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854" r:id="rId2"/>
    <p:sldId id="1106" r:id="rId3"/>
    <p:sldId id="1107" r:id="rId4"/>
    <p:sldId id="1146" r:id="rId5"/>
    <p:sldId id="1065" r:id="rId6"/>
    <p:sldId id="1166" r:id="rId7"/>
    <p:sldId id="1139" r:id="rId8"/>
    <p:sldId id="1084" r:id="rId9"/>
    <p:sldId id="1144" r:id="rId10"/>
    <p:sldId id="1128" r:id="rId11"/>
    <p:sldId id="1094" r:id="rId12"/>
    <p:sldId id="1061" r:id="rId13"/>
    <p:sldId id="1152" r:id="rId14"/>
    <p:sldId id="1157" r:id="rId15"/>
    <p:sldId id="1162" r:id="rId16"/>
    <p:sldId id="1113" r:id="rId17"/>
    <p:sldId id="1041" r:id="rId18"/>
    <p:sldId id="1165" r:id="rId19"/>
    <p:sldId id="1168" r:id="rId20"/>
    <p:sldId id="1167" r:id="rId21"/>
    <p:sldId id="1115" r:id="rId22"/>
    <p:sldId id="1163" r:id="rId23"/>
    <p:sldId id="1160" r:id="rId24"/>
    <p:sldId id="1140" r:id="rId25"/>
    <p:sldId id="1141" r:id="rId26"/>
    <p:sldId id="1119" r:id="rId27"/>
    <p:sldId id="1134" r:id="rId28"/>
    <p:sldId id="1137" r:id="rId29"/>
    <p:sldId id="612" r:id="rId30"/>
  </p:sldIdLst>
  <p:sldSz cx="9144000" cy="6858000" type="screen4x3"/>
  <p:notesSz cx="7010400" cy="9296400"/>
  <p:custDataLst>
    <p:tags r:id="rId33"/>
  </p:custDataLst>
  <p:defaultTextStyle>
    <a:defPPr>
      <a:defRPr lang="en-US"/>
    </a:defPPr>
    <a:lvl1pPr algn="ctr" rtl="0" eaLnBrk="0" fontAlgn="base" hangingPunct="0">
      <a:spcBef>
        <a:spcPct val="0"/>
      </a:spcBef>
      <a:spcAft>
        <a:spcPct val="0"/>
      </a:spcAft>
      <a:defRPr sz="1400" kern="1200">
        <a:solidFill>
          <a:schemeClr val="tx1"/>
        </a:solidFill>
        <a:latin typeface="Arial" pitchFamily="34" charset="0"/>
        <a:ea typeface="+mn-ea"/>
        <a:cs typeface="+mn-cs"/>
      </a:defRPr>
    </a:lvl1pPr>
    <a:lvl2pPr marL="457200" algn="ctr" rtl="0" eaLnBrk="0" fontAlgn="base" hangingPunct="0">
      <a:spcBef>
        <a:spcPct val="0"/>
      </a:spcBef>
      <a:spcAft>
        <a:spcPct val="0"/>
      </a:spcAft>
      <a:defRPr sz="1400" kern="1200">
        <a:solidFill>
          <a:schemeClr val="tx1"/>
        </a:solidFill>
        <a:latin typeface="Arial" pitchFamily="34" charset="0"/>
        <a:ea typeface="+mn-ea"/>
        <a:cs typeface="+mn-cs"/>
      </a:defRPr>
    </a:lvl2pPr>
    <a:lvl3pPr marL="914400" algn="ctr" rtl="0" eaLnBrk="0" fontAlgn="base" hangingPunct="0">
      <a:spcBef>
        <a:spcPct val="0"/>
      </a:spcBef>
      <a:spcAft>
        <a:spcPct val="0"/>
      </a:spcAft>
      <a:defRPr sz="1400" kern="1200">
        <a:solidFill>
          <a:schemeClr val="tx1"/>
        </a:solidFill>
        <a:latin typeface="Arial" pitchFamily="34" charset="0"/>
        <a:ea typeface="+mn-ea"/>
        <a:cs typeface="+mn-cs"/>
      </a:defRPr>
    </a:lvl3pPr>
    <a:lvl4pPr marL="1371600" algn="ctr" rtl="0" eaLnBrk="0" fontAlgn="base" hangingPunct="0">
      <a:spcBef>
        <a:spcPct val="0"/>
      </a:spcBef>
      <a:spcAft>
        <a:spcPct val="0"/>
      </a:spcAft>
      <a:defRPr sz="1400" kern="1200">
        <a:solidFill>
          <a:schemeClr val="tx1"/>
        </a:solidFill>
        <a:latin typeface="Arial" pitchFamily="34" charset="0"/>
        <a:ea typeface="+mn-ea"/>
        <a:cs typeface="+mn-cs"/>
      </a:defRPr>
    </a:lvl4pPr>
    <a:lvl5pPr marL="1828800" algn="ctr" rtl="0" eaLnBrk="0" fontAlgn="base" hangingPunct="0">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3300"/>
    <a:srgbClr val="FF9900"/>
    <a:srgbClr val="FF7C80"/>
    <a:srgbClr val="FFCCFF"/>
    <a:srgbClr val="F6F7C1"/>
    <a:srgbClr val="996633"/>
    <a:srgbClr val="CC9900"/>
    <a:srgbClr val="EFF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32787"/>
    <p:restoredTop sz="90929"/>
  </p:normalViewPr>
  <p:slideViewPr>
    <p:cSldViewPr snapToGrid="0">
      <p:cViewPr>
        <p:scale>
          <a:sx n="70" d="100"/>
          <a:sy n="70" d="100"/>
        </p:scale>
        <p:origin x="-996" y="-20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4"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1" dirty="0" smtClean="0">
                <a:latin typeface="Arial" pitchFamily="34" charset="0"/>
                <a:cs typeface="Arial" pitchFamily="34" charset="0"/>
              </a:rPr>
              <a:t>Assets</a:t>
            </a:r>
            <a:r>
              <a:rPr lang="en-US" sz="2000" b="1" baseline="0" dirty="0" smtClean="0">
                <a:latin typeface="Arial" pitchFamily="34" charset="0"/>
                <a:cs typeface="Arial" pitchFamily="34" charset="0"/>
              </a:rPr>
              <a:t> Under Management </a:t>
            </a:r>
            <a:r>
              <a:rPr lang="en-US" sz="2000" b="0" baseline="0" dirty="0" smtClean="0">
                <a:latin typeface="Arial" pitchFamily="34" charset="0"/>
                <a:cs typeface="Arial" pitchFamily="34" charset="0"/>
              </a:rPr>
              <a:t>= </a:t>
            </a:r>
            <a:r>
              <a:rPr lang="en-US" sz="2000" b="1" i="1" baseline="0" dirty="0" smtClean="0">
                <a:solidFill>
                  <a:schemeClr val="accent2"/>
                </a:solidFill>
                <a:latin typeface="Arial" pitchFamily="34" charset="0"/>
                <a:cs typeface="Arial" pitchFamily="34" charset="0"/>
              </a:rPr>
              <a:t>$25.4 billion</a:t>
            </a:r>
            <a:endParaRPr lang="en-US" sz="2000" b="1" i="1" dirty="0">
              <a:solidFill>
                <a:schemeClr val="accent2"/>
              </a:solidFill>
              <a:latin typeface="Arial" pitchFamily="34" charset="0"/>
              <a:cs typeface="Arial" pitchFamily="34" charset="0"/>
            </a:endParaRPr>
          </a:p>
        </c:rich>
      </c:tx>
      <c:layout>
        <c:manualLayout>
          <c:xMode val="edge"/>
          <c:yMode val="edge"/>
          <c:x val="0.21741700159367397"/>
          <c:y val="4.9712070168405363E-2"/>
        </c:manualLayout>
      </c:layout>
      <c:overlay val="0"/>
      <c:spPr>
        <a:ln>
          <a:solidFill>
            <a:srgbClr val="0018A8">
              <a:lumMod val="40000"/>
              <a:lumOff val="60000"/>
            </a:srgbClr>
          </a:solidFill>
        </a:ln>
      </c:spPr>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24843128554025148"/>
          <c:y val="0.37234790877651847"/>
          <c:w val="0.53588718988173023"/>
          <c:h val="0.47043031612712577"/>
        </c:manualLayout>
      </c:layout>
      <c:pie3DChart>
        <c:varyColors val="1"/>
        <c:ser>
          <c:idx val="0"/>
          <c:order val="0"/>
          <c:tx>
            <c:strRef>
              <c:f>Sheet1!$B$1</c:f>
              <c:strCache>
                <c:ptCount val="1"/>
                <c:pt idx="0">
                  <c:v>Sales</c:v>
                </c:pt>
              </c:strCache>
            </c:strRef>
          </c:tx>
          <c:dLbls>
            <c:dLbl>
              <c:idx val="0"/>
              <c:layout>
                <c:manualLayout>
                  <c:x val="-3.6383530183728016E-2"/>
                  <c:y val="-5.1265748031496056E-2"/>
                </c:manualLayout>
              </c:layout>
              <c:showLegendKey val="0"/>
              <c:showVal val="0"/>
              <c:showCatName val="1"/>
              <c:showSerName val="0"/>
              <c:showPercent val="1"/>
              <c:showBubbleSize val="0"/>
            </c:dLbl>
            <c:dLbl>
              <c:idx val="1"/>
              <c:layout>
                <c:manualLayout>
                  <c:x val="4.5457035486945824E-2"/>
                  <c:y val="-7.1761457083502123E-2"/>
                </c:manualLayout>
              </c:layout>
              <c:showLegendKey val="0"/>
              <c:showVal val="0"/>
              <c:showCatName val="1"/>
              <c:showSerName val="0"/>
              <c:showPercent val="1"/>
              <c:showBubbleSize val="0"/>
            </c:dLbl>
            <c:dLbl>
              <c:idx val="2"/>
              <c:layout>
                <c:manualLayout>
                  <c:x val="1.8637230608910781E-2"/>
                  <c:y val="0.12645478836332791"/>
                </c:manualLayout>
              </c:layout>
              <c:showLegendKey val="0"/>
              <c:showVal val="0"/>
              <c:showCatName val="1"/>
              <c:showSerName val="0"/>
              <c:showPercent val="1"/>
              <c:showBubbleSize val="0"/>
            </c:dLbl>
            <c:dLbl>
              <c:idx val="3"/>
              <c:layout>
                <c:manualLayout>
                  <c:x val="-3.9826873488375145E-2"/>
                  <c:y val="-0.18705415482278145"/>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Sheet1!$A$2:$A$5</c:f>
              <c:strCache>
                <c:ptCount val="4"/>
                <c:pt idx="0">
                  <c:v>FTAM</c:v>
                </c:pt>
                <c:pt idx="1">
                  <c:v>Fifth Third Securities*</c:v>
                </c:pt>
                <c:pt idx="2">
                  <c:v>Institutional Services</c:v>
                </c:pt>
                <c:pt idx="3">
                  <c:v>Private Bank</c:v>
                </c:pt>
              </c:strCache>
            </c:strRef>
          </c:cat>
          <c:val>
            <c:numRef>
              <c:f>Sheet1!$B$2:$B$5</c:f>
              <c:numCache>
                <c:formatCode>General</c:formatCode>
                <c:ptCount val="4"/>
                <c:pt idx="0">
                  <c:v>2700</c:v>
                </c:pt>
                <c:pt idx="1">
                  <c:v>1273</c:v>
                </c:pt>
                <c:pt idx="2">
                  <c:v>7490</c:v>
                </c:pt>
                <c:pt idx="3">
                  <c:v>14021</c:v>
                </c:pt>
              </c:numCache>
            </c:numRef>
          </c:val>
        </c:ser>
        <c:dLbls>
          <c:showLegendKey val="0"/>
          <c:showVal val="0"/>
          <c:showCatName val="1"/>
          <c:showSerName val="0"/>
          <c:showPercent val="1"/>
          <c:showBubbleSize val="0"/>
          <c:showLeaderLines val="1"/>
        </c:dLbls>
      </c:pie3DChart>
    </c:plotArea>
    <c:plotVisOnly val="1"/>
    <c:dispBlanksAs val="gap"/>
    <c:showDLblsOverMax val="0"/>
  </c:chart>
  <c:spPr>
    <a:ln>
      <a:solidFill>
        <a:schemeClr val="tx2">
          <a:lumMod val="40000"/>
          <a:lumOff val="60000"/>
        </a:schemeClr>
      </a:solidFill>
    </a:ln>
  </c:spPr>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1" y="1"/>
            <a:ext cx="3038145" cy="465743"/>
          </a:xfrm>
          <a:prstGeom prst="rect">
            <a:avLst/>
          </a:prstGeom>
          <a:noFill/>
          <a:ln w="9525">
            <a:noFill/>
            <a:miter lim="800000"/>
            <a:headEnd/>
            <a:tailEnd/>
          </a:ln>
          <a:effectLst/>
        </p:spPr>
        <p:txBody>
          <a:bodyPr vert="horz" wrap="square" lIns="92417" tIns="46209" rIns="92417" bIns="46209" numCol="1" anchor="t" anchorCtr="0" compatLnSpc="1">
            <a:prstTxWarp prst="textNoShape">
              <a:avLst/>
            </a:prstTxWarp>
          </a:bodyPr>
          <a:lstStyle>
            <a:lvl1pPr algn="l" defTabSz="924414">
              <a:defRPr sz="1100"/>
            </a:lvl1pPr>
          </a:lstStyle>
          <a:p>
            <a:endParaRPr lang="en-US"/>
          </a:p>
        </p:txBody>
      </p:sp>
      <p:sp>
        <p:nvSpPr>
          <p:cNvPr id="71683" name="Rectangle 3"/>
          <p:cNvSpPr>
            <a:spLocks noGrp="1" noChangeArrowheads="1"/>
          </p:cNvSpPr>
          <p:nvPr>
            <p:ph type="dt" sz="quarter" idx="1"/>
          </p:nvPr>
        </p:nvSpPr>
        <p:spPr bwMode="auto">
          <a:xfrm>
            <a:off x="3972258" y="1"/>
            <a:ext cx="3038144" cy="465743"/>
          </a:xfrm>
          <a:prstGeom prst="rect">
            <a:avLst/>
          </a:prstGeom>
          <a:noFill/>
          <a:ln w="9525">
            <a:noFill/>
            <a:miter lim="800000"/>
            <a:headEnd/>
            <a:tailEnd/>
          </a:ln>
          <a:effectLst/>
        </p:spPr>
        <p:txBody>
          <a:bodyPr vert="horz" wrap="square" lIns="92417" tIns="46209" rIns="92417" bIns="46209" numCol="1" anchor="t" anchorCtr="0" compatLnSpc="1">
            <a:prstTxWarp prst="textNoShape">
              <a:avLst/>
            </a:prstTxWarp>
          </a:bodyPr>
          <a:lstStyle>
            <a:lvl1pPr algn="r" defTabSz="924414">
              <a:defRPr sz="1100"/>
            </a:lvl1pPr>
          </a:lstStyle>
          <a:p>
            <a:endParaRPr lang="en-US"/>
          </a:p>
        </p:txBody>
      </p:sp>
      <p:sp>
        <p:nvSpPr>
          <p:cNvPr id="71684" name="Rectangle 4"/>
          <p:cNvSpPr>
            <a:spLocks noGrp="1" noChangeArrowheads="1"/>
          </p:cNvSpPr>
          <p:nvPr>
            <p:ph type="ftr" sz="quarter" idx="2"/>
          </p:nvPr>
        </p:nvSpPr>
        <p:spPr bwMode="auto">
          <a:xfrm>
            <a:off x="1" y="8830658"/>
            <a:ext cx="3038145" cy="465742"/>
          </a:xfrm>
          <a:prstGeom prst="rect">
            <a:avLst/>
          </a:prstGeom>
          <a:noFill/>
          <a:ln w="9525">
            <a:noFill/>
            <a:miter lim="800000"/>
            <a:headEnd/>
            <a:tailEnd/>
          </a:ln>
          <a:effectLst/>
        </p:spPr>
        <p:txBody>
          <a:bodyPr vert="horz" wrap="square" lIns="92417" tIns="46209" rIns="92417" bIns="46209" numCol="1" anchor="b" anchorCtr="0" compatLnSpc="1">
            <a:prstTxWarp prst="textNoShape">
              <a:avLst/>
            </a:prstTxWarp>
          </a:bodyPr>
          <a:lstStyle>
            <a:lvl1pPr algn="l" defTabSz="924414">
              <a:defRPr sz="1100"/>
            </a:lvl1pPr>
          </a:lstStyle>
          <a:p>
            <a:endParaRPr lang="en-US"/>
          </a:p>
        </p:txBody>
      </p:sp>
      <p:sp>
        <p:nvSpPr>
          <p:cNvPr id="71685" name="Rectangle 5"/>
          <p:cNvSpPr>
            <a:spLocks noGrp="1" noChangeArrowheads="1"/>
          </p:cNvSpPr>
          <p:nvPr>
            <p:ph type="sldNum" sz="quarter" idx="3"/>
          </p:nvPr>
        </p:nvSpPr>
        <p:spPr bwMode="auto">
          <a:xfrm>
            <a:off x="3972258" y="8830658"/>
            <a:ext cx="3038144" cy="465742"/>
          </a:xfrm>
          <a:prstGeom prst="rect">
            <a:avLst/>
          </a:prstGeom>
          <a:noFill/>
          <a:ln w="9525">
            <a:noFill/>
            <a:miter lim="800000"/>
            <a:headEnd/>
            <a:tailEnd/>
          </a:ln>
          <a:effectLst/>
        </p:spPr>
        <p:txBody>
          <a:bodyPr vert="horz" wrap="square" lIns="92417" tIns="46209" rIns="92417" bIns="46209" numCol="1" anchor="b" anchorCtr="0" compatLnSpc="1">
            <a:prstTxWarp prst="textNoShape">
              <a:avLst/>
            </a:prstTxWarp>
          </a:bodyPr>
          <a:lstStyle>
            <a:lvl1pPr algn="r" defTabSz="924414">
              <a:defRPr sz="1100"/>
            </a:lvl1pPr>
          </a:lstStyle>
          <a:p>
            <a:fld id="{5C318E91-D88D-48B6-90B8-867BBD190065}" type="slidenum">
              <a:rPr lang="en-US"/>
              <a:pPr/>
              <a:t>‹#›</a:t>
            </a:fld>
            <a:endParaRPr lang="en-US"/>
          </a:p>
        </p:txBody>
      </p:sp>
    </p:spTree>
    <p:extLst>
      <p:ext uri="{BB962C8B-B14F-4D97-AF65-F5344CB8AC3E}">
        <p14:creationId xmlns:p14="http://schemas.microsoft.com/office/powerpoint/2010/main" val="2771616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3038145" cy="465743"/>
          </a:xfrm>
          <a:prstGeom prst="rect">
            <a:avLst/>
          </a:prstGeom>
          <a:noFill/>
          <a:ln w="9525">
            <a:noFill/>
            <a:miter lim="800000"/>
            <a:headEnd/>
            <a:tailEnd/>
          </a:ln>
          <a:effectLst/>
        </p:spPr>
        <p:txBody>
          <a:bodyPr vert="horz" wrap="square" lIns="92417" tIns="46209" rIns="92417" bIns="46209" numCol="1" anchor="t" anchorCtr="0" compatLnSpc="1">
            <a:prstTxWarp prst="textNoShape">
              <a:avLst/>
            </a:prstTxWarp>
          </a:bodyPr>
          <a:lstStyle>
            <a:lvl1pPr algn="l" defTabSz="924414" eaLnBrk="1" hangingPunct="1">
              <a:defRPr sz="1100">
                <a:latin typeface="Times New Roman" pitchFamily="18" charset="0"/>
              </a:defRPr>
            </a:lvl1pPr>
          </a:lstStyle>
          <a:p>
            <a:endParaRPr lang="en-US"/>
          </a:p>
        </p:txBody>
      </p:sp>
      <p:sp>
        <p:nvSpPr>
          <p:cNvPr id="5123" name="Rectangle 3"/>
          <p:cNvSpPr>
            <a:spLocks noGrp="1" noChangeArrowheads="1"/>
          </p:cNvSpPr>
          <p:nvPr>
            <p:ph type="dt" idx="1"/>
          </p:nvPr>
        </p:nvSpPr>
        <p:spPr bwMode="auto">
          <a:xfrm>
            <a:off x="3972258" y="1"/>
            <a:ext cx="3038144" cy="465743"/>
          </a:xfrm>
          <a:prstGeom prst="rect">
            <a:avLst/>
          </a:prstGeom>
          <a:noFill/>
          <a:ln w="9525">
            <a:noFill/>
            <a:miter lim="800000"/>
            <a:headEnd/>
            <a:tailEnd/>
          </a:ln>
          <a:effectLst/>
        </p:spPr>
        <p:txBody>
          <a:bodyPr vert="horz" wrap="square" lIns="92417" tIns="46209" rIns="92417" bIns="46209" numCol="1" anchor="t" anchorCtr="0" compatLnSpc="1">
            <a:prstTxWarp prst="textNoShape">
              <a:avLst/>
            </a:prstTxWarp>
          </a:bodyPr>
          <a:lstStyle>
            <a:lvl1pPr algn="r" defTabSz="924414" eaLnBrk="1" hangingPunct="1">
              <a:defRPr sz="1100">
                <a:latin typeface="Times New Roman" pitchFamily="18" charset="0"/>
              </a:defRPr>
            </a:lvl1pPr>
          </a:lstStyle>
          <a:p>
            <a:endParaRPr lang="en-US"/>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35635" y="4416100"/>
            <a:ext cx="5139135" cy="4183995"/>
          </a:xfrm>
          <a:prstGeom prst="rect">
            <a:avLst/>
          </a:prstGeom>
          <a:noFill/>
          <a:ln w="9525">
            <a:noFill/>
            <a:miter lim="800000"/>
            <a:headEnd/>
            <a:tailEnd/>
          </a:ln>
          <a:effectLst/>
        </p:spPr>
        <p:txBody>
          <a:bodyPr vert="horz" wrap="square" lIns="92417" tIns="46209" rIns="92417" bIns="462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1" y="8830658"/>
            <a:ext cx="3038145" cy="465742"/>
          </a:xfrm>
          <a:prstGeom prst="rect">
            <a:avLst/>
          </a:prstGeom>
          <a:noFill/>
          <a:ln w="9525">
            <a:noFill/>
            <a:miter lim="800000"/>
            <a:headEnd/>
            <a:tailEnd/>
          </a:ln>
          <a:effectLst/>
        </p:spPr>
        <p:txBody>
          <a:bodyPr vert="horz" wrap="square" lIns="92417" tIns="46209" rIns="92417" bIns="46209" numCol="1" anchor="b" anchorCtr="0" compatLnSpc="1">
            <a:prstTxWarp prst="textNoShape">
              <a:avLst/>
            </a:prstTxWarp>
          </a:bodyPr>
          <a:lstStyle>
            <a:lvl1pPr algn="l" defTabSz="924414" eaLnBrk="1" hangingPunct="1">
              <a:defRPr sz="1100">
                <a:latin typeface="Times New Roman" pitchFamily="18" charset="0"/>
              </a:defRPr>
            </a:lvl1pPr>
          </a:lstStyle>
          <a:p>
            <a:endParaRPr lang="en-US"/>
          </a:p>
        </p:txBody>
      </p:sp>
      <p:sp>
        <p:nvSpPr>
          <p:cNvPr id="5127" name="Rectangle 7"/>
          <p:cNvSpPr>
            <a:spLocks noGrp="1" noChangeArrowheads="1"/>
          </p:cNvSpPr>
          <p:nvPr>
            <p:ph type="sldNum" sz="quarter" idx="5"/>
          </p:nvPr>
        </p:nvSpPr>
        <p:spPr bwMode="auto">
          <a:xfrm>
            <a:off x="3972258" y="8830658"/>
            <a:ext cx="3038144" cy="465742"/>
          </a:xfrm>
          <a:prstGeom prst="rect">
            <a:avLst/>
          </a:prstGeom>
          <a:noFill/>
          <a:ln w="9525">
            <a:noFill/>
            <a:miter lim="800000"/>
            <a:headEnd/>
            <a:tailEnd/>
          </a:ln>
          <a:effectLst/>
        </p:spPr>
        <p:txBody>
          <a:bodyPr vert="horz" wrap="square" lIns="92417" tIns="46209" rIns="92417" bIns="46209" numCol="1" anchor="b" anchorCtr="0" compatLnSpc="1">
            <a:prstTxWarp prst="textNoShape">
              <a:avLst/>
            </a:prstTxWarp>
          </a:bodyPr>
          <a:lstStyle>
            <a:lvl1pPr algn="r" defTabSz="924414" eaLnBrk="1" hangingPunct="1">
              <a:defRPr sz="1100">
                <a:latin typeface="Times New Roman" pitchFamily="18" charset="0"/>
              </a:defRPr>
            </a:lvl1pPr>
          </a:lstStyle>
          <a:p>
            <a:fld id="{543CFA3D-DE2B-4920-A9E3-F3EC804858DF}" type="slidenum">
              <a:rPr lang="en-US"/>
              <a:pPr/>
              <a:t>‹#›</a:t>
            </a:fld>
            <a:endParaRPr lang="en-US"/>
          </a:p>
        </p:txBody>
      </p:sp>
    </p:spTree>
    <p:extLst>
      <p:ext uri="{BB962C8B-B14F-4D97-AF65-F5344CB8AC3E}">
        <p14:creationId xmlns:p14="http://schemas.microsoft.com/office/powerpoint/2010/main" val="238247851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F1DAD66-8478-414A-AF04-38612CC0A314}" type="slidenum">
              <a:rPr lang="en-US"/>
              <a:pPr/>
              <a:t>2</a:t>
            </a:fld>
            <a:endParaRPr lang="en-US" dirty="0"/>
          </a:p>
        </p:txBody>
      </p:sp>
      <p:sp>
        <p:nvSpPr>
          <p:cNvPr id="705538" name="Rectangle 7"/>
          <p:cNvSpPr txBox="1">
            <a:spLocks noGrp="1" noChangeArrowheads="1"/>
          </p:cNvSpPr>
          <p:nvPr/>
        </p:nvSpPr>
        <p:spPr bwMode="auto">
          <a:xfrm>
            <a:off x="3971756" y="8831266"/>
            <a:ext cx="3038648" cy="465137"/>
          </a:xfrm>
          <a:prstGeom prst="rect">
            <a:avLst/>
          </a:prstGeom>
          <a:noFill/>
          <a:ln w="9525">
            <a:noFill/>
            <a:miter lim="800000"/>
            <a:headEnd/>
            <a:tailEnd/>
          </a:ln>
        </p:spPr>
        <p:txBody>
          <a:bodyPr lIns="91138" tIns="45567" rIns="91138" bIns="45567" anchor="b"/>
          <a:lstStyle/>
          <a:p>
            <a:pPr algn="r" defTabSz="911981" eaLnBrk="1" hangingPunct="1"/>
            <a:fld id="{9B8AFF50-1FB9-4B08-B6E9-564369358AA8}" type="slidenum">
              <a:rPr lang="en-US" sz="1000">
                <a:latin typeface="Times New Roman" pitchFamily="18" charset="0"/>
              </a:rPr>
              <a:pPr algn="r" defTabSz="911981" eaLnBrk="1" hangingPunct="1"/>
              <a:t>2</a:t>
            </a:fld>
            <a:endParaRPr lang="en-US" sz="1000" dirty="0">
              <a:latin typeface="Times New Roman" pitchFamily="18" charset="0"/>
            </a:endParaRPr>
          </a:p>
        </p:txBody>
      </p:sp>
      <p:sp>
        <p:nvSpPr>
          <p:cNvPr id="705539" name="Rectangle 3"/>
          <p:cNvSpPr>
            <a:spLocks noGrp="1" noRot="1" noChangeAspect="1" noChangeArrowheads="1" noTextEdit="1"/>
          </p:cNvSpPr>
          <p:nvPr>
            <p:ph type="sldImg"/>
          </p:nvPr>
        </p:nvSpPr>
        <p:spPr>
          <a:xfrm>
            <a:off x="1790700" y="557213"/>
            <a:ext cx="3430588" cy="2571750"/>
          </a:xfrm>
          <a:ln/>
        </p:spPr>
      </p:sp>
      <p:sp>
        <p:nvSpPr>
          <p:cNvPr id="705540" name="Rectangle 4"/>
          <p:cNvSpPr>
            <a:spLocks noGrp="1" noChangeArrowheads="1"/>
          </p:cNvSpPr>
          <p:nvPr>
            <p:ph type="body" idx="1"/>
          </p:nvPr>
        </p:nvSpPr>
        <p:spPr>
          <a:xfrm>
            <a:off x="231257" y="3221043"/>
            <a:ext cx="6460564" cy="5378450"/>
          </a:xfrm>
        </p:spPr>
        <p:txBody>
          <a:bodyPr/>
          <a:lstStyle/>
          <a:p>
            <a:pPr>
              <a:spcBef>
                <a:spcPct val="50000"/>
              </a:spcBef>
              <a:spcAft>
                <a:spcPct val="50000"/>
              </a:spcAft>
            </a:pPr>
            <a:endParaRPr lang="en-US" sz="13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91AFE-87EC-4E0E-BA36-FBD9B331A4CE}" type="slidenum">
              <a:rPr lang="en-US"/>
              <a:pPr/>
              <a:t>29</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Slide to be used for Investment Outlook presentations.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3824" name="Picture 32" descr="Solid2_AI_title.jpg                                            002040A7Fifth_Third_FTB                BEDC58EA:"/>
          <p:cNvPicPr>
            <a:picLocks noChangeAspect="1" noChangeArrowheads="1"/>
          </p:cNvPicPr>
          <p:nvPr/>
        </p:nvPicPr>
        <p:blipFill>
          <a:blip r:embed="rId2" cstate="print"/>
          <a:srcRect/>
          <a:stretch>
            <a:fillRect/>
          </a:stretch>
        </p:blipFill>
        <p:spPr bwMode="auto">
          <a:xfrm>
            <a:off x="0" y="0"/>
            <a:ext cx="9145588" cy="6859588"/>
          </a:xfrm>
          <a:prstGeom prst="rect">
            <a:avLst/>
          </a:prstGeom>
          <a:noFill/>
        </p:spPr>
      </p:pic>
      <p:sp>
        <p:nvSpPr>
          <p:cNvPr id="33796" name="Rectangle 4"/>
          <p:cNvSpPr>
            <a:spLocks noGrp="1" noChangeArrowheads="1"/>
          </p:cNvSpPr>
          <p:nvPr>
            <p:ph type="ctrTitle" sz="quarter"/>
          </p:nvPr>
        </p:nvSpPr>
        <p:spPr>
          <a:xfrm>
            <a:off x="355600" y="2514600"/>
            <a:ext cx="8478838" cy="1143000"/>
          </a:xfrm>
        </p:spPr>
        <p:txBody>
          <a:bodyPr/>
          <a:lstStyle>
            <a:lvl1pPr>
              <a:defRPr sz="3600"/>
            </a:lvl1pPr>
          </a:lstStyle>
          <a:p>
            <a:r>
              <a:rPr lang="en-US"/>
              <a:t>Click to edit Master title style</a:t>
            </a:r>
          </a:p>
        </p:txBody>
      </p:sp>
      <p:sp>
        <p:nvSpPr>
          <p:cNvPr id="33797" name="Rectangle 5"/>
          <p:cNvSpPr>
            <a:spLocks noGrp="1" noChangeArrowheads="1"/>
          </p:cNvSpPr>
          <p:nvPr>
            <p:ph type="subTitle" sz="quarter" idx="1"/>
          </p:nvPr>
        </p:nvSpPr>
        <p:spPr>
          <a:xfrm>
            <a:off x="571500" y="3962400"/>
            <a:ext cx="8034338" cy="381000"/>
          </a:xfrm>
        </p:spPr>
        <p:txBody>
          <a:bodyPr rIns="91440"/>
          <a:lstStyle>
            <a:lvl1pPr marL="0" indent="0" algn="ctr">
              <a:buFont typeface="Wingdings" pitchFamily="2" charset="2"/>
              <a:buNone/>
              <a:defRPr sz="1800" b="1"/>
            </a:lvl1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171450"/>
            <a:ext cx="2162175" cy="61483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171450"/>
            <a:ext cx="6338888" cy="6148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5763" y="171450"/>
            <a:ext cx="8404225" cy="107315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57175" y="1381125"/>
            <a:ext cx="8653463" cy="4938713"/>
          </a:xfrm>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1381125"/>
            <a:ext cx="4249738"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9313" y="1381125"/>
            <a:ext cx="4251325" cy="4938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2795" name="Picture 27" descr="SlideMasterIA.jpg                                              002040A7Fifth_Third_FTB                BEDC58EA:"/>
          <p:cNvPicPr>
            <a:picLocks noChangeAspect="1" noChangeArrowheads="1"/>
          </p:cNvPicPr>
          <p:nvPr/>
        </p:nvPicPr>
        <p:blipFill>
          <a:blip r:embed="rId14" cstate="print"/>
          <a:srcRect/>
          <a:stretch>
            <a:fillRect/>
          </a:stretch>
        </p:blipFill>
        <p:spPr bwMode="auto">
          <a:xfrm>
            <a:off x="0" y="0"/>
            <a:ext cx="9145588" cy="6859588"/>
          </a:xfrm>
          <a:prstGeom prst="rect">
            <a:avLst/>
          </a:prstGeom>
          <a:noFill/>
        </p:spPr>
      </p:pic>
      <p:sp>
        <p:nvSpPr>
          <p:cNvPr id="32771" name="Text Box 3"/>
          <p:cNvSpPr txBox="1">
            <a:spLocks noChangeArrowheads="1"/>
          </p:cNvSpPr>
          <p:nvPr/>
        </p:nvSpPr>
        <p:spPr bwMode="auto">
          <a:xfrm>
            <a:off x="25400" y="6623050"/>
            <a:ext cx="306388" cy="336550"/>
          </a:xfrm>
          <a:prstGeom prst="rect">
            <a:avLst/>
          </a:prstGeom>
          <a:noFill/>
          <a:ln w="28575">
            <a:noFill/>
            <a:miter lim="800000"/>
            <a:headEnd/>
            <a:tailEnd/>
          </a:ln>
          <a:effectLst/>
        </p:spPr>
        <p:txBody>
          <a:bodyPr>
            <a:spAutoFit/>
          </a:bodyPr>
          <a:lstStyle/>
          <a:p>
            <a:pPr algn="l"/>
            <a:fld id="{92A29356-B61B-4C0D-9C47-F55C67F20686}" type="slidenum">
              <a:rPr lang="en-US" sz="800">
                <a:solidFill>
                  <a:srgbClr val="2905A1"/>
                </a:solidFill>
              </a:rPr>
              <a:pPr algn="l"/>
              <a:t>‹#›</a:t>
            </a:fld>
            <a:endParaRPr lang="en-US" sz="800">
              <a:solidFill>
                <a:srgbClr val="2905A1"/>
              </a:solidFill>
            </a:endParaRPr>
          </a:p>
        </p:txBody>
      </p:sp>
      <p:sp>
        <p:nvSpPr>
          <p:cNvPr id="32773" name="Rectangle 5"/>
          <p:cNvSpPr>
            <a:spLocks noGrp="1" noChangeArrowheads="1"/>
          </p:cNvSpPr>
          <p:nvPr>
            <p:ph type="title"/>
          </p:nvPr>
        </p:nvSpPr>
        <p:spPr bwMode="auto">
          <a:xfrm>
            <a:off x="385763" y="171450"/>
            <a:ext cx="8404225" cy="10731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4" name="Rectangle 6"/>
          <p:cNvSpPr>
            <a:spLocks noGrp="1" noChangeArrowheads="1"/>
          </p:cNvSpPr>
          <p:nvPr>
            <p:ph type="body" idx="1"/>
          </p:nvPr>
        </p:nvSpPr>
        <p:spPr bwMode="auto">
          <a:xfrm>
            <a:off x="257175" y="1381125"/>
            <a:ext cx="8653463" cy="4938713"/>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txStyles>
    <p:titleStyle>
      <a:lvl1pPr algn="ctr" rtl="0" eaLnBrk="0" fontAlgn="base" hangingPunct="0">
        <a:lnSpc>
          <a:spcPct val="85000"/>
        </a:lnSpc>
        <a:spcBef>
          <a:spcPct val="0"/>
        </a:spcBef>
        <a:spcAft>
          <a:spcPct val="0"/>
        </a:spcAft>
        <a:defRPr sz="2800" b="1">
          <a:solidFill>
            <a:srgbClr val="2905A1"/>
          </a:solidFill>
          <a:latin typeface="+mj-lt"/>
          <a:ea typeface="+mj-ea"/>
          <a:cs typeface="+mj-cs"/>
        </a:defRPr>
      </a:lvl1pPr>
      <a:lvl2pPr algn="ctr" rtl="0" eaLnBrk="0" fontAlgn="base" hangingPunct="0">
        <a:lnSpc>
          <a:spcPct val="85000"/>
        </a:lnSpc>
        <a:spcBef>
          <a:spcPct val="0"/>
        </a:spcBef>
        <a:spcAft>
          <a:spcPct val="0"/>
        </a:spcAft>
        <a:defRPr sz="2800" b="1">
          <a:solidFill>
            <a:srgbClr val="2905A1"/>
          </a:solidFill>
          <a:latin typeface="Arial" pitchFamily="34" charset="0"/>
        </a:defRPr>
      </a:lvl2pPr>
      <a:lvl3pPr algn="ctr" rtl="0" eaLnBrk="0" fontAlgn="base" hangingPunct="0">
        <a:lnSpc>
          <a:spcPct val="85000"/>
        </a:lnSpc>
        <a:spcBef>
          <a:spcPct val="0"/>
        </a:spcBef>
        <a:spcAft>
          <a:spcPct val="0"/>
        </a:spcAft>
        <a:defRPr sz="2800" b="1">
          <a:solidFill>
            <a:srgbClr val="2905A1"/>
          </a:solidFill>
          <a:latin typeface="Arial" pitchFamily="34" charset="0"/>
        </a:defRPr>
      </a:lvl3pPr>
      <a:lvl4pPr algn="ctr" rtl="0" eaLnBrk="0" fontAlgn="base" hangingPunct="0">
        <a:lnSpc>
          <a:spcPct val="85000"/>
        </a:lnSpc>
        <a:spcBef>
          <a:spcPct val="0"/>
        </a:spcBef>
        <a:spcAft>
          <a:spcPct val="0"/>
        </a:spcAft>
        <a:defRPr sz="2800" b="1">
          <a:solidFill>
            <a:srgbClr val="2905A1"/>
          </a:solidFill>
          <a:latin typeface="Arial" pitchFamily="34" charset="0"/>
        </a:defRPr>
      </a:lvl4pPr>
      <a:lvl5pPr algn="ctr" rtl="0" eaLnBrk="0" fontAlgn="base" hangingPunct="0">
        <a:lnSpc>
          <a:spcPct val="85000"/>
        </a:lnSpc>
        <a:spcBef>
          <a:spcPct val="0"/>
        </a:spcBef>
        <a:spcAft>
          <a:spcPct val="0"/>
        </a:spcAft>
        <a:defRPr sz="2800" b="1">
          <a:solidFill>
            <a:srgbClr val="2905A1"/>
          </a:solidFill>
          <a:latin typeface="Arial" pitchFamily="34" charset="0"/>
        </a:defRPr>
      </a:lvl5pPr>
      <a:lvl6pPr marL="457200" algn="ctr" rtl="0" eaLnBrk="0" fontAlgn="base" hangingPunct="0">
        <a:lnSpc>
          <a:spcPct val="85000"/>
        </a:lnSpc>
        <a:spcBef>
          <a:spcPct val="0"/>
        </a:spcBef>
        <a:spcAft>
          <a:spcPct val="0"/>
        </a:spcAft>
        <a:defRPr sz="2800" b="1">
          <a:solidFill>
            <a:srgbClr val="2905A1"/>
          </a:solidFill>
          <a:latin typeface="Arial" pitchFamily="34" charset="0"/>
        </a:defRPr>
      </a:lvl6pPr>
      <a:lvl7pPr marL="914400" algn="ctr" rtl="0" eaLnBrk="0" fontAlgn="base" hangingPunct="0">
        <a:lnSpc>
          <a:spcPct val="85000"/>
        </a:lnSpc>
        <a:spcBef>
          <a:spcPct val="0"/>
        </a:spcBef>
        <a:spcAft>
          <a:spcPct val="0"/>
        </a:spcAft>
        <a:defRPr sz="2800" b="1">
          <a:solidFill>
            <a:srgbClr val="2905A1"/>
          </a:solidFill>
          <a:latin typeface="Arial" pitchFamily="34" charset="0"/>
        </a:defRPr>
      </a:lvl7pPr>
      <a:lvl8pPr marL="1371600" algn="ctr" rtl="0" eaLnBrk="0" fontAlgn="base" hangingPunct="0">
        <a:lnSpc>
          <a:spcPct val="85000"/>
        </a:lnSpc>
        <a:spcBef>
          <a:spcPct val="0"/>
        </a:spcBef>
        <a:spcAft>
          <a:spcPct val="0"/>
        </a:spcAft>
        <a:defRPr sz="2800" b="1">
          <a:solidFill>
            <a:srgbClr val="2905A1"/>
          </a:solidFill>
          <a:latin typeface="Arial" pitchFamily="34" charset="0"/>
        </a:defRPr>
      </a:lvl8pPr>
      <a:lvl9pPr marL="1828800" algn="ctr" rtl="0" eaLnBrk="0" fontAlgn="base" hangingPunct="0">
        <a:lnSpc>
          <a:spcPct val="85000"/>
        </a:lnSpc>
        <a:spcBef>
          <a:spcPct val="0"/>
        </a:spcBef>
        <a:spcAft>
          <a:spcPct val="0"/>
        </a:spcAft>
        <a:defRPr sz="2800" b="1">
          <a:solidFill>
            <a:srgbClr val="2905A1"/>
          </a:solidFill>
          <a:latin typeface="Arial" pitchFamily="34" charset="0"/>
        </a:defRPr>
      </a:lvl9pPr>
    </p:titleStyle>
    <p:bodyStyle>
      <a:lvl1pPr marL="342900" indent="-342900" algn="l" rtl="0" eaLnBrk="0" fontAlgn="base" hangingPunct="0">
        <a:lnSpc>
          <a:spcPct val="90000"/>
        </a:lnSpc>
        <a:spcBef>
          <a:spcPct val="30000"/>
        </a:spcBef>
        <a:spcAft>
          <a:spcPct val="30000"/>
        </a:spcAft>
        <a:buClr>
          <a:srgbClr val="5B8F22"/>
        </a:buClr>
        <a:buSzPct val="60000"/>
        <a:buFont typeface="Wingdings" pitchFamily="2" charset="2"/>
        <a:buChar char="l"/>
        <a:defRPr sz="2400">
          <a:solidFill>
            <a:srgbClr val="2905A1"/>
          </a:solidFill>
          <a:latin typeface="+mn-lt"/>
          <a:ea typeface="+mn-ea"/>
          <a:cs typeface="+mn-cs"/>
        </a:defRPr>
      </a:lvl1pPr>
      <a:lvl2pPr marL="863600" indent="-406400" algn="l" rtl="0" eaLnBrk="0" fontAlgn="base" hangingPunct="0">
        <a:lnSpc>
          <a:spcPct val="90000"/>
        </a:lnSpc>
        <a:spcBef>
          <a:spcPct val="30000"/>
        </a:spcBef>
        <a:spcAft>
          <a:spcPct val="30000"/>
        </a:spcAft>
        <a:buClr>
          <a:srgbClr val="5B8F22"/>
        </a:buClr>
        <a:buFont typeface="Arial" pitchFamily="34" charset="0"/>
        <a:buChar char="—"/>
        <a:defRPr sz="2000">
          <a:solidFill>
            <a:srgbClr val="2905A1"/>
          </a:solidFill>
          <a:latin typeface="+mn-lt"/>
        </a:defRPr>
      </a:lvl2pPr>
      <a:lvl3pPr marL="1384300" indent="-228600" algn="l" rtl="0" eaLnBrk="0" fontAlgn="base" hangingPunct="0">
        <a:lnSpc>
          <a:spcPct val="90000"/>
        </a:lnSpc>
        <a:spcBef>
          <a:spcPct val="30000"/>
        </a:spcBef>
        <a:spcAft>
          <a:spcPct val="30000"/>
        </a:spcAft>
        <a:buClr>
          <a:srgbClr val="5B8F22"/>
        </a:buClr>
        <a:buFont typeface="Times New Roman" pitchFamily="18" charset="0"/>
        <a:buChar char="–"/>
        <a:defRPr sz="2000">
          <a:solidFill>
            <a:srgbClr val="2905A1"/>
          </a:solidFill>
          <a:latin typeface="+mn-lt"/>
        </a:defRPr>
      </a:lvl3pPr>
      <a:lvl4pPr marL="17272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4pPr>
      <a:lvl5pPr marL="20701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5pPr>
      <a:lvl6pPr marL="25273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6pPr>
      <a:lvl7pPr marL="29845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7pPr>
      <a:lvl8pPr marL="34417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8pPr>
      <a:lvl9pPr marL="3898900" indent="-228600" algn="l" rtl="0" eaLnBrk="0" fontAlgn="base" hangingPunct="0">
        <a:lnSpc>
          <a:spcPct val="90000"/>
        </a:lnSpc>
        <a:spcBef>
          <a:spcPct val="30000"/>
        </a:spcBef>
        <a:spcAft>
          <a:spcPct val="30000"/>
        </a:spcAft>
        <a:buClr>
          <a:srgbClr val="5B8F22"/>
        </a:buClr>
        <a:buChar char="»"/>
        <a:defRPr sz="2000">
          <a:solidFill>
            <a:srgbClr val="2905A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17.vml"/><Relationship Id="rId4" Type="http://schemas.openxmlformats.org/officeDocument/2006/relationships/image" Target="../media/image20.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2.xml"/><Relationship Id="rId1" Type="http://schemas.openxmlformats.org/officeDocument/2006/relationships/vmlDrawing" Target="../drawings/vmlDrawing18.vml"/><Relationship Id="rId4" Type="http://schemas.openxmlformats.org/officeDocument/2006/relationships/image" Target="../media/image2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355600" y="2183642"/>
            <a:ext cx="8478838" cy="1473958"/>
          </a:xfrm>
        </p:spPr>
        <p:txBody>
          <a:bodyPr/>
          <a:lstStyle/>
          <a:p>
            <a:r>
              <a:rPr lang="en-US" i="1" dirty="0" smtClean="0"/>
              <a:t>Economic, Business &amp; Financial Markets Update –                             </a:t>
            </a:r>
            <a:r>
              <a:rPr lang="en-US" i="1" dirty="0" smtClean="0">
                <a:solidFill>
                  <a:schemeClr val="accent2"/>
                </a:solidFill>
              </a:rPr>
              <a:t>Association for Financial Technology</a:t>
            </a:r>
          </a:p>
        </p:txBody>
      </p:sp>
      <p:sp>
        <p:nvSpPr>
          <p:cNvPr id="13315" name="Rectangle 3"/>
          <p:cNvSpPr>
            <a:spLocks noGrp="1" noChangeArrowheads="1"/>
          </p:cNvSpPr>
          <p:nvPr>
            <p:ph type="subTitle" idx="1"/>
          </p:nvPr>
        </p:nvSpPr>
        <p:spPr>
          <a:xfrm>
            <a:off x="3009901" y="3873501"/>
            <a:ext cx="3187699" cy="1333500"/>
          </a:xfrm>
        </p:spPr>
        <p:txBody>
          <a:bodyPr/>
          <a:lstStyle/>
          <a:p>
            <a:pPr>
              <a:lnSpc>
                <a:spcPct val="50000"/>
              </a:lnSpc>
            </a:pPr>
            <a:endParaRPr lang="en-US" dirty="0" smtClean="0"/>
          </a:p>
          <a:p>
            <a:pPr>
              <a:lnSpc>
                <a:spcPct val="50000"/>
              </a:lnSpc>
            </a:pPr>
            <a:r>
              <a:rPr lang="en-US" dirty="0" smtClean="0">
                <a:solidFill>
                  <a:srgbClr val="000000"/>
                </a:solidFill>
                <a:latin typeface="Palatino Linotype" pitchFamily="18" charset="0"/>
              </a:rPr>
              <a:t>John Augustine, CFA</a:t>
            </a:r>
          </a:p>
          <a:p>
            <a:pPr>
              <a:lnSpc>
                <a:spcPct val="50000"/>
              </a:lnSpc>
            </a:pPr>
            <a:r>
              <a:rPr lang="en-US" dirty="0" smtClean="0">
                <a:solidFill>
                  <a:srgbClr val="000000"/>
                </a:solidFill>
                <a:latin typeface="Palatino Linotype" pitchFamily="18" charset="0"/>
              </a:rPr>
              <a:t>Chief Market Strategist</a:t>
            </a:r>
          </a:p>
          <a:p>
            <a:pPr>
              <a:lnSpc>
                <a:spcPct val="50000"/>
              </a:lnSpc>
            </a:pPr>
            <a:r>
              <a:rPr lang="en-US" dirty="0" smtClean="0">
                <a:solidFill>
                  <a:srgbClr val="000000"/>
                </a:solidFill>
                <a:latin typeface="Palatino Linotype" pitchFamily="18" charset="0"/>
              </a:rPr>
              <a:t>Fifth Third Bank</a:t>
            </a:r>
          </a:p>
          <a:p>
            <a:pPr>
              <a:lnSpc>
                <a:spcPct val="50000"/>
              </a:lnSpc>
            </a:pPr>
            <a:endParaRPr lang="en-US" dirty="0" smtClean="0">
              <a:solidFill>
                <a:srgbClr val="000000"/>
              </a:solidFill>
              <a:latin typeface="Palatino Linotype" pitchFamily="18" charset="0"/>
            </a:endParaRPr>
          </a:p>
        </p:txBody>
      </p:sp>
      <p:sp>
        <p:nvSpPr>
          <p:cNvPr id="5" name="Rectangle 3"/>
          <p:cNvSpPr txBox="1">
            <a:spLocks noChangeArrowheads="1"/>
          </p:cNvSpPr>
          <p:nvPr/>
        </p:nvSpPr>
        <p:spPr bwMode="auto">
          <a:xfrm>
            <a:off x="3556001" y="5575301"/>
            <a:ext cx="1930399" cy="698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50000"/>
              </a:lnSpc>
              <a:spcBef>
                <a:spcPct val="30000"/>
              </a:spcBef>
              <a:spcAft>
                <a:spcPct val="30000"/>
              </a:spcAft>
              <a:buClr>
                <a:srgbClr val="5B8F22"/>
              </a:buClr>
              <a:buSzPct val="60000"/>
              <a:buFont typeface="Wingdings" pitchFamily="2" charset="2"/>
              <a:buNone/>
              <a:tabLst/>
              <a:defRPr/>
            </a:pPr>
            <a:endParaRPr lang="en-US" sz="1800" b="1" kern="0" dirty="0" smtClean="0">
              <a:solidFill>
                <a:srgbClr val="2905A1"/>
              </a:solidFill>
              <a:latin typeface="+mn-lt"/>
            </a:endParaRPr>
          </a:p>
          <a:p>
            <a:pPr marL="0" marR="0" lvl="0" indent="0" algn="ctr" defTabSz="914400" rtl="0" eaLnBrk="0" fontAlgn="base" latinLnBrk="0" hangingPunct="0">
              <a:lnSpc>
                <a:spcPct val="50000"/>
              </a:lnSpc>
              <a:spcBef>
                <a:spcPct val="30000"/>
              </a:spcBef>
              <a:spcAft>
                <a:spcPct val="30000"/>
              </a:spcAft>
              <a:buClr>
                <a:srgbClr val="5B8F22"/>
              </a:buClr>
              <a:buSzPct val="60000"/>
              <a:buFont typeface="Wingdings" pitchFamily="2" charset="2"/>
              <a:buNone/>
              <a:tabLst/>
              <a:defRPr/>
            </a:pPr>
            <a:r>
              <a:rPr lang="en-US" sz="1800" b="1" kern="0" dirty="0" smtClean="0">
                <a:solidFill>
                  <a:srgbClr val="000000"/>
                </a:solidFill>
                <a:latin typeface="Palatino Linotype" pitchFamily="18" charset="0"/>
              </a:rPr>
              <a:t>September, </a:t>
            </a:r>
            <a:r>
              <a:rPr lang="en-US" sz="1800" b="1" kern="0" noProof="0" dirty="0" smtClean="0">
                <a:solidFill>
                  <a:srgbClr val="000000"/>
                </a:solidFill>
                <a:latin typeface="Palatino Linotype" pitchFamily="18" charset="0"/>
              </a:rPr>
              <a:t>2012</a:t>
            </a:r>
            <a:endParaRPr kumimoji="0" lang="en-US" sz="1800" b="1" i="0" u="none" strike="noStrike" kern="0" cap="none" spc="0" normalizeH="0" baseline="0" noProof="0" dirty="0" smtClean="0">
              <a:ln>
                <a:noFill/>
              </a:ln>
              <a:solidFill>
                <a:srgbClr val="000000"/>
              </a:solidFill>
              <a:effectLst/>
              <a:uLnTx/>
              <a:uFillTx/>
              <a:latin typeface="Palatino Linotype" pitchFamily="18" charset="0"/>
              <a:ea typeface="+mn-ea"/>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8291" name="Object 3"/>
          <p:cNvGraphicFramePr>
            <a:graphicFrameLocks noChangeAspect="1"/>
          </p:cNvGraphicFramePr>
          <p:nvPr/>
        </p:nvGraphicFramePr>
        <p:xfrm>
          <a:off x="354272" y="821850"/>
          <a:ext cx="8230655" cy="5674483"/>
        </p:xfrm>
        <a:graphic>
          <a:graphicData uri="http://schemas.openxmlformats.org/presentationml/2006/ole">
            <mc:AlternateContent xmlns:mc="http://schemas.openxmlformats.org/markup-compatibility/2006">
              <mc:Choice xmlns:v="urn:schemas-microsoft-com:vml" Requires="v">
                <p:oleObj spid="_x0000_s1548292" name="ActiveGraph" r:id="rId3" imgW="8200993" imgH="5657830" progId="FDSCHART.FDSChartCtrl.1">
                  <p:embed/>
                </p:oleObj>
              </mc:Choice>
              <mc:Fallback>
                <p:oleObj name="ActiveGraph" r:id="rId3" imgW="8200993" imgH="5657830"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72" y="821850"/>
                        <a:ext cx="8230655" cy="5674483"/>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 name="Straight Arrow Connector 4"/>
          <p:cNvCxnSpPr/>
          <p:nvPr/>
        </p:nvCxnSpPr>
        <p:spPr bwMode="auto">
          <a:xfrm flipV="1">
            <a:off x="7028597" y="1378424"/>
            <a:ext cx="0" cy="368489"/>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cxnSp>
        <p:nvCxnSpPr>
          <p:cNvPr id="6" name="Straight Arrow Connector 5"/>
          <p:cNvCxnSpPr/>
          <p:nvPr/>
        </p:nvCxnSpPr>
        <p:spPr bwMode="auto">
          <a:xfrm flipV="1">
            <a:off x="7042245" y="2047167"/>
            <a:ext cx="0" cy="368489"/>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cxnSp>
        <p:nvCxnSpPr>
          <p:cNvPr id="7" name="Straight Arrow Connector 6"/>
          <p:cNvCxnSpPr/>
          <p:nvPr/>
        </p:nvCxnSpPr>
        <p:spPr bwMode="auto">
          <a:xfrm flipV="1">
            <a:off x="7083189" y="4544712"/>
            <a:ext cx="0" cy="368489"/>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cxnSp>
        <p:nvCxnSpPr>
          <p:cNvPr id="8" name="Straight Arrow Connector 7"/>
          <p:cNvCxnSpPr/>
          <p:nvPr/>
        </p:nvCxnSpPr>
        <p:spPr bwMode="auto">
          <a:xfrm>
            <a:off x="7055893" y="2688611"/>
            <a:ext cx="0" cy="354841"/>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cxnSp>
        <p:nvCxnSpPr>
          <p:cNvPr id="11" name="Straight Arrow Connector 10"/>
          <p:cNvCxnSpPr/>
          <p:nvPr/>
        </p:nvCxnSpPr>
        <p:spPr bwMode="auto">
          <a:xfrm>
            <a:off x="7096836" y="5090623"/>
            <a:ext cx="0" cy="354841"/>
          </a:xfrm>
          <a:prstGeom prst="straightConnector1">
            <a:avLst/>
          </a:prstGeom>
          <a:solidFill>
            <a:schemeClr val="accent1"/>
          </a:solidFill>
          <a:ln w="31750" cap="flat" cmpd="sng" algn="ctr">
            <a:solidFill>
              <a:srgbClr val="000000"/>
            </a:solidFill>
            <a:prstDash val="solid"/>
            <a:round/>
            <a:headEnd type="none" w="med" len="med"/>
            <a:tailEnd type="arrow"/>
          </a:ln>
          <a:effectLst/>
        </p:spPr>
      </p:cxnSp>
      <p:sp>
        <p:nvSpPr>
          <p:cNvPr id="12" name="Rectangle 1027"/>
          <p:cNvSpPr>
            <a:spLocks noChangeArrowheads="1"/>
          </p:cNvSpPr>
          <p:nvPr/>
        </p:nvSpPr>
        <p:spPr bwMode="auto">
          <a:xfrm>
            <a:off x="-1" y="0"/>
            <a:ext cx="7615452"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US Policy Focus #3 – </a:t>
            </a:r>
            <a:r>
              <a:rPr lang="en-US" altLang="en-US" sz="2400" b="1" i="1" dirty="0" smtClean="0">
                <a:solidFill>
                  <a:srgbClr val="2905A1"/>
                </a:solidFill>
              </a:rPr>
              <a:t>Financial Repression</a:t>
            </a:r>
          </a:p>
          <a:p>
            <a:pPr algn="l" eaLnBrk="1" hangingPunct="1"/>
            <a:r>
              <a:rPr lang="en-US" altLang="en-US" sz="2400" b="1" i="1" dirty="0" smtClean="0">
                <a:solidFill>
                  <a:schemeClr val="accent6"/>
                </a:solidFill>
              </a:rPr>
              <a:t>Six components we monitor</a:t>
            </a:r>
          </a:p>
        </p:txBody>
      </p:sp>
      <p:sp>
        <p:nvSpPr>
          <p:cNvPr id="13" name="Text Box 4"/>
          <p:cNvSpPr txBox="1">
            <a:spLocks noChangeArrowheads="1"/>
          </p:cNvSpPr>
          <p:nvPr/>
        </p:nvSpPr>
        <p:spPr bwMode="auto">
          <a:xfrm>
            <a:off x="6591300" y="65119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8722" name="Object 2"/>
          <p:cNvGraphicFramePr>
            <a:graphicFrameLocks noChangeAspect="1"/>
          </p:cNvGraphicFramePr>
          <p:nvPr/>
        </p:nvGraphicFramePr>
        <p:xfrm>
          <a:off x="556899" y="900752"/>
          <a:ext cx="8042419" cy="5527345"/>
        </p:xfrm>
        <a:graphic>
          <a:graphicData uri="http://schemas.openxmlformats.org/presentationml/2006/ole">
            <mc:AlternateContent xmlns:mc="http://schemas.openxmlformats.org/markup-compatibility/2006">
              <mc:Choice xmlns:v="urn:schemas-microsoft-com:vml" Requires="v">
                <p:oleObj spid="_x0000_s1424387" name="ActiveGraph" r:id="rId3" imgW="8010383" imgH="5514707" progId="FDSCHART.FDSChartCtrl.1">
                  <p:embed/>
                </p:oleObj>
              </mc:Choice>
              <mc:Fallback>
                <p:oleObj name="ActiveGraph" r:id="rId3" imgW="8010383" imgH="5514707"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99" y="900752"/>
                        <a:ext cx="8042419" cy="552734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Business Focus – </a:t>
            </a:r>
            <a:r>
              <a:rPr lang="en-US" sz="2400" b="1" i="1" dirty="0" smtClean="0"/>
              <a:t> </a:t>
            </a:r>
            <a:r>
              <a:rPr lang="en-US" sz="2400" b="1" dirty="0" smtClean="0"/>
              <a:t>                                            </a:t>
            </a:r>
            <a:r>
              <a:rPr lang="en-US" sz="2400" b="1" i="1" dirty="0" smtClean="0">
                <a:solidFill>
                  <a:schemeClr val="accent2"/>
                </a:solidFill>
              </a:rPr>
              <a:t>Regulation, taxes, poor sales now about equal</a:t>
            </a:r>
          </a:p>
          <a:p>
            <a:pPr algn="l" eaLnBrk="1" hangingPunct="1"/>
            <a:endParaRPr lang="en-US" sz="2400" b="1" i="1" dirty="0">
              <a:solidFill>
                <a:schemeClr val="accent2"/>
              </a:solidFill>
            </a:endParaRPr>
          </a:p>
        </p:txBody>
      </p:sp>
      <p:sp>
        <p:nvSpPr>
          <p:cNvPr id="4" name="Text Box 4"/>
          <p:cNvSpPr txBox="1">
            <a:spLocks noChangeArrowheads="1"/>
          </p:cNvSpPr>
          <p:nvPr/>
        </p:nvSpPr>
        <p:spPr bwMode="auto">
          <a:xfrm>
            <a:off x="6591300" y="65119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
        <p:nvSpPr>
          <p:cNvPr id="6" name="Right Brace 5"/>
          <p:cNvSpPr/>
          <p:nvPr/>
        </p:nvSpPr>
        <p:spPr bwMode="auto">
          <a:xfrm>
            <a:off x="8458200" y="3179941"/>
            <a:ext cx="444500" cy="768255"/>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7543800" cy="830997"/>
          </a:xfrm>
          <a:prstGeom prst="rect">
            <a:avLst/>
          </a:prstGeom>
          <a:noFill/>
          <a:ln w="9525">
            <a:noFill/>
            <a:miter lim="800000"/>
            <a:headEnd/>
            <a:tailEnd/>
          </a:ln>
          <a:effectLst/>
        </p:spPr>
        <p:txBody>
          <a:bodyPr wrap="square">
            <a:spAutoFit/>
          </a:bodyPr>
          <a:lstStyle/>
          <a:p>
            <a:pPr algn="l">
              <a:spcBef>
                <a:spcPct val="50000"/>
              </a:spcBef>
            </a:pPr>
            <a:r>
              <a:rPr lang="en-US" sz="2400" b="1" dirty="0" smtClean="0">
                <a:solidFill>
                  <a:schemeClr val="tx2"/>
                </a:solidFill>
                <a:latin typeface="Arial" charset="0"/>
              </a:rPr>
              <a:t>US Confidence Trends –                 	                  	 </a:t>
            </a:r>
            <a:r>
              <a:rPr lang="en-US" sz="2400" b="1" i="1" dirty="0" smtClean="0">
                <a:solidFill>
                  <a:schemeClr val="accent2"/>
                </a:solidFill>
                <a:latin typeface="Arial" charset="0"/>
              </a:rPr>
              <a:t>All three are stuck</a:t>
            </a:r>
            <a:endParaRPr lang="en-US" sz="2400" b="1" i="1" dirty="0">
              <a:solidFill>
                <a:schemeClr val="accent2"/>
              </a:solidFill>
              <a:latin typeface="Arial" charset="0"/>
            </a:endParaRPr>
          </a:p>
        </p:txBody>
      </p:sp>
      <p:sp>
        <p:nvSpPr>
          <p:cNvPr id="7" name="Text Box 4"/>
          <p:cNvSpPr txBox="1">
            <a:spLocks noChangeArrowheads="1"/>
          </p:cNvSpPr>
          <p:nvPr/>
        </p:nvSpPr>
        <p:spPr bwMode="auto">
          <a:xfrm>
            <a:off x="6591300" y="65119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graphicFrame>
        <p:nvGraphicFramePr>
          <p:cNvPr id="1377283" name="Object 3"/>
          <p:cNvGraphicFramePr>
            <a:graphicFrameLocks noChangeAspect="1"/>
          </p:cNvGraphicFramePr>
          <p:nvPr/>
        </p:nvGraphicFramePr>
        <p:xfrm>
          <a:off x="313329" y="890089"/>
          <a:ext cx="8274812" cy="5578950"/>
        </p:xfrm>
        <a:graphic>
          <a:graphicData uri="http://schemas.openxmlformats.org/presentationml/2006/ole">
            <mc:AlternateContent xmlns:mc="http://schemas.openxmlformats.org/markup-compatibility/2006">
              <mc:Choice xmlns:v="urn:schemas-microsoft-com:vml" Requires="v">
                <p:oleObj spid="_x0000_s1377284" name="ActiveGraph" r:id="rId3" imgW="8248486" imgH="5562414" progId="FDSCHART.FDSChartCtrl.1">
                  <p:embed/>
                </p:oleObj>
              </mc:Choice>
              <mc:Fallback>
                <p:oleObj name="ActiveGraph" r:id="rId3" imgW="8248486" imgH="5562414"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29" y="890089"/>
                        <a:ext cx="8274812" cy="557895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8" name="Straight Connector 7"/>
          <p:cNvCxnSpPr/>
          <p:nvPr/>
        </p:nvCxnSpPr>
        <p:spPr bwMode="auto">
          <a:xfrm flipV="1">
            <a:off x="5720687" y="1760561"/>
            <a:ext cx="1580865" cy="29572"/>
          </a:xfrm>
          <a:prstGeom prst="line">
            <a:avLst/>
          </a:prstGeom>
          <a:solidFill>
            <a:schemeClr val="accent1"/>
          </a:solidFill>
          <a:ln w="38100" cap="flat" cmpd="sng" algn="ctr">
            <a:solidFill>
              <a:srgbClr val="000000"/>
            </a:solidFill>
            <a:prstDash val="dash"/>
            <a:round/>
            <a:headEnd type="none" w="med" len="med"/>
            <a:tailEnd type="none" w="med" len="med"/>
          </a:ln>
          <a:effectLst/>
        </p:spPr>
      </p:cxnSp>
      <p:cxnSp>
        <p:nvCxnSpPr>
          <p:cNvPr id="10" name="Straight Connector 9"/>
          <p:cNvCxnSpPr/>
          <p:nvPr/>
        </p:nvCxnSpPr>
        <p:spPr bwMode="auto">
          <a:xfrm flipV="1">
            <a:off x="5816225" y="4708478"/>
            <a:ext cx="1580865" cy="29572"/>
          </a:xfrm>
          <a:prstGeom prst="line">
            <a:avLst/>
          </a:prstGeom>
          <a:solidFill>
            <a:schemeClr val="accent1"/>
          </a:solidFill>
          <a:ln w="38100" cap="flat" cmpd="sng" algn="ctr">
            <a:solidFill>
              <a:srgbClr val="000000"/>
            </a:solidFill>
            <a:prstDash val="dash"/>
            <a:round/>
            <a:headEnd type="none" w="med" len="med"/>
            <a:tailEnd type="none" w="med" len="med"/>
          </a:ln>
          <a:effec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649871" y="6443687"/>
            <a:ext cx="1981200" cy="244475"/>
          </a:xfrm>
          <a:prstGeom prst="rect">
            <a:avLst/>
          </a:prstGeom>
          <a:noFill/>
          <a:ln w="9525">
            <a:noFill/>
            <a:miter lim="800000"/>
            <a:headEnd/>
            <a:tailEnd/>
          </a:ln>
        </p:spPr>
        <p:txBody>
          <a:bodyPr>
            <a:spAutoFit/>
          </a:bodyPr>
          <a:lstStyle/>
          <a:p>
            <a:pPr algn="r" eaLnBrk="1" hangingPunct="1">
              <a:spcBef>
                <a:spcPct val="50000"/>
              </a:spcBef>
            </a:pPr>
            <a:r>
              <a:rPr lang="en-US" sz="1000" i="1" dirty="0">
                <a:solidFill>
                  <a:srgbClr val="0A0172"/>
                </a:solidFill>
              </a:rPr>
              <a:t>Source = FactSet</a:t>
            </a:r>
          </a:p>
        </p:txBody>
      </p:sp>
      <p:graphicFrame>
        <p:nvGraphicFramePr>
          <p:cNvPr id="1595395" name="Object 3"/>
          <p:cNvGraphicFramePr>
            <a:graphicFrameLocks noChangeAspect="1"/>
          </p:cNvGraphicFramePr>
          <p:nvPr/>
        </p:nvGraphicFramePr>
        <p:xfrm>
          <a:off x="372684" y="835499"/>
          <a:ext cx="8266349" cy="5633540"/>
        </p:xfrm>
        <a:graphic>
          <a:graphicData uri="http://schemas.openxmlformats.org/presentationml/2006/ole">
            <mc:AlternateContent xmlns:mc="http://schemas.openxmlformats.org/markup-compatibility/2006">
              <mc:Choice xmlns:v="urn:schemas-microsoft-com:vml" Requires="v">
                <p:oleObj spid="_x0000_s1595396" name="ActiveGraph" r:id="rId3" imgW="8248486" imgH="5619664" progId="FDSCHART.FDSChartCtrl.1">
                  <p:embed/>
                </p:oleObj>
              </mc:Choice>
              <mc:Fallback>
                <p:oleObj name="ActiveGraph" r:id="rId3" imgW="8248486" imgH="5619664"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84" y="835499"/>
                        <a:ext cx="8266349" cy="5633540"/>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8"/>
          <p:cNvSpPr/>
          <p:nvPr/>
        </p:nvSpPr>
        <p:spPr bwMode="auto">
          <a:xfrm>
            <a:off x="1000456" y="1155699"/>
            <a:ext cx="2463800" cy="279400"/>
          </a:xfrm>
          <a:prstGeom prst="rect">
            <a:avLst/>
          </a:prstGeom>
          <a:solidFill>
            <a:srgbClr val="000000"/>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bg1"/>
                </a:solidFill>
                <a:effectLst/>
                <a:latin typeface="Arial" pitchFamily="34" charset="0"/>
              </a:rPr>
              <a:t>Deposits in billions ($)</a:t>
            </a:r>
          </a:p>
        </p:txBody>
      </p:sp>
      <p:sp>
        <p:nvSpPr>
          <p:cNvPr id="10" name="Rectangle 9"/>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Economic Focus –                                            </a:t>
            </a:r>
            <a:r>
              <a:rPr lang="en-US" sz="2400" b="1" i="1" dirty="0" smtClean="0">
                <a:solidFill>
                  <a:schemeClr val="accent2"/>
                </a:solidFill>
              </a:rPr>
              <a:t>Piles of cash remain on the sidelines</a:t>
            </a:r>
          </a:p>
          <a:p>
            <a:pPr algn="l" eaLnBrk="1" hangingPunct="1"/>
            <a:endParaRPr lang="en-US" sz="2400" b="1" i="1" dirty="0">
              <a:solidFill>
                <a:schemeClr val="accent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7442" name="Object 2"/>
          <p:cNvGraphicFramePr>
            <a:graphicFrameLocks noChangeAspect="1"/>
          </p:cNvGraphicFramePr>
          <p:nvPr/>
        </p:nvGraphicFramePr>
        <p:xfrm>
          <a:off x="386332" y="821851"/>
          <a:ext cx="8239053" cy="5606245"/>
        </p:xfrm>
        <a:graphic>
          <a:graphicData uri="http://schemas.openxmlformats.org/presentationml/2006/ole">
            <mc:AlternateContent xmlns:mc="http://schemas.openxmlformats.org/markup-compatibility/2006">
              <mc:Choice xmlns:v="urn:schemas-microsoft-com:vml" Requires="v">
                <p:oleObj spid="_x0000_s1597443" name="ActiveGraph" r:id="rId3" imgW="8219799" imgH="5591039" progId="FDSCHART.FDSChartCtrl.1">
                  <p:embed/>
                </p:oleObj>
              </mc:Choice>
              <mc:Fallback>
                <p:oleObj name="ActiveGraph" r:id="rId3" imgW="8219799" imgH="5591039"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32" y="821851"/>
                        <a:ext cx="8239053" cy="5606245"/>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3" name="Straight Arrow Connector 2"/>
          <p:cNvCxnSpPr/>
          <p:nvPr/>
        </p:nvCxnSpPr>
        <p:spPr bwMode="auto">
          <a:xfrm flipH="1">
            <a:off x="8313779" y="4517411"/>
            <a:ext cx="475379" cy="247939"/>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5" name="Text Box 4"/>
          <p:cNvSpPr txBox="1">
            <a:spLocks noChangeArrowheads="1"/>
          </p:cNvSpPr>
          <p:nvPr/>
        </p:nvSpPr>
        <p:spPr bwMode="auto">
          <a:xfrm>
            <a:off x="6649871" y="6443687"/>
            <a:ext cx="1981200" cy="244475"/>
          </a:xfrm>
          <a:prstGeom prst="rect">
            <a:avLst/>
          </a:prstGeom>
          <a:noFill/>
          <a:ln w="9525">
            <a:noFill/>
            <a:miter lim="800000"/>
            <a:headEnd/>
            <a:tailEnd/>
          </a:ln>
        </p:spPr>
        <p:txBody>
          <a:bodyPr>
            <a:spAutoFit/>
          </a:bodyPr>
          <a:lstStyle/>
          <a:p>
            <a:pPr algn="r" eaLnBrk="1" hangingPunct="1">
              <a:spcBef>
                <a:spcPct val="50000"/>
              </a:spcBef>
            </a:pPr>
            <a:r>
              <a:rPr lang="en-US" sz="1000" i="1" dirty="0">
                <a:solidFill>
                  <a:srgbClr val="0A0172"/>
                </a:solidFill>
              </a:rPr>
              <a:t>Source = FactSet</a:t>
            </a:r>
          </a:p>
        </p:txBody>
      </p:sp>
      <p:sp>
        <p:nvSpPr>
          <p:cNvPr id="6" name="Rectangle 5"/>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Economic Focus –                                            </a:t>
            </a:r>
            <a:r>
              <a:rPr lang="en-US" sz="2400" b="1" i="1" dirty="0" smtClean="0">
                <a:solidFill>
                  <a:schemeClr val="accent2"/>
                </a:solidFill>
              </a:rPr>
              <a:t>Velocity of money remains at 40-year low</a:t>
            </a:r>
          </a:p>
          <a:p>
            <a:pPr algn="l" eaLnBrk="1" hangingPunct="1"/>
            <a:endParaRPr lang="en-US" sz="2400" b="1" i="1" dirty="0">
              <a:solidFill>
                <a:schemeClr val="accent2"/>
              </a:solidFill>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7921" y="961476"/>
            <a:ext cx="8455828" cy="5509200"/>
          </a:xfrm>
          <a:prstGeom prst="rect">
            <a:avLst/>
          </a:prstGeom>
          <a:noFill/>
          <a:ln w="9525">
            <a:noFill/>
            <a:miter lim="800000"/>
            <a:headEnd/>
            <a:tailEnd/>
          </a:ln>
        </p:spPr>
        <p:txBody>
          <a:bodyPr wrap="square">
            <a:spAutoFit/>
          </a:bodyPr>
          <a:lstStyle/>
          <a:p>
            <a:pPr lvl="1" indent="-457200" algn="l">
              <a:spcBef>
                <a:spcPct val="50000"/>
              </a:spcBef>
              <a:buFont typeface="+mj-lt"/>
              <a:buAutoNum type="arabicPeriod"/>
            </a:pPr>
            <a:r>
              <a:rPr lang="en-US" sz="1600" b="1" dirty="0" smtClean="0"/>
              <a:t>Central Bank</a:t>
            </a:r>
          </a:p>
          <a:p>
            <a:pPr lvl="2" indent="-457200" algn="l">
              <a:spcBef>
                <a:spcPct val="50000"/>
              </a:spcBef>
              <a:buFont typeface="Arial" pitchFamily="34" charset="0"/>
              <a:buChar char="•"/>
            </a:pPr>
            <a:r>
              <a:rPr lang="en-US" sz="1600" dirty="0" smtClean="0"/>
              <a:t>Government stance – need for financial repression to minimize interest costs</a:t>
            </a:r>
          </a:p>
          <a:p>
            <a:pPr lvl="2" indent="-457200" algn="l">
              <a:spcBef>
                <a:spcPct val="50000"/>
              </a:spcBef>
              <a:buFont typeface="Arial" pitchFamily="34" charset="0"/>
              <a:buChar char="•"/>
            </a:pPr>
            <a:r>
              <a:rPr lang="en-US" sz="1600" dirty="0" smtClean="0"/>
              <a:t>Private stance – need of populace for some interest income on savings</a:t>
            </a:r>
          </a:p>
          <a:p>
            <a:pPr lvl="1" indent="-457200" algn="l">
              <a:spcBef>
                <a:spcPct val="50000"/>
              </a:spcBef>
              <a:buFont typeface="+mj-lt"/>
              <a:buAutoNum type="arabicPeriod"/>
            </a:pPr>
            <a:r>
              <a:rPr lang="en-US" sz="1600" b="1" dirty="0" smtClean="0"/>
              <a:t>Taxes</a:t>
            </a:r>
          </a:p>
          <a:p>
            <a:pPr lvl="2" indent="-457200" algn="l">
              <a:spcBef>
                <a:spcPct val="50000"/>
              </a:spcBef>
              <a:buFont typeface="Arial" pitchFamily="34" charset="0"/>
              <a:buChar char="•"/>
            </a:pPr>
            <a:r>
              <a:rPr lang="en-US" sz="1600" dirty="0" smtClean="0"/>
              <a:t>Government stance – tax wealth (new); income creation; transactions</a:t>
            </a:r>
          </a:p>
          <a:p>
            <a:pPr lvl="2" indent="-457200" algn="l">
              <a:spcBef>
                <a:spcPct val="50000"/>
              </a:spcBef>
              <a:buFont typeface="Arial" pitchFamily="34" charset="0"/>
              <a:buChar char="•"/>
            </a:pPr>
            <a:r>
              <a:rPr lang="en-US" sz="1600" dirty="0" smtClean="0"/>
              <a:t>Private stance – broaden tax base; simplify code; implement “non-expiring” policy</a:t>
            </a:r>
          </a:p>
          <a:p>
            <a:pPr lvl="1" indent="-457200" algn="l">
              <a:spcBef>
                <a:spcPct val="50000"/>
              </a:spcBef>
              <a:buFont typeface="+mj-lt"/>
              <a:buAutoNum type="arabicPeriod"/>
            </a:pPr>
            <a:r>
              <a:rPr lang="en-US" sz="1600" b="1" dirty="0" smtClean="0"/>
              <a:t>Spending</a:t>
            </a:r>
          </a:p>
          <a:p>
            <a:pPr lvl="2" indent="-457200" algn="l">
              <a:spcBef>
                <a:spcPct val="50000"/>
              </a:spcBef>
              <a:buFont typeface="Arial" pitchFamily="34" charset="0"/>
              <a:buChar char="•"/>
            </a:pPr>
            <a:r>
              <a:rPr lang="en-US" sz="1600" dirty="0" smtClean="0"/>
              <a:t>Government stance – waiting for the other political party to act first</a:t>
            </a:r>
          </a:p>
          <a:p>
            <a:pPr lvl="2" indent="-457200" algn="l">
              <a:spcBef>
                <a:spcPct val="50000"/>
              </a:spcBef>
              <a:buFont typeface="Arial" pitchFamily="34" charset="0"/>
              <a:buChar char="•"/>
            </a:pPr>
            <a:r>
              <a:rPr lang="en-US" sz="1600" dirty="0" smtClean="0"/>
              <a:t>Private sector – desire for someone (…anyone) to act in a balanced fashion</a:t>
            </a:r>
          </a:p>
          <a:p>
            <a:pPr lvl="1" indent="-457200" algn="l">
              <a:spcBef>
                <a:spcPct val="50000"/>
              </a:spcBef>
              <a:buFont typeface="+mj-lt"/>
              <a:buAutoNum type="arabicPeriod"/>
            </a:pPr>
            <a:r>
              <a:rPr lang="en-US" sz="1600" b="1" dirty="0" smtClean="0"/>
              <a:t>Business Regulation</a:t>
            </a:r>
          </a:p>
          <a:p>
            <a:pPr lvl="2" indent="-457200" algn="l">
              <a:spcBef>
                <a:spcPct val="50000"/>
              </a:spcBef>
              <a:buFont typeface="Arial" pitchFamily="34" charset="0"/>
              <a:buChar char="•"/>
            </a:pPr>
            <a:r>
              <a:rPr lang="en-US" sz="1600" dirty="0" smtClean="0"/>
              <a:t>Government stance – manage outcomes and send resources its way</a:t>
            </a:r>
          </a:p>
          <a:p>
            <a:pPr lvl="2" indent="-457200" algn="l">
              <a:spcBef>
                <a:spcPct val="50000"/>
              </a:spcBef>
              <a:buFont typeface="Arial" pitchFamily="34" charset="0"/>
              <a:buChar char="•"/>
            </a:pPr>
            <a:r>
              <a:rPr lang="en-US" sz="1600" dirty="0" smtClean="0"/>
              <a:t>Private Stance – allow for capitalism to return and flourish</a:t>
            </a:r>
          </a:p>
          <a:p>
            <a:pPr lvl="1" indent="-457200" algn="l">
              <a:spcBef>
                <a:spcPct val="50000"/>
              </a:spcBef>
              <a:buFont typeface="+mj-lt"/>
              <a:buAutoNum type="arabicPeriod"/>
            </a:pPr>
            <a:r>
              <a:rPr lang="en-US" sz="1600" b="1" dirty="0" smtClean="0"/>
              <a:t>Banking Control</a:t>
            </a:r>
          </a:p>
          <a:p>
            <a:pPr lvl="2" indent="-457200" algn="l">
              <a:spcBef>
                <a:spcPct val="50000"/>
              </a:spcBef>
              <a:buFont typeface="Arial" pitchFamily="34" charset="0"/>
              <a:buChar char="•"/>
            </a:pPr>
            <a:r>
              <a:rPr lang="en-US" sz="1600" dirty="0" smtClean="0"/>
              <a:t>Government stance – perceived need to punish, control and regulate</a:t>
            </a:r>
          </a:p>
          <a:p>
            <a:pPr lvl="2" indent="-457200" algn="l">
              <a:spcBef>
                <a:spcPct val="50000"/>
              </a:spcBef>
              <a:buFont typeface="Arial" pitchFamily="34" charset="0"/>
              <a:buChar char="•"/>
            </a:pPr>
            <a:r>
              <a:rPr lang="en-US" sz="1600" dirty="0" smtClean="0"/>
              <a:t>Private stance – need for normalized credit markets</a:t>
            </a:r>
          </a:p>
        </p:txBody>
      </p:sp>
      <p:sp>
        <p:nvSpPr>
          <p:cNvPr id="4" name="Rectangle 1027"/>
          <p:cNvSpPr>
            <a:spLocks noChangeArrowheads="1"/>
          </p:cNvSpPr>
          <p:nvPr/>
        </p:nvSpPr>
        <p:spPr bwMode="auto">
          <a:xfrm>
            <a:off x="0" y="0"/>
            <a:ext cx="7234238"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US Private Sector vs. Federal Government –       </a:t>
            </a:r>
            <a:r>
              <a:rPr lang="en-US" altLang="en-US" sz="2400" b="1" i="1" dirty="0" smtClean="0">
                <a:solidFill>
                  <a:schemeClr val="accent6"/>
                </a:solidFill>
              </a:rPr>
              <a:t>Perceived and/or actual battle lines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2501900"/>
            <a:ext cx="8434317" cy="646331"/>
          </a:xfrm>
          <a:prstGeom prst="rect">
            <a:avLst/>
          </a:prstGeom>
          <a:noFill/>
        </p:spPr>
        <p:txBody>
          <a:bodyPr wrap="square" rtlCol="0">
            <a:spAutoFit/>
          </a:bodyPr>
          <a:lstStyle/>
          <a:p>
            <a:r>
              <a:rPr lang="en-US" sz="3600" b="1" dirty="0" smtClean="0"/>
              <a:t>2) Macro Economic Environment</a:t>
            </a:r>
            <a:endParaRPr lang="en-US" sz="3600" b="1" i="1" dirty="0">
              <a:solidFill>
                <a:schemeClr val="accent2"/>
              </a:solidFill>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0658" name="Object 2"/>
          <p:cNvGraphicFramePr>
            <a:graphicFrameLocks noChangeAspect="1"/>
          </p:cNvGraphicFramePr>
          <p:nvPr/>
        </p:nvGraphicFramePr>
        <p:xfrm>
          <a:off x="474663" y="795337"/>
          <a:ext cx="8135937" cy="5687349"/>
        </p:xfrm>
        <a:graphic>
          <a:graphicData uri="http://schemas.openxmlformats.org/presentationml/2006/ole">
            <mc:AlternateContent xmlns:mc="http://schemas.openxmlformats.org/markup-compatibility/2006">
              <mc:Choice xmlns:v="urn:schemas-microsoft-com:vml" Requires="v">
                <p:oleObj spid="_x0000_s1336323" name="ActiveGraph" r:id="rId3" imgW="8105688" imgH="5676595" progId="FDSCHART.FDSChartCtrl.1">
                  <p:embed/>
                </p:oleObj>
              </mc:Choice>
              <mc:Fallback>
                <p:oleObj name="ActiveGraph" r:id="rId3" imgW="8105688" imgH="5676595"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663" y="795337"/>
                        <a:ext cx="8135937" cy="568734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Economic Focus –                                            </a:t>
            </a:r>
            <a:r>
              <a:rPr lang="en-US" sz="2400" b="1" i="1" dirty="0" smtClean="0">
                <a:solidFill>
                  <a:schemeClr val="accent2"/>
                </a:solidFill>
              </a:rPr>
              <a:t>The basics of GDP – watching ‘G’</a:t>
            </a:r>
          </a:p>
          <a:p>
            <a:pPr algn="l" eaLnBrk="1" hangingPunct="1"/>
            <a:endParaRPr lang="en-US" sz="2400" b="1" i="1" dirty="0">
              <a:solidFill>
                <a:schemeClr val="accent2"/>
              </a:solidFill>
            </a:endParaRPr>
          </a:p>
        </p:txBody>
      </p:sp>
      <p:sp>
        <p:nvSpPr>
          <p:cNvPr id="4" name="Text Box 4"/>
          <p:cNvSpPr txBox="1">
            <a:spLocks noChangeArrowheads="1"/>
          </p:cNvSpPr>
          <p:nvPr/>
        </p:nvSpPr>
        <p:spPr bwMode="auto">
          <a:xfrm>
            <a:off x="6668072" y="64865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
        <p:nvSpPr>
          <p:cNvPr id="5" name="Right Brace 4"/>
          <p:cNvSpPr/>
          <p:nvPr/>
        </p:nvSpPr>
        <p:spPr bwMode="auto">
          <a:xfrm>
            <a:off x="8470900" y="2238234"/>
            <a:ext cx="444500" cy="1173707"/>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668072" y="64865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graphicFrame>
        <p:nvGraphicFramePr>
          <p:cNvPr id="839683" name="Object 3"/>
          <p:cNvGraphicFramePr>
            <a:graphicFrameLocks noChangeAspect="1"/>
          </p:cNvGraphicFramePr>
          <p:nvPr/>
        </p:nvGraphicFramePr>
        <p:xfrm>
          <a:off x="355600" y="827088"/>
          <a:ext cx="8277116" cy="5624512"/>
        </p:xfrm>
        <a:graphic>
          <a:graphicData uri="http://schemas.openxmlformats.org/presentationml/2006/ole">
            <mc:AlternateContent xmlns:mc="http://schemas.openxmlformats.org/markup-compatibility/2006">
              <mc:Choice xmlns:v="urn:schemas-microsoft-com:vml" Requires="v">
                <p:oleObj spid="_x0000_s1610755" name="ActiveGraph" r:id="rId3" imgW="8258048" imgH="5610122" progId="FDSCHART.FDSChartCtrl.1">
                  <p:embed/>
                </p:oleObj>
              </mc:Choice>
              <mc:Fallback>
                <p:oleObj name="ActiveGraph" r:id="rId3" imgW="8258048" imgH="5610122"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827088"/>
                        <a:ext cx="8277116" cy="5624512"/>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ight Brace 8"/>
          <p:cNvSpPr/>
          <p:nvPr/>
        </p:nvSpPr>
        <p:spPr bwMode="auto">
          <a:xfrm>
            <a:off x="8445500" y="2186116"/>
            <a:ext cx="584200" cy="1204784"/>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6" name="Text Box 3"/>
          <p:cNvSpPr txBox="1">
            <a:spLocks noChangeArrowheads="1"/>
          </p:cNvSpPr>
          <p:nvPr/>
        </p:nvSpPr>
        <p:spPr bwMode="auto">
          <a:xfrm>
            <a:off x="0" y="0"/>
            <a:ext cx="7543800" cy="830997"/>
          </a:xfrm>
          <a:prstGeom prst="rect">
            <a:avLst/>
          </a:prstGeom>
          <a:noFill/>
          <a:ln w="9525">
            <a:noFill/>
            <a:miter lim="800000"/>
            <a:headEnd/>
            <a:tailEnd/>
          </a:ln>
          <a:effectLst/>
        </p:spPr>
        <p:txBody>
          <a:bodyPr wrap="square">
            <a:spAutoFit/>
          </a:bodyPr>
          <a:lstStyle/>
          <a:p>
            <a:pPr algn="l">
              <a:spcBef>
                <a:spcPct val="50000"/>
              </a:spcBef>
            </a:pPr>
            <a:r>
              <a:rPr lang="en-US" sz="2400" b="1" dirty="0" smtClean="0">
                <a:solidFill>
                  <a:schemeClr val="tx2"/>
                </a:solidFill>
                <a:latin typeface="Arial" charset="0"/>
              </a:rPr>
              <a:t>US Economic Focus –                                      </a:t>
            </a:r>
            <a:r>
              <a:rPr lang="en-US" sz="2400" b="1" i="1" dirty="0" smtClean="0">
                <a:solidFill>
                  <a:schemeClr val="accent2"/>
                </a:solidFill>
                <a:latin typeface="Arial" charset="0"/>
              </a:rPr>
              <a:t>Private sector still have positive YoY growth</a:t>
            </a:r>
            <a:endParaRPr lang="en-US" sz="2400" b="1" i="1" dirty="0">
              <a:solidFill>
                <a:schemeClr val="accent2"/>
              </a:solidFill>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8946" name="Object 2"/>
          <p:cNvGraphicFramePr>
            <a:graphicFrameLocks noChangeAspect="1"/>
          </p:cNvGraphicFramePr>
          <p:nvPr/>
        </p:nvGraphicFramePr>
        <p:xfrm>
          <a:off x="367920" y="835497"/>
          <a:ext cx="8252733" cy="5633541"/>
        </p:xfrm>
        <a:graphic>
          <a:graphicData uri="http://schemas.openxmlformats.org/presentationml/2006/ole">
            <mc:AlternateContent xmlns:mc="http://schemas.openxmlformats.org/markup-compatibility/2006">
              <mc:Choice xmlns:v="urn:schemas-microsoft-com:vml" Requires="v">
                <p:oleObj spid="_x0000_s1618947" name="ActiveGraph" r:id="rId3" imgW="8229361" imgH="5562414" progId="FDSCHART.FDSChartCtrl.1">
                  <p:embed/>
                </p:oleObj>
              </mc:Choice>
              <mc:Fallback>
                <p:oleObj name="ActiveGraph" r:id="rId3" imgW="8229361" imgH="5562414"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20" y="835497"/>
                        <a:ext cx="8252733" cy="5633541"/>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ight Brace 2"/>
          <p:cNvSpPr/>
          <p:nvPr/>
        </p:nvSpPr>
        <p:spPr bwMode="auto">
          <a:xfrm>
            <a:off x="8445500" y="2663796"/>
            <a:ext cx="584200" cy="1204784"/>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4" name="Rectangle 3"/>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Economic Focus –                                            </a:t>
            </a:r>
            <a:r>
              <a:rPr lang="en-US" sz="2400" b="1" i="1" dirty="0" smtClean="0">
                <a:solidFill>
                  <a:schemeClr val="accent2"/>
                </a:solidFill>
              </a:rPr>
              <a:t>Households still generally challenged</a:t>
            </a:r>
          </a:p>
          <a:p>
            <a:pPr algn="l" eaLnBrk="1" hangingPunct="1"/>
            <a:endParaRPr lang="en-US" sz="2400" b="1" i="1" dirty="0">
              <a:solidFill>
                <a:schemeClr val="accent2"/>
              </a:solidFill>
            </a:endParaRPr>
          </a:p>
        </p:txBody>
      </p:sp>
      <p:sp>
        <p:nvSpPr>
          <p:cNvPr id="5" name="Text Box 4"/>
          <p:cNvSpPr txBox="1">
            <a:spLocks noChangeArrowheads="1"/>
          </p:cNvSpPr>
          <p:nvPr/>
        </p:nvSpPr>
        <p:spPr bwMode="auto">
          <a:xfrm>
            <a:off x="6668072" y="64865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47" name="Rectangle 35"/>
          <p:cNvSpPr>
            <a:spLocks noGrp="1" noChangeArrowheads="1"/>
          </p:cNvSpPr>
          <p:nvPr>
            <p:ph type="title"/>
          </p:nvPr>
        </p:nvSpPr>
        <p:spPr>
          <a:xfrm>
            <a:off x="0" y="0"/>
            <a:ext cx="6781800" cy="625642"/>
          </a:xfrm>
        </p:spPr>
        <p:txBody>
          <a:bodyPr/>
          <a:lstStyle/>
          <a:p>
            <a:pPr algn="l"/>
            <a:r>
              <a:rPr lang="en-US" dirty="0" smtClean="0"/>
              <a:t>Fifth Third Overview (6/30/12)</a:t>
            </a:r>
            <a:endParaRPr lang="en-US" dirty="0"/>
          </a:p>
        </p:txBody>
      </p:sp>
      <p:sp>
        <p:nvSpPr>
          <p:cNvPr id="704515" name="Rectangle 52"/>
          <p:cNvSpPr>
            <a:spLocks noChangeArrowheads="1"/>
          </p:cNvSpPr>
          <p:nvPr/>
        </p:nvSpPr>
        <p:spPr bwMode="auto">
          <a:xfrm>
            <a:off x="0" y="6600825"/>
            <a:ext cx="352425" cy="257175"/>
          </a:xfrm>
          <a:prstGeom prst="rect">
            <a:avLst/>
          </a:prstGeom>
          <a:noFill/>
          <a:ln w="28575">
            <a:noFill/>
            <a:miter lim="800000"/>
            <a:headEnd/>
            <a:tailEnd/>
          </a:ln>
        </p:spPr>
        <p:txBody>
          <a:bodyPr wrap="none" anchor="ctr"/>
          <a:lstStyle/>
          <a:p>
            <a:endParaRPr lang="en-US" sz="900" i="0" dirty="0"/>
          </a:p>
        </p:txBody>
      </p:sp>
      <p:sp>
        <p:nvSpPr>
          <p:cNvPr id="704517" name="Rectangle 77"/>
          <p:cNvSpPr>
            <a:spLocks noChangeArrowheads="1"/>
          </p:cNvSpPr>
          <p:nvPr/>
        </p:nvSpPr>
        <p:spPr bwMode="auto">
          <a:xfrm>
            <a:off x="450850" y="760413"/>
            <a:ext cx="3892550" cy="5449887"/>
          </a:xfrm>
          <a:prstGeom prst="rect">
            <a:avLst/>
          </a:prstGeom>
          <a:noFill/>
          <a:ln w="9525">
            <a:noFill/>
            <a:miter lim="800000"/>
            <a:headEnd/>
            <a:tailEnd/>
          </a:ln>
        </p:spPr>
        <p:txBody>
          <a:bodyPr rIns="0"/>
          <a:lstStyle/>
          <a:p>
            <a:pPr marL="342900" indent="-342900" algn="l">
              <a:lnSpc>
                <a:spcPct val="90000"/>
              </a:lnSpc>
              <a:spcBef>
                <a:spcPct val="30000"/>
              </a:spcBef>
              <a:spcAft>
                <a:spcPct val="30000"/>
              </a:spcAft>
              <a:buClr>
                <a:srgbClr val="5B8F22"/>
              </a:buClr>
              <a:buSzPct val="60000"/>
              <a:buFont typeface="Wingdings" pitchFamily="2" charset="2"/>
              <a:buChar char="l"/>
            </a:pPr>
            <a:r>
              <a:rPr lang="en-US" sz="2000" b="1" i="1" dirty="0">
                <a:solidFill>
                  <a:schemeClr val="accent2"/>
                </a:solidFill>
              </a:rPr>
              <a:t>$</a:t>
            </a:r>
            <a:r>
              <a:rPr lang="en-US" sz="2000" b="1" i="1" dirty="0" smtClean="0">
                <a:solidFill>
                  <a:schemeClr val="accent2"/>
                </a:solidFill>
              </a:rPr>
              <a:t>118 </a:t>
            </a:r>
            <a:r>
              <a:rPr lang="en-US" sz="2000" b="1" i="1" dirty="0">
                <a:solidFill>
                  <a:schemeClr val="accent2"/>
                </a:solidFill>
              </a:rPr>
              <a:t>billion </a:t>
            </a:r>
            <a:r>
              <a:rPr lang="en-US" sz="2000" b="1" i="1" dirty="0" smtClean="0">
                <a:solidFill>
                  <a:schemeClr val="accent2"/>
                </a:solidFill>
              </a:rPr>
              <a:t>assets</a:t>
            </a:r>
            <a:endParaRPr lang="en-US" sz="2000" b="1" i="1" baseline="30000" dirty="0">
              <a:solidFill>
                <a:schemeClr val="accent2"/>
              </a:solidFill>
            </a:endParaRPr>
          </a:p>
          <a:p>
            <a:pPr marL="342900" indent="-342900" algn="l">
              <a:lnSpc>
                <a:spcPct val="90000"/>
              </a:lnSpc>
              <a:spcBef>
                <a:spcPct val="30000"/>
              </a:spcBef>
              <a:spcAft>
                <a:spcPct val="30000"/>
              </a:spcAft>
              <a:buClr>
                <a:srgbClr val="5B8F22"/>
              </a:buClr>
              <a:buSzPct val="60000"/>
              <a:buFont typeface="Wingdings" pitchFamily="2" charset="2"/>
              <a:buChar char="l"/>
            </a:pPr>
            <a:r>
              <a:rPr lang="en-US" sz="2000" i="0" dirty="0" smtClean="0"/>
              <a:t>1,322 </a:t>
            </a:r>
            <a:r>
              <a:rPr lang="en-US" sz="2000" i="0" dirty="0"/>
              <a:t>banking </a:t>
            </a:r>
            <a:r>
              <a:rPr lang="en-US" sz="2000" i="0" dirty="0" smtClean="0"/>
              <a:t>centers</a:t>
            </a:r>
            <a:r>
              <a:rPr lang="en-US" sz="2000" baseline="30000" dirty="0" smtClean="0"/>
              <a:t>;</a:t>
            </a:r>
            <a:r>
              <a:rPr lang="en-US" sz="2000" dirty="0" smtClean="0"/>
              <a:t> </a:t>
            </a:r>
            <a:r>
              <a:rPr lang="en-US" sz="2000" i="0" dirty="0" smtClean="0"/>
              <a:t>2,409 ATMs</a:t>
            </a:r>
          </a:p>
          <a:p>
            <a:pPr marL="342900" indent="-342900" algn="l">
              <a:lnSpc>
                <a:spcPct val="90000"/>
              </a:lnSpc>
              <a:spcBef>
                <a:spcPct val="30000"/>
              </a:spcBef>
              <a:spcAft>
                <a:spcPct val="30000"/>
              </a:spcAft>
              <a:buClr>
                <a:srgbClr val="5B8F22"/>
              </a:buClr>
              <a:buSzPct val="60000"/>
              <a:buFont typeface="Wingdings" pitchFamily="2" charset="2"/>
              <a:buChar char="l"/>
            </a:pPr>
            <a:r>
              <a:rPr lang="en-US" sz="2000" dirty="0" smtClean="0"/>
              <a:t>Locations in 12 states</a:t>
            </a:r>
          </a:p>
          <a:p>
            <a:pPr marL="342900" indent="-342900" algn="l">
              <a:lnSpc>
                <a:spcPct val="90000"/>
              </a:lnSpc>
              <a:spcBef>
                <a:spcPct val="30000"/>
              </a:spcBef>
              <a:spcAft>
                <a:spcPct val="30000"/>
              </a:spcAft>
              <a:buClr>
                <a:srgbClr val="5B8F22"/>
              </a:buClr>
              <a:buSzPct val="60000"/>
              <a:buFont typeface="Wingdings" pitchFamily="2" charset="2"/>
              <a:buChar char="l"/>
            </a:pPr>
            <a:r>
              <a:rPr lang="en-US" sz="2000" dirty="0" smtClean="0"/>
              <a:t>Commercial Banking, Branch Banking, Consumer Lending and Investment Advisor divisions</a:t>
            </a:r>
            <a:endParaRPr lang="en-US" sz="2000" i="0" dirty="0"/>
          </a:p>
          <a:p>
            <a:pPr marL="342900" indent="-342900" algn="l">
              <a:lnSpc>
                <a:spcPct val="90000"/>
              </a:lnSpc>
              <a:spcBef>
                <a:spcPct val="30000"/>
              </a:spcBef>
              <a:spcAft>
                <a:spcPct val="30000"/>
              </a:spcAft>
              <a:buClr>
                <a:srgbClr val="5B8F22"/>
              </a:buClr>
              <a:buSzPct val="60000"/>
              <a:buFont typeface="Wingdings" pitchFamily="2" charset="2"/>
              <a:buChar char="l"/>
            </a:pPr>
            <a:r>
              <a:rPr lang="en-US" sz="2000" i="0" dirty="0" smtClean="0"/>
              <a:t>Fifth </a:t>
            </a:r>
            <a:r>
              <a:rPr lang="en-US" sz="2000" i="0" dirty="0"/>
              <a:t>Third Bank has been dedicated to serving the needs </a:t>
            </a:r>
            <a:r>
              <a:rPr lang="en-US" sz="2000" i="0" dirty="0" smtClean="0"/>
              <a:t>of families </a:t>
            </a:r>
            <a:r>
              <a:rPr lang="en-US" sz="2000" i="0" dirty="0"/>
              <a:t>and businesses for more than 150 </a:t>
            </a:r>
            <a:r>
              <a:rPr lang="en-US" sz="2000" i="0" dirty="0" smtClean="0"/>
              <a:t>years</a:t>
            </a:r>
          </a:p>
          <a:p>
            <a:pPr marL="342900" indent="-342900" algn="l">
              <a:lnSpc>
                <a:spcPct val="90000"/>
              </a:lnSpc>
              <a:spcBef>
                <a:spcPct val="30000"/>
              </a:spcBef>
              <a:spcAft>
                <a:spcPct val="30000"/>
              </a:spcAft>
              <a:buClr>
                <a:srgbClr val="5B8F22"/>
              </a:buClr>
              <a:buSzPct val="60000"/>
              <a:buFont typeface="Wingdings" pitchFamily="2" charset="2"/>
              <a:buChar char="l"/>
            </a:pPr>
            <a:r>
              <a:rPr lang="en-US" sz="2000" dirty="0" smtClean="0"/>
              <a:t>7</a:t>
            </a:r>
            <a:r>
              <a:rPr lang="en-US" sz="2000" baseline="30000" dirty="0" smtClean="0"/>
              <a:t>th</a:t>
            </a:r>
            <a:r>
              <a:rPr lang="en-US" sz="2000" dirty="0" smtClean="0"/>
              <a:t> strongest bank in the world, #1 in the US – </a:t>
            </a:r>
            <a:r>
              <a:rPr lang="en-US" sz="2000" i="1" dirty="0" smtClean="0"/>
              <a:t>according to capital ratios as defined by Bloomberg, June 2011</a:t>
            </a:r>
            <a:endParaRPr lang="en-US" sz="2000" i="1" dirty="0"/>
          </a:p>
          <a:p>
            <a:pPr marL="342900" indent="-342900" algn="l">
              <a:lnSpc>
                <a:spcPct val="90000"/>
              </a:lnSpc>
              <a:spcBef>
                <a:spcPct val="30000"/>
              </a:spcBef>
              <a:spcAft>
                <a:spcPct val="30000"/>
              </a:spcAft>
              <a:buClr>
                <a:srgbClr val="5B8F22"/>
              </a:buClr>
              <a:buSzPct val="60000"/>
              <a:buFont typeface="Wingdings" pitchFamily="2" charset="2"/>
              <a:buChar char="l"/>
            </a:pPr>
            <a:endParaRPr lang="en-US" sz="2000" i="0" baseline="30000" dirty="0"/>
          </a:p>
        </p:txBody>
      </p:sp>
      <p:grpSp>
        <p:nvGrpSpPr>
          <p:cNvPr id="2" name="Group 6"/>
          <p:cNvGrpSpPr>
            <a:grpSpLocks/>
          </p:cNvGrpSpPr>
          <p:nvPr/>
        </p:nvGrpSpPr>
        <p:grpSpPr bwMode="auto">
          <a:xfrm>
            <a:off x="4519613" y="1241425"/>
            <a:ext cx="4314825" cy="5372100"/>
            <a:chOff x="2937" y="602"/>
            <a:chExt cx="2718" cy="3384"/>
          </a:xfrm>
        </p:grpSpPr>
        <p:sp>
          <p:nvSpPr>
            <p:cNvPr id="704519" name="Text Box 12"/>
            <p:cNvSpPr txBox="1">
              <a:spLocks noChangeArrowheads="1"/>
            </p:cNvSpPr>
            <p:nvPr/>
          </p:nvSpPr>
          <p:spPr bwMode="auto">
            <a:xfrm>
              <a:off x="4707" y="3851"/>
              <a:ext cx="351" cy="135"/>
            </a:xfrm>
            <a:prstGeom prst="rect">
              <a:avLst/>
            </a:prstGeom>
            <a:noFill/>
            <a:ln w="9525">
              <a:noFill/>
              <a:miter lim="800000"/>
              <a:headEnd/>
              <a:tailEnd/>
            </a:ln>
          </p:spPr>
          <p:txBody>
            <a:bodyPr>
              <a:spAutoFit/>
            </a:bodyPr>
            <a:lstStyle/>
            <a:p>
              <a:pPr algn="l" eaLnBrk="1" hangingPunct="1">
                <a:spcBef>
                  <a:spcPct val="50000"/>
                </a:spcBef>
              </a:pPr>
              <a:r>
                <a:rPr lang="en-US" sz="800" b="1" i="0" dirty="0">
                  <a:solidFill>
                    <a:schemeClr val="bg1"/>
                  </a:solidFill>
                  <a:latin typeface="Times New Roman" pitchFamily="18" charset="0"/>
                </a:rPr>
                <a:t>Naples</a:t>
              </a:r>
            </a:p>
          </p:txBody>
        </p:sp>
        <p:sp>
          <p:nvSpPr>
            <p:cNvPr id="704520" name="Text Box 13"/>
            <p:cNvSpPr txBox="1">
              <a:spLocks noChangeArrowheads="1"/>
            </p:cNvSpPr>
            <p:nvPr/>
          </p:nvSpPr>
          <p:spPr bwMode="auto">
            <a:xfrm>
              <a:off x="5027" y="2407"/>
              <a:ext cx="397" cy="135"/>
            </a:xfrm>
            <a:prstGeom prst="rect">
              <a:avLst/>
            </a:prstGeom>
            <a:noFill/>
            <a:ln w="9525">
              <a:noFill/>
              <a:miter lim="800000"/>
              <a:headEnd/>
              <a:tailEnd/>
            </a:ln>
          </p:spPr>
          <p:txBody>
            <a:bodyPr>
              <a:spAutoFit/>
            </a:bodyPr>
            <a:lstStyle/>
            <a:p>
              <a:pPr algn="l" eaLnBrk="1" hangingPunct="1">
                <a:spcBef>
                  <a:spcPct val="50000"/>
                </a:spcBef>
              </a:pPr>
              <a:r>
                <a:rPr lang="en-US" sz="800" b="1" i="0" dirty="0">
                  <a:solidFill>
                    <a:schemeClr val="bg1"/>
                  </a:solidFill>
                  <a:latin typeface="Times New Roman" pitchFamily="18" charset="0"/>
                </a:rPr>
                <a:t>Raleigh</a:t>
              </a:r>
            </a:p>
          </p:txBody>
        </p:sp>
        <p:graphicFrame>
          <p:nvGraphicFramePr>
            <p:cNvPr id="704521" name="Object 9" descr="25%"/>
            <p:cNvGraphicFramePr>
              <a:graphicFrameLocks noChangeAspect="1"/>
            </p:cNvGraphicFramePr>
            <p:nvPr/>
          </p:nvGraphicFramePr>
          <p:xfrm>
            <a:off x="2937" y="602"/>
            <a:ext cx="2718" cy="3334"/>
          </p:xfrm>
          <a:graphic>
            <a:graphicData uri="http://schemas.openxmlformats.org/presentationml/2006/ole">
              <mc:AlternateContent xmlns:mc="http://schemas.openxmlformats.org/markup-compatibility/2006">
                <mc:Choice xmlns:v="urn:schemas-microsoft-com:vml" Requires="v">
                  <p:oleObj spid="_x0000_s1438723" name="Bitmap Image" r:id="rId4" imgW="3610479" imgH="4428571" progId="PBrush">
                    <p:embed/>
                  </p:oleObj>
                </mc:Choice>
                <mc:Fallback>
                  <p:oleObj name="Bitmap Image" r:id="rId4" imgW="3610479" imgH="4428571" progId="PBrush">
                    <p:embed/>
                    <p:pic>
                      <p:nvPicPr>
                        <p:cNvPr id="0" name="Picture 2" descr="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 y="602"/>
                          <a:ext cx="2718" cy="3334"/>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4522" name="Text Box 10"/>
            <p:cNvSpPr txBox="1">
              <a:spLocks noChangeArrowheads="1"/>
            </p:cNvSpPr>
            <p:nvPr/>
          </p:nvSpPr>
          <p:spPr bwMode="auto">
            <a:xfrm>
              <a:off x="4244" y="1724"/>
              <a:ext cx="434"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Cincinnati</a:t>
              </a:r>
            </a:p>
          </p:txBody>
        </p:sp>
        <p:sp>
          <p:nvSpPr>
            <p:cNvPr id="704523" name="Text Box 11"/>
            <p:cNvSpPr txBox="1">
              <a:spLocks noChangeArrowheads="1"/>
            </p:cNvSpPr>
            <p:nvPr/>
          </p:nvSpPr>
          <p:spPr bwMode="auto">
            <a:xfrm>
              <a:off x="4204" y="1839"/>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Florence</a:t>
              </a:r>
            </a:p>
          </p:txBody>
        </p:sp>
        <p:sp>
          <p:nvSpPr>
            <p:cNvPr id="704524" name="Text Box 12"/>
            <p:cNvSpPr txBox="1">
              <a:spLocks noChangeArrowheads="1"/>
            </p:cNvSpPr>
            <p:nvPr/>
          </p:nvSpPr>
          <p:spPr bwMode="auto">
            <a:xfrm>
              <a:off x="4006" y="1921"/>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Louisville</a:t>
              </a:r>
            </a:p>
          </p:txBody>
        </p:sp>
        <p:sp>
          <p:nvSpPr>
            <p:cNvPr id="704525" name="Text Box 13"/>
            <p:cNvSpPr txBox="1">
              <a:spLocks noChangeArrowheads="1"/>
            </p:cNvSpPr>
            <p:nvPr/>
          </p:nvSpPr>
          <p:spPr bwMode="auto">
            <a:xfrm>
              <a:off x="4276" y="1977"/>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Lexington</a:t>
              </a:r>
            </a:p>
          </p:txBody>
        </p:sp>
        <p:sp>
          <p:nvSpPr>
            <p:cNvPr id="704526" name="Text Box 14"/>
            <p:cNvSpPr txBox="1">
              <a:spLocks noChangeArrowheads="1"/>
            </p:cNvSpPr>
            <p:nvPr/>
          </p:nvSpPr>
          <p:spPr bwMode="auto">
            <a:xfrm>
              <a:off x="4099" y="2230"/>
              <a:ext cx="395"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Nashville</a:t>
              </a:r>
            </a:p>
          </p:txBody>
        </p:sp>
        <p:sp>
          <p:nvSpPr>
            <p:cNvPr id="704527" name="Text Box 15"/>
            <p:cNvSpPr txBox="1">
              <a:spLocks noChangeArrowheads="1"/>
            </p:cNvSpPr>
            <p:nvPr/>
          </p:nvSpPr>
          <p:spPr bwMode="auto">
            <a:xfrm>
              <a:off x="4303" y="2458"/>
              <a:ext cx="329"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Atlanta</a:t>
              </a:r>
            </a:p>
          </p:txBody>
        </p:sp>
        <p:sp>
          <p:nvSpPr>
            <p:cNvPr id="704528" name="Text Box 16"/>
            <p:cNvSpPr txBox="1">
              <a:spLocks noChangeArrowheads="1"/>
            </p:cNvSpPr>
            <p:nvPr/>
          </p:nvSpPr>
          <p:spPr bwMode="auto">
            <a:xfrm>
              <a:off x="4491" y="2644"/>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Augusta</a:t>
              </a:r>
            </a:p>
          </p:txBody>
        </p:sp>
        <p:sp>
          <p:nvSpPr>
            <p:cNvPr id="704529" name="Text Box 17"/>
            <p:cNvSpPr txBox="1">
              <a:spLocks noChangeArrowheads="1"/>
            </p:cNvSpPr>
            <p:nvPr/>
          </p:nvSpPr>
          <p:spPr bwMode="auto">
            <a:xfrm>
              <a:off x="4679" y="3281"/>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Orlando</a:t>
              </a:r>
            </a:p>
          </p:txBody>
        </p:sp>
        <p:sp>
          <p:nvSpPr>
            <p:cNvPr id="704530" name="Text Box 18"/>
            <p:cNvSpPr txBox="1">
              <a:spLocks noChangeArrowheads="1"/>
            </p:cNvSpPr>
            <p:nvPr/>
          </p:nvSpPr>
          <p:spPr bwMode="auto">
            <a:xfrm>
              <a:off x="4701" y="3442"/>
              <a:ext cx="319"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Tampa</a:t>
              </a:r>
            </a:p>
          </p:txBody>
        </p:sp>
        <p:sp>
          <p:nvSpPr>
            <p:cNvPr id="704531" name="Text Box 19"/>
            <p:cNvSpPr txBox="1">
              <a:spLocks noChangeArrowheads="1"/>
            </p:cNvSpPr>
            <p:nvPr/>
          </p:nvSpPr>
          <p:spPr bwMode="auto">
            <a:xfrm>
              <a:off x="4787" y="3603"/>
              <a:ext cx="351"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Naples</a:t>
              </a:r>
            </a:p>
          </p:txBody>
        </p:sp>
        <p:sp>
          <p:nvSpPr>
            <p:cNvPr id="704532" name="Text Box 20"/>
            <p:cNvSpPr txBox="1">
              <a:spLocks noChangeArrowheads="1"/>
            </p:cNvSpPr>
            <p:nvPr/>
          </p:nvSpPr>
          <p:spPr bwMode="auto">
            <a:xfrm>
              <a:off x="5107" y="2159"/>
              <a:ext cx="397"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Raleigh</a:t>
              </a:r>
            </a:p>
          </p:txBody>
        </p:sp>
        <p:sp>
          <p:nvSpPr>
            <p:cNvPr id="704533" name="Text Box 21"/>
            <p:cNvSpPr txBox="1">
              <a:spLocks noChangeArrowheads="1"/>
            </p:cNvSpPr>
            <p:nvPr/>
          </p:nvSpPr>
          <p:spPr bwMode="auto">
            <a:xfrm>
              <a:off x="4888" y="2269"/>
              <a:ext cx="396"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Charlotte</a:t>
              </a:r>
            </a:p>
          </p:txBody>
        </p:sp>
        <p:sp>
          <p:nvSpPr>
            <p:cNvPr id="704534" name="Text Box 22"/>
            <p:cNvSpPr txBox="1">
              <a:spLocks noChangeArrowheads="1"/>
            </p:cNvSpPr>
            <p:nvPr/>
          </p:nvSpPr>
          <p:spPr bwMode="auto">
            <a:xfrm>
              <a:off x="4607" y="1790"/>
              <a:ext cx="439"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Huntington</a:t>
              </a:r>
            </a:p>
          </p:txBody>
        </p:sp>
        <p:sp>
          <p:nvSpPr>
            <p:cNvPr id="704535" name="Text Box 23"/>
            <p:cNvSpPr txBox="1">
              <a:spLocks noChangeArrowheads="1"/>
            </p:cNvSpPr>
            <p:nvPr/>
          </p:nvSpPr>
          <p:spPr bwMode="auto">
            <a:xfrm>
              <a:off x="4932" y="1476"/>
              <a:ext cx="440"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Pittsburgh</a:t>
              </a:r>
            </a:p>
          </p:txBody>
        </p:sp>
        <p:sp>
          <p:nvSpPr>
            <p:cNvPr id="704536" name="Text Box 24"/>
            <p:cNvSpPr txBox="1">
              <a:spLocks noChangeArrowheads="1"/>
            </p:cNvSpPr>
            <p:nvPr/>
          </p:nvSpPr>
          <p:spPr bwMode="auto">
            <a:xfrm>
              <a:off x="4588" y="1432"/>
              <a:ext cx="440"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Cleveland</a:t>
              </a:r>
            </a:p>
          </p:txBody>
        </p:sp>
        <p:sp>
          <p:nvSpPr>
            <p:cNvPr id="704537" name="Text Box 25"/>
            <p:cNvSpPr txBox="1">
              <a:spLocks noChangeArrowheads="1"/>
            </p:cNvSpPr>
            <p:nvPr/>
          </p:nvSpPr>
          <p:spPr bwMode="auto">
            <a:xfrm>
              <a:off x="4396" y="1565"/>
              <a:ext cx="439"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Columbus</a:t>
              </a:r>
            </a:p>
          </p:txBody>
        </p:sp>
        <p:sp>
          <p:nvSpPr>
            <p:cNvPr id="704538" name="Text Box 26"/>
            <p:cNvSpPr txBox="1">
              <a:spLocks noChangeArrowheads="1"/>
            </p:cNvSpPr>
            <p:nvPr/>
          </p:nvSpPr>
          <p:spPr bwMode="auto">
            <a:xfrm>
              <a:off x="4323" y="1419"/>
              <a:ext cx="308"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Toledo</a:t>
              </a:r>
            </a:p>
          </p:txBody>
        </p:sp>
        <p:sp>
          <p:nvSpPr>
            <p:cNvPr id="704539" name="Text Box 27"/>
            <p:cNvSpPr txBox="1">
              <a:spLocks noChangeArrowheads="1"/>
            </p:cNvSpPr>
            <p:nvPr/>
          </p:nvSpPr>
          <p:spPr bwMode="auto">
            <a:xfrm>
              <a:off x="4213" y="1309"/>
              <a:ext cx="340"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Detroit</a:t>
              </a:r>
            </a:p>
          </p:txBody>
        </p:sp>
        <p:sp>
          <p:nvSpPr>
            <p:cNvPr id="704540" name="Text Box 28"/>
            <p:cNvSpPr txBox="1">
              <a:spLocks noChangeArrowheads="1"/>
            </p:cNvSpPr>
            <p:nvPr/>
          </p:nvSpPr>
          <p:spPr bwMode="auto">
            <a:xfrm>
              <a:off x="4105" y="1159"/>
              <a:ext cx="527"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Grand Rapids</a:t>
              </a:r>
            </a:p>
          </p:txBody>
        </p:sp>
        <p:sp>
          <p:nvSpPr>
            <p:cNvPr id="704541" name="Text Box 29"/>
            <p:cNvSpPr txBox="1">
              <a:spLocks noChangeArrowheads="1"/>
            </p:cNvSpPr>
            <p:nvPr/>
          </p:nvSpPr>
          <p:spPr bwMode="auto">
            <a:xfrm>
              <a:off x="4105" y="981"/>
              <a:ext cx="395" cy="181"/>
            </a:xfrm>
            <a:prstGeom prst="rect">
              <a:avLst/>
            </a:prstGeom>
            <a:noFill/>
            <a:ln w="9525">
              <a:noFill/>
              <a:miter lim="800000"/>
              <a:headEnd/>
              <a:tailEnd/>
            </a:ln>
            <a:effectLst/>
          </p:spPr>
          <p:txBody>
            <a:bodyPr>
              <a:spAutoFit/>
            </a:bodyPr>
            <a:lstStyle/>
            <a:p>
              <a:pPr eaLnBrk="1" hangingPunct="1">
                <a:lnSpc>
                  <a:spcPct val="80000"/>
                </a:lnSpc>
                <a:spcBef>
                  <a:spcPct val="50000"/>
                </a:spcBef>
              </a:pPr>
              <a:r>
                <a:rPr lang="en-US" sz="800" b="1" i="0" dirty="0">
                  <a:solidFill>
                    <a:schemeClr val="bg1"/>
                  </a:solidFill>
                  <a:latin typeface="Times New Roman" pitchFamily="18" charset="0"/>
                </a:rPr>
                <a:t>Traverse City</a:t>
              </a:r>
            </a:p>
          </p:txBody>
        </p:sp>
        <p:sp>
          <p:nvSpPr>
            <p:cNvPr id="704542" name="Text Box 30"/>
            <p:cNvSpPr txBox="1">
              <a:spLocks noChangeArrowheads="1"/>
            </p:cNvSpPr>
            <p:nvPr/>
          </p:nvSpPr>
          <p:spPr bwMode="auto">
            <a:xfrm>
              <a:off x="3624" y="1398"/>
              <a:ext cx="352"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Chicago</a:t>
              </a:r>
            </a:p>
          </p:txBody>
        </p:sp>
        <p:sp>
          <p:nvSpPr>
            <p:cNvPr id="704543" name="Text Box 31"/>
            <p:cNvSpPr txBox="1">
              <a:spLocks noChangeArrowheads="1"/>
            </p:cNvSpPr>
            <p:nvPr/>
          </p:nvSpPr>
          <p:spPr bwMode="auto">
            <a:xfrm>
              <a:off x="3660" y="1920"/>
              <a:ext cx="440"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Evansville</a:t>
              </a:r>
            </a:p>
          </p:txBody>
        </p:sp>
        <p:sp>
          <p:nvSpPr>
            <p:cNvPr id="704544" name="Text Box 32"/>
            <p:cNvSpPr txBox="1">
              <a:spLocks noChangeArrowheads="1"/>
            </p:cNvSpPr>
            <p:nvPr/>
          </p:nvSpPr>
          <p:spPr bwMode="auto">
            <a:xfrm>
              <a:off x="4444" y="3036"/>
              <a:ext cx="453"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Jacksonville</a:t>
              </a:r>
            </a:p>
          </p:txBody>
        </p:sp>
        <p:sp>
          <p:nvSpPr>
            <p:cNvPr id="704545" name="Text Box 33"/>
            <p:cNvSpPr txBox="1">
              <a:spLocks noChangeArrowheads="1"/>
            </p:cNvSpPr>
            <p:nvPr/>
          </p:nvSpPr>
          <p:spPr bwMode="auto">
            <a:xfrm>
              <a:off x="3925" y="1651"/>
              <a:ext cx="481"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Indianapolis</a:t>
              </a:r>
            </a:p>
          </p:txBody>
        </p:sp>
        <p:sp>
          <p:nvSpPr>
            <p:cNvPr id="704546" name="Text Box 34"/>
            <p:cNvSpPr txBox="1">
              <a:spLocks noChangeArrowheads="1"/>
            </p:cNvSpPr>
            <p:nvPr/>
          </p:nvSpPr>
          <p:spPr bwMode="auto">
            <a:xfrm>
              <a:off x="3343" y="1905"/>
              <a:ext cx="439" cy="135"/>
            </a:xfrm>
            <a:prstGeom prst="rect">
              <a:avLst/>
            </a:prstGeom>
            <a:noFill/>
            <a:ln w="9525">
              <a:noFill/>
              <a:miter lim="800000"/>
              <a:headEnd/>
              <a:tailEnd/>
            </a:ln>
            <a:effectLst/>
          </p:spPr>
          <p:txBody>
            <a:bodyPr>
              <a:spAutoFit/>
            </a:bodyPr>
            <a:lstStyle/>
            <a:p>
              <a:pPr algn="l" eaLnBrk="1" hangingPunct="1">
                <a:spcBef>
                  <a:spcPct val="50000"/>
                </a:spcBef>
              </a:pPr>
              <a:r>
                <a:rPr lang="en-US" sz="800" b="1" i="0" dirty="0">
                  <a:solidFill>
                    <a:schemeClr val="bg1"/>
                  </a:solidFill>
                  <a:latin typeface="Times New Roman" pitchFamily="18" charset="0"/>
                </a:rPr>
                <a:t>St. Louis</a:t>
              </a: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7543800" cy="863600"/>
          </a:xfrm>
          <a:prstGeom prst="rect">
            <a:avLst/>
          </a:prstGeom>
          <a:noFill/>
          <a:ln w="9525">
            <a:noFill/>
            <a:miter lim="800000"/>
            <a:headEnd/>
            <a:tailEnd/>
          </a:ln>
          <a:effectLst/>
        </p:spPr>
        <p:txBody>
          <a:bodyPr/>
          <a:lstStyle/>
          <a:p>
            <a:pPr algn="l" eaLnBrk="1" hangingPunct="1"/>
            <a:r>
              <a:rPr lang="en-US" sz="2400" b="1" dirty="0" smtClean="0"/>
              <a:t>US Economic Focus –                                            </a:t>
            </a:r>
            <a:r>
              <a:rPr lang="en-US" sz="2400" b="1" i="1" dirty="0" smtClean="0">
                <a:solidFill>
                  <a:schemeClr val="accent2"/>
                </a:solidFill>
              </a:rPr>
              <a:t>Consumers still working down debt</a:t>
            </a:r>
          </a:p>
          <a:p>
            <a:pPr algn="l" eaLnBrk="1" hangingPunct="1"/>
            <a:endParaRPr lang="en-US" sz="2400" b="1" i="1" dirty="0">
              <a:solidFill>
                <a:schemeClr val="accent2"/>
              </a:solidFill>
            </a:endParaRPr>
          </a:p>
        </p:txBody>
      </p:sp>
      <p:sp>
        <p:nvSpPr>
          <p:cNvPr id="4" name="Text Box 4"/>
          <p:cNvSpPr txBox="1">
            <a:spLocks noChangeArrowheads="1"/>
          </p:cNvSpPr>
          <p:nvPr/>
        </p:nvSpPr>
        <p:spPr bwMode="auto">
          <a:xfrm>
            <a:off x="6668072" y="64865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graphicFrame>
        <p:nvGraphicFramePr>
          <p:cNvPr id="1617923" name="Object 3"/>
          <p:cNvGraphicFramePr>
            <a:graphicFrameLocks noChangeAspect="1"/>
          </p:cNvGraphicFramePr>
          <p:nvPr/>
        </p:nvGraphicFramePr>
        <p:xfrm>
          <a:off x="340625" y="821850"/>
          <a:ext cx="8274812" cy="5647189"/>
        </p:xfrm>
        <a:graphic>
          <a:graphicData uri="http://schemas.openxmlformats.org/presentationml/2006/ole">
            <mc:AlternateContent xmlns:mc="http://schemas.openxmlformats.org/markup-compatibility/2006">
              <mc:Choice xmlns:v="urn:schemas-microsoft-com:vml" Requires="v">
                <p:oleObj spid="_x0000_s1617924" name="ActiveGraph" r:id="rId3" imgW="8248486" imgH="5629205" progId="FDSCHART.FDSChartCtrl.1">
                  <p:embed/>
                </p:oleObj>
              </mc:Choice>
              <mc:Fallback>
                <p:oleObj name="ActiveGraph" r:id="rId3" imgW="8248486" imgH="5629205"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25" y="821850"/>
                        <a:ext cx="8274812" cy="564718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2501900"/>
            <a:ext cx="8434317" cy="646331"/>
          </a:xfrm>
          <a:prstGeom prst="rect">
            <a:avLst/>
          </a:prstGeom>
          <a:noFill/>
        </p:spPr>
        <p:txBody>
          <a:bodyPr wrap="square" rtlCol="0">
            <a:spAutoFit/>
          </a:bodyPr>
          <a:lstStyle/>
          <a:p>
            <a:r>
              <a:rPr lang="en-US" sz="3600" b="1" dirty="0" smtClean="0"/>
              <a:t>3) Market Environment</a:t>
            </a:r>
            <a:endParaRPr lang="en-US" sz="3600" b="1" i="1" dirty="0">
              <a:solidFill>
                <a:schemeClr val="accent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6164239" cy="830997"/>
          </a:xfrm>
          <a:prstGeom prst="rect">
            <a:avLst/>
          </a:prstGeom>
          <a:noFill/>
          <a:ln w="9525">
            <a:noFill/>
            <a:miter lim="800000"/>
            <a:headEnd/>
            <a:tailEnd/>
          </a:ln>
          <a:effectLst/>
        </p:spPr>
        <p:txBody>
          <a:bodyPr wrap="square">
            <a:spAutoFit/>
          </a:bodyPr>
          <a:lstStyle/>
          <a:p>
            <a:pPr algn="l">
              <a:spcBef>
                <a:spcPct val="50000"/>
              </a:spcBef>
            </a:pPr>
            <a:r>
              <a:rPr lang="en-US" altLang="en-US" sz="2400" b="1" dirty="0" smtClean="0">
                <a:latin typeface="Arial" charset="0"/>
              </a:rPr>
              <a:t>Global Stocks –                                       </a:t>
            </a:r>
            <a:r>
              <a:rPr lang="en-US" altLang="en-US" sz="2400" b="1" i="1" dirty="0" smtClean="0">
                <a:solidFill>
                  <a:schemeClr val="accent2"/>
                </a:solidFill>
                <a:latin typeface="Arial" charset="0"/>
              </a:rPr>
              <a:t>US outperforming by a wide margin</a:t>
            </a:r>
            <a:endParaRPr lang="en-US" altLang="en-US" sz="2400" b="1" i="1" dirty="0">
              <a:solidFill>
                <a:schemeClr val="accent2"/>
              </a:solidFill>
              <a:latin typeface="Arial" charset="0"/>
            </a:endParaRPr>
          </a:p>
        </p:txBody>
      </p:sp>
      <p:sp>
        <p:nvSpPr>
          <p:cNvPr id="4" name="Text Box 12"/>
          <p:cNvSpPr txBox="1">
            <a:spLocks noChangeArrowheads="1"/>
          </p:cNvSpPr>
          <p:nvPr/>
        </p:nvSpPr>
        <p:spPr bwMode="auto">
          <a:xfrm>
            <a:off x="6680200" y="6432550"/>
            <a:ext cx="1981200" cy="244475"/>
          </a:xfrm>
          <a:prstGeom prst="rect">
            <a:avLst/>
          </a:prstGeom>
          <a:noFill/>
          <a:ln w="9525">
            <a:noFill/>
            <a:miter lim="800000"/>
            <a:headEnd/>
            <a:tailEnd/>
          </a:ln>
        </p:spPr>
        <p:txBody>
          <a:bodyPr>
            <a:spAutoFit/>
          </a:bodyPr>
          <a:lstStyle/>
          <a:p>
            <a:pPr algn="r" eaLnBrk="1" hangingPunct="1">
              <a:spcBef>
                <a:spcPct val="50000"/>
              </a:spcBef>
            </a:pPr>
            <a:r>
              <a:rPr lang="en-US" sz="1000" i="1" dirty="0">
                <a:solidFill>
                  <a:srgbClr val="0A0172"/>
                </a:solidFill>
              </a:rPr>
              <a:t>Source = FactSet</a:t>
            </a:r>
          </a:p>
        </p:txBody>
      </p:sp>
      <p:graphicFrame>
        <p:nvGraphicFramePr>
          <p:cNvPr id="1594371" name="Object 3"/>
          <p:cNvGraphicFramePr>
            <a:graphicFrameLocks noChangeAspect="1"/>
          </p:cNvGraphicFramePr>
          <p:nvPr/>
        </p:nvGraphicFramePr>
        <p:xfrm>
          <a:off x="367919" y="876439"/>
          <a:ext cx="8252736" cy="5538009"/>
        </p:xfrm>
        <a:graphic>
          <a:graphicData uri="http://schemas.openxmlformats.org/presentationml/2006/ole">
            <mc:AlternateContent xmlns:mc="http://schemas.openxmlformats.org/markup-compatibility/2006">
              <mc:Choice xmlns:v="urn:schemas-microsoft-com:vml" Requires="v">
                <p:oleObj spid="_x0000_s1608707" name="ActiveGraph" r:id="rId3" imgW="8229361" imgH="5524248" progId="FDSCHART.FDSChartCtrl.1">
                  <p:embed/>
                </p:oleObj>
              </mc:Choice>
              <mc:Fallback>
                <p:oleObj name="ActiveGraph" r:id="rId3" imgW="8229361" imgH="5524248"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19" y="876439"/>
                        <a:ext cx="8252736" cy="553800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6435" name="Object 3"/>
          <p:cNvGraphicFramePr>
            <a:graphicFrameLocks noChangeAspect="1"/>
          </p:cNvGraphicFramePr>
          <p:nvPr/>
        </p:nvGraphicFramePr>
        <p:xfrm>
          <a:off x="357188" y="782638"/>
          <a:ext cx="8075612" cy="5681662"/>
        </p:xfrm>
        <a:graphic>
          <a:graphicData uri="http://schemas.openxmlformats.org/presentationml/2006/ole">
            <mc:AlternateContent xmlns:mc="http://schemas.openxmlformats.org/markup-compatibility/2006">
              <mc:Choice xmlns:v="urn:schemas-microsoft-com:vml" Requires="v">
                <p:oleObj spid="_x0000_s1606659" name="ActiveGraph" r:id="rId3" imgW="8077001" imgH="5676595" progId="FDSCHART.FDSChartCtrl.1">
                  <p:embed/>
                </p:oleObj>
              </mc:Choice>
              <mc:Fallback>
                <p:oleObj name="ActiveGraph" r:id="rId3" imgW="8077001" imgH="5676595"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782638"/>
                        <a:ext cx="8075612" cy="5681662"/>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ight Brace 5"/>
          <p:cNvSpPr/>
          <p:nvPr/>
        </p:nvSpPr>
        <p:spPr bwMode="auto">
          <a:xfrm>
            <a:off x="8242300" y="5194300"/>
            <a:ext cx="482600" cy="711200"/>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7" name="Text Box 4"/>
          <p:cNvSpPr txBox="1">
            <a:spLocks noChangeArrowheads="1"/>
          </p:cNvSpPr>
          <p:nvPr/>
        </p:nvSpPr>
        <p:spPr bwMode="auto">
          <a:xfrm>
            <a:off x="5451475" y="6459538"/>
            <a:ext cx="2968625"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a:t>
            </a:r>
            <a:r>
              <a:rPr lang="en-US" sz="1000" i="1" dirty="0" smtClean="0">
                <a:solidFill>
                  <a:srgbClr val="0A0172"/>
                </a:solidFill>
              </a:rPr>
              <a:t>FactSet</a:t>
            </a:r>
            <a:endParaRPr lang="en-US" sz="1000" i="1" dirty="0">
              <a:solidFill>
                <a:srgbClr val="0A0172"/>
              </a:solidFill>
            </a:endParaRPr>
          </a:p>
        </p:txBody>
      </p:sp>
      <p:sp>
        <p:nvSpPr>
          <p:cNvPr id="8" name="Rectangle 1027"/>
          <p:cNvSpPr>
            <a:spLocks noChangeArrowheads="1"/>
          </p:cNvSpPr>
          <p:nvPr/>
        </p:nvSpPr>
        <p:spPr bwMode="auto">
          <a:xfrm>
            <a:off x="0" y="0"/>
            <a:ext cx="7234238"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US Bond Market –</a:t>
            </a:r>
          </a:p>
          <a:p>
            <a:pPr algn="l" eaLnBrk="1" hangingPunct="1"/>
            <a:r>
              <a:rPr lang="en-US" altLang="en-US" sz="2400" b="1" i="1" dirty="0" smtClean="0">
                <a:solidFill>
                  <a:schemeClr val="accent6"/>
                </a:solidFill>
              </a:rPr>
              <a:t>When will yields start to rise and by how much?</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7543800" cy="889000"/>
          </a:xfrm>
          <a:prstGeom prst="rect">
            <a:avLst/>
          </a:prstGeom>
          <a:noFill/>
          <a:ln w="9525">
            <a:noFill/>
            <a:miter lim="800000"/>
            <a:headEnd/>
            <a:tailEnd/>
          </a:ln>
        </p:spPr>
        <p:txBody>
          <a:bodyPr/>
          <a:lstStyle/>
          <a:p>
            <a:pPr algn="l" eaLnBrk="1" hangingPunct="1"/>
            <a:r>
              <a:rPr lang="en-US" sz="2400" b="1" dirty="0" smtClean="0"/>
              <a:t>Commodities – </a:t>
            </a:r>
          </a:p>
          <a:p>
            <a:pPr algn="l" eaLnBrk="1" hangingPunct="1"/>
            <a:r>
              <a:rPr lang="en-US" sz="2400" b="1" dirty="0" smtClean="0">
                <a:solidFill>
                  <a:schemeClr val="accent2"/>
                </a:solidFill>
              </a:rPr>
              <a:t>Getting very volatile, but back in long-term range</a:t>
            </a:r>
            <a:endParaRPr lang="en-US" sz="2400" b="1" dirty="0">
              <a:solidFill>
                <a:schemeClr val="accent2"/>
              </a:solidFill>
            </a:endParaRPr>
          </a:p>
        </p:txBody>
      </p:sp>
      <p:sp>
        <p:nvSpPr>
          <p:cNvPr id="18" name="Text Box 12"/>
          <p:cNvSpPr txBox="1">
            <a:spLocks noChangeArrowheads="1"/>
          </p:cNvSpPr>
          <p:nvPr/>
        </p:nvSpPr>
        <p:spPr bwMode="auto">
          <a:xfrm>
            <a:off x="6565900" y="6470650"/>
            <a:ext cx="1981200" cy="244475"/>
          </a:xfrm>
          <a:prstGeom prst="rect">
            <a:avLst/>
          </a:prstGeom>
          <a:noFill/>
          <a:ln w="9525">
            <a:noFill/>
            <a:miter lim="800000"/>
            <a:headEnd/>
            <a:tailEnd/>
          </a:ln>
        </p:spPr>
        <p:txBody>
          <a:bodyPr>
            <a:spAutoFit/>
          </a:bodyPr>
          <a:lstStyle/>
          <a:p>
            <a:pPr algn="r" eaLnBrk="1" hangingPunct="1">
              <a:spcBef>
                <a:spcPct val="50000"/>
              </a:spcBef>
            </a:pPr>
            <a:r>
              <a:rPr lang="en-US" sz="1000" i="1" dirty="0">
                <a:solidFill>
                  <a:srgbClr val="0A0172"/>
                </a:solidFill>
              </a:rPr>
              <a:t>Source = FactSet</a:t>
            </a:r>
          </a:p>
        </p:txBody>
      </p:sp>
      <p:graphicFrame>
        <p:nvGraphicFramePr>
          <p:cNvPr id="881667" name="Object 3"/>
          <p:cNvGraphicFramePr>
            <a:graphicFrameLocks noChangeAspect="1"/>
          </p:cNvGraphicFramePr>
          <p:nvPr/>
        </p:nvGraphicFramePr>
        <p:xfrm>
          <a:off x="368300" y="862013"/>
          <a:ext cx="8202650" cy="5576887"/>
        </p:xfrm>
        <a:graphic>
          <a:graphicData uri="http://schemas.openxmlformats.org/presentationml/2006/ole">
            <mc:AlternateContent xmlns:mc="http://schemas.openxmlformats.org/markup-compatibility/2006">
              <mc:Choice xmlns:v="urn:schemas-microsoft-com:vml" Requires="v">
                <p:oleObj spid="_x0000_s1575939" name="ActiveGraph" r:id="rId3" imgW="8200993" imgH="5571956" progId="FDSCHART.FDSChartCtrl.1">
                  <p:embed/>
                </p:oleObj>
              </mc:Choice>
              <mc:Fallback>
                <p:oleObj name="ActiveGraph" r:id="rId3" imgW="8200993" imgH="5571956"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 y="862013"/>
                        <a:ext cx="8202650" cy="5576887"/>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AutoShape 7"/>
          <p:cNvSpPr>
            <a:spLocks noChangeArrowheads="1"/>
          </p:cNvSpPr>
          <p:nvPr/>
        </p:nvSpPr>
        <p:spPr bwMode="auto">
          <a:xfrm>
            <a:off x="1876425" y="2798763"/>
            <a:ext cx="363538" cy="336550"/>
          </a:xfrm>
          <a:prstGeom prst="star8">
            <a:avLst>
              <a:gd name="adj" fmla="val 30703"/>
            </a:avLst>
          </a:prstGeom>
          <a:solidFill>
            <a:schemeClr val="accent1"/>
          </a:solidFill>
          <a:ln w="28575">
            <a:noFill/>
            <a:miter lim="800000"/>
            <a:headEnd/>
            <a:tailEnd/>
          </a:ln>
        </p:spPr>
        <p:txBody>
          <a:bodyPr wrap="none" anchor="ctr"/>
          <a:lstStyle/>
          <a:p>
            <a:r>
              <a:rPr lang="en-US" b="1" dirty="0"/>
              <a:t>1</a:t>
            </a:r>
          </a:p>
        </p:txBody>
      </p:sp>
      <p:sp>
        <p:nvSpPr>
          <p:cNvPr id="19" name="AutoShape 7"/>
          <p:cNvSpPr>
            <a:spLocks noChangeArrowheads="1"/>
          </p:cNvSpPr>
          <p:nvPr/>
        </p:nvSpPr>
        <p:spPr bwMode="auto">
          <a:xfrm>
            <a:off x="6448425" y="2481263"/>
            <a:ext cx="363538" cy="336550"/>
          </a:xfrm>
          <a:prstGeom prst="star8">
            <a:avLst>
              <a:gd name="adj" fmla="val 30703"/>
            </a:avLst>
          </a:prstGeom>
          <a:solidFill>
            <a:schemeClr val="accent1"/>
          </a:solidFill>
          <a:ln w="28575">
            <a:noFill/>
            <a:miter lim="800000"/>
            <a:headEnd/>
            <a:tailEnd/>
          </a:ln>
        </p:spPr>
        <p:txBody>
          <a:bodyPr wrap="none" anchor="ctr"/>
          <a:lstStyle/>
          <a:p>
            <a:r>
              <a:rPr lang="en-US" b="1" dirty="0"/>
              <a:t>2</a:t>
            </a:r>
          </a:p>
        </p:txBody>
      </p:sp>
      <p:sp>
        <p:nvSpPr>
          <p:cNvPr id="20" name="AutoShape 7"/>
          <p:cNvSpPr>
            <a:spLocks noChangeArrowheads="1"/>
          </p:cNvSpPr>
          <p:nvPr/>
        </p:nvSpPr>
        <p:spPr bwMode="auto">
          <a:xfrm>
            <a:off x="6829425" y="1046163"/>
            <a:ext cx="363538" cy="336550"/>
          </a:xfrm>
          <a:prstGeom prst="star8">
            <a:avLst>
              <a:gd name="adj" fmla="val 30703"/>
            </a:avLst>
          </a:prstGeom>
          <a:solidFill>
            <a:schemeClr val="accent1"/>
          </a:solidFill>
          <a:ln w="28575">
            <a:noFill/>
            <a:miter lim="800000"/>
            <a:headEnd/>
            <a:tailEnd/>
          </a:ln>
        </p:spPr>
        <p:txBody>
          <a:bodyPr wrap="none" anchor="ctr"/>
          <a:lstStyle/>
          <a:p>
            <a:r>
              <a:rPr lang="en-US" b="1" dirty="0"/>
              <a:t>3</a:t>
            </a:r>
          </a:p>
        </p:txBody>
      </p:sp>
      <p:sp>
        <p:nvSpPr>
          <p:cNvPr id="21" name="AutoShape 7"/>
          <p:cNvSpPr>
            <a:spLocks noChangeArrowheads="1"/>
          </p:cNvSpPr>
          <p:nvPr/>
        </p:nvSpPr>
        <p:spPr bwMode="auto">
          <a:xfrm>
            <a:off x="7362825" y="2379663"/>
            <a:ext cx="363538" cy="336550"/>
          </a:xfrm>
          <a:prstGeom prst="star8">
            <a:avLst>
              <a:gd name="adj" fmla="val 30703"/>
            </a:avLst>
          </a:prstGeom>
          <a:solidFill>
            <a:schemeClr val="accent1"/>
          </a:solidFill>
          <a:ln w="28575">
            <a:noFill/>
            <a:miter lim="800000"/>
            <a:headEnd/>
            <a:tailEnd/>
          </a:ln>
        </p:spPr>
        <p:txBody>
          <a:bodyPr wrap="none" anchor="ctr"/>
          <a:lstStyle/>
          <a:p>
            <a:r>
              <a:rPr lang="en-US" b="1" dirty="0"/>
              <a:t>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7543800" cy="889000"/>
          </a:xfrm>
          <a:prstGeom prst="rect">
            <a:avLst/>
          </a:prstGeom>
          <a:noFill/>
          <a:ln w="9525">
            <a:noFill/>
            <a:miter lim="800000"/>
            <a:headEnd/>
            <a:tailEnd/>
          </a:ln>
        </p:spPr>
        <p:txBody>
          <a:bodyPr/>
          <a:lstStyle/>
          <a:p>
            <a:pPr algn="l" eaLnBrk="1" hangingPunct="1"/>
            <a:r>
              <a:rPr lang="en-US" sz="2400" b="1" dirty="0" smtClean="0"/>
              <a:t>US Dollar Index* vs. Price of Gold–</a:t>
            </a:r>
          </a:p>
          <a:p>
            <a:pPr algn="l" eaLnBrk="1" hangingPunct="1"/>
            <a:r>
              <a:rPr lang="en-US" sz="2400" b="1" dirty="0" smtClean="0">
                <a:solidFill>
                  <a:schemeClr val="accent2"/>
                </a:solidFill>
              </a:rPr>
              <a:t>Gold is the new reserve currency</a:t>
            </a:r>
            <a:endParaRPr lang="en-US" sz="2400" b="1" dirty="0">
              <a:solidFill>
                <a:schemeClr val="accent2"/>
              </a:solidFill>
            </a:endParaRPr>
          </a:p>
        </p:txBody>
      </p:sp>
      <p:sp>
        <p:nvSpPr>
          <p:cNvPr id="18" name="Text Box 12"/>
          <p:cNvSpPr txBox="1">
            <a:spLocks noChangeArrowheads="1"/>
          </p:cNvSpPr>
          <p:nvPr/>
        </p:nvSpPr>
        <p:spPr bwMode="auto">
          <a:xfrm>
            <a:off x="6680200" y="6432550"/>
            <a:ext cx="1981200" cy="244475"/>
          </a:xfrm>
          <a:prstGeom prst="rect">
            <a:avLst/>
          </a:prstGeom>
          <a:noFill/>
          <a:ln w="9525">
            <a:noFill/>
            <a:miter lim="800000"/>
            <a:headEnd/>
            <a:tailEnd/>
          </a:ln>
        </p:spPr>
        <p:txBody>
          <a:bodyPr>
            <a:spAutoFit/>
          </a:bodyPr>
          <a:lstStyle/>
          <a:p>
            <a:pPr algn="r" eaLnBrk="1" hangingPunct="1">
              <a:spcBef>
                <a:spcPct val="50000"/>
              </a:spcBef>
            </a:pPr>
            <a:r>
              <a:rPr lang="en-US" sz="1000" i="1" dirty="0">
                <a:solidFill>
                  <a:srgbClr val="0A0172"/>
                </a:solidFill>
              </a:rPr>
              <a:t>Source = FactSet</a:t>
            </a:r>
          </a:p>
        </p:txBody>
      </p:sp>
      <p:sp>
        <p:nvSpPr>
          <p:cNvPr id="5" name="TextBox 4"/>
          <p:cNvSpPr txBox="1"/>
          <p:nvPr/>
        </p:nvSpPr>
        <p:spPr>
          <a:xfrm>
            <a:off x="424788" y="6502400"/>
            <a:ext cx="7013242" cy="246221"/>
          </a:xfrm>
          <a:prstGeom prst="rect">
            <a:avLst/>
          </a:prstGeom>
          <a:noFill/>
          <a:ln w="6350">
            <a:solidFill>
              <a:srgbClr val="000000"/>
            </a:solidFill>
          </a:ln>
        </p:spPr>
        <p:txBody>
          <a:bodyPr wrap="square" rtlCol="0">
            <a:spAutoFit/>
          </a:bodyPr>
          <a:lstStyle/>
          <a:p>
            <a:pPr algn="l"/>
            <a:r>
              <a:rPr lang="en-US" sz="1000" dirty="0" smtClean="0">
                <a:solidFill>
                  <a:srgbClr val="000000"/>
                </a:solidFill>
              </a:rPr>
              <a:t>* Dollar Index = Euro = 57%; Yen = 14%; Pound = 12%; Canadian Dollar = 9%; Swedish </a:t>
            </a:r>
            <a:r>
              <a:rPr lang="en-US" sz="1000" dirty="0" err="1" smtClean="0">
                <a:solidFill>
                  <a:srgbClr val="000000"/>
                </a:solidFill>
              </a:rPr>
              <a:t>Krona</a:t>
            </a:r>
            <a:r>
              <a:rPr lang="en-US" sz="1000" dirty="0" smtClean="0">
                <a:solidFill>
                  <a:srgbClr val="000000"/>
                </a:solidFill>
              </a:rPr>
              <a:t> = 4%; Swiss Franc = 4%</a:t>
            </a:r>
            <a:endParaRPr lang="en-US" sz="1000" dirty="0">
              <a:solidFill>
                <a:srgbClr val="000000"/>
              </a:solidFill>
            </a:endParaRPr>
          </a:p>
        </p:txBody>
      </p:sp>
      <p:graphicFrame>
        <p:nvGraphicFramePr>
          <p:cNvPr id="1576963" name="Object 3"/>
          <p:cNvGraphicFramePr>
            <a:graphicFrameLocks noChangeAspect="1"/>
          </p:cNvGraphicFramePr>
          <p:nvPr/>
        </p:nvGraphicFramePr>
        <p:xfrm>
          <a:off x="422512" y="862794"/>
          <a:ext cx="8175578" cy="5551654"/>
        </p:xfrm>
        <a:graphic>
          <a:graphicData uri="http://schemas.openxmlformats.org/presentationml/2006/ole">
            <mc:AlternateContent xmlns:mc="http://schemas.openxmlformats.org/markup-compatibility/2006">
              <mc:Choice xmlns:v="urn:schemas-microsoft-com:vml" Requires="v">
                <p:oleObj spid="_x0000_s1576964" name="ActiveGraph" r:id="rId3" imgW="8153181" imgH="5533790" progId="FDSCHART.FDSChartCtrl.1">
                  <p:embed/>
                </p:oleObj>
              </mc:Choice>
              <mc:Fallback>
                <p:oleObj name="ActiveGraph" r:id="rId3" imgW="8153181" imgH="5533790"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2512" y="862794"/>
                        <a:ext cx="8175578" cy="555165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2501900"/>
            <a:ext cx="8434317" cy="646331"/>
          </a:xfrm>
          <a:prstGeom prst="rect">
            <a:avLst/>
          </a:prstGeom>
          <a:noFill/>
        </p:spPr>
        <p:txBody>
          <a:bodyPr wrap="square" rtlCol="0">
            <a:spAutoFit/>
          </a:bodyPr>
          <a:lstStyle/>
          <a:p>
            <a:r>
              <a:rPr lang="en-US" sz="3600" b="1" dirty="0" smtClean="0"/>
              <a:t>4) Business Recommendations</a:t>
            </a:r>
            <a:endParaRPr lang="en-US" sz="3600" b="1" i="1" dirty="0">
              <a:solidFill>
                <a:schemeClr val="accent2"/>
              </a:solidFill>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ChangeArrowheads="1"/>
          </p:cNvSpPr>
          <p:nvPr/>
        </p:nvSpPr>
        <p:spPr bwMode="auto">
          <a:xfrm>
            <a:off x="0" y="0"/>
            <a:ext cx="7797800" cy="862013"/>
          </a:xfrm>
          <a:prstGeom prst="rect">
            <a:avLst/>
          </a:prstGeom>
          <a:noFill/>
          <a:ln w="9525">
            <a:noFill/>
            <a:miter lim="800000"/>
            <a:headEnd/>
            <a:tailEnd/>
          </a:ln>
        </p:spPr>
        <p:txBody>
          <a:bodyPr/>
          <a:lstStyle/>
          <a:p>
            <a:pPr algn="l" eaLnBrk="1" hangingPunct="1"/>
            <a:r>
              <a:rPr lang="en-US" altLang="en-US" sz="2400" b="1" dirty="0" smtClean="0"/>
              <a:t>Business Focus 2013</a:t>
            </a:r>
          </a:p>
          <a:p>
            <a:pPr algn="l" eaLnBrk="1" hangingPunct="1"/>
            <a:r>
              <a:rPr lang="en-US" altLang="en-US" sz="2400" b="1" i="1" dirty="0" smtClean="0">
                <a:solidFill>
                  <a:schemeClr val="accent2"/>
                </a:solidFill>
              </a:rPr>
              <a:t>Narrow the scope of purpose</a:t>
            </a:r>
            <a:endParaRPr lang="en-US" altLang="en-US" sz="2400" b="1" i="1" dirty="0">
              <a:solidFill>
                <a:schemeClr val="accent2"/>
              </a:solidFill>
            </a:endParaRPr>
          </a:p>
        </p:txBody>
      </p:sp>
      <p:sp>
        <p:nvSpPr>
          <p:cNvPr id="582659" name="Text Box 3"/>
          <p:cNvSpPr txBox="1">
            <a:spLocks noChangeArrowheads="1"/>
          </p:cNvSpPr>
          <p:nvPr/>
        </p:nvSpPr>
        <p:spPr bwMode="auto">
          <a:xfrm>
            <a:off x="190499" y="1238356"/>
            <a:ext cx="8694193" cy="5139869"/>
          </a:xfrm>
          <a:prstGeom prst="rect">
            <a:avLst/>
          </a:prstGeom>
          <a:noFill/>
          <a:ln w="9525">
            <a:noFill/>
            <a:miter lim="800000"/>
            <a:headEnd/>
            <a:tailEnd/>
          </a:ln>
        </p:spPr>
        <p:txBody>
          <a:bodyPr wrap="square">
            <a:spAutoFit/>
          </a:bodyPr>
          <a:lstStyle/>
          <a:p>
            <a:pPr marL="457200" indent="-457200" algn="l">
              <a:spcBef>
                <a:spcPct val="50000"/>
              </a:spcBef>
              <a:buFontTx/>
              <a:buAutoNum type="arabicPeriod"/>
            </a:pPr>
            <a:r>
              <a:rPr lang="en-US" sz="1600" b="1" dirty="0" smtClean="0">
                <a:solidFill>
                  <a:schemeClr val="accent2"/>
                </a:solidFill>
              </a:rPr>
              <a:t>Resources</a:t>
            </a:r>
            <a:r>
              <a:rPr lang="en-US" sz="1600" dirty="0" smtClean="0"/>
              <a:t> - Focus resources on what is currently growing; challenge or jettison those areas that are not.</a:t>
            </a:r>
          </a:p>
          <a:p>
            <a:pPr marL="457200" indent="-457200" algn="l">
              <a:spcBef>
                <a:spcPct val="50000"/>
              </a:spcBef>
              <a:buFontTx/>
              <a:buAutoNum type="arabicPeriod"/>
            </a:pPr>
            <a:r>
              <a:rPr lang="en-US" sz="1600" b="1" dirty="0" smtClean="0">
                <a:solidFill>
                  <a:schemeClr val="accent2"/>
                </a:solidFill>
              </a:rPr>
              <a:t>Growth</a:t>
            </a:r>
            <a:r>
              <a:rPr lang="en-US" sz="1600" dirty="0" smtClean="0"/>
              <a:t> - Brainstorm to identify one new revenue growth area to focus on for the year – and follow thru on it.</a:t>
            </a:r>
          </a:p>
          <a:p>
            <a:pPr marL="457200" indent="-457200" algn="l">
              <a:spcBef>
                <a:spcPct val="50000"/>
              </a:spcBef>
              <a:buFontTx/>
              <a:buAutoNum type="arabicPeriod"/>
            </a:pPr>
            <a:r>
              <a:rPr lang="en-US" sz="1600" b="1" dirty="0" smtClean="0">
                <a:solidFill>
                  <a:schemeClr val="accent2"/>
                </a:solidFill>
              </a:rPr>
              <a:t>Productivity</a:t>
            </a:r>
            <a:r>
              <a:rPr lang="en-US" sz="1600" dirty="0" smtClean="0"/>
              <a:t> - Brainstorm to identify one area that needs productivity gains for the year – and follow thru on it.</a:t>
            </a:r>
          </a:p>
          <a:p>
            <a:pPr marL="457200" indent="-457200" algn="l">
              <a:spcBef>
                <a:spcPct val="50000"/>
              </a:spcBef>
              <a:buFontTx/>
              <a:buAutoNum type="arabicPeriod"/>
            </a:pPr>
            <a:r>
              <a:rPr lang="en-US" sz="1600" b="1" dirty="0" smtClean="0">
                <a:solidFill>
                  <a:schemeClr val="accent2"/>
                </a:solidFill>
              </a:rPr>
              <a:t>Cash balance income </a:t>
            </a:r>
            <a:r>
              <a:rPr lang="en-US" sz="1600" dirty="0" smtClean="0"/>
              <a:t>- Increase the yield from excess balance-sheet cash.</a:t>
            </a:r>
          </a:p>
          <a:p>
            <a:pPr marL="457200" indent="-457200" algn="l">
              <a:spcBef>
                <a:spcPct val="50000"/>
              </a:spcBef>
              <a:buFontTx/>
              <a:buAutoNum type="arabicPeriod"/>
            </a:pPr>
            <a:r>
              <a:rPr lang="en-US" sz="1600" b="1" dirty="0" smtClean="0">
                <a:solidFill>
                  <a:schemeClr val="accent2"/>
                </a:solidFill>
              </a:rPr>
              <a:t>Commodity costs </a:t>
            </a:r>
            <a:r>
              <a:rPr lang="en-US" sz="1600" dirty="0" smtClean="0"/>
              <a:t>- Lock-in commodity costs when they hit your strategic planning level.</a:t>
            </a:r>
          </a:p>
          <a:p>
            <a:pPr marL="457200" indent="-457200" algn="l">
              <a:spcBef>
                <a:spcPct val="50000"/>
              </a:spcBef>
              <a:buFontTx/>
              <a:buAutoNum type="arabicPeriod"/>
            </a:pPr>
            <a:r>
              <a:rPr lang="en-US" sz="1600" b="1" dirty="0" smtClean="0">
                <a:solidFill>
                  <a:schemeClr val="accent2"/>
                </a:solidFill>
              </a:rPr>
              <a:t>Insurance review </a:t>
            </a:r>
            <a:r>
              <a:rPr lang="en-US" sz="1600" dirty="0" smtClean="0"/>
              <a:t>- Review key man insurance policies and if all other policies are still current and relevant.</a:t>
            </a:r>
          </a:p>
          <a:p>
            <a:pPr marL="457200" indent="-457200" algn="l">
              <a:spcBef>
                <a:spcPct val="50000"/>
              </a:spcBef>
              <a:buFontTx/>
              <a:buAutoNum type="arabicPeriod"/>
            </a:pPr>
            <a:r>
              <a:rPr lang="en-US" sz="1600" b="1" dirty="0" smtClean="0">
                <a:solidFill>
                  <a:schemeClr val="accent2"/>
                </a:solidFill>
              </a:rPr>
              <a:t>Acquiring employees </a:t>
            </a:r>
            <a:r>
              <a:rPr lang="en-US" sz="1600" dirty="0" smtClean="0"/>
              <a:t>- Actively seek partnerships (local community colleges or equivalents) for a steady employment pool.</a:t>
            </a:r>
          </a:p>
          <a:p>
            <a:pPr marL="457200" indent="-457200" algn="l">
              <a:spcBef>
                <a:spcPct val="50000"/>
              </a:spcBef>
              <a:buFontTx/>
              <a:buAutoNum type="arabicPeriod"/>
            </a:pPr>
            <a:r>
              <a:rPr lang="en-US" sz="1600" b="1" dirty="0" smtClean="0">
                <a:solidFill>
                  <a:schemeClr val="accent2"/>
                </a:solidFill>
              </a:rPr>
              <a:t>Future growth </a:t>
            </a:r>
            <a:r>
              <a:rPr lang="en-US" sz="1600" dirty="0" smtClean="0"/>
              <a:t>- Pre-fund growth by purchasing a property and/or facilities to grow into.</a:t>
            </a:r>
          </a:p>
          <a:p>
            <a:pPr marL="457200" indent="-457200" algn="l">
              <a:spcBef>
                <a:spcPct val="50000"/>
              </a:spcBef>
              <a:buFontTx/>
              <a:buAutoNum type="arabicPeriod"/>
            </a:pPr>
            <a:r>
              <a:rPr lang="en-US" sz="1600" b="1" dirty="0" smtClean="0">
                <a:solidFill>
                  <a:schemeClr val="accent2"/>
                </a:solidFill>
              </a:rPr>
              <a:t>Transition planning </a:t>
            </a:r>
            <a:r>
              <a:rPr lang="en-US" sz="1600" dirty="0" smtClean="0"/>
              <a:t>- Have a written transition plan (private company) or succession planning (public company), with the appropriate professional partner input.</a:t>
            </a:r>
          </a:p>
          <a:p>
            <a:pPr marL="457200" indent="-457200" algn="l">
              <a:spcBef>
                <a:spcPct val="50000"/>
              </a:spcBef>
              <a:buFontTx/>
              <a:buAutoNum type="arabicPeriod"/>
            </a:pPr>
            <a:r>
              <a:rPr lang="en-US" sz="1600" b="1" dirty="0" smtClean="0">
                <a:solidFill>
                  <a:schemeClr val="accent2"/>
                </a:solidFill>
              </a:rPr>
              <a:t>Hire a healthcare cost consultant!!!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96849" y="1054936"/>
            <a:ext cx="8782051" cy="5262979"/>
          </a:xfrm>
          <a:prstGeom prst="rect">
            <a:avLst/>
          </a:prstGeom>
          <a:noFill/>
          <a:ln w="9525">
            <a:noFill/>
            <a:miter lim="800000"/>
            <a:headEnd/>
            <a:tailEnd/>
          </a:ln>
        </p:spPr>
        <p:txBody>
          <a:bodyPr wrap="square">
            <a:spAutoFit/>
          </a:bodyPr>
          <a:lstStyle/>
          <a:p>
            <a:pPr lvl="1" indent="-457200" algn="l">
              <a:spcBef>
                <a:spcPct val="50000"/>
              </a:spcBef>
              <a:buFontTx/>
              <a:buAutoNum type="arabicParenR"/>
            </a:pPr>
            <a:r>
              <a:rPr lang="en-US" sz="2400" b="1" dirty="0" smtClean="0">
                <a:solidFill>
                  <a:srgbClr val="0018A8"/>
                </a:solidFill>
              </a:rPr>
              <a:t>Rise of the Gen </a:t>
            </a:r>
            <a:r>
              <a:rPr lang="en-US" sz="2400" b="1" dirty="0" err="1" smtClean="0">
                <a:solidFill>
                  <a:srgbClr val="0018A8"/>
                </a:solidFill>
              </a:rPr>
              <a:t>Y’ers</a:t>
            </a:r>
            <a:endParaRPr lang="en-US" sz="2400" b="1" dirty="0" smtClean="0">
              <a:solidFill>
                <a:srgbClr val="0018A8"/>
              </a:solidFill>
            </a:endParaRPr>
          </a:p>
          <a:p>
            <a:pPr lvl="1" indent="-457200" algn="l">
              <a:spcBef>
                <a:spcPct val="50000"/>
              </a:spcBef>
              <a:buFontTx/>
              <a:buAutoNum type="arabicParenR"/>
            </a:pPr>
            <a:r>
              <a:rPr lang="en-US" sz="2400" b="1" dirty="0" smtClean="0">
                <a:solidFill>
                  <a:srgbClr val="0018A8"/>
                </a:solidFill>
              </a:rPr>
              <a:t>Recovery of US Manufacturing</a:t>
            </a:r>
          </a:p>
          <a:p>
            <a:pPr lvl="1" indent="-457200" algn="l">
              <a:spcBef>
                <a:spcPct val="50000"/>
              </a:spcBef>
              <a:buFontTx/>
              <a:buAutoNum type="arabicParenR"/>
            </a:pPr>
            <a:r>
              <a:rPr lang="en-US" sz="2400" b="1" dirty="0" smtClean="0">
                <a:solidFill>
                  <a:srgbClr val="0018A8"/>
                </a:solidFill>
              </a:rPr>
              <a:t>Privatization/Consolidation of Government</a:t>
            </a:r>
          </a:p>
          <a:p>
            <a:pPr lvl="1" indent="-457200" algn="l">
              <a:spcBef>
                <a:spcPct val="50000"/>
              </a:spcBef>
              <a:buFontTx/>
              <a:buAutoNum type="arabicParenR"/>
            </a:pPr>
            <a:r>
              <a:rPr lang="en-US" sz="2400" b="1" dirty="0" smtClean="0">
                <a:solidFill>
                  <a:srgbClr val="0018A8"/>
                </a:solidFill>
              </a:rPr>
              <a:t>Transition of the Baby Boomers</a:t>
            </a:r>
          </a:p>
          <a:p>
            <a:pPr lvl="1" indent="-457200" algn="l">
              <a:spcBef>
                <a:spcPct val="50000"/>
              </a:spcBef>
              <a:buFontTx/>
              <a:buAutoNum type="arabicParenR"/>
            </a:pPr>
            <a:r>
              <a:rPr lang="en-US" sz="2400" b="1" dirty="0" smtClean="0">
                <a:solidFill>
                  <a:srgbClr val="0018A8"/>
                </a:solidFill>
              </a:rPr>
              <a:t>Rearrangement of Energy – </a:t>
            </a:r>
            <a:r>
              <a:rPr lang="en-US" sz="2400" b="1" i="1" dirty="0" smtClean="0">
                <a:solidFill>
                  <a:srgbClr val="0018A8"/>
                </a:solidFill>
              </a:rPr>
              <a:t>Sources, Supply &amp; Usage</a:t>
            </a:r>
          </a:p>
          <a:p>
            <a:pPr lvl="1" indent="-457200" algn="l">
              <a:spcBef>
                <a:spcPct val="50000"/>
              </a:spcBef>
            </a:pPr>
            <a:endParaRPr lang="en-US" sz="1600" b="1" dirty="0" smtClean="0">
              <a:solidFill>
                <a:srgbClr val="0018A8"/>
              </a:solidFill>
            </a:endParaRPr>
          </a:p>
          <a:p>
            <a:pPr lvl="1" indent="-457200" algn="l">
              <a:spcBef>
                <a:spcPct val="50000"/>
              </a:spcBef>
            </a:pPr>
            <a:r>
              <a:rPr lang="en-US" sz="1600" b="1" u="sng" dirty="0" smtClean="0">
                <a:solidFill>
                  <a:schemeClr val="accent2"/>
                </a:solidFill>
              </a:rPr>
              <a:t>Resulting potential domestic growth sectors of economy:</a:t>
            </a:r>
          </a:p>
          <a:p>
            <a:pPr lvl="2" indent="-457200" algn="l">
              <a:spcBef>
                <a:spcPct val="50000"/>
              </a:spcBef>
              <a:buFont typeface="+mj-lt"/>
              <a:buAutoNum type="arabicPeriod"/>
            </a:pPr>
            <a:r>
              <a:rPr lang="en-US" sz="1600" b="1" dirty="0" smtClean="0">
                <a:solidFill>
                  <a:schemeClr val="accent2"/>
                </a:solidFill>
              </a:rPr>
              <a:t>Healthcare</a:t>
            </a:r>
          </a:p>
          <a:p>
            <a:pPr lvl="2" indent="-457200" algn="l">
              <a:spcBef>
                <a:spcPct val="50000"/>
              </a:spcBef>
              <a:buFont typeface="+mj-lt"/>
              <a:buAutoNum type="arabicPeriod"/>
            </a:pPr>
            <a:r>
              <a:rPr lang="en-US" sz="1600" b="1" dirty="0" smtClean="0">
                <a:solidFill>
                  <a:schemeClr val="accent2"/>
                </a:solidFill>
              </a:rPr>
              <a:t>Education</a:t>
            </a:r>
          </a:p>
          <a:p>
            <a:pPr lvl="2" indent="-457200" algn="l">
              <a:spcBef>
                <a:spcPct val="50000"/>
              </a:spcBef>
              <a:buFont typeface="+mj-lt"/>
              <a:buAutoNum type="arabicPeriod"/>
            </a:pPr>
            <a:r>
              <a:rPr lang="en-US" sz="1600" b="1" dirty="0" smtClean="0">
                <a:solidFill>
                  <a:schemeClr val="accent2"/>
                </a:solidFill>
              </a:rPr>
              <a:t>Facility retrofitting – </a:t>
            </a:r>
            <a:r>
              <a:rPr lang="en-US" sz="1600" i="1" dirty="0" smtClean="0">
                <a:solidFill>
                  <a:schemeClr val="accent2"/>
                </a:solidFill>
              </a:rPr>
              <a:t>reuse and/or energy efficiency</a:t>
            </a:r>
          </a:p>
          <a:p>
            <a:pPr lvl="2" indent="-457200" algn="l">
              <a:spcBef>
                <a:spcPct val="50000"/>
              </a:spcBef>
              <a:buFont typeface="+mj-lt"/>
              <a:buAutoNum type="arabicPeriod"/>
            </a:pPr>
            <a:r>
              <a:rPr lang="en-US" sz="1600" b="1" dirty="0" smtClean="0">
                <a:solidFill>
                  <a:schemeClr val="accent2"/>
                </a:solidFill>
              </a:rPr>
              <a:t>Energy</a:t>
            </a:r>
            <a:endParaRPr lang="en-US" sz="1600" dirty="0" smtClean="0">
              <a:solidFill>
                <a:schemeClr val="accent2"/>
              </a:solidFill>
            </a:endParaRPr>
          </a:p>
          <a:p>
            <a:pPr lvl="2" indent="-457200" algn="l">
              <a:spcBef>
                <a:spcPct val="50000"/>
              </a:spcBef>
              <a:buFont typeface="+mj-lt"/>
              <a:buAutoNum type="arabicPeriod"/>
            </a:pPr>
            <a:r>
              <a:rPr lang="en-US" sz="1600" b="1" dirty="0" smtClean="0">
                <a:solidFill>
                  <a:schemeClr val="accent2"/>
                </a:solidFill>
              </a:rPr>
              <a:t>Transportation – </a:t>
            </a:r>
            <a:r>
              <a:rPr lang="en-US" sz="1600" i="1" dirty="0" smtClean="0">
                <a:solidFill>
                  <a:schemeClr val="accent2"/>
                </a:solidFill>
              </a:rPr>
              <a:t>as a result of energy transformation</a:t>
            </a:r>
          </a:p>
        </p:txBody>
      </p:sp>
      <p:sp>
        <p:nvSpPr>
          <p:cNvPr id="4" name="Rectangle 2"/>
          <p:cNvSpPr>
            <a:spLocks noChangeArrowheads="1"/>
          </p:cNvSpPr>
          <p:nvPr/>
        </p:nvSpPr>
        <p:spPr bwMode="auto">
          <a:xfrm>
            <a:off x="0" y="0"/>
            <a:ext cx="7013575" cy="822325"/>
          </a:xfrm>
          <a:prstGeom prst="rect">
            <a:avLst/>
          </a:prstGeom>
          <a:noFill/>
          <a:ln w="9525">
            <a:noFill/>
            <a:miter lim="800000"/>
            <a:headEnd/>
            <a:tailEnd/>
          </a:ln>
        </p:spPr>
        <p:txBody>
          <a:bodyPr/>
          <a:lstStyle/>
          <a:p>
            <a:pPr algn="l" eaLnBrk="1" hangingPunct="1"/>
            <a:r>
              <a:rPr lang="en-US" altLang="en-US" sz="2400" b="1" dirty="0" smtClean="0"/>
              <a:t>Five US Business Themes for the Decade – </a:t>
            </a:r>
          </a:p>
          <a:p>
            <a:pPr algn="l" eaLnBrk="1" hangingPunct="1"/>
            <a:endParaRPr lang="en-US" altLang="en-US" sz="2400" b="1" i="1" dirty="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139700" y="1257300"/>
            <a:ext cx="7848600" cy="4953000"/>
          </a:xfrm>
          <a:ln/>
        </p:spPr>
        <p:txBody>
          <a:bodyPr/>
          <a:lstStyle/>
          <a:p>
            <a:pPr>
              <a:spcBef>
                <a:spcPct val="0"/>
              </a:spcBef>
              <a:buFont typeface="Wingdings" pitchFamily="2" charset="2"/>
              <a:buNone/>
            </a:pPr>
            <a:r>
              <a:rPr lang="en-US" sz="1000">
                <a:latin typeface="Palatino Linotype" pitchFamily="18" charset="0"/>
              </a:rPr>
              <a:t>	The opinions expressed herein are those of Fifth Third Bank, Investment Advisors Division, and  may not actually come to pass.  This information is current as of the date of the presentation and is subject to change at any time, based on market and other conditions. </a:t>
            </a:r>
            <a:r>
              <a:rPr lang="en-US" sz="1000">
                <a:latin typeface="Palatino Linotype" pitchFamily="18" charset="0"/>
                <a:cs typeface="Arial" pitchFamily="34" charset="0"/>
              </a:rPr>
              <a:t>Prior to making any financial or investment decision, you should assess, or seek advice from a professional regarding, whether any particular transaction is relevant or appropriate to your individual circumstances.</a:t>
            </a:r>
            <a:endParaRPr lang="en-US" sz="1000">
              <a:latin typeface="Palatino Linotype" pitchFamily="18" charset="0"/>
            </a:endParaRPr>
          </a:p>
          <a:p>
            <a:pPr>
              <a:spcBef>
                <a:spcPct val="0"/>
              </a:spcBef>
              <a:buFont typeface="Wingdings" pitchFamily="2" charset="2"/>
              <a:buNone/>
            </a:pPr>
            <a:r>
              <a:rPr lang="en-US" sz="1000">
                <a:latin typeface="Palatino Linotype" pitchFamily="18" charset="0"/>
              </a:rPr>
              <a:t>	</a:t>
            </a:r>
            <a:r>
              <a:rPr lang="en-US" sz="1000">
                <a:latin typeface="Palatino Linotype" pitchFamily="18" charset="0"/>
                <a:cs typeface="Arial" pitchFamily="34" charset="0"/>
              </a:rPr>
              <a:t>Index performance is used throughout this presentation to illustrate historical market trends and performance.  Indexes are unmanaged and do not incur investment management fees.  An investor is unable to invest in an index.  Past performance is no guarantee of future results.</a:t>
            </a:r>
          </a:p>
          <a:p>
            <a:pPr>
              <a:spcBef>
                <a:spcPct val="0"/>
              </a:spcBef>
              <a:buFont typeface="Wingdings" pitchFamily="2" charset="2"/>
              <a:buNone/>
            </a:pPr>
            <a:endParaRPr lang="en-US" sz="1000">
              <a:latin typeface="Palatino Linotype" pitchFamily="18" charset="0"/>
            </a:endParaRPr>
          </a:p>
          <a:p>
            <a:pPr>
              <a:spcBef>
                <a:spcPct val="0"/>
              </a:spcBef>
              <a:buFont typeface="Wingdings" pitchFamily="2" charset="2"/>
              <a:buNone/>
            </a:pPr>
            <a:endParaRPr lang="en-US" sz="1000">
              <a:latin typeface="Palatino Linotype" pitchFamily="18" charset="0"/>
            </a:endParaRPr>
          </a:p>
          <a:p>
            <a:pPr>
              <a:spcBef>
                <a:spcPct val="0"/>
              </a:spcBef>
              <a:buFont typeface="Wingdings" pitchFamily="2" charset="2"/>
              <a:buNone/>
            </a:pPr>
            <a:r>
              <a:rPr lang="en-US" sz="1000">
                <a:latin typeface="Palatino Linotype" pitchFamily="18" charset="0"/>
              </a:rPr>
              <a:t>	Fifth Third Asset Management, Inc (FTAM) is an indirect, wholly owned subsidiary of Fifth Third Bancorp and an affiliated company with Fifth Third Bank Investment Advisors division.</a:t>
            </a:r>
          </a:p>
          <a:p>
            <a:pPr algn="ctr">
              <a:spcBef>
                <a:spcPct val="0"/>
              </a:spcBef>
              <a:buFont typeface="Wingdings" pitchFamily="2" charset="2"/>
              <a:buNone/>
            </a:pPr>
            <a:r>
              <a:rPr lang="en-US" sz="1000">
                <a:latin typeface="Palatino Linotype" pitchFamily="18" charset="0"/>
                <a:cs typeface="Arial" pitchFamily="34" charset="0"/>
              </a:rPr>
              <a:t>	</a:t>
            </a:r>
          </a:p>
          <a:p>
            <a:pPr algn="ctr">
              <a:spcBef>
                <a:spcPct val="0"/>
              </a:spcBef>
              <a:buFont typeface="Wingdings" pitchFamily="2" charset="2"/>
              <a:buNone/>
            </a:pPr>
            <a:r>
              <a:rPr lang="en-US" sz="1000">
                <a:latin typeface="Palatino Linotype" pitchFamily="18" charset="0"/>
                <a:cs typeface="Arial" pitchFamily="34" charset="0"/>
              </a:rPr>
              <a:t>      Fifth Third Bancorp provides access to investments and investment services through various </a:t>
            </a:r>
          </a:p>
          <a:p>
            <a:pPr algn="ctr">
              <a:spcBef>
                <a:spcPct val="0"/>
              </a:spcBef>
              <a:buFont typeface="Wingdings" pitchFamily="2" charset="2"/>
              <a:buNone/>
            </a:pPr>
            <a:r>
              <a:rPr lang="en-US" sz="1000">
                <a:latin typeface="Palatino Linotype" pitchFamily="18" charset="0"/>
                <a:cs typeface="Arial" pitchFamily="34" charset="0"/>
              </a:rPr>
              <a:t>subsidiaries. Investments and Investment Services are:   </a:t>
            </a:r>
          </a:p>
          <a:p>
            <a:pPr>
              <a:spcBef>
                <a:spcPct val="0"/>
              </a:spcBef>
              <a:buFont typeface="Wingdings" pitchFamily="2" charset="2"/>
              <a:buNone/>
            </a:pPr>
            <a:endParaRPr lang="en-US" sz="1000">
              <a:latin typeface="Palatino Linotype" pitchFamily="18" charset="0"/>
              <a:cs typeface="Times New Roman" pitchFamily="18" charset="0"/>
            </a:endParaRPr>
          </a:p>
          <a:p>
            <a:pPr>
              <a:spcBef>
                <a:spcPct val="0"/>
              </a:spcBef>
              <a:buFont typeface="Wingdings" pitchFamily="2" charset="2"/>
              <a:buNone/>
            </a:pPr>
            <a:endParaRPr lang="en-US" sz="1000">
              <a:latin typeface="Palatino Linotype" pitchFamily="18" charset="0"/>
              <a:cs typeface="Times New Roman" pitchFamily="18" charset="0"/>
            </a:endParaRPr>
          </a:p>
          <a:p>
            <a:pPr>
              <a:spcBef>
                <a:spcPct val="0"/>
              </a:spcBef>
              <a:buFont typeface="Wingdings" pitchFamily="2" charset="2"/>
              <a:buNone/>
            </a:pPr>
            <a:endParaRPr lang="en-US" sz="1000">
              <a:latin typeface="Palatino Linotype" pitchFamily="18" charset="0"/>
              <a:cs typeface="Times New Roman" pitchFamily="18" charset="0"/>
            </a:endParaRPr>
          </a:p>
          <a:p>
            <a:pPr>
              <a:spcBef>
                <a:spcPct val="0"/>
              </a:spcBef>
              <a:buFont typeface="Wingdings" pitchFamily="2" charset="2"/>
              <a:buNone/>
            </a:pPr>
            <a:endParaRPr lang="en-US" sz="1000">
              <a:latin typeface="Palatino Linotype" pitchFamily="18" charset="0"/>
              <a:cs typeface="Times New Roman" pitchFamily="18" charset="0"/>
            </a:endParaRPr>
          </a:p>
          <a:p>
            <a:pPr>
              <a:spcBef>
                <a:spcPct val="0"/>
              </a:spcBef>
              <a:buFont typeface="Wingdings" pitchFamily="2" charset="2"/>
              <a:buNone/>
            </a:pPr>
            <a:endParaRPr lang="en-US" sz="1000">
              <a:latin typeface="Palatino Linotype" pitchFamily="18" charset="0"/>
              <a:cs typeface="Times New Roman" pitchFamily="18" charset="0"/>
            </a:endParaRPr>
          </a:p>
          <a:p>
            <a:pPr>
              <a:spcBef>
                <a:spcPct val="0"/>
              </a:spcBef>
              <a:buFont typeface="Wingdings" pitchFamily="2" charset="2"/>
              <a:buNone/>
            </a:pPr>
            <a:endParaRPr lang="en-US" sz="1000">
              <a:latin typeface="Palatino Linotype" pitchFamily="18" charset="0"/>
              <a:cs typeface="Times New Roman" pitchFamily="18" charset="0"/>
            </a:endParaRPr>
          </a:p>
        </p:txBody>
      </p:sp>
      <p:graphicFrame>
        <p:nvGraphicFramePr>
          <p:cNvPr id="174083" name="Group 3"/>
          <p:cNvGraphicFramePr>
            <a:graphicFrameLocks noGrp="1"/>
          </p:cNvGraphicFramePr>
          <p:nvPr/>
        </p:nvGraphicFramePr>
        <p:xfrm>
          <a:off x="1866900" y="5410200"/>
          <a:ext cx="5410200" cy="475234"/>
        </p:xfrm>
        <a:graphic>
          <a:graphicData uri="http://schemas.openxmlformats.org/drawingml/2006/table">
            <a:tbl>
              <a:tblPr/>
              <a:tblGrid>
                <a:gridCol w="1752600"/>
                <a:gridCol w="2057400"/>
                <a:gridCol w="1600200"/>
              </a:tblGrid>
              <a:tr h="212725">
                <a:tc>
                  <a:txBody>
                    <a:bodyPr/>
                    <a:lstStyle/>
                    <a:p>
                      <a:pPr marL="0" marR="0" lvl="0" indent="0" algn="l" defTabSz="914400" rtl="0" eaLnBrk="0" fontAlgn="base" latinLnBrk="0" hangingPunct="0">
                        <a:lnSpc>
                          <a:spcPct val="90000"/>
                        </a:lnSpc>
                        <a:spcBef>
                          <a:spcPct val="30000"/>
                        </a:spcBef>
                        <a:spcAft>
                          <a:spcPct val="30000"/>
                        </a:spcAft>
                        <a:buClr>
                          <a:srgbClr val="5B8F22"/>
                        </a:buClr>
                        <a:buSzPct val="60000"/>
                        <a:buFont typeface="Wingdings" pitchFamily="2" charset="2"/>
                        <a:buNone/>
                        <a:tabLst/>
                      </a:pPr>
                      <a:r>
                        <a:rPr kumimoji="0" lang="en-US" sz="900" b="0" i="0" u="none" strike="noStrike" cap="none" normalizeH="0" baseline="0" smtClean="0">
                          <a:ln>
                            <a:noFill/>
                          </a:ln>
                          <a:solidFill>
                            <a:srgbClr val="2905A1"/>
                          </a:solidFill>
                          <a:effectLst/>
                          <a:latin typeface="Palatino Linotype" pitchFamily="18" charset="0"/>
                          <a:cs typeface="Arial" pitchFamily="34" charset="0"/>
                        </a:rPr>
                        <a:t>Not FDIC Insured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30000"/>
                        </a:spcAft>
                        <a:buClr>
                          <a:srgbClr val="5B8F22"/>
                        </a:buClr>
                        <a:buSzPct val="60000"/>
                        <a:buFont typeface="Wingdings" pitchFamily="2" charset="2"/>
                        <a:buNone/>
                        <a:tabLst/>
                      </a:pPr>
                      <a:r>
                        <a:rPr kumimoji="0" lang="en-US" sz="900" b="0" i="0" u="none" strike="noStrike" cap="none" normalizeH="0" baseline="0" smtClean="0">
                          <a:ln>
                            <a:noFill/>
                          </a:ln>
                          <a:solidFill>
                            <a:srgbClr val="2905A1"/>
                          </a:solidFill>
                          <a:effectLst/>
                          <a:latin typeface="Palatino Linotype" pitchFamily="18" charset="0"/>
                          <a:cs typeface="Arial" pitchFamily="34" charset="0"/>
                        </a:rPr>
                        <a:t>Offer No Bank Guarantee</a:t>
                      </a:r>
                      <a:endParaRPr kumimoji="0" lang="en-US" sz="900" b="0" i="0" u="none" strike="noStrike" cap="none" normalizeH="0" baseline="0" smtClean="0">
                        <a:ln>
                          <a:noFill/>
                        </a:ln>
                        <a:solidFill>
                          <a:srgbClr val="2905A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0000"/>
                        </a:lnSpc>
                        <a:spcBef>
                          <a:spcPct val="0"/>
                        </a:spcBef>
                        <a:spcAft>
                          <a:spcPct val="30000"/>
                        </a:spcAft>
                        <a:buClr>
                          <a:srgbClr val="5B8F22"/>
                        </a:buClr>
                        <a:buSzPct val="60000"/>
                        <a:buFont typeface="Wingdings" pitchFamily="2" charset="2"/>
                        <a:buNone/>
                        <a:tabLst/>
                      </a:pPr>
                      <a:r>
                        <a:rPr kumimoji="0" lang="en-US" sz="900" b="0" i="0" u="none" strike="noStrike" cap="none" normalizeH="0" baseline="0" smtClean="0">
                          <a:ln>
                            <a:noFill/>
                          </a:ln>
                          <a:solidFill>
                            <a:srgbClr val="2905A1"/>
                          </a:solidFill>
                          <a:effectLst/>
                          <a:latin typeface="Palatino Linotype" pitchFamily="18" charset="0"/>
                          <a:cs typeface="Arial" pitchFamily="34" charset="0"/>
                        </a:rPr>
                        <a:t>May Lose Value</a:t>
                      </a:r>
                      <a:endParaRPr kumimoji="0" lang="en-US" sz="900" b="0" i="0" u="none" strike="noStrike" cap="none" normalizeH="0" baseline="0" smtClean="0">
                        <a:ln>
                          <a:noFill/>
                        </a:ln>
                        <a:solidFill>
                          <a:srgbClr val="2905A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gridSpan="2">
                  <a:txBody>
                    <a:bodyPr/>
                    <a:lstStyle/>
                    <a:p>
                      <a:pPr marL="0" marR="0" lvl="0" indent="0" algn="l" defTabSz="914400" rtl="0" eaLnBrk="0" fontAlgn="base" latinLnBrk="0" hangingPunct="0">
                        <a:lnSpc>
                          <a:spcPct val="90000"/>
                        </a:lnSpc>
                        <a:spcBef>
                          <a:spcPct val="30000"/>
                        </a:spcBef>
                        <a:spcAft>
                          <a:spcPct val="30000"/>
                        </a:spcAft>
                        <a:buClr>
                          <a:srgbClr val="5B8F22"/>
                        </a:buClr>
                        <a:buSzPct val="60000"/>
                        <a:buFont typeface="Wingdings" pitchFamily="2" charset="2"/>
                        <a:buNone/>
                        <a:tabLst/>
                      </a:pPr>
                      <a:r>
                        <a:rPr kumimoji="0" lang="en-US" sz="900" b="0" i="0" u="none" strike="noStrike" cap="none" normalizeH="0" baseline="0" smtClean="0">
                          <a:ln>
                            <a:noFill/>
                          </a:ln>
                          <a:solidFill>
                            <a:srgbClr val="2905A1"/>
                          </a:solidFill>
                          <a:effectLst/>
                          <a:latin typeface="Palatino Linotype" pitchFamily="18" charset="0"/>
                          <a:cs typeface="Arial" pitchFamily="34" charset="0"/>
                        </a:rPr>
                        <a:t>Not Insured By Any Federal Government Agency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0" fontAlgn="base" latinLnBrk="0" hangingPunct="0">
                        <a:lnSpc>
                          <a:spcPct val="90000"/>
                        </a:lnSpc>
                        <a:spcBef>
                          <a:spcPct val="0"/>
                        </a:spcBef>
                        <a:spcAft>
                          <a:spcPct val="30000"/>
                        </a:spcAft>
                        <a:buClr>
                          <a:srgbClr val="5B8F22"/>
                        </a:buClr>
                        <a:buSzPct val="60000"/>
                        <a:buFont typeface="Wingdings" pitchFamily="2" charset="2"/>
                        <a:buNone/>
                        <a:tabLst/>
                      </a:pPr>
                      <a:r>
                        <a:rPr kumimoji="0" lang="en-US" sz="900" b="0" i="0" u="none" strike="noStrike" cap="none" normalizeH="0" baseline="0" smtClean="0">
                          <a:ln>
                            <a:noFill/>
                          </a:ln>
                          <a:solidFill>
                            <a:srgbClr val="2905A1"/>
                          </a:solidFill>
                          <a:effectLst/>
                          <a:latin typeface="Palatino Linotype" pitchFamily="18" charset="0"/>
                          <a:cs typeface="Arial" pitchFamily="34" charset="0"/>
                        </a:rPr>
                        <a:t>Not A Deposit</a:t>
                      </a:r>
                      <a:endParaRPr kumimoji="0" lang="en-US" sz="900" b="0" i="0" u="none" strike="noStrike" cap="none" normalizeH="0" baseline="0" smtClean="0">
                        <a:ln>
                          <a:noFill/>
                        </a:ln>
                        <a:solidFill>
                          <a:srgbClr val="2905A1"/>
                        </a:solidFill>
                        <a:effectLst/>
                        <a:latin typeface="Palatino Linotype"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096" name="Rectangle 16"/>
          <p:cNvSpPr>
            <a:spLocks noChangeArrowheads="1"/>
          </p:cNvSpPr>
          <p:nvPr/>
        </p:nvSpPr>
        <p:spPr bwMode="auto">
          <a:xfrm>
            <a:off x="368300" y="381000"/>
            <a:ext cx="7620000" cy="533400"/>
          </a:xfrm>
          <a:prstGeom prst="rect">
            <a:avLst/>
          </a:prstGeom>
          <a:noFill/>
          <a:ln w="9525">
            <a:noFill/>
            <a:miter lim="800000"/>
            <a:headEnd/>
            <a:tailEnd/>
          </a:ln>
        </p:spPr>
        <p:txBody>
          <a:bodyPr/>
          <a:lstStyle/>
          <a:p>
            <a:pPr algn="l" eaLnBrk="1" hangingPunct="1"/>
            <a:r>
              <a:rPr lang="en-US" sz="2400" b="1">
                <a:solidFill>
                  <a:srgbClr val="0A0472"/>
                </a:solidFill>
                <a:latin typeface="Palatino Linotype" pitchFamily="18" charset="0"/>
              </a:rPr>
              <a:t>Disclosures and Disclaimers</a:t>
            </a:r>
            <a:endParaRPr lang="en-US" altLang="en-US" sz="2400" b="1">
              <a:solidFill>
                <a:srgbClr val="0A0472"/>
              </a:solidFill>
              <a:latin typeface="Palatino Linotyp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027"/>
          <p:cNvSpPr txBox="1">
            <a:spLocks noChangeArrowheads="1"/>
          </p:cNvSpPr>
          <p:nvPr/>
        </p:nvSpPr>
        <p:spPr bwMode="auto">
          <a:xfrm>
            <a:off x="333375" y="6270625"/>
            <a:ext cx="8216900" cy="396875"/>
          </a:xfrm>
          <a:prstGeom prst="rect">
            <a:avLst/>
          </a:prstGeom>
          <a:noFill/>
          <a:ln w="28575">
            <a:noFill/>
            <a:miter lim="800000"/>
            <a:headEnd/>
            <a:tailEnd/>
          </a:ln>
        </p:spPr>
        <p:txBody>
          <a:bodyPr>
            <a:spAutoFit/>
          </a:bodyPr>
          <a:lstStyle/>
          <a:p>
            <a:pPr eaLnBrk="0" hangingPunct="0">
              <a:spcBef>
                <a:spcPct val="50000"/>
              </a:spcBef>
            </a:pPr>
            <a:r>
              <a:rPr lang="en-US" sz="1000" dirty="0"/>
              <a:t>*Reflects only Fifth Third Securities managed assets associated with Fifth Third Private Bank, and does not reflect all assets managed through Fifth Third Securities, a wholly owned subsidiary of Fifth Third Bank.</a:t>
            </a:r>
          </a:p>
        </p:txBody>
      </p:sp>
      <p:sp>
        <p:nvSpPr>
          <p:cNvPr id="23555" name="Text Box 5"/>
          <p:cNvSpPr txBox="1">
            <a:spLocks noChangeArrowheads="1"/>
          </p:cNvSpPr>
          <p:nvPr/>
        </p:nvSpPr>
        <p:spPr bwMode="auto">
          <a:xfrm>
            <a:off x="0" y="0"/>
            <a:ext cx="5349875" cy="830997"/>
          </a:xfrm>
          <a:prstGeom prst="rect">
            <a:avLst/>
          </a:prstGeom>
          <a:noFill/>
          <a:ln w="9525">
            <a:noFill/>
            <a:miter lim="800000"/>
            <a:headEnd/>
            <a:tailEnd/>
          </a:ln>
        </p:spPr>
        <p:txBody>
          <a:bodyPr>
            <a:spAutoFit/>
          </a:bodyPr>
          <a:lstStyle/>
          <a:p>
            <a:pPr algn="l">
              <a:spcBef>
                <a:spcPct val="50000"/>
              </a:spcBef>
            </a:pPr>
            <a:r>
              <a:rPr lang="en-US" sz="2400" b="1" dirty="0" smtClean="0">
                <a:solidFill>
                  <a:srgbClr val="2905A1"/>
                </a:solidFill>
              </a:rPr>
              <a:t>Investment Advisors Division -</a:t>
            </a:r>
            <a:r>
              <a:rPr lang="en-US" sz="2400" b="1" i="1" dirty="0" smtClean="0">
                <a:solidFill>
                  <a:schemeClr val="accent2"/>
                </a:solidFill>
              </a:rPr>
              <a:t>Asset Mix (6/30/12)</a:t>
            </a:r>
            <a:endParaRPr lang="en-US" sz="2400" b="1" i="1" dirty="0">
              <a:solidFill>
                <a:schemeClr val="accent2"/>
              </a:solidFill>
            </a:endParaRPr>
          </a:p>
        </p:txBody>
      </p:sp>
      <p:graphicFrame>
        <p:nvGraphicFramePr>
          <p:cNvPr id="5" name="Chart 4"/>
          <p:cNvGraphicFramePr/>
          <p:nvPr/>
        </p:nvGraphicFramePr>
        <p:xfrm>
          <a:off x="423081" y="1320800"/>
          <a:ext cx="8024883" cy="493783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31800" y="889000"/>
            <a:ext cx="5118100" cy="400110"/>
          </a:xfrm>
          <a:prstGeom prst="rect">
            <a:avLst/>
          </a:prstGeom>
          <a:noFill/>
          <a:ln>
            <a:solidFill>
              <a:srgbClr val="0018A8">
                <a:lumMod val="40000"/>
                <a:lumOff val="60000"/>
              </a:srgbClr>
            </a:solidFill>
          </a:ln>
        </p:spPr>
        <p:txBody>
          <a:bodyPr wrap="square" rtlCol="0">
            <a:spAutoFit/>
          </a:bodyPr>
          <a:lstStyle/>
          <a:p>
            <a:pPr algn="l"/>
            <a:r>
              <a:rPr lang="en-US" sz="2000" b="1" dirty="0" smtClean="0"/>
              <a:t>Total Assets Under Care = </a:t>
            </a:r>
            <a:r>
              <a:rPr lang="en-US" sz="2000" b="1" i="1" dirty="0" smtClean="0">
                <a:solidFill>
                  <a:schemeClr val="accent2"/>
                </a:solidFill>
              </a:rPr>
              <a:t>$291.2 billion</a:t>
            </a:r>
            <a:endParaRPr lang="en-US" sz="2000" b="1" i="1" dirty="0">
              <a:solidFill>
                <a:schemeClr val="accent2"/>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87921" y="961476"/>
            <a:ext cx="8455828" cy="5509200"/>
          </a:xfrm>
          <a:prstGeom prst="rect">
            <a:avLst/>
          </a:prstGeom>
          <a:noFill/>
          <a:ln w="9525">
            <a:noFill/>
            <a:miter lim="800000"/>
            <a:headEnd/>
            <a:tailEnd/>
          </a:ln>
        </p:spPr>
        <p:txBody>
          <a:bodyPr wrap="square">
            <a:spAutoFit/>
          </a:bodyPr>
          <a:lstStyle/>
          <a:p>
            <a:pPr lvl="1" indent="-457200" algn="l">
              <a:spcBef>
                <a:spcPct val="50000"/>
              </a:spcBef>
              <a:buFont typeface="+mj-lt"/>
              <a:buAutoNum type="arabicPeriod"/>
            </a:pPr>
            <a:r>
              <a:rPr lang="en-US" sz="1600" b="1" dirty="0" smtClean="0"/>
              <a:t>Global economy &amp; markets dealing with macro economic and policy issues.</a:t>
            </a:r>
          </a:p>
          <a:p>
            <a:pPr lvl="2" indent="-457200" algn="l">
              <a:spcBef>
                <a:spcPct val="50000"/>
              </a:spcBef>
              <a:buFont typeface="Arial" pitchFamily="34" charset="0"/>
              <a:buChar char="•"/>
            </a:pPr>
            <a:r>
              <a:rPr lang="en-US" sz="1600" dirty="0" smtClean="0"/>
              <a:t>US tension – “fiscal cliff”, financial repression, election outcome, regulatory frustration, healthcare and financial-reregulation implementation</a:t>
            </a:r>
          </a:p>
          <a:p>
            <a:pPr lvl="2" indent="-457200" algn="l">
              <a:spcBef>
                <a:spcPct val="50000"/>
              </a:spcBef>
              <a:buFont typeface="Arial" pitchFamily="34" charset="0"/>
              <a:buChar char="•"/>
            </a:pPr>
            <a:r>
              <a:rPr lang="en-US" sz="1600" dirty="0" smtClean="0"/>
              <a:t>European recession – policymakers need to focus on growth and bond/bank calm</a:t>
            </a:r>
          </a:p>
          <a:p>
            <a:pPr lvl="2" indent="-457200" algn="l">
              <a:spcBef>
                <a:spcPct val="50000"/>
              </a:spcBef>
              <a:buFont typeface="Arial" pitchFamily="34" charset="0"/>
              <a:buChar char="•"/>
            </a:pPr>
            <a:r>
              <a:rPr lang="en-US" sz="1600" dirty="0" smtClean="0"/>
              <a:t>China transition – </a:t>
            </a:r>
            <a:r>
              <a:rPr lang="en-US" sz="1600" i="1" dirty="0" smtClean="0"/>
              <a:t>Can domestic demand growth offset weakness in exports?</a:t>
            </a:r>
          </a:p>
          <a:p>
            <a:pPr lvl="1" indent="-457200" algn="l">
              <a:spcBef>
                <a:spcPct val="50000"/>
              </a:spcBef>
              <a:buFont typeface="+mj-lt"/>
              <a:buAutoNum type="arabicPeriod"/>
            </a:pPr>
            <a:r>
              <a:rPr lang="en-US" sz="1600" b="1" dirty="0" smtClean="0"/>
              <a:t>US Economy expected to “muddle-thru”.</a:t>
            </a:r>
            <a:endParaRPr lang="en-US" sz="1600" dirty="0" smtClean="0"/>
          </a:p>
          <a:p>
            <a:pPr lvl="2" indent="-457200" algn="l">
              <a:spcBef>
                <a:spcPct val="50000"/>
              </a:spcBef>
              <a:buFont typeface="Arial" pitchFamily="34" charset="0"/>
              <a:buChar char="•"/>
            </a:pPr>
            <a:r>
              <a:rPr lang="en-US" sz="1600" dirty="0" smtClean="0"/>
              <a:t>Private sector continues to rebuild – </a:t>
            </a:r>
            <a:r>
              <a:rPr lang="en-US" sz="1600" i="1" dirty="0" smtClean="0"/>
              <a:t>housing, vehicle sales &amp; export growth vs. employment, investment &amp; confidence weakness.</a:t>
            </a:r>
          </a:p>
          <a:p>
            <a:pPr lvl="2" indent="-457200" algn="l">
              <a:spcBef>
                <a:spcPct val="50000"/>
              </a:spcBef>
              <a:buFont typeface="Arial" pitchFamily="34" charset="0"/>
              <a:buChar char="•"/>
            </a:pPr>
            <a:r>
              <a:rPr lang="en-US" sz="1600" dirty="0" smtClean="0"/>
              <a:t>Government sector remains under fiscal stress.</a:t>
            </a:r>
          </a:p>
          <a:p>
            <a:pPr lvl="1" indent="-457200" algn="l">
              <a:spcBef>
                <a:spcPct val="50000"/>
              </a:spcBef>
              <a:buFont typeface="+mj-lt"/>
              <a:buAutoNum type="arabicPeriod"/>
            </a:pPr>
            <a:r>
              <a:rPr lang="en-US" sz="1600" b="1" dirty="0" smtClean="0"/>
              <a:t>Stocks, for the time being, are moving ahead of fundamentals.</a:t>
            </a:r>
          </a:p>
          <a:p>
            <a:pPr lvl="2" indent="-457200" algn="l">
              <a:spcBef>
                <a:spcPct val="50000"/>
              </a:spcBef>
              <a:buFont typeface="Arial" pitchFamily="34" charset="0"/>
              <a:buChar char="•"/>
            </a:pPr>
            <a:r>
              <a:rPr lang="en-US" sz="1600" dirty="0" smtClean="0"/>
              <a:t>S&amp;P 500 has a total return of 12% YTD, with GDP only growing in 1% range and profit-growth slowing to single-digits.</a:t>
            </a:r>
          </a:p>
          <a:p>
            <a:pPr lvl="1" indent="-457200" algn="l">
              <a:spcBef>
                <a:spcPct val="50000"/>
              </a:spcBef>
              <a:buFont typeface="+mj-lt"/>
              <a:buAutoNum type="arabicPeriod"/>
            </a:pPr>
            <a:r>
              <a:rPr lang="en-US" sz="1600" b="1" dirty="0" smtClean="0"/>
              <a:t>Commodities remain a risk to businesses and consumers.</a:t>
            </a:r>
          </a:p>
          <a:p>
            <a:pPr lvl="2" indent="-457200" algn="l">
              <a:spcBef>
                <a:spcPct val="50000"/>
              </a:spcBef>
              <a:buFont typeface="Arial" pitchFamily="34" charset="0"/>
              <a:buChar char="•"/>
            </a:pPr>
            <a:r>
              <a:rPr lang="en-US" sz="1600" dirty="0" smtClean="0"/>
              <a:t>Drought, storms and geopolitics all affecting commodities in 2H.</a:t>
            </a:r>
          </a:p>
          <a:p>
            <a:pPr lvl="1" indent="-457200" algn="l">
              <a:spcBef>
                <a:spcPct val="50000"/>
              </a:spcBef>
              <a:buFont typeface="+mj-lt"/>
              <a:buAutoNum type="arabicPeriod"/>
            </a:pPr>
            <a:r>
              <a:rPr lang="en-US" sz="1600" b="1" dirty="0" smtClean="0"/>
              <a:t>Investors are having a successful year.</a:t>
            </a:r>
          </a:p>
          <a:p>
            <a:pPr lvl="2" indent="-457200" algn="l">
              <a:spcBef>
                <a:spcPct val="50000"/>
              </a:spcBef>
              <a:buFont typeface="Arial" pitchFamily="34" charset="0"/>
              <a:buChar char="•"/>
            </a:pPr>
            <a:r>
              <a:rPr lang="en-US" sz="1600" dirty="0" smtClean="0"/>
              <a:t>Average balanced fund is 8%+ higher YTD.</a:t>
            </a:r>
          </a:p>
        </p:txBody>
      </p:sp>
      <p:sp>
        <p:nvSpPr>
          <p:cNvPr id="4" name="Rectangle 1027"/>
          <p:cNvSpPr>
            <a:spLocks noChangeArrowheads="1"/>
          </p:cNvSpPr>
          <p:nvPr/>
        </p:nvSpPr>
        <p:spPr bwMode="auto">
          <a:xfrm>
            <a:off x="0" y="0"/>
            <a:ext cx="7234238"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Presentation Summary</a:t>
            </a:r>
          </a:p>
          <a:p>
            <a:pPr algn="l" eaLnBrk="1" hangingPunct="1"/>
            <a:endParaRPr lang="en-US" altLang="en-US" sz="2400" b="1" i="1" dirty="0" smtClean="0">
              <a:solidFill>
                <a:schemeClr val="accent6"/>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842" y="2501900"/>
            <a:ext cx="8434317" cy="646331"/>
          </a:xfrm>
          <a:prstGeom prst="rect">
            <a:avLst/>
          </a:prstGeom>
          <a:noFill/>
        </p:spPr>
        <p:txBody>
          <a:bodyPr wrap="square" rtlCol="0">
            <a:spAutoFit/>
          </a:bodyPr>
          <a:lstStyle/>
          <a:p>
            <a:r>
              <a:rPr lang="en-US" sz="3600" b="1" dirty="0" smtClean="0"/>
              <a:t>1) Macro Policy Environment</a:t>
            </a:r>
            <a:endParaRPr lang="en-US" sz="3600" b="1" i="1" dirty="0">
              <a:solidFill>
                <a:schemeClr val="accent2"/>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94370" name="Object 2"/>
          <p:cNvGraphicFramePr>
            <a:graphicFrameLocks noChangeAspect="1"/>
          </p:cNvGraphicFramePr>
          <p:nvPr/>
        </p:nvGraphicFramePr>
        <p:xfrm>
          <a:off x="427274" y="821851"/>
          <a:ext cx="8184463" cy="5647188"/>
        </p:xfrm>
        <a:graphic>
          <a:graphicData uri="http://schemas.openxmlformats.org/presentationml/2006/ole">
            <mc:AlternateContent xmlns:mc="http://schemas.openxmlformats.org/markup-compatibility/2006">
              <mc:Choice xmlns:v="urn:schemas-microsoft-com:vml" Requires="v">
                <p:oleObj spid="_x0000_s1616899" name="ActiveGraph" r:id="rId3" imgW="8162743" imgH="5629205" progId="FDSCHART.FDSChartCtrl.1">
                  <p:embed/>
                </p:oleObj>
              </mc:Choice>
              <mc:Fallback>
                <p:oleObj name="ActiveGraph" r:id="rId3" imgW="8162743" imgH="5629205"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274" y="821851"/>
                        <a:ext cx="8184463" cy="5647188"/>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3"/>
          <p:cNvSpPr txBox="1">
            <a:spLocks noChangeArrowheads="1"/>
          </p:cNvSpPr>
          <p:nvPr/>
        </p:nvSpPr>
        <p:spPr bwMode="auto">
          <a:xfrm>
            <a:off x="0" y="0"/>
            <a:ext cx="7543800" cy="830997"/>
          </a:xfrm>
          <a:prstGeom prst="rect">
            <a:avLst/>
          </a:prstGeom>
          <a:noFill/>
          <a:ln w="9525">
            <a:noFill/>
            <a:miter lim="800000"/>
            <a:headEnd/>
            <a:tailEnd/>
          </a:ln>
          <a:effectLst/>
        </p:spPr>
        <p:txBody>
          <a:bodyPr wrap="square">
            <a:spAutoFit/>
          </a:bodyPr>
          <a:lstStyle/>
          <a:p>
            <a:pPr algn="l">
              <a:spcBef>
                <a:spcPct val="50000"/>
              </a:spcBef>
            </a:pPr>
            <a:r>
              <a:rPr lang="en-US" sz="2400" b="1" dirty="0" smtClean="0">
                <a:solidFill>
                  <a:schemeClr val="tx2"/>
                </a:solidFill>
                <a:latin typeface="Arial" charset="0"/>
              </a:rPr>
              <a:t>Global Central Bank Policy Focus –                        	                 </a:t>
            </a:r>
            <a:r>
              <a:rPr lang="en-US" sz="2400" b="1" i="1" dirty="0" smtClean="0">
                <a:solidFill>
                  <a:schemeClr val="accent2"/>
                </a:solidFill>
                <a:latin typeface="Arial" charset="0"/>
              </a:rPr>
              <a:t>Yields now moving lower in EM; holding in DM</a:t>
            </a:r>
            <a:endParaRPr lang="en-US" sz="2400" b="1" i="1" dirty="0">
              <a:solidFill>
                <a:schemeClr val="accent2"/>
              </a:solidFill>
              <a:latin typeface="Arial" charset="0"/>
            </a:endParaRPr>
          </a:p>
        </p:txBody>
      </p:sp>
      <p:cxnSp>
        <p:nvCxnSpPr>
          <p:cNvPr id="8" name="Straight Connector 7"/>
          <p:cNvCxnSpPr/>
          <p:nvPr/>
        </p:nvCxnSpPr>
        <p:spPr bwMode="auto">
          <a:xfrm>
            <a:off x="5813946" y="1446663"/>
            <a:ext cx="1733266" cy="600501"/>
          </a:xfrm>
          <a:prstGeom prst="line">
            <a:avLst/>
          </a:prstGeom>
          <a:solidFill>
            <a:schemeClr val="accent1"/>
          </a:solidFill>
          <a:ln w="38100" cap="flat" cmpd="sng" algn="ctr">
            <a:solidFill>
              <a:srgbClr val="000000"/>
            </a:solidFill>
            <a:prstDash val="dash"/>
            <a:round/>
            <a:headEnd type="none" w="med" len="med"/>
            <a:tailEnd type="none" w="med" len="med"/>
          </a:ln>
          <a:effectLst/>
        </p:spPr>
      </p:cxnSp>
      <p:cxnSp>
        <p:nvCxnSpPr>
          <p:cNvPr id="9" name="Straight Connector 8"/>
          <p:cNvCxnSpPr/>
          <p:nvPr/>
        </p:nvCxnSpPr>
        <p:spPr bwMode="auto">
          <a:xfrm>
            <a:off x="5609230" y="4885899"/>
            <a:ext cx="1733266" cy="600501"/>
          </a:xfrm>
          <a:prstGeom prst="line">
            <a:avLst/>
          </a:prstGeom>
          <a:solidFill>
            <a:schemeClr val="accent1"/>
          </a:solidFill>
          <a:ln w="38100" cap="flat" cmpd="sng" algn="ctr">
            <a:solidFill>
              <a:srgbClr val="000000"/>
            </a:solidFill>
            <a:prstDash val="dash"/>
            <a:round/>
            <a:headEnd type="none" w="med" len="med"/>
            <a:tailEnd type="none" w="med" len="med"/>
          </a:ln>
          <a:effectLst/>
        </p:spPr>
      </p:cxn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668072" y="64865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
        <p:nvSpPr>
          <p:cNvPr id="6" name="Text Box 3"/>
          <p:cNvSpPr txBox="1">
            <a:spLocks noChangeArrowheads="1"/>
          </p:cNvSpPr>
          <p:nvPr/>
        </p:nvSpPr>
        <p:spPr bwMode="auto">
          <a:xfrm>
            <a:off x="0" y="0"/>
            <a:ext cx="7543800" cy="830997"/>
          </a:xfrm>
          <a:prstGeom prst="rect">
            <a:avLst/>
          </a:prstGeom>
          <a:noFill/>
          <a:ln w="9525">
            <a:noFill/>
            <a:miter lim="800000"/>
            <a:headEnd/>
            <a:tailEnd/>
          </a:ln>
          <a:effectLst/>
        </p:spPr>
        <p:txBody>
          <a:bodyPr wrap="square">
            <a:spAutoFit/>
          </a:bodyPr>
          <a:lstStyle/>
          <a:p>
            <a:pPr algn="l">
              <a:spcBef>
                <a:spcPct val="50000"/>
              </a:spcBef>
            </a:pPr>
            <a:r>
              <a:rPr lang="en-US" sz="2400" b="1" dirty="0" smtClean="0">
                <a:solidFill>
                  <a:schemeClr val="tx2"/>
                </a:solidFill>
                <a:latin typeface="Arial" charset="0"/>
              </a:rPr>
              <a:t>European Policy Focus –                        	                 </a:t>
            </a:r>
            <a:r>
              <a:rPr lang="en-US" sz="2400" b="1" i="1" dirty="0" smtClean="0">
                <a:solidFill>
                  <a:schemeClr val="accent2"/>
                </a:solidFill>
                <a:latin typeface="Arial" charset="0"/>
              </a:rPr>
              <a:t>Closing the gap among government bond yields</a:t>
            </a:r>
            <a:endParaRPr lang="en-US" sz="2400" b="1" i="1" dirty="0">
              <a:solidFill>
                <a:schemeClr val="accent2"/>
              </a:solidFill>
              <a:latin typeface="Arial" charset="0"/>
            </a:endParaRPr>
          </a:p>
        </p:txBody>
      </p:sp>
      <p:graphicFrame>
        <p:nvGraphicFramePr>
          <p:cNvPr id="1562628" name="Object 4"/>
          <p:cNvGraphicFramePr>
            <a:graphicFrameLocks noChangeAspect="1"/>
          </p:cNvGraphicFramePr>
          <p:nvPr/>
        </p:nvGraphicFramePr>
        <p:xfrm>
          <a:off x="326978" y="862794"/>
          <a:ext cx="8298408" cy="5551654"/>
        </p:xfrm>
        <a:graphic>
          <a:graphicData uri="http://schemas.openxmlformats.org/presentationml/2006/ole">
            <mc:AlternateContent xmlns:mc="http://schemas.openxmlformats.org/markup-compatibility/2006">
              <mc:Choice xmlns:v="urn:schemas-microsoft-com:vml" Requires="v">
                <p:oleObj spid="_x0000_s1562629" name="ActiveGraph" r:id="rId3" imgW="8277173" imgH="5533790" progId="FDSCHART.FDSChartCtrl.1">
                  <p:embed/>
                </p:oleObj>
              </mc:Choice>
              <mc:Fallback>
                <p:oleObj name="ActiveGraph" r:id="rId3" imgW="8277173" imgH="5533790" progId="FDSCHART.FDSChartCtrl.1">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978" y="862794"/>
                        <a:ext cx="8298408" cy="5551654"/>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8-Point Star 14"/>
          <p:cNvSpPr/>
          <p:nvPr/>
        </p:nvSpPr>
        <p:spPr bwMode="auto">
          <a:xfrm>
            <a:off x="8707275" y="2961570"/>
            <a:ext cx="395786" cy="395785"/>
          </a:xfrm>
          <a:prstGeom prst="star8">
            <a:avLst/>
          </a:prstGeom>
          <a:solidFill>
            <a:schemeClr val="accent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rPr>
              <a:t>1</a:t>
            </a:r>
          </a:p>
        </p:txBody>
      </p:sp>
      <p:sp>
        <p:nvSpPr>
          <p:cNvPr id="16" name="8-Point Star 15"/>
          <p:cNvSpPr/>
          <p:nvPr/>
        </p:nvSpPr>
        <p:spPr bwMode="auto">
          <a:xfrm>
            <a:off x="8720918" y="4408231"/>
            <a:ext cx="395786" cy="395785"/>
          </a:xfrm>
          <a:prstGeom prst="star8">
            <a:avLst/>
          </a:prstGeom>
          <a:solidFill>
            <a:schemeClr val="accent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2</a:t>
            </a:r>
            <a:endParaRPr kumimoji="0" lang="en-US" sz="1400" b="1" i="0" u="none" strike="noStrike" cap="none" normalizeH="0" baseline="0" dirty="0" smtClean="0">
              <a:ln>
                <a:noFill/>
              </a:ln>
              <a:solidFill>
                <a:schemeClr val="tx1"/>
              </a:solidFill>
              <a:effectLst/>
              <a:latin typeface="Arial" pitchFamily="34" charset="0"/>
            </a:endParaRPr>
          </a:p>
        </p:txBody>
      </p:sp>
      <p:sp>
        <p:nvSpPr>
          <p:cNvPr id="17" name="8-Point Star 16"/>
          <p:cNvSpPr/>
          <p:nvPr/>
        </p:nvSpPr>
        <p:spPr bwMode="auto">
          <a:xfrm>
            <a:off x="8707270" y="5104263"/>
            <a:ext cx="395786" cy="395785"/>
          </a:xfrm>
          <a:prstGeom prst="star8">
            <a:avLst/>
          </a:prstGeom>
          <a:solidFill>
            <a:schemeClr val="accent1"/>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b="1" dirty="0" smtClean="0"/>
              <a:t>3</a:t>
            </a:r>
            <a:endParaRPr kumimoji="0" lang="en-US" sz="1400" b="1" i="0" u="none" strike="noStrike" cap="none" normalizeH="0" baseline="0" dirty="0" smtClean="0">
              <a:ln>
                <a:noFill/>
              </a:ln>
              <a:solidFill>
                <a:schemeClr val="tx1"/>
              </a:solidFill>
              <a:effectLst/>
              <a:latin typeface="Arial" pitchFamily="34" charset="0"/>
            </a:endParaRPr>
          </a:p>
        </p:txBody>
      </p:sp>
      <p:sp>
        <p:nvSpPr>
          <p:cNvPr id="9" name="Rectangle 8"/>
          <p:cNvSpPr/>
          <p:nvPr/>
        </p:nvSpPr>
        <p:spPr bwMode="auto">
          <a:xfrm>
            <a:off x="7601805" y="4258101"/>
            <a:ext cx="641445" cy="696055"/>
          </a:xfrm>
          <a:prstGeom prst="rect">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7601805" y="4967784"/>
            <a:ext cx="764274" cy="723333"/>
          </a:xfrm>
          <a:prstGeom prst="rect">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11" name="Oval 10"/>
          <p:cNvSpPr/>
          <p:nvPr/>
        </p:nvSpPr>
        <p:spPr bwMode="auto">
          <a:xfrm>
            <a:off x="259307" y="4940490"/>
            <a:ext cx="668741" cy="545910"/>
          </a:xfrm>
          <a:prstGeom prst="ellipse">
            <a:avLst/>
          </a:prstGeom>
          <a:noFill/>
          <a:ln w="38100"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21314" name="Object 2"/>
          <p:cNvGraphicFramePr>
            <a:graphicFrameLocks noChangeAspect="1"/>
          </p:cNvGraphicFramePr>
          <p:nvPr/>
        </p:nvGraphicFramePr>
        <p:xfrm>
          <a:off x="354272" y="821850"/>
          <a:ext cx="8243817" cy="5701779"/>
        </p:xfrm>
        <a:graphic>
          <a:graphicData uri="http://schemas.openxmlformats.org/presentationml/2006/ole">
            <mc:AlternateContent xmlns:mc="http://schemas.openxmlformats.org/markup-compatibility/2006">
              <mc:Choice xmlns:v="urn:schemas-microsoft-com:vml" Requires="v">
                <p:oleObj spid="_x0000_s1421315" name="ActiveGraph" r:id="rId3" imgW="8219799" imgH="5686137" progId="FDSCHART.FDSChartCtrl.1">
                  <p:embed/>
                </p:oleObj>
              </mc:Choice>
              <mc:Fallback>
                <p:oleObj name="ActiveGraph" r:id="rId3" imgW="8219799" imgH="5686137" progId="FDSCHART.FDSChartCtrl.1">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272" y="821850"/>
                        <a:ext cx="8243817" cy="5701779"/>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1027"/>
          <p:cNvSpPr>
            <a:spLocks noChangeArrowheads="1"/>
          </p:cNvSpPr>
          <p:nvPr/>
        </p:nvSpPr>
        <p:spPr bwMode="auto">
          <a:xfrm>
            <a:off x="-1" y="0"/>
            <a:ext cx="7806519"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US Policy Focus #1 – </a:t>
            </a:r>
            <a:r>
              <a:rPr lang="en-US" altLang="en-US" sz="2400" b="1" i="1" dirty="0" smtClean="0">
                <a:solidFill>
                  <a:srgbClr val="2905A1"/>
                </a:solidFill>
              </a:rPr>
              <a:t>Size of Federal Government  </a:t>
            </a:r>
            <a:r>
              <a:rPr lang="en-US" altLang="en-US" sz="2400" b="1" i="1" dirty="0" smtClean="0">
                <a:solidFill>
                  <a:schemeClr val="accent6"/>
                </a:solidFill>
              </a:rPr>
              <a:t>GDP growth slows as government grows</a:t>
            </a:r>
          </a:p>
        </p:txBody>
      </p:sp>
      <p:sp>
        <p:nvSpPr>
          <p:cNvPr id="4" name="Text Box 4"/>
          <p:cNvSpPr txBox="1">
            <a:spLocks noChangeArrowheads="1"/>
          </p:cNvSpPr>
          <p:nvPr/>
        </p:nvSpPr>
        <p:spPr bwMode="auto">
          <a:xfrm>
            <a:off x="6591300" y="65119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591300" y="6511925"/>
            <a:ext cx="1981200" cy="244475"/>
          </a:xfrm>
          <a:prstGeom prst="rect">
            <a:avLst/>
          </a:prstGeom>
          <a:noFill/>
          <a:ln w="9525">
            <a:noFill/>
            <a:miter lim="800000"/>
            <a:headEnd/>
            <a:tailEnd/>
          </a:ln>
        </p:spPr>
        <p:txBody>
          <a:bodyPr>
            <a:spAutoFit/>
          </a:bodyPr>
          <a:lstStyle/>
          <a:p>
            <a:pPr algn="r">
              <a:spcBef>
                <a:spcPct val="50000"/>
              </a:spcBef>
            </a:pPr>
            <a:r>
              <a:rPr lang="en-US" sz="1000" i="1" dirty="0">
                <a:solidFill>
                  <a:srgbClr val="0A0172"/>
                </a:solidFill>
              </a:rPr>
              <a:t>Source = FactSet</a:t>
            </a:r>
          </a:p>
        </p:txBody>
      </p:sp>
      <p:sp>
        <p:nvSpPr>
          <p:cNvPr id="7" name="Rectangle 1027"/>
          <p:cNvSpPr>
            <a:spLocks noChangeArrowheads="1"/>
          </p:cNvSpPr>
          <p:nvPr/>
        </p:nvSpPr>
        <p:spPr bwMode="auto">
          <a:xfrm>
            <a:off x="0" y="0"/>
            <a:ext cx="7234238" cy="825500"/>
          </a:xfrm>
          <a:prstGeom prst="rect">
            <a:avLst/>
          </a:prstGeom>
          <a:noFill/>
          <a:ln w="9525">
            <a:noFill/>
            <a:miter lim="800000"/>
            <a:headEnd/>
            <a:tailEnd/>
          </a:ln>
        </p:spPr>
        <p:txBody>
          <a:bodyPr/>
          <a:lstStyle/>
          <a:p>
            <a:pPr algn="l" eaLnBrk="1" hangingPunct="1"/>
            <a:r>
              <a:rPr lang="en-US" altLang="en-US" sz="2400" b="1" dirty="0" smtClean="0">
                <a:solidFill>
                  <a:srgbClr val="2905A1"/>
                </a:solidFill>
              </a:rPr>
              <a:t>US Policy Focus #2 – </a:t>
            </a:r>
            <a:r>
              <a:rPr lang="en-US" altLang="en-US" sz="2400" b="1" i="1" dirty="0" smtClean="0">
                <a:solidFill>
                  <a:srgbClr val="2905A1"/>
                </a:solidFill>
              </a:rPr>
              <a:t>Fiscal Cliff</a:t>
            </a:r>
          </a:p>
          <a:p>
            <a:pPr algn="l" eaLnBrk="1" hangingPunct="1"/>
            <a:r>
              <a:rPr lang="en-US" altLang="en-US" sz="2400" b="1" i="1" dirty="0" smtClean="0">
                <a:solidFill>
                  <a:schemeClr val="accent6"/>
                </a:solidFill>
              </a:rPr>
              <a:t>Challenge to economy, business &amp; markets</a:t>
            </a:r>
          </a:p>
        </p:txBody>
      </p:sp>
      <p:graphicFrame>
        <p:nvGraphicFramePr>
          <p:cNvPr id="1581059" name="Object 3"/>
          <p:cNvGraphicFramePr>
            <a:graphicFrameLocks noChangeAspect="1"/>
          </p:cNvGraphicFramePr>
          <p:nvPr/>
        </p:nvGraphicFramePr>
        <p:xfrm>
          <a:off x="367919" y="821850"/>
          <a:ext cx="8230655" cy="5674483"/>
        </p:xfrm>
        <a:graphic>
          <a:graphicData uri="http://schemas.openxmlformats.org/presentationml/2006/ole">
            <mc:AlternateContent xmlns:mc="http://schemas.openxmlformats.org/markup-compatibility/2006">
              <mc:Choice xmlns:v="urn:schemas-microsoft-com:vml" Requires="v">
                <p:oleObj spid="_x0000_s1581060" name="ActiveGraph" r:id="rId3" imgW="8200993" imgH="5657830" progId="FDSCHART.FDSChartCtrl.1">
                  <p:embed/>
                </p:oleObj>
              </mc:Choice>
              <mc:Fallback>
                <p:oleObj name="ActiveGraph" r:id="rId3" imgW="8200993" imgH="5657830" progId="FDSCHART.FDSChartCtrl.1">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919" y="821850"/>
                        <a:ext cx="8230655" cy="5674483"/>
                      </a:xfrm>
                      <a:prstGeom prst="rect">
                        <a:avLst/>
                      </a:prstGeom>
                      <a:noFill/>
                      <a:ln w="222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ight Brace 7"/>
          <p:cNvSpPr/>
          <p:nvPr/>
        </p:nvSpPr>
        <p:spPr bwMode="auto">
          <a:xfrm>
            <a:off x="8255376" y="1681140"/>
            <a:ext cx="863600" cy="1212185"/>
          </a:xfrm>
          <a:prstGeom prst="rightBrace">
            <a:avLst>
              <a:gd name="adj1" fmla="val 8333"/>
              <a:gd name="adj2" fmla="val 50000"/>
            </a:avLst>
          </a:prstGeom>
          <a:noFill/>
          <a:ln w="28575" cap="flat" cmpd="sng" algn="ctr">
            <a:solidFill>
              <a:srgbClr val="00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Lst>
</file>

<file path=ppt/theme/theme1.xml><?xml version="1.0" encoding="utf-8"?>
<a:theme xmlns:a="http://schemas.openxmlformats.org/drawingml/2006/main" name="FTB_v3">
  <a:themeElements>
    <a:clrScheme name="">
      <a:dk1>
        <a:srgbClr val="0018A8"/>
      </a:dk1>
      <a:lt1>
        <a:srgbClr val="FFFFFF"/>
      </a:lt1>
      <a:dk2>
        <a:srgbClr val="0018A8"/>
      </a:dk2>
      <a:lt2>
        <a:srgbClr val="A2A4A3"/>
      </a:lt2>
      <a:accent1>
        <a:srgbClr val="BBE0E3"/>
      </a:accent1>
      <a:accent2>
        <a:srgbClr val="5B8F22"/>
      </a:accent2>
      <a:accent3>
        <a:srgbClr val="FFFFFF"/>
      </a:accent3>
      <a:accent4>
        <a:srgbClr val="00138F"/>
      </a:accent4>
      <a:accent5>
        <a:srgbClr val="DAEDEF"/>
      </a:accent5>
      <a:accent6>
        <a:srgbClr val="52811E"/>
      </a:accent6>
      <a:hlink>
        <a:srgbClr val="009999"/>
      </a:hlink>
      <a:folHlink>
        <a:srgbClr val="99CC00"/>
      </a:folHlink>
    </a:clrScheme>
    <a:fontScheme name="FTB_v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2857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FTB_v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TB_v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FTB_v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TB_v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TB_v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TB_v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FTB_v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TB_v3 8">
        <a:dk1>
          <a:srgbClr val="000000"/>
        </a:dk1>
        <a:lt1>
          <a:srgbClr val="FFFFFF"/>
        </a:lt1>
        <a:dk2>
          <a:srgbClr val="AB443F"/>
        </a:dk2>
        <a:lt2>
          <a:srgbClr val="000000"/>
        </a:lt2>
        <a:accent1>
          <a:srgbClr val="B5C2D3"/>
        </a:accent1>
        <a:accent2>
          <a:srgbClr val="DCB200"/>
        </a:accent2>
        <a:accent3>
          <a:srgbClr val="FFFFFF"/>
        </a:accent3>
        <a:accent4>
          <a:srgbClr val="000000"/>
        </a:accent4>
        <a:accent5>
          <a:srgbClr val="D7DDE6"/>
        </a:accent5>
        <a:accent6>
          <a:srgbClr val="C7A100"/>
        </a:accent6>
        <a:hlink>
          <a:srgbClr val="4F6F93"/>
        </a:hlink>
        <a:folHlink>
          <a:srgbClr val="F3DE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Fifth_Third_FTB:22422_FTB_PPT_Tmplts:22422_FA:Retail_Commercial:FTB_v3.pot</Template>
  <TotalTime>16445</TotalTime>
  <Words>1074</Words>
  <Application>Microsoft Office PowerPoint</Application>
  <PresentationFormat>On-screen Show (4:3)</PresentationFormat>
  <Paragraphs>177</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FTB_v3</vt:lpstr>
      <vt:lpstr>Bitmap Image</vt:lpstr>
      <vt:lpstr>ActiveGraph</vt:lpstr>
      <vt:lpstr>Economic, Business &amp; Financial Markets Update –                             Association for Financial Technology</vt:lpstr>
      <vt:lpstr>Fifth Third Overview (6/30/12)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뿿졐뿿은ą辬</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deskey deskey</dc:creator>
  <cp:lastModifiedBy>Erin</cp:lastModifiedBy>
  <cp:revision>1046</cp:revision>
  <cp:lastPrinted>2007-02-09T15:02:44Z</cp:lastPrinted>
  <dcterms:created xsi:type="dcterms:W3CDTF">2007-01-30T15:00:30Z</dcterms:created>
  <dcterms:modified xsi:type="dcterms:W3CDTF">2012-09-13T04:38:20Z</dcterms:modified>
</cp:coreProperties>
</file>