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6" r:id="rId3"/>
    <p:sldId id="297" r:id="rId4"/>
    <p:sldId id="262"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8" r:id="rId22"/>
    <p:sldId id="299" r:id="rId23"/>
    <p:sldId id="300" r:id="rId24"/>
    <p:sldId id="301" r:id="rId25"/>
    <p:sldId id="314" r:id="rId26"/>
    <p:sldId id="315" r:id="rId27"/>
    <p:sldId id="257" r:id="rId28"/>
    <p:sldId id="266" r:id="rId29"/>
    <p:sldId id="303" r:id="rId30"/>
    <p:sldId id="320" r:id="rId31"/>
    <p:sldId id="304" r:id="rId32"/>
    <p:sldId id="305" r:id="rId33"/>
    <p:sldId id="321" r:id="rId34"/>
    <p:sldId id="306" r:id="rId35"/>
    <p:sldId id="308" r:id="rId36"/>
    <p:sldId id="307" r:id="rId37"/>
    <p:sldId id="309" r:id="rId38"/>
    <p:sldId id="310" r:id="rId39"/>
    <p:sldId id="312" r:id="rId40"/>
    <p:sldId id="313" r:id="rId41"/>
    <p:sldId id="316" r:id="rId42"/>
    <p:sldId id="317" r:id="rId43"/>
    <p:sldId id="318" r:id="rId44"/>
    <p:sldId id="319" r:id="rId45"/>
    <p:sldId id="27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D60F5-6FE0-4E20-8DB5-D2BE94FBE9B4}" v="68" dt="2021-08-19T16:30:48.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1" d="100"/>
          <a:sy n="91" d="100"/>
        </p:scale>
        <p:origin x="1068"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8/19/2021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8/19/2021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8/19/2021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8/19/2021</a:t>
            </a:fld>
            <a:endParaRPr lang="en-US" dirty="0"/>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0" name="Footer Placeholder 9"/>
          <p:cNvSpPr>
            <a:spLocks noGrp="1"/>
          </p:cNvSpPr>
          <p:nvPr>
            <p:ph type="ftr" sz="quarter" idx="16"/>
          </p:nvPr>
        </p:nvSpPr>
        <p:spPr/>
        <p:txBody>
          <a:bodyPr rtlCol="0"/>
          <a:lstStyle/>
          <a:p>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8/19/2021</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8/19/2021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8/19/2021</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8/19/2021</a:t>
            </a:fld>
            <a:endParaRPr lang="en-US" dirty="0"/>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8" name="Footer Placeholder 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8/19/2021</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8/19/2021</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3" name="Footer Placeholder 22"/>
          <p:cNvSpPr>
            <a:spLocks noGrp="1"/>
          </p:cNvSpPr>
          <p:nvPr>
            <p:ph type="ftr" sz="quarter" idx="16"/>
          </p:nvPr>
        </p:nvSpPr>
        <p:spPr/>
        <p:txBody>
          <a:bodyPr rtlCol="0"/>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8/19/2021</a:t>
            </a:fld>
            <a:endParaRPr lang="en-US" dirty="0"/>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1" name="Footer Placeholder 20"/>
          <p:cNvSpPr>
            <a:spLocks noGrp="1"/>
          </p:cNvSpPr>
          <p:nvPr>
            <p:ph type="ftr" sz="quarter" idx="12"/>
          </p:nvPr>
        </p:nvSpPr>
        <p:spPr/>
        <p:txBody>
          <a:bodyPr rtlCol="0"/>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8/19/2021</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17622" y="711200"/>
            <a:ext cx="6172200" cy="1955158"/>
          </a:xfrm>
        </p:spPr>
        <p:txBody>
          <a:bodyPr vert="horz" lIns="91440" tIns="45720" rIns="91440" bIns="45720" anchor="t">
            <a:noAutofit/>
          </a:bodyPr>
          <a:lstStyle/>
          <a:p>
            <a:pPr algn="ctr"/>
            <a:r>
              <a:rPr lang="en-US" sz="3600" dirty="0"/>
              <a:t>Successful Writing for an NCDA CCSP </a:t>
            </a:r>
          </a:p>
          <a:p>
            <a:pPr algn="ctr"/>
            <a:r>
              <a:rPr lang="en-US" sz="3600" dirty="0"/>
              <a:t>Credential Application</a:t>
            </a:r>
          </a:p>
        </p:txBody>
      </p:sp>
      <p:pic>
        <p:nvPicPr>
          <p:cNvPr id="5" name="Picture 4">
            <a:extLst>
              <a:ext uri="{FF2B5EF4-FFF2-40B4-BE49-F238E27FC236}">
                <a16:creationId xmlns:a16="http://schemas.microsoft.com/office/drawing/2014/main" xmlns="" id="{27EF6C16-3C9D-4F5F-A86C-0C21A01D4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3015438"/>
            <a:ext cx="2711244" cy="2436246"/>
          </a:xfrm>
          <a:prstGeom prst="rect">
            <a:avLst/>
          </a:prstGeom>
        </p:spPr>
      </p:pic>
    </p:spTree>
    <p:extLst>
      <p:ext uri="{BB962C8B-B14F-4D97-AF65-F5344CB8AC3E}">
        <p14:creationId xmlns:p14="http://schemas.microsoft.com/office/powerpoint/2010/main" val="277127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77039C-115C-4539-898F-9B32AB8D1A18}"/>
              </a:ext>
            </a:extLst>
          </p:cNvPr>
          <p:cNvSpPr>
            <a:spLocks noGrp="1"/>
          </p:cNvSpPr>
          <p:nvPr>
            <p:ph type="title"/>
          </p:nvPr>
        </p:nvSpPr>
        <p:spPr/>
        <p:txBody>
          <a:bodyPr/>
          <a:lstStyle/>
          <a:p>
            <a:r>
              <a:rPr lang="en-US" sz="3200" dirty="0"/>
              <a:t>You are not Hemingway. . .</a:t>
            </a:r>
            <a:endParaRPr lang="en-US" dirty="0"/>
          </a:p>
        </p:txBody>
      </p:sp>
      <p:sp>
        <p:nvSpPr>
          <p:cNvPr id="3" name="Content Placeholder 2">
            <a:extLst>
              <a:ext uri="{FF2B5EF4-FFF2-40B4-BE49-F238E27FC236}">
                <a16:creationId xmlns:a16="http://schemas.microsoft.com/office/drawing/2014/main" xmlns="" id="{8D345780-FE2F-4A19-8207-2E05FAB13365}"/>
              </a:ext>
            </a:extLst>
          </p:cNvPr>
          <p:cNvSpPr>
            <a:spLocks noGrp="1"/>
          </p:cNvSpPr>
          <p:nvPr>
            <p:ph sz="quarter" idx="1"/>
          </p:nvPr>
        </p:nvSpPr>
        <p:spPr>
          <a:xfrm>
            <a:off x="661916" y="1731536"/>
            <a:ext cx="7467600" cy="4409956"/>
          </a:xfrm>
        </p:spPr>
        <p:txBody>
          <a:bodyPr>
            <a:noAutofit/>
          </a:bodyPr>
          <a:lstStyle/>
          <a:p>
            <a:r>
              <a:rPr lang="en-US" sz="3200" dirty="0"/>
              <a:t>Perhaps the most important thing to keep in mind in writing your response is that you have a </a:t>
            </a:r>
            <a:r>
              <a:rPr lang="en-US" sz="3200" b="1" dirty="0"/>
              <a:t>limited amount of time and space </a:t>
            </a:r>
            <a:r>
              <a:rPr lang="en-US" sz="3200" dirty="0"/>
              <a:t>in which to get across the knowledge you have acquired and your ability to use it. </a:t>
            </a:r>
          </a:p>
          <a:p>
            <a:r>
              <a:rPr lang="en-US" sz="3200" b="1" dirty="0"/>
              <a:t>Now is not the place to be subtle or vague</a:t>
            </a:r>
            <a:r>
              <a:rPr lang="en-US" sz="3600" b="1" dirty="0"/>
              <a:t>.</a:t>
            </a:r>
          </a:p>
        </p:txBody>
      </p:sp>
    </p:spTree>
    <p:extLst>
      <p:ext uri="{BB962C8B-B14F-4D97-AF65-F5344CB8AC3E}">
        <p14:creationId xmlns:p14="http://schemas.microsoft.com/office/powerpoint/2010/main" val="107672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36794-8519-40CA-8AF8-F32EED8A4A41}"/>
              </a:ext>
            </a:extLst>
          </p:cNvPr>
          <p:cNvSpPr>
            <a:spLocks noGrp="1"/>
          </p:cNvSpPr>
          <p:nvPr>
            <p:ph type="title"/>
          </p:nvPr>
        </p:nvSpPr>
        <p:spPr>
          <a:xfrm>
            <a:off x="457200" y="274638"/>
            <a:ext cx="7467600" cy="789887"/>
          </a:xfrm>
        </p:spPr>
        <p:txBody>
          <a:bodyPr>
            <a:normAutofit fontScale="90000"/>
          </a:bodyPr>
          <a:lstStyle/>
          <a:p>
            <a:r>
              <a:rPr lang="en-US" sz="3600" dirty="0"/>
              <a:t>Follow basic writing structure</a:t>
            </a:r>
          </a:p>
        </p:txBody>
      </p:sp>
      <p:sp>
        <p:nvSpPr>
          <p:cNvPr id="3" name="Content Placeholder 2">
            <a:extLst>
              <a:ext uri="{FF2B5EF4-FFF2-40B4-BE49-F238E27FC236}">
                <a16:creationId xmlns:a16="http://schemas.microsoft.com/office/drawing/2014/main" xmlns="" id="{114C5747-3D06-4330-94AD-AF3DF0248B33}"/>
              </a:ext>
            </a:extLst>
          </p:cNvPr>
          <p:cNvSpPr>
            <a:spLocks noGrp="1"/>
          </p:cNvSpPr>
          <p:nvPr>
            <p:ph sz="quarter" idx="1"/>
          </p:nvPr>
        </p:nvSpPr>
        <p:spPr>
          <a:xfrm>
            <a:off x="620973" y="1218063"/>
            <a:ext cx="7467600" cy="4873752"/>
          </a:xfrm>
        </p:spPr>
        <p:txBody>
          <a:bodyPr>
            <a:normAutofit lnSpcReduction="10000"/>
          </a:bodyPr>
          <a:lstStyle/>
          <a:p>
            <a:r>
              <a:rPr lang="en-US" sz="3600" dirty="0"/>
              <a:t>Each paragraph supports 1 main idea – stated in the 1</a:t>
            </a:r>
            <a:r>
              <a:rPr lang="en-US" sz="3600" baseline="30000" dirty="0"/>
              <a:t>st</a:t>
            </a:r>
            <a:r>
              <a:rPr lang="en-US" sz="3600" dirty="0"/>
              <a:t> sentence, then explanation (detail) about that idea, and then a summary sentence (re-starting main idea).</a:t>
            </a:r>
          </a:p>
          <a:p>
            <a:r>
              <a:rPr lang="en-US" sz="3600" dirty="0"/>
              <a:t>Your intro says what you are going to cover in your response. </a:t>
            </a:r>
          </a:p>
          <a:p>
            <a:r>
              <a:rPr lang="en-US" sz="3600" dirty="0"/>
              <a:t>Your last paragraph reminds the reader of what you have said. </a:t>
            </a:r>
          </a:p>
        </p:txBody>
      </p:sp>
    </p:spTree>
    <p:extLst>
      <p:ext uri="{BB962C8B-B14F-4D97-AF65-F5344CB8AC3E}">
        <p14:creationId xmlns:p14="http://schemas.microsoft.com/office/powerpoint/2010/main" val="277367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36794-8519-40CA-8AF8-F32EED8A4A41}"/>
              </a:ext>
            </a:extLst>
          </p:cNvPr>
          <p:cNvSpPr>
            <a:spLocks noGrp="1"/>
          </p:cNvSpPr>
          <p:nvPr>
            <p:ph type="title"/>
          </p:nvPr>
        </p:nvSpPr>
        <p:spPr>
          <a:xfrm>
            <a:off x="457200" y="274638"/>
            <a:ext cx="7467600" cy="789887"/>
          </a:xfrm>
        </p:spPr>
        <p:txBody>
          <a:bodyPr>
            <a:normAutofit/>
          </a:bodyPr>
          <a:lstStyle/>
          <a:p>
            <a:r>
              <a:rPr lang="en-US" sz="3600" dirty="0"/>
              <a:t>DETAILS MATTER!</a:t>
            </a:r>
          </a:p>
        </p:txBody>
      </p:sp>
      <p:sp>
        <p:nvSpPr>
          <p:cNvPr id="3" name="Content Placeholder 2">
            <a:extLst>
              <a:ext uri="{FF2B5EF4-FFF2-40B4-BE49-F238E27FC236}">
                <a16:creationId xmlns:a16="http://schemas.microsoft.com/office/drawing/2014/main" xmlns="" id="{114C5747-3D06-4330-94AD-AF3DF0248B33}"/>
              </a:ext>
            </a:extLst>
          </p:cNvPr>
          <p:cNvSpPr>
            <a:spLocks noGrp="1"/>
          </p:cNvSpPr>
          <p:nvPr>
            <p:ph sz="quarter" idx="1"/>
          </p:nvPr>
        </p:nvSpPr>
        <p:spPr>
          <a:xfrm>
            <a:off x="620973" y="1218063"/>
            <a:ext cx="7467600" cy="4873752"/>
          </a:xfrm>
        </p:spPr>
        <p:txBody>
          <a:bodyPr>
            <a:normAutofit/>
          </a:bodyPr>
          <a:lstStyle/>
          <a:p>
            <a:r>
              <a:rPr lang="en-US" sz="3600" dirty="0"/>
              <a:t>Always assume that you should explain your answer.  Just writing “I would assist this client by listening.” will not earn you a pass.  Always explain the why/how or rationale behind your response.  </a:t>
            </a:r>
          </a:p>
        </p:txBody>
      </p:sp>
    </p:spTree>
    <p:extLst>
      <p:ext uri="{BB962C8B-B14F-4D97-AF65-F5344CB8AC3E}">
        <p14:creationId xmlns:p14="http://schemas.microsoft.com/office/powerpoint/2010/main" val="76923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After Ideas flow . . . Then Organize</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sz="2800" dirty="0"/>
              <a:t>Once you have a sense of what you will say, then organize your answer.</a:t>
            </a:r>
          </a:p>
          <a:p>
            <a:pPr lvl="1"/>
            <a:r>
              <a:rPr lang="en-US" sz="2800" dirty="0"/>
              <a:t>For answers that require a paragraph or two, jot down several important ideas or specific examples for each paragraph that will focus your thoughts. </a:t>
            </a:r>
          </a:p>
          <a:p>
            <a:r>
              <a:rPr lang="en-US" sz="2800" dirty="0"/>
              <a:t>Then briefly outline how you will organize this information. </a:t>
            </a:r>
            <a:r>
              <a:rPr lang="en-US" sz="2800" b="1" dirty="0"/>
              <a:t>Check back to be sure that you are answering the question you were asked.   </a:t>
            </a:r>
          </a:p>
        </p:txBody>
      </p:sp>
    </p:spTree>
    <p:extLst>
      <p:ext uri="{BB962C8B-B14F-4D97-AF65-F5344CB8AC3E}">
        <p14:creationId xmlns:p14="http://schemas.microsoft.com/office/powerpoint/2010/main" val="341364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a:xfrm>
            <a:off x="702860" y="206399"/>
            <a:ext cx="7467600" cy="1143000"/>
          </a:xfrm>
        </p:spPr>
        <p:txBody>
          <a:bodyPr/>
          <a:lstStyle/>
          <a:p>
            <a:r>
              <a:rPr lang="en-US" dirty="0"/>
              <a:t>You are not writing a Dissertation!</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a:xfrm>
            <a:off x="702860" y="1436913"/>
            <a:ext cx="7467600" cy="5055327"/>
          </a:xfrm>
        </p:spPr>
        <p:txBody>
          <a:bodyPr>
            <a:noAutofit/>
          </a:bodyPr>
          <a:lstStyle/>
          <a:p>
            <a:r>
              <a:rPr lang="en-US" sz="2800" dirty="0"/>
              <a:t>Your outline will have to be selective—not everything you know, but clearly state clearly what you are saying, keep to the point in the time available, and address the question. </a:t>
            </a:r>
          </a:p>
          <a:p>
            <a:r>
              <a:rPr lang="en-US" sz="2800" dirty="0"/>
              <a:t>Follow clear paragraph structure: </a:t>
            </a:r>
          </a:p>
          <a:p>
            <a:pPr lvl="1"/>
            <a:r>
              <a:rPr lang="en-US" sz="2800" dirty="0"/>
              <a:t>Each paragraph supports 1 main idea – stated in the 1</a:t>
            </a:r>
            <a:r>
              <a:rPr lang="en-US" sz="2800" baseline="30000" dirty="0"/>
              <a:t>st</a:t>
            </a:r>
            <a:r>
              <a:rPr lang="en-US" sz="2800" dirty="0"/>
              <a:t> sentence, then explanation (detail) about that idea, and then a summary sentence (re-starting main idea).</a:t>
            </a:r>
          </a:p>
        </p:txBody>
      </p:sp>
    </p:spTree>
    <p:extLst>
      <p:ext uri="{BB962C8B-B14F-4D97-AF65-F5344CB8AC3E}">
        <p14:creationId xmlns:p14="http://schemas.microsoft.com/office/powerpoint/2010/main" val="103545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b="1" dirty="0"/>
              <a:t>DREAMS ARE FINE BUT NOT HERE!</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sz="3200" b="1" dirty="0"/>
              <a:t>REMEMBER: Answer the question you are asked. </a:t>
            </a:r>
          </a:p>
          <a:p>
            <a:r>
              <a:rPr lang="en-US" sz="3200" dirty="0"/>
              <a:t>Be careful not to stray off topic by exploring too many options. </a:t>
            </a:r>
          </a:p>
          <a:p>
            <a:r>
              <a:rPr lang="en-US" sz="3200" dirty="0"/>
              <a:t>Read the question carefully and address the core of what is being asked! </a:t>
            </a:r>
          </a:p>
          <a:p>
            <a:r>
              <a:rPr lang="en-US" sz="3200" b="1" i="1" dirty="0"/>
              <a:t>Reviewers use a grading grid that is matched to the question!!</a:t>
            </a:r>
          </a:p>
        </p:txBody>
      </p:sp>
    </p:spTree>
    <p:extLst>
      <p:ext uri="{BB962C8B-B14F-4D97-AF65-F5344CB8AC3E}">
        <p14:creationId xmlns:p14="http://schemas.microsoft.com/office/powerpoint/2010/main" val="204246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normAutofit/>
          </a:bodyPr>
          <a:lstStyle/>
          <a:p>
            <a:r>
              <a:rPr lang="en-US" sz="3600" b="1" dirty="0"/>
              <a:t>NOW WRITE . . . </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sz="3600" dirty="0"/>
              <a:t>You DON’T have to start by writing your introduction</a:t>
            </a:r>
          </a:p>
          <a:p>
            <a:r>
              <a:rPr lang="en-US" sz="3600" dirty="0"/>
              <a:t>Use your outline to begin with the substance of your response</a:t>
            </a:r>
          </a:p>
          <a:p>
            <a:r>
              <a:rPr lang="en-US" sz="3600" dirty="0"/>
              <a:t>THEN LATER write the intro and conclusion</a:t>
            </a:r>
          </a:p>
        </p:txBody>
      </p:sp>
    </p:spTree>
    <p:extLst>
      <p:ext uri="{BB962C8B-B14F-4D97-AF65-F5344CB8AC3E}">
        <p14:creationId xmlns:p14="http://schemas.microsoft.com/office/powerpoint/2010/main" val="409424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KEEPING IDEAS flowing. . . </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lnSpcReduction="10000"/>
          </a:bodyPr>
          <a:lstStyle/>
          <a:p>
            <a:r>
              <a:rPr lang="en-US" sz="2800" dirty="0"/>
              <a:t>Follow your outline.  If you draw a blank, move on to the next point – perhaps leave some space.  And then come back.  </a:t>
            </a:r>
          </a:p>
          <a:p>
            <a:r>
              <a:rPr lang="en-US" sz="2800" dirty="0"/>
              <a:t>Watch the clock carefully to ensure that you do not spend too much time on only one part of your answer. If you write one dazzling answer on a question with three parts, you earn only 33 points, but not enough to pass.</a:t>
            </a:r>
          </a:p>
          <a:p>
            <a:r>
              <a:rPr lang="en-US" sz="2800" dirty="0"/>
              <a:t>Don’t try to edit AND get ideas out at the same time.  Get ideas out, organize, write, and then EDIT! </a:t>
            </a:r>
          </a:p>
        </p:txBody>
      </p:sp>
    </p:spTree>
    <p:extLst>
      <p:ext uri="{BB962C8B-B14F-4D97-AF65-F5344CB8AC3E}">
        <p14:creationId xmlns:p14="http://schemas.microsoft.com/office/powerpoint/2010/main" val="179365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ONCE your draft is written. . . </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sz="2800" dirty="0"/>
              <a:t>Make your reader’s job easier! </a:t>
            </a:r>
          </a:p>
          <a:p>
            <a:r>
              <a:rPr lang="en-US" sz="2800" dirty="0"/>
              <a:t>If the scenario has specific subparts (or required components), clearly identify what you are addressing in each subpart. </a:t>
            </a:r>
          </a:p>
          <a:p>
            <a:r>
              <a:rPr lang="en-US" sz="2800" dirty="0"/>
              <a:t>You might use a header to introduce a paragraph or point you want to make. </a:t>
            </a:r>
          </a:p>
          <a:p>
            <a:r>
              <a:rPr lang="en-US" sz="2800" dirty="0"/>
              <a:t>Write sentences and paragraphs, but if you run out of time switch to point form.  ONLY DO this if you must – it is a save the day strategy only.</a:t>
            </a:r>
          </a:p>
        </p:txBody>
      </p:sp>
    </p:spTree>
    <p:extLst>
      <p:ext uri="{BB962C8B-B14F-4D97-AF65-F5344CB8AC3E}">
        <p14:creationId xmlns:p14="http://schemas.microsoft.com/office/powerpoint/2010/main" val="296962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b="1" dirty="0"/>
              <a:t>BEFORE YOU ARE DONE:  </a:t>
            </a:r>
            <a:r>
              <a:rPr lang="en-US" sz="3600" b="1" dirty="0"/>
              <a:t>edit</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a:xfrm>
            <a:off x="457200" y="1600200"/>
            <a:ext cx="7467600" cy="4983162"/>
          </a:xfrm>
        </p:spPr>
        <p:txBody>
          <a:bodyPr>
            <a:noAutofit/>
          </a:bodyPr>
          <a:lstStyle/>
          <a:p>
            <a:r>
              <a:rPr lang="en-US" sz="3200" dirty="0"/>
              <a:t>Add a 1-3 sentence introduction and concluding paragraph. In both, preview (or remind) about the key points. </a:t>
            </a:r>
          </a:p>
          <a:p>
            <a:r>
              <a:rPr lang="en-US" sz="3200" dirty="0"/>
              <a:t>Review your response to make sure you have answered the questions and your response matches your topic sentences. Make clear connections among the question and your response. </a:t>
            </a:r>
          </a:p>
        </p:txBody>
      </p:sp>
    </p:spTree>
    <p:extLst>
      <p:ext uri="{BB962C8B-B14F-4D97-AF65-F5344CB8AC3E}">
        <p14:creationId xmlns:p14="http://schemas.microsoft.com/office/powerpoint/2010/main" val="228499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909AA-8D40-4AD7-B085-2C7F2D6468D7}"/>
              </a:ext>
            </a:extLst>
          </p:cNvPr>
          <p:cNvSpPr>
            <a:spLocks noGrp="1"/>
          </p:cNvSpPr>
          <p:nvPr>
            <p:ph type="title"/>
          </p:nvPr>
        </p:nvSpPr>
        <p:spPr>
          <a:xfrm>
            <a:off x="457200" y="39914"/>
            <a:ext cx="7467600" cy="1143000"/>
          </a:xfrm>
        </p:spPr>
        <p:txBody>
          <a:bodyPr/>
          <a:lstStyle/>
          <a:p>
            <a:r>
              <a:rPr lang="en-US" dirty="0"/>
              <a:t>PREPARING for </a:t>
            </a:r>
            <a:r>
              <a:rPr lang="en-US"/>
              <a:t>your ASSESSMENT</a:t>
            </a:r>
            <a:endParaRPr lang="en-US" dirty="0"/>
          </a:p>
        </p:txBody>
      </p:sp>
      <p:sp>
        <p:nvSpPr>
          <p:cNvPr id="3" name="Content Placeholder 2">
            <a:extLst>
              <a:ext uri="{FF2B5EF4-FFF2-40B4-BE49-F238E27FC236}">
                <a16:creationId xmlns:a16="http://schemas.microsoft.com/office/drawing/2014/main" xmlns="" id="{796B90D1-F086-492C-9D04-322A622A2A51}"/>
              </a:ext>
            </a:extLst>
          </p:cNvPr>
          <p:cNvSpPr>
            <a:spLocks noGrp="1"/>
          </p:cNvSpPr>
          <p:nvPr>
            <p:ph sz="quarter" idx="1"/>
          </p:nvPr>
        </p:nvSpPr>
        <p:spPr>
          <a:xfrm>
            <a:off x="457200" y="1469571"/>
            <a:ext cx="7467600" cy="4873752"/>
          </a:xfrm>
        </p:spPr>
        <p:txBody>
          <a:bodyPr/>
          <a:lstStyle/>
          <a:p>
            <a:r>
              <a:rPr lang="en-US" dirty="0"/>
              <a:t>This powerpoint has two main sections:</a:t>
            </a:r>
          </a:p>
          <a:p>
            <a:pPr lvl="1"/>
            <a:r>
              <a:rPr lang="en-US" dirty="0"/>
              <a:t>Section 1 will help you understand how to write a successful response for an NCDA credential assessment</a:t>
            </a:r>
          </a:p>
          <a:p>
            <a:pPr lvl="1"/>
            <a:r>
              <a:rPr lang="en-US" dirty="0"/>
              <a:t>Section 2 provides details concerning the CCSP assessment, a sample response with comments, and some practice scenarios for you.  </a:t>
            </a:r>
          </a:p>
        </p:txBody>
      </p:sp>
      <p:pic>
        <p:nvPicPr>
          <p:cNvPr id="6" name="image2.jpeg">
            <a:extLst>
              <a:ext uri="{FF2B5EF4-FFF2-40B4-BE49-F238E27FC236}">
                <a16:creationId xmlns:a16="http://schemas.microsoft.com/office/drawing/2014/main" xmlns="" id="{FB523608-F1C6-4CE3-91F1-FFCAC58996D4}"/>
              </a:ext>
            </a:extLst>
          </p:cNvPr>
          <p:cNvPicPr/>
          <p:nvPr/>
        </p:nvPicPr>
        <p:blipFill>
          <a:blip r:embed="rId2" cstate="print"/>
          <a:stretch>
            <a:fillRect/>
          </a:stretch>
        </p:blipFill>
        <p:spPr>
          <a:xfrm>
            <a:off x="3468733" y="4119608"/>
            <a:ext cx="1887220" cy="2668270"/>
          </a:xfrm>
          <a:prstGeom prst="rect">
            <a:avLst/>
          </a:prstGeom>
        </p:spPr>
      </p:pic>
    </p:spTree>
    <p:extLst>
      <p:ext uri="{BB962C8B-B14F-4D97-AF65-F5344CB8AC3E}">
        <p14:creationId xmlns:p14="http://schemas.microsoft.com/office/powerpoint/2010/main" val="347931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b="1" dirty="0"/>
              <a:t>WHEN YOU ARE DONE. . . </a:t>
            </a:r>
            <a:endParaRPr lang="en-US" sz="3600" b="1" dirty="0"/>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a:xfrm>
            <a:off x="457200" y="1600200"/>
            <a:ext cx="7467600" cy="4983162"/>
          </a:xfrm>
        </p:spPr>
        <p:txBody>
          <a:bodyPr>
            <a:noAutofit/>
          </a:bodyPr>
          <a:lstStyle/>
          <a:p>
            <a:r>
              <a:rPr lang="en-US" sz="3600" dirty="0"/>
              <a:t>Click SUBMIT and you have submitted your response. </a:t>
            </a:r>
          </a:p>
          <a:p>
            <a:r>
              <a:rPr lang="en-US" sz="3600" dirty="0"/>
              <a:t>You DON’T have to go onto the next scenario immediately, but when you do, you will have 60 minutes for each scenario.  </a:t>
            </a:r>
          </a:p>
        </p:txBody>
      </p:sp>
    </p:spTree>
    <p:extLst>
      <p:ext uri="{BB962C8B-B14F-4D97-AF65-F5344CB8AC3E}">
        <p14:creationId xmlns:p14="http://schemas.microsoft.com/office/powerpoint/2010/main" val="153115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909AA-8D40-4AD7-B085-2C7F2D6468D7}"/>
              </a:ext>
            </a:extLst>
          </p:cNvPr>
          <p:cNvSpPr>
            <a:spLocks noGrp="1"/>
          </p:cNvSpPr>
          <p:nvPr>
            <p:ph type="title"/>
          </p:nvPr>
        </p:nvSpPr>
        <p:spPr/>
        <p:txBody>
          <a:bodyPr>
            <a:normAutofit/>
          </a:bodyPr>
          <a:lstStyle/>
          <a:p>
            <a:r>
              <a:rPr lang="en-US" sz="4000" dirty="0"/>
              <a:t>SECTION 2</a:t>
            </a:r>
          </a:p>
        </p:txBody>
      </p:sp>
      <p:sp>
        <p:nvSpPr>
          <p:cNvPr id="3" name="Content Placeholder 2">
            <a:extLst>
              <a:ext uri="{FF2B5EF4-FFF2-40B4-BE49-F238E27FC236}">
                <a16:creationId xmlns:a16="http://schemas.microsoft.com/office/drawing/2014/main" xmlns="" id="{796B90D1-F086-492C-9D04-322A622A2A51}"/>
              </a:ext>
            </a:extLst>
          </p:cNvPr>
          <p:cNvSpPr>
            <a:spLocks noGrp="1"/>
          </p:cNvSpPr>
          <p:nvPr>
            <p:ph sz="quarter" idx="1"/>
          </p:nvPr>
        </p:nvSpPr>
        <p:spPr>
          <a:xfrm>
            <a:off x="457200" y="1578428"/>
            <a:ext cx="7467600" cy="1041401"/>
          </a:xfrm>
        </p:spPr>
        <p:txBody>
          <a:bodyPr>
            <a:normAutofit/>
          </a:bodyPr>
          <a:lstStyle/>
          <a:p>
            <a:pPr marL="0" indent="0">
              <a:buNone/>
            </a:pPr>
            <a:r>
              <a:rPr lang="en-US" dirty="0"/>
              <a:t>About the CCSP assessment, a sample response with comments, and some practice scenarios.</a:t>
            </a:r>
          </a:p>
        </p:txBody>
      </p:sp>
      <p:pic>
        <p:nvPicPr>
          <p:cNvPr id="6" name="Picture 5">
            <a:extLst>
              <a:ext uri="{FF2B5EF4-FFF2-40B4-BE49-F238E27FC236}">
                <a16:creationId xmlns:a16="http://schemas.microsoft.com/office/drawing/2014/main" xmlns="" id="{CCD91EEA-3A99-4616-BB2D-3E831A2D51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27" y="2780619"/>
            <a:ext cx="3356423" cy="3602766"/>
          </a:xfrm>
          <a:prstGeom prst="rect">
            <a:avLst/>
          </a:prstGeom>
        </p:spPr>
      </p:pic>
    </p:spTree>
    <p:extLst>
      <p:ext uri="{BB962C8B-B14F-4D97-AF65-F5344CB8AC3E}">
        <p14:creationId xmlns:p14="http://schemas.microsoft.com/office/powerpoint/2010/main" val="381017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1165" y="1103085"/>
            <a:ext cx="6172200" cy="1299029"/>
          </a:xfrm>
        </p:spPr>
        <p:txBody>
          <a:bodyPr>
            <a:noAutofit/>
          </a:bodyPr>
          <a:lstStyle/>
          <a:p>
            <a:pPr algn="ctr"/>
            <a:r>
              <a:rPr lang="en-US" sz="3600" dirty="0"/>
              <a:t>A SAMPLE RESPONSE &amp; ANALYSIS</a:t>
            </a:r>
          </a:p>
        </p:txBody>
      </p:sp>
      <p:pic>
        <p:nvPicPr>
          <p:cNvPr id="5" name="Picture 4">
            <a:extLst>
              <a:ext uri="{FF2B5EF4-FFF2-40B4-BE49-F238E27FC236}">
                <a16:creationId xmlns:a16="http://schemas.microsoft.com/office/drawing/2014/main" xmlns="" id="{27EF6C16-3C9D-4F5F-A86C-0C21A01D4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3015438"/>
            <a:ext cx="2711244" cy="2436246"/>
          </a:xfrm>
          <a:prstGeom prst="rect">
            <a:avLst/>
          </a:prstGeom>
        </p:spPr>
      </p:pic>
    </p:spTree>
    <p:extLst>
      <p:ext uri="{BB962C8B-B14F-4D97-AF65-F5344CB8AC3E}">
        <p14:creationId xmlns:p14="http://schemas.microsoft.com/office/powerpoint/2010/main" val="386352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Before you Begin. . . </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lnSpcReduction="10000"/>
          </a:bodyPr>
          <a:lstStyle/>
          <a:p>
            <a:r>
              <a:rPr lang="en-US" sz="3600" dirty="0"/>
              <a:t>Carefully read all the information provided for you and the instructions to understand the format, the question, and the time limit. All of the credential assessments have a time limit.</a:t>
            </a:r>
          </a:p>
          <a:p>
            <a:r>
              <a:rPr lang="en-US" sz="3600" dirty="0"/>
              <a:t>You will be responding to scenarios that are tied to the competencies of each credential. </a:t>
            </a:r>
          </a:p>
        </p:txBody>
      </p:sp>
    </p:spTree>
    <p:extLst>
      <p:ext uri="{BB962C8B-B14F-4D97-AF65-F5344CB8AC3E}">
        <p14:creationId xmlns:p14="http://schemas.microsoft.com/office/powerpoint/2010/main" val="266715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Refresh yourself on Career Content</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sz="2800" dirty="0"/>
              <a:t>Study the information about the assessment on the credentialing website.  You will find detailed explanations and information, including topics that are the focus of the scenarios. If necessary, go back and review these topics (generally this is especially true about theory and assessment).  Each scenario will be focused on specific credential competencies.  </a:t>
            </a:r>
          </a:p>
        </p:txBody>
      </p:sp>
    </p:spTree>
    <p:extLst>
      <p:ext uri="{BB962C8B-B14F-4D97-AF65-F5344CB8AC3E}">
        <p14:creationId xmlns:p14="http://schemas.microsoft.com/office/powerpoint/2010/main" val="3828510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Before you Begin. . . </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vert="horz" lIns="91440" tIns="45720" rIns="91440" bIns="45720" anchor="t">
            <a:normAutofit lnSpcReduction="10000"/>
          </a:bodyPr>
          <a:lstStyle/>
          <a:p>
            <a:r>
              <a:rPr lang="en-US" dirty="0"/>
              <a:t>Read all the information provided for you and the instructions carefully to understand the format, the question, and the time limit. All of the credential assessments have a time limit.</a:t>
            </a:r>
          </a:p>
          <a:p>
            <a:r>
              <a:rPr lang="en-US" dirty="0"/>
              <a:t>Review the powerpoints in your course for the topics that are the focus of the assessment.  If necessary, go back and review the chapter itself (generally this is especially true about theory and assessment):</a:t>
            </a:r>
          </a:p>
          <a:p>
            <a:pPr lvl="1"/>
            <a:r>
              <a:rPr lang="en-US" dirty="0"/>
              <a:t>Helping skills</a:t>
            </a:r>
          </a:p>
          <a:p>
            <a:pPr lvl="1"/>
            <a:r>
              <a:rPr lang="en-US" dirty="0"/>
              <a:t>Theory</a:t>
            </a:r>
          </a:p>
          <a:p>
            <a:pPr lvl="1"/>
            <a:r>
              <a:rPr lang="en-US" dirty="0"/>
              <a:t>Assessment</a:t>
            </a:r>
          </a:p>
          <a:p>
            <a:pPr lvl="1"/>
            <a:r>
              <a:rPr lang="en-US" dirty="0"/>
              <a:t>Job Search (Career Info)</a:t>
            </a:r>
          </a:p>
          <a:p>
            <a:pPr lvl="1"/>
            <a:endParaRPr lang="en-US" dirty="0"/>
          </a:p>
          <a:p>
            <a:pPr lvl="1"/>
            <a:endParaRPr lang="en-US" dirty="0"/>
          </a:p>
        </p:txBody>
      </p:sp>
    </p:spTree>
    <p:extLst>
      <p:ext uri="{BB962C8B-B14F-4D97-AF65-F5344CB8AC3E}">
        <p14:creationId xmlns:p14="http://schemas.microsoft.com/office/powerpoint/2010/main" val="80641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You will choose a setting. . . </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dirty="0"/>
              <a:t>You will make a decision about the setting for your scenarios.  Choose the setting where you work or want to work.  It should be one where you have some knowledge or experience.  </a:t>
            </a:r>
          </a:p>
          <a:p>
            <a:r>
              <a:rPr lang="en-US" dirty="0"/>
              <a:t>Here are the choices for your setting: </a:t>
            </a:r>
          </a:p>
          <a:p>
            <a:pPr lvl="1"/>
            <a:r>
              <a:rPr lang="en-US" sz="2400" dirty="0"/>
              <a:t>K-12 education</a:t>
            </a:r>
          </a:p>
          <a:p>
            <a:pPr lvl="1"/>
            <a:r>
              <a:rPr lang="en-US" sz="2400" dirty="0"/>
              <a:t>Higher education</a:t>
            </a:r>
          </a:p>
          <a:p>
            <a:pPr lvl="1"/>
            <a:r>
              <a:rPr lang="en-US" sz="2400" dirty="0"/>
              <a:t>Private practice </a:t>
            </a:r>
          </a:p>
          <a:p>
            <a:pPr lvl="1"/>
            <a:r>
              <a:rPr lang="en-US" sz="2400" dirty="0"/>
              <a:t>Workforce  </a:t>
            </a:r>
          </a:p>
          <a:p>
            <a:pPr lvl="1"/>
            <a:r>
              <a:rPr lang="en-US" sz="2400" dirty="0"/>
              <a:t>Business</a:t>
            </a:r>
          </a:p>
          <a:p>
            <a:pPr lvl="1"/>
            <a:endParaRPr lang="en-US" dirty="0"/>
          </a:p>
        </p:txBody>
      </p:sp>
    </p:spTree>
    <p:extLst>
      <p:ext uri="{BB962C8B-B14F-4D97-AF65-F5344CB8AC3E}">
        <p14:creationId xmlns:p14="http://schemas.microsoft.com/office/powerpoint/2010/main" val="4271098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36794-8519-40CA-8AF8-F32EED8A4A41}"/>
              </a:ext>
            </a:extLst>
          </p:cNvPr>
          <p:cNvSpPr>
            <a:spLocks noGrp="1"/>
          </p:cNvSpPr>
          <p:nvPr>
            <p:ph type="title"/>
          </p:nvPr>
        </p:nvSpPr>
        <p:spPr/>
        <p:txBody>
          <a:bodyPr>
            <a:normAutofit/>
          </a:bodyPr>
          <a:lstStyle/>
          <a:p>
            <a:r>
              <a:rPr lang="en-US" sz="3600" dirty="0"/>
              <a:t>When you are ready to begin</a:t>
            </a:r>
          </a:p>
        </p:txBody>
      </p:sp>
      <p:sp>
        <p:nvSpPr>
          <p:cNvPr id="3" name="Content Placeholder 2">
            <a:extLst>
              <a:ext uri="{FF2B5EF4-FFF2-40B4-BE49-F238E27FC236}">
                <a16:creationId xmlns:a16="http://schemas.microsoft.com/office/drawing/2014/main" xmlns="" id="{114C5747-3D06-4330-94AD-AF3DF0248B33}"/>
              </a:ext>
            </a:extLst>
          </p:cNvPr>
          <p:cNvSpPr>
            <a:spLocks noGrp="1"/>
          </p:cNvSpPr>
          <p:nvPr>
            <p:ph sz="quarter" idx="1"/>
          </p:nvPr>
        </p:nvSpPr>
        <p:spPr/>
        <p:txBody>
          <a:bodyPr>
            <a:normAutofit fontScale="92500" lnSpcReduction="10000"/>
          </a:bodyPr>
          <a:lstStyle/>
          <a:p>
            <a:r>
              <a:rPr lang="en-US" sz="3200" dirty="0"/>
              <a:t>Once you click on your 1</a:t>
            </a:r>
            <a:r>
              <a:rPr lang="en-US" sz="3200" baseline="30000" dirty="0"/>
              <a:t>st</a:t>
            </a:r>
            <a:r>
              <a:rPr lang="en-US" sz="3200" dirty="0"/>
              <a:t> scenario (case) you have 60 minutes to write your response. </a:t>
            </a:r>
          </a:p>
          <a:p>
            <a:r>
              <a:rPr lang="en-US" sz="3200" dirty="0"/>
              <a:t>Read the scenario and question carefully.  What is the question?  What are the key words (discuss, compare/contract, provide examples).</a:t>
            </a:r>
          </a:p>
          <a:p>
            <a:r>
              <a:rPr lang="en-US" sz="3200" dirty="0"/>
              <a:t>Look closely at what the question is directing you to do, and determine what specific information you need to provide. </a:t>
            </a:r>
          </a:p>
        </p:txBody>
      </p:sp>
    </p:spTree>
    <p:extLst>
      <p:ext uri="{BB962C8B-B14F-4D97-AF65-F5344CB8AC3E}">
        <p14:creationId xmlns:p14="http://schemas.microsoft.com/office/powerpoint/2010/main" val="341496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94EB5-BA63-4861-9ED1-B41774CD2307}"/>
              </a:ext>
            </a:extLst>
          </p:cNvPr>
          <p:cNvSpPr>
            <a:spLocks noGrp="1"/>
          </p:cNvSpPr>
          <p:nvPr>
            <p:ph type="title"/>
          </p:nvPr>
        </p:nvSpPr>
        <p:spPr/>
        <p:txBody>
          <a:bodyPr>
            <a:normAutofit/>
          </a:bodyPr>
          <a:lstStyle/>
          <a:p>
            <a:r>
              <a:rPr lang="en-US" sz="2800" dirty="0"/>
              <a:t>REMEMBER THE STRUCTURE OF A GOOD RESPONSE</a:t>
            </a:r>
          </a:p>
        </p:txBody>
      </p:sp>
      <p:sp>
        <p:nvSpPr>
          <p:cNvPr id="3" name="Content Placeholder 2">
            <a:extLst>
              <a:ext uri="{FF2B5EF4-FFF2-40B4-BE49-F238E27FC236}">
                <a16:creationId xmlns:a16="http://schemas.microsoft.com/office/drawing/2014/main" xmlns="" id="{8919EE98-D043-4421-B71E-CECE73320130}"/>
              </a:ext>
            </a:extLst>
          </p:cNvPr>
          <p:cNvSpPr>
            <a:spLocks noGrp="1"/>
          </p:cNvSpPr>
          <p:nvPr>
            <p:ph sz="quarter" idx="1"/>
          </p:nvPr>
        </p:nvSpPr>
        <p:spPr/>
        <p:txBody>
          <a:bodyPr>
            <a:normAutofit/>
          </a:bodyPr>
          <a:lstStyle/>
          <a:p>
            <a:r>
              <a:rPr lang="en-US" sz="3600" dirty="0"/>
              <a:t>Introduce your main idea</a:t>
            </a:r>
          </a:p>
          <a:p>
            <a:r>
              <a:rPr lang="en-US" sz="3600" dirty="0"/>
              <a:t>Have 1-3 paragraphs of support—each with a single point defended by specific examples</a:t>
            </a:r>
          </a:p>
          <a:p>
            <a:r>
              <a:rPr lang="en-US" sz="3600" dirty="0"/>
              <a:t>Conclude with a restatement of your main point and its significance</a:t>
            </a:r>
          </a:p>
        </p:txBody>
      </p:sp>
    </p:spTree>
    <p:extLst>
      <p:ext uri="{BB962C8B-B14F-4D97-AF65-F5344CB8AC3E}">
        <p14:creationId xmlns:p14="http://schemas.microsoft.com/office/powerpoint/2010/main" val="134682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A sample:  What you will see</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pPr marL="0" indent="0">
              <a:buNone/>
            </a:pPr>
            <a:r>
              <a:rPr lang="en-US" sz="3200" b="1" dirty="0"/>
              <a:t>In the next few slides, you will see a sample response (</a:t>
            </a:r>
            <a:r>
              <a:rPr lang="en-US" sz="3200" b="1" dirty="0">
                <a:solidFill>
                  <a:srgbClr val="7030A0"/>
                </a:solidFill>
              </a:rPr>
              <a:t>and its analysis as an answer</a:t>
            </a:r>
            <a:r>
              <a:rPr lang="en-US" sz="3200" b="1" dirty="0"/>
              <a:t>) to a potential scenario.  </a:t>
            </a:r>
            <a:r>
              <a:rPr lang="en-US" sz="3200" b="1" dirty="0">
                <a:solidFill>
                  <a:srgbClr val="7030A0"/>
                </a:solidFill>
              </a:rPr>
              <a:t>The analysis will be written in purple.  </a:t>
            </a:r>
          </a:p>
          <a:p>
            <a:pPr marL="0" indent="0">
              <a:buNone/>
            </a:pPr>
            <a:endParaRPr lang="en-US" sz="3200" b="1" dirty="0">
              <a:solidFill>
                <a:srgbClr val="7030A0"/>
              </a:solidFill>
            </a:endParaRPr>
          </a:p>
          <a:p>
            <a:pPr marL="0" indent="0">
              <a:buNone/>
            </a:pPr>
            <a:r>
              <a:rPr lang="en-US" sz="3200" b="1" dirty="0">
                <a:solidFill>
                  <a:srgbClr val="C00000"/>
                </a:solidFill>
              </a:rPr>
              <a:t>The sample response is written in red.</a:t>
            </a:r>
          </a:p>
        </p:txBody>
      </p:sp>
    </p:spTree>
    <p:extLst>
      <p:ext uri="{BB962C8B-B14F-4D97-AF65-F5344CB8AC3E}">
        <p14:creationId xmlns:p14="http://schemas.microsoft.com/office/powerpoint/2010/main" val="142286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909AA-8D40-4AD7-B085-2C7F2D6468D7}"/>
              </a:ext>
            </a:extLst>
          </p:cNvPr>
          <p:cNvSpPr>
            <a:spLocks noGrp="1"/>
          </p:cNvSpPr>
          <p:nvPr>
            <p:ph type="title"/>
          </p:nvPr>
        </p:nvSpPr>
        <p:spPr/>
        <p:txBody>
          <a:bodyPr>
            <a:normAutofit/>
          </a:bodyPr>
          <a:lstStyle/>
          <a:p>
            <a:r>
              <a:rPr lang="en-US" sz="4000" dirty="0"/>
              <a:t>SECTION 1</a:t>
            </a:r>
          </a:p>
        </p:txBody>
      </p:sp>
      <p:sp>
        <p:nvSpPr>
          <p:cNvPr id="3" name="Content Placeholder 2">
            <a:extLst>
              <a:ext uri="{FF2B5EF4-FFF2-40B4-BE49-F238E27FC236}">
                <a16:creationId xmlns:a16="http://schemas.microsoft.com/office/drawing/2014/main" xmlns="" id="{796B90D1-F086-492C-9D04-322A622A2A51}"/>
              </a:ext>
            </a:extLst>
          </p:cNvPr>
          <p:cNvSpPr>
            <a:spLocks noGrp="1"/>
          </p:cNvSpPr>
          <p:nvPr>
            <p:ph sz="quarter" idx="1"/>
          </p:nvPr>
        </p:nvSpPr>
        <p:spPr>
          <a:xfrm>
            <a:off x="457200" y="1600200"/>
            <a:ext cx="7467600" cy="1447800"/>
          </a:xfrm>
        </p:spPr>
        <p:txBody>
          <a:bodyPr>
            <a:normAutofit/>
          </a:bodyPr>
          <a:lstStyle/>
          <a:p>
            <a:pPr marL="0" indent="0">
              <a:buNone/>
            </a:pPr>
            <a:r>
              <a:rPr lang="en-US" sz="3600" dirty="0"/>
              <a:t>Writing a successful response for an NCDA credential assessment</a:t>
            </a:r>
          </a:p>
        </p:txBody>
      </p:sp>
      <p:pic>
        <p:nvPicPr>
          <p:cNvPr id="8" name="Picture 7">
            <a:extLst>
              <a:ext uri="{FF2B5EF4-FFF2-40B4-BE49-F238E27FC236}">
                <a16:creationId xmlns:a16="http://schemas.microsoft.com/office/drawing/2014/main" xmlns="" id="{60DEEA3D-D184-4C65-B292-8C7E68DAF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799" y="3072719"/>
            <a:ext cx="4680857" cy="3510643"/>
          </a:xfrm>
          <a:prstGeom prst="rect">
            <a:avLst/>
          </a:prstGeom>
        </p:spPr>
      </p:pic>
    </p:spTree>
    <p:extLst>
      <p:ext uri="{BB962C8B-B14F-4D97-AF65-F5344CB8AC3E}">
        <p14:creationId xmlns:p14="http://schemas.microsoft.com/office/powerpoint/2010/main" val="199538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A sample:  The Scenario</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fontScale="92500" lnSpcReduction="10000"/>
          </a:bodyPr>
          <a:lstStyle/>
          <a:p>
            <a:pPr marL="0" indent="0" algn="ctr">
              <a:buNone/>
            </a:pPr>
            <a:r>
              <a:rPr lang="en-US" b="1" u="sng" dirty="0"/>
              <a:t>Setting is higher education</a:t>
            </a:r>
          </a:p>
          <a:p>
            <a:pPr marL="0" indent="0">
              <a:buNone/>
            </a:pPr>
            <a:r>
              <a:rPr lang="en-US" b="1" dirty="0"/>
              <a:t>The Scenario</a:t>
            </a:r>
            <a:r>
              <a:rPr lang="en-US" dirty="0"/>
              <a:t>:  Presenting oneself to potential employers or positions within an organization can be difficult for many of our clients. Describe a 30-minute workshop, including handout materials, you would provide to your clients on conducting a job search.</a:t>
            </a:r>
          </a:p>
          <a:p>
            <a:pPr marL="0" indent="0">
              <a:buNone/>
            </a:pPr>
            <a:r>
              <a:rPr lang="en-US" dirty="0"/>
              <a:t>Respond in 3 – 5 paragraphs addressing the following topics:</a:t>
            </a:r>
          </a:p>
          <a:p>
            <a:pPr lvl="0"/>
            <a:r>
              <a:rPr lang="en-US" dirty="0"/>
              <a:t>Identify resources for addressing the challenges the client may face during a job search</a:t>
            </a:r>
          </a:p>
          <a:p>
            <a:pPr lvl="0"/>
            <a:r>
              <a:rPr lang="en-US" dirty="0"/>
              <a:t>Describe components of the job search process pertinent to the client situation.</a:t>
            </a:r>
          </a:p>
          <a:p>
            <a:pPr lvl="0"/>
            <a:r>
              <a:rPr lang="en-US" dirty="0"/>
              <a:t>Describe how different informational resources can be used to help the client. </a:t>
            </a:r>
          </a:p>
          <a:p>
            <a:pPr marL="0" indent="0" algn="ctr">
              <a:buNone/>
            </a:pPr>
            <a:endParaRPr lang="en-US" sz="2800" b="1" dirty="0"/>
          </a:p>
        </p:txBody>
      </p:sp>
    </p:spTree>
    <p:extLst>
      <p:ext uri="{BB962C8B-B14F-4D97-AF65-F5344CB8AC3E}">
        <p14:creationId xmlns:p14="http://schemas.microsoft.com/office/powerpoint/2010/main" val="56753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Before your write:  Be clear about the questions</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a:xfrm>
            <a:off x="573314" y="1571171"/>
            <a:ext cx="7467600" cy="4873752"/>
          </a:xfrm>
        </p:spPr>
        <p:txBody>
          <a:bodyPr>
            <a:normAutofit/>
          </a:bodyPr>
          <a:lstStyle/>
          <a:p>
            <a:pPr marL="0" indent="0">
              <a:buNone/>
            </a:pPr>
            <a:r>
              <a:rPr lang="en-US" b="1" dirty="0">
                <a:solidFill>
                  <a:srgbClr val="7030A0"/>
                </a:solidFill>
              </a:rPr>
              <a:t>The questions that will organize the response about a 30 minute workshop on conducting a job search:</a:t>
            </a:r>
          </a:p>
          <a:p>
            <a:pPr lvl="0"/>
            <a:r>
              <a:rPr lang="en-US" dirty="0">
                <a:solidFill>
                  <a:srgbClr val="7030A0"/>
                </a:solidFill>
              </a:rPr>
              <a:t>Identify resources for addressing the challenges the client may face during a job search</a:t>
            </a:r>
          </a:p>
          <a:p>
            <a:pPr lvl="0"/>
            <a:r>
              <a:rPr lang="en-US" dirty="0">
                <a:solidFill>
                  <a:srgbClr val="7030A0"/>
                </a:solidFill>
              </a:rPr>
              <a:t>Describe components of the job search process pertinent to the client situation.</a:t>
            </a:r>
          </a:p>
          <a:p>
            <a:pPr lvl="0"/>
            <a:r>
              <a:rPr lang="en-US" dirty="0">
                <a:solidFill>
                  <a:srgbClr val="7030A0"/>
                </a:solidFill>
              </a:rPr>
              <a:t>Describe how different informational resources can be used to help the client. </a:t>
            </a:r>
          </a:p>
          <a:p>
            <a:pPr marL="0" indent="0" algn="ctr">
              <a:buNone/>
            </a:pPr>
            <a:endParaRPr lang="en-US" sz="2800" b="1" dirty="0"/>
          </a:p>
        </p:txBody>
      </p:sp>
    </p:spTree>
    <p:extLst>
      <p:ext uri="{BB962C8B-B14F-4D97-AF65-F5344CB8AC3E}">
        <p14:creationId xmlns:p14="http://schemas.microsoft.com/office/powerpoint/2010/main" val="213555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POSSIBILITIES FOR ORGANIZING A RESPONSE</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vert="horz" lIns="91440" tIns="45720" rIns="91440" bIns="45720" anchor="t">
            <a:normAutofit fontScale="77500" lnSpcReduction="20000"/>
          </a:bodyPr>
          <a:lstStyle/>
          <a:p>
            <a:r>
              <a:rPr lang="en-US" b="1" dirty="0"/>
              <a:t>Intro – </a:t>
            </a:r>
            <a:r>
              <a:rPr lang="en-US" dirty="0"/>
              <a:t>something about workshops/delivery of services in the higher education setting</a:t>
            </a:r>
          </a:p>
          <a:p>
            <a:pPr lvl="0"/>
            <a:r>
              <a:rPr lang="en-US" b="1" dirty="0"/>
              <a:t>Body Paragraph (BP) 1:  </a:t>
            </a:r>
            <a:r>
              <a:rPr lang="en-US" dirty="0"/>
              <a:t>Identify resources for addressing the challenges the client may face during a job search</a:t>
            </a:r>
          </a:p>
          <a:p>
            <a:pPr lvl="0"/>
            <a:r>
              <a:rPr lang="en-US" b="1" dirty="0"/>
              <a:t>Body Paragraph 2:  </a:t>
            </a:r>
            <a:r>
              <a:rPr lang="en-US" dirty="0"/>
              <a:t>Describe components of the job search process pertinent to the client situation.</a:t>
            </a:r>
          </a:p>
          <a:p>
            <a:pPr lvl="0"/>
            <a:r>
              <a:rPr lang="en-US" b="1" dirty="0"/>
              <a:t>Body Paragraph 3:  </a:t>
            </a:r>
            <a:r>
              <a:rPr lang="en-US" dirty="0"/>
              <a:t>Describe how different informational resources can be used to help the client. </a:t>
            </a:r>
          </a:p>
          <a:p>
            <a:pPr lvl="0"/>
            <a:r>
              <a:rPr lang="en-US" b="1" dirty="0"/>
              <a:t>Conclusion</a:t>
            </a:r>
            <a:r>
              <a:rPr lang="en-US" dirty="0"/>
              <a:t>:  Wrap up of what is said, perhaps implications or reference back to intro</a:t>
            </a:r>
          </a:p>
          <a:p>
            <a:pPr marL="0" indent="0">
              <a:buNone/>
            </a:pPr>
            <a:endParaRPr lang="en-US" b="1" dirty="0"/>
          </a:p>
          <a:p>
            <a:pPr marL="0" indent="0">
              <a:buNone/>
            </a:pPr>
            <a:r>
              <a:rPr lang="en-US" i="1" dirty="0">
                <a:solidFill>
                  <a:srgbClr val="7030A0"/>
                </a:solidFill>
              </a:rPr>
              <a:t>As you will see, the writer organized his/her response as follows: </a:t>
            </a:r>
          </a:p>
          <a:p>
            <a:pPr marL="0" indent="0">
              <a:buNone/>
            </a:pPr>
            <a:r>
              <a:rPr lang="en-US" i="1" dirty="0">
                <a:solidFill>
                  <a:srgbClr val="7030A0"/>
                </a:solidFill>
              </a:rPr>
              <a:t>Intro:  the setting &amp; response organization.</a:t>
            </a:r>
          </a:p>
          <a:p>
            <a:pPr marL="0" indent="0">
              <a:buNone/>
            </a:pPr>
            <a:r>
              <a:rPr lang="en-US" i="1" dirty="0">
                <a:solidFill>
                  <a:srgbClr val="7030A0"/>
                </a:solidFill>
              </a:rPr>
              <a:t>BP1:  Challenges (topics to be addressed) &amp; process for addressing</a:t>
            </a:r>
          </a:p>
          <a:p>
            <a:pPr marL="0" indent="0">
              <a:buNone/>
            </a:pPr>
            <a:r>
              <a:rPr lang="en-US" i="1" dirty="0">
                <a:solidFill>
                  <a:srgbClr val="7030A0"/>
                </a:solidFill>
              </a:rPr>
              <a:t>BP2:  Info &amp; </a:t>
            </a:r>
            <a:r>
              <a:rPr lang="en-US" i="1" dirty="0" err="1">
                <a:solidFill>
                  <a:srgbClr val="7030A0"/>
                </a:solidFill>
              </a:rPr>
              <a:t>resourses</a:t>
            </a:r>
            <a:r>
              <a:rPr lang="en-US" i="1" dirty="0">
                <a:solidFill>
                  <a:srgbClr val="7030A0"/>
                </a:solidFill>
              </a:rPr>
              <a:t> needed</a:t>
            </a:r>
          </a:p>
          <a:p>
            <a:pPr marL="0" indent="0">
              <a:buNone/>
            </a:pPr>
            <a:r>
              <a:rPr lang="en-US" i="1" dirty="0">
                <a:solidFill>
                  <a:srgbClr val="7030A0"/>
                </a:solidFill>
              </a:rPr>
              <a:t>BP3:  Workshop Development </a:t>
            </a:r>
          </a:p>
          <a:p>
            <a:pPr marL="0" indent="0">
              <a:buNone/>
            </a:pPr>
            <a:endParaRPr lang="en-US" sz="2800" b="1" dirty="0"/>
          </a:p>
        </p:txBody>
      </p:sp>
    </p:spTree>
    <p:extLst>
      <p:ext uri="{BB962C8B-B14F-4D97-AF65-F5344CB8AC3E}">
        <p14:creationId xmlns:p14="http://schemas.microsoft.com/office/powerpoint/2010/main" val="7238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How the Writer Organized his/her Response</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pPr marL="0" indent="0">
              <a:buNone/>
            </a:pPr>
            <a:endParaRPr lang="en-US" b="1" dirty="0"/>
          </a:p>
          <a:p>
            <a:pPr marL="0" indent="0">
              <a:buNone/>
            </a:pPr>
            <a:r>
              <a:rPr lang="en-US" i="1" dirty="0">
                <a:solidFill>
                  <a:srgbClr val="7030A0"/>
                </a:solidFill>
              </a:rPr>
              <a:t>As you will see, the writer organized his/her response as follows: </a:t>
            </a:r>
          </a:p>
          <a:p>
            <a:pPr marL="0" indent="0">
              <a:buNone/>
            </a:pPr>
            <a:r>
              <a:rPr lang="en-US" i="1" dirty="0">
                <a:solidFill>
                  <a:srgbClr val="7030A0"/>
                </a:solidFill>
              </a:rPr>
              <a:t>Intro:  the setting &amp; response organization.</a:t>
            </a:r>
          </a:p>
          <a:p>
            <a:pPr marL="0" indent="0">
              <a:buNone/>
            </a:pPr>
            <a:r>
              <a:rPr lang="en-US" i="1" dirty="0">
                <a:solidFill>
                  <a:srgbClr val="7030A0"/>
                </a:solidFill>
              </a:rPr>
              <a:t>BP1:  Challenges (topics to be addressed) &amp; process for addressing</a:t>
            </a:r>
          </a:p>
          <a:p>
            <a:pPr marL="0" indent="0">
              <a:buNone/>
            </a:pPr>
            <a:r>
              <a:rPr lang="en-US" i="1" dirty="0">
                <a:solidFill>
                  <a:srgbClr val="7030A0"/>
                </a:solidFill>
              </a:rPr>
              <a:t>BP2:  Info &amp; recourses needed</a:t>
            </a:r>
          </a:p>
          <a:p>
            <a:pPr marL="0" indent="0">
              <a:buNone/>
            </a:pPr>
            <a:r>
              <a:rPr lang="en-US" i="1" dirty="0">
                <a:solidFill>
                  <a:srgbClr val="7030A0"/>
                </a:solidFill>
              </a:rPr>
              <a:t>BP3:  Delivery of information and resource:  workshop and beyond</a:t>
            </a:r>
          </a:p>
          <a:p>
            <a:pPr marL="0" indent="0">
              <a:buNone/>
            </a:pPr>
            <a:r>
              <a:rPr lang="en-US" i="1" dirty="0">
                <a:solidFill>
                  <a:srgbClr val="7030A0"/>
                </a:solidFill>
              </a:rPr>
              <a:t>Conclusion:  1 sentence summary about all 3 BPs.  </a:t>
            </a:r>
          </a:p>
          <a:p>
            <a:pPr marL="0" indent="0">
              <a:buNone/>
            </a:pPr>
            <a:endParaRPr lang="en-US" sz="2800" b="1" dirty="0"/>
          </a:p>
        </p:txBody>
      </p:sp>
    </p:spTree>
    <p:extLst>
      <p:ext uri="{BB962C8B-B14F-4D97-AF65-F5344CB8AC3E}">
        <p14:creationId xmlns:p14="http://schemas.microsoft.com/office/powerpoint/2010/main" val="3103706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CF987-D4B9-4A82-807F-A2C3BE019B90}"/>
              </a:ext>
            </a:extLst>
          </p:cNvPr>
          <p:cNvSpPr>
            <a:spLocks noGrp="1"/>
          </p:cNvSpPr>
          <p:nvPr>
            <p:ph type="title"/>
          </p:nvPr>
        </p:nvSpPr>
        <p:spPr/>
        <p:txBody>
          <a:bodyPr/>
          <a:lstStyle/>
          <a:p>
            <a:r>
              <a:rPr lang="en-US" dirty="0"/>
              <a:t>SAMPLE RESPONSE:  Intro</a:t>
            </a:r>
          </a:p>
        </p:txBody>
      </p:sp>
      <p:sp>
        <p:nvSpPr>
          <p:cNvPr id="3" name="Content Placeholder 2">
            <a:extLst>
              <a:ext uri="{FF2B5EF4-FFF2-40B4-BE49-F238E27FC236}">
                <a16:creationId xmlns:a16="http://schemas.microsoft.com/office/drawing/2014/main" xmlns="" id="{7BBC523F-9D9A-452D-A371-C27F2A0874D0}"/>
              </a:ext>
            </a:extLst>
          </p:cNvPr>
          <p:cNvSpPr>
            <a:spLocks noGrp="1"/>
          </p:cNvSpPr>
          <p:nvPr>
            <p:ph sz="quarter" idx="1"/>
          </p:nvPr>
        </p:nvSpPr>
        <p:spPr/>
        <p:txBody>
          <a:bodyPr>
            <a:normAutofit fontScale="92500" lnSpcReduction="10000"/>
          </a:bodyPr>
          <a:lstStyle/>
          <a:p>
            <a:pPr marL="0" indent="0">
              <a:buNone/>
            </a:pPr>
            <a:r>
              <a:rPr lang="en-US" dirty="0">
                <a:solidFill>
                  <a:srgbClr val="FF0000"/>
                </a:solidFill>
              </a:rPr>
              <a:t>Now is a time in university career services when many offices are either planning new forms of information delivery or have already done so. I would take three major steps to revamp the delivery of career information resources: one, identify major information topic themes; two, determine what specific information needs to be provided and to whom; and three, select appropriate mediums for delivering the information. </a:t>
            </a:r>
          </a:p>
          <a:p>
            <a:endParaRPr lang="en-US" dirty="0"/>
          </a:p>
          <a:p>
            <a:pPr marL="0" indent="0">
              <a:buNone/>
            </a:pPr>
            <a:r>
              <a:rPr lang="en-US" i="1" dirty="0">
                <a:solidFill>
                  <a:srgbClr val="7030A0"/>
                </a:solidFill>
              </a:rPr>
              <a:t>The writer addresses all 3 questions clearly using transition words (one, two, three).  The 1</a:t>
            </a:r>
            <a:r>
              <a:rPr lang="en-US" i="1" baseline="30000" dirty="0">
                <a:solidFill>
                  <a:srgbClr val="7030A0"/>
                </a:solidFill>
              </a:rPr>
              <a:t>st</a:t>
            </a:r>
            <a:r>
              <a:rPr lang="en-US" i="1" dirty="0">
                <a:solidFill>
                  <a:srgbClr val="7030A0"/>
                </a:solidFill>
              </a:rPr>
              <a:t> sentence reminds the reader that much is happening in this sector concerning the delivery of information.  Intro is 2 sentences.  </a:t>
            </a:r>
          </a:p>
          <a:p>
            <a:pPr marL="0" indent="0">
              <a:buNone/>
            </a:pPr>
            <a:endParaRPr lang="en-US" dirty="0"/>
          </a:p>
        </p:txBody>
      </p:sp>
    </p:spTree>
    <p:extLst>
      <p:ext uri="{BB962C8B-B14F-4D97-AF65-F5344CB8AC3E}">
        <p14:creationId xmlns:p14="http://schemas.microsoft.com/office/powerpoint/2010/main" val="2867583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CF987-D4B9-4A82-807F-A2C3BE019B90}"/>
              </a:ext>
            </a:extLst>
          </p:cNvPr>
          <p:cNvSpPr>
            <a:spLocks noGrp="1"/>
          </p:cNvSpPr>
          <p:nvPr>
            <p:ph type="title"/>
          </p:nvPr>
        </p:nvSpPr>
        <p:spPr/>
        <p:txBody>
          <a:bodyPr/>
          <a:lstStyle/>
          <a:p>
            <a:r>
              <a:rPr lang="en-US" dirty="0"/>
              <a:t>SAMPLE RESPONSE: Body Paragraph #1</a:t>
            </a:r>
          </a:p>
        </p:txBody>
      </p:sp>
      <p:sp>
        <p:nvSpPr>
          <p:cNvPr id="3" name="Content Placeholder 2">
            <a:extLst>
              <a:ext uri="{FF2B5EF4-FFF2-40B4-BE49-F238E27FC236}">
                <a16:creationId xmlns:a16="http://schemas.microsoft.com/office/drawing/2014/main" xmlns="" id="{7BBC523F-9D9A-452D-A371-C27F2A0874D0}"/>
              </a:ext>
            </a:extLst>
          </p:cNvPr>
          <p:cNvSpPr>
            <a:spLocks noGrp="1"/>
          </p:cNvSpPr>
          <p:nvPr>
            <p:ph sz="quarter" idx="1"/>
          </p:nvPr>
        </p:nvSpPr>
        <p:spPr/>
        <p:txBody>
          <a:bodyPr>
            <a:normAutofit fontScale="85000" lnSpcReduction="20000"/>
          </a:bodyPr>
          <a:lstStyle/>
          <a:p>
            <a:pPr marL="0" indent="0">
              <a:buNone/>
            </a:pPr>
            <a:r>
              <a:rPr lang="en-US" dirty="0">
                <a:solidFill>
                  <a:srgbClr val="FF0000"/>
                </a:solidFill>
              </a:rPr>
              <a:t>Major topics themes would included self awareness, the world of work and career exploration, gaining experience and learning how to market employment skills, and networking and job search. I would call my team together to break down each topic into smaller areas of information and inventory resources like assessment, videos, handouts, web-based tools career information delivery systems, classification systems (O*NET, OOH), online job boards (Indeed, school specific, etc...) and other sources of information that help students understand the importance of each theme and how and when to engage with each.  </a:t>
            </a:r>
          </a:p>
          <a:p>
            <a:endParaRPr lang="en-US" dirty="0"/>
          </a:p>
          <a:p>
            <a:pPr marL="0" indent="0">
              <a:buNone/>
            </a:pPr>
            <a:r>
              <a:rPr lang="en-US" i="1" dirty="0">
                <a:solidFill>
                  <a:srgbClr val="7030A0"/>
                </a:solidFill>
              </a:rPr>
              <a:t>The writer begins with a clear transition, picking up on the language in the intro and the question: “Major topic themes.”  She/he explains process for determining information and gives some examples of potential resources.  The paragraph is summarized (see “other sources of information. . . “)</a:t>
            </a:r>
          </a:p>
          <a:p>
            <a:pPr marL="0" indent="0">
              <a:buNone/>
            </a:pPr>
            <a:endParaRPr lang="en-US" i="1" dirty="0">
              <a:solidFill>
                <a:srgbClr val="7030A0"/>
              </a:solidFill>
            </a:endParaRPr>
          </a:p>
          <a:p>
            <a:pPr marL="0" indent="0">
              <a:buNone/>
            </a:pPr>
            <a:endParaRPr lang="en-US" dirty="0"/>
          </a:p>
        </p:txBody>
      </p:sp>
    </p:spTree>
    <p:extLst>
      <p:ext uri="{BB962C8B-B14F-4D97-AF65-F5344CB8AC3E}">
        <p14:creationId xmlns:p14="http://schemas.microsoft.com/office/powerpoint/2010/main" val="3931002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CF987-D4B9-4A82-807F-A2C3BE019B90}"/>
              </a:ext>
            </a:extLst>
          </p:cNvPr>
          <p:cNvSpPr>
            <a:spLocks noGrp="1"/>
          </p:cNvSpPr>
          <p:nvPr>
            <p:ph type="title"/>
          </p:nvPr>
        </p:nvSpPr>
        <p:spPr/>
        <p:txBody>
          <a:bodyPr/>
          <a:lstStyle/>
          <a:p>
            <a:r>
              <a:rPr lang="en-US" dirty="0"/>
              <a:t>SAMPLE RESPONSE: Body Paragraph #2</a:t>
            </a:r>
          </a:p>
        </p:txBody>
      </p:sp>
      <p:sp>
        <p:nvSpPr>
          <p:cNvPr id="3" name="Content Placeholder 2">
            <a:extLst>
              <a:ext uri="{FF2B5EF4-FFF2-40B4-BE49-F238E27FC236}">
                <a16:creationId xmlns:a16="http://schemas.microsoft.com/office/drawing/2014/main" xmlns="" id="{7BBC523F-9D9A-452D-A371-C27F2A0874D0}"/>
              </a:ext>
            </a:extLst>
          </p:cNvPr>
          <p:cNvSpPr>
            <a:spLocks noGrp="1"/>
          </p:cNvSpPr>
          <p:nvPr>
            <p:ph sz="quarter" idx="1"/>
          </p:nvPr>
        </p:nvSpPr>
        <p:spPr/>
        <p:txBody>
          <a:bodyPr>
            <a:normAutofit fontScale="85000" lnSpcReduction="20000"/>
          </a:bodyPr>
          <a:lstStyle/>
          <a:p>
            <a:pPr marL="0" indent="0">
              <a:buNone/>
            </a:pPr>
            <a:r>
              <a:rPr lang="en-US" dirty="0">
                <a:solidFill>
                  <a:srgbClr val="FF0000"/>
                </a:solidFill>
              </a:rPr>
              <a:t>In order to determine what information and resources need to be provided it will be necessary to conduct a needs assessment of our client population. Who our student are, and where their needs lie, must be understood. For instance, LGBTQ students will benefit from information on friendly employers and ways of being out in the work place. J1 visa students may want information on H1B visas and on employers who higher international workers. Similar information resources will benefit other populations with unique needs. A review of industry best practices through NACE will be helpful. </a:t>
            </a:r>
          </a:p>
          <a:p>
            <a:endParaRPr lang="en-US" dirty="0"/>
          </a:p>
          <a:p>
            <a:pPr marL="0" indent="0">
              <a:buNone/>
            </a:pPr>
            <a:r>
              <a:rPr lang="en-US" i="1" dirty="0">
                <a:solidFill>
                  <a:srgbClr val="7030A0"/>
                </a:solidFill>
              </a:rPr>
              <a:t>Again, the writer picks up on key words “what information and resources need. . . .”  The writer then explains how he/she would gather that information and provides several specific examples of client situations.  (a part of Item #2 in in the scenario).  </a:t>
            </a:r>
          </a:p>
          <a:p>
            <a:pPr marL="0" indent="0">
              <a:buNone/>
            </a:pPr>
            <a:endParaRPr lang="en-US" dirty="0"/>
          </a:p>
        </p:txBody>
      </p:sp>
    </p:spTree>
    <p:extLst>
      <p:ext uri="{BB962C8B-B14F-4D97-AF65-F5344CB8AC3E}">
        <p14:creationId xmlns:p14="http://schemas.microsoft.com/office/powerpoint/2010/main" val="349475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CF987-D4B9-4A82-807F-A2C3BE019B90}"/>
              </a:ext>
            </a:extLst>
          </p:cNvPr>
          <p:cNvSpPr>
            <a:spLocks noGrp="1"/>
          </p:cNvSpPr>
          <p:nvPr>
            <p:ph type="title"/>
          </p:nvPr>
        </p:nvSpPr>
        <p:spPr/>
        <p:txBody>
          <a:bodyPr/>
          <a:lstStyle/>
          <a:p>
            <a:r>
              <a:rPr lang="en-US" dirty="0"/>
              <a:t>SAMPLE RESPONSE: Body Paragraph #3</a:t>
            </a:r>
          </a:p>
        </p:txBody>
      </p:sp>
      <p:sp>
        <p:nvSpPr>
          <p:cNvPr id="3" name="Content Placeholder 2">
            <a:extLst>
              <a:ext uri="{FF2B5EF4-FFF2-40B4-BE49-F238E27FC236}">
                <a16:creationId xmlns:a16="http://schemas.microsoft.com/office/drawing/2014/main" xmlns="" id="{7BBC523F-9D9A-452D-A371-C27F2A0874D0}"/>
              </a:ext>
            </a:extLst>
          </p:cNvPr>
          <p:cNvSpPr>
            <a:spLocks noGrp="1"/>
          </p:cNvSpPr>
          <p:nvPr>
            <p:ph sz="quarter" idx="1"/>
          </p:nvPr>
        </p:nvSpPr>
        <p:spPr>
          <a:xfrm>
            <a:off x="457199" y="1600200"/>
            <a:ext cx="7903029" cy="4873752"/>
          </a:xfrm>
        </p:spPr>
        <p:txBody>
          <a:bodyPr>
            <a:normAutofit fontScale="62500" lnSpcReduction="20000"/>
          </a:bodyPr>
          <a:lstStyle/>
          <a:p>
            <a:pPr marL="0" indent="0">
              <a:buNone/>
            </a:pPr>
            <a:r>
              <a:rPr lang="en-US" dirty="0">
                <a:solidFill>
                  <a:srgbClr val="FF0000"/>
                </a:solidFill>
              </a:rPr>
              <a:t>After conducting an inventory of resources, and an assessment of our population and its needs, I would create a strategy for providing information and resources in the most accessible, visible, and consumable way possible.  Of course, one of these strategies would include traditional workshops focused on a particular high need topic (interviewing, elevator speech, LinkedIn profile).  But delivery is far more diverse in higher education now.  We would need to also consider delivery across a wide variety of platforms and settings. For example, our website would be reorganized to make content easier to find for all our constituents. Handouts and other physical resources would be placed conveniently on our website as well as remaining in physical locations around the office and school. Social media might be used to facilitate event promotion and to host career exploration through featured virtual speakers. A YouTube channel could provide information on common questions and topics to students in an on-demand  development program. Vendors would be selected to provide services that are not possible to provide in house. Our events and service (like topic driven, population specific group work, and alumni speaker series) might even be organized around the established needs of our students. </a:t>
            </a:r>
          </a:p>
          <a:p>
            <a:pPr marL="0" indent="0">
              <a:buNone/>
            </a:pPr>
            <a:endParaRPr lang="en-US" dirty="0"/>
          </a:p>
          <a:p>
            <a:pPr marL="0" indent="0">
              <a:buNone/>
            </a:pPr>
            <a:r>
              <a:rPr lang="en-US" i="1" dirty="0">
                <a:solidFill>
                  <a:srgbClr val="7030A0"/>
                </a:solidFill>
              </a:rPr>
              <a:t>The writer links BP 1 and BP 2 in the 1</a:t>
            </a:r>
            <a:r>
              <a:rPr lang="en-US" i="1" baseline="30000" dirty="0">
                <a:solidFill>
                  <a:srgbClr val="7030A0"/>
                </a:solidFill>
              </a:rPr>
              <a:t>st</a:t>
            </a:r>
            <a:r>
              <a:rPr lang="en-US" i="1" dirty="0">
                <a:solidFill>
                  <a:srgbClr val="7030A0"/>
                </a:solidFill>
              </a:rPr>
              <a:t> sentence and then moves onto answering the 3</a:t>
            </a:r>
            <a:r>
              <a:rPr lang="en-US" i="1" baseline="30000" dirty="0">
                <a:solidFill>
                  <a:srgbClr val="7030A0"/>
                </a:solidFill>
              </a:rPr>
              <a:t>rd</a:t>
            </a:r>
            <a:r>
              <a:rPr lang="en-US" i="1" dirty="0">
                <a:solidFill>
                  <a:srgbClr val="7030A0"/>
                </a:solidFill>
              </a:rPr>
              <a:t> part of the scenario.  The writer responds to the particular scenario (workshop setting) and have makes the point that delivery in this setting is far more diverse than the single methodology of the scenario.  The writer then describes how this information would be delivered across all relevant media.  </a:t>
            </a:r>
          </a:p>
          <a:p>
            <a:pPr marL="0" indent="0">
              <a:buNone/>
            </a:pPr>
            <a:endParaRPr lang="en-US" dirty="0"/>
          </a:p>
        </p:txBody>
      </p:sp>
    </p:spTree>
    <p:extLst>
      <p:ext uri="{BB962C8B-B14F-4D97-AF65-F5344CB8AC3E}">
        <p14:creationId xmlns:p14="http://schemas.microsoft.com/office/powerpoint/2010/main" val="2404070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CF987-D4B9-4A82-807F-A2C3BE019B90}"/>
              </a:ext>
            </a:extLst>
          </p:cNvPr>
          <p:cNvSpPr>
            <a:spLocks noGrp="1"/>
          </p:cNvSpPr>
          <p:nvPr>
            <p:ph type="title"/>
          </p:nvPr>
        </p:nvSpPr>
        <p:spPr/>
        <p:txBody>
          <a:bodyPr/>
          <a:lstStyle/>
          <a:p>
            <a:r>
              <a:rPr lang="en-US" dirty="0"/>
              <a:t>SAMPLE RESPONSE: Conclusion</a:t>
            </a:r>
          </a:p>
        </p:txBody>
      </p:sp>
      <p:sp>
        <p:nvSpPr>
          <p:cNvPr id="3" name="Content Placeholder 2">
            <a:extLst>
              <a:ext uri="{FF2B5EF4-FFF2-40B4-BE49-F238E27FC236}">
                <a16:creationId xmlns:a16="http://schemas.microsoft.com/office/drawing/2014/main" xmlns="" id="{7BBC523F-9D9A-452D-A371-C27F2A0874D0}"/>
              </a:ext>
            </a:extLst>
          </p:cNvPr>
          <p:cNvSpPr>
            <a:spLocks noGrp="1"/>
          </p:cNvSpPr>
          <p:nvPr>
            <p:ph sz="quarter" idx="1"/>
          </p:nvPr>
        </p:nvSpPr>
        <p:spPr/>
        <p:txBody>
          <a:bodyPr>
            <a:normAutofit/>
          </a:bodyPr>
          <a:lstStyle/>
          <a:p>
            <a:pPr marL="0" indent="0">
              <a:buNone/>
            </a:pPr>
            <a:r>
              <a:rPr lang="en-US" dirty="0">
                <a:solidFill>
                  <a:srgbClr val="FF0000"/>
                </a:solidFill>
              </a:rPr>
              <a:t>In summary, my goal would be to provide students with a frame work for understanding the role of career information resources, provide thorough and targeted resources based on needs, and deliver the resources to them in the most convenient, accessible ways possible.</a:t>
            </a:r>
          </a:p>
          <a:p>
            <a:pPr marL="0" indent="0">
              <a:buNone/>
            </a:pPr>
            <a:endParaRPr lang="en-US" i="1" dirty="0">
              <a:solidFill>
                <a:srgbClr val="7030A0"/>
              </a:solidFill>
            </a:endParaRPr>
          </a:p>
          <a:p>
            <a:pPr marL="0" indent="0">
              <a:buNone/>
            </a:pPr>
            <a:r>
              <a:rPr lang="en-US" i="1" dirty="0">
                <a:solidFill>
                  <a:srgbClr val="7030A0"/>
                </a:solidFill>
              </a:rPr>
              <a:t>This short paragraph serves for the response – and touches </a:t>
            </a:r>
            <a:r>
              <a:rPr lang="en-US" b="1" i="1" dirty="0">
                <a:solidFill>
                  <a:srgbClr val="7030A0"/>
                </a:solidFill>
              </a:rPr>
              <a:t>again</a:t>
            </a:r>
            <a:r>
              <a:rPr lang="en-US" i="1" dirty="0">
                <a:solidFill>
                  <a:srgbClr val="7030A0"/>
                </a:solidFill>
              </a:rPr>
              <a:t> on each of the 3 questions.  </a:t>
            </a:r>
          </a:p>
          <a:p>
            <a:pPr marL="0" indent="0">
              <a:buNone/>
            </a:pPr>
            <a:endParaRPr lang="en-US" dirty="0"/>
          </a:p>
        </p:txBody>
      </p:sp>
    </p:spTree>
    <p:extLst>
      <p:ext uri="{BB962C8B-B14F-4D97-AF65-F5344CB8AC3E}">
        <p14:creationId xmlns:p14="http://schemas.microsoft.com/office/powerpoint/2010/main" val="608075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CF987-D4B9-4A82-807F-A2C3BE019B90}"/>
              </a:ext>
            </a:extLst>
          </p:cNvPr>
          <p:cNvSpPr>
            <a:spLocks noGrp="1"/>
          </p:cNvSpPr>
          <p:nvPr>
            <p:ph type="title"/>
          </p:nvPr>
        </p:nvSpPr>
        <p:spPr/>
        <p:txBody>
          <a:bodyPr/>
          <a:lstStyle/>
          <a:p>
            <a:r>
              <a:rPr lang="en-US" dirty="0"/>
              <a:t>Observations:  What makes this response Good!</a:t>
            </a:r>
          </a:p>
        </p:txBody>
      </p:sp>
      <p:sp>
        <p:nvSpPr>
          <p:cNvPr id="3" name="Content Placeholder 2">
            <a:extLst>
              <a:ext uri="{FF2B5EF4-FFF2-40B4-BE49-F238E27FC236}">
                <a16:creationId xmlns:a16="http://schemas.microsoft.com/office/drawing/2014/main" xmlns="" id="{7BBC523F-9D9A-452D-A371-C27F2A0874D0}"/>
              </a:ext>
            </a:extLst>
          </p:cNvPr>
          <p:cNvSpPr>
            <a:spLocks noGrp="1"/>
          </p:cNvSpPr>
          <p:nvPr>
            <p:ph sz="quarter" idx="1"/>
          </p:nvPr>
        </p:nvSpPr>
        <p:spPr/>
        <p:txBody>
          <a:bodyPr>
            <a:normAutofit/>
          </a:bodyPr>
          <a:lstStyle/>
          <a:p>
            <a:r>
              <a:rPr lang="en-US" sz="2000" i="1" dirty="0">
                <a:solidFill>
                  <a:srgbClr val="7030A0"/>
                </a:solidFill>
              </a:rPr>
              <a:t>The writer uses 3 detailed body paragraphs to respond to the specific questions.  The applicant has short paragraphs (roughly 2 – 3 sentences per paragraph).  </a:t>
            </a:r>
          </a:p>
          <a:p>
            <a:r>
              <a:rPr lang="en-US" sz="2000" i="1" dirty="0">
                <a:solidFill>
                  <a:srgbClr val="7030A0"/>
                </a:solidFill>
              </a:rPr>
              <a:t>The introduction and conclusion clearly relate to the questions that are asked.  </a:t>
            </a:r>
          </a:p>
          <a:p>
            <a:r>
              <a:rPr lang="en-US" sz="2000" i="1" dirty="0">
                <a:solidFill>
                  <a:srgbClr val="7030A0"/>
                </a:solidFill>
              </a:rPr>
              <a:t>The response is organized in a logical fashion.  The writer uses the 3 questions to organize his/her response.  </a:t>
            </a:r>
          </a:p>
          <a:p>
            <a:r>
              <a:rPr lang="en-US" sz="2000" i="1" dirty="0">
                <a:solidFill>
                  <a:srgbClr val="7030A0"/>
                </a:solidFill>
              </a:rPr>
              <a:t>Transition words (repetition of language or content) move the reader through the entire response.   </a:t>
            </a:r>
          </a:p>
          <a:p>
            <a:r>
              <a:rPr lang="en-US" sz="2000" i="1" dirty="0">
                <a:solidFill>
                  <a:srgbClr val="7030A0"/>
                </a:solidFill>
              </a:rPr>
              <a:t>Finally, paragraphs have a clear focus and tie back to the original questions.  </a:t>
            </a:r>
            <a:endParaRPr lang="en-US" i="1" dirty="0">
              <a:solidFill>
                <a:srgbClr val="7030A0"/>
              </a:solidFill>
            </a:endParaRPr>
          </a:p>
          <a:p>
            <a:pPr marL="0" indent="0">
              <a:buNone/>
            </a:pPr>
            <a:endParaRPr lang="en-US" dirty="0"/>
          </a:p>
        </p:txBody>
      </p:sp>
    </p:spTree>
    <p:extLst>
      <p:ext uri="{BB962C8B-B14F-4D97-AF65-F5344CB8AC3E}">
        <p14:creationId xmlns:p14="http://schemas.microsoft.com/office/powerpoint/2010/main" val="239002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Before you Begin. . . </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sz="3600" dirty="0"/>
              <a:t>Read all the information provided for you and the instructions carefully to understand the format, the question, and the time limit. All of the credential assessments have a time limit.</a:t>
            </a:r>
          </a:p>
        </p:txBody>
      </p:sp>
    </p:spTree>
    <p:extLst>
      <p:ext uri="{BB962C8B-B14F-4D97-AF65-F5344CB8AC3E}">
        <p14:creationId xmlns:p14="http://schemas.microsoft.com/office/powerpoint/2010/main" val="1881088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CA206-1A04-4F01-B943-CB6CF7E306A6}"/>
              </a:ext>
            </a:extLst>
          </p:cNvPr>
          <p:cNvSpPr>
            <a:spLocks noGrp="1"/>
          </p:cNvSpPr>
          <p:nvPr>
            <p:ph type="title"/>
          </p:nvPr>
        </p:nvSpPr>
        <p:spPr/>
        <p:txBody>
          <a:bodyPr/>
          <a:lstStyle/>
          <a:p>
            <a:r>
              <a:rPr lang="en-US" dirty="0"/>
              <a:t>NOW YOU TRY IT	</a:t>
            </a:r>
          </a:p>
        </p:txBody>
      </p:sp>
      <p:sp>
        <p:nvSpPr>
          <p:cNvPr id="3" name="Content Placeholder 2">
            <a:extLst>
              <a:ext uri="{FF2B5EF4-FFF2-40B4-BE49-F238E27FC236}">
                <a16:creationId xmlns:a16="http://schemas.microsoft.com/office/drawing/2014/main" xmlns="" id="{DF56F4F2-593C-4E41-8B39-5F266C875144}"/>
              </a:ext>
            </a:extLst>
          </p:cNvPr>
          <p:cNvSpPr>
            <a:spLocks noGrp="1"/>
          </p:cNvSpPr>
          <p:nvPr>
            <p:ph sz="quarter" idx="1"/>
          </p:nvPr>
        </p:nvSpPr>
        <p:spPr>
          <a:xfrm>
            <a:off x="457200" y="1600200"/>
            <a:ext cx="7467600" cy="2347686"/>
          </a:xfrm>
        </p:spPr>
        <p:txBody>
          <a:bodyPr>
            <a:normAutofit/>
          </a:bodyPr>
          <a:lstStyle/>
          <a:p>
            <a:pPr marL="0" indent="0">
              <a:buNone/>
            </a:pPr>
            <a:r>
              <a:rPr lang="en-US" sz="4400" dirty="0"/>
              <a:t>The next four slides provide some sample questions for you to practice!  </a:t>
            </a:r>
          </a:p>
        </p:txBody>
      </p:sp>
      <p:pic>
        <p:nvPicPr>
          <p:cNvPr id="5" name="Picture 4">
            <a:extLst>
              <a:ext uri="{FF2B5EF4-FFF2-40B4-BE49-F238E27FC236}">
                <a16:creationId xmlns:a16="http://schemas.microsoft.com/office/drawing/2014/main" xmlns="" id="{A8142661-B012-4FFB-9F18-86187513498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214498" y="4030251"/>
            <a:ext cx="2715004" cy="2629267"/>
          </a:xfrm>
          <a:prstGeom prst="rect">
            <a:avLst/>
          </a:prstGeom>
        </p:spPr>
      </p:pic>
    </p:spTree>
    <p:extLst>
      <p:ext uri="{BB962C8B-B14F-4D97-AF65-F5344CB8AC3E}">
        <p14:creationId xmlns:p14="http://schemas.microsoft.com/office/powerpoint/2010/main" val="1064667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Let’s Give it a shot</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fontScale="92500" lnSpcReduction="10000"/>
          </a:bodyPr>
          <a:lstStyle/>
          <a:p>
            <a:pPr marL="0" indent="0" algn="ctr">
              <a:buNone/>
            </a:pPr>
            <a:r>
              <a:rPr lang="en-US" b="1" dirty="0"/>
              <a:t>THEORY QUESTION</a:t>
            </a:r>
          </a:p>
          <a:p>
            <a:pPr marL="0" indent="0" algn="ctr">
              <a:buNone/>
            </a:pPr>
            <a:r>
              <a:rPr lang="en-US" b="1" dirty="0"/>
              <a:t>Setting:  Workforce</a:t>
            </a:r>
          </a:p>
          <a:p>
            <a:pPr marL="0" indent="0">
              <a:buNone/>
            </a:pPr>
            <a:endParaRPr lang="en-US" dirty="0"/>
          </a:p>
          <a:p>
            <a:r>
              <a:rPr lang="en-US" sz="2800" dirty="0"/>
              <a:t>You are working with a client who wants a job.  The individual is about 40, has work experience, few barriers, and a high school education.  The client says she is not interested in doing some of the type of work she has done previously.  She is open to learning about other possibilities and even training to gain entry to new kinds of work.  What theory or theories will guide your work with this client? </a:t>
            </a:r>
          </a:p>
        </p:txBody>
      </p:sp>
    </p:spTree>
    <p:extLst>
      <p:ext uri="{BB962C8B-B14F-4D97-AF65-F5344CB8AC3E}">
        <p14:creationId xmlns:p14="http://schemas.microsoft.com/office/powerpoint/2010/main" val="299676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Let’s Give it a shot</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a:xfrm>
            <a:off x="457200" y="1600200"/>
            <a:ext cx="7840639" cy="4873752"/>
          </a:xfrm>
        </p:spPr>
        <p:txBody>
          <a:bodyPr>
            <a:normAutofit fontScale="92500" lnSpcReduction="10000"/>
          </a:bodyPr>
          <a:lstStyle/>
          <a:p>
            <a:pPr marL="0" indent="0" algn="ctr">
              <a:buNone/>
            </a:pPr>
            <a:r>
              <a:rPr lang="en-US" b="1" dirty="0"/>
              <a:t>ASSESSMENT QUESTION</a:t>
            </a:r>
          </a:p>
          <a:p>
            <a:pPr marL="0" indent="0" algn="ctr">
              <a:buNone/>
            </a:pPr>
            <a:r>
              <a:rPr lang="en-US" b="1" dirty="0"/>
              <a:t>Setting:  Private practice</a:t>
            </a:r>
          </a:p>
          <a:p>
            <a:pPr marL="0" indent="0">
              <a:buNone/>
            </a:pPr>
            <a:endParaRPr lang="en-US" dirty="0"/>
          </a:p>
          <a:p>
            <a:r>
              <a:rPr lang="en-US" sz="2800" dirty="0"/>
              <a:t>You are working with a client who wants a job.  The individual is about 40, has work experience, few barriers, and a high school education.  The client says she is not interested in doing some of the type of work she has done previously.  She is open to learning about other possibilities and even training to gain entry to new kinds of work.  How would you use formal and/or informal assessments to help this client identify occupations to consider? </a:t>
            </a:r>
          </a:p>
        </p:txBody>
      </p:sp>
    </p:spTree>
    <p:extLst>
      <p:ext uri="{BB962C8B-B14F-4D97-AF65-F5344CB8AC3E}">
        <p14:creationId xmlns:p14="http://schemas.microsoft.com/office/powerpoint/2010/main" val="2227183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Let’s Give it a shot</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a:xfrm>
            <a:off x="457200" y="1600200"/>
            <a:ext cx="7840639" cy="4873752"/>
          </a:xfrm>
        </p:spPr>
        <p:txBody>
          <a:bodyPr>
            <a:normAutofit fontScale="92500" lnSpcReduction="10000"/>
          </a:bodyPr>
          <a:lstStyle/>
          <a:p>
            <a:pPr marL="0" indent="0" algn="ctr">
              <a:buNone/>
            </a:pPr>
            <a:r>
              <a:rPr lang="en-US" b="1" dirty="0"/>
              <a:t>HELPING QUESTION</a:t>
            </a:r>
          </a:p>
          <a:p>
            <a:pPr marL="0" indent="0" algn="ctr">
              <a:buNone/>
            </a:pPr>
            <a:r>
              <a:rPr lang="en-US" b="1" dirty="0"/>
              <a:t>Setting:  K-12</a:t>
            </a:r>
          </a:p>
          <a:p>
            <a:pPr marL="0" indent="0">
              <a:buNone/>
            </a:pPr>
            <a:endParaRPr lang="en-US" dirty="0"/>
          </a:p>
          <a:p>
            <a:r>
              <a:rPr lang="en-US" sz="2800" dirty="0"/>
              <a:t>You are working with a student who is wants an internship in an engineering firm.  The individual is 16 and has work experience doing childcare and working in a family retail business. She excels in school, earning A’s and B’s and also does quite well in sciences and math.  She is not certain about engineering, but wants to learn more. How would you use helping skills with this client?  </a:t>
            </a:r>
          </a:p>
        </p:txBody>
      </p:sp>
    </p:spTree>
    <p:extLst>
      <p:ext uri="{BB962C8B-B14F-4D97-AF65-F5344CB8AC3E}">
        <p14:creationId xmlns:p14="http://schemas.microsoft.com/office/powerpoint/2010/main" val="1003426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Let’s Give it a shot</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a:xfrm>
            <a:off x="457200" y="1600200"/>
            <a:ext cx="7840639" cy="4873752"/>
          </a:xfrm>
        </p:spPr>
        <p:txBody>
          <a:bodyPr>
            <a:normAutofit fontScale="92500" lnSpcReduction="20000"/>
          </a:bodyPr>
          <a:lstStyle/>
          <a:p>
            <a:pPr marL="0" indent="0" algn="ctr">
              <a:buNone/>
            </a:pPr>
            <a:r>
              <a:rPr lang="en-US" b="1" dirty="0"/>
              <a:t>JOB SEARCH QUESTION</a:t>
            </a:r>
          </a:p>
          <a:p>
            <a:pPr marL="0" indent="0" algn="ctr">
              <a:buNone/>
            </a:pPr>
            <a:r>
              <a:rPr lang="en-US" b="1" dirty="0"/>
              <a:t>Setting:  Business</a:t>
            </a:r>
          </a:p>
          <a:p>
            <a:pPr marL="0" indent="0">
              <a:buNone/>
            </a:pPr>
            <a:endParaRPr lang="en-US" dirty="0"/>
          </a:p>
          <a:p>
            <a:r>
              <a:rPr lang="en-US" sz="2800" dirty="0"/>
              <a:t>You are working with an employee who is to advance.  The individual is about 40, is an adequate to exceptional performer, has 15 years with the organization, and a high school education.  The client says she is open to learning about other possibilities and even training to gain entry to new kinds of work. While she enjoys her work and team, she want to learn something new and grow. Describe how you would help this client think about possibilities.</a:t>
            </a:r>
          </a:p>
        </p:txBody>
      </p:sp>
    </p:spTree>
    <p:extLst>
      <p:ext uri="{BB962C8B-B14F-4D97-AF65-F5344CB8AC3E}">
        <p14:creationId xmlns:p14="http://schemas.microsoft.com/office/powerpoint/2010/main" val="2690269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E210C-3388-4D73-A218-A60D4BE277A5}"/>
              </a:ext>
            </a:extLst>
          </p:cNvPr>
          <p:cNvSpPr>
            <a:spLocks noGrp="1"/>
          </p:cNvSpPr>
          <p:nvPr>
            <p:ph type="title"/>
          </p:nvPr>
        </p:nvSpPr>
        <p:spPr/>
        <p:txBody>
          <a:bodyPr/>
          <a:lstStyle/>
          <a:p>
            <a:r>
              <a:rPr lang="en-US" dirty="0"/>
              <a:t>GOOD LUCK!</a:t>
            </a:r>
          </a:p>
        </p:txBody>
      </p:sp>
      <p:pic>
        <p:nvPicPr>
          <p:cNvPr id="5" name="Content Placeholder 4">
            <a:extLst>
              <a:ext uri="{FF2B5EF4-FFF2-40B4-BE49-F238E27FC236}">
                <a16:creationId xmlns:a16="http://schemas.microsoft.com/office/drawing/2014/main" xmlns="" id="{32B369D6-1AA8-4271-AD21-D011D739BCA9}"/>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80436" y="1789725"/>
            <a:ext cx="6814984" cy="4497889"/>
          </a:xfrm>
        </p:spPr>
      </p:pic>
    </p:spTree>
    <p:extLst>
      <p:ext uri="{BB962C8B-B14F-4D97-AF65-F5344CB8AC3E}">
        <p14:creationId xmlns:p14="http://schemas.microsoft.com/office/powerpoint/2010/main" val="147320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4BBDE-998D-49B5-B260-CFE3FABE17C1}"/>
              </a:ext>
            </a:extLst>
          </p:cNvPr>
          <p:cNvSpPr>
            <a:spLocks noGrp="1"/>
          </p:cNvSpPr>
          <p:nvPr>
            <p:ph type="title"/>
          </p:nvPr>
        </p:nvSpPr>
        <p:spPr/>
        <p:txBody>
          <a:bodyPr/>
          <a:lstStyle/>
          <a:p>
            <a:r>
              <a:rPr lang="en-US" dirty="0"/>
              <a:t>Refresh yourself on Career Content</a:t>
            </a:r>
          </a:p>
        </p:txBody>
      </p:sp>
      <p:sp>
        <p:nvSpPr>
          <p:cNvPr id="3" name="Content Placeholder 2">
            <a:extLst>
              <a:ext uri="{FF2B5EF4-FFF2-40B4-BE49-F238E27FC236}">
                <a16:creationId xmlns:a16="http://schemas.microsoft.com/office/drawing/2014/main" xmlns="" id="{AFEBF6DA-BDE2-4558-9670-B08E0D376E17}"/>
              </a:ext>
            </a:extLst>
          </p:cNvPr>
          <p:cNvSpPr>
            <a:spLocks noGrp="1"/>
          </p:cNvSpPr>
          <p:nvPr>
            <p:ph sz="quarter" idx="1"/>
          </p:nvPr>
        </p:nvSpPr>
        <p:spPr/>
        <p:txBody>
          <a:bodyPr>
            <a:normAutofit/>
          </a:bodyPr>
          <a:lstStyle/>
          <a:p>
            <a:r>
              <a:rPr lang="en-US" sz="2800" dirty="0"/>
              <a:t>Study the information about the assessment on the credentialing website.  You will find detailed explanations and information, including topics that are the focus of the scenarios. If necessary, go back and review these topics (generally this is especially true about theory and assessment).  Each scenario will be focused on specific credential competencies.  </a:t>
            </a:r>
          </a:p>
        </p:txBody>
      </p:sp>
    </p:spTree>
    <p:extLst>
      <p:ext uri="{BB962C8B-B14F-4D97-AF65-F5344CB8AC3E}">
        <p14:creationId xmlns:p14="http://schemas.microsoft.com/office/powerpoint/2010/main" val="88581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36794-8519-40CA-8AF8-F32EED8A4A41}"/>
              </a:ext>
            </a:extLst>
          </p:cNvPr>
          <p:cNvSpPr>
            <a:spLocks noGrp="1"/>
          </p:cNvSpPr>
          <p:nvPr>
            <p:ph type="title"/>
          </p:nvPr>
        </p:nvSpPr>
        <p:spPr/>
        <p:txBody>
          <a:bodyPr>
            <a:normAutofit/>
          </a:bodyPr>
          <a:lstStyle/>
          <a:p>
            <a:r>
              <a:rPr lang="en-US" sz="3600" dirty="0"/>
              <a:t>When you are ready to begin</a:t>
            </a:r>
          </a:p>
        </p:txBody>
      </p:sp>
      <p:sp>
        <p:nvSpPr>
          <p:cNvPr id="3" name="Content Placeholder 2">
            <a:extLst>
              <a:ext uri="{FF2B5EF4-FFF2-40B4-BE49-F238E27FC236}">
                <a16:creationId xmlns:a16="http://schemas.microsoft.com/office/drawing/2014/main" xmlns="" id="{114C5747-3D06-4330-94AD-AF3DF0248B33}"/>
              </a:ext>
            </a:extLst>
          </p:cNvPr>
          <p:cNvSpPr>
            <a:spLocks noGrp="1"/>
          </p:cNvSpPr>
          <p:nvPr>
            <p:ph sz="quarter" idx="1"/>
          </p:nvPr>
        </p:nvSpPr>
        <p:spPr/>
        <p:txBody>
          <a:bodyPr>
            <a:normAutofit fontScale="92500" lnSpcReduction="10000"/>
          </a:bodyPr>
          <a:lstStyle/>
          <a:p>
            <a:r>
              <a:rPr lang="en-US" sz="3200" dirty="0"/>
              <a:t>Once you click on your 1</a:t>
            </a:r>
            <a:r>
              <a:rPr lang="en-US" sz="3200" baseline="30000" dirty="0"/>
              <a:t>st</a:t>
            </a:r>
            <a:r>
              <a:rPr lang="en-US" sz="3200" dirty="0"/>
              <a:t> scenario (case) you have 60 minutes to write your response. </a:t>
            </a:r>
          </a:p>
          <a:p>
            <a:r>
              <a:rPr lang="en-US" sz="3200" dirty="0"/>
              <a:t>Read the scenario and question carefully.  What is the question?  What are the key words (discuss, compare/contract, provide examples).</a:t>
            </a:r>
          </a:p>
          <a:p>
            <a:r>
              <a:rPr lang="en-US" sz="3200" dirty="0"/>
              <a:t>Look closely at what the question is directing you to do, and determine what specific information you need to provide. </a:t>
            </a:r>
          </a:p>
        </p:txBody>
      </p:sp>
    </p:spTree>
    <p:extLst>
      <p:ext uri="{BB962C8B-B14F-4D97-AF65-F5344CB8AC3E}">
        <p14:creationId xmlns:p14="http://schemas.microsoft.com/office/powerpoint/2010/main" val="73975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94EB5-BA63-4861-9ED1-B41774CD2307}"/>
              </a:ext>
            </a:extLst>
          </p:cNvPr>
          <p:cNvSpPr>
            <a:spLocks noGrp="1"/>
          </p:cNvSpPr>
          <p:nvPr>
            <p:ph type="title"/>
          </p:nvPr>
        </p:nvSpPr>
        <p:spPr/>
        <p:txBody>
          <a:bodyPr>
            <a:normAutofit/>
          </a:bodyPr>
          <a:lstStyle/>
          <a:p>
            <a:r>
              <a:rPr lang="en-US" sz="2800" dirty="0"/>
              <a:t>REMEMBER THE STRUCTURE OF A GOOD RESPONSE</a:t>
            </a:r>
          </a:p>
        </p:txBody>
      </p:sp>
      <p:sp>
        <p:nvSpPr>
          <p:cNvPr id="3" name="Content Placeholder 2">
            <a:extLst>
              <a:ext uri="{FF2B5EF4-FFF2-40B4-BE49-F238E27FC236}">
                <a16:creationId xmlns:a16="http://schemas.microsoft.com/office/drawing/2014/main" xmlns="" id="{8919EE98-D043-4421-B71E-CECE73320130}"/>
              </a:ext>
            </a:extLst>
          </p:cNvPr>
          <p:cNvSpPr>
            <a:spLocks noGrp="1"/>
          </p:cNvSpPr>
          <p:nvPr>
            <p:ph sz="quarter" idx="1"/>
          </p:nvPr>
        </p:nvSpPr>
        <p:spPr/>
        <p:txBody>
          <a:bodyPr>
            <a:normAutofit/>
          </a:bodyPr>
          <a:lstStyle/>
          <a:p>
            <a:r>
              <a:rPr lang="en-US" sz="3600" dirty="0"/>
              <a:t>Introduce your main idea</a:t>
            </a:r>
          </a:p>
          <a:p>
            <a:r>
              <a:rPr lang="en-US" sz="3600" dirty="0"/>
              <a:t>Have 1-3 paragraphs of support—each with a single point defended by specific examples</a:t>
            </a:r>
          </a:p>
          <a:p>
            <a:r>
              <a:rPr lang="en-US" sz="3600" dirty="0"/>
              <a:t>Conclude with a restatement of your main point and its significance</a:t>
            </a:r>
          </a:p>
        </p:txBody>
      </p:sp>
    </p:spTree>
    <p:extLst>
      <p:ext uri="{BB962C8B-B14F-4D97-AF65-F5344CB8AC3E}">
        <p14:creationId xmlns:p14="http://schemas.microsoft.com/office/powerpoint/2010/main" val="115699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CF84520-E1D5-406F-8617-98C146D435C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58025" y="1054509"/>
            <a:ext cx="7827949" cy="4634146"/>
          </a:xfrm>
          <a:prstGeom prst="rect">
            <a:avLst/>
          </a:prstGeom>
        </p:spPr>
      </p:pic>
    </p:spTree>
    <p:extLst>
      <p:ext uri="{BB962C8B-B14F-4D97-AF65-F5344CB8AC3E}">
        <p14:creationId xmlns:p14="http://schemas.microsoft.com/office/powerpoint/2010/main" val="287890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36794-8519-40CA-8AF8-F32EED8A4A41}"/>
              </a:ext>
            </a:extLst>
          </p:cNvPr>
          <p:cNvSpPr>
            <a:spLocks noGrp="1"/>
          </p:cNvSpPr>
          <p:nvPr>
            <p:ph type="title"/>
          </p:nvPr>
        </p:nvSpPr>
        <p:spPr/>
        <p:txBody>
          <a:bodyPr>
            <a:normAutofit/>
          </a:bodyPr>
          <a:lstStyle/>
          <a:p>
            <a:r>
              <a:rPr lang="en-US" sz="3600" dirty="0"/>
              <a:t>Follow these writing tips</a:t>
            </a:r>
          </a:p>
        </p:txBody>
      </p:sp>
      <p:sp>
        <p:nvSpPr>
          <p:cNvPr id="3" name="Content Placeholder 2">
            <a:extLst>
              <a:ext uri="{FF2B5EF4-FFF2-40B4-BE49-F238E27FC236}">
                <a16:creationId xmlns:a16="http://schemas.microsoft.com/office/drawing/2014/main" xmlns="" id="{114C5747-3D06-4330-94AD-AF3DF0248B33}"/>
              </a:ext>
            </a:extLst>
          </p:cNvPr>
          <p:cNvSpPr>
            <a:spLocks noGrp="1"/>
          </p:cNvSpPr>
          <p:nvPr>
            <p:ph sz="quarter" idx="1"/>
          </p:nvPr>
        </p:nvSpPr>
        <p:spPr/>
        <p:txBody>
          <a:bodyPr>
            <a:noAutofit/>
          </a:bodyPr>
          <a:lstStyle/>
          <a:p>
            <a:r>
              <a:rPr lang="en-US" sz="3200" dirty="0"/>
              <a:t>Plan your time.  </a:t>
            </a:r>
          </a:p>
          <a:p>
            <a:pPr lvl="1"/>
            <a:r>
              <a:rPr lang="en-US" sz="3200" dirty="0"/>
              <a:t>Take a few minutes (3-4) and jot down some ideas.  </a:t>
            </a:r>
          </a:p>
          <a:p>
            <a:pPr lvl="1"/>
            <a:r>
              <a:rPr lang="en-US" sz="3200" dirty="0"/>
              <a:t>About 6 minutes (1/10 of your time) to plan your response w/ a brief outline.  Save about 10 min of your time to edit, tighten, and proofread your response. </a:t>
            </a:r>
          </a:p>
        </p:txBody>
      </p:sp>
    </p:spTree>
    <p:extLst>
      <p:ext uri="{BB962C8B-B14F-4D97-AF65-F5344CB8AC3E}">
        <p14:creationId xmlns:p14="http://schemas.microsoft.com/office/powerpoint/2010/main" val="182202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1191</TotalTime>
  <Words>3087</Words>
  <Application>Microsoft Office PowerPoint</Application>
  <PresentationFormat>On-screen Show (4:3)</PresentationFormat>
  <Paragraphs>181</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Century Schoolbook</vt:lpstr>
      <vt:lpstr>Wingdings</vt:lpstr>
      <vt:lpstr>Wingdings 2</vt:lpstr>
      <vt:lpstr>Oriel</vt:lpstr>
      <vt:lpstr>PowerPoint Presentation</vt:lpstr>
      <vt:lpstr>PREPARING for your ASSESSMENT</vt:lpstr>
      <vt:lpstr>SECTION 1</vt:lpstr>
      <vt:lpstr>Before you Begin. . . </vt:lpstr>
      <vt:lpstr>Refresh yourself on Career Content</vt:lpstr>
      <vt:lpstr>When you are ready to begin</vt:lpstr>
      <vt:lpstr>REMEMBER THE STRUCTURE OF A GOOD RESPONSE</vt:lpstr>
      <vt:lpstr>PowerPoint Presentation</vt:lpstr>
      <vt:lpstr>Follow these writing tips</vt:lpstr>
      <vt:lpstr>You are not Hemingway. . .</vt:lpstr>
      <vt:lpstr>Follow basic writing structure</vt:lpstr>
      <vt:lpstr>DETAILS MATTER!</vt:lpstr>
      <vt:lpstr>After Ideas flow . . . Then Organize</vt:lpstr>
      <vt:lpstr>You are not writing a Dissertation!</vt:lpstr>
      <vt:lpstr>DREAMS ARE FINE BUT NOT HERE!</vt:lpstr>
      <vt:lpstr>NOW WRITE . . . </vt:lpstr>
      <vt:lpstr>KEEPING IDEAS flowing. . . </vt:lpstr>
      <vt:lpstr>ONCE your draft is written. . . </vt:lpstr>
      <vt:lpstr>BEFORE YOU ARE DONE:  edit</vt:lpstr>
      <vt:lpstr>WHEN YOU ARE DONE. . . </vt:lpstr>
      <vt:lpstr>SECTION 2</vt:lpstr>
      <vt:lpstr>PowerPoint Presentation</vt:lpstr>
      <vt:lpstr>Before you Begin. . . </vt:lpstr>
      <vt:lpstr>Refresh yourself on Career Content</vt:lpstr>
      <vt:lpstr>Before you Begin. . . </vt:lpstr>
      <vt:lpstr>You will choose a setting. . . </vt:lpstr>
      <vt:lpstr>When you are ready to begin</vt:lpstr>
      <vt:lpstr>REMEMBER THE STRUCTURE OF A GOOD RESPONSE</vt:lpstr>
      <vt:lpstr>A sample:  What you will see</vt:lpstr>
      <vt:lpstr>A sample:  The Scenario</vt:lpstr>
      <vt:lpstr>Before your write:  Be clear about the questions</vt:lpstr>
      <vt:lpstr>POSSIBILITIES FOR ORGANIZING A RESPONSE</vt:lpstr>
      <vt:lpstr>How the Writer Organized his/her Response</vt:lpstr>
      <vt:lpstr>SAMPLE RESPONSE:  Intro</vt:lpstr>
      <vt:lpstr>SAMPLE RESPONSE: Body Paragraph #1</vt:lpstr>
      <vt:lpstr>SAMPLE RESPONSE: Body Paragraph #2</vt:lpstr>
      <vt:lpstr>SAMPLE RESPONSE: Body Paragraph #3</vt:lpstr>
      <vt:lpstr>SAMPLE RESPONSE: Conclusion</vt:lpstr>
      <vt:lpstr>Observations:  What makes this response Good!</vt:lpstr>
      <vt:lpstr>NOW YOU TRY IT </vt:lpstr>
      <vt:lpstr>Let’s Give it a shot</vt:lpstr>
      <vt:lpstr>Let’s Give it a shot</vt:lpstr>
      <vt:lpstr>Let’s Give it a shot</vt:lpstr>
      <vt:lpstr>Let’s Give it a shot</vt:lpstr>
      <vt:lpstr>GOOD LUCK!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Constance Pritchard</dc:creator>
  <cp:lastModifiedBy>Melanie Reinersman</cp:lastModifiedBy>
  <cp:revision>53</cp:revision>
  <cp:lastPrinted>2018-06-09T12:50:33Z</cp:lastPrinted>
  <dcterms:created xsi:type="dcterms:W3CDTF">2014-09-16T21:38:06Z</dcterms:created>
  <dcterms:modified xsi:type="dcterms:W3CDTF">2021-08-19T20:13:46Z</dcterms:modified>
</cp:coreProperties>
</file>