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88" r:id="rId3"/>
    <p:sldId id="289" r:id="rId4"/>
    <p:sldId id="275" r:id="rId5"/>
    <p:sldId id="285" r:id="rId6"/>
    <p:sldId id="314" r:id="rId7"/>
    <p:sldId id="295" r:id="rId8"/>
    <p:sldId id="290" r:id="rId9"/>
    <p:sldId id="270" r:id="rId10"/>
    <p:sldId id="300" r:id="rId11"/>
    <p:sldId id="257" r:id="rId12"/>
    <p:sldId id="291" r:id="rId13"/>
    <p:sldId id="315" r:id="rId14"/>
    <p:sldId id="296" r:id="rId15"/>
    <p:sldId id="266" r:id="rId16"/>
    <p:sldId id="258" r:id="rId17"/>
    <p:sldId id="297" r:id="rId18"/>
    <p:sldId id="286" r:id="rId19"/>
    <p:sldId id="303" r:id="rId20"/>
    <p:sldId id="309" r:id="rId21"/>
    <p:sldId id="316" r:id="rId22"/>
    <p:sldId id="299" r:id="rId23"/>
    <p:sldId id="311" r:id="rId24"/>
    <p:sldId id="312" r:id="rId25"/>
    <p:sldId id="313" r:id="rId26"/>
    <p:sldId id="279" r:id="rId27"/>
    <p:sldId id="280" r:id="rId28"/>
    <p:sldId id="282" r:id="rId29"/>
    <p:sldId id="283" r:id="rId30"/>
    <p:sldId id="287" r:id="rId31"/>
    <p:sldId id="308" r:id="rId3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127" charset="0"/>
        <a:ea typeface="ＭＳ Ｐゴシック" pitchFamily="127" charset="-128"/>
        <a:cs typeface="ＭＳ Ｐゴシック" pitchFamily="127" charset="-128"/>
      </a:defRPr>
    </a:lvl1pPr>
    <a:lvl2pPr marL="457200" algn="l" rtl="0" fontAlgn="base">
      <a:spcBef>
        <a:spcPct val="0"/>
      </a:spcBef>
      <a:spcAft>
        <a:spcPct val="0"/>
      </a:spcAft>
      <a:defRPr kern="1200">
        <a:solidFill>
          <a:schemeClr val="tx1"/>
        </a:solidFill>
        <a:latin typeface="Arial" pitchFamily="127" charset="0"/>
        <a:ea typeface="ＭＳ Ｐゴシック" pitchFamily="127" charset="-128"/>
        <a:cs typeface="ＭＳ Ｐゴシック" pitchFamily="127" charset="-128"/>
      </a:defRPr>
    </a:lvl2pPr>
    <a:lvl3pPr marL="914400" algn="l" rtl="0" fontAlgn="base">
      <a:spcBef>
        <a:spcPct val="0"/>
      </a:spcBef>
      <a:spcAft>
        <a:spcPct val="0"/>
      </a:spcAft>
      <a:defRPr kern="1200">
        <a:solidFill>
          <a:schemeClr val="tx1"/>
        </a:solidFill>
        <a:latin typeface="Arial" pitchFamily="127" charset="0"/>
        <a:ea typeface="ＭＳ Ｐゴシック" pitchFamily="127" charset="-128"/>
        <a:cs typeface="ＭＳ Ｐゴシック" pitchFamily="127" charset="-128"/>
      </a:defRPr>
    </a:lvl3pPr>
    <a:lvl4pPr marL="1371600" algn="l" rtl="0" fontAlgn="base">
      <a:spcBef>
        <a:spcPct val="0"/>
      </a:spcBef>
      <a:spcAft>
        <a:spcPct val="0"/>
      </a:spcAft>
      <a:defRPr kern="1200">
        <a:solidFill>
          <a:schemeClr val="tx1"/>
        </a:solidFill>
        <a:latin typeface="Arial" pitchFamily="127" charset="0"/>
        <a:ea typeface="ＭＳ Ｐゴシック" pitchFamily="127" charset="-128"/>
        <a:cs typeface="ＭＳ Ｐゴシック" pitchFamily="127" charset="-128"/>
      </a:defRPr>
    </a:lvl4pPr>
    <a:lvl5pPr marL="1828800" algn="l" rtl="0" fontAlgn="base">
      <a:spcBef>
        <a:spcPct val="0"/>
      </a:spcBef>
      <a:spcAft>
        <a:spcPct val="0"/>
      </a:spcAft>
      <a:defRPr kern="1200">
        <a:solidFill>
          <a:schemeClr val="tx1"/>
        </a:solidFill>
        <a:latin typeface="Arial" pitchFamily="127" charset="0"/>
        <a:ea typeface="ＭＳ Ｐゴシック" pitchFamily="127" charset="-128"/>
        <a:cs typeface="ＭＳ Ｐゴシック" pitchFamily="127" charset="-128"/>
      </a:defRPr>
    </a:lvl5pPr>
    <a:lvl6pPr marL="2286000" algn="l" defTabSz="457200" rtl="0" eaLnBrk="1" latinLnBrk="0" hangingPunct="1">
      <a:defRPr kern="1200">
        <a:solidFill>
          <a:schemeClr val="tx1"/>
        </a:solidFill>
        <a:latin typeface="Arial" pitchFamily="127" charset="0"/>
        <a:ea typeface="ＭＳ Ｐゴシック" pitchFamily="127" charset="-128"/>
        <a:cs typeface="ＭＳ Ｐゴシック" pitchFamily="127" charset="-128"/>
      </a:defRPr>
    </a:lvl6pPr>
    <a:lvl7pPr marL="2743200" algn="l" defTabSz="457200" rtl="0" eaLnBrk="1" latinLnBrk="0" hangingPunct="1">
      <a:defRPr kern="1200">
        <a:solidFill>
          <a:schemeClr val="tx1"/>
        </a:solidFill>
        <a:latin typeface="Arial" pitchFamily="127" charset="0"/>
        <a:ea typeface="ＭＳ Ｐゴシック" pitchFamily="127" charset="-128"/>
        <a:cs typeface="ＭＳ Ｐゴシック" pitchFamily="127" charset="-128"/>
      </a:defRPr>
    </a:lvl7pPr>
    <a:lvl8pPr marL="3200400" algn="l" defTabSz="457200" rtl="0" eaLnBrk="1" latinLnBrk="0" hangingPunct="1">
      <a:defRPr kern="1200">
        <a:solidFill>
          <a:schemeClr val="tx1"/>
        </a:solidFill>
        <a:latin typeface="Arial" pitchFamily="127" charset="0"/>
        <a:ea typeface="ＭＳ Ｐゴシック" pitchFamily="127" charset="-128"/>
        <a:cs typeface="ＭＳ Ｐゴシック" pitchFamily="127" charset="-128"/>
      </a:defRPr>
    </a:lvl8pPr>
    <a:lvl9pPr marL="3657600" algn="l" defTabSz="457200" rtl="0" eaLnBrk="1" latinLnBrk="0" hangingPunct="1">
      <a:defRPr kern="1200">
        <a:solidFill>
          <a:schemeClr val="tx1"/>
        </a:solidFill>
        <a:latin typeface="Arial" pitchFamily="127" charset="0"/>
        <a:ea typeface="ＭＳ Ｐゴシック" pitchFamily="127" charset="-128"/>
        <a:cs typeface="ＭＳ Ｐゴシック" pitchFamily="127"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5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82394" autoAdjust="0"/>
  </p:normalViewPr>
  <p:slideViewPr>
    <p:cSldViewPr>
      <p:cViewPr varScale="1">
        <p:scale>
          <a:sx n="85" d="100"/>
          <a:sy n="85" d="100"/>
        </p:scale>
        <p:origin x="-1016" y="-104"/>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1962" y="-84"/>
      </p:cViewPr>
      <p:guideLst>
        <p:guide orient="horz" pos="2633"/>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dirty="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ea typeface="+mn-ea"/>
                <a:cs typeface="+mn-cs"/>
              </a:defRPr>
            </a:lvl1pPr>
          </a:lstStyle>
          <a:p>
            <a:pPr>
              <a:defRPr/>
            </a:pPr>
            <a:fld id="{3FDDF139-9529-4941-815C-3C0F866F29E2}" type="datetimeFigureOut">
              <a:rPr lang="en-US"/>
              <a:pPr>
                <a:defRPr/>
              </a:pPr>
              <a:t>6/4/2013</a:t>
            </a:fld>
            <a:endParaRPr lang="en-US" dirty="0"/>
          </a:p>
        </p:txBody>
      </p:sp>
      <p:sp>
        <p:nvSpPr>
          <p:cNvPr id="4" name="Slide Image Placeholder 3"/>
          <p:cNvSpPr>
            <a:spLocks noGrp="1" noRot="1" noChangeAspect="1"/>
          </p:cNvSpPr>
          <p:nvPr>
            <p:ph type="sldImg" idx="2"/>
          </p:nvPr>
        </p:nvSpPr>
        <p:spPr>
          <a:xfrm>
            <a:off x="1227138" y="609600"/>
            <a:ext cx="4556125" cy="3417888"/>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dirty="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ea typeface="+mn-ea"/>
                <a:cs typeface="+mn-cs"/>
              </a:defRPr>
            </a:lvl1pPr>
          </a:lstStyle>
          <a:p>
            <a:pPr>
              <a:defRPr/>
            </a:pPr>
            <a:fld id="{DB4301B1-0333-4DB5-8BAF-629DE16988E2}" type="slidenum">
              <a:rPr lang="en-US"/>
              <a:pPr>
                <a:defRPr/>
              </a:pPr>
              <a:t>‹#›</a:t>
            </a:fld>
            <a:endParaRPr lang="en-US" dirty="0"/>
          </a:p>
        </p:txBody>
      </p:sp>
      <p:sp>
        <p:nvSpPr>
          <p:cNvPr id="8" name="Notes Placeholder 4"/>
          <p:cNvSpPr>
            <a:spLocks noGrp="1"/>
          </p:cNvSpPr>
          <p:nvPr>
            <p:ph type="body" sz="quarter" idx="3"/>
          </p:nvPr>
        </p:nvSpPr>
        <p:spPr>
          <a:xfrm>
            <a:off x="638175" y="4179888"/>
            <a:ext cx="5610225" cy="4252912"/>
          </a:xfrm>
          <a:prstGeom prst="rect">
            <a:avLst/>
          </a:prstGeom>
        </p:spPr>
        <p:txBody>
          <a:bodyPr vert="horz" lIns="94939" tIns="47470" rIns="94939" bIns="4747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Tree>
    <p:extLst>
      <p:ext uri="{BB962C8B-B14F-4D97-AF65-F5344CB8AC3E}">
        <p14:creationId xmlns:p14="http://schemas.microsoft.com/office/powerpoint/2010/main" val="3859621983"/>
      </p:ext>
    </p:extLst>
  </p:cSld>
  <p:clrMap bg1="lt1" tx1="dk1" bg2="lt2" tx2="dk2" accent1="accent1" accent2="accent2" accent3="accent3" accent4="accent4" accent5="accent5" accent6="accent6" hlink="hlink" folHlink="folHlink"/>
  <p:notesStyle>
    <a:lvl1pPr algn="l" rtl="0" fontAlgn="base">
      <a:lnSpc>
        <a:spcPct val="95000"/>
      </a:lnSpc>
      <a:spcBef>
        <a:spcPts val="600"/>
      </a:spcBef>
      <a:spcAft>
        <a:spcPct val="0"/>
      </a:spcAft>
      <a:defRPr sz="1100" kern="1200">
        <a:solidFill>
          <a:schemeClr val="tx1"/>
        </a:solidFill>
        <a:latin typeface="Arial" pitchFamily="34" charset="0"/>
        <a:ea typeface="ＭＳ Ｐゴシック" pitchFamily="127" charset="-128"/>
        <a:cs typeface="ＭＳ Ｐゴシック" pitchFamily="127" charset="-128"/>
      </a:defRPr>
    </a:lvl1pPr>
    <a:lvl2pPr marL="115888" indent="-115888" algn="l" rtl="0" fontAlgn="base">
      <a:lnSpc>
        <a:spcPct val="95000"/>
      </a:lnSpc>
      <a:spcBef>
        <a:spcPts val="300"/>
      </a:spcBef>
      <a:spcAft>
        <a:spcPct val="0"/>
      </a:spcAft>
      <a:buFont typeface="Arial" pitchFamily="127" charset="0"/>
      <a:buChar char="•"/>
      <a:defRPr sz="1100" kern="1200">
        <a:solidFill>
          <a:schemeClr val="tx1"/>
        </a:solidFill>
        <a:latin typeface="Arial" pitchFamily="34" charset="0"/>
        <a:ea typeface="ＭＳ Ｐゴシック" pitchFamily="127" charset="-128"/>
        <a:cs typeface="ＭＳ Ｐゴシック" pitchFamily="127" charset="-128"/>
      </a:defRPr>
    </a:lvl2pPr>
    <a:lvl3pPr marL="284163" indent="-114300" algn="l" rtl="0" fontAlgn="base">
      <a:lnSpc>
        <a:spcPct val="95000"/>
      </a:lnSpc>
      <a:spcBef>
        <a:spcPts val="300"/>
      </a:spcBef>
      <a:spcAft>
        <a:spcPct val="0"/>
      </a:spcAft>
      <a:buFont typeface="Arial" pitchFamily="127" charset="0"/>
      <a:buChar char="–"/>
      <a:defRPr sz="1000" kern="1200">
        <a:solidFill>
          <a:schemeClr val="tx1"/>
        </a:solidFill>
        <a:latin typeface="Arial" pitchFamily="34" charset="0"/>
        <a:ea typeface="ＭＳ Ｐゴシック" pitchFamily="127" charset="-128"/>
        <a:cs typeface="ＭＳ Ｐゴシック" pitchFamily="127" charset="-128"/>
      </a:defRPr>
    </a:lvl3pPr>
    <a:lvl4pPr marL="403225" indent="-61913" algn="l" rtl="0" fontAlgn="base">
      <a:lnSpc>
        <a:spcPct val="95000"/>
      </a:lnSpc>
      <a:spcBef>
        <a:spcPts val="100"/>
      </a:spcBef>
      <a:spcAft>
        <a:spcPct val="0"/>
      </a:spcAft>
      <a:buFont typeface="Arial" pitchFamily="127" charset="0"/>
      <a:buChar char="•"/>
      <a:defRPr sz="900" kern="1200">
        <a:solidFill>
          <a:schemeClr val="tx1"/>
        </a:solidFill>
        <a:latin typeface="Arial" pitchFamily="34" charset="0"/>
        <a:ea typeface="ＭＳ Ｐゴシック" pitchFamily="127" charset="-128"/>
        <a:cs typeface="ＭＳ Ｐゴシック" pitchFamily="127" charset="-128"/>
      </a:defRPr>
    </a:lvl4pPr>
    <a:lvl5pPr marL="630238" indent="-114300" algn="l" rtl="0" fontAlgn="base">
      <a:lnSpc>
        <a:spcPct val="95000"/>
      </a:lnSpc>
      <a:spcBef>
        <a:spcPts val="100"/>
      </a:spcBef>
      <a:spcAft>
        <a:spcPct val="0"/>
      </a:spcAft>
      <a:buFont typeface="Arial" pitchFamily="127" charset="0"/>
      <a:buChar char="–"/>
      <a:defRPr sz="900" kern="1200">
        <a:solidFill>
          <a:schemeClr val="tx1"/>
        </a:solidFill>
        <a:latin typeface="Arial" pitchFamily="34" charset="0"/>
        <a:ea typeface="ＭＳ Ｐゴシック" pitchFamily="127" charset="-128"/>
        <a:cs typeface="ＭＳ Ｐゴシック" pitchFamily="127"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latin typeface="Arial" pitchFamily="127" charset="0"/>
              </a:rPr>
              <a:t>This presentation addresses various environmental, reimbursement, and practice management influences affecting the delivery of oncology care in the United States. </a:t>
            </a:r>
            <a:br>
              <a:rPr lang="en-US" smtClean="0">
                <a:latin typeface="Arial" pitchFamily="127" charset="0"/>
              </a:rPr>
            </a:br>
            <a:r>
              <a:rPr lang="en-US" smtClean="0">
                <a:latin typeface="Arial" pitchFamily="127" charset="0"/>
              </a:rPr>
              <a:t>It does not discuss any particular kind of cancer, treatment approach, or product.</a:t>
            </a:r>
          </a:p>
          <a:p>
            <a:r>
              <a:rPr lang="en-US" smtClean="0">
                <a:latin typeface="Arial" pitchFamily="127" charset="0"/>
              </a:rPr>
              <a:t>This program is sponsored by and the speaker is presenting on behalf of Lilly USA, LLC. It is being presented consistent with FDA guidelines and is not approved for continuing education credit.</a:t>
            </a:r>
          </a:p>
          <a:p>
            <a:endParaRPr lang="en-US" smtClean="0">
              <a:latin typeface="Arial" pitchFamily="127" charset="0"/>
            </a:endParaRPr>
          </a:p>
          <a:p>
            <a:endParaRPr lang="en-US" smtClean="0">
              <a:latin typeface="Arial" pitchFamily="127" charset="0"/>
            </a:endParaRPr>
          </a:p>
          <a:p>
            <a:endParaRPr lang="en-US" smtClean="0">
              <a:latin typeface="Arial" pitchFamily="127" charset="0"/>
            </a:endParaRPr>
          </a:p>
        </p:txBody>
      </p:sp>
      <p:sp>
        <p:nvSpPr>
          <p:cNvPr id="1229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EB04E8-86E1-4075-9CBB-768B2831841A}" type="slidenum">
              <a:rPr lang="en-US">
                <a:ea typeface="ＭＳ Ｐゴシック" pitchFamily="127" charset="-128"/>
                <a:cs typeface="ＭＳ Ｐゴシック" pitchFamily="127" charset="-128"/>
              </a:rPr>
              <a:pPr fontAlgn="base">
                <a:spcBef>
                  <a:spcPct val="0"/>
                </a:spcBef>
                <a:spcAft>
                  <a:spcPct val="0"/>
                </a:spcAft>
              </a:pPr>
              <a:t>1</a:t>
            </a:fld>
            <a:endParaRPr lang="en-US">
              <a:ea typeface="ＭＳ Ｐゴシック" pitchFamily="127" charset="-128"/>
              <a:cs typeface="ＭＳ Ｐゴシック" pitchFamily="127" charset="-128"/>
            </a:endParaRPr>
          </a:p>
        </p:txBody>
      </p:sp>
      <p:sp>
        <p:nvSpPr>
          <p:cNvPr id="12291" name="Slide Image Placeholder 7"/>
          <p:cNvSpPr>
            <a:spLocks noGrp="1" noRot="1" noChangeAspect="1"/>
          </p:cNvSpPr>
          <p:nvPr>
            <p:ph type="sldImg"/>
          </p:nvPr>
        </p:nvSpPr>
        <p:spPr bwMode="auto">
          <a:noFill/>
          <a:ln>
            <a:solidFill>
              <a:srgbClr val="000000"/>
            </a:solidFill>
            <a:miter lim="800000"/>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Notes Placeholder 2"/>
          <p:cNvSpPr>
            <a:spLocks noGrp="1"/>
          </p:cNvSpPr>
          <p:nvPr>
            <p:ph type="body" idx="1"/>
          </p:nvPr>
        </p:nvSpPr>
        <p:spPr bwMode="auto">
          <a:xfrm>
            <a:off x="638175" y="4179888"/>
            <a:ext cx="5534025" cy="4252912"/>
          </a:xfrm>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What is your perception of the Oncology Patient-Centered Medical Home™* (OPCMH) model?</a:t>
            </a:r>
          </a:p>
          <a:p>
            <a:pPr lvl="1"/>
            <a:r>
              <a:rPr lang="en-US" sz="1200" smtClean="0">
                <a:latin typeface="Arial" pitchFamily="127" charset="0"/>
              </a:rPr>
              <a:t>Do you believe that the OPCMH model should be a focus in the </a:t>
            </a:r>
            <a:br>
              <a:rPr lang="en-US" sz="1200" smtClean="0">
                <a:latin typeface="Arial" pitchFamily="127" charset="0"/>
              </a:rPr>
            </a:br>
            <a:r>
              <a:rPr lang="en-US" sz="1200" smtClean="0">
                <a:latin typeface="Arial" pitchFamily="127" charset="0"/>
              </a:rPr>
              <a:t>re-engineering of our healthcare system? (If the answer is no, please ask reasons for this response.) </a:t>
            </a:r>
          </a:p>
        </p:txBody>
      </p:sp>
      <p:sp>
        <p:nvSpPr>
          <p:cNvPr id="3481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3ABF8A-2A9A-45B5-9C4B-A9396C80D15B}" type="slidenum">
              <a:rPr lang="en-US">
                <a:ea typeface="ＭＳ Ｐゴシック" pitchFamily="127" charset="-128"/>
                <a:cs typeface="ＭＳ Ｐゴシック" pitchFamily="127" charset="-128"/>
              </a:rPr>
              <a:pPr fontAlgn="base">
                <a:spcBef>
                  <a:spcPct val="0"/>
                </a:spcBef>
                <a:spcAft>
                  <a:spcPct val="0"/>
                </a:spcAft>
              </a:pPr>
              <a:t>10</a:t>
            </a:fld>
            <a:endParaRPr lang="en-US">
              <a:ea typeface="ＭＳ Ｐゴシック" pitchFamily="127" charset="-128"/>
              <a:cs typeface="ＭＳ Ｐゴシック" pitchFamily="127" charset="-128"/>
            </a:endParaRPr>
          </a:p>
        </p:txBody>
      </p:sp>
      <p:sp>
        <p:nvSpPr>
          <p:cNvPr id="34819" name="Slide Image Placeholder 26"/>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34820" name="Rectangle 7"/>
          <p:cNvSpPr>
            <a:spLocks noChangeArrowheads="1"/>
          </p:cNvSpPr>
          <p:nvPr/>
        </p:nvSpPr>
        <p:spPr bwMode="auto">
          <a:xfrm>
            <a:off x="304800" y="8763000"/>
            <a:ext cx="6248400" cy="246063"/>
          </a:xfrm>
          <a:prstGeom prst="rect">
            <a:avLst/>
          </a:prstGeom>
          <a:noFill/>
          <a:ln w="9525">
            <a:noFill/>
            <a:miter lim="800000"/>
            <a:headEnd/>
            <a:tailEnd/>
          </a:ln>
        </p:spPr>
        <p:txBody>
          <a:bodyPr>
            <a:prstTxWarp prst="textNoShape">
              <a:avLst/>
            </a:prstTxWarp>
            <a:spAutoFit/>
          </a:bodyPr>
          <a:lstStyle/>
          <a:p>
            <a:pPr marL="55563" indent="-55563"/>
            <a:r>
              <a:rPr lang="en-US" sz="1000">
                <a:latin typeface="Calibri" pitchFamily="127" charset="0"/>
              </a:rPr>
              <a:t>*Oncology Patient-Centered Medical Home™ is a trademark of the National Committee for Quality Assurance.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What is the impact of the increasing number of cancer survivors, both on oncology practices and health plan coverage?</a:t>
            </a:r>
          </a:p>
          <a:p>
            <a:pPr lvl="1"/>
            <a:r>
              <a:rPr lang="en-US" sz="1200" smtClean="0">
                <a:latin typeface="Arial" pitchFamily="127" charset="0"/>
              </a:rPr>
              <a:t>How are payers linking care transitions and reimbursement?</a:t>
            </a:r>
          </a:p>
        </p:txBody>
      </p:sp>
      <p:sp>
        <p:nvSpPr>
          <p:cNvPr id="3686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A3AF8D-201D-4B65-93DB-6EF39A496EA9}" type="slidenum">
              <a:rPr lang="en-US">
                <a:ea typeface="ＭＳ Ｐゴシック" pitchFamily="127" charset="-128"/>
                <a:cs typeface="ＭＳ Ｐゴシック" pitchFamily="127" charset="-128"/>
              </a:rPr>
              <a:pPr fontAlgn="base">
                <a:spcBef>
                  <a:spcPct val="0"/>
                </a:spcBef>
                <a:spcAft>
                  <a:spcPct val="0"/>
                </a:spcAft>
              </a:pPr>
              <a:t>11</a:t>
            </a:fld>
            <a:endParaRPr lang="en-US">
              <a:ea typeface="ＭＳ Ｐゴシック" pitchFamily="127" charset="-128"/>
              <a:cs typeface="ＭＳ Ｐゴシック" pitchFamily="127" charset="-128"/>
            </a:endParaRPr>
          </a:p>
        </p:txBody>
      </p:sp>
      <p:sp>
        <p:nvSpPr>
          <p:cNvPr id="36867" name="Slide Image Placeholder 28"/>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Autofit/>
          </a:bodyPr>
          <a:lstStyle/>
          <a:p>
            <a:pPr fontAlgn="auto">
              <a:spcAft>
                <a:spcPts val="0"/>
              </a:spcAft>
              <a:defRPr/>
            </a:pPr>
            <a:endParaRPr lang="en-US" sz="850" baseline="30000" dirty="0" smtClean="0">
              <a:ea typeface="+mn-ea"/>
              <a:cs typeface="Arial" pitchFamily="34" charset="0"/>
            </a:endParaRPr>
          </a:p>
          <a:p>
            <a:pPr fontAlgn="auto">
              <a:spcAft>
                <a:spcPts val="0"/>
              </a:spcAft>
              <a:defRPr/>
            </a:pPr>
            <a:r>
              <a:rPr lang="en-US" sz="1200" b="1" dirty="0" smtClean="0">
                <a:ea typeface="+mn-ea"/>
                <a:cs typeface="Arial" pitchFamily="34" charset="0"/>
              </a:rPr>
              <a:t>Questions for discussion</a:t>
            </a:r>
          </a:p>
          <a:p>
            <a:pPr lvl="1" fontAlgn="auto">
              <a:spcAft>
                <a:spcPts val="0"/>
              </a:spcAft>
              <a:buFont typeface="Arial" pitchFamily="34" charset="0"/>
              <a:buChar char="•"/>
              <a:defRPr/>
            </a:pPr>
            <a:r>
              <a:rPr lang="en-US" sz="1200" dirty="0" smtClean="0">
                <a:ea typeface="+mn-ea"/>
                <a:cs typeface="Arial" pitchFamily="34" charset="0"/>
              </a:rPr>
              <a:t>How do you approach end-of-life discussions in your practice?</a:t>
            </a:r>
          </a:p>
          <a:p>
            <a:pPr lvl="1" fontAlgn="auto">
              <a:spcAft>
                <a:spcPts val="0"/>
              </a:spcAft>
              <a:buFont typeface="Arial" pitchFamily="34" charset="0"/>
              <a:buChar char="•"/>
              <a:defRPr/>
            </a:pPr>
            <a:r>
              <a:rPr lang="en-US" sz="1200" dirty="0" smtClean="0">
                <a:ea typeface="+mn-ea"/>
                <a:cs typeface="Arial" pitchFamily="34" charset="0"/>
              </a:rPr>
              <a:t>Are you familiar with NQF and NCCN guidelines on end-of-life discussions? (Ask both groups)</a:t>
            </a:r>
          </a:p>
          <a:p>
            <a:pPr lvl="1" fontAlgn="auto">
              <a:spcAft>
                <a:spcPts val="0"/>
              </a:spcAft>
              <a:buFont typeface="Arial" pitchFamily="34" charset="0"/>
              <a:buChar char="•"/>
              <a:defRPr/>
            </a:pPr>
            <a:r>
              <a:rPr lang="en-US" sz="1200" dirty="0" smtClean="0">
                <a:ea typeface="+mn-ea"/>
                <a:cs typeface="Arial" pitchFamily="34" charset="0"/>
              </a:rPr>
              <a:t>How do payers reimburse end-of-life discussions?</a:t>
            </a:r>
          </a:p>
        </p:txBody>
      </p:sp>
      <p:sp>
        <p:nvSpPr>
          <p:cNvPr id="3891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E6212FC-B9EA-4EF1-BEE4-752B2C53621F}" type="slidenum">
              <a:rPr lang="en-US">
                <a:ea typeface="ＭＳ Ｐゴシック" pitchFamily="127" charset="-128"/>
                <a:cs typeface="ＭＳ Ｐゴシック" pitchFamily="127" charset="-128"/>
              </a:rPr>
              <a:pPr fontAlgn="base">
                <a:spcBef>
                  <a:spcPct val="0"/>
                </a:spcBef>
                <a:spcAft>
                  <a:spcPct val="0"/>
                </a:spcAft>
              </a:pPr>
              <a:t>12</a:t>
            </a:fld>
            <a:endParaRPr lang="en-US">
              <a:ea typeface="ＭＳ Ｐゴシック" pitchFamily="127" charset="-128"/>
              <a:cs typeface="ＭＳ Ｐゴシック" pitchFamily="127" charset="-128"/>
            </a:endParaRPr>
          </a:p>
        </p:txBody>
      </p:sp>
      <p:sp>
        <p:nvSpPr>
          <p:cNvPr id="38915" name="Slide Image Placeholder 28"/>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40962"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1B2CBE-9173-4867-ADA3-BCEC58CFFE77}" type="slidenum">
              <a:rPr lang="en-US">
                <a:ea typeface="ＭＳ Ｐゴシック" pitchFamily="127" charset="-128"/>
                <a:cs typeface="ＭＳ Ｐゴシック" pitchFamily="127" charset="-128"/>
              </a:rPr>
              <a:pPr fontAlgn="base">
                <a:spcBef>
                  <a:spcPct val="0"/>
                </a:spcBef>
                <a:spcAft>
                  <a:spcPct val="0"/>
                </a:spcAft>
              </a:pPr>
              <a:t>13</a:t>
            </a:fld>
            <a:endParaRPr lang="en-US">
              <a:ea typeface="ＭＳ Ｐゴシック" pitchFamily="127" charset="-128"/>
              <a:cs typeface="ＭＳ Ｐゴシック" pitchFamily="127"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Notes Placeholder 2"/>
          <p:cNvSpPr>
            <a:spLocks noGrp="1"/>
          </p:cNvSpPr>
          <p:nvPr>
            <p:ph type="body" idx="1"/>
          </p:nvPr>
        </p:nvSpPr>
        <p:spPr bwMode="auto">
          <a:xfrm>
            <a:off x="638175" y="4179888"/>
            <a:ext cx="5534025" cy="4735512"/>
          </a:xfrm>
          <a:noFill/>
        </p:spPr>
        <p:txBody>
          <a:bodyPr wrap="square" numCol="1" anchor="t" anchorCtr="0" compatLnSpc="1">
            <a:prstTxWarp prst="textNoShape">
              <a:avLst/>
            </a:prstTxWarp>
          </a:bodyPr>
          <a:lstStyle/>
          <a:p>
            <a:r>
              <a:rPr lang="en-US" sz="1000" b="1" smtClean="0">
                <a:latin typeface="Arial" pitchFamily="127" charset="0"/>
              </a:rPr>
              <a:t>Questions for discussion: changing sites of care</a:t>
            </a:r>
          </a:p>
          <a:p>
            <a:pPr lvl="1"/>
            <a:r>
              <a:rPr lang="en-US" sz="1000" smtClean="0">
                <a:latin typeface="Arial" pitchFamily="127" charset="0"/>
              </a:rPr>
              <a:t>How has your practice been affected by this trend?</a:t>
            </a:r>
          </a:p>
          <a:p>
            <a:pPr lvl="1"/>
            <a:r>
              <a:rPr lang="en-US" sz="1000" smtClean="0">
                <a:latin typeface="Arial" pitchFamily="127" charset="0"/>
              </a:rPr>
              <a:t>Has your practice gone through a merger or acquisition?</a:t>
            </a:r>
          </a:p>
          <a:p>
            <a:pPr lvl="1"/>
            <a:r>
              <a:rPr lang="en-US" sz="1000" smtClean="0">
                <a:latin typeface="Arial" pitchFamily="127" charset="0"/>
              </a:rPr>
              <a:t>Are there positive steps payers can or should take to address this issue?</a:t>
            </a:r>
          </a:p>
          <a:p>
            <a:pPr lvl="1"/>
            <a:r>
              <a:rPr lang="en-US" sz="1000" smtClean="0">
                <a:latin typeface="Arial" pitchFamily="127" charset="0"/>
              </a:rPr>
              <a:t>How has the shift from physician offices to hospital outpatient departments affected oncologists and payers? What has been their respective response?</a:t>
            </a:r>
          </a:p>
          <a:p>
            <a:pPr lvl="1">
              <a:buFont typeface="Arial" pitchFamily="127" charset="0"/>
              <a:buNone/>
            </a:pPr>
            <a:r>
              <a:rPr lang="en-US" sz="1000" b="1" smtClean="0">
                <a:latin typeface="Arial" pitchFamily="127" charset="0"/>
              </a:rPr>
              <a:t>Questions for discussion: alternate reimbursement models </a:t>
            </a:r>
          </a:p>
          <a:p>
            <a:pPr lvl="1"/>
            <a:r>
              <a:rPr lang="en-US" sz="1000" smtClean="0">
                <a:latin typeface="Arial" pitchFamily="127" charset="0"/>
              </a:rPr>
              <a:t>Have you had direct experience with a pay-for-performance (P4P) system? If so, did P4P achieve its goals of cost efficiencies and high quality?</a:t>
            </a:r>
          </a:p>
          <a:p>
            <a:pPr lvl="1"/>
            <a:r>
              <a:rPr lang="en-US" sz="1000" smtClean="0">
                <a:latin typeface="Arial" pitchFamily="127" charset="0"/>
              </a:rPr>
              <a:t>What key steps must payers take to facilitate the transition from a fee-for-service to a P4P system?</a:t>
            </a:r>
          </a:p>
          <a:p>
            <a:pPr lvl="1"/>
            <a:r>
              <a:rPr lang="en-US" sz="1000" smtClean="0">
                <a:latin typeface="Arial" pitchFamily="127" charset="0"/>
              </a:rPr>
              <a:t>What are your biggest concerns about a bundled payment system?</a:t>
            </a:r>
          </a:p>
          <a:p>
            <a:pPr lvl="1"/>
            <a:r>
              <a:rPr lang="en-US" sz="1000" smtClean="0">
                <a:latin typeface="Arial" pitchFamily="127" charset="0"/>
              </a:rPr>
              <a:t>Some say that the episodes-of-care approach may offer the potential of more consistent treatment and closer adherence to treatment guidelines. What are your thoughts on this?</a:t>
            </a:r>
          </a:p>
          <a:p>
            <a:pPr lvl="1"/>
            <a:r>
              <a:rPr lang="en-US" sz="1000" smtClean="0">
                <a:latin typeface="Arial" pitchFamily="127" charset="0"/>
              </a:rPr>
              <a:t>In what ways can or should payers be involved in the implementation of episodes of care?</a:t>
            </a:r>
          </a:p>
          <a:p>
            <a:pPr lvl="1">
              <a:buFont typeface="Arial" pitchFamily="127" charset="0"/>
              <a:buNone/>
            </a:pPr>
            <a:r>
              <a:rPr lang="en-US" sz="1000" b="1" smtClean="0">
                <a:latin typeface="Arial" pitchFamily="127" charset="0"/>
              </a:rPr>
              <a:t>Questions for discussion: oral oncolytics </a:t>
            </a:r>
          </a:p>
          <a:p>
            <a:pPr lvl="1"/>
            <a:r>
              <a:rPr lang="en-US" sz="1000" smtClean="0">
                <a:latin typeface="Arial" pitchFamily="127" charset="0"/>
              </a:rPr>
              <a:t>How, if at all, are payers involved in encouraging preferred use of orals or injectables?</a:t>
            </a:r>
          </a:p>
          <a:p>
            <a:pPr lvl="1"/>
            <a:r>
              <a:rPr lang="en-US" sz="1000" smtClean="0">
                <a:latin typeface="Arial" pitchFamily="127" charset="0"/>
              </a:rPr>
              <a:t>How can payers and oncologists work together to help patients address the cost of cancer treatment?</a:t>
            </a:r>
          </a:p>
          <a:p>
            <a:r>
              <a:rPr lang="en-US" sz="1000" b="1" smtClean="0">
                <a:latin typeface="Arial" pitchFamily="127" charset="0"/>
              </a:rPr>
              <a:t>Questions for discussion: risk evaluation and mitigation strategies (REMS)</a:t>
            </a:r>
          </a:p>
          <a:p>
            <a:pPr lvl="1"/>
            <a:r>
              <a:rPr lang="en-US" sz="1000" smtClean="0">
                <a:latin typeface="Arial" pitchFamily="127" charset="0"/>
              </a:rPr>
              <a:t>What are your thoughts on the potential risks associated with REMS?</a:t>
            </a:r>
          </a:p>
          <a:p>
            <a:pPr lvl="1"/>
            <a:r>
              <a:rPr lang="en-US" sz="1000" smtClean="0">
                <a:latin typeface="Arial" pitchFamily="127" charset="0"/>
              </a:rPr>
              <a:t>Are you registered in the ESA APPRISE Oncology Program? If the answer is no, do you plan on registering? (Ask oncologists) </a:t>
            </a:r>
          </a:p>
          <a:p>
            <a:pPr lvl="1"/>
            <a:r>
              <a:rPr lang="en-US" sz="1000" smtClean="0">
                <a:latin typeface="Arial" pitchFamily="127" charset="0"/>
              </a:rPr>
              <a:t>Do you believe that REMS programs drive physicians away from utilizing appropriate medications due to the increased workload/administrative burden?</a:t>
            </a:r>
          </a:p>
          <a:p>
            <a:pPr lvl="1">
              <a:buFont typeface="Arial" pitchFamily="127" charset="0"/>
              <a:buNone/>
            </a:pPr>
            <a:endParaRPr lang="en-US" sz="1000" smtClean="0">
              <a:latin typeface="Arial" pitchFamily="127" charset="0"/>
            </a:endParaRPr>
          </a:p>
          <a:p>
            <a:pPr lvl="1"/>
            <a:endParaRPr lang="en-US" sz="1000" smtClean="0">
              <a:latin typeface="Arial" pitchFamily="127" charset="0"/>
            </a:endParaRPr>
          </a:p>
        </p:txBody>
      </p:sp>
      <p:sp>
        <p:nvSpPr>
          <p:cNvPr id="2457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4514120-8995-4145-8FA3-8CAA9FEB5FFD}" type="slidenum">
              <a:rPr lang="en-US">
                <a:ea typeface="ＭＳ Ｐゴシック" pitchFamily="127" charset="-128"/>
                <a:cs typeface="ＭＳ Ｐゴシック" pitchFamily="127" charset="-128"/>
              </a:rPr>
              <a:pPr fontAlgn="base">
                <a:spcBef>
                  <a:spcPct val="0"/>
                </a:spcBef>
                <a:spcAft>
                  <a:spcPct val="0"/>
                </a:spcAft>
              </a:pPr>
              <a:t>14</a:t>
            </a:fld>
            <a:endParaRPr lang="en-US">
              <a:ea typeface="ＭＳ Ｐゴシック" pitchFamily="127" charset="-128"/>
              <a:cs typeface="ＭＳ Ｐゴシック" pitchFamily="127" charset="-128"/>
            </a:endParaRPr>
          </a:p>
        </p:txBody>
      </p:sp>
      <p:sp>
        <p:nvSpPr>
          <p:cNvPr id="24579" name="Slide Image Placeholder 14"/>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How has your practice been affected by this trend?</a:t>
            </a:r>
          </a:p>
          <a:p>
            <a:pPr lvl="1"/>
            <a:r>
              <a:rPr lang="en-US" sz="1200" smtClean="0">
                <a:latin typeface="Arial" pitchFamily="127" charset="0"/>
              </a:rPr>
              <a:t>Has your practice gone through a merger or acquisition?</a:t>
            </a:r>
          </a:p>
          <a:p>
            <a:pPr lvl="1"/>
            <a:r>
              <a:rPr lang="en-US" sz="1200" smtClean="0">
                <a:latin typeface="Arial" pitchFamily="127" charset="0"/>
              </a:rPr>
              <a:t>Are there positive steps payers can or should take to address this issue?</a:t>
            </a:r>
          </a:p>
          <a:p>
            <a:pPr lvl="1"/>
            <a:r>
              <a:rPr lang="en-US" sz="1200" smtClean="0">
                <a:latin typeface="Arial" pitchFamily="127" charset="0"/>
              </a:rPr>
              <a:t>How has your approach to the choice of infusion site changed in the past </a:t>
            </a:r>
            <a:br>
              <a:rPr lang="en-US" sz="1200" smtClean="0">
                <a:latin typeface="Arial" pitchFamily="127" charset="0"/>
              </a:rPr>
            </a:br>
            <a:r>
              <a:rPr lang="en-US" sz="1200" smtClean="0">
                <a:latin typeface="Arial" pitchFamily="127" charset="0"/>
              </a:rPr>
              <a:t>5 years?</a:t>
            </a:r>
          </a:p>
          <a:p>
            <a:pPr lvl="1"/>
            <a:r>
              <a:rPr lang="en-US" sz="1200" smtClean="0">
                <a:latin typeface="Arial" pitchFamily="127" charset="0"/>
              </a:rPr>
              <a:t>How has the shift from physicians’ offices to hospital outpatient departments affected oncologists and payers? What has been their respective response?</a:t>
            </a:r>
          </a:p>
          <a:p>
            <a:pPr lvl="1"/>
            <a:r>
              <a:rPr lang="en-US" sz="1200" smtClean="0">
                <a:latin typeface="Arial" pitchFamily="127" charset="0"/>
              </a:rPr>
              <a:t>How do you approach site-of-care discussions with patients?</a:t>
            </a:r>
          </a:p>
        </p:txBody>
      </p:sp>
      <p:sp>
        <p:nvSpPr>
          <p:cNvPr id="4301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A57C4A-F01F-4281-87C5-E979EFE513E6}" type="slidenum">
              <a:rPr lang="en-US">
                <a:ea typeface="ＭＳ Ｐゴシック" pitchFamily="127" charset="-128"/>
                <a:cs typeface="ＭＳ Ｐゴシック" pitchFamily="127" charset="-128"/>
              </a:rPr>
              <a:pPr fontAlgn="base">
                <a:spcBef>
                  <a:spcPct val="0"/>
                </a:spcBef>
                <a:spcAft>
                  <a:spcPct val="0"/>
                </a:spcAft>
              </a:pPr>
              <a:t>15</a:t>
            </a:fld>
            <a:endParaRPr lang="en-US">
              <a:ea typeface="ＭＳ Ｐゴシック" pitchFamily="127" charset="-128"/>
              <a:cs typeface="ＭＳ Ｐゴシック" pitchFamily="127" charset="-128"/>
            </a:endParaRPr>
          </a:p>
        </p:txBody>
      </p:sp>
      <p:sp>
        <p:nvSpPr>
          <p:cNvPr id="43011" name="Slide Image Placeholder 14"/>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Notes Placeholder 2"/>
          <p:cNvSpPr>
            <a:spLocks noGrp="1"/>
          </p:cNvSpPr>
          <p:nvPr>
            <p:ph type="body" idx="1"/>
          </p:nvPr>
        </p:nvSpPr>
        <p:spPr bwMode="auto">
          <a:xfrm>
            <a:off x="638175" y="4179888"/>
            <a:ext cx="5457825" cy="4252912"/>
          </a:xfrm>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Have you had direct experience with a P4P system? If so, did P4P achieve its goals of cost efficiencies and high quality?</a:t>
            </a:r>
          </a:p>
          <a:p>
            <a:pPr lvl="1"/>
            <a:r>
              <a:rPr lang="en-US" sz="1200" smtClean="0">
                <a:latin typeface="Arial" pitchFamily="127" charset="0"/>
              </a:rPr>
              <a:t>If you are not involved in a P4P program, have you sought out information about them for any reason? If so, what was your conclusion?</a:t>
            </a:r>
          </a:p>
          <a:p>
            <a:pPr lvl="1"/>
            <a:r>
              <a:rPr lang="en-US" sz="1200" smtClean="0">
                <a:latin typeface="Arial" pitchFamily="127" charset="0"/>
              </a:rPr>
              <a:t>Experts recommend that current fee-for-service (FFS) schedules should be maximized with payers before moving to premium/P4P contracts. If you are on an FFS schedule, do you believe that it is maximized?</a:t>
            </a:r>
            <a:r>
              <a:rPr lang="en-US" sz="1200" baseline="30000" smtClean="0">
                <a:latin typeface="Arial" pitchFamily="127" charset="0"/>
              </a:rPr>
              <a:t>1</a:t>
            </a:r>
            <a:endParaRPr lang="en-US" sz="1200" smtClean="0">
              <a:latin typeface="Arial" pitchFamily="127" charset="0"/>
            </a:endParaRPr>
          </a:p>
          <a:p>
            <a:pPr lvl="1"/>
            <a:r>
              <a:rPr lang="en-US" sz="1200" smtClean="0">
                <a:latin typeface="Arial" pitchFamily="127" charset="0"/>
              </a:rPr>
              <a:t>What key steps must payers take to facilitate the transition from an FFS to a P4P system?</a:t>
            </a:r>
          </a:p>
        </p:txBody>
      </p:sp>
      <p:sp>
        <p:nvSpPr>
          <p:cNvPr id="4505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7454E8-39C0-4BE9-9E63-3BC35954E6D3}" type="slidenum">
              <a:rPr lang="en-US">
                <a:ea typeface="ＭＳ Ｐゴシック" pitchFamily="127" charset="-128"/>
                <a:cs typeface="ＭＳ Ｐゴシック" pitchFamily="127" charset="-128"/>
              </a:rPr>
              <a:pPr fontAlgn="base">
                <a:spcBef>
                  <a:spcPct val="0"/>
                </a:spcBef>
                <a:spcAft>
                  <a:spcPct val="0"/>
                </a:spcAft>
              </a:pPr>
              <a:t>16</a:t>
            </a:fld>
            <a:endParaRPr lang="en-US">
              <a:ea typeface="ＭＳ Ｐゴシック" pitchFamily="127" charset="-128"/>
              <a:cs typeface="ＭＳ Ｐゴシック" pitchFamily="127" charset="-128"/>
            </a:endParaRPr>
          </a:p>
        </p:txBody>
      </p:sp>
      <p:sp>
        <p:nvSpPr>
          <p:cNvPr id="45059" name="Slide Image Placeholder 13"/>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 name="TextBox 5"/>
          <p:cNvSpPr txBox="1"/>
          <p:nvPr/>
        </p:nvSpPr>
        <p:spPr>
          <a:xfrm>
            <a:off x="0" y="8658225"/>
            <a:ext cx="6629400" cy="638175"/>
          </a:xfrm>
          <a:prstGeom prst="rect">
            <a:avLst/>
          </a:prstGeom>
          <a:noFill/>
        </p:spPr>
        <p:txBody>
          <a:bodyPr lIns="457200" tIns="45717" rIns="91435" bIns="91435" anchor="b">
            <a:spAutoFit/>
          </a:bodyPr>
          <a:lstStyle/>
          <a:p>
            <a:pPr fontAlgn="auto">
              <a:spcBef>
                <a:spcPts val="0"/>
              </a:spcBef>
              <a:spcAft>
                <a:spcPts val="0"/>
              </a:spcAft>
              <a:defRPr/>
            </a:pPr>
            <a:r>
              <a:rPr lang="en-US" sz="800" b="1" dirty="0">
                <a:latin typeface="Arial" pitchFamily="34" charset="0"/>
                <a:ea typeface="+mn-ea"/>
                <a:cs typeface="Arial" pitchFamily="34" charset="0"/>
              </a:rPr>
              <a:t>Reference</a:t>
            </a:r>
            <a:endParaRPr lang="en-US" sz="800" dirty="0">
              <a:latin typeface="Arial" pitchFamily="34" charset="0"/>
              <a:ea typeface="+mn-ea"/>
              <a:cs typeface="Arial" pitchFamily="34" charset="0"/>
            </a:endParaRPr>
          </a:p>
          <a:p>
            <a:pPr marL="111125" indent="-111125" fontAlgn="auto">
              <a:lnSpc>
                <a:spcPct val="95000"/>
              </a:lnSpc>
              <a:spcBef>
                <a:spcPts val="200"/>
              </a:spcBef>
              <a:spcAft>
                <a:spcPts val="0"/>
              </a:spcAft>
              <a:buFont typeface="+mj-lt"/>
              <a:buAutoNum type="arabicPeriod"/>
              <a:defRPr/>
            </a:pPr>
            <a:r>
              <a:rPr lang="en-US" sz="800" dirty="0">
                <a:latin typeface="Arial" pitchFamily="34" charset="0"/>
                <a:ea typeface="+mn-ea"/>
                <a:cs typeface="Arial" pitchFamily="34" charset="0"/>
              </a:rPr>
              <a:t>Association of Northern California Oncologists (ANCO). Realizing pay for performance: moving from fee-for-service </a:t>
            </a:r>
            <a:br>
              <a:rPr lang="en-US" sz="800" dirty="0">
                <a:latin typeface="Arial" pitchFamily="34" charset="0"/>
                <a:ea typeface="+mn-ea"/>
                <a:cs typeface="Arial" pitchFamily="34" charset="0"/>
              </a:rPr>
            </a:br>
            <a:r>
              <a:rPr lang="en-US" sz="800" dirty="0">
                <a:latin typeface="Arial" pitchFamily="34" charset="0"/>
                <a:ea typeface="+mn-ea"/>
                <a:cs typeface="Arial" pitchFamily="34" charset="0"/>
              </a:rPr>
              <a:t>to value-based reimbursement. ANCO Webinar, October 26, 2010. http://www.anco-online.org/P3InnoventANCOWebinar.pdf. </a:t>
            </a:r>
            <a:br>
              <a:rPr lang="en-US" sz="800" dirty="0">
                <a:latin typeface="Arial" pitchFamily="34" charset="0"/>
                <a:ea typeface="+mn-ea"/>
                <a:cs typeface="Arial" pitchFamily="34" charset="0"/>
              </a:rPr>
            </a:br>
            <a:r>
              <a:rPr lang="en-US" sz="800" dirty="0">
                <a:latin typeface="Arial" pitchFamily="34" charset="0"/>
                <a:ea typeface="+mn-ea"/>
                <a:cs typeface="Arial" pitchFamily="34" charset="0"/>
              </a:rPr>
              <a:t>Accessed February 13, 2012.</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Notes Placeholder 2"/>
          <p:cNvSpPr>
            <a:spLocks noGrp="1"/>
          </p:cNvSpPr>
          <p:nvPr>
            <p:ph type="body" idx="1"/>
          </p:nvPr>
        </p:nvSpPr>
        <p:spPr bwMode="auto">
          <a:xfrm>
            <a:off x="638175" y="4179888"/>
            <a:ext cx="5457825" cy="4252912"/>
          </a:xfrm>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Have you had direct experience with an episodes-of-care payment system?</a:t>
            </a:r>
          </a:p>
          <a:p>
            <a:pPr lvl="1"/>
            <a:r>
              <a:rPr lang="en-US" sz="1200" smtClean="0">
                <a:latin typeface="Arial" pitchFamily="127" charset="0"/>
              </a:rPr>
              <a:t>What are your biggest concerns about a bundled payment system?</a:t>
            </a:r>
          </a:p>
          <a:p>
            <a:pPr lvl="1"/>
            <a:r>
              <a:rPr lang="en-US" sz="1200" smtClean="0">
                <a:latin typeface="Arial" pitchFamily="127" charset="0"/>
              </a:rPr>
              <a:t>Some say that the episodes-of-care approach may offer the potential of more consistent treatment and closer adherence to treatment guidelines. What are your thoughts on this?</a:t>
            </a:r>
          </a:p>
          <a:p>
            <a:pPr lvl="1"/>
            <a:r>
              <a:rPr lang="en-US" sz="1200" smtClean="0">
                <a:latin typeface="Arial" pitchFamily="127" charset="0"/>
              </a:rPr>
              <a:t>In what ways can or should payers be involved in the implementation of episodes of care?</a:t>
            </a:r>
          </a:p>
        </p:txBody>
      </p:sp>
      <p:sp>
        <p:nvSpPr>
          <p:cNvPr id="4710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B808BD-A22A-4AAF-9391-D016B3D885F6}" type="slidenum">
              <a:rPr lang="en-US">
                <a:ea typeface="ＭＳ Ｐゴシック" pitchFamily="127" charset="-128"/>
                <a:cs typeface="ＭＳ Ｐゴシック" pitchFamily="127" charset="-128"/>
              </a:rPr>
              <a:pPr fontAlgn="base">
                <a:spcBef>
                  <a:spcPct val="0"/>
                </a:spcBef>
                <a:spcAft>
                  <a:spcPct val="0"/>
                </a:spcAft>
              </a:pPr>
              <a:t>17</a:t>
            </a:fld>
            <a:endParaRPr lang="en-US">
              <a:ea typeface="ＭＳ Ｐゴシック" pitchFamily="127" charset="-128"/>
              <a:cs typeface="ＭＳ Ｐゴシック" pitchFamily="127" charset="-128"/>
            </a:endParaRPr>
          </a:p>
        </p:txBody>
      </p:sp>
      <p:sp>
        <p:nvSpPr>
          <p:cNvPr id="47107" name="Slide Image Placeholder 13"/>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What is the oncologist’s role in discussing the financial aspect of treatment </a:t>
            </a:r>
            <a:br>
              <a:rPr lang="en-US" sz="1200" smtClean="0">
                <a:latin typeface="Arial" pitchFamily="127" charset="0"/>
              </a:rPr>
            </a:br>
            <a:r>
              <a:rPr lang="en-US" sz="1200" smtClean="0">
                <a:latin typeface="Arial" pitchFamily="127" charset="0"/>
              </a:rPr>
              <a:t>with patients?</a:t>
            </a:r>
          </a:p>
          <a:p>
            <a:pPr lvl="1"/>
            <a:r>
              <a:rPr lang="en-US" sz="1200" smtClean="0">
                <a:latin typeface="Arial" pitchFamily="127" charset="0"/>
              </a:rPr>
              <a:t>How can payers and oncologists work together to help patients address the cost of cancer treatment?</a:t>
            </a:r>
          </a:p>
          <a:p>
            <a:pPr lvl="1"/>
            <a:r>
              <a:rPr lang="en-US" sz="1200" smtClean="0">
                <a:latin typeface="Arial" pitchFamily="127" charset="0"/>
              </a:rPr>
              <a:t>What are your thoughts on the potential difference in out-of-pocket costs between oral and infused agents?</a:t>
            </a:r>
          </a:p>
          <a:p>
            <a:pPr lvl="1"/>
            <a:r>
              <a:rPr lang="en-US" sz="1200" smtClean="0">
                <a:latin typeface="Arial" pitchFamily="127" charset="0"/>
              </a:rPr>
              <a:t>How, if at all, are payers involved in encouraging preferred use of orals or injectables?</a:t>
            </a:r>
          </a:p>
        </p:txBody>
      </p:sp>
      <p:sp>
        <p:nvSpPr>
          <p:cNvPr id="4915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EA9B881-642D-4062-8A7C-A8C77C2A65A1}" type="slidenum">
              <a:rPr lang="en-US">
                <a:ea typeface="ＭＳ Ｐゴシック" pitchFamily="127" charset="-128"/>
                <a:cs typeface="ＭＳ Ｐゴシック" pitchFamily="127" charset="-128"/>
              </a:rPr>
              <a:pPr fontAlgn="base">
                <a:spcBef>
                  <a:spcPct val="0"/>
                </a:spcBef>
                <a:spcAft>
                  <a:spcPct val="0"/>
                </a:spcAft>
              </a:pPr>
              <a:t>18</a:t>
            </a:fld>
            <a:endParaRPr lang="en-US">
              <a:ea typeface="ＭＳ Ｐゴシック" pitchFamily="127" charset="-128"/>
              <a:cs typeface="ＭＳ Ｐゴシック" pitchFamily="127" charset="-128"/>
            </a:endParaRPr>
          </a:p>
        </p:txBody>
      </p:sp>
      <p:sp>
        <p:nvSpPr>
          <p:cNvPr id="49155" name="Slide Image Placeholder 17"/>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What are your thoughts on the potential risks associated with REMS?</a:t>
            </a:r>
          </a:p>
          <a:p>
            <a:pPr lvl="1"/>
            <a:r>
              <a:rPr lang="en-US" sz="1200" smtClean="0">
                <a:latin typeface="Arial" pitchFamily="127" charset="0"/>
              </a:rPr>
              <a:t>Are you registered in the ESA APPRISE Oncology Program? If the answer is no, do you plan on registering? (Ask oncologists) </a:t>
            </a:r>
          </a:p>
          <a:p>
            <a:pPr lvl="1"/>
            <a:r>
              <a:rPr lang="en-US" sz="1200" smtClean="0">
                <a:latin typeface="Arial" pitchFamily="127" charset="0"/>
              </a:rPr>
              <a:t>Do you believe that REMS programs drive physicians away from utilizing appropriate medications due to the increased workload/administrative burden?</a:t>
            </a:r>
          </a:p>
        </p:txBody>
      </p:sp>
      <p:sp>
        <p:nvSpPr>
          <p:cNvPr id="5120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3BC8B69-1112-4390-B5FA-CF7172E6B72E}" type="slidenum">
              <a:rPr lang="en-US">
                <a:ea typeface="ＭＳ Ｐゴシック" pitchFamily="127" charset="-128"/>
                <a:cs typeface="ＭＳ Ｐゴシック" pitchFamily="127" charset="-128"/>
              </a:rPr>
              <a:pPr fontAlgn="base">
                <a:spcBef>
                  <a:spcPct val="0"/>
                </a:spcBef>
                <a:spcAft>
                  <a:spcPct val="0"/>
                </a:spcAft>
              </a:pPr>
              <a:t>19</a:t>
            </a:fld>
            <a:endParaRPr lang="en-US">
              <a:ea typeface="ＭＳ Ｐゴシック" pitchFamily="127" charset="-128"/>
              <a:cs typeface="ＭＳ Ｐゴシック" pitchFamily="127" charset="-128"/>
            </a:endParaRPr>
          </a:p>
        </p:txBody>
      </p:sp>
      <p:sp>
        <p:nvSpPr>
          <p:cNvPr id="51203" name="Slide Image Placeholder 17"/>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9DFA45-0EA7-400B-9977-866FD1801890}" type="slidenum">
              <a:rPr lang="en-US">
                <a:ea typeface="ＭＳ Ｐゴシック" pitchFamily="127" charset="-128"/>
                <a:cs typeface="ＭＳ Ｐゴシック" pitchFamily="127" charset="-128"/>
              </a:rPr>
              <a:pPr fontAlgn="base">
                <a:spcBef>
                  <a:spcPct val="0"/>
                </a:spcBef>
                <a:spcAft>
                  <a:spcPct val="0"/>
                </a:spcAft>
              </a:pPr>
              <a:t>2</a:t>
            </a:fld>
            <a:endParaRPr lang="en-US">
              <a:ea typeface="ＭＳ Ｐゴシック" pitchFamily="127" charset="-128"/>
              <a:cs typeface="ＭＳ Ｐゴシック" pitchFamily="127" charset="-128"/>
            </a:endParaRPr>
          </a:p>
        </p:txBody>
      </p:sp>
      <p:sp>
        <p:nvSpPr>
          <p:cNvPr id="14338" name="Slide Image Placeholder 5"/>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14339" name="Notes Placeholder 6"/>
          <p:cNvSpPr>
            <a:spLocks noGrp="1"/>
          </p:cNvSpPr>
          <p:nvPr>
            <p:ph type="body" idx="1"/>
          </p:nvPr>
        </p:nvSpPr>
        <p:spPr bwMode="auto">
          <a:noFill/>
        </p:spPr>
        <p:txBody>
          <a:bodyPr wrap="square" numCol="1" anchor="t" anchorCtr="0" compatLnSpc="1">
            <a:prstTxWarp prst="textNoShape">
              <a:avLst/>
            </a:prstTxWarp>
          </a:bodyPr>
          <a:lstStyle/>
          <a:p>
            <a:endParaRPr lang="en-US">
              <a:latin typeface="Arial" pitchFamily="127"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23"/>
          <p:cNvSpPr>
            <a:spLocks noGrp="1" noRot="1" noChangeAspect="1"/>
          </p:cNvSpPr>
          <p:nvPr>
            <p:ph type="sldImg"/>
          </p:nvPr>
        </p:nvSpPr>
        <p:spPr bwMode="auto">
          <a:noFill/>
          <a:ln>
            <a:solidFill>
              <a:srgbClr val="000000"/>
            </a:solidFill>
            <a:miter lim="800000"/>
            <a:headEnd/>
            <a:tailEnd/>
          </a:ln>
        </p:spPr>
      </p:sp>
      <p:sp>
        <p:nvSpPr>
          <p:cNvPr id="5325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smtClean="0">
                <a:latin typeface="Arial" pitchFamily="127" charset="0"/>
              </a:rPr>
              <a:t>Questions for discussion</a:t>
            </a:r>
          </a:p>
          <a:p>
            <a:pPr lvl="1"/>
            <a:r>
              <a:rPr lang="en-US" smtClean="0">
                <a:latin typeface="Arial" pitchFamily="127" charset="0"/>
              </a:rPr>
              <a:t>What are your concerns, if any, regarding biosimilars? </a:t>
            </a:r>
          </a:p>
          <a:p>
            <a:pPr lvl="1"/>
            <a:r>
              <a:rPr lang="en-US" smtClean="0">
                <a:latin typeface="Arial" pitchFamily="127" charset="0"/>
              </a:rPr>
              <a:t>How much of an impact do you believe biosimilars will have on containing costs? Improving access to treatment? </a:t>
            </a:r>
          </a:p>
          <a:p>
            <a:pPr lvl="1"/>
            <a:r>
              <a:rPr lang="en-US" smtClean="0">
                <a:latin typeface="Arial" pitchFamily="127" charset="0"/>
              </a:rPr>
              <a:t>Has your health plan established policies with regard to biosimilars? If so, please share your views on this topic.</a:t>
            </a: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8AF1EBD-F401-4C22-8DE7-02577535C693}" type="slidenum">
              <a:rPr lang="en-US">
                <a:ea typeface="ＭＳ Ｐゴシック" pitchFamily="127" charset="-128"/>
                <a:cs typeface="ＭＳ Ｐゴシック" pitchFamily="127" charset="-128"/>
              </a:rPr>
              <a:pPr fontAlgn="base">
                <a:spcBef>
                  <a:spcPct val="0"/>
                </a:spcBef>
                <a:spcAft>
                  <a:spcPct val="0"/>
                </a:spcAft>
              </a:pPr>
              <a:t>20</a:t>
            </a:fld>
            <a:endParaRPr lang="en-US">
              <a:ea typeface="ＭＳ Ｐゴシック" pitchFamily="127" charset="-128"/>
              <a:cs typeface="ＭＳ Ｐゴシック" pitchFamily="127"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55298"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33E193-AF3F-413C-9DBB-94D7EEDF7BF6}" type="slidenum">
              <a:rPr lang="en-US">
                <a:ea typeface="ＭＳ Ｐゴシック" pitchFamily="127" charset="-128"/>
                <a:cs typeface="ＭＳ Ｐゴシック" pitchFamily="127" charset="-128"/>
              </a:rPr>
              <a:pPr fontAlgn="base">
                <a:spcBef>
                  <a:spcPct val="0"/>
                </a:spcBef>
                <a:spcAft>
                  <a:spcPct val="0"/>
                </a:spcAft>
              </a:pPr>
              <a:t>21</a:t>
            </a:fld>
            <a:endParaRPr lang="en-US">
              <a:ea typeface="ＭＳ Ｐゴシック" pitchFamily="127" charset="-128"/>
              <a:cs typeface="ＭＳ Ｐゴシック" pitchFamily="127"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38175" y="4179888"/>
            <a:ext cx="5076825" cy="4252912"/>
          </a:xfrm>
        </p:spPr>
        <p:txBody>
          <a:bodyPr/>
          <a:lstStyle/>
          <a:p>
            <a:pPr fontAlgn="auto">
              <a:spcAft>
                <a:spcPts val="0"/>
              </a:spcAft>
              <a:defRPr/>
            </a:pPr>
            <a:r>
              <a:rPr lang="en-US" b="1" dirty="0" smtClean="0">
                <a:ea typeface="+mn-ea"/>
                <a:cs typeface="Arial" pitchFamily="34" charset="0"/>
              </a:rPr>
              <a:t>Questions for discussion</a:t>
            </a:r>
          </a:p>
          <a:p>
            <a:pPr lvl="1" fontAlgn="auto">
              <a:spcAft>
                <a:spcPts val="0"/>
              </a:spcAft>
              <a:buFont typeface="Arial" pitchFamily="34" charset="0"/>
              <a:buChar char="•"/>
              <a:defRPr/>
            </a:pPr>
            <a:r>
              <a:rPr lang="en-US" dirty="0" smtClean="0">
                <a:ea typeface="+mn-ea"/>
                <a:cs typeface="Arial" pitchFamily="34" charset="0"/>
              </a:rPr>
              <a:t>What data do you use to measure outcomes? </a:t>
            </a:r>
          </a:p>
          <a:p>
            <a:pPr lvl="1" fontAlgn="auto">
              <a:spcAft>
                <a:spcPts val="0"/>
              </a:spcAft>
              <a:buFont typeface="Arial" pitchFamily="34" charset="0"/>
              <a:buChar char="•"/>
              <a:defRPr/>
            </a:pPr>
            <a:r>
              <a:rPr lang="en-US" dirty="0" smtClean="0">
                <a:ea typeface="+mn-ea"/>
                <a:cs typeface="Arial" pitchFamily="34" charset="0"/>
              </a:rPr>
              <a:t>What outcomes are you measuring? </a:t>
            </a:r>
          </a:p>
          <a:p>
            <a:pPr lvl="1" fontAlgn="auto">
              <a:spcAft>
                <a:spcPts val="0"/>
              </a:spcAft>
              <a:buFont typeface="Arial" pitchFamily="34" charset="0"/>
              <a:buChar char="•"/>
              <a:defRPr/>
            </a:pPr>
            <a:r>
              <a:rPr lang="en-US" dirty="0" smtClean="0">
                <a:ea typeface="+mn-ea"/>
                <a:cs typeface="Arial" pitchFamily="34" charset="0"/>
              </a:rPr>
              <a:t>What process are you using to measure outcomes? </a:t>
            </a:r>
          </a:p>
          <a:p>
            <a:pPr lvl="1" fontAlgn="auto">
              <a:spcAft>
                <a:spcPts val="0"/>
              </a:spcAft>
              <a:buFont typeface="Arial" pitchFamily="34" charset="0"/>
              <a:buChar char="•"/>
              <a:defRPr/>
            </a:pPr>
            <a:r>
              <a:rPr lang="en-US" dirty="0" smtClean="0">
                <a:ea typeface="+mn-ea"/>
                <a:cs typeface="Arial" pitchFamily="34" charset="0"/>
              </a:rPr>
              <a:t>How can payers and oncologists work together to develop metrics to assess outcomes? </a:t>
            </a:r>
          </a:p>
          <a:p>
            <a:pPr fontAlgn="auto">
              <a:spcAft>
                <a:spcPts val="0"/>
              </a:spcAft>
              <a:defRPr/>
            </a:pPr>
            <a:r>
              <a:rPr lang="en-US" b="1" dirty="0" smtClean="0">
                <a:ea typeface="+mn-ea"/>
                <a:cs typeface="Arial" pitchFamily="34" charset="0"/>
              </a:rPr>
              <a:t>Questions for discussion: clinical endpoints in oncology</a:t>
            </a:r>
          </a:p>
          <a:p>
            <a:pPr lvl="1" fontAlgn="auto">
              <a:spcAft>
                <a:spcPts val="0"/>
              </a:spcAft>
              <a:buFont typeface="Arial" pitchFamily="34" charset="0"/>
              <a:buChar char="•"/>
              <a:defRPr/>
            </a:pPr>
            <a:r>
              <a:rPr lang="en-US" dirty="0" smtClean="0">
                <a:ea typeface="+mn-ea"/>
                <a:cs typeface="Arial" pitchFamily="34" charset="0"/>
              </a:rPr>
              <a:t>How do you assess the value of clinical endpoints in oncology?</a:t>
            </a:r>
          </a:p>
          <a:p>
            <a:pPr lvl="1" fontAlgn="auto">
              <a:spcAft>
                <a:spcPts val="0"/>
              </a:spcAft>
              <a:buFont typeface="Arial" pitchFamily="34" charset="0"/>
              <a:buChar char="•"/>
              <a:defRPr/>
            </a:pPr>
            <a:r>
              <a:rPr lang="en-US" dirty="0" smtClean="0">
                <a:ea typeface="+mn-ea"/>
                <a:cs typeface="Arial" pitchFamily="34" charset="0"/>
              </a:rPr>
              <a:t>Do you believe these endpoints provide the most reliable evidence of the true value of oncolytics?</a:t>
            </a:r>
          </a:p>
          <a:p>
            <a:pPr fontAlgn="auto">
              <a:spcAft>
                <a:spcPts val="0"/>
              </a:spcAft>
              <a:defRPr/>
            </a:pPr>
            <a:r>
              <a:rPr lang="en-US" b="1" dirty="0" smtClean="0">
                <a:ea typeface="+mn-ea"/>
                <a:cs typeface="Arial" pitchFamily="34" charset="0"/>
              </a:rPr>
              <a:t>Questions for discussion: electronic medical records (EMRs)</a:t>
            </a:r>
          </a:p>
          <a:p>
            <a:pPr lvl="1" fontAlgn="auto">
              <a:spcAft>
                <a:spcPts val="0"/>
              </a:spcAft>
              <a:buFont typeface="Arial" pitchFamily="34" charset="0"/>
              <a:buChar char="•"/>
              <a:defRPr/>
            </a:pPr>
            <a:r>
              <a:rPr lang="en-US" dirty="0" smtClean="0">
                <a:ea typeface="+mn-ea"/>
                <a:cs typeface="Arial" pitchFamily="34" charset="0"/>
              </a:rPr>
              <a:t>Have you adopted EMRs? If so, how are you using them? Are you using </a:t>
            </a:r>
            <a:r>
              <a:rPr lang="en-US" dirty="0" err="1" smtClean="0">
                <a:ea typeface="+mn-ea"/>
                <a:cs typeface="Arial" pitchFamily="34" charset="0"/>
              </a:rPr>
              <a:t>EMRs</a:t>
            </a:r>
            <a:r>
              <a:rPr lang="en-US" dirty="0" smtClean="0">
                <a:ea typeface="+mn-ea"/>
                <a:cs typeface="Arial" pitchFamily="34" charset="0"/>
              </a:rPr>
              <a:t> to determine Level I pathways? </a:t>
            </a:r>
          </a:p>
          <a:p>
            <a:pPr lvl="1" fontAlgn="auto">
              <a:spcAft>
                <a:spcPts val="0"/>
              </a:spcAft>
              <a:buFont typeface="Arial" pitchFamily="34" charset="0"/>
              <a:buChar char="•"/>
              <a:defRPr/>
            </a:pPr>
            <a:r>
              <a:rPr lang="en-US" dirty="0" smtClean="0">
                <a:ea typeface="+mn-ea"/>
                <a:cs typeface="Arial" pitchFamily="34" charset="0"/>
              </a:rPr>
              <a:t>Do you believe your practice can fulfill the requirements of “meaningful use”?</a:t>
            </a:r>
          </a:p>
          <a:p>
            <a:pPr lvl="1" fontAlgn="auto">
              <a:spcAft>
                <a:spcPts val="0"/>
              </a:spcAft>
              <a:buFont typeface="Arial" pitchFamily="34" charset="0"/>
              <a:buChar char="•"/>
              <a:defRPr/>
            </a:pPr>
            <a:r>
              <a:rPr lang="en-US" dirty="0" smtClean="0">
                <a:ea typeface="+mn-ea"/>
                <a:cs typeface="Arial" pitchFamily="34" charset="0"/>
              </a:rPr>
              <a:t>Are you engaging with researchers to help guide the development of EMR systems to help improve the quality of cancer care through oncology outcomes research?</a:t>
            </a:r>
          </a:p>
          <a:p>
            <a:pPr lvl="1" fontAlgn="auto">
              <a:spcAft>
                <a:spcPts val="0"/>
              </a:spcAft>
              <a:buFont typeface="Arial" pitchFamily="34" charset="0"/>
              <a:buChar char="•"/>
              <a:defRPr/>
            </a:pPr>
            <a:endParaRPr lang="en-US" dirty="0" smtClean="0">
              <a:ea typeface="+mn-ea"/>
              <a:cs typeface="Arial" pitchFamily="34" charset="0"/>
            </a:endParaRPr>
          </a:p>
          <a:p>
            <a:pPr fontAlgn="auto">
              <a:spcAft>
                <a:spcPts val="0"/>
              </a:spcAft>
              <a:defRPr/>
            </a:pPr>
            <a:endParaRPr lang="en-US" sz="1050" dirty="0">
              <a:ea typeface="+mn-ea"/>
              <a:cs typeface="Arial" pitchFamily="34" charset="0"/>
            </a:endParaRPr>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41E71F8-9959-4885-A798-61641793E8AD}" type="slidenum">
              <a:rPr lang="en-US">
                <a:ea typeface="ＭＳ Ｐゴシック" pitchFamily="127" charset="-128"/>
                <a:cs typeface="ＭＳ Ｐゴシック" pitchFamily="127" charset="-128"/>
              </a:rPr>
              <a:pPr fontAlgn="base">
                <a:spcBef>
                  <a:spcPct val="0"/>
                </a:spcBef>
                <a:spcAft>
                  <a:spcPct val="0"/>
                </a:spcAft>
              </a:pPr>
              <a:t>22</a:t>
            </a:fld>
            <a:endParaRPr lang="en-US">
              <a:ea typeface="ＭＳ Ｐゴシック" pitchFamily="127" charset="-128"/>
              <a:cs typeface="ＭＳ Ｐゴシック" pitchFamily="127"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Notes Placeholder 2"/>
          <p:cNvSpPr>
            <a:spLocks noGrp="1"/>
          </p:cNvSpPr>
          <p:nvPr>
            <p:ph type="body" idx="1"/>
          </p:nvPr>
        </p:nvSpPr>
        <p:spPr bwMode="auto">
          <a:xfrm>
            <a:off x="638175" y="4179888"/>
            <a:ext cx="5610225" cy="4252912"/>
          </a:xfrm>
          <a:noFill/>
          <a:ln>
            <a:solidFill>
              <a:srgbClr val="000000"/>
            </a:solidFill>
            <a:miter lim="800000"/>
            <a:headEnd/>
            <a:tailEnd/>
          </a:ln>
        </p:spPr>
        <p:txBody>
          <a:bodyPr wrap="square" lIns="94939" tIns="47470" rIns="94939" bIns="47470" numCol="1" anchor="t" anchorCtr="0" compatLnSpc="1">
            <a:prstTxWarp prst="textNoShape">
              <a:avLst/>
            </a:prstTxWarp>
          </a:bodyPr>
          <a:lstStyle/>
          <a:p>
            <a:pPr eaLnBrk="1" hangingPunct="1"/>
            <a:r>
              <a:rPr lang="en-US" sz="1300" b="1" smtClean="0">
                <a:latin typeface="Arial" pitchFamily="127" charset="0"/>
              </a:rPr>
              <a:t>Questions for discussion</a:t>
            </a:r>
          </a:p>
          <a:p>
            <a:pPr marL="115888" lvl="1" indent="-115888" eaLnBrk="1" hangingPunct="1"/>
            <a:r>
              <a:rPr lang="en-US" sz="1200" smtClean="0">
                <a:latin typeface="Arial" pitchFamily="127" charset="0"/>
              </a:rPr>
              <a:t>How do you assess the value of clinical endpoints in oncology?</a:t>
            </a:r>
          </a:p>
          <a:p>
            <a:pPr marL="115888" lvl="1" indent="-115888" eaLnBrk="1" hangingPunct="1"/>
            <a:r>
              <a:rPr lang="en-US" sz="1200" smtClean="0">
                <a:latin typeface="Arial" pitchFamily="127" charset="0"/>
              </a:rPr>
              <a:t>Do you believe these endpoints provide the most reliable evidence of the true value of oncolytics?</a:t>
            </a:r>
          </a:p>
        </p:txBody>
      </p:sp>
      <p:sp>
        <p:nvSpPr>
          <p:cNvPr id="57346" name="Slide Number Placeholder 3"/>
          <p:cNvSpPr txBox="1">
            <a:spLocks noGrp="1"/>
          </p:cNvSpPr>
          <p:nvPr/>
        </p:nvSpPr>
        <p:spPr bwMode="auto">
          <a:xfrm>
            <a:off x="3970338" y="8829675"/>
            <a:ext cx="3038475" cy="465138"/>
          </a:xfrm>
          <a:prstGeom prst="rect">
            <a:avLst/>
          </a:prstGeom>
          <a:noFill/>
          <a:ln>
            <a:miter lim="800000"/>
            <a:headEnd/>
            <a:tailEnd/>
          </a:ln>
        </p:spPr>
        <p:txBody>
          <a:bodyPr lIns="93177" tIns="46589" rIns="93177" bIns="46589" anchor="b">
            <a:prstTxWarp prst="textNoShape">
              <a:avLst/>
            </a:prstTxWarp>
          </a:bodyPr>
          <a:lstStyle/>
          <a:p>
            <a:pPr algn="r">
              <a:defRPr/>
            </a:pPr>
            <a:fld id="{01512FE5-45E8-42D5-AB95-9C79121A7A44}" type="slidenum">
              <a:rPr lang="en-US" sz="1200">
                <a:latin typeface="+mn-lt"/>
              </a:rPr>
              <a:pPr algn="r">
                <a:defRPr/>
              </a:pPr>
              <a:t>23</a:t>
            </a:fld>
            <a:endParaRPr lang="en-US" sz="1200">
              <a:latin typeface="+mn-lt"/>
            </a:endParaRPr>
          </a:p>
        </p:txBody>
      </p:sp>
      <p:sp>
        <p:nvSpPr>
          <p:cNvPr id="61443" name="Slide Image Placeholder 17"/>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Notes Placeholder 2"/>
          <p:cNvSpPr>
            <a:spLocks noGrp="1"/>
          </p:cNvSpPr>
          <p:nvPr>
            <p:ph type="body" idx="1"/>
          </p:nvPr>
        </p:nvSpPr>
        <p:spPr bwMode="auto">
          <a:xfrm>
            <a:off x="638175" y="4179888"/>
            <a:ext cx="5610225" cy="4252912"/>
          </a:xfrm>
          <a:noFill/>
          <a:ln>
            <a:solidFill>
              <a:srgbClr val="000000"/>
            </a:solidFill>
            <a:miter lim="800000"/>
            <a:headEnd/>
            <a:tailEnd/>
          </a:ln>
        </p:spPr>
        <p:txBody>
          <a:bodyPr wrap="square" lIns="94939" tIns="47470" rIns="94939" bIns="47470" numCol="1" anchor="t" anchorCtr="0" compatLnSpc="1">
            <a:prstTxWarp prst="textNoShape">
              <a:avLst/>
            </a:prstTxWarp>
          </a:bodyPr>
          <a:lstStyle/>
          <a:p>
            <a:pPr eaLnBrk="1" hangingPunct="1"/>
            <a:r>
              <a:rPr lang="en-US" sz="1300" b="1" smtClean="0">
                <a:latin typeface="Arial" pitchFamily="127" charset="0"/>
              </a:rPr>
              <a:t>Questions for discussion</a:t>
            </a:r>
          </a:p>
          <a:p>
            <a:pPr marL="115888" lvl="1" indent="-115888" eaLnBrk="1" hangingPunct="1"/>
            <a:r>
              <a:rPr lang="en-US" sz="1200" smtClean="0">
                <a:latin typeface="Arial" pitchFamily="127" charset="0"/>
              </a:rPr>
              <a:t>How do you assess the value of clinical endpoints in oncology?</a:t>
            </a:r>
          </a:p>
          <a:p>
            <a:pPr marL="115888" lvl="1" indent="-115888" eaLnBrk="1" hangingPunct="1"/>
            <a:r>
              <a:rPr lang="en-US" sz="1200" smtClean="0">
                <a:latin typeface="Arial" pitchFamily="127" charset="0"/>
              </a:rPr>
              <a:t>Do you believe these endpoints provide the most reliable evidence of the true value of oncolytics?</a:t>
            </a:r>
          </a:p>
        </p:txBody>
      </p:sp>
      <p:sp>
        <p:nvSpPr>
          <p:cNvPr id="57346" name="Slide Number Placeholder 3"/>
          <p:cNvSpPr txBox="1">
            <a:spLocks noGrp="1"/>
          </p:cNvSpPr>
          <p:nvPr/>
        </p:nvSpPr>
        <p:spPr bwMode="auto">
          <a:xfrm>
            <a:off x="3970338" y="8829675"/>
            <a:ext cx="3038475" cy="465138"/>
          </a:xfrm>
          <a:prstGeom prst="rect">
            <a:avLst/>
          </a:prstGeom>
          <a:noFill/>
          <a:ln>
            <a:miter lim="800000"/>
            <a:headEnd/>
            <a:tailEnd/>
          </a:ln>
        </p:spPr>
        <p:txBody>
          <a:bodyPr lIns="93177" tIns="46589" rIns="93177" bIns="46589" anchor="b">
            <a:prstTxWarp prst="textNoShape">
              <a:avLst/>
            </a:prstTxWarp>
          </a:bodyPr>
          <a:lstStyle/>
          <a:p>
            <a:pPr algn="r">
              <a:defRPr/>
            </a:pPr>
            <a:fld id="{8C836E9B-B098-439A-88E3-B5DF90405AA7}" type="slidenum">
              <a:rPr lang="en-US" sz="1200">
                <a:latin typeface="+mn-lt"/>
              </a:rPr>
              <a:pPr algn="r">
                <a:defRPr/>
              </a:pPr>
              <a:t>24</a:t>
            </a:fld>
            <a:endParaRPr lang="en-US" sz="1200">
              <a:latin typeface="+mn-lt"/>
            </a:endParaRPr>
          </a:p>
        </p:txBody>
      </p:sp>
      <p:sp>
        <p:nvSpPr>
          <p:cNvPr id="100356" name="Slide Image Placeholder 17"/>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Have you adopted EMRs? If so, how are you using them? Are you using EMRs to determine Level I pathways? </a:t>
            </a:r>
          </a:p>
          <a:p>
            <a:pPr lvl="1"/>
            <a:r>
              <a:rPr lang="en-US" sz="1200" smtClean="0">
                <a:latin typeface="Arial" pitchFamily="127" charset="0"/>
              </a:rPr>
              <a:t>Do you believe your practice can fulfill the requirements of “meaningful use”?</a:t>
            </a:r>
          </a:p>
          <a:p>
            <a:pPr lvl="1"/>
            <a:r>
              <a:rPr lang="en-US" sz="1200" smtClean="0">
                <a:latin typeface="Arial" pitchFamily="127" charset="0"/>
              </a:rPr>
              <a:t>Are you engaging with researchers to help guide the development of EMR systems to help improve the quality of cancer care through oncology outcomes research?</a:t>
            </a:r>
          </a:p>
        </p:txBody>
      </p:sp>
      <p:sp>
        <p:nvSpPr>
          <p:cNvPr id="5939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6768B0-23DC-41B6-96F0-2719731237A0}" type="slidenum">
              <a:rPr lang="en-US">
                <a:ea typeface="ＭＳ Ｐゴシック" pitchFamily="127" charset="-128"/>
                <a:cs typeface="ＭＳ Ｐゴシック" pitchFamily="127" charset="-128"/>
              </a:rPr>
              <a:pPr fontAlgn="base">
                <a:spcBef>
                  <a:spcPct val="0"/>
                </a:spcBef>
                <a:spcAft>
                  <a:spcPct val="0"/>
                </a:spcAft>
              </a:pPr>
              <a:t>25</a:t>
            </a:fld>
            <a:endParaRPr lang="en-US">
              <a:ea typeface="ＭＳ Ｐゴシック" pitchFamily="127" charset="-128"/>
              <a:cs typeface="ＭＳ Ｐゴシック" pitchFamily="127" charset="-128"/>
            </a:endParaRPr>
          </a:p>
        </p:txBody>
      </p:sp>
      <p:sp>
        <p:nvSpPr>
          <p:cNvPr id="59395" name="Slide Image Placeholder 17"/>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1442"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484ACE-049E-4B27-9B29-E6C1DE9543F5}" type="slidenum">
              <a:rPr lang="en-US">
                <a:ea typeface="ＭＳ Ｐゴシック" pitchFamily="127" charset="-128"/>
                <a:cs typeface="ＭＳ Ｐゴシック" pitchFamily="127" charset="-128"/>
              </a:rPr>
              <a:pPr fontAlgn="base">
                <a:spcBef>
                  <a:spcPct val="0"/>
                </a:spcBef>
                <a:spcAft>
                  <a:spcPct val="0"/>
                </a:spcAft>
              </a:pPr>
              <a:t>26</a:t>
            </a:fld>
            <a:endParaRPr lang="en-US">
              <a:ea typeface="ＭＳ Ｐゴシック" pitchFamily="127" charset="-128"/>
              <a:cs typeface="ＭＳ Ｐゴシック" pitchFamily="127"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3490"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D7D131-B4A0-40B0-8EAE-E804403A1F02}" type="slidenum">
              <a:rPr lang="en-US">
                <a:ea typeface="ＭＳ Ｐゴシック" pitchFamily="127" charset="-128"/>
                <a:cs typeface="ＭＳ Ｐゴシック" pitchFamily="127" charset="-128"/>
              </a:rPr>
              <a:pPr fontAlgn="base">
                <a:spcBef>
                  <a:spcPct val="0"/>
                </a:spcBef>
                <a:spcAft>
                  <a:spcPct val="0"/>
                </a:spcAft>
              </a:pPr>
              <a:t>27</a:t>
            </a:fld>
            <a:endParaRPr lang="en-US">
              <a:ea typeface="ＭＳ Ｐゴシック" pitchFamily="127" charset="-128"/>
              <a:cs typeface="ＭＳ Ｐゴシック" pitchFamily="127"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5538"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BC926F-E739-4CCB-A394-AA8F38BAE770}" type="slidenum">
              <a:rPr lang="en-US">
                <a:ea typeface="ＭＳ Ｐゴシック" pitchFamily="127" charset="-128"/>
                <a:cs typeface="ＭＳ Ｐゴシック" pitchFamily="127" charset="-128"/>
              </a:rPr>
              <a:pPr fontAlgn="base">
                <a:spcBef>
                  <a:spcPct val="0"/>
                </a:spcBef>
                <a:spcAft>
                  <a:spcPct val="0"/>
                </a:spcAft>
              </a:pPr>
              <a:t>28</a:t>
            </a:fld>
            <a:endParaRPr lang="en-US">
              <a:ea typeface="ＭＳ Ｐゴシック" pitchFamily="127" charset="-128"/>
              <a:cs typeface="ＭＳ Ｐゴシック" pitchFamily="127"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7586"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0DA833-2384-4619-890B-87BE6EDE9ADE}" type="slidenum">
              <a:rPr lang="en-US">
                <a:ea typeface="ＭＳ Ｐゴシック" pitchFamily="127" charset="-128"/>
                <a:cs typeface="ＭＳ Ｐゴシック" pitchFamily="127" charset="-128"/>
              </a:rPr>
              <a:pPr fontAlgn="base">
                <a:spcBef>
                  <a:spcPct val="0"/>
                </a:spcBef>
                <a:spcAft>
                  <a:spcPct val="0"/>
                </a:spcAft>
              </a:pPr>
              <a:t>29</a:t>
            </a:fld>
            <a:endParaRPr lang="en-US">
              <a:ea typeface="ＭＳ Ｐゴシック" pitchFamily="127" charset="-128"/>
              <a:cs typeface="ＭＳ Ｐゴシック" pitchFamily="127"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atin typeface="Arial" pitchFamily="127" charset="0"/>
            </a:endParaRPr>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C6D20C-2EF6-4088-AE1D-3DC6673FDD35}" type="slidenum">
              <a:rPr lang="en-US">
                <a:ea typeface="ＭＳ Ｐゴシック" pitchFamily="127" charset="-128"/>
                <a:cs typeface="ＭＳ Ｐゴシック" pitchFamily="127" charset="-128"/>
              </a:rPr>
              <a:pPr fontAlgn="base">
                <a:spcBef>
                  <a:spcPct val="0"/>
                </a:spcBef>
                <a:spcAft>
                  <a:spcPct val="0"/>
                </a:spcAft>
              </a:pPr>
              <a:t>3</a:t>
            </a:fld>
            <a:endParaRPr lang="en-US">
              <a:ea typeface="ＭＳ Ｐゴシック" pitchFamily="127" charset="-128"/>
              <a:cs typeface="ＭＳ Ｐゴシック" pitchFamily="127"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69634"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ECFD4B-D861-4055-AF46-90BDEC0D0129}" type="slidenum">
              <a:rPr lang="en-US">
                <a:ea typeface="ＭＳ Ｐゴシック" pitchFamily="127" charset="-128"/>
                <a:cs typeface="ＭＳ Ｐゴシック" pitchFamily="127" charset="-128"/>
              </a:rPr>
              <a:pPr fontAlgn="base">
                <a:spcBef>
                  <a:spcPct val="0"/>
                </a:spcBef>
                <a:spcAft>
                  <a:spcPct val="0"/>
                </a:spcAft>
              </a:pPr>
              <a:t>30</a:t>
            </a:fld>
            <a:endParaRPr lang="en-US">
              <a:ea typeface="ＭＳ Ｐゴシック" pitchFamily="127" charset="-128"/>
              <a:cs typeface="ＭＳ Ｐゴシック" pitchFamily="127"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71682"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4FD70E-DEBB-4916-81E6-545143131912}" type="slidenum">
              <a:rPr lang="en-US">
                <a:ea typeface="ＭＳ Ｐゴシック" pitchFamily="127" charset="-128"/>
                <a:cs typeface="ＭＳ Ｐゴシック" pitchFamily="127" charset="-128"/>
              </a:rPr>
              <a:pPr fontAlgn="base">
                <a:spcBef>
                  <a:spcPct val="0"/>
                </a:spcBef>
                <a:spcAft>
                  <a:spcPct val="0"/>
                </a:spcAft>
              </a:pPr>
              <a:t>31</a:t>
            </a:fld>
            <a:endParaRPr lang="en-US">
              <a:ea typeface="ＭＳ Ｐゴシック" pitchFamily="127" charset="-128"/>
              <a:cs typeface="ＭＳ Ｐゴシック" pitchFamily="127"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1C6B02-DECA-40D5-BDE6-4CEC84BF4FAC}" type="slidenum">
              <a:rPr lang="en-US">
                <a:ea typeface="ＭＳ Ｐゴシック" pitchFamily="127" charset="-128"/>
                <a:cs typeface="ＭＳ Ｐゴシック" pitchFamily="127" charset="-128"/>
              </a:rPr>
              <a:pPr fontAlgn="base">
                <a:spcBef>
                  <a:spcPct val="0"/>
                </a:spcBef>
                <a:spcAft>
                  <a:spcPct val="0"/>
                </a:spcAft>
              </a:pPr>
              <a:t>4</a:t>
            </a:fld>
            <a:endParaRPr lang="en-US">
              <a:ea typeface="ＭＳ Ｐゴシック" pitchFamily="127" charset="-128"/>
              <a:cs typeface="ＭＳ Ｐゴシック" pitchFamily="127" charset="-128"/>
            </a:endParaRPr>
          </a:p>
        </p:txBody>
      </p:sp>
      <p:sp>
        <p:nvSpPr>
          <p:cNvPr id="18434" name="Slide Image Placeholder 5"/>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18435" name="Notes Placeholder 6"/>
          <p:cNvSpPr>
            <a:spLocks noGrp="1"/>
          </p:cNvSpPr>
          <p:nvPr>
            <p:ph type="body" idx="1"/>
          </p:nvPr>
        </p:nvSpPr>
        <p:spPr bwMode="auto">
          <a:noFill/>
        </p:spPr>
        <p:txBody>
          <a:bodyPr wrap="square" numCol="1" anchor="t" anchorCtr="0" compatLnSpc="1">
            <a:prstTxWarp prst="textNoShape">
              <a:avLst/>
            </a:prstTxWarp>
          </a:bodyPr>
          <a:lstStyle/>
          <a:p>
            <a:endParaRPr lang="en-US">
              <a:latin typeface="Arial" pitchFamily="127"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latin typeface="Arial" pitchFamily="127" charset="0"/>
              </a:rPr>
              <a:t>Payers, providers, and patients face a myriad of challenges regarding the treatment </a:t>
            </a:r>
            <a:br>
              <a:rPr lang="en-US" smtClean="0">
                <a:latin typeface="Arial" pitchFamily="127" charset="0"/>
              </a:rPr>
            </a:br>
            <a:r>
              <a:rPr lang="en-US" smtClean="0">
                <a:latin typeface="Arial" pitchFamily="127" charset="0"/>
              </a:rPr>
              <a:t>of cancer.</a:t>
            </a:r>
          </a:p>
          <a:p>
            <a:r>
              <a:rPr lang="en-US" smtClean="0">
                <a:latin typeface="Arial" pitchFamily="127" charset="0"/>
              </a:rPr>
              <a:t>Payers are challenged with</a:t>
            </a:r>
          </a:p>
          <a:p>
            <a:pPr lvl="1"/>
            <a:r>
              <a:rPr lang="en-US" smtClean="0">
                <a:latin typeface="Arial" pitchFamily="127" charset="0"/>
              </a:rPr>
              <a:t>Controlling rapidly escalating cancer treatment costs</a:t>
            </a:r>
            <a:r>
              <a:rPr lang="en-US" baseline="30000" smtClean="0">
                <a:latin typeface="Arial" pitchFamily="127" charset="0"/>
              </a:rPr>
              <a:t>1,2</a:t>
            </a:r>
            <a:r>
              <a:rPr lang="en-US" smtClean="0">
                <a:latin typeface="Arial" pitchFamily="127" charset="0"/>
              </a:rPr>
              <a:t> </a:t>
            </a:r>
          </a:p>
          <a:p>
            <a:pPr lvl="1"/>
            <a:r>
              <a:rPr lang="en-US" smtClean="0">
                <a:latin typeface="Arial" pitchFamily="127" charset="0"/>
              </a:rPr>
              <a:t>Managing off-label use</a:t>
            </a:r>
            <a:r>
              <a:rPr lang="en-US" baseline="30000" smtClean="0">
                <a:latin typeface="Arial" pitchFamily="127" charset="0"/>
              </a:rPr>
              <a:t>3</a:t>
            </a:r>
            <a:r>
              <a:rPr lang="en-US" smtClean="0">
                <a:latin typeface="Arial" pitchFamily="127" charset="0"/>
              </a:rPr>
              <a:t> </a:t>
            </a:r>
          </a:p>
          <a:p>
            <a:pPr lvl="1"/>
            <a:r>
              <a:rPr lang="en-US" smtClean="0">
                <a:latin typeface="Arial" pitchFamily="127" charset="0"/>
              </a:rPr>
              <a:t>Supporting cost-effective quality cancer care</a:t>
            </a:r>
            <a:r>
              <a:rPr lang="en-US" baseline="30000" smtClean="0">
                <a:latin typeface="Arial" pitchFamily="127" charset="0"/>
              </a:rPr>
              <a:t>1,2</a:t>
            </a:r>
            <a:endParaRPr lang="en-US" smtClean="0">
              <a:latin typeface="Arial" pitchFamily="127" charset="0"/>
            </a:endParaRPr>
          </a:p>
          <a:p>
            <a:r>
              <a:rPr lang="en-US" smtClean="0">
                <a:latin typeface="Arial" pitchFamily="127" charset="0"/>
              </a:rPr>
              <a:t>Providers are challenged with</a:t>
            </a:r>
            <a:r>
              <a:rPr lang="en-US" baseline="30000" smtClean="0">
                <a:latin typeface="Arial" pitchFamily="127" charset="0"/>
              </a:rPr>
              <a:t>1,4</a:t>
            </a:r>
            <a:endParaRPr lang="en-US" smtClean="0">
              <a:latin typeface="Arial" pitchFamily="127" charset="0"/>
            </a:endParaRPr>
          </a:p>
          <a:p>
            <a:pPr lvl="1"/>
            <a:r>
              <a:rPr lang="en-US" smtClean="0">
                <a:latin typeface="Arial" pitchFamily="127" charset="0"/>
              </a:rPr>
              <a:t>Utilizing new agents and therapies </a:t>
            </a:r>
          </a:p>
          <a:p>
            <a:pPr lvl="1"/>
            <a:r>
              <a:rPr lang="en-US" smtClean="0">
                <a:latin typeface="Arial" pitchFamily="127" charset="0"/>
              </a:rPr>
              <a:t>Incorporating evolving standards of care into practice </a:t>
            </a:r>
          </a:p>
          <a:p>
            <a:pPr lvl="1"/>
            <a:r>
              <a:rPr lang="en-US" smtClean="0">
                <a:latin typeface="Arial" pitchFamily="127" charset="0"/>
              </a:rPr>
              <a:t>Efficiently operating an oncology practice</a:t>
            </a:r>
          </a:p>
          <a:p>
            <a:r>
              <a:rPr lang="en-US" smtClean="0">
                <a:latin typeface="Arial" pitchFamily="127" charset="0"/>
              </a:rPr>
              <a:t>Patients are challenged with</a:t>
            </a:r>
            <a:r>
              <a:rPr lang="en-US" baseline="30000" smtClean="0">
                <a:latin typeface="Arial" pitchFamily="127" charset="0"/>
              </a:rPr>
              <a:t>1,5</a:t>
            </a:r>
            <a:endParaRPr lang="en-US" smtClean="0">
              <a:latin typeface="Arial" pitchFamily="127" charset="0"/>
            </a:endParaRPr>
          </a:p>
          <a:p>
            <a:pPr lvl="1"/>
            <a:r>
              <a:rPr lang="en-US" smtClean="0">
                <a:latin typeface="Arial" pitchFamily="127" charset="0"/>
              </a:rPr>
              <a:t>Working with payers and providers to access appropriate care in a timely manner </a:t>
            </a:r>
          </a:p>
          <a:p>
            <a:pPr lvl="1"/>
            <a:r>
              <a:rPr lang="en-US" smtClean="0">
                <a:latin typeface="Arial" pitchFamily="127" charset="0"/>
              </a:rPr>
              <a:t>Receiving high-quality cancer care</a:t>
            </a:r>
          </a:p>
        </p:txBody>
      </p:sp>
      <p:sp>
        <p:nvSpPr>
          <p:cNvPr id="2048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48CD30-FB37-42FD-8A37-EAB91C9B9ECA}" type="slidenum">
              <a:rPr lang="en-US">
                <a:ea typeface="ＭＳ Ｐゴシック" pitchFamily="127" charset="-128"/>
                <a:cs typeface="ＭＳ Ｐゴシック" pitchFamily="127" charset="-128"/>
              </a:rPr>
              <a:pPr fontAlgn="base">
                <a:spcBef>
                  <a:spcPct val="0"/>
                </a:spcBef>
                <a:spcAft>
                  <a:spcPct val="0"/>
                </a:spcAft>
              </a:pPr>
              <a:t>5</a:t>
            </a:fld>
            <a:endParaRPr lang="en-US">
              <a:ea typeface="ＭＳ Ｐゴシック" pitchFamily="127" charset="-128"/>
              <a:cs typeface="ＭＳ Ｐゴシック" pitchFamily="127" charset="-128"/>
            </a:endParaRPr>
          </a:p>
        </p:txBody>
      </p:sp>
      <p:sp>
        <p:nvSpPr>
          <p:cNvPr id="20483" name="Slide Image Placeholder 14"/>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8" name="TextBox 7"/>
          <p:cNvSpPr txBox="1"/>
          <p:nvPr/>
        </p:nvSpPr>
        <p:spPr>
          <a:xfrm>
            <a:off x="0" y="7853363"/>
            <a:ext cx="6858000" cy="1443037"/>
          </a:xfrm>
          <a:prstGeom prst="rect">
            <a:avLst/>
          </a:prstGeom>
          <a:noFill/>
        </p:spPr>
        <p:txBody>
          <a:bodyPr lIns="457200" tIns="45717" rIns="91435" bIns="91435" anchor="b">
            <a:spAutoFit/>
          </a:bodyPr>
          <a:lstStyle/>
          <a:p>
            <a:pPr fontAlgn="auto">
              <a:spcBef>
                <a:spcPts val="0"/>
              </a:spcBef>
              <a:spcAft>
                <a:spcPts val="0"/>
              </a:spcAft>
              <a:defRPr/>
            </a:pPr>
            <a:r>
              <a:rPr lang="en-US" sz="800" b="1" dirty="0">
                <a:latin typeface="Arial" pitchFamily="34" charset="0"/>
                <a:ea typeface="+mn-ea"/>
                <a:cs typeface="Arial" pitchFamily="34" charset="0"/>
              </a:rPr>
              <a:t>References</a:t>
            </a:r>
            <a:endParaRPr lang="en-US" sz="800" dirty="0">
              <a:latin typeface="Arial" pitchFamily="34" charset="0"/>
              <a:ea typeface="+mn-ea"/>
              <a:cs typeface="Arial" pitchFamily="34" charset="0"/>
            </a:endParaRPr>
          </a:p>
          <a:p>
            <a:pPr marL="115888" indent="-115888" fontAlgn="auto">
              <a:lnSpc>
                <a:spcPct val="95000"/>
              </a:lnSpc>
              <a:spcBef>
                <a:spcPts val="200"/>
              </a:spcBef>
              <a:spcAft>
                <a:spcPts val="0"/>
              </a:spcAft>
              <a:buFont typeface="+mj-lt"/>
              <a:buAutoNum type="arabicPeriod"/>
              <a:defRPr/>
            </a:pPr>
            <a:r>
              <a:rPr lang="en-US" sz="800" dirty="0">
                <a:latin typeface="Arial" pitchFamily="34" charset="0"/>
                <a:ea typeface="+mn-ea"/>
                <a:cs typeface="Arial" pitchFamily="34" charset="0"/>
              </a:rPr>
              <a:t>Goldsmith M. Navigating the oncology care maze: evidence based medicine as a pathway for payers, providers &amp; patients. Presented </a:t>
            </a:r>
            <a:br>
              <a:rPr lang="en-US" sz="800" dirty="0">
                <a:latin typeface="Arial" pitchFamily="34" charset="0"/>
                <a:ea typeface="+mn-ea"/>
                <a:cs typeface="Arial" pitchFamily="34" charset="0"/>
              </a:rPr>
            </a:br>
            <a:r>
              <a:rPr lang="en-US" sz="800" dirty="0">
                <a:latin typeface="Arial" pitchFamily="34" charset="0"/>
                <a:ea typeface="+mn-ea"/>
                <a:cs typeface="Arial" pitchFamily="34" charset="0"/>
              </a:rPr>
              <a:t>at: The Center for Business Intelligence 3rd Annual Effective Oncology Benefit Management Conference; October 6, 2008; Chicago, IL.</a:t>
            </a:r>
          </a:p>
          <a:p>
            <a:pPr marL="115888" indent="-115888" fontAlgn="auto">
              <a:lnSpc>
                <a:spcPct val="95000"/>
              </a:lnSpc>
              <a:spcBef>
                <a:spcPts val="200"/>
              </a:spcBef>
              <a:spcAft>
                <a:spcPts val="0"/>
              </a:spcAft>
              <a:buFont typeface="+mj-lt"/>
              <a:buAutoNum type="arabicPeriod"/>
              <a:defRPr/>
            </a:pPr>
            <a:r>
              <a:rPr lang="en-US" sz="800" dirty="0" err="1">
                <a:latin typeface="Arial" pitchFamily="34" charset="0"/>
                <a:ea typeface="+mn-ea"/>
                <a:cs typeface="Arial" pitchFamily="34" charset="0"/>
              </a:rPr>
              <a:t>Kuzner</a:t>
            </a:r>
            <a:r>
              <a:rPr lang="en-US" sz="800" dirty="0">
                <a:latin typeface="Arial" pitchFamily="34" charset="0"/>
                <a:ea typeface="+mn-ea"/>
                <a:cs typeface="Arial" pitchFamily="34" charset="0"/>
              </a:rPr>
              <a:t> W. Payer trends in oncology: challenges and solutions. Association for Value-Based Cancer Care Web site. http://www.valuebasedcancer.com/article/payer-trends-oncology-challenges-and-solutions. Accessed January 20, 2012.</a:t>
            </a:r>
          </a:p>
          <a:p>
            <a:pPr marL="115888" indent="-115888" fontAlgn="auto">
              <a:lnSpc>
                <a:spcPct val="95000"/>
              </a:lnSpc>
              <a:spcBef>
                <a:spcPts val="200"/>
              </a:spcBef>
              <a:spcAft>
                <a:spcPts val="0"/>
              </a:spcAft>
              <a:buFont typeface="+mj-lt"/>
              <a:buAutoNum type="arabicPeriod"/>
              <a:defRPr/>
            </a:pPr>
            <a:r>
              <a:rPr lang="en-US" sz="800" dirty="0" err="1">
                <a:latin typeface="Arial" pitchFamily="34" charset="0"/>
                <a:ea typeface="+mn-ea"/>
                <a:cs typeface="Arial" pitchFamily="34" charset="0"/>
              </a:rPr>
              <a:t>Reinke</a:t>
            </a:r>
            <a:r>
              <a:rPr lang="en-US" sz="800" dirty="0">
                <a:latin typeface="Arial" pitchFamily="34" charset="0"/>
                <a:ea typeface="+mn-ea"/>
                <a:cs typeface="Arial" pitchFamily="34" charset="0"/>
              </a:rPr>
              <a:t> T. Plans and oncologists don't see eye to eye on prior authorization. </a:t>
            </a:r>
            <a:r>
              <a:rPr lang="en-US" sz="800" i="1" dirty="0" err="1">
                <a:latin typeface="Arial" pitchFamily="34" charset="0"/>
                <a:ea typeface="+mn-ea"/>
                <a:cs typeface="Arial" pitchFamily="34" charset="0"/>
              </a:rPr>
              <a:t>Manag</a:t>
            </a:r>
            <a:r>
              <a:rPr lang="en-US" sz="800" i="1" dirty="0">
                <a:latin typeface="Arial" pitchFamily="34" charset="0"/>
                <a:ea typeface="+mn-ea"/>
                <a:cs typeface="Arial" pitchFamily="34" charset="0"/>
              </a:rPr>
              <a:t> Care</a:t>
            </a:r>
            <a:r>
              <a:rPr lang="en-US" sz="800" dirty="0">
                <a:latin typeface="Arial" pitchFamily="34" charset="0"/>
                <a:ea typeface="+mn-ea"/>
                <a:cs typeface="Arial" pitchFamily="34" charset="0"/>
              </a:rPr>
              <a:t>. 2011;20(9):14-16. http://www.managedcaremag.com/archives/1109/1109.medmgmt.html. Accessed January 29, 2012.</a:t>
            </a:r>
          </a:p>
          <a:p>
            <a:pPr marL="115888" indent="-115888" fontAlgn="auto">
              <a:lnSpc>
                <a:spcPct val="95000"/>
              </a:lnSpc>
              <a:spcBef>
                <a:spcPts val="200"/>
              </a:spcBef>
              <a:spcAft>
                <a:spcPts val="0"/>
              </a:spcAft>
              <a:buFont typeface="+mj-lt"/>
              <a:buAutoNum type="arabicPeriod"/>
              <a:defRPr/>
            </a:pPr>
            <a:r>
              <a:rPr lang="en-US" sz="800" dirty="0" err="1">
                <a:latin typeface="Arial" pitchFamily="34" charset="0"/>
                <a:ea typeface="+mn-ea"/>
                <a:cs typeface="Arial" pitchFamily="34" charset="0"/>
              </a:rPr>
              <a:t>Fuerst</a:t>
            </a:r>
            <a:r>
              <a:rPr lang="en-US" sz="800" dirty="0">
                <a:latin typeface="Arial" pitchFamily="34" charset="0"/>
                <a:ea typeface="+mn-ea"/>
                <a:cs typeface="Arial" pitchFamily="34" charset="0"/>
              </a:rPr>
              <a:t> M. How community oncologists are adapting to the challenges of financial survival. </a:t>
            </a:r>
            <a:r>
              <a:rPr lang="en-US" sz="800" i="1" dirty="0" err="1">
                <a:latin typeface="Arial" pitchFamily="34" charset="0"/>
                <a:ea typeface="+mn-ea"/>
                <a:cs typeface="Arial" pitchFamily="34" charset="0"/>
              </a:rPr>
              <a:t>Oncol</a:t>
            </a:r>
            <a:r>
              <a:rPr lang="en-US" sz="800" i="1" dirty="0">
                <a:latin typeface="Arial" pitchFamily="34" charset="0"/>
                <a:ea typeface="+mn-ea"/>
                <a:cs typeface="Arial" pitchFamily="34" charset="0"/>
              </a:rPr>
              <a:t> Times</a:t>
            </a:r>
            <a:r>
              <a:rPr lang="en-US" sz="800" dirty="0">
                <a:latin typeface="Arial" pitchFamily="34" charset="0"/>
                <a:ea typeface="+mn-ea"/>
                <a:cs typeface="Arial" pitchFamily="34" charset="0"/>
              </a:rPr>
              <a:t>. 2010;32(16):20-22.</a:t>
            </a:r>
          </a:p>
          <a:p>
            <a:pPr marL="115888" indent="-115888" fontAlgn="auto">
              <a:lnSpc>
                <a:spcPct val="95000"/>
              </a:lnSpc>
              <a:spcBef>
                <a:spcPts val="200"/>
              </a:spcBef>
              <a:spcAft>
                <a:spcPts val="0"/>
              </a:spcAft>
              <a:buFont typeface="+mj-lt"/>
              <a:buAutoNum type="arabicPeriod"/>
              <a:defRPr/>
            </a:pPr>
            <a:r>
              <a:rPr lang="en-US" sz="800" dirty="0">
                <a:latin typeface="Arial" pitchFamily="34" charset="0"/>
                <a:ea typeface="+mn-ea"/>
                <a:cs typeface="Arial" pitchFamily="34" charset="0"/>
              </a:rPr>
              <a:t>Healthreform.GOV Web site. Health insurance reform and breast cancer: making the health care system work for women. http://www.healthreform.gov/reports/breastcancer/breastcancer3.pdf. Accessed January 23, 2012.</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28674" name="Notes Placeholder 2"/>
          <p:cNvSpPr>
            <a:spLocks noGrp="1"/>
          </p:cNvSpPr>
          <p:nvPr>
            <p:ph type="body" idx="1"/>
          </p:nvPr>
        </p:nvSpPr>
        <p:spPr bwMode="auto">
          <a:xfrm>
            <a:off x="701675" y="4416425"/>
            <a:ext cx="5607050" cy="4183063"/>
          </a:xfrm>
          <a:noFill/>
        </p:spPr>
        <p:txBody>
          <a:bodyPr wrap="square" numCol="1" anchor="t" anchorCtr="0" compatLnSpc="1">
            <a:prstTxWarp prst="textNoShape">
              <a:avLst/>
            </a:prstTxWarp>
          </a:bodyPr>
          <a:lstStyle/>
          <a:p>
            <a:endParaRPr lang="en-US">
              <a:latin typeface="Arial" pitchFamily="127" charset="0"/>
            </a:endParaRP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525CA88-32E9-4E18-A0EA-2D4AFE74C327}" type="slidenum">
              <a:rPr lang="en-US">
                <a:ea typeface="ＭＳ Ｐゴシック" pitchFamily="127" charset="-128"/>
                <a:cs typeface="ＭＳ Ｐゴシック" pitchFamily="127" charset="-128"/>
              </a:rPr>
              <a:pPr fontAlgn="base">
                <a:spcBef>
                  <a:spcPct val="0"/>
                </a:spcBef>
                <a:spcAft>
                  <a:spcPct val="0"/>
                </a:spcAft>
              </a:pPr>
              <a:t>6</a:t>
            </a:fld>
            <a:endParaRPr lang="en-US">
              <a:ea typeface="ＭＳ Ｐゴシック" pitchFamily="127" charset="-128"/>
              <a:cs typeface="ＭＳ Ｐゴシック" pitchFamily="127"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650875" y="4179888"/>
            <a:ext cx="5673725" cy="3897312"/>
          </a:xfrm>
        </p:spPr>
        <p:txBody>
          <a:bodyPr>
            <a:noAutofit/>
          </a:bodyPr>
          <a:lstStyle/>
          <a:p>
            <a:pPr fontAlgn="auto">
              <a:spcAft>
                <a:spcPts val="0"/>
              </a:spcAft>
              <a:defRPr/>
            </a:pPr>
            <a:r>
              <a:rPr lang="en-US" sz="950" b="1" dirty="0" smtClean="0">
                <a:ea typeface="+mn-ea"/>
                <a:cs typeface="Arial" pitchFamily="34" charset="0"/>
              </a:rPr>
              <a:t>Questions for discussion: healthcare reform </a:t>
            </a:r>
          </a:p>
          <a:p>
            <a:pPr lvl="1" fontAlgn="auto">
              <a:spcAft>
                <a:spcPts val="0"/>
              </a:spcAft>
              <a:buFont typeface="Arial" pitchFamily="34" charset="0"/>
              <a:buChar char="•"/>
              <a:defRPr/>
            </a:pPr>
            <a:r>
              <a:rPr lang="en-US" sz="950" dirty="0" smtClean="0">
                <a:ea typeface="+mn-ea"/>
                <a:cs typeface="Arial" pitchFamily="34" charset="0"/>
              </a:rPr>
              <a:t>Are you in a position to actively coordinate with ACOs and PCMHs?</a:t>
            </a:r>
          </a:p>
          <a:p>
            <a:pPr lvl="1" fontAlgn="auto">
              <a:spcAft>
                <a:spcPts val="0"/>
              </a:spcAft>
              <a:buFont typeface="Arial" pitchFamily="34" charset="0"/>
              <a:buChar char="•"/>
              <a:defRPr/>
            </a:pPr>
            <a:r>
              <a:rPr lang="en-US" sz="950" dirty="0" smtClean="0">
                <a:ea typeface="+mn-ea"/>
                <a:cs typeface="Arial" pitchFamily="34" charset="0"/>
              </a:rPr>
              <a:t>Do you have access to the information technology needed for care coordination, decision support, and quality and practice improvement?</a:t>
            </a:r>
          </a:p>
          <a:p>
            <a:pPr lvl="1" fontAlgn="auto">
              <a:spcAft>
                <a:spcPts val="0"/>
              </a:spcAft>
              <a:buFont typeface="Arial" pitchFamily="34" charset="0"/>
              <a:buChar char="•"/>
              <a:defRPr/>
            </a:pPr>
            <a:r>
              <a:rPr lang="en-US" sz="950" dirty="0" smtClean="0">
                <a:ea typeface="+mn-ea"/>
                <a:cs typeface="Arial" pitchFamily="34" charset="0"/>
              </a:rPr>
              <a:t>What can payers do, or are they doing, to assist oncologists with these issues?</a:t>
            </a:r>
          </a:p>
          <a:p>
            <a:pPr fontAlgn="auto">
              <a:spcAft>
                <a:spcPts val="0"/>
              </a:spcAft>
              <a:defRPr/>
            </a:pPr>
            <a:r>
              <a:rPr lang="en-US" sz="950" b="1" dirty="0" smtClean="0">
                <a:ea typeface="+mn-ea"/>
                <a:cs typeface="Arial" pitchFamily="34" charset="0"/>
              </a:rPr>
              <a:t>Questions for discussion: pathways </a:t>
            </a:r>
          </a:p>
          <a:p>
            <a:pPr lvl="1" fontAlgn="auto">
              <a:spcAft>
                <a:spcPts val="0"/>
              </a:spcAft>
              <a:buFont typeface="Arial" pitchFamily="34" charset="0"/>
              <a:buChar char="•"/>
              <a:defRPr/>
            </a:pPr>
            <a:r>
              <a:rPr lang="en-US" sz="950" dirty="0" smtClean="0">
                <a:ea typeface="+mn-ea"/>
                <a:cs typeface="Arial" pitchFamily="34" charset="0"/>
              </a:rPr>
              <a:t>Have you had direct experience with pathways?</a:t>
            </a:r>
          </a:p>
          <a:p>
            <a:pPr lvl="1" fontAlgn="auto">
              <a:spcAft>
                <a:spcPts val="0"/>
              </a:spcAft>
              <a:buFont typeface="Arial" pitchFamily="34" charset="0"/>
              <a:buChar char="•"/>
              <a:defRPr/>
            </a:pPr>
            <a:r>
              <a:rPr lang="en-US" sz="950" dirty="0" smtClean="0">
                <a:ea typeface="+mn-ea"/>
                <a:cs typeface="Arial" pitchFamily="34" charset="0"/>
              </a:rPr>
              <a:t>What are the biggest advantages and disadvantages of the pathways concept? (Ask both groups)</a:t>
            </a:r>
          </a:p>
          <a:p>
            <a:pPr lvl="1" fontAlgn="auto">
              <a:spcAft>
                <a:spcPts val="0"/>
              </a:spcAft>
              <a:buFont typeface="Arial" pitchFamily="34" charset="0"/>
              <a:buChar char="•"/>
              <a:defRPr/>
            </a:pPr>
            <a:r>
              <a:rPr lang="en-US" sz="950" dirty="0" smtClean="0">
                <a:ea typeface="+mn-ea"/>
                <a:cs typeface="Arial" pitchFamily="34" charset="0"/>
              </a:rPr>
              <a:t>What effect would you expect pathways to have on clinical decision making? On reimbursement levels?</a:t>
            </a:r>
          </a:p>
          <a:p>
            <a:pPr fontAlgn="auto">
              <a:spcAft>
                <a:spcPts val="0"/>
              </a:spcAft>
              <a:defRPr/>
            </a:pPr>
            <a:r>
              <a:rPr lang="en-US" sz="950" b="1" dirty="0" smtClean="0">
                <a:ea typeface="+mn-ea"/>
                <a:cs typeface="Arial" pitchFamily="34" charset="0"/>
              </a:rPr>
              <a:t>Questions for discussion: comprehensive medical home </a:t>
            </a:r>
          </a:p>
          <a:p>
            <a:pPr lvl="1" fontAlgn="auto">
              <a:spcAft>
                <a:spcPts val="0"/>
              </a:spcAft>
              <a:buFont typeface="Arial" pitchFamily="34" charset="0"/>
              <a:buChar char="•"/>
              <a:defRPr/>
            </a:pPr>
            <a:r>
              <a:rPr lang="en-US" sz="950" dirty="0" smtClean="0">
                <a:ea typeface="+mn-ea"/>
                <a:cs typeface="Arial" pitchFamily="34" charset="0"/>
              </a:rPr>
              <a:t>What is your perception of the Oncology Patient-Centered Medical Home™* (OPCMH) model?</a:t>
            </a:r>
          </a:p>
          <a:p>
            <a:pPr lvl="1" fontAlgn="auto">
              <a:spcAft>
                <a:spcPts val="0"/>
              </a:spcAft>
              <a:buFont typeface="Arial" pitchFamily="34" charset="0"/>
              <a:buChar char="•"/>
              <a:defRPr/>
            </a:pPr>
            <a:r>
              <a:rPr lang="en-US" sz="950" dirty="0" smtClean="0">
                <a:ea typeface="+mn-ea"/>
                <a:cs typeface="Arial" pitchFamily="34" charset="0"/>
              </a:rPr>
              <a:t>Do you believe that the OPCMH model should be a focus in the re-engineering of our healthcare system? (If the answer is no, please ask reasons for this response.) </a:t>
            </a:r>
          </a:p>
          <a:p>
            <a:pPr lvl="1" fontAlgn="auto">
              <a:spcAft>
                <a:spcPts val="0"/>
              </a:spcAft>
              <a:buFont typeface="Arial" pitchFamily="34" charset="0"/>
              <a:buChar char="•"/>
              <a:defRPr/>
            </a:pPr>
            <a:r>
              <a:rPr lang="en-US" sz="950" dirty="0" smtClean="0">
                <a:ea typeface="+mn-ea"/>
                <a:cs typeface="Arial" pitchFamily="34" charset="0"/>
              </a:rPr>
              <a:t>What is the impact of the increasing number of cancer survivors, both on oncology practices and health plan coverage?</a:t>
            </a:r>
          </a:p>
          <a:p>
            <a:pPr lvl="1" fontAlgn="auto">
              <a:spcAft>
                <a:spcPts val="0"/>
              </a:spcAft>
              <a:buFont typeface="Arial" pitchFamily="34" charset="0"/>
              <a:buChar char="•"/>
              <a:defRPr/>
            </a:pPr>
            <a:r>
              <a:rPr lang="en-US" sz="950" dirty="0" smtClean="0">
                <a:ea typeface="+mn-ea"/>
                <a:cs typeface="Arial" pitchFamily="34" charset="0"/>
              </a:rPr>
              <a:t>How are payers linking care transitions and reimbursement?</a:t>
            </a:r>
          </a:p>
          <a:p>
            <a:pPr lvl="1" fontAlgn="auto">
              <a:spcAft>
                <a:spcPts val="0"/>
              </a:spcAft>
              <a:buFont typeface="Arial" pitchFamily="34" charset="0"/>
              <a:buChar char="•"/>
              <a:defRPr/>
            </a:pPr>
            <a:r>
              <a:rPr lang="en-US" sz="950" dirty="0" smtClean="0">
                <a:ea typeface="+mn-ea"/>
                <a:cs typeface="Arial" pitchFamily="34" charset="0"/>
              </a:rPr>
              <a:t>How do you approach end-of-life discussions in your practice?</a:t>
            </a:r>
          </a:p>
          <a:p>
            <a:pPr lvl="1" fontAlgn="auto">
              <a:spcAft>
                <a:spcPts val="0"/>
              </a:spcAft>
              <a:buFont typeface="Arial" pitchFamily="34" charset="0"/>
              <a:buChar char="•"/>
              <a:defRPr/>
            </a:pPr>
            <a:r>
              <a:rPr lang="en-US" sz="950" dirty="0" smtClean="0">
                <a:ea typeface="+mn-ea"/>
                <a:cs typeface="Arial" pitchFamily="34" charset="0"/>
              </a:rPr>
              <a:t>Are you familiar with National Quality Forum (NQF) and National Comprehensive Cancer Network (NCCN) guidelines on end-of-life discussions? (Ask both groups)</a:t>
            </a:r>
          </a:p>
          <a:p>
            <a:pPr lvl="1" fontAlgn="auto">
              <a:spcAft>
                <a:spcPts val="0"/>
              </a:spcAft>
              <a:buFont typeface="Arial" pitchFamily="34" charset="0"/>
              <a:buChar char="•"/>
              <a:defRPr/>
            </a:pPr>
            <a:r>
              <a:rPr lang="en-US" sz="950" dirty="0" smtClean="0">
                <a:ea typeface="+mn-ea"/>
                <a:cs typeface="Arial" pitchFamily="34" charset="0"/>
              </a:rPr>
              <a:t>How do payers reimburse end-of-life discussions?</a:t>
            </a:r>
          </a:p>
        </p:txBody>
      </p:sp>
      <p:sp>
        <p:nvSpPr>
          <p:cNvPr id="2253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B08BAF-23B3-4F6E-ABB0-9A00277D1DA5}" type="slidenum">
              <a:rPr lang="en-US">
                <a:ea typeface="ＭＳ Ｐゴシック" pitchFamily="127" charset="-128"/>
                <a:cs typeface="ＭＳ Ｐゴシック" pitchFamily="127" charset="-128"/>
              </a:rPr>
              <a:pPr fontAlgn="base">
                <a:spcBef>
                  <a:spcPct val="0"/>
                </a:spcBef>
                <a:spcAft>
                  <a:spcPct val="0"/>
                </a:spcAft>
              </a:pPr>
              <a:t>7</a:t>
            </a:fld>
            <a:endParaRPr lang="en-US">
              <a:ea typeface="ＭＳ Ｐゴシック" pitchFamily="127" charset="-128"/>
              <a:cs typeface="ＭＳ Ｐゴシック" pitchFamily="127" charset="-128"/>
            </a:endParaRPr>
          </a:p>
        </p:txBody>
      </p:sp>
      <p:sp>
        <p:nvSpPr>
          <p:cNvPr id="22531" name="TextBox 7"/>
          <p:cNvSpPr txBox="1">
            <a:spLocks noChangeArrowheads="1"/>
          </p:cNvSpPr>
          <p:nvPr/>
        </p:nvSpPr>
        <p:spPr bwMode="auto">
          <a:xfrm>
            <a:off x="0" y="9058275"/>
            <a:ext cx="6699250" cy="238125"/>
          </a:xfrm>
          <a:prstGeom prst="rect">
            <a:avLst/>
          </a:prstGeom>
          <a:noFill/>
          <a:ln w="9525">
            <a:noFill/>
            <a:miter lim="800000"/>
            <a:headEnd/>
            <a:tailEnd/>
          </a:ln>
        </p:spPr>
        <p:txBody>
          <a:bodyPr lIns="274320" tIns="46589" rIns="93177" bIns="93177" anchor="b">
            <a:prstTxWarp prst="textNoShape">
              <a:avLst/>
            </a:prstTxWarp>
            <a:spAutoFit/>
          </a:bodyPr>
          <a:lstStyle/>
          <a:p>
            <a:pPr>
              <a:lnSpc>
                <a:spcPct val="90000"/>
              </a:lnSpc>
              <a:spcBef>
                <a:spcPts val="200"/>
              </a:spcBef>
            </a:pPr>
            <a:r>
              <a:rPr lang="en-US" sz="700">
                <a:ea typeface="Arial" pitchFamily="127" charset="0"/>
                <a:cs typeface="Arial" pitchFamily="127" charset="0"/>
              </a:rPr>
              <a:t>.</a:t>
            </a:r>
          </a:p>
        </p:txBody>
      </p:sp>
      <p:sp>
        <p:nvSpPr>
          <p:cNvPr id="22532" name="Slide Image Placeholder 26"/>
          <p:cNvSpPr>
            <a:spLocks noGrp="1" noRot="1" noChangeAspect="1"/>
          </p:cNvSpPr>
          <p:nvPr>
            <p:ph type="sldImg"/>
          </p:nvPr>
        </p:nvSpPr>
        <p:spPr bwMode="auto">
          <a:xfrm>
            <a:off x="1227138" y="609600"/>
            <a:ext cx="4557712" cy="3417888"/>
          </a:xfrm>
          <a:noFill/>
          <a:ln>
            <a:solidFill>
              <a:srgbClr val="000000"/>
            </a:solidFill>
            <a:miter lim="800000"/>
            <a:headEnd/>
            <a:tailEnd/>
          </a:ln>
        </p:spPr>
      </p:sp>
      <p:sp>
        <p:nvSpPr>
          <p:cNvPr id="22533" name="Rectangle 15"/>
          <p:cNvSpPr>
            <a:spLocks noChangeArrowheads="1"/>
          </p:cNvSpPr>
          <p:nvPr/>
        </p:nvSpPr>
        <p:spPr bwMode="auto">
          <a:xfrm>
            <a:off x="304800" y="8763000"/>
            <a:ext cx="6248400" cy="246063"/>
          </a:xfrm>
          <a:prstGeom prst="rect">
            <a:avLst/>
          </a:prstGeom>
          <a:noFill/>
          <a:ln w="9525">
            <a:noFill/>
            <a:miter lim="800000"/>
            <a:headEnd/>
            <a:tailEnd/>
          </a:ln>
        </p:spPr>
        <p:txBody>
          <a:bodyPr>
            <a:prstTxWarp prst="textNoShape">
              <a:avLst/>
            </a:prstTxWarp>
            <a:spAutoFit/>
          </a:bodyPr>
          <a:lstStyle/>
          <a:p>
            <a:pPr marL="55563" indent="-55563"/>
            <a:r>
              <a:rPr lang="en-US" sz="1000">
                <a:latin typeface="Calibri" pitchFamily="127" charset="0"/>
              </a:rPr>
              <a:t>*Oncology Patient-Centered Medical Home™ is a trademark of the National Committee for Quality Assurance.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Notes Placeholder 2"/>
          <p:cNvSpPr>
            <a:spLocks noGrp="1"/>
          </p:cNvSpPr>
          <p:nvPr>
            <p:ph type="body" idx="1"/>
          </p:nvPr>
        </p:nvSpPr>
        <p:spPr bwMode="auto">
          <a:xfrm>
            <a:off x="638175" y="4179888"/>
            <a:ext cx="5534025" cy="4252912"/>
          </a:xfrm>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Are you in a position to actively coordinate with ACOs and PCMHs?</a:t>
            </a:r>
          </a:p>
          <a:p>
            <a:pPr lvl="1"/>
            <a:r>
              <a:rPr lang="en-US" sz="1200" smtClean="0">
                <a:latin typeface="Arial" pitchFamily="127" charset="0"/>
              </a:rPr>
              <a:t>Do you have access to the information technology needed for care coordination, decision support, and quality and practice improvement?</a:t>
            </a:r>
          </a:p>
          <a:p>
            <a:pPr lvl="1"/>
            <a:r>
              <a:rPr lang="en-US" sz="1200" smtClean="0">
                <a:latin typeface="Arial" pitchFamily="127" charset="0"/>
              </a:rPr>
              <a:t>What can payers do, or are they doing, to assist oncologists with these issues?</a:t>
            </a:r>
          </a:p>
        </p:txBody>
      </p:sp>
      <p:sp>
        <p:nvSpPr>
          <p:cNvPr id="3072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0794039-47F0-497D-97D3-9EB43E1D8ACE}" type="slidenum">
              <a:rPr lang="en-US">
                <a:ea typeface="ＭＳ Ｐゴシック" pitchFamily="127" charset="-128"/>
                <a:cs typeface="ＭＳ Ｐゴシック" pitchFamily="127" charset="-128"/>
              </a:rPr>
              <a:pPr fontAlgn="base">
                <a:spcBef>
                  <a:spcPct val="0"/>
                </a:spcBef>
                <a:spcAft>
                  <a:spcPct val="0"/>
                </a:spcAft>
              </a:pPr>
              <a:t>8</a:t>
            </a:fld>
            <a:endParaRPr lang="en-US">
              <a:ea typeface="ＭＳ Ｐゴシック" pitchFamily="127" charset="-128"/>
              <a:cs typeface="ＭＳ Ｐゴシック" pitchFamily="127" charset="-128"/>
            </a:endParaRPr>
          </a:p>
        </p:txBody>
      </p:sp>
      <p:sp>
        <p:nvSpPr>
          <p:cNvPr id="30723" name="TextBox 7"/>
          <p:cNvSpPr txBox="1">
            <a:spLocks noChangeArrowheads="1"/>
          </p:cNvSpPr>
          <p:nvPr/>
        </p:nvSpPr>
        <p:spPr bwMode="auto">
          <a:xfrm>
            <a:off x="0" y="9058275"/>
            <a:ext cx="6699250" cy="238125"/>
          </a:xfrm>
          <a:prstGeom prst="rect">
            <a:avLst/>
          </a:prstGeom>
          <a:noFill/>
          <a:ln w="9525">
            <a:noFill/>
            <a:miter lim="800000"/>
            <a:headEnd/>
            <a:tailEnd/>
          </a:ln>
        </p:spPr>
        <p:txBody>
          <a:bodyPr lIns="274320" tIns="46589" rIns="93177" bIns="93177" anchor="b">
            <a:prstTxWarp prst="textNoShape">
              <a:avLst/>
            </a:prstTxWarp>
            <a:spAutoFit/>
          </a:bodyPr>
          <a:lstStyle/>
          <a:p>
            <a:pPr>
              <a:lnSpc>
                <a:spcPct val="90000"/>
              </a:lnSpc>
              <a:spcBef>
                <a:spcPts val="200"/>
              </a:spcBef>
            </a:pPr>
            <a:r>
              <a:rPr lang="en-US" sz="700">
                <a:ea typeface="Arial" pitchFamily="127" charset="0"/>
                <a:cs typeface="Arial" pitchFamily="127" charset="0"/>
              </a:rPr>
              <a:t>.</a:t>
            </a:r>
          </a:p>
        </p:txBody>
      </p:sp>
      <p:sp>
        <p:nvSpPr>
          <p:cNvPr id="30724" name="Slide Image Placeholder 26"/>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Notes Placeholder 2"/>
          <p:cNvSpPr>
            <a:spLocks noGrp="1"/>
          </p:cNvSpPr>
          <p:nvPr>
            <p:ph type="body" idx="1"/>
          </p:nvPr>
        </p:nvSpPr>
        <p:spPr bwMode="auto">
          <a:xfrm>
            <a:off x="638175" y="4179888"/>
            <a:ext cx="5534025" cy="4252912"/>
          </a:xfrm>
          <a:noFill/>
        </p:spPr>
        <p:txBody>
          <a:bodyPr wrap="square" numCol="1" anchor="t" anchorCtr="0" compatLnSpc="1">
            <a:prstTxWarp prst="textNoShape">
              <a:avLst/>
            </a:prstTxWarp>
          </a:bodyPr>
          <a:lstStyle/>
          <a:p>
            <a:r>
              <a:rPr lang="en-US" sz="1200" b="1" smtClean="0">
                <a:latin typeface="Arial" pitchFamily="127" charset="0"/>
              </a:rPr>
              <a:t>Questions for discussion</a:t>
            </a:r>
          </a:p>
          <a:p>
            <a:pPr lvl="1"/>
            <a:r>
              <a:rPr lang="en-US" sz="1200" smtClean="0">
                <a:latin typeface="Arial" pitchFamily="127" charset="0"/>
              </a:rPr>
              <a:t>Have you had direct experience with pathways?</a:t>
            </a:r>
          </a:p>
          <a:p>
            <a:pPr lvl="1"/>
            <a:r>
              <a:rPr lang="en-US" sz="1200" smtClean="0">
                <a:latin typeface="Arial" pitchFamily="127" charset="0"/>
              </a:rPr>
              <a:t>What are the biggest advantages and disadvantages of the pathways concept? (Ask both groups)</a:t>
            </a:r>
          </a:p>
          <a:p>
            <a:pPr lvl="1"/>
            <a:r>
              <a:rPr lang="en-US" sz="1200" smtClean="0">
                <a:latin typeface="Arial" pitchFamily="127" charset="0"/>
              </a:rPr>
              <a:t>What effect would you expect pathways to have on clinical decision making? On reimbursement levels?</a:t>
            </a:r>
          </a:p>
        </p:txBody>
      </p:sp>
      <p:sp>
        <p:nvSpPr>
          <p:cNvPr id="3277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6A8DA9-9743-41CA-8564-28FFA231C174}" type="slidenum">
              <a:rPr lang="en-US">
                <a:ea typeface="ＭＳ Ｐゴシック" pitchFamily="127" charset="-128"/>
                <a:cs typeface="ＭＳ Ｐゴシック" pitchFamily="127" charset="-128"/>
              </a:rPr>
              <a:pPr fontAlgn="base">
                <a:spcBef>
                  <a:spcPct val="0"/>
                </a:spcBef>
                <a:spcAft>
                  <a:spcPct val="0"/>
                </a:spcAft>
              </a:pPr>
              <a:t>9</a:t>
            </a:fld>
            <a:endParaRPr lang="en-US">
              <a:ea typeface="ＭＳ Ｐゴシック" pitchFamily="127" charset="-128"/>
              <a:cs typeface="ＭＳ Ｐゴシック" pitchFamily="127" charset="-128"/>
            </a:endParaRPr>
          </a:p>
        </p:txBody>
      </p:sp>
      <p:sp>
        <p:nvSpPr>
          <p:cNvPr id="32771" name="Slide Image Placeholder 26"/>
          <p:cNvSpPr>
            <a:spLocks noGrp="1" noRot="1" noChangeAspect="1"/>
          </p:cNvSpPr>
          <p:nvPr>
            <p:ph type="sldImg"/>
          </p:nvPr>
        </p:nvSpPr>
        <p:spPr bwMode="auto">
          <a:xfrm>
            <a:off x="1227138" y="609600"/>
            <a:ext cx="4557712" cy="3417888"/>
          </a:xfrm>
          <a:noFill/>
          <a:ln>
            <a:solidFill>
              <a:srgbClr val="000000"/>
            </a:solidFill>
            <a:miter lim="800000"/>
            <a:headEnd/>
            <a:tailEnd/>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TextBox 3"/>
          <p:cNvSpPr txBox="1"/>
          <p:nvPr userDrawn="1"/>
        </p:nvSpPr>
        <p:spPr>
          <a:xfrm>
            <a:off x="-34925" y="5813425"/>
            <a:ext cx="2362200" cy="215900"/>
          </a:xfrm>
          <a:prstGeom prst="rect">
            <a:avLst/>
          </a:prstGeom>
          <a:noFill/>
        </p:spPr>
        <p:txBody>
          <a:bodyPr lIns="182880">
            <a:spAutoFit/>
          </a:bodyPr>
          <a:lstStyle/>
          <a:p>
            <a:pPr fontAlgn="auto">
              <a:spcBef>
                <a:spcPts val="0"/>
              </a:spcBef>
              <a:spcAft>
                <a:spcPts val="0"/>
              </a:spcAft>
              <a:defRPr/>
            </a:pPr>
            <a:r>
              <a:rPr lang="en-US" sz="800" dirty="0">
                <a:solidFill>
                  <a:srgbClr val="666565"/>
                </a:solidFill>
                <a:latin typeface="+mn-lt"/>
                <a:ea typeface="+mn-ea"/>
                <a:cs typeface="+mn-cs"/>
              </a:rPr>
              <a:t>ON76175 02/2012 © 2012, Lilly USA, LLC. </a:t>
            </a:r>
          </a:p>
        </p:txBody>
      </p:sp>
      <p:pic>
        <p:nvPicPr>
          <p:cNvPr id="5" name="Picture 11" descr="lilly_tag_redblack.png"/>
          <p:cNvPicPr>
            <a:picLocks noChangeAspect="1"/>
          </p:cNvPicPr>
          <p:nvPr userDrawn="1"/>
        </p:nvPicPr>
        <p:blipFill>
          <a:blip r:embed="rId2"/>
          <a:srcRect/>
          <a:stretch>
            <a:fillRect/>
          </a:stretch>
        </p:blipFill>
        <p:spPr bwMode="auto">
          <a:xfrm>
            <a:off x="7210425" y="6240463"/>
            <a:ext cx="1387475" cy="427037"/>
          </a:xfrm>
          <a:prstGeom prst="rect">
            <a:avLst/>
          </a:prstGeom>
          <a:noFill/>
          <a:ln w="9525">
            <a:noFill/>
            <a:miter lim="800000"/>
            <a:headEnd/>
            <a:tailEnd/>
          </a:ln>
        </p:spPr>
      </p:pic>
      <p:sp>
        <p:nvSpPr>
          <p:cNvPr id="6" name="Rectangle 5"/>
          <p:cNvSpPr/>
          <p:nvPr userDrawn="1"/>
        </p:nvSpPr>
        <p:spPr>
          <a:xfrm>
            <a:off x="2282825" y="0"/>
            <a:ext cx="6899275" cy="647700"/>
          </a:xfrm>
          <a:prstGeom prst="rect">
            <a:avLst/>
          </a:prstGeom>
          <a:solidFill>
            <a:srgbClr val="BE0023"/>
          </a:solidFill>
          <a:ln w="25400" cap="flat" cmpd="sng" algn="ctr">
            <a:noFill/>
            <a:prstDash val="solid"/>
          </a:ln>
          <a:effectLst/>
        </p:spPr>
        <p:txBody>
          <a:bodyPr anchor="ctr"/>
          <a:lstStyle/>
          <a:p>
            <a:pPr algn="ctr" fontAlgn="auto">
              <a:spcBef>
                <a:spcPts val="0"/>
              </a:spcBef>
              <a:spcAft>
                <a:spcPts val="0"/>
              </a:spcAft>
              <a:defRPr/>
            </a:pPr>
            <a:endParaRPr lang="en-US" kern="0" dirty="0">
              <a:solidFill>
                <a:srgbClr val="AAAAAA"/>
              </a:solidFill>
              <a:latin typeface="+mn-lt"/>
              <a:ea typeface="+mn-ea"/>
              <a:cs typeface="+mn-cs"/>
            </a:endParaRPr>
          </a:p>
        </p:txBody>
      </p:sp>
      <p:sp>
        <p:nvSpPr>
          <p:cNvPr id="7" name="Rectangle 6"/>
          <p:cNvSpPr/>
          <p:nvPr userDrawn="1"/>
        </p:nvSpPr>
        <p:spPr>
          <a:xfrm>
            <a:off x="-6350" y="0"/>
            <a:ext cx="2270125" cy="647700"/>
          </a:xfrm>
          <a:prstGeom prst="rect">
            <a:avLst/>
          </a:prstGeom>
          <a:solidFill>
            <a:srgbClr val="AAAAAA"/>
          </a:solidFill>
          <a:ln w="25400" cap="flat" cmpd="sng" algn="ctr">
            <a:noFill/>
            <a:prstDash val="solid"/>
          </a:ln>
          <a:effectLst/>
        </p:spPr>
        <p:txBody>
          <a:bodyPr anchor="ctr"/>
          <a:lstStyle/>
          <a:p>
            <a:pPr algn="ctr" fontAlgn="auto">
              <a:spcBef>
                <a:spcPts val="0"/>
              </a:spcBef>
              <a:spcAft>
                <a:spcPts val="0"/>
              </a:spcAft>
              <a:defRPr/>
            </a:pPr>
            <a:endParaRPr lang="en-US" kern="0" dirty="0">
              <a:solidFill>
                <a:srgbClr val="AAAAAA"/>
              </a:solidFill>
              <a:latin typeface="+mn-lt"/>
              <a:ea typeface="+mn-ea"/>
              <a:cs typeface="+mn-cs"/>
            </a:endParaRPr>
          </a:p>
        </p:txBody>
      </p:sp>
      <p:pic>
        <p:nvPicPr>
          <p:cNvPr id="8" name="Picture 15" descr="Lily_Oncology_white.png"/>
          <p:cNvPicPr>
            <a:picLocks noChangeAspect="1"/>
          </p:cNvPicPr>
          <p:nvPr userDrawn="1"/>
        </p:nvPicPr>
        <p:blipFill>
          <a:blip r:embed="rId3"/>
          <a:srcRect/>
          <a:stretch>
            <a:fillRect/>
          </a:stretch>
        </p:blipFill>
        <p:spPr bwMode="auto">
          <a:xfrm>
            <a:off x="188913" y="195263"/>
            <a:ext cx="1866900" cy="306387"/>
          </a:xfrm>
          <a:prstGeom prst="rect">
            <a:avLst/>
          </a:prstGeom>
          <a:noFill/>
          <a:ln w="9525">
            <a:noFill/>
            <a:miter lim="800000"/>
            <a:headEnd/>
            <a:tailEnd/>
          </a:ln>
        </p:spPr>
      </p:pic>
      <p:cxnSp>
        <p:nvCxnSpPr>
          <p:cNvPr id="9" name="Straight Connector 16"/>
          <p:cNvCxnSpPr>
            <a:cxnSpLocks noChangeShapeType="1"/>
          </p:cNvCxnSpPr>
          <p:nvPr userDrawn="1"/>
        </p:nvCxnSpPr>
        <p:spPr bwMode="auto">
          <a:xfrm>
            <a:off x="2254250" y="0"/>
            <a:ext cx="0" cy="685800"/>
          </a:xfrm>
          <a:prstGeom prst="line">
            <a:avLst/>
          </a:prstGeom>
          <a:noFill/>
          <a:ln w="43180">
            <a:solidFill>
              <a:schemeClr val="tx2"/>
            </a:solidFill>
            <a:round/>
            <a:headEnd/>
            <a:tailEnd/>
          </a:ln>
        </p:spPr>
      </p:cxnSp>
      <p:cxnSp>
        <p:nvCxnSpPr>
          <p:cNvPr id="10" name="Straight Connector 17"/>
          <p:cNvCxnSpPr>
            <a:cxnSpLocks noChangeShapeType="1"/>
          </p:cNvCxnSpPr>
          <p:nvPr userDrawn="1"/>
        </p:nvCxnSpPr>
        <p:spPr bwMode="auto">
          <a:xfrm>
            <a:off x="2254250" y="641350"/>
            <a:ext cx="0" cy="5445125"/>
          </a:xfrm>
          <a:prstGeom prst="line">
            <a:avLst/>
          </a:prstGeom>
          <a:noFill/>
          <a:ln w="43180">
            <a:solidFill>
              <a:schemeClr val="bg1"/>
            </a:solidFill>
            <a:round/>
            <a:headEnd/>
            <a:tailEnd/>
          </a:ln>
        </p:spPr>
      </p:cxnSp>
      <p:cxnSp>
        <p:nvCxnSpPr>
          <p:cNvPr id="11" name="Straight Connector 18"/>
          <p:cNvCxnSpPr>
            <a:cxnSpLocks noChangeShapeType="1"/>
          </p:cNvCxnSpPr>
          <p:nvPr userDrawn="1"/>
        </p:nvCxnSpPr>
        <p:spPr bwMode="auto">
          <a:xfrm>
            <a:off x="-19050" y="6094413"/>
            <a:ext cx="9201150" cy="1587"/>
          </a:xfrm>
          <a:prstGeom prst="line">
            <a:avLst/>
          </a:prstGeom>
          <a:noFill/>
          <a:ln w="19050">
            <a:solidFill>
              <a:schemeClr val="tx1"/>
            </a:solidFill>
            <a:round/>
            <a:headEnd/>
            <a:tailEnd/>
          </a:ln>
        </p:spPr>
      </p:cxnSp>
      <p:sp>
        <p:nvSpPr>
          <p:cNvPr id="2" name="Title 1"/>
          <p:cNvSpPr>
            <a:spLocks noGrp="1"/>
          </p:cNvSpPr>
          <p:nvPr>
            <p:ph type="ctrTitle"/>
          </p:nvPr>
        </p:nvSpPr>
        <p:spPr>
          <a:xfrm>
            <a:off x="2454038" y="1773382"/>
            <a:ext cx="6392353" cy="1655618"/>
          </a:xfrm>
        </p:spPr>
        <p:txBody>
          <a:bodyPr>
            <a:noAutofit/>
          </a:bodyPr>
          <a:lstStyle>
            <a:lvl1pPr>
              <a:defRPr sz="440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454038" y="3598863"/>
            <a:ext cx="6392353" cy="1735137"/>
          </a:xfrm>
        </p:spPr>
        <p:txBody>
          <a:bodyPr>
            <a:norm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55699"/>
          </a:xfrm>
        </p:spPr>
        <p:txBody>
          <a:bodyPr/>
          <a:lstStyle>
            <a:lvl1pP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p:txBody>
          <a:bodyPr/>
          <a:lstStyle>
            <a:lvl1pPr>
              <a:defRPr/>
            </a:lvl1pPr>
          </a:lstStyle>
          <a:p>
            <a:pPr>
              <a:defRPr/>
            </a:pPr>
            <a:fld id="{07C98D96-47FF-413E-B58F-6977376DB06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w Bold Lea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5570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0" indent="0">
              <a:buFontTx/>
              <a:buNone/>
              <a:defRPr b="1">
                <a:solidFill>
                  <a:schemeClr val="bg2"/>
                </a:solidFill>
              </a:defRPr>
            </a:lvl1pPr>
            <a:lvl2pPr marL="233363" indent="-233363">
              <a:buSzPct val="85000"/>
              <a:buFont typeface="Wingdings 2" pitchFamily="18" charset="2"/>
              <a:buChar char=""/>
              <a:defRPr/>
            </a:lvl2pPr>
            <a:lvl3pPr marL="690563" indent="-225425">
              <a:buFont typeface="Arial" pitchFamily="34" charset="0"/>
              <a:buChar char="–"/>
              <a:defRPr/>
            </a:lvl3pPr>
            <a:lvl4pPr marL="1087438" indent="-165100">
              <a:buFont typeface="Arial" pitchFamily="34" charset="0"/>
              <a:buChar char="•"/>
              <a:defRPr/>
            </a:lvl4pPr>
            <a:lvl5pPr marL="1544638" indent="-1651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B582DEC7-6EE1-4946-8361-97671E984F6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5_Section Divider-The Watchful">
    <p:spTree>
      <p:nvGrpSpPr>
        <p:cNvPr id="1" name=""/>
        <p:cNvGrpSpPr/>
        <p:nvPr/>
      </p:nvGrpSpPr>
      <p:grpSpPr>
        <a:xfrm>
          <a:off x="0" y="0"/>
          <a:ext cx="0" cy="0"/>
          <a:chOff x="0" y="0"/>
          <a:chExt cx="0" cy="0"/>
        </a:xfrm>
      </p:grpSpPr>
      <p:sp>
        <p:nvSpPr>
          <p:cNvPr id="4" name="Rectangle 3"/>
          <p:cNvSpPr/>
          <p:nvPr userDrawn="1"/>
        </p:nvSpPr>
        <p:spPr>
          <a:xfrm rot="5400000">
            <a:off x="2291556" y="3969"/>
            <a:ext cx="73025"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sp>
        <p:nvSpPr>
          <p:cNvPr id="5" name="Rectangle 4"/>
          <p:cNvSpPr/>
          <p:nvPr userDrawn="1"/>
        </p:nvSpPr>
        <p:spPr>
          <a:xfrm rot="5400000">
            <a:off x="2290762" y="6167438"/>
            <a:ext cx="74613" cy="650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pic>
        <p:nvPicPr>
          <p:cNvPr id="6" name="Picture 13" descr="LilOnco logo.png"/>
          <p:cNvPicPr>
            <a:picLocks noChangeAspect="1"/>
          </p:cNvPicPr>
          <p:nvPr userDrawn="1"/>
        </p:nvPicPr>
        <p:blipFill>
          <a:blip r:embed="rId2"/>
          <a:srcRect/>
          <a:stretch>
            <a:fillRect/>
          </a:stretch>
        </p:blipFill>
        <p:spPr bwMode="auto">
          <a:xfrm>
            <a:off x="196850" y="6400800"/>
            <a:ext cx="1862138" cy="287338"/>
          </a:xfrm>
          <a:prstGeom prst="rect">
            <a:avLst/>
          </a:prstGeom>
          <a:noFill/>
          <a:ln w="9525">
            <a:noFill/>
            <a:miter lim="800000"/>
            <a:headEnd/>
            <a:tailEnd/>
          </a:ln>
        </p:spPr>
      </p:pic>
      <p:grpSp>
        <p:nvGrpSpPr>
          <p:cNvPr id="7" name="Group 14"/>
          <p:cNvGrpSpPr>
            <a:grpSpLocks/>
          </p:cNvGrpSpPr>
          <p:nvPr userDrawn="1"/>
        </p:nvGrpSpPr>
        <p:grpSpPr bwMode="auto">
          <a:xfrm>
            <a:off x="0" y="0"/>
            <a:ext cx="9144000" cy="66675"/>
            <a:chOff x="0" y="5943600"/>
            <a:chExt cx="9144000" cy="66261"/>
          </a:xfrm>
        </p:grpSpPr>
        <p:sp>
          <p:nvSpPr>
            <p:cNvPr id="8" name="Rectangle 7"/>
            <p:cNvSpPr/>
            <p:nvPr userDrawn="1"/>
          </p:nvSpPr>
          <p:spPr>
            <a:xfrm>
              <a:off x="2355850" y="5943600"/>
              <a:ext cx="6788150" cy="6626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sp>
          <p:nvSpPr>
            <p:cNvPr id="9" name="Rectangle 8"/>
            <p:cNvSpPr/>
            <p:nvPr userDrawn="1"/>
          </p:nvSpPr>
          <p:spPr>
            <a:xfrm>
              <a:off x="0" y="5943600"/>
              <a:ext cx="2306638" cy="66261"/>
            </a:xfrm>
            <a:prstGeom prst="rect">
              <a:avLst/>
            </a:prstGeom>
            <a:solidFill>
              <a:srgbClr val="AAAAA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grpSp>
      <p:sp>
        <p:nvSpPr>
          <p:cNvPr id="10" name="Rectangle 9"/>
          <p:cNvSpPr/>
          <p:nvPr userDrawn="1"/>
        </p:nvSpPr>
        <p:spPr>
          <a:xfrm>
            <a:off x="2355850" y="6162675"/>
            <a:ext cx="6788150" cy="65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sp>
        <p:nvSpPr>
          <p:cNvPr id="11" name="Rectangle 10"/>
          <p:cNvSpPr/>
          <p:nvPr userDrawn="1"/>
        </p:nvSpPr>
        <p:spPr>
          <a:xfrm>
            <a:off x="0" y="6162675"/>
            <a:ext cx="2306638" cy="650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sp>
        <p:nvSpPr>
          <p:cNvPr id="2" name="Title 1"/>
          <p:cNvSpPr>
            <a:spLocks noGrp="1"/>
          </p:cNvSpPr>
          <p:nvPr>
            <p:ph type="ctrTitle"/>
          </p:nvPr>
        </p:nvSpPr>
        <p:spPr>
          <a:xfrm>
            <a:off x="1375823" y="1828800"/>
            <a:ext cx="6392353" cy="1497012"/>
          </a:xfrm>
        </p:spPr>
        <p:txBody>
          <a:bodyPr/>
          <a:lstStyle>
            <a:lvl1pPr algn="ctr">
              <a:defRPr sz="320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5823" y="3602036"/>
            <a:ext cx="6392353" cy="1735137"/>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Slide Number Placeholder 5"/>
          <p:cNvSpPr>
            <a:spLocks noGrp="1"/>
          </p:cNvSpPr>
          <p:nvPr userDrawn="1">
            <p:ph type="sldNum" sz="quarter" idx="10"/>
          </p:nvPr>
        </p:nvSpPr>
        <p:spPr/>
        <p:txBody>
          <a:bodyPr/>
          <a:lstStyle>
            <a:lvl1pPr algn="r">
              <a:defRPr sz="1100" smtClean="0">
                <a:solidFill>
                  <a:srgbClr val="666565"/>
                </a:solidFill>
              </a:defRPr>
            </a:lvl1pPr>
          </a:lstStyle>
          <a:p>
            <a:pPr>
              <a:defRPr/>
            </a:pPr>
            <a:fld id="{0B23BF7D-9C6C-43D1-BF05-3BDA115DA1B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08101"/>
            <a:ext cx="4038600" cy="4541838"/>
          </a:xfrm>
        </p:spPr>
        <p:txBody>
          <a:bodyPr>
            <a:noAutofit/>
          </a:bodyPr>
          <a:lstStyle>
            <a:lvl1pPr>
              <a:defRPr sz="2000"/>
            </a:lvl1pPr>
            <a:lvl2pPr marL="628650" indent="-233363">
              <a:defRPr sz="1800"/>
            </a:lvl2pPr>
            <a:lvl3pPr marL="911225" indent="-112713">
              <a:defRPr sz="1600"/>
            </a:lvl3pPr>
            <a:lvl4pPr marL="1198563" indent="-173038">
              <a:defRPr sz="1400"/>
            </a:lvl4pPr>
            <a:lvl5pPr marL="1479550" indent="-173038">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08101"/>
            <a:ext cx="4038600" cy="4541838"/>
          </a:xfrm>
        </p:spPr>
        <p:txBody>
          <a:bodyPr>
            <a:noAutofit/>
          </a:bodyPr>
          <a:lstStyle>
            <a:lvl1pPr>
              <a:defRPr sz="2000"/>
            </a:lvl1pPr>
            <a:lvl2pPr marL="628650" indent="-233363">
              <a:defRPr sz="1800"/>
            </a:lvl2pPr>
            <a:lvl3pPr marL="911225" indent="-112713">
              <a:defRPr sz="1600"/>
            </a:lvl3pPr>
            <a:lvl4pPr marL="1198563" indent="-173038">
              <a:defRPr sz="1400"/>
            </a:lvl4pPr>
            <a:lvl5pPr marL="1479550" indent="-173038">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2182909F-E7C5-4F41-8538-96932E9CB6D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w Bold L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8101"/>
            <a:ext cx="4038600" cy="4541838"/>
          </a:xfrm>
        </p:spPr>
        <p:txBody>
          <a:bodyPr>
            <a:noAutofit/>
          </a:bodyPr>
          <a:lstStyle>
            <a:lvl1pPr marL="0" indent="0">
              <a:spcBef>
                <a:spcPts val="1200"/>
              </a:spcBef>
              <a:buFontTx/>
              <a:buNone/>
              <a:defRPr sz="2000" b="1">
                <a:solidFill>
                  <a:schemeClr val="bg2"/>
                </a:solidFill>
              </a:defRPr>
            </a:lvl1pPr>
            <a:lvl2pPr marL="233363" indent="-233363">
              <a:spcBef>
                <a:spcPts val="600"/>
              </a:spcBef>
              <a:buSzPct val="85000"/>
              <a:buFont typeface="Wingdings 2" pitchFamily="18" charset="2"/>
              <a:buChar char=""/>
              <a:defRPr sz="1800"/>
            </a:lvl2pPr>
            <a:lvl3pPr marL="568325" indent="-173038">
              <a:buFont typeface="Arial" pitchFamily="34" charset="0"/>
              <a:buChar char="–"/>
              <a:defRPr sz="1600"/>
            </a:lvl3pPr>
            <a:lvl4pPr marL="911225" indent="-173038">
              <a:buFont typeface="Arial" pitchFamily="34" charset="0"/>
              <a:buChar char="•"/>
              <a:defRPr sz="1400"/>
            </a:lvl4pPr>
            <a:lvl5pPr marL="1198563" indent="-173038">
              <a:buFont typeface="Arial" pitchFamily="34" charset="0"/>
              <a:buChar cha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08101"/>
            <a:ext cx="4038600" cy="4541838"/>
          </a:xfrm>
        </p:spPr>
        <p:txBody>
          <a:bodyPr>
            <a:noAutofit/>
          </a:bodyPr>
          <a:lstStyle>
            <a:lvl1pPr marL="0" indent="0">
              <a:spcBef>
                <a:spcPts val="1200"/>
              </a:spcBef>
              <a:buFontTx/>
              <a:buNone/>
              <a:defRPr sz="2000" b="1">
                <a:solidFill>
                  <a:schemeClr val="bg2"/>
                </a:solidFill>
              </a:defRPr>
            </a:lvl1pPr>
            <a:lvl2pPr marL="233363" indent="-233363">
              <a:spcBef>
                <a:spcPts val="600"/>
              </a:spcBef>
              <a:buSzPct val="85000"/>
              <a:buFont typeface="Wingdings 2" pitchFamily="18" charset="2"/>
              <a:buChar char=""/>
              <a:defRPr sz="1800"/>
            </a:lvl2pPr>
            <a:lvl3pPr marL="568325" indent="-173038">
              <a:buFont typeface="Arial" pitchFamily="34" charset="0"/>
              <a:buChar char="–"/>
              <a:defRPr sz="1600"/>
            </a:lvl3pPr>
            <a:lvl4pPr marL="911225" indent="-173038">
              <a:buFont typeface="Arial" pitchFamily="34" charset="0"/>
              <a:buChar char="•"/>
              <a:defRPr sz="1400"/>
            </a:lvl4pPr>
            <a:lvl5pPr marL="1198563" indent="-173038">
              <a:buFont typeface="Arial" pitchFamily="34" charset="0"/>
              <a:buChar cha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fld id="{78A1698E-70FB-4C47-9436-14A80414ACD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p:txBody>
          <a:bodyPr/>
          <a:lstStyle>
            <a:lvl1pPr>
              <a:defRPr/>
            </a:lvl1pPr>
          </a:lstStyle>
          <a:p>
            <a:pPr>
              <a:defRPr/>
            </a:pPr>
            <a:fld id="{1E6D0732-E82C-4EBF-BFFA-170A9484F85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EF5D5A5E-D231-4E84-A0C9-5E48CBEA7F8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W/O SIDEBAR">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86800" cy="1152144"/>
          </a:xfrm>
        </p:spPr>
        <p:txBody>
          <a:bodyPr>
            <a:noAutofit/>
          </a:bodyPr>
          <a:lstStyle>
            <a:lvl1pPr>
              <a:defRPr sz="2400"/>
            </a:lvl1pPr>
          </a:lstStyle>
          <a:p>
            <a:r>
              <a:rPr lang="en-US" dirty="0" smtClean="0"/>
              <a:t>Click to edit Master title style</a:t>
            </a:r>
            <a:endParaRPr lang="en-US" dirty="0"/>
          </a:p>
        </p:txBody>
      </p:sp>
      <p:sp>
        <p:nvSpPr>
          <p:cNvPr id="8" name="Content Placeholder 7"/>
          <p:cNvSpPr>
            <a:spLocks noGrp="1"/>
          </p:cNvSpPr>
          <p:nvPr>
            <p:ph sz="quarter" idx="1"/>
          </p:nvPr>
        </p:nvSpPr>
        <p:spPr>
          <a:xfrm>
            <a:off x="304800" y="1447800"/>
            <a:ext cx="8458200" cy="4495496"/>
          </a:xfrm>
        </p:spPr>
        <p:txBody>
          <a:bodyPr/>
          <a:lstStyle>
            <a:lvl2pPr marL="573088" indent="-231775">
              <a:defRPr/>
            </a:lvl2pPr>
            <a:lvl3pPr marL="744538" indent="-150813">
              <a:defRPr/>
            </a:lvl3pPr>
            <a:lvl5pPr marL="1317625" indent="-174625">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grpSp>
        <p:nvGrpSpPr>
          <p:cNvPr id="1026" name="Group 6"/>
          <p:cNvGrpSpPr>
            <a:grpSpLocks/>
          </p:cNvGrpSpPr>
          <p:nvPr userDrawn="1"/>
        </p:nvGrpSpPr>
        <p:grpSpPr bwMode="auto">
          <a:xfrm>
            <a:off x="0" y="1147763"/>
            <a:ext cx="9144000" cy="5080000"/>
            <a:chOff x="0" y="1148435"/>
            <a:chExt cx="9144000" cy="5080086"/>
          </a:xfrm>
        </p:grpSpPr>
        <p:sp>
          <p:nvSpPr>
            <p:cNvPr id="8" name="Rectangle 7"/>
            <p:cNvSpPr/>
            <p:nvPr/>
          </p:nvSpPr>
          <p:spPr>
            <a:xfrm>
              <a:off x="2355850" y="6161845"/>
              <a:ext cx="6788150" cy="666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sp>
          <p:nvSpPr>
            <p:cNvPr id="9" name="Rectangle 8"/>
            <p:cNvSpPr/>
            <p:nvPr/>
          </p:nvSpPr>
          <p:spPr>
            <a:xfrm>
              <a:off x="0" y="6161845"/>
              <a:ext cx="2306638" cy="66676"/>
            </a:xfrm>
            <a:prstGeom prst="rect">
              <a:avLst/>
            </a:prstGeom>
            <a:solidFill>
              <a:srgbClr val="AAAAA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AAAAAA"/>
                </a:solidFill>
              </a:endParaRPr>
            </a:p>
          </p:txBody>
        </p:sp>
        <p:cxnSp>
          <p:nvCxnSpPr>
            <p:cNvPr id="11" name="Straight Connector 10"/>
            <p:cNvCxnSpPr/>
            <p:nvPr/>
          </p:nvCxnSpPr>
          <p:spPr>
            <a:xfrm>
              <a:off x="0" y="1148435"/>
              <a:ext cx="914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7" name="Title Placeholder 1"/>
          <p:cNvSpPr>
            <a:spLocks noGrp="1"/>
          </p:cNvSpPr>
          <p:nvPr>
            <p:ph type="title"/>
          </p:nvPr>
        </p:nvSpPr>
        <p:spPr bwMode="auto">
          <a:xfrm>
            <a:off x="457200" y="0"/>
            <a:ext cx="8229600" cy="1155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457200" y="1311275"/>
            <a:ext cx="8229600" cy="48148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8305800" y="6492875"/>
            <a:ext cx="838200" cy="365125"/>
          </a:xfrm>
          <a:prstGeom prst="rect">
            <a:avLst/>
          </a:prstGeom>
        </p:spPr>
        <p:txBody>
          <a:bodyPr vert="horz" lIns="91440" tIns="45720" rIns="228600" bIns="91440" rtlCol="0" anchor="ctr"/>
          <a:lstStyle>
            <a:lvl1pPr algn="r" fontAlgn="auto">
              <a:spcBef>
                <a:spcPts val="0"/>
              </a:spcBef>
              <a:spcAft>
                <a:spcPts val="0"/>
              </a:spcAft>
              <a:defRPr sz="1100" smtClean="0">
                <a:solidFill>
                  <a:srgbClr val="666565"/>
                </a:solidFill>
                <a:latin typeface="+mn-lt"/>
                <a:ea typeface="+mn-ea"/>
                <a:cs typeface="+mn-cs"/>
              </a:defRPr>
            </a:lvl1pPr>
          </a:lstStyle>
          <a:p>
            <a:pPr>
              <a:defRPr/>
            </a:pPr>
            <a:fld id="{3CE80ABD-39B0-44E4-96A0-46B09E2810A3}" type="slidenum">
              <a:rPr lang="en-US"/>
              <a:pPr>
                <a:defRPr/>
              </a:pPr>
              <a:t>‹#›</a:t>
            </a:fld>
            <a:endParaRPr lang="en-US"/>
          </a:p>
        </p:txBody>
      </p:sp>
      <p:pic>
        <p:nvPicPr>
          <p:cNvPr id="1030" name="Picture 12" descr="LilOnco logo.png"/>
          <p:cNvPicPr>
            <a:picLocks noChangeAspect="1"/>
          </p:cNvPicPr>
          <p:nvPr userDrawn="1"/>
        </p:nvPicPr>
        <p:blipFill>
          <a:blip r:embed="rId11"/>
          <a:srcRect/>
          <a:stretch>
            <a:fillRect/>
          </a:stretch>
        </p:blipFill>
        <p:spPr bwMode="auto">
          <a:xfrm>
            <a:off x="196850" y="6400800"/>
            <a:ext cx="1862138" cy="2873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ftr="0" dt="0"/>
  <p:txStyles>
    <p:titleStyle>
      <a:lvl1pPr algn="l" rtl="0" fontAlgn="base">
        <a:lnSpc>
          <a:spcPct val="90000"/>
        </a:lnSpc>
        <a:spcBef>
          <a:spcPct val="0"/>
        </a:spcBef>
        <a:spcAft>
          <a:spcPct val="0"/>
        </a:spcAft>
        <a:defRPr sz="2400" kern="1200">
          <a:solidFill>
            <a:schemeClr val="tx1"/>
          </a:solidFill>
          <a:latin typeface="+mj-lt"/>
          <a:ea typeface="ＭＳ Ｐゴシック" pitchFamily="127" charset="-128"/>
          <a:cs typeface="ＭＳ Ｐゴシック" pitchFamily="127" charset="-128"/>
        </a:defRPr>
      </a:lvl1pPr>
      <a:lvl2pPr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2pPr>
      <a:lvl3pPr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3pPr>
      <a:lvl4pPr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4pPr>
      <a:lvl5pPr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5pPr>
      <a:lvl6pPr marL="457200"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6pPr>
      <a:lvl7pPr marL="914400"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7pPr>
      <a:lvl8pPr marL="1371600"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8pPr>
      <a:lvl9pPr marL="1828800" algn="l" rtl="0" fontAlgn="base">
        <a:lnSpc>
          <a:spcPct val="90000"/>
        </a:lnSpc>
        <a:spcBef>
          <a:spcPct val="0"/>
        </a:spcBef>
        <a:spcAft>
          <a:spcPct val="0"/>
        </a:spcAft>
        <a:defRPr sz="2400">
          <a:solidFill>
            <a:schemeClr val="tx1"/>
          </a:solidFill>
          <a:latin typeface="Arial" pitchFamily="127" charset="0"/>
          <a:ea typeface="ＭＳ Ｐゴシック" pitchFamily="127" charset="-128"/>
          <a:cs typeface="ＭＳ Ｐゴシック" pitchFamily="127" charset="-128"/>
        </a:defRPr>
      </a:lvl9pPr>
    </p:titleStyle>
    <p:bodyStyle>
      <a:lvl1pPr marL="233363" indent="-233363" algn="l" rtl="0" fontAlgn="base">
        <a:spcBef>
          <a:spcPts val="900"/>
        </a:spcBef>
        <a:spcAft>
          <a:spcPct val="0"/>
        </a:spcAft>
        <a:buClr>
          <a:schemeClr val="bg2"/>
        </a:buClr>
        <a:buSzPct val="85000"/>
        <a:buFont typeface="Wingdings 2" pitchFamily="127" charset="2"/>
        <a:buChar char=""/>
        <a:defRPr sz="2000" kern="1200">
          <a:solidFill>
            <a:schemeClr val="tx1"/>
          </a:solidFill>
          <a:latin typeface="+mn-lt"/>
          <a:ea typeface="ＭＳ Ｐゴシック" pitchFamily="127" charset="-128"/>
          <a:cs typeface="ＭＳ Ｐゴシック" pitchFamily="127" charset="-128"/>
        </a:defRPr>
      </a:lvl1pPr>
      <a:lvl2pPr marL="690563" indent="-233363" algn="l" rtl="0" fontAlgn="base">
        <a:spcBef>
          <a:spcPts val="300"/>
        </a:spcBef>
        <a:spcAft>
          <a:spcPct val="0"/>
        </a:spcAft>
        <a:buClr>
          <a:schemeClr val="bg2"/>
        </a:buClr>
        <a:buFont typeface="Arial" pitchFamily="127" charset="0"/>
        <a:buChar char="–"/>
        <a:defRPr kern="1200">
          <a:solidFill>
            <a:schemeClr val="tx1"/>
          </a:solidFill>
          <a:latin typeface="+mn-lt"/>
          <a:ea typeface="ＭＳ Ｐゴシック" pitchFamily="127" charset="-128"/>
          <a:cs typeface="+mn-cs"/>
        </a:defRPr>
      </a:lvl2pPr>
      <a:lvl3pPr marL="1087438" indent="-173038" algn="l" rtl="0" fontAlgn="base">
        <a:spcBef>
          <a:spcPts val="200"/>
        </a:spcBef>
        <a:spcAft>
          <a:spcPct val="0"/>
        </a:spcAft>
        <a:buClr>
          <a:schemeClr val="bg2"/>
        </a:buClr>
        <a:buFont typeface="Arial" pitchFamily="127" charset="0"/>
        <a:buChar char="•"/>
        <a:defRPr sz="1600" kern="1200">
          <a:solidFill>
            <a:schemeClr val="tx1"/>
          </a:solidFill>
          <a:latin typeface="+mn-lt"/>
          <a:ea typeface="ＭＳ Ｐゴシック" pitchFamily="127" charset="-128"/>
          <a:cs typeface="+mn-cs"/>
        </a:defRPr>
      </a:lvl3pPr>
      <a:lvl4pPr marL="1544638" indent="-173038" algn="l" rtl="0" fontAlgn="base">
        <a:spcBef>
          <a:spcPts val="200"/>
        </a:spcBef>
        <a:spcAft>
          <a:spcPct val="0"/>
        </a:spcAft>
        <a:buClr>
          <a:schemeClr val="bg2"/>
        </a:buClr>
        <a:buFont typeface="Arial" pitchFamily="127" charset="0"/>
        <a:buChar char="–"/>
        <a:defRPr sz="1400" kern="1200">
          <a:solidFill>
            <a:schemeClr val="tx1"/>
          </a:solidFill>
          <a:latin typeface="+mn-lt"/>
          <a:ea typeface="ＭＳ Ｐゴシック" pitchFamily="127" charset="-128"/>
          <a:cs typeface="+mn-cs"/>
        </a:defRPr>
      </a:lvl4pPr>
      <a:lvl5pPr marL="2001838" indent="-173038" algn="l" rtl="0" fontAlgn="base">
        <a:spcBef>
          <a:spcPts val="200"/>
        </a:spcBef>
        <a:spcAft>
          <a:spcPct val="0"/>
        </a:spcAft>
        <a:buClr>
          <a:schemeClr val="bg2"/>
        </a:buClr>
        <a:buFont typeface="Arial" pitchFamily="127" charset="0"/>
        <a:buChar char="»"/>
        <a:defRPr sz="1400" kern="1200">
          <a:solidFill>
            <a:schemeClr val="tx1"/>
          </a:solidFill>
          <a:latin typeface="+mn-lt"/>
          <a:ea typeface="ＭＳ Ｐゴシック" pitchFamily="127"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2454275" y="1773238"/>
            <a:ext cx="6392863" cy="1655762"/>
          </a:xfrm>
        </p:spPr>
        <p:txBody>
          <a:bodyPr/>
          <a:lstStyle/>
          <a:p>
            <a:r>
              <a:rPr lang="en-US" sz="4000" dirty="0" smtClean="0"/>
              <a:t>Provider Collaborations</a:t>
            </a:r>
            <a:br>
              <a:rPr lang="en-US" sz="4000" dirty="0" smtClean="0"/>
            </a:br>
            <a:r>
              <a:rPr lang="en-US" sz="4000" dirty="0" smtClean="0"/>
              <a:t>in Oncology </a:t>
            </a:r>
          </a:p>
        </p:txBody>
      </p:sp>
      <p:sp>
        <p:nvSpPr>
          <p:cNvPr id="11266" name="Subtitle 2"/>
          <p:cNvSpPr>
            <a:spLocks noGrp="1"/>
          </p:cNvSpPr>
          <p:nvPr>
            <p:ph type="subTitle" idx="1"/>
          </p:nvPr>
        </p:nvSpPr>
        <p:spPr>
          <a:xfrm>
            <a:off x="2454275" y="3598863"/>
            <a:ext cx="6392863" cy="1735137"/>
          </a:xfrm>
        </p:spPr>
        <p:txBody>
          <a:bodyPr/>
          <a:lstStyle/>
          <a:p>
            <a:r>
              <a:rPr lang="en-US" sz="2000" dirty="0" smtClean="0"/>
              <a:t>Finding Common Ground</a:t>
            </a:r>
          </a:p>
        </p:txBody>
      </p:sp>
      <p:sp>
        <p:nvSpPr>
          <p:cNvPr id="11267" name="TextBox 3"/>
          <p:cNvSpPr txBox="1">
            <a:spLocks noChangeArrowheads="1"/>
          </p:cNvSpPr>
          <p:nvPr/>
        </p:nvSpPr>
        <p:spPr bwMode="auto">
          <a:xfrm>
            <a:off x="2438400" y="5400675"/>
            <a:ext cx="6477000" cy="639763"/>
          </a:xfrm>
          <a:prstGeom prst="rect">
            <a:avLst/>
          </a:prstGeom>
          <a:noFill/>
          <a:ln w="9525">
            <a:noFill/>
            <a:miter lim="800000"/>
            <a:headEnd/>
            <a:tailEnd/>
          </a:ln>
        </p:spPr>
        <p:txBody>
          <a:bodyPr>
            <a:prstTxWarp prst="textNoShape">
              <a:avLst/>
            </a:prstTxWarp>
            <a:spAutoFit/>
          </a:bodyPr>
          <a:lstStyle/>
          <a:p>
            <a:r>
              <a:rPr lang="en-US" sz="1200" b="1"/>
              <a:t>This program is sponsored by and the speaker is presenting on behalf of Lilly USA, LLC. It is being presented consistent with FDA guidelines and is not approved for continuing education credit.</a:t>
            </a:r>
            <a:endParaRPr lang="en-US" sz="12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3"/>
          <p:cNvSpPr>
            <a:spLocks noGrp="1"/>
          </p:cNvSpPr>
          <p:nvPr>
            <p:ph type="title"/>
          </p:nvPr>
        </p:nvSpPr>
        <p:spPr/>
        <p:txBody>
          <a:bodyPr/>
          <a:lstStyle/>
          <a:p>
            <a:r>
              <a:rPr lang="en-US" smtClean="0"/>
              <a:t>Comprehensive Medical Home</a:t>
            </a:r>
          </a:p>
        </p:txBody>
      </p:sp>
      <p:sp>
        <p:nvSpPr>
          <p:cNvPr id="33794" name="Content Placeholder 2"/>
          <p:cNvSpPr>
            <a:spLocks noGrp="1"/>
          </p:cNvSpPr>
          <p:nvPr>
            <p:ph idx="1"/>
          </p:nvPr>
        </p:nvSpPr>
        <p:spPr>
          <a:xfrm>
            <a:off x="457200" y="1311275"/>
            <a:ext cx="8458200" cy="4814888"/>
          </a:xfrm>
        </p:spPr>
        <p:txBody>
          <a:bodyPr/>
          <a:lstStyle/>
          <a:p>
            <a:pPr lvl="1">
              <a:buFont typeface="Wingdings 2" pitchFamily="127" charset="2"/>
              <a:buChar char=""/>
            </a:pPr>
            <a:r>
              <a:rPr lang="en-US" smtClean="0"/>
              <a:t>The Oncology Patient-Centered Medical Home</a:t>
            </a:r>
            <a:r>
              <a:rPr lang="en-US" baseline="30000" smtClean="0"/>
              <a:t>™</a:t>
            </a:r>
            <a:r>
              <a:rPr lang="en-US" smtClean="0"/>
              <a:t>* (OPCMH) model provides </a:t>
            </a:r>
            <a:br>
              <a:rPr lang="en-US" smtClean="0"/>
            </a:br>
            <a:r>
              <a:rPr lang="en-US" smtClean="0"/>
              <a:t>a partial solution to fragmented delivery of care</a:t>
            </a:r>
            <a:r>
              <a:rPr lang="en-US" baseline="30000" smtClean="0"/>
              <a:t>1,2</a:t>
            </a:r>
          </a:p>
          <a:p>
            <a:pPr lvl="1">
              <a:buFont typeface="Wingdings 2" pitchFamily="127" charset="2"/>
              <a:buChar char=""/>
            </a:pPr>
            <a:r>
              <a:rPr lang="en-US" smtClean="0"/>
              <a:t>Key features of OPCMH include</a:t>
            </a:r>
            <a:r>
              <a:rPr lang="en-US" baseline="30000" smtClean="0"/>
              <a:t>1,3</a:t>
            </a:r>
          </a:p>
          <a:p>
            <a:pPr lvl="2">
              <a:buFont typeface="Arial" pitchFamily="127" charset="0"/>
              <a:buChar char="–"/>
            </a:pPr>
            <a:r>
              <a:rPr lang="en-US" smtClean="0"/>
              <a:t>Open access, enhanced care coordination, comprehensive care, </a:t>
            </a:r>
            <a:br>
              <a:rPr lang="en-US" smtClean="0"/>
            </a:br>
            <a:r>
              <a:rPr lang="en-US" smtClean="0"/>
              <a:t>and sustained personal relationships </a:t>
            </a:r>
          </a:p>
          <a:p>
            <a:pPr lvl="1">
              <a:buFont typeface="Wingdings 2" pitchFamily="127" charset="2"/>
              <a:buChar char=""/>
            </a:pPr>
            <a:r>
              <a:rPr lang="en-US" smtClean="0"/>
              <a:t>An oncology practice becomes the central coordinator of care throughout </a:t>
            </a:r>
            <a:br>
              <a:rPr lang="en-US" smtClean="0"/>
            </a:br>
            <a:r>
              <a:rPr lang="en-US" smtClean="0"/>
              <a:t>all phases of a patient’s treatment after a cancer diagnosis</a:t>
            </a:r>
            <a:r>
              <a:rPr lang="en-US" baseline="30000" smtClean="0"/>
              <a:t>1</a:t>
            </a:r>
          </a:p>
          <a:p>
            <a:pPr lvl="2">
              <a:buFont typeface="Arial" pitchFamily="127" charset="0"/>
              <a:buChar char="–"/>
            </a:pPr>
            <a:r>
              <a:rPr lang="en-US" smtClean="0"/>
              <a:t>Surgery, radiation, chemotherapy, and survivorship</a:t>
            </a:r>
          </a:p>
          <a:p>
            <a:pPr lvl="1">
              <a:buFont typeface="Wingdings 2" pitchFamily="127" charset="2"/>
              <a:buChar char=""/>
            </a:pPr>
            <a:r>
              <a:rPr lang="en-US" smtClean="0"/>
              <a:t>OPCMH represents a logical platform to build a value-oriented, outcome-based system of delivering care by addressing important challenges</a:t>
            </a:r>
            <a:r>
              <a:rPr lang="en-US" baseline="30000" smtClean="0"/>
              <a:t>1</a:t>
            </a:r>
          </a:p>
          <a:p>
            <a:pPr lvl="2">
              <a:buFont typeface="Arial" pitchFamily="127" charset="0"/>
              <a:buChar char="–"/>
            </a:pPr>
            <a:r>
              <a:rPr lang="en-US" smtClean="0"/>
              <a:t>Cost control, quality assurance, outcome measures, and process improvement</a:t>
            </a:r>
          </a:p>
        </p:txBody>
      </p:sp>
      <p:sp>
        <p:nvSpPr>
          <p:cNvPr id="33795"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1C2EBF-4523-46D9-9647-295408FCDF67}" type="slidenum">
              <a:rPr lang="en-US">
                <a:solidFill>
                  <a:schemeClr val="tx1"/>
                </a:solidFill>
                <a:ea typeface="ＭＳ Ｐゴシック" pitchFamily="127" charset="-128"/>
                <a:cs typeface="ＭＳ Ｐゴシック" pitchFamily="127" charset="-128"/>
              </a:rPr>
              <a:pPr fontAlgn="base">
                <a:spcBef>
                  <a:spcPct val="0"/>
                </a:spcBef>
                <a:spcAft>
                  <a:spcPct val="0"/>
                </a:spcAft>
              </a:pPr>
              <a:t>10</a:t>
            </a:fld>
            <a:endParaRPr lang="en-US">
              <a:solidFill>
                <a:schemeClr val="tx1"/>
              </a:solidFill>
              <a:ea typeface="ＭＳ Ｐゴシック" pitchFamily="127" charset="-128"/>
              <a:cs typeface="ＭＳ Ｐゴシック" pitchFamily="127" charset="-128"/>
            </a:endParaRPr>
          </a:p>
        </p:txBody>
      </p:sp>
      <p:sp>
        <p:nvSpPr>
          <p:cNvPr id="8" name="Rectangle 7"/>
          <p:cNvSpPr/>
          <p:nvPr/>
        </p:nvSpPr>
        <p:spPr>
          <a:xfrm>
            <a:off x="0" y="5129213"/>
            <a:ext cx="8153400" cy="1728787"/>
          </a:xfrm>
          <a:prstGeom prst="rect">
            <a:avLst/>
          </a:prstGeom>
        </p:spPr>
        <p:txBody>
          <a:bodyPr lIns="548640" bIns="777240" anchor="b">
            <a:spAutoFit/>
          </a:bodyPr>
          <a:lstStyle/>
          <a:p>
            <a:pPr marL="55563" indent="-55563" fontAlgn="auto">
              <a:spcBef>
                <a:spcPts val="0"/>
              </a:spcBef>
              <a:spcAft>
                <a:spcPts val="0"/>
              </a:spcAft>
              <a:defRPr/>
            </a:pPr>
            <a:r>
              <a:rPr lang="en-US" sz="1100" dirty="0">
                <a:latin typeface="+mn-lt"/>
                <a:ea typeface="+mn-ea"/>
                <a:cs typeface="+mn-cs"/>
              </a:rPr>
              <a:t>*Oncology Patient-Centered Medical Home™ is a trademark of the National Committee for Quality Assurance.</a:t>
            </a:r>
          </a:p>
          <a:p>
            <a:pPr marL="176213" indent="-176213" fontAlgn="auto">
              <a:spcBef>
                <a:spcPts val="600"/>
              </a:spcBef>
              <a:spcAft>
                <a:spcPts val="0"/>
              </a:spcAft>
              <a:buFontTx/>
              <a:buAutoNum type="arabicPeriod"/>
              <a:defRPr/>
            </a:pPr>
            <a:r>
              <a:rPr lang="en-US" sz="1000" dirty="0">
                <a:solidFill>
                  <a:srgbClr val="666565"/>
                </a:solidFill>
                <a:latin typeface="+mn-lt"/>
                <a:ea typeface="+mn-ea"/>
                <a:cs typeface="+mn-cs"/>
              </a:rPr>
              <a:t>Eagle D, </a:t>
            </a:r>
            <a:r>
              <a:rPr lang="en-US" sz="1000" dirty="0" err="1">
                <a:solidFill>
                  <a:srgbClr val="666565"/>
                </a:solidFill>
                <a:latin typeface="+mn-lt"/>
                <a:ea typeface="+mn-ea"/>
                <a:cs typeface="+mn-cs"/>
              </a:rPr>
              <a:t>Sprandio</a:t>
            </a:r>
            <a:r>
              <a:rPr lang="en-US" sz="1000" dirty="0">
                <a:solidFill>
                  <a:srgbClr val="666565"/>
                </a:solidFill>
                <a:latin typeface="+mn-lt"/>
                <a:ea typeface="+mn-ea"/>
                <a:cs typeface="+mn-cs"/>
              </a:rPr>
              <a:t> J. </a:t>
            </a:r>
            <a:r>
              <a:rPr lang="en-US" sz="1000" i="1" dirty="0">
                <a:solidFill>
                  <a:srgbClr val="666565"/>
                </a:solidFill>
                <a:latin typeface="+mn-lt"/>
                <a:ea typeface="+mn-ea"/>
                <a:cs typeface="+mn-cs"/>
              </a:rPr>
              <a:t>Oncology (Williston Park)</a:t>
            </a:r>
            <a:r>
              <a:rPr lang="en-US" sz="1000" dirty="0">
                <a:solidFill>
                  <a:srgbClr val="666565"/>
                </a:solidFill>
                <a:latin typeface="+mn-lt"/>
                <a:ea typeface="+mn-ea"/>
                <a:cs typeface="+mn-cs"/>
              </a:rPr>
              <a:t>. 2011;25(7). </a:t>
            </a:r>
            <a:r>
              <a:rPr lang="en-US" sz="1000" dirty="0">
                <a:latin typeface="+mn-lt"/>
                <a:ea typeface="+mn-ea"/>
                <a:cs typeface="+mn-cs"/>
              </a:rPr>
              <a:t>Cancer Network Web site. http://www.cancernetwork.com/practice/content/article/10165/1875328. Accessed January 12, 2012.</a:t>
            </a:r>
          </a:p>
          <a:p>
            <a:pPr marL="176213" indent="-176213" fontAlgn="auto">
              <a:spcBef>
                <a:spcPts val="200"/>
              </a:spcBef>
              <a:spcAft>
                <a:spcPts val="0"/>
              </a:spcAft>
              <a:buFontTx/>
              <a:buAutoNum type="arabicPeriod"/>
              <a:defRPr/>
            </a:pPr>
            <a:r>
              <a:rPr lang="en-US" sz="1000" dirty="0" err="1">
                <a:latin typeface="+mn-lt"/>
                <a:ea typeface="+mn-ea"/>
                <a:cs typeface="+mn-cs"/>
              </a:rPr>
              <a:t>Sprandio</a:t>
            </a:r>
            <a:r>
              <a:rPr lang="en-US" sz="1000" dirty="0">
                <a:latin typeface="+mn-lt"/>
                <a:ea typeface="+mn-ea"/>
                <a:cs typeface="+mn-cs"/>
              </a:rPr>
              <a:t> JD. </a:t>
            </a:r>
            <a:r>
              <a:rPr lang="en-US" sz="1000" i="1" dirty="0" err="1">
                <a:latin typeface="+mn-lt"/>
                <a:ea typeface="+mn-ea"/>
                <a:cs typeface="+mn-cs"/>
              </a:rPr>
              <a:t>Commun</a:t>
            </a:r>
            <a:r>
              <a:rPr lang="en-US" sz="1000" i="1" dirty="0">
                <a:latin typeface="+mn-lt"/>
                <a:ea typeface="+mn-ea"/>
                <a:cs typeface="+mn-cs"/>
              </a:rPr>
              <a:t> </a:t>
            </a:r>
            <a:r>
              <a:rPr lang="en-US" sz="1000" i="1" dirty="0" err="1">
                <a:latin typeface="+mn-lt"/>
                <a:ea typeface="+mn-ea"/>
                <a:cs typeface="+mn-cs"/>
              </a:rPr>
              <a:t>Oncol</a:t>
            </a:r>
            <a:r>
              <a:rPr lang="en-US" sz="1000" i="1" dirty="0">
                <a:latin typeface="+mn-lt"/>
                <a:ea typeface="+mn-ea"/>
                <a:cs typeface="+mn-cs"/>
              </a:rPr>
              <a:t>.</a:t>
            </a:r>
            <a:r>
              <a:rPr lang="en-US" sz="1000" dirty="0">
                <a:latin typeface="+mn-lt"/>
                <a:ea typeface="+mn-ea"/>
                <a:cs typeface="+mn-cs"/>
              </a:rPr>
              <a:t> 2010;7:565-572. </a:t>
            </a:r>
          </a:p>
          <a:p>
            <a:pPr marL="176213" indent="-176213" fontAlgn="auto">
              <a:spcBef>
                <a:spcPts val="200"/>
              </a:spcBef>
              <a:spcAft>
                <a:spcPts val="0"/>
              </a:spcAft>
              <a:buFontTx/>
              <a:buAutoNum type="arabicPeriod"/>
              <a:defRPr/>
            </a:pPr>
            <a:r>
              <a:rPr lang="en-US" sz="1000" dirty="0" err="1">
                <a:latin typeface="+mn-lt"/>
                <a:ea typeface="+mn-ea"/>
                <a:cs typeface="+mn-cs"/>
              </a:rPr>
              <a:t>Nutting</a:t>
            </a:r>
            <a:r>
              <a:rPr lang="en-US" sz="1000" dirty="0">
                <a:latin typeface="+mn-lt"/>
                <a:ea typeface="+mn-ea"/>
                <a:cs typeface="+mn-cs"/>
              </a:rPr>
              <a:t> PA, et al. </a:t>
            </a:r>
            <a:r>
              <a:rPr lang="en-US" sz="1000" i="1" dirty="0">
                <a:latin typeface="+mn-lt"/>
                <a:ea typeface="+mn-ea"/>
                <a:cs typeface="+mn-cs"/>
              </a:rPr>
              <a:t>Health </a:t>
            </a:r>
            <a:r>
              <a:rPr lang="en-US" sz="1000" i="1" dirty="0" err="1">
                <a:latin typeface="+mn-lt"/>
                <a:ea typeface="+mn-ea"/>
                <a:cs typeface="+mn-cs"/>
              </a:rPr>
              <a:t>Aff</a:t>
            </a:r>
            <a:r>
              <a:rPr lang="en-US" sz="1000" i="1" dirty="0">
                <a:latin typeface="+mn-lt"/>
                <a:ea typeface="+mn-ea"/>
                <a:cs typeface="+mn-cs"/>
              </a:rPr>
              <a:t> (Millwood)</a:t>
            </a:r>
            <a:r>
              <a:rPr lang="en-US" sz="1000" dirty="0">
                <a:latin typeface="+mn-lt"/>
                <a:ea typeface="+mn-ea"/>
                <a:cs typeface="+mn-cs"/>
              </a:rPr>
              <a:t>. 2011;30(3):439-445.</a:t>
            </a:r>
          </a:p>
        </p:txBody>
      </p:sp>
      <p:sp>
        <p:nvSpPr>
          <p:cNvPr id="33797" name="Content Placeholder 2"/>
          <p:cNvSpPr txBox="1">
            <a:spLocks/>
          </p:cNvSpPr>
          <p:nvPr/>
        </p:nvSpPr>
        <p:spPr bwMode="auto">
          <a:xfrm>
            <a:off x="457200" y="3462338"/>
            <a:ext cx="8229600" cy="6858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Survivorship and Chronic Care</a:t>
            </a:r>
          </a:p>
        </p:txBody>
      </p:sp>
      <p:sp>
        <p:nvSpPr>
          <p:cNvPr id="35842" name="Content Placeholder 2"/>
          <p:cNvSpPr>
            <a:spLocks noGrp="1"/>
          </p:cNvSpPr>
          <p:nvPr>
            <p:ph idx="1"/>
          </p:nvPr>
        </p:nvSpPr>
        <p:spPr/>
        <p:txBody>
          <a:bodyPr/>
          <a:lstStyle/>
          <a:p>
            <a:pPr lvl="1">
              <a:buFont typeface="Wingdings 2" pitchFamily="127" charset="2"/>
              <a:buChar char=""/>
            </a:pPr>
            <a:r>
              <a:rPr lang="en-US" smtClean="0"/>
              <a:t>Survivorship and chronic care are part of the national healthcare continuum-of-care priority</a:t>
            </a:r>
            <a:r>
              <a:rPr lang="en-US" baseline="30000" smtClean="0"/>
              <a:t>1,2</a:t>
            </a:r>
          </a:p>
          <a:p>
            <a:pPr lvl="1">
              <a:buFont typeface="Wingdings 2" pitchFamily="127" charset="2"/>
              <a:buChar char=""/>
            </a:pPr>
            <a:r>
              <a:rPr lang="en-US" smtClean="0"/>
              <a:t>The number of cancer survivors has more than tripled—to almost 10 million—over the past 30 years, and survival rates are increasing</a:t>
            </a:r>
            <a:r>
              <a:rPr lang="en-US" baseline="30000" smtClean="0"/>
              <a:t>3</a:t>
            </a:r>
          </a:p>
          <a:p>
            <a:pPr lvl="1">
              <a:buFont typeface="Wingdings 2" pitchFamily="127" charset="2"/>
              <a:buChar char=""/>
            </a:pPr>
            <a:r>
              <a:rPr lang="en-US" smtClean="0"/>
              <a:t>Guidelines for survivorship and chronic care are included in accreditation standards established by the Commission on Cancer, representing 30% of all hospitals and more than 70% of newly diagnosed cancer patients annually</a:t>
            </a:r>
            <a:r>
              <a:rPr lang="en-US" baseline="30000" smtClean="0"/>
              <a:t>2</a:t>
            </a:r>
          </a:p>
          <a:p>
            <a:pPr lvl="1">
              <a:buFont typeface="Wingdings 2" pitchFamily="127" charset="2"/>
              <a:buChar char=""/>
            </a:pPr>
            <a:r>
              <a:rPr lang="en-US" smtClean="0"/>
              <a:t>Primary care physicians seldom receive explicit guidance from oncologists</a:t>
            </a:r>
            <a:r>
              <a:rPr lang="en-US" baseline="30000" smtClean="0"/>
              <a:t>4</a:t>
            </a:r>
          </a:p>
        </p:txBody>
      </p:sp>
      <p:sp>
        <p:nvSpPr>
          <p:cNvPr id="35843"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2EC7B2-7A8E-4652-AF44-7E531E7B5083}" type="slidenum">
              <a:rPr lang="en-US">
                <a:solidFill>
                  <a:schemeClr val="tx1"/>
                </a:solidFill>
                <a:ea typeface="ＭＳ Ｐゴシック" pitchFamily="127" charset="-128"/>
                <a:cs typeface="ＭＳ Ｐゴシック" pitchFamily="127" charset="-128"/>
              </a:rPr>
              <a:pPr fontAlgn="base">
                <a:spcBef>
                  <a:spcPct val="0"/>
                </a:spcBef>
                <a:spcAft>
                  <a:spcPct val="0"/>
                </a:spcAft>
              </a:pPr>
              <a:t>11</a:t>
            </a:fld>
            <a:endParaRPr lang="en-US">
              <a:solidFill>
                <a:schemeClr val="tx1"/>
              </a:solidFill>
              <a:ea typeface="ＭＳ Ｐゴシック" pitchFamily="127" charset="-128"/>
              <a:cs typeface="ＭＳ Ｐゴシック" pitchFamily="127" charset="-128"/>
            </a:endParaRPr>
          </a:p>
        </p:txBody>
      </p:sp>
      <p:sp>
        <p:nvSpPr>
          <p:cNvPr id="35844" name="Rectangle 6"/>
          <p:cNvSpPr>
            <a:spLocks noChangeArrowheads="1"/>
          </p:cNvSpPr>
          <p:nvPr/>
        </p:nvSpPr>
        <p:spPr bwMode="auto">
          <a:xfrm>
            <a:off x="0" y="5195888"/>
            <a:ext cx="8763000" cy="1662112"/>
          </a:xfrm>
          <a:prstGeom prst="rect">
            <a:avLst/>
          </a:prstGeom>
          <a:noFill/>
          <a:ln w="9525">
            <a:noFill/>
            <a:miter lim="800000"/>
            <a:headEnd/>
            <a:tailEnd/>
          </a:ln>
        </p:spPr>
        <p:txBody>
          <a:bodyPr lIns="548640" bIns="777240" anchor="b">
            <a:prstTxWarp prst="textNoShape">
              <a:avLst/>
            </a:prstTxWarp>
            <a:spAutoFit/>
          </a:bodyPr>
          <a:lstStyle/>
          <a:p>
            <a:pPr marL="173038" indent="-173038">
              <a:spcBef>
                <a:spcPts val="200"/>
              </a:spcBef>
              <a:buFontTx/>
              <a:buAutoNum type="arabicPeriod"/>
            </a:pPr>
            <a:r>
              <a:rPr lang="en-US" sz="1000"/>
              <a:t>NQF Web site. http://www.qualityforum.org/projects/care_coordination.aspx. Accessed January 4, 2012.</a:t>
            </a:r>
          </a:p>
          <a:p>
            <a:pPr marL="173038" indent="-173038">
              <a:spcBef>
                <a:spcPts val="200"/>
              </a:spcBef>
              <a:buFontTx/>
              <a:buAutoNum type="arabicPeriod"/>
            </a:pPr>
            <a:r>
              <a:rPr lang="en-US" sz="1000"/>
              <a:t>Commission on Cancer Web site. http://www.facs.org/cancer/coc/cocprogramstandards2012.pdf. Accessed January 4, 2012.</a:t>
            </a:r>
          </a:p>
          <a:p>
            <a:pPr marL="173038" indent="-173038">
              <a:spcBef>
                <a:spcPts val="200"/>
              </a:spcBef>
              <a:buFontTx/>
              <a:buAutoNum type="arabicPeriod"/>
            </a:pPr>
            <a:r>
              <a:rPr lang="en-US" sz="1000"/>
              <a:t>IOM Web site. http://www.iom.edu/~/media/Files/Report%20Files/2005/From-Cancer-Patient-to-Cancer-Survivor-Lost-in-Transition/</a:t>
            </a:r>
            <a:br>
              <a:rPr lang="en-US" sz="1000"/>
            </a:br>
            <a:r>
              <a:rPr lang="en-US" sz="1000"/>
              <a:t>factsheetfactsandfigures.pdf. Accessed January 9, 2012.</a:t>
            </a:r>
            <a:r>
              <a:rPr lang="en-US" sz="1000">
                <a:ea typeface="Arial" pitchFamily="127" charset="0"/>
                <a:cs typeface="Arial" pitchFamily="127" charset="0"/>
              </a:rPr>
              <a:t> </a:t>
            </a:r>
          </a:p>
          <a:p>
            <a:pPr marL="173038" indent="-173038">
              <a:spcBef>
                <a:spcPts val="200"/>
              </a:spcBef>
              <a:buFontTx/>
              <a:buAutoNum type="arabicPeriod"/>
            </a:pPr>
            <a:r>
              <a:rPr lang="en-US" sz="1000">
                <a:ea typeface="Arial" pitchFamily="127" charset="0"/>
                <a:cs typeface="Arial" pitchFamily="127" charset="0"/>
              </a:rPr>
              <a:t>IOM Web site. http://iom.edu/Reports/2005/From-Cancer-Patient-to-Cancer-Survivor-Lost-in-Transition.aspx. Accessed January 4, 2012.</a:t>
            </a:r>
            <a:endParaRPr lang="en-US" sz="1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End-of-Life Care</a:t>
            </a:r>
            <a:endParaRPr lang="en-US" sz="1800" smtClean="0"/>
          </a:p>
        </p:txBody>
      </p:sp>
      <p:sp>
        <p:nvSpPr>
          <p:cNvPr id="37890" name="Content Placeholder 2"/>
          <p:cNvSpPr>
            <a:spLocks noGrp="1"/>
          </p:cNvSpPr>
          <p:nvPr>
            <p:ph idx="1"/>
          </p:nvPr>
        </p:nvSpPr>
        <p:spPr>
          <a:xfrm>
            <a:off x="457200" y="1311275"/>
            <a:ext cx="7848600" cy="4814888"/>
          </a:xfrm>
        </p:spPr>
        <p:txBody>
          <a:bodyPr/>
          <a:lstStyle/>
          <a:p>
            <a:pPr lvl="1">
              <a:buFont typeface="Wingdings 2" pitchFamily="127" charset="2"/>
              <a:buChar char=""/>
            </a:pPr>
            <a:r>
              <a:rPr lang="en-US" smtClean="0"/>
              <a:t>Organizations such as the National Quality Forum (NQF) and NCCN have developed preferred practices and performance measures for palliative and end-of-life care</a:t>
            </a:r>
            <a:r>
              <a:rPr lang="en-US" baseline="30000" smtClean="0"/>
              <a:t>1,2</a:t>
            </a:r>
          </a:p>
          <a:p>
            <a:pPr lvl="2">
              <a:buFont typeface="Arial" pitchFamily="127" charset="0"/>
              <a:buChar char="–"/>
            </a:pPr>
            <a:r>
              <a:rPr lang="en-US" smtClean="0"/>
              <a:t>Includes the coordination of multiple specialists</a:t>
            </a:r>
          </a:p>
          <a:p>
            <a:pPr lvl="1">
              <a:buFont typeface="Wingdings 2" pitchFamily="127" charset="2"/>
              <a:buChar char=""/>
            </a:pPr>
            <a:r>
              <a:rPr lang="en-US" smtClean="0"/>
              <a:t>More than 1 million people die each year without access to palliative </a:t>
            </a:r>
            <a:br>
              <a:rPr lang="en-US" smtClean="0"/>
            </a:br>
            <a:r>
              <a:rPr lang="en-US" smtClean="0"/>
              <a:t>and end-of-life services</a:t>
            </a:r>
            <a:r>
              <a:rPr lang="en-US" baseline="30000" smtClean="0"/>
              <a:t>3</a:t>
            </a:r>
          </a:p>
          <a:p>
            <a:pPr lvl="1">
              <a:buFont typeface="Wingdings 2" pitchFamily="127" charset="2"/>
              <a:buChar char=""/>
            </a:pPr>
            <a:r>
              <a:rPr lang="en-US" smtClean="0"/>
              <a:t>Medicare paid for over 83% of all hospice care in 2009</a:t>
            </a:r>
            <a:r>
              <a:rPr lang="en-US" baseline="30000" smtClean="0"/>
              <a:t>4</a:t>
            </a:r>
            <a:endParaRPr lang="en-US" smtClean="0"/>
          </a:p>
          <a:p>
            <a:pPr lvl="2">
              <a:buFont typeface="Arial" pitchFamily="127" charset="0"/>
              <a:buChar char="–"/>
            </a:pPr>
            <a:r>
              <a:rPr lang="en-US" smtClean="0"/>
              <a:t>The median time in hospice is 17 days</a:t>
            </a:r>
            <a:r>
              <a:rPr lang="en-US" baseline="30000" smtClean="0"/>
              <a:t>5</a:t>
            </a:r>
            <a:endParaRPr lang="en-US" smtClean="0"/>
          </a:p>
        </p:txBody>
      </p:sp>
      <p:sp>
        <p:nvSpPr>
          <p:cNvPr id="37891"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EBD8CA-26ED-4E3F-9FBA-A566CCFC8B13}" type="slidenum">
              <a:rPr lang="en-US">
                <a:solidFill>
                  <a:schemeClr val="tx1"/>
                </a:solidFill>
                <a:ea typeface="ＭＳ Ｐゴシック" pitchFamily="127" charset="-128"/>
                <a:cs typeface="ＭＳ Ｐゴシック" pitchFamily="127" charset="-128"/>
              </a:rPr>
              <a:pPr fontAlgn="base">
                <a:spcBef>
                  <a:spcPct val="0"/>
                </a:spcBef>
                <a:spcAft>
                  <a:spcPct val="0"/>
                </a:spcAft>
              </a:pPr>
              <a:t>12</a:t>
            </a:fld>
            <a:endParaRPr lang="en-US">
              <a:solidFill>
                <a:schemeClr val="tx1"/>
              </a:solidFill>
              <a:ea typeface="ＭＳ Ｐゴシック" pitchFamily="127" charset="-128"/>
              <a:cs typeface="ＭＳ Ｐゴシック" pitchFamily="127" charset="-128"/>
            </a:endParaRPr>
          </a:p>
        </p:txBody>
      </p:sp>
      <p:sp>
        <p:nvSpPr>
          <p:cNvPr id="37892" name="Rectangle 6"/>
          <p:cNvSpPr>
            <a:spLocks noChangeArrowheads="1"/>
          </p:cNvSpPr>
          <p:nvPr/>
        </p:nvSpPr>
        <p:spPr bwMode="auto">
          <a:xfrm>
            <a:off x="0" y="4900613"/>
            <a:ext cx="8763000" cy="1957387"/>
          </a:xfrm>
          <a:prstGeom prst="rect">
            <a:avLst/>
          </a:prstGeom>
          <a:noFill/>
          <a:ln w="9525">
            <a:noFill/>
            <a:miter lim="800000"/>
            <a:headEnd/>
            <a:tailEnd/>
          </a:ln>
        </p:spPr>
        <p:txBody>
          <a:bodyPr lIns="548640" bIns="777240" anchor="b">
            <a:prstTxWarp prst="textNoShape">
              <a:avLst/>
            </a:prstTxWarp>
            <a:spAutoFit/>
          </a:bodyPr>
          <a:lstStyle/>
          <a:p>
            <a:pPr marL="173038" indent="-173038">
              <a:lnSpc>
                <a:spcPct val="95000"/>
              </a:lnSpc>
              <a:spcBef>
                <a:spcPts val="200"/>
              </a:spcBef>
              <a:buFont typeface="Arial" pitchFamily="127" charset="0"/>
              <a:buAutoNum type="arabicPeriod"/>
            </a:pPr>
            <a:r>
              <a:rPr lang="en-US" sz="1000">
                <a:ea typeface="Arial" pitchFamily="127" charset="0"/>
                <a:cs typeface="Arial" pitchFamily="127" charset="0"/>
              </a:rPr>
              <a:t>NQF Web site. http://www.qualityforum.org/Projects/n-r/Palliative_and_Hospice_Care_Framework/Palliative___Hospice_Care__</a:t>
            </a:r>
            <a:br>
              <a:rPr lang="en-US" sz="1000">
                <a:ea typeface="Arial" pitchFamily="127" charset="0"/>
                <a:cs typeface="Arial" pitchFamily="127" charset="0"/>
              </a:rPr>
            </a:br>
            <a:r>
              <a:rPr lang="en-US" sz="1000">
                <a:ea typeface="Arial" pitchFamily="127" charset="0"/>
                <a:cs typeface="Arial" pitchFamily="127" charset="0"/>
              </a:rPr>
              <a:t>Framework_and_Practices.aspx. Accessed January 4, 2012.</a:t>
            </a:r>
          </a:p>
          <a:p>
            <a:pPr marL="173038" indent="-173038">
              <a:lnSpc>
                <a:spcPct val="95000"/>
              </a:lnSpc>
              <a:spcBef>
                <a:spcPts val="200"/>
              </a:spcBef>
              <a:buFont typeface="Arial" pitchFamily="127" charset="0"/>
              <a:buAutoNum type="arabicPeriod"/>
            </a:pPr>
            <a:r>
              <a:rPr lang="en-US" sz="1000">
                <a:ea typeface="Arial" pitchFamily="127" charset="0"/>
                <a:cs typeface="Arial" pitchFamily="127" charset="0"/>
              </a:rPr>
              <a:t>NCCN Web site. http://www.nccn.org/professionals/physician_gls/pdf/palliative.pdf. Accessed January 4, 2012.</a:t>
            </a:r>
          </a:p>
          <a:p>
            <a:pPr marL="173038" indent="-173038">
              <a:lnSpc>
                <a:spcPct val="95000"/>
              </a:lnSpc>
              <a:spcBef>
                <a:spcPts val="200"/>
              </a:spcBef>
              <a:buFont typeface="Arial" pitchFamily="127" charset="0"/>
              <a:buAutoNum type="arabicPeriod"/>
            </a:pPr>
            <a:r>
              <a:rPr lang="en-US" sz="1000">
                <a:ea typeface="Arial" pitchFamily="127" charset="0"/>
                <a:cs typeface="Arial" pitchFamily="127" charset="0"/>
              </a:rPr>
              <a:t>NQF Web site. http://www.qualityforum.org/Topics/Palliative_and_End-of-Life_Care.aspx. Accessed January 4, 2012.</a:t>
            </a:r>
          </a:p>
          <a:p>
            <a:pPr marL="173038" indent="-173038">
              <a:lnSpc>
                <a:spcPct val="95000"/>
              </a:lnSpc>
              <a:spcBef>
                <a:spcPts val="200"/>
              </a:spcBef>
              <a:buFont typeface="Arial" pitchFamily="127" charset="0"/>
              <a:buAutoNum type="arabicPeriod"/>
            </a:pPr>
            <a:r>
              <a:rPr lang="en-US" sz="1000">
                <a:ea typeface="Arial" pitchFamily="127" charset="0"/>
                <a:cs typeface="Arial" pitchFamily="127" charset="0"/>
              </a:rPr>
              <a:t>Senior Journal.com Web site. http://www.seniorjournal.com/NEWS/Eldercare/2010/20101011-HospiceCareIncreasingBut.htm. </a:t>
            </a:r>
            <a:br>
              <a:rPr lang="en-US" sz="1000">
                <a:ea typeface="Arial" pitchFamily="127" charset="0"/>
                <a:cs typeface="Arial" pitchFamily="127" charset="0"/>
              </a:rPr>
            </a:br>
            <a:r>
              <a:rPr lang="en-US" sz="1000">
                <a:ea typeface="Arial" pitchFamily="127" charset="0"/>
                <a:cs typeface="Arial" pitchFamily="127" charset="0"/>
              </a:rPr>
              <a:t>Published October 11, 2010. Accessed January 4, 2012.</a:t>
            </a:r>
          </a:p>
          <a:p>
            <a:pPr marL="173038" indent="-173038">
              <a:lnSpc>
                <a:spcPct val="95000"/>
              </a:lnSpc>
              <a:spcBef>
                <a:spcPts val="200"/>
              </a:spcBef>
              <a:buFont typeface="Arial" pitchFamily="127" charset="0"/>
              <a:buAutoNum type="arabicPeriod"/>
            </a:pPr>
            <a:r>
              <a:rPr lang="en-US" sz="1000">
                <a:ea typeface="Arial" pitchFamily="127" charset="0"/>
                <a:cs typeface="Arial" pitchFamily="127" charset="0"/>
              </a:rPr>
              <a:t>Rau J. </a:t>
            </a:r>
            <a:r>
              <a:rPr lang="en-US" sz="1000" i="1">
                <a:ea typeface="Arial" pitchFamily="127" charset="0"/>
                <a:cs typeface="Arial" pitchFamily="127" charset="0"/>
              </a:rPr>
              <a:t>New York Times</a:t>
            </a:r>
            <a:r>
              <a:rPr lang="en-US" sz="1000">
                <a:ea typeface="Arial" pitchFamily="127" charset="0"/>
                <a:cs typeface="Arial" pitchFamily="127" charset="0"/>
              </a:rPr>
              <a:t>. June 28, 2011:D1.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ctrTitle"/>
          </p:nvPr>
        </p:nvSpPr>
        <p:spPr>
          <a:xfrm>
            <a:off x="1376363" y="1828800"/>
            <a:ext cx="6391275" cy="1497013"/>
          </a:xfrm>
        </p:spPr>
        <p:txBody>
          <a:bodyPr/>
          <a:lstStyle/>
          <a:p>
            <a:r>
              <a:rPr lang="en-US" smtClean="0"/>
              <a:t>Current Oncology Practice and Reimbursement Landscape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0"/>
            <a:ext cx="8229600" cy="1155700"/>
          </a:xfrm>
        </p:spPr>
        <p:txBody>
          <a:bodyPr/>
          <a:lstStyle/>
          <a:p>
            <a:r>
              <a:rPr lang="en-US" smtClean="0"/>
              <a:t>Current Oncology Practice and Reimbursement Landscape</a:t>
            </a:r>
          </a:p>
        </p:txBody>
      </p:sp>
      <p:sp>
        <p:nvSpPr>
          <p:cNvPr id="23554" name="Content Placeholder 2"/>
          <p:cNvSpPr>
            <a:spLocks noGrp="1"/>
          </p:cNvSpPr>
          <p:nvPr>
            <p:ph idx="1"/>
          </p:nvPr>
        </p:nvSpPr>
        <p:spPr/>
        <p:txBody>
          <a:bodyPr/>
          <a:lstStyle/>
          <a:p>
            <a:r>
              <a:rPr lang="en-US" sz="1600" smtClean="0"/>
              <a:t>Changing sites of care</a:t>
            </a:r>
            <a:r>
              <a:rPr lang="en-US" sz="1600" baseline="30000" smtClean="0"/>
              <a:t>1</a:t>
            </a:r>
          </a:p>
          <a:p>
            <a:pPr lvl="1"/>
            <a:r>
              <a:rPr lang="en-US" sz="1400" smtClean="0"/>
              <a:t>Shifting of patients from private clinics to hospital/health system care</a:t>
            </a:r>
          </a:p>
          <a:p>
            <a:pPr>
              <a:spcBef>
                <a:spcPts val="700"/>
              </a:spcBef>
            </a:pPr>
            <a:r>
              <a:rPr lang="en-US" sz="1600" smtClean="0"/>
              <a:t>Alternate reimbursement models</a:t>
            </a:r>
            <a:r>
              <a:rPr lang="en-US" sz="1600" baseline="30000" smtClean="0"/>
              <a:t>2,3</a:t>
            </a:r>
          </a:p>
          <a:p>
            <a:pPr lvl="1"/>
            <a:r>
              <a:rPr lang="en-US" sz="1400" smtClean="0"/>
              <a:t>Pay for performance, episodes/segments of care</a:t>
            </a:r>
          </a:p>
          <a:p>
            <a:pPr>
              <a:spcBef>
                <a:spcPts val="700"/>
              </a:spcBef>
            </a:pPr>
            <a:r>
              <a:rPr lang="en-US" sz="1600" smtClean="0"/>
              <a:t>Oral oncolytics</a:t>
            </a:r>
            <a:r>
              <a:rPr lang="en-US" sz="1600" baseline="30000" smtClean="0"/>
              <a:t>4,5</a:t>
            </a:r>
          </a:p>
          <a:p>
            <a:pPr lvl="1"/>
            <a:r>
              <a:rPr lang="en-US" sz="1400" smtClean="0"/>
              <a:t>Maintaining continuity of care with the use of outpatient oral agents</a:t>
            </a:r>
            <a:r>
              <a:rPr lang="en-US" sz="1400" baseline="30000" smtClean="0"/>
              <a:t>6</a:t>
            </a:r>
          </a:p>
          <a:p>
            <a:pPr>
              <a:spcBef>
                <a:spcPts val="700"/>
              </a:spcBef>
            </a:pPr>
            <a:r>
              <a:rPr lang="en-US" sz="1600" smtClean="0"/>
              <a:t>Risk evaluation and mitigation strategies (REMS)</a:t>
            </a:r>
            <a:r>
              <a:rPr lang="en-US" sz="1600" baseline="30000" smtClean="0"/>
              <a:t>7</a:t>
            </a:r>
          </a:p>
          <a:p>
            <a:pPr lvl="1"/>
            <a:r>
              <a:rPr lang="en-US" sz="1400" smtClean="0"/>
              <a:t>Potential risks of complex REMS with regard to patient care</a:t>
            </a:r>
          </a:p>
          <a:p>
            <a:pPr>
              <a:spcBef>
                <a:spcPts val="700"/>
              </a:spcBef>
            </a:pPr>
            <a:r>
              <a:rPr lang="en-US" sz="1600" smtClean="0"/>
              <a:t>Biosimilars</a:t>
            </a:r>
            <a:r>
              <a:rPr lang="en-US" sz="1600" baseline="30000" smtClean="0"/>
              <a:t>8</a:t>
            </a:r>
          </a:p>
          <a:p>
            <a:pPr lvl="1"/>
            <a:r>
              <a:rPr lang="en-US" sz="1400" smtClean="0"/>
              <a:t>Approval of biosimilars may reduce cost and increase accessibility</a:t>
            </a:r>
            <a:endParaRPr lang="en-US" sz="1400" baseline="30000" smtClean="0"/>
          </a:p>
          <a:p>
            <a:pPr lvl="1"/>
            <a:endParaRPr lang="en-US" sz="1400" smtClean="0"/>
          </a:p>
        </p:txBody>
      </p:sp>
      <p:sp>
        <p:nvSpPr>
          <p:cNvPr id="23555" name="Slide Number Placeholder 6"/>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3ACAFC5-1595-43A5-8E8F-EC10DAF718C8}" type="slidenum">
              <a:rPr lang="en-US">
                <a:solidFill>
                  <a:schemeClr val="tx1"/>
                </a:solidFill>
                <a:ea typeface="ＭＳ Ｐゴシック" pitchFamily="127" charset="-128"/>
                <a:cs typeface="ＭＳ Ｐゴシック" pitchFamily="127" charset="-128"/>
              </a:rPr>
              <a:pPr fontAlgn="base">
                <a:spcBef>
                  <a:spcPct val="0"/>
                </a:spcBef>
                <a:spcAft>
                  <a:spcPct val="0"/>
                </a:spcAft>
              </a:pPr>
              <a:t>14</a:t>
            </a:fld>
            <a:endParaRPr lang="en-US">
              <a:solidFill>
                <a:schemeClr val="tx1"/>
              </a:solidFill>
              <a:ea typeface="ＭＳ Ｐゴシック" pitchFamily="127" charset="-128"/>
              <a:cs typeface="ＭＳ Ｐゴシック" pitchFamily="127" charset="-128"/>
            </a:endParaRPr>
          </a:p>
        </p:txBody>
      </p:sp>
      <p:sp>
        <p:nvSpPr>
          <p:cNvPr id="6" name="Rectangle 5"/>
          <p:cNvSpPr/>
          <p:nvPr/>
        </p:nvSpPr>
        <p:spPr>
          <a:xfrm>
            <a:off x="0" y="4411663"/>
            <a:ext cx="9144000" cy="2446337"/>
          </a:xfrm>
          <a:prstGeom prst="rect">
            <a:avLst/>
          </a:prstGeom>
        </p:spPr>
        <p:txBody>
          <a:bodyPr lIns="548640" bIns="777240" anchor="b">
            <a:spAutoFit/>
          </a:bodyPr>
          <a:lstStyle/>
          <a:p>
            <a:pPr marL="169863" indent="-169863" fontAlgn="auto">
              <a:lnSpc>
                <a:spcPct val="95000"/>
              </a:lnSpc>
              <a:spcBef>
                <a:spcPts val="200"/>
              </a:spcBef>
              <a:spcAft>
                <a:spcPts val="0"/>
              </a:spcAft>
              <a:buFont typeface="+mj-lt"/>
              <a:buAutoNum type="arabicPeriod"/>
              <a:defRPr/>
            </a:pPr>
            <a:r>
              <a:rPr lang="en-US" sz="1000" dirty="0">
                <a:latin typeface="+mn-lt"/>
                <a:ea typeface="+mn-ea"/>
                <a:cs typeface="+mn-cs"/>
              </a:rPr>
              <a:t>COA Web site. http://www.communityoncology.org/UserFiles/files/87f3205e-ee73-4b03-85fb-094870cc430d/COA%20Community%20</a:t>
            </a:r>
            <a:br>
              <a:rPr lang="en-US" sz="1000" dirty="0">
                <a:latin typeface="+mn-lt"/>
                <a:ea typeface="+mn-ea"/>
                <a:cs typeface="+mn-cs"/>
              </a:rPr>
            </a:br>
            <a:r>
              <a:rPr lang="en-US" sz="1000" dirty="0">
                <a:latin typeface="+mn-lt"/>
                <a:ea typeface="+mn-ea"/>
                <a:cs typeface="+mn-cs"/>
              </a:rPr>
              <a:t>Oncology%20Practice%20Impact%20Report%203-31-11(1).pdf. Accessed January 4, 2012.</a:t>
            </a:r>
          </a:p>
          <a:p>
            <a:pPr marL="173038" indent="-173038" fontAlgn="auto">
              <a:lnSpc>
                <a:spcPct val="95000"/>
              </a:lnSpc>
              <a:spcBef>
                <a:spcPts val="200"/>
              </a:spcBef>
              <a:spcAft>
                <a:spcPts val="0"/>
              </a:spcAft>
              <a:buFontTx/>
              <a:buAutoNum type="arabicPeriod"/>
              <a:defRPr/>
            </a:pPr>
            <a:r>
              <a:rPr lang="en-US" sz="1000" dirty="0">
                <a:latin typeface="+mn-lt"/>
                <a:ea typeface="+mn-ea"/>
                <a:cs typeface="+mn-cs"/>
              </a:rPr>
              <a:t>ANCO Webinar. http://www.anco-online.org/P3InnoventANCOWebinar.pdf. Accessed February 13, 2012.</a:t>
            </a:r>
          </a:p>
          <a:p>
            <a:pPr marL="173038" indent="-173038" fontAlgn="auto">
              <a:lnSpc>
                <a:spcPct val="95000"/>
              </a:lnSpc>
              <a:spcBef>
                <a:spcPts val="200"/>
              </a:spcBef>
              <a:spcAft>
                <a:spcPts val="0"/>
              </a:spcAft>
              <a:buFontTx/>
              <a:buAutoNum type="arabicPeriod"/>
              <a:defRPr/>
            </a:pPr>
            <a:r>
              <a:rPr lang="en-US" sz="1000" dirty="0">
                <a:latin typeface="+mn-lt"/>
                <a:ea typeface="+mn-ea"/>
                <a:cs typeface="+mn-cs"/>
              </a:rPr>
              <a:t>Burns J. </a:t>
            </a:r>
            <a:r>
              <a:rPr lang="en-US" sz="1000" i="1" dirty="0" err="1">
                <a:latin typeface="+mn-lt"/>
                <a:ea typeface="+mn-ea"/>
                <a:cs typeface="+mn-cs"/>
              </a:rPr>
              <a:t>Manag</a:t>
            </a:r>
            <a:r>
              <a:rPr lang="en-US" sz="1000" i="1" dirty="0">
                <a:latin typeface="+mn-lt"/>
                <a:ea typeface="+mn-ea"/>
                <a:cs typeface="+mn-cs"/>
              </a:rPr>
              <a:t> Care</a:t>
            </a:r>
            <a:r>
              <a:rPr lang="en-US" sz="1000" dirty="0">
                <a:latin typeface="+mn-lt"/>
                <a:ea typeface="+mn-ea"/>
                <a:cs typeface="+mn-cs"/>
              </a:rPr>
              <a:t>. 2011;20(1):12-14, 16. http://www.managedcaremag.com/archives/1101/1101.cancerdrugs.html. Accessed January 4, 2012.</a:t>
            </a:r>
          </a:p>
          <a:p>
            <a:pPr marL="169863" indent="-169863" fontAlgn="auto">
              <a:lnSpc>
                <a:spcPct val="95000"/>
              </a:lnSpc>
              <a:spcBef>
                <a:spcPts val="200"/>
              </a:spcBef>
              <a:spcAft>
                <a:spcPts val="0"/>
              </a:spcAft>
              <a:buFont typeface="+mj-lt"/>
              <a:buAutoNum type="arabicPeriod"/>
              <a:defRPr/>
            </a:pPr>
            <a:r>
              <a:rPr lang="en-US" sz="1000" dirty="0" err="1">
                <a:latin typeface="+mn-lt"/>
                <a:ea typeface="+mn-ea"/>
                <a:cs typeface="+mn-cs"/>
              </a:rPr>
              <a:t>CuraScript</a:t>
            </a:r>
            <a:r>
              <a:rPr lang="en-US" sz="1000" dirty="0">
                <a:latin typeface="+mn-lt"/>
                <a:ea typeface="+mn-ea"/>
                <a:cs typeface="+mn-cs"/>
              </a:rPr>
              <a:t>. http://www.curascript.com/bin_web/documents/08DrugTrendReportCuraScript.pdf. Accessed January 10, 2012.</a:t>
            </a:r>
          </a:p>
          <a:p>
            <a:pPr marL="169863" indent="-169863" fontAlgn="auto">
              <a:lnSpc>
                <a:spcPct val="95000"/>
              </a:lnSpc>
              <a:spcBef>
                <a:spcPts val="200"/>
              </a:spcBef>
              <a:spcAft>
                <a:spcPts val="0"/>
              </a:spcAft>
              <a:buFont typeface="+mj-lt"/>
              <a:buAutoNum type="arabicPeriod"/>
              <a:defRPr/>
            </a:pPr>
            <a:r>
              <a:rPr lang="en-US" sz="1000" dirty="0">
                <a:latin typeface="+mn-lt"/>
                <a:ea typeface="+mn-ea"/>
                <a:cs typeface="+mn-cs"/>
              </a:rPr>
              <a:t>EMD </a:t>
            </a:r>
            <a:r>
              <a:rPr lang="en-US" sz="1000" dirty="0" err="1">
                <a:latin typeface="+mn-lt"/>
                <a:ea typeface="+mn-ea"/>
                <a:cs typeface="+mn-cs"/>
              </a:rPr>
              <a:t>Serono</a:t>
            </a:r>
            <a:r>
              <a:rPr lang="en-US" sz="1000" dirty="0">
                <a:latin typeface="+mn-lt"/>
                <a:ea typeface="+mn-ea"/>
                <a:cs typeface="+mn-cs"/>
              </a:rPr>
              <a:t>. Rockland, MA: EMD </a:t>
            </a:r>
            <a:r>
              <a:rPr lang="en-US" sz="1000" dirty="0" err="1">
                <a:latin typeface="+mn-lt"/>
                <a:ea typeface="+mn-ea"/>
                <a:cs typeface="+mn-cs"/>
              </a:rPr>
              <a:t>Serono</a:t>
            </a:r>
            <a:r>
              <a:rPr lang="en-US" sz="1000" dirty="0">
                <a:latin typeface="+mn-lt"/>
                <a:ea typeface="+mn-ea"/>
                <a:cs typeface="+mn-cs"/>
              </a:rPr>
              <a:t>; 2011.</a:t>
            </a:r>
          </a:p>
          <a:p>
            <a:pPr marL="169863" indent="-169863" fontAlgn="auto">
              <a:lnSpc>
                <a:spcPct val="95000"/>
              </a:lnSpc>
              <a:spcBef>
                <a:spcPts val="200"/>
              </a:spcBef>
              <a:spcAft>
                <a:spcPts val="0"/>
              </a:spcAft>
              <a:buFont typeface="+mj-lt"/>
              <a:buAutoNum type="arabicPeriod"/>
              <a:defRPr/>
            </a:pPr>
            <a:r>
              <a:rPr lang="en-US" sz="1000" dirty="0">
                <a:latin typeface="+mn-lt"/>
                <a:ea typeface="+mn-ea"/>
                <a:cs typeface="+mn-cs"/>
              </a:rPr>
              <a:t>Partridge AH, et al. </a:t>
            </a:r>
            <a:r>
              <a:rPr lang="en-US" sz="1000" i="1" dirty="0">
                <a:latin typeface="+mn-lt"/>
                <a:ea typeface="+mn-ea"/>
                <a:cs typeface="+mn-cs"/>
              </a:rPr>
              <a:t>J </a:t>
            </a:r>
            <a:r>
              <a:rPr lang="en-US" sz="1000" i="1" dirty="0" err="1">
                <a:latin typeface="+mn-lt"/>
                <a:ea typeface="+mn-ea"/>
                <a:cs typeface="+mn-cs"/>
              </a:rPr>
              <a:t>Natl</a:t>
            </a:r>
            <a:r>
              <a:rPr lang="en-US" sz="1000" i="1" dirty="0">
                <a:latin typeface="+mn-lt"/>
                <a:ea typeface="+mn-ea"/>
                <a:cs typeface="+mn-cs"/>
              </a:rPr>
              <a:t> Cancer Inst</a:t>
            </a:r>
            <a:r>
              <a:rPr lang="en-US" sz="1000" dirty="0">
                <a:latin typeface="+mn-lt"/>
                <a:ea typeface="+mn-ea"/>
                <a:cs typeface="+mn-cs"/>
              </a:rPr>
              <a:t>. 2002;94(9):652-661.</a:t>
            </a:r>
          </a:p>
          <a:p>
            <a:pPr marL="169863" indent="-169863" fontAlgn="auto">
              <a:lnSpc>
                <a:spcPct val="95000"/>
              </a:lnSpc>
              <a:spcBef>
                <a:spcPts val="200"/>
              </a:spcBef>
              <a:spcAft>
                <a:spcPts val="0"/>
              </a:spcAft>
              <a:buFont typeface="+mj-lt"/>
              <a:buAutoNum type="arabicPeriod"/>
              <a:defRPr/>
            </a:pPr>
            <a:r>
              <a:rPr lang="en-US" sz="1000" dirty="0" err="1">
                <a:latin typeface="+mn-lt"/>
                <a:ea typeface="+mn-ea"/>
                <a:cs typeface="+mn-cs"/>
              </a:rPr>
              <a:t>DeMartino</a:t>
            </a:r>
            <a:r>
              <a:rPr lang="en-US" sz="1000" dirty="0">
                <a:latin typeface="+mn-lt"/>
                <a:ea typeface="+mn-ea"/>
                <a:cs typeface="+mn-cs"/>
              </a:rPr>
              <a:t> J. </a:t>
            </a:r>
            <a:r>
              <a:rPr lang="en-US" sz="1000" dirty="0" err="1">
                <a:latin typeface="+mn-lt"/>
                <a:ea typeface="+mn-ea"/>
                <a:cs typeface="+mn-cs"/>
              </a:rPr>
              <a:t>OncLive</a:t>
            </a:r>
            <a:r>
              <a:rPr lang="en-US" sz="1000" dirty="0">
                <a:latin typeface="+mn-lt"/>
                <a:ea typeface="+mn-ea"/>
                <a:cs typeface="+mn-cs"/>
              </a:rPr>
              <a:t> Web site. http://www.onclive.com/publications/obtn/2011/January-2011/impact-of-risk-evaluation-and-mitigation-</a:t>
            </a:r>
            <a:br>
              <a:rPr lang="en-US" sz="1000" dirty="0">
                <a:latin typeface="+mn-lt"/>
                <a:ea typeface="+mn-ea"/>
                <a:cs typeface="+mn-cs"/>
              </a:rPr>
            </a:br>
            <a:r>
              <a:rPr lang="en-US" sz="1000" dirty="0">
                <a:latin typeface="+mn-lt"/>
                <a:ea typeface="+mn-ea"/>
                <a:cs typeface="+mn-cs"/>
              </a:rPr>
              <a:t>strategies-in-oncology. Accessed January 29, 2012.</a:t>
            </a:r>
          </a:p>
          <a:p>
            <a:pPr marL="169863" indent="-169863" fontAlgn="auto">
              <a:lnSpc>
                <a:spcPct val="95000"/>
              </a:lnSpc>
              <a:spcBef>
                <a:spcPts val="200"/>
              </a:spcBef>
              <a:spcAft>
                <a:spcPts val="0"/>
              </a:spcAft>
              <a:buFont typeface="+mj-lt"/>
              <a:buAutoNum type="arabicPeriod"/>
              <a:defRPr/>
            </a:pPr>
            <a:r>
              <a:rPr lang="en-US" sz="1000" dirty="0">
                <a:latin typeface="+mn-lt"/>
                <a:ea typeface="+mn-ea"/>
                <a:cs typeface="+mn-cs"/>
              </a:rPr>
              <a:t>Kozlowski S, et al. </a:t>
            </a:r>
            <a:r>
              <a:rPr lang="en-US" sz="1000" i="1" dirty="0">
                <a:latin typeface="+mn-lt"/>
                <a:ea typeface="+mn-ea"/>
                <a:cs typeface="+mn-cs"/>
              </a:rPr>
              <a:t>N </a:t>
            </a:r>
            <a:r>
              <a:rPr lang="en-US" sz="1000" i="1" dirty="0" err="1">
                <a:latin typeface="+mn-lt"/>
                <a:ea typeface="+mn-ea"/>
                <a:cs typeface="+mn-cs"/>
              </a:rPr>
              <a:t>Engl</a:t>
            </a:r>
            <a:r>
              <a:rPr lang="en-US" sz="1000" i="1" dirty="0">
                <a:latin typeface="+mn-lt"/>
                <a:ea typeface="+mn-ea"/>
                <a:cs typeface="+mn-cs"/>
              </a:rPr>
              <a:t> J Med</a:t>
            </a:r>
            <a:r>
              <a:rPr lang="en-US" sz="1000" dirty="0">
                <a:latin typeface="+mn-lt"/>
                <a:ea typeface="+mn-ea"/>
                <a:cs typeface="+mn-cs"/>
              </a:rPr>
              <a:t>. 2011;365(5):385-388.</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Changing Sites of Care</a:t>
            </a:r>
          </a:p>
        </p:txBody>
      </p:sp>
      <p:sp>
        <p:nvSpPr>
          <p:cNvPr id="41986" name="Content Placeholder 2"/>
          <p:cNvSpPr>
            <a:spLocks noGrp="1"/>
          </p:cNvSpPr>
          <p:nvPr>
            <p:ph idx="1"/>
          </p:nvPr>
        </p:nvSpPr>
        <p:spPr/>
        <p:txBody>
          <a:bodyPr/>
          <a:lstStyle/>
          <a:p>
            <a:pPr lvl="1">
              <a:buFont typeface="Wingdings 2" pitchFamily="127" charset="2"/>
              <a:buChar char=""/>
            </a:pPr>
            <a:r>
              <a:rPr lang="en-US" dirty="0" smtClean="0"/>
              <a:t>Due mainly to cuts in chemotherapy reimbursement, the Community Oncology Alliance (COA) reports that from October 2007 to March 2011</a:t>
            </a:r>
            <a:r>
              <a:rPr lang="en-US" baseline="30000" dirty="0" smtClean="0"/>
              <a:t>1</a:t>
            </a:r>
          </a:p>
          <a:p>
            <a:pPr lvl="2">
              <a:buFont typeface="Arial" pitchFamily="127" charset="0"/>
              <a:buChar char="–"/>
            </a:pPr>
            <a:r>
              <a:rPr lang="en-US" dirty="0" smtClean="0"/>
              <a:t>241 clinics closed</a:t>
            </a:r>
          </a:p>
          <a:p>
            <a:pPr lvl="2">
              <a:buFont typeface="Arial" pitchFamily="127" charset="0"/>
              <a:buChar char="–"/>
            </a:pPr>
            <a:r>
              <a:rPr lang="en-US" dirty="0" smtClean="0"/>
              <a:t>442 struggling financially</a:t>
            </a:r>
          </a:p>
          <a:p>
            <a:pPr lvl="2">
              <a:buFont typeface="Arial" pitchFamily="127" charset="0"/>
              <a:buChar char="–"/>
            </a:pPr>
            <a:r>
              <a:rPr lang="en-US" dirty="0" smtClean="0"/>
              <a:t>48 practices sent patients elsewhere for chemotherapy</a:t>
            </a:r>
          </a:p>
          <a:p>
            <a:pPr lvl="2">
              <a:buFont typeface="Arial" pitchFamily="127" charset="0"/>
              <a:buChar char="–"/>
            </a:pPr>
            <a:r>
              <a:rPr lang="en-US" dirty="0" smtClean="0"/>
              <a:t>392 practices were acquired by hospitals</a:t>
            </a:r>
          </a:p>
          <a:p>
            <a:pPr lvl="2">
              <a:buFont typeface="Arial" pitchFamily="127" charset="0"/>
              <a:buChar char="–"/>
            </a:pPr>
            <a:r>
              <a:rPr lang="en-US" dirty="0" smtClean="0"/>
              <a:t>132 practices merged or were acquired by other corporate entities</a:t>
            </a:r>
          </a:p>
          <a:p>
            <a:pPr lvl="1">
              <a:buFont typeface="Wingdings 2" pitchFamily="127" charset="2"/>
              <a:buChar char=""/>
            </a:pPr>
            <a:r>
              <a:rPr lang="en-US" dirty="0" smtClean="0"/>
              <a:t>Between 2005 and 2008, the medical spend on specialty drugs, in general, shifted from physicians’ offices to outpatient facilities</a:t>
            </a:r>
            <a:r>
              <a:rPr lang="en-US" baseline="30000" dirty="0" smtClean="0"/>
              <a:t>2</a:t>
            </a:r>
          </a:p>
          <a:p>
            <a:pPr lvl="2">
              <a:buFont typeface="Arial" pitchFamily="127" charset="0"/>
              <a:buChar char="–"/>
            </a:pPr>
            <a:r>
              <a:rPr lang="en-US" dirty="0" smtClean="0"/>
              <a:t>For physicians, shifting from 76% to 63% of spend</a:t>
            </a:r>
          </a:p>
          <a:p>
            <a:pPr lvl="2">
              <a:buFont typeface="Arial" pitchFamily="127" charset="0"/>
              <a:buChar char="–"/>
            </a:pPr>
            <a:r>
              <a:rPr lang="en-US" dirty="0" smtClean="0"/>
              <a:t>For outpatient facilities, shifting from 13% to 22% of spend</a:t>
            </a:r>
          </a:p>
          <a:p>
            <a:pPr lvl="1">
              <a:buFont typeface="Wingdings 2" pitchFamily="127" charset="2"/>
              <a:buChar char=""/>
            </a:pPr>
            <a:endParaRPr lang="en-US" dirty="0" smtClean="0"/>
          </a:p>
        </p:txBody>
      </p:sp>
      <p:sp>
        <p:nvSpPr>
          <p:cNvPr id="41987" name="Slide Number Placeholder 6"/>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10DA8B-AA0B-4C47-85F4-80BDB815BBF6}" type="slidenum">
              <a:rPr lang="en-US">
                <a:solidFill>
                  <a:schemeClr val="tx1"/>
                </a:solidFill>
                <a:ea typeface="ＭＳ Ｐゴシック" pitchFamily="127" charset="-128"/>
                <a:cs typeface="ＭＳ Ｐゴシック" pitchFamily="127" charset="-128"/>
              </a:rPr>
              <a:pPr fontAlgn="base">
                <a:spcBef>
                  <a:spcPct val="0"/>
                </a:spcBef>
                <a:spcAft>
                  <a:spcPct val="0"/>
                </a:spcAft>
              </a:pPr>
              <a:t>15</a:t>
            </a:fld>
            <a:endParaRPr lang="en-US">
              <a:solidFill>
                <a:schemeClr val="tx1"/>
              </a:solidFill>
              <a:ea typeface="ＭＳ Ｐゴシック" pitchFamily="127" charset="-128"/>
              <a:cs typeface="ＭＳ Ｐゴシック" pitchFamily="127" charset="-128"/>
            </a:endParaRPr>
          </a:p>
        </p:txBody>
      </p:sp>
      <p:sp>
        <p:nvSpPr>
          <p:cNvPr id="41988" name="Rectangle 5"/>
          <p:cNvSpPr>
            <a:spLocks noChangeArrowheads="1"/>
          </p:cNvSpPr>
          <p:nvPr/>
        </p:nvSpPr>
        <p:spPr bwMode="auto">
          <a:xfrm>
            <a:off x="0" y="5540375"/>
            <a:ext cx="8382000" cy="1317625"/>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buFont typeface="Arial" pitchFamily="127" charset="0"/>
              <a:buAutoNum type="arabicPeriod"/>
            </a:pPr>
            <a:r>
              <a:rPr lang="en-US" sz="1000"/>
              <a:t>COA Web site. http://www.communityoncology.org/UserFiles/files/87f3205e-ee73-4b03-85fb-094870cc430d/COA%20Community%20</a:t>
            </a:r>
            <a:br>
              <a:rPr lang="en-US" sz="1000"/>
            </a:br>
            <a:r>
              <a:rPr lang="en-US" sz="1000"/>
              <a:t>Oncology%20Practice%20Impact%20Report%203-31-11(1).pdf. Accessed January 4, 2012.</a:t>
            </a:r>
          </a:p>
          <a:p>
            <a:pPr marL="169863" indent="-169863">
              <a:spcBef>
                <a:spcPts val="200"/>
              </a:spcBef>
              <a:buFont typeface="Arial" pitchFamily="127" charset="0"/>
              <a:buAutoNum type="arabicPeriod"/>
            </a:pPr>
            <a:r>
              <a:rPr lang="en-US" sz="1000"/>
              <a:t>Express Scripts. </a:t>
            </a:r>
            <a:r>
              <a:rPr lang="en-US" sz="1000" i="1"/>
              <a:t>2010 Drug Trend Report</a:t>
            </a:r>
            <a:r>
              <a:rPr lang="en-US" sz="100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Pay-for-Performance (P4P) </a:t>
            </a:r>
          </a:p>
        </p:txBody>
      </p:sp>
      <p:sp>
        <p:nvSpPr>
          <p:cNvPr id="44034" name="Content Placeholder 2"/>
          <p:cNvSpPr>
            <a:spLocks noGrp="1"/>
          </p:cNvSpPr>
          <p:nvPr>
            <p:ph idx="1"/>
          </p:nvPr>
        </p:nvSpPr>
        <p:spPr>
          <a:xfrm>
            <a:off x="457200" y="1311275"/>
            <a:ext cx="8382000" cy="4814888"/>
          </a:xfrm>
        </p:spPr>
        <p:txBody>
          <a:bodyPr/>
          <a:lstStyle/>
          <a:p>
            <a:pPr lvl="1">
              <a:buFont typeface="Wingdings 2" pitchFamily="127" charset="2"/>
              <a:buChar char=""/>
            </a:pPr>
            <a:r>
              <a:rPr lang="en-US" smtClean="0"/>
              <a:t>Also known as P4P or VBP, this payment model rewards physicians, hospitals, medical groups, and other healthcare providers for meeting certain performance measures for quality and efficiency</a:t>
            </a:r>
          </a:p>
          <a:p>
            <a:pPr lvl="1">
              <a:buFont typeface="Wingdings 2" pitchFamily="127" charset="2"/>
              <a:buChar char=""/>
            </a:pPr>
            <a:r>
              <a:rPr lang="en-US" smtClean="0"/>
              <a:t>P4P can be integrated into pathways programs</a:t>
            </a:r>
          </a:p>
          <a:p>
            <a:pPr lvl="1">
              <a:buFont typeface="Wingdings 2" pitchFamily="127" charset="2"/>
              <a:buChar char=""/>
            </a:pPr>
            <a:r>
              <a:rPr lang="en-US" smtClean="0"/>
              <a:t>P4P seeks to generate cost-efficiencies through </a:t>
            </a:r>
          </a:p>
          <a:p>
            <a:pPr lvl="2">
              <a:buFont typeface="Arial" pitchFamily="127" charset="0"/>
              <a:buChar char="–"/>
            </a:pPr>
            <a:r>
              <a:rPr lang="en-US" smtClean="0"/>
              <a:t>Evidence-based, high-quality care</a:t>
            </a:r>
          </a:p>
          <a:p>
            <a:pPr lvl="2">
              <a:buFont typeface="Arial" pitchFamily="127" charset="0"/>
              <a:buChar char="–"/>
            </a:pPr>
            <a:r>
              <a:rPr lang="en-US" smtClean="0"/>
              <a:t>Health information technology</a:t>
            </a:r>
          </a:p>
          <a:p>
            <a:pPr lvl="2">
              <a:buFont typeface="Arial" pitchFamily="127" charset="0"/>
              <a:buChar char="–"/>
            </a:pPr>
            <a:r>
              <a:rPr lang="en-US" smtClean="0"/>
              <a:t>Outcomes measurement</a:t>
            </a:r>
          </a:p>
          <a:p>
            <a:pPr lvl="2">
              <a:buFont typeface="Arial" pitchFamily="127" charset="0"/>
              <a:buChar char="–"/>
            </a:pPr>
            <a:r>
              <a:rPr lang="en-US" smtClean="0"/>
              <a:t>Clinical/financial analytics</a:t>
            </a:r>
          </a:p>
          <a:p>
            <a:pPr lvl="2">
              <a:buFont typeface="Arial" pitchFamily="127" charset="0"/>
              <a:buChar char="–"/>
            </a:pPr>
            <a:r>
              <a:rPr lang="en-US" smtClean="0"/>
              <a:t>Patient support</a:t>
            </a:r>
          </a:p>
        </p:txBody>
      </p:sp>
      <p:sp>
        <p:nvSpPr>
          <p:cNvPr id="44035"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DFC58B-862F-4D87-8802-5A080BD329DA}" type="slidenum">
              <a:rPr lang="en-US">
                <a:solidFill>
                  <a:schemeClr val="tx1"/>
                </a:solidFill>
                <a:ea typeface="ＭＳ Ｐゴシック" pitchFamily="127" charset="-128"/>
                <a:cs typeface="ＭＳ Ｐゴシック" pitchFamily="127" charset="-128"/>
              </a:rPr>
              <a:pPr fontAlgn="base">
                <a:spcBef>
                  <a:spcPct val="0"/>
                </a:spcBef>
                <a:spcAft>
                  <a:spcPct val="0"/>
                </a:spcAft>
              </a:pPr>
              <a:t>16</a:t>
            </a:fld>
            <a:endParaRPr lang="en-US">
              <a:solidFill>
                <a:schemeClr val="tx1"/>
              </a:solidFill>
              <a:ea typeface="ＭＳ Ｐゴシック" pitchFamily="127" charset="-128"/>
              <a:cs typeface="ＭＳ Ｐゴシック" pitchFamily="127" charset="-128"/>
            </a:endParaRPr>
          </a:p>
        </p:txBody>
      </p:sp>
      <p:sp>
        <p:nvSpPr>
          <p:cNvPr id="44036" name="Rectangle 6"/>
          <p:cNvSpPr>
            <a:spLocks noChangeArrowheads="1"/>
          </p:cNvSpPr>
          <p:nvPr/>
        </p:nvSpPr>
        <p:spPr bwMode="auto">
          <a:xfrm>
            <a:off x="0" y="5627688"/>
            <a:ext cx="8153400" cy="1230312"/>
          </a:xfrm>
          <a:prstGeom prst="rect">
            <a:avLst/>
          </a:prstGeom>
          <a:noFill/>
          <a:ln w="9525">
            <a:noFill/>
            <a:miter lim="800000"/>
            <a:headEnd/>
            <a:tailEnd/>
          </a:ln>
        </p:spPr>
        <p:txBody>
          <a:bodyPr lIns="548640" bIns="777240" anchor="b">
            <a:prstTxWarp prst="textNoShape">
              <a:avLst/>
            </a:prstTxWarp>
            <a:spAutoFit/>
          </a:bodyPr>
          <a:lstStyle/>
          <a:p>
            <a:pPr marL="173038" indent="-173038">
              <a:spcBef>
                <a:spcPts val="600"/>
              </a:spcBef>
            </a:pPr>
            <a:r>
              <a:rPr lang="en-US" sz="1100"/>
              <a:t>Abbreviation: VBP, value-based purchasing. Also called VBR, value-based reimbursement.</a:t>
            </a:r>
          </a:p>
          <a:p>
            <a:pPr marL="173038" indent="-173038">
              <a:spcBef>
                <a:spcPts val="600"/>
              </a:spcBef>
            </a:pPr>
            <a:r>
              <a:rPr lang="en-US" sz="1000"/>
              <a:t>ANCO Webinar. http://www.anco-online.org/P3InnoventANCOWebinar.pdf. Accessed February 13, 2012.</a:t>
            </a:r>
          </a:p>
        </p:txBody>
      </p:sp>
      <p:sp>
        <p:nvSpPr>
          <p:cNvPr id="44037" name="Content Placeholder 2"/>
          <p:cNvSpPr txBox="1">
            <a:spLocks/>
          </p:cNvSpPr>
          <p:nvPr/>
        </p:nvSpPr>
        <p:spPr bwMode="auto">
          <a:xfrm>
            <a:off x="457200" y="3429000"/>
            <a:ext cx="8229600" cy="6096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baseline="30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Episodes of Care </a:t>
            </a:r>
          </a:p>
        </p:txBody>
      </p:sp>
      <p:sp>
        <p:nvSpPr>
          <p:cNvPr id="46082" name="Content Placeholder 2"/>
          <p:cNvSpPr>
            <a:spLocks noGrp="1"/>
          </p:cNvSpPr>
          <p:nvPr>
            <p:ph idx="1"/>
          </p:nvPr>
        </p:nvSpPr>
        <p:spPr/>
        <p:txBody>
          <a:bodyPr/>
          <a:lstStyle/>
          <a:p>
            <a:pPr lvl="1">
              <a:buFont typeface="Wingdings 2" pitchFamily="127" charset="2"/>
              <a:buChar char=""/>
            </a:pPr>
            <a:r>
              <a:rPr lang="en-US" smtClean="0"/>
              <a:t>This payment model reimburses for an “episode of care” by bundling payments to groups for the full cost of care for each cancer patient</a:t>
            </a:r>
          </a:p>
          <a:p>
            <a:pPr lvl="1">
              <a:buFont typeface="Wingdings 2" pitchFamily="127" charset="2"/>
              <a:buChar char=""/>
            </a:pPr>
            <a:r>
              <a:rPr lang="en-US" smtClean="0"/>
              <a:t>The payer may freeze drug margins in an episodes-of-care model, </a:t>
            </a:r>
            <a:br>
              <a:rPr lang="en-US" smtClean="0"/>
            </a:br>
            <a:r>
              <a:rPr lang="en-US" smtClean="0"/>
              <a:t>which would replace the buy-and-bill approach</a:t>
            </a:r>
          </a:p>
          <a:p>
            <a:pPr lvl="1">
              <a:buFont typeface="Wingdings 2" pitchFamily="127" charset="2"/>
              <a:buChar char=""/>
            </a:pPr>
            <a:r>
              <a:rPr lang="en-US" smtClean="0"/>
              <a:t>The payer may continue to pay for drug costs, office visits, </a:t>
            </a:r>
            <a:br>
              <a:rPr lang="en-US" smtClean="0"/>
            </a:br>
            <a:r>
              <a:rPr lang="en-US" smtClean="0"/>
              <a:t>and administration fees on a fee-for-service (FFS) basis, allowing </a:t>
            </a:r>
            <a:br>
              <a:rPr lang="en-US" smtClean="0"/>
            </a:br>
            <a:r>
              <a:rPr lang="en-US" smtClean="0"/>
              <a:t>for inflation</a:t>
            </a:r>
          </a:p>
          <a:p>
            <a:pPr lvl="1">
              <a:buFont typeface="Wingdings 2" pitchFamily="127" charset="2"/>
              <a:buChar char=""/>
            </a:pPr>
            <a:r>
              <a:rPr lang="en-US" smtClean="0"/>
              <a:t>In an episodes-of-care model, quality and outcomes are closely monitored</a:t>
            </a:r>
          </a:p>
        </p:txBody>
      </p:sp>
      <p:sp>
        <p:nvSpPr>
          <p:cNvPr id="46083"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36E60E9-4493-439E-9F55-0EBDD1220B7B}" type="slidenum">
              <a:rPr lang="en-US">
                <a:solidFill>
                  <a:schemeClr val="tx1"/>
                </a:solidFill>
                <a:ea typeface="ＭＳ Ｐゴシック" pitchFamily="127" charset="-128"/>
                <a:cs typeface="ＭＳ Ｐゴシック" pitchFamily="127" charset="-128"/>
              </a:rPr>
              <a:pPr fontAlgn="base">
                <a:spcBef>
                  <a:spcPct val="0"/>
                </a:spcBef>
                <a:spcAft>
                  <a:spcPct val="0"/>
                </a:spcAft>
              </a:pPr>
              <a:t>17</a:t>
            </a:fld>
            <a:endParaRPr lang="en-US">
              <a:solidFill>
                <a:schemeClr val="tx1"/>
              </a:solidFill>
              <a:ea typeface="ＭＳ Ｐゴシック" pitchFamily="127" charset="-128"/>
              <a:cs typeface="ＭＳ Ｐゴシック" pitchFamily="127" charset="-128"/>
            </a:endParaRPr>
          </a:p>
        </p:txBody>
      </p:sp>
      <p:sp>
        <p:nvSpPr>
          <p:cNvPr id="46084" name="Rectangle 6"/>
          <p:cNvSpPr>
            <a:spLocks noChangeArrowheads="1"/>
          </p:cNvSpPr>
          <p:nvPr/>
        </p:nvSpPr>
        <p:spPr bwMode="auto">
          <a:xfrm>
            <a:off x="0" y="5719763"/>
            <a:ext cx="8763000" cy="1138237"/>
          </a:xfrm>
          <a:prstGeom prst="rect">
            <a:avLst/>
          </a:prstGeom>
          <a:noFill/>
          <a:ln w="9525">
            <a:noFill/>
            <a:miter lim="800000"/>
            <a:headEnd/>
            <a:tailEnd/>
          </a:ln>
        </p:spPr>
        <p:txBody>
          <a:bodyPr lIns="548640" bIns="777240" anchor="b">
            <a:prstTxWarp prst="textNoShape">
              <a:avLst/>
            </a:prstTxWarp>
            <a:spAutoFit/>
          </a:bodyPr>
          <a:lstStyle/>
          <a:p>
            <a:r>
              <a:rPr lang="en-US" sz="1000"/>
              <a:t>Burns J. </a:t>
            </a:r>
            <a:r>
              <a:rPr lang="en-US" sz="1000" i="1"/>
              <a:t>Manag Care</a:t>
            </a:r>
            <a:r>
              <a:rPr lang="en-US" sz="1000"/>
              <a:t>. 2011;20(1):12-14, 16. http://www.managedcaremag.com/archives/1101/1101.cancerdrugs.html. </a:t>
            </a:r>
            <a:br>
              <a:rPr lang="en-US" sz="1000"/>
            </a:br>
            <a:r>
              <a:rPr lang="en-US" sz="1000"/>
              <a:t>Accessed January 4, 2012.</a:t>
            </a:r>
          </a:p>
        </p:txBody>
      </p:sp>
      <p:sp>
        <p:nvSpPr>
          <p:cNvPr id="46085" name="Content Placeholder 2"/>
          <p:cNvSpPr txBox="1">
            <a:spLocks/>
          </p:cNvSpPr>
          <p:nvPr/>
        </p:nvSpPr>
        <p:spPr bwMode="auto">
          <a:xfrm>
            <a:off x="457200" y="3429000"/>
            <a:ext cx="8229600" cy="6096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baseline="300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r>
              <a:rPr lang="en-US" smtClean="0"/>
              <a:t>Oral Oncolytics</a:t>
            </a:r>
          </a:p>
        </p:txBody>
      </p:sp>
      <p:sp>
        <p:nvSpPr>
          <p:cNvPr id="48130" name="Content Placeholder 2"/>
          <p:cNvSpPr>
            <a:spLocks noGrp="1"/>
          </p:cNvSpPr>
          <p:nvPr>
            <p:ph idx="1"/>
          </p:nvPr>
        </p:nvSpPr>
        <p:spPr>
          <a:xfrm>
            <a:off x="457200" y="1311275"/>
            <a:ext cx="8077200" cy="4814888"/>
          </a:xfrm>
        </p:spPr>
        <p:txBody>
          <a:bodyPr/>
          <a:lstStyle/>
          <a:p>
            <a:pPr lvl="1">
              <a:buFont typeface="Wingdings 2" pitchFamily="127" charset="2"/>
              <a:buChar char=""/>
            </a:pPr>
            <a:r>
              <a:rPr lang="en-US" smtClean="0"/>
              <a:t>New oral oncology agents are coming into a market historically dominated by infused/IV medications, with many oral agents in the product development pipeline</a:t>
            </a:r>
            <a:r>
              <a:rPr lang="en-US" baseline="30000" smtClean="0"/>
              <a:t>1</a:t>
            </a:r>
          </a:p>
          <a:p>
            <a:pPr lvl="1">
              <a:buFont typeface="Wingdings 2" pitchFamily="127" charset="2"/>
              <a:buChar char=""/>
            </a:pPr>
            <a:r>
              <a:rPr lang="en-US" smtClean="0"/>
              <a:t>More than 90% of payers reimburse for oral oncology agents under the pharmacy benefit as opposed to the medical benefit</a:t>
            </a:r>
            <a:r>
              <a:rPr lang="en-US" baseline="30000" smtClean="0"/>
              <a:t>2</a:t>
            </a:r>
          </a:p>
          <a:p>
            <a:pPr lvl="2">
              <a:buFont typeface="Arial" pitchFamily="127" charset="0"/>
              <a:buChar char="–"/>
            </a:pPr>
            <a:r>
              <a:rPr lang="en-US" smtClean="0"/>
              <a:t>Payers can more easily track pharmacy claims, which may give them more control over drug utilization. Although about three-fourths of payers now track drug spend and cost trends under the medical benefit, as well</a:t>
            </a:r>
          </a:p>
          <a:p>
            <a:pPr lvl="1">
              <a:buFont typeface="Wingdings 2" pitchFamily="127" charset="2"/>
              <a:buChar char=""/>
            </a:pPr>
            <a:r>
              <a:rPr lang="en-US" smtClean="0"/>
              <a:t>In general, cancer treatment places a greater financial burden on patients than the cost of treatment for other chronic conditions</a:t>
            </a:r>
            <a:r>
              <a:rPr lang="en-US" baseline="30000" smtClean="0"/>
              <a:t>3</a:t>
            </a:r>
          </a:p>
        </p:txBody>
      </p:sp>
      <p:sp>
        <p:nvSpPr>
          <p:cNvPr id="48131"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965D697-81AF-4ABB-9158-77D0C03184B9}" type="slidenum">
              <a:rPr lang="en-US">
                <a:solidFill>
                  <a:schemeClr val="tx1"/>
                </a:solidFill>
                <a:ea typeface="ＭＳ Ｐゴシック" pitchFamily="127" charset="-128"/>
                <a:cs typeface="ＭＳ Ｐゴシック" pitchFamily="127" charset="-128"/>
              </a:rPr>
              <a:pPr fontAlgn="base">
                <a:spcBef>
                  <a:spcPct val="0"/>
                </a:spcBef>
                <a:spcAft>
                  <a:spcPct val="0"/>
                </a:spcAft>
              </a:pPr>
              <a:t>18</a:t>
            </a:fld>
            <a:endParaRPr lang="en-US">
              <a:solidFill>
                <a:schemeClr val="tx1"/>
              </a:solidFill>
              <a:ea typeface="ＭＳ Ｐゴシック" pitchFamily="127" charset="-128"/>
              <a:cs typeface="ＭＳ Ｐゴシック" pitchFamily="127" charset="-128"/>
            </a:endParaRPr>
          </a:p>
        </p:txBody>
      </p:sp>
      <p:sp>
        <p:nvSpPr>
          <p:cNvPr id="48132" name="Rectangle 6"/>
          <p:cNvSpPr>
            <a:spLocks noChangeArrowheads="1"/>
          </p:cNvSpPr>
          <p:nvPr/>
        </p:nvSpPr>
        <p:spPr bwMode="auto">
          <a:xfrm>
            <a:off x="0" y="5513388"/>
            <a:ext cx="8153400" cy="1344612"/>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buFont typeface="Arial" pitchFamily="127" charset="0"/>
              <a:buAutoNum type="arabicPeriod"/>
            </a:pPr>
            <a:r>
              <a:rPr lang="en-US" sz="1000"/>
              <a:t>CuraScript. http://www.curascript.com/bin_web/documents/08DrugTrendReportCuraScript.pdf. Accessed January 10, 2012.</a:t>
            </a:r>
          </a:p>
          <a:p>
            <a:pPr marL="169863" indent="-169863">
              <a:spcBef>
                <a:spcPts val="200"/>
              </a:spcBef>
              <a:buFont typeface="Arial" pitchFamily="127" charset="0"/>
              <a:buAutoNum type="arabicPeriod"/>
            </a:pPr>
            <a:r>
              <a:rPr lang="en-US" sz="1000"/>
              <a:t>EMD Serono. Rockland, MA: EMD Serono; 2011.</a:t>
            </a:r>
          </a:p>
          <a:p>
            <a:pPr marL="169863" indent="-169863">
              <a:spcBef>
                <a:spcPts val="200"/>
              </a:spcBef>
              <a:buFont typeface="Arial" pitchFamily="127" charset="0"/>
              <a:buAutoNum type="arabicPeriod"/>
            </a:pPr>
            <a:r>
              <a:rPr lang="en-US" sz="1000">
                <a:ea typeface="Arial" pitchFamily="127" charset="0"/>
                <a:cs typeface="Arial" pitchFamily="127" charset="0"/>
              </a:rPr>
              <a:t>Bernard DS, et al. </a:t>
            </a:r>
            <a:r>
              <a:rPr lang="en-US" sz="1000" i="1">
                <a:ea typeface="Arial" pitchFamily="127" charset="0"/>
                <a:cs typeface="Arial" pitchFamily="127" charset="0"/>
              </a:rPr>
              <a:t>J Clin Oncol</a:t>
            </a:r>
            <a:r>
              <a:rPr lang="en-US" sz="1000">
                <a:ea typeface="Arial" pitchFamily="127" charset="0"/>
                <a:cs typeface="Arial" pitchFamily="127" charset="0"/>
              </a:rPr>
              <a:t>. 2011;29(20):2821-2826.</a:t>
            </a:r>
            <a:endParaRPr lang="en-US" sz="10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smtClean="0"/>
              <a:t>Risk Evaluation and Mitigation Strategies (REMS)</a:t>
            </a:r>
          </a:p>
        </p:txBody>
      </p:sp>
      <p:sp>
        <p:nvSpPr>
          <p:cNvPr id="50178" name="Content Placeholder 2"/>
          <p:cNvSpPr>
            <a:spLocks noGrp="1"/>
          </p:cNvSpPr>
          <p:nvPr>
            <p:ph idx="1"/>
          </p:nvPr>
        </p:nvSpPr>
        <p:spPr/>
        <p:txBody>
          <a:bodyPr/>
          <a:lstStyle/>
          <a:p>
            <a:pPr lvl="1">
              <a:buFont typeface="Wingdings 2" pitchFamily="127" charset="2"/>
              <a:buChar char=""/>
            </a:pPr>
            <a:r>
              <a:rPr lang="en-US" sz="1600" smtClean="0"/>
              <a:t>In 2007, the FDA received the authority to require a REMS from manufacturers </a:t>
            </a:r>
            <a:br>
              <a:rPr lang="en-US" sz="1600" smtClean="0"/>
            </a:br>
            <a:r>
              <a:rPr lang="en-US" sz="1600" smtClean="0"/>
              <a:t>to ensure that the benefits of a drug or biological product outweigh its risks</a:t>
            </a:r>
            <a:r>
              <a:rPr lang="en-US" sz="1600" baseline="30000" smtClean="0"/>
              <a:t>1</a:t>
            </a:r>
          </a:p>
          <a:p>
            <a:pPr lvl="1">
              <a:buFont typeface="Wingdings 2" pitchFamily="127" charset="2"/>
              <a:buChar char=""/>
            </a:pPr>
            <a:r>
              <a:rPr lang="en-US" sz="1600" smtClean="0"/>
              <a:t>Some oncology drugs and supportive-care medications (eg, opioids for pain management) have associated REMS</a:t>
            </a:r>
            <a:r>
              <a:rPr lang="en-US" sz="1600" baseline="30000" smtClean="0"/>
              <a:t>2</a:t>
            </a:r>
          </a:p>
          <a:p>
            <a:pPr lvl="1">
              <a:buFont typeface="Wingdings 2" pitchFamily="127" charset="2"/>
              <a:buChar char=""/>
            </a:pPr>
            <a:r>
              <a:rPr lang="en-US" sz="1600" smtClean="0"/>
              <a:t>Drugs with complex REMS create significantly more work for prescribers </a:t>
            </a:r>
            <a:br>
              <a:rPr lang="en-US" sz="1600" smtClean="0"/>
            </a:br>
            <a:r>
              <a:rPr lang="en-US" sz="1600" smtClean="0"/>
              <a:t>and dispensers, which may reduce the likelihood of their use and patient access</a:t>
            </a:r>
            <a:br>
              <a:rPr lang="en-US" sz="1600" smtClean="0"/>
            </a:br>
            <a:r>
              <a:rPr lang="en-US" sz="1600" smtClean="0"/>
              <a:t>to appropriate care</a:t>
            </a:r>
            <a:r>
              <a:rPr lang="en-US" sz="1600" baseline="30000" smtClean="0"/>
              <a:t>2</a:t>
            </a:r>
          </a:p>
          <a:p>
            <a:pPr lvl="1">
              <a:buFont typeface="Wingdings 2" pitchFamily="127" charset="2"/>
              <a:buChar char=""/>
            </a:pPr>
            <a:r>
              <a:rPr lang="en-US" sz="1600" smtClean="0"/>
              <a:t>The results of a 2010 NCCN Trends Survey found that</a:t>
            </a:r>
            <a:r>
              <a:rPr lang="en-US" sz="1600" baseline="30000" smtClean="0"/>
              <a:t>2</a:t>
            </a:r>
          </a:p>
          <a:p>
            <a:pPr lvl="2">
              <a:buFont typeface="Arial" pitchFamily="127" charset="0"/>
              <a:buChar char="–"/>
            </a:pPr>
            <a:r>
              <a:rPr lang="en-US" sz="1400" smtClean="0"/>
              <a:t>55% of respondents believed REMS will interfere with the provision of care</a:t>
            </a:r>
          </a:p>
          <a:p>
            <a:pPr lvl="2">
              <a:buFont typeface="Arial" pitchFamily="127" charset="0"/>
              <a:buChar char="–"/>
            </a:pPr>
            <a:r>
              <a:rPr lang="en-US" sz="1400" smtClean="0"/>
              <a:t>60% of respondents agreed REMS will drive utilization toward drugs without REMS</a:t>
            </a:r>
          </a:p>
          <a:p>
            <a:pPr lvl="1">
              <a:buFont typeface="Wingdings 2" pitchFamily="127" charset="2"/>
              <a:buChar char=""/>
            </a:pPr>
            <a:r>
              <a:rPr lang="en-US" sz="1600" smtClean="0"/>
              <a:t>REMS programs should not overburden the healthcare system, drive utilization to less effective drugs, or increase or create healthcare disparities for cancer patients</a:t>
            </a:r>
            <a:r>
              <a:rPr lang="en-US" sz="1600" baseline="30000" smtClean="0"/>
              <a:t>2</a:t>
            </a:r>
            <a:endParaRPr lang="en-US" sz="1600" smtClean="0"/>
          </a:p>
        </p:txBody>
      </p:sp>
      <p:sp>
        <p:nvSpPr>
          <p:cNvPr id="50179"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12F219C-4C6C-430D-BD5D-9E0CFFAC2236}" type="slidenum">
              <a:rPr lang="en-US">
                <a:solidFill>
                  <a:schemeClr val="tx1"/>
                </a:solidFill>
                <a:ea typeface="ＭＳ Ｐゴシック" pitchFamily="127" charset="-128"/>
                <a:cs typeface="ＭＳ Ｐゴシック" pitchFamily="127" charset="-128"/>
              </a:rPr>
              <a:pPr fontAlgn="base">
                <a:spcBef>
                  <a:spcPct val="0"/>
                </a:spcBef>
                <a:spcAft>
                  <a:spcPct val="0"/>
                </a:spcAft>
              </a:pPr>
              <a:t>19</a:t>
            </a:fld>
            <a:endParaRPr lang="en-US">
              <a:solidFill>
                <a:schemeClr val="tx1"/>
              </a:solidFill>
              <a:ea typeface="ＭＳ Ｐゴシック" pitchFamily="127" charset="-128"/>
              <a:cs typeface="ＭＳ Ｐゴシック" pitchFamily="127" charset="-128"/>
            </a:endParaRPr>
          </a:p>
        </p:txBody>
      </p:sp>
      <p:sp>
        <p:nvSpPr>
          <p:cNvPr id="50180" name="Rectangle 6"/>
          <p:cNvSpPr>
            <a:spLocks noChangeArrowheads="1"/>
          </p:cNvSpPr>
          <p:nvPr/>
        </p:nvSpPr>
        <p:spPr bwMode="auto">
          <a:xfrm>
            <a:off x="0" y="5140325"/>
            <a:ext cx="8153400" cy="1717675"/>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pPr>
            <a:r>
              <a:rPr lang="en-US" sz="1100"/>
              <a:t>Abbreviation: FDA, Food and Drug Administration; NCCN, National Comprehensive Cancer Network.</a:t>
            </a:r>
          </a:p>
          <a:p>
            <a:pPr marL="169863" indent="-169863">
              <a:spcBef>
                <a:spcPts val="600"/>
              </a:spcBef>
              <a:buFont typeface="Arial" pitchFamily="127" charset="0"/>
              <a:buAutoNum type="arabicPeriod"/>
            </a:pPr>
            <a:r>
              <a:rPr lang="en-US" sz="1000"/>
              <a:t>FDA Web site. http://www.fda.gov/Drugs/DrugSafety/PostmarketDrugSafetyInformationforPatientsandProviders/ucm111350.htm. Accessed January 4, 2012.</a:t>
            </a:r>
          </a:p>
          <a:p>
            <a:pPr marL="169863" indent="-169863">
              <a:spcBef>
                <a:spcPts val="200"/>
              </a:spcBef>
              <a:buFont typeface="Arial" pitchFamily="127" charset="0"/>
              <a:buAutoNum type="arabicPeriod"/>
            </a:pPr>
            <a:r>
              <a:rPr lang="en-US" sz="1000"/>
              <a:t>DeMartino J. OncLive Web site. http://www.onclive.com/publications/obtn/2011/January-2011/impact-of-risk-evaluation-and-mitigation-strategies-in-oncology. Accessed January 29, 2012.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57200" y="0"/>
            <a:ext cx="8229600" cy="1155700"/>
          </a:xfrm>
        </p:spPr>
        <p:txBody>
          <a:bodyPr/>
          <a:lstStyle/>
          <a:p>
            <a:r>
              <a:rPr lang="en-US" smtClean="0"/>
              <a:t>Jim M. Koeller, MS</a:t>
            </a:r>
            <a:r>
              <a:rPr lang="nb-NO" smtClean="0"/>
              <a:t> </a:t>
            </a:r>
            <a:endParaRPr lang="en-US" smtClean="0"/>
          </a:p>
        </p:txBody>
      </p:sp>
      <p:sp>
        <p:nvSpPr>
          <p:cNvPr id="13314" name="Content Placeholder 2"/>
          <p:cNvSpPr>
            <a:spLocks noGrp="1"/>
          </p:cNvSpPr>
          <p:nvPr>
            <p:ph idx="1"/>
          </p:nvPr>
        </p:nvSpPr>
        <p:spPr/>
        <p:txBody>
          <a:bodyPr/>
          <a:lstStyle/>
          <a:p>
            <a:r>
              <a:rPr lang="en-US" sz="1800" smtClean="0"/>
              <a:t>Professor and Eli Lilly/C.R. Sublett Endowed Fellow in Pharmacy </a:t>
            </a:r>
          </a:p>
          <a:p>
            <a:r>
              <a:rPr lang="en-US" sz="1800" smtClean="0"/>
              <a:t>Adjoint Professor of Medicine and Oncology</a:t>
            </a:r>
          </a:p>
          <a:p>
            <a:r>
              <a:rPr lang="en-US" sz="1800" smtClean="0"/>
              <a:t>Member of the Center for Pharmacoeconomic Studies</a:t>
            </a:r>
          </a:p>
          <a:p>
            <a:r>
              <a:rPr lang="en-US" sz="1800" smtClean="0"/>
              <a:t>Recipient of numerous awards, including an American Cancer Society National Merit award and an invitee of the American Society of Clinical Oncology Cancer Experts</a:t>
            </a:r>
          </a:p>
          <a:p>
            <a:r>
              <a:rPr lang="en-US" sz="1800" smtClean="0"/>
              <a:t>Serves on the editorial board of the journal </a:t>
            </a:r>
            <a:r>
              <a:rPr lang="en-US" sz="1800" i="1" smtClean="0"/>
              <a:t>Pharmacotherapy</a:t>
            </a:r>
            <a:r>
              <a:rPr lang="en-US" sz="1800" smtClean="0"/>
              <a:t> while serving as a reviewer for several other oncology- and pharmacy-related journals</a:t>
            </a:r>
          </a:p>
          <a:p>
            <a:r>
              <a:rPr lang="en-US" sz="1800" smtClean="0"/>
              <a:t>Research focuses on healthcare economics, pharmacoeconomics, and outcomes research primarily in cancer, but also in other disease areas</a:t>
            </a:r>
          </a:p>
        </p:txBody>
      </p:sp>
      <p:sp>
        <p:nvSpPr>
          <p:cNvPr id="13315"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A28430-DBFD-499E-9D95-2B031FB207CB}" type="slidenum">
              <a:rPr lang="en-US">
                <a:solidFill>
                  <a:schemeClr val="tx1"/>
                </a:solidFill>
                <a:ea typeface="ＭＳ Ｐゴシック" pitchFamily="127" charset="-128"/>
                <a:cs typeface="ＭＳ Ｐゴシック" pitchFamily="127" charset="-128"/>
              </a:rPr>
              <a:pPr fontAlgn="base">
                <a:spcBef>
                  <a:spcPct val="0"/>
                </a:spcBef>
                <a:spcAft>
                  <a:spcPct val="0"/>
                </a:spcAft>
              </a:pPr>
              <a:t>2</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p:nvPr>
        </p:nvSpPr>
        <p:spPr/>
        <p:txBody>
          <a:bodyPr/>
          <a:lstStyle/>
          <a:p>
            <a:r>
              <a:rPr lang="en-US" smtClean="0"/>
              <a:t>Biosimilars </a:t>
            </a:r>
          </a:p>
        </p:txBody>
      </p:sp>
      <p:sp>
        <p:nvSpPr>
          <p:cNvPr id="52226" name="Content Placeholder 2"/>
          <p:cNvSpPr>
            <a:spLocks noGrp="1"/>
          </p:cNvSpPr>
          <p:nvPr>
            <p:ph idx="1"/>
          </p:nvPr>
        </p:nvSpPr>
        <p:spPr>
          <a:xfrm>
            <a:off x="457200" y="1311275"/>
            <a:ext cx="8001000" cy="4814888"/>
          </a:xfrm>
        </p:spPr>
        <p:txBody>
          <a:bodyPr/>
          <a:lstStyle/>
          <a:p>
            <a:pPr lvl="1">
              <a:buFont typeface="Wingdings 2" pitchFamily="127" charset="2"/>
              <a:buChar char=""/>
            </a:pPr>
            <a:r>
              <a:rPr lang="en-US" sz="1700" smtClean="0"/>
              <a:t>Biologics are costly because they are complex to develop and manufacture</a:t>
            </a:r>
            <a:r>
              <a:rPr lang="en-US" sz="1700" baseline="30000" smtClean="0"/>
              <a:t>1 </a:t>
            </a:r>
          </a:p>
          <a:p>
            <a:pPr lvl="1">
              <a:buFont typeface="Wingdings 2" pitchFamily="127" charset="2"/>
              <a:buChar char=""/>
            </a:pPr>
            <a:r>
              <a:rPr lang="en-US" sz="1700" smtClean="0"/>
              <a:t>Biosimilars may increase the affordability and access to biologic medications for patients</a:t>
            </a:r>
            <a:r>
              <a:rPr lang="en-US" sz="1700" baseline="30000" smtClean="0"/>
              <a:t>1 </a:t>
            </a:r>
          </a:p>
          <a:p>
            <a:pPr lvl="2">
              <a:buFont typeface="Arial" pitchFamily="127" charset="0"/>
              <a:buChar char="–"/>
            </a:pPr>
            <a:r>
              <a:rPr lang="en-US" sz="1500" smtClean="0"/>
              <a:t>Primary reason for the Biologics Price Competition and Innovation Act of 2009 (BPCI Act), which is part of the 2010 Affordable Care Act</a:t>
            </a:r>
          </a:p>
          <a:p>
            <a:pPr lvl="1">
              <a:buFont typeface="Wingdings 2" pitchFamily="127" charset="2"/>
              <a:buChar char=""/>
            </a:pPr>
            <a:r>
              <a:rPr lang="en-US" sz="1700" smtClean="0"/>
              <a:t>Biosimilars present multiple challenges, particularly in determining how similar is similar enough when substituting complex biologics in clinical practice</a:t>
            </a:r>
            <a:r>
              <a:rPr lang="en-US" sz="1700" baseline="30000" smtClean="0"/>
              <a:t>2 </a:t>
            </a:r>
            <a:endParaRPr lang="en-US" sz="1700" smtClean="0"/>
          </a:p>
          <a:p>
            <a:pPr lvl="1">
              <a:buFont typeface="Wingdings 2" pitchFamily="127" charset="2"/>
              <a:buChar char=""/>
            </a:pPr>
            <a:r>
              <a:rPr lang="en-US" sz="1700" smtClean="0"/>
              <a:t>Biosimilars must meet a higher standard of similarity to a reference product </a:t>
            </a:r>
            <a:br>
              <a:rPr lang="en-US" sz="1700" smtClean="0"/>
            </a:br>
            <a:r>
              <a:rPr lang="en-US" sz="1700" smtClean="0"/>
              <a:t>(ie, “interchangeability”)</a:t>
            </a:r>
            <a:r>
              <a:rPr lang="en-US" sz="1700" baseline="30000" smtClean="0"/>
              <a:t>2 </a:t>
            </a:r>
            <a:endParaRPr lang="en-US" sz="1700" smtClean="0"/>
          </a:p>
          <a:p>
            <a:pPr lvl="2">
              <a:buFont typeface="Arial" pitchFamily="127" charset="0"/>
              <a:buChar char="–"/>
            </a:pPr>
            <a:r>
              <a:rPr lang="en-US" sz="1500" smtClean="0"/>
              <a:t>Must produce the same clinical result in any given patient with no greater safety risks when switching from a biologic to a biosimilar </a:t>
            </a:r>
          </a:p>
          <a:p>
            <a:pPr lvl="1">
              <a:buFont typeface="Wingdings 2" pitchFamily="127" charset="2"/>
              <a:buChar char=""/>
            </a:pPr>
            <a:r>
              <a:rPr lang="en-US" sz="1700" smtClean="0"/>
              <a:t>Uncertainty exists about how biosimilars will be covered, reimbursed, and handled in the United States</a:t>
            </a:r>
            <a:r>
              <a:rPr lang="en-US" sz="1700" baseline="30000" smtClean="0"/>
              <a:t>1</a:t>
            </a:r>
            <a:endParaRPr lang="en-US" sz="1700" smtClean="0"/>
          </a:p>
        </p:txBody>
      </p:sp>
      <p:sp>
        <p:nvSpPr>
          <p:cNvPr id="52227"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E8D9C9-9FF6-4FB7-8F88-869A89366A7A}" type="slidenum">
              <a:rPr lang="en-US">
                <a:ea typeface="ＭＳ Ｐゴシック" pitchFamily="127" charset="-128"/>
                <a:cs typeface="ＭＳ Ｐゴシック" pitchFamily="127" charset="-128"/>
              </a:rPr>
              <a:pPr fontAlgn="base">
                <a:spcBef>
                  <a:spcPct val="0"/>
                </a:spcBef>
                <a:spcAft>
                  <a:spcPct val="0"/>
                </a:spcAft>
              </a:pPr>
              <a:t>20</a:t>
            </a:fld>
            <a:endParaRPr lang="en-US">
              <a:ea typeface="ＭＳ Ｐゴシック" pitchFamily="127" charset="-128"/>
              <a:cs typeface="ＭＳ Ｐゴシック" pitchFamily="127" charset="-128"/>
            </a:endParaRPr>
          </a:p>
        </p:txBody>
      </p:sp>
      <p:sp>
        <p:nvSpPr>
          <p:cNvPr id="52228" name="Rectangle 6"/>
          <p:cNvSpPr>
            <a:spLocks noChangeArrowheads="1"/>
          </p:cNvSpPr>
          <p:nvPr/>
        </p:nvSpPr>
        <p:spPr bwMode="auto">
          <a:xfrm>
            <a:off x="0" y="5694363"/>
            <a:ext cx="8153400" cy="1163637"/>
          </a:xfrm>
          <a:prstGeom prst="rect">
            <a:avLst/>
          </a:prstGeom>
          <a:noFill/>
          <a:ln w="9525">
            <a:noFill/>
            <a:miter lim="800000"/>
            <a:headEnd/>
            <a:tailEnd/>
          </a:ln>
        </p:spPr>
        <p:txBody>
          <a:bodyPr lIns="548640" bIns="777240" anchor="b">
            <a:prstTxWarp prst="textNoShape">
              <a:avLst/>
            </a:prstTxWarp>
            <a:spAutoFit/>
          </a:bodyPr>
          <a:lstStyle/>
          <a:p>
            <a:pPr marL="173038" indent="-173038">
              <a:spcBef>
                <a:spcPts val="200"/>
              </a:spcBef>
              <a:buFontTx/>
              <a:buAutoNum type="arabicPeriod"/>
            </a:pPr>
            <a:r>
              <a:rPr lang="da-DK" sz="1000"/>
              <a:t>Zelenetz AZ, et al.</a:t>
            </a:r>
            <a:r>
              <a:rPr lang="en-US" sz="1000"/>
              <a:t> </a:t>
            </a:r>
            <a:r>
              <a:rPr lang="en-US" sz="1000" i="1"/>
              <a:t>J Natl Compr Canc Netw</a:t>
            </a:r>
            <a:r>
              <a:rPr lang="en-US" sz="1000"/>
              <a:t>. 2011;9(suppl 4):S1-S22. </a:t>
            </a:r>
          </a:p>
          <a:p>
            <a:pPr marL="173038" indent="-173038">
              <a:spcBef>
                <a:spcPts val="200"/>
              </a:spcBef>
              <a:buFontTx/>
              <a:buAutoNum type="arabicPeriod"/>
            </a:pPr>
            <a:r>
              <a:rPr lang="en-US" sz="1000"/>
              <a:t>Kozlowski S, et al. </a:t>
            </a:r>
            <a:r>
              <a:rPr lang="en-US" sz="1000" i="1"/>
              <a:t>N Engl J Med. </a:t>
            </a:r>
            <a:r>
              <a:rPr lang="en-US" sz="1000"/>
              <a:t>2011</a:t>
            </a:r>
            <a:r>
              <a:rPr lang="en-US" sz="1000" i="1"/>
              <a:t>;</a:t>
            </a:r>
            <a:r>
              <a:rPr lang="en-US" sz="1000"/>
              <a:t>365(5):385-388.</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ctrTitle"/>
          </p:nvPr>
        </p:nvSpPr>
        <p:spPr>
          <a:xfrm>
            <a:off x="1376363" y="1828800"/>
            <a:ext cx="6391275" cy="1497013"/>
          </a:xfrm>
        </p:spPr>
        <p:txBody>
          <a:bodyPr/>
          <a:lstStyle/>
          <a:p>
            <a:r>
              <a:rPr lang="en-US" smtClean="0"/>
              <a:t>Establishing Value </a:t>
            </a:r>
            <a:br>
              <a:rPr lang="en-US" smtClean="0"/>
            </a:br>
            <a:r>
              <a:rPr lang="en-US" smtClean="0"/>
              <a:t>in Cancer Care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Establishing Value in Cancer Care</a:t>
            </a:r>
          </a:p>
        </p:txBody>
      </p:sp>
      <p:sp>
        <p:nvSpPr>
          <p:cNvPr id="25602" name="Content Placeholder 2"/>
          <p:cNvSpPr>
            <a:spLocks noGrp="1"/>
          </p:cNvSpPr>
          <p:nvPr>
            <p:ph idx="1"/>
          </p:nvPr>
        </p:nvSpPr>
        <p:spPr/>
        <p:txBody>
          <a:bodyPr/>
          <a:lstStyle/>
          <a:p>
            <a:pPr lvl="1">
              <a:buFont typeface="Wingdings 2" pitchFamily="127" charset="2"/>
              <a:buChar char=""/>
            </a:pPr>
            <a:r>
              <a:rPr lang="en-US" smtClean="0"/>
              <a:t>Measuring outcomes and endpoints</a:t>
            </a:r>
            <a:r>
              <a:rPr lang="en-US" baseline="30000" smtClean="0"/>
              <a:t>1</a:t>
            </a:r>
          </a:p>
          <a:p>
            <a:pPr lvl="2">
              <a:buFont typeface="Arial" pitchFamily="127" charset="0"/>
              <a:buChar char="–"/>
            </a:pPr>
            <a:r>
              <a:rPr lang="en-US" smtClean="0"/>
              <a:t>Quantitative and qualitative measures</a:t>
            </a:r>
          </a:p>
          <a:p>
            <a:pPr lvl="1">
              <a:buFont typeface="Wingdings 2" pitchFamily="127" charset="2"/>
              <a:buChar char=""/>
            </a:pPr>
            <a:r>
              <a:rPr lang="en-US" smtClean="0"/>
              <a:t>Measures versus process</a:t>
            </a:r>
          </a:p>
          <a:p>
            <a:pPr lvl="2">
              <a:buFont typeface="Arial" pitchFamily="127" charset="0"/>
              <a:buChar char="–"/>
            </a:pPr>
            <a:r>
              <a:rPr lang="en-US" smtClean="0"/>
              <a:t>Utilizing electronic medical records (EMRs) and pathways to improve practice efficiencies and establish treatment patterns</a:t>
            </a:r>
            <a:r>
              <a:rPr lang="en-US" baseline="30000" smtClean="0"/>
              <a:t>2,3</a:t>
            </a:r>
          </a:p>
          <a:p>
            <a:pPr lvl="2">
              <a:buFont typeface="Arial" pitchFamily="127" charset="0"/>
              <a:buChar char="–"/>
            </a:pPr>
            <a:r>
              <a:rPr lang="en-US" smtClean="0"/>
              <a:t>Selective outcome measures</a:t>
            </a:r>
            <a:r>
              <a:rPr lang="en-US" baseline="30000" smtClean="0"/>
              <a:t>1,2,4</a:t>
            </a:r>
          </a:p>
        </p:txBody>
      </p:sp>
      <p:sp>
        <p:nvSpPr>
          <p:cNvPr id="25603"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C7BF5A-9D6B-4A9F-8DCD-8EC17D1A9BE4}" type="slidenum">
              <a:rPr lang="en-US">
                <a:solidFill>
                  <a:schemeClr val="tx1"/>
                </a:solidFill>
                <a:ea typeface="ＭＳ Ｐゴシック" pitchFamily="127" charset="-128"/>
                <a:cs typeface="ＭＳ Ｐゴシック" pitchFamily="127" charset="-128"/>
              </a:rPr>
              <a:pPr fontAlgn="base">
                <a:spcBef>
                  <a:spcPct val="0"/>
                </a:spcBef>
                <a:spcAft>
                  <a:spcPct val="0"/>
                </a:spcAft>
              </a:pPr>
              <a:t>22</a:t>
            </a:fld>
            <a:endParaRPr lang="en-US">
              <a:solidFill>
                <a:schemeClr val="tx1"/>
              </a:solidFill>
              <a:ea typeface="ＭＳ Ｐゴシック" pitchFamily="127" charset="-128"/>
              <a:cs typeface="ＭＳ Ｐゴシック" pitchFamily="127" charset="-128"/>
            </a:endParaRPr>
          </a:p>
        </p:txBody>
      </p:sp>
      <p:sp>
        <p:nvSpPr>
          <p:cNvPr id="25604" name="Rectangle 4"/>
          <p:cNvSpPr>
            <a:spLocks noChangeArrowheads="1"/>
          </p:cNvSpPr>
          <p:nvPr/>
        </p:nvSpPr>
        <p:spPr bwMode="auto">
          <a:xfrm>
            <a:off x="0" y="5195888"/>
            <a:ext cx="8839200" cy="1662112"/>
          </a:xfrm>
          <a:prstGeom prst="rect">
            <a:avLst/>
          </a:prstGeom>
          <a:noFill/>
          <a:ln w="9525">
            <a:noFill/>
            <a:miter lim="800000"/>
            <a:headEnd/>
            <a:tailEnd/>
          </a:ln>
        </p:spPr>
        <p:txBody>
          <a:bodyPr lIns="548640" bIns="777240" anchor="b">
            <a:prstTxWarp prst="textNoShape">
              <a:avLst/>
            </a:prstTxWarp>
            <a:spAutoFit/>
          </a:bodyPr>
          <a:lstStyle/>
          <a:p>
            <a:pPr marL="173038" indent="-173038">
              <a:spcBef>
                <a:spcPts val="200"/>
              </a:spcBef>
              <a:buFont typeface="Arial" pitchFamily="127" charset="0"/>
              <a:buAutoNum type="arabicPeriod"/>
            </a:pPr>
            <a:r>
              <a:rPr lang="en-US" sz="1000"/>
              <a:t>FDA Web site. http://www.fda.gov/downloads/Drugs/GuidanceComplianceRegulatoryInformation/Guidances/ucm071590.pdf. </a:t>
            </a:r>
            <a:br>
              <a:rPr lang="en-US" sz="1000"/>
            </a:br>
            <a:r>
              <a:rPr lang="en-US" sz="1000"/>
              <a:t>Accessed January 29, 2012. </a:t>
            </a:r>
          </a:p>
          <a:p>
            <a:pPr marL="173038" indent="-173038">
              <a:spcBef>
                <a:spcPts val="200"/>
              </a:spcBef>
              <a:buFont typeface="Arial" pitchFamily="127" charset="0"/>
              <a:buAutoNum type="arabicPeriod"/>
            </a:pPr>
            <a:r>
              <a:rPr lang="en-US" sz="1000"/>
              <a:t>Kanas G, et al. </a:t>
            </a:r>
            <a:r>
              <a:rPr lang="en-US" sz="1000" i="1"/>
              <a:t>ClinicoEconomics Outcomes Res</a:t>
            </a:r>
            <a:r>
              <a:rPr lang="en-US" sz="1000"/>
              <a:t>. 2010;2:1-14.</a:t>
            </a:r>
          </a:p>
          <a:p>
            <a:pPr marL="173038" indent="-173038">
              <a:spcBef>
                <a:spcPts val="200"/>
              </a:spcBef>
              <a:buFont typeface="Arial" pitchFamily="127" charset="0"/>
              <a:buAutoNum type="arabicPeriod"/>
            </a:pPr>
            <a:r>
              <a:rPr lang="en-US" sz="1000"/>
              <a:t>Lau EC, et al. </a:t>
            </a:r>
            <a:r>
              <a:rPr lang="en-US" sz="1000" i="1"/>
              <a:t>Clin Epidemiol. </a:t>
            </a:r>
            <a:r>
              <a:rPr lang="en-US" sz="1000"/>
              <a:t>2011;3:259-272.</a:t>
            </a:r>
            <a:endParaRPr lang="en-US" sz="1000" b="1"/>
          </a:p>
          <a:p>
            <a:pPr marL="173038" indent="-173038">
              <a:spcBef>
                <a:spcPts val="200"/>
              </a:spcBef>
              <a:buFont typeface="Arial" pitchFamily="127" charset="0"/>
              <a:buAutoNum type="arabicPeriod"/>
            </a:pPr>
            <a:r>
              <a:rPr lang="en-US" sz="1000"/>
              <a:t>CMS.gov. https://www.cms.gov/EHRIncentivePrograms/30_Meaningful_Use.asp. Accessed January 29, 2012.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idx="4294967295"/>
          </p:nvPr>
        </p:nvSpPr>
        <p:spPr/>
        <p:txBody>
          <a:bodyPr/>
          <a:lstStyle/>
          <a:p>
            <a:pPr eaLnBrk="1" hangingPunct="1"/>
            <a:r>
              <a:rPr lang="en-US" smtClean="0"/>
              <a:t>Outcome Measures or Clinical Endpoints in Oncology</a:t>
            </a:r>
          </a:p>
        </p:txBody>
      </p:sp>
      <p:sp>
        <p:nvSpPr>
          <p:cNvPr id="60418" name="Content Placeholder 2"/>
          <p:cNvSpPr>
            <a:spLocks noGrp="1"/>
          </p:cNvSpPr>
          <p:nvPr>
            <p:ph idx="4294967295"/>
          </p:nvPr>
        </p:nvSpPr>
        <p:spPr>
          <a:xfrm>
            <a:off x="457200" y="1171575"/>
            <a:ext cx="8229600" cy="4954588"/>
          </a:xfrm>
        </p:spPr>
        <p:txBody>
          <a:bodyPr/>
          <a:lstStyle/>
          <a:p>
            <a:pPr marL="233363" lvl="1" eaLnBrk="1" hangingPunct="1">
              <a:buSzPct val="85000"/>
              <a:buFont typeface="Wingdings 2" pitchFamily="127" charset="2"/>
              <a:buChar char=""/>
            </a:pPr>
            <a:r>
              <a:rPr lang="en-US" sz="2100" smtClean="0"/>
              <a:t>Clinical trials measure the safety and efficacy (or clinical benefit) </a:t>
            </a:r>
            <a:br>
              <a:rPr lang="en-US" sz="2100" smtClean="0"/>
            </a:br>
            <a:r>
              <a:rPr lang="en-US" sz="2100" smtClean="0"/>
              <a:t>of interventions used against a disease</a:t>
            </a:r>
          </a:p>
          <a:p>
            <a:pPr marL="233363" lvl="1" eaLnBrk="1" hangingPunct="1">
              <a:buSzPct val="85000"/>
              <a:buFont typeface="Wingdings 2" pitchFamily="127" charset="2"/>
              <a:buChar char=""/>
            </a:pPr>
            <a:r>
              <a:rPr lang="en-US" sz="2100" smtClean="0"/>
              <a:t>Quantitative endpoints in clinical oncology studies include </a:t>
            </a:r>
          </a:p>
          <a:p>
            <a:pPr marL="690563" lvl="2" indent="-225425" eaLnBrk="1" hangingPunct="1">
              <a:buFont typeface="Arial" pitchFamily="127" charset="0"/>
              <a:buChar char="–"/>
            </a:pPr>
            <a:r>
              <a:rPr lang="en-US" sz="2100" smtClean="0"/>
              <a:t>Overall survival (OS)</a:t>
            </a:r>
          </a:p>
          <a:p>
            <a:pPr marL="690563" lvl="2" indent="-225425" eaLnBrk="1" hangingPunct="1">
              <a:buFont typeface="Arial" pitchFamily="127" charset="0"/>
              <a:buChar char="–"/>
            </a:pPr>
            <a:r>
              <a:rPr lang="en-US" sz="2100" smtClean="0"/>
              <a:t>Symptom endpoints (patient-reported outcomes)</a:t>
            </a:r>
          </a:p>
          <a:p>
            <a:pPr marL="690563" lvl="2" indent="-225425" eaLnBrk="1" hangingPunct="1">
              <a:buFont typeface="Arial" pitchFamily="127" charset="0"/>
              <a:buChar char="–"/>
            </a:pPr>
            <a:r>
              <a:rPr lang="en-US" sz="2100" smtClean="0"/>
              <a:t>Surrogate endpoints are based on tumor assessment</a:t>
            </a:r>
          </a:p>
          <a:p>
            <a:pPr marL="1087438" lvl="3" indent="-165100" eaLnBrk="1" hangingPunct="1">
              <a:buFont typeface="Arial" pitchFamily="127" charset="0"/>
              <a:buChar char="•"/>
            </a:pPr>
            <a:r>
              <a:rPr lang="en-US" sz="2100" smtClean="0"/>
              <a:t>Disease-free survival (DFS); Progression-free survival (PFS); Response rate (RR); Time to Treatment Failure (TTP)</a:t>
            </a:r>
          </a:p>
          <a:p>
            <a:pPr marL="233363" lvl="1" eaLnBrk="1" hangingPunct="1">
              <a:buFont typeface="Arial" pitchFamily="127" charset="0"/>
              <a:buChar char="•"/>
            </a:pPr>
            <a:r>
              <a:rPr lang="en-US" sz="2100" smtClean="0"/>
              <a:t>Are these measures practical in community practice?</a:t>
            </a:r>
          </a:p>
          <a:p>
            <a:pPr marL="690563" lvl="2" indent="-225425" eaLnBrk="1" hangingPunct="1"/>
            <a:r>
              <a:rPr lang="en-US" sz="2100" smtClean="0"/>
              <a:t>Besides OS, most of these measures are probably not practical in every-day practice</a:t>
            </a:r>
          </a:p>
          <a:p>
            <a:pPr marL="690563" lvl="2" indent="-225425" eaLnBrk="1" hangingPunct="1"/>
            <a:r>
              <a:rPr lang="en-US" sz="2100" smtClean="0"/>
              <a:t>Measurements would not be consistent or reproducible</a:t>
            </a:r>
            <a:endParaRPr lang="en-US" smtClean="0"/>
          </a:p>
        </p:txBody>
      </p:sp>
      <p:sp>
        <p:nvSpPr>
          <p:cNvPr id="56323" name="Slide Number Placeholder 7"/>
          <p:cNvSpPr txBox="1">
            <a:spLocks noGrp="1"/>
          </p:cNvSpPr>
          <p:nvPr/>
        </p:nvSpPr>
        <p:spPr bwMode="auto">
          <a:xfrm>
            <a:off x="8305800" y="6492875"/>
            <a:ext cx="838200" cy="365125"/>
          </a:xfrm>
          <a:prstGeom prst="rect">
            <a:avLst/>
          </a:prstGeom>
          <a:noFill/>
          <a:ln>
            <a:miter lim="800000"/>
            <a:headEnd/>
            <a:tailEnd/>
          </a:ln>
        </p:spPr>
        <p:txBody>
          <a:bodyPr rIns="228600" bIns="91440" anchor="ctr">
            <a:prstTxWarp prst="textNoShape">
              <a:avLst/>
            </a:prstTxWarp>
          </a:bodyPr>
          <a:lstStyle/>
          <a:p>
            <a:pPr algn="r">
              <a:defRPr/>
            </a:pPr>
            <a:fld id="{9E3E1183-8597-4B4B-A4D2-2F56CA2105ED}" type="slidenum">
              <a:rPr lang="en-US" sz="1100">
                <a:latin typeface="+mn-lt"/>
              </a:rPr>
              <a:pPr algn="r">
                <a:defRPr/>
              </a:pPr>
              <a:t>23</a:t>
            </a:fld>
            <a:endParaRPr lang="en-US" sz="1100">
              <a:latin typeface="+mn-lt"/>
            </a:endParaRPr>
          </a:p>
        </p:txBody>
      </p:sp>
      <p:sp>
        <p:nvSpPr>
          <p:cNvPr id="60420" name="Rectangle 6"/>
          <p:cNvSpPr>
            <a:spLocks noChangeArrowheads="1"/>
          </p:cNvSpPr>
          <p:nvPr/>
        </p:nvSpPr>
        <p:spPr bwMode="auto">
          <a:xfrm>
            <a:off x="0" y="5729288"/>
            <a:ext cx="8534400" cy="1128712"/>
          </a:xfrm>
          <a:prstGeom prst="rect">
            <a:avLst/>
          </a:prstGeom>
          <a:noFill/>
          <a:ln w="9525">
            <a:noFill/>
            <a:miter lim="800000"/>
            <a:headEnd/>
            <a:tailEnd/>
          </a:ln>
        </p:spPr>
        <p:txBody>
          <a:bodyPr lIns="548640" bIns="777240" anchor="b">
            <a:prstTxWarp prst="textNoShape">
              <a:avLst/>
            </a:prstTxWarp>
            <a:spAutoFit/>
          </a:bodyPr>
          <a:lstStyle/>
          <a:p>
            <a:pPr>
              <a:spcBef>
                <a:spcPts val="200"/>
              </a:spcBef>
            </a:pPr>
            <a:r>
              <a:rPr lang="en-US" sz="1000"/>
              <a:t>FDA Web site. http://www.fda.gov/downloads/Drugs/GuidanceComplianceRegulatoryInformation/Guidances/ucm071590.pdf. </a:t>
            </a:r>
            <a:br>
              <a:rPr lang="en-US" sz="1000"/>
            </a:br>
            <a:r>
              <a:rPr lang="en-US" sz="1000"/>
              <a:t>Accessed January 29, 2012.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idx="4294967295"/>
          </p:nvPr>
        </p:nvSpPr>
        <p:spPr/>
        <p:txBody>
          <a:bodyPr/>
          <a:lstStyle/>
          <a:p>
            <a:pPr eaLnBrk="1" hangingPunct="1"/>
            <a:r>
              <a:rPr lang="en-US" smtClean="0"/>
              <a:t>Outcome Measures or Clinical Endpoints in Oncology</a:t>
            </a:r>
          </a:p>
        </p:txBody>
      </p:sp>
      <p:sp>
        <p:nvSpPr>
          <p:cNvPr id="99331" name="Content Placeholder 2"/>
          <p:cNvSpPr>
            <a:spLocks noGrp="1"/>
          </p:cNvSpPr>
          <p:nvPr>
            <p:ph idx="4294967295"/>
          </p:nvPr>
        </p:nvSpPr>
        <p:spPr>
          <a:xfrm>
            <a:off x="457200" y="1171575"/>
            <a:ext cx="8229600" cy="4954588"/>
          </a:xfrm>
        </p:spPr>
        <p:txBody>
          <a:bodyPr/>
          <a:lstStyle/>
          <a:p>
            <a:pPr marL="233363" lvl="1" eaLnBrk="1" hangingPunct="1">
              <a:buSzPct val="85000"/>
              <a:buFont typeface="Wingdings 2" pitchFamily="127" charset="2"/>
              <a:buChar char=""/>
            </a:pPr>
            <a:r>
              <a:rPr lang="en-US" sz="2200" smtClean="0"/>
              <a:t>Measures that may ‘represent’ good/bad care (also referred to as down-stream endpoints) ~ Surrogate Markers</a:t>
            </a:r>
          </a:p>
          <a:p>
            <a:pPr marL="690563" lvl="2" indent="-225425" eaLnBrk="1" hangingPunct="1">
              <a:buSzPct val="85000"/>
              <a:buFont typeface="Wingdings 2" pitchFamily="127" charset="2"/>
              <a:buChar char=""/>
            </a:pPr>
            <a:r>
              <a:rPr lang="en-US" sz="2200" smtClean="0"/>
              <a:t>Transfusions</a:t>
            </a:r>
          </a:p>
          <a:p>
            <a:pPr marL="690563" lvl="2" indent="-225425" eaLnBrk="1" hangingPunct="1">
              <a:buSzPct val="85000"/>
              <a:buFont typeface="Wingdings 2" pitchFamily="127" charset="2"/>
              <a:buChar char=""/>
            </a:pPr>
            <a:r>
              <a:rPr lang="en-US" sz="2200" smtClean="0"/>
              <a:t>Return clinic visits</a:t>
            </a:r>
          </a:p>
          <a:p>
            <a:pPr marL="690563" lvl="2" indent="-225425" eaLnBrk="1" hangingPunct="1">
              <a:buSzPct val="85000"/>
              <a:buFont typeface="Wingdings 2" pitchFamily="127" charset="2"/>
              <a:buChar char=""/>
            </a:pPr>
            <a:r>
              <a:rPr lang="en-US" sz="2200" smtClean="0"/>
              <a:t>ER visits</a:t>
            </a:r>
          </a:p>
          <a:p>
            <a:pPr marL="690563" lvl="2" indent="-225425" eaLnBrk="1" hangingPunct="1">
              <a:buSzPct val="85000"/>
              <a:buFont typeface="Wingdings 2" pitchFamily="127" charset="2"/>
              <a:buChar char=""/>
            </a:pPr>
            <a:r>
              <a:rPr lang="en-US" sz="2200" smtClean="0"/>
              <a:t>Hospitalizations</a:t>
            </a:r>
          </a:p>
          <a:p>
            <a:pPr marL="690563" lvl="2" indent="-225425" eaLnBrk="1" hangingPunct="1">
              <a:buSzPct val="85000"/>
              <a:buFont typeface="Wingdings 2" pitchFamily="127" charset="2"/>
              <a:buChar char=""/>
            </a:pPr>
            <a:r>
              <a:rPr lang="en-US" sz="2200" smtClean="0"/>
              <a:t>Infections</a:t>
            </a:r>
          </a:p>
          <a:p>
            <a:pPr marL="690563" lvl="2" indent="-225425" eaLnBrk="1" hangingPunct="1">
              <a:buSzPct val="85000"/>
              <a:buFont typeface="Wingdings 2" pitchFamily="127" charset="2"/>
              <a:buChar char=""/>
            </a:pPr>
            <a:r>
              <a:rPr lang="en-US" sz="2200" smtClean="0"/>
              <a:t>Hydration</a:t>
            </a:r>
          </a:p>
          <a:p>
            <a:pPr marL="233363" lvl="1" eaLnBrk="1" hangingPunct="1">
              <a:buSzPct val="85000"/>
              <a:buFont typeface="Wingdings 2" pitchFamily="127" charset="2"/>
              <a:buChar char=""/>
            </a:pPr>
            <a:r>
              <a:rPr lang="en-US" sz="2200" smtClean="0"/>
              <a:t>Cancer care by inference</a:t>
            </a:r>
          </a:p>
          <a:p>
            <a:pPr marL="690563" lvl="2" indent="-225425" eaLnBrk="1" hangingPunct="1">
              <a:buSzPct val="85000"/>
              <a:buFont typeface="Wingdings 2" pitchFamily="127" charset="2"/>
              <a:buChar char=""/>
            </a:pPr>
            <a:r>
              <a:rPr lang="en-US" sz="2200" smtClean="0"/>
              <a:t>To conclude from certain premises or evidence</a:t>
            </a:r>
            <a:endParaRPr lang="en-US" smtClean="0"/>
          </a:p>
        </p:txBody>
      </p:sp>
      <p:sp>
        <p:nvSpPr>
          <p:cNvPr id="56323" name="Slide Number Placeholder 7"/>
          <p:cNvSpPr txBox="1">
            <a:spLocks noGrp="1"/>
          </p:cNvSpPr>
          <p:nvPr/>
        </p:nvSpPr>
        <p:spPr bwMode="auto">
          <a:xfrm>
            <a:off x="8305800" y="6492875"/>
            <a:ext cx="838200" cy="365125"/>
          </a:xfrm>
          <a:prstGeom prst="rect">
            <a:avLst/>
          </a:prstGeom>
          <a:noFill/>
          <a:ln>
            <a:miter lim="800000"/>
            <a:headEnd/>
            <a:tailEnd/>
          </a:ln>
        </p:spPr>
        <p:txBody>
          <a:bodyPr rIns="228600" bIns="91440" anchor="ctr">
            <a:prstTxWarp prst="textNoShape">
              <a:avLst/>
            </a:prstTxWarp>
          </a:bodyPr>
          <a:lstStyle/>
          <a:p>
            <a:pPr algn="r">
              <a:defRPr/>
            </a:pPr>
            <a:fld id="{319F26DB-575B-41DE-9D7D-8576E86936D9}" type="slidenum">
              <a:rPr lang="en-US" sz="1100">
                <a:latin typeface="+mn-lt"/>
              </a:rPr>
              <a:pPr algn="r">
                <a:defRPr/>
              </a:pPr>
              <a:t>24</a:t>
            </a:fld>
            <a:endParaRPr lang="en-US" sz="1100">
              <a:latin typeface="+mn-lt"/>
            </a:endParaRPr>
          </a:p>
        </p:txBody>
      </p:sp>
      <p:sp>
        <p:nvSpPr>
          <p:cNvPr id="99333" name="Rectangle 6"/>
          <p:cNvSpPr>
            <a:spLocks noChangeArrowheads="1"/>
          </p:cNvSpPr>
          <p:nvPr/>
        </p:nvSpPr>
        <p:spPr bwMode="auto">
          <a:xfrm>
            <a:off x="0" y="5729288"/>
            <a:ext cx="8534400" cy="1128712"/>
          </a:xfrm>
          <a:prstGeom prst="rect">
            <a:avLst/>
          </a:prstGeom>
          <a:noFill/>
          <a:ln w="9525">
            <a:noFill/>
            <a:miter lim="800000"/>
            <a:headEnd/>
            <a:tailEnd/>
          </a:ln>
        </p:spPr>
        <p:txBody>
          <a:bodyPr lIns="548640" bIns="777240" anchor="b">
            <a:prstTxWarp prst="textNoShape">
              <a:avLst/>
            </a:prstTxWarp>
            <a:spAutoFit/>
          </a:bodyPr>
          <a:lstStyle/>
          <a:p>
            <a:pPr>
              <a:spcBef>
                <a:spcPts val="200"/>
              </a:spcBef>
            </a:pPr>
            <a:r>
              <a:rPr lang="en-US" sz="1000"/>
              <a:t>FDA Web site. http://www.fda.gov/downloads/Drugs/GuidanceComplianceRegulatoryInformation/Guidances/ucm071590.pdf. </a:t>
            </a:r>
            <a:br>
              <a:rPr lang="en-US" sz="1000"/>
            </a:br>
            <a:r>
              <a:rPr lang="en-US" sz="1000"/>
              <a:t>Accessed January 29, 2012.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Electronic Medical Records (EMRs)</a:t>
            </a:r>
          </a:p>
        </p:txBody>
      </p:sp>
      <p:sp>
        <p:nvSpPr>
          <p:cNvPr id="58370" name="Content Placeholder 2"/>
          <p:cNvSpPr>
            <a:spLocks noGrp="1"/>
          </p:cNvSpPr>
          <p:nvPr>
            <p:ph idx="1"/>
          </p:nvPr>
        </p:nvSpPr>
        <p:spPr>
          <a:xfrm>
            <a:off x="457200" y="1311275"/>
            <a:ext cx="8001000" cy="4814888"/>
          </a:xfrm>
        </p:spPr>
        <p:txBody>
          <a:bodyPr/>
          <a:lstStyle/>
          <a:p>
            <a:pPr lvl="1">
              <a:buFont typeface="Wingdings 2" pitchFamily="127" charset="2"/>
              <a:buChar char=""/>
            </a:pPr>
            <a:r>
              <a:rPr lang="en-US" sz="1600" smtClean="0"/>
              <a:t>The use of EMRs in clinical medicine can help improve the quality of patient care, reduce the cost of healthcare, and facilitate the transfer of patient information among providers</a:t>
            </a:r>
            <a:r>
              <a:rPr lang="en-US" sz="1600" baseline="30000" smtClean="0"/>
              <a:t>1,2 </a:t>
            </a:r>
          </a:p>
          <a:p>
            <a:pPr lvl="2">
              <a:buFont typeface="Arial" pitchFamily="127" charset="0"/>
              <a:buChar char="–"/>
            </a:pPr>
            <a:r>
              <a:rPr lang="en-US" sz="1400" smtClean="0"/>
              <a:t>Easier to analyze and typically more cost-effective than chart reviews</a:t>
            </a:r>
            <a:r>
              <a:rPr lang="en-US" sz="1400" baseline="30000" smtClean="0"/>
              <a:t>3</a:t>
            </a:r>
          </a:p>
          <a:p>
            <a:pPr lvl="1">
              <a:buFont typeface="Wingdings 2" pitchFamily="127" charset="2"/>
              <a:buChar char=""/>
            </a:pPr>
            <a:r>
              <a:rPr lang="en-US" sz="1600" smtClean="0"/>
              <a:t>Large increases in the use of EMRs have been reported by community cancer programs—84% in 2009 vs 65% in 2008</a:t>
            </a:r>
            <a:r>
              <a:rPr lang="en-US" sz="1600" baseline="30000" smtClean="0"/>
              <a:t>4</a:t>
            </a:r>
          </a:p>
          <a:p>
            <a:pPr lvl="2">
              <a:buFont typeface="Arial" pitchFamily="127" charset="0"/>
              <a:buChar char="–"/>
            </a:pPr>
            <a:r>
              <a:rPr lang="en-US" sz="1400" smtClean="0"/>
              <a:t>54% of them use more than 1 software program </a:t>
            </a:r>
          </a:p>
          <a:p>
            <a:pPr lvl="1">
              <a:buFont typeface="Wingdings 2" pitchFamily="127" charset="2"/>
              <a:buChar char=""/>
            </a:pPr>
            <a:r>
              <a:rPr lang="en-US" sz="1600" smtClean="0"/>
              <a:t>A 2010 survey found that EMRs were adopted by about 50% of office-based physicians—an increase of more than 30% from 2009</a:t>
            </a:r>
            <a:r>
              <a:rPr lang="en-US" sz="1600" baseline="30000" smtClean="0"/>
              <a:t>2,5</a:t>
            </a:r>
          </a:p>
          <a:p>
            <a:pPr lvl="2">
              <a:buFont typeface="Arial" pitchFamily="127" charset="0"/>
              <a:buChar char="–"/>
            </a:pPr>
            <a:r>
              <a:rPr lang="en-US" sz="1400" smtClean="0"/>
              <a:t>Unfortunately, only 10% of EMR systems were considered fully functional</a:t>
            </a:r>
          </a:p>
          <a:p>
            <a:pPr lvl="1">
              <a:buFont typeface="Wingdings 2" pitchFamily="127" charset="2"/>
              <a:buChar char=""/>
            </a:pPr>
            <a:r>
              <a:rPr lang="en-US" sz="1600" smtClean="0"/>
              <a:t>Medicare and Medicaid Electronic Health Records (EHR) Incentive Programs provide a financial incentive for the "meaningful use" of certified EHR technology</a:t>
            </a:r>
            <a:r>
              <a:rPr lang="en-US" sz="1600" baseline="30000" smtClean="0"/>
              <a:t>6</a:t>
            </a:r>
            <a:endParaRPr lang="en-US" sz="1600" smtClean="0"/>
          </a:p>
          <a:p>
            <a:pPr lvl="2">
              <a:buFont typeface="Arial" pitchFamily="127" charset="0"/>
              <a:buChar char="–"/>
            </a:pPr>
            <a:r>
              <a:rPr lang="en-US" sz="1400" smtClean="0"/>
              <a:t>Providers must use the technology in ways that can be measured significantly </a:t>
            </a:r>
            <a:br>
              <a:rPr lang="en-US" sz="1400" smtClean="0"/>
            </a:br>
            <a:r>
              <a:rPr lang="en-US" sz="1400" smtClean="0"/>
              <a:t>in quantity and quality</a:t>
            </a:r>
          </a:p>
        </p:txBody>
      </p:sp>
      <p:sp>
        <p:nvSpPr>
          <p:cNvPr id="58371" name="Slide Number Placeholder 7"/>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8B38A5-F460-411E-996B-D6349F054EE7}" type="slidenum">
              <a:rPr lang="en-US">
                <a:solidFill>
                  <a:schemeClr val="tx1"/>
                </a:solidFill>
                <a:ea typeface="ＭＳ Ｐゴシック" pitchFamily="127" charset="-128"/>
                <a:cs typeface="ＭＳ Ｐゴシック" pitchFamily="127" charset="-128"/>
              </a:rPr>
              <a:pPr fontAlgn="base">
                <a:spcBef>
                  <a:spcPct val="0"/>
                </a:spcBef>
                <a:spcAft>
                  <a:spcPct val="0"/>
                </a:spcAft>
              </a:pPr>
              <a:t>25</a:t>
            </a:fld>
            <a:endParaRPr lang="en-US">
              <a:solidFill>
                <a:schemeClr val="tx1"/>
              </a:solidFill>
              <a:ea typeface="ＭＳ Ｐゴシック" pitchFamily="127" charset="-128"/>
              <a:cs typeface="ＭＳ Ｐゴシック" pitchFamily="127" charset="-128"/>
            </a:endParaRPr>
          </a:p>
        </p:txBody>
      </p:sp>
      <p:sp>
        <p:nvSpPr>
          <p:cNvPr id="58372" name="Rectangle 6"/>
          <p:cNvSpPr>
            <a:spLocks noChangeArrowheads="1"/>
          </p:cNvSpPr>
          <p:nvPr/>
        </p:nvSpPr>
        <p:spPr bwMode="auto">
          <a:xfrm>
            <a:off x="0" y="4975225"/>
            <a:ext cx="8153400" cy="1882775"/>
          </a:xfrm>
          <a:prstGeom prst="rect">
            <a:avLst/>
          </a:prstGeom>
          <a:noFill/>
          <a:ln w="9525">
            <a:noFill/>
            <a:miter lim="800000"/>
            <a:headEnd/>
            <a:tailEnd/>
          </a:ln>
        </p:spPr>
        <p:txBody>
          <a:bodyPr lIns="548640" bIns="777240" anchor="b">
            <a:prstTxWarp prst="textNoShape">
              <a:avLst/>
            </a:prstTxWarp>
            <a:spAutoFit/>
          </a:bodyPr>
          <a:lstStyle/>
          <a:p>
            <a:pPr marL="176213" indent="-176213">
              <a:spcBef>
                <a:spcPts val="200"/>
              </a:spcBef>
              <a:buFont typeface="Arial" pitchFamily="127" charset="0"/>
              <a:buAutoNum type="arabicPeriod"/>
            </a:pPr>
            <a:r>
              <a:rPr lang="en-US" sz="1000"/>
              <a:t>Kanas G, et al. </a:t>
            </a:r>
            <a:r>
              <a:rPr lang="en-US" sz="1000" i="1"/>
              <a:t>ClinicoEconomics Outcomes Res</a:t>
            </a:r>
            <a:r>
              <a:rPr lang="en-US" sz="1000"/>
              <a:t>. 2010;2:1-14.</a:t>
            </a:r>
          </a:p>
          <a:p>
            <a:pPr marL="176213" indent="-176213">
              <a:spcBef>
                <a:spcPts val="200"/>
              </a:spcBef>
              <a:buFont typeface="Arial" pitchFamily="127" charset="0"/>
              <a:buAutoNum type="arabicPeriod"/>
            </a:pPr>
            <a:r>
              <a:rPr lang="en-US" sz="1000"/>
              <a:t>Mehta NB, Partin MH. </a:t>
            </a:r>
            <a:r>
              <a:rPr lang="en-US" sz="1000" i="1"/>
              <a:t>Cleve Clin J Med</a:t>
            </a:r>
            <a:r>
              <a:rPr lang="en-US" sz="1000"/>
              <a:t>. 2007;74(11):826-830. </a:t>
            </a:r>
          </a:p>
          <a:p>
            <a:pPr marL="176213" indent="-176213">
              <a:spcBef>
                <a:spcPts val="200"/>
              </a:spcBef>
              <a:buFont typeface="Arial" pitchFamily="127" charset="0"/>
              <a:buAutoNum type="arabicPeriod"/>
            </a:pPr>
            <a:r>
              <a:rPr lang="en-US" sz="1000"/>
              <a:t>Lau EC, et al. </a:t>
            </a:r>
            <a:r>
              <a:rPr lang="en-US" sz="1000" i="1"/>
              <a:t>Clin Epidemiol. </a:t>
            </a:r>
            <a:r>
              <a:rPr lang="en-US" sz="1000"/>
              <a:t>2011;3:259-272.</a:t>
            </a:r>
          </a:p>
          <a:p>
            <a:pPr marL="176213" indent="-176213">
              <a:spcBef>
                <a:spcPts val="200"/>
              </a:spcBef>
              <a:buFont typeface="Arial" pitchFamily="127" charset="0"/>
              <a:buAutoNum type="arabicPeriod"/>
            </a:pPr>
            <a:r>
              <a:rPr lang="en-US" sz="1000"/>
              <a:t>Eastman P. </a:t>
            </a:r>
            <a:r>
              <a:rPr lang="en-US" sz="1000" i="1"/>
              <a:t>Oncol Times</a:t>
            </a:r>
            <a:r>
              <a:rPr lang="en-US" sz="1000"/>
              <a:t>. 2010;32(16):19-20.</a:t>
            </a:r>
          </a:p>
          <a:p>
            <a:pPr marL="176213" indent="-176213">
              <a:spcBef>
                <a:spcPts val="200"/>
              </a:spcBef>
              <a:buFont typeface="Arial" pitchFamily="127" charset="0"/>
              <a:buAutoNum type="arabicPeriod"/>
            </a:pPr>
            <a:r>
              <a:rPr lang="en-US" sz="1000"/>
              <a:t>Hsiao CJ, et al. NCHS Health E-Stat. 2010.</a:t>
            </a:r>
          </a:p>
          <a:p>
            <a:pPr marL="176213" indent="-176213">
              <a:spcBef>
                <a:spcPts val="200"/>
              </a:spcBef>
              <a:buFont typeface="Arial" pitchFamily="127" charset="0"/>
              <a:buAutoNum type="arabicPeriod"/>
            </a:pPr>
            <a:r>
              <a:rPr lang="en-US" sz="1000"/>
              <a:t>CMS.gov. https://www.cms.gov/EHRIncentivePrograms/30_Meaningful_Use.asp. Accessed January 29, 2012.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ctrTitle"/>
          </p:nvPr>
        </p:nvSpPr>
        <p:spPr>
          <a:xfrm>
            <a:off x="1376363" y="1828800"/>
            <a:ext cx="6391275" cy="1497013"/>
          </a:xfrm>
        </p:spPr>
        <p:txBody>
          <a:bodyPr/>
          <a:lstStyle/>
          <a:p>
            <a:r>
              <a:rPr lang="en-US" smtClean="0"/>
              <a:t>Bibliography</a:t>
            </a:r>
          </a:p>
        </p:txBody>
      </p:sp>
      <p:sp>
        <p:nvSpPr>
          <p:cNvPr id="60418" name="Subtitle 7"/>
          <p:cNvSpPr>
            <a:spLocks noGrp="1"/>
          </p:cNvSpPr>
          <p:nvPr>
            <p:ph type="subTitle" idx="1"/>
          </p:nvPr>
        </p:nvSpPr>
        <p:spPr>
          <a:xfrm>
            <a:off x="1376363" y="3602038"/>
            <a:ext cx="6391275" cy="1735137"/>
          </a:xfrm>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a:xfrm>
            <a:off x="457200" y="0"/>
            <a:ext cx="8229600" cy="1155700"/>
          </a:xfrm>
        </p:spPr>
        <p:txBody>
          <a:bodyPr/>
          <a:lstStyle/>
          <a:p>
            <a:r>
              <a:rPr lang="en-US" smtClean="0"/>
              <a:t>Bibliography</a:t>
            </a:r>
          </a:p>
        </p:txBody>
      </p:sp>
      <p:sp>
        <p:nvSpPr>
          <p:cNvPr id="62466" name="Content Placeholder 2"/>
          <p:cNvSpPr>
            <a:spLocks noGrp="1"/>
          </p:cNvSpPr>
          <p:nvPr>
            <p:ph idx="1"/>
          </p:nvPr>
        </p:nvSpPr>
        <p:spPr>
          <a:xfrm>
            <a:off x="457200" y="1311275"/>
            <a:ext cx="8610600" cy="4814888"/>
          </a:xfrm>
        </p:spPr>
        <p:txBody>
          <a:bodyPr/>
          <a:lstStyle/>
          <a:p>
            <a:pPr marL="0" indent="0">
              <a:lnSpc>
                <a:spcPct val="95000"/>
              </a:lnSpc>
              <a:spcBef>
                <a:spcPts val="600"/>
              </a:spcBef>
              <a:buFont typeface="Wingdings 2" pitchFamily="127" charset="2"/>
              <a:buNone/>
            </a:pPr>
            <a:r>
              <a:rPr lang="en-US" sz="1200" smtClean="0"/>
              <a:t>Agency for Healthcare Research and Quality (AHRQ). What is the PCMH? AHRQ Web site. http://pcmh.ahrq.gov/portal/server.pt/community/pcmh__home/1483/what_is_pcmh_. Accessed February 13, 2012.</a:t>
            </a:r>
          </a:p>
          <a:p>
            <a:pPr marL="0" indent="0">
              <a:lnSpc>
                <a:spcPct val="95000"/>
              </a:lnSpc>
              <a:spcBef>
                <a:spcPts val="600"/>
              </a:spcBef>
              <a:buFont typeface="Wingdings 2" pitchFamily="127" charset="2"/>
              <a:buNone/>
            </a:pPr>
            <a:r>
              <a:rPr lang="en-US" sz="1200" smtClean="0"/>
              <a:t>Association of Northern California Oncologists (ANCO). Realizing pay for performance: moving from fee-for-service </a:t>
            </a:r>
            <a:br>
              <a:rPr lang="en-US" sz="1200" smtClean="0"/>
            </a:br>
            <a:r>
              <a:rPr lang="en-US" sz="1200" smtClean="0"/>
              <a:t>to value-based reimbursement. ANCO Webinar, October 26, 2010. http://www.anco-online.org/P3InnoventANCOWebinar.pdf. Accessed February 13, 2012.</a:t>
            </a:r>
          </a:p>
          <a:p>
            <a:pPr marL="0" indent="0">
              <a:lnSpc>
                <a:spcPct val="95000"/>
              </a:lnSpc>
              <a:spcBef>
                <a:spcPts val="600"/>
              </a:spcBef>
              <a:buFont typeface="Wingdings 2" pitchFamily="127" charset="2"/>
              <a:buNone/>
            </a:pPr>
            <a:r>
              <a:rPr lang="en-US" sz="1200" smtClean="0"/>
              <a:t>Bernard DS, Farr SL, Fang Z. National estimates of out-of-pocket health care expenditure burdens among nonelderly </a:t>
            </a:r>
            <a:br>
              <a:rPr lang="en-US" sz="1200" smtClean="0"/>
            </a:br>
            <a:r>
              <a:rPr lang="en-US" sz="1200" smtClean="0"/>
              <a:t>adults with cancer: 2001 to 2008. </a:t>
            </a:r>
            <a:r>
              <a:rPr lang="en-US" sz="1200" i="1" smtClean="0"/>
              <a:t>J Clin Oncol</a:t>
            </a:r>
            <a:r>
              <a:rPr lang="en-US" sz="1200" smtClean="0"/>
              <a:t>. 2011;29(20):2821-2826.</a:t>
            </a:r>
          </a:p>
          <a:p>
            <a:pPr marL="0" indent="0">
              <a:lnSpc>
                <a:spcPct val="95000"/>
              </a:lnSpc>
              <a:spcBef>
                <a:spcPts val="600"/>
              </a:spcBef>
              <a:buFont typeface="Wingdings 2" pitchFamily="127" charset="2"/>
              <a:buNone/>
            </a:pPr>
            <a:r>
              <a:rPr lang="en-US" sz="1200" smtClean="0"/>
              <a:t>Burns J. UnitedHealthcare's bold effort to deal with cancer drug costs. </a:t>
            </a:r>
            <a:r>
              <a:rPr lang="en-US" sz="1200" i="1" smtClean="0"/>
              <a:t>Manag Care</a:t>
            </a:r>
            <a:r>
              <a:rPr lang="en-US" sz="1200" smtClean="0"/>
              <a:t>. 2011;20(1):12-14, 16. http://www.managedcaremag.com/archives/1101/1101.cancerdrugs.html. Accessed January 4, 2012.</a:t>
            </a:r>
          </a:p>
          <a:p>
            <a:pPr marL="0" indent="0">
              <a:lnSpc>
                <a:spcPct val="95000"/>
              </a:lnSpc>
              <a:spcBef>
                <a:spcPts val="600"/>
              </a:spcBef>
              <a:buFont typeface="Wingdings 2" pitchFamily="127" charset="2"/>
              <a:buNone/>
            </a:pPr>
            <a:r>
              <a:rPr lang="en-US" sz="1200" smtClean="0"/>
              <a:t>Butcher L. Cancer care pathways catching on with payers. </a:t>
            </a:r>
            <a:r>
              <a:rPr lang="en-US" sz="1200" i="1" smtClean="0"/>
              <a:t>Oncol Times</a:t>
            </a:r>
            <a:r>
              <a:rPr lang="en-US" sz="1200" smtClean="0"/>
              <a:t>. 2010;32(12):11-13. http://journals.lww.com/oncology-times/Fulltext/2010/06250/Cancer_Care_Pathways_Catching_on_with_Payers.1.aspx. Accessed January 4, 2012.</a:t>
            </a:r>
          </a:p>
          <a:p>
            <a:pPr marL="0" indent="0">
              <a:lnSpc>
                <a:spcPct val="95000"/>
              </a:lnSpc>
              <a:spcBef>
                <a:spcPts val="600"/>
              </a:spcBef>
              <a:buFont typeface="Wingdings 2" pitchFamily="127" charset="2"/>
              <a:buNone/>
            </a:pPr>
            <a:r>
              <a:rPr lang="en-US" sz="1200" smtClean="0"/>
              <a:t>CMS.gov. CMS EHR meaningful use overview. Centers for Medicare &amp; Medicaid Services Web site.</a:t>
            </a:r>
            <a:br>
              <a:rPr lang="en-US" sz="1200" smtClean="0"/>
            </a:br>
            <a:r>
              <a:rPr lang="en-US" sz="1200" smtClean="0"/>
              <a:t>https://www.cms.gov/EHRIncentivePrograms/30_Meaningful_Use.asp. Accessed January 29, 2012.</a:t>
            </a:r>
          </a:p>
          <a:p>
            <a:pPr marL="0" indent="0">
              <a:lnSpc>
                <a:spcPct val="95000"/>
              </a:lnSpc>
              <a:spcBef>
                <a:spcPts val="600"/>
              </a:spcBef>
              <a:buFont typeface="Wingdings 2" pitchFamily="127" charset="2"/>
              <a:buNone/>
            </a:pPr>
            <a:r>
              <a:rPr lang="en-US" sz="1200" smtClean="0"/>
              <a:t>Commission on Cancer. </a:t>
            </a:r>
            <a:r>
              <a:rPr lang="en-US" sz="1200" i="1" smtClean="0"/>
              <a:t>Cancer Program Standards 2012: Ensuring Patient-Centered Care</a:t>
            </a:r>
            <a:r>
              <a:rPr lang="en-US" sz="1200" smtClean="0"/>
              <a:t>. Chicago, IL: American College of Surgeons; 2011. http://www.facs.org/cancer/coc/cocprogramstandards2012.pdf. Accessed January 4, 2012.</a:t>
            </a:r>
          </a:p>
          <a:p>
            <a:pPr marL="0" indent="0">
              <a:lnSpc>
                <a:spcPct val="95000"/>
              </a:lnSpc>
              <a:spcBef>
                <a:spcPts val="600"/>
              </a:spcBef>
              <a:buFont typeface="Wingdings 2" pitchFamily="127" charset="2"/>
              <a:buNone/>
            </a:pPr>
            <a:r>
              <a:rPr lang="en-US" sz="1200" smtClean="0"/>
              <a:t>Community Oncology Alliance (COA). Community oncology cancer care practice impact report. COA Web site. http://www.communityoncology.org/UserFiles/files/87f3205e-ee73-4b03-85fb-094870cc430d/COA%</a:t>
            </a:r>
            <a:br>
              <a:rPr lang="en-US" sz="1200" smtClean="0"/>
            </a:br>
            <a:r>
              <a:rPr lang="en-US" sz="1200" smtClean="0"/>
              <a:t>20Community%20Oncology%20Practice%20Impact%20Report%203-31-11(1).pdf. Accessed January 4, 2012.</a:t>
            </a:r>
          </a:p>
          <a:p>
            <a:pPr marL="0" indent="0">
              <a:lnSpc>
                <a:spcPct val="95000"/>
              </a:lnSpc>
              <a:spcBef>
                <a:spcPts val="600"/>
              </a:spcBef>
              <a:buFont typeface="Wingdings 2" pitchFamily="127" charset="2"/>
              <a:buNone/>
            </a:pPr>
            <a:r>
              <a:rPr lang="en-US" sz="1200" smtClean="0"/>
              <a:t>CuraScript. </a:t>
            </a:r>
            <a:r>
              <a:rPr lang="en-US" sz="1200" i="1" smtClean="0"/>
              <a:t>2008 Specialty Drug Trend Report</a:t>
            </a:r>
            <a:r>
              <a:rPr lang="en-US" sz="1200" smtClean="0"/>
              <a:t>. http://www.curascript.com/bin_web/documents/</a:t>
            </a:r>
            <a:br>
              <a:rPr lang="en-US" sz="1200" smtClean="0"/>
            </a:br>
            <a:r>
              <a:rPr lang="en-US" sz="1200" smtClean="0"/>
              <a:t>08DrugTrendReportCuraScript.pdf. Accessed January 10, 2012.</a:t>
            </a:r>
          </a:p>
          <a:p>
            <a:pPr marL="0" indent="0">
              <a:lnSpc>
                <a:spcPct val="95000"/>
              </a:lnSpc>
              <a:spcBef>
                <a:spcPts val="400"/>
              </a:spcBef>
              <a:buFont typeface="Wingdings 2" pitchFamily="127" charset="2"/>
              <a:buNone/>
            </a:pPr>
            <a:endParaRPr lang="en-US" sz="1200" smtClean="0"/>
          </a:p>
        </p:txBody>
      </p:sp>
      <p:sp>
        <p:nvSpPr>
          <p:cNvPr id="62467"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903F75-F933-451B-8917-DE492228D08D}" type="slidenum">
              <a:rPr lang="en-US">
                <a:solidFill>
                  <a:schemeClr val="tx1"/>
                </a:solidFill>
                <a:ea typeface="ＭＳ Ｐゴシック" pitchFamily="127" charset="-128"/>
                <a:cs typeface="ＭＳ Ｐゴシック" pitchFamily="127" charset="-128"/>
              </a:rPr>
              <a:pPr fontAlgn="base">
                <a:spcBef>
                  <a:spcPct val="0"/>
                </a:spcBef>
                <a:spcAft>
                  <a:spcPct val="0"/>
                </a:spcAft>
              </a:pPr>
              <a:t>27</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457200" y="0"/>
            <a:ext cx="8229600" cy="1155700"/>
          </a:xfrm>
        </p:spPr>
        <p:txBody>
          <a:bodyPr/>
          <a:lstStyle/>
          <a:p>
            <a:r>
              <a:rPr lang="en-US" smtClean="0"/>
              <a:t>Bibliography </a:t>
            </a:r>
            <a:r>
              <a:rPr lang="en-US" sz="1800" smtClean="0"/>
              <a:t>(cont)</a:t>
            </a:r>
          </a:p>
        </p:txBody>
      </p:sp>
      <p:sp>
        <p:nvSpPr>
          <p:cNvPr id="64514" name="Content Placeholder 2"/>
          <p:cNvSpPr>
            <a:spLocks noGrp="1"/>
          </p:cNvSpPr>
          <p:nvPr>
            <p:ph idx="1"/>
          </p:nvPr>
        </p:nvSpPr>
        <p:spPr>
          <a:xfrm>
            <a:off x="457200" y="1311275"/>
            <a:ext cx="8382000" cy="4814888"/>
          </a:xfrm>
        </p:spPr>
        <p:txBody>
          <a:bodyPr/>
          <a:lstStyle/>
          <a:p>
            <a:pPr marL="0" indent="0">
              <a:lnSpc>
                <a:spcPct val="95000"/>
              </a:lnSpc>
              <a:spcBef>
                <a:spcPts val="600"/>
              </a:spcBef>
              <a:buFont typeface="Wingdings 2" pitchFamily="127" charset="2"/>
              <a:buNone/>
            </a:pPr>
            <a:r>
              <a:rPr lang="en-US" sz="1200" smtClean="0"/>
              <a:t>D3 Oncology Solutions. Via oncology pathways. D3 Oncology Solutions Web site. http://www.d3onc.com/pathways. Accessed January 4, 2012.</a:t>
            </a:r>
          </a:p>
          <a:p>
            <a:pPr marL="0" indent="0">
              <a:lnSpc>
                <a:spcPct val="95000"/>
              </a:lnSpc>
              <a:spcBef>
                <a:spcPts val="600"/>
              </a:spcBef>
              <a:buFont typeface="Wingdings 2" pitchFamily="127" charset="2"/>
              <a:buNone/>
            </a:pPr>
            <a:r>
              <a:rPr lang="en-US" sz="1200" smtClean="0"/>
              <a:t>DeMartino J. Impact of risk evaluation and mitigation strategies in oncology. OncLive Web site. http://www.onclive.com/publications/obtn/2011/January-2011/impact-of-risk-evaluation-and-mitigation-strategies-in-oncology. Accessed January 29, 2012.</a:t>
            </a:r>
          </a:p>
          <a:p>
            <a:pPr marL="0" indent="0">
              <a:lnSpc>
                <a:spcPct val="95000"/>
              </a:lnSpc>
              <a:spcBef>
                <a:spcPts val="600"/>
              </a:spcBef>
              <a:buFont typeface="Wingdings 2" pitchFamily="127" charset="2"/>
              <a:buNone/>
            </a:pPr>
            <a:r>
              <a:rPr lang="en-US" sz="1200" smtClean="0">
                <a:solidFill>
                  <a:srgbClr val="666565"/>
                </a:solidFill>
              </a:rPr>
              <a:t>Eagle D, Sprandio J. A care model for the future: the oncology medical home. </a:t>
            </a:r>
            <a:r>
              <a:rPr lang="en-US" sz="1200" i="1" smtClean="0">
                <a:solidFill>
                  <a:srgbClr val="666565"/>
                </a:solidFill>
              </a:rPr>
              <a:t>Oncology (Williston Park)</a:t>
            </a:r>
            <a:r>
              <a:rPr lang="en-US" sz="1200" smtClean="0">
                <a:solidFill>
                  <a:srgbClr val="666565"/>
                </a:solidFill>
              </a:rPr>
              <a:t>. 2011;25(7). Cancer Network Web site. http://www.cancernetwork.com/practice/content/article/10165/1875328. </a:t>
            </a:r>
            <a:br>
              <a:rPr lang="en-US" sz="1200" smtClean="0">
                <a:solidFill>
                  <a:srgbClr val="666565"/>
                </a:solidFill>
              </a:rPr>
            </a:br>
            <a:r>
              <a:rPr lang="en-US" sz="1200" smtClean="0">
                <a:solidFill>
                  <a:srgbClr val="666565"/>
                </a:solidFill>
              </a:rPr>
              <a:t>Accessed January 12, 2012.</a:t>
            </a:r>
            <a:endParaRPr lang="en-US" sz="1200" smtClean="0"/>
          </a:p>
          <a:p>
            <a:pPr marL="0" indent="0">
              <a:lnSpc>
                <a:spcPct val="95000"/>
              </a:lnSpc>
              <a:spcBef>
                <a:spcPts val="600"/>
              </a:spcBef>
              <a:buFont typeface="Wingdings 2" pitchFamily="127" charset="2"/>
              <a:buNone/>
            </a:pPr>
            <a:r>
              <a:rPr lang="en-US" sz="1200" smtClean="0"/>
              <a:t>Eastman P. ACCC Survey: economic recession slows cancer centers’ equipment purchases, hiring. </a:t>
            </a:r>
            <a:r>
              <a:rPr lang="en-US" sz="1200" i="1" smtClean="0"/>
              <a:t>Oncol Times</a:t>
            </a:r>
            <a:r>
              <a:rPr lang="en-US" sz="1200" smtClean="0"/>
              <a:t>. 2010;32(16):19-20.</a:t>
            </a:r>
          </a:p>
          <a:p>
            <a:pPr marL="0" indent="0">
              <a:lnSpc>
                <a:spcPct val="95000"/>
              </a:lnSpc>
              <a:spcBef>
                <a:spcPts val="600"/>
              </a:spcBef>
              <a:buFont typeface="Wingdings 2" pitchFamily="127" charset="2"/>
              <a:buNone/>
            </a:pPr>
            <a:r>
              <a:rPr lang="en-US" sz="1200" smtClean="0"/>
              <a:t>EMD Serono. EMD Serono Specialty Digest, 7th ed. Rockland, MA: EMD Serono; 2011.</a:t>
            </a:r>
          </a:p>
          <a:p>
            <a:pPr marL="0" indent="0">
              <a:lnSpc>
                <a:spcPct val="95000"/>
              </a:lnSpc>
              <a:spcBef>
                <a:spcPts val="600"/>
              </a:spcBef>
              <a:buFont typeface="Wingdings 2" pitchFamily="127" charset="2"/>
              <a:buNone/>
            </a:pPr>
            <a:r>
              <a:rPr lang="en-US" sz="1200" smtClean="0"/>
              <a:t>Express Scripts. </a:t>
            </a:r>
            <a:r>
              <a:rPr lang="en-US" sz="1200" i="1" smtClean="0"/>
              <a:t>2010 Drug Trend Report</a:t>
            </a:r>
            <a:r>
              <a:rPr lang="en-US" sz="1200" smtClean="0"/>
              <a:t>. St. Louis, MO: Express Scripts; 2011.</a:t>
            </a:r>
          </a:p>
          <a:p>
            <a:pPr marL="0" indent="0">
              <a:lnSpc>
                <a:spcPct val="95000"/>
              </a:lnSpc>
              <a:spcBef>
                <a:spcPts val="600"/>
              </a:spcBef>
              <a:buFont typeface="Wingdings 2" pitchFamily="127" charset="2"/>
              <a:buNone/>
            </a:pPr>
            <a:r>
              <a:rPr lang="en-US" sz="1200" smtClean="0"/>
              <a:t>FDA. Guidance for industry: clinical trial endpoints for the approval of cancer drugs and biologics. FDA Web site. http://www.fda.gov/downloads/Drugs/GuidanceComplianceRegulatoryInformation/Guidances/ucm071590.pdf. </a:t>
            </a:r>
            <a:br>
              <a:rPr lang="en-US" sz="1200" smtClean="0"/>
            </a:br>
            <a:r>
              <a:rPr lang="en-US" sz="1200" smtClean="0"/>
              <a:t>Accessed January 29, 2012. </a:t>
            </a:r>
          </a:p>
          <a:p>
            <a:pPr marL="0" indent="0">
              <a:lnSpc>
                <a:spcPct val="95000"/>
              </a:lnSpc>
              <a:spcBef>
                <a:spcPts val="600"/>
              </a:spcBef>
              <a:buFont typeface="Wingdings 2" pitchFamily="127" charset="2"/>
              <a:buNone/>
            </a:pPr>
            <a:r>
              <a:rPr lang="en-US" sz="1200" smtClean="0"/>
              <a:t>FDA. Approved risk evaluation and mitigation strategies (REMS). FDA Web site. http://www.fda.gov/Drugs/DrugSafety/PostmarketDrugSafetyInformationforPatientsandProviders/ucm111350.htm. Accessed January 4, 2012.</a:t>
            </a:r>
          </a:p>
          <a:p>
            <a:pPr marL="0" indent="0">
              <a:lnSpc>
                <a:spcPct val="95000"/>
              </a:lnSpc>
              <a:spcBef>
                <a:spcPts val="600"/>
              </a:spcBef>
              <a:buFont typeface="Wingdings 2" pitchFamily="127" charset="2"/>
              <a:buNone/>
            </a:pPr>
            <a:r>
              <a:rPr lang="en-US" sz="1200" smtClean="0"/>
              <a:t>Fuerst M. How community oncologists are adapting to the challenges of financial survival. </a:t>
            </a:r>
            <a:r>
              <a:rPr lang="en-US" sz="1200" i="1" smtClean="0"/>
              <a:t>Oncol Times</a:t>
            </a:r>
            <a:r>
              <a:rPr lang="en-US" sz="1200" smtClean="0"/>
              <a:t>. </a:t>
            </a:r>
            <a:br>
              <a:rPr lang="en-US" sz="1200" smtClean="0"/>
            </a:br>
            <a:r>
              <a:rPr lang="en-US" sz="1200" smtClean="0"/>
              <a:t>2010;32(16):20-22.</a:t>
            </a:r>
          </a:p>
        </p:txBody>
      </p:sp>
      <p:sp>
        <p:nvSpPr>
          <p:cNvPr id="64515"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8100E5-CE78-4B67-9264-A63D3E1F8632}" type="slidenum">
              <a:rPr lang="en-US">
                <a:solidFill>
                  <a:schemeClr val="tx1"/>
                </a:solidFill>
                <a:ea typeface="ＭＳ Ｐゴシック" pitchFamily="127" charset="-128"/>
                <a:cs typeface="ＭＳ Ｐゴシック" pitchFamily="127" charset="-128"/>
              </a:rPr>
              <a:pPr fontAlgn="base">
                <a:spcBef>
                  <a:spcPct val="0"/>
                </a:spcBef>
                <a:spcAft>
                  <a:spcPct val="0"/>
                </a:spcAft>
              </a:pPr>
              <a:t>28</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457200" y="0"/>
            <a:ext cx="8229600" cy="1155700"/>
          </a:xfrm>
        </p:spPr>
        <p:txBody>
          <a:bodyPr/>
          <a:lstStyle/>
          <a:p>
            <a:r>
              <a:rPr lang="en-US" smtClean="0"/>
              <a:t>Bibliography </a:t>
            </a:r>
            <a:r>
              <a:rPr lang="en-US" sz="1800" smtClean="0"/>
              <a:t>(cont)</a:t>
            </a:r>
          </a:p>
        </p:txBody>
      </p:sp>
      <p:sp>
        <p:nvSpPr>
          <p:cNvPr id="66562" name="Content Placeholder 2"/>
          <p:cNvSpPr>
            <a:spLocks noGrp="1"/>
          </p:cNvSpPr>
          <p:nvPr>
            <p:ph idx="1"/>
          </p:nvPr>
        </p:nvSpPr>
        <p:spPr>
          <a:xfrm>
            <a:off x="457200" y="1311275"/>
            <a:ext cx="8382000" cy="4814888"/>
          </a:xfrm>
        </p:spPr>
        <p:txBody>
          <a:bodyPr/>
          <a:lstStyle/>
          <a:p>
            <a:pPr marL="0" indent="0">
              <a:lnSpc>
                <a:spcPct val="95000"/>
              </a:lnSpc>
              <a:spcBef>
                <a:spcPts val="600"/>
              </a:spcBef>
              <a:buFont typeface="Wingdings 2" pitchFamily="127" charset="2"/>
              <a:buNone/>
            </a:pPr>
            <a:r>
              <a:rPr lang="en-US" sz="1200" smtClean="0"/>
              <a:t>Goldsmith M. Navigating the oncology care maze: evidence based medicine as a pathway for payers, </a:t>
            </a:r>
            <a:br>
              <a:rPr lang="en-US" sz="1200" smtClean="0"/>
            </a:br>
            <a:r>
              <a:rPr lang="en-US" sz="1200" smtClean="0"/>
              <a:t>providers &amp; patients. Presented at: The Center for Business Intelligence 3rd Annual Effective Oncology Benefit Management Conference; October 6, 2008; Chicago, IL.</a:t>
            </a:r>
          </a:p>
          <a:p>
            <a:pPr marL="0" indent="0">
              <a:lnSpc>
                <a:spcPct val="95000"/>
              </a:lnSpc>
              <a:spcBef>
                <a:spcPts val="600"/>
              </a:spcBef>
              <a:buFont typeface="Wingdings 2" pitchFamily="127" charset="2"/>
              <a:buNone/>
            </a:pPr>
            <a:r>
              <a:rPr lang="en-US" sz="1200" smtClean="0"/>
              <a:t>Healthcare.gov. Provisions of the Affordable Care Act, by year. Healthcare.gov Web site. http://www.healthcare.gov/law/timeline/full.html. Accessed January 4, 2012.</a:t>
            </a:r>
          </a:p>
          <a:p>
            <a:pPr marL="0" indent="0">
              <a:lnSpc>
                <a:spcPct val="95000"/>
              </a:lnSpc>
              <a:spcBef>
                <a:spcPts val="600"/>
              </a:spcBef>
              <a:buFont typeface="Wingdings 2" pitchFamily="127" charset="2"/>
              <a:buNone/>
            </a:pPr>
            <a:r>
              <a:rPr lang="en-US" sz="1200" smtClean="0"/>
              <a:t>Healthcare.gov. The Center for Medicare and Medicaid Innovation: opportunities for prevention and health promotion [draft memorandum]. Healthcare.gov Web site. http://www.healthcare.gov/prevention/nphpphc/advisorygrp/cmmi-prevention-health-promotion-10032011.pdf. Accessed January 4, 2012.</a:t>
            </a:r>
          </a:p>
          <a:p>
            <a:pPr marL="0" indent="0">
              <a:lnSpc>
                <a:spcPct val="95000"/>
              </a:lnSpc>
              <a:spcBef>
                <a:spcPts val="600"/>
              </a:spcBef>
              <a:buFont typeface="Wingdings 2" pitchFamily="127" charset="2"/>
              <a:buNone/>
            </a:pPr>
            <a:r>
              <a:rPr lang="en-US" sz="1200" smtClean="0">
                <a:ea typeface="Arial" pitchFamily="127" charset="0"/>
                <a:cs typeface="Arial" pitchFamily="127" charset="0"/>
              </a:rPr>
              <a:t>Healthreform.GOV Web site. Health insurance reform and breast cancer: making the health care system work for women. http://www.healthreform.gov/reports/breastcancer/breastcancer3.pdf. Accessed January 23, 2012.</a:t>
            </a:r>
          </a:p>
          <a:p>
            <a:pPr marL="0" indent="0">
              <a:lnSpc>
                <a:spcPct val="95000"/>
              </a:lnSpc>
              <a:spcBef>
                <a:spcPts val="600"/>
              </a:spcBef>
              <a:buFont typeface="Wingdings 2" pitchFamily="127" charset="2"/>
              <a:buNone/>
            </a:pPr>
            <a:r>
              <a:rPr lang="en-US" sz="1200" smtClean="0"/>
              <a:t>Hoverman JR, Cartwright TH, Patt DA, et al. Pathways, outcomes, and costs in colon cancer: retrospective evaluations in two distinct databases. </a:t>
            </a:r>
            <a:r>
              <a:rPr lang="en-US" sz="1200" i="1" smtClean="0"/>
              <a:t>J Oncol Pract</a:t>
            </a:r>
            <a:r>
              <a:rPr lang="en-US" sz="1200" smtClean="0"/>
              <a:t>. 2011;7(suppl 3):52s-59s.</a:t>
            </a:r>
          </a:p>
          <a:p>
            <a:pPr marL="0" indent="0">
              <a:lnSpc>
                <a:spcPct val="95000"/>
              </a:lnSpc>
              <a:spcBef>
                <a:spcPts val="600"/>
              </a:spcBef>
              <a:buFont typeface="Wingdings 2" pitchFamily="127" charset="2"/>
              <a:buNone/>
            </a:pPr>
            <a:r>
              <a:rPr lang="en-US" sz="1200" smtClean="0"/>
              <a:t>Hsiao CJ, Hing E, Socey TC, Cai B. </a:t>
            </a:r>
            <a:r>
              <a:rPr lang="en-US" sz="1200" i="1" smtClean="0"/>
              <a:t>Electronic Medical Record/Electronic Health Record Systems of Office-based Physicians: United States, 2009 and Preliminary 2010 State Estimates.</a:t>
            </a:r>
            <a:r>
              <a:rPr lang="en-US" sz="1200" smtClean="0"/>
              <a:t> Hyattsville, MD: National Center for Health Statistics, Centers for Disease Control and Prevention; 2010.</a:t>
            </a:r>
          </a:p>
          <a:p>
            <a:pPr marL="0" indent="0">
              <a:lnSpc>
                <a:spcPct val="95000"/>
              </a:lnSpc>
              <a:spcBef>
                <a:spcPts val="600"/>
              </a:spcBef>
              <a:buFont typeface="Wingdings 2" pitchFamily="127" charset="2"/>
              <a:buNone/>
            </a:pPr>
            <a:r>
              <a:rPr lang="en-US" sz="1200" smtClean="0"/>
              <a:t>Institute of Medicine (IOM). Cancer survivorship facts and figures. IOM Web site. http://www.iom.edu/~/media/Files/Report%20Files/2005/From-Cancer-Patient-to-Cancer-Survivor-Lost-in-Transition/factsheetfactsandfigures.pdf. Accessed January 9, 2012.</a:t>
            </a:r>
          </a:p>
          <a:p>
            <a:pPr marL="0" indent="0">
              <a:lnSpc>
                <a:spcPct val="95000"/>
              </a:lnSpc>
              <a:spcBef>
                <a:spcPts val="600"/>
              </a:spcBef>
              <a:buFont typeface="Wingdings 2" pitchFamily="127" charset="2"/>
              <a:buNone/>
            </a:pPr>
            <a:r>
              <a:rPr lang="en-US" sz="1200" smtClean="0"/>
              <a:t>Institute of Medicine (IOM). From cancer patient to cancer survivor: lost in transition. IOM Web site. http://iom.edu/Reports/2005/From-Cancer-Patient-to-Cancer-Survivor-Lost-in-Transition.aspx. Accessed January 4, 2012.</a:t>
            </a:r>
          </a:p>
          <a:p>
            <a:pPr marL="0" indent="0">
              <a:lnSpc>
                <a:spcPct val="95000"/>
              </a:lnSpc>
              <a:spcBef>
                <a:spcPts val="600"/>
              </a:spcBef>
              <a:buFont typeface="Wingdings 2" pitchFamily="127" charset="2"/>
              <a:buNone/>
            </a:pPr>
            <a:r>
              <a:rPr lang="en-US" sz="1200" smtClean="0"/>
              <a:t>Kanas G, Morimoto L, Mowat F, et al. Use of electronic medical records in oncology outcomes research. </a:t>
            </a:r>
            <a:r>
              <a:rPr lang="en-US" sz="1200" i="1" smtClean="0"/>
              <a:t>ClinicoEconomics Outcomes Res</a:t>
            </a:r>
            <a:r>
              <a:rPr lang="en-US" sz="1200" smtClean="0"/>
              <a:t>. 2010;2:1-14.</a:t>
            </a:r>
          </a:p>
        </p:txBody>
      </p:sp>
      <p:sp>
        <p:nvSpPr>
          <p:cNvPr id="66563"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CBF3592-06CA-487F-AA6D-B001B2EAB6FA}" type="slidenum">
              <a:rPr lang="en-US">
                <a:solidFill>
                  <a:schemeClr val="tx1"/>
                </a:solidFill>
                <a:ea typeface="ＭＳ Ｐゴシック" pitchFamily="127" charset="-128"/>
                <a:cs typeface="ＭＳ Ｐゴシック" pitchFamily="127" charset="-128"/>
              </a:rPr>
              <a:pPr fontAlgn="base">
                <a:spcBef>
                  <a:spcPct val="0"/>
                </a:spcBef>
                <a:spcAft>
                  <a:spcPct val="0"/>
                </a:spcAft>
              </a:pPr>
              <a:t>29</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457200" y="0"/>
            <a:ext cx="8229600" cy="1155700"/>
          </a:xfrm>
        </p:spPr>
        <p:txBody>
          <a:bodyPr/>
          <a:lstStyle/>
          <a:p>
            <a:r>
              <a:rPr lang="en-US" smtClean="0"/>
              <a:t>Meeting Considerations </a:t>
            </a:r>
          </a:p>
        </p:txBody>
      </p:sp>
      <p:sp>
        <p:nvSpPr>
          <p:cNvPr id="15362" name="Content Placeholder 2"/>
          <p:cNvSpPr>
            <a:spLocks noGrp="1"/>
          </p:cNvSpPr>
          <p:nvPr>
            <p:ph idx="1"/>
          </p:nvPr>
        </p:nvSpPr>
        <p:spPr/>
        <p:txBody>
          <a:bodyPr/>
          <a:lstStyle/>
          <a:p>
            <a:r>
              <a:rPr lang="en-US" dirty="0" smtClean="0"/>
              <a:t>During this meeting, we encourage you to </a:t>
            </a:r>
          </a:p>
          <a:p>
            <a:pPr lvl="1"/>
            <a:r>
              <a:rPr lang="en-US" dirty="0" smtClean="0"/>
              <a:t>Speak candidly </a:t>
            </a:r>
          </a:p>
          <a:p>
            <a:pPr lvl="1"/>
            <a:r>
              <a:rPr lang="en-US" dirty="0" smtClean="0"/>
              <a:t>Ask questions</a:t>
            </a:r>
          </a:p>
          <a:p>
            <a:pPr lvl="1"/>
            <a:r>
              <a:rPr lang="en-US" dirty="0" smtClean="0"/>
              <a:t>Share ideas </a:t>
            </a:r>
          </a:p>
          <a:p>
            <a:r>
              <a:rPr lang="en-US" dirty="0" smtClean="0"/>
              <a:t>Our goal is to gain a better understanding of the most pressing issues in cancer care</a:t>
            </a:r>
          </a:p>
          <a:p>
            <a:r>
              <a:rPr lang="en-US" dirty="0" smtClean="0"/>
              <a:t>Discussions regarding specific cancer agents or claims related to specific products or classes of medications should be avoided</a:t>
            </a:r>
          </a:p>
          <a:p>
            <a:r>
              <a:rPr lang="en-US" dirty="0" smtClean="0"/>
              <a:t>Off-label product discussions are prohibited at all times</a:t>
            </a:r>
          </a:p>
        </p:txBody>
      </p:sp>
      <p:sp>
        <p:nvSpPr>
          <p:cNvPr id="15363"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AE5BA4-9DD0-460D-9761-D3C4C81A6D50}" type="slidenum">
              <a:rPr lang="en-US">
                <a:solidFill>
                  <a:schemeClr val="tx1"/>
                </a:solidFill>
                <a:ea typeface="ＭＳ Ｐゴシック" pitchFamily="127" charset="-128"/>
                <a:cs typeface="ＭＳ Ｐゴシック" pitchFamily="127" charset="-128"/>
              </a:rPr>
              <a:pPr fontAlgn="base">
                <a:spcBef>
                  <a:spcPct val="0"/>
                </a:spcBef>
                <a:spcAft>
                  <a:spcPct val="0"/>
                </a:spcAft>
              </a:pPr>
              <a:t>3</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a:xfrm>
            <a:off x="457200" y="0"/>
            <a:ext cx="8229600" cy="1155700"/>
          </a:xfrm>
        </p:spPr>
        <p:txBody>
          <a:bodyPr/>
          <a:lstStyle/>
          <a:p>
            <a:r>
              <a:rPr lang="en-US" smtClean="0"/>
              <a:t>Bibliography </a:t>
            </a:r>
            <a:r>
              <a:rPr lang="en-US" sz="1800" smtClean="0"/>
              <a:t>(cont)</a:t>
            </a:r>
          </a:p>
        </p:txBody>
      </p:sp>
      <p:sp>
        <p:nvSpPr>
          <p:cNvPr id="68610" name="Content Placeholder 2"/>
          <p:cNvSpPr>
            <a:spLocks noGrp="1"/>
          </p:cNvSpPr>
          <p:nvPr>
            <p:ph idx="1"/>
          </p:nvPr>
        </p:nvSpPr>
        <p:spPr>
          <a:xfrm>
            <a:off x="457200" y="1311275"/>
            <a:ext cx="8458200" cy="4814888"/>
          </a:xfrm>
        </p:spPr>
        <p:txBody>
          <a:bodyPr/>
          <a:lstStyle/>
          <a:p>
            <a:pPr marL="0" indent="0">
              <a:lnSpc>
                <a:spcPct val="95000"/>
              </a:lnSpc>
              <a:spcBef>
                <a:spcPts val="600"/>
              </a:spcBef>
              <a:buFont typeface="Wingdings 2" pitchFamily="127" charset="2"/>
              <a:buNone/>
            </a:pPr>
            <a:r>
              <a:rPr lang="en-US" sz="1200" smtClean="0">
                <a:ea typeface="Arial" pitchFamily="127" charset="0"/>
                <a:cs typeface="Arial" pitchFamily="127" charset="0"/>
              </a:rPr>
              <a:t>Kozlowski S, Woodcock J, Midthun K, Sherman RB. Developing the nation's biosimilars program. </a:t>
            </a:r>
            <a:r>
              <a:rPr lang="en-US" sz="1200" i="1" smtClean="0">
                <a:ea typeface="Arial" pitchFamily="127" charset="0"/>
                <a:cs typeface="Arial" pitchFamily="127" charset="0"/>
              </a:rPr>
              <a:t>N Engl J Med</a:t>
            </a:r>
            <a:r>
              <a:rPr lang="en-US" sz="1200" smtClean="0">
                <a:ea typeface="Arial" pitchFamily="127" charset="0"/>
                <a:cs typeface="Arial" pitchFamily="127" charset="0"/>
              </a:rPr>
              <a:t>. 2011;365(5):385-388.</a:t>
            </a:r>
          </a:p>
          <a:p>
            <a:pPr marL="0" indent="0">
              <a:lnSpc>
                <a:spcPct val="95000"/>
              </a:lnSpc>
              <a:spcBef>
                <a:spcPts val="600"/>
              </a:spcBef>
              <a:buFont typeface="Wingdings 2" pitchFamily="127" charset="2"/>
              <a:buNone/>
            </a:pPr>
            <a:r>
              <a:rPr lang="en-US" sz="1200" smtClean="0">
                <a:ea typeface="Arial" pitchFamily="127" charset="0"/>
                <a:cs typeface="Arial" pitchFamily="127" charset="0"/>
              </a:rPr>
              <a:t>Kuzner W. Payer trends in oncology: challenges and solutions. Association for Value-Based Cancer Care Web site.  http://www.valuebasedcancer.com/article/payer-trends-oncology-challenges-and-solutions. Accessed January 20, 2012.</a:t>
            </a:r>
          </a:p>
          <a:p>
            <a:pPr marL="0" indent="0">
              <a:lnSpc>
                <a:spcPct val="95000"/>
              </a:lnSpc>
              <a:spcBef>
                <a:spcPts val="600"/>
              </a:spcBef>
              <a:buFont typeface="Wingdings 2" pitchFamily="127" charset="2"/>
              <a:buNone/>
            </a:pPr>
            <a:r>
              <a:rPr lang="en-US" sz="1200" smtClean="0"/>
              <a:t>Lau EC, Mowat SF, Kelsh MA, et al. Use of electronic medical records (EMR) for oncology outcomes research: assessing the comparability of EMR information to patient registry and health claims data. </a:t>
            </a:r>
            <a:r>
              <a:rPr lang="en-US" sz="1200" i="1" smtClean="0"/>
              <a:t>Clin Epidemiol. </a:t>
            </a:r>
            <a:r>
              <a:rPr lang="en-US" sz="1200" smtClean="0"/>
              <a:t>2011;3:259-272.</a:t>
            </a:r>
          </a:p>
          <a:p>
            <a:pPr marL="0" indent="0">
              <a:lnSpc>
                <a:spcPct val="95000"/>
              </a:lnSpc>
              <a:spcBef>
                <a:spcPts val="600"/>
              </a:spcBef>
              <a:buFont typeface="Wingdings 2" pitchFamily="127" charset="2"/>
              <a:buNone/>
            </a:pPr>
            <a:r>
              <a:rPr lang="en-US" sz="1200" smtClean="0"/>
              <a:t>Mehta NB, Partin MH.</a:t>
            </a:r>
            <a:r>
              <a:rPr lang="en-US" sz="1200" b="1" smtClean="0"/>
              <a:t> </a:t>
            </a:r>
            <a:r>
              <a:rPr lang="en-US" sz="1200" smtClean="0"/>
              <a:t>Electronic health records: a primer for practicing physicians.</a:t>
            </a:r>
            <a:r>
              <a:rPr lang="en-US" sz="1200" i="1" smtClean="0"/>
              <a:t> Cleve Clin J Med</a:t>
            </a:r>
            <a:r>
              <a:rPr lang="en-US" sz="1200" smtClean="0"/>
              <a:t>. 2007;74(11):826-830.</a:t>
            </a:r>
          </a:p>
          <a:p>
            <a:pPr marL="0" indent="0">
              <a:lnSpc>
                <a:spcPct val="95000"/>
              </a:lnSpc>
              <a:spcBef>
                <a:spcPts val="600"/>
              </a:spcBef>
              <a:buFont typeface="Wingdings 2" pitchFamily="127" charset="2"/>
              <a:buNone/>
            </a:pPr>
            <a:r>
              <a:rPr lang="en-US" sz="1200" smtClean="0"/>
              <a:t>National Comprehensive Cancer Network. NCCN Clinical Practice Guidelines in Oncology (NCCN Guidelines</a:t>
            </a:r>
            <a:r>
              <a:rPr lang="en-US" sz="1200" baseline="30000" smtClean="0"/>
              <a:t>™</a:t>
            </a:r>
            <a:r>
              <a:rPr lang="en-US" sz="1200" smtClean="0"/>
              <a:t>). </a:t>
            </a:r>
            <a:br>
              <a:rPr lang="en-US" sz="1200" smtClean="0"/>
            </a:br>
            <a:r>
              <a:rPr lang="en-US" sz="1200" smtClean="0"/>
              <a:t>Palliative care. Version 2.2011. http://www.nccn.org/professionals/physician_gls/pdf/palliative.pdf. </a:t>
            </a:r>
            <a:br>
              <a:rPr lang="en-US" sz="1200" smtClean="0"/>
            </a:br>
            <a:r>
              <a:rPr lang="en-US" sz="1200" smtClean="0"/>
              <a:t>Accessed January 4, 2012.</a:t>
            </a:r>
          </a:p>
          <a:p>
            <a:pPr marL="0" indent="0">
              <a:lnSpc>
                <a:spcPct val="95000"/>
              </a:lnSpc>
              <a:spcBef>
                <a:spcPts val="600"/>
              </a:spcBef>
              <a:buFont typeface="Wingdings 2" pitchFamily="127" charset="2"/>
              <a:buNone/>
            </a:pPr>
            <a:r>
              <a:rPr lang="en-US" sz="1200" smtClean="0"/>
              <a:t>National Quality Forum (NQF). Care coordination practices &amp; measures. NQF Web site. http://www.qualityforum.org/projects/care_coordination.aspx. Accessed January 4, 2012.</a:t>
            </a:r>
          </a:p>
          <a:p>
            <a:pPr marL="0" indent="0">
              <a:lnSpc>
                <a:spcPct val="95000"/>
              </a:lnSpc>
              <a:spcBef>
                <a:spcPts val="600"/>
              </a:spcBef>
              <a:buFont typeface="Wingdings 2" pitchFamily="127" charset="2"/>
              <a:buNone/>
            </a:pPr>
            <a:r>
              <a:rPr lang="en-US" sz="1200" smtClean="0"/>
              <a:t>National Quality Forum (NQF). Palliative &amp; hospice care: framework and practices. NQF Web site. http://www.qualityforum.org/Projects/n-r/Palliative_and_Hospice_Care_Framework/Palliative___Hospice_Care__</a:t>
            </a:r>
            <a:br>
              <a:rPr lang="en-US" sz="1200" smtClean="0"/>
            </a:br>
            <a:r>
              <a:rPr lang="en-US" sz="1200" smtClean="0"/>
              <a:t>Framework_and_Practices.aspx. Accessed January 4, 2012. </a:t>
            </a:r>
          </a:p>
          <a:p>
            <a:pPr marL="0" indent="0">
              <a:lnSpc>
                <a:spcPct val="95000"/>
              </a:lnSpc>
              <a:spcBef>
                <a:spcPts val="600"/>
              </a:spcBef>
              <a:buFont typeface="Wingdings 2" pitchFamily="127" charset="2"/>
              <a:buNone/>
            </a:pPr>
            <a:r>
              <a:rPr lang="en-US" sz="1200" smtClean="0"/>
              <a:t>National Quality Forum (NQF). Palliative and end-of-life care. NQF Web site. http://www.qualityforum.org/Topics/Palliative_and_End-of-Life_Care.aspx. Accessed January 4, 2012.</a:t>
            </a:r>
          </a:p>
          <a:p>
            <a:pPr marL="0" indent="0">
              <a:lnSpc>
                <a:spcPct val="95000"/>
              </a:lnSpc>
              <a:spcBef>
                <a:spcPts val="600"/>
              </a:spcBef>
              <a:buFont typeface="Wingdings 2" pitchFamily="127" charset="2"/>
              <a:buNone/>
            </a:pPr>
            <a:r>
              <a:rPr lang="en-US" sz="1200" smtClean="0"/>
              <a:t>Neubauer MA, Hoverman JR, Kolodziej M, et al. Cost effectiveness of evidence-based treatment guidelines for the treatment of non-small-cell lung cancer in the community setting. </a:t>
            </a:r>
            <a:r>
              <a:rPr lang="en-US" sz="1200" i="1" smtClean="0"/>
              <a:t>J Oncol Pract</a:t>
            </a:r>
            <a:r>
              <a:rPr lang="en-US" sz="1200" smtClean="0"/>
              <a:t>. 2010;6(1):12-18.</a:t>
            </a:r>
          </a:p>
          <a:p>
            <a:pPr marL="0" indent="0">
              <a:lnSpc>
                <a:spcPct val="95000"/>
              </a:lnSpc>
              <a:spcBef>
                <a:spcPts val="600"/>
              </a:spcBef>
              <a:buFont typeface="Wingdings 2" pitchFamily="127" charset="2"/>
              <a:buNone/>
            </a:pPr>
            <a:r>
              <a:rPr lang="en-US" sz="1200" smtClean="0"/>
              <a:t>Nutting PA, Crabtree BF, Miller WL, et al. Transforming physician practices to patient-centered medical homes: lessons from the National Demonstration Project. </a:t>
            </a:r>
            <a:r>
              <a:rPr lang="en-US" sz="1200" i="1" smtClean="0"/>
              <a:t>Health Aff (Millwood)</a:t>
            </a:r>
            <a:r>
              <a:rPr lang="en-US" sz="1200" smtClean="0"/>
              <a:t>. 2011;30(3):439-445.</a:t>
            </a:r>
          </a:p>
        </p:txBody>
      </p:sp>
      <p:sp>
        <p:nvSpPr>
          <p:cNvPr id="68611"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CB35D5-A15D-4368-8556-E7BA9B15FEE1}" type="slidenum">
              <a:rPr lang="en-US">
                <a:solidFill>
                  <a:schemeClr val="tx1"/>
                </a:solidFill>
                <a:ea typeface="ＭＳ Ｐゴシック" pitchFamily="127" charset="-128"/>
                <a:cs typeface="ＭＳ Ｐゴシック" pitchFamily="127" charset="-128"/>
              </a:rPr>
              <a:pPr fontAlgn="base">
                <a:spcBef>
                  <a:spcPct val="0"/>
                </a:spcBef>
                <a:spcAft>
                  <a:spcPct val="0"/>
                </a:spcAft>
              </a:pPr>
              <a:t>30</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a:xfrm>
            <a:off x="457200" y="0"/>
            <a:ext cx="8229600" cy="1155700"/>
          </a:xfrm>
        </p:spPr>
        <p:txBody>
          <a:bodyPr/>
          <a:lstStyle/>
          <a:p>
            <a:r>
              <a:rPr lang="en-US" smtClean="0"/>
              <a:t>Bibliography </a:t>
            </a:r>
            <a:r>
              <a:rPr lang="en-US" sz="1800" smtClean="0"/>
              <a:t>(cont)</a:t>
            </a:r>
          </a:p>
        </p:txBody>
      </p:sp>
      <p:sp>
        <p:nvSpPr>
          <p:cNvPr id="70658" name="Content Placeholder 2"/>
          <p:cNvSpPr>
            <a:spLocks noGrp="1"/>
          </p:cNvSpPr>
          <p:nvPr>
            <p:ph idx="1"/>
          </p:nvPr>
        </p:nvSpPr>
        <p:spPr>
          <a:xfrm>
            <a:off x="457200" y="1311275"/>
            <a:ext cx="8534400" cy="4814888"/>
          </a:xfrm>
        </p:spPr>
        <p:txBody>
          <a:bodyPr/>
          <a:lstStyle/>
          <a:p>
            <a:pPr marL="0" indent="0">
              <a:lnSpc>
                <a:spcPct val="95000"/>
              </a:lnSpc>
              <a:spcBef>
                <a:spcPts val="600"/>
              </a:spcBef>
              <a:spcAft>
                <a:spcPts val="300"/>
              </a:spcAft>
              <a:buFont typeface="Wingdings 2" pitchFamily="127" charset="2"/>
              <a:buNone/>
            </a:pPr>
            <a:r>
              <a:rPr lang="en-US" sz="1200" smtClean="0"/>
              <a:t>Partridge AH, Avorn J, Wang PS, Winer EP. Adherence to therapy with oral antineoplastic agents. </a:t>
            </a:r>
            <a:r>
              <a:rPr lang="en-US" sz="1200" i="1" smtClean="0"/>
              <a:t>J Natl Cancer Inst</a:t>
            </a:r>
            <a:r>
              <a:rPr lang="en-US" sz="1200" smtClean="0"/>
              <a:t>. 2002;94(9):652-661.</a:t>
            </a:r>
          </a:p>
          <a:p>
            <a:pPr marL="0" indent="0">
              <a:lnSpc>
                <a:spcPct val="95000"/>
              </a:lnSpc>
              <a:spcBef>
                <a:spcPts val="600"/>
              </a:spcBef>
              <a:spcAft>
                <a:spcPts val="300"/>
              </a:spcAft>
              <a:buFont typeface="Wingdings 2" pitchFamily="127" charset="2"/>
              <a:buNone/>
            </a:pPr>
            <a:r>
              <a:rPr lang="en-US" sz="1200" smtClean="0"/>
              <a:t>Rau J. Concerns about costs rise with hospices’ use. </a:t>
            </a:r>
            <a:r>
              <a:rPr lang="en-US" sz="1200" i="1" smtClean="0"/>
              <a:t>New York Times</a:t>
            </a:r>
            <a:r>
              <a:rPr lang="en-US" sz="1200" smtClean="0"/>
              <a:t>. June 28, 2011:D1.</a:t>
            </a:r>
          </a:p>
          <a:p>
            <a:pPr marL="0" indent="0">
              <a:lnSpc>
                <a:spcPct val="95000"/>
              </a:lnSpc>
              <a:spcBef>
                <a:spcPts val="600"/>
              </a:spcBef>
              <a:spcAft>
                <a:spcPts val="300"/>
              </a:spcAft>
              <a:buFont typeface="Wingdings 2" pitchFamily="127" charset="2"/>
              <a:buNone/>
            </a:pPr>
            <a:r>
              <a:rPr lang="en-US" sz="1200" smtClean="0">
                <a:ea typeface="Arial" pitchFamily="127" charset="0"/>
                <a:cs typeface="Arial" pitchFamily="127" charset="0"/>
              </a:rPr>
              <a:t>Reinke T. Plans and oncologists don't see eye to eye on prior authorization. </a:t>
            </a:r>
            <a:r>
              <a:rPr lang="en-US" sz="1200" i="1" smtClean="0">
                <a:ea typeface="Arial" pitchFamily="127" charset="0"/>
                <a:cs typeface="Arial" pitchFamily="127" charset="0"/>
              </a:rPr>
              <a:t>Manag Care</a:t>
            </a:r>
            <a:r>
              <a:rPr lang="en-US" sz="1200" smtClean="0">
                <a:ea typeface="Arial" pitchFamily="127" charset="0"/>
                <a:cs typeface="Arial" pitchFamily="127" charset="0"/>
              </a:rPr>
              <a:t>. 2011;20(9):14-16. http://www.managedcaremag.com/archives/1109/1109.medmgmt.html. Accessed January 29, 2012.</a:t>
            </a:r>
          </a:p>
          <a:p>
            <a:pPr marL="0" indent="0">
              <a:lnSpc>
                <a:spcPct val="95000"/>
              </a:lnSpc>
              <a:spcBef>
                <a:spcPts val="600"/>
              </a:spcBef>
              <a:spcAft>
                <a:spcPts val="300"/>
              </a:spcAft>
              <a:buFont typeface="Wingdings 2" pitchFamily="127" charset="2"/>
              <a:buNone/>
            </a:pPr>
            <a:r>
              <a:rPr lang="en-US" sz="1200" smtClean="0"/>
              <a:t>Senior Journal.com. Hospice care increasing but cost of dying still very costly for Medicare. Senior Journal.com Web site. http://www.seniorjournal.com/NEWS/Eldercare/2010/20101011-HospiceCareIncreasingBut.htm. Published October 11, 2010. Accessed January 4, 2012.</a:t>
            </a:r>
          </a:p>
          <a:p>
            <a:pPr marL="0" indent="0">
              <a:lnSpc>
                <a:spcPct val="95000"/>
              </a:lnSpc>
              <a:spcBef>
                <a:spcPts val="600"/>
              </a:spcBef>
              <a:spcAft>
                <a:spcPts val="300"/>
              </a:spcAft>
              <a:buFont typeface="Wingdings 2" pitchFamily="127" charset="2"/>
              <a:buNone/>
            </a:pPr>
            <a:r>
              <a:rPr lang="en-US" sz="1200" smtClean="0"/>
              <a:t>Sprandio JD. Oncology patient-centered medical home and accountable cancer care. </a:t>
            </a:r>
            <a:r>
              <a:rPr lang="en-US" sz="1200" i="1" smtClean="0"/>
              <a:t>Commun Oncol.</a:t>
            </a:r>
            <a:r>
              <a:rPr lang="en-US" sz="1200" smtClean="0"/>
              <a:t> 2010;7:565-572. </a:t>
            </a:r>
          </a:p>
          <a:p>
            <a:pPr marL="0" indent="0">
              <a:lnSpc>
                <a:spcPct val="95000"/>
              </a:lnSpc>
              <a:spcBef>
                <a:spcPts val="600"/>
              </a:spcBef>
              <a:spcAft>
                <a:spcPts val="300"/>
              </a:spcAft>
              <a:buFont typeface="Wingdings 2" pitchFamily="127" charset="2"/>
              <a:buNone/>
            </a:pPr>
            <a:r>
              <a:rPr lang="da-DK" sz="1200" smtClean="0"/>
              <a:t>Zelenetz AZ, Ahmed I, Braud EL, et al. N</a:t>
            </a:r>
            <a:r>
              <a:rPr lang="en-US" sz="1200" smtClean="0"/>
              <a:t>CCN biosimilars white paper: regulatory, scientific, and patient safety perspectives. </a:t>
            </a:r>
            <a:r>
              <a:rPr lang="en-US" sz="1200" i="1" smtClean="0"/>
              <a:t>J Natl Compr Canc Netw.</a:t>
            </a:r>
            <a:r>
              <a:rPr lang="en-US" sz="1200" smtClean="0"/>
              <a:t> 2011;9(suppl 4):S1-22.</a:t>
            </a:r>
          </a:p>
        </p:txBody>
      </p:sp>
      <p:sp>
        <p:nvSpPr>
          <p:cNvPr id="70659"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9EE641-78F5-4259-873A-0A922570315A}" type="slidenum">
              <a:rPr lang="en-US">
                <a:solidFill>
                  <a:schemeClr val="tx1"/>
                </a:solidFill>
                <a:ea typeface="ＭＳ Ｐゴシック" pitchFamily="127" charset="-128"/>
                <a:cs typeface="ＭＳ Ｐゴシック" pitchFamily="127" charset="-128"/>
              </a:rPr>
              <a:pPr fontAlgn="base">
                <a:spcBef>
                  <a:spcPct val="0"/>
                </a:spcBef>
                <a:spcAft>
                  <a:spcPct val="0"/>
                </a:spcAft>
              </a:pPr>
              <a:t>31</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0"/>
            <a:ext cx="8229600" cy="1155700"/>
          </a:xfrm>
        </p:spPr>
        <p:txBody>
          <a:bodyPr/>
          <a:lstStyle/>
          <a:p>
            <a:r>
              <a:rPr lang="en-US" smtClean="0"/>
              <a:t>Presentation Overview</a:t>
            </a:r>
          </a:p>
        </p:txBody>
      </p:sp>
      <p:sp>
        <p:nvSpPr>
          <p:cNvPr id="17410" name="Content Placeholder 2"/>
          <p:cNvSpPr>
            <a:spLocks noGrp="1"/>
          </p:cNvSpPr>
          <p:nvPr>
            <p:ph idx="1"/>
          </p:nvPr>
        </p:nvSpPr>
        <p:spPr/>
        <p:txBody>
          <a:bodyPr/>
          <a:lstStyle/>
          <a:p>
            <a:r>
              <a:rPr lang="en-US" smtClean="0"/>
              <a:t>Oncology Care in a Changing Healthcare Environment </a:t>
            </a:r>
          </a:p>
          <a:p>
            <a:r>
              <a:rPr lang="en-US" smtClean="0"/>
              <a:t>Current Oncology Practice and Reimbursement Landscape</a:t>
            </a:r>
          </a:p>
          <a:p>
            <a:r>
              <a:rPr lang="en-US" smtClean="0"/>
              <a:t>Establishing Value in Cancer Care </a:t>
            </a:r>
          </a:p>
        </p:txBody>
      </p:sp>
      <p:sp>
        <p:nvSpPr>
          <p:cNvPr id="17411" name="Slide Number Placeholder 3"/>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3DAFE8-31C2-4C22-B947-3FEED588D5D7}" type="slidenum">
              <a:rPr lang="en-US">
                <a:solidFill>
                  <a:schemeClr val="tx1"/>
                </a:solidFill>
                <a:ea typeface="ＭＳ Ｐゴシック" pitchFamily="127" charset="-128"/>
                <a:cs typeface="ＭＳ Ｐゴシック" pitchFamily="127" charset="-128"/>
              </a:rPr>
              <a:pPr fontAlgn="base">
                <a:spcBef>
                  <a:spcPct val="0"/>
                </a:spcBef>
                <a:spcAft>
                  <a:spcPct val="0"/>
                </a:spcAft>
              </a:pPr>
              <a:t>4</a:t>
            </a:fld>
            <a:endParaRPr lang="en-US">
              <a:solidFill>
                <a:schemeClr val="tx1"/>
              </a:solidFill>
              <a:ea typeface="ＭＳ Ｐゴシック" pitchFamily="127" charset="-128"/>
              <a:cs typeface="ＭＳ Ｐゴシック" pitchFamily="127"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The Current Oncology Landscape </a:t>
            </a:r>
          </a:p>
        </p:txBody>
      </p:sp>
      <p:grpSp>
        <p:nvGrpSpPr>
          <p:cNvPr id="19458" name="Group 12"/>
          <p:cNvGrpSpPr>
            <a:grpSpLocks/>
          </p:cNvGrpSpPr>
          <p:nvPr/>
        </p:nvGrpSpPr>
        <p:grpSpPr bwMode="auto">
          <a:xfrm>
            <a:off x="460375" y="1447800"/>
            <a:ext cx="8223250" cy="2971800"/>
            <a:chOff x="459771" y="1571649"/>
            <a:chExt cx="8224456" cy="2971800"/>
          </a:xfrm>
        </p:grpSpPr>
        <p:sp>
          <p:nvSpPr>
            <p:cNvPr id="15" name="Freeform 14"/>
            <p:cNvSpPr/>
            <p:nvPr/>
          </p:nvSpPr>
          <p:spPr>
            <a:xfrm>
              <a:off x="459771" y="2176487"/>
              <a:ext cx="2507031" cy="2366962"/>
            </a:xfrm>
            <a:custGeom>
              <a:avLst/>
              <a:gdLst>
                <a:gd name="connsiteX0" fmla="*/ 0 w 2507456"/>
                <a:gd name="connsiteY0" fmla="*/ 0 h 3689280"/>
                <a:gd name="connsiteX1" fmla="*/ 2507456 w 2507456"/>
                <a:gd name="connsiteY1" fmla="*/ 0 h 3689280"/>
                <a:gd name="connsiteX2" fmla="*/ 2507456 w 2507456"/>
                <a:gd name="connsiteY2" fmla="*/ 3689280 h 3689280"/>
                <a:gd name="connsiteX3" fmla="*/ 0 w 2507456"/>
                <a:gd name="connsiteY3" fmla="*/ 3689280 h 3689280"/>
                <a:gd name="connsiteX4" fmla="*/ 0 w 2507456"/>
                <a:gd name="connsiteY4" fmla="*/ 0 h 3689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3689280">
                  <a:moveTo>
                    <a:pt x="0" y="0"/>
                  </a:moveTo>
                  <a:lnTo>
                    <a:pt x="2507456" y="0"/>
                  </a:lnTo>
                  <a:lnTo>
                    <a:pt x="2507456" y="3689280"/>
                  </a:lnTo>
                  <a:lnTo>
                    <a:pt x="0" y="3689280"/>
                  </a:lnTo>
                  <a:lnTo>
                    <a:pt x="0" y="0"/>
                  </a:lnTo>
                  <a:close/>
                </a:path>
              </a:pathLst>
            </a:custGeom>
          </p:spPr>
          <p:style>
            <a:lnRef idx="1">
              <a:schemeClr val="dk2">
                <a:alpha val="90000"/>
                <a:hueOff val="0"/>
                <a:satOff val="0"/>
                <a:lumOff val="0"/>
                <a:alphaOff val="0"/>
              </a:schemeClr>
            </a:lnRef>
            <a:fillRef idx="1">
              <a:schemeClr val="lt1">
                <a:alpha val="90000"/>
                <a:tint val="40000"/>
                <a:hueOff val="0"/>
                <a:satOff val="0"/>
                <a:lumOff val="0"/>
                <a:alphaOff val="0"/>
              </a:schemeClr>
            </a:fillRef>
            <a:effectRef idx="2">
              <a:schemeClr val="lt1">
                <a:alpha val="90000"/>
                <a:tint val="40000"/>
                <a:hueOff val="0"/>
                <a:satOff val="0"/>
                <a:lumOff val="0"/>
                <a:alphaOff val="0"/>
              </a:schemeClr>
            </a:effectRef>
            <a:fontRef idx="minor">
              <a:schemeClr val="dk2">
                <a:hueOff val="0"/>
                <a:satOff val="0"/>
                <a:lumOff val="0"/>
                <a:alphaOff val="0"/>
              </a:schemeClr>
            </a:fontRef>
          </p:style>
          <p:txBody>
            <a:bodyPr tIns="112014" bIns="168021" spcCol="1270"/>
            <a:lstStyle/>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Controlling rapidly escalating cancer treatment costs</a:t>
              </a:r>
              <a:r>
                <a:rPr lang="en-US" baseline="30000" dirty="0">
                  <a:solidFill>
                    <a:schemeClr val="tx1">
                      <a:lumMod val="75000"/>
                    </a:schemeClr>
                  </a:solidFill>
                </a:rPr>
                <a:t>1,2</a:t>
              </a:r>
              <a:endParaRPr lang="en-US" dirty="0">
                <a:solidFill>
                  <a:schemeClr val="tx1">
                    <a:lumMod val="75000"/>
                  </a:schemeClr>
                </a:solidFill>
              </a:endParaRPr>
            </a:p>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Managing off-label prescription use</a:t>
              </a:r>
              <a:r>
                <a:rPr lang="en-US" baseline="30000" dirty="0">
                  <a:solidFill>
                    <a:schemeClr val="tx1">
                      <a:lumMod val="75000"/>
                    </a:schemeClr>
                  </a:solidFill>
                </a:rPr>
                <a:t>3</a:t>
              </a:r>
              <a:endParaRPr lang="en-US" dirty="0">
                <a:solidFill>
                  <a:schemeClr val="tx1">
                    <a:lumMod val="75000"/>
                  </a:schemeClr>
                </a:solidFill>
              </a:endParaRPr>
            </a:p>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Supporting cost-effective quality cancer care</a:t>
              </a:r>
              <a:r>
                <a:rPr lang="en-US" baseline="30000" dirty="0">
                  <a:solidFill>
                    <a:schemeClr val="tx1">
                      <a:lumMod val="75000"/>
                    </a:schemeClr>
                  </a:solidFill>
                </a:rPr>
                <a:t>1,2</a:t>
              </a:r>
              <a:endParaRPr lang="en-US" dirty="0">
                <a:solidFill>
                  <a:schemeClr val="tx1">
                    <a:lumMod val="75000"/>
                  </a:schemeClr>
                </a:solidFill>
              </a:endParaRPr>
            </a:p>
          </p:txBody>
        </p:sp>
        <p:sp>
          <p:nvSpPr>
            <p:cNvPr id="17" name="Freeform 16"/>
            <p:cNvSpPr/>
            <p:nvPr/>
          </p:nvSpPr>
          <p:spPr>
            <a:xfrm>
              <a:off x="3317690" y="2176487"/>
              <a:ext cx="2508618" cy="2366962"/>
            </a:xfrm>
            <a:custGeom>
              <a:avLst/>
              <a:gdLst>
                <a:gd name="connsiteX0" fmla="*/ 0 w 2507456"/>
                <a:gd name="connsiteY0" fmla="*/ 0 h 3689280"/>
                <a:gd name="connsiteX1" fmla="*/ 2507456 w 2507456"/>
                <a:gd name="connsiteY1" fmla="*/ 0 h 3689280"/>
                <a:gd name="connsiteX2" fmla="*/ 2507456 w 2507456"/>
                <a:gd name="connsiteY2" fmla="*/ 3689280 h 3689280"/>
                <a:gd name="connsiteX3" fmla="*/ 0 w 2507456"/>
                <a:gd name="connsiteY3" fmla="*/ 3689280 h 3689280"/>
                <a:gd name="connsiteX4" fmla="*/ 0 w 2507456"/>
                <a:gd name="connsiteY4" fmla="*/ 0 h 3689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3689280">
                  <a:moveTo>
                    <a:pt x="0" y="0"/>
                  </a:moveTo>
                  <a:lnTo>
                    <a:pt x="2507456" y="0"/>
                  </a:lnTo>
                  <a:lnTo>
                    <a:pt x="2507456" y="3689280"/>
                  </a:lnTo>
                  <a:lnTo>
                    <a:pt x="0" y="3689280"/>
                  </a:lnTo>
                  <a:lnTo>
                    <a:pt x="0" y="0"/>
                  </a:lnTo>
                  <a:close/>
                </a:path>
              </a:pathLst>
            </a:custGeom>
          </p:spPr>
          <p:style>
            <a:lnRef idx="1">
              <a:schemeClr val="dk2">
                <a:alpha val="90000"/>
                <a:hueOff val="0"/>
                <a:satOff val="0"/>
                <a:lumOff val="0"/>
                <a:alphaOff val="0"/>
              </a:schemeClr>
            </a:lnRef>
            <a:fillRef idx="1">
              <a:schemeClr val="lt1">
                <a:alpha val="90000"/>
                <a:tint val="40000"/>
                <a:hueOff val="0"/>
                <a:satOff val="0"/>
                <a:lumOff val="0"/>
                <a:alphaOff val="0"/>
              </a:schemeClr>
            </a:fillRef>
            <a:effectRef idx="2">
              <a:schemeClr val="lt1">
                <a:alpha val="90000"/>
                <a:tint val="40000"/>
                <a:hueOff val="0"/>
                <a:satOff val="0"/>
                <a:lumOff val="0"/>
                <a:alphaOff val="0"/>
              </a:schemeClr>
            </a:effectRef>
            <a:fontRef idx="minor">
              <a:schemeClr val="dk2">
                <a:hueOff val="0"/>
                <a:satOff val="0"/>
                <a:lumOff val="0"/>
                <a:alphaOff val="0"/>
              </a:schemeClr>
            </a:fontRef>
          </p:style>
          <p:txBody>
            <a:bodyPr tIns="112014" bIns="168021" spcCol="1270"/>
            <a:lstStyle/>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Utilizing new agents and therapies </a:t>
              </a:r>
            </a:p>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Incorporating evolving standards of care into practice </a:t>
              </a:r>
            </a:p>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Efficiently operating an oncology practice</a:t>
              </a:r>
            </a:p>
          </p:txBody>
        </p:sp>
        <p:sp>
          <p:nvSpPr>
            <p:cNvPr id="19" name="Freeform 18"/>
            <p:cNvSpPr/>
            <p:nvPr/>
          </p:nvSpPr>
          <p:spPr>
            <a:xfrm>
              <a:off x="6177197" y="2176487"/>
              <a:ext cx="2507030" cy="2366962"/>
            </a:xfrm>
            <a:custGeom>
              <a:avLst/>
              <a:gdLst>
                <a:gd name="connsiteX0" fmla="*/ 0 w 2507456"/>
                <a:gd name="connsiteY0" fmla="*/ 0 h 3689280"/>
                <a:gd name="connsiteX1" fmla="*/ 2507456 w 2507456"/>
                <a:gd name="connsiteY1" fmla="*/ 0 h 3689280"/>
                <a:gd name="connsiteX2" fmla="*/ 2507456 w 2507456"/>
                <a:gd name="connsiteY2" fmla="*/ 3689280 h 3689280"/>
                <a:gd name="connsiteX3" fmla="*/ 0 w 2507456"/>
                <a:gd name="connsiteY3" fmla="*/ 3689280 h 3689280"/>
                <a:gd name="connsiteX4" fmla="*/ 0 w 2507456"/>
                <a:gd name="connsiteY4" fmla="*/ 0 h 3689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3689280">
                  <a:moveTo>
                    <a:pt x="0" y="0"/>
                  </a:moveTo>
                  <a:lnTo>
                    <a:pt x="2507456" y="0"/>
                  </a:lnTo>
                  <a:lnTo>
                    <a:pt x="2507456" y="3689280"/>
                  </a:lnTo>
                  <a:lnTo>
                    <a:pt x="0" y="3689280"/>
                  </a:lnTo>
                  <a:lnTo>
                    <a:pt x="0" y="0"/>
                  </a:lnTo>
                  <a:close/>
                </a:path>
              </a:pathLst>
            </a:custGeom>
          </p:spPr>
          <p:style>
            <a:lnRef idx="1">
              <a:schemeClr val="dk2">
                <a:alpha val="90000"/>
                <a:hueOff val="0"/>
                <a:satOff val="0"/>
                <a:lumOff val="0"/>
                <a:alphaOff val="0"/>
              </a:schemeClr>
            </a:lnRef>
            <a:fillRef idx="1">
              <a:schemeClr val="lt1">
                <a:alpha val="90000"/>
                <a:tint val="40000"/>
                <a:hueOff val="0"/>
                <a:satOff val="0"/>
                <a:lumOff val="0"/>
                <a:alphaOff val="0"/>
              </a:schemeClr>
            </a:fillRef>
            <a:effectRef idx="2">
              <a:schemeClr val="lt1">
                <a:alpha val="90000"/>
                <a:tint val="40000"/>
                <a:hueOff val="0"/>
                <a:satOff val="0"/>
                <a:lumOff val="0"/>
                <a:alphaOff val="0"/>
              </a:schemeClr>
            </a:effectRef>
            <a:fontRef idx="minor">
              <a:schemeClr val="dk2">
                <a:hueOff val="0"/>
                <a:satOff val="0"/>
                <a:lumOff val="0"/>
                <a:alphaOff val="0"/>
              </a:schemeClr>
            </a:fontRef>
          </p:style>
          <p:txBody>
            <a:bodyPr tIns="112014" bIns="168021" spcCol="1270"/>
            <a:lstStyle/>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Accessing appropriate care </a:t>
              </a:r>
              <a:br>
                <a:rPr lang="en-US" dirty="0">
                  <a:solidFill>
                    <a:schemeClr val="tx1">
                      <a:lumMod val="75000"/>
                    </a:schemeClr>
                  </a:solidFill>
                </a:rPr>
              </a:br>
              <a:r>
                <a:rPr lang="en-US" dirty="0">
                  <a:solidFill>
                    <a:schemeClr val="tx1">
                      <a:lumMod val="75000"/>
                    </a:schemeClr>
                  </a:solidFill>
                </a:rPr>
                <a:t>in a timely manner </a:t>
              </a:r>
            </a:p>
            <a:p>
              <a:pPr marL="173038" lvl="1" indent="-173038" defTabSz="933450" fontAlgn="auto">
                <a:lnSpc>
                  <a:spcPct val="90000"/>
                </a:lnSpc>
                <a:spcBef>
                  <a:spcPts val="400"/>
                </a:spcBef>
                <a:spcAft>
                  <a:spcPts val="0"/>
                </a:spcAft>
                <a:buClr>
                  <a:srgbClr val="C00000"/>
                </a:buClr>
                <a:buFontTx/>
                <a:buChar char="••"/>
                <a:defRPr/>
              </a:pPr>
              <a:r>
                <a:rPr lang="en-US" dirty="0">
                  <a:solidFill>
                    <a:schemeClr val="tx1">
                      <a:lumMod val="75000"/>
                    </a:schemeClr>
                  </a:solidFill>
                </a:rPr>
                <a:t>Receiving high-quality cancer care</a:t>
              </a:r>
            </a:p>
          </p:txBody>
        </p:sp>
        <p:sp>
          <p:nvSpPr>
            <p:cNvPr id="14" name="Freeform 13"/>
            <p:cNvSpPr/>
            <p:nvPr/>
          </p:nvSpPr>
          <p:spPr>
            <a:xfrm>
              <a:off x="459771" y="1571649"/>
              <a:ext cx="2507456" cy="604800"/>
            </a:xfrm>
            <a:custGeom>
              <a:avLst/>
              <a:gdLst>
                <a:gd name="connsiteX0" fmla="*/ 0 w 2507456"/>
                <a:gd name="connsiteY0" fmla="*/ 0 h 604800"/>
                <a:gd name="connsiteX1" fmla="*/ 2507456 w 2507456"/>
                <a:gd name="connsiteY1" fmla="*/ 0 h 604800"/>
                <a:gd name="connsiteX2" fmla="*/ 2507456 w 2507456"/>
                <a:gd name="connsiteY2" fmla="*/ 604800 h 604800"/>
                <a:gd name="connsiteX3" fmla="*/ 0 w 2507456"/>
                <a:gd name="connsiteY3" fmla="*/ 604800 h 604800"/>
                <a:gd name="connsiteX4" fmla="*/ 0 w 2507456"/>
                <a:gd name="connsiteY4" fmla="*/ 0 h 6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604800">
                  <a:moveTo>
                    <a:pt x="0" y="0"/>
                  </a:moveTo>
                  <a:lnTo>
                    <a:pt x="2507456" y="0"/>
                  </a:lnTo>
                  <a:lnTo>
                    <a:pt x="2507456" y="604800"/>
                  </a:lnTo>
                  <a:lnTo>
                    <a:pt x="0" y="604800"/>
                  </a:lnTo>
                  <a:lnTo>
                    <a:pt x="0" y="0"/>
                  </a:lnTo>
                  <a:close/>
                </a:path>
              </a:pathLst>
            </a:cu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p:spPr>
          <p:style>
            <a:lnRef idx="1">
              <a:schemeClr val="dk2">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2">
                <a:hueOff val="0"/>
                <a:satOff val="0"/>
                <a:lumOff val="0"/>
                <a:alphaOff val="0"/>
              </a:schemeClr>
            </a:fontRef>
          </p:style>
          <p:txBody>
            <a:bodyPr lIns="149352" tIns="85344" rIns="149352" bIns="85344" spcCol="1270" anchor="ctr"/>
            <a:lstStyle/>
            <a:p>
              <a:pPr algn="ctr" defTabSz="933450" fontAlgn="auto">
                <a:lnSpc>
                  <a:spcPct val="90000"/>
                </a:lnSpc>
                <a:spcAft>
                  <a:spcPct val="35000"/>
                </a:spcAft>
                <a:defRPr/>
              </a:pPr>
              <a:r>
                <a:rPr lang="en-US" sz="2100" b="1" dirty="0"/>
                <a:t>Payers</a:t>
              </a:r>
              <a:endParaRPr lang="en-US" sz="2100" dirty="0"/>
            </a:p>
          </p:txBody>
        </p:sp>
        <p:sp>
          <p:nvSpPr>
            <p:cNvPr id="16" name="Freeform 15"/>
            <p:cNvSpPr/>
            <p:nvPr/>
          </p:nvSpPr>
          <p:spPr>
            <a:xfrm>
              <a:off x="3318271" y="1571649"/>
              <a:ext cx="2507456" cy="604800"/>
            </a:xfrm>
            <a:custGeom>
              <a:avLst/>
              <a:gdLst>
                <a:gd name="connsiteX0" fmla="*/ 0 w 2507456"/>
                <a:gd name="connsiteY0" fmla="*/ 0 h 604800"/>
                <a:gd name="connsiteX1" fmla="*/ 2507456 w 2507456"/>
                <a:gd name="connsiteY1" fmla="*/ 0 h 604800"/>
                <a:gd name="connsiteX2" fmla="*/ 2507456 w 2507456"/>
                <a:gd name="connsiteY2" fmla="*/ 604800 h 604800"/>
                <a:gd name="connsiteX3" fmla="*/ 0 w 2507456"/>
                <a:gd name="connsiteY3" fmla="*/ 604800 h 604800"/>
                <a:gd name="connsiteX4" fmla="*/ 0 w 2507456"/>
                <a:gd name="connsiteY4" fmla="*/ 0 h 6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604800">
                  <a:moveTo>
                    <a:pt x="0" y="0"/>
                  </a:moveTo>
                  <a:lnTo>
                    <a:pt x="2507456" y="0"/>
                  </a:lnTo>
                  <a:lnTo>
                    <a:pt x="2507456" y="604800"/>
                  </a:lnTo>
                  <a:lnTo>
                    <a:pt x="0" y="604800"/>
                  </a:lnTo>
                  <a:lnTo>
                    <a:pt x="0" y="0"/>
                  </a:lnTo>
                  <a:close/>
                </a:path>
              </a:pathLst>
            </a:cu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p:spPr>
          <p:style>
            <a:lnRef idx="1">
              <a:schemeClr val="dk2">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2">
                <a:hueOff val="0"/>
                <a:satOff val="0"/>
                <a:lumOff val="0"/>
                <a:alphaOff val="0"/>
              </a:schemeClr>
            </a:fontRef>
          </p:style>
          <p:txBody>
            <a:bodyPr lIns="149352" tIns="85344" rIns="149352" bIns="85344" spcCol="1270" anchor="ctr"/>
            <a:lstStyle/>
            <a:p>
              <a:pPr algn="ctr" defTabSz="933450" fontAlgn="auto">
                <a:lnSpc>
                  <a:spcPct val="90000"/>
                </a:lnSpc>
                <a:spcAft>
                  <a:spcPct val="35000"/>
                </a:spcAft>
                <a:defRPr/>
              </a:pPr>
              <a:r>
                <a:rPr lang="en-US" sz="2100" b="1" dirty="0"/>
                <a:t>Providers</a:t>
              </a:r>
              <a:r>
                <a:rPr lang="en-US" sz="2100" b="1" baseline="30000" dirty="0"/>
                <a:t>1,4</a:t>
              </a:r>
              <a:endParaRPr lang="en-US" sz="2100" dirty="0"/>
            </a:p>
          </p:txBody>
        </p:sp>
        <p:sp>
          <p:nvSpPr>
            <p:cNvPr id="18" name="Freeform 17"/>
            <p:cNvSpPr/>
            <p:nvPr/>
          </p:nvSpPr>
          <p:spPr>
            <a:xfrm>
              <a:off x="6176771" y="1571649"/>
              <a:ext cx="2507456" cy="604800"/>
            </a:xfrm>
            <a:custGeom>
              <a:avLst/>
              <a:gdLst>
                <a:gd name="connsiteX0" fmla="*/ 0 w 2507456"/>
                <a:gd name="connsiteY0" fmla="*/ 0 h 604800"/>
                <a:gd name="connsiteX1" fmla="*/ 2507456 w 2507456"/>
                <a:gd name="connsiteY1" fmla="*/ 0 h 604800"/>
                <a:gd name="connsiteX2" fmla="*/ 2507456 w 2507456"/>
                <a:gd name="connsiteY2" fmla="*/ 604800 h 604800"/>
                <a:gd name="connsiteX3" fmla="*/ 0 w 2507456"/>
                <a:gd name="connsiteY3" fmla="*/ 604800 h 604800"/>
                <a:gd name="connsiteX4" fmla="*/ 0 w 2507456"/>
                <a:gd name="connsiteY4" fmla="*/ 0 h 6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7456" h="604800">
                  <a:moveTo>
                    <a:pt x="0" y="0"/>
                  </a:moveTo>
                  <a:lnTo>
                    <a:pt x="2507456" y="0"/>
                  </a:lnTo>
                  <a:lnTo>
                    <a:pt x="2507456" y="604800"/>
                  </a:lnTo>
                  <a:lnTo>
                    <a:pt x="0" y="604800"/>
                  </a:lnTo>
                  <a:lnTo>
                    <a:pt x="0" y="0"/>
                  </a:lnTo>
                  <a:close/>
                </a:path>
              </a:pathLst>
            </a:cu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p:spPr>
          <p:style>
            <a:lnRef idx="1">
              <a:schemeClr val="dk2">
                <a:shade val="80000"/>
                <a:hueOff val="0"/>
                <a:satOff val="0"/>
                <a:lumOff val="0"/>
                <a:alphaOff val="0"/>
              </a:schemeClr>
            </a:lnRef>
            <a:fillRef idx="3">
              <a:schemeClr val="lt1">
                <a:hueOff val="0"/>
                <a:satOff val="0"/>
                <a:lumOff val="0"/>
                <a:alphaOff val="0"/>
              </a:schemeClr>
            </a:fillRef>
            <a:effectRef idx="3">
              <a:schemeClr val="lt1">
                <a:hueOff val="0"/>
                <a:satOff val="0"/>
                <a:lumOff val="0"/>
                <a:alphaOff val="0"/>
              </a:schemeClr>
            </a:effectRef>
            <a:fontRef idx="minor">
              <a:schemeClr val="dk2">
                <a:hueOff val="0"/>
                <a:satOff val="0"/>
                <a:lumOff val="0"/>
                <a:alphaOff val="0"/>
              </a:schemeClr>
            </a:fontRef>
          </p:style>
          <p:txBody>
            <a:bodyPr lIns="149352" tIns="85344" rIns="149352" bIns="85344" spcCol="1270" anchor="ctr"/>
            <a:lstStyle/>
            <a:p>
              <a:pPr algn="ctr" defTabSz="933450" fontAlgn="auto">
                <a:lnSpc>
                  <a:spcPct val="90000"/>
                </a:lnSpc>
                <a:spcAft>
                  <a:spcPct val="35000"/>
                </a:spcAft>
                <a:defRPr/>
              </a:pPr>
              <a:r>
                <a:rPr lang="en-US" sz="2100" b="1" dirty="0"/>
                <a:t>Patients</a:t>
              </a:r>
              <a:r>
                <a:rPr lang="en-US" sz="2100" b="1" baseline="30000" dirty="0"/>
                <a:t>1,5</a:t>
              </a:r>
              <a:endParaRPr lang="en-US" sz="2100" dirty="0"/>
            </a:p>
          </p:txBody>
        </p:sp>
      </p:grpSp>
      <p:sp>
        <p:nvSpPr>
          <p:cNvPr id="19459" name="Slide Number Placeholder 6"/>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918945-197F-40B8-9D42-233A73FD8689}" type="slidenum">
              <a:rPr lang="en-US">
                <a:solidFill>
                  <a:schemeClr val="tx1"/>
                </a:solidFill>
                <a:ea typeface="ＭＳ Ｐゴシック" pitchFamily="127" charset="-128"/>
                <a:cs typeface="ＭＳ Ｐゴシック" pitchFamily="127" charset="-128"/>
              </a:rPr>
              <a:pPr fontAlgn="base">
                <a:spcBef>
                  <a:spcPct val="0"/>
                </a:spcBef>
                <a:spcAft>
                  <a:spcPct val="0"/>
                </a:spcAft>
              </a:pPr>
              <a:t>5</a:t>
            </a:fld>
            <a:endParaRPr lang="en-US">
              <a:solidFill>
                <a:schemeClr val="tx1"/>
              </a:solidFill>
              <a:ea typeface="ＭＳ Ｐゴシック" pitchFamily="127" charset="-128"/>
              <a:cs typeface="ＭＳ Ｐゴシック" pitchFamily="127" charset="-128"/>
            </a:endParaRPr>
          </a:p>
        </p:txBody>
      </p:sp>
      <p:sp>
        <p:nvSpPr>
          <p:cNvPr id="19460" name="Rectangle 10"/>
          <p:cNvSpPr>
            <a:spLocks noChangeArrowheads="1"/>
          </p:cNvSpPr>
          <p:nvPr/>
        </p:nvSpPr>
        <p:spPr bwMode="auto">
          <a:xfrm>
            <a:off x="0" y="4713288"/>
            <a:ext cx="8153400" cy="2144712"/>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buFont typeface="Arial" pitchFamily="127" charset="0"/>
              <a:buAutoNum type="arabicPeriod"/>
            </a:pPr>
            <a:r>
              <a:rPr lang="en-US" sz="1000"/>
              <a:t>Goldsmith M. Presented at: The Center for Business Intelligence 3rd Annual Effective Oncology Benefit Management Conference; October 6, 2008; Chicago, IL.</a:t>
            </a:r>
          </a:p>
          <a:p>
            <a:pPr marL="169863" indent="-169863">
              <a:spcBef>
                <a:spcPts val="200"/>
              </a:spcBef>
              <a:buFont typeface="Arial" pitchFamily="127" charset="0"/>
              <a:buAutoNum type="arabicPeriod"/>
            </a:pPr>
            <a:r>
              <a:rPr lang="en-US" sz="1000"/>
              <a:t>Kuzner W. Association for Value-Based Cancer Care Web site. http://www.valuebasedcancer.com/article/payer-trends-oncology-challenges-and-solutions. Accessed January 20, 2012.</a:t>
            </a:r>
          </a:p>
          <a:p>
            <a:pPr marL="169863" indent="-169863">
              <a:spcBef>
                <a:spcPts val="200"/>
              </a:spcBef>
              <a:buFont typeface="Arial" pitchFamily="127" charset="0"/>
              <a:buAutoNum type="arabicPeriod"/>
            </a:pPr>
            <a:r>
              <a:rPr lang="en-US" sz="1000"/>
              <a:t>Reinke T. </a:t>
            </a:r>
            <a:r>
              <a:rPr lang="en-US" sz="1000" i="1"/>
              <a:t>Manag Care</a:t>
            </a:r>
            <a:r>
              <a:rPr lang="en-US" sz="1000"/>
              <a:t>. 2011;20(9):14-16. http://www.managedcaremag.com/archives/1109/1109.medmgmt.html. </a:t>
            </a:r>
            <a:br>
              <a:rPr lang="en-US" sz="1000"/>
            </a:br>
            <a:r>
              <a:rPr lang="en-US" sz="1000"/>
              <a:t>Accessed January 29, 2012.</a:t>
            </a:r>
            <a:endParaRPr lang="en-US" sz="1000">
              <a:ea typeface="Arial" pitchFamily="127" charset="0"/>
              <a:cs typeface="Arial" pitchFamily="127" charset="0"/>
            </a:endParaRPr>
          </a:p>
          <a:p>
            <a:pPr marL="169863" indent="-169863">
              <a:spcBef>
                <a:spcPts val="200"/>
              </a:spcBef>
              <a:buFont typeface="Arial" pitchFamily="127" charset="0"/>
              <a:buAutoNum type="arabicPeriod"/>
            </a:pPr>
            <a:r>
              <a:rPr lang="en-US" sz="1000"/>
              <a:t>Fuerst M. </a:t>
            </a:r>
            <a:r>
              <a:rPr lang="en-US" sz="1000" i="1"/>
              <a:t>Oncol Times</a:t>
            </a:r>
            <a:r>
              <a:rPr lang="en-US" sz="1000"/>
              <a:t>. 2010;32(16):20-22.</a:t>
            </a:r>
          </a:p>
          <a:p>
            <a:pPr marL="169863" indent="-169863">
              <a:spcBef>
                <a:spcPts val="200"/>
              </a:spcBef>
              <a:buFont typeface="Arial" pitchFamily="127" charset="0"/>
              <a:buAutoNum type="arabicPeriod"/>
            </a:pPr>
            <a:r>
              <a:rPr lang="en-US" sz="1000"/>
              <a:t>Healthreform.GOV Web site. http://www.healthreform.gov/reports/breastcancer/breastcancer3.pdf. Accessed January 23, 2012.</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ctrTitle"/>
          </p:nvPr>
        </p:nvSpPr>
        <p:spPr>
          <a:xfrm>
            <a:off x="1376363" y="1828800"/>
            <a:ext cx="6391275" cy="1497013"/>
          </a:xfrm>
        </p:spPr>
        <p:txBody>
          <a:bodyPr/>
          <a:lstStyle/>
          <a:p>
            <a:r>
              <a:rPr lang="en-US" smtClean="0"/>
              <a:t>Oncology Care in a Changing Healthcare Environment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3"/>
          <p:cNvSpPr>
            <a:spLocks noGrp="1"/>
          </p:cNvSpPr>
          <p:nvPr>
            <p:ph type="title"/>
          </p:nvPr>
        </p:nvSpPr>
        <p:spPr/>
        <p:txBody>
          <a:bodyPr/>
          <a:lstStyle/>
          <a:p>
            <a:r>
              <a:rPr lang="en-US" smtClean="0"/>
              <a:t>Oncology Care in a Changing Healthcare Environment </a:t>
            </a:r>
          </a:p>
        </p:txBody>
      </p:sp>
      <p:sp>
        <p:nvSpPr>
          <p:cNvPr id="21506" name="Content Placeholder 2"/>
          <p:cNvSpPr>
            <a:spLocks noGrp="1"/>
          </p:cNvSpPr>
          <p:nvPr>
            <p:ph idx="1"/>
          </p:nvPr>
        </p:nvSpPr>
        <p:spPr/>
        <p:txBody>
          <a:bodyPr/>
          <a:lstStyle/>
          <a:p>
            <a:pPr lvl="1">
              <a:buFont typeface="Wingdings 2" pitchFamily="127" charset="2"/>
              <a:buChar char=""/>
            </a:pPr>
            <a:r>
              <a:rPr lang="en-US" sz="1600" smtClean="0"/>
              <a:t>Healthcare reform</a:t>
            </a:r>
            <a:r>
              <a:rPr lang="en-US" sz="1600" baseline="30000" smtClean="0"/>
              <a:t>1-3</a:t>
            </a:r>
          </a:p>
          <a:p>
            <a:pPr lvl="2">
              <a:buFont typeface="Arial" pitchFamily="127" charset="0"/>
              <a:buChar char="–"/>
            </a:pPr>
            <a:r>
              <a:rPr lang="en-US" sz="1400" smtClean="0"/>
              <a:t>The Affordable Care Act (ACA) contains a number of provisions that impact oncology practices </a:t>
            </a:r>
          </a:p>
          <a:p>
            <a:pPr lvl="3">
              <a:buFont typeface="Arial" pitchFamily="127" charset="0"/>
              <a:buChar char="•"/>
            </a:pPr>
            <a:r>
              <a:rPr lang="en-US" sz="1200" smtClean="0"/>
              <a:t>Patient-centered medical homes (PCMHs)</a:t>
            </a:r>
          </a:p>
          <a:p>
            <a:pPr lvl="3">
              <a:buFont typeface="Arial" pitchFamily="127" charset="0"/>
              <a:buChar char="•"/>
            </a:pPr>
            <a:r>
              <a:rPr lang="en-US" sz="1200" smtClean="0"/>
              <a:t>Hospital value-based purchasing (VBP)</a:t>
            </a:r>
          </a:p>
          <a:p>
            <a:pPr lvl="3">
              <a:buFont typeface="Arial" pitchFamily="127" charset="0"/>
              <a:buChar char="•"/>
            </a:pPr>
            <a:r>
              <a:rPr lang="en-US" sz="1200" smtClean="0"/>
              <a:t>Accountable care organizations (ACOs)</a:t>
            </a:r>
          </a:p>
          <a:p>
            <a:pPr lvl="1">
              <a:buFont typeface="Wingdings 2" pitchFamily="127" charset="2"/>
              <a:buChar char=""/>
            </a:pPr>
            <a:r>
              <a:rPr lang="en-US" sz="1600" smtClean="0"/>
              <a:t>Pathways</a:t>
            </a:r>
            <a:r>
              <a:rPr lang="en-US" sz="1600" baseline="30000" smtClean="0"/>
              <a:t>4</a:t>
            </a:r>
          </a:p>
          <a:p>
            <a:pPr lvl="2">
              <a:buFont typeface="Arial" pitchFamily="127" charset="0"/>
              <a:buChar char="–"/>
            </a:pPr>
            <a:r>
              <a:rPr lang="en-US" sz="1400" smtClean="0"/>
              <a:t>Combine evidence-based practices and clinical community consensus to develop consistent treatment approaches</a:t>
            </a:r>
          </a:p>
          <a:p>
            <a:pPr lvl="1">
              <a:buFont typeface="Wingdings 2" pitchFamily="127" charset="2"/>
              <a:buChar char=""/>
            </a:pPr>
            <a:r>
              <a:rPr lang="en-US" sz="1600" smtClean="0"/>
              <a:t>Comprehensive medical home</a:t>
            </a:r>
            <a:r>
              <a:rPr lang="en-US" sz="1600" baseline="30000" smtClean="0"/>
              <a:t>5,6</a:t>
            </a:r>
          </a:p>
          <a:p>
            <a:pPr lvl="2">
              <a:buFont typeface="Arial" pitchFamily="127" charset="0"/>
              <a:buChar char="–"/>
            </a:pPr>
            <a:r>
              <a:rPr lang="en-US" sz="1400" smtClean="0"/>
              <a:t>Horizontal patient management system</a:t>
            </a:r>
          </a:p>
          <a:p>
            <a:pPr lvl="2">
              <a:buFont typeface="Arial" pitchFamily="127" charset="0"/>
              <a:buChar char="–"/>
            </a:pPr>
            <a:r>
              <a:rPr lang="en-US" sz="1400" smtClean="0"/>
              <a:t>Includes evidence-based medicine, pathways,</a:t>
            </a:r>
            <a:r>
              <a:rPr lang="en-US" sz="1400" baseline="30000" smtClean="0"/>
              <a:t>7</a:t>
            </a:r>
            <a:r>
              <a:rPr lang="en-US" sz="1400" smtClean="0"/>
              <a:t> nursing care, and end-of-life care</a:t>
            </a:r>
          </a:p>
        </p:txBody>
      </p:sp>
      <p:sp>
        <p:nvSpPr>
          <p:cNvPr id="21507"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370417-C166-4FA7-8A7A-E7637730555F}" type="slidenum">
              <a:rPr lang="en-US">
                <a:solidFill>
                  <a:schemeClr val="tx1"/>
                </a:solidFill>
                <a:ea typeface="ＭＳ Ｐゴシック" pitchFamily="127" charset="-128"/>
                <a:cs typeface="ＭＳ Ｐゴシック" pitchFamily="127" charset="-128"/>
              </a:rPr>
              <a:pPr fontAlgn="base">
                <a:spcBef>
                  <a:spcPct val="0"/>
                </a:spcBef>
                <a:spcAft>
                  <a:spcPct val="0"/>
                </a:spcAft>
              </a:pPr>
              <a:t>7</a:t>
            </a:fld>
            <a:endParaRPr lang="en-US">
              <a:solidFill>
                <a:schemeClr val="tx1"/>
              </a:solidFill>
              <a:ea typeface="ＭＳ Ｐゴシック" pitchFamily="127" charset="-128"/>
              <a:cs typeface="ＭＳ Ｐゴシック" pitchFamily="127" charset="-128"/>
            </a:endParaRPr>
          </a:p>
        </p:txBody>
      </p:sp>
      <p:sp>
        <p:nvSpPr>
          <p:cNvPr id="21508" name="Rectangle 7"/>
          <p:cNvSpPr>
            <a:spLocks noChangeArrowheads="1"/>
          </p:cNvSpPr>
          <p:nvPr/>
        </p:nvSpPr>
        <p:spPr bwMode="auto">
          <a:xfrm>
            <a:off x="0" y="4357688"/>
            <a:ext cx="8763000" cy="2500312"/>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buFont typeface="Arial" pitchFamily="127" charset="0"/>
              <a:buAutoNum type="arabicPeriod"/>
            </a:pPr>
            <a:r>
              <a:rPr lang="en-US" sz="1000"/>
              <a:t>Healthcare.gov Web site. http://www.healthcare.gov/law/timeline/full.html. Accessed January 4, 2012.</a:t>
            </a:r>
          </a:p>
          <a:p>
            <a:pPr marL="169863" indent="-169863">
              <a:spcBef>
                <a:spcPts val="200"/>
              </a:spcBef>
              <a:buFont typeface="Arial" pitchFamily="127" charset="0"/>
              <a:buAutoNum type="arabicPeriod"/>
            </a:pPr>
            <a:r>
              <a:rPr lang="en-US" sz="1000"/>
              <a:t>Healthcare.gov Web site. http://www.healthcare.gov/prevention/nphpphc/advisorygrp/cmmi-prevention-health-promotion-10032011.pdf. Accessed January 4, 2012.</a:t>
            </a:r>
          </a:p>
          <a:p>
            <a:pPr marL="169863" indent="-169863">
              <a:spcBef>
                <a:spcPts val="200"/>
              </a:spcBef>
              <a:buFont typeface="Arial" pitchFamily="127" charset="0"/>
              <a:buAutoNum type="arabicPeriod"/>
            </a:pPr>
            <a:r>
              <a:rPr lang="en-US" sz="1000"/>
              <a:t>AHRQ Web site. http://pcmh.ahrq.gov/portal/server.pt/community/pcmh__home/1483/what_is_pcmh_. Accessed February 13, 2012.</a:t>
            </a:r>
          </a:p>
          <a:p>
            <a:pPr marL="169863" indent="-169863">
              <a:spcBef>
                <a:spcPts val="200"/>
              </a:spcBef>
              <a:buFont typeface="Arial" pitchFamily="127" charset="0"/>
              <a:buAutoNum type="arabicPeriod"/>
            </a:pPr>
            <a:r>
              <a:rPr lang="en-US" sz="1000"/>
              <a:t>Butcher L. </a:t>
            </a:r>
            <a:r>
              <a:rPr lang="en-US" sz="1000" i="1"/>
              <a:t>Oncol Times</a:t>
            </a:r>
            <a:r>
              <a:rPr lang="en-US" sz="1000"/>
              <a:t>. 2010;32(12):11-13.</a:t>
            </a:r>
            <a:r>
              <a:rPr lang="en-US" sz="1000">
                <a:ea typeface="Arial" pitchFamily="127" charset="0"/>
                <a:cs typeface="Arial" pitchFamily="127" charset="0"/>
              </a:rPr>
              <a:t> </a:t>
            </a:r>
            <a:r>
              <a:rPr lang="en-US" sz="1000">
                <a:solidFill>
                  <a:srgbClr val="666565"/>
                </a:solidFill>
              </a:rPr>
              <a:t>http://journals.lww.com/oncology-times/Fulltext/2010/06250/Cancer_Care_Pathways_</a:t>
            </a:r>
            <a:br>
              <a:rPr lang="en-US" sz="1000">
                <a:solidFill>
                  <a:srgbClr val="666565"/>
                </a:solidFill>
              </a:rPr>
            </a:br>
            <a:r>
              <a:rPr lang="en-US" sz="1000">
                <a:solidFill>
                  <a:srgbClr val="666565"/>
                </a:solidFill>
              </a:rPr>
              <a:t>Catching_on_with_Payers.1.aspx. Accessed January 4, 2012.</a:t>
            </a:r>
            <a:endParaRPr lang="en-US" sz="1000">
              <a:ea typeface="Arial" pitchFamily="127" charset="0"/>
              <a:cs typeface="Arial" pitchFamily="127" charset="0"/>
            </a:endParaRPr>
          </a:p>
          <a:p>
            <a:pPr marL="169863" indent="-169863">
              <a:spcBef>
                <a:spcPts val="200"/>
              </a:spcBef>
              <a:buFont typeface="Arial" pitchFamily="127" charset="0"/>
              <a:buAutoNum type="arabicPeriod"/>
            </a:pPr>
            <a:r>
              <a:rPr lang="en-US" sz="1000">
                <a:solidFill>
                  <a:srgbClr val="666565"/>
                </a:solidFill>
              </a:rPr>
              <a:t>Nutting PA, et al. </a:t>
            </a:r>
            <a:r>
              <a:rPr lang="en-US" sz="1000" i="1">
                <a:solidFill>
                  <a:srgbClr val="666565"/>
                </a:solidFill>
              </a:rPr>
              <a:t>Health Aff (Millwood)</a:t>
            </a:r>
            <a:r>
              <a:rPr lang="en-US" sz="1000">
                <a:solidFill>
                  <a:srgbClr val="666565"/>
                </a:solidFill>
              </a:rPr>
              <a:t>. 2011;30(3):439-445.</a:t>
            </a:r>
          </a:p>
          <a:p>
            <a:pPr marL="169863" indent="-169863">
              <a:spcBef>
                <a:spcPts val="200"/>
              </a:spcBef>
              <a:buFont typeface="Arial" pitchFamily="127" charset="0"/>
              <a:buAutoNum type="arabicPeriod"/>
            </a:pPr>
            <a:r>
              <a:rPr lang="en-US" sz="1000">
                <a:solidFill>
                  <a:srgbClr val="666565"/>
                </a:solidFill>
              </a:rPr>
              <a:t>Eagle D, Sprandio J. </a:t>
            </a:r>
            <a:r>
              <a:rPr lang="en-US" sz="1000" i="1">
                <a:solidFill>
                  <a:srgbClr val="666565"/>
                </a:solidFill>
              </a:rPr>
              <a:t>Oncology (Williston Park)</a:t>
            </a:r>
            <a:r>
              <a:rPr lang="en-US" sz="1000">
                <a:solidFill>
                  <a:srgbClr val="666565"/>
                </a:solidFill>
              </a:rPr>
              <a:t>. 2011;25(7). Cancer Network Web site. http://www.cancernetwork.com/practice/content/</a:t>
            </a:r>
            <a:br>
              <a:rPr lang="en-US" sz="1000">
                <a:solidFill>
                  <a:srgbClr val="666565"/>
                </a:solidFill>
              </a:rPr>
            </a:br>
            <a:r>
              <a:rPr lang="en-US" sz="1000">
                <a:solidFill>
                  <a:srgbClr val="666565"/>
                </a:solidFill>
              </a:rPr>
              <a:t>article/10165/1875328. Accessed January 12, 2012.</a:t>
            </a:r>
          </a:p>
          <a:p>
            <a:pPr marL="169863" indent="-169863">
              <a:spcBef>
                <a:spcPts val="200"/>
              </a:spcBef>
              <a:buFont typeface="Arial" pitchFamily="127" charset="0"/>
              <a:buAutoNum type="arabicPeriod"/>
            </a:pPr>
            <a:r>
              <a:rPr lang="en-US" sz="1000">
                <a:solidFill>
                  <a:srgbClr val="666565"/>
                </a:solidFill>
              </a:rPr>
              <a:t>Neubauer MA, et al. </a:t>
            </a:r>
            <a:r>
              <a:rPr lang="en-US" sz="1000" i="1">
                <a:solidFill>
                  <a:srgbClr val="666565"/>
                </a:solidFill>
              </a:rPr>
              <a:t>J Oncol Pract</a:t>
            </a:r>
            <a:r>
              <a:rPr lang="en-US" sz="1000">
                <a:solidFill>
                  <a:srgbClr val="666565"/>
                </a:solidFill>
              </a:rPr>
              <a:t>. 2010;6(1):12-18.</a:t>
            </a:r>
          </a:p>
        </p:txBody>
      </p:sp>
      <p:sp>
        <p:nvSpPr>
          <p:cNvPr id="21509" name="Content Placeholder 2"/>
          <p:cNvSpPr txBox="1">
            <a:spLocks/>
          </p:cNvSpPr>
          <p:nvPr/>
        </p:nvSpPr>
        <p:spPr bwMode="auto">
          <a:xfrm>
            <a:off x="457200" y="3462338"/>
            <a:ext cx="8229600" cy="6858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3"/>
          <p:cNvSpPr>
            <a:spLocks noGrp="1"/>
          </p:cNvSpPr>
          <p:nvPr>
            <p:ph type="title"/>
          </p:nvPr>
        </p:nvSpPr>
        <p:spPr/>
        <p:txBody>
          <a:bodyPr/>
          <a:lstStyle/>
          <a:p>
            <a:r>
              <a:rPr lang="en-US" smtClean="0"/>
              <a:t>Healthcare Reform </a:t>
            </a:r>
          </a:p>
        </p:txBody>
      </p:sp>
      <p:sp>
        <p:nvSpPr>
          <p:cNvPr id="29698" name="Content Placeholder 2"/>
          <p:cNvSpPr>
            <a:spLocks noGrp="1"/>
          </p:cNvSpPr>
          <p:nvPr>
            <p:ph idx="1"/>
          </p:nvPr>
        </p:nvSpPr>
        <p:spPr/>
        <p:txBody>
          <a:bodyPr/>
          <a:lstStyle/>
          <a:p>
            <a:pPr lvl="1">
              <a:buFont typeface="Wingdings 2" pitchFamily="127" charset="2"/>
              <a:buChar char=""/>
            </a:pPr>
            <a:r>
              <a:rPr lang="en-US" smtClean="0"/>
              <a:t>The Affordable Care Act (ACA) of 2010 contains a number of provisions that will affect healthcare, including the practice of oncology</a:t>
            </a:r>
            <a:r>
              <a:rPr lang="en-US" baseline="30000" smtClean="0"/>
              <a:t>1-3</a:t>
            </a:r>
          </a:p>
          <a:p>
            <a:pPr lvl="1">
              <a:buFont typeface="Wingdings 2" pitchFamily="127" charset="2"/>
              <a:buChar char=""/>
            </a:pPr>
            <a:r>
              <a:rPr lang="en-US" smtClean="0"/>
              <a:t>Examples of ACA provisions include</a:t>
            </a:r>
          </a:p>
          <a:p>
            <a:pPr lvl="2">
              <a:buFont typeface="Arial" pitchFamily="127" charset="0"/>
              <a:buChar char="–"/>
            </a:pPr>
            <a:r>
              <a:rPr lang="en-US" smtClean="0"/>
              <a:t>Accountable care organizations (ACOs)</a:t>
            </a:r>
            <a:r>
              <a:rPr lang="en-US" baseline="30000" smtClean="0"/>
              <a:t>1</a:t>
            </a:r>
          </a:p>
          <a:p>
            <a:pPr lvl="2">
              <a:buFont typeface="Arial" pitchFamily="127" charset="0"/>
              <a:buChar char="–"/>
            </a:pPr>
            <a:r>
              <a:rPr lang="en-US" smtClean="0"/>
              <a:t>Patient-centered medical homes (PCMHs)</a:t>
            </a:r>
            <a:r>
              <a:rPr lang="en-US" baseline="30000" smtClean="0"/>
              <a:t>2,3</a:t>
            </a:r>
            <a:endParaRPr lang="en-US" smtClean="0"/>
          </a:p>
          <a:p>
            <a:pPr lvl="2">
              <a:buFont typeface="Arial" pitchFamily="127" charset="0"/>
              <a:buChar char="–"/>
            </a:pPr>
            <a:r>
              <a:rPr lang="en-US" smtClean="0"/>
              <a:t>Hospital value-based purchasing (VBP)</a:t>
            </a:r>
            <a:r>
              <a:rPr lang="en-US" baseline="30000" smtClean="0"/>
              <a:t>1</a:t>
            </a:r>
            <a:endParaRPr lang="en-US" smtClean="0"/>
          </a:p>
          <a:p>
            <a:pPr lvl="1">
              <a:buFont typeface="Wingdings 2" pitchFamily="127" charset="2"/>
              <a:buChar char=""/>
            </a:pPr>
            <a:r>
              <a:rPr lang="en-US" smtClean="0"/>
              <a:t>By 2014, state exchanges formed as a result of the ACA will begin offering medical insurance,</a:t>
            </a:r>
            <a:r>
              <a:rPr lang="en-US" baseline="30000" smtClean="0"/>
              <a:t>1</a:t>
            </a:r>
            <a:r>
              <a:rPr lang="en-US" smtClean="0"/>
              <a:t> which will cover many Americans who previously may not have been covered</a:t>
            </a:r>
          </a:p>
          <a:p>
            <a:pPr lvl="1">
              <a:buFont typeface="Wingdings 2" pitchFamily="127" charset="2"/>
              <a:buChar char=""/>
            </a:pPr>
            <a:endParaRPr lang="en-US" smtClean="0"/>
          </a:p>
        </p:txBody>
      </p:sp>
      <p:sp>
        <p:nvSpPr>
          <p:cNvPr id="29699"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D76CC4-D5E7-46D7-8E7A-C4EAEC440E4A}" type="slidenum">
              <a:rPr lang="en-US">
                <a:solidFill>
                  <a:schemeClr val="tx1"/>
                </a:solidFill>
                <a:ea typeface="ＭＳ Ｐゴシック" pitchFamily="127" charset="-128"/>
                <a:cs typeface="ＭＳ Ｐゴシック" pitchFamily="127" charset="-128"/>
              </a:rPr>
              <a:pPr fontAlgn="base">
                <a:spcBef>
                  <a:spcPct val="0"/>
                </a:spcBef>
                <a:spcAft>
                  <a:spcPct val="0"/>
                </a:spcAft>
              </a:pPr>
              <a:t>8</a:t>
            </a:fld>
            <a:endParaRPr lang="en-US">
              <a:solidFill>
                <a:schemeClr val="tx1"/>
              </a:solidFill>
              <a:ea typeface="ＭＳ Ｐゴシック" pitchFamily="127" charset="-128"/>
              <a:cs typeface="ＭＳ Ｐゴシック" pitchFamily="127" charset="-128"/>
            </a:endParaRPr>
          </a:p>
        </p:txBody>
      </p:sp>
      <p:sp>
        <p:nvSpPr>
          <p:cNvPr id="29700" name="Rectangle 7"/>
          <p:cNvSpPr>
            <a:spLocks noChangeArrowheads="1"/>
          </p:cNvSpPr>
          <p:nvPr/>
        </p:nvSpPr>
        <p:spPr bwMode="auto">
          <a:xfrm>
            <a:off x="0" y="5373688"/>
            <a:ext cx="8534400" cy="1484312"/>
          </a:xfrm>
          <a:prstGeom prst="rect">
            <a:avLst/>
          </a:prstGeom>
          <a:noFill/>
          <a:ln w="9525">
            <a:noFill/>
            <a:miter lim="800000"/>
            <a:headEnd/>
            <a:tailEnd/>
          </a:ln>
        </p:spPr>
        <p:txBody>
          <a:bodyPr lIns="548640" bIns="777240" anchor="b">
            <a:prstTxWarp prst="textNoShape">
              <a:avLst/>
            </a:prstTxWarp>
            <a:spAutoFit/>
          </a:bodyPr>
          <a:lstStyle/>
          <a:p>
            <a:pPr marL="169863" indent="-169863">
              <a:spcBef>
                <a:spcPts val="200"/>
              </a:spcBef>
              <a:buFont typeface="Arial" pitchFamily="127" charset="0"/>
              <a:buAutoNum type="arabicPeriod"/>
            </a:pPr>
            <a:r>
              <a:rPr lang="en-US" sz="1000"/>
              <a:t>Healthcare.gov Web site. http://www.healthcare.gov/law/timeline/full.html. Accessed January 4, 2012.</a:t>
            </a:r>
          </a:p>
          <a:p>
            <a:pPr marL="169863" indent="-169863">
              <a:spcBef>
                <a:spcPts val="200"/>
              </a:spcBef>
              <a:buFont typeface="Arial" pitchFamily="127" charset="0"/>
              <a:buAutoNum type="arabicPeriod"/>
            </a:pPr>
            <a:r>
              <a:rPr lang="en-US" sz="1000"/>
              <a:t>Healthcare.gov Web site. http://www.healthcare.gov/prevention/nphpphc/advisorygrp/cmmi-prevention-health-promotion-10032011.pdf. Accessed January 4, 2012.</a:t>
            </a:r>
          </a:p>
          <a:p>
            <a:pPr marL="169863" indent="-169863">
              <a:spcBef>
                <a:spcPts val="200"/>
              </a:spcBef>
              <a:buFont typeface="Arial" pitchFamily="127" charset="0"/>
              <a:buAutoNum type="arabicPeriod"/>
            </a:pPr>
            <a:r>
              <a:rPr lang="en-US" sz="1000"/>
              <a:t>AHRQ Web site. http://pcmh.ahrq.gov/portal/server.pt/community/pcmh__home/1483/what_is_pcmh_. Accessed February 13, 2012.</a:t>
            </a:r>
          </a:p>
        </p:txBody>
      </p:sp>
      <p:sp>
        <p:nvSpPr>
          <p:cNvPr id="29701" name="Content Placeholder 2"/>
          <p:cNvSpPr txBox="1">
            <a:spLocks/>
          </p:cNvSpPr>
          <p:nvPr/>
        </p:nvSpPr>
        <p:spPr bwMode="auto">
          <a:xfrm>
            <a:off x="457200" y="3462338"/>
            <a:ext cx="8229600" cy="6858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3"/>
          <p:cNvSpPr>
            <a:spLocks noGrp="1"/>
          </p:cNvSpPr>
          <p:nvPr>
            <p:ph type="title"/>
          </p:nvPr>
        </p:nvSpPr>
        <p:spPr/>
        <p:txBody>
          <a:bodyPr/>
          <a:lstStyle/>
          <a:p>
            <a:r>
              <a:rPr lang="en-US" smtClean="0"/>
              <a:t>Pathways</a:t>
            </a:r>
          </a:p>
        </p:txBody>
      </p:sp>
      <p:sp>
        <p:nvSpPr>
          <p:cNvPr id="31746" name="Content Placeholder 2"/>
          <p:cNvSpPr>
            <a:spLocks noGrp="1"/>
          </p:cNvSpPr>
          <p:nvPr>
            <p:ph idx="1"/>
          </p:nvPr>
        </p:nvSpPr>
        <p:spPr/>
        <p:txBody>
          <a:bodyPr/>
          <a:lstStyle/>
          <a:p>
            <a:pPr lvl="1">
              <a:buFont typeface="Wingdings 2" pitchFamily="127" charset="2"/>
              <a:buChar char=""/>
            </a:pPr>
            <a:r>
              <a:rPr lang="en-US" smtClean="0"/>
              <a:t>Pathways combine evidence-based practices and clinical community consensus to develop consistent treatment approaches</a:t>
            </a:r>
            <a:r>
              <a:rPr lang="en-US" baseline="30000" smtClean="0"/>
              <a:t>1</a:t>
            </a:r>
          </a:p>
          <a:p>
            <a:pPr lvl="1">
              <a:buFont typeface="Wingdings 2" pitchFamily="127" charset="2"/>
              <a:buChar char=""/>
            </a:pPr>
            <a:r>
              <a:rPr lang="en-US" smtClean="0"/>
              <a:t>Pathways from many sources are being integrated into the practice of oncology</a:t>
            </a:r>
            <a:r>
              <a:rPr lang="en-US" baseline="30000" smtClean="0"/>
              <a:t>1</a:t>
            </a:r>
          </a:p>
          <a:p>
            <a:pPr lvl="1">
              <a:buFont typeface="Wingdings 2" pitchFamily="127" charset="2"/>
              <a:buChar char=""/>
            </a:pPr>
            <a:r>
              <a:rPr lang="en-US" smtClean="0"/>
              <a:t>Two studies of pathways showed cost advantages of on-pathway versus off-pathway treatment, with outcomes consistent with the published literature</a:t>
            </a:r>
            <a:r>
              <a:rPr lang="en-US" baseline="30000" smtClean="0"/>
              <a:t>2,3</a:t>
            </a:r>
          </a:p>
          <a:p>
            <a:pPr lvl="1">
              <a:buFont typeface="Wingdings 2" pitchFamily="127" charset="2"/>
              <a:buChar char=""/>
            </a:pPr>
            <a:r>
              <a:rPr lang="en-US" smtClean="0"/>
              <a:t>Pathways may enable oncologists and oncology practices to better position themselves to participate with ACOs, PCMHs, and other stakeholders</a:t>
            </a:r>
            <a:r>
              <a:rPr lang="en-US" baseline="30000" smtClean="0"/>
              <a:t>4</a:t>
            </a:r>
          </a:p>
          <a:p>
            <a:pPr lvl="1">
              <a:buFont typeface="Wingdings 2" pitchFamily="127" charset="2"/>
              <a:buChar char=""/>
            </a:pPr>
            <a:r>
              <a:rPr lang="en-US" smtClean="0"/>
              <a:t>The impact of ACOs, PCMHs, and hospital VBP will likely be felt first in Medicare reimbursement, followed by private payers</a:t>
            </a:r>
          </a:p>
          <a:p>
            <a:pPr lvl="1">
              <a:buFont typeface="Wingdings 2" pitchFamily="127" charset="2"/>
              <a:buChar char=""/>
            </a:pPr>
            <a:endParaRPr lang="en-US" smtClean="0"/>
          </a:p>
          <a:p>
            <a:pPr lvl="1">
              <a:buFont typeface="Wingdings 2" pitchFamily="127" charset="2"/>
              <a:buChar char=""/>
            </a:pPr>
            <a:endParaRPr lang="en-US" baseline="30000" smtClean="0"/>
          </a:p>
        </p:txBody>
      </p:sp>
      <p:sp>
        <p:nvSpPr>
          <p:cNvPr id="31747" name="Slide Number Placeholder 5"/>
          <p:cNvSpPr>
            <a:spLocks noGrp="1"/>
          </p:cNvSpPr>
          <p:nvPr>
            <p:ph type="sldNum" sz="quarter" idx="10"/>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24353A1-8F7A-4AC6-A631-2BCB7FD91687}" type="slidenum">
              <a:rPr lang="en-US">
                <a:solidFill>
                  <a:schemeClr val="tx1"/>
                </a:solidFill>
                <a:ea typeface="ＭＳ Ｐゴシック" pitchFamily="127" charset="-128"/>
                <a:cs typeface="ＭＳ Ｐゴシック" pitchFamily="127" charset="-128"/>
              </a:rPr>
              <a:pPr fontAlgn="base">
                <a:spcBef>
                  <a:spcPct val="0"/>
                </a:spcBef>
                <a:spcAft>
                  <a:spcPct val="0"/>
                </a:spcAft>
              </a:pPr>
              <a:t>9</a:t>
            </a:fld>
            <a:endParaRPr lang="en-US">
              <a:solidFill>
                <a:schemeClr val="tx1"/>
              </a:solidFill>
              <a:ea typeface="ＭＳ Ｐゴシック" pitchFamily="127" charset="-128"/>
              <a:cs typeface="ＭＳ Ｐゴシック" pitchFamily="127" charset="-128"/>
            </a:endParaRPr>
          </a:p>
        </p:txBody>
      </p:sp>
      <p:sp>
        <p:nvSpPr>
          <p:cNvPr id="31748" name="Rectangle 7"/>
          <p:cNvSpPr>
            <a:spLocks noChangeArrowheads="1"/>
          </p:cNvSpPr>
          <p:nvPr/>
        </p:nvSpPr>
        <p:spPr bwMode="auto">
          <a:xfrm>
            <a:off x="0" y="5195888"/>
            <a:ext cx="8153400" cy="1662112"/>
          </a:xfrm>
          <a:prstGeom prst="rect">
            <a:avLst/>
          </a:prstGeom>
          <a:noFill/>
          <a:ln w="9525">
            <a:noFill/>
            <a:miter lim="800000"/>
            <a:headEnd/>
            <a:tailEnd/>
          </a:ln>
        </p:spPr>
        <p:txBody>
          <a:bodyPr lIns="548640" bIns="777240" anchor="b">
            <a:prstTxWarp prst="textNoShape">
              <a:avLst/>
            </a:prstTxWarp>
            <a:spAutoFit/>
          </a:bodyPr>
          <a:lstStyle/>
          <a:p>
            <a:pPr marL="173038" indent="-173038">
              <a:spcBef>
                <a:spcPts val="200"/>
              </a:spcBef>
              <a:buFont typeface="Arial" pitchFamily="127" charset="0"/>
              <a:buAutoNum type="arabicPeriod"/>
            </a:pPr>
            <a:r>
              <a:rPr lang="en-US" sz="1000">
                <a:ea typeface="Arial" pitchFamily="127" charset="0"/>
                <a:cs typeface="Arial" pitchFamily="127" charset="0"/>
              </a:rPr>
              <a:t>Butcher L. </a:t>
            </a:r>
            <a:r>
              <a:rPr lang="en-US" sz="1000" i="1">
                <a:ea typeface="Arial" pitchFamily="127" charset="0"/>
                <a:cs typeface="Arial" pitchFamily="127" charset="0"/>
              </a:rPr>
              <a:t>Oncol Times</a:t>
            </a:r>
            <a:r>
              <a:rPr lang="en-US" sz="1000">
                <a:ea typeface="Arial" pitchFamily="127" charset="0"/>
                <a:cs typeface="Arial" pitchFamily="127" charset="0"/>
              </a:rPr>
              <a:t>. 2010;32(12):11-13. http://journals.lww.com/oncology-times/Fulltext/2010/06250/Cancer_Care_Pathways_</a:t>
            </a:r>
            <a:br>
              <a:rPr lang="en-US" sz="1000">
                <a:ea typeface="Arial" pitchFamily="127" charset="0"/>
                <a:cs typeface="Arial" pitchFamily="127" charset="0"/>
              </a:rPr>
            </a:br>
            <a:r>
              <a:rPr lang="en-US" sz="1000">
                <a:ea typeface="Arial" pitchFamily="127" charset="0"/>
                <a:cs typeface="Arial" pitchFamily="127" charset="0"/>
              </a:rPr>
              <a:t>Catching_on_with_Payers.1.aspx. Accessed January 4, 2012.</a:t>
            </a:r>
          </a:p>
          <a:p>
            <a:pPr marL="173038" indent="-173038">
              <a:spcBef>
                <a:spcPts val="200"/>
              </a:spcBef>
              <a:buFont typeface="Arial" pitchFamily="127" charset="0"/>
              <a:buAutoNum type="arabicPeriod"/>
            </a:pPr>
            <a:r>
              <a:rPr lang="en-US" sz="1000">
                <a:ea typeface="Arial" pitchFamily="127" charset="0"/>
                <a:cs typeface="Arial" pitchFamily="127" charset="0"/>
              </a:rPr>
              <a:t>Neubauer MA, et al. </a:t>
            </a:r>
            <a:r>
              <a:rPr lang="en-US" sz="1000" i="1">
                <a:ea typeface="Arial" pitchFamily="127" charset="0"/>
                <a:cs typeface="Arial" pitchFamily="127" charset="0"/>
              </a:rPr>
              <a:t>J Oncol Pract</a:t>
            </a:r>
            <a:r>
              <a:rPr lang="en-US" sz="1000">
                <a:ea typeface="Arial" pitchFamily="127" charset="0"/>
                <a:cs typeface="Arial" pitchFamily="127" charset="0"/>
              </a:rPr>
              <a:t>. 2010;6(1):12-18.</a:t>
            </a:r>
          </a:p>
          <a:p>
            <a:pPr marL="173038" indent="-173038">
              <a:spcBef>
                <a:spcPts val="200"/>
              </a:spcBef>
              <a:buFont typeface="Arial" pitchFamily="127" charset="0"/>
              <a:buAutoNum type="arabicPeriod"/>
            </a:pPr>
            <a:r>
              <a:rPr lang="en-US" sz="1000">
                <a:ea typeface="Arial" pitchFamily="127" charset="0"/>
                <a:cs typeface="Arial" pitchFamily="127" charset="0"/>
              </a:rPr>
              <a:t>Hoverman JR, et al. </a:t>
            </a:r>
            <a:r>
              <a:rPr lang="en-US" sz="1000" i="1">
                <a:ea typeface="Arial" pitchFamily="127" charset="0"/>
                <a:cs typeface="Arial" pitchFamily="127" charset="0"/>
              </a:rPr>
              <a:t>J Oncol Pract</a:t>
            </a:r>
            <a:r>
              <a:rPr lang="en-US" sz="1000">
                <a:ea typeface="Arial" pitchFamily="127" charset="0"/>
                <a:cs typeface="Arial" pitchFamily="127" charset="0"/>
              </a:rPr>
              <a:t>. 2011;7(suppl 3):52s-59s.</a:t>
            </a:r>
          </a:p>
          <a:p>
            <a:pPr marL="173038" indent="-173038">
              <a:spcBef>
                <a:spcPts val="200"/>
              </a:spcBef>
              <a:buFont typeface="Arial" pitchFamily="127" charset="0"/>
              <a:buAutoNum type="arabicPeriod"/>
            </a:pPr>
            <a:r>
              <a:rPr lang="en-US" sz="1000">
                <a:ea typeface="Arial" pitchFamily="127" charset="0"/>
                <a:cs typeface="Arial" pitchFamily="127" charset="0"/>
              </a:rPr>
              <a:t>D3 Oncology Solutions Web site. http://www.d3onc.com/pathways. Accessed January 4, 2012.</a:t>
            </a:r>
            <a:endParaRPr lang="en-US" sz="1000"/>
          </a:p>
        </p:txBody>
      </p:sp>
      <p:sp>
        <p:nvSpPr>
          <p:cNvPr id="31749" name="Content Placeholder 2"/>
          <p:cNvSpPr txBox="1">
            <a:spLocks/>
          </p:cNvSpPr>
          <p:nvPr/>
        </p:nvSpPr>
        <p:spPr bwMode="auto">
          <a:xfrm>
            <a:off x="457200" y="3462338"/>
            <a:ext cx="8229600" cy="685800"/>
          </a:xfrm>
          <a:prstGeom prst="rect">
            <a:avLst/>
          </a:prstGeom>
          <a:noFill/>
          <a:ln w="9525">
            <a:noFill/>
            <a:miter lim="800000"/>
            <a:headEnd/>
            <a:tailEnd/>
          </a:ln>
        </p:spPr>
        <p:txBody>
          <a:bodyPr>
            <a:prstTxWarp prst="textNoShape">
              <a:avLst/>
            </a:prstTxWarp>
          </a:bodyPr>
          <a:lstStyle/>
          <a:p>
            <a:pPr marL="342900" indent="-342900">
              <a:spcBef>
                <a:spcPct val="20000"/>
              </a:spcBef>
              <a:buFont typeface="Arial" pitchFamily="127" charset="0"/>
              <a:buChar char="•"/>
            </a:pPr>
            <a:endParaRPr lang="en-US" sz="24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branded">
  <a:themeElements>
    <a:clrScheme name="Lilly Internal Template">
      <a:dk1>
        <a:srgbClr val="666565"/>
      </a:dk1>
      <a:lt1>
        <a:srgbClr val="AAAAAA"/>
      </a:lt1>
      <a:dk2>
        <a:srgbClr val="FFFFFF"/>
      </a:dk2>
      <a:lt2>
        <a:srgbClr val="BE0023"/>
      </a:lt2>
      <a:accent1>
        <a:srgbClr val="CD951A"/>
      </a:accent1>
      <a:accent2>
        <a:srgbClr val="2A76AA"/>
      </a:accent2>
      <a:accent3>
        <a:srgbClr val="8DBBE7"/>
      </a:accent3>
      <a:accent4>
        <a:srgbClr val="9EA818"/>
      </a:accent4>
      <a:accent5>
        <a:srgbClr val="FEF9E2"/>
      </a:accent5>
      <a:accent6>
        <a:srgbClr val="BEBEBE"/>
      </a:accent6>
      <a:hlink>
        <a:srgbClr val="2A76AA"/>
      </a:hlink>
      <a:folHlink>
        <a:srgbClr val="8DBB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4197</TotalTime>
  <Words>3978</Words>
  <Application>Microsoft Office PowerPoint</Application>
  <PresentationFormat>On-screen Show (4:3)</PresentationFormat>
  <Paragraphs>474</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Unbranded</vt:lpstr>
      <vt:lpstr>Provider Collaborations in Oncology </vt:lpstr>
      <vt:lpstr>Jim M. Koeller, MS </vt:lpstr>
      <vt:lpstr>Meeting Considerations </vt:lpstr>
      <vt:lpstr>Presentation Overview</vt:lpstr>
      <vt:lpstr>The Current Oncology Landscape </vt:lpstr>
      <vt:lpstr>Oncology Care in a Changing Healthcare Environment</vt:lpstr>
      <vt:lpstr>Oncology Care in a Changing Healthcare Environment </vt:lpstr>
      <vt:lpstr>Healthcare Reform </vt:lpstr>
      <vt:lpstr>Pathways</vt:lpstr>
      <vt:lpstr>Comprehensive Medical Home</vt:lpstr>
      <vt:lpstr>Survivorship and Chronic Care</vt:lpstr>
      <vt:lpstr>End-of-Life Care</vt:lpstr>
      <vt:lpstr>Current Oncology Practice and Reimbursement Landscape</vt:lpstr>
      <vt:lpstr>Current Oncology Practice and Reimbursement Landscape</vt:lpstr>
      <vt:lpstr>Changing Sites of Care</vt:lpstr>
      <vt:lpstr>Pay-for-Performance (P4P) </vt:lpstr>
      <vt:lpstr>Episodes of Care </vt:lpstr>
      <vt:lpstr>Oral Oncolytics</vt:lpstr>
      <vt:lpstr>Risk Evaluation and Mitigation Strategies (REMS)</vt:lpstr>
      <vt:lpstr>Biosimilars </vt:lpstr>
      <vt:lpstr>Establishing Value  in Cancer Care </vt:lpstr>
      <vt:lpstr>Establishing Value in Cancer Care</vt:lpstr>
      <vt:lpstr>Outcome Measures or Clinical Endpoints in Oncology</vt:lpstr>
      <vt:lpstr>Outcome Measures or Clinical Endpoints in Oncology</vt:lpstr>
      <vt:lpstr>Electronic Medical Records (EMRs)</vt:lpstr>
      <vt:lpstr>Bibliography</vt:lpstr>
      <vt:lpstr>Bibliography</vt:lpstr>
      <vt:lpstr>Bibliography (cont)</vt:lpstr>
      <vt:lpstr>Bibliography (cont)</vt:lpstr>
      <vt:lpstr>Bibliography (cont)</vt:lpstr>
      <vt:lpstr>Bibliography (cont)</vt:lpstr>
    </vt:vector>
  </TitlesOfParts>
  <Company>CommonHealth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in Oncology: A Payer-Provider Collaboration</dc:title>
  <dc:creator>croeske</dc:creator>
  <cp:lastModifiedBy>rciq852</cp:lastModifiedBy>
  <cp:revision>315</cp:revision>
  <dcterms:created xsi:type="dcterms:W3CDTF">2013-06-04T17:54:37Z</dcterms:created>
  <dcterms:modified xsi:type="dcterms:W3CDTF">2013-06-04T19:14:27Z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0x0101003AC48BC044396B429A09B18C48E424A5</vt:lpwstr>
  </property>
</Properties>
</file>