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5" r:id="rId2"/>
    <p:sldMasterId id="2147483675" r:id="rId3"/>
    <p:sldMasterId id="2147483689" r:id="rId4"/>
    <p:sldMasterId id="2147483702" r:id="rId5"/>
    <p:sldMasterId id="2147483715" r:id="rId6"/>
    <p:sldMasterId id="2147483728" r:id="rId7"/>
  </p:sldMasterIdLst>
  <p:notesMasterIdLst>
    <p:notesMasterId r:id="rId43"/>
  </p:notesMasterIdLst>
  <p:sldIdLst>
    <p:sldId id="316" r:id="rId8"/>
    <p:sldId id="406" r:id="rId9"/>
    <p:sldId id="504" r:id="rId10"/>
    <p:sldId id="527" r:id="rId11"/>
    <p:sldId id="528" r:id="rId12"/>
    <p:sldId id="450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458" r:id="rId21"/>
    <p:sldId id="514" r:id="rId22"/>
    <p:sldId id="537" r:id="rId23"/>
    <p:sldId id="538" r:id="rId24"/>
    <p:sldId id="536" r:id="rId25"/>
    <p:sldId id="447" r:id="rId26"/>
    <p:sldId id="521" r:id="rId27"/>
    <p:sldId id="522" r:id="rId28"/>
    <p:sldId id="519" r:id="rId29"/>
    <p:sldId id="520" r:id="rId30"/>
    <p:sldId id="502" r:id="rId31"/>
    <p:sldId id="515" r:id="rId32"/>
    <p:sldId id="516" r:id="rId33"/>
    <p:sldId id="477" r:id="rId34"/>
    <p:sldId id="480" r:id="rId35"/>
    <p:sldId id="525" r:id="rId36"/>
    <p:sldId id="524" r:id="rId37"/>
    <p:sldId id="526" r:id="rId38"/>
    <p:sldId id="517" r:id="rId39"/>
    <p:sldId id="518" r:id="rId40"/>
    <p:sldId id="523" r:id="rId41"/>
    <p:sldId id="493" r:id="rId42"/>
  </p:sldIdLst>
  <p:sldSz cx="9144000" cy="6858000" type="screen4x3"/>
  <p:notesSz cx="7010400" cy="9296400"/>
  <p:embeddedFontLst>
    <p:embeddedFont>
      <p:font typeface="ＭＳ Ｐゴシック" pitchFamily="34" charset="-128"/>
      <p:regular r:id="rId44"/>
    </p:embeddedFont>
    <p:embeddedFont>
      <p:font typeface="Tahoma" pitchFamily="34" charset="0"/>
      <p:regular r:id="rId45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EFF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60" autoAdjust="0"/>
    <p:restoredTop sz="85689" autoAdjust="0"/>
  </p:normalViewPr>
  <p:slideViewPr>
    <p:cSldViewPr>
      <p:cViewPr>
        <p:scale>
          <a:sx n="66" d="100"/>
          <a:sy n="66" d="100"/>
        </p:scale>
        <p:origin x="-1272" y="-3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294"/>
    </p:cViewPr>
  </p:notesTextViewPr>
  <p:sorterViewPr>
    <p:cViewPr>
      <p:scale>
        <a:sx n="100" d="100"/>
        <a:sy n="100" d="100"/>
      </p:scale>
      <p:origin x="0" y="3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CF8AA-D8F9-45A2-BF38-D394955D604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0BD56-0E9A-4840-9371-AF888E17E12F}">
      <dgm:prSet phldrT="[Text]" custT="1"/>
      <dgm:spPr/>
      <dgm:t>
        <a:bodyPr/>
        <a:lstStyle/>
        <a:p>
          <a:r>
            <a:rPr lang="en-US" sz="2800" dirty="0" smtClean="0"/>
            <a:t>Managed Care Plans</a:t>
          </a:r>
          <a:endParaRPr lang="en-US" sz="2800" dirty="0"/>
        </a:p>
      </dgm:t>
    </dgm:pt>
    <dgm:pt modelId="{FE8DAA53-081A-4702-B967-D1FDE9CCBEFB}" type="parTrans" cxnId="{3779FA77-0570-4170-9407-C38C09EF3E78}">
      <dgm:prSet/>
      <dgm:spPr/>
      <dgm:t>
        <a:bodyPr/>
        <a:lstStyle/>
        <a:p>
          <a:endParaRPr lang="en-US"/>
        </a:p>
      </dgm:t>
    </dgm:pt>
    <dgm:pt modelId="{FCB09045-F506-4CA6-95DB-A6D8C260BA65}" type="sibTrans" cxnId="{3779FA77-0570-4170-9407-C38C09EF3E78}">
      <dgm:prSet/>
      <dgm:spPr/>
      <dgm:t>
        <a:bodyPr/>
        <a:lstStyle/>
        <a:p>
          <a:endParaRPr lang="en-US"/>
        </a:p>
      </dgm:t>
    </dgm:pt>
    <dgm:pt modelId="{98C85AF5-0DBF-4C29-B7B2-E051B5C70C41}">
      <dgm:prSet phldrT="[Text]" custT="1"/>
      <dgm:spPr/>
      <dgm:t>
        <a:bodyPr/>
        <a:lstStyle/>
        <a:p>
          <a:r>
            <a:rPr lang="en-US" sz="1800" dirty="0" smtClean="0"/>
            <a:t>Horizon HMO</a:t>
          </a:r>
          <a:endParaRPr lang="en-US" sz="1800" dirty="0"/>
        </a:p>
      </dgm:t>
    </dgm:pt>
    <dgm:pt modelId="{BB830C10-66F0-40E4-8F4C-B82FC432D8A2}" type="parTrans" cxnId="{828BEB1A-2697-451B-9A7F-31A247DE541C}">
      <dgm:prSet/>
      <dgm:spPr/>
      <dgm:t>
        <a:bodyPr/>
        <a:lstStyle/>
        <a:p>
          <a:endParaRPr lang="en-US"/>
        </a:p>
      </dgm:t>
    </dgm:pt>
    <dgm:pt modelId="{54B25426-A66E-4668-BCAC-C7B2C2DE6B9F}" type="sibTrans" cxnId="{828BEB1A-2697-451B-9A7F-31A247DE541C}">
      <dgm:prSet/>
      <dgm:spPr/>
      <dgm:t>
        <a:bodyPr/>
        <a:lstStyle/>
        <a:p>
          <a:endParaRPr lang="en-US"/>
        </a:p>
      </dgm:t>
    </dgm:pt>
    <dgm:pt modelId="{A41E2CEE-D9FB-4C14-8E18-787F0FCBD0FA}">
      <dgm:prSet phldrT="[Text]" custT="1"/>
      <dgm:spPr/>
      <dgm:t>
        <a:bodyPr/>
        <a:lstStyle/>
        <a:p>
          <a:r>
            <a:rPr lang="en-US" sz="1800" dirty="0" smtClean="0"/>
            <a:t>Horizon Direct Access</a:t>
          </a:r>
          <a:endParaRPr lang="en-US" sz="1800" dirty="0"/>
        </a:p>
      </dgm:t>
    </dgm:pt>
    <dgm:pt modelId="{28580877-AA26-445C-8139-F46C444B13F0}" type="parTrans" cxnId="{BBD24C26-339A-4DD5-ABFE-29BC43552E0E}">
      <dgm:prSet/>
      <dgm:spPr/>
      <dgm:t>
        <a:bodyPr/>
        <a:lstStyle/>
        <a:p>
          <a:endParaRPr lang="en-US"/>
        </a:p>
      </dgm:t>
    </dgm:pt>
    <dgm:pt modelId="{7F1B9BC7-F15B-4CD3-9DD9-26C657C3F182}" type="sibTrans" cxnId="{BBD24C26-339A-4DD5-ABFE-29BC43552E0E}">
      <dgm:prSet/>
      <dgm:spPr/>
      <dgm:t>
        <a:bodyPr/>
        <a:lstStyle/>
        <a:p>
          <a:endParaRPr lang="en-US"/>
        </a:p>
      </dgm:t>
    </dgm:pt>
    <dgm:pt modelId="{F8DC82DD-F201-455A-8DE1-318A1B1DE7CC}">
      <dgm:prSet phldrT="[Text]" custT="1"/>
      <dgm:spPr/>
      <dgm:t>
        <a:bodyPr/>
        <a:lstStyle/>
        <a:p>
          <a:r>
            <a:rPr lang="en-US" sz="1800" dirty="0" smtClean="0"/>
            <a:t>Horizon Medicare Blue</a:t>
          </a:r>
          <a:endParaRPr lang="en-US" sz="1800" dirty="0"/>
        </a:p>
      </dgm:t>
    </dgm:pt>
    <dgm:pt modelId="{C745FE81-1D34-4305-9679-81E49DCBB9BC}" type="parTrans" cxnId="{5A6B6F99-FD07-4BC2-95A5-BAE6FBC7A7BF}">
      <dgm:prSet/>
      <dgm:spPr/>
      <dgm:t>
        <a:bodyPr/>
        <a:lstStyle/>
        <a:p>
          <a:endParaRPr lang="en-US"/>
        </a:p>
      </dgm:t>
    </dgm:pt>
    <dgm:pt modelId="{3C4B261C-1078-44D9-983B-548E6321949F}" type="sibTrans" cxnId="{5A6B6F99-FD07-4BC2-95A5-BAE6FBC7A7BF}">
      <dgm:prSet/>
      <dgm:spPr/>
      <dgm:t>
        <a:bodyPr/>
        <a:lstStyle/>
        <a:p>
          <a:endParaRPr lang="en-US"/>
        </a:p>
      </dgm:t>
    </dgm:pt>
    <dgm:pt modelId="{ABA35984-DF00-4F8B-8997-DD711EFDFE7E}">
      <dgm:prSet phldrT="[Text]" custT="1"/>
      <dgm:spPr/>
      <dgm:t>
        <a:bodyPr/>
        <a:lstStyle/>
        <a:p>
          <a:r>
            <a:rPr lang="en-US" sz="1800" dirty="0" smtClean="0"/>
            <a:t>Horizon NJ DIRECT (SHBP)</a:t>
          </a:r>
          <a:endParaRPr lang="en-US" sz="1800" dirty="0"/>
        </a:p>
      </dgm:t>
    </dgm:pt>
    <dgm:pt modelId="{122ED117-8F11-4954-A48D-F4391C6246AF}" type="parTrans" cxnId="{D31F0AFA-0CCA-4EA7-B4FB-7916D034C367}">
      <dgm:prSet/>
      <dgm:spPr/>
      <dgm:t>
        <a:bodyPr/>
        <a:lstStyle/>
        <a:p>
          <a:endParaRPr lang="en-US"/>
        </a:p>
      </dgm:t>
    </dgm:pt>
    <dgm:pt modelId="{C058CCC3-AACB-4D35-9A21-416A2C69B13F}" type="sibTrans" cxnId="{D31F0AFA-0CCA-4EA7-B4FB-7916D034C367}">
      <dgm:prSet/>
      <dgm:spPr/>
      <dgm:t>
        <a:bodyPr/>
        <a:lstStyle/>
        <a:p>
          <a:endParaRPr lang="en-US"/>
        </a:p>
      </dgm:t>
    </dgm:pt>
    <dgm:pt modelId="{B6278DC1-89E0-428E-BC61-BC072913C1BE}">
      <dgm:prSet phldrT="[Text]" custT="1"/>
      <dgm:spPr/>
      <dgm:t>
        <a:bodyPr/>
        <a:lstStyle/>
        <a:p>
          <a:r>
            <a:rPr lang="en-US" sz="1800" dirty="0" smtClean="0"/>
            <a:t>Horizon Advantage EPO</a:t>
          </a:r>
          <a:endParaRPr lang="en-US" sz="1800" dirty="0"/>
        </a:p>
      </dgm:t>
    </dgm:pt>
    <dgm:pt modelId="{F27D05D6-8992-4E82-BB81-0A2B0F6C729A}" type="parTrans" cxnId="{544A959F-39C0-423B-BFAE-2A4FB29B31D1}">
      <dgm:prSet/>
      <dgm:spPr/>
      <dgm:t>
        <a:bodyPr/>
        <a:lstStyle/>
        <a:p>
          <a:endParaRPr lang="en-US"/>
        </a:p>
      </dgm:t>
    </dgm:pt>
    <dgm:pt modelId="{596FD5F6-2425-4940-97C7-3FFBC96D9F0E}" type="sibTrans" cxnId="{544A959F-39C0-423B-BFAE-2A4FB29B31D1}">
      <dgm:prSet/>
      <dgm:spPr/>
      <dgm:t>
        <a:bodyPr/>
        <a:lstStyle/>
        <a:p>
          <a:endParaRPr lang="en-US"/>
        </a:p>
      </dgm:t>
    </dgm:pt>
    <dgm:pt modelId="{38ADB83A-FFBF-43C3-B1ED-82646FF3AAE8}">
      <dgm:prSet phldrT="[Text]" custT="1"/>
      <dgm:spPr/>
      <dgm:t>
        <a:bodyPr/>
        <a:lstStyle/>
        <a:p>
          <a:r>
            <a:rPr lang="en-US" sz="1800" dirty="0" smtClean="0"/>
            <a:t>Horizon POS</a:t>
          </a:r>
          <a:endParaRPr lang="en-US" sz="1800" dirty="0"/>
        </a:p>
      </dgm:t>
    </dgm:pt>
    <dgm:pt modelId="{483513D0-6FC4-4D0C-80D9-1EAD70D155FD}" type="parTrans" cxnId="{09092ADB-640F-434F-8AF1-B320219FDFEB}">
      <dgm:prSet/>
      <dgm:spPr/>
      <dgm:t>
        <a:bodyPr/>
        <a:lstStyle/>
        <a:p>
          <a:endParaRPr lang="en-US"/>
        </a:p>
      </dgm:t>
    </dgm:pt>
    <dgm:pt modelId="{2BF19FF3-2875-4A4C-9F4B-F7E02A4EF32E}" type="sibTrans" cxnId="{09092ADB-640F-434F-8AF1-B320219FDFEB}">
      <dgm:prSet/>
      <dgm:spPr/>
      <dgm:t>
        <a:bodyPr/>
        <a:lstStyle/>
        <a:p>
          <a:endParaRPr lang="en-US"/>
        </a:p>
      </dgm:t>
    </dgm:pt>
    <dgm:pt modelId="{199ED312-8FB1-4343-A2CB-3EAE5639B8EC}" type="pres">
      <dgm:prSet presAssocID="{6E0CF8AA-D8F9-45A2-BF38-D394955D60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51F01-7319-4949-B9AB-BD7DAC0C76E7}" type="pres">
      <dgm:prSet presAssocID="{28E0BD56-0E9A-4840-9371-AF888E17E12F}" presName="linNode" presStyleCnt="0"/>
      <dgm:spPr/>
      <dgm:t>
        <a:bodyPr/>
        <a:lstStyle/>
        <a:p>
          <a:endParaRPr lang="en-US"/>
        </a:p>
      </dgm:t>
    </dgm:pt>
    <dgm:pt modelId="{046146FD-58E4-4A4D-8CE6-6A800467D64D}" type="pres">
      <dgm:prSet presAssocID="{28E0BD56-0E9A-4840-9371-AF888E17E12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75797-5134-46A9-915C-D97B60D4D540}" type="pres">
      <dgm:prSet presAssocID="{28E0BD56-0E9A-4840-9371-AF888E17E12F}" presName="descendantText" presStyleLbl="alignAccFollowNode1" presStyleIdx="0" presStyleCnt="1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4B4E0-0E14-4704-919E-96D3CEECB2DB}" type="presOf" srcId="{38ADB83A-FFBF-43C3-B1ED-82646FF3AAE8}" destId="{84175797-5134-46A9-915C-D97B60D4D540}" srcOrd="0" destOrd="3" presId="urn:microsoft.com/office/officeart/2005/8/layout/vList5"/>
    <dgm:cxn modelId="{C68E88C0-7548-4303-8BDB-8136A7B47A54}" type="presOf" srcId="{98C85AF5-0DBF-4C29-B7B2-E051B5C70C41}" destId="{84175797-5134-46A9-915C-D97B60D4D540}" srcOrd="0" destOrd="0" presId="urn:microsoft.com/office/officeart/2005/8/layout/vList5"/>
    <dgm:cxn modelId="{D31F0AFA-0CCA-4EA7-B4FB-7916D034C367}" srcId="{28E0BD56-0E9A-4840-9371-AF888E17E12F}" destId="{ABA35984-DF00-4F8B-8997-DD711EFDFE7E}" srcOrd="2" destOrd="0" parTransId="{122ED117-8F11-4954-A48D-F4391C6246AF}" sibTransId="{C058CCC3-AACB-4D35-9A21-416A2C69B13F}"/>
    <dgm:cxn modelId="{BBD24C26-339A-4DD5-ABFE-29BC43552E0E}" srcId="{28E0BD56-0E9A-4840-9371-AF888E17E12F}" destId="{A41E2CEE-D9FB-4C14-8E18-787F0FCBD0FA}" srcOrd="1" destOrd="0" parTransId="{28580877-AA26-445C-8139-F46C444B13F0}" sibTransId="{7F1B9BC7-F15B-4CD3-9DD9-26C657C3F182}"/>
    <dgm:cxn modelId="{3779FA77-0570-4170-9407-C38C09EF3E78}" srcId="{6E0CF8AA-D8F9-45A2-BF38-D394955D6049}" destId="{28E0BD56-0E9A-4840-9371-AF888E17E12F}" srcOrd="0" destOrd="0" parTransId="{FE8DAA53-081A-4702-B967-D1FDE9CCBEFB}" sibTransId="{FCB09045-F506-4CA6-95DB-A6D8C260BA65}"/>
    <dgm:cxn modelId="{09092ADB-640F-434F-8AF1-B320219FDFEB}" srcId="{28E0BD56-0E9A-4840-9371-AF888E17E12F}" destId="{38ADB83A-FFBF-43C3-B1ED-82646FF3AAE8}" srcOrd="3" destOrd="0" parTransId="{483513D0-6FC4-4D0C-80D9-1EAD70D155FD}" sibTransId="{2BF19FF3-2875-4A4C-9F4B-F7E02A4EF32E}"/>
    <dgm:cxn modelId="{A32A2868-69A5-455A-979A-A8358DB5274F}" type="presOf" srcId="{28E0BD56-0E9A-4840-9371-AF888E17E12F}" destId="{046146FD-58E4-4A4D-8CE6-6A800467D64D}" srcOrd="0" destOrd="0" presId="urn:microsoft.com/office/officeart/2005/8/layout/vList5"/>
    <dgm:cxn modelId="{4D0457E4-9793-4B28-89AE-814DAEEEE8B1}" type="presOf" srcId="{ABA35984-DF00-4F8B-8997-DD711EFDFE7E}" destId="{84175797-5134-46A9-915C-D97B60D4D540}" srcOrd="0" destOrd="2" presId="urn:microsoft.com/office/officeart/2005/8/layout/vList5"/>
    <dgm:cxn modelId="{5A6B6F99-FD07-4BC2-95A5-BAE6FBC7A7BF}" srcId="{28E0BD56-0E9A-4840-9371-AF888E17E12F}" destId="{F8DC82DD-F201-455A-8DE1-318A1B1DE7CC}" srcOrd="5" destOrd="0" parTransId="{C745FE81-1D34-4305-9679-81E49DCBB9BC}" sibTransId="{3C4B261C-1078-44D9-983B-548E6321949F}"/>
    <dgm:cxn modelId="{544A959F-39C0-423B-BFAE-2A4FB29B31D1}" srcId="{28E0BD56-0E9A-4840-9371-AF888E17E12F}" destId="{B6278DC1-89E0-428E-BC61-BC072913C1BE}" srcOrd="4" destOrd="0" parTransId="{F27D05D6-8992-4E82-BB81-0A2B0F6C729A}" sibTransId="{596FD5F6-2425-4940-97C7-3FFBC96D9F0E}"/>
    <dgm:cxn modelId="{F94D10F0-7F3D-45E9-93DC-5170D209863D}" type="presOf" srcId="{B6278DC1-89E0-428E-BC61-BC072913C1BE}" destId="{84175797-5134-46A9-915C-D97B60D4D540}" srcOrd="0" destOrd="4" presId="urn:microsoft.com/office/officeart/2005/8/layout/vList5"/>
    <dgm:cxn modelId="{6DEF9DBE-85E5-452F-8216-9D5BDCCC1E74}" type="presOf" srcId="{F8DC82DD-F201-455A-8DE1-318A1B1DE7CC}" destId="{84175797-5134-46A9-915C-D97B60D4D540}" srcOrd="0" destOrd="5" presId="urn:microsoft.com/office/officeart/2005/8/layout/vList5"/>
    <dgm:cxn modelId="{64F41745-030B-474E-8705-B1D54A4481E1}" type="presOf" srcId="{A41E2CEE-D9FB-4C14-8E18-787F0FCBD0FA}" destId="{84175797-5134-46A9-915C-D97B60D4D540}" srcOrd="0" destOrd="1" presId="urn:microsoft.com/office/officeart/2005/8/layout/vList5"/>
    <dgm:cxn modelId="{828BEB1A-2697-451B-9A7F-31A247DE541C}" srcId="{28E0BD56-0E9A-4840-9371-AF888E17E12F}" destId="{98C85AF5-0DBF-4C29-B7B2-E051B5C70C41}" srcOrd="0" destOrd="0" parTransId="{BB830C10-66F0-40E4-8F4C-B82FC432D8A2}" sibTransId="{54B25426-A66E-4668-BCAC-C7B2C2DE6B9F}"/>
    <dgm:cxn modelId="{20029C3C-80F7-42E8-BB26-89B4C4FF101A}" type="presOf" srcId="{6E0CF8AA-D8F9-45A2-BF38-D394955D6049}" destId="{199ED312-8FB1-4343-A2CB-3EAE5639B8EC}" srcOrd="0" destOrd="0" presId="urn:microsoft.com/office/officeart/2005/8/layout/vList5"/>
    <dgm:cxn modelId="{78A9E0B6-F61F-4A41-AC36-79F5B05537C0}" type="presParOf" srcId="{199ED312-8FB1-4343-A2CB-3EAE5639B8EC}" destId="{22B51F01-7319-4949-B9AB-BD7DAC0C76E7}" srcOrd="0" destOrd="0" presId="urn:microsoft.com/office/officeart/2005/8/layout/vList5"/>
    <dgm:cxn modelId="{AA75A394-361A-4BE9-B7D2-4EA7E96B1B71}" type="presParOf" srcId="{22B51F01-7319-4949-B9AB-BD7DAC0C76E7}" destId="{046146FD-58E4-4A4D-8CE6-6A800467D64D}" srcOrd="0" destOrd="0" presId="urn:microsoft.com/office/officeart/2005/8/layout/vList5"/>
    <dgm:cxn modelId="{A14C24D2-189A-41D1-8FC2-5DB6C6F8AABC}" type="presParOf" srcId="{22B51F01-7319-4949-B9AB-BD7DAC0C76E7}" destId="{84175797-5134-46A9-915C-D97B60D4D5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75797-5134-46A9-915C-D97B60D4D540}">
      <dsp:nvSpPr>
        <dsp:cNvPr id="0" name=""/>
        <dsp:cNvSpPr/>
      </dsp:nvSpPr>
      <dsp:spPr>
        <a:xfrm rot="5400000">
          <a:off x="3428480" y="-1068324"/>
          <a:ext cx="2055390" cy="4194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Horizon HMO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Horizon Direct Access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Horizon NJ DIRECT (SHBP)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Horizon POS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Horizon Advantage EPO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Horizon Medicare Blue</a:t>
          </a:r>
          <a:endParaRPr lang="en-US" sz="1800" kern="1200" dirty="0"/>
        </a:p>
      </dsp:txBody>
      <dsp:txXfrm rot="-5400000">
        <a:off x="2359151" y="101341"/>
        <a:ext cx="4093712" cy="1854718"/>
      </dsp:txXfrm>
    </dsp:sp>
    <dsp:sp modelId="{046146FD-58E4-4A4D-8CE6-6A800467D64D}">
      <dsp:nvSpPr>
        <dsp:cNvPr id="0" name=""/>
        <dsp:cNvSpPr/>
      </dsp:nvSpPr>
      <dsp:spPr>
        <a:xfrm>
          <a:off x="0" y="1004"/>
          <a:ext cx="2359152" cy="2055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Managed Care Plans</a:t>
          </a:r>
          <a:endParaRPr lang="en-US" sz="2800" kern="1200" dirty="0"/>
        </a:p>
      </dsp:txBody>
      <dsp:txXfrm>
        <a:off x="100336" y="101340"/>
        <a:ext cx="2158480" cy="1854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958D56-4755-462B-BACD-E779E0439FD7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E70689-7C75-417F-912F-FD70A0967E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3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izon-bcbsnj.com/SiteGen/Uploads/Public/horizon_bcbsnj/pdf/OutofNetwork_Consent_Form_2180_in_Spanish.pdf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84861B1F-BC6A-F345-A609-578370F8AADB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0A2ADBAF-56D9-DD43-AC28-E950E79653D8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796" indent="-182796">
              <a:lnSpc>
                <a:spcPts val="1248"/>
              </a:lnSpc>
              <a:spcBef>
                <a:spcPct val="0"/>
              </a:spcBef>
            </a:pPr>
            <a:endParaRPr lang="en-US" sz="400" dirty="0">
              <a:ea typeface="ＭＳ Ｐゴシック" charset="-128"/>
            </a:endParaRPr>
          </a:p>
          <a:p>
            <a:pPr marL="182796" indent="-182796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/>
          <a:p>
            <a:pPr defTabSz="910744"/>
            <a:fld id="{6D962F34-38E8-DB40-866A-DE736DE75BCF}" type="slidenum">
              <a:rPr lang="en-US">
                <a:solidFill>
                  <a:srgbClr val="000000"/>
                </a:solidFill>
              </a:rPr>
              <a:pPr defTabSz="910744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4388" name="TextBox 1"/>
          <p:cNvSpPr txBox="1">
            <a:spLocks noChangeArrowheads="1"/>
          </p:cNvSpPr>
          <p:nvPr/>
        </p:nvSpPr>
        <p:spPr bwMode="auto">
          <a:xfrm>
            <a:off x="701519" y="4260851"/>
            <a:ext cx="5529550" cy="38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77" tIns="47138" rIns="94277" bIns="47138">
            <a:prstTxWarp prst="textNoShape">
              <a:avLst/>
            </a:prstTxWarp>
            <a:spAutoFit/>
          </a:bodyPr>
          <a:lstStyle/>
          <a:p>
            <a:pPr>
              <a:lnSpc>
                <a:spcPts val="2230"/>
              </a:lnSpc>
            </a:pPr>
            <a:r>
              <a:rPr lang="en-US" sz="1200" dirty="0">
                <a:solidFill>
                  <a:srgbClr val="000000"/>
                </a:solidFill>
                <a:ea typeface="Arial" charset="0"/>
                <a:cs typeface="Arial" charset="0"/>
              </a:rPr>
              <a:t>Beginning January 1, 2013, Horizon Blue Cross Blue Shield of New Jersey is offering a new Medicare Advantage (MA) plan – Horizon Medicare Blue Group (PPO). </a:t>
            </a:r>
          </a:p>
          <a:p>
            <a:pPr>
              <a:lnSpc>
                <a:spcPts val="2230"/>
              </a:lnSpc>
            </a:pPr>
            <a:endParaRPr lang="en-US" sz="12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lnSpc>
                <a:spcPts val="2230"/>
              </a:lnSpc>
            </a:pPr>
            <a:r>
              <a:rPr lang="en-US" sz="1200" dirty="0">
                <a:solidFill>
                  <a:srgbClr val="000000"/>
                </a:solidFill>
                <a:ea typeface="Arial" charset="0"/>
                <a:cs typeface="Arial" charset="0"/>
              </a:rPr>
              <a:t>This plan will enable enrolled members to obtain services outside our local service area at the in-network level of benefits. </a:t>
            </a:r>
          </a:p>
          <a:p>
            <a:pPr>
              <a:lnSpc>
                <a:spcPts val="2230"/>
              </a:lnSpc>
            </a:pPr>
            <a:endParaRPr lang="en-US" sz="12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lnSpc>
                <a:spcPts val="2230"/>
              </a:lnSpc>
            </a:pPr>
            <a:r>
              <a:rPr lang="en-US" sz="1200" dirty="0">
                <a:solidFill>
                  <a:srgbClr val="000000"/>
                </a:solidFill>
                <a:ea typeface="Arial" charset="0"/>
                <a:cs typeface="Arial" charset="0"/>
              </a:rPr>
              <a:t>This arrangement also makes Blue Plans</a:t>
            </a:r>
            <a:r>
              <a:rPr lang="ja-JP" altLang="en-US" sz="1200">
                <a:solidFill>
                  <a:srgbClr val="000000"/>
                </a:solidFill>
                <a:ea typeface="Arial" charset="0"/>
                <a:cs typeface="Arial" charset="0"/>
              </a:rPr>
              <a:t>’</a:t>
            </a:r>
            <a:r>
              <a:rPr lang="en-US" altLang="ja-JP" sz="1200" dirty="0">
                <a:solidFill>
                  <a:srgbClr val="000000"/>
                </a:solidFill>
                <a:ea typeface="Arial" charset="0"/>
                <a:cs typeface="Arial" charset="0"/>
              </a:rPr>
              <a:t> provider networks available to other Blue Plans</a:t>
            </a:r>
            <a:r>
              <a:rPr lang="ja-JP" altLang="en-US" sz="1200">
                <a:solidFill>
                  <a:srgbClr val="000000"/>
                </a:solidFill>
                <a:ea typeface="Arial" charset="0"/>
                <a:cs typeface="Arial" charset="0"/>
              </a:rPr>
              <a:t>’</a:t>
            </a:r>
            <a:r>
              <a:rPr lang="en-US" altLang="ja-JP" sz="1200" dirty="0">
                <a:solidFill>
                  <a:srgbClr val="000000"/>
                </a:solidFill>
                <a:ea typeface="Arial" charset="0"/>
                <a:cs typeface="Arial" charset="0"/>
              </a:rPr>
              <a:t> enrolled MA PPO members.</a:t>
            </a:r>
          </a:p>
          <a:p>
            <a:pPr>
              <a:lnSpc>
                <a:spcPts val="2230"/>
              </a:lnSpc>
            </a:pPr>
            <a:endParaRPr lang="en-US" sz="12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lnSpc>
                <a:spcPts val="2230"/>
              </a:lnSpc>
            </a:pPr>
            <a:r>
              <a:rPr lang="en-US" sz="1200" dirty="0">
                <a:solidFill>
                  <a:srgbClr val="000000"/>
                </a:solidFill>
                <a:ea typeface="Arial" charset="0"/>
                <a:cs typeface="Arial" charset="0"/>
              </a:rPr>
              <a:t>In our service area – the state of New Jersey – Horizon Medicare Blue Group (PPO) members receive care at the in-network level of benefits from participating Horizon Managed Care Network physicians and other health care professionals.</a:t>
            </a:r>
          </a:p>
          <a:p>
            <a:pPr>
              <a:lnSpc>
                <a:spcPts val="2230"/>
              </a:lnSpc>
            </a:pPr>
            <a:endParaRPr lang="en-US" sz="12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796" indent="-182796">
              <a:lnSpc>
                <a:spcPts val="1248"/>
              </a:lnSpc>
              <a:spcBef>
                <a:spcPct val="0"/>
              </a:spcBef>
            </a:pPr>
            <a:endParaRPr lang="en-US" sz="400" dirty="0">
              <a:ea typeface="ＭＳ Ｐゴシック" charset="-128"/>
            </a:endParaRPr>
          </a:p>
          <a:p>
            <a:pPr marL="182796" indent="-182796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/>
          <a:p>
            <a:pPr defTabSz="910744"/>
            <a:fld id="{0F782D28-CF8C-A44D-9BE9-3E03E5533AB0}" type="slidenum">
              <a:rPr lang="en-US">
                <a:solidFill>
                  <a:srgbClr val="000000"/>
                </a:solidFill>
              </a:rPr>
              <a:pPr defTabSz="910744"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900243" y="4721882"/>
            <a:ext cx="5033936" cy="386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0" tIns="46216" rIns="92430" bIns="46216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2063"/>
              </a:lnSpc>
            </a:pPr>
            <a:r>
              <a:rPr lang="en-US" sz="1200" dirty="0">
                <a:solidFill>
                  <a:srgbClr val="000000"/>
                </a:solidFill>
                <a:ea typeface="Arial" charset="0"/>
                <a:cs typeface="Arial" charset="0"/>
              </a:rPr>
              <a:t>For reimbursement, services rendered in NJ to MA-PPO members by providers participating in the Horizon Managed Care Network will be reimbursed at our negotiated rates.</a:t>
            </a:r>
          </a:p>
          <a:p>
            <a:pPr eaLnBrk="0" hangingPunct="0">
              <a:lnSpc>
                <a:spcPts val="2063"/>
              </a:lnSpc>
            </a:pPr>
            <a:endParaRPr lang="en-US" sz="12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eaLnBrk="0" hangingPunct="0">
              <a:lnSpc>
                <a:spcPts val="2063"/>
              </a:lnSpc>
            </a:pPr>
            <a:r>
              <a:rPr lang="en-US" sz="1200" dirty="0">
                <a:solidFill>
                  <a:srgbClr val="000000"/>
                </a:solidFill>
                <a:ea typeface="Arial" charset="0"/>
                <a:cs typeface="Arial" charset="0"/>
              </a:rPr>
              <a:t>Services rendered in NJ to MA-PPO members by providers who only participate in the Horizon PPO Network will be calculated at the CMS allowance.</a:t>
            </a:r>
          </a:p>
          <a:p>
            <a:pPr eaLnBrk="0" hangingPunct="0">
              <a:lnSpc>
                <a:spcPts val="2063"/>
              </a:lnSpc>
            </a:pPr>
            <a:endParaRPr lang="en-US" sz="12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eaLnBrk="0" hangingPunct="0">
              <a:lnSpc>
                <a:spcPts val="2063"/>
              </a:lnSpc>
            </a:pPr>
            <a:r>
              <a:rPr lang="en-US" sz="1200" dirty="0">
                <a:solidFill>
                  <a:srgbClr val="000000"/>
                </a:solidFill>
                <a:ea typeface="Arial" charset="0"/>
                <a:cs typeface="Arial" charset="0"/>
              </a:rPr>
              <a:t>For preventive services, Horizon follows all CMS mandated guidelines.</a:t>
            </a:r>
          </a:p>
          <a:p>
            <a:pPr eaLnBrk="0" hangingPunct="0">
              <a:lnSpc>
                <a:spcPts val="2063"/>
              </a:lnSpc>
            </a:pPr>
            <a:endParaRPr lang="en-US" sz="12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eaLnBrk="0" hangingPunct="0">
              <a:lnSpc>
                <a:spcPts val="2063"/>
              </a:lnSpc>
            </a:pPr>
            <a:r>
              <a:rPr lang="en-US" sz="1200" dirty="0">
                <a:solidFill>
                  <a:srgbClr val="000000"/>
                </a:solidFill>
                <a:ea typeface="Arial" charset="0"/>
                <a:cs typeface="Arial" charset="0"/>
              </a:rPr>
              <a:t>Employers can choose to add a prescription drug option to this plan.  This will convert their Medicare Advantage Plan to a Medicare Advantage Prescription Drug plan.</a:t>
            </a:r>
            <a:endParaRPr lang="en-US" sz="1200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eaLnBrk="0" hangingPunct="0">
              <a:lnSpc>
                <a:spcPts val="2063"/>
              </a:lnSpc>
            </a:pPr>
            <a:endParaRPr lang="en-US" sz="12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xfrm>
            <a:off x="916870" y="4682093"/>
            <a:ext cx="5126354" cy="419629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t"/>
          <a:lstStyle/>
          <a:p>
            <a:pPr>
              <a:lnSpc>
                <a:spcPts val="1736"/>
              </a:lnSpc>
              <a:spcBef>
                <a:spcPct val="0"/>
              </a:spcBef>
              <a:defRPr/>
            </a:pPr>
            <a:r>
              <a:rPr lang="en-US" dirty="0">
                <a:ea typeface="ＭＳ Ｐゴシック" charset="0"/>
                <a:cs typeface="Arial" charset="0"/>
              </a:rPr>
              <a:t>You can recognize an MA PPO member when their Blue Cross Blue Shield member ID card has the </a:t>
            </a:r>
            <a:r>
              <a:rPr lang="en-US" dirty="0" smtClean="0">
                <a:ea typeface="ＭＳ Ｐゴシック" charset="0"/>
                <a:cs typeface="Arial" charset="0"/>
              </a:rPr>
              <a:t>MA PPO suitcase  logo</a:t>
            </a:r>
            <a:r>
              <a:rPr lang="en-US" dirty="0">
                <a:ea typeface="ＭＳ Ｐゴシック" charset="0"/>
                <a:cs typeface="Arial" charset="0"/>
              </a:rPr>
              <a:t>. The suitcase indicates that when traveling, members will have access to the provider network selected by participating Blues Plan.</a:t>
            </a:r>
          </a:p>
          <a:p>
            <a:pPr>
              <a:lnSpc>
                <a:spcPts val="1736"/>
              </a:lnSpc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Arial" charset="0"/>
            </a:endParaRPr>
          </a:p>
          <a:p>
            <a:pPr>
              <a:lnSpc>
                <a:spcPts val="1736"/>
              </a:lnSpc>
              <a:spcBef>
                <a:spcPct val="0"/>
              </a:spcBef>
              <a:defRPr/>
            </a:pPr>
            <a:r>
              <a:rPr lang="en-US" dirty="0">
                <a:ea typeface="ＭＳ Ｐゴシック" charset="0"/>
                <a:cs typeface="Arial" charset="0"/>
              </a:rPr>
              <a:t>For Horizon Blue Cross Blue Shield of NJ members residing in NJ, the ID cards reflect the </a:t>
            </a:r>
            <a:r>
              <a:rPr lang="en-US" dirty="0" smtClean="0">
                <a:ea typeface="ＭＳ Ｐゴシック" charset="0"/>
                <a:cs typeface="Arial" charset="0"/>
              </a:rPr>
              <a:t>Horizon </a:t>
            </a:r>
            <a:r>
              <a:rPr lang="en-US" dirty="0">
                <a:ea typeface="ＭＳ Ｐゴシック" charset="0"/>
                <a:cs typeface="Arial" charset="0"/>
              </a:rPr>
              <a:t>Managed Care Network on the card. </a:t>
            </a:r>
            <a:endParaRPr lang="en-US" dirty="0" smtClean="0">
              <a:ea typeface="ＭＳ Ｐゴシック" charset="0"/>
              <a:cs typeface="Arial" charset="0"/>
            </a:endParaRPr>
          </a:p>
          <a:p>
            <a:pPr>
              <a:lnSpc>
                <a:spcPts val="1736"/>
              </a:lnSpc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Arial" charset="0"/>
            </a:endParaRPr>
          </a:p>
          <a:p>
            <a:pPr>
              <a:lnSpc>
                <a:spcPts val="1736"/>
              </a:lnSpc>
              <a:spcBef>
                <a:spcPct val="0"/>
              </a:spcBef>
              <a:defRPr/>
            </a:pPr>
            <a:r>
              <a:rPr lang="en-US" dirty="0">
                <a:ea typeface="ＭＳ Ｐゴシック" charset="0"/>
                <a:cs typeface="Arial" charset="0"/>
              </a:rPr>
              <a:t>Medicare Advantage PPO </a:t>
            </a:r>
            <a:r>
              <a:rPr lang="en-US" dirty="0" smtClean="0">
                <a:ea typeface="ＭＳ Ｐゴシック" charset="0"/>
                <a:cs typeface="Arial" charset="0"/>
              </a:rPr>
              <a:t>ID cards include </a:t>
            </a:r>
            <a:r>
              <a:rPr lang="en-US" dirty="0">
                <a:ea typeface="ＭＳ Ｐゴシック" charset="0"/>
                <a:cs typeface="Arial" charset="0"/>
              </a:rPr>
              <a:t>language notifying providers </a:t>
            </a:r>
            <a:r>
              <a:rPr lang="en-US" dirty="0" smtClean="0">
                <a:ea typeface="ＭＳ Ｐゴシック" charset="0"/>
                <a:cs typeface="Arial" charset="0"/>
              </a:rPr>
              <a:t>not to bill and that Medicare </a:t>
            </a:r>
            <a:r>
              <a:rPr lang="en-US" dirty="0">
                <a:ea typeface="ＭＳ Ｐゴシック" charset="0"/>
                <a:cs typeface="Arial" charset="0"/>
              </a:rPr>
              <a:t>charge limitations </a:t>
            </a:r>
            <a:r>
              <a:rPr lang="en-US" dirty="0" smtClean="0">
                <a:ea typeface="ＭＳ Ｐゴシック" charset="0"/>
                <a:cs typeface="Arial" charset="0"/>
              </a:rPr>
              <a:t>apply</a:t>
            </a:r>
            <a:r>
              <a:rPr lang="en-US" dirty="0">
                <a:ea typeface="ＭＳ Ｐゴシック" charset="0"/>
                <a:cs typeface="Arial" charset="0"/>
              </a:rPr>
              <a:t>. 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>
            <a:lvl1pPr defTabSz="904818" eaLnBrk="0" hangingPunct="0">
              <a:defRPr sz="2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8154" indent="-287751" defTabSz="904818" eaLnBrk="0" hangingPunct="0">
              <a:defRPr sz="2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1004" indent="-230200" defTabSz="904818" eaLnBrk="0" hangingPunct="0">
              <a:defRPr sz="2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1407" indent="-230200" defTabSz="904818" eaLnBrk="0" hangingPunct="0">
              <a:defRPr sz="2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1808" indent="-230200" defTabSz="904818" eaLnBrk="0" hangingPunct="0">
              <a:defRPr sz="2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2210" indent="-230200" defTabSz="9048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2612" indent="-230200" defTabSz="9048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53014" indent="-230200" defTabSz="9048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13417" indent="-230200" defTabSz="90481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6436764-9FAD-4DE7-B8C4-0C8BFCF5AAE1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/>
          <a:lstStyle/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/>
          <a:p>
            <a:fld id="{F11CFF9C-A009-1F45-BBA5-E8C5EBBE010D}" type="slidenum">
              <a:rPr lang="en-US">
                <a:latin typeface="Arial" charset="0"/>
              </a:rPr>
              <a:pPr/>
              <a:t>16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xfrm>
            <a:off x="701520" y="4416633"/>
            <a:ext cx="5764186" cy="41829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/>
          <a:lstStyle/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/>
          <a:p>
            <a:pPr defTabSz="915597"/>
            <a:fld id="{CCB7344B-DE3B-A443-B67C-F518A25DC1A1}" type="slidenum">
              <a:rPr lang="en-US"/>
              <a:pPr defTabSz="915597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/>
          <a:p>
            <a:pPr defTabSz="933392"/>
            <a:fld id="{BFFBA626-91BA-8642-B77E-DE0CADFA6FDB}" type="slidenum">
              <a:rPr lang="en-US">
                <a:latin typeface="Tahoma" charset="0"/>
              </a:rPr>
              <a:pPr defTabSz="933392"/>
              <a:t>18</a:t>
            </a:fld>
            <a:endParaRPr lang="en-US" dirty="0">
              <a:latin typeface="Tahoma" charset="0"/>
            </a:endParaRPr>
          </a:p>
        </p:txBody>
      </p:sp>
      <p:sp>
        <p:nvSpPr>
          <p:cNvPr id="1382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3150" tIns="46575" rIns="93150" bIns="46575" anchor="t"/>
          <a:lstStyle/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____________________________________________________________________</a:t>
            </a:r>
          </a:p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F27ABB1-A4D6-8349-AD55-F9284328E8A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ea typeface="ＭＳ Ｐゴシック" charset="-128"/>
              </a:rPr>
              <a:t>Horizon has established access standards for behavioral health care </a:t>
            </a:r>
          </a:p>
          <a:p>
            <a:r>
              <a:rPr lang="en-US" dirty="0">
                <a:ea typeface="ＭＳ Ｐゴシック" charset="-128"/>
              </a:rPr>
              <a:t>professional in the PPO network .  These access standards identify how </a:t>
            </a:r>
          </a:p>
          <a:p>
            <a:r>
              <a:rPr lang="en-US" dirty="0">
                <a:ea typeface="ＭＳ Ｐゴシック" charset="-128"/>
              </a:rPr>
              <a:t>quickly a member should be able to obtain services based on the patient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s condition.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Standards can be found in the Physician Manual which is located under the User Guide </a:t>
            </a:r>
          </a:p>
          <a:p>
            <a:r>
              <a:rPr lang="en-US" dirty="0">
                <a:ea typeface="ＭＳ Ｐゴシック" charset="-128"/>
              </a:rPr>
              <a:t>section of the Provider </a:t>
            </a:r>
          </a:p>
          <a:p>
            <a:r>
              <a:rPr lang="en-US" dirty="0">
                <a:ea typeface="ＭＳ Ｐゴシック" charset="-128"/>
              </a:rPr>
              <a:t>Reference Material page. </a:t>
            </a:r>
          </a:p>
          <a:p>
            <a:r>
              <a:rPr lang="en-US" dirty="0">
                <a:ea typeface="ＭＳ Ｐゴシック" charset="-128"/>
              </a:rPr>
              <a:t>One of the forms we provided today gives you instructions on how to get to the </a:t>
            </a:r>
          </a:p>
          <a:p>
            <a:r>
              <a:rPr lang="en-US" dirty="0">
                <a:ea typeface="ＭＳ Ｐゴシック" charset="-128"/>
              </a:rPr>
              <a:t>Provider Reference Material page.</a:t>
            </a:r>
          </a:p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C7E34D81-F11A-8341-90D4-5EFE9F41045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03" y="4191381"/>
            <a:ext cx="5123721" cy="443136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/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The first part of the document is New Jersey Mandate.  The second part of the form</a:t>
            </a: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is in place to protect both our member and our network provider.  Mandatory audit</a:t>
            </a: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required after multiple complaints by our members.</a:t>
            </a:r>
          </a:p>
          <a:p>
            <a:pPr>
              <a:lnSpc>
                <a:spcPct val="80000"/>
              </a:lnSpc>
            </a:pPr>
            <a:endParaRPr lang="en-US" sz="9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Horizon BCBSNJ expects participating providers to ensure that, whenever possible, </a:t>
            </a: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their Horizon patients are referred to participating practitioners or facilities </a:t>
            </a: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(including clinical labs and ASCs (ambulatory surgery centers) </a:t>
            </a:r>
            <a:r>
              <a:rPr lang="en-US" sz="900" b="1" dirty="0">
                <a:ea typeface="ＭＳ Ｐゴシック" charset="-128"/>
              </a:rPr>
              <a:t>unless</a:t>
            </a:r>
            <a:r>
              <a:rPr lang="en-US" sz="900" dirty="0">
                <a:ea typeface="ＭＳ Ｐゴシック" charset="-128"/>
              </a:rPr>
              <a:t> the member: </a:t>
            </a:r>
          </a:p>
          <a:p>
            <a:pPr lvl="1"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Wishes to use their out of network benefits and </a:t>
            </a:r>
          </a:p>
          <a:p>
            <a:pPr lvl="1"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Understands that higher out of pocket expenses will be incurred.</a:t>
            </a:r>
          </a:p>
          <a:p>
            <a:pPr>
              <a:lnSpc>
                <a:spcPct val="80000"/>
              </a:lnSpc>
            </a:pPr>
            <a:endParaRPr lang="en-US" sz="9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All participating providers are </a:t>
            </a:r>
            <a:r>
              <a:rPr lang="en-US" sz="900" b="1" dirty="0">
                <a:ea typeface="ＭＳ Ｐゴシック" charset="-128"/>
              </a:rPr>
              <a:t>required </a:t>
            </a:r>
            <a:r>
              <a:rPr lang="en-US" sz="900" dirty="0">
                <a:ea typeface="ＭＳ Ｐゴシック" charset="-128"/>
              </a:rPr>
              <a:t>to follow our Out-of-Network Consent Policy* </a:t>
            </a: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to help ensure that members fully understand the increased out-of-pocket expense</a:t>
            </a: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they will incur for out-of-network care.</a:t>
            </a:r>
          </a:p>
          <a:p>
            <a:pPr>
              <a:lnSpc>
                <a:spcPct val="80000"/>
              </a:lnSpc>
            </a:pPr>
            <a:endParaRPr lang="en-US" sz="9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9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Following this discussion, participating providers are required to:</a:t>
            </a:r>
          </a:p>
          <a:p>
            <a:pPr lvl="1"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Have the member complete, sign and date an </a:t>
            </a:r>
            <a:r>
              <a:rPr lang="en-US" sz="900" b="1" dirty="0">
                <a:ea typeface="ＭＳ Ｐゴシック" charset="-128"/>
              </a:rPr>
              <a:t>Out-of-Network Consent </a:t>
            </a:r>
          </a:p>
          <a:p>
            <a:pPr lvl="1">
              <a:lnSpc>
                <a:spcPct val="80000"/>
              </a:lnSpc>
            </a:pPr>
            <a:r>
              <a:rPr lang="en-US" sz="900" b="1" dirty="0">
                <a:ea typeface="ＭＳ Ｐゴシック" charset="-128"/>
              </a:rPr>
              <a:t>Form (2180) </a:t>
            </a:r>
            <a:br>
              <a:rPr lang="en-US" sz="900" b="1" dirty="0">
                <a:ea typeface="ＭＳ Ｐゴシック" charset="-128"/>
              </a:rPr>
            </a:br>
            <a:r>
              <a:rPr lang="en-US" sz="900" dirty="0">
                <a:ea typeface="ＭＳ Ｐゴシック" charset="-128"/>
              </a:rPr>
              <a:t>Forms must be retained as a part of the patient</a:t>
            </a:r>
            <a:r>
              <a:rPr lang="ja-JP" altLang="en-US" sz="900">
                <a:ea typeface="ＭＳ Ｐゴシック" charset="-128"/>
              </a:rPr>
              <a:t>’</a:t>
            </a:r>
            <a:r>
              <a:rPr lang="en-US" altLang="ja-JP" sz="900" dirty="0">
                <a:ea typeface="ＭＳ Ｐゴシック" charset="-128"/>
              </a:rPr>
              <a:t>s medical record. </a:t>
            </a:r>
            <a:br>
              <a:rPr lang="en-US" altLang="ja-JP" sz="900" dirty="0">
                <a:ea typeface="ＭＳ Ｐゴシック" charset="-128"/>
              </a:rPr>
            </a:br>
            <a:r>
              <a:rPr lang="en-US" altLang="ja-JP" sz="900" dirty="0">
                <a:ea typeface="ＭＳ Ｐゴシック" charset="-128"/>
              </a:rPr>
              <a:t>In the event of an audit, this form must be provided within 10 business days.</a:t>
            </a:r>
          </a:p>
          <a:p>
            <a:pPr>
              <a:lnSpc>
                <a:spcPct val="80000"/>
              </a:lnSpc>
            </a:pPr>
            <a:endParaRPr lang="en-US" sz="9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900" b="1" dirty="0">
                <a:ea typeface="ＭＳ Ｐゴシック" charset="-128"/>
              </a:rPr>
              <a:t>Our Out-of-Network Consent form is now available online in Spanish also. </a:t>
            </a:r>
            <a:endParaRPr lang="en-US" sz="9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9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To access our Out-of-Network Consent Policy, </a:t>
            </a: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Log in to </a:t>
            </a:r>
            <a:r>
              <a:rPr lang="en-US" sz="900" b="1" dirty="0">
                <a:ea typeface="ＭＳ Ｐゴシック" charset="-128"/>
              </a:rPr>
              <a:t>www.NaviNet.net ,</a:t>
            </a:r>
            <a:r>
              <a:rPr lang="en-US" sz="900" i="1" dirty="0">
                <a:ea typeface="ＭＳ Ｐゴシック" charset="-128"/>
              </a:rPr>
              <a:t> Plan Central ,</a:t>
            </a:r>
            <a:r>
              <a:rPr lang="en-US" sz="900" dirty="0">
                <a:ea typeface="ＭＳ Ｐゴシック" charset="-128"/>
              </a:rPr>
              <a:t> </a:t>
            </a:r>
            <a:r>
              <a:rPr lang="en-US" sz="900" i="1" dirty="0">
                <a:ea typeface="ＭＳ Ｐゴシック" charset="-128"/>
              </a:rPr>
              <a:t>References and Resources,</a:t>
            </a:r>
            <a:r>
              <a:rPr lang="en-US" sz="900" dirty="0">
                <a:ea typeface="ＭＳ Ｐゴシック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900" i="1" dirty="0">
                <a:ea typeface="ＭＳ Ｐゴシック" charset="-128"/>
              </a:rPr>
              <a:t>Provider Reference Materials. Click</a:t>
            </a:r>
            <a:r>
              <a:rPr lang="en-US" sz="900" dirty="0">
                <a:ea typeface="ＭＳ Ｐゴシック" charset="-128"/>
              </a:rPr>
              <a:t> </a:t>
            </a:r>
            <a:r>
              <a:rPr lang="en-US" sz="900" i="1" dirty="0">
                <a:ea typeface="ＭＳ Ｐゴシック" charset="-128"/>
              </a:rPr>
              <a:t>Additional Information</a:t>
            </a:r>
            <a:r>
              <a:rPr lang="en-US" sz="900" dirty="0">
                <a:ea typeface="ＭＳ Ｐゴシック" charset="-128"/>
              </a:rPr>
              <a:t>. Click </a:t>
            </a:r>
            <a:r>
              <a:rPr lang="en-US" sz="900" i="1" dirty="0">
                <a:ea typeface="ＭＳ Ｐゴシック" charset="-128"/>
              </a:rPr>
              <a:t>Out-of-Network Consent Policy</a:t>
            </a:r>
            <a:r>
              <a:rPr lang="en-US" sz="900" dirty="0">
                <a:ea typeface="ＭＳ Ｐゴシック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US" sz="9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To access our </a:t>
            </a:r>
            <a:r>
              <a:rPr lang="en-US" sz="900" i="1" dirty="0">
                <a:ea typeface="ＭＳ Ｐゴシック" charset="-128"/>
              </a:rPr>
              <a:t>Out-of-Network Consent Form</a:t>
            </a:r>
            <a:r>
              <a:rPr lang="en-US" sz="900" dirty="0">
                <a:ea typeface="ＭＳ Ｐゴシック" charset="-128"/>
              </a:rPr>
              <a:t>, visit </a:t>
            </a:r>
            <a:r>
              <a:rPr lang="en-US" sz="900" b="1" dirty="0">
                <a:ea typeface="ＭＳ Ｐゴシック" charset="-128"/>
              </a:rPr>
              <a:t>www.HorizonBlue.com/Providers </a:t>
            </a:r>
            <a:r>
              <a:rPr lang="en-US" sz="900" dirty="0">
                <a:ea typeface="ＭＳ Ｐゴシック" charset="-128"/>
              </a:rPr>
              <a:t>and:</a:t>
            </a: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Mouse over </a:t>
            </a:r>
            <a:r>
              <a:rPr lang="en-US" sz="900" i="1" dirty="0">
                <a:ea typeface="ＭＳ Ｐゴシック" charset="-128"/>
              </a:rPr>
              <a:t>Forms and Vouchers </a:t>
            </a:r>
            <a:r>
              <a:rPr lang="en-US" sz="900" dirty="0">
                <a:ea typeface="ＭＳ Ｐゴシック" charset="-128"/>
              </a:rPr>
              <a:t>and click </a:t>
            </a:r>
            <a:r>
              <a:rPr lang="en-US" sz="900" i="1" dirty="0">
                <a:ea typeface="ＭＳ Ｐゴシック" charset="-128"/>
              </a:rPr>
              <a:t>Downloadable Forms</a:t>
            </a:r>
            <a:r>
              <a:rPr lang="en-US" sz="900" dirty="0">
                <a:ea typeface="ＭＳ Ｐゴシック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dirty="0">
                <a:ea typeface="ＭＳ Ｐゴシック" charset="-128"/>
              </a:rPr>
              <a:t>Click </a:t>
            </a:r>
            <a:r>
              <a:rPr lang="en-US" sz="900" i="1" dirty="0">
                <a:ea typeface="ＭＳ Ｐゴシック" charset="-128"/>
              </a:rPr>
              <a:t>Out-of-Network Consent Form (2180)</a:t>
            </a:r>
            <a:r>
              <a:rPr lang="en-US" sz="900" dirty="0">
                <a:ea typeface="ＭＳ Ｐゴシック" charset="-128"/>
              </a:rPr>
              <a:t> or Out</a:t>
            </a:r>
            <a:r>
              <a:rPr lang="en-US" sz="900" i="1" dirty="0">
                <a:ea typeface="ＭＳ Ｐゴシック" charset="-128"/>
                <a:hlinkClick r:id="rId3"/>
              </a:rPr>
              <a:t>-of-Network Consent Form in Spanish (2180S)</a:t>
            </a:r>
            <a:r>
              <a:rPr lang="en-US" sz="900" i="1" dirty="0">
                <a:ea typeface="ＭＳ Ｐゴシック" charset="-128"/>
              </a:rPr>
              <a:t>.</a:t>
            </a:r>
            <a:endParaRPr lang="en-US" sz="9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900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Do not use the 579 form for initial claims submissions.</a:t>
            </a:r>
          </a:p>
          <a:p>
            <a:pPr>
              <a:defRPr/>
            </a:pPr>
            <a:r>
              <a:rPr lang="en-US" dirty="0">
                <a:cs typeface="+mn-cs"/>
              </a:rPr>
              <a:t>Please use the 579 form to add multiple bill lines not included in the original claim submission.</a:t>
            </a:r>
          </a:p>
          <a:p>
            <a:pPr>
              <a:defRPr/>
            </a:pPr>
            <a:r>
              <a:rPr lang="en-US" dirty="0">
                <a:cs typeface="+mn-cs"/>
              </a:rPr>
              <a:t>Professional providers call 1-800-624-1110</a:t>
            </a:r>
          </a:p>
          <a:p>
            <a:pPr>
              <a:defRPr/>
            </a:pPr>
            <a:r>
              <a:rPr lang="en-US" dirty="0">
                <a:cs typeface="+mn-cs"/>
              </a:rPr>
              <a:t>Acute Care or ancillary facility call 1-888-666-2535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CC2E2BB-BE70-F040-984F-29CC72CE3B72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B298A444-5B38-844F-913F-0F1EC8A0798A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out of network consent form is what we will ask for when we receive a member complaint…..this will provide</a:t>
            </a:r>
            <a:r>
              <a:rPr lang="en-US" baseline="0" dirty="0" smtClean="0"/>
              <a:t> us the necessary proof that member was educated and made the choice to utilize his/her out of network option which in many cases leaves a deductible and co insurance responsibility that they were not depending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49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be</a:t>
            </a:r>
            <a:r>
              <a:rPr lang="en-US" baseline="0" dirty="0" smtClean="0"/>
              <a:t> saying to yourself….we know this…….. why are you telling us again…….we continue to receive 10+ member complains per day advising us that they did not know LAB was being completed by non par provider leaving them with either a denial for those plans that have no out of network option or with an out of pocket expense for those with out of network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55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3CE3376-8E24-3F4F-8BDA-8C07130E7F91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offers 5 different HMO products: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 Access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 Access Value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 Coinsurance, and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 Coinsurance Plus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For the HMO product, members must choose a PCP who coordinates their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care with specialists and hospitals. 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For visits to a specialist, referrals are required, except for the HMO Access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Product.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/>
          <a:p>
            <a:pPr defTabSz="917215"/>
            <a:fld id="{31198F53-1BEC-B641-AEEB-B7F1B94E3EFA}" type="slidenum">
              <a:rPr lang="en-US">
                <a:solidFill>
                  <a:srgbClr val="000000"/>
                </a:solidFill>
                <a:ea typeface="Arial" charset="0"/>
                <a:cs typeface="Arial" charset="0"/>
              </a:rPr>
              <a:pPr defTabSz="917215"/>
              <a:t>5</a:t>
            </a:fld>
            <a:endParaRPr lang="en-US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68F6399E-986B-6349-8791-F2C1DD1C3270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offers 5 different HMO products: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 Access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 Access Value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 Coinsurance, and</a:t>
            </a:r>
          </a:p>
          <a:p>
            <a:pPr lvl="1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Horizon HMO Coinsurance Plus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For the HMO product, members must choose a PCP who coordinates their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care with specialists and hospitals. 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For visits to a specialist, referrals are required, except for the HMO Access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Product.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/>
          <a:p>
            <a:pPr defTabSz="917215"/>
            <a:fld id="{4104671F-B9A8-4045-9EAE-99F30F27D1C2}" type="slidenum">
              <a:rPr lang="en-US">
                <a:solidFill>
                  <a:srgbClr val="000000"/>
                </a:solidFill>
                <a:ea typeface="Arial" charset="0"/>
                <a:cs typeface="Arial" charset="0"/>
              </a:rPr>
              <a:pPr defTabSz="917215"/>
              <a:t>7</a:t>
            </a:fld>
            <a:endParaRPr lang="en-US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D4BD7B0-A251-1945-8C03-6A466D58F129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xfrm>
            <a:off x="917003" y="4412423"/>
            <a:ext cx="5123721" cy="419769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Consumer Directed Healthcare, or CDH, plans are high-deductible health plans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designed to better engage the consumer in the purchase of health care services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ea typeface="ＭＳ Ｐゴシック" charset="-128"/>
              </a:rPr>
              <a:t>and provide protection from catastrophic medical expenses.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Arial" charset="0"/>
                <a:cs typeface="Arial" charset="0"/>
              </a:rPr>
              <a:t>For the Horizon HMO Access HSA My Way and Horizon MyWay HSA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Arial" charset="0"/>
                <a:cs typeface="Arial" charset="0"/>
              </a:rPr>
              <a:t>(Direct Access) plans, PCP selection is optional; and for the NJ DIRECT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Arial" charset="0"/>
                <a:cs typeface="Arial" charset="0"/>
              </a:rPr>
              <a:t>Plans and the Horizon MyWay HRA and HSA Plans, PCP selection is not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Arial" charset="0"/>
                <a:cs typeface="Arial" charset="0"/>
              </a:rPr>
              <a:t>required.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ea typeface="ＭＳ Ｐゴシック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/>
          <a:lstStyle/>
          <a:p>
            <a:pPr defTabSz="925303"/>
            <a:fld id="{4F37D182-2AC3-9142-82C4-3A5E797DE7CD}" type="slidenum">
              <a:rPr lang="en-US">
                <a:solidFill>
                  <a:srgbClr val="000000"/>
                </a:solidFill>
                <a:ea typeface="Arial" charset="0"/>
                <a:cs typeface="Arial" charset="0"/>
              </a:rPr>
              <a:pPr defTabSz="925303"/>
              <a:t>9</a:t>
            </a:fld>
            <a:endParaRPr lang="en-US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3CC3E4E-8941-5A49-91B7-08E3CA5ED579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7A000B-4DEB-0E40-A4D6-6383585A31C2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428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153925E-F5C6-40BB-A9CC-794B9B25163A}" type="datetime1">
              <a:rPr lang="en-US" smtClean="0"/>
              <a:pPr/>
              <a:t>10/3/2013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 smtClean="0"/>
              <a:t>YOUR COMPANY NAME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1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37000">
                <a:schemeClr val="accent1">
                  <a:tint val="44500"/>
                  <a:satMod val="160000"/>
                  <a:alpha val="57000"/>
                </a:schemeClr>
              </a:gs>
              <a:gs pos="100000">
                <a:schemeClr val="accent1">
                  <a:tint val="23500"/>
                  <a:satMod val="160000"/>
                  <a:alpha val="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igstock_15990509.png"/>
          <p:cNvPicPr>
            <a:picLocks noChangeAspect="1"/>
          </p:cNvPicPr>
          <p:nvPr userDrawn="1"/>
        </p:nvPicPr>
        <p:blipFill>
          <a:blip r:embed="rId2" cstate="print"/>
          <a:srcRect t="7587" r="5714" b="41922"/>
          <a:stretch>
            <a:fillRect/>
          </a:stretch>
        </p:blipFill>
        <p:spPr>
          <a:xfrm>
            <a:off x="6629400" y="-13648"/>
            <a:ext cx="2514600" cy="1009935"/>
          </a:xfrm>
          <a:prstGeom prst="rect">
            <a:avLst/>
          </a:prstGeom>
        </p:spPr>
      </p:pic>
      <p:sp>
        <p:nvSpPr>
          <p:cNvPr id="15" name="Slide Number Placeholder 14"/>
          <p:cNvSpPr txBox="1">
            <a:spLocks/>
          </p:cNvSpPr>
          <p:nvPr userDrawn="1"/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EEB42-3695-4CC8-9EB9-6441E8027B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428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153925E-F5C6-40BB-A9CC-794B9B25163A}" type="datetime1">
              <a:rPr lang="en-US" smtClean="0"/>
              <a:pPr/>
              <a:t>10/3/2013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 smtClean="0"/>
              <a:t>YOUR COMPANY NAME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1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37000">
                <a:schemeClr val="accent1">
                  <a:tint val="44500"/>
                  <a:satMod val="160000"/>
                  <a:alpha val="57000"/>
                </a:schemeClr>
              </a:gs>
              <a:gs pos="100000">
                <a:schemeClr val="accent1">
                  <a:tint val="23500"/>
                  <a:satMod val="160000"/>
                  <a:alpha val="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igstock_15990509.png"/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9400" y="-13648"/>
            <a:ext cx="2514600" cy="1009935"/>
          </a:xfrm>
          <a:prstGeom prst="rect">
            <a:avLst/>
          </a:prstGeom>
        </p:spPr>
      </p:pic>
      <p:sp>
        <p:nvSpPr>
          <p:cNvPr id="15" name="Slide Number Placeholder 14"/>
          <p:cNvSpPr txBox="1">
            <a:spLocks/>
          </p:cNvSpPr>
          <p:nvPr userDrawn="1"/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EEB42-3695-4CC8-9EB9-6441E8027B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68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8CB1F9B6-695C-DE4A-9FB2-167B3AEC0494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900B2328-249A-0F4F-9457-344ED568E99B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0826F294-53A2-7B43-8B73-32DB1582B2A6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9165BCB1-BE80-BE4D-A59D-7BD668EFC3EC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14FAF408-BAF6-F94D-A229-CDA6BAF16F52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6AC40643-8CF8-E04A-A346-4BEC972E434F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14FDA01E-81CB-AB44-8D3D-DE79D1D055A2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8C6FCC50-279A-D44E-8B30-5E09E0F7A5AA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F679B7DA-C0A7-9640-9179-281BD4B5864B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350482AE-D8C9-7A4E-9CD2-1B96DC57A5DE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6E45-EC3D-4C2E-BF75-35F3E0FE4E41}" type="datetime1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COMPANY NAME</a:t>
            </a:r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www.NaviNet.net   </a:t>
            </a:r>
            <a:fld id="{66DA4530-CD77-3B40-A2F7-FB3BF6656921}" type="slidenum">
              <a:rPr lang="en-US" b="0">
                <a:solidFill>
                  <a:srgbClr val="A5CF4C"/>
                </a:solidFill>
              </a:rPr>
              <a:pPr/>
              <a:t>‹#›</a:t>
            </a:fld>
            <a:endParaRPr lang="en-US" b="0" dirty="0">
              <a:solidFill>
                <a:srgbClr val="A5CF4C"/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8006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–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4551-E5BB-FB4F-9CBC-A1AC05B9EF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8CB1F9B6-695C-DE4A-9FB2-167B3AEC0494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815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900B2328-249A-0F4F-9457-344ED568E99B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147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0826F294-53A2-7B43-8B73-32DB1582B2A6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3998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9165BCB1-BE80-BE4D-A59D-7BD668EFC3EC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9682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14FAF408-BAF6-F94D-A229-CDA6BAF16F52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0961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6AC40643-8CF8-E04A-A346-4BEC972E434F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438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14FDA01E-81CB-AB44-8D3D-DE79D1D055A2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494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8C6FCC50-279A-D44E-8B30-5E09E0F7A5AA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463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E0B26ED2-1658-49DB-935F-9644BB5A08DC}" type="datetime1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F679B7DA-C0A7-9640-9179-281BD4B5864B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7033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350482AE-D8C9-7A4E-9CD2-1B96DC57A5DE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3204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66DA4530-CD77-3B40-A2F7-FB3BF6656921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6115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8006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–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4551-E5BB-FB4F-9CBC-A1AC05B9EF28}" type="slidenum">
              <a:rPr lang="en-US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057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8CB1F9B6-695C-DE4A-9FB2-167B3AEC0494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960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900B2328-249A-0F4F-9457-344ED568E99B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0092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0826F294-53A2-7B43-8B73-32DB1582B2A6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5393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9165BCB1-BE80-BE4D-A59D-7BD668EFC3EC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4377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14FAF408-BAF6-F94D-A229-CDA6BAF16F52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231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6AC40643-8CF8-E04A-A346-4BEC972E434F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705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1D895698-5D19-4067-AC93-0BC973BDB0DB}" type="datetime1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14FDA01E-81CB-AB44-8D3D-DE79D1D055A2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651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8C6FCC50-279A-D44E-8B30-5E09E0F7A5AA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4983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F679B7DA-C0A7-9640-9179-281BD4B5864B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808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350482AE-D8C9-7A4E-9CD2-1B96DC57A5DE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7940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66DA4530-CD77-3B40-A2F7-FB3BF6656921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0942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8006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–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4551-E5BB-FB4F-9CBC-A1AC05B9EF28}" type="slidenum">
              <a:rPr lang="en-US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349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8CB1F9B6-695C-DE4A-9FB2-167B3AEC0494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8143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900B2328-249A-0F4F-9457-344ED568E99B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9572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0826F294-53A2-7B43-8B73-32DB1582B2A6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2352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9165BCB1-BE80-BE4D-A59D-7BD668EFC3EC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013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197600" cy="387798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14FAF408-BAF6-F94D-A229-CDA6BAF16F52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2420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6AC40643-8CF8-E04A-A346-4BEC972E434F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0612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14FDA01E-81CB-AB44-8D3D-DE79D1D055A2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022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8C6FCC50-279A-D44E-8B30-5E09E0F7A5AA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608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F679B7DA-C0A7-9640-9179-281BD4B5864B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3540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350482AE-D8C9-7A4E-9CD2-1B96DC57A5DE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8529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66DA4530-CD77-3B40-A2F7-FB3BF6656921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38327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8006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–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4551-E5BB-FB4F-9CBC-A1AC05B9EF28}" type="slidenum">
              <a:rPr lang="en-US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1750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8CB1F9B6-695C-DE4A-9FB2-167B3AEC0494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1522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900B2328-249A-0F4F-9457-344ED568E99B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78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89400" cy="432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600200"/>
            <a:ext cx="4089400" cy="432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0826F294-53A2-7B43-8B73-32DB1582B2A6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46073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9165BCB1-BE80-BE4D-A59D-7BD668EFC3EC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90595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14FAF408-BAF6-F94D-A229-CDA6BAF16F52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75596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6AC40643-8CF8-E04A-A346-4BEC972E434F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35095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14FDA01E-81CB-AB44-8D3D-DE79D1D055A2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95220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8C6FCC50-279A-D44E-8B30-5E09E0F7A5AA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06969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F679B7DA-C0A7-9640-9179-281BD4B5864B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9977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350482AE-D8C9-7A4E-9CD2-1B96DC57A5DE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74901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66DA4530-CD77-3B40-A2F7-FB3BF6656921}" type="slidenum">
              <a:rPr lang="en-US" b="0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b="0" dirty="0">
              <a:solidFill>
                <a:srgbClr val="A5CF4C"/>
              </a:solidFill>
              <a:latin typeface="Arial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422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8006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–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4551-E5BB-FB4F-9CBC-A1AC05B9EF28}" type="slidenum">
              <a:rPr lang="en-US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197600" cy="768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31200" cy="432911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3175" y="6853238"/>
            <a:ext cx="9142413" cy="11112"/>
          </a:xfrm>
          <a:custGeom>
            <a:avLst/>
            <a:gdLst>
              <a:gd name="T0" fmla="*/ 0 w 6335"/>
              <a:gd name="T1" fmla="*/ 2147483647 h 8"/>
              <a:gd name="T2" fmla="*/ 2147483647 w 6335"/>
              <a:gd name="T3" fmla="*/ 2147483647 h 8"/>
              <a:gd name="T4" fmla="*/ 2147483647 w 6335"/>
              <a:gd name="T5" fmla="*/ 2147483647 h 8"/>
              <a:gd name="T6" fmla="*/ 2147483647 w 6335"/>
              <a:gd name="T7" fmla="*/ 0 h 8"/>
              <a:gd name="T8" fmla="*/ 2147483647 w 6335"/>
              <a:gd name="T9" fmla="*/ 0 h 8"/>
              <a:gd name="T10" fmla="*/ 2147483647 w 6335"/>
              <a:gd name="T11" fmla="*/ 2147483647 h 8"/>
              <a:gd name="T12" fmla="*/ 0 w 6335"/>
              <a:gd name="T13" fmla="*/ 2147483647 h 8"/>
              <a:gd name="T14" fmla="*/ 0 w 6335"/>
              <a:gd name="T15" fmla="*/ 2147483647 h 8"/>
              <a:gd name="T16" fmla="*/ 2147483647 w 6335"/>
              <a:gd name="T17" fmla="*/ 2147483647 h 8"/>
              <a:gd name="T18" fmla="*/ 0 w 6335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35" h="8">
                <a:moveTo>
                  <a:pt x="0" y="4"/>
                </a:moveTo>
                <a:lnTo>
                  <a:pt x="4" y="8"/>
                </a:lnTo>
                <a:lnTo>
                  <a:pt x="6335" y="8"/>
                </a:lnTo>
                <a:lnTo>
                  <a:pt x="6335" y="0"/>
                </a:lnTo>
                <a:lnTo>
                  <a:pt x="4" y="0"/>
                </a:lnTo>
                <a:lnTo>
                  <a:pt x="8" y="4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3175" y="0"/>
            <a:ext cx="11113" cy="6858000"/>
          </a:xfrm>
          <a:custGeom>
            <a:avLst/>
            <a:gdLst>
              <a:gd name="T0" fmla="*/ 2147483647 w 8"/>
              <a:gd name="T1" fmla="*/ 0 h 4896"/>
              <a:gd name="T2" fmla="*/ 0 w 8"/>
              <a:gd name="T3" fmla="*/ 2147483647 h 4896"/>
              <a:gd name="T4" fmla="*/ 0 w 8"/>
              <a:gd name="T5" fmla="*/ 2147483647 h 4896"/>
              <a:gd name="T6" fmla="*/ 2147483647 w 8"/>
              <a:gd name="T7" fmla="*/ 2147483647 h 4896"/>
              <a:gd name="T8" fmla="*/ 2147483647 w 8"/>
              <a:gd name="T9" fmla="*/ 2147483647 h 4896"/>
              <a:gd name="T10" fmla="*/ 2147483647 w 8"/>
              <a:gd name="T11" fmla="*/ 2147483647 h 4896"/>
              <a:gd name="T12" fmla="*/ 2147483647 w 8"/>
              <a:gd name="T13" fmla="*/ 0 h 4896"/>
              <a:gd name="T14" fmla="*/ 0 w 8"/>
              <a:gd name="T15" fmla="*/ 0 h 4896"/>
              <a:gd name="T16" fmla="*/ 0 w 8"/>
              <a:gd name="T17" fmla="*/ 2147483647 h 4896"/>
              <a:gd name="T18" fmla="*/ 2147483647 w 8"/>
              <a:gd name="T19" fmla="*/ 0 h 48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4896">
                <a:moveTo>
                  <a:pt x="4" y="0"/>
                </a:moveTo>
                <a:lnTo>
                  <a:pt x="0" y="4"/>
                </a:lnTo>
                <a:lnTo>
                  <a:pt x="0" y="4896"/>
                </a:lnTo>
                <a:lnTo>
                  <a:pt x="8" y="4896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9139238" y="6350"/>
            <a:ext cx="12700" cy="6858000"/>
          </a:xfrm>
          <a:custGeom>
            <a:avLst/>
            <a:gdLst>
              <a:gd name="T0" fmla="*/ 2147483647 w 8"/>
              <a:gd name="T1" fmla="*/ 2147483647 h 4896"/>
              <a:gd name="T2" fmla="*/ 2147483647 w 8"/>
              <a:gd name="T3" fmla="*/ 2147483647 h 4896"/>
              <a:gd name="T4" fmla="*/ 2147483647 w 8"/>
              <a:gd name="T5" fmla="*/ 0 h 4896"/>
              <a:gd name="T6" fmla="*/ 0 w 8"/>
              <a:gd name="T7" fmla="*/ 0 h 4896"/>
              <a:gd name="T8" fmla="*/ 0 w 8"/>
              <a:gd name="T9" fmla="*/ 2147483647 h 4896"/>
              <a:gd name="T10" fmla="*/ 2147483647 w 8"/>
              <a:gd name="T11" fmla="*/ 2147483647 h 4896"/>
              <a:gd name="T12" fmla="*/ 2147483647 w 8"/>
              <a:gd name="T13" fmla="*/ 2147483647 h 4896"/>
              <a:gd name="T14" fmla="*/ 2147483647 w 8"/>
              <a:gd name="T15" fmla="*/ 2147483647 h 4896"/>
              <a:gd name="T16" fmla="*/ 2147483647 w 8"/>
              <a:gd name="T17" fmla="*/ 2147483647 h 4896"/>
              <a:gd name="T18" fmla="*/ 2147483647 w 8"/>
              <a:gd name="T19" fmla="*/ 2147483647 h 48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4896">
                <a:moveTo>
                  <a:pt x="4" y="4896"/>
                </a:moveTo>
                <a:lnTo>
                  <a:pt x="8" y="4892"/>
                </a:lnTo>
                <a:lnTo>
                  <a:pt x="8" y="0"/>
                </a:lnTo>
                <a:lnTo>
                  <a:pt x="0" y="0"/>
                </a:lnTo>
                <a:lnTo>
                  <a:pt x="0" y="4892"/>
                </a:lnTo>
                <a:lnTo>
                  <a:pt x="4" y="4888"/>
                </a:lnTo>
                <a:lnTo>
                  <a:pt x="4" y="4896"/>
                </a:lnTo>
                <a:lnTo>
                  <a:pt x="8" y="4896"/>
                </a:lnTo>
                <a:lnTo>
                  <a:pt x="8" y="4892"/>
                </a:lnTo>
                <a:lnTo>
                  <a:pt x="4" y="48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88806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1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87413"/>
            <a:ext cx="9144000" cy="76200"/>
          </a:xfrm>
          <a:prstGeom prst="rect">
            <a:avLst/>
          </a:prstGeom>
          <a:solidFill>
            <a:srgbClr val="7176A6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37000">
                <a:schemeClr val="accent1">
                  <a:tint val="44500"/>
                  <a:satMod val="160000"/>
                  <a:alpha val="57000"/>
                </a:schemeClr>
              </a:gs>
              <a:gs pos="100000">
                <a:schemeClr val="accent1">
                  <a:tint val="23500"/>
                  <a:satMod val="160000"/>
                  <a:alpha val="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8" name="Picture 11" descr="Bigstock_159905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03188"/>
            <a:ext cx="25146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4"/>
          <p:cNvSpPr txBox="1">
            <a:spLocks/>
          </p:cNvSpPr>
          <p:nvPr userDrawn="1"/>
        </p:nvSpPr>
        <p:spPr>
          <a:xfrm>
            <a:off x="6553200" y="6313488"/>
            <a:ext cx="2133600" cy="366712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734732F-910A-40EA-930D-13417F893C24}" type="slidenum">
              <a:rPr lang="en-US" sz="1200" smtClean="0">
                <a:solidFill>
                  <a:srgbClr val="898989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E7B16-1A9C-44F5-9FCE-A4330A5498B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10/3/2013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YOUR COMPANY NAME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88637-53FA-4095-A108-5746ADE57AB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2713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1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37000">
                <a:schemeClr val="accent1">
                  <a:tint val="44500"/>
                  <a:satMod val="160000"/>
                  <a:alpha val="57000"/>
                </a:schemeClr>
              </a:gs>
              <a:gs pos="100000">
                <a:schemeClr val="accent1">
                  <a:tint val="23500"/>
                  <a:satMod val="160000"/>
                  <a:alpha val="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igstock_15990509.png"/>
          <p:cNvPicPr>
            <a:picLocks noChangeAspect="1"/>
          </p:cNvPicPr>
          <p:nvPr userDrawn="1"/>
        </p:nvPicPr>
        <p:blipFill>
          <a:blip r:embed="rId12" cstate="print"/>
          <a:srcRect t="7587" r="5714" b="41922"/>
          <a:stretch>
            <a:fillRect/>
          </a:stretch>
        </p:blipFill>
        <p:spPr>
          <a:xfrm>
            <a:off x="6629400" y="-13648"/>
            <a:ext cx="2514600" cy="10099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3"/>
            <a:ext cx="7924800" cy="3962398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0360"/>
            <a:ext cx="6019800" cy="609600"/>
          </a:xfrm>
          <a:prstGeom prst="rect">
            <a:avLst/>
          </a:prstGeom>
        </p:spPr>
        <p:txBody>
          <a:bodyPr vert="horz" lIns="182880" tIns="365760" rIns="182880" bIns="18288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hbc ID Size C-1C®.png"/>
          <p:cNvPicPr>
            <a:picLocks noChangeAspect="1"/>
          </p:cNvPicPr>
          <p:nvPr userDrawn="1"/>
        </p:nvPicPr>
        <p:blipFill>
          <a:blip r:embed="rId13"/>
          <a:srcRect b="24357"/>
          <a:stretch>
            <a:fillRect/>
          </a:stretch>
        </p:blipFill>
        <p:spPr>
          <a:xfrm>
            <a:off x="381000" y="5943600"/>
            <a:ext cx="1663446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4" r:id="rId3"/>
    <p:sldLayoutId id="2147483655" r:id="rId4"/>
    <p:sldLayoutId id="2147483656" r:id="rId5"/>
    <p:sldLayoutId id="2147483657" r:id="rId6"/>
    <p:sldLayoutId id="2147483661" r:id="rId7"/>
    <p:sldLayoutId id="2147483662" r:id="rId8"/>
    <p:sldLayoutId id="2147483757" r:id="rId9"/>
    <p:sldLayoutId id="214748375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ov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Body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ea typeface="Times New Roman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nside-0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Body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FFFFFF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www.NaviNet.net   </a:t>
            </a:r>
            <a:fld id="{00B42B95-46D6-5340-A054-88860EA0F830}" type="slidenum">
              <a:rPr lang="en-US">
                <a:solidFill>
                  <a:srgbClr val="A5CF4C"/>
                </a:solidFill>
              </a:rPr>
              <a:pPr/>
              <a:t>‹#›</a:t>
            </a:fld>
            <a:endParaRPr lang="en-US" dirty="0">
              <a:solidFill>
                <a:srgbClr val="A5CF4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5859463"/>
            <a:ext cx="4724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5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ea typeface="Times New Roman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nside-0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Body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FFFFFF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00B42B95-46D6-5340-A054-88860EA0F830}" type="slidenum">
              <a:rPr lang="en-US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A5CF4C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5859463"/>
            <a:ext cx="4724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5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647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ea typeface="Times New Roman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nside-0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Body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FFFFFF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00B42B95-46D6-5340-A054-88860EA0F830}" type="slidenum">
              <a:rPr lang="en-US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A5CF4C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5859463"/>
            <a:ext cx="4724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5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495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ea typeface="Times New Roman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nside-0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Body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FFFFFF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00B42B95-46D6-5340-A054-88860EA0F830}" type="slidenum">
              <a:rPr lang="en-US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A5CF4C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5859463"/>
            <a:ext cx="4724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5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36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ea typeface="Times New Roman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nside-0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Body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FFFFFF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Arial"/>
              </a:rPr>
              <a:t>www.NaviNet.net   </a:t>
            </a:r>
            <a:fld id="{00B42B95-46D6-5340-A054-88860EA0F830}" type="slidenum">
              <a:rPr lang="en-US">
                <a:solidFill>
                  <a:srgbClr val="A5CF4C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A5CF4C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5859463"/>
            <a:ext cx="4724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5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76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ea typeface="Times New Roman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100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265207 Test 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1"/>
          <a:stretch/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49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6" name="Picture 15" descr="yourcompanylogo-3.png"/>
          <p:cNvPicPr>
            <a:picLocks noChangeAspect="1"/>
          </p:cNvPicPr>
          <p:nvPr/>
        </p:nvPicPr>
        <p:blipFill>
          <a:blip r:embed="rId3" cstate="print"/>
          <a:srcRect l="25571"/>
          <a:stretch>
            <a:fillRect/>
          </a:stretch>
        </p:blipFill>
        <p:spPr>
          <a:xfrm>
            <a:off x="7345234" y="6096000"/>
            <a:ext cx="1570166" cy="533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304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HORIZON BLUE CROSS BLUE SHIELD OF NEW JERSEY</a:t>
            </a:r>
          </a:p>
          <a:p>
            <a:pPr algn="ctr"/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NJSOM Conference 2013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52" y="6124329"/>
            <a:ext cx="1835729" cy="61652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" y="4648200"/>
            <a:ext cx="9147014" cy="1905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382" h="1905000">
                <a:moveTo>
                  <a:pt x="3399" y="0"/>
                </a:moveTo>
                <a:cubicBezTo>
                  <a:pt x="3263333" y="1204415"/>
                  <a:pt x="4792257" y="1895198"/>
                  <a:pt x="9133382" y="229034"/>
                </a:cubicBezTo>
                <a:lnTo>
                  <a:pt x="9133382" y="1829234"/>
                </a:lnTo>
                <a:lnTo>
                  <a:pt x="456519" y="1905000"/>
                </a:lnTo>
                <a:lnTo>
                  <a:pt x="0" y="1447800"/>
                </a:lnTo>
                <a:lnTo>
                  <a:pt x="339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4876800"/>
            <a:ext cx="9144000" cy="1985748"/>
          </a:xfrm>
          <a:custGeom>
            <a:avLst/>
            <a:gdLst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228600 h 1533099"/>
              <a:gd name="connsiteX1" fmla="*/ 9144000 w 9144000"/>
              <a:gd name="connsiteY1" fmla="*/ 0 h 1533099"/>
              <a:gd name="connsiteX2" fmla="*/ 9144000 w 9144000"/>
              <a:gd name="connsiteY2" fmla="*/ 1524000 h 1533099"/>
              <a:gd name="connsiteX3" fmla="*/ 0 w 9144000"/>
              <a:gd name="connsiteY3" fmla="*/ 1524000 h 1533099"/>
              <a:gd name="connsiteX4" fmla="*/ 0 w 9144000"/>
              <a:gd name="connsiteY4" fmla="*/ 228600 h 1533099"/>
              <a:gd name="connsiteX0" fmla="*/ 0 w 9144000"/>
              <a:gd name="connsiteY0" fmla="*/ 0 h 1680949"/>
              <a:gd name="connsiteX1" fmla="*/ 9144000 w 9144000"/>
              <a:gd name="connsiteY1" fmla="*/ 156949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680949"/>
              <a:gd name="connsiteX1" fmla="*/ 9144000 w 9144000"/>
              <a:gd name="connsiteY1" fmla="*/ 533401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680949"/>
              <a:gd name="connsiteX1" fmla="*/ 9144000 w 9144000"/>
              <a:gd name="connsiteY1" fmla="*/ 457201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909548"/>
              <a:gd name="connsiteX1" fmla="*/ 9144000 w 9144000"/>
              <a:gd name="connsiteY1" fmla="*/ 685800 h 1909548"/>
              <a:gd name="connsiteX2" fmla="*/ 9144000 w 9144000"/>
              <a:gd name="connsiteY2" fmla="*/ 1909548 h 1909548"/>
              <a:gd name="connsiteX3" fmla="*/ 0 w 9144000"/>
              <a:gd name="connsiteY3" fmla="*/ 1909548 h 1909548"/>
              <a:gd name="connsiteX4" fmla="*/ 0 w 9144000"/>
              <a:gd name="connsiteY4" fmla="*/ 0 h 1909548"/>
              <a:gd name="connsiteX0" fmla="*/ 0 w 9144000"/>
              <a:gd name="connsiteY0" fmla="*/ 0 h 1304499"/>
              <a:gd name="connsiteX1" fmla="*/ 9144000 w 9144000"/>
              <a:gd name="connsiteY1" fmla="*/ 0 h 1304499"/>
              <a:gd name="connsiteX2" fmla="*/ 9144000 w 9144000"/>
              <a:gd name="connsiteY2" fmla="*/ 1223748 h 1304499"/>
              <a:gd name="connsiteX3" fmla="*/ 0 w 9144000"/>
              <a:gd name="connsiteY3" fmla="*/ 1223748 h 1304499"/>
              <a:gd name="connsiteX4" fmla="*/ 0 w 9144000"/>
              <a:gd name="connsiteY4" fmla="*/ 0 h 1304499"/>
              <a:gd name="connsiteX0" fmla="*/ 0 w 9144000"/>
              <a:gd name="connsiteY0" fmla="*/ 0 h 1604748"/>
              <a:gd name="connsiteX1" fmla="*/ 9144000 w 9144000"/>
              <a:gd name="connsiteY1" fmla="*/ 381000 h 1604748"/>
              <a:gd name="connsiteX2" fmla="*/ 9144000 w 9144000"/>
              <a:gd name="connsiteY2" fmla="*/ 1604748 h 1604748"/>
              <a:gd name="connsiteX3" fmla="*/ 0 w 9144000"/>
              <a:gd name="connsiteY3" fmla="*/ 1604748 h 1604748"/>
              <a:gd name="connsiteX4" fmla="*/ 0 w 9144000"/>
              <a:gd name="connsiteY4" fmla="*/ 0 h 1604748"/>
              <a:gd name="connsiteX0" fmla="*/ 0 w 9144000"/>
              <a:gd name="connsiteY0" fmla="*/ 3810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381000 h 1985748"/>
              <a:gd name="connsiteX0" fmla="*/ 0 w 9144000"/>
              <a:gd name="connsiteY0" fmla="*/ 3810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381000 h 1985748"/>
              <a:gd name="connsiteX0" fmla="*/ 0 w 9144000"/>
              <a:gd name="connsiteY0" fmla="*/ 5334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533400 h 19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985748">
                <a:moveTo>
                  <a:pt x="0" y="533400"/>
                </a:moveTo>
                <a:cubicBezTo>
                  <a:pt x="4453719" y="1837899"/>
                  <a:pt x="6274558" y="1091821"/>
                  <a:pt x="9144000" y="0"/>
                </a:cubicBezTo>
                <a:lnTo>
                  <a:pt x="9144000" y="1985748"/>
                </a:lnTo>
                <a:lnTo>
                  <a:pt x="0" y="1985748"/>
                </a:lnTo>
                <a:lnTo>
                  <a:pt x="0" y="5334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3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horizon ko size B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971528"/>
            <a:ext cx="1725849" cy="73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20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>
                <a:effectLst/>
                <a:ea typeface="ＭＳ Ｐゴシック" charset="-128"/>
              </a:rPr>
              <a:t>NJ DIRECT HDHP – </a:t>
            </a:r>
            <a:r>
              <a:rPr lang="en-US" sz="2400" dirty="0">
                <a:solidFill>
                  <a:srgbClr val="FFFFFF"/>
                </a:solidFill>
                <a:effectLst/>
                <a:ea typeface="ＭＳ Ｐゴシック" charset="-128"/>
              </a:rPr>
              <a:t>benefit grid</a:t>
            </a:r>
            <a:endParaRPr lang="en-US" sz="3000" dirty="0">
              <a:solidFill>
                <a:srgbClr val="FFFFFF"/>
              </a:solidFill>
              <a:effectLst/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2121377"/>
              </p:ext>
            </p:extLst>
          </p:nvPr>
        </p:nvGraphicFramePr>
        <p:xfrm>
          <a:off x="457200" y="1338425"/>
          <a:ext cx="8153400" cy="5100227"/>
        </p:xfrm>
        <a:graphic>
          <a:graphicData uri="http://schemas.openxmlformats.org/drawingml/2006/table">
            <a:tbl>
              <a:tblPr/>
              <a:tblGrid>
                <a:gridCol w="2938162"/>
                <a:gridCol w="2644346"/>
                <a:gridCol w="2570892"/>
              </a:tblGrid>
              <a:tr h="499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Horizon BCBSNJ SHBP/SEHBP Options</a:t>
                      </a:r>
                    </a:p>
                  </a:txBody>
                  <a:tcPr marL="88145" marR="88145" marT="44089" marB="440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 DIRECT HD1500</a:t>
                      </a:r>
                    </a:p>
                  </a:txBody>
                  <a:tcPr marL="88145" marR="88145" marT="44089" marB="440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 DIRECT HD4000</a:t>
                      </a:r>
                    </a:p>
                  </a:txBody>
                  <a:tcPr marL="88145" marR="88145" marT="44089" marB="440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499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Office Copay - Primary Care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N/A</a:t>
                      </a:r>
                    </a:p>
                  </a:txBody>
                  <a:tcPr marL="9182" marR="9182" marT="918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N/A</a:t>
                      </a:r>
                    </a:p>
                  </a:txBody>
                  <a:tcPr marL="9182" marR="9182" marT="918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0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Office Copay - Specialist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N/A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N/A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358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Emergency Room Copay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N/A</a:t>
                      </a:r>
                    </a:p>
                  </a:txBody>
                  <a:tcPr marL="9182" marR="9182" marT="918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N/A</a:t>
                      </a:r>
                    </a:p>
                  </a:txBody>
                  <a:tcPr marL="9182" marR="9182" marT="918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91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Deductible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Deductible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$1,500 Single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$3,000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Employee+ 1 or more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combined INN / OON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$4,000 Single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$8,000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Employee+ 1 or more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combined INN / OON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500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Coinsurance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[Plan's Responsibility]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80%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80%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500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Coinsurance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[Plan's Responsibility]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60%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60%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705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Out-of-Pocket Maximum 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$1,000 Single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$2,000 Employee+ 1 or more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$1,000 Single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$2,000 Employee+ 1 or more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82" marR="9182" marT="918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705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</a:t>
                      </a: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$2,000 Single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$4,000 Employee+ 1 or more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$2,000 Single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$4,000 Employee+ 1 or more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8145" marR="88145" marT="44089" marB="44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830263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ea typeface="ＭＳ Ｐゴシック" charset="-128"/>
              </a:rPr>
              <a:t>Horizon Advantage EPO HSA/HRA plans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31200" cy="43291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>
                <a:cs typeface="+mn-cs"/>
              </a:rPr>
              <a:t>Beginning in January 2013, Horizon BCBSNJ began to offer versions of our popular Horizon Advantage Exclusive Provider Organization (EPO) plans that are compatible with a Health Savings Account (HSA) or Health Reimbursement Arrangement (HRA).  These new Advantage EPO plans will be available to small, midsize, large and national account employers.</a:t>
            </a:r>
          </a:p>
          <a:p>
            <a:pPr marL="0" indent="0">
              <a:buFontTx/>
              <a:buNone/>
              <a:defRPr/>
            </a:pPr>
            <a:r>
              <a:rPr lang="en-US" sz="1800" dirty="0">
                <a:cs typeface="+mn-cs"/>
              </a:rPr>
              <a:t>The Horizon Advantage EPO HSA/HRA plans combine a high-deductible Horizon Advantage EPO plan with a special savings/spending account.  Members may use the accounts to pay for medical expenses not covered by their health plan, including deductible and coinsurance.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4343400"/>
            <a:ext cx="2520950" cy="18716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0415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763000" cy="685800"/>
          </a:xfrm>
        </p:spPr>
        <p:txBody>
          <a:bodyPr>
            <a:noAutofit/>
          </a:bodyPr>
          <a:lstStyle/>
          <a:p>
            <a:r>
              <a:rPr lang="en-US" sz="4300" dirty="0">
                <a:effectLst/>
                <a:ea typeface="ＭＳ Ｐゴシック" charset="-128"/>
              </a:rPr>
              <a:t>Prefix JGS, JGT, YKQ, YKL, JGU, YKJ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07400" cy="54864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1700" b="1" u="sng" dirty="0">
                <a:solidFill>
                  <a:schemeClr val="tx2"/>
                </a:solidFill>
                <a:latin typeface="Arial-BoldMT" charset="0"/>
                <a:ea typeface="Arial" charset="0"/>
                <a:cs typeface="Arial" charset="0"/>
              </a:rPr>
              <a:t>PCP Selections</a:t>
            </a:r>
            <a:r>
              <a:rPr lang="en-US" sz="1700" b="1" dirty="0">
                <a:solidFill>
                  <a:schemeClr val="tx2"/>
                </a:solidFill>
                <a:latin typeface="Arial-BoldMT" charset="0"/>
                <a:ea typeface="Arial" charset="0"/>
                <a:cs typeface="Arial" charset="0"/>
              </a:rPr>
              <a:t>		</a:t>
            </a:r>
            <a:r>
              <a:rPr lang="en-US" sz="1700" dirty="0">
                <a:ea typeface="Arial" charset="0"/>
                <a:cs typeface="Arial" charset="0"/>
              </a:rPr>
              <a:t>PCP selection not required, however members will 			</a:t>
            </a:r>
            <a:r>
              <a:rPr lang="en-US" sz="1700" dirty="0" smtClean="0">
                <a:ea typeface="Arial" charset="0"/>
                <a:cs typeface="Arial" charset="0"/>
              </a:rPr>
              <a:t>	have </a:t>
            </a:r>
            <a:r>
              <a:rPr lang="en-US" sz="1700" dirty="0">
                <a:ea typeface="Arial" charset="0"/>
                <a:cs typeface="Arial" charset="0"/>
              </a:rPr>
              <a:t>a lower copayment option if they choose a PCP.  			Copay information will appear on the ID cards.</a:t>
            </a:r>
          </a:p>
          <a:p>
            <a:pPr marL="0" indent="0">
              <a:buFontTx/>
              <a:buNone/>
            </a:pPr>
            <a:r>
              <a:rPr lang="en-US" sz="1700" b="1" u="sng" dirty="0">
                <a:solidFill>
                  <a:schemeClr val="tx2"/>
                </a:solidFill>
                <a:latin typeface="Arial-BoldMT" charset="0"/>
                <a:ea typeface="Arial" charset="0"/>
                <a:cs typeface="Arial" charset="0"/>
              </a:rPr>
              <a:t>Key Features</a:t>
            </a:r>
            <a:r>
              <a:rPr lang="en-US" sz="1700" dirty="0">
                <a:solidFill>
                  <a:schemeClr val="tx2"/>
                </a:solidFill>
                <a:latin typeface="Arial-BoldMT" charset="0"/>
                <a:ea typeface="Arial" charset="0"/>
                <a:cs typeface="Arial" charset="0"/>
              </a:rPr>
              <a:t>		</a:t>
            </a:r>
            <a:r>
              <a:rPr lang="en-US" sz="1700" dirty="0">
                <a:latin typeface="Arial-BoldMT" charset="0"/>
                <a:ea typeface="Arial" charset="0"/>
                <a:cs typeface="Arial" charset="0"/>
              </a:rPr>
              <a:t>C</a:t>
            </a:r>
            <a:r>
              <a:rPr lang="en-US" sz="1700" dirty="0">
                <a:ea typeface="ＭＳ Ｐゴシック" charset="-128"/>
              </a:rPr>
              <a:t>ombines a high-deductible Horizon Advantage EPO 			plan with a special savings/spending account. Members 			may use </a:t>
            </a:r>
            <a:r>
              <a:rPr lang="en-US" sz="1700" dirty="0" smtClean="0">
                <a:ea typeface="ＭＳ Ｐゴシック" charset="-128"/>
              </a:rPr>
              <a:t>the </a:t>
            </a:r>
            <a:r>
              <a:rPr lang="en-US" sz="1700" dirty="0">
                <a:ea typeface="ＭＳ Ｐゴシック" charset="-128"/>
              </a:rPr>
              <a:t>accounts to pay for medical expenses not 			covered </a:t>
            </a:r>
            <a:r>
              <a:rPr lang="en-US" sz="1700" dirty="0" smtClean="0">
                <a:ea typeface="ＭＳ Ｐゴシック" charset="-128"/>
              </a:rPr>
              <a:t>by </a:t>
            </a:r>
            <a:r>
              <a:rPr lang="en-US" sz="1700" dirty="0">
                <a:ea typeface="ＭＳ Ｐゴシック" charset="-128"/>
              </a:rPr>
              <a:t>their health plan, including deductibles and 			coinsurance.</a:t>
            </a:r>
          </a:p>
          <a:p>
            <a:pPr marL="0" indent="0">
              <a:buFontTx/>
              <a:buNone/>
            </a:pPr>
            <a:r>
              <a:rPr lang="en-US" sz="1700" b="1" u="sng" dirty="0">
                <a:solidFill>
                  <a:schemeClr val="tx2"/>
                </a:solidFill>
                <a:latin typeface="Arial-BoldMT" charset="0"/>
                <a:ea typeface="ＭＳ Ｐゴシック" charset="-128"/>
              </a:rPr>
              <a:t>Network Benefits</a:t>
            </a:r>
            <a:r>
              <a:rPr lang="en-US" sz="1700" b="1" dirty="0">
                <a:solidFill>
                  <a:schemeClr val="tx2"/>
                </a:solidFill>
                <a:latin typeface="Arial-BoldMT" charset="0"/>
                <a:ea typeface="ＭＳ Ｐゴシック" charset="-128"/>
              </a:rPr>
              <a:t>		</a:t>
            </a:r>
            <a:r>
              <a:rPr lang="en-US" sz="1700" dirty="0">
                <a:latin typeface="Arial-BoldMT" charset="0"/>
                <a:ea typeface="ＭＳ Ｐゴシック" charset="-128"/>
              </a:rPr>
              <a:t>Members must utilize </a:t>
            </a:r>
            <a:r>
              <a:rPr lang="en-US" sz="1700" dirty="0">
                <a:ea typeface="ＭＳ Ｐゴシック" charset="-128"/>
              </a:rPr>
              <a:t>Managed Care Network (except 			in medical emergencies). There are no benefits for 			</a:t>
            </a:r>
            <a:r>
              <a:rPr lang="en-US" sz="1700" dirty="0" smtClean="0">
                <a:ea typeface="ＭＳ Ｐゴシック" charset="-128"/>
              </a:rPr>
              <a:t>	out</a:t>
            </a:r>
            <a:r>
              <a:rPr lang="en-US" sz="1700" dirty="0">
                <a:ea typeface="ＭＳ Ｐゴシック" charset="-128"/>
              </a:rPr>
              <a:t>-of-network services.</a:t>
            </a:r>
          </a:p>
          <a:p>
            <a:pPr marL="0" indent="0">
              <a:buFontTx/>
              <a:buNone/>
            </a:pPr>
            <a:r>
              <a:rPr lang="en-US" sz="1700" b="1" u="sng" dirty="0">
                <a:solidFill>
                  <a:schemeClr val="tx2"/>
                </a:solidFill>
                <a:latin typeface="Arial-BoldMT" charset="0"/>
                <a:ea typeface="ＭＳ Ｐゴシック" charset="-128"/>
              </a:rPr>
              <a:t>Out-of-Area Services</a:t>
            </a:r>
            <a:r>
              <a:rPr lang="en-US" sz="1700" dirty="0">
                <a:solidFill>
                  <a:schemeClr val="tx2"/>
                </a:solidFill>
                <a:latin typeface="Arial-BoldMT" charset="0"/>
                <a:ea typeface="ＭＳ Ｐゴシック" charset="-128"/>
              </a:rPr>
              <a:t>	</a:t>
            </a:r>
            <a:r>
              <a:rPr lang="en-US" sz="1700" dirty="0" smtClean="0">
                <a:ea typeface="ＭＳ Ｐゴシック" charset="-128"/>
              </a:rPr>
              <a:t>Some </a:t>
            </a:r>
            <a:r>
              <a:rPr lang="en-US" sz="1700" dirty="0">
                <a:ea typeface="ＭＳ Ｐゴシック" charset="-128"/>
              </a:rPr>
              <a:t>versions of this plan will provide enrolled 			 </a:t>
            </a:r>
            <a:r>
              <a:rPr lang="en-US" sz="1700" dirty="0" smtClean="0">
                <a:ea typeface="ＭＳ Ｐゴシック" charset="-128"/>
              </a:rPr>
              <a:t>	members </a:t>
            </a:r>
            <a:r>
              <a:rPr lang="en-US" sz="1700" dirty="0">
                <a:ea typeface="ＭＳ Ｐゴシック" charset="-128"/>
              </a:rPr>
              <a:t>with BlueCard® benefits for services received 			</a:t>
            </a:r>
            <a:r>
              <a:rPr lang="en-US" sz="1700" dirty="0" smtClean="0">
                <a:ea typeface="ＭＳ Ｐゴシック" charset="-128"/>
              </a:rPr>
              <a:t>outside </a:t>
            </a:r>
            <a:r>
              <a:rPr lang="en-US" sz="1700" dirty="0">
                <a:ea typeface="ＭＳ Ｐゴシック" charset="-128"/>
              </a:rPr>
              <a:t>Horizon BCBSNJ</a:t>
            </a:r>
            <a:r>
              <a:rPr lang="ja-JP" altLang="en-US" sz="1700" dirty="0">
                <a:ea typeface="ＭＳ Ｐゴシック" charset="-128"/>
              </a:rPr>
              <a:t>’</a:t>
            </a:r>
            <a:r>
              <a:rPr lang="en-US" altLang="ja-JP" sz="1700" dirty="0">
                <a:ea typeface="ＭＳ Ｐゴシック" charset="-128"/>
              </a:rPr>
              <a:t>s service area. However, 			</a:t>
            </a:r>
            <a:r>
              <a:rPr lang="en-US" altLang="ja-JP" sz="1700" dirty="0" smtClean="0">
                <a:ea typeface="ＭＳ Ｐゴシック" charset="-128"/>
              </a:rPr>
              <a:t>	remember </a:t>
            </a:r>
            <a:r>
              <a:rPr lang="en-US" altLang="ja-JP" sz="1700" dirty="0">
                <a:ea typeface="ＭＳ Ｐゴシック" charset="-128"/>
              </a:rPr>
              <a:t>that when services are provided within the 			</a:t>
            </a:r>
            <a:r>
              <a:rPr lang="en-US" altLang="ja-JP" sz="1700" dirty="0" smtClean="0">
                <a:ea typeface="ＭＳ Ｐゴシック" charset="-128"/>
              </a:rPr>
              <a:t>Horizon </a:t>
            </a:r>
            <a:r>
              <a:rPr lang="en-US" altLang="ja-JP" sz="1700" dirty="0">
                <a:ea typeface="ＭＳ Ｐゴシック" charset="-128"/>
              </a:rPr>
              <a:t>BCBSNJ local service area, members enrolled 			</a:t>
            </a:r>
            <a:r>
              <a:rPr lang="en-US" altLang="ja-JP" sz="1700" dirty="0" smtClean="0">
                <a:ea typeface="ＭＳ Ｐゴシック" charset="-128"/>
              </a:rPr>
              <a:t>in </a:t>
            </a:r>
            <a:r>
              <a:rPr lang="en-US" altLang="ja-JP" sz="1700" dirty="0">
                <a:ea typeface="ＭＳ Ｐゴシック" charset="-128"/>
              </a:rPr>
              <a:t>Horizon Advantage EPO plans must use health care 			</a:t>
            </a:r>
            <a:r>
              <a:rPr lang="en-US" altLang="ja-JP" sz="1700" dirty="0" smtClean="0">
                <a:ea typeface="ＭＳ Ｐゴシック" charset="-128"/>
              </a:rPr>
              <a:t>professionals </a:t>
            </a:r>
            <a:r>
              <a:rPr lang="en-US" altLang="ja-JP" sz="1700" dirty="0">
                <a:ea typeface="ＭＳ Ｐゴシック" charset="-128"/>
              </a:rPr>
              <a:t>who participate in our Horizon Managed 		</a:t>
            </a:r>
            <a:r>
              <a:rPr lang="en-US" altLang="ja-JP" sz="1700" dirty="0" smtClean="0">
                <a:ea typeface="ＭＳ Ｐゴシック" charset="-128"/>
              </a:rPr>
              <a:t>	Care </a:t>
            </a:r>
            <a:r>
              <a:rPr lang="en-US" altLang="ja-JP" sz="1700" dirty="0">
                <a:ea typeface="ＭＳ Ｐゴシック" charset="-128"/>
              </a:rPr>
              <a:t>Network.</a:t>
            </a:r>
            <a:endParaRPr lang="en-US" sz="17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48961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74650"/>
            <a:ext cx="6477000" cy="61595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it-IT" sz="4300" dirty="0">
                <a:effectLst/>
                <a:ea typeface="ＭＳ Ｐゴシック" charset="-128"/>
              </a:rPr>
              <a:t>Medicare Blue PPO</a:t>
            </a:r>
            <a:r>
              <a:rPr lang="en-US" sz="4300" i="1" dirty="0">
                <a:effectLst/>
                <a:ea typeface="ＭＳ Ｐゴシック" charset="-128"/>
              </a:rPr>
              <a:t/>
            </a:r>
            <a:br>
              <a:rPr lang="en-US" sz="4300" i="1" dirty="0">
                <a:effectLst/>
                <a:ea typeface="ＭＳ Ｐゴシック" charset="-128"/>
              </a:rPr>
            </a:br>
            <a:endParaRPr lang="en-US" sz="4300" i="1" dirty="0">
              <a:effectLst/>
              <a:ea typeface="ＭＳ Ｐゴシック" charset="-128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2743200" cy="825500"/>
          </a:xfrm>
        </p:spPr>
        <p:txBody>
          <a:bodyPr>
            <a:normAutofit fontScale="2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7200" b="1" u="sng" dirty="0">
                <a:solidFill>
                  <a:srgbClr val="000092"/>
                </a:solidFill>
                <a:cs typeface="+mn-cs"/>
              </a:rPr>
              <a:t>Plan Information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		</a:t>
            </a:r>
          </a:p>
        </p:txBody>
      </p:sp>
      <p:sp>
        <p:nvSpPr>
          <p:cNvPr id="4100" name="Content Placeholder 3"/>
          <p:cNvSpPr>
            <a:spLocks noGrp="1"/>
          </p:cNvSpPr>
          <p:nvPr>
            <p:ph sz="half" idx="2"/>
          </p:nvPr>
        </p:nvSpPr>
        <p:spPr>
          <a:xfrm>
            <a:off x="2592388" y="1143000"/>
            <a:ext cx="6018212" cy="4724400"/>
          </a:xfrm>
        </p:spPr>
        <p:txBody>
          <a:bodyPr>
            <a:noAutofit/>
          </a:bodyPr>
          <a:lstStyle/>
          <a:p>
            <a:pPr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r>
              <a:rPr lang="en-US" sz="1600" dirty="0">
                <a:latin typeface="Arial"/>
                <a:ea typeface="ＭＳ Ｐゴシック" charset="-128"/>
                <a:cs typeface="Arial"/>
              </a:rPr>
              <a:t>Beginning </a:t>
            </a:r>
            <a:r>
              <a:rPr lang="en-US" sz="1600" b="1" dirty="0">
                <a:latin typeface="Arial"/>
                <a:ea typeface="ＭＳ Ｐゴシック" charset="-128"/>
                <a:cs typeface="Arial"/>
              </a:rPr>
              <a:t>January 1, 2013</a:t>
            </a:r>
            <a:r>
              <a:rPr lang="en-US" sz="1600" dirty="0">
                <a:latin typeface="Arial"/>
                <a:ea typeface="ＭＳ Ｐゴシック" charset="-128"/>
                <a:cs typeface="Arial"/>
              </a:rPr>
              <a:t>, Horizon BCBSNJ is offering two new Medicare Advantage (MA) plans – MA </a:t>
            </a: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PPO</a:t>
            </a:r>
            <a:endParaRPr lang="en-US" sz="1600" dirty="0">
              <a:latin typeface="Arial"/>
              <a:ea typeface="ＭＳ Ｐゴシック" charset="-128"/>
              <a:cs typeface="Arial"/>
            </a:endParaRPr>
          </a:p>
          <a:p>
            <a:pPr lvl="1"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r>
              <a:rPr lang="en-US" sz="1600" dirty="0">
                <a:latin typeface="Arial"/>
                <a:ea typeface="ＭＳ Ｐゴシック" charset="-128"/>
                <a:cs typeface="Arial"/>
              </a:rPr>
              <a:t>Horizon Medicare Blue Group (PPO) – Prefix YKK.</a:t>
            </a:r>
          </a:p>
          <a:p>
            <a:pPr lvl="1"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r>
              <a:rPr lang="en-US" sz="1600" dirty="0">
                <a:latin typeface="Arial"/>
                <a:ea typeface="ＭＳ Ｐゴシック" charset="-128"/>
                <a:cs typeface="Arial"/>
              </a:rPr>
              <a:t>Horizon Medicare Blue (PPO) – Prefix YKM.</a:t>
            </a:r>
          </a:p>
          <a:p>
            <a:pPr lvl="1"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endParaRPr lang="en-US" sz="1600" dirty="0">
              <a:latin typeface="Arial"/>
              <a:ea typeface="ＭＳ Ｐゴシック" charset="-128"/>
              <a:cs typeface="Arial"/>
            </a:endParaRPr>
          </a:p>
          <a:p>
            <a:pPr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r>
              <a:rPr lang="en-US" sz="1600" dirty="0">
                <a:latin typeface="Arial"/>
                <a:ea typeface="ＭＳ Ｐゴシック" charset="-128"/>
                <a:cs typeface="Arial"/>
              </a:rPr>
              <a:t>MA PPO provides employer groups with the option to offer Medicare Advantage benefits to their retirees who travel or live out-of state.</a:t>
            </a:r>
          </a:p>
          <a:p>
            <a:pPr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endParaRPr lang="en-US" sz="1600" dirty="0">
              <a:latin typeface="Arial"/>
              <a:ea typeface="ＭＳ Ｐゴシック" charset="-128"/>
              <a:cs typeface="Arial"/>
            </a:endParaRPr>
          </a:p>
          <a:p>
            <a:pPr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In-network </a:t>
            </a:r>
            <a:r>
              <a:rPr lang="en-US" sz="1600" dirty="0">
                <a:latin typeface="Arial"/>
                <a:ea typeface="ＭＳ Ｐゴシック" charset="-128"/>
                <a:cs typeface="Arial"/>
              </a:rPr>
              <a:t>coverage is also available to members enrolled in other Blue Cross and/or Blue Shield MA PPO plans who reside or travel in our service </a:t>
            </a: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area.</a:t>
            </a:r>
          </a:p>
          <a:p>
            <a:pPr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endParaRPr lang="en-US" sz="1600" dirty="0" smtClean="0">
              <a:latin typeface="Arial"/>
              <a:ea typeface="ＭＳ Ｐゴシック" charset="-128"/>
              <a:cs typeface="Arial"/>
            </a:endParaRPr>
          </a:p>
          <a:p>
            <a:pPr eaLnBrk="0" hangingPunct="0"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Horizon</a:t>
            </a:r>
            <a:r>
              <a:rPr lang="ja-JP" altLang="en-US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s Managed Care Network.</a:t>
            </a:r>
          </a:p>
          <a:p>
            <a:pPr eaLnBrk="0" hangingPunct="0"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Includes in network and out-of-network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benefits</a:t>
            </a:r>
          </a:p>
          <a:p>
            <a:pPr eaLnBrk="0" hangingPunct="0"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  <a:latin typeface="Arial"/>
              <a:ea typeface="Arial" charset="0"/>
              <a:cs typeface="Arial"/>
            </a:endParaRPr>
          </a:p>
          <a:p>
            <a:pPr eaLnBrk="0" hangingPunct="0">
              <a:lnSpc>
                <a:spcPts val="1820"/>
              </a:lnSpc>
              <a:spcBef>
                <a:spcPts val="0"/>
              </a:spcBef>
              <a:buClr>
                <a:srgbClr val="000090"/>
              </a:buClr>
              <a:buSzPct val="99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No PCP selection or referrals required.</a:t>
            </a:r>
          </a:p>
          <a:p>
            <a:pPr marL="0" indent="0" eaLnBrk="0" hangingPunct="0">
              <a:lnSpc>
                <a:spcPts val="1425"/>
              </a:lnSpc>
              <a:spcBef>
                <a:spcPct val="50000"/>
              </a:spcBef>
              <a:buClr>
                <a:srgbClr val="000092"/>
              </a:buClr>
              <a:buSzPct val="130000"/>
              <a:buNone/>
            </a:pPr>
            <a:endParaRPr lang="en-US" sz="1600" dirty="0">
              <a:ea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92"/>
                </a:solidFill>
                <a:ea typeface="Arial" charset="0"/>
                <a:cs typeface="Arial" charset="0"/>
              </a:rPr>
              <a:t>Network</a:t>
            </a:r>
            <a:endParaRPr lang="en-US" u="sng" dirty="0">
              <a:solidFill>
                <a:srgbClr val="003399"/>
              </a:solidFill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90"/>
                </a:solidFill>
                <a:ea typeface="Arial" charset="0"/>
                <a:cs typeface="Arial" charset="0"/>
              </a:rPr>
              <a:t>Key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038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8382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it-IT" sz="4300" dirty="0">
                <a:effectLst/>
                <a:ea typeface="ＭＳ Ｐゴシック" charset="-128"/>
              </a:rPr>
              <a:t>Medicare Blue PPO</a:t>
            </a:r>
            <a:endParaRPr lang="en-US" sz="4300" i="1" dirty="0">
              <a:effectLst/>
              <a:ea typeface="ＭＳ Ｐゴシック" charset="-128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4800602"/>
            <a:ext cx="9004300" cy="1239426"/>
            <a:chOff x="228600" y="3406588"/>
            <a:chExt cx="9004203" cy="3578225"/>
          </a:xfrm>
        </p:grpSpPr>
        <p:sp>
          <p:nvSpPr>
            <p:cNvPr id="88074" name="Content Placeholder 3"/>
            <p:cNvSpPr txBox="1">
              <a:spLocks/>
            </p:cNvSpPr>
            <p:nvPr/>
          </p:nvSpPr>
          <p:spPr bwMode="gray">
            <a:xfrm>
              <a:off x="3124169" y="4508313"/>
              <a:ext cx="5546665" cy="143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rgbClr val="FF0000"/>
                </a:solidFill>
                <a:latin typeface="Arial-BoldMT" charset="0"/>
                <a:ea typeface="Arial" charset="0"/>
                <a:cs typeface="Arial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28600" y="3406588"/>
              <a:ext cx="9004203" cy="3578225"/>
              <a:chOff x="228600" y="3660587"/>
              <a:chExt cx="9004204" cy="3578226"/>
            </a:xfrm>
          </p:grpSpPr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630234" y="3660587"/>
                <a:ext cx="8602570" cy="3578226"/>
                <a:chOff x="380704" y="2669986"/>
                <a:chExt cx="8953695" cy="3578227"/>
              </a:xfrm>
            </p:grpSpPr>
            <p:grpSp>
              <p:nvGrpSpPr>
                <p:cNvPr id="7" name="Group 9"/>
                <p:cNvGrpSpPr>
                  <a:grpSpLocks/>
                </p:cNvGrpSpPr>
                <p:nvPr/>
              </p:nvGrpSpPr>
              <p:grpSpPr bwMode="auto">
                <a:xfrm>
                  <a:off x="380704" y="2669986"/>
                  <a:ext cx="8953695" cy="3578227"/>
                  <a:chOff x="456904" y="-5051828"/>
                  <a:chExt cx="8953695" cy="16310991"/>
                </a:xfrm>
              </p:grpSpPr>
              <p:sp>
                <p:nvSpPr>
                  <p:cNvPr id="88081" name="Content Placeholder 2"/>
                  <p:cNvSpPr txBox="1">
                    <a:spLocks/>
                  </p:cNvSpPr>
                  <p:nvPr/>
                </p:nvSpPr>
                <p:spPr bwMode="gray">
                  <a:xfrm>
                    <a:off x="456904" y="8820476"/>
                    <a:ext cx="3200462" cy="24386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>
                    <a:lvl1pPr eaLnBrk="0" hangingPunct="0">
                      <a:defRPr sz="2800">
                        <a:solidFill>
                          <a:schemeClr val="bg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bg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bg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bg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bg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bg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bg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bg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bg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50000"/>
                      </a:spcBef>
                      <a:buClr>
                        <a:srgbClr val="000092"/>
                      </a:buClr>
                      <a:buSzPct val="130000"/>
                      <a:defRPr/>
                    </a:pPr>
                    <a:endParaRPr lang="en-US" sz="1800" dirty="0" smtClean="0">
                      <a:solidFill>
                        <a:srgbClr val="003399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" name="Content Placeholder 3"/>
                  <p:cNvSpPr txBox="1">
                    <a:spLocks/>
                  </p:cNvSpPr>
                  <p:nvPr/>
                </p:nvSpPr>
                <p:spPr bwMode="gray">
                  <a:xfrm>
                    <a:off x="3449180" y="-5051828"/>
                    <a:ext cx="5961419" cy="6773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prstTxWarp prst="textNoShape">
                      <a:avLst/>
                    </a:prstTxWarp>
                  </a:bodyPr>
                  <a:lstStyle/>
                  <a:p>
                    <a:pPr marL="285750" indent="-285750">
                      <a:lnSpc>
                        <a:spcPts val="1925"/>
                      </a:lnSpc>
                      <a:spcBef>
                        <a:spcPct val="50000"/>
                      </a:spcBef>
                      <a:buSzPct val="99000"/>
                      <a:buFont typeface="Arial" charset="0"/>
                      <a:buChar char="•"/>
                    </a:pPr>
                    <a:r>
                      <a:rPr lang="en-US" sz="1600" dirty="0">
                        <a:solidFill>
                          <a:srgbClr val="000000"/>
                        </a:solidFill>
                        <a:ea typeface="Arial" charset="0"/>
                        <a:cs typeface="Arial" charset="0"/>
                      </a:rPr>
                      <a:t>Employers can add prescription drug options to convert their MA plan to Medicare Advantage Prescription Drug  (MA-PD) </a:t>
                    </a:r>
                    <a:r>
                      <a:rPr lang="en-US" sz="1600" dirty="0" smtClean="0">
                        <a:solidFill>
                          <a:srgbClr val="000000"/>
                        </a:solidFill>
                        <a:ea typeface="Arial" charset="0"/>
                        <a:cs typeface="Arial" charset="0"/>
                      </a:rPr>
                      <a:t>plan.</a:t>
                    </a:r>
                  </a:p>
                  <a:p>
                    <a:pPr marL="285750" indent="-285750">
                      <a:lnSpc>
                        <a:spcPts val="1925"/>
                      </a:lnSpc>
                      <a:spcBef>
                        <a:spcPct val="50000"/>
                      </a:spcBef>
                      <a:buSzPct val="99000"/>
                      <a:buFont typeface="Arial" charset="0"/>
                      <a:buChar char="•"/>
                    </a:pPr>
                    <a:r>
                      <a:rPr lang="en-US" sz="1600" dirty="0" smtClean="0">
                        <a:solidFill>
                          <a:srgbClr val="000000"/>
                        </a:solidFill>
                        <a:ea typeface="Arial" charset="0"/>
                        <a:cs typeface="Arial" charset="0"/>
                      </a:rPr>
                      <a:t>Horizon </a:t>
                    </a:r>
                    <a:r>
                      <a:rPr lang="en-US" sz="1600" dirty="0">
                        <a:solidFill>
                          <a:srgbClr val="000000"/>
                        </a:solidFill>
                        <a:ea typeface="Arial" charset="0"/>
                        <a:cs typeface="Arial" charset="0"/>
                      </a:rPr>
                      <a:t>Medicare Blue Group with Rx (PPO).</a:t>
                    </a:r>
                  </a:p>
                  <a:p>
                    <a:pPr marL="285750" indent="-285750">
                      <a:lnSpc>
                        <a:spcPts val="1525"/>
                      </a:lnSpc>
                      <a:spcBef>
                        <a:spcPct val="50000"/>
                      </a:spcBef>
                      <a:buClr>
                        <a:srgbClr val="000090"/>
                      </a:buClr>
                      <a:buSzPct val="99000"/>
                    </a:pPr>
                    <a:r>
                      <a:rPr lang="en-US" sz="1400" dirty="0">
                        <a:solidFill>
                          <a:srgbClr val="000000"/>
                        </a:solidFill>
                        <a:ea typeface="Arial" charset="0"/>
                        <a:cs typeface="Arial" charset="0"/>
                      </a:rPr>
                      <a:t>      </a:t>
                    </a:r>
                    <a:endParaRPr lang="en-US" sz="1600" dirty="0">
                      <a:solidFill>
                        <a:srgbClr val="000000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88080" name="Content Placeholder 2"/>
                <p:cNvSpPr txBox="1">
                  <a:spLocks/>
                </p:cNvSpPr>
                <p:nvPr/>
              </p:nvSpPr>
              <p:spPr bwMode="gray">
                <a:xfrm>
                  <a:off x="380704" y="3776474"/>
                  <a:ext cx="3886158" cy="1000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95000"/>
                    </a:lnSpc>
                    <a:spcBef>
                      <a:spcPct val="50000"/>
                    </a:spcBef>
                    <a:buClr>
                      <a:srgbClr val="000092"/>
                    </a:buClr>
                    <a:buSzPct val="130000"/>
                  </a:pPr>
                  <a:r>
                    <a:rPr lang="en-US" sz="1800" b="1" dirty="0">
                      <a:solidFill>
                        <a:srgbClr val="000090"/>
                      </a:solidFill>
                      <a:latin typeface="Arial-BoldMT" charset="0"/>
                      <a:ea typeface="Arial" charset="0"/>
                      <a:cs typeface="Arial" charset="0"/>
                    </a:rPr>
                    <a:t>   </a:t>
                  </a:r>
                  <a:endParaRPr lang="en-US" dirty="0">
                    <a:solidFill>
                      <a:srgbClr val="003399"/>
                    </a:solidFill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88078" name="Content Placeholder 2"/>
              <p:cNvSpPr txBox="1">
                <a:spLocks/>
              </p:cNvSpPr>
              <p:nvPr/>
            </p:nvSpPr>
            <p:spPr bwMode="gray">
              <a:xfrm>
                <a:off x="228600" y="3682812"/>
                <a:ext cx="3276565" cy="739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prstTxWarp prst="textNoShape">
                  <a:avLst/>
                </a:prstTxWarp>
              </a:bodyPr>
              <a:lstStyle/>
              <a:p>
                <a:pPr>
                  <a:lnSpc>
                    <a:spcPct val="95000"/>
                  </a:lnSpc>
                  <a:spcBef>
                    <a:spcPct val="50000"/>
                  </a:spcBef>
                  <a:buClr>
                    <a:srgbClr val="000092"/>
                  </a:buClr>
                  <a:buSzPct val="130000"/>
                </a:pPr>
                <a:r>
                  <a:rPr lang="en-US" sz="1800" b="1" u="sng" dirty="0">
                    <a:solidFill>
                      <a:srgbClr val="000090"/>
                    </a:solidFill>
                    <a:ea typeface="Arial" charset="0"/>
                    <a:cs typeface="Arial" charset="0"/>
                  </a:rPr>
                  <a:t>Prescription Drug Options</a:t>
                </a:r>
                <a:endParaRPr lang="en-US" sz="1800" b="1" dirty="0">
                  <a:solidFill>
                    <a:srgbClr val="000090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45419" name="TextBox 2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3657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2895600"/>
            <a:ext cx="5638800" cy="2057400"/>
          </a:xfrm>
        </p:spPr>
        <p:txBody>
          <a:bodyPr>
            <a:normAutofit fontScale="92500" lnSpcReduction="10000"/>
          </a:bodyPr>
          <a:lstStyle/>
          <a:p>
            <a:pPr>
              <a:buSzPct val="99000"/>
            </a:pPr>
            <a:r>
              <a:rPr lang="en-US" sz="1700" dirty="0">
                <a:ea typeface="ＭＳ Ｐゴシック" charset="-128"/>
              </a:rPr>
              <a:t>Provides all Medicare Part A &amp; B benefits.</a:t>
            </a:r>
          </a:p>
          <a:p>
            <a:pPr>
              <a:buSzPct val="99000"/>
            </a:pPr>
            <a:r>
              <a:rPr lang="en-US" sz="1700" dirty="0">
                <a:ea typeface="ＭＳ Ｐゴシック" charset="-128"/>
              </a:rPr>
              <a:t>Coordination of Care</a:t>
            </a:r>
          </a:p>
          <a:p>
            <a:pPr>
              <a:buSzPct val="99000"/>
            </a:pPr>
            <a:r>
              <a:rPr lang="en-US" sz="1700" dirty="0">
                <a:ea typeface="ＭＳ Ｐゴシック" charset="-128"/>
              </a:rPr>
              <a:t>Preventive Services covered without copayment or coinsurance.</a:t>
            </a:r>
          </a:p>
          <a:p>
            <a:pPr lvl="1">
              <a:buSzPct val="99000"/>
            </a:pPr>
            <a:r>
              <a:rPr lang="en-US" sz="1700" dirty="0">
                <a:ea typeface="ＭＳ Ｐゴシック" charset="-128"/>
              </a:rPr>
              <a:t>Horizon follows all CMS mandated preventive services guidelines.</a:t>
            </a:r>
          </a:p>
          <a:p>
            <a:pPr lvl="1">
              <a:buFontTx/>
              <a:buNone/>
            </a:pPr>
            <a:endParaRPr lang="en-US" sz="1600" dirty="0">
              <a:ea typeface="ＭＳ Ｐゴシック" charset="-128"/>
            </a:endParaRPr>
          </a:p>
        </p:txBody>
      </p:sp>
      <p:sp>
        <p:nvSpPr>
          <p:cNvPr id="88069" name="Content Placeholder 2"/>
          <p:cNvSpPr txBox="1">
            <a:spLocks/>
          </p:cNvSpPr>
          <p:nvPr/>
        </p:nvSpPr>
        <p:spPr bwMode="gray">
          <a:xfrm>
            <a:off x="228600" y="3273425"/>
            <a:ext cx="300831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000092"/>
              </a:buClr>
              <a:buSzPct val="130000"/>
            </a:pPr>
            <a:r>
              <a:rPr lang="en-US" sz="1800" b="1" u="sng" dirty="0">
                <a:solidFill>
                  <a:srgbClr val="000090"/>
                </a:solidFill>
                <a:ea typeface="Arial" charset="0"/>
                <a:cs typeface="Arial" charset="0"/>
              </a:rPr>
              <a:t>Member Benefits</a:t>
            </a:r>
            <a:endParaRPr lang="en-US" u="sng" dirty="0">
              <a:solidFill>
                <a:srgbClr val="000090"/>
              </a:solidFill>
              <a:ea typeface="Arial" charset="0"/>
              <a:cs typeface="Arial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04800" y="1371600"/>
            <a:ext cx="8366125" cy="1901825"/>
            <a:chOff x="304800" y="1371600"/>
            <a:chExt cx="8366125" cy="1901825"/>
          </a:xfrm>
        </p:grpSpPr>
        <p:sp>
          <p:nvSpPr>
            <p:cNvPr id="88071" name="Content Placeholder 2"/>
            <p:cNvSpPr txBox="1">
              <a:spLocks/>
            </p:cNvSpPr>
            <p:nvPr/>
          </p:nvSpPr>
          <p:spPr bwMode="gray">
            <a:xfrm>
              <a:off x="304800" y="1371600"/>
              <a:ext cx="3084513" cy="104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rgbClr val="000090"/>
                  </a:solidFill>
                  <a:ea typeface="Arial" charset="0"/>
                  <a:cs typeface="Arial" charset="0"/>
                </a:rPr>
                <a:t>Reimbursemen</a:t>
              </a:r>
              <a:r>
                <a:rPr lang="en-US" sz="1800" b="1" u="sng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t</a:t>
              </a:r>
              <a:endParaRPr lang="en-US" u="sng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103" name="Content Placeholder 3"/>
            <p:cNvSpPr txBox="1">
              <a:spLocks/>
            </p:cNvSpPr>
            <p:nvPr/>
          </p:nvSpPr>
          <p:spPr bwMode="gray">
            <a:xfrm>
              <a:off x="3494088" y="1371600"/>
              <a:ext cx="5176837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 marL="285750" indent="-285750" eaLnBrk="0" hangingPunct="0">
                <a:lnSpc>
                  <a:spcPts val="2025"/>
                </a:lnSpc>
                <a:spcBef>
                  <a:spcPct val="50000"/>
                </a:spcBef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Services rendered in NJ to MA-PPO members by providers participating in the Horizon Managed Care Network will be reimbursed at our negotiated rates.</a:t>
              </a:r>
            </a:p>
            <a:p>
              <a:pPr marL="285750" indent="-285750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buFont typeface="Arial" charset="0"/>
                <a:buChar char="•"/>
              </a:pPr>
              <a:endParaRPr lang="en-US" sz="1600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  <a:p>
              <a:pPr marL="285750" indent="-285750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9" name="Content Placeholder 3"/>
            <p:cNvSpPr txBox="1">
              <a:spLocks/>
            </p:cNvSpPr>
            <p:nvPr/>
          </p:nvSpPr>
          <p:spPr bwMode="gray">
            <a:xfrm>
              <a:off x="3479800" y="2286000"/>
              <a:ext cx="5176838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 marL="285750" indent="-285750" eaLnBrk="0" hangingPunct="0">
                <a:lnSpc>
                  <a:spcPts val="2025"/>
                </a:lnSpc>
                <a:spcBef>
                  <a:spcPct val="50000"/>
                </a:spcBef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Services rendered in NJ to MA-PPO members by providers who only participate in the Horizon PPO Network will be calculated at the CMS allowance.</a:t>
              </a:r>
            </a:p>
            <a:p>
              <a:pPr marL="285750" indent="-285750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  </a:t>
              </a:r>
            </a:p>
            <a:p>
              <a:pPr marL="285750" indent="-285750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38800" y="304800"/>
            <a:ext cx="253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New Eff. Jan. 2013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NO PCP or REFERRALS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819400"/>
            <a:ext cx="8267700" cy="781050"/>
          </a:xfrm>
        </p:spPr>
        <p:txBody>
          <a:bodyPr>
            <a:normAutofit fontScale="77500" lnSpcReduction="20000"/>
          </a:bodyPr>
          <a:lstStyle/>
          <a:p>
            <a:pPr marL="342900" indent="-342900" eaLnBrk="1" hangingPunct="1">
              <a:buClr>
                <a:srgbClr val="0027A4"/>
              </a:buClr>
              <a:buSzPct val="100000"/>
              <a:buFontTx/>
              <a:buAutoNum type="arabicPeriod" startAt="2"/>
              <a:defRPr/>
            </a:pPr>
            <a:r>
              <a:rPr lang="en-US" sz="1800" dirty="0">
                <a:ea typeface="ＭＳ Ｐゴシック" charset="0"/>
                <a:cs typeface="+mn-cs"/>
              </a:rPr>
              <a:t>For Horizon BCBSNJ members residing in NJ, ID cards will reflect the Horizon Managed Care Network.</a:t>
            </a:r>
          </a:p>
          <a:p>
            <a:pPr marL="342900" indent="-342900" eaLnBrk="1" hangingPunct="1">
              <a:buClr>
                <a:srgbClr val="0027A4"/>
              </a:buClr>
              <a:buSzPct val="100000"/>
              <a:buFontTx/>
              <a:buAutoNum type="arabicPeriod" startAt="2"/>
              <a:defRPr/>
            </a:pPr>
            <a:endParaRPr lang="en-US" sz="1800" dirty="0">
              <a:ea typeface="ＭＳ Ｐゴシック" charset="0"/>
              <a:cs typeface="+mn-cs"/>
            </a:endParaRPr>
          </a:p>
        </p:txBody>
      </p:sp>
      <p:sp>
        <p:nvSpPr>
          <p:cNvPr id="71686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3505200"/>
            <a:ext cx="8001000" cy="762000"/>
          </a:xfrm>
        </p:spPr>
        <p:txBody>
          <a:bodyPr>
            <a:normAutofit fontScale="62500" lnSpcReduction="20000"/>
          </a:bodyPr>
          <a:lstStyle/>
          <a:p>
            <a:pPr marL="342900" indent="-342900" eaLnBrk="1" hangingPunct="1">
              <a:buSzPct val="100000"/>
              <a:buFontTx/>
              <a:buAutoNum type="arabicPeriod" startAt="3"/>
              <a:defRPr/>
            </a:pPr>
            <a:r>
              <a:rPr lang="en-US" sz="1800" dirty="0">
                <a:ea typeface="ＭＳ Ｐゴシック" charset="0"/>
                <a:cs typeface="+mn-cs"/>
              </a:rPr>
              <a:t>In addition, ID cards will include language </a:t>
            </a:r>
            <a:r>
              <a:rPr lang="en-US" sz="1800" dirty="0" smtClean="0">
                <a:ea typeface="ＭＳ Ｐゴシック" charset="0"/>
                <a:cs typeface="+mn-cs"/>
              </a:rPr>
              <a:t>stating “Providers must not bill Medicare.  Medicare limiting charges apply”. </a:t>
            </a:r>
            <a:endParaRPr lang="en-US" sz="1800" dirty="0">
              <a:ea typeface="ＭＳ Ｐゴシック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981200"/>
            <a:ext cx="6073775" cy="762000"/>
          </a:xfrm>
        </p:spPr>
        <p:txBody>
          <a:bodyPr>
            <a:normAutofit fontScale="25000" lnSpcReduction="20000"/>
          </a:bodyPr>
          <a:lstStyle/>
          <a:p>
            <a:pPr marL="342900" indent="-342900" eaLnBrk="1" hangingPunct="1">
              <a:lnSpc>
                <a:spcPts val="1000"/>
              </a:lnSpc>
              <a:buClrTx/>
              <a:buFontTx/>
              <a:buAutoNum type="arabicPeriod"/>
              <a:defRPr/>
            </a:pPr>
            <a:endParaRPr lang="en-US" sz="1800" dirty="0">
              <a:ea typeface="ＭＳ Ｐゴシック" charset="0"/>
              <a:cs typeface="+mn-cs"/>
            </a:endParaRPr>
          </a:p>
          <a:p>
            <a:pPr marL="342900" indent="-342900" eaLnBrk="1" hangingPunct="1">
              <a:lnSpc>
                <a:spcPts val="1000"/>
              </a:lnSpc>
              <a:buClr>
                <a:srgbClr val="0027A4"/>
              </a:buClr>
              <a:buSzPct val="100000"/>
              <a:buFontTx/>
              <a:buAutoNum type="arabicPeriod"/>
              <a:defRPr/>
            </a:pPr>
            <a:r>
              <a:rPr lang="en-US" sz="1800" dirty="0">
                <a:ea typeface="ＭＳ Ｐゴシック" charset="0"/>
                <a:cs typeface="+mn-cs"/>
              </a:rPr>
              <a:t>All MA PPO ID cards will include the MA </a:t>
            </a:r>
            <a:r>
              <a:rPr lang="en-US" sz="1800" dirty="0" smtClean="0">
                <a:ea typeface="ＭＳ Ｐゴシック" charset="0"/>
                <a:cs typeface="+mn-cs"/>
              </a:rPr>
              <a:t>PPO suitcase</a:t>
            </a:r>
          </a:p>
          <a:p>
            <a:pPr marL="0" indent="0" eaLnBrk="1" hangingPunct="1">
              <a:lnSpc>
                <a:spcPts val="1000"/>
              </a:lnSpc>
              <a:buClr>
                <a:srgbClr val="0027A4"/>
              </a:buClr>
              <a:buSzPct val="100000"/>
              <a:buFontTx/>
              <a:buNone/>
              <a:defRPr/>
            </a:pPr>
            <a:r>
              <a:rPr lang="en-US" sz="1800" dirty="0">
                <a:ea typeface="ＭＳ Ｐゴシック" charset="0"/>
                <a:cs typeface="+mn-cs"/>
              </a:rPr>
              <a:t> </a:t>
            </a:r>
            <a:r>
              <a:rPr lang="en-US" sz="1800" dirty="0" smtClean="0">
                <a:ea typeface="ＭＳ Ｐゴシック" charset="0"/>
                <a:cs typeface="+mn-cs"/>
              </a:rPr>
              <a:t>    </a:t>
            </a:r>
            <a:r>
              <a:rPr lang="en-US" sz="1800" dirty="0">
                <a:ea typeface="ＭＳ Ｐゴシック" charset="0"/>
                <a:cs typeface="+mn-cs"/>
              </a:rPr>
              <a:t>logo</a:t>
            </a:r>
            <a:r>
              <a:rPr lang="en-US" sz="2000" dirty="0">
                <a:ea typeface="ＭＳ Ｐゴシック" charset="0"/>
                <a:cs typeface="+mn-cs"/>
              </a:rPr>
              <a:t>.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382000" cy="395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How to Identify MA PPO Members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137557"/>
            <a:ext cx="2084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0247" name="Group 19"/>
          <p:cNvGrpSpPr>
            <a:grpSpLocks/>
          </p:cNvGrpSpPr>
          <p:nvPr/>
        </p:nvGrpSpPr>
        <p:grpSpPr bwMode="auto">
          <a:xfrm>
            <a:off x="1193800" y="4495800"/>
            <a:ext cx="6731000" cy="2041525"/>
            <a:chOff x="444500" y="4572000"/>
            <a:chExt cx="6731000" cy="2041525"/>
          </a:xfrm>
        </p:grpSpPr>
        <p:grpSp>
          <p:nvGrpSpPr>
            <p:cNvPr id="10251" name="Group 2"/>
            <p:cNvGrpSpPr>
              <a:grpSpLocks/>
            </p:cNvGrpSpPr>
            <p:nvPr/>
          </p:nvGrpSpPr>
          <p:grpSpPr bwMode="auto">
            <a:xfrm>
              <a:off x="444500" y="4572000"/>
              <a:ext cx="6731000" cy="2041525"/>
              <a:chOff x="1041400" y="2971800"/>
              <a:chExt cx="6731000" cy="2041525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41400" y="2971800"/>
                <a:ext cx="3594100" cy="2041525"/>
              </a:xfrm>
              <a:prstGeom prst="rect">
                <a:avLst/>
              </a:prstGeom>
              <a:noFill/>
              <a:ln w="317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 t="3004" b="-2"/>
              <a:stretch>
                <a:fillRect/>
              </a:stretch>
            </p:blipFill>
            <p:spPr bwMode="auto">
              <a:xfrm>
                <a:off x="4527550" y="2971800"/>
                <a:ext cx="3244850" cy="2041525"/>
              </a:xfrm>
              <a:prstGeom prst="rec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52" name="Picture 1" descr="PRIME_LOGO HORZ_Black small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6272213"/>
              <a:ext cx="838200" cy="20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1"/>
          <p:cNvSpPr/>
          <p:nvPr/>
        </p:nvSpPr>
        <p:spPr bwMode="auto">
          <a:xfrm>
            <a:off x="4387850" y="5738813"/>
            <a:ext cx="292100" cy="280987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2565400" y="57150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4540250" y="4835525"/>
            <a:ext cx="292100" cy="28098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75" y="1155059"/>
            <a:ext cx="5715000" cy="553998"/>
          </a:xfrm>
          <a:prstGeom prst="rect">
            <a:avLst/>
          </a:prstGeom>
          <a:solidFill>
            <a:srgbClr val="81DE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1">
              <a:lnSpc>
                <a:spcPts val="1820"/>
              </a:lnSpc>
              <a:buClr>
                <a:srgbClr val="000090"/>
              </a:buClr>
              <a:buSzPct val="99000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a typeface="ＭＳ Ｐゴシック" charset="-128"/>
                <a:cs typeface="Arial"/>
              </a:rPr>
              <a:t>Horizon Medicare Blue Group (PPO) – Prefix YKK.</a:t>
            </a:r>
          </a:p>
          <a:p>
            <a:pPr lvl="1">
              <a:lnSpc>
                <a:spcPts val="1820"/>
              </a:lnSpc>
              <a:buClr>
                <a:srgbClr val="000090"/>
              </a:buClr>
              <a:buSzPct val="99000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a typeface="ＭＳ Ｐゴシック" charset="-128"/>
                <a:cs typeface="Arial"/>
              </a:rPr>
              <a:t>Horizon Medicare Blue (PPO) – Prefix YKM.</a:t>
            </a:r>
          </a:p>
        </p:txBody>
      </p:sp>
    </p:spTree>
    <p:extLst>
      <p:ext uri="{BB962C8B-B14F-4D97-AF65-F5344CB8AC3E}">
        <p14:creationId xmlns:p14="http://schemas.microsoft.com/office/powerpoint/2010/main" val="42855134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197600" cy="914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2575"/>
              </a:lnSpc>
            </a:pPr>
            <a:r>
              <a:rPr lang="en-US" sz="3100" dirty="0" smtClean="0">
                <a:effectLst/>
                <a:ea typeface="ＭＳ Ｐゴシック" charset="-128"/>
              </a:rPr>
              <a:t>Horizon Medicare </a:t>
            </a:r>
            <a:r>
              <a:rPr lang="en-US" sz="3100" dirty="0" smtClean="0">
                <a:effectLst/>
                <a:ea typeface="ＭＳ Ｐゴシック" charset="-128"/>
              </a:rPr>
              <a:t>Blue TotalCare </a:t>
            </a:r>
            <a:r>
              <a:rPr lang="en-US" sz="3100" dirty="0" smtClean="0">
                <a:effectLst/>
                <a:ea typeface="ＭＳ Ｐゴシック" charset="-128"/>
              </a:rPr>
              <a:t>Key </a:t>
            </a:r>
            <a:r>
              <a:rPr lang="en-US" sz="3100" dirty="0">
                <a:effectLst/>
                <a:ea typeface="ＭＳ Ｐゴシック" charset="-128"/>
              </a:rPr>
              <a:t>Features and Benefits</a:t>
            </a:r>
            <a:br>
              <a:rPr lang="en-US" sz="3100" dirty="0">
                <a:effectLst/>
                <a:ea typeface="ＭＳ Ｐゴシック" charset="-128"/>
              </a:rPr>
            </a:br>
            <a:r>
              <a:rPr lang="en-US" dirty="0">
                <a:effectLst/>
                <a:ea typeface="ＭＳ Ｐゴシック" charset="-128"/>
              </a:rPr>
              <a:t>    </a:t>
            </a:r>
            <a:r>
              <a:rPr lang="en-US" sz="2400" dirty="0">
                <a:effectLst/>
                <a:ea typeface="ＭＳ Ｐゴシック" charset="-128"/>
              </a:rPr>
              <a:t>- Prefix </a:t>
            </a:r>
            <a:r>
              <a:rPr lang="en-US" sz="2400" dirty="0">
                <a:effectLst/>
                <a:ea typeface="Times New Roman" charset="0"/>
                <a:cs typeface="Times New Roman" charset="0"/>
              </a:rPr>
              <a:t>YKI</a:t>
            </a:r>
            <a:endParaRPr lang="en-US" sz="2400" dirty="0">
              <a:effectLst/>
              <a:ea typeface="ＭＳ Ｐゴシック" charset="-128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" y="1531938"/>
            <a:ext cx="8305800" cy="1937677"/>
            <a:chOff x="381000" y="1531938"/>
            <a:chExt cx="8305800" cy="1937677"/>
          </a:xfrm>
        </p:grpSpPr>
        <p:sp>
          <p:nvSpPr>
            <p:cNvPr id="95241" name="TextBox 4"/>
            <p:cNvSpPr txBox="1">
              <a:spLocks noChangeArrowheads="1"/>
            </p:cNvSpPr>
            <p:nvPr/>
          </p:nvSpPr>
          <p:spPr bwMode="auto">
            <a:xfrm>
              <a:off x="381000" y="1531938"/>
              <a:ext cx="2133600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-BoldMT" charset="0"/>
                </a:rPr>
                <a:t>Key Features</a:t>
              </a:r>
            </a:p>
          </p:txBody>
        </p:sp>
        <p:sp>
          <p:nvSpPr>
            <p:cNvPr id="95242" name="TextBox 5"/>
            <p:cNvSpPr txBox="1">
              <a:spLocks noChangeArrowheads="1"/>
            </p:cNvSpPr>
            <p:nvPr/>
          </p:nvSpPr>
          <p:spPr bwMode="auto">
            <a:xfrm>
              <a:off x="3200400" y="1644650"/>
              <a:ext cx="5486400" cy="1824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ts val="1925"/>
                </a:lnSpc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-BoldMT" charset="0"/>
                </a:rPr>
                <a:t>Must choose a Primary Care Physician (PCP) and coordinate all care with specialists through the PCP</a:t>
              </a:r>
            </a:p>
            <a:p>
              <a:pPr marL="285750" indent="-285750">
                <a:lnSpc>
                  <a:spcPts val="925"/>
                </a:lnSpc>
                <a:buSzPct val="99000"/>
                <a:buFont typeface="Arial" charset="0"/>
                <a:buChar char="•"/>
              </a:pPr>
              <a:endParaRPr lang="en-US" sz="200" dirty="0">
                <a:solidFill>
                  <a:schemeClr val="tx1"/>
                </a:solidFill>
                <a:latin typeface="Arial-BoldMT" charset="0"/>
              </a:endParaRPr>
            </a:p>
            <a:p>
              <a:pPr marL="285750" indent="-285750">
                <a:lnSpc>
                  <a:spcPts val="1925"/>
                </a:lnSpc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-BoldMT" charset="0"/>
                  <a:ea typeface="Times New Roman" charset="0"/>
                  <a:cs typeface="Times New Roman" charset="0"/>
                </a:rPr>
                <a:t>Referrals required</a:t>
              </a:r>
            </a:p>
            <a:p>
              <a:pPr marL="285750" indent="-285750">
                <a:lnSpc>
                  <a:spcPts val="925"/>
                </a:lnSpc>
                <a:buSzPct val="99000"/>
                <a:buFont typeface="Arial" charset="0"/>
                <a:buChar char="•"/>
              </a:pPr>
              <a:endParaRPr lang="en-US" sz="200" dirty="0">
                <a:solidFill>
                  <a:schemeClr val="tx1"/>
                </a:solidFill>
                <a:latin typeface="Arial-BoldMT" charset="0"/>
                <a:ea typeface="Times New Roman" charset="0"/>
                <a:cs typeface="Times New Roman" charset="0"/>
              </a:endParaRPr>
            </a:p>
            <a:p>
              <a:pPr marL="285750" indent="-285750">
                <a:lnSpc>
                  <a:spcPts val="1925"/>
                </a:lnSpc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-BoldMT" charset="0"/>
                  <a:ea typeface="Times New Roman" charset="0"/>
                  <a:cs typeface="Times New Roman" charset="0"/>
                </a:rPr>
                <a:t>Zero cost sharing – no premiums, deductibles, copayments, coinsurance</a:t>
              </a:r>
            </a:p>
            <a:p>
              <a:pPr marL="285750" indent="-285750"/>
              <a:endParaRPr lang="en-US" sz="1700" dirty="0">
                <a:solidFill>
                  <a:schemeClr val="tx1"/>
                </a:solidFill>
                <a:latin typeface="Arial-BoldMT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000" y="5160963"/>
            <a:ext cx="8153400" cy="944562"/>
            <a:chOff x="533400" y="1436452"/>
            <a:chExt cx="8153400" cy="1037265"/>
          </a:xfrm>
        </p:grpSpPr>
        <p:sp>
          <p:nvSpPr>
            <p:cNvPr id="95239" name="TextBox 7"/>
            <p:cNvSpPr txBox="1">
              <a:spLocks noChangeArrowheads="1"/>
            </p:cNvSpPr>
            <p:nvPr/>
          </p:nvSpPr>
          <p:spPr bwMode="auto">
            <a:xfrm>
              <a:off x="533400" y="1436452"/>
              <a:ext cx="2590800" cy="388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-BoldMT" charset="0"/>
                </a:rPr>
                <a:t>Network</a:t>
              </a:r>
            </a:p>
          </p:txBody>
        </p:sp>
        <p:sp>
          <p:nvSpPr>
            <p:cNvPr id="95240" name="TextBox 8"/>
            <p:cNvSpPr txBox="1">
              <a:spLocks noChangeArrowheads="1"/>
            </p:cNvSpPr>
            <p:nvPr/>
          </p:nvSpPr>
          <p:spPr bwMode="auto">
            <a:xfrm>
              <a:off x="3352800" y="1436452"/>
              <a:ext cx="5334000" cy="1037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85750" indent="-285750"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-BoldMT" charset="0"/>
                </a:rPr>
                <a:t>Providers who participate in the Horizon Managed Care network. </a:t>
              </a:r>
            </a:p>
            <a:p>
              <a:pPr marL="285750" indent="-285750">
                <a:lnSpc>
                  <a:spcPts val="2800"/>
                </a:lnSpc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-BoldMT" charset="0"/>
                  <a:ea typeface="Times New Roman" charset="0"/>
                  <a:cs typeface="Times New Roman" charset="0"/>
                </a:rPr>
                <a:t>No out-of-network benefits</a:t>
              </a:r>
              <a:endParaRPr lang="en-US" b="1" dirty="0">
                <a:solidFill>
                  <a:srgbClr val="008000"/>
                </a:solidFill>
                <a:latin typeface="Arial-BoldMT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04800" y="3384550"/>
            <a:ext cx="8153400" cy="1840354"/>
            <a:chOff x="533400" y="89619"/>
            <a:chExt cx="8153400" cy="2324587"/>
          </a:xfrm>
        </p:grpSpPr>
        <p:sp>
          <p:nvSpPr>
            <p:cNvPr id="95237" name="TextBox 7"/>
            <p:cNvSpPr txBox="1">
              <a:spLocks noChangeArrowheads="1"/>
            </p:cNvSpPr>
            <p:nvPr/>
          </p:nvSpPr>
          <p:spPr bwMode="auto">
            <a:xfrm>
              <a:off x="533400" y="89619"/>
              <a:ext cx="2590800" cy="44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-BoldMT" charset="0"/>
                </a:rPr>
                <a:t>Member Benefits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429000" y="89619"/>
              <a:ext cx="5257800" cy="232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ts val="1925"/>
                </a:lnSpc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-BoldMT" charset="0"/>
                  <a:ea typeface="Times New Roman" charset="0"/>
                  <a:cs typeface="Times New Roman" charset="0"/>
                </a:rPr>
                <a:t>The same services covered as under Medicare Advantage plans (Inpatient, Outpatient and Preventive Services)</a:t>
              </a:r>
              <a:endParaRPr lang="en-US" sz="200" dirty="0">
                <a:solidFill>
                  <a:schemeClr val="tx1"/>
                </a:solidFill>
                <a:latin typeface="Arial-BoldMT" charset="0"/>
              </a:endParaRPr>
            </a:p>
            <a:p>
              <a:pPr marL="285750" indent="-285750">
                <a:lnSpc>
                  <a:spcPts val="925"/>
                </a:lnSpc>
                <a:buSzPct val="99000"/>
                <a:buFont typeface="Arial" charset="0"/>
                <a:buChar char="•"/>
              </a:pPr>
              <a:endParaRPr lang="en-US" sz="100" dirty="0">
                <a:solidFill>
                  <a:schemeClr val="tx1"/>
                </a:solidFill>
                <a:latin typeface="Arial-BoldMT" charset="0"/>
                <a:ea typeface="Times New Roman" charset="0"/>
                <a:cs typeface="Times New Roman" charset="0"/>
              </a:endParaRPr>
            </a:p>
            <a:p>
              <a:pPr marL="285750" indent="-285750">
                <a:lnSpc>
                  <a:spcPts val="1925"/>
                </a:lnSpc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-BoldMT" charset="0"/>
                  <a:ea typeface="Times New Roman" charset="0"/>
                  <a:cs typeface="Times New Roman" charset="0"/>
                </a:rPr>
                <a:t>Medicaid benefits</a:t>
              </a:r>
              <a:endParaRPr lang="en-US" sz="200" dirty="0">
                <a:solidFill>
                  <a:schemeClr val="tx1"/>
                </a:solidFill>
                <a:latin typeface="Arial-BoldMT" charset="0"/>
                <a:ea typeface="Times New Roman" charset="0"/>
                <a:cs typeface="Times New Roman" charset="0"/>
              </a:endParaRPr>
            </a:p>
            <a:p>
              <a:pPr marL="285750" indent="-285750">
                <a:lnSpc>
                  <a:spcPts val="925"/>
                </a:lnSpc>
                <a:buSzPct val="99000"/>
                <a:buFont typeface="Arial" charset="0"/>
                <a:buChar char="•"/>
              </a:pPr>
              <a:endParaRPr lang="en-US" sz="200" dirty="0">
                <a:solidFill>
                  <a:schemeClr val="tx1"/>
                </a:solidFill>
                <a:latin typeface="Arial-BoldMT" charset="0"/>
                <a:ea typeface="Times New Roman" charset="0"/>
                <a:cs typeface="Times New Roman" charset="0"/>
              </a:endParaRPr>
            </a:p>
            <a:p>
              <a:pPr marL="285750" indent="-285750">
                <a:lnSpc>
                  <a:spcPts val="1925"/>
                </a:lnSpc>
                <a:buSzPct val="99000"/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-BoldMT" charset="0"/>
                  <a:ea typeface="Times New Roman" charset="0"/>
                  <a:cs typeface="Times New Roman" charset="0"/>
                </a:rPr>
                <a:t>Dental services</a:t>
              </a:r>
              <a:endParaRPr lang="en-US" sz="1600" dirty="0">
                <a:solidFill>
                  <a:srgbClr val="FF0000"/>
                </a:solidFill>
                <a:latin typeface="Arial-BoldMT" charset="0"/>
              </a:endParaRPr>
            </a:p>
            <a:p>
              <a:pPr marL="285750" indent="-285750"/>
              <a:endParaRPr lang="en-US" sz="1800" b="1" dirty="0">
                <a:solidFill>
                  <a:srgbClr val="008000"/>
                </a:solidFill>
                <a:latin typeface="Arial-BoldM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5010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609600"/>
          </a:xfrm>
        </p:spPr>
        <p:txBody>
          <a:bodyPr>
            <a:normAutofit fontScale="90000"/>
          </a:bodyPr>
          <a:lstStyle/>
          <a:p>
            <a:pPr>
              <a:lnSpc>
                <a:spcPts val="2400"/>
              </a:lnSpc>
            </a:pPr>
            <a:r>
              <a:rPr lang="en-US" sz="4000" dirty="0">
                <a:effectLst/>
                <a:ea typeface="ＭＳ Ｐゴシック" charset="-128"/>
              </a:rPr>
              <a:t>Medicare Blue TotalCare (HMO SNP)</a:t>
            </a:r>
            <a:r>
              <a:rPr lang="en-US" dirty="0">
                <a:effectLst/>
                <a:ea typeface="ＭＳ Ｐゴシック" charset="-128"/>
              </a:rPr>
              <a:t/>
            </a:r>
            <a:br>
              <a:rPr lang="en-US" dirty="0">
                <a:effectLst/>
                <a:ea typeface="ＭＳ Ｐゴシック" charset="-128"/>
              </a:rPr>
            </a:br>
            <a:r>
              <a:rPr lang="en-US" sz="2000" i="1" dirty="0">
                <a:effectLst/>
                <a:ea typeface="ＭＳ Ｐゴシック" charset="-128"/>
              </a:rPr>
              <a:t/>
            </a:r>
            <a:br>
              <a:rPr lang="en-US" sz="2000" i="1" dirty="0">
                <a:effectLst/>
                <a:ea typeface="ＭＳ Ｐゴシック" charset="-128"/>
              </a:rPr>
            </a:br>
            <a:endParaRPr lang="en-US" sz="2000" i="1" dirty="0">
              <a:effectLst/>
              <a:ea typeface="ＭＳ Ｐゴシック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1752598"/>
            <a:ext cx="8334375" cy="3048001"/>
            <a:chOff x="383772" y="5428819"/>
            <a:chExt cx="8031479" cy="2907322"/>
          </a:xfrm>
        </p:grpSpPr>
        <p:sp>
          <p:nvSpPr>
            <p:cNvPr id="63496" name="Content Placeholder 2"/>
            <p:cNvSpPr txBox="1">
              <a:spLocks/>
            </p:cNvSpPr>
            <p:nvPr/>
          </p:nvSpPr>
          <p:spPr bwMode="gray">
            <a:xfrm>
              <a:off x="383772" y="5428819"/>
              <a:ext cx="2898982" cy="937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b="1" dirty="0">
                  <a:solidFill>
                    <a:srgbClr val="000000"/>
                  </a:solidFill>
                </a:rPr>
                <a:t>Reimbursement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7288" name="Content Placeholder 3"/>
            <p:cNvSpPr txBox="1">
              <a:spLocks/>
            </p:cNvSpPr>
            <p:nvPr/>
          </p:nvSpPr>
          <p:spPr bwMode="gray">
            <a:xfrm>
              <a:off x="3100707" y="5428819"/>
              <a:ext cx="5314544" cy="290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PCPs will be reimbursed on their existing payment methodology: </a:t>
              </a:r>
              <a:endParaRPr lang="en-US" sz="1600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ts val="1425"/>
                </a:lnSpc>
                <a:spcBef>
                  <a:spcPct val="50000"/>
                </a:spcBef>
                <a:buClr>
                  <a:srgbClr val="000090"/>
                </a:buClr>
                <a:buSzPct val="99000"/>
                <a:buFont typeface="Arial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 Fee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-for-service.</a:t>
              </a:r>
            </a:p>
            <a:p>
              <a:pPr>
                <a:lnSpc>
                  <a:spcPts val="125"/>
                </a:lnSpc>
                <a:spcBef>
                  <a:spcPct val="50000"/>
                </a:spcBef>
                <a:buClr>
                  <a:srgbClr val="000090"/>
                </a:buClr>
                <a:buSzPct val="99000"/>
                <a:buFont typeface="Arial" charset="0"/>
                <a:buChar char="•"/>
              </a:pPr>
              <a:endParaRPr lang="en-US" sz="800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ts val="325"/>
                </a:lnSpc>
                <a:spcBef>
                  <a:spcPct val="50000"/>
                </a:spcBef>
                <a:buClr>
                  <a:srgbClr val="000090"/>
                </a:buClr>
                <a:buSzPct val="99000"/>
                <a:buFont typeface="Arial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 Capitation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.</a:t>
              </a:r>
            </a:p>
            <a:p>
              <a:pPr>
                <a:lnSpc>
                  <a:spcPts val="325"/>
                </a:lnSpc>
                <a:spcBef>
                  <a:spcPct val="50000"/>
                </a:spcBef>
                <a:buClr>
                  <a:schemeClr val="tx2"/>
                </a:buClr>
                <a:buSzPct val="130000"/>
              </a:pPr>
              <a:endParaRPr lang="en-US" sz="1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ts val="325"/>
                </a:lnSpc>
                <a:spcBef>
                  <a:spcPct val="50000"/>
                </a:spcBef>
                <a:buClr>
                  <a:schemeClr val="tx2"/>
                </a:buClr>
                <a:buSzPct val="130000"/>
                <a:buFont typeface="Arial" charset="0"/>
                <a:buAutoNum type="arabicPeriod"/>
              </a:pPr>
              <a:endParaRPr lang="en-US" sz="100" dirty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ts val="20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u="sng" dirty="0">
                  <a:solidFill>
                    <a:schemeClr val="tx1"/>
                  </a:solidFill>
                  <a:latin typeface="+mj-lt"/>
                </a:rPr>
                <a:t>Fee schedule exceptions 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– for services covered under Medicaid that Horizon does not cover under Medicare Advantage, reimbursement will be at the Medicaid rate.</a:t>
              </a:r>
              <a:endParaRPr lang="en-US" sz="1600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lnSpc>
                  <a:spcPts val="2025"/>
                </a:lnSpc>
                <a:spcBef>
                  <a:spcPct val="50000"/>
                </a:spcBef>
                <a:buClr>
                  <a:srgbClr val="000090"/>
                </a:buClr>
                <a:buSzPct val="99000"/>
                <a:buFont typeface="Arial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+mj-lt"/>
                </a:rPr>
                <a:t> Examples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: Personal Care Assistant (PCA) services and </a:t>
              </a:r>
              <a:r>
                <a:rPr lang="en-US" sz="1600" dirty="0" smtClean="0">
                  <a:solidFill>
                    <a:srgbClr val="000000"/>
                  </a:solidFill>
                  <a:latin typeface="+mj-lt"/>
                </a:rPr>
                <a:t>Adult </a:t>
              </a:r>
              <a:br>
                <a:rPr lang="en-US" sz="1600" dirty="0" smtClean="0">
                  <a:solidFill>
                    <a:srgbClr val="000000"/>
                  </a:solidFill>
                  <a:latin typeface="+mj-lt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+mj-lt"/>
                </a:rPr>
                <a:t>   and 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Pediatric Medical Day care.  </a:t>
              </a:r>
            </a:p>
            <a:p>
              <a:pPr>
                <a:lnSpc>
                  <a:spcPts val="20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chemeClr val="tx1"/>
                </a:solidFill>
              </a:endParaRP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chemeClr val="tx1"/>
                </a:solidFill>
              </a:endParaRP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7283" name="TextBox 6"/>
          <p:cNvSpPr txBox="1">
            <a:spLocks noChangeArrowheads="1"/>
          </p:cNvSpPr>
          <p:nvPr/>
        </p:nvSpPr>
        <p:spPr bwMode="auto">
          <a:xfrm>
            <a:off x="457200" y="120015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ea typeface="Arial" charset="0"/>
                <a:cs typeface="Arial" charset="0"/>
              </a:rPr>
              <a:t>(continued)</a:t>
            </a:r>
            <a:endParaRPr lang="en-US" sz="2000" b="1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4660901"/>
            <a:ext cx="8334375" cy="704850"/>
            <a:chOff x="383772" y="5571805"/>
            <a:chExt cx="8031479" cy="1452271"/>
          </a:xfrm>
        </p:grpSpPr>
        <p:sp>
          <p:nvSpPr>
            <p:cNvPr id="63494" name="Content Placeholder 2"/>
            <p:cNvSpPr txBox="1">
              <a:spLocks/>
            </p:cNvSpPr>
            <p:nvPr/>
          </p:nvSpPr>
          <p:spPr bwMode="gray">
            <a:xfrm>
              <a:off x="383772" y="5705911"/>
              <a:ext cx="2898982" cy="938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b="1" dirty="0">
                  <a:solidFill>
                    <a:srgbClr val="000000"/>
                  </a:solidFill>
                </a:rPr>
                <a:t>Prescriptions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495" name="Content Placeholder 3"/>
            <p:cNvSpPr txBox="1">
              <a:spLocks/>
            </p:cNvSpPr>
            <p:nvPr/>
          </p:nvSpPr>
          <p:spPr bwMode="gray">
            <a:xfrm>
              <a:off x="3100707" y="5571805"/>
              <a:ext cx="5314544" cy="1452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ts val="19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chemeClr val="tx1"/>
                  </a:solidFill>
                </a:rPr>
                <a:t>Must use the Horizon Medicare Advantage formulary for prescriptions.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218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219200"/>
            <a:ext cx="8001000" cy="1890713"/>
          </a:xfrm>
        </p:spPr>
        <p:txBody>
          <a:bodyPr>
            <a:normAutofit fontScale="92500"/>
          </a:bodyPr>
          <a:lstStyle/>
          <a:p>
            <a:pPr marL="182563" indent="-182563" eaLnBrk="1" hangingPunct="1">
              <a:lnSpc>
                <a:spcPts val="2300"/>
              </a:lnSpc>
              <a:buClr>
                <a:srgbClr val="000092"/>
              </a:buClr>
              <a:buSzPct val="99000"/>
            </a:pPr>
            <a:r>
              <a:rPr lang="en-US" dirty="0">
                <a:ea typeface="ＭＳ Ｐゴシック" charset="-128"/>
              </a:rPr>
              <a:t>Medicare Advantage Plan – offered as of 2012.</a:t>
            </a:r>
          </a:p>
          <a:p>
            <a:pPr marL="182563" indent="-182563" eaLnBrk="1" hangingPunct="1">
              <a:lnSpc>
                <a:spcPts val="2300"/>
              </a:lnSpc>
              <a:buClr>
                <a:srgbClr val="000092"/>
              </a:buClr>
              <a:buSzPct val="99000"/>
            </a:pPr>
            <a:r>
              <a:rPr lang="en-US" dirty="0">
                <a:ea typeface="ＭＳ Ｐゴシック" charset="-128"/>
              </a:rPr>
              <a:t>Horizon Medicare Blue TotalCare (HMO SNP) is a Special Needs Plan (SNP) available to New Jersey residents who are eligible for both Medicare and Medicaid coverage (Dual </a:t>
            </a:r>
            <a:r>
              <a:rPr lang="en-US" dirty="0" smtClean="0">
                <a:ea typeface="ＭＳ Ｐゴシック" charset="-128"/>
              </a:rPr>
              <a:t>Eligible).</a:t>
            </a:r>
            <a:endParaRPr lang="en-US" dirty="0">
              <a:ea typeface="ＭＳ Ｐゴシック" charset="-128"/>
            </a:endParaRPr>
          </a:p>
          <a:p>
            <a:pPr marL="182563" indent="-182563" eaLnBrk="1" hangingPunct="1">
              <a:buFontTx/>
              <a:buNone/>
            </a:pPr>
            <a:endParaRPr lang="en-US" sz="16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62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effectLst/>
                <a:ea typeface="ＭＳ Ｐゴシック" charset="-128"/>
              </a:rPr>
              <a:t>Horizon Medicare Blue TotalCare (HMO SNP)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9600" y="3200400"/>
            <a:ext cx="7993063" cy="2362199"/>
            <a:chOff x="1342732" y="3817741"/>
            <a:chExt cx="6353468" cy="1799226"/>
          </a:xfrm>
        </p:grpSpPr>
        <p:pic>
          <p:nvPicPr>
            <p:cNvPr id="24580" name="Picture 4" descr="SNP ID front"/>
            <p:cNvPicPr>
              <a:picLocks noChangeAspect="1" noChangeArrowheads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732" y="3864366"/>
              <a:ext cx="2848268" cy="1752601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5" descr="SNP ID back"/>
            <p:cNvPicPr>
              <a:picLocks noChangeAspect="1" noChangeArrowheads="1"/>
            </p:cNvPicPr>
            <p:nvPr/>
          </p:nvPicPr>
          <p:blipFill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761" y="3817741"/>
              <a:ext cx="2910439" cy="1799226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148286" y="453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mmarsh\AppData\Local\Microsoft\Windows\Temporary Internet Files\Content.Outlook\G2KZR2BL\Horizon MB TotalCare_HMOSNP_Frt_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261614"/>
            <a:ext cx="3583301" cy="23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27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197600" cy="685800"/>
          </a:xfrm>
        </p:spPr>
        <p:txBody>
          <a:bodyPr>
            <a:noAutofit/>
          </a:bodyPr>
          <a:lstStyle/>
          <a:p>
            <a:r>
              <a:rPr lang="en-US" sz="4300" dirty="0">
                <a:effectLst/>
                <a:ea typeface="ＭＳ Ｐゴシック" charset="-128"/>
              </a:rPr>
              <a:t>Product Prefixes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838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smtClean="0">
                <a:ea typeface="ＭＳ Ｐゴシック" charset="-128"/>
              </a:rPr>
              <a:t>Horizon has moved to an individual </a:t>
            </a:r>
            <a:r>
              <a:rPr lang="en-US" sz="7200" dirty="0">
                <a:ea typeface="ＭＳ Ｐゴシック" charset="-128"/>
              </a:rPr>
              <a:t>claim system which resulted in new prefix assignments for some of our products.</a:t>
            </a:r>
          </a:p>
          <a:p>
            <a:endParaRPr lang="en-US" dirty="0">
              <a:ea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888" y="1752600"/>
          <a:ext cx="8686800" cy="4764089"/>
        </p:xfrm>
        <a:graphic>
          <a:graphicData uri="http://schemas.openxmlformats.org/drawingml/2006/table">
            <a:tbl>
              <a:tblPr/>
              <a:tblGrid>
                <a:gridCol w="1330325"/>
                <a:gridCol w="1184275"/>
                <a:gridCol w="1295400"/>
                <a:gridCol w="228600"/>
                <a:gridCol w="1355725"/>
                <a:gridCol w="1525587"/>
                <a:gridCol w="1766888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Product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Old Prefix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New Prefix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Product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Old Prefix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New Prefix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HMO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Medicare Blue PPO 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YKK, YKM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 Change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POS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YHD, YHG, YHP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 Change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CDH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JGA, JGB, JGC, JGD, JGE, JGF, JGG, JGH, NJX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JGA, JGB, JGE, JGH, JGI, JGL, JGM, JGN, NJX, YHB, YKA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EPO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JGK, YKL, YKQ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JGO, YKL, YKQ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PPO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YHC, YHF, YHI, YHJ, YHK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YHB, YHF, YHL, YKA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Direct Access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NJX, YHQ, YHX, YKP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NJX, YHQ, YHX, YKR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Indemnity/  Traditional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YHC, YHN, YHS, YHU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YHL, YHN, YKE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NJ PROTECT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YKP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YKR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FEP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 + 8 digits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 Change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Medicare Advantage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YHT, YHV, YKN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YKB, YKD, YKI, YKO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Medigap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YHR, YHW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 Change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Medicare Blue TotalCare (HMO SNP)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YHV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YKI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360"/>
            <a:ext cx="6019800" cy="609600"/>
          </a:xfrm>
        </p:spPr>
        <p:txBody>
          <a:bodyPr>
            <a:normAutofit fontScale="90000"/>
          </a:bodyPr>
          <a:lstStyle/>
          <a:p>
            <a:r>
              <a:rPr lang="en-US" sz="43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AGENDA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1041400" y="1524000"/>
            <a:ext cx="8331200" cy="4329113"/>
          </a:xfrm>
        </p:spPr>
        <p:txBody>
          <a:bodyPr/>
          <a:lstStyle/>
          <a:p>
            <a:pPr marL="0" indent="0">
              <a:buClr>
                <a:srgbClr val="000090"/>
              </a:buClr>
              <a:buSzPct val="99000"/>
              <a:buNone/>
            </a:pPr>
            <a:endParaRPr lang="en-US" dirty="0">
              <a:ea typeface="ＭＳ Ｐゴシック" charset="-128"/>
            </a:endParaRPr>
          </a:p>
          <a:p>
            <a:pPr>
              <a:buClr>
                <a:srgbClr val="000090"/>
              </a:buClr>
              <a:buSzPct val="99000"/>
            </a:pPr>
            <a:r>
              <a:rPr lang="en-US" sz="3600" dirty="0" smtClean="0">
                <a:ea typeface="ＭＳ Ｐゴシック" charset="-128"/>
              </a:rPr>
              <a:t>Horizon Products</a:t>
            </a:r>
            <a:endParaRPr lang="en-US" sz="3600" dirty="0">
              <a:ea typeface="ＭＳ Ｐゴシック" charset="-128"/>
            </a:endParaRPr>
          </a:p>
          <a:p>
            <a:pPr>
              <a:buClr>
                <a:srgbClr val="000090"/>
              </a:buClr>
              <a:buSzPct val="99000"/>
            </a:pPr>
            <a:r>
              <a:rPr lang="en-US" sz="3600" dirty="0" smtClean="0">
                <a:ea typeface="ＭＳ Ｐゴシック" charset="-128"/>
              </a:rPr>
              <a:t>Policies</a:t>
            </a:r>
          </a:p>
          <a:p>
            <a:pPr>
              <a:buClr>
                <a:srgbClr val="000090"/>
              </a:buClr>
              <a:buSzPct val="99000"/>
            </a:pPr>
            <a:r>
              <a:rPr lang="en-US" sz="3600" dirty="0" smtClean="0">
                <a:ea typeface="ＭＳ Ｐゴシック" charset="-128"/>
              </a:rPr>
              <a:t>Navinet</a:t>
            </a:r>
            <a:endParaRPr lang="en-US" sz="3600" dirty="0">
              <a:ea typeface="ＭＳ Ｐゴシック" charset="-128"/>
            </a:endParaRPr>
          </a:p>
          <a:p>
            <a:pPr marL="0" indent="0">
              <a:buNone/>
            </a:pP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6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</a:rPr>
              <a:t>Referrals-at-a-Glance </a:t>
            </a:r>
            <a:r>
              <a:rPr lang="en-US" sz="2200" dirty="0">
                <a:solidFill>
                  <a:prstClr val="white"/>
                </a:solidFill>
              </a:rPr>
              <a:t>(arranged by prefix)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48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6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</a:rPr>
              <a:t>Referrals-at-a-Glance </a:t>
            </a:r>
            <a:r>
              <a:rPr lang="en-US" sz="2200" dirty="0">
                <a:solidFill>
                  <a:prstClr val="white"/>
                </a:solidFill>
              </a:rPr>
              <a:t>(arranged by prefix)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910443"/>
            <a:ext cx="8382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86543"/>
            <a:ext cx="8381999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3494"/>
            <a:ext cx="6172202" cy="23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989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Referrals-at-a-Glance </a:t>
            </a:r>
            <a:r>
              <a:rPr lang="en-US" sz="2200" dirty="0" smtClean="0"/>
              <a:t>(arranged by prefix)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0" y="1219200"/>
            <a:ext cx="85773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6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6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Referrals-at-a-Glance </a:t>
            </a:r>
            <a:r>
              <a:rPr lang="en-US" sz="2200" dirty="0"/>
              <a:t>(arranged by prefix</a:t>
            </a:r>
            <a:r>
              <a:rPr lang="en-US" sz="2200" dirty="0" smtClean="0"/>
              <a:t>)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" y="1790411"/>
            <a:ext cx="8879115" cy="412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" y="1307964"/>
            <a:ext cx="8857342" cy="48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8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0828487 test 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4"/>
          <a:stretch/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49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6" name="Picture 15" descr="yourcompanylogo-3.png"/>
          <p:cNvPicPr>
            <a:picLocks noChangeAspect="1"/>
          </p:cNvPicPr>
          <p:nvPr/>
        </p:nvPicPr>
        <p:blipFill>
          <a:blip r:embed="rId3" cstate="print"/>
          <a:srcRect l="25571"/>
          <a:stretch>
            <a:fillRect/>
          </a:stretch>
        </p:blipFill>
        <p:spPr>
          <a:xfrm>
            <a:off x="7345234" y="6096000"/>
            <a:ext cx="1570166" cy="533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304800"/>
            <a:ext cx="83820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 smtClean="0"/>
              <a:t>POLICIES</a:t>
            </a:r>
            <a:endParaRPr lang="en-US" sz="43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52" y="6124329"/>
            <a:ext cx="1835729" cy="61652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" y="4648200"/>
            <a:ext cx="9147014" cy="1905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382" h="1905000">
                <a:moveTo>
                  <a:pt x="3399" y="0"/>
                </a:moveTo>
                <a:cubicBezTo>
                  <a:pt x="3263333" y="1204415"/>
                  <a:pt x="4792257" y="1895198"/>
                  <a:pt x="9133382" y="229034"/>
                </a:cubicBezTo>
                <a:lnTo>
                  <a:pt x="9133382" y="1829234"/>
                </a:lnTo>
                <a:lnTo>
                  <a:pt x="456519" y="1905000"/>
                </a:lnTo>
                <a:lnTo>
                  <a:pt x="0" y="1447800"/>
                </a:lnTo>
                <a:lnTo>
                  <a:pt x="339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4876800"/>
            <a:ext cx="9144000" cy="1985748"/>
          </a:xfrm>
          <a:custGeom>
            <a:avLst/>
            <a:gdLst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228600 h 1533099"/>
              <a:gd name="connsiteX1" fmla="*/ 9144000 w 9144000"/>
              <a:gd name="connsiteY1" fmla="*/ 0 h 1533099"/>
              <a:gd name="connsiteX2" fmla="*/ 9144000 w 9144000"/>
              <a:gd name="connsiteY2" fmla="*/ 1524000 h 1533099"/>
              <a:gd name="connsiteX3" fmla="*/ 0 w 9144000"/>
              <a:gd name="connsiteY3" fmla="*/ 1524000 h 1533099"/>
              <a:gd name="connsiteX4" fmla="*/ 0 w 9144000"/>
              <a:gd name="connsiteY4" fmla="*/ 228600 h 1533099"/>
              <a:gd name="connsiteX0" fmla="*/ 0 w 9144000"/>
              <a:gd name="connsiteY0" fmla="*/ 0 h 1680949"/>
              <a:gd name="connsiteX1" fmla="*/ 9144000 w 9144000"/>
              <a:gd name="connsiteY1" fmla="*/ 156949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680949"/>
              <a:gd name="connsiteX1" fmla="*/ 9144000 w 9144000"/>
              <a:gd name="connsiteY1" fmla="*/ 533401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680949"/>
              <a:gd name="connsiteX1" fmla="*/ 9144000 w 9144000"/>
              <a:gd name="connsiteY1" fmla="*/ 457201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909548"/>
              <a:gd name="connsiteX1" fmla="*/ 9144000 w 9144000"/>
              <a:gd name="connsiteY1" fmla="*/ 685800 h 1909548"/>
              <a:gd name="connsiteX2" fmla="*/ 9144000 w 9144000"/>
              <a:gd name="connsiteY2" fmla="*/ 1909548 h 1909548"/>
              <a:gd name="connsiteX3" fmla="*/ 0 w 9144000"/>
              <a:gd name="connsiteY3" fmla="*/ 1909548 h 1909548"/>
              <a:gd name="connsiteX4" fmla="*/ 0 w 9144000"/>
              <a:gd name="connsiteY4" fmla="*/ 0 h 1909548"/>
              <a:gd name="connsiteX0" fmla="*/ 0 w 9144000"/>
              <a:gd name="connsiteY0" fmla="*/ 0 h 1304499"/>
              <a:gd name="connsiteX1" fmla="*/ 9144000 w 9144000"/>
              <a:gd name="connsiteY1" fmla="*/ 0 h 1304499"/>
              <a:gd name="connsiteX2" fmla="*/ 9144000 w 9144000"/>
              <a:gd name="connsiteY2" fmla="*/ 1223748 h 1304499"/>
              <a:gd name="connsiteX3" fmla="*/ 0 w 9144000"/>
              <a:gd name="connsiteY3" fmla="*/ 1223748 h 1304499"/>
              <a:gd name="connsiteX4" fmla="*/ 0 w 9144000"/>
              <a:gd name="connsiteY4" fmla="*/ 0 h 1304499"/>
              <a:gd name="connsiteX0" fmla="*/ 0 w 9144000"/>
              <a:gd name="connsiteY0" fmla="*/ 0 h 1604748"/>
              <a:gd name="connsiteX1" fmla="*/ 9144000 w 9144000"/>
              <a:gd name="connsiteY1" fmla="*/ 381000 h 1604748"/>
              <a:gd name="connsiteX2" fmla="*/ 9144000 w 9144000"/>
              <a:gd name="connsiteY2" fmla="*/ 1604748 h 1604748"/>
              <a:gd name="connsiteX3" fmla="*/ 0 w 9144000"/>
              <a:gd name="connsiteY3" fmla="*/ 1604748 h 1604748"/>
              <a:gd name="connsiteX4" fmla="*/ 0 w 9144000"/>
              <a:gd name="connsiteY4" fmla="*/ 0 h 1604748"/>
              <a:gd name="connsiteX0" fmla="*/ 0 w 9144000"/>
              <a:gd name="connsiteY0" fmla="*/ 3810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381000 h 1985748"/>
              <a:gd name="connsiteX0" fmla="*/ 0 w 9144000"/>
              <a:gd name="connsiteY0" fmla="*/ 3810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381000 h 1985748"/>
              <a:gd name="connsiteX0" fmla="*/ 0 w 9144000"/>
              <a:gd name="connsiteY0" fmla="*/ 5334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533400 h 19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985748">
                <a:moveTo>
                  <a:pt x="0" y="533400"/>
                </a:moveTo>
                <a:cubicBezTo>
                  <a:pt x="4453719" y="1837899"/>
                  <a:pt x="6274558" y="1091821"/>
                  <a:pt x="9144000" y="0"/>
                </a:cubicBezTo>
                <a:lnTo>
                  <a:pt x="9144000" y="1985748"/>
                </a:lnTo>
                <a:lnTo>
                  <a:pt x="0" y="1985748"/>
                </a:lnTo>
                <a:lnTo>
                  <a:pt x="0" y="5334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3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horizon ko size B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971528"/>
            <a:ext cx="1725849" cy="7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924800" cy="692150"/>
          </a:xfrm>
        </p:spPr>
        <p:txBody>
          <a:bodyPr>
            <a:noAutofit/>
          </a:bodyPr>
          <a:lstStyle/>
          <a:p>
            <a:r>
              <a:rPr lang="en-US" sz="4300" dirty="0">
                <a:effectLst/>
                <a:ea typeface="ＭＳ Ｐゴシック" charset="-128"/>
              </a:rPr>
              <a:t>Horizon</a:t>
            </a:r>
            <a:r>
              <a:rPr lang="ja-JP" altLang="en-US" sz="4300" dirty="0">
                <a:effectLst/>
                <a:ea typeface="ＭＳ Ｐゴシック" charset="-128"/>
              </a:rPr>
              <a:t>’</a:t>
            </a:r>
            <a:r>
              <a:rPr lang="en-US" altLang="ja-JP" sz="4300" dirty="0">
                <a:effectLst/>
                <a:ea typeface="ＭＳ Ｐゴシック" charset="-128"/>
              </a:rPr>
              <a:t>s Access Standards</a:t>
            </a:r>
            <a:endParaRPr lang="en-US" sz="4300" dirty="0">
              <a:effectLst/>
              <a:ea typeface="ＭＳ Ｐゴシック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312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SzPct val="99000"/>
              <a:buNone/>
            </a:pPr>
            <a:r>
              <a:rPr lang="en-US" sz="2000" dirty="0">
                <a:ea typeface="ＭＳ Ｐゴシック" charset="-128"/>
              </a:rPr>
              <a:t>Horizon Blue Cross Blue Shield of New Jersey has established  access standards for PCPs and certain specialties. </a:t>
            </a:r>
          </a:p>
          <a:p>
            <a:pPr marL="0" indent="0">
              <a:lnSpc>
                <a:spcPts val="1000"/>
              </a:lnSpc>
              <a:buSzPct val="99000"/>
              <a:buNone/>
            </a:pPr>
            <a:endParaRPr lang="en-US" sz="2000" dirty="0">
              <a:ea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SzPct val="99000"/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We conduct an annual survey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to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assess compliance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with:</a:t>
            </a:r>
          </a:p>
          <a:p>
            <a:pPr marL="0" indent="0">
              <a:spcBef>
                <a:spcPct val="0"/>
              </a:spcBef>
              <a:buSzPct val="99000"/>
              <a:buNone/>
            </a:pP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spcBef>
                <a:spcPct val="0"/>
              </a:spcBef>
              <a:buSzPct val="99000"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appointment availability</a:t>
            </a:r>
          </a:p>
          <a:p>
            <a:pPr>
              <a:spcBef>
                <a:spcPct val="0"/>
              </a:spcBef>
              <a:buSzPct val="99000"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wait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times </a:t>
            </a:r>
            <a:endParaRPr lang="en-US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spcBef>
                <a:spcPct val="0"/>
              </a:spcBef>
              <a:buSzPct val="99000"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and more</a:t>
            </a: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marL="0" indent="0">
              <a:lnSpc>
                <a:spcPts val="1500"/>
              </a:lnSpc>
              <a:spcBef>
                <a:spcPct val="0"/>
              </a:spcBef>
              <a:buSzPct val="99000"/>
              <a:buNone/>
            </a:pP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SzPct val="99000"/>
              <a:buNone/>
            </a:pP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SzPct val="99000"/>
              <a:buNone/>
            </a:pPr>
            <a:endParaRPr lang="en-US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SzPct val="99000"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Any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practice that is not compliant with a specific standard will be notified in writing detailing the specific standard(s) that were not met.</a:t>
            </a:r>
          </a:p>
          <a:p>
            <a:pPr marL="0" indent="0">
              <a:spcBef>
                <a:spcPct val="0"/>
              </a:spcBef>
              <a:buSzPct val="99000"/>
              <a:buNone/>
            </a:pPr>
            <a:endParaRPr lang="en-US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SzPct val="99000"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Each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practice that is not complaint 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for the same standard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for two consecutive years will be required to provide a written corrective action plan and would be expected to demonstrate standard compliance within a three-month period.</a:t>
            </a:r>
          </a:p>
          <a:p>
            <a:pPr>
              <a:spcBef>
                <a:spcPct val="0"/>
              </a:spcBef>
              <a:buSzPct val="99000"/>
            </a:pP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marL="0" indent="0">
              <a:buNone/>
            </a:pPr>
            <a:endParaRPr lang="en-US" sz="2000" dirty="0">
              <a:ea typeface="ＭＳ Ｐゴシック" charset="-128"/>
            </a:endParaRPr>
          </a:p>
          <a:p>
            <a:endParaRPr lang="en-US" sz="2000" dirty="0">
              <a:ea typeface="ＭＳ Ｐゴシック" charset="-128"/>
            </a:endParaRPr>
          </a:p>
        </p:txBody>
      </p:sp>
      <p:pic>
        <p:nvPicPr>
          <p:cNvPr id="2050" name="Picture 2" descr="C:\Users\mmarsh\AppData\Local\Microsoft\Windows\Temporary Internet Files\Content.IE5\GCHK56ZW\MC9000787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905000" cy="2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96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539750"/>
          </a:xfrm>
        </p:spPr>
        <p:txBody>
          <a:bodyPr>
            <a:noAutofit/>
          </a:bodyPr>
          <a:lstStyle/>
          <a:p>
            <a:r>
              <a:rPr lang="en-US" sz="4300" dirty="0">
                <a:effectLst/>
                <a:ea typeface="ＭＳ Ｐゴシック" charset="-128"/>
              </a:rPr>
              <a:t>Access </a:t>
            </a:r>
            <a:r>
              <a:rPr lang="en-US" sz="4300" dirty="0" smtClean="0">
                <a:effectLst/>
                <a:ea typeface="ＭＳ Ｐゴシック" charset="-128"/>
              </a:rPr>
              <a:t>Standards - </a:t>
            </a:r>
            <a:r>
              <a:rPr lang="en-US" sz="2000" dirty="0">
                <a:ea typeface="ＭＳ Ｐゴシック" charset="-128"/>
              </a:rPr>
              <a:t>All standards are available </a:t>
            </a:r>
            <a:r>
              <a:rPr lang="en-US" sz="2000" dirty="0" smtClean="0">
                <a:ea typeface="ＭＳ Ｐゴシック" charset="-128"/>
              </a:rPr>
              <a:t>online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rgbClr val="000000"/>
                </a:solidFill>
                <a:ea typeface="ＭＳ Ｐゴシック" charset="-128"/>
              </a:rPr>
            </a:br>
            <a:endParaRPr lang="en-US" sz="2000" dirty="0">
              <a:effectLst/>
              <a:ea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63650"/>
          <a:ext cx="8305800" cy="5372102"/>
        </p:xfrm>
        <a:graphic>
          <a:graphicData uri="http://schemas.openxmlformats.org/drawingml/2006/table">
            <a:tbl>
              <a:tblPr/>
              <a:tblGrid>
                <a:gridCol w="2286000"/>
                <a:gridCol w="3033713"/>
                <a:gridCol w="2986087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Access Standard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PCP or OB/GYN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Selected Specialties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Routine Preventive Care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Offer the patient an appointment within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four months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of the request.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Not Applicable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Routine Care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Offer the patient an appointment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within two weeks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of the request.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Offer the patient an appointment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within three weeks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of the request.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Urgent Care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Offer the patient an appointment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within 24 hours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of the request.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Offer the patient an appointment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within 24 hours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of the request.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Emergency Care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Respond to the patient</a:t>
                      </a:r>
                      <a:r>
                        <a:rPr kumimoji="0" lang="ja-JP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’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 call </a:t>
                      </a: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immediately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(one hour) or be directed to an emergency room.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Respond to the patient</a:t>
                      </a:r>
                      <a:r>
                        <a:rPr kumimoji="0" lang="ja-JP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’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 call </a:t>
                      </a: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immediately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(one hour) or be directed to an emergency room.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After Hours Care for Urgent or Emergent Care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Respond to the patient</a:t>
                      </a:r>
                      <a:r>
                        <a:rPr kumimoji="0" lang="ja-JP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’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 call for urgent or emergent care </a:t>
                      </a: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within 30 minutes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of the call.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Respond to the patient</a:t>
                      </a:r>
                      <a:r>
                        <a:rPr kumimoji="0" lang="ja-JP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’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 call for urgent or emergent care </a:t>
                      </a:r>
                      <a:r>
                        <a:rPr kumimoji="0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within 30 minutes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of the call.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Appointment Wait time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 patient is to wait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more than   30 minutes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for a  scheduled appointment, or be offered the opportunity to reschedule.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 patient is to wait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more than   30 minutes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for a  scheduled appointment, or be offered the opportunity to reschedule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0016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086600" cy="768350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  <a:ea typeface="ＭＳ Ｐゴシック" charset="-128"/>
              </a:rPr>
              <a:t>Out-of-Network Consent Policy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331200" cy="5486400"/>
          </a:xfrm>
        </p:spPr>
        <p:txBody>
          <a:bodyPr>
            <a:normAutofit fontScale="92500"/>
          </a:bodyPr>
          <a:lstStyle/>
          <a:p>
            <a:pPr marL="0" indent="0">
              <a:buSzPct val="99000"/>
              <a:buNone/>
            </a:pPr>
            <a:r>
              <a:rPr lang="en-US" sz="2000" dirty="0">
                <a:ea typeface="ＭＳ Ｐゴシック" charset="-128"/>
              </a:rPr>
              <a:t>Refer patients to par practitioners and/or facilities (including clinical labs and ASCs) unless the member: </a:t>
            </a:r>
          </a:p>
          <a:p>
            <a:pPr marL="1200150" lvl="2" indent="-342900"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n-US" sz="2000" dirty="0">
                <a:ea typeface="ＭＳ Ｐゴシック" charset="-128"/>
              </a:rPr>
              <a:t>Wishes to use his or her out of network benefits and understands the higher out-of-pocket expense involved</a:t>
            </a:r>
            <a:r>
              <a:rPr lang="en-US" sz="2000" dirty="0" smtClean="0">
                <a:ea typeface="ＭＳ Ｐゴシック" charset="-128"/>
              </a:rPr>
              <a:t>.  Also available in Spanish.</a:t>
            </a:r>
          </a:p>
          <a:p>
            <a:pPr marL="857250" lvl="2" indent="0">
              <a:buClr>
                <a:srgbClr val="FF0000"/>
              </a:buClr>
              <a:buSzPct val="99000"/>
              <a:buNone/>
            </a:pPr>
            <a:endParaRPr lang="en-US" sz="2000" dirty="0">
              <a:ea typeface="ＭＳ Ｐゴシック" charset="-128"/>
            </a:endParaRPr>
          </a:p>
          <a:p>
            <a:pPr marL="400050" lvl="1" indent="0">
              <a:buSzPct val="99000"/>
              <a:buNone/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All Par providers are required to follow our Out-of-Network Consent Policy.  </a:t>
            </a:r>
          </a:p>
          <a:p>
            <a:pPr marL="400050" lvl="1" indent="0">
              <a:buSzPct val="99000"/>
              <a:buNone/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Include completed/signed Out-of-Network Consent Forms in the patient</a:t>
            </a:r>
            <a:r>
              <a:rPr lang="ja-JP" altLang="en-US" sz="2000" b="1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’</a:t>
            </a:r>
            <a:r>
              <a:rPr lang="en-US" altLang="ja-JP" sz="2000" b="1" i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s medical record and provide copies within 10 business days if audited</a:t>
            </a:r>
            <a:r>
              <a:rPr lang="en-US" altLang="ja-JP" sz="2000" b="1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>
              <a:buSzPct val="99000"/>
              <a:buFont typeface="Arial"/>
              <a:buChar char="•"/>
            </a:pPr>
            <a:endParaRPr lang="en-US" altLang="ja-JP" sz="20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SzPct val="99000"/>
              <a:buNone/>
            </a:pPr>
            <a:r>
              <a:rPr lang="en-US" sz="2000" dirty="0" smtClean="0">
                <a:ea typeface="ＭＳ Ｐゴシック" charset="-128"/>
              </a:rPr>
              <a:t>To </a:t>
            </a:r>
            <a:r>
              <a:rPr lang="en-US" sz="2000" dirty="0">
                <a:ea typeface="ＭＳ Ｐゴシック" charset="-128"/>
              </a:rPr>
              <a:t>access our Out-of-Network Consent Policy, </a:t>
            </a: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n-US" sz="2000" dirty="0">
                <a:ea typeface="ＭＳ Ｐゴシック" charset="-128"/>
              </a:rPr>
              <a:t>Log in to </a:t>
            </a:r>
            <a:r>
              <a:rPr lang="en-US" sz="2000" b="1" dirty="0">
                <a:ea typeface="ＭＳ Ｐゴシック" charset="-128"/>
              </a:rPr>
              <a:t>www.NaviNet.net ,</a:t>
            </a:r>
            <a:r>
              <a:rPr lang="en-US" sz="2000" i="1" dirty="0">
                <a:ea typeface="ＭＳ Ｐゴシック" charset="-128"/>
              </a:rPr>
              <a:t> </a:t>
            </a:r>
            <a:endParaRPr lang="en-US" sz="2000" i="1" dirty="0" smtClean="0">
              <a:ea typeface="ＭＳ Ｐゴシック" charset="-128"/>
            </a:endParaRP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n-US" sz="2000" i="1" dirty="0" smtClean="0">
                <a:ea typeface="ＭＳ Ｐゴシック" charset="-128"/>
              </a:rPr>
              <a:t>Plan </a:t>
            </a:r>
            <a:r>
              <a:rPr lang="en-US" sz="2000" i="1" dirty="0">
                <a:ea typeface="ＭＳ Ｐゴシック" charset="-128"/>
              </a:rPr>
              <a:t>Central ,</a:t>
            </a:r>
            <a:r>
              <a:rPr lang="en-US" sz="2000" dirty="0">
                <a:ea typeface="ＭＳ Ｐゴシック" charset="-128"/>
              </a:rPr>
              <a:t> </a:t>
            </a:r>
            <a:endParaRPr lang="en-US" sz="2000" dirty="0" smtClean="0">
              <a:ea typeface="ＭＳ Ｐゴシック" charset="-128"/>
            </a:endParaRP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n-US" sz="2000" i="1" dirty="0" smtClean="0">
                <a:ea typeface="ＭＳ Ｐゴシック" charset="-128"/>
              </a:rPr>
              <a:t>References </a:t>
            </a:r>
            <a:r>
              <a:rPr lang="en-US" sz="2000" i="1" dirty="0">
                <a:ea typeface="ＭＳ Ｐゴシック" charset="-128"/>
              </a:rPr>
              <a:t>and Resources,</a:t>
            </a:r>
            <a:r>
              <a:rPr lang="en-US" sz="2000" dirty="0">
                <a:ea typeface="ＭＳ Ｐゴシック" charset="-128"/>
              </a:rPr>
              <a:t> </a:t>
            </a:r>
            <a:endParaRPr lang="en-US" sz="2000" dirty="0" smtClean="0">
              <a:ea typeface="ＭＳ Ｐゴシック" charset="-128"/>
            </a:endParaRP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n-US" sz="2000" i="1" dirty="0" smtClean="0">
                <a:ea typeface="ＭＳ Ｐゴシック" charset="-128"/>
              </a:rPr>
              <a:t>Provider </a:t>
            </a:r>
            <a:r>
              <a:rPr lang="en-US" sz="2000" i="1" dirty="0">
                <a:ea typeface="ＭＳ Ｐゴシック" charset="-128"/>
              </a:rPr>
              <a:t>Reference Materials. </a:t>
            </a:r>
            <a:endParaRPr lang="en-US" sz="2000" i="1" dirty="0" smtClean="0">
              <a:ea typeface="ＭＳ Ｐゴシック" charset="-128"/>
            </a:endParaRP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n-US" sz="2000" i="1" dirty="0" smtClean="0">
                <a:ea typeface="ＭＳ Ｐゴシック" charset="-128"/>
              </a:rPr>
              <a:t>Click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Additional Information</a:t>
            </a:r>
            <a:r>
              <a:rPr lang="en-US" sz="2000" dirty="0">
                <a:ea typeface="ＭＳ Ｐゴシック" charset="-128"/>
              </a:rPr>
              <a:t>. </a:t>
            </a:r>
            <a:endParaRPr lang="en-US" sz="2000" dirty="0" smtClean="0">
              <a:ea typeface="ＭＳ Ｐゴシック" charset="-128"/>
            </a:endParaRPr>
          </a:p>
          <a:p>
            <a:pPr lvl="2" indent="-342900">
              <a:lnSpc>
                <a:spcPct val="80000"/>
              </a:lnSpc>
              <a:buClr>
                <a:srgbClr val="FF0000"/>
              </a:buClr>
              <a:buSzPct val="99000"/>
              <a:buFont typeface="Wingdings" pitchFamily="2" charset="2"/>
              <a:buChar char="Ø"/>
            </a:pPr>
            <a:r>
              <a:rPr lang="en-US" sz="2000" dirty="0" smtClean="0">
                <a:ea typeface="ＭＳ Ｐゴシック" charset="-128"/>
              </a:rPr>
              <a:t>Click </a:t>
            </a:r>
            <a:r>
              <a:rPr lang="en-US" sz="2000" i="1" dirty="0">
                <a:ea typeface="ＭＳ Ｐゴシック" charset="-128"/>
              </a:rPr>
              <a:t>Out-of-Network Consent Policy</a:t>
            </a:r>
            <a:r>
              <a:rPr lang="en-US" sz="2000" dirty="0">
                <a:ea typeface="ＭＳ Ｐゴシック" charset="-128"/>
              </a:rPr>
              <a:t>.</a:t>
            </a:r>
          </a:p>
          <a:p>
            <a:pPr lvl="1" indent="-342900">
              <a:buFont typeface="Wingdings" pitchFamily="2" charset="2"/>
              <a:buChar char="Ø"/>
            </a:pPr>
            <a:endParaRPr lang="en-US" sz="2000" dirty="0">
              <a:ea typeface="ＭＳ Ｐゴシック" charset="-128"/>
            </a:endParaRPr>
          </a:p>
        </p:txBody>
      </p:sp>
      <p:pic>
        <p:nvPicPr>
          <p:cNvPr id="5" name="Picture 5" descr="http://www.berlinnotary.com/hand-sig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31">
            <a:off x="6934200" y="232576"/>
            <a:ext cx="1947333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197600" cy="838200"/>
          </a:xfrm>
        </p:spPr>
        <p:txBody>
          <a:bodyPr>
            <a:noAutofit/>
          </a:bodyPr>
          <a:lstStyle/>
          <a:p>
            <a:r>
              <a:rPr lang="en-US" sz="4300" dirty="0">
                <a:effectLst/>
                <a:ea typeface="ＭＳ Ｐゴシック" charset="-128"/>
              </a:rPr>
              <a:t>Corrected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6100" y="1066800"/>
            <a:ext cx="8597900" cy="5638800"/>
          </a:xfrm>
        </p:spPr>
        <p:txBody>
          <a:bodyPr>
            <a:normAutofit lnSpcReduction="10000"/>
          </a:bodyPr>
          <a:lstStyle/>
          <a:p>
            <a:pPr marL="0" indent="0">
              <a:buSzPct val="99000"/>
              <a:buNone/>
            </a:pPr>
            <a:r>
              <a:rPr lang="en-US" sz="1900" dirty="0">
                <a:ea typeface="ＭＳ Ｐゴシック" charset="-128"/>
              </a:rPr>
              <a:t>Beginning in June 2012, Physician and Institutional services representatives began accepting missing or corrected claim information over the telephone. </a:t>
            </a:r>
          </a:p>
          <a:p>
            <a:pPr marL="0" indent="0">
              <a:buSzPct val="99000"/>
              <a:buNone/>
            </a:pPr>
            <a:r>
              <a:rPr lang="en-US" sz="1800" dirty="0">
                <a:ea typeface="ＭＳ Ｐゴシック" charset="-128"/>
              </a:rPr>
              <a:t>The table below illustrates the criteria considered a valid record for a corrected claim change.</a:t>
            </a:r>
          </a:p>
          <a:p>
            <a:pPr marL="339725" lvl="1" indent="0">
              <a:buSzPct val="99000"/>
              <a:buNone/>
            </a:pPr>
            <a:endParaRPr lang="en-US" sz="1500" dirty="0">
              <a:ea typeface="ＭＳ Ｐゴシック" charset="-128"/>
            </a:endParaRPr>
          </a:p>
          <a:p>
            <a:pPr>
              <a:buSzPct val="99000"/>
              <a:buFont typeface="Arial"/>
              <a:buChar char="•"/>
            </a:pPr>
            <a:endParaRPr lang="en-US" sz="1800" dirty="0">
              <a:ea typeface="ＭＳ Ｐゴシック" charset="-128"/>
            </a:endParaRPr>
          </a:p>
          <a:p>
            <a:pPr>
              <a:buSzPct val="99000"/>
              <a:buFont typeface="Arial"/>
              <a:buChar char="•"/>
            </a:pPr>
            <a:endParaRPr lang="en-US" sz="1800" dirty="0">
              <a:ea typeface="ＭＳ Ｐゴシック" charset="-128"/>
            </a:endParaRPr>
          </a:p>
          <a:p>
            <a:pPr>
              <a:buSzPct val="99000"/>
              <a:buFont typeface="Arial"/>
              <a:buChar char="•"/>
            </a:pPr>
            <a:endParaRPr lang="en-US" sz="1800" dirty="0">
              <a:ea typeface="ＭＳ Ｐゴシック" charset="-128"/>
            </a:endParaRPr>
          </a:p>
          <a:p>
            <a:pPr>
              <a:buSzPct val="99000"/>
              <a:buFont typeface="Arial"/>
              <a:buChar char="•"/>
            </a:pPr>
            <a:endParaRPr lang="en-US" sz="1800" dirty="0">
              <a:ea typeface="ＭＳ Ｐゴシック" charset="-128"/>
            </a:endParaRPr>
          </a:p>
          <a:p>
            <a:pPr>
              <a:buSzPct val="99000"/>
              <a:buFont typeface="Arial"/>
              <a:buChar char="•"/>
            </a:pPr>
            <a:endParaRPr lang="en-US" sz="1800" dirty="0" smtClean="0">
              <a:ea typeface="ＭＳ Ｐゴシック" charset="-128"/>
            </a:endParaRPr>
          </a:p>
          <a:p>
            <a:pPr>
              <a:buSzPct val="99000"/>
              <a:buFont typeface="Arial"/>
              <a:buChar char="•"/>
            </a:pPr>
            <a:endParaRPr lang="en-US" sz="1800" dirty="0">
              <a:ea typeface="ＭＳ Ｐゴシック" charset="-128"/>
            </a:endParaRPr>
          </a:p>
          <a:p>
            <a:pPr>
              <a:buSzPct val="99000"/>
              <a:buFont typeface="Arial"/>
              <a:buChar char="•"/>
            </a:pPr>
            <a:endParaRPr lang="en-US" sz="1800" dirty="0">
              <a:ea typeface="ＭＳ Ｐゴシック" charset="-128"/>
            </a:endParaRPr>
          </a:p>
          <a:p>
            <a:pPr>
              <a:buSzPct val="99000"/>
              <a:buFont typeface="Arial"/>
              <a:buChar char="•"/>
            </a:pPr>
            <a:endParaRPr lang="en-US" sz="1800" dirty="0">
              <a:ea typeface="ＭＳ Ｐゴシック" charset="-128"/>
            </a:endParaRPr>
          </a:p>
          <a:p>
            <a:pPr>
              <a:buSzPct val="99000"/>
              <a:buFont typeface="Arial"/>
              <a:buChar char="•"/>
            </a:pPr>
            <a:r>
              <a:rPr lang="en-US" sz="1800" b="1" dirty="0">
                <a:ea typeface="ＭＳ Ｐゴシック" charset="-128"/>
              </a:rPr>
              <a:t>Excluded</a:t>
            </a:r>
            <a:r>
              <a:rPr lang="en-US" sz="1800" dirty="0" smtClean="0">
                <a:ea typeface="ＭＳ Ｐゴシック" charset="-128"/>
              </a:rPr>
              <a:t> </a:t>
            </a:r>
          </a:p>
          <a:p>
            <a:pPr marL="339725" lvl="1" indent="0"/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Claims processed by CareCore National for radiology services when the provider is requesting to change their tax ID # or the POS on a claim, must be resubmitted with those corrections. </a:t>
            </a:r>
            <a:endParaRPr lang="en-US" sz="160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339725" lvl="1" indent="0"/>
            <a:r>
              <a:rPr lang="en-US" sz="1600" dirty="0" smtClean="0">
                <a:solidFill>
                  <a:srgbClr val="FF0000"/>
                </a:solidFill>
                <a:ea typeface="ＭＳ Ｐゴシック" charset="-128"/>
              </a:rPr>
              <a:t>BlueCard </a:t>
            </a:r>
            <a:endParaRPr lang="en-US" sz="1600" dirty="0">
              <a:solidFill>
                <a:srgbClr val="FF0000"/>
              </a:solidFill>
              <a:ea typeface="ＭＳ Ｐゴシック" charset="-128"/>
            </a:endParaRPr>
          </a:p>
          <a:p>
            <a:pPr>
              <a:buFontTx/>
              <a:buNone/>
            </a:pPr>
            <a:endParaRPr lang="en-US" sz="1800" dirty="0">
              <a:solidFill>
                <a:srgbClr val="FF0000"/>
              </a:solidFill>
              <a:ea typeface="ＭＳ Ｐゴシック" charset="-128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590800"/>
            <a:ext cx="4783138" cy="2514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197600" cy="387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</a:rPr>
              <a:t>Laboratory Corporation of America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07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LabCorp (and its subsidiaries) is </a:t>
            </a:r>
            <a:r>
              <a:rPr lang="en-US" sz="2400" dirty="0" smtClean="0"/>
              <a:t>a </a:t>
            </a:r>
            <a:r>
              <a:rPr lang="en-US" sz="2400" b="1" i="1" u="sng" dirty="0"/>
              <a:t>preferred provider </a:t>
            </a:r>
            <a:r>
              <a:rPr lang="en-US" sz="2400" dirty="0"/>
              <a:t>of clinical laboratory services for members enrolled </a:t>
            </a:r>
            <a:r>
              <a:rPr lang="en-US" sz="2400" dirty="0" smtClean="0"/>
              <a:t>in:</a:t>
            </a:r>
          </a:p>
          <a:p>
            <a:endParaRPr lang="en-US" sz="800" dirty="0" smtClean="0"/>
          </a:p>
          <a:p>
            <a:pPr algn="ctr"/>
            <a:r>
              <a:rPr lang="en-US" sz="2800" b="1" dirty="0" smtClean="0">
                <a:solidFill>
                  <a:srgbClr val="005A9E"/>
                </a:solidFill>
              </a:rPr>
              <a:t>Horizon PPO and Indemnity Plans</a:t>
            </a:r>
            <a:endParaRPr lang="en-US" sz="2800" b="1" dirty="0">
              <a:solidFill>
                <a:srgbClr val="005A9E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2004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Learn about LabCorp and all the services they provide by calling your LabCorp representative or LabCorp customer </a:t>
            </a:r>
            <a:r>
              <a:rPr lang="en-US" sz="2200" dirty="0" smtClean="0"/>
              <a:t>service </a:t>
            </a:r>
            <a:r>
              <a:rPr lang="en-US" sz="2200" dirty="0"/>
              <a:t>at </a:t>
            </a:r>
            <a:r>
              <a:rPr lang="en-US" sz="2200" dirty="0" smtClean="0"/>
              <a:t> 1-800-745-0233</a:t>
            </a:r>
            <a:r>
              <a:rPr lang="en-US" sz="2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2057" y="487953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/>
              <a:t>Out of network consent form is required for those member who opt to choose their out of network benefits.</a:t>
            </a:r>
          </a:p>
          <a:p>
            <a:endParaRPr lang="en-US" dirty="0"/>
          </a:p>
        </p:txBody>
      </p:sp>
      <p:pic>
        <p:nvPicPr>
          <p:cNvPr id="1026" name="Picture 2" descr="http://www.prevailservices.com/images/Dont%20forg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56" y="4879538"/>
            <a:ext cx="1177457" cy="1224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92096665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931" y="2987319"/>
            <a:ext cx="2433640" cy="1534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4927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8294893 test 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>
          <a:xfrm>
            <a:off x="0" y="1051256"/>
            <a:ext cx="9144000" cy="571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158" y="0"/>
            <a:ext cx="9144000" cy="1143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49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15" descr="yourcompanylogo-3.png"/>
          <p:cNvPicPr>
            <a:picLocks noChangeAspect="1"/>
          </p:cNvPicPr>
          <p:nvPr/>
        </p:nvPicPr>
        <p:blipFill>
          <a:blip r:embed="rId3" cstate="print"/>
          <a:srcRect l="25571"/>
          <a:stretch>
            <a:fillRect/>
          </a:stretch>
        </p:blipFill>
        <p:spPr>
          <a:xfrm>
            <a:off x="7345234" y="6096000"/>
            <a:ext cx="1570166" cy="533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304800"/>
            <a:ext cx="8382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 smtClean="0"/>
              <a:t>Horizon Products</a:t>
            </a:r>
            <a:r>
              <a:rPr lang="en-US" sz="4300" b="1" dirty="0" smtClean="0"/>
              <a:t/>
            </a:r>
            <a:br>
              <a:rPr lang="en-US" sz="4300" b="1" dirty="0" smtClean="0"/>
            </a:br>
            <a:endParaRPr lang="en-US" sz="43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52" y="6124329"/>
            <a:ext cx="1835729" cy="61652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" y="4648200"/>
            <a:ext cx="9147014" cy="1905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382" h="1905000">
                <a:moveTo>
                  <a:pt x="3399" y="0"/>
                </a:moveTo>
                <a:cubicBezTo>
                  <a:pt x="3263333" y="1204415"/>
                  <a:pt x="4792257" y="1895198"/>
                  <a:pt x="9133382" y="229034"/>
                </a:cubicBezTo>
                <a:lnTo>
                  <a:pt x="9133382" y="1829234"/>
                </a:lnTo>
                <a:lnTo>
                  <a:pt x="456519" y="1905000"/>
                </a:lnTo>
                <a:lnTo>
                  <a:pt x="0" y="1447800"/>
                </a:lnTo>
                <a:lnTo>
                  <a:pt x="339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4876800"/>
            <a:ext cx="9144000" cy="1985748"/>
          </a:xfrm>
          <a:custGeom>
            <a:avLst/>
            <a:gdLst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228600 h 1533099"/>
              <a:gd name="connsiteX1" fmla="*/ 9144000 w 9144000"/>
              <a:gd name="connsiteY1" fmla="*/ 0 h 1533099"/>
              <a:gd name="connsiteX2" fmla="*/ 9144000 w 9144000"/>
              <a:gd name="connsiteY2" fmla="*/ 1524000 h 1533099"/>
              <a:gd name="connsiteX3" fmla="*/ 0 w 9144000"/>
              <a:gd name="connsiteY3" fmla="*/ 1524000 h 1533099"/>
              <a:gd name="connsiteX4" fmla="*/ 0 w 9144000"/>
              <a:gd name="connsiteY4" fmla="*/ 228600 h 1533099"/>
              <a:gd name="connsiteX0" fmla="*/ 0 w 9144000"/>
              <a:gd name="connsiteY0" fmla="*/ 0 h 1680949"/>
              <a:gd name="connsiteX1" fmla="*/ 9144000 w 9144000"/>
              <a:gd name="connsiteY1" fmla="*/ 156949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680949"/>
              <a:gd name="connsiteX1" fmla="*/ 9144000 w 9144000"/>
              <a:gd name="connsiteY1" fmla="*/ 533401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680949"/>
              <a:gd name="connsiteX1" fmla="*/ 9144000 w 9144000"/>
              <a:gd name="connsiteY1" fmla="*/ 457201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909548"/>
              <a:gd name="connsiteX1" fmla="*/ 9144000 w 9144000"/>
              <a:gd name="connsiteY1" fmla="*/ 685800 h 1909548"/>
              <a:gd name="connsiteX2" fmla="*/ 9144000 w 9144000"/>
              <a:gd name="connsiteY2" fmla="*/ 1909548 h 1909548"/>
              <a:gd name="connsiteX3" fmla="*/ 0 w 9144000"/>
              <a:gd name="connsiteY3" fmla="*/ 1909548 h 1909548"/>
              <a:gd name="connsiteX4" fmla="*/ 0 w 9144000"/>
              <a:gd name="connsiteY4" fmla="*/ 0 h 1909548"/>
              <a:gd name="connsiteX0" fmla="*/ 0 w 9144000"/>
              <a:gd name="connsiteY0" fmla="*/ 0 h 1304499"/>
              <a:gd name="connsiteX1" fmla="*/ 9144000 w 9144000"/>
              <a:gd name="connsiteY1" fmla="*/ 0 h 1304499"/>
              <a:gd name="connsiteX2" fmla="*/ 9144000 w 9144000"/>
              <a:gd name="connsiteY2" fmla="*/ 1223748 h 1304499"/>
              <a:gd name="connsiteX3" fmla="*/ 0 w 9144000"/>
              <a:gd name="connsiteY3" fmla="*/ 1223748 h 1304499"/>
              <a:gd name="connsiteX4" fmla="*/ 0 w 9144000"/>
              <a:gd name="connsiteY4" fmla="*/ 0 h 1304499"/>
              <a:gd name="connsiteX0" fmla="*/ 0 w 9144000"/>
              <a:gd name="connsiteY0" fmla="*/ 0 h 1604748"/>
              <a:gd name="connsiteX1" fmla="*/ 9144000 w 9144000"/>
              <a:gd name="connsiteY1" fmla="*/ 381000 h 1604748"/>
              <a:gd name="connsiteX2" fmla="*/ 9144000 w 9144000"/>
              <a:gd name="connsiteY2" fmla="*/ 1604748 h 1604748"/>
              <a:gd name="connsiteX3" fmla="*/ 0 w 9144000"/>
              <a:gd name="connsiteY3" fmla="*/ 1604748 h 1604748"/>
              <a:gd name="connsiteX4" fmla="*/ 0 w 9144000"/>
              <a:gd name="connsiteY4" fmla="*/ 0 h 1604748"/>
              <a:gd name="connsiteX0" fmla="*/ 0 w 9144000"/>
              <a:gd name="connsiteY0" fmla="*/ 3810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381000 h 1985748"/>
              <a:gd name="connsiteX0" fmla="*/ 0 w 9144000"/>
              <a:gd name="connsiteY0" fmla="*/ 3810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381000 h 1985748"/>
              <a:gd name="connsiteX0" fmla="*/ 0 w 9144000"/>
              <a:gd name="connsiteY0" fmla="*/ 5334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533400 h 19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985748">
                <a:moveTo>
                  <a:pt x="0" y="533400"/>
                </a:moveTo>
                <a:cubicBezTo>
                  <a:pt x="4453719" y="1837899"/>
                  <a:pt x="6274558" y="1091821"/>
                  <a:pt x="9144000" y="0"/>
                </a:cubicBezTo>
                <a:lnTo>
                  <a:pt x="9144000" y="1985748"/>
                </a:lnTo>
                <a:lnTo>
                  <a:pt x="0" y="1985748"/>
                </a:lnTo>
                <a:lnTo>
                  <a:pt x="0" y="5334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3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horizon ko size B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971528"/>
            <a:ext cx="1725849" cy="7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381000"/>
            <a:ext cx="7696200" cy="387798"/>
          </a:xfrm>
        </p:spPr>
        <p:txBody>
          <a:bodyPr>
            <a:noAutofit/>
          </a:bodyPr>
          <a:lstStyle/>
          <a:p>
            <a:r>
              <a:rPr lang="en-US" sz="2900" dirty="0">
                <a:solidFill>
                  <a:prstClr val="white"/>
                </a:solidFill>
              </a:rPr>
              <a:t>Laboratory Corporation of America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435429" y="1371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Laboratory Corporation of America Holdings (LabCorp), including DIANON, Esoterix and US </a:t>
            </a:r>
            <a:r>
              <a:rPr lang="en-US" dirty="0" smtClean="0"/>
              <a:t>LABS are </a:t>
            </a:r>
            <a:r>
              <a:rPr lang="en-US" dirty="0"/>
              <a:t>the </a:t>
            </a:r>
            <a:r>
              <a:rPr lang="en-US" b="1" i="1" u="sng" dirty="0"/>
              <a:t>exclusive in-network clinical laboratory services </a:t>
            </a:r>
            <a:r>
              <a:rPr lang="en-US" dirty="0"/>
              <a:t>provider for members enrolled in the following </a:t>
            </a:r>
            <a:r>
              <a:rPr lang="en-US" i="1" dirty="0"/>
              <a:t>Horizon BCBS</a:t>
            </a:r>
            <a:r>
              <a:rPr lang="en-US" dirty="0"/>
              <a:t>NJ managed care plans: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4621263"/>
              </p:ext>
            </p:extLst>
          </p:nvPr>
        </p:nvGraphicFramePr>
        <p:xfrm>
          <a:off x="1371600" y="2514600"/>
          <a:ext cx="65532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mmarsh\AppData\Local\Microsoft\Windows\Temporary Internet Files\Content.IE5\J8EW7H56\MC900441716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21499"/>
            <a:ext cx="1540329" cy="154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66457" y="509149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Out of network consent form is required for those member who opt to choose their out of network benefits.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057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0828487 test 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4"/>
          <a:stretch/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49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6" name="Picture 15" descr="yourcompanylogo-3.png"/>
          <p:cNvPicPr>
            <a:picLocks noChangeAspect="1"/>
          </p:cNvPicPr>
          <p:nvPr/>
        </p:nvPicPr>
        <p:blipFill>
          <a:blip r:embed="rId3" cstate="print"/>
          <a:srcRect l="25571"/>
          <a:stretch>
            <a:fillRect/>
          </a:stretch>
        </p:blipFill>
        <p:spPr>
          <a:xfrm>
            <a:off x="7345234" y="6096000"/>
            <a:ext cx="1570166" cy="533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304800"/>
            <a:ext cx="83820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dirty="0" smtClean="0"/>
              <a:t>Navinet</a:t>
            </a:r>
            <a:endParaRPr lang="en-US" sz="43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52" y="6124329"/>
            <a:ext cx="1835729" cy="61652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" y="4648200"/>
            <a:ext cx="9147014" cy="1905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0 h 1666164"/>
              <a:gd name="connsiteX1" fmla="*/ 9144000 w 9144000"/>
              <a:gd name="connsiteY1" fmla="*/ 0 h 1666164"/>
              <a:gd name="connsiteX2" fmla="*/ 9144000 w 9144000"/>
              <a:gd name="connsiteY2" fmla="*/ 1600200 h 1666164"/>
              <a:gd name="connsiteX3" fmla="*/ 0 w 9144000"/>
              <a:gd name="connsiteY3" fmla="*/ 1600200 h 1666164"/>
              <a:gd name="connsiteX4" fmla="*/ 0 w 9144000"/>
              <a:gd name="connsiteY4" fmla="*/ 0 h 1666164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14017 w 9144000"/>
              <a:gd name="connsiteY0" fmla="*/ 0 h 1895198"/>
              <a:gd name="connsiteX1" fmla="*/ 9144000 w 9144000"/>
              <a:gd name="connsiteY1" fmla="*/ 229034 h 1895198"/>
              <a:gd name="connsiteX2" fmla="*/ 9144000 w 9144000"/>
              <a:gd name="connsiteY2" fmla="*/ 1829234 h 1895198"/>
              <a:gd name="connsiteX3" fmla="*/ 0 w 9144000"/>
              <a:gd name="connsiteY3" fmla="*/ 1829234 h 1895198"/>
              <a:gd name="connsiteX4" fmla="*/ 14017 w 9144000"/>
              <a:gd name="connsiteY4" fmla="*/ 0 h 1895198"/>
              <a:gd name="connsiteX0" fmla="*/ 35250 w 9165233"/>
              <a:gd name="connsiteY0" fmla="*/ 0 h 1895198"/>
              <a:gd name="connsiteX1" fmla="*/ 9165233 w 9165233"/>
              <a:gd name="connsiteY1" fmla="*/ 229034 h 1895198"/>
              <a:gd name="connsiteX2" fmla="*/ 9165233 w 9165233"/>
              <a:gd name="connsiteY2" fmla="*/ 1829234 h 1895198"/>
              <a:gd name="connsiteX3" fmla="*/ 21233 w 9165233"/>
              <a:gd name="connsiteY3" fmla="*/ 1829234 h 1895198"/>
              <a:gd name="connsiteX4" fmla="*/ 0 w 9165233"/>
              <a:gd name="connsiteY4" fmla="*/ 1412358 h 1895198"/>
              <a:gd name="connsiteX5" fmla="*/ 35250 w 9165233"/>
              <a:gd name="connsiteY5" fmla="*/ 0 h 1895198"/>
              <a:gd name="connsiteX0" fmla="*/ 35250 w 9165233"/>
              <a:gd name="connsiteY0" fmla="*/ 0 h 1905000"/>
              <a:gd name="connsiteX1" fmla="*/ 9165233 w 9165233"/>
              <a:gd name="connsiteY1" fmla="*/ 229034 h 1905000"/>
              <a:gd name="connsiteX2" fmla="*/ 9165233 w 9165233"/>
              <a:gd name="connsiteY2" fmla="*/ 1829234 h 1905000"/>
              <a:gd name="connsiteX3" fmla="*/ 488370 w 9165233"/>
              <a:gd name="connsiteY3" fmla="*/ 1905000 h 1905000"/>
              <a:gd name="connsiteX4" fmla="*/ 0 w 9165233"/>
              <a:gd name="connsiteY4" fmla="*/ 1412358 h 1905000"/>
              <a:gd name="connsiteX5" fmla="*/ 35250 w 9165233"/>
              <a:gd name="connsiteY5" fmla="*/ 0 h 1905000"/>
              <a:gd name="connsiteX0" fmla="*/ 3399 w 9133382"/>
              <a:gd name="connsiteY0" fmla="*/ 0 h 1905000"/>
              <a:gd name="connsiteX1" fmla="*/ 9133382 w 9133382"/>
              <a:gd name="connsiteY1" fmla="*/ 229034 h 1905000"/>
              <a:gd name="connsiteX2" fmla="*/ 9133382 w 9133382"/>
              <a:gd name="connsiteY2" fmla="*/ 1829234 h 1905000"/>
              <a:gd name="connsiteX3" fmla="*/ 456519 w 9133382"/>
              <a:gd name="connsiteY3" fmla="*/ 1905000 h 1905000"/>
              <a:gd name="connsiteX4" fmla="*/ 0 w 9133382"/>
              <a:gd name="connsiteY4" fmla="*/ 1447800 h 1905000"/>
              <a:gd name="connsiteX5" fmla="*/ 3399 w 9133382"/>
              <a:gd name="connsiteY5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382" h="1905000">
                <a:moveTo>
                  <a:pt x="3399" y="0"/>
                </a:moveTo>
                <a:cubicBezTo>
                  <a:pt x="3263333" y="1204415"/>
                  <a:pt x="4792257" y="1895198"/>
                  <a:pt x="9133382" y="229034"/>
                </a:cubicBezTo>
                <a:lnTo>
                  <a:pt x="9133382" y="1829234"/>
                </a:lnTo>
                <a:lnTo>
                  <a:pt x="456519" y="1905000"/>
                </a:lnTo>
                <a:lnTo>
                  <a:pt x="0" y="1447800"/>
                </a:lnTo>
                <a:lnTo>
                  <a:pt x="339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4876800"/>
            <a:ext cx="9144000" cy="1985748"/>
          </a:xfrm>
          <a:custGeom>
            <a:avLst/>
            <a:gdLst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9144000 w 9144000"/>
              <a:gd name="connsiteY2" fmla="*/ 1524000 h 1524000"/>
              <a:gd name="connsiteX3" fmla="*/ 0 w 9144000"/>
              <a:gd name="connsiteY3" fmla="*/ 1524000 h 1524000"/>
              <a:gd name="connsiteX4" fmla="*/ 0 w 9144000"/>
              <a:gd name="connsiteY4" fmla="*/ 0 h 1524000"/>
              <a:gd name="connsiteX0" fmla="*/ 0 w 9144000"/>
              <a:gd name="connsiteY0" fmla="*/ 228600 h 1533099"/>
              <a:gd name="connsiteX1" fmla="*/ 9144000 w 9144000"/>
              <a:gd name="connsiteY1" fmla="*/ 0 h 1533099"/>
              <a:gd name="connsiteX2" fmla="*/ 9144000 w 9144000"/>
              <a:gd name="connsiteY2" fmla="*/ 1524000 h 1533099"/>
              <a:gd name="connsiteX3" fmla="*/ 0 w 9144000"/>
              <a:gd name="connsiteY3" fmla="*/ 1524000 h 1533099"/>
              <a:gd name="connsiteX4" fmla="*/ 0 w 9144000"/>
              <a:gd name="connsiteY4" fmla="*/ 228600 h 1533099"/>
              <a:gd name="connsiteX0" fmla="*/ 0 w 9144000"/>
              <a:gd name="connsiteY0" fmla="*/ 0 h 1680949"/>
              <a:gd name="connsiteX1" fmla="*/ 9144000 w 9144000"/>
              <a:gd name="connsiteY1" fmla="*/ 156949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680949"/>
              <a:gd name="connsiteX1" fmla="*/ 9144000 w 9144000"/>
              <a:gd name="connsiteY1" fmla="*/ 533401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680949"/>
              <a:gd name="connsiteX1" fmla="*/ 9144000 w 9144000"/>
              <a:gd name="connsiteY1" fmla="*/ 457201 h 1680949"/>
              <a:gd name="connsiteX2" fmla="*/ 9144000 w 9144000"/>
              <a:gd name="connsiteY2" fmla="*/ 1680949 h 1680949"/>
              <a:gd name="connsiteX3" fmla="*/ 0 w 9144000"/>
              <a:gd name="connsiteY3" fmla="*/ 1680949 h 1680949"/>
              <a:gd name="connsiteX4" fmla="*/ 0 w 9144000"/>
              <a:gd name="connsiteY4" fmla="*/ 0 h 1680949"/>
              <a:gd name="connsiteX0" fmla="*/ 0 w 9144000"/>
              <a:gd name="connsiteY0" fmla="*/ 0 h 1909548"/>
              <a:gd name="connsiteX1" fmla="*/ 9144000 w 9144000"/>
              <a:gd name="connsiteY1" fmla="*/ 685800 h 1909548"/>
              <a:gd name="connsiteX2" fmla="*/ 9144000 w 9144000"/>
              <a:gd name="connsiteY2" fmla="*/ 1909548 h 1909548"/>
              <a:gd name="connsiteX3" fmla="*/ 0 w 9144000"/>
              <a:gd name="connsiteY3" fmla="*/ 1909548 h 1909548"/>
              <a:gd name="connsiteX4" fmla="*/ 0 w 9144000"/>
              <a:gd name="connsiteY4" fmla="*/ 0 h 1909548"/>
              <a:gd name="connsiteX0" fmla="*/ 0 w 9144000"/>
              <a:gd name="connsiteY0" fmla="*/ 0 h 1304499"/>
              <a:gd name="connsiteX1" fmla="*/ 9144000 w 9144000"/>
              <a:gd name="connsiteY1" fmla="*/ 0 h 1304499"/>
              <a:gd name="connsiteX2" fmla="*/ 9144000 w 9144000"/>
              <a:gd name="connsiteY2" fmla="*/ 1223748 h 1304499"/>
              <a:gd name="connsiteX3" fmla="*/ 0 w 9144000"/>
              <a:gd name="connsiteY3" fmla="*/ 1223748 h 1304499"/>
              <a:gd name="connsiteX4" fmla="*/ 0 w 9144000"/>
              <a:gd name="connsiteY4" fmla="*/ 0 h 1304499"/>
              <a:gd name="connsiteX0" fmla="*/ 0 w 9144000"/>
              <a:gd name="connsiteY0" fmla="*/ 0 h 1604748"/>
              <a:gd name="connsiteX1" fmla="*/ 9144000 w 9144000"/>
              <a:gd name="connsiteY1" fmla="*/ 381000 h 1604748"/>
              <a:gd name="connsiteX2" fmla="*/ 9144000 w 9144000"/>
              <a:gd name="connsiteY2" fmla="*/ 1604748 h 1604748"/>
              <a:gd name="connsiteX3" fmla="*/ 0 w 9144000"/>
              <a:gd name="connsiteY3" fmla="*/ 1604748 h 1604748"/>
              <a:gd name="connsiteX4" fmla="*/ 0 w 9144000"/>
              <a:gd name="connsiteY4" fmla="*/ 0 h 1604748"/>
              <a:gd name="connsiteX0" fmla="*/ 0 w 9144000"/>
              <a:gd name="connsiteY0" fmla="*/ 3810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381000 h 1985748"/>
              <a:gd name="connsiteX0" fmla="*/ 0 w 9144000"/>
              <a:gd name="connsiteY0" fmla="*/ 3810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381000 h 1985748"/>
              <a:gd name="connsiteX0" fmla="*/ 0 w 9144000"/>
              <a:gd name="connsiteY0" fmla="*/ 533400 h 1985748"/>
              <a:gd name="connsiteX1" fmla="*/ 9144000 w 9144000"/>
              <a:gd name="connsiteY1" fmla="*/ 0 h 1985748"/>
              <a:gd name="connsiteX2" fmla="*/ 9144000 w 9144000"/>
              <a:gd name="connsiteY2" fmla="*/ 1985748 h 1985748"/>
              <a:gd name="connsiteX3" fmla="*/ 0 w 9144000"/>
              <a:gd name="connsiteY3" fmla="*/ 1985748 h 1985748"/>
              <a:gd name="connsiteX4" fmla="*/ 0 w 9144000"/>
              <a:gd name="connsiteY4" fmla="*/ 533400 h 19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985748">
                <a:moveTo>
                  <a:pt x="0" y="533400"/>
                </a:moveTo>
                <a:cubicBezTo>
                  <a:pt x="4453719" y="1837899"/>
                  <a:pt x="6274558" y="1091821"/>
                  <a:pt x="9144000" y="0"/>
                </a:cubicBezTo>
                <a:lnTo>
                  <a:pt x="9144000" y="1985748"/>
                </a:lnTo>
                <a:lnTo>
                  <a:pt x="0" y="1985748"/>
                </a:lnTo>
                <a:lnTo>
                  <a:pt x="0" y="5334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37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horizon ko size B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971528"/>
            <a:ext cx="1725849" cy="7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NaviNet.net: Your source for important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0200" y="1143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Log on to the </a:t>
            </a:r>
            <a:r>
              <a:rPr lang="en-US" b="1" i="1" dirty="0"/>
              <a:t>Horizon BCBSNJ Plan Central </a:t>
            </a:r>
            <a:r>
              <a:rPr lang="en-US" b="1" dirty="0"/>
              <a:t>page to access information on Navinet.net, including: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Virtual ID Card</a:t>
            </a:r>
          </a:p>
          <a:p>
            <a:r>
              <a:rPr lang="en-US" sz="1600" dirty="0"/>
              <a:t>• Mouse over </a:t>
            </a:r>
            <a:r>
              <a:rPr lang="en-US" sz="1600" i="1" dirty="0"/>
              <a:t>Eligibility &amp; Benefits </a:t>
            </a:r>
            <a:r>
              <a:rPr lang="en-US" sz="1600" dirty="0"/>
              <a:t>and click </a:t>
            </a:r>
            <a:r>
              <a:rPr lang="en-US" sz="1600" i="1" dirty="0"/>
              <a:t>Eligibility &amp; Benefits Inquiry</a:t>
            </a:r>
            <a:r>
              <a:rPr lang="en-US" sz="1600" dirty="0"/>
              <a:t>.</a:t>
            </a:r>
          </a:p>
          <a:p>
            <a:r>
              <a:rPr lang="en-US" sz="1600" dirty="0"/>
              <a:t>• Enter your Horizon BCBSNJ patient's ID number and click </a:t>
            </a:r>
            <a:r>
              <a:rPr lang="en-US" sz="1600" i="1" dirty="0"/>
              <a:t>Search</a:t>
            </a:r>
            <a:r>
              <a:rPr lang="en-US" sz="1600" dirty="0"/>
              <a:t>.</a:t>
            </a:r>
          </a:p>
          <a:p>
            <a:r>
              <a:rPr lang="en-US" sz="1600" dirty="0"/>
              <a:t>• Within the Member ID Card column, click </a:t>
            </a:r>
            <a:r>
              <a:rPr lang="en-US" sz="1600" i="1" dirty="0"/>
              <a:t>View </a:t>
            </a:r>
            <a:r>
              <a:rPr lang="en-US" sz="1600" dirty="0"/>
              <a:t>next to your patient's name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dirty="0" smtClean="0"/>
              <a:t>Online </a:t>
            </a:r>
            <a:r>
              <a:rPr lang="en-US" sz="1600" b="1" dirty="0"/>
              <a:t>Demographic Updates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Provider Data Maintenance</a:t>
            </a:r>
            <a:r>
              <a:rPr lang="en-US" sz="1600" dirty="0"/>
              <a:t>.</a:t>
            </a:r>
          </a:p>
          <a:p>
            <a:r>
              <a:rPr lang="en-US" sz="1600" b="1" dirty="0"/>
              <a:t>Online </a:t>
            </a:r>
            <a:r>
              <a:rPr lang="en-US" sz="1600" b="1" dirty="0" smtClean="0"/>
              <a:t>Credentialing</a:t>
            </a:r>
          </a:p>
          <a:p>
            <a:endParaRPr lang="en-US" sz="1600" b="1" dirty="0"/>
          </a:p>
          <a:p>
            <a:r>
              <a:rPr lang="en-US" sz="1600" dirty="0"/>
              <a:t>• Select </a:t>
            </a:r>
            <a:r>
              <a:rPr lang="en-US" sz="1600" i="1" dirty="0"/>
              <a:t>Provider Data Maintenance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Join Our Network</a:t>
            </a:r>
            <a:r>
              <a:rPr lang="en-US" sz="1600" i="1" dirty="0" smtClean="0"/>
              <a:t>.</a:t>
            </a:r>
          </a:p>
          <a:p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31229" y="1782296"/>
            <a:ext cx="396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Clinical Practice Guidelines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Provider Data Maintenance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Additional Information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Clinical Practice Guidelines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dirty="0"/>
              <a:t>Fees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Claim Management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Fee Schedule Inquiry</a:t>
            </a:r>
            <a:r>
              <a:rPr lang="en-US" sz="1600" dirty="0"/>
              <a:t>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EFT Registration</a:t>
            </a:r>
          </a:p>
          <a:p>
            <a:r>
              <a:rPr lang="en-US" sz="1600" dirty="0" smtClean="0"/>
              <a:t>• </a:t>
            </a:r>
            <a:r>
              <a:rPr lang="en-US" sz="1600" dirty="0"/>
              <a:t>Select </a:t>
            </a:r>
            <a:r>
              <a:rPr lang="en-US" sz="1600" i="1" dirty="0"/>
              <a:t>Claim Management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EFT Registration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dirty="0" smtClean="0"/>
              <a:t>Webinars</a:t>
            </a:r>
          </a:p>
          <a:p>
            <a:r>
              <a:rPr lang="en-US" sz="1600" dirty="0" smtClean="0"/>
              <a:t>• </a:t>
            </a:r>
            <a:r>
              <a:rPr lang="en-US" sz="1600" dirty="0"/>
              <a:t>Select </a:t>
            </a:r>
            <a:r>
              <a:rPr lang="en-US" sz="1600" i="1" dirty="0"/>
              <a:t>Provider Data Maintenance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Webinars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i="1" dirty="0" smtClean="0"/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8674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Cover My Meds</a:t>
            </a:r>
          </a:p>
          <a:p>
            <a:r>
              <a:rPr lang="en-US" sz="1600" dirty="0"/>
              <a:t>• Access this from the main NaviNet page.</a:t>
            </a:r>
          </a:p>
          <a:p>
            <a:r>
              <a:rPr lang="en-US" sz="1600" dirty="0"/>
              <a:t>• Select </a:t>
            </a:r>
            <a:r>
              <a:rPr lang="en-US" sz="1600" i="1" dirty="0" smtClean="0"/>
              <a:t>Drug Auth.</a:t>
            </a: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87733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6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NaviNet.net: Your source for important </a:t>
            </a:r>
            <a:r>
              <a:rPr lang="en-US" b="0" dirty="0" smtClean="0"/>
              <a:t>information </a:t>
            </a:r>
            <a:r>
              <a:rPr lang="en-US" sz="1800" b="0" dirty="0" smtClean="0"/>
              <a:t>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you have logged on to the </a:t>
            </a:r>
            <a:r>
              <a:rPr lang="en-US" b="1" i="1" dirty="0" smtClean="0"/>
              <a:t>Horizon BCBSNJ Plan Central </a:t>
            </a:r>
            <a:r>
              <a:rPr lang="en-US" b="1" dirty="0" smtClean="0"/>
              <a:t>page, mouse over </a:t>
            </a:r>
            <a:r>
              <a:rPr lang="en-US" b="1" i="1" dirty="0" smtClean="0"/>
              <a:t>References and Resources </a:t>
            </a:r>
            <a:r>
              <a:rPr lang="en-US" b="1" dirty="0" smtClean="0"/>
              <a:t>and select </a:t>
            </a:r>
            <a:r>
              <a:rPr lang="en-US" b="1" i="1" dirty="0" smtClean="0"/>
              <a:t>Provider Reference Material</a:t>
            </a:r>
            <a:r>
              <a:rPr lang="en-US" b="1" dirty="0" smtClean="0"/>
              <a:t> </a:t>
            </a:r>
            <a:r>
              <a:rPr lang="en-US" dirty="0" smtClean="0"/>
              <a:t>for the following information:</a:t>
            </a:r>
          </a:p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2553786"/>
            <a:ext cx="4114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Network Specialists</a:t>
            </a:r>
          </a:p>
          <a:p>
            <a:r>
              <a:rPr lang="en-US" sz="1600" dirty="0"/>
              <a:t>• Mouse over </a:t>
            </a:r>
            <a:r>
              <a:rPr lang="en-US" sz="1600" i="1" dirty="0"/>
              <a:t>References and Resources.</a:t>
            </a:r>
          </a:p>
          <a:p>
            <a:r>
              <a:rPr lang="en-US" sz="1600" dirty="0"/>
              <a:t>• Select Provider </a:t>
            </a:r>
            <a:r>
              <a:rPr lang="en-US" sz="1600" i="1" dirty="0"/>
              <a:t>Reference Materials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Service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Network Specialists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b="1" dirty="0"/>
              <a:t>Office Manual</a:t>
            </a:r>
          </a:p>
          <a:p>
            <a:r>
              <a:rPr lang="en-US" sz="1600" dirty="0"/>
              <a:t>• Mouse over </a:t>
            </a:r>
            <a:r>
              <a:rPr lang="en-US" sz="1600" i="1" dirty="0"/>
              <a:t>References and Resources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Provider </a:t>
            </a:r>
            <a:r>
              <a:rPr lang="en-US" sz="1600" i="1" dirty="0"/>
              <a:t>Reference Materials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Physician Manual </a:t>
            </a:r>
            <a:r>
              <a:rPr lang="en-US" sz="1600" dirty="0"/>
              <a:t>under the </a:t>
            </a:r>
            <a:r>
              <a:rPr lang="en-US" sz="1600" i="1" dirty="0"/>
              <a:t>User Guide </a:t>
            </a:r>
            <a:r>
              <a:rPr lang="en-US" sz="1600" dirty="0"/>
              <a:t>section</a:t>
            </a:r>
          </a:p>
          <a:p>
            <a:r>
              <a:rPr lang="en-US" sz="1600" dirty="0"/>
              <a:t>on the right.</a:t>
            </a:r>
          </a:p>
          <a:p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800600" y="2557415"/>
            <a:ext cx="419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Medical </a:t>
            </a:r>
            <a:r>
              <a:rPr lang="en-US" sz="1600" b="1" dirty="0"/>
              <a:t>Policies</a:t>
            </a:r>
          </a:p>
          <a:p>
            <a:r>
              <a:rPr lang="en-US" sz="1600" dirty="0"/>
              <a:t>• Mouse over </a:t>
            </a:r>
            <a:r>
              <a:rPr lang="en-US" sz="1600" i="1" dirty="0"/>
              <a:t>References and Resources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Provider </a:t>
            </a:r>
            <a:r>
              <a:rPr lang="en-US" sz="1600" i="1" dirty="0"/>
              <a:t>Reference Materials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</a:t>
            </a:r>
            <a:r>
              <a:rPr lang="en-US" sz="1600" i="1" dirty="0"/>
              <a:t>Medical Policies </a:t>
            </a:r>
            <a:r>
              <a:rPr lang="en-US" sz="1600" dirty="0"/>
              <a:t>and </a:t>
            </a:r>
            <a:r>
              <a:rPr lang="en-US" sz="1600" i="1" dirty="0"/>
              <a:t>Pre Cert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Benefits at a Glance and Referrals at a Glance</a:t>
            </a:r>
          </a:p>
          <a:p>
            <a:r>
              <a:rPr lang="en-US" sz="1600" dirty="0"/>
              <a:t>• Mouse over </a:t>
            </a:r>
            <a:r>
              <a:rPr lang="en-US" sz="1600" i="1" dirty="0"/>
              <a:t>References and Resources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Provider </a:t>
            </a:r>
            <a:r>
              <a:rPr lang="en-US" sz="1600" i="1" dirty="0"/>
              <a:t>Reference Materials</a:t>
            </a:r>
            <a:r>
              <a:rPr lang="en-US" sz="1600" dirty="0"/>
              <a:t>.</a:t>
            </a:r>
          </a:p>
          <a:p>
            <a:r>
              <a:rPr lang="en-US" sz="1600" dirty="0"/>
              <a:t>• Select either </a:t>
            </a:r>
            <a:r>
              <a:rPr lang="en-US" sz="1600" i="1" dirty="0"/>
              <a:t>Benefits at a Glance </a:t>
            </a:r>
            <a:r>
              <a:rPr lang="en-US" sz="1600" dirty="0"/>
              <a:t>or </a:t>
            </a:r>
            <a:r>
              <a:rPr lang="en-US" sz="1600" i="1" dirty="0"/>
              <a:t>Referrals at a</a:t>
            </a:r>
          </a:p>
          <a:p>
            <a:r>
              <a:rPr lang="en-US" sz="1600" i="1" dirty="0"/>
              <a:t>Glance </a:t>
            </a:r>
            <a:r>
              <a:rPr lang="en-US" sz="1600" dirty="0"/>
              <a:t>under the </a:t>
            </a:r>
            <a:r>
              <a:rPr lang="en-US" sz="1600" i="1" dirty="0"/>
              <a:t>User Guide </a:t>
            </a:r>
            <a:r>
              <a:rPr lang="en-US" sz="1600" dirty="0"/>
              <a:t>section on the right.</a:t>
            </a:r>
          </a:p>
        </p:txBody>
      </p:sp>
    </p:spTree>
    <p:extLst>
      <p:ext uri="{BB962C8B-B14F-4D97-AF65-F5344CB8AC3E}">
        <p14:creationId xmlns:p14="http://schemas.microsoft.com/office/powerpoint/2010/main" val="2782788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6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Don’t Miss Our Physician Orientation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942" y="1143000"/>
            <a:ext cx="85670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Our Physician Orientation Webinar is </a:t>
            </a:r>
            <a:r>
              <a:rPr lang="en-US" dirty="0" smtClean="0"/>
              <a:t>a valuable online resource available </a:t>
            </a:r>
            <a:r>
              <a:rPr lang="en-US" dirty="0"/>
              <a:t>to our participating </a:t>
            </a:r>
            <a:r>
              <a:rPr lang="en-US" dirty="0" smtClean="0"/>
              <a:t>network, their </a:t>
            </a:r>
            <a:r>
              <a:rPr lang="en-US" dirty="0"/>
              <a:t>office </a:t>
            </a:r>
            <a:r>
              <a:rPr lang="en-US" dirty="0" smtClean="0"/>
              <a:t>and </a:t>
            </a:r>
            <a:r>
              <a:rPr lang="en-US" dirty="0"/>
              <a:t>billing </a:t>
            </a:r>
            <a:r>
              <a:rPr lang="en-US" dirty="0" smtClean="0"/>
              <a:t>offices.</a:t>
            </a:r>
          </a:p>
          <a:p>
            <a:endParaRPr lang="en-US" b="1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hour-long webinar </a:t>
            </a:r>
            <a:r>
              <a:rPr lang="en-US" dirty="0"/>
              <a:t>provides a wealth of information, including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• </a:t>
            </a:r>
            <a:r>
              <a:rPr lang="en-US" dirty="0"/>
              <a:t>An overview of Horizon BCBSNJ products.</a:t>
            </a:r>
          </a:p>
          <a:p>
            <a:pPr lvl="2"/>
            <a:r>
              <a:rPr lang="en-US" dirty="0"/>
              <a:t>• Valuable BlueCard® program information.</a:t>
            </a:r>
          </a:p>
          <a:p>
            <a:pPr lvl="2"/>
            <a:r>
              <a:rPr lang="en-US" dirty="0"/>
              <a:t>• How to access our online </a:t>
            </a:r>
            <a:r>
              <a:rPr lang="en-US" i="1" dirty="0"/>
              <a:t>Provider Reference Materials </a:t>
            </a:r>
            <a:r>
              <a:rPr lang="en-US" dirty="0"/>
              <a:t>page.</a:t>
            </a:r>
          </a:p>
          <a:p>
            <a:pPr lvl="2"/>
            <a:r>
              <a:rPr lang="en-US" dirty="0"/>
              <a:t>• What you need to know about our recredentialing process.</a:t>
            </a:r>
          </a:p>
          <a:p>
            <a:pPr lvl="2"/>
            <a:r>
              <a:rPr lang="en-US" dirty="0"/>
              <a:t>• How to use our new online credentialing application.</a:t>
            </a:r>
          </a:p>
          <a:p>
            <a:pPr lvl="2"/>
            <a:r>
              <a:rPr lang="en-US" dirty="0"/>
              <a:t>• Tips on how to get the most from NaviNet</a:t>
            </a:r>
            <a:r>
              <a:rPr lang="en-US" dirty="0" smtClean="0"/>
              <a:t>®.</a:t>
            </a:r>
          </a:p>
          <a:p>
            <a:pPr lvl="2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87343" y="4528541"/>
            <a:ext cx="6019800" cy="224676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How to participate</a:t>
            </a:r>
          </a:p>
          <a:p>
            <a:r>
              <a:rPr lang="en-US" sz="1400" dirty="0"/>
              <a:t>Registered users of NaviNet may log in to </a:t>
            </a:r>
            <a:r>
              <a:rPr lang="en-US" sz="1400" b="1" dirty="0"/>
              <a:t>NaviNet.net </a:t>
            </a:r>
            <a:r>
              <a:rPr lang="en-US" sz="1400" dirty="0"/>
              <a:t>a few minutes before the scheduled time on one of the dates listed above.</a:t>
            </a:r>
          </a:p>
          <a:p>
            <a:r>
              <a:rPr lang="en-US" sz="1400" dirty="0"/>
              <a:t>From the </a:t>
            </a:r>
            <a:r>
              <a:rPr lang="en-US" sz="1400" i="1" dirty="0"/>
              <a:t>Horizon BCBSNJ Plan Central </a:t>
            </a:r>
            <a:r>
              <a:rPr lang="en-US" sz="1400" dirty="0"/>
              <a:t>page:</a:t>
            </a:r>
          </a:p>
          <a:p>
            <a:r>
              <a:rPr lang="en-US" sz="1400" dirty="0"/>
              <a:t>• </a:t>
            </a:r>
            <a:r>
              <a:rPr lang="en-US" sz="1400" b="1" dirty="0"/>
              <a:t>Mouse </a:t>
            </a:r>
            <a:r>
              <a:rPr lang="en-US" sz="1400" dirty="0"/>
              <a:t>over </a:t>
            </a:r>
            <a:r>
              <a:rPr lang="en-US" sz="1400" i="1" dirty="0"/>
              <a:t>References and Resources</a:t>
            </a:r>
            <a:r>
              <a:rPr lang="en-US" sz="1400" dirty="0"/>
              <a:t>.</a:t>
            </a:r>
          </a:p>
          <a:p>
            <a:r>
              <a:rPr lang="en-US" sz="1400" dirty="0"/>
              <a:t>• </a:t>
            </a:r>
            <a:r>
              <a:rPr lang="en-US" sz="1400" b="1" dirty="0"/>
              <a:t>Click </a:t>
            </a:r>
            <a:r>
              <a:rPr lang="en-US" sz="1400" i="1" dirty="0"/>
              <a:t>Provider Reference Materials</a:t>
            </a:r>
            <a:r>
              <a:rPr lang="en-US" sz="1400" dirty="0"/>
              <a:t>.</a:t>
            </a:r>
          </a:p>
          <a:p>
            <a:r>
              <a:rPr lang="en-US" sz="1400" dirty="0"/>
              <a:t>• </a:t>
            </a:r>
            <a:r>
              <a:rPr lang="en-US" sz="1400" b="1" dirty="0"/>
              <a:t>Click </a:t>
            </a:r>
            <a:r>
              <a:rPr lang="en-US" sz="1400" i="1" dirty="0"/>
              <a:t>Webinars</a:t>
            </a:r>
            <a:r>
              <a:rPr lang="en-US" sz="1400" dirty="0"/>
              <a:t>.</a:t>
            </a:r>
          </a:p>
          <a:p>
            <a:r>
              <a:rPr lang="en-US" sz="1400" dirty="0"/>
              <a:t>• </a:t>
            </a:r>
            <a:r>
              <a:rPr lang="en-US" sz="1400" b="1" dirty="0"/>
              <a:t>Click </a:t>
            </a:r>
            <a:r>
              <a:rPr lang="en-US" sz="1400" i="1" dirty="0"/>
              <a:t>Physician Orientation Webinar</a:t>
            </a:r>
            <a:r>
              <a:rPr lang="en-US" sz="1400" dirty="0"/>
              <a:t>.</a:t>
            </a:r>
          </a:p>
          <a:p>
            <a:r>
              <a:rPr lang="en-US" sz="1400" dirty="0"/>
              <a:t>• </a:t>
            </a:r>
            <a:r>
              <a:rPr lang="en-US" sz="1400" b="1" dirty="0"/>
              <a:t>Click </a:t>
            </a:r>
            <a:r>
              <a:rPr lang="en-US" sz="1400" i="1" dirty="0"/>
              <a:t>Join Our Webinar Session</a:t>
            </a:r>
            <a:r>
              <a:rPr lang="en-US" sz="1400" dirty="0"/>
              <a:t>.</a:t>
            </a:r>
          </a:p>
          <a:p>
            <a:r>
              <a:rPr lang="en-US" sz="1400" dirty="0"/>
              <a:t>If you have questions, please contact your Network Specialist.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470" y="3962400"/>
            <a:ext cx="838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Sessions </a:t>
            </a:r>
            <a:r>
              <a:rPr lang="en-US" sz="16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are held twice a month on the first Thursday at 9 a.m., Eastern Time (ET) and the third Thursday at 12 p.m., ET.</a:t>
            </a:r>
          </a:p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 rot="620307">
            <a:off x="6724068" y="1723433"/>
            <a:ext cx="233114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 smtClean="0"/>
              <a:t>Join us at </a:t>
            </a:r>
            <a:r>
              <a:rPr lang="en-US" sz="1200" b="1" dirty="0"/>
              <a:t>9 a.m. </a:t>
            </a:r>
            <a:r>
              <a:rPr lang="en-US" sz="1200" b="1" dirty="0" smtClean="0"/>
              <a:t>on:</a:t>
            </a:r>
            <a:endParaRPr lang="en-US" sz="1200" b="1" dirty="0"/>
          </a:p>
          <a:p>
            <a:r>
              <a:rPr lang="en-US" sz="1200" b="1" dirty="0"/>
              <a:t>• </a:t>
            </a:r>
            <a:r>
              <a:rPr lang="en-US" sz="1200" dirty="0"/>
              <a:t>October </a:t>
            </a:r>
            <a:r>
              <a:rPr lang="en-US" sz="1200" dirty="0" smtClean="0"/>
              <a:t>3 </a:t>
            </a:r>
            <a:r>
              <a:rPr lang="en-US" sz="1200" b="1" dirty="0" smtClean="0"/>
              <a:t>• </a:t>
            </a:r>
            <a:r>
              <a:rPr lang="en-US" sz="1200" dirty="0"/>
              <a:t>November </a:t>
            </a:r>
            <a:r>
              <a:rPr lang="en-US" sz="1200" dirty="0" smtClean="0"/>
              <a:t>7 or </a:t>
            </a:r>
          </a:p>
          <a:p>
            <a:r>
              <a:rPr lang="en-US" sz="1200" b="1" dirty="0" smtClean="0"/>
              <a:t>• </a:t>
            </a:r>
            <a:r>
              <a:rPr lang="en-US" sz="1200" dirty="0"/>
              <a:t>December 5</a:t>
            </a:r>
          </a:p>
          <a:p>
            <a:r>
              <a:rPr lang="en-US" sz="1200" b="1" dirty="0" smtClean="0"/>
              <a:t>Or at </a:t>
            </a:r>
            <a:r>
              <a:rPr lang="en-US" sz="1200" b="1" dirty="0"/>
              <a:t>12 p.m. </a:t>
            </a:r>
            <a:r>
              <a:rPr lang="en-US" sz="1200" b="1" dirty="0" smtClean="0"/>
              <a:t>on:</a:t>
            </a:r>
          </a:p>
          <a:p>
            <a:r>
              <a:rPr lang="en-US" sz="1200" b="1" dirty="0" smtClean="0"/>
              <a:t>• October 17</a:t>
            </a:r>
            <a:r>
              <a:rPr lang="en-US" sz="1200" dirty="0" smtClean="0"/>
              <a:t> </a:t>
            </a:r>
            <a:r>
              <a:rPr lang="en-US" sz="1200" b="1" dirty="0" smtClean="0"/>
              <a:t>• November 21 </a:t>
            </a:r>
            <a:r>
              <a:rPr lang="en-US" sz="1200" dirty="0" smtClean="0"/>
              <a:t>or </a:t>
            </a:r>
          </a:p>
          <a:p>
            <a:r>
              <a:rPr lang="en-US" sz="1200" b="1" dirty="0" smtClean="0"/>
              <a:t>• </a:t>
            </a:r>
            <a:r>
              <a:rPr lang="en-US" sz="1200" dirty="0" smtClean="0"/>
              <a:t>December 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4225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197600" cy="830263"/>
          </a:xfrm>
        </p:spPr>
        <p:txBody>
          <a:bodyPr>
            <a:noAutofit/>
          </a:bodyPr>
          <a:lstStyle/>
          <a:p>
            <a:r>
              <a:rPr lang="en-US" sz="4300" dirty="0">
                <a:effectLst/>
                <a:ea typeface="ＭＳ Ｐゴシック" charset="-128"/>
              </a:rPr>
              <a:t>Questions</a:t>
            </a:r>
          </a:p>
        </p:txBody>
      </p:sp>
      <p:pic>
        <p:nvPicPr>
          <p:cNvPr id="4" name="Picture 5" descr="http://cdn6.fotosearch.com/bthumb/CSP/CSP589/k5895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489267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685800"/>
          </a:xfrm>
        </p:spPr>
        <p:txBody>
          <a:bodyPr>
            <a:noAutofit/>
          </a:bodyPr>
          <a:lstStyle/>
          <a:p>
            <a:r>
              <a:rPr lang="en-US" sz="4300" dirty="0">
                <a:effectLst/>
                <a:ea typeface="ＭＳ Ｐゴシック" charset="-128"/>
              </a:rPr>
              <a:t>New SHBP and SEHBP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31200" cy="5334000"/>
          </a:xfrm>
        </p:spPr>
        <p:txBody>
          <a:bodyPr/>
          <a:lstStyle/>
          <a:p>
            <a:pPr eaLnBrk="1" hangingPunct="1">
              <a:buSzPct val="99000"/>
            </a:pPr>
            <a:r>
              <a:rPr lang="en-US" sz="1800" dirty="0">
                <a:ea typeface="ＭＳ Ｐゴシック" charset="-128"/>
              </a:rPr>
              <a:t>In 2013, Horizon BCSBNJ is offering the following health plan options under the State Health Benefits Program (SHBP) and School Employees</a:t>
            </a:r>
            <a:r>
              <a:rPr lang="ja-JP" altLang="en-US" sz="1800" dirty="0">
                <a:ea typeface="ＭＳ Ｐゴシック" charset="-128"/>
              </a:rPr>
              <a:t>’</a:t>
            </a:r>
            <a:r>
              <a:rPr lang="en-US" altLang="ja-JP" sz="1800" dirty="0">
                <a:ea typeface="ＭＳ Ｐゴシック" charset="-128"/>
              </a:rPr>
              <a:t> Health Benefits Program (SEHBP).</a:t>
            </a:r>
          </a:p>
          <a:p>
            <a:pPr marL="639763" lvl="1" eaLnBrk="1" hangingPunct="1">
              <a:lnSpc>
                <a:spcPts val="2160"/>
              </a:lnSpc>
              <a:buSzPct val="99000"/>
              <a:buFont typeface="Arial" charset="0"/>
              <a:buChar char="•"/>
            </a:pPr>
            <a:r>
              <a:rPr lang="en-US" sz="1800" dirty="0">
                <a:ea typeface="ＭＳ Ｐゴシック" charset="-128"/>
              </a:rPr>
              <a:t>Horizon HMO - 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</a:rPr>
              <a:t>New for 2013</a:t>
            </a:r>
          </a:p>
          <a:p>
            <a:pPr marL="639763" lvl="1" eaLnBrk="1" hangingPunct="1">
              <a:lnSpc>
                <a:spcPts val="2160"/>
              </a:lnSpc>
              <a:buSzPct val="99000"/>
              <a:buFont typeface="Arial" charset="0"/>
              <a:buChar char="•"/>
            </a:pPr>
            <a:r>
              <a:rPr lang="en-US" sz="1800" dirty="0">
                <a:ea typeface="ＭＳ Ｐゴシック" charset="-128"/>
              </a:rPr>
              <a:t>Horizon HMO1525 – 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</a:rPr>
              <a:t>New for 2013</a:t>
            </a:r>
          </a:p>
          <a:p>
            <a:pPr marL="639763" lvl="1" eaLnBrk="1" hangingPunct="1">
              <a:lnSpc>
                <a:spcPts val="2160"/>
              </a:lnSpc>
              <a:buSzPct val="99000"/>
              <a:buFont typeface="Arial" charset="0"/>
              <a:buChar char="•"/>
            </a:pPr>
            <a:r>
              <a:rPr lang="en-US" sz="1800" dirty="0">
                <a:ea typeface="ＭＳ Ｐゴシック" charset="-128"/>
              </a:rPr>
              <a:t>Horizon HMO2030 – 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</a:rPr>
              <a:t>New for 2013</a:t>
            </a:r>
          </a:p>
          <a:p>
            <a:pPr marL="639763" lvl="1" eaLnBrk="1" hangingPunct="1">
              <a:lnSpc>
                <a:spcPts val="2160"/>
              </a:lnSpc>
              <a:buSzPct val="99000"/>
              <a:buFont typeface="Arial" charset="0"/>
              <a:buChar char="•"/>
            </a:pPr>
            <a:r>
              <a:rPr lang="en-US" sz="1800" dirty="0">
                <a:ea typeface="ＭＳ Ｐゴシック" charset="-128"/>
              </a:rPr>
              <a:t>NJ DIRECT10</a:t>
            </a:r>
          </a:p>
          <a:p>
            <a:pPr marL="639763" lvl="1" eaLnBrk="1" hangingPunct="1">
              <a:lnSpc>
                <a:spcPts val="2160"/>
              </a:lnSpc>
              <a:buSzPct val="99000"/>
              <a:buFont typeface="Arial" charset="0"/>
              <a:buChar char="•"/>
            </a:pPr>
            <a:r>
              <a:rPr lang="en-US" sz="1800" dirty="0">
                <a:ea typeface="ＭＳ Ｐゴシック" charset="-128"/>
              </a:rPr>
              <a:t>NJ DIRECT15</a:t>
            </a:r>
          </a:p>
          <a:p>
            <a:pPr marL="639763" lvl="1" eaLnBrk="1" hangingPunct="1">
              <a:lnSpc>
                <a:spcPts val="2160"/>
              </a:lnSpc>
              <a:buSzPct val="99000"/>
              <a:buFont typeface="Arial" charset="0"/>
              <a:buChar char="•"/>
            </a:pPr>
            <a:r>
              <a:rPr lang="en-US" sz="1800" dirty="0">
                <a:ea typeface="ＭＳ Ｐゴシック" charset="-128"/>
              </a:rPr>
              <a:t>NJ DIRECT1525</a:t>
            </a:r>
          </a:p>
          <a:p>
            <a:pPr marL="639763" lvl="1" eaLnBrk="1" hangingPunct="1">
              <a:lnSpc>
                <a:spcPts val="2160"/>
              </a:lnSpc>
              <a:buSzPct val="99000"/>
              <a:buFont typeface="Arial" charset="0"/>
              <a:buChar char="•"/>
            </a:pPr>
            <a:r>
              <a:rPr lang="en-US" sz="1800" dirty="0">
                <a:ea typeface="ＭＳ Ｐゴシック" charset="-128"/>
              </a:rPr>
              <a:t>NJ DIRECT2030</a:t>
            </a:r>
          </a:p>
          <a:p>
            <a:pPr marL="639763" lvl="1" eaLnBrk="1" hangingPunct="1">
              <a:lnSpc>
                <a:spcPts val="2160"/>
              </a:lnSpc>
              <a:buSzPct val="99000"/>
              <a:buFont typeface="Arial" charset="0"/>
              <a:buChar char="•"/>
            </a:pPr>
            <a:r>
              <a:rPr lang="en-US" sz="1800" dirty="0">
                <a:ea typeface="ＭＳ Ｐゴシック" charset="-128"/>
              </a:rPr>
              <a:t>NJ DIRECT HD1500</a:t>
            </a:r>
          </a:p>
          <a:p>
            <a:pPr marL="639763" lvl="1" eaLnBrk="1" hangingPunct="1">
              <a:lnSpc>
                <a:spcPts val="2160"/>
              </a:lnSpc>
              <a:buSzPct val="99000"/>
              <a:buFont typeface="Arial" charset="0"/>
              <a:buChar char="•"/>
            </a:pPr>
            <a:r>
              <a:rPr lang="en-US" sz="1800" dirty="0">
                <a:ea typeface="ＭＳ Ｐゴシック" charset="-128"/>
              </a:rPr>
              <a:t>NJ DIRECT HD4000</a:t>
            </a:r>
          </a:p>
          <a:p>
            <a:endParaRPr lang="en-US" dirty="0">
              <a:ea typeface="ＭＳ Ｐゴシック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181600" y="4038600"/>
            <a:ext cx="3659902" cy="2238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69189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6477000" cy="747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>
                <a:effectLst/>
                <a:ea typeface="ＭＳ Ｐゴシック" charset="-128"/>
              </a:rPr>
              <a:t>HMO Plans </a:t>
            </a:r>
            <a: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  </a:t>
            </a:r>
            <a:r>
              <a:rPr lang="en-US" sz="2400" dirty="0">
                <a:solidFill>
                  <a:srgbClr val="FFFFFF"/>
                </a:solidFill>
                <a:effectLst/>
                <a:ea typeface="ＭＳ Ｐゴシック" charset="-128"/>
              </a:rPr>
              <a:t>Prefix SNJ</a:t>
            </a:r>
            <a:br>
              <a:rPr lang="en-US" sz="2400" dirty="0">
                <a:solidFill>
                  <a:srgbClr val="FFFFFF"/>
                </a:solidFill>
                <a:effectLst/>
                <a:ea typeface="ＭＳ Ｐゴシック" charset="-128"/>
              </a:rPr>
            </a:br>
            <a:endParaRPr lang="en-US" sz="2400" dirty="0">
              <a:solidFill>
                <a:srgbClr val="FFFFFF"/>
              </a:solidFill>
              <a:effectLst/>
              <a:ea typeface="ＭＳ Ｐゴシック" charset="-128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" y="1295400"/>
            <a:ext cx="7823200" cy="914400"/>
            <a:chOff x="457200" y="3336757"/>
            <a:chExt cx="7823200" cy="2438399"/>
          </a:xfrm>
        </p:grpSpPr>
        <p:sp>
          <p:nvSpPr>
            <p:cNvPr id="78867" name="Content Placeholder 2"/>
            <p:cNvSpPr txBox="1">
              <a:spLocks/>
            </p:cNvSpPr>
            <p:nvPr/>
          </p:nvSpPr>
          <p:spPr bwMode="gray">
            <a:xfrm>
              <a:off x="457200" y="3336757"/>
              <a:ext cx="2743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Key Features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8868" name="Content Placeholder 3"/>
            <p:cNvSpPr txBox="1">
              <a:spLocks/>
            </p:cNvSpPr>
            <p:nvPr/>
          </p:nvSpPr>
          <p:spPr bwMode="gray">
            <a:xfrm>
              <a:off x="3962400" y="3336757"/>
              <a:ext cx="4318000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PCP required.</a:t>
              </a:r>
            </a:p>
            <a:p>
              <a:pPr>
                <a:lnSpc>
                  <a:spcPts val="21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Referrals required for specialist visits.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   </a:t>
              </a:r>
              <a:endParaRPr lang="en-US" sz="2000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  <a:p>
              <a:pPr marL="561975" lvl="1" indent="-222250">
                <a:lnSpc>
                  <a:spcPct val="65000"/>
                </a:lnSpc>
                <a:spcBef>
                  <a:spcPct val="15000"/>
                </a:spcBef>
                <a:buClr>
                  <a:srgbClr val="990000"/>
                </a:buClr>
                <a:buFontTx/>
                <a:buChar char="–"/>
              </a:pPr>
              <a:endParaRPr lang="en-US" sz="1600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" y="4419600"/>
            <a:ext cx="7899400" cy="596900"/>
            <a:chOff x="457200" y="4635230"/>
            <a:chExt cx="7899400" cy="2438399"/>
          </a:xfrm>
        </p:grpSpPr>
        <p:sp>
          <p:nvSpPr>
            <p:cNvPr id="78865" name="Content Placeholder 2"/>
            <p:cNvSpPr txBox="1">
              <a:spLocks/>
            </p:cNvSpPr>
            <p:nvPr/>
          </p:nvSpPr>
          <p:spPr bwMode="gray">
            <a:xfrm>
              <a:off x="457200" y="4635230"/>
              <a:ext cx="3886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latin typeface="Arial-BoldMT" charset="0"/>
                  <a:ea typeface="Arial" charset="0"/>
                  <a:cs typeface="Arial" charset="0"/>
                </a:rPr>
                <a:t>Advanced Imaging Services</a:t>
              </a: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dirty="0">
                <a:solidFill>
                  <a:srgbClr val="003399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6" name="Content Placeholder 3"/>
            <p:cNvSpPr txBox="1">
              <a:spLocks/>
            </p:cNvSpPr>
            <p:nvPr/>
          </p:nvSpPr>
          <p:spPr bwMode="gray">
            <a:xfrm>
              <a:off x="3962400" y="4635230"/>
              <a:ext cx="4394200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ts val="19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  <a:latin typeface="Arial-BoldMT" charset="0"/>
                </a:rPr>
                <a:t>CareCore National, LLC handles authorizations for radiology, cardiology and pain management.</a:t>
              </a:r>
              <a:endParaRPr lang="en-US" sz="1600" dirty="0">
                <a:solidFill>
                  <a:srgbClr val="FF0000"/>
                </a:solidFill>
                <a:latin typeface="Arial-BoldMT" charset="0"/>
              </a:endParaRP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buFontTx/>
                <a:buChar char="•"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57200" y="5410200"/>
            <a:ext cx="8229600" cy="990600"/>
            <a:chOff x="457200" y="5257800"/>
            <a:chExt cx="8229600" cy="2438399"/>
          </a:xfrm>
        </p:grpSpPr>
        <p:sp>
          <p:nvSpPr>
            <p:cNvPr id="78863" name="Content Placeholder 2"/>
            <p:cNvSpPr txBox="1">
              <a:spLocks/>
            </p:cNvSpPr>
            <p:nvPr/>
          </p:nvSpPr>
          <p:spPr bwMode="gray">
            <a:xfrm>
              <a:off x="457200" y="5257800"/>
              <a:ext cx="32004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sz="1800" b="1" dirty="0" smtClean="0">
                  <a:solidFill>
                    <a:schemeClr val="tx2"/>
                  </a:solidFill>
                  <a:latin typeface="Arial-BoldMT" charset="0"/>
                  <a:cs typeface="Arial" charset="0"/>
                </a:rPr>
                <a:t>Behavioral Health and </a:t>
              </a:r>
              <a:r>
                <a:rPr lang="en-US" sz="1800" b="1" u="sng" dirty="0" smtClean="0">
                  <a:solidFill>
                    <a:schemeClr val="tx2"/>
                  </a:solidFill>
                  <a:latin typeface="Arial-BoldMT" charset="0"/>
                  <a:cs typeface="Arial" charset="0"/>
                </a:rPr>
                <a:t>Substance Abuse Benefits</a:t>
              </a:r>
            </a:p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endParaRPr lang="en-US" b="1" dirty="0" smtClean="0">
                <a:solidFill>
                  <a:schemeClr val="tx2"/>
                </a:solidFill>
                <a:latin typeface="Arial-BoldMT" charset="0"/>
                <a:cs typeface="Arial" charset="0"/>
              </a:endParaRPr>
            </a:p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dirty="0" smtClean="0">
                  <a:solidFill>
                    <a:srgbClr val="003399"/>
                  </a:solidFill>
                  <a:cs typeface="Arial" charset="0"/>
                </a:rPr>
                <a:t>  </a:t>
              </a:r>
            </a:p>
          </p:txBody>
        </p:sp>
        <p:sp>
          <p:nvSpPr>
            <p:cNvPr id="78864" name="Content Placeholder 3"/>
            <p:cNvSpPr txBox="1">
              <a:spLocks/>
            </p:cNvSpPr>
            <p:nvPr/>
          </p:nvSpPr>
          <p:spPr bwMode="gray">
            <a:xfrm>
              <a:off x="3962400" y="5257800"/>
              <a:ext cx="4724400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ts val="19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Claims and authorizations are handled through Magellan Behavioral Health.</a:t>
              </a: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57200" y="3124200"/>
            <a:ext cx="8636000" cy="381000"/>
            <a:chOff x="457200" y="-2620098"/>
            <a:chExt cx="8636000" cy="3954162"/>
          </a:xfrm>
        </p:grpSpPr>
        <p:sp>
          <p:nvSpPr>
            <p:cNvPr id="78861" name="Content Placeholder 2"/>
            <p:cNvSpPr txBox="1">
              <a:spLocks/>
            </p:cNvSpPr>
            <p:nvPr/>
          </p:nvSpPr>
          <p:spPr bwMode="gray">
            <a:xfrm>
              <a:off x="457200" y="-2620098"/>
              <a:ext cx="3200400" cy="39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Out-of-Network Benefits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8862" name="Content Placeholder 3"/>
            <p:cNvSpPr txBox="1">
              <a:spLocks/>
            </p:cNvSpPr>
            <p:nvPr/>
          </p:nvSpPr>
          <p:spPr bwMode="gray">
            <a:xfrm>
              <a:off x="3987800" y="-2620098"/>
              <a:ext cx="5105400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No out-of-network benefits, except in an            emergency.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57200" y="3733800"/>
            <a:ext cx="8305800" cy="457200"/>
            <a:chOff x="457200" y="4963510"/>
            <a:chExt cx="8305800" cy="1513490"/>
          </a:xfrm>
        </p:grpSpPr>
        <p:sp>
          <p:nvSpPr>
            <p:cNvPr id="78859" name="Content Placeholder 2"/>
            <p:cNvSpPr txBox="1">
              <a:spLocks/>
            </p:cNvSpPr>
            <p:nvPr/>
          </p:nvSpPr>
          <p:spPr bwMode="gray">
            <a:xfrm>
              <a:off x="457200" y="4963510"/>
              <a:ext cx="2743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Hospital Services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8860" name="Content Placeholder 3"/>
            <p:cNvSpPr txBox="1">
              <a:spLocks/>
            </p:cNvSpPr>
            <p:nvPr/>
          </p:nvSpPr>
          <p:spPr bwMode="gray">
            <a:xfrm>
              <a:off x="3962400" y="5257800"/>
              <a:ext cx="48006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All inpatient admissions require authorization.</a:t>
              </a: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57200" y="2133600"/>
            <a:ext cx="8077200" cy="838200"/>
            <a:chOff x="457200" y="-3331847"/>
            <a:chExt cx="8077200" cy="7829241"/>
          </a:xfrm>
        </p:grpSpPr>
        <p:sp>
          <p:nvSpPr>
            <p:cNvPr id="78857" name="Content Placeholder 2"/>
            <p:cNvSpPr txBox="1">
              <a:spLocks/>
            </p:cNvSpPr>
            <p:nvPr/>
          </p:nvSpPr>
          <p:spPr bwMode="gray">
            <a:xfrm>
              <a:off x="457200" y="-3331847"/>
              <a:ext cx="3200400" cy="3959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Preventive Services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8858" name="Content Placeholder 3"/>
            <p:cNvSpPr txBox="1">
              <a:spLocks/>
            </p:cNvSpPr>
            <p:nvPr/>
          </p:nvSpPr>
          <p:spPr bwMode="gray">
            <a:xfrm>
              <a:off x="3962400" y="-2620098"/>
              <a:ext cx="4572000" cy="7117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When provided by a participating provider, no member cost share (no copayment).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5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200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en-US" sz="4300" dirty="0">
                <a:effectLst/>
                <a:ea typeface="ＭＳ Ｐゴシック" charset="-128"/>
              </a:rPr>
              <a:t>HMO Plans - </a:t>
            </a:r>
            <a:r>
              <a:rPr lang="en-US" sz="2200" dirty="0">
                <a:solidFill>
                  <a:srgbClr val="FFFFFF"/>
                </a:solidFill>
                <a:effectLst/>
                <a:ea typeface="ＭＳ Ｐゴシック" charset="-128"/>
              </a:rPr>
              <a:t>benefit grid</a:t>
            </a:r>
          </a:p>
        </p:txBody>
      </p:sp>
      <p:sp>
        <p:nvSpPr>
          <p:cNvPr id="129094" name="TextBox 4"/>
          <p:cNvSpPr txBox="1">
            <a:spLocks noChangeArrowheads="1"/>
          </p:cNvSpPr>
          <p:nvPr/>
        </p:nvSpPr>
        <p:spPr bwMode="auto">
          <a:xfrm>
            <a:off x="457200" y="616743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1 - Child is defined as up to 26th year.</a:t>
            </a:r>
          </a:p>
          <a:p>
            <a:r>
              <a:rPr lang="en-US" sz="1200" dirty="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2 - In-network Deductible applies to Durable Medical Equipment and Medical Appliances.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183407"/>
              </p:ext>
            </p:extLst>
          </p:nvPr>
        </p:nvGraphicFramePr>
        <p:xfrm>
          <a:off x="1066800" y="1153545"/>
          <a:ext cx="7027080" cy="4813596"/>
        </p:xfrm>
        <a:graphic>
          <a:graphicData uri="http://schemas.openxmlformats.org/drawingml/2006/table">
            <a:tbl>
              <a:tblPr/>
              <a:tblGrid>
                <a:gridCol w="2883365"/>
                <a:gridCol w="787375"/>
                <a:gridCol w="870112"/>
                <a:gridCol w="1021748"/>
                <a:gridCol w="1464480"/>
              </a:tblGrid>
              <a:tr h="338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Horizon BCBSNJ SHBP/SEHBP Options</a:t>
                      </a:r>
                    </a:p>
                  </a:txBody>
                  <a:tcPr marL="79420" marR="79420" marT="39705" marB="39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DIRECT10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 DIRECT15</a:t>
                      </a:r>
                    </a:p>
                  </a:txBody>
                  <a:tcPr marL="79420" marR="79420" marT="39705" marB="39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 DIRECT1525</a:t>
                      </a:r>
                    </a:p>
                  </a:txBody>
                  <a:tcPr marL="79420" marR="79420" marT="39705" marB="39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DIRECT2030</a:t>
                      </a:r>
                    </a:p>
                  </a:txBody>
                  <a:tcPr marL="79420" marR="79420" marT="39705" marB="39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Office Copay - Primary Care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$10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$15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$20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Office Copay - Specialist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$10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$15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$25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$20 child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/ $30 adult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30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Emergency Room Copay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$50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$75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$125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30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Deductible 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384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Deductible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$100 Individual / $250 Family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$200 Individual /    $500 Family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Inpatient Deductible (per confinement)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$200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$200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$200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$500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Coinsurance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[Plan's Responsibility]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Coinsurance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[Plan's Responsibility]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80%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70%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70%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70%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485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Out-of-Pocket Maximum 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$400 Individual / $1,000 Family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/>
                      </a:r>
                      <a:b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$800 Individual / 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$2,000 Family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E"/>
                    </a:solidFill>
                  </a:tcPr>
                </a:tc>
              </a:tr>
              <a:tr h="63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$2,000 Individual / $5,000 Family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$5,000 Individual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$12,500 Family 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3" y="1143000"/>
            <a:ext cx="7662863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477000" cy="747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>
                <a:effectLst/>
                <a:ea typeface="ＭＳ Ｐゴシック" charset="-128"/>
              </a:rPr>
              <a:t>NJ DIRECT - </a:t>
            </a:r>
            <a:r>
              <a:rPr lang="en-US" sz="2400" dirty="0">
                <a:solidFill>
                  <a:srgbClr val="FFFFFF"/>
                </a:solidFill>
                <a:effectLst/>
                <a:ea typeface="ＭＳ Ｐゴシック" charset="-128"/>
              </a:rPr>
              <a:t>Prefix  NJX</a:t>
            </a:r>
            <a:br>
              <a:rPr lang="en-US" sz="2400" dirty="0">
                <a:solidFill>
                  <a:srgbClr val="FFFFFF"/>
                </a:solidFill>
                <a:effectLst/>
                <a:ea typeface="ＭＳ Ｐゴシック" charset="-128"/>
              </a:rPr>
            </a:br>
            <a:endParaRPr lang="en-US" sz="2400" dirty="0">
              <a:solidFill>
                <a:srgbClr val="FFFFFF"/>
              </a:solidFill>
              <a:effectLst/>
              <a:ea typeface="ＭＳ Ｐゴシック" charset="-128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1295400"/>
            <a:ext cx="7823200" cy="1447800"/>
            <a:chOff x="457200" y="3336757"/>
            <a:chExt cx="7823200" cy="2438399"/>
          </a:xfrm>
        </p:grpSpPr>
        <p:sp>
          <p:nvSpPr>
            <p:cNvPr id="80915" name="Content Placeholder 2"/>
            <p:cNvSpPr txBox="1">
              <a:spLocks/>
            </p:cNvSpPr>
            <p:nvPr/>
          </p:nvSpPr>
          <p:spPr bwMode="gray">
            <a:xfrm>
              <a:off x="457200" y="3336757"/>
              <a:ext cx="2743200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Key Features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0916" name="Content Placeholder 3"/>
            <p:cNvSpPr txBox="1">
              <a:spLocks/>
            </p:cNvSpPr>
            <p:nvPr/>
          </p:nvSpPr>
          <p:spPr bwMode="gray">
            <a:xfrm>
              <a:off x="3962400" y="3336757"/>
              <a:ext cx="4318000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r>
                <a:rPr lang="en-US" sz="16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Members are not required to choose a PCP   </a:t>
              </a:r>
              <a:endParaRPr lang="en-US" sz="20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  <a:p>
              <a:pPr marL="561975" lvl="1" indent="-222250">
                <a:lnSpc>
                  <a:spcPct val="65000"/>
                </a:lnSpc>
                <a:spcBef>
                  <a:spcPct val="15000"/>
                </a:spcBef>
                <a:buClr>
                  <a:srgbClr val="990000"/>
                </a:buClr>
                <a:buFontTx/>
                <a:buChar char="–"/>
              </a:pPr>
              <a:endParaRPr lang="en-US" sz="16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3400" y="3352800"/>
            <a:ext cx="7899400" cy="596900"/>
            <a:chOff x="457200" y="4635230"/>
            <a:chExt cx="7899400" cy="2438399"/>
          </a:xfrm>
        </p:grpSpPr>
        <p:sp>
          <p:nvSpPr>
            <p:cNvPr id="80913" name="Content Placeholder 2"/>
            <p:cNvSpPr txBox="1">
              <a:spLocks/>
            </p:cNvSpPr>
            <p:nvPr/>
          </p:nvSpPr>
          <p:spPr bwMode="gray">
            <a:xfrm>
              <a:off x="457200" y="4635230"/>
              <a:ext cx="3886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latin typeface="Arial-BoldMT" charset="0"/>
                  <a:ea typeface="Arial" charset="0"/>
                  <a:cs typeface="Arial" charset="0"/>
                </a:rPr>
                <a:t>Advanced Imaging Services</a:t>
              </a: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dirty="0">
                <a:solidFill>
                  <a:srgbClr val="003399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6" name="Content Placeholder 3"/>
            <p:cNvSpPr txBox="1">
              <a:spLocks/>
            </p:cNvSpPr>
            <p:nvPr/>
          </p:nvSpPr>
          <p:spPr bwMode="gray">
            <a:xfrm>
              <a:off x="3962400" y="4635230"/>
              <a:ext cx="4394200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ts val="19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  <a:latin typeface="Arial-BoldMT" charset="0"/>
                </a:rPr>
                <a:t>CareCore National, LLC handles authorizations for radiology, cardiology and pain management.</a:t>
              </a:r>
              <a:endParaRPr lang="en-US" sz="1600" dirty="0">
                <a:solidFill>
                  <a:srgbClr val="FF0000"/>
                </a:solidFill>
                <a:latin typeface="Arial-BoldMT" charset="0"/>
              </a:endParaRP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buFontTx/>
                <a:buChar char="•"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33400" y="4343400"/>
            <a:ext cx="8229600" cy="990600"/>
            <a:chOff x="457200" y="5257800"/>
            <a:chExt cx="8229600" cy="2438399"/>
          </a:xfrm>
        </p:grpSpPr>
        <p:sp>
          <p:nvSpPr>
            <p:cNvPr id="80911" name="Content Placeholder 2"/>
            <p:cNvSpPr txBox="1">
              <a:spLocks/>
            </p:cNvSpPr>
            <p:nvPr/>
          </p:nvSpPr>
          <p:spPr bwMode="gray">
            <a:xfrm>
              <a:off x="457200" y="5257800"/>
              <a:ext cx="32004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sz="1800" b="1" dirty="0" smtClean="0">
                  <a:solidFill>
                    <a:schemeClr val="tx2"/>
                  </a:solidFill>
                  <a:latin typeface="Arial-BoldMT" charset="0"/>
                  <a:cs typeface="Arial" charset="0"/>
                </a:rPr>
                <a:t>Behavioral Health and </a:t>
              </a:r>
              <a:r>
                <a:rPr lang="en-US" sz="1800" b="1" u="sng" dirty="0" smtClean="0">
                  <a:solidFill>
                    <a:schemeClr val="tx2"/>
                  </a:solidFill>
                  <a:latin typeface="Arial-BoldMT" charset="0"/>
                  <a:cs typeface="Arial" charset="0"/>
                </a:rPr>
                <a:t>Substance Abuse Benefits</a:t>
              </a:r>
            </a:p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endParaRPr lang="en-US" b="1" dirty="0" smtClean="0">
                <a:solidFill>
                  <a:schemeClr val="tx2"/>
                </a:solidFill>
                <a:latin typeface="Arial-BoldMT" charset="0"/>
                <a:cs typeface="Arial" charset="0"/>
              </a:endParaRPr>
            </a:p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dirty="0" smtClean="0">
                  <a:solidFill>
                    <a:srgbClr val="003399"/>
                  </a:solidFill>
                  <a:cs typeface="Arial" charset="0"/>
                </a:rPr>
                <a:t>  </a:t>
              </a:r>
            </a:p>
          </p:txBody>
        </p:sp>
        <p:sp>
          <p:nvSpPr>
            <p:cNvPr id="80912" name="Content Placeholder 3"/>
            <p:cNvSpPr txBox="1">
              <a:spLocks/>
            </p:cNvSpPr>
            <p:nvPr/>
          </p:nvSpPr>
          <p:spPr bwMode="gray">
            <a:xfrm>
              <a:off x="3962400" y="5257800"/>
              <a:ext cx="4724400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ts val="19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Claims and authorizations are handled through Magellan Behavioral Health.</a:t>
              </a: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33400" y="1905000"/>
            <a:ext cx="8610600" cy="609600"/>
            <a:chOff x="685800" y="-19227570"/>
            <a:chExt cx="8610600" cy="6326656"/>
          </a:xfrm>
        </p:grpSpPr>
        <p:sp>
          <p:nvSpPr>
            <p:cNvPr id="80909" name="Content Placeholder 2"/>
            <p:cNvSpPr txBox="1">
              <a:spLocks/>
            </p:cNvSpPr>
            <p:nvPr/>
          </p:nvSpPr>
          <p:spPr bwMode="gray">
            <a:xfrm>
              <a:off x="685800" y="-19227570"/>
              <a:ext cx="3200400" cy="395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Network Benefits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0910" name="Content Placeholder 3"/>
            <p:cNvSpPr txBox="1">
              <a:spLocks/>
            </p:cNvSpPr>
            <p:nvPr/>
          </p:nvSpPr>
          <p:spPr bwMode="gray">
            <a:xfrm>
              <a:off x="4191000" y="-18436738"/>
              <a:ext cx="5105400" cy="5535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chemeClr val="tx1"/>
                  </a:solidFill>
                  <a:cs typeface="Arial" charset="0"/>
                </a:rPr>
                <a:t>Plans offer in network or out of network benefits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33400" y="2438400"/>
            <a:ext cx="8077200" cy="838200"/>
            <a:chOff x="457200" y="6948977"/>
            <a:chExt cx="8077200" cy="7829240"/>
          </a:xfrm>
        </p:grpSpPr>
        <p:sp>
          <p:nvSpPr>
            <p:cNvPr id="80907" name="Content Placeholder 2"/>
            <p:cNvSpPr txBox="1">
              <a:spLocks/>
            </p:cNvSpPr>
            <p:nvPr/>
          </p:nvSpPr>
          <p:spPr bwMode="gray">
            <a:xfrm>
              <a:off x="457200" y="6948977"/>
              <a:ext cx="3200400" cy="3959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Preventive Services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0908" name="Content Placeholder 3"/>
            <p:cNvSpPr txBox="1">
              <a:spLocks/>
            </p:cNvSpPr>
            <p:nvPr/>
          </p:nvSpPr>
          <p:spPr bwMode="gray">
            <a:xfrm>
              <a:off x="3962400" y="7660726"/>
              <a:ext cx="4572000" cy="711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When provided by a participating provider, no member cost share (no copayment).</a:t>
              </a: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17525" y="5257800"/>
            <a:ext cx="8093075" cy="990600"/>
            <a:chOff x="310342" y="5257800"/>
            <a:chExt cx="8104909" cy="2438399"/>
          </a:xfrm>
        </p:grpSpPr>
        <p:sp>
          <p:nvSpPr>
            <p:cNvPr id="80905" name="Content Placeholder 2"/>
            <p:cNvSpPr txBox="1">
              <a:spLocks/>
            </p:cNvSpPr>
            <p:nvPr/>
          </p:nvSpPr>
          <p:spPr bwMode="gray">
            <a:xfrm>
              <a:off x="310342" y="5257800"/>
              <a:ext cx="2971377" cy="93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Out-of-Area Services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8" name="Content Placeholder 3"/>
            <p:cNvSpPr txBox="1">
              <a:spLocks/>
            </p:cNvSpPr>
            <p:nvPr/>
          </p:nvSpPr>
          <p:spPr bwMode="gray">
            <a:xfrm>
              <a:off x="3862003" y="5257800"/>
              <a:ext cx="4553248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ts val="19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</a:rPr>
                <a:t>Members who have the PPO-in-the-suitcase logo on their ID card may have access to the BlueCard PPO network when services are rendered outside of their plan service area.</a:t>
              </a: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buFontTx/>
                <a:buChar char="•"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76200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300" dirty="0">
                <a:effectLst/>
                <a:ea typeface="ＭＳ Ｐゴシック" charset="-128"/>
              </a:rPr>
              <a:t>NJ DIRECT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5618566"/>
              </p:ext>
            </p:extLst>
          </p:nvPr>
        </p:nvGraphicFramePr>
        <p:xfrm>
          <a:off x="1050120" y="1295397"/>
          <a:ext cx="7027080" cy="4999913"/>
        </p:xfrm>
        <a:graphic>
          <a:graphicData uri="http://schemas.openxmlformats.org/drawingml/2006/table">
            <a:tbl>
              <a:tblPr/>
              <a:tblGrid>
                <a:gridCol w="2883365"/>
                <a:gridCol w="787375"/>
                <a:gridCol w="870112"/>
                <a:gridCol w="919752"/>
                <a:gridCol w="1566476"/>
              </a:tblGrid>
              <a:tr h="601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Horizon BCBSNJ SHBP/SEHBP Options</a:t>
                      </a:r>
                    </a:p>
                  </a:txBody>
                  <a:tcPr marL="79420" marR="79420" marT="39705" marB="39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DIRECT10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 DIRECT15</a:t>
                      </a:r>
                    </a:p>
                  </a:txBody>
                  <a:tcPr marL="79420" marR="79420" marT="39705" marB="39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 DIRECT1525</a:t>
                      </a:r>
                    </a:p>
                  </a:txBody>
                  <a:tcPr marL="79420" marR="79420" marT="39705" marB="39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DIRECT2030</a:t>
                      </a:r>
                    </a:p>
                  </a:txBody>
                  <a:tcPr marL="79420" marR="79420" marT="39705" marB="39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Office Copay - Primary Care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$10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$15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$20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Office Copay - Specialist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$10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$15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$25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$20 child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/ $30 adult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30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Emergency Room Copay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$50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$75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$125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0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Deductible 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384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Deductible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$100 Individual / $250 Family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$200 Individual /    $500 Family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Inpatient Deductible (per confinement)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$200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$200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$200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$500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Coinsurance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[Plan's Responsibility]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5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Coinsurance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[Plan's Responsibility]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80%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70%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70%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70%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  <a:tr h="485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In-Network Out-of-Pocket Maximum 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$400 Individual / $1,000 Family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/>
                      </a:r>
                      <a:b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$800 Individual / 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$2,000 Family</a:t>
                      </a:r>
                    </a:p>
                  </a:txBody>
                  <a:tcPr marL="8273" marR="8273" marT="827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63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Out-of-Network 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$2,000 Individual / $5,000 Family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$5,000 Individual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$12,500 Family </a:t>
                      </a:r>
                    </a:p>
                  </a:txBody>
                  <a:tcPr marL="79420" marR="79420" marT="39705" marB="39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F"/>
                    </a:solidFill>
                  </a:tcPr>
                </a:tc>
              </a:tr>
            </a:tbl>
          </a:graphicData>
        </a:graphic>
      </p:graphicFrame>
      <p:sp>
        <p:nvSpPr>
          <p:cNvPr id="133192" name="TextBox 4"/>
          <p:cNvSpPr txBox="1">
            <a:spLocks noChangeArrowheads="1"/>
          </p:cNvSpPr>
          <p:nvPr/>
        </p:nvSpPr>
        <p:spPr bwMode="auto">
          <a:xfrm>
            <a:off x="457200" y="621188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1 - Child is defined as up to 26th year.</a:t>
            </a:r>
          </a:p>
          <a:p>
            <a:r>
              <a:rPr lang="en-US" sz="1200" dirty="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2 - Out-of-network Inpatient Deductible does not apply to Local Education, i.e. SEHBP.</a:t>
            </a:r>
          </a:p>
          <a:p>
            <a:r>
              <a:rPr lang="en-US" sz="1200" dirty="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3 - In-network Coinsurance is 90% for Ambulance, PDN, DME, non-BBMI MH, Oxygen.</a:t>
            </a:r>
          </a:p>
        </p:txBody>
      </p:sp>
    </p:spTree>
    <p:extLst>
      <p:ext uri="{BB962C8B-B14F-4D97-AF65-F5344CB8AC3E}">
        <p14:creationId xmlns:p14="http://schemas.microsoft.com/office/powerpoint/2010/main" val="1800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06400" y="1295400"/>
            <a:ext cx="8610600" cy="833438"/>
            <a:chOff x="304800" y="2037546"/>
            <a:chExt cx="8610600" cy="833883"/>
          </a:xfrm>
        </p:grpSpPr>
        <p:sp>
          <p:nvSpPr>
            <p:cNvPr id="135189" name="TextBox 5"/>
            <p:cNvSpPr txBox="1">
              <a:spLocks noChangeArrowheads="1"/>
            </p:cNvSpPr>
            <p:nvPr/>
          </p:nvSpPr>
          <p:spPr bwMode="auto">
            <a:xfrm>
              <a:off x="304800" y="2037546"/>
              <a:ext cx="213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 u="sng" dirty="0">
                  <a:solidFill>
                    <a:schemeClr val="tx2"/>
                  </a:solidFill>
                  <a:latin typeface="Arial-BoldMT" charset="0"/>
                  <a:ea typeface="Arial" charset="0"/>
                  <a:cs typeface="Arial" charset="0"/>
                </a:rPr>
                <a:t>Key Features</a:t>
              </a:r>
            </a:p>
          </p:txBody>
        </p:sp>
        <p:sp>
          <p:nvSpPr>
            <p:cNvPr id="135190" name="TextBox 20"/>
            <p:cNvSpPr txBox="1">
              <a:spLocks noChangeArrowheads="1"/>
            </p:cNvSpPr>
            <p:nvPr/>
          </p:nvSpPr>
          <p:spPr bwMode="auto">
            <a:xfrm>
              <a:off x="3810000" y="2037546"/>
              <a:ext cx="5105400" cy="833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000092"/>
                </a:buClr>
                <a:buSzPct val="130000"/>
              </a:pPr>
              <a:r>
                <a:rPr lang="en-US" sz="1700" dirty="0">
                  <a:solidFill>
                    <a:srgbClr val="000000"/>
                  </a:solidFill>
                  <a:latin typeface="Arial-BoldMT" charset="0"/>
                  <a:ea typeface="Arial" charset="0"/>
                  <a:cs typeface="Arial" charset="0"/>
                </a:rPr>
                <a:t>High-deductible health plans.</a:t>
              </a:r>
            </a:p>
            <a:p>
              <a:pPr>
                <a:buClr>
                  <a:srgbClr val="000092"/>
                </a:buClr>
                <a:buSzPct val="130000"/>
              </a:pPr>
              <a:endParaRPr lang="en-US" sz="400" dirty="0">
                <a:solidFill>
                  <a:srgbClr val="000000"/>
                </a:solidFill>
                <a:latin typeface="Arial-BoldMT" charset="0"/>
                <a:ea typeface="Arial" charset="0"/>
                <a:cs typeface="Arial" charset="0"/>
              </a:endParaRPr>
            </a:p>
            <a:p>
              <a:pPr>
                <a:lnSpc>
                  <a:spcPts val="2138"/>
                </a:lnSpc>
                <a:buClr>
                  <a:srgbClr val="000092"/>
                </a:buClr>
                <a:buSzPct val="130000"/>
              </a:pPr>
              <a:r>
                <a:rPr lang="en-US" sz="1700" dirty="0">
                  <a:solidFill>
                    <a:srgbClr val="000000"/>
                  </a:solidFill>
                  <a:latin typeface="Arial-BoldMT" charset="0"/>
                  <a:ea typeface="Arial" charset="0"/>
                  <a:cs typeface="Arial" charset="0"/>
                </a:rPr>
                <a:t>No referrals required for specialist visits.</a:t>
              </a:r>
              <a:endParaRPr lang="en-US" sz="600" dirty="0">
                <a:solidFill>
                  <a:srgbClr val="000000"/>
                </a:solidFill>
                <a:latin typeface="Arial-BoldMT" charset="0"/>
                <a:ea typeface="Arial" charset="0"/>
                <a:cs typeface="Arial" charset="0"/>
              </a:endParaRPr>
            </a:p>
            <a:p>
              <a:endParaRPr lang="en-US" sz="800" dirty="0">
                <a:solidFill>
                  <a:srgbClr val="000000"/>
                </a:solidFill>
                <a:latin typeface="Arial-BoldMT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81000" y="2133600"/>
            <a:ext cx="8686800" cy="787400"/>
            <a:chOff x="304800" y="3846107"/>
            <a:chExt cx="8686800" cy="247866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04800" y="3846107"/>
              <a:ext cx="8686800" cy="2478662"/>
              <a:chOff x="310342" y="5628026"/>
              <a:chExt cx="8371095" cy="6101319"/>
            </a:xfrm>
          </p:grpSpPr>
          <p:sp>
            <p:nvSpPr>
              <p:cNvPr id="82964" name="Content Placeholder 2"/>
              <p:cNvSpPr txBox="1">
                <a:spLocks/>
              </p:cNvSpPr>
              <p:nvPr/>
            </p:nvSpPr>
            <p:spPr bwMode="gray">
              <a:xfrm>
                <a:off x="310342" y="6575210"/>
                <a:ext cx="3451241" cy="5154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>
                <a:lvl1pPr eaLnBrk="0" hangingPunct="0"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50000"/>
                  </a:spcBef>
                  <a:buClr>
                    <a:srgbClr val="000092"/>
                  </a:buClr>
                  <a:buSzPct val="130000"/>
                  <a:defRPr/>
                </a:pPr>
                <a:endParaRPr lang="en-US" sz="1600" b="1" i="1" dirty="0" smtClean="0">
                  <a:solidFill>
                    <a:srgbClr val="000092"/>
                  </a:solidFill>
                  <a:cs typeface="Arial" charset="0"/>
                </a:endParaRPr>
              </a:p>
            </p:txBody>
          </p:sp>
          <p:sp>
            <p:nvSpPr>
              <p:cNvPr id="82965" name="Content Placeholder 3"/>
              <p:cNvSpPr txBox="1">
                <a:spLocks/>
              </p:cNvSpPr>
              <p:nvPr/>
            </p:nvSpPr>
            <p:spPr bwMode="gray">
              <a:xfrm>
                <a:off x="3688152" y="5628026"/>
                <a:ext cx="4993285" cy="2927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prstTxWarp prst="textNoShape">
                  <a:avLst/>
                </a:prstTxWarp>
              </a:bodyPr>
              <a:lstStyle/>
              <a:p>
                <a:pPr>
                  <a:lnSpc>
                    <a:spcPts val="2225"/>
                  </a:lnSpc>
                  <a:spcBef>
                    <a:spcPct val="50000"/>
                  </a:spcBef>
                  <a:buClr>
                    <a:srgbClr val="000092"/>
                  </a:buClr>
                  <a:buSzPct val="130000"/>
                </a:pPr>
                <a:r>
                  <a:rPr lang="en-US" sz="1600" dirty="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PCP selection is not required.</a:t>
                </a:r>
              </a:p>
            </p:txBody>
          </p:sp>
        </p:grpSp>
        <p:sp>
          <p:nvSpPr>
            <p:cNvPr id="82963" name="Content Placeholder 2"/>
            <p:cNvSpPr txBox="1">
              <a:spLocks/>
            </p:cNvSpPr>
            <p:nvPr/>
          </p:nvSpPr>
          <p:spPr bwMode="gray">
            <a:xfrm>
              <a:off x="304800" y="3846107"/>
              <a:ext cx="3084513" cy="1189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latin typeface="Arial-BoldMT" charset="0"/>
                  <a:ea typeface="Arial" charset="0"/>
                  <a:cs typeface="Arial" charset="0"/>
                </a:rPr>
                <a:t>PCP Selection</a:t>
              </a:r>
              <a:endParaRPr lang="en-US" sz="1800" b="1" i="1" dirty="0">
                <a:solidFill>
                  <a:schemeClr val="tx2"/>
                </a:solidFill>
                <a:latin typeface="Arial-BoldMT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477000" cy="803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>
                <a:effectLst/>
                <a:ea typeface="ＭＳ Ｐゴシック" charset="-128"/>
              </a:rPr>
              <a:t>NJ DIRECT HDHP </a:t>
            </a:r>
            <a:r>
              <a:rPr lang="en-US" sz="4800" dirty="0">
                <a:solidFill>
                  <a:srgbClr val="FFFFFF"/>
                </a:solidFill>
                <a:effectLst/>
                <a:ea typeface="ＭＳ Ｐゴシック" charset="-128"/>
              </a:rPr>
              <a:t>- </a:t>
            </a:r>
            <a:r>
              <a:rPr lang="en-US" sz="2400" dirty="0">
                <a:solidFill>
                  <a:srgbClr val="FFFFFF"/>
                </a:solidFill>
                <a:effectLst/>
                <a:ea typeface="Arial" charset="0"/>
                <a:cs typeface="Arial" charset="0"/>
              </a:rPr>
              <a:t>Prefix NJX </a:t>
            </a:r>
            <a:r>
              <a:rPr lang="en-US" sz="4800" dirty="0">
                <a:effectLst/>
                <a:ea typeface="ＭＳ Ｐゴシック" charset="-128"/>
              </a:rPr>
              <a:t/>
            </a:r>
            <a:br>
              <a:rPr lang="en-US" sz="4800" dirty="0">
                <a:effectLst/>
                <a:ea typeface="ＭＳ Ｐゴシック" charset="-128"/>
              </a:rPr>
            </a:br>
            <a:endParaRPr lang="en-US" dirty="0">
              <a:effectLst/>
              <a:ea typeface="Arial" charset="0"/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81000" y="3505200"/>
            <a:ext cx="8636000" cy="609600"/>
            <a:chOff x="457200" y="-16855074"/>
            <a:chExt cx="8636000" cy="6326656"/>
          </a:xfrm>
        </p:grpSpPr>
        <p:sp>
          <p:nvSpPr>
            <p:cNvPr id="82960" name="Content Placeholder 2"/>
            <p:cNvSpPr txBox="1">
              <a:spLocks/>
            </p:cNvSpPr>
            <p:nvPr/>
          </p:nvSpPr>
          <p:spPr bwMode="gray">
            <a:xfrm>
              <a:off x="457200" y="-16855074"/>
              <a:ext cx="3200400" cy="395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Network Benefits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2961" name="Content Placeholder 3"/>
            <p:cNvSpPr txBox="1">
              <a:spLocks/>
            </p:cNvSpPr>
            <p:nvPr/>
          </p:nvSpPr>
          <p:spPr bwMode="gray">
            <a:xfrm>
              <a:off x="3987800" y="-16064242"/>
              <a:ext cx="5105400" cy="5535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chemeClr val="tx1"/>
                  </a:solidFill>
                  <a:cs typeface="Arial" charset="0"/>
                </a:rPr>
                <a:t>Plans offer in-network or out-of-network benefits</a:t>
              </a:r>
            </a:p>
          </p:txBody>
        </p:sp>
      </p:grpSp>
      <p:sp>
        <p:nvSpPr>
          <p:cNvPr id="82950" name="Content Placeholder 3"/>
          <p:cNvSpPr txBox="1">
            <a:spLocks/>
          </p:cNvSpPr>
          <p:nvPr/>
        </p:nvSpPr>
        <p:spPr bwMode="gray">
          <a:xfrm>
            <a:off x="3886200" y="3962400"/>
            <a:ext cx="464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ts val="1925"/>
              </a:lnSpc>
              <a:spcBef>
                <a:spcPct val="50000"/>
              </a:spcBef>
              <a:buClr>
                <a:srgbClr val="000092"/>
              </a:buClr>
              <a:buSzPct val="130000"/>
            </a:pPr>
            <a:r>
              <a:rPr lang="en-US" sz="1600" dirty="0">
                <a:solidFill>
                  <a:srgbClr val="000000"/>
                </a:solidFill>
                <a:ea typeface="Arial" charset="0"/>
                <a:cs typeface="Arial" charset="0"/>
              </a:rPr>
              <a:t>Must access providers within the Horizon Managed Care network for in-network benefits.</a:t>
            </a: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81000" y="4724400"/>
            <a:ext cx="8229600" cy="990600"/>
            <a:chOff x="457200" y="5257800"/>
            <a:chExt cx="8229600" cy="2438399"/>
          </a:xfrm>
        </p:grpSpPr>
        <p:sp>
          <p:nvSpPr>
            <p:cNvPr id="82958" name="Content Placeholder 2"/>
            <p:cNvSpPr txBox="1">
              <a:spLocks/>
            </p:cNvSpPr>
            <p:nvPr/>
          </p:nvSpPr>
          <p:spPr bwMode="gray">
            <a:xfrm>
              <a:off x="457200" y="5257800"/>
              <a:ext cx="32004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sz="1800" b="1" dirty="0" smtClean="0">
                  <a:solidFill>
                    <a:schemeClr val="tx2"/>
                  </a:solidFill>
                  <a:latin typeface="Arial-BoldMT" charset="0"/>
                  <a:cs typeface="Arial" charset="0"/>
                </a:rPr>
                <a:t>Behavioral Health and </a:t>
              </a:r>
              <a:r>
                <a:rPr lang="en-US" sz="1800" b="1" u="sng" dirty="0" smtClean="0">
                  <a:solidFill>
                    <a:schemeClr val="tx2"/>
                  </a:solidFill>
                  <a:latin typeface="Arial-BoldMT" charset="0"/>
                  <a:cs typeface="Arial" charset="0"/>
                </a:rPr>
                <a:t>Substance Abuse Benefits</a:t>
              </a:r>
            </a:p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endParaRPr lang="en-US" b="1" dirty="0" smtClean="0">
                <a:solidFill>
                  <a:schemeClr val="tx2"/>
                </a:solidFill>
                <a:latin typeface="Arial-BoldMT" charset="0"/>
                <a:cs typeface="Arial" charset="0"/>
              </a:endParaRPr>
            </a:p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dirty="0" smtClean="0">
                  <a:solidFill>
                    <a:srgbClr val="003399"/>
                  </a:solidFill>
                  <a:cs typeface="Arial" charset="0"/>
                </a:rPr>
                <a:t>  </a:t>
              </a:r>
            </a:p>
          </p:txBody>
        </p:sp>
        <p:sp>
          <p:nvSpPr>
            <p:cNvPr id="82959" name="Content Placeholder 3"/>
            <p:cNvSpPr txBox="1">
              <a:spLocks/>
            </p:cNvSpPr>
            <p:nvPr/>
          </p:nvSpPr>
          <p:spPr bwMode="gray">
            <a:xfrm>
              <a:off x="3962400" y="5257800"/>
              <a:ext cx="4724400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ts val="19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Claims and authorizations are handled through Magellan Behavioral Health.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65125" y="5562600"/>
            <a:ext cx="8093075" cy="990600"/>
            <a:chOff x="310342" y="5257800"/>
            <a:chExt cx="8104909" cy="2438399"/>
          </a:xfrm>
        </p:grpSpPr>
        <p:sp>
          <p:nvSpPr>
            <p:cNvPr id="82956" name="Content Placeholder 2"/>
            <p:cNvSpPr txBox="1">
              <a:spLocks/>
            </p:cNvSpPr>
            <p:nvPr/>
          </p:nvSpPr>
          <p:spPr bwMode="gray">
            <a:xfrm>
              <a:off x="310342" y="5257800"/>
              <a:ext cx="2971377" cy="93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Out-of-Area Services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6" name="Content Placeholder 3"/>
            <p:cNvSpPr txBox="1">
              <a:spLocks/>
            </p:cNvSpPr>
            <p:nvPr/>
          </p:nvSpPr>
          <p:spPr bwMode="gray">
            <a:xfrm>
              <a:off x="3862003" y="5257800"/>
              <a:ext cx="4553248" cy="243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ts val="1925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600" dirty="0">
                  <a:solidFill>
                    <a:srgbClr val="000000"/>
                  </a:solidFill>
                </a:rPr>
                <a:t>Members who have the PPO-in-the-suitcase logo on their ID card may have access to the BlueCard PPO network when services are rendered outside of their plan service area.</a:t>
              </a: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buFontTx/>
                <a:buChar char="•"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81000" y="2667000"/>
            <a:ext cx="8077200" cy="890588"/>
            <a:chOff x="457200" y="7660726"/>
            <a:chExt cx="8077200" cy="8320459"/>
          </a:xfrm>
        </p:grpSpPr>
        <p:sp>
          <p:nvSpPr>
            <p:cNvPr id="82954" name="Content Placeholder 2"/>
            <p:cNvSpPr txBox="1">
              <a:spLocks/>
            </p:cNvSpPr>
            <p:nvPr/>
          </p:nvSpPr>
          <p:spPr bwMode="gray">
            <a:xfrm>
              <a:off x="457200" y="7660726"/>
              <a:ext cx="3200400" cy="3960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</a:pPr>
              <a:r>
                <a:rPr lang="en-US" sz="1800" b="1" u="sng" dirty="0">
                  <a:solidFill>
                    <a:schemeClr val="tx2"/>
                  </a:solidFill>
                  <a:ea typeface="Arial" charset="0"/>
                  <a:cs typeface="Arial" charset="0"/>
                </a:rPr>
                <a:t>Preventive Services</a:t>
              </a:r>
              <a:endParaRPr lang="en-US" sz="1800" u="sng" dirty="0">
                <a:solidFill>
                  <a:schemeClr val="tx2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2955" name="Content Placeholder 3"/>
            <p:cNvSpPr txBox="1">
              <a:spLocks/>
            </p:cNvSpPr>
            <p:nvPr/>
          </p:nvSpPr>
          <p:spPr bwMode="gray">
            <a:xfrm>
              <a:off x="3962400" y="8862080"/>
              <a:ext cx="4572000" cy="7119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buClr>
                  <a:srgbClr val="000092"/>
                </a:buClr>
                <a:buSzPct val="130000"/>
                <a:defRPr/>
              </a:pP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When provided by a participating provider, no member cost share (not subject to deductible).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008AB6"/>
      </a:dk2>
      <a:lt2>
        <a:srgbClr val="8D8682"/>
      </a:lt2>
      <a:accent1>
        <a:srgbClr val="A5CF4C"/>
      </a:accent1>
      <a:accent2>
        <a:srgbClr val="5D2989"/>
      </a:accent2>
      <a:accent3>
        <a:srgbClr val="FFFFFF"/>
      </a:accent3>
      <a:accent4>
        <a:srgbClr val="000000"/>
      </a:accent4>
      <a:accent5>
        <a:srgbClr val="CFE4B2"/>
      </a:accent5>
      <a:accent6>
        <a:srgbClr val="53247C"/>
      </a:accent6>
      <a:hlink>
        <a:srgbClr val="A9DE7C"/>
      </a:hlink>
      <a:folHlink>
        <a:srgbClr val="635A5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008AB6"/>
        </a:dk2>
        <a:lt2>
          <a:srgbClr val="8D8682"/>
        </a:lt2>
        <a:accent1>
          <a:srgbClr val="A5CF4C"/>
        </a:accent1>
        <a:accent2>
          <a:srgbClr val="5D2989"/>
        </a:accent2>
        <a:accent3>
          <a:srgbClr val="FFFFFF"/>
        </a:accent3>
        <a:accent4>
          <a:srgbClr val="000000"/>
        </a:accent4>
        <a:accent5>
          <a:srgbClr val="CFE4B2"/>
        </a:accent5>
        <a:accent6>
          <a:srgbClr val="53247C"/>
        </a:accent6>
        <a:hlink>
          <a:srgbClr val="A9DE7C"/>
        </a:hlink>
        <a:folHlink>
          <a:srgbClr val="635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8AB6"/>
      </a:dk2>
      <a:lt2>
        <a:srgbClr val="8D8682"/>
      </a:lt2>
      <a:accent1>
        <a:srgbClr val="A5CF4C"/>
      </a:accent1>
      <a:accent2>
        <a:srgbClr val="5D2989"/>
      </a:accent2>
      <a:accent3>
        <a:srgbClr val="FFFFFF"/>
      </a:accent3>
      <a:accent4>
        <a:srgbClr val="000000"/>
      </a:accent4>
      <a:accent5>
        <a:srgbClr val="CFE4B2"/>
      </a:accent5>
      <a:accent6>
        <a:srgbClr val="53247C"/>
      </a:accent6>
      <a:hlink>
        <a:srgbClr val="A9DE7C"/>
      </a:hlink>
      <a:folHlink>
        <a:srgbClr val="635A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8AB6"/>
        </a:dk2>
        <a:lt2>
          <a:srgbClr val="8D8682"/>
        </a:lt2>
        <a:accent1>
          <a:srgbClr val="A5CF4C"/>
        </a:accent1>
        <a:accent2>
          <a:srgbClr val="5D2989"/>
        </a:accent2>
        <a:accent3>
          <a:srgbClr val="FFFFFF"/>
        </a:accent3>
        <a:accent4>
          <a:srgbClr val="000000"/>
        </a:accent4>
        <a:accent5>
          <a:srgbClr val="CFE4B2"/>
        </a:accent5>
        <a:accent6>
          <a:srgbClr val="53247C"/>
        </a:accent6>
        <a:hlink>
          <a:srgbClr val="A9DE7C"/>
        </a:hlink>
        <a:folHlink>
          <a:srgbClr val="635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8AB6"/>
      </a:dk2>
      <a:lt2>
        <a:srgbClr val="8D8682"/>
      </a:lt2>
      <a:accent1>
        <a:srgbClr val="A5CF4C"/>
      </a:accent1>
      <a:accent2>
        <a:srgbClr val="5D2989"/>
      </a:accent2>
      <a:accent3>
        <a:srgbClr val="FFFFFF"/>
      </a:accent3>
      <a:accent4>
        <a:srgbClr val="000000"/>
      </a:accent4>
      <a:accent5>
        <a:srgbClr val="CFE4B2"/>
      </a:accent5>
      <a:accent6>
        <a:srgbClr val="53247C"/>
      </a:accent6>
      <a:hlink>
        <a:srgbClr val="A9DE7C"/>
      </a:hlink>
      <a:folHlink>
        <a:srgbClr val="635A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8AB6"/>
        </a:dk2>
        <a:lt2>
          <a:srgbClr val="8D8682"/>
        </a:lt2>
        <a:accent1>
          <a:srgbClr val="A5CF4C"/>
        </a:accent1>
        <a:accent2>
          <a:srgbClr val="5D2989"/>
        </a:accent2>
        <a:accent3>
          <a:srgbClr val="FFFFFF"/>
        </a:accent3>
        <a:accent4>
          <a:srgbClr val="000000"/>
        </a:accent4>
        <a:accent5>
          <a:srgbClr val="CFE4B2"/>
        </a:accent5>
        <a:accent6>
          <a:srgbClr val="53247C"/>
        </a:accent6>
        <a:hlink>
          <a:srgbClr val="A9DE7C"/>
        </a:hlink>
        <a:folHlink>
          <a:srgbClr val="635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8AB6"/>
      </a:dk2>
      <a:lt2>
        <a:srgbClr val="8D8682"/>
      </a:lt2>
      <a:accent1>
        <a:srgbClr val="A5CF4C"/>
      </a:accent1>
      <a:accent2>
        <a:srgbClr val="5D2989"/>
      </a:accent2>
      <a:accent3>
        <a:srgbClr val="FFFFFF"/>
      </a:accent3>
      <a:accent4>
        <a:srgbClr val="000000"/>
      </a:accent4>
      <a:accent5>
        <a:srgbClr val="CFE4B2"/>
      </a:accent5>
      <a:accent6>
        <a:srgbClr val="53247C"/>
      </a:accent6>
      <a:hlink>
        <a:srgbClr val="A9DE7C"/>
      </a:hlink>
      <a:folHlink>
        <a:srgbClr val="635A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8AB6"/>
        </a:dk2>
        <a:lt2>
          <a:srgbClr val="8D8682"/>
        </a:lt2>
        <a:accent1>
          <a:srgbClr val="A5CF4C"/>
        </a:accent1>
        <a:accent2>
          <a:srgbClr val="5D2989"/>
        </a:accent2>
        <a:accent3>
          <a:srgbClr val="FFFFFF"/>
        </a:accent3>
        <a:accent4>
          <a:srgbClr val="000000"/>
        </a:accent4>
        <a:accent5>
          <a:srgbClr val="CFE4B2"/>
        </a:accent5>
        <a:accent6>
          <a:srgbClr val="53247C"/>
        </a:accent6>
        <a:hlink>
          <a:srgbClr val="A9DE7C"/>
        </a:hlink>
        <a:folHlink>
          <a:srgbClr val="635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8AB6"/>
      </a:dk2>
      <a:lt2>
        <a:srgbClr val="8D8682"/>
      </a:lt2>
      <a:accent1>
        <a:srgbClr val="A5CF4C"/>
      </a:accent1>
      <a:accent2>
        <a:srgbClr val="5D2989"/>
      </a:accent2>
      <a:accent3>
        <a:srgbClr val="FFFFFF"/>
      </a:accent3>
      <a:accent4>
        <a:srgbClr val="000000"/>
      </a:accent4>
      <a:accent5>
        <a:srgbClr val="CFE4B2"/>
      </a:accent5>
      <a:accent6>
        <a:srgbClr val="53247C"/>
      </a:accent6>
      <a:hlink>
        <a:srgbClr val="A9DE7C"/>
      </a:hlink>
      <a:folHlink>
        <a:srgbClr val="635A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8AB6"/>
        </a:dk2>
        <a:lt2>
          <a:srgbClr val="8D8682"/>
        </a:lt2>
        <a:accent1>
          <a:srgbClr val="A5CF4C"/>
        </a:accent1>
        <a:accent2>
          <a:srgbClr val="5D2989"/>
        </a:accent2>
        <a:accent3>
          <a:srgbClr val="FFFFFF"/>
        </a:accent3>
        <a:accent4>
          <a:srgbClr val="000000"/>
        </a:accent4>
        <a:accent5>
          <a:srgbClr val="CFE4B2"/>
        </a:accent5>
        <a:accent6>
          <a:srgbClr val="53247C"/>
        </a:accent6>
        <a:hlink>
          <a:srgbClr val="A9DE7C"/>
        </a:hlink>
        <a:folHlink>
          <a:srgbClr val="635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8AB6"/>
      </a:dk2>
      <a:lt2>
        <a:srgbClr val="8D8682"/>
      </a:lt2>
      <a:accent1>
        <a:srgbClr val="A5CF4C"/>
      </a:accent1>
      <a:accent2>
        <a:srgbClr val="5D2989"/>
      </a:accent2>
      <a:accent3>
        <a:srgbClr val="FFFFFF"/>
      </a:accent3>
      <a:accent4>
        <a:srgbClr val="000000"/>
      </a:accent4>
      <a:accent5>
        <a:srgbClr val="CFE4B2"/>
      </a:accent5>
      <a:accent6>
        <a:srgbClr val="53247C"/>
      </a:accent6>
      <a:hlink>
        <a:srgbClr val="A9DE7C"/>
      </a:hlink>
      <a:folHlink>
        <a:srgbClr val="635A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8AB6"/>
        </a:dk2>
        <a:lt2>
          <a:srgbClr val="8D8682"/>
        </a:lt2>
        <a:accent1>
          <a:srgbClr val="A5CF4C"/>
        </a:accent1>
        <a:accent2>
          <a:srgbClr val="5D2989"/>
        </a:accent2>
        <a:accent3>
          <a:srgbClr val="FFFFFF"/>
        </a:accent3>
        <a:accent4>
          <a:srgbClr val="000000"/>
        </a:accent4>
        <a:accent5>
          <a:srgbClr val="CFE4B2"/>
        </a:accent5>
        <a:accent6>
          <a:srgbClr val="53247C"/>
        </a:accent6>
        <a:hlink>
          <a:srgbClr val="A9DE7C"/>
        </a:hlink>
        <a:folHlink>
          <a:srgbClr val="635A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7880</TotalTime>
  <Words>3943</Words>
  <Application>Microsoft Office PowerPoint</Application>
  <PresentationFormat>On-screen Show (4:3)</PresentationFormat>
  <Paragraphs>709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Wingdings</vt:lpstr>
      <vt:lpstr>ＭＳ Ｐゴシック</vt:lpstr>
      <vt:lpstr>Arial-BoldMT</vt:lpstr>
      <vt:lpstr>Tahoma</vt:lpstr>
      <vt:lpstr>Calibri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AGENDA</vt:lpstr>
      <vt:lpstr>PowerPoint Presentation</vt:lpstr>
      <vt:lpstr>New SHBP and SEHBP Options</vt:lpstr>
      <vt:lpstr>HMO Plans -  Prefix SNJ </vt:lpstr>
      <vt:lpstr>HMO Plans - benefit grid</vt:lpstr>
      <vt:lpstr>NJ DIRECT - Prefix  NJX </vt:lpstr>
      <vt:lpstr>NJ DIRECT</vt:lpstr>
      <vt:lpstr>NJ DIRECT HDHP - Prefix NJX  </vt:lpstr>
      <vt:lpstr>NJ DIRECT HDHP – benefit grid</vt:lpstr>
      <vt:lpstr>Horizon Advantage EPO HSA/HRA plans</vt:lpstr>
      <vt:lpstr>Prefix JGS, JGT, YKQ, YKL, JGU, YKJ</vt:lpstr>
      <vt:lpstr>Medicare Blue PPO </vt:lpstr>
      <vt:lpstr>Medicare Blue PPO</vt:lpstr>
      <vt:lpstr>How to Identify MA PPO Members</vt:lpstr>
      <vt:lpstr>Horizon Medicare Blue TotalCare Key Features and Benefits     - Prefix YKI</vt:lpstr>
      <vt:lpstr>Medicare Blue TotalCare (HMO SNP)  </vt:lpstr>
      <vt:lpstr>Horizon Medicare Blue TotalCare (HMO SNP)</vt:lpstr>
      <vt:lpstr>Product Prefixes</vt:lpstr>
      <vt:lpstr>Referrals-at-a-Glance (arranged by prefix) cont.</vt:lpstr>
      <vt:lpstr>Referrals-at-a-Glance (arranged by prefix) cont.</vt:lpstr>
      <vt:lpstr>Referrals-at-a-Glance (arranged by prefix)</vt:lpstr>
      <vt:lpstr>Referrals-at-a-Glance (arranged by prefix) cont.</vt:lpstr>
      <vt:lpstr>PowerPoint Presentation</vt:lpstr>
      <vt:lpstr>Horizon’s Access Standards</vt:lpstr>
      <vt:lpstr>Access Standards - All standards are available online </vt:lpstr>
      <vt:lpstr>Out-of-Network Consent Policy</vt:lpstr>
      <vt:lpstr>Corrected Claims</vt:lpstr>
      <vt:lpstr>Laboratory Corporation of America</vt:lpstr>
      <vt:lpstr>Laboratory Corporation of America</vt:lpstr>
      <vt:lpstr>PowerPoint Presentation</vt:lpstr>
      <vt:lpstr>NaviNet.net: Your source for important information</vt:lpstr>
      <vt:lpstr>NaviNet.net: Your source for important information cont.</vt:lpstr>
      <vt:lpstr>Don’t Miss Our Physician Orientation Webinar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Horizon-BCBSNJ</cp:lastModifiedBy>
  <cp:revision>690</cp:revision>
  <cp:lastPrinted>2013-10-03T15:20:13Z</cp:lastPrinted>
  <dcterms:created xsi:type="dcterms:W3CDTF">2013-05-10T07:21:48Z</dcterms:created>
  <dcterms:modified xsi:type="dcterms:W3CDTF">2013-10-03T18:16:12Z</dcterms:modified>
</cp:coreProperties>
</file>