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5" r:id="rId2"/>
    <p:sldMasterId id="2147483675" r:id="rId3"/>
    <p:sldMasterId id="2147483689" r:id="rId4"/>
    <p:sldMasterId id="2147483702" r:id="rId5"/>
    <p:sldMasterId id="2147483715" r:id="rId6"/>
    <p:sldMasterId id="2147483728" r:id="rId7"/>
  </p:sldMasterIdLst>
  <p:notesMasterIdLst>
    <p:notesMasterId r:id="rId19"/>
  </p:notesMasterIdLst>
  <p:sldIdLst>
    <p:sldId id="316" r:id="rId8"/>
    <p:sldId id="561" r:id="rId9"/>
    <p:sldId id="552" r:id="rId10"/>
    <p:sldId id="560" r:id="rId11"/>
    <p:sldId id="558" r:id="rId12"/>
    <p:sldId id="566" r:id="rId13"/>
    <p:sldId id="567" r:id="rId14"/>
    <p:sldId id="551" r:id="rId15"/>
    <p:sldId id="568" r:id="rId16"/>
    <p:sldId id="569" r:id="rId17"/>
    <p:sldId id="565" r:id="rId18"/>
  </p:sldIdLst>
  <p:sldSz cx="9144000" cy="6858000" type="screen4x3"/>
  <p:notesSz cx="7010400" cy="9296400"/>
  <p:embeddedFontLst>
    <p:embeddedFont>
      <p:font typeface="Calibri" panose="020F0502020204030204" pitchFamily="34" charset="0"/>
      <p:regular r:id="rId20"/>
      <p:bold r:id="rId21"/>
      <p:italic r:id="rId22"/>
      <p:boldItalic r:id="rId23"/>
    </p:embeddedFont>
    <p:embeddedFont>
      <p:font typeface="ＭＳ Ｐゴシック" panose="020B0600070205080204" pitchFamily="34" charset="-12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Sasso" initials="JPS" lastIdx="6" clrIdx="0"/>
  <p:cmAuthor id="1" name="Maria Marsh" initials="MM"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A9E"/>
    <a:srgbClr val="D3EDCB"/>
    <a:srgbClr val="004070"/>
    <a:srgbClr val="F5FCFD"/>
    <a:srgbClr val="81DE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60" autoAdjust="0"/>
    <p:restoredTop sz="83770" autoAdjust="0"/>
  </p:normalViewPr>
  <p:slideViewPr>
    <p:cSldViewPr>
      <p:cViewPr varScale="1">
        <p:scale>
          <a:sx n="75" d="100"/>
          <a:sy n="75" d="100"/>
        </p:scale>
        <p:origin x="-1002" y="-96"/>
      </p:cViewPr>
      <p:guideLst>
        <p:guide orient="horz"/>
        <p:guide/>
      </p:guideLst>
    </p:cSldViewPr>
  </p:slideViewPr>
  <p:notesTextViewPr>
    <p:cViewPr>
      <p:scale>
        <a:sx n="100" d="100"/>
        <a:sy n="100" d="100"/>
      </p:scale>
      <p:origin x="0" y="0"/>
    </p:cViewPr>
  </p:notesTextViewPr>
  <p:notesViewPr>
    <p:cSldViewPr>
      <p:cViewPr>
        <p:scale>
          <a:sx n="100" d="100"/>
          <a:sy n="100" d="100"/>
        </p:scale>
        <p:origin x="-1758"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E1A60-1AC6-456B-848A-01DE0368FC2B}" type="doc">
      <dgm:prSet loTypeId="urn:microsoft.com/office/officeart/2008/layout/VerticalAccentList" loCatId="list" qsTypeId="urn:microsoft.com/office/officeart/2005/8/quickstyle/simple5" qsCatId="simple" csTypeId="urn:microsoft.com/office/officeart/2005/8/colors/accent0_3" csCatId="mainScheme" phldr="1"/>
      <dgm:spPr/>
      <dgm:t>
        <a:bodyPr/>
        <a:lstStyle/>
        <a:p>
          <a:endParaRPr lang="en-US"/>
        </a:p>
      </dgm:t>
    </dgm:pt>
    <dgm:pt modelId="{285D7A49-D24D-4AAE-BE8F-367D4E00D1C9}">
      <dgm:prSet phldrT="[Text]" custT="1"/>
      <dgm:spPr/>
      <dgm:t>
        <a:bodyPr/>
        <a:lstStyle/>
        <a:p>
          <a:r>
            <a:rPr lang="en-US" sz="2200" dirty="0" smtClean="0"/>
            <a:t>   </a:t>
          </a:r>
          <a:endParaRPr lang="en-US" sz="2200" dirty="0"/>
        </a:p>
      </dgm:t>
    </dgm:pt>
    <dgm:pt modelId="{E099DB2A-5AF8-4234-93B4-A7EB4972ECCB}" type="parTrans" cxnId="{11D485DD-E1B2-40F4-B955-8388BB644F4D}">
      <dgm:prSet/>
      <dgm:spPr/>
      <dgm:t>
        <a:bodyPr/>
        <a:lstStyle/>
        <a:p>
          <a:endParaRPr lang="en-US" sz="2200"/>
        </a:p>
      </dgm:t>
    </dgm:pt>
    <dgm:pt modelId="{DED465FE-01EC-4B11-BD9D-06C29F40CC07}" type="sibTrans" cxnId="{11D485DD-E1B2-40F4-B955-8388BB644F4D}">
      <dgm:prSet/>
      <dgm:spPr/>
      <dgm:t>
        <a:bodyPr/>
        <a:lstStyle/>
        <a:p>
          <a:endParaRPr lang="en-US" sz="2200"/>
        </a:p>
      </dgm:t>
    </dgm:pt>
    <dgm:pt modelId="{876C0BF9-086E-473F-9181-BC11C8E8060B}">
      <dgm:prSet phldrT="[Text]" custT="1"/>
      <dgm:spPr/>
      <dgm:t>
        <a:bodyPr/>
        <a:lstStyle/>
        <a:p>
          <a:r>
            <a:rPr lang="en-US" sz="2200" dirty="0" smtClean="0"/>
            <a:t>Horizon Advance EPO</a:t>
          </a:r>
          <a:endParaRPr lang="en-US" sz="2200" dirty="0"/>
        </a:p>
      </dgm:t>
    </dgm:pt>
    <dgm:pt modelId="{1B5A60E1-4A05-4A9B-BE93-834A3E074BBE}" type="parTrans" cxnId="{A29FF178-63EE-4B90-80AD-3FF5FE48C526}">
      <dgm:prSet/>
      <dgm:spPr/>
      <dgm:t>
        <a:bodyPr/>
        <a:lstStyle/>
        <a:p>
          <a:endParaRPr lang="en-US" sz="2200"/>
        </a:p>
      </dgm:t>
    </dgm:pt>
    <dgm:pt modelId="{94AE4DEA-6D16-45FB-B1FC-0C231ED00FBF}" type="sibTrans" cxnId="{A29FF178-63EE-4B90-80AD-3FF5FE48C526}">
      <dgm:prSet/>
      <dgm:spPr/>
      <dgm:t>
        <a:bodyPr/>
        <a:lstStyle/>
        <a:p>
          <a:endParaRPr lang="en-US" sz="2200"/>
        </a:p>
      </dgm:t>
    </dgm:pt>
    <dgm:pt modelId="{9AEFE054-4E30-458C-9869-AC4E301AEABC}">
      <dgm:prSet phldrT="[Text]" custT="1"/>
      <dgm:spPr/>
      <dgm:t>
        <a:bodyPr/>
        <a:lstStyle/>
        <a:p>
          <a:r>
            <a:rPr lang="en-US" sz="2200" dirty="0" smtClean="0"/>
            <a:t>   </a:t>
          </a:r>
          <a:endParaRPr lang="en-US" sz="2200" dirty="0"/>
        </a:p>
      </dgm:t>
    </dgm:pt>
    <dgm:pt modelId="{785BAE81-613F-4CFF-A0AD-E7400AD8B947}" type="parTrans" cxnId="{12C29676-0054-4F75-B5EE-5A1E57068257}">
      <dgm:prSet/>
      <dgm:spPr/>
      <dgm:t>
        <a:bodyPr/>
        <a:lstStyle/>
        <a:p>
          <a:endParaRPr lang="en-US" sz="2200"/>
        </a:p>
      </dgm:t>
    </dgm:pt>
    <dgm:pt modelId="{E3EC8D89-7E53-4A22-A769-336AA2577EAD}" type="sibTrans" cxnId="{12C29676-0054-4F75-B5EE-5A1E57068257}">
      <dgm:prSet/>
      <dgm:spPr/>
      <dgm:t>
        <a:bodyPr/>
        <a:lstStyle/>
        <a:p>
          <a:endParaRPr lang="en-US" sz="2200"/>
        </a:p>
      </dgm:t>
    </dgm:pt>
    <dgm:pt modelId="{EDF7E6B6-9ACD-4954-A1D7-04429C8CC548}">
      <dgm:prSet phldrT="[Text]" custT="1"/>
      <dgm:spPr/>
      <dgm:t>
        <a:bodyPr/>
        <a:lstStyle/>
        <a:p>
          <a:r>
            <a:rPr lang="en-US" sz="2200" dirty="0" smtClean="0"/>
            <a:t>Horizon Advantage EPO</a:t>
          </a:r>
          <a:endParaRPr lang="en-US" sz="2200" dirty="0"/>
        </a:p>
      </dgm:t>
    </dgm:pt>
    <dgm:pt modelId="{BEDAB6A2-487B-40DE-9BAB-7E42EBDC6C68}" type="parTrans" cxnId="{E40301A4-5AFB-4A4A-ABC2-FFDA1DAE6800}">
      <dgm:prSet/>
      <dgm:spPr/>
      <dgm:t>
        <a:bodyPr/>
        <a:lstStyle/>
        <a:p>
          <a:endParaRPr lang="en-US" sz="2200"/>
        </a:p>
      </dgm:t>
    </dgm:pt>
    <dgm:pt modelId="{DE3E6096-8420-4E71-A64C-F227F19DC030}" type="sibTrans" cxnId="{E40301A4-5AFB-4A4A-ABC2-FFDA1DAE6800}">
      <dgm:prSet/>
      <dgm:spPr/>
      <dgm:t>
        <a:bodyPr/>
        <a:lstStyle/>
        <a:p>
          <a:endParaRPr lang="en-US" sz="2200"/>
        </a:p>
      </dgm:t>
    </dgm:pt>
    <dgm:pt modelId="{9182A1AC-62E9-4E60-B2C6-4DE4EB8302C6}">
      <dgm:prSet phldrT="[Text]" custT="1"/>
      <dgm:spPr/>
      <dgm:t>
        <a:bodyPr/>
        <a:lstStyle/>
        <a:p>
          <a:r>
            <a:rPr lang="en-US" sz="2200" dirty="0" smtClean="0"/>
            <a:t>    </a:t>
          </a:r>
          <a:endParaRPr lang="en-US" sz="2200" dirty="0"/>
        </a:p>
      </dgm:t>
    </dgm:pt>
    <dgm:pt modelId="{651AB501-6919-4A8C-AF7E-30D461090D53}" type="parTrans" cxnId="{670B83D2-CFD5-4EB3-AA92-4775FAC52A21}">
      <dgm:prSet/>
      <dgm:spPr/>
      <dgm:t>
        <a:bodyPr/>
        <a:lstStyle/>
        <a:p>
          <a:endParaRPr lang="en-US" sz="2200"/>
        </a:p>
      </dgm:t>
    </dgm:pt>
    <dgm:pt modelId="{BCC6504A-3D1E-4CAA-870C-64A4C36908D6}" type="sibTrans" cxnId="{670B83D2-CFD5-4EB3-AA92-4775FAC52A21}">
      <dgm:prSet/>
      <dgm:spPr/>
      <dgm:t>
        <a:bodyPr/>
        <a:lstStyle/>
        <a:p>
          <a:endParaRPr lang="en-US" sz="2200"/>
        </a:p>
      </dgm:t>
    </dgm:pt>
    <dgm:pt modelId="{FECE05A9-C777-49AF-A5B0-68BBD6778274}">
      <dgm:prSet phldrT="[Text]" custT="1"/>
      <dgm:spPr/>
      <dgm:t>
        <a:bodyPr/>
        <a:lstStyle/>
        <a:p>
          <a:r>
            <a:rPr lang="en-US" sz="2200" dirty="0" smtClean="0"/>
            <a:t>Horizon Advantage EPO Essential</a:t>
          </a:r>
          <a:endParaRPr lang="en-US" sz="2200" dirty="0"/>
        </a:p>
      </dgm:t>
    </dgm:pt>
    <dgm:pt modelId="{EAC6CF06-0CF0-476A-9621-2B3AB5BF68F7}" type="parTrans" cxnId="{43E7CD33-B42C-433C-97F4-A59C2A97E9CC}">
      <dgm:prSet/>
      <dgm:spPr/>
      <dgm:t>
        <a:bodyPr/>
        <a:lstStyle/>
        <a:p>
          <a:endParaRPr lang="en-US" sz="2200"/>
        </a:p>
      </dgm:t>
    </dgm:pt>
    <dgm:pt modelId="{E1135EB2-0588-4574-A711-256A0EA93EFF}" type="sibTrans" cxnId="{43E7CD33-B42C-433C-97F4-A59C2A97E9CC}">
      <dgm:prSet/>
      <dgm:spPr/>
      <dgm:t>
        <a:bodyPr/>
        <a:lstStyle/>
        <a:p>
          <a:endParaRPr lang="en-US" sz="2200"/>
        </a:p>
      </dgm:t>
    </dgm:pt>
    <dgm:pt modelId="{BD6841B8-5D5A-4A10-9FD8-8CE5464AFD15}" type="pres">
      <dgm:prSet presAssocID="{622E1A60-1AC6-456B-848A-01DE0368FC2B}" presName="Name0" presStyleCnt="0">
        <dgm:presLayoutVars>
          <dgm:chMax/>
          <dgm:chPref/>
          <dgm:dir/>
        </dgm:presLayoutVars>
      </dgm:prSet>
      <dgm:spPr/>
      <dgm:t>
        <a:bodyPr/>
        <a:lstStyle/>
        <a:p>
          <a:endParaRPr lang="en-US"/>
        </a:p>
      </dgm:t>
    </dgm:pt>
    <dgm:pt modelId="{1AD4B71B-DFCB-4398-83EC-36ED81B9C309}" type="pres">
      <dgm:prSet presAssocID="{285D7A49-D24D-4AAE-BE8F-367D4E00D1C9}" presName="parenttextcomposite" presStyleCnt="0"/>
      <dgm:spPr/>
    </dgm:pt>
    <dgm:pt modelId="{A92F6458-7B77-41D8-A853-64710438A4E6}" type="pres">
      <dgm:prSet presAssocID="{285D7A49-D24D-4AAE-BE8F-367D4E00D1C9}" presName="parenttext" presStyleLbl="revTx" presStyleIdx="0" presStyleCnt="3">
        <dgm:presLayoutVars>
          <dgm:chMax/>
          <dgm:chPref val="2"/>
          <dgm:bulletEnabled val="1"/>
        </dgm:presLayoutVars>
      </dgm:prSet>
      <dgm:spPr/>
      <dgm:t>
        <a:bodyPr/>
        <a:lstStyle/>
        <a:p>
          <a:endParaRPr lang="en-US"/>
        </a:p>
      </dgm:t>
    </dgm:pt>
    <dgm:pt modelId="{DE354AC2-437B-4527-A83D-6720EA0FE06A}" type="pres">
      <dgm:prSet presAssocID="{285D7A49-D24D-4AAE-BE8F-367D4E00D1C9}" presName="composite" presStyleCnt="0"/>
      <dgm:spPr/>
    </dgm:pt>
    <dgm:pt modelId="{03ACA58C-4FDF-416B-8E9A-CA04B6E63DEE}" type="pres">
      <dgm:prSet presAssocID="{285D7A49-D24D-4AAE-BE8F-367D4E00D1C9}" presName="chevron1" presStyleLbl="alignNode1" presStyleIdx="0" presStyleCnt="21"/>
      <dgm:spPr/>
    </dgm:pt>
    <dgm:pt modelId="{60B9DF7C-C791-4E34-9B4E-C1F201F72164}" type="pres">
      <dgm:prSet presAssocID="{285D7A49-D24D-4AAE-BE8F-367D4E00D1C9}" presName="chevron2" presStyleLbl="alignNode1" presStyleIdx="1" presStyleCnt="21"/>
      <dgm:spPr/>
    </dgm:pt>
    <dgm:pt modelId="{1C299AC6-CAA3-47A6-9833-C4C44AE5F266}" type="pres">
      <dgm:prSet presAssocID="{285D7A49-D24D-4AAE-BE8F-367D4E00D1C9}" presName="chevron3" presStyleLbl="alignNode1" presStyleIdx="2" presStyleCnt="21"/>
      <dgm:spPr/>
    </dgm:pt>
    <dgm:pt modelId="{EA924595-D8D9-431B-BB92-04529A774376}" type="pres">
      <dgm:prSet presAssocID="{285D7A49-D24D-4AAE-BE8F-367D4E00D1C9}" presName="chevron4" presStyleLbl="alignNode1" presStyleIdx="3" presStyleCnt="21"/>
      <dgm:spPr/>
    </dgm:pt>
    <dgm:pt modelId="{54C34565-9C92-437D-B960-D7182B8CB618}" type="pres">
      <dgm:prSet presAssocID="{285D7A49-D24D-4AAE-BE8F-367D4E00D1C9}" presName="chevron5" presStyleLbl="alignNode1" presStyleIdx="4" presStyleCnt="21"/>
      <dgm:spPr/>
    </dgm:pt>
    <dgm:pt modelId="{256F51C0-8BAC-4E62-930B-457DEB1869B4}" type="pres">
      <dgm:prSet presAssocID="{285D7A49-D24D-4AAE-BE8F-367D4E00D1C9}" presName="chevron6" presStyleLbl="alignNode1" presStyleIdx="5" presStyleCnt="21"/>
      <dgm:spPr/>
    </dgm:pt>
    <dgm:pt modelId="{AFF33429-B381-4DC9-8705-BB79EC71F450}" type="pres">
      <dgm:prSet presAssocID="{285D7A49-D24D-4AAE-BE8F-367D4E00D1C9}" presName="chevron7" presStyleLbl="alignNode1" presStyleIdx="6" presStyleCnt="21"/>
      <dgm:spPr/>
    </dgm:pt>
    <dgm:pt modelId="{F1450D57-E3DD-4146-A6C0-E06A8C23F5ED}" type="pres">
      <dgm:prSet presAssocID="{285D7A49-D24D-4AAE-BE8F-367D4E00D1C9}" presName="childtext" presStyleLbl="solidFgAcc1" presStyleIdx="0" presStyleCnt="3">
        <dgm:presLayoutVars>
          <dgm:chMax/>
          <dgm:chPref val="0"/>
          <dgm:bulletEnabled val="1"/>
        </dgm:presLayoutVars>
      </dgm:prSet>
      <dgm:spPr/>
      <dgm:t>
        <a:bodyPr/>
        <a:lstStyle/>
        <a:p>
          <a:endParaRPr lang="en-US"/>
        </a:p>
      </dgm:t>
    </dgm:pt>
    <dgm:pt modelId="{4ACC20F4-A78D-497E-8186-3B14C876CB4F}" type="pres">
      <dgm:prSet presAssocID="{DED465FE-01EC-4B11-BD9D-06C29F40CC07}" presName="sibTrans" presStyleCnt="0"/>
      <dgm:spPr/>
    </dgm:pt>
    <dgm:pt modelId="{6829C308-DF87-4820-B6D8-4D4AEC9FFC72}" type="pres">
      <dgm:prSet presAssocID="{9AEFE054-4E30-458C-9869-AC4E301AEABC}" presName="parenttextcomposite" presStyleCnt="0"/>
      <dgm:spPr/>
    </dgm:pt>
    <dgm:pt modelId="{028E24A5-49D4-4BC7-9C17-1758F83B659C}" type="pres">
      <dgm:prSet presAssocID="{9AEFE054-4E30-458C-9869-AC4E301AEABC}" presName="parenttext" presStyleLbl="revTx" presStyleIdx="1" presStyleCnt="3">
        <dgm:presLayoutVars>
          <dgm:chMax/>
          <dgm:chPref val="2"/>
          <dgm:bulletEnabled val="1"/>
        </dgm:presLayoutVars>
      </dgm:prSet>
      <dgm:spPr/>
      <dgm:t>
        <a:bodyPr/>
        <a:lstStyle/>
        <a:p>
          <a:endParaRPr lang="en-US"/>
        </a:p>
      </dgm:t>
    </dgm:pt>
    <dgm:pt modelId="{B347E90D-25DF-48C0-BDE4-5369B5CE3386}" type="pres">
      <dgm:prSet presAssocID="{9AEFE054-4E30-458C-9869-AC4E301AEABC}" presName="composite" presStyleCnt="0"/>
      <dgm:spPr/>
    </dgm:pt>
    <dgm:pt modelId="{050C8DDD-03E0-4786-ACB1-D7A5C167937E}" type="pres">
      <dgm:prSet presAssocID="{9AEFE054-4E30-458C-9869-AC4E301AEABC}" presName="chevron1" presStyleLbl="alignNode1" presStyleIdx="7" presStyleCnt="21"/>
      <dgm:spPr/>
    </dgm:pt>
    <dgm:pt modelId="{ACEA7089-E9F3-4BB3-8706-8711938D3A29}" type="pres">
      <dgm:prSet presAssocID="{9AEFE054-4E30-458C-9869-AC4E301AEABC}" presName="chevron2" presStyleLbl="alignNode1" presStyleIdx="8" presStyleCnt="21"/>
      <dgm:spPr/>
    </dgm:pt>
    <dgm:pt modelId="{2C76568C-8F7A-4A0C-8F8C-A04F85DCBEB4}" type="pres">
      <dgm:prSet presAssocID="{9AEFE054-4E30-458C-9869-AC4E301AEABC}" presName="chevron3" presStyleLbl="alignNode1" presStyleIdx="9" presStyleCnt="21"/>
      <dgm:spPr/>
    </dgm:pt>
    <dgm:pt modelId="{8E6AB76E-B67D-4A9B-A0A5-EF908802D315}" type="pres">
      <dgm:prSet presAssocID="{9AEFE054-4E30-458C-9869-AC4E301AEABC}" presName="chevron4" presStyleLbl="alignNode1" presStyleIdx="10" presStyleCnt="21"/>
      <dgm:spPr/>
    </dgm:pt>
    <dgm:pt modelId="{84FCF2E4-A275-44B9-A651-1D7C590763AD}" type="pres">
      <dgm:prSet presAssocID="{9AEFE054-4E30-458C-9869-AC4E301AEABC}" presName="chevron5" presStyleLbl="alignNode1" presStyleIdx="11" presStyleCnt="21"/>
      <dgm:spPr/>
    </dgm:pt>
    <dgm:pt modelId="{D7D30003-DCE8-4938-8517-E851ED9BAE8E}" type="pres">
      <dgm:prSet presAssocID="{9AEFE054-4E30-458C-9869-AC4E301AEABC}" presName="chevron6" presStyleLbl="alignNode1" presStyleIdx="12" presStyleCnt="21"/>
      <dgm:spPr/>
    </dgm:pt>
    <dgm:pt modelId="{8C02BF27-04EF-4843-8EE4-EF94011F9479}" type="pres">
      <dgm:prSet presAssocID="{9AEFE054-4E30-458C-9869-AC4E301AEABC}" presName="chevron7" presStyleLbl="alignNode1" presStyleIdx="13" presStyleCnt="21"/>
      <dgm:spPr/>
    </dgm:pt>
    <dgm:pt modelId="{0D030E55-7C74-40E2-AE6E-FA7F398A0DBA}" type="pres">
      <dgm:prSet presAssocID="{9AEFE054-4E30-458C-9869-AC4E301AEABC}" presName="childtext" presStyleLbl="solidFgAcc1" presStyleIdx="1" presStyleCnt="3">
        <dgm:presLayoutVars>
          <dgm:chMax/>
          <dgm:chPref val="0"/>
          <dgm:bulletEnabled val="1"/>
        </dgm:presLayoutVars>
      </dgm:prSet>
      <dgm:spPr/>
      <dgm:t>
        <a:bodyPr/>
        <a:lstStyle/>
        <a:p>
          <a:endParaRPr lang="en-US"/>
        </a:p>
      </dgm:t>
    </dgm:pt>
    <dgm:pt modelId="{F078C233-0514-480A-A2D3-593BB12216A0}" type="pres">
      <dgm:prSet presAssocID="{E3EC8D89-7E53-4A22-A769-336AA2577EAD}" presName="sibTrans" presStyleCnt="0"/>
      <dgm:spPr/>
    </dgm:pt>
    <dgm:pt modelId="{048404CC-D5F9-46CD-A339-7E60FA9DDA36}" type="pres">
      <dgm:prSet presAssocID="{9182A1AC-62E9-4E60-B2C6-4DE4EB8302C6}" presName="parenttextcomposite" presStyleCnt="0"/>
      <dgm:spPr/>
    </dgm:pt>
    <dgm:pt modelId="{63294823-3DFF-443E-AB93-38D9DD9C7EF2}" type="pres">
      <dgm:prSet presAssocID="{9182A1AC-62E9-4E60-B2C6-4DE4EB8302C6}" presName="parenttext" presStyleLbl="revTx" presStyleIdx="2" presStyleCnt="3">
        <dgm:presLayoutVars>
          <dgm:chMax/>
          <dgm:chPref val="2"/>
          <dgm:bulletEnabled val="1"/>
        </dgm:presLayoutVars>
      </dgm:prSet>
      <dgm:spPr/>
      <dgm:t>
        <a:bodyPr/>
        <a:lstStyle/>
        <a:p>
          <a:endParaRPr lang="en-US"/>
        </a:p>
      </dgm:t>
    </dgm:pt>
    <dgm:pt modelId="{36717ED1-8F1D-41C4-ABBB-C578D0A63899}" type="pres">
      <dgm:prSet presAssocID="{9182A1AC-62E9-4E60-B2C6-4DE4EB8302C6}" presName="composite" presStyleCnt="0"/>
      <dgm:spPr/>
    </dgm:pt>
    <dgm:pt modelId="{8CDEE453-01EC-41A8-A9BB-283080E029D6}" type="pres">
      <dgm:prSet presAssocID="{9182A1AC-62E9-4E60-B2C6-4DE4EB8302C6}" presName="chevron1" presStyleLbl="alignNode1" presStyleIdx="14" presStyleCnt="21"/>
      <dgm:spPr/>
    </dgm:pt>
    <dgm:pt modelId="{C31493EA-768F-4154-9490-77DDFC2C45D8}" type="pres">
      <dgm:prSet presAssocID="{9182A1AC-62E9-4E60-B2C6-4DE4EB8302C6}" presName="chevron2" presStyleLbl="alignNode1" presStyleIdx="15" presStyleCnt="21"/>
      <dgm:spPr/>
    </dgm:pt>
    <dgm:pt modelId="{C9FDAF7B-9C40-49F5-BA7D-2791BBE329F1}" type="pres">
      <dgm:prSet presAssocID="{9182A1AC-62E9-4E60-B2C6-4DE4EB8302C6}" presName="chevron3" presStyleLbl="alignNode1" presStyleIdx="16" presStyleCnt="21"/>
      <dgm:spPr/>
    </dgm:pt>
    <dgm:pt modelId="{6CADE3F1-889A-48D2-91B6-E44332C72185}" type="pres">
      <dgm:prSet presAssocID="{9182A1AC-62E9-4E60-B2C6-4DE4EB8302C6}" presName="chevron4" presStyleLbl="alignNode1" presStyleIdx="17" presStyleCnt="21"/>
      <dgm:spPr/>
    </dgm:pt>
    <dgm:pt modelId="{73CA92DD-A0B2-4D9F-A96D-AE341F3C57FE}" type="pres">
      <dgm:prSet presAssocID="{9182A1AC-62E9-4E60-B2C6-4DE4EB8302C6}" presName="chevron5" presStyleLbl="alignNode1" presStyleIdx="18" presStyleCnt="21"/>
      <dgm:spPr/>
    </dgm:pt>
    <dgm:pt modelId="{182451EC-1AAC-4E13-A09D-B9325C9CCFE6}" type="pres">
      <dgm:prSet presAssocID="{9182A1AC-62E9-4E60-B2C6-4DE4EB8302C6}" presName="chevron6" presStyleLbl="alignNode1" presStyleIdx="19" presStyleCnt="21"/>
      <dgm:spPr/>
    </dgm:pt>
    <dgm:pt modelId="{E1B5FBAC-133D-4AC6-8E7A-FA2F2627F644}" type="pres">
      <dgm:prSet presAssocID="{9182A1AC-62E9-4E60-B2C6-4DE4EB8302C6}" presName="chevron7" presStyleLbl="alignNode1" presStyleIdx="20" presStyleCnt="21"/>
      <dgm:spPr/>
    </dgm:pt>
    <dgm:pt modelId="{9511B4ED-D11D-4975-8042-C17F38DB066E}" type="pres">
      <dgm:prSet presAssocID="{9182A1AC-62E9-4E60-B2C6-4DE4EB8302C6}" presName="childtext" presStyleLbl="solidFgAcc1" presStyleIdx="2" presStyleCnt="3">
        <dgm:presLayoutVars>
          <dgm:chMax/>
          <dgm:chPref val="0"/>
          <dgm:bulletEnabled val="1"/>
        </dgm:presLayoutVars>
      </dgm:prSet>
      <dgm:spPr/>
      <dgm:t>
        <a:bodyPr/>
        <a:lstStyle/>
        <a:p>
          <a:endParaRPr lang="en-US"/>
        </a:p>
      </dgm:t>
    </dgm:pt>
  </dgm:ptLst>
  <dgm:cxnLst>
    <dgm:cxn modelId="{670B83D2-CFD5-4EB3-AA92-4775FAC52A21}" srcId="{622E1A60-1AC6-456B-848A-01DE0368FC2B}" destId="{9182A1AC-62E9-4E60-B2C6-4DE4EB8302C6}" srcOrd="2" destOrd="0" parTransId="{651AB501-6919-4A8C-AF7E-30D461090D53}" sibTransId="{BCC6504A-3D1E-4CAA-870C-64A4C36908D6}"/>
    <dgm:cxn modelId="{A29FF178-63EE-4B90-80AD-3FF5FE48C526}" srcId="{285D7A49-D24D-4AAE-BE8F-367D4E00D1C9}" destId="{876C0BF9-086E-473F-9181-BC11C8E8060B}" srcOrd="0" destOrd="0" parTransId="{1B5A60E1-4A05-4A9B-BE93-834A3E074BBE}" sibTransId="{94AE4DEA-6D16-45FB-B1FC-0C231ED00FBF}"/>
    <dgm:cxn modelId="{E03B1EBC-0056-474E-8938-4402DC0F9AEE}" type="presOf" srcId="{9AEFE054-4E30-458C-9869-AC4E301AEABC}" destId="{028E24A5-49D4-4BC7-9C17-1758F83B659C}" srcOrd="0" destOrd="0" presId="urn:microsoft.com/office/officeart/2008/layout/VerticalAccentList"/>
    <dgm:cxn modelId="{94371255-4B34-4305-BC8D-E78A44B5A790}" type="presOf" srcId="{285D7A49-D24D-4AAE-BE8F-367D4E00D1C9}" destId="{A92F6458-7B77-41D8-A853-64710438A4E6}" srcOrd="0" destOrd="0" presId="urn:microsoft.com/office/officeart/2008/layout/VerticalAccentList"/>
    <dgm:cxn modelId="{11D485DD-E1B2-40F4-B955-8388BB644F4D}" srcId="{622E1A60-1AC6-456B-848A-01DE0368FC2B}" destId="{285D7A49-D24D-4AAE-BE8F-367D4E00D1C9}" srcOrd="0" destOrd="0" parTransId="{E099DB2A-5AF8-4234-93B4-A7EB4972ECCB}" sibTransId="{DED465FE-01EC-4B11-BD9D-06C29F40CC07}"/>
    <dgm:cxn modelId="{124A9402-C3B6-4F92-97F3-66EF7E91E3E7}" type="presOf" srcId="{9182A1AC-62E9-4E60-B2C6-4DE4EB8302C6}" destId="{63294823-3DFF-443E-AB93-38D9DD9C7EF2}" srcOrd="0" destOrd="0" presId="urn:microsoft.com/office/officeart/2008/layout/VerticalAccentList"/>
    <dgm:cxn modelId="{E40301A4-5AFB-4A4A-ABC2-FFDA1DAE6800}" srcId="{9AEFE054-4E30-458C-9869-AC4E301AEABC}" destId="{EDF7E6B6-9ACD-4954-A1D7-04429C8CC548}" srcOrd="0" destOrd="0" parTransId="{BEDAB6A2-487B-40DE-9BAB-7E42EBDC6C68}" sibTransId="{DE3E6096-8420-4E71-A64C-F227F19DC030}"/>
    <dgm:cxn modelId="{917ABFE6-60A1-454F-9185-BCC7A01CE80F}" type="presOf" srcId="{622E1A60-1AC6-456B-848A-01DE0368FC2B}" destId="{BD6841B8-5D5A-4A10-9FD8-8CE5464AFD15}" srcOrd="0" destOrd="0" presId="urn:microsoft.com/office/officeart/2008/layout/VerticalAccentList"/>
    <dgm:cxn modelId="{43E7CD33-B42C-433C-97F4-A59C2A97E9CC}" srcId="{9182A1AC-62E9-4E60-B2C6-4DE4EB8302C6}" destId="{FECE05A9-C777-49AF-A5B0-68BBD6778274}" srcOrd="0" destOrd="0" parTransId="{EAC6CF06-0CF0-476A-9621-2B3AB5BF68F7}" sibTransId="{E1135EB2-0588-4574-A711-256A0EA93EFF}"/>
    <dgm:cxn modelId="{EB52E6BD-68F4-457E-8159-4AF010D3F9F2}" type="presOf" srcId="{EDF7E6B6-9ACD-4954-A1D7-04429C8CC548}" destId="{0D030E55-7C74-40E2-AE6E-FA7F398A0DBA}" srcOrd="0" destOrd="0" presId="urn:microsoft.com/office/officeart/2008/layout/VerticalAccentList"/>
    <dgm:cxn modelId="{E8227AB3-141B-4A74-81B1-E4CAA0DFA74B}" type="presOf" srcId="{876C0BF9-086E-473F-9181-BC11C8E8060B}" destId="{F1450D57-E3DD-4146-A6C0-E06A8C23F5ED}" srcOrd="0" destOrd="0" presId="urn:microsoft.com/office/officeart/2008/layout/VerticalAccentList"/>
    <dgm:cxn modelId="{A5B811FE-E832-4A6A-A90E-9F4E4427D777}" type="presOf" srcId="{FECE05A9-C777-49AF-A5B0-68BBD6778274}" destId="{9511B4ED-D11D-4975-8042-C17F38DB066E}" srcOrd="0" destOrd="0" presId="urn:microsoft.com/office/officeart/2008/layout/VerticalAccentList"/>
    <dgm:cxn modelId="{12C29676-0054-4F75-B5EE-5A1E57068257}" srcId="{622E1A60-1AC6-456B-848A-01DE0368FC2B}" destId="{9AEFE054-4E30-458C-9869-AC4E301AEABC}" srcOrd="1" destOrd="0" parTransId="{785BAE81-613F-4CFF-A0AD-E7400AD8B947}" sibTransId="{E3EC8D89-7E53-4A22-A769-336AA2577EAD}"/>
    <dgm:cxn modelId="{26F0DBE3-EB3A-42AC-8D5C-158848B55E28}" type="presParOf" srcId="{BD6841B8-5D5A-4A10-9FD8-8CE5464AFD15}" destId="{1AD4B71B-DFCB-4398-83EC-36ED81B9C309}" srcOrd="0" destOrd="0" presId="urn:microsoft.com/office/officeart/2008/layout/VerticalAccentList"/>
    <dgm:cxn modelId="{2C5B1BAD-0813-4FBF-A3FC-8371A13C06C4}" type="presParOf" srcId="{1AD4B71B-DFCB-4398-83EC-36ED81B9C309}" destId="{A92F6458-7B77-41D8-A853-64710438A4E6}" srcOrd="0" destOrd="0" presId="urn:microsoft.com/office/officeart/2008/layout/VerticalAccentList"/>
    <dgm:cxn modelId="{55B8CE41-4D06-418A-9421-195395CA53BB}" type="presParOf" srcId="{BD6841B8-5D5A-4A10-9FD8-8CE5464AFD15}" destId="{DE354AC2-437B-4527-A83D-6720EA0FE06A}" srcOrd="1" destOrd="0" presId="urn:microsoft.com/office/officeart/2008/layout/VerticalAccentList"/>
    <dgm:cxn modelId="{0FFB93F3-62D4-408B-A49B-030AEABFB375}" type="presParOf" srcId="{DE354AC2-437B-4527-A83D-6720EA0FE06A}" destId="{03ACA58C-4FDF-416B-8E9A-CA04B6E63DEE}" srcOrd="0" destOrd="0" presId="urn:microsoft.com/office/officeart/2008/layout/VerticalAccentList"/>
    <dgm:cxn modelId="{3187431B-D9C4-476F-BD23-F2794096F1B6}" type="presParOf" srcId="{DE354AC2-437B-4527-A83D-6720EA0FE06A}" destId="{60B9DF7C-C791-4E34-9B4E-C1F201F72164}" srcOrd="1" destOrd="0" presId="urn:microsoft.com/office/officeart/2008/layout/VerticalAccentList"/>
    <dgm:cxn modelId="{7FAED16C-DDDE-4B9D-B360-4F0AA34CD66A}" type="presParOf" srcId="{DE354AC2-437B-4527-A83D-6720EA0FE06A}" destId="{1C299AC6-CAA3-47A6-9833-C4C44AE5F266}" srcOrd="2" destOrd="0" presId="urn:microsoft.com/office/officeart/2008/layout/VerticalAccentList"/>
    <dgm:cxn modelId="{67F9FE12-C8AD-4BA4-BE13-8F80BDA2077D}" type="presParOf" srcId="{DE354AC2-437B-4527-A83D-6720EA0FE06A}" destId="{EA924595-D8D9-431B-BB92-04529A774376}" srcOrd="3" destOrd="0" presId="urn:microsoft.com/office/officeart/2008/layout/VerticalAccentList"/>
    <dgm:cxn modelId="{B088B9E0-5207-400F-AA9C-7DBE741BAD6D}" type="presParOf" srcId="{DE354AC2-437B-4527-A83D-6720EA0FE06A}" destId="{54C34565-9C92-437D-B960-D7182B8CB618}" srcOrd="4" destOrd="0" presId="urn:microsoft.com/office/officeart/2008/layout/VerticalAccentList"/>
    <dgm:cxn modelId="{10EF935A-4B17-4C1B-BD13-1084DD0819A7}" type="presParOf" srcId="{DE354AC2-437B-4527-A83D-6720EA0FE06A}" destId="{256F51C0-8BAC-4E62-930B-457DEB1869B4}" srcOrd="5" destOrd="0" presId="urn:microsoft.com/office/officeart/2008/layout/VerticalAccentList"/>
    <dgm:cxn modelId="{45E2A16F-E914-4406-963C-F1FFBF3C0B1D}" type="presParOf" srcId="{DE354AC2-437B-4527-A83D-6720EA0FE06A}" destId="{AFF33429-B381-4DC9-8705-BB79EC71F450}" srcOrd="6" destOrd="0" presId="urn:microsoft.com/office/officeart/2008/layout/VerticalAccentList"/>
    <dgm:cxn modelId="{F213D565-EE67-4C5D-B125-3CE7CDC13250}" type="presParOf" srcId="{DE354AC2-437B-4527-A83D-6720EA0FE06A}" destId="{F1450D57-E3DD-4146-A6C0-E06A8C23F5ED}" srcOrd="7" destOrd="0" presId="urn:microsoft.com/office/officeart/2008/layout/VerticalAccentList"/>
    <dgm:cxn modelId="{FB1968EE-2256-4023-81D2-EDCAA46A3B97}" type="presParOf" srcId="{BD6841B8-5D5A-4A10-9FD8-8CE5464AFD15}" destId="{4ACC20F4-A78D-497E-8186-3B14C876CB4F}" srcOrd="2" destOrd="0" presId="urn:microsoft.com/office/officeart/2008/layout/VerticalAccentList"/>
    <dgm:cxn modelId="{D1E116F5-1237-4753-B102-58F096DA7220}" type="presParOf" srcId="{BD6841B8-5D5A-4A10-9FD8-8CE5464AFD15}" destId="{6829C308-DF87-4820-B6D8-4D4AEC9FFC72}" srcOrd="3" destOrd="0" presId="urn:microsoft.com/office/officeart/2008/layout/VerticalAccentList"/>
    <dgm:cxn modelId="{7439130B-2A03-4401-843B-65D372FB0EDE}" type="presParOf" srcId="{6829C308-DF87-4820-B6D8-4D4AEC9FFC72}" destId="{028E24A5-49D4-4BC7-9C17-1758F83B659C}" srcOrd="0" destOrd="0" presId="urn:microsoft.com/office/officeart/2008/layout/VerticalAccentList"/>
    <dgm:cxn modelId="{D53B86A7-AEE5-4D7C-AB5D-17C1041ECFBC}" type="presParOf" srcId="{BD6841B8-5D5A-4A10-9FD8-8CE5464AFD15}" destId="{B347E90D-25DF-48C0-BDE4-5369B5CE3386}" srcOrd="4" destOrd="0" presId="urn:microsoft.com/office/officeart/2008/layout/VerticalAccentList"/>
    <dgm:cxn modelId="{E8490FD8-02E6-4F16-9417-05BA13501175}" type="presParOf" srcId="{B347E90D-25DF-48C0-BDE4-5369B5CE3386}" destId="{050C8DDD-03E0-4786-ACB1-D7A5C167937E}" srcOrd="0" destOrd="0" presId="urn:microsoft.com/office/officeart/2008/layout/VerticalAccentList"/>
    <dgm:cxn modelId="{BCBD4A85-C876-423E-862D-1430374D9EF6}" type="presParOf" srcId="{B347E90D-25DF-48C0-BDE4-5369B5CE3386}" destId="{ACEA7089-E9F3-4BB3-8706-8711938D3A29}" srcOrd="1" destOrd="0" presId="urn:microsoft.com/office/officeart/2008/layout/VerticalAccentList"/>
    <dgm:cxn modelId="{91B82729-12B7-4BE1-A251-B34FE447358B}" type="presParOf" srcId="{B347E90D-25DF-48C0-BDE4-5369B5CE3386}" destId="{2C76568C-8F7A-4A0C-8F8C-A04F85DCBEB4}" srcOrd="2" destOrd="0" presId="urn:microsoft.com/office/officeart/2008/layout/VerticalAccentList"/>
    <dgm:cxn modelId="{A276E872-3501-4217-B77B-01EE4C79421D}" type="presParOf" srcId="{B347E90D-25DF-48C0-BDE4-5369B5CE3386}" destId="{8E6AB76E-B67D-4A9B-A0A5-EF908802D315}" srcOrd="3" destOrd="0" presId="urn:microsoft.com/office/officeart/2008/layout/VerticalAccentList"/>
    <dgm:cxn modelId="{30CC0F08-B091-47C8-8577-3C7E1DD40A13}" type="presParOf" srcId="{B347E90D-25DF-48C0-BDE4-5369B5CE3386}" destId="{84FCF2E4-A275-44B9-A651-1D7C590763AD}" srcOrd="4" destOrd="0" presId="urn:microsoft.com/office/officeart/2008/layout/VerticalAccentList"/>
    <dgm:cxn modelId="{EC8480CB-7B7B-48F0-AC30-DF55FE7603B5}" type="presParOf" srcId="{B347E90D-25DF-48C0-BDE4-5369B5CE3386}" destId="{D7D30003-DCE8-4938-8517-E851ED9BAE8E}" srcOrd="5" destOrd="0" presId="urn:microsoft.com/office/officeart/2008/layout/VerticalAccentList"/>
    <dgm:cxn modelId="{5D8329D3-1AC5-4AC2-B412-2E4C9ABDBA48}" type="presParOf" srcId="{B347E90D-25DF-48C0-BDE4-5369B5CE3386}" destId="{8C02BF27-04EF-4843-8EE4-EF94011F9479}" srcOrd="6" destOrd="0" presId="urn:microsoft.com/office/officeart/2008/layout/VerticalAccentList"/>
    <dgm:cxn modelId="{299EECC4-23EE-47C6-9E0C-2E0129767402}" type="presParOf" srcId="{B347E90D-25DF-48C0-BDE4-5369B5CE3386}" destId="{0D030E55-7C74-40E2-AE6E-FA7F398A0DBA}" srcOrd="7" destOrd="0" presId="urn:microsoft.com/office/officeart/2008/layout/VerticalAccentList"/>
    <dgm:cxn modelId="{321416F4-B23B-48C0-97BC-FE0130F4EC20}" type="presParOf" srcId="{BD6841B8-5D5A-4A10-9FD8-8CE5464AFD15}" destId="{F078C233-0514-480A-A2D3-593BB12216A0}" srcOrd="5" destOrd="0" presId="urn:microsoft.com/office/officeart/2008/layout/VerticalAccentList"/>
    <dgm:cxn modelId="{E40C668F-1A4E-4865-9DF0-015DF5E2A9FF}" type="presParOf" srcId="{BD6841B8-5D5A-4A10-9FD8-8CE5464AFD15}" destId="{048404CC-D5F9-46CD-A339-7E60FA9DDA36}" srcOrd="6" destOrd="0" presId="urn:microsoft.com/office/officeart/2008/layout/VerticalAccentList"/>
    <dgm:cxn modelId="{434BC548-1EDD-467A-AEE1-CAB88CDE3F75}" type="presParOf" srcId="{048404CC-D5F9-46CD-A339-7E60FA9DDA36}" destId="{63294823-3DFF-443E-AB93-38D9DD9C7EF2}" srcOrd="0" destOrd="0" presId="urn:microsoft.com/office/officeart/2008/layout/VerticalAccentList"/>
    <dgm:cxn modelId="{EA053C55-2CA0-4C32-A028-6FB27C2D9931}" type="presParOf" srcId="{BD6841B8-5D5A-4A10-9FD8-8CE5464AFD15}" destId="{36717ED1-8F1D-41C4-ABBB-C578D0A63899}" srcOrd="7" destOrd="0" presId="urn:microsoft.com/office/officeart/2008/layout/VerticalAccentList"/>
    <dgm:cxn modelId="{6EA39230-B797-491F-9836-A673C96B6A2E}" type="presParOf" srcId="{36717ED1-8F1D-41C4-ABBB-C578D0A63899}" destId="{8CDEE453-01EC-41A8-A9BB-283080E029D6}" srcOrd="0" destOrd="0" presId="urn:microsoft.com/office/officeart/2008/layout/VerticalAccentList"/>
    <dgm:cxn modelId="{3DBEB7B3-EE41-402B-9EBE-3628E7E5D77B}" type="presParOf" srcId="{36717ED1-8F1D-41C4-ABBB-C578D0A63899}" destId="{C31493EA-768F-4154-9490-77DDFC2C45D8}" srcOrd="1" destOrd="0" presId="urn:microsoft.com/office/officeart/2008/layout/VerticalAccentList"/>
    <dgm:cxn modelId="{A2C69550-5FAD-456E-86AB-8F203B17DBE5}" type="presParOf" srcId="{36717ED1-8F1D-41C4-ABBB-C578D0A63899}" destId="{C9FDAF7B-9C40-49F5-BA7D-2791BBE329F1}" srcOrd="2" destOrd="0" presId="urn:microsoft.com/office/officeart/2008/layout/VerticalAccentList"/>
    <dgm:cxn modelId="{D031E7A8-5F85-4C9D-8EDD-5483E862BFA8}" type="presParOf" srcId="{36717ED1-8F1D-41C4-ABBB-C578D0A63899}" destId="{6CADE3F1-889A-48D2-91B6-E44332C72185}" srcOrd="3" destOrd="0" presId="urn:microsoft.com/office/officeart/2008/layout/VerticalAccentList"/>
    <dgm:cxn modelId="{8609D6DB-F6F0-44FF-A98B-3D94078FB03D}" type="presParOf" srcId="{36717ED1-8F1D-41C4-ABBB-C578D0A63899}" destId="{73CA92DD-A0B2-4D9F-A96D-AE341F3C57FE}" srcOrd="4" destOrd="0" presId="urn:microsoft.com/office/officeart/2008/layout/VerticalAccentList"/>
    <dgm:cxn modelId="{01B04DE3-855D-4364-85BE-C821EBF0E565}" type="presParOf" srcId="{36717ED1-8F1D-41C4-ABBB-C578D0A63899}" destId="{182451EC-1AAC-4E13-A09D-B9325C9CCFE6}" srcOrd="5" destOrd="0" presId="urn:microsoft.com/office/officeart/2008/layout/VerticalAccentList"/>
    <dgm:cxn modelId="{F1CB87EA-31F2-4DC2-BF48-1265AE3889A7}" type="presParOf" srcId="{36717ED1-8F1D-41C4-ABBB-C578D0A63899}" destId="{E1B5FBAC-133D-4AC6-8E7A-FA2F2627F644}" srcOrd="6" destOrd="0" presId="urn:microsoft.com/office/officeart/2008/layout/VerticalAccentList"/>
    <dgm:cxn modelId="{2C6856EF-C0B7-4C36-A803-EC3E375DF10C}" type="presParOf" srcId="{36717ED1-8F1D-41C4-ABBB-C578D0A63899}" destId="{9511B4ED-D11D-4975-8042-C17F38DB066E}"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6458-7B77-41D8-A853-64710438A4E6}">
      <dsp:nvSpPr>
        <dsp:cNvPr id="0" name=""/>
        <dsp:cNvSpPr/>
      </dsp:nvSpPr>
      <dsp:spPr>
        <a:xfrm>
          <a:off x="472551" y="289"/>
          <a:ext cx="4001884" cy="36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kern="1200" dirty="0" smtClean="0"/>
            <a:t>   </a:t>
          </a:r>
          <a:endParaRPr lang="en-US" sz="2200" kern="1200" dirty="0"/>
        </a:p>
      </dsp:txBody>
      <dsp:txXfrm>
        <a:off x="472551" y="289"/>
        <a:ext cx="4001884" cy="363807"/>
      </dsp:txXfrm>
    </dsp:sp>
    <dsp:sp modelId="{03ACA58C-4FDF-416B-8E9A-CA04B6E63DEE}">
      <dsp:nvSpPr>
        <dsp:cNvPr id="0" name=""/>
        <dsp:cNvSpPr/>
      </dsp:nvSpPr>
      <dsp:spPr>
        <a:xfrm>
          <a:off x="472551" y="36409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60B9DF7C-C791-4E34-9B4E-C1F201F72164}">
      <dsp:nvSpPr>
        <dsp:cNvPr id="0" name=""/>
        <dsp:cNvSpPr/>
      </dsp:nvSpPr>
      <dsp:spPr>
        <a:xfrm>
          <a:off x="1035038" y="36409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1C299AC6-CAA3-47A6-9833-C4C44AE5F266}">
      <dsp:nvSpPr>
        <dsp:cNvPr id="0" name=""/>
        <dsp:cNvSpPr/>
      </dsp:nvSpPr>
      <dsp:spPr>
        <a:xfrm>
          <a:off x="1597970" y="36409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EA924595-D8D9-431B-BB92-04529A774376}">
      <dsp:nvSpPr>
        <dsp:cNvPr id="0" name=""/>
        <dsp:cNvSpPr/>
      </dsp:nvSpPr>
      <dsp:spPr>
        <a:xfrm>
          <a:off x="2160457" y="36409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54C34565-9C92-437D-B960-D7182B8CB618}">
      <dsp:nvSpPr>
        <dsp:cNvPr id="0" name=""/>
        <dsp:cNvSpPr/>
      </dsp:nvSpPr>
      <dsp:spPr>
        <a:xfrm>
          <a:off x="2723388" y="36409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256F51C0-8BAC-4E62-930B-457DEB1869B4}">
      <dsp:nvSpPr>
        <dsp:cNvPr id="0" name=""/>
        <dsp:cNvSpPr/>
      </dsp:nvSpPr>
      <dsp:spPr>
        <a:xfrm>
          <a:off x="3285875" y="36409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AFF33429-B381-4DC9-8705-BB79EC71F450}">
      <dsp:nvSpPr>
        <dsp:cNvPr id="0" name=""/>
        <dsp:cNvSpPr/>
      </dsp:nvSpPr>
      <dsp:spPr>
        <a:xfrm>
          <a:off x="3848807" y="36409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F1450D57-E3DD-4146-A6C0-E06A8C23F5ED}">
      <dsp:nvSpPr>
        <dsp:cNvPr id="0" name=""/>
        <dsp:cNvSpPr/>
      </dsp:nvSpPr>
      <dsp:spPr>
        <a:xfrm>
          <a:off x="472551" y="438206"/>
          <a:ext cx="4053908" cy="592871"/>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2">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Horizon Advance EPO</a:t>
          </a:r>
          <a:endParaRPr lang="en-US" sz="2200" kern="1200" dirty="0"/>
        </a:p>
      </dsp:txBody>
      <dsp:txXfrm>
        <a:off x="472551" y="438206"/>
        <a:ext cx="4053908" cy="592871"/>
      </dsp:txXfrm>
    </dsp:sp>
    <dsp:sp modelId="{028E24A5-49D4-4BC7-9C17-1758F83B659C}">
      <dsp:nvSpPr>
        <dsp:cNvPr id="0" name=""/>
        <dsp:cNvSpPr/>
      </dsp:nvSpPr>
      <dsp:spPr>
        <a:xfrm>
          <a:off x="472551" y="1163224"/>
          <a:ext cx="4001884" cy="36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kern="1200" dirty="0" smtClean="0"/>
            <a:t>   </a:t>
          </a:r>
          <a:endParaRPr lang="en-US" sz="2200" kern="1200" dirty="0"/>
        </a:p>
      </dsp:txBody>
      <dsp:txXfrm>
        <a:off x="472551" y="1163224"/>
        <a:ext cx="4001884" cy="363807"/>
      </dsp:txXfrm>
    </dsp:sp>
    <dsp:sp modelId="{050C8DDD-03E0-4786-ACB1-D7A5C167937E}">
      <dsp:nvSpPr>
        <dsp:cNvPr id="0" name=""/>
        <dsp:cNvSpPr/>
      </dsp:nvSpPr>
      <dsp:spPr>
        <a:xfrm>
          <a:off x="472551" y="1527032"/>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ACEA7089-E9F3-4BB3-8706-8711938D3A29}">
      <dsp:nvSpPr>
        <dsp:cNvPr id="0" name=""/>
        <dsp:cNvSpPr/>
      </dsp:nvSpPr>
      <dsp:spPr>
        <a:xfrm>
          <a:off x="1035038" y="1527032"/>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2C76568C-8F7A-4A0C-8F8C-A04F85DCBEB4}">
      <dsp:nvSpPr>
        <dsp:cNvPr id="0" name=""/>
        <dsp:cNvSpPr/>
      </dsp:nvSpPr>
      <dsp:spPr>
        <a:xfrm>
          <a:off x="1597970" y="1527032"/>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8E6AB76E-B67D-4A9B-A0A5-EF908802D315}">
      <dsp:nvSpPr>
        <dsp:cNvPr id="0" name=""/>
        <dsp:cNvSpPr/>
      </dsp:nvSpPr>
      <dsp:spPr>
        <a:xfrm>
          <a:off x="2160457" y="1527032"/>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84FCF2E4-A275-44B9-A651-1D7C590763AD}">
      <dsp:nvSpPr>
        <dsp:cNvPr id="0" name=""/>
        <dsp:cNvSpPr/>
      </dsp:nvSpPr>
      <dsp:spPr>
        <a:xfrm>
          <a:off x="2723388" y="1527032"/>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D7D30003-DCE8-4938-8517-E851ED9BAE8E}">
      <dsp:nvSpPr>
        <dsp:cNvPr id="0" name=""/>
        <dsp:cNvSpPr/>
      </dsp:nvSpPr>
      <dsp:spPr>
        <a:xfrm>
          <a:off x="3285875" y="1527032"/>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8C02BF27-04EF-4843-8EE4-EF94011F9479}">
      <dsp:nvSpPr>
        <dsp:cNvPr id="0" name=""/>
        <dsp:cNvSpPr/>
      </dsp:nvSpPr>
      <dsp:spPr>
        <a:xfrm>
          <a:off x="3848807" y="1527032"/>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0D030E55-7C74-40E2-AE6E-FA7F398A0DBA}">
      <dsp:nvSpPr>
        <dsp:cNvPr id="0" name=""/>
        <dsp:cNvSpPr/>
      </dsp:nvSpPr>
      <dsp:spPr>
        <a:xfrm>
          <a:off x="472551" y="1601141"/>
          <a:ext cx="4053908" cy="592871"/>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2">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Horizon Advantage EPO</a:t>
          </a:r>
          <a:endParaRPr lang="en-US" sz="2200" kern="1200" dirty="0"/>
        </a:p>
      </dsp:txBody>
      <dsp:txXfrm>
        <a:off x="472551" y="1601141"/>
        <a:ext cx="4053908" cy="592871"/>
      </dsp:txXfrm>
    </dsp:sp>
    <dsp:sp modelId="{63294823-3DFF-443E-AB93-38D9DD9C7EF2}">
      <dsp:nvSpPr>
        <dsp:cNvPr id="0" name=""/>
        <dsp:cNvSpPr/>
      </dsp:nvSpPr>
      <dsp:spPr>
        <a:xfrm>
          <a:off x="472551" y="2326160"/>
          <a:ext cx="4001884" cy="363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kern="1200" dirty="0" smtClean="0"/>
            <a:t>    </a:t>
          </a:r>
          <a:endParaRPr lang="en-US" sz="2200" kern="1200" dirty="0"/>
        </a:p>
      </dsp:txBody>
      <dsp:txXfrm>
        <a:off x="472551" y="2326160"/>
        <a:ext cx="4001884" cy="363807"/>
      </dsp:txXfrm>
    </dsp:sp>
    <dsp:sp modelId="{8CDEE453-01EC-41A8-A9BB-283080E029D6}">
      <dsp:nvSpPr>
        <dsp:cNvPr id="0" name=""/>
        <dsp:cNvSpPr/>
      </dsp:nvSpPr>
      <dsp:spPr>
        <a:xfrm>
          <a:off x="472551" y="268996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C31493EA-768F-4154-9490-77DDFC2C45D8}">
      <dsp:nvSpPr>
        <dsp:cNvPr id="0" name=""/>
        <dsp:cNvSpPr/>
      </dsp:nvSpPr>
      <dsp:spPr>
        <a:xfrm>
          <a:off x="1035038" y="268996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C9FDAF7B-9C40-49F5-BA7D-2791BBE329F1}">
      <dsp:nvSpPr>
        <dsp:cNvPr id="0" name=""/>
        <dsp:cNvSpPr/>
      </dsp:nvSpPr>
      <dsp:spPr>
        <a:xfrm>
          <a:off x="1597970" y="268996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6CADE3F1-889A-48D2-91B6-E44332C72185}">
      <dsp:nvSpPr>
        <dsp:cNvPr id="0" name=""/>
        <dsp:cNvSpPr/>
      </dsp:nvSpPr>
      <dsp:spPr>
        <a:xfrm>
          <a:off x="2160457" y="268996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73CA92DD-A0B2-4D9F-A96D-AE341F3C57FE}">
      <dsp:nvSpPr>
        <dsp:cNvPr id="0" name=""/>
        <dsp:cNvSpPr/>
      </dsp:nvSpPr>
      <dsp:spPr>
        <a:xfrm>
          <a:off x="2723388" y="268996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182451EC-1AAC-4E13-A09D-B9325C9CCFE6}">
      <dsp:nvSpPr>
        <dsp:cNvPr id="0" name=""/>
        <dsp:cNvSpPr/>
      </dsp:nvSpPr>
      <dsp:spPr>
        <a:xfrm>
          <a:off x="3285875" y="268996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E1B5FBAC-133D-4AC6-8E7A-FA2F2627F644}">
      <dsp:nvSpPr>
        <dsp:cNvPr id="0" name=""/>
        <dsp:cNvSpPr/>
      </dsp:nvSpPr>
      <dsp:spPr>
        <a:xfrm>
          <a:off x="3848807" y="2689967"/>
          <a:ext cx="936440" cy="741089"/>
        </a:xfrm>
        <a:prstGeom prst="chevron">
          <a:avLst>
            <a:gd name="adj" fmla="val 7061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dk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sp>
    <dsp:sp modelId="{9511B4ED-D11D-4975-8042-C17F38DB066E}">
      <dsp:nvSpPr>
        <dsp:cNvPr id="0" name=""/>
        <dsp:cNvSpPr/>
      </dsp:nvSpPr>
      <dsp:spPr>
        <a:xfrm>
          <a:off x="472551" y="2764076"/>
          <a:ext cx="4053908" cy="592871"/>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2">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Horizon Advantage EPO Essential</a:t>
          </a:r>
          <a:endParaRPr lang="en-US" sz="2200" kern="1200" dirty="0"/>
        </a:p>
      </dsp:txBody>
      <dsp:txXfrm>
        <a:off x="472551" y="2764076"/>
        <a:ext cx="4053908" cy="59287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958D56-4755-462B-BACD-E779E0439FD7}" type="datetimeFigureOut">
              <a:rPr lang="en-US" smtClean="0"/>
              <a:pPr/>
              <a:t>1/7/2014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E70689-7C75-417F-912F-FD70A0967EBA}" type="slidenum">
              <a:rPr lang="en-US" smtClean="0"/>
              <a:pPr/>
              <a:t>‹#›</a:t>
            </a:fld>
            <a:endParaRPr lang="en-US" dirty="0"/>
          </a:p>
        </p:txBody>
      </p:sp>
    </p:spTree>
    <p:extLst>
      <p:ext uri="{BB962C8B-B14F-4D97-AF65-F5344CB8AC3E}">
        <p14:creationId xmlns:p14="http://schemas.microsoft.com/office/powerpoint/2010/main" val="81103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fall, people in every state are supposed to be able to buy health insurance through new online marketplaces, or exchanges, instituted by the federal health-care law. Insurers have been preparing for the rollout with research, trying to figure out what products to offer and how to market them.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law requires many plans to have fuller benefits than they did before, because they have to include things like emergency services, maternity coverage, prescription drugs and preventive care. They also have to cover at least 60% of medical costs, on average. Higher tiers of coverage will also be sold.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bronze plan covers about 60% of a consumer’s health costs, the silver 70%, the gold 80% and the platinum 90%.</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2E70689-7C75-417F-912F-FD70A0967EBA}" type="slidenum">
              <a:rPr lang="en-US" smtClean="0"/>
              <a:pPr/>
              <a:t>2</a:t>
            </a:fld>
            <a:endParaRPr lang="en-US"/>
          </a:p>
        </p:txBody>
      </p:sp>
    </p:spTree>
    <p:extLst>
      <p:ext uri="{BB962C8B-B14F-4D97-AF65-F5344CB8AC3E}">
        <p14:creationId xmlns:p14="http://schemas.microsoft.com/office/powerpoint/2010/main" val="219821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70689-7C75-417F-912F-FD70A0967EBA}" type="slidenum">
              <a:rPr lang="en-US" smtClean="0"/>
              <a:pPr/>
              <a:t>11</a:t>
            </a:fld>
            <a:endParaRPr lang="en-US" dirty="0"/>
          </a:p>
        </p:txBody>
      </p:sp>
    </p:spTree>
    <p:extLst>
      <p:ext uri="{BB962C8B-B14F-4D97-AF65-F5344CB8AC3E}">
        <p14:creationId xmlns:p14="http://schemas.microsoft.com/office/powerpoint/2010/main" val="50652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70689-7C75-417F-912F-FD70A0967EBA}" type="slidenum">
              <a:rPr lang="en-US" smtClean="0"/>
              <a:pPr/>
              <a:t>3</a:t>
            </a:fld>
            <a:endParaRPr lang="en-US" dirty="0"/>
          </a:p>
        </p:txBody>
      </p:sp>
    </p:spTree>
    <p:extLst>
      <p:ext uri="{BB962C8B-B14F-4D97-AF65-F5344CB8AC3E}">
        <p14:creationId xmlns:p14="http://schemas.microsoft.com/office/powerpoint/2010/main" val="234787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70689-7C75-417F-912F-FD70A0967EBA}" type="slidenum">
              <a:rPr lang="en-US" smtClean="0"/>
              <a:pPr/>
              <a:t>4</a:t>
            </a:fld>
            <a:endParaRPr lang="en-US" dirty="0"/>
          </a:p>
        </p:txBody>
      </p:sp>
    </p:spTree>
    <p:extLst>
      <p:ext uri="{BB962C8B-B14F-4D97-AF65-F5344CB8AC3E}">
        <p14:creationId xmlns:p14="http://schemas.microsoft.com/office/powerpoint/2010/main" val="226411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6200"/>
            <a:ext cx="4648200" cy="3486150"/>
          </a:xfrm>
        </p:spPr>
      </p:sp>
      <p:sp>
        <p:nvSpPr>
          <p:cNvPr id="3" name="Notes Placeholder 2"/>
          <p:cNvSpPr>
            <a:spLocks noGrp="1"/>
          </p:cNvSpPr>
          <p:nvPr>
            <p:ph type="body" idx="1"/>
          </p:nvPr>
        </p:nvSpPr>
        <p:spPr>
          <a:xfrm>
            <a:off x="533400" y="3657600"/>
            <a:ext cx="6172200" cy="4800600"/>
          </a:xfrm>
        </p:spPr>
        <p:txBody>
          <a:bodyPr>
            <a:normAutofit fontScale="92500" lnSpcReduction="10000"/>
          </a:bodyPr>
          <a:lstStyle/>
          <a:p>
            <a:r>
              <a:rPr lang="en-US" sz="1300" b="1" dirty="0" smtClean="0">
                <a:solidFill>
                  <a:prstClr val="black"/>
                </a:solidFill>
              </a:rPr>
              <a:t>We first identified providers with 50 or more Episodes of Care</a:t>
            </a:r>
            <a:r>
              <a:rPr lang="en-US" sz="1300" dirty="0" smtClean="0">
                <a:solidFill>
                  <a:prstClr val="black"/>
                </a:solidFill>
              </a:rPr>
              <a:t> : Episodes of Care are based on claims data and are comprised of the activities and associated costs related to the diagnosis and treatment of a condition by physicians and other healthcare providers. As an example, for diabetes, the episode would consist of one calendar year of activities.   For the Horizon Advance analysis, we used 2011 claims data.  If a provider did not have a full year of 2011 claim data, they were excluded from the analysis.</a:t>
            </a:r>
          </a:p>
          <a:p>
            <a:endParaRPr lang="en-US" sz="130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prstClr val="black"/>
                </a:solidFill>
              </a:rPr>
              <a:t>We then calculated an efficiency index using ETG analysis:  </a:t>
            </a:r>
            <a:r>
              <a:rPr lang="en-US" sz="1300" dirty="0" smtClean="0">
                <a:solidFill>
                  <a:prstClr val="black"/>
                </a:solidFill>
              </a:rPr>
              <a:t>ETG stands for Episode Treatment Group.  They are the compilation of episodes of care and are peer specific. Two types of costs are generated by the ETG process – Actual and Expected. Actual are the costs that your practice incurred, while Expected is the cost that your peers have “averaged.”  Note, hospital and ER costs were carved out of the calculations.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solidFill>
                <a:prstClr val="black"/>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prstClr val="black"/>
                </a:solidFill>
              </a:rPr>
              <a:t>We then reviewed admitting privileges and referral rates:  </a:t>
            </a:r>
            <a:r>
              <a:rPr lang="en-US" sz="1300" dirty="0" smtClean="0">
                <a:solidFill>
                  <a:prstClr val="black"/>
                </a:solidFill>
              </a:rPr>
              <a:t>Selected practices</a:t>
            </a:r>
            <a:r>
              <a:rPr lang="en-US" sz="1300" baseline="30000" dirty="0" smtClean="0">
                <a:solidFill>
                  <a:prstClr val="black"/>
                </a:solidFill>
              </a:rPr>
              <a:t>1 </a:t>
            </a:r>
            <a:r>
              <a:rPr lang="en-US" sz="1300" dirty="0" smtClean="0">
                <a:solidFill>
                  <a:prstClr val="black"/>
                </a:solidFill>
              </a:rPr>
              <a:t>must have admitting privileges and referral patterns to Preferred Tier 1 hospitals.  Admitting privileges were determined using PNO and referral rates were calculated using claims data.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30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prstClr val="black"/>
                </a:solidFill>
              </a:rPr>
              <a:t>Finally, using the efficiency indexes and the Tier 1 hospital information, we selected providers up to the geographic access and coverage requirements:  </a:t>
            </a:r>
            <a:r>
              <a:rPr lang="en-US" sz="1300" dirty="0" smtClean="0">
                <a:solidFill>
                  <a:prstClr val="black"/>
                </a:solidFill>
              </a:rPr>
              <a:t>For each county, and each of the 22 specialties, we selected practices for inclusion.  For example, per the requirements, Bergen county requires 12 cardiologists.  Therefore, we included the top practices that, when counting individual practitioners, yield equal up to or greater than 12 practitioners.</a:t>
            </a:r>
            <a:r>
              <a:rPr lang="en-US" sz="1300" baseline="30000" dirty="0" smtClean="0">
                <a:solidFill>
                  <a:prstClr val="black"/>
                </a:solidFill>
              </a:rPr>
              <a:t>2</a:t>
            </a:r>
            <a:r>
              <a:rPr lang="en-US" sz="1300" dirty="0" smtClean="0">
                <a:solidFill>
                  <a:prstClr val="black"/>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solidFill>
                <a:prstClr val="black"/>
              </a:solidFill>
            </a:endParaRPr>
          </a:p>
          <a:p>
            <a:pPr eaLnBrk="1" hangingPunct="1">
              <a:defRPr/>
            </a:pPr>
            <a:r>
              <a:rPr lang="en-US" sz="1300" dirty="0" smtClean="0">
                <a:solidFill>
                  <a:prstClr val="black"/>
                </a:solidFill>
              </a:rPr>
              <a:t>1  Excludes the following specialties which do not require admitting privileges: Dermatology, Allergy, Podiatry, Chiropractic and Ophthalmology. </a:t>
            </a:r>
          </a:p>
          <a:p>
            <a:pPr eaLnBrk="1" hangingPunct="1">
              <a:defRPr/>
            </a:pPr>
            <a:endParaRPr lang="en-US" sz="1300" dirty="0" smtClean="0">
              <a:solidFill>
                <a:prstClr val="black"/>
              </a:solidFill>
            </a:endParaRPr>
          </a:p>
          <a:p>
            <a:pPr eaLnBrk="1" hangingPunct="1">
              <a:defRPr/>
            </a:pPr>
            <a:r>
              <a:rPr lang="en-US" sz="1300" dirty="0" smtClean="0">
                <a:solidFill>
                  <a:prstClr val="black"/>
                </a:solidFill>
              </a:rPr>
              <a:t>2  Note, due to limitations in the # of practitioners available for each specialty, county coverage may have not been met, however access can be met using neighboring county physicians.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solidFill>
                <a:prstClr val="black"/>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2E70689-7C75-417F-912F-FD70A0967EBA}" type="slidenum">
              <a:rPr lang="en-US" smtClean="0"/>
              <a:pPr/>
              <a:t>5</a:t>
            </a:fld>
            <a:endParaRPr lang="en-US" dirty="0"/>
          </a:p>
        </p:txBody>
      </p:sp>
    </p:spTree>
    <p:extLst>
      <p:ext uri="{BB962C8B-B14F-4D97-AF65-F5344CB8AC3E}">
        <p14:creationId xmlns:p14="http://schemas.microsoft.com/office/powerpoint/2010/main" val="277448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81100" y="387350"/>
            <a:ext cx="4649788" cy="3486150"/>
          </a:xfrm>
          <a:ln/>
          <a:extLst/>
        </p:spPr>
      </p:sp>
      <p:sp>
        <p:nvSpPr>
          <p:cNvPr id="166915"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98507" eaLnBrk="0" hangingPunct="0">
              <a:defRPr sz="2800">
                <a:solidFill>
                  <a:schemeClr val="bg1"/>
                </a:solidFill>
                <a:latin typeface="Arial" pitchFamily="34" charset="0"/>
                <a:ea typeface="ＭＳ Ｐゴシック" pitchFamily="34" charset="-128"/>
              </a:defRPr>
            </a:lvl1pPr>
            <a:lvl2pPr marL="742935" indent="-285744" defTabSz="898507" eaLnBrk="0" hangingPunct="0">
              <a:defRPr sz="2800">
                <a:solidFill>
                  <a:schemeClr val="bg1"/>
                </a:solidFill>
                <a:latin typeface="Arial" pitchFamily="34" charset="0"/>
                <a:ea typeface="ＭＳ Ｐゴシック" pitchFamily="34" charset="-128"/>
              </a:defRPr>
            </a:lvl2pPr>
            <a:lvl3pPr marL="1142977" indent="-228595" defTabSz="898507" eaLnBrk="0" hangingPunct="0">
              <a:defRPr sz="2800">
                <a:solidFill>
                  <a:schemeClr val="bg1"/>
                </a:solidFill>
                <a:latin typeface="Arial" pitchFamily="34" charset="0"/>
                <a:ea typeface="ＭＳ Ｐゴシック" pitchFamily="34" charset="-128"/>
              </a:defRPr>
            </a:lvl3pPr>
            <a:lvl4pPr marL="1600168" indent="-228595" defTabSz="898507" eaLnBrk="0" hangingPunct="0">
              <a:defRPr sz="2800">
                <a:solidFill>
                  <a:schemeClr val="bg1"/>
                </a:solidFill>
                <a:latin typeface="Arial" pitchFamily="34" charset="0"/>
                <a:ea typeface="ＭＳ Ｐゴシック" pitchFamily="34" charset="-128"/>
              </a:defRPr>
            </a:lvl4pPr>
            <a:lvl5pPr marL="2057359" indent="-228595" defTabSz="898507" eaLnBrk="0" hangingPunct="0">
              <a:defRPr sz="2800">
                <a:solidFill>
                  <a:schemeClr val="bg1"/>
                </a:solidFill>
                <a:latin typeface="Arial" pitchFamily="34" charset="0"/>
                <a:ea typeface="ＭＳ Ｐゴシック" pitchFamily="34" charset="-128"/>
              </a:defRPr>
            </a:lvl5pPr>
            <a:lvl6pPr marL="2514550"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6pPr>
            <a:lvl7pPr marL="2971740"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7pPr>
            <a:lvl8pPr marL="3428932"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8pPr>
            <a:lvl9pPr marL="3886122"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9pPr>
          </a:lstStyle>
          <a:p>
            <a:pPr>
              <a:defRPr/>
            </a:pPr>
            <a:fld id="{0635CAB9-F845-4AA8-A745-CABA6B782E04}" type="slidenum">
              <a:rPr lang="en-US" sz="1200">
                <a:solidFill>
                  <a:prstClr val="black"/>
                </a:solidFill>
                <a:latin typeface="Times New Roman" pitchFamily="18" charset="0"/>
              </a:rPr>
              <a:pPr>
                <a:defRPr/>
              </a:pPr>
              <a:t>6</a:t>
            </a:fld>
            <a:endParaRPr lang="en-US" sz="1200" dirty="0">
              <a:solidFill>
                <a:prstClr val="black"/>
              </a:solidFill>
              <a:latin typeface="Times New Roman" pitchFamily="18" charset="0"/>
            </a:endParaRPr>
          </a:p>
        </p:txBody>
      </p:sp>
      <p:sp>
        <p:nvSpPr>
          <p:cNvPr id="63492" name="Notes Placeholder 2"/>
          <p:cNvSpPr>
            <a:spLocks noGrp="1"/>
          </p:cNvSpPr>
          <p:nvPr/>
        </p:nvSpPr>
        <p:spPr bwMode="auto">
          <a:xfrm>
            <a:off x="916932" y="4425951"/>
            <a:ext cx="5126405"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10" tIns="45006" rIns="90010" bIns="45006" anchor="ctr"/>
          <a:lstStyle/>
          <a:p>
            <a:pPr defTabSz="947738" eaLnBrk="0" hangingPunct="0">
              <a:spcBef>
                <a:spcPct val="30000"/>
              </a:spcBef>
            </a:pPr>
            <a:endParaRPr lang="en-US" sz="1200">
              <a:solidFill>
                <a:srgbClr val="000000"/>
              </a:solidFill>
              <a:cs typeface="Arial" pitchFamily="34" charset="0"/>
            </a:endParaRPr>
          </a:p>
        </p:txBody>
      </p:sp>
      <p:sp>
        <p:nvSpPr>
          <p:cNvPr id="63493" name="Notes Placeholder 2"/>
          <p:cNvSpPr>
            <a:spLocks noGrp="1"/>
          </p:cNvSpPr>
          <p:nvPr>
            <p:ph type="body" idx="3"/>
          </p:nvPr>
        </p:nvSpPr>
        <p:spPr>
          <a:xfrm>
            <a:off x="155248" y="3951288"/>
            <a:ext cx="6543040" cy="495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nchor="t">
            <a:normAutofit/>
          </a:bodyPr>
          <a:lstStyle/>
          <a:p>
            <a:pPr lvl="1" eaLnBrk="1" hangingPunct="1">
              <a:lnSpc>
                <a:spcPts val="1650"/>
              </a:lnSpc>
              <a:spcBef>
                <a:spcPct val="0"/>
              </a:spcBef>
              <a:spcAft>
                <a:spcPts val="413"/>
              </a:spcAft>
            </a:pPr>
            <a:r>
              <a:rPr lang="en-US" dirty="0" smtClean="0">
                <a:latin typeface="Arial" pitchFamily="34" charset="0"/>
                <a:cs typeface="Arial" pitchFamily="34" charset="0"/>
              </a:rPr>
              <a:t>One provision of the Affordable Care Act is the establishment of health insurance exchanges. </a:t>
            </a:r>
          </a:p>
          <a:p>
            <a:pPr lvl="1" eaLnBrk="1" hangingPunct="1">
              <a:lnSpc>
                <a:spcPts val="1650"/>
              </a:lnSpc>
              <a:spcBef>
                <a:spcPct val="0"/>
              </a:spcBef>
              <a:spcAft>
                <a:spcPts val="413"/>
              </a:spcAft>
            </a:pPr>
            <a:endParaRPr lang="en-US" sz="800" dirty="0" smtClean="0">
              <a:latin typeface="Arial" pitchFamily="34" charset="0"/>
              <a:cs typeface="Arial" pitchFamily="34" charset="0"/>
            </a:endParaRPr>
          </a:p>
          <a:p>
            <a:pPr lvl="1">
              <a:lnSpc>
                <a:spcPts val="1650"/>
              </a:lnSpc>
              <a:spcBef>
                <a:spcPct val="0"/>
              </a:spcBef>
              <a:spcAft>
                <a:spcPts val="413"/>
              </a:spcAft>
            </a:pPr>
            <a:r>
              <a:rPr lang="en-US" dirty="0" smtClean="0">
                <a:latin typeface="Arial" pitchFamily="34" charset="0"/>
                <a:cs typeface="Arial" pitchFamily="34" charset="0"/>
              </a:rPr>
              <a:t>Our </a:t>
            </a:r>
            <a:r>
              <a:rPr lang="en-US" dirty="0">
                <a:latin typeface="Arial" pitchFamily="34" charset="0"/>
                <a:cs typeface="Arial" pitchFamily="34" charset="0"/>
              </a:rPr>
              <a:t>Horizon Advance EPO plans provide access to a variety of doctors, specialists and hospitals. These plans provide integrated medical and pharmacy benefits, including wellness and emergency care. </a:t>
            </a:r>
          </a:p>
          <a:p>
            <a:pPr lvl="1" eaLnBrk="1" hangingPunct="1">
              <a:lnSpc>
                <a:spcPts val="1050"/>
              </a:lnSpc>
              <a:spcBef>
                <a:spcPct val="0"/>
              </a:spcBef>
              <a:spcAft>
                <a:spcPts val="413"/>
              </a:spcAft>
            </a:pPr>
            <a:endParaRPr lang="en-US" sz="800" dirty="0" smtClean="0">
              <a:latin typeface="Arial" pitchFamily="34" charset="0"/>
              <a:cs typeface="Arial" pitchFamily="34" charset="0"/>
            </a:endParaRPr>
          </a:p>
          <a:p>
            <a:pPr lvl="1">
              <a:lnSpc>
                <a:spcPts val="1650"/>
              </a:lnSpc>
              <a:spcBef>
                <a:spcPct val="0"/>
              </a:spcBef>
              <a:spcAft>
                <a:spcPts val="413"/>
              </a:spcAft>
            </a:pPr>
            <a:r>
              <a:rPr lang="en-US" dirty="0">
                <a:latin typeface="Arial" pitchFamily="34" charset="0"/>
                <a:cs typeface="Arial" pitchFamily="34" charset="0"/>
              </a:rPr>
              <a:t>Members must select a Primary Care Physician (PCP) to coordinate care and provide referrals to specialists who participate with the Horizon Advance EPO product. </a:t>
            </a:r>
          </a:p>
          <a:p>
            <a:pPr lvl="1" eaLnBrk="1" hangingPunct="1">
              <a:lnSpc>
                <a:spcPts val="1050"/>
              </a:lnSpc>
              <a:spcBef>
                <a:spcPct val="0"/>
              </a:spcBef>
              <a:spcAft>
                <a:spcPts val="413"/>
              </a:spcAft>
            </a:pPr>
            <a:endParaRPr lang="en-US" dirty="0" smtClean="0">
              <a:latin typeface="Arial" pitchFamily="34" charset="0"/>
              <a:cs typeface="Arial" pitchFamily="34" charset="0"/>
            </a:endParaRPr>
          </a:p>
          <a:p>
            <a:pPr lvl="1" eaLnBrk="1" hangingPunct="1">
              <a:lnSpc>
                <a:spcPts val="1050"/>
              </a:lnSpc>
              <a:spcBef>
                <a:spcPct val="0"/>
              </a:spcBef>
              <a:spcAft>
                <a:spcPts val="413"/>
              </a:spcAft>
            </a:pPr>
            <a:r>
              <a:rPr lang="en-US" dirty="0" smtClean="0">
                <a:latin typeface="Arial" pitchFamily="34" charset="0"/>
                <a:cs typeface="Arial" pitchFamily="34" charset="0"/>
              </a:rPr>
              <a:t>There are no </a:t>
            </a:r>
            <a:r>
              <a:rPr lang="en-US" dirty="0" smtClean="0">
                <a:solidFill>
                  <a:srgbClr val="000000"/>
                </a:solidFill>
                <a:latin typeface="Arial" pitchFamily="34" charset="0"/>
              </a:rPr>
              <a:t>out-of-network benefits for this product, except in an emergency.</a:t>
            </a:r>
          </a:p>
          <a:p>
            <a:pPr lvl="1" eaLnBrk="1" hangingPunct="1">
              <a:lnSpc>
                <a:spcPts val="1050"/>
              </a:lnSpc>
              <a:spcBef>
                <a:spcPct val="0"/>
              </a:spcBef>
              <a:spcAft>
                <a:spcPts val="413"/>
              </a:spcAft>
            </a:pPr>
            <a:endParaRPr lang="en-US" dirty="0" smtClean="0">
              <a:latin typeface="Arial" pitchFamily="34" charset="0"/>
              <a:cs typeface="Arial" pitchFamily="34" charset="0"/>
            </a:endParaRPr>
          </a:p>
          <a:p>
            <a:pPr lvl="1" eaLnBrk="1" hangingPunct="1">
              <a:lnSpc>
                <a:spcPts val="1650"/>
              </a:lnSpc>
              <a:spcBef>
                <a:spcPct val="0"/>
              </a:spcBef>
              <a:spcAft>
                <a:spcPts val="413"/>
              </a:spcAft>
            </a:pPr>
            <a:r>
              <a:rPr lang="en-US" dirty="0" smtClean="0">
                <a:latin typeface="Arial" pitchFamily="34" charset="0"/>
                <a:cs typeface="Arial" pitchFamily="34" charset="0"/>
              </a:rPr>
              <a:t>Horizon Advance is not a new Horizon network, it is a product that utilizes a subset of our Managed Care network.  Members enrolled in Horizon Advance EPO will only have access to a subset of the Horizon Managed Care Network. Horizon Advance EPO members will not have out-of-network benefits for providers not part of the Horizon Advance EPO subset of providers.</a:t>
            </a:r>
          </a:p>
          <a:p>
            <a:pPr lvl="1" eaLnBrk="1" hangingPunct="1">
              <a:lnSpc>
                <a:spcPts val="1050"/>
              </a:lnSpc>
              <a:spcBef>
                <a:spcPct val="0"/>
              </a:spcBef>
              <a:spcAft>
                <a:spcPts val="413"/>
              </a:spcAft>
            </a:pPr>
            <a:endParaRPr lang="en-US" dirty="0" smtClean="0">
              <a:latin typeface="Arial" pitchFamily="34" charset="0"/>
              <a:cs typeface="Arial" pitchFamily="34" charset="0"/>
            </a:endParaRPr>
          </a:p>
          <a:p>
            <a:pPr lvl="1">
              <a:lnSpc>
                <a:spcPts val="1650"/>
              </a:lnSpc>
              <a:spcBef>
                <a:spcPct val="0"/>
              </a:spcBef>
              <a:spcAft>
                <a:spcPts val="413"/>
              </a:spcAft>
            </a:pPr>
            <a:r>
              <a:rPr lang="en-US" dirty="0">
                <a:latin typeface="Arial" pitchFamily="34" charset="0"/>
                <a:cs typeface="Arial" pitchFamily="34" charset="0"/>
              </a:rPr>
              <a:t>Horizon Advance EPO members can choose to maximize their benefits by using hospitals with the Preferred Tier 1 designation ( ). This plan allows members to access other hospitals in the Horizon Hospital Network for an additional out-of-pocket cost.</a:t>
            </a:r>
          </a:p>
          <a:p>
            <a:pPr lvl="1">
              <a:lnSpc>
                <a:spcPts val="1650"/>
              </a:lnSpc>
              <a:spcBef>
                <a:spcPct val="0"/>
              </a:spcBef>
              <a:spcAft>
                <a:spcPts val="413"/>
              </a:spcAft>
            </a:pPr>
            <a:endParaRPr lang="en-US" dirty="0">
              <a:latin typeface="Arial" pitchFamily="34" charset="0"/>
              <a:cs typeface="Arial" pitchFamily="34" charset="0"/>
            </a:endParaRPr>
          </a:p>
          <a:p>
            <a:pPr lvl="1" eaLnBrk="1" hangingPunct="1">
              <a:lnSpc>
                <a:spcPts val="1050"/>
              </a:lnSpc>
              <a:spcBef>
                <a:spcPct val="0"/>
              </a:spcBef>
              <a:spcAft>
                <a:spcPts val="413"/>
              </a:spcAft>
            </a:pPr>
            <a:endParaRPr lang="en-US" dirty="0" smtClean="0">
              <a:latin typeface="Arial" pitchFamily="34" charset="0"/>
              <a:cs typeface="Arial" pitchFamily="34" charset="0"/>
            </a:endParaRPr>
          </a:p>
          <a:p>
            <a:pPr lvl="1" eaLnBrk="1" hangingPunct="1">
              <a:lnSpc>
                <a:spcPts val="1650"/>
              </a:lnSpc>
              <a:spcBef>
                <a:spcPct val="0"/>
              </a:spcBef>
              <a:spcAft>
                <a:spcPts val="413"/>
              </a:spcAft>
            </a:pPr>
            <a:endParaRPr lang="en-US" dirty="0" smtClean="0">
              <a:latin typeface="Arial" pitchFamily="34" charset="0"/>
              <a:cs typeface="Arial" pitchFamily="34" charset="0"/>
            </a:endParaRPr>
          </a:p>
          <a:p>
            <a:pPr lvl="1" eaLnBrk="1" hangingPunct="1">
              <a:lnSpc>
                <a:spcPts val="1650"/>
              </a:lnSpc>
              <a:spcBef>
                <a:spcPct val="0"/>
              </a:spcBef>
              <a:spcAft>
                <a:spcPts val="413"/>
              </a:spcAft>
            </a:pPr>
            <a:endParaRPr lang="en-US" dirty="0" smtClean="0">
              <a:latin typeface="Arial" pitchFamily="34" charset="0"/>
              <a:cs typeface="Arial" pitchFamily="34" charset="0"/>
            </a:endParaRPr>
          </a:p>
          <a:p>
            <a:pPr eaLnBrk="1" hangingPunct="1">
              <a:lnSpc>
                <a:spcPts val="1650"/>
              </a:lnSpc>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extLst/>
        </p:spPr>
      </p:sp>
      <p:sp>
        <p:nvSpPr>
          <p:cNvPr id="167939"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98507" eaLnBrk="0" hangingPunct="0">
              <a:defRPr sz="2800">
                <a:solidFill>
                  <a:schemeClr val="bg1"/>
                </a:solidFill>
                <a:latin typeface="Arial" pitchFamily="34" charset="0"/>
                <a:ea typeface="ＭＳ Ｐゴシック" pitchFamily="34" charset="-128"/>
              </a:defRPr>
            </a:lvl1pPr>
            <a:lvl2pPr marL="742935" indent="-285744" defTabSz="898507" eaLnBrk="0" hangingPunct="0">
              <a:defRPr sz="2800">
                <a:solidFill>
                  <a:schemeClr val="bg1"/>
                </a:solidFill>
                <a:latin typeface="Arial" pitchFamily="34" charset="0"/>
                <a:ea typeface="ＭＳ Ｐゴシック" pitchFamily="34" charset="-128"/>
              </a:defRPr>
            </a:lvl2pPr>
            <a:lvl3pPr marL="1142977" indent="-228595" defTabSz="898507" eaLnBrk="0" hangingPunct="0">
              <a:defRPr sz="2800">
                <a:solidFill>
                  <a:schemeClr val="bg1"/>
                </a:solidFill>
                <a:latin typeface="Arial" pitchFamily="34" charset="0"/>
                <a:ea typeface="ＭＳ Ｐゴシック" pitchFamily="34" charset="-128"/>
              </a:defRPr>
            </a:lvl3pPr>
            <a:lvl4pPr marL="1600168" indent="-228595" defTabSz="898507" eaLnBrk="0" hangingPunct="0">
              <a:defRPr sz="2800">
                <a:solidFill>
                  <a:schemeClr val="bg1"/>
                </a:solidFill>
                <a:latin typeface="Arial" pitchFamily="34" charset="0"/>
                <a:ea typeface="ＭＳ Ｐゴシック" pitchFamily="34" charset="-128"/>
              </a:defRPr>
            </a:lvl4pPr>
            <a:lvl5pPr marL="2057359" indent="-228595" defTabSz="898507" eaLnBrk="0" hangingPunct="0">
              <a:defRPr sz="2800">
                <a:solidFill>
                  <a:schemeClr val="bg1"/>
                </a:solidFill>
                <a:latin typeface="Arial" pitchFamily="34" charset="0"/>
                <a:ea typeface="ＭＳ Ｐゴシック" pitchFamily="34" charset="-128"/>
              </a:defRPr>
            </a:lvl5pPr>
            <a:lvl6pPr marL="2514550"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6pPr>
            <a:lvl7pPr marL="2971740"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7pPr>
            <a:lvl8pPr marL="3428932"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8pPr>
            <a:lvl9pPr marL="3886122" indent="-228595" defTabSz="898507" eaLnBrk="0" fontAlgn="base" hangingPunct="0">
              <a:spcBef>
                <a:spcPct val="0"/>
              </a:spcBef>
              <a:spcAft>
                <a:spcPct val="0"/>
              </a:spcAft>
              <a:defRPr sz="2800">
                <a:solidFill>
                  <a:schemeClr val="bg1"/>
                </a:solidFill>
                <a:latin typeface="Arial" pitchFamily="34" charset="0"/>
                <a:ea typeface="ＭＳ Ｐゴシック" pitchFamily="34" charset="-128"/>
              </a:defRPr>
            </a:lvl9pPr>
          </a:lstStyle>
          <a:p>
            <a:pPr>
              <a:defRPr/>
            </a:pPr>
            <a:fld id="{37F11BA7-281D-48F3-8EAD-CDC9D82D0AB9}" type="slidenum">
              <a:rPr lang="en-US" sz="1200">
                <a:solidFill>
                  <a:prstClr val="black"/>
                </a:solidFill>
                <a:latin typeface="Times New Roman" pitchFamily="18" charset="0"/>
              </a:rPr>
              <a:pPr>
                <a:defRPr/>
              </a:pPr>
              <a:t>7</a:t>
            </a:fld>
            <a:endParaRPr lang="en-US" sz="1200" dirty="0">
              <a:solidFill>
                <a:prstClr val="black"/>
              </a:solidFill>
              <a:latin typeface="Times New Roman" pitchFamily="18" charset="0"/>
            </a:endParaRPr>
          </a:p>
        </p:txBody>
      </p:sp>
      <p:sp>
        <p:nvSpPr>
          <p:cNvPr id="64516" name="Notes Placeholder 2"/>
          <p:cNvSpPr>
            <a:spLocks noGrp="1"/>
          </p:cNvSpPr>
          <p:nvPr/>
        </p:nvSpPr>
        <p:spPr bwMode="auto">
          <a:xfrm>
            <a:off x="916931" y="4425951"/>
            <a:ext cx="5459541"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10" tIns="45006" rIns="90010" bIns="45006" anchor="ctr"/>
          <a:lstStyle/>
          <a:p>
            <a:pPr defTabSz="947738" eaLnBrk="0" hangingPunct="0">
              <a:spcBef>
                <a:spcPct val="30000"/>
              </a:spcBef>
            </a:pPr>
            <a:endParaRPr lang="en-US" sz="1200">
              <a:solidFill>
                <a:srgbClr val="000000"/>
              </a:solidFill>
              <a:cs typeface="Arial" pitchFamily="34" charset="0"/>
            </a:endParaRPr>
          </a:p>
        </p:txBody>
      </p:sp>
      <p:sp>
        <p:nvSpPr>
          <p:cNvPr id="64517" name="Notes Placeholder 2"/>
          <p:cNvSpPr>
            <a:spLocks noGrp="1"/>
          </p:cNvSpPr>
          <p:nvPr>
            <p:ph type="body" idx="3"/>
          </p:nvPr>
        </p:nvSpPr>
        <p:spPr>
          <a:xfrm>
            <a:off x="492426" y="4352926"/>
            <a:ext cx="6308550" cy="423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nchor="t">
            <a:normAutofit/>
          </a:bodyPr>
          <a:lstStyle/>
          <a:p>
            <a:pPr marL="176213" indent="-176213" eaLnBrk="1" hangingPunct="1">
              <a:lnSpc>
                <a:spcPts val="1200"/>
              </a:lnSpc>
              <a:spcBef>
                <a:spcPct val="50000"/>
              </a:spcBef>
              <a:buClr>
                <a:srgbClr val="000099"/>
              </a:buClr>
              <a:buSzPct val="130000"/>
            </a:pPr>
            <a:r>
              <a:rPr lang="en-US" dirty="0" smtClean="0">
                <a:solidFill>
                  <a:srgbClr val="000000"/>
                </a:solidFill>
                <a:latin typeface="Arial" pitchFamily="34" charset="0"/>
                <a:ea typeface="ＭＳ Ｐゴシック" pitchFamily="34" charset="-128"/>
                <a:cs typeface="Arial" pitchFamily="34" charset="0"/>
              </a:rPr>
              <a:t>Physicians will be reimbursed at the Managed Care fee schedule for the Horizon</a:t>
            </a:r>
          </a:p>
          <a:p>
            <a:pPr marL="176213" indent="-176213" eaLnBrk="1" hangingPunct="1">
              <a:lnSpc>
                <a:spcPts val="913"/>
              </a:lnSpc>
              <a:spcBef>
                <a:spcPct val="50000"/>
              </a:spcBef>
              <a:buClr>
                <a:srgbClr val="000099"/>
              </a:buClr>
              <a:buSzPct val="130000"/>
            </a:pPr>
            <a:r>
              <a:rPr lang="en-US" dirty="0" smtClean="0">
                <a:solidFill>
                  <a:srgbClr val="000000"/>
                </a:solidFill>
                <a:latin typeface="Arial" pitchFamily="34" charset="0"/>
                <a:ea typeface="ＭＳ Ｐゴシック" pitchFamily="34" charset="-128"/>
                <a:cs typeface="Arial" pitchFamily="34" charset="0"/>
              </a:rPr>
              <a:t>Advance EPO product. Primary care physicians will be reimbursed based on a fee for </a:t>
            </a:r>
          </a:p>
          <a:p>
            <a:pPr marL="176213" indent="-176213" eaLnBrk="1" hangingPunct="1">
              <a:lnSpc>
                <a:spcPts val="913"/>
              </a:lnSpc>
              <a:spcBef>
                <a:spcPct val="50000"/>
              </a:spcBef>
              <a:buClr>
                <a:srgbClr val="000099"/>
              </a:buClr>
              <a:buSzPct val="130000"/>
            </a:pPr>
            <a:r>
              <a:rPr lang="en-US" dirty="0" smtClean="0">
                <a:solidFill>
                  <a:srgbClr val="000000"/>
                </a:solidFill>
                <a:latin typeface="Arial" pitchFamily="34" charset="0"/>
                <a:ea typeface="ＭＳ Ｐゴシック" pitchFamily="34" charset="-128"/>
                <a:cs typeface="Arial" pitchFamily="34" charset="0"/>
              </a:rPr>
              <a:t>service payment methodology.</a:t>
            </a:r>
            <a:endParaRPr lang="en-US" sz="800" dirty="0" smtClean="0">
              <a:solidFill>
                <a:srgbClr val="000000"/>
              </a:solidFill>
              <a:latin typeface="Arial" pitchFamily="34" charset="0"/>
              <a:ea typeface="ＭＳ Ｐゴシック" pitchFamily="34" charset="-128"/>
              <a:cs typeface="Arial" pitchFamily="34" charset="0"/>
            </a:endParaRPr>
          </a:p>
          <a:p>
            <a:pPr marL="176213" indent="-176213" eaLnBrk="1" hangingPunct="1">
              <a:lnSpc>
                <a:spcPts val="1713"/>
              </a:lnSpc>
              <a:spcBef>
                <a:spcPct val="0"/>
              </a:spcBef>
            </a:pPr>
            <a:endParaRPr lang="en-US" dirty="0" smtClean="0">
              <a:solidFill>
                <a:srgbClr val="000000"/>
              </a:solidFill>
              <a:latin typeface="Arial" pitchFamily="34" charset="0"/>
              <a:ea typeface="ＭＳ Ｐゴシック" pitchFamily="34" charset="-128"/>
              <a:cs typeface="Arial" pitchFamily="34" charset="0"/>
            </a:endParaRPr>
          </a:p>
          <a:p>
            <a:pPr marL="176213" indent="-176213" eaLnBrk="1" hangingPunct="1">
              <a:lnSpc>
                <a:spcPts val="1713"/>
              </a:lnSpc>
              <a:spcBef>
                <a:spcPct val="0"/>
              </a:spcBef>
            </a:pPr>
            <a:r>
              <a:rPr lang="en-US" dirty="0" smtClean="0">
                <a:solidFill>
                  <a:srgbClr val="000000"/>
                </a:solidFill>
                <a:latin typeface="Arial" pitchFamily="34" charset="0"/>
                <a:ea typeface="ＭＳ Ｐゴシック" pitchFamily="34" charset="-128"/>
                <a:cs typeface="Arial" pitchFamily="34" charset="0"/>
              </a:rPr>
              <a:t>The new exchange product shall be added as a search criteria on Horizon’s </a:t>
            </a:r>
          </a:p>
          <a:p>
            <a:pPr marL="176213" indent="-176213" eaLnBrk="1" hangingPunct="1">
              <a:lnSpc>
                <a:spcPts val="1713"/>
              </a:lnSpc>
              <a:spcBef>
                <a:spcPct val="0"/>
              </a:spcBef>
            </a:pPr>
            <a:r>
              <a:rPr lang="en-US" dirty="0" smtClean="0">
                <a:solidFill>
                  <a:srgbClr val="000000"/>
                </a:solidFill>
                <a:latin typeface="Arial" pitchFamily="34" charset="0"/>
                <a:ea typeface="ＭＳ Ｐゴシック" pitchFamily="34" charset="-128"/>
                <a:cs typeface="Arial" pitchFamily="34" charset="0"/>
              </a:rPr>
              <a:t>Online Provider Directory.</a:t>
            </a:r>
          </a:p>
          <a:p>
            <a:pPr marL="176213" indent="-176213" eaLnBrk="1" hangingPunct="1">
              <a:lnSpc>
                <a:spcPts val="1713"/>
              </a:lnSpc>
              <a:spcBef>
                <a:spcPct val="0"/>
              </a:spcBef>
            </a:pPr>
            <a:endParaRPr lang="en-US" sz="800" dirty="0" smtClean="0">
              <a:solidFill>
                <a:srgbClr val="000000"/>
              </a:solidFill>
              <a:latin typeface="Arial" pitchFamily="34" charset="0"/>
              <a:ea typeface="ＭＳ Ｐゴシック" pitchFamily="34" charset="-128"/>
              <a:cs typeface="Arial" pitchFamily="34" charset="0"/>
            </a:endParaRPr>
          </a:p>
          <a:p>
            <a:pPr marL="176213" indent="-176213" eaLnBrk="1" hangingPunct="1">
              <a:lnSpc>
                <a:spcPts val="1713"/>
              </a:lnSpc>
              <a:spcBef>
                <a:spcPct val="0"/>
              </a:spcBef>
            </a:pPr>
            <a:r>
              <a:rPr lang="en-US" dirty="0" smtClean="0">
                <a:solidFill>
                  <a:srgbClr val="000000"/>
                </a:solidFill>
                <a:latin typeface="Arial" pitchFamily="34" charset="0"/>
                <a:ea typeface="ＭＳ Ｐゴシック" pitchFamily="34" charset="-128"/>
                <a:cs typeface="Arial" pitchFamily="34" charset="0"/>
              </a:rPr>
              <a:t>The Online Provider Directory will feature indicators identifying the following:</a:t>
            </a:r>
          </a:p>
          <a:p>
            <a:pPr marL="176213" indent="-176213" eaLnBrk="1" hangingPunct="1">
              <a:lnSpc>
                <a:spcPts val="1713"/>
              </a:lnSpc>
              <a:spcBef>
                <a:spcPct val="0"/>
              </a:spcBef>
              <a:buFontTx/>
              <a:buChar char="•"/>
            </a:pPr>
            <a:r>
              <a:rPr lang="en-US" dirty="0" smtClean="0">
                <a:solidFill>
                  <a:srgbClr val="000000"/>
                </a:solidFill>
                <a:latin typeface="Arial" pitchFamily="34" charset="0"/>
                <a:ea typeface="ＭＳ Ｐゴシック" pitchFamily="34" charset="-128"/>
                <a:cs typeface="Arial" pitchFamily="34" charset="0"/>
              </a:rPr>
              <a:t>Practitioners participating with Horizon Advance EPO.</a:t>
            </a:r>
          </a:p>
          <a:p>
            <a:pPr marL="176213" indent="-176213" eaLnBrk="1" hangingPunct="1">
              <a:lnSpc>
                <a:spcPts val="1713"/>
              </a:lnSpc>
              <a:spcBef>
                <a:spcPct val="0"/>
              </a:spcBef>
              <a:buFontTx/>
              <a:buChar char="•"/>
            </a:pPr>
            <a:r>
              <a:rPr lang="en-US" dirty="0" smtClean="0">
                <a:solidFill>
                  <a:srgbClr val="000000"/>
                </a:solidFill>
                <a:latin typeface="Arial" pitchFamily="34" charset="0"/>
                <a:ea typeface="ＭＳ Ｐゴシック" pitchFamily="34" charset="-128"/>
                <a:cs typeface="Arial" pitchFamily="34" charset="0"/>
              </a:rPr>
              <a:t>Practitioners with Preferred Tier 1 hospital affiliations.</a:t>
            </a:r>
          </a:p>
          <a:p>
            <a:pPr marL="176213" indent="-176213" eaLnBrk="1" hangingPunct="1">
              <a:lnSpc>
                <a:spcPts val="1713"/>
              </a:lnSpc>
              <a:spcBef>
                <a:spcPct val="0"/>
              </a:spcBef>
              <a:buFontTx/>
              <a:buChar char="•"/>
            </a:pPr>
            <a:r>
              <a:rPr lang="en-US" dirty="0" smtClean="0">
                <a:solidFill>
                  <a:srgbClr val="000000"/>
                </a:solidFill>
                <a:latin typeface="Arial" pitchFamily="34" charset="0"/>
                <a:ea typeface="ＭＳ Ｐゴシック" pitchFamily="34" charset="-128"/>
                <a:cs typeface="Arial" pitchFamily="34" charset="0"/>
              </a:rPr>
              <a:t>Preferred Tier 1 hospitals via a PT1 indicator.</a:t>
            </a:r>
          </a:p>
          <a:p>
            <a:pPr marL="176213" indent="-176213" eaLnBrk="1" hangingPunct="1">
              <a:lnSpc>
                <a:spcPts val="1713"/>
              </a:lnSpc>
              <a:spcBef>
                <a:spcPct val="0"/>
              </a:spcBef>
              <a:buFontTx/>
              <a:buChar char="•"/>
            </a:pPr>
            <a:r>
              <a:rPr lang="en-US" dirty="0" smtClean="0">
                <a:solidFill>
                  <a:srgbClr val="000000"/>
                </a:solidFill>
                <a:latin typeface="Arial" pitchFamily="34" charset="0"/>
                <a:ea typeface="ＭＳ Ｐゴシック" pitchFamily="34" charset="-128"/>
                <a:cs typeface="Arial" pitchFamily="34" charset="0"/>
              </a:rPr>
              <a:t>All other in-network hospitals without the PT1 symbols are considered Tier 2 hospitals.</a:t>
            </a:r>
          </a:p>
          <a:p>
            <a:pPr marL="176213" indent="-176213" eaLnBrk="1" hangingPunct="1">
              <a:lnSpc>
                <a:spcPts val="1713"/>
              </a:lnSpc>
              <a:spcBef>
                <a:spcPct val="0"/>
              </a:spcBef>
            </a:pPr>
            <a:endParaRPr lang="en-US" dirty="0" smtClean="0">
              <a:solidFill>
                <a:srgbClr val="000000"/>
              </a:solidFill>
              <a:latin typeface="Arial" pitchFamily="34" charset="0"/>
              <a:ea typeface="ＭＳ Ｐゴシック" pitchFamily="34" charset="-128"/>
              <a:cs typeface="Arial" pitchFamily="34" charset="0"/>
            </a:endParaRPr>
          </a:p>
          <a:p>
            <a:pPr marL="176213" indent="-176213" eaLnBrk="1" hangingPunct="1">
              <a:lnSpc>
                <a:spcPts val="1713"/>
              </a:lnSpc>
              <a:spcBef>
                <a:spcPct val="0"/>
              </a:spcBef>
              <a:buFontTx/>
              <a:buChar char="•"/>
            </a:pPr>
            <a:endParaRPr lang="en-US" dirty="0" smtClean="0">
              <a:solidFill>
                <a:srgbClr val="000000"/>
              </a:solidFill>
              <a:latin typeface="Arial" pitchFamily="34" charset="0"/>
              <a:ea typeface="ＭＳ Ｐゴシック" pitchFamily="34" charset="-128"/>
              <a:cs typeface="Arial" pitchFamily="34" charset="0"/>
            </a:endParaRPr>
          </a:p>
          <a:p>
            <a:pPr marL="176213" indent="-176213" eaLnBrk="1" hangingPunct="1">
              <a:lnSpc>
                <a:spcPts val="1713"/>
              </a:lnSpc>
              <a:spcBef>
                <a:spcPct val="0"/>
              </a:spcBef>
              <a:buFontTx/>
              <a:buChar char="•"/>
            </a:pPr>
            <a:endParaRPr lang="en-US" dirty="0" smtClean="0">
              <a:solidFill>
                <a:srgbClr val="000000"/>
              </a:solidFill>
              <a:latin typeface="Arial" pitchFamily="34" charset="0"/>
              <a:ea typeface="ＭＳ Ｐゴシック" pitchFamily="34" charset="-128"/>
              <a:cs typeface="Arial" pitchFamily="34" charset="0"/>
            </a:endParaRPr>
          </a:p>
          <a:p>
            <a:pPr marL="638175" lvl="1" indent="-176213" eaLnBrk="1" hangingPunct="1">
              <a:lnSpc>
                <a:spcPts val="1713"/>
              </a:lnSpc>
              <a:spcBef>
                <a:spcPct val="0"/>
              </a:spcBef>
              <a:buFontTx/>
              <a:buChar char="•"/>
            </a:pPr>
            <a:endParaRPr lang="en-US" dirty="0" smtClean="0">
              <a:solidFill>
                <a:srgbClr val="000000"/>
              </a:solidFill>
              <a:latin typeface="Arial" pitchFamily="34" charset="0"/>
              <a:cs typeface="Arial" pitchFamily="34" charset="0"/>
            </a:endParaRPr>
          </a:p>
          <a:p>
            <a:pPr marL="176213" indent="-176213" eaLnBrk="1" hangingPunct="1">
              <a:lnSpc>
                <a:spcPts val="1713"/>
              </a:lnSpc>
              <a:spcBef>
                <a:spcPct val="0"/>
              </a:spcBef>
            </a:pPr>
            <a:endParaRPr lang="en-US" dirty="0" smtClean="0">
              <a:solidFill>
                <a:srgbClr val="000000"/>
              </a:solidFill>
              <a:latin typeface="Arial" pitchFamily="34" charset="0"/>
              <a:ea typeface="ＭＳ Ｐゴシック" pitchFamily="34" charset="-128"/>
              <a:cs typeface="Arial" pitchFamily="34" charset="0"/>
            </a:endParaRPr>
          </a:p>
          <a:p>
            <a:pPr marL="176213" indent="-176213" eaLnBrk="1" hangingPunct="1">
              <a:lnSpc>
                <a:spcPts val="1713"/>
              </a:lnSpc>
              <a:spcBef>
                <a:spcPct val="50000"/>
              </a:spcBef>
              <a:buClr>
                <a:srgbClr val="000099"/>
              </a:buClr>
              <a:buSzPct val="130000"/>
            </a:pPr>
            <a:endParaRPr lang="en-US" dirty="0" smtClean="0">
              <a:solidFill>
                <a:srgbClr val="000000"/>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70689-7C75-417F-912F-FD70A0967EB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1509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Horizon Advantage EPO plans, members have access to all doctors, specialists and hospitals that participate in the Horizon Managed Care Network. </a:t>
            </a:r>
          </a:p>
          <a:p>
            <a:endParaRPr lang="en-US" dirty="0"/>
          </a:p>
          <a:p>
            <a:r>
              <a:rPr lang="en-US" dirty="0"/>
              <a:t>These plans provide integrated medical and pharmacy benefits, including wellness and emergency care. </a:t>
            </a:r>
          </a:p>
          <a:p>
            <a:endParaRPr lang="en-US" dirty="0"/>
          </a:p>
          <a:p>
            <a:r>
              <a:rPr lang="en-US" dirty="0"/>
              <a:t>Although members are not required to select a PCP, there are lower out-of-pocket costs when certain care is coordinated through a selected PCP.</a:t>
            </a:r>
          </a:p>
          <a:p>
            <a:endParaRPr lang="en-US" dirty="0"/>
          </a:p>
        </p:txBody>
      </p:sp>
      <p:sp>
        <p:nvSpPr>
          <p:cNvPr id="4" name="Slide Number Placeholder 3"/>
          <p:cNvSpPr>
            <a:spLocks noGrp="1"/>
          </p:cNvSpPr>
          <p:nvPr>
            <p:ph type="sldNum" sz="quarter" idx="10"/>
          </p:nvPr>
        </p:nvSpPr>
        <p:spPr/>
        <p:txBody>
          <a:bodyPr/>
          <a:lstStyle/>
          <a:p>
            <a:fld id="{62E70689-7C75-417F-912F-FD70A0967EBA}" type="slidenum">
              <a:rPr lang="en-US" smtClean="0"/>
              <a:pPr/>
              <a:t>9</a:t>
            </a:fld>
            <a:endParaRPr lang="en-US" dirty="0"/>
          </a:p>
        </p:txBody>
      </p:sp>
    </p:spTree>
    <p:extLst>
      <p:ext uri="{BB962C8B-B14F-4D97-AF65-F5344CB8AC3E}">
        <p14:creationId xmlns:p14="http://schemas.microsoft.com/office/powerpoint/2010/main" val="381385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Horizon Advantage EPO Essentials plan is available to individuals ages 30 years and younger </a:t>
            </a:r>
            <a:r>
              <a:rPr lang="en-US" dirty="0" smtClean="0"/>
              <a:t>or </a:t>
            </a:r>
            <a:r>
              <a:rPr lang="en-US" dirty="0"/>
              <a:t>those over 30 years of age  </a:t>
            </a:r>
            <a:r>
              <a:rPr lang="en-US" dirty="0" smtClean="0"/>
              <a:t>who </a:t>
            </a:r>
            <a:r>
              <a:rPr lang="en-US" dirty="0"/>
              <a:t>meet certain financial hardship conditions, as certified by the Health Insurance Marketplace.  </a:t>
            </a:r>
          </a:p>
          <a:p>
            <a:endParaRPr lang="en-US" dirty="0"/>
          </a:p>
          <a:p>
            <a:r>
              <a:rPr lang="en-US" dirty="0"/>
              <a:t>This high-deductible plan provides integrated medical and pharmacy benefits, including wellness and emergency care, and financial security in the event of costly hospitalizations.</a:t>
            </a:r>
          </a:p>
          <a:p>
            <a:endParaRPr lang="en-US" dirty="0"/>
          </a:p>
        </p:txBody>
      </p:sp>
      <p:sp>
        <p:nvSpPr>
          <p:cNvPr id="4" name="Slide Number Placeholder 3"/>
          <p:cNvSpPr>
            <a:spLocks noGrp="1"/>
          </p:cNvSpPr>
          <p:nvPr>
            <p:ph type="sldNum" sz="quarter" idx="10"/>
          </p:nvPr>
        </p:nvSpPr>
        <p:spPr/>
        <p:txBody>
          <a:bodyPr/>
          <a:lstStyle/>
          <a:p>
            <a:fld id="{62E70689-7C75-417F-912F-FD70A0967EBA}" type="slidenum">
              <a:rPr lang="en-US" smtClean="0"/>
              <a:pPr/>
              <a:t>10</a:t>
            </a:fld>
            <a:endParaRPr lang="en-US" dirty="0"/>
          </a:p>
        </p:txBody>
      </p:sp>
    </p:spTree>
    <p:extLst>
      <p:ext uri="{BB962C8B-B14F-4D97-AF65-F5344CB8AC3E}">
        <p14:creationId xmlns:p14="http://schemas.microsoft.com/office/powerpoint/2010/main" val="2023443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14282"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0153925E-F5C6-40BB-A9CC-794B9B25163A}" type="datetime1">
              <a:rPr lang="en-US" smtClean="0"/>
              <a:pPr/>
              <a:t>1/7/2014</a:t>
            </a:fld>
            <a:endParaRPr lang="en-GB" dirty="0"/>
          </a:p>
        </p:txBody>
      </p:sp>
      <p:sp>
        <p:nvSpPr>
          <p:cNvPr id="8"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GB" dirty="0" smtClean="0"/>
              <a:t>YOUR COMPANY NAME</a:t>
            </a:r>
            <a:endParaRPr lang="en-GB" dirty="0"/>
          </a:p>
        </p:txBody>
      </p:sp>
      <p:sp>
        <p:nvSpPr>
          <p:cNvPr id="9" name="Slide Number Placeholder 5"/>
          <p:cNvSpPr>
            <a:spLocks noGrp="1"/>
          </p:cNvSpPr>
          <p:nvPr>
            <p:ph type="sldNum" sz="quarter" idx="4"/>
          </p:nvPr>
        </p:nvSpPr>
        <p:spPr>
          <a:xfrm>
            <a:off x="6796118"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C3C437F-050E-445F-8204-8D09ECBC1F8A}" type="slidenum">
              <a:rPr lang="en-GB" smtClean="0"/>
              <a:pPr/>
              <a:t>‹#›</a:t>
            </a:fld>
            <a:endParaRPr lang="en-GB" dirty="0"/>
          </a:p>
        </p:txBody>
      </p:sp>
      <p:sp>
        <p:nvSpPr>
          <p:cNvPr id="10" name="Rectangle 9"/>
          <p:cNvSpPr/>
          <p:nvPr userDrawn="1"/>
        </p:nvSpPr>
        <p:spPr>
          <a:xfrm>
            <a:off x="0" y="0"/>
            <a:ext cx="9144000" cy="990600"/>
          </a:xfrm>
          <a:prstGeom prst="rect">
            <a:avLst/>
          </a:prstGeom>
          <a:gradFill flip="none" rotWithShape="1">
            <a:gsLst>
              <a:gs pos="0">
                <a:schemeClr val="accent1">
                  <a:lumMod val="60000"/>
                  <a:lumOff val="40000"/>
                </a:schemeClr>
              </a:gs>
              <a:gs pos="51000">
                <a:schemeClr val="accent1">
                  <a:lumMod val="75000"/>
                </a:schemeClr>
              </a:gs>
              <a:gs pos="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p>
        </p:txBody>
      </p:sp>
      <p:sp>
        <p:nvSpPr>
          <p:cNvPr id="11" name="Rectangle 10"/>
          <p:cNvSpPr/>
          <p:nvPr userDrawn="1"/>
        </p:nvSpPr>
        <p:spPr>
          <a:xfrm>
            <a:off x="0" y="990600"/>
            <a:ext cx="9144000" cy="76200"/>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Rectangle 11"/>
          <p:cNvSpPr/>
          <p:nvPr userDrawn="1"/>
        </p:nvSpPr>
        <p:spPr>
          <a:xfrm>
            <a:off x="0" y="5715000"/>
            <a:ext cx="9144000" cy="1143000"/>
          </a:xfrm>
          <a:prstGeom prst="rect">
            <a:avLst/>
          </a:prstGeom>
          <a:gradFill flip="none" rotWithShape="1">
            <a:gsLst>
              <a:gs pos="0">
                <a:schemeClr val="accent1">
                  <a:tint val="66000"/>
                  <a:satMod val="160000"/>
                  <a:alpha val="48000"/>
                </a:schemeClr>
              </a:gs>
              <a:gs pos="37000">
                <a:schemeClr val="accent1">
                  <a:tint val="44500"/>
                  <a:satMod val="160000"/>
                  <a:alpha val="57000"/>
                </a:schemeClr>
              </a:gs>
              <a:gs pos="100000">
                <a:schemeClr val="accent1">
                  <a:tint val="23500"/>
                  <a:satMod val="160000"/>
                  <a:alpha val="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Bigstock_15990509.png"/>
          <p:cNvPicPr>
            <a:picLocks noChangeAspect="1"/>
          </p:cNvPicPr>
          <p:nvPr userDrawn="1"/>
        </p:nvPicPr>
        <p:blipFill>
          <a:blip r:embed="rId2" cstate="print"/>
          <a:srcRect t="7587" r="5714" b="41922"/>
          <a:stretch>
            <a:fillRect/>
          </a:stretch>
        </p:blipFill>
        <p:spPr>
          <a:xfrm>
            <a:off x="6629400" y="-13648"/>
            <a:ext cx="2514600" cy="1009935"/>
          </a:xfrm>
          <a:prstGeom prst="rect">
            <a:avLst/>
          </a:prstGeom>
        </p:spPr>
      </p:pic>
      <p:sp>
        <p:nvSpPr>
          <p:cNvPr id="15" name="Slide Number Placeholder 14"/>
          <p:cNvSpPr txBox="1">
            <a:spLocks/>
          </p:cNvSpPr>
          <p:nvPr userDrawn="1"/>
        </p:nvSpPr>
        <p:spPr>
          <a:xfrm>
            <a:off x="6553200" y="6314018"/>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EEB42-3695-4CC8-9EB9-6441E8027B8F}"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r>
              <a:rPr lang="en-US" dirty="0"/>
              <a:t>www.NaviNet.net   </a:t>
            </a:r>
            <a:fld id="{8CB1F9B6-695C-DE4A-9FB2-167B3AEC0494}" type="slidenum">
              <a:rPr lang="en-US" b="0">
                <a:solidFill>
                  <a:srgbClr val="A5CF4C"/>
                </a:solidFill>
              </a:rPr>
              <a:pPr/>
              <a:t>‹#›</a:t>
            </a:fld>
            <a:endParaRPr lang="en-US" b="0" dirty="0">
              <a:solidFill>
                <a:srgbClr val="A5CF4C"/>
              </a:solidFil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t>www.NaviNet.net   </a:t>
            </a:r>
            <a:fld id="{900B2328-249A-0F4F-9457-344ED568E99B}" type="slidenum">
              <a:rPr lang="en-US" b="0">
                <a:solidFill>
                  <a:srgbClr val="A5CF4C"/>
                </a:solidFill>
              </a:rPr>
              <a:pPr/>
              <a:t>‹#›</a:t>
            </a:fld>
            <a:endParaRPr lang="en-US" b="0" dirty="0">
              <a:solidFill>
                <a:srgbClr val="A5CF4C"/>
              </a:solidFil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2EEB42-3695-4CC8-9EB9-6441E8027B8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r>
              <a:rPr lang="en-US" dirty="0"/>
              <a:t>www.NaviNet.net   </a:t>
            </a:r>
            <a:fld id="{0826F294-53A2-7B43-8B73-32DB1582B2A6}" type="slidenum">
              <a:rPr lang="en-US" b="0">
                <a:solidFill>
                  <a:srgbClr val="A5CF4C"/>
                </a:solidFill>
              </a:rPr>
              <a:pPr/>
              <a:t>‹#›</a:t>
            </a:fld>
            <a:endParaRPr lang="en-US" b="0" dirty="0">
              <a:solidFill>
                <a:srgbClr val="A5CF4C"/>
              </a:solidFil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r>
              <a:rPr lang="en-US" dirty="0"/>
              <a:t>www.NaviNet.net   </a:t>
            </a:r>
            <a:fld id="{9165BCB1-BE80-BE4D-A59D-7BD668EFC3EC}" type="slidenum">
              <a:rPr lang="en-US" b="0">
                <a:solidFill>
                  <a:srgbClr val="A5CF4C"/>
                </a:solidFill>
              </a:rPr>
              <a:pPr/>
              <a:t>‹#›</a:t>
            </a:fld>
            <a:endParaRPr lang="en-US" b="0" dirty="0">
              <a:solidFill>
                <a:srgbClr val="A5CF4C"/>
              </a:solidFil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r>
              <a:rPr lang="en-US" dirty="0"/>
              <a:t>www.NaviNet.net   </a:t>
            </a:r>
            <a:fld id="{14FAF408-BAF6-F94D-A229-CDA6BAF16F52}" type="slidenum">
              <a:rPr lang="en-US" b="0">
                <a:solidFill>
                  <a:srgbClr val="A5CF4C"/>
                </a:solidFill>
              </a:rPr>
              <a:pPr/>
              <a:t>‹#›</a:t>
            </a:fld>
            <a:endParaRPr lang="en-US" b="0" dirty="0">
              <a:solidFill>
                <a:srgbClr val="A5CF4C"/>
              </a:solidFill>
            </a:endParaRPr>
          </a:p>
        </p:txBody>
      </p:sp>
      <p:sp>
        <p:nvSpPr>
          <p:cNvPr id="8"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t>www.NaviNet.net   </a:t>
            </a:r>
            <a:fld id="{6AC40643-8CF8-E04A-A346-4BEC972E434F}" type="slidenum">
              <a:rPr lang="en-US" b="0">
                <a:solidFill>
                  <a:srgbClr val="A5CF4C"/>
                </a:solidFill>
              </a:rPr>
              <a:pPr/>
              <a:t>‹#›</a:t>
            </a:fld>
            <a:endParaRPr lang="en-US" b="0" dirty="0">
              <a:solidFill>
                <a:srgbClr val="A5CF4C"/>
              </a:solidFill>
            </a:endParaRPr>
          </a:p>
        </p:txBody>
      </p:sp>
      <p:sp>
        <p:nvSpPr>
          <p:cNvPr id="4"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dirty="0"/>
              <a:t>www.NaviNet.net   </a:t>
            </a:r>
            <a:fld id="{14FDA01E-81CB-AB44-8D3D-DE79D1D055A2}" type="slidenum">
              <a:rPr lang="en-US" b="0">
                <a:solidFill>
                  <a:srgbClr val="A5CF4C"/>
                </a:solidFill>
              </a:rPr>
              <a:pPr/>
              <a:t>‹#›</a:t>
            </a:fld>
            <a:endParaRPr lang="en-US" b="0" dirty="0">
              <a:solidFill>
                <a:srgbClr val="A5CF4C"/>
              </a:solidFill>
            </a:endParaRPr>
          </a:p>
        </p:txBody>
      </p:sp>
      <p:sp>
        <p:nvSpPr>
          <p:cNvPr id="3"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t>www.NaviNet.net   </a:t>
            </a:r>
            <a:fld id="{8C6FCC50-279A-D44E-8B30-5E09E0F7A5AA}" type="slidenum">
              <a:rPr lang="en-US" b="0">
                <a:solidFill>
                  <a:srgbClr val="A5CF4C"/>
                </a:solidFill>
              </a:rPr>
              <a:pPr/>
              <a:t>‹#›</a:t>
            </a:fld>
            <a:endParaRPr lang="en-US" b="0" dirty="0">
              <a:solidFill>
                <a:srgbClr val="A5CF4C"/>
              </a:solidFil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t>www.NaviNet.net   </a:t>
            </a:r>
            <a:fld id="{F679B7DA-C0A7-9640-9179-281BD4B5864B}" type="slidenum">
              <a:rPr lang="en-US" b="0">
                <a:solidFill>
                  <a:srgbClr val="A5CF4C"/>
                </a:solidFill>
              </a:rPr>
              <a:pPr/>
              <a:t>‹#›</a:t>
            </a:fld>
            <a:endParaRPr lang="en-US" b="0" dirty="0">
              <a:solidFill>
                <a:srgbClr val="A5CF4C"/>
              </a:solidFil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t>www.NaviNet.net   </a:t>
            </a:r>
            <a:fld id="{350482AE-D8C9-7A4E-9CD2-1B96DC57A5DE}" type="slidenum">
              <a:rPr lang="en-US" b="0">
                <a:solidFill>
                  <a:srgbClr val="A5CF4C"/>
                </a:solidFill>
              </a:rPr>
              <a:pPr/>
              <a:t>‹#›</a:t>
            </a:fld>
            <a:endParaRPr lang="en-US" b="0" dirty="0">
              <a:solidFill>
                <a:srgbClr val="A5CF4C"/>
              </a:solidFil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t>www.NaviNet.net   </a:t>
            </a:r>
            <a:fld id="{66DA4530-CD77-3B40-A2F7-FB3BF6656921}" type="slidenum">
              <a:rPr lang="en-US" b="0">
                <a:solidFill>
                  <a:srgbClr val="A5CF4C"/>
                </a:solidFill>
              </a:rPr>
              <a:pPr/>
              <a:t>‹#›</a:t>
            </a:fld>
            <a:endParaRPr lang="en-US" b="0" dirty="0">
              <a:solidFill>
                <a:srgbClr val="A5CF4C"/>
              </a:solidFil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1295400"/>
            <a:ext cx="8229600" cy="4800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fld id="{FFB54551-E5BB-FB4F-9CBC-A1AC05B9EF2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9248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2"/>
          <p:cNvSpPr>
            <a:spLocks noGrp="1"/>
          </p:cNvSpPr>
          <p:nvPr>
            <p:ph type="dt" sz="half" idx="2"/>
          </p:nvPr>
        </p:nvSpPr>
        <p:spPr>
          <a:xfrm>
            <a:off x="457200" y="6314018"/>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A3686E45-EC3D-4C2E-BF75-35F3E0FE4E41}" type="datetime1">
              <a:rPr lang="en-US" smtClean="0"/>
              <a:pPr/>
              <a:t>1/7/2014</a:t>
            </a:fld>
            <a:endParaRPr lang="en-US" dirty="0"/>
          </a:p>
        </p:txBody>
      </p:sp>
      <p:sp>
        <p:nvSpPr>
          <p:cNvPr id="5" name="Footer Placeholder 13"/>
          <p:cNvSpPr>
            <a:spLocks noGrp="1"/>
          </p:cNvSpPr>
          <p:nvPr>
            <p:ph type="ftr" sz="quarter" idx="3"/>
          </p:nvPr>
        </p:nvSpPr>
        <p:spPr>
          <a:xfrm>
            <a:off x="3124200" y="6314018"/>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YOUR COMPANY NAME</a:t>
            </a:r>
            <a:endParaRPr lang="en-US" dirty="0"/>
          </a:p>
        </p:txBody>
      </p:sp>
      <p:sp>
        <p:nvSpPr>
          <p:cNvPr id="6" name="Slide Number Placeholder 14"/>
          <p:cNvSpPr>
            <a:spLocks noGrp="1"/>
          </p:cNvSpPr>
          <p:nvPr>
            <p:ph type="sldNum" sz="quarter" idx="4"/>
          </p:nvPr>
        </p:nvSpPr>
        <p:spPr>
          <a:xfrm>
            <a:off x="6553200" y="6314018"/>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8CB1F9B6-695C-DE4A-9FB2-167B3AEC0494}"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401815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900B2328-249A-0F4F-9457-344ED568E99B}"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63147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0826F294-53A2-7B43-8B73-32DB1582B2A6}"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843998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9165BCB1-BE80-BE4D-A59D-7BD668EFC3EC}"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189682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r>
              <a:rPr lang="en-US" dirty="0">
                <a:latin typeface="Arial"/>
              </a:rPr>
              <a:t>www.NaviNet.net   </a:t>
            </a:r>
            <a:fld id="{14FAF408-BAF6-F94D-A229-CDA6BAF16F52}" type="slidenum">
              <a:rPr lang="en-US" b="0">
                <a:solidFill>
                  <a:srgbClr val="A5CF4C"/>
                </a:solidFill>
                <a:latin typeface="Arial"/>
              </a:rPr>
              <a:pPr/>
              <a:t>‹#›</a:t>
            </a:fld>
            <a:endParaRPr lang="en-US" b="0" dirty="0">
              <a:solidFill>
                <a:srgbClr val="A5CF4C"/>
              </a:solidFill>
              <a:latin typeface="Arial"/>
            </a:endParaRPr>
          </a:p>
        </p:txBody>
      </p:sp>
      <p:sp>
        <p:nvSpPr>
          <p:cNvPr id="8"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110961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latin typeface="Arial"/>
              </a:rPr>
              <a:t>www.NaviNet.net   </a:t>
            </a:r>
            <a:fld id="{6AC40643-8CF8-E04A-A346-4BEC972E434F}" type="slidenum">
              <a:rPr lang="en-US" b="0">
                <a:solidFill>
                  <a:srgbClr val="A5CF4C"/>
                </a:solidFill>
                <a:latin typeface="Arial"/>
              </a:rPr>
              <a:pPr/>
              <a:t>‹#›</a:t>
            </a:fld>
            <a:endParaRPr lang="en-US" b="0" dirty="0">
              <a:solidFill>
                <a:srgbClr val="A5CF4C"/>
              </a:solidFill>
              <a:latin typeface="Arial"/>
            </a:endParaRPr>
          </a:p>
        </p:txBody>
      </p:sp>
      <p:sp>
        <p:nvSpPr>
          <p:cNvPr id="4"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901438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dirty="0">
                <a:latin typeface="Arial"/>
              </a:rPr>
              <a:t>www.NaviNet.net   </a:t>
            </a:r>
            <a:fld id="{14FDA01E-81CB-AB44-8D3D-DE79D1D055A2}" type="slidenum">
              <a:rPr lang="en-US" b="0">
                <a:solidFill>
                  <a:srgbClr val="A5CF4C"/>
                </a:solidFill>
                <a:latin typeface="Arial"/>
              </a:rPr>
              <a:pPr/>
              <a:t>‹#›</a:t>
            </a:fld>
            <a:endParaRPr lang="en-US" b="0" dirty="0">
              <a:solidFill>
                <a:srgbClr val="A5CF4C"/>
              </a:solidFill>
              <a:latin typeface="Arial"/>
            </a:endParaRPr>
          </a:p>
        </p:txBody>
      </p:sp>
      <p:sp>
        <p:nvSpPr>
          <p:cNvPr id="3"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38949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8C6FCC50-279A-D44E-8B30-5E09E0F7A5AA}"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154630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F679B7DA-C0A7-9640-9179-281BD4B5864B}"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827033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350482AE-D8C9-7A4E-9CD2-1B96DC57A5DE}"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503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14018"/>
            <a:ext cx="2133600" cy="366183"/>
          </a:xfrm>
          <a:prstGeom prst="rect">
            <a:avLst/>
          </a:prstGeom>
        </p:spPr>
        <p:txBody>
          <a:bodyPr/>
          <a:lstStyle/>
          <a:p>
            <a:fld id="{E0B26ED2-1658-49DB-935F-9644BB5A08DC}" type="datetime1">
              <a:rPr lang="en-US" smtClean="0"/>
              <a:pPr/>
              <a:t>1/7/2014</a:t>
            </a:fld>
            <a:endParaRPr lang="en-US" dirty="0"/>
          </a:p>
        </p:txBody>
      </p:sp>
      <p:sp>
        <p:nvSpPr>
          <p:cNvPr id="4" name="Footer Placeholder 3"/>
          <p:cNvSpPr>
            <a:spLocks noGrp="1"/>
          </p:cNvSpPr>
          <p:nvPr>
            <p:ph type="ftr" sz="quarter" idx="11"/>
          </p:nvPr>
        </p:nvSpPr>
        <p:spPr>
          <a:xfrm>
            <a:off x="3124200" y="6314018"/>
            <a:ext cx="2895600" cy="366183"/>
          </a:xfrm>
          <a:prstGeom prst="rect">
            <a:avLst/>
          </a:prstGeom>
        </p:spPr>
        <p:txBody>
          <a:bodyPr/>
          <a:lstStyle/>
          <a:p>
            <a:r>
              <a:rPr lang="en-US" dirty="0" smtClean="0"/>
              <a:t>YOUR COMPANY NAME</a:t>
            </a:r>
            <a:endParaRPr lang="en-US" dirty="0"/>
          </a:p>
        </p:txBody>
      </p:sp>
      <p:sp>
        <p:nvSpPr>
          <p:cNvPr id="5" name="Slide Number Placeholder 4"/>
          <p:cNvSpPr>
            <a:spLocks noGrp="1"/>
          </p:cNvSpPr>
          <p:nvPr>
            <p:ph type="sldNum" sz="quarter" idx="12"/>
          </p:nvPr>
        </p:nvSpPr>
        <p:spPr/>
        <p:txBody>
          <a:bodyPr/>
          <a:lstStyle/>
          <a:p>
            <a:fld id="{AB2EEB42-3695-4CC8-9EB9-6441E8027B8F}" type="slidenum">
              <a:rPr lang="en-US" smtClean="0"/>
              <a:pPr/>
              <a:t>‹#›</a:t>
            </a:fld>
            <a:endParaRPr lang="en-US" dirty="0"/>
          </a:p>
        </p:txBody>
      </p:sp>
      <p:sp>
        <p:nvSpPr>
          <p:cNvPr id="7" name="Picture Placeholder 6"/>
          <p:cNvSpPr>
            <a:spLocks noGrp="1"/>
          </p:cNvSpPr>
          <p:nvPr>
            <p:ph type="pic" sz="quarter" idx="13"/>
          </p:nvPr>
        </p:nvSpPr>
        <p:spPr>
          <a:xfrm>
            <a:off x="685800" y="1828800"/>
            <a:ext cx="1447800" cy="1143000"/>
          </a:xfrm>
        </p:spPr>
        <p:txBody>
          <a:bodyPr>
            <a:normAutofit/>
          </a:bodyPr>
          <a:lstStyle>
            <a:lvl1pPr>
              <a:defRPr sz="1200"/>
            </a:lvl1pPr>
          </a:lstStyle>
          <a:p>
            <a:endParaRPr lang="en-US" dirty="0"/>
          </a:p>
        </p:txBody>
      </p:sp>
      <p:sp>
        <p:nvSpPr>
          <p:cNvPr id="11" name="Text Placeholder 10"/>
          <p:cNvSpPr>
            <a:spLocks noGrp="1"/>
          </p:cNvSpPr>
          <p:nvPr>
            <p:ph type="body" sz="quarter" idx="16" hasCustomPrompt="1"/>
          </p:nvPr>
        </p:nvSpPr>
        <p:spPr>
          <a:xfrm>
            <a:off x="1295400" y="2514600"/>
            <a:ext cx="1828800" cy="2667000"/>
          </a:xfrm>
        </p:spPr>
        <p:txBody>
          <a:bodyPr/>
          <a:lstStyle>
            <a:lvl1pPr>
              <a:defRPr/>
            </a:lvl1pPr>
          </a:lstStyle>
          <a:p>
            <a:pPr lvl="0"/>
            <a:r>
              <a:rPr lang="en-US" dirty="0" smtClean="0"/>
              <a:t>Text</a:t>
            </a:r>
            <a:endParaRPr lang="en-US" dirty="0"/>
          </a:p>
        </p:txBody>
      </p:sp>
      <p:sp>
        <p:nvSpPr>
          <p:cNvPr id="14" name="Picture Placeholder 6"/>
          <p:cNvSpPr>
            <a:spLocks noGrp="1"/>
          </p:cNvSpPr>
          <p:nvPr>
            <p:ph type="pic" sz="quarter" idx="19"/>
          </p:nvPr>
        </p:nvSpPr>
        <p:spPr>
          <a:xfrm>
            <a:off x="3352796" y="1828800"/>
            <a:ext cx="1447800" cy="1143000"/>
          </a:xfrm>
        </p:spPr>
        <p:txBody>
          <a:bodyPr>
            <a:normAutofit/>
          </a:bodyPr>
          <a:lstStyle>
            <a:lvl1pPr>
              <a:defRPr sz="1200"/>
            </a:lvl1pPr>
          </a:lstStyle>
          <a:p>
            <a:endParaRPr lang="en-US" dirty="0"/>
          </a:p>
        </p:txBody>
      </p:sp>
      <p:sp>
        <p:nvSpPr>
          <p:cNvPr id="15" name="Text Placeholder 10"/>
          <p:cNvSpPr>
            <a:spLocks noGrp="1"/>
          </p:cNvSpPr>
          <p:nvPr>
            <p:ph type="body" sz="quarter" idx="20" hasCustomPrompt="1"/>
          </p:nvPr>
        </p:nvSpPr>
        <p:spPr>
          <a:xfrm>
            <a:off x="3962396" y="2514600"/>
            <a:ext cx="1828800" cy="2667000"/>
          </a:xfrm>
        </p:spPr>
        <p:txBody>
          <a:bodyPr/>
          <a:lstStyle>
            <a:lvl1pPr>
              <a:defRPr/>
            </a:lvl1pPr>
          </a:lstStyle>
          <a:p>
            <a:pPr lvl="0"/>
            <a:r>
              <a:rPr lang="en-US" dirty="0" smtClean="0"/>
              <a:t>Text</a:t>
            </a:r>
            <a:endParaRPr lang="en-US" dirty="0"/>
          </a:p>
        </p:txBody>
      </p:sp>
      <p:sp>
        <p:nvSpPr>
          <p:cNvPr id="16" name="Picture Placeholder 6"/>
          <p:cNvSpPr>
            <a:spLocks noGrp="1"/>
          </p:cNvSpPr>
          <p:nvPr>
            <p:ph type="pic" sz="quarter" idx="21"/>
          </p:nvPr>
        </p:nvSpPr>
        <p:spPr>
          <a:xfrm>
            <a:off x="6019800" y="1828800"/>
            <a:ext cx="1447800" cy="1143000"/>
          </a:xfrm>
        </p:spPr>
        <p:txBody>
          <a:bodyPr>
            <a:normAutofit/>
          </a:bodyPr>
          <a:lstStyle>
            <a:lvl1pPr>
              <a:defRPr sz="1200"/>
            </a:lvl1pPr>
          </a:lstStyle>
          <a:p>
            <a:endParaRPr lang="en-US" dirty="0"/>
          </a:p>
        </p:txBody>
      </p:sp>
      <p:sp>
        <p:nvSpPr>
          <p:cNvPr id="17" name="Text Placeholder 10"/>
          <p:cNvSpPr>
            <a:spLocks noGrp="1"/>
          </p:cNvSpPr>
          <p:nvPr>
            <p:ph type="body" sz="quarter" idx="22" hasCustomPrompt="1"/>
          </p:nvPr>
        </p:nvSpPr>
        <p:spPr>
          <a:xfrm>
            <a:off x="6629400" y="2514600"/>
            <a:ext cx="1828800" cy="2667000"/>
          </a:xfrm>
        </p:spPr>
        <p:txBody>
          <a:bodyPr/>
          <a:lstStyle>
            <a:lvl1pPr>
              <a:defRPr/>
            </a:lvl1pPr>
          </a:lstStyle>
          <a:p>
            <a:pPr lvl="0"/>
            <a:r>
              <a:rPr lang="en-US" dirty="0" smtClean="0"/>
              <a:t>Text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66DA4530-CD77-3B40-A2F7-FB3BF6656921}"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546115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1295400"/>
            <a:ext cx="8229600" cy="4800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fld id="{FFB54551-E5BB-FB4F-9CBC-A1AC05B9EF28}" type="slidenum">
              <a:rPr lang="en-US">
                <a:latin typeface="Arial"/>
              </a:rPr>
              <a:pPr/>
              <a:t>‹#›</a:t>
            </a:fld>
            <a:endParaRPr lang="en-US" dirty="0">
              <a:latin typeface="Arial"/>
            </a:endParaRPr>
          </a:p>
        </p:txBody>
      </p:sp>
    </p:spTree>
    <p:extLst>
      <p:ext uri="{BB962C8B-B14F-4D97-AF65-F5344CB8AC3E}">
        <p14:creationId xmlns:p14="http://schemas.microsoft.com/office/powerpoint/2010/main" val="3253057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8CB1F9B6-695C-DE4A-9FB2-167B3AEC0494}"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134960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900B2328-249A-0F4F-9457-344ED568E99B}"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300092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0826F294-53A2-7B43-8B73-32DB1582B2A6}"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165393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9165BCB1-BE80-BE4D-A59D-7BD668EFC3EC}"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724377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r>
              <a:rPr lang="en-US" dirty="0">
                <a:latin typeface="Arial"/>
              </a:rPr>
              <a:t>www.NaviNet.net   </a:t>
            </a:r>
            <a:fld id="{14FAF408-BAF6-F94D-A229-CDA6BAF16F52}" type="slidenum">
              <a:rPr lang="en-US" b="0">
                <a:solidFill>
                  <a:srgbClr val="A5CF4C"/>
                </a:solidFill>
                <a:latin typeface="Arial"/>
              </a:rPr>
              <a:pPr/>
              <a:t>‹#›</a:t>
            </a:fld>
            <a:endParaRPr lang="en-US" b="0" dirty="0">
              <a:solidFill>
                <a:srgbClr val="A5CF4C"/>
              </a:solidFill>
              <a:latin typeface="Arial"/>
            </a:endParaRPr>
          </a:p>
        </p:txBody>
      </p:sp>
      <p:sp>
        <p:nvSpPr>
          <p:cNvPr id="8"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589231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latin typeface="Arial"/>
              </a:rPr>
              <a:t>www.NaviNet.net   </a:t>
            </a:r>
            <a:fld id="{6AC40643-8CF8-E04A-A346-4BEC972E434F}" type="slidenum">
              <a:rPr lang="en-US" b="0">
                <a:solidFill>
                  <a:srgbClr val="A5CF4C"/>
                </a:solidFill>
                <a:latin typeface="Arial"/>
              </a:rPr>
              <a:pPr/>
              <a:t>‹#›</a:t>
            </a:fld>
            <a:endParaRPr lang="en-US" b="0" dirty="0">
              <a:solidFill>
                <a:srgbClr val="A5CF4C"/>
              </a:solidFill>
              <a:latin typeface="Arial"/>
            </a:endParaRPr>
          </a:p>
        </p:txBody>
      </p:sp>
      <p:sp>
        <p:nvSpPr>
          <p:cNvPr id="4"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977053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dirty="0">
                <a:latin typeface="Arial"/>
              </a:rPr>
              <a:t>www.NaviNet.net   </a:t>
            </a:r>
            <a:fld id="{14FDA01E-81CB-AB44-8D3D-DE79D1D055A2}" type="slidenum">
              <a:rPr lang="en-US" b="0">
                <a:solidFill>
                  <a:srgbClr val="A5CF4C"/>
                </a:solidFill>
                <a:latin typeface="Arial"/>
              </a:rPr>
              <a:pPr/>
              <a:t>‹#›</a:t>
            </a:fld>
            <a:endParaRPr lang="en-US" b="0" dirty="0">
              <a:solidFill>
                <a:srgbClr val="A5CF4C"/>
              </a:solidFill>
              <a:latin typeface="Arial"/>
            </a:endParaRPr>
          </a:p>
        </p:txBody>
      </p:sp>
      <p:sp>
        <p:nvSpPr>
          <p:cNvPr id="3"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53651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8C6FCC50-279A-D44E-8B30-5E09E0F7A5AA}"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7049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14018"/>
            <a:ext cx="2133600" cy="366183"/>
          </a:xfrm>
          <a:prstGeom prst="rect">
            <a:avLst/>
          </a:prstGeom>
        </p:spPr>
        <p:txBody>
          <a:bodyPr/>
          <a:lstStyle/>
          <a:p>
            <a:fld id="{1D895698-5D19-4067-AC93-0BC973BDB0DB}" type="datetime1">
              <a:rPr lang="en-US" smtClean="0"/>
              <a:pPr/>
              <a:t>1/7/2014</a:t>
            </a:fld>
            <a:endParaRPr lang="en-US" dirty="0"/>
          </a:p>
        </p:txBody>
      </p:sp>
      <p:sp>
        <p:nvSpPr>
          <p:cNvPr id="4" name="Footer Placeholder 3"/>
          <p:cNvSpPr>
            <a:spLocks noGrp="1"/>
          </p:cNvSpPr>
          <p:nvPr>
            <p:ph type="ftr" sz="quarter" idx="11"/>
          </p:nvPr>
        </p:nvSpPr>
        <p:spPr>
          <a:xfrm>
            <a:off x="3124200" y="6314018"/>
            <a:ext cx="2895600" cy="366183"/>
          </a:xfrm>
          <a:prstGeom prst="rect">
            <a:avLst/>
          </a:prstGeom>
        </p:spPr>
        <p:txBody>
          <a:bodyPr/>
          <a:lstStyle/>
          <a:p>
            <a:r>
              <a:rPr lang="en-US" dirty="0" smtClean="0"/>
              <a:t>YOUR COMPANY NAME</a:t>
            </a:r>
            <a:endParaRPr lang="en-US" dirty="0"/>
          </a:p>
        </p:txBody>
      </p:sp>
      <p:sp>
        <p:nvSpPr>
          <p:cNvPr id="5" name="Slide Number Placeholder 4"/>
          <p:cNvSpPr>
            <a:spLocks noGrp="1"/>
          </p:cNvSpPr>
          <p:nvPr>
            <p:ph type="sldNum" sz="quarter" idx="12"/>
          </p:nvPr>
        </p:nvSpPr>
        <p:spPr/>
        <p:txBody>
          <a:bodyPr/>
          <a:lstStyle/>
          <a:p>
            <a:fld id="{AB2EEB42-3695-4CC8-9EB9-6441E8027B8F}" type="slidenum">
              <a:rPr lang="en-US" smtClean="0"/>
              <a:pPr/>
              <a:t>‹#›</a:t>
            </a:fld>
            <a:endParaRPr lang="en-US" dirty="0"/>
          </a:p>
        </p:txBody>
      </p:sp>
      <p:sp>
        <p:nvSpPr>
          <p:cNvPr id="7" name="Picture Placeholder 6"/>
          <p:cNvSpPr>
            <a:spLocks noGrp="1"/>
          </p:cNvSpPr>
          <p:nvPr>
            <p:ph type="pic" sz="quarter" idx="13"/>
          </p:nvPr>
        </p:nvSpPr>
        <p:spPr>
          <a:xfrm>
            <a:off x="685800" y="1752600"/>
            <a:ext cx="2514600" cy="1066800"/>
          </a:xfrm>
        </p:spPr>
        <p:txBody>
          <a:bodyPr/>
          <a:lstStyle/>
          <a:p>
            <a:endParaRPr lang="en-US" dirty="0"/>
          </a:p>
        </p:txBody>
      </p:sp>
      <p:sp>
        <p:nvSpPr>
          <p:cNvPr id="8" name="Picture Placeholder 6"/>
          <p:cNvSpPr>
            <a:spLocks noGrp="1"/>
          </p:cNvSpPr>
          <p:nvPr>
            <p:ph type="pic" sz="quarter" idx="14"/>
          </p:nvPr>
        </p:nvSpPr>
        <p:spPr>
          <a:xfrm>
            <a:off x="685800" y="3048000"/>
            <a:ext cx="2514600" cy="1066800"/>
          </a:xfrm>
        </p:spPr>
        <p:txBody>
          <a:bodyPr/>
          <a:lstStyle/>
          <a:p>
            <a:endParaRPr lang="en-US" dirty="0"/>
          </a:p>
        </p:txBody>
      </p:sp>
      <p:sp>
        <p:nvSpPr>
          <p:cNvPr id="9" name="Picture Placeholder 6"/>
          <p:cNvSpPr>
            <a:spLocks noGrp="1"/>
          </p:cNvSpPr>
          <p:nvPr>
            <p:ph type="pic" sz="quarter" idx="15"/>
          </p:nvPr>
        </p:nvSpPr>
        <p:spPr>
          <a:xfrm>
            <a:off x="685800" y="4372708"/>
            <a:ext cx="2514600" cy="1066800"/>
          </a:xfrm>
        </p:spPr>
        <p:txBody>
          <a:bodyPr/>
          <a:lstStyle/>
          <a:p>
            <a:endParaRPr lang="en-US" dirty="0"/>
          </a:p>
        </p:txBody>
      </p:sp>
      <p:sp>
        <p:nvSpPr>
          <p:cNvPr id="11" name="Text Placeholder 10"/>
          <p:cNvSpPr>
            <a:spLocks noGrp="1"/>
          </p:cNvSpPr>
          <p:nvPr>
            <p:ph type="body" sz="quarter" idx="16"/>
          </p:nvPr>
        </p:nvSpPr>
        <p:spPr>
          <a:xfrm>
            <a:off x="3200400" y="1869831"/>
            <a:ext cx="5181600" cy="838200"/>
          </a:xfrm>
        </p:spPr>
        <p:txBody>
          <a:bodyPr anchor="ctr"/>
          <a:lstStyle>
            <a:lvl1pPr>
              <a:buFontTx/>
              <a:buNone/>
              <a:defRPr/>
            </a:lvl1pPr>
          </a:lstStyle>
          <a:p>
            <a:pPr lvl="0"/>
            <a:endParaRPr lang="en-US" dirty="0"/>
          </a:p>
        </p:txBody>
      </p:sp>
      <p:sp>
        <p:nvSpPr>
          <p:cNvPr id="12" name="Text Placeholder 10"/>
          <p:cNvSpPr>
            <a:spLocks noGrp="1"/>
          </p:cNvSpPr>
          <p:nvPr>
            <p:ph type="body" sz="quarter" idx="17"/>
          </p:nvPr>
        </p:nvSpPr>
        <p:spPr>
          <a:xfrm>
            <a:off x="3200400" y="3124200"/>
            <a:ext cx="5181600" cy="838200"/>
          </a:xfrm>
        </p:spPr>
        <p:txBody>
          <a:bodyPr anchor="ctr"/>
          <a:lstStyle>
            <a:lvl1pPr>
              <a:buFontTx/>
              <a:buNone/>
              <a:defRPr/>
            </a:lvl1pPr>
          </a:lstStyle>
          <a:p>
            <a:pPr lvl="0"/>
            <a:endParaRPr lang="en-US" dirty="0"/>
          </a:p>
        </p:txBody>
      </p:sp>
      <p:sp>
        <p:nvSpPr>
          <p:cNvPr id="13" name="Text Placeholder 10"/>
          <p:cNvSpPr>
            <a:spLocks noGrp="1"/>
          </p:cNvSpPr>
          <p:nvPr>
            <p:ph type="body" sz="quarter" idx="18"/>
          </p:nvPr>
        </p:nvSpPr>
        <p:spPr>
          <a:xfrm>
            <a:off x="3200400" y="4484077"/>
            <a:ext cx="5181600" cy="838200"/>
          </a:xfrm>
        </p:spPr>
        <p:txBody>
          <a:bodyPr anchor="ctr"/>
          <a:lstStyle>
            <a:lvl1pPr>
              <a:buFontTx/>
              <a:buNone/>
              <a:defRPr/>
            </a:lvl1pPr>
          </a:lstStyle>
          <a:p>
            <a:pPr lvl="0"/>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F679B7DA-C0A7-9640-9179-281BD4B5864B}"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056808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350482AE-D8C9-7A4E-9CD2-1B96DC57A5DE}"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4157940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66DA4530-CD77-3B40-A2F7-FB3BF6656921}"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620942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1295400"/>
            <a:ext cx="8229600" cy="4800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fld id="{FFB54551-E5BB-FB4F-9CBC-A1AC05B9EF28}" type="slidenum">
              <a:rPr lang="en-US">
                <a:latin typeface="Arial"/>
              </a:rPr>
              <a:pPr/>
              <a:t>‹#›</a:t>
            </a:fld>
            <a:endParaRPr lang="en-US" dirty="0">
              <a:latin typeface="Arial"/>
            </a:endParaRPr>
          </a:p>
        </p:txBody>
      </p:sp>
    </p:spTree>
    <p:extLst>
      <p:ext uri="{BB962C8B-B14F-4D97-AF65-F5344CB8AC3E}">
        <p14:creationId xmlns:p14="http://schemas.microsoft.com/office/powerpoint/2010/main" val="906349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8CB1F9B6-695C-DE4A-9FB2-167B3AEC0494}"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988143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900B2328-249A-0F4F-9457-344ED568E99B}"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139572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0826F294-53A2-7B43-8B73-32DB1582B2A6}"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152352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9165BCB1-BE80-BE4D-A59D-7BD668EFC3EC}"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810132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r>
              <a:rPr lang="en-US" dirty="0">
                <a:latin typeface="Arial"/>
              </a:rPr>
              <a:t>www.NaviNet.net   </a:t>
            </a:r>
            <a:fld id="{14FAF408-BAF6-F94D-A229-CDA6BAF16F52}" type="slidenum">
              <a:rPr lang="en-US" b="0">
                <a:solidFill>
                  <a:srgbClr val="A5CF4C"/>
                </a:solidFill>
                <a:latin typeface="Arial"/>
              </a:rPr>
              <a:pPr/>
              <a:t>‹#›</a:t>
            </a:fld>
            <a:endParaRPr lang="en-US" b="0" dirty="0">
              <a:solidFill>
                <a:srgbClr val="A5CF4C"/>
              </a:solidFill>
              <a:latin typeface="Arial"/>
            </a:endParaRPr>
          </a:p>
        </p:txBody>
      </p:sp>
      <p:sp>
        <p:nvSpPr>
          <p:cNvPr id="8"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142420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latin typeface="Arial"/>
              </a:rPr>
              <a:t>www.NaviNet.net   </a:t>
            </a:r>
            <a:fld id="{6AC40643-8CF8-E04A-A346-4BEC972E434F}" type="slidenum">
              <a:rPr lang="en-US" b="0">
                <a:solidFill>
                  <a:srgbClr val="A5CF4C"/>
                </a:solidFill>
                <a:latin typeface="Arial"/>
              </a:rPr>
              <a:pPr/>
              <a:t>‹#›</a:t>
            </a:fld>
            <a:endParaRPr lang="en-US" b="0" dirty="0">
              <a:solidFill>
                <a:srgbClr val="A5CF4C"/>
              </a:solidFill>
              <a:latin typeface="Arial"/>
            </a:endParaRPr>
          </a:p>
        </p:txBody>
      </p:sp>
      <p:sp>
        <p:nvSpPr>
          <p:cNvPr id="4"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12061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197600" cy="387798"/>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dirty="0">
                <a:latin typeface="Arial"/>
              </a:rPr>
              <a:t>www.NaviNet.net   </a:t>
            </a:r>
            <a:fld id="{14FDA01E-81CB-AB44-8D3D-DE79D1D055A2}" type="slidenum">
              <a:rPr lang="en-US" b="0">
                <a:solidFill>
                  <a:srgbClr val="A5CF4C"/>
                </a:solidFill>
                <a:latin typeface="Arial"/>
              </a:rPr>
              <a:pPr/>
              <a:t>‹#›</a:t>
            </a:fld>
            <a:endParaRPr lang="en-US" b="0" dirty="0">
              <a:solidFill>
                <a:srgbClr val="A5CF4C"/>
              </a:solidFill>
              <a:latin typeface="Arial"/>
            </a:endParaRPr>
          </a:p>
        </p:txBody>
      </p:sp>
      <p:sp>
        <p:nvSpPr>
          <p:cNvPr id="3"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473022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8C6FCC50-279A-D44E-8B30-5E09E0F7A5AA}"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703608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F679B7DA-C0A7-9640-9179-281BD4B5864B}"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9235408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350482AE-D8C9-7A4E-9CD2-1B96DC57A5DE}"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858529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66DA4530-CD77-3B40-A2F7-FB3BF6656921}"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803832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1295400"/>
            <a:ext cx="8229600" cy="4800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fld id="{FFB54551-E5BB-FB4F-9CBC-A1AC05B9EF28}" type="slidenum">
              <a:rPr lang="en-US">
                <a:latin typeface="Arial"/>
              </a:rPr>
              <a:pPr/>
              <a:t>‹#›</a:t>
            </a:fld>
            <a:endParaRPr lang="en-US" dirty="0">
              <a:latin typeface="Arial"/>
            </a:endParaRPr>
          </a:p>
        </p:txBody>
      </p:sp>
    </p:spTree>
    <p:extLst>
      <p:ext uri="{BB962C8B-B14F-4D97-AF65-F5344CB8AC3E}">
        <p14:creationId xmlns:p14="http://schemas.microsoft.com/office/powerpoint/2010/main" val="2493175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8CB1F9B6-695C-DE4A-9FB2-167B3AEC0494}"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0115224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900B2328-249A-0F4F-9457-344ED568E99B}"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037808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0826F294-53A2-7B43-8B73-32DB1582B2A6}"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614607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9165BCB1-BE80-BE4D-A59D-7BD668EFC3EC}"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73905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197600" cy="768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331200" cy="4329113"/>
          </a:xfrm>
        </p:spPr>
        <p:txBody>
          <a:bodyPr/>
          <a:lstStyle/>
          <a:p>
            <a:pPr lvl="0"/>
            <a:endParaRPr lang="en-US" noProof="0" dirty="0"/>
          </a:p>
        </p:txBody>
      </p:sp>
    </p:spTree>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r>
              <a:rPr lang="en-US" dirty="0">
                <a:latin typeface="Arial"/>
              </a:rPr>
              <a:t>www.NaviNet.net   </a:t>
            </a:r>
            <a:fld id="{14FAF408-BAF6-F94D-A229-CDA6BAF16F52}" type="slidenum">
              <a:rPr lang="en-US" b="0">
                <a:solidFill>
                  <a:srgbClr val="A5CF4C"/>
                </a:solidFill>
                <a:latin typeface="Arial"/>
              </a:rPr>
              <a:pPr/>
              <a:t>‹#›</a:t>
            </a:fld>
            <a:endParaRPr lang="en-US" b="0" dirty="0">
              <a:solidFill>
                <a:srgbClr val="A5CF4C"/>
              </a:solidFill>
              <a:latin typeface="Arial"/>
            </a:endParaRPr>
          </a:p>
        </p:txBody>
      </p:sp>
      <p:sp>
        <p:nvSpPr>
          <p:cNvPr id="8"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397559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latin typeface="Arial"/>
              </a:rPr>
              <a:t>www.NaviNet.net   </a:t>
            </a:r>
            <a:fld id="{6AC40643-8CF8-E04A-A346-4BEC972E434F}" type="slidenum">
              <a:rPr lang="en-US" b="0">
                <a:solidFill>
                  <a:srgbClr val="A5CF4C"/>
                </a:solidFill>
                <a:latin typeface="Arial"/>
              </a:rPr>
              <a:pPr/>
              <a:t>‹#›</a:t>
            </a:fld>
            <a:endParaRPr lang="en-US" b="0" dirty="0">
              <a:solidFill>
                <a:srgbClr val="A5CF4C"/>
              </a:solidFill>
              <a:latin typeface="Arial"/>
            </a:endParaRPr>
          </a:p>
        </p:txBody>
      </p:sp>
      <p:sp>
        <p:nvSpPr>
          <p:cNvPr id="4"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943509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dirty="0">
                <a:latin typeface="Arial"/>
              </a:rPr>
              <a:t>www.NaviNet.net   </a:t>
            </a:r>
            <a:fld id="{14FDA01E-81CB-AB44-8D3D-DE79D1D055A2}" type="slidenum">
              <a:rPr lang="en-US" b="0">
                <a:solidFill>
                  <a:srgbClr val="A5CF4C"/>
                </a:solidFill>
                <a:latin typeface="Arial"/>
              </a:rPr>
              <a:pPr/>
              <a:t>‹#›</a:t>
            </a:fld>
            <a:endParaRPr lang="en-US" b="0" dirty="0">
              <a:solidFill>
                <a:srgbClr val="A5CF4C"/>
              </a:solidFill>
              <a:latin typeface="Arial"/>
            </a:endParaRPr>
          </a:p>
        </p:txBody>
      </p:sp>
      <p:sp>
        <p:nvSpPr>
          <p:cNvPr id="3"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2279522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8C6FCC50-279A-D44E-8B30-5E09E0F7A5AA}"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600696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dirty="0">
                <a:latin typeface="Arial"/>
              </a:rPr>
              <a:t>www.NaviNet.net   </a:t>
            </a:r>
            <a:fld id="{F679B7DA-C0A7-9640-9179-281BD4B5864B}" type="slidenum">
              <a:rPr lang="en-US" b="0">
                <a:solidFill>
                  <a:srgbClr val="A5CF4C"/>
                </a:solidFill>
                <a:latin typeface="Arial"/>
              </a:rPr>
              <a:pPr/>
              <a:t>‹#›</a:t>
            </a:fld>
            <a:endParaRPr lang="en-US" b="0" dirty="0">
              <a:solidFill>
                <a:srgbClr val="A5CF4C"/>
              </a:solidFill>
              <a:latin typeface="Arial"/>
            </a:endParaRPr>
          </a:p>
        </p:txBody>
      </p:sp>
      <p:sp>
        <p:nvSpPr>
          <p:cNvPr id="6"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1569977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350482AE-D8C9-7A4E-9CD2-1B96DC57A5DE}"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4074901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dirty="0">
                <a:latin typeface="Arial"/>
              </a:rPr>
              <a:t>www.NaviNet.net   </a:t>
            </a:r>
            <a:fld id="{66DA4530-CD77-3B40-A2F7-FB3BF6656921}" type="slidenum">
              <a:rPr lang="en-US" b="0">
                <a:solidFill>
                  <a:srgbClr val="A5CF4C"/>
                </a:solidFill>
                <a:latin typeface="Arial"/>
              </a:rPr>
              <a:pPr/>
              <a:t>‹#›</a:t>
            </a:fld>
            <a:endParaRPr lang="en-US" b="0" dirty="0">
              <a:solidFill>
                <a:srgbClr val="A5CF4C"/>
              </a:solidFill>
              <a:latin typeface="Arial"/>
            </a:endParaRPr>
          </a:p>
        </p:txBody>
      </p:sp>
      <p:sp>
        <p:nvSpPr>
          <p:cNvPr id="5" name="Footer Placeholder 8"/>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cs typeface="Times New Roman"/>
            </a:endParaRPr>
          </a:p>
        </p:txBody>
      </p:sp>
    </p:spTree>
    <p:extLst>
      <p:ext uri="{BB962C8B-B14F-4D97-AF65-F5344CB8AC3E}">
        <p14:creationId xmlns:p14="http://schemas.microsoft.com/office/powerpoint/2010/main" val="3323422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57200" y="1295400"/>
            <a:ext cx="8229600" cy="4800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fld id="{FFB54551-E5BB-FB4F-9CBC-A1AC05B9EF28}" type="slidenum">
              <a:rPr lang="en-US">
                <a:latin typeface="Arial"/>
              </a:rPr>
              <a:pPr/>
              <a:t>‹#›</a:t>
            </a:fld>
            <a:endParaRPr lang="en-US" dirty="0">
              <a:latin typeface="Arial"/>
            </a:endParaRPr>
          </a:p>
        </p:txBody>
      </p:sp>
    </p:spTree>
    <p:extLst>
      <p:ext uri="{BB962C8B-B14F-4D97-AF65-F5344CB8AC3E}">
        <p14:creationId xmlns:p14="http://schemas.microsoft.com/office/powerpoint/2010/main" val="1493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Freeform 6"/>
          <p:cNvSpPr>
            <a:spLocks/>
          </p:cNvSpPr>
          <p:nvPr/>
        </p:nvSpPr>
        <p:spPr bwMode="auto">
          <a:xfrm>
            <a:off x="3175" y="6853238"/>
            <a:ext cx="9142413" cy="11112"/>
          </a:xfrm>
          <a:custGeom>
            <a:avLst/>
            <a:gdLst>
              <a:gd name="T0" fmla="*/ 0 w 6335"/>
              <a:gd name="T1" fmla="*/ 2147483647 h 8"/>
              <a:gd name="T2" fmla="*/ 2147483647 w 6335"/>
              <a:gd name="T3" fmla="*/ 2147483647 h 8"/>
              <a:gd name="T4" fmla="*/ 2147483647 w 6335"/>
              <a:gd name="T5" fmla="*/ 2147483647 h 8"/>
              <a:gd name="T6" fmla="*/ 2147483647 w 6335"/>
              <a:gd name="T7" fmla="*/ 0 h 8"/>
              <a:gd name="T8" fmla="*/ 2147483647 w 6335"/>
              <a:gd name="T9" fmla="*/ 0 h 8"/>
              <a:gd name="T10" fmla="*/ 2147483647 w 6335"/>
              <a:gd name="T11" fmla="*/ 2147483647 h 8"/>
              <a:gd name="T12" fmla="*/ 0 w 6335"/>
              <a:gd name="T13" fmla="*/ 2147483647 h 8"/>
              <a:gd name="T14" fmla="*/ 0 w 6335"/>
              <a:gd name="T15" fmla="*/ 2147483647 h 8"/>
              <a:gd name="T16" fmla="*/ 2147483647 w 6335"/>
              <a:gd name="T17" fmla="*/ 2147483647 h 8"/>
              <a:gd name="T18" fmla="*/ 0 w 6335"/>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Freeform 7"/>
          <p:cNvSpPr>
            <a:spLocks/>
          </p:cNvSpPr>
          <p:nvPr/>
        </p:nvSpPr>
        <p:spPr bwMode="auto">
          <a:xfrm>
            <a:off x="3175" y="0"/>
            <a:ext cx="11113" cy="6858000"/>
          </a:xfrm>
          <a:custGeom>
            <a:avLst/>
            <a:gdLst>
              <a:gd name="T0" fmla="*/ 2147483647 w 8"/>
              <a:gd name="T1" fmla="*/ 0 h 4896"/>
              <a:gd name="T2" fmla="*/ 0 w 8"/>
              <a:gd name="T3" fmla="*/ 2147483647 h 4896"/>
              <a:gd name="T4" fmla="*/ 0 w 8"/>
              <a:gd name="T5" fmla="*/ 2147483647 h 4896"/>
              <a:gd name="T6" fmla="*/ 2147483647 w 8"/>
              <a:gd name="T7" fmla="*/ 2147483647 h 4896"/>
              <a:gd name="T8" fmla="*/ 2147483647 w 8"/>
              <a:gd name="T9" fmla="*/ 2147483647 h 4896"/>
              <a:gd name="T10" fmla="*/ 2147483647 w 8"/>
              <a:gd name="T11" fmla="*/ 2147483647 h 4896"/>
              <a:gd name="T12" fmla="*/ 2147483647 w 8"/>
              <a:gd name="T13" fmla="*/ 0 h 4896"/>
              <a:gd name="T14" fmla="*/ 0 w 8"/>
              <a:gd name="T15" fmla="*/ 0 h 4896"/>
              <a:gd name="T16" fmla="*/ 0 w 8"/>
              <a:gd name="T17" fmla="*/ 2147483647 h 4896"/>
              <a:gd name="T18" fmla="*/ 2147483647 w 8"/>
              <a:gd name="T19" fmla="*/ 0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8"/>
          <p:cNvSpPr>
            <a:spLocks/>
          </p:cNvSpPr>
          <p:nvPr/>
        </p:nvSpPr>
        <p:spPr bwMode="auto">
          <a:xfrm>
            <a:off x="9139238" y="6350"/>
            <a:ext cx="12700" cy="6858000"/>
          </a:xfrm>
          <a:custGeom>
            <a:avLst/>
            <a:gdLst>
              <a:gd name="T0" fmla="*/ 2147483647 w 8"/>
              <a:gd name="T1" fmla="*/ 2147483647 h 4896"/>
              <a:gd name="T2" fmla="*/ 2147483647 w 8"/>
              <a:gd name="T3" fmla="*/ 2147483647 h 4896"/>
              <a:gd name="T4" fmla="*/ 2147483647 w 8"/>
              <a:gd name="T5" fmla="*/ 0 h 4896"/>
              <a:gd name="T6" fmla="*/ 0 w 8"/>
              <a:gd name="T7" fmla="*/ 0 h 4896"/>
              <a:gd name="T8" fmla="*/ 0 w 8"/>
              <a:gd name="T9" fmla="*/ 2147483647 h 4896"/>
              <a:gd name="T10" fmla="*/ 2147483647 w 8"/>
              <a:gd name="T11" fmla="*/ 2147483647 h 4896"/>
              <a:gd name="T12" fmla="*/ 2147483647 w 8"/>
              <a:gd name="T13" fmla="*/ 2147483647 h 4896"/>
              <a:gd name="T14" fmla="*/ 2147483647 w 8"/>
              <a:gd name="T15" fmla="*/ 2147483647 h 4896"/>
              <a:gd name="T16" fmla="*/ 2147483647 w 8"/>
              <a:gd name="T17" fmla="*/ 2147483647 h 4896"/>
              <a:gd name="T18" fmla="*/ 2147483647 w 8"/>
              <a:gd name="T19" fmla="*/ 2147483647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Rectangle 4"/>
          <p:cNvSpPr/>
          <p:nvPr userDrawn="1"/>
        </p:nvSpPr>
        <p:spPr>
          <a:xfrm>
            <a:off x="0" y="-88806"/>
            <a:ext cx="9144000" cy="990600"/>
          </a:xfrm>
          <a:prstGeom prst="rect">
            <a:avLst/>
          </a:prstGeom>
          <a:gradFill flip="none" rotWithShape="1">
            <a:gsLst>
              <a:gs pos="0">
                <a:schemeClr val="accent1">
                  <a:lumMod val="60000"/>
                  <a:lumOff val="40000"/>
                </a:schemeClr>
              </a:gs>
              <a:gs pos="51000">
                <a:schemeClr val="accent1">
                  <a:lumMod val="75000"/>
                </a:schemeClr>
              </a:gs>
              <a:gs pos="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b="1" dirty="0">
              <a:solidFill>
                <a:srgbClr val="FFFFFF"/>
              </a:solidFill>
            </a:endParaRPr>
          </a:p>
        </p:txBody>
      </p:sp>
      <p:sp>
        <p:nvSpPr>
          <p:cNvPr id="6" name="Rectangle 5"/>
          <p:cNvSpPr>
            <a:spLocks noChangeArrowheads="1"/>
          </p:cNvSpPr>
          <p:nvPr userDrawn="1"/>
        </p:nvSpPr>
        <p:spPr bwMode="auto">
          <a:xfrm>
            <a:off x="0" y="887413"/>
            <a:ext cx="9144000" cy="76200"/>
          </a:xfrm>
          <a:prstGeom prst="rect">
            <a:avLst/>
          </a:prstGeom>
          <a:solidFill>
            <a:srgbClr val="7176A6"/>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rgbClr val="000000"/>
              </a:solidFill>
              <a:latin typeface="Arial"/>
              <a:cs typeface="Arial" pitchFamily="34" charset="0"/>
            </a:endParaRPr>
          </a:p>
        </p:txBody>
      </p:sp>
      <p:sp>
        <p:nvSpPr>
          <p:cNvPr id="7" name="Rectangle 6"/>
          <p:cNvSpPr/>
          <p:nvPr userDrawn="1"/>
        </p:nvSpPr>
        <p:spPr>
          <a:xfrm>
            <a:off x="0" y="5715000"/>
            <a:ext cx="9144000" cy="1143000"/>
          </a:xfrm>
          <a:prstGeom prst="rect">
            <a:avLst/>
          </a:prstGeom>
          <a:gradFill flip="none" rotWithShape="1">
            <a:gsLst>
              <a:gs pos="0">
                <a:schemeClr val="accent1">
                  <a:tint val="66000"/>
                  <a:satMod val="160000"/>
                  <a:alpha val="48000"/>
                </a:schemeClr>
              </a:gs>
              <a:gs pos="37000">
                <a:schemeClr val="accent1">
                  <a:tint val="44500"/>
                  <a:satMod val="160000"/>
                  <a:alpha val="57000"/>
                </a:schemeClr>
              </a:gs>
              <a:gs pos="100000">
                <a:schemeClr val="accent1">
                  <a:tint val="23500"/>
                  <a:satMod val="160000"/>
                  <a:alpha val="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11" descr="Bigstock_15990509.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103188"/>
            <a:ext cx="2514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4"/>
          <p:cNvSpPr txBox="1">
            <a:spLocks/>
          </p:cNvSpPr>
          <p:nvPr userDrawn="1"/>
        </p:nvSpPr>
        <p:spPr>
          <a:xfrm>
            <a:off x="6553200" y="6313488"/>
            <a:ext cx="2133600" cy="366712"/>
          </a:xfrm>
          <a:prstGeom prst="rect">
            <a:avLst/>
          </a:prstGeom>
        </p:spPr>
        <p:txBody>
          <a:bodyPr anchor="ctr"/>
          <a:lstStyle>
            <a:lvl1pPr eaLnBrk="0" hangingPunct="0">
              <a:defRPr sz="2800">
                <a:solidFill>
                  <a:schemeClr val="bg1"/>
                </a:solidFill>
                <a:latin typeface="Arial" pitchFamily="34" charset="0"/>
                <a:ea typeface="ＭＳ Ｐゴシック" pitchFamily="34" charset="-128"/>
              </a:defRPr>
            </a:lvl1pPr>
            <a:lvl2pPr marL="742950" indent="-285750" eaLnBrk="0" hangingPunct="0">
              <a:defRPr sz="2800">
                <a:solidFill>
                  <a:schemeClr val="bg1"/>
                </a:solidFill>
                <a:latin typeface="Arial" pitchFamily="34" charset="0"/>
                <a:ea typeface="ＭＳ Ｐゴシック" pitchFamily="34" charset="-128"/>
              </a:defRPr>
            </a:lvl2pPr>
            <a:lvl3pPr marL="1143000" indent="-228600" eaLnBrk="0" hangingPunct="0">
              <a:defRPr sz="2800">
                <a:solidFill>
                  <a:schemeClr val="bg1"/>
                </a:solidFill>
                <a:latin typeface="Arial" pitchFamily="34" charset="0"/>
                <a:ea typeface="ＭＳ Ｐゴシック" pitchFamily="34" charset="-128"/>
              </a:defRPr>
            </a:lvl3pPr>
            <a:lvl4pPr marL="1600200" indent="-228600" eaLnBrk="0" hangingPunct="0">
              <a:defRPr sz="2800">
                <a:solidFill>
                  <a:schemeClr val="bg1"/>
                </a:solidFill>
                <a:latin typeface="Arial" pitchFamily="34" charset="0"/>
                <a:ea typeface="ＭＳ Ｐゴシック" pitchFamily="34" charset="-128"/>
              </a:defRPr>
            </a:lvl4pPr>
            <a:lvl5pPr marL="2057400" indent="-228600" eaLnBrk="0" hangingPunct="0">
              <a:defRPr sz="28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bg1"/>
                </a:solidFill>
                <a:latin typeface="Arial" pitchFamily="34" charset="0"/>
                <a:ea typeface="ＭＳ Ｐゴシック" pitchFamily="34" charset="-128"/>
              </a:defRPr>
            </a:lvl9pPr>
          </a:lstStyle>
          <a:p>
            <a:pPr algn="r" eaLnBrk="1" hangingPunct="1">
              <a:defRPr/>
            </a:pPr>
            <a:fld id="{16BA91A1-5E80-4F46-B1D2-774CCD32D4CD}" type="slidenum">
              <a:rPr lang="en-US" sz="1200" smtClean="0">
                <a:solidFill>
                  <a:srgbClr val="898989"/>
                </a:solidFill>
                <a:cs typeface="Arial" pitchFamily="34" charset="0"/>
              </a:rPr>
              <a:pPr algn="r" eaLnBrk="1" hangingPunct="1">
                <a:defRPr/>
              </a:pPr>
              <a:t>‹#›</a:t>
            </a:fld>
            <a:endParaRPr lang="en-US" sz="1200" dirty="0" smtClean="0">
              <a:solidFill>
                <a:srgbClr val="898989"/>
              </a:solidFill>
              <a:cs typeface="Arial" pitchFamily="34" charset="0"/>
            </a:endParaRPr>
          </a:p>
        </p:txBody>
      </p:sp>
      <p:sp>
        <p:nvSpPr>
          <p:cNvPr id="10" name="Date Placeholder 3"/>
          <p:cNvSpPr>
            <a:spLocks noGrp="1"/>
          </p:cNvSpPr>
          <p:nvPr>
            <p:ph type="dt" sz="half" idx="10"/>
          </p:nvPr>
        </p:nvSpPr>
        <p:spPr>
          <a:xfrm>
            <a:off x="214313"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ＭＳ Ｐゴシック" pitchFamily="34" charset="-128"/>
                <a:cs typeface="+mn-cs"/>
              </a:defRPr>
            </a:lvl1pPr>
          </a:lstStyle>
          <a:p>
            <a:pPr>
              <a:defRPr/>
            </a:pPr>
            <a:fld id="{33CAA0AA-8155-47A7-8357-C9D785FB63C8}" type="datetime1">
              <a:rPr lang="en-US"/>
              <a:pPr>
                <a:defRPr/>
              </a:pPr>
              <a:t>1/7/2014</a:t>
            </a:fld>
            <a:endParaRPr lang="en-GB" dirty="0"/>
          </a:p>
        </p:txBody>
      </p:sp>
      <p:sp>
        <p:nvSpPr>
          <p:cNvPr id="11"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rgbClr val="000000">
                    <a:tint val="75000"/>
                  </a:srgbClr>
                </a:solidFill>
                <a:latin typeface="+mn-lt"/>
                <a:ea typeface="ＭＳ Ｐゴシック" charset="0"/>
                <a:cs typeface="ＭＳ Ｐゴシック" charset="0"/>
              </a:defRPr>
            </a:lvl1pPr>
          </a:lstStyle>
          <a:p>
            <a:pPr>
              <a:defRPr/>
            </a:pPr>
            <a:r>
              <a:rPr lang="en-GB"/>
              <a:t>YOUR COMPANY NAME</a:t>
            </a:r>
          </a:p>
        </p:txBody>
      </p:sp>
      <p:sp>
        <p:nvSpPr>
          <p:cNvPr id="12" name="Slide Number Placeholder 5"/>
          <p:cNvSpPr>
            <a:spLocks noGrp="1"/>
          </p:cNvSpPr>
          <p:nvPr>
            <p:ph type="sldNum" sz="quarter" idx="12"/>
          </p:nvPr>
        </p:nvSpPr>
        <p:spPr>
          <a:xfrm>
            <a:off x="6796088"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ＭＳ Ｐゴシック" pitchFamily="34" charset="-128"/>
                <a:cs typeface="+mn-cs"/>
              </a:defRPr>
            </a:lvl1pPr>
          </a:lstStyle>
          <a:p>
            <a:pPr>
              <a:defRPr/>
            </a:pPr>
            <a:fld id="{5BD8D833-02E0-4C21-BD62-044629C28463}" type="slidenum">
              <a:rPr lang="en-GB"/>
              <a:pPr>
                <a:defRPr/>
              </a:pPr>
              <a:t>‹#›</a:t>
            </a:fld>
            <a:endParaRPr lang="en-GB" dirty="0"/>
          </a:p>
        </p:txBody>
      </p:sp>
    </p:spTree>
    <p:extLst>
      <p:ext uri="{BB962C8B-B14F-4D97-AF65-F5344CB8AC3E}">
        <p14:creationId xmlns:p14="http://schemas.microsoft.com/office/powerpoint/2010/main" val="356810947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990600"/>
          </a:xfrm>
          <a:prstGeom prst="rect">
            <a:avLst/>
          </a:prstGeom>
          <a:gradFill flip="none" rotWithShape="1">
            <a:gsLst>
              <a:gs pos="0">
                <a:schemeClr val="accent1">
                  <a:lumMod val="60000"/>
                  <a:lumOff val="40000"/>
                </a:schemeClr>
              </a:gs>
              <a:gs pos="51000">
                <a:schemeClr val="accent1">
                  <a:lumMod val="75000"/>
                </a:schemeClr>
              </a:gs>
              <a:gs pos="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p>
        </p:txBody>
      </p:sp>
      <p:sp>
        <p:nvSpPr>
          <p:cNvPr id="6" name="Rectangle 5"/>
          <p:cNvSpPr/>
          <p:nvPr userDrawn="1"/>
        </p:nvSpPr>
        <p:spPr>
          <a:xfrm>
            <a:off x="0" y="990600"/>
            <a:ext cx="9144000" cy="76200"/>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Rectangle 6"/>
          <p:cNvSpPr/>
          <p:nvPr userDrawn="1"/>
        </p:nvSpPr>
        <p:spPr>
          <a:xfrm>
            <a:off x="0" y="5715000"/>
            <a:ext cx="9144000" cy="1143000"/>
          </a:xfrm>
          <a:prstGeom prst="rect">
            <a:avLst/>
          </a:prstGeom>
          <a:gradFill flip="none" rotWithShape="1">
            <a:gsLst>
              <a:gs pos="0">
                <a:schemeClr val="accent1">
                  <a:tint val="66000"/>
                  <a:satMod val="160000"/>
                  <a:alpha val="48000"/>
                </a:schemeClr>
              </a:gs>
              <a:gs pos="37000">
                <a:schemeClr val="accent1">
                  <a:tint val="44500"/>
                  <a:satMod val="160000"/>
                  <a:alpha val="57000"/>
                </a:schemeClr>
              </a:gs>
              <a:gs pos="100000">
                <a:schemeClr val="accent1">
                  <a:tint val="23500"/>
                  <a:satMod val="160000"/>
                  <a:alpha val="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igstock_15990509.png"/>
          <p:cNvPicPr>
            <a:picLocks noChangeAspect="1"/>
          </p:cNvPicPr>
          <p:nvPr userDrawn="1"/>
        </p:nvPicPr>
        <p:blipFill>
          <a:blip r:embed="rId10" cstate="print"/>
          <a:srcRect t="7587" r="5714" b="41922"/>
          <a:stretch>
            <a:fillRect/>
          </a:stretch>
        </p:blipFill>
        <p:spPr>
          <a:xfrm>
            <a:off x="6629400" y="-13648"/>
            <a:ext cx="2514600" cy="1009935"/>
          </a:xfrm>
          <a:prstGeom prst="rect">
            <a:avLst/>
          </a:prstGeom>
        </p:spPr>
      </p:pic>
      <p:sp>
        <p:nvSpPr>
          <p:cNvPr id="3" name="Text Placeholder 2"/>
          <p:cNvSpPr>
            <a:spLocks noGrp="1"/>
          </p:cNvSpPr>
          <p:nvPr>
            <p:ph type="body" idx="1"/>
          </p:nvPr>
        </p:nvSpPr>
        <p:spPr>
          <a:xfrm>
            <a:off x="685800" y="1600203"/>
            <a:ext cx="7924800" cy="3962398"/>
          </a:xfrm>
          <a:prstGeom prst="rect">
            <a:avLst/>
          </a:prstGeom>
        </p:spPr>
        <p:txBody>
          <a:bodyPr vert="horz" lIns="182880" tIns="365760" rIns="182880" bIns="18288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4"/>
          </p:nvPr>
        </p:nvSpPr>
        <p:spPr>
          <a:xfrm>
            <a:off x="6553200" y="6314018"/>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B2EEB42-3695-4CC8-9EB9-6441E8027B8F}" type="slidenum">
              <a:rPr lang="en-US" smtClean="0"/>
              <a:pPr/>
              <a:t>‹#›</a:t>
            </a:fld>
            <a:endParaRPr lang="en-US" dirty="0"/>
          </a:p>
        </p:txBody>
      </p:sp>
      <p:sp>
        <p:nvSpPr>
          <p:cNvPr id="2" name="Title Placeholder 1"/>
          <p:cNvSpPr>
            <a:spLocks noGrp="1"/>
          </p:cNvSpPr>
          <p:nvPr>
            <p:ph type="title"/>
          </p:nvPr>
        </p:nvSpPr>
        <p:spPr>
          <a:xfrm>
            <a:off x="0" y="160360"/>
            <a:ext cx="6019800" cy="609600"/>
          </a:xfrm>
          <a:prstGeom prst="rect">
            <a:avLst/>
          </a:prstGeom>
        </p:spPr>
        <p:txBody>
          <a:bodyPr vert="horz" lIns="182880" tIns="365760" rIns="182880" bIns="182880" rtlCol="0" anchor="ctr">
            <a:normAutofit/>
          </a:bodyPr>
          <a:lstStyle/>
          <a:p>
            <a:r>
              <a:rPr lang="en-US" dirty="0" smtClean="0"/>
              <a:t>Click to edit Master title style</a:t>
            </a:r>
            <a:endParaRPr lang="en-US" dirty="0"/>
          </a:p>
        </p:txBody>
      </p:sp>
      <p:pic>
        <p:nvPicPr>
          <p:cNvPr id="11" name="Picture 10" descr="hbc ID Size C-1C®.png"/>
          <p:cNvPicPr>
            <a:picLocks noChangeAspect="1"/>
          </p:cNvPicPr>
          <p:nvPr userDrawn="1"/>
        </p:nvPicPr>
        <p:blipFill>
          <a:blip r:embed="rId11"/>
          <a:srcRect b="24357"/>
          <a:stretch>
            <a:fillRect/>
          </a:stretch>
        </p:blipFill>
        <p:spPr>
          <a:xfrm>
            <a:off x="381000" y="5943600"/>
            <a:ext cx="1663446" cy="533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54" r:id="rId3"/>
    <p:sldLayoutId id="2147483655" r:id="rId4"/>
    <p:sldLayoutId id="2147483656" r:id="rId5"/>
    <p:sldLayoutId id="2147483657" r:id="rId6"/>
    <p:sldLayoutId id="2147483662" r:id="rId7"/>
    <p:sldLayoutId id="2147483741" r:id="rId8"/>
  </p:sldLayoutIdLst>
  <p:hf hdr="0" ftr="0" dt="0"/>
  <p:txStyles>
    <p:title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cov.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304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Body Text</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rtl="0" eaLnBrk="0" fontAlgn="base" hangingPunct="0">
        <a:spcBef>
          <a:spcPct val="0"/>
        </a:spcBef>
        <a:spcAft>
          <a:spcPct val="0"/>
        </a:spcAft>
        <a:defRPr sz="3200" b="1">
          <a:solidFill>
            <a:srgbClr val="404040"/>
          </a:solidFill>
          <a:latin typeface="+mj-lt"/>
          <a:ea typeface="ＭＳ Ｐゴシック" charset="0"/>
          <a:cs typeface="ＭＳ Ｐゴシック" charset="-128"/>
        </a:defRPr>
      </a:lvl1pPr>
      <a:lvl2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2pPr>
      <a:lvl3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3pPr>
      <a:lvl4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4pPr>
      <a:lvl5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5pPr>
      <a:lvl6pPr marL="457200" algn="l" rtl="0" eaLnBrk="1" fontAlgn="base" hangingPunct="1">
        <a:spcBef>
          <a:spcPct val="0"/>
        </a:spcBef>
        <a:spcAft>
          <a:spcPct val="0"/>
        </a:spcAft>
        <a:defRPr sz="3200" b="1">
          <a:solidFill>
            <a:srgbClr val="404040"/>
          </a:solidFill>
          <a:latin typeface="Arial" charset="0"/>
        </a:defRPr>
      </a:lvl6pPr>
      <a:lvl7pPr marL="914400" algn="l" rtl="0" eaLnBrk="1" fontAlgn="base" hangingPunct="1">
        <a:spcBef>
          <a:spcPct val="0"/>
        </a:spcBef>
        <a:spcAft>
          <a:spcPct val="0"/>
        </a:spcAft>
        <a:defRPr sz="3200" b="1">
          <a:solidFill>
            <a:srgbClr val="404040"/>
          </a:solidFill>
          <a:latin typeface="Arial" charset="0"/>
        </a:defRPr>
      </a:lvl7pPr>
      <a:lvl8pPr marL="1371600" algn="l" rtl="0" eaLnBrk="1" fontAlgn="base" hangingPunct="1">
        <a:spcBef>
          <a:spcPct val="0"/>
        </a:spcBef>
        <a:spcAft>
          <a:spcPct val="0"/>
        </a:spcAft>
        <a:defRPr sz="3200" b="1">
          <a:solidFill>
            <a:srgbClr val="404040"/>
          </a:solidFill>
          <a:latin typeface="Arial" charset="0"/>
        </a:defRPr>
      </a:lvl8pPr>
      <a:lvl9pPr marL="1828800" algn="l" rtl="0" eaLnBrk="1" fontAlgn="base" hangingPunct="1">
        <a:spcBef>
          <a:spcPct val="0"/>
        </a:spcBef>
        <a:spcAft>
          <a:spcPct val="0"/>
        </a:spcAft>
        <a:defRPr sz="3200" b="1">
          <a:solidFill>
            <a:srgbClr val="404040"/>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a:solidFill>
            <a:srgbClr val="4D4D4D"/>
          </a:solidFill>
          <a:latin typeface="+mn-lt"/>
          <a:ea typeface="Times New Roman" charset="0"/>
          <a:cs typeface="+mn-cs"/>
        </a:defRPr>
      </a:lvl2pPr>
      <a:lvl3pPr marL="1143000" indent="-228600" algn="l" rtl="0" eaLnBrk="0" fontAlgn="base" hangingPunct="0">
        <a:spcBef>
          <a:spcPct val="20000"/>
        </a:spcBef>
        <a:spcAft>
          <a:spcPct val="0"/>
        </a:spcAft>
        <a:buFont typeface="Arial" charset="0"/>
        <a:buChar char="•"/>
        <a:defRPr>
          <a:solidFill>
            <a:srgbClr val="4D4D4D"/>
          </a:solidFill>
          <a:latin typeface="+mn-lt"/>
          <a:ea typeface="Times New Roman" charset="0"/>
          <a:cs typeface="+mn-cs"/>
        </a:defRPr>
      </a:lvl3pPr>
      <a:lvl4pPr marL="1600200" indent="-228600" algn="l" rtl="0" eaLnBrk="0" fontAlgn="base" hangingPunct="0">
        <a:spcBef>
          <a:spcPct val="20000"/>
        </a:spcBef>
        <a:spcAft>
          <a:spcPct val="0"/>
        </a:spcAft>
        <a:buFont typeface="Arial" charset="0"/>
        <a:buChar char="–"/>
        <a:defRPr sz="1600">
          <a:solidFill>
            <a:srgbClr val="4D4D4D"/>
          </a:solidFill>
          <a:latin typeface="+mn-lt"/>
          <a:ea typeface="Times New Roman" charset="0"/>
          <a:cs typeface="+mn-cs"/>
        </a:defRPr>
      </a:lvl4pPr>
      <a:lvl5pPr marL="2057400" indent="-228600" algn="l" rtl="0" eaLnBrk="0" fontAlgn="base" hangingPunct="0">
        <a:spcBef>
          <a:spcPct val="20000"/>
        </a:spcBef>
        <a:spcAft>
          <a:spcPct val="0"/>
        </a:spcAft>
        <a:buFont typeface="Arial" charset="0"/>
        <a:defRPr sz="1100">
          <a:solidFill>
            <a:srgbClr val="4D4D4D"/>
          </a:solidFill>
          <a:latin typeface="+mn-lt"/>
          <a:ea typeface="Times New Roman" charset="0"/>
          <a:cs typeface="+mn-cs"/>
        </a:defRPr>
      </a:lvl5pPr>
      <a:lvl6pPr marL="2514600" indent="-228600" algn="l" rtl="0" eaLnBrk="1" fontAlgn="base" hangingPunct="1">
        <a:spcBef>
          <a:spcPct val="20000"/>
        </a:spcBef>
        <a:spcAft>
          <a:spcPct val="0"/>
        </a:spcAft>
        <a:buFont typeface="Arial" charset="0"/>
        <a:defRPr sz="1100">
          <a:solidFill>
            <a:srgbClr val="4D4D4D"/>
          </a:solidFill>
          <a:latin typeface="+mn-lt"/>
          <a:cs typeface="+mn-cs"/>
        </a:defRPr>
      </a:lvl6pPr>
      <a:lvl7pPr marL="2971800" indent="-228600" algn="l" rtl="0" eaLnBrk="1" fontAlgn="base" hangingPunct="1">
        <a:spcBef>
          <a:spcPct val="20000"/>
        </a:spcBef>
        <a:spcAft>
          <a:spcPct val="0"/>
        </a:spcAft>
        <a:buFont typeface="Arial" charset="0"/>
        <a:defRPr sz="1100">
          <a:solidFill>
            <a:srgbClr val="4D4D4D"/>
          </a:solidFill>
          <a:latin typeface="+mn-lt"/>
          <a:cs typeface="+mn-cs"/>
        </a:defRPr>
      </a:lvl7pPr>
      <a:lvl8pPr marL="3429000" indent="-228600" algn="l" rtl="0" eaLnBrk="1" fontAlgn="base" hangingPunct="1">
        <a:spcBef>
          <a:spcPct val="20000"/>
        </a:spcBef>
        <a:spcAft>
          <a:spcPct val="0"/>
        </a:spcAft>
        <a:buFont typeface="Arial" charset="0"/>
        <a:defRPr sz="1100">
          <a:solidFill>
            <a:srgbClr val="4D4D4D"/>
          </a:solidFill>
          <a:latin typeface="+mn-lt"/>
          <a:cs typeface="+mn-cs"/>
        </a:defRPr>
      </a:lvl8pPr>
      <a:lvl9pPr marL="3886200" indent="-228600" algn="l" rtl="0" eaLnBrk="1" fontAlgn="base" hangingPunct="1">
        <a:spcBef>
          <a:spcPct val="20000"/>
        </a:spcBef>
        <a:spcAft>
          <a:spcPct val="0"/>
        </a:spcAft>
        <a:buFont typeface="Arial" charset="0"/>
        <a:defRPr sz="11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inside-0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457200" y="304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Body Text</a:t>
            </a:r>
          </a:p>
        </p:txBody>
      </p:sp>
      <p:sp>
        <p:nvSpPr>
          <p:cNvPr id="8" name="Slide Number Placeholder 5"/>
          <p:cNvSpPr>
            <a:spLocks noGrp="1"/>
          </p:cNvSpPr>
          <p:nvPr>
            <p:ph type="sldNum" sz="quarter" idx="4"/>
          </p:nvPr>
        </p:nvSpPr>
        <p:spPr>
          <a:xfrm>
            <a:off x="6553200" y="6172200"/>
            <a:ext cx="2133600" cy="365125"/>
          </a:xfrm>
          <a:prstGeom prst="rect">
            <a:avLst/>
          </a:prstGeom>
        </p:spPr>
        <p:txBody>
          <a:bodyPr vert="horz" wrap="square" lIns="91440" tIns="45720" rIns="91440" bIns="45720" numCol="1" anchor="b" anchorCtr="0" compatLnSpc="1">
            <a:prstTxWarp prst="textNoShape">
              <a:avLst/>
            </a:prstTxWarp>
          </a:bodyPr>
          <a:lstStyle>
            <a:lvl1pPr algn="r">
              <a:defRPr sz="800" b="1">
                <a:solidFill>
                  <a:srgbClr val="FFFFFF"/>
                </a:solidFill>
                <a:ea typeface="Arial" charset="0"/>
                <a:cs typeface="Arial" charset="0"/>
              </a:defRPr>
            </a:lvl1pPr>
          </a:lstStyle>
          <a:p>
            <a:r>
              <a:rPr lang="en-US" dirty="0"/>
              <a:t>www.NaviNet.net   </a:t>
            </a:r>
            <a:fld id="{00B42B95-46D6-5340-A054-88860EA0F830}" type="slidenum">
              <a:rPr lang="en-US">
                <a:solidFill>
                  <a:srgbClr val="A5CF4C"/>
                </a:solidFill>
              </a:rPr>
              <a:pPr/>
              <a:t>‹#›</a:t>
            </a:fld>
            <a:endParaRPr lang="en-US" dirty="0">
              <a:solidFill>
                <a:srgbClr val="A5CF4C"/>
              </a:solidFill>
            </a:endParaRPr>
          </a:p>
        </p:txBody>
      </p:sp>
      <p:cxnSp>
        <p:nvCxnSpPr>
          <p:cNvPr id="7" name="Straight Connector 6"/>
          <p:cNvCxnSpPr/>
          <p:nvPr/>
        </p:nvCxnSpPr>
        <p:spPr>
          <a:xfrm>
            <a:off x="457200" y="1143000"/>
            <a:ext cx="8229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a:xfrm>
            <a:off x="228600" y="5859463"/>
            <a:ext cx="4724400" cy="365125"/>
          </a:xfrm>
          <a:prstGeom prst="rect">
            <a:avLst/>
          </a:prstGeom>
        </p:spPr>
        <p:txBody>
          <a:bodyPr vert="horz" lIns="0" tIns="0" rIns="0" bIns="0" rtlCol="0" anchor="b" anchorCtr="0"/>
          <a:lstStyle>
            <a:lvl1pPr algn="l" fontAlgn="auto">
              <a:spcBef>
                <a:spcPts val="0"/>
              </a:spcBef>
              <a:spcAft>
                <a:spcPts val="0"/>
              </a:spcAft>
              <a:defRPr sz="650">
                <a:solidFill>
                  <a:srgbClr val="000000">
                    <a:tint val="75000"/>
                  </a:srgbClr>
                </a:solidFill>
                <a:latin typeface="Arial"/>
                <a:ea typeface="+mn-ea"/>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0" eaLnBrk="0" fontAlgn="base" hangingPunct="0">
        <a:spcBef>
          <a:spcPct val="0"/>
        </a:spcBef>
        <a:spcAft>
          <a:spcPct val="0"/>
        </a:spcAft>
        <a:defRPr sz="3200" b="1">
          <a:solidFill>
            <a:srgbClr val="404040"/>
          </a:solidFill>
          <a:latin typeface="+mj-lt"/>
          <a:ea typeface="ＭＳ Ｐゴシック" charset="0"/>
          <a:cs typeface="ＭＳ Ｐゴシック" charset="-128"/>
        </a:defRPr>
      </a:lvl1pPr>
      <a:lvl2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2pPr>
      <a:lvl3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3pPr>
      <a:lvl4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4pPr>
      <a:lvl5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5pPr>
      <a:lvl6pPr marL="457200" algn="l" rtl="0" eaLnBrk="1" fontAlgn="base" hangingPunct="1">
        <a:spcBef>
          <a:spcPct val="0"/>
        </a:spcBef>
        <a:spcAft>
          <a:spcPct val="0"/>
        </a:spcAft>
        <a:defRPr sz="3200" b="1">
          <a:solidFill>
            <a:srgbClr val="404040"/>
          </a:solidFill>
          <a:latin typeface="Arial" charset="0"/>
        </a:defRPr>
      </a:lvl6pPr>
      <a:lvl7pPr marL="914400" algn="l" rtl="0" eaLnBrk="1" fontAlgn="base" hangingPunct="1">
        <a:spcBef>
          <a:spcPct val="0"/>
        </a:spcBef>
        <a:spcAft>
          <a:spcPct val="0"/>
        </a:spcAft>
        <a:defRPr sz="3200" b="1">
          <a:solidFill>
            <a:srgbClr val="404040"/>
          </a:solidFill>
          <a:latin typeface="Arial" charset="0"/>
        </a:defRPr>
      </a:lvl7pPr>
      <a:lvl8pPr marL="1371600" algn="l" rtl="0" eaLnBrk="1" fontAlgn="base" hangingPunct="1">
        <a:spcBef>
          <a:spcPct val="0"/>
        </a:spcBef>
        <a:spcAft>
          <a:spcPct val="0"/>
        </a:spcAft>
        <a:defRPr sz="3200" b="1">
          <a:solidFill>
            <a:srgbClr val="404040"/>
          </a:solidFill>
          <a:latin typeface="Arial" charset="0"/>
        </a:defRPr>
      </a:lvl8pPr>
      <a:lvl9pPr marL="1828800" algn="l" rtl="0" eaLnBrk="1" fontAlgn="base" hangingPunct="1">
        <a:spcBef>
          <a:spcPct val="0"/>
        </a:spcBef>
        <a:spcAft>
          <a:spcPct val="0"/>
        </a:spcAft>
        <a:defRPr sz="3200" b="1">
          <a:solidFill>
            <a:srgbClr val="404040"/>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a:solidFill>
            <a:srgbClr val="4D4D4D"/>
          </a:solidFill>
          <a:latin typeface="+mn-lt"/>
          <a:ea typeface="Times New Roman" charset="0"/>
          <a:cs typeface="+mn-cs"/>
        </a:defRPr>
      </a:lvl2pPr>
      <a:lvl3pPr marL="1143000" indent="-228600" algn="l" rtl="0" eaLnBrk="0" fontAlgn="base" hangingPunct="0">
        <a:spcBef>
          <a:spcPct val="20000"/>
        </a:spcBef>
        <a:spcAft>
          <a:spcPct val="0"/>
        </a:spcAft>
        <a:buFont typeface="Arial" charset="0"/>
        <a:buChar char="•"/>
        <a:defRPr>
          <a:solidFill>
            <a:srgbClr val="4D4D4D"/>
          </a:solidFill>
          <a:latin typeface="+mn-lt"/>
          <a:ea typeface="Times New Roman" charset="0"/>
          <a:cs typeface="+mn-cs"/>
        </a:defRPr>
      </a:lvl3pPr>
      <a:lvl4pPr marL="1600200" indent="-228600" algn="l" rtl="0" eaLnBrk="0" fontAlgn="base" hangingPunct="0">
        <a:spcBef>
          <a:spcPct val="20000"/>
        </a:spcBef>
        <a:spcAft>
          <a:spcPct val="0"/>
        </a:spcAft>
        <a:buFont typeface="Arial" charset="0"/>
        <a:buChar char="–"/>
        <a:defRPr sz="1600">
          <a:solidFill>
            <a:srgbClr val="4D4D4D"/>
          </a:solidFill>
          <a:latin typeface="+mn-lt"/>
          <a:ea typeface="Times New Roman" charset="0"/>
          <a:cs typeface="+mn-cs"/>
        </a:defRPr>
      </a:lvl4pPr>
      <a:lvl5pPr marL="2057400" indent="-228600" algn="l" rtl="0" eaLnBrk="0" fontAlgn="base" hangingPunct="0">
        <a:spcBef>
          <a:spcPct val="20000"/>
        </a:spcBef>
        <a:spcAft>
          <a:spcPct val="0"/>
        </a:spcAft>
        <a:buFont typeface="Arial" charset="0"/>
        <a:defRPr sz="1100">
          <a:solidFill>
            <a:srgbClr val="4D4D4D"/>
          </a:solidFill>
          <a:latin typeface="+mn-lt"/>
          <a:ea typeface="Times New Roman" charset="0"/>
          <a:cs typeface="+mn-cs"/>
        </a:defRPr>
      </a:lvl5pPr>
      <a:lvl6pPr marL="2514600" indent="-228600" algn="l" rtl="0" eaLnBrk="1" fontAlgn="base" hangingPunct="1">
        <a:spcBef>
          <a:spcPct val="20000"/>
        </a:spcBef>
        <a:spcAft>
          <a:spcPct val="0"/>
        </a:spcAft>
        <a:buFont typeface="Arial" charset="0"/>
        <a:defRPr sz="1100">
          <a:solidFill>
            <a:srgbClr val="4D4D4D"/>
          </a:solidFill>
          <a:latin typeface="+mn-lt"/>
          <a:cs typeface="+mn-cs"/>
        </a:defRPr>
      </a:lvl6pPr>
      <a:lvl7pPr marL="2971800" indent="-228600" algn="l" rtl="0" eaLnBrk="1" fontAlgn="base" hangingPunct="1">
        <a:spcBef>
          <a:spcPct val="20000"/>
        </a:spcBef>
        <a:spcAft>
          <a:spcPct val="0"/>
        </a:spcAft>
        <a:buFont typeface="Arial" charset="0"/>
        <a:defRPr sz="1100">
          <a:solidFill>
            <a:srgbClr val="4D4D4D"/>
          </a:solidFill>
          <a:latin typeface="+mn-lt"/>
          <a:cs typeface="+mn-cs"/>
        </a:defRPr>
      </a:lvl7pPr>
      <a:lvl8pPr marL="3429000" indent="-228600" algn="l" rtl="0" eaLnBrk="1" fontAlgn="base" hangingPunct="1">
        <a:spcBef>
          <a:spcPct val="20000"/>
        </a:spcBef>
        <a:spcAft>
          <a:spcPct val="0"/>
        </a:spcAft>
        <a:buFont typeface="Arial" charset="0"/>
        <a:defRPr sz="1100">
          <a:solidFill>
            <a:srgbClr val="4D4D4D"/>
          </a:solidFill>
          <a:latin typeface="+mn-lt"/>
          <a:cs typeface="+mn-cs"/>
        </a:defRPr>
      </a:lvl8pPr>
      <a:lvl9pPr marL="3886200" indent="-228600" algn="l" rtl="0" eaLnBrk="1" fontAlgn="base" hangingPunct="1">
        <a:spcBef>
          <a:spcPct val="20000"/>
        </a:spcBef>
        <a:spcAft>
          <a:spcPct val="0"/>
        </a:spcAft>
        <a:buFont typeface="Arial" charset="0"/>
        <a:defRPr sz="11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inside-0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457200" y="304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Body Text</a:t>
            </a:r>
          </a:p>
        </p:txBody>
      </p:sp>
      <p:sp>
        <p:nvSpPr>
          <p:cNvPr id="8" name="Slide Number Placeholder 5"/>
          <p:cNvSpPr>
            <a:spLocks noGrp="1"/>
          </p:cNvSpPr>
          <p:nvPr>
            <p:ph type="sldNum" sz="quarter" idx="4"/>
          </p:nvPr>
        </p:nvSpPr>
        <p:spPr>
          <a:xfrm>
            <a:off x="6553200" y="6172200"/>
            <a:ext cx="2133600" cy="365125"/>
          </a:xfrm>
          <a:prstGeom prst="rect">
            <a:avLst/>
          </a:prstGeom>
        </p:spPr>
        <p:txBody>
          <a:bodyPr vert="horz" wrap="square" lIns="91440" tIns="45720" rIns="91440" bIns="45720" numCol="1" anchor="b" anchorCtr="0" compatLnSpc="1">
            <a:prstTxWarp prst="textNoShape">
              <a:avLst/>
            </a:prstTxWarp>
          </a:bodyPr>
          <a:lstStyle>
            <a:lvl1pPr algn="r">
              <a:defRPr sz="800" b="1">
                <a:solidFill>
                  <a:srgbClr val="FFFFFF"/>
                </a:solidFill>
                <a:ea typeface="Arial" charset="0"/>
                <a:cs typeface="Arial" charset="0"/>
              </a:defRPr>
            </a:lvl1pPr>
          </a:lstStyle>
          <a:p>
            <a:r>
              <a:rPr lang="en-US" dirty="0">
                <a:latin typeface="Arial"/>
              </a:rPr>
              <a:t>www.NaviNet.net   </a:t>
            </a:r>
            <a:fld id="{00B42B95-46D6-5340-A054-88860EA0F830}" type="slidenum">
              <a:rPr lang="en-US">
                <a:solidFill>
                  <a:srgbClr val="A5CF4C"/>
                </a:solidFill>
                <a:latin typeface="Arial"/>
              </a:rPr>
              <a:pPr/>
              <a:t>‹#›</a:t>
            </a:fld>
            <a:endParaRPr lang="en-US" dirty="0">
              <a:solidFill>
                <a:srgbClr val="A5CF4C"/>
              </a:solidFill>
              <a:latin typeface="Arial"/>
            </a:endParaRPr>
          </a:p>
        </p:txBody>
      </p:sp>
      <p:cxnSp>
        <p:nvCxnSpPr>
          <p:cNvPr id="7" name="Straight Connector 6"/>
          <p:cNvCxnSpPr/>
          <p:nvPr/>
        </p:nvCxnSpPr>
        <p:spPr>
          <a:xfrm>
            <a:off x="457200" y="1143000"/>
            <a:ext cx="8229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a:xfrm>
            <a:off x="228600" y="5859463"/>
            <a:ext cx="4724400" cy="365125"/>
          </a:xfrm>
          <a:prstGeom prst="rect">
            <a:avLst/>
          </a:prstGeom>
        </p:spPr>
        <p:txBody>
          <a:bodyPr vert="horz" lIns="0" tIns="0" rIns="0" bIns="0" rtlCol="0" anchor="b" anchorCtr="0"/>
          <a:lstStyle>
            <a:lvl1pPr algn="l" fontAlgn="auto">
              <a:spcBef>
                <a:spcPts val="0"/>
              </a:spcBef>
              <a:spcAft>
                <a:spcPts val="0"/>
              </a:spcAft>
              <a:defRPr sz="650">
                <a:solidFill>
                  <a:srgbClr val="000000">
                    <a:tint val="75000"/>
                  </a:srgbClr>
                </a:solidFill>
                <a:latin typeface="Arial"/>
                <a:ea typeface="+mn-ea"/>
                <a:cs typeface="+mn-cs"/>
              </a:defRPr>
            </a:lvl1pPr>
          </a:lstStyle>
          <a:p>
            <a:pPr>
              <a:defRPr/>
            </a:pPr>
            <a:endParaRPr lang="en-US" dirty="0">
              <a:cs typeface="Times New Roman"/>
            </a:endParaRPr>
          </a:p>
        </p:txBody>
      </p:sp>
    </p:spTree>
    <p:extLst>
      <p:ext uri="{BB962C8B-B14F-4D97-AF65-F5344CB8AC3E}">
        <p14:creationId xmlns:p14="http://schemas.microsoft.com/office/powerpoint/2010/main" val="38964744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l" rtl="0" eaLnBrk="0" fontAlgn="base" hangingPunct="0">
        <a:spcBef>
          <a:spcPct val="0"/>
        </a:spcBef>
        <a:spcAft>
          <a:spcPct val="0"/>
        </a:spcAft>
        <a:defRPr sz="3200" b="1">
          <a:solidFill>
            <a:srgbClr val="404040"/>
          </a:solidFill>
          <a:latin typeface="+mj-lt"/>
          <a:ea typeface="ＭＳ Ｐゴシック" charset="0"/>
          <a:cs typeface="ＭＳ Ｐゴシック" charset="-128"/>
        </a:defRPr>
      </a:lvl1pPr>
      <a:lvl2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2pPr>
      <a:lvl3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3pPr>
      <a:lvl4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4pPr>
      <a:lvl5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5pPr>
      <a:lvl6pPr marL="457200" algn="l" rtl="0" eaLnBrk="1" fontAlgn="base" hangingPunct="1">
        <a:spcBef>
          <a:spcPct val="0"/>
        </a:spcBef>
        <a:spcAft>
          <a:spcPct val="0"/>
        </a:spcAft>
        <a:defRPr sz="3200" b="1">
          <a:solidFill>
            <a:srgbClr val="404040"/>
          </a:solidFill>
          <a:latin typeface="Arial" charset="0"/>
        </a:defRPr>
      </a:lvl6pPr>
      <a:lvl7pPr marL="914400" algn="l" rtl="0" eaLnBrk="1" fontAlgn="base" hangingPunct="1">
        <a:spcBef>
          <a:spcPct val="0"/>
        </a:spcBef>
        <a:spcAft>
          <a:spcPct val="0"/>
        </a:spcAft>
        <a:defRPr sz="3200" b="1">
          <a:solidFill>
            <a:srgbClr val="404040"/>
          </a:solidFill>
          <a:latin typeface="Arial" charset="0"/>
        </a:defRPr>
      </a:lvl7pPr>
      <a:lvl8pPr marL="1371600" algn="l" rtl="0" eaLnBrk="1" fontAlgn="base" hangingPunct="1">
        <a:spcBef>
          <a:spcPct val="0"/>
        </a:spcBef>
        <a:spcAft>
          <a:spcPct val="0"/>
        </a:spcAft>
        <a:defRPr sz="3200" b="1">
          <a:solidFill>
            <a:srgbClr val="404040"/>
          </a:solidFill>
          <a:latin typeface="Arial" charset="0"/>
        </a:defRPr>
      </a:lvl8pPr>
      <a:lvl9pPr marL="1828800" algn="l" rtl="0" eaLnBrk="1" fontAlgn="base" hangingPunct="1">
        <a:spcBef>
          <a:spcPct val="0"/>
        </a:spcBef>
        <a:spcAft>
          <a:spcPct val="0"/>
        </a:spcAft>
        <a:defRPr sz="3200" b="1">
          <a:solidFill>
            <a:srgbClr val="404040"/>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a:solidFill>
            <a:srgbClr val="4D4D4D"/>
          </a:solidFill>
          <a:latin typeface="+mn-lt"/>
          <a:ea typeface="Times New Roman" charset="0"/>
          <a:cs typeface="+mn-cs"/>
        </a:defRPr>
      </a:lvl2pPr>
      <a:lvl3pPr marL="1143000" indent="-228600" algn="l" rtl="0" eaLnBrk="0" fontAlgn="base" hangingPunct="0">
        <a:spcBef>
          <a:spcPct val="20000"/>
        </a:spcBef>
        <a:spcAft>
          <a:spcPct val="0"/>
        </a:spcAft>
        <a:buFont typeface="Arial" charset="0"/>
        <a:buChar char="•"/>
        <a:defRPr>
          <a:solidFill>
            <a:srgbClr val="4D4D4D"/>
          </a:solidFill>
          <a:latin typeface="+mn-lt"/>
          <a:ea typeface="Times New Roman" charset="0"/>
          <a:cs typeface="+mn-cs"/>
        </a:defRPr>
      </a:lvl3pPr>
      <a:lvl4pPr marL="1600200" indent="-228600" algn="l" rtl="0" eaLnBrk="0" fontAlgn="base" hangingPunct="0">
        <a:spcBef>
          <a:spcPct val="20000"/>
        </a:spcBef>
        <a:spcAft>
          <a:spcPct val="0"/>
        </a:spcAft>
        <a:buFont typeface="Arial" charset="0"/>
        <a:buChar char="–"/>
        <a:defRPr sz="1600">
          <a:solidFill>
            <a:srgbClr val="4D4D4D"/>
          </a:solidFill>
          <a:latin typeface="+mn-lt"/>
          <a:ea typeface="Times New Roman" charset="0"/>
          <a:cs typeface="+mn-cs"/>
        </a:defRPr>
      </a:lvl4pPr>
      <a:lvl5pPr marL="2057400" indent="-228600" algn="l" rtl="0" eaLnBrk="0" fontAlgn="base" hangingPunct="0">
        <a:spcBef>
          <a:spcPct val="20000"/>
        </a:spcBef>
        <a:spcAft>
          <a:spcPct val="0"/>
        </a:spcAft>
        <a:buFont typeface="Arial" charset="0"/>
        <a:defRPr sz="1100">
          <a:solidFill>
            <a:srgbClr val="4D4D4D"/>
          </a:solidFill>
          <a:latin typeface="+mn-lt"/>
          <a:ea typeface="Times New Roman" charset="0"/>
          <a:cs typeface="+mn-cs"/>
        </a:defRPr>
      </a:lvl5pPr>
      <a:lvl6pPr marL="2514600" indent="-228600" algn="l" rtl="0" eaLnBrk="1" fontAlgn="base" hangingPunct="1">
        <a:spcBef>
          <a:spcPct val="20000"/>
        </a:spcBef>
        <a:spcAft>
          <a:spcPct val="0"/>
        </a:spcAft>
        <a:buFont typeface="Arial" charset="0"/>
        <a:defRPr sz="1100">
          <a:solidFill>
            <a:srgbClr val="4D4D4D"/>
          </a:solidFill>
          <a:latin typeface="+mn-lt"/>
          <a:cs typeface="+mn-cs"/>
        </a:defRPr>
      </a:lvl6pPr>
      <a:lvl7pPr marL="2971800" indent="-228600" algn="l" rtl="0" eaLnBrk="1" fontAlgn="base" hangingPunct="1">
        <a:spcBef>
          <a:spcPct val="20000"/>
        </a:spcBef>
        <a:spcAft>
          <a:spcPct val="0"/>
        </a:spcAft>
        <a:buFont typeface="Arial" charset="0"/>
        <a:defRPr sz="1100">
          <a:solidFill>
            <a:srgbClr val="4D4D4D"/>
          </a:solidFill>
          <a:latin typeface="+mn-lt"/>
          <a:cs typeface="+mn-cs"/>
        </a:defRPr>
      </a:lvl7pPr>
      <a:lvl8pPr marL="3429000" indent="-228600" algn="l" rtl="0" eaLnBrk="1" fontAlgn="base" hangingPunct="1">
        <a:spcBef>
          <a:spcPct val="20000"/>
        </a:spcBef>
        <a:spcAft>
          <a:spcPct val="0"/>
        </a:spcAft>
        <a:buFont typeface="Arial" charset="0"/>
        <a:defRPr sz="1100">
          <a:solidFill>
            <a:srgbClr val="4D4D4D"/>
          </a:solidFill>
          <a:latin typeface="+mn-lt"/>
          <a:cs typeface="+mn-cs"/>
        </a:defRPr>
      </a:lvl8pPr>
      <a:lvl9pPr marL="3886200" indent="-228600" algn="l" rtl="0" eaLnBrk="1" fontAlgn="base" hangingPunct="1">
        <a:spcBef>
          <a:spcPct val="20000"/>
        </a:spcBef>
        <a:spcAft>
          <a:spcPct val="0"/>
        </a:spcAft>
        <a:buFont typeface="Arial" charset="0"/>
        <a:defRPr sz="11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inside-0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457200" y="304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Body Text</a:t>
            </a:r>
          </a:p>
        </p:txBody>
      </p:sp>
      <p:sp>
        <p:nvSpPr>
          <p:cNvPr id="8" name="Slide Number Placeholder 5"/>
          <p:cNvSpPr>
            <a:spLocks noGrp="1"/>
          </p:cNvSpPr>
          <p:nvPr>
            <p:ph type="sldNum" sz="quarter" idx="4"/>
          </p:nvPr>
        </p:nvSpPr>
        <p:spPr>
          <a:xfrm>
            <a:off x="6553200" y="6172200"/>
            <a:ext cx="2133600" cy="365125"/>
          </a:xfrm>
          <a:prstGeom prst="rect">
            <a:avLst/>
          </a:prstGeom>
        </p:spPr>
        <p:txBody>
          <a:bodyPr vert="horz" wrap="square" lIns="91440" tIns="45720" rIns="91440" bIns="45720" numCol="1" anchor="b" anchorCtr="0" compatLnSpc="1">
            <a:prstTxWarp prst="textNoShape">
              <a:avLst/>
            </a:prstTxWarp>
          </a:bodyPr>
          <a:lstStyle>
            <a:lvl1pPr algn="r">
              <a:defRPr sz="800" b="1">
                <a:solidFill>
                  <a:srgbClr val="FFFFFF"/>
                </a:solidFill>
                <a:ea typeface="Arial" charset="0"/>
                <a:cs typeface="Arial" charset="0"/>
              </a:defRPr>
            </a:lvl1pPr>
          </a:lstStyle>
          <a:p>
            <a:r>
              <a:rPr lang="en-US" dirty="0">
                <a:latin typeface="Arial"/>
              </a:rPr>
              <a:t>www.NaviNet.net   </a:t>
            </a:r>
            <a:fld id="{00B42B95-46D6-5340-A054-88860EA0F830}" type="slidenum">
              <a:rPr lang="en-US">
                <a:solidFill>
                  <a:srgbClr val="A5CF4C"/>
                </a:solidFill>
                <a:latin typeface="Arial"/>
              </a:rPr>
              <a:pPr/>
              <a:t>‹#›</a:t>
            </a:fld>
            <a:endParaRPr lang="en-US" dirty="0">
              <a:solidFill>
                <a:srgbClr val="A5CF4C"/>
              </a:solidFill>
              <a:latin typeface="Arial"/>
            </a:endParaRPr>
          </a:p>
        </p:txBody>
      </p:sp>
      <p:cxnSp>
        <p:nvCxnSpPr>
          <p:cNvPr id="7" name="Straight Connector 6"/>
          <p:cNvCxnSpPr/>
          <p:nvPr/>
        </p:nvCxnSpPr>
        <p:spPr>
          <a:xfrm>
            <a:off x="457200" y="1143000"/>
            <a:ext cx="8229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a:xfrm>
            <a:off x="228600" y="5859463"/>
            <a:ext cx="4724400" cy="365125"/>
          </a:xfrm>
          <a:prstGeom prst="rect">
            <a:avLst/>
          </a:prstGeom>
        </p:spPr>
        <p:txBody>
          <a:bodyPr vert="horz" lIns="0" tIns="0" rIns="0" bIns="0" rtlCol="0" anchor="b" anchorCtr="0"/>
          <a:lstStyle>
            <a:lvl1pPr algn="l" fontAlgn="auto">
              <a:spcBef>
                <a:spcPts val="0"/>
              </a:spcBef>
              <a:spcAft>
                <a:spcPts val="0"/>
              </a:spcAft>
              <a:defRPr sz="650">
                <a:solidFill>
                  <a:srgbClr val="000000">
                    <a:tint val="75000"/>
                  </a:srgbClr>
                </a:solidFill>
                <a:latin typeface="Arial"/>
                <a:ea typeface="+mn-ea"/>
                <a:cs typeface="+mn-cs"/>
              </a:defRPr>
            </a:lvl1pPr>
          </a:lstStyle>
          <a:p>
            <a:pPr>
              <a:defRPr/>
            </a:pPr>
            <a:endParaRPr lang="en-US" dirty="0">
              <a:cs typeface="Times New Roman"/>
            </a:endParaRPr>
          </a:p>
        </p:txBody>
      </p:sp>
    </p:spTree>
    <p:extLst>
      <p:ext uri="{BB962C8B-B14F-4D97-AF65-F5344CB8AC3E}">
        <p14:creationId xmlns:p14="http://schemas.microsoft.com/office/powerpoint/2010/main" val="9449564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rtl="0" eaLnBrk="0" fontAlgn="base" hangingPunct="0">
        <a:spcBef>
          <a:spcPct val="0"/>
        </a:spcBef>
        <a:spcAft>
          <a:spcPct val="0"/>
        </a:spcAft>
        <a:defRPr sz="3200" b="1">
          <a:solidFill>
            <a:srgbClr val="404040"/>
          </a:solidFill>
          <a:latin typeface="+mj-lt"/>
          <a:ea typeface="ＭＳ Ｐゴシック" charset="0"/>
          <a:cs typeface="ＭＳ Ｐゴシック" charset="-128"/>
        </a:defRPr>
      </a:lvl1pPr>
      <a:lvl2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2pPr>
      <a:lvl3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3pPr>
      <a:lvl4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4pPr>
      <a:lvl5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5pPr>
      <a:lvl6pPr marL="457200" algn="l" rtl="0" eaLnBrk="1" fontAlgn="base" hangingPunct="1">
        <a:spcBef>
          <a:spcPct val="0"/>
        </a:spcBef>
        <a:spcAft>
          <a:spcPct val="0"/>
        </a:spcAft>
        <a:defRPr sz="3200" b="1">
          <a:solidFill>
            <a:srgbClr val="404040"/>
          </a:solidFill>
          <a:latin typeface="Arial" charset="0"/>
        </a:defRPr>
      </a:lvl6pPr>
      <a:lvl7pPr marL="914400" algn="l" rtl="0" eaLnBrk="1" fontAlgn="base" hangingPunct="1">
        <a:spcBef>
          <a:spcPct val="0"/>
        </a:spcBef>
        <a:spcAft>
          <a:spcPct val="0"/>
        </a:spcAft>
        <a:defRPr sz="3200" b="1">
          <a:solidFill>
            <a:srgbClr val="404040"/>
          </a:solidFill>
          <a:latin typeface="Arial" charset="0"/>
        </a:defRPr>
      </a:lvl7pPr>
      <a:lvl8pPr marL="1371600" algn="l" rtl="0" eaLnBrk="1" fontAlgn="base" hangingPunct="1">
        <a:spcBef>
          <a:spcPct val="0"/>
        </a:spcBef>
        <a:spcAft>
          <a:spcPct val="0"/>
        </a:spcAft>
        <a:defRPr sz="3200" b="1">
          <a:solidFill>
            <a:srgbClr val="404040"/>
          </a:solidFill>
          <a:latin typeface="Arial" charset="0"/>
        </a:defRPr>
      </a:lvl8pPr>
      <a:lvl9pPr marL="1828800" algn="l" rtl="0" eaLnBrk="1" fontAlgn="base" hangingPunct="1">
        <a:spcBef>
          <a:spcPct val="0"/>
        </a:spcBef>
        <a:spcAft>
          <a:spcPct val="0"/>
        </a:spcAft>
        <a:defRPr sz="3200" b="1">
          <a:solidFill>
            <a:srgbClr val="404040"/>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a:solidFill>
            <a:srgbClr val="4D4D4D"/>
          </a:solidFill>
          <a:latin typeface="+mn-lt"/>
          <a:ea typeface="Times New Roman" charset="0"/>
          <a:cs typeface="+mn-cs"/>
        </a:defRPr>
      </a:lvl2pPr>
      <a:lvl3pPr marL="1143000" indent="-228600" algn="l" rtl="0" eaLnBrk="0" fontAlgn="base" hangingPunct="0">
        <a:spcBef>
          <a:spcPct val="20000"/>
        </a:spcBef>
        <a:spcAft>
          <a:spcPct val="0"/>
        </a:spcAft>
        <a:buFont typeface="Arial" charset="0"/>
        <a:buChar char="•"/>
        <a:defRPr>
          <a:solidFill>
            <a:srgbClr val="4D4D4D"/>
          </a:solidFill>
          <a:latin typeface="+mn-lt"/>
          <a:ea typeface="Times New Roman" charset="0"/>
          <a:cs typeface="+mn-cs"/>
        </a:defRPr>
      </a:lvl3pPr>
      <a:lvl4pPr marL="1600200" indent="-228600" algn="l" rtl="0" eaLnBrk="0" fontAlgn="base" hangingPunct="0">
        <a:spcBef>
          <a:spcPct val="20000"/>
        </a:spcBef>
        <a:spcAft>
          <a:spcPct val="0"/>
        </a:spcAft>
        <a:buFont typeface="Arial" charset="0"/>
        <a:buChar char="–"/>
        <a:defRPr sz="1600">
          <a:solidFill>
            <a:srgbClr val="4D4D4D"/>
          </a:solidFill>
          <a:latin typeface="+mn-lt"/>
          <a:ea typeface="Times New Roman" charset="0"/>
          <a:cs typeface="+mn-cs"/>
        </a:defRPr>
      </a:lvl4pPr>
      <a:lvl5pPr marL="2057400" indent="-228600" algn="l" rtl="0" eaLnBrk="0" fontAlgn="base" hangingPunct="0">
        <a:spcBef>
          <a:spcPct val="20000"/>
        </a:spcBef>
        <a:spcAft>
          <a:spcPct val="0"/>
        </a:spcAft>
        <a:buFont typeface="Arial" charset="0"/>
        <a:defRPr sz="1100">
          <a:solidFill>
            <a:srgbClr val="4D4D4D"/>
          </a:solidFill>
          <a:latin typeface="+mn-lt"/>
          <a:ea typeface="Times New Roman" charset="0"/>
          <a:cs typeface="+mn-cs"/>
        </a:defRPr>
      </a:lvl5pPr>
      <a:lvl6pPr marL="2514600" indent="-228600" algn="l" rtl="0" eaLnBrk="1" fontAlgn="base" hangingPunct="1">
        <a:spcBef>
          <a:spcPct val="20000"/>
        </a:spcBef>
        <a:spcAft>
          <a:spcPct val="0"/>
        </a:spcAft>
        <a:buFont typeface="Arial" charset="0"/>
        <a:defRPr sz="1100">
          <a:solidFill>
            <a:srgbClr val="4D4D4D"/>
          </a:solidFill>
          <a:latin typeface="+mn-lt"/>
          <a:cs typeface="+mn-cs"/>
        </a:defRPr>
      </a:lvl6pPr>
      <a:lvl7pPr marL="2971800" indent="-228600" algn="l" rtl="0" eaLnBrk="1" fontAlgn="base" hangingPunct="1">
        <a:spcBef>
          <a:spcPct val="20000"/>
        </a:spcBef>
        <a:spcAft>
          <a:spcPct val="0"/>
        </a:spcAft>
        <a:buFont typeface="Arial" charset="0"/>
        <a:defRPr sz="1100">
          <a:solidFill>
            <a:srgbClr val="4D4D4D"/>
          </a:solidFill>
          <a:latin typeface="+mn-lt"/>
          <a:cs typeface="+mn-cs"/>
        </a:defRPr>
      </a:lvl7pPr>
      <a:lvl8pPr marL="3429000" indent="-228600" algn="l" rtl="0" eaLnBrk="1" fontAlgn="base" hangingPunct="1">
        <a:spcBef>
          <a:spcPct val="20000"/>
        </a:spcBef>
        <a:spcAft>
          <a:spcPct val="0"/>
        </a:spcAft>
        <a:buFont typeface="Arial" charset="0"/>
        <a:defRPr sz="1100">
          <a:solidFill>
            <a:srgbClr val="4D4D4D"/>
          </a:solidFill>
          <a:latin typeface="+mn-lt"/>
          <a:cs typeface="+mn-cs"/>
        </a:defRPr>
      </a:lvl8pPr>
      <a:lvl9pPr marL="3886200" indent="-228600" algn="l" rtl="0" eaLnBrk="1" fontAlgn="base" hangingPunct="1">
        <a:spcBef>
          <a:spcPct val="20000"/>
        </a:spcBef>
        <a:spcAft>
          <a:spcPct val="0"/>
        </a:spcAft>
        <a:buFont typeface="Arial" charset="0"/>
        <a:defRPr sz="11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inside-0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457200" y="304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Body Text</a:t>
            </a:r>
          </a:p>
        </p:txBody>
      </p:sp>
      <p:sp>
        <p:nvSpPr>
          <p:cNvPr id="8" name="Slide Number Placeholder 5"/>
          <p:cNvSpPr>
            <a:spLocks noGrp="1"/>
          </p:cNvSpPr>
          <p:nvPr>
            <p:ph type="sldNum" sz="quarter" idx="4"/>
          </p:nvPr>
        </p:nvSpPr>
        <p:spPr>
          <a:xfrm>
            <a:off x="6553200" y="6172200"/>
            <a:ext cx="2133600" cy="365125"/>
          </a:xfrm>
          <a:prstGeom prst="rect">
            <a:avLst/>
          </a:prstGeom>
        </p:spPr>
        <p:txBody>
          <a:bodyPr vert="horz" wrap="square" lIns="91440" tIns="45720" rIns="91440" bIns="45720" numCol="1" anchor="b" anchorCtr="0" compatLnSpc="1">
            <a:prstTxWarp prst="textNoShape">
              <a:avLst/>
            </a:prstTxWarp>
          </a:bodyPr>
          <a:lstStyle>
            <a:lvl1pPr algn="r">
              <a:defRPr sz="800" b="1">
                <a:solidFill>
                  <a:srgbClr val="FFFFFF"/>
                </a:solidFill>
                <a:ea typeface="Arial" charset="0"/>
                <a:cs typeface="Arial" charset="0"/>
              </a:defRPr>
            </a:lvl1pPr>
          </a:lstStyle>
          <a:p>
            <a:r>
              <a:rPr lang="en-US" dirty="0">
                <a:latin typeface="Arial"/>
              </a:rPr>
              <a:t>www.NaviNet.net   </a:t>
            </a:r>
            <a:fld id="{00B42B95-46D6-5340-A054-88860EA0F830}" type="slidenum">
              <a:rPr lang="en-US">
                <a:solidFill>
                  <a:srgbClr val="A5CF4C"/>
                </a:solidFill>
                <a:latin typeface="Arial"/>
              </a:rPr>
              <a:pPr/>
              <a:t>‹#›</a:t>
            </a:fld>
            <a:endParaRPr lang="en-US" dirty="0">
              <a:solidFill>
                <a:srgbClr val="A5CF4C"/>
              </a:solidFill>
              <a:latin typeface="Arial"/>
            </a:endParaRPr>
          </a:p>
        </p:txBody>
      </p:sp>
      <p:cxnSp>
        <p:nvCxnSpPr>
          <p:cNvPr id="7" name="Straight Connector 6"/>
          <p:cNvCxnSpPr/>
          <p:nvPr/>
        </p:nvCxnSpPr>
        <p:spPr>
          <a:xfrm>
            <a:off x="457200" y="1143000"/>
            <a:ext cx="8229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a:xfrm>
            <a:off x="228600" y="5859463"/>
            <a:ext cx="4724400" cy="365125"/>
          </a:xfrm>
          <a:prstGeom prst="rect">
            <a:avLst/>
          </a:prstGeom>
        </p:spPr>
        <p:txBody>
          <a:bodyPr vert="horz" lIns="0" tIns="0" rIns="0" bIns="0" rtlCol="0" anchor="b" anchorCtr="0"/>
          <a:lstStyle>
            <a:lvl1pPr algn="l" fontAlgn="auto">
              <a:spcBef>
                <a:spcPts val="0"/>
              </a:spcBef>
              <a:spcAft>
                <a:spcPts val="0"/>
              </a:spcAft>
              <a:defRPr sz="650">
                <a:solidFill>
                  <a:srgbClr val="000000">
                    <a:tint val="75000"/>
                  </a:srgbClr>
                </a:solidFill>
                <a:latin typeface="Arial"/>
                <a:ea typeface="+mn-ea"/>
                <a:cs typeface="+mn-cs"/>
              </a:defRPr>
            </a:lvl1pPr>
          </a:lstStyle>
          <a:p>
            <a:pPr>
              <a:defRPr/>
            </a:pPr>
            <a:endParaRPr lang="en-US" dirty="0">
              <a:cs typeface="Times New Roman"/>
            </a:endParaRPr>
          </a:p>
        </p:txBody>
      </p:sp>
    </p:spTree>
    <p:extLst>
      <p:ext uri="{BB962C8B-B14F-4D97-AF65-F5344CB8AC3E}">
        <p14:creationId xmlns:p14="http://schemas.microsoft.com/office/powerpoint/2010/main" val="416736796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rtl="0" eaLnBrk="0" fontAlgn="base" hangingPunct="0">
        <a:spcBef>
          <a:spcPct val="0"/>
        </a:spcBef>
        <a:spcAft>
          <a:spcPct val="0"/>
        </a:spcAft>
        <a:defRPr sz="3200" b="1">
          <a:solidFill>
            <a:srgbClr val="404040"/>
          </a:solidFill>
          <a:latin typeface="+mj-lt"/>
          <a:ea typeface="ＭＳ Ｐゴシック" charset="0"/>
          <a:cs typeface="ＭＳ Ｐゴシック" charset="-128"/>
        </a:defRPr>
      </a:lvl1pPr>
      <a:lvl2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2pPr>
      <a:lvl3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3pPr>
      <a:lvl4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4pPr>
      <a:lvl5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5pPr>
      <a:lvl6pPr marL="457200" algn="l" rtl="0" eaLnBrk="1" fontAlgn="base" hangingPunct="1">
        <a:spcBef>
          <a:spcPct val="0"/>
        </a:spcBef>
        <a:spcAft>
          <a:spcPct val="0"/>
        </a:spcAft>
        <a:defRPr sz="3200" b="1">
          <a:solidFill>
            <a:srgbClr val="404040"/>
          </a:solidFill>
          <a:latin typeface="Arial" charset="0"/>
        </a:defRPr>
      </a:lvl6pPr>
      <a:lvl7pPr marL="914400" algn="l" rtl="0" eaLnBrk="1" fontAlgn="base" hangingPunct="1">
        <a:spcBef>
          <a:spcPct val="0"/>
        </a:spcBef>
        <a:spcAft>
          <a:spcPct val="0"/>
        </a:spcAft>
        <a:defRPr sz="3200" b="1">
          <a:solidFill>
            <a:srgbClr val="404040"/>
          </a:solidFill>
          <a:latin typeface="Arial" charset="0"/>
        </a:defRPr>
      </a:lvl7pPr>
      <a:lvl8pPr marL="1371600" algn="l" rtl="0" eaLnBrk="1" fontAlgn="base" hangingPunct="1">
        <a:spcBef>
          <a:spcPct val="0"/>
        </a:spcBef>
        <a:spcAft>
          <a:spcPct val="0"/>
        </a:spcAft>
        <a:defRPr sz="3200" b="1">
          <a:solidFill>
            <a:srgbClr val="404040"/>
          </a:solidFill>
          <a:latin typeface="Arial" charset="0"/>
        </a:defRPr>
      </a:lvl8pPr>
      <a:lvl9pPr marL="1828800" algn="l" rtl="0" eaLnBrk="1" fontAlgn="base" hangingPunct="1">
        <a:spcBef>
          <a:spcPct val="0"/>
        </a:spcBef>
        <a:spcAft>
          <a:spcPct val="0"/>
        </a:spcAft>
        <a:defRPr sz="3200" b="1">
          <a:solidFill>
            <a:srgbClr val="404040"/>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a:solidFill>
            <a:srgbClr val="4D4D4D"/>
          </a:solidFill>
          <a:latin typeface="+mn-lt"/>
          <a:ea typeface="Times New Roman" charset="0"/>
          <a:cs typeface="+mn-cs"/>
        </a:defRPr>
      </a:lvl2pPr>
      <a:lvl3pPr marL="1143000" indent="-228600" algn="l" rtl="0" eaLnBrk="0" fontAlgn="base" hangingPunct="0">
        <a:spcBef>
          <a:spcPct val="20000"/>
        </a:spcBef>
        <a:spcAft>
          <a:spcPct val="0"/>
        </a:spcAft>
        <a:buFont typeface="Arial" charset="0"/>
        <a:buChar char="•"/>
        <a:defRPr>
          <a:solidFill>
            <a:srgbClr val="4D4D4D"/>
          </a:solidFill>
          <a:latin typeface="+mn-lt"/>
          <a:ea typeface="Times New Roman" charset="0"/>
          <a:cs typeface="+mn-cs"/>
        </a:defRPr>
      </a:lvl3pPr>
      <a:lvl4pPr marL="1600200" indent="-228600" algn="l" rtl="0" eaLnBrk="0" fontAlgn="base" hangingPunct="0">
        <a:spcBef>
          <a:spcPct val="20000"/>
        </a:spcBef>
        <a:spcAft>
          <a:spcPct val="0"/>
        </a:spcAft>
        <a:buFont typeface="Arial" charset="0"/>
        <a:buChar char="–"/>
        <a:defRPr sz="1600">
          <a:solidFill>
            <a:srgbClr val="4D4D4D"/>
          </a:solidFill>
          <a:latin typeface="+mn-lt"/>
          <a:ea typeface="Times New Roman" charset="0"/>
          <a:cs typeface="+mn-cs"/>
        </a:defRPr>
      </a:lvl4pPr>
      <a:lvl5pPr marL="2057400" indent="-228600" algn="l" rtl="0" eaLnBrk="0" fontAlgn="base" hangingPunct="0">
        <a:spcBef>
          <a:spcPct val="20000"/>
        </a:spcBef>
        <a:spcAft>
          <a:spcPct val="0"/>
        </a:spcAft>
        <a:buFont typeface="Arial" charset="0"/>
        <a:defRPr sz="1100">
          <a:solidFill>
            <a:srgbClr val="4D4D4D"/>
          </a:solidFill>
          <a:latin typeface="+mn-lt"/>
          <a:ea typeface="Times New Roman" charset="0"/>
          <a:cs typeface="+mn-cs"/>
        </a:defRPr>
      </a:lvl5pPr>
      <a:lvl6pPr marL="2514600" indent="-228600" algn="l" rtl="0" eaLnBrk="1" fontAlgn="base" hangingPunct="1">
        <a:spcBef>
          <a:spcPct val="20000"/>
        </a:spcBef>
        <a:spcAft>
          <a:spcPct val="0"/>
        </a:spcAft>
        <a:buFont typeface="Arial" charset="0"/>
        <a:defRPr sz="1100">
          <a:solidFill>
            <a:srgbClr val="4D4D4D"/>
          </a:solidFill>
          <a:latin typeface="+mn-lt"/>
          <a:cs typeface="+mn-cs"/>
        </a:defRPr>
      </a:lvl6pPr>
      <a:lvl7pPr marL="2971800" indent="-228600" algn="l" rtl="0" eaLnBrk="1" fontAlgn="base" hangingPunct="1">
        <a:spcBef>
          <a:spcPct val="20000"/>
        </a:spcBef>
        <a:spcAft>
          <a:spcPct val="0"/>
        </a:spcAft>
        <a:buFont typeface="Arial" charset="0"/>
        <a:defRPr sz="1100">
          <a:solidFill>
            <a:srgbClr val="4D4D4D"/>
          </a:solidFill>
          <a:latin typeface="+mn-lt"/>
          <a:cs typeface="+mn-cs"/>
        </a:defRPr>
      </a:lvl7pPr>
      <a:lvl8pPr marL="3429000" indent="-228600" algn="l" rtl="0" eaLnBrk="1" fontAlgn="base" hangingPunct="1">
        <a:spcBef>
          <a:spcPct val="20000"/>
        </a:spcBef>
        <a:spcAft>
          <a:spcPct val="0"/>
        </a:spcAft>
        <a:buFont typeface="Arial" charset="0"/>
        <a:defRPr sz="1100">
          <a:solidFill>
            <a:srgbClr val="4D4D4D"/>
          </a:solidFill>
          <a:latin typeface="+mn-lt"/>
          <a:cs typeface="+mn-cs"/>
        </a:defRPr>
      </a:lvl8pPr>
      <a:lvl9pPr marL="3886200" indent="-228600" algn="l" rtl="0" eaLnBrk="1" fontAlgn="base" hangingPunct="1">
        <a:spcBef>
          <a:spcPct val="20000"/>
        </a:spcBef>
        <a:spcAft>
          <a:spcPct val="0"/>
        </a:spcAft>
        <a:buFont typeface="Arial" charset="0"/>
        <a:defRPr sz="11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inside-0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457200" y="304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Body Text</a:t>
            </a:r>
          </a:p>
        </p:txBody>
      </p:sp>
      <p:sp>
        <p:nvSpPr>
          <p:cNvPr id="8" name="Slide Number Placeholder 5"/>
          <p:cNvSpPr>
            <a:spLocks noGrp="1"/>
          </p:cNvSpPr>
          <p:nvPr>
            <p:ph type="sldNum" sz="quarter" idx="4"/>
          </p:nvPr>
        </p:nvSpPr>
        <p:spPr>
          <a:xfrm>
            <a:off x="6553200" y="6172200"/>
            <a:ext cx="2133600" cy="365125"/>
          </a:xfrm>
          <a:prstGeom prst="rect">
            <a:avLst/>
          </a:prstGeom>
        </p:spPr>
        <p:txBody>
          <a:bodyPr vert="horz" wrap="square" lIns="91440" tIns="45720" rIns="91440" bIns="45720" numCol="1" anchor="b" anchorCtr="0" compatLnSpc="1">
            <a:prstTxWarp prst="textNoShape">
              <a:avLst/>
            </a:prstTxWarp>
          </a:bodyPr>
          <a:lstStyle>
            <a:lvl1pPr algn="r">
              <a:defRPr sz="800" b="1">
                <a:solidFill>
                  <a:srgbClr val="FFFFFF"/>
                </a:solidFill>
                <a:ea typeface="Arial" charset="0"/>
                <a:cs typeface="Arial" charset="0"/>
              </a:defRPr>
            </a:lvl1pPr>
          </a:lstStyle>
          <a:p>
            <a:r>
              <a:rPr lang="en-US" dirty="0">
                <a:latin typeface="Arial"/>
              </a:rPr>
              <a:t>www.NaviNet.net   </a:t>
            </a:r>
            <a:fld id="{00B42B95-46D6-5340-A054-88860EA0F830}" type="slidenum">
              <a:rPr lang="en-US">
                <a:solidFill>
                  <a:srgbClr val="A5CF4C"/>
                </a:solidFill>
                <a:latin typeface="Arial"/>
              </a:rPr>
              <a:pPr/>
              <a:t>‹#›</a:t>
            </a:fld>
            <a:endParaRPr lang="en-US" dirty="0">
              <a:solidFill>
                <a:srgbClr val="A5CF4C"/>
              </a:solidFill>
              <a:latin typeface="Arial"/>
            </a:endParaRPr>
          </a:p>
        </p:txBody>
      </p:sp>
      <p:cxnSp>
        <p:nvCxnSpPr>
          <p:cNvPr id="7" name="Straight Connector 6"/>
          <p:cNvCxnSpPr/>
          <p:nvPr/>
        </p:nvCxnSpPr>
        <p:spPr>
          <a:xfrm>
            <a:off x="457200" y="1143000"/>
            <a:ext cx="8229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3"/>
          </p:nvPr>
        </p:nvSpPr>
        <p:spPr>
          <a:xfrm>
            <a:off x="228600" y="5859463"/>
            <a:ext cx="4724400" cy="365125"/>
          </a:xfrm>
          <a:prstGeom prst="rect">
            <a:avLst/>
          </a:prstGeom>
        </p:spPr>
        <p:txBody>
          <a:bodyPr vert="horz" lIns="0" tIns="0" rIns="0" bIns="0" rtlCol="0" anchor="b" anchorCtr="0"/>
          <a:lstStyle>
            <a:lvl1pPr algn="l" fontAlgn="auto">
              <a:spcBef>
                <a:spcPts val="0"/>
              </a:spcBef>
              <a:spcAft>
                <a:spcPts val="0"/>
              </a:spcAft>
              <a:defRPr sz="650">
                <a:solidFill>
                  <a:srgbClr val="000000">
                    <a:tint val="75000"/>
                  </a:srgbClr>
                </a:solidFill>
                <a:latin typeface="Arial"/>
                <a:ea typeface="+mn-ea"/>
                <a:cs typeface="+mn-cs"/>
              </a:defRPr>
            </a:lvl1pPr>
          </a:lstStyle>
          <a:p>
            <a:pPr>
              <a:defRPr/>
            </a:pPr>
            <a:endParaRPr lang="en-US" dirty="0">
              <a:cs typeface="Times New Roman"/>
            </a:endParaRPr>
          </a:p>
        </p:txBody>
      </p:sp>
    </p:spTree>
    <p:extLst>
      <p:ext uri="{BB962C8B-B14F-4D97-AF65-F5344CB8AC3E}">
        <p14:creationId xmlns:p14="http://schemas.microsoft.com/office/powerpoint/2010/main" val="35217620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rtl="0" eaLnBrk="0" fontAlgn="base" hangingPunct="0">
        <a:spcBef>
          <a:spcPct val="0"/>
        </a:spcBef>
        <a:spcAft>
          <a:spcPct val="0"/>
        </a:spcAft>
        <a:defRPr sz="3200" b="1">
          <a:solidFill>
            <a:srgbClr val="404040"/>
          </a:solidFill>
          <a:latin typeface="+mj-lt"/>
          <a:ea typeface="ＭＳ Ｐゴシック" charset="0"/>
          <a:cs typeface="ＭＳ Ｐゴシック" charset="-128"/>
        </a:defRPr>
      </a:lvl1pPr>
      <a:lvl2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2pPr>
      <a:lvl3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3pPr>
      <a:lvl4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4pPr>
      <a:lvl5pPr algn="l" rtl="0" eaLnBrk="0" fontAlgn="base" hangingPunct="0">
        <a:spcBef>
          <a:spcPct val="0"/>
        </a:spcBef>
        <a:spcAft>
          <a:spcPct val="0"/>
        </a:spcAft>
        <a:defRPr sz="3200" b="1">
          <a:solidFill>
            <a:srgbClr val="404040"/>
          </a:solidFill>
          <a:latin typeface="Arial" charset="0"/>
          <a:ea typeface="ＭＳ Ｐゴシック" charset="0"/>
          <a:cs typeface="ＭＳ Ｐゴシック" charset="-128"/>
        </a:defRPr>
      </a:lvl5pPr>
      <a:lvl6pPr marL="457200" algn="l" rtl="0" eaLnBrk="1" fontAlgn="base" hangingPunct="1">
        <a:spcBef>
          <a:spcPct val="0"/>
        </a:spcBef>
        <a:spcAft>
          <a:spcPct val="0"/>
        </a:spcAft>
        <a:defRPr sz="3200" b="1">
          <a:solidFill>
            <a:srgbClr val="404040"/>
          </a:solidFill>
          <a:latin typeface="Arial" charset="0"/>
        </a:defRPr>
      </a:lvl6pPr>
      <a:lvl7pPr marL="914400" algn="l" rtl="0" eaLnBrk="1" fontAlgn="base" hangingPunct="1">
        <a:spcBef>
          <a:spcPct val="0"/>
        </a:spcBef>
        <a:spcAft>
          <a:spcPct val="0"/>
        </a:spcAft>
        <a:defRPr sz="3200" b="1">
          <a:solidFill>
            <a:srgbClr val="404040"/>
          </a:solidFill>
          <a:latin typeface="Arial" charset="0"/>
        </a:defRPr>
      </a:lvl7pPr>
      <a:lvl8pPr marL="1371600" algn="l" rtl="0" eaLnBrk="1" fontAlgn="base" hangingPunct="1">
        <a:spcBef>
          <a:spcPct val="0"/>
        </a:spcBef>
        <a:spcAft>
          <a:spcPct val="0"/>
        </a:spcAft>
        <a:defRPr sz="3200" b="1">
          <a:solidFill>
            <a:srgbClr val="404040"/>
          </a:solidFill>
          <a:latin typeface="Arial" charset="0"/>
        </a:defRPr>
      </a:lvl8pPr>
      <a:lvl9pPr marL="1828800" algn="l" rtl="0" eaLnBrk="1" fontAlgn="base" hangingPunct="1">
        <a:spcBef>
          <a:spcPct val="0"/>
        </a:spcBef>
        <a:spcAft>
          <a:spcPct val="0"/>
        </a:spcAft>
        <a:defRPr sz="3200" b="1">
          <a:solidFill>
            <a:srgbClr val="404040"/>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a:solidFill>
            <a:srgbClr val="4D4D4D"/>
          </a:solidFill>
          <a:latin typeface="+mn-lt"/>
          <a:ea typeface="Times New Roman" charset="0"/>
          <a:cs typeface="+mn-cs"/>
        </a:defRPr>
      </a:lvl2pPr>
      <a:lvl3pPr marL="1143000" indent="-228600" algn="l" rtl="0" eaLnBrk="0" fontAlgn="base" hangingPunct="0">
        <a:spcBef>
          <a:spcPct val="20000"/>
        </a:spcBef>
        <a:spcAft>
          <a:spcPct val="0"/>
        </a:spcAft>
        <a:buFont typeface="Arial" charset="0"/>
        <a:buChar char="•"/>
        <a:defRPr>
          <a:solidFill>
            <a:srgbClr val="4D4D4D"/>
          </a:solidFill>
          <a:latin typeface="+mn-lt"/>
          <a:ea typeface="Times New Roman" charset="0"/>
          <a:cs typeface="+mn-cs"/>
        </a:defRPr>
      </a:lvl3pPr>
      <a:lvl4pPr marL="1600200" indent="-228600" algn="l" rtl="0" eaLnBrk="0" fontAlgn="base" hangingPunct="0">
        <a:spcBef>
          <a:spcPct val="20000"/>
        </a:spcBef>
        <a:spcAft>
          <a:spcPct val="0"/>
        </a:spcAft>
        <a:buFont typeface="Arial" charset="0"/>
        <a:buChar char="–"/>
        <a:defRPr sz="1600">
          <a:solidFill>
            <a:srgbClr val="4D4D4D"/>
          </a:solidFill>
          <a:latin typeface="+mn-lt"/>
          <a:ea typeface="Times New Roman" charset="0"/>
          <a:cs typeface="+mn-cs"/>
        </a:defRPr>
      </a:lvl4pPr>
      <a:lvl5pPr marL="2057400" indent="-228600" algn="l" rtl="0" eaLnBrk="0" fontAlgn="base" hangingPunct="0">
        <a:spcBef>
          <a:spcPct val="20000"/>
        </a:spcBef>
        <a:spcAft>
          <a:spcPct val="0"/>
        </a:spcAft>
        <a:buFont typeface="Arial" charset="0"/>
        <a:defRPr sz="1100">
          <a:solidFill>
            <a:srgbClr val="4D4D4D"/>
          </a:solidFill>
          <a:latin typeface="+mn-lt"/>
          <a:ea typeface="Times New Roman" charset="0"/>
          <a:cs typeface="+mn-cs"/>
        </a:defRPr>
      </a:lvl5pPr>
      <a:lvl6pPr marL="2514600" indent="-228600" algn="l" rtl="0" eaLnBrk="1" fontAlgn="base" hangingPunct="1">
        <a:spcBef>
          <a:spcPct val="20000"/>
        </a:spcBef>
        <a:spcAft>
          <a:spcPct val="0"/>
        </a:spcAft>
        <a:buFont typeface="Arial" charset="0"/>
        <a:defRPr sz="1100">
          <a:solidFill>
            <a:srgbClr val="4D4D4D"/>
          </a:solidFill>
          <a:latin typeface="+mn-lt"/>
          <a:cs typeface="+mn-cs"/>
        </a:defRPr>
      </a:lvl6pPr>
      <a:lvl7pPr marL="2971800" indent="-228600" algn="l" rtl="0" eaLnBrk="1" fontAlgn="base" hangingPunct="1">
        <a:spcBef>
          <a:spcPct val="20000"/>
        </a:spcBef>
        <a:spcAft>
          <a:spcPct val="0"/>
        </a:spcAft>
        <a:buFont typeface="Arial" charset="0"/>
        <a:defRPr sz="1100">
          <a:solidFill>
            <a:srgbClr val="4D4D4D"/>
          </a:solidFill>
          <a:latin typeface="+mn-lt"/>
          <a:cs typeface="+mn-cs"/>
        </a:defRPr>
      </a:lvl7pPr>
      <a:lvl8pPr marL="3429000" indent="-228600" algn="l" rtl="0" eaLnBrk="1" fontAlgn="base" hangingPunct="1">
        <a:spcBef>
          <a:spcPct val="20000"/>
        </a:spcBef>
        <a:spcAft>
          <a:spcPct val="0"/>
        </a:spcAft>
        <a:buFont typeface="Arial" charset="0"/>
        <a:defRPr sz="1100">
          <a:solidFill>
            <a:srgbClr val="4D4D4D"/>
          </a:solidFill>
          <a:latin typeface="+mn-lt"/>
          <a:cs typeface="+mn-cs"/>
        </a:defRPr>
      </a:lvl8pPr>
      <a:lvl9pPr marL="3886200" indent="-228600" algn="l" rtl="0" eaLnBrk="1" fontAlgn="base" hangingPunct="1">
        <a:spcBef>
          <a:spcPct val="20000"/>
        </a:spcBef>
        <a:spcAft>
          <a:spcPct val="0"/>
        </a:spcAft>
        <a:buFont typeface="Arial" charset="0"/>
        <a:defRPr sz="11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2265207 Test Image.jpg"/>
          <p:cNvPicPr>
            <a:picLocks noChangeAspect="1"/>
          </p:cNvPicPr>
          <p:nvPr/>
        </p:nvPicPr>
        <p:blipFill rotWithShape="1">
          <a:blip r:embed="rId2">
            <a:extLst>
              <a:ext uri="{28A0092B-C50C-407E-A947-70E740481C1C}">
                <a14:useLocalDpi xmlns:a14="http://schemas.microsoft.com/office/drawing/2010/main" val="0"/>
              </a:ext>
            </a:extLst>
          </a:blip>
          <a:srcRect b="11161"/>
          <a:stretch/>
        </p:blipFill>
        <p:spPr>
          <a:xfrm>
            <a:off x="0" y="1447800"/>
            <a:ext cx="9144000" cy="5410200"/>
          </a:xfrm>
          <a:prstGeom prst="rect">
            <a:avLst/>
          </a:prstGeom>
        </p:spPr>
      </p:pic>
      <p:sp>
        <p:nvSpPr>
          <p:cNvPr id="13" name="Rectangle 12"/>
          <p:cNvSpPr/>
          <p:nvPr/>
        </p:nvSpPr>
        <p:spPr>
          <a:xfrm>
            <a:off x="0" y="0"/>
            <a:ext cx="9144000" cy="1447800"/>
          </a:xfrm>
          <a:prstGeom prst="rect">
            <a:avLst/>
          </a:prstGeom>
          <a:gradFill>
            <a:gsLst>
              <a:gs pos="0">
                <a:schemeClr val="bg1"/>
              </a:gs>
              <a:gs pos="100000">
                <a:schemeClr val="accent1">
                  <a:lumMod val="60000"/>
                  <a:lumOff val="40000"/>
                </a:schemeClr>
              </a:gs>
              <a:gs pos="49000">
                <a:schemeClr val="accent1">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
          </p:nvPr>
        </p:nvSpPr>
        <p:spPr/>
        <p:txBody>
          <a:bodyPr/>
          <a:lstStyle/>
          <a:p>
            <a:fld id="{AB2EEB42-3695-4CC8-9EB9-6441E8027B8F}" type="slidenum">
              <a:rPr lang="en-US" smtClean="0"/>
              <a:pPr/>
              <a:t>1</a:t>
            </a:fld>
            <a:endParaRPr lang="en-US" dirty="0"/>
          </a:p>
        </p:txBody>
      </p:sp>
      <p:pic>
        <p:nvPicPr>
          <p:cNvPr id="16" name="Picture 15" descr="yourcompanylogo-3.png"/>
          <p:cNvPicPr>
            <a:picLocks noChangeAspect="1"/>
          </p:cNvPicPr>
          <p:nvPr/>
        </p:nvPicPr>
        <p:blipFill>
          <a:blip r:embed="rId3" cstate="print"/>
          <a:srcRect l="25571"/>
          <a:stretch>
            <a:fillRect/>
          </a:stretch>
        </p:blipFill>
        <p:spPr>
          <a:xfrm>
            <a:off x="7345234" y="6096000"/>
            <a:ext cx="1570166" cy="533400"/>
          </a:xfrm>
          <a:prstGeom prst="rect">
            <a:avLst/>
          </a:prstGeom>
        </p:spPr>
      </p:pic>
      <p:sp>
        <p:nvSpPr>
          <p:cNvPr id="18" name="Rectangle 17"/>
          <p:cNvSpPr/>
          <p:nvPr/>
        </p:nvSpPr>
        <p:spPr>
          <a:xfrm>
            <a:off x="381000" y="304800"/>
            <a:ext cx="8382000" cy="523220"/>
          </a:xfrm>
          <a:prstGeom prst="rect">
            <a:avLst/>
          </a:prstGeom>
        </p:spPr>
        <p:txBody>
          <a:bodyPr wrap="square">
            <a:spAutoFit/>
          </a:bodyPr>
          <a:lstStyle/>
          <a:p>
            <a:pPr algn="ctr"/>
            <a:r>
              <a:rPr lang="en-US" sz="2800" b="1" dirty="0" smtClean="0">
                <a:effectLst>
                  <a:outerShdw blurRad="50800" dist="38100" dir="2700000" algn="tl" rotWithShape="0">
                    <a:prstClr val="black">
                      <a:alpha val="40000"/>
                    </a:prstClr>
                  </a:outerShdw>
                </a:effectLst>
              </a:rPr>
              <a:t>HORIZON BLUE CROSS BLUE SHIELD OF NEW JERSEY</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152" y="6124329"/>
            <a:ext cx="1835729" cy="616527"/>
          </a:xfrm>
          <a:prstGeom prst="rect">
            <a:avLst/>
          </a:prstGeom>
        </p:spPr>
      </p:pic>
      <p:sp>
        <p:nvSpPr>
          <p:cNvPr id="7" name="Freeform 6"/>
          <p:cNvSpPr/>
          <p:nvPr/>
        </p:nvSpPr>
        <p:spPr>
          <a:xfrm>
            <a:off x="1" y="4648200"/>
            <a:ext cx="9147014" cy="1905000"/>
          </a:xfrm>
          <a:custGeom>
            <a:avLst/>
            <a:gdLst>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00200"/>
              <a:gd name="connsiteX1" fmla="*/ 9144000 w 9144000"/>
              <a:gd name="connsiteY1" fmla="*/ 0 h 1600200"/>
              <a:gd name="connsiteX2" fmla="*/ 9144000 w 9144000"/>
              <a:gd name="connsiteY2" fmla="*/ 1600200 h 1600200"/>
              <a:gd name="connsiteX3" fmla="*/ 0 w 9144000"/>
              <a:gd name="connsiteY3" fmla="*/ 1600200 h 1600200"/>
              <a:gd name="connsiteX4" fmla="*/ 0 w 9144000"/>
              <a:gd name="connsiteY4" fmla="*/ 0 h 1600200"/>
              <a:gd name="connsiteX0" fmla="*/ 0 w 9144000"/>
              <a:gd name="connsiteY0" fmla="*/ 0 h 1666164"/>
              <a:gd name="connsiteX1" fmla="*/ 9144000 w 9144000"/>
              <a:gd name="connsiteY1" fmla="*/ 0 h 1666164"/>
              <a:gd name="connsiteX2" fmla="*/ 9144000 w 9144000"/>
              <a:gd name="connsiteY2" fmla="*/ 1600200 h 1666164"/>
              <a:gd name="connsiteX3" fmla="*/ 0 w 9144000"/>
              <a:gd name="connsiteY3" fmla="*/ 1600200 h 1666164"/>
              <a:gd name="connsiteX4" fmla="*/ 0 w 9144000"/>
              <a:gd name="connsiteY4" fmla="*/ 0 h 1666164"/>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14017 w 9144000"/>
              <a:gd name="connsiteY0" fmla="*/ 0 h 1895198"/>
              <a:gd name="connsiteX1" fmla="*/ 9144000 w 9144000"/>
              <a:gd name="connsiteY1" fmla="*/ 229034 h 1895198"/>
              <a:gd name="connsiteX2" fmla="*/ 9144000 w 9144000"/>
              <a:gd name="connsiteY2" fmla="*/ 1829234 h 1895198"/>
              <a:gd name="connsiteX3" fmla="*/ 0 w 9144000"/>
              <a:gd name="connsiteY3" fmla="*/ 1829234 h 1895198"/>
              <a:gd name="connsiteX4" fmla="*/ 14017 w 9144000"/>
              <a:gd name="connsiteY4" fmla="*/ 0 h 1895198"/>
              <a:gd name="connsiteX0" fmla="*/ 35250 w 9165233"/>
              <a:gd name="connsiteY0" fmla="*/ 0 h 1895198"/>
              <a:gd name="connsiteX1" fmla="*/ 9165233 w 9165233"/>
              <a:gd name="connsiteY1" fmla="*/ 229034 h 1895198"/>
              <a:gd name="connsiteX2" fmla="*/ 9165233 w 9165233"/>
              <a:gd name="connsiteY2" fmla="*/ 1829234 h 1895198"/>
              <a:gd name="connsiteX3" fmla="*/ 21233 w 9165233"/>
              <a:gd name="connsiteY3" fmla="*/ 1829234 h 1895198"/>
              <a:gd name="connsiteX4" fmla="*/ 0 w 9165233"/>
              <a:gd name="connsiteY4" fmla="*/ 1412358 h 1895198"/>
              <a:gd name="connsiteX5" fmla="*/ 35250 w 9165233"/>
              <a:gd name="connsiteY5" fmla="*/ 0 h 1895198"/>
              <a:gd name="connsiteX0" fmla="*/ 35250 w 9165233"/>
              <a:gd name="connsiteY0" fmla="*/ 0 h 1905000"/>
              <a:gd name="connsiteX1" fmla="*/ 9165233 w 9165233"/>
              <a:gd name="connsiteY1" fmla="*/ 229034 h 1905000"/>
              <a:gd name="connsiteX2" fmla="*/ 9165233 w 9165233"/>
              <a:gd name="connsiteY2" fmla="*/ 1829234 h 1905000"/>
              <a:gd name="connsiteX3" fmla="*/ 488370 w 9165233"/>
              <a:gd name="connsiteY3" fmla="*/ 1905000 h 1905000"/>
              <a:gd name="connsiteX4" fmla="*/ 0 w 9165233"/>
              <a:gd name="connsiteY4" fmla="*/ 1412358 h 1905000"/>
              <a:gd name="connsiteX5" fmla="*/ 35250 w 9165233"/>
              <a:gd name="connsiteY5" fmla="*/ 0 h 1905000"/>
              <a:gd name="connsiteX0" fmla="*/ 3399 w 9133382"/>
              <a:gd name="connsiteY0" fmla="*/ 0 h 1905000"/>
              <a:gd name="connsiteX1" fmla="*/ 9133382 w 9133382"/>
              <a:gd name="connsiteY1" fmla="*/ 229034 h 1905000"/>
              <a:gd name="connsiteX2" fmla="*/ 9133382 w 9133382"/>
              <a:gd name="connsiteY2" fmla="*/ 1829234 h 1905000"/>
              <a:gd name="connsiteX3" fmla="*/ 456519 w 9133382"/>
              <a:gd name="connsiteY3" fmla="*/ 1905000 h 1905000"/>
              <a:gd name="connsiteX4" fmla="*/ 0 w 9133382"/>
              <a:gd name="connsiteY4" fmla="*/ 1447800 h 1905000"/>
              <a:gd name="connsiteX5" fmla="*/ 3399 w 9133382"/>
              <a:gd name="connsiteY5"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3382" h="1905000">
                <a:moveTo>
                  <a:pt x="3399" y="0"/>
                </a:moveTo>
                <a:cubicBezTo>
                  <a:pt x="3263333" y="1204415"/>
                  <a:pt x="4792257" y="1895198"/>
                  <a:pt x="9133382" y="229034"/>
                </a:cubicBezTo>
                <a:lnTo>
                  <a:pt x="9133382" y="1829234"/>
                </a:lnTo>
                <a:lnTo>
                  <a:pt x="456519" y="1905000"/>
                </a:lnTo>
                <a:lnTo>
                  <a:pt x="0" y="1447800"/>
                </a:lnTo>
                <a:lnTo>
                  <a:pt x="3399" y="0"/>
                </a:lnTo>
                <a:close/>
              </a:path>
            </a:pathLst>
          </a:cu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0" y="4876800"/>
            <a:ext cx="9144000" cy="1985748"/>
          </a:xfrm>
          <a:custGeom>
            <a:avLst/>
            <a:gdLst>
              <a:gd name="connsiteX0" fmla="*/ 0 w 9144000"/>
              <a:gd name="connsiteY0" fmla="*/ 0 h 1524000"/>
              <a:gd name="connsiteX1" fmla="*/ 9144000 w 9144000"/>
              <a:gd name="connsiteY1" fmla="*/ 0 h 1524000"/>
              <a:gd name="connsiteX2" fmla="*/ 9144000 w 9144000"/>
              <a:gd name="connsiteY2" fmla="*/ 1524000 h 1524000"/>
              <a:gd name="connsiteX3" fmla="*/ 0 w 9144000"/>
              <a:gd name="connsiteY3" fmla="*/ 1524000 h 1524000"/>
              <a:gd name="connsiteX4" fmla="*/ 0 w 9144000"/>
              <a:gd name="connsiteY4" fmla="*/ 0 h 1524000"/>
              <a:gd name="connsiteX0" fmla="*/ 0 w 9144000"/>
              <a:gd name="connsiteY0" fmla="*/ 0 h 1524000"/>
              <a:gd name="connsiteX1" fmla="*/ 9144000 w 9144000"/>
              <a:gd name="connsiteY1" fmla="*/ 0 h 1524000"/>
              <a:gd name="connsiteX2" fmla="*/ 9144000 w 9144000"/>
              <a:gd name="connsiteY2" fmla="*/ 1524000 h 1524000"/>
              <a:gd name="connsiteX3" fmla="*/ 0 w 9144000"/>
              <a:gd name="connsiteY3" fmla="*/ 1524000 h 1524000"/>
              <a:gd name="connsiteX4" fmla="*/ 0 w 9144000"/>
              <a:gd name="connsiteY4" fmla="*/ 0 h 1524000"/>
              <a:gd name="connsiteX0" fmla="*/ 0 w 9144000"/>
              <a:gd name="connsiteY0" fmla="*/ 0 h 1524000"/>
              <a:gd name="connsiteX1" fmla="*/ 9144000 w 9144000"/>
              <a:gd name="connsiteY1" fmla="*/ 0 h 1524000"/>
              <a:gd name="connsiteX2" fmla="*/ 9144000 w 9144000"/>
              <a:gd name="connsiteY2" fmla="*/ 1524000 h 1524000"/>
              <a:gd name="connsiteX3" fmla="*/ 0 w 9144000"/>
              <a:gd name="connsiteY3" fmla="*/ 1524000 h 1524000"/>
              <a:gd name="connsiteX4" fmla="*/ 0 w 9144000"/>
              <a:gd name="connsiteY4" fmla="*/ 0 h 1524000"/>
              <a:gd name="connsiteX0" fmla="*/ 0 w 9144000"/>
              <a:gd name="connsiteY0" fmla="*/ 0 h 1524000"/>
              <a:gd name="connsiteX1" fmla="*/ 9144000 w 9144000"/>
              <a:gd name="connsiteY1" fmla="*/ 0 h 1524000"/>
              <a:gd name="connsiteX2" fmla="*/ 9144000 w 9144000"/>
              <a:gd name="connsiteY2" fmla="*/ 1524000 h 1524000"/>
              <a:gd name="connsiteX3" fmla="*/ 0 w 9144000"/>
              <a:gd name="connsiteY3" fmla="*/ 1524000 h 1524000"/>
              <a:gd name="connsiteX4" fmla="*/ 0 w 9144000"/>
              <a:gd name="connsiteY4" fmla="*/ 0 h 1524000"/>
              <a:gd name="connsiteX0" fmla="*/ 0 w 9144000"/>
              <a:gd name="connsiteY0" fmla="*/ 228600 h 1533099"/>
              <a:gd name="connsiteX1" fmla="*/ 9144000 w 9144000"/>
              <a:gd name="connsiteY1" fmla="*/ 0 h 1533099"/>
              <a:gd name="connsiteX2" fmla="*/ 9144000 w 9144000"/>
              <a:gd name="connsiteY2" fmla="*/ 1524000 h 1533099"/>
              <a:gd name="connsiteX3" fmla="*/ 0 w 9144000"/>
              <a:gd name="connsiteY3" fmla="*/ 1524000 h 1533099"/>
              <a:gd name="connsiteX4" fmla="*/ 0 w 9144000"/>
              <a:gd name="connsiteY4" fmla="*/ 228600 h 1533099"/>
              <a:gd name="connsiteX0" fmla="*/ 0 w 9144000"/>
              <a:gd name="connsiteY0" fmla="*/ 0 h 1680949"/>
              <a:gd name="connsiteX1" fmla="*/ 9144000 w 9144000"/>
              <a:gd name="connsiteY1" fmla="*/ 156949 h 1680949"/>
              <a:gd name="connsiteX2" fmla="*/ 9144000 w 9144000"/>
              <a:gd name="connsiteY2" fmla="*/ 1680949 h 1680949"/>
              <a:gd name="connsiteX3" fmla="*/ 0 w 9144000"/>
              <a:gd name="connsiteY3" fmla="*/ 1680949 h 1680949"/>
              <a:gd name="connsiteX4" fmla="*/ 0 w 9144000"/>
              <a:gd name="connsiteY4" fmla="*/ 0 h 1680949"/>
              <a:gd name="connsiteX0" fmla="*/ 0 w 9144000"/>
              <a:gd name="connsiteY0" fmla="*/ 0 h 1680949"/>
              <a:gd name="connsiteX1" fmla="*/ 9144000 w 9144000"/>
              <a:gd name="connsiteY1" fmla="*/ 533401 h 1680949"/>
              <a:gd name="connsiteX2" fmla="*/ 9144000 w 9144000"/>
              <a:gd name="connsiteY2" fmla="*/ 1680949 h 1680949"/>
              <a:gd name="connsiteX3" fmla="*/ 0 w 9144000"/>
              <a:gd name="connsiteY3" fmla="*/ 1680949 h 1680949"/>
              <a:gd name="connsiteX4" fmla="*/ 0 w 9144000"/>
              <a:gd name="connsiteY4" fmla="*/ 0 h 1680949"/>
              <a:gd name="connsiteX0" fmla="*/ 0 w 9144000"/>
              <a:gd name="connsiteY0" fmla="*/ 0 h 1680949"/>
              <a:gd name="connsiteX1" fmla="*/ 9144000 w 9144000"/>
              <a:gd name="connsiteY1" fmla="*/ 457201 h 1680949"/>
              <a:gd name="connsiteX2" fmla="*/ 9144000 w 9144000"/>
              <a:gd name="connsiteY2" fmla="*/ 1680949 h 1680949"/>
              <a:gd name="connsiteX3" fmla="*/ 0 w 9144000"/>
              <a:gd name="connsiteY3" fmla="*/ 1680949 h 1680949"/>
              <a:gd name="connsiteX4" fmla="*/ 0 w 9144000"/>
              <a:gd name="connsiteY4" fmla="*/ 0 h 1680949"/>
              <a:gd name="connsiteX0" fmla="*/ 0 w 9144000"/>
              <a:gd name="connsiteY0" fmla="*/ 0 h 1909548"/>
              <a:gd name="connsiteX1" fmla="*/ 9144000 w 9144000"/>
              <a:gd name="connsiteY1" fmla="*/ 685800 h 1909548"/>
              <a:gd name="connsiteX2" fmla="*/ 9144000 w 9144000"/>
              <a:gd name="connsiteY2" fmla="*/ 1909548 h 1909548"/>
              <a:gd name="connsiteX3" fmla="*/ 0 w 9144000"/>
              <a:gd name="connsiteY3" fmla="*/ 1909548 h 1909548"/>
              <a:gd name="connsiteX4" fmla="*/ 0 w 9144000"/>
              <a:gd name="connsiteY4" fmla="*/ 0 h 1909548"/>
              <a:gd name="connsiteX0" fmla="*/ 0 w 9144000"/>
              <a:gd name="connsiteY0" fmla="*/ 0 h 1304499"/>
              <a:gd name="connsiteX1" fmla="*/ 9144000 w 9144000"/>
              <a:gd name="connsiteY1" fmla="*/ 0 h 1304499"/>
              <a:gd name="connsiteX2" fmla="*/ 9144000 w 9144000"/>
              <a:gd name="connsiteY2" fmla="*/ 1223748 h 1304499"/>
              <a:gd name="connsiteX3" fmla="*/ 0 w 9144000"/>
              <a:gd name="connsiteY3" fmla="*/ 1223748 h 1304499"/>
              <a:gd name="connsiteX4" fmla="*/ 0 w 9144000"/>
              <a:gd name="connsiteY4" fmla="*/ 0 h 1304499"/>
              <a:gd name="connsiteX0" fmla="*/ 0 w 9144000"/>
              <a:gd name="connsiteY0" fmla="*/ 0 h 1604748"/>
              <a:gd name="connsiteX1" fmla="*/ 9144000 w 9144000"/>
              <a:gd name="connsiteY1" fmla="*/ 381000 h 1604748"/>
              <a:gd name="connsiteX2" fmla="*/ 9144000 w 9144000"/>
              <a:gd name="connsiteY2" fmla="*/ 1604748 h 1604748"/>
              <a:gd name="connsiteX3" fmla="*/ 0 w 9144000"/>
              <a:gd name="connsiteY3" fmla="*/ 1604748 h 1604748"/>
              <a:gd name="connsiteX4" fmla="*/ 0 w 9144000"/>
              <a:gd name="connsiteY4" fmla="*/ 0 h 1604748"/>
              <a:gd name="connsiteX0" fmla="*/ 0 w 9144000"/>
              <a:gd name="connsiteY0" fmla="*/ 381000 h 1985748"/>
              <a:gd name="connsiteX1" fmla="*/ 9144000 w 9144000"/>
              <a:gd name="connsiteY1" fmla="*/ 0 h 1985748"/>
              <a:gd name="connsiteX2" fmla="*/ 9144000 w 9144000"/>
              <a:gd name="connsiteY2" fmla="*/ 1985748 h 1985748"/>
              <a:gd name="connsiteX3" fmla="*/ 0 w 9144000"/>
              <a:gd name="connsiteY3" fmla="*/ 1985748 h 1985748"/>
              <a:gd name="connsiteX4" fmla="*/ 0 w 9144000"/>
              <a:gd name="connsiteY4" fmla="*/ 381000 h 1985748"/>
              <a:gd name="connsiteX0" fmla="*/ 0 w 9144000"/>
              <a:gd name="connsiteY0" fmla="*/ 381000 h 1985748"/>
              <a:gd name="connsiteX1" fmla="*/ 9144000 w 9144000"/>
              <a:gd name="connsiteY1" fmla="*/ 0 h 1985748"/>
              <a:gd name="connsiteX2" fmla="*/ 9144000 w 9144000"/>
              <a:gd name="connsiteY2" fmla="*/ 1985748 h 1985748"/>
              <a:gd name="connsiteX3" fmla="*/ 0 w 9144000"/>
              <a:gd name="connsiteY3" fmla="*/ 1985748 h 1985748"/>
              <a:gd name="connsiteX4" fmla="*/ 0 w 9144000"/>
              <a:gd name="connsiteY4" fmla="*/ 381000 h 1985748"/>
              <a:gd name="connsiteX0" fmla="*/ 0 w 9144000"/>
              <a:gd name="connsiteY0" fmla="*/ 533400 h 1985748"/>
              <a:gd name="connsiteX1" fmla="*/ 9144000 w 9144000"/>
              <a:gd name="connsiteY1" fmla="*/ 0 h 1985748"/>
              <a:gd name="connsiteX2" fmla="*/ 9144000 w 9144000"/>
              <a:gd name="connsiteY2" fmla="*/ 1985748 h 1985748"/>
              <a:gd name="connsiteX3" fmla="*/ 0 w 9144000"/>
              <a:gd name="connsiteY3" fmla="*/ 1985748 h 1985748"/>
              <a:gd name="connsiteX4" fmla="*/ 0 w 9144000"/>
              <a:gd name="connsiteY4" fmla="*/ 533400 h 198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985748">
                <a:moveTo>
                  <a:pt x="0" y="533400"/>
                </a:moveTo>
                <a:cubicBezTo>
                  <a:pt x="4453719" y="1837899"/>
                  <a:pt x="6274558" y="1091821"/>
                  <a:pt x="9144000" y="0"/>
                </a:cubicBezTo>
                <a:lnTo>
                  <a:pt x="9144000" y="1985748"/>
                </a:lnTo>
                <a:lnTo>
                  <a:pt x="0" y="1985748"/>
                </a:lnTo>
                <a:lnTo>
                  <a:pt x="0" y="533400"/>
                </a:lnTo>
                <a:close/>
              </a:path>
            </a:pathLst>
          </a:custGeom>
          <a:gradFill flip="none" rotWithShape="1">
            <a:gsLst>
              <a:gs pos="0">
                <a:schemeClr val="accent1">
                  <a:lumMod val="75000"/>
                </a:schemeClr>
              </a:gs>
              <a:gs pos="37000">
                <a:schemeClr val="accent1">
                  <a:lumMod val="60000"/>
                  <a:lumOff val="40000"/>
                </a:schemeClr>
              </a:gs>
              <a:gs pos="100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horizon ko size B.eps"/>
          <p:cNvPicPr>
            <a:picLocks noChangeAspect="1"/>
          </p:cNvPicPr>
          <p:nvPr/>
        </p:nvPicPr>
        <p:blipFill>
          <a:blip r:embed="rId5"/>
          <a:stretch>
            <a:fillRect/>
          </a:stretch>
        </p:blipFill>
        <p:spPr>
          <a:xfrm>
            <a:off x="152400" y="5971528"/>
            <a:ext cx="1725849" cy="7340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txBox="1">
            <a:spLocks noChangeArrowheads="1"/>
          </p:cNvSpPr>
          <p:nvPr/>
        </p:nvSpPr>
        <p:spPr bwMode="auto">
          <a:xfrm>
            <a:off x="331788" y="200025"/>
            <a:ext cx="982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800">
                <a:solidFill>
                  <a:schemeClr val="bg1"/>
                </a:solidFill>
                <a:latin typeface="Arial" pitchFamily="34" charset="0"/>
                <a:ea typeface="ＭＳ Ｐゴシック" pitchFamily="34" charset="-128"/>
              </a:defRPr>
            </a:lvl1pPr>
            <a:lvl2pPr marL="742950" indent="-285750" defTabSz="457200" eaLnBrk="0" hangingPunct="0">
              <a:defRPr sz="2800">
                <a:solidFill>
                  <a:schemeClr val="bg1"/>
                </a:solidFill>
                <a:latin typeface="Arial" pitchFamily="34" charset="0"/>
                <a:ea typeface="ＭＳ Ｐゴシック" pitchFamily="34" charset="-128"/>
              </a:defRPr>
            </a:lvl2pPr>
            <a:lvl3pPr marL="1143000" indent="-228600" defTabSz="457200" eaLnBrk="0" hangingPunct="0">
              <a:defRPr sz="2800">
                <a:solidFill>
                  <a:schemeClr val="bg1"/>
                </a:solidFill>
                <a:latin typeface="Arial" pitchFamily="34" charset="0"/>
                <a:ea typeface="ＭＳ Ｐゴシック" pitchFamily="34" charset="-128"/>
              </a:defRPr>
            </a:lvl3pPr>
            <a:lvl4pPr marL="1600200" indent="-228600" defTabSz="457200" eaLnBrk="0" hangingPunct="0">
              <a:defRPr sz="2800">
                <a:solidFill>
                  <a:schemeClr val="bg1"/>
                </a:solidFill>
                <a:latin typeface="Arial" pitchFamily="34" charset="0"/>
                <a:ea typeface="ＭＳ Ｐゴシック" pitchFamily="34" charset="-128"/>
              </a:defRPr>
            </a:lvl4pPr>
            <a:lvl5pPr marL="2057400" indent="-228600" defTabSz="457200" eaLnBrk="0" hangingPunct="0">
              <a:defRPr sz="28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9pPr>
          </a:lstStyle>
          <a:p>
            <a:pPr eaLnBrk="1" hangingPunct="1"/>
            <a:r>
              <a:rPr lang="en-US" sz="3000" b="1" dirty="0">
                <a:solidFill>
                  <a:srgbClr val="FFFFFF"/>
                </a:solidFill>
                <a:latin typeface="Arial-BoldMT" pitchFamily="127" charset="0"/>
                <a:cs typeface="Arial" pitchFamily="34" charset="0"/>
              </a:rPr>
              <a:t>Horizon Advantage EPO </a:t>
            </a:r>
            <a:r>
              <a:rPr lang="en-US" sz="3000" b="1" dirty="0" smtClean="0">
                <a:solidFill>
                  <a:srgbClr val="FFFFFF"/>
                </a:solidFill>
                <a:latin typeface="Arial-BoldMT" pitchFamily="127" charset="0"/>
                <a:cs typeface="Arial" pitchFamily="34" charset="0"/>
              </a:rPr>
              <a:t>Essentials</a:t>
            </a:r>
            <a:endParaRPr lang="en-US" sz="1800" i="1" dirty="0">
              <a:solidFill>
                <a:srgbClr val="FFFFFF"/>
              </a:solidFill>
              <a:latin typeface="Arial-BoldMT" pitchFamily="127" charset="0"/>
              <a:cs typeface="Arial" pitchFamily="34" charset="0"/>
            </a:endParaRPr>
          </a:p>
        </p:txBody>
      </p:sp>
      <p:sp>
        <p:nvSpPr>
          <p:cNvPr id="6" name="Content Placeholder 2"/>
          <p:cNvSpPr txBox="1">
            <a:spLocks/>
          </p:cNvSpPr>
          <p:nvPr/>
        </p:nvSpPr>
        <p:spPr>
          <a:xfrm>
            <a:off x="277813" y="1017588"/>
            <a:ext cx="21336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Key Features</a:t>
            </a:r>
            <a:endParaRPr lang="en-US" sz="1600" u="sng" dirty="0">
              <a:solidFill>
                <a:srgbClr val="000092"/>
              </a:solidFill>
              <a:latin typeface="Arial" pitchFamily="34" charset="0"/>
              <a:cs typeface="Arial" pitchFamily="34" charset="0"/>
            </a:endParaRPr>
          </a:p>
        </p:txBody>
      </p:sp>
      <p:sp>
        <p:nvSpPr>
          <p:cNvPr id="7" name="Content Placeholder 3"/>
          <p:cNvSpPr txBox="1">
            <a:spLocks/>
          </p:cNvSpPr>
          <p:nvPr/>
        </p:nvSpPr>
        <p:spPr>
          <a:xfrm>
            <a:off x="3124200" y="1017588"/>
            <a:ext cx="5713413" cy="20574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lnSpc>
                <a:spcPct val="100000"/>
              </a:lnSpc>
              <a:spcBef>
                <a:spcPts val="0"/>
              </a:spcBef>
              <a:spcAft>
                <a:spcPts val="900"/>
              </a:spcAft>
              <a:buFontTx/>
              <a:buNone/>
              <a:defRPr/>
            </a:pPr>
            <a:r>
              <a:rPr lang="en-US" sz="1600" dirty="0" smtClean="0">
                <a:solidFill>
                  <a:srgbClr val="000000"/>
                </a:solidFill>
                <a:latin typeface="Arial" pitchFamily="34" charset="0"/>
                <a:cs typeface="Arial" pitchFamily="34" charset="0"/>
              </a:rPr>
              <a:t>High </a:t>
            </a:r>
            <a:r>
              <a:rPr lang="en-US" sz="1600" dirty="0">
                <a:solidFill>
                  <a:srgbClr val="000000"/>
                </a:solidFill>
                <a:latin typeface="Arial" pitchFamily="34" charset="0"/>
                <a:cs typeface="Arial" pitchFamily="34" charset="0"/>
              </a:rPr>
              <a:t>deductible plan available to individuals ages 30 years and younger or those over 30 years of age who meet certain financial hardship conditions</a:t>
            </a:r>
            <a:r>
              <a:rPr lang="en-US" sz="1600" dirty="0" smtClean="0">
                <a:solidFill>
                  <a:srgbClr val="000000"/>
                </a:solidFill>
                <a:latin typeface="Arial" pitchFamily="34" charset="0"/>
                <a:cs typeface="Arial" pitchFamily="34" charset="0"/>
              </a:rPr>
              <a:t>.</a:t>
            </a:r>
          </a:p>
          <a:p>
            <a:pPr marL="0" indent="0">
              <a:lnSpc>
                <a:spcPct val="100000"/>
              </a:lnSpc>
              <a:spcBef>
                <a:spcPts val="0"/>
              </a:spcBef>
              <a:spcAft>
                <a:spcPts val="900"/>
              </a:spcAft>
              <a:buFontTx/>
              <a:buNone/>
              <a:defRPr/>
            </a:pPr>
            <a:r>
              <a:rPr lang="en-US" sz="1600" dirty="0" smtClean="0">
                <a:latin typeface="Arial" pitchFamily="34" charset="0"/>
                <a:cs typeface="Arial" pitchFamily="34" charset="0"/>
              </a:rPr>
              <a:t>PCP selection is optional, however lower out-of-pocket costs when certain care is coordinated through a pre-selected PCP.</a:t>
            </a:r>
          </a:p>
          <a:p>
            <a:pPr marL="0" indent="0">
              <a:lnSpc>
                <a:spcPts val="1720"/>
              </a:lnSpc>
              <a:spcBef>
                <a:spcPts val="0"/>
              </a:spcBef>
              <a:spcAft>
                <a:spcPts val="900"/>
              </a:spcAft>
              <a:buFontTx/>
              <a:buNone/>
              <a:defRPr/>
            </a:pPr>
            <a:r>
              <a:rPr lang="en-US" sz="1600" dirty="0">
                <a:latin typeface="Arial" pitchFamily="34" charset="0"/>
                <a:cs typeface="Arial" pitchFamily="34" charset="0"/>
              </a:rPr>
              <a:t>Referrals are not required, but some prior authorizations are </a:t>
            </a:r>
            <a:r>
              <a:rPr lang="en-US" sz="1600" dirty="0" smtClean="0">
                <a:latin typeface="Arial" pitchFamily="34" charset="0"/>
                <a:cs typeface="Arial" pitchFamily="34" charset="0"/>
              </a:rPr>
              <a:t>required.</a:t>
            </a:r>
          </a:p>
          <a:p>
            <a:pPr marL="0" indent="0">
              <a:lnSpc>
                <a:spcPts val="1920"/>
              </a:lnSpc>
              <a:spcBef>
                <a:spcPts val="0"/>
              </a:spcBef>
              <a:spcAft>
                <a:spcPts val="900"/>
              </a:spcAft>
              <a:buFontTx/>
              <a:buNone/>
              <a:defRPr/>
            </a:pPr>
            <a:endParaRPr lang="en-US" sz="1600" dirty="0" smtClean="0">
              <a:solidFill>
                <a:srgbClr val="000000"/>
              </a:solidFill>
              <a:latin typeface="Arial" pitchFamily="34" charset="0"/>
              <a:cs typeface="Arial" pitchFamily="34" charset="0"/>
            </a:endParaRPr>
          </a:p>
          <a:p>
            <a:pPr marL="0" indent="0">
              <a:lnSpc>
                <a:spcPct val="100000"/>
              </a:lnSpc>
              <a:spcBef>
                <a:spcPts val="0"/>
              </a:spcBef>
              <a:spcAft>
                <a:spcPts val="900"/>
              </a:spcAft>
              <a:buFontTx/>
              <a:buNone/>
              <a:defRPr/>
            </a:pPr>
            <a:endParaRPr lang="en-US" sz="1600" dirty="0" smtClean="0">
              <a:solidFill>
                <a:srgbClr val="000000"/>
              </a:solidFill>
              <a:latin typeface="Arial" pitchFamily="34" charset="0"/>
              <a:cs typeface="Arial" pitchFamily="34" charset="0"/>
            </a:endParaRPr>
          </a:p>
        </p:txBody>
      </p:sp>
      <p:sp>
        <p:nvSpPr>
          <p:cNvPr id="8" name="Content Placeholder 2"/>
          <p:cNvSpPr txBox="1">
            <a:spLocks/>
          </p:cNvSpPr>
          <p:nvPr/>
        </p:nvSpPr>
        <p:spPr bwMode="gray">
          <a:xfrm>
            <a:off x="277813" y="3643313"/>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nSpc>
                <a:spcPct val="95000"/>
              </a:lnSpc>
              <a:spcBef>
                <a:spcPct val="50000"/>
              </a:spcBef>
              <a:buClr>
                <a:srgbClr val="000092"/>
              </a:buClr>
              <a:buSzPct val="130000"/>
              <a:defRPr/>
            </a:pPr>
            <a:r>
              <a:rPr lang="en-US" sz="1600" b="1" u="sng" dirty="0" smtClean="0">
                <a:solidFill>
                  <a:srgbClr val="000092"/>
                </a:solidFill>
                <a:latin typeface="Arial" charset="0"/>
                <a:cs typeface="Arial" pitchFamily="34" charset="0"/>
              </a:rPr>
              <a:t>Network</a:t>
            </a:r>
            <a:endParaRPr lang="en-US" sz="1600" u="sng" dirty="0" smtClean="0">
              <a:solidFill>
                <a:srgbClr val="000092"/>
              </a:solidFill>
              <a:latin typeface="Arial" charset="0"/>
              <a:cs typeface="Arial" pitchFamily="34" charset="0"/>
            </a:endParaRPr>
          </a:p>
        </p:txBody>
      </p:sp>
      <p:sp>
        <p:nvSpPr>
          <p:cNvPr id="9" name="Content Placeholder 3"/>
          <p:cNvSpPr txBox="1">
            <a:spLocks/>
          </p:cNvSpPr>
          <p:nvPr/>
        </p:nvSpPr>
        <p:spPr bwMode="gray">
          <a:xfrm>
            <a:off x="3124200" y="3603625"/>
            <a:ext cx="5591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marL="0" lvl="1" indent="0">
              <a:lnSpc>
                <a:spcPts val="1920"/>
              </a:lnSpc>
              <a:spcBef>
                <a:spcPts val="0"/>
              </a:spcBef>
              <a:spcAft>
                <a:spcPts val="600"/>
              </a:spcAft>
              <a:buClr>
                <a:srgbClr val="000092"/>
              </a:buClr>
              <a:buSzPct val="130000"/>
              <a:defRPr/>
            </a:pPr>
            <a:r>
              <a:rPr lang="en-US" sz="1600" dirty="0" smtClean="0">
                <a:solidFill>
                  <a:srgbClr val="000000"/>
                </a:solidFill>
                <a:latin typeface="Arial" pitchFamily="34" charset="0"/>
                <a:cs typeface="Arial" pitchFamily="34" charset="0"/>
              </a:rPr>
              <a:t>Utilizes the Horizon’s </a:t>
            </a:r>
            <a:r>
              <a:rPr lang="en-US" sz="1600" dirty="0">
                <a:solidFill>
                  <a:srgbClr val="000000"/>
                </a:solidFill>
                <a:latin typeface="Arial" pitchFamily="34" charset="0"/>
                <a:cs typeface="Arial" pitchFamily="34" charset="0"/>
              </a:rPr>
              <a:t>Managed Care network. </a:t>
            </a:r>
            <a:endParaRPr lang="en-US" sz="1600" dirty="0" smtClean="0">
              <a:solidFill>
                <a:srgbClr val="000000"/>
              </a:solidFill>
              <a:latin typeface="Arial" pitchFamily="34" charset="0"/>
              <a:cs typeface="Arial" pitchFamily="34" charset="0"/>
            </a:endParaRPr>
          </a:p>
          <a:p>
            <a:pPr>
              <a:lnSpc>
                <a:spcPts val="1920"/>
              </a:lnSpc>
              <a:spcBef>
                <a:spcPts val="0"/>
              </a:spcBef>
              <a:spcAft>
                <a:spcPts val="600"/>
              </a:spcAft>
              <a:buClr>
                <a:srgbClr val="000092"/>
              </a:buClr>
              <a:buSzPct val="130000"/>
              <a:defRPr/>
            </a:pPr>
            <a:r>
              <a:rPr lang="en-US" sz="1600" dirty="0" smtClean="0">
                <a:latin typeface="Arial" charset="0"/>
                <a:cs typeface="Arial" pitchFamily="34" charset="0"/>
              </a:rPr>
              <a:t>No out-of-network </a:t>
            </a:r>
            <a:r>
              <a:rPr lang="en-US" sz="1600" dirty="0">
                <a:latin typeface="Arial" charset="0"/>
                <a:cs typeface="Arial" pitchFamily="34" charset="0"/>
              </a:rPr>
              <a:t>benefits, except in an emergency</a:t>
            </a:r>
            <a:r>
              <a:rPr lang="en-US" sz="1600" dirty="0" smtClean="0">
                <a:latin typeface="Arial" charset="0"/>
                <a:cs typeface="Arial" pitchFamily="34" charset="0"/>
              </a:rPr>
              <a:t>.</a:t>
            </a:r>
          </a:p>
          <a:p>
            <a:pPr>
              <a:lnSpc>
                <a:spcPts val="1920"/>
              </a:lnSpc>
              <a:spcBef>
                <a:spcPts val="0"/>
              </a:spcBef>
              <a:spcAft>
                <a:spcPts val="600"/>
              </a:spcAft>
              <a:buClr>
                <a:srgbClr val="000092"/>
              </a:buClr>
              <a:buSzPct val="130000"/>
              <a:defRPr/>
            </a:pPr>
            <a:r>
              <a:rPr lang="en-US" sz="1600" dirty="0">
                <a:latin typeface="Arial" charset="0"/>
                <a:cs typeface="Arial" pitchFamily="34" charset="0"/>
              </a:rPr>
              <a:t>No BlueCard access.</a:t>
            </a:r>
          </a:p>
          <a:p>
            <a:pPr>
              <a:lnSpc>
                <a:spcPts val="1720"/>
              </a:lnSpc>
              <a:spcBef>
                <a:spcPts val="0"/>
              </a:spcBef>
              <a:spcAft>
                <a:spcPts val="600"/>
              </a:spcAft>
              <a:buClr>
                <a:srgbClr val="000092"/>
              </a:buClr>
              <a:buSzPct val="130000"/>
              <a:defRPr/>
            </a:pPr>
            <a:endParaRPr lang="en-US" sz="1600" dirty="0">
              <a:solidFill>
                <a:srgbClr val="FF0000"/>
              </a:solidFill>
              <a:latin typeface="Arial" charset="0"/>
              <a:cs typeface="Arial" pitchFamily="34" charset="0"/>
            </a:endParaRPr>
          </a:p>
        </p:txBody>
      </p:sp>
      <p:sp>
        <p:nvSpPr>
          <p:cNvPr id="10" name="Content Placeholder 2"/>
          <p:cNvSpPr txBox="1">
            <a:spLocks/>
          </p:cNvSpPr>
          <p:nvPr/>
        </p:nvSpPr>
        <p:spPr bwMode="gray">
          <a:xfrm>
            <a:off x="277813" y="4800600"/>
            <a:ext cx="23352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nSpc>
                <a:spcPct val="95000"/>
              </a:lnSpc>
              <a:spcBef>
                <a:spcPct val="50000"/>
              </a:spcBef>
              <a:buClr>
                <a:srgbClr val="000092"/>
              </a:buClr>
              <a:buSzPct val="130000"/>
              <a:defRPr/>
            </a:pPr>
            <a:r>
              <a:rPr lang="en-US" sz="1600" b="1" u="sng" dirty="0" smtClean="0">
                <a:solidFill>
                  <a:srgbClr val="000092"/>
                </a:solidFill>
                <a:latin typeface="Arial" charset="0"/>
                <a:cs typeface="Arial" pitchFamily="34" charset="0"/>
              </a:rPr>
              <a:t>Member Benefits</a:t>
            </a:r>
            <a:endParaRPr lang="en-US" sz="1600" u="sng" dirty="0" smtClean="0">
              <a:solidFill>
                <a:srgbClr val="000092"/>
              </a:solidFill>
              <a:latin typeface="Arial" charset="0"/>
              <a:cs typeface="Arial" pitchFamily="34" charset="0"/>
            </a:endParaRPr>
          </a:p>
        </p:txBody>
      </p:sp>
      <p:sp>
        <p:nvSpPr>
          <p:cNvPr id="11" name="TextBox 1"/>
          <p:cNvSpPr txBox="1">
            <a:spLocks noChangeArrowheads="1"/>
          </p:cNvSpPr>
          <p:nvPr/>
        </p:nvSpPr>
        <p:spPr bwMode="auto">
          <a:xfrm>
            <a:off x="3124200" y="4800600"/>
            <a:ext cx="5867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320"/>
              </a:lnSpc>
              <a:defRPr/>
            </a:pPr>
            <a:r>
              <a:rPr lang="en-US" sz="1600" dirty="0" smtClean="0">
                <a:ea typeface="+mn-ea"/>
              </a:rPr>
              <a:t>Preventive care – 100% with no out-of-pocket cost.</a:t>
            </a:r>
          </a:p>
          <a:p>
            <a:pPr eaLnBrk="1" hangingPunct="1">
              <a:lnSpc>
                <a:spcPts val="1320"/>
              </a:lnSpc>
              <a:defRPr/>
            </a:pPr>
            <a:endParaRPr lang="en-US" sz="1600" dirty="0" smtClean="0">
              <a:ea typeface="+mn-ea"/>
            </a:endParaRPr>
          </a:p>
          <a:p>
            <a:pPr eaLnBrk="1" hangingPunct="1">
              <a:lnSpc>
                <a:spcPts val="1220"/>
              </a:lnSpc>
              <a:defRPr/>
            </a:pPr>
            <a:r>
              <a:rPr lang="en-US" sz="1600" dirty="0" smtClean="0">
                <a:ea typeface="+mn-ea"/>
              </a:rPr>
              <a:t>Vision - Limited vision coverage is included for children.</a:t>
            </a:r>
          </a:p>
          <a:p>
            <a:pPr eaLnBrk="1" hangingPunct="1">
              <a:lnSpc>
                <a:spcPts val="1220"/>
              </a:lnSpc>
              <a:defRPr/>
            </a:pPr>
            <a:endParaRPr lang="en-US" sz="1600" dirty="0" smtClean="0">
              <a:ea typeface="+mn-ea"/>
            </a:endParaRPr>
          </a:p>
          <a:p>
            <a:pPr eaLnBrk="1" hangingPunct="1">
              <a:lnSpc>
                <a:spcPts val="1220"/>
              </a:lnSpc>
              <a:defRPr/>
            </a:pPr>
            <a:r>
              <a:rPr lang="en-US" sz="1600" dirty="0" smtClean="0">
                <a:ea typeface="+mn-ea"/>
              </a:rPr>
              <a:t>Prescriptions - Members must use a participating pharmacy. </a:t>
            </a:r>
          </a:p>
        </p:txBody>
      </p:sp>
      <p:sp>
        <p:nvSpPr>
          <p:cNvPr id="12" name="Content Placeholder 2"/>
          <p:cNvSpPr txBox="1">
            <a:spLocks/>
          </p:cNvSpPr>
          <p:nvPr/>
        </p:nvSpPr>
        <p:spPr>
          <a:xfrm>
            <a:off x="277813" y="3109913"/>
            <a:ext cx="21336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Product Prefix</a:t>
            </a:r>
            <a:endParaRPr lang="en-US" sz="1600" u="sng" dirty="0">
              <a:solidFill>
                <a:srgbClr val="000092"/>
              </a:solidFill>
              <a:latin typeface="Arial" pitchFamily="34" charset="0"/>
              <a:cs typeface="Arial" pitchFamily="34" charset="0"/>
            </a:endParaRPr>
          </a:p>
        </p:txBody>
      </p:sp>
      <p:sp>
        <p:nvSpPr>
          <p:cNvPr id="13" name="TextBox 1"/>
          <p:cNvSpPr txBox="1">
            <a:spLocks noChangeArrowheads="1"/>
          </p:cNvSpPr>
          <p:nvPr/>
        </p:nvSpPr>
        <p:spPr bwMode="auto">
          <a:xfrm>
            <a:off x="3124200" y="3109913"/>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dirty="0" smtClean="0">
                <a:solidFill>
                  <a:srgbClr val="000000"/>
                </a:solidFill>
              </a:rPr>
              <a:t>JGZ, JGY </a:t>
            </a:r>
          </a:p>
          <a:p>
            <a:pPr eaLnBrk="1" hangingPunct="1">
              <a:defRPr/>
            </a:pPr>
            <a:endParaRPr lang="en-US" sz="1600" dirty="0" smtClean="0">
              <a:solidFill>
                <a:srgbClr val="000000"/>
              </a:solidFill>
            </a:endParaRPr>
          </a:p>
        </p:txBody>
      </p:sp>
      <p:sp>
        <p:nvSpPr>
          <p:cNvPr id="14" name="Content Placeholder 2"/>
          <p:cNvSpPr txBox="1">
            <a:spLocks/>
          </p:cNvSpPr>
          <p:nvPr/>
        </p:nvSpPr>
        <p:spPr>
          <a:xfrm>
            <a:off x="277813" y="5880100"/>
            <a:ext cx="27432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Reimbursement</a:t>
            </a:r>
          </a:p>
          <a:p>
            <a:pPr marL="0" indent="0">
              <a:buFontTx/>
              <a:buNone/>
              <a:defRPr/>
            </a:pPr>
            <a:r>
              <a:rPr lang="en-US" sz="1600" dirty="0" smtClean="0">
                <a:solidFill>
                  <a:srgbClr val="000092"/>
                </a:solidFill>
                <a:latin typeface="Arial" pitchFamily="34" charset="0"/>
                <a:cs typeface="Arial" pitchFamily="34" charset="0"/>
              </a:rPr>
              <a:t>		</a:t>
            </a:r>
            <a:endParaRPr lang="en-US" sz="1600" dirty="0">
              <a:solidFill>
                <a:srgbClr val="000092"/>
              </a:solidFill>
              <a:latin typeface="Arial" pitchFamily="34" charset="0"/>
              <a:cs typeface="Arial" pitchFamily="34" charset="0"/>
            </a:endParaRPr>
          </a:p>
        </p:txBody>
      </p:sp>
      <p:sp>
        <p:nvSpPr>
          <p:cNvPr id="15" name="Content Placeholder 3"/>
          <p:cNvSpPr txBox="1">
            <a:spLocks/>
          </p:cNvSpPr>
          <p:nvPr/>
        </p:nvSpPr>
        <p:spPr>
          <a:xfrm>
            <a:off x="3124200" y="5867400"/>
            <a:ext cx="5486400" cy="858838"/>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lnSpc>
                <a:spcPct val="100000"/>
              </a:lnSpc>
              <a:spcBef>
                <a:spcPts val="0"/>
              </a:spcBef>
              <a:buFontTx/>
              <a:buNone/>
              <a:defRPr/>
            </a:pPr>
            <a:r>
              <a:rPr lang="en-US" sz="1600" dirty="0" smtClean="0">
                <a:latin typeface="Arial" pitchFamily="34" charset="0"/>
                <a:cs typeface="Arial" pitchFamily="34" charset="0"/>
              </a:rPr>
              <a:t>Reimbursement will be at </a:t>
            </a:r>
            <a:r>
              <a:rPr lang="en-US" sz="1600" dirty="0">
                <a:latin typeface="Arial" pitchFamily="34" charset="0"/>
                <a:cs typeface="Arial" pitchFamily="34" charset="0"/>
              </a:rPr>
              <a:t>the Managed Care fee </a:t>
            </a:r>
            <a:r>
              <a:rPr lang="en-US" sz="1600" dirty="0" smtClean="0">
                <a:latin typeface="Arial" pitchFamily="34" charset="0"/>
                <a:cs typeface="Arial" pitchFamily="34" charset="0"/>
              </a:rPr>
              <a:t>schedule.</a:t>
            </a:r>
          </a:p>
          <a:p>
            <a:pPr marL="0" indent="0">
              <a:lnSpc>
                <a:spcPts val="700"/>
              </a:lnSpc>
              <a:spcBef>
                <a:spcPts val="0"/>
              </a:spcBef>
              <a:buFontTx/>
              <a:buNone/>
              <a:defRPr/>
            </a:pPr>
            <a:endParaRPr lang="en-US" sz="1600" dirty="0" smtClean="0">
              <a:latin typeface="Arial" pitchFamily="34" charset="0"/>
              <a:cs typeface="Arial" pitchFamily="34" charset="0"/>
            </a:endParaRPr>
          </a:p>
          <a:p>
            <a:pPr marL="0" indent="0">
              <a:lnSpc>
                <a:spcPct val="100000"/>
              </a:lnSpc>
              <a:spcBef>
                <a:spcPts val="0"/>
              </a:spcBef>
              <a:buFontTx/>
              <a:buNone/>
              <a:defRPr/>
            </a:pPr>
            <a:r>
              <a:rPr lang="en-US" sz="1600" dirty="0" smtClean="0">
                <a:latin typeface="Arial" pitchFamily="34" charset="0"/>
                <a:cs typeface="Arial" pitchFamily="34" charset="0"/>
              </a:rPr>
              <a:t>Primary </a:t>
            </a:r>
            <a:r>
              <a:rPr lang="en-US" sz="1600" dirty="0">
                <a:latin typeface="Arial" pitchFamily="34" charset="0"/>
                <a:cs typeface="Arial" pitchFamily="34" charset="0"/>
              </a:rPr>
              <a:t>care physicians will be reimbursed based on a fee for service payment methodology.</a:t>
            </a:r>
          </a:p>
          <a:p>
            <a:pPr marL="0" indent="0">
              <a:lnSpc>
                <a:spcPct val="100000"/>
              </a:lnSpc>
              <a:spcBef>
                <a:spcPts val="0"/>
              </a:spcBef>
              <a:buFontTx/>
              <a:buNone/>
              <a:defRPr/>
            </a:pPr>
            <a:endParaRPr lang="en-US" sz="1600" dirty="0">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197600" cy="387798"/>
          </a:xfrm>
        </p:spPr>
        <p:txBody>
          <a:bodyPr>
            <a:normAutofit fontScale="90000"/>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If you have any questions you would like to have addressed during the upcoming Horizon Blue Cross Blue Shield of New Jersey Webinar, please submit them to </a:t>
            </a:r>
            <a:r>
              <a:rPr lang="en-US" sz="3000" u="sng" dirty="0">
                <a:solidFill>
                  <a:srgbClr val="005A9E"/>
                </a:solidFill>
              </a:rPr>
              <a:t>info@msnj.org</a:t>
            </a:r>
            <a:endParaRPr lang="en-US" sz="3000" dirty="0">
              <a:solidFill>
                <a:srgbClr val="005A9E"/>
              </a:solidFill>
            </a:endParaRPr>
          </a:p>
        </p:txBody>
      </p:sp>
    </p:spTree>
    <p:extLst>
      <p:ext uri="{BB962C8B-B14F-4D97-AF65-F5344CB8AC3E}">
        <p14:creationId xmlns:p14="http://schemas.microsoft.com/office/powerpoint/2010/main" val="304868774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197600" cy="387798"/>
          </a:xfrm>
        </p:spPr>
        <p:txBody>
          <a:bodyPr>
            <a:noAutofit/>
          </a:bodyPr>
          <a:lstStyle/>
          <a:p>
            <a:r>
              <a:rPr lang="en-US" sz="2900" dirty="0"/>
              <a:t>Individual Exchange Products</a:t>
            </a:r>
          </a:p>
        </p:txBody>
      </p:sp>
      <p:sp>
        <p:nvSpPr>
          <p:cNvPr id="3" name="Content Placeholder 2"/>
          <p:cNvSpPr>
            <a:spLocks noGrp="1"/>
          </p:cNvSpPr>
          <p:nvPr>
            <p:ph idx="1"/>
          </p:nvPr>
        </p:nvSpPr>
        <p:spPr>
          <a:xfrm>
            <a:off x="457200" y="990600"/>
            <a:ext cx="8458200" cy="5638800"/>
          </a:xfrm>
        </p:spPr>
        <p:txBody>
          <a:bodyPr>
            <a:normAutofit/>
          </a:bodyPr>
          <a:lstStyle/>
          <a:p>
            <a:pPr marL="0" indent="0">
              <a:buNone/>
            </a:pPr>
            <a:r>
              <a:rPr lang="en-US" sz="2000" dirty="0" smtClean="0"/>
              <a:t>The products offered on and off the Exchange will comply with the Accountable Care Act (ACA) Actuarial Value levels ranging from “bronze”        to “gold.”  In addition, there will be one product that meets the ACA requirements of a “catastrophic” product, but will be limited to people primarily age 30 and younger.</a:t>
            </a:r>
            <a:endParaRPr lang="en-US" sz="2000" dirty="0"/>
          </a:p>
          <a:p>
            <a:pPr marL="0" indent="0">
              <a:lnSpc>
                <a:spcPts val="1200"/>
              </a:lnSpc>
              <a:buNone/>
            </a:pPr>
            <a:endParaRPr lang="en-US" sz="2000" dirty="0" smtClean="0"/>
          </a:p>
          <a:p>
            <a:pPr marL="0" indent="0">
              <a:buNone/>
            </a:pPr>
            <a:r>
              <a:rPr lang="en-US" sz="2000" dirty="0"/>
              <a:t>Horizon Blue Cross Blue Shield of New Jersey developed a new insurance product called </a:t>
            </a:r>
            <a:r>
              <a:rPr lang="en-US" sz="2000" b="1" dirty="0"/>
              <a:t>Horizon Advance EPO</a:t>
            </a:r>
            <a:r>
              <a:rPr lang="en-US" sz="2000" dirty="0"/>
              <a:t>.  </a:t>
            </a:r>
            <a:r>
              <a:rPr lang="en-US" sz="2000" dirty="0" smtClean="0"/>
              <a:t>These new products will utilize new network capabilities created by Horizon that narrows the number of eligible Specialists for a member to see and also tiers the in network hospitals.</a:t>
            </a:r>
            <a:endParaRPr lang="en-US" sz="2000" dirty="0"/>
          </a:p>
          <a:p>
            <a:pPr marL="0" indent="0">
              <a:lnSpc>
                <a:spcPts val="1120"/>
              </a:lnSpc>
              <a:buNone/>
            </a:pPr>
            <a:r>
              <a:rPr lang="en-US" sz="2000" dirty="0"/>
              <a:t> </a:t>
            </a:r>
          </a:p>
          <a:p>
            <a:pPr marL="0" indent="0">
              <a:buNone/>
            </a:pPr>
            <a:r>
              <a:rPr lang="en-US" sz="2000" dirty="0" smtClean="0"/>
              <a:t>Horizon Advance EPO coverage is effective beginning January 1, 2014.  Horizon Advance EPO coverage was made available to consumers for review and purchase during the open enrollment period beginning in October 2013.</a:t>
            </a:r>
          </a:p>
          <a:p>
            <a:pPr marL="0" indent="0">
              <a:buNone/>
            </a:pPr>
            <a:endParaRPr lang="en-US" sz="1900" dirty="0"/>
          </a:p>
          <a:p>
            <a:pPr marL="400050" lvl="1" indent="0">
              <a:buNone/>
            </a:pPr>
            <a:endParaRPr lang="en-US" sz="1600" dirty="0"/>
          </a:p>
          <a:p>
            <a:pPr marL="400050" lvl="1" indent="0">
              <a:buNone/>
            </a:pP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3935">
            <a:off x="7187515" y="247878"/>
            <a:ext cx="1729741" cy="117718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9295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8002"/>
            <a:ext cx="6197600" cy="387798"/>
          </a:xfrm>
        </p:spPr>
        <p:txBody>
          <a:bodyPr>
            <a:normAutofit fontScale="90000"/>
          </a:bodyPr>
          <a:lstStyle/>
          <a:p>
            <a:r>
              <a:rPr lang="en-US" dirty="0" smtClean="0"/>
              <a:t>Health Care Reform and you</a:t>
            </a:r>
            <a:endParaRPr lang="en-US" dirty="0"/>
          </a:p>
        </p:txBody>
      </p:sp>
      <p:sp>
        <p:nvSpPr>
          <p:cNvPr id="5" name="TextBox 4"/>
          <p:cNvSpPr txBox="1"/>
          <p:nvPr/>
        </p:nvSpPr>
        <p:spPr>
          <a:xfrm>
            <a:off x="605971" y="1336017"/>
            <a:ext cx="7928429" cy="1107996"/>
          </a:xfrm>
          <a:prstGeom prst="rect">
            <a:avLst/>
          </a:prstGeom>
          <a:noFill/>
        </p:spPr>
        <p:txBody>
          <a:bodyPr wrap="square" rtlCol="0">
            <a:spAutoFit/>
          </a:bodyPr>
          <a:lstStyle/>
          <a:p>
            <a:r>
              <a:rPr lang="en-US" sz="2200" dirty="0" smtClean="0"/>
              <a:t>Our new plans combine the standard essential health benefits, preventive services and call ACA requirements with the features           of  a Horizon EPO (Exclusive Provider Organization) plan.</a:t>
            </a:r>
            <a:endParaRPr lang="en-US" sz="2200" dirty="0"/>
          </a:p>
        </p:txBody>
      </p:sp>
      <p:pic>
        <p:nvPicPr>
          <p:cNvPr id="1026" name="Picture 2" descr="C:\Users\mmarsh\AppData\Local\Microsoft\Windows\Temporary Internet Files\Content.IE5\HK5SAZ3K\MP9004304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888">
            <a:off x="6605383" y="2947783"/>
            <a:ext cx="1980283" cy="1980283"/>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882300585"/>
              </p:ext>
            </p:extLst>
          </p:nvPr>
        </p:nvGraphicFramePr>
        <p:xfrm>
          <a:off x="1676400" y="2286000"/>
          <a:ext cx="5257800" cy="3431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4516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197600" cy="387798"/>
          </a:xfrm>
        </p:spPr>
        <p:txBody>
          <a:bodyPr>
            <a:normAutofit fontScale="90000"/>
          </a:bodyPr>
          <a:lstStyle/>
          <a:p>
            <a:r>
              <a:rPr lang="en-US" dirty="0" smtClean="0"/>
              <a:t>Hospital and Provider Structure</a:t>
            </a:r>
            <a:endParaRPr lang="en-US" dirty="0"/>
          </a:p>
        </p:txBody>
      </p:sp>
      <p:sp>
        <p:nvSpPr>
          <p:cNvPr id="3" name="Content Placeholder 2"/>
          <p:cNvSpPr>
            <a:spLocks noGrp="1"/>
          </p:cNvSpPr>
          <p:nvPr>
            <p:ph idx="1"/>
          </p:nvPr>
        </p:nvSpPr>
        <p:spPr>
          <a:xfrm>
            <a:off x="381000" y="838200"/>
            <a:ext cx="8763000" cy="5257800"/>
          </a:xfrm>
        </p:spPr>
        <p:txBody>
          <a:bodyPr>
            <a:normAutofit fontScale="92500" lnSpcReduction="10000"/>
          </a:bodyPr>
          <a:lstStyle/>
          <a:p>
            <a:pPr marL="0" indent="0">
              <a:buNone/>
            </a:pPr>
            <a:r>
              <a:rPr lang="en-US" sz="2200" u="sng" dirty="0" smtClean="0"/>
              <a:t>Hospitals</a:t>
            </a:r>
          </a:p>
          <a:p>
            <a:r>
              <a:rPr lang="en-US" sz="2000" dirty="0"/>
              <a:t>The current Horizon Hospital Network identifies hospitals that have opted to participate </a:t>
            </a:r>
            <a:r>
              <a:rPr lang="en-US" sz="2000" dirty="0" smtClean="0"/>
              <a:t>as Preferred </a:t>
            </a:r>
            <a:r>
              <a:rPr lang="en-US" sz="2000" dirty="0"/>
              <a:t>Tier 1 </a:t>
            </a:r>
            <a:r>
              <a:rPr lang="en-US" sz="2000" dirty="0" smtClean="0"/>
              <a:t>hospitals which </a:t>
            </a:r>
            <a:r>
              <a:rPr lang="en-US" sz="2000" dirty="0"/>
              <a:t>will give Horizon Advance EPO members who access care </a:t>
            </a:r>
            <a:r>
              <a:rPr lang="en-US" sz="2000" dirty="0" smtClean="0"/>
              <a:t>at Preferred </a:t>
            </a:r>
            <a:r>
              <a:rPr lang="en-US" sz="2000" dirty="0"/>
              <a:t>Tier 1 hospitals a lower cost share than those who use other hospitals in the network.</a:t>
            </a:r>
            <a:endParaRPr lang="en-US" sz="2200" u="sng" dirty="0" smtClean="0"/>
          </a:p>
          <a:p>
            <a:pPr marL="0" indent="0">
              <a:lnSpc>
                <a:spcPts val="640"/>
              </a:lnSpc>
              <a:buNone/>
            </a:pPr>
            <a:endParaRPr lang="en-US" sz="2000" strike="sngStrike" dirty="0"/>
          </a:p>
          <a:p>
            <a:pPr marL="0" indent="0">
              <a:buNone/>
            </a:pPr>
            <a:r>
              <a:rPr lang="en-US" sz="2200" u="sng" dirty="0" smtClean="0"/>
              <a:t>PCPs</a:t>
            </a:r>
            <a:r>
              <a:rPr lang="en-US" sz="2200" dirty="0" smtClean="0"/>
              <a:t> </a:t>
            </a:r>
            <a:r>
              <a:rPr lang="en-US" sz="1600" dirty="0" smtClean="0"/>
              <a:t>– </a:t>
            </a:r>
            <a:r>
              <a:rPr lang="en-US" sz="1700" dirty="0" smtClean="0"/>
              <a:t>(Internal </a:t>
            </a:r>
            <a:r>
              <a:rPr lang="en-US" sz="1700" dirty="0"/>
              <a:t>Medicine, </a:t>
            </a:r>
            <a:r>
              <a:rPr lang="en-US" sz="1700" dirty="0" smtClean="0"/>
              <a:t>Family Practice</a:t>
            </a:r>
            <a:r>
              <a:rPr lang="en-US" sz="1700" dirty="0"/>
              <a:t>, </a:t>
            </a:r>
            <a:r>
              <a:rPr lang="en-US" sz="1700" dirty="0" smtClean="0"/>
              <a:t>Pediatrics</a:t>
            </a:r>
            <a:r>
              <a:rPr lang="en-US" sz="1700" dirty="0"/>
              <a:t>, </a:t>
            </a:r>
            <a:r>
              <a:rPr lang="en-US" sz="1700" dirty="0" smtClean="0"/>
              <a:t>General Practice</a:t>
            </a:r>
            <a:r>
              <a:rPr lang="en-US" sz="1700" dirty="0"/>
              <a:t>, </a:t>
            </a:r>
            <a:r>
              <a:rPr lang="en-US" sz="1700" dirty="0" smtClean="0"/>
              <a:t>Geriatrics</a:t>
            </a:r>
            <a:r>
              <a:rPr lang="en-US" sz="1700" dirty="0"/>
              <a:t>, </a:t>
            </a:r>
            <a:r>
              <a:rPr lang="en-US" sz="1700" dirty="0" smtClean="0"/>
              <a:t>OB/GYNS)</a:t>
            </a:r>
            <a:endParaRPr lang="en-US" sz="1700" dirty="0"/>
          </a:p>
          <a:p>
            <a:pPr marL="290513" indent="-290513"/>
            <a:r>
              <a:rPr lang="en-US" sz="2000" dirty="0" smtClean="0"/>
              <a:t>The majority of PCP’s are included.</a:t>
            </a:r>
            <a:r>
              <a:rPr lang="en-US" sz="2000" baseline="30000" dirty="0" smtClean="0"/>
              <a:t>1</a:t>
            </a:r>
          </a:p>
          <a:p>
            <a:pPr marL="0" indent="0">
              <a:lnSpc>
                <a:spcPts val="620"/>
              </a:lnSpc>
              <a:buNone/>
            </a:pPr>
            <a:endParaRPr lang="en-US" sz="2000" dirty="0"/>
          </a:p>
          <a:p>
            <a:pPr marL="0" indent="0">
              <a:buNone/>
            </a:pPr>
            <a:r>
              <a:rPr lang="en-US" sz="2200" u="sng" dirty="0" smtClean="0"/>
              <a:t>Specialists</a:t>
            </a:r>
          </a:p>
          <a:p>
            <a:pPr marL="290513" indent="-290513"/>
            <a:r>
              <a:rPr lang="en-US" sz="2000" dirty="0" smtClean="0"/>
              <a:t>Will </a:t>
            </a:r>
            <a:r>
              <a:rPr lang="en-US" sz="2000" dirty="0"/>
              <a:t>include a subset of Managed Care providers; selection of the subset </a:t>
            </a:r>
            <a:r>
              <a:rPr lang="en-US" sz="2000" dirty="0" smtClean="0"/>
              <a:t>will </a:t>
            </a:r>
            <a:r>
              <a:rPr lang="en-US" sz="2000" dirty="0"/>
              <a:t>be based </a:t>
            </a:r>
            <a:r>
              <a:rPr lang="en-US" sz="2000" dirty="0" smtClean="0"/>
              <a:t>on </a:t>
            </a:r>
            <a:r>
              <a:rPr lang="en-US" sz="2000" dirty="0"/>
              <a:t>1) cost efficiency metrics; 2) privileges at a Tier 1 hospital; 3) referral patterns to a Preferred Tier 1 hospital; and 4) access requirements.  </a:t>
            </a:r>
          </a:p>
          <a:p>
            <a:pPr marL="290513" indent="-290513"/>
            <a:endParaRPr lang="en-US" sz="2000" dirty="0"/>
          </a:p>
          <a:p>
            <a:pPr marL="0" indent="0">
              <a:buNone/>
            </a:pPr>
            <a:r>
              <a:rPr lang="en-US" sz="2200" u="sng" dirty="0" smtClean="0"/>
              <a:t>Specialties Not Evaluated</a:t>
            </a:r>
            <a:r>
              <a:rPr lang="en-US" sz="2200" dirty="0" smtClean="0"/>
              <a:t>:  </a:t>
            </a:r>
          </a:p>
          <a:p>
            <a:pPr marL="290513" indent="-290513"/>
            <a:r>
              <a:rPr lang="en-US" sz="2000" dirty="0" smtClean="0"/>
              <a:t>Managed </a:t>
            </a:r>
            <a:r>
              <a:rPr lang="en-US" sz="2000" dirty="0"/>
              <a:t>Care providers with specialties outside of the </a:t>
            </a:r>
            <a:r>
              <a:rPr lang="en-US" sz="2000" dirty="0" smtClean="0"/>
              <a:t>22 evaluated for efficiency  will </a:t>
            </a:r>
            <a:r>
              <a:rPr lang="en-US" sz="2000" dirty="0"/>
              <a:t>be automatically included in the </a:t>
            </a:r>
            <a:r>
              <a:rPr lang="en-US" sz="2000" dirty="0" smtClean="0"/>
              <a:t>network</a:t>
            </a:r>
            <a:r>
              <a:rPr lang="en-US" sz="2000" baseline="30000" dirty="0" smtClean="0"/>
              <a:t>1</a:t>
            </a:r>
            <a:r>
              <a:rPr lang="en-US" sz="2000" dirty="0" smtClean="0"/>
              <a:t>.</a:t>
            </a:r>
            <a:endParaRPr lang="en-US" sz="2000" dirty="0"/>
          </a:p>
          <a:p>
            <a:pPr marL="0" indent="0">
              <a:buNone/>
            </a:pPr>
            <a:endParaRPr lang="en-US" dirty="0"/>
          </a:p>
        </p:txBody>
      </p:sp>
      <p:sp>
        <p:nvSpPr>
          <p:cNvPr id="5" name="TextBox 4"/>
          <p:cNvSpPr txBox="1"/>
          <p:nvPr/>
        </p:nvSpPr>
        <p:spPr>
          <a:xfrm>
            <a:off x="2286000" y="6019800"/>
            <a:ext cx="6705600" cy="800219"/>
          </a:xfrm>
          <a:prstGeom prst="rect">
            <a:avLst/>
          </a:prstGeom>
          <a:noFill/>
        </p:spPr>
        <p:txBody>
          <a:bodyPr wrap="square" rtlCol="0">
            <a:spAutoFit/>
          </a:bodyPr>
          <a:lstStyle/>
          <a:p>
            <a:r>
              <a:rPr lang="en-US" sz="1400" baseline="30000" dirty="0" smtClean="0"/>
              <a:t>1</a:t>
            </a:r>
            <a:r>
              <a:rPr lang="en-US" sz="1400" dirty="0" smtClean="0"/>
              <a:t> The </a:t>
            </a:r>
            <a:r>
              <a:rPr lang="en-US" sz="1400" dirty="0"/>
              <a:t>exception will be </a:t>
            </a:r>
            <a:r>
              <a:rPr lang="en-US" sz="1400" dirty="0" smtClean="0"/>
              <a:t> providers </a:t>
            </a:r>
            <a:r>
              <a:rPr lang="en-US" sz="1400" dirty="0"/>
              <a:t>belonging to a mixed specialty group which was </a:t>
            </a:r>
            <a:r>
              <a:rPr lang="en-US" sz="1400" dirty="0" smtClean="0"/>
              <a:t>not</a:t>
            </a:r>
          </a:p>
          <a:p>
            <a:r>
              <a:rPr lang="en-US" sz="1400" dirty="0"/>
              <a:t> </a:t>
            </a:r>
            <a:r>
              <a:rPr lang="en-US" sz="1400" dirty="0" smtClean="0"/>
              <a:t> chosen for inclusion in Horizon Advance EPO.</a:t>
            </a:r>
            <a:endParaRPr lang="en-US" sz="1400" dirty="0"/>
          </a:p>
          <a:p>
            <a:endParaRPr lang="en-US" dirty="0"/>
          </a:p>
        </p:txBody>
      </p:sp>
    </p:spTree>
    <p:extLst>
      <p:ext uri="{BB962C8B-B14F-4D97-AF65-F5344CB8AC3E}">
        <p14:creationId xmlns:p14="http://schemas.microsoft.com/office/powerpoint/2010/main" val="2465228607"/>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197600" cy="387798"/>
          </a:xfrm>
        </p:spPr>
        <p:txBody>
          <a:bodyPr>
            <a:normAutofit fontScale="90000"/>
          </a:bodyPr>
          <a:lstStyle/>
          <a:p>
            <a:r>
              <a:rPr lang="en-US" dirty="0" smtClean="0"/>
              <a:t>Evaluated Specialties</a:t>
            </a:r>
            <a:endParaRPr lang="en-US" dirty="0"/>
          </a:p>
        </p:txBody>
      </p:sp>
      <p:sp>
        <p:nvSpPr>
          <p:cNvPr id="12" name="Rounded Rectangle 11"/>
          <p:cNvSpPr/>
          <p:nvPr/>
        </p:nvSpPr>
        <p:spPr>
          <a:xfrm>
            <a:off x="609600" y="1828800"/>
            <a:ext cx="3951844" cy="3390444"/>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3200" dirty="0">
              <a:effectLst>
                <a:outerShdw blurRad="38100" dist="38100" dir="2700000" algn="tl">
                  <a:srgbClr val="000000">
                    <a:alpha val="43137"/>
                  </a:srgbClr>
                </a:outerShdw>
              </a:effectLst>
            </a:endParaRPr>
          </a:p>
        </p:txBody>
      </p:sp>
      <p:sp>
        <p:nvSpPr>
          <p:cNvPr id="5" name="TextBox 4"/>
          <p:cNvSpPr txBox="1"/>
          <p:nvPr/>
        </p:nvSpPr>
        <p:spPr>
          <a:xfrm>
            <a:off x="1143000" y="2209800"/>
            <a:ext cx="2819400" cy="2831544"/>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How were the 22 </a:t>
            </a:r>
            <a:r>
              <a:rPr lang="en-US" sz="3200" b="1" dirty="0" smtClean="0">
                <a:solidFill>
                  <a:schemeClr val="bg1"/>
                </a:solidFill>
                <a:effectLst>
                  <a:outerShdw blurRad="38100" dist="38100" dir="2700000" algn="tl">
                    <a:srgbClr val="000000">
                      <a:alpha val="43137"/>
                    </a:srgbClr>
                  </a:outerShdw>
                </a:effectLst>
              </a:rPr>
              <a:t>evaluated specialties </a:t>
            </a:r>
            <a:r>
              <a:rPr lang="en-US" sz="3200" b="1" dirty="0">
                <a:solidFill>
                  <a:schemeClr val="bg1"/>
                </a:solidFill>
                <a:effectLst>
                  <a:outerShdw blurRad="38100" dist="38100" dir="2700000" algn="tl">
                    <a:srgbClr val="000000">
                      <a:alpha val="43137"/>
                    </a:srgbClr>
                  </a:outerShdw>
                </a:effectLst>
              </a:rPr>
              <a:t>providers chosen?</a:t>
            </a:r>
          </a:p>
          <a:p>
            <a:endParaRPr lang="en-US" dirty="0"/>
          </a:p>
        </p:txBody>
      </p:sp>
      <p:sp>
        <p:nvSpPr>
          <p:cNvPr id="9" name="Rounded Rectangle 8"/>
          <p:cNvSpPr/>
          <p:nvPr/>
        </p:nvSpPr>
        <p:spPr>
          <a:xfrm>
            <a:off x="4318000" y="1905000"/>
            <a:ext cx="4267200" cy="762000"/>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t>Efficiency index calculation and evaluation </a:t>
            </a:r>
            <a:endParaRPr lang="en-US" sz="2200" b="1" dirty="0"/>
          </a:p>
        </p:txBody>
      </p:sp>
      <p:sp>
        <p:nvSpPr>
          <p:cNvPr id="10" name="Rounded Rectangle 9"/>
          <p:cNvSpPr/>
          <p:nvPr/>
        </p:nvSpPr>
        <p:spPr>
          <a:xfrm>
            <a:off x="4318000" y="2667000"/>
            <a:ext cx="4267200" cy="838200"/>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t>Referral patterns to Preferred                  Tier 1 </a:t>
            </a:r>
            <a:r>
              <a:rPr lang="en-US" sz="2200" b="1" dirty="0" smtClean="0">
                <a:solidFill>
                  <a:schemeClr val="tx1"/>
                </a:solidFill>
              </a:rPr>
              <a:t>hospitals  </a:t>
            </a:r>
            <a:endParaRPr lang="en-US" sz="2200" b="1" dirty="0">
              <a:solidFill>
                <a:schemeClr val="tx1"/>
              </a:solidFill>
            </a:endParaRPr>
          </a:p>
        </p:txBody>
      </p:sp>
      <p:sp>
        <p:nvSpPr>
          <p:cNvPr id="11" name="Rounded Rectangle 10"/>
          <p:cNvSpPr/>
          <p:nvPr/>
        </p:nvSpPr>
        <p:spPr>
          <a:xfrm>
            <a:off x="4343400" y="3505200"/>
            <a:ext cx="4267199" cy="838200"/>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t>Privileges </a:t>
            </a:r>
            <a:r>
              <a:rPr lang="en-US" sz="2200" b="1" dirty="0"/>
              <a:t>at a Tier 1 hospital</a:t>
            </a:r>
          </a:p>
        </p:txBody>
      </p:sp>
      <p:sp>
        <p:nvSpPr>
          <p:cNvPr id="13" name="Rounded Rectangle 12"/>
          <p:cNvSpPr/>
          <p:nvPr/>
        </p:nvSpPr>
        <p:spPr>
          <a:xfrm>
            <a:off x="4343400" y="4343400"/>
            <a:ext cx="4267199" cy="838200"/>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smtClean="0"/>
              <a:t>Geographic access and coverage standards</a:t>
            </a:r>
            <a:endParaRPr lang="en-US" sz="2200" b="1" dirty="0"/>
          </a:p>
        </p:txBody>
      </p:sp>
    </p:spTree>
    <p:extLst>
      <p:ext uri="{BB962C8B-B14F-4D97-AF65-F5344CB8AC3E}">
        <p14:creationId xmlns:p14="http://schemas.microsoft.com/office/powerpoint/2010/main" val="32934052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p:tgtEl>
                                          <p:spTgt spid="9"/>
                                        </p:tgtEl>
                                        <p:attrNameLst>
                                          <p:attrName>ppt_y</p:attrName>
                                        </p:attrNameLst>
                                      </p:cBhvr>
                                      <p:tavLst>
                                        <p:tav tm="0">
                                          <p:val>
                                            <p:strVal val="#ppt_y-#ppt_h*1.125000"/>
                                          </p:val>
                                        </p:tav>
                                        <p:tav tm="100000">
                                          <p:val>
                                            <p:strVal val="#ppt_y"/>
                                          </p:val>
                                        </p:tav>
                                      </p:tavLst>
                                    </p:anim>
                                    <p:animEffect transition="in" filter="wipe(down)">
                                      <p:cBhvr>
                                        <p:cTn id="8" dur="750"/>
                                        <p:tgtEl>
                                          <p:spTgt spid="9"/>
                                        </p:tgtEl>
                                      </p:cBhvr>
                                    </p:animEffect>
                                  </p:childTnLst>
                                </p:cTn>
                              </p:par>
                            </p:childTnLst>
                          </p:cTn>
                        </p:par>
                        <p:par>
                          <p:cTn id="9" fill="hold">
                            <p:stCondLst>
                              <p:cond delay="1250"/>
                            </p:stCondLst>
                            <p:childTnLst>
                              <p:par>
                                <p:cTn id="10" presetID="12" presetClass="entr" presetSubtype="1" fill="hold" grpId="0" nodeType="after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p:tgtEl>
                                          <p:spTgt spid="10"/>
                                        </p:tgtEl>
                                        <p:attrNameLst>
                                          <p:attrName>ppt_y</p:attrName>
                                        </p:attrNameLst>
                                      </p:cBhvr>
                                      <p:tavLst>
                                        <p:tav tm="0">
                                          <p:val>
                                            <p:strVal val="#ppt_y-#ppt_h*1.125000"/>
                                          </p:val>
                                        </p:tav>
                                        <p:tav tm="100000">
                                          <p:val>
                                            <p:strVal val="#ppt_y"/>
                                          </p:val>
                                        </p:tav>
                                      </p:tavLst>
                                    </p:anim>
                                    <p:animEffect transition="in" filter="wipe(down)">
                                      <p:cBhvr>
                                        <p:cTn id="13" dur="750"/>
                                        <p:tgtEl>
                                          <p:spTgt spid="10"/>
                                        </p:tgtEl>
                                      </p:cBhvr>
                                    </p:animEffect>
                                  </p:childTnLst>
                                </p:cTn>
                              </p:par>
                            </p:childTnLst>
                          </p:cTn>
                        </p:par>
                        <p:par>
                          <p:cTn id="14" fill="hold">
                            <p:stCondLst>
                              <p:cond delay="2250"/>
                            </p:stCondLst>
                            <p:childTnLst>
                              <p:par>
                                <p:cTn id="15" presetID="12" presetClass="entr" presetSubtype="1"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p:tgtEl>
                                          <p:spTgt spid="11"/>
                                        </p:tgtEl>
                                        <p:attrNameLst>
                                          <p:attrName>ppt_y</p:attrName>
                                        </p:attrNameLst>
                                      </p:cBhvr>
                                      <p:tavLst>
                                        <p:tav tm="0">
                                          <p:val>
                                            <p:strVal val="#ppt_y-#ppt_h*1.125000"/>
                                          </p:val>
                                        </p:tav>
                                        <p:tav tm="100000">
                                          <p:val>
                                            <p:strVal val="#ppt_y"/>
                                          </p:val>
                                        </p:tav>
                                      </p:tavLst>
                                    </p:anim>
                                    <p:animEffect transition="in" filter="wipe(down)">
                                      <p:cBhvr>
                                        <p:cTn id="18" dur="750"/>
                                        <p:tgtEl>
                                          <p:spTgt spid="11"/>
                                        </p:tgtEl>
                                      </p:cBhvr>
                                    </p:animEffect>
                                  </p:childTnLst>
                                </p:cTn>
                              </p:par>
                            </p:childTnLst>
                          </p:cTn>
                        </p:par>
                        <p:par>
                          <p:cTn id="19" fill="hold">
                            <p:stCondLst>
                              <p:cond delay="3250"/>
                            </p:stCondLst>
                            <p:childTnLst>
                              <p:par>
                                <p:cTn id="20" presetID="12" presetClass="entr" presetSubtype="1" fill="hold" grpId="0" nodeType="after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p:tgtEl>
                                          <p:spTgt spid="13"/>
                                        </p:tgtEl>
                                        <p:attrNameLst>
                                          <p:attrName>ppt_y</p:attrName>
                                        </p:attrNameLst>
                                      </p:cBhvr>
                                      <p:tavLst>
                                        <p:tav tm="0">
                                          <p:val>
                                            <p:strVal val="#ppt_y-#ppt_h*1.125000"/>
                                          </p:val>
                                        </p:tav>
                                        <p:tav tm="100000">
                                          <p:val>
                                            <p:strVal val="#ppt_y"/>
                                          </p:val>
                                        </p:tav>
                                      </p:tavLst>
                                    </p:anim>
                                    <p:animEffect transition="in" filter="wipe(down)">
                                      <p:cBhvr>
                                        <p:cTn id="2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ChangeArrowheads="1"/>
          </p:cNvSpPr>
          <p:nvPr/>
        </p:nvSpPr>
        <p:spPr bwMode="auto">
          <a:xfrm>
            <a:off x="304800" y="338138"/>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800">
                <a:solidFill>
                  <a:schemeClr val="bg1"/>
                </a:solidFill>
                <a:latin typeface="Arial" pitchFamily="34" charset="0"/>
                <a:ea typeface="ＭＳ Ｐゴシック" pitchFamily="34" charset="-128"/>
              </a:defRPr>
            </a:lvl1pPr>
            <a:lvl2pPr marL="742950" indent="-285750" defTabSz="457200" eaLnBrk="0" hangingPunct="0">
              <a:defRPr sz="2800">
                <a:solidFill>
                  <a:schemeClr val="bg1"/>
                </a:solidFill>
                <a:latin typeface="Arial" pitchFamily="34" charset="0"/>
                <a:ea typeface="ＭＳ Ｐゴシック" pitchFamily="34" charset="-128"/>
              </a:defRPr>
            </a:lvl2pPr>
            <a:lvl3pPr marL="1143000" indent="-228600" defTabSz="457200" eaLnBrk="0" hangingPunct="0">
              <a:defRPr sz="2800">
                <a:solidFill>
                  <a:schemeClr val="bg1"/>
                </a:solidFill>
                <a:latin typeface="Arial" pitchFamily="34" charset="0"/>
                <a:ea typeface="ＭＳ Ｐゴシック" pitchFamily="34" charset="-128"/>
              </a:defRPr>
            </a:lvl3pPr>
            <a:lvl4pPr marL="1600200" indent="-228600" defTabSz="457200" eaLnBrk="0" hangingPunct="0">
              <a:defRPr sz="2800">
                <a:solidFill>
                  <a:schemeClr val="bg1"/>
                </a:solidFill>
                <a:latin typeface="Arial" pitchFamily="34" charset="0"/>
                <a:ea typeface="ＭＳ Ｐゴシック" pitchFamily="34" charset="-128"/>
              </a:defRPr>
            </a:lvl4pPr>
            <a:lvl5pPr marL="2057400" indent="-228600" defTabSz="457200" eaLnBrk="0" hangingPunct="0">
              <a:defRPr sz="28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9pPr>
          </a:lstStyle>
          <a:p>
            <a:pPr eaLnBrk="1" hangingPunct="1"/>
            <a:r>
              <a:rPr lang="en-US" sz="3000" b="1">
                <a:solidFill>
                  <a:srgbClr val="FFFFFF"/>
                </a:solidFill>
                <a:latin typeface="Arial-BoldMT" pitchFamily="127" charset="0"/>
                <a:cs typeface="Arial" pitchFamily="34" charset="0"/>
              </a:rPr>
              <a:t>Horizon Advance EPO </a:t>
            </a:r>
          </a:p>
          <a:p>
            <a:pPr eaLnBrk="1" hangingPunct="1"/>
            <a:r>
              <a:rPr lang="en-US" sz="2000" i="1">
                <a:solidFill>
                  <a:srgbClr val="FFFFFF"/>
                </a:solidFill>
                <a:latin typeface="Arial-BoldMT" pitchFamily="127" charset="0"/>
                <a:cs typeface="Arial" pitchFamily="34" charset="0"/>
              </a:rPr>
              <a:t>    </a:t>
            </a:r>
          </a:p>
        </p:txBody>
      </p:sp>
      <p:sp>
        <p:nvSpPr>
          <p:cNvPr id="12" name="Content Placeholder 2"/>
          <p:cNvSpPr txBox="1">
            <a:spLocks/>
          </p:cNvSpPr>
          <p:nvPr/>
        </p:nvSpPr>
        <p:spPr>
          <a:xfrm>
            <a:off x="336550" y="2057400"/>
            <a:ext cx="21336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Key Features</a:t>
            </a:r>
            <a:endParaRPr lang="en-US" sz="1600" u="sng" dirty="0">
              <a:solidFill>
                <a:srgbClr val="000092"/>
              </a:solidFill>
              <a:latin typeface="Arial" pitchFamily="34" charset="0"/>
              <a:cs typeface="Arial" pitchFamily="34" charset="0"/>
            </a:endParaRPr>
          </a:p>
        </p:txBody>
      </p:sp>
      <p:sp>
        <p:nvSpPr>
          <p:cNvPr id="13" name="Content Placeholder 3"/>
          <p:cNvSpPr txBox="1">
            <a:spLocks/>
          </p:cNvSpPr>
          <p:nvPr/>
        </p:nvSpPr>
        <p:spPr>
          <a:xfrm>
            <a:off x="3124200" y="2057400"/>
            <a:ext cx="5713413" cy="796925"/>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lnSpc>
                <a:spcPct val="100000"/>
              </a:lnSpc>
              <a:spcBef>
                <a:spcPts val="0"/>
              </a:spcBef>
              <a:spcAft>
                <a:spcPts val="900"/>
              </a:spcAft>
              <a:buFontTx/>
              <a:buNone/>
              <a:defRPr/>
            </a:pPr>
            <a:r>
              <a:rPr lang="en-US" sz="1600" dirty="0" smtClean="0">
                <a:solidFill>
                  <a:srgbClr val="000000"/>
                </a:solidFill>
                <a:latin typeface="Arial" pitchFamily="34" charset="0"/>
                <a:cs typeface="Arial" pitchFamily="34" charset="0"/>
              </a:rPr>
              <a:t>PCP selection is required.</a:t>
            </a:r>
          </a:p>
          <a:p>
            <a:pPr marL="0" indent="0">
              <a:lnSpc>
                <a:spcPts val="1720"/>
              </a:lnSpc>
              <a:spcBef>
                <a:spcPts val="0"/>
              </a:spcBef>
              <a:spcAft>
                <a:spcPts val="900"/>
              </a:spcAft>
              <a:buFontTx/>
              <a:buNone/>
              <a:defRPr/>
            </a:pPr>
            <a:r>
              <a:rPr lang="en-US" sz="1600" dirty="0" smtClean="0">
                <a:solidFill>
                  <a:srgbClr val="000000"/>
                </a:solidFill>
                <a:latin typeface="Arial" pitchFamily="34" charset="0"/>
                <a:cs typeface="Arial" pitchFamily="34" charset="0"/>
              </a:rPr>
              <a:t>Referrals and prior authorizations are required.</a:t>
            </a:r>
          </a:p>
          <a:p>
            <a:pPr marL="0" indent="0">
              <a:lnSpc>
                <a:spcPts val="1920"/>
              </a:lnSpc>
              <a:spcBef>
                <a:spcPts val="0"/>
              </a:spcBef>
              <a:spcAft>
                <a:spcPts val="900"/>
              </a:spcAft>
              <a:buFontTx/>
              <a:buNone/>
              <a:defRPr/>
            </a:pPr>
            <a:endParaRPr lang="en-US" sz="1600" dirty="0" smtClean="0">
              <a:solidFill>
                <a:srgbClr val="000000"/>
              </a:solidFill>
              <a:cs typeface="+mn-cs"/>
            </a:endParaRPr>
          </a:p>
          <a:p>
            <a:pPr marL="0" indent="0">
              <a:lnSpc>
                <a:spcPct val="100000"/>
              </a:lnSpc>
              <a:spcBef>
                <a:spcPts val="0"/>
              </a:spcBef>
              <a:spcAft>
                <a:spcPts val="900"/>
              </a:spcAft>
              <a:buFontTx/>
              <a:buNone/>
              <a:defRPr/>
            </a:pPr>
            <a:endParaRPr lang="en-US" sz="1600" dirty="0" smtClean="0">
              <a:solidFill>
                <a:srgbClr val="000000"/>
              </a:solidFill>
              <a:cs typeface="+mn-cs"/>
            </a:endParaRPr>
          </a:p>
        </p:txBody>
      </p:sp>
      <p:sp>
        <p:nvSpPr>
          <p:cNvPr id="16" name="Content Placeholder 2"/>
          <p:cNvSpPr txBox="1">
            <a:spLocks/>
          </p:cNvSpPr>
          <p:nvPr/>
        </p:nvSpPr>
        <p:spPr bwMode="gray">
          <a:xfrm>
            <a:off x="336550" y="3443288"/>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nSpc>
                <a:spcPct val="95000"/>
              </a:lnSpc>
              <a:spcBef>
                <a:spcPct val="50000"/>
              </a:spcBef>
              <a:buClr>
                <a:srgbClr val="000092"/>
              </a:buClr>
              <a:buSzPct val="130000"/>
              <a:defRPr/>
            </a:pPr>
            <a:r>
              <a:rPr lang="en-US" sz="1600" b="1" u="sng" dirty="0" smtClean="0">
                <a:solidFill>
                  <a:srgbClr val="000092"/>
                </a:solidFill>
                <a:latin typeface="Arial" charset="0"/>
                <a:cs typeface="Arial" pitchFamily="34" charset="0"/>
              </a:rPr>
              <a:t>Network</a:t>
            </a:r>
            <a:endParaRPr lang="en-US" sz="1600" u="sng" dirty="0" smtClean="0">
              <a:solidFill>
                <a:srgbClr val="000092"/>
              </a:solidFill>
              <a:latin typeface="Arial" charset="0"/>
              <a:cs typeface="Arial" pitchFamily="34" charset="0"/>
            </a:endParaRPr>
          </a:p>
        </p:txBody>
      </p:sp>
      <p:sp>
        <p:nvSpPr>
          <p:cNvPr id="17" name="Content Placeholder 3"/>
          <p:cNvSpPr txBox="1">
            <a:spLocks/>
          </p:cNvSpPr>
          <p:nvPr/>
        </p:nvSpPr>
        <p:spPr bwMode="gray">
          <a:xfrm>
            <a:off x="3124200" y="3443288"/>
            <a:ext cx="5591175"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marL="0" lvl="1" indent="0">
              <a:spcBef>
                <a:spcPts val="0"/>
              </a:spcBef>
              <a:spcAft>
                <a:spcPts val="600"/>
              </a:spcAft>
              <a:buClr>
                <a:srgbClr val="000092"/>
              </a:buClr>
              <a:buSzPct val="130000"/>
              <a:defRPr/>
            </a:pPr>
            <a:r>
              <a:rPr lang="en-US" sz="1600" dirty="0" smtClean="0">
                <a:solidFill>
                  <a:srgbClr val="000000"/>
                </a:solidFill>
                <a:latin typeface="Arial" pitchFamily="34" charset="0"/>
                <a:cs typeface="Arial" pitchFamily="34" charset="0"/>
              </a:rPr>
              <a:t>Utilizes </a:t>
            </a:r>
            <a:r>
              <a:rPr lang="en-US" sz="1600" dirty="0">
                <a:solidFill>
                  <a:srgbClr val="000000"/>
                </a:solidFill>
                <a:latin typeface="Arial" pitchFamily="34" charset="0"/>
                <a:cs typeface="Arial" pitchFamily="34" charset="0"/>
              </a:rPr>
              <a:t>a subset of </a:t>
            </a:r>
            <a:r>
              <a:rPr lang="en-US" sz="1600" dirty="0" smtClean="0">
                <a:solidFill>
                  <a:srgbClr val="000000"/>
                </a:solidFill>
                <a:latin typeface="Arial" pitchFamily="34" charset="0"/>
                <a:cs typeface="Arial" pitchFamily="34" charset="0"/>
              </a:rPr>
              <a:t>Horizon’s </a:t>
            </a:r>
            <a:r>
              <a:rPr lang="en-US" sz="1600" dirty="0">
                <a:solidFill>
                  <a:srgbClr val="000000"/>
                </a:solidFill>
                <a:latin typeface="Arial" pitchFamily="34" charset="0"/>
                <a:cs typeface="Arial" pitchFamily="34" charset="0"/>
              </a:rPr>
              <a:t>Managed Care network. </a:t>
            </a:r>
            <a:endParaRPr lang="en-US" sz="1600" dirty="0" smtClean="0">
              <a:solidFill>
                <a:srgbClr val="000000"/>
              </a:solidFill>
              <a:latin typeface="Arial" pitchFamily="34" charset="0"/>
              <a:cs typeface="Arial" pitchFamily="34" charset="0"/>
            </a:endParaRPr>
          </a:p>
          <a:p>
            <a:pPr marL="0" lvl="1" indent="0">
              <a:lnSpc>
                <a:spcPts val="1720"/>
              </a:lnSpc>
              <a:spcBef>
                <a:spcPts val="0"/>
              </a:spcBef>
              <a:spcAft>
                <a:spcPts val="600"/>
              </a:spcAft>
              <a:buClr>
                <a:srgbClr val="000092"/>
              </a:buClr>
              <a:buSzPct val="130000"/>
              <a:defRPr/>
            </a:pPr>
            <a:r>
              <a:rPr lang="en-US" sz="1600" dirty="0" smtClean="0">
                <a:solidFill>
                  <a:srgbClr val="000000"/>
                </a:solidFill>
                <a:latin typeface="Arial" pitchFamily="34" charset="0"/>
                <a:cs typeface="Arial" pitchFamily="34" charset="0"/>
              </a:rPr>
              <a:t>Access </a:t>
            </a:r>
            <a:r>
              <a:rPr lang="en-US" sz="1600" dirty="0">
                <a:solidFill>
                  <a:srgbClr val="000000"/>
                </a:solidFill>
                <a:latin typeface="Arial" pitchFamily="34" charset="0"/>
                <a:cs typeface="Arial" pitchFamily="34" charset="0"/>
              </a:rPr>
              <a:t>to Preferred Tier </a:t>
            </a:r>
            <a:r>
              <a:rPr lang="en-US" sz="1600" dirty="0" smtClean="0">
                <a:solidFill>
                  <a:srgbClr val="000000"/>
                </a:solidFill>
                <a:latin typeface="Arial" pitchFamily="34" charset="0"/>
                <a:cs typeface="Arial" pitchFamily="34" charset="0"/>
              </a:rPr>
              <a:t>hospitals.</a:t>
            </a:r>
            <a:endParaRPr lang="en-US" sz="1600" dirty="0">
              <a:solidFill>
                <a:srgbClr val="000000"/>
              </a:solidFill>
              <a:latin typeface="Arial" pitchFamily="34" charset="0"/>
              <a:cs typeface="Arial" pitchFamily="34" charset="0"/>
            </a:endParaRPr>
          </a:p>
          <a:p>
            <a:pPr>
              <a:lnSpc>
                <a:spcPts val="1720"/>
              </a:lnSpc>
              <a:spcBef>
                <a:spcPts val="0"/>
              </a:spcBef>
              <a:spcAft>
                <a:spcPts val="600"/>
              </a:spcAft>
              <a:buClr>
                <a:srgbClr val="000092"/>
              </a:buClr>
              <a:buSzPct val="130000"/>
              <a:defRPr/>
            </a:pPr>
            <a:r>
              <a:rPr lang="en-US" sz="1600" dirty="0" smtClean="0">
                <a:solidFill>
                  <a:srgbClr val="000000"/>
                </a:solidFill>
                <a:latin typeface="Arial" charset="0"/>
                <a:cs typeface="Arial" pitchFamily="34" charset="0"/>
              </a:rPr>
              <a:t>No out-of-network </a:t>
            </a:r>
            <a:r>
              <a:rPr lang="en-US" sz="1600" dirty="0">
                <a:solidFill>
                  <a:srgbClr val="000000"/>
                </a:solidFill>
                <a:latin typeface="Arial" charset="0"/>
                <a:cs typeface="Arial" pitchFamily="34" charset="0"/>
              </a:rPr>
              <a:t>benefits, except in an emergency</a:t>
            </a:r>
            <a:r>
              <a:rPr lang="en-US" sz="1600" dirty="0" smtClean="0">
                <a:solidFill>
                  <a:srgbClr val="000000"/>
                </a:solidFill>
                <a:latin typeface="Arial" charset="0"/>
                <a:cs typeface="Arial" pitchFamily="34" charset="0"/>
              </a:rPr>
              <a:t>.</a:t>
            </a:r>
            <a:endParaRPr lang="en-US" sz="1600" dirty="0">
              <a:solidFill>
                <a:srgbClr val="000000"/>
              </a:solidFill>
              <a:latin typeface="Arial" charset="0"/>
              <a:cs typeface="Arial" pitchFamily="34" charset="0"/>
            </a:endParaRPr>
          </a:p>
          <a:p>
            <a:pPr>
              <a:lnSpc>
                <a:spcPts val="1720"/>
              </a:lnSpc>
              <a:spcBef>
                <a:spcPts val="0"/>
              </a:spcBef>
              <a:spcAft>
                <a:spcPts val="600"/>
              </a:spcAft>
              <a:buClr>
                <a:srgbClr val="000092"/>
              </a:buClr>
              <a:buSzPct val="130000"/>
              <a:defRPr/>
            </a:pPr>
            <a:r>
              <a:rPr lang="en-US" sz="1600" dirty="0" smtClean="0">
                <a:solidFill>
                  <a:srgbClr val="000000"/>
                </a:solidFill>
                <a:latin typeface="Arial" charset="0"/>
                <a:cs typeface="Arial" pitchFamily="34" charset="0"/>
              </a:rPr>
              <a:t>No BlueCard access.</a:t>
            </a:r>
          </a:p>
        </p:txBody>
      </p:sp>
      <p:sp>
        <p:nvSpPr>
          <p:cNvPr id="7175" name="TextBox 1"/>
          <p:cNvSpPr txBox="1">
            <a:spLocks noChangeArrowheads="1"/>
          </p:cNvSpPr>
          <p:nvPr/>
        </p:nvSpPr>
        <p:spPr bwMode="auto">
          <a:xfrm>
            <a:off x="381000" y="1087438"/>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900"/>
              </a:spcAft>
              <a:defRPr/>
            </a:pPr>
            <a:r>
              <a:rPr lang="en-US" sz="1800" dirty="0" smtClean="0">
                <a:solidFill>
                  <a:srgbClr val="000000"/>
                </a:solidFill>
                <a:ea typeface="+mn-ea"/>
              </a:rPr>
              <a:t>Horizon Advance EPO was created to comply with the requirements of the Affordable Care Act. Horizon Advance EPO coverage will be effective beginning January 1, 2014. </a:t>
            </a:r>
          </a:p>
        </p:txBody>
      </p:sp>
      <p:sp>
        <p:nvSpPr>
          <p:cNvPr id="10" name="Content Placeholder 2"/>
          <p:cNvSpPr txBox="1">
            <a:spLocks/>
          </p:cNvSpPr>
          <p:nvPr/>
        </p:nvSpPr>
        <p:spPr>
          <a:xfrm>
            <a:off x="336550" y="2903538"/>
            <a:ext cx="21336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Product Prefix</a:t>
            </a:r>
            <a:endParaRPr lang="en-US" sz="1600" u="sng" dirty="0">
              <a:solidFill>
                <a:srgbClr val="000092"/>
              </a:solidFill>
              <a:latin typeface="Arial" pitchFamily="34" charset="0"/>
              <a:cs typeface="Arial" pitchFamily="34" charset="0"/>
            </a:endParaRPr>
          </a:p>
        </p:txBody>
      </p:sp>
      <p:sp>
        <p:nvSpPr>
          <p:cNvPr id="7177" name="TextBox 1"/>
          <p:cNvSpPr txBox="1">
            <a:spLocks noChangeArrowheads="1"/>
          </p:cNvSpPr>
          <p:nvPr/>
        </p:nvSpPr>
        <p:spPr bwMode="auto">
          <a:xfrm>
            <a:off x="3124200" y="2903538"/>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mn-ea"/>
              </a:rPr>
              <a:t>JGX, JGW </a:t>
            </a:r>
          </a:p>
          <a:p>
            <a:pPr eaLnBrk="1" hangingPunct="1">
              <a:defRPr/>
            </a:pPr>
            <a:endParaRPr lang="en-US" sz="1600" smtClean="0">
              <a:solidFill>
                <a:srgbClr val="000000"/>
              </a:solidFill>
              <a:ea typeface="+mn-ea"/>
            </a:endParaRPr>
          </a:p>
        </p:txBody>
      </p:sp>
      <p:sp>
        <p:nvSpPr>
          <p:cNvPr id="14" name="Content Placeholder 2"/>
          <p:cNvSpPr txBox="1">
            <a:spLocks/>
          </p:cNvSpPr>
          <p:nvPr/>
        </p:nvSpPr>
        <p:spPr bwMode="gray">
          <a:xfrm>
            <a:off x="331788" y="4876800"/>
            <a:ext cx="23352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nSpc>
                <a:spcPct val="95000"/>
              </a:lnSpc>
              <a:spcBef>
                <a:spcPct val="50000"/>
              </a:spcBef>
              <a:buClr>
                <a:srgbClr val="000092"/>
              </a:buClr>
              <a:buSzPct val="130000"/>
              <a:defRPr/>
            </a:pPr>
            <a:r>
              <a:rPr lang="en-US" sz="1600" b="1" u="sng" dirty="0" smtClean="0">
                <a:solidFill>
                  <a:srgbClr val="000092"/>
                </a:solidFill>
                <a:latin typeface="Arial" charset="0"/>
                <a:cs typeface="Arial" pitchFamily="34" charset="0"/>
              </a:rPr>
              <a:t>Member Benefits</a:t>
            </a:r>
            <a:endParaRPr lang="en-US" sz="1600" u="sng" dirty="0" smtClean="0">
              <a:solidFill>
                <a:srgbClr val="000092"/>
              </a:solidFill>
              <a:latin typeface="Arial" charset="0"/>
              <a:cs typeface="Arial" pitchFamily="34" charset="0"/>
            </a:endParaRPr>
          </a:p>
        </p:txBody>
      </p:sp>
      <p:sp>
        <p:nvSpPr>
          <p:cNvPr id="7179" name="TextBox 1"/>
          <p:cNvSpPr txBox="1">
            <a:spLocks noChangeArrowheads="1"/>
          </p:cNvSpPr>
          <p:nvPr/>
        </p:nvSpPr>
        <p:spPr bwMode="auto">
          <a:xfrm>
            <a:off x="3124200" y="4876800"/>
            <a:ext cx="6019800" cy="17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dirty="0" smtClean="0">
                <a:solidFill>
                  <a:srgbClr val="000000"/>
                </a:solidFill>
                <a:ea typeface="+mn-ea"/>
              </a:rPr>
              <a:t>Preventive care – 100% with no out-of-pocket cost when provided by their selected PCP.</a:t>
            </a:r>
          </a:p>
          <a:p>
            <a:pPr eaLnBrk="1" hangingPunct="1">
              <a:lnSpc>
                <a:spcPts val="800"/>
              </a:lnSpc>
              <a:defRPr/>
            </a:pPr>
            <a:endParaRPr lang="en-US" sz="1600" dirty="0" smtClean="0">
              <a:solidFill>
                <a:srgbClr val="000000"/>
              </a:solidFill>
              <a:ea typeface="+mn-ea"/>
            </a:endParaRPr>
          </a:p>
          <a:p>
            <a:pPr eaLnBrk="1" hangingPunct="1">
              <a:defRPr/>
            </a:pPr>
            <a:r>
              <a:rPr lang="en-US" sz="1600" dirty="0" smtClean="0">
                <a:solidFill>
                  <a:srgbClr val="000000"/>
                </a:solidFill>
                <a:ea typeface="+mn-ea"/>
              </a:rPr>
              <a:t>Vision - </a:t>
            </a:r>
            <a:r>
              <a:rPr lang="en-US" sz="1600" dirty="0"/>
              <a:t>limited vision for adults (an eye chart reading at a doctor's office) and full benefits for children under </a:t>
            </a:r>
            <a:r>
              <a:rPr lang="en-US" sz="1600" dirty="0" smtClean="0"/>
              <a:t>ACA guidelines.</a:t>
            </a:r>
          </a:p>
          <a:p>
            <a:pPr eaLnBrk="1" hangingPunct="1">
              <a:lnSpc>
                <a:spcPts val="800"/>
              </a:lnSpc>
              <a:defRPr/>
            </a:pPr>
            <a:endParaRPr lang="en-US" sz="1600" dirty="0" smtClean="0"/>
          </a:p>
          <a:p>
            <a:pPr eaLnBrk="1" hangingPunct="1">
              <a:defRPr/>
            </a:pPr>
            <a:r>
              <a:rPr lang="en-US" sz="1600" dirty="0" smtClean="0">
                <a:solidFill>
                  <a:srgbClr val="000000"/>
                </a:solidFill>
                <a:ea typeface="+mn-ea"/>
              </a:rPr>
              <a:t>Prescriptions - Members must use a participating pharmacy. </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txBox="1">
            <a:spLocks noChangeArrowheads="1"/>
          </p:cNvSpPr>
          <p:nvPr/>
        </p:nvSpPr>
        <p:spPr bwMode="auto">
          <a:xfrm>
            <a:off x="331788" y="200025"/>
            <a:ext cx="982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800">
                <a:solidFill>
                  <a:schemeClr val="bg1"/>
                </a:solidFill>
                <a:latin typeface="Arial" pitchFamily="34" charset="0"/>
                <a:ea typeface="ＭＳ Ｐゴシック" pitchFamily="34" charset="-128"/>
              </a:defRPr>
            </a:lvl1pPr>
            <a:lvl2pPr marL="742950" indent="-285750" defTabSz="457200" eaLnBrk="0" hangingPunct="0">
              <a:defRPr sz="2800">
                <a:solidFill>
                  <a:schemeClr val="bg1"/>
                </a:solidFill>
                <a:latin typeface="Arial" pitchFamily="34" charset="0"/>
                <a:ea typeface="ＭＳ Ｐゴシック" pitchFamily="34" charset="-128"/>
              </a:defRPr>
            </a:lvl2pPr>
            <a:lvl3pPr marL="1143000" indent="-228600" defTabSz="457200" eaLnBrk="0" hangingPunct="0">
              <a:defRPr sz="2800">
                <a:solidFill>
                  <a:schemeClr val="bg1"/>
                </a:solidFill>
                <a:latin typeface="Arial" pitchFamily="34" charset="0"/>
                <a:ea typeface="ＭＳ Ｐゴシック" pitchFamily="34" charset="-128"/>
              </a:defRPr>
            </a:lvl3pPr>
            <a:lvl4pPr marL="1600200" indent="-228600" defTabSz="457200" eaLnBrk="0" hangingPunct="0">
              <a:defRPr sz="2800">
                <a:solidFill>
                  <a:schemeClr val="bg1"/>
                </a:solidFill>
                <a:latin typeface="Arial" pitchFamily="34" charset="0"/>
                <a:ea typeface="ＭＳ Ｐゴシック" pitchFamily="34" charset="-128"/>
              </a:defRPr>
            </a:lvl4pPr>
            <a:lvl5pPr marL="2057400" indent="-228600" defTabSz="457200" eaLnBrk="0" hangingPunct="0">
              <a:defRPr sz="28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9pPr>
          </a:lstStyle>
          <a:p>
            <a:pPr eaLnBrk="1" hangingPunct="1"/>
            <a:r>
              <a:rPr lang="en-US" sz="3000" b="1">
                <a:solidFill>
                  <a:srgbClr val="FFFFFF"/>
                </a:solidFill>
                <a:latin typeface="Arial-BoldMT" pitchFamily="127" charset="0"/>
                <a:cs typeface="Arial" pitchFamily="34" charset="0"/>
              </a:rPr>
              <a:t>Horizon Advance EPO</a:t>
            </a:r>
            <a:endParaRPr lang="en-US" sz="2000" i="1">
              <a:solidFill>
                <a:srgbClr val="FFFFFF"/>
              </a:solidFill>
              <a:latin typeface="Arial-BoldMT" pitchFamily="127" charset="0"/>
              <a:cs typeface="Arial" pitchFamily="34" charset="0"/>
            </a:endParaRPr>
          </a:p>
        </p:txBody>
      </p:sp>
      <p:sp>
        <p:nvSpPr>
          <p:cNvPr id="3" name="Content Placeholder 2"/>
          <p:cNvSpPr txBox="1">
            <a:spLocks/>
          </p:cNvSpPr>
          <p:nvPr/>
        </p:nvSpPr>
        <p:spPr bwMode="gray">
          <a:xfrm>
            <a:off x="254000" y="2481594"/>
            <a:ext cx="31750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eaLnBrk="0" hangingPunct="0">
              <a:lnSpc>
                <a:spcPts val="2200"/>
              </a:lnSpc>
              <a:spcBef>
                <a:spcPct val="50000"/>
              </a:spcBef>
              <a:buClr>
                <a:srgbClr val="000092"/>
              </a:buClr>
              <a:buSzPct val="130000"/>
              <a:defRPr/>
            </a:pPr>
            <a:r>
              <a:rPr lang="en-US" sz="1600" b="1" dirty="0" smtClean="0">
                <a:solidFill>
                  <a:srgbClr val="000092"/>
                </a:solidFill>
                <a:latin typeface="Arial" charset="0"/>
                <a:cs typeface="Arial" pitchFamily="34" charset="0"/>
              </a:rPr>
              <a:t>Identifying Horizon Advance </a:t>
            </a:r>
            <a:r>
              <a:rPr lang="en-US" sz="1600" b="1" u="sng" dirty="0" smtClean="0">
                <a:solidFill>
                  <a:srgbClr val="000092"/>
                </a:solidFill>
                <a:latin typeface="Arial" charset="0"/>
                <a:cs typeface="Arial" pitchFamily="34" charset="0"/>
              </a:rPr>
              <a:t>EPO Providers</a:t>
            </a:r>
            <a:endParaRPr lang="en-US" sz="1600" u="sng" dirty="0" smtClean="0">
              <a:solidFill>
                <a:srgbClr val="000092"/>
              </a:solidFill>
              <a:latin typeface="Arial" charset="0"/>
              <a:cs typeface="Arial" pitchFamily="34" charset="0"/>
            </a:endParaRPr>
          </a:p>
        </p:txBody>
      </p:sp>
      <p:sp>
        <p:nvSpPr>
          <p:cNvPr id="8202" name="TextBox 1"/>
          <p:cNvSpPr txBox="1">
            <a:spLocks noChangeArrowheads="1"/>
          </p:cNvSpPr>
          <p:nvPr/>
        </p:nvSpPr>
        <p:spPr bwMode="auto">
          <a:xfrm>
            <a:off x="3505200" y="2481594"/>
            <a:ext cx="5486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00"/>
              </a:lnSpc>
              <a:defRPr/>
            </a:pPr>
            <a:r>
              <a:rPr lang="en-US" sz="1600" dirty="0" smtClean="0">
                <a:solidFill>
                  <a:srgbClr val="000000"/>
                </a:solidFill>
                <a:ea typeface="+mn-ea"/>
              </a:rPr>
              <a:t>Horizon Advance EPO providers will be listed on Horizon’s Online Provider Directory with the following indicators:</a:t>
            </a:r>
          </a:p>
        </p:txBody>
      </p:sp>
      <p:sp>
        <p:nvSpPr>
          <p:cNvPr id="13" name="Content Placeholder 2"/>
          <p:cNvSpPr txBox="1">
            <a:spLocks/>
          </p:cNvSpPr>
          <p:nvPr/>
        </p:nvSpPr>
        <p:spPr>
          <a:xfrm>
            <a:off x="228600" y="1213182"/>
            <a:ext cx="27432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Reimbursement</a:t>
            </a:r>
          </a:p>
          <a:p>
            <a:pPr marL="0" indent="0">
              <a:buFontTx/>
              <a:buNone/>
              <a:defRPr/>
            </a:pPr>
            <a:r>
              <a:rPr lang="en-US" sz="1600" dirty="0" smtClean="0">
                <a:solidFill>
                  <a:srgbClr val="000092"/>
                </a:solidFill>
                <a:latin typeface="Arial" pitchFamily="34" charset="0"/>
                <a:cs typeface="Arial" pitchFamily="34" charset="0"/>
              </a:rPr>
              <a:t>		</a:t>
            </a:r>
            <a:endParaRPr lang="en-US" sz="1600" dirty="0">
              <a:solidFill>
                <a:srgbClr val="000092"/>
              </a:solidFill>
              <a:latin typeface="Arial" pitchFamily="34" charset="0"/>
              <a:cs typeface="Arial" pitchFamily="34" charset="0"/>
            </a:endParaRPr>
          </a:p>
        </p:txBody>
      </p:sp>
      <p:sp>
        <p:nvSpPr>
          <p:cNvPr id="14" name="Content Placeholder 3"/>
          <p:cNvSpPr txBox="1">
            <a:spLocks/>
          </p:cNvSpPr>
          <p:nvPr/>
        </p:nvSpPr>
        <p:spPr>
          <a:xfrm>
            <a:off x="3505200" y="1200482"/>
            <a:ext cx="5486400" cy="858837"/>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lnSpc>
                <a:spcPct val="100000"/>
              </a:lnSpc>
              <a:spcBef>
                <a:spcPts val="0"/>
              </a:spcBef>
              <a:buFontTx/>
              <a:buNone/>
              <a:defRPr/>
            </a:pPr>
            <a:r>
              <a:rPr lang="en-US" sz="1600" dirty="0" smtClean="0">
                <a:solidFill>
                  <a:srgbClr val="000000"/>
                </a:solidFill>
                <a:latin typeface="Arial" pitchFamily="34" charset="0"/>
                <a:cs typeface="Arial" pitchFamily="34" charset="0"/>
              </a:rPr>
              <a:t>Reimbursement will be at </a:t>
            </a:r>
            <a:r>
              <a:rPr lang="en-US" sz="1600" dirty="0">
                <a:solidFill>
                  <a:srgbClr val="000000"/>
                </a:solidFill>
                <a:latin typeface="Arial" pitchFamily="34" charset="0"/>
                <a:cs typeface="Arial" pitchFamily="34" charset="0"/>
              </a:rPr>
              <a:t>the Managed Care fee </a:t>
            </a:r>
            <a:r>
              <a:rPr lang="en-US" sz="1600" dirty="0" smtClean="0">
                <a:solidFill>
                  <a:srgbClr val="000000"/>
                </a:solidFill>
                <a:latin typeface="Arial" pitchFamily="34" charset="0"/>
                <a:cs typeface="Arial" pitchFamily="34" charset="0"/>
              </a:rPr>
              <a:t>schedule.</a:t>
            </a:r>
          </a:p>
          <a:p>
            <a:pPr marL="0" indent="0">
              <a:lnSpc>
                <a:spcPts val="700"/>
              </a:lnSpc>
              <a:spcBef>
                <a:spcPts val="0"/>
              </a:spcBef>
              <a:buFontTx/>
              <a:buNone/>
              <a:defRPr/>
            </a:pPr>
            <a:endParaRPr lang="en-US" sz="1600" dirty="0" smtClean="0">
              <a:solidFill>
                <a:srgbClr val="000000"/>
              </a:solidFill>
              <a:latin typeface="Arial" pitchFamily="34" charset="0"/>
              <a:cs typeface="Arial" pitchFamily="34" charset="0"/>
            </a:endParaRPr>
          </a:p>
          <a:p>
            <a:pPr marL="0" indent="0">
              <a:lnSpc>
                <a:spcPts val="2100"/>
              </a:lnSpc>
              <a:spcBef>
                <a:spcPts val="0"/>
              </a:spcBef>
              <a:buFontTx/>
              <a:buNone/>
              <a:defRPr/>
            </a:pPr>
            <a:r>
              <a:rPr lang="en-US" sz="1600" dirty="0" smtClean="0">
                <a:solidFill>
                  <a:srgbClr val="000000"/>
                </a:solidFill>
                <a:latin typeface="Arial" pitchFamily="34" charset="0"/>
                <a:cs typeface="Arial" pitchFamily="34" charset="0"/>
              </a:rPr>
              <a:t>Primary </a:t>
            </a:r>
            <a:r>
              <a:rPr lang="en-US" sz="1600" dirty="0">
                <a:solidFill>
                  <a:srgbClr val="000000"/>
                </a:solidFill>
                <a:latin typeface="Arial" pitchFamily="34" charset="0"/>
                <a:cs typeface="Arial" pitchFamily="34" charset="0"/>
              </a:rPr>
              <a:t>care physicians will be reimbursed based on a fee for service payment methodology.</a:t>
            </a:r>
          </a:p>
          <a:p>
            <a:pPr marL="0" indent="0">
              <a:lnSpc>
                <a:spcPct val="100000"/>
              </a:lnSpc>
              <a:spcBef>
                <a:spcPts val="0"/>
              </a:spcBef>
              <a:buFontTx/>
              <a:buNone/>
              <a:defRPr/>
            </a:pPr>
            <a:endParaRPr lang="en-US" sz="1600" dirty="0">
              <a:solidFill>
                <a:srgbClr val="000000"/>
              </a:solidFill>
              <a:cs typeface="+mn-cs"/>
            </a:endParaRPr>
          </a:p>
        </p:txBody>
      </p:sp>
      <p:sp>
        <p:nvSpPr>
          <p:cNvPr id="15" name="TextBox 14"/>
          <p:cNvSpPr txBox="1"/>
          <p:nvPr/>
        </p:nvSpPr>
        <p:spPr>
          <a:xfrm>
            <a:off x="3505200" y="3034330"/>
            <a:ext cx="5257800" cy="1516062"/>
          </a:xfrm>
          <a:prstGeom prst="rect">
            <a:avLst/>
          </a:prstGeom>
          <a:noFill/>
        </p:spPr>
        <p:txBody>
          <a:bodyPr>
            <a:spAutoFit/>
          </a:bodyPr>
          <a:lstStyle/>
          <a:p>
            <a:pPr marL="166688" indent="-166688">
              <a:lnSpc>
                <a:spcPts val="2400"/>
              </a:lnSpc>
              <a:buClr>
                <a:srgbClr val="000099"/>
              </a:buClr>
              <a:buFont typeface="Arial" pitchFamily="34" charset="0"/>
              <a:buChar char="•"/>
              <a:defRPr/>
            </a:pPr>
            <a:r>
              <a:rPr lang="en-US" sz="1400" dirty="0">
                <a:solidFill>
                  <a:srgbClr val="000000"/>
                </a:solidFill>
                <a:latin typeface="Arial" pitchFamily="34" charset="0"/>
                <a:cs typeface="Arial" pitchFamily="34" charset="0"/>
              </a:rPr>
              <a:t>Practitioners participating with Horizon Advance EPO.</a:t>
            </a:r>
          </a:p>
          <a:p>
            <a:pPr marL="166688" indent="-166688">
              <a:lnSpc>
                <a:spcPts val="2400"/>
              </a:lnSpc>
              <a:buClr>
                <a:srgbClr val="000099"/>
              </a:buClr>
              <a:buFont typeface="Arial" pitchFamily="34" charset="0"/>
              <a:buChar char="•"/>
              <a:defRPr/>
            </a:pPr>
            <a:r>
              <a:rPr lang="en-US" sz="1400" dirty="0">
                <a:solidFill>
                  <a:srgbClr val="000000"/>
                </a:solidFill>
                <a:latin typeface="Arial" pitchFamily="34" charset="0"/>
                <a:cs typeface="Arial" pitchFamily="34" charset="0"/>
              </a:rPr>
              <a:t>Practitioners with Preferred Tier 1 hospital affiliations.</a:t>
            </a:r>
          </a:p>
          <a:p>
            <a:pPr marL="166688" indent="-166688">
              <a:lnSpc>
                <a:spcPts val="2400"/>
              </a:lnSpc>
              <a:buClr>
                <a:srgbClr val="000099"/>
              </a:buClr>
              <a:buFont typeface="Arial" pitchFamily="34" charset="0"/>
              <a:buChar char="•"/>
              <a:defRPr/>
            </a:pPr>
            <a:r>
              <a:rPr lang="en-US" sz="1400" dirty="0">
                <a:solidFill>
                  <a:srgbClr val="000000"/>
                </a:solidFill>
                <a:latin typeface="Arial" pitchFamily="34" charset="0"/>
                <a:cs typeface="Arial" pitchFamily="34" charset="0"/>
              </a:rPr>
              <a:t>Preferred Tier 1 hospitals </a:t>
            </a:r>
            <a:r>
              <a:rPr lang="en-US" sz="1400" dirty="0" smtClean="0">
                <a:solidFill>
                  <a:srgbClr val="000000"/>
                </a:solidFill>
                <a:latin typeface="Arial" pitchFamily="34" charset="0"/>
                <a:cs typeface="Arial" pitchFamily="34" charset="0"/>
              </a:rPr>
              <a:t>will have </a:t>
            </a:r>
            <a:r>
              <a:rPr lang="en-US" sz="1400" dirty="0">
                <a:solidFill>
                  <a:srgbClr val="000000"/>
                </a:solidFill>
                <a:latin typeface="Arial" pitchFamily="34" charset="0"/>
                <a:cs typeface="Arial" pitchFamily="34" charset="0"/>
              </a:rPr>
              <a:t>a PT1 indicator.</a:t>
            </a:r>
          </a:p>
          <a:p>
            <a:pPr marL="166688" indent="-166688">
              <a:lnSpc>
                <a:spcPts val="2400"/>
              </a:lnSpc>
              <a:buClr>
                <a:srgbClr val="000099"/>
              </a:buClr>
              <a:buFont typeface="Arial" pitchFamily="34" charset="0"/>
              <a:buChar char="•"/>
              <a:defRPr/>
            </a:pPr>
            <a:r>
              <a:rPr lang="en-US" sz="1400" dirty="0">
                <a:solidFill>
                  <a:srgbClr val="000000"/>
                </a:solidFill>
                <a:latin typeface="Arial" pitchFamily="34" charset="0"/>
                <a:cs typeface="Arial" pitchFamily="34" charset="0"/>
              </a:rPr>
              <a:t>All other in-network hospitals without the PT1 symbols</a:t>
            </a:r>
          </a:p>
          <a:p>
            <a:pPr>
              <a:lnSpc>
                <a:spcPts val="1500"/>
              </a:lnSpc>
              <a:buClr>
                <a:srgbClr val="000099"/>
              </a:buClr>
              <a:defRPr/>
            </a:pPr>
            <a:r>
              <a:rPr lang="en-US" sz="1400" dirty="0">
                <a:solidFill>
                  <a:srgbClr val="000000"/>
                </a:solidFill>
                <a:latin typeface="Arial" pitchFamily="34" charset="0"/>
                <a:cs typeface="Arial" pitchFamily="34" charset="0"/>
              </a:rPr>
              <a:t>   are considered Tier 2 hospitals.</a:t>
            </a:r>
          </a:p>
        </p:txBody>
      </p:sp>
      <p:pic>
        <p:nvPicPr>
          <p:cNvPr id="85006" name="Picture 14"/>
          <p:cNvPicPr>
            <a:picLocks noChangeAspect="1" noChangeArrowheads="1"/>
          </p:cNvPicPr>
          <p:nvPr/>
        </p:nvPicPr>
        <p:blipFill>
          <a:blip r:embed="rId3"/>
          <a:srcRect/>
          <a:stretch>
            <a:fillRect/>
          </a:stretch>
        </p:blipFill>
        <p:spPr bwMode="auto">
          <a:xfrm>
            <a:off x="8023225" y="3146140"/>
            <a:ext cx="990600" cy="190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007" name="Picture 15"/>
          <p:cNvPicPr>
            <a:picLocks noChangeAspect="1" noChangeArrowheads="1"/>
          </p:cNvPicPr>
          <p:nvPr/>
        </p:nvPicPr>
        <p:blipFill>
          <a:blip r:embed="rId4"/>
          <a:srcRect/>
          <a:stretch>
            <a:fillRect/>
          </a:stretch>
        </p:blipFill>
        <p:spPr bwMode="auto">
          <a:xfrm>
            <a:off x="7800974" y="3724321"/>
            <a:ext cx="333375" cy="219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387798"/>
          </a:xfrm>
        </p:spPr>
        <p:txBody>
          <a:bodyPr>
            <a:normAutofit fontScale="90000"/>
          </a:bodyPr>
          <a:lstStyle/>
          <a:p>
            <a:r>
              <a:rPr lang="en-US" dirty="0" smtClean="0"/>
              <a:t>Horizon Advance Member Product - Cost </a:t>
            </a:r>
            <a:r>
              <a:rPr lang="en-US" dirty="0"/>
              <a:t>Sharing</a:t>
            </a:r>
          </a:p>
        </p:txBody>
      </p:sp>
      <p:graphicFrame>
        <p:nvGraphicFramePr>
          <p:cNvPr id="5" name="Table 4"/>
          <p:cNvGraphicFramePr>
            <a:graphicFrameLocks noGrp="1"/>
          </p:cNvGraphicFramePr>
          <p:nvPr>
            <p:extLst>
              <p:ext uri="{D42A27DB-BD31-4B8C-83A1-F6EECF244321}">
                <p14:modId xmlns:p14="http://schemas.microsoft.com/office/powerpoint/2010/main" val="2740505179"/>
              </p:ext>
            </p:extLst>
          </p:nvPr>
        </p:nvGraphicFramePr>
        <p:xfrm>
          <a:off x="533403" y="1752600"/>
          <a:ext cx="8229597" cy="3633094"/>
        </p:xfrm>
        <a:graphic>
          <a:graphicData uri="http://schemas.openxmlformats.org/drawingml/2006/table">
            <a:tbl>
              <a:tblPr firstRow="1" bandRow="1">
                <a:tableStyleId>{5C22544A-7EE6-4342-B048-85BDC9FD1C3A}</a:tableStyleId>
              </a:tblPr>
              <a:tblGrid>
                <a:gridCol w="2351311"/>
                <a:gridCol w="3291840"/>
                <a:gridCol w="2586446"/>
              </a:tblGrid>
              <a:tr h="914400">
                <a:tc>
                  <a:txBody>
                    <a:bodyPr/>
                    <a:lstStyle/>
                    <a:p>
                      <a:pPr algn="ctr"/>
                      <a:r>
                        <a:rPr lang="en-US" sz="1800" dirty="0" smtClean="0"/>
                        <a:t>Office</a:t>
                      </a:r>
                      <a:r>
                        <a:rPr lang="en-US" sz="1800" baseline="0" dirty="0" smtClean="0"/>
                        <a:t> Visits</a:t>
                      </a:r>
                      <a:endParaRPr lang="en-US" sz="1800" dirty="0"/>
                    </a:p>
                  </a:txBody>
                  <a:tcPr>
                    <a:cell3D prstMaterial="dkEdge">
                      <a:bevel prst="cross"/>
                      <a:lightRig rig="flood" dir="t"/>
                    </a:cell3D>
                  </a:tcPr>
                </a:tc>
                <a:tc>
                  <a:txBody>
                    <a:bodyPr/>
                    <a:lstStyle/>
                    <a:p>
                      <a:pPr algn="ctr"/>
                      <a:r>
                        <a:rPr lang="en-US" sz="1800" dirty="0" smtClean="0"/>
                        <a:t>Tier 1 hospital</a:t>
                      </a:r>
                      <a:r>
                        <a:rPr lang="en-US" sz="1800" baseline="0" dirty="0" smtClean="0"/>
                        <a:t> place </a:t>
                      </a:r>
                      <a:r>
                        <a:rPr lang="en-US" sz="1800" dirty="0" smtClean="0"/>
                        <a:t>of service and all non-office/non-hospital places of service</a:t>
                      </a:r>
                      <a:endParaRPr lang="en-US" sz="1800" dirty="0"/>
                    </a:p>
                  </a:txBody>
                  <a:tcPr>
                    <a:cell3D prstMaterial="dkEdge">
                      <a:bevel prst="cross"/>
                      <a:lightRig rig="flood" dir="t"/>
                    </a:cell3D>
                  </a:tcPr>
                </a:tc>
                <a:tc>
                  <a:txBody>
                    <a:bodyPr/>
                    <a:lstStyle/>
                    <a:p>
                      <a:pPr algn="ctr"/>
                      <a:r>
                        <a:rPr lang="en-US" sz="1800" dirty="0" smtClean="0"/>
                        <a:t>Tier</a:t>
                      </a:r>
                      <a:r>
                        <a:rPr lang="en-US" sz="1800" baseline="0" dirty="0" smtClean="0"/>
                        <a:t> 2 hospital place of service</a:t>
                      </a:r>
                      <a:endParaRPr lang="en-US" sz="1800" dirty="0"/>
                    </a:p>
                  </a:txBody>
                  <a:tcPr>
                    <a:cell3D prstMaterial="dkEdge">
                      <a:bevel prst="cross"/>
                      <a:lightRig rig="flood" dir="t"/>
                    </a:cell3D>
                  </a:tcPr>
                </a:tc>
              </a:tr>
              <a:tr h="2718694">
                <a:tc>
                  <a:txBody>
                    <a:bodyPr/>
                    <a:lstStyle/>
                    <a:p>
                      <a:r>
                        <a:rPr lang="en-US" sz="1800" dirty="0" smtClean="0"/>
                        <a:t>If a member is seen in an office setting, they are subject to cost sharing</a:t>
                      </a:r>
                      <a:r>
                        <a:rPr lang="en-US" sz="1800" baseline="0" dirty="0" smtClean="0"/>
                        <a:t> dependent upon whether it is the PCP or non-PCP (Ex. $20 PCP copay or $50 non-PCP copay).</a:t>
                      </a:r>
                      <a:endParaRPr lang="en-US" sz="1800" dirty="0"/>
                    </a:p>
                  </a:txBody>
                  <a:tcPr>
                    <a:cell3D prstMaterial="dkEdge">
                      <a:bevel prst="cross"/>
                      <a:lightRig rig="flood" dir="t"/>
                    </a:cell3D>
                    <a:solidFill>
                      <a:srgbClr val="F5FCFD"/>
                    </a:solidFill>
                  </a:tcPr>
                </a:tc>
                <a:tc>
                  <a:txBody>
                    <a:bodyPr/>
                    <a:lstStyle/>
                    <a:p>
                      <a:r>
                        <a:rPr lang="en-US" sz="1800" dirty="0" smtClean="0"/>
                        <a:t>If a member has a service rendered in a Tier 1 hospital,</a:t>
                      </a:r>
                      <a:r>
                        <a:rPr lang="en-US" sz="1800" baseline="0" dirty="0" smtClean="0"/>
                        <a:t> or any place of service that is not office based and not hospital based (Ex. Freestanding Ambulatory Surgical Center), all facility and professional charges are subject to the “Tier 1” member cost sharing.</a:t>
                      </a:r>
                      <a:endParaRPr lang="en-US" sz="1800" dirty="0"/>
                    </a:p>
                  </a:txBody>
                  <a:tcPr>
                    <a:cell3D prstMaterial="dkEdge">
                      <a:bevel prst="cross"/>
                      <a:lightRig rig="flood" dir="t"/>
                    </a:cell3D>
                    <a:solidFill>
                      <a:srgbClr val="F5FCFD"/>
                    </a:solidFill>
                  </a:tcPr>
                </a:tc>
                <a:tc>
                  <a:txBody>
                    <a:bodyPr/>
                    <a:lstStyle/>
                    <a:p>
                      <a:r>
                        <a:rPr lang="en-US" sz="1800" dirty="0" smtClean="0"/>
                        <a:t>If a member has a service</a:t>
                      </a:r>
                      <a:r>
                        <a:rPr lang="en-US" sz="1800" baseline="0" dirty="0" smtClean="0"/>
                        <a:t> rendered in a Tier 2 hospital, all facility and professional charges are subject to the “Tier 2”member cost sharing.</a:t>
                      </a:r>
                      <a:endParaRPr lang="en-US" sz="1800" dirty="0"/>
                    </a:p>
                  </a:txBody>
                  <a:tcPr>
                    <a:cell3D prstMaterial="dkEdge">
                      <a:bevel prst="cross"/>
                      <a:lightRig rig="flood" dir="t"/>
                    </a:cell3D>
                    <a:solidFill>
                      <a:srgbClr val="F5FCFD"/>
                    </a:solidFill>
                  </a:tcPr>
                </a:tc>
              </a:tr>
            </a:tbl>
          </a:graphicData>
        </a:graphic>
      </p:graphicFrame>
    </p:spTree>
    <p:extLst>
      <p:ext uri="{BB962C8B-B14F-4D97-AF65-F5344CB8AC3E}">
        <p14:creationId xmlns:p14="http://schemas.microsoft.com/office/powerpoint/2010/main" val="11246254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ChangeArrowheads="1"/>
          </p:cNvSpPr>
          <p:nvPr/>
        </p:nvSpPr>
        <p:spPr bwMode="auto">
          <a:xfrm>
            <a:off x="331788" y="200025"/>
            <a:ext cx="982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800">
                <a:solidFill>
                  <a:schemeClr val="bg1"/>
                </a:solidFill>
                <a:latin typeface="Arial" pitchFamily="34" charset="0"/>
                <a:ea typeface="ＭＳ Ｐゴシック" pitchFamily="34" charset="-128"/>
              </a:defRPr>
            </a:lvl1pPr>
            <a:lvl2pPr marL="742950" indent="-285750" defTabSz="457200" eaLnBrk="0" hangingPunct="0">
              <a:defRPr sz="2800">
                <a:solidFill>
                  <a:schemeClr val="bg1"/>
                </a:solidFill>
                <a:latin typeface="Arial" pitchFamily="34" charset="0"/>
                <a:ea typeface="ＭＳ Ｐゴシック" pitchFamily="34" charset="-128"/>
              </a:defRPr>
            </a:lvl2pPr>
            <a:lvl3pPr marL="1143000" indent="-228600" defTabSz="457200" eaLnBrk="0" hangingPunct="0">
              <a:defRPr sz="2800">
                <a:solidFill>
                  <a:schemeClr val="bg1"/>
                </a:solidFill>
                <a:latin typeface="Arial" pitchFamily="34" charset="0"/>
                <a:ea typeface="ＭＳ Ｐゴシック" pitchFamily="34" charset="-128"/>
              </a:defRPr>
            </a:lvl3pPr>
            <a:lvl4pPr marL="1600200" indent="-228600" defTabSz="457200" eaLnBrk="0" hangingPunct="0">
              <a:defRPr sz="2800">
                <a:solidFill>
                  <a:schemeClr val="bg1"/>
                </a:solidFill>
                <a:latin typeface="Arial" pitchFamily="34" charset="0"/>
                <a:ea typeface="ＭＳ Ｐゴシック" pitchFamily="34" charset="-128"/>
              </a:defRPr>
            </a:lvl4pPr>
            <a:lvl5pPr marL="2057400" indent="-228600" defTabSz="457200" eaLnBrk="0" hangingPunct="0">
              <a:defRPr sz="28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800">
                <a:solidFill>
                  <a:schemeClr val="bg1"/>
                </a:solidFill>
                <a:latin typeface="Arial" pitchFamily="34" charset="0"/>
                <a:ea typeface="ＭＳ Ｐゴシック" pitchFamily="34" charset="-128"/>
              </a:defRPr>
            </a:lvl9pPr>
          </a:lstStyle>
          <a:p>
            <a:pPr eaLnBrk="1" hangingPunct="1"/>
            <a:r>
              <a:rPr lang="en-US" sz="3000" b="1">
                <a:solidFill>
                  <a:srgbClr val="FFFFFF"/>
                </a:solidFill>
                <a:latin typeface="Arial-BoldMT" pitchFamily="127" charset="0"/>
                <a:cs typeface="Arial" pitchFamily="34" charset="0"/>
              </a:rPr>
              <a:t>Horizon Advantage EPO</a:t>
            </a:r>
            <a:endParaRPr lang="en-US" sz="2000" i="1">
              <a:solidFill>
                <a:srgbClr val="FFFFFF"/>
              </a:solidFill>
              <a:latin typeface="Arial-BoldMT" pitchFamily="127" charset="0"/>
              <a:cs typeface="Arial" pitchFamily="34" charset="0"/>
            </a:endParaRPr>
          </a:p>
        </p:txBody>
      </p:sp>
      <p:sp>
        <p:nvSpPr>
          <p:cNvPr id="6" name="Content Placeholder 2"/>
          <p:cNvSpPr txBox="1">
            <a:spLocks/>
          </p:cNvSpPr>
          <p:nvPr/>
        </p:nvSpPr>
        <p:spPr>
          <a:xfrm>
            <a:off x="287338" y="1066800"/>
            <a:ext cx="21336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Key Features</a:t>
            </a:r>
            <a:endParaRPr lang="en-US" sz="1600" u="sng" dirty="0">
              <a:solidFill>
                <a:srgbClr val="000092"/>
              </a:solidFill>
              <a:latin typeface="Arial" pitchFamily="34" charset="0"/>
              <a:cs typeface="Arial" pitchFamily="34" charset="0"/>
            </a:endParaRPr>
          </a:p>
        </p:txBody>
      </p:sp>
      <p:sp>
        <p:nvSpPr>
          <p:cNvPr id="7" name="Content Placeholder 3"/>
          <p:cNvSpPr txBox="1">
            <a:spLocks/>
          </p:cNvSpPr>
          <p:nvPr/>
        </p:nvSpPr>
        <p:spPr>
          <a:xfrm>
            <a:off x="3352800" y="1066800"/>
            <a:ext cx="5713413" cy="111125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lnSpc>
                <a:spcPts val="2100"/>
              </a:lnSpc>
              <a:spcBef>
                <a:spcPts val="0"/>
              </a:spcBef>
              <a:spcAft>
                <a:spcPts val="900"/>
              </a:spcAft>
              <a:buFontTx/>
              <a:buNone/>
              <a:defRPr/>
            </a:pPr>
            <a:r>
              <a:rPr lang="en-US" sz="1600" dirty="0" smtClean="0">
                <a:solidFill>
                  <a:srgbClr val="000000"/>
                </a:solidFill>
                <a:latin typeface="Arial" pitchFamily="34" charset="0"/>
                <a:cs typeface="Arial" pitchFamily="34" charset="0"/>
              </a:rPr>
              <a:t>PCP selection is optional, however lower </a:t>
            </a:r>
            <a:r>
              <a:rPr lang="en-US" sz="1600" dirty="0" smtClean="0">
                <a:latin typeface="Arial" pitchFamily="34" charset="0"/>
                <a:cs typeface="Arial" pitchFamily="34" charset="0"/>
              </a:rPr>
              <a:t>out-of-pocket</a:t>
            </a:r>
            <a:r>
              <a:rPr lang="en-US" sz="1600" dirty="0" smtClean="0">
                <a:solidFill>
                  <a:srgbClr val="000000"/>
                </a:solidFill>
                <a:latin typeface="Arial" pitchFamily="34" charset="0"/>
                <a:cs typeface="Arial" pitchFamily="34" charset="0"/>
              </a:rPr>
              <a:t> costs when certain care is coordinated through a pre-selected PCP.</a:t>
            </a:r>
          </a:p>
          <a:p>
            <a:pPr marL="0" indent="0">
              <a:lnSpc>
                <a:spcPts val="2100"/>
              </a:lnSpc>
              <a:spcBef>
                <a:spcPts val="0"/>
              </a:spcBef>
              <a:spcAft>
                <a:spcPts val="900"/>
              </a:spcAft>
              <a:buFontTx/>
              <a:buNone/>
              <a:defRPr/>
            </a:pPr>
            <a:r>
              <a:rPr lang="en-US" sz="1600" dirty="0" smtClean="0">
                <a:latin typeface="Arial" pitchFamily="34" charset="0"/>
                <a:cs typeface="Arial" pitchFamily="34" charset="0"/>
              </a:rPr>
              <a:t>Referrals </a:t>
            </a:r>
            <a:r>
              <a:rPr lang="en-US" sz="1600" dirty="0">
                <a:latin typeface="Arial" pitchFamily="34" charset="0"/>
                <a:cs typeface="Arial" pitchFamily="34" charset="0"/>
              </a:rPr>
              <a:t>are not required, but </a:t>
            </a:r>
            <a:r>
              <a:rPr lang="en-US" sz="1600" dirty="0" smtClean="0">
                <a:latin typeface="Arial" pitchFamily="34" charset="0"/>
                <a:cs typeface="Arial" pitchFamily="34" charset="0"/>
              </a:rPr>
              <a:t>some prior authorizations are required.</a:t>
            </a:r>
          </a:p>
          <a:p>
            <a:pPr marL="0" indent="0">
              <a:lnSpc>
                <a:spcPts val="1920"/>
              </a:lnSpc>
              <a:spcBef>
                <a:spcPts val="0"/>
              </a:spcBef>
              <a:spcAft>
                <a:spcPts val="900"/>
              </a:spcAft>
              <a:buFontTx/>
              <a:buNone/>
              <a:defRPr/>
            </a:pPr>
            <a:endParaRPr lang="en-US" sz="1600" dirty="0" smtClean="0">
              <a:solidFill>
                <a:srgbClr val="000000"/>
              </a:solidFill>
              <a:latin typeface="Arial" pitchFamily="34" charset="0"/>
              <a:cs typeface="Arial" pitchFamily="34" charset="0"/>
            </a:endParaRPr>
          </a:p>
          <a:p>
            <a:pPr marL="0" indent="0">
              <a:lnSpc>
                <a:spcPct val="100000"/>
              </a:lnSpc>
              <a:spcBef>
                <a:spcPts val="0"/>
              </a:spcBef>
              <a:spcAft>
                <a:spcPts val="900"/>
              </a:spcAft>
              <a:buFontTx/>
              <a:buNone/>
              <a:defRPr/>
            </a:pPr>
            <a:endParaRPr lang="en-US" sz="1600" dirty="0" smtClean="0">
              <a:solidFill>
                <a:srgbClr val="000000"/>
              </a:solidFill>
              <a:latin typeface="Arial" pitchFamily="34" charset="0"/>
              <a:cs typeface="Arial" pitchFamily="34" charset="0"/>
            </a:endParaRPr>
          </a:p>
        </p:txBody>
      </p:sp>
      <p:sp>
        <p:nvSpPr>
          <p:cNvPr id="8" name="Content Placeholder 2"/>
          <p:cNvSpPr txBox="1">
            <a:spLocks/>
          </p:cNvSpPr>
          <p:nvPr/>
        </p:nvSpPr>
        <p:spPr bwMode="gray">
          <a:xfrm>
            <a:off x="287338" y="3120386"/>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nSpc>
                <a:spcPct val="95000"/>
              </a:lnSpc>
              <a:spcBef>
                <a:spcPct val="50000"/>
              </a:spcBef>
              <a:buClr>
                <a:srgbClr val="000092"/>
              </a:buClr>
              <a:buSzPct val="130000"/>
              <a:defRPr/>
            </a:pPr>
            <a:r>
              <a:rPr lang="en-US" sz="1600" b="1" u="sng" dirty="0" smtClean="0">
                <a:solidFill>
                  <a:srgbClr val="000092"/>
                </a:solidFill>
                <a:latin typeface="Arial" charset="0"/>
                <a:cs typeface="Arial" pitchFamily="34" charset="0"/>
              </a:rPr>
              <a:t>Network</a:t>
            </a:r>
            <a:endParaRPr lang="en-US" sz="1600" u="sng" dirty="0" smtClean="0">
              <a:solidFill>
                <a:srgbClr val="000092"/>
              </a:solidFill>
              <a:latin typeface="Arial" charset="0"/>
              <a:cs typeface="Arial" pitchFamily="34" charset="0"/>
            </a:endParaRPr>
          </a:p>
        </p:txBody>
      </p:sp>
      <p:sp>
        <p:nvSpPr>
          <p:cNvPr id="9" name="Content Placeholder 3"/>
          <p:cNvSpPr txBox="1">
            <a:spLocks/>
          </p:cNvSpPr>
          <p:nvPr/>
        </p:nvSpPr>
        <p:spPr bwMode="gray">
          <a:xfrm>
            <a:off x="3352800" y="3120386"/>
            <a:ext cx="55911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marL="0" lvl="1" indent="0">
              <a:spcBef>
                <a:spcPts val="0"/>
              </a:spcBef>
              <a:spcAft>
                <a:spcPts val="600"/>
              </a:spcAft>
              <a:buClr>
                <a:srgbClr val="000092"/>
              </a:buClr>
              <a:buSzPct val="130000"/>
              <a:defRPr/>
            </a:pPr>
            <a:r>
              <a:rPr lang="en-US" sz="1600" dirty="0" smtClean="0">
                <a:solidFill>
                  <a:srgbClr val="000000"/>
                </a:solidFill>
                <a:latin typeface="Arial" pitchFamily="34" charset="0"/>
                <a:cs typeface="Arial" pitchFamily="34" charset="0"/>
              </a:rPr>
              <a:t>Utilizes the Horizon’s </a:t>
            </a:r>
            <a:r>
              <a:rPr lang="en-US" sz="1600" dirty="0">
                <a:solidFill>
                  <a:srgbClr val="000000"/>
                </a:solidFill>
                <a:latin typeface="Arial" pitchFamily="34" charset="0"/>
                <a:cs typeface="Arial" pitchFamily="34" charset="0"/>
              </a:rPr>
              <a:t>Managed Care network</a:t>
            </a:r>
            <a:r>
              <a:rPr lang="en-US" sz="1600" dirty="0" smtClean="0">
                <a:solidFill>
                  <a:srgbClr val="000000"/>
                </a:solidFill>
                <a:latin typeface="Arial" pitchFamily="34" charset="0"/>
                <a:cs typeface="Arial" pitchFamily="34" charset="0"/>
              </a:rPr>
              <a:t>.</a:t>
            </a:r>
          </a:p>
          <a:p>
            <a:pPr marL="0" lvl="1" indent="0">
              <a:lnSpc>
                <a:spcPts val="1920"/>
              </a:lnSpc>
              <a:spcBef>
                <a:spcPts val="0"/>
              </a:spcBef>
              <a:spcAft>
                <a:spcPts val="600"/>
              </a:spcAft>
              <a:buClr>
                <a:srgbClr val="000092"/>
              </a:buClr>
              <a:buSzPct val="130000"/>
              <a:defRPr/>
            </a:pPr>
            <a:r>
              <a:rPr lang="en-US" sz="1600" dirty="0">
                <a:solidFill>
                  <a:srgbClr val="000000"/>
                </a:solidFill>
                <a:latin typeface="Arial" pitchFamily="34" charset="0"/>
                <a:cs typeface="Arial" pitchFamily="34" charset="0"/>
              </a:rPr>
              <a:t>No out-of-network benefits, except in an emergency.</a:t>
            </a:r>
          </a:p>
          <a:p>
            <a:pPr marL="0" lvl="1" indent="0">
              <a:spcBef>
                <a:spcPts val="0"/>
              </a:spcBef>
              <a:spcAft>
                <a:spcPts val="600"/>
              </a:spcAft>
              <a:buClr>
                <a:srgbClr val="000092"/>
              </a:buClr>
              <a:buSzPct val="130000"/>
              <a:defRPr/>
            </a:pPr>
            <a:r>
              <a:rPr lang="en-US" sz="1600" dirty="0" smtClean="0">
                <a:solidFill>
                  <a:srgbClr val="000000"/>
                </a:solidFill>
                <a:latin typeface="Arial" charset="0"/>
                <a:cs typeface="Arial" pitchFamily="34" charset="0"/>
              </a:rPr>
              <a:t>No </a:t>
            </a:r>
            <a:r>
              <a:rPr lang="en-US" sz="1600" dirty="0">
                <a:solidFill>
                  <a:srgbClr val="000000"/>
                </a:solidFill>
                <a:latin typeface="Arial" charset="0"/>
                <a:cs typeface="Arial" pitchFamily="34" charset="0"/>
              </a:rPr>
              <a:t>BlueCard access.</a:t>
            </a:r>
          </a:p>
          <a:p>
            <a:pPr marL="0" lvl="1" indent="0">
              <a:spcBef>
                <a:spcPts val="0"/>
              </a:spcBef>
              <a:spcAft>
                <a:spcPts val="600"/>
              </a:spcAft>
              <a:buClr>
                <a:srgbClr val="000092"/>
              </a:buClr>
              <a:buSzPct val="130000"/>
              <a:defRPr/>
            </a:pPr>
            <a:r>
              <a:rPr lang="en-US" sz="1600" dirty="0" smtClean="0">
                <a:solidFill>
                  <a:srgbClr val="000000"/>
                </a:solidFill>
                <a:latin typeface="Arial" pitchFamily="34" charset="0"/>
                <a:cs typeface="Arial" pitchFamily="34" charset="0"/>
              </a:rPr>
              <a:t> </a:t>
            </a:r>
          </a:p>
          <a:p>
            <a:pPr>
              <a:lnSpc>
                <a:spcPts val="1720"/>
              </a:lnSpc>
              <a:spcBef>
                <a:spcPts val="0"/>
              </a:spcBef>
              <a:spcAft>
                <a:spcPts val="600"/>
              </a:spcAft>
              <a:buClr>
                <a:srgbClr val="000092"/>
              </a:buClr>
              <a:buSzPct val="130000"/>
              <a:defRPr/>
            </a:pPr>
            <a:endParaRPr lang="en-US" sz="1600" dirty="0">
              <a:solidFill>
                <a:srgbClr val="FF0000"/>
              </a:solidFill>
              <a:latin typeface="Arial" charset="0"/>
              <a:cs typeface="Arial" pitchFamily="34" charset="0"/>
            </a:endParaRPr>
          </a:p>
        </p:txBody>
      </p:sp>
      <p:sp>
        <p:nvSpPr>
          <p:cNvPr id="10" name="Content Placeholder 2"/>
          <p:cNvSpPr txBox="1">
            <a:spLocks/>
          </p:cNvSpPr>
          <p:nvPr/>
        </p:nvSpPr>
        <p:spPr bwMode="gray">
          <a:xfrm>
            <a:off x="282575" y="4331009"/>
            <a:ext cx="23352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a:defRPr sz="28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nSpc>
                <a:spcPct val="95000"/>
              </a:lnSpc>
              <a:spcBef>
                <a:spcPct val="50000"/>
              </a:spcBef>
              <a:buClr>
                <a:srgbClr val="000092"/>
              </a:buClr>
              <a:buSzPct val="130000"/>
              <a:defRPr/>
            </a:pPr>
            <a:r>
              <a:rPr lang="en-US" sz="1600" b="1" u="sng" dirty="0" smtClean="0">
                <a:solidFill>
                  <a:srgbClr val="000092"/>
                </a:solidFill>
                <a:latin typeface="Arial" pitchFamily="34" charset="0"/>
                <a:cs typeface="Arial" pitchFamily="34" charset="0"/>
              </a:rPr>
              <a:t>Member Benefits</a:t>
            </a:r>
            <a:endParaRPr lang="en-US" sz="1600" u="sng" dirty="0" smtClean="0">
              <a:solidFill>
                <a:srgbClr val="000092"/>
              </a:solidFill>
              <a:latin typeface="Arial" pitchFamily="34" charset="0"/>
              <a:cs typeface="Arial" pitchFamily="34" charset="0"/>
            </a:endParaRPr>
          </a:p>
        </p:txBody>
      </p:sp>
      <p:sp>
        <p:nvSpPr>
          <p:cNvPr id="11" name="TextBox 1"/>
          <p:cNvSpPr txBox="1">
            <a:spLocks noChangeArrowheads="1"/>
          </p:cNvSpPr>
          <p:nvPr/>
        </p:nvSpPr>
        <p:spPr bwMode="auto">
          <a:xfrm>
            <a:off x="3352800" y="4331009"/>
            <a:ext cx="5867400" cy="97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dirty="0" smtClean="0">
                <a:ea typeface="+mn-ea"/>
              </a:rPr>
              <a:t>Preventive care – 100% with no out-of-pocket cost.</a:t>
            </a:r>
          </a:p>
          <a:p>
            <a:pPr eaLnBrk="1" hangingPunct="1">
              <a:lnSpc>
                <a:spcPts val="900"/>
              </a:lnSpc>
              <a:defRPr/>
            </a:pPr>
            <a:endParaRPr lang="en-US" sz="1600" dirty="0" smtClean="0">
              <a:ea typeface="+mn-ea"/>
            </a:endParaRPr>
          </a:p>
          <a:p>
            <a:pPr eaLnBrk="1" hangingPunct="1">
              <a:lnSpc>
                <a:spcPts val="1520"/>
              </a:lnSpc>
              <a:defRPr/>
            </a:pPr>
            <a:r>
              <a:rPr lang="en-US" sz="1600" dirty="0" smtClean="0">
                <a:ea typeface="+mn-ea"/>
              </a:rPr>
              <a:t>Vision - Limited vision coverage is included for children.</a:t>
            </a:r>
          </a:p>
          <a:p>
            <a:pPr eaLnBrk="1" hangingPunct="1">
              <a:lnSpc>
                <a:spcPts val="1320"/>
              </a:lnSpc>
              <a:defRPr/>
            </a:pPr>
            <a:endParaRPr lang="en-US" sz="1600" dirty="0" smtClean="0">
              <a:ea typeface="+mn-ea"/>
            </a:endParaRPr>
          </a:p>
          <a:p>
            <a:pPr eaLnBrk="1" hangingPunct="1">
              <a:lnSpc>
                <a:spcPts val="1320"/>
              </a:lnSpc>
              <a:defRPr/>
            </a:pPr>
            <a:r>
              <a:rPr lang="en-US" sz="1600" dirty="0" smtClean="0">
                <a:ea typeface="+mn-ea"/>
              </a:rPr>
              <a:t>Prescriptions - Members must use a participating pharmacy. </a:t>
            </a:r>
          </a:p>
        </p:txBody>
      </p:sp>
      <p:sp>
        <p:nvSpPr>
          <p:cNvPr id="12" name="Content Placeholder 2"/>
          <p:cNvSpPr txBox="1">
            <a:spLocks/>
          </p:cNvSpPr>
          <p:nvPr/>
        </p:nvSpPr>
        <p:spPr>
          <a:xfrm>
            <a:off x="287338" y="2504744"/>
            <a:ext cx="21336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Product Prefix</a:t>
            </a:r>
            <a:endParaRPr lang="en-US" sz="1600" u="sng" dirty="0">
              <a:solidFill>
                <a:srgbClr val="000092"/>
              </a:solidFill>
              <a:latin typeface="Arial" pitchFamily="34" charset="0"/>
              <a:cs typeface="Arial" pitchFamily="34" charset="0"/>
            </a:endParaRPr>
          </a:p>
        </p:txBody>
      </p:sp>
      <p:sp>
        <p:nvSpPr>
          <p:cNvPr id="13" name="TextBox 1"/>
          <p:cNvSpPr txBox="1">
            <a:spLocks noChangeArrowheads="1"/>
          </p:cNvSpPr>
          <p:nvPr/>
        </p:nvSpPr>
        <p:spPr bwMode="auto">
          <a:xfrm>
            <a:off x="3352800" y="2504744"/>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dirty="0" smtClean="0">
                <a:solidFill>
                  <a:srgbClr val="000000"/>
                </a:solidFill>
              </a:rPr>
              <a:t>JGZ, JGY </a:t>
            </a:r>
          </a:p>
          <a:p>
            <a:pPr eaLnBrk="1" hangingPunct="1">
              <a:defRPr/>
            </a:pPr>
            <a:endParaRPr lang="en-US" sz="1600" dirty="0" smtClean="0">
              <a:solidFill>
                <a:srgbClr val="000000"/>
              </a:solidFill>
            </a:endParaRPr>
          </a:p>
        </p:txBody>
      </p:sp>
      <p:sp>
        <p:nvSpPr>
          <p:cNvPr id="14" name="Content Placeholder 2"/>
          <p:cNvSpPr txBox="1">
            <a:spLocks/>
          </p:cNvSpPr>
          <p:nvPr/>
        </p:nvSpPr>
        <p:spPr>
          <a:xfrm>
            <a:off x="282575" y="5540044"/>
            <a:ext cx="2743200" cy="457200"/>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buFontTx/>
              <a:buNone/>
              <a:defRPr/>
            </a:pPr>
            <a:r>
              <a:rPr lang="en-US" sz="1600" b="1" u="sng" dirty="0" smtClean="0">
                <a:solidFill>
                  <a:srgbClr val="000092"/>
                </a:solidFill>
                <a:latin typeface="Arial" pitchFamily="34" charset="0"/>
                <a:cs typeface="Arial" pitchFamily="34" charset="0"/>
              </a:rPr>
              <a:t>Reimbursement</a:t>
            </a:r>
          </a:p>
          <a:p>
            <a:pPr marL="0" indent="0">
              <a:buFontTx/>
              <a:buNone/>
              <a:defRPr/>
            </a:pPr>
            <a:r>
              <a:rPr lang="en-US" sz="1600" dirty="0" smtClean="0">
                <a:solidFill>
                  <a:srgbClr val="000092"/>
                </a:solidFill>
                <a:latin typeface="Arial" pitchFamily="34" charset="0"/>
                <a:cs typeface="Arial" pitchFamily="34" charset="0"/>
              </a:rPr>
              <a:t>		</a:t>
            </a:r>
            <a:endParaRPr lang="en-US" sz="1600" dirty="0">
              <a:solidFill>
                <a:srgbClr val="000092"/>
              </a:solidFill>
              <a:latin typeface="Arial" pitchFamily="34" charset="0"/>
              <a:cs typeface="Arial" pitchFamily="34" charset="0"/>
            </a:endParaRPr>
          </a:p>
        </p:txBody>
      </p:sp>
      <p:sp>
        <p:nvSpPr>
          <p:cNvPr id="15" name="Content Placeholder 3"/>
          <p:cNvSpPr txBox="1">
            <a:spLocks/>
          </p:cNvSpPr>
          <p:nvPr/>
        </p:nvSpPr>
        <p:spPr>
          <a:xfrm>
            <a:off x="3352800" y="5527344"/>
            <a:ext cx="5514975" cy="858838"/>
          </a:xfrm>
          <a:prstGeom prst="rect">
            <a:avLst/>
          </a:prstGeom>
        </p:spPr>
        <p:txBody>
          <a:bodyPr/>
          <a:lstStyle>
            <a:lvl1pPr marL="225425" indent="-225425" algn="l" rtl="0" eaLnBrk="0" fontAlgn="base" hangingPunct="0">
              <a:lnSpc>
                <a:spcPct val="95000"/>
              </a:lnSpc>
              <a:spcBef>
                <a:spcPct val="50000"/>
              </a:spcBef>
              <a:spcAft>
                <a:spcPct val="0"/>
              </a:spcAft>
              <a:buClr>
                <a:srgbClr val="000099"/>
              </a:buClr>
              <a:buSzPct val="130000"/>
              <a:buChar char="•"/>
              <a:defRPr sz="2400">
                <a:solidFill>
                  <a:schemeClr val="tx1"/>
                </a:solidFill>
                <a:latin typeface="+mn-lt"/>
                <a:ea typeface="ＭＳ Ｐゴシック" pitchFamily="34" charset="-128"/>
                <a:cs typeface="ＭＳ Ｐゴシック" charset="0"/>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ea typeface="ＭＳ Ｐゴシック" pitchFamily="34" charset="-128"/>
                <a:cs typeface="ＭＳ Ｐゴシック" charset="0"/>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ea typeface="ＭＳ Ｐゴシック" pitchFamily="34" charset="-128"/>
                <a:cs typeface="ＭＳ Ｐゴシック" charset="0"/>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ea typeface="ＭＳ Ｐゴシック" pitchFamily="34" charset="-128"/>
                <a:cs typeface="ＭＳ Ｐゴシック" charset="0"/>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ea typeface="ＭＳ Ｐゴシック" pitchFamily="34" charset="-128"/>
                <a:cs typeface="ＭＳ Ｐゴシック" charset="0"/>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a:lnSpc>
                <a:spcPct val="100000"/>
              </a:lnSpc>
              <a:spcBef>
                <a:spcPts val="0"/>
              </a:spcBef>
              <a:buFontTx/>
              <a:buNone/>
              <a:defRPr/>
            </a:pPr>
            <a:r>
              <a:rPr lang="en-US" sz="1600" dirty="0" smtClean="0">
                <a:latin typeface="Arial" pitchFamily="34" charset="0"/>
                <a:cs typeface="Arial" pitchFamily="34" charset="0"/>
              </a:rPr>
              <a:t>Reimbursement will be at </a:t>
            </a:r>
            <a:r>
              <a:rPr lang="en-US" sz="1600" dirty="0">
                <a:latin typeface="Arial" pitchFamily="34" charset="0"/>
                <a:cs typeface="Arial" pitchFamily="34" charset="0"/>
              </a:rPr>
              <a:t>the Managed Care fee </a:t>
            </a:r>
            <a:r>
              <a:rPr lang="en-US" sz="1600" dirty="0" smtClean="0">
                <a:latin typeface="Arial" pitchFamily="34" charset="0"/>
                <a:cs typeface="Arial" pitchFamily="34" charset="0"/>
              </a:rPr>
              <a:t>schedule.</a:t>
            </a:r>
          </a:p>
          <a:p>
            <a:pPr marL="0" indent="0">
              <a:lnSpc>
                <a:spcPts val="700"/>
              </a:lnSpc>
              <a:spcBef>
                <a:spcPts val="0"/>
              </a:spcBef>
              <a:buFontTx/>
              <a:buNone/>
              <a:defRPr/>
            </a:pPr>
            <a:endParaRPr lang="en-US" sz="1600" dirty="0" smtClean="0">
              <a:latin typeface="Arial" pitchFamily="34" charset="0"/>
              <a:cs typeface="Arial" pitchFamily="34" charset="0"/>
            </a:endParaRPr>
          </a:p>
          <a:p>
            <a:pPr marL="0" indent="0">
              <a:lnSpc>
                <a:spcPct val="100000"/>
              </a:lnSpc>
              <a:spcBef>
                <a:spcPts val="0"/>
              </a:spcBef>
              <a:buFontTx/>
              <a:buNone/>
              <a:defRPr/>
            </a:pPr>
            <a:r>
              <a:rPr lang="en-US" sz="1600" dirty="0" smtClean="0">
                <a:latin typeface="Arial" pitchFamily="34" charset="0"/>
                <a:cs typeface="Arial" pitchFamily="34" charset="0"/>
              </a:rPr>
              <a:t>Primary </a:t>
            </a:r>
            <a:r>
              <a:rPr lang="en-US" sz="1600" dirty="0">
                <a:latin typeface="Arial" pitchFamily="34" charset="0"/>
                <a:cs typeface="Arial" pitchFamily="34" charset="0"/>
              </a:rPr>
              <a:t>care physicians will be reimbursed based on a fee for service payment methodology.</a:t>
            </a:r>
          </a:p>
          <a:p>
            <a:pPr marL="0" indent="0">
              <a:lnSpc>
                <a:spcPct val="100000"/>
              </a:lnSpc>
              <a:spcBef>
                <a:spcPts val="0"/>
              </a:spcBef>
              <a:buFontTx/>
              <a:buNone/>
              <a:defRPr/>
            </a:pPr>
            <a:endParaRPr lang="en-US" sz="1600" dirty="0">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fontScheme name="1_Office Theme">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fontScheme name="Office Theme">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fontScheme name="Office Theme">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fontScheme name="Office Theme">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fontScheme name="Office Theme">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fontScheme name="Office Theme">
      <a:majorFont>
        <a:latin typeface="Arial"/>
        <a:ea typeface=""/>
        <a:cs typeface=""/>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8AB6"/>
        </a:dk2>
        <a:lt2>
          <a:srgbClr val="8D8682"/>
        </a:lt2>
        <a:accent1>
          <a:srgbClr val="A5CF4C"/>
        </a:accent1>
        <a:accent2>
          <a:srgbClr val="5D2989"/>
        </a:accent2>
        <a:accent3>
          <a:srgbClr val="FFFFFF"/>
        </a:accent3>
        <a:accent4>
          <a:srgbClr val="000000"/>
        </a:accent4>
        <a:accent5>
          <a:srgbClr val="CFE4B2"/>
        </a:accent5>
        <a:accent6>
          <a:srgbClr val="53247C"/>
        </a:accent6>
        <a:hlink>
          <a:srgbClr val="A9DE7C"/>
        </a:hlink>
        <a:folHlink>
          <a:srgbClr val="635A5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10171</TotalTime>
  <Words>1773</Words>
  <Application>Microsoft Office PowerPoint</Application>
  <PresentationFormat>On-screen Show (4:3)</PresentationFormat>
  <Paragraphs>186</Paragraphs>
  <Slides>11</Slides>
  <Notes>10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vt:i4>
      </vt:variant>
    </vt:vector>
  </HeadingPairs>
  <TitlesOfParts>
    <vt:vector size="23" baseType="lpstr">
      <vt:lpstr>Arial</vt:lpstr>
      <vt:lpstr>Times New Roman</vt:lpstr>
      <vt:lpstr>Calibri</vt:lpstr>
      <vt:lpstr>Arial-BoldMT</vt:lpstr>
      <vt:lpstr>ＭＳ Ｐゴシック</vt:lpstr>
      <vt:lpstr>Office Theme</vt:lpstr>
      <vt:lpstr>1_Office Theme</vt:lpstr>
      <vt:lpstr>2_Office Theme</vt:lpstr>
      <vt:lpstr>3_Office Theme</vt:lpstr>
      <vt:lpstr>4_Office Theme</vt:lpstr>
      <vt:lpstr>5_Office Theme</vt:lpstr>
      <vt:lpstr>6_Office Theme</vt:lpstr>
      <vt:lpstr>PowerPoint Presentation</vt:lpstr>
      <vt:lpstr>Individual Exchange Products</vt:lpstr>
      <vt:lpstr>Health Care Reform and you</vt:lpstr>
      <vt:lpstr>Hospital and Provider Structure</vt:lpstr>
      <vt:lpstr>Evaluated Specialties</vt:lpstr>
      <vt:lpstr>PowerPoint Presentation</vt:lpstr>
      <vt:lpstr>PowerPoint Presentation</vt:lpstr>
      <vt:lpstr>Horizon Advance Member Product - Cost Sharing</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Horizon-BCBSNJ</cp:lastModifiedBy>
  <cp:revision>794</cp:revision>
  <cp:lastPrinted>2013-07-31T13:36:41Z</cp:lastPrinted>
  <dcterms:created xsi:type="dcterms:W3CDTF">2013-05-10T07:21:48Z</dcterms:created>
  <dcterms:modified xsi:type="dcterms:W3CDTF">2014-01-07T14:23:00Z</dcterms:modified>
</cp:coreProperties>
</file>