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58" r:id="rId4"/>
    <p:sldId id="260" r:id="rId5"/>
    <p:sldId id="261" r:id="rId6"/>
    <p:sldId id="262" r:id="rId7"/>
    <p:sldId id="259" r:id="rId8"/>
    <p:sldId id="264" r:id="rId9"/>
    <p:sldId id="277" r:id="rId10"/>
    <p:sldId id="271" r:id="rId11"/>
    <p:sldId id="272" r:id="rId12"/>
    <p:sldId id="273" r:id="rId13"/>
    <p:sldId id="274" r:id="rId14"/>
    <p:sldId id="265" r:id="rId15"/>
    <p:sldId id="278" r:id="rId16"/>
    <p:sldId id="276" r:id="rId17"/>
    <p:sldId id="270" r:id="rId18"/>
    <p:sldId id="266" r:id="rId19"/>
    <p:sldId id="280" r:id="rId20"/>
    <p:sldId id="269"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64008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261852"/>
            <a:ext cx="2057400" cy="5851525"/>
          </a:xfrm>
          <a:prstGeom prst="rect">
            <a:avLst/>
          </a:prstGeo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42672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64008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399" y="2906713"/>
            <a:ext cx="64008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lbwiley@email.kcma.edu" TargetMode="External"/><Relationship Id="rId13" Type="http://schemas.openxmlformats.org/officeDocument/2006/relationships/hyperlink" Target="mailto:sara_bassler@yahoo.com" TargetMode="External"/><Relationship Id="rId3" Type="http://schemas.openxmlformats.org/officeDocument/2006/relationships/hyperlink" Target="mailto:dualeuls@sbcglobal.net" TargetMode="External"/><Relationship Id="rId7" Type="http://schemas.openxmlformats.org/officeDocument/2006/relationships/hyperlink" Target="mailto:gdan@aol.com" TargetMode="External"/><Relationship Id="rId12" Type="http://schemas.openxmlformats.org/officeDocument/2006/relationships/hyperlink" Target="mailto:oehn@aol.com" TargetMode="External"/><Relationship Id="rId17" Type="http://schemas.openxmlformats.org/officeDocument/2006/relationships/image" Target="../media/image23.gif"/><Relationship Id="rId2" Type="http://schemas.openxmlformats.org/officeDocument/2006/relationships/hyperlink" Target="mailto:aletheart@yahoo.com" TargetMode="External"/><Relationship Id="rId16" Type="http://schemas.openxmlformats.org/officeDocument/2006/relationships/hyperlink" Target="mailto:oapa@ohiopa.com" TargetMode="External"/><Relationship Id="rId1" Type="http://schemas.openxmlformats.org/officeDocument/2006/relationships/slideLayout" Target="../slideLayouts/slideLayout2.xml"/><Relationship Id="rId6" Type="http://schemas.openxmlformats.org/officeDocument/2006/relationships/hyperlink" Target="mailto:abspac@ameritech.net" TargetMode="External"/><Relationship Id="rId11" Type="http://schemas.openxmlformats.org/officeDocument/2006/relationships/hyperlink" Target="mailto:natalie_talboo@hmis.org" TargetMode="External"/><Relationship Id="rId5" Type="http://schemas.openxmlformats.org/officeDocument/2006/relationships/hyperlink" Target="mailto:barmayle@hotmail.com" TargetMode="External"/><Relationship Id="rId15" Type="http://schemas.openxmlformats.org/officeDocument/2006/relationships/hyperlink" Target="mailto:clogan3@cinci.rr.com" TargetMode="External"/><Relationship Id="rId10" Type="http://schemas.openxmlformats.org/officeDocument/2006/relationships/hyperlink" Target="mailto:justin_nile@hotmail.com" TargetMode="External"/><Relationship Id="rId4" Type="http://schemas.openxmlformats.org/officeDocument/2006/relationships/hyperlink" Target="mailto:jimfrygipa@yahoo.com" TargetMode="External"/><Relationship Id="rId9" Type="http://schemas.openxmlformats.org/officeDocument/2006/relationships/hyperlink" Target="mailto:jptpa@stratos.net" TargetMode="External"/><Relationship Id="rId14" Type="http://schemas.openxmlformats.org/officeDocument/2006/relationships/hyperlink" Target="mailto:karenlynstorer@yahoo.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57600"/>
            <a:ext cx="7772400" cy="1362075"/>
          </a:xfrm>
        </p:spPr>
        <p:txBody>
          <a:bodyPr/>
          <a:lstStyle/>
          <a:p>
            <a:r>
              <a:rPr lang="en-US" dirty="0" smtClean="0">
                <a:solidFill>
                  <a:srgbClr val="990033"/>
                </a:solidFill>
              </a:rPr>
              <a:t>1</a:t>
            </a:r>
            <a:r>
              <a:rPr lang="en-US" baseline="30000" dirty="0" smtClean="0">
                <a:solidFill>
                  <a:srgbClr val="990033"/>
                </a:solidFill>
              </a:rPr>
              <a:t>st</a:t>
            </a:r>
            <a:r>
              <a:rPr lang="en-US" dirty="0" smtClean="0">
                <a:solidFill>
                  <a:srgbClr val="990033"/>
                </a:solidFill>
              </a:rPr>
              <a:t> Ohio Physician Assistant Student Conference</a:t>
            </a:r>
            <a:endParaRPr lang="en-US" dirty="0">
              <a:solidFill>
                <a:srgbClr val="990033"/>
              </a:solidFill>
            </a:endParaRPr>
          </a:p>
        </p:txBody>
      </p:sp>
      <p:sp>
        <p:nvSpPr>
          <p:cNvPr id="3" name="Subtitle 2"/>
          <p:cNvSpPr>
            <a:spLocks noGrp="1"/>
          </p:cNvSpPr>
          <p:nvPr>
            <p:ph type="body" idx="1"/>
          </p:nvPr>
        </p:nvSpPr>
        <p:spPr>
          <a:xfrm>
            <a:off x="1066800" y="4267200"/>
            <a:ext cx="7772400" cy="1500187"/>
          </a:xfrm>
        </p:spPr>
        <p:txBody>
          <a:bodyPr/>
          <a:lstStyle/>
          <a:p>
            <a:r>
              <a:rPr lang="en-US" dirty="0" smtClean="0"/>
              <a:t>Presented by Lauren Wiley PA-S </a:t>
            </a:r>
          </a:p>
          <a:p>
            <a:r>
              <a:rPr lang="en-US" dirty="0" smtClean="0"/>
              <a:t>Student Representative of OAPA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04800"/>
          <a:ext cx="8458198" cy="6122654"/>
        </p:xfrm>
        <a:graphic>
          <a:graphicData uri="http://schemas.openxmlformats.org/drawingml/2006/table">
            <a:tbl>
              <a:tblPr/>
              <a:tblGrid>
                <a:gridCol w="6019800"/>
                <a:gridCol w="609600"/>
                <a:gridCol w="304800"/>
                <a:gridCol w="613116"/>
                <a:gridCol w="301284"/>
                <a:gridCol w="609598"/>
              </a:tblGrid>
              <a:tr h="571461">
                <a:tc gridSpan="6">
                  <a:txBody>
                    <a:bodyPr/>
                    <a:lstStyle/>
                    <a:p>
                      <a:pPr marL="0" marR="0" algn="ctr">
                        <a:spcBef>
                          <a:spcPts val="0"/>
                        </a:spcBef>
                        <a:spcAft>
                          <a:spcPts val="800"/>
                        </a:spcAft>
                      </a:pPr>
                      <a:r>
                        <a:rPr lang="en-US" sz="2800" b="1" kern="0" cap="all" spc="40" dirty="0">
                          <a:solidFill>
                            <a:srgbClr val="990033"/>
                          </a:solidFill>
                          <a:latin typeface="Times New Roman"/>
                        </a:rPr>
                        <a:t>OAPA Student Conference </a:t>
                      </a:r>
                      <a:r>
                        <a:rPr lang="en-US" sz="2800" b="1" kern="0" cap="all" spc="40" dirty="0" smtClean="0">
                          <a:solidFill>
                            <a:srgbClr val="990033"/>
                          </a:solidFill>
                          <a:latin typeface="Times New Roman"/>
                        </a:rPr>
                        <a:t> SURVEY 2010</a:t>
                      </a:r>
                      <a:endParaRPr lang="en-US" sz="2800" b="1" kern="0" cap="all" spc="40" dirty="0">
                        <a:solidFill>
                          <a:srgbClr val="990033"/>
                        </a:solidFill>
                        <a:latin typeface="Times New Roman"/>
                      </a:endParaRPr>
                    </a:p>
                  </a:txBody>
                  <a:tcPr marL="64956" marR="64956" marT="16380" marB="16380" anchor="b">
                    <a:lnL>
                      <a:noFill/>
                    </a:lnL>
                    <a:lnR>
                      <a:noFill/>
                    </a:lnR>
                    <a:lnT>
                      <a:noFill/>
                    </a:lnT>
                    <a:lnB w="12700"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722">
                <a:tc gridSpan="6">
                  <a:txBody>
                    <a:bodyPr/>
                    <a:lstStyle/>
                    <a:p>
                      <a:pPr marL="0" marR="0">
                        <a:spcBef>
                          <a:spcPts val="0"/>
                        </a:spcBef>
                        <a:spcAft>
                          <a:spcPts val="0"/>
                        </a:spcAft>
                      </a:pPr>
                      <a:r>
                        <a:rPr lang="en-US" sz="1200" spc="40">
                          <a:latin typeface="Verdana"/>
                          <a:ea typeface="Times New Roman"/>
                          <a:cs typeface="Times New Roman"/>
                        </a:rPr>
                        <a:t>Name:</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722">
                <a:tc gridSpan="6">
                  <a:txBody>
                    <a:bodyPr/>
                    <a:lstStyle/>
                    <a:p>
                      <a:pPr marL="0" marR="0">
                        <a:spcBef>
                          <a:spcPts val="0"/>
                        </a:spcBef>
                        <a:spcAft>
                          <a:spcPts val="0"/>
                        </a:spcAft>
                      </a:pPr>
                      <a:r>
                        <a:rPr lang="en-US" sz="1200" spc="40">
                          <a:latin typeface="Verdana"/>
                          <a:ea typeface="Times New Roman"/>
                          <a:cs typeface="Times New Roman"/>
                        </a:rPr>
                        <a:t>School:</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722">
                <a:tc gridSpan="6">
                  <a:txBody>
                    <a:bodyPr/>
                    <a:lstStyle/>
                    <a:p>
                      <a:pPr marL="0" marR="0">
                        <a:spcBef>
                          <a:spcPts val="0"/>
                        </a:spcBef>
                        <a:spcAft>
                          <a:spcPts val="0"/>
                        </a:spcAft>
                      </a:pPr>
                      <a:r>
                        <a:rPr lang="en-US" sz="1200" spc="40">
                          <a:latin typeface="Verdana"/>
                          <a:ea typeface="Times New Roman"/>
                          <a:cs typeface="Times New Roman"/>
                        </a:rPr>
                        <a:t>Year in School:</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358">
                <a:tc gridSpan="6">
                  <a:txBody>
                    <a:bodyPr/>
                    <a:lstStyle/>
                    <a:p>
                      <a:pPr marL="0" marR="0" algn="ctr">
                        <a:spcBef>
                          <a:spcPts val="0"/>
                        </a:spcBef>
                        <a:spcAft>
                          <a:spcPts val="0"/>
                        </a:spcAft>
                      </a:pPr>
                      <a:r>
                        <a:rPr lang="en-US" sz="1200" spc="40" dirty="0">
                          <a:latin typeface="Verdana"/>
                          <a:ea typeface="Times New Roman"/>
                          <a:cs typeface="Times New Roman"/>
                        </a:rPr>
                        <a:t>For each item identified below, circle the number </a:t>
                      </a:r>
                      <a:br>
                        <a:rPr lang="en-US" sz="1200" spc="40" dirty="0">
                          <a:latin typeface="Verdana"/>
                          <a:ea typeface="Times New Roman"/>
                          <a:cs typeface="Times New Roman"/>
                        </a:rPr>
                      </a:br>
                      <a:r>
                        <a:rPr lang="en-US" sz="1200" spc="40" dirty="0">
                          <a:latin typeface="Verdana"/>
                          <a:ea typeface="Times New Roman"/>
                          <a:cs typeface="Times New Roman"/>
                        </a:rPr>
                        <a:t>to the right that best fits evaluation of its quality.</a:t>
                      </a:r>
                    </a:p>
                  </a:txBody>
                  <a:tcPr marL="64956" marR="64956" marT="16380" marB="1638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789">
                <a:tc rowSpan="2">
                  <a:txBody>
                    <a:bodyPr/>
                    <a:lstStyle/>
                    <a:p>
                      <a:pPr marL="0" marR="0">
                        <a:spcBef>
                          <a:spcPts val="0"/>
                        </a:spcBef>
                        <a:spcAft>
                          <a:spcPts val="0"/>
                        </a:spcAft>
                      </a:pPr>
                      <a:r>
                        <a:rPr lang="en-US" sz="1200" b="1" spc="40" dirty="0">
                          <a:solidFill>
                            <a:srgbClr val="000000"/>
                          </a:solidFill>
                          <a:latin typeface="Times New Roman"/>
                        </a:rPr>
                        <a:t>Description/Identification of Survey Item</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c gridSpan="5">
                  <a:txBody>
                    <a:bodyPr/>
                    <a:lstStyle/>
                    <a:p>
                      <a:pPr marL="0" marR="0" algn="ctr">
                        <a:spcBef>
                          <a:spcPts val="0"/>
                        </a:spcBef>
                        <a:spcAft>
                          <a:spcPts val="0"/>
                        </a:spcAft>
                      </a:pPr>
                      <a:r>
                        <a:rPr lang="en-US" sz="1200" b="1" spc="40">
                          <a:solidFill>
                            <a:srgbClr val="000000"/>
                          </a:solidFill>
                          <a:latin typeface="Times New Roman"/>
                        </a:rPr>
                        <a:t>Scale</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5826">
                <a:tc vMerge="1">
                  <a:txBody>
                    <a:bodyPr/>
                    <a:lstStyle/>
                    <a:p>
                      <a:endParaRPr lang="en-US"/>
                    </a:p>
                  </a:txBody>
                  <a:tcPr/>
                </a:tc>
                <a:tc>
                  <a:txBody>
                    <a:bodyPr/>
                    <a:lstStyle/>
                    <a:p>
                      <a:pPr marL="0" marR="0" algn="ctr">
                        <a:spcBef>
                          <a:spcPts val="0"/>
                        </a:spcBef>
                        <a:spcAft>
                          <a:spcPts val="0"/>
                        </a:spcAft>
                      </a:pPr>
                      <a:r>
                        <a:rPr lang="en-US" sz="1200" b="1" spc="40" dirty="0" smtClean="0">
                          <a:solidFill>
                            <a:srgbClr val="000000"/>
                          </a:solidFill>
                          <a:latin typeface="Times New Roman"/>
                        </a:rPr>
                        <a:t>Poor</a:t>
                      </a:r>
                      <a:endParaRPr lang="en-US" sz="1200" b="1" spc="40" dirty="0">
                        <a:solidFill>
                          <a:srgbClr val="000000"/>
                        </a:solidFill>
                        <a:latin typeface="Times New Roman"/>
                      </a:endParaRPr>
                    </a:p>
                  </a:txBody>
                  <a:tcPr marL="105624" marR="64956" marT="16380" marB="16380" anchor="ctr">
                    <a:lnL w="12700" cap="flat" cmpd="sng" algn="ctr">
                      <a:solidFill>
                        <a:srgbClr val="99999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c gridSpan="3">
                  <a:txBody>
                    <a:bodyPr/>
                    <a:lstStyle/>
                    <a:p>
                      <a:pPr marL="0" marR="0" algn="ctr">
                        <a:spcBef>
                          <a:spcPts val="0"/>
                        </a:spcBef>
                        <a:spcAft>
                          <a:spcPts val="0"/>
                        </a:spcAft>
                      </a:pPr>
                      <a:r>
                        <a:rPr lang="en-US" sz="1200" b="1" spc="40">
                          <a:solidFill>
                            <a:srgbClr val="000000"/>
                          </a:solidFill>
                          <a:latin typeface="Times New Roman"/>
                        </a:rPr>
                        <a:t>Good</a:t>
                      </a:r>
                    </a:p>
                  </a:txBody>
                  <a:tcPr marL="64956" marR="64956" marT="16380" marB="1638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200" b="1" spc="40" dirty="0">
                          <a:solidFill>
                            <a:srgbClr val="000000"/>
                          </a:solidFill>
                          <a:latin typeface="Times New Roman"/>
                        </a:rPr>
                        <a:t>Excellent</a:t>
                      </a:r>
                    </a:p>
                  </a:txBody>
                  <a:tcPr marL="97717" marR="114097" marT="16380" marB="16380" anchor="ctr">
                    <a:lnL w="12700" cap="flat" cmpd="sng" algn="ctr">
                      <a:solidFill>
                        <a:srgbClr val="D9D9D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r>
              <a:tr h="297722">
                <a:tc>
                  <a:txBody>
                    <a:bodyPr/>
                    <a:lstStyle/>
                    <a:p>
                      <a:pPr marL="274320" marR="0" indent="-274320">
                        <a:spcBef>
                          <a:spcPts val="0"/>
                        </a:spcBef>
                        <a:spcAft>
                          <a:spcPts val="0"/>
                        </a:spcAft>
                        <a:tabLst>
                          <a:tab pos="274320" algn="l"/>
                        </a:tabLst>
                      </a:pPr>
                      <a:r>
                        <a:rPr lang="en-US" sz="1200" spc="40">
                          <a:latin typeface="Verdana"/>
                          <a:ea typeface="Times New Roman"/>
                          <a:cs typeface="Times New Roman"/>
                        </a:rPr>
                        <a:t>Challenge Bowl </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274320" marR="0" indent="-274320">
                        <a:spcBef>
                          <a:spcPts val="0"/>
                        </a:spcBef>
                        <a:spcAft>
                          <a:spcPts val="0"/>
                        </a:spcAft>
                        <a:tabLst>
                          <a:tab pos="274320" algn="l"/>
                        </a:tabLst>
                      </a:pPr>
                      <a:r>
                        <a:rPr lang="en-US" sz="1200" spc="40" dirty="0">
                          <a:latin typeface="Verdana"/>
                          <a:ea typeface="Times New Roman"/>
                          <a:cs typeface="Times New Roman"/>
                        </a:rPr>
                        <a:t>Facilities</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274320" marR="0" indent="-274320">
                        <a:spcBef>
                          <a:spcPts val="0"/>
                        </a:spcBef>
                        <a:spcAft>
                          <a:spcPts val="0"/>
                        </a:spcAft>
                        <a:tabLst>
                          <a:tab pos="274320" algn="l"/>
                        </a:tabLst>
                      </a:pPr>
                      <a:r>
                        <a:rPr lang="en-US" sz="1200" spc="40">
                          <a:latin typeface="Verdana"/>
                          <a:ea typeface="Times New Roman"/>
                          <a:cs typeface="Times New Roman"/>
                        </a:rPr>
                        <a:t>Accessibility (to Columbus location)</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274320" marR="0" indent="-274320">
                        <a:spcBef>
                          <a:spcPts val="0"/>
                        </a:spcBef>
                        <a:spcAft>
                          <a:spcPts val="0"/>
                        </a:spcAft>
                        <a:tabLst>
                          <a:tab pos="274320" algn="l"/>
                        </a:tabLst>
                      </a:pPr>
                      <a:r>
                        <a:rPr lang="en-US" sz="1200" spc="40">
                          <a:latin typeface="Verdana"/>
                          <a:ea typeface="Times New Roman"/>
                          <a:cs typeface="Times New Roman"/>
                        </a:rPr>
                        <a:t>Length of conference</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274320" marR="0" indent="-274320">
                        <a:spcBef>
                          <a:spcPts val="0"/>
                        </a:spcBef>
                        <a:spcAft>
                          <a:spcPts val="0"/>
                        </a:spcAft>
                        <a:tabLst>
                          <a:tab pos="274320" algn="l"/>
                        </a:tabLst>
                      </a:pPr>
                      <a:r>
                        <a:rPr lang="en-US" sz="1200" spc="40">
                          <a:latin typeface="Verdana"/>
                          <a:ea typeface="Times New Roman"/>
                          <a:cs typeface="Times New Roman"/>
                        </a:rPr>
                        <a:t>1</a:t>
                      </a:r>
                      <a:r>
                        <a:rPr lang="en-US" sz="1200" spc="40" baseline="30000">
                          <a:latin typeface="Verdana"/>
                          <a:ea typeface="Times New Roman"/>
                          <a:cs typeface="Times New Roman"/>
                        </a:rPr>
                        <a:t>st</a:t>
                      </a:r>
                      <a:r>
                        <a:rPr lang="en-US" sz="1200" spc="40">
                          <a:latin typeface="Verdana"/>
                          <a:ea typeface="Times New Roman"/>
                          <a:cs typeface="Times New Roman"/>
                        </a:rPr>
                        <a:t> year Students: Quality of lecture content material  </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0" marR="0" indent="0">
                        <a:spcBef>
                          <a:spcPts val="0"/>
                        </a:spcBef>
                        <a:spcAft>
                          <a:spcPts val="0"/>
                        </a:spcAft>
                        <a:tabLst>
                          <a:tab pos="274320" algn="l"/>
                          <a:tab pos="457200" algn="l"/>
                        </a:tabLst>
                      </a:pPr>
                      <a:r>
                        <a:rPr lang="en-US" sz="1200" spc="40">
                          <a:latin typeface="Verdana"/>
                          <a:ea typeface="Times New Roman"/>
                          <a:cs typeface="Times New Roman"/>
                        </a:rPr>
                        <a:t>       2</a:t>
                      </a:r>
                      <a:r>
                        <a:rPr lang="en-US" sz="1200" spc="40" baseline="30000">
                          <a:latin typeface="Verdana"/>
                          <a:ea typeface="Times New Roman"/>
                          <a:cs typeface="Times New Roman"/>
                        </a:rPr>
                        <a:t>nd</a:t>
                      </a:r>
                      <a:r>
                        <a:rPr lang="en-US" sz="1200" spc="40">
                          <a:latin typeface="Verdana"/>
                          <a:ea typeface="Times New Roman"/>
                          <a:cs typeface="Times New Roman"/>
                        </a:rPr>
                        <a:t> year Students: Quality of lecture content material  </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r h="297722">
                <a:tc>
                  <a:txBody>
                    <a:bodyPr/>
                    <a:lstStyle/>
                    <a:p>
                      <a:pPr marL="274320" marR="0" indent="-274320">
                        <a:spcBef>
                          <a:spcPts val="0"/>
                        </a:spcBef>
                        <a:spcAft>
                          <a:spcPts val="0"/>
                        </a:spcAft>
                        <a:tabLst>
                          <a:tab pos="274320" algn="l"/>
                        </a:tabLst>
                      </a:pPr>
                      <a:r>
                        <a:rPr lang="en-US" sz="1200" spc="40">
                          <a:latin typeface="Verdana"/>
                          <a:ea typeface="Times New Roman"/>
                          <a:cs typeface="Times New Roman"/>
                        </a:rPr>
                        <a:t>Overall conference experience</a:t>
                      </a:r>
                    </a:p>
                  </a:txBody>
                  <a:tcPr marL="64956" marR="64956"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1</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2</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3</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a:solidFill>
                            <a:srgbClr val="000000"/>
                          </a:solidFill>
                          <a:latin typeface="Verdana"/>
                          <a:ea typeface="Times New Roman"/>
                          <a:cs typeface="Times New Roman"/>
                        </a:rPr>
                        <a:t>4</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200" spc="40" dirty="0">
                          <a:solidFill>
                            <a:srgbClr val="000000"/>
                          </a:solidFill>
                          <a:latin typeface="Verdana"/>
                          <a:ea typeface="Times New Roman"/>
                          <a:cs typeface="Times New Roman"/>
                        </a:rPr>
                        <a:t>5</a:t>
                      </a:r>
                    </a:p>
                  </a:txBody>
                  <a:tcPr marL="0" marR="0" marT="16380" marB="1638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3F3F3"/>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Written portion of Survey </a:t>
            </a:r>
            <a:endParaRPr lang="en-US" dirty="0"/>
          </a:p>
        </p:txBody>
      </p:sp>
      <p:sp>
        <p:nvSpPr>
          <p:cNvPr id="3" name="Rectangle 2"/>
          <p:cNvSpPr/>
          <p:nvPr/>
        </p:nvSpPr>
        <p:spPr>
          <a:xfrm>
            <a:off x="838200" y="1295400"/>
            <a:ext cx="7391400" cy="4973156"/>
          </a:xfrm>
          <a:prstGeom prst="rect">
            <a:avLst/>
          </a:prstGeom>
        </p:spPr>
        <p:txBody>
          <a:bodyPr wrap="square">
            <a:spAutoFit/>
          </a:bodyPr>
          <a:lstStyle/>
          <a:p>
            <a:pPr>
              <a:spcBef>
                <a:spcPts val="300"/>
              </a:spcBef>
              <a:spcAft>
                <a:spcPts val="400"/>
              </a:spcAft>
              <a:tabLst>
                <a:tab pos="1310640" algn="ctr"/>
                <a:tab pos="2620645" algn="ctr"/>
              </a:tabLst>
            </a:pPr>
            <a:r>
              <a:rPr lang="en-US" sz="1400" spc="20" dirty="0" smtClean="0">
                <a:solidFill>
                  <a:srgbClr val="990033"/>
                </a:solidFill>
                <a:latin typeface="Arial"/>
                <a:ea typeface="Times New Roman"/>
              </a:rPr>
              <a:t>If you are a 1</a:t>
            </a:r>
            <a:r>
              <a:rPr lang="en-US" sz="1400" spc="20" baseline="30000" dirty="0" smtClean="0">
                <a:solidFill>
                  <a:srgbClr val="990033"/>
                </a:solidFill>
                <a:latin typeface="Arial"/>
                <a:ea typeface="Times New Roman"/>
              </a:rPr>
              <a:t>st</a:t>
            </a:r>
            <a:r>
              <a:rPr lang="en-US" sz="1400" spc="20" dirty="0" smtClean="0">
                <a:solidFill>
                  <a:srgbClr val="990033"/>
                </a:solidFill>
                <a:latin typeface="Arial"/>
                <a:ea typeface="Times New Roman"/>
              </a:rPr>
              <a:t> year student, do you plan to attend next year?         		Yes or   No </a:t>
            </a:r>
            <a:endParaRPr lang="en-US" sz="1400" spc="20" dirty="0" smtClean="0">
              <a:solidFill>
                <a:srgbClr val="990033"/>
              </a:solidFill>
              <a:latin typeface="Tahoma"/>
              <a:ea typeface="Times New Roman"/>
            </a:endParaRPr>
          </a:p>
          <a:p>
            <a:pPr>
              <a:spcBef>
                <a:spcPts val="300"/>
              </a:spcBef>
              <a:spcAft>
                <a:spcPts val="400"/>
              </a:spcAft>
              <a:tabLst>
                <a:tab pos="1310640" algn="ctr"/>
                <a:tab pos="2620645" algn="ctr"/>
              </a:tabLst>
            </a:pPr>
            <a:r>
              <a:rPr lang="en-US" sz="1400" spc="20" dirty="0" smtClean="0">
                <a:solidFill>
                  <a:srgbClr val="990033"/>
                </a:solidFill>
                <a:latin typeface="Arial"/>
                <a:ea typeface="Times New Roman"/>
              </a:rPr>
              <a:t>Did the conference meet or exceed your expectations?	       		Yes or No 	</a:t>
            </a:r>
            <a:endParaRPr lang="en-US" sz="1400" spc="20" dirty="0" smtClean="0">
              <a:solidFill>
                <a:srgbClr val="990033"/>
              </a:solidFill>
              <a:latin typeface="Tahoma"/>
              <a:ea typeface="Times New Roman"/>
            </a:endParaRPr>
          </a:p>
          <a:p>
            <a:r>
              <a:rPr lang="en-US" sz="1400" spc="40" dirty="0" smtClean="0">
                <a:solidFill>
                  <a:srgbClr val="990033"/>
                </a:solidFill>
                <a:latin typeface="Arial"/>
                <a:ea typeface="Times New Roman"/>
                <a:cs typeface="Times New Roman"/>
              </a:rPr>
              <a:t>Did you become more informed of OAPA and legislative updates?               Yes or No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From your perspective will you be able to apply the knowledge gained at this conference and if so, please explain?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What is most important to you about the conference; networking, the date, the location, educational material?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What changes would you like to see implemented for future conferences (any additional topics)?</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Any other comment/suggestions?</a:t>
            </a:r>
            <a:endParaRPr lang="en-US" sz="1400" spc="40" dirty="0" smtClean="0">
              <a:solidFill>
                <a:srgbClr val="990033"/>
              </a:solidFill>
              <a:latin typeface="Verdana"/>
              <a:ea typeface="Times New Roman"/>
              <a:cs typeface="Times New Roman"/>
            </a:endParaRPr>
          </a:p>
          <a:p>
            <a:r>
              <a:rPr lang="en-US" sz="1400" spc="40" dirty="0" smtClean="0">
                <a:solidFill>
                  <a:srgbClr val="990033"/>
                </a:solidFill>
                <a:latin typeface="Arial"/>
                <a:ea typeface="Times New Roman"/>
                <a:cs typeface="Times New Roman"/>
              </a:rPr>
              <a:t> </a:t>
            </a:r>
            <a:endParaRPr lang="en-US" sz="1400" spc="40" dirty="0" smtClean="0">
              <a:solidFill>
                <a:srgbClr val="990033"/>
              </a:solidFill>
              <a:latin typeface="Verdana"/>
              <a:ea typeface="Times New Roman"/>
              <a:cs typeface="Times New Roman"/>
            </a:endParaRPr>
          </a:p>
          <a:p>
            <a:pPr algn="ctr"/>
            <a:r>
              <a:rPr lang="en-US" sz="1400" spc="40" dirty="0" smtClean="0">
                <a:solidFill>
                  <a:srgbClr val="990033"/>
                </a:solidFill>
                <a:latin typeface="Arial"/>
                <a:ea typeface="Times New Roman"/>
                <a:cs typeface="Times New Roman"/>
              </a:rPr>
              <a:t>Thank you for your attendance! Good luck &amp; happy studies! </a:t>
            </a:r>
            <a:endParaRPr lang="en-US" sz="1400" spc="40" dirty="0">
              <a:solidFill>
                <a:srgbClr val="990033"/>
              </a:solidFill>
              <a:latin typeface="Verdana"/>
              <a:ea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52400"/>
          <a:ext cx="8153400" cy="6101122"/>
        </p:xfrm>
        <a:graphic>
          <a:graphicData uri="http://schemas.openxmlformats.org/drawingml/2006/table">
            <a:tbl>
              <a:tblPr/>
              <a:tblGrid>
                <a:gridCol w="8153400"/>
              </a:tblGrid>
              <a:tr h="912201">
                <a:tc>
                  <a:txBody>
                    <a:bodyPr/>
                    <a:lstStyle/>
                    <a:p>
                      <a:pPr marL="0" marR="0" algn="ctr">
                        <a:spcBef>
                          <a:spcPts val="0"/>
                        </a:spcBef>
                        <a:spcAft>
                          <a:spcPts val="800"/>
                        </a:spcAft>
                      </a:pPr>
                      <a:r>
                        <a:rPr lang="en-US" sz="2800" b="1" kern="0" cap="all" spc="40" dirty="0">
                          <a:latin typeface="Times New Roman"/>
                        </a:rPr>
                        <a:t>OAPA Student Conference 2010</a:t>
                      </a:r>
                    </a:p>
                  </a:txBody>
                  <a:tcPr marL="73025" marR="73025" marT="18415" marB="18415" anchor="b">
                    <a:lnL>
                      <a:noFill/>
                    </a:lnL>
                    <a:lnR>
                      <a:noFill/>
                    </a:lnR>
                    <a:lnT>
                      <a:noFill/>
                    </a:lnT>
                    <a:lnB w="12700" cap="flat" cmpd="sng" algn="ctr">
                      <a:solidFill>
                        <a:srgbClr val="999999"/>
                      </a:solidFill>
                      <a:prstDash val="solid"/>
                      <a:round/>
                      <a:headEnd type="none" w="med" len="med"/>
                      <a:tailEnd type="none" w="med" len="med"/>
                    </a:lnB>
                  </a:tcPr>
                </a:tc>
              </a:tr>
              <a:tr h="599446">
                <a:tc>
                  <a:txBody>
                    <a:bodyPr/>
                    <a:lstStyle/>
                    <a:p>
                      <a:pPr marL="0" marR="0">
                        <a:spcBef>
                          <a:spcPts val="0"/>
                        </a:spcBef>
                        <a:spcAft>
                          <a:spcPts val="0"/>
                        </a:spcAft>
                      </a:pPr>
                      <a:r>
                        <a:rPr lang="en-US" sz="1800" spc="40" dirty="0">
                          <a:latin typeface="Verdana"/>
                          <a:ea typeface="Times New Roman"/>
                          <a:cs typeface="Times New Roman"/>
                        </a:rPr>
                        <a:t>Name:</a:t>
                      </a:r>
                      <a:r>
                        <a:rPr lang="en-US" sz="1800" b="1" spc="40" dirty="0">
                          <a:latin typeface="Verdana"/>
                          <a:ea typeface="Times New Roman"/>
                          <a:cs typeface="Times New Roman"/>
                        </a:rPr>
                        <a:t>1</a:t>
                      </a:r>
                      <a:r>
                        <a:rPr lang="en-US" sz="1800" b="1" spc="40" baseline="30000" dirty="0">
                          <a:latin typeface="Verdana"/>
                          <a:ea typeface="Times New Roman"/>
                          <a:cs typeface="Times New Roman"/>
                        </a:rPr>
                        <a:t>st</a:t>
                      </a:r>
                      <a:r>
                        <a:rPr lang="en-US" sz="1800" b="1" spc="40" dirty="0">
                          <a:latin typeface="Verdana"/>
                          <a:ea typeface="Times New Roman"/>
                          <a:cs typeface="Times New Roman"/>
                        </a:rPr>
                        <a:t> Year Students  </a:t>
                      </a:r>
                      <a:r>
                        <a:rPr lang="en-US" sz="1800" b="1" spc="40" dirty="0" smtClean="0">
                          <a:latin typeface="Verdana"/>
                          <a:ea typeface="Times New Roman"/>
                          <a:cs typeface="Times New Roman"/>
                        </a:rPr>
                        <a:t>  </a:t>
                      </a:r>
                      <a:r>
                        <a:rPr lang="en-US" sz="1800" spc="40" dirty="0">
                          <a:latin typeface="Verdana"/>
                          <a:ea typeface="Times New Roman"/>
                          <a:cs typeface="Times New Roman"/>
                        </a:rPr>
                        <a:t>(survey involved </a:t>
                      </a:r>
                      <a:r>
                        <a:rPr lang="en-US" sz="1800" spc="40" dirty="0">
                          <a:solidFill>
                            <a:srgbClr val="FF0000"/>
                          </a:solidFill>
                          <a:latin typeface="Verdana"/>
                          <a:ea typeface="Times New Roman"/>
                          <a:cs typeface="Times New Roman"/>
                        </a:rPr>
                        <a:t>55 students</a:t>
                      </a:r>
                      <a:r>
                        <a:rPr lang="en-US" sz="1800" spc="40" dirty="0">
                          <a:latin typeface="Verdana"/>
                          <a:ea typeface="Times New Roman"/>
                          <a:cs typeface="Times New Roman"/>
                        </a:rPr>
                        <a:t>) </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393353">
                <a:tc>
                  <a:txBody>
                    <a:bodyPr/>
                    <a:lstStyle/>
                    <a:p>
                      <a:pPr marL="0" marR="0" algn="ctr">
                        <a:spcBef>
                          <a:spcPts val="0"/>
                        </a:spcBef>
                        <a:spcAft>
                          <a:spcPts val="0"/>
                        </a:spcAft>
                      </a:pPr>
                      <a:endParaRPr lang="en-US" sz="1800" spc="40" dirty="0">
                        <a:latin typeface="Verdana"/>
                        <a:ea typeface="Times New Roman"/>
                        <a:cs typeface="Times New Roman"/>
                      </a:endParaRPr>
                    </a:p>
                  </a:txBody>
                  <a:tcPr marL="73025" marR="73025" marT="18415" marB="18415"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0" marR="0" algn="ctr">
                        <a:spcBef>
                          <a:spcPts val="0"/>
                        </a:spcBef>
                        <a:spcAft>
                          <a:spcPts val="0"/>
                        </a:spcAft>
                      </a:pPr>
                      <a:r>
                        <a:rPr lang="en-US" sz="1800" b="1" spc="40" dirty="0">
                          <a:solidFill>
                            <a:srgbClr val="000000"/>
                          </a:solidFill>
                          <a:latin typeface="Times New Roman"/>
                        </a:rPr>
                        <a:t>Description/Identification of Survey Item                                                AVERAGES out of 5</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Challenge Bowl                                                                                       </a:t>
                      </a:r>
                      <a:r>
                        <a:rPr lang="en-US" sz="1800" spc="40" dirty="0">
                          <a:solidFill>
                            <a:srgbClr val="FF0000"/>
                          </a:solidFill>
                          <a:latin typeface="Verdana"/>
                          <a:ea typeface="Times New Roman"/>
                          <a:cs typeface="Times New Roman"/>
                        </a:rPr>
                        <a:t>4.528</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Facilities                                                                                                </a:t>
                      </a:r>
                      <a:r>
                        <a:rPr lang="en-US" sz="1800" spc="40" dirty="0">
                          <a:solidFill>
                            <a:srgbClr val="FF0000"/>
                          </a:solidFill>
                          <a:latin typeface="Verdana"/>
                          <a:ea typeface="Times New Roman"/>
                          <a:cs typeface="Times New Roman"/>
                        </a:rPr>
                        <a:t>4.618</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Accessibility (to Columbus location)                                                           </a:t>
                      </a:r>
                      <a:r>
                        <a:rPr lang="en-US" sz="1800" spc="40" dirty="0">
                          <a:solidFill>
                            <a:srgbClr val="FF0000"/>
                          </a:solidFill>
                          <a:latin typeface="Verdana"/>
                          <a:ea typeface="Times New Roman"/>
                          <a:cs typeface="Times New Roman"/>
                        </a:rPr>
                        <a:t>4.182</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Length of conference                                                                               </a:t>
                      </a:r>
                      <a:r>
                        <a:rPr lang="en-US" sz="1800" spc="40" dirty="0">
                          <a:solidFill>
                            <a:srgbClr val="FF0000"/>
                          </a:solidFill>
                          <a:latin typeface="Verdana"/>
                          <a:ea typeface="Times New Roman"/>
                          <a:cs typeface="Times New Roman"/>
                        </a:rPr>
                        <a:t>3.537</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1</a:t>
                      </a:r>
                      <a:r>
                        <a:rPr lang="en-US" sz="1800" spc="40" baseline="30000" dirty="0">
                          <a:latin typeface="Verdana"/>
                          <a:ea typeface="Times New Roman"/>
                          <a:cs typeface="Times New Roman"/>
                        </a:rPr>
                        <a:t>st</a:t>
                      </a:r>
                      <a:r>
                        <a:rPr lang="en-US" sz="1800" spc="40" dirty="0">
                          <a:latin typeface="Verdana"/>
                          <a:ea typeface="Times New Roman"/>
                          <a:cs typeface="Times New Roman"/>
                        </a:rPr>
                        <a:t> year Students: Quality of lecture content material                                   </a:t>
                      </a:r>
                      <a:r>
                        <a:rPr lang="en-US" sz="1800" spc="40" dirty="0">
                          <a:solidFill>
                            <a:srgbClr val="FF0000"/>
                          </a:solidFill>
                          <a:latin typeface="Verdana"/>
                          <a:ea typeface="Times New Roman"/>
                          <a:cs typeface="Times New Roman"/>
                        </a:rPr>
                        <a:t>4.020</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599446">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Overall conference experience                                                                   </a:t>
                      </a:r>
                      <a:r>
                        <a:rPr lang="en-US" sz="1800" spc="40" dirty="0">
                          <a:solidFill>
                            <a:srgbClr val="FF0000"/>
                          </a:solidFill>
                          <a:latin typeface="Verdana"/>
                          <a:ea typeface="Times New Roman"/>
                          <a:cs typeface="Times New Roman"/>
                        </a:rPr>
                        <a:t>4.580</a:t>
                      </a:r>
                      <a:r>
                        <a:rPr lang="en-US" sz="1800" spc="40" dirty="0">
                          <a:latin typeface="Verdana"/>
                          <a:ea typeface="Times New Roman"/>
                          <a:cs typeface="Times New Roman"/>
                        </a:rPr>
                        <a:t> </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52400"/>
            <a:ext cx="8991600" cy="652486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you are a 1</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year student, do you plan to attend next year?         </a:t>
            </a:r>
          </a:p>
          <a:p>
            <a:pPr marL="0" marR="0" lvl="0" indent="0" algn="l" defTabSz="914400" rtl="0" eaLnBrk="1" fontAlgn="base" latinLnBrk="0" hangingPunct="1">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All 55 students said YES</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Did the conference meet or exceed your expectations?</a:t>
            </a: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All but</a:t>
            </a:r>
            <a:r>
              <a:rPr kumimoji="0" lang="en-US" sz="1600" b="0" i="0" u="none" strike="noStrike" cap="none" normalizeH="0" dirty="0" smtClean="0">
                <a:ln>
                  <a:noFill/>
                </a:ln>
                <a:solidFill>
                  <a:srgbClr val="FF0000"/>
                </a:solidFill>
                <a:effectLst/>
                <a:latin typeface="Arial" pitchFamily="34" charset="0"/>
                <a:ea typeface="Times New Roman" pitchFamily="18" charset="0"/>
                <a:cs typeface="Arial" pitchFamily="34" charset="0"/>
              </a:rPr>
              <a:t> 4 felt the conference met or exceeded expectations.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tabLst>
                <a:tab pos="1311275" algn="ctr"/>
                <a:tab pos="2620963" algn="ctr"/>
              </a:tabLst>
            </a:pPr>
            <a:r>
              <a:rPr kumimoji="0" lang="en-US" sz="16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Did you become more informed of OAPA and legislative updates? </a:t>
            </a:r>
            <a:endParaRPr lang="en-US" sz="1600" dirty="0" smtClean="0">
              <a:solidFill>
                <a:schemeClr val="bg2">
                  <a:lumMod val="25000"/>
                </a:schemeClr>
              </a:solidFill>
              <a:latin typeface="Arial" pitchFamily="34" charset="0"/>
              <a:ea typeface="Times New Roman" pitchFamily="18" charset="0"/>
              <a:cs typeface="Arial" pitchFamily="34" charset="0"/>
            </a:endParaRPr>
          </a:p>
          <a:p>
            <a:pPr lvl="0" eaLnBrk="0" fontAlgn="base" hangingPunct="0">
              <a:spcBef>
                <a:spcPct val="0"/>
              </a:spcBef>
              <a:spcAft>
                <a:spcPct val="0"/>
              </a:spcAft>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6 students</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felt the conference did not completely inform them of legislative updates. The remaining </a:t>
            </a:r>
            <a:r>
              <a:rPr lang="en-US" sz="1600" dirty="0" smtClean="0">
                <a:solidFill>
                  <a:srgbClr val="FF0000"/>
                </a:solidFill>
                <a:latin typeface="Arial" pitchFamily="34" charset="0"/>
                <a:ea typeface="Times New Roman" pitchFamily="18" charset="0"/>
                <a:cs typeface="Arial" pitchFamily="34" charset="0"/>
              </a:rPr>
              <a:t>felt it did.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tabLst>
                <a:tab pos="1311275" algn="ctr"/>
                <a:tab pos="2620963" algn="ctr"/>
              </a:tabLst>
            </a:pPr>
            <a:r>
              <a:rPr kumimoji="0" lang="en-US" sz="16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From your perspective will you be able to apply the knowledge gained at this conference ad if so, please explain? </a:t>
            </a:r>
            <a:endParaRPr kumimoji="0" lang="en-US" sz="16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majority of students felt this was very beneficial. The number one reason was the specialty speakers.  Two students felt the knowledge was repetitive from school, specifically the medical board.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What is most important to you about the conference; networking, the date, the location, educational material? </a:t>
            </a:r>
            <a:endParaRPr kumimoji="0" lang="en-US" sz="16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Most important to students was networking and meeting students. </a:t>
            </a:r>
            <a:endParaRPr kumimoji="0" lang="en-US" sz="16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Educational material was ranked second. With specialty speakers, preparing for </a:t>
            </a:r>
            <a:r>
              <a:rPr kumimoji="0" lang="en-US"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clinicals</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and the technology information specifically written as being especially helpful. </a:t>
            </a:r>
            <a:endParaRPr kumimoji="0" lang="en-US" sz="16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Followed by the date; they felt a more conducive date could be chosen (away from exam time). A few specified either around a holiday or the beginning of the semester (4 specified January).</a:t>
            </a:r>
            <a:endParaRPr kumimoji="0" lang="en-US" sz="16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Columbus was unanimously a good location minus the weather of the weekend.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chemeClr val="bg2">
                    <a:lumMod val="25000"/>
                  </a:schemeClr>
                </a:solidFill>
                <a:effectLst/>
                <a:latin typeface="Arial" pitchFamily="34" charset="0"/>
                <a:ea typeface="Times New Roman" pitchFamily="18" charset="0"/>
                <a:cs typeface="Arial" pitchFamily="34" charset="0"/>
              </a:rPr>
              <a:t>What changes would you like to see implemented for future conferences (any additional topics)?</a:t>
            </a:r>
            <a:endParaRPr kumimoji="0" lang="en-US" sz="16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 Change the medical board lecture so that it is an introduction and not focusing on negative aspects.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Add PA job recruiters. </a:t>
            </a: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lang="en-US" sz="1600" dirty="0" smtClean="0">
                <a:solidFill>
                  <a:srgbClr val="FF0000"/>
                </a:solidFill>
                <a:latin typeface="Arial" pitchFamily="34" charset="0"/>
                <a:cs typeface="Arial" pitchFamily="34" charset="0"/>
              </a:rPr>
              <a:t>3. Board exam review.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a:t>
            </a:r>
            <a:r>
              <a:rPr lang="en-US" baseline="30000" dirty="0" smtClean="0"/>
              <a:t>st</a:t>
            </a:r>
            <a:r>
              <a:rPr lang="en-US" dirty="0" smtClean="0"/>
              <a:t> Year Students Comments</a:t>
            </a:r>
            <a:endParaRPr lang="en-US" dirty="0"/>
          </a:p>
        </p:txBody>
      </p:sp>
      <p:pic>
        <p:nvPicPr>
          <p:cNvPr id="4" name="Content Placeholder 3" descr="oapa1.jpg"/>
          <p:cNvPicPr>
            <a:picLocks noGrp="1" noChangeAspect="1"/>
          </p:cNvPicPr>
          <p:nvPr>
            <p:ph idx="1"/>
          </p:nvPr>
        </p:nvPicPr>
        <p:blipFill>
          <a:blip r:embed="rId2" cstate="print"/>
          <a:stretch>
            <a:fillRect/>
          </a:stretch>
        </p:blipFill>
        <p:spPr>
          <a:xfrm>
            <a:off x="6075680" y="4419600"/>
            <a:ext cx="3068320" cy="2301240"/>
          </a:xfrm>
        </p:spPr>
      </p:pic>
      <p:sp>
        <p:nvSpPr>
          <p:cNvPr id="8193" name="Rectangle 1"/>
          <p:cNvSpPr>
            <a:spLocks noChangeArrowheads="1"/>
          </p:cNvSpPr>
          <p:nvPr/>
        </p:nvSpPr>
        <p:spPr bwMode="auto">
          <a:xfrm>
            <a:off x="0" y="10668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Any other comment/suggestions?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 Award program with best student % present.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Would like to have more specialty area representatives and more time to converse with them.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3. Information on Residency Programs or Career Options (military, national health service).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4. Enjoyed the social mixer on Friday. Would like to see ideas for socializing other than Friday’s dinner.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Others: </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Hotel needs wireless access. (1 person) </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Change scholarship requirements (1 person thought AAPA membership was required for 3 months, she felt this would be acceptable at 1 month.) </a:t>
            </a:r>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dirty="0" smtClean="0"/>
              <a:t>Afternoon Lecture Sessions 2</a:t>
            </a:r>
            <a:r>
              <a:rPr lang="en-US" sz="3600" baseline="30000" dirty="0" smtClean="0"/>
              <a:t>nd</a:t>
            </a:r>
            <a:r>
              <a:rPr lang="en-US" sz="3600" dirty="0" smtClean="0"/>
              <a:t> year</a:t>
            </a:r>
            <a:endParaRPr lang="en-US" sz="3600" dirty="0"/>
          </a:p>
        </p:txBody>
      </p:sp>
      <p:sp>
        <p:nvSpPr>
          <p:cNvPr id="3" name="Content Placeholder 2"/>
          <p:cNvSpPr>
            <a:spLocks noGrp="1"/>
          </p:cNvSpPr>
          <p:nvPr>
            <p:ph idx="1"/>
          </p:nvPr>
        </p:nvSpPr>
        <p:spPr>
          <a:xfrm>
            <a:off x="457200" y="381000"/>
            <a:ext cx="5486400" cy="5745163"/>
          </a:xfrm>
        </p:spPr>
        <p:txBody>
          <a:bodyPr>
            <a:normAutofit lnSpcReduction="10000"/>
          </a:bodyPr>
          <a:lstStyle/>
          <a:p>
            <a:endParaRPr lang="en-US" sz="2000" b="1" dirty="0" smtClean="0"/>
          </a:p>
          <a:p>
            <a:endParaRPr lang="en-US" sz="2000" b="1" dirty="0" smtClean="0"/>
          </a:p>
          <a:p>
            <a:endParaRPr lang="en-US" sz="2000" b="1" dirty="0" smtClean="0"/>
          </a:p>
          <a:p>
            <a:r>
              <a:rPr lang="en-US" sz="2000" b="1" dirty="0" smtClean="0"/>
              <a:t>Licensure and Certificate to Prescribe </a:t>
            </a:r>
          </a:p>
          <a:p>
            <a:pPr>
              <a:buNone/>
            </a:pPr>
            <a:r>
              <a:rPr lang="en-US" sz="2000" dirty="0" smtClean="0"/>
              <a:t>	</a:t>
            </a:r>
            <a:r>
              <a:rPr lang="en-US" sz="2000" dirty="0" err="1" smtClean="0"/>
              <a:t>Josanne</a:t>
            </a:r>
            <a:r>
              <a:rPr lang="en-US" sz="2000" dirty="0" smtClean="0"/>
              <a:t> </a:t>
            </a:r>
            <a:r>
              <a:rPr lang="en-US" sz="2000" dirty="0" err="1" smtClean="0"/>
              <a:t>Pagel</a:t>
            </a:r>
            <a:r>
              <a:rPr lang="en-US" sz="2000" dirty="0" smtClean="0"/>
              <a:t> PA-C </a:t>
            </a:r>
          </a:p>
          <a:p>
            <a:pPr>
              <a:buNone/>
            </a:pPr>
            <a:r>
              <a:rPr lang="en-US" sz="2000" dirty="0" smtClean="0"/>
              <a:t>	- focusing on our timeline to taking the PANCE &amp; applying for a license</a:t>
            </a:r>
          </a:p>
          <a:p>
            <a:r>
              <a:rPr lang="en-US" sz="2000" dirty="0" smtClean="0"/>
              <a:t> </a:t>
            </a:r>
            <a:r>
              <a:rPr lang="en-US" sz="2000" b="1" dirty="0" smtClean="0"/>
              <a:t>Interviewing for a Job </a:t>
            </a:r>
          </a:p>
          <a:p>
            <a:pPr>
              <a:buNone/>
            </a:pPr>
            <a:r>
              <a:rPr lang="en-US" sz="2000" dirty="0" smtClean="0"/>
              <a:t>	Jay Peterson PA-C </a:t>
            </a:r>
          </a:p>
          <a:p>
            <a:pPr>
              <a:buNone/>
            </a:pPr>
            <a:r>
              <a:rPr lang="en-US" sz="2000" dirty="0" smtClean="0"/>
              <a:t>	- interviewing etiquette, how to present yourself, &amp; questions that need asked/answered from both your perspective and the employers </a:t>
            </a:r>
          </a:p>
          <a:p>
            <a:r>
              <a:rPr lang="en-US" sz="2000" dirty="0" smtClean="0"/>
              <a:t> </a:t>
            </a:r>
            <a:r>
              <a:rPr lang="en-US" sz="2000" b="1" dirty="0" smtClean="0"/>
              <a:t>Contracts and Negotiations</a:t>
            </a:r>
          </a:p>
          <a:p>
            <a:pPr>
              <a:buNone/>
            </a:pPr>
            <a:r>
              <a:rPr lang="en-US" sz="2000" b="1" dirty="0" smtClean="0"/>
              <a:t>	</a:t>
            </a:r>
            <a:r>
              <a:rPr lang="en-US" sz="2000" dirty="0" smtClean="0"/>
              <a:t>Dan Goodrich PA-C</a:t>
            </a:r>
          </a:p>
          <a:p>
            <a:pPr lvl="1">
              <a:buNone/>
            </a:pPr>
            <a:r>
              <a:rPr lang="en-US" sz="2000" dirty="0" smtClean="0"/>
              <a:t>- learning negotiation tactics and important aspects of our contracts</a:t>
            </a:r>
            <a:endParaRPr lang="en-US" sz="2000" dirty="0"/>
          </a:p>
        </p:txBody>
      </p:sp>
      <p:pic>
        <p:nvPicPr>
          <p:cNvPr id="4" name="Picture 3" descr="22738_364649340019_520520019_5258428_4842830_n.jpg"/>
          <p:cNvPicPr>
            <a:picLocks noChangeAspect="1"/>
          </p:cNvPicPr>
          <p:nvPr/>
        </p:nvPicPr>
        <p:blipFill>
          <a:blip r:embed="rId2" cstate="print"/>
          <a:stretch>
            <a:fillRect/>
          </a:stretch>
        </p:blipFill>
        <p:spPr>
          <a:xfrm>
            <a:off x="6019800" y="990600"/>
            <a:ext cx="2667000" cy="24079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52400"/>
          <a:ext cx="7696200" cy="6096003"/>
        </p:xfrm>
        <a:graphic>
          <a:graphicData uri="http://schemas.openxmlformats.org/drawingml/2006/table">
            <a:tbl>
              <a:tblPr/>
              <a:tblGrid>
                <a:gridCol w="7696200"/>
              </a:tblGrid>
              <a:tr h="885005">
                <a:tc>
                  <a:txBody>
                    <a:bodyPr/>
                    <a:lstStyle/>
                    <a:p>
                      <a:pPr marL="0" marR="0" algn="ctr">
                        <a:spcBef>
                          <a:spcPts val="0"/>
                        </a:spcBef>
                        <a:spcAft>
                          <a:spcPts val="800"/>
                        </a:spcAft>
                      </a:pPr>
                      <a:r>
                        <a:rPr lang="en-US" sz="2400" b="1" kern="0" cap="all" spc="40" dirty="0">
                          <a:latin typeface="Times New Roman"/>
                        </a:rPr>
                        <a:t>OAPA Student Conference 2010</a:t>
                      </a:r>
                    </a:p>
                  </a:txBody>
                  <a:tcPr marL="73025" marR="73025" marT="18415" marB="18415" anchor="b">
                    <a:lnL>
                      <a:noFill/>
                    </a:lnL>
                    <a:lnR>
                      <a:noFill/>
                    </a:lnR>
                    <a:lnT>
                      <a:noFill/>
                    </a:lnT>
                    <a:lnB w="12700" cap="flat" cmpd="sng" algn="ctr">
                      <a:solidFill>
                        <a:srgbClr val="999999"/>
                      </a:solidFill>
                      <a:prstDash val="solid"/>
                      <a:round/>
                      <a:headEnd type="none" w="med" len="med"/>
                      <a:tailEnd type="none" w="med" len="med"/>
                    </a:lnB>
                  </a:tcPr>
                </a:tc>
              </a:tr>
              <a:tr h="461075">
                <a:tc>
                  <a:txBody>
                    <a:bodyPr/>
                    <a:lstStyle/>
                    <a:p>
                      <a:pPr marL="0" marR="0">
                        <a:spcBef>
                          <a:spcPts val="0"/>
                        </a:spcBef>
                        <a:spcAft>
                          <a:spcPts val="0"/>
                        </a:spcAft>
                      </a:pPr>
                      <a:r>
                        <a:rPr lang="en-US" sz="1800" spc="40" dirty="0" smtClean="0">
                          <a:latin typeface="Verdana"/>
                          <a:ea typeface="Times New Roman"/>
                          <a:cs typeface="Times New Roman"/>
                        </a:rPr>
                        <a:t>Name:</a:t>
                      </a:r>
                      <a:r>
                        <a:rPr lang="en-US" sz="1800" spc="40" baseline="0" dirty="0" smtClean="0">
                          <a:latin typeface="Verdana"/>
                          <a:ea typeface="Times New Roman"/>
                          <a:cs typeface="Times New Roman"/>
                        </a:rPr>
                        <a:t> </a:t>
                      </a:r>
                      <a:r>
                        <a:rPr lang="en-US" sz="1800" b="1" spc="40" baseline="0" dirty="0" smtClean="0">
                          <a:solidFill>
                            <a:schemeClr val="tx1"/>
                          </a:solidFill>
                          <a:latin typeface="Verdana"/>
                          <a:ea typeface="Times New Roman"/>
                          <a:cs typeface="Times New Roman"/>
                        </a:rPr>
                        <a:t>2nd</a:t>
                      </a:r>
                      <a:r>
                        <a:rPr lang="en-US" sz="1800" b="1" spc="40" dirty="0" smtClean="0">
                          <a:solidFill>
                            <a:schemeClr val="tx1"/>
                          </a:solidFill>
                          <a:latin typeface="Verdana"/>
                          <a:ea typeface="Times New Roman"/>
                          <a:cs typeface="Times New Roman"/>
                        </a:rPr>
                        <a:t> </a:t>
                      </a:r>
                      <a:r>
                        <a:rPr lang="en-US" sz="1800" b="1" spc="40" dirty="0">
                          <a:solidFill>
                            <a:schemeClr val="tx1"/>
                          </a:solidFill>
                          <a:latin typeface="Verdana"/>
                          <a:ea typeface="Times New Roman"/>
                          <a:cs typeface="Times New Roman"/>
                        </a:rPr>
                        <a:t>Year Students </a:t>
                      </a:r>
                      <a:r>
                        <a:rPr lang="en-US" sz="1800" spc="40" dirty="0">
                          <a:solidFill>
                            <a:schemeClr val="tx1"/>
                          </a:solidFill>
                          <a:latin typeface="Verdana"/>
                          <a:ea typeface="Times New Roman"/>
                          <a:cs typeface="Times New Roman"/>
                        </a:rPr>
                        <a:t> </a:t>
                      </a:r>
                      <a:r>
                        <a:rPr lang="en-US" sz="1800" spc="40" dirty="0" smtClean="0">
                          <a:solidFill>
                            <a:schemeClr val="tx1"/>
                          </a:solidFill>
                          <a:latin typeface="Verdana"/>
                          <a:ea typeface="Times New Roman"/>
                          <a:cs typeface="Times New Roman"/>
                        </a:rPr>
                        <a:t> </a:t>
                      </a:r>
                      <a:r>
                        <a:rPr lang="en-US" sz="1800" spc="40" dirty="0">
                          <a:latin typeface="Verdana"/>
                          <a:ea typeface="Times New Roman"/>
                          <a:cs typeface="Times New Roman"/>
                        </a:rPr>
                        <a:t>(survey involved </a:t>
                      </a:r>
                      <a:r>
                        <a:rPr lang="en-US" sz="1800" spc="40" dirty="0">
                          <a:solidFill>
                            <a:srgbClr val="FF0000"/>
                          </a:solidFill>
                          <a:latin typeface="Verdana"/>
                          <a:ea typeface="Times New Roman"/>
                          <a:cs typeface="Times New Roman"/>
                        </a:rPr>
                        <a:t>39 students</a:t>
                      </a:r>
                      <a:r>
                        <a:rPr lang="en-US" sz="1800" spc="40" dirty="0">
                          <a:latin typeface="Verdana"/>
                          <a:ea typeface="Times New Roman"/>
                          <a:cs typeface="Times New Roman"/>
                        </a:rPr>
                        <a:t>) </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365746">
                <a:tc>
                  <a:txBody>
                    <a:bodyPr/>
                    <a:lstStyle/>
                    <a:p>
                      <a:pPr marL="0" marR="0" algn="ctr">
                        <a:spcBef>
                          <a:spcPts val="0"/>
                        </a:spcBef>
                        <a:spcAft>
                          <a:spcPts val="0"/>
                        </a:spcAft>
                      </a:pPr>
                      <a:endParaRPr lang="en-US" sz="1800" spc="40" dirty="0">
                        <a:latin typeface="Verdana"/>
                        <a:ea typeface="Times New Roman"/>
                        <a:cs typeface="Times New Roman"/>
                      </a:endParaRPr>
                    </a:p>
                  </a:txBody>
                  <a:tcPr marL="73025" marR="73025" marT="18415" marB="18415"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0" marR="0" algn="ctr">
                        <a:spcBef>
                          <a:spcPts val="0"/>
                        </a:spcBef>
                        <a:spcAft>
                          <a:spcPts val="0"/>
                        </a:spcAft>
                      </a:pPr>
                      <a:r>
                        <a:rPr lang="en-US" sz="1800" b="1" spc="40" dirty="0">
                          <a:solidFill>
                            <a:srgbClr val="000000"/>
                          </a:solidFill>
                          <a:latin typeface="Times New Roman"/>
                        </a:rPr>
                        <a:t>Description/Identification of Survey Item                                                AVERAGES out of 5</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D9D9D9"/>
                    </a:solidFill>
                  </a:tcPr>
                </a:tc>
              </a:tr>
              <a:tr h="626311">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Challenge Bowl                                                                                       </a:t>
                      </a:r>
                      <a:r>
                        <a:rPr lang="en-US" sz="1800" spc="40" dirty="0">
                          <a:solidFill>
                            <a:srgbClr val="FF0000"/>
                          </a:solidFill>
                          <a:latin typeface="Verdana"/>
                          <a:ea typeface="Times New Roman"/>
                          <a:cs typeface="Times New Roman"/>
                        </a:rPr>
                        <a:t>4.000</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Facilities                                                                                                </a:t>
                      </a:r>
                      <a:r>
                        <a:rPr lang="en-US" sz="1800" spc="40" dirty="0">
                          <a:solidFill>
                            <a:srgbClr val="FF0000"/>
                          </a:solidFill>
                          <a:latin typeface="Verdana"/>
                          <a:ea typeface="Times New Roman"/>
                          <a:cs typeface="Times New Roman"/>
                        </a:rPr>
                        <a:t>4.385</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Accessibility (to Columbus location)                                                           </a:t>
                      </a:r>
                      <a:r>
                        <a:rPr lang="en-US" sz="1800" spc="40" dirty="0">
                          <a:solidFill>
                            <a:srgbClr val="FF0000"/>
                          </a:solidFill>
                          <a:latin typeface="Verdana"/>
                          <a:ea typeface="Times New Roman"/>
                          <a:cs typeface="Times New Roman"/>
                        </a:rPr>
                        <a:t>4.103</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Length of conference                                                                               </a:t>
                      </a:r>
                      <a:r>
                        <a:rPr lang="en-US" sz="1800" spc="40" dirty="0">
                          <a:solidFill>
                            <a:srgbClr val="FF0000"/>
                          </a:solidFill>
                          <a:latin typeface="Verdana"/>
                          <a:ea typeface="Times New Roman"/>
                          <a:cs typeface="Times New Roman"/>
                        </a:rPr>
                        <a:t>3.730</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274320" marR="0" indent="-274320" algn="ctr">
                        <a:spcBef>
                          <a:spcPts val="0"/>
                        </a:spcBef>
                        <a:spcAft>
                          <a:spcPts val="0"/>
                        </a:spcAft>
                        <a:tabLst>
                          <a:tab pos="274320" algn="l"/>
                        </a:tabLst>
                      </a:pPr>
                      <a:r>
                        <a:rPr lang="en-US" sz="1800" spc="40" dirty="0" smtClean="0">
                          <a:latin typeface="Verdana"/>
                          <a:ea typeface="Times New Roman"/>
                          <a:cs typeface="Times New Roman"/>
                        </a:rPr>
                        <a:t>2nd </a:t>
                      </a:r>
                      <a:r>
                        <a:rPr lang="en-US" sz="1800" spc="40" dirty="0">
                          <a:latin typeface="Verdana"/>
                          <a:ea typeface="Times New Roman"/>
                          <a:cs typeface="Times New Roman"/>
                        </a:rPr>
                        <a:t>year Students: Quality of lecture content material                                   </a:t>
                      </a:r>
                      <a:r>
                        <a:rPr lang="en-US" sz="1800" spc="40" dirty="0">
                          <a:solidFill>
                            <a:srgbClr val="FF0000"/>
                          </a:solidFill>
                          <a:latin typeface="Verdana"/>
                          <a:ea typeface="Times New Roman"/>
                          <a:cs typeface="Times New Roman"/>
                        </a:rPr>
                        <a:t>4.263</a:t>
                      </a:r>
                      <a:endParaRPr lang="en-US" sz="1800" spc="40" dirty="0">
                        <a:latin typeface="Verdana"/>
                        <a:ea typeface="Times New Roman"/>
                        <a:cs typeface="Times New Roman"/>
                      </a:endParaRP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26311">
                <a:tc>
                  <a:txBody>
                    <a:bodyPr/>
                    <a:lstStyle/>
                    <a:p>
                      <a:pPr marL="274320" marR="0" indent="-274320" algn="ctr">
                        <a:spcBef>
                          <a:spcPts val="0"/>
                        </a:spcBef>
                        <a:spcAft>
                          <a:spcPts val="0"/>
                        </a:spcAft>
                        <a:tabLst>
                          <a:tab pos="274320" algn="l"/>
                        </a:tabLst>
                      </a:pPr>
                      <a:r>
                        <a:rPr lang="en-US" sz="1800" spc="40" dirty="0">
                          <a:latin typeface="Verdana"/>
                          <a:ea typeface="Times New Roman"/>
                          <a:cs typeface="Times New Roman"/>
                        </a:rPr>
                        <a:t>Overall conference experience                                                                   </a:t>
                      </a:r>
                      <a:r>
                        <a:rPr lang="en-US" sz="1800" spc="40" dirty="0">
                          <a:solidFill>
                            <a:srgbClr val="FF0000"/>
                          </a:solidFill>
                          <a:latin typeface="Verdana"/>
                          <a:ea typeface="Times New Roman"/>
                          <a:cs typeface="Times New Roman"/>
                        </a:rPr>
                        <a:t>4.240</a:t>
                      </a:r>
                      <a:r>
                        <a:rPr lang="en-US" sz="1800" spc="40" dirty="0">
                          <a:latin typeface="Verdana"/>
                          <a:ea typeface="Times New Roman"/>
                          <a:cs typeface="Times New Roman"/>
                        </a:rPr>
                        <a:t> </a:t>
                      </a:r>
                    </a:p>
                  </a:txBody>
                  <a:tcPr marL="73025" marR="73025" marT="18415" marB="1841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622757"/>
            <a:ext cx="9144000" cy="581697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Did the conference meet or exceed your expectations? </a:t>
            </a:r>
          </a:p>
          <a:p>
            <a:pPr marL="0" marR="0" lvl="0" indent="0" algn="l" defTabSz="914400" rtl="0" eaLnBrk="1" fontAlgn="base" latinLnBrk="0" hangingPunct="1">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Only 3 students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felt the conference did not meet their expectations. This was due to the fact that they felt information was repetitive/learned in their academic</a:t>
            </a:r>
            <a:r>
              <a:rPr kumimoji="0" lang="en-US" sz="1400" b="0" i="0" u="none" strike="noStrike" cap="none" normalizeH="0" dirty="0" smtClean="0">
                <a:ln>
                  <a:noFill/>
                </a:ln>
                <a:solidFill>
                  <a:schemeClr val="accent2">
                    <a:lumMod val="75000"/>
                  </a:schemeClr>
                </a:solidFill>
                <a:effectLst/>
                <a:latin typeface="Arial" pitchFamily="34" charset="0"/>
                <a:ea typeface="Times New Roman" pitchFamily="18" charset="0"/>
                <a:cs typeface="Arial" pitchFamily="34" charset="0"/>
              </a:rPr>
              <a:t> year</a:t>
            </a:r>
            <a:r>
              <a:rPr kumimoji="0" lang="en-US" sz="1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 and/or the conference was mandatory. </a:t>
            </a:r>
            <a:endParaRPr kumimoji="0" lang="en-US" sz="1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Did you become more informed of OAPA and legislative updates? </a:t>
            </a:r>
          </a:p>
          <a:p>
            <a:pPr marL="0" marR="0" lvl="0" indent="0" algn="l" defTabSz="914400" rtl="0" eaLnBrk="0" fontAlgn="base" latinLnBrk="0" hangingPunct="0">
              <a:lnSpc>
                <a:spcPct val="100000"/>
              </a:lnSpc>
              <a:spcBef>
                <a:spcPct val="0"/>
              </a:spcBef>
              <a:spcAft>
                <a:spcPct val="0"/>
              </a:spcAft>
              <a:buClrTx/>
              <a:buSzTx/>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9 students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felt the conference did not completely inform them of legislative updates. </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remaining 30 felt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legislation was well covered.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your perspective will you be able to apply the knowledge gained at this conference and if so, please explain?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Yes, especially the more pertinent, concrete information about the procedure of licensure/privileges and contract negotiations.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is most important to you about the conference; networking, the date, the location, educational material?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most important to 2</a:t>
            </a:r>
            <a:r>
              <a:rPr kumimoji="0" lang="en-US" sz="1400" b="0"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nd</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year students was educational material. Many people wrote about the importance of the 2</a:t>
            </a:r>
            <a:r>
              <a:rPr kumimoji="0" lang="en-US" sz="1400" b="0" i="0"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nd</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year sessions and how</a:t>
            </a:r>
            <a:r>
              <a:rPr kumimoji="0" lang="en-US" sz="1400" b="0" i="0" u="none" strike="noStrike" cap="none" normalizeH="0" dirty="0" smtClean="0">
                <a:ln>
                  <a:noFill/>
                </a:ln>
                <a:solidFill>
                  <a:srgbClr val="FF0000"/>
                </a:solidFill>
                <a:effectLst/>
                <a:latin typeface="Arial" pitchFamily="34" charset="0"/>
                <a:ea typeface="Times New Roman" pitchFamily="18" charset="0"/>
                <a:cs typeface="Arial" pitchFamily="34" charset="0"/>
              </a:rPr>
              <a:t> they will be</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beneficial in their transition.  </a:t>
            </a:r>
            <a:endParaRPr kumimoji="0" lang="en-US" sz="14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Networking </a:t>
            </a:r>
            <a:endParaRPr kumimoji="0" lang="en-US" sz="14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date was important in regards to </a:t>
            </a:r>
            <a:r>
              <a:rPr kumimoji="0" lang="en-US"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clinicals</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(When/if they could come.) </a:t>
            </a:r>
            <a:endParaRPr kumimoji="0" lang="en-US" sz="14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Columbus was unanimously a good location minus the weather of the weekend.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changes would you like to see implemented for future conferences (any additional topics)?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 Change the medical board lecture so that it is an introduction and not focusing on negative aspects. Students state it was far too long of lecture and was not beneficial to those who were not in trouble with the law.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Review supervisory agreements with OSMD in a little more detail.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Add PA job recruiters.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3. More specialty</a:t>
            </a:r>
            <a:r>
              <a:rPr kumimoji="0" lang="en-US" sz="1400" b="0"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speakers (women’s health, pain management)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4. Controlled substance abuse lecture (using OARS)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5. More time to socialize with other PA students.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5. Add lecture about PANCE- review courses, test dates, preparation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ctr"/>
                <a:tab pos="2620963" algn="ctr"/>
              </a:tabLst>
            </a:pPr>
            <a:r>
              <a:rPr kumimoji="0" lang="en-US"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Possibly do a mock interview.</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Content Placeholder 3" descr="16.jpg"/>
          <p:cNvPicPr>
            <a:picLocks noGrp="1" noChangeAspect="1"/>
          </p:cNvPicPr>
          <p:nvPr>
            <p:ph idx="1"/>
          </p:nvPr>
        </p:nvPicPr>
        <p:blipFill>
          <a:blip r:embed="rId2" cstate="print"/>
          <a:stretch>
            <a:fillRect/>
          </a:stretch>
        </p:blipFill>
        <p:spPr>
          <a:xfrm>
            <a:off x="6324600" y="4800600"/>
            <a:ext cx="2560532" cy="19203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2</a:t>
            </a:r>
            <a:r>
              <a:rPr lang="en-US" baseline="30000" dirty="0" smtClean="0"/>
              <a:t>nd</a:t>
            </a:r>
            <a:r>
              <a:rPr lang="en-US" dirty="0" smtClean="0"/>
              <a:t> Year Students Response </a:t>
            </a:r>
            <a:endParaRPr lang="en-US" dirty="0"/>
          </a:p>
        </p:txBody>
      </p:sp>
      <p:pic>
        <p:nvPicPr>
          <p:cNvPr id="4" name="Content Placeholder 3" descr="10.jpg"/>
          <p:cNvPicPr>
            <a:picLocks noGrp="1" noChangeAspect="1"/>
          </p:cNvPicPr>
          <p:nvPr>
            <p:ph idx="1"/>
          </p:nvPr>
        </p:nvPicPr>
        <p:blipFill>
          <a:blip r:embed="rId2" cstate="print"/>
          <a:stretch>
            <a:fillRect/>
          </a:stretch>
        </p:blipFill>
        <p:spPr>
          <a:xfrm>
            <a:off x="2895600" y="4972050"/>
            <a:ext cx="2514600" cy="1885950"/>
          </a:xfrm>
        </p:spPr>
      </p:pic>
      <p:sp>
        <p:nvSpPr>
          <p:cNvPr id="40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152400" y="725566"/>
            <a:ext cx="8991600" cy="418576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Any other comment/suggestions?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Social for Friday night following the Challenge Bowl. </a:t>
            </a:r>
            <a:endParaRPr kumimoji="0" lang="en-US" sz="16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Provide handouts with information.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Other individual comments: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-Would like to see contracts and negotiations as an interactive segment allowing student to “see” appropriate negotiations and move this lecture so that it will not run out of time.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-Student felt as if Challenge Bowl was like a high school pep rally. </a:t>
            </a:r>
            <a:r>
              <a:rPr lang="en-US" sz="1600" dirty="0" smtClean="0">
                <a:solidFill>
                  <a:srgbClr val="FF0000"/>
                </a:solidFill>
                <a:latin typeface="Arial" pitchFamily="34" charset="0"/>
                <a:ea typeface="Times New Roman" pitchFamily="18" charset="0"/>
                <a:cs typeface="Arial" pitchFamily="34" charset="0"/>
              </a:rPr>
              <a:t>Student</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stated it was a fun night but was not expecting this. The student stated to make schools better aware of what the Challenge Bowl entails.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-Several individuals in our class are allergic to chocolate and every dessert contained chocolate.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-UT student stated due to their schedule they have just begun their </a:t>
            </a:r>
            <a:r>
              <a:rPr kumimoji="0" lang="en-US"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clinicals</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and thus felt the technology lecture would have benefited her as well as learning about </a:t>
            </a:r>
            <a:r>
              <a:rPr kumimoji="0" lang="en-US" sz="16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preceptorships</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-Place challenge bowl on a stage so they can be seen and make sure they can be heard (microphone).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 think it would be best if this day even was joined with the OAPA conference to increase student involvement and networking between students and current practicing PAs.”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dirty="0" smtClean="0"/>
              <a:t>Student Remarks </a:t>
            </a:r>
            <a:endParaRPr lang="en-US" dirty="0"/>
          </a:p>
        </p:txBody>
      </p:sp>
      <p:sp>
        <p:nvSpPr>
          <p:cNvPr id="3" name="Text Placeholder 2"/>
          <p:cNvSpPr>
            <a:spLocks noGrp="1"/>
          </p:cNvSpPr>
          <p:nvPr>
            <p:ph type="body" idx="1"/>
          </p:nvPr>
        </p:nvSpPr>
        <p:spPr>
          <a:xfrm>
            <a:off x="457200" y="609600"/>
            <a:ext cx="4040188" cy="639762"/>
          </a:xfrm>
        </p:spPr>
        <p:txBody>
          <a:bodyPr/>
          <a:lstStyle/>
          <a:p>
            <a:r>
              <a:rPr lang="en-US" dirty="0" smtClean="0">
                <a:solidFill>
                  <a:srgbClr val="990033"/>
                </a:solidFill>
              </a:rPr>
              <a:t>1</a:t>
            </a:r>
            <a:r>
              <a:rPr lang="en-US" baseline="30000" dirty="0" smtClean="0">
                <a:solidFill>
                  <a:srgbClr val="990033"/>
                </a:solidFill>
              </a:rPr>
              <a:t>st</a:t>
            </a:r>
            <a:r>
              <a:rPr lang="en-US" dirty="0" smtClean="0">
                <a:solidFill>
                  <a:srgbClr val="990033"/>
                </a:solidFill>
              </a:rPr>
              <a:t> years</a:t>
            </a:r>
            <a:endParaRPr lang="en-US" dirty="0">
              <a:solidFill>
                <a:srgbClr val="990033"/>
              </a:solidFill>
            </a:endParaRPr>
          </a:p>
        </p:txBody>
      </p:sp>
      <p:sp>
        <p:nvSpPr>
          <p:cNvPr id="4" name="Content Placeholder 3"/>
          <p:cNvSpPr>
            <a:spLocks noGrp="1"/>
          </p:cNvSpPr>
          <p:nvPr>
            <p:ph sz="half" idx="2"/>
          </p:nvPr>
        </p:nvSpPr>
        <p:spPr>
          <a:xfrm>
            <a:off x="381000" y="1447800"/>
            <a:ext cx="4116388" cy="4373563"/>
          </a:xfrm>
        </p:spPr>
        <p:txBody>
          <a:bodyPr>
            <a:normAutofit fontScale="77500" lnSpcReduction="20000"/>
          </a:bodyPr>
          <a:lstStyle/>
          <a:p>
            <a:r>
              <a:rPr lang="en-US" dirty="0" smtClean="0"/>
              <a:t>“Overall, it was a great experience and I </a:t>
            </a:r>
            <a:r>
              <a:rPr lang="en-US" dirty="0" smtClean="0">
                <a:solidFill>
                  <a:srgbClr val="990033"/>
                </a:solidFill>
              </a:rPr>
              <a:t>hope the conference continues</a:t>
            </a:r>
            <a:r>
              <a:rPr lang="en-US" dirty="0" smtClean="0"/>
              <a:t>!” –Marietta College </a:t>
            </a:r>
          </a:p>
          <a:p>
            <a:pPr>
              <a:buNone/>
            </a:pPr>
            <a:endParaRPr lang="en-US" dirty="0" smtClean="0"/>
          </a:p>
          <a:p>
            <a:r>
              <a:rPr lang="en-US" dirty="0" smtClean="0"/>
              <a:t>“The food was great!” –University of Toledo </a:t>
            </a:r>
          </a:p>
          <a:p>
            <a:pPr>
              <a:buNone/>
            </a:pPr>
            <a:endParaRPr lang="en-US" dirty="0" smtClean="0"/>
          </a:p>
          <a:p>
            <a:r>
              <a:rPr lang="en-US" dirty="0" smtClean="0"/>
              <a:t>“Very </a:t>
            </a:r>
            <a:r>
              <a:rPr lang="en-US" dirty="0" smtClean="0">
                <a:solidFill>
                  <a:srgbClr val="990033"/>
                </a:solidFill>
              </a:rPr>
              <a:t>relevant</a:t>
            </a:r>
            <a:r>
              <a:rPr lang="en-US" dirty="0" smtClean="0"/>
              <a:t> sessions.”- KCMA </a:t>
            </a:r>
          </a:p>
          <a:p>
            <a:pPr>
              <a:buNone/>
            </a:pPr>
            <a:endParaRPr lang="en-US" dirty="0" smtClean="0"/>
          </a:p>
          <a:p>
            <a:r>
              <a:rPr lang="en-US" dirty="0" smtClean="0"/>
              <a:t>“This was great. Thank you!”- Mount Union </a:t>
            </a:r>
          </a:p>
          <a:p>
            <a:pPr>
              <a:buNone/>
            </a:pPr>
            <a:r>
              <a:rPr lang="en-US" dirty="0" smtClean="0"/>
              <a:t> </a:t>
            </a:r>
          </a:p>
          <a:p>
            <a:r>
              <a:rPr lang="en-US" dirty="0" smtClean="0"/>
              <a:t>“</a:t>
            </a:r>
            <a:r>
              <a:rPr lang="en-US" dirty="0" smtClean="0">
                <a:solidFill>
                  <a:srgbClr val="990033"/>
                </a:solidFill>
              </a:rPr>
              <a:t>Terrific</a:t>
            </a:r>
            <a:r>
              <a:rPr lang="en-US" dirty="0" smtClean="0"/>
              <a:t> way to hear from PAs in Ohio and meet other PA students in Ohio.” – 1</a:t>
            </a:r>
            <a:r>
              <a:rPr lang="en-US" baseline="30000" dirty="0" smtClean="0"/>
              <a:t>st</a:t>
            </a:r>
            <a:r>
              <a:rPr lang="en-US" dirty="0" smtClean="0"/>
              <a:t> year Tri-C </a:t>
            </a:r>
          </a:p>
          <a:p>
            <a:endParaRPr lang="en-US" dirty="0"/>
          </a:p>
        </p:txBody>
      </p:sp>
      <p:sp>
        <p:nvSpPr>
          <p:cNvPr id="5" name="Text Placeholder 4"/>
          <p:cNvSpPr>
            <a:spLocks noGrp="1"/>
          </p:cNvSpPr>
          <p:nvPr>
            <p:ph type="body" sz="quarter" idx="3"/>
          </p:nvPr>
        </p:nvSpPr>
        <p:spPr>
          <a:xfrm>
            <a:off x="4648200" y="609600"/>
            <a:ext cx="4041775" cy="639762"/>
          </a:xfrm>
        </p:spPr>
        <p:txBody>
          <a:bodyPr/>
          <a:lstStyle/>
          <a:p>
            <a:r>
              <a:rPr lang="en-US" dirty="0" smtClean="0">
                <a:solidFill>
                  <a:srgbClr val="990033"/>
                </a:solidFill>
              </a:rPr>
              <a:t>2</a:t>
            </a:r>
            <a:r>
              <a:rPr lang="en-US" baseline="30000" dirty="0" smtClean="0">
                <a:solidFill>
                  <a:srgbClr val="990033"/>
                </a:solidFill>
              </a:rPr>
              <a:t>nd</a:t>
            </a:r>
            <a:r>
              <a:rPr lang="en-US" dirty="0" smtClean="0">
                <a:solidFill>
                  <a:srgbClr val="990033"/>
                </a:solidFill>
              </a:rPr>
              <a:t> years </a:t>
            </a:r>
            <a:endParaRPr lang="en-US" dirty="0">
              <a:solidFill>
                <a:srgbClr val="990033"/>
              </a:solidFill>
            </a:endParaRPr>
          </a:p>
        </p:txBody>
      </p:sp>
      <p:sp>
        <p:nvSpPr>
          <p:cNvPr id="6" name="Content Placeholder 5"/>
          <p:cNvSpPr>
            <a:spLocks noGrp="1"/>
          </p:cNvSpPr>
          <p:nvPr>
            <p:ph sz="quarter" idx="4"/>
          </p:nvPr>
        </p:nvSpPr>
        <p:spPr>
          <a:xfrm>
            <a:off x="4495800" y="1143000"/>
            <a:ext cx="4041775" cy="5105400"/>
          </a:xfrm>
        </p:spPr>
        <p:txBody>
          <a:bodyPr>
            <a:noAutofit/>
          </a:bodyPr>
          <a:lstStyle/>
          <a:p>
            <a:r>
              <a:rPr lang="en-US" sz="1400" dirty="0" smtClean="0"/>
              <a:t>“The location was nice as it is </a:t>
            </a:r>
            <a:r>
              <a:rPr lang="en-US" sz="1400" dirty="0" smtClean="0">
                <a:solidFill>
                  <a:srgbClr val="990033"/>
                </a:solidFill>
              </a:rPr>
              <a:t>central </a:t>
            </a:r>
            <a:r>
              <a:rPr lang="en-US" sz="1400" dirty="0" smtClean="0"/>
              <a:t>to the Ohio schools. The food was excellent!”-  UT </a:t>
            </a:r>
          </a:p>
          <a:p>
            <a:endParaRPr lang="en-US" sz="1400" dirty="0" smtClean="0"/>
          </a:p>
          <a:p>
            <a:r>
              <a:rPr lang="en-US" sz="1400" dirty="0" smtClean="0"/>
              <a:t>“Good conference. </a:t>
            </a:r>
            <a:r>
              <a:rPr lang="en-US" sz="1400" dirty="0" smtClean="0">
                <a:solidFill>
                  <a:srgbClr val="990033"/>
                </a:solidFill>
              </a:rPr>
              <a:t>Glad</a:t>
            </a:r>
            <a:r>
              <a:rPr lang="en-US" sz="1400" dirty="0" smtClean="0"/>
              <a:t> I came here today.” –  Tri-C </a:t>
            </a:r>
          </a:p>
          <a:p>
            <a:pPr>
              <a:buNone/>
            </a:pPr>
            <a:endParaRPr lang="en-US" sz="1400" dirty="0" smtClean="0"/>
          </a:p>
          <a:p>
            <a:r>
              <a:rPr lang="en-US" sz="1400" dirty="0" smtClean="0"/>
              <a:t>“</a:t>
            </a:r>
            <a:r>
              <a:rPr lang="en-US" sz="1400" dirty="0" smtClean="0">
                <a:solidFill>
                  <a:srgbClr val="990033"/>
                </a:solidFill>
              </a:rPr>
              <a:t>Overall an amazing and worthwhile conference. Thanks!</a:t>
            </a:r>
            <a:r>
              <a:rPr lang="en-US" sz="1400" dirty="0" smtClean="0"/>
              <a:t>” –Tri-C </a:t>
            </a:r>
          </a:p>
          <a:p>
            <a:pPr>
              <a:buNone/>
            </a:pPr>
            <a:endParaRPr lang="en-US" sz="1400" dirty="0" smtClean="0"/>
          </a:p>
          <a:p>
            <a:r>
              <a:rPr lang="en-US" sz="1400" dirty="0" smtClean="0"/>
              <a:t>“Nicely organized. Thank you! Very nice. </a:t>
            </a:r>
            <a:r>
              <a:rPr lang="en-US" sz="1400" dirty="0" smtClean="0">
                <a:solidFill>
                  <a:srgbClr val="990033"/>
                </a:solidFill>
              </a:rPr>
              <a:t>Keep this going in future years</a:t>
            </a:r>
            <a:r>
              <a:rPr lang="en-US" sz="1400" dirty="0" smtClean="0"/>
              <a:t>. –UT </a:t>
            </a:r>
          </a:p>
          <a:p>
            <a:pPr>
              <a:buNone/>
            </a:pPr>
            <a:endParaRPr lang="en-US" sz="1400" dirty="0" smtClean="0"/>
          </a:p>
          <a:p>
            <a:r>
              <a:rPr lang="en-US" sz="1400" dirty="0" smtClean="0"/>
              <a:t>“Afternoon topics </a:t>
            </a:r>
            <a:r>
              <a:rPr lang="en-US" sz="1400" dirty="0" smtClean="0">
                <a:solidFill>
                  <a:srgbClr val="990033"/>
                </a:solidFill>
              </a:rPr>
              <a:t>excellent!</a:t>
            </a:r>
            <a:r>
              <a:rPr lang="en-US" sz="1400" dirty="0" smtClean="0"/>
              <a:t>” –KCMA </a:t>
            </a:r>
          </a:p>
          <a:p>
            <a:pPr>
              <a:buNone/>
            </a:pPr>
            <a:endParaRPr lang="en-US" sz="1400" dirty="0" smtClean="0"/>
          </a:p>
          <a:p>
            <a:r>
              <a:rPr lang="en-US" sz="1400" dirty="0" smtClean="0"/>
              <a:t>“</a:t>
            </a:r>
            <a:r>
              <a:rPr lang="en-US" sz="1400" dirty="0" err="1" smtClean="0"/>
              <a:t>Josanne</a:t>
            </a:r>
            <a:r>
              <a:rPr lang="en-US" sz="1400" dirty="0" smtClean="0"/>
              <a:t> </a:t>
            </a:r>
            <a:r>
              <a:rPr lang="en-US" sz="1400" dirty="0" err="1" smtClean="0"/>
              <a:t>Pagel</a:t>
            </a:r>
            <a:r>
              <a:rPr lang="en-US" sz="1400" dirty="0" smtClean="0"/>
              <a:t> did an excellent job providing information about licensure. Jay Peterson and Dan Goodrich did great also and were very informative.” –KCMA </a:t>
            </a:r>
          </a:p>
          <a:p>
            <a:pPr>
              <a:buNone/>
            </a:pPr>
            <a:r>
              <a:rPr lang="en-US" sz="1400" dirty="0" smtClean="0"/>
              <a:t> </a:t>
            </a:r>
          </a:p>
          <a:p>
            <a:r>
              <a:rPr lang="en-US" sz="1400" dirty="0" smtClean="0"/>
              <a:t>“Thank you for this </a:t>
            </a:r>
            <a:r>
              <a:rPr lang="en-US" sz="1400" dirty="0" smtClean="0">
                <a:solidFill>
                  <a:srgbClr val="990033"/>
                </a:solidFill>
              </a:rPr>
              <a:t>wonderful experience</a:t>
            </a:r>
            <a:r>
              <a:rPr lang="en-US" sz="1400" dirty="0" smtClean="0"/>
              <a:t>. It was a great opportunity to engage with other PA students and network with established. I’m so sad I wouldn’t be eligible to attend the program next year.” –Tri-C </a:t>
            </a:r>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OAPA Student Conference </a:t>
            </a:r>
            <a:endParaRPr lang="en-US" dirty="0"/>
          </a:p>
        </p:txBody>
      </p:sp>
      <p:pic>
        <p:nvPicPr>
          <p:cNvPr id="4" name="Content Placeholder 3" descr="9.jpg"/>
          <p:cNvPicPr>
            <a:picLocks noGrp="1" noChangeAspect="1"/>
          </p:cNvPicPr>
          <p:nvPr>
            <p:ph idx="1"/>
          </p:nvPr>
        </p:nvPicPr>
        <p:blipFill>
          <a:blip r:embed="rId2" cstate="print"/>
          <a:stretch>
            <a:fillRect/>
          </a:stretch>
        </p:blipFill>
        <p:spPr>
          <a:xfrm rot="17207982">
            <a:off x="5356730" y="1943266"/>
            <a:ext cx="3774028" cy="2830521"/>
          </a:xfrm>
        </p:spPr>
      </p:pic>
      <p:sp>
        <p:nvSpPr>
          <p:cNvPr id="5" name="TextBox 4"/>
          <p:cNvSpPr txBox="1"/>
          <p:nvPr/>
        </p:nvSpPr>
        <p:spPr>
          <a:xfrm>
            <a:off x="762000" y="1295400"/>
            <a:ext cx="6172200" cy="4893647"/>
          </a:xfrm>
          <a:prstGeom prst="rect">
            <a:avLst/>
          </a:prstGeom>
          <a:noFill/>
        </p:spPr>
        <p:txBody>
          <a:bodyPr wrap="square" rtlCol="0">
            <a:spAutoFit/>
          </a:bodyPr>
          <a:lstStyle/>
          <a:p>
            <a:r>
              <a:rPr lang="en-US" sz="2400" dirty="0" smtClean="0">
                <a:solidFill>
                  <a:srgbClr val="990033"/>
                </a:solidFill>
              </a:rPr>
              <a:t>Conference was held April 26-27, 2010 </a:t>
            </a:r>
          </a:p>
          <a:p>
            <a:r>
              <a:rPr lang="en-US" sz="2400" dirty="0" smtClean="0">
                <a:solidFill>
                  <a:srgbClr val="990033"/>
                </a:solidFill>
              </a:rPr>
              <a:t>At Columbus Airport Marriott </a:t>
            </a:r>
          </a:p>
          <a:p>
            <a:endParaRPr lang="en-US" sz="2400" dirty="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endParaRPr lang="en-US" sz="2400" dirty="0" smtClean="0">
              <a:solidFill>
                <a:srgbClr val="990033"/>
              </a:solidFill>
            </a:endParaRPr>
          </a:p>
          <a:p>
            <a:r>
              <a:rPr lang="en-US" sz="2400" dirty="0" smtClean="0">
                <a:solidFill>
                  <a:srgbClr val="990033"/>
                </a:solidFill>
              </a:rPr>
              <a:t>Cost: No fee for OAPA members ;</a:t>
            </a:r>
          </a:p>
          <a:p>
            <a:r>
              <a:rPr lang="en-US" sz="2400" dirty="0" smtClean="0">
                <a:solidFill>
                  <a:srgbClr val="990033"/>
                </a:solidFill>
              </a:rPr>
              <a:t>           non-member $10</a:t>
            </a:r>
            <a:endParaRPr lang="en-US" sz="2400" dirty="0">
              <a:solidFill>
                <a:srgbClr val="990033"/>
              </a:solidFill>
            </a:endParaRPr>
          </a:p>
        </p:txBody>
      </p:sp>
      <p:pic>
        <p:nvPicPr>
          <p:cNvPr id="6" name="Picture 5" descr="22738_364647870019_520520019_5258317_6664351_n.jpg"/>
          <p:cNvPicPr>
            <a:picLocks noChangeAspect="1"/>
          </p:cNvPicPr>
          <p:nvPr/>
        </p:nvPicPr>
        <p:blipFill>
          <a:blip r:embed="rId3" cstate="print"/>
          <a:stretch>
            <a:fillRect/>
          </a:stretch>
        </p:blipFill>
        <p:spPr>
          <a:xfrm>
            <a:off x="2057400" y="2382520"/>
            <a:ext cx="2667000" cy="2743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229600" cy="1143000"/>
          </a:xfrm>
        </p:spPr>
        <p:txBody>
          <a:bodyPr>
            <a:noAutofit/>
          </a:bodyPr>
          <a:lstStyle/>
          <a:p>
            <a:r>
              <a:rPr lang="en-US" sz="8800" dirty="0" smtClean="0"/>
              <a:t>OAPA</a:t>
            </a:r>
            <a:endParaRPr lang="en-US" sz="8800" dirty="0"/>
          </a:p>
        </p:txBody>
      </p:sp>
      <p:sp>
        <p:nvSpPr>
          <p:cNvPr id="3" name="Content Placeholder 2"/>
          <p:cNvSpPr>
            <a:spLocks noGrp="1"/>
          </p:cNvSpPr>
          <p:nvPr>
            <p:ph idx="1"/>
          </p:nvPr>
        </p:nvSpPr>
        <p:spPr>
          <a:xfrm>
            <a:off x="5029200" y="0"/>
            <a:ext cx="3962400" cy="4602163"/>
          </a:xfrm>
          <a:solidFill>
            <a:schemeClr val="tx1"/>
          </a:solidFill>
          <a:ln>
            <a:solidFill>
              <a:schemeClr val="accent1"/>
            </a:solidFill>
          </a:ln>
        </p:spPr>
        <p:txBody>
          <a:bodyPr>
            <a:normAutofit fontScale="62500" lnSpcReduction="20000"/>
          </a:bodyPr>
          <a:lstStyle/>
          <a:p>
            <a:pPr marL="0" marR="0">
              <a:lnSpc>
                <a:spcPct val="115000"/>
              </a:lnSpc>
              <a:spcBef>
                <a:spcPts val="0"/>
              </a:spcBef>
              <a:spcAft>
                <a:spcPts val="1000"/>
              </a:spcAft>
              <a:buNone/>
            </a:pPr>
            <a:r>
              <a:rPr lang="en-US" sz="2800" dirty="0" smtClean="0">
                <a:solidFill>
                  <a:schemeClr val="tx1">
                    <a:lumMod val="85000"/>
                    <a:lumOff val="15000"/>
                  </a:schemeClr>
                </a:solidFill>
                <a:latin typeface="Calibri"/>
                <a:ea typeface="Calibri"/>
                <a:cs typeface="Times New Roman"/>
                <a:hlinkClick r:id="rId2"/>
              </a:rPr>
              <a:t>President – Albert </a:t>
            </a:r>
            <a:r>
              <a:rPr lang="en-US" sz="2800" dirty="0" err="1" smtClean="0">
                <a:solidFill>
                  <a:schemeClr val="tx1">
                    <a:lumMod val="85000"/>
                    <a:lumOff val="15000"/>
                  </a:schemeClr>
                </a:solidFill>
                <a:latin typeface="Calibri"/>
                <a:ea typeface="Calibri"/>
                <a:cs typeface="Times New Roman"/>
                <a:hlinkClick r:id="rId2"/>
              </a:rPr>
              <a:t>Etheart</a:t>
            </a:r>
            <a:r>
              <a:rPr lang="en-US" sz="2800" dirty="0" smtClean="0">
                <a:solidFill>
                  <a:schemeClr val="tx1">
                    <a:lumMod val="85000"/>
                    <a:lumOff val="15000"/>
                  </a:schemeClr>
                </a:solidFill>
                <a:latin typeface="Calibri"/>
                <a:ea typeface="Calibri"/>
                <a:cs typeface="Times New Roman"/>
              </a:rPr>
              <a:t> </a:t>
            </a:r>
            <a:br>
              <a:rPr lang="en-US" sz="2800" dirty="0" smtClean="0">
                <a:solidFill>
                  <a:schemeClr val="tx1">
                    <a:lumMod val="85000"/>
                    <a:lumOff val="1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3"/>
              </a:rPr>
              <a:t>President Elect - Douglas </a:t>
            </a:r>
            <a:r>
              <a:rPr lang="en-US" sz="2800" dirty="0" err="1" smtClean="0">
                <a:solidFill>
                  <a:schemeClr val="bg2">
                    <a:lumMod val="25000"/>
                  </a:schemeClr>
                </a:solidFill>
                <a:latin typeface="Calibri"/>
                <a:ea typeface="Calibri"/>
                <a:cs typeface="Times New Roman"/>
                <a:hlinkClick r:id="rId3"/>
              </a:rPr>
              <a:t>Eulberg</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4"/>
              </a:rPr>
              <a:t>Vice President – James Fry</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5"/>
              </a:rPr>
              <a:t>Secretary – Leah </a:t>
            </a:r>
            <a:r>
              <a:rPr lang="en-US" sz="2800" dirty="0" err="1" smtClean="0">
                <a:solidFill>
                  <a:schemeClr val="bg2">
                    <a:lumMod val="25000"/>
                  </a:schemeClr>
                </a:solidFill>
                <a:latin typeface="Calibri"/>
                <a:ea typeface="Calibri"/>
                <a:cs typeface="Times New Roman"/>
                <a:hlinkClick r:id="rId5"/>
              </a:rPr>
              <a:t>Barmasse</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6"/>
              </a:rPr>
              <a:t>Treasurer – Andrea Boyd</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7"/>
              </a:rPr>
              <a:t>Past-President - Daniel Goodrich</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8"/>
              </a:rPr>
              <a:t>Student Representative – Lauren Wiley</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9"/>
              </a:rPr>
              <a:t>Region 1: JP Thompson</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0"/>
              </a:rPr>
              <a:t>Region 2: Justin Stafford</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1"/>
              </a:rPr>
              <a:t>Region 3: Natalie </a:t>
            </a:r>
            <a:r>
              <a:rPr lang="en-US" sz="2800" dirty="0" err="1" smtClean="0">
                <a:solidFill>
                  <a:schemeClr val="bg2">
                    <a:lumMod val="25000"/>
                  </a:schemeClr>
                </a:solidFill>
                <a:latin typeface="Calibri"/>
                <a:ea typeface="Calibri"/>
                <a:cs typeface="Times New Roman"/>
                <a:hlinkClick r:id="rId11"/>
              </a:rPr>
              <a:t>Talboo</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2"/>
              </a:rPr>
              <a:t>Region 4: Jeffrey Fisher</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3"/>
              </a:rPr>
              <a:t>Region 5: Sara </a:t>
            </a:r>
            <a:r>
              <a:rPr lang="en-US" sz="2800" dirty="0" err="1" smtClean="0">
                <a:solidFill>
                  <a:schemeClr val="bg2">
                    <a:lumMod val="25000"/>
                  </a:schemeClr>
                </a:solidFill>
                <a:latin typeface="Calibri"/>
                <a:ea typeface="Calibri"/>
                <a:cs typeface="Times New Roman"/>
                <a:hlinkClick r:id="rId13"/>
              </a:rPr>
              <a:t>Bassler</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4"/>
              </a:rPr>
              <a:t>Region 6: Karen </a:t>
            </a:r>
            <a:r>
              <a:rPr lang="en-US" sz="2800" dirty="0" err="1" smtClean="0">
                <a:solidFill>
                  <a:schemeClr val="bg2">
                    <a:lumMod val="25000"/>
                  </a:schemeClr>
                </a:solidFill>
                <a:latin typeface="Calibri"/>
                <a:ea typeface="Calibri"/>
                <a:cs typeface="Times New Roman"/>
                <a:hlinkClick r:id="rId14"/>
              </a:rPr>
              <a:t>Storer</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5"/>
              </a:rPr>
              <a:t>Region 7: Clare Logan</a:t>
            </a:r>
            <a:r>
              <a:rPr lang="en-US" sz="2800" dirty="0" smtClean="0">
                <a:solidFill>
                  <a:schemeClr val="bg2">
                    <a:lumMod val="25000"/>
                  </a:schemeClr>
                </a:solidFill>
                <a:latin typeface="Calibri"/>
                <a:ea typeface="Calibri"/>
                <a:cs typeface="Times New Roman"/>
              </a:rPr>
              <a:t> </a:t>
            </a:r>
            <a:br>
              <a:rPr lang="en-US" sz="2800" dirty="0" smtClean="0">
                <a:solidFill>
                  <a:schemeClr val="bg2">
                    <a:lumMod val="25000"/>
                  </a:schemeClr>
                </a:solidFill>
                <a:latin typeface="Calibri"/>
                <a:ea typeface="Calibri"/>
                <a:cs typeface="Times New Roman"/>
              </a:rPr>
            </a:br>
            <a:r>
              <a:rPr lang="en-US" sz="2800" dirty="0" smtClean="0">
                <a:solidFill>
                  <a:schemeClr val="bg2">
                    <a:lumMod val="25000"/>
                  </a:schemeClr>
                </a:solidFill>
                <a:latin typeface="Calibri"/>
                <a:ea typeface="Calibri"/>
                <a:cs typeface="Times New Roman"/>
                <a:hlinkClick r:id="rId16"/>
              </a:rPr>
              <a:t>Executive Director: Elizabeth Adamson</a:t>
            </a:r>
            <a:r>
              <a:rPr lang="en-US" sz="2800" dirty="0" smtClean="0">
                <a:solidFill>
                  <a:schemeClr val="bg2">
                    <a:lumMod val="25000"/>
                  </a:schemeClr>
                </a:solidFill>
                <a:latin typeface="Calibri"/>
                <a:ea typeface="Calibri"/>
                <a:cs typeface="Times New Roman"/>
              </a:rPr>
              <a:t> </a:t>
            </a:r>
          </a:p>
          <a:p>
            <a:pPr>
              <a:buNone/>
            </a:pPr>
            <a:endParaRPr lang="en-US" sz="2600" u="sng" dirty="0">
              <a:solidFill>
                <a:schemeClr val="tx1">
                  <a:lumMod val="85000"/>
                  <a:lumOff val="15000"/>
                </a:schemeClr>
              </a:solidFill>
              <a:latin typeface="Aharoni" pitchFamily="2" charset="-79"/>
              <a:cs typeface="Aharoni" pitchFamily="2" charset="-79"/>
            </a:endParaRPr>
          </a:p>
        </p:txBody>
      </p:sp>
      <p:pic>
        <p:nvPicPr>
          <p:cNvPr id="5122" name="Picture 2" descr="http://www.ohiopa.com/images/regional_map.gif"/>
          <p:cNvPicPr>
            <a:picLocks noChangeAspect="1" noChangeArrowheads="1"/>
          </p:cNvPicPr>
          <p:nvPr/>
        </p:nvPicPr>
        <p:blipFill>
          <a:blip r:embed="rId17" cstate="print"/>
          <a:srcRect/>
          <a:stretch>
            <a:fillRect/>
          </a:stretch>
        </p:blipFill>
        <p:spPr bwMode="auto">
          <a:xfrm>
            <a:off x="5486400" y="4136572"/>
            <a:ext cx="2666999" cy="2721428"/>
          </a:xfrm>
          <a:prstGeom prst="rect">
            <a:avLst/>
          </a:prstGeom>
          <a:noFill/>
        </p:spPr>
      </p:pic>
      <p:sp>
        <p:nvSpPr>
          <p:cNvPr id="6" name="Rectangle 5"/>
          <p:cNvSpPr/>
          <p:nvPr/>
        </p:nvSpPr>
        <p:spPr>
          <a:xfrm>
            <a:off x="304800" y="2895600"/>
            <a:ext cx="4343400" cy="3139321"/>
          </a:xfrm>
          <a:prstGeom prst="rect">
            <a:avLst/>
          </a:prstGeom>
        </p:spPr>
        <p:txBody>
          <a:bodyPr wrap="square">
            <a:spAutoFit/>
          </a:bodyPr>
          <a:lstStyle/>
          <a:p>
            <a:r>
              <a:rPr lang="en-US" dirty="0" smtClean="0">
                <a:solidFill>
                  <a:prstClr val="black"/>
                </a:solidFill>
                <a:latin typeface="Arial" pitchFamily="34" charset="0"/>
                <a:cs typeface="Arial" pitchFamily="34" charset="0"/>
              </a:rPr>
              <a:t> </a:t>
            </a:r>
            <a:r>
              <a:rPr lang="en-US" sz="33000" dirty="0" smtClean="0">
                <a:solidFill>
                  <a:prstClr val="black"/>
                </a:solidFill>
                <a:latin typeface="Arial" pitchFamily="34" charset="0"/>
                <a:cs typeface="Arial" pitchFamily="34" charset="0"/>
              </a:rPr>
              <a:t/>
            </a:r>
            <a:br>
              <a:rPr lang="en-US" sz="33000"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1: Cleveland area east of the Cuyahoga River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2: Cleveland area west of the Cuyahoga River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3: Akron, Youngstown areas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4: Columbus and the southeastern part of Ohio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5: Toledo area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6: Dayton area </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Region 7: Cincinnati area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solidFill>
                  <a:srgbClr val="990033"/>
                </a:solidFill>
                <a:latin typeface="AR JULIAN" pitchFamily="2" charset="0"/>
              </a:rPr>
              <a:t>Thank you! </a:t>
            </a:r>
            <a:endParaRPr lang="en-US" sz="7200" dirty="0">
              <a:solidFill>
                <a:srgbClr val="990033"/>
              </a:solidFill>
              <a:latin typeface="AR JULIAN" pitchFamily="2" charset="0"/>
            </a:endParaRPr>
          </a:p>
        </p:txBody>
      </p:sp>
      <p:pic>
        <p:nvPicPr>
          <p:cNvPr id="4" name="Content Placeholder 3" descr="23.jpg"/>
          <p:cNvPicPr>
            <a:picLocks noGrp="1" noChangeAspect="1"/>
          </p:cNvPicPr>
          <p:nvPr>
            <p:ph idx="1"/>
          </p:nvPr>
        </p:nvPicPr>
        <p:blipFill>
          <a:blip r:embed="rId2" cstate="print"/>
          <a:stretch>
            <a:fillRect/>
          </a:stretch>
        </p:blipFill>
        <p:spPr>
          <a:xfrm>
            <a:off x="1752600" y="1295400"/>
            <a:ext cx="5575085" cy="3524250"/>
          </a:xfrm>
        </p:spPr>
      </p:pic>
      <p:sp>
        <p:nvSpPr>
          <p:cNvPr id="5" name="TextBox 4"/>
          <p:cNvSpPr txBox="1"/>
          <p:nvPr/>
        </p:nvSpPr>
        <p:spPr>
          <a:xfrm>
            <a:off x="1371600" y="5029200"/>
            <a:ext cx="6019800" cy="1631216"/>
          </a:xfrm>
          <a:prstGeom prst="rect">
            <a:avLst/>
          </a:prstGeom>
          <a:noFill/>
        </p:spPr>
        <p:txBody>
          <a:bodyPr wrap="square" rtlCol="0">
            <a:spAutoFit/>
          </a:bodyPr>
          <a:lstStyle/>
          <a:p>
            <a:pPr algn="ctr"/>
            <a:r>
              <a:rPr lang="en-US" dirty="0" smtClean="0">
                <a:solidFill>
                  <a:schemeClr val="accent3">
                    <a:lumMod val="50000"/>
                  </a:schemeClr>
                </a:solidFill>
              </a:rPr>
              <a:t>Special thanks to the OAPA board, Beth Adamson for all her hard work organizing the conference, each individual lecturer and guest speaker, the PA school directors, and the students for making this a wonderful </a:t>
            </a:r>
          </a:p>
          <a:p>
            <a:pPr algn="ctr"/>
            <a:r>
              <a:rPr lang="en-US" sz="2800" b="1" dirty="0" smtClean="0">
                <a:solidFill>
                  <a:srgbClr val="990033"/>
                </a:solidFill>
              </a:rPr>
              <a:t>1</a:t>
            </a:r>
            <a:r>
              <a:rPr lang="en-US" sz="2800" b="1" baseline="30000" dirty="0" smtClean="0">
                <a:solidFill>
                  <a:srgbClr val="990033"/>
                </a:solidFill>
              </a:rPr>
              <a:t>st</a:t>
            </a:r>
            <a:r>
              <a:rPr lang="en-US" sz="2800" b="1" dirty="0" smtClean="0">
                <a:solidFill>
                  <a:srgbClr val="990033"/>
                </a:solidFill>
              </a:rPr>
              <a:t> ANNUAL conference</a:t>
            </a:r>
            <a:r>
              <a:rPr lang="en-US" sz="2800" b="1" dirty="0" smtClean="0"/>
              <a:t>. </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t>
            </a:r>
            <a:endParaRPr lang="en-US" dirty="0"/>
          </a:p>
        </p:txBody>
      </p:sp>
      <p:sp>
        <p:nvSpPr>
          <p:cNvPr id="3" name="Content Placeholder 2"/>
          <p:cNvSpPr>
            <a:spLocks noGrp="1"/>
          </p:cNvSpPr>
          <p:nvPr>
            <p:ph idx="1"/>
          </p:nvPr>
        </p:nvSpPr>
        <p:spPr>
          <a:xfrm>
            <a:off x="457200" y="1219200"/>
            <a:ext cx="8839200" cy="4906963"/>
          </a:xfrm>
        </p:spPr>
        <p:txBody>
          <a:bodyPr>
            <a:normAutofit fontScale="25000" lnSpcReduction="20000"/>
          </a:bodyPr>
          <a:lstStyle/>
          <a:p>
            <a:r>
              <a:rPr lang="en-US" sz="6400" b="1" dirty="0" smtClean="0"/>
              <a:t>Agenda</a:t>
            </a:r>
            <a:r>
              <a:rPr lang="en-US" sz="6400" dirty="0" smtClean="0"/>
              <a:t> </a:t>
            </a:r>
            <a:br>
              <a:rPr lang="en-US" sz="6400" dirty="0" smtClean="0"/>
            </a:br>
            <a:r>
              <a:rPr lang="en-US" sz="6400" dirty="0" smtClean="0"/>
              <a:t/>
            </a:r>
            <a:br>
              <a:rPr lang="en-US" sz="6400" dirty="0" smtClean="0"/>
            </a:br>
            <a:r>
              <a:rPr lang="en-US" sz="6400" b="1" dirty="0" smtClean="0"/>
              <a:t>Friday, February 26</a:t>
            </a:r>
            <a:r>
              <a:rPr lang="en-US" sz="6400" dirty="0" smtClean="0"/>
              <a:t> </a:t>
            </a:r>
            <a:br>
              <a:rPr lang="en-US" sz="6400" dirty="0" smtClean="0"/>
            </a:br>
            <a:r>
              <a:rPr lang="en-US" sz="6400" dirty="0" smtClean="0"/>
              <a:t/>
            </a:r>
            <a:br>
              <a:rPr lang="en-US" sz="6400" dirty="0" smtClean="0"/>
            </a:br>
            <a:r>
              <a:rPr lang="en-US" sz="6400" dirty="0" smtClean="0"/>
              <a:t>5:00 Dinner </a:t>
            </a:r>
            <a:br>
              <a:rPr lang="en-US" sz="6400" dirty="0" smtClean="0"/>
            </a:br>
            <a:r>
              <a:rPr lang="en-US" sz="6400" dirty="0" smtClean="0"/>
              <a:t>6:30 Challenge Bowl </a:t>
            </a:r>
            <a:br>
              <a:rPr lang="en-US" sz="6400" dirty="0" smtClean="0"/>
            </a:br>
            <a:r>
              <a:rPr lang="en-US" sz="6400" dirty="0" smtClean="0"/>
              <a:t/>
            </a:r>
            <a:br>
              <a:rPr lang="en-US" sz="6400" dirty="0" smtClean="0"/>
            </a:br>
            <a:r>
              <a:rPr lang="en-US" sz="6400" b="1" dirty="0" smtClean="0"/>
              <a:t>Saturday, February 27</a:t>
            </a:r>
            <a:r>
              <a:rPr lang="en-US" sz="6400" dirty="0" smtClean="0"/>
              <a:t> </a:t>
            </a:r>
            <a:br>
              <a:rPr lang="en-US" sz="6400" dirty="0" smtClean="0"/>
            </a:br>
            <a:r>
              <a:rPr lang="en-US" sz="6400" dirty="0" smtClean="0"/>
              <a:t/>
            </a:r>
            <a:br>
              <a:rPr lang="en-US" sz="6400" dirty="0" smtClean="0"/>
            </a:br>
            <a:r>
              <a:rPr lang="en-US" sz="6400" dirty="0" smtClean="0"/>
              <a:t>9:00 Continental Breakfast and Registration </a:t>
            </a:r>
            <a:br>
              <a:rPr lang="en-US" sz="6400" dirty="0" smtClean="0"/>
            </a:br>
            <a:r>
              <a:rPr lang="en-US" sz="6400" dirty="0" smtClean="0"/>
              <a:t>9:30 OAPA and AAPA Overview and Legislative Update </a:t>
            </a:r>
            <a:br>
              <a:rPr lang="en-US" sz="6400" dirty="0" smtClean="0"/>
            </a:br>
            <a:r>
              <a:rPr lang="en-US" sz="6400" dirty="0" smtClean="0"/>
              <a:t>10:00 Medical Board Overview</a:t>
            </a:r>
            <a:br>
              <a:rPr lang="en-US" sz="6400" dirty="0" smtClean="0"/>
            </a:br>
            <a:r>
              <a:rPr lang="en-US" sz="6400" dirty="0" smtClean="0"/>
              <a:t>11:00 Introduction to Specialties – Panel Presentation </a:t>
            </a:r>
            <a:br>
              <a:rPr lang="en-US" sz="6400" dirty="0" smtClean="0"/>
            </a:br>
            <a:r>
              <a:rPr lang="en-US" sz="6400" dirty="0" smtClean="0"/>
              <a:t>12:00 Lunch and Presentation of Scholarship Awards </a:t>
            </a:r>
            <a:br>
              <a:rPr lang="en-US" sz="6400" dirty="0" smtClean="0"/>
            </a:br>
            <a:endParaRPr lang="en-US" sz="6400" dirty="0" smtClean="0"/>
          </a:p>
          <a:p>
            <a:r>
              <a:rPr lang="en-US" sz="6400" b="1" dirty="0" smtClean="0">
                <a:solidFill>
                  <a:srgbClr val="990033"/>
                </a:solidFill>
              </a:rPr>
              <a:t>First Year Students </a:t>
            </a:r>
            <a:r>
              <a:rPr lang="en-US" sz="6400" dirty="0" smtClean="0"/>
              <a:t/>
            </a:r>
            <a:br>
              <a:rPr lang="en-US" sz="6400" dirty="0" smtClean="0"/>
            </a:br>
            <a:r>
              <a:rPr lang="en-US" sz="6400" dirty="0" smtClean="0"/>
              <a:t>1:00 Technology in Clinical Practice </a:t>
            </a:r>
            <a:br>
              <a:rPr lang="en-US" sz="6400" dirty="0" smtClean="0"/>
            </a:br>
            <a:r>
              <a:rPr lang="en-US" sz="6400" dirty="0" smtClean="0"/>
              <a:t>2:00 Preceptor Expectations – Panel Presentation </a:t>
            </a:r>
            <a:br>
              <a:rPr lang="en-US" sz="6400" dirty="0" smtClean="0"/>
            </a:br>
            <a:r>
              <a:rPr lang="en-US" sz="6400" dirty="0" smtClean="0"/>
              <a:t>3:00 Student Society Round Tables </a:t>
            </a:r>
            <a:br>
              <a:rPr lang="en-US" sz="6400" dirty="0" smtClean="0"/>
            </a:br>
            <a:endParaRPr lang="en-US" sz="6400" dirty="0" smtClean="0"/>
          </a:p>
          <a:p>
            <a:r>
              <a:rPr lang="en-US" sz="6400" b="1" dirty="0" smtClean="0">
                <a:solidFill>
                  <a:srgbClr val="990033"/>
                </a:solidFill>
              </a:rPr>
              <a:t>Second Year Students </a:t>
            </a:r>
            <a:r>
              <a:rPr lang="en-US" sz="6400" dirty="0" smtClean="0"/>
              <a:t/>
            </a:r>
            <a:br>
              <a:rPr lang="en-US" sz="6400" dirty="0" smtClean="0"/>
            </a:br>
            <a:r>
              <a:rPr lang="en-US" sz="6400" dirty="0" smtClean="0"/>
              <a:t>1:00 Licensure and Certificate to Prescribe </a:t>
            </a:r>
            <a:br>
              <a:rPr lang="en-US" sz="6400" dirty="0" smtClean="0"/>
            </a:br>
            <a:r>
              <a:rPr lang="en-US" sz="6400" dirty="0" smtClean="0"/>
              <a:t>2:00 Interviewing for a Job </a:t>
            </a:r>
            <a:br>
              <a:rPr lang="en-US" sz="6400" dirty="0" smtClean="0"/>
            </a:br>
            <a:r>
              <a:rPr lang="en-US" sz="6400" dirty="0" smtClean="0"/>
              <a:t>3:00 Contracts and Negotiations </a:t>
            </a:r>
            <a:br>
              <a:rPr lang="en-US" sz="6400" dirty="0" smtClean="0"/>
            </a:br>
            <a:r>
              <a:rPr lang="en-US" sz="6400" dirty="0" smtClean="0"/>
              <a:t>4:00 Adjourn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Networking</a:t>
            </a:r>
            <a:endParaRPr lang="en-US" dirty="0"/>
          </a:p>
        </p:txBody>
      </p:sp>
      <p:pic>
        <p:nvPicPr>
          <p:cNvPr id="3" name="Picture 2" descr="24.jpg"/>
          <p:cNvPicPr>
            <a:picLocks noChangeAspect="1"/>
          </p:cNvPicPr>
          <p:nvPr/>
        </p:nvPicPr>
        <p:blipFill>
          <a:blip r:embed="rId2" cstate="print"/>
          <a:stretch>
            <a:fillRect/>
          </a:stretch>
        </p:blipFill>
        <p:spPr>
          <a:xfrm>
            <a:off x="762000" y="1447800"/>
            <a:ext cx="2301240" cy="3068320"/>
          </a:xfrm>
          <a:prstGeom prst="rect">
            <a:avLst/>
          </a:prstGeom>
        </p:spPr>
      </p:pic>
      <p:pic>
        <p:nvPicPr>
          <p:cNvPr id="4" name="Picture 3" descr="15.jpg"/>
          <p:cNvPicPr>
            <a:picLocks noChangeAspect="1"/>
          </p:cNvPicPr>
          <p:nvPr/>
        </p:nvPicPr>
        <p:blipFill>
          <a:blip r:embed="rId3" cstate="print"/>
          <a:stretch>
            <a:fillRect/>
          </a:stretch>
        </p:blipFill>
        <p:spPr>
          <a:xfrm>
            <a:off x="2590800" y="4114800"/>
            <a:ext cx="3068320" cy="2301240"/>
          </a:xfrm>
          <a:prstGeom prst="rect">
            <a:avLst/>
          </a:prstGeom>
        </p:spPr>
      </p:pic>
      <p:pic>
        <p:nvPicPr>
          <p:cNvPr id="7" name="Picture 6" descr="22.jpg"/>
          <p:cNvPicPr>
            <a:picLocks noChangeAspect="1"/>
          </p:cNvPicPr>
          <p:nvPr/>
        </p:nvPicPr>
        <p:blipFill>
          <a:blip r:embed="rId4" cstate="print"/>
          <a:stretch>
            <a:fillRect/>
          </a:stretch>
        </p:blipFill>
        <p:spPr>
          <a:xfrm>
            <a:off x="5334000" y="1524000"/>
            <a:ext cx="2301240" cy="30683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 Bowl</a:t>
            </a:r>
            <a:endParaRPr lang="en-US" dirty="0"/>
          </a:p>
        </p:txBody>
      </p:sp>
      <p:pic>
        <p:nvPicPr>
          <p:cNvPr id="5" name="Content Placeholder 4" descr="11.jpg"/>
          <p:cNvPicPr>
            <a:picLocks noGrp="1" noChangeAspect="1"/>
          </p:cNvPicPr>
          <p:nvPr>
            <p:ph sz="half" idx="1"/>
          </p:nvPr>
        </p:nvPicPr>
        <p:blipFill>
          <a:blip r:embed="rId2" cstate="print"/>
          <a:stretch>
            <a:fillRect/>
          </a:stretch>
        </p:blipFill>
        <p:spPr>
          <a:xfrm>
            <a:off x="457200" y="1143000"/>
            <a:ext cx="2301240" cy="3068320"/>
          </a:xfrm>
        </p:spPr>
      </p:pic>
      <p:pic>
        <p:nvPicPr>
          <p:cNvPr id="6" name="Content Placeholder 5" descr="12.jpg"/>
          <p:cNvPicPr>
            <a:picLocks noGrp="1" noChangeAspect="1"/>
          </p:cNvPicPr>
          <p:nvPr>
            <p:ph sz="half" idx="2"/>
          </p:nvPr>
        </p:nvPicPr>
        <p:blipFill>
          <a:blip r:embed="rId3" cstate="print"/>
          <a:stretch>
            <a:fillRect/>
          </a:stretch>
        </p:blipFill>
        <p:spPr>
          <a:xfrm>
            <a:off x="2438400" y="3505200"/>
            <a:ext cx="2301240" cy="3068320"/>
          </a:xfrm>
        </p:spPr>
      </p:pic>
      <p:sp>
        <p:nvSpPr>
          <p:cNvPr id="8" name="TextBox 7"/>
          <p:cNvSpPr txBox="1"/>
          <p:nvPr/>
        </p:nvSpPr>
        <p:spPr>
          <a:xfrm>
            <a:off x="4724400" y="1295400"/>
            <a:ext cx="4419600" cy="3139321"/>
          </a:xfrm>
          <a:prstGeom prst="rect">
            <a:avLst/>
          </a:prstGeom>
          <a:noFill/>
        </p:spPr>
        <p:txBody>
          <a:bodyPr wrap="square" rtlCol="0">
            <a:spAutoFit/>
          </a:bodyPr>
          <a:lstStyle/>
          <a:p>
            <a:r>
              <a:rPr lang="en-US" b="1" dirty="0" smtClean="0">
                <a:solidFill>
                  <a:srgbClr val="990033"/>
                </a:solidFill>
              </a:rPr>
              <a:t>The bowl consisted of 4 participating  teams: </a:t>
            </a:r>
          </a:p>
          <a:p>
            <a:r>
              <a:rPr lang="en-US" b="1" dirty="0" smtClean="0">
                <a:solidFill>
                  <a:srgbClr val="990033"/>
                </a:solidFill>
              </a:rPr>
              <a:t>Represented by Toledo, Findlay, Mount Union, &amp; Kettering college of Medical Arts </a:t>
            </a:r>
          </a:p>
          <a:p>
            <a:endParaRPr lang="en-US" b="1" dirty="0">
              <a:solidFill>
                <a:srgbClr val="990033"/>
              </a:solidFill>
            </a:endParaRPr>
          </a:p>
          <a:p>
            <a:pPr marL="342900" indent="-342900">
              <a:buAutoNum type="arabicPeriod"/>
            </a:pPr>
            <a:r>
              <a:rPr lang="en-US" b="1" dirty="0" smtClean="0">
                <a:solidFill>
                  <a:srgbClr val="990033"/>
                </a:solidFill>
              </a:rPr>
              <a:t>Toledo v. Findlay= Toledo</a:t>
            </a:r>
          </a:p>
          <a:p>
            <a:pPr marL="342900" indent="-342900">
              <a:buAutoNum type="arabicPeriod"/>
            </a:pPr>
            <a:r>
              <a:rPr lang="en-US" b="1" dirty="0" smtClean="0">
                <a:solidFill>
                  <a:srgbClr val="990033"/>
                </a:solidFill>
              </a:rPr>
              <a:t>Mount Union v KCMA= Mt. Union </a:t>
            </a:r>
          </a:p>
          <a:p>
            <a:pPr marL="342900" indent="-342900"/>
            <a:r>
              <a:rPr lang="en-US" b="1" dirty="0" smtClean="0">
                <a:solidFill>
                  <a:srgbClr val="990033"/>
                </a:solidFill>
              </a:rPr>
              <a:t>Championship- Toledo  v Mt. Union </a:t>
            </a:r>
          </a:p>
          <a:p>
            <a:pPr marL="342900" indent="-342900"/>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990033"/>
                </a:solidFill>
                <a:latin typeface="AR HERMANN" pitchFamily="2" charset="0"/>
              </a:rPr>
              <a:t>School Spirit </a:t>
            </a:r>
            <a:endParaRPr lang="en-US" sz="5400" dirty="0">
              <a:solidFill>
                <a:srgbClr val="990033"/>
              </a:solidFill>
              <a:latin typeface="AR HERMANN" pitchFamily="2" charset="0"/>
            </a:endParaRPr>
          </a:p>
        </p:txBody>
      </p:sp>
      <p:pic>
        <p:nvPicPr>
          <p:cNvPr id="4" name="Content Placeholder 3" descr="20.jpg"/>
          <p:cNvPicPr>
            <a:picLocks noGrp="1" noChangeAspect="1"/>
          </p:cNvPicPr>
          <p:nvPr>
            <p:ph idx="1"/>
          </p:nvPr>
        </p:nvPicPr>
        <p:blipFill>
          <a:blip r:embed="rId2" cstate="print"/>
          <a:stretch>
            <a:fillRect/>
          </a:stretch>
        </p:blipFill>
        <p:spPr>
          <a:xfrm>
            <a:off x="1752600" y="1219200"/>
            <a:ext cx="3733800" cy="2800350"/>
          </a:xfrm>
        </p:spPr>
      </p:pic>
      <p:pic>
        <p:nvPicPr>
          <p:cNvPr id="5" name="Picture 4" descr="14.jpg"/>
          <p:cNvPicPr>
            <a:picLocks noChangeAspect="1"/>
          </p:cNvPicPr>
          <p:nvPr/>
        </p:nvPicPr>
        <p:blipFill>
          <a:blip r:embed="rId3" cstate="print"/>
          <a:stretch>
            <a:fillRect/>
          </a:stretch>
        </p:blipFill>
        <p:spPr>
          <a:xfrm>
            <a:off x="4953000" y="4343400"/>
            <a:ext cx="3068320" cy="2301240"/>
          </a:xfrm>
          <a:prstGeom prst="rect">
            <a:avLst/>
          </a:prstGeom>
        </p:spPr>
      </p:pic>
      <p:pic>
        <p:nvPicPr>
          <p:cNvPr id="6" name="Picture 5" descr="18.jpg"/>
          <p:cNvPicPr>
            <a:picLocks noChangeAspect="1"/>
          </p:cNvPicPr>
          <p:nvPr/>
        </p:nvPicPr>
        <p:blipFill>
          <a:blip r:embed="rId4" cstate="print"/>
          <a:stretch>
            <a:fillRect/>
          </a:stretch>
        </p:blipFill>
        <p:spPr>
          <a:xfrm>
            <a:off x="5867400" y="381000"/>
            <a:ext cx="2301240" cy="3068320"/>
          </a:xfrm>
          <a:prstGeom prst="rect">
            <a:avLst/>
          </a:prstGeom>
        </p:spPr>
      </p:pic>
      <p:pic>
        <p:nvPicPr>
          <p:cNvPr id="7" name="Picture 6" descr="19.jpg"/>
          <p:cNvPicPr>
            <a:picLocks noChangeAspect="1"/>
          </p:cNvPicPr>
          <p:nvPr/>
        </p:nvPicPr>
        <p:blipFill>
          <a:blip r:embed="rId5" cstate="print"/>
          <a:stretch>
            <a:fillRect/>
          </a:stretch>
        </p:blipFill>
        <p:spPr>
          <a:xfrm>
            <a:off x="533400" y="4114800"/>
            <a:ext cx="3124200" cy="2343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CHALLENGE BOWL WINNERS</a:t>
            </a:r>
            <a:endParaRPr lang="en-US" sz="3200" dirty="0"/>
          </a:p>
        </p:txBody>
      </p:sp>
      <p:pic>
        <p:nvPicPr>
          <p:cNvPr id="5" name="Picture Placeholder 4" descr="13.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normAutofit/>
          </a:bodyPr>
          <a:lstStyle/>
          <a:p>
            <a:pPr algn="ctr"/>
            <a:r>
              <a:rPr lang="en-US" sz="1800" dirty="0" smtClean="0">
                <a:solidFill>
                  <a:srgbClr val="990033"/>
                </a:solidFill>
              </a:rPr>
              <a:t>Toledo</a:t>
            </a:r>
            <a:r>
              <a:rPr lang="en-US" sz="1800" dirty="0" smtClean="0"/>
              <a:t> won the 1</a:t>
            </a:r>
            <a:r>
              <a:rPr lang="en-US" sz="1800" baseline="30000" dirty="0" smtClean="0"/>
              <a:t>st</a:t>
            </a:r>
            <a:r>
              <a:rPr lang="en-US" sz="1800" dirty="0" smtClean="0"/>
              <a:t> Annual Challenge Bowl </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Morning Lectures </a:t>
            </a:r>
            <a:endParaRPr lang="en-US" dirty="0"/>
          </a:p>
        </p:txBody>
      </p:sp>
      <p:sp>
        <p:nvSpPr>
          <p:cNvPr id="3" name="Content Placeholder 2"/>
          <p:cNvSpPr>
            <a:spLocks noGrp="1"/>
          </p:cNvSpPr>
          <p:nvPr>
            <p:ph idx="1"/>
          </p:nvPr>
        </p:nvSpPr>
        <p:spPr>
          <a:xfrm>
            <a:off x="304800" y="1981200"/>
            <a:ext cx="8382000" cy="3810000"/>
          </a:xfrm>
        </p:spPr>
        <p:txBody>
          <a:bodyPr>
            <a:noAutofit/>
          </a:bodyPr>
          <a:lstStyle/>
          <a:p>
            <a:r>
              <a:rPr lang="en-US" sz="1800" dirty="0" smtClean="0"/>
              <a:t>OAPA- President Elect: Douglas </a:t>
            </a:r>
            <a:r>
              <a:rPr lang="en-US" sz="1800" dirty="0" err="1" smtClean="0"/>
              <a:t>Eulberg</a:t>
            </a:r>
            <a:r>
              <a:rPr lang="en-US" sz="1800" dirty="0" smtClean="0"/>
              <a:t> PA-C</a:t>
            </a:r>
          </a:p>
          <a:p>
            <a:pPr lvl="1"/>
            <a:r>
              <a:rPr lang="en-US" sz="1800" dirty="0" smtClean="0"/>
              <a:t>Introduced the students to OAPA and the 1</a:t>
            </a:r>
            <a:r>
              <a:rPr lang="en-US" sz="1800" baseline="30000" dirty="0" smtClean="0"/>
              <a:t>st</a:t>
            </a:r>
            <a:r>
              <a:rPr lang="en-US" sz="1800" dirty="0" smtClean="0"/>
              <a:t> conference </a:t>
            </a:r>
          </a:p>
          <a:p>
            <a:r>
              <a:rPr lang="en-US" sz="1800" dirty="0" smtClean="0"/>
              <a:t>SAAPA presentation- Christopher Roman</a:t>
            </a:r>
          </a:p>
          <a:p>
            <a:pPr lvl="1"/>
            <a:r>
              <a:rPr lang="en-US" sz="1800" dirty="0" smtClean="0"/>
              <a:t> explained SAAPA and opened the door for thoughts on the current SAAPA state </a:t>
            </a:r>
          </a:p>
          <a:p>
            <a:r>
              <a:rPr lang="en-US" sz="1800" dirty="0" smtClean="0"/>
              <a:t>Medical Board: Sally </a:t>
            </a:r>
            <a:r>
              <a:rPr lang="en-US" sz="1800" dirty="0" err="1" smtClean="0"/>
              <a:t>Debolt</a:t>
            </a:r>
            <a:r>
              <a:rPr lang="en-US" sz="1800" dirty="0" smtClean="0"/>
              <a:t> gave insight into function of medical issues dealing with Board </a:t>
            </a:r>
          </a:p>
          <a:p>
            <a:pPr lvl="1"/>
            <a:r>
              <a:rPr lang="en-US" sz="1800" dirty="0" smtClean="0"/>
              <a:t>Highlighted board structure; # Ohio PAs (2,052) &amp; disciplinary actions</a:t>
            </a:r>
          </a:p>
          <a:p>
            <a:r>
              <a:rPr lang="en-US" sz="1800" dirty="0" smtClean="0"/>
              <a:t>Specialty panel (Spoke on behalf of their specialty and answered student ?s)</a:t>
            </a:r>
          </a:p>
          <a:p>
            <a:pPr lvl="1"/>
            <a:r>
              <a:rPr lang="en-US" sz="1800" dirty="0" smtClean="0"/>
              <a:t>Cardiovascular: Peter </a:t>
            </a:r>
            <a:r>
              <a:rPr lang="en-US" sz="1800" dirty="0" err="1" smtClean="0"/>
              <a:t>Peifer</a:t>
            </a:r>
            <a:r>
              <a:rPr lang="en-US" sz="1800" dirty="0" smtClean="0"/>
              <a:t> PA-C</a:t>
            </a:r>
          </a:p>
          <a:p>
            <a:pPr lvl="1"/>
            <a:r>
              <a:rPr lang="en-US" sz="1800" dirty="0" smtClean="0"/>
              <a:t>Pediatrics : Shannon Sander PA-C </a:t>
            </a:r>
          </a:p>
          <a:p>
            <a:pPr lvl="1"/>
            <a:r>
              <a:rPr lang="en-US" sz="1800" dirty="0" smtClean="0"/>
              <a:t>Emergency Medicine: Scott </a:t>
            </a:r>
            <a:r>
              <a:rPr lang="en-US" sz="1800" dirty="0" err="1" smtClean="0"/>
              <a:t>Kravitz</a:t>
            </a:r>
            <a:r>
              <a:rPr lang="en-US" sz="1800" dirty="0" smtClean="0"/>
              <a:t> PA-C</a:t>
            </a:r>
          </a:p>
          <a:p>
            <a:pPr lvl="1"/>
            <a:r>
              <a:rPr lang="en-US" sz="1800" dirty="0" smtClean="0"/>
              <a:t> Orthopedic Surgery: Jay Peterson PA-C </a:t>
            </a:r>
          </a:p>
          <a:p>
            <a:pPr>
              <a:buNone/>
            </a:pPr>
            <a:endParaRPr lang="en-US" sz="1800" dirty="0" smtClean="0"/>
          </a:p>
        </p:txBody>
      </p:sp>
      <p:pic>
        <p:nvPicPr>
          <p:cNvPr id="5" name="Picture 4" descr="5.jpg"/>
          <p:cNvPicPr>
            <a:picLocks noChangeAspect="1"/>
          </p:cNvPicPr>
          <p:nvPr/>
        </p:nvPicPr>
        <p:blipFill>
          <a:blip r:embed="rId2" cstate="print"/>
          <a:stretch>
            <a:fillRect/>
          </a:stretch>
        </p:blipFill>
        <p:spPr>
          <a:xfrm>
            <a:off x="6400800" y="304800"/>
            <a:ext cx="2458720" cy="18440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Afternoon Lecture Session </a:t>
            </a:r>
            <a:r>
              <a:rPr lang="en-US" dirty="0" smtClean="0">
                <a:solidFill>
                  <a:srgbClr val="990033"/>
                </a:solidFill>
              </a:rPr>
              <a:t>1</a:t>
            </a:r>
            <a:r>
              <a:rPr lang="en-US" baseline="30000" dirty="0" smtClean="0">
                <a:solidFill>
                  <a:srgbClr val="990033"/>
                </a:solidFill>
              </a:rPr>
              <a:t>st</a:t>
            </a:r>
            <a:r>
              <a:rPr lang="en-US" dirty="0" smtClean="0">
                <a:solidFill>
                  <a:srgbClr val="990033"/>
                </a:solidFill>
              </a:rPr>
              <a:t> Years</a:t>
            </a:r>
            <a:endParaRPr lang="en-US" dirty="0">
              <a:solidFill>
                <a:srgbClr val="990033"/>
              </a:solidFill>
            </a:endParaRPr>
          </a:p>
        </p:txBody>
      </p:sp>
      <p:sp>
        <p:nvSpPr>
          <p:cNvPr id="3" name="Content Placeholder 2"/>
          <p:cNvSpPr>
            <a:spLocks noGrp="1"/>
          </p:cNvSpPr>
          <p:nvPr>
            <p:ph idx="1"/>
          </p:nvPr>
        </p:nvSpPr>
        <p:spPr/>
        <p:txBody>
          <a:bodyPr>
            <a:normAutofit fontScale="70000" lnSpcReduction="20000"/>
          </a:bodyPr>
          <a:lstStyle/>
          <a:p>
            <a:r>
              <a:rPr lang="en-US" dirty="0" smtClean="0"/>
              <a:t>Technology in Clinical Practice </a:t>
            </a:r>
          </a:p>
          <a:p>
            <a:pPr>
              <a:buNone/>
            </a:pPr>
            <a:r>
              <a:rPr lang="en-US" dirty="0" smtClean="0"/>
              <a:t>	</a:t>
            </a:r>
            <a:r>
              <a:rPr lang="en-US" sz="2400" dirty="0" smtClean="0"/>
              <a:t>Jeb </a:t>
            </a:r>
            <a:r>
              <a:rPr lang="en-US" sz="2400" dirty="0" err="1" smtClean="0"/>
              <a:t>Sheidler</a:t>
            </a:r>
            <a:r>
              <a:rPr lang="en-US" sz="2400" dirty="0" smtClean="0"/>
              <a:t> PA-C</a:t>
            </a:r>
            <a:endParaRPr lang="en-US" sz="1700" dirty="0" smtClean="0"/>
          </a:p>
          <a:p>
            <a:pPr>
              <a:buNone/>
            </a:pPr>
            <a:r>
              <a:rPr lang="en-US" sz="1700" dirty="0" smtClean="0"/>
              <a:t>Use of technology (smart phones, </a:t>
            </a:r>
            <a:r>
              <a:rPr lang="en-US" sz="1700" dirty="0" err="1" smtClean="0"/>
              <a:t>ipods</a:t>
            </a:r>
            <a:r>
              <a:rPr lang="en-US" sz="1700" dirty="0" smtClean="0"/>
              <a:t> on rotations and helpful resources) </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 Preceptor Expectations – </a:t>
            </a:r>
            <a:r>
              <a:rPr lang="en-US" dirty="0" smtClean="0">
                <a:solidFill>
                  <a:srgbClr val="990033"/>
                </a:solidFill>
              </a:rPr>
              <a:t>Panel Presentation </a:t>
            </a:r>
          </a:p>
          <a:p>
            <a:pPr lvl="1"/>
            <a:r>
              <a:rPr lang="en-US" dirty="0" smtClean="0"/>
              <a:t>What is expected during clinical rotations. </a:t>
            </a:r>
          </a:p>
          <a:p>
            <a:endParaRPr lang="en-US" dirty="0" smtClean="0"/>
          </a:p>
          <a:p>
            <a:r>
              <a:rPr lang="en-US" dirty="0" smtClean="0"/>
              <a:t> Student Society Round Tables</a:t>
            </a:r>
          </a:p>
          <a:p>
            <a:pPr lvl="1"/>
            <a:r>
              <a:rPr lang="en-US" dirty="0" smtClean="0"/>
              <a:t>Beth Adamson </a:t>
            </a:r>
            <a:endParaRPr lang="en-US" dirty="0"/>
          </a:p>
        </p:txBody>
      </p:sp>
      <p:pic>
        <p:nvPicPr>
          <p:cNvPr id="4" name="Picture 3" descr="22738_364649425019_520520019_5258434_2077170_n.jpg"/>
          <p:cNvPicPr>
            <a:picLocks noChangeAspect="1"/>
          </p:cNvPicPr>
          <p:nvPr/>
        </p:nvPicPr>
        <p:blipFill>
          <a:blip r:embed="rId2" cstate="print"/>
          <a:stretch>
            <a:fillRect/>
          </a:stretch>
        </p:blipFill>
        <p:spPr>
          <a:xfrm>
            <a:off x="6096000" y="1143000"/>
            <a:ext cx="2286000" cy="2844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dical_montag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Medical montage design template</Template>
  <TotalTime>281</TotalTime>
  <Words>1026</Words>
  <Application>Microsoft Office PowerPoint</Application>
  <PresentationFormat>On-screen Show (4:3)</PresentationFormat>
  <Paragraphs>248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medical_montage</vt:lpstr>
      <vt:lpstr>1st Ohio Physician Assistant Student Conference</vt:lpstr>
      <vt:lpstr>1st OAPA Student Conference </vt:lpstr>
      <vt:lpstr>Schedule </vt:lpstr>
      <vt:lpstr>Networking</vt:lpstr>
      <vt:lpstr>Challenge Bowl</vt:lpstr>
      <vt:lpstr>School Spirit </vt:lpstr>
      <vt:lpstr>CHALLENGE BOWL WINNERS</vt:lpstr>
      <vt:lpstr>Morning Lectures </vt:lpstr>
      <vt:lpstr>Afternoon Lecture Session 1st Years</vt:lpstr>
      <vt:lpstr>Slide 10</vt:lpstr>
      <vt:lpstr>Written portion of Survey </vt:lpstr>
      <vt:lpstr>Slide 12</vt:lpstr>
      <vt:lpstr>Slide 13</vt:lpstr>
      <vt:lpstr>1st Year Students Comments</vt:lpstr>
      <vt:lpstr>Afternoon Lecture Sessions 2nd year</vt:lpstr>
      <vt:lpstr>Slide 16</vt:lpstr>
      <vt:lpstr>Slide 17</vt:lpstr>
      <vt:lpstr>2nd Year Students Response </vt:lpstr>
      <vt:lpstr>Student Remarks </vt:lpstr>
      <vt:lpstr>OAPA</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Ohio Physician Assistant Student Conference</dc:title>
  <dc:creator>Wiley</dc:creator>
  <cp:lastModifiedBy>Wiley</cp:lastModifiedBy>
  <cp:revision>22</cp:revision>
  <dcterms:created xsi:type="dcterms:W3CDTF">2010-03-06T19:07:37Z</dcterms:created>
  <dcterms:modified xsi:type="dcterms:W3CDTF">2010-03-21T19:07:41Z</dcterms:modified>
</cp:coreProperties>
</file>