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513" r:id="rId3"/>
    <p:sldId id="548" r:id="rId4"/>
    <p:sldId id="549" r:id="rId5"/>
    <p:sldId id="550" r:id="rId6"/>
    <p:sldId id="552" r:id="rId7"/>
    <p:sldId id="554" r:id="rId8"/>
    <p:sldId id="555" r:id="rId9"/>
    <p:sldId id="546" r:id="rId10"/>
    <p:sldId id="544" r:id="rId11"/>
    <p:sldId id="542" r:id="rId12"/>
    <p:sldId id="545" r:id="rId13"/>
    <p:sldId id="515" r:id="rId14"/>
    <p:sldId id="516" r:id="rId15"/>
    <p:sldId id="557" r:id="rId16"/>
    <p:sldId id="558" r:id="rId17"/>
    <p:sldId id="560" r:id="rId18"/>
    <p:sldId id="561" r:id="rId19"/>
    <p:sldId id="559" r:id="rId20"/>
    <p:sldId id="562" r:id="rId21"/>
    <p:sldId id="563" r:id="rId22"/>
    <p:sldId id="596" r:id="rId23"/>
    <p:sldId id="594" r:id="rId24"/>
    <p:sldId id="595" r:id="rId25"/>
    <p:sldId id="597" r:id="rId26"/>
    <p:sldId id="598" r:id="rId27"/>
    <p:sldId id="599" r:id="rId28"/>
    <p:sldId id="600" r:id="rId29"/>
    <p:sldId id="601" r:id="rId30"/>
    <p:sldId id="602" r:id="rId31"/>
    <p:sldId id="458" r:id="rId32"/>
    <p:sldId id="457" r:id="rId33"/>
    <p:sldId id="459" r:id="rId34"/>
    <p:sldId id="460" r:id="rId35"/>
    <p:sldId id="461" r:id="rId36"/>
    <p:sldId id="456" r:id="rId37"/>
    <p:sldId id="455" r:id="rId38"/>
    <p:sldId id="464" r:id="rId39"/>
    <p:sldId id="465" r:id="rId40"/>
    <p:sldId id="466" r:id="rId41"/>
    <p:sldId id="467" r:id="rId42"/>
    <p:sldId id="468" r:id="rId43"/>
    <p:sldId id="469" r:id="rId44"/>
    <p:sldId id="506" r:id="rId45"/>
    <p:sldId id="470" r:id="rId46"/>
    <p:sldId id="471" r:id="rId47"/>
    <p:sldId id="454" r:id="rId48"/>
    <p:sldId id="472" r:id="rId49"/>
    <p:sldId id="473" r:id="rId50"/>
    <p:sldId id="474" r:id="rId51"/>
    <p:sldId id="475" r:id="rId52"/>
    <p:sldId id="655" r:id="rId53"/>
    <p:sldId id="476" r:id="rId54"/>
    <p:sldId id="477" r:id="rId55"/>
    <p:sldId id="478" r:id="rId56"/>
    <p:sldId id="496" r:id="rId57"/>
    <p:sldId id="497" r:id="rId58"/>
    <p:sldId id="498" r:id="rId59"/>
    <p:sldId id="499" r:id="rId60"/>
    <p:sldId id="639" r:id="rId61"/>
    <p:sldId id="640" r:id="rId62"/>
    <p:sldId id="641" r:id="rId63"/>
    <p:sldId id="642" r:id="rId64"/>
    <p:sldId id="643" r:id="rId65"/>
    <p:sldId id="644" r:id="rId66"/>
    <p:sldId id="645" r:id="rId67"/>
    <p:sldId id="646" r:id="rId68"/>
    <p:sldId id="647" r:id="rId69"/>
    <p:sldId id="660" r:id="rId70"/>
    <p:sldId id="648" r:id="rId71"/>
    <p:sldId id="649" r:id="rId72"/>
    <p:sldId id="650" r:id="rId73"/>
    <p:sldId id="651" r:id="rId74"/>
    <p:sldId id="654" r:id="rId75"/>
    <p:sldId id="656" r:id="rId76"/>
    <p:sldId id="658" r:id="rId77"/>
    <p:sldId id="657" r:id="rId78"/>
    <p:sldId id="505" r:id="rId79"/>
  </p:sldIdLst>
  <p:sldSz cx="9144000" cy="6858000" type="screen4x3"/>
  <p:notesSz cx="6856413" cy="9083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00FF"/>
    <a:srgbClr val="FFFFCC"/>
    <a:srgbClr val="FF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 snapToGrid="0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 snapToGrid="0">
      <p:cViewPr>
        <p:scale>
          <a:sx n="100" d="100"/>
          <a:sy n="100" d="100"/>
        </p:scale>
        <p:origin x="-1890" y="-72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93CAC834-68D6-4BF7-B8E4-5DAC3494E1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09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809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21FFE85E-43C3-4747-AE4F-B935ED14A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3DDE8-4430-4FE6-9AC0-391D8E11333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96878-2EFA-427A-8B3B-8689FD6DCD7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2431C-22B3-4796-A2EA-BFFD640015D6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5EDB-A5E5-4462-8687-90C32455039C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B4EA5-47B1-4EEB-BC37-F86F9331D533}" type="slidenum">
              <a:rPr lang="en-US"/>
              <a:pPr/>
              <a:t>66</a:t>
            </a:fld>
            <a:endParaRPr lang="en-US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0FB48-8B47-4F56-B07A-7C167659D71B}" type="slidenum">
              <a:rPr lang="en-US"/>
              <a:pPr/>
              <a:t>67</a:t>
            </a:fld>
            <a:endParaRPr lang="en-US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B6895-FC7E-4A12-8975-CA089A2840BF}" type="slidenum">
              <a:rPr lang="en-US"/>
              <a:pPr/>
              <a:t>68</a:t>
            </a:fld>
            <a:endParaRPr lang="en-US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0322-D800-4CEF-9826-5C7CF9E626BA}" type="slidenum">
              <a:rPr lang="en-US"/>
              <a:pPr/>
              <a:t>70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CC3EE-48BF-4A8B-BA4C-3B912502FFE4}" type="slidenum">
              <a:rPr lang="en-US"/>
              <a:pPr/>
              <a:t>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2" y="4314746"/>
            <a:ext cx="5485130" cy="4087654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91041-CEED-452C-B472-72A9E2F4CDA5}" type="slidenum">
              <a:rPr lang="en-US"/>
              <a:pPr/>
              <a:t>9</a:t>
            </a:fld>
            <a:endParaRPr lang="en-US"/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80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80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97145-BBDA-424F-98E4-99CF8C65C4A0}" type="slidenum">
              <a:rPr lang="en-US"/>
              <a:pPr/>
              <a:t>10</a:t>
            </a:fld>
            <a:endParaRPr lang="en-US"/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59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596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CC3EE-48BF-4A8B-BA4C-3B912502FFE4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2" y="4314746"/>
            <a:ext cx="5485130" cy="4087654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D590F-2BF1-4C12-8A49-5DF9A20BA28D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1269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69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4DA9-7D5E-4150-B86E-4B318F8624BC}" type="slidenum">
              <a:rPr lang="en-US"/>
              <a:pPr/>
              <a:t>14</a:t>
            </a:fld>
            <a:endParaRPr lang="en-US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5301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5301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6" tIns="0" rIns="18976" bIns="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i="1" dirty="0"/>
              <a:t>2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8629491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0"/>
            <a:ext cx="2971112" cy="45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83" tIns="45542" rIns="91083" bIns="45542" anchor="ctr"/>
          <a:lstStyle/>
          <a:p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7388"/>
            <a:ext cx="4525963" cy="3394075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35" tIns="44277" rIns="90135" bIns="44277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61ECD-2F09-4B99-B6E9-4504C4FCF6D5}" type="slidenum">
              <a:rPr lang="en-US"/>
              <a:pPr/>
              <a:t>17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.fc,cds;lkfjes0f[rjesdbxciy osakfwr[bfp;l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8C55-0CA4-4877-B9DB-7AEEACBA4D5C}" type="slidenum">
              <a:rPr lang="en-US"/>
              <a:pPr/>
              <a:t>26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Valves are separated by fribrous tissue</a:t>
            </a:r>
          </a:p>
          <a:p>
            <a:r>
              <a:rPr lang="en-US"/>
              <a:t>Common AV valve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9CC2-463A-4982-8B2E-AB6318313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4E7E9-15DF-4554-BB0F-C1E7F71B7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6241-8D53-4232-B110-D56A9A15F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82CCF9-8C86-48CB-990C-B43927468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280428-23A8-49E4-9F2A-FB3A00365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0AF0C-E57C-43F7-A517-BC43AE1F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3E186-B91B-4D96-AF53-10051F113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2F91-8CDC-4C03-9054-92E1F47B1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4E15-B2F0-491A-989E-28EE37B5C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383A-8F1E-457A-853E-0A0E976EC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D56F-82C1-4ACF-B8CE-8F8B2D706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7154-361C-4E04-B5A5-853D1DDAA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2BF6-4527-4D16-8C90-B74D28D38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917F7DC-F7D1-4F77-93F8-2B86EDC17C3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heartctr200_l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6111875"/>
            <a:ext cx="1371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uiExpand="1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fs2\data\MBlueberry-blue.mpe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FF"/>
                </a:solidFill>
              </a:rPr>
              <a:t>Pediatric Cardiology for Physician Assistants</a:t>
            </a:r>
            <a:endParaRPr lang="en-US" sz="4000" dirty="0">
              <a:solidFill>
                <a:srgbClr val="CC00FF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3988" y="5186363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Kristen Breedlove, PA-C, MPAS</a:t>
            </a:r>
            <a:endParaRPr lang="en-US" sz="2800" dirty="0"/>
          </a:p>
        </p:txBody>
      </p:sp>
      <p:pic>
        <p:nvPicPr>
          <p:cNvPr id="2062" name="Picture 14" descr="j0398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652713"/>
            <a:ext cx="3173413" cy="22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7140" name="Picture 4" descr="wpw_1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 l="40672" t="48555" r="37975" b="33815"/>
          <a:stretch>
            <a:fillRect/>
          </a:stretch>
        </p:blipFill>
        <p:spPr bwMode="auto">
          <a:xfrm>
            <a:off x="762000" y="2360613"/>
            <a:ext cx="7805738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4800600"/>
            <a:ext cx="1600200" cy="762000"/>
            <a:chOff x="1104" y="3024"/>
            <a:chExt cx="1008" cy="480"/>
          </a:xfrm>
        </p:grpSpPr>
        <p:sp>
          <p:nvSpPr>
            <p:cNvPr id="64525" name="Text Box 6"/>
            <p:cNvSpPr txBox="1">
              <a:spLocks noChangeArrowheads="1"/>
            </p:cNvSpPr>
            <p:nvPr/>
          </p:nvSpPr>
          <p:spPr bwMode="auto">
            <a:xfrm>
              <a:off x="1104" y="3285"/>
              <a:ext cx="100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Short PR</a:t>
              </a:r>
            </a:p>
          </p:txBody>
        </p:sp>
        <p:sp>
          <p:nvSpPr>
            <p:cNvPr id="64526" name="Line 7"/>
            <p:cNvSpPr>
              <a:spLocks noChangeShapeType="1"/>
            </p:cNvSpPr>
            <p:nvPr/>
          </p:nvSpPr>
          <p:spPr bwMode="auto">
            <a:xfrm flipV="1">
              <a:off x="1632" y="3024"/>
              <a:ext cx="384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3462338"/>
            <a:ext cx="1752600" cy="957262"/>
            <a:chOff x="1104" y="2181"/>
            <a:chExt cx="1104" cy="603"/>
          </a:xfrm>
        </p:grpSpPr>
        <p:sp>
          <p:nvSpPr>
            <p:cNvPr id="64523" name="Text Box 9"/>
            <p:cNvSpPr txBox="1">
              <a:spLocks noChangeArrowheads="1"/>
            </p:cNvSpPr>
            <p:nvPr/>
          </p:nvSpPr>
          <p:spPr bwMode="auto">
            <a:xfrm>
              <a:off x="1104" y="2181"/>
              <a:ext cx="110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en-US" sz="2400">
                  <a:solidFill>
                    <a:srgbClr val="FF0000"/>
                  </a:solidFill>
                </a:rPr>
                <a:t>Delta Wave</a:t>
              </a:r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>
              <a:off x="1632" y="2352"/>
              <a:ext cx="48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4648200"/>
            <a:ext cx="1828800" cy="762000"/>
            <a:chOff x="2208" y="2928"/>
            <a:chExt cx="1152" cy="480"/>
          </a:xfrm>
        </p:grpSpPr>
        <p:sp>
          <p:nvSpPr>
            <p:cNvPr id="64521" name="Text Box 12"/>
            <p:cNvSpPr txBox="1">
              <a:spLocks noChangeArrowheads="1"/>
            </p:cNvSpPr>
            <p:nvPr/>
          </p:nvSpPr>
          <p:spPr bwMode="auto">
            <a:xfrm>
              <a:off x="2448" y="3028"/>
              <a:ext cx="91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Wide QRS</a:t>
              </a:r>
            </a:p>
          </p:txBody>
        </p:sp>
        <p:sp>
          <p:nvSpPr>
            <p:cNvPr id="64522" name="Line 13"/>
            <p:cNvSpPr>
              <a:spLocks noChangeShapeType="1"/>
            </p:cNvSpPr>
            <p:nvPr/>
          </p:nvSpPr>
          <p:spPr bwMode="auto">
            <a:xfrm flipH="1" flipV="1">
              <a:off x="2208" y="2928"/>
              <a:ext cx="43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0" name="Rectangle 14"/>
          <p:cNvSpPr>
            <a:spLocks noRot="1" noChangeArrowheads="1"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FFFF00"/>
                </a:solidFill>
              </a:rPr>
              <a:t>Wolff-Parkinson-White</a:t>
            </a:r>
            <a:br>
              <a:rPr lang="en-US" sz="4400">
                <a:solidFill>
                  <a:srgbClr val="FFFF00"/>
                </a:solidFill>
              </a:rPr>
            </a:br>
            <a:r>
              <a:rPr lang="en-US" sz="4400">
                <a:solidFill>
                  <a:srgbClr val="FFFF00"/>
                </a:solidFill>
              </a:rPr>
              <a:t>Syndrome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</a:rPr>
              <a:t>The Young Athlete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Arrhythmias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42375" cy="4572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WPW: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</a:rPr>
              <a:t>Incidence: 0.1% to 0.3% of population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</a:rPr>
              <a:t>Gender ratio: male to female 2:1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</a:rPr>
              <a:t>Pre-excitation</a:t>
            </a:r>
          </a:p>
          <a:p>
            <a:pPr marL="990600" lvl="1" indent="-533400"/>
            <a:r>
              <a:rPr lang="en-US" sz="2400" dirty="0" smtClean="0">
                <a:solidFill>
                  <a:srgbClr val="FFFF00"/>
                </a:solidFill>
              </a:rPr>
              <a:t>Short PR interval, delta wave, and wide QRS</a:t>
            </a:r>
          </a:p>
          <a:p>
            <a:pPr marL="990600" lvl="1" indent="-533400"/>
            <a:r>
              <a:rPr lang="en-US" sz="2400" dirty="0" smtClean="0">
                <a:solidFill>
                  <a:srgbClr val="FFFF00"/>
                </a:solidFill>
              </a:rPr>
              <a:t>Re-entry circuit and SVT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</a:rPr>
              <a:t>Risk of sudden death: Increases 1% for every decade of life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Treatment: Meds vs.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9188" name="Picture 4" descr="widetachyswpw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3200400" y="1600200"/>
            <a:ext cx="311785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867400" y="2362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5867400" y="3733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 rot="20652576" flipV="1">
            <a:off x="5181600" y="3581400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036638" y="381000"/>
            <a:ext cx="7097712" cy="985838"/>
          </a:xfrm>
          <a:noFill/>
        </p:spPr>
        <p:txBody>
          <a:bodyPr lIns="90488" tIns="44450" rIns="90488" bIns="44450"/>
          <a:lstStyle/>
          <a:p>
            <a:r>
              <a:rPr lang="en-US" smtClean="0">
                <a:solidFill>
                  <a:srgbClr val="FFFF00"/>
                </a:solidFill>
              </a:rPr>
              <a:t>Wolff-Parkinson-White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Syndrome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4572000" y="1905000"/>
            <a:ext cx="9144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animBg="1"/>
      <p:bldP spid="349190" grpId="0" animBg="1"/>
      <p:bldP spid="349191" grpId="0" animBg="1"/>
      <p:bldP spid="349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5 year old with a murmur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572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Susie’s History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Fever 5 days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Cough, congestion, sore throat and other stuff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Temp: 101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0 </a:t>
            </a:r>
            <a:r>
              <a:rPr lang="en-US" sz="2400" b="1" dirty="0" smtClean="0">
                <a:solidFill>
                  <a:srgbClr val="FFFF00"/>
                </a:solidFill>
              </a:rPr>
              <a:t>Fahrenheit, HR 120, RR 40, BP 92/63</a:t>
            </a:r>
            <a:endParaRPr lang="en-US" sz="2400" b="1" baseline="30000" dirty="0" smtClean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II-III/VI SEM LUSB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Fixed, split S2, no click or rub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Rest normal: no rash, clear lung fields, no HSM, Rapid strep </a:t>
            </a:r>
            <a:r>
              <a:rPr lang="en-US" sz="2400" b="1" dirty="0" err="1" smtClean="0">
                <a:solidFill>
                  <a:srgbClr val="FFFF00"/>
                </a:solidFill>
              </a:rPr>
              <a:t>neg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mtClean="0">
                <a:solidFill>
                  <a:srgbClr val="FFFF00"/>
                </a:solidFill>
              </a:rPr>
              <a:t>Murmur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567738" cy="4114800"/>
          </a:xfrm>
          <a:noFill/>
        </p:spPr>
        <p:txBody>
          <a:bodyPr lIns="90488" tIns="44450" rIns="90488" bIns="44450"/>
          <a:lstStyle/>
          <a:p>
            <a:r>
              <a:rPr lang="en-US" sz="2800" dirty="0" smtClean="0">
                <a:solidFill>
                  <a:srgbClr val="FFFF00"/>
                </a:solidFill>
              </a:rPr>
              <a:t>Definition: Sound created by turbulent blood flow in the heart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Frequency: 50%-75% children have normal murmur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Congenital Heart Disease: some have no murmur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Factors: fever, anemia, anxiety 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 murmur</a:t>
            </a:r>
          </a:p>
          <a:p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SEM: think outflow</a:t>
            </a:r>
          </a:p>
          <a:p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HSM: VSD or AV Valve regurgitation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7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7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7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752600"/>
            <a:ext cx="83327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Definition: </a:t>
            </a:r>
            <a:r>
              <a:rPr lang="en-US" sz="2400" dirty="0" err="1"/>
              <a:t>atrial</a:t>
            </a:r>
            <a:r>
              <a:rPr lang="en-US" sz="2400" dirty="0"/>
              <a:t> </a:t>
            </a:r>
            <a:r>
              <a:rPr lang="en-US" sz="2400" dirty="0" err="1"/>
              <a:t>septal</a:t>
            </a:r>
            <a:r>
              <a:rPr lang="en-US" sz="2400" dirty="0"/>
              <a:t> wall deficiency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Types: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FF0000"/>
                </a:solidFill>
              </a:rPr>
              <a:t>Secundum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Primum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FFFF"/>
                </a:solidFill>
              </a:rPr>
              <a:t>Sinus </a:t>
            </a:r>
            <a:r>
              <a:rPr lang="en-US" sz="2000" dirty="0" err="1">
                <a:solidFill>
                  <a:srgbClr val="FFFFFF"/>
                </a:solidFill>
              </a:rPr>
              <a:t>venosus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FFFF"/>
                </a:solidFill>
              </a:rPr>
              <a:t>Foramen </a:t>
            </a:r>
            <a:r>
              <a:rPr lang="en-US" sz="2000" dirty="0" err="1">
                <a:solidFill>
                  <a:srgbClr val="FFFFFF"/>
                </a:solidFill>
              </a:rPr>
              <a:t>ovale</a:t>
            </a:r>
            <a:r>
              <a:rPr lang="en-US" sz="2000" dirty="0">
                <a:solidFill>
                  <a:srgbClr val="FFFFFF"/>
                </a:solidFill>
              </a:rPr>
              <a:t> (PFO)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</a:rPr>
              <a:t>Incidence: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FFFF"/>
                </a:solidFill>
              </a:rPr>
              <a:t>6-10% of CHD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FFFF"/>
                </a:solidFill>
              </a:rPr>
              <a:t>Second most common heart defect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</a:rPr>
              <a:t>Gender Ratio: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Males:Females</a:t>
            </a:r>
            <a:r>
              <a:rPr lang="en-US" sz="2000" dirty="0">
                <a:solidFill>
                  <a:srgbClr val="FFFFFF"/>
                </a:solidFill>
              </a:rPr>
              <a:t> = 1:2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 descr="ASD2"/>
          <p:cNvPicPr>
            <a:picLocks noChangeAspect="1" noChangeArrowheads="1"/>
          </p:cNvPicPr>
          <p:nvPr/>
        </p:nvPicPr>
        <p:blipFill>
          <a:blip r:embed="rId2" cstate="print"/>
          <a:srcRect t="7924"/>
          <a:stretch>
            <a:fillRect/>
          </a:stretch>
        </p:blipFill>
        <p:spPr bwMode="auto">
          <a:xfrm>
            <a:off x="2057400" y="1676400"/>
            <a:ext cx="5048250" cy="4648200"/>
          </a:xfrm>
          <a:prstGeom prst="rect">
            <a:avLst/>
          </a:prstGeom>
          <a:noFill/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725863" y="2495550"/>
            <a:ext cx="1531937" cy="1543050"/>
            <a:chOff x="2211" y="1572"/>
            <a:chExt cx="965" cy="972"/>
          </a:xfrm>
        </p:grpSpPr>
        <p:sp>
          <p:nvSpPr>
            <p:cNvPr id="208928" name="Line 32"/>
            <p:cNvSpPr>
              <a:spLocks noChangeShapeType="1"/>
            </p:cNvSpPr>
            <p:nvPr/>
          </p:nvSpPr>
          <p:spPr bwMode="auto">
            <a:xfrm flipH="1" flipV="1">
              <a:off x="2736" y="2304"/>
              <a:ext cx="24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31" name="Freeform 35"/>
            <p:cNvSpPr>
              <a:spLocks/>
            </p:cNvSpPr>
            <p:nvPr/>
          </p:nvSpPr>
          <p:spPr bwMode="auto">
            <a:xfrm>
              <a:off x="2211" y="1572"/>
              <a:ext cx="373" cy="366"/>
            </a:xfrm>
            <a:custGeom>
              <a:avLst/>
              <a:gdLst/>
              <a:ahLst/>
              <a:cxnLst>
                <a:cxn ang="0">
                  <a:pos x="62" y="366"/>
                </a:cxn>
                <a:cxn ang="0">
                  <a:pos x="7" y="281"/>
                </a:cxn>
                <a:cxn ang="0">
                  <a:pos x="0" y="172"/>
                </a:cxn>
                <a:cxn ang="0">
                  <a:pos x="39" y="39"/>
                </a:cxn>
                <a:cxn ang="0">
                  <a:pos x="155" y="0"/>
                </a:cxn>
                <a:cxn ang="0">
                  <a:pos x="373" y="55"/>
                </a:cxn>
              </a:cxnLst>
              <a:rect l="0" t="0" r="r" b="b"/>
              <a:pathLst>
                <a:path w="373" h="366">
                  <a:moveTo>
                    <a:pt x="62" y="366"/>
                  </a:moveTo>
                  <a:lnTo>
                    <a:pt x="7" y="281"/>
                  </a:lnTo>
                  <a:lnTo>
                    <a:pt x="0" y="172"/>
                  </a:lnTo>
                  <a:lnTo>
                    <a:pt x="39" y="39"/>
                  </a:lnTo>
                  <a:lnTo>
                    <a:pt x="155" y="0"/>
                  </a:lnTo>
                  <a:lnTo>
                    <a:pt x="373" y="55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32" name="WordArt 36"/>
            <p:cNvSpPr>
              <a:spLocks noChangeArrowheads="1" noChangeShapeType="1" noTextEdit="1"/>
            </p:cNvSpPr>
            <p:nvPr/>
          </p:nvSpPr>
          <p:spPr bwMode="auto">
            <a:xfrm rot="3504800">
              <a:off x="2526" y="1890"/>
              <a:ext cx="907" cy="3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Body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00400" y="2743200"/>
            <a:ext cx="381000" cy="2590800"/>
            <a:chOff x="1872" y="1728"/>
            <a:chExt cx="240" cy="1632"/>
          </a:xfrm>
        </p:grpSpPr>
        <p:sp>
          <p:nvSpPr>
            <p:cNvPr id="208902" name="AutoShape 6"/>
            <p:cNvSpPr>
              <a:spLocks noChangeArrowheads="1"/>
            </p:cNvSpPr>
            <p:nvPr/>
          </p:nvSpPr>
          <p:spPr bwMode="auto">
            <a:xfrm>
              <a:off x="1872" y="1728"/>
              <a:ext cx="96" cy="3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3" name="AutoShape 7"/>
            <p:cNvSpPr>
              <a:spLocks noChangeArrowheads="1"/>
            </p:cNvSpPr>
            <p:nvPr/>
          </p:nvSpPr>
          <p:spPr bwMode="auto">
            <a:xfrm>
              <a:off x="2016" y="2976"/>
              <a:ext cx="96" cy="384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09" name="AutoShape 13"/>
          <p:cNvSpPr>
            <a:spLocks noChangeArrowheads="1"/>
          </p:cNvSpPr>
          <p:nvPr/>
        </p:nvSpPr>
        <p:spPr bwMode="auto">
          <a:xfrm>
            <a:off x="3352800" y="4191000"/>
            <a:ext cx="685800" cy="533400"/>
          </a:xfrm>
          <a:custGeom>
            <a:avLst/>
            <a:gdLst>
              <a:gd name="G0" fmla="+- -1099929 0 0"/>
              <a:gd name="G1" fmla="+- -10138576 0 0"/>
              <a:gd name="G2" fmla="+- -1099929 0 -10138576"/>
              <a:gd name="G3" fmla="+- 10800 0 0"/>
              <a:gd name="G4" fmla="+- 0 0 -109992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60 0 0"/>
              <a:gd name="G9" fmla="+- 0 0 -10138576"/>
              <a:gd name="G10" fmla="+- 8460 0 2700"/>
              <a:gd name="G11" fmla="cos G10 -1099929"/>
              <a:gd name="G12" fmla="sin G10 -1099929"/>
              <a:gd name="G13" fmla="cos 13500 -1099929"/>
              <a:gd name="G14" fmla="sin 13500 -1099929"/>
              <a:gd name="G15" fmla="+- G11 10800 0"/>
              <a:gd name="G16" fmla="+- G12 10800 0"/>
              <a:gd name="G17" fmla="+- G13 10800 0"/>
              <a:gd name="G18" fmla="+- G14 10800 0"/>
              <a:gd name="G19" fmla="*/ 8460 1 2"/>
              <a:gd name="G20" fmla="+- G19 5400 0"/>
              <a:gd name="G21" fmla="cos G20 -1099929"/>
              <a:gd name="G22" fmla="sin G20 -1099929"/>
              <a:gd name="G23" fmla="+- G21 10800 0"/>
              <a:gd name="G24" fmla="+- G12 G23 G22"/>
              <a:gd name="G25" fmla="+- G22 G23 G11"/>
              <a:gd name="G26" fmla="cos 10800 -1099929"/>
              <a:gd name="G27" fmla="sin 10800 -1099929"/>
              <a:gd name="G28" fmla="cos 8460 -1099929"/>
              <a:gd name="G29" fmla="sin 8460 -109992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138576"/>
              <a:gd name="G36" fmla="sin G34 -10138576"/>
              <a:gd name="G37" fmla="+/ -10138576 -109992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60 G39"/>
              <a:gd name="G43" fmla="sin 846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601 w 21600"/>
              <a:gd name="T5" fmla="*/ 29 h 21600"/>
              <a:gd name="T6" fmla="*/ 2093 w 21600"/>
              <a:gd name="T7" fmla="*/ 6684 h 21600"/>
              <a:gd name="T8" fmla="*/ 11427 w 21600"/>
              <a:gd name="T9" fmla="*/ 2363 h 21600"/>
              <a:gd name="T10" fmla="*/ 23724 w 21600"/>
              <a:gd name="T11" fmla="*/ 6901 h 21600"/>
              <a:gd name="T12" fmla="*/ 21136 w 21600"/>
              <a:gd name="T13" fmla="*/ 11724 h 21600"/>
              <a:gd name="T14" fmla="*/ 16314 w 21600"/>
              <a:gd name="T15" fmla="*/ 91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99" y="8357"/>
                </a:moveTo>
                <a:cubicBezTo>
                  <a:pt x="17822" y="4784"/>
                  <a:pt x="14531" y="2340"/>
                  <a:pt x="10800" y="2340"/>
                </a:cubicBezTo>
                <a:cubicBezTo>
                  <a:pt x="7528" y="2339"/>
                  <a:pt x="4549" y="4226"/>
                  <a:pt x="3151" y="7184"/>
                </a:cubicBezTo>
                <a:lnTo>
                  <a:pt x="1035" y="6184"/>
                </a:lnTo>
                <a:cubicBezTo>
                  <a:pt x="2820" y="2408"/>
                  <a:pt x="6623" y="-1"/>
                  <a:pt x="10800" y="0"/>
                </a:cubicBezTo>
                <a:cubicBezTo>
                  <a:pt x="15563" y="0"/>
                  <a:pt x="19764" y="3120"/>
                  <a:pt x="21139" y="7681"/>
                </a:cubicBezTo>
                <a:lnTo>
                  <a:pt x="23724" y="6901"/>
                </a:lnTo>
                <a:lnTo>
                  <a:pt x="21136" y="11724"/>
                </a:lnTo>
                <a:lnTo>
                  <a:pt x="16314" y="9136"/>
                </a:lnTo>
                <a:lnTo>
                  <a:pt x="18899" y="835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057400" y="2124075"/>
            <a:ext cx="4343400" cy="2057400"/>
            <a:chOff x="1200" y="1344"/>
            <a:chExt cx="2736" cy="1296"/>
          </a:xfrm>
        </p:grpSpPr>
        <p:sp>
          <p:nvSpPr>
            <p:cNvPr id="208914" name="Line 18"/>
            <p:cNvSpPr>
              <a:spLocks noChangeShapeType="1"/>
            </p:cNvSpPr>
            <p:nvPr/>
          </p:nvSpPr>
          <p:spPr bwMode="auto">
            <a:xfrm flipV="1">
              <a:off x="2688" y="1488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16" name="Line 20"/>
            <p:cNvSpPr>
              <a:spLocks noChangeShapeType="1"/>
            </p:cNvSpPr>
            <p:nvPr/>
          </p:nvSpPr>
          <p:spPr bwMode="auto">
            <a:xfrm flipH="1" flipV="1">
              <a:off x="1728" y="1536"/>
              <a:ext cx="28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18" name="Line 22"/>
            <p:cNvSpPr>
              <a:spLocks noChangeShapeType="1"/>
            </p:cNvSpPr>
            <p:nvPr/>
          </p:nvSpPr>
          <p:spPr bwMode="auto">
            <a:xfrm flipV="1">
              <a:off x="1296" y="1872"/>
              <a:ext cx="336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20" name="WordArt 24"/>
            <p:cNvSpPr>
              <a:spLocks noChangeArrowheads="1" noChangeShapeType="1" noTextEdit="1"/>
            </p:cNvSpPr>
            <p:nvPr/>
          </p:nvSpPr>
          <p:spPr bwMode="auto">
            <a:xfrm rot="2481032">
              <a:off x="3360" y="1344"/>
              <a:ext cx="576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Lungs</a:t>
              </a:r>
            </a:p>
          </p:txBody>
        </p:sp>
        <p:sp>
          <p:nvSpPr>
            <p:cNvPr id="208922" name="WordArt 26"/>
            <p:cNvSpPr>
              <a:spLocks noChangeArrowheads="1" noChangeShapeType="1" noTextEdit="1"/>
            </p:cNvSpPr>
            <p:nvPr/>
          </p:nvSpPr>
          <p:spPr bwMode="auto">
            <a:xfrm rot="18676328">
              <a:off x="1104" y="1536"/>
              <a:ext cx="576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Lungs</a:t>
              </a:r>
            </a:p>
          </p:txBody>
        </p:sp>
        <p:sp>
          <p:nvSpPr>
            <p:cNvPr id="208923" name="Line 27"/>
            <p:cNvSpPr>
              <a:spLocks noChangeShapeType="1"/>
            </p:cNvSpPr>
            <p:nvPr/>
          </p:nvSpPr>
          <p:spPr bwMode="auto">
            <a:xfrm flipH="1">
              <a:off x="3216" y="144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24" name="Line 28"/>
            <p:cNvSpPr>
              <a:spLocks noChangeShapeType="1"/>
            </p:cNvSpPr>
            <p:nvPr/>
          </p:nvSpPr>
          <p:spPr bwMode="auto">
            <a:xfrm flipH="1">
              <a:off x="3312" y="1440"/>
              <a:ext cx="144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05" name="AutoShape 9"/>
            <p:cNvSpPr>
              <a:spLocks noChangeArrowheads="1"/>
            </p:cNvSpPr>
            <p:nvPr/>
          </p:nvSpPr>
          <p:spPr bwMode="auto">
            <a:xfrm>
              <a:off x="2496" y="2304"/>
              <a:ext cx="96" cy="336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9" name="Line 23"/>
            <p:cNvSpPr>
              <a:spLocks noChangeShapeType="1"/>
            </p:cNvSpPr>
            <p:nvPr/>
          </p:nvSpPr>
          <p:spPr bwMode="auto">
            <a:xfrm>
              <a:off x="1296" y="1920"/>
              <a:ext cx="28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25" name="AutoShape 29"/>
          <p:cNvSpPr>
            <a:spLocks noChangeArrowheads="1"/>
          </p:cNvSpPr>
          <p:nvPr/>
        </p:nvSpPr>
        <p:spPr bwMode="auto">
          <a:xfrm>
            <a:off x="4876800" y="3124200"/>
            <a:ext cx="152400" cy="685800"/>
          </a:xfrm>
          <a:prstGeom prst="curvedRight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3" name="Freeform 37"/>
          <p:cNvSpPr>
            <a:spLocks/>
          </p:cNvSpPr>
          <p:nvPr/>
        </p:nvSpPr>
        <p:spPr bwMode="auto">
          <a:xfrm>
            <a:off x="3517900" y="3175000"/>
            <a:ext cx="1358900" cy="433388"/>
          </a:xfrm>
          <a:custGeom>
            <a:avLst/>
            <a:gdLst/>
            <a:ahLst/>
            <a:cxnLst>
              <a:cxn ang="0">
                <a:pos x="856" y="64"/>
              </a:cxn>
              <a:cxn ang="0">
                <a:pos x="646" y="0"/>
              </a:cxn>
              <a:cxn ang="0">
                <a:pos x="443" y="32"/>
              </a:cxn>
              <a:cxn ang="0">
                <a:pos x="226" y="86"/>
              </a:cxn>
              <a:cxn ang="0">
                <a:pos x="0" y="273"/>
              </a:cxn>
            </a:cxnLst>
            <a:rect l="0" t="0" r="r" b="b"/>
            <a:pathLst>
              <a:path w="856" h="273">
                <a:moveTo>
                  <a:pt x="856" y="64"/>
                </a:moveTo>
                <a:lnTo>
                  <a:pt x="646" y="0"/>
                </a:lnTo>
                <a:lnTo>
                  <a:pt x="443" y="32"/>
                </a:lnTo>
                <a:lnTo>
                  <a:pt x="226" y="86"/>
                </a:lnTo>
                <a:lnTo>
                  <a:pt x="0" y="273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37" name="Oval 41"/>
          <p:cNvSpPr>
            <a:spLocks noChangeArrowheads="1"/>
          </p:cNvSpPr>
          <p:nvPr/>
        </p:nvSpPr>
        <p:spPr bwMode="auto">
          <a:xfrm>
            <a:off x="3276600" y="3276600"/>
            <a:ext cx="609600" cy="5334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Septal Defect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9" grpId="0" animBg="1"/>
      <p:bldP spid="208925" grpId="0" animBg="1"/>
      <p:bldP spid="208933" grpId="0" animBg="1"/>
      <p:bldP spid="2089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850"/>
            <a:ext cx="7772400" cy="1143000"/>
          </a:xfrm>
        </p:spPr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01725"/>
            <a:ext cx="7989887" cy="568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Presentation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Spontaneous closure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Infants &amp; children (asymptomatic)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Murmur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Normal growth, Normal Activity 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Frequent URI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3200"/>
              <a:t>Adults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Palpitations, arrhythmias- PACs, SVT 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Exertional dyspnea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Paradoxical emboli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Pulmonary vascular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214438"/>
            <a:ext cx="7772400" cy="5214937"/>
          </a:xfrm>
        </p:spPr>
        <p:txBody>
          <a:bodyPr/>
          <a:lstStyle/>
          <a:p>
            <a:r>
              <a:rPr lang="en-US"/>
              <a:t>Physical Exam</a:t>
            </a:r>
          </a:p>
          <a:p>
            <a:pPr lvl="1"/>
            <a:r>
              <a:rPr lang="en-US" sz="3200"/>
              <a:t>Murmur</a:t>
            </a:r>
            <a:r>
              <a:rPr lang="en-US"/>
              <a:t> </a:t>
            </a:r>
          </a:p>
          <a:p>
            <a:pPr lvl="2"/>
            <a:r>
              <a:rPr lang="en-US" sz="2800"/>
              <a:t>Grade: 2 to 3/6 </a:t>
            </a:r>
          </a:p>
          <a:p>
            <a:pPr lvl="2"/>
            <a:r>
              <a:rPr lang="en-US" sz="2800"/>
              <a:t>Type: Systolic ejection </a:t>
            </a:r>
          </a:p>
          <a:p>
            <a:pPr lvl="2"/>
            <a:r>
              <a:rPr lang="en-US" sz="2800"/>
              <a:t>Location: Left upper sternal border</a:t>
            </a:r>
            <a:r>
              <a:rPr lang="en-US" sz="2000"/>
              <a:t> </a:t>
            </a:r>
            <a:endParaRPr lang="en-US"/>
          </a:p>
          <a:p>
            <a:pPr lvl="1"/>
            <a:r>
              <a:rPr lang="en-US" sz="3200"/>
              <a:t>Abnormality of S2</a:t>
            </a:r>
          </a:p>
          <a:p>
            <a:pPr lvl="2"/>
            <a:r>
              <a:rPr lang="en-US" sz="2800"/>
              <a:t>Wide &amp; fixed splitting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752600"/>
            <a:ext cx="8332788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Pulmonary Blood Flow</a:t>
            </a:r>
          </a:p>
          <a:p>
            <a:pPr>
              <a:lnSpc>
                <a:spcPct val="90000"/>
              </a:lnSpc>
            </a:pPr>
            <a:r>
              <a:rPr lang="en-US"/>
              <a:t>Increased</a:t>
            </a:r>
          </a:p>
          <a:p>
            <a:pPr lvl="1">
              <a:lnSpc>
                <a:spcPct val="90000"/>
              </a:lnSpc>
              <a:buFont typeface="Symbol" pitchFamily="18" charset="2"/>
              <a:buChar char="©"/>
            </a:pPr>
            <a:r>
              <a:rPr lang="en-US">
                <a:solidFill>
                  <a:srgbClr val="FF0066"/>
                </a:solidFill>
              </a:rPr>
              <a:t>WHY?</a:t>
            </a:r>
          </a:p>
          <a:p>
            <a:pPr lvl="1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Compliance of Right Ventricle</a:t>
            </a:r>
          </a:p>
          <a:p>
            <a:pPr lvl="1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Signs &amp; Symptoms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URIs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Pulmonary HTN</a:t>
            </a:r>
          </a:p>
          <a:p>
            <a:pPr lvl="3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Rare - irreversible 5% patients</a:t>
            </a:r>
          </a:p>
          <a:p>
            <a:pPr lvl="3">
              <a:lnSpc>
                <a:spcPct val="90000"/>
              </a:lnSpc>
              <a:buFont typeface="Symbol" pitchFamily="18" charset="2"/>
              <a:buChar char="©"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to 5</a:t>
            </a:r>
            <a:r>
              <a:rPr lang="en-US" baseline="30000"/>
              <a:t>th</a:t>
            </a:r>
            <a:r>
              <a:rPr lang="en-US"/>
              <a:t> decade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utoUpdateAnimBg="0"/>
      <p:bldP spid="32870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Inpatient Cardiology Service: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Infant in ER</a:t>
            </a:r>
          </a:p>
          <a:p>
            <a:r>
              <a:rPr lang="en-US" sz="3200" dirty="0" smtClean="0"/>
              <a:t>Young athlete in ER</a:t>
            </a:r>
          </a:p>
          <a:p>
            <a:r>
              <a:rPr lang="en-US" sz="3200" dirty="0" smtClean="0"/>
              <a:t>5yo with murmur – on hospitalist service</a:t>
            </a:r>
          </a:p>
          <a:p>
            <a:r>
              <a:rPr lang="en-US" sz="3200" dirty="0" smtClean="0"/>
              <a:t>Newborn with Down Syndrome</a:t>
            </a:r>
          </a:p>
          <a:p>
            <a:r>
              <a:rPr lang="en-US" sz="3200" dirty="0" smtClean="0"/>
              <a:t>Profoundly cyanotic newborn </a:t>
            </a:r>
          </a:p>
          <a:p>
            <a:r>
              <a:rPr lang="en-US" sz="3200" dirty="0" smtClean="0"/>
              <a:t>5 day old male in shock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8588" y="1457325"/>
            <a:ext cx="3827462" cy="4984750"/>
            <a:chOff x="1681" y="918"/>
            <a:chExt cx="2411" cy="3140"/>
          </a:xfrm>
        </p:grpSpPr>
        <p:pic>
          <p:nvPicPr>
            <p:cNvPr id="359427" name="Picture 3" descr="ASD Types 3"/>
            <p:cNvPicPr>
              <a:picLocks noChangeAspect="1" noChangeArrowheads="1"/>
            </p:cNvPicPr>
            <p:nvPr/>
          </p:nvPicPr>
          <p:blipFill>
            <a:blip r:embed="rId2" cstate="print"/>
            <a:srcRect b="5731"/>
            <a:stretch>
              <a:fillRect/>
            </a:stretch>
          </p:blipFill>
          <p:spPr bwMode="auto">
            <a:xfrm>
              <a:off x="1714" y="918"/>
              <a:ext cx="2378" cy="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428" name="Text Box 4"/>
            <p:cNvSpPr txBox="1">
              <a:spLocks noChangeArrowheads="1"/>
            </p:cNvSpPr>
            <p:nvPr/>
          </p:nvSpPr>
          <p:spPr bwMode="auto">
            <a:xfrm>
              <a:off x="1681" y="3923"/>
              <a:ext cx="1124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00">
                  <a:solidFill>
                    <a:srgbClr val="000000"/>
                  </a:solidFill>
                </a:rPr>
                <a:t>Scientific Software Solutions, 2003</a:t>
              </a:r>
            </a:p>
          </p:txBody>
        </p:sp>
      </p:grpSp>
      <p:pic>
        <p:nvPicPr>
          <p:cNvPr id="359429" name="Picture 5" descr="ASD Types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31"/>
          <a:stretch>
            <a:fillRect/>
          </a:stretch>
        </p:blipFill>
        <p:spPr>
          <a:xfrm>
            <a:off x="2720975" y="1457325"/>
            <a:ext cx="3775075" cy="4959350"/>
          </a:xfrm>
          <a:noFill/>
          <a:ln/>
        </p:spPr>
      </p:pic>
      <p:sp>
        <p:nvSpPr>
          <p:cNvPr id="359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2760663" y="6121400"/>
            <a:ext cx="18716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2668588" y="6227763"/>
            <a:ext cx="17843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Scientific Software Solutions, 2003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92113" y="1463675"/>
            <a:ext cx="16891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57725" y="4176713"/>
            <a:ext cx="3978275" cy="366712"/>
            <a:chOff x="2896" y="2647"/>
            <a:chExt cx="2249" cy="6550"/>
          </a:xfrm>
        </p:grpSpPr>
        <p:sp>
          <p:nvSpPr>
            <p:cNvPr id="359435" name="Line 11"/>
            <p:cNvSpPr>
              <a:spLocks noChangeShapeType="1"/>
            </p:cNvSpPr>
            <p:nvPr/>
          </p:nvSpPr>
          <p:spPr bwMode="auto">
            <a:xfrm flipH="1" flipV="1">
              <a:off x="2896" y="2704"/>
              <a:ext cx="1146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6" name="Text Box 12"/>
            <p:cNvSpPr txBox="1">
              <a:spLocks noChangeArrowheads="1"/>
            </p:cNvSpPr>
            <p:nvPr/>
          </p:nvSpPr>
          <p:spPr bwMode="auto">
            <a:xfrm>
              <a:off x="3966" y="2647"/>
              <a:ext cx="1179" cy="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Primum ASD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1300" y="3017838"/>
            <a:ext cx="3613150" cy="862012"/>
            <a:chOff x="454" y="1920"/>
            <a:chExt cx="1937" cy="543"/>
          </a:xfrm>
        </p:grpSpPr>
        <p:sp>
          <p:nvSpPr>
            <p:cNvPr id="359438" name="Line 14"/>
            <p:cNvSpPr>
              <a:spLocks noChangeShapeType="1"/>
            </p:cNvSpPr>
            <p:nvPr/>
          </p:nvSpPr>
          <p:spPr bwMode="auto">
            <a:xfrm>
              <a:off x="1591" y="2084"/>
              <a:ext cx="800" cy="37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9" name="Text Box 15"/>
            <p:cNvSpPr txBox="1">
              <a:spLocks noChangeArrowheads="1"/>
            </p:cNvSpPr>
            <p:nvPr/>
          </p:nvSpPr>
          <p:spPr bwMode="auto">
            <a:xfrm>
              <a:off x="454" y="1920"/>
              <a:ext cx="121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Secundum ASD</a:t>
              </a:r>
            </a:p>
          </p:txBody>
        </p:sp>
      </p:grpSp>
      <p:sp>
        <p:nvSpPr>
          <p:cNvPr id="359440" name="Rectangle 16"/>
          <p:cNvSpPr>
            <a:spLocks noChangeArrowheads="1"/>
          </p:cNvSpPr>
          <p:nvPr/>
        </p:nvSpPr>
        <p:spPr bwMode="auto">
          <a:xfrm>
            <a:off x="244475" y="2921000"/>
            <a:ext cx="2360613" cy="58737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6689725" y="4143375"/>
            <a:ext cx="1860550" cy="427038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032250" y="2012950"/>
            <a:ext cx="4862513" cy="1349375"/>
            <a:chOff x="2549" y="1300"/>
            <a:chExt cx="3063" cy="850"/>
          </a:xfrm>
        </p:grpSpPr>
        <p:sp>
          <p:nvSpPr>
            <p:cNvPr id="359443" name="Line 19"/>
            <p:cNvSpPr>
              <a:spLocks noChangeShapeType="1"/>
            </p:cNvSpPr>
            <p:nvPr/>
          </p:nvSpPr>
          <p:spPr bwMode="auto">
            <a:xfrm flipH="1">
              <a:off x="2549" y="1482"/>
              <a:ext cx="1762" cy="6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4" name="Text Box 20"/>
            <p:cNvSpPr txBox="1">
              <a:spLocks noChangeArrowheads="1"/>
            </p:cNvSpPr>
            <p:nvPr/>
          </p:nvSpPr>
          <p:spPr bwMode="auto">
            <a:xfrm>
              <a:off x="4043" y="1300"/>
              <a:ext cx="156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   Sinus Venosus ASD</a:t>
              </a:r>
            </a:p>
          </p:txBody>
        </p:sp>
      </p:grpSp>
      <p:sp>
        <p:nvSpPr>
          <p:cNvPr id="359445" name="Rectangle 21"/>
          <p:cNvSpPr>
            <a:spLocks noChangeArrowheads="1"/>
          </p:cNvSpPr>
          <p:nvPr/>
        </p:nvSpPr>
        <p:spPr bwMode="auto">
          <a:xfrm>
            <a:off x="6677025" y="1966913"/>
            <a:ext cx="2295525" cy="484187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6870700" y="2693988"/>
            <a:ext cx="1581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876300" y="3908425"/>
            <a:ext cx="156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1028700" y="4060825"/>
            <a:ext cx="156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9450" name="Text Box 26"/>
          <p:cNvSpPr txBox="1">
            <a:spLocks noChangeArrowheads="1"/>
          </p:cNvSpPr>
          <p:nvPr/>
        </p:nvSpPr>
        <p:spPr bwMode="auto">
          <a:xfrm>
            <a:off x="1181100" y="4213225"/>
            <a:ext cx="156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225425" y="3832225"/>
            <a:ext cx="2454275" cy="836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/>
              <a:t>Fossa Ovalus Deficiency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/>
              <a:t>Cath Intervention option for some </a:t>
            </a: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6689725" y="2619375"/>
            <a:ext cx="2454275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/>
              <a:t>Associated with partial anomalous pulm venous return</a:t>
            </a: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6689725" y="4725988"/>
            <a:ext cx="2454275" cy="836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/>
              <a:t>Partial AV Canal defect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/>
              <a:t>Always has mitral valve defect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40" grpId="0" animBg="1"/>
      <p:bldP spid="359441" grpId="0" animBg="1"/>
      <p:bldP spid="359445" grpId="0" animBg="1"/>
      <p:bldP spid="359451" grpId="0" autoUpdateAnimBg="0"/>
      <p:bldP spid="359452" grpId="0" autoUpdateAnimBg="0"/>
      <p:bldP spid="3594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5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Septal Defect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68990" y="2238232"/>
            <a:ext cx="4517410" cy="4312693"/>
          </a:xfrm>
        </p:spPr>
        <p:txBody>
          <a:bodyPr/>
          <a:lstStyle/>
          <a:p>
            <a:r>
              <a:rPr lang="en-US" dirty="0" err="1" smtClean="0"/>
              <a:t>Secundum</a:t>
            </a:r>
            <a:r>
              <a:rPr lang="en-US" dirty="0" smtClean="0"/>
              <a:t> ASDs</a:t>
            </a:r>
          </a:p>
          <a:p>
            <a:r>
              <a:rPr lang="en-US" dirty="0" smtClean="0"/>
              <a:t>PFOs</a:t>
            </a:r>
          </a:p>
          <a:p>
            <a:pPr lvl="1"/>
            <a:r>
              <a:rPr lang="en-US" dirty="0" smtClean="0"/>
              <a:t>Indication: CVA or TIA on therapy</a:t>
            </a:r>
          </a:p>
          <a:p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Secundum</a:t>
            </a:r>
            <a:r>
              <a:rPr lang="en-US" dirty="0" smtClean="0"/>
              <a:t> defects (</a:t>
            </a:r>
            <a:r>
              <a:rPr lang="en-US" dirty="0" smtClean="0"/>
              <a:t>without </a:t>
            </a:r>
            <a:r>
              <a:rPr lang="en-US" dirty="0" smtClean="0"/>
              <a:t>rims)</a:t>
            </a:r>
          </a:p>
          <a:p>
            <a:pPr lvl="1"/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r>
              <a:rPr lang="en-US" dirty="0" smtClean="0"/>
              <a:t> or </a:t>
            </a:r>
            <a:r>
              <a:rPr lang="en-US" dirty="0" err="1" smtClean="0"/>
              <a:t>primum</a:t>
            </a:r>
            <a:r>
              <a:rPr lang="en-US" dirty="0" smtClean="0"/>
              <a:t> defects</a:t>
            </a:r>
            <a:endParaRPr lang="en-US" dirty="0"/>
          </a:p>
        </p:txBody>
      </p:sp>
      <p:sp>
        <p:nvSpPr>
          <p:cNvPr id="379908" name="Text Box 5124"/>
          <p:cNvSpPr txBox="1">
            <a:spLocks noChangeArrowheads="1"/>
          </p:cNvSpPr>
          <p:nvPr/>
        </p:nvSpPr>
        <p:spPr bwMode="auto">
          <a:xfrm>
            <a:off x="2980820" y="1428750"/>
            <a:ext cx="3191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Device Closure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47" y="2404375"/>
            <a:ext cx="2601913" cy="2735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CHD- Down Syndrome</a:t>
            </a:r>
            <a:r>
              <a:rPr lang="en-US" dirty="0">
                <a:solidFill>
                  <a:schemeClr val="folHlink"/>
                </a:solidFill>
              </a:rPr>
              <a:t/>
            </a:r>
            <a:br>
              <a:rPr lang="en-US" dirty="0">
                <a:solidFill>
                  <a:schemeClr val="folHlink"/>
                </a:solidFill>
              </a:rPr>
            </a:b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1249363"/>
            <a:ext cx="6096000" cy="5449887"/>
            <a:chOff x="1248" y="787"/>
            <a:chExt cx="3840" cy="3433"/>
          </a:xfrm>
        </p:grpSpPr>
        <p:pic>
          <p:nvPicPr>
            <p:cNvPr id="19462" name="Picture 6" descr="t21"/>
            <p:cNvPicPr>
              <a:picLocks noChangeAspect="1" noChangeArrowheads="1"/>
            </p:cNvPicPr>
            <p:nvPr/>
          </p:nvPicPr>
          <p:blipFill>
            <a:blip r:embed="rId2" cstate="print">
              <a:lum bright="-26000" contrast="20000"/>
            </a:blip>
            <a:srcRect/>
            <a:stretch>
              <a:fillRect/>
            </a:stretch>
          </p:blipFill>
          <p:spPr bwMode="auto">
            <a:xfrm>
              <a:off x="1248" y="787"/>
              <a:ext cx="3840" cy="3433"/>
            </a:xfrm>
            <a:prstGeom prst="rect">
              <a:avLst/>
            </a:prstGeom>
            <a:noFill/>
          </p:spPr>
        </p:pic>
        <p:pic>
          <p:nvPicPr>
            <p:cNvPr id="19463" name="Picture 7" descr="t21-logo"/>
            <p:cNvPicPr>
              <a:picLocks noChangeAspect="1" noChangeArrowheads="1"/>
            </p:cNvPicPr>
            <p:nvPr/>
          </p:nvPicPr>
          <p:blipFill>
            <a:blip r:embed="rId3" cstate="print">
              <a:lum bright="-26000" contrast="20000"/>
            </a:blip>
            <a:srcRect/>
            <a:stretch>
              <a:fillRect/>
            </a:stretch>
          </p:blipFill>
          <p:spPr bwMode="auto">
            <a:xfrm>
              <a:off x="4224" y="3744"/>
              <a:ext cx="798" cy="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Down Syndrome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  <a:ln/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sz="2800" dirty="0" err="1" smtClean="0"/>
              <a:t>Trisomy</a:t>
            </a:r>
            <a:r>
              <a:rPr lang="en-US" sz="2800" dirty="0" smtClean="0"/>
              <a:t> </a:t>
            </a:r>
            <a:r>
              <a:rPr lang="en-US" sz="2800" dirty="0"/>
              <a:t>21 (</a:t>
            </a:r>
            <a:r>
              <a:rPr lang="en-US" sz="2400" dirty="0"/>
              <a:t>extra copy/portion of chromosome 21)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Described 1894 by Langdon Down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Incidence: 1 in 660 newborns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folHlink"/>
                </a:solidFill>
              </a:rPr>
              <a:t>X</a:t>
            </a:r>
            <a:r>
              <a:rPr lang="en-US" sz="2000" baseline="74000" dirty="0">
                <a:solidFill>
                  <a:schemeClr val="folHlink"/>
                </a:solidFill>
              </a:rPr>
              <a:t>21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X</a:t>
            </a:r>
            <a:r>
              <a:rPr lang="en-US" sz="2000" baseline="74000" dirty="0" err="1">
                <a:solidFill>
                  <a:schemeClr val="folHlink"/>
                </a:solidFill>
              </a:rPr>
              <a:t>21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X</a:t>
            </a:r>
            <a:r>
              <a:rPr lang="en-US" sz="2000" baseline="74000" dirty="0" err="1">
                <a:solidFill>
                  <a:schemeClr val="folHlink"/>
                </a:solidFill>
              </a:rPr>
              <a:t>21</a:t>
            </a:r>
            <a:endParaRPr lang="en-US" sz="2800" dirty="0"/>
          </a:p>
          <a:p>
            <a:pPr>
              <a:buFont typeface="Symbol" pitchFamily="18" charset="2"/>
              <a:buChar char="©"/>
            </a:pPr>
            <a:r>
              <a:rPr lang="en-US" sz="2800" dirty="0"/>
              <a:t>Associated with advanced maternal age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Age &lt; 20: 1/1700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Age 30: 1/900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Age 40: 1/100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Age 45: 1/25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Down Syndrome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  <a:ln/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sz="2800" dirty="0" smtClean="0"/>
              <a:t>Multiple </a:t>
            </a:r>
            <a:r>
              <a:rPr lang="en-US" sz="2800" dirty="0" err="1"/>
              <a:t>dysmorphic</a:t>
            </a:r>
            <a:r>
              <a:rPr lang="en-US" sz="2800" dirty="0"/>
              <a:t> features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CNS: </a:t>
            </a:r>
            <a:r>
              <a:rPr lang="en-US" sz="2800" dirty="0" err="1"/>
              <a:t>Hypotonia</a:t>
            </a:r>
            <a:r>
              <a:rPr lang="en-US" sz="2800" dirty="0"/>
              <a:t>, MR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Pulmonary: Airway obstruction, Sleep apnea, PHTN</a:t>
            </a:r>
          </a:p>
          <a:p>
            <a:pPr>
              <a:buFont typeface="Symbol" pitchFamily="18" charset="2"/>
              <a:buChar char="©"/>
            </a:pPr>
            <a:r>
              <a:rPr lang="en-US" sz="2800" dirty="0"/>
              <a:t>Hematologic: B-Cell, T-Cell, Leukemia</a:t>
            </a:r>
          </a:p>
          <a:p>
            <a:pPr>
              <a:buFont typeface="Symbol" pitchFamily="18" charset="2"/>
              <a:buChar char="©"/>
            </a:pPr>
            <a:r>
              <a:rPr lang="en-US" sz="2800" b="1" dirty="0">
                <a:solidFill>
                  <a:srgbClr val="FF0000"/>
                </a:solidFill>
              </a:rPr>
              <a:t>Congenital Heart Disease (40% - 50%)</a:t>
            </a:r>
          </a:p>
          <a:p>
            <a:pPr lvl="1">
              <a:buFont typeface="Symbol" pitchFamily="18" charset="2"/>
              <a:buChar char="©"/>
            </a:pPr>
            <a:r>
              <a:rPr lang="en-US" dirty="0"/>
              <a:t>AV Canal: (</a:t>
            </a:r>
            <a:r>
              <a:rPr lang="en-US" dirty="0" err="1"/>
              <a:t>endocardial</a:t>
            </a:r>
            <a:r>
              <a:rPr lang="en-US" dirty="0"/>
              <a:t> cushion) 40%</a:t>
            </a:r>
          </a:p>
          <a:p>
            <a:pPr lvl="1">
              <a:buFont typeface="Symbol" pitchFamily="18" charset="2"/>
              <a:buChar char="©"/>
            </a:pPr>
            <a:r>
              <a:rPr lang="en-US" dirty="0"/>
              <a:t>VSD: 30%</a:t>
            </a:r>
          </a:p>
          <a:p>
            <a:pPr lvl="1">
              <a:buFont typeface="Symbol" pitchFamily="18" charset="2"/>
              <a:buChar char="©"/>
            </a:pPr>
            <a:r>
              <a:rPr lang="en-US" dirty="0"/>
              <a:t>Other: TOF, ASD, PDA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AVC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1676400"/>
            <a:ext cx="5048250" cy="4657725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Atrioventricular Canal</a:t>
            </a:r>
          </a:p>
        </p:txBody>
      </p:sp>
      <p:sp>
        <p:nvSpPr>
          <p:cNvPr id="311300" name="Oval 4"/>
          <p:cNvSpPr>
            <a:spLocks noChangeArrowheads="1"/>
          </p:cNvSpPr>
          <p:nvPr/>
        </p:nvSpPr>
        <p:spPr bwMode="auto">
          <a:xfrm>
            <a:off x="3279775" y="2998788"/>
            <a:ext cx="2192338" cy="202723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2057400" y="3352800"/>
            <a:ext cx="8382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6172200" y="4800600"/>
            <a:ext cx="8382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2078038" y="4611688"/>
            <a:ext cx="833437" cy="536575"/>
          </a:xfrm>
          <a:prstGeom prst="rect">
            <a:avLst/>
          </a:prstGeom>
          <a:noFill/>
          <a:ln w="5715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5835650" y="2646363"/>
            <a:ext cx="954088" cy="536575"/>
          </a:xfrm>
          <a:prstGeom prst="rect">
            <a:avLst/>
          </a:prstGeom>
          <a:noFill/>
          <a:ln w="5715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1" grpId="0" animBg="1"/>
      <p:bldP spid="311301" grpId="1" animBg="1"/>
      <p:bldP spid="311302" grpId="0" animBg="1"/>
      <p:bldP spid="311302" grpId="1" animBg="1"/>
      <p:bldP spid="311303" grpId="0" animBg="1"/>
      <p:bldP spid="311303" grpId="1" animBg="1"/>
      <p:bldP spid="311304" grpId="0" animBg="1"/>
      <p:bldP spid="31130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343525" cy="4922838"/>
          </a:xfrm>
          <a:prstGeom prst="rect">
            <a:avLst/>
          </a:prstGeom>
          <a:noFill/>
        </p:spPr>
      </p:pic>
      <p:pic>
        <p:nvPicPr>
          <p:cNvPr id="312323" name="Picture 1027"/>
          <p:cNvPicPr>
            <a:picLocks noChangeAspect="1" noChangeArrowheads="1"/>
          </p:cNvPicPr>
          <p:nvPr/>
        </p:nvPicPr>
        <p:blipFill>
          <a:blip r:embed="rId4" cstate="print"/>
          <a:srcRect t="8379"/>
          <a:stretch>
            <a:fillRect/>
          </a:stretch>
        </p:blipFill>
        <p:spPr bwMode="auto">
          <a:xfrm>
            <a:off x="1895475" y="1363663"/>
            <a:ext cx="5334000" cy="4953000"/>
          </a:xfrm>
          <a:prstGeom prst="rect">
            <a:avLst/>
          </a:prstGeom>
          <a:noFill/>
        </p:spPr>
      </p:pic>
      <p:sp>
        <p:nvSpPr>
          <p:cNvPr id="3123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Atrioventricular Canal</a:t>
            </a:r>
          </a:p>
        </p:txBody>
      </p:sp>
      <p:sp>
        <p:nvSpPr>
          <p:cNvPr id="312325" name="Text Box 1029"/>
          <p:cNvSpPr txBox="1">
            <a:spLocks noChangeArrowheads="1"/>
          </p:cNvSpPr>
          <p:nvPr/>
        </p:nvSpPr>
        <p:spPr bwMode="auto">
          <a:xfrm>
            <a:off x="152400" y="6400800"/>
            <a:ext cx="3200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Tahoma" pitchFamily="34" charset="0"/>
            </a:endParaRPr>
          </a:p>
        </p:txBody>
      </p:sp>
      <p:sp>
        <p:nvSpPr>
          <p:cNvPr id="312326" name="Text Box 1030"/>
          <p:cNvSpPr txBox="1">
            <a:spLocks noChangeArrowheads="1"/>
          </p:cNvSpPr>
          <p:nvPr/>
        </p:nvSpPr>
        <p:spPr bwMode="auto">
          <a:xfrm>
            <a:off x="1914525" y="6094413"/>
            <a:ext cx="211613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>
                <a:solidFill>
                  <a:srgbClr val="000000"/>
                </a:solidFill>
              </a:rPr>
              <a:t>Scientific Software Solutions, 2003</a:t>
            </a:r>
          </a:p>
        </p:txBody>
      </p:sp>
      <p:sp>
        <p:nvSpPr>
          <p:cNvPr id="312327" name="Text Box 1031"/>
          <p:cNvSpPr txBox="1">
            <a:spLocks noChangeArrowheads="1"/>
          </p:cNvSpPr>
          <p:nvPr/>
        </p:nvSpPr>
        <p:spPr bwMode="auto">
          <a:xfrm>
            <a:off x="-87313" y="4751388"/>
            <a:ext cx="21859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Common AV Valve</a:t>
            </a:r>
          </a:p>
        </p:txBody>
      </p:sp>
      <p:sp>
        <p:nvSpPr>
          <p:cNvPr id="312328" name="Rectangle 1032"/>
          <p:cNvSpPr>
            <a:spLocks noChangeArrowheads="1"/>
          </p:cNvSpPr>
          <p:nvPr/>
        </p:nvSpPr>
        <p:spPr bwMode="auto">
          <a:xfrm>
            <a:off x="82550" y="4670425"/>
            <a:ext cx="1838325" cy="94456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7" grpId="0"/>
      <p:bldP spid="312328" grpId="0" animBg="1"/>
      <p:bldP spid="31232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Atrioventricular Canal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2250"/>
            <a:ext cx="7772400" cy="5124450"/>
          </a:xfrm>
        </p:spPr>
        <p:txBody>
          <a:bodyPr/>
          <a:lstStyle/>
          <a:p>
            <a:r>
              <a:rPr lang="en-US" dirty="0"/>
              <a:t>Physical Exam</a:t>
            </a:r>
          </a:p>
          <a:p>
            <a:pPr lvl="1"/>
            <a:r>
              <a:rPr lang="en-US" sz="3200" dirty="0" err="1" smtClean="0"/>
              <a:t>Cachectic</a:t>
            </a:r>
            <a:r>
              <a:rPr lang="en-US" sz="3200" dirty="0" smtClean="0"/>
              <a:t>      </a:t>
            </a:r>
            <a:r>
              <a:rPr lang="en-US" sz="2000" dirty="0" smtClean="0"/>
              <a:t>(if not, think PHTN)</a:t>
            </a:r>
            <a:endParaRPr lang="en-US" sz="2000" dirty="0"/>
          </a:p>
          <a:p>
            <a:pPr lvl="1"/>
            <a:r>
              <a:rPr lang="en-US" sz="3200" dirty="0" err="1"/>
              <a:t>Hyperdynamic</a:t>
            </a:r>
            <a:r>
              <a:rPr lang="en-US" sz="3200" dirty="0"/>
              <a:t> </a:t>
            </a:r>
            <a:r>
              <a:rPr lang="en-US" sz="3200" dirty="0" err="1"/>
              <a:t>precordium</a:t>
            </a:r>
            <a:endParaRPr lang="en-US" sz="3200" dirty="0"/>
          </a:p>
          <a:p>
            <a:pPr lvl="1"/>
            <a:r>
              <a:rPr lang="en-US" sz="3200" dirty="0"/>
              <a:t>Murmur </a:t>
            </a:r>
          </a:p>
          <a:p>
            <a:pPr lvl="2"/>
            <a:r>
              <a:rPr lang="en-US" sz="2800" dirty="0"/>
              <a:t>Grade: 1 to 3/6</a:t>
            </a:r>
          </a:p>
          <a:p>
            <a:pPr lvl="2"/>
            <a:r>
              <a:rPr lang="en-US" sz="2800" dirty="0"/>
              <a:t>Type: Systolic ejection  </a:t>
            </a:r>
          </a:p>
          <a:p>
            <a:pPr lvl="2"/>
            <a:r>
              <a:rPr lang="en-US" sz="2800" dirty="0"/>
              <a:t>Location: Left lower </a:t>
            </a:r>
            <a:r>
              <a:rPr lang="en-US" sz="2800" dirty="0" err="1"/>
              <a:t>sternal</a:t>
            </a:r>
            <a:r>
              <a:rPr lang="en-US" sz="2800" dirty="0"/>
              <a:t> border</a:t>
            </a:r>
          </a:p>
          <a:p>
            <a:pPr lvl="1"/>
            <a:r>
              <a:rPr lang="en-US" sz="3200" dirty="0" err="1" smtClean="0"/>
              <a:t>Hepatomegaly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1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Atrioventricular Canal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care</a:t>
            </a:r>
          </a:p>
          <a:p>
            <a:pPr lvl="1"/>
            <a:r>
              <a:rPr lang="en-US" sz="3200"/>
              <a:t>Increase contractility </a:t>
            </a:r>
            <a:r>
              <a:rPr lang="en-US"/>
              <a:t>(digoxin)</a:t>
            </a:r>
          </a:p>
          <a:p>
            <a:pPr lvl="1"/>
            <a:r>
              <a:rPr lang="en-US" sz="3200"/>
              <a:t>Decrease preload = diuresis</a:t>
            </a:r>
          </a:p>
          <a:p>
            <a:pPr lvl="1"/>
            <a:r>
              <a:rPr lang="en-US" sz="3200"/>
              <a:t>Decrease afterload </a:t>
            </a:r>
            <a:r>
              <a:rPr lang="en-US"/>
              <a:t>(captopril)</a:t>
            </a:r>
          </a:p>
          <a:p>
            <a:pPr lvl="1"/>
            <a:r>
              <a:rPr lang="en-US" sz="3200"/>
              <a:t>Maximize calories </a:t>
            </a:r>
          </a:p>
          <a:p>
            <a:pPr lvl="1"/>
            <a:r>
              <a:rPr lang="en-US" sz="3200"/>
              <a:t>Oxygen sparingly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charRg st="14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9555">
                                            <p:txEl>
                                              <p:charRg st="14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 Canal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3-6 months of age</a:t>
            </a:r>
          </a:p>
          <a:p>
            <a:pPr lvl="1"/>
            <a:r>
              <a:rPr lang="en-US" sz="2400" dirty="0" smtClean="0"/>
              <a:t>Repair cleft in MV</a:t>
            </a:r>
          </a:p>
          <a:p>
            <a:pPr lvl="1"/>
            <a:r>
              <a:rPr lang="en-US" sz="2400" dirty="0" smtClean="0"/>
              <a:t>Close ASD and VSD</a:t>
            </a:r>
          </a:p>
          <a:p>
            <a:r>
              <a:rPr lang="en-US" dirty="0" smtClean="0"/>
              <a:t>Key to need for </a:t>
            </a:r>
            <a:r>
              <a:rPr lang="en-US" dirty="0" err="1" smtClean="0"/>
              <a:t>reintervention</a:t>
            </a:r>
            <a:r>
              <a:rPr lang="en-US" dirty="0" smtClean="0"/>
              <a:t> is the degree of MR long-term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001000" cy="2971800"/>
          </a:xfrm>
        </p:spPr>
        <p:txBody>
          <a:bodyPr/>
          <a:lstStyle/>
          <a:p>
            <a:pPr eaLnBrk="1" hangingPunct="1"/>
            <a:r>
              <a:rPr lang="en-US" smtClean="0"/>
              <a:t>1 month old infant presents with tachypnea, pallor, mottling and diaphoresis. Had been fussy for one day.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Got it all together???</a:t>
            </a:r>
          </a:p>
        </p:txBody>
      </p:sp>
      <p:pic>
        <p:nvPicPr>
          <p:cNvPr id="408580" name="Picture 1028" descr="j0400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628775"/>
            <a:ext cx="6738938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04800"/>
            <a:ext cx="7772400" cy="1143000"/>
          </a:xfrm>
        </p:spPr>
        <p:txBody>
          <a:bodyPr/>
          <a:lstStyle/>
          <a:p>
            <a:r>
              <a:rPr lang="en-US" dirty="0" smtClean="0"/>
              <a:t>Profoundly Cyanotic Newborn</a:t>
            </a:r>
            <a:endParaRPr lang="en-US" sz="4400" dirty="0"/>
          </a:p>
        </p:txBody>
      </p:sp>
      <p:pic>
        <p:nvPicPr>
          <p:cNvPr id="268295" name="MBlueberry-blue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522413"/>
            <a:ext cx="650875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8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8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2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829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Oxygen Challenge Test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474663" y="3657600"/>
            <a:ext cx="2708275" cy="533400"/>
          </a:xfrm>
          <a:prstGeom prst="rect">
            <a:avLst/>
          </a:prstGeom>
          <a:solidFill>
            <a:srgbClr val="0014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PaO2 &lt; 50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182938" y="3657600"/>
            <a:ext cx="2641600" cy="533400"/>
          </a:xfrm>
          <a:prstGeom prst="rect">
            <a:avLst/>
          </a:prstGeom>
          <a:solidFill>
            <a:srgbClr val="0036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PaO2 &lt; 150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5824538" y="3657600"/>
            <a:ext cx="2709862" cy="533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Pao2 &gt; 150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474663" y="2362200"/>
            <a:ext cx="2032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D-TGA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TAPVR-obstruct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PHTN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166938" y="4419600"/>
            <a:ext cx="2913062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Tricuspid Atresia/PS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Pulmonary Atresia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Tetralogy of Fallot</a:t>
            </a: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3454400" y="2395538"/>
            <a:ext cx="230346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Truncus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TAPVR-no obstruct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HLHS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6100763" y="2395538"/>
            <a:ext cx="2557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Pulmonary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Neurologic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itchFamily="18" charset="0"/>
              </a:rPr>
              <a:t>Methemoglobinemia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 autoUpdateAnimBg="0"/>
      <p:bldP spid="266244" grpId="0" animBg="1" autoUpdateAnimBg="0"/>
      <p:bldP spid="26624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30288"/>
          </a:xfrm>
        </p:spPr>
        <p:txBody>
          <a:bodyPr/>
          <a:lstStyle/>
          <a:p>
            <a:r>
              <a:rPr lang="en-US" sz="4400"/>
              <a:t>Cyanotic Lesions</a:t>
            </a: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9800" dirty="0" smtClean="0"/>
              <a:t>The </a:t>
            </a:r>
            <a:r>
              <a:rPr lang="en-US" sz="9800" dirty="0"/>
              <a:t>5 </a:t>
            </a:r>
            <a:r>
              <a:rPr lang="en-US" sz="9800" dirty="0" smtClean="0"/>
              <a:t>Ts</a:t>
            </a:r>
          </a:p>
          <a:p>
            <a:pPr algn="ctr">
              <a:buFontTx/>
              <a:buNone/>
            </a:pPr>
            <a:r>
              <a:rPr lang="en-US" sz="2400" dirty="0" smtClean="0"/>
              <a:t>(It’s all at your fingertips!)</a:t>
            </a:r>
            <a:endParaRPr lang="en-US" sz="2400" dirty="0"/>
          </a:p>
          <a:p>
            <a:pPr algn="ctr">
              <a:buFontTx/>
              <a:buNone/>
            </a:pPr>
            <a:r>
              <a:rPr lang="en-US" sz="7200" dirty="0" smtClean="0"/>
              <a:t>PEDS</a:t>
            </a:r>
          </a:p>
          <a:p>
            <a:pPr algn="ctr">
              <a:buFontTx/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  <p:bldP spid="269315" grpI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Cyanotic Lesions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1850" cy="4495800"/>
          </a:xfrm>
        </p:spPr>
        <p:txBody>
          <a:bodyPr/>
          <a:lstStyle/>
          <a:p>
            <a:r>
              <a:rPr lang="en-US" sz="3200"/>
              <a:t>Truncus Arteriosus </a:t>
            </a:r>
          </a:p>
          <a:p>
            <a:r>
              <a:rPr lang="en-US" sz="3200"/>
              <a:t>Transposition of the Great Arteries</a:t>
            </a:r>
          </a:p>
          <a:p>
            <a:r>
              <a:rPr lang="en-US" sz="3200"/>
              <a:t>Tricuspid Atresia </a:t>
            </a:r>
          </a:p>
          <a:p>
            <a:r>
              <a:rPr lang="en-US" sz="3200"/>
              <a:t>Tetralogy of Fallot</a:t>
            </a:r>
          </a:p>
          <a:p>
            <a:r>
              <a:rPr lang="en-US" sz="3200"/>
              <a:t>Total Anomalous Pulmonary Venous Return</a:t>
            </a:r>
          </a:p>
          <a:p>
            <a:r>
              <a:rPr lang="en-US" sz="3200" b="1"/>
              <a:t>PEDS</a:t>
            </a:r>
            <a:r>
              <a:rPr lang="en-US" sz="3200"/>
              <a:t>: </a:t>
            </a:r>
            <a:r>
              <a:rPr lang="en-US" sz="3200" b="1"/>
              <a:t>P</a:t>
            </a:r>
            <a:r>
              <a:rPr lang="en-US" sz="3200"/>
              <a:t>ulmonary Atresia, </a:t>
            </a:r>
            <a:r>
              <a:rPr lang="en-US" sz="3200" b="1"/>
              <a:t>E</a:t>
            </a:r>
            <a:r>
              <a:rPr lang="en-US" sz="3200"/>
              <a:t>bstein’s, </a:t>
            </a:r>
            <a:r>
              <a:rPr lang="en-US" sz="3200" b="1"/>
              <a:t>D</a:t>
            </a:r>
            <a:r>
              <a:rPr lang="en-US" sz="3200"/>
              <a:t>ORV, </a:t>
            </a:r>
            <a:r>
              <a:rPr lang="en-US" sz="3200" b="1"/>
              <a:t>S</a:t>
            </a:r>
            <a:r>
              <a:rPr lang="en-US" sz="3200"/>
              <a:t>ingle Ventricle (HLHS)</a:t>
            </a:r>
            <a:r>
              <a:rPr lang="en-US" sz="3400"/>
              <a:t> </a:t>
            </a:r>
            <a:r>
              <a:rPr lang="en-US" sz="2400"/>
              <a:t>&amp; others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1143000"/>
          </a:xfrm>
        </p:spPr>
        <p:txBody>
          <a:bodyPr/>
          <a:lstStyle/>
          <a:p>
            <a:r>
              <a:rPr lang="en-US" sz="4400"/>
              <a:t>Truncus Arteriosus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397000"/>
            <a:ext cx="8478837" cy="4819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Definition:</a:t>
            </a:r>
            <a:r>
              <a:rPr lang="en-US" sz="3200">
                <a:sym typeface="Symbol" pitchFamily="18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Single trunk from heart</a:t>
            </a:r>
            <a:r>
              <a:rPr lang="en-US" sz="2200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Aorta 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Pulmonary arteries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Coronary arteries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 </a:t>
            </a:r>
            <a:r>
              <a:rPr lang="en-US" sz="2600">
                <a:solidFill>
                  <a:schemeClr val="tx2"/>
                </a:solidFill>
                <a:sym typeface="Symbol" pitchFamily="18" charset="2"/>
              </a:rPr>
              <a:t>VSD</a:t>
            </a:r>
            <a:r>
              <a:rPr lang="en-US" sz="2600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(99%)</a:t>
            </a:r>
          </a:p>
          <a:p>
            <a:pPr>
              <a:lnSpc>
                <a:spcPct val="90000"/>
              </a:lnSpc>
            </a:pPr>
            <a:r>
              <a:rPr lang="en-US" sz="3200">
                <a:sym typeface="Symbol" pitchFamily="18" charset="2"/>
              </a:rPr>
              <a:t>Associated</a:t>
            </a:r>
            <a:r>
              <a:rPr lang="en-US" sz="2800">
                <a:sym typeface="Symbol" pitchFamily="18" charset="2"/>
              </a:rPr>
              <a:t> </a:t>
            </a:r>
            <a:r>
              <a:rPr lang="en-US" sz="3200">
                <a:latin typeface="Lucida Sans Unicode" pitchFamily="34" charset="0"/>
                <a:cs typeface="Times New Roman" pitchFamily="18" charset="0"/>
                <a:sym typeface="Symbol" pitchFamily="18" charset="2"/>
              </a:rPr>
              <a:t>♥</a:t>
            </a:r>
            <a:r>
              <a:rPr lang="en-US" sz="2800">
                <a:sym typeface="Symbol" pitchFamily="18" charset="2"/>
              </a:rPr>
              <a:t> Defects:</a:t>
            </a:r>
            <a:r>
              <a:rPr lang="en-US" sz="2700">
                <a:sym typeface="Symbol" pitchFamily="18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Right aortic arch</a:t>
            </a:r>
            <a:r>
              <a:rPr lang="en-US" sz="2400">
                <a:sym typeface="Symbol" pitchFamily="18" charset="2"/>
              </a:rPr>
              <a:t> (33%)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Interrupted aortic arch (19%)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Classification: pulmonary artery location</a:t>
            </a:r>
            <a:r>
              <a:rPr lang="en-US" sz="270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/>
              <a:t>Incidence: less than 0.5% CHD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Truncus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Arteriosus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  <a:ln/>
        </p:spPr>
        <p:txBody>
          <a:bodyPr/>
          <a:lstStyle/>
          <a:p>
            <a:pPr algn="ctr">
              <a:buFont typeface="Symbol" pitchFamily="18" charset="2"/>
              <a:buNone/>
            </a:pPr>
            <a:endParaRPr lang="en-US" sz="3600" dirty="0">
              <a:solidFill>
                <a:schemeClr val="folHlink"/>
              </a:solidFill>
            </a:endParaRPr>
          </a:p>
          <a:p>
            <a:pPr algn="ctr">
              <a:buFont typeface="Symbol" pitchFamily="18" charset="2"/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27652" name="Picture 4" descr="truncalroot"/>
          <p:cNvPicPr>
            <a:picLocks noChangeAspect="1" noChangeArrowheads="1"/>
          </p:cNvPicPr>
          <p:nvPr/>
        </p:nvPicPr>
        <p:blipFill>
          <a:blip r:embed="rId2" cstate="print">
            <a:lum bright="-22000" contrast="10000"/>
          </a:blip>
          <a:srcRect/>
          <a:stretch>
            <a:fillRect/>
          </a:stretch>
        </p:blipFill>
        <p:spPr bwMode="auto">
          <a:xfrm>
            <a:off x="1600200" y="1417638"/>
            <a:ext cx="5638800" cy="529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Truncus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Arteriosus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3" name="Picture 5" descr="truncus-ps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00800" cy="48006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00200" y="2971800"/>
            <a:ext cx="1143000" cy="762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1242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L.V.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3528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R.V.</a:t>
            </a: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62400" y="2422525"/>
            <a:ext cx="1447800" cy="1158875"/>
            <a:chOff x="2496" y="1526"/>
            <a:chExt cx="912" cy="730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>
              <a:off x="2976" y="1968"/>
              <a:ext cx="0" cy="28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496" y="1526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</a:rPr>
                <a:t>Truncal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</a:rPr>
                <a:t> Valve</a:t>
              </a:r>
              <a:endParaRPr lang="en-US" b="1"/>
            </a:p>
          </p:txBody>
        </p:sp>
      </p:grp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953000" y="3886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AO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0" y="5105400"/>
            <a:ext cx="838200" cy="1022350"/>
            <a:chOff x="2880" y="3216"/>
            <a:chExt cx="528" cy="644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V="1">
              <a:off x="3168" y="3216"/>
              <a:ext cx="48" cy="28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2880" y="3552"/>
              <a:ext cx="5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solidFill>
                    <a:schemeClr val="folHlink"/>
                  </a:solidFill>
                </a:rPr>
                <a:t>PA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  <p:bldP spid="22537" grpId="0" autoUpdateAnimBg="0"/>
      <p:bldP spid="2254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390525"/>
            <a:ext cx="8215312" cy="1143000"/>
          </a:xfrm>
        </p:spPr>
        <p:txBody>
          <a:bodyPr/>
          <a:lstStyle/>
          <a:p>
            <a:r>
              <a:rPr lang="en-US"/>
              <a:t>Transposition of the Great Arteries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06525"/>
            <a:ext cx="8599487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Definition: </a:t>
            </a:r>
            <a:r>
              <a:rPr lang="en-US" sz="2000"/>
              <a:t>Great arteries come from wrong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		       ventricle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rgbClr val="FF7C80"/>
                </a:solidFill>
              </a:rPr>
              <a:t>Right Ventricle </a:t>
            </a:r>
            <a:r>
              <a:rPr lang="en-US" sz="2000" b="1">
                <a:solidFill>
                  <a:srgbClr val="FF7C80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FF7C80"/>
                </a:solidFill>
              </a:rPr>
              <a:t> Aorta</a:t>
            </a:r>
          </a:p>
          <a:p>
            <a:pPr lvl="1">
              <a:lnSpc>
                <a:spcPct val="120000"/>
              </a:lnSpc>
            </a:pPr>
            <a:r>
              <a:rPr lang="en-US" sz="2000" b="1">
                <a:solidFill>
                  <a:srgbClr val="66CCFF"/>
                </a:solidFill>
              </a:rPr>
              <a:t>Left Ventricle </a:t>
            </a:r>
            <a:r>
              <a:rPr lang="en-US" sz="2000" b="1">
                <a:solidFill>
                  <a:srgbClr val="66CCFF"/>
                </a:solidFill>
                <a:sym typeface="Symbol" pitchFamily="18" charset="2"/>
              </a:rPr>
              <a:t></a:t>
            </a:r>
            <a:r>
              <a:rPr lang="en-US" sz="2000" b="1">
                <a:solidFill>
                  <a:srgbClr val="66CCFF"/>
                </a:solidFill>
              </a:rPr>
              <a:t> Pulmonary Artery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Parallel circulation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Mixing obligatory</a:t>
            </a:r>
            <a:r>
              <a:rPr lang="en-US" sz="2600"/>
              <a:t> </a:t>
            </a:r>
            <a:r>
              <a:rPr lang="en-US" sz="2400"/>
              <a:t>(ASD, VSD, PDA)</a:t>
            </a:r>
          </a:p>
          <a:p>
            <a:pPr>
              <a:lnSpc>
                <a:spcPct val="90000"/>
              </a:lnSpc>
            </a:pPr>
            <a:r>
              <a:rPr lang="en-US" sz="2800"/>
              <a:t>Forms of TGA: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VSD (30%)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VSD/Pulmonary Stenosis (15%)</a:t>
            </a:r>
          </a:p>
          <a:p>
            <a:pPr>
              <a:lnSpc>
                <a:spcPct val="90000"/>
              </a:lnSpc>
            </a:pPr>
            <a:r>
              <a:rPr lang="en-US" sz="3200"/>
              <a:t>Incidence: 5% CHD</a:t>
            </a:r>
          </a:p>
          <a:p>
            <a:pPr>
              <a:lnSpc>
                <a:spcPct val="90000"/>
              </a:lnSpc>
            </a:pPr>
            <a:r>
              <a:rPr lang="en-US" sz="3200"/>
              <a:t>Gender ratio: M:F = 3:1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67" name="Picture 35" descr="T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60550"/>
            <a:ext cx="5048250" cy="4524375"/>
          </a:xfrm>
          <a:prstGeom prst="rect">
            <a:avLst/>
          </a:prstGeom>
          <a:noFill/>
        </p:spPr>
      </p:pic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12113" cy="1143000"/>
          </a:xfrm>
        </p:spPr>
        <p:txBody>
          <a:bodyPr/>
          <a:lstStyle/>
          <a:p>
            <a:r>
              <a:rPr lang="en-US"/>
              <a:t>Transposition of the Great Arteries</a:t>
            </a:r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3546475" y="4451350"/>
            <a:ext cx="685800" cy="533400"/>
          </a:xfrm>
          <a:custGeom>
            <a:avLst/>
            <a:gdLst>
              <a:gd name="G0" fmla="+- -1099929 0 0"/>
              <a:gd name="G1" fmla="+- -10138576 0 0"/>
              <a:gd name="G2" fmla="+- -1099929 0 -10138576"/>
              <a:gd name="G3" fmla="+- 10800 0 0"/>
              <a:gd name="G4" fmla="+- 0 0 -109992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60 0 0"/>
              <a:gd name="G9" fmla="+- 0 0 -10138576"/>
              <a:gd name="G10" fmla="+- 8460 0 2700"/>
              <a:gd name="G11" fmla="cos G10 -1099929"/>
              <a:gd name="G12" fmla="sin G10 -1099929"/>
              <a:gd name="G13" fmla="cos 13500 -1099929"/>
              <a:gd name="G14" fmla="sin 13500 -1099929"/>
              <a:gd name="G15" fmla="+- G11 10800 0"/>
              <a:gd name="G16" fmla="+- G12 10800 0"/>
              <a:gd name="G17" fmla="+- G13 10800 0"/>
              <a:gd name="G18" fmla="+- G14 10800 0"/>
              <a:gd name="G19" fmla="*/ 8460 1 2"/>
              <a:gd name="G20" fmla="+- G19 5400 0"/>
              <a:gd name="G21" fmla="cos G20 -1099929"/>
              <a:gd name="G22" fmla="sin G20 -1099929"/>
              <a:gd name="G23" fmla="+- G21 10800 0"/>
              <a:gd name="G24" fmla="+- G12 G23 G22"/>
              <a:gd name="G25" fmla="+- G22 G23 G11"/>
              <a:gd name="G26" fmla="cos 10800 -1099929"/>
              <a:gd name="G27" fmla="sin 10800 -1099929"/>
              <a:gd name="G28" fmla="cos 8460 -1099929"/>
              <a:gd name="G29" fmla="sin 8460 -109992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138576"/>
              <a:gd name="G36" fmla="sin G34 -10138576"/>
              <a:gd name="G37" fmla="+/ -10138576 -109992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60 G39"/>
              <a:gd name="G43" fmla="sin 846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601 w 21600"/>
              <a:gd name="T5" fmla="*/ 29 h 21600"/>
              <a:gd name="T6" fmla="*/ 2093 w 21600"/>
              <a:gd name="T7" fmla="*/ 6684 h 21600"/>
              <a:gd name="T8" fmla="*/ 11427 w 21600"/>
              <a:gd name="T9" fmla="*/ 2363 h 21600"/>
              <a:gd name="T10" fmla="*/ 23724 w 21600"/>
              <a:gd name="T11" fmla="*/ 6901 h 21600"/>
              <a:gd name="T12" fmla="*/ 21136 w 21600"/>
              <a:gd name="T13" fmla="*/ 11724 h 21600"/>
              <a:gd name="T14" fmla="*/ 16314 w 21600"/>
              <a:gd name="T15" fmla="*/ 91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99" y="8357"/>
                </a:moveTo>
                <a:cubicBezTo>
                  <a:pt x="17822" y="4784"/>
                  <a:pt x="14531" y="2340"/>
                  <a:pt x="10800" y="2340"/>
                </a:cubicBezTo>
                <a:cubicBezTo>
                  <a:pt x="7528" y="2339"/>
                  <a:pt x="4549" y="4226"/>
                  <a:pt x="3151" y="7184"/>
                </a:cubicBezTo>
                <a:lnTo>
                  <a:pt x="1035" y="6184"/>
                </a:lnTo>
                <a:cubicBezTo>
                  <a:pt x="2820" y="2408"/>
                  <a:pt x="6623" y="-1"/>
                  <a:pt x="10800" y="0"/>
                </a:cubicBezTo>
                <a:cubicBezTo>
                  <a:pt x="15563" y="0"/>
                  <a:pt x="19764" y="3120"/>
                  <a:pt x="21139" y="7681"/>
                </a:cubicBezTo>
                <a:lnTo>
                  <a:pt x="23724" y="6901"/>
                </a:lnTo>
                <a:lnTo>
                  <a:pt x="21136" y="11724"/>
                </a:lnTo>
                <a:lnTo>
                  <a:pt x="16314" y="9136"/>
                </a:lnTo>
                <a:lnTo>
                  <a:pt x="18899" y="835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5021263" y="3325813"/>
            <a:ext cx="152400" cy="685800"/>
          </a:xfrm>
          <a:prstGeom prst="curvedRight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784600" y="2262188"/>
            <a:ext cx="1330325" cy="1765300"/>
            <a:chOff x="2419" y="1437"/>
            <a:chExt cx="838" cy="1112"/>
          </a:xfrm>
        </p:grpSpPr>
        <p:sp>
          <p:nvSpPr>
            <p:cNvPr id="197655" name="AutoShape 23"/>
            <p:cNvSpPr>
              <a:spLocks noChangeArrowheads="1"/>
            </p:cNvSpPr>
            <p:nvPr/>
          </p:nvSpPr>
          <p:spPr bwMode="auto">
            <a:xfrm rot="-3487325">
              <a:off x="2204" y="1652"/>
              <a:ext cx="707" cy="278"/>
            </a:xfrm>
            <a:prstGeom prst="curvedDownArrow">
              <a:avLst>
                <a:gd name="adj1" fmla="val 21511"/>
                <a:gd name="adj2" fmla="val 95027"/>
                <a:gd name="adj3" fmla="val 2469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6" name="WordArt 24"/>
            <p:cNvSpPr>
              <a:spLocks noChangeArrowheads="1" noChangeShapeType="1" noTextEdit="1"/>
            </p:cNvSpPr>
            <p:nvPr/>
          </p:nvSpPr>
          <p:spPr bwMode="auto">
            <a:xfrm rot="3754586">
              <a:off x="2607" y="1900"/>
              <a:ext cx="907" cy="3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Body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416175" y="2130425"/>
            <a:ext cx="3825875" cy="1090613"/>
            <a:chOff x="1522" y="1342"/>
            <a:chExt cx="2410" cy="687"/>
          </a:xfrm>
        </p:grpSpPr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 flipV="1">
              <a:off x="2828" y="1645"/>
              <a:ext cx="43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 flipH="1" flipV="1">
              <a:off x="1965" y="1675"/>
              <a:ext cx="28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61" name="WordArt 29"/>
            <p:cNvSpPr>
              <a:spLocks noChangeArrowheads="1" noChangeShapeType="1" noTextEdit="1"/>
            </p:cNvSpPr>
            <p:nvPr/>
          </p:nvSpPr>
          <p:spPr bwMode="auto">
            <a:xfrm rot="2481032">
              <a:off x="3356" y="1422"/>
              <a:ext cx="576" cy="3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Lungs</a:t>
              </a:r>
            </a:p>
          </p:txBody>
        </p:sp>
        <p:sp>
          <p:nvSpPr>
            <p:cNvPr id="197662" name="WordArt 30"/>
            <p:cNvSpPr>
              <a:spLocks noChangeArrowheads="1" noChangeShapeType="1" noTextEdit="1"/>
            </p:cNvSpPr>
            <p:nvPr/>
          </p:nvSpPr>
          <p:spPr bwMode="auto">
            <a:xfrm rot="18676328">
              <a:off x="1426" y="1438"/>
              <a:ext cx="576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Lungs</a:t>
              </a:r>
            </a:p>
          </p:txBody>
        </p:sp>
      </p:grpSp>
      <p:sp>
        <p:nvSpPr>
          <p:cNvPr id="197668" name="AutoShape 36"/>
          <p:cNvSpPr>
            <a:spLocks noChangeAspect="1" noChangeArrowheads="1"/>
          </p:cNvSpPr>
          <p:nvPr/>
        </p:nvSpPr>
        <p:spPr bwMode="auto">
          <a:xfrm rot="-1575830">
            <a:off x="4689475" y="3709988"/>
            <a:ext cx="152400" cy="531812"/>
          </a:xfrm>
          <a:prstGeom prst="upArrow">
            <a:avLst>
              <a:gd name="adj1" fmla="val 50000"/>
              <a:gd name="adj2" fmla="val 872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AutoShape 47"/>
          <p:cNvSpPr>
            <a:spLocks noChangeAspect="1" noChangeArrowheads="1"/>
          </p:cNvSpPr>
          <p:nvPr/>
        </p:nvSpPr>
        <p:spPr bwMode="auto">
          <a:xfrm rot="-889965">
            <a:off x="4229100" y="3748088"/>
            <a:ext cx="158750" cy="557212"/>
          </a:xfrm>
          <a:prstGeom prst="upArrow">
            <a:avLst>
              <a:gd name="adj1" fmla="val 50000"/>
              <a:gd name="adj2" fmla="val 87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308225" y="2135188"/>
            <a:ext cx="3932238" cy="1246187"/>
            <a:chOff x="1454" y="1345"/>
            <a:chExt cx="2477" cy="785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1520" y="1345"/>
              <a:ext cx="2411" cy="576"/>
              <a:chOff x="1520" y="1345"/>
              <a:chExt cx="2411" cy="576"/>
            </a:xfrm>
          </p:grpSpPr>
          <p:sp>
            <p:nvSpPr>
              <p:cNvPr id="197675" name="WordArt 43"/>
              <p:cNvSpPr>
                <a:spLocks noChangeArrowheads="1" noChangeShapeType="1" noTextEdit="1"/>
              </p:cNvSpPr>
              <p:nvPr/>
            </p:nvSpPr>
            <p:spPr bwMode="auto">
              <a:xfrm rot="2481032">
                <a:off x="3355" y="1417"/>
                <a:ext cx="576" cy="376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/>
                <a:r>
                  <a:rPr lang="en-US" sz="1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latin typeface="Arial Black"/>
                  </a:rPr>
                  <a:t>Lungs</a:t>
                </a:r>
              </a:p>
            </p:txBody>
          </p:sp>
          <p:sp>
            <p:nvSpPr>
              <p:cNvPr id="197676" name="WordArt 44"/>
              <p:cNvSpPr>
                <a:spLocks noChangeArrowheads="1" noChangeShapeType="1" noTextEdit="1"/>
              </p:cNvSpPr>
              <p:nvPr/>
            </p:nvSpPr>
            <p:spPr bwMode="auto">
              <a:xfrm rot="18676328">
                <a:off x="1424" y="1441"/>
                <a:ext cx="576" cy="384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/>
                <a:r>
                  <a:rPr lang="en-US" sz="1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latin typeface="Arial Black"/>
                  </a:rPr>
                  <a:t>Lungs</a:t>
                </a:r>
              </a:p>
            </p:txBody>
          </p:sp>
        </p:grpSp>
        <p:sp>
          <p:nvSpPr>
            <p:cNvPr id="197687" name="Line 55"/>
            <p:cNvSpPr>
              <a:spLocks noChangeShapeType="1"/>
            </p:cNvSpPr>
            <p:nvPr/>
          </p:nvSpPr>
          <p:spPr bwMode="auto">
            <a:xfrm flipH="1">
              <a:off x="3506" y="1543"/>
              <a:ext cx="144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88" name="Line 56"/>
            <p:cNvSpPr>
              <a:spLocks noChangeShapeType="1"/>
            </p:cNvSpPr>
            <p:nvPr/>
          </p:nvSpPr>
          <p:spPr bwMode="auto">
            <a:xfrm flipH="1">
              <a:off x="3404" y="1543"/>
              <a:ext cx="240" cy="2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89" name="Line 57"/>
            <p:cNvSpPr>
              <a:spLocks noChangeShapeType="1"/>
            </p:cNvSpPr>
            <p:nvPr/>
          </p:nvSpPr>
          <p:spPr bwMode="auto">
            <a:xfrm>
              <a:off x="1459" y="2034"/>
              <a:ext cx="28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90" name="Line 58"/>
            <p:cNvSpPr>
              <a:spLocks noChangeShapeType="1"/>
            </p:cNvSpPr>
            <p:nvPr/>
          </p:nvSpPr>
          <p:spPr bwMode="auto">
            <a:xfrm flipV="1">
              <a:off x="1454" y="1974"/>
              <a:ext cx="336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693" name="Rectangle 61"/>
          <p:cNvSpPr>
            <a:spLocks noChangeArrowheads="1"/>
          </p:cNvSpPr>
          <p:nvPr/>
        </p:nvSpPr>
        <p:spPr bwMode="auto">
          <a:xfrm>
            <a:off x="2705100" y="5649913"/>
            <a:ext cx="1443038" cy="500062"/>
          </a:xfrm>
          <a:prstGeom prst="rect">
            <a:avLst/>
          </a:prstGeom>
          <a:noFill/>
          <a:ln w="762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73063" y="1504950"/>
            <a:ext cx="1130300" cy="1827213"/>
            <a:chOff x="235" y="948"/>
            <a:chExt cx="712" cy="1151"/>
          </a:xfrm>
        </p:grpSpPr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235" y="948"/>
              <a:ext cx="516" cy="429"/>
              <a:chOff x="429" y="1621"/>
              <a:chExt cx="516" cy="429"/>
            </a:xfrm>
          </p:grpSpPr>
          <p:sp>
            <p:nvSpPr>
              <p:cNvPr id="197706" name="AutoShape 74"/>
              <p:cNvSpPr>
                <a:spLocks noChangeAspect="1" noChangeArrowheads="1"/>
              </p:cNvSpPr>
              <p:nvPr/>
            </p:nvSpPr>
            <p:spPr bwMode="auto">
              <a:xfrm rot="16200000">
                <a:off x="407" y="1643"/>
                <a:ext cx="426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707" name="AutoShape 75"/>
              <p:cNvSpPr>
                <a:spLocks noChangeAspect="1" noChangeArrowheads="1"/>
              </p:cNvSpPr>
              <p:nvPr/>
            </p:nvSpPr>
            <p:spPr bwMode="auto">
              <a:xfrm rot="5400000">
                <a:off x="541" y="1646"/>
                <a:ext cx="426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3200">
                  <a:latin typeface="Arial Unicode MS" pitchFamily="34" charset="-128"/>
                </a:endParaRPr>
              </a:p>
            </p:txBody>
          </p: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 rot="6989375">
              <a:off x="470" y="1623"/>
              <a:ext cx="427" cy="526"/>
              <a:chOff x="330" y="2381"/>
              <a:chExt cx="427" cy="526"/>
            </a:xfrm>
          </p:grpSpPr>
          <p:sp>
            <p:nvSpPr>
              <p:cNvPr id="197708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331" y="2381"/>
                <a:ext cx="426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FF"/>
              </a:solidFill>
              <a:ln w="9525" algn="ctr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709" name="AutoShape 77"/>
              <p:cNvSpPr>
                <a:spLocks noChangeAspect="1" noChangeArrowheads="1"/>
              </p:cNvSpPr>
              <p:nvPr/>
            </p:nvSpPr>
            <p:spPr bwMode="auto">
              <a:xfrm rot="10800000">
                <a:off x="330" y="2525"/>
                <a:ext cx="426" cy="382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FF"/>
              </a:solidFill>
              <a:ln w="9525" algn="ctr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2989263" y="1344613"/>
            <a:ext cx="622300" cy="4008437"/>
            <a:chOff x="1883" y="847"/>
            <a:chExt cx="392" cy="2525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028" y="1740"/>
              <a:ext cx="240" cy="1632"/>
              <a:chOff x="1872" y="1728"/>
              <a:chExt cx="240" cy="1632"/>
            </a:xfrm>
          </p:grpSpPr>
          <p:sp>
            <p:nvSpPr>
              <p:cNvPr id="197643" name="AutoShape 11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96" cy="384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4" name="AutoShape 12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384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7719" name="WordArt 87"/>
            <p:cNvSpPr>
              <a:spLocks noChangeArrowheads="1" noChangeShapeType="1" noTextEdit="1"/>
            </p:cNvSpPr>
            <p:nvPr/>
          </p:nvSpPr>
          <p:spPr bwMode="auto">
            <a:xfrm rot="5871647">
              <a:off x="1625" y="1105"/>
              <a:ext cx="907" cy="3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Body</a:t>
              </a:r>
            </a:p>
          </p:txBody>
        </p:sp>
      </p:grpSp>
      <p:sp>
        <p:nvSpPr>
          <p:cNvPr id="197721" name="Oval 89"/>
          <p:cNvSpPr>
            <a:spLocks noChangeArrowheads="1"/>
          </p:cNvSpPr>
          <p:nvPr/>
        </p:nvSpPr>
        <p:spPr bwMode="auto">
          <a:xfrm>
            <a:off x="3387725" y="3359150"/>
            <a:ext cx="682625" cy="769938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722" name="Oval 90"/>
          <p:cNvSpPr>
            <a:spLocks noChangeArrowheads="1"/>
          </p:cNvSpPr>
          <p:nvPr/>
        </p:nvSpPr>
        <p:spPr bwMode="auto">
          <a:xfrm>
            <a:off x="4159250" y="2566988"/>
            <a:ext cx="587375" cy="6270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724" name="AutoShape 92"/>
          <p:cNvSpPr>
            <a:spLocks noChangeArrowheads="1"/>
          </p:cNvSpPr>
          <p:nvPr/>
        </p:nvSpPr>
        <p:spPr bwMode="auto">
          <a:xfrm rot="-2877274">
            <a:off x="4665663" y="4706937"/>
            <a:ext cx="776288" cy="277813"/>
          </a:xfrm>
          <a:prstGeom prst="leftRightArrow">
            <a:avLst>
              <a:gd name="adj1" fmla="val 50000"/>
              <a:gd name="adj2" fmla="val 558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3" dur="1000" fill="hold"/>
                                        <p:tgtEl>
                                          <p:spTgt spid="197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1000" fill="hold"/>
                                        <p:tgtEl>
                                          <p:spTgt spid="197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1000" fill="hold"/>
                                        <p:tgtEl>
                                          <p:spTgt spid="197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97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2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1000" fill="hold"/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1000" fill="hold"/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utoUpdateAnimBg="0"/>
      <p:bldP spid="197640" grpId="0" animBg="1"/>
      <p:bldP spid="197640" grpId="1" animBg="1"/>
      <p:bldP spid="197641" grpId="0" animBg="1"/>
      <p:bldP spid="197641" grpId="1" animBg="1"/>
      <p:bldP spid="197668" grpId="0" animBg="1"/>
      <p:bldP spid="197668" grpId="1" animBg="1"/>
      <p:bldP spid="197679" grpId="0" animBg="1"/>
      <p:bldP spid="197679" grpId="1" animBg="1"/>
      <p:bldP spid="197693" grpId="0" animBg="1"/>
      <p:bldP spid="197693" grpId="1" animBg="1"/>
      <p:bldP spid="197721" grpId="0" animBg="1"/>
      <p:bldP spid="197721" grpId="1" animBg="1"/>
      <p:bldP spid="197722" grpId="0" animBg="1"/>
      <p:bldP spid="197722" grpId="1" animBg="1"/>
      <p:bldP spid="197724" grpId="0" animBg="1"/>
      <p:bldP spid="1977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#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088" y="-215900"/>
            <a:ext cx="9529763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17513" y="381000"/>
            <a:ext cx="8040687" cy="1219200"/>
          </a:xfrm>
        </p:spPr>
        <p:txBody>
          <a:bodyPr/>
          <a:lstStyle/>
          <a:p>
            <a:r>
              <a:rPr lang="en-US"/>
              <a:t>Transposition of the Great Arteries</a:t>
            </a:r>
          </a:p>
        </p:txBody>
      </p:sp>
      <p:sp>
        <p:nvSpPr>
          <p:cNvPr id="3450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1782763"/>
            <a:ext cx="8686800" cy="4856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Patient Care</a:t>
            </a:r>
            <a:endParaRPr lang="en-US" dirty="0"/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Exam:</a:t>
            </a:r>
            <a:r>
              <a:rPr lang="en-US" sz="2400" dirty="0">
                <a:sym typeface="Symbol" pitchFamily="18" charset="2"/>
              </a:rPr>
              <a:t> Very blue, no murmur, 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single S2</a:t>
            </a:r>
            <a:endParaRPr lang="en-US" sz="2200" dirty="0">
              <a:sym typeface="Symbol" pitchFamily="18" charset="2"/>
            </a:endParaRP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Room air POX: </a:t>
            </a:r>
            <a:r>
              <a:rPr lang="en-US" sz="2400" dirty="0">
                <a:sym typeface="Symbol" pitchFamily="18" charset="2"/>
              </a:rPr>
              <a:t>60s-80s</a:t>
            </a:r>
            <a:endParaRPr lang="en-US" sz="3200" dirty="0">
              <a:sym typeface="Symbol" pitchFamily="18" charset="2"/>
            </a:endParaRP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Medical: </a:t>
            </a:r>
            <a:r>
              <a:rPr lang="en-US" sz="2400" dirty="0">
                <a:sym typeface="Symbol" pitchFamily="18" charset="2"/>
              </a:rPr>
              <a:t>Volume, </a:t>
            </a:r>
            <a:r>
              <a:rPr lang="en-US" sz="2400" dirty="0" err="1">
                <a:sym typeface="Symbol" pitchFamily="18" charset="2"/>
              </a:rPr>
              <a:t>bicarb</a:t>
            </a:r>
            <a:r>
              <a:rPr lang="en-US" sz="2400" dirty="0">
                <a:sym typeface="Symbol" pitchFamily="18" charset="2"/>
              </a:rPr>
              <a:t>, PGE1</a:t>
            </a:r>
            <a:endParaRPr lang="en-US" sz="2800" dirty="0">
              <a:sym typeface="Symbol" pitchFamily="18" charset="2"/>
            </a:endParaRP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Oxygen: </a:t>
            </a:r>
            <a:r>
              <a:rPr lang="en-US" sz="2400" dirty="0">
                <a:sym typeface="Symbol" pitchFamily="18" charset="2"/>
              </a:rPr>
              <a:t>Yes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Intervention</a:t>
            </a:r>
            <a:r>
              <a:rPr lang="en-US" sz="2400" dirty="0">
                <a:sym typeface="Symbol" pitchFamily="18" charset="2"/>
              </a:rPr>
              <a:t>: Balloon </a:t>
            </a:r>
            <a:r>
              <a:rPr lang="en-US" sz="2400" dirty="0" err="1">
                <a:sym typeface="Symbol" pitchFamily="18" charset="2"/>
              </a:rPr>
              <a:t>atrial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septostomy</a:t>
            </a:r>
            <a:endParaRPr lang="en-US" sz="2400" dirty="0">
              <a:sym typeface="Symbol" pitchFamily="18" charset="2"/>
            </a:endParaRPr>
          </a:p>
          <a:p>
            <a:r>
              <a:rPr lang="en-US" sz="3200" dirty="0">
                <a:sym typeface="Symbol" pitchFamily="18" charset="2"/>
              </a:rPr>
              <a:t>Surgery: S</a:t>
            </a:r>
            <a:r>
              <a:rPr lang="en-US" sz="2800" dirty="0">
                <a:sym typeface="Symbol" pitchFamily="18" charset="2"/>
              </a:rPr>
              <a:t>witch vessels</a:t>
            </a: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z="4400"/>
              <a:t>Tricuspid Atresia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00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Historical:</a:t>
            </a:r>
            <a:r>
              <a:rPr lang="en-US" sz="2800"/>
              <a:t> Kreysig 1817</a:t>
            </a:r>
          </a:p>
          <a:p>
            <a:pPr>
              <a:lnSpc>
                <a:spcPct val="80000"/>
              </a:lnSpc>
            </a:pPr>
            <a:r>
              <a:rPr lang="en-US" sz="3200"/>
              <a:t>Definition: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/>
              <a:t>No tricuspid valve </a:t>
            </a:r>
          </a:p>
          <a:p>
            <a:pPr lvl="1">
              <a:lnSpc>
                <a:spcPct val="80000"/>
              </a:lnSpc>
            </a:pPr>
            <a:r>
              <a:rPr lang="en-US"/>
              <a:t>Rudimentary right ventricle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</a:rPr>
              <a:t>Associated </a:t>
            </a:r>
            <a:r>
              <a:rPr lang="en-US" sz="4000">
                <a:solidFill>
                  <a:schemeClr val="tx2"/>
                </a:solidFill>
                <a:sym typeface="Symbol" pitchFamily="18" charset="2"/>
              </a:rPr>
              <a:t></a:t>
            </a:r>
            <a:r>
              <a:rPr lang="en-US" sz="3200">
                <a:solidFill>
                  <a:schemeClr val="tx2"/>
                </a:solidFill>
              </a:rPr>
              <a:t> Defects</a:t>
            </a:r>
            <a:r>
              <a:rPr lang="en-US" sz="3000"/>
              <a:t>:</a:t>
            </a:r>
          </a:p>
          <a:p>
            <a:pPr lvl="1">
              <a:lnSpc>
                <a:spcPct val="80000"/>
              </a:lnSpc>
            </a:pPr>
            <a:r>
              <a:rPr lang="en-US"/>
              <a:t>VSD &amp; Pulmonary Stenosis (50%)</a:t>
            </a:r>
          </a:p>
          <a:p>
            <a:pPr lvl="1">
              <a:lnSpc>
                <a:spcPct val="80000"/>
              </a:lnSpc>
            </a:pPr>
            <a:r>
              <a:rPr lang="en-US"/>
              <a:t>TGA (25%)</a:t>
            </a:r>
          </a:p>
          <a:p>
            <a:pPr>
              <a:lnSpc>
                <a:spcPct val="80000"/>
              </a:lnSpc>
            </a:pPr>
            <a:r>
              <a:rPr lang="en-US" sz="3200"/>
              <a:t>Extracardiac Anomalies:</a:t>
            </a:r>
            <a:r>
              <a:rPr lang="en-US" sz="2800"/>
              <a:t> </a:t>
            </a:r>
            <a:r>
              <a:rPr lang="en-US" sz="2400"/>
              <a:t>(20%) G.I., Musculoskeletal</a:t>
            </a:r>
          </a:p>
          <a:p>
            <a:pPr>
              <a:lnSpc>
                <a:spcPct val="80000"/>
              </a:lnSpc>
            </a:pPr>
            <a:r>
              <a:rPr lang="en-US" sz="3200"/>
              <a:t>Syndromes:</a:t>
            </a:r>
            <a:r>
              <a:rPr lang="en-US" sz="2800"/>
              <a:t> </a:t>
            </a:r>
            <a:r>
              <a:rPr lang="en-US" sz="2000"/>
              <a:t>Trisomy 21, Cat’s Eye, asplenia, Christmas Disease</a:t>
            </a:r>
            <a:endParaRPr lang="en-US" sz="3200"/>
          </a:p>
          <a:p>
            <a:pPr>
              <a:lnSpc>
                <a:spcPct val="80000"/>
              </a:lnSpc>
            </a:pPr>
            <a:r>
              <a:rPr lang="en-US" sz="3200"/>
              <a:t>Incidence: 1-3% CHD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TA2"/>
          <p:cNvPicPr>
            <a:picLocks noChangeAspect="1" noChangeArrowheads="1"/>
          </p:cNvPicPr>
          <p:nvPr/>
        </p:nvPicPr>
        <p:blipFill>
          <a:blip r:embed="rId2" cstate="print"/>
          <a:srcRect t="9055"/>
          <a:stretch>
            <a:fillRect/>
          </a:stretch>
        </p:blipFill>
        <p:spPr bwMode="auto">
          <a:xfrm>
            <a:off x="2127250" y="1695450"/>
            <a:ext cx="5048250" cy="4400550"/>
          </a:xfrm>
          <a:prstGeom prst="rect">
            <a:avLst/>
          </a:prstGeom>
          <a:noFill/>
        </p:spPr>
      </p:pic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Tricuspid</a:t>
            </a:r>
            <a:r>
              <a:rPr lang="en-US"/>
              <a:t> </a:t>
            </a:r>
            <a:r>
              <a:rPr lang="en-US" sz="4400"/>
              <a:t>Atresia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03588" y="2579688"/>
            <a:ext cx="247650" cy="2846387"/>
            <a:chOff x="2081" y="1625"/>
            <a:chExt cx="156" cy="1793"/>
          </a:xfrm>
        </p:grpSpPr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>
              <a:off x="2081" y="1625"/>
              <a:ext cx="22" cy="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 flipH="1" flipV="1">
              <a:off x="2217" y="3002"/>
              <a:ext cx="20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3279775" y="3495675"/>
            <a:ext cx="382588" cy="223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3627438" y="3937000"/>
            <a:ext cx="577850" cy="5969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2155825" y="4706938"/>
            <a:ext cx="693738" cy="663575"/>
          </a:xfrm>
          <a:prstGeom prst="rect">
            <a:avLst/>
          </a:prstGeom>
          <a:noFill/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5053013" y="3146425"/>
            <a:ext cx="34925" cy="619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65613" y="3581400"/>
            <a:ext cx="484187" cy="568325"/>
            <a:chOff x="2687" y="2256"/>
            <a:chExt cx="305" cy="358"/>
          </a:xfrm>
        </p:grpSpPr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 flipH="1" flipV="1">
              <a:off x="2687" y="2270"/>
              <a:ext cx="303" cy="3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flipH="1" flipV="1">
              <a:off x="2934" y="2256"/>
              <a:ext cx="58" cy="3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53042E-7 C 0.00382 -0.01342 0.00851 -0.02614 0.02257 -0.03678 C 0.03664 -0.04788 0.06198 -0.06037 0.08299 -0.06454 C 0.10452 -0.06824 0.13855 -0.06315 0.15087 -0.06315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utoUpdateAnimBg="0"/>
      <p:bldP spid="198664" grpId="0" animBg="1"/>
      <p:bldP spid="198664" grpId="1" animBg="1"/>
      <p:bldP spid="198665" grpId="0" animBg="1"/>
      <p:bldP spid="198665" grpId="1" animBg="1"/>
      <p:bldP spid="198666" grpId="0" animBg="1"/>
      <p:bldP spid="198666" grpId="1" animBg="1"/>
      <p:bldP spid="1986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219200"/>
          </a:xfrm>
        </p:spPr>
        <p:txBody>
          <a:bodyPr/>
          <a:lstStyle/>
          <a:p>
            <a:r>
              <a:rPr lang="en-US" sz="4400"/>
              <a:t>Tricuspid Atresia</a:t>
            </a:r>
          </a:p>
        </p:txBody>
      </p:sp>
      <p:sp>
        <p:nvSpPr>
          <p:cNvPr id="342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35100"/>
            <a:ext cx="8686800" cy="52038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Patient Care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(Depends on pulmonary blood flow)</a:t>
            </a:r>
            <a:endParaRPr lang="en-US" sz="3200" dirty="0"/>
          </a:p>
          <a:p>
            <a:pPr>
              <a:lnSpc>
                <a:spcPct val="125000"/>
              </a:lnSpc>
            </a:pPr>
            <a:r>
              <a:rPr lang="en-US" dirty="0">
                <a:sym typeface="Symbol" pitchFamily="18" charset="2"/>
              </a:rPr>
              <a:t>Exam: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Blue, </a:t>
            </a:r>
            <a:r>
              <a:rPr lang="en-US" sz="2800" dirty="0"/>
              <a:t>Murmur</a:t>
            </a:r>
            <a:r>
              <a:rPr lang="en-US" sz="2600" dirty="0"/>
              <a:t> (VSD and Pulmonary </a:t>
            </a:r>
            <a:r>
              <a:rPr lang="en-US" sz="2600" dirty="0" err="1"/>
              <a:t>Stenosis</a:t>
            </a:r>
            <a:r>
              <a:rPr lang="en-US" sz="2600" dirty="0"/>
              <a:t>)</a:t>
            </a:r>
            <a:endParaRPr lang="en-US" sz="2600" dirty="0">
              <a:sym typeface="Symbol" pitchFamily="18" charset="2"/>
            </a:endParaRPr>
          </a:p>
          <a:p>
            <a:pPr>
              <a:lnSpc>
                <a:spcPct val="125000"/>
              </a:lnSpc>
            </a:pPr>
            <a:r>
              <a:rPr lang="en-US" dirty="0">
                <a:sym typeface="Symbol" pitchFamily="18" charset="2"/>
              </a:rPr>
              <a:t>Room air Pox: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70s-80s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Medical: </a:t>
            </a:r>
            <a:r>
              <a:rPr lang="en-US" sz="2800" dirty="0">
                <a:sym typeface="Symbol" pitchFamily="18" charset="2"/>
              </a:rPr>
              <a:t>(depends) calories, PGE1-vs-diuretics</a:t>
            </a:r>
            <a:r>
              <a:rPr lang="en-US" sz="2400" dirty="0">
                <a:sym typeface="Symbol" pitchFamily="18" charset="2"/>
              </a:rPr>
              <a:t> </a:t>
            </a:r>
            <a:endParaRPr lang="en-US" sz="2800" dirty="0">
              <a:sym typeface="Symbol" pitchFamily="18" charset="2"/>
            </a:endParaRP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Oxygen: </a:t>
            </a:r>
            <a:r>
              <a:rPr lang="en-US" sz="2800" dirty="0">
                <a:sym typeface="Symbol" pitchFamily="18" charset="2"/>
              </a:rPr>
              <a:t>Yes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ym typeface="Symbol" pitchFamily="18" charset="2"/>
              </a:rPr>
              <a:t>Surgery: </a:t>
            </a:r>
            <a:r>
              <a:rPr lang="en-US" sz="2800" dirty="0">
                <a:sym typeface="Symbol" pitchFamily="18" charset="2"/>
              </a:rPr>
              <a:t>Staged </a:t>
            </a:r>
            <a:r>
              <a:rPr lang="en-US" sz="2800" dirty="0" err="1" smtClean="0">
                <a:sym typeface="Symbol" pitchFamily="18" charset="2"/>
              </a:rPr>
              <a:t>Fontan</a:t>
            </a:r>
            <a:r>
              <a:rPr lang="en-US" sz="2800" dirty="0" smtClean="0">
                <a:sym typeface="Symbol" pitchFamily="18" charset="2"/>
              </a:rPr>
              <a:t> (stay tuned)</a:t>
            </a:r>
            <a:endParaRPr lang="en-US" sz="28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Wake UP!</a:t>
            </a:r>
          </a:p>
        </p:txBody>
      </p:sp>
      <p:pic>
        <p:nvPicPr>
          <p:cNvPr id="314379" name="Picture 11" descr="j02364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2252663"/>
            <a:ext cx="3762375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z="4400"/>
              <a:t>Tetralogy of Fallot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r>
              <a:rPr lang="en-US" sz="3200"/>
              <a:t>Historical</a:t>
            </a:r>
            <a:r>
              <a:rPr lang="en-US" sz="2600"/>
              <a:t>: </a:t>
            </a:r>
            <a:r>
              <a:rPr lang="en-US" sz="2800"/>
              <a:t>Dr. Fallot in 1888</a:t>
            </a:r>
            <a:r>
              <a:rPr lang="en-US" sz="2600"/>
              <a:t> </a:t>
            </a:r>
          </a:p>
          <a:p>
            <a:r>
              <a:rPr lang="en-US" sz="3200"/>
              <a:t>Incidence</a:t>
            </a:r>
            <a:r>
              <a:rPr lang="en-US" sz="2600"/>
              <a:t>: </a:t>
            </a:r>
            <a:r>
              <a:rPr lang="en-US" sz="2400"/>
              <a:t>6% - 10%</a:t>
            </a:r>
            <a:r>
              <a:rPr lang="en-US" sz="2600"/>
              <a:t> </a:t>
            </a:r>
            <a:r>
              <a:rPr lang="en-US" sz="2800"/>
              <a:t>(most common cyanotic CHD)</a:t>
            </a:r>
          </a:p>
          <a:p>
            <a:r>
              <a:rPr lang="en-US" sz="3200"/>
              <a:t>Definition:</a:t>
            </a:r>
            <a:endParaRPr lang="en-US" sz="2400">
              <a:solidFill>
                <a:schemeClr val="tx2"/>
              </a:solidFill>
            </a:endParaRPr>
          </a:p>
          <a:p>
            <a:pPr lvl="1"/>
            <a:r>
              <a:rPr lang="en-US" sz="2000" b="1"/>
              <a:t>VSD</a:t>
            </a:r>
          </a:p>
          <a:p>
            <a:pPr lvl="1"/>
            <a:r>
              <a:rPr lang="en-US" sz="2000" b="1"/>
              <a:t>RV outflow tract obstruction </a:t>
            </a:r>
            <a:r>
              <a:rPr lang="en-US" sz="2000"/>
              <a:t>(sub-PS/Pulmonary stenosis/atresia)</a:t>
            </a:r>
          </a:p>
          <a:p>
            <a:pPr lvl="1"/>
            <a:r>
              <a:rPr lang="en-US" sz="2000"/>
              <a:t>Aortic override</a:t>
            </a:r>
          </a:p>
          <a:p>
            <a:pPr lvl="1"/>
            <a:r>
              <a:rPr lang="en-US" sz="2000"/>
              <a:t>Right ventricular hypertrophy</a:t>
            </a:r>
            <a:endParaRPr lang="en-US" sz="1700"/>
          </a:p>
          <a:p>
            <a:r>
              <a:rPr lang="en-US" sz="2800"/>
              <a:t>Extracardiac anomalies:</a:t>
            </a:r>
            <a:r>
              <a:rPr lang="en-US" sz="2600"/>
              <a:t> </a:t>
            </a:r>
            <a:r>
              <a:rPr lang="en-US" sz="2400"/>
              <a:t>(16%)</a:t>
            </a:r>
            <a:r>
              <a:rPr lang="en-US" sz="2600"/>
              <a:t> </a:t>
            </a:r>
            <a:r>
              <a:rPr lang="en-US" sz="2400"/>
              <a:t>cleft lip/palate, skeletal</a:t>
            </a:r>
          </a:p>
          <a:p>
            <a:r>
              <a:rPr lang="en-US" sz="2800"/>
              <a:t>Syndromes:</a:t>
            </a:r>
            <a:r>
              <a:rPr lang="en-US" sz="2600"/>
              <a:t> </a:t>
            </a:r>
            <a:r>
              <a:rPr lang="en-US" sz="2600" b="1"/>
              <a:t>DiGeorge</a:t>
            </a:r>
            <a:r>
              <a:rPr lang="en-US" sz="2600"/>
              <a:t>, </a:t>
            </a:r>
            <a:r>
              <a:rPr lang="en-US" sz="2200"/>
              <a:t>VACTERAL, Goldenhar’s, CHARGE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1026" descr="TOF2"/>
          <p:cNvPicPr>
            <a:picLocks noChangeAspect="1" noChangeArrowheads="1"/>
          </p:cNvPicPr>
          <p:nvPr/>
        </p:nvPicPr>
        <p:blipFill>
          <a:blip r:embed="rId2" cstate="print"/>
          <a:srcRect t="8905"/>
          <a:stretch>
            <a:fillRect/>
          </a:stretch>
        </p:blipFill>
        <p:spPr bwMode="auto">
          <a:xfrm>
            <a:off x="2114550" y="1562100"/>
            <a:ext cx="5048250" cy="4676775"/>
          </a:xfrm>
          <a:prstGeom prst="rect">
            <a:avLst/>
          </a:prstGeom>
          <a:noFill/>
        </p:spPr>
      </p:pic>
      <p:sp>
        <p:nvSpPr>
          <p:cNvPr id="3870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Tetralogy of Fallot</a:t>
            </a:r>
          </a:p>
        </p:txBody>
      </p:sp>
      <p:sp>
        <p:nvSpPr>
          <p:cNvPr id="387076" name="Oval 1028"/>
          <p:cNvSpPr>
            <a:spLocks noChangeArrowheads="1"/>
          </p:cNvSpPr>
          <p:nvPr/>
        </p:nvSpPr>
        <p:spPr bwMode="auto">
          <a:xfrm>
            <a:off x="3910013" y="3517900"/>
            <a:ext cx="758825" cy="81915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77" name="Oval 1029"/>
          <p:cNvSpPr>
            <a:spLocks noChangeArrowheads="1"/>
          </p:cNvSpPr>
          <p:nvPr/>
        </p:nvSpPr>
        <p:spPr bwMode="auto">
          <a:xfrm rot="-927673">
            <a:off x="4583113" y="3789363"/>
            <a:ext cx="615950" cy="614362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3200">
              <a:latin typeface="Arial Unicode MS" pitchFamily="34" charset="-128"/>
            </a:endParaRPr>
          </a:p>
        </p:txBody>
      </p:sp>
      <p:sp>
        <p:nvSpPr>
          <p:cNvPr id="387078" name="Rectangle 1030"/>
          <p:cNvSpPr>
            <a:spLocks noChangeArrowheads="1"/>
          </p:cNvSpPr>
          <p:nvPr/>
        </p:nvSpPr>
        <p:spPr bwMode="auto">
          <a:xfrm>
            <a:off x="6208713" y="3851275"/>
            <a:ext cx="779462" cy="70167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79" name="Rectangle 1031"/>
          <p:cNvSpPr>
            <a:spLocks noChangeArrowheads="1"/>
          </p:cNvSpPr>
          <p:nvPr/>
        </p:nvSpPr>
        <p:spPr bwMode="auto">
          <a:xfrm>
            <a:off x="3068638" y="5719763"/>
            <a:ext cx="1281112" cy="38417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0" name="Line 1032"/>
          <p:cNvSpPr>
            <a:spLocks noChangeShapeType="1"/>
          </p:cNvSpPr>
          <p:nvPr/>
        </p:nvSpPr>
        <p:spPr bwMode="auto">
          <a:xfrm flipV="1">
            <a:off x="4165600" y="3678238"/>
            <a:ext cx="88900" cy="614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1" name="AutoShape 1033"/>
          <p:cNvSpPr>
            <a:spLocks noChangeArrowheads="1"/>
          </p:cNvSpPr>
          <p:nvPr/>
        </p:nvSpPr>
        <p:spPr bwMode="auto">
          <a:xfrm rot="-1748220">
            <a:off x="4273550" y="3921125"/>
            <a:ext cx="1025525" cy="896938"/>
          </a:xfrm>
          <a:prstGeom prst="curvedUpArrow">
            <a:avLst>
              <a:gd name="adj1" fmla="val 22867"/>
              <a:gd name="adj2" fmla="val 45734"/>
              <a:gd name="adj3" fmla="val 35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autoUpdateAnimBg="0"/>
      <p:bldP spid="387076" grpId="0" animBg="1"/>
      <p:bldP spid="387076" grpId="1" animBg="1"/>
      <p:bldP spid="387077" grpId="0" animBg="1"/>
      <p:bldP spid="387077" grpId="1" animBg="1"/>
      <p:bldP spid="387078" grpId="0" animBg="1"/>
      <p:bldP spid="387078" grpId="1" animBg="1"/>
      <p:bldP spid="387079" grpId="0" animBg="1"/>
      <p:bldP spid="387079" grpId="1" animBg="1"/>
      <p:bldP spid="387080" grpId="0" animBg="1"/>
      <p:bldP spid="38708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Tetralogy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Fallot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6" name="Picture 14" descr="tof-p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4914900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371600" y="2819400"/>
            <a:ext cx="1371600" cy="106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33800" y="39624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L.V.</a:t>
            </a:r>
            <a:endParaRPr lang="en-US" sz="2800">
              <a:solidFill>
                <a:schemeClr val="folHlink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495800" y="3048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R.V.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181600" y="4876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L.A.</a:t>
            </a:r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76800" y="2362200"/>
            <a:ext cx="1295400" cy="1433513"/>
            <a:chOff x="3024" y="1593"/>
            <a:chExt cx="816" cy="903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456" y="1920"/>
              <a:ext cx="48" cy="57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3024" y="1593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folHlink"/>
                  </a:solidFill>
                </a:rPr>
                <a:t>VSD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715000" y="3962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AO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utoUpdateAnimBg="0"/>
      <p:bldP spid="23569" grpId="0" autoUpdateAnimBg="0"/>
      <p:bldP spid="23570" grpId="0" autoUpdateAnimBg="0"/>
      <p:bldP spid="2357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1219200"/>
          </a:xfrm>
        </p:spPr>
        <p:txBody>
          <a:bodyPr/>
          <a:lstStyle/>
          <a:p>
            <a:r>
              <a:rPr lang="en-US" sz="4400"/>
              <a:t>Tetralogy of Fallot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686800" cy="48561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Patient Care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>
                <a:sym typeface="Symbol" pitchFamily="18" charset="2"/>
              </a:rPr>
              <a:t>Exam: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Blue-</a:t>
            </a:r>
            <a:r>
              <a:rPr lang="en-US" sz="2800" dirty="0" err="1">
                <a:sym typeface="Symbol" pitchFamily="18" charset="2"/>
              </a:rPr>
              <a:t>vs</a:t>
            </a:r>
            <a:r>
              <a:rPr lang="en-US" sz="2800" dirty="0">
                <a:sym typeface="Symbol" pitchFamily="18" charset="2"/>
              </a:rPr>
              <a:t>-pink, murmur</a:t>
            </a:r>
            <a:r>
              <a:rPr lang="en-US" sz="2400" dirty="0">
                <a:sym typeface="Symbol" pitchFamily="18" charset="2"/>
              </a:rPr>
              <a:t> </a:t>
            </a:r>
            <a:endParaRPr lang="en-US" sz="22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ym typeface="Symbol" pitchFamily="18" charset="2"/>
              </a:rPr>
              <a:t>Room Air Pox: </a:t>
            </a:r>
            <a:r>
              <a:rPr lang="en-US" sz="2800" dirty="0">
                <a:sym typeface="Symbol" pitchFamily="18" charset="2"/>
              </a:rPr>
              <a:t>70s-100</a:t>
            </a:r>
            <a:endParaRPr lang="en-US" sz="24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ym typeface="Symbol" pitchFamily="18" charset="2"/>
              </a:rPr>
              <a:t>Medical: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Symbol" pitchFamily="18" charset="2"/>
              </a:rPr>
              <a:t>Chronic: Calories, rarely </a:t>
            </a:r>
            <a:r>
              <a:rPr lang="en-US" dirty="0" err="1">
                <a:sym typeface="Symbol" pitchFamily="18" charset="2"/>
              </a:rPr>
              <a:t>Propranolol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ym typeface="Symbol" pitchFamily="18" charset="2"/>
              </a:rPr>
              <a:t>Acute: </a:t>
            </a:r>
            <a:r>
              <a:rPr lang="en-US" dirty="0" err="1">
                <a:sym typeface="Symbol" pitchFamily="18" charset="2"/>
              </a:rPr>
              <a:t>Hypercyanotic</a:t>
            </a:r>
            <a:r>
              <a:rPr lang="en-US" dirty="0">
                <a:sym typeface="Symbol" pitchFamily="18" charset="2"/>
              </a:rPr>
              <a:t> Spell (blue and </a:t>
            </a:r>
            <a:r>
              <a:rPr lang="en-US" dirty="0" err="1">
                <a:sym typeface="Symbol" pitchFamily="18" charset="2"/>
              </a:rPr>
              <a:t>tachypneic</a:t>
            </a:r>
            <a:r>
              <a:rPr lang="en-US" dirty="0">
                <a:sym typeface="Symbol" pitchFamily="18" charset="2"/>
              </a:rPr>
              <a:t>)</a:t>
            </a:r>
            <a:endParaRPr lang="en-US" sz="32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ym typeface="Symbol" pitchFamily="18" charset="2"/>
              </a:rPr>
              <a:t>Oxygen: </a:t>
            </a:r>
            <a:r>
              <a:rPr lang="en-US" sz="2800" dirty="0">
                <a:sym typeface="Symbol" pitchFamily="18" charset="2"/>
              </a:rPr>
              <a:t>Yes</a:t>
            </a:r>
            <a:endParaRPr lang="en-US" sz="24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ym typeface="Symbol" pitchFamily="18" charset="2"/>
              </a:rPr>
              <a:t>Surgery: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Palliation: </a:t>
            </a:r>
            <a:r>
              <a:rPr lang="en-US" sz="2000" dirty="0" smtClean="0">
                <a:sym typeface="Symbol" pitchFamily="18" charset="2"/>
              </a:rPr>
              <a:t>Blalock-</a:t>
            </a:r>
            <a:r>
              <a:rPr lang="en-US" sz="2000" dirty="0" err="1" smtClean="0">
                <a:sym typeface="Symbol" pitchFamily="18" charset="2"/>
              </a:rPr>
              <a:t>Taussig</a:t>
            </a:r>
            <a:r>
              <a:rPr lang="en-US" sz="2000" dirty="0" smtClean="0">
                <a:sym typeface="Symbol" pitchFamily="18" charset="2"/>
              </a:rPr>
              <a:t> shunt (usually R </a:t>
            </a:r>
            <a:r>
              <a:rPr lang="en-US" sz="2000" dirty="0" err="1" smtClean="0">
                <a:sym typeface="Symbol" pitchFamily="18" charset="2"/>
              </a:rPr>
              <a:t>thoracotomy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Complete repair: 3-6 months</a:t>
            </a:r>
            <a:endParaRPr lang="en-US" sz="18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sz="3200"/>
              <a:t>Total Anomalous Pulmonary Venous Return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en-US" sz="3200">
                <a:sym typeface="Symbol" pitchFamily="18" charset="2"/>
              </a:rPr>
              <a:t>Definition:</a:t>
            </a:r>
            <a:r>
              <a:rPr lang="en-US">
                <a:sym typeface="Symbol" pitchFamily="18" charset="2"/>
              </a:rPr>
              <a:t> </a:t>
            </a:r>
            <a:r>
              <a:rPr lang="en-US" sz="2800"/>
              <a:t>Pulmonary veins drain abnormally 			     into the right atrium</a:t>
            </a:r>
            <a:r>
              <a:rPr lang="en-US" sz="4400"/>
              <a:t> </a:t>
            </a:r>
            <a:endParaRPr lang="en-US" sz="4000"/>
          </a:p>
          <a:p>
            <a:r>
              <a:rPr lang="en-US" sz="3200">
                <a:sym typeface="Symbol" pitchFamily="18" charset="2"/>
              </a:rPr>
              <a:t>Associated </a:t>
            </a:r>
            <a:r>
              <a:rPr lang="en-US" sz="3200">
                <a:latin typeface="Lucida Sans Unicode" pitchFamily="34" charset="0"/>
                <a:ea typeface="Lucida Sans Unicode" pitchFamily="34" charset="0"/>
                <a:cs typeface="Lucida Sans Unicode" pitchFamily="34" charset="0"/>
                <a:sym typeface="Monotype Sorts" pitchFamily="2" charset="2"/>
              </a:rPr>
              <a:t>♥</a:t>
            </a:r>
            <a:r>
              <a:rPr lang="en-US" sz="3200">
                <a:sym typeface="Symbol" pitchFamily="18" charset="2"/>
              </a:rPr>
              <a:t> Defects:</a:t>
            </a:r>
            <a:r>
              <a:rPr lang="en-US" sz="4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(33%)</a:t>
            </a:r>
            <a:r>
              <a:rPr lang="en-US" sz="4000">
                <a:sym typeface="Symbol" pitchFamily="18" charset="2"/>
              </a:rPr>
              <a:t> </a:t>
            </a:r>
          </a:p>
          <a:p>
            <a:pPr lvl="1"/>
            <a:r>
              <a:rPr lang="en-US">
                <a:sym typeface="Symbol" pitchFamily="18" charset="2"/>
              </a:rPr>
              <a:t>Single ventricle, HLHS</a:t>
            </a:r>
          </a:p>
          <a:p>
            <a:pPr lvl="1"/>
            <a:r>
              <a:rPr lang="en-US">
                <a:sym typeface="Symbol" pitchFamily="18" charset="2"/>
              </a:rPr>
              <a:t>Common AV canal</a:t>
            </a:r>
          </a:p>
          <a:p>
            <a:pPr lvl="1"/>
            <a:r>
              <a:rPr lang="en-US">
                <a:sym typeface="Symbol" pitchFamily="18" charset="2"/>
              </a:rPr>
              <a:t>Transposition of the great arteries</a:t>
            </a:r>
          </a:p>
          <a:p>
            <a:r>
              <a:rPr lang="en-US" sz="3200">
                <a:sym typeface="Symbol" pitchFamily="18" charset="2"/>
              </a:rPr>
              <a:t>Classification:</a:t>
            </a:r>
            <a:r>
              <a:rPr lang="en-US" sz="40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Determined by drainage pattern </a:t>
            </a:r>
          </a:p>
          <a:p>
            <a:r>
              <a:rPr lang="en-US" sz="2800">
                <a:sym typeface="Symbol" pitchFamily="18" charset="2"/>
              </a:rPr>
              <a:t>Incidence: 1-5% CHD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Pediatric Arrhythmias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8610600" cy="4191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Comparison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      </a:t>
            </a:r>
            <a:r>
              <a:rPr lang="en-US" sz="2000" u="sng" dirty="0" smtClean="0"/>
              <a:t>Sinus tachycardia		</a:t>
            </a:r>
            <a:r>
              <a:rPr lang="en-US" sz="2000" u="sng" dirty="0" err="1" smtClean="0"/>
              <a:t>Supraventricular</a:t>
            </a:r>
            <a:r>
              <a:rPr lang="en-US" sz="2000" u="sng" dirty="0" smtClean="0"/>
              <a:t> Tachycardia</a:t>
            </a:r>
          </a:p>
          <a:p>
            <a:pPr algn="l" eaLnBrk="1" hangingPunct="1"/>
            <a:endParaRPr lang="en-US" sz="2000" u="sng" dirty="0" smtClean="0"/>
          </a:p>
          <a:p>
            <a:pPr algn="l" eaLnBrk="1" hangingPunct="1"/>
            <a:r>
              <a:rPr lang="en-US" sz="2000" dirty="0" smtClean="0"/>
              <a:t>	      HR &lt; 200 </a:t>
            </a:r>
            <a:r>
              <a:rPr lang="en-US" sz="2000" dirty="0" err="1" smtClean="0"/>
              <a:t>bpm</a:t>
            </a:r>
            <a:r>
              <a:rPr lang="en-US" sz="2000" dirty="0" smtClean="0"/>
              <a:t>		HR &gt; 230 </a:t>
            </a:r>
            <a:r>
              <a:rPr lang="en-US" sz="2000" dirty="0" err="1" smtClean="0"/>
              <a:t>bp</a:t>
            </a:r>
            <a:endParaRPr lang="en-US" sz="2000" dirty="0" smtClean="0"/>
          </a:p>
          <a:p>
            <a:pPr algn="l" eaLnBrk="1" hangingPunct="1"/>
            <a:r>
              <a:rPr lang="en-US" sz="2000" dirty="0" smtClean="0"/>
              <a:t>                  Variable  rate	       	No beat - beat variation	</a:t>
            </a:r>
          </a:p>
          <a:p>
            <a:pPr algn="l" eaLnBrk="1" hangingPunct="1"/>
            <a:r>
              <a:rPr lang="en-US" sz="2000" dirty="0" smtClean="0"/>
              <a:t>	      Slows gradually		Stops abruptly</a:t>
            </a:r>
          </a:p>
          <a:p>
            <a:pPr algn="l" eaLnBrk="1" hangingPunct="1"/>
            <a:endParaRPr lang="en-US" sz="2000" dirty="0" smtClean="0"/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4" name="Picture 10" descr="TAP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1528763"/>
            <a:ext cx="3852863" cy="5022850"/>
          </a:xfrm>
          <a:prstGeom prst="rect">
            <a:avLst/>
          </a:prstGeom>
          <a:noFill/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200"/>
              <a:t>Total Anomalous Pulmonary Venous Return</a:t>
            </a:r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 flipH="1" flipV="1">
            <a:off x="5241925" y="2732088"/>
            <a:ext cx="5715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 flipH="1" flipV="1">
            <a:off x="4278313" y="2085975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H="1">
            <a:off x="3659188" y="2228850"/>
            <a:ext cx="76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3722688" y="3408363"/>
            <a:ext cx="611187" cy="5778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3271838" y="3803650"/>
            <a:ext cx="615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>
                <a:latin typeface="Arial Unicode MS" pitchFamily="34" charset="-128"/>
              </a:rPr>
              <a:t>RA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4697413" y="3424238"/>
            <a:ext cx="1319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  <a:latin typeface="Arial Unicode MS" pitchFamily="34" charset="-128"/>
              </a:rPr>
              <a:t>Venous confluence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4927600" y="3416300"/>
            <a:ext cx="587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000" b="1">
                <a:latin typeface="Arial Unicode MS" pitchFamily="34" charset="-128"/>
              </a:rPr>
              <a:t>LA</a:t>
            </a:r>
          </a:p>
        </p:txBody>
      </p:sp>
      <p:sp>
        <p:nvSpPr>
          <p:cNvPr id="200719" name="AutoShape 15"/>
          <p:cNvSpPr>
            <a:spLocks noChangeArrowheads="1"/>
          </p:cNvSpPr>
          <p:nvPr/>
        </p:nvSpPr>
        <p:spPr bwMode="auto">
          <a:xfrm rot="-935853">
            <a:off x="3508375" y="3724275"/>
            <a:ext cx="481013" cy="133350"/>
          </a:xfrm>
          <a:prstGeom prst="rightArrow">
            <a:avLst>
              <a:gd name="adj1" fmla="val 50000"/>
              <a:gd name="adj2" fmla="val 9017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2705100" y="6354763"/>
            <a:ext cx="18573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800">
                <a:solidFill>
                  <a:srgbClr val="FFFFFF"/>
                </a:solidFill>
                <a:latin typeface="Arial Unicode MS" pitchFamily="34" charset="-128"/>
              </a:rPr>
              <a:t>Scientific Software Solutions,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07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007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22947E-6 C 0.01596 -0.0148 0.03194 -0.02937 0.05589 -0.03099 C 0.07985 -0.03261 0.12951 -0.01341 0.14426 -0.00994 " pathEditMode="relative" ptsTypes="aaA">
                                      <p:cBhvr>
                                        <p:cTn id="49" dur="10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007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  <p:bldP spid="200709" grpId="0" animBg="1"/>
      <p:bldP spid="200710" grpId="0" animBg="1"/>
      <p:bldP spid="200711" grpId="0" animBg="1"/>
      <p:bldP spid="200712" grpId="0" animBg="1"/>
      <p:bldP spid="200715" grpId="0"/>
      <p:bldP spid="200715" grpId="1"/>
      <p:bldP spid="200716" grpId="0"/>
      <p:bldP spid="200716" grpId="1"/>
      <p:bldP spid="200717" grpId="0"/>
      <p:bldP spid="200717" grpId="1"/>
      <p:bldP spid="200719" grpId="0" animBg="1"/>
      <p:bldP spid="20071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1219200"/>
          </a:xfrm>
        </p:spPr>
        <p:txBody>
          <a:bodyPr/>
          <a:lstStyle/>
          <a:p>
            <a:r>
              <a:rPr lang="en-US" sz="3200"/>
              <a:t>Total Anomalous Pulmonary Venous Return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4163"/>
            <a:ext cx="8686800" cy="4856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>
                <a:solidFill>
                  <a:schemeClr val="tx2"/>
                </a:solidFill>
              </a:rPr>
              <a:t>Patient Care</a:t>
            </a:r>
            <a:endParaRPr lang="en-US" sz="2400"/>
          </a:p>
          <a:p>
            <a:r>
              <a:rPr lang="en-US" sz="3200">
                <a:sym typeface="Symbol" pitchFamily="18" charset="2"/>
              </a:rPr>
              <a:t>Exam: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Not so blue, maybe a murmur, CHF</a:t>
            </a:r>
          </a:p>
          <a:p>
            <a:r>
              <a:rPr lang="en-US" sz="3200">
                <a:sym typeface="Symbol" pitchFamily="18" charset="2"/>
              </a:rPr>
              <a:t>Room Air Pox: </a:t>
            </a:r>
            <a:r>
              <a:rPr lang="en-US" sz="2800">
                <a:sym typeface="Symbol" pitchFamily="18" charset="2"/>
              </a:rPr>
              <a:t>90s</a:t>
            </a:r>
          </a:p>
          <a:p>
            <a:r>
              <a:rPr lang="en-US" sz="3200">
                <a:sym typeface="Symbol" pitchFamily="18" charset="2"/>
              </a:rPr>
              <a:t>Medical: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Calories</a:t>
            </a:r>
          </a:p>
          <a:p>
            <a:r>
              <a:rPr lang="en-US" sz="3200">
                <a:sym typeface="Symbol" pitchFamily="18" charset="2"/>
              </a:rPr>
              <a:t>Oxygen: </a:t>
            </a:r>
            <a:r>
              <a:rPr lang="en-US" sz="2800">
                <a:sym typeface="Symbol" pitchFamily="18" charset="2"/>
              </a:rPr>
              <a:t>Not needed</a:t>
            </a:r>
            <a:endParaRPr lang="en-US" sz="2400">
              <a:sym typeface="Symbol" pitchFamily="18" charset="2"/>
            </a:endParaRPr>
          </a:p>
          <a:p>
            <a:r>
              <a:rPr lang="en-US" sz="3200">
                <a:sym typeface="Symbol" pitchFamily="18" charset="2"/>
              </a:rPr>
              <a:t>Surgery: </a:t>
            </a:r>
            <a:r>
              <a:rPr lang="en-US" sz="2800">
                <a:sym typeface="Symbol" pitchFamily="18" charset="2"/>
              </a:rPr>
              <a:t>Connect pulmonary vein drainage to LA</a:t>
            </a:r>
          </a:p>
          <a:p>
            <a:r>
              <a:rPr lang="en-US" sz="3200">
                <a:sym typeface="Symbol" pitchFamily="18" charset="2"/>
              </a:rPr>
              <a:t>Obstruction: </a:t>
            </a:r>
            <a:r>
              <a:rPr lang="en-US">
                <a:sym typeface="Symbol" pitchFamily="18" charset="2"/>
              </a:rPr>
              <a:t>Emergency</a:t>
            </a:r>
          </a:p>
          <a:p>
            <a:pPr lvl="1"/>
            <a:r>
              <a:rPr lang="en-US">
                <a:sym typeface="Symbol" pitchFamily="18" charset="2"/>
              </a:rPr>
              <a:t>Volume, bicarb, ECMO,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day old male in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 didn’t have prenatal care</a:t>
            </a:r>
          </a:p>
          <a:p>
            <a:r>
              <a:rPr lang="en-US" dirty="0" smtClean="0"/>
              <a:t>Normal delivery, no complications, went home w mom</a:t>
            </a:r>
          </a:p>
          <a:p>
            <a:r>
              <a:rPr lang="en-US" dirty="0" smtClean="0"/>
              <a:t>Poor feeding x 1 day</a:t>
            </a:r>
          </a:p>
          <a:p>
            <a:r>
              <a:rPr lang="en-US" dirty="0" smtClean="0"/>
              <a:t>Taken to local hospital once mom couldn’t wake him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8138" y="381000"/>
            <a:ext cx="8516937" cy="1219200"/>
          </a:xfrm>
        </p:spPr>
        <p:txBody>
          <a:bodyPr/>
          <a:lstStyle/>
          <a:p>
            <a:r>
              <a:rPr lang="en-US" sz="4400"/>
              <a:t>Hypoplastic Left Heart Syndrome</a:t>
            </a:r>
          </a:p>
        </p:txBody>
      </p:sp>
      <p:sp>
        <p:nvSpPr>
          <p:cNvPr id="349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120900" algn="l"/>
              </a:tabLst>
            </a:pPr>
            <a:r>
              <a:rPr lang="en-US" sz="2800" dirty="0"/>
              <a:t>Definition: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1209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Small (unusable) left ventricle    </a:t>
            </a:r>
          </a:p>
          <a:p>
            <a:pPr lvl="1">
              <a:lnSpc>
                <a:spcPct val="90000"/>
              </a:lnSpc>
              <a:tabLst>
                <a:tab pos="2120900" algn="l"/>
              </a:tabLst>
            </a:pPr>
            <a:r>
              <a:rPr lang="en-US" sz="2400" dirty="0"/>
              <a:t>Underdeveloped mitral valve, aortic valve/arch</a:t>
            </a:r>
          </a:p>
          <a:p>
            <a:pPr>
              <a:lnSpc>
                <a:spcPct val="90000"/>
              </a:lnSpc>
              <a:tabLst>
                <a:tab pos="2120900" algn="l"/>
              </a:tabLst>
            </a:pPr>
            <a:r>
              <a:rPr lang="en-US" sz="2800" dirty="0"/>
              <a:t>Epidemiology:</a:t>
            </a:r>
          </a:p>
          <a:p>
            <a:pPr lvl="1">
              <a:lnSpc>
                <a:spcPct val="90000"/>
              </a:lnSpc>
              <a:tabLst>
                <a:tab pos="2120900" algn="l"/>
              </a:tabLst>
            </a:pPr>
            <a:r>
              <a:rPr lang="en-US" sz="2100" b="1" dirty="0"/>
              <a:t>most common cause CHD death in first month of life</a:t>
            </a:r>
          </a:p>
          <a:p>
            <a:pPr>
              <a:lnSpc>
                <a:spcPct val="90000"/>
              </a:lnSpc>
              <a:tabLst>
                <a:tab pos="2120900" algn="l"/>
              </a:tabLst>
            </a:pPr>
            <a:r>
              <a:rPr lang="en-US" sz="2800" dirty="0" smtClean="0"/>
              <a:t>Incidence</a:t>
            </a:r>
            <a:r>
              <a:rPr lang="en-US" sz="2800" dirty="0"/>
              <a:t>: 7-9% CHD</a:t>
            </a:r>
          </a:p>
          <a:p>
            <a:pPr>
              <a:lnSpc>
                <a:spcPct val="90000"/>
              </a:lnSpc>
              <a:tabLst>
                <a:tab pos="2120900" algn="l"/>
              </a:tabLst>
            </a:pPr>
            <a:r>
              <a:rPr lang="en-US" sz="2800" dirty="0"/>
              <a:t>Gender ratio: M:F = 2.5:1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HLHS2"/>
          <p:cNvPicPr>
            <a:picLocks noChangeAspect="1" noChangeArrowheads="1"/>
          </p:cNvPicPr>
          <p:nvPr/>
        </p:nvPicPr>
        <p:blipFill>
          <a:blip r:embed="rId2" cstate="print"/>
          <a:srcRect t="7751"/>
          <a:stretch>
            <a:fillRect/>
          </a:stretch>
        </p:blipFill>
        <p:spPr bwMode="auto">
          <a:xfrm>
            <a:off x="2038350" y="1638300"/>
            <a:ext cx="5048250" cy="4533900"/>
          </a:xfrm>
          <a:prstGeom prst="rect">
            <a:avLst/>
          </a:prstGeom>
          <a:noFill/>
        </p:spPr>
      </p:pic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07988" y="304800"/>
            <a:ext cx="8358187" cy="1143000"/>
          </a:xfrm>
        </p:spPr>
        <p:txBody>
          <a:bodyPr/>
          <a:lstStyle/>
          <a:p>
            <a:r>
              <a:rPr lang="en-US" sz="4400"/>
              <a:t>Hypoplastic Left Heart Syndrome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24200" y="2743200"/>
            <a:ext cx="457200" cy="2133600"/>
            <a:chOff x="1968" y="1728"/>
            <a:chExt cx="288" cy="1344"/>
          </a:xfrm>
        </p:grpSpPr>
        <p:sp>
          <p:nvSpPr>
            <p:cNvPr id="201733" name="Line 5"/>
            <p:cNvSpPr>
              <a:spLocks noChangeShapeType="1"/>
            </p:cNvSpPr>
            <p:nvPr/>
          </p:nvSpPr>
          <p:spPr bwMode="auto">
            <a:xfrm flipH="1">
              <a:off x="2160" y="2160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68" y="1728"/>
              <a:ext cx="240" cy="1344"/>
              <a:chOff x="1968" y="1728"/>
              <a:chExt cx="240" cy="1344"/>
            </a:xfrm>
          </p:grpSpPr>
          <p:sp>
            <p:nvSpPr>
              <p:cNvPr id="201734" name="Line 6"/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48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35" name="Line 7"/>
              <p:cNvSpPr>
                <a:spLocks noChangeShapeType="1"/>
              </p:cNvSpPr>
              <p:nvPr/>
            </p:nvSpPr>
            <p:spPr bwMode="auto">
              <a:xfrm flipH="1" flipV="1">
                <a:off x="2160" y="2832"/>
                <a:ext cx="4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3429000" y="41148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 flipV="1">
            <a:off x="4191000" y="32766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9" name="Oval 11"/>
          <p:cNvSpPr>
            <a:spLocks noChangeArrowheads="1"/>
          </p:cNvSpPr>
          <p:nvPr/>
        </p:nvSpPr>
        <p:spPr bwMode="auto">
          <a:xfrm>
            <a:off x="3886200" y="2362200"/>
            <a:ext cx="533400" cy="533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0" y="2667000"/>
            <a:ext cx="990600" cy="304800"/>
            <a:chOff x="2400" y="1680"/>
            <a:chExt cx="624" cy="192"/>
          </a:xfrm>
        </p:grpSpPr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V="1">
              <a:off x="2832" y="168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 flipH="1" flipV="1">
              <a:off x="2400" y="1776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3" name="Line 15"/>
          <p:cNvSpPr>
            <a:spLocks noChangeShapeType="1"/>
          </p:cNvSpPr>
          <p:nvPr/>
        </p:nvSpPr>
        <p:spPr bwMode="auto">
          <a:xfrm flipV="1">
            <a:off x="4114800" y="23622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utoUpdateAnimBg="0"/>
      <p:bldP spid="201737" grpId="0" animBg="1"/>
      <p:bldP spid="201738" grpId="0" animBg="1"/>
      <p:bldP spid="201739" grpId="0" animBg="1"/>
      <p:bldP spid="201739" grpId="1" animBg="1"/>
      <p:bldP spid="2017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387350"/>
            <a:ext cx="8415337" cy="1219200"/>
          </a:xfrm>
        </p:spPr>
        <p:txBody>
          <a:bodyPr/>
          <a:lstStyle/>
          <a:p>
            <a:r>
              <a:rPr lang="en-US" sz="4400"/>
              <a:t>Hypoplastic Left Heart Syndrome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31988"/>
            <a:ext cx="8686800" cy="46783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chemeClr val="tx2"/>
                </a:solidFill>
              </a:rPr>
              <a:t>Patient Care</a:t>
            </a:r>
            <a:endParaRPr lang="en-US" sz="2800"/>
          </a:p>
          <a:p>
            <a:r>
              <a:rPr lang="en-US" sz="3200">
                <a:sym typeface="Symbol" pitchFamily="18" charset="2"/>
              </a:rPr>
              <a:t>Exam: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 pulses/perfusion, </a:t>
            </a:r>
            <a:r>
              <a:rPr lang="en-US">
                <a:sym typeface="Symbol" pitchFamily="18" charset="2"/>
              </a:rPr>
              <a:t>shock</a:t>
            </a:r>
            <a:r>
              <a:rPr lang="en-US" sz="2800">
                <a:sym typeface="Symbol" pitchFamily="18" charset="2"/>
              </a:rPr>
              <a:t>,  murmur</a:t>
            </a:r>
            <a:endParaRPr lang="en-US" sz="2400"/>
          </a:p>
          <a:p>
            <a:r>
              <a:rPr lang="en-US" sz="3200">
                <a:sym typeface="Symbol" pitchFamily="18" charset="2"/>
              </a:rPr>
              <a:t>Room Air Pox: </a:t>
            </a:r>
            <a:r>
              <a:rPr lang="en-US" sz="2800">
                <a:sym typeface="Symbol" pitchFamily="18" charset="2"/>
              </a:rPr>
              <a:t>80s</a:t>
            </a:r>
            <a:endParaRPr lang="en-US" sz="2400">
              <a:sym typeface="Symbol" pitchFamily="18" charset="2"/>
            </a:endParaRPr>
          </a:p>
          <a:p>
            <a:r>
              <a:rPr lang="en-US" sz="3200">
                <a:sym typeface="Symbol" pitchFamily="18" charset="2"/>
              </a:rPr>
              <a:t>Medical: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800">
                <a:sym typeface="Symbol" pitchFamily="18" charset="2"/>
              </a:rPr>
              <a:t>Volume, Bicarb,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PGE1</a:t>
            </a:r>
            <a:endParaRPr lang="en-US" sz="2800">
              <a:sym typeface="Symbol" pitchFamily="18" charset="2"/>
            </a:endParaRPr>
          </a:p>
          <a:p>
            <a:r>
              <a:rPr lang="en-US" sz="3200">
                <a:sym typeface="Symbol" pitchFamily="18" charset="2"/>
              </a:rPr>
              <a:t>Oxygen: </a:t>
            </a:r>
            <a:r>
              <a:rPr lang="en-US" sz="2800">
                <a:sym typeface="Symbol" pitchFamily="18" charset="2"/>
              </a:rPr>
              <a:t>NO!!!!!!!</a:t>
            </a:r>
            <a:endParaRPr lang="en-US" sz="2400">
              <a:sym typeface="Symbol" pitchFamily="18" charset="2"/>
            </a:endParaRPr>
          </a:p>
          <a:p>
            <a:r>
              <a:rPr lang="en-US" sz="3200">
                <a:sym typeface="Symbol" pitchFamily="18" charset="2"/>
              </a:rPr>
              <a:t>Surgery: </a:t>
            </a:r>
            <a:r>
              <a:rPr lang="en-US" sz="2800">
                <a:sym typeface="Symbol" pitchFamily="18" charset="2"/>
              </a:rPr>
              <a:t>Staged Fontan Repair</a:t>
            </a:r>
            <a:endParaRPr lang="en-US" sz="32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7772400" cy="1143000"/>
          </a:xfrm>
        </p:spPr>
        <p:txBody>
          <a:bodyPr/>
          <a:lstStyle/>
          <a:p>
            <a:r>
              <a:rPr lang="en-US"/>
              <a:t>HLHS- Surgical Repair</a:t>
            </a:r>
            <a:br>
              <a:rPr lang="en-US"/>
            </a:br>
            <a:r>
              <a:rPr lang="en-US"/>
              <a:t>Stage 1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572000"/>
          </a:xfrm>
        </p:spPr>
        <p:txBody>
          <a:bodyPr/>
          <a:lstStyle/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 lvl="1"/>
            <a:endParaRPr lang="en-US">
              <a:sym typeface="Symbol" pitchFamily="18" charset="2"/>
            </a:endParaRPr>
          </a:p>
        </p:txBody>
      </p:sp>
      <p:pic>
        <p:nvPicPr>
          <p:cNvPr id="443396" name="Picture 4" descr="hypoa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2641600" y="1600200"/>
            <a:ext cx="3916363" cy="4778375"/>
          </a:xfrm>
          <a:prstGeom prst="rect">
            <a:avLst/>
          </a:prstGeom>
          <a:noFill/>
        </p:spPr>
      </p:pic>
      <p:pic>
        <p:nvPicPr>
          <p:cNvPr id="443397" name="Picture 5" descr="hypo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658813" y="1600200"/>
            <a:ext cx="1982787" cy="2417763"/>
          </a:xfrm>
          <a:prstGeom prst="rect">
            <a:avLst/>
          </a:prstGeom>
          <a:noFill/>
        </p:spPr>
      </p:pic>
      <p:pic>
        <p:nvPicPr>
          <p:cNvPr id="443398" name="Picture 6" descr="hypob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2641600" y="1600200"/>
            <a:ext cx="3916363" cy="4776788"/>
          </a:xfrm>
          <a:prstGeom prst="rect">
            <a:avLst/>
          </a:prstGeom>
          <a:noFill/>
        </p:spPr>
      </p:pic>
      <p:pic>
        <p:nvPicPr>
          <p:cNvPr id="443399" name="Picture 7" descr="hypob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658813" y="3962400"/>
            <a:ext cx="1982787" cy="2419350"/>
          </a:xfrm>
          <a:prstGeom prst="rect">
            <a:avLst/>
          </a:prstGeom>
          <a:noFill/>
        </p:spPr>
      </p:pic>
      <p:pic>
        <p:nvPicPr>
          <p:cNvPr id="443400" name="Picture 8" descr="hypoc"/>
          <p:cNvPicPr>
            <a:picLocks noChangeAspect="1" noChangeArrowheads="1"/>
          </p:cNvPicPr>
          <p:nvPr/>
        </p:nvPicPr>
        <p:blipFill>
          <a:blip r:embed="rId4" cstate="print">
            <a:lum bright="-24000"/>
          </a:blip>
          <a:srcRect/>
          <a:stretch>
            <a:fillRect/>
          </a:stretch>
        </p:blipFill>
        <p:spPr bwMode="auto">
          <a:xfrm>
            <a:off x="2641600" y="1600200"/>
            <a:ext cx="3916363" cy="4776788"/>
          </a:xfrm>
          <a:prstGeom prst="rect">
            <a:avLst/>
          </a:prstGeom>
          <a:noFill/>
        </p:spPr>
      </p:pic>
      <p:pic>
        <p:nvPicPr>
          <p:cNvPr id="443401" name="Picture 9" descr="hypoc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483350" y="1600200"/>
            <a:ext cx="1982788" cy="2419350"/>
          </a:xfrm>
          <a:prstGeom prst="rect">
            <a:avLst/>
          </a:prstGeom>
          <a:noFill/>
        </p:spPr>
      </p:pic>
      <p:pic>
        <p:nvPicPr>
          <p:cNvPr id="443402" name="Picture 10" descr="hypod"/>
          <p:cNvPicPr>
            <a:picLocks noChangeArrowheads="1"/>
          </p:cNvPicPr>
          <p:nvPr/>
        </p:nvPicPr>
        <p:blipFill>
          <a:blip r:embed="rId5" cstate="print">
            <a:lum bright="-24000"/>
          </a:blip>
          <a:srcRect/>
          <a:stretch>
            <a:fillRect/>
          </a:stretch>
        </p:blipFill>
        <p:spPr bwMode="auto">
          <a:xfrm>
            <a:off x="2641600" y="1600200"/>
            <a:ext cx="3916363" cy="4772025"/>
          </a:xfrm>
          <a:prstGeom prst="rect">
            <a:avLst/>
          </a:prstGeom>
          <a:noFill/>
        </p:spPr>
      </p:pic>
      <p:pic>
        <p:nvPicPr>
          <p:cNvPr id="443403" name="Picture 11" descr="hypod"/>
          <p:cNvPicPr>
            <a:picLocks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6475413" y="3997325"/>
            <a:ext cx="1990725" cy="2376488"/>
          </a:xfrm>
          <a:prstGeom prst="rect">
            <a:avLst/>
          </a:prstGeom>
          <a:noFill/>
        </p:spPr>
      </p:pic>
      <p:pic>
        <p:nvPicPr>
          <p:cNvPr id="443404" name="Picture 12" descr="hypoe"/>
          <p:cNvPicPr>
            <a:picLocks noChangeAspect="1" noChangeArrowheads="1"/>
          </p:cNvPicPr>
          <p:nvPr/>
        </p:nvPicPr>
        <p:blipFill>
          <a:blip r:embed="rId6" cstate="print">
            <a:lum bright="-24000"/>
          </a:blip>
          <a:srcRect/>
          <a:stretch>
            <a:fillRect/>
          </a:stretch>
        </p:blipFill>
        <p:spPr bwMode="auto">
          <a:xfrm>
            <a:off x="2641600" y="1600200"/>
            <a:ext cx="3916363" cy="4776788"/>
          </a:xfrm>
          <a:prstGeom prst="rect">
            <a:avLst/>
          </a:prstGeom>
          <a:noFill/>
        </p:spPr>
      </p:pic>
      <p:sp>
        <p:nvSpPr>
          <p:cNvPr id="443405" name="Rectangle 13"/>
          <p:cNvSpPr>
            <a:spLocks noChangeArrowheads="1"/>
          </p:cNvSpPr>
          <p:nvPr/>
        </p:nvSpPr>
        <p:spPr bwMode="auto">
          <a:xfrm>
            <a:off x="2641600" y="1600200"/>
            <a:ext cx="3929063" cy="48006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7772400" cy="1143000"/>
          </a:xfrm>
        </p:spPr>
        <p:txBody>
          <a:bodyPr/>
          <a:lstStyle/>
          <a:p>
            <a:r>
              <a:rPr lang="en-US"/>
              <a:t>HLHS- Surgical Repair</a:t>
            </a:r>
            <a:br>
              <a:rPr lang="en-US"/>
            </a:br>
            <a:r>
              <a:rPr lang="en-US"/>
              <a:t>Stage 1 Sano Shunt</a:t>
            </a:r>
          </a:p>
        </p:txBody>
      </p:sp>
      <p:sp>
        <p:nvSpPr>
          <p:cNvPr id="44851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572000"/>
          </a:xfrm>
        </p:spPr>
        <p:txBody>
          <a:bodyPr/>
          <a:lstStyle/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 lvl="1"/>
            <a:endParaRPr lang="en-US">
              <a:sym typeface="Symbol" pitchFamily="18" charset="2"/>
            </a:endParaRPr>
          </a:p>
        </p:txBody>
      </p:sp>
      <p:pic>
        <p:nvPicPr>
          <p:cNvPr id="448526" name="Picture 1038" descr="F:\HEART GROUP\P E R F U S I O N\Cardiac Diagrams\HLHSNorwood, Sano Shu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409700"/>
            <a:ext cx="3708400" cy="4948238"/>
          </a:xfrm>
          <a:prstGeom prst="rect">
            <a:avLst/>
          </a:prstGeom>
          <a:noFill/>
        </p:spPr>
      </p:pic>
      <p:sp>
        <p:nvSpPr>
          <p:cNvPr id="448527" name="Rectangle 1039"/>
          <p:cNvSpPr>
            <a:spLocks noChangeArrowheads="1"/>
          </p:cNvSpPr>
          <p:nvPr/>
        </p:nvSpPr>
        <p:spPr bwMode="auto">
          <a:xfrm>
            <a:off x="4894263" y="1639888"/>
            <a:ext cx="966787" cy="331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1252538" y="1943100"/>
            <a:ext cx="1905000" cy="457200"/>
            <a:chOff x="789" y="1224"/>
            <a:chExt cx="1200" cy="288"/>
          </a:xfrm>
        </p:grpSpPr>
        <p:sp>
          <p:nvSpPr>
            <p:cNvPr id="448528" name="Text Box 1040"/>
            <p:cNvSpPr txBox="1">
              <a:spLocks noChangeArrowheads="1"/>
            </p:cNvSpPr>
            <p:nvPr/>
          </p:nvSpPr>
          <p:spPr bwMode="auto">
            <a:xfrm>
              <a:off x="789" y="1224"/>
              <a:ext cx="10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>
                  <a:solidFill>
                    <a:srgbClr val="FF3300"/>
                  </a:solidFill>
                </a:rPr>
                <a:t>No BT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48529" name="Line 1041"/>
            <p:cNvSpPr>
              <a:spLocks noChangeShapeType="1"/>
            </p:cNvSpPr>
            <p:nvPr/>
          </p:nvSpPr>
          <p:spPr bwMode="auto">
            <a:xfrm>
              <a:off x="1500" y="1374"/>
              <a:ext cx="489" cy="9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4902200" y="3398838"/>
            <a:ext cx="3632200" cy="457200"/>
            <a:chOff x="3088" y="2141"/>
            <a:chExt cx="2288" cy="288"/>
          </a:xfrm>
        </p:grpSpPr>
        <p:sp>
          <p:nvSpPr>
            <p:cNvPr id="448530" name="Line 1042"/>
            <p:cNvSpPr>
              <a:spLocks noChangeShapeType="1"/>
            </p:cNvSpPr>
            <p:nvPr/>
          </p:nvSpPr>
          <p:spPr bwMode="auto">
            <a:xfrm flipH="1" flipV="1">
              <a:off x="3088" y="2292"/>
              <a:ext cx="900" cy="3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531" name="Text Box 1043"/>
            <p:cNvSpPr txBox="1">
              <a:spLocks noChangeArrowheads="1"/>
            </p:cNvSpPr>
            <p:nvPr/>
          </p:nvSpPr>
          <p:spPr bwMode="auto">
            <a:xfrm>
              <a:off x="3979" y="2141"/>
              <a:ext cx="1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>
                  <a:solidFill>
                    <a:srgbClr val="FF3300"/>
                  </a:solidFill>
                </a:rPr>
                <a:t>Sano Shunt</a:t>
              </a:r>
              <a:endParaRPr lang="en-US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7772400" cy="1143000"/>
          </a:xfrm>
        </p:spPr>
        <p:txBody>
          <a:bodyPr/>
          <a:lstStyle/>
          <a:p>
            <a:r>
              <a:rPr lang="en-US"/>
              <a:t>HLHS- Surgical Repair</a:t>
            </a:r>
            <a:br>
              <a:rPr lang="en-US"/>
            </a:br>
            <a:r>
              <a:rPr lang="en-US"/>
              <a:t>Stage 2 (Bi-directional Glenn)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572000"/>
          </a:xfrm>
        </p:spPr>
        <p:txBody>
          <a:bodyPr/>
          <a:lstStyle/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 lvl="1"/>
            <a:endParaRPr lang="en-US">
              <a:sym typeface="Symbol" pitchFamily="18" charset="2"/>
            </a:endParaRPr>
          </a:p>
        </p:txBody>
      </p:sp>
      <p:pic>
        <p:nvPicPr>
          <p:cNvPr id="444420" name="Picture 4" descr="glennshun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335463" y="1735138"/>
            <a:ext cx="4713287" cy="4513262"/>
          </a:xfrm>
          <a:prstGeom prst="rect">
            <a:avLst/>
          </a:prstGeom>
          <a:noFill/>
        </p:spPr>
      </p:pic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5011738" y="1811338"/>
            <a:ext cx="1084262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05338" y="2590800"/>
            <a:ext cx="1084262" cy="436563"/>
            <a:chOff x="3264" y="1632"/>
            <a:chExt cx="768" cy="275"/>
          </a:xfrm>
        </p:grpSpPr>
        <p:sp>
          <p:nvSpPr>
            <p:cNvPr id="444423" name="Line 7"/>
            <p:cNvSpPr>
              <a:spLocks noChangeShapeType="1"/>
            </p:cNvSpPr>
            <p:nvPr/>
          </p:nvSpPr>
          <p:spPr bwMode="auto">
            <a:xfrm>
              <a:off x="3744" y="177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24" name="Text Box 8"/>
            <p:cNvSpPr txBox="1">
              <a:spLocks noChangeArrowheads="1"/>
            </p:cNvSpPr>
            <p:nvPr/>
          </p:nvSpPr>
          <p:spPr bwMode="auto">
            <a:xfrm>
              <a:off x="3264" y="1632"/>
              <a:ext cx="576" cy="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200">
                  <a:latin typeface="Times New Roman" pitchFamily="18" charset="0"/>
                </a:rPr>
                <a:t>SVC</a:t>
              </a:r>
              <a:endParaRPr lang="en-US" sz="22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5351463" y="3563938"/>
            <a:ext cx="81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200">
                <a:solidFill>
                  <a:srgbClr val="CC0000"/>
                </a:solidFill>
                <a:latin typeface="Times New Roman" pitchFamily="18" charset="0"/>
              </a:rPr>
              <a:t>RPA</a:t>
            </a:r>
            <a:endParaRPr lang="en-US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44426" name="Picture 10" descr="hypoe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474663" y="1708150"/>
            <a:ext cx="3721100" cy="4540250"/>
          </a:xfrm>
          <a:prstGeom prst="rect">
            <a:avLst/>
          </a:prstGeom>
          <a:noFill/>
        </p:spPr>
      </p:pic>
      <p:sp>
        <p:nvSpPr>
          <p:cNvPr id="444427" name="Text Box 11"/>
          <p:cNvSpPr txBox="1">
            <a:spLocks noChangeArrowheads="1"/>
          </p:cNvSpPr>
          <p:nvPr/>
        </p:nvSpPr>
        <p:spPr bwMode="auto">
          <a:xfrm>
            <a:off x="1311275" y="1860550"/>
            <a:ext cx="206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0">
                <a:solidFill>
                  <a:schemeClr val="bg2"/>
                </a:solidFill>
                <a:latin typeface="Times New Roman" pitchFamily="18" charset="0"/>
              </a:rPr>
              <a:t>Stage 1 Norwood</a:t>
            </a:r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>
            <a:off x="3792538" y="4222750"/>
            <a:ext cx="1084262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 animBg="1"/>
      <p:bldP spid="444425" grpId="0" autoUpdateAnimBg="0"/>
      <p:bldP spid="4444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379413"/>
            <a:ext cx="8990012" cy="1143000"/>
          </a:xfrm>
          <a:ln>
            <a:solidFill>
              <a:srgbClr val="FF3300"/>
            </a:solidFill>
          </a:ln>
        </p:spPr>
        <p:txBody>
          <a:bodyPr/>
          <a:lstStyle/>
          <a:p>
            <a:r>
              <a:rPr lang="en-US" sz="3600"/>
              <a:t>HLHS-Surgical Repair</a:t>
            </a:r>
            <a:br>
              <a:rPr lang="en-US" sz="3600"/>
            </a:br>
            <a:r>
              <a:rPr lang="en-US" sz="3600"/>
              <a:t>Stage 3 (Fenestrated Extracardiac Conduit)</a:t>
            </a:r>
            <a:endParaRPr lang="en-US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572000"/>
          </a:xfrm>
        </p:spPr>
        <p:txBody>
          <a:bodyPr/>
          <a:lstStyle/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>
              <a:buFontTx/>
              <a:buNone/>
            </a:pPr>
            <a:endParaRPr lang="en-US">
              <a:sym typeface="Symbol" pitchFamily="18" charset="2"/>
            </a:endParaRPr>
          </a:p>
          <a:p>
            <a:pPr lvl="1"/>
            <a:endParaRPr lang="en-US">
              <a:sym typeface="Symbol" pitchFamily="18" charset="2"/>
            </a:endParaRPr>
          </a:p>
        </p:txBody>
      </p:sp>
      <p:pic>
        <p:nvPicPr>
          <p:cNvPr id="449563" name="Picture 27" descr="F:\HEART GROUP\P E R F U S I O N\Cardiac Diagrams\Norwood stage III post-o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3" y="1673225"/>
            <a:ext cx="3657600" cy="4879975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2613" y="2132013"/>
            <a:ext cx="2273300" cy="457200"/>
            <a:chOff x="367" y="1343"/>
            <a:chExt cx="1432" cy="288"/>
          </a:xfrm>
        </p:grpSpPr>
        <p:sp>
          <p:nvSpPr>
            <p:cNvPr id="449564" name="Line 28"/>
            <p:cNvSpPr>
              <a:spLocks noChangeShapeType="1"/>
            </p:cNvSpPr>
            <p:nvPr/>
          </p:nvSpPr>
          <p:spPr bwMode="auto">
            <a:xfrm>
              <a:off x="1231" y="1524"/>
              <a:ext cx="5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6" name="Text Box 30"/>
            <p:cNvSpPr txBox="1">
              <a:spLocks noChangeArrowheads="1"/>
            </p:cNvSpPr>
            <p:nvPr/>
          </p:nvSpPr>
          <p:spPr bwMode="auto">
            <a:xfrm>
              <a:off x="367" y="1343"/>
              <a:ext cx="10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dirty="0">
                  <a:solidFill>
                    <a:srgbClr val="FF3300"/>
                  </a:solidFill>
                </a:rPr>
                <a:t>Glenn</a:t>
              </a:r>
              <a:endParaRPr lang="en-U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38125" y="3810000"/>
            <a:ext cx="2784475" cy="1525588"/>
            <a:chOff x="150" y="2400"/>
            <a:chExt cx="1754" cy="961"/>
          </a:xfrm>
        </p:grpSpPr>
        <p:sp>
          <p:nvSpPr>
            <p:cNvPr id="449565" name="Text Box 29"/>
            <p:cNvSpPr txBox="1">
              <a:spLocks noChangeArrowheads="1"/>
            </p:cNvSpPr>
            <p:nvPr/>
          </p:nvSpPr>
          <p:spPr bwMode="auto">
            <a:xfrm>
              <a:off x="150" y="2400"/>
              <a:ext cx="1405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Extracardiac Conduit</a:t>
              </a:r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9568" name="Line 32"/>
            <p:cNvSpPr>
              <a:spLocks noChangeShapeType="1"/>
            </p:cNvSpPr>
            <p:nvPr/>
          </p:nvSpPr>
          <p:spPr bwMode="auto">
            <a:xfrm>
              <a:off x="1336" y="2567"/>
              <a:ext cx="5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14363" y="4464050"/>
            <a:ext cx="2735262" cy="747713"/>
            <a:chOff x="387" y="2812"/>
            <a:chExt cx="1723" cy="471"/>
          </a:xfrm>
        </p:grpSpPr>
        <p:sp>
          <p:nvSpPr>
            <p:cNvPr id="449567" name="Text Box 31"/>
            <p:cNvSpPr txBox="1">
              <a:spLocks noChangeArrowheads="1"/>
            </p:cNvSpPr>
            <p:nvPr/>
          </p:nvSpPr>
          <p:spPr bwMode="auto">
            <a:xfrm>
              <a:off x="387" y="3033"/>
              <a:ext cx="10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Fenestrated</a:t>
              </a:r>
            </a:p>
          </p:txBody>
        </p:sp>
        <p:sp>
          <p:nvSpPr>
            <p:cNvPr id="449569" name="Line 33"/>
            <p:cNvSpPr>
              <a:spLocks noChangeShapeType="1"/>
            </p:cNvSpPr>
            <p:nvPr/>
          </p:nvSpPr>
          <p:spPr bwMode="auto">
            <a:xfrm flipV="1">
              <a:off x="1471" y="2812"/>
              <a:ext cx="639" cy="36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/>
              <a:t>Pediatric Arrhythmias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86000"/>
            <a:ext cx="5943600" cy="268605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SVT</a:t>
            </a:r>
            <a:endParaRPr lang="en-US" dirty="0" smtClean="0"/>
          </a:p>
          <a:p>
            <a:pPr eaLnBrk="1" hangingPunct="1"/>
            <a:r>
              <a:rPr lang="en-US" sz="2800" dirty="0" err="1" smtClean="0"/>
              <a:t>Valsalva</a:t>
            </a:r>
            <a:r>
              <a:rPr lang="en-US" sz="2800" dirty="0" smtClean="0"/>
              <a:t> maneuvers (Ice to face)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Adenosine  100-300 mcg/kg</a:t>
            </a:r>
          </a:p>
          <a:p>
            <a:pPr eaLnBrk="1" hangingPunct="1"/>
            <a:r>
              <a:rPr lang="en-US" sz="2800" dirty="0" smtClean="0"/>
              <a:t>12 lead rhythm strip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Office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Chest Pain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Dizziness and Syncope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HTN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Fetal echo referral</a:t>
            </a: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9 year old with Chest Pain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4267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Kevin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presents: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Playing soccer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20 minutes into game: chest pain-non radiating, SOB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Other: no dizziness, palpitations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Past history: No syncope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Family History: No CHD, arrhythmia, SD/SIDS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P.E.: NORMAL!!!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Pediatric Chest Pain 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Musculoskeletal: (30-40%) </a:t>
            </a:r>
            <a:r>
              <a:rPr lang="en-US" sz="2000" b="1" dirty="0" err="1" smtClean="0">
                <a:solidFill>
                  <a:srgbClr val="FFFF00"/>
                </a:solidFill>
              </a:rPr>
              <a:t>costochondritis</a:t>
            </a:r>
            <a:r>
              <a:rPr lang="en-US" sz="2000" b="1" dirty="0" smtClean="0">
                <a:solidFill>
                  <a:srgbClr val="FFFF00"/>
                </a:solidFill>
              </a:rPr>
              <a:t>, trauma, overuse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Pulmonary: (15-20%) pneumonia, effusion, bronchitis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Psychogenic: (5-10%) panic attack, stress, somatoform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Gastrointestinal: (5-7%) </a:t>
            </a:r>
            <a:r>
              <a:rPr lang="en-US" sz="2000" b="1" dirty="0" err="1" smtClean="0">
                <a:solidFill>
                  <a:srgbClr val="FFFF00"/>
                </a:solidFill>
              </a:rPr>
              <a:t>esophagitis</a:t>
            </a:r>
            <a:r>
              <a:rPr lang="en-US" sz="2000" b="1" dirty="0" smtClean="0">
                <a:solidFill>
                  <a:srgbClr val="FFFF00"/>
                </a:solidFill>
              </a:rPr>
              <a:t>, ulcer, pancreatitis,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Other: 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Ingestion, Breast, endocrine (DM, Hypothyroid), SSD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Idiopathic (12-85%)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Cardiac: (0-4%)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Ischemia (spasm, LVOTO, HCM): EKG, echo, enzymes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 Inflammatory: (</a:t>
            </a:r>
            <a:r>
              <a:rPr lang="en-US" sz="2000" b="1" dirty="0" err="1" smtClean="0">
                <a:solidFill>
                  <a:srgbClr val="FFFF00"/>
                </a:solidFill>
              </a:rPr>
              <a:t>pericarditis</a:t>
            </a:r>
            <a:r>
              <a:rPr lang="en-US" sz="2000" b="1" dirty="0" smtClean="0">
                <a:solidFill>
                  <a:srgbClr val="FFFF00"/>
                </a:solidFill>
              </a:rPr>
              <a:t>, effusion): echo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Arrhythmia: (SVT, PVCs, VT) EKG, </a:t>
            </a:r>
            <a:r>
              <a:rPr lang="en-US" sz="2000" b="1" dirty="0" err="1" smtClean="0">
                <a:solidFill>
                  <a:srgbClr val="FFFF00"/>
                </a:solidFill>
              </a:rPr>
              <a:t>Holter</a:t>
            </a:r>
            <a:r>
              <a:rPr lang="en-US" sz="2000" b="1" dirty="0" smtClean="0">
                <a:solidFill>
                  <a:srgbClr val="FFFF00"/>
                </a:solidFill>
              </a:rPr>
              <a:t>, EST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609600" y="4299045"/>
            <a:ext cx="7524466" cy="2254155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/>
      <p:bldP spid="4075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rgbClr val="FFFF00"/>
                </a:solidFill>
              </a:rPr>
              <a:t>The 11 year old with Palpitations and syncope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Edward: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Playing basketball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Second half of game: drives to basket and has LOC 5 min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No associated CP, Dizziness (does not remember event)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P.E.: completely NORMAL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Past HX: unremarkable</a:t>
            </a:r>
          </a:p>
          <a:p>
            <a:pPr lvl="1">
              <a:lnSpc>
                <a:spcPct val="12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Family HX:  second cousin- ICD, Uncle MI at 19 years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Pediatric Syncope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</a:rPr>
              <a:t>Neurocardiogenic</a:t>
            </a:r>
            <a:r>
              <a:rPr lang="en-US" sz="2000" b="1" dirty="0" smtClean="0">
                <a:solidFill>
                  <a:srgbClr val="FFFF00"/>
                </a:solidFill>
              </a:rPr>
              <a:t>: common, at rest and upright</a:t>
            </a:r>
          </a:p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</a:rPr>
              <a:t>Vagal</a:t>
            </a:r>
            <a:r>
              <a:rPr lang="en-US" sz="2000" b="1" dirty="0" smtClean="0">
                <a:solidFill>
                  <a:srgbClr val="FFFF00"/>
                </a:solidFill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</a:rPr>
              <a:t>Vasovagal</a:t>
            </a:r>
            <a:r>
              <a:rPr lang="en-US" sz="2000" b="1" dirty="0" smtClean="0">
                <a:solidFill>
                  <a:srgbClr val="FFFF00"/>
                </a:solidFill>
              </a:rPr>
              <a:t>: needle stick</a:t>
            </a:r>
          </a:p>
          <a:p>
            <a:pPr lvl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</a:rPr>
              <a:t>Micturition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Cough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Carotid Sinus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Hypoglycemia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Neuropsychiatric: hyperventilation, migraine, SZ, BHS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Cardiac: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LVOTO, CA anomalies, </a:t>
            </a:r>
          </a:p>
          <a:p>
            <a:pPr lvl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</a:rPr>
              <a:t>Myocarditis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cardiomyopathy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Arrhythmia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5486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Figure 65:  15-year-old girl with syncope during phlebotomy </a:t>
            </a:r>
          </a:p>
        </p:txBody>
      </p:sp>
      <p:pic>
        <p:nvPicPr>
          <p:cNvPr id="22531" name="Picture 3" descr="fig 06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>
          <a:xfrm>
            <a:off x="457200" y="1184275"/>
            <a:ext cx="8229600" cy="4225925"/>
          </a:xfrm>
          <a:noFill/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Pediatric Electrocardiogram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FFFF00"/>
                </a:solidFill>
              </a:rPr>
              <a:t>Edward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3557" name="Picture 5" descr="lqts_2a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457200" y="1219200"/>
            <a:ext cx="8299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2" name="Line 6"/>
          <p:cNvSpPr>
            <a:spLocks noChangeShapeType="1"/>
          </p:cNvSpPr>
          <p:nvPr/>
        </p:nvSpPr>
        <p:spPr bwMode="auto">
          <a:xfrm flipV="1">
            <a:off x="1219200" y="3810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V="1">
            <a:off x="1524000" y="3810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457200" y="1600200"/>
            <a:ext cx="1600200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 animBg="1"/>
      <p:bldP spid="229383" grpId="0" animBg="1"/>
      <p:bldP spid="22938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mtClean="0">
                <a:solidFill>
                  <a:srgbClr val="FFFF00"/>
                </a:solidFill>
              </a:rPr>
              <a:t>Long QT Syndrome</a:t>
            </a:r>
          </a:p>
        </p:txBody>
      </p:sp>
      <p:pic>
        <p:nvPicPr>
          <p:cNvPr id="24581" name="Picture 5" descr="lqts_2a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 l="1883" t="28172" r="83476" b="42183"/>
          <a:stretch>
            <a:fillRect/>
          </a:stretch>
        </p:blipFill>
        <p:spPr bwMode="auto">
          <a:xfrm>
            <a:off x="2362200" y="1371600"/>
            <a:ext cx="4324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Line 6"/>
          <p:cNvSpPr>
            <a:spLocks noChangeShapeType="1"/>
          </p:cNvSpPr>
          <p:nvPr/>
        </p:nvSpPr>
        <p:spPr bwMode="auto">
          <a:xfrm flipV="1">
            <a:off x="4343400" y="4419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 flipV="1">
            <a:off x="3276600" y="4419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animBg="1"/>
      <p:bldP spid="23143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mtClean="0">
                <a:solidFill>
                  <a:srgbClr val="FFFF00"/>
                </a:solidFill>
              </a:rPr>
              <a:t>Long QT Syndrome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534400" cy="5105400"/>
          </a:xfrm>
        </p:spPr>
        <p:txBody>
          <a:bodyPr/>
          <a:lstStyle/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Definition: Prolongation of the QT interval </a:t>
            </a:r>
          </a:p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Significance: Predisposition to malignant arrhythmia</a:t>
            </a:r>
          </a:p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Forms:</a:t>
            </a:r>
          </a:p>
          <a:p>
            <a:pPr lvl="1"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Romano Ward: (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dominant)</a:t>
            </a:r>
          </a:p>
          <a:p>
            <a:pPr lvl="1"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err="1" smtClean="0"/>
              <a:t>Jervell</a:t>
            </a:r>
            <a:r>
              <a:rPr lang="en-US" sz="2400" dirty="0" smtClean="0"/>
              <a:t> and Lange-Nielsen: congenital deafness (AR)</a:t>
            </a:r>
          </a:p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Other Causes: medications, metabolic, CNS</a:t>
            </a:r>
          </a:p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Presentation: syncope-26%,  seizures-1%, arrest- 9%; </a:t>
            </a:r>
            <a:r>
              <a:rPr lang="en-US" sz="2400" dirty="0" smtClean="0">
                <a:solidFill>
                  <a:schemeClr val="folHlink"/>
                </a:solidFill>
              </a:rPr>
              <a:t>SIDS</a:t>
            </a:r>
          </a:p>
          <a:p>
            <a:pPr>
              <a:lnSpc>
                <a:spcPct val="110000"/>
              </a:lnSpc>
              <a:buSzPct val="130000"/>
              <a:buFont typeface="Symbol" pitchFamily="18" charset="2"/>
              <a:buChar char="©"/>
              <a:tabLst>
                <a:tab pos="1608138" algn="l"/>
                <a:tab pos="2230438" algn="l"/>
                <a:tab pos="2568575" algn="l"/>
                <a:tab pos="4048125" algn="l"/>
              </a:tabLst>
            </a:pPr>
            <a:r>
              <a:rPr lang="en-US" sz="2400" dirty="0" smtClean="0"/>
              <a:t>Treatment: Beta Blockers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6yo male with HTN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HTN noted by PCP</a:t>
            </a:r>
          </a:p>
          <a:p>
            <a:r>
              <a:rPr lang="en-US" dirty="0" smtClean="0"/>
              <a:t>No FH of HTN</a:t>
            </a:r>
          </a:p>
          <a:p>
            <a:r>
              <a:rPr lang="en-US" dirty="0" smtClean="0"/>
              <a:t>Sent for renal US - NL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SVT in Neonates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May require more than one medication</a:t>
            </a:r>
          </a:p>
          <a:p>
            <a:pPr eaLnBrk="1" hangingPunct="1"/>
            <a:r>
              <a:rPr lang="en-US" dirty="0" smtClean="0"/>
              <a:t>Often resolves within first year of life</a:t>
            </a:r>
          </a:p>
          <a:p>
            <a:pPr eaLnBrk="1" hangingPunct="1"/>
            <a:r>
              <a:rPr lang="en-US" dirty="0" smtClean="0"/>
              <a:t>Refractory to meds?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0"/>
            <a:ext cx="7772400" cy="1143000"/>
          </a:xfrm>
        </p:spPr>
        <p:txBody>
          <a:bodyPr/>
          <a:lstStyle/>
          <a:p>
            <a:r>
              <a:rPr lang="en-US"/>
              <a:t>Coarctation of the Aorta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211263"/>
            <a:ext cx="8510587" cy="5480050"/>
          </a:xfrm>
        </p:spPr>
        <p:txBody>
          <a:bodyPr/>
          <a:lstStyle/>
          <a:p>
            <a:r>
              <a:rPr lang="en-US" sz="2800"/>
              <a:t>Definition: Narrowing @ proximal portion of 		    the descending aorta </a:t>
            </a:r>
          </a:p>
          <a:p>
            <a:r>
              <a:rPr lang="en-US" sz="2800"/>
              <a:t>Presentation</a:t>
            </a:r>
          </a:p>
          <a:p>
            <a:pPr lvl="1"/>
            <a:r>
              <a:rPr lang="en-US" sz="2400"/>
              <a:t>Infant: symptomatic</a:t>
            </a:r>
          </a:p>
          <a:p>
            <a:pPr lvl="2"/>
            <a:r>
              <a:rPr lang="en-US" sz="2000"/>
              <a:t>Poor feeding/weight gain</a:t>
            </a:r>
          </a:p>
          <a:p>
            <a:pPr lvl="2"/>
            <a:r>
              <a:rPr lang="en-US" sz="2000"/>
              <a:t>Dyspnea</a:t>
            </a:r>
          </a:p>
          <a:p>
            <a:pPr lvl="2"/>
            <a:r>
              <a:rPr lang="en-US" sz="2000"/>
              <a:t>Shock (Critical CoA)</a:t>
            </a:r>
          </a:p>
          <a:p>
            <a:pPr lvl="1"/>
            <a:r>
              <a:rPr lang="en-US" sz="2400"/>
              <a:t>Child: (usually asymptomatic) </a:t>
            </a:r>
          </a:p>
          <a:p>
            <a:pPr lvl="2"/>
            <a:r>
              <a:rPr lang="en-US" sz="2000"/>
              <a:t>Hypertension</a:t>
            </a:r>
          </a:p>
          <a:p>
            <a:pPr lvl="2"/>
            <a:r>
              <a:rPr lang="en-US" sz="2000"/>
              <a:t>Leg weakness/pain with exercise </a:t>
            </a:r>
          </a:p>
          <a:p>
            <a:r>
              <a:rPr lang="en-US" sz="3200"/>
              <a:t>Incidence: 5-8% of CHD</a:t>
            </a:r>
          </a:p>
          <a:p>
            <a:r>
              <a:rPr lang="en-US" sz="3200"/>
              <a:t>Gender ratio: M:F = 2:1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Coarctation2"/>
          <p:cNvPicPr>
            <a:picLocks noChangeAspect="1" noChangeArrowheads="1"/>
          </p:cNvPicPr>
          <p:nvPr/>
        </p:nvPicPr>
        <p:blipFill>
          <a:blip r:embed="rId2" cstate="print"/>
          <a:srcRect t="8350"/>
          <a:stretch>
            <a:fillRect/>
          </a:stretch>
        </p:blipFill>
        <p:spPr bwMode="auto">
          <a:xfrm>
            <a:off x="2047875" y="1524000"/>
            <a:ext cx="5048250" cy="4495800"/>
          </a:xfrm>
          <a:prstGeom prst="rect">
            <a:avLst/>
          </a:prstGeom>
          <a:noFill/>
        </p:spPr>
      </p:pic>
      <p:sp>
        <p:nvSpPr>
          <p:cNvPr id="19559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Coarctation of the Aorta</a:t>
            </a:r>
          </a:p>
        </p:txBody>
      </p:sp>
      <p:sp>
        <p:nvSpPr>
          <p:cNvPr id="195592" name="Oval 8"/>
          <p:cNvSpPr>
            <a:spLocks noChangeArrowheads="1"/>
          </p:cNvSpPr>
          <p:nvPr/>
        </p:nvSpPr>
        <p:spPr bwMode="auto">
          <a:xfrm>
            <a:off x="4114800" y="1981200"/>
            <a:ext cx="762000" cy="762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 animBg="1"/>
      <p:bldP spid="195592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72400" cy="1143000"/>
          </a:xfrm>
        </p:spPr>
        <p:txBody>
          <a:bodyPr/>
          <a:lstStyle/>
          <a:p>
            <a:r>
              <a:rPr lang="en-US"/>
              <a:t>Coarctation of the Aorta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00138"/>
            <a:ext cx="7772400" cy="5227637"/>
          </a:xfrm>
        </p:spPr>
        <p:txBody>
          <a:bodyPr/>
          <a:lstStyle/>
          <a:p>
            <a:r>
              <a:rPr lang="en-US" sz="3200"/>
              <a:t>Physical Exam</a:t>
            </a:r>
          </a:p>
          <a:p>
            <a:pPr lvl="1"/>
            <a:r>
              <a:rPr lang="en-US"/>
              <a:t>Infant:</a:t>
            </a:r>
          </a:p>
          <a:p>
            <a:pPr lvl="2"/>
            <a:r>
              <a:rPr lang="en-US"/>
              <a:t>Weak/absent peripheral pulses</a:t>
            </a:r>
          </a:p>
          <a:p>
            <a:pPr lvl="2"/>
            <a:r>
              <a:rPr lang="en-US"/>
              <a:t>Respiratory distress</a:t>
            </a:r>
          </a:p>
          <a:p>
            <a:pPr lvl="2"/>
            <a:r>
              <a:rPr lang="en-US"/>
              <a:t>Acidosis</a:t>
            </a:r>
          </a:p>
          <a:p>
            <a:pPr lvl="1"/>
            <a:r>
              <a:rPr lang="en-US"/>
              <a:t>Child:</a:t>
            </a:r>
          </a:p>
          <a:p>
            <a:pPr lvl="2"/>
            <a:r>
              <a:rPr lang="en-US"/>
              <a:t>Weak/delayed/absent peripheral pulses</a:t>
            </a:r>
          </a:p>
          <a:p>
            <a:pPr lvl="2"/>
            <a:r>
              <a:rPr lang="en-US"/>
              <a:t>Systolic blood pressure: arm &gt; leg</a:t>
            </a:r>
          </a:p>
          <a:p>
            <a:pPr lvl="2"/>
            <a:r>
              <a:rPr lang="en-US"/>
              <a:t>Continuous murmurs in back</a:t>
            </a:r>
          </a:p>
          <a:p>
            <a:pPr lvl="2"/>
            <a:r>
              <a:rPr lang="en-US"/>
              <a:t>Ejection click, systolic ejection murmur @ right upper sternal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Coarctation of the Aorta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066800"/>
            <a:ext cx="8291513" cy="5643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Patient Care</a:t>
            </a:r>
          </a:p>
          <a:p>
            <a:pPr lvl="1"/>
            <a:r>
              <a:rPr lang="en-US" sz="3200"/>
              <a:t>Infant: (Critical CoA)</a:t>
            </a:r>
          </a:p>
          <a:p>
            <a:pPr lvl="2"/>
            <a:r>
              <a:rPr lang="en-US" sz="2800"/>
              <a:t>Maintain PDA patency</a:t>
            </a:r>
          </a:p>
          <a:p>
            <a:pPr lvl="2"/>
            <a:r>
              <a:rPr lang="en-US" sz="2800"/>
              <a:t>Inotropic support</a:t>
            </a:r>
          </a:p>
          <a:p>
            <a:pPr lvl="2"/>
            <a:r>
              <a:rPr lang="en-US" sz="2800"/>
              <a:t>Diuresis</a:t>
            </a:r>
          </a:p>
          <a:p>
            <a:pPr lvl="2"/>
            <a:r>
              <a:rPr lang="en-US" sz="2800"/>
              <a:t>Oxygen</a:t>
            </a:r>
          </a:p>
          <a:p>
            <a:pPr lvl="1"/>
            <a:r>
              <a:rPr lang="en-US" sz="3200"/>
              <a:t>Child:</a:t>
            </a:r>
          </a:p>
          <a:p>
            <a:pPr lvl="2"/>
            <a:r>
              <a:rPr lang="en-US" sz="2800"/>
              <a:t>Monitor blood pressure:</a:t>
            </a:r>
            <a:r>
              <a:rPr lang="en-US"/>
              <a:t> </a:t>
            </a:r>
            <a:r>
              <a:rPr lang="en-US" sz="2800" b="1"/>
              <a:t>4 Extremities!!!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charRg st="139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4915">
                                            <p:txEl>
                                              <p:charRg st="139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Coarctation</a:t>
            </a:r>
            <a:r>
              <a:rPr lang="en-US" dirty="0" smtClean="0"/>
              <a:t>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Left </a:t>
            </a:r>
            <a:r>
              <a:rPr lang="en-US" dirty="0" err="1" smtClean="0"/>
              <a:t>thoracotomy</a:t>
            </a:r>
            <a:endParaRPr lang="en-US" dirty="0" smtClean="0"/>
          </a:p>
          <a:p>
            <a:pPr lvl="1"/>
            <a:r>
              <a:rPr lang="en-US" dirty="0" smtClean="0"/>
              <a:t>Less than 1 </a:t>
            </a:r>
            <a:r>
              <a:rPr lang="en-US" dirty="0" err="1" smtClean="0"/>
              <a:t>yo</a:t>
            </a:r>
            <a:endParaRPr lang="en-US" dirty="0" smtClean="0"/>
          </a:p>
          <a:p>
            <a:pPr lvl="1"/>
            <a:r>
              <a:rPr lang="en-US" dirty="0" smtClean="0"/>
              <a:t>Coexisting arch </a:t>
            </a:r>
            <a:r>
              <a:rPr lang="en-US" dirty="0" err="1" smtClean="0"/>
              <a:t>hypoplasia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Near interruption</a:t>
            </a:r>
          </a:p>
          <a:p>
            <a:r>
              <a:rPr lang="en-US" dirty="0" smtClean="0"/>
              <a:t>Catheterization</a:t>
            </a:r>
          </a:p>
          <a:p>
            <a:pPr lvl="1"/>
            <a:r>
              <a:rPr lang="en-US" dirty="0" smtClean="0"/>
              <a:t>Balloon angioplasty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CHD- Etiology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  <a:ln/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dirty="0"/>
              <a:t>Genetic: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Missing Material: gene/part of gene (22q- </a:t>
            </a:r>
            <a:r>
              <a:rPr lang="en-US" sz="2000" dirty="0" err="1"/>
              <a:t>microdeletion</a:t>
            </a:r>
            <a:r>
              <a:rPr lang="en-US" sz="2000" dirty="0"/>
              <a:t>) 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Extra Material: Chromosomal </a:t>
            </a:r>
            <a:r>
              <a:rPr lang="en-US" sz="2000" dirty="0" err="1"/>
              <a:t>Trisomies</a:t>
            </a:r>
            <a:r>
              <a:rPr lang="en-US" sz="2000" dirty="0"/>
              <a:t> (13, 18, 21)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Syndrome: single or multiple gene defects 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Familial: inherited genetic defect </a:t>
            </a:r>
          </a:p>
          <a:p>
            <a:pPr>
              <a:buFont typeface="Symbol" pitchFamily="18" charset="2"/>
              <a:buChar char="©"/>
            </a:pPr>
            <a:r>
              <a:rPr lang="en-US" dirty="0"/>
              <a:t>Environmental (fetal)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Maternal infection: Rubella, viruses</a:t>
            </a:r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Maternal Medications: hormones, alcohol, anti-seizure, etc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buFont typeface="Symbol" pitchFamily="18" charset="2"/>
              <a:buChar char="©"/>
            </a:pPr>
            <a:r>
              <a:rPr lang="en-US" sz="2000" dirty="0"/>
              <a:t>Maternal </a:t>
            </a:r>
            <a:r>
              <a:rPr lang="en-US" sz="2000" dirty="0" smtClean="0"/>
              <a:t>Illness: </a:t>
            </a:r>
            <a:r>
              <a:rPr lang="en-US" sz="2000" dirty="0"/>
              <a:t>Lupus,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CHD- Incidence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  <a:ln/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dirty="0" err="1"/>
              <a:t>Extracardiac</a:t>
            </a:r>
            <a:r>
              <a:rPr lang="en-US" dirty="0"/>
              <a:t> Anomalies </a:t>
            </a:r>
            <a:endParaRPr lang="en-US" sz="2800" dirty="0"/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CNS: 5% - 15%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G.I.: 5% - 22% (T.E. Fistula, </a:t>
            </a:r>
            <a:r>
              <a:rPr lang="en-US" sz="2400" dirty="0" err="1"/>
              <a:t>Anorectal</a:t>
            </a:r>
            <a:r>
              <a:rPr lang="en-US" sz="2400" dirty="0"/>
              <a:t>)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Ventral Wall: </a:t>
            </a:r>
            <a:r>
              <a:rPr lang="en-US" sz="2400" dirty="0" err="1"/>
              <a:t>Gastroschisis</a:t>
            </a:r>
            <a:r>
              <a:rPr lang="en-US" sz="2400" dirty="0"/>
              <a:t>- 3%, </a:t>
            </a:r>
            <a:r>
              <a:rPr lang="en-US" sz="2400" dirty="0" err="1"/>
              <a:t>Omphalocele</a:t>
            </a:r>
            <a:r>
              <a:rPr lang="en-US" sz="2400" dirty="0"/>
              <a:t>- 21%</a:t>
            </a:r>
          </a:p>
          <a:p>
            <a:pPr lvl="1">
              <a:buFont typeface="Symbol" pitchFamily="18" charset="2"/>
              <a:buChar char="©"/>
            </a:pPr>
            <a:r>
              <a:rPr lang="en-US" sz="2400" dirty="0"/>
              <a:t>G.U./Renal: 5% - 43% (renal agenesis, Horseshoe Kidney)</a:t>
            </a:r>
          </a:p>
          <a:p>
            <a:pPr lvl="1">
              <a:buFont typeface="Symbol" pitchFamily="18" charset="2"/>
              <a:buNone/>
            </a:pPr>
            <a:endParaRPr lang="en-US" sz="2400" dirty="0"/>
          </a:p>
          <a:p>
            <a:pPr>
              <a:buFont typeface="Symbol" pitchFamily="18" charset="2"/>
              <a:buChar char="©"/>
            </a:pPr>
            <a:r>
              <a:rPr lang="en-US" dirty="0"/>
              <a:t>Associated Chromosomal Abnormalities</a:t>
            </a:r>
          </a:p>
          <a:p>
            <a:pPr lvl="1">
              <a:buFont typeface="Symbol" pitchFamily="18" charset="2"/>
              <a:buChar char="©"/>
            </a:pPr>
            <a:r>
              <a:rPr lang="en-US" dirty="0"/>
              <a:t>Deletions:  25% - 50% (5p-, 22q-, XO)</a:t>
            </a:r>
          </a:p>
          <a:p>
            <a:pPr lvl="1">
              <a:buFont typeface="Symbol" pitchFamily="18" charset="2"/>
              <a:buChar char="©"/>
            </a:pPr>
            <a:r>
              <a:rPr lang="en-US" dirty="0" err="1"/>
              <a:t>Polysomies</a:t>
            </a:r>
            <a:r>
              <a:rPr lang="en-US" dirty="0"/>
              <a:t>: 40% - 99% (13, 18, 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CHD- Syndromes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5257800"/>
          </a:xfrm>
          <a:ln/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sz="2000" dirty="0" err="1"/>
              <a:t>Aperts</a:t>
            </a:r>
            <a:r>
              <a:rPr lang="en-US" sz="2000" dirty="0"/>
              <a:t>: VSD, TOF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Carpenter: PDA, VSD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CHARGE: </a:t>
            </a:r>
            <a:r>
              <a:rPr lang="en-US" sz="2000" dirty="0" err="1"/>
              <a:t>Conotruncal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de Lange: VSD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DiGeorge</a:t>
            </a:r>
            <a:r>
              <a:rPr lang="en-US" sz="2000" dirty="0"/>
              <a:t>: </a:t>
            </a:r>
            <a:r>
              <a:rPr lang="en-US" sz="2000" dirty="0" err="1"/>
              <a:t>Conotruncal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Ellis-van </a:t>
            </a:r>
            <a:r>
              <a:rPr lang="en-US" sz="2000" dirty="0" err="1"/>
              <a:t>Creveld</a:t>
            </a:r>
            <a:r>
              <a:rPr lang="en-US" sz="2000" dirty="0"/>
              <a:t>: Single Atrium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Fetal Alcohol: VSD, PDA, TOF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Friedeich’s</a:t>
            </a:r>
            <a:r>
              <a:rPr lang="en-US" sz="2000" dirty="0"/>
              <a:t> Ataxia: </a:t>
            </a:r>
            <a:r>
              <a:rPr lang="en-US" sz="2000" dirty="0" err="1"/>
              <a:t>Cardiomyopathy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Pompe</a:t>
            </a:r>
            <a:r>
              <a:rPr lang="en-US" sz="2000" dirty="0"/>
              <a:t>: </a:t>
            </a:r>
            <a:r>
              <a:rPr lang="en-US" sz="2000" dirty="0" err="1"/>
              <a:t>Cardiomyopathy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Holt-</a:t>
            </a:r>
            <a:r>
              <a:rPr lang="en-US" sz="2000" dirty="0" err="1"/>
              <a:t>Oram</a:t>
            </a:r>
            <a:r>
              <a:rPr lang="en-US" sz="2000" dirty="0"/>
              <a:t>: ASD, VSD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Kartageners</a:t>
            </a:r>
            <a:r>
              <a:rPr lang="en-US" sz="2000" dirty="0"/>
              <a:t>: </a:t>
            </a:r>
            <a:r>
              <a:rPr lang="en-US" sz="2000" dirty="0" err="1"/>
              <a:t>Dextrocardia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Laurence-Moon-</a:t>
            </a:r>
            <a:r>
              <a:rPr lang="en-US" sz="2000" dirty="0" err="1"/>
              <a:t>Biedl</a:t>
            </a:r>
            <a:r>
              <a:rPr lang="en-US" sz="2000" dirty="0"/>
              <a:t>: VSD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4552" y="1637731"/>
            <a:ext cx="3922594" cy="4536743"/>
          </a:xfrm>
        </p:spPr>
        <p:txBody>
          <a:bodyPr/>
          <a:lstStyle/>
          <a:p>
            <a:pPr>
              <a:buFont typeface="Symbol" pitchFamily="18" charset="2"/>
              <a:buChar char="©"/>
            </a:pPr>
            <a:r>
              <a:rPr lang="en-US" sz="2000" dirty="0"/>
              <a:t>Leopard: PS, </a:t>
            </a:r>
            <a:r>
              <a:rPr lang="en-US" sz="2000" dirty="0" err="1"/>
              <a:t>Cardiomyopathy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Marfans</a:t>
            </a:r>
            <a:r>
              <a:rPr lang="en-US" sz="2000" dirty="0"/>
              <a:t>: Aortic Aneurysms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Hurler: AR, MR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DMD: </a:t>
            </a:r>
            <a:r>
              <a:rPr lang="en-US" sz="2000" dirty="0" err="1"/>
              <a:t>Cardiomyopathy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Neurofibromatosis: PS, </a:t>
            </a:r>
            <a:r>
              <a:rPr lang="en-US" sz="2000" dirty="0" err="1"/>
              <a:t>CoA</a:t>
            </a:r>
            <a:endParaRPr lang="en-US" sz="2000" dirty="0"/>
          </a:p>
          <a:p>
            <a:pPr>
              <a:buFont typeface="Symbol" pitchFamily="18" charset="2"/>
              <a:buChar char="©"/>
            </a:pPr>
            <a:r>
              <a:rPr lang="en-US" sz="2000" dirty="0"/>
              <a:t>Noonan: PS, HCM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Pierre Robin: VSD, PDA, TOF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Smith-</a:t>
            </a:r>
            <a:r>
              <a:rPr lang="en-US" sz="2000" dirty="0" err="1"/>
              <a:t>Lemli</a:t>
            </a:r>
            <a:r>
              <a:rPr lang="en-US" sz="2000" dirty="0"/>
              <a:t>-</a:t>
            </a:r>
            <a:r>
              <a:rPr lang="en-US" sz="2000" dirty="0" err="1"/>
              <a:t>Opitz</a:t>
            </a:r>
            <a:r>
              <a:rPr lang="en-US" sz="2000" dirty="0"/>
              <a:t>: VSD, PDA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TAR: ASD, TOF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 err="1"/>
              <a:t>Treacher</a:t>
            </a:r>
            <a:r>
              <a:rPr lang="en-US" sz="2000" dirty="0"/>
              <a:t> </a:t>
            </a:r>
            <a:r>
              <a:rPr lang="en-US" sz="2000" dirty="0" err="1"/>
              <a:t>Collins:VSD</a:t>
            </a:r>
            <a:r>
              <a:rPr lang="en-US" sz="2000" dirty="0"/>
              <a:t>, ASD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VATER: VSD</a:t>
            </a:r>
          </a:p>
          <a:p>
            <a:pPr>
              <a:buFont typeface="Symbol" pitchFamily="18" charset="2"/>
              <a:buChar char="©"/>
            </a:pPr>
            <a:r>
              <a:rPr lang="en-US" sz="2000" dirty="0"/>
              <a:t>Williams: Supra-AS, 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time and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C00FF"/>
                </a:solidFill>
              </a:rPr>
              <a:t>Email: </a:t>
            </a:r>
            <a:r>
              <a:rPr lang="en-US" sz="3200" u="sng" dirty="0" smtClean="0"/>
              <a:t>kbreedlove@chmca.org</a:t>
            </a:r>
            <a:endParaRPr lang="en-US" sz="32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The Young Athlete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42375" cy="4572000"/>
          </a:xfrm>
        </p:spPr>
        <p:txBody>
          <a:bodyPr/>
          <a:lstStyle/>
          <a:p>
            <a:pPr marL="609600" indent="-609600"/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14 year old male presents to ER with CC of palpitations and “heart racing”</a:t>
            </a: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HR is 290 </a:t>
            </a:r>
            <a:r>
              <a:rPr lang="en-US" sz="2800" dirty="0" err="1" smtClean="0">
                <a:solidFill>
                  <a:srgbClr val="FFFF00"/>
                </a:solidFill>
                <a:sym typeface="Symbol" pitchFamily="18" charset="2"/>
              </a:rPr>
              <a:t>bpm</a:t>
            </a:r>
            <a:endParaRPr lang="en-US" sz="2800" dirty="0" smtClean="0">
              <a:solidFill>
                <a:srgbClr val="FFFF00"/>
              </a:solidFill>
              <a:sym typeface="Symbol" pitchFamily="18" charset="2"/>
            </a:endParaRPr>
          </a:p>
          <a:p>
            <a:pPr marL="609600" indent="-609600"/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Converted with adenosine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11200" y="6273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49600" y="62738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5" name="Picture 5" descr="wpw_4b"/>
          <p:cNvPicPr>
            <a:picLocks noChangeAspect="1" noChangeArrowheads="1"/>
          </p:cNvPicPr>
          <p:nvPr/>
        </p:nvPicPr>
        <p:blipFill>
          <a:blip r:embed="rId3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146050" y="682388"/>
            <a:ext cx="8921750" cy="59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1269242" y="5486400"/>
            <a:ext cx="193115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Adenosine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00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2110</Words>
  <Application>Microsoft Office PowerPoint</Application>
  <PresentationFormat>On-screen Show (4:3)</PresentationFormat>
  <Paragraphs>536</Paragraphs>
  <Slides>78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Default Design</vt:lpstr>
      <vt:lpstr>Pediatric Cardiology for Physician Assistants</vt:lpstr>
      <vt:lpstr>Inpatient Cardiology Service:</vt:lpstr>
      <vt:lpstr>1 month old infant presents with tachypnea, pallor, mottling and diaphoresis. Had been fussy for one day.</vt:lpstr>
      <vt:lpstr>Slide 4</vt:lpstr>
      <vt:lpstr>Pediatric Arrhythmias</vt:lpstr>
      <vt:lpstr>Pediatric Arrhythmias</vt:lpstr>
      <vt:lpstr>SVT in Neonates</vt:lpstr>
      <vt:lpstr>The Young Athlete</vt:lpstr>
      <vt:lpstr>Slide 9</vt:lpstr>
      <vt:lpstr>Slide 10</vt:lpstr>
      <vt:lpstr>The Young Athlete  Arrhythmias</vt:lpstr>
      <vt:lpstr>Wolff-Parkinson-White Syndrome</vt:lpstr>
      <vt:lpstr>The 5 year old with a murmur</vt:lpstr>
      <vt:lpstr>Murmur</vt:lpstr>
      <vt:lpstr>Atrial Septal Defect</vt:lpstr>
      <vt:lpstr>Atrial Septal Defect</vt:lpstr>
      <vt:lpstr>Atrial Septal Defect</vt:lpstr>
      <vt:lpstr>Atrial Septal Defect</vt:lpstr>
      <vt:lpstr>Atrial Septal Defect</vt:lpstr>
      <vt:lpstr>Atrial Septal Defect</vt:lpstr>
      <vt:lpstr>Atrial Septal Defect</vt:lpstr>
      <vt:lpstr>CHD- Down Syndrome </vt:lpstr>
      <vt:lpstr>Down Syndrome</vt:lpstr>
      <vt:lpstr> Down Syndrome</vt:lpstr>
      <vt:lpstr>Atrioventricular Canal</vt:lpstr>
      <vt:lpstr>Atrioventricular Canal</vt:lpstr>
      <vt:lpstr>Atrioventricular Canal</vt:lpstr>
      <vt:lpstr>Atrioventricular Canal</vt:lpstr>
      <vt:lpstr>AV Canal Repair</vt:lpstr>
      <vt:lpstr>Got it all together???</vt:lpstr>
      <vt:lpstr>Profoundly Cyanotic Newborn</vt:lpstr>
      <vt:lpstr>Oxygen Challenge Test</vt:lpstr>
      <vt:lpstr>Cyanotic Lesions</vt:lpstr>
      <vt:lpstr>Cyanotic Lesions</vt:lpstr>
      <vt:lpstr>Truncus Arteriosus</vt:lpstr>
      <vt:lpstr>Truncus Arteriosus</vt:lpstr>
      <vt:lpstr>Truncus Arteriosus</vt:lpstr>
      <vt:lpstr>Transposition of the Great Arteries</vt:lpstr>
      <vt:lpstr>Transposition of the Great Arteries</vt:lpstr>
      <vt:lpstr>Transposition of the Great Arteries</vt:lpstr>
      <vt:lpstr>Tricuspid Atresia</vt:lpstr>
      <vt:lpstr>Tricuspid Atresia</vt:lpstr>
      <vt:lpstr>Tricuspid Atresia</vt:lpstr>
      <vt:lpstr>Wake UP!</vt:lpstr>
      <vt:lpstr>Tetralogy of Fallot</vt:lpstr>
      <vt:lpstr>Tetralogy of Fallot</vt:lpstr>
      <vt:lpstr>Tetralogy of Fallot</vt:lpstr>
      <vt:lpstr>Tetralogy of Fallot</vt:lpstr>
      <vt:lpstr>Total Anomalous Pulmonary Venous Return</vt:lpstr>
      <vt:lpstr>Total Anomalous Pulmonary Venous Return</vt:lpstr>
      <vt:lpstr>Total Anomalous Pulmonary Venous Return</vt:lpstr>
      <vt:lpstr>5 day old male in shock</vt:lpstr>
      <vt:lpstr>Hypoplastic Left Heart Syndrome</vt:lpstr>
      <vt:lpstr>Hypoplastic Left Heart Syndrome</vt:lpstr>
      <vt:lpstr>Hypoplastic Left Heart Syndrome</vt:lpstr>
      <vt:lpstr>HLHS- Surgical Repair Stage 1</vt:lpstr>
      <vt:lpstr>HLHS- Surgical Repair Stage 1 Sano Shunt</vt:lpstr>
      <vt:lpstr>HLHS- Surgical Repair Stage 2 (Bi-directional Glenn)</vt:lpstr>
      <vt:lpstr>HLHS-Surgical Repair Stage 3 (Fenestrated Extracardiac Conduit)</vt:lpstr>
      <vt:lpstr>The Office</vt:lpstr>
      <vt:lpstr>The 9 year old with Chest Pain</vt:lpstr>
      <vt:lpstr>Pediatric Chest Pain </vt:lpstr>
      <vt:lpstr>The 11 year old with Palpitations and syncope</vt:lpstr>
      <vt:lpstr>Pediatric Syncope</vt:lpstr>
      <vt:lpstr>Pediatric Electrocardiogram</vt:lpstr>
      <vt:lpstr>Edward</vt:lpstr>
      <vt:lpstr>Long QT Syndrome</vt:lpstr>
      <vt:lpstr>Long QT Syndrome</vt:lpstr>
      <vt:lpstr>6yo male with HTN</vt:lpstr>
      <vt:lpstr>Coarctation of the Aorta</vt:lpstr>
      <vt:lpstr>Coarctation of the Aorta</vt:lpstr>
      <vt:lpstr>Coarctation of the Aorta</vt:lpstr>
      <vt:lpstr>Coarctation of the Aorta</vt:lpstr>
      <vt:lpstr>Coarctation Repair</vt:lpstr>
      <vt:lpstr>CHD- Etiology</vt:lpstr>
      <vt:lpstr>CHD- Incidence</vt:lpstr>
      <vt:lpstr>CHD- Syndromes</vt:lpstr>
      <vt:lpstr>Thanks for your time and attention!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CARDIAC DEFECTS</dc:title>
  <dc:creator>.</dc:creator>
  <cp:lastModifiedBy>klb1352</cp:lastModifiedBy>
  <cp:revision>192</cp:revision>
  <dcterms:created xsi:type="dcterms:W3CDTF">2003-03-04T01:33:19Z</dcterms:created>
  <dcterms:modified xsi:type="dcterms:W3CDTF">2012-02-27T18:04:59Z</dcterms:modified>
</cp:coreProperties>
</file>