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2"/>
  </p:notesMasterIdLst>
  <p:sldIdLst>
    <p:sldId id="257" r:id="rId2"/>
    <p:sldId id="300" r:id="rId3"/>
    <p:sldId id="286" r:id="rId4"/>
    <p:sldId id="298" r:id="rId5"/>
    <p:sldId id="267" r:id="rId6"/>
    <p:sldId id="269" r:id="rId7"/>
    <p:sldId id="258" r:id="rId8"/>
    <p:sldId id="272" r:id="rId9"/>
    <p:sldId id="273" r:id="rId10"/>
    <p:sldId id="268" r:id="rId11"/>
    <p:sldId id="295" r:id="rId12"/>
    <p:sldId id="309" r:id="rId13"/>
    <p:sldId id="270" r:id="rId14"/>
    <p:sldId id="285" r:id="rId15"/>
    <p:sldId id="280" r:id="rId16"/>
    <p:sldId id="256" r:id="rId17"/>
    <p:sldId id="259" r:id="rId18"/>
    <p:sldId id="260" r:id="rId19"/>
    <p:sldId id="293" r:id="rId20"/>
    <p:sldId id="261" r:id="rId21"/>
    <p:sldId id="262" r:id="rId22"/>
    <p:sldId id="303" r:id="rId23"/>
    <p:sldId id="304" r:id="rId24"/>
    <p:sldId id="305" r:id="rId25"/>
    <p:sldId id="263" r:id="rId26"/>
    <p:sldId id="274" r:id="rId27"/>
    <p:sldId id="276" r:id="rId28"/>
    <p:sldId id="277" r:id="rId29"/>
    <p:sldId id="282" r:id="rId30"/>
    <p:sldId id="290" r:id="rId31"/>
    <p:sldId id="291" r:id="rId32"/>
    <p:sldId id="302" r:id="rId33"/>
    <p:sldId id="266" r:id="rId34"/>
    <p:sldId id="292" r:id="rId35"/>
    <p:sldId id="297" r:id="rId36"/>
    <p:sldId id="310" r:id="rId37"/>
    <p:sldId id="264" r:id="rId38"/>
    <p:sldId id="294" r:id="rId39"/>
    <p:sldId id="278" r:id="rId40"/>
    <p:sldId id="279" r:id="rId41"/>
    <p:sldId id="283" r:id="rId42"/>
    <p:sldId id="271" r:id="rId43"/>
    <p:sldId id="299" r:id="rId44"/>
    <p:sldId id="296" r:id="rId45"/>
    <p:sldId id="281" r:id="rId46"/>
    <p:sldId id="265" r:id="rId47"/>
    <p:sldId id="287" r:id="rId48"/>
    <p:sldId id="301" r:id="rId49"/>
    <p:sldId id="289" r:id="rId50"/>
    <p:sldId id="30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38" d="100"/>
          <a:sy n="38" d="100"/>
        </p:scale>
        <p:origin x="-1410" y="-114"/>
      </p:cViewPr>
      <p:guideLst>
        <p:guide orient="horz" pos="2160"/>
        <p:guide pos="2880"/>
      </p:guideLst>
    </p:cSldViewPr>
  </p:slideViewPr>
  <p:notesTextViewPr>
    <p:cViewPr>
      <p:scale>
        <a:sx n="1" d="1"/>
        <a:sy n="1" d="1"/>
      </p:scale>
      <p:origin x="0" y="0"/>
    </p:cViewPr>
  </p:notesTextViewPr>
  <p:sorterViewPr>
    <p:cViewPr>
      <p:scale>
        <a:sx n="66" d="100"/>
        <a:sy n="66" d="100"/>
      </p:scale>
      <p:origin x="0" y="219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2FED7B-7C3C-4789-9129-49D10CA167CC}" type="datetimeFigureOut">
              <a:rPr lang="en-US" smtClean="0"/>
              <a:pPr/>
              <a:t>10/21/2014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C73E23-5B05-4F99-866D-19F4D64AD3FD}" type="slidenum">
              <a:rPr lang="en-US" smtClean="0"/>
              <a:pPr/>
              <a:t>‹#›</a:t>
            </a:fld>
            <a:endParaRPr lang="en-US"/>
          </a:p>
        </p:txBody>
      </p:sp>
    </p:spTree>
    <p:extLst>
      <p:ext uri="{BB962C8B-B14F-4D97-AF65-F5344CB8AC3E}">
        <p14:creationId xmlns="" xmlns:p14="http://schemas.microsoft.com/office/powerpoint/2010/main" val="4147325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healio.com/pediatrics/journals/pedann/2012-6-41-6/%7b4170df0d-66b9-4575-81e2-4a0cf503b611%7d/evaluation-of-shoulder-injuries-in-the-youth-athlet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a survey of the Steering</a:t>
            </a:r>
            <a:r>
              <a:rPr lang="en-US" baseline="0" dirty="0" smtClean="0"/>
              <a:t> Committee on Collaboration among physicians providers  involved in MSK care the percentages of MDs who felt adequately prepared to assess problems of low back pain and foot pain were respectively as opposed to DO.s This should be a little confident boost on this Saturday afternoon.  This illustrates the importance of osteopathic training and its presence at the forefront of addressing major healthcare issues and fulfilling public demands for patient-focused care. Also keeping in mind that MSK conditions are among the most common reasons for visits to physicians in the U.S. and costs over 200 billion dollars annually. </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4</a:t>
            </a:fld>
            <a:endParaRPr lang="en-US"/>
          </a:p>
        </p:txBody>
      </p:sp>
    </p:spTree>
    <p:extLst>
      <p:ext uri="{BB962C8B-B14F-4D97-AF65-F5344CB8AC3E}">
        <p14:creationId xmlns="" xmlns:p14="http://schemas.microsoft.com/office/powerpoint/2010/main" val="302405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r>
              <a:rPr lang="en-US" baseline="0" dirty="0" smtClean="0"/>
              <a:t> Epstein was the keynote speaker at the national AMSSM conference in New Orleans and I had the opportunity to hear him speak. He blows up the notion of the 10,000 rule developed by </a:t>
            </a:r>
            <a:r>
              <a:rPr lang="en-US" baseline="0" dirty="0" err="1" smtClean="0"/>
              <a:t>Ericcson</a:t>
            </a:r>
            <a:r>
              <a:rPr lang="en-US" baseline="0" dirty="0" smtClean="0"/>
              <a:t>. </a:t>
            </a:r>
            <a:r>
              <a:rPr lang="en-US" dirty="0" smtClean="0"/>
              <a:t>The more I </a:t>
            </a:r>
            <a:r>
              <a:rPr lang="en-US" dirty="0" err="1" smtClean="0"/>
              <a:t>practise</a:t>
            </a:r>
            <a:r>
              <a:rPr lang="en-US" dirty="0" smtClean="0"/>
              <a:t>, the luckier I get," said the golfer Gary Player, giving birth to one of sport's most famous aphorisms, one that is cherished by the world's most driven athletes, their coaches and, perhaps dangerously in some cases, their parents. There has been a "big bang of body types", says Epstein, which means there are genetic characteristics that, with the odd exception, all but rule some in and some out of reaching the very top in certain sports, never mind how many hours they've </a:t>
            </a:r>
            <a:r>
              <a:rPr lang="en-US" dirty="0" err="1" smtClean="0"/>
              <a:t>practised</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15</a:t>
            </a:fld>
            <a:endParaRPr lang="en-US"/>
          </a:p>
        </p:txBody>
      </p:sp>
    </p:spTree>
    <p:extLst>
      <p:ext uri="{BB962C8B-B14F-4D97-AF65-F5344CB8AC3E}">
        <p14:creationId xmlns="" xmlns:p14="http://schemas.microsoft.com/office/powerpoint/2010/main" val="3393386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Physes are responsible for longitudinal </a:t>
            </a:r>
            <a:r>
              <a:rPr lang="en-US" sz="1200" b="1" i="0" kern="1200" dirty="0" smtClean="0">
                <a:solidFill>
                  <a:schemeClr val="tx1"/>
                </a:solidFill>
                <a:effectLst/>
                <a:latin typeface="+mn-lt"/>
                <a:ea typeface="+mn-ea"/>
                <a:cs typeface="+mn-cs"/>
              </a:rPr>
              <a:t>bone</a:t>
            </a:r>
            <a:r>
              <a:rPr lang="en-US" sz="1200" b="0" i="0" kern="1200" dirty="0" smtClean="0">
                <a:solidFill>
                  <a:schemeClr val="tx1"/>
                </a:solidFill>
                <a:effectLst/>
                <a:latin typeface="+mn-lt"/>
                <a:ea typeface="+mn-ea"/>
                <a:cs typeface="+mn-cs"/>
              </a:rPr>
              <a:t> growth. Apophyses are secondary centers of ossification, found where major tendons attach to </a:t>
            </a:r>
            <a:r>
              <a:rPr lang="en-US" sz="1200" b="1" i="0" kern="1200" dirty="0" smtClean="0">
                <a:solidFill>
                  <a:schemeClr val="tx1"/>
                </a:solidFill>
                <a:effectLst/>
                <a:latin typeface="+mn-lt"/>
                <a:ea typeface="+mn-ea"/>
                <a:cs typeface="+mn-cs"/>
              </a:rPr>
              <a:t>bone</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17</a:t>
            </a:fld>
            <a:endParaRPr lang="en-US"/>
          </a:p>
        </p:txBody>
      </p:sp>
    </p:spTree>
    <p:extLst>
      <p:ext uri="{BB962C8B-B14F-4D97-AF65-F5344CB8AC3E}">
        <p14:creationId xmlns="" xmlns:p14="http://schemas.microsoft.com/office/powerpoint/2010/main" val="3774482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an </a:t>
            </a:r>
            <a:r>
              <a:rPr lang="en-US" sz="1200" b="0" i="0" kern="1200" dirty="0" err="1" smtClean="0">
                <a:solidFill>
                  <a:schemeClr val="tx1"/>
                </a:solidFill>
                <a:effectLst/>
                <a:latin typeface="+mn-lt"/>
                <a:ea typeface="+mn-ea"/>
                <a:cs typeface="+mn-cs"/>
              </a:rPr>
              <a:t>apophysitis</a:t>
            </a:r>
            <a:r>
              <a:rPr lang="en-US" sz="1200" b="0" i="0" kern="1200" dirty="0" smtClean="0">
                <a:solidFill>
                  <a:schemeClr val="tx1"/>
                </a:solidFill>
                <a:effectLst/>
                <a:latin typeface="+mn-lt"/>
                <a:ea typeface="+mn-ea"/>
                <a:cs typeface="+mn-cs"/>
              </a:rPr>
              <a:t> there is repetitive pulling of the muscle on the bone at its insertion site. This results in irritation and partial avulsion of the apophysis. In the past, it was felt that </a:t>
            </a:r>
            <a:r>
              <a:rPr lang="en-US" sz="1200" b="0" i="0" kern="1200" dirty="0" err="1" smtClean="0">
                <a:solidFill>
                  <a:schemeClr val="tx1"/>
                </a:solidFill>
                <a:effectLst/>
                <a:latin typeface="+mn-lt"/>
                <a:ea typeface="+mn-ea"/>
                <a:cs typeface="+mn-cs"/>
              </a:rPr>
              <a:t>apophysitis</a:t>
            </a:r>
            <a:r>
              <a:rPr lang="en-US" sz="1200" b="0" i="0" kern="1200" dirty="0" smtClean="0">
                <a:solidFill>
                  <a:schemeClr val="tx1"/>
                </a:solidFill>
                <a:effectLst/>
                <a:latin typeface="+mn-lt"/>
                <a:ea typeface="+mn-ea"/>
                <a:cs typeface="+mn-cs"/>
              </a:rPr>
              <a:t> was always due to inflammation of the area. Recent evidence suggests that </a:t>
            </a:r>
            <a:r>
              <a:rPr lang="en-US" sz="1200" b="0" i="0" kern="1200" dirty="0" err="1" smtClean="0">
                <a:solidFill>
                  <a:schemeClr val="tx1"/>
                </a:solidFill>
                <a:effectLst/>
                <a:latin typeface="+mn-lt"/>
                <a:ea typeface="+mn-ea"/>
                <a:cs typeface="+mn-cs"/>
              </a:rPr>
              <a:t>apophysitis</a:t>
            </a:r>
            <a:r>
              <a:rPr lang="en-US" sz="1200" b="0" i="0" kern="1200" dirty="0" smtClean="0">
                <a:solidFill>
                  <a:schemeClr val="tx1"/>
                </a:solidFill>
                <a:effectLst/>
                <a:latin typeface="+mn-lt"/>
                <a:ea typeface="+mn-ea"/>
                <a:cs typeface="+mn-cs"/>
              </a:rPr>
              <a:t> may be due to many small fractures similar to stress fractures.</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18</a:t>
            </a:fld>
            <a:endParaRPr lang="en-US"/>
          </a:p>
        </p:txBody>
      </p:sp>
    </p:spTree>
    <p:extLst>
      <p:ext uri="{BB962C8B-B14F-4D97-AF65-F5344CB8AC3E}">
        <p14:creationId xmlns="" xmlns:p14="http://schemas.microsoft.com/office/powerpoint/2010/main" val="3238942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Overuse syndrome is an umbrella</a:t>
            </a:r>
            <a:r>
              <a:rPr lang="en-US" baseline="0" dirty="0" smtClean="0"/>
              <a:t> term that encompasses many specific diagnoses. Usually result from repetitive </a:t>
            </a:r>
            <a:r>
              <a:rPr lang="en-US" baseline="0" dirty="0" err="1" smtClean="0"/>
              <a:t>motions,stresses</a:t>
            </a:r>
            <a:r>
              <a:rPr lang="en-US" baseline="0" dirty="0" smtClean="0"/>
              <a:t>, sustained exertion of particular body part. Overuse injuries can affect muscles, tendons, nerves and bone and most commonly affects </a:t>
            </a:r>
            <a:r>
              <a:rPr lang="en-US" baseline="0" dirty="0" err="1" smtClean="0"/>
              <a:t>musculotendinous</a:t>
            </a:r>
            <a:r>
              <a:rPr lang="en-US" baseline="0" dirty="0" smtClean="0"/>
              <a:t> unit</a:t>
            </a:r>
            <a:endParaRPr lang="en-US" dirty="0"/>
          </a:p>
        </p:txBody>
      </p:sp>
      <p:sp>
        <p:nvSpPr>
          <p:cNvPr id="4" name="Slide Number Placeholder 3"/>
          <p:cNvSpPr>
            <a:spLocks noGrp="1"/>
          </p:cNvSpPr>
          <p:nvPr>
            <p:ph type="sldNum" sz="quarter" idx="10"/>
          </p:nvPr>
        </p:nvSpPr>
        <p:spPr/>
        <p:txBody>
          <a:bodyPr/>
          <a:lstStyle/>
          <a:p>
            <a:fld id="{6189185E-0A9C-4C1D-9F7D-B7747E0D707B}" type="slidenum">
              <a:rPr lang="en-US" smtClean="0"/>
              <a:pPr/>
              <a:t>20</a:t>
            </a:fld>
            <a:endParaRPr lang="en-US"/>
          </a:p>
        </p:txBody>
      </p:sp>
    </p:spTree>
    <p:extLst>
      <p:ext uri="{BB962C8B-B14F-4D97-AF65-F5344CB8AC3E}">
        <p14:creationId xmlns="" xmlns:p14="http://schemas.microsoft.com/office/powerpoint/2010/main" val="872033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Bone stress reactions and stress fractures can occur in</a:t>
            </a:r>
          </a:p>
          <a:p>
            <a:r>
              <a:rPr lang="en-US" sz="1200" b="0" i="0" u="none" strike="noStrike" kern="1200" baseline="0" dirty="0" smtClean="0">
                <a:solidFill>
                  <a:schemeClr val="tx1"/>
                </a:solidFill>
                <a:latin typeface="+mn-lt"/>
                <a:ea typeface="+mn-ea"/>
                <a:cs typeface="+mn-cs"/>
              </a:rPr>
              <a:t>children as they do in adults, and risk factors are similar for</a:t>
            </a:r>
          </a:p>
          <a:p>
            <a:r>
              <a:rPr lang="en-US" sz="1200" b="0" i="0" u="none" strike="noStrike" kern="1200" baseline="0" dirty="0" smtClean="0">
                <a:solidFill>
                  <a:schemeClr val="tx1"/>
                </a:solidFill>
                <a:latin typeface="+mn-lt"/>
                <a:ea typeface="+mn-ea"/>
                <a:cs typeface="+mn-cs"/>
              </a:rPr>
              <a:t>both age groups.62 Most heal uneventfully if treated appropriately</a:t>
            </a:r>
          </a:p>
          <a:p>
            <a:r>
              <a:rPr lang="en-US" sz="1200" b="0" i="0" u="none" strike="noStrike" kern="1200" baseline="0" dirty="0" smtClean="0">
                <a:solidFill>
                  <a:schemeClr val="tx1"/>
                </a:solidFill>
                <a:latin typeface="+mn-lt"/>
                <a:ea typeface="+mn-ea"/>
                <a:cs typeface="+mn-cs"/>
              </a:rPr>
              <a:t>with rest, rehabilitation, and graded return to activity.</a:t>
            </a:r>
          </a:p>
          <a:p>
            <a:r>
              <a:rPr lang="en-US" sz="1200" b="0" i="0" u="none" strike="noStrike" kern="1200" baseline="0" dirty="0" smtClean="0">
                <a:solidFill>
                  <a:schemeClr val="tx1"/>
                </a:solidFill>
                <a:latin typeface="+mn-lt"/>
                <a:ea typeface="+mn-ea"/>
                <a:cs typeface="+mn-cs"/>
              </a:rPr>
              <a:t>However, certain stress reactions or fractures do not heal readily, and are thus deemed high risk. If these high-risk injuries are not identified and treated properly, the injury may go on to nonunion, result in chronic pain, and/or lead to the development of degenerative joint disease.</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21</a:t>
            </a:fld>
            <a:endParaRPr lang="en-US"/>
          </a:p>
        </p:txBody>
      </p:sp>
    </p:spTree>
    <p:extLst>
      <p:ext uri="{BB962C8B-B14F-4D97-AF65-F5344CB8AC3E}">
        <p14:creationId xmlns="" xmlns:p14="http://schemas.microsoft.com/office/powerpoint/2010/main" val="2240860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a:t>
            </a:r>
            <a:r>
              <a:rPr lang="en-US" baseline="0" dirty="0" smtClean="0"/>
              <a:t> common area for compression is the </a:t>
            </a:r>
            <a:r>
              <a:rPr lang="en-US" baseline="0" dirty="0" err="1" smtClean="0"/>
              <a:t>costoclavicular</a:t>
            </a:r>
            <a:r>
              <a:rPr lang="en-US" baseline="0" dirty="0" smtClean="0"/>
              <a:t> space also known as </a:t>
            </a:r>
            <a:r>
              <a:rPr lang="en-US" baseline="0" dirty="0" err="1" smtClean="0"/>
              <a:t>costoclavicular</a:t>
            </a:r>
            <a:r>
              <a:rPr lang="en-US" baseline="0" dirty="0" smtClean="0"/>
              <a:t> </a:t>
            </a:r>
            <a:r>
              <a:rPr lang="en-US" baseline="0" dirty="0" err="1" smtClean="0"/>
              <a:t>syndrome.other</a:t>
            </a:r>
            <a:r>
              <a:rPr lang="en-US" baseline="0" dirty="0" smtClean="0"/>
              <a:t> sites of compression is the triangle of anterior scalene and middle with upper border of the 1</a:t>
            </a:r>
            <a:r>
              <a:rPr lang="en-US" baseline="30000" dirty="0" smtClean="0"/>
              <a:t>st</a:t>
            </a:r>
            <a:r>
              <a:rPr lang="en-US" baseline="0" dirty="0" smtClean="0"/>
              <a:t> rib.  The angle between the Coracoid process and </a:t>
            </a:r>
            <a:r>
              <a:rPr lang="en-US" baseline="0" dirty="0" err="1" smtClean="0"/>
              <a:t>pectoralis</a:t>
            </a:r>
            <a:r>
              <a:rPr lang="en-US" baseline="0" dirty="0" smtClean="0"/>
              <a:t> minor insertion. Droopy shoulder can decrease diameter of </a:t>
            </a:r>
            <a:r>
              <a:rPr lang="en-US" baseline="0" dirty="0" err="1" smtClean="0"/>
              <a:t>cervicoaxillary</a:t>
            </a:r>
            <a:r>
              <a:rPr lang="en-US" baseline="0" dirty="0" smtClean="0"/>
              <a:t> </a:t>
            </a:r>
            <a:r>
              <a:rPr lang="en-US" baseline="0" dirty="0" err="1" smtClean="0"/>
              <a:t>canal.Tight</a:t>
            </a:r>
            <a:r>
              <a:rPr lang="en-US" baseline="0" dirty="0" smtClean="0"/>
              <a:t> </a:t>
            </a:r>
            <a:r>
              <a:rPr lang="en-US" baseline="0" dirty="0" err="1" smtClean="0"/>
              <a:t>pectoralis</a:t>
            </a:r>
            <a:r>
              <a:rPr lang="en-US" baseline="0" dirty="0" smtClean="0"/>
              <a:t> </a:t>
            </a:r>
            <a:r>
              <a:rPr lang="en-US" baseline="0" dirty="0" err="1" smtClean="0"/>
              <a:t>minor,scalene</a:t>
            </a:r>
            <a:r>
              <a:rPr lang="en-US" baseline="0" dirty="0" smtClean="0"/>
              <a:t> and upper trapezius muscles with weak </a:t>
            </a:r>
            <a:r>
              <a:rPr lang="en-US" baseline="0" dirty="0" err="1" smtClean="0"/>
              <a:t>serratus</a:t>
            </a:r>
            <a:r>
              <a:rPr lang="en-US" baseline="0" dirty="0" smtClean="0"/>
              <a:t> anterior and lower traps leading excessive anterior tilt and protraction</a:t>
            </a:r>
            <a:endParaRPr lang="en-US" dirty="0"/>
          </a:p>
        </p:txBody>
      </p:sp>
      <p:sp>
        <p:nvSpPr>
          <p:cNvPr id="4" name="Slide Number Placeholder 3"/>
          <p:cNvSpPr>
            <a:spLocks noGrp="1"/>
          </p:cNvSpPr>
          <p:nvPr>
            <p:ph type="sldNum" sz="quarter" idx="10"/>
          </p:nvPr>
        </p:nvSpPr>
        <p:spPr/>
        <p:txBody>
          <a:bodyPr/>
          <a:lstStyle/>
          <a:p>
            <a:fld id="{6189185E-0A9C-4C1D-9F7D-B7747E0D707B}" type="slidenum">
              <a:rPr lang="en-US" smtClean="0"/>
              <a:pPr/>
              <a:t>22</a:t>
            </a:fld>
            <a:endParaRPr lang="en-US"/>
          </a:p>
        </p:txBody>
      </p:sp>
    </p:spTree>
    <p:extLst>
      <p:ext uri="{BB962C8B-B14F-4D97-AF65-F5344CB8AC3E}">
        <p14:creationId xmlns="" xmlns:p14="http://schemas.microsoft.com/office/powerpoint/2010/main" val="3148447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 may complain of pain in neck and/or</a:t>
            </a:r>
            <a:r>
              <a:rPr lang="en-US" baseline="0" dirty="0" smtClean="0"/>
              <a:t> shoulder with numbness or tingling in the entire upper limb or forearm or hand. There may be complaints of arm feeling weak or fatigued with venous engorgement or coolness. Physical signs may be absent altogether.</a:t>
            </a:r>
            <a:endParaRPr lang="en-US" dirty="0"/>
          </a:p>
        </p:txBody>
      </p:sp>
      <p:sp>
        <p:nvSpPr>
          <p:cNvPr id="4" name="Slide Number Placeholder 3"/>
          <p:cNvSpPr>
            <a:spLocks noGrp="1"/>
          </p:cNvSpPr>
          <p:nvPr>
            <p:ph type="sldNum" sz="quarter" idx="10"/>
          </p:nvPr>
        </p:nvSpPr>
        <p:spPr/>
        <p:txBody>
          <a:bodyPr/>
          <a:lstStyle/>
          <a:p>
            <a:fld id="{6189185E-0A9C-4C1D-9F7D-B7747E0D707B}" type="slidenum">
              <a:rPr lang="en-US" smtClean="0"/>
              <a:pPr/>
              <a:t>23</a:t>
            </a:fld>
            <a:endParaRPr lang="en-US"/>
          </a:p>
        </p:txBody>
      </p:sp>
    </p:spTree>
    <p:extLst>
      <p:ext uri="{BB962C8B-B14F-4D97-AF65-F5344CB8AC3E}">
        <p14:creationId xmlns="" xmlns:p14="http://schemas.microsoft.com/office/powerpoint/2010/main" val="1429378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Treatment depends on type of TOS and only treat for symptomatic patients. However</a:t>
            </a:r>
            <a:r>
              <a:rPr lang="en-US" baseline="0" dirty="0" smtClean="0"/>
              <a:t> certain treatments apply to all forms of TOS including drooping </a:t>
            </a:r>
            <a:r>
              <a:rPr lang="en-US" baseline="0" dirty="0" err="1" smtClean="0"/>
              <a:t>shoulders,poor</a:t>
            </a:r>
            <a:r>
              <a:rPr lang="en-US" baseline="0" dirty="0" smtClean="0"/>
              <a:t> posture and poor body mechanics.</a:t>
            </a:r>
            <a:r>
              <a:rPr lang="en-US" dirty="0" smtClean="0"/>
              <a:t> The mere presence of 1</a:t>
            </a:r>
            <a:r>
              <a:rPr lang="en-US" baseline="30000" dirty="0" smtClean="0"/>
              <a:t>st</a:t>
            </a:r>
            <a:r>
              <a:rPr lang="en-US" dirty="0" smtClean="0"/>
              <a:t> rib does not warrant surgery.  Thoracic extension and</a:t>
            </a:r>
            <a:r>
              <a:rPr lang="en-US" baseline="0" dirty="0" smtClean="0"/>
              <a:t> brachial plexus </a:t>
            </a:r>
            <a:r>
              <a:rPr lang="en-US" baseline="0" dirty="0" err="1" smtClean="0"/>
              <a:t>neuromobility</a:t>
            </a:r>
            <a:r>
              <a:rPr lang="en-US" baseline="0" dirty="0" smtClean="0"/>
              <a:t> exercises as tolerated.  Progressive neurologic TOS with associated progressive weakness before becomes chronic and severe. </a:t>
            </a:r>
            <a:endParaRPr lang="en-US" dirty="0"/>
          </a:p>
        </p:txBody>
      </p:sp>
      <p:sp>
        <p:nvSpPr>
          <p:cNvPr id="4" name="Slide Number Placeholder 3"/>
          <p:cNvSpPr>
            <a:spLocks noGrp="1"/>
          </p:cNvSpPr>
          <p:nvPr>
            <p:ph type="sldNum" sz="quarter" idx="10"/>
          </p:nvPr>
        </p:nvSpPr>
        <p:spPr/>
        <p:txBody>
          <a:bodyPr/>
          <a:lstStyle/>
          <a:p>
            <a:fld id="{6189185E-0A9C-4C1D-9F7D-B7747E0D707B}" type="slidenum">
              <a:rPr lang="en-US" smtClean="0"/>
              <a:pPr/>
              <a:t>24</a:t>
            </a:fld>
            <a:endParaRPr lang="en-US"/>
          </a:p>
        </p:txBody>
      </p:sp>
    </p:spTree>
    <p:extLst>
      <p:ext uri="{BB962C8B-B14F-4D97-AF65-F5344CB8AC3E}">
        <p14:creationId xmlns="" xmlns:p14="http://schemas.microsoft.com/office/powerpoint/2010/main" val="34788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Paget-von </a:t>
            </a:r>
            <a:r>
              <a:rPr lang="en-US" dirty="0" err="1" smtClean="0"/>
              <a:t>schrotter</a:t>
            </a:r>
            <a:r>
              <a:rPr lang="en-US" dirty="0" smtClean="0"/>
              <a:t> out of favor.  Repetitive activities</a:t>
            </a:r>
            <a:r>
              <a:rPr lang="en-US" baseline="0" dirty="0" smtClean="0"/>
              <a:t> particular overhead </a:t>
            </a:r>
            <a:r>
              <a:rPr lang="en-US" baseline="0" dirty="0" err="1" smtClean="0"/>
              <a:t>activites</a:t>
            </a:r>
            <a:r>
              <a:rPr lang="en-US" baseline="0" dirty="0" smtClean="0"/>
              <a:t> or trauma.  The vein can be thrombosed at multiple sites along the pathway but most commonly at </a:t>
            </a:r>
            <a:r>
              <a:rPr lang="en-US" baseline="0" dirty="0" err="1" smtClean="0"/>
              <a:t>costoclavicular</a:t>
            </a:r>
            <a:r>
              <a:rPr lang="en-US" baseline="0" dirty="0" smtClean="0"/>
              <a:t> space.  Compression most often occurs when athlete hyperextends the neck and </a:t>
            </a:r>
            <a:r>
              <a:rPr lang="en-US" baseline="0" dirty="0" err="1" smtClean="0"/>
              <a:t>hyperabducts</a:t>
            </a:r>
            <a:r>
              <a:rPr lang="en-US" baseline="0" dirty="0" smtClean="0"/>
              <a:t> the arm simultaneously.    Patients complain of </a:t>
            </a:r>
            <a:r>
              <a:rPr lang="en-US" baseline="0" dirty="0" err="1" smtClean="0"/>
              <a:t>dull,achy</a:t>
            </a:r>
            <a:r>
              <a:rPr lang="en-US" baseline="0" dirty="0" smtClean="0"/>
              <a:t> feeling, numbness or tightness with heaviness and fatigue of upper arm with repeated activity involving upper extremity.  Exam will show mottled skin and cold possibly with prominent veins as seen in question at beginning of lecture.  Treatment is rest and anticoagulation with most athletes making full recovery and </a:t>
            </a:r>
            <a:r>
              <a:rPr lang="en-US" baseline="0" smtClean="0"/>
              <a:t>resuming activities.</a:t>
            </a:r>
            <a:endParaRPr lang="en-US" dirty="0"/>
          </a:p>
        </p:txBody>
      </p:sp>
      <p:sp>
        <p:nvSpPr>
          <p:cNvPr id="4" name="Slide Number Placeholder 3"/>
          <p:cNvSpPr>
            <a:spLocks noGrp="1"/>
          </p:cNvSpPr>
          <p:nvPr>
            <p:ph type="sldNum" sz="quarter" idx="10"/>
          </p:nvPr>
        </p:nvSpPr>
        <p:spPr/>
        <p:txBody>
          <a:bodyPr/>
          <a:lstStyle/>
          <a:p>
            <a:fld id="{6189185E-0A9C-4C1D-9F7D-B7747E0D707B}" type="slidenum">
              <a:rPr lang="en-US" smtClean="0"/>
              <a:pPr/>
              <a:t>25</a:t>
            </a:fld>
            <a:endParaRPr lang="en-US"/>
          </a:p>
        </p:txBody>
      </p:sp>
    </p:spTree>
    <p:extLst>
      <p:ext uri="{BB962C8B-B14F-4D97-AF65-F5344CB8AC3E}">
        <p14:creationId xmlns="" xmlns:p14="http://schemas.microsoft.com/office/powerpoint/2010/main" val="1171494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Little leaguers shoulder is caused by repetitive</a:t>
            </a:r>
            <a:r>
              <a:rPr lang="en-US" baseline="0" dirty="0" smtClean="0"/>
              <a:t> rotational stress across prox. Humeral physis during throwing activities. 11-13 is most common age as this is when </a:t>
            </a:r>
            <a:r>
              <a:rPr lang="en-US" baseline="0" dirty="0" err="1" smtClean="0"/>
              <a:t>physeal</a:t>
            </a:r>
            <a:r>
              <a:rPr lang="en-US" baseline="0" dirty="0" smtClean="0"/>
              <a:t> maximum growth occurs. Authors included intensity and duration of pitching rather than curveball mechanics has lead to increase rate of adolescent injury in pitchers.  In an effort to decrease recommend limits.</a:t>
            </a:r>
            <a:endParaRPr lang="en-US" dirty="0"/>
          </a:p>
        </p:txBody>
      </p:sp>
      <p:sp>
        <p:nvSpPr>
          <p:cNvPr id="4" name="Slide Number Placeholder 3"/>
          <p:cNvSpPr>
            <a:spLocks noGrp="1"/>
          </p:cNvSpPr>
          <p:nvPr>
            <p:ph type="sldNum" sz="quarter" idx="10"/>
          </p:nvPr>
        </p:nvSpPr>
        <p:spPr/>
        <p:txBody>
          <a:bodyPr/>
          <a:lstStyle/>
          <a:p>
            <a:fld id="{6189185E-0A9C-4C1D-9F7D-B7747E0D707B}" type="slidenum">
              <a:rPr lang="en-US" smtClean="0"/>
              <a:pPr/>
              <a:t>26</a:t>
            </a:fld>
            <a:endParaRPr lang="en-US"/>
          </a:p>
        </p:txBody>
      </p:sp>
    </p:spTree>
    <p:extLst>
      <p:ext uri="{BB962C8B-B14F-4D97-AF65-F5344CB8AC3E}">
        <p14:creationId xmlns="" xmlns:p14="http://schemas.microsoft.com/office/powerpoint/2010/main" val="3724576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inactivity and obesity are on the rise, the number of children and adolescents who participate in organized sports has grown considerably over the past 2 decades. It is estimated that 30-45 million youth participate in some form of organized athletics. Sports is more accessible to all youth from rec play, to highly organized and competitive traveling teams to pre-Olympic training opportunities. </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5</a:t>
            </a:fld>
            <a:endParaRPr lang="en-US"/>
          </a:p>
        </p:txBody>
      </p:sp>
    </p:spTree>
    <p:extLst>
      <p:ext uri="{BB962C8B-B14F-4D97-AF65-F5344CB8AC3E}">
        <p14:creationId xmlns="" xmlns:p14="http://schemas.microsoft.com/office/powerpoint/2010/main" val="2705427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a:t>
            </a:r>
            <a:r>
              <a:rPr lang="en-US" baseline="0" dirty="0" smtClean="0"/>
              <a:t> injured shoulder to uninjured shoulder. This is the approach we learn in medical school, always examine the contralateral side to compare. In this plain film please compare the right humeral </a:t>
            </a:r>
            <a:r>
              <a:rPr lang="en-US" baseline="0" dirty="0" err="1" smtClean="0"/>
              <a:t>physis</a:t>
            </a:r>
            <a:r>
              <a:rPr lang="en-US" baseline="0" dirty="0" smtClean="0"/>
              <a:t> to left humeral </a:t>
            </a:r>
            <a:r>
              <a:rPr lang="en-US" baseline="0" dirty="0" err="1" smtClean="0"/>
              <a:t>physis</a:t>
            </a:r>
            <a:r>
              <a:rPr lang="en-US" baseline="0" dirty="0" smtClean="0"/>
              <a:t> and appreciate the widening of  the </a:t>
            </a:r>
            <a:r>
              <a:rPr lang="en-US" baseline="0" dirty="0" err="1" smtClean="0"/>
              <a:t>physis</a:t>
            </a:r>
            <a:r>
              <a:rPr lang="en-US" baseline="0" dirty="0" smtClean="0"/>
              <a:t>. Please note this is a clinical diagnosis and imaging is used to support the diagnosis. </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27</a:t>
            </a:fld>
            <a:endParaRPr lang="en-US"/>
          </a:p>
        </p:txBody>
      </p:sp>
    </p:spTree>
    <p:extLst>
      <p:ext uri="{BB962C8B-B14F-4D97-AF65-F5344CB8AC3E}">
        <p14:creationId xmlns="" xmlns:p14="http://schemas.microsoft.com/office/powerpoint/2010/main" val="216378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Gasser reviewed</a:t>
            </a:r>
            <a:r>
              <a:rPr lang="en-US" baseline="0" dirty="0" smtClean="0"/>
              <a:t> 30 cases LLS and found evidence of persistent widened physis even after asymptomatic. </a:t>
            </a:r>
            <a:r>
              <a:rPr lang="en-US" baseline="0" dirty="0" err="1" smtClean="0"/>
              <a:t>Tx</a:t>
            </a:r>
            <a:r>
              <a:rPr lang="en-US" baseline="0" dirty="0" smtClean="0"/>
              <a:t> is rest until pain resolves. Average discontinuation of pitching was 3 months.  Once initiate return to activity must start progressive throwing program emphasizing proper mechanics and control rather than speed.  Rehab emphasizes rotator cuff, </a:t>
            </a:r>
            <a:r>
              <a:rPr lang="en-US" baseline="0" dirty="0" err="1" smtClean="0"/>
              <a:t>periscapular</a:t>
            </a:r>
            <a:r>
              <a:rPr lang="en-US" baseline="0" dirty="0" smtClean="0"/>
              <a:t> and core strengthening.</a:t>
            </a:r>
            <a:endParaRPr lang="en-US" dirty="0"/>
          </a:p>
        </p:txBody>
      </p:sp>
      <p:sp>
        <p:nvSpPr>
          <p:cNvPr id="4" name="Slide Number Placeholder 3"/>
          <p:cNvSpPr>
            <a:spLocks noGrp="1"/>
          </p:cNvSpPr>
          <p:nvPr>
            <p:ph type="sldNum" sz="quarter" idx="10"/>
          </p:nvPr>
        </p:nvSpPr>
        <p:spPr/>
        <p:txBody>
          <a:bodyPr/>
          <a:lstStyle/>
          <a:p>
            <a:fld id="{6189185E-0A9C-4C1D-9F7D-B7747E0D707B}" type="slidenum">
              <a:rPr lang="en-US" smtClean="0"/>
              <a:pPr/>
              <a:t>28</a:t>
            </a:fld>
            <a:endParaRPr lang="en-US"/>
          </a:p>
        </p:txBody>
      </p:sp>
    </p:spTree>
    <p:extLst>
      <p:ext uri="{BB962C8B-B14F-4D97-AF65-F5344CB8AC3E}">
        <p14:creationId xmlns="" xmlns:p14="http://schemas.microsoft.com/office/powerpoint/2010/main" val="1251849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youngsters have become interested and passionate about baseball, training can begin in earnest. This is particularly true of young pitchers, who will likely want to try to add pitches to their repertoire and attempt to throw with more velocity as they gain experience. However, pitching requires an unnatural arm motion. Young people are vulnerable to injury and that's why most youth baseball leagues employ strict pitch counts. Youngsters can do certain exercises to strengthen the pitching arm, help build velocity and avoid injury</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29</a:t>
            </a:fld>
            <a:endParaRPr lang="en-US"/>
          </a:p>
        </p:txBody>
      </p:sp>
    </p:spTree>
    <p:extLst>
      <p:ext uri="{BB962C8B-B14F-4D97-AF65-F5344CB8AC3E}">
        <p14:creationId xmlns="" xmlns:p14="http://schemas.microsoft.com/office/powerpoint/2010/main" val="847611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30</a:t>
            </a:fld>
            <a:endParaRPr lang="en-US"/>
          </a:p>
        </p:txBody>
      </p:sp>
    </p:spTree>
    <p:extLst>
      <p:ext uri="{BB962C8B-B14F-4D97-AF65-F5344CB8AC3E}">
        <p14:creationId xmlns="" xmlns:p14="http://schemas.microsoft.com/office/powerpoint/2010/main" val="2879889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adhere to age-based pitch counts once the athlete</a:t>
            </a:r>
            <a:r>
              <a:rPr lang="en-US" baseline="0" dirty="0" smtClean="0"/>
              <a:t> is pain-free and rehabilitation has occurred to correct biomechanical faults. </a:t>
            </a:r>
            <a:r>
              <a:rPr lang="en-US" smtClean="0"/>
              <a:t>In the throwing athlete, care should be taken to review the pitch count, types of pitches, and amount of rest between pitching (</a:t>
            </a:r>
            <a:r>
              <a:rPr lang="en-US" smtClean="0">
                <a:hlinkClick r:id="rId3"/>
              </a:rPr>
              <a:t>Table</a:t>
            </a:r>
            <a:r>
              <a:rPr lang="en-US" smtClean="0"/>
              <a:t>), as these have been shown to increase the risk of shoulder injury.</a:t>
            </a:r>
            <a:r>
              <a:rPr lang="en-US" baseline="30000" smtClean="0">
                <a:hlinkClick r:id="rId3"/>
              </a:rPr>
              <a:t>1,5</a:t>
            </a:r>
            <a:r>
              <a:rPr lang="en-US" smtClean="0"/>
              <a:t> A throwing program emphasizing proper mechanics over a period 1 to 3 months, depending on the severity of the injury, may be initiated once pain-free motion and strength have been achieved.</a:t>
            </a:r>
            <a:endParaRPr lang="en-US"/>
          </a:p>
        </p:txBody>
      </p:sp>
      <p:sp>
        <p:nvSpPr>
          <p:cNvPr id="4" name="Slide Number Placeholder 3"/>
          <p:cNvSpPr>
            <a:spLocks noGrp="1"/>
          </p:cNvSpPr>
          <p:nvPr>
            <p:ph type="sldNum" sz="quarter" idx="10"/>
          </p:nvPr>
        </p:nvSpPr>
        <p:spPr/>
        <p:txBody>
          <a:bodyPr/>
          <a:lstStyle/>
          <a:p>
            <a:fld id="{01C73E23-5B05-4F99-866D-19F4D64AD3FD}" type="slidenum">
              <a:rPr lang="en-US" smtClean="0"/>
              <a:pPr/>
              <a:t>31</a:t>
            </a:fld>
            <a:endParaRPr lang="en-US"/>
          </a:p>
        </p:txBody>
      </p:sp>
    </p:spTree>
    <p:extLst>
      <p:ext uri="{BB962C8B-B14F-4D97-AF65-F5344CB8AC3E}">
        <p14:creationId xmlns="" xmlns:p14="http://schemas.microsoft.com/office/powerpoint/2010/main" val="3085981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Throwing fig.</a:t>
            </a:r>
            <a:r>
              <a:rPr lang="en-US" baseline="0" dirty="0" smtClean="0"/>
              <a:t> 2 with differences in pitches thrown at different ages can prevent shoulder injuries in baseball pitchers</a:t>
            </a:r>
            <a:endParaRPr lang="en-US" dirty="0"/>
          </a:p>
        </p:txBody>
      </p:sp>
      <p:sp>
        <p:nvSpPr>
          <p:cNvPr id="4" name="Slide Number Placeholder 3"/>
          <p:cNvSpPr>
            <a:spLocks noGrp="1"/>
          </p:cNvSpPr>
          <p:nvPr>
            <p:ph type="sldNum" sz="quarter" idx="10"/>
          </p:nvPr>
        </p:nvSpPr>
        <p:spPr/>
        <p:txBody>
          <a:bodyPr/>
          <a:lstStyle/>
          <a:p>
            <a:fld id="{6189185E-0A9C-4C1D-9F7D-B7747E0D707B}" type="slidenum">
              <a:rPr lang="en-US" smtClean="0"/>
              <a:pPr/>
              <a:t>32</a:t>
            </a:fld>
            <a:endParaRPr lang="en-US"/>
          </a:p>
        </p:txBody>
      </p:sp>
    </p:spTree>
    <p:extLst>
      <p:ext uri="{BB962C8B-B14F-4D97-AF65-F5344CB8AC3E}">
        <p14:creationId xmlns="" xmlns:p14="http://schemas.microsoft.com/office/powerpoint/2010/main" val="485222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Rest is usually mainstay</a:t>
            </a:r>
            <a:r>
              <a:rPr lang="en-US" baseline="0" dirty="0" smtClean="0"/>
              <a:t> of treatment and typically 3 months for acute lesions. For the more chronic lesions causing pain then abstain from activity until pain resolves is the goal of treatment. The thoracolumbar </a:t>
            </a:r>
            <a:r>
              <a:rPr lang="en-US" baseline="0" dirty="0" err="1" smtClean="0"/>
              <a:t>orthosis</a:t>
            </a:r>
            <a:r>
              <a:rPr lang="en-US" baseline="0" dirty="0" smtClean="0"/>
              <a:t> is debatable.  I have seen them more valuable when you sense the patient may not be compliant.  PT emphasizes hamstring and quad </a:t>
            </a:r>
            <a:r>
              <a:rPr lang="en-US" baseline="0" dirty="0" err="1" smtClean="0"/>
              <a:t>flexibilty</a:t>
            </a:r>
            <a:r>
              <a:rPr lang="en-US" baseline="0" dirty="0" smtClean="0"/>
              <a:t> with core strengthening.</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34</a:t>
            </a:fld>
            <a:endParaRPr lang="en-US"/>
          </a:p>
        </p:txBody>
      </p:sp>
    </p:spTree>
    <p:extLst>
      <p:ext uri="{BB962C8B-B14F-4D97-AF65-F5344CB8AC3E}">
        <p14:creationId xmlns="" xmlns:p14="http://schemas.microsoft.com/office/powerpoint/2010/main" val="331945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AAP does state triathlons and marathons</a:t>
            </a:r>
            <a:r>
              <a:rPr lang="en-US" baseline="0" dirty="0" smtClean="0"/>
              <a:t> are safe for adolescents with modifications made to be age appropriate. Which include shorter duration, length and careful attention to should be given to safety and environmental conditions. </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35</a:t>
            </a:fld>
            <a:endParaRPr lang="en-US"/>
          </a:p>
        </p:txBody>
      </p:sp>
    </p:spTree>
    <p:extLst>
      <p:ext uri="{BB962C8B-B14F-4D97-AF65-F5344CB8AC3E}">
        <p14:creationId xmlns="" xmlns:p14="http://schemas.microsoft.com/office/powerpoint/2010/main" val="1640795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undergo</a:t>
            </a:r>
            <a:r>
              <a:rPr lang="en-US" baseline="0" dirty="0" smtClean="0"/>
              <a:t> growth &amp; development at an individual rate. Biologic growth and maturation are genetically regulated whereas development is culturally mediated.  Girls tend to reach peak height and body mass around 15 where boys are later around 17. Wide maturation rates have been suggested to increase injury risk data is lacking.  A decrease in age adjusted bone mineral density also plays a role in stress injuries. History of </a:t>
            </a:r>
            <a:r>
              <a:rPr lang="en-US" baseline="0" dirty="0" err="1" smtClean="0"/>
              <a:t>amennorhea</a:t>
            </a:r>
            <a:r>
              <a:rPr lang="en-US" baseline="0" dirty="0" smtClean="0"/>
              <a:t> in the setting of sports that promotes leanness increases risk of stress fractures, There are studies looking at athletes such as college cross-country runners and risk of number of menses per year and stress fractures. When female athletes with bone stress injuries are evaluated it is important as the clinician you screen for disordered eating, low BMD and </a:t>
            </a:r>
            <a:r>
              <a:rPr lang="en-US" baseline="0" smtClean="0"/>
              <a:t>menstrual irregularity</a:t>
            </a:r>
            <a:endParaRPr lang="en-US"/>
          </a:p>
        </p:txBody>
      </p:sp>
      <p:sp>
        <p:nvSpPr>
          <p:cNvPr id="4" name="Slide Number Placeholder 3"/>
          <p:cNvSpPr>
            <a:spLocks noGrp="1"/>
          </p:cNvSpPr>
          <p:nvPr>
            <p:ph type="sldNum" sz="quarter" idx="10"/>
          </p:nvPr>
        </p:nvSpPr>
        <p:spPr/>
        <p:txBody>
          <a:bodyPr/>
          <a:lstStyle/>
          <a:p>
            <a:fld id="{01C73E23-5B05-4F99-866D-19F4D64AD3FD}" type="slidenum">
              <a:rPr lang="en-US" smtClean="0"/>
              <a:pPr/>
              <a:t>36</a:t>
            </a:fld>
            <a:endParaRPr lang="en-US"/>
          </a:p>
        </p:txBody>
      </p:sp>
    </p:spTree>
    <p:extLst>
      <p:ext uri="{BB962C8B-B14F-4D97-AF65-F5344CB8AC3E}">
        <p14:creationId xmlns="" xmlns:p14="http://schemas.microsoft.com/office/powerpoint/2010/main" val="3015022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exception of a few </a:t>
            </a:r>
            <a:r>
              <a:rPr lang="en-US" dirty="0" err="1" smtClean="0"/>
              <a:t>sports,research</a:t>
            </a:r>
            <a:r>
              <a:rPr lang="en-US" baseline="0" dirty="0" smtClean="0"/>
              <a:t> in athletes has not consistently demonstrated that early intense training is essential for attaining an  elite level in all sports.</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37</a:t>
            </a:fld>
            <a:endParaRPr lang="en-US"/>
          </a:p>
        </p:txBody>
      </p:sp>
    </p:spTree>
    <p:extLst>
      <p:ext uri="{BB962C8B-B14F-4D97-AF65-F5344CB8AC3E}">
        <p14:creationId xmlns="" xmlns:p14="http://schemas.microsoft.com/office/powerpoint/2010/main" val="1104457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single pathway to success in sport.  If there were, we wouldn’t be able to compare the stories of Chrissie Wellington, who discovered her remarkable talent late in life but went on to dominate </a:t>
            </a:r>
            <a:r>
              <a:rPr lang="en-US" dirty="0" err="1" smtClean="0"/>
              <a:t>IronMan</a:t>
            </a:r>
            <a:r>
              <a:rPr lang="en-US" dirty="0" smtClean="0"/>
              <a:t> Triathlon within a few years, to that of another endurance athlete, say Floyd Landis, who began cycling at school, with a single minded focus that took him to the professional level many years later. Someone who only practices tennis for one hour a day is more specialized than someone who trains tennis for two hours, but also plays football for an hour a day. </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6</a:t>
            </a:fld>
            <a:endParaRPr lang="en-US"/>
          </a:p>
        </p:txBody>
      </p:sp>
    </p:spTree>
    <p:extLst>
      <p:ext uri="{BB962C8B-B14F-4D97-AF65-F5344CB8AC3E}">
        <p14:creationId xmlns="" xmlns:p14="http://schemas.microsoft.com/office/powerpoint/2010/main" val="1048490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athlete with the guidance</a:t>
            </a:r>
            <a:r>
              <a:rPr lang="en-US" baseline="0" dirty="0" smtClean="0"/>
              <a:t> of their parents and coach are now playing sports to obtain the professional pie in the sky. As mentioned only 0.2% to 0.5% </a:t>
            </a:r>
            <a:r>
              <a:rPr lang="en-US" baseline="0" dirty="0" err="1" smtClean="0"/>
              <a:t>highschool</a:t>
            </a:r>
            <a:r>
              <a:rPr lang="en-US" baseline="0" dirty="0" smtClean="0"/>
              <a:t> athletes make it pro depending on sport. Yet youth continue to specialize in one sport.  The true goal of youth sports is to promote lifelong physical activity that can be used or transfer to all facets and future endeavors.  Too often parents are living vicariously through their children and looking to </a:t>
            </a:r>
            <a:r>
              <a:rPr lang="en-US" baseline="0" dirty="0" err="1" smtClean="0"/>
              <a:t>fullfill</a:t>
            </a:r>
            <a:r>
              <a:rPr lang="en-US" baseline="0" dirty="0" smtClean="0"/>
              <a:t> or change the course of time. One of my mentors when confronted with this type of parent or there was concern regarding overuse he would ask the parents what sport they played and level of competition they achieved. </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38</a:t>
            </a:fld>
            <a:endParaRPr lang="en-US"/>
          </a:p>
        </p:txBody>
      </p:sp>
    </p:spTree>
    <p:extLst>
      <p:ext uri="{BB962C8B-B14F-4D97-AF65-F5344CB8AC3E}">
        <p14:creationId xmlns="" xmlns:p14="http://schemas.microsoft.com/office/powerpoint/2010/main" val="192747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opening shot shows a middle-aged man, played by the actor Neal McDonough, looking out over his backyard pool, asking the question: "Why do we work so hard? For this? For stuff?" Other countries, they work," he says. "They stroll home. They stop by the cafe. They take August off. Off." Why aren't you like that?" he says. "Why aren't we like that? Because we're crazy, driven, hard-working believers, that's why.“  I think that taking August would</a:t>
            </a:r>
            <a:r>
              <a:rPr lang="en-US" baseline="0" dirty="0" smtClean="0"/>
              <a:t> be great!!! The mentality in this Cadillac </a:t>
            </a:r>
            <a:r>
              <a:rPr lang="en-US" baseline="0" dirty="0" err="1" smtClean="0"/>
              <a:t>commericial</a:t>
            </a:r>
            <a:r>
              <a:rPr lang="en-US" baseline="0" dirty="0" smtClean="0"/>
              <a:t> can get us into trouble. So what is Burnout Syndrome?  How do we know when we are personally burned out? As physicians or physicians in training this is an important question that often times gets overlooked.  This is also a dilemma that has plagued </a:t>
            </a:r>
            <a:r>
              <a:rPr lang="en-US" baseline="0" smtClean="0"/>
              <a:t>youth sports.</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39</a:t>
            </a:fld>
            <a:endParaRPr lang="en-US"/>
          </a:p>
        </p:txBody>
      </p:sp>
    </p:spTree>
    <p:extLst>
      <p:ext uri="{BB962C8B-B14F-4D97-AF65-F5344CB8AC3E}">
        <p14:creationId xmlns="" xmlns:p14="http://schemas.microsoft.com/office/powerpoint/2010/main" val="490556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98 out of 100 high school athletes never </a:t>
            </a:r>
            <a:r>
              <a:rPr lang="en-US" sz="1200" b="0" i="1" kern="1200" dirty="0" smtClean="0">
                <a:solidFill>
                  <a:schemeClr val="tx1"/>
                </a:solidFill>
                <a:effectLst/>
                <a:latin typeface="+mn-lt"/>
                <a:ea typeface="+mn-ea"/>
                <a:cs typeface="+mn-cs"/>
              </a:rPr>
              <a:t>play</a:t>
            </a:r>
            <a:r>
              <a:rPr lang="en-US" sz="1200" b="0" kern="1200" dirty="0" smtClean="0">
                <a:solidFill>
                  <a:schemeClr val="tx1"/>
                </a:solidFill>
                <a:effectLst/>
                <a:latin typeface="+mn-lt"/>
                <a:ea typeface="+mn-ea"/>
                <a:cs typeface="+mn-cs"/>
              </a:rPr>
              <a:t> collegiate sports of any kind at any level. There are more than 460,000 NCAA student-</a:t>
            </a:r>
            <a:r>
              <a:rPr lang="en-US" sz="1200" b="0" i="1" kern="1200" dirty="0" smtClean="0">
                <a:solidFill>
                  <a:schemeClr val="tx1"/>
                </a:solidFill>
                <a:effectLst/>
                <a:latin typeface="+mn-lt"/>
                <a:ea typeface="+mn-ea"/>
                <a:cs typeface="+mn-cs"/>
              </a:rPr>
              <a:t>athletes</a:t>
            </a:r>
            <a:r>
              <a:rPr lang="en-US" sz="1200" b="0" kern="1200" dirty="0" smtClean="0">
                <a:solidFill>
                  <a:schemeClr val="tx1"/>
                </a:solidFill>
                <a:effectLst/>
                <a:latin typeface="+mn-lt"/>
                <a:ea typeface="+mn-ea"/>
                <a:cs typeface="+mn-cs"/>
              </a:rPr>
              <a:t>, and fewer than two percent will go </a:t>
            </a:r>
            <a:r>
              <a:rPr lang="en-US" sz="1200" b="0" i="1" kern="1200" dirty="0" smtClean="0">
                <a:solidFill>
                  <a:schemeClr val="tx1"/>
                </a:solidFill>
                <a:effectLst/>
                <a:latin typeface="+mn-lt"/>
                <a:ea typeface="+mn-ea"/>
                <a:cs typeface="+mn-cs"/>
              </a:rPr>
              <a:t>pro</a:t>
            </a:r>
            <a:r>
              <a:rPr lang="en-US" sz="1200" b="0" kern="1200" dirty="0" smtClean="0">
                <a:solidFill>
                  <a:schemeClr val="tx1"/>
                </a:solidFill>
                <a:effectLst/>
                <a:latin typeface="+mn-lt"/>
                <a:ea typeface="+mn-ea"/>
                <a:cs typeface="+mn-cs"/>
              </a:rPr>
              <a:t> in their </a:t>
            </a:r>
            <a:r>
              <a:rPr lang="en-US" sz="1200" b="0" i="1" kern="1200" dirty="0" smtClean="0">
                <a:solidFill>
                  <a:schemeClr val="tx1"/>
                </a:solidFill>
                <a:effectLst/>
                <a:latin typeface="+mn-lt"/>
                <a:ea typeface="+mn-ea"/>
                <a:cs typeface="+mn-cs"/>
              </a:rPr>
              <a:t>sports. </a:t>
            </a:r>
            <a:r>
              <a:rPr lang="en-US" sz="1200" b="0" i="0" kern="1200" dirty="0" smtClean="0">
                <a:solidFill>
                  <a:schemeClr val="tx1"/>
                </a:solidFill>
                <a:effectLst/>
                <a:latin typeface="+mn-lt"/>
                <a:ea typeface="+mn-ea"/>
                <a:cs typeface="+mn-cs"/>
              </a:rPr>
              <a:t>One</a:t>
            </a:r>
            <a:r>
              <a:rPr lang="en-US" sz="1200" b="0" i="0" kern="1200" baseline="0" dirty="0" smtClean="0">
                <a:solidFill>
                  <a:schemeClr val="tx1"/>
                </a:solidFill>
                <a:effectLst/>
                <a:latin typeface="+mn-lt"/>
                <a:ea typeface="+mn-ea"/>
                <a:cs typeface="+mn-cs"/>
              </a:rPr>
              <a:t> of my mentors when concerned about youth burnout while speaking to family and youth athlete he would ask the parents what sport they played &amp; level of competition did they reach to almost plant the seed of realistic goals.</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40</a:t>
            </a:fld>
            <a:endParaRPr lang="en-US"/>
          </a:p>
        </p:txBody>
      </p:sp>
    </p:spTree>
    <p:extLst>
      <p:ext uri="{BB962C8B-B14F-4D97-AF65-F5344CB8AC3E}">
        <p14:creationId xmlns="" xmlns:p14="http://schemas.microsoft.com/office/powerpoint/2010/main" val="446796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 exposure</a:t>
            </a:r>
            <a:r>
              <a:rPr lang="en-US" baseline="0" dirty="0" smtClean="0"/>
              <a:t> to other activities and endanger the development of the  young athlete where down the line may not be able to cope in certain.</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41</a:t>
            </a:fld>
            <a:endParaRPr lang="en-US"/>
          </a:p>
        </p:txBody>
      </p:sp>
    </p:spTree>
    <p:extLst>
      <p:ext uri="{BB962C8B-B14F-4D97-AF65-F5344CB8AC3E}">
        <p14:creationId xmlns="" xmlns:p14="http://schemas.microsoft.com/office/powerpoint/2010/main" val="470673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Youth Sports Movement is one</a:t>
            </a:r>
            <a:r>
              <a:rPr lang="en-US" baseline="0" dirty="0" smtClean="0"/>
              <a:t> of the fastest growing industries in the United States and one particular segment of the economy that is benefiting is the travel industry with youth sports tourism being the fastest growing segment.  Money like many aspects in life is driving  force behind the Youth Sports Movement. The days of children playing and </a:t>
            </a:r>
            <a:r>
              <a:rPr lang="en-US" baseline="0" dirty="0" err="1" smtClean="0"/>
              <a:t>organinzing</a:t>
            </a:r>
            <a:r>
              <a:rPr lang="en-US" baseline="0" dirty="0" smtClean="0"/>
              <a:t> pick up games in the backyard are over. Now families can expect to spend upwards of 8,000 dollars per year on 1-2 children who are involved in the single sport specialization, privatization of youth leagues.  Do not get me wrong medical field is benefiting as well. ER annual costs for 6 to 19 y/o is 935 million dollars. </a:t>
            </a:r>
            <a:r>
              <a:rPr lang="en-US" baseline="0" dirty="0" err="1" smtClean="0"/>
              <a:t>Pessly</a:t>
            </a:r>
            <a:r>
              <a:rPr lang="en-US" baseline="0" dirty="0" smtClean="0"/>
              <a:t> of me smiling. We have committees to regulate religion and stock brokers but no one is designated to regulate youth sports. </a:t>
            </a:r>
            <a:r>
              <a:rPr lang="en-US" sz="1200" b="0" i="0" kern="1200" dirty="0" smtClean="0">
                <a:solidFill>
                  <a:schemeClr val="tx1"/>
                </a:solidFill>
                <a:effectLst/>
                <a:latin typeface="+mn-lt"/>
                <a:ea typeface="+mn-ea"/>
                <a:cs typeface="+mn-cs"/>
              </a:rPr>
              <a:t>Youth sports tourism wasn't even a category four years ago, and now it's the fastest-growing segment in travel," said Dave Hollander, professor at New York University's </a:t>
            </a:r>
            <a:r>
              <a:rPr lang="en-US" sz="1200" b="0" i="0" kern="1200" dirty="0" err="1" smtClean="0">
                <a:solidFill>
                  <a:schemeClr val="tx1"/>
                </a:solidFill>
                <a:effectLst/>
                <a:latin typeface="+mn-lt"/>
                <a:ea typeface="+mn-ea"/>
                <a:cs typeface="+mn-cs"/>
              </a:rPr>
              <a:t>Tisch</a:t>
            </a:r>
            <a:r>
              <a:rPr lang="en-US" sz="1200" b="0" i="0" kern="1200" dirty="0" smtClean="0">
                <a:solidFill>
                  <a:schemeClr val="tx1"/>
                </a:solidFill>
                <a:effectLst/>
                <a:latin typeface="+mn-lt"/>
                <a:ea typeface="+mn-ea"/>
                <a:cs typeface="+mn-cs"/>
              </a:rPr>
              <a:t> Center for Hospitality, Tourism and Sports.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"You've got millions of kids involved, parents spending thousands of dollars, and cities building facilities to host events and chase tourism dollars," he said. "It's just </a:t>
            </a:r>
            <a:r>
              <a:rPr lang="en-US" sz="1200" b="0" i="0" kern="1200" dirty="0" err="1" smtClean="0">
                <a:solidFill>
                  <a:schemeClr val="tx1"/>
                </a:solidFill>
                <a:effectLst/>
                <a:latin typeface="+mn-lt"/>
                <a:ea typeface="+mn-ea"/>
                <a:cs typeface="+mn-cs"/>
              </a:rPr>
              <a:t>hugeThe</a:t>
            </a:r>
            <a:r>
              <a:rPr lang="en-US" sz="1200" b="0" i="0" kern="1200" dirty="0" smtClean="0">
                <a:solidFill>
                  <a:schemeClr val="tx1"/>
                </a:solidFill>
                <a:effectLst/>
                <a:latin typeface="+mn-lt"/>
                <a:ea typeface="+mn-ea"/>
                <a:cs typeface="+mn-cs"/>
              </a:rPr>
              <a:t> problem is that while the FDA takes responsibility for knowing everything about our food (as the EPA does with the environment and a group called ARDA does with religious life), no one agency or organization monitors youth sports either as a central part of American childhood or as an industry. (And it is an industry.</a:t>
            </a:r>
          </a:p>
          <a:p>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42</a:t>
            </a:fld>
            <a:endParaRPr lang="en-US"/>
          </a:p>
        </p:txBody>
      </p:sp>
    </p:spTree>
    <p:extLst>
      <p:ext uri="{BB962C8B-B14F-4D97-AF65-F5344CB8AC3E}">
        <p14:creationId xmlns="" xmlns:p14="http://schemas.microsoft.com/office/powerpoint/2010/main" val="825479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a study from my alma mater MSU illustrating</a:t>
            </a:r>
            <a:r>
              <a:rPr lang="en-US" baseline="0" dirty="0" smtClean="0"/>
              <a:t> the odds of playing professionally in the 3 most popular sports in the U.S. as well as playing division 1 or 2 soccer. The odds are against youth athletes yet at a growing rate youth athletes continue specialize in a single sport and parents will spend upwards of thousands of dollars monthly as well as spend the time either driving across town and even fly across the country so their child has that opportunity to obtain the pie in the sky.  The other graph tabulated by </a:t>
            </a:r>
            <a:r>
              <a:rPr lang="en-US" sz="1200" b="0" i="0" kern="1200" dirty="0" smtClean="0">
                <a:solidFill>
                  <a:schemeClr val="tx1"/>
                </a:solidFill>
                <a:effectLst/>
                <a:latin typeface="+mn-lt"/>
                <a:ea typeface="+mn-ea"/>
                <a:cs typeface="+mn-cs"/>
              </a:rPr>
              <a:t>Sports and Fitness Industry Association and</a:t>
            </a:r>
            <a:r>
              <a:rPr lang="en-US" sz="1200" b="0" i="0" kern="1200" baseline="0" dirty="0" smtClean="0">
                <a:solidFill>
                  <a:schemeClr val="tx1"/>
                </a:solidFill>
                <a:effectLst/>
                <a:latin typeface="+mn-lt"/>
                <a:ea typeface="+mn-ea"/>
                <a:cs typeface="+mn-cs"/>
              </a:rPr>
              <a:t> Don Sabo long-time youth researcher </a:t>
            </a:r>
            <a:r>
              <a:rPr lang="en-US" sz="1200" b="0" i="0" kern="1200" dirty="0" smtClean="0">
                <a:solidFill>
                  <a:schemeClr val="tx1"/>
                </a:solidFill>
                <a:effectLst/>
                <a:latin typeface="+mn-lt"/>
                <a:ea typeface="+mn-ea"/>
                <a:cs typeface="+mn-cs"/>
              </a:rPr>
              <a:t>who does thousands of online interviews showed But we also see starkly what drives the very earliest action: money. The biggest indicator of whether kids start young, Sabo found, is whether their parents have a household income of $100,000 or </a:t>
            </a:r>
            <a:r>
              <a:rPr lang="en-US" sz="1200" b="0" i="0" kern="1200" dirty="0" err="1" smtClean="0">
                <a:solidFill>
                  <a:schemeClr val="tx1"/>
                </a:solidFill>
                <a:effectLst/>
                <a:latin typeface="+mn-lt"/>
                <a:ea typeface="+mn-ea"/>
                <a:cs typeface="+mn-cs"/>
              </a:rPr>
              <a:t>mor</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43</a:t>
            </a:fld>
            <a:endParaRPr lang="en-US"/>
          </a:p>
        </p:txBody>
      </p:sp>
    </p:spTree>
    <p:extLst>
      <p:ext uri="{BB962C8B-B14F-4D97-AF65-F5344CB8AC3E}">
        <p14:creationId xmlns="" xmlns:p14="http://schemas.microsoft.com/office/powerpoint/2010/main" val="989279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Enjoyment is most sustaining.</a:t>
            </a:r>
            <a:r>
              <a:rPr lang="en-US" baseline="0" dirty="0" smtClean="0"/>
              <a:t> If a child enjoys the activity they are more likely to be motivated to see an activity to completion leading to life-long lessons. Be supportive during elementary years while focusing on basic skills and reinforcing importance of having fun and sampling sports. Opportunity is there to experience success if the necessary skills and desire are present.</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45</a:t>
            </a:fld>
            <a:endParaRPr lang="en-US"/>
          </a:p>
        </p:txBody>
      </p:sp>
    </p:spTree>
    <p:extLst>
      <p:ext uri="{BB962C8B-B14F-4D97-AF65-F5344CB8AC3E}">
        <p14:creationId xmlns="" xmlns:p14="http://schemas.microsoft.com/office/powerpoint/2010/main" val="3456375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Clinicians</a:t>
            </a:r>
            <a:r>
              <a:rPr lang="en-US" baseline="0" dirty="0" smtClean="0"/>
              <a:t> should work with parents to ensure the athlete is being coached by persons who are knowledgeable about proper training techniques equipment and unique physiological and emotional characteristics of children. Early recognition is the first step to prevention. Child athletes should never be encouraged to fight through their pain or such injuries like tendinitis, </a:t>
            </a:r>
            <a:r>
              <a:rPr lang="en-US" baseline="0" dirty="0" err="1" smtClean="0"/>
              <a:t>apophysitis</a:t>
            </a:r>
            <a:r>
              <a:rPr lang="en-US" baseline="0" dirty="0" smtClean="0"/>
              <a:t>, stress fractures and shin splints</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47</a:t>
            </a:fld>
            <a:endParaRPr lang="en-US"/>
          </a:p>
        </p:txBody>
      </p:sp>
    </p:spTree>
    <p:extLst>
      <p:ext uri="{BB962C8B-B14F-4D97-AF65-F5344CB8AC3E}">
        <p14:creationId xmlns="" xmlns:p14="http://schemas.microsoft.com/office/powerpoint/2010/main" val="3749784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 of V dunking</a:t>
            </a:r>
            <a:r>
              <a:rPr lang="en-US" baseline="0" dirty="0" smtClean="0"/>
              <a:t> a basketball.  I do not believe I will have a problem with my daughter specializing </a:t>
            </a:r>
            <a:r>
              <a:rPr lang="en-US" baseline="0" smtClean="0"/>
              <a:t>in gymnastics!</a:t>
            </a:r>
            <a:endParaRPr lang="en-US"/>
          </a:p>
        </p:txBody>
      </p:sp>
      <p:sp>
        <p:nvSpPr>
          <p:cNvPr id="4" name="Slide Number Placeholder 3"/>
          <p:cNvSpPr>
            <a:spLocks noGrp="1"/>
          </p:cNvSpPr>
          <p:nvPr>
            <p:ph type="sldNum" sz="quarter" idx="10"/>
          </p:nvPr>
        </p:nvSpPr>
        <p:spPr/>
        <p:txBody>
          <a:bodyPr/>
          <a:lstStyle/>
          <a:p>
            <a:fld id="{01C73E23-5B05-4F99-866D-19F4D64AD3FD}" type="slidenum">
              <a:rPr lang="en-US" smtClean="0"/>
              <a:pPr/>
              <a:t>49</a:t>
            </a:fld>
            <a:endParaRPr lang="en-US"/>
          </a:p>
        </p:txBody>
      </p:sp>
    </p:spTree>
    <p:extLst>
      <p:ext uri="{BB962C8B-B14F-4D97-AF65-F5344CB8AC3E}">
        <p14:creationId xmlns="" xmlns:p14="http://schemas.microsoft.com/office/powerpoint/2010/main" val="3195531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CDC more</a:t>
            </a:r>
            <a:r>
              <a:rPr lang="en-US" baseline="0" dirty="0" smtClean="0"/>
              <a:t> than 5 million children under age of 18 suffer sport-related injury each year with approximately half of these due to overuse. More children are playing one sport year round with club teams, off-season training and private coaches.</a:t>
            </a:r>
            <a:endParaRPr lang="en-US" dirty="0"/>
          </a:p>
        </p:txBody>
      </p:sp>
      <p:sp>
        <p:nvSpPr>
          <p:cNvPr id="4" name="Slide Number Placeholder 3"/>
          <p:cNvSpPr>
            <a:spLocks noGrp="1"/>
          </p:cNvSpPr>
          <p:nvPr>
            <p:ph type="sldNum" sz="quarter" idx="10"/>
          </p:nvPr>
        </p:nvSpPr>
        <p:spPr/>
        <p:txBody>
          <a:bodyPr/>
          <a:lstStyle/>
          <a:p>
            <a:fld id="{6189185E-0A9C-4C1D-9F7D-B7747E0D707B}" type="slidenum">
              <a:rPr lang="en-US" smtClean="0"/>
              <a:pPr/>
              <a:t>7</a:t>
            </a:fld>
            <a:endParaRPr lang="en-US"/>
          </a:p>
        </p:txBody>
      </p:sp>
    </p:spTree>
    <p:extLst>
      <p:ext uri="{BB962C8B-B14F-4D97-AF65-F5344CB8AC3E}">
        <p14:creationId xmlns="" xmlns:p14="http://schemas.microsoft.com/office/powerpoint/2010/main" val="1113031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misconception that youth athletes are miniature versions of grown-up</a:t>
            </a:r>
            <a:r>
              <a:rPr lang="en-US" baseline="0" dirty="0" smtClean="0"/>
              <a:t> competitors. ¾ American families have at least one child playing sport. Burnout is well described and documented in literature for adults but little is found regarding its applicability to youth. Burnout should be recognized as a </a:t>
            </a:r>
            <a:r>
              <a:rPr lang="en-US" baseline="0" dirty="0" err="1" smtClean="0"/>
              <a:t>sequela</a:t>
            </a:r>
            <a:r>
              <a:rPr lang="en-US" baseline="0" dirty="0" smtClean="0"/>
              <a:t> of overtraining syndrome. Prevention should be addressed by the physician and the opportunity can be made by PCP.</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8</a:t>
            </a:fld>
            <a:endParaRPr lang="en-US"/>
          </a:p>
        </p:txBody>
      </p:sp>
    </p:spTree>
    <p:extLst>
      <p:ext uri="{BB962C8B-B14F-4D97-AF65-F5344CB8AC3E}">
        <p14:creationId xmlns="" xmlns:p14="http://schemas.microsoft.com/office/powerpoint/2010/main" val="3637214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a:t>
            </a:r>
            <a:r>
              <a:rPr lang="en-US" baseline="0" dirty="0" smtClean="0"/>
              <a:t> physician or medical provider should encourage the athlete to be well rounded and well versed in a variety of activities just as in life rather than one sport. The ACSM and Sanford Institute have collaborated to form an organization whose mission is to advocate for advancing and disseminating the latest research and evidence based education including recommendations and policies to enhance the youth experience in sports while at the same time promoting  health and development. These 4 prevention guidelines are a summary of the Amer. Academy of Pediatric association, ACSM and AMSSM as well as NATA.</a:t>
            </a:r>
            <a:endParaRPr lang="en-US" dirty="0" smtClean="0"/>
          </a:p>
          <a:p>
            <a:r>
              <a:rPr lang="en-US" dirty="0" smtClean="0"/>
              <a:t>1)Keep practice</a:t>
            </a:r>
            <a:r>
              <a:rPr lang="en-US" baseline="0" dirty="0" smtClean="0"/>
              <a:t> fun and workouts interesting with age-appropriate games and training to keep practice fun</a:t>
            </a:r>
          </a:p>
          <a:p>
            <a:r>
              <a:rPr lang="en-US" dirty="0" smtClean="0"/>
              <a:t>2)Take time off per from organized or structured sports participation 1-2 days per week to allow body to rest or</a:t>
            </a:r>
            <a:r>
              <a:rPr lang="en-US" baseline="0" dirty="0" smtClean="0"/>
              <a:t> participate in other activities</a:t>
            </a:r>
          </a:p>
          <a:p>
            <a:r>
              <a:rPr lang="en-US" baseline="0" dirty="0" smtClean="0"/>
              <a:t>3)Permit longer scheduled breaks from training and competition every 2-3 months while focusing on other activities and cross-training to prevent loss of skill or level of conditioning</a:t>
            </a:r>
          </a:p>
          <a:p>
            <a:r>
              <a:rPr lang="en-US" baseline="0" dirty="0" smtClean="0"/>
              <a:t>4)Focus on wellness and teaching athletes to be in tune with their bodies for cues to slow down or alter their training methods.</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9</a:t>
            </a:fld>
            <a:endParaRPr lang="en-US"/>
          </a:p>
        </p:txBody>
      </p:sp>
    </p:spTree>
    <p:extLst>
      <p:ext uri="{BB962C8B-B14F-4D97-AF65-F5344CB8AC3E}">
        <p14:creationId xmlns="" xmlns:p14="http://schemas.microsoft.com/office/powerpoint/2010/main" val="13026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preparticipation</a:t>
            </a:r>
            <a:r>
              <a:rPr lang="en-US" baseline="0" dirty="0" smtClean="0"/>
              <a:t> exam are important for detecting life-threatening conditions as well as examining biomechanical assessments to detect risk of overuse injury. </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11</a:t>
            </a:fld>
            <a:endParaRPr lang="en-US"/>
          </a:p>
        </p:txBody>
      </p:sp>
    </p:spTree>
    <p:extLst>
      <p:ext uri="{BB962C8B-B14F-4D97-AF65-F5344CB8AC3E}">
        <p14:creationId xmlns="" xmlns:p14="http://schemas.microsoft.com/office/powerpoint/2010/main" val="2332966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on your </a:t>
            </a:r>
            <a:r>
              <a:rPr lang="en-US" b="1" dirty="0" smtClean="0"/>
              <a:t>left is this model of “early specialization”</a:t>
            </a:r>
            <a:r>
              <a:rPr lang="en-US" dirty="0" smtClean="0"/>
              <a:t>, where an early focus on a sport is recommended.  This is motivated largely by the framework that it takes so many practice hours to become proficient, and so you have to start young, and focus young, in order to accumulate them.  This is the Ericsson argument, and if you’ve read Bounce or Outliers, you’ll know of Ericsson – he did a study on violinists in Berlin and found that the outstanding violinists had practiced for almost 10,000 hours, compared to only 8,000 hours for the “good” and 4,000 hours for the “normal” violinists (the ability of the violinists was assessed by the professors and teachers, in case you were wondering).</a:t>
            </a:r>
          </a:p>
          <a:p>
            <a:r>
              <a:rPr lang="en-US" dirty="0" smtClean="0"/>
              <a:t>That study led to this 10,000 hours concept, which has since been applied to all kinds of skills, including sport.  There is an inherent problem with this, because sport is not the same as playing a violin in that there are without doubt physical attributes that training cannot change but which determine one’s “ceiling of ability” in most sports</a:t>
            </a:r>
          </a:p>
          <a:p>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13</a:t>
            </a:fld>
            <a:endParaRPr lang="en-US"/>
          </a:p>
        </p:txBody>
      </p:sp>
    </p:spTree>
    <p:extLst>
      <p:ext uri="{BB962C8B-B14F-4D97-AF65-F5344CB8AC3E}">
        <p14:creationId xmlns="" xmlns:p14="http://schemas.microsoft.com/office/powerpoint/2010/main" val="3797375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Eastern European influence</a:t>
            </a:r>
            <a:r>
              <a:rPr lang="en-US" baseline="0" dirty="0" smtClean="0"/>
              <a:t> with coaches with migration of eastern coaches to U.S.  Hill and Simons from </a:t>
            </a:r>
            <a:r>
              <a:rPr lang="en-US" baseline="0" dirty="0" err="1" smtClean="0"/>
              <a:t>J.Social</a:t>
            </a:r>
            <a:r>
              <a:rPr lang="en-US" baseline="0" dirty="0" smtClean="0"/>
              <a:t> Sport Issues noted. </a:t>
            </a:r>
            <a:r>
              <a:rPr lang="en-US" sz="1200" b="0" i="0" u="none" strike="noStrike" kern="1200" baseline="0" dirty="0" smtClean="0">
                <a:solidFill>
                  <a:schemeClr val="tx1"/>
                </a:solidFill>
                <a:latin typeface="+mn-lt"/>
                <a:ea typeface="+mn-ea"/>
                <a:cs typeface="+mn-cs"/>
              </a:rPr>
              <a:t>Further evidence for early sports specialization is the growing number of travel leagues at 7 or 8 years of age37 and an increase in young Olympic athletes. A study of 519 US Tennis Association junior tennis players found that 70% began specializing at an average age of 10.4 years old.28 Specialization rate gradually increased after 14 years, with 95% of players by age 18 years. However, enjoyment and satisfaction ratings decreased in players older than 14 years old (</a:t>
            </a:r>
            <a:r>
              <a:rPr lang="en-US" sz="1200" b="0" i="1" u="none" strike="noStrike" kern="1200" baseline="0" dirty="0" smtClean="0">
                <a:solidFill>
                  <a:schemeClr val="tx1"/>
                </a:solidFill>
                <a:latin typeface="+mn-lt"/>
                <a:ea typeface="+mn-ea"/>
                <a:cs typeface="+mn-cs"/>
              </a:rPr>
              <a:t>P </a:t>
            </a:r>
            <a:r>
              <a:rPr lang="en-US" sz="1200" b="0" i="0" u="none" strike="noStrike" kern="1200" baseline="0" dirty="0" smtClean="0">
                <a:solidFill>
                  <a:schemeClr val="tx1"/>
                </a:solidFill>
                <a:latin typeface="+mn-lt"/>
                <a:ea typeface="+mn-ea"/>
                <a:cs typeface="+mn-cs"/>
              </a:rPr>
              <a:t>&lt; 0.01). </a:t>
            </a:r>
            <a:endParaRPr lang="en-US" dirty="0"/>
          </a:p>
        </p:txBody>
      </p:sp>
      <p:sp>
        <p:nvSpPr>
          <p:cNvPr id="4" name="Slide Number Placeholder 3"/>
          <p:cNvSpPr>
            <a:spLocks noGrp="1"/>
          </p:cNvSpPr>
          <p:nvPr>
            <p:ph type="sldNum" sz="quarter" idx="10"/>
          </p:nvPr>
        </p:nvSpPr>
        <p:spPr/>
        <p:txBody>
          <a:bodyPr/>
          <a:lstStyle/>
          <a:p>
            <a:fld id="{01C73E23-5B05-4F99-866D-19F4D64AD3FD}" type="slidenum">
              <a:rPr lang="en-US" smtClean="0"/>
              <a:pPr/>
              <a:t>14</a:t>
            </a:fld>
            <a:endParaRPr lang="en-US"/>
          </a:p>
        </p:txBody>
      </p:sp>
    </p:spTree>
    <p:extLst>
      <p:ext uri="{BB962C8B-B14F-4D97-AF65-F5344CB8AC3E}">
        <p14:creationId xmlns="" xmlns:p14="http://schemas.microsoft.com/office/powerpoint/2010/main" val="2992401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4C15FB-6F31-4A4B-B67A-1C41BBFC4FD5}"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06EAC-1811-4071-BAC4-AF035B53A927}"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C15FB-6F31-4A4B-B67A-1C41BBFC4FD5}"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06EAC-1811-4071-BAC4-AF035B53A9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4C15FB-6F31-4A4B-B67A-1C41BBFC4FD5}"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06EAC-1811-4071-BAC4-AF035B53A9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C15FB-6F31-4A4B-B67A-1C41BBFC4FD5}"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06EAC-1811-4071-BAC4-AF035B53A9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4C15FB-6F31-4A4B-B67A-1C41BBFC4FD5}"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06EAC-1811-4071-BAC4-AF035B53A927}"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4C15FB-6F31-4A4B-B67A-1C41BBFC4FD5}" type="datetimeFigureOut">
              <a:rPr lang="en-US" smtClean="0"/>
              <a:pPr/>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06EAC-1811-4071-BAC4-AF035B53A9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4C15FB-6F31-4A4B-B67A-1C41BBFC4FD5}" type="datetimeFigureOut">
              <a:rPr lang="en-US" smtClean="0"/>
              <a:pPr/>
              <a:t>10/21/2014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B06EAC-1811-4071-BAC4-AF035B53A927}"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4C15FB-6F31-4A4B-B67A-1C41BBFC4FD5}" type="datetimeFigureOut">
              <a:rPr lang="en-US" smtClean="0"/>
              <a:pPr/>
              <a:t>10/21/2014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B06EAC-1811-4071-BAC4-AF035B53A9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C15FB-6F31-4A4B-B67A-1C41BBFC4FD5}" type="datetimeFigureOut">
              <a:rPr lang="en-US" smtClean="0"/>
              <a:pPr/>
              <a:t>10/21/2014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B06EAC-1811-4071-BAC4-AF035B53A9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4C15FB-6F31-4A4B-B67A-1C41BBFC4FD5}" type="datetimeFigureOut">
              <a:rPr lang="en-US" smtClean="0"/>
              <a:pPr/>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06EAC-1811-4071-BAC4-AF035B53A927}"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4C15FB-6F31-4A4B-B67A-1C41BBFC4FD5}" type="datetimeFigureOut">
              <a:rPr lang="en-US" smtClean="0"/>
              <a:pPr/>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06EAC-1811-4071-BAC4-AF035B53A9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34C15FB-6F31-4A4B-B67A-1C41BBFC4FD5}" type="datetimeFigureOut">
              <a:rPr lang="en-US" smtClean="0"/>
              <a:pPr/>
              <a:t>10/21/2014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4B06EAC-1811-4071-BAC4-AF035B53A9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google.com/url?sa=i&amp;rct=j&amp;q=&amp;esrc=s&amp;source=images&amp;cd=&amp;cad=rja&amp;uact=8&amp;docid=pR8_BMI6iJzRvM&amp;tbnid=c37d49p8yka_pM:&amp;ved=0CAUQjRw&amp;url=http://scottcounseling.blogspot.com/2008_12_01_archive.html&amp;ei=Own2U4boG4yVyASUv4LYAQ&amp;bvm=bv.73231344,d.aWw&amp;psig=AFQjCNFImmzN75n1zin8fa2Qq0L7Hcc7sQ&amp;ust=1408719347056575" TargetMode="External"/><Relationship Id="rId7" Type="http://schemas.openxmlformats.org/officeDocument/2006/relationships/hyperlink" Target="http://www.google.com/url?sa=i&amp;source=images&amp;cd=&amp;cad=rja&amp;uact=8&amp;docid=pR8_BMI6iJzRvM&amp;tbnid=c37d49p8yka_pM:&amp;ved=0CAgQjRw&amp;url=http://scottcounseling.blogspot.com/2008_12_01_archive.html&amp;ei=1wn2U6SwNs2BygTqxoHIDQ&amp;psig=AFQjCNHsXYaipVS9o93tFCX6Qcz3Tgwgiw&amp;ust=1408719703981128" TargetMode="External"/><Relationship Id="rId2" Type="http://schemas.openxmlformats.org/officeDocument/2006/relationships/hyperlink" Target="http://www.google.com/url?sa=i&amp;rct=j&amp;q=&amp;esrc=s&amp;source=images&amp;cd=&amp;cad=rja&amp;uact=8&amp;docid=wWQw2LaxSvIM_M&amp;tbnid=0MFPsGGClAtr-M:&amp;ved=0CAUQjRw&amp;url=http://napervillemagazine.com/2012/08/youth-sports-burnout-the-push-for-perfection/&amp;ei=uQj2U72mOMKOyAS-rIGQDA&amp;bvm=bv.73231344,d.aWw&amp;psig=AFQjCNFImmzN75n1zin8fa2Qq0L7Hcc7sQ&amp;ust=1408719347056575"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google.com/url?sa=i&amp;rct=j&amp;q=&amp;esrc=s&amp;source=images&amp;cd=&amp;cad=rja&amp;uact=8&amp;docid=pR8_BMI6iJzRvM&amp;tbnid=c37d49p8yka_pM:&amp;ved=0CAUQjRw&amp;url=http://www.nyswysa.org/coaching/articles/98229.html&amp;ei=iAn2U_-SGYL4yQS2nYDYCA&amp;bvm=bv.73231344,d.aWw&amp;psig=AFQjCNFImmzN75n1zin8fa2Qq0L7Hcc7sQ&amp;ust=1408719347056575" TargetMode="External"/><Relationship Id="rId4" Type="http://schemas.openxmlformats.org/officeDocument/2006/relationships/hyperlink" Target="http://www.google.com/url?sa=i&amp;rct=j&amp;q=&amp;esrc=s&amp;source=images&amp;cd=&amp;cad=rja&amp;uact=8&amp;docid=pR8_BMI6iJzRvM&amp;tbnid=c37d49p8yka_pM:&amp;ved=0CAUQjRw&amp;url=http://scottcounseling.blogspot.com/2008_12_01_archive.html&amp;ei=Xgn2U57HJ4umyATo4IL4Dg&amp;bvm=bv.73231344,d.aWw&amp;psig=AFQjCNFImmzN75n1zin8fa2Qq0L7Hcc7sQ&amp;ust=140871934705657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aj_hRyB7vckXyM&amp;tbnid=lXbKAG2gG1IohM:&amp;ved=0CAUQjRw&amp;url=http://blogs.discovermagazine.com/gnxp/2013/08/the-sports-gene-not-as-reductive-as-the-title/&amp;ei=hzz_U_bILKfe8AGZxoDQDQ&amp;bvm=bv.74035653,d.eXY&amp;psig=AFQjCNF8RNyriubYfGLDH9wLxFBVNJylbA&amp;ust=1409322487742626"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upXjQNUq28EXM&amp;tbnid=QoQ4cKByrvJ1dM:&amp;ved=0CAUQjRw&amp;url=http://www.annalsofian.org/article.asp?issn=0972-2327;year=2012;volume=15;issue=4;spage=323;epage=325;aulast=Khan&amp;ei=MUZXUuKaINfH4APTioGgDQ&amp;bvm=bv.53899372,d.dmg&amp;psig=AFQjCNEBvnn8ZDe3EXt-AkO3IURq0vyIXw&amp;ust=138153764729770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7siUqTcBtav5yM&amp;tbnid=KGHc-DftS9WJoM:&amp;ved=0CAUQjRw&amp;url=http://www.gustrength.com/injury:thoracic-outlet-syndrome&amp;ei=k01XUprcGOig4AOck4G4Cg&amp;bvm=bv.53899372,d.dmg&amp;psig=AFQjCNGuBMgosmX1cVoU_sZ5L0FyH0JJUg&amp;ust=138153952769315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www.google.com/url?sa=i&amp;rct=j&amp;q=&amp;esrc=s&amp;frm=1&amp;source=images&amp;cd=&amp;cad=rja&amp;docid=JB8eYbo6u1Q6EM&amp;tbnid=e0vHzFvZoOVGuM:&amp;ved=0CAUQjRw&amp;url=http://bestpractice.bmj.com/best-practice/monograph/592/resources/image/bp/11.html&amp;ei=005XUtGaFOLl4AOy7oC4Dg&amp;bvm=bv.53899372,d.dmg&amp;psig=AFQjCNGNJEkdMMC8JM9X3V9fWEdl5iZfhA&amp;ust=1381539865262264" TargetMode="Externa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QlPFe2kRTQmiMM&amp;tbnid=E15BGzBGPQleCM:&amp;ved=0CAUQjRw&amp;url=http://www.ultrasoundpaedia.com/normal-dvt-arm/&amp;ei=7kxTUpkhkPzgA57PgIAI&amp;bvm=bv.53537100,d.dmg&amp;psig=AFQjCNEm0IOQJiPgfjcRGkbxDcur5Ll9AA&amp;ust=138127727833069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Yw-BvG9VXsHSJM&amp;tbnid=dzDljxzgFbua5M:&amp;ved=0CAUQjRw&amp;url=http://www.aafp.org/afp/2006/0315/p1014.html&amp;ei=qRP2U4nqF4aeyATJmYCICQ&amp;bvm=bv.73231344,d.aWw&amp;psig=AFQjCNEF3KysG8vBjaNctc9Xvstjcb-Mtw&amp;ust=1408722050427053"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p9EN8vL7W7ACaM&amp;tbnid=u_mQas6L96wTtM:&amp;ved=0CAUQjRw&amp;url=http://www.livestrong.com/article/450236-how-to-strengthen-your-pitching-arm-for-little-league/&amp;ei=ME4OVLrdO4Gj8QHvyYGwDw&amp;bvm=bv.74894050,d.cGU&amp;psig=AFQjCNGDe046qr81cUKKsrSBMvZPp0Xmkg&amp;ust=1410309981569317"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p9EN8vL7W7ACaM&amp;tbnid=u_mQas6L96wTtM:&amp;ved=0CAUQjRw&amp;url=http://www.livestrong.com/article/450236-how-to-strengthen-your-pitching-arm-for-little-league/&amp;ei=ME4OVLrdO4Gj8QHvyYGwDw&amp;bvm=bv.74894050,d.cGU&amp;psig=AFQjCNGDe046qr81cUKKsrSBMvZPp0Xmkg&amp;ust=1410309981569317" TargetMode="External"/><Relationship Id="rId7"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www.google.com/url?sa=i&amp;rct=j&amp;q=&amp;esrc=s&amp;source=images&amp;cd=&amp;cad=rja&amp;uact=8&amp;docid=0ZQTxV2dANSeGM&amp;tbnid=WK1Eq-2cJYvVEM:&amp;ved=0CAUQjRw&amp;url=http://www.drtomaino.com/article.php?id=152&amp;ei=_FAOVKuKHIPF8AGs34GgDw&amp;bvm=bv.74894050,d.cGU&amp;psig=AFQjCNHE13oCWPCfwzvD6fAUiqazIgMjgw&amp;ust=1410310477374912" TargetMode="External"/><Relationship Id="rId5" Type="http://schemas.openxmlformats.org/officeDocument/2006/relationships/image" Target="../media/image30.jpeg"/><Relationship Id="rId4" Type="http://schemas.openxmlformats.org/officeDocument/2006/relationships/hyperlink" Target="http://www.google.com/url?sa=i&amp;rct=j&amp;q=&amp;esrc=s&amp;source=images&amp;cd=&amp;cad=rja&amp;uact=8&amp;docid=CU16giUcPJ9rTM&amp;tbnid=bARmbGWCoSvPwM:&amp;ved=0CAUQjRw&amp;url=http://orthoinfo.aaos.org/topic.cfm?topic=A00613&amp;ei=dFAOVKPMM-HJ8AGr14GwDw&amp;bvm=bv.74894050,d.cGU&amp;psig=AFQjCNHE13oCWPCfwzvD6fAUiqazIgMjgw&amp;ust=1410310477374912"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healio.com/~/media/Journals/PedAnn/2012/6_June/10_3928_00904481_20120525_12/table1.ashx"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79XFpbyg7Kh7eM&amp;tbnid=9C3VWkO5TbgudM:&amp;ved=0CAUQjRw&amp;url=http://www.huffingtonpost.com/2014/02/26/this-commercial-sums-up-e_n_4859040.html&amp;ei=5tz7U566MdK0ogSI7oAo&amp;bvm=bv.74035653,d.cGU&amp;psig=AFQjCNGdwvWKNJpF_MBzWJoIpH3c7z5B3A&amp;ust=1409101268051050" TargetMode="External"/><Relationship Id="rId7"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hyperlink" Target="http://www.google.com/url?sa=i&amp;rct=j&amp;q=&amp;esrc=s&amp;source=images&amp;cd=&amp;cad=rja&amp;uact=8&amp;docid=HpnKhFO0YtTkfM&amp;tbnid=9C3VWkO5TbgudM:&amp;ved=0CAUQjRw&amp;url=http://pagesay.com/cadillac-made-a-commercial-about-the-american-dream-and-its-a-nightmare/&amp;ei=kzf_U9jAEpW9ggTM9oL4DQ&amp;bvm=bv.74035653,d.eXY&amp;psig=AFQjCNEQsMAwMQpWD7dL7q2ITz04xOjkNw&amp;ust=1409321151764620" TargetMode="External"/><Relationship Id="rId5" Type="http://schemas.openxmlformats.org/officeDocument/2006/relationships/hyperlink" Target="http://www.google.com/url?sa=i&amp;rct=j&amp;q=&amp;esrc=s&amp;source=images&amp;cd=&amp;cad=rja&amp;uact=8&amp;docid=hi1MzW6efPXZiM&amp;tbnid=H8B0dolPE2vwkM:&amp;ved=0CAUQjRw&amp;url=http://www.usatoday.com/story/money/cars/2014/03/03/cadillac-elr-ad-poolside/5965439/&amp;ei=Yjf_U-77LYnHggTV5IGgCA&amp;bvm=bv.74035653,d.eXY&amp;psig=AFQjCNEQsMAwMQpWD7dL7q2ITz04xOjkNw&amp;ust=1409321151764620" TargetMode="External"/><Relationship Id="rId4" Type="http://schemas.openxmlformats.org/officeDocument/2006/relationships/hyperlink" Target="http://www.google.com/url?sa=i&amp;rct=j&amp;q=&amp;esrc=s&amp;source=images&amp;cd=&amp;cad=rja&amp;uact=8&amp;docid=hi1MzW6efPXZiM&amp;tbnid=H8B0dolPE2vwkM:&amp;ved=0CAUQjRw&amp;url=http://www.usatoday.com/story/money/cars/2014/03/03/cadillac-elr-ad-poolside/5965439/&amp;ei=Sjf_U-z1HYvMggTlo4CQDw&amp;bvm=bv.74035653,d.eXY&amp;psig=AFQjCNEQsMAwMQpWD7dL7q2ITz04xOjkNw&amp;ust=140932115176462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sxDIGkpOYf4"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hqBSMkX9PUKtLM&amp;tbnid=i59P-zyctRdM7M:&amp;ved=0CAUQjRw&amp;url=http://oecdeducationtoday.blogspot.com/2014_03_01_archive.html&amp;ei=Ogj2U_7jIo6oyASOt4KQBQ&amp;bvm=bv.73231344,d.aWw&amp;psig=AFQjCNF-TQorGSqOSllvGRtPF5746hcfZQ&amp;ust=1408719216285828" TargetMode="Externa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docid=pitiuSAibGyJ3M&amp;tbnid=TBmzcSLBW8KHaM:&amp;ved=0CAUQjRw&amp;url=http://www.parenttoolkit.com/index.cfm?objectid=A8281ED0-E5C0-11E3-9B6B0050569A5318&amp;ei=6Aj2U4qHEYOryASx7IDYDw&amp;bvm=bv.73231344,d.aWw&amp;psig=AFQjCNFImmzN75n1zin8fa2Qq0L7Hcc7sQ&amp;ust=1408719347056575" TargetMode="External"/><Relationship Id="rId5" Type="http://schemas.openxmlformats.org/officeDocument/2006/relationships/hyperlink" Target="http://www.google.com/url?sa=i&amp;rct=j&amp;q=&amp;esrc=s&amp;source=images&amp;cd=&amp;cad=rja&amp;uact=8&amp;docid=wWQw2LaxSvIM_M&amp;tbnid=0MFPsGGClAtr-M:&amp;ved=0CAUQjRw&amp;url=http://napervillemagazine.com/2012/08/youth-sports-burnout-the-push-for-perfection/&amp;ei=hwj2U9qPBNawyASxvYIQ&amp;bvm=bv.73231344,d.aWw&amp;psig=AFQjCNFImmzN75n1zin8fa2Qq0L7Hcc7sQ&amp;ust=1408719347056575" TargetMode="Externa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t>The Specialized Youth Athlete and Avoiding Burnout</a:t>
            </a:r>
            <a:endParaRPr lang="en-US" dirty="0"/>
          </a:p>
        </p:txBody>
      </p:sp>
      <p:sp>
        <p:nvSpPr>
          <p:cNvPr id="4" name="Subtitle 3"/>
          <p:cNvSpPr>
            <a:spLocks noGrp="1"/>
          </p:cNvSpPr>
          <p:nvPr>
            <p:ph type="subTitle" idx="1"/>
          </p:nvPr>
        </p:nvSpPr>
        <p:spPr/>
        <p:txBody>
          <a:bodyPr>
            <a:normAutofit/>
          </a:bodyPr>
          <a:lstStyle/>
          <a:p>
            <a:r>
              <a:rPr lang="en-US" dirty="0" smtClean="0"/>
              <a:t>George </a:t>
            </a:r>
            <a:r>
              <a:rPr lang="en-US" dirty="0" err="1" smtClean="0"/>
              <a:t>Friedhoff</a:t>
            </a:r>
            <a:r>
              <a:rPr lang="en-US" dirty="0" smtClean="0"/>
              <a:t> D.O.</a:t>
            </a:r>
          </a:p>
          <a:p>
            <a:r>
              <a:rPr lang="en-US" dirty="0" smtClean="0"/>
              <a:t>St. Vincent Charity </a:t>
            </a:r>
          </a:p>
          <a:p>
            <a:r>
              <a:rPr lang="en-US" dirty="0" smtClean="0"/>
              <a:t>Spine and Ortho Group</a:t>
            </a:r>
            <a:endParaRPr lang="en-US" dirty="0"/>
          </a:p>
        </p:txBody>
      </p:sp>
      <p:sp>
        <p:nvSpPr>
          <p:cNvPr id="5" name="AutoShape 2" descr="data:image/jpeg;base64,/9j/4AAQSkZJRgABAQAAAQABAAD/2wCEAAkGBhQSERQUEhMUFBQVFBAVFxcSFRUUFBUUFBQVFRcUFxQXHCYfFxkjGRUUHy8gIycpLCwsFR4xNTAqNSYrLCkBCQoKDgwOGg8PGikdHB0pKSkpKSkpKSkpKSkpKSkpLCkpKSkpKSkpKSkpKSwsKSkpKSkpNiwsKSwpKSkpKSwpKf/AABEIAJEA3AMBIgACEQEDEQH/xAAbAAABBQEBAAAAAAAAAAAAAAADAAIEBQYBB//EAEAQAAEDAgQDBQUFBgUFAQAAAAEAAgMEEQUSITFBUWEGE3GBkRQiMqGxQnLB0fAHFSNSYuEzQ4LC8TREc4OyFv/EABoBAAIDAQEAAAAAAAAAAAAAAAEEAAIDBQb/xAAnEQACAgEEAgICAgMAAAAAAAAAAQIRAwQSITETQSJRBTJxgTM0Yf/aAAwDAQACEQMRAD8A2LsKDk5uE9VMajRpwSRXfufqU9uDdSrVoTgEAlTLhgtqVFfQBuyvZgqDF8T7tp/Lbw6rOckkaQhbIOI1LY2kk6i/yWSxDtESDrbQjyt+vRNxjEXPvf5/rdZOpZJLmybDjcWtuQLJa7G1GiZiHaR0jyQ43568NuPJCpq+zg7O+54uvv5bcFHkpgW6H37C/jxI6XTKeEtHqdRvwsgWqz0XAO0BNgXZh1Nz6rUsYHi40XkmG1TbjmNiOFuXRbnAsb94A9PBFSMnA2FHT5BbdVnantY2iia8sdI97xHHGzR0jzwvwA52PBaSiAc2+6ou3HY51ZFGYX91PBIJYXke7mHB2mxsPMbWTfoWrkzL+02LMaZJMPiMYFyyOU96G7niQSBwstJgvaJlZTsmizBrr6HQtcLhzT1HTe6pHdp8UpAfbMNEzG/FLRvB0/m7vXhrsB4KRX4jTSYJUz0AEbO6mI7toicyUZQ4EN2dt5W11Qv/AKWcbLw1FuJQ31hH8ydhUd8LieblxomPLiTmLvZwc2bcm/FYekx+WLAKV7HF1TUS+zsfIS8hz5pffJde5DW2F+Y8EWymyzWfvB9+ICsKaWQrLVf7MKiKPvKavqHVjcpPfSfwZDcZmlhHut3te+2vQvaB1RVV8GHMmNM1tMKiqfTk5zchvdxv3AzEa/1X1tZFSomy2bHM4cFxzjy1WbwnshVUVXG6nqZJqR4cJ46uTO5p+y+M21PHhseaxZ7U01dLLJXYlPTRiR7YaemL2ARtNhI9zWkOc7fy8AreSu0DxX0z1HvnfynyRWTHksL2C7TA1ctHFUuroe5MsEkocJGubbNC8kAuGt79FmsJroanOa7E6ulrs8gLS50MMRBOUBoFrDiLttt1R8y+ieJr2etyVJVe+skzWtYKg7QVNZBgufvWTVAyh09P/EBiL7GVrrWLg0gFw01J5rN4bR08nduw/FpPaMzCWVsjg2QfaBYW6noC78VJTJ4z0oi2pOqEZCpD8P6pnsJ5obWVTRLaUVhCy0Na/mpsVe5Z7i9GiaeqK0Kiirjy+alMxI8kNwaJ1S8NaSeXqeAXn+MVBe9x1I4X68eVytRiVfms3kLnxt+vVZfExZp9TztZc/UZuaR0dNi4tmCx6qc45Gkm+9uXluodNViAZTqTa4afhPA+Kk4rKSS1osL76gnzUBtMRrlAPX81WOQ2eMkOj3dsTy0PooU0znaZj+uPUpTAdSTwBOvnyXIINRp5LWLMnGifhUIzcdtL68QtbQ1DW62/XBZmmZZ2nI/Pir3C23dc7DQeP6/FHcijiz0fs1ipLbE7bD81E7eYPUyGmqqT3qikkLxGSQ2VhtmZuBfTjuCVWYbUZTfje35fl5LdYfPnb1sExGV8C0o1yZAftPmy5W4VX+0ae4Yz3ea3GS3w342QsB7Dzx4PV08mUVNX7RIWC2VjntGWO+32deV+i9DDdFwhabTOzzPC+1NWaEULcOqW1LKcwF8jS2naGsyd5n3Jyi4aNzoCo9D2OnmwCljYwsqqeT2hjJQWHOyeU5HB1rEtfcX6c7j1Sy7lR2hs84ru3tbPEYabDauKseA3NIy0MLjYGTvDoQNbXA87auxnDauiq6fEGxurCKVtNVthFpHEWd3rGAajMAbAcOtx6LZcyoJE3GDou0dbXVdP7PT1FJSxOLqh9SwMdKOETWkHkRccztYKlwyOTCHywT4c+rpnSySQTwQsmcGvt/DeCLi3UjW9rherWSDUaJZiuy1VVVEs0vscdFB3ZbAJIWtqHSH7brWszm3w14rOVOMue0xYrg01TUtLm95BThzJBm90tkbYtFrDQny1C9XyrjmqUgWeZdnsFxCjwl3cRtbOZ3TNp5LPLYHEAwgk/HbX1G5VH2iZHXxmOHBZ4at5b/EdF3LIjmGZzniwcNxqB+C9lIQXFW2A3FI+sdT+ywujlnLw2N0sbbsY6NjAZJD9kOJJ9VZHwRXkoWYqzRUx0RUuIqFEpcSwLImxlHao0aPmsLoFlyQy7M555G3obfis9j1X7xY3zPAb6laTDv8ACLrbl58dSsy/DHa5gbkkm/F3XkB8IH9J5rkZF7OxhMxLSm9wCSb2HE/1FRZ8OI33Ov8AytYaXLchpc48ToPM9OQUd1BuT7zjuToPAcgqKxrgy/7vyjqf1dEoKAuOnqfr4q9dhlz75J+Q9FPpqYN2W8bMZ0UktHlc3xv6BTsOFj528yL/AERKzWQdGPt4kgKRSw2d0Av5nRFMxmkkEZWWNvH5Fa/A6t1tOG/UObf6hecl5MhF+Z9SvQ+zcVoiTxI+Q/MlMYnbFMyUUXgrXJwryo+VIhNbmKUiUMRPJPbiag2SsrWwUWIxIJ4rwqtNso5BouRWBd9pCpErobiUXgmHNc7wc1Rlx5lNMx5o7iUy7c4IT3qkfUu5oD6x3NWUkBxZevehZlQPr380P94v5o7kCmV7FKiK4wKTE0LNhCxBGLND4FNaQjd1cdOP4qj6Lx7ORNEULQ47NHjfdU1RVxniB46Kdjk0mUljM5F7WIHzK8uxzHKqMF0jI2++W5feLgMpcDcGxBsRfmFz5RlLhHThUVuZtppgBuNeWqjbBZTs3jzp3We2xB0sdDa17A66XC09RcLNxcXTGIyUugTLk9ETZQZ63IPz2USLH2E2E0V+RcPoVZX6RV17ZavpcxG9wb/r9cFOghsP1zP5qHQ4jc+9Y8Lt2V1FCCNFtFIWyNrsyscf8V1ty4AeA/uV6XhzMsTG8m/iVinYWWzNtuSPxK21Kwhgvvb0K1wLli2odpEgOSzJiVkyKjsy7mTEkQjrrl01cuoQcSuFcuuZlAiKG5OzJjioAFIo0gUh5UeQqBsjSBCKLIUHMiAZRzFzbuGU8ipzLWvdVtgTqb+Cms1+zoqWFE2MDgjROOiFBHyRIs7TtpzVX0GPYWoJIsBpzWcxPCg/4sp6loKvaqssFQ4jiBsUhKVM7GKLoFQYKxhB0J20AH062UjEYRoq6nqXx2d3RkJdvf4R0Hih13aRpPvAjplNwfAKqyc8l/FfRExPCBILa20vYgHQ3t8lm67saHvvnIub5XtFhc3LRqBa9/VailxJpLSwkg5swdoR5cFfMa0jULRZfoylhXsyGDdmZIXXY+7SSSw6NH3bE2WuoLi2Yf2RGw8rJ7TprwF/RWv2ZyXoo8VrbTPc0BzmubGByNtRbndbmla7I0O+LKL+PFZfstgpzmSTUiR7zpoZDfboLla8FW08Wm5P2Z6ycKUI9r2NypjmdUa6G4BN2IDQErJd8L2uF3OEbAcskV3vBzTQ66hBLickoQYUNyKQhuRCBeo0gUl6jSIgIsiCUZ6EoVoMHxnS/opTahrQqOloXM3VnBI0hUYVbCNx5oJGV1+GiLBiEjz8JA6pocBwCMKsmwAWbVl065K6vd8lnsRlygnf5m/Tqr7EWEm4LXO5Ai58BfXwVC2cF/v7tOxGoPhwXOnFqR1dPqsc41FpsJROqDGDlY0cnOs4eIso9QJgD/Da7c+68f7lPfWZzbNl+qr5nhuzifvG4+iiaGou0RmYm0HKWljjwcLX89irsVmg8FWB7XDUBSO/BAUl3wUg0WNPWXKPXVrY425iAXOA46jd34Krpd9P+FS4rXuqKhkcZuAWsb1udXeZPyW2NfZzPyOo8Ufj2eo0NRGWgNdcgDTZ21ybHVSWuBVfUQtGUloOgF+OmgN/BTIp7Wsbttx1I/MLovHXRy8eabfz9hyzqgTQE6BPfE++h0+aI46Kg1RTS4I69w4+q7DSPG5KsW5uaLl6oBoq3VIDg0g3PRSWM6KT3fQJ2REFAMi7lRDGgy3A0RslHHyAJrnpzdRqFyTRSyEaV6jl4OyNK938uiA49LK1kI8yEjSBBzBSwJBhDfiVKjhFtEGJhUtgVAA/Y+Z0VViWI5WljL24na/4ouM4wG+5msL26k/ks7WY3Ewe8d0tkypcI83+Q188svFh69v7KuvqHEkh19VEPaKRotIGytG2cXI+68e831T6mZj/AHo7+A49V3BOzzqoyWcGNYBmcRmF3bANvqTY+iU5k6RfR7otbeGDb2nbxDm+jv7p5xuB2vetB63H1VjWfszNnFs1hcZczBqLak2OmqzdZ2Aqm7NbJ9x4J9DYrWOKuz0sM+fGvkWTu0VO3/MzH+lrnfhb5qP/APso9mRvP3iG/IXVXH2Kqz/kO/1ZR8yVc0H7Npz/AIj44x0JefRunzWqxP0gT1c/s5Jjr5G20a08G3F/E8VquwvZ0h3tEotYHu2nmft+HLx8FMwTsZBBZxBkcOL7WB5tbsPO61NtLpnDgp7pHM2SnLdN2Oa3MLckGMW02PAosAsuuId4pwYQdlVte9+nTdSBICqPFZS1jZGmxa8a+It6XDVa0c2djXjZwB/XzS0qTJizp5HifaD5QnNjsEwtTbHmqjQayRCY1x5ruZQgF8humsJPBckizO3PkuiEj7SgUJ1/+EiAV0MtxumEqBBzRXVfINddlYSuKiyi/BQFkCeG/wAJUQ0J/mCnvmHKyGJR0QCjrSeaVVVd2wm+trDxKFA+/X9c1WYzVXkDB9luY+J0HyHzVcstsTna7P4sLa/gz3aG5cDfYH6lZ+t98dQtHiI0JOyz08XJcpu2cLSS+K+0RqCbI7IdnbdCvVJcO7mmbDHq4vZe+73nVziNra+jV5/gFEx1REZhdvesFjsTuL9NAvU568NuftHc6X5pjG0uT034/FGdzrkBiB4DgPp0UKnkd7xfoLiwB4AAXI4INRiN76IUdbf+63hI7E4cUXMJa4aEX4i+qKGBUUU4Zcg8SST9OiuYKjM0HmnsU74OZnxbeUS2I8TtwobZEVr1qLElg3QJDY3CK19wgzFFksiY64upZsvxBhePGMiT/aR5qJ+z/GzLDkf8QJLerSfqrFjr6HY3B8DoVhKHPA4ht2ujkcB4NNvok83xkmIanL4ZxyL+P6+j1Yrir8KxLvow7yI5FTbqJnWhOM4qUfYgdeicSmlyG5yJoGaulyiGsA3KFJijb21PgFAE7MEF45FDFQLa6LjnC1woE46bghPOqXeDeyjyzog6I9REEDuUySFxebvNraBGA6oFrBxR8jYchssnPXjvJ372LR9VezOtE8sJJDXW14garDulLmFo0zSG/wB1oGvzSupldI42vjvqHoPPUOdE552uLKmnrdDzI9EzGMbFgxh91trdbcVEwymdO7W7WaAuI5mwA63S0cb7Znh02yO6XCLDDBIYnO2LXtLHf1Dl6BbOix4Ssvs4fE07gqhrKwNaGN0DRa3RUwqcpu02P18eaF2N6HWOEm6+LNnLVXKGKn9arNR46RvYo379uNGu62stInoI6rHP2aR1YLZXag8N7q/wGUvYTb3dgdgeaw+DzmaQNPutGpOlyLbC3D816HQ1DcgaLAN0A6Lo6eDfInqs0XGo8h8yfHIkW32IQyCCnGhBMlRy2RHODh1UcR3TxCEaIyO51lj+1eIOgnuGgslaHf6vhd8wD5rcPiB3WI/aXHkiiOmr3gc7ED8kvqIPYxfPijkjUlYzsf2tcJzGfhk0bfYOGy9C9qcPiXhOHS2e08Q4H0N17BT4uZGAtbmOgdqNCksMuKZfSyjB+IuhU9F3v+iiRzHiLJ7pVudAK5rTuE3u2jghd6VwvUIgjwEx06G5yHLIBxULDZbk6O9FElic7Qu06KQXgatCZ3oIuTYBAI10duZXGvPJRKiqudiBzumMqRbTVWARMP8A+m8pPoViB/hO8JPqxJJJ5+zm6v8AZGQl+Na/Df8ApB/5G/iupKT/AFLav/GgFd8TvF31VXIkkl0K4ehg3R4/teSSS1j2NRL/AAXj4j/5C1dAuJLqYP1NV+pe06mu+FJJMlRQqQ1cSVkAT155+1T/ALb/AN/1C6ksdR+jAzD0e48QvVeyu0n3m/RdSXKxdi0f9iP9mgXCkkmjriKaUklAgH/F5Krh3P3j9UkkCFpH8Pqq7g7y/FJJAJDOx8vqu0+3mUkloV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4.bp.blogspot.com/-swDE9wzuUTs/TycVBFs9L0I/AAAAAAAAC5Y/XFr7Xxu-8T0/s320/image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2611" y="4842164"/>
            <a:ext cx="3121025" cy="1981200"/>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descr="http://i.ytimg.com/vi/JHeJlmVSPbw/hqdefaul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19600" y="3580101"/>
            <a:ext cx="4572000" cy="32778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1965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SEhQUEhQUFRQVFxUYFxUUFxcXGhUUGBQYGhgYGBgYHCggGBwlHBUVITEiJSorLi4uGB8zODMsNygtLisBCgoKDg0OGxAQGywlICYuNCwvLywsLCwsLCwsLCwsLCwvLCwsLCwsLCwsLCwsLCwsLCwsLCwsLCwsLCwsLCwsLP/AABEIALwBDAMBIgACEQEDEQH/xAAcAAABBQEBAQAAAAAAAAAAAAADAgQFBgcBAAj/xABDEAACAQIEAwYDBQYEBQQDAAABAhEAAwQSITEFQVEGEyJhcYEykaEHFLHB8CNCUnLR4WKCkvEkU6LC0hVzg7IlM0P/xAAaAQACAwEBAAAAAAAAAAAAAAAAAwECBAUG/8QAMREAAgIBBAAEBAQGAwAAAAAAAAECEQMEEiExEyJBUQVhccEygaHhFHKRsdHwI0JS/9oADAMBAAIRAxEAPwDUi1IZ64xobGggUHr2ehTXM1SAYvXs9AL17NQAfPXjcpuXpJuUAHNykl6bm5XDcoIDNcobPQWuUI3aADNcobPQWehm5QAc3KQ12gG5SC9ABjcrqvTfNSlagB0HpYNNlalh6AHAaulqAHr2eoAWzUNmrmahuaAPO1AZqW1BepA6XrouUE16ggcB6WGpqDRVoAcA0oUJTXc1QSKJpOauE0k0AWQvSC1NzcrhuVNAFLUkvQjcoTXKAHGaktcpv3tIe7QAZrtJ7ymzXKT3tADo3K4blNTdpJuUAOHuUF7lBe7QjcqSA5uUgvQS9cz0ALZ65noRNJDUAOQ1EQ02Q0dTQAaa8XoZakFqADB6JnppmpQeoAcZq5NDDV7NQAs0Fq6XpDNQAhqTNcY1yakgWDS1agg14vUAOVelZ6Z97XhdooLHeevZqbd9STdoomydL1w3Kbs9JNyrAHa5Q2uUFrlDNyggMblCa7Qi9DdqAsI12k97TdmpBagix2btJN6mpevW1ZyFUFmOwUEk+woCw7XaG1ypO12YxTCe7C/zMo+k00x/BcRaEvbbKN2WGA9csx71Fonka97Xhcptmr2apK2Oi9WPgnZdroD3SUU7KPiYddfhH1pr2M4V31zvHE27fUaM/Iecbn261oNVk6GQV8sjrHA8Og0tKfNvEf8AqolzhVht7SewA+op4aSaW2NpFa4p2Z0LWCZ/gY7+h/rVVZoJB0I0IPI1p01Ue2nDwIvqNyFf1/db8vlUwnzRScaVor4evZ6ad5Xjdpomx53te72mJu0+4Fhe/vJb5Ey38o1P9PegLJfg3AnvjMTkt9Y1b+UdPP8AGrHZ7N4dd1LHqzH8BAqWVQAABAAgAcgOVeNLbHqKIu72fw5//mB5gsPzqA4z2YKAvZJcDUofiA8iPi9Pxq4k0mqbmidiZlPe0NrlSfa7BC1iDl0VxnA6Ekhh8wT71CZqeuVZmfDoLnrne0EtXCamiLDG7Xu9pvNdLUURZYS9JL0Imkk1AwWXpJekE0mpIF5qSzUmiYayXdVBAkxJ2A5k+QEn2oA7hMFcumLaljzjYepOg96kT2UxMTlX0zrP9PrTjFdu8Bgh3K3B4NDlBcltjmiBMjUZpGxAqPtfa/gyYLsPW3lHzFxvwpTyew1YvcY38BdVxbZGV2ICg8yTAg7HXmK0bgnB0wyQAC5+N+bHoOi9BTLgHaHDY8ZrLJcNsg9SjcjBAZTvuBOsTU6TUOdkxhTOzSc1cJoF3FIphnQHzYD8TVGxlFO7ZcDW3+2tCFJh1GwJ2YdAdj5x1qqGtT4gEv2biKytmUgQwPijw/UCsvinY5WjPljTL/wzHWcBh7dvEXEW6Zbu1l7jSZ8NtQXaBA0HKnOD7SrdcKLGKRSCTcu2jbAgaSreMTy8NYX2x7S4uyHbO6XsSzBrglXW1Zv4m0EBHwyFUyI09TML2X4zeUMuGTxN4r1+5nuM5E5QFBgASd5nfTakybSs0QjbSR9AYjtPfV2W3w/EXUUkLcW7hwHUbMA9wMJ8xNH4b2je6+S7hMThhBPeXe5ySCPDmW42p9OtYpg+I4m8SPvdxWG6i0EHzZTPzpbdp8XhzlW+LxG6sjZvSbcAepBpXic1/ke8DSv/AAbMe22BF1rL4hbVxWKxeDWgxBjwNcAVx0IJ5VJ8RtLdsuvxKyyI1mNRBG+oFYFxX7Qr162Mlw2r6EZrN7LdsX7esgZxGb1AMbGYFSPYftYyOmIs2+5sB7VrFWELGyGusVW5Ztkxb1yEx5imJPsQ/Ylw9dJr2Ju5ndgIDMzAdASTH1pNazEcJqz/AGeAd9cY/u2/xYf+NVerh2Pwqh7jWnLW2SGDAB0YMCFYbEETqNDB2qmR1EvjVyRasRxAotx2yIiAnM7wABrLGIVfOqdd+1XBhsqXBcIME2kvsv8Aq7sA+oqd7T8POJwl/DhgpvIUBacsnqRtpWO4zs+mHIS5eu4XLA8dvu7bHql5kyv7MaybmdCGNM1odssKde/wublN3LH+pafYXjyXdFyN52rtt/zB+lZZxvgzW7doI9lXY6te5gbxqJOtVDj3Z7EXMSiWApuW7JuO6nwgSwBmNJiAPXkCapCW4ZkxKKtGw9t7gc2ys+AMGnQ7r89d42nzqqkUrs/wQ4TA2kczcYS4JnK7MWZPIjYjqDSwlbMT8pzcq8wEikmnBt0k2qZYqgFeo3d0MpU2FFibDGk/djTnv0/5n0Ne75P4z8qR4yNfgS9hr92rn3anJZf4j8qZYjDBmzBiNI2NV8dB4DF/daNhLWUkmR4HEgwQWUqCDB1lhyPoaZfdDr+0bfoadYDLabNcLusAQARlJZfEeoEbVHj3wifArkiMLhsHg0druGS0bTG25e2stzRg13O7yJE+Gck5RpS+K4/B21t5rCAXVz5u6tiFJIUEkLE9JnanmAxY4pJsi6GVlW4XVbRKjMyGGDAkA5TBJ8hNOeK9j711Tnc24AC93eynQk6/sYnU0mSe7k143HaV7gOIbBLeuYMZbd9/EqBJHc4a+47sXB4SzKqahwCd9aY8T+0PF2x93xFlibyWryMMQQGtMMykXLIUrqCDliYIjrOni1pLdvDA5TYKXe9YFhdFpheutmRSCCBcVlIBiSARVZ7UYawcWt23dt3LQ8PdSoazbgC5auKd8rMHB2guOmZvPqISi5fKxja7V3Z762mFDW9Q/wC2vOhiNHuXNDBOtMMX2ov3c7i3hc51d/uyhySN2b94xzJNT1kYRLd3IQS0HwKWmSSfhED+5qGxOKtuotJFs3DlNy6wREPMnMc2npyga6UuM2/Q1ywwS5aJD7OM+IGKuPkGJX7smHuW1S2e8ZrnhItgB0IDZ55L5CLpdwmViJBgkSNjB3FVrghTvzhrRU20wyJnFl7ei3DcZhm1OY94smJLMdBAqfuWbQOra+Sj6RWpKf8A1TZz3GL/ABOhr2iSxj7l+zctv3rIGsW1XNF23muFkZZJVu8aViRJMGNKhwXCWsMl+3iEVibpi2YBER8QcAoR0I+dTnHbWIN7D/c7h0Fxg3d5+7dcgzL4Wa2PGJKxzo/aHheIS/h7ttrj372e0XKAi4QmZdyATFptNxpqaTkg6pqh2GdStDXss2AQMwa2jxGViijUkwCD4v8AaoTi9zCm8f8A9rGZzWVJkkbBlYafnUnj0xhUd9auAiR4rJSJPlcgzG9RmOvX7dsWe5HjhVbu7hbMx5OS0kDWByHlSIw81/f9jXKT2fL6fuQXH8KLzWu7mI1a5Igf4ydjWhdh+GWLNq5h3u2nQvauPcVhFy5aRXVLU6sc7jWNlBjUUxsYXGYBGxdm3h7158qNbVM7WAGKkKZjNmZQwAYg7wAaPwi9nt2ruJuAXXF1oZWLKXu5Wl5hiwsIdtI00NaYRbVR5/Ux5JJztkwLFe7mh27NtjAdT/lj8aJcwSJq7AdBoCfrTE8jlt2uxPh46vcd7ipXsxihavQf34WZ2OYRPlOh9ar+JvyIBgchURiG6fOt8dE5LzMy+Kk+EbBiroFyM5FxgCihjBQTIUbN125gchVOxXaF7TOt6xctF2Y+BgphiYZlYtbf1Agmao+F4u9m9auMc4tkCCFJj90ZyMwjkJgVp1rj2DxiKtwq/k3hdCdxv4h6eW9c7U6PJifuvf8A3o6OnzwfZE8UvYTE4dBiwGQKWBvW2tlZYqNbEQ2kaDWdqk+y2BsYS0xRVXvQJBuMyhFUABS1pTljXXmxPOo7tJbw93Dpaw9p7gFwHvMKlu89oW2kLq4KkwBrOjNpTe3mcBsQj2LS6u2Ki3njRbaKD8J+InfYDWkRxSki88kfmT/FuIWihBIL3R4BOYEAjxiBy6z+NU/HcQFvQQepruO43avXc6gm2FCIdVlRzj92TJjpAov/AKel9ZtlQ3PMfyjUU/Jhy4YW1wZ04ZZUnyNU4wigM+gJI+QpdrjdhgPGATyOlObXZ0wA7IYJO/kI/CjN2fTMpIWFj6UhZhj0/wA/0AWsVbeMrqZmIIOo5etIdkn41+YqQxXALNxVEBYM+GR6670fB8Gs2lyqNJnWT9TVvG9hbxEh3Vd7qlxS8tcncy4DuxXu78jRyPMVwsOvyFRuCiMx3E7NnR3QP/CWAPvNVri/aMQQjZmMgBdveNtxUH2wxPe33JtlCNCGjlpy8o1qIw0zP63J/wC2vXaTSY8UVS5a7Mc5OQTvLkhg7BuYkkH+YTB/XSpt8TjeJlbd17a27Rzd4EabXKVLMZaBodxqZG9C4Rwy5fYJbQu5BOUdBvvsKdYu53Nvu8pzSZGkFidQTzMQI960ZdNinL5lY5pJUuhfC8PYwpdbKZSAqi6Y7xmI18fI7nSBpVYvXbyOt4MwKqA7gAF9IYlwJM/FE8qmkTwW21jMARruXb6xFBx+HiJ55h8j/cVMtNCSpIrHK0+SU7NYXh920Vxd25ZuCZbvXVHSdIymP3oynzI8i8L4FhWtEqo7sX8SBcA8d62LrqkXZzhQIHIkj3Nct8PUhVQHU5YDH4ifDpOx29qtnE7iWLduyrL+zAGhGrczHrJ96zPRRjk+voOeobiOXurbUJbUIo0AH5nc+pqOv3t+dRZ4u0wcp0r13FEnYVthjUeEZZW+WKuY97bh7bsrCYKmCJEGDy0nkai8dx7GC7Zvtib104e4txUaANDB8KDLOUkTvBNHvqZ1mgm3VM2lhk59RuPI4qjVuzn2kYa9anFPbsXQYIzaMIkMsklehUkwRuRBNJ7bfaO1zEWvuqALYN5rbsytmcqbS3CmyqFa6QDJMg6VWbmFDbgfKvLhgOVYV8M812P/AIjgkcX2yxuIAWUtAgB2tKyl/mxGvlQbTsYkzAAHoKCqUVRXQwaaGLrsz5MrkSVm9G1PRjMylW5jcRI9CahO8Fet3522/vTXGxNCeIK1oznlWnqB8uX+9RuMukFCCSGZecxAM/gKnsZhe+ssv7+hXWPENhPLmPeqwlswQdgZgiCrDnHKdjGh5QdCjJJrgdjpqyWw1nPM8xt76TSVtnYjSlYO9JBHrUzheB38S5GGTOwgnUAAHqWIFPcoxVtlebohreGyxlAHSBH4UPEI370wJjc6nc/QVa8F2axD3blgWx3toAumZeYBBBJg/EKFxHs9iLej2Lo05IWHzWQfnVPEg+LQLcvQq9u81tVMwOc7TTvC8dKOAAZHNab42z4HQjXUQd52im1i3ux+Y+gHWokne30LKmrZrnDsQt60twSM24jYgwfqKK9sfoVDdlD/AMOs7ksfrH5VKuxFeH1dY884R6TZ0Mcm4psQ9odBQzZHQUvNSc3p8qzrIy+5+5Ilzyj2/rXRJ01PzpZUf4p8oA/CuNH+I+h/oKdtFiRZPMH5GllYOpHvP4UE+sD1JNeI61FICE7YcKS6gZFLXQQPACSR5jn/AHqhNg+5uZb02wJLZ/DAHr6H51r+BA7wHpJ+Q0+sVSe2HDBj8TasPcNtfGzMBJKgbCdJkiuxoviUsUFCStf2JWkeVOSLR9l3FbbYXEugXJaY+OIZoTMQT0Ayx6ms/t3ReXOcwYSudRIaIIDcp109PLS78D4DbwOExGFW67LfD+IxmTNbyaRpsNNOtRXAOxirdJe8HtqplVUoxnQScx866ODUwSlll6mfJhdrGuyvYAFruGttov3i2TOkqxA1HsfnWwcc7UYfDNbQL3pcxlsm22UyAARmGpJ0rK+1OCt2wTakRyJn31/W9MPszx6txDCruGLFk5K4tMQwnaGA08qs8uHUx388XwTLBlwva/U077V2AwahTkuG6vdkbg5WBM8oB39KwrinB7+EuNbvI6ONSG5j+IHZgddR+IrSftL4v32M7pT4cOMv/wAjAMx/+g/ymnXau9cxvDUe/Zy37bTmIhig0ZlXcTuV/wAMjlVNvh4oN+v36Jj55SSMxt4qMpOo68yDtUhh37wqZJVmUD0AE6epqCuoUkH4T7+4qR4NdhFPRh+X9K1YcrctrFTiqtFhuWlk6L8hSVtp0X5CtS+z/gFu3YGJuZWe6CwJ2t2/fnpqfb1nMJj8HebJbaw7GfCApJjfQjWonrFGTSi3XqLjhbXLMTNpTypJw46VdO2fZkWb9oWYC4hiFTbI8qI/llx6a+VWnhPYfD27eW8ovOfiYyAPJADoPqfoGS1cIwUvcqsUm2jHXsR1jqNSKGbW8bgT6jyrYeI9gMM6t3Qa28HKczMublIaTHpWQ8VR7DOjrluWm299R5g/WaZi1MMqe30IljlF8jPEEKuYnT1+kdahcRjGCjIYJ0U+XNvah8Vulr28rBI9CI+e9NlbO3XkBygdTyFZs2obbivoPhjpcjvDcdvrENI5ZgJbz9KtWD7PYi8veCw3i8RyldzqYBM+0UxwPDLSYfO8i82gafCysRlCryOg84J9BovYvExbArnS+ITxPjn05N2PRKabfH0MysAoSmoKmDIjWY25bVsX2WYM28Pcv3PCHgKTp+zt5iX9CWP+mdqp/azh1teJYe4yO1m+yi8ttSSCpUFjl1AKsJ/kbnWq8QwdvEWha7wokpItFRKqQQmoMLoJA5CNqfl1scmKMffv5UZ/4dxm37ERxS/ZwfEVxF18q4iw9v4Sf2lt7ZB8IJ1Vv+nzp9wjtSmIxDWbakqFLC6CYKjLMqQCDLR7VS/tmvePCBJNxTcMLJ8DAA6DqwXXyNO/s7UYaxdxWIDBmXw21VmcW11JyKCZYxp/hHWqf8bw75PzdL7A4z31Hoqn2m4ZFxl8KdGZGI/xMqsw9yZ96reFwhYgDckBdY3/ADo9zif/AKjjDqUa7dac6mE0JyeoECPKtL4Z2KwqKC+e42hzFioB8gsfWa2T1mLDFKTt0uhcMGSdtdWNMHaVEVV0CgAadKKbhG5ih8RtFHKSP6j0oBGg5emteMlbk2+zV1wOGxI6T6j+9e+9Acz8v702A9D5jT2pMT1/XvUUFk6b076+Zn867Oun69aKyQJLgj3J/pSEsKT8cjynfzNa3EqDIjWNv1vSR05n1ozYcc3+k/iaV4F2Zj1028tDVdoCblxrSs+4CnTny6+lVHF9o7Nz94H0A/KrZcdDzIP+If3qL4L2Hwr37xZc6Pb1tkQEYsDmtsDIO/60puKEHxJ1+pow6l4+Eis4jibGMl7blcHLpMjqd6tfZHFC7YukspOYKchmIUH2+Oovjn2SLJbC3LZGvgviD/rUa+6+9RPZp72DN+z3E93cBfuyCFYqN43kBT1royxvwtsZ38qohZISybnCn72S3aDs53gOViCdCDsy8/QxOtSeCxmFsIqAJaaIy5Qv+9As8eV5Ew2hKncSJGlAxllL4K3EVgfQ1zXa4Z0l51ZL23tXZMKwAk6A6VH8V4sDMmmHB+H28Mt1bQI7wgkEkgBRoBOw1NVLtfddfgNCjue1MH5U5NET2luobhCeEH4gNR7DkaY8OvqAVWYUrvqZnemONQrq+nnP9KednMLnF0zGU29Ou5PyH412tJv3JXZxtRKPLqjQMF2tvi2MOLrZMpXLCxkIiJiTuau/YnskAbGLN0nwlhbCxqQRq2YyNelUrsd2IuY3DviFvBCtxlVChObKqnRg2mrEbGrF2B7RYlr9nDSGsgMGXIJRQpIOYCR4oGvWK35nuhLwqVd/QxRSUlu/IkftRxqq+GCvF22XuQN1UlcreXiTT0NV3C4zG8RHchnuqGDagBVI2LvA6zBPoJFXztVwq3ir+EtXB4T35aDBKqqHLmGoBbLNH4rxfC8NtKuUKIPd2baiWjc9BuJJPzNZ8WZRxxjGNy/dl5Y7k23SCdkuCXMLbZbl03GYgwJyoQNlnUzzOmw0FZD9pmPRsfeAMzlUMuoJREBXTmCCKe9oO2HEMWpyWrtrDyRFlXYNG4a8Br5gQNdRVLFprbsoAyHUT+7O8dP7U7BimpOcny+Pp/tBJxqkSmD7HLfw+YSl58xBkwq5vCCo0II1PPWmGB4R3F428QACsEAfC45MCQJXfl5Gr5wg2xh7IyuWKiY22HQUrjnB7eItHMXV0BKP4RkMT/mHUfmAa8/PVZIZZxvi3+XJrxbU05Kyt8aZXtleo+XSKL2C4wSMjHxKcp8yOfvvUNwi25Ui5qahkxTYTFZwJU/EBvAO486iOO04ep155FGpvp8M3yyqkA6UUOtZrh/tDwug7xh5MrfjEVIL21w5UsHzAb5ZP4bUtYp3SixbnD/0v6l3a6lJOMRdSwA89KovCO1D4241vDJkULmNy5BMTGig6epPtUk/ALbGcQxvH/GZE+S7D5VWUXF+YtBRmrTKbxBxiOJX/ua5+edB4e8AGpbb4gvyrVMA9zKM8AxsNfrFRtl7VsQmVR0Gn4V08TXrV8ud5KVdFcem2X8x1x/DZlDjddG/lP8Af8ag7iQNI+v5VJtxZSpU6g7+lML11A8hWiJAzaeU1mmk3Zj1ENshnauEjUqfeK9973+L2ivJjrUybWXXUhj1/Cu3LtljJn6j8DUbRBYi3qI2EjX56V7vo6/r0rz2wevzrjwF5T03M8q00VBu45z7bCvB4mDNcSwTq2/SSaMlse8b/r3qGiAOYkFo9Jqc7IYAqHuMRDeEexlifePlUNdg7GSNIPX0qycBkYYTBOZ9vWrY1yWj2L4hetHwFpJ5Ajl5mqxZwihm/idi0DLOq84E7Ci9r7We2x1DL4lIJBBHmKiuEB3Nprrs2x1gTGgmBrWi6LtlS7b4TJi2GYgNbtEwYysCyqT5wWPv50yD3FPhuuD0GoXTXepft8AMRfncm0B5BUAIqv4a4RbgeYGo2r0OHBjljjuinwjDLLNNuLa5H/BuJXDdy3HLBhAkD4h6daJ2hw8gmoRgQQRuDIMjQirVaujEW558x0POuP8AEdMsM1OCpfc7Pw/P4kXjk7f2MyxNoB/FLCZ32XoOlW3hRsGzcbDpcRZIIuEE5so2IJ0g1D8bwRS5rUz2esFsNdAGzMRHXKulbND5pKRzdXDZafuXj7Me0qYW2bV4kWmJYMAWyvsdBJIIA25gdTVzb7QMBr+3Jjpau/8AhWOYYwijbT86RfAC+tbcmix5Jbnf5GWOaUeDQuB9tkv49rt9hZsJadbKtrGZ7cliJ8TBZPIQB5m2vxrh2IjNewtyOVw2zHs+1YamhHnQHEMfy0NVyaGEmmm0Wjma7PovAPh0SLJshBJi0UCjmTC6V883L3eFmO5JPuxk0nEfDpJJoi28oH61pmn06wt83ZWc9yXBbOEBhaTLI06gDQ0Pi1/LaY5hMRoOZ8/ei8PzGwmWIC7nTXnH1phxVs+S2OfiPoJA/OvH5Veol/M/7m/Tw3Sihhwy1CkmqrxdQ99ug0/M/j9K0Lh/DjduJaTQtuf4VAknz0FT3Afs0w1pu8uk33kkh4CTO+Qb+hmtulcVJzkdDXS4UEY7c7L4t7Qu2bF17UlSyJmkxp4Rqw3ExEjrTa52fxNq2bl3C4i3bkKzPbuW1k7A5hH5V9U27QVQoAAiIGgjpFN+JcNtYi01jEKXtMVJEsvwsGHiQg7gc6e81ytI52xHzZwPHdxPcXDaLxmDBZaNhJGvPQGpheO4r+ND/l/oa2Cx9nfDLbgjDKxIIi41y8upEnLcZgD5771NDs/hQoQYaxlGgXukgDyEaUzxML/HjTZKeSPEJNIyfhaG5bDXHOYzsIGhj15TTtrKKBK5j7n310p5xfBravXUQLbVXaABoFmQB00PKo8LoCG22gmNRXFzSTySceFfRbxclU5M6rrHhMc9BEUJxJgnQnmD6zNe8IErvGsczM/0pS4vmQQQJ1g0sowRhOpn0P0NNmxMfuT6CfrTy5+0J2nTl+vKm4ZhpMex/KKuiC4q3IGOXWuiyDuWHPQga0tAkTBJmZIilAqDsSTv6VqaIOoQOg9ZPLqaAbkkaiP1pA50futZjUcvfSvW+ikH0/XlVaAA0RoI+hqf4A82WEfC526EA6+81EFNRoRpr+jT/gcftSu0ARy1J1/6T8zRDstHsYdoCMhnn1qLs+EDbwwB7AafX6VMcTtgSY1qGxHizCI56eeulXy/hRMi0WeAYbEGblm2xIzFiozZtANd6Lj+xmEukF7QlRAysyaSTshAO9SHZq2BZUj+FBPM5VGpqRatMJzSTTf9SKT4opeK7EYK2pY28qjUk3HgDzJbTfnTXHdjrdtGaypRhrBZjmjlDE+3tV4uIDQXtCqzyTmtspNr6jMdQkpRXJifaPheZc0SRqBrr5aa05wDYZBbWwpttcVi9ti5KXFjQlt5ExHIcqunGuEd3cL7o2qzsp5qPqf9qiL+BtMhGXnI5EMOYI1mlabVvTzp9G7U4I6mFrsqvE0i4Z56/wBqj8TTjjPeKfEpyo2XORuTqoaNidddjrHMBoHzD8a9XhyRyQUou0edniljltkuQDvqK9iW1nnpSb1vQxuKa469GUnYj6ipnLauSYq2WPsyuGZ3bF3HREUFQisxZidQAoJ+lXHB4vhgFx0tFDat5hcvlYLNIUKM5hpHMA61kdjiZE5FLMdI18+lTXDeDXL0NdhTOgIAA8wN2965Gonum5SlUfr9jfixxcEoxbl+hNcOxkWEE6hdFgy3QU6wOGO7fEd5/CnVjApbAgTHM0W/cULqd9v7Vwcs1KcpL1bZ1sOGGnjufsTPYnCftbtzTwjKD5k9PQH51dcMlVXsVmNu426sygE7kgGduQBFWuwdI/KtGL8BzpTc25P1DZjyApSHqB/auH1NIuNGp0G0f3ppUMPQe1ek9D7U371esEedGRp6j9dRQBn3by0VxOYRDoG5zmEqdAOij51Vmy7wT13A6QAeehq2/aJhst+25YQ6QM5+HKdQvrI+dU42sh0CMASQJ2O532/vWLIqmyjFKuaSV0B5kjQHyolyyi6efIk6/o0NFGpQmWMZRuPMbdKRdbxEuIj/ABfLQHnp/WqUQEu3EEmSpPPfXqIP5U2fFMdVdSOvi1oeJtLAIJUETMzptBB0O31oK2TAyZGXkcv9NquooDS1840029OXyrjX4BCx6k9etDvLz1/XntXMzRpGw0nnty51pog8zEDQEn059KJahdW3MbfhQ1sXPJdSJMkjp+vOk3H1HMcyNB0/EVVoA5ujUa7chrof7074DeVWcGQbgGXzyzA9dTTCzcGpn3jnH9a9ebUaz/Q7fnVemWj2e4/jFGhIkkACdyaYrfM6AjQanmNgfp9arfEli8DuVYbnpU0CQJ5jbLrp/X/yqZvchmWGx0aH2VP/AAtvWdXj0zmKe3rhFRvZE/8ACWweRuDX/wBxo+kU9v8Aoacn5UViiO4lxfugWIkATFR3Du2Fq7cFtlZCzZQTlKlukg71FdtcWUQAfE7ADXkup/7R71U2bwtBy9DoCCNRt6TPpS5SpkSk0zYsdhFuoUbY8xuDyIqjcWwL2WAYAp/ECRmHlGoYdPlNWrsvxQ4nDJcYQ48NwDk43+eh96ePg1uyrqGXmDzonjUzRhzuH0Ms46h1DSQV+LRiUPI8rqbajy5iapuHtXA0C1ccDUOqkhhy1AO21bzY7L4e3nAUsj727hzoPMBtj570/wANhVtrCLA9/wAdTWjS5Z6d8dexGpePNHrn3PnrFMs+IFT0kfUGKHgcB347tVa6QZAAkj/TX0HirIJ1EzHInQH5Df3omFQAQFjfkBPsK3v4m33D9f2MK01eplvCuztnAgNiFV8QwlLUwtlerkGCT7+9dshS5uAKM378QsdEUfF7eetaRjuC2b+t20rHqZn6HTYfKmeL7OrliwVstsXy52y8wCxkfOuXnlPNK5M6WCePFGkufmUC/i1UF3Jy7CdMx8hUPdx9xyYttGni2CqedJx9u4t5rd3Q2mKyJjKGiFA2nT5c66cewIWNBuCdYJGsAzG/yrJtoVqNS8nlXRon2fybNzN/zTp0ORNvnVwGg1+dVPsCR90DE6M9wyeeuX/tqwY7EFQMu5Pr9K1R4ihcVwP1PlUNxW5+2VCPDlzTznNB05gSvzp5hMUzQDHyiqvxziP/AOStWxJAtlGIOzPLAfS386lyoHwW/DoAKMnSmmGuSooxtiZqbJog+3mFV8MCVDd3cRhPIzl5/wA1ZszgsRGU6EEA+enmN/pWqdqFnCXRoNAdeoYEfhWVYkA5tNYEae4jrP62rLn/ABFGMs7F9xlGxB5+fuOXSvYu4Z8R1hdo2E+dNLmEY6hgQdQFMGDsJ5+fpTW5ZKeHXXqSZAEkz+XkfeVFFB+7hgSwEz89tTPP6aUFWK6SY5TO1Nsp3zEgQDOvyIHQn5GuJjusyImBpsDuR51baRbRq4UiNJHXrSgWG+n+9DuXCCfID617OZjkSR7Cf6U9ok5cxKjc6j93zpucSWBCa8zpS7GHUhiQDtvry8/SlXTlIjmB9WiqugBEH4pmBooGuumv65UJrzHlAMzJ9Ij5fjXcKc1wg6DLMDTnEU0xZ0EaSSJHoDUVyBE8Rxln7zbXvFYs0FVMnMdIMba1NLiFG2h2577n8KyjtPb+744m2zSGW5J3zHU7DrV34fdLFZM8/eplhpDMmRzfJpnYa6zWbusoLkL5eEEieY1HzNSmMv5Qdyem31NN+yNsLgrWURmBY+pY/wBqHxRzmirJUkgj0UrtliR3tpTHhRmO37xAiP8AL9arOKuSCGG3UQdfz2+VG4tb7zHXyzNpcyCDsqrAH0oDLlJG/hXcnXUHX9c6pNJSKP3LR9n/ABA2b3dzFu6slSPhuCMuU8yZIPtWm4Y718/tjHF0EHUMkeWp19RAreeE3i9pGO7KpPqVk1aFp8kxfA8J9KQfWuOKaugq7ZdIdFRFIJqodvOJ3cNhTcsuVfPZWYDaNeRW0YEbEinPZfEtfw9t7rFmZQTyBPoNKrYetFkF4HbX02+ddY0lNBpSjUkmF9sdMRiwDBF64ZjXxEmPkQB86gMJbg7wTIBM6nca8zpPvVx+0vh6pjjlLftra3G12aWQ5fIhAdZ1mqTfvFHCgyCSddeZH69KpXaEPs3Ds7hCmCsI3NQ0/wAxLfnTtcQouEghSNPF06U6wdoLatAfupbGvMZQNabcYwq9PfnRRoj0Es48AszkBQCSZ2AGp9Ik1lr8S7zF98Cxm8Lm50XOCogeUCp7tzeNu1btpotwnP5hYhfTWfYVRxiSGCiANoH+XX11+gqkhWR8m623IMHSNp50a7eMeEa+dds2AYJnanSWwOQptWMspX2h41hhe5Bh7x5GCEUgkgkbzl+tZe7XRsBlnUkgFQNABV9+1ZAL+HO8o/M6ZTIjpvVBzkoJJM5uZ5OQI9qVLsU5cnrF3VoUyQBlB1XmI821rlzEQFkMM7ldRBkAEHw+h/0+9NrxKhYZtTl1M6TG/pRrIBtFiJILDWTplWor1IQ2xDypAzFt466yAMsHnP050xuqzGVO4BMkb+vP1qea2oywo3YgRoIVZiOs6+gqs42+Q3LUA7DSenlTMbvoGf/Z">
            <a:hlinkClick r:id="rId2"/>
          </p:cNvPr>
          <p:cNvSpPr>
            <a:spLocks noChangeAspect="1" noChangeArrowheads="1"/>
          </p:cNvSpPr>
          <p:nvPr/>
        </p:nvSpPr>
        <p:spPr bwMode="auto">
          <a:xfrm>
            <a:off x="53975" y="-1790700"/>
            <a:ext cx="5334000"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QUEhQUFRQVFxUYFxUUFxcXGhUUGBQYGhgYGBgYHCggGBwlHBUVITEiJSorLi4uGB8zODMsNygtLisBCgoKDg0OGxAQGywlICYuNCwvLywsLCwsLCwsLCwsLCwvLCwsLCwsLCwsLCwsLCwsLCwsLCwsLCwsLCwsLCwsLP/AABEIALwBDAMBIgACEQEDEQH/xAAcAAABBQEBAQAAAAAAAAAAAAADAgQFBgcBAAj/xABDEAACAQIEAwYDBQYEBQQDAAABAhEAAwQSITEFQVEGEyJhcYEykaEHFLHB8CNCUnLR4WKCkvEkU6LC0hVzg7IlM0P/xAAaAQACAwEBAAAAAAAAAAAAAAAAAwECBAUG/8QAMREAAgIBBAAEBAQGAwAAAAAAAAECEQMEEiExEyJBUQVhccEygaHhFHKRsdHwI0JS/9oADAMBAAIRAxEAPwDUi1IZ64xobGggUHr2ehTXM1SAYvXs9AL17NQAfPXjcpuXpJuUAHNykl6bm5XDcoIDNcobPQWuUI3aADNcobPQWehm5QAc3KQ12gG5SC9ABjcrqvTfNSlagB0HpYNNlalh6AHAaulqAHr2eoAWzUNmrmahuaAPO1AZqW1BepA6XrouUE16ggcB6WGpqDRVoAcA0oUJTXc1QSKJpOauE0k0AWQvSC1NzcrhuVNAFLUkvQjcoTXKAHGaktcpv3tIe7QAZrtJ7ymzXKT3tADo3K4blNTdpJuUAOHuUF7lBe7QjcqSA5uUgvQS9cz0ALZ65noRNJDUAOQ1EQ02Q0dTQAaa8XoZakFqADB6JnppmpQeoAcZq5NDDV7NQAs0Fq6XpDNQAhqTNcY1yakgWDS1agg14vUAOVelZ6Z97XhdooLHeevZqbd9STdoomydL1w3Kbs9JNyrAHa5Q2uUFrlDNyggMblCa7Qi9DdqAsI12k97TdmpBagix2btJN6mpevW1ZyFUFmOwUEk+woCw7XaG1ypO12YxTCe7C/zMo+k00x/BcRaEvbbKN2WGA9csx71Fonka97Xhcptmr2apK2Oi9WPgnZdroD3SUU7KPiYddfhH1pr2M4V31zvHE27fUaM/Iecbn261oNVk6GQV8sjrHA8Og0tKfNvEf8AqolzhVht7SewA+op4aSaW2NpFa4p2Z0LWCZ/gY7+h/rVVZoJB0I0IPI1p01Ue2nDwIvqNyFf1/db8vlUwnzRScaVor4evZ6ad5Xjdpomx53te72mJu0+4Fhe/vJb5Ey38o1P9PegLJfg3AnvjMTkt9Y1b+UdPP8AGrHZ7N4dd1LHqzH8BAqWVQAABAAgAcgOVeNLbHqKIu72fw5//mB5gsPzqA4z2YKAvZJcDUofiA8iPi9Pxq4k0mqbmidiZlPe0NrlSfa7BC1iDl0VxnA6Ekhh8wT71CZqeuVZmfDoLnrne0EtXCamiLDG7Xu9pvNdLUURZYS9JL0Imkk1AwWXpJekE0mpIF5qSzUmiYayXdVBAkxJ2A5k+QEn2oA7hMFcumLaljzjYepOg96kT2UxMTlX0zrP9PrTjFdu8Bgh3K3B4NDlBcltjmiBMjUZpGxAqPtfa/gyYLsPW3lHzFxvwpTyew1YvcY38BdVxbZGV2ICg8yTAg7HXmK0bgnB0wyQAC5+N+bHoOi9BTLgHaHDY8ZrLJcNsg9SjcjBAZTvuBOsTU6TUOdkxhTOzSc1cJoF3FIphnQHzYD8TVGxlFO7ZcDW3+2tCFJh1GwJ2YdAdj5x1qqGtT4gEv2biKytmUgQwPijw/UCsvinY5WjPljTL/wzHWcBh7dvEXEW6Zbu1l7jSZ8NtQXaBA0HKnOD7SrdcKLGKRSCTcu2jbAgaSreMTy8NYX2x7S4uyHbO6XsSzBrglXW1Zv4m0EBHwyFUyI09TML2X4zeUMuGTxN4r1+5nuM5E5QFBgASd5nfTakybSs0QjbSR9AYjtPfV2W3w/EXUUkLcW7hwHUbMA9wMJ8xNH4b2je6+S7hMThhBPeXe5ySCPDmW42p9OtYpg+I4m8SPvdxWG6i0EHzZTPzpbdp8XhzlW+LxG6sjZvSbcAepBpXic1/ke8DSv/AAbMe22BF1rL4hbVxWKxeDWgxBjwNcAVx0IJ5VJ8RtLdsuvxKyyI1mNRBG+oFYFxX7Qr162Mlw2r6EZrN7LdsX7esgZxGb1AMbGYFSPYftYyOmIs2+5sB7VrFWELGyGusVW5Ztkxb1yEx5imJPsQ/Ylw9dJr2Ju5ndgIDMzAdASTH1pNazEcJqz/AGeAd9cY/u2/xYf+NVerh2Pwqh7jWnLW2SGDAB0YMCFYbEETqNDB2qmR1EvjVyRasRxAotx2yIiAnM7wABrLGIVfOqdd+1XBhsqXBcIME2kvsv8Aq7sA+oqd7T8POJwl/DhgpvIUBacsnqRtpWO4zs+mHIS5eu4XLA8dvu7bHql5kyv7MaybmdCGNM1odssKde/wublN3LH+pafYXjyXdFyN52rtt/zB+lZZxvgzW7doI9lXY6te5gbxqJOtVDj3Z7EXMSiWApuW7JuO6nwgSwBmNJiAPXkCapCW4ZkxKKtGw9t7gc2ys+AMGnQ7r89d42nzqqkUrs/wQ4TA2kczcYS4JnK7MWZPIjYjqDSwlbMT8pzcq8wEikmnBt0k2qZYqgFeo3d0MpU2FFibDGk/djTnv0/5n0Ne75P4z8qR4yNfgS9hr92rn3anJZf4j8qZYjDBmzBiNI2NV8dB4DF/daNhLWUkmR4HEgwQWUqCDB1lhyPoaZfdDr+0bfoadYDLabNcLusAQARlJZfEeoEbVHj3wifArkiMLhsHg0druGS0bTG25e2stzRg13O7yJE+Gck5RpS+K4/B21t5rCAXVz5u6tiFJIUEkLE9JnanmAxY4pJsi6GVlW4XVbRKjMyGGDAkA5TBJ8hNOeK9j711Tnc24AC93eynQk6/sYnU0mSe7k143HaV7gOIbBLeuYMZbd9/EqBJHc4a+47sXB4SzKqahwCd9aY8T+0PF2x93xFlibyWryMMQQGtMMykXLIUrqCDliYIjrOni1pLdvDA5TYKXe9YFhdFpheutmRSCCBcVlIBiSARVZ7UYawcWt23dt3LQ8PdSoazbgC5auKd8rMHB2guOmZvPqISi5fKxja7V3Z762mFDW9Q/wC2vOhiNHuXNDBOtMMX2ov3c7i3hc51d/uyhySN2b94xzJNT1kYRLd3IQS0HwKWmSSfhED+5qGxOKtuotJFs3DlNy6wREPMnMc2npyga6UuM2/Q1ywwS5aJD7OM+IGKuPkGJX7smHuW1S2e8ZrnhItgB0IDZ55L5CLpdwmViJBgkSNjB3FVrghTvzhrRU20wyJnFl7ei3DcZhm1OY94smJLMdBAqfuWbQOra+Sj6RWpKf8A1TZz3GL/ABOhr2iSxj7l+zctv3rIGsW1XNF23muFkZZJVu8aViRJMGNKhwXCWsMl+3iEVibpi2YBER8QcAoR0I+dTnHbWIN7D/c7h0Fxg3d5+7dcgzL4Wa2PGJKxzo/aHheIS/h7ttrj372e0XKAi4QmZdyATFptNxpqaTkg6pqh2GdStDXss2AQMwa2jxGViijUkwCD4v8AaoTi9zCm8f8A9rGZzWVJkkbBlYafnUnj0xhUd9auAiR4rJSJPlcgzG9RmOvX7dsWe5HjhVbu7hbMx5OS0kDWByHlSIw81/f9jXKT2fL6fuQXH8KLzWu7mI1a5Igf4ydjWhdh+GWLNq5h3u2nQvauPcVhFy5aRXVLU6sc7jWNlBjUUxsYXGYBGxdm3h7158qNbVM7WAGKkKZjNmZQwAYg7wAaPwi9nt2ruJuAXXF1oZWLKXu5Wl5hiwsIdtI00NaYRbVR5/Ux5JJztkwLFe7mh27NtjAdT/lj8aJcwSJq7AdBoCfrTE8jlt2uxPh46vcd7ipXsxihavQf34WZ2OYRPlOh9ar+JvyIBgchURiG6fOt8dE5LzMy+Kk+EbBiroFyM5FxgCihjBQTIUbN125gchVOxXaF7TOt6xctF2Y+BgphiYZlYtbf1Agmao+F4u9m9auMc4tkCCFJj90ZyMwjkJgVp1rj2DxiKtwq/k3hdCdxv4h6eW9c7U6PJifuvf8A3o6OnzwfZE8UvYTE4dBiwGQKWBvW2tlZYqNbEQ2kaDWdqk+y2BsYS0xRVXvQJBuMyhFUABS1pTljXXmxPOo7tJbw93Dpaw9p7gFwHvMKlu89oW2kLq4KkwBrOjNpTe3mcBsQj2LS6u2Ki3njRbaKD8J+InfYDWkRxSki88kfmT/FuIWihBIL3R4BOYEAjxiBy6z+NU/HcQFvQQepruO43avXc6gm2FCIdVlRzj92TJjpAov/AKel9ZtlQ3PMfyjUU/Jhy4YW1wZ04ZZUnyNU4wigM+gJI+QpdrjdhgPGATyOlObXZ0wA7IYJO/kI/CjN2fTMpIWFj6UhZhj0/wA/0AWsVbeMrqZmIIOo5etIdkn41+YqQxXALNxVEBYM+GR6670fB8Gs2lyqNJnWT9TVvG9hbxEh3Vd7qlxS8tcncy4DuxXu78jRyPMVwsOvyFRuCiMx3E7NnR3QP/CWAPvNVri/aMQQjZmMgBdveNtxUH2wxPe33JtlCNCGjlpy8o1qIw0zP63J/wC2vXaTSY8UVS5a7Mc5OQTvLkhg7BuYkkH+YTB/XSpt8TjeJlbd17a27Rzd4EabXKVLMZaBodxqZG9C4Rwy5fYJbQu5BOUdBvvsKdYu53Nvu8pzSZGkFidQTzMQI960ZdNinL5lY5pJUuhfC8PYwpdbKZSAqi6Y7xmI18fI7nSBpVYvXbyOt4MwKqA7gAF9IYlwJM/FE8qmkTwW21jMARruXb6xFBx+HiJ55h8j/cVMtNCSpIrHK0+SU7NYXh920Vxd25ZuCZbvXVHSdIymP3oynzI8i8L4FhWtEqo7sX8SBcA8d62LrqkXZzhQIHIkj3Nct8PUhVQHU5YDH4ifDpOx29qtnE7iWLduyrL+zAGhGrczHrJ96zPRRjk+voOeobiOXurbUJbUIo0AH5nc+pqOv3t+dRZ4u0wcp0r13FEnYVthjUeEZZW+WKuY97bh7bsrCYKmCJEGDy0nkai8dx7GC7Zvtib104e4txUaANDB8KDLOUkTvBNHvqZ1mgm3VM2lhk59RuPI4qjVuzn2kYa9anFPbsXQYIzaMIkMsklehUkwRuRBNJ7bfaO1zEWvuqALYN5rbsytmcqbS3CmyqFa6QDJMg6VWbmFDbgfKvLhgOVYV8M812P/AIjgkcX2yxuIAWUtAgB2tKyl/mxGvlQbTsYkzAAHoKCqUVRXQwaaGLrsz5MrkSVm9G1PRjMylW5jcRI9CahO8Fet3522/vTXGxNCeIK1oznlWnqB8uX+9RuMukFCCSGZecxAM/gKnsZhe+ssv7+hXWPENhPLmPeqwlswQdgZgiCrDnHKdjGh5QdCjJJrgdjpqyWw1nPM8xt76TSVtnYjSlYO9JBHrUzheB38S5GGTOwgnUAAHqWIFPcoxVtlebohreGyxlAHSBH4UPEI370wJjc6nc/QVa8F2axD3blgWx3toAumZeYBBBJg/EKFxHs9iLej2Lo05IWHzWQfnVPEg+LQLcvQq9u81tVMwOc7TTvC8dKOAAZHNab42z4HQjXUQd52im1i3ux+Y+gHWokne30LKmrZrnDsQt60twSM24jYgwfqKK9sfoVDdlD/AMOs7ksfrH5VKuxFeH1dY884R6TZ0Mcm4psQ9odBQzZHQUvNSc3p8qzrIy+5+5Ilzyj2/rXRJ01PzpZUf4p8oA/CuNH+I+h/oKdtFiRZPMH5GllYOpHvP4UE+sD1JNeI61FICE7YcKS6gZFLXQQPACSR5jn/AHqhNg+5uZb02wJLZ/DAHr6H51r+BA7wHpJ+Q0+sVSe2HDBj8TasPcNtfGzMBJKgbCdJkiuxoviUsUFCStf2JWkeVOSLR9l3FbbYXEugXJaY+OIZoTMQT0Ayx6ms/t3ReXOcwYSudRIaIIDcp109PLS78D4DbwOExGFW67LfD+IxmTNbyaRpsNNOtRXAOxirdJe8HtqplVUoxnQScx866ODUwSlll6mfJhdrGuyvYAFruGttov3i2TOkqxA1HsfnWwcc7UYfDNbQL3pcxlsm22UyAARmGpJ0rK+1OCt2wTakRyJn31/W9MPszx6txDCruGLFk5K4tMQwnaGA08qs8uHUx388XwTLBlwva/U077V2AwahTkuG6vdkbg5WBM8oB39KwrinB7+EuNbvI6ONSG5j+IHZgddR+IrSftL4v32M7pT4cOMv/wAjAMx/+g/ymnXau9cxvDUe/Zy37bTmIhig0ZlXcTuV/wAMjlVNvh4oN+v36Jj55SSMxt4qMpOo68yDtUhh37wqZJVmUD0AE6epqCuoUkH4T7+4qR4NdhFPRh+X9K1YcrctrFTiqtFhuWlk6L8hSVtp0X5CtS+z/gFu3YGJuZWe6CwJ2t2/fnpqfb1nMJj8HebJbaw7GfCApJjfQjWonrFGTSi3XqLjhbXLMTNpTypJw46VdO2fZkWb9oWYC4hiFTbI8qI/llx6a+VWnhPYfD27eW8ovOfiYyAPJADoPqfoGS1cIwUvcqsUm2jHXsR1jqNSKGbW8bgT6jyrYeI9gMM6t3Qa28HKczMublIaTHpWQ8VR7DOjrluWm299R5g/WaZi1MMqe30IljlF8jPEEKuYnT1+kdahcRjGCjIYJ0U+XNvah8Vulr28rBI9CI+e9NlbO3XkBygdTyFZs2obbivoPhjpcjvDcdvrENI5ZgJbz9KtWD7PYi8veCw3i8RyldzqYBM+0UxwPDLSYfO8i82gafCysRlCryOg84J9BovYvExbArnS+ITxPjn05N2PRKabfH0MysAoSmoKmDIjWY25bVsX2WYM28Pcv3PCHgKTp+zt5iX9CWP+mdqp/azh1teJYe4yO1m+yi8ttSSCpUFjl1AKsJ/kbnWq8QwdvEWha7wokpItFRKqQQmoMLoJA5CNqfl1scmKMffv5UZ/4dxm37ERxS/ZwfEVxF18q4iw9v4Sf2lt7ZB8IJ1Vv+nzp9wjtSmIxDWbakqFLC6CYKjLMqQCDLR7VS/tmvePCBJNxTcMLJ8DAA6DqwXXyNO/s7UYaxdxWIDBmXw21VmcW11JyKCZYxp/hHWqf8bw75PzdL7A4z31Hoqn2m4ZFxl8KdGZGI/xMqsw9yZ96reFwhYgDckBdY3/ADo9zif/AKjjDqUa7dac6mE0JyeoECPKtL4Z2KwqKC+e42hzFioB8gsfWa2T1mLDFKTt0uhcMGSdtdWNMHaVEVV0CgAadKKbhG5ih8RtFHKSP6j0oBGg5emteMlbk2+zV1wOGxI6T6j+9e+9Acz8v702A9D5jT2pMT1/XvUUFk6b076+Zn867Oun69aKyQJLgj3J/pSEsKT8cjynfzNa3EqDIjWNv1vSR05n1ozYcc3+k/iaV4F2Zj1028tDVdoCblxrSs+4CnTny6+lVHF9o7Nz94H0A/KrZcdDzIP+If3qL4L2Hwr37xZc6Pb1tkQEYsDmtsDIO/60puKEHxJ1+pow6l4+Eis4jibGMl7blcHLpMjqd6tfZHFC7YukspOYKchmIUH2+Oovjn2SLJbC3LZGvgviD/rUa+6+9RPZp72DN+z3E93cBfuyCFYqN43kBT1royxvwtsZ38qohZISybnCn72S3aDs53gOViCdCDsy8/QxOtSeCxmFsIqAJaaIy5Qv+9As8eV5Ew2hKncSJGlAxllL4K3EVgfQ1zXa4Z0l51ZL23tXZMKwAk6A6VH8V4sDMmmHB+H28Mt1bQI7wgkEkgBRoBOw1NVLtfddfgNCjue1MH5U5NET2luobhCeEH4gNR7DkaY8OvqAVWYUrvqZnemONQrq+nnP9KednMLnF0zGU29Ou5PyH412tJv3JXZxtRKPLqjQMF2tvi2MOLrZMpXLCxkIiJiTuau/YnskAbGLN0nwlhbCxqQRq2YyNelUrsd2IuY3DviFvBCtxlVChObKqnRg2mrEbGrF2B7RYlr9nDSGsgMGXIJRQpIOYCR4oGvWK35nuhLwqVd/QxRSUlu/IkftRxqq+GCvF22XuQN1UlcreXiTT0NV3C4zG8RHchnuqGDagBVI2LvA6zBPoJFXztVwq3ir+EtXB4T35aDBKqqHLmGoBbLNH4rxfC8NtKuUKIPd2baiWjc9BuJJPzNZ8WZRxxjGNy/dl5Y7k23SCdkuCXMLbZbl03GYgwJyoQNlnUzzOmw0FZD9pmPRsfeAMzlUMuoJREBXTmCCKe9oO2HEMWpyWrtrDyRFlXYNG4a8Br5gQNdRVLFprbsoAyHUT+7O8dP7U7BimpOcny+Pp/tBJxqkSmD7HLfw+YSl58xBkwq5vCCo0II1PPWmGB4R3F428QACsEAfC45MCQJXfl5Gr5wg2xh7IyuWKiY22HQUrjnB7eItHMXV0BKP4RkMT/mHUfmAa8/PVZIZZxvi3+XJrxbU05Kyt8aZXtleo+XSKL2C4wSMjHxKcp8yOfvvUNwi25Ui5qahkxTYTFZwJU/EBvAO486iOO04ep155FGpvp8M3yyqkA6UUOtZrh/tDwug7xh5MrfjEVIL21w5UsHzAb5ZP4bUtYp3SixbnD/0v6l3a6lJOMRdSwA89KovCO1D4241vDJkULmNy5BMTGig6epPtUk/ALbGcQxvH/GZE+S7D5VWUXF+YtBRmrTKbxBxiOJX/ua5+edB4e8AGpbb4gvyrVMA9zKM8AxsNfrFRtl7VsQmVR0Gn4V08TXrV8ud5KVdFcem2X8x1x/DZlDjddG/lP8Af8ag7iQNI+v5VJtxZSpU6g7+lML11A8hWiJAzaeU1mmk3Zj1ENshnauEjUqfeK9973+L2ivJjrUybWXXUhj1/Cu3LtljJn6j8DUbRBYi3qI2EjX56V7vo6/r0rz2wevzrjwF5T03M8q00VBu45z7bCvB4mDNcSwTq2/SSaMlse8b/r3qGiAOYkFo9Jqc7IYAqHuMRDeEexlifePlUNdg7GSNIPX0qycBkYYTBOZ9vWrY1yWj2L4hetHwFpJ5Ajl5mqxZwihm/idi0DLOq84E7Ci9r7We2x1DL4lIJBBHmKiuEB3Nprrs2x1gTGgmBrWi6LtlS7b4TJi2GYgNbtEwYysCyqT5wWPv50yD3FPhuuD0GoXTXepft8AMRfncm0B5BUAIqv4a4RbgeYGo2r0OHBjljjuinwjDLLNNuLa5H/BuJXDdy3HLBhAkD4h6daJ2hw8gmoRgQQRuDIMjQirVaujEW558x0POuP8AEdMsM1OCpfc7Pw/P4kXjk7f2MyxNoB/FLCZ32XoOlW3hRsGzcbDpcRZIIuEE5so2IJ0g1D8bwRS5rUz2esFsNdAGzMRHXKulbND5pKRzdXDZafuXj7Me0qYW2bV4kWmJYMAWyvsdBJIIA25gdTVzb7QMBr+3Jjpau/8AhWOYYwijbT86RfAC+tbcmix5Jbnf5GWOaUeDQuB9tkv49rt9hZsJadbKtrGZ7cliJ8TBZPIQB5m2vxrh2IjNewtyOVw2zHs+1YamhHnQHEMfy0NVyaGEmmm0Wjma7PovAPh0SLJshBJi0UCjmTC6V883L3eFmO5JPuxk0nEfDpJJoi28oH61pmn06wt83ZWc9yXBbOEBhaTLI06gDQ0Pi1/LaY5hMRoOZ8/ei8PzGwmWIC7nTXnH1phxVs+S2OfiPoJA/OvH5Veol/M/7m/Tw3Sihhwy1CkmqrxdQ99ug0/M/j9K0Lh/DjduJaTQtuf4VAknz0FT3Afs0w1pu8uk33kkh4CTO+Qb+hmtulcVJzkdDXS4UEY7c7L4t7Qu2bF17UlSyJmkxp4Rqw3ExEjrTa52fxNq2bl3C4i3bkKzPbuW1k7A5hH5V9U27QVQoAAiIGgjpFN+JcNtYi01jEKXtMVJEsvwsGHiQg7gc6e81ytI52xHzZwPHdxPcXDaLxmDBZaNhJGvPQGpheO4r+ND/l/oa2Cx9nfDLbgjDKxIIi41y8upEnLcZgD5771NDs/hQoQYaxlGgXukgDyEaUzxML/HjTZKeSPEJNIyfhaG5bDXHOYzsIGhj15TTtrKKBK5j7n310p5xfBravXUQLbVXaABoFmQB00PKo8LoCG22gmNRXFzSTySceFfRbxclU5M6rrHhMc9BEUJxJgnQnmD6zNe8IErvGsczM/0pS4vmQQQJ1g0sowRhOpn0P0NNmxMfuT6CfrTy5+0J2nTl+vKm4ZhpMex/KKuiC4q3IGOXWuiyDuWHPQga0tAkTBJmZIilAqDsSTv6VqaIOoQOg9ZPLqaAbkkaiP1pA50futZjUcvfSvW+ikH0/XlVaAA0RoI+hqf4A82WEfC526EA6+81EFNRoRpr+jT/gcftSu0ARy1J1/6T8zRDstHsYdoCMhnn1qLs+EDbwwB7AafX6VMcTtgSY1qGxHizCI56eeulXy/hRMi0WeAYbEGblm2xIzFiozZtANd6Lj+xmEukF7QlRAysyaSTshAO9SHZq2BZUj+FBPM5VGpqRatMJzSTTf9SKT4opeK7EYK2pY28qjUk3HgDzJbTfnTXHdjrdtGaypRhrBZjmjlDE+3tV4uIDQXtCqzyTmtspNr6jMdQkpRXJifaPheZc0SRqBrr5aa05wDYZBbWwpttcVi9ti5KXFjQlt5ExHIcqunGuEd3cL7o2qzsp5qPqf9qiL+BtMhGXnI5EMOYI1mlabVvTzp9G7U4I6mFrsqvE0i4Z56/wBqj8TTjjPeKfEpyo2XORuTqoaNidddjrHMBoHzD8a9XhyRyQUou0edniljltkuQDvqK9iW1nnpSb1vQxuKa469GUnYj6ipnLauSYq2WPsyuGZ3bF3HREUFQisxZidQAoJ+lXHB4vhgFx0tFDat5hcvlYLNIUKM5hpHMA61kdjiZE5FLMdI18+lTXDeDXL0NdhTOgIAA8wN2965Gonum5SlUfr9jfixxcEoxbl+hNcOxkWEE6hdFgy3QU6wOGO7fEd5/CnVjApbAgTHM0W/cULqd9v7Vwcs1KcpL1bZ1sOGGnjufsTPYnCftbtzTwjKD5k9PQH51dcMlVXsVmNu426sygE7kgGduQBFWuwdI/KtGL8BzpTc25P1DZjyApSHqB/auH1NIuNGp0G0f3ppUMPQe1ek9D7U371esEedGRp6j9dRQBn3by0VxOYRDoG5zmEqdAOij51Vmy7wT13A6QAeehq2/aJhst+25YQ6QM5+HKdQvrI+dU42sh0CMASQJ2O532/vWLIqmyjFKuaSV0B5kjQHyolyyi6efIk6/o0NFGpQmWMZRuPMbdKRdbxEuIj/ABfLQHnp/WqUQEu3EEmSpPPfXqIP5U2fFMdVdSOvi1oeJtLAIJUETMzptBB0O31oK2TAyZGXkcv9NquooDS1840029OXyrjX4BCx6k9etDvLz1/XntXMzRpGw0nnty51pog8zEDQEn059KJahdW3MbfhQ1sXPJdSJMkjp+vOk3H1HMcyNB0/EVVoA5ujUa7chrof7074DeVWcGQbgGXzyzA9dTTCzcGpn3jnH9a9ebUaz/Q7fnVemWj2e4/jFGhIkkACdyaYrfM6AjQanmNgfp9arfEli8DuVYbnpU0CQJ5jbLrp/X/yqZvchmWGx0aH2VP/AAtvWdXj0zmKe3rhFRvZE/8ACWweRuDX/wBxo+kU9v8Aoacn5UViiO4lxfugWIkATFR3Du2Fq7cFtlZCzZQTlKlukg71FdtcWUQAfE7ADXkup/7R71U2bwtBy9DoCCNRt6TPpS5SpkSk0zYsdhFuoUbY8xuDyIqjcWwL2WAYAp/ECRmHlGoYdPlNWrsvxQ4nDJcYQ48NwDk43+eh96ePg1uyrqGXmDzonjUzRhzuH0Ms46h1DSQV+LRiUPI8rqbajy5iapuHtXA0C1ccDUOqkhhy1AO21bzY7L4e3nAUsj727hzoPMBtj570/wANhVtrCLA9/wAdTWjS5Z6d8dexGpePNHrn3PnrFMs+IFT0kfUGKHgcB347tVa6QZAAkj/TX0HirIJ1EzHInQH5Df3omFQAQFjfkBPsK3v4m33D9f2MK01eplvCuztnAgNiFV8QwlLUwtlerkGCT7+9dshS5uAKM378QsdEUfF7eetaRjuC2b+t20rHqZn6HTYfKmeL7OrliwVstsXy52y8wCxkfOuXnlPNK5M6WCePFGkufmUC/i1UF3Jy7CdMx8hUPdx9xyYttGni2CqedJx9u4t5rd3Q2mKyJjKGiFA2nT5c66cewIWNBuCdYJGsAzG/yrJtoVqNS8nlXRon2fybNzN/zTp0ORNvnVwGg1+dVPsCR90DE6M9wyeeuX/tqwY7EFQMu5Pr9K1R4ihcVwP1PlUNxW5+2VCPDlzTznNB05gSvzp5hMUzQDHyiqvxziP/AOStWxJAtlGIOzPLAfS386lyoHwW/DoAKMnSmmGuSooxtiZqbJog+3mFV8MCVDd3cRhPIzl5/wA1ZszgsRGU6EEA+enmN/pWqdqFnCXRoNAdeoYEfhWVYkA5tNYEae4jrP62rLn/ABFGMs7F9xlGxB5+fuOXSvYu4Z8R1hdo2E+dNLmEY6hgQdQFMGDsJ5+fpTW5ZKeHXXqSZAEkz+XkfeVFFB+7hgSwEz89tTPP6aUFWK6SY5TO1Nsp3zEgQDOvyIHQn5GuJjusyImBpsDuR51baRbRq4UiNJHXrSgWG+n+9DuXCCfID617OZjkSR7Cf6U9ok5cxKjc6j93zpucSWBCa8zpS7GHUhiQDtvry8/SlXTlIjmB9WiqugBEH4pmBooGuumv65UJrzHlAMzJ9Ij5fjXcKc1wg6DLMDTnEU0xZ0EaSSJHoDUVyBE8Rxln7zbXvFYs0FVMnMdIMba1NLiFG2h2577n8KyjtPb+744m2zSGW5J3zHU7DrV34fdLFZM8/eplhpDMmRzfJpnYa6zWbusoLkL5eEEieY1HzNSmMv5Qdyem31NN+yNsLgrWURmBY+pY/wBqHxRzmirJUkgj0UrtliR3tpTHhRmO37xAiP8AL9arOKuSCGG3UQdfz2+VG4tb7zHXyzNpcyCDsqrAH0oDLlJG/hXcnXUHX9c6pNJSKP3LR9n/ABA2b3dzFu6slSPhuCMuU8yZIPtWm4Y718/tjHF0EHUMkeWp19RAreeE3i9pGO7KpPqVk1aFp8kxfA8J9KQfWuOKaugq7ZdIdFRFIJqodvOJ3cNhTcsuVfPZWYDaNeRW0YEbEinPZfEtfw9t7rFmZQTyBPoNKrYetFkF4HbX02+ddY0lNBpSjUkmF9sdMRiwDBF64ZjXxEmPkQB86gMJbg7wTIBM6nca8zpPvVx+0vh6pjjlLftra3G12aWQ5fIhAdZ1mqTfvFHCgyCSddeZH69KpXaEPs3Ds7hCmCsI3NQ0/wAxLfnTtcQouEghSNPF06U6wdoLatAfupbGvMZQNabcYwq9PfnRRoj0Es48AszkBQCSZ2AGp9Ik1lr8S7zF98Cxm8Lm50XOCogeUCp7tzeNu1btpotwnP5hYhfTWfYVRxiSGCiANoH+XX11+gqkhWR8m623IMHSNp50a7eMeEa+dds2AYJnanSWwOQptWMspX2h41hhe5Bh7x5GCEUgkgkbzl+tZe7XRsBlnUkgFQNABV9+1ZAL+HO8o/M6ZTIjpvVBzkoJJM5uZ5OQI9qVLsU5cnrF3VoUyQBlB1XmI821rlzEQFkMM7ldRBkAEHw+h/0+9NrxKhYZtTl1M6TG/pRrIBtFiJILDWTplWor1IQ2xDypAzFt466yAMsHnP050xuqzGVO4BMkb+vP1qea2oywo3YgRoIVZiOs6+gqs42+Q3LUA7DSenlTMbvoGf/Z">
            <a:hlinkClick r:id="rId2"/>
          </p:cNvPr>
          <p:cNvSpPr>
            <a:spLocks noChangeAspect="1" noChangeArrowheads="1"/>
          </p:cNvSpPr>
          <p:nvPr/>
        </p:nvSpPr>
        <p:spPr bwMode="auto">
          <a:xfrm>
            <a:off x="206375" y="-1638300"/>
            <a:ext cx="5334000"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UUEhQWFBQSGBwXGRcXFhgfHRgdGh4dGh4eIBccHyggHSImIyAgJTEiJSosOi4uGyAzODMuNygtLiwBCgoKDg0OGxAQGywmICQsLDQ0LDQsLywsNCwsLCwsLCwsLCwsLCwsLCwsLCwsLCwsLCwsLCwsLCwsLCwsLCwsLP/AABEIAIgAoAMBEQACEQEDEQH/xAAcAAABBQEBAQAAAAAAAAAAAAAGAAEEBQcDAgj/xAA7EAACAQMCBAQDBQgBBAMAAAABAgMABBESIQUGMUETIlFhBzJxFCNCgZFSYnKCkqGxwdEzQ1PwFRck/8QAGgEAAgMBAQAAAAAAAAAAAAAAAAMCBAUBBv/EADIRAAICAQMCBAMHBQEBAAAAAAABAgMRBBIhMUEFEyJRMmGRFCNCcYGhsVLB0eHwFQb/2gAMAwEAAhEDEQA/ANxoAVACoAVADUAV/G+KxW0TTTNpRP1JPRVHUsTsAK5nB1Jt4Rml5x++uzqaQ2cXVYoseIR+/Keh9lH51harxlRe2pZ+Zs6bwlyxK1/oUvH9McLSPrkZRhdcshyTsNy3rVLTarU3WqO9/wCi7fptPTU5bEceEy3kbP4F3LHLCQGikdpYjkZBGvzYPt3FX34pKra5LdF9H0f7FL/zY2ZUeGu3Y1Lkvmn7WDHMgiuox5485Vh01oe6n07d61qb67o7oPJl3UTpliYU5pwkegBUAKgBUAKgBUAKgBUAKgBUAKgBUAKgDyaAM15wvfHu9P8A27TYDsZGGWb+UYA+prA8Z1bj9zH9Tc8J0yf3rK0V5x8m+RuI2SzRtG/yuMH/AJFOoudM1OPVCrqlbBwfcobq3vz4SRsqGI+aXIxIuMAlOufUf3rUhZo1ulLnPbujPnDVcRi8Y7+5CN5d2zxSvcwNJbMzqTIFLZ/CwxuCNsVe0llUZt1wks47FLU12OGLZp4+ZrkPxS4YUVmulUsoYrgkrkdDgdRW0Yx5/wDtbhpzpmZ8dljc/wCq42l1OpN9CQnxJsNtUkiA92hkA/XTUfMh7r6kvLn/AEv6BDwfjMF0mu3lSVRsSjA4PoR2P1qZAn0AKgBUAKgBUAKgBUANmgB6AFQB5agDHuJ3Cwz3YlITw5ixJ/ZcBlI9c9Pyry3immslqfSs5PS+HXwjp8vjBGa5OUEjxWYlBaM3JIZwMbhMjHX8Rz7VTjRFJuKc8ddvRfqQt8U5xD6slSWkMOGkuprpnOFit0Un66YwTj3JqNSu1PpqqUfnJv8AuVZa67+r6ES95WM0j6Ybp4QB89w0bknOdCEaSB+961rUVXRq3NwjL225X1K87LJ9W3+pUcN5BjxJJ9nuFUOygZTxML+Io4wf5TvVuyerUUk4t91/hoTCO3nBE5V5UuTO0aQkO6axJNEY/LnG6spx9FqxZTK6KT4+WeCVOpVfLWWGi/CiSQDxngDd8Ix/2K7DSOPSTOy1if4EXfDfhhHGc+PIMbYjVEGPTO5qT0VUvjy/zOfbrUvThBVwHl+G0DCFSDIQXZiSzkbAljVmEIwWIlWc5TeZFtUiIqAFQAqAFQAqAGagAD4Z8ToDkXMUtsyllJKl0ypKnzoCOvriledXlrcsrsS2PrgKuF8ftrhdUE8Uo/ddTj6jORTSJZaqAOF9dpEjSSMESNSzMegA3JrgGT8xyyX1zb3kNlMIYMkv5VlmX8OIm3KjcjO++1UtavMqdcWssdXGS5xwS+PcQ+0rC9nGJ5BmVCWUAaSFeNlbpkEgg4wRXnPB9Jbp7573jHDXvnuixOSl8PIWWtuiKNCLHnfSoAx+lbjeeo2KRyveIJEUEh0iQ6Qx+XV2BbsT0Hqa6k+x1vBA4zxVfNBGgmnbyiInAwRnU5/Cg7n8hvUox7voLlJdEduRriXXKrBxDGoVzI2wmHzCMEk6CMdT6VerbaKdiSeAr4dxOGcEwSpKFOlijKwBHYkdDTBZLzQAs0ALNAD0ANmgBZoAegBUARL/AIjFCheaRI1UZJZgMAfWgDErCzkuLqNpVMdrc3Mh0hmWUrJqZCf2fXHvVT7FW7HZLnIzzZYwFt/8P7BmUiaYZRpAysjYVcb6ipP0xU1pq10WPyZzzG+pHXlOVImki4rcRKCARPjyZ6KcYwdxt70zY10ZzK9ge429+niW9xdPNB4ixtIFRo9eA4jfI1DO2d8HOM5pGostqhvWGTgoyeGdLfmqaKaWWVtehUZooo3wUJIdyu+jQBnOwPSkaeavhnGB7bhwHPDOBwQyyzRLh7k6mOTj+Udgep9TXJTb4Y2MEnlFmVzt/jtUBgB81cLv9oo7pZoJz4bCWNCyBu7aRlh2yAMbVarlDrgqzjL3PFty7ewMXN4visiIZGEaqyx5wGyC567kEVxzjJYwHlyj3HkijjkkM0puWupUPhR6hbo5ARTK2SN9vmP0GalGTliMeDkkl6maRy1wQWyuSQZZm1yMowuQMAKvZVGwqzFYKzeXkuGNSZwyni/OF7JcXSWs0ca28nghWjB7ZZi2evp22rN1mv8As1ii48ND66t6ycoueZ7KTExmvI5FOMoCUcYx51XABzuD0xStBr3am7MLHzC2na8Itk+J6wpJ9shIkTBUQq7K6nvqIwuk9c+1XNPq67obk8fLPJCdbi8Eufme7f8A6YgiHvqkP6ggVSs8WSlhRL9fhzkstnWDm6eM5niR4+7QhtS+/hknV+X6UynxSubxJYI2+HzjzF5DCzulkRXRgyMMhgdiK00Zx3roGB39tItyn2nR48cjGZp42dmXVlTE+NIXHTHSgAjhu0eW0dHDqbhcFTkdG22oAKrOSAw27zSImIDjJ0sA2NW3tjBHYigCFwPiguJXV45I1d0uYBKF82QwwcZK7jVg7jNRUlLoSlFx6gXxvhyLZINVwskt2GZXkzGWJLyaCAPEGR8xpOqltpk/kdrWZIm8qxzv9rWO1W5jdkR/vVQgaPlYN1G/aqOgp3UJplidm2TTQScsSSy+NPMArM7RIiklUSIldj3ycnOKbalF7RtTb5ZP4zxFbeCWZukSFvqR0H5nFRjHLwTnLasnzAeYLnxjP40gmJzrDH/3HtWltWMGduecmyci8+QX4WG9SMXK/KWUaZPpno3t3qpZU4cxLNVqfEjQLuxSSJ4WUBHUqQNsZ229KrKTTyWJJNFtyveNLawyP87INXuw2J/WtRdDNfUm38JeN0DFC6lQw6qSMZHuKDhiHB+AXS+PDqt7X7GwV5d2WZiobJyQRkbk5zk1lX6KuVjdjcs/sWoSk44XBJsOB3D+I1nd21wspDGTzFY3AwVVFJGD9aXZoqZOKkmsdvcmt3LXch3086BY7i31IX8KaXI8IZ22Oc7+h6Zqq/DnBysrl06e5LzHlJoncrRLFJPEPKWIkVR8ujGkafz+b6ikXzdtcZ+3D/MvaPhyTCOqhoEjgHEDbThS2IJzpIPRJCfKw9A3Q++Petvw3Vtvy5P8jI1+mx64oPxW2ZI5FAGGW9msXGGxKsUDXbSOHwBmMZGnoASWINV43feyrfZIY4elMl8xnK3d2reLDbO8CRKRojiKKCygdwSST6E1OU3ux7oFDMclzzhMqvEoYj7WvgIVON2deh/hY0mh4Uh1yy4gtxmy8KSNYwUtTcS+GgxoV0XScDsTuffek62Uvsr/AO7kYYVvAdfCYeS7OMDxwAfXCLTPD1jTxIX/ABsk8BGlHj21QyyIw9MsWH6qQahcmp5ZapeYgL8dOMeHbRW6nedizD91Mf5Jpmmjl7heolxgw0VcKgW/DrlQ3s5LsY4IMPI+cY9AG7E469qXZPavmMhDczerHxZY1itGZwBpN1J0A6ZB28RsdMbetV40uTy0PlcorCDGxtVijSNNkjUKPoPerfQqFVc84WaMV8dXYHBEYZ8EdjpB3oykd2y9jPuWLSbiF94s0aG1DvM8T5DB2AERaM/MVVe+2Sa5HD5JSzjBZ8vzC7vb6CzmENtA66tCjUXIIfQSNKqSPTOQcVCVUZPLOxslFYR04tywsc7weNK8fEYHVxIQxVo8YZdvRsb+gpdqUEpInU3NtMArm7lheRXI8e1f7oCNlaWNQNfsQw9DttWVPTRrmtqeyXV9s9h8bZRee6/gObW4WRFdDlXAZT6g1lTg4ScX2N2E1KKaOfEodcTr3KnHsRuD+RrtUnGaaI2pODTNG4VcGSGKQ9XRWP5gGvYnlsYJRroGZ8T+H900sjrNA6yOz4dGyNRzjYkbdM1n3aCNk3PLTY6NzisA9wOGe2ubm3nhBgk0xyrEdWC4ISYJjVoYeUnsV/OpRo8qKWc47k4S3P8AMN4+BxmK3SXMhtCpRjsdSDSDt7UpyeX8yxsQAcX4OVvbgxxzypEwl1IWZYzKNwYwTvtnIHQ1HUV321qMOn+BKcIz5D34UEG2mYAjM7bkEZ2Xsau6SEoUxjLr/sr2PMmym5v44lpxJmhUyhoQ12in5MELE++2rcgj0x6VK6CkiVU3FmX/ABsvNfEdGciGNV+hO5/1Rp44gdueZALY2jyyJHGNTyMFUepO1NbxyxSWWfRvKHKMaBbRcNBbkPct/wCaY7qn8K9SP4R60mGZvexs2orajTFUAYGwGwAp4kD+aZmluo7Ms0cLRNK2k4M+GC6NXUKM5bHXI7ZpN0nFcDaYqT5JkESxqFRVRVGAFGAB9BVDJfwkDnHuALdF5o3BYxaVKMQdSkso1qeh6EGnQm48CZwT5L3kJrRLOJohHGxjQTbBW1quk6wdwQc9avlFlfFxAXl880e9vbRmFH/DJIxBcr6hQANQ7k+lVdRJYwWdPHnIL8YmJ4jMkmHYIpjxuI4z1Uj8JLb79Rj0rG8TU1XGSfHt8x8MObRy5K8sUkB628jIP4T5k/saRq2puNi/Es/r3L+hl6HH2ZcXpdh4UQ1TS+VFHbOxY+ir1JqOl08rppLoN1N0a4PJpdnBoRUHRFC/oMV6s83k710BmoAp+Ncvx3BD5eKVAVWWNtLgHqPRh7MCK44p9TqbXQETxOW3S6glOu4s4jIkj9Jo8HS5x3BGGA9M96p2VJS+RbhbmLCOxig4dbNJNMBqOuadzjxHPf8A0FHbAFXIrCwVJPLyC/FeYri4DNGWtbUKW2AE0oxnJz/0x7dd+1Zeo8QSkoV8v3NCnQ5i5TASGYQ4SYsXvIrbS7ZbW5mDSZbvgEde1Npn5u5+zZC2KgopLhoDfiSWfid02CR4hUbfsgCrdTSikVpxk3nBa/CG2UTz3TjULKEyBfVjkDHvsf1ouzjb7hT1bPo3luxMNugcfeMNcnvI+7b+mdvoBU0tqwLk8vJTz89xDUy29zJAhIM6R5TbYkDOpgPUA0b45xk7seM4OM3HOHcSRVW4KMDmKTDRsreqMwAb3G4PehuLe06lJLcuh44bdyrNJa3ODLCqusijCyxsSA2OzAjBFUratnKLdVm7hnDiPAyG8a0YQzjqP+3N+66dP5hgioRnxiRKUOco6WUFvdIsrwJrPldXVSUZdmUnvg5oblHhM6oxl1RbIgUAKAAOgAwB+QqGSeMGacS5bjF0xl4hL9quWDeFboM7bDy7kKPentRnHDiml7lVwxJ88lKbKaK9ng+1Oj+XU0YA8QFGKuQQQpBGCBSLK6o1x9OV2+XyGVue584ZsnIfC4o7SGRE+8niR3diWZiygnLHJ6npWmoRhxFYKcpyk8thKKkRHoAVADGgAH+JFkoNvcsNlY20uO8VzhDn2VsH9ahNZiTg8MoeYp2vLK1s1Km7SQLKjLlQIfK7uOw3DL6kjFRnJbMs7CL3YRXcOu0LTWiu8qIpEcrfjUeVhq/EVO2rvmsLWUKE1ZH35Rsae2UouEvbgg2xaXhEbAAukIZf4o8EY/prjl5Wsftk6lv0qfyKW6Ktc3UmQF8YTBiPwOgP9watavKkl7rH7lrwpRdbefhef0wEXLXw7V45JZ3liW6w3gxtpwBuusjqd847Zq0rXCKj1x3Mm6ELLZSisJhjy+lykF9aNM0phTMEj/OFkRsBj30kdauVz3rJRshsYESXTuYQZZEspbWFRGjFQutcZJXBIJ8prP1E5QT2fEXqIKb9XTgnjltEZfBykfR4SxKEeoU5AP8Amsp6yUl6+vv3NH7LGPw9PY5vfNbXSzana1tgYptXmMXi4K6c+crkZI3A7Vp6WydtXr/Qz9RCFdmYBnw/mC1nbRDcRyPgnSrAnA6nFSdclyCmmR+G8FkjuZpjMfDlOoQKMICQAWOdy2B22qUppxwRjBqWSXx+98G2mlDaTHGzA4zuBtt3ydsVGEcywSm8RyD3/wAjCg18RtzZzqyys4RtLsowGEyDBGNsGrEqpx4j0ERtg+X1Ba8KvNNfrlhcEmEd9EcZAJHYsx6fSqVk90lUu3X82WK4KMd77m38GtPCghi/8UaJ/SoFbBmE6gBUAKgBUAUHPnDvtFhcxg4YxMVP7yjUP7igDI+becYIvDMSfeXkcT3bIcN4eMhAezEE59qhp/D79RXOUPw+5YldGLWe5DtTPb2095b28SIdgh16lXbDDO2Mn5RjPWsKd1Vt8dPOTb9+2fb/AGWo2yrTlGPBaWMUrWkUOg2sYQCR3ZQdI6hVB21epxjNQnsjc553Psi3Dc6lHGF3IvLlpaSMZJRL4MZKxMis6XCRt5VbSC2pDtg/MMda13CbjFyXq/gz4XbHKMJcP9wh41PcPOjlpbDWmm1dgPDkYnJEy7hSdtKtjqe9d8pwjyskHbufB7seJy+Fc28qSwzkD7XdOUKBMY+6K7ZIyFAAxnJ3pilGMfSLcZSl6h+PcDeG1F44YgBY/sm2lYGIVUAx8/Q5z1JFLt03mV4zh+4yq/ZPPYk21wrjKk7bEEYZT6FTuDXmbap1yxJG/XZCazET2aFg5RS421Eb+1cVs1HanwDhBvLRU8QkjaL7RDILeSInRKQBpYHDIw/EDjBU1c08rKrVFrOe39yrfGE4bujCTgnGpZoUlFu8sbjZ4gOo2IaNiGUg7dx71tS0z6oyo6j3JsHCJruVGuI/BtoiJBExBeWQHK6wNlVSM4zufpu2qrZyxdtu7hBdcQK6lXAZWGCCMginiTMuB/D2WO6UOPuIWLai4Kyb6gFjG6kkAvnbbbrVWNL37mPlbmGDUgKtCB6AFQAqAFQBzmQMCD0IwfzoA+Z+c+BwcOv5Y3jkaLw1e382fMAMai3zKCDkVacNZfpo06aSxn1LvhnE4qWZA5f8buZgyyzSMrtqKaiFyOmF7AdhW7pf/mNBTiWzMkuouWosfcgvcM2zMzZ9WJ/zV6vQ6Wq3HlRXs8HHZNrls1H4CccKXMlqx8k661HYOnXH1H+Kx/HdKoTVsV1O1y7G6XdmkqMkiq6MMFWAII+hrBGgtbcoyCVEkmElnEdaxuCZCR8qu52ZVO4zv0z0qCqipZGOyTWC25xh1WN0MaiInYD3UFh/cCmCyHxzh1rMkUsreA8mlUlVtLZYZCk9Gz6NkUuyqFixJZGV2zr+FldJypcL8txG4HUyRkHH1U4/tWfLwqp9G0XY+JWLqgSsuU7fiJybtYptTP4cRDJIAdKymJ/2h+oxV2miNUdq6+5UtulN57e3YKeTbuS1mPD5xhUH3LDpjrjPcEdCehBHpTU8cC5c8h1UiJ6oAbFAD0AKgBUAKgBUAMRQAJ/EDkmLiUIUnw5o8mOXGdOeoI7qfSn6bUT0898DkopnzPxjhsltPJbzLiSE6Wwcg9wQfQjevYaDxBapfDgrzhtIb9Kt6iOa2+65X6HI9Qo+GUjDiloV6mTH5FTmszxeUZ6Pc++CUPiPqmvIFgbFAHi4iDqVbowIP0O1AGWc38Sji4RPZXLL9otkVQrHeRVYBHX1yo6joc0AEfOEtuvDzGZwygxjBlyzrrXyk5y2RsfWuAZLNeSRTl42+zzRTyAuY/KjSyaAuSNOAu+PQCqdcJq6c307D542JB7w3gn2uCGeSWZZ3VdUiyvk6WyCCT5c+2OtErZJjo1xaCflri0gnezuG1uqeLFKcAyx5wQw/bU4zjrkGrNU98clayG1hTUxYs10B6AFQAqAFQAqAFQBTc1cfjsrZ7iU7IPKvdm7KPqanXW7JKEerON4PlTjHEXuZ5J5TmSVtTensB7AbV7nRaKvTQxFc92VpSyQn9B1NS1VnHlR+J/9n8jsV3Ne+BnKLmT7dKuI0BWEH8ZOxb6AbD1ya814trI2baYPiP8AI2uPdm51jDBiaAKzjnHre0QPcyrEGOFydyfQDqaAMP5+5siv54ZYbeQiAyJqfRpkjYbkb5B2JGfWkWWQxtzyWK6ppqWOClsOMxW4s5jbjx7VlwrKCZomG5zjZlbOM9iKmrYyzh9CDqlHCkupullf2nF7SWNc6XBSVGGHjJHcevoe+KmmnymLcWuGVEVpfWa+F4K3cUcYWIw4ViV2w6scDbG4qvOjLyPhfhYBHnKO6M8dzcRT2scUZRJI3YEEnLs7RnKDYYz+dKtjdXD7lfmd3wnL1Cg45drgpeTY7amVwf6gc1lrxK+HDHvT1voWVvztfJjMkUuOzx4J/mU/6p0PFn+KIt6VdmXFr8T9OPtNrIvq8JEij+XZ/wBAa0KtdTZxnAmVMohlwTjtvdprt5VkUbHHVT6EdQat5ElnXQFQAqAPLGgD5i+J3ODX90wDf/ngZkiXOxwcF/TfGx9K9R4Np666/Nk1n+BNjbeAQgQucLjPqTsKdr/GqdPD7v1SIKD7k2LhEi+byMQc6TnDD3NeXl43Jpx5TfWXdjODQuGfEbiUKqmLZkUAAaCoQDsAO1Z/2qBPcFfBPi08hdZrMgxrrJilUgr0Jw+np6U1Wxkso6mmeeM/EeWYAWamFCN5JFGs5/ZToB7n9KqanXRre2HLNDT6JzW6XCAm9uF1655C8h2DSvqb6DPT6Cs12X3dMmiq6a10RWcwwzqsf3Mvh3O0ZKhVYdW09ySO5xtV+nTOEd9nGPqUrNSpy2V8neS2USJNMwVwMKo6D/bVS8yTi66lx3Zc8tblOb5Ljl/mJ7O5jmSOR1lPgyIqktIvUFUG5KnJ+mat+Htwk68lTXpSgppYN+WtQyxMgIwRkGugBHG/h9E2XtCLdj1TH3TH+AfKfdf0qpqdHC7rwxtdzgAfFLOW1OLqIxDpr6xn6SDp+eKxbvD7a+nKLkL4yRxU9xv6VSaa6jlg82XEDZXEd1EDlnSKRR0kV2C7juw6g/8ANa3huonv8tvKKuorW3cjfa3CkKgBjQAA/FXg99cJEtpl4Rq8WJX0s5207/iUb+XIqE02vScZjnEOCPEcTWkiEd2gbT/UoK/3qn5dy7v6kOepU/ZbYHBCA+hb/Vcc7cZ5+gZZIFnD+HH1Df8ABpfmz7kcslcLsVaeNGkkCS5TYglWO469QelMhJTTW3k6uQwteVXgkLh45lKGMpKNOzddxkdu9CaSwuCaRx4Xye95M6WyPFHF5XZ5y0YZh5Smk5bT1K5HarFdUXzJL6DfOsxjLNR4PyFaQCdRGHW5wGDKNgBjAPXGcnr1p6SXQi231Zl/OHFWub2RYtobX7iM/hULs5Ve7EjGe2ms3XWRWIy+n+TT0UHtyvqV8NsqnVjLd2O5/X0rKlZKfp/Y0VCMeX9S55L4PNd3KTW7Kkdo2TKckMx2Krjrhc5+ta2g0zgt8urMzX3xn6Im4rWkjNHoAVAHiWMMCCAQdiCNj+VAAvd8gWTklIzCTufBYqP6R5f7UiyiufxLJONkl0Y3DeQbaKVZcyStGdSiRsqD2OkADI7VyvT1VvMI4OyslJYbCyrAsVACoAVADEUAcJrONvnRW+qg/wCa5gCDJy3aMctawH6xJ/xXMIMHCTlCxPW0g9dolH+BXQPUXKdkvS1g/ONT/kVzavYC2ggVAFRQqjoFGAPyFSA6GgDFOcuTJ4uIRray6Ir52IDRlljfdn3G4B+YfnVe3S12cyQ+vU2V8RZJ4P8ADGVrp4+IO8sCqHRovJG5zgqw+bI9PepVaeuv4Ucs1FlnVmlcrcvx2MHgRElA7MMgbajnG3p0zThJcCgB6AFQAqAFQAqAP//Z">
            <a:hlinkClick r:id="rId3"/>
          </p:cNvPr>
          <p:cNvSpPr>
            <a:spLocks noChangeAspect="1" noChangeArrowheads="1"/>
          </p:cNvSpPr>
          <p:nvPr/>
        </p:nvSpPr>
        <p:spPr bwMode="auto">
          <a:xfrm>
            <a:off x="53975" y="-776288"/>
            <a:ext cx="1905000" cy="16287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QTEhUUEhQWFBQSGBwXGRcXFhgfHRgdGh4dGh4eIBccHyggHSImIyAgJTEiJSosOi4uGyAzODMuNygtLiwBCgoKDg0OGxAQGywmICQsLDQ0LDQsLywsNCwsLCwsLCwsLCwsLCwsLCwsLCwsLCwsLCwsLCwsLCwsLCwsLCwsLP/AABEIAIgAoAMBEQACEQEDEQH/xAAcAAABBQEBAQAAAAAAAAAAAAAGAAEEBQcDAgj/xAA7EAACAQMCBAQDBQgBBAMAAAABAgMABBESIQUGMUETIlFhBzJxFCNCgZFSYnKCkqGxwdEzQ1PwFRck/8QAGgEAAgMBAQAAAAAAAAAAAAAAAAMCBAUBBv/EADIRAAICAQMCBAMHBQEBAAAAAAABAgMRBBIhMUEFEyJRMmGRFCNCcYGhsVLB0eHwFQb/2gAMAwEAAhEDEQA/ANxoAVACoAVADUAV/G+KxW0TTTNpRP1JPRVHUsTsAK5nB1Jt4Rml5x++uzqaQ2cXVYoseIR+/Keh9lH51harxlRe2pZ+Zs6bwlyxK1/oUvH9McLSPrkZRhdcshyTsNy3rVLTarU3WqO9/wCi7fptPTU5bEceEy3kbP4F3LHLCQGikdpYjkZBGvzYPt3FX34pKra5LdF9H0f7FL/zY2ZUeGu3Y1Lkvmn7WDHMgiuox5485Vh01oe6n07d61qb67o7oPJl3UTpliYU5pwkegBUAKgBUAKgBUAKgBUAKgBUAKgBUAKgDyaAM15wvfHu9P8A27TYDsZGGWb+UYA+prA8Z1bj9zH9Tc8J0yf3rK0V5x8m+RuI2SzRtG/yuMH/AJFOoudM1OPVCrqlbBwfcobq3vz4SRsqGI+aXIxIuMAlOufUf3rUhZo1ulLnPbujPnDVcRi8Y7+5CN5d2zxSvcwNJbMzqTIFLZ/CwxuCNsVe0llUZt1wks47FLU12OGLZp4+ZrkPxS4YUVmulUsoYrgkrkdDgdRW0Yx5/wDtbhpzpmZ8dljc/wCq42l1OpN9CQnxJsNtUkiA92hkA/XTUfMh7r6kvLn/AEv6BDwfjMF0mu3lSVRsSjA4PoR2P1qZAn0AKgBUAKgBUAKgBUANmgB6AFQB5agDHuJ3Cwz3YlITw5ixJ/ZcBlI9c9Pyry3immslqfSs5PS+HXwjp8vjBGa5OUEjxWYlBaM3JIZwMbhMjHX8Rz7VTjRFJuKc8ddvRfqQt8U5xD6slSWkMOGkuprpnOFit0Un66YwTj3JqNSu1PpqqUfnJv8AuVZa67+r6ES95WM0j6Ybp4QB89w0bknOdCEaSB+961rUVXRq3NwjL225X1K87LJ9W3+pUcN5BjxJJ9nuFUOygZTxML+Io4wf5TvVuyerUUk4t91/hoTCO3nBE5V5UuTO0aQkO6axJNEY/LnG6spx9FqxZTK6KT4+WeCVOpVfLWWGi/CiSQDxngDd8Ix/2K7DSOPSTOy1if4EXfDfhhHGc+PIMbYjVEGPTO5qT0VUvjy/zOfbrUvThBVwHl+G0DCFSDIQXZiSzkbAljVmEIwWIlWc5TeZFtUiIqAFQAqAFQAqAGagAD4Z8ToDkXMUtsyllJKl0ypKnzoCOvriledXlrcsrsS2PrgKuF8ftrhdUE8Uo/ddTj6jORTSJZaqAOF9dpEjSSMESNSzMegA3JrgGT8xyyX1zb3kNlMIYMkv5VlmX8OIm3KjcjO++1UtavMqdcWssdXGS5xwS+PcQ+0rC9nGJ5BmVCWUAaSFeNlbpkEgg4wRXnPB9Jbp7573jHDXvnuixOSl8PIWWtuiKNCLHnfSoAx+lbjeeo2KRyveIJEUEh0iQ6Qx+XV2BbsT0Hqa6k+x1vBA4zxVfNBGgmnbyiInAwRnU5/Cg7n8hvUox7voLlJdEduRriXXKrBxDGoVzI2wmHzCMEk6CMdT6VerbaKdiSeAr4dxOGcEwSpKFOlijKwBHYkdDTBZLzQAs0ALNAD0ANmgBZoAegBUARL/AIjFCheaRI1UZJZgMAfWgDErCzkuLqNpVMdrc3Mh0hmWUrJqZCf2fXHvVT7FW7HZLnIzzZYwFt/8P7BmUiaYZRpAysjYVcb6ipP0xU1pq10WPyZzzG+pHXlOVImki4rcRKCARPjyZ6KcYwdxt70zY10ZzK9ge429+niW9xdPNB4ixtIFRo9eA4jfI1DO2d8HOM5pGostqhvWGTgoyeGdLfmqaKaWWVtehUZooo3wUJIdyu+jQBnOwPSkaeavhnGB7bhwHPDOBwQyyzRLh7k6mOTj+Udgep9TXJTb4Y2MEnlFmVzt/jtUBgB81cLv9oo7pZoJz4bCWNCyBu7aRlh2yAMbVarlDrgqzjL3PFty7ewMXN4visiIZGEaqyx5wGyC567kEVxzjJYwHlyj3HkijjkkM0puWupUPhR6hbo5ARTK2SN9vmP0GalGTliMeDkkl6maRy1wQWyuSQZZm1yMowuQMAKvZVGwqzFYKzeXkuGNSZwyni/OF7JcXSWs0ca28nghWjB7ZZi2evp22rN1mv8As1ii48ND66t6ycoueZ7KTExmvI5FOMoCUcYx51XABzuD0xStBr3am7MLHzC2na8Itk+J6wpJ9shIkTBUQq7K6nvqIwuk9c+1XNPq67obk8fLPJCdbi8Eufme7f8A6YgiHvqkP6ggVSs8WSlhRL9fhzkstnWDm6eM5niR4+7QhtS+/hknV+X6UynxSubxJYI2+HzjzF5DCzulkRXRgyMMhgdiK00Zx3roGB39tItyn2nR48cjGZp42dmXVlTE+NIXHTHSgAjhu0eW0dHDqbhcFTkdG22oAKrOSAw27zSImIDjJ0sA2NW3tjBHYigCFwPiguJXV45I1d0uYBKF82QwwcZK7jVg7jNRUlLoSlFx6gXxvhyLZINVwskt2GZXkzGWJLyaCAPEGR8xpOqltpk/kdrWZIm8qxzv9rWO1W5jdkR/vVQgaPlYN1G/aqOgp3UJplidm2TTQScsSSy+NPMArM7RIiklUSIldj3ycnOKbalF7RtTb5ZP4zxFbeCWZukSFvqR0H5nFRjHLwTnLasnzAeYLnxjP40gmJzrDH/3HtWltWMGduecmyci8+QX4WG9SMXK/KWUaZPpno3t3qpZU4cxLNVqfEjQLuxSSJ4WUBHUqQNsZ229KrKTTyWJJNFtyveNLawyP87INXuw2J/WtRdDNfUm38JeN0DFC6lQw6qSMZHuKDhiHB+AXS+PDqt7X7GwV5d2WZiobJyQRkbk5zk1lX6KuVjdjcs/sWoSk44XBJsOB3D+I1nd21wspDGTzFY3AwVVFJGD9aXZoqZOKkmsdvcmt3LXch3086BY7i31IX8KaXI8IZ22Oc7+h6Zqq/DnBysrl06e5LzHlJoncrRLFJPEPKWIkVR8ujGkafz+b6ikXzdtcZ+3D/MvaPhyTCOqhoEjgHEDbThS2IJzpIPRJCfKw9A3Q++Petvw3Vtvy5P8jI1+mx64oPxW2ZI5FAGGW9msXGGxKsUDXbSOHwBmMZGnoASWINV43feyrfZIY4elMl8xnK3d2reLDbO8CRKRojiKKCygdwSST6E1OU3ux7oFDMclzzhMqvEoYj7WvgIVON2deh/hY0mh4Uh1yy4gtxmy8KSNYwUtTcS+GgxoV0XScDsTuffek62Uvsr/AO7kYYVvAdfCYeS7OMDxwAfXCLTPD1jTxIX/ABsk8BGlHj21QyyIw9MsWH6qQahcmp5ZapeYgL8dOMeHbRW6nedizD91Mf5Jpmmjl7heolxgw0VcKgW/DrlQ3s5LsY4IMPI+cY9AG7E469qXZPavmMhDczerHxZY1itGZwBpN1J0A6ZB28RsdMbetV40uTy0PlcorCDGxtVijSNNkjUKPoPerfQqFVc84WaMV8dXYHBEYZ8EdjpB3oykd2y9jPuWLSbiF94s0aG1DvM8T5DB2AERaM/MVVe+2Sa5HD5JSzjBZ8vzC7vb6CzmENtA66tCjUXIIfQSNKqSPTOQcVCVUZPLOxslFYR04tywsc7weNK8fEYHVxIQxVo8YZdvRsb+gpdqUEpInU3NtMArm7lheRXI8e1f7oCNlaWNQNfsQw9DttWVPTRrmtqeyXV9s9h8bZRee6/gObW4WRFdDlXAZT6g1lTg4ScX2N2E1KKaOfEodcTr3KnHsRuD+RrtUnGaaI2pODTNG4VcGSGKQ9XRWP5gGvYnlsYJRroGZ8T+H900sjrNA6yOz4dGyNRzjYkbdM1n3aCNk3PLTY6NzisA9wOGe2ubm3nhBgk0xyrEdWC4ISYJjVoYeUnsV/OpRo8qKWc47k4S3P8AMN4+BxmK3SXMhtCpRjsdSDSDt7UpyeX8yxsQAcX4OVvbgxxzypEwl1IWZYzKNwYwTvtnIHQ1HUV321qMOn+BKcIz5D34UEG2mYAjM7bkEZ2Xsau6SEoUxjLr/sr2PMmym5v44lpxJmhUyhoQ12in5MELE++2rcgj0x6VK6CkiVU3FmX/ABsvNfEdGciGNV+hO5/1Rp44gdueZALY2jyyJHGNTyMFUepO1NbxyxSWWfRvKHKMaBbRcNBbkPct/wCaY7qn8K9SP4R60mGZvexs2orajTFUAYGwGwAp4kD+aZmluo7Ms0cLRNK2k4M+GC6NXUKM5bHXI7ZpN0nFcDaYqT5JkESxqFRVRVGAFGAB9BVDJfwkDnHuALdF5o3BYxaVKMQdSkso1qeh6EGnQm48CZwT5L3kJrRLOJohHGxjQTbBW1quk6wdwQc9avlFlfFxAXl880e9vbRmFH/DJIxBcr6hQANQ7k+lVdRJYwWdPHnIL8YmJ4jMkmHYIpjxuI4z1Uj8JLb79Rj0rG8TU1XGSfHt8x8MObRy5K8sUkB628jIP4T5k/saRq2puNi/Es/r3L+hl6HH2ZcXpdh4UQ1TS+VFHbOxY+ir1JqOl08rppLoN1N0a4PJpdnBoRUHRFC/oMV6s83k710BmoAp+Ncvx3BD5eKVAVWWNtLgHqPRh7MCK44p9TqbXQETxOW3S6glOu4s4jIkj9Jo8HS5x3BGGA9M96p2VJS+RbhbmLCOxig4dbNJNMBqOuadzjxHPf8A0FHbAFXIrCwVJPLyC/FeYri4DNGWtbUKW2AE0oxnJz/0x7dd+1Zeo8QSkoV8v3NCnQ5i5TASGYQ4SYsXvIrbS7ZbW5mDSZbvgEde1Npn5u5+zZC2KgopLhoDfiSWfid02CR4hUbfsgCrdTSikVpxk3nBa/CG2UTz3TjULKEyBfVjkDHvsf1ouzjb7hT1bPo3luxMNugcfeMNcnvI+7b+mdvoBU0tqwLk8vJTz89xDUy29zJAhIM6R5TbYkDOpgPUA0b45xk7seM4OM3HOHcSRVW4KMDmKTDRsreqMwAb3G4PehuLe06lJLcuh44bdyrNJa3ODLCqusijCyxsSA2OzAjBFUratnKLdVm7hnDiPAyG8a0YQzjqP+3N+66dP5hgioRnxiRKUOco6WUFvdIsrwJrPldXVSUZdmUnvg5oblHhM6oxl1RbIgUAKAAOgAwB+QqGSeMGacS5bjF0xl4hL9quWDeFboM7bDy7kKPentRnHDiml7lVwxJ88lKbKaK9ng+1Oj+XU0YA8QFGKuQQQpBGCBSLK6o1x9OV2+XyGVue584ZsnIfC4o7SGRE+8niR3diWZiygnLHJ6npWmoRhxFYKcpyk8thKKkRHoAVADGgAH+JFkoNvcsNlY20uO8VzhDn2VsH9ahNZiTg8MoeYp2vLK1s1Km7SQLKjLlQIfK7uOw3DL6kjFRnJbMs7CL3YRXcOu0LTWiu8qIpEcrfjUeVhq/EVO2rvmsLWUKE1ZH35Rsae2UouEvbgg2xaXhEbAAukIZf4o8EY/prjl5Wsftk6lv0qfyKW6Ktc3UmQF8YTBiPwOgP9watavKkl7rH7lrwpRdbefhef0wEXLXw7V45JZ3liW6w3gxtpwBuusjqd847Zq0rXCKj1x3Mm6ELLZSisJhjy+lykF9aNM0phTMEj/OFkRsBj30kdauVz3rJRshsYESXTuYQZZEspbWFRGjFQutcZJXBIJ8prP1E5QT2fEXqIKb9XTgnjltEZfBykfR4SxKEeoU5AP8Amsp6yUl6+vv3NH7LGPw9PY5vfNbXSzana1tgYptXmMXi4K6c+crkZI3A7Vp6WydtXr/Qz9RCFdmYBnw/mC1nbRDcRyPgnSrAnA6nFSdclyCmmR+G8FkjuZpjMfDlOoQKMICQAWOdy2B22qUppxwRjBqWSXx+98G2mlDaTHGzA4zuBtt3ydsVGEcywSm8RyD3/wAjCg18RtzZzqyys4RtLsowGEyDBGNsGrEqpx4j0ERtg+X1Ba8KvNNfrlhcEmEd9EcZAJHYsx6fSqVk90lUu3X82WK4KMd77m38GtPCghi/8UaJ/SoFbBmE6gBUAKgBUAUHPnDvtFhcxg4YxMVP7yjUP7igDI+becYIvDMSfeXkcT3bIcN4eMhAezEE59qhp/D79RXOUPw+5YldGLWe5DtTPb2095b28SIdgh16lXbDDO2Mn5RjPWsKd1Vt8dPOTb9+2fb/AGWo2yrTlGPBaWMUrWkUOg2sYQCR3ZQdI6hVB21epxjNQnsjc553Psi3Dc6lHGF3IvLlpaSMZJRL4MZKxMis6XCRt5VbSC2pDtg/MMda13CbjFyXq/gz4XbHKMJcP9wh41PcPOjlpbDWmm1dgPDkYnJEy7hSdtKtjqe9d8pwjyskHbufB7seJy+Fc28qSwzkD7XdOUKBMY+6K7ZIyFAAxnJ3pilGMfSLcZSl6h+PcDeG1F44YgBY/sm2lYGIVUAx8/Q5z1JFLt03mV4zh+4yq/ZPPYk21wrjKk7bEEYZT6FTuDXmbap1yxJG/XZCazET2aFg5RS421Eb+1cVs1HanwDhBvLRU8QkjaL7RDILeSInRKQBpYHDIw/EDjBU1c08rKrVFrOe39yrfGE4bujCTgnGpZoUlFu8sbjZ4gOo2IaNiGUg7dx71tS0z6oyo6j3JsHCJruVGuI/BtoiJBExBeWQHK6wNlVSM4zufpu2qrZyxdtu7hBdcQK6lXAZWGCCMginiTMuB/D2WO6UOPuIWLai4Kyb6gFjG6kkAvnbbbrVWNL37mPlbmGDUgKtCB6AFQAqAFQBzmQMCD0IwfzoA+Z+c+BwcOv5Y3jkaLw1e382fMAMai3zKCDkVacNZfpo06aSxn1LvhnE4qWZA5f8buZgyyzSMrtqKaiFyOmF7AdhW7pf/mNBTiWzMkuouWosfcgvcM2zMzZ9WJ/zV6vQ6Wq3HlRXs8HHZNrls1H4CccKXMlqx8k661HYOnXH1H+Kx/HdKoTVsV1O1y7G6XdmkqMkiq6MMFWAII+hrBGgtbcoyCVEkmElnEdaxuCZCR8qu52ZVO4zv0z0qCqipZGOyTWC25xh1WN0MaiInYD3UFh/cCmCyHxzh1rMkUsreA8mlUlVtLZYZCk9Gz6NkUuyqFixJZGV2zr+FldJypcL8txG4HUyRkHH1U4/tWfLwqp9G0XY+JWLqgSsuU7fiJybtYptTP4cRDJIAdKymJ/2h+oxV2miNUdq6+5UtulN57e3YKeTbuS1mPD5xhUH3LDpjrjPcEdCehBHpTU8cC5c8h1UiJ6oAbFAD0AKgBUAKgBUAMRQAJ/EDkmLiUIUnw5o8mOXGdOeoI7qfSn6bUT0898DkopnzPxjhsltPJbzLiSE6Wwcg9wQfQjevYaDxBapfDgrzhtIb9Kt6iOa2+65X6HI9Qo+GUjDiloV6mTH5FTmszxeUZ6Pc++CUPiPqmvIFgbFAHi4iDqVbowIP0O1AGWc38Sji4RPZXLL9otkVQrHeRVYBHX1yo6joc0AEfOEtuvDzGZwygxjBlyzrrXyk5y2RsfWuAZLNeSRTl42+zzRTyAuY/KjSyaAuSNOAu+PQCqdcJq6c307D542JB7w3gn2uCGeSWZZ3VdUiyvk6WyCCT5c+2OtErZJjo1xaCflri0gnezuG1uqeLFKcAyx5wQw/bU4zjrkGrNU98clayG1hTUxYs10B6AFQAqAFQAqAFQBTc1cfjsrZ7iU7IPKvdm7KPqanXW7JKEerON4PlTjHEXuZ5J5TmSVtTensB7AbV7nRaKvTQxFc92VpSyQn9B1NS1VnHlR+J/9n8jsV3Ne+BnKLmT7dKuI0BWEH8ZOxb6AbD1ya814trI2baYPiP8AI2uPdm51jDBiaAKzjnHre0QPcyrEGOFydyfQDqaAMP5+5siv54ZYbeQiAyJqfRpkjYbkb5B2JGfWkWWQxtzyWK6ppqWOClsOMxW4s5jbjx7VlwrKCZomG5zjZlbOM9iKmrYyzh9CDqlHCkupullf2nF7SWNc6XBSVGGHjJHcevoe+KmmnymLcWuGVEVpfWa+F4K3cUcYWIw4ViV2w6scDbG4qvOjLyPhfhYBHnKO6M8dzcRT2scUZRJI3YEEnLs7RnKDYYz+dKtjdXD7lfmd3wnL1Cg45drgpeTY7amVwf6gc1lrxK+HDHvT1voWVvztfJjMkUuOzx4J/mU/6p0PFn+KIt6VdmXFr8T9OPtNrIvq8JEij+XZ/wBAa0KtdTZxnAmVMohlwTjtvdprt5VkUbHHVT6EdQat5ElnXQFQAqAPLGgD5i+J3ODX90wDf/ngZkiXOxwcF/TfGx9K9R4Np666/Nk1n+BNjbeAQgQucLjPqTsKdr/GqdPD7v1SIKD7k2LhEi+byMQc6TnDD3NeXl43Jpx5TfWXdjODQuGfEbiUKqmLZkUAAaCoQDsAO1Z/2qBPcFfBPi08hdZrMgxrrJilUgr0Jw+np6U1Wxkso6mmeeM/EeWYAWamFCN5JFGs5/ZToB7n9KqanXRre2HLNDT6JzW6XCAm9uF1655C8h2DSvqb6DPT6Cs12X3dMmiq6a10RWcwwzqsf3Mvh3O0ZKhVYdW09ySO5xtV+nTOEd9nGPqUrNSpy2V8neS2USJNMwVwMKo6D/bVS8yTi66lx3Zc8tblOb5Ljl/mJ7O5jmSOR1lPgyIqktIvUFUG5KnJ+mat+Htwk68lTXpSgppYN+WtQyxMgIwRkGugBHG/h9E2XtCLdj1TH3TH+AfKfdf0qpqdHC7rwxtdzgAfFLOW1OLqIxDpr6xn6SDp+eKxbvD7a+nKLkL4yRxU9xv6VSaa6jlg82XEDZXEd1EDlnSKRR0kV2C7juw6g/8ANa3huonv8tvKKuorW3cjfa3CkKgBjQAA/FXg99cJEtpl4Rq8WJX0s5207/iUb+XIqE02vScZjnEOCPEcTWkiEd2gbT/UoK/3qn5dy7v6kOepU/ZbYHBCA+hb/Vcc7cZ5+gZZIFnD+HH1Df8ABpfmz7kcslcLsVaeNGkkCS5TYglWO469QelMhJTTW3k6uQwteVXgkLh45lKGMpKNOzddxkdu9CaSwuCaRx4Xye95M6WyPFHF5XZ5y0YZh5Smk5bT1K5HarFdUXzJL6DfOsxjLNR4PyFaQCdRGHW5wGDKNgBjAPXGcnr1p6SXQi231Zl/OHFWub2RYtobX7iM/hULs5Ve7EjGe2ms3XWRWIy+n+TT0UHtyvqV8NsqnVjLd2O5/X0rKlZKfp/Y0VCMeX9S55L4PNd3KTW7Kkdo2TKckMx2Krjrhc5+ta2g0zgt8urMzX3xn6Im4rWkjNHoAVAHiWMMCCAQdiCNj+VAAvd8gWTklIzCTufBYqP6R5f7UiyiufxLJONkl0Y3DeQbaKVZcyStGdSiRsqD2OkADI7VyvT1VvMI4OyslJYbCyrAsVACoAVADEUAcJrONvnRW+qg/wCa5gCDJy3aMctawH6xJ/xXMIMHCTlCxPW0g9dolH+BXQPUXKdkvS1g/ONT/kVzavYC2ggVAFRQqjoFGAPyFSA6GgDFOcuTJ4uIRray6Ir52IDRlljfdn3G4B+YfnVe3S12cyQ+vU2V8RZJ4P8ADGVrp4+IO8sCqHRovJG5zgqw+bI9PepVaeuv4Ucs1FlnVmlcrcvx2MHgRElA7MMgbajnG3p0zThJcCgB6AFQAqAFQAqAP//Z">
            <a:hlinkClick r:id="rId3"/>
          </p:cNvPr>
          <p:cNvSpPr>
            <a:spLocks noChangeAspect="1" noChangeArrowheads="1"/>
          </p:cNvSpPr>
          <p:nvPr/>
        </p:nvSpPr>
        <p:spPr bwMode="auto">
          <a:xfrm>
            <a:off x="206375" y="-623888"/>
            <a:ext cx="1905000" cy="16287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QTEhUUEhQWFBQSGBwXGRcXFhgfHRgdGh4dGh4eIBccHyggHSImIyAgJTEiJSosOi4uGyAzODMuNygtLiwBCgoKDg0OGxAQGywmICQsLDQ0LDQsLywsNCwsLCwsLCwsLCwsLCwsLCwsLCwsLCwsLCwsLCwsLCwsLCwsLCwsLP/AABEIAIgAoAMBEQACEQEDEQH/xAAcAAABBQEBAQAAAAAAAAAAAAAGAAEEBQcDAgj/xAA7EAACAQMCBAQDBQgBBAMAAAABAgMABBESIQUGMUETIlFhBzJxFCNCgZFSYnKCkqGxwdEzQ1PwFRck/8QAGgEAAgMBAQAAAAAAAAAAAAAAAAMCBAUBBv/EADIRAAICAQMCBAMHBQEBAAAAAAABAgMRBBIhMUEFEyJRMmGRFCNCcYGhsVLB0eHwFQb/2gAMAwEAAhEDEQA/ANxoAVACoAVADUAV/G+KxW0TTTNpRP1JPRVHUsTsAK5nB1Jt4Rml5x++uzqaQ2cXVYoseIR+/Keh9lH51harxlRe2pZ+Zs6bwlyxK1/oUvH9McLSPrkZRhdcshyTsNy3rVLTarU3WqO9/wCi7fptPTU5bEceEy3kbP4F3LHLCQGikdpYjkZBGvzYPt3FX34pKra5LdF9H0f7FL/zY2ZUeGu3Y1Lkvmn7WDHMgiuox5485Vh01oe6n07d61qb67o7oPJl3UTpliYU5pwkegBUAKgBUAKgBUAKgBUAKgBUAKgBUAKgDyaAM15wvfHu9P8A27TYDsZGGWb+UYA+prA8Z1bj9zH9Tc8J0yf3rK0V5x8m+RuI2SzRtG/yuMH/AJFOoudM1OPVCrqlbBwfcobq3vz4SRsqGI+aXIxIuMAlOufUf3rUhZo1ulLnPbujPnDVcRi8Y7+5CN5d2zxSvcwNJbMzqTIFLZ/CwxuCNsVe0llUZt1wks47FLU12OGLZp4+ZrkPxS4YUVmulUsoYrgkrkdDgdRW0Yx5/wDtbhpzpmZ8dljc/wCq42l1OpN9CQnxJsNtUkiA92hkA/XTUfMh7r6kvLn/AEv6BDwfjMF0mu3lSVRsSjA4PoR2P1qZAn0AKgBUAKgBUAKgBUANmgB6AFQB5agDHuJ3Cwz3YlITw5ixJ/ZcBlI9c9Pyry3immslqfSs5PS+HXwjp8vjBGa5OUEjxWYlBaM3JIZwMbhMjHX8Rz7VTjRFJuKc8ddvRfqQt8U5xD6slSWkMOGkuprpnOFit0Un66YwTj3JqNSu1PpqqUfnJv8AuVZa67+r6ES95WM0j6Ybp4QB89w0bknOdCEaSB+961rUVXRq3NwjL225X1K87LJ9W3+pUcN5BjxJJ9nuFUOygZTxML+Io4wf5TvVuyerUUk4t91/hoTCO3nBE5V5UuTO0aQkO6axJNEY/LnG6spx9FqxZTK6KT4+WeCVOpVfLWWGi/CiSQDxngDd8Ix/2K7DSOPSTOy1if4EXfDfhhHGc+PIMbYjVEGPTO5qT0VUvjy/zOfbrUvThBVwHl+G0DCFSDIQXZiSzkbAljVmEIwWIlWc5TeZFtUiIqAFQAqAFQAqAGagAD4Z8ToDkXMUtsyllJKl0ypKnzoCOvriledXlrcsrsS2PrgKuF8ftrhdUE8Uo/ddTj6jORTSJZaqAOF9dpEjSSMESNSzMegA3JrgGT8xyyX1zb3kNlMIYMkv5VlmX8OIm3KjcjO++1UtavMqdcWssdXGS5xwS+PcQ+0rC9nGJ5BmVCWUAaSFeNlbpkEgg4wRXnPB9Jbp7573jHDXvnuixOSl8PIWWtuiKNCLHnfSoAx+lbjeeo2KRyveIJEUEh0iQ6Qx+XV2BbsT0Hqa6k+x1vBA4zxVfNBGgmnbyiInAwRnU5/Cg7n8hvUox7voLlJdEduRriXXKrBxDGoVzI2wmHzCMEk6CMdT6VerbaKdiSeAr4dxOGcEwSpKFOlijKwBHYkdDTBZLzQAs0ALNAD0ANmgBZoAegBUARL/AIjFCheaRI1UZJZgMAfWgDErCzkuLqNpVMdrc3Mh0hmWUrJqZCf2fXHvVT7FW7HZLnIzzZYwFt/8P7BmUiaYZRpAysjYVcb6ipP0xU1pq10WPyZzzG+pHXlOVImki4rcRKCARPjyZ6KcYwdxt70zY10ZzK9ge429+niW9xdPNB4ixtIFRo9eA4jfI1DO2d8HOM5pGostqhvWGTgoyeGdLfmqaKaWWVtehUZooo3wUJIdyu+jQBnOwPSkaeavhnGB7bhwHPDOBwQyyzRLh7k6mOTj+Udgep9TXJTb4Y2MEnlFmVzt/jtUBgB81cLv9oo7pZoJz4bCWNCyBu7aRlh2yAMbVarlDrgqzjL3PFty7ewMXN4visiIZGEaqyx5wGyC567kEVxzjJYwHlyj3HkijjkkM0puWupUPhR6hbo5ARTK2SN9vmP0GalGTliMeDkkl6maRy1wQWyuSQZZm1yMowuQMAKvZVGwqzFYKzeXkuGNSZwyni/OF7JcXSWs0ca28nghWjB7ZZi2evp22rN1mv8As1ii48ND66t6ycoueZ7KTExmvI5FOMoCUcYx51XABzuD0xStBr3am7MLHzC2na8Itk+J6wpJ9shIkTBUQq7K6nvqIwuk9c+1XNPq67obk8fLPJCdbi8Eufme7f8A6YgiHvqkP6ggVSs8WSlhRL9fhzkstnWDm6eM5niR4+7QhtS+/hknV+X6UynxSubxJYI2+HzjzF5DCzulkRXRgyMMhgdiK00Zx3roGB39tItyn2nR48cjGZp42dmXVlTE+NIXHTHSgAjhu0eW0dHDqbhcFTkdG22oAKrOSAw27zSImIDjJ0sA2NW3tjBHYigCFwPiguJXV45I1d0uYBKF82QwwcZK7jVg7jNRUlLoSlFx6gXxvhyLZINVwskt2GZXkzGWJLyaCAPEGR8xpOqltpk/kdrWZIm8qxzv9rWO1W5jdkR/vVQgaPlYN1G/aqOgp3UJplidm2TTQScsSSy+NPMArM7RIiklUSIldj3ycnOKbalF7RtTb5ZP4zxFbeCWZukSFvqR0H5nFRjHLwTnLasnzAeYLnxjP40gmJzrDH/3HtWltWMGduecmyci8+QX4WG9SMXK/KWUaZPpno3t3qpZU4cxLNVqfEjQLuxSSJ4WUBHUqQNsZ229KrKTTyWJJNFtyveNLawyP87INXuw2J/WtRdDNfUm38JeN0DFC6lQw6qSMZHuKDhiHB+AXS+PDqt7X7GwV5d2WZiobJyQRkbk5zk1lX6KuVjdjcs/sWoSk44XBJsOB3D+I1nd21wspDGTzFY3AwVVFJGD9aXZoqZOKkmsdvcmt3LXch3086BY7i31IX8KaXI8IZ22Oc7+h6Zqq/DnBysrl06e5LzHlJoncrRLFJPEPKWIkVR8ujGkafz+b6ikXzdtcZ+3D/MvaPhyTCOqhoEjgHEDbThS2IJzpIPRJCfKw9A3Q++Petvw3Vtvy5P8jI1+mx64oPxW2ZI5FAGGW9msXGGxKsUDXbSOHwBmMZGnoASWINV43feyrfZIY4elMl8xnK3d2reLDbO8CRKRojiKKCygdwSST6E1OU3ux7oFDMclzzhMqvEoYj7WvgIVON2deh/hY0mh4Uh1yy4gtxmy8KSNYwUtTcS+GgxoV0XScDsTuffek62Uvsr/AO7kYYVvAdfCYeS7OMDxwAfXCLTPD1jTxIX/ABsk8BGlHj21QyyIw9MsWH6qQahcmp5ZapeYgL8dOMeHbRW6nedizD91Mf5Jpmmjl7heolxgw0VcKgW/DrlQ3s5LsY4IMPI+cY9AG7E469qXZPavmMhDczerHxZY1itGZwBpN1J0A6ZB28RsdMbetV40uTy0PlcorCDGxtVijSNNkjUKPoPerfQqFVc84WaMV8dXYHBEYZ8EdjpB3oykd2y9jPuWLSbiF94s0aG1DvM8T5DB2AERaM/MVVe+2Sa5HD5JSzjBZ8vzC7vb6CzmENtA66tCjUXIIfQSNKqSPTOQcVCVUZPLOxslFYR04tywsc7weNK8fEYHVxIQxVo8YZdvRsb+gpdqUEpInU3NtMArm7lheRXI8e1f7oCNlaWNQNfsQw9DttWVPTRrmtqeyXV9s9h8bZRee6/gObW4WRFdDlXAZT6g1lTg4ScX2N2E1KKaOfEodcTr3KnHsRuD+RrtUnGaaI2pODTNG4VcGSGKQ9XRWP5gGvYnlsYJRroGZ8T+H900sjrNA6yOz4dGyNRzjYkbdM1n3aCNk3PLTY6NzisA9wOGe2ubm3nhBgk0xyrEdWC4ISYJjVoYeUnsV/OpRo8qKWc47k4S3P8AMN4+BxmK3SXMhtCpRjsdSDSDt7UpyeX8yxsQAcX4OVvbgxxzypEwl1IWZYzKNwYwTvtnIHQ1HUV321qMOn+BKcIz5D34UEG2mYAjM7bkEZ2Xsau6SEoUxjLr/sr2PMmym5v44lpxJmhUyhoQ12in5MELE++2rcgj0x6VK6CkiVU3FmX/ABsvNfEdGciGNV+hO5/1Rp44gdueZALY2jyyJHGNTyMFUepO1NbxyxSWWfRvKHKMaBbRcNBbkPct/wCaY7qn8K9SP4R60mGZvexs2orajTFUAYGwGwAp4kD+aZmluo7Ms0cLRNK2k4M+GC6NXUKM5bHXI7ZpN0nFcDaYqT5JkESxqFRVRVGAFGAB9BVDJfwkDnHuALdF5o3BYxaVKMQdSkso1qeh6EGnQm48CZwT5L3kJrRLOJohHGxjQTbBW1quk6wdwQc9avlFlfFxAXl880e9vbRmFH/DJIxBcr6hQANQ7k+lVdRJYwWdPHnIL8YmJ4jMkmHYIpjxuI4z1Uj8JLb79Rj0rG8TU1XGSfHt8x8MObRy5K8sUkB628jIP4T5k/saRq2puNi/Es/r3L+hl6HH2ZcXpdh4UQ1TS+VFHbOxY+ir1JqOl08rppLoN1N0a4PJpdnBoRUHRFC/oMV6s83k710BmoAp+Ncvx3BD5eKVAVWWNtLgHqPRh7MCK44p9TqbXQETxOW3S6glOu4s4jIkj9Jo8HS5x3BGGA9M96p2VJS+RbhbmLCOxig4dbNJNMBqOuadzjxHPf8A0FHbAFXIrCwVJPLyC/FeYri4DNGWtbUKW2AE0oxnJz/0x7dd+1Zeo8QSkoV8v3NCnQ5i5TASGYQ4SYsXvIrbS7ZbW5mDSZbvgEde1Npn5u5+zZC2KgopLhoDfiSWfid02CR4hUbfsgCrdTSikVpxk3nBa/CG2UTz3TjULKEyBfVjkDHvsf1ouzjb7hT1bPo3luxMNugcfeMNcnvI+7b+mdvoBU0tqwLk8vJTz89xDUy29zJAhIM6R5TbYkDOpgPUA0b45xk7seM4OM3HOHcSRVW4KMDmKTDRsreqMwAb3G4PehuLe06lJLcuh44bdyrNJa3ODLCqusijCyxsSA2OzAjBFUratnKLdVm7hnDiPAyG8a0YQzjqP+3N+66dP5hgioRnxiRKUOco6WUFvdIsrwJrPldXVSUZdmUnvg5oblHhM6oxl1RbIgUAKAAOgAwB+QqGSeMGacS5bjF0xl4hL9quWDeFboM7bDy7kKPentRnHDiml7lVwxJ88lKbKaK9ng+1Oj+XU0YA8QFGKuQQQpBGCBSLK6o1x9OV2+XyGVue584ZsnIfC4o7SGRE+8niR3diWZiygnLHJ6npWmoRhxFYKcpyk8thKKkRHoAVADGgAH+JFkoNvcsNlY20uO8VzhDn2VsH9ahNZiTg8MoeYp2vLK1s1Km7SQLKjLlQIfK7uOw3DL6kjFRnJbMs7CL3YRXcOu0LTWiu8qIpEcrfjUeVhq/EVO2rvmsLWUKE1ZH35Rsae2UouEvbgg2xaXhEbAAukIZf4o8EY/prjl5Wsftk6lv0qfyKW6Ktc3UmQF8YTBiPwOgP9watavKkl7rH7lrwpRdbefhef0wEXLXw7V45JZ3liW6w3gxtpwBuusjqd847Zq0rXCKj1x3Mm6ELLZSisJhjy+lykF9aNM0phTMEj/OFkRsBj30kdauVz3rJRshsYESXTuYQZZEspbWFRGjFQutcZJXBIJ8prP1E5QT2fEXqIKb9XTgnjltEZfBykfR4SxKEeoU5AP8Amsp6yUl6+vv3NH7LGPw9PY5vfNbXSzana1tgYptXmMXi4K6c+crkZI3A7Vp6WydtXr/Qz9RCFdmYBnw/mC1nbRDcRyPgnSrAnA6nFSdclyCmmR+G8FkjuZpjMfDlOoQKMICQAWOdy2B22qUppxwRjBqWSXx+98G2mlDaTHGzA4zuBtt3ydsVGEcywSm8RyD3/wAjCg18RtzZzqyys4RtLsowGEyDBGNsGrEqpx4j0ERtg+X1Ba8KvNNfrlhcEmEd9EcZAJHYsx6fSqVk90lUu3X82WK4KMd77m38GtPCghi/8UaJ/SoFbBmE6gBUAKgBUAUHPnDvtFhcxg4YxMVP7yjUP7igDI+becYIvDMSfeXkcT3bIcN4eMhAezEE59qhp/D79RXOUPw+5YldGLWe5DtTPb2095b28SIdgh16lXbDDO2Mn5RjPWsKd1Vt8dPOTb9+2fb/AGWo2yrTlGPBaWMUrWkUOg2sYQCR3ZQdI6hVB21epxjNQnsjc553Psi3Dc6lHGF3IvLlpaSMZJRL4MZKxMis6XCRt5VbSC2pDtg/MMda13CbjFyXq/gz4XbHKMJcP9wh41PcPOjlpbDWmm1dgPDkYnJEy7hSdtKtjqe9d8pwjyskHbufB7seJy+Fc28qSwzkD7XdOUKBMY+6K7ZIyFAAxnJ3pilGMfSLcZSl6h+PcDeG1F44YgBY/sm2lYGIVUAx8/Q5z1JFLt03mV4zh+4yq/ZPPYk21wrjKk7bEEYZT6FTuDXmbap1yxJG/XZCazET2aFg5RS421Eb+1cVs1HanwDhBvLRU8QkjaL7RDILeSInRKQBpYHDIw/EDjBU1c08rKrVFrOe39yrfGE4bujCTgnGpZoUlFu8sbjZ4gOo2IaNiGUg7dx71tS0z6oyo6j3JsHCJruVGuI/BtoiJBExBeWQHK6wNlVSM4zufpu2qrZyxdtu7hBdcQK6lXAZWGCCMginiTMuB/D2WO6UOPuIWLai4Kyb6gFjG6kkAvnbbbrVWNL37mPlbmGDUgKtCB6AFQAqAFQBzmQMCD0IwfzoA+Z+c+BwcOv5Y3jkaLw1e382fMAMai3zKCDkVacNZfpo06aSxn1LvhnE4qWZA5f8buZgyyzSMrtqKaiFyOmF7AdhW7pf/mNBTiWzMkuouWosfcgvcM2zMzZ9WJ/zV6vQ6Wq3HlRXs8HHZNrls1H4CccKXMlqx8k661HYOnXH1H+Kx/HdKoTVsV1O1y7G6XdmkqMkiq6MMFWAII+hrBGgtbcoyCVEkmElnEdaxuCZCR8qu52ZVO4zv0z0qCqipZGOyTWC25xh1WN0MaiInYD3UFh/cCmCyHxzh1rMkUsreA8mlUlVtLZYZCk9Gz6NkUuyqFixJZGV2zr+FldJypcL8txG4HUyRkHH1U4/tWfLwqp9G0XY+JWLqgSsuU7fiJybtYptTP4cRDJIAdKymJ/2h+oxV2miNUdq6+5UtulN57e3YKeTbuS1mPD5xhUH3LDpjrjPcEdCehBHpTU8cC5c8h1UiJ6oAbFAD0AKgBUAKgBUAMRQAJ/EDkmLiUIUnw5o8mOXGdOeoI7qfSn6bUT0898DkopnzPxjhsltPJbzLiSE6Wwcg9wQfQjevYaDxBapfDgrzhtIb9Kt6iOa2+65X6HI9Qo+GUjDiloV6mTH5FTmszxeUZ6Pc++CUPiPqmvIFgbFAHi4iDqVbowIP0O1AGWc38Sji4RPZXLL9otkVQrHeRVYBHX1yo6joc0AEfOEtuvDzGZwygxjBlyzrrXyk5y2RsfWuAZLNeSRTl42+zzRTyAuY/KjSyaAuSNOAu+PQCqdcJq6c307D542JB7w3gn2uCGeSWZZ3VdUiyvk6WyCCT5c+2OtErZJjo1xaCflri0gnezuG1uqeLFKcAyx5wQw/bU4zjrkGrNU98clayG1hTUxYs10B6AFQAqAFQAqAFQBTc1cfjsrZ7iU7IPKvdm7KPqanXW7JKEerON4PlTjHEXuZ5J5TmSVtTensB7AbV7nRaKvTQxFc92VpSyQn9B1NS1VnHlR+J/9n8jsV3Ne+BnKLmT7dKuI0BWEH8ZOxb6AbD1ya814trI2baYPiP8AI2uPdm51jDBiaAKzjnHre0QPcyrEGOFydyfQDqaAMP5+5siv54ZYbeQiAyJqfRpkjYbkb5B2JGfWkWWQxtzyWK6ppqWOClsOMxW4s5jbjx7VlwrKCZomG5zjZlbOM9iKmrYyzh9CDqlHCkupullf2nF7SWNc6XBSVGGHjJHcevoe+KmmnymLcWuGVEVpfWa+F4K3cUcYWIw4ViV2w6scDbG4qvOjLyPhfhYBHnKO6M8dzcRT2scUZRJI3YEEnLs7RnKDYYz+dKtjdXD7lfmd3wnL1Cg45drgpeTY7amVwf6gc1lrxK+HDHvT1voWVvztfJjMkUuOzx4J/mU/6p0PFn+KIt6VdmXFr8T9OPtNrIvq8JEij+XZ/wBAa0KtdTZxnAmVMohlwTjtvdprt5VkUbHHVT6EdQat5ElnXQFQAqAPLGgD5i+J3ODX90wDf/ngZkiXOxwcF/TfGx9K9R4Np666/Nk1n+BNjbeAQgQucLjPqTsKdr/GqdPD7v1SIKD7k2LhEi+byMQc6TnDD3NeXl43Jpx5TfWXdjODQuGfEbiUKqmLZkUAAaCoQDsAO1Z/2qBPcFfBPi08hdZrMgxrrJilUgr0Jw+np6U1Wxkso6mmeeM/EeWYAWamFCN5JFGs5/ZToB7n9KqanXRre2HLNDT6JzW6XCAm9uF1655C8h2DSvqb6DPT6Cs12X3dMmiq6a10RWcwwzqsf3Mvh3O0ZKhVYdW09ySO5xtV+nTOEd9nGPqUrNSpy2V8neS2USJNMwVwMKo6D/bVS8yTi66lx3Zc8tblOb5Ljl/mJ7O5jmSOR1lPgyIqktIvUFUG5KnJ+mat+Htwk68lTXpSgppYN+WtQyxMgIwRkGugBHG/h9E2XtCLdj1TH3TH+AfKfdf0qpqdHC7rwxtdzgAfFLOW1OLqIxDpr6xn6SDp+eKxbvD7a+nKLkL4yRxU9xv6VSaa6jlg82XEDZXEd1EDlnSKRR0kV2C7juw6g/8ANa3huonv8tvKKuorW3cjfa3CkKgBjQAA/FXg99cJEtpl4Rq8WJX0s5207/iUb+XIqE02vScZjnEOCPEcTWkiEd2gbT/UoK/3qn5dy7v6kOepU/ZbYHBCA+hb/Vcc7cZ5+gZZIFnD+HH1Df8ABpfmz7kcslcLsVaeNGkkCS5TYglWO469QelMhJTTW3k6uQwteVXgkLh45lKGMpKNOzddxkdu9CaSwuCaRx4Xye95M6WyPFHF5XZ5y0YZh5Smk5bT1K5HarFdUXzJL6DfOsxjLNR4PyFaQCdRGHW5wGDKNgBjAPXGcnr1p6SXQi231Zl/OHFWub2RYtobX7iM/hULs5Ve7EjGe2ms3XWRWIy+n+TT0UHtyvqV8NsqnVjLd2O5/X0rKlZKfp/Y0VCMeX9S55L4PNd3KTW7Kkdo2TKckMx2Krjrhc5+ta2g0zgt8urMzX3xn6Im4rWkjNHoAVAHiWMMCCAQdiCNj+VAAvd8gWTklIzCTufBYqP6R5f7UiyiufxLJONkl0Y3DeQbaKVZcyStGdSiRsqD2OkADI7VyvT1VvMI4OyslJYbCyrAsVACoAVADEUAcJrONvnRW+qg/wCa5gCDJy3aMctawH6xJ/xXMIMHCTlCxPW0g9dolH+BXQPUXKdkvS1g/ONT/kVzavYC2ggVAFRQqjoFGAPyFSA6GgDFOcuTJ4uIRray6Ir52IDRlljfdn3G4B+YfnVe3S12cyQ+vU2V8RZJ4P8ADGVrp4+IO8sCqHRovJG5zgqw+bI9PepVaeuv4Ucs1FlnVmlcrcvx2MHgRElA7MMgbajnG3p0zThJcCgB6AFQAqAFQAqAP//Z">
            <a:hlinkClick r:id="rId4"/>
          </p:cNvPr>
          <p:cNvSpPr>
            <a:spLocks noChangeAspect="1" noChangeArrowheads="1"/>
          </p:cNvSpPr>
          <p:nvPr/>
        </p:nvSpPr>
        <p:spPr bwMode="auto">
          <a:xfrm>
            <a:off x="358775" y="-471488"/>
            <a:ext cx="1905000" cy="16287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data:image/jpeg;base64,/9j/4AAQSkZJRgABAQAAAQABAAD/2wCEAAkGBxQTEhUUEhQWFBQSGBwXGRcXFhgfHRgdGh4dGh4eIBccHyggHSImIyAgJTEiJSosOi4uGyAzODMuNygtLiwBCgoKDg0OGxAQGywmICQsLDQ0LDQsLywsNCwsLCwsLCwsLCwsLCwsLCwsLCwsLCwsLCwsLCwsLCwsLCwsLCwsLP/AABEIAIgAoAMBEQACEQEDEQH/xAAcAAABBQEBAQAAAAAAAAAAAAAGAAEEBQcDAgj/xAA7EAACAQMCBAQDBQgBBAMAAAABAgMABBESIQUGMUETIlFhBzJxFCNCgZFSYnKCkqGxwdEzQ1PwFRck/8QAGgEAAgMBAQAAAAAAAAAAAAAAAAMCBAUBBv/EADIRAAICAQMCBAMHBQEBAAAAAAABAgMRBBIhMUEFEyJRMmGRFCNCcYGhsVLB0eHwFQb/2gAMAwEAAhEDEQA/ANxoAVACoAVADUAV/G+KxW0TTTNpRP1JPRVHUsTsAK5nB1Jt4Rml5x++uzqaQ2cXVYoseIR+/Keh9lH51harxlRe2pZ+Zs6bwlyxK1/oUvH9McLSPrkZRhdcshyTsNy3rVLTarU3WqO9/wCi7fptPTU5bEceEy3kbP4F3LHLCQGikdpYjkZBGvzYPt3FX34pKra5LdF9H0f7FL/zY2ZUeGu3Y1Lkvmn7WDHMgiuox5485Vh01oe6n07d61qb67o7oPJl3UTpliYU5pwkegBUAKgBUAKgBUAKgBUAKgBUAKgBUAKgDyaAM15wvfHu9P8A27TYDsZGGWb+UYA+prA8Z1bj9zH9Tc8J0yf3rK0V5x8m+RuI2SzRtG/yuMH/AJFOoudM1OPVCrqlbBwfcobq3vz4SRsqGI+aXIxIuMAlOufUf3rUhZo1ulLnPbujPnDVcRi8Y7+5CN5d2zxSvcwNJbMzqTIFLZ/CwxuCNsVe0llUZt1wks47FLU12OGLZp4+ZrkPxS4YUVmulUsoYrgkrkdDgdRW0Yx5/wDtbhpzpmZ8dljc/wCq42l1OpN9CQnxJsNtUkiA92hkA/XTUfMh7r6kvLn/AEv6BDwfjMF0mu3lSVRsSjA4PoR2P1qZAn0AKgBUAKgBUAKgBUANmgB6AFQB5agDHuJ3Cwz3YlITw5ixJ/ZcBlI9c9Pyry3immslqfSs5PS+HXwjp8vjBGa5OUEjxWYlBaM3JIZwMbhMjHX8Rz7VTjRFJuKc8ddvRfqQt8U5xD6slSWkMOGkuprpnOFit0Un66YwTj3JqNSu1PpqqUfnJv8AuVZa67+r6ES95WM0j6Ybp4QB89w0bknOdCEaSB+961rUVXRq3NwjL225X1K87LJ9W3+pUcN5BjxJJ9nuFUOygZTxML+Io4wf5TvVuyerUUk4t91/hoTCO3nBE5V5UuTO0aQkO6axJNEY/LnG6spx9FqxZTK6KT4+WeCVOpVfLWWGi/CiSQDxngDd8Ix/2K7DSOPSTOy1if4EXfDfhhHGc+PIMbYjVEGPTO5qT0VUvjy/zOfbrUvThBVwHl+G0DCFSDIQXZiSzkbAljVmEIwWIlWc5TeZFtUiIqAFQAqAFQAqAGagAD4Z8ToDkXMUtsyllJKl0ypKnzoCOvriledXlrcsrsS2PrgKuF8ftrhdUE8Uo/ddTj6jORTSJZaqAOF9dpEjSSMESNSzMegA3JrgGT8xyyX1zb3kNlMIYMkv5VlmX8OIm3KjcjO++1UtavMqdcWssdXGS5xwS+PcQ+0rC9nGJ5BmVCWUAaSFeNlbpkEgg4wRXnPB9Jbp7573jHDXvnuixOSl8PIWWtuiKNCLHnfSoAx+lbjeeo2KRyveIJEUEh0iQ6Qx+XV2BbsT0Hqa6k+x1vBA4zxVfNBGgmnbyiInAwRnU5/Cg7n8hvUox7voLlJdEduRriXXKrBxDGoVzI2wmHzCMEk6CMdT6VerbaKdiSeAr4dxOGcEwSpKFOlijKwBHYkdDTBZLzQAs0ALNAD0ANmgBZoAegBUARL/AIjFCheaRI1UZJZgMAfWgDErCzkuLqNpVMdrc3Mh0hmWUrJqZCf2fXHvVT7FW7HZLnIzzZYwFt/8P7BmUiaYZRpAysjYVcb6ipP0xU1pq10WPyZzzG+pHXlOVImki4rcRKCARPjyZ6KcYwdxt70zY10ZzK9ge429+niW9xdPNB4ixtIFRo9eA4jfI1DO2d8HOM5pGostqhvWGTgoyeGdLfmqaKaWWVtehUZooo3wUJIdyu+jQBnOwPSkaeavhnGB7bhwHPDOBwQyyzRLh7k6mOTj+Udgep9TXJTb4Y2MEnlFmVzt/jtUBgB81cLv9oo7pZoJz4bCWNCyBu7aRlh2yAMbVarlDrgqzjL3PFty7ewMXN4visiIZGEaqyx5wGyC567kEVxzjJYwHlyj3HkijjkkM0puWupUPhR6hbo5ARTK2SN9vmP0GalGTliMeDkkl6maRy1wQWyuSQZZm1yMowuQMAKvZVGwqzFYKzeXkuGNSZwyni/OF7JcXSWs0ca28nghWjB7ZZi2evp22rN1mv8As1ii48ND66t6ycoueZ7KTExmvI5FOMoCUcYx51XABzuD0xStBr3am7MLHzC2na8Itk+J6wpJ9shIkTBUQq7K6nvqIwuk9c+1XNPq67obk8fLPJCdbi8Eufme7f8A6YgiHvqkP6ggVSs8WSlhRL9fhzkstnWDm6eM5niR4+7QhtS+/hknV+X6UynxSubxJYI2+HzjzF5DCzulkRXRgyMMhgdiK00Zx3roGB39tItyn2nR48cjGZp42dmXVlTE+NIXHTHSgAjhu0eW0dHDqbhcFTkdG22oAKrOSAw27zSImIDjJ0sA2NW3tjBHYigCFwPiguJXV45I1d0uYBKF82QwwcZK7jVg7jNRUlLoSlFx6gXxvhyLZINVwskt2GZXkzGWJLyaCAPEGR8xpOqltpk/kdrWZIm8qxzv9rWO1W5jdkR/vVQgaPlYN1G/aqOgp3UJplidm2TTQScsSSy+NPMArM7RIiklUSIldj3ycnOKbalF7RtTb5ZP4zxFbeCWZukSFvqR0H5nFRjHLwTnLasnzAeYLnxjP40gmJzrDH/3HtWltWMGduecmyci8+QX4WG9SMXK/KWUaZPpno3t3qpZU4cxLNVqfEjQLuxSSJ4WUBHUqQNsZ229KrKTTyWJJNFtyveNLawyP87INXuw2J/WtRdDNfUm38JeN0DFC6lQw6qSMZHuKDhiHB+AXS+PDqt7X7GwV5d2WZiobJyQRkbk5zk1lX6KuVjdjcs/sWoSk44XBJsOB3D+I1nd21wspDGTzFY3AwVVFJGD9aXZoqZOKkmsdvcmt3LXch3086BY7i31IX8KaXI8IZ22Oc7+h6Zqq/DnBysrl06e5LzHlJoncrRLFJPEPKWIkVR8ujGkafz+b6ikXzdtcZ+3D/MvaPhyTCOqhoEjgHEDbThS2IJzpIPRJCfKw9A3Q++Petvw3Vtvy5P8jI1+mx64oPxW2ZI5FAGGW9msXGGxKsUDXbSOHwBmMZGnoASWINV43feyrfZIY4elMl8xnK3d2reLDbO8CRKRojiKKCygdwSST6E1OU3ux7oFDMclzzhMqvEoYj7WvgIVON2deh/hY0mh4Uh1yy4gtxmy8KSNYwUtTcS+GgxoV0XScDsTuffek62Uvsr/AO7kYYVvAdfCYeS7OMDxwAfXCLTPD1jTxIX/ABsk8BGlHj21QyyIw9MsWH6qQahcmp5ZapeYgL8dOMeHbRW6nedizD91Mf5Jpmmjl7heolxgw0VcKgW/DrlQ3s5LsY4IMPI+cY9AG7E469qXZPavmMhDczerHxZY1itGZwBpN1J0A6ZB28RsdMbetV40uTy0PlcorCDGxtVijSNNkjUKPoPerfQqFVc84WaMV8dXYHBEYZ8EdjpB3oykd2y9jPuWLSbiF94s0aG1DvM8T5DB2AERaM/MVVe+2Sa5HD5JSzjBZ8vzC7vb6CzmENtA66tCjUXIIfQSNKqSPTOQcVCVUZPLOxslFYR04tywsc7weNK8fEYHVxIQxVo8YZdvRsb+gpdqUEpInU3NtMArm7lheRXI8e1f7oCNlaWNQNfsQw9DttWVPTRrmtqeyXV9s9h8bZRee6/gObW4WRFdDlXAZT6g1lTg4ScX2N2E1KKaOfEodcTr3KnHsRuD+RrtUnGaaI2pODTNG4VcGSGKQ9XRWP5gGvYnlsYJRroGZ8T+H900sjrNA6yOz4dGyNRzjYkbdM1n3aCNk3PLTY6NzisA9wOGe2ubm3nhBgk0xyrEdWC4ISYJjVoYeUnsV/OpRo8qKWc47k4S3P8AMN4+BxmK3SXMhtCpRjsdSDSDt7UpyeX8yxsQAcX4OVvbgxxzypEwl1IWZYzKNwYwTvtnIHQ1HUV321qMOn+BKcIz5D34UEG2mYAjM7bkEZ2Xsau6SEoUxjLr/sr2PMmym5v44lpxJmhUyhoQ12in5MELE++2rcgj0x6VK6CkiVU3FmX/ABsvNfEdGciGNV+hO5/1Rp44gdueZALY2jyyJHGNTyMFUepO1NbxyxSWWfRvKHKMaBbRcNBbkPct/wCaY7qn8K9SP4R60mGZvexs2orajTFUAYGwGwAp4kD+aZmluo7Ms0cLRNK2k4M+GC6NXUKM5bHXI7ZpN0nFcDaYqT5JkESxqFRVRVGAFGAB9BVDJfwkDnHuALdF5o3BYxaVKMQdSkso1qeh6EGnQm48CZwT5L3kJrRLOJohHGxjQTbBW1quk6wdwQc9avlFlfFxAXl880e9vbRmFH/DJIxBcr6hQANQ7k+lVdRJYwWdPHnIL8YmJ4jMkmHYIpjxuI4z1Uj8JLb79Rj0rG8TU1XGSfHt8x8MObRy5K8sUkB628jIP4T5k/saRq2puNi/Es/r3L+hl6HH2ZcXpdh4UQ1TS+VFHbOxY+ir1JqOl08rppLoN1N0a4PJpdnBoRUHRFC/oMV6s83k710BmoAp+Ncvx3BD5eKVAVWWNtLgHqPRh7MCK44p9TqbXQETxOW3S6glOu4s4jIkj9Jo8HS5x3BGGA9M96p2VJS+RbhbmLCOxig4dbNJNMBqOuadzjxHPf8A0FHbAFXIrCwVJPLyC/FeYri4DNGWtbUKW2AE0oxnJz/0x7dd+1Zeo8QSkoV8v3NCnQ5i5TASGYQ4SYsXvIrbS7ZbW5mDSZbvgEde1Npn5u5+zZC2KgopLhoDfiSWfid02CR4hUbfsgCrdTSikVpxk3nBa/CG2UTz3TjULKEyBfVjkDHvsf1ouzjb7hT1bPo3luxMNugcfeMNcnvI+7b+mdvoBU0tqwLk8vJTz89xDUy29zJAhIM6R5TbYkDOpgPUA0b45xk7seM4OM3HOHcSRVW4KMDmKTDRsreqMwAb3G4PehuLe06lJLcuh44bdyrNJa3ODLCqusijCyxsSA2OzAjBFUratnKLdVm7hnDiPAyG8a0YQzjqP+3N+66dP5hgioRnxiRKUOco6WUFvdIsrwJrPldXVSUZdmUnvg5oblHhM6oxl1RbIgUAKAAOgAwB+QqGSeMGacS5bjF0xl4hL9quWDeFboM7bDy7kKPentRnHDiml7lVwxJ88lKbKaK9ng+1Oj+XU0YA8QFGKuQQQpBGCBSLK6o1x9OV2+XyGVue584ZsnIfC4o7SGRE+8niR3diWZiygnLHJ6npWmoRhxFYKcpyk8thKKkRHoAVADGgAH+JFkoNvcsNlY20uO8VzhDn2VsH9ahNZiTg8MoeYp2vLK1s1Km7SQLKjLlQIfK7uOw3DL6kjFRnJbMs7CL3YRXcOu0LTWiu8qIpEcrfjUeVhq/EVO2rvmsLWUKE1ZH35Rsae2UouEvbgg2xaXhEbAAukIZf4o8EY/prjl5Wsftk6lv0qfyKW6Ktc3UmQF8YTBiPwOgP9watavKkl7rH7lrwpRdbefhef0wEXLXw7V45JZ3liW6w3gxtpwBuusjqd847Zq0rXCKj1x3Mm6ELLZSisJhjy+lykF9aNM0phTMEj/OFkRsBj30kdauVz3rJRshsYESXTuYQZZEspbWFRGjFQutcZJXBIJ8prP1E5QT2fEXqIKb9XTgnjltEZfBykfR4SxKEeoU5AP8Amsp6yUl6+vv3NH7LGPw9PY5vfNbXSzana1tgYptXmMXi4K6c+crkZI3A7Vp6WydtXr/Qz9RCFdmYBnw/mC1nbRDcRyPgnSrAnA6nFSdclyCmmR+G8FkjuZpjMfDlOoQKMICQAWOdy2B22qUppxwRjBqWSXx+98G2mlDaTHGzA4zuBtt3ydsVGEcywSm8RyD3/wAjCg18RtzZzqyys4RtLsowGEyDBGNsGrEqpx4j0ERtg+X1Ba8KvNNfrlhcEmEd9EcZAJHYsx6fSqVk90lUu3X82WK4KMd77m38GtPCghi/8UaJ/SoFbBmE6gBUAKgBUAUHPnDvtFhcxg4YxMVP7yjUP7igDI+becYIvDMSfeXkcT3bIcN4eMhAezEE59qhp/D79RXOUPw+5YldGLWe5DtTPb2095b28SIdgh16lXbDDO2Mn5RjPWsKd1Vt8dPOTb9+2fb/AGWo2yrTlGPBaWMUrWkUOg2sYQCR3ZQdI6hVB21epxjNQnsjc553Psi3Dc6lHGF3IvLlpaSMZJRL4MZKxMis6XCRt5VbSC2pDtg/MMda13CbjFyXq/gz4XbHKMJcP9wh41PcPOjlpbDWmm1dgPDkYnJEy7hSdtKtjqe9d8pwjyskHbufB7seJy+Fc28qSwzkD7XdOUKBMY+6K7ZIyFAAxnJ3pilGMfSLcZSl6h+PcDeG1F44YgBY/sm2lYGIVUAx8/Q5z1JFLt03mV4zh+4yq/ZPPYk21wrjKk7bEEYZT6FTuDXmbap1yxJG/XZCazET2aFg5RS421Eb+1cVs1HanwDhBvLRU8QkjaL7RDILeSInRKQBpYHDIw/EDjBU1c08rKrVFrOe39yrfGE4bujCTgnGpZoUlFu8sbjZ4gOo2IaNiGUg7dx71tS0z6oyo6j3JsHCJruVGuI/BtoiJBExBeWQHK6wNlVSM4zufpu2qrZyxdtu7hBdcQK6lXAZWGCCMginiTMuB/D2WO6UOPuIWLai4Kyb6gFjG6kkAvnbbbrVWNL37mPlbmGDUgKtCB6AFQAqAFQBzmQMCD0IwfzoA+Z+c+BwcOv5Y3jkaLw1e382fMAMai3zKCDkVacNZfpo06aSxn1LvhnE4qWZA5f8buZgyyzSMrtqKaiFyOmF7AdhW7pf/mNBTiWzMkuouWosfcgvcM2zMzZ9WJ/zV6vQ6Wq3HlRXs8HHZNrls1H4CccKXMlqx8k661HYOnXH1H+Kx/HdKoTVsV1O1y7G6XdmkqMkiq6MMFWAII+hrBGgtbcoyCVEkmElnEdaxuCZCR8qu52ZVO4zv0z0qCqipZGOyTWC25xh1WN0MaiInYD3UFh/cCmCyHxzh1rMkUsreA8mlUlVtLZYZCk9Gz6NkUuyqFixJZGV2zr+FldJypcL8txG4HUyRkHH1U4/tWfLwqp9G0XY+JWLqgSsuU7fiJybtYptTP4cRDJIAdKymJ/2h+oxV2miNUdq6+5UtulN57e3YKeTbuS1mPD5xhUH3LDpjrjPcEdCehBHpTU8cC5c8h1UiJ6oAbFAD0AKgBUAKgBUAMRQAJ/EDkmLiUIUnw5o8mOXGdOeoI7qfSn6bUT0898DkopnzPxjhsltPJbzLiSE6Wwcg9wQfQjevYaDxBapfDgrzhtIb9Kt6iOa2+65X6HI9Qo+GUjDiloV6mTH5FTmszxeUZ6Pc++CUPiPqmvIFgbFAHi4iDqVbowIP0O1AGWc38Sji4RPZXLL9otkVQrHeRVYBHX1yo6joc0AEfOEtuvDzGZwygxjBlyzrrXyk5y2RsfWuAZLNeSRTl42+zzRTyAuY/KjSyaAuSNOAu+PQCqdcJq6c307D542JB7w3gn2uCGeSWZZ3VdUiyvk6WyCCT5c+2OtErZJjo1xaCflri0gnezuG1uqeLFKcAyx5wQw/bU4zjrkGrNU98clayG1hTUxYs10B6AFQAqAFQAqAFQBTc1cfjsrZ7iU7IPKvdm7KPqanXW7JKEerON4PlTjHEXuZ5J5TmSVtTensB7AbV7nRaKvTQxFc92VpSyQn9B1NS1VnHlR+J/9n8jsV3Ne+BnKLmT7dKuI0BWEH8ZOxb6AbD1ya814trI2baYPiP8AI2uPdm51jDBiaAKzjnHre0QPcyrEGOFydyfQDqaAMP5+5siv54ZYbeQiAyJqfRpkjYbkb5B2JGfWkWWQxtzyWK6ppqWOClsOMxW4s5jbjx7VlwrKCZomG5zjZlbOM9iKmrYyzh9CDqlHCkupullf2nF7SWNc6XBSVGGHjJHcevoe+KmmnymLcWuGVEVpfWa+F4K3cUcYWIw4ViV2w6scDbG4qvOjLyPhfhYBHnKO6M8dzcRT2scUZRJI3YEEnLs7RnKDYYz+dKtjdXD7lfmd3wnL1Cg45drgpeTY7amVwf6gc1lrxK+HDHvT1voWVvztfJjMkUuOzx4J/mU/6p0PFn+KIt6VdmXFr8T9OPtNrIvq8JEij+XZ/wBAa0KtdTZxnAmVMohlwTjtvdprt5VkUbHHVT6EdQat5ElnXQFQAqAPLGgD5i+J3ODX90wDf/ngZkiXOxwcF/TfGx9K9R4Np666/Nk1n+BNjbeAQgQucLjPqTsKdr/GqdPD7v1SIKD7k2LhEi+byMQc6TnDD3NeXl43Jpx5TfWXdjODQuGfEbiUKqmLZkUAAaCoQDsAO1Z/2qBPcFfBPi08hdZrMgxrrJilUgr0Jw+np6U1Wxkso6mmeeM/EeWYAWamFCN5JFGs5/ZToB7n9KqanXRre2HLNDT6JzW6XCAm9uF1655C8h2DSvqb6DPT6Cs12X3dMmiq6a10RWcwwzqsf3Mvh3O0ZKhVYdW09ySO5xtV+nTOEd9nGPqUrNSpy2V8neS2USJNMwVwMKo6D/bVS8yTi66lx3Zc8tblOb5Ljl/mJ7O5jmSOR1lPgyIqktIvUFUG5KnJ+mat+Htwk68lTXpSgppYN+WtQyxMgIwRkGugBHG/h9E2XtCLdj1TH3TH+AfKfdf0qpqdHC7rwxtdzgAfFLOW1OLqIxDpr6xn6SDp+eKxbvD7a+nKLkL4yRxU9xv6VSaa6jlg82XEDZXEd1EDlnSKRR0kV2C7juw6g/8ANa3huonv8tvKKuorW3cjfa3CkKgBjQAA/FXg99cJEtpl4Rq8WJX0s5207/iUb+XIqE02vScZjnEOCPEcTWkiEd2gbT/UoK/3qn5dy7v6kOepU/ZbYHBCA+hb/Vcc7cZ5+gZZIFnD+HH1Df8ABpfmz7kcslcLsVaeNGkkCS5TYglWO469QelMhJTTW3k6uQwteVXgkLh45lKGMpKNOzddxkdu9CaSwuCaRx4Xye95M6WyPFHF5XZ5y0YZh5Smk5bT1K5HarFdUXzJL6DfOsxjLNR4PyFaQCdRGHW5wGDKNgBjAPXGcnr1p6SXQi231Zl/OHFWub2RYtobX7iM/hULs5Ve7EjGe2ms3XWRWIy+n+TT0UHtyvqV8NsqnVjLd2O5/X0rKlZKfp/Y0VCMeX9S55L4PNd3KTW7Kkdo2TKckMx2Krjrhc5+ta2g0zgt8urMzX3xn6Im4rWkjNHoAVAHiWMMCCAQdiCNj+VAAvd8gWTklIzCTufBYqP6R5f7UiyiufxLJONkl0Y3DeQbaKVZcyStGdSiRsqD2OkADI7VyvT1VvMI4OyslJYbCyrAsVACoAVADEUAcJrONvnRW+qg/wCa5gCDJy3aMctawH6xJ/xXMIMHCTlCxPW0g9dolH+BXQPUXKdkvS1g/ONT/kVzavYC2ggVAFRQqjoFGAPyFSA6GgDFOcuTJ4uIRray6Ir52IDRlljfdn3G4B+YfnVe3S12cyQ+vU2V8RZJ4P8ADGVrp4+IO8sCqHRovJG5zgqw+bI9PepVaeuv4Ucs1FlnVmlcrcvx2MHgRElA7MMgbajnG3p0zThJcCgB6AFQAqAFQAqAP//Z">
            <a:hlinkClick r:id="rId4"/>
          </p:cNvPr>
          <p:cNvSpPr>
            <a:spLocks noChangeAspect="1" noChangeArrowheads="1"/>
          </p:cNvSpPr>
          <p:nvPr/>
        </p:nvSpPr>
        <p:spPr bwMode="auto">
          <a:xfrm>
            <a:off x="511175" y="-319088"/>
            <a:ext cx="1905000" cy="16287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4" name="Picture 16" descr="https://encrypted-tbn3.gstatic.com/images?q=tbn:ANd9GcQMAzP3CPLYexAVCtPYm5rEkyixI5YVTD_jG9XMEYS6uHa8qsdC">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810000" y="2860964"/>
            <a:ext cx="5000625" cy="3962400"/>
          </a:xfrm>
          <a:prstGeom prst="rect">
            <a:avLst/>
          </a:prstGeom>
          <a:noFill/>
          <a:extLst>
            <a:ext uri="{909E8E84-426E-40DD-AFC4-6F175D3DCCD1}">
              <a14:hiddenFill xmlns="" xmlns:a14="http://schemas.microsoft.com/office/drawing/2010/main">
                <a:solidFill>
                  <a:srgbClr val="FFFFFF"/>
                </a:solidFill>
              </a14:hiddenFill>
            </a:ext>
          </a:extLst>
        </p:spPr>
      </p:pic>
      <p:pic>
        <p:nvPicPr>
          <p:cNvPr id="2066" name="Picture 18" descr="http://3.bp.blogspot.com/_K3f_FoMWJvs/SUBPiSYL4oI/AAAAAAAAAKE/KfDMdTiN0-o/s200/yelling_coach.jpg">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58775" y="3223778"/>
            <a:ext cx="2689225" cy="3329422"/>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itle 10"/>
          <p:cNvSpPr>
            <a:spLocks noGrp="1"/>
          </p:cNvSpPr>
          <p:nvPr>
            <p:ph type="title"/>
          </p:nvPr>
        </p:nvSpPr>
        <p:spPr/>
        <p:txBody>
          <a:bodyPr>
            <a:normAutofit/>
          </a:bodyPr>
          <a:lstStyle/>
          <a:p>
            <a:r>
              <a:rPr lang="en-US" sz="4000" dirty="0" smtClean="0"/>
              <a:t>Who Is Responsible?</a:t>
            </a:r>
            <a:endParaRPr lang="en-US" sz="4000" dirty="0"/>
          </a:p>
        </p:txBody>
      </p:sp>
      <p:sp>
        <p:nvSpPr>
          <p:cNvPr id="12" name="Content Placeholder 11"/>
          <p:cNvSpPr>
            <a:spLocks noGrp="1"/>
          </p:cNvSpPr>
          <p:nvPr>
            <p:ph idx="1"/>
          </p:nvPr>
        </p:nvSpPr>
        <p:spPr/>
        <p:txBody>
          <a:bodyPr/>
          <a:lstStyle/>
          <a:p>
            <a:r>
              <a:rPr lang="en-US" dirty="0" smtClean="0"/>
              <a:t>1-Coaches                                 10-Child</a:t>
            </a:r>
          </a:p>
          <a:p>
            <a:r>
              <a:rPr lang="en-US" dirty="0" smtClean="0"/>
              <a:t>2-Parents</a:t>
            </a:r>
            <a:endParaRPr lang="en-US" dirty="0"/>
          </a:p>
        </p:txBody>
      </p:sp>
    </p:spTree>
    <p:extLst>
      <p:ext uri="{BB962C8B-B14F-4D97-AF65-F5344CB8AC3E}">
        <p14:creationId xmlns="" xmlns:p14="http://schemas.microsoft.com/office/powerpoint/2010/main" val="1860123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Presentation</a:t>
            </a:r>
            <a:endParaRPr lang="en-US" dirty="0"/>
          </a:p>
        </p:txBody>
      </p:sp>
      <p:sp>
        <p:nvSpPr>
          <p:cNvPr id="3" name="Content Placeholder 2"/>
          <p:cNvSpPr>
            <a:spLocks noGrp="1"/>
          </p:cNvSpPr>
          <p:nvPr>
            <p:ph idx="1"/>
          </p:nvPr>
        </p:nvSpPr>
        <p:spPr/>
        <p:txBody>
          <a:bodyPr>
            <a:normAutofit/>
          </a:bodyPr>
          <a:lstStyle/>
          <a:p>
            <a:r>
              <a:rPr lang="en-US" dirty="0" smtClean="0"/>
              <a:t> VAGUE MSK COMPLAINTS</a:t>
            </a:r>
          </a:p>
          <a:p>
            <a:pPr lvl="1"/>
            <a:r>
              <a:rPr lang="en-US" dirty="0" smtClean="0"/>
              <a:t>Pain</a:t>
            </a:r>
          </a:p>
          <a:p>
            <a:pPr lvl="1"/>
            <a:r>
              <a:rPr lang="en-US" dirty="0" smtClean="0"/>
              <a:t>Decreased Performance</a:t>
            </a:r>
          </a:p>
          <a:p>
            <a:pPr lvl="1"/>
            <a:r>
              <a:rPr lang="en-US" dirty="0" smtClean="0"/>
              <a:t>Limping</a:t>
            </a:r>
          </a:p>
          <a:p>
            <a:pPr lvl="1"/>
            <a:r>
              <a:rPr lang="en-US" dirty="0" smtClean="0"/>
              <a:t>Swelling</a:t>
            </a:r>
          </a:p>
          <a:p>
            <a:pPr marL="0" indent="0">
              <a:buNone/>
            </a:pPr>
            <a:endParaRPr lang="en-US" dirty="0"/>
          </a:p>
          <a:p>
            <a:r>
              <a:rPr lang="en-US" dirty="0" smtClean="0"/>
              <a:t>Physical Exam</a:t>
            </a:r>
          </a:p>
          <a:p>
            <a:pPr lvl="1"/>
            <a:r>
              <a:rPr lang="en-US" dirty="0" smtClean="0"/>
              <a:t>Stature</a:t>
            </a:r>
          </a:p>
          <a:p>
            <a:pPr lvl="1"/>
            <a:r>
              <a:rPr lang="en-US" dirty="0" smtClean="0"/>
              <a:t>Strength</a:t>
            </a:r>
          </a:p>
          <a:p>
            <a:pPr lvl="1"/>
            <a:r>
              <a:rPr lang="en-US" dirty="0" smtClean="0"/>
              <a:t>Flexibility</a:t>
            </a: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52580" y="2182091"/>
            <a:ext cx="4105275" cy="4648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2" descr="http://www.eligiblemagazine.com/wp-content/uploads/2013/01/red-flag.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 y="1295400"/>
            <a:ext cx="6115050" cy="40862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9985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57600" y="644236"/>
            <a:ext cx="5638800" cy="5867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368136"/>
            <a:ext cx="3657600" cy="48040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0565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arly-specialisation-vs-eary-diversificatio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685800"/>
            <a:ext cx="8610600" cy="6019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5667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Trends In Sports Specialization</a:t>
            </a:r>
            <a:endParaRPr lang="en-US" dirty="0"/>
          </a:p>
        </p:txBody>
      </p:sp>
      <p:sp>
        <p:nvSpPr>
          <p:cNvPr id="3" name="Content Placeholder 2"/>
          <p:cNvSpPr>
            <a:spLocks noGrp="1"/>
          </p:cNvSpPr>
          <p:nvPr>
            <p:ph idx="1"/>
          </p:nvPr>
        </p:nvSpPr>
        <p:spPr/>
        <p:txBody>
          <a:bodyPr>
            <a:normAutofit/>
          </a:bodyPr>
          <a:lstStyle/>
          <a:p>
            <a:r>
              <a:rPr lang="en-US" dirty="0" smtClean="0"/>
              <a:t>Children 6 Years Or Younger</a:t>
            </a:r>
          </a:p>
          <a:p>
            <a:pPr lvl="1"/>
            <a:r>
              <a:rPr lang="en-US" dirty="0" smtClean="0"/>
              <a:t>9% in 1997</a:t>
            </a:r>
          </a:p>
          <a:p>
            <a:pPr lvl="1"/>
            <a:r>
              <a:rPr lang="en-US" dirty="0" smtClean="0"/>
              <a:t>12% in 2008</a:t>
            </a:r>
          </a:p>
          <a:p>
            <a:endParaRPr lang="en-US" dirty="0" smtClean="0"/>
          </a:p>
          <a:p>
            <a:r>
              <a:rPr lang="en-US" dirty="0" smtClean="0"/>
              <a:t>77% of HS AD’s Notice Trend</a:t>
            </a:r>
          </a:p>
          <a:p>
            <a:endParaRPr lang="en-US" dirty="0"/>
          </a:p>
          <a:p>
            <a:r>
              <a:rPr lang="en-US" dirty="0" smtClean="0"/>
              <a:t> </a:t>
            </a:r>
            <a:r>
              <a:rPr lang="en-US" dirty="0" smtClean="0">
                <a:solidFill>
                  <a:srgbClr val="FF0000"/>
                </a:solidFill>
              </a:rPr>
              <a:t>↑ </a:t>
            </a:r>
            <a:r>
              <a:rPr lang="en-US" dirty="0" smtClean="0"/>
              <a:t>USTA </a:t>
            </a:r>
            <a:r>
              <a:rPr lang="en-US" sz="2400" dirty="0" smtClean="0"/>
              <a:t>(70% by 14 &amp; 95% by 18)</a:t>
            </a:r>
          </a:p>
          <a:p>
            <a:endParaRPr lang="en-US" sz="2400" dirty="0"/>
          </a:p>
          <a:p>
            <a:endParaRPr lang="en-US" dirty="0" smtClean="0"/>
          </a:p>
          <a:p>
            <a:r>
              <a:rPr lang="en-US" dirty="0" smtClean="0"/>
              <a:t>Growing Number of Travel Leagues</a:t>
            </a:r>
          </a:p>
          <a:p>
            <a:endParaRPr lang="en-US" dirty="0" smtClean="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86400" y="1447800"/>
            <a:ext cx="3657600" cy="3886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33097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UUEhQWEhUWFxcYGBgYGRsXGBYXGBggHRYbGxwgHSggHR0lHBcbIjEhJSkrLi4vGh8zODMsOCgtLisBCgoKDg0OGxAQGy0kHyQ3LCwxLCw1LSwsLCw0NDQsMiw0LCw0LCwsLCwvLCwsLDQsLCwsLCw0LCw0LCwsLCwsLP/AABEIARQAtwMBIgACEQEDEQH/xAAcAAABBAMBAAAAAAAAAAAAAAAAAgMEBgEFBwj/xABBEAACAQIEAwQGCQIGAgIDAAABAgMAEQQSITEFQVEGEyJhBzJScYGRFBVCU2KSodHSFrEjM4LB4fGi8EPCcnOy/8QAGgEBAAIDAQAAAAAAAAAAAAAAAAMEAQIFBv/EACwRAAICAQMDAgUFAQEAAAAAAAABAgMRBBIhMUFhIlEFEzJx0SORscHwoYH/2gAMAwEAAhEDEQA/AONtxWe/+dL+dv3rH1tP99L+dv3qI+5pNATfraf76X87fvR9bT/fS/nb96hUUBN+tp/vpfzt+9H1tP8AfS/nb96hUUBN+tp/vpfzt+9H1tP99L+dv3qFRQE362n++l/O370fW0/30v52/eoVFATfraf76X87fvR9bT/fS/nb96hUUBN+tp/vpfzt+9H1tP8AfS/nb96hUUBN+tp/vpfzt+9H1tP99L+dv3qFRQE362n++l/O370fW0/30v52/eoVFATfraf76X87fvR9bT/fS/nb96hUUBN+tp/vpfzt+9H1tP8AfS/nb96hUUBOTis5Os0v52/eiokW9FAYfc0mlPuaTQBRRRQDpgO2nMesOQuedAgPly5j7QuOf/VN1igHO6Nr6bX3HW3XrWTAfLnzH2d+f/dN3rFAO/Rz5b29YdL9aBAfLlzH2tuf/VNVmgJnCOHGeZIgQpYm7G5CgAljpqbAE6dK2Z7OFsNBLGbtK+TKTuXdkiyi2n+W17nmLc60KOVNwSD1GhpXftYDMbC1hc2FtrfM/M0A7xDCd1I0ZZXK2BK3te1yBcDbbpppca013J8uXMczYc6xJIWJLEsSbkk3JPUmkUA6YD5c+Y5b86O4PluR6w5C5503eigHBAdNtbcx9rbn/wBVjuT5bX3G17detN0UA6YD5aX5j7O/Pz+NIdbGx/fek0UAUUUUAuLeiiLeigMPuaTSn3NJoAooooC1+jbg0WLxhilyse5laGNmKLNMo/w0Ygg23OhF8tReLYkKs0GJwaQYlWXKyKYmSx8aumbKQVOjWvoNTeoXAuEzYgyfRwzSQx98FW+chWUHLbXMM2bTkDV2l4q+O4TiDxJLyYbuxhcSy5ZHdns0JOneeG5PQanlQHOsNLkYMVV7fZa5U++xBroPbqKDCYzDxx4SFopMPh3eOzXZpL5srhs4PTXTpXOlUk2AuegrqnpQ4pPhMXhpIkVGGDw+WVolZlYA3ysykAjruPKgKd6ROAx4HiE+GiYtGhUrc3ZQ6Bsp8xmt8qkycJiwWCgxE8YmnxWZoY2JEccKG3eOFILMxPhFwABc32qsYrEvK7SSMXdiWZmNyxO5JroHGY/rThmDfDePEYGMwTQDWQxi3dyIu7LYa2va/lQGo7M4vC4uZMNjII4hKQiYiEGN4nbRCyg5HXMQDcA63vWh7Q8IfB4mXDyavE5UkbHoR5EEH41P7J8GeTExtIDDDE6vNK91WNFa7andiBYKNSab7b8aGNx2IxIFlke6g75FAVL+eVRQFk4hHCnB8Ji0w0CzSYiSNzlLBkQG1wzGx8xaoPa3gsC4HBY6FRA2J7xXhBJXNGbGSPMSwU8wSbXFbvFZ4uz+CYwCS2LmNpEYqBY2JFxobc6a45g14xAuJwIKzwRhJcCDcLGo0fDL7HVBsf1ApPAsVFE7PNEsw7twqNfKZCLIWykGwOuhG1XHhJw0vC8bi2wOG72CSBUA7/LaRrNmHfa+Wtc/kjKkhgVI3BFiKv8A2bwkh4BxOyOby4UjwnUB7m2mtgQfjQFT4xxCKaOLJBHh5FaQP3efK6nL3Z8TMbg5xv0re9geBLiYsYyImIxcUaNBA97MM1pXygjOVXZdrkXB2qmkVueCYDEZHxeFL5sO6Zu7vnjDA2fT7N1IP60AniuNjeIIcOsGISQh2QFAy2tlZCbKwYH1QN/KtPXQu2OPOM4ZDisXGI8aJ+6WTLkbEwCO7Oy6XytYZgLXJA5257QBRRRQC4t6KIt6KAw+5pNKfc0mgCiiigFxuVNwSD1GmxuP1FP4zHyzEGWSSUjQZ2Z7DyuTamjNrfKvPlpqLdeW4oE34V+zy6C3XnzoBMUhUgqSpGoINiD5GnpcbIwytI7Le9ixIv1tfemu902G1v1vf38vdWTN+FefLr8eXKgG6VFIVIZSVINwQbEHyNL7/wDCu/Tyt1+NYE34V5cunx586AdxvEZprd7LJLbbO7Pb3XJqLTne6equ1tvO/wA+XurJl/CvPl1Hv5cqAebiMpBBlkIIsQXbUdDrtTEMrIwZGKsNipII9xFKE/4V3B26C1t9jvWBL+FeXLof96AVisU8jF5HaRjuzEsx+J1pxOIzCwEsgAFhZ2FgOQ10FMmb8K8+XX48uVHffhXcnbqLdfjQCGN9Tqf70vD4h42DIzIw1BUlSD1BHvPzoE23hXTLy3t8efOsCTyG1v1vf38vdQC8XinlbNI7SN7TsWNvedaYp0zfhXny6/HlypDtc7AbbUAmiiigFxb0URb0UBh9zSaU+5pNAFFFFAFFFFAbTgnAZcVnKZUjiAMssjZI4gdBmbqToALk8hU3h3Zf6S/d4fFYeWSxIQ97HmsLnIXjAOmtiQfKrBxRMnZzCd2LCXFymYjm6giMN/pFVzsjwKfFzKuFljScXZAzlG8AzEg2toLnfkaA0VWLh/ZJpcKcX9Jw0cSusblzNmR2FwpAiPLmLjTetDiIsjFQyvY2zLcqfMXA0q+dmxF9RYvvzIE+mQaxhWa+Q20YgW+NAVXifAu6hEyzwYhC/dnui91bLmGYOimxANj5GoPDsJ3six50jzEAM+bLc7Xyqx38q2PHBhRHCMI0rXDmXvAA2cNZPCpK+rsb8zUHhH+fD/8AsT/+hQE/tX2WxHDpu6xCi5GZXU5o3HMq1hex0I3FN4PgXeYeTEd/CixFQ6t3ucFycgAEZBvlOx052q7L2ihkxGL4dxK5wrYqcxS7vhJDI1mX8BJ1H/Nazi3Zubh+Gx0M1iC+EaORdUljJlyuh5g/pQFKw8YZgC6xg/abMQPflBPyFWbi/Yk4WQRz4zCRuVVwCZz4WF1NxARrVUrq3pLTBHHw/SmxCn6Phr92qFMmXqWB68qA5rxfh7YeZ4XKsUNsyG6NpcFTYXBBBvUOpXFMveyZDdM7BNz4AbJvyygVFoAooooAooooBcW9FEW9FAYfc0mlPuaTQBRRRQBRTvdj2l56+LkNOXPagRj2hy9rmNeXLY/pegN1wDtO2Hilw8ka4nCzEM8TkrZxs8bjVH89b8waf4J2liwM3f4SBxKFZVM0okVc6lWOVI47mxO5t5VXcgt6w28+trbfGsmMe0Dv7XLblz5fragG6tfDu1WHiwT4NsI0iSSLKzGfK2dRYWtHYDfTXfeqx3Q9tf8Ay6b+r8Kx3Y9peXtc9+XLn+l6A3WN41hzh3hw+F7ku6M0jSmVrJeygZVAF2v8K1nCsSkUqSOhkVGDZQ2S5BuPFlOlx0+Ipjux7Q28+trbfGjux7Q5+1rbblz/AO7UBO4/xBMRPJMkZi7x2dlL5wGZiTY5QQNdjf31sX7YTNw84CT/ABIxIjxsT4owt7oOqm+g5f20Pdj215e1zF77ctv3rAjHtDl15n3cqAVhXQN/iKzr0VghPxKt/ard2i7YYXGyiWbAtmVEjGXElRlQWX/4zraqgYx7Q5+1y25c/wDu1Y7se0u59rkN9ue1ATuP8TXESBo4hAiokaRhi2VUFtWIBJJuSfOtbTojHtDl7Wl9+XLn+l6xkHtDbz62tt8f+aAbopwxj2hz9rW23Lny/W1JcW538xf/AHoBNFFFALi3ooi3ooDD7mk0p9zSaAKKKKAKKKKAyK32J7LSL3hDoVjcIx1BF2RQbW9UmQC/kb20voKdbEMd2Y/E+X7D5CsPPYG4/peXOUzxggzDdyP8FUZrWQkgrIpHX+8XiXBJIEDuUsXdLAkm6Mynla10PPpTmFwkjwvMJSAjhSCWuSwuSPgNfdTmN4HNH3iSOg7lBIRmJGVmCqV0sbl129r31jPPUDmF7KySEBZIjdEcauPDI2Vd03vyqDiuEtH3OZl/xlVltc2DAEXFt7MNBethieAYqJpFLaxxCQ5XPqBiABtcjKzW6KTWY+zOJdwl1zAPYFz4TGELAaaWEiG4089Kxu8mRjGdnXQkZ1IzhFPi8RKo1xlDALaVSCSL8tdKX/Sst1GeK7GRRdiNY2ZTclbC5jNieovaj6kxBQSZwVdc985ubIXF/OyH4ilns/iiyJmzd4rstnurBVBbXqS2W2+a4pu8gZPZmUOiFkDPIYx6+4k7sknJoM3Wx8qjYXg7ySPGCt03JvbV1QWsLnxOOW2tTYeBYgiEq4AnDPH4yLlBc/6rVpmkZXJDEm58QJ187761lPPcwSuKcJfDhM7IS+bRTcjKxU306g6i+1a+lM5Nrkm2g8h5UmtgFFFFAFFFFALi3ooi3ooDD7mk0p9zSaAKKKKAKKzWKAdw0BkdUXVmIA95raP2blDMt4yVlSH1vWaQ+AjTVWGoPStTFIVN1JUjmDY/Onfpsn3j7qfWO6CyHfdRt0rDz2Bs5eD4iIEZsovECA5AvKCUJHuGvSnJ+DYnM6s4zK6QsDIblpCCo81ub/AmtScfKd5X5fbP2fV58uXSg46W5PePcsGJzG5ZfVY67jkeVYwwTcdBPGA0kh8V7DOSxXMy3tfa4cfHzqT9VYgAMsoJEIlIWQ5kjIjIBG4/zE08j0rTSYp2GVnZhe9ixIv1t8T8zShjJNT3j3KhT4jqo2U67Cw08qzhg3OI4Di0uC3qIpsHPqyXUAeRyEdNqG4Hi1EjZv8ALUuxEh2VmDWPk0J+Kr5Vp5cdK2jSOw03YnY3HPkSfnWTxCXX/Fk1Fj421Guh11Gp+ZrGGZNw3AMYGhS5u7Wj8enqKxIN9BZ7X6hhyNRIuzk7KjKos7iMa6hySMrD7J8JOvL41CPEZvvZOf22578+dJONl+8fcN6x9YEkHfe5Jv5mmJAkTcIdYjLdSgfJcG/iyq39nH61r6fkxcjAguxBNyCxIJ0FyL72A+QpmtjBiis1igCiiigFxb0URb0UBh9zSaU+5pNAFFFFAPHEtvmN7k78yLH5jSsDEN7R5c/ZFl+QqZ2dwaT4rDwyZsks0cbZSAwDuFJBIIvr0qTDw6KTCTTJnR4GiBDMGV1lLAW8IIYFb21uL7WoDUidrWubWtvyBuB89aUcS3tHnz9r1vnW9x/Z5UwSTqxMoZe+TMpypMCYCFHiXRTfNvnS3Ol4rgsCwpiF73uXw+YXdc30kP3bJfJbKG8drXy870BX/pLe0d7787W/tpWBiG9o8ufs+r8q2MuAQYKOcZu8bESxHUZMqRxsLDLe95DrfltW3i7PQPiYsODIplw0cquXUhHfD96cwyC6XuNwQNdbUBVzO3U7W35Xuf11oOIb2jz5+1o3zAFNirH2u4NBhnZIixKso8UqO1igY3QRqRqRrf4UBoRiWvfMeR35gWHyGlYE7e0bac+mo+Rqx8T4Hh4sOJM7LI2HglRWdTnkkciRQgUMFCgtmvpa2t9I+K4RF9EWeEtKQqibxi8MhYizx5c2RhbK4JFzY6kCgNIcQ3tHnz9rf51k4lvaO5O/Mix/TSt3HgsN9EOIKT3WaOIgSoAc0bMzW7o/aXQX2586Vwbg8MmFaaQnMJ0i1lWJMrIzHUxt4rp+tAaIYhtPEdLW19n1flSe+bqdrfC97fPWtpwzh0cmHxcrZ80CRtHYgDxzKhzDKb6NfQjUVL4dwKOfDqUZhimaTKjEZJljy+BNLiXxaC5DWIFjYEDQnEN7R58/a9b50h3JNybnT9NBU3jmFWKd40zBVNvEQW21uQo5+VQKAKKKKAXFvRRFvRQGH3NJpT7mk0AUUUUA/gsW8MiSRnK6MGU2BswNwbHS4OtLkxsjKI7+ANmyKAq5rWzEAam2lzyqLT2FxBjYMu4vvqNRY6e40BLfis5727f54USeFfGAQV0tYWIU6W5Ux9MkMPc5j3QcyZeQcgKW+IAHwqQnG5Qbgr6yN6o3jIyH4Zflek/XEuQpcZSgTYXygWGvuFANnFSGJYdTGrM4XKPWYAM17X1CjnyHSn5OLYhvtHVFiuqhT3aqAqZgL5coAtzG96Th+NSoIwCLRElbgG2a9/eNaSnFpBaxGmXl7Mfdj/xoCFYg6jz1rYcQ4vPNm70hs5BY5EUsUFhchQTYUxPj2fLmC3QIoNrEBBZRT543LrquobTKLeJsxPvuKAZxmLllyd5du7VY18IGVR6q6Dz5660p+JStH3ebwWVTZQCyobqGYC7AHWxPIdBTrcclLZiRe6nbTwggC21rE6bG+tR4Me6LkFra7i+5Qn9Yl/XrQGRi5e6MP/xlw5XKPXAIBva97EjfnTuG4nNFH3a2CZ1ezRowzgEK3iU62J/WsHjEl7+Eau22l3vm0+JrKcZlAsCLAoduca5U/tf360AiPHTKsqgnLPbvPCPHZsw5aWax0tTbYyQKiXsI2LLoAVZrXNwL38I36U8OLyeWxG3Iyd4f/ID5VGxmKaVy7m7G3lsLD9BQBjsY80jSSsXdyWZjuxO5NMUUUAUUUUAuLeil4WFmPhVmsLmwJsNr6eZooCZjOCzxr3jRNk9sC6/EjQfGtdarjgOMokMY79zM3eK6sQYEQaKGUjVrXtow1rQRSrH41RSbAgk3yk+W3lrUMJzedyN2l2GU4bJcXXLfr+29bHDdn2b2j8Lfv0qL9eS2KghQd8oym3MX5A1iTjcxULmIAvbyvSXzX0wjK2LqSMZw+OI2JBNtje4PnTa91Y+1pYBND1uSdK1qS63OtTsPKp3IW3Wji4rl5MppsVhOGmZgAFW9XzgXo1idG76UlyCFyECx+O/uqnx5MpN3byWwv0q39josRjcSpeTukB2BsV8x1Jt0qlqp24zGW1FmiNefUslR492UmwbESxuy30dRoVtpfexvWjGT8XLp/q/4r0xxriSYV0gxa97E+gltt/8AketVvtP6MsLOplwwIuL3Qjn1GxrNWuaX6i/b8fgT0qb9D6/7r+ThRK/i28t7/wBrfrQSn4ufTp4f1vet7xvsfiMMTdC6jmAdPeKr1qv12RsWYvJUnXKDxJYHbpf7VrjptbX9awCn4uXTrr+m1NUVuaDxKfi59P8AT+m9F0/Fuem1tPjemaKAeBTT1vs32/1f8UkFfxbeW9/7W/Wm6zQDpKfi+1bb/T/vem5LX0vbTf8AX9aTRQBVt9FvBVxfEYkkUPGmaRlOoYILhT5Fstxz2rT9m+Ay46dcPBk7xgxGdsoOUXIv1tyro/oR4RLhuKYmOeNo3jgKMCNmaaO1jsQQpII3FYZtFZZbMNPFgoOJ42OKOMNizGoACgpC6Q3sOsnet7zeimRCZ8GcI8eRpMXiDJnBC5EmkfODzu5QD49KKj3FqNWVy8Hn99z76xesvuaTUpTM3rFFFAFFFFASsPjCu1bzhk2IKPiIbMsTKHUGzqGvle3NL6XGxtVZqRg8Y8TZkJBIIPQqdweoqOdakuhvCbTOhcL7YiWKTD4otmPq57nK42PlVj9H3aXuW7pza5uDe6P+1clOIEhBY2bTxeQ2zddPtfOrhwLhEqkSm3dgF2NwRkGpIPP4VzdRp4Vptcfk6NF0pvD5X9HfWwcOJS9hc+6uG+lXsWsEneRWXN6y7A/iFW3sh2xw0kwQSm7jwIfAtwddf9qf7c4KfFPbu8t7KGJuoXreoVdKtqTjtl38ryTfJU8w3Zj2+/g4GcK9r5TanH4fIIxIVsjGykkDNbew3I87Wrt3C/R08ahmKk+R0NVL0hdj5YJYVVD3c5sAde7e/iCHkpGtvfXQr1e+WGsL3Kc9IoxTUsv2OaVm1XI9gpe97rMA17AkaEEXU+V9R7xUfDcLhw+I7rGwTMQBpEwIPnrY2NtriplfB9Hkieksj9SwVmCBnYKgLE8gLmtqOAMt+8YLYbDxEHoeVdMwWI4azBYcqZ2jBjI7tgA2ptbX33O1QO1WGjQv3ZDsZyNLG0Y1G3W+/lVaWqnnCWPudCn4fVtzJ5fjoc6bgsuUsq5rbgb262/atcRXcuyfBo5haw9/nVE7f9lHw7STWsuezC1gL7Ha2+nyrejVObxJfYj1nw+NSbg+nVGh7F5/p+E7q+f6RFa2/ri/wte/levUE5UYpSqXlkiXO9wAEjZsl+ZuzkaA258q8wdjONfQsbDiCoZUbxAi/hYZWI8wCbV6m4NjopicuU6CxHNWAK2PQixqxN8pFKpelv2Kj22xk+GWT6Mod3yhQRmyAtne687EkXA0zLyANFbvG8BduINina8aQCOJByZnvIx87ACio9suxP8ANgkso8pvuaTSn3NJqwUAooooAoorNAYqbgeFyyglEJUbtbT/AJPlVp9HXYr6c5klusCG3QyN7IPQcz8K7RgeARx2soVUHhUCwH/Nc3V/EFVLZBZff2Rco0u9bpPCOdejj0al5llxi/4agsIj9s8s3lrt5Vr/AEg4ZOHTvBhJCYZlJaBjcRn8Dbi99vhrVy7ZdsxhJAsWsii+XkR9oe/Lr8K4t2g4i2IneVr+I3F9wp9X9KxpZ23+qfQ2uUKliPUb4akoJliv/hWYnprpXoL0d9pzisOveBWIsCDv51xPsLLMcT3MMZmEwKSRi2qc2udsu96tXZHjY4Ti5cJjEypmIDgarr4T5qR8ql1MJSlx1X8dxppRUcPo/wCex39JEA0XfbTStbj+HGfKSoOUltT6rbU7w2WKZAySZlO1jUbjHFPo0MshBlyAsFvq2llX3k2rVtSj6uhtFSjLMepXeP8AD+6xcBfw3AuQdAEfNc/Oqj6Ru1GEjbNFFnkdh4jzWPbzC3J052p3ieKxM8X0vElEJJEcds0ZUX8J/Dfne5IvtYVzLjfE0d2/wxmLDNrdbg6hfLpz3qGmtSsaxwXbbHCqMm/UO4aRsZinnK5FjQyy5Rmyxpa9hcXvcC1xvUzHyopDokuHHeuojcnNkADRvbkdSCNtrVns3xKKJnURgrMEV1NyLK2bS+u/nVh7T4aLHDOrZJsuax2NjYWPyHvqey2MZKLXBHRRZOLmpZfXHkv3osmWVC1hmXQkbNtr79dvdSvSjhA+CxIABIjLfkN7++wrR+hwvFFiFkBBGWx5WI/4OtSe3fH4Vws4JzAqyCxsWzi2h+P6GtYtRSivc3sjKcpTfHHP7HARXZsGrcJw2EnGIeTEuq3iDAoYvWC5SCQFXTMLVxtyL6Cw6b1aOwmA72bM2oUWF9QfL5H/ANtVy54jllDQxcrdq7nZuM+k5IsH3rQtnd8iqGUg2Nyb9LKeW9qK5N6TOJo+JWGLRIQ1wNB3jG7fIBR86xSpNxTkaapwVrUFwUp9zSaU+5rFSlUxRWx4TwWbEm0SFup2A+NS4Oy88uIOHgXvpFtmK+qt+rbWrR2wTab6G21mktVq4D2TLPB9KvGszqscY0klubG3sqBqW6eZFdH7O+jzD8Nj+lY51kkUZhfSND/9j5/IVXMdxrBtifpjTPPImbwBkRQhUrlQMFIsCTob313qm9W7JONaePfyTKnasyOt4XCxYdFRFWNBZUUaAdBWp7Y9oPo0LNa5tWgwfaJ8bhYCoZpw/jRVJfwnwsVHIrY9NatUvZF8dl+lBoYRqyXHeSeRsSEX4391cWGntlbsa4zydH5sIw3Z+x53x7Yicvi2VyhfKZLHIGI9W+17cquPDMHhuIYeDDWSGZlKRyW9XEpuknMrMgUg8nB6kV6AxvZzDyYRsH3SrCUyhFFgvQjzB1v1rzBxLh0uClmgkDROCrr1DIbowI8r6jyr0WcYS4OYluy2W/0VcPbATY+bEoY5cLCEyN1kJN/MWTQjQg0nhPYiTjMcmLkxDRyvKzAMA65L7DUEf20q9cE4zheL8NeTFBUljjyYg5u6NhqGzD7BIuAb2NxVUx3bXDYaD6LwxpMo079yNOoQFQSPxEDyqGxz3bkS1KLjtY66vwZAk2Mjk08ESoe+bppmIA8zWri49Lj5URm3Oq62QfaIH2mtfxNp0UVSMZixmZyxeRjcsxJJPW51qRwLi8kTSOCMxjZQfYvz99hUboTTklz/ALsW69RiSi+hK7c9pmkmeKJisUf+GANvDpp5Da9VCsGso1jertdarjhHOttlbLMiTgs2cBd+VX/B8MfEYAqkUr4hSRHk3IGrX11GnLW5qL2IxmFYmXFRogiygyAm13NkumpOxF1BtzqafSKkC4yGNA+Z5Pos6AIYwwy89coAuOp38q84zsmuMYL9VldNb9WXL/hvuBdoJ+4XC/RJFcxmOSRwBaRTYbsPDr7xrvXNu2eNczvCxFonZdDcFhoWpngvEMrZjK4YHMbkkMNz8TWqxUpkdnO7MSbdSbmt66sTeV0NL791KSfXqNKLmr/wGaPA4VpW1lNyNftW8K2/uapeFCrZm5aj/ak47HNKfEdBsOQ/5863sg7MLt3NNNdHTpz6yfC8eRt5i7lmN2YliepOpNFNxbiipiizD7mtp2Y4I+MxCQpfXVj0Ubn/AGrVtua7b6L+Drw7BS8QxAszoGUHdUBYfr4T7iPOq2ru+VW2ur4X3N647mbPiHZwQwLhcPZWZSpPTMLX/Un4Va+zfA4sHCEjGu7N9p25kmq72A44MeZpeasot09b96uOLkyqa8q5WV7o2duf/TpJKWMHIPSjxqfF42PAYUtqVUhSRmZyLXI5Dc8q6X2d7BYHhuHJkRJ2sDJLKoYsQfCFU6KLnQDU871xjsjxdI+PpNOwCd9IpYnQFkZFPuzEV2T0t8YGGwiPYEGUb6j1SV0G+telri6aEornH7tlGTU7Oeg1ju36LJGUw0yoXCyuyHSM3GYBbk5TqQbaHnTmJ9KfDldoxK0rAHRI3N7bi5A5a1x+Lt13jqZZZUIN/DYA9Nth5bdddateJiwOPQWAaUjRwcrL+Ikf+mqz1E6X+rF8910LEaI2fQyzYn0xYUA91BPLYA3ORAQdjq1/LbeuQ+kztb9YzpKI1iyqVurFi6k3UkkDl5DnSeKdksXCxMQ79NbMttQRrzvY/rvVVxsTo1pEKH2SCPler9VkLHmLTK9lcodUyNmO1PHEaWpq3ltSasYyQ5aMl6ejxRCkDmLfCo9FYwE2jNYoorJgKKKKAKUrWpNFALkkLG5NzSKKKAXFvRRFvRQF47Gej/Ez4iJ58O64bNeQsQl1FyAASGIJsNBzq9emDHD6P3anIym5AP2T4b25ow099r7VQO0vpHxWIYiJjAlspCnVgNiTyPutVUnx7uoV2L5SSCSSRmABFzy8I/XrXNWnuutjbbhY6Jf2Tb4xTSOj+gjiSpiJ4WNjKisvmYyb/GzX+Fdg4m3gPmLV5X4bjnglSWM5XQ3B/wDeVtK7l2d7ZxY/D5SckwFmTn55flv51zfjOlnu+bFcPGfBZ0li+lnEeNC08ouD422235UScWmaJYXld4kN1jZiUU2toL6b8qkdqEtiZABYA6DytWpr0NbzBPwilLhsUDU7A8WeEWjNgd/P39fdtWvorZpPqYTa5R0LhHpCnFg/dyfhK5Tp0K/tVnTtLhcZkilhMbPYagOBfoRzOtiQLWJ5VxcGt/wLiBQg38Q28up/T/29c6/Q1r1xWH4L1OrnnbJ8HVcJ2OwyqREo8Z1OpIuL215WrUcT9GEclzCSh8tvlWeBdpyt765hr8OnwsPhV54bj9LsfEeXRenv0rlRstqs9UmjqOuFkOIpo4Tx3sdicNcsmdR9pf8Acb1XrV66fAJKlyAb1zbtp6Mke7xjI2+n7V2YamUV+ouPdfg5ctLCb/TeH7P8nDaK3nH+zE+E8TrmjJsHG1+h6H31pKuRnGazF5RTnCUHtksMxRRRWxoFFFFAFFFFALi3ooi3ooB3G4V4nZJFKMDqDUeur9pOHpiVBK6gDXnb31zHiOF7qRkvfKbXqppdUr49MMksr2sjU/hMU0TB0JVhsRvTFFW2k+GRm14rjPpH+IbBwPF5+daqs3rFaxiorCMt55CiiitjAUtJCKxpSgo60BPwnFWUg9KtvCe2trB7WqiiNTs2vmLfrTVVrdLVb9SLVOqsq+lnoXgnbmN9M2+o5ctqu3CeLpMBqGDD37V5KgnZToSKuHZXi8ySKR41HO5Frf8AVVHROhZUsr2ZchbXqHhrD90d87SdnlnjYIoYMpDKfVYdD0PQ8q8ucd4Y+GnkhkUqyMRY9OR+VepOy/FhLGraXYXvzHvrh/pyKniVwbkxKTbl4mt+lWNNKLeY9+xX1MZJbZ9u5zuiiirhRCiiigCiiigFxb0URb0UB31sIohbc5UJF7b/ACrkzcCjYklnJOp1H8axRXH+Er6/uWdR2D+n4/af5j+NH9Px+0/zH8aKK7BWD+n4/af5j+NH9Px+0/zH8aKKAP6fj9p/mP40f0/H7T/MfxoooA/p+P2n+Y/jWfqCP2n+Y/jWKKAP6fj9p/mP40f0/H7T/MfxoooCRh+zkRPrPsea/wAa7J2K7KYb6PHeO5ZDmOxOvMgCiiqWoWWky9p24xbQiDhi4VplhLBVDlQTcLcbC4vauP8AEuFiaRpJHkZmOpuPcPs7WooqLQr1SJ/iDbhEjf0/H7T/ADH8aP6fj9p/mP40UV0jlB/T8ftP8x/Gj+n4/af5j+NFFAH9Px+0/wAx/Gj+n4/af5j+NFFAZHAI/af5j+NYoooD/9k=">
            <a:hlinkClick r:id="rId3"/>
          </p:cNvPr>
          <p:cNvSpPr>
            <a:spLocks noChangeAspect="1" noChangeArrowheads="1"/>
          </p:cNvSpPr>
          <p:nvPr/>
        </p:nvSpPr>
        <p:spPr bwMode="auto">
          <a:xfrm>
            <a:off x="53975" y="-1790700"/>
            <a:ext cx="2476500"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blogs.discovermagazine.com/gnxp/files/2013/08/sports_gene.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3400" y="685800"/>
            <a:ext cx="8077199" cy="5943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94100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1600200"/>
            <a:ext cx="7467600" cy="51053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rmAutofit/>
          </a:bodyPr>
          <a:lstStyle/>
          <a:p>
            <a:r>
              <a:rPr lang="en-US" dirty="0" smtClean="0"/>
              <a:t>Risk Factors For Overuse Injury</a:t>
            </a:r>
            <a:endParaRPr lang="en-US" dirty="0"/>
          </a:p>
        </p:txBody>
      </p:sp>
    </p:spTree>
    <p:extLst>
      <p:ext uri="{BB962C8B-B14F-4D97-AF65-F5344CB8AC3E}">
        <p14:creationId xmlns="" xmlns:p14="http://schemas.microsoft.com/office/powerpoint/2010/main" val="431972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learningradiology.com/caseofweek/caseoftheweekpix2006/cow205graphic.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1066800"/>
            <a:ext cx="6781800" cy="5334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7200" y="6927"/>
            <a:ext cx="8229600" cy="1143000"/>
          </a:xfrm>
        </p:spPr>
        <p:txBody>
          <a:bodyPr>
            <a:normAutofit/>
          </a:bodyPr>
          <a:lstStyle/>
          <a:p>
            <a:r>
              <a:rPr lang="en-US" sz="4000" dirty="0" smtClean="0"/>
              <a:t>Physes Vs. Apophyses </a:t>
            </a:r>
            <a:endParaRPr lang="en-US" sz="4000" dirty="0"/>
          </a:p>
        </p:txBody>
      </p:sp>
    </p:spTree>
    <p:extLst>
      <p:ext uri="{BB962C8B-B14F-4D97-AF65-F5344CB8AC3E}">
        <p14:creationId xmlns="" xmlns:p14="http://schemas.microsoft.com/office/powerpoint/2010/main" val="1195927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2wBDAAkGBwgHBgkIBwgKCgkLDRYPDQwMDRsUFRAWIB0iIiAdHx8kKDQsJCYxJx8fLT0tMTU3Ojo6Iys/RD84QzQ5Ojf/2wBDAQoKCg0MDRoPDxo3JR8lNzc3Nzc3Nzc3Nzc3Nzc3Nzc3Nzc3Nzc3Nzc3Nzc3Nzc3Nzc3Nzc3Nzc3Nzc3Nzc3Nzf/wAARCACXARgDASIAAhEBAxEB/8QAGwAAAgMBAQEAAAAAAAAAAAAABAUAAwYBAgf/xAA5EAABBAEEAQIEBAUDBAIDAAABAAIDEQQFEiExQSJRBhNhcRQjMoFCkaGxwTNS0RUkYnIHgoPh8P/EABQBAQAAAAAAAAAAAAAAAAAAAAD/xAAUEQEAAAAAAAAAAAAAAAAAAAAA/9oADAMBAAIRAxEAPwD4ce1LKh7UQSyoASaUV2JHvnHHAQNsGPawJtCOAgsdlNHCYwjpAVFwArbpteSqmkABd3W77ILXkAfb2XoSUAN1g/0VTtr7Idz0g9soko39kDaMwtALw5x7q0wgzG1sbGAw9gFLMeF+0Fw8I/Ch3Oc43tHH3QGmSLZbGbSOzd2roSJ4iy+Qb+6Xyscw/LF0CSr8MlhO7wEBb2xtDI2Cxu5paHQQyVmRC6VostFbqWQLnSShoPJ9k703T8lhjIhk5du3DpAw1PDnheyMODmDku7JtZJ2DM7UXs2nk+VvMjFyZnX8t+2uyaQ0OlzuymOdG4AO7BCBfDhvx5YQ4hw2ijfS1GFJLmRhgO17TwSgMzFl+TG8sdw31cfUruC8t9LbA9+kAOvueM+aNxBB8gj+qTHa0X4Ct1LEkGXM559Tju48oBpPIvj2KAtrgeW9qwHu1TEKAPlWF1IKs1+1goeEmneS6nXXkJpmTRtFPPi/olRe0vcSBygFnxmlgLeChZLA2gVSYPf4cefoh5Wh3A5KAeLhxafZcfza7KHNPLXAj6KsvNglALkdpblN3AptNRKAyGXaDMT8SuCrsovUY9soPuhEEsqKKIIe1FD2ogia6ZDTNx7KWMbue1vuVosNlMA+iAmFoAFokE3TRyrMXBc5odL6WnoeSmWPhBhLtps+CgEjxpS0XQ+6tbiSbbHPumWwtAr27VzWODQQbA7tAkMMw5MdN4C7NMWkGgUyne31N7A5O2xS9RYcedDubRe36UQgHwJDLYkZQ/um8T2MaKFA9cJPJjyYb6skKr8Y7caKDQyvhcAX1f0XmotwDTVjlJseaSZ7WWmJjfVDk+6C/SsV82ojglrOSVtcd+VHGG4++hfA6SPTXtxo2l4u6vwtFj6gHBlh7QRdt6QK9VlyofzJ8pwB4/UlcGa987WiSWia3OcALTjUWRak7e17mtZ0CELDo8chIlyNsdc7RfCDxmavPp5jiEpO1g3PDrF/ZH6dqmoTYcczo4pY3E24x8pZJomLFlt3z74gQQCKv2T2KZkEHy8Ru/b/AAnygBz5Bknc9rWOIoBoqistkXHkvbRFGiKTvV5C1wdJHtJ74ISiUiR4du59yg9ROcQOFJZaYR5C9tNAfZA5cxD3ba4q7QSZ1sG8DhLpX1IDXfsvb3vkdUfqv+AJhDpLqZNO0gjpqAaLS5JmiRxaB91PlfJlLWN4HlNHveKD648DwqnhhFgiz9UAEzX1ywfuhZMdj2kujIr2CZyH07e1xp7pBl3QkvLWm/b6oOdrmuIc3labUcFszfmQgNlHPHlJ5o/xML+Kmj7HuEGX1SO2E1yOUpT3NFtdflIkEUUUQQ9qKHtdHJQFYERc/dX0Wr0bEEjjJJxHHyfqfZJdOgpgC3Xw/h7sSM7RXLzY/ZB6xMZxAkkA3Hpv+0eFe5vNUjIoiTQ78/VclhO4oBQ2q4/ZVPyCZTE26CM2AeEvma4yubG3m+aQUzg8gd2velymLJaSOzRAXiWOZoO6Jx96VmmwvdlCgQD7jooNJmYsM0BBH5nk14WULIC4te2i010txBh/9u5xPrrnlZ3VNJkim/ENbbHc/ugExjBBTmsJPuUaM+Nr27WgX7oaKFzh6q+yrkxnfPtjS4D+EIH+BIcjIYxvqaDz4Woi1GCOH8PtDbsbqoH6LAYs74MgOZ6Sw2tFJN+IxDOBXFkHpAZlytIcDxXVIRsvyyDZJ2+m0pZl7HGn7jXPsFb+McTbnF48DoIGLWiYt+eHDb0d1K2Z7YZBJA0Egg99pGXCU29zi779K/BdLG57mkuYKG3u0DLUn/iod0+0NA6HQ+wWafOyM7RZ28fdNsuSaSQgNcW/7QLSbJw8hz9zo3Bv/obQcOY9vEYu/wCiHklsO3/qA5Vkm6ixjSw/+SpixZJnCOvUSgd/D2JGWnKlaXUaaEbqDjMAA4to+AjNIxvl4YjBPpaQb91JoD8gmunde6BI9gbTrO4dk+UBksNh8RB8nlHlrxYkPBPArtVNxZZ5Gx47HPe48Ma2yT9kAkDnfL58ni1svhj4MbrOG3Nlz2thca2RNtwI7BvgJa3S8HSAHa7J87K7bp8L+f8A8jh+n7DlH4PxVqUPzo8ZkMMLo9kUMbKbD9QPJ+6Az4gGi/Dn/aaXjsm1Et9U0p3/ACh/bd/ZfNsyA4+eHtsh/ZPm1pMlj3yh8tuc425x7KF1DDbk8tvcB4QYDXIBFO4N/S71BZiQbXuH1W119lvYP9oIWPzWbJygoUUUQQ9q7EYXztHgFUntM9Jg3ODiOygc4URDRwvonwxjEac8kWQwD+axmBBYv36X0f4YMcuAY6DXDgi+0A0MH5gb9f6LuVBtc4V10mjMNwm4ai8vCBjZNV2OfuEGX/DPdRJoK2LBazfKB2bqu0yyIwAOPBVUbjsHKAb5IdfFX7eERiwMZKzfTqN8hcmNtJBIA/qu4Tt8oIBro8Wgcujbte0Vd+VTk6cNjWvFso2jpoi6B7mEXtBVMzpHxBoeOrBKDKZ+mvxJRsFsdyCg3ERH09nsrS5mRjSw/IfIN3u3+EpJj6bPm5bMaKnSyP2N/wCSg8YeJNnZDI8KMyzOPDAP/wC/mvoej/CFQA6s8F57ihNNH3PlNPhvQcbRMbbHUk7x+ZKRy76D6JxuQI2fBmgtNnBD/wD2eSi4vh3RoiDHpuOCPJZaZArtoBmabgsNsw8cH3EYVrcbHaKbBEPswKy1LQeQxjP0taPsKXHONrpK8k2UCrXtAxNbxyydgbMP9OZo9TD/AJC+dQaHNp2oSw5bQJo+AR04e4+i+uNSb4pwRPh/io2/nQc37t8/8oMrDEGP2kE7ul2eENxSSOdx/bhe4ZQ+WIPoEA/ur8pl4xJ4Bd/hBm4cWKfJeyfIZjRMG50jwSSPYAdlFSajDhQvh0SIwNcKfkv/ANaT9/4R9Ag8o1KbI4KHe/c2hwOkAJi+ZITZJPn3R+JA4PDT2V5x4rfY9080zHD8llt/iCADOg/M2VyBSEfG3FifJJQscJ7kQgOlyJP0hxKymtZRmBazr7eEGR1hwmkFMAqySPuslqkZB3V0VssmOwSs7qcG5rggz6i6RRI9lEEY3c8N91pNPi2tACR4Me+a66WpwYuWgBA70+GmtWk0SZ+NkUP0u7CT4MRpoHFp9jRAN48eUG0wmtnZYPq/uiJYN2JJH5a6wk2j5Vt7otWjicJYC9vngoMrPGRbaQm2nbSE91CANduA5SyaLkOHflAJNGBG48+3amlMIkquK4RQjEzXA8UUwxII4nAgBAxhYPwottu2EFLWtaYCC4EixSYslLnmNvkHhKxjuEz2+R4QZjOw3NncQ4uF2Fof/jrDEms5OQ4kmGKmgnyTV/yCHyYXRTOaaAITH4LczG1raDRnjLCPr2g3g6XHHleul5PJQemlRQLnlBBfuulc7C5RQS1w3a75UPJ47Qdb9UNrUgi0nLeehEUU0e6T/F0wZpRgB9eQ8MH27KDJ4LS+VzzRDG7Qii35mEWBwsOPlLsYvZjP2Xbn1/JFYjKjoWCP6oE2bDtkvkAFCVQ6+ye6jEAA4gk10lnyPzOq+6DzBGRVJ/pcZbIx3/kCluPCS8BaHCiEbNxFUECfWnAfk3w39VeVk9TA3ODKaR9P6p9q+UI5ZJHfqceAs1KXSvc512g2Ol/Cmg/F2kNysYPwM1vonbDywP8AfafB7FL578f/AAXk/DHynz5mNPHM6ow0kPI8ktPj62tB8M68/wCHdXOTtc/Gkbsnib/EPBH1BWW+LtVyte1KbOzTb3cMYDxG3w0IPnmWzZM76qInVI6cHBRBfpMVi65JWo0+I7hx2Ul0uIta2hwtZpeOLa480gb4cWxjKAslOYW03pBQMALOKTOJnoPsEHIHuifub72tZoU4kaGh1h39CssW8WjdFyDDNt+thBos6Dcwm0mmYb20tG4h7b9wk+XES6q7QCQMFk7e110zWHbz78IqHHGyj0usxGGWg3z5QWYPDmuq3OPfsFVkVi5ZJPufuFawlspHkc8L1lMjymhkm5r+g4BBn9Rkc+ZzmEFpdxXgrxj5YwM2CZgt8b2ucR7XyFXq2NJpcgd82N5J/wBPdz96Qzsq2tOyy67QfXGPbKxr2O3NcLBHkKHgrI/A+tCQO02Z4LhboCfby39lrqtB1h4UI5UYFD3SDnSlqOHHCr5tBYoudLqD0FifjXMMmqxY0bv9Fl/uf/0tm9zWML3mmtFk+wXyuTUsPUtWnyZZ3Qve+2/MHprxyOuEDLCdUQa4VXn2tFR8SUObPSHbjSxUdzXNPNg2iITcwvr3QU5jDISB3aFfGBL3Y8JqxgducDd+wQ80Xr2kNJ8cVSDuJCN10Cjsl4hxH13VKvEaGCz35CH1qdrMIm/Jv9kGN1OUz5ho+lnAVBZ/ZebJkJPk2rTff0QA5EZJPCS6hCRfC0E4CWZguwgxGqxHa6h0VEy1CEFxBHB4UQE4MQAAWqwItrWpFgRC2jza0+M3iqQGwC3NAHXaaR/pooHFHIR7HEIOV/ReI3/JnZIOKKttUS1+yDZYUnzMVp9uF5yAD90u+HsoljWP6eNo+6ZObufXt2grx28uNEm+xxasnBa0PY4WD5HSqDxCSAbP3XoS7320V7g82gtx8fc50rh6ezaSfE2uuwz+EwWiKRw9TwLc0fQ+CtJuBxiQehyvlubkOnzZZXkkveSL9r4QcDXOcXyOL3u5JJsn7q9koZC8uP6erVbHNDbvtL9RdLxTXUT3SD1Hq2TDlNmxjsfG7cwjwQvsPwzrsOvaazKipsjfTNF5Y7/g9hfGMUCNpkmoNPRPlH6PrE2lakzK0ySz0+Jwpsjf9p/wUH3Ecey52luh63iazjtkx3bZK9UL/wBTT/lNK54QeaXNoJulZS4eEFZsFd7C6aS3W9ZxNFxfnZT+T+iNv6nn2A/ygXfHepfgNBkja6pskiJo80f1H+X918oja17nvF/umGu6rPq2Y7JzHVfDGA8MHsEuja6N3JBafqgf/DuqPgmbiTOuN36N3j6LXvxWuY10dDnkWvmO+nHYaIPAX03Tp/naRBPXqkaD+6DjWtY3Y00R2R4S+eU/NPfsfYqzLlMZ27rJ5JQIyLmtxBA7QNcVxead79pF8WZNTHHbxzt+wWhxIzTCObogrKfFV/8AUHuPQkICBM0cq0C1XXK9sP1QV5DbB4Sudn9k2mFgpfO31X4QItQhrmu1EbnNtvCiC3T4xe4jop/jCv3SvDjAjaT5Npxit5AqygYQNAaCVe3uyvIaKFihS9dHhBA67+irfXN+AujgkheX98+yBhozvTCboCT/ACtRkMETnPd14+pKyGizsGQIpeGPI2n2K2OoRvkc0AHaG8IEk8h310PK5DkbXGjQvtXZWM4N8g+UGGOYQ13nygeRuLsaWj+th4+tL5hMC274I4K+g4spZjvF3XKw+sx/Jz546NbrH2PKCiJwLwCeAPK9SuB76vg30h8WjZPhSSmPLiLB/ogCmLcmc0aawUPuvP4hzQ5pA9uB2PdEw47ZJyOrF2V4ycOpGjggHmvZARi5k0UQlilex4PoLTRC3/w98byMibHrLC4dDIYOf/sP+F88x8V81xhzAL69kZNwYYI3kOaDZA6QfacfVMHIiEsOXA5hFg7wF4ydW07GYX5GdjRt93St/wCV8QysqaJzo3lr2kfqcFXFjRZY2CPZJXLmjtB9L1n49xGMdHo7PxElf6rxTB/kr5zquqT6hK+fLmdJOTySevoPYLrcF7RZlJ2eB5QoxnvmDj/JB1srp8YFzVyOSmgHyeEUIdrC1vAQ2V6WgNQSJrWuJJ5X0fTX/J+H8RruxHa+cYzXzSsjb+p5DR+6+i5A+ViMYwAhlAAmuBx/hAuzXF93+rwhYmnfRskI8wWRvo88i/CJxMEOkPpO0eeggN0ebkRv6H6fosr8Vj5WWYifUHlx/wALa42G2D8zaSB1RWI+KoZDmHJlFGYnj2rpArC6Bz9FXG70i1Yw2CQg682CD4QMwslGO4u0NMO0C3KbwVFbkAUogOgaNrABxSZ4Ytw+6AhHpb9kywhXKBgKvrhej6QV4afK8ufb6HgIOsAAIPdqqbhwrtWMBLTfdqiVx+btQG6PFCcnZO8MLm0wnoFbjHexsTWvmDi0AAr55Gwv9TjTfBWl0jJHyw17Qa89oG87YZbAlF/VL8mEtolvA/ki37Hgekc+yCzI3RR21znR9EX0gmM1jpXNJou4ACzPxNikyNnAot/Lf+3Sf4rmlwb0PDvYqa5CwzeoD5czAXffooPn9/LdXgr1HIHvc0n+a8ahHJjyvjdYdG6lSHMsSDsHu0DCOIsB23ZFEELwxnyw7eW34Qzc1zn7G9+9qzMlDoy48V2R2g7HI5uVuYzscAFGyMY2UTFkjnsHIvu0pxZWjljxz/ZMHZZ/DbQNzncAN5J+qCuaWLILRsDhXJ9lfiNZC3azj3QEJLHAO7I5NJo0tczkAfsg8vraR7qiQ7KoUFaS0KmQt/ZBRNP6SLQczw8gDte8poceDSHxwXzUOfCB/wDDGKX5P4l36Yf0/V3ha/Na6H5LDRDGjcfdxFpVoeKYpcXGApxILvoSUfq2QJst1H0Ncdv7IO48jY6L497yaDfZEj50jtz5do/2t6VGntAZJI/9XurXSeoBp77Qes2b5MQLZntoe6xuqz5GTkGTIcXgcA30FoNWva1o7NkrNTyESOaeUA0RBofVe4zybVA9MleOwiIgDaCx/N8IeTzwrXHY7noleJf1cIF+QOCFF6yAogZQD0AJhitPH1UUQESvrgK6CKmbzyVFEE3ANPCDj/Mms+SoogukJFAe6caY4iRte9FRRA7eNosdLyHiSB9jx/NRRAqcHRylt8WiM5vzNJhmd2xzmX9O1FEGV1iBubC6Vg2zMbzf8QWWiJadtWPNqKIDsSONjtzWc/VFloewg9KKIF//AE6L8Sdt7XckWjmtEG3Y0Bm2qvlRRBWXfn8gbT/Cr/U1tXwoogre8qiR9BRRAFO80T9EdoOO1jDlPom/QPY+6iiDZ/Cp+Zqfq7aN1rksRllI44ce1FEBD7iiIAA3O4IVsGO4taSdo9+1FEFWdAHEk8+Puszn47RK4tFfuoogU5DCx7T5CuxnhxqlFEF0osEFC7ioogHyRZUUUQf/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BDAAkGBwgHBgkIBwgKCgkLDRYPDQwMDRsUFRAWIB0iIiAdHx8kKDQsJCYxJx8fLT0tMTU3Ojo6Iys/RD84QzQ5Ojf/2wBDAQoKCg0MDRoPDxo3JR8lNzc3Nzc3Nzc3Nzc3Nzc3Nzc3Nzc3Nzc3Nzc3Nzc3Nzc3Nzc3Nzc3Nzc3Nzc3Nzc3Nzf/wAARCACXARgDASIAAhEBAxEB/8QAGwAAAgMBAQEAAAAAAAAAAAAABAUAAwYBAgf/xAA5EAABBAEEAQIEBAUDBAIDAAABAAIDEQQFEiExQSJRBhNhcRQjMoFCkaGxwTNS0RUkYnIHgoPh8P/EABQBAQAAAAAAAAAAAAAAAAAAAAD/xAAUEQEAAAAAAAAAAAAAAAAAAAAA/9oADAMBAAIRAxEAPwD4ce1LKh7UQSyoASaUV2JHvnHHAQNsGPawJtCOAgsdlNHCYwjpAVFwArbpteSqmkABd3W77ILXkAfb2XoSUAN1g/0VTtr7Idz0g9soko39kDaMwtALw5x7q0wgzG1sbGAw9gFLMeF+0Fw8I/Ch3Oc43tHH3QGmSLZbGbSOzd2roSJ4iy+Qb+6Xyscw/LF0CSr8MlhO7wEBb2xtDI2Cxu5paHQQyVmRC6VostFbqWQLnSShoPJ9k703T8lhjIhk5du3DpAw1PDnheyMODmDku7JtZJ2DM7UXs2nk+VvMjFyZnX8t+2uyaQ0OlzuymOdG4AO7BCBfDhvx5YQ4hw2ijfS1GFJLmRhgO17TwSgMzFl+TG8sdw31cfUruC8t9LbA9+kAOvueM+aNxBB8gj+qTHa0X4Ct1LEkGXM559Tju48oBpPIvj2KAtrgeW9qwHu1TEKAPlWF1IKs1+1goeEmneS6nXXkJpmTRtFPPi/olRe0vcSBygFnxmlgLeChZLA2gVSYPf4cefoh5Wh3A5KAeLhxafZcfza7KHNPLXAj6KsvNglALkdpblN3AptNRKAyGXaDMT8SuCrsovUY9soPuhEEsqKKIIe1FD2ogia6ZDTNx7KWMbue1vuVosNlMA+iAmFoAFokE3TRyrMXBc5odL6WnoeSmWPhBhLtps+CgEjxpS0XQ+6tbiSbbHPumWwtAr27VzWODQQbA7tAkMMw5MdN4C7NMWkGgUyne31N7A5O2xS9RYcedDubRe36UQgHwJDLYkZQ/um8T2MaKFA9cJPJjyYb6skKr8Y7caKDQyvhcAX1f0XmotwDTVjlJseaSZ7WWmJjfVDk+6C/SsV82ojglrOSVtcd+VHGG4++hfA6SPTXtxo2l4u6vwtFj6gHBlh7QRdt6QK9VlyofzJ8pwB4/UlcGa987WiSWia3OcALTjUWRak7e17mtZ0CELDo8chIlyNsdc7RfCDxmavPp5jiEpO1g3PDrF/ZH6dqmoTYcczo4pY3E24x8pZJomLFlt3z74gQQCKv2T2KZkEHy8Ru/b/AAnygBz5Bknc9rWOIoBoqistkXHkvbRFGiKTvV5C1wdJHtJ74ISiUiR4du59yg9ROcQOFJZaYR5C9tNAfZA5cxD3ba4q7QSZ1sG8DhLpX1IDXfsvb3vkdUfqv+AJhDpLqZNO0gjpqAaLS5JmiRxaB91PlfJlLWN4HlNHveKD648DwqnhhFgiz9UAEzX1ywfuhZMdj2kujIr2CZyH07e1xp7pBl3QkvLWm/b6oOdrmuIc3labUcFszfmQgNlHPHlJ5o/xML+Kmj7HuEGX1SO2E1yOUpT3NFtdflIkEUUUQQ9qKHtdHJQFYERc/dX0Wr0bEEjjJJxHHyfqfZJdOgpgC3Xw/h7sSM7RXLzY/ZB6xMZxAkkA3Hpv+0eFe5vNUjIoiTQ78/VclhO4oBQ2q4/ZVPyCZTE26CM2AeEvma4yubG3m+aQUzg8gd2velymLJaSOzRAXiWOZoO6Jx96VmmwvdlCgQD7jooNJmYsM0BBH5nk14WULIC4te2i010txBh/9u5xPrrnlZ3VNJkim/ENbbHc/ugExjBBTmsJPuUaM+Nr27WgX7oaKFzh6q+yrkxnfPtjS4D+EIH+BIcjIYxvqaDz4Woi1GCOH8PtDbsbqoH6LAYs74MgOZ6Sw2tFJN+IxDOBXFkHpAZlytIcDxXVIRsvyyDZJ2+m0pZl7HGn7jXPsFb+McTbnF48DoIGLWiYt+eHDb0d1K2Z7YZBJA0Egg99pGXCU29zi779K/BdLG57mkuYKG3u0DLUn/iod0+0NA6HQ+wWafOyM7RZ28fdNsuSaSQgNcW/7QLSbJw8hz9zo3Bv/obQcOY9vEYu/wCiHklsO3/qA5Vkm6ixjSw/+SpixZJnCOvUSgd/D2JGWnKlaXUaaEbqDjMAA4to+AjNIxvl4YjBPpaQb91JoD8gmunde6BI9gbTrO4dk+UBksNh8RB8nlHlrxYkPBPArtVNxZZ5Gx47HPe48Ma2yT9kAkDnfL58ni1svhj4MbrOG3Nlz2thca2RNtwI7BvgJa3S8HSAHa7J87K7bp8L+f8A8jh+n7DlH4PxVqUPzo8ZkMMLo9kUMbKbD9QPJ+6Az4gGi/Dn/aaXjsm1Et9U0p3/ACh/bd/ZfNsyA4+eHtsh/ZPm1pMlj3yh8tuc425x7KF1DDbk8tvcB4QYDXIBFO4N/S71BZiQbXuH1W119lvYP9oIWPzWbJygoUUUQQ9q7EYXztHgFUntM9Jg3ODiOygc4URDRwvonwxjEac8kWQwD+axmBBYv36X0f4YMcuAY6DXDgi+0A0MH5gb9f6LuVBtc4V10mjMNwm4ai8vCBjZNV2OfuEGX/DPdRJoK2LBazfKB2bqu0yyIwAOPBVUbjsHKAb5IdfFX7eERiwMZKzfTqN8hcmNtJBIA/qu4Tt8oIBro8Wgcujbte0Vd+VTk6cNjWvFso2jpoi6B7mEXtBVMzpHxBoeOrBKDKZ+mvxJRsFsdyCg3ERH09nsrS5mRjSw/IfIN3u3+EpJj6bPm5bMaKnSyP2N/wCSg8YeJNnZDI8KMyzOPDAP/wC/mvoej/CFQA6s8F57ihNNH3PlNPhvQcbRMbbHUk7x+ZKRy76D6JxuQI2fBmgtNnBD/wD2eSi4vh3RoiDHpuOCPJZaZArtoBmabgsNsw8cH3EYVrcbHaKbBEPswKy1LQeQxjP0taPsKXHONrpK8k2UCrXtAxNbxyydgbMP9OZo9TD/AJC+dQaHNp2oSw5bQJo+AR04e4+i+uNSb4pwRPh/io2/nQc37t8/8oMrDEGP2kE7ul2eENxSSOdx/bhe4ZQ+WIPoEA/ur8pl4xJ4Bd/hBm4cWKfJeyfIZjRMG50jwSSPYAdlFSajDhQvh0SIwNcKfkv/ANaT9/4R9Ag8o1KbI4KHe/c2hwOkAJi+ZITZJPn3R+JA4PDT2V5x4rfY9080zHD8llt/iCADOg/M2VyBSEfG3FifJJQscJ7kQgOlyJP0hxKymtZRmBazr7eEGR1hwmkFMAqySPuslqkZB3V0VssmOwSs7qcG5rggz6i6RRI9lEEY3c8N91pNPi2tACR4Me+a66WpwYuWgBA70+GmtWk0SZ+NkUP0u7CT4MRpoHFp9jRAN48eUG0wmtnZYPq/uiJYN2JJH5a6wk2j5Vt7otWjicJYC9vngoMrPGRbaQm2nbSE91CANduA5SyaLkOHflAJNGBG48+3amlMIkquK4RQjEzXA8UUwxII4nAgBAxhYPwottu2EFLWtaYCC4EixSYslLnmNvkHhKxjuEz2+R4QZjOw3NncQ4uF2Fof/jrDEms5OQ4kmGKmgnyTV/yCHyYXRTOaaAITH4LczG1raDRnjLCPr2g3g6XHHleul5PJQemlRQLnlBBfuulc7C5RQS1w3a75UPJ47Qdb9UNrUgi0nLeehEUU0e6T/F0wZpRgB9eQ8MH27KDJ4LS+VzzRDG7Qii35mEWBwsOPlLsYvZjP2Xbn1/JFYjKjoWCP6oE2bDtkvkAFCVQ6+ye6jEAA4gk10lnyPzOq+6DzBGRVJ/pcZbIx3/kCluPCS8BaHCiEbNxFUECfWnAfk3w39VeVk9TA3ODKaR9P6p9q+UI5ZJHfqceAs1KXSvc512g2Ol/Cmg/F2kNysYPwM1vonbDywP8AfafB7FL578f/AAXk/DHynz5mNPHM6ow0kPI8ktPj62tB8M68/wCHdXOTtc/Gkbsnib/EPBH1BWW+LtVyte1KbOzTb3cMYDxG3w0IPnmWzZM76qInVI6cHBRBfpMVi65JWo0+I7hx2Ul0uIta2hwtZpeOLa480gb4cWxjKAslOYW03pBQMALOKTOJnoPsEHIHuifub72tZoU4kaGh1h39CssW8WjdFyDDNt+thBos6Dcwm0mmYb20tG4h7b9wk+XES6q7QCQMFk7e110zWHbz78IqHHGyj0usxGGWg3z5QWYPDmuq3OPfsFVkVi5ZJPufuFawlspHkc8L1lMjymhkm5r+g4BBn9Rkc+ZzmEFpdxXgrxj5YwM2CZgt8b2ucR7XyFXq2NJpcgd82N5J/wBPdz96Qzsq2tOyy67QfXGPbKxr2O3NcLBHkKHgrI/A+tCQO02Z4LhboCfby39lrqtB1h4UI5UYFD3SDnSlqOHHCr5tBYoudLqD0FifjXMMmqxY0bv9Fl/uf/0tm9zWML3mmtFk+wXyuTUsPUtWnyZZ3Qve+2/MHprxyOuEDLCdUQa4VXn2tFR8SUObPSHbjSxUdzXNPNg2iITcwvr3QU5jDISB3aFfGBL3Y8JqxgducDd+wQ80Xr2kNJ8cVSDuJCN10Cjsl4hxH13VKvEaGCz35CH1qdrMIm/Jv9kGN1OUz5ho+lnAVBZ/ZebJkJPk2rTff0QA5EZJPCS6hCRfC0E4CWZguwgxGqxHa6h0VEy1CEFxBHB4UQE4MQAAWqwItrWpFgRC2jza0+M3iqQGwC3NAHXaaR/pooHFHIR7HEIOV/ReI3/JnZIOKKttUS1+yDZYUnzMVp9uF5yAD90u+HsoljWP6eNo+6ZObufXt2grx28uNEm+xxasnBa0PY4WD5HSqDxCSAbP3XoS7320V7g82gtx8fc50rh6ezaSfE2uuwz+EwWiKRw9TwLc0fQ+CtJuBxiQehyvlubkOnzZZXkkveSL9r4QcDXOcXyOL3u5JJsn7q9koZC8uP6erVbHNDbvtL9RdLxTXUT3SD1Hq2TDlNmxjsfG7cwjwQvsPwzrsOvaazKipsjfTNF5Y7/g9hfGMUCNpkmoNPRPlH6PrE2lakzK0ySz0+Jwpsjf9p/wUH3Ecey52luh63iazjtkx3bZK9UL/wBTT/lNK54QeaXNoJulZS4eEFZsFd7C6aS3W9ZxNFxfnZT+T+iNv6nn2A/ygXfHepfgNBkja6pskiJo80f1H+X918oja17nvF/umGu6rPq2Y7JzHVfDGA8MHsEuja6N3JBafqgf/DuqPgmbiTOuN36N3j6LXvxWuY10dDnkWvmO+nHYaIPAX03Tp/naRBPXqkaD+6DjWtY3Y00R2R4S+eU/NPfsfYqzLlMZ27rJ5JQIyLmtxBA7QNcVxead79pF8WZNTHHbxzt+wWhxIzTCObogrKfFV/8AUHuPQkICBM0cq0C1XXK9sP1QV5DbB4Sudn9k2mFgpfO31X4QItQhrmu1EbnNtvCiC3T4xe4jop/jCv3SvDjAjaT5Npxit5AqygYQNAaCVe3uyvIaKFihS9dHhBA67+irfXN+AujgkheX98+yBhozvTCboCT/ACtRkMETnPd14+pKyGizsGQIpeGPI2n2K2OoRvkc0AHaG8IEk8h310PK5DkbXGjQvtXZWM4N8g+UGGOYQ13nygeRuLsaWj+th4+tL5hMC274I4K+g4spZjvF3XKw+sx/Jz546NbrH2PKCiJwLwCeAPK9SuB76vg30h8WjZPhSSmPLiLB/ogCmLcmc0aawUPuvP4hzQ5pA9uB2PdEw47ZJyOrF2V4ycOpGjggHmvZARi5k0UQlilex4PoLTRC3/w98byMibHrLC4dDIYOf/sP+F88x8V81xhzAL69kZNwYYI3kOaDZA6QfacfVMHIiEsOXA5hFg7wF4ydW07GYX5GdjRt93St/wCV8QysqaJzo3lr2kfqcFXFjRZY2CPZJXLmjtB9L1n49xGMdHo7PxElf6rxTB/kr5zquqT6hK+fLmdJOTySevoPYLrcF7RZlJ2eB5QoxnvmDj/JB1srp8YFzVyOSmgHyeEUIdrC1vAQ2V6WgNQSJrWuJJ5X0fTX/J+H8RruxHa+cYzXzSsjb+p5DR+6+i5A+ViMYwAhlAAmuBx/hAuzXF93+rwhYmnfRskI8wWRvo88i/CJxMEOkPpO0eeggN0ebkRv6H6fosr8Vj5WWYifUHlx/wALa42G2D8zaSB1RWI+KoZDmHJlFGYnj2rpArC6Bz9FXG70i1Yw2CQg682CD4QMwslGO4u0NMO0C3KbwVFbkAUogOgaNrABxSZ4Ytw+6AhHpb9kywhXKBgKvrhej6QV4afK8ufb6HgIOsAAIPdqqbhwrtWMBLTfdqiVx+btQG6PFCcnZO8MLm0wnoFbjHexsTWvmDi0AAr55Gwv9TjTfBWl0jJHyw17Qa89oG87YZbAlF/VL8mEtolvA/ki37Hgekc+yCzI3RR21znR9EX0gmM1jpXNJou4ACzPxNikyNnAot/Lf+3Sf4rmlwb0PDvYqa5CwzeoD5czAXffooPn9/LdXgr1HIHvc0n+a8ahHJjyvjdYdG6lSHMsSDsHu0DCOIsB23ZFEELwxnyw7eW34Qzc1zn7G9+9qzMlDoy48V2R2g7HI5uVuYzscAFGyMY2UTFkjnsHIvu0pxZWjljxz/ZMHZZ/DbQNzncAN5J+qCuaWLILRsDhXJ9lfiNZC3azj3QEJLHAO7I5NJo0tczkAfsg8vraR7qiQ7KoUFaS0KmQt/ZBRNP6SLQczw8gDte8poceDSHxwXzUOfCB/wDDGKX5P4l36Yf0/V3ha/Na6H5LDRDGjcfdxFpVoeKYpcXGApxILvoSUfq2QJst1H0Ncdv7IO48jY6L497yaDfZEj50jtz5do/2t6VGntAZJI/9XurXSeoBp77Qes2b5MQLZntoe6xuqz5GTkGTIcXgcA30FoNWva1o7NkrNTyESOaeUA0RBofVe4zybVA9MleOwiIgDaCx/N8IeTzwrXHY7noleJf1cIF+QOCFF6yAogZQD0AJhitPH1UUQESvrgK6CKmbzyVFEE3ANPCDj/Mms+SoogukJFAe6caY4iRte9FRRA7eNosdLyHiSB9jx/NRRAqcHRylt8WiM5vzNJhmd2xzmX9O1FEGV1iBubC6Vg2zMbzf8QWWiJadtWPNqKIDsSONjtzWc/VFloewg9KKIF//AE6L8Sdt7XckWjmtEG3Y0Bm2qvlRRBWXfn8gbT/Cr/U1tXwoogre8qiR9BRRAFO80T9EdoOO1jDlPom/QPY+6iiDZ/Cp+Zqfq7aN1rksRllI44ce1FEBD7iiIAA3O4IVsGO4taSdo9+1FEFWdAHEk8+Puszn47RK4tFfuoogU5DCx7T5CuxnhxqlFEF0osEFC7ioogHyRZUUUQf/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http://www.radsource.us/_images/0608_1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7975" y="457200"/>
            <a:ext cx="8455025" cy="6172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090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Classification of Overuse Injuries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arenR"/>
            </a:pPr>
            <a:r>
              <a:rPr lang="en-US" sz="2800" dirty="0" smtClean="0"/>
              <a:t>Pain In Affected Area After Physical Activity</a:t>
            </a:r>
          </a:p>
          <a:p>
            <a:pPr marL="514350" indent="-514350">
              <a:buFont typeface="+mj-lt"/>
              <a:buAutoNum type="arabicParenR"/>
            </a:pPr>
            <a:endParaRPr lang="en-US" sz="2800" dirty="0"/>
          </a:p>
          <a:p>
            <a:pPr marL="514350" indent="-514350">
              <a:buFont typeface="+mj-lt"/>
              <a:buAutoNum type="arabicParenR"/>
            </a:pPr>
            <a:r>
              <a:rPr lang="en-US" sz="2800" dirty="0" smtClean="0"/>
              <a:t>Pain Without Restricting Performance</a:t>
            </a:r>
          </a:p>
          <a:p>
            <a:pPr marL="514350" indent="-514350">
              <a:buFont typeface="+mj-lt"/>
              <a:buAutoNum type="arabicParenR"/>
            </a:pPr>
            <a:endParaRPr lang="en-US" sz="2800" dirty="0"/>
          </a:p>
          <a:p>
            <a:pPr marL="514350" indent="-514350">
              <a:buFont typeface="+mj-lt"/>
              <a:buAutoNum type="arabicParenR"/>
            </a:pPr>
            <a:r>
              <a:rPr lang="en-US" sz="2800" dirty="0" smtClean="0"/>
              <a:t>Pain With Restricting Performance</a:t>
            </a:r>
          </a:p>
          <a:p>
            <a:pPr marL="514350" indent="-514350">
              <a:buFont typeface="+mj-lt"/>
              <a:buAutoNum type="arabicParenR"/>
            </a:pPr>
            <a:endParaRPr lang="en-US" sz="2800" dirty="0"/>
          </a:p>
          <a:p>
            <a:pPr marL="514350" indent="-514350">
              <a:buFont typeface="+mj-lt"/>
              <a:buAutoNum type="arabicParenR"/>
            </a:pPr>
            <a:r>
              <a:rPr lang="en-US" sz="2800" dirty="0" smtClean="0"/>
              <a:t>Chronic Pain Even At Rest</a:t>
            </a:r>
            <a:endParaRPr lang="en-US" sz="2800" dirty="0"/>
          </a:p>
        </p:txBody>
      </p:sp>
    </p:spTree>
    <p:extLst>
      <p:ext uri="{BB962C8B-B14F-4D97-AF65-F5344CB8AC3E}">
        <p14:creationId xmlns="" xmlns:p14="http://schemas.microsoft.com/office/powerpoint/2010/main" val="2965140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pPr algn="l"/>
            <a:r>
              <a:rPr lang="en-US" sz="2400" dirty="0" smtClean="0"/>
              <a:t>19 y/o lacrosse player p/w with 3 days of persistent axillary pain and swelling especially with weight-lifting.  Pain remains despite reduction in overhead training but still practices lacrosse.  PE-localized swelling with tenderness and firmness over left axilla. Supine there is prominent venous structures with left UE &gt; right. Which of the following is the presumed diagnosis?</a:t>
            </a:r>
            <a:endParaRPr lang="en-US" sz="2400" dirty="0"/>
          </a:p>
        </p:txBody>
      </p:sp>
      <p:sp>
        <p:nvSpPr>
          <p:cNvPr id="3" name="Content Placeholder 2"/>
          <p:cNvSpPr>
            <a:spLocks noGrp="1"/>
          </p:cNvSpPr>
          <p:nvPr>
            <p:ph idx="1"/>
          </p:nvPr>
        </p:nvSpPr>
        <p:spPr>
          <a:xfrm>
            <a:off x="381000" y="1600200"/>
            <a:ext cx="8229600" cy="4876800"/>
          </a:xfrm>
        </p:spPr>
        <p:txBody>
          <a:bodyPr>
            <a:normAutofit/>
          </a:bodyPr>
          <a:lstStyle/>
          <a:p>
            <a:endParaRPr lang="en-US" dirty="0" smtClean="0"/>
          </a:p>
          <a:p>
            <a:endParaRPr lang="en-US" dirty="0"/>
          </a:p>
          <a:p>
            <a:pPr marL="514350" indent="-514350">
              <a:buFont typeface="+mj-lt"/>
              <a:buAutoNum type="alphaLcParenR"/>
            </a:pPr>
            <a:endParaRPr lang="en-US" dirty="0" smtClean="0"/>
          </a:p>
          <a:p>
            <a:pPr marL="514350" indent="-514350">
              <a:buFont typeface="+mj-lt"/>
              <a:buAutoNum type="alphaLcParenR"/>
            </a:pPr>
            <a:endParaRPr lang="en-US" dirty="0"/>
          </a:p>
          <a:p>
            <a:pPr marL="514350" indent="-514350">
              <a:buFont typeface="+mj-lt"/>
              <a:buAutoNum type="alphaLcParenR"/>
            </a:pPr>
            <a:r>
              <a:rPr lang="en-US" dirty="0" smtClean="0"/>
              <a:t>Superficial phlebitis</a:t>
            </a:r>
          </a:p>
          <a:p>
            <a:pPr marL="514350" indent="-514350">
              <a:buFont typeface="+mj-lt"/>
              <a:buAutoNum type="alphaLcParenR"/>
            </a:pPr>
            <a:r>
              <a:rPr lang="en-US" dirty="0" err="1" smtClean="0"/>
              <a:t>Pectoralis</a:t>
            </a:r>
            <a:r>
              <a:rPr lang="en-US" dirty="0" smtClean="0"/>
              <a:t> major tear</a:t>
            </a:r>
          </a:p>
          <a:p>
            <a:pPr marL="514350" indent="-514350">
              <a:buFont typeface="+mj-lt"/>
              <a:buAutoNum type="alphaLcParenR"/>
            </a:pPr>
            <a:r>
              <a:rPr lang="en-US" dirty="0" smtClean="0"/>
              <a:t>Labral tear</a:t>
            </a:r>
          </a:p>
          <a:p>
            <a:pPr marL="514350" indent="-514350">
              <a:buFont typeface="+mj-lt"/>
              <a:buAutoNum type="alphaLcParenR"/>
            </a:pPr>
            <a:r>
              <a:rPr lang="en-US" dirty="0" smtClean="0"/>
              <a:t>Effort induced thrombosis</a:t>
            </a:r>
          </a:p>
          <a:p>
            <a:pPr marL="514350" indent="-514350">
              <a:buFont typeface="+mj-lt"/>
              <a:buAutoNum type="alphaLcParenR"/>
            </a:pPr>
            <a:r>
              <a:rPr lang="en-US" dirty="0" err="1" smtClean="0"/>
              <a:t>Lymphangitis</a:t>
            </a:r>
            <a:endParaRPr lang="en-US" dirty="0"/>
          </a:p>
        </p:txBody>
      </p:sp>
    </p:spTree>
    <p:extLst>
      <p:ext uri="{BB962C8B-B14F-4D97-AF65-F5344CB8AC3E}">
        <p14:creationId xmlns="" xmlns:p14="http://schemas.microsoft.com/office/powerpoint/2010/main" val="2836299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Overuse </a:t>
            </a:r>
            <a:r>
              <a:rPr lang="en-US" dirty="0" err="1" smtClean="0"/>
              <a:t>Injuries:Predisposing</a:t>
            </a:r>
            <a:r>
              <a:rPr lang="en-US" dirty="0" smtClean="0"/>
              <a:t> Factors</a:t>
            </a:r>
            <a:endParaRPr lang="en-US" dirty="0"/>
          </a:p>
        </p:txBody>
      </p:sp>
      <p:sp>
        <p:nvSpPr>
          <p:cNvPr id="5" name="Text Placeholder 4"/>
          <p:cNvSpPr>
            <a:spLocks noGrp="1"/>
          </p:cNvSpPr>
          <p:nvPr>
            <p:ph type="body" idx="1"/>
          </p:nvPr>
        </p:nvSpPr>
        <p:spPr/>
        <p:txBody>
          <a:bodyPr/>
          <a:lstStyle/>
          <a:p>
            <a:r>
              <a:rPr lang="en-US" dirty="0" smtClean="0"/>
              <a:t>Extrinsic Factors</a:t>
            </a:r>
            <a:endParaRPr lang="en-US" dirty="0"/>
          </a:p>
        </p:txBody>
      </p:sp>
      <p:sp>
        <p:nvSpPr>
          <p:cNvPr id="6" name="Content Placeholder 5"/>
          <p:cNvSpPr>
            <a:spLocks noGrp="1"/>
          </p:cNvSpPr>
          <p:nvPr>
            <p:ph sz="half" idx="2"/>
          </p:nvPr>
        </p:nvSpPr>
        <p:spPr/>
        <p:txBody>
          <a:bodyPr>
            <a:normAutofit fontScale="92500" lnSpcReduction="10000"/>
          </a:bodyPr>
          <a:lstStyle/>
          <a:p>
            <a:r>
              <a:rPr lang="en-US" dirty="0" smtClean="0"/>
              <a:t>Training Errors</a:t>
            </a:r>
          </a:p>
          <a:p>
            <a:pPr lvl="1"/>
            <a:r>
              <a:rPr lang="en-US" dirty="0" smtClean="0"/>
              <a:t>Excessive Volume</a:t>
            </a:r>
          </a:p>
          <a:p>
            <a:pPr lvl="1"/>
            <a:r>
              <a:rPr lang="en-US" dirty="0" smtClean="0"/>
              <a:t>Excessive Intensity</a:t>
            </a:r>
          </a:p>
          <a:p>
            <a:pPr lvl="1"/>
            <a:r>
              <a:rPr lang="en-US" dirty="0" smtClean="0"/>
              <a:t>Rapid Increase</a:t>
            </a:r>
          </a:p>
          <a:p>
            <a:pPr lvl="1"/>
            <a:r>
              <a:rPr lang="en-US" dirty="0" smtClean="0"/>
              <a:t>Sudden Change in Type</a:t>
            </a:r>
          </a:p>
          <a:p>
            <a:pPr lvl="1"/>
            <a:r>
              <a:rPr lang="en-US" dirty="0" smtClean="0"/>
              <a:t>Inadequate Recovery</a:t>
            </a:r>
          </a:p>
          <a:p>
            <a:pPr lvl="1"/>
            <a:r>
              <a:rPr lang="en-US" dirty="0" smtClean="0"/>
              <a:t>Faulty Technique</a:t>
            </a:r>
          </a:p>
          <a:p>
            <a:r>
              <a:rPr lang="en-US" dirty="0" smtClean="0"/>
              <a:t>Equipment</a:t>
            </a:r>
          </a:p>
          <a:p>
            <a:r>
              <a:rPr lang="en-US" dirty="0" smtClean="0"/>
              <a:t>Psychological Factors</a:t>
            </a:r>
          </a:p>
          <a:p>
            <a:r>
              <a:rPr lang="en-US" dirty="0" smtClean="0"/>
              <a:t>Environmental Conditions</a:t>
            </a:r>
          </a:p>
          <a:p>
            <a:r>
              <a:rPr lang="en-US" dirty="0" smtClean="0"/>
              <a:t>Inadequate Nutrition</a:t>
            </a:r>
          </a:p>
          <a:p>
            <a:endParaRPr lang="en-US" dirty="0"/>
          </a:p>
        </p:txBody>
      </p:sp>
      <p:sp>
        <p:nvSpPr>
          <p:cNvPr id="7" name="Text Placeholder 6"/>
          <p:cNvSpPr>
            <a:spLocks noGrp="1"/>
          </p:cNvSpPr>
          <p:nvPr>
            <p:ph type="body" sz="quarter" idx="3"/>
          </p:nvPr>
        </p:nvSpPr>
        <p:spPr/>
        <p:txBody>
          <a:bodyPr/>
          <a:lstStyle/>
          <a:p>
            <a:r>
              <a:rPr lang="en-US" dirty="0" smtClean="0"/>
              <a:t>Intrinsic Factors</a:t>
            </a:r>
            <a:endParaRPr lang="en-US" dirty="0"/>
          </a:p>
        </p:txBody>
      </p:sp>
      <p:sp>
        <p:nvSpPr>
          <p:cNvPr id="8" name="Content Placeholder 7"/>
          <p:cNvSpPr>
            <a:spLocks noGrp="1"/>
          </p:cNvSpPr>
          <p:nvPr>
            <p:ph sz="quarter" idx="4"/>
          </p:nvPr>
        </p:nvSpPr>
        <p:spPr/>
        <p:txBody>
          <a:bodyPr>
            <a:normAutofit fontScale="92500" lnSpcReduction="10000"/>
          </a:bodyPr>
          <a:lstStyle/>
          <a:p>
            <a:r>
              <a:rPr lang="en-US" dirty="0" smtClean="0"/>
              <a:t>Malalignment</a:t>
            </a:r>
          </a:p>
          <a:p>
            <a:r>
              <a:rPr lang="en-US" dirty="0" smtClean="0"/>
              <a:t>Muscle Weakness</a:t>
            </a:r>
          </a:p>
          <a:p>
            <a:r>
              <a:rPr lang="en-US" dirty="0" smtClean="0"/>
              <a:t>Muscle Imbalance</a:t>
            </a:r>
          </a:p>
          <a:p>
            <a:r>
              <a:rPr lang="en-US" dirty="0" smtClean="0"/>
              <a:t>Lack of Flexibility</a:t>
            </a:r>
          </a:p>
          <a:p>
            <a:r>
              <a:rPr lang="en-US" dirty="0" smtClean="0"/>
              <a:t>Sex</a:t>
            </a:r>
          </a:p>
          <a:p>
            <a:r>
              <a:rPr lang="en-US" dirty="0" smtClean="0"/>
              <a:t>Size </a:t>
            </a:r>
          </a:p>
          <a:p>
            <a:r>
              <a:rPr lang="en-US" dirty="0" smtClean="0"/>
              <a:t>Body Composition</a:t>
            </a:r>
          </a:p>
          <a:p>
            <a:r>
              <a:rPr lang="en-US" dirty="0" smtClean="0"/>
              <a:t>Other</a:t>
            </a:r>
          </a:p>
          <a:p>
            <a:pPr lvl="1"/>
            <a:r>
              <a:rPr lang="en-US" dirty="0" smtClean="0"/>
              <a:t>Genetic Factors</a:t>
            </a:r>
          </a:p>
          <a:p>
            <a:pPr lvl="1"/>
            <a:r>
              <a:rPr lang="en-US" dirty="0" smtClean="0"/>
              <a:t>Endocrine Factors</a:t>
            </a:r>
          </a:p>
          <a:p>
            <a:pPr lvl="1"/>
            <a:r>
              <a:rPr lang="en-US" dirty="0" smtClean="0"/>
              <a:t>Metabolic Conditions</a:t>
            </a:r>
          </a:p>
          <a:p>
            <a:endParaRPr lang="en-US" dirty="0"/>
          </a:p>
        </p:txBody>
      </p:sp>
    </p:spTree>
    <p:extLst>
      <p:ext uri="{BB962C8B-B14F-4D97-AF65-F5344CB8AC3E}">
        <p14:creationId xmlns="" xmlns:p14="http://schemas.microsoft.com/office/powerpoint/2010/main" val="165223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447675"/>
            <a:ext cx="6705600" cy="5962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Left Arrow 7"/>
          <p:cNvSpPr/>
          <p:nvPr/>
        </p:nvSpPr>
        <p:spPr>
          <a:xfrm>
            <a:off x="4343400" y="480060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208380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nnalsofian.org/articles/2012/15/4/images/AnnIndianAcadNeurol_2012_15_4_323_104349_f2.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33801" y="3657600"/>
            <a:ext cx="4800600" cy="32004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US" sz="4000" dirty="0" smtClean="0"/>
              <a:t>Thoracic Outlet Syndrome</a:t>
            </a:r>
            <a:endParaRPr lang="en-US" sz="4000" dirty="0"/>
          </a:p>
        </p:txBody>
      </p:sp>
      <p:sp>
        <p:nvSpPr>
          <p:cNvPr id="5" name="Content Placeholder 4"/>
          <p:cNvSpPr>
            <a:spLocks noGrp="1"/>
          </p:cNvSpPr>
          <p:nvPr>
            <p:ph idx="1"/>
          </p:nvPr>
        </p:nvSpPr>
        <p:spPr/>
        <p:txBody>
          <a:bodyPr>
            <a:normAutofit/>
          </a:bodyPr>
          <a:lstStyle/>
          <a:p>
            <a:r>
              <a:rPr lang="en-US" sz="2800" dirty="0" err="1" smtClean="0"/>
              <a:t>Costoclavicular</a:t>
            </a:r>
            <a:r>
              <a:rPr lang="en-US" sz="2800" dirty="0" smtClean="0"/>
              <a:t> space-clavicle and 1</a:t>
            </a:r>
            <a:r>
              <a:rPr lang="en-US" sz="2800" baseline="30000" dirty="0" smtClean="0"/>
              <a:t>st</a:t>
            </a:r>
            <a:r>
              <a:rPr lang="en-US" sz="2800" dirty="0" smtClean="0"/>
              <a:t> rib</a:t>
            </a:r>
          </a:p>
          <a:p>
            <a:r>
              <a:rPr lang="en-US" sz="2800" dirty="0" err="1" smtClean="0"/>
              <a:t>Hyperabduction</a:t>
            </a:r>
            <a:r>
              <a:rPr lang="en-US" sz="2800" dirty="0" smtClean="0"/>
              <a:t> syndrome</a:t>
            </a:r>
          </a:p>
          <a:p>
            <a:r>
              <a:rPr lang="en-US" sz="2800" dirty="0" smtClean="0"/>
              <a:t>Overhead sportspeople</a:t>
            </a:r>
          </a:p>
          <a:p>
            <a:pPr lvl="1"/>
            <a:r>
              <a:rPr lang="en-US" sz="2400" dirty="0" smtClean="0"/>
              <a:t>Poor posture-scapular protraction</a:t>
            </a:r>
          </a:p>
          <a:p>
            <a:pPr lvl="1"/>
            <a:r>
              <a:rPr lang="en-US" sz="2400" dirty="0" smtClean="0"/>
              <a:t>Scapular </a:t>
            </a:r>
            <a:r>
              <a:rPr lang="en-US" sz="2400" dirty="0" err="1" smtClean="0"/>
              <a:t>dyskinesis</a:t>
            </a:r>
            <a:endParaRPr lang="en-US" sz="2400" dirty="0" smtClean="0"/>
          </a:p>
          <a:p>
            <a:pPr lvl="1"/>
            <a:r>
              <a:rPr lang="en-US" sz="2400" dirty="0" smtClean="0"/>
              <a:t>Anterior tilt</a:t>
            </a:r>
          </a:p>
        </p:txBody>
      </p:sp>
    </p:spTree>
    <p:extLst>
      <p:ext uri="{BB962C8B-B14F-4D97-AF65-F5344CB8AC3E}">
        <p14:creationId xmlns="" xmlns:p14="http://schemas.microsoft.com/office/powerpoint/2010/main" val="1764391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Thoracic Outlet Syndrome Presentation</a:t>
            </a:r>
            <a:endParaRPr lang="en-US" dirty="0"/>
          </a:p>
        </p:txBody>
      </p:sp>
      <p:sp>
        <p:nvSpPr>
          <p:cNvPr id="3" name="Content Placeholder 2"/>
          <p:cNvSpPr>
            <a:spLocks noGrp="1"/>
          </p:cNvSpPr>
          <p:nvPr>
            <p:ph idx="1"/>
          </p:nvPr>
        </p:nvSpPr>
        <p:spPr/>
        <p:txBody>
          <a:bodyPr>
            <a:normAutofit/>
          </a:bodyPr>
          <a:lstStyle/>
          <a:p>
            <a:r>
              <a:rPr lang="en-US" sz="2800" dirty="0" smtClean="0"/>
              <a:t>Symptoms-pain, numbness &amp; weakness</a:t>
            </a:r>
          </a:p>
          <a:p>
            <a:r>
              <a:rPr lang="en-US" sz="2800" dirty="0" smtClean="0"/>
              <a:t>Venous engorgement</a:t>
            </a:r>
          </a:p>
          <a:p>
            <a:r>
              <a:rPr lang="en-US" sz="2800" dirty="0" smtClean="0"/>
              <a:t>Clinical tests</a:t>
            </a:r>
          </a:p>
          <a:p>
            <a:pPr lvl="1"/>
            <a:r>
              <a:rPr lang="en-US" sz="2400" dirty="0" err="1" smtClean="0"/>
              <a:t>Adson’s</a:t>
            </a:r>
            <a:r>
              <a:rPr lang="en-US" sz="2400" dirty="0" smtClean="0"/>
              <a:t> test-enhances sensitivity with </a:t>
            </a:r>
            <a:r>
              <a:rPr lang="en-US" sz="2400" dirty="0" err="1" smtClean="0"/>
              <a:t>doppler</a:t>
            </a:r>
            <a:r>
              <a:rPr lang="en-US" sz="2400" dirty="0" smtClean="0"/>
              <a:t> flow</a:t>
            </a:r>
          </a:p>
          <a:p>
            <a:pPr lvl="1"/>
            <a:r>
              <a:rPr lang="en-US" sz="2400" dirty="0" err="1" smtClean="0"/>
              <a:t>Roos</a:t>
            </a:r>
            <a:r>
              <a:rPr lang="en-US" sz="2400" dirty="0" smtClean="0"/>
              <a:t> test-most sensitive</a:t>
            </a:r>
          </a:p>
        </p:txBody>
      </p:sp>
      <p:pic>
        <p:nvPicPr>
          <p:cNvPr id="2050" name="Picture 2" descr="http://groundupstrength.wdfiles.com/local--files/injury:thoracic-outlet-syndrome/Roos-test.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95800" y="4287982"/>
            <a:ext cx="3581400" cy="2427143"/>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eso-cdn.bestpractice.bmj.com/best-practice/images/bp/en-gb/592-12_default.jpg">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62000" y="4114800"/>
            <a:ext cx="2762250" cy="2600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61787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Thoracic Outlet Syndrome Management</a:t>
            </a:r>
            <a:endParaRPr lang="en-US" dirty="0"/>
          </a:p>
        </p:txBody>
      </p:sp>
      <p:sp>
        <p:nvSpPr>
          <p:cNvPr id="3" name="Content Placeholder 2"/>
          <p:cNvSpPr>
            <a:spLocks noGrp="1"/>
          </p:cNvSpPr>
          <p:nvPr>
            <p:ph idx="1"/>
          </p:nvPr>
        </p:nvSpPr>
        <p:spPr/>
        <p:txBody>
          <a:bodyPr>
            <a:normAutofit/>
          </a:bodyPr>
          <a:lstStyle/>
          <a:p>
            <a:r>
              <a:rPr lang="en-US" sz="2800" dirty="0" smtClean="0"/>
              <a:t>Physical Therapy</a:t>
            </a:r>
          </a:p>
          <a:p>
            <a:pPr lvl="1"/>
            <a:r>
              <a:rPr lang="en-US" sz="2400" dirty="0" smtClean="0"/>
              <a:t>Pectoral and scalene stretching </a:t>
            </a:r>
          </a:p>
          <a:p>
            <a:pPr lvl="1"/>
            <a:r>
              <a:rPr lang="en-US" sz="2400" dirty="0" smtClean="0"/>
              <a:t>Joint mobilization of 1</a:t>
            </a:r>
            <a:r>
              <a:rPr lang="en-US" sz="2400" baseline="30000" dirty="0" smtClean="0"/>
              <a:t>st</a:t>
            </a:r>
            <a:r>
              <a:rPr lang="en-US" sz="2400" dirty="0" smtClean="0"/>
              <a:t> rib</a:t>
            </a:r>
          </a:p>
          <a:p>
            <a:pPr lvl="1"/>
            <a:r>
              <a:rPr lang="en-US" sz="2400" dirty="0" smtClean="0"/>
              <a:t>Scapular and scapulothoracic mobilization</a:t>
            </a:r>
          </a:p>
          <a:p>
            <a:pPr lvl="1"/>
            <a:r>
              <a:rPr lang="en-US" sz="2400" dirty="0" smtClean="0"/>
              <a:t>Thoracic extension and brachial plexus exercises</a:t>
            </a:r>
          </a:p>
          <a:p>
            <a:pPr lvl="1"/>
            <a:r>
              <a:rPr lang="en-US" sz="2400" dirty="0" smtClean="0"/>
              <a:t>3 to 6 months</a:t>
            </a:r>
          </a:p>
          <a:p>
            <a:r>
              <a:rPr lang="en-US" sz="2800" dirty="0" smtClean="0"/>
              <a:t>Anticoagulation &amp; thrombolysis</a:t>
            </a:r>
          </a:p>
          <a:p>
            <a:r>
              <a:rPr lang="en-US" sz="2800" dirty="0" smtClean="0"/>
              <a:t>Thoracic outlet decompression</a:t>
            </a:r>
          </a:p>
          <a:p>
            <a:pPr lvl="1"/>
            <a:r>
              <a:rPr lang="en-US" sz="2400" dirty="0" smtClean="0"/>
              <a:t>Unresponsive neurogenic</a:t>
            </a:r>
          </a:p>
          <a:p>
            <a:pPr lvl="1"/>
            <a:r>
              <a:rPr lang="en-US" sz="2400" dirty="0" smtClean="0"/>
              <a:t>Vascular compromise</a:t>
            </a:r>
          </a:p>
          <a:p>
            <a:pPr lvl="1"/>
            <a:endParaRPr lang="en-US" sz="2400" dirty="0" smtClean="0"/>
          </a:p>
          <a:p>
            <a:pPr lvl="1"/>
            <a:endParaRPr lang="en-US" sz="2400" dirty="0" smtClean="0"/>
          </a:p>
          <a:p>
            <a:endParaRPr lang="en-US" sz="2800" dirty="0" smtClean="0"/>
          </a:p>
          <a:p>
            <a:endParaRPr lang="en-US" sz="2800" dirty="0" smtClean="0"/>
          </a:p>
          <a:p>
            <a:pPr lvl="1"/>
            <a:endParaRPr lang="en-US" sz="2400" dirty="0"/>
          </a:p>
        </p:txBody>
      </p:sp>
    </p:spTree>
    <p:extLst>
      <p:ext uri="{BB962C8B-B14F-4D97-AF65-F5344CB8AC3E}">
        <p14:creationId xmlns="" xmlns:p14="http://schemas.microsoft.com/office/powerpoint/2010/main" val="410642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ultrasoundpaedia.com/uploads/53003/ufiles/dvt-arm/dvt%20arm%20normal/arm-veins-probe-axilla.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24400" y="3650671"/>
            <a:ext cx="4267200" cy="320040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r>
              <a:rPr lang="en-US" sz="3600" dirty="0" smtClean="0"/>
              <a:t>Axillary Vein Thrombosis “effort thrombosis”</a:t>
            </a:r>
            <a:endParaRPr lang="en-US" sz="3600" dirty="0"/>
          </a:p>
        </p:txBody>
      </p:sp>
      <p:sp>
        <p:nvSpPr>
          <p:cNvPr id="5" name="Content Placeholder 4"/>
          <p:cNvSpPr>
            <a:spLocks noGrp="1"/>
          </p:cNvSpPr>
          <p:nvPr>
            <p:ph idx="1"/>
          </p:nvPr>
        </p:nvSpPr>
        <p:spPr/>
        <p:txBody>
          <a:bodyPr>
            <a:normAutofit/>
          </a:bodyPr>
          <a:lstStyle/>
          <a:p>
            <a:r>
              <a:rPr lang="en-US" sz="2400" dirty="0" smtClean="0"/>
              <a:t>Paget-von </a:t>
            </a:r>
            <a:r>
              <a:rPr lang="en-US" sz="2400" dirty="0" err="1" smtClean="0"/>
              <a:t>Schrotter</a:t>
            </a:r>
            <a:r>
              <a:rPr lang="en-US" sz="2400" dirty="0" smtClean="0"/>
              <a:t> Syndrome</a:t>
            </a:r>
          </a:p>
          <a:p>
            <a:r>
              <a:rPr lang="en-US" sz="2400" dirty="0" smtClean="0"/>
              <a:t>Compression</a:t>
            </a:r>
          </a:p>
          <a:p>
            <a:pPr lvl="1"/>
            <a:r>
              <a:rPr lang="en-US" sz="2000" dirty="0" err="1" smtClean="0"/>
              <a:t>Costoclavicular</a:t>
            </a:r>
            <a:r>
              <a:rPr lang="en-US" sz="2000" dirty="0" smtClean="0"/>
              <a:t> Space</a:t>
            </a:r>
          </a:p>
          <a:p>
            <a:pPr lvl="1"/>
            <a:r>
              <a:rPr lang="en-US" sz="2000" dirty="0" smtClean="0"/>
              <a:t>Clavicle &amp; 1</a:t>
            </a:r>
            <a:r>
              <a:rPr lang="en-US" sz="2000" baseline="30000" dirty="0" smtClean="0"/>
              <a:t>st</a:t>
            </a:r>
            <a:r>
              <a:rPr lang="en-US" sz="2000" dirty="0" smtClean="0"/>
              <a:t> rib</a:t>
            </a:r>
          </a:p>
          <a:p>
            <a:pPr lvl="1"/>
            <a:r>
              <a:rPr lang="en-US" sz="2000" dirty="0" err="1" smtClean="0"/>
              <a:t>Subclavian</a:t>
            </a:r>
            <a:r>
              <a:rPr lang="en-US" sz="2000" dirty="0" smtClean="0"/>
              <a:t> Muscle &amp; 1</a:t>
            </a:r>
            <a:r>
              <a:rPr lang="en-US" sz="2000" baseline="30000" dirty="0" smtClean="0"/>
              <a:t>st</a:t>
            </a:r>
            <a:r>
              <a:rPr lang="en-US" sz="2000" dirty="0" smtClean="0"/>
              <a:t> rib</a:t>
            </a:r>
          </a:p>
          <a:p>
            <a:r>
              <a:rPr lang="en-US" sz="2400" dirty="0" smtClean="0"/>
              <a:t>Presentation-fatigue &amp; heaviness</a:t>
            </a:r>
            <a:endParaRPr lang="en-US" sz="2000" dirty="0" smtClean="0"/>
          </a:p>
          <a:p>
            <a:r>
              <a:rPr lang="en-US" sz="2400" dirty="0" smtClean="0"/>
              <a:t>Physical Exam</a:t>
            </a:r>
          </a:p>
          <a:p>
            <a:pPr lvl="1"/>
            <a:r>
              <a:rPr lang="en-US" sz="2000" dirty="0" smtClean="0"/>
              <a:t>Superficial veins prominent</a:t>
            </a:r>
          </a:p>
          <a:p>
            <a:r>
              <a:rPr lang="en-US" sz="2400" dirty="0" smtClean="0"/>
              <a:t>Venography</a:t>
            </a:r>
          </a:p>
          <a:p>
            <a:r>
              <a:rPr lang="en-US" sz="2400" dirty="0" smtClean="0"/>
              <a:t>Rest and Anticoagulation</a:t>
            </a:r>
          </a:p>
          <a:p>
            <a:pPr lvl="1"/>
            <a:endParaRPr lang="en-US" sz="2000" dirty="0" smtClean="0"/>
          </a:p>
          <a:p>
            <a:pPr lvl="1"/>
            <a:endParaRPr lang="en-US" sz="2000" dirty="0" smtClean="0"/>
          </a:p>
          <a:p>
            <a:endParaRPr lang="en-US" sz="2400" dirty="0" smtClean="0"/>
          </a:p>
          <a:p>
            <a:pPr lvl="1"/>
            <a:endParaRPr lang="en-US" sz="2000" dirty="0"/>
          </a:p>
        </p:txBody>
      </p:sp>
    </p:spTree>
    <p:extLst>
      <p:ext uri="{BB962C8B-B14F-4D97-AF65-F5344CB8AC3E}">
        <p14:creationId xmlns="" xmlns:p14="http://schemas.microsoft.com/office/powerpoint/2010/main" val="12755094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90800" y="4267200"/>
            <a:ext cx="5715000" cy="29163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rmAutofit/>
          </a:bodyPr>
          <a:lstStyle/>
          <a:p>
            <a:r>
              <a:rPr lang="en-US" sz="4000" dirty="0" smtClean="0"/>
              <a:t>Little Leaguer’s Shoulder</a:t>
            </a:r>
            <a:endParaRPr lang="en-US" sz="4000" dirty="0"/>
          </a:p>
        </p:txBody>
      </p:sp>
      <p:sp>
        <p:nvSpPr>
          <p:cNvPr id="5" name="Content Placeholder 4"/>
          <p:cNvSpPr>
            <a:spLocks noGrp="1"/>
          </p:cNvSpPr>
          <p:nvPr>
            <p:ph idx="1"/>
          </p:nvPr>
        </p:nvSpPr>
        <p:spPr/>
        <p:txBody>
          <a:bodyPr>
            <a:normAutofit/>
          </a:bodyPr>
          <a:lstStyle/>
          <a:p>
            <a:r>
              <a:rPr lang="en-US" sz="2800" dirty="0" smtClean="0"/>
              <a:t>Olsen et al.</a:t>
            </a:r>
          </a:p>
          <a:p>
            <a:pPr lvl="1"/>
            <a:r>
              <a:rPr lang="en-US" sz="2400" dirty="0" smtClean="0"/>
              <a:t>6 innings with 7.9 months versus 4innings with 5.5 months</a:t>
            </a:r>
          </a:p>
          <a:p>
            <a:r>
              <a:rPr lang="en-US" sz="2800" dirty="0" smtClean="0"/>
              <a:t>11-13 years of age</a:t>
            </a:r>
          </a:p>
          <a:p>
            <a:r>
              <a:rPr lang="en-US" sz="2800" dirty="0"/>
              <a:t>P</a:t>
            </a:r>
            <a:r>
              <a:rPr lang="en-US" sz="2800" dirty="0" smtClean="0"/>
              <a:t>roximal humeral physis</a:t>
            </a:r>
          </a:p>
          <a:p>
            <a:pPr lvl="1"/>
            <a:r>
              <a:rPr lang="en-US" sz="2400" dirty="0" smtClean="0"/>
              <a:t>Repetitive rotational stress</a:t>
            </a:r>
          </a:p>
          <a:p>
            <a:endParaRPr lang="en-US" dirty="0"/>
          </a:p>
        </p:txBody>
      </p:sp>
    </p:spTree>
    <p:extLst>
      <p:ext uri="{BB962C8B-B14F-4D97-AF65-F5344CB8AC3E}">
        <p14:creationId xmlns="" xmlns:p14="http://schemas.microsoft.com/office/powerpoint/2010/main" val="625994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1.gstatic.com/images?q=tbn:ANd9GcRUrDCCOjXCoHXWpRXSBYzPeRZT3pQ3iWtHpMwfmXLRg2ViqjWw">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1000" y="457200"/>
            <a:ext cx="8229600" cy="5943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001815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6600" y="4668982"/>
            <a:ext cx="5095875" cy="2209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rmAutofit fontScale="90000"/>
          </a:bodyPr>
          <a:lstStyle/>
          <a:p>
            <a:r>
              <a:rPr lang="en-US" dirty="0" smtClean="0"/>
              <a:t>Little Leaguer’s Shoulder  Management</a:t>
            </a:r>
            <a:endParaRPr lang="en-US" dirty="0"/>
          </a:p>
        </p:txBody>
      </p:sp>
      <p:sp>
        <p:nvSpPr>
          <p:cNvPr id="5" name="Content Placeholder 4"/>
          <p:cNvSpPr>
            <a:spLocks noGrp="1"/>
          </p:cNvSpPr>
          <p:nvPr>
            <p:ph idx="1"/>
          </p:nvPr>
        </p:nvSpPr>
        <p:spPr/>
        <p:txBody>
          <a:bodyPr>
            <a:normAutofit/>
          </a:bodyPr>
          <a:lstStyle/>
          <a:p>
            <a:r>
              <a:rPr lang="en-US" sz="2800" dirty="0" smtClean="0"/>
              <a:t>Radiographs-Gasser &amp; Carson</a:t>
            </a:r>
          </a:p>
          <a:p>
            <a:pPr lvl="1"/>
            <a:r>
              <a:rPr lang="en-US" sz="2400" dirty="0" smtClean="0"/>
              <a:t>Widening</a:t>
            </a:r>
          </a:p>
          <a:p>
            <a:pPr lvl="1"/>
            <a:r>
              <a:rPr lang="en-US" sz="2400" dirty="0" smtClean="0"/>
              <a:t>Sclerosis</a:t>
            </a:r>
          </a:p>
          <a:p>
            <a:pPr lvl="1"/>
            <a:r>
              <a:rPr lang="en-US" sz="2400" dirty="0" smtClean="0"/>
              <a:t>Cystic changes</a:t>
            </a:r>
          </a:p>
          <a:p>
            <a:r>
              <a:rPr lang="en-US" sz="2800" dirty="0" smtClean="0"/>
              <a:t>Treatment</a:t>
            </a:r>
          </a:p>
          <a:p>
            <a:pPr lvl="1"/>
            <a:r>
              <a:rPr lang="en-US" sz="2400" dirty="0" smtClean="0"/>
              <a:t>Progressive throwing program</a:t>
            </a:r>
          </a:p>
          <a:p>
            <a:pPr lvl="1"/>
            <a:r>
              <a:rPr lang="en-US" sz="2400" dirty="0" smtClean="0"/>
              <a:t>Proper mechanics</a:t>
            </a:r>
          </a:p>
          <a:p>
            <a:pPr lvl="1"/>
            <a:r>
              <a:rPr lang="en-US" sz="2400" dirty="0" smtClean="0"/>
              <a:t>3 months</a:t>
            </a:r>
          </a:p>
          <a:p>
            <a:pPr lvl="1"/>
            <a:endParaRPr lang="en-US" sz="2400" dirty="0" smtClean="0"/>
          </a:p>
          <a:p>
            <a:pPr lvl="1"/>
            <a:endParaRPr lang="en-US" dirty="0"/>
          </a:p>
        </p:txBody>
      </p:sp>
    </p:spTree>
    <p:extLst>
      <p:ext uri="{BB962C8B-B14F-4D97-AF65-F5344CB8AC3E}">
        <p14:creationId xmlns="" xmlns:p14="http://schemas.microsoft.com/office/powerpoint/2010/main" val="488233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Little League Elbow</a:t>
            </a:r>
            <a:endParaRPr lang="en-US" dirty="0"/>
          </a:p>
        </p:txBody>
      </p:sp>
      <p:sp>
        <p:nvSpPr>
          <p:cNvPr id="5" name="Content Placeholder 4"/>
          <p:cNvSpPr>
            <a:spLocks noGrp="1"/>
          </p:cNvSpPr>
          <p:nvPr>
            <p:ph sz="half" idx="1"/>
          </p:nvPr>
        </p:nvSpPr>
        <p:spPr/>
        <p:txBody>
          <a:bodyPr>
            <a:normAutofit/>
          </a:bodyPr>
          <a:lstStyle/>
          <a:p>
            <a:r>
              <a:rPr lang="en-US" sz="2400" dirty="0" smtClean="0"/>
              <a:t>Humeral origin of UCL</a:t>
            </a:r>
          </a:p>
          <a:p>
            <a:endParaRPr lang="en-US" sz="2400" dirty="0" smtClean="0"/>
          </a:p>
          <a:p>
            <a:r>
              <a:rPr lang="en-US" sz="2400" dirty="0" smtClean="0"/>
              <a:t>8-15 years of age</a:t>
            </a:r>
          </a:p>
          <a:p>
            <a:endParaRPr lang="en-US" sz="2400" dirty="0" smtClean="0"/>
          </a:p>
          <a:p>
            <a:r>
              <a:rPr lang="en-US" sz="2400" dirty="0" smtClean="0"/>
              <a:t>Medial elbow pain with throwing</a:t>
            </a:r>
          </a:p>
          <a:p>
            <a:endParaRPr lang="en-US" sz="2400" dirty="0" smtClean="0"/>
          </a:p>
          <a:p>
            <a:r>
              <a:rPr lang="en-US" sz="2400" dirty="0" smtClean="0"/>
              <a:t>Widening of apophysis</a:t>
            </a:r>
            <a:endParaRPr lang="en-US" sz="2400" dirty="0"/>
          </a:p>
          <a:p>
            <a:endParaRPr lang="en-US" sz="2400" dirty="0" smtClean="0"/>
          </a:p>
          <a:p>
            <a:r>
              <a:rPr lang="en-US" sz="2400" dirty="0" smtClean="0"/>
              <a:t>Rest &amp; biomechanical  assessment</a:t>
            </a:r>
          </a:p>
          <a:p>
            <a:endParaRPr lang="en-US" sz="2400" dirty="0" smtClean="0"/>
          </a:p>
          <a:p>
            <a:endParaRPr lang="en-US" sz="2400" dirty="0"/>
          </a:p>
        </p:txBody>
      </p:sp>
      <p:sp>
        <p:nvSpPr>
          <p:cNvPr id="6" name="Content Placeholder 5"/>
          <p:cNvSpPr>
            <a:spLocks noGrp="1"/>
          </p:cNvSpPr>
          <p:nvPr>
            <p:ph sz="half" idx="2"/>
          </p:nvPr>
        </p:nvSpPr>
        <p:spPr/>
        <p:txBody>
          <a:bodyPr>
            <a:normAutofit/>
          </a:bodyPr>
          <a:lstStyle/>
          <a:p>
            <a:endParaRPr lang="en-US" dirty="0"/>
          </a:p>
          <a:p>
            <a:endParaRPr lang="en-US" dirty="0"/>
          </a:p>
        </p:txBody>
      </p:sp>
      <p:sp>
        <p:nvSpPr>
          <p:cNvPr id="2" name="AutoShape 2" descr="data:image/jpeg;base64,/9j/4AAQSkZJRgABAQAAAQABAAD/2wCEAAkGBxQTEhQUEhMUFBUVGBQWFBUWFhQVFBQUFBQXFhUUFRUYHCggGBolHBYUITEhJSkrLi4uFx8zODMtNygtLisBCgoKDg0OGxAQGywkHyUsLCwsLCwsLCwsLCwsLCwsLCwsLCwsLCwsLCwsLCwsLCwsLCwsLCwsLCwsLCwsLDQsLP/AABEIAQYAwQMBIgACEQEDEQH/xAAcAAAABwEBAAAAAAAAAAAAAAAAAgMEBQYHAQj/xAA/EAABAwIEBAMECAUDBAMAAAABAAIRAwQFEiExBkFRYRMicTKBkaEHFBVCUrHB0RZicpLwI+HxQ1OCsjPC0v/EABsBAAIDAQEBAAAAAAAAAAAAAAIDAAEEBQYH/8QALBEAAgIBAwMEAQMFAQAAAAAAAAECEQMEEiETMVEUIkFhBTKx0WJxgZGhFf/aAAwDAQACEQMRAD8AhaNk3OSrdhL2NaNlVxSK4+o4cyscMzRolC+S6X12wiNEhY3LQqlTruO5UpRenRy2KlCiyV8Raoi+xJpCiq9bU6pqHSUl52M2I7WqknTREruzCCnAaEm9qVvbGpDWi3KUjibS4aJy9q4G9VayMBorbr6tT0CYXNeq/V0q4VLJpTc2TegWqOq4EvEioCkTyTilRcNYVoZYt6BPaVi2FHqV4CWIpV1dOjYqM8UytBucKYeSYV+H2kaBXHPEp42Q2GX0Ka+0m9AoevhDmHRIvtXHqhmozdlpuPBO/ajeyb3N+0hQv2Y/uiPw946oVjj5L3PwSdLEiwyNkvb8SEugTBT60wRrqTZGpGqrd7ZeDVLfeE9YwXlZdaV22oBKd0rFrlnjsUczYp5h/FT2mCmKEEjNKWSTsvP2aFxVv+Ligh6cSrmWeUnVbKbPuEKd1K5lHRTO+HCkaQTE1NQpGjsnY+zF5O5HVjqUSEpXiSSYHMpjSxi3ccrazCdomNexKVtbDHZqQjsbKZYgx4AcGmHeyfxRvCNY33IiPVHGAxRfdrgeVKUJMhOHPzJMsQNUB37CcJJ9FPaTUsaQVFUR9KklwYShYkntVE7HXFBjlxpQlWXYnXpgpsLRqfW1sas5NYIGxg9SDtopA4EWjz1AD6E/NXdBbJP4IUUW9ESpQB5J0aJSYCqwQlKuWCAoLE7M1HFx3KnbmnpooS6uS1OhOXwLlFEDc4W6U0NkRyU4cRHNJ1qwI0WhSl8i2l8ER4J6IJ7nQRbmVSLfdpra1JKf4rRiYUdhVmXv7Kp4FHHaNGkyReWp9iWbyUlR2TijgZLQRokqtu5mh16FJwxfZjdbs33DsZzxljBdUdRYYY3R38zufuGyqyd4xTLa9UO3zv8AmZ/IhJ0KEkd4+a0JKKMTbkx/heO1KUAkvaNMpOw3hp5c+yuuF39OuA5hkjcHdvqFXbXhymLptvXqOaTHsN2cdQJPbmrPefRpVpZa1lcB4ictQZHabtPI+hAWfKoS+aZ1tDrcmD2zW6Pj+P4LBhVMPaZ9pu/odim1y2CU2wC/EPDxkr03NFRkyCx4iW9dYPxRr6vqUiV/JNdHGpb8f6WGpuhLeIo+lXThtVAYUxyCk6rUmblrdzCa1L0vMNGUdfvH9goasGky52lFf5+BV9WO/Yb6Loo5h5tBzAP6rtClHql3PhA5eD0em/F4tOt2Tl/fYUw688EmTDSPcP2UiMapukFxaIOwM7b5lA3dFtVuV0x2JBn3JHC7J9E5mVjPIFoIjoefwRKPHc5Gu1WHJlezt+5J1XNHsuzDkYj80xqnXRObp2YzzO8bfBJBis5bEy6QmVW0a5SLqSQc2ESZRCXGEDooy6sIVqcYTavTDk2ORoCUUVL6oVxWb6u1BH1WBtJe5d5SSicM1AKhXLxv+mfRQeEVi2pA6rT1bjRJYalZr1O4aWDYKv4niDZgcpkpGjXJACjsWpSDHRVGKTsGbbVFV4nwttaKlP8A+TmPxgbe9VqgzK9pdsC0nsAQStFwi1BAnfWJVEv2uDj4jYfLswiAHA66dP0Q791h9PbRpPEVWg429ZjQ4uIa6oNCww0jXuHK7tptFFoBk5QZ9QqRwjiJrWraVQNygBhDgTmBEHftz7q0WdfJSZTdMta1pJ6gBYJ8cHShyQGL4VTpmnUk+M5tTK0kgVGs8xAge0NI9VCXTSXHpJVjxK+fJY8Ui5urS0lzqYcCBMgZXZfzUSGKrfyJzyTSivgimtIQv8QbRpl7vRrebj0H7p3cgASqbxXULnMPIZoHTVacWByTk+xicqdIQucUqPcCT5jrA2A5BWLh24JMGTHPlPZVXDbdz3ANBLnaADV3uG5JWrcLfR7UaDWu3Op0qYL3U9WvcB5vMdhtECTryUyY93CO3otWsHvm+PAxdV1hJlyeYjdMfULqdJtJsABjRAgaSe/VM1lUUhOu/Jz1PC4j48/3O5kTxCjJNxCI51iviIhrwuwiFoURLDi4RHVEUI+VFVF2Nqj0R1TRKvATW601VpFHM6CZfXAgj2l0aBcYK4DUSFWWWAZVce+i3Cth7csLM+N8LyuDm9VpcNvImWXfwMGjQa6pW5bA9yRtRtPRJYpcxPoj7oUnTO8NtL6sDYKX4u4GbctD6TgyqAAZnLUA2mNj3UXwZXDXEnmrhiONNp0nOcQAAST2CSkkaJzcjJrfHK1g51CowFzDEzyOxB56JHEuNa1QZafkHXd59D933KJ4jxgXFUvDYGwPNwBOpHLdQ+ZRYo3bQSyzqrL1w1iDPDcHOl5cSZMuOg113U19YgEnQBUzhyyiKzhzimOp1BcpHG7pxYWN9ojX0GqfDTR/XL/QqWT4QkcWNZ1UjYEBg/lDSfmZ+SP9RbcFtMglxP8ApgECXk6Nk9QT8FWMNuMjwT7JgO7d/wA1aRb1KdMXQB8Nj2tLxrleIcwx+XVHv9tA7fcXHg6zt6U/VX0m1WiKlO5pP8QnmBVD4HoB6q68VYgW4dmaGtNUtpuA5AzMHn7MfFVnjW9bUZaV7ak2pXrs84ZvDgPM4gQIcHb9VFeJc1GNo12+G1ri5rOpiMx1nrHvSZSilTH9Gbju/cYkGEXVSFW1LfRN3gLA9t8FKL+RnVuITRtzKc3FqXaBKW3DTyJn3J8MfFhR9r5C+NomF3clqmbex1ykbbpri9kBqrx4906Ky8KwWHmaCmt/clhK5aXeQaol09rzK3x0N2mInnVKhtRvC46JLEbgtR7J7WOIKNiVRroWFwqVGn2vHfyQv1g9EFI/VQgj4M9s9I31+1oIlULiS4zjRM6+OOqGSYCJUuQRqk6jM+0R7wKHci6TzMLtxbZmmeiNTIzJ24aFVCT2CZLkh7OkaeyLf4gcjyRmDWuJG8wNktePgRPr+yaZxBEaFbtPpvbvn/gXPLzUTNy4HX/B2UhgeG+M+Xew3V3fo0KWvuHGE5mOLBOxgt7xzCf0qYp0w1ggchzPc9ymRwtPkJ5LXApVqAdg3RoHz/ZMWAkl3YqRvLEtoUqh/wCq6oGD+SnlBd73E/2olO2OQwCeZgbDqeyZdgJEjg3Af1+0qupPy16TszWkS17S32ZGoMgdUxs+Db4NdTyOqUnaENeC1jj7L8pIjXfRaD9ET4qPbyNP/wCwV+uKTadRp2D9D6rNKCfBphncJXSZQ8FwR1lh+ao0NrOIIboYgENBjuXOKiLStLyXmXHUk7kq+8WAxrsz4Fr9J9xEe8LPaDcz5C5WshPcorsbMWTqNzl3Y+vnCCq9nzSG6qx3NlLSOqPgmBhrY3KPTYHRnzzSfBVH1iwgu0Vow/EKb2AtI7pjxZhoDD1VVwTR5bqOi6WLHtM08m8s2IXwFTQbjdQmL3c80vjFPyabjUKv1mEtJBkoI+zLuQyVyhQvRbnPaEwxKoWDRPMGpOcCfcmnEZI0hMnnlLJaC9Mo4dxDPrudrKLRrOLh6pa2tC70Sht8p7oZSQhRbH8uQTfxO6CGwtpaWXoOgOqeUgS3UqtMsXtdM7KasLjkUrJjcUOjljPuOKdYMd5nACDqdBoRz96hMd4se1zqdENgaF7tZkT5RtHcq2WrAe8rNOIHtNxUDGtDQ6Bl200n1KrFVCpL3ExheNmtpUgPGoI0Dh6dVLzpJMKg0qhaQRuD8eoU7hFRxBnUEzJOvPSPguljz3GmZpY/dZMOry4aaaj15/oUta23iPaJDQfvHRrGiS95PIAAn3KOq3LRIEOc2TkkSdDomuEcSnxYq0w6m9r6Za05XNbUaWktcdyATodChlkpDIwtli4z4qtX+FSoh2WgHMa4tgZYHLfUgnZQWEcTV6daJYORGQOaQeWvIyFWbkHMSdZkztIlP8KrNkZtw0t9Wn16fkeyzSk9ppxxj1Evg2D6I74OuKzHBrX5Za0SAW5hOUHWASB8FpeN081EkbsIcP1WC8HYbePr061oxxyPbFVxy0oJ1a5x9sESCGz8dt7vK2Q082z3Gm/oC4Ej5j5q4SbXJNTjjDJ7Xx+30I3tFtakC7ZzIPoRB+BAPuWV2RLKzmPEOY4td6gkfBa1h9KGOpn7sj3HZZhxNakV6dVv/WYC7+pkNd8sh9Sl5oppMHDKrRIPuwfcneF3Ydsq85hiAfVSWDkNgIoquwttNck1dYV4w8wlVfEuHm0nZgNvir7Z3GirnEmJNDSOaY5OhVclWuaAjdMcOwoOJJHuTq3rZgSVJWz2tgpcWmxrk0hTDOHmDUDdNeKeHmPZ7Oo5qbtcSaTAOyY8U4pFFxHIJu2NgOU2jM8NADi133dD7knjmUiW/FOcLs87i489fVN+JGZBHJKlFKQ2E7hRXs6CSzII6F2aHcX7HF3LoiULluyqxrkpVl0Qlztqi15RPcRX0W7g07loMdOapVM799lNViXMLTzH/ChGGJ96qMdqoKwP2R7O9dTOmx37dx3XbmmW6a+/mkmiXD1Gn6IkymdaSxwI3BDgesQfml7+lBD2ey/zN7H7zexBSzsPqZgzIcxksHzI/NWDDOG3BhFVzTJDsm4BHfr1hWG1RHW9iytTAaSI9l0SQdiD81auCuG6Aqk1IIaxzs7zo0iPNGwhMWUMjiAyABoANB2Vo4cwYXVOvRzFrjTd4bm/iYWuAI5gxBCtsiS+R7iv0i0xSdSoUXPAhvjZsga5sHMxuUl0aEAxPvVyw3FvrlEsdArsylwBBa5w2qMI0LXbadVh9sclQ29zUqMpUzUcAxocPELdCG8g4xJ5dp00P6PMIqVLSo8BzKlOpmog+VzqZaHOAG4aXEuaepPIoIybdM0ZsWNQtd/3+/5NMsbjMGP/ABeV39Q01VH4raGWrXkf/FVynsHy0/NjVZsFuhVa8TDjBcNi14++B0PPvKgPpVpFmHXLxpmNu6OjvrFNrx8z8SmSVqjJ2KFiXEDWsOU+Y7JvhfEQzsnqJVJfcE7pMVSNQqSoS7Z6Ctb5pbIPJZxxLiI+skB0jmqzS4prtZlDveop944uLiZJ3Kj5RFaZoFteANUXiuNEaBVluIu6pOpcE7pUcVOxjyFrwHFfPPVPuJb1rqJaDqVSaF0WmQlrjEC4Jji7srfxTJbBL0MaAUTGqgqkAbKAFwQlPrxCjVskZUPfslvRBMPtB/VBXRe5BS5DOiEroVtApjhtbRRr3zJHVOnFNssb680LDjyFqPMCSSBoJJMdgl8JBNamRlEPa7zaNhrgTPbRJ2tZuaKjSWGQcvtD+Ydx05p3SsCarWNmpm9k09yN9AYIOh0OuirsHGr5NBvTTqumnGmxH5pthl3mqmk/yv3aeThzjuhw7hLdQKpLwJNN4LKjR3Y7WO+yr/ElJ4rQNMuxmCNeqRhve0zra/NhyYU4rlF4fh06iP3Hfsn3DeFvY97qNXI/K7KxwljvKZh4Mg91n9lxHcUWBucPgk+aSdeRceSteCcY0n5Q53h1NN9Gz0DtlqcTkKTZY6+E06/+pUoDxYzVKbmN8QHc1KQcIe2dY1Gp9RO2l85xbWZHjNbDw2QyuxvMN5PA3buBqNN4V/HVGgGtuPCe0ez7IeOctImPXRN6vGWH1XZ6TqtCpuXAZ6biOdRoMk6+0IPfdV2C5fBc6pY4tuKRADjqeTH7OY/+R3yMFRfHeJsdRFsQCXQ57TrDdwD3n8pS/DN9SuKdR9Bwb4oe14aAW+JTJY5wa4RPPbWQqrw9w/c3FzUZWJy03RVqGfNzAYTvLYPYEJeZyqo/Js/HwxdR5Mr4jzRQuLeFH2opVRJo1m5mOg+U82OPXmOo9Cqu4L1ve4RSr0DQqMDqTm5cvQAaFvQjcHsvMvF/D7rK6qUH65TLHfjpunI74aeoKalSOdkacm0qVleck0q4IhCgAGuSrNUiQusfChBR4hE8RGL5RC1QgeZRS1EhdzKEBlQQzoKEAx6WCa7JdjlCAclLa0dUIAHvXAwkwFYsHpCmJKJRT7lxbXYibrhuoxufM0xEtEzHM6Dkj4K5wuWOojxHMLYDQD4hGjmsjqCYVlzZ3AA/8LW+AsHoU6LXtpsD3gEu3fB6uOqueNSVx7BRntfPchr/AIavrhjRSyUQRJc4xV1GrRAOT4yqpiP0Z3tMF3hiqNyabw4/2mCfcFvFBqVKCMVBUgpZHJ2zypeYe5hh7S08w4FpHuKi7i17f7+q9d1aTXe00OHQiR8Cst4t+i/V1Szgt1Jok6jn/pnn6FFSZW4yyxwt1SmHUmNd1HlzCNx5ik6WC3eacmUc5cwadYBUng9M0blrTIa8ljm8w4bGDzBBHvKt982kA0hzs0ecO2J6gBC8afccs8k7DfRw19uajHOnO5rwAJDTlyvEgxrDf7VqlrdToBHdUXhgMI8pk9A2PcrPQov5Aj/OibFKqM8227LDRd81mP074SDRo3QAzMf4TjzLHhzm/BwP9y0W2cY56bk6KL+kCiKmGXoyF8UKrmACTnawuY5vcEA+5AwTzFUppu5qXo15Sj2yoV2GJCLCcOYky1VRLESuh6M5qIWKiw4cuEIkLkqEoNCCLKChBxUppJqvp4KPUpvV4JPUpHqcXkYsciu4VUbPmTi9cT7J0SOJYI+m8NbJlTFnwnUc0EkopZ4VVjVilBXQ44Poh9T/AFKjabQCXOcY06DqSYWwcM4jQqBtKjU2GgbyA5k/uscZhRonK4kh2h/RaR9Gtqwh4LdQdxm25bLThdx47CMnfk06zaQAJnuu3NXLryEz6dUnbUsu0/56qlfShjdag6jTpENFZtRrjrm1hpg7bFC+5Iqy5G7aQHA6O1B6g7EKNuuJaFMxUqBvroovhi2d4Apuc5zejoJH9JiQqt9KGAOe2n4bngg6+Zx0Kkmoq2SrdFN4guhUua1SnOV1R7mHsXEtPZPHXoqtBOh0kwCR6Sq8eFq/43fEpfDcCr0nySXNIhwM69CJ5hJ9RDyOSfgueA3XhvHh12OHNjvEpu+DWvCvVjis/dJ9DVePm1qxao0NeA8uAncbx7+aueFNq0wC28reGfYeGh7PQ+bQ9k5SsGUTRxeO50qh9RA+H+6kagJpPBbu1wgbmWnQBVSzfclodSuvrA+8Gim149xmVabB7sozzmjWdN1b7CjyDUplhLSCC0lpB3BBgg9xCVp11bOMOHapvbs5QM1es4Ds6o5wPvBB96gXcO1vwpXUivkm1sb5pRS1Oxgdb8KVZg1b8KvqQ8lbGRrmIsKYdgtX8KR+xK34VOpHyTbIinNRDTUr9i1vwo4war+FXvj5JTIXIgpj7Gq/hQVb4+SUzd/BHRJ1KIg6I/jDqiVqgg6ry9s6nBW24Y2pXmNlOVKTWN22UdYXAa9wK5jN3Igc10MOmllyRS7F58tRVlWx+4zO8uwM+8KS4SvntrNLqvh03TJLmtbp67lJ22G+K8MGkqC+kPA/qla3cCS17XDXk5rhP/sF35JYFSOfiSyzp/JtLeLrOmAPrOePwZnf+ohV7jPH6F7Ra2lmzMeHjM32hBaQDOh8wOv4VmtnUkBTFm6CFznqZOXJ6qH4LB03JNt1wX/hfG2saGvMdJ3Uji1y2rEahZjxTTLTScOTvzCuGDV81MSeST+QzyitqOLj0kel1Pscm1b0RfqjeicFyLK4+5lUin8XYaGObUDZa7Rw5Zh+4n4JHCXPojxbeoHUiQKtKpJDf6o37OGqt99bNq03Mds4b9DuCPQws4dXqWtUxAc3yvadWuHQ9iuzodRujtfdCckL7GoWNvTqw9tJgqRq0uyuPdtRu49VaMLkNgte3s92bfo6dQs/4SxqnWbGU/0kSAegcr1hogkBjmyOoLfcZK6adoxtNMg+KrFpr5o9prSfUSPyAUMcOb0Vn4op+Zjuoy+8a/qVCSvOatyjmkjbipxQx+zW9EPs1vRPiVyVm6khlDL7Ob0XDhreifrinVkSkMW4Y3oEWphreikWItQIurIraiN+zG9EE/hdV9WRNqKJ/FJ6Lo4qPQqsLkr0XpMXg5HqMnktlrizajtiCpy4AyTOqzy3vhTOqmbTFw7TNonY4wxfpHR3zjbLFhd61hzEwfyUDx/i7bqmWgyaZDmdNNHfL8kxxW5kgA+v6KPCPKt/cRHM4S4OYFXlsdFZbMql2B8OsWnY6j0VwsXyJXJyx2yPon4rOsuFD3HnF9PbaI9yumE4A/6sHNOuWfVUZ1cvd4YH/BWzcP1mig0EjQQtThDI+fB5XNknjxyxLvuZlNzxF4bix8hzTBB5JL+Km9UT6TmMNyXMjQQ4jqqXKFaLDJcHMy5c2OVS4LyOKm9VD47fsrEOb7UQf5hy94VelBpjVHDR44O4gLVzvkm+G8QNCqD91xAP7raMIuA7IQN41A098LCrOmHvbLgwH7zgSwH+bKCR6wVrnDGGVsjSPBezSKlCtUB97W+Un1hNhxwaslSW5FuxTDvHpFgOUyC0kTB9Piq1ccJ3LWktfTeRs3VpPoTpKtdq8wydzEgmTMbH5/BOjU80dR+XP5oMumhkdyXIpTa4RjV9ib6Li2rTexw3DgU0/iZv4le/pStR4dKroHBxYT1BEgHrsfisovsLa8y05XenlJ7hYXp8KltkdeGgzZtOs2F2/lfwTv8AEzPxI38TM/EqNc2T2e00x1Go+KkeHsJ8Z4nblyB9TEBOWgwtWjlTnnhLbNV/cutLFHlhqBjywal4aS0AcyY27pk/iZn4lf8ABsKaykaRFQ03Nc11OrlcNeXl3aRO20LL/pNwS2tatD6rIFSmXOZmLoyugOk666/2qlocV0SWaaVj7+JmfiQWeygj/wDPxCvVzHS4uldYwnZb7MiVkXiZR7CoeSRxMeaCnOHU4EpNbpHSWR4sVIfoBcautBOwJ9E60c2mxniLYLHjkYPoVZMGrSIURWo6Q8ESNBGp+OyvVPAw2xBZTPisFNzhGZzmkw4lw2jp0Pwx6nHfKPTfg9csPsnfLoGF2WZxeNxAP6LuPYvcW48hhvM9ETCb4MOpG3mE7DkY5Jxirm1mZeTtnTI2kHRZIuVmrXwWLU7vh8lfqP8AFYSTJP5quvEEhWbDMIqMBDnMI7EzHvCsVnhNoWHP7RHNpOvYrTpp7bTM35pYtQoTx965RmqCnb7hqqHu8NoLJ8vmAMehTc8O3A+6P7m/utnUj5POdGfhjK0rR5TsfkVeuDK9uHAeJdU3fey1CKZ9coBHvVSPDlxMZAe+ZsfMoxwS7bsx/wD4uEfCUNxu0x8JTjHa0zacNxZgdUOecoloc/M4cpe7qSAlcG4hp1qlQz7AbLwZp+YwGtdoZnssVYy9azJ4dTLMnyjUxzI1OyPRuL1jXNayowOjMQHfEjZXuCtff+i8/StxGxz6duxwdl/1HkGYJEMHwk+8KisuZTGhgdw9xcS8EnUvaTJQvrOrRBLi10CeYMDcxqsOXHKUrPT/AI/8lgw4lCyZpXCf4bjAty4lofSMGozmMv32dHAT6qkU8ZEwdD0T77QbBdOg3k7dklRlFnUyajT6nE4tpqjcLvFRTp0nvfoCXir/ACjU6Dq0OCw7ijGDdV3VYyt1DG/hbmLvzcUvZ31R1mQ5zorVM9NhcT4dGmMoAB2DjOn8vdRFSlqulDyzwOXvtQgglfq66mWhO1k6zAjzf6wCfmn1rhLGHcu6zHv2Rqlm93/Xd0lvg/8A50O6KMKr+aLqoANPYpEk+oGywvJN/P8Aw6awYo9o/wDQ78LoEy6k0umZOYxG4AGnyTltrTEDwmQB5QGgEfJRbuG6mua6ryehido0O26LbcJtBl1as4nc58unqNT70N/1DK/pJtr2tEANaOoygE76JSrOXYGAdjp6nX3z0UJ/B9qdPOOnmJ2339CkqXDNuyqymH1AXxILm5Yns2Z3Vxim+5UpNLsh1hVNtS5ZPmbmzEkwCQ7STG0AfGOS1ajZeJTh4cykd9S1x5zmkZes79hum3DfCNCi0OY0bCCTJ9Z9ysN9ajIczyABJdMlvU7a77bJzlfYzdiMv8Otq1B1F4JpFrm+0SNY8xqalrhHtGNzvKz7F8OpYXTpUqlwXNIqeG4sJOVrpDDlkEgOA5aclpuEYZ4Ya2T5Z5NbOu8BVr6T8Bo1KNuCwBlJ74a05QC9szA32UlW25Fwct3BRW8RWsT4zecyHA69omEDxPbDXxW+sOPPYadE2pcN2wmaB/uJEbdeuvuS9vgFs0SKbTJ3gu3MfekJNwRo2z+hCrxhbjQPJ/pa7ee4H6pN/G9AGYqE+gE6Dv6p/SwS2G1Knrv5WE9xr11/2RqOH0BtTpAxJhrekaj3fmpuh9k2T+iGbxu0iGUKjvf+oB5JtW4ruHT4dOsO2Vro02J8Of1Vup02sA0GXttr+iNTeDB9dvfqosi8EeOXkpVPFMSdsKmuw8Ngn4t1RmnEjoc46gupjQ899ldKZgmBpsB0PJwPLfolhWnUnkBrHKBr8te5Rdb6B6JTW2WJZYFUARt4gzAf26JAcP35zE1WnMMriapMt10MDUb/ABV3a9p5HTXUIOynUHUTp2MnY+pU6zK6KKXhnCmQzXp06wH3RVqMAHfK3N8xup97bWo1tI2dOmBLpp1C50hpABztkjXryUl1ITfxGFxjQtidwIHfmf3QObYyMEuDraoALWCA0Q0HSAOXRJioZOvwG3zSzPUa/wCTskQ0iQIjl37oLY2kEzO/E74FBG/8B/b/ALoKuSUhobSzZLctMcpADT8Wj9eaWqihuXkyRtVqTOvR3YBZaa5PM/FGFc9StXTfkwdX6NRqXtEhwc/oCc7g4f06ydtdeaQfRoOGYV61PNr5azgJ7Akxr+SzU1z1K665J3J+KnTZOr9Gh0qls4OAr1T96XV3gjlAIcJ2RX29uKgd4lQk+y81c3PbzTHtR/mud+KjeOep+Kvp/ZFl+jb7LiSpTEBzAGgmHSSRpBJz+qVPGFUtyGpTBzOk5R5mmMrYc4iBI1WGfWHa+Y676nVA1yfvH4lD035L6sfBto4wqRpXGmgEN+X7JK4xs1ZbUqudlObUAgHtGnVYw25cNnHnzPPddF2/k9w9CQo8TZazJfBqtW+ognzM0mDy5CGx6pZzgdA4ToOWnP3H9lkJqmdz6yZS31+oNc7/AIlV0S1qPJrMRvyGhIGus+n/ACkQ5ok+WNSTsR10WWfaFT/uO6bnZJuunH7x131O3T0VdFhep+jTm4xblzT4kHpmIH+abwlauJM+7UadtiNRG3LlCyjxO5QNTur6C8lepfg1b64yZzNHvEa9gf8AAjPu2e1IjWTpvpOqykVjpqV03B6n4lTofZPU/Rq1K5YRoZkSTp6k+i7UrAS6OpOwEb/5ssqF4/k53xO3RHOJVIy53RERJ26Kuh9l+p+jUHVwASc2w13mROh5/wCyDKo7axPLTcmPgsxditXm93x6oOxat/3H7RuduiroMv1K8GlOezy8ucARpv8AD90adJJBGx/cmAsz+1qv/cdp3QZi9VsAPMCIHLRToPyX6leDTPrI6j5rizv+I6//AHPkEFXQl5L9THwRQK7CCC1GELC6uoKEOILqChDkoIIKEOgLpXEFCAlAoIKEOBdQQUIchdQQUIcldQQUIcXCuoKEOShKCChAEoEoIKFnJXUEFCH/2Q==">
            <a:hlinkClick r:id="rId3"/>
          </p:cNvPr>
          <p:cNvSpPr>
            <a:spLocks noChangeAspect="1" noChangeArrowheads="1"/>
          </p:cNvSpPr>
          <p:nvPr/>
        </p:nvSpPr>
        <p:spPr bwMode="auto">
          <a:xfrm>
            <a:off x="53975" y="-1790700"/>
            <a:ext cx="2762250"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10" descr="How to Strengthen Your Pitching Arm for Little Leag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29200" y="1524000"/>
            <a:ext cx="2809875" cy="4038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80573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p:txBody>
          <a:bodyPr/>
          <a:lstStyle/>
          <a:p>
            <a:pPr marL="571500" indent="-571500">
              <a:buFont typeface="+mj-lt"/>
              <a:buAutoNum type="romanUcPeriod"/>
            </a:pPr>
            <a:r>
              <a:rPr lang="en-US" dirty="0" smtClean="0"/>
              <a:t>Define Sports Specialization  </a:t>
            </a:r>
          </a:p>
          <a:p>
            <a:pPr marL="571500" indent="-571500">
              <a:buFont typeface="+mj-lt"/>
              <a:buAutoNum type="romanUcPeriod"/>
            </a:pPr>
            <a:endParaRPr lang="en-US" dirty="0" smtClean="0"/>
          </a:p>
          <a:p>
            <a:pPr marL="571500" indent="-571500">
              <a:buFont typeface="+mj-lt"/>
              <a:buAutoNum type="romanUcPeriod"/>
            </a:pPr>
            <a:endParaRPr lang="en-US" dirty="0" smtClean="0"/>
          </a:p>
          <a:p>
            <a:pPr marL="571500" indent="-571500">
              <a:buFont typeface="+mj-lt"/>
              <a:buAutoNum type="romanUcPeriod"/>
            </a:pPr>
            <a:r>
              <a:rPr lang="en-US" dirty="0" smtClean="0"/>
              <a:t>Recognize and Interpret Overuse Syndrome</a:t>
            </a:r>
          </a:p>
          <a:p>
            <a:pPr marL="571500" indent="-571500">
              <a:buFont typeface="+mj-lt"/>
              <a:buAutoNum type="romanUcPeriod"/>
            </a:pPr>
            <a:endParaRPr lang="en-US" dirty="0" smtClean="0"/>
          </a:p>
          <a:p>
            <a:pPr marL="571500" indent="-571500">
              <a:buFont typeface="+mj-lt"/>
              <a:buAutoNum type="romanUcPeriod"/>
            </a:pPr>
            <a:endParaRPr lang="en-US" dirty="0" smtClean="0"/>
          </a:p>
          <a:p>
            <a:pPr marL="571500" indent="-571500">
              <a:buFont typeface="+mj-lt"/>
              <a:buAutoNum type="romanUcPeriod"/>
            </a:pPr>
            <a:r>
              <a:rPr lang="en-US" dirty="0" smtClean="0"/>
              <a:t>Identify High Risk Injuries</a:t>
            </a:r>
          </a:p>
          <a:p>
            <a:pPr marL="571500" indent="-571500">
              <a:buFont typeface="+mj-lt"/>
              <a:buAutoNum type="romanUcPeriod"/>
            </a:pPr>
            <a:endParaRPr lang="en-US" dirty="0" smtClean="0"/>
          </a:p>
          <a:p>
            <a:pPr marL="571500" indent="-571500">
              <a:buFont typeface="+mj-lt"/>
              <a:buAutoNum type="romanUcPeriod"/>
            </a:pPr>
            <a:endParaRPr lang="en-US" dirty="0" smtClean="0"/>
          </a:p>
          <a:p>
            <a:pPr marL="571500" indent="-571500">
              <a:buFont typeface="+mj-lt"/>
              <a:buAutoNum type="romanUcPeriod"/>
            </a:pPr>
            <a:r>
              <a:rPr lang="en-US" dirty="0" smtClean="0"/>
              <a:t>Develop Prevention Plan</a:t>
            </a:r>
          </a:p>
          <a:p>
            <a:pPr marL="571500" indent="-571500">
              <a:buFont typeface="+mj-lt"/>
              <a:buAutoNum type="romanUcPeriod"/>
            </a:pPr>
            <a:endParaRPr lang="en-US" dirty="0" smtClean="0"/>
          </a:p>
          <a:p>
            <a:pPr marL="571500" indent="-571500">
              <a:buFont typeface="+mj-lt"/>
              <a:buAutoNum type="romanUcPeriod"/>
            </a:pPr>
            <a:endParaRPr lang="en-US" dirty="0" smtClean="0"/>
          </a:p>
          <a:p>
            <a:pPr marL="571500" indent="-571500">
              <a:buFont typeface="+mj-lt"/>
              <a:buAutoNum type="romanUcPeriod"/>
            </a:pPr>
            <a:endParaRPr lang="en-US" dirty="0" smtClean="0"/>
          </a:p>
          <a:p>
            <a:pPr marL="571500" indent="-571500">
              <a:buFont typeface="+mj-lt"/>
              <a:buAutoNum type="romanUcPeriod"/>
            </a:pPr>
            <a:endParaRPr lang="en-US" dirty="0" smtClean="0"/>
          </a:p>
          <a:p>
            <a:pPr marL="571500" indent="-571500">
              <a:buFont typeface="+mj-lt"/>
              <a:buAutoNum type="romanUcPeriod"/>
            </a:pPr>
            <a:endParaRPr lang="en-US" dirty="0"/>
          </a:p>
        </p:txBody>
      </p:sp>
    </p:spTree>
    <p:extLst>
      <p:ext uri="{BB962C8B-B14F-4D97-AF65-F5344CB8AC3E}">
        <p14:creationId xmlns="" xmlns:p14="http://schemas.microsoft.com/office/powerpoint/2010/main" val="42256661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jpeg;base64,/9j/4AAQSkZJRgABAQAAAQABAAD/2wCEAAkGBxQTEhQUEhMUFBUVGBQWFBUWFhQVFBQUFBQXFhUUFRUYHCggGBolHBYUITEhJSkrLi4uFx8zODMtNygtLisBCgoKDg0OGxAQGywkHyUsLCwsLCwsLCwsLCwsLCwsLCwsLCwsLCwsLCwsLCwsLCwsLCwsLCwsLCwsLCwsLDQsLP/AABEIAQYAwQMBIgACEQEDEQH/xAAcAAAABwEBAAAAAAAAAAAAAAAAAgMEBQYHAQj/xAA/EAABAwIEBAMECAUDBAMAAAABAAIRAwQFEiExBkFRYRMicTKBkaEHFBVCUrHB0RZicpLwI+HxQ1OCsjPC0v/EABsBAAIDAQEBAAAAAAAAAAAAAAIDAAEEBQYH/8QALBEAAgIBAwMEAQMFAQAAAAAAAAECEQMEEiETMVEUIkFhBTKx0WJxgZGhFf/aAAwDAQACEQMRAD8AhaNk3OSrdhL2NaNlVxSK4+o4cyscMzRolC+S6X12wiNEhY3LQqlTruO5UpRenRy2KlCiyV8Raoi+xJpCiq9bU6pqHSUl52M2I7WqknTREruzCCnAaEm9qVvbGpDWi3KUjibS4aJy9q4G9VayMBorbr6tT0CYXNeq/V0q4VLJpTc2TegWqOq4EvEioCkTyTilRcNYVoZYt6BPaVi2FHqV4CWIpV1dOjYqM8UytBucKYeSYV+H2kaBXHPEp42Q2GX0Ka+0m9AoevhDmHRIvtXHqhmozdlpuPBO/ajeyb3N+0hQv2Y/uiPw946oVjj5L3PwSdLEiwyNkvb8SEugTBT60wRrqTZGpGqrd7ZeDVLfeE9YwXlZdaV22oBKd0rFrlnjsUczYp5h/FT2mCmKEEjNKWSTsvP2aFxVv+Ligh6cSrmWeUnVbKbPuEKd1K5lHRTO+HCkaQTE1NQpGjsnY+zF5O5HVjqUSEpXiSSYHMpjSxi3ccrazCdomNexKVtbDHZqQjsbKZYgx4AcGmHeyfxRvCNY33IiPVHGAxRfdrgeVKUJMhOHPzJMsQNUB37CcJJ9FPaTUsaQVFUR9KklwYShYkntVE7HXFBjlxpQlWXYnXpgpsLRqfW1sas5NYIGxg9SDtopA4EWjz1AD6E/NXdBbJP4IUUW9ESpQB5J0aJSYCqwQlKuWCAoLE7M1HFx3KnbmnpooS6uS1OhOXwLlFEDc4W6U0NkRyU4cRHNJ1qwI0WhSl8i2l8ER4J6IJ7nQRbmVSLfdpra1JKf4rRiYUdhVmXv7Kp4FHHaNGkyReWp9iWbyUlR2TijgZLQRokqtu5mh16FJwxfZjdbs33DsZzxljBdUdRYYY3R38zufuGyqyd4xTLa9UO3zv8AmZ/IhJ0KEkd4+a0JKKMTbkx/heO1KUAkvaNMpOw3hp5c+yuuF39OuA5hkjcHdvqFXbXhymLptvXqOaTHsN2cdQJPbmrPefRpVpZa1lcB4ictQZHabtPI+hAWfKoS+aZ1tDrcmD2zW6Pj+P4LBhVMPaZ9pu/odim1y2CU2wC/EPDxkr03NFRkyCx4iW9dYPxRr6vqUiV/JNdHGpb8f6WGpuhLeIo+lXThtVAYUxyCk6rUmblrdzCa1L0vMNGUdfvH9goasGky52lFf5+BV9WO/Yb6Loo5h5tBzAP6rtClHql3PhA5eD0em/F4tOt2Tl/fYUw688EmTDSPcP2UiMapukFxaIOwM7b5lA3dFtVuV0x2JBn3JHC7J9E5mVjPIFoIjoefwRKPHc5Gu1WHJlezt+5J1XNHsuzDkYj80xqnXRObp2YzzO8bfBJBis5bEy6QmVW0a5SLqSQc2ESZRCXGEDooy6sIVqcYTavTDk2ORoCUUVL6oVxWb6u1BH1WBtJe5d5SSicM1AKhXLxv+mfRQeEVi2pA6rT1bjRJYalZr1O4aWDYKv4niDZgcpkpGjXJACjsWpSDHRVGKTsGbbVFV4nwttaKlP8A+TmPxgbe9VqgzK9pdsC0nsAQStFwi1BAnfWJVEv2uDj4jYfLswiAHA66dP0Q791h9PbRpPEVWg429ZjQ4uIa6oNCww0jXuHK7tptFFoBk5QZ9QqRwjiJrWraVQNygBhDgTmBEHftz7q0WdfJSZTdMta1pJ6gBYJ8cHShyQGL4VTpmnUk+M5tTK0kgVGs8xAge0NI9VCXTSXHpJVjxK+fJY8Ui5urS0lzqYcCBMgZXZfzUSGKrfyJzyTSivgimtIQv8QbRpl7vRrebj0H7p3cgASqbxXULnMPIZoHTVacWByTk+xicqdIQucUqPcCT5jrA2A5BWLh24JMGTHPlPZVXDbdz3ANBLnaADV3uG5JWrcLfR7UaDWu3Op0qYL3U9WvcB5vMdhtECTryUyY93CO3otWsHvm+PAxdV1hJlyeYjdMfULqdJtJsABjRAgaSe/VM1lUUhOu/Jz1PC4j48/3O5kTxCjJNxCI51iviIhrwuwiFoURLDi4RHVEUI+VFVF2Nqj0R1TRKvATW601VpFHM6CZfXAgj2l0aBcYK4DUSFWWWAZVce+i3Cth7csLM+N8LyuDm9VpcNvImWXfwMGjQa6pW5bA9yRtRtPRJYpcxPoj7oUnTO8NtL6sDYKX4u4GbctD6TgyqAAZnLUA2mNj3UXwZXDXEnmrhiONNp0nOcQAAST2CSkkaJzcjJrfHK1g51CowFzDEzyOxB56JHEuNa1QZafkHXd59D933KJ4jxgXFUvDYGwPNwBOpHLdQ+ZRYo3bQSyzqrL1w1iDPDcHOl5cSZMuOg113U19YgEnQBUzhyyiKzhzimOp1BcpHG7pxYWN9ojX0GqfDTR/XL/QqWT4QkcWNZ1UjYEBg/lDSfmZ+SP9RbcFtMglxP8ApgECXk6Nk9QT8FWMNuMjwT7JgO7d/wA1aRb1KdMXQB8Nj2tLxrleIcwx+XVHv9tA7fcXHg6zt6U/VX0m1WiKlO5pP8QnmBVD4HoB6q68VYgW4dmaGtNUtpuA5AzMHn7MfFVnjW9bUZaV7ak2pXrs84ZvDgPM4gQIcHb9VFeJc1GNo12+G1ri5rOpiMx1nrHvSZSilTH9Gbju/cYkGEXVSFW1LfRN3gLA9t8FKL+RnVuITRtzKc3FqXaBKW3DTyJn3J8MfFhR9r5C+NomF3clqmbex1ykbbpri9kBqrx4906Ky8KwWHmaCmt/clhK5aXeQaol09rzK3x0N2mInnVKhtRvC46JLEbgtR7J7WOIKNiVRroWFwqVGn2vHfyQv1g9EFI/VQgj4M9s9I31+1oIlULiS4zjRM6+OOqGSYCJUuQRqk6jM+0R7wKHci6TzMLtxbZmmeiNTIzJ24aFVCT2CZLkh7OkaeyLf4gcjyRmDWuJG8wNktePgRPr+yaZxBEaFbtPpvbvn/gXPLzUTNy4HX/B2UhgeG+M+Xew3V3fo0KWvuHGE5mOLBOxgt7xzCf0qYp0w1ggchzPc9ymRwtPkJ5LXApVqAdg3RoHz/ZMWAkl3YqRvLEtoUqh/wCq6oGD+SnlBd73E/2olO2OQwCeZgbDqeyZdgJEjg3Af1+0qupPy16TszWkS17S32ZGoMgdUxs+Db4NdTyOqUnaENeC1jj7L8pIjXfRaD9ET4qPbyNP/wCwV+uKTadRp2D9D6rNKCfBphncJXSZQ8FwR1lh+ao0NrOIIboYgENBjuXOKiLStLyXmXHUk7kq+8WAxrsz4Fr9J9xEe8LPaDcz5C5WshPcorsbMWTqNzl3Y+vnCCq9nzSG6qx3NlLSOqPgmBhrY3KPTYHRnzzSfBVH1iwgu0Vow/EKb2AtI7pjxZhoDD1VVwTR5bqOi6WLHtM08m8s2IXwFTQbjdQmL3c80vjFPyabjUKv1mEtJBkoI+zLuQyVyhQvRbnPaEwxKoWDRPMGpOcCfcmnEZI0hMnnlLJaC9Mo4dxDPrudrKLRrOLh6pa2tC70Sht8p7oZSQhRbH8uQTfxO6CGwtpaWXoOgOqeUgS3UqtMsXtdM7KasLjkUrJjcUOjljPuOKdYMd5nACDqdBoRz96hMd4se1zqdENgaF7tZkT5RtHcq2WrAe8rNOIHtNxUDGtDQ6Bl200n1KrFVCpL3ExheNmtpUgPGoI0Dh6dVLzpJMKg0qhaQRuD8eoU7hFRxBnUEzJOvPSPguljz3GmZpY/dZMOry4aaaj15/oUta23iPaJDQfvHRrGiS95PIAAn3KOq3LRIEOc2TkkSdDomuEcSnxYq0w6m9r6Za05XNbUaWktcdyATodChlkpDIwtli4z4qtX+FSoh2WgHMa4tgZYHLfUgnZQWEcTV6daJYORGQOaQeWvIyFWbkHMSdZkztIlP8KrNkZtw0t9Wn16fkeyzSk9ppxxj1Evg2D6I74OuKzHBrX5Za0SAW5hOUHWASB8FpeN081EkbsIcP1WC8HYbePr061oxxyPbFVxy0oJ1a5x9sESCGz8dt7vK2Q082z3Gm/oC4Ej5j5q4SbXJNTjjDJ7Xx+30I3tFtakC7ZzIPoRB+BAPuWV2RLKzmPEOY4td6gkfBa1h9KGOpn7sj3HZZhxNakV6dVv/WYC7+pkNd8sh9Sl5oppMHDKrRIPuwfcneF3Ydsq85hiAfVSWDkNgIoquwttNck1dYV4w8wlVfEuHm0nZgNvir7Z3GirnEmJNDSOaY5OhVclWuaAjdMcOwoOJJHuTq3rZgSVJWz2tgpcWmxrk0hTDOHmDUDdNeKeHmPZ7Oo5qbtcSaTAOyY8U4pFFxHIJu2NgOU2jM8NADi133dD7knjmUiW/FOcLs87i489fVN+JGZBHJKlFKQ2E7hRXs6CSzII6F2aHcX7HF3LoiULluyqxrkpVl0Qlztqi15RPcRX0W7g07loMdOapVM799lNViXMLTzH/ChGGJ96qMdqoKwP2R7O9dTOmx37dx3XbmmW6a+/mkmiXD1Gn6IkymdaSxwI3BDgesQfml7+lBD2ey/zN7H7zexBSzsPqZgzIcxksHzI/NWDDOG3BhFVzTJDsm4BHfr1hWG1RHW9iytTAaSI9l0SQdiD81auCuG6Aqk1IIaxzs7zo0iPNGwhMWUMjiAyABoANB2Vo4cwYXVOvRzFrjTd4bm/iYWuAI5gxBCtsiS+R7iv0i0xSdSoUXPAhvjZsga5sHMxuUl0aEAxPvVyw3FvrlEsdArsylwBBa5w2qMI0LXbadVh9sclQ29zUqMpUzUcAxocPELdCG8g4xJ5dp00P6PMIqVLSo8BzKlOpmog+VzqZaHOAG4aXEuaepPIoIybdM0ZsWNQtd/3+/5NMsbjMGP/ABeV39Q01VH4raGWrXkf/FVynsHy0/NjVZsFuhVa8TDjBcNi14++B0PPvKgPpVpFmHXLxpmNu6OjvrFNrx8z8SmSVqjJ2KFiXEDWsOU+Y7JvhfEQzsnqJVJfcE7pMVSNQqSoS7Z6Ctb5pbIPJZxxLiI+skB0jmqzS4prtZlDveop944uLiZJ3Kj5RFaZoFteANUXiuNEaBVluIu6pOpcE7pUcVOxjyFrwHFfPPVPuJb1rqJaDqVSaF0WmQlrjEC4Jji7srfxTJbBL0MaAUTGqgqkAbKAFwQlPrxCjVskZUPfslvRBMPtB/VBXRe5BS5DOiEroVtApjhtbRRr3zJHVOnFNssb680LDjyFqPMCSSBoJJMdgl8JBNamRlEPa7zaNhrgTPbRJ2tZuaKjSWGQcvtD+Ydx05p3SsCarWNmpm9k09yN9AYIOh0OuirsHGr5NBvTTqumnGmxH5pthl3mqmk/yv3aeThzjuhw7hLdQKpLwJNN4LKjR3Y7WO+yr/ElJ4rQNMuxmCNeqRhve0zra/NhyYU4rlF4fh06iP3Hfsn3DeFvY97qNXI/K7KxwljvKZh4Mg91n9lxHcUWBucPgk+aSdeRceSteCcY0n5Q53h1NN9Gz0DtlqcTkKTZY6+E06/+pUoDxYzVKbmN8QHc1KQcIe2dY1Gp9RO2l85xbWZHjNbDw2QyuxvMN5PA3buBqNN4V/HVGgGtuPCe0ez7IeOctImPXRN6vGWH1XZ6TqtCpuXAZ6biOdRoMk6+0IPfdV2C5fBc6pY4tuKRADjqeTH7OY/+R3yMFRfHeJsdRFsQCXQ57TrDdwD3n8pS/DN9SuKdR9Bwb4oe14aAW+JTJY5wa4RPPbWQqrw9w/c3FzUZWJy03RVqGfNzAYTvLYPYEJeZyqo/Js/HwxdR5Mr4jzRQuLeFH2opVRJo1m5mOg+U82OPXmOo9Cqu4L1ve4RSr0DQqMDqTm5cvQAaFvQjcHsvMvF/D7rK6qUH65TLHfjpunI74aeoKalSOdkacm0qVleck0q4IhCgAGuSrNUiQusfChBR4hE8RGL5RC1QgeZRS1EhdzKEBlQQzoKEAx6WCa7JdjlCAclLa0dUIAHvXAwkwFYsHpCmJKJRT7lxbXYibrhuoxufM0xEtEzHM6Dkj4K5wuWOojxHMLYDQD4hGjmsjqCYVlzZ3AA/8LW+AsHoU6LXtpsD3gEu3fB6uOqueNSVx7BRntfPchr/AIavrhjRSyUQRJc4xV1GrRAOT4yqpiP0Z3tMF3hiqNyabw4/2mCfcFvFBqVKCMVBUgpZHJ2zypeYe5hh7S08w4FpHuKi7i17f7+q9d1aTXe00OHQiR8Cst4t+i/V1Szgt1Jok6jn/pnn6FFSZW4yyxwt1SmHUmNd1HlzCNx5ik6WC3eacmUc5cwadYBUng9M0blrTIa8ljm8w4bGDzBBHvKt982kA0hzs0ecO2J6gBC8afccs8k7DfRw19uajHOnO5rwAJDTlyvEgxrDf7VqlrdToBHdUXhgMI8pk9A2PcrPQov5Aj/OibFKqM8227LDRd81mP074SDRo3QAzMf4TjzLHhzm/BwP9y0W2cY56bk6KL+kCiKmGXoyF8UKrmACTnawuY5vcEA+5AwTzFUppu5qXo15Sj2yoV2GJCLCcOYky1VRLESuh6M5qIWKiw4cuEIkLkqEoNCCLKChBxUppJqvp4KPUpvV4JPUpHqcXkYsciu4VUbPmTi9cT7J0SOJYI+m8NbJlTFnwnUc0EkopZ4VVjVilBXQ44Poh9T/AFKjabQCXOcY06DqSYWwcM4jQqBtKjU2GgbyA5k/uscZhRonK4kh2h/RaR9Gtqwh4LdQdxm25bLThdx47CMnfk06zaQAJnuu3NXLryEz6dUnbUsu0/56qlfShjdag6jTpENFZtRrjrm1hpg7bFC+5Iqy5G7aQHA6O1B6g7EKNuuJaFMxUqBvroovhi2d4Apuc5zejoJH9JiQqt9KGAOe2n4bngg6+Zx0Kkmoq2SrdFN4guhUua1SnOV1R7mHsXEtPZPHXoqtBOh0kwCR6Sq8eFq/43fEpfDcCr0nySXNIhwM69CJ5hJ9RDyOSfgueA3XhvHh12OHNjvEpu+DWvCvVjis/dJ9DVePm1qxao0NeA8uAncbx7+aueFNq0wC28reGfYeGh7PQ+bQ9k5SsGUTRxeO50qh9RA+H+6kagJpPBbu1wgbmWnQBVSzfclodSuvrA+8Gim149xmVabB7sozzmjWdN1b7CjyDUplhLSCC0lpB3BBgg9xCVp11bOMOHapvbs5QM1es4Ds6o5wPvBB96gXcO1vwpXUivkm1sb5pRS1Oxgdb8KVZg1b8KvqQ8lbGRrmIsKYdgtX8KR+xK34VOpHyTbIinNRDTUr9i1vwo4war+FXvj5JTIXIgpj7Gq/hQVb4+SUzd/BHRJ1KIg6I/jDqiVqgg6ry9s6nBW24Y2pXmNlOVKTWN22UdYXAa9wK5jN3Igc10MOmllyRS7F58tRVlWx+4zO8uwM+8KS4SvntrNLqvh03TJLmtbp67lJ22G+K8MGkqC+kPA/qla3cCS17XDXk5rhP/sF35JYFSOfiSyzp/JtLeLrOmAPrOePwZnf+ohV7jPH6F7Ra2lmzMeHjM32hBaQDOh8wOv4VmtnUkBTFm6CFznqZOXJ6qH4LB03JNt1wX/hfG2saGvMdJ3Uji1y2rEahZjxTTLTScOTvzCuGDV81MSeST+QzyitqOLj0kel1Pscm1b0RfqjeicFyLK4+5lUin8XYaGObUDZa7Rw5Zh+4n4JHCXPojxbeoHUiQKtKpJDf6o37OGqt99bNq03Mds4b9DuCPQws4dXqWtUxAc3yvadWuHQ9iuzodRujtfdCckL7GoWNvTqw9tJgqRq0uyuPdtRu49VaMLkNgte3s92bfo6dQs/4SxqnWbGU/0kSAegcr1hogkBjmyOoLfcZK6adoxtNMg+KrFpr5o9prSfUSPyAUMcOb0Vn4op+Zjuoy+8a/qVCSvOatyjmkjbipxQx+zW9EPs1vRPiVyVm6khlDL7Ob0XDhreifrinVkSkMW4Y3oEWphreikWItQIurIraiN+zG9EE/hdV9WRNqKJ/FJ6Lo4qPQqsLkr0XpMXg5HqMnktlrizajtiCpy4AyTOqzy3vhTOqmbTFw7TNonY4wxfpHR3zjbLFhd61hzEwfyUDx/i7bqmWgyaZDmdNNHfL8kxxW5kgA+v6KPCPKt/cRHM4S4OYFXlsdFZbMql2B8OsWnY6j0VwsXyJXJyx2yPon4rOsuFD3HnF9PbaI9yumE4A/6sHNOuWfVUZ1cvd4YH/BWzcP1mig0EjQQtThDI+fB5XNknjxyxLvuZlNzxF4bix8hzTBB5JL+Km9UT6TmMNyXMjQQ4jqqXKFaLDJcHMy5c2OVS4LyOKm9VD47fsrEOb7UQf5hy94VelBpjVHDR44O4gLVzvkm+G8QNCqD91xAP7raMIuA7IQN41A098LCrOmHvbLgwH7zgSwH+bKCR6wVrnDGGVsjSPBezSKlCtUB97W+Un1hNhxwaslSW5FuxTDvHpFgOUyC0kTB9Piq1ccJ3LWktfTeRs3VpPoTpKtdq8wydzEgmTMbH5/BOjU80dR+XP5oMumhkdyXIpTa4RjV9ib6Li2rTexw3DgU0/iZv4le/pStR4dKroHBxYT1BEgHrsfisovsLa8y05XenlJ7hYXp8KltkdeGgzZtOs2F2/lfwTv8AEzPxI38TM/EqNc2T2e00x1Go+KkeHsJ8Z4nblyB9TEBOWgwtWjlTnnhLbNV/cutLFHlhqBjywal4aS0AcyY27pk/iZn4lf8ABsKaykaRFQ03Nc11OrlcNeXl3aRO20LL/pNwS2tatD6rIFSmXOZmLoyugOk666/2qlocV0SWaaVj7+JmfiQWeygj/wDPxCvVzHS4uldYwnZb7MiVkXiZR7CoeSRxMeaCnOHU4EpNbpHSWR4sVIfoBcautBOwJ9E60c2mxniLYLHjkYPoVZMGrSIURWo6Q8ESNBGp+OyvVPAw2xBZTPisFNzhGZzmkw4lw2jp0Pwx6nHfKPTfg9csPsnfLoGF2WZxeNxAP6LuPYvcW48hhvM9ETCb4MOpG3mE7DkY5Jxirm1mZeTtnTI2kHRZIuVmrXwWLU7vh8lfqP8AFYSTJP5quvEEhWbDMIqMBDnMI7EzHvCsVnhNoWHP7RHNpOvYrTpp7bTM35pYtQoTx965RmqCnb7hqqHu8NoLJ8vmAMehTc8O3A+6P7m/utnUj5POdGfhjK0rR5TsfkVeuDK9uHAeJdU3fey1CKZ9coBHvVSPDlxMZAe+ZsfMoxwS7bsx/wD4uEfCUNxu0x8JTjHa0zacNxZgdUOecoloc/M4cpe7qSAlcG4hp1qlQz7AbLwZp+YwGtdoZnssVYy9azJ4dTLMnyjUxzI1OyPRuL1jXNayowOjMQHfEjZXuCtff+i8/StxGxz6duxwdl/1HkGYJEMHwk+8KisuZTGhgdw9xcS8EnUvaTJQvrOrRBLi10CeYMDcxqsOXHKUrPT/AI/8lgw4lCyZpXCf4bjAty4lofSMGozmMv32dHAT6qkU8ZEwdD0T77QbBdOg3k7dklRlFnUyajT6nE4tpqjcLvFRTp0nvfoCXir/ACjU6Dq0OCw7ijGDdV3VYyt1DG/hbmLvzcUvZ31R1mQ5zorVM9NhcT4dGmMoAB2DjOn8vdRFSlqulDyzwOXvtQgglfq66mWhO1k6zAjzf6wCfmn1rhLGHcu6zHv2Rqlm93/Xd0lvg/8A50O6KMKr+aLqoANPYpEk+oGywvJN/P8Aw6awYo9o/wDQ78LoEy6k0umZOYxG4AGnyTltrTEDwmQB5QGgEfJRbuG6mua6ryehido0O26LbcJtBl1as4nc58unqNT70N/1DK/pJtr2tEANaOoygE76JSrOXYGAdjp6nX3z0UJ/B9qdPOOnmJ2339CkqXDNuyqymH1AXxILm5Yns2Z3Vxim+5UpNLsh1hVNtS5ZPmbmzEkwCQ7STG0AfGOS1ajZeJTh4cykd9S1x5zmkZes79hum3DfCNCi0OY0bCCTJ9Z9ysN9ajIczyABJdMlvU7a77bJzlfYzdiMv8Otq1B1F4JpFrm+0SNY8xqalrhHtGNzvKz7F8OpYXTpUqlwXNIqeG4sJOVrpDDlkEgOA5aclpuEYZ4Ya2T5Z5NbOu8BVr6T8Bo1KNuCwBlJ74a05QC9szA32UlW25Fwct3BRW8RWsT4zecyHA69omEDxPbDXxW+sOPPYadE2pcN2wmaB/uJEbdeuvuS9vgFs0SKbTJ3gu3MfekJNwRo2z+hCrxhbjQPJ/pa7ee4H6pN/G9AGYqE+gE6Dv6p/SwS2G1Knrv5WE9xr11/2RqOH0BtTpAxJhrekaj3fmpuh9k2T+iGbxu0iGUKjvf+oB5JtW4ruHT4dOsO2Vro02J8Of1Vup02sA0GXttr+iNTeDB9dvfqosi8EeOXkpVPFMSdsKmuw8Ngn4t1RmnEjoc46gupjQ899ldKZgmBpsB0PJwPLfolhWnUnkBrHKBr8te5Rdb6B6JTW2WJZYFUARt4gzAf26JAcP35zE1WnMMriapMt10MDUb/ABV3a9p5HTXUIOynUHUTp2MnY+pU6zK6KKXhnCmQzXp06wH3RVqMAHfK3N8xup97bWo1tI2dOmBLpp1C50hpABztkjXryUl1ITfxGFxjQtidwIHfmf3QObYyMEuDraoALWCA0Q0HSAOXRJioZOvwG3zSzPUa/wCTskQ0iQIjl37oLY2kEzO/E74FBG/8B/b/ALoKuSUhobSzZLctMcpADT8Wj9eaWqihuXkyRtVqTOvR3YBZaa5PM/FGFc9StXTfkwdX6NRqXtEhwc/oCc7g4f06ydtdeaQfRoOGYV61PNr5azgJ7Akxr+SzU1z1K665J3J+KnTZOr9Gh0qls4OAr1T96XV3gjlAIcJ2RX29uKgd4lQk+y81c3PbzTHtR/mud+KjeOep+Kvp/ZFl+jb7LiSpTEBzAGgmHSSRpBJz+qVPGFUtyGpTBzOk5R5mmMrYc4iBI1WGfWHa+Y676nVA1yfvH4lD035L6sfBto4wqRpXGmgEN+X7JK4xs1ZbUqudlObUAgHtGnVYw25cNnHnzPPddF2/k9w9CQo8TZazJfBqtW+ognzM0mDy5CGx6pZzgdA4ToOWnP3H9lkJqmdz6yZS31+oNc7/AIlV0S1qPJrMRvyGhIGus+n/ACkQ5ok+WNSTsR10WWfaFT/uO6bnZJuunH7x131O3T0VdFhep+jTm4xblzT4kHpmIH+abwlauJM+7UadtiNRG3LlCyjxO5QNTur6C8lepfg1b64yZzNHvEa9gf8AAjPu2e1IjWTpvpOqykVjpqV03B6n4lTofZPU/Rq1K5YRoZkSTp6k+i7UrAS6OpOwEb/5ssqF4/k53xO3RHOJVIy53RERJ26Kuh9l+p+jUHVwASc2w13mROh5/wCyDKo7axPLTcmPgsxditXm93x6oOxat/3H7RuduiroMv1K8GlOezy8ucARpv8AD90adJJBGx/cmAsz+1qv/cdp3QZi9VsAPMCIHLRToPyX6leDTPrI6j5rizv+I6//AHPkEFXQl5L9THwRQK7CCC1GELC6uoKEOILqChDkoIIKEOgLpXEFCAlAoIKEOBdQQUIchdQQUIcldQQUIcXCuoKEOShKCChAEoEoIKFnJXUEFCH/2Q==">
            <a:hlinkClick r:id="rId3"/>
          </p:cNvPr>
          <p:cNvSpPr>
            <a:spLocks noChangeAspect="1" noChangeArrowheads="1"/>
          </p:cNvSpPr>
          <p:nvPr/>
        </p:nvSpPr>
        <p:spPr bwMode="auto">
          <a:xfrm>
            <a:off x="53975" y="-1790700"/>
            <a:ext cx="2762250"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TEhQUEhMUFBUVGBQWFBUWFhQVFBQUFBQXFhUUFRUYHCggGBolHBYUITEhJSkrLi4uFx8zODMtNygtLisBCgoKDg0OGxAQGywkHyUsLCwsLCwsLCwsLCwsLCwsLCwsLCwsLCwsLCwsLCwsLCwsLCwsLCwsLCwsLCwsLDQsLP/AABEIAQYAwQMBIgACEQEDEQH/xAAcAAAABwEBAAAAAAAAAAAAAAAAAgMEBQYHAQj/xAA/EAABAwIEBAMECAUDBAMAAAABAAIRAwQFEiExBkFRYRMicTKBkaEHFBVCUrHB0RZicpLwI+HxQ1OCsjPC0v/EABsBAAIDAQEBAAAAAAAAAAAAAAIDAAEEBQYH/8QALBEAAgIBAwMEAQMFAQAAAAAAAAECEQMEEiETMVEUIkFhBTKx0WJxgZGhFf/aAAwDAQACEQMRAD8AhaNk3OSrdhL2NaNlVxSK4+o4cyscMzRolC+S6X12wiNEhY3LQqlTruO5UpRenRy2KlCiyV8Raoi+xJpCiq9bU6pqHSUl52M2I7WqknTREruzCCnAaEm9qVvbGpDWi3KUjibS4aJy9q4G9VayMBorbr6tT0CYXNeq/V0q4VLJpTc2TegWqOq4EvEioCkTyTilRcNYVoZYt6BPaVi2FHqV4CWIpV1dOjYqM8UytBucKYeSYV+H2kaBXHPEp42Q2GX0Ka+0m9AoevhDmHRIvtXHqhmozdlpuPBO/ajeyb3N+0hQv2Y/uiPw946oVjj5L3PwSdLEiwyNkvb8SEugTBT60wRrqTZGpGqrd7ZeDVLfeE9YwXlZdaV22oBKd0rFrlnjsUczYp5h/FT2mCmKEEjNKWSTsvP2aFxVv+Ligh6cSrmWeUnVbKbPuEKd1K5lHRTO+HCkaQTE1NQpGjsnY+zF5O5HVjqUSEpXiSSYHMpjSxi3ccrazCdomNexKVtbDHZqQjsbKZYgx4AcGmHeyfxRvCNY33IiPVHGAxRfdrgeVKUJMhOHPzJMsQNUB37CcJJ9FPaTUsaQVFUR9KklwYShYkntVE7HXFBjlxpQlWXYnXpgpsLRqfW1sas5NYIGxg9SDtopA4EWjz1AD6E/NXdBbJP4IUUW9ESpQB5J0aJSYCqwQlKuWCAoLE7M1HFx3KnbmnpooS6uS1OhOXwLlFEDc4W6U0NkRyU4cRHNJ1qwI0WhSl8i2l8ER4J6IJ7nQRbmVSLfdpra1JKf4rRiYUdhVmXv7Kp4FHHaNGkyReWp9iWbyUlR2TijgZLQRokqtu5mh16FJwxfZjdbs33DsZzxljBdUdRYYY3R38zufuGyqyd4xTLa9UO3zv8AmZ/IhJ0KEkd4+a0JKKMTbkx/heO1KUAkvaNMpOw3hp5c+yuuF39OuA5hkjcHdvqFXbXhymLptvXqOaTHsN2cdQJPbmrPefRpVpZa1lcB4ictQZHabtPI+hAWfKoS+aZ1tDrcmD2zW6Pj+P4LBhVMPaZ9pu/odim1y2CU2wC/EPDxkr03NFRkyCx4iW9dYPxRr6vqUiV/JNdHGpb8f6WGpuhLeIo+lXThtVAYUxyCk6rUmblrdzCa1L0vMNGUdfvH9goasGky52lFf5+BV9WO/Yb6Loo5h5tBzAP6rtClHql3PhA5eD0em/F4tOt2Tl/fYUw688EmTDSPcP2UiMapukFxaIOwM7b5lA3dFtVuV0x2JBn3JHC7J9E5mVjPIFoIjoefwRKPHc5Gu1WHJlezt+5J1XNHsuzDkYj80xqnXRObp2YzzO8bfBJBis5bEy6QmVW0a5SLqSQc2ESZRCXGEDooy6sIVqcYTavTDk2ORoCUUVL6oVxWb6u1BH1WBtJe5d5SSicM1AKhXLxv+mfRQeEVi2pA6rT1bjRJYalZr1O4aWDYKv4niDZgcpkpGjXJACjsWpSDHRVGKTsGbbVFV4nwttaKlP8A+TmPxgbe9VqgzK9pdsC0nsAQStFwi1BAnfWJVEv2uDj4jYfLswiAHA66dP0Q791h9PbRpPEVWg429ZjQ4uIa6oNCww0jXuHK7tptFFoBk5QZ9QqRwjiJrWraVQNygBhDgTmBEHftz7q0WdfJSZTdMta1pJ6gBYJ8cHShyQGL4VTpmnUk+M5tTK0kgVGs8xAge0NI9VCXTSXHpJVjxK+fJY8Ui5urS0lzqYcCBMgZXZfzUSGKrfyJzyTSivgimtIQv8QbRpl7vRrebj0H7p3cgASqbxXULnMPIZoHTVacWByTk+xicqdIQucUqPcCT5jrA2A5BWLh24JMGTHPlPZVXDbdz3ANBLnaADV3uG5JWrcLfR7UaDWu3Op0qYL3U9WvcB5vMdhtECTryUyY93CO3otWsHvm+PAxdV1hJlyeYjdMfULqdJtJsABjRAgaSe/VM1lUUhOu/Jz1PC4j48/3O5kTxCjJNxCI51iviIhrwuwiFoURLDi4RHVEUI+VFVF2Nqj0R1TRKvATW601VpFHM6CZfXAgj2l0aBcYK4DUSFWWWAZVce+i3Cth7csLM+N8LyuDm9VpcNvImWXfwMGjQa6pW5bA9yRtRtPRJYpcxPoj7oUnTO8NtL6sDYKX4u4GbctD6TgyqAAZnLUA2mNj3UXwZXDXEnmrhiONNp0nOcQAAST2CSkkaJzcjJrfHK1g51CowFzDEzyOxB56JHEuNa1QZafkHXd59D933KJ4jxgXFUvDYGwPNwBOpHLdQ+ZRYo3bQSyzqrL1w1iDPDcHOl5cSZMuOg113U19YgEnQBUzhyyiKzhzimOp1BcpHG7pxYWN9ojX0GqfDTR/XL/QqWT4QkcWNZ1UjYEBg/lDSfmZ+SP9RbcFtMglxP8ApgECXk6Nk9QT8FWMNuMjwT7JgO7d/wA1aRb1KdMXQB8Nj2tLxrleIcwx+XVHv9tA7fcXHg6zt6U/VX0m1WiKlO5pP8QnmBVD4HoB6q68VYgW4dmaGtNUtpuA5AzMHn7MfFVnjW9bUZaV7ak2pXrs84ZvDgPM4gQIcHb9VFeJc1GNo12+G1ri5rOpiMx1nrHvSZSilTH9Gbju/cYkGEXVSFW1LfRN3gLA9t8FKL+RnVuITRtzKc3FqXaBKW3DTyJn3J8MfFhR9r5C+NomF3clqmbex1ykbbpri9kBqrx4906Ky8KwWHmaCmt/clhK5aXeQaol09rzK3x0N2mInnVKhtRvC46JLEbgtR7J7WOIKNiVRroWFwqVGn2vHfyQv1g9EFI/VQgj4M9s9I31+1oIlULiS4zjRM6+OOqGSYCJUuQRqk6jM+0R7wKHci6TzMLtxbZmmeiNTIzJ24aFVCT2CZLkh7OkaeyLf4gcjyRmDWuJG8wNktePgRPr+yaZxBEaFbtPpvbvn/gXPLzUTNy4HX/B2UhgeG+M+Xew3V3fo0KWvuHGE5mOLBOxgt7xzCf0qYp0w1ggchzPc9ymRwtPkJ5LXApVqAdg3RoHz/ZMWAkl3YqRvLEtoUqh/wCq6oGD+SnlBd73E/2olO2OQwCeZgbDqeyZdgJEjg3Af1+0qupPy16TszWkS17S32ZGoMgdUxs+Db4NdTyOqUnaENeC1jj7L8pIjXfRaD9ET4qPbyNP/wCwV+uKTadRp2D9D6rNKCfBphncJXSZQ8FwR1lh+ao0NrOIIboYgENBjuXOKiLStLyXmXHUk7kq+8WAxrsz4Fr9J9xEe8LPaDcz5C5WshPcorsbMWTqNzl3Y+vnCCq9nzSG6qx3NlLSOqPgmBhrY3KPTYHRnzzSfBVH1iwgu0Vow/EKb2AtI7pjxZhoDD1VVwTR5bqOi6WLHtM08m8s2IXwFTQbjdQmL3c80vjFPyabjUKv1mEtJBkoI+zLuQyVyhQvRbnPaEwxKoWDRPMGpOcCfcmnEZI0hMnnlLJaC9Mo4dxDPrudrKLRrOLh6pa2tC70Sht8p7oZSQhRbH8uQTfxO6CGwtpaWXoOgOqeUgS3UqtMsXtdM7KasLjkUrJjcUOjljPuOKdYMd5nACDqdBoRz96hMd4se1zqdENgaF7tZkT5RtHcq2WrAe8rNOIHtNxUDGtDQ6Bl200n1KrFVCpL3ExheNmtpUgPGoI0Dh6dVLzpJMKg0qhaQRuD8eoU7hFRxBnUEzJOvPSPguljz3GmZpY/dZMOry4aaaj15/oUta23iPaJDQfvHRrGiS95PIAAn3KOq3LRIEOc2TkkSdDomuEcSnxYq0w6m9r6Za05XNbUaWktcdyATodChlkpDIwtli4z4qtX+FSoh2WgHMa4tgZYHLfUgnZQWEcTV6daJYORGQOaQeWvIyFWbkHMSdZkztIlP8KrNkZtw0t9Wn16fkeyzSk9ppxxj1Evg2D6I74OuKzHBrX5Za0SAW5hOUHWASB8FpeN081EkbsIcP1WC8HYbePr061oxxyPbFVxy0oJ1a5x9sESCGz8dt7vK2Q082z3Gm/oC4Ej5j5q4SbXJNTjjDJ7Xx+30I3tFtakC7ZzIPoRB+BAPuWV2RLKzmPEOY4td6gkfBa1h9KGOpn7sj3HZZhxNakV6dVv/WYC7+pkNd8sh9Sl5oppMHDKrRIPuwfcneF3Ydsq85hiAfVSWDkNgIoquwttNck1dYV4w8wlVfEuHm0nZgNvir7Z3GirnEmJNDSOaY5OhVclWuaAjdMcOwoOJJHuTq3rZgSVJWz2tgpcWmxrk0hTDOHmDUDdNeKeHmPZ7Oo5qbtcSaTAOyY8U4pFFxHIJu2NgOU2jM8NADi133dD7knjmUiW/FOcLs87i489fVN+JGZBHJKlFKQ2E7hRXs6CSzII6F2aHcX7HF3LoiULluyqxrkpVl0Qlztqi15RPcRX0W7g07loMdOapVM799lNViXMLTzH/ChGGJ96qMdqoKwP2R7O9dTOmx37dx3XbmmW6a+/mkmiXD1Gn6IkymdaSxwI3BDgesQfml7+lBD2ey/zN7H7zexBSzsPqZgzIcxksHzI/NWDDOG3BhFVzTJDsm4BHfr1hWG1RHW9iytTAaSI9l0SQdiD81auCuG6Aqk1IIaxzs7zo0iPNGwhMWUMjiAyABoANB2Vo4cwYXVOvRzFrjTd4bm/iYWuAI5gxBCtsiS+R7iv0i0xSdSoUXPAhvjZsga5sHMxuUl0aEAxPvVyw3FvrlEsdArsylwBBa5w2qMI0LXbadVh9sclQ29zUqMpUzUcAxocPELdCG8g4xJ5dp00P6PMIqVLSo8BzKlOpmog+VzqZaHOAG4aXEuaepPIoIybdM0ZsWNQtd/3+/5NMsbjMGP/ABeV39Q01VH4raGWrXkf/FVynsHy0/NjVZsFuhVa8TDjBcNi14++B0PPvKgPpVpFmHXLxpmNu6OjvrFNrx8z8SmSVqjJ2KFiXEDWsOU+Y7JvhfEQzsnqJVJfcE7pMVSNQqSoS7Z6Ctb5pbIPJZxxLiI+skB0jmqzS4prtZlDveop944uLiZJ3Kj5RFaZoFteANUXiuNEaBVluIu6pOpcE7pUcVOxjyFrwHFfPPVPuJb1rqJaDqVSaF0WmQlrjEC4Jji7srfxTJbBL0MaAUTGqgqkAbKAFwQlPrxCjVskZUPfslvRBMPtB/VBXRe5BS5DOiEroVtApjhtbRRr3zJHVOnFNssb680LDjyFqPMCSSBoJJMdgl8JBNamRlEPa7zaNhrgTPbRJ2tZuaKjSWGQcvtD+Ydx05p3SsCarWNmpm9k09yN9AYIOh0OuirsHGr5NBvTTqumnGmxH5pthl3mqmk/yv3aeThzjuhw7hLdQKpLwJNN4LKjR3Y7WO+yr/ElJ4rQNMuxmCNeqRhve0zra/NhyYU4rlF4fh06iP3Hfsn3DeFvY97qNXI/K7KxwljvKZh4Mg91n9lxHcUWBucPgk+aSdeRceSteCcY0n5Q53h1NN9Gz0DtlqcTkKTZY6+E06/+pUoDxYzVKbmN8QHc1KQcIe2dY1Gp9RO2l85xbWZHjNbDw2QyuxvMN5PA3buBqNN4V/HVGgGtuPCe0ez7IeOctImPXRN6vGWH1XZ6TqtCpuXAZ6biOdRoMk6+0IPfdV2C5fBc6pY4tuKRADjqeTH7OY/+R3yMFRfHeJsdRFsQCXQ57TrDdwD3n8pS/DN9SuKdR9Bwb4oe14aAW+JTJY5wa4RPPbWQqrw9w/c3FzUZWJy03RVqGfNzAYTvLYPYEJeZyqo/Js/HwxdR5Mr4jzRQuLeFH2opVRJo1m5mOg+U82OPXmOo9Cqu4L1ve4RSr0DQqMDqTm5cvQAaFvQjcHsvMvF/D7rK6qUH65TLHfjpunI74aeoKalSOdkacm0qVleck0q4IhCgAGuSrNUiQusfChBR4hE8RGL5RC1QgeZRS1EhdzKEBlQQzoKEAx6WCa7JdjlCAclLa0dUIAHvXAwkwFYsHpCmJKJRT7lxbXYibrhuoxufM0xEtEzHM6Dkj4K5wuWOojxHMLYDQD4hGjmsjqCYVlzZ3AA/8LW+AsHoU6LXtpsD3gEu3fB6uOqueNSVx7BRntfPchr/AIavrhjRSyUQRJc4xV1GrRAOT4yqpiP0Z3tMF3hiqNyabw4/2mCfcFvFBqVKCMVBUgpZHJ2zypeYe5hh7S08w4FpHuKi7i17f7+q9d1aTXe00OHQiR8Cst4t+i/V1Szgt1Jok6jn/pnn6FFSZW4yyxwt1SmHUmNd1HlzCNx5ik6WC3eacmUc5cwadYBUng9M0blrTIa8ljm8w4bGDzBBHvKt982kA0hzs0ecO2J6gBC8afccs8k7DfRw19uajHOnO5rwAJDTlyvEgxrDf7VqlrdToBHdUXhgMI8pk9A2PcrPQov5Aj/OibFKqM8227LDRd81mP074SDRo3QAzMf4TjzLHhzm/BwP9y0W2cY56bk6KL+kCiKmGXoyF8UKrmACTnawuY5vcEA+5AwTzFUppu5qXo15Sj2yoV2GJCLCcOYky1VRLESuh6M5qIWKiw4cuEIkLkqEoNCCLKChBxUppJqvp4KPUpvV4JPUpHqcXkYsciu4VUbPmTi9cT7J0SOJYI+m8NbJlTFnwnUc0EkopZ4VVjVilBXQ44Poh9T/AFKjabQCXOcY06DqSYWwcM4jQqBtKjU2GgbyA5k/uscZhRonK4kh2h/RaR9Gtqwh4LdQdxm25bLThdx47CMnfk06zaQAJnuu3NXLryEz6dUnbUsu0/56qlfShjdag6jTpENFZtRrjrm1hpg7bFC+5Iqy5G7aQHA6O1B6g7EKNuuJaFMxUqBvroovhi2d4Apuc5zejoJH9JiQqt9KGAOe2n4bngg6+Zx0Kkmoq2SrdFN4guhUua1SnOV1R7mHsXEtPZPHXoqtBOh0kwCR6Sq8eFq/43fEpfDcCr0nySXNIhwM69CJ5hJ9RDyOSfgueA3XhvHh12OHNjvEpu+DWvCvVjis/dJ9DVePm1qxao0NeA8uAncbx7+aueFNq0wC28reGfYeGh7PQ+bQ9k5SsGUTRxeO50qh9RA+H+6kagJpPBbu1wgbmWnQBVSzfclodSuvrA+8Gim149xmVabB7sozzmjWdN1b7CjyDUplhLSCC0lpB3BBgg9xCVp11bOMOHapvbs5QM1es4Ds6o5wPvBB96gXcO1vwpXUivkm1sb5pRS1Oxgdb8KVZg1b8KvqQ8lbGRrmIsKYdgtX8KR+xK34VOpHyTbIinNRDTUr9i1vwo4war+FXvj5JTIXIgpj7Gq/hQVb4+SUzd/BHRJ1KIg6I/jDqiVqgg6ry9s6nBW24Y2pXmNlOVKTWN22UdYXAa9wK5jN3Igc10MOmllyRS7F58tRVlWx+4zO8uwM+8KS4SvntrNLqvh03TJLmtbp67lJ22G+K8MGkqC+kPA/qla3cCS17XDXk5rhP/sF35JYFSOfiSyzp/JtLeLrOmAPrOePwZnf+ohV7jPH6F7Ra2lmzMeHjM32hBaQDOh8wOv4VmtnUkBTFm6CFznqZOXJ6qH4LB03JNt1wX/hfG2saGvMdJ3Uji1y2rEahZjxTTLTScOTvzCuGDV81MSeST+QzyitqOLj0kel1Pscm1b0RfqjeicFyLK4+5lUin8XYaGObUDZa7Rw5Zh+4n4JHCXPojxbeoHUiQKtKpJDf6o37OGqt99bNq03Mds4b9DuCPQws4dXqWtUxAc3yvadWuHQ9iuzodRujtfdCckL7GoWNvTqw9tJgqRq0uyuPdtRu49VaMLkNgte3s92bfo6dQs/4SxqnWbGU/0kSAegcr1hogkBjmyOoLfcZK6adoxtNMg+KrFpr5o9prSfUSPyAUMcOb0Vn4op+Zjuoy+8a/qVCSvOatyjmkjbipxQx+zW9EPs1vRPiVyVm6khlDL7Ob0XDhreifrinVkSkMW4Y3oEWphreikWItQIurIraiN+zG9EE/hdV9WRNqKJ/FJ6Lo4qPQqsLkr0XpMXg5HqMnktlrizajtiCpy4AyTOqzy3vhTOqmbTFw7TNonY4wxfpHR3zjbLFhd61hzEwfyUDx/i7bqmWgyaZDmdNNHfL8kxxW5kgA+v6KPCPKt/cRHM4S4OYFXlsdFZbMql2B8OsWnY6j0VwsXyJXJyx2yPon4rOsuFD3HnF9PbaI9yumE4A/6sHNOuWfVUZ1cvd4YH/BWzcP1mig0EjQQtThDI+fB5XNknjxyxLvuZlNzxF4bix8hzTBB5JL+Km9UT6TmMNyXMjQQ4jqqXKFaLDJcHMy5c2OVS4LyOKm9VD47fsrEOb7UQf5hy94VelBpjVHDR44O4gLVzvkm+G8QNCqD91xAP7raMIuA7IQN41A098LCrOmHvbLgwH7zgSwH+bKCR6wVrnDGGVsjSPBezSKlCtUB97W+Un1hNhxwaslSW5FuxTDvHpFgOUyC0kTB9Piq1ccJ3LWktfTeRs3VpPoTpKtdq8wydzEgmTMbH5/BOjU80dR+XP5oMumhkdyXIpTa4RjV9ib6Li2rTexw3DgU0/iZv4le/pStR4dKroHBxYT1BEgHrsfisovsLa8y05XenlJ7hYXp8KltkdeGgzZtOs2F2/lfwTv8AEzPxI38TM/EqNc2T2e00x1Go+KkeHsJ8Z4nblyB9TEBOWgwtWjlTnnhLbNV/cutLFHlhqBjywal4aS0AcyY27pk/iZn4lf8ABsKaykaRFQ03Nc11OrlcNeXl3aRO20LL/pNwS2tatD6rIFSmXOZmLoyugOk666/2qlocV0SWaaVj7+JmfiQWeygj/wDPxCvVzHS4uldYwnZb7MiVkXiZR7CoeSRxMeaCnOHU4EpNbpHSWR4sVIfoBcautBOwJ9E60c2mxniLYLHjkYPoVZMGrSIURWo6Q8ESNBGp+OyvVPAw2xBZTPisFNzhGZzmkw4lw2jp0Pwx6nHfKPTfg9csPsnfLoGF2WZxeNxAP6LuPYvcW48hhvM9ETCb4MOpG3mE7DkY5Jxirm1mZeTtnTI2kHRZIuVmrXwWLU7vh8lfqP8AFYSTJP5quvEEhWbDMIqMBDnMI7EzHvCsVnhNoWHP7RHNpOvYrTpp7bTM35pYtQoTx965RmqCnb7hqqHu8NoLJ8vmAMehTc8O3A+6P7m/utnUj5POdGfhjK0rR5TsfkVeuDK9uHAeJdU3fey1CKZ9coBHvVSPDlxMZAe+ZsfMoxwS7bsx/wD4uEfCUNxu0x8JTjHa0zacNxZgdUOecoloc/M4cpe7qSAlcG4hp1qlQz7AbLwZp+YwGtdoZnssVYy9azJ4dTLMnyjUxzI1OyPRuL1jXNayowOjMQHfEjZXuCtff+i8/StxGxz6duxwdl/1HkGYJEMHwk+8KisuZTGhgdw9xcS8EnUvaTJQvrOrRBLi10CeYMDcxqsOXHKUrPT/AI/8lgw4lCyZpXCf4bjAty4lofSMGozmMv32dHAT6qkU8ZEwdD0T77QbBdOg3k7dklRlFnUyajT6nE4tpqjcLvFRTp0nvfoCXir/ACjU6Dq0OCw7ijGDdV3VYyt1DG/hbmLvzcUvZ31R1mQ5zorVM9NhcT4dGmMoAB2DjOn8vdRFSlqulDyzwOXvtQgglfq66mWhO1k6zAjzf6wCfmn1rhLGHcu6zHv2Rqlm93/Xd0lvg/8A50O6KMKr+aLqoANPYpEk+oGywvJN/P8Aw6awYo9o/wDQ78LoEy6k0umZOYxG4AGnyTltrTEDwmQB5QGgEfJRbuG6mua6ryehido0O26LbcJtBl1as4nc58unqNT70N/1DK/pJtr2tEANaOoygE76JSrOXYGAdjp6nX3z0UJ/B9qdPOOnmJ2339CkqXDNuyqymH1AXxILm5Yns2Z3Vxim+5UpNLsh1hVNtS5ZPmbmzEkwCQ7STG0AfGOS1ajZeJTh4cykd9S1x5zmkZes79hum3DfCNCi0OY0bCCTJ9Z9ysN9ajIczyABJdMlvU7a77bJzlfYzdiMv8Otq1B1F4JpFrm+0SNY8xqalrhHtGNzvKz7F8OpYXTpUqlwXNIqeG4sJOVrpDDlkEgOA5aclpuEYZ4Ya2T5Z5NbOu8BVr6T8Bo1KNuCwBlJ74a05QC9szA32UlW25Fwct3BRW8RWsT4zecyHA69omEDxPbDXxW+sOPPYadE2pcN2wmaB/uJEbdeuvuS9vgFs0SKbTJ3gu3MfekJNwRo2z+hCrxhbjQPJ/pa7ee4H6pN/G9AGYqE+gE6Dv6p/SwS2G1Knrv5WE9xr11/2RqOH0BtTpAxJhrekaj3fmpuh9k2T+iGbxu0iGUKjvf+oB5JtW4ruHT4dOsO2Vro02J8Of1Vup02sA0GXttr+iNTeDB9dvfqosi8EeOXkpVPFMSdsKmuw8Ngn4t1RmnEjoc46gupjQ899ldKZgmBpsB0PJwPLfolhWnUnkBrHKBr8te5Rdb6B6JTW2WJZYFUARt4gzAf26JAcP35zE1WnMMriapMt10MDUb/ABV3a9p5HTXUIOynUHUTp2MnY+pU6zK6KKXhnCmQzXp06wH3RVqMAHfK3N8xup97bWo1tI2dOmBLpp1C50hpABztkjXryUl1ITfxGFxjQtidwIHfmf3QObYyMEuDraoALWCA0Q0HSAOXRJioZOvwG3zSzPUa/wCTskQ0iQIjl37oLY2kEzO/E74FBG/8B/b/ALoKuSUhobSzZLctMcpADT8Wj9eaWqihuXkyRtVqTOvR3YBZaa5PM/FGFc9StXTfkwdX6NRqXtEhwc/oCc7g4f06ydtdeaQfRoOGYV61PNr5azgJ7Akxr+SzU1z1K665J3J+KnTZOr9Gh0qls4OAr1T96XV3gjlAIcJ2RX29uKgd4lQk+y81c3PbzTHtR/mud+KjeOep+Kvp/ZFl+jb7LiSpTEBzAGgmHSSRpBJz+qVPGFUtyGpTBzOk5R5mmMrYc4iBI1WGfWHa+Y676nVA1yfvH4lD035L6sfBto4wqRpXGmgEN+X7JK4xs1ZbUqudlObUAgHtGnVYw25cNnHnzPPddF2/k9w9CQo8TZazJfBqtW+ognzM0mDy5CGx6pZzgdA4ToOWnP3H9lkJqmdz6yZS31+oNc7/AIlV0S1qPJrMRvyGhIGus+n/ACkQ5ok+WNSTsR10WWfaFT/uO6bnZJuunH7x131O3T0VdFhep+jTm4xblzT4kHpmIH+abwlauJM+7UadtiNRG3LlCyjxO5QNTur6C8lepfg1b64yZzNHvEa9gf8AAjPu2e1IjWTpvpOqykVjpqV03B6n4lTofZPU/Rq1K5YRoZkSTp6k+i7UrAS6OpOwEb/5ssqF4/k53xO3RHOJVIy53RERJ26Kuh9l+p+jUHVwASc2w13mROh5/wCyDKo7axPLTcmPgsxditXm93x6oOxat/3H7RuduiroMv1K8GlOezy8ucARpv8AD90adJJBGx/cmAsz+1qv/cdp3QZi9VsAPMCIHLRToPyX6leDTPrI6j5rizv+I6//AHPkEFXQl5L9THwRQK7CCC1GELC6uoKEOILqChDkoIIKEOgLpXEFCAlAoIKEOBdQQUIchdQQUIcldQQUIcXCuoKEOShKCChAEoEoIKFnJXUEFCH/2Q==">
            <a:hlinkClick r:id="rId3"/>
          </p:cNvPr>
          <p:cNvSpPr>
            <a:spLocks noChangeAspect="1" noChangeArrowheads="1"/>
          </p:cNvSpPr>
          <p:nvPr/>
        </p:nvSpPr>
        <p:spPr bwMode="auto">
          <a:xfrm>
            <a:off x="206375" y="-1638300"/>
            <a:ext cx="2762250"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QTEhQUEhMUFBUVGBQWFBUWFhQVFBQUFBQXFhUUFRUYHCggGBolHBYUITEhJSkrLi4uFx8zODMtNygtLisBCgoKDg0OGxAQGywkHyUsLCwsLCwsLCwsLCwsLCwsLCwsLCwsLCwsLCwsLCwsLCwsLCwsLCwsLCwsLCwsLDQsLP/AABEIAQYAwQMBIgACEQEDEQH/xAAcAAAABwEBAAAAAAAAAAAAAAAAAgMEBQYHAQj/xAA/EAABAwIEBAMECAUDBAMAAAABAAIRAwQFEiExBkFRYRMicTKBkaEHFBVCUrHB0RZicpLwI+HxQ1OCsjPC0v/EABsBAAIDAQEBAAAAAAAAAAAAAAIDAAEEBQYH/8QALBEAAgIBAwMEAQMFAQAAAAAAAAECEQMEEiETMVEUIkFhBTKx0WJxgZGhFf/aAAwDAQACEQMRAD8AhaNk3OSrdhL2NaNlVxSK4+o4cyscMzRolC+S6X12wiNEhY3LQqlTruO5UpRenRy2KlCiyV8Raoi+xJpCiq9bU6pqHSUl52M2I7WqknTREruzCCnAaEm9qVvbGpDWi3KUjibS4aJy9q4G9VayMBorbr6tT0CYXNeq/V0q4VLJpTc2TegWqOq4EvEioCkTyTilRcNYVoZYt6BPaVi2FHqV4CWIpV1dOjYqM8UytBucKYeSYV+H2kaBXHPEp42Q2GX0Ka+0m9AoevhDmHRIvtXHqhmozdlpuPBO/ajeyb3N+0hQv2Y/uiPw946oVjj5L3PwSdLEiwyNkvb8SEugTBT60wRrqTZGpGqrd7ZeDVLfeE9YwXlZdaV22oBKd0rFrlnjsUczYp5h/FT2mCmKEEjNKWSTsvP2aFxVv+Ligh6cSrmWeUnVbKbPuEKd1K5lHRTO+HCkaQTE1NQpGjsnY+zF5O5HVjqUSEpXiSSYHMpjSxi3ccrazCdomNexKVtbDHZqQjsbKZYgx4AcGmHeyfxRvCNY33IiPVHGAxRfdrgeVKUJMhOHPzJMsQNUB37CcJJ9FPaTUsaQVFUR9KklwYShYkntVE7HXFBjlxpQlWXYnXpgpsLRqfW1sas5NYIGxg9SDtopA4EWjz1AD6E/NXdBbJP4IUUW9ESpQB5J0aJSYCqwQlKuWCAoLE7M1HFx3KnbmnpooS6uS1OhOXwLlFEDc4W6U0NkRyU4cRHNJ1qwI0WhSl8i2l8ER4J6IJ7nQRbmVSLfdpra1JKf4rRiYUdhVmXv7Kp4FHHaNGkyReWp9iWbyUlR2TijgZLQRokqtu5mh16FJwxfZjdbs33DsZzxljBdUdRYYY3R38zufuGyqyd4xTLa9UO3zv8AmZ/IhJ0KEkd4+a0JKKMTbkx/heO1KUAkvaNMpOw3hp5c+yuuF39OuA5hkjcHdvqFXbXhymLptvXqOaTHsN2cdQJPbmrPefRpVpZa1lcB4ictQZHabtPI+hAWfKoS+aZ1tDrcmD2zW6Pj+P4LBhVMPaZ9pu/odim1y2CU2wC/EPDxkr03NFRkyCx4iW9dYPxRr6vqUiV/JNdHGpb8f6WGpuhLeIo+lXThtVAYUxyCk6rUmblrdzCa1L0vMNGUdfvH9goasGky52lFf5+BV9WO/Yb6Loo5h5tBzAP6rtClHql3PhA5eD0em/F4tOt2Tl/fYUw688EmTDSPcP2UiMapukFxaIOwM7b5lA3dFtVuV0x2JBn3JHC7J9E5mVjPIFoIjoefwRKPHc5Gu1WHJlezt+5J1XNHsuzDkYj80xqnXRObp2YzzO8bfBJBis5bEy6QmVW0a5SLqSQc2ESZRCXGEDooy6sIVqcYTavTDk2ORoCUUVL6oVxWb6u1BH1WBtJe5d5SSicM1AKhXLxv+mfRQeEVi2pA6rT1bjRJYalZr1O4aWDYKv4niDZgcpkpGjXJACjsWpSDHRVGKTsGbbVFV4nwttaKlP8A+TmPxgbe9VqgzK9pdsC0nsAQStFwi1BAnfWJVEv2uDj4jYfLswiAHA66dP0Q791h9PbRpPEVWg429ZjQ4uIa6oNCww0jXuHK7tptFFoBk5QZ9QqRwjiJrWraVQNygBhDgTmBEHftz7q0WdfJSZTdMta1pJ6gBYJ8cHShyQGL4VTpmnUk+M5tTK0kgVGs8xAge0NI9VCXTSXHpJVjxK+fJY8Ui5urS0lzqYcCBMgZXZfzUSGKrfyJzyTSivgimtIQv8QbRpl7vRrebj0H7p3cgASqbxXULnMPIZoHTVacWByTk+xicqdIQucUqPcCT5jrA2A5BWLh24JMGTHPlPZVXDbdz3ANBLnaADV3uG5JWrcLfR7UaDWu3Op0qYL3U9WvcB5vMdhtECTryUyY93CO3otWsHvm+PAxdV1hJlyeYjdMfULqdJtJsABjRAgaSe/VM1lUUhOu/Jz1PC4j48/3O5kTxCjJNxCI51iviIhrwuwiFoURLDi4RHVEUI+VFVF2Nqj0R1TRKvATW601VpFHM6CZfXAgj2l0aBcYK4DUSFWWWAZVce+i3Cth7csLM+N8LyuDm9VpcNvImWXfwMGjQa6pW5bA9yRtRtPRJYpcxPoj7oUnTO8NtL6sDYKX4u4GbctD6TgyqAAZnLUA2mNj3UXwZXDXEnmrhiONNp0nOcQAAST2CSkkaJzcjJrfHK1g51CowFzDEzyOxB56JHEuNa1QZafkHXd59D933KJ4jxgXFUvDYGwPNwBOpHLdQ+ZRYo3bQSyzqrL1w1iDPDcHOl5cSZMuOg113U19YgEnQBUzhyyiKzhzimOp1BcpHG7pxYWN9ojX0GqfDTR/XL/QqWT4QkcWNZ1UjYEBg/lDSfmZ+SP9RbcFtMglxP8ApgECXk6Nk9QT8FWMNuMjwT7JgO7d/wA1aRb1KdMXQB8Nj2tLxrleIcwx+XVHv9tA7fcXHg6zt6U/VX0m1WiKlO5pP8QnmBVD4HoB6q68VYgW4dmaGtNUtpuA5AzMHn7MfFVnjW9bUZaV7ak2pXrs84ZvDgPM4gQIcHb9VFeJc1GNo12+G1ri5rOpiMx1nrHvSZSilTH9Gbju/cYkGEXVSFW1LfRN3gLA9t8FKL+RnVuITRtzKc3FqXaBKW3DTyJn3J8MfFhR9r5C+NomF3clqmbex1ykbbpri9kBqrx4906Ky8KwWHmaCmt/clhK5aXeQaol09rzK3x0N2mInnVKhtRvC46JLEbgtR7J7WOIKNiVRroWFwqVGn2vHfyQv1g9EFI/VQgj4M9s9I31+1oIlULiS4zjRM6+OOqGSYCJUuQRqk6jM+0R7wKHci6TzMLtxbZmmeiNTIzJ24aFVCT2CZLkh7OkaeyLf4gcjyRmDWuJG8wNktePgRPr+yaZxBEaFbtPpvbvn/gXPLzUTNy4HX/B2UhgeG+M+Xew3V3fo0KWvuHGE5mOLBOxgt7xzCf0qYp0w1ggchzPc9ymRwtPkJ5LXApVqAdg3RoHz/ZMWAkl3YqRvLEtoUqh/wCq6oGD+SnlBd73E/2olO2OQwCeZgbDqeyZdgJEjg3Af1+0qupPy16TszWkS17S32ZGoMgdUxs+Db4NdTyOqUnaENeC1jj7L8pIjXfRaD9ET4qPbyNP/wCwV+uKTadRp2D9D6rNKCfBphncJXSZQ8FwR1lh+ao0NrOIIboYgENBjuXOKiLStLyXmXHUk7kq+8WAxrsz4Fr9J9xEe8LPaDcz5C5WshPcorsbMWTqNzl3Y+vnCCq9nzSG6qx3NlLSOqPgmBhrY3KPTYHRnzzSfBVH1iwgu0Vow/EKb2AtI7pjxZhoDD1VVwTR5bqOi6WLHtM08m8s2IXwFTQbjdQmL3c80vjFPyabjUKv1mEtJBkoI+zLuQyVyhQvRbnPaEwxKoWDRPMGpOcCfcmnEZI0hMnnlLJaC9Mo4dxDPrudrKLRrOLh6pa2tC70Sht8p7oZSQhRbH8uQTfxO6CGwtpaWXoOgOqeUgS3UqtMsXtdM7KasLjkUrJjcUOjljPuOKdYMd5nACDqdBoRz96hMd4se1zqdENgaF7tZkT5RtHcq2WrAe8rNOIHtNxUDGtDQ6Bl200n1KrFVCpL3ExheNmtpUgPGoI0Dh6dVLzpJMKg0qhaQRuD8eoU7hFRxBnUEzJOvPSPguljz3GmZpY/dZMOry4aaaj15/oUta23iPaJDQfvHRrGiS95PIAAn3KOq3LRIEOc2TkkSdDomuEcSnxYq0w6m9r6Za05XNbUaWktcdyATodChlkpDIwtli4z4qtX+FSoh2WgHMa4tgZYHLfUgnZQWEcTV6daJYORGQOaQeWvIyFWbkHMSdZkztIlP8KrNkZtw0t9Wn16fkeyzSk9ppxxj1Evg2D6I74OuKzHBrX5Za0SAW5hOUHWASB8FpeN081EkbsIcP1WC8HYbePr061oxxyPbFVxy0oJ1a5x9sESCGz8dt7vK2Q082z3Gm/oC4Ej5j5q4SbXJNTjjDJ7Xx+30I3tFtakC7ZzIPoRB+BAPuWV2RLKzmPEOY4td6gkfBa1h9KGOpn7sj3HZZhxNakV6dVv/WYC7+pkNd8sh9Sl5oppMHDKrRIPuwfcneF3Ydsq85hiAfVSWDkNgIoquwttNck1dYV4w8wlVfEuHm0nZgNvir7Z3GirnEmJNDSOaY5OhVclWuaAjdMcOwoOJJHuTq3rZgSVJWz2tgpcWmxrk0hTDOHmDUDdNeKeHmPZ7Oo5qbtcSaTAOyY8U4pFFxHIJu2NgOU2jM8NADi133dD7knjmUiW/FOcLs87i489fVN+JGZBHJKlFKQ2E7hRXs6CSzII6F2aHcX7HF3LoiULluyqxrkpVl0Qlztqi15RPcRX0W7g07loMdOapVM799lNViXMLTzH/ChGGJ96qMdqoKwP2R7O9dTOmx37dx3XbmmW6a+/mkmiXD1Gn6IkymdaSxwI3BDgesQfml7+lBD2ey/zN7H7zexBSzsPqZgzIcxksHzI/NWDDOG3BhFVzTJDsm4BHfr1hWG1RHW9iytTAaSI9l0SQdiD81auCuG6Aqk1IIaxzs7zo0iPNGwhMWUMjiAyABoANB2Vo4cwYXVOvRzFrjTd4bm/iYWuAI5gxBCtsiS+R7iv0i0xSdSoUXPAhvjZsga5sHMxuUl0aEAxPvVyw3FvrlEsdArsylwBBa5w2qMI0LXbadVh9sclQ29zUqMpUzUcAxocPELdCG8g4xJ5dp00P6PMIqVLSo8BzKlOpmog+VzqZaHOAG4aXEuaepPIoIybdM0ZsWNQtd/3+/5NMsbjMGP/ABeV39Q01VH4raGWrXkf/FVynsHy0/NjVZsFuhVa8TDjBcNi14++B0PPvKgPpVpFmHXLxpmNu6OjvrFNrx8z8SmSVqjJ2KFiXEDWsOU+Y7JvhfEQzsnqJVJfcE7pMVSNQqSoS7Z6Ctb5pbIPJZxxLiI+skB0jmqzS4prtZlDveop944uLiZJ3Kj5RFaZoFteANUXiuNEaBVluIu6pOpcE7pUcVOxjyFrwHFfPPVPuJb1rqJaDqVSaF0WmQlrjEC4Jji7srfxTJbBL0MaAUTGqgqkAbKAFwQlPrxCjVskZUPfslvRBMPtB/VBXRe5BS5DOiEroVtApjhtbRRr3zJHVOnFNssb680LDjyFqPMCSSBoJJMdgl8JBNamRlEPa7zaNhrgTPbRJ2tZuaKjSWGQcvtD+Ydx05p3SsCarWNmpm9k09yN9AYIOh0OuirsHGr5NBvTTqumnGmxH5pthl3mqmk/yv3aeThzjuhw7hLdQKpLwJNN4LKjR3Y7WO+yr/ElJ4rQNMuxmCNeqRhve0zra/NhyYU4rlF4fh06iP3Hfsn3DeFvY97qNXI/K7KxwljvKZh4Mg91n9lxHcUWBucPgk+aSdeRceSteCcY0n5Q53h1NN9Gz0DtlqcTkKTZY6+E06/+pUoDxYzVKbmN8QHc1KQcIe2dY1Gp9RO2l85xbWZHjNbDw2QyuxvMN5PA3buBqNN4V/HVGgGtuPCe0ez7IeOctImPXRN6vGWH1XZ6TqtCpuXAZ6biOdRoMk6+0IPfdV2C5fBc6pY4tuKRADjqeTH7OY/+R3yMFRfHeJsdRFsQCXQ57TrDdwD3n8pS/DN9SuKdR9Bwb4oe14aAW+JTJY5wa4RPPbWQqrw9w/c3FzUZWJy03RVqGfNzAYTvLYPYEJeZyqo/Js/HwxdR5Mr4jzRQuLeFH2opVRJo1m5mOg+U82OPXmOo9Cqu4L1ve4RSr0DQqMDqTm5cvQAaFvQjcHsvMvF/D7rK6qUH65TLHfjpunI74aeoKalSOdkacm0qVleck0q4IhCgAGuSrNUiQusfChBR4hE8RGL5RC1QgeZRS1EhdzKEBlQQzoKEAx6WCa7JdjlCAclLa0dUIAHvXAwkwFYsHpCmJKJRT7lxbXYibrhuoxufM0xEtEzHM6Dkj4K5wuWOojxHMLYDQD4hGjmsjqCYVlzZ3AA/8LW+AsHoU6LXtpsD3gEu3fB6uOqueNSVx7BRntfPchr/AIavrhjRSyUQRJc4xV1GrRAOT4yqpiP0Z3tMF3hiqNyabw4/2mCfcFvFBqVKCMVBUgpZHJ2zypeYe5hh7S08w4FpHuKi7i17f7+q9d1aTXe00OHQiR8Cst4t+i/V1Szgt1Jok6jn/pnn6FFSZW4yyxwt1SmHUmNd1HlzCNx5ik6WC3eacmUc5cwadYBUng9M0blrTIa8ljm8w4bGDzBBHvKt982kA0hzs0ecO2J6gBC8afccs8k7DfRw19uajHOnO5rwAJDTlyvEgxrDf7VqlrdToBHdUXhgMI8pk9A2PcrPQov5Aj/OibFKqM8227LDRd81mP074SDRo3QAzMf4TjzLHhzm/BwP9y0W2cY56bk6KL+kCiKmGXoyF8UKrmACTnawuY5vcEA+5AwTzFUppu5qXo15Sj2yoV2GJCLCcOYky1VRLESuh6M5qIWKiw4cuEIkLkqEoNCCLKChBxUppJqvp4KPUpvV4JPUpHqcXkYsciu4VUbPmTi9cT7J0SOJYI+m8NbJlTFnwnUc0EkopZ4VVjVilBXQ44Poh9T/AFKjabQCXOcY06DqSYWwcM4jQqBtKjU2GgbyA5k/uscZhRonK4kh2h/RaR9Gtqwh4LdQdxm25bLThdx47CMnfk06zaQAJnuu3NXLryEz6dUnbUsu0/56qlfShjdag6jTpENFZtRrjrm1hpg7bFC+5Iqy5G7aQHA6O1B6g7EKNuuJaFMxUqBvroovhi2d4Apuc5zejoJH9JiQqt9KGAOe2n4bngg6+Zx0Kkmoq2SrdFN4guhUua1SnOV1R7mHsXEtPZPHXoqtBOh0kwCR6Sq8eFq/43fEpfDcCr0nySXNIhwM69CJ5hJ9RDyOSfgueA3XhvHh12OHNjvEpu+DWvCvVjis/dJ9DVePm1qxao0NeA8uAncbx7+aueFNq0wC28reGfYeGh7PQ+bQ9k5SsGUTRxeO50qh9RA+H+6kagJpPBbu1wgbmWnQBVSzfclodSuvrA+8Gim149xmVabB7sozzmjWdN1b7CjyDUplhLSCC0lpB3BBgg9xCVp11bOMOHapvbs5QM1es4Ds6o5wPvBB96gXcO1vwpXUivkm1sb5pRS1Oxgdb8KVZg1b8KvqQ8lbGRrmIsKYdgtX8KR+xK34VOpHyTbIinNRDTUr9i1vwo4war+FXvj5JTIXIgpj7Gq/hQVb4+SUzd/BHRJ1KIg6I/jDqiVqgg6ry9s6nBW24Y2pXmNlOVKTWN22UdYXAa9wK5jN3Igc10MOmllyRS7F58tRVlWx+4zO8uwM+8KS4SvntrNLqvh03TJLmtbp67lJ22G+K8MGkqC+kPA/qla3cCS17XDXk5rhP/sF35JYFSOfiSyzp/JtLeLrOmAPrOePwZnf+ohV7jPH6F7Ra2lmzMeHjM32hBaQDOh8wOv4VmtnUkBTFm6CFznqZOXJ6qH4LB03JNt1wX/hfG2saGvMdJ3Uji1y2rEahZjxTTLTScOTvzCuGDV81MSeST+QzyitqOLj0kel1Pscm1b0RfqjeicFyLK4+5lUin8XYaGObUDZa7Rw5Zh+4n4JHCXPojxbeoHUiQKtKpJDf6o37OGqt99bNq03Mds4b9DuCPQws4dXqWtUxAc3yvadWuHQ9iuzodRujtfdCckL7GoWNvTqw9tJgqRq0uyuPdtRu49VaMLkNgte3s92bfo6dQs/4SxqnWbGU/0kSAegcr1hogkBjmyOoLfcZK6adoxtNMg+KrFpr5o9prSfUSPyAUMcOb0Vn4op+Zjuoy+8a/qVCSvOatyjmkjbipxQx+zW9EPs1vRPiVyVm6khlDL7Ob0XDhreifrinVkSkMW4Y3oEWphreikWItQIurIraiN+zG9EE/hdV9WRNqKJ/FJ6Lo4qPQqsLkr0XpMXg5HqMnktlrizajtiCpy4AyTOqzy3vhTOqmbTFw7TNonY4wxfpHR3zjbLFhd61hzEwfyUDx/i7bqmWgyaZDmdNNHfL8kxxW5kgA+v6KPCPKt/cRHM4S4OYFXlsdFZbMql2B8OsWnY6j0VwsXyJXJyx2yPon4rOsuFD3HnF9PbaI9yumE4A/6sHNOuWfVUZ1cvd4YH/BWzcP1mig0EjQQtThDI+fB5XNknjxyxLvuZlNzxF4bix8hzTBB5JL+Km9UT6TmMNyXMjQQ4jqqXKFaLDJcHMy5c2OVS4LyOKm9VD47fsrEOb7UQf5hy94VelBpjVHDR44O4gLVzvkm+G8QNCqD91xAP7raMIuA7IQN41A098LCrOmHvbLgwH7zgSwH+bKCR6wVrnDGGVsjSPBezSKlCtUB97W+Un1hNhxwaslSW5FuxTDvHpFgOUyC0kTB9Piq1ccJ3LWktfTeRs3VpPoTpKtdq8wydzEgmTMbH5/BOjU80dR+XP5oMumhkdyXIpTa4RjV9ib6Li2rTexw3DgU0/iZv4le/pStR4dKroHBxYT1BEgHrsfisovsLa8y05XenlJ7hYXp8KltkdeGgzZtOs2F2/lfwTv8AEzPxI38TM/EqNc2T2e00x1Go+KkeHsJ8Z4nblyB9TEBOWgwtWjlTnnhLbNV/cutLFHlhqBjywal4aS0AcyY27pk/iZn4lf8ABsKaykaRFQ03Nc11OrlcNeXl3aRO20LL/pNwS2tatD6rIFSmXOZmLoyugOk666/2qlocV0SWaaVj7+JmfiQWeygj/wDPxCvVzHS4uldYwnZb7MiVkXiZR7CoeSRxMeaCnOHU4EpNbpHSWR4sVIfoBcautBOwJ9E60c2mxniLYLHjkYPoVZMGrSIURWo6Q8ESNBGp+OyvVPAw2xBZTPisFNzhGZzmkw4lw2jp0Pwx6nHfKPTfg9csPsnfLoGF2WZxeNxAP6LuPYvcW48hhvM9ETCb4MOpG3mE7DkY5Jxirm1mZeTtnTI2kHRZIuVmrXwWLU7vh8lfqP8AFYSTJP5quvEEhWbDMIqMBDnMI7EzHvCsVnhNoWHP7RHNpOvYrTpp7bTM35pYtQoTx965RmqCnb7hqqHu8NoLJ8vmAMehTc8O3A+6P7m/utnUj5POdGfhjK0rR5TsfkVeuDK9uHAeJdU3fey1CKZ9coBHvVSPDlxMZAe+ZsfMoxwS7bsx/wD4uEfCUNxu0x8JTjHa0zacNxZgdUOecoloc/M4cpe7qSAlcG4hp1qlQz7AbLwZp+YwGtdoZnssVYy9azJ4dTLMnyjUxzI1OyPRuL1jXNayowOjMQHfEjZXuCtff+i8/StxGxz6duxwdl/1HkGYJEMHwk+8KisuZTGhgdw9xcS8EnUvaTJQvrOrRBLi10CeYMDcxqsOXHKUrPT/AI/8lgw4lCyZpXCf4bjAty4lofSMGozmMv32dHAT6qkU8ZEwdD0T77QbBdOg3k7dklRlFnUyajT6nE4tpqjcLvFRTp0nvfoCXir/ACjU6Dq0OCw7ijGDdV3VYyt1DG/hbmLvzcUvZ31R1mQ5zorVM9NhcT4dGmMoAB2DjOn8vdRFSlqulDyzwOXvtQgglfq66mWhO1k6zAjzf6wCfmn1rhLGHcu6zHv2Rqlm93/Xd0lvg/8A50O6KMKr+aLqoANPYpEk+oGywvJN/P8Aw6awYo9o/wDQ78LoEy6k0umZOYxG4AGnyTltrTEDwmQB5QGgEfJRbuG6mua6ryehido0O26LbcJtBl1as4nc58unqNT70N/1DK/pJtr2tEANaOoygE76JSrOXYGAdjp6nX3z0UJ/B9qdPOOnmJ2339CkqXDNuyqymH1AXxILm5Yns2Z3Vxim+5UpNLsh1hVNtS5ZPmbmzEkwCQ7STG0AfGOS1ajZeJTh4cykd9S1x5zmkZes79hum3DfCNCi0OY0bCCTJ9Z9ysN9ajIczyABJdMlvU7a77bJzlfYzdiMv8Otq1B1F4JpFrm+0SNY8xqalrhHtGNzvKz7F8OpYXTpUqlwXNIqeG4sJOVrpDDlkEgOA5aclpuEYZ4Ya2T5Z5NbOu8BVr6T8Bo1KNuCwBlJ74a05QC9szA32UlW25Fwct3BRW8RWsT4zecyHA69omEDxPbDXxW+sOPPYadE2pcN2wmaB/uJEbdeuvuS9vgFs0SKbTJ3gu3MfekJNwRo2z+hCrxhbjQPJ/pa7ee4H6pN/G9AGYqE+gE6Dv6p/SwS2G1Knrv5WE9xr11/2RqOH0BtTpAxJhrekaj3fmpuh9k2T+iGbxu0iGUKjvf+oB5JtW4ruHT4dOsO2Vro02J8Of1Vup02sA0GXttr+iNTeDB9dvfqosi8EeOXkpVPFMSdsKmuw8Ngn4t1RmnEjoc46gupjQ899ldKZgmBpsB0PJwPLfolhWnUnkBrHKBr8te5Rdb6B6JTW2WJZYFUARt4gzAf26JAcP35zE1WnMMriapMt10MDUb/ABV3a9p5HTXUIOynUHUTp2MnY+pU6zK6KKXhnCmQzXp06wH3RVqMAHfK3N8xup97bWo1tI2dOmBLpp1C50hpABztkjXryUl1ITfxGFxjQtidwIHfmf3QObYyMEuDraoALWCA0Q0HSAOXRJioZOvwG3zSzPUa/wCTskQ0iQIjl37oLY2kEzO/E74FBG/8B/b/ALoKuSUhobSzZLctMcpADT8Wj9eaWqihuXkyRtVqTOvR3YBZaa5PM/FGFc9StXTfkwdX6NRqXtEhwc/oCc7g4f06ydtdeaQfRoOGYV61PNr5azgJ7Akxr+SzU1z1K665J3J+KnTZOr9Gh0qls4OAr1T96XV3gjlAIcJ2RX29uKgd4lQk+y81c3PbzTHtR/mud+KjeOep+Kvp/ZFl+jb7LiSpTEBzAGgmHSSRpBJz+qVPGFUtyGpTBzOk5R5mmMrYc4iBI1WGfWHa+Y676nVA1yfvH4lD035L6sfBto4wqRpXGmgEN+X7JK4xs1ZbUqudlObUAgHtGnVYw25cNnHnzPPddF2/k9w9CQo8TZazJfBqtW+ognzM0mDy5CGx6pZzgdA4ToOWnP3H9lkJqmdz6yZS31+oNc7/AIlV0S1qPJrMRvyGhIGus+n/ACkQ5ok+WNSTsR10WWfaFT/uO6bnZJuunH7x131O3T0VdFhep+jTm4xblzT4kHpmIH+abwlauJM+7UadtiNRG3LlCyjxO5QNTur6C8lepfg1b64yZzNHvEa9gf8AAjPu2e1IjWTpvpOqykVjpqV03B6n4lTofZPU/Rq1K5YRoZkSTp6k+i7UrAS6OpOwEb/5ssqF4/k53xO3RHOJVIy53RERJ26Kuh9l+p+jUHVwASc2w13mROh5/wCyDKo7axPLTcmPgsxditXm93x6oOxat/3H7RuduiroMv1K8GlOezy8ucARpv8AD90adJJBGx/cmAsz+1qv/cdp3QZi9VsAPMCIHLRToPyX6leDTPrI6j5rizv+I6//AHPkEFXQl5L9THwRQK7CCC1GELC6uoKEOILqChDkoIIKEOgLpXEFCAlAoIKEOBdQQUIchdQQUIcldQQUIcXCuoKEOShKCChAEoEoIKFnJXUEFCH/2Q==">
            <a:hlinkClick r:id="rId3"/>
          </p:cNvPr>
          <p:cNvSpPr>
            <a:spLocks noChangeAspect="1" noChangeArrowheads="1"/>
          </p:cNvSpPr>
          <p:nvPr/>
        </p:nvSpPr>
        <p:spPr bwMode="auto">
          <a:xfrm>
            <a:off x="358775" y="-1485900"/>
            <a:ext cx="2762250"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xQTEhQUEhMUFBUVGBQWFBUWFhQVFBQUFBQXFhUUFRUYHCggGBolHBYUITEhJSkrLi4uFx8zODMtNygtLisBCgoKDg0OGxAQGywkHyUsLCwsLCwsLCwsLCwsLCwsLCwsLCwsLCwsLCwsLCwsLCwsLCwsLCwsLCwsLCwsLDQsLP/AABEIAQYAwQMBIgACEQEDEQH/xAAcAAAABwEBAAAAAAAAAAAAAAAAAgMEBQYHAQj/xAA/EAABAwIEBAMECAUDBAMAAAABAAIRAwQFEiExBkFRYRMicTKBkaEHFBVCUrHB0RZicpLwI+HxQ1OCsjPC0v/EABsBAAIDAQEBAAAAAAAAAAAAAAIDAAEEBQYH/8QALBEAAgIBAwMEAQMFAQAAAAAAAAECEQMEEiETMVEUIkFhBTKx0WJxgZGhFf/aAAwDAQACEQMRAD8AhaNk3OSrdhL2NaNlVxSK4+o4cyscMzRolC+S6X12wiNEhY3LQqlTruO5UpRenRy2KlCiyV8Raoi+xJpCiq9bU6pqHSUl52M2I7WqknTREruzCCnAaEm9qVvbGpDWi3KUjibS4aJy9q4G9VayMBorbr6tT0CYXNeq/V0q4VLJpTc2TegWqOq4EvEioCkTyTilRcNYVoZYt6BPaVi2FHqV4CWIpV1dOjYqM8UytBucKYeSYV+H2kaBXHPEp42Q2GX0Ka+0m9AoevhDmHRIvtXHqhmozdlpuPBO/ajeyb3N+0hQv2Y/uiPw946oVjj5L3PwSdLEiwyNkvb8SEugTBT60wRrqTZGpGqrd7ZeDVLfeE9YwXlZdaV22oBKd0rFrlnjsUczYp5h/FT2mCmKEEjNKWSTsvP2aFxVv+Ligh6cSrmWeUnVbKbPuEKd1K5lHRTO+HCkaQTE1NQpGjsnY+zF5O5HVjqUSEpXiSSYHMpjSxi3ccrazCdomNexKVtbDHZqQjsbKZYgx4AcGmHeyfxRvCNY33IiPVHGAxRfdrgeVKUJMhOHPzJMsQNUB37CcJJ9FPaTUsaQVFUR9KklwYShYkntVE7HXFBjlxpQlWXYnXpgpsLRqfW1sas5NYIGxg9SDtopA4EWjz1AD6E/NXdBbJP4IUUW9ESpQB5J0aJSYCqwQlKuWCAoLE7M1HFx3KnbmnpooS6uS1OhOXwLlFEDc4W6U0NkRyU4cRHNJ1qwI0WhSl8i2l8ER4J6IJ7nQRbmVSLfdpra1JKf4rRiYUdhVmXv7Kp4FHHaNGkyReWp9iWbyUlR2TijgZLQRokqtu5mh16FJwxfZjdbs33DsZzxljBdUdRYYY3R38zufuGyqyd4xTLa9UO3zv8AmZ/IhJ0KEkd4+a0JKKMTbkx/heO1KUAkvaNMpOw3hp5c+yuuF39OuA5hkjcHdvqFXbXhymLptvXqOaTHsN2cdQJPbmrPefRpVpZa1lcB4ictQZHabtPI+hAWfKoS+aZ1tDrcmD2zW6Pj+P4LBhVMPaZ9pu/odim1y2CU2wC/EPDxkr03NFRkyCx4iW9dYPxRr6vqUiV/JNdHGpb8f6WGpuhLeIo+lXThtVAYUxyCk6rUmblrdzCa1L0vMNGUdfvH9goasGky52lFf5+BV9WO/Yb6Loo5h5tBzAP6rtClHql3PhA5eD0em/F4tOt2Tl/fYUw688EmTDSPcP2UiMapukFxaIOwM7b5lA3dFtVuV0x2JBn3JHC7J9E5mVjPIFoIjoefwRKPHc5Gu1WHJlezt+5J1XNHsuzDkYj80xqnXRObp2YzzO8bfBJBis5bEy6QmVW0a5SLqSQc2ESZRCXGEDooy6sIVqcYTavTDk2ORoCUUVL6oVxWb6u1BH1WBtJe5d5SSicM1AKhXLxv+mfRQeEVi2pA6rT1bjRJYalZr1O4aWDYKv4niDZgcpkpGjXJACjsWpSDHRVGKTsGbbVFV4nwttaKlP8A+TmPxgbe9VqgzK9pdsC0nsAQStFwi1BAnfWJVEv2uDj4jYfLswiAHA66dP0Q791h9PbRpPEVWg429ZjQ4uIa6oNCww0jXuHK7tptFFoBk5QZ9QqRwjiJrWraVQNygBhDgTmBEHftz7q0WdfJSZTdMta1pJ6gBYJ8cHShyQGL4VTpmnUk+M5tTK0kgVGs8xAge0NI9VCXTSXHpJVjxK+fJY8Ui5urS0lzqYcCBMgZXZfzUSGKrfyJzyTSivgimtIQv8QbRpl7vRrebj0H7p3cgASqbxXULnMPIZoHTVacWByTk+xicqdIQucUqPcCT5jrA2A5BWLh24JMGTHPlPZVXDbdz3ANBLnaADV3uG5JWrcLfR7UaDWu3Op0qYL3U9WvcB5vMdhtECTryUyY93CO3otWsHvm+PAxdV1hJlyeYjdMfULqdJtJsABjRAgaSe/VM1lUUhOu/Jz1PC4j48/3O5kTxCjJNxCI51iviIhrwuwiFoURLDi4RHVEUI+VFVF2Nqj0R1TRKvATW601VpFHM6CZfXAgj2l0aBcYK4DUSFWWWAZVce+i3Cth7csLM+N8LyuDm9VpcNvImWXfwMGjQa6pW5bA9yRtRtPRJYpcxPoj7oUnTO8NtL6sDYKX4u4GbctD6TgyqAAZnLUA2mNj3UXwZXDXEnmrhiONNp0nOcQAAST2CSkkaJzcjJrfHK1g51CowFzDEzyOxB56JHEuNa1QZafkHXd59D933KJ4jxgXFUvDYGwPNwBOpHLdQ+ZRYo3bQSyzqrL1w1iDPDcHOl5cSZMuOg113U19YgEnQBUzhyyiKzhzimOp1BcpHG7pxYWN9ojX0GqfDTR/XL/QqWT4QkcWNZ1UjYEBg/lDSfmZ+SP9RbcFtMglxP8ApgECXk6Nk9QT8FWMNuMjwT7JgO7d/wA1aRb1KdMXQB8Nj2tLxrleIcwx+XVHv9tA7fcXHg6zt6U/VX0m1WiKlO5pP8QnmBVD4HoB6q68VYgW4dmaGtNUtpuA5AzMHn7MfFVnjW9bUZaV7ak2pXrs84ZvDgPM4gQIcHb9VFeJc1GNo12+G1ri5rOpiMx1nrHvSZSilTH9Gbju/cYkGEXVSFW1LfRN3gLA9t8FKL+RnVuITRtzKc3FqXaBKW3DTyJn3J8MfFhR9r5C+NomF3clqmbex1ykbbpri9kBqrx4906Ky8KwWHmaCmt/clhK5aXeQaol09rzK3x0N2mInnVKhtRvC46JLEbgtR7J7WOIKNiVRroWFwqVGn2vHfyQv1g9EFI/VQgj4M9s9I31+1oIlULiS4zjRM6+OOqGSYCJUuQRqk6jM+0R7wKHci6TzMLtxbZmmeiNTIzJ24aFVCT2CZLkh7OkaeyLf4gcjyRmDWuJG8wNktePgRPr+yaZxBEaFbtPpvbvn/gXPLzUTNy4HX/B2UhgeG+M+Xew3V3fo0KWvuHGE5mOLBOxgt7xzCf0qYp0w1ggchzPc9ymRwtPkJ5LXApVqAdg3RoHz/ZMWAkl3YqRvLEtoUqh/wCq6oGD+SnlBd73E/2olO2OQwCeZgbDqeyZdgJEjg3Af1+0qupPy16TszWkS17S32ZGoMgdUxs+Db4NdTyOqUnaENeC1jj7L8pIjXfRaD9ET4qPbyNP/wCwV+uKTadRp2D9D6rNKCfBphncJXSZQ8FwR1lh+ao0NrOIIboYgENBjuXOKiLStLyXmXHUk7kq+8WAxrsz4Fr9J9xEe8LPaDcz5C5WshPcorsbMWTqNzl3Y+vnCCq9nzSG6qx3NlLSOqPgmBhrY3KPTYHRnzzSfBVH1iwgu0Vow/EKb2AtI7pjxZhoDD1VVwTR5bqOi6WLHtM08m8s2IXwFTQbjdQmL3c80vjFPyabjUKv1mEtJBkoI+zLuQyVyhQvRbnPaEwxKoWDRPMGpOcCfcmnEZI0hMnnlLJaC9Mo4dxDPrudrKLRrOLh6pa2tC70Sht8p7oZSQhRbH8uQTfxO6CGwtpaWXoOgOqeUgS3UqtMsXtdM7KasLjkUrJjcUOjljPuOKdYMd5nACDqdBoRz96hMd4se1zqdENgaF7tZkT5RtHcq2WrAe8rNOIHtNxUDGtDQ6Bl200n1KrFVCpL3ExheNmtpUgPGoI0Dh6dVLzpJMKg0qhaQRuD8eoU7hFRxBnUEzJOvPSPguljz3GmZpY/dZMOry4aaaj15/oUta23iPaJDQfvHRrGiS95PIAAn3KOq3LRIEOc2TkkSdDomuEcSnxYq0w6m9r6Za05XNbUaWktcdyATodChlkpDIwtli4z4qtX+FSoh2WgHMa4tgZYHLfUgnZQWEcTV6daJYORGQOaQeWvIyFWbkHMSdZkztIlP8KrNkZtw0t9Wn16fkeyzSk9ppxxj1Evg2D6I74OuKzHBrX5Za0SAW5hOUHWASB8FpeN081EkbsIcP1WC8HYbePr061oxxyPbFVxy0oJ1a5x9sESCGz8dt7vK2Q082z3Gm/oC4Ej5j5q4SbXJNTjjDJ7Xx+30I3tFtakC7ZzIPoRB+BAPuWV2RLKzmPEOY4td6gkfBa1h9KGOpn7sj3HZZhxNakV6dVv/WYC7+pkNd8sh9Sl5oppMHDKrRIPuwfcneF3Ydsq85hiAfVSWDkNgIoquwttNck1dYV4w8wlVfEuHm0nZgNvir7Z3GirnEmJNDSOaY5OhVclWuaAjdMcOwoOJJHuTq3rZgSVJWz2tgpcWmxrk0hTDOHmDUDdNeKeHmPZ7Oo5qbtcSaTAOyY8U4pFFxHIJu2NgOU2jM8NADi133dD7knjmUiW/FOcLs87i489fVN+JGZBHJKlFKQ2E7hRXs6CSzII6F2aHcX7HF3LoiULluyqxrkpVl0Qlztqi15RPcRX0W7g07loMdOapVM799lNViXMLTzH/ChGGJ96qMdqoKwP2R7O9dTOmx37dx3XbmmW6a+/mkmiXD1Gn6IkymdaSxwI3BDgesQfml7+lBD2ey/zN7H7zexBSzsPqZgzIcxksHzI/NWDDOG3BhFVzTJDsm4BHfr1hWG1RHW9iytTAaSI9l0SQdiD81auCuG6Aqk1IIaxzs7zo0iPNGwhMWUMjiAyABoANB2Vo4cwYXVOvRzFrjTd4bm/iYWuAI5gxBCtsiS+R7iv0i0xSdSoUXPAhvjZsga5sHMxuUl0aEAxPvVyw3FvrlEsdArsylwBBa5w2qMI0LXbadVh9sclQ29zUqMpUzUcAxocPELdCG8g4xJ5dp00P6PMIqVLSo8BzKlOpmog+VzqZaHOAG4aXEuaepPIoIybdM0ZsWNQtd/3+/5NMsbjMGP/ABeV39Q01VH4raGWrXkf/FVynsHy0/NjVZsFuhVa8TDjBcNi14++B0PPvKgPpVpFmHXLxpmNu6OjvrFNrx8z8SmSVqjJ2KFiXEDWsOU+Y7JvhfEQzsnqJVJfcE7pMVSNQqSoS7Z6Ctb5pbIPJZxxLiI+skB0jmqzS4prtZlDveop944uLiZJ3Kj5RFaZoFteANUXiuNEaBVluIu6pOpcE7pUcVOxjyFrwHFfPPVPuJb1rqJaDqVSaF0WmQlrjEC4Jji7srfxTJbBL0MaAUTGqgqkAbKAFwQlPrxCjVskZUPfslvRBMPtB/VBXRe5BS5DOiEroVtApjhtbRRr3zJHVOnFNssb680LDjyFqPMCSSBoJJMdgl8JBNamRlEPa7zaNhrgTPbRJ2tZuaKjSWGQcvtD+Ydx05p3SsCarWNmpm9k09yN9AYIOh0OuirsHGr5NBvTTqumnGmxH5pthl3mqmk/yv3aeThzjuhw7hLdQKpLwJNN4LKjR3Y7WO+yr/ElJ4rQNMuxmCNeqRhve0zra/NhyYU4rlF4fh06iP3Hfsn3DeFvY97qNXI/K7KxwljvKZh4Mg91n9lxHcUWBucPgk+aSdeRceSteCcY0n5Q53h1NN9Gz0DtlqcTkKTZY6+E06/+pUoDxYzVKbmN8QHc1KQcIe2dY1Gp9RO2l85xbWZHjNbDw2QyuxvMN5PA3buBqNN4V/HVGgGtuPCe0ez7IeOctImPXRN6vGWH1XZ6TqtCpuXAZ6biOdRoMk6+0IPfdV2C5fBc6pY4tuKRADjqeTH7OY/+R3yMFRfHeJsdRFsQCXQ57TrDdwD3n8pS/DN9SuKdR9Bwb4oe14aAW+JTJY5wa4RPPbWQqrw9w/c3FzUZWJy03RVqGfNzAYTvLYPYEJeZyqo/Js/HwxdR5Mr4jzRQuLeFH2opVRJo1m5mOg+U82OPXmOo9Cqu4L1ve4RSr0DQqMDqTm5cvQAaFvQjcHsvMvF/D7rK6qUH65TLHfjpunI74aeoKalSOdkacm0qVleck0q4IhCgAGuSrNUiQusfChBR4hE8RGL5RC1QgeZRS1EhdzKEBlQQzoKEAx6WCa7JdjlCAclLa0dUIAHvXAwkwFYsHpCmJKJRT7lxbXYibrhuoxufM0xEtEzHM6Dkj4K5wuWOojxHMLYDQD4hGjmsjqCYVlzZ3AA/8LW+AsHoU6LXtpsD3gEu3fB6uOqueNSVx7BRntfPchr/AIavrhjRSyUQRJc4xV1GrRAOT4yqpiP0Z3tMF3hiqNyabw4/2mCfcFvFBqVKCMVBUgpZHJ2zypeYe5hh7S08w4FpHuKi7i17f7+q9d1aTXe00OHQiR8Cst4t+i/V1Szgt1Jok6jn/pnn6FFSZW4yyxwt1SmHUmNd1HlzCNx5ik6WC3eacmUc5cwadYBUng9M0blrTIa8ljm8w4bGDzBBHvKt982kA0hzs0ecO2J6gBC8afccs8k7DfRw19uajHOnO5rwAJDTlyvEgxrDf7VqlrdToBHdUXhgMI8pk9A2PcrPQov5Aj/OibFKqM8227LDRd81mP074SDRo3QAzMf4TjzLHhzm/BwP9y0W2cY56bk6KL+kCiKmGXoyF8UKrmACTnawuY5vcEA+5AwTzFUppu5qXo15Sj2yoV2GJCLCcOYky1VRLESuh6M5qIWKiw4cuEIkLkqEoNCCLKChBxUppJqvp4KPUpvV4JPUpHqcXkYsciu4VUbPmTi9cT7J0SOJYI+m8NbJlTFnwnUc0EkopZ4VVjVilBXQ44Poh9T/AFKjabQCXOcY06DqSYWwcM4jQqBtKjU2GgbyA5k/uscZhRonK4kh2h/RaR9Gtqwh4LdQdxm25bLThdx47CMnfk06zaQAJnuu3NXLryEz6dUnbUsu0/56qlfShjdag6jTpENFZtRrjrm1hpg7bFC+5Iqy5G7aQHA6O1B6g7EKNuuJaFMxUqBvroovhi2d4Apuc5zejoJH9JiQqt9KGAOe2n4bngg6+Zx0Kkmoq2SrdFN4guhUua1SnOV1R7mHsXEtPZPHXoqtBOh0kwCR6Sq8eFq/43fEpfDcCr0nySXNIhwM69CJ5hJ9RDyOSfgueA3XhvHh12OHNjvEpu+DWvCvVjis/dJ9DVePm1qxao0NeA8uAncbx7+aueFNq0wC28reGfYeGh7PQ+bQ9k5SsGUTRxeO50qh9RA+H+6kagJpPBbu1wgbmWnQBVSzfclodSuvrA+8Gim149xmVabB7sozzmjWdN1b7CjyDUplhLSCC0lpB3BBgg9xCVp11bOMOHapvbs5QM1es4Ds6o5wPvBB96gXcO1vwpXUivkm1sb5pRS1Oxgdb8KVZg1b8KvqQ8lbGRrmIsKYdgtX8KR+xK34VOpHyTbIinNRDTUr9i1vwo4war+FXvj5JTIXIgpj7Gq/hQVb4+SUzd/BHRJ1KIg6I/jDqiVqgg6ry9s6nBW24Y2pXmNlOVKTWN22UdYXAa9wK5jN3Igc10MOmllyRS7F58tRVlWx+4zO8uwM+8KS4SvntrNLqvh03TJLmtbp67lJ22G+K8MGkqC+kPA/qla3cCS17XDXk5rhP/sF35JYFSOfiSyzp/JtLeLrOmAPrOePwZnf+ohV7jPH6F7Ra2lmzMeHjM32hBaQDOh8wOv4VmtnUkBTFm6CFznqZOXJ6qH4LB03JNt1wX/hfG2saGvMdJ3Uji1y2rEahZjxTTLTScOTvzCuGDV81MSeST+QzyitqOLj0kel1Pscm1b0RfqjeicFyLK4+5lUin8XYaGObUDZa7Rw5Zh+4n4JHCXPojxbeoHUiQKtKpJDf6o37OGqt99bNq03Mds4b9DuCPQws4dXqWtUxAc3yvadWuHQ9iuzodRujtfdCckL7GoWNvTqw9tJgqRq0uyuPdtRu49VaMLkNgte3s92bfo6dQs/4SxqnWbGU/0kSAegcr1hogkBjmyOoLfcZK6adoxtNMg+KrFpr5o9prSfUSPyAUMcOb0Vn4op+Zjuoy+8a/qVCSvOatyjmkjbipxQx+zW9EPs1vRPiVyVm6khlDL7Ob0XDhreifrinVkSkMW4Y3oEWphreikWItQIurIraiN+zG9EE/hdV9WRNqKJ/FJ6Lo4qPQqsLkr0XpMXg5HqMnktlrizajtiCpy4AyTOqzy3vhTOqmbTFw7TNonY4wxfpHR3zjbLFhd61hzEwfyUDx/i7bqmWgyaZDmdNNHfL8kxxW5kgA+v6KPCPKt/cRHM4S4OYFXlsdFZbMql2B8OsWnY6j0VwsXyJXJyx2yPon4rOsuFD3HnF9PbaI9yumE4A/6sHNOuWfVUZ1cvd4YH/BWzcP1mig0EjQQtThDI+fB5XNknjxyxLvuZlNzxF4bix8hzTBB5JL+Km9UT6TmMNyXMjQQ4jqqXKFaLDJcHMy5c2OVS4LyOKm9VD47fsrEOb7UQf5hy94VelBpjVHDR44O4gLVzvkm+G8QNCqD91xAP7raMIuA7IQN41A098LCrOmHvbLgwH7zgSwH+bKCR6wVrnDGGVsjSPBezSKlCtUB97W+Un1hNhxwaslSW5FuxTDvHpFgOUyC0kTB9Piq1ccJ3LWktfTeRs3VpPoTpKtdq8wydzEgmTMbH5/BOjU80dR+XP5oMumhkdyXIpTa4RjV9ib6Li2rTexw3DgU0/iZv4le/pStR4dKroHBxYT1BEgHrsfisovsLa8y05XenlJ7hYXp8KltkdeGgzZtOs2F2/lfwTv8AEzPxI38TM/EqNc2T2e00x1Go+KkeHsJ8Z4nblyB9TEBOWgwtWjlTnnhLbNV/cutLFHlhqBjywal4aS0AcyY27pk/iZn4lf8ABsKaykaRFQ03Nc11OrlcNeXl3aRO20LL/pNwS2tatD6rIFSmXOZmLoyugOk666/2qlocV0SWaaVj7+JmfiQWeygj/wDPxCvVzHS4uldYwnZb7MiVkXiZR7CoeSRxMeaCnOHU4EpNbpHSWR4sVIfoBcautBOwJ9E60c2mxniLYLHjkYPoVZMGrSIURWo6Q8ESNBGp+OyvVPAw2xBZTPisFNzhGZzmkw4lw2jp0Pwx6nHfKPTfg9csPsnfLoGF2WZxeNxAP6LuPYvcW48hhvM9ETCb4MOpG3mE7DkY5Jxirm1mZeTtnTI2kHRZIuVmrXwWLU7vh8lfqP8AFYSTJP5quvEEhWbDMIqMBDnMI7EzHvCsVnhNoWHP7RHNpOvYrTpp7bTM35pYtQoTx965RmqCnb7hqqHu8NoLJ8vmAMehTc8O3A+6P7m/utnUj5POdGfhjK0rR5TsfkVeuDK9uHAeJdU3fey1CKZ9coBHvVSPDlxMZAe+ZsfMoxwS7bsx/wD4uEfCUNxu0x8JTjHa0zacNxZgdUOecoloc/M4cpe7qSAlcG4hp1qlQz7AbLwZp+YwGtdoZnssVYy9azJ4dTLMnyjUxzI1OyPRuL1jXNayowOjMQHfEjZXuCtff+i8/StxGxz6duxwdl/1HkGYJEMHwk+8KisuZTGhgdw9xcS8EnUvaTJQvrOrRBLi10CeYMDcxqsOXHKUrPT/AI/8lgw4lCyZpXCf4bjAty4lofSMGozmMv32dHAT6qkU8ZEwdD0T77QbBdOg3k7dklRlFnUyajT6nE4tpqjcLvFRTp0nvfoCXir/ACjU6Dq0OCw7ijGDdV3VYyt1DG/hbmLvzcUvZ31R1mQ5zorVM9NhcT4dGmMoAB2DjOn8vdRFSlqulDyzwOXvtQgglfq66mWhO1k6zAjzf6wCfmn1rhLGHcu6zHv2Rqlm93/Xd0lvg/8A50O6KMKr+aLqoANPYpEk+oGywvJN/P8Aw6awYo9o/wDQ78LoEy6k0umZOYxG4AGnyTltrTEDwmQB5QGgEfJRbuG6mua6ryehido0O26LbcJtBl1as4nc58unqNT70N/1DK/pJtr2tEANaOoygE76JSrOXYGAdjp6nX3z0UJ/B9qdPOOnmJ2339CkqXDNuyqymH1AXxILm5Yns2Z3Vxim+5UpNLsh1hVNtS5ZPmbmzEkwCQ7STG0AfGOS1ajZeJTh4cykd9S1x5zmkZes79hum3DfCNCi0OY0bCCTJ9Z9ysN9ajIczyABJdMlvU7a77bJzlfYzdiMv8Otq1B1F4JpFrm+0SNY8xqalrhHtGNzvKz7F8OpYXTpUqlwXNIqeG4sJOVrpDDlkEgOA5aclpuEYZ4Ya2T5Z5NbOu8BVr6T8Bo1KNuCwBlJ74a05QC9szA32UlW25Fwct3BRW8RWsT4zecyHA69omEDxPbDXxW+sOPPYadE2pcN2wmaB/uJEbdeuvuS9vgFs0SKbTJ3gu3MfekJNwRo2z+hCrxhbjQPJ/pa7ee4H6pN/G9AGYqE+gE6Dv6p/SwS2G1Knrv5WE9xr11/2RqOH0BtTpAxJhrekaj3fmpuh9k2T+iGbxu0iGUKjvf+oB5JtW4ruHT4dOsO2Vro02J8Of1Vup02sA0GXttr+iNTeDB9dvfqosi8EeOXkpVPFMSdsKmuw8Ngn4t1RmnEjoc46gupjQ899ldKZgmBpsB0PJwPLfolhWnUnkBrHKBr8te5Rdb6B6JTW2WJZYFUARt4gzAf26JAcP35zE1WnMMriapMt10MDUb/ABV3a9p5HTXUIOynUHUTp2MnY+pU6zK6KKXhnCmQzXp06wH3RVqMAHfK3N8xup97bWo1tI2dOmBLpp1C50hpABztkjXryUl1ITfxGFxjQtidwIHfmf3QObYyMEuDraoALWCA0Q0HSAOXRJioZOvwG3zSzPUa/wCTskQ0iQIjl37oLY2kEzO/E74FBG/8B/b/ALoKuSUhobSzZLctMcpADT8Wj9eaWqihuXkyRtVqTOvR3YBZaa5PM/FGFc9StXTfkwdX6NRqXtEhwc/oCc7g4f06ydtdeaQfRoOGYV61PNr5azgJ7Akxr+SzU1z1K665J3J+KnTZOr9Gh0qls4OAr1T96XV3gjlAIcJ2RX29uKgd4lQk+y81c3PbzTHtR/mud+KjeOep+Kvp/ZFl+jb7LiSpTEBzAGgmHSSRpBJz+qVPGFUtyGpTBzOk5R5mmMrYc4iBI1WGfWHa+Y676nVA1yfvH4lD035L6sfBto4wqRpXGmgEN+X7JK4xs1ZbUqudlObUAgHtGnVYw25cNnHnzPPddF2/k9w9CQo8TZazJfBqtW+ognzM0mDy5CGx6pZzgdA4ToOWnP3H9lkJqmdz6yZS31+oNc7/AIlV0S1qPJrMRvyGhIGus+n/ACkQ5ok+WNSTsR10WWfaFT/uO6bnZJuunH7x131O3T0VdFhep+jTm4xblzT4kHpmIH+abwlauJM+7UadtiNRG3LlCyjxO5QNTur6C8lepfg1b64yZzNHvEa9gf8AAjPu2e1IjWTpvpOqykVjpqV03B6n4lTofZPU/Rq1K5YRoZkSTp6k+i7UrAS6OpOwEb/5ssqF4/k53xO3RHOJVIy53RERJ26Kuh9l+p+jUHVwASc2w13mROh5/wCyDKo7axPLTcmPgsxditXm93x6oOxat/3H7RuduiroMv1K8GlOezy8ucARpv8AD90adJJBGx/cmAsz+1qv/cdp3QZi9VsAPMCIHLRToPyX6leDTPrI6j5rizv+I6//AHPkEFXQl5L9THwRQK7CCC1GELC6uoKEOILqChDkoIIKEOgLpXEFCAlAoIKEOBdQQUIchdQQUIcldQQUIcXCuoKEOShKCChAEoEoIKFnJXUEFCH/2Q==">
            <a:hlinkClick r:id="rId3"/>
          </p:cNvPr>
          <p:cNvSpPr>
            <a:spLocks noChangeAspect="1" noChangeArrowheads="1"/>
          </p:cNvSpPr>
          <p:nvPr/>
        </p:nvSpPr>
        <p:spPr bwMode="auto">
          <a:xfrm>
            <a:off x="511175" y="-1333500"/>
            <a:ext cx="2762250"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https://encrypted-tbn2.gstatic.com/images?q=tbn:ANd9GcRxWBnClEaGFNumpdPyZkkOjNs0UwDaCIV8gq9G5ku9P1zRYGrV">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495800" y="1295400"/>
            <a:ext cx="4267200" cy="4571999"/>
          </a:xfrm>
          <a:prstGeom prst="rect">
            <a:avLst/>
          </a:prstGeom>
          <a:noFill/>
          <a:extLst>
            <a:ext uri="{909E8E84-426E-40DD-AFC4-6F175D3DCCD1}">
              <a14:hiddenFill xmlns="" xmlns:a14="http://schemas.microsoft.com/office/drawing/2010/main">
                <a:solidFill>
                  <a:srgbClr val="FFFFFF"/>
                </a:solidFill>
              </a14:hiddenFill>
            </a:ext>
          </a:extLst>
        </p:spPr>
      </p:pic>
      <p:pic>
        <p:nvPicPr>
          <p:cNvPr id="2062" name="Picture 14" descr="https://encrypted-tbn0.gstatic.com/images?q=tbn:ANd9GcSgfZECJ9FD4eKoUchB4OjvYiNbGDb1kTLP4hggCqmIucbORSEY">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58775" y="1447799"/>
            <a:ext cx="3756025" cy="45720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24779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ittle League Baseball Pitch Count Regulations">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600" y="457200"/>
            <a:ext cx="7924800" cy="5791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12104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Shoulder Overuse Prevention</a:t>
            </a:r>
            <a:endParaRPr lang="en-US" dirty="0"/>
          </a:p>
        </p:txBody>
      </p:sp>
      <p:sp>
        <p:nvSpPr>
          <p:cNvPr id="4" name="Content Placeholder 3"/>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 y="1600200"/>
            <a:ext cx="7543800" cy="4724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824494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 Interarticularis </a:t>
            </a:r>
            <a:endParaRPr lang="en-US" dirty="0"/>
          </a:p>
        </p:txBody>
      </p:sp>
      <p:sp>
        <p:nvSpPr>
          <p:cNvPr id="3" name="Content Placeholder 2"/>
          <p:cNvSpPr>
            <a:spLocks noGrp="1"/>
          </p:cNvSpPr>
          <p:nvPr>
            <p:ph idx="1"/>
          </p:nvPr>
        </p:nvSpPr>
        <p:spPr/>
        <p:txBody>
          <a:bodyPr>
            <a:normAutofit/>
          </a:bodyPr>
          <a:lstStyle/>
          <a:p>
            <a:r>
              <a:rPr lang="en-US" dirty="0" smtClean="0"/>
              <a:t>Insidious Onset</a:t>
            </a:r>
          </a:p>
          <a:p>
            <a:pPr lvl="1"/>
            <a:r>
              <a:rPr lang="en-US" sz="2400" dirty="0" smtClean="0"/>
              <a:t>48.5% youth athletes with back pain</a:t>
            </a:r>
          </a:p>
          <a:p>
            <a:pPr lvl="1"/>
            <a:r>
              <a:rPr lang="en-US" sz="2400" dirty="0" smtClean="0"/>
              <a:t>Progression to non-union-14-70%</a:t>
            </a:r>
          </a:p>
          <a:p>
            <a:r>
              <a:rPr lang="en-US" dirty="0" smtClean="0"/>
              <a:t>Oblique plain films</a:t>
            </a:r>
          </a:p>
          <a:p>
            <a:pPr lvl="1"/>
            <a:r>
              <a:rPr lang="en-US" sz="2400" dirty="0" smtClean="0"/>
              <a:t>Scotty Dog</a:t>
            </a:r>
            <a:endParaRPr lang="en-US" sz="2400" dirty="0"/>
          </a:p>
        </p:txBody>
      </p:sp>
      <p:pic>
        <p:nvPicPr>
          <p:cNvPr id="1026" name="Picture 2" descr="http://www.orthosports.com.au/SiteMedia/w3svc994/Uploads/Images/sm_cricket_injuries_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76800" y="3886200"/>
            <a:ext cx="4038601" cy="29718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appstate.edu/~ac77051/ParsWebFinal/Images/ScottieFracture.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8764" y="3886200"/>
            <a:ext cx="4073236" cy="29717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287884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Management</a:t>
            </a:r>
            <a:endParaRPr lang="en-US" dirty="0"/>
          </a:p>
        </p:txBody>
      </p:sp>
      <p:sp>
        <p:nvSpPr>
          <p:cNvPr id="7" name="Text Placeholder 6"/>
          <p:cNvSpPr>
            <a:spLocks noGrp="1"/>
          </p:cNvSpPr>
          <p:nvPr>
            <p:ph type="body" idx="1"/>
          </p:nvPr>
        </p:nvSpPr>
        <p:spPr/>
        <p:txBody>
          <a:bodyPr/>
          <a:lstStyle/>
          <a:p>
            <a:r>
              <a:rPr lang="en-US" dirty="0" smtClean="0"/>
              <a:t>Imaging of Choice</a:t>
            </a:r>
            <a:endParaRPr lang="en-US" dirty="0"/>
          </a:p>
        </p:txBody>
      </p:sp>
      <p:sp>
        <p:nvSpPr>
          <p:cNvPr id="8" name="Content Placeholder 7"/>
          <p:cNvSpPr>
            <a:spLocks noGrp="1"/>
          </p:cNvSpPr>
          <p:nvPr>
            <p:ph sz="half" idx="2"/>
          </p:nvPr>
        </p:nvSpPr>
        <p:spPr/>
        <p:txBody>
          <a:bodyPr/>
          <a:lstStyle/>
          <a:p>
            <a:r>
              <a:rPr lang="en-US" dirty="0" smtClean="0"/>
              <a:t>MRI</a:t>
            </a:r>
          </a:p>
          <a:p>
            <a:pPr lvl="1"/>
            <a:r>
              <a:rPr lang="en-US" dirty="0" smtClean="0"/>
              <a:t>No radiation</a:t>
            </a:r>
          </a:p>
          <a:p>
            <a:pPr lvl="1"/>
            <a:r>
              <a:rPr lang="en-US" dirty="0" smtClean="0"/>
              <a:t>85% &amp; 95% </a:t>
            </a:r>
          </a:p>
          <a:p>
            <a:r>
              <a:rPr lang="en-US" dirty="0" smtClean="0"/>
              <a:t>SPECT scan</a:t>
            </a:r>
          </a:p>
          <a:p>
            <a:pPr lvl="1"/>
            <a:r>
              <a:rPr lang="en-US" dirty="0" smtClean="0"/>
              <a:t>Radiation </a:t>
            </a:r>
          </a:p>
          <a:p>
            <a:pPr lvl="1"/>
            <a:r>
              <a:rPr lang="en-US" dirty="0" smtClean="0"/>
              <a:t>85%</a:t>
            </a:r>
          </a:p>
          <a:p>
            <a:r>
              <a:rPr lang="en-US" dirty="0" smtClean="0"/>
              <a:t>MRI vs. SPECT</a:t>
            </a:r>
          </a:p>
        </p:txBody>
      </p:sp>
      <p:sp>
        <p:nvSpPr>
          <p:cNvPr id="9" name="Text Placeholder 8"/>
          <p:cNvSpPr>
            <a:spLocks noGrp="1"/>
          </p:cNvSpPr>
          <p:nvPr>
            <p:ph type="body" sz="quarter" idx="3"/>
          </p:nvPr>
        </p:nvSpPr>
        <p:spPr/>
        <p:txBody>
          <a:bodyPr/>
          <a:lstStyle/>
          <a:p>
            <a:r>
              <a:rPr lang="en-US" dirty="0" smtClean="0"/>
              <a:t>Treatment Plan</a:t>
            </a:r>
            <a:endParaRPr lang="en-US" dirty="0"/>
          </a:p>
        </p:txBody>
      </p:sp>
      <p:sp>
        <p:nvSpPr>
          <p:cNvPr id="10" name="Content Placeholder 9"/>
          <p:cNvSpPr>
            <a:spLocks noGrp="1"/>
          </p:cNvSpPr>
          <p:nvPr>
            <p:ph sz="quarter" idx="4"/>
          </p:nvPr>
        </p:nvSpPr>
        <p:spPr/>
        <p:txBody>
          <a:bodyPr>
            <a:normAutofit/>
          </a:bodyPr>
          <a:lstStyle/>
          <a:p>
            <a:r>
              <a:rPr lang="en-US" dirty="0" smtClean="0"/>
              <a:t>Goal-Pain Free</a:t>
            </a:r>
          </a:p>
          <a:p>
            <a:endParaRPr lang="en-US" dirty="0" smtClean="0"/>
          </a:p>
          <a:p>
            <a:r>
              <a:rPr lang="en-US" dirty="0" smtClean="0"/>
              <a:t>Rest-3 months</a:t>
            </a:r>
          </a:p>
          <a:p>
            <a:pPr lvl="1"/>
            <a:r>
              <a:rPr lang="en-US" dirty="0" smtClean="0"/>
              <a:t>57 youth soccer players(optimal results)</a:t>
            </a:r>
          </a:p>
          <a:p>
            <a:endParaRPr lang="en-US" dirty="0"/>
          </a:p>
          <a:p>
            <a:r>
              <a:rPr lang="en-US" dirty="0" smtClean="0"/>
              <a:t>Physical Therapy</a:t>
            </a:r>
          </a:p>
          <a:p>
            <a:endParaRPr lang="en-US" dirty="0" smtClean="0"/>
          </a:p>
          <a:p>
            <a:r>
              <a:rPr lang="en-US" dirty="0" smtClean="0"/>
              <a:t>Bracing ?</a:t>
            </a:r>
            <a:endParaRPr lang="en-US" dirty="0"/>
          </a:p>
        </p:txBody>
      </p:sp>
    </p:spTree>
    <p:extLst>
      <p:ext uri="{BB962C8B-B14F-4D97-AF65-F5344CB8AC3E}">
        <p14:creationId xmlns="" xmlns:p14="http://schemas.microsoft.com/office/powerpoint/2010/main" val="1264217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Endurance Athletes</a:t>
            </a:r>
            <a:endParaRPr lang="en-US" dirty="0"/>
          </a:p>
        </p:txBody>
      </p:sp>
      <p:sp>
        <p:nvSpPr>
          <p:cNvPr id="3" name="Content Placeholder 2"/>
          <p:cNvSpPr>
            <a:spLocks noGrp="1"/>
          </p:cNvSpPr>
          <p:nvPr>
            <p:ph idx="1"/>
          </p:nvPr>
        </p:nvSpPr>
        <p:spPr/>
        <p:txBody>
          <a:bodyPr>
            <a:normAutofit/>
          </a:bodyPr>
          <a:lstStyle/>
          <a:p>
            <a:r>
              <a:rPr lang="en-US" dirty="0" smtClean="0"/>
              <a:t>American Academy of Pediatrics</a:t>
            </a:r>
          </a:p>
          <a:p>
            <a:pPr lvl="1"/>
            <a:r>
              <a:rPr lang="en-US" dirty="0" smtClean="0"/>
              <a:t>Triathlons Are Safe</a:t>
            </a:r>
          </a:p>
          <a:p>
            <a:endParaRPr lang="en-US" dirty="0"/>
          </a:p>
          <a:p>
            <a:r>
              <a:rPr lang="en-US" dirty="0" smtClean="0"/>
              <a:t>Marathons</a:t>
            </a:r>
          </a:p>
          <a:p>
            <a:pPr lvl="1"/>
            <a:r>
              <a:rPr lang="en-US" dirty="0" smtClean="0"/>
              <a:t>10% Rule</a:t>
            </a:r>
          </a:p>
          <a:p>
            <a:pPr lvl="1"/>
            <a:r>
              <a:rPr lang="en-US" dirty="0" smtClean="0"/>
              <a:t>Heat Stress</a:t>
            </a:r>
          </a:p>
          <a:p>
            <a:endParaRPr lang="en-US" dirty="0"/>
          </a:p>
          <a:p>
            <a:r>
              <a:rPr lang="en-US" dirty="0" smtClean="0"/>
              <a:t>Nutrition</a:t>
            </a:r>
          </a:p>
          <a:p>
            <a:pPr lvl="1"/>
            <a:r>
              <a:rPr lang="en-US" dirty="0" smtClean="0"/>
              <a:t>Total Caloric Intake</a:t>
            </a:r>
          </a:p>
          <a:p>
            <a:pPr lvl="1"/>
            <a:r>
              <a:rPr lang="en-US" dirty="0" smtClean="0"/>
              <a:t>Iron</a:t>
            </a:r>
          </a:p>
          <a:p>
            <a:pPr lvl="1"/>
            <a:r>
              <a:rPr lang="en-US" dirty="0" smtClean="0"/>
              <a:t>Calcium</a:t>
            </a:r>
            <a:endParaRPr lang="en-US" dirty="0"/>
          </a:p>
        </p:txBody>
      </p:sp>
      <p:pic>
        <p:nvPicPr>
          <p:cNvPr id="1028" name="Picture 4" descr="http://graphics8.nytimes.com/images/2012/11/04/sports/runner1/runner1-articleLarg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73714" y="2438400"/>
            <a:ext cx="5334000" cy="3324679"/>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s://encrypted-tbn0.gstatic.com/images?q=tbn:ANd9GcRhrT-RBNfakl1qHXQEB6yBbHy6QKj30LvzQHf8-0LBEEWwoqgCsw"/>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486400" y="600528"/>
            <a:ext cx="3162300" cy="14478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90177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And Development</a:t>
            </a:r>
            <a:endParaRPr lang="en-US" dirty="0"/>
          </a:p>
        </p:txBody>
      </p:sp>
      <p:sp>
        <p:nvSpPr>
          <p:cNvPr id="4" name="Content Placeholder 3"/>
          <p:cNvSpPr>
            <a:spLocks noGrp="1"/>
          </p:cNvSpPr>
          <p:nvPr>
            <p:ph idx="1"/>
          </p:nvPr>
        </p:nvSpPr>
        <p:spPr/>
        <p:txBody>
          <a:bodyPr/>
          <a:lstStyle/>
          <a:p>
            <a:r>
              <a:rPr lang="en-US" dirty="0" smtClean="0"/>
              <a:t>Menarche </a:t>
            </a:r>
          </a:p>
          <a:p>
            <a:pPr marL="0" indent="0">
              <a:buNone/>
            </a:pPr>
            <a:endParaRPr lang="en-US" dirty="0" smtClean="0"/>
          </a:p>
          <a:p>
            <a:r>
              <a:rPr lang="en-US" dirty="0" smtClean="0"/>
              <a:t>Amenorrhea</a:t>
            </a:r>
          </a:p>
          <a:p>
            <a:endParaRPr lang="en-US" dirty="0" smtClean="0"/>
          </a:p>
          <a:p>
            <a:r>
              <a:rPr lang="en-US" dirty="0" smtClean="0"/>
              <a:t>Pre-Selection </a:t>
            </a:r>
          </a:p>
          <a:p>
            <a:endParaRPr lang="en-US" dirty="0"/>
          </a:p>
          <a:p>
            <a:r>
              <a:rPr lang="en-US" dirty="0" smtClean="0"/>
              <a:t>Female Triad</a:t>
            </a:r>
          </a:p>
          <a:p>
            <a:endParaRPr lang="en-US" dirty="0"/>
          </a:p>
          <a:p>
            <a:r>
              <a:rPr lang="en-US" dirty="0" smtClean="0"/>
              <a:t>Boys vs. Girls</a:t>
            </a:r>
          </a:p>
          <a:p>
            <a:endParaRPr lang="en-US" dirty="0"/>
          </a:p>
        </p:txBody>
      </p:sp>
      <p:pic>
        <p:nvPicPr>
          <p:cNvPr id="1026" name="Picture 2" descr="http://media-cache-ec0.pinimg.com/736x/67/87/00/678700d6d00fdea13f8602df1a45cdfb.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0" y="1447800"/>
            <a:ext cx="6096000" cy="5410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084434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Will </a:t>
            </a:r>
            <a:r>
              <a:rPr lang="en-US" u="sng" dirty="0" smtClean="0"/>
              <a:t>Early</a:t>
            </a:r>
            <a:r>
              <a:rPr lang="en-US" dirty="0" smtClean="0"/>
              <a:t> Specialization Get Me To the Pros?</a:t>
            </a:r>
            <a:endParaRPr lang="en-US" dirty="0"/>
          </a:p>
        </p:txBody>
      </p:sp>
      <p:sp>
        <p:nvSpPr>
          <p:cNvPr id="4" name="Content Placeholder 3"/>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With the exception of: </a:t>
            </a:r>
          </a:p>
          <a:p>
            <a:pPr lvl="1"/>
            <a:r>
              <a:rPr lang="en-US" sz="3200" dirty="0" err="1" smtClean="0"/>
              <a:t>Swimming,diving</a:t>
            </a:r>
            <a:r>
              <a:rPr lang="en-US" sz="3200" dirty="0" smtClean="0"/>
              <a:t>, gymnastics and figure skating</a:t>
            </a:r>
            <a:endParaRPr lang="en-US" sz="3200" dirty="0"/>
          </a:p>
        </p:txBody>
      </p:sp>
      <p:pic>
        <p:nvPicPr>
          <p:cNvPr id="6146" name="Picture 2" descr="http://i.ytimg.com/vi/NOTm7OMw99k/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0" y="1676401"/>
            <a:ext cx="4191000" cy="304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00652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Goal?</a:t>
            </a:r>
            <a:endParaRPr lang="en-US" dirty="0"/>
          </a:p>
        </p:txBody>
      </p:sp>
      <p:sp>
        <p:nvSpPr>
          <p:cNvPr id="3" name="Content Placeholder 2"/>
          <p:cNvSpPr>
            <a:spLocks noGrp="1"/>
          </p:cNvSpPr>
          <p:nvPr>
            <p:ph idx="1"/>
          </p:nvPr>
        </p:nvSpPr>
        <p:spPr/>
        <p:txBody>
          <a:bodyPr>
            <a:normAutofit/>
          </a:bodyPr>
          <a:lstStyle/>
          <a:p>
            <a:r>
              <a:rPr lang="en-US" dirty="0" smtClean="0"/>
              <a:t>Pie In The Sky?</a:t>
            </a:r>
          </a:p>
          <a:p>
            <a:pPr lvl="1"/>
            <a:r>
              <a:rPr lang="en-US" dirty="0" smtClean="0"/>
              <a:t>Professional Pie</a:t>
            </a:r>
          </a:p>
          <a:p>
            <a:endParaRPr lang="en-US" dirty="0" smtClean="0"/>
          </a:p>
          <a:p>
            <a:r>
              <a:rPr lang="en-US" dirty="0" smtClean="0"/>
              <a:t>Area of Specialization</a:t>
            </a:r>
          </a:p>
          <a:p>
            <a:pPr lvl="1"/>
            <a:r>
              <a:rPr lang="en-US" dirty="0" smtClean="0"/>
              <a:t>0.2%-0.5% make it pro</a:t>
            </a:r>
          </a:p>
          <a:p>
            <a:endParaRPr lang="en-US" dirty="0" smtClean="0">
              <a:solidFill>
                <a:srgbClr val="FF0000"/>
              </a:solidFill>
            </a:endParaRPr>
          </a:p>
          <a:p>
            <a:r>
              <a:rPr lang="en-US" dirty="0" smtClean="0">
                <a:solidFill>
                  <a:srgbClr val="FF0000"/>
                </a:solidFill>
              </a:rPr>
              <a:t>Promote Lifelong Physical Activity</a:t>
            </a:r>
          </a:p>
          <a:p>
            <a:endParaRPr lang="en-US" dirty="0" smtClean="0"/>
          </a:p>
          <a:p>
            <a:r>
              <a:rPr lang="en-US" dirty="0" smtClean="0"/>
              <a:t>Unfulfilled Childhood Dreams</a:t>
            </a:r>
          </a:p>
          <a:p>
            <a:pPr marL="0" indent="0">
              <a:buNone/>
            </a:pPr>
            <a:endParaRPr lang="en-US" dirty="0" smtClean="0"/>
          </a:p>
          <a:p>
            <a:pPr marL="0" indent="0">
              <a:buNone/>
            </a:pPr>
            <a:endParaRPr lang="en-US" dirty="0" smtClean="0"/>
          </a:p>
          <a:p>
            <a:endParaRPr lang="en-US" dirty="0" smtClean="0"/>
          </a:p>
          <a:p>
            <a:endParaRPr lang="en-US" dirty="0"/>
          </a:p>
        </p:txBody>
      </p:sp>
      <p:pic>
        <p:nvPicPr>
          <p:cNvPr id="3074" name="Picture 2" descr="http://www.syossetgospelchurch.com/web_images/pie.bm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36861" y="762000"/>
            <a:ext cx="4543425" cy="32861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753636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2wCEAAkGBxISEhQUEhMVFRUVFBQUFRUXFxQVFBUUFBQWFhQUFBQYHiggGBolHBUUITEhJSkrLi4uFx8zODMsNygtLisBCgoKDg0OFw8QFywcFBwsLCwsLCwsLCwsLCwsLCwsLCwsLCwsLCwsLCwrLDc3LCw3NywrLDcsKzcsKzc3KysrLP/AABEIAJ8BPgMBIgACEQEDEQH/xAAcAAABBQEBAQAAAAAAAAAAAAAEAQIDBQYHAAj/xABFEAABAwIBBwgHBAkEAwEAAAABAAIDBBEFBhIhMUFRcQcyYYGRobHBExRCUnKS0SJTYoIVFjOTorLS4fAjQ2PCVXPxRP/EABkBAQEBAQEBAAAAAAAAAAAAAAABAgMEBf/EACIRAQEBAAICAgIDAQAAAAAAAAABEQISAyExQRNRImFxMv/aAAwDAQACEQMRAD8AEzOhPDVe0uTNS/TmZg3vIb3HSrWnyUYP2s1+iMX7z9Fynj5X6b2Mabp0THnQ0EncAT4LodPhFIzVFnnfI6/doCObVBgs3MYNzGgLpPBftnswdJk7WSaoXAb3WYP4iFaQZHS/7k0TOgXee7QtDJiLdpJ4m6gfi9tWhdJ4Yneh6fJCAc58r+AbGO/Sj4sBpGf7LD8bnP7tSq5saO9BS4wStzx8Z9J2rVsMLOa2NvwxtCR+Jge27uHgFjnV7zsKhfUv2kDiVrImtdJijd5PFxUJxVu4LHTYgxvOlYOtRMxFruYZJPgY538oRGzOMDcFGcaKzMVPUv5lLUu4sLB/FZFR4FXu1UhHxyxjwJTYvtcuxw71G7HD73egmZI4gdbKdvGRx8GqdmQ1adc1O3g2R30U7wyldjh97vTDjf4lO3ICo9qrjHCE+b08ZAO9qtPVEweJTvDKDOOfi8Un6c/Ee9GnIWIc6vf2QDxCaci6Ua8Rk+enH/VTvDKCOOfiPevfp38R70X+qFFtxKT97Tf0LxyToP8AyT/31N/QneGBP05+LxXv05+NE/qnQ/8Akn/vaX+he/U+iOrEn/vKb+lO8OqEY5+MJ4xv8Y7U/wDUmmOrEX/NTnyXv1DiOrED8sJTvDKc3GvxjtU7MaPvd6FPJ6Tza4dcUZ8HJp5Op/ZrIzxh+j1e8Mq0jxt3vIiPGjvVA7k9q9lTCeMcg8HKN2QmIDVLTnrlb5FO3EytZHjB3omPFL7VhnZI4o3V6E8JXjxam/oHFm/7QPwzt87JvEyuiMrr7QphKD/Y2XNPVsXb/wDnkPB8Lv8Asl9fxRmumqP3Yd/KVM4nt0l0bTrv12cO9CT4bA7nMZ8lu9tlg25V1jOfTzDjBKPJSM5QC3nstxD2+ITr/ZtaaoyVo3+wB8LyPFUmIcnFG/TeVv8AF4FJDl/CdYb2hGxZYwHUSOBup+OLtZaq5J43C0c5/MHNPeFS1PJJVN5j84bxmH/sF06PKmI+32hEtyjhO1p67eKx+GfUTVTJXjaboZ+KgalmJKwDW5BuxdpOawF7vdaC53Y1d0amTFSUM+vO9B0eC4jPzKcxg+1KRGPl53crqk5Op3aaiqDfwxN/7v8AopeUi5VTLX21uA60C/F4ybBxedzQXHsC10uAYLR6aiRjnD76UvP7sG3cganlSwmlGbTxl1vu42sb2myx3MVdPRVcv7KjlI959ox/GVaU2R2IP574IR0Z0jh1AAd6y+Kcukh0QU7G7i8l57BZZiu5SsXn1SvYD7jWxjt196narjr7MgWgXnrZDvzQyId9yoZsPwKn/bTxuI158znn5WnyXB6qqq5jeacn43uf3IX1Me1IT8IA8VPf7XHdn5d4DT/so2OI+7gH8zrIGq5cKVmiKled2c5jB2C64wKeIbHHi4+ATmvjbqYzsv4qK6XVcusx/Z00Q4ue891lVz8sWJv5gY34Yie911iTXW1WHAWTHV53lBqZuUXGH/70o4Njb5IGbKnFX86pm/e5vgVQGsPSmmqKC0kxCudzp39czyh3GoPOlHW95QXrJSGd3+BAWaeTbKz+IpvqrvvWfKUL6Vy9nuQwR6ofvh8p+q96r/zD5P7oe7l653pq4I9V/wCYfJ/de9UP3w+T+6Hud69nHemrgj1Q/fN+U/VOFK/71vYQhc870oe7ejOCxDMNUre1wUjX1Q1Tdkjwgs5y96RyCzZiNe3VUP6p3/VFRZRYo3VUy/vyfErPmdyQ1TlRq48tcXbqqZfnafFFRcpGMN/3nni2I+SxPrZXvXCoOhR8reLN12PGIeSIi5bq4c6OE8Wvb5rm4ripmVhKI6lBy6VHtUkbvhe8eRVhBy4MdfPoXG2u0gPc5q5XSMe7arB8ei9rluk9I2hMHT4eVPDpheShd1shepP1twCTn02Yf/RbvYuXw0zYnCVozmHnNOkZp9oDoV26mhcLhgsdOi48FucUtxuG1GTsmqX0Z+OaPx0IhmA4U/TFiJA/90Z/mF1zh+FxHYR1/VDPwNh1E9gV68k7R12PIbDqYZ9VK6S2syvDWfI23mhqvlGwiiGbAGuI2QsAHzLglXJUznOnlJJ2vcXHsUIpohziXnsCx/rWOn4zy5TOuKaFjNxdd7uwWCxuJ5ZYpVXz5pM07AfRt7BZUgqmt5rWt4DT2qGSrcdpQSupXE3kl07baT2lKIIhsLviOjsQue4pczeUUaKoN5oa3gFE+sJ2koVz2DpTDU7gOtMBJlcdSab7TZD50jtVz0AfRTR4PUO1QyH8p80NIZG+94lJ6w3cUdFktVu1QuHEtHmiW5F1h9ho4vCmxNimNSNje0ppqTuC0DMh6o/dj839lKMg6ja+PtP0TtDYzHrB6OwJDM7etWMgptsjO9OOQUn3rOwp2hsZH0p3lJnnetY7IWX7xnYVEciZ9jmHrTtDWYzk+FucbLR/qTUfg+ZMfk3LAR6TNOdoFjfVrS85i8fdwFFTbkS2iKv6PD9GpWUOF31Bee83s4+Nj/USmmgW3dhNtiEloANin5G/xxipqMgoZ0RC2tVQg7FXTUQ3LU5uXLgzLozsQznnVdX09KAqSsjsV14ctceUR+kdvKUTO3qNKAujmkExXvTHcE3NTxEgb6XeAntkHBNMaaWoLSlrS0jcr+kqGv1FY2M2R1LMWuCnwY1VGfRuMZ5puWcDrb1KejlzHmI6uczhtHUhI5BI0A6xpadxTqphewOboew3HVrC3KzYuM5LnoWin9KwOHWNx2hT5hXZyc8dMSm2J2pDIn08MkptG1zjuaCfBeZ2NzQNZXjKBqC0eHZDVMljIWxN6ftO+UfVaagyJpI+fnSn8WhvyhZvKRLyc2iEkhsxrnHc0EnuV3R5F1cli5ojB986R+UaV0+mp44xaNjWDc0AKVZvO/TPZiKLk/jH7WRzjuaA0eZV3SZL0seqFpO913eKukoWe1TQ7adreaxreAATi0qayUsWQNmpQ1Tlo3puaoIswJSAnlqaQg8LJz2iyjslzigaWBNLApF4hBHZVWOR3MfEq2zUBi8fM+LyUdfF/wBw2mjFgrWnZoUNDCLBGNlYwHOK42+31JPRfVSUJU0KmGImQ2iY7jsUU7pm89oN+nSns2K+anIGlVFVTlaaZl23IVTUgW0bCtRjlPTPVlI4mwbc7B0qClyaM0jWSODA72hps62gFa2FocwAaC46TttfUoK+o9DHLIQB6INcBsJB0DtC3OVl9Od8UvGqDEOT50bXOEzCGguN7jQ0XWNY1dOfldBVUFXZvo5WwkFh088hgLTtF3LmgC9PG37eGPBqKii8PFQAI+AaezwCtrSCWBDOYridmhAPYpKAnMTo3bNyke1QO0WKovcKqdnYrlj7EO6neRWShksQQtJRThw46wrKlEU0voZv+OXsa5aDMWdkjz2lh4tPgVaYFiBezNdz2fZd07iunGsWHYbkPTM0yF0runQ35Rr61pqWBkYzWNa0DY0AeCmzBuShgXkttZMtdOMJU0bGqQsCAZrCF4tUkgTSiGZi96NeIK9p3qYpfRppal070iCMsSWUtk0tTBGAnusvWSXTB7NCQtCcF4ohoavFqddJnlFMzSqvHIbtDiSAy5NtdrawrjPQ1YPsO4FGuFzlKoaapfa8ecRYEZ1hcEkXAHDatU2m9LGwusHEaSFVRNDG6LG/Qrun0NF9gXC2V9XjL9qz9Huu4OcbezYloB0bBrRVDhOabh7yOl1+4qwD2O0X07Lp2dYKbVnGfIHE4rNWeewkK8rH3BVcxv2VY1UNKy7AACXZzALbBc5xPRoCoMvau8JGovc0Ebwwknv8FcirEYcSSCdDbb9ZCxOWFSZC02IANhfgbldPHP5OXkucKz9OTc8LHhcHyCICghGnqU4XrfPPCPgGk9XgEC1WEOvs8As1RcjdCr5WqzOpVtQ4XUgHcENK3QiwbqKRmvgtJUEeq3YrHDamxsVXgJ97aQg1QdcXGseG0KGrz2kSRayM09O26Hw6puB0I5j7G2w6R5haiOiiQp2k6VhMt4KnDpIzFO50b7gX2OGw9SPyLykkqXOiltnNbnNIFrga1x6ubWMaVKAmNCfdZHi269mHckDrJS5BGQkITym2QNKTPTrJCwJgQrwCVrV5wQNKQuS2SOCmBmclBShoS2CoYSvXTwAl+yiIwkljzgRvBHaps0JjgoqjZNmtBIvmnSOGsI+DFJJrNjaIt77Bx/Lfb0qqrmEF9tOnO+qTCqyR1s1pFtugEdq5Xj7fW8XLvJY1FPCADnEuJtdxtfotZEehNrXvuP1VZHDM/XIGjqd5BH0UT49Dnl42GwuOxZsbuxHPDYG6rp9DbI6uqAbqjqqvRZIWq6p0uHRcrM5SQXY47iHf53rVFm9WGDZKyy/6j/8ATjuCCR9p9tP2W7ukrrxl304+Szr7cihPgpgi8o6AwVMrbWbnlzd2a43AHDSOpANevU8IliOhOkcAqxsiKgkUsVbPP2VWiLOu46dNgNmjWSimS3CEc/N0bL3B46wVIGmO2pPnZoB3jxTWuzjo0nuF9pKfVOGgDYAOxVAIXl5zgCUjjuVQRQz5rlfsIcNKzBO1W+Hz3bbcorfcqtO6WJjWi5BzhxBA8CVjskpI6WoDpyQbZrbaQM7Q7O6LLVyYx63ILi2a06OJCyGVcWbICN6vHjsrjL9OsscLAgggi4I1EdC8SuX5N5WyxsMLiDmklhI1A628FbfrhKPd7Fz6VbG7bwSjgsH+u0g9kdRsoZMuHe73hXont0K/QvZ65pJls86gO1CyZXyH3e1Oi5XUzI3eFG6VnvBcpflTMd3YVE7KGc7/AJSr0hldYNbGPaChlxCPeuUnGKg+98pTHYhUn3uxOkMrqRxOPemPxiNcsNXUH3u5MdPPtJ7W/VOsXrXUXY4wKJ2PM6Fy50su138QUTp3+8e1XIdXUXY83oUTsebvC5gah28pPTHeVch0dMdj7d47Uw5Qt3hc2zjvKTOKL0dDqMeY4aSEXQ0efpDtB0rmBWlyaykMQzH3IHNdr0e6Vx8vDfcenwc+vq/DpdBSZo1kqetrwwLIRZS54IZezRc6DovqT2yPlI1uJ1NFyVwnCvVfJBVXXl2gdaTC8MlnfaNpcdp9kdLjsV/geShdZ02ge4NZ+I/Rbuip2xtDWNDQNgFgvRw8OvPy82fChwbJOKGzpbSya/wNPQNvWrLEpA1pc8hrQNJOgAJuPY3DStzpHaTzWDnO4DYOlctygyglq3fa+ywc1g5o6TvPSu+Tj8OF5Xl7qkyvlZO9xYNFs0HeL3vZYZwsbbltaiPQstiUNnEhZiBA9SMksoV5UWMU91KZVVhTwMvnXJ0AnrUw0a6osEM6VDFOYNwvwVw1PU05abE6bkHdoNlEFZ10Be+4tbR2kC/fdNZRNGsk9ybEygAU+KQtR0sQzSAAFXOCzq4v8lKlzZjnG922RGU4ztKEGGzwOD3RuzRpz2/aYRvDm3FkViL89q1PVc/n2y5NnX/zpVgyOJwuXOYdh0uZwO0IKpaisLp3S3a1zG2FznuDRa9tF9aNUktMW7ARvBuFCHjcOwK3pcNja7/VqWMFtcR9Ib7rakLXUsYP+lI6QbzHmnxUpKEEx6OwJwqnb/BM9CRtHXb6qMgbXt6tPgo16TGrf7xTfWX+87tKhJb7xPAFJcbndwQ9JjI/ee1ea1x1uA4uQ5d0dpTfSfD4pgJmYB7bT0C5UBemmc7+wBMLuKYaeSvXUd14cFRI19tx4qR0t9w4BQi6VA66W6aCp6SHPd0DSfogdBDfSdWwb/7IgMRGarbAcFNQ650MG3fbX1LM90tyaHwqCdwzIxocftaOduudw812LJjCWRxRkNAcWC51m+3TxWWipnX9DTszenUXaNJLty22R8D2QCOQguY46tIs4kjSde1bvCM8eVXkEdgs9lXlaylHo47PmI1bGdLunoQ2WeVopwYYCDKR9p2sRj+rwXLpakEkudck3J1kneSreWNZoutq3zPL5HFzjrJ8BuHQoUL6zuHalEpK56qWVlwqytowQRbijnS21nvQVRiMY234aVRmaiIsdmn/AOjemAbrrRR4mDfNbp2ZwGlV82KTO25vQBbvVZAticfZPZbxVhh8bA2XPaSSwhpaSQwkgZztltPbZBueTrJPFOjcR18f82BUSNEY6eP0Uzato0A9QH0Qjm706CnuRo27FFG1cxidmva5rrNNiCDZwDmmx3ggqL14bAUblaRNVSyNddhLQwm98xjGsZe/Q0KkzCE6xNFurjuCH9ISSbJmvQpxYBXDRDa4tBaHuAOghudY8QFZUs2cwLOzS2JsVY4RPs6UtZwuJwW0qvZcalpcQp7sJ3aVRTAbErUQGb8TuqwUZl4niSmSixTAEEmeNwSGUpAxLmBRSGQ701PSohmavZqdZezUU2wSpwalsgavWKddeQeDV6wXrL1kC5wV1TwZrQNp0niq2gpy5w0aAbnyCubLPKhjWXIC6BktEMwjoACxlBDd47Vo6WrEIzibAf5oG1dPHM9ufO76bLDYiJQBta49lvqqjKXLmOlz46dwfMRmEjSyPpLtrhuWSxrKeqnuyFj2MIzSQCHvG4u2DoCz0eETH2LcSAnO7fTXGZD5a17yS5xNySeknfvXmO/zejYMHtbPe2+4HQPqrGno426te8Arn1b0BBRvOvRx19iPioRtJPd4Itke5rz1IuDD53c2B57fJanFNVZoI/cB46fFQy4ZGdQAWqgyVrn6qcjiPqrCDICvdraxvEt/ur6TXM6nCSNLdPiq+fDJXG7Y3G+uwOveu2wcmVQefO1vC58ArCn5Lo/bnceA+pU9GuBx4HOfYtxLR5ohmT8u10Y/NfwC+hafk2om6893WB4BWMGRdCzVCDxJKbDXzizJ07ZB1NcUTFkvfU6U/C0D6r6UhwOlZzYIx+UHxRrIGN5rWjgAE7RNfOTMi5JLf6E79AHtAaOi1lZU3JpOdVJb4nHzK74+UDWQOJAQVRjlMznzxN4vb9Vd/pNckp+SmoOuKFnEgqzh5J5bfalhb0Bt/Jbt+WNENUwd8DXv/lCHdlpB7Mc7un0Zb/NZP5fpXy9h+FZznekv9nTo2k9KMqqdseaWNtp09PFXNTg1znMcWkXta1hfXcHWOhUuJNmY0+kDS3VnNItfZo1qJLq5pnBzOKztTA1rnA3vrGq2aNfkrLB6jRZerYQX3zQ67XaDwvo06DoOlX5aUVVDbxB2EHaEOrP1OR1wG2ANwLjb1pY8CmOxo60NVaWyuW5OSbXtHaVKMnh7UvY1MFDZestG3A4drnnsCIjwWH3HHi5MGVsvLZswmMaomdelWVHgb36GMZ1Bg8SmGueNYTqBPAEqaPD5Xao3nqI8V1yjyFrH6mW/PGPAlW1PyY1R57o28XOd4BPQ4szBZz7FuJaPNTMyfl2lg67+C7rT8lY9udv5Y7/zFWkHJtSt50kjuGa3wCbDXz9Hk2463jqa4ouLJho0kvd0WDR3r6GgyHoW643O+J7j5qxp8nqRnNp4/lB8VNia+eoMFGprCei48ArKlyXndzKdx/K8+S+goqdjeaxo4NA8FMps/RrhtLkJXHVDm8Q1viVaQcmtY7nPa38w8guukoSqxOKPS91upx8Ar2o59ByWO9ucdQcfMKxg5MKYc+R7uAA+qtKnL6hYbekcTuDH+YCFdl/Ef2cEr+kmNo73X7k9qJp8gKFnsOdxcfJWUGTFGzmwM6xfxWany5qPZp42/HI49zW+aBlyvrXanws+GNzj2ud5J15I6DFQxN5sbBwa0eSIAA1LlE2PVbtdVIPhbGwdzboCerc7nzTO4yyW7AQFfx012OWoY3nOa3iQPFVtTlPRR86phB3Z4J7AuSERH2ATvIzu910704HNbbhYeCv4k7OlS5c0Q5r5H/BFKR22shJsvY/Yp5ncfRsH8TrrnUlU47e8lQuDjtWp4ondvZ8v5PZp42/HNfua0qvny6qjqdAzgx7z2khZH0acIbrXTinar2bKyqdrqXj4I42eIJQM2MyO501Q7jM9o7GWQDoOlQvZ0rU4xntRjpozzmtPxZzz/ESpYpmjmgD4WNHkqwMU8chCvWHarL07jtd22SZl9/aUKyVENmUxrX//2Q=="/>
          <p:cNvSpPr>
            <a:spLocks noChangeAspect="1" noChangeArrowheads="1"/>
          </p:cNvSpPr>
          <p:nvPr/>
        </p:nvSpPr>
        <p:spPr bwMode="auto">
          <a:xfrm>
            <a:off x="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xISEhQUEhMVFRUVFBQUFRUXFxQVFBUUFBQWFhQUFBQYHiggGBolHBUUITEhJSkrLi4uFx8zODMsNygtLisBCgoKDg0OFw8QFywcFBwsLCwsLCwsLCwsLCwsLCwsLCwsLCwsLCwsLCwrLDc3LCw3NywrLDcsKzcsKzc3KysrLP/AABEIAJ8BPgMBIgACEQEDEQH/xAAcAAABBQEBAQAAAAAAAAAAAAAEAQIDBQYHAAj/xABFEAABAwIBBwgHBAkEAwEAAAABAAIDBBEFBhIhMUFRcQcyYYGRobHBExRCUnKS0SJTYoIVFjOTorLS4fAjQ2PCVXPxRP/EABkBAQEBAQEBAAAAAAAAAAAAAAABAgMEBf/EACIRAQEBAAICAgIDAQAAAAAAAAABEQISAyExQRNRImFxMv/aAAwDAQACEQMRAD8AEzOhPDVe0uTNS/TmZg3vIb3HSrWnyUYP2s1+iMX7z9Fynj5X6b2Mabp0THnQ0EncAT4LodPhFIzVFnnfI6/doCObVBgs3MYNzGgLpPBftnswdJk7WSaoXAb3WYP4iFaQZHS/7k0TOgXee7QtDJiLdpJ4m6gfi9tWhdJ4Yneh6fJCAc58r+AbGO/Sj4sBpGf7LD8bnP7tSq5saO9BS4wStzx8Z9J2rVsMLOa2NvwxtCR+Jge27uHgFjnV7zsKhfUv2kDiVrImtdJijd5PFxUJxVu4LHTYgxvOlYOtRMxFruYZJPgY538oRGzOMDcFGcaKzMVPUv5lLUu4sLB/FZFR4FXu1UhHxyxjwJTYvtcuxw71G7HD73egmZI4gdbKdvGRx8GqdmQ1adc1O3g2R30U7wyldjh97vTDjf4lO3ICo9qrjHCE+b08ZAO9qtPVEweJTvDKDOOfi8Un6c/Ee9GnIWIc6vf2QDxCaci6Ua8Rk+enH/VTvDKCOOfiPevfp38R70X+qFFtxKT97Tf0LxyToP8AyT/31N/QneGBP05+LxXv05+NE/qnQ/8Akn/vaX+he/U+iOrEn/vKb+lO8OqEY5+MJ4xv8Y7U/wDUmmOrEX/NTnyXv1DiOrED8sJTvDKc3GvxjtU7MaPvd6FPJ6Tza4dcUZ8HJp5Op/ZrIzxh+j1e8Mq0jxt3vIiPGjvVA7k9q9lTCeMcg8HKN2QmIDVLTnrlb5FO3EytZHjB3omPFL7VhnZI4o3V6E8JXjxam/oHFm/7QPwzt87JvEyuiMrr7QphKD/Y2XNPVsXb/wDnkPB8Lv8Asl9fxRmumqP3Yd/KVM4nt0l0bTrv12cO9CT4bA7nMZ8lu9tlg25V1jOfTzDjBKPJSM5QC3nstxD2+ITr/ZtaaoyVo3+wB8LyPFUmIcnFG/TeVv8AF4FJDl/CdYb2hGxZYwHUSOBup+OLtZaq5J43C0c5/MHNPeFS1PJJVN5j84bxmH/sF06PKmI+32hEtyjhO1p67eKx+GfUTVTJXjaboZ+KgalmJKwDW5BuxdpOawF7vdaC53Y1d0amTFSUM+vO9B0eC4jPzKcxg+1KRGPl53crqk5Op3aaiqDfwxN/7v8AopeUi5VTLX21uA60C/F4ybBxedzQXHsC10uAYLR6aiRjnD76UvP7sG3cganlSwmlGbTxl1vu42sb2myx3MVdPRVcv7KjlI959ox/GVaU2R2IP574IR0Z0jh1AAd6y+Kcukh0QU7G7i8l57BZZiu5SsXn1SvYD7jWxjt196narjr7MgWgXnrZDvzQyId9yoZsPwKn/bTxuI158znn5WnyXB6qqq5jeacn43uf3IX1Me1IT8IA8VPf7XHdn5d4DT/so2OI+7gH8zrIGq5cKVmiKled2c5jB2C64wKeIbHHi4+ATmvjbqYzsv4qK6XVcusx/Z00Q4ue891lVz8sWJv5gY34Yie911iTXW1WHAWTHV53lBqZuUXGH/70o4Njb5IGbKnFX86pm/e5vgVQGsPSmmqKC0kxCudzp39czyh3GoPOlHW95QXrJSGd3+BAWaeTbKz+IpvqrvvWfKUL6Vy9nuQwR6ofvh8p+q96r/zD5P7oe7l653pq4I9V/wCYfJ/de9UP3w+T+6Hud69nHemrgj1Q/fN+U/VOFK/71vYQhc870oe7ejOCxDMNUre1wUjX1Q1Tdkjwgs5y96RyCzZiNe3VUP6p3/VFRZRYo3VUy/vyfErPmdyQ1TlRq48tcXbqqZfnafFFRcpGMN/3nni2I+SxPrZXvXCoOhR8reLN12PGIeSIi5bq4c6OE8Wvb5rm4ripmVhKI6lBy6VHtUkbvhe8eRVhBy4MdfPoXG2u0gPc5q5XSMe7arB8ei9rluk9I2hMHT4eVPDpheShd1shepP1twCTn02Yf/RbvYuXw0zYnCVozmHnNOkZp9oDoV26mhcLhgsdOi48FucUtxuG1GTsmqX0Z+OaPx0IhmA4U/TFiJA/90Z/mF1zh+FxHYR1/VDPwNh1E9gV68k7R12PIbDqYZ9VK6S2syvDWfI23mhqvlGwiiGbAGuI2QsAHzLglXJUznOnlJJ2vcXHsUIpohziXnsCx/rWOn4zy5TOuKaFjNxdd7uwWCxuJ5ZYpVXz5pM07AfRt7BZUgqmt5rWt4DT2qGSrcdpQSupXE3kl07baT2lKIIhsLviOjsQue4pczeUUaKoN5oa3gFE+sJ2koVz2DpTDU7gOtMBJlcdSab7TZD50jtVz0AfRTR4PUO1QyH8p80NIZG+94lJ6w3cUdFktVu1QuHEtHmiW5F1h9ho4vCmxNimNSNje0ppqTuC0DMh6o/dj839lKMg6ja+PtP0TtDYzHrB6OwJDM7etWMgptsjO9OOQUn3rOwp2hsZH0p3lJnnetY7IWX7xnYVEciZ9jmHrTtDWYzk+FucbLR/qTUfg+ZMfk3LAR6TNOdoFjfVrS85i8fdwFFTbkS2iKv6PD9GpWUOF31Bee83s4+Nj/USmmgW3dhNtiEloANin5G/xxipqMgoZ0RC2tVQg7FXTUQ3LU5uXLgzLozsQznnVdX09KAqSsjsV14ctceUR+kdvKUTO3qNKAujmkExXvTHcE3NTxEgb6XeAntkHBNMaaWoLSlrS0jcr+kqGv1FY2M2R1LMWuCnwY1VGfRuMZ5puWcDrb1KejlzHmI6uczhtHUhI5BI0A6xpadxTqphewOboew3HVrC3KzYuM5LnoWin9KwOHWNx2hT5hXZyc8dMSm2J2pDIn08MkptG1zjuaCfBeZ2NzQNZXjKBqC0eHZDVMljIWxN6ftO+UfVaagyJpI+fnSn8WhvyhZvKRLyc2iEkhsxrnHc0EnuV3R5F1cli5ojB986R+UaV0+mp44xaNjWDc0AKVZvO/TPZiKLk/jH7WRzjuaA0eZV3SZL0seqFpO913eKukoWe1TQ7adreaxreAATi0qayUsWQNmpQ1Tlo3puaoIswJSAnlqaQg8LJz2iyjslzigaWBNLApF4hBHZVWOR3MfEq2zUBi8fM+LyUdfF/wBw2mjFgrWnZoUNDCLBGNlYwHOK42+31JPRfVSUJU0KmGImQ2iY7jsUU7pm89oN+nSns2K+anIGlVFVTlaaZl23IVTUgW0bCtRjlPTPVlI4mwbc7B0qClyaM0jWSODA72hps62gFa2FocwAaC46TttfUoK+o9DHLIQB6INcBsJB0DtC3OVl9Od8UvGqDEOT50bXOEzCGguN7jQ0XWNY1dOfldBVUFXZvo5WwkFh088hgLTtF3LmgC9PG37eGPBqKii8PFQAI+AaezwCtrSCWBDOYridmhAPYpKAnMTo3bNyke1QO0WKovcKqdnYrlj7EO6neRWShksQQtJRThw46wrKlEU0voZv+OXsa5aDMWdkjz2lh4tPgVaYFiBezNdz2fZd07iunGsWHYbkPTM0yF0runQ35Rr61pqWBkYzWNa0DY0AeCmzBuShgXkttZMtdOMJU0bGqQsCAZrCF4tUkgTSiGZi96NeIK9p3qYpfRppal070iCMsSWUtk0tTBGAnusvWSXTB7NCQtCcF4ohoavFqddJnlFMzSqvHIbtDiSAy5NtdrawrjPQ1YPsO4FGuFzlKoaapfa8ecRYEZ1hcEkXAHDatU2m9LGwusHEaSFVRNDG6LG/Qrun0NF9gXC2V9XjL9qz9Huu4OcbezYloB0bBrRVDhOabh7yOl1+4qwD2O0X07Lp2dYKbVnGfIHE4rNWeewkK8rH3BVcxv2VY1UNKy7AACXZzALbBc5xPRoCoMvau8JGovc0Ebwwknv8FcirEYcSSCdDbb9ZCxOWFSZC02IANhfgbldPHP5OXkucKz9OTc8LHhcHyCICghGnqU4XrfPPCPgGk9XgEC1WEOvs8As1RcjdCr5WqzOpVtQ4XUgHcENK3QiwbqKRmvgtJUEeq3YrHDamxsVXgJ97aQg1QdcXGseG0KGrz2kSRayM09O26Hw6puB0I5j7G2w6R5haiOiiQp2k6VhMt4KnDpIzFO50b7gX2OGw9SPyLykkqXOiltnNbnNIFrga1x6ubWMaVKAmNCfdZHi269mHckDrJS5BGQkITym2QNKTPTrJCwJgQrwCVrV5wQNKQuS2SOCmBmclBShoS2CoYSvXTwAl+yiIwkljzgRvBHaps0JjgoqjZNmtBIvmnSOGsI+DFJJrNjaIt77Bx/Lfb0qqrmEF9tOnO+qTCqyR1s1pFtugEdq5Xj7fW8XLvJY1FPCADnEuJtdxtfotZEehNrXvuP1VZHDM/XIGjqd5BH0UT49Dnl42GwuOxZsbuxHPDYG6rp9DbI6uqAbqjqqvRZIWq6p0uHRcrM5SQXY47iHf53rVFm9WGDZKyy/6j/8ATjuCCR9p9tP2W7ukrrxl304+Szr7cihPgpgi8o6AwVMrbWbnlzd2a43AHDSOpANevU8IliOhOkcAqxsiKgkUsVbPP2VWiLOu46dNgNmjWSimS3CEc/N0bL3B46wVIGmO2pPnZoB3jxTWuzjo0nuF9pKfVOGgDYAOxVAIXl5zgCUjjuVQRQz5rlfsIcNKzBO1W+Hz3bbcorfcqtO6WJjWi5BzhxBA8CVjskpI6WoDpyQbZrbaQM7Q7O6LLVyYx63ILi2a06OJCyGVcWbICN6vHjsrjL9OsscLAgggi4I1EdC8SuX5N5WyxsMLiDmklhI1A628FbfrhKPd7Fz6VbG7bwSjgsH+u0g9kdRsoZMuHe73hXont0K/QvZ65pJls86gO1CyZXyH3e1Oi5XUzI3eFG6VnvBcpflTMd3YVE7KGc7/AJSr0hldYNbGPaChlxCPeuUnGKg+98pTHYhUn3uxOkMrqRxOPemPxiNcsNXUH3u5MdPPtJ7W/VOsXrXUXY4wKJ2PM6Fy50su138QUTp3+8e1XIdXUXY83oUTsebvC5gah28pPTHeVch0dMdj7d47Uw5Qt3hc2zjvKTOKL0dDqMeY4aSEXQ0efpDtB0rmBWlyaykMQzH3IHNdr0e6Vx8vDfcenwc+vq/DpdBSZo1kqetrwwLIRZS54IZezRc6DovqT2yPlI1uJ1NFyVwnCvVfJBVXXl2gdaTC8MlnfaNpcdp9kdLjsV/geShdZ02ge4NZ+I/Rbuip2xtDWNDQNgFgvRw8OvPy82fChwbJOKGzpbSya/wNPQNvWrLEpA1pc8hrQNJOgAJuPY3DStzpHaTzWDnO4DYOlctygyglq3fa+ywc1g5o6TvPSu+Tj8OF5Xl7qkyvlZO9xYNFs0HeL3vZYZwsbbltaiPQstiUNnEhZiBA9SMksoV5UWMU91KZVVhTwMvnXJ0AnrUw0a6osEM6VDFOYNwvwVw1PU05abE6bkHdoNlEFZ10Be+4tbR2kC/fdNZRNGsk9ybEygAU+KQtR0sQzSAAFXOCzq4v8lKlzZjnG922RGU4ztKEGGzwOD3RuzRpz2/aYRvDm3FkViL89q1PVc/n2y5NnX/zpVgyOJwuXOYdh0uZwO0IKpaisLp3S3a1zG2FznuDRa9tF9aNUktMW7ARvBuFCHjcOwK3pcNja7/VqWMFtcR9Ib7rakLXUsYP+lI6QbzHmnxUpKEEx6OwJwqnb/BM9CRtHXb6qMgbXt6tPgo16TGrf7xTfWX+87tKhJb7xPAFJcbndwQ9JjI/ee1ea1x1uA4uQ5d0dpTfSfD4pgJmYB7bT0C5UBemmc7+wBMLuKYaeSvXUd14cFRI19tx4qR0t9w4BQi6VA66W6aCp6SHPd0DSfogdBDfSdWwb/7IgMRGarbAcFNQ650MG3fbX1LM90tyaHwqCdwzIxocftaOduudw812LJjCWRxRkNAcWC51m+3TxWWipnX9DTszenUXaNJLty22R8D2QCOQguY46tIs4kjSde1bvCM8eVXkEdgs9lXlaylHo47PmI1bGdLunoQ2WeVopwYYCDKR9p2sRj+rwXLpakEkudck3J1kneSreWNZoutq3zPL5HFzjrJ8BuHQoUL6zuHalEpK56qWVlwqytowQRbijnS21nvQVRiMY234aVRmaiIsdmn/AOjemAbrrRR4mDfNbp2ZwGlV82KTO25vQBbvVZAticfZPZbxVhh8bA2XPaSSwhpaSQwkgZztltPbZBueTrJPFOjcR18f82BUSNEY6eP0Uzato0A9QH0Qjm706CnuRo27FFG1cxidmva5rrNNiCDZwDmmx3ggqL14bAUblaRNVSyNddhLQwm98xjGsZe/Q0KkzCE6xNFurjuCH9ISSbJmvQpxYBXDRDa4tBaHuAOghudY8QFZUs2cwLOzS2JsVY4RPs6UtZwuJwW0qvZcalpcQp7sJ3aVRTAbErUQGb8TuqwUZl4niSmSixTAEEmeNwSGUpAxLmBRSGQ701PSohmavZqdZezUU2wSpwalsgavWKddeQeDV6wXrL1kC5wV1TwZrQNp0niq2gpy5w0aAbnyCubLPKhjWXIC6BktEMwjoACxlBDd47Vo6WrEIzibAf5oG1dPHM9ufO76bLDYiJQBta49lvqqjKXLmOlz46dwfMRmEjSyPpLtrhuWSxrKeqnuyFj2MIzSQCHvG4u2DoCz0eETH2LcSAnO7fTXGZD5a17yS5xNySeknfvXmO/zejYMHtbPe2+4HQPqrGno426te8Arn1b0BBRvOvRx19iPioRtJPd4Itke5rz1IuDD53c2B57fJanFNVZoI/cB46fFQy4ZGdQAWqgyVrn6qcjiPqrCDICvdraxvEt/ur6TXM6nCSNLdPiq+fDJXG7Y3G+uwOveu2wcmVQefO1vC58ArCn5Lo/bnceA+pU9GuBx4HOfYtxLR5ohmT8u10Y/NfwC+hafk2om6893WB4BWMGRdCzVCDxJKbDXzizJ07ZB1NcUTFkvfU6U/C0D6r6UhwOlZzYIx+UHxRrIGN5rWjgAE7RNfOTMi5JLf6E79AHtAaOi1lZU3JpOdVJb4nHzK74+UDWQOJAQVRjlMznzxN4vb9Vd/pNckp+SmoOuKFnEgqzh5J5bfalhb0Bt/Jbt+WNENUwd8DXv/lCHdlpB7Mc7un0Zb/NZP5fpXy9h+FZznekv9nTo2k9KMqqdseaWNtp09PFXNTg1znMcWkXta1hfXcHWOhUuJNmY0+kDS3VnNItfZo1qJLq5pnBzOKztTA1rnA3vrGq2aNfkrLB6jRZerYQX3zQ67XaDwvo06DoOlX5aUVVDbxB2EHaEOrP1OR1wG2ANwLjb1pY8CmOxo60NVaWyuW5OSbXtHaVKMnh7UvY1MFDZestG3A4drnnsCIjwWH3HHi5MGVsvLZswmMaomdelWVHgb36GMZ1Bg8SmGueNYTqBPAEqaPD5Xao3nqI8V1yjyFrH6mW/PGPAlW1PyY1R57o28XOd4BPQ4szBZz7FuJaPNTMyfl2lg67+C7rT8lY9udv5Y7/zFWkHJtSt50kjuGa3wCbDXz9Hk2463jqa4ouLJho0kvd0WDR3r6GgyHoW643O+J7j5qxp8nqRnNp4/lB8VNia+eoMFGprCei48ArKlyXndzKdx/K8+S+goqdjeaxo4NA8FMps/RrhtLkJXHVDm8Q1viVaQcmtY7nPa38w8guukoSqxOKPS91upx8Ar2o59ByWO9ucdQcfMKxg5MKYc+R7uAA+qtKnL6hYbekcTuDH+YCFdl/Ef2cEr+kmNo73X7k9qJp8gKFnsOdxcfJWUGTFGzmwM6xfxWany5qPZp42/HI49zW+aBlyvrXanws+GNzj2ud5J15I6DFQxN5sbBwa0eSIAA1LlE2PVbtdVIPhbGwdzboCerc7nzTO4yyW7AQFfx012OWoY3nOa3iQPFVtTlPRR86phB3Z4J7AuSERH2ATvIzu910704HNbbhYeCv4k7OlS5c0Q5r5H/BFKR22shJsvY/Yp5ncfRsH8TrrnUlU47e8lQuDjtWp4ondvZ8v5PZp42/HNfua0qvny6qjqdAzgx7z2khZH0acIbrXTinar2bKyqdrqXj4I42eIJQM2MyO501Q7jM9o7GWQDoOlQvZ0rU4xntRjpozzmtPxZzz/ESpYpmjmgD4WNHkqwMU8chCvWHarL07jtd22SZl9/aUKyVENmUxrX//2Q==">
            <a:hlinkClick r:id="rId3"/>
          </p:cNvPr>
          <p:cNvSpPr>
            <a:spLocks noChangeAspect="1" noChangeArrowheads="1"/>
          </p:cNvSpPr>
          <p:nvPr/>
        </p:nvSpPr>
        <p:spPr bwMode="auto">
          <a:xfrm>
            <a:off x="53975" y="-1760538"/>
            <a:ext cx="7353300" cy="367665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data:image/jpeg;base64,/9j/4AAQSkZJRgABAQAAAQABAAD/2wCEAAkGBxISEhQUEhMVFRUVFBQUFRUXFxQVFBUUFBQWFhQUFBQYHiggGBolHBUUITEhJSkrLi4uFx8zODMsNygtLisBCgoKDg0OFw8QFywcFBwsLCwsLCwsLCwsLCwsLCwsLCwsLCwsLCwsLCwrLDc3LCw3NywrLDcsKzcsKzc3KysrLP/AABEIAJ8BPgMBIgACEQEDEQH/xAAcAAABBQEBAQAAAAAAAAAAAAAEAQIDBQYHAAj/xABFEAABAwIBBwgHBAkEAwEAAAABAAIDBBEFBhIhMUFRcQcyYYGRobHBExRCUnKS0SJTYoIVFjOTorLS4fAjQ2PCVXPxRP/EABkBAQEBAQEBAAAAAAAAAAAAAAABAgMEBf/EACIRAQEBAAICAgIDAQAAAAAAAAABEQISAyExQRNRImFxMv/aAAwDAQACEQMRAD8AEzOhPDVe0uTNS/TmZg3vIb3HSrWnyUYP2s1+iMX7z9Fynj5X6b2Mabp0THnQ0EncAT4LodPhFIzVFnnfI6/doCObVBgs3MYNzGgLpPBftnswdJk7WSaoXAb3WYP4iFaQZHS/7k0TOgXee7QtDJiLdpJ4m6gfi9tWhdJ4Yneh6fJCAc58r+AbGO/Sj4sBpGf7LD8bnP7tSq5saO9BS4wStzx8Z9J2rVsMLOa2NvwxtCR+Jge27uHgFjnV7zsKhfUv2kDiVrImtdJijd5PFxUJxVu4LHTYgxvOlYOtRMxFruYZJPgY538oRGzOMDcFGcaKzMVPUv5lLUu4sLB/FZFR4FXu1UhHxyxjwJTYvtcuxw71G7HD73egmZI4gdbKdvGRx8GqdmQ1adc1O3g2R30U7wyldjh97vTDjf4lO3ICo9qrjHCE+b08ZAO9qtPVEweJTvDKDOOfi8Un6c/Ee9GnIWIc6vf2QDxCaci6Ua8Rk+enH/VTvDKCOOfiPevfp38R70X+qFFtxKT97Tf0LxyToP8AyT/31N/QneGBP05+LxXv05+NE/qnQ/8Akn/vaX+he/U+iOrEn/vKb+lO8OqEY5+MJ4xv8Y7U/wDUmmOrEX/NTnyXv1DiOrED8sJTvDKc3GvxjtU7MaPvd6FPJ6Tza4dcUZ8HJp5Op/ZrIzxh+j1e8Mq0jxt3vIiPGjvVA7k9q9lTCeMcg8HKN2QmIDVLTnrlb5FO3EytZHjB3omPFL7VhnZI4o3V6E8JXjxam/oHFm/7QPwzt87JvEyuiMrr7QphKD/Y2XNPVsXb/wDnkPB8Lv8Asl9fxRmumqP3Yd/KVM4nt0l0bTrv12cO9CT4bA7nMZ8lu9tlg25V1jOfTzDjBKPJSM5QC3nstxD2+ITr/ZtaaoyVo3+wB8LyPFUmIcnFG/TeVv8AF4FJDl/CdYb2hGxZYwHUSOBup+OLtZaq5J43C0c5/MHNPeFS1PJJVN5j84bxmH/sF06PKmI+32hEtyjhO1p67eKx+GfUTVTJXjaboZ+KgalmJKwDW5BuxdpOawF7vdaC53Y1d0amTFSUM+vO9B0eC4jPzKcxg+1KRGPl53crqk5Op3aaiqDfwxN/7v8AopeUi5VTLX21uA60C/F4ybBxedzQXHsC10uAYLR6aiRjnD76UvP7sG3cganlSwmlGbTxl1vu42sb2myx3MVdPRVcv7KjlI959ox/GVaU2R2IP574IR0Z0jh1AAd6y+Kcukh0QU7G7i8l57BZZiu5SsXn1SvYD7jWxjt196narjr7MgWgXnrZDvzQyId9yoZsPwKn/bTxuI158znn5WnyXB6qqq5jeacn43uf3IX1Me1IT8IA8VPf7XHdn5d4DT/so2OI+7gH8zrIGq5cKVmiKled2c5jB2C64wKeIbHHi4+ATmvjbqYzsv4qK6XVcusx/Z00Q4ue891lVz8sWJv5gY34Yie911iTXW1WHAWTHV53lBqZuUXGH/70o4Njb5IGbKnFX86pm/e5vgVQGsPSmmqKC0kxCudzp39czyh3GoPOlHW95QXrJSGd3+BAWaeTbKz+IpvqrvvWfKUL6Vy9nuQwR6ofvh8p+q96r/zD5P7oe7l653pq4I9V/wCYfJ/de9UP3w+T+6Hud69nHemrgj1Q/fN+U/VOFK/71vYQhc870oe7ejOCxDMNUre1wUjX1Q1Tdkjwgs5y96RyCzZiNe3VUP6p3/VFRZRYo3VUy/vyfErPmdyQ1TlRq48tcXbqqZfnafFFRcpGMN/3nni2I+SxPrZXvXCoOhR8reLN12PGIeSIi5bq4c6OE8Wvb5rm4ripmVhKI6lBy6VHtUkbvhe8eRVhBy4MdfPoXG2u0gPc5q5XSMe7arB8ei9rluk9I2hMHT4eVPDpheShd1shepP1twCTn02Yf/RbvYuXw0zYnCVozmHnNOkZp9oDoV26mhcLhgsdOi48FucUtxuG1GTsmqX0Z+OaPx0IhmA4U/TFiJA/90Z/mF1zh+FxHYR1/VDPwNh1E9gV68k7R12PIbDqYZ9VK6S2syvDWfI23mhqvlGwiiGbAGuI2QsAHzLglXJUznOnlJJ2vcXHsUIpohziXnsCx/rWOn4zy5TOuKaFjNxdd7uwWCxuJ5ZYpVXz5pM07AfRt7BZUgqmt5rWt4DT2qGSrcdpQSupXE3kl07baT2lKIIhsLviOjsQue4pczeUUaKoN5oa3gFE+sJ2koVz2DpTDU7gOtMBJlcdSab7TZD50jtVz0AfRTR4PUO1QyH8p80NIZG+94lJ6w3cUdFktVu1QuHEtHmiW5F1h9ho4vCmxNimNSNje0ppqTuC0DMh6o/dj839lKMg6ja+PtP0TtDYzHrB6OwJDM7etWMgptsjO9OOQUn3rOwp2hsZH0p3lJnnetY7IWX7xnYVEciZ9jmHrTtDWYzk+FucbLR/qTUfg+ZMfk3LAR6TNOdoFjfVrS85i8fdwFFTbkS2iKv6PD9GpWUOF31Bee83s4+Nj/USmmgW3dhNtiEloANin5G/xxipqMgoZ0RC2tVQg7FXTUQ3LU5uXLgzLozsQznnVdX09KAqSsjsV14ctceUR+kdvKUTO3qNKAujmkExXvTHcE3NTxEgb6XeAntkHBNMaaWoLSlrS0jcr+kqGv1FY2M2R1LMWuCnwY1VGfRuMZ5puWcDrb1KejlzHmI6uczhtHUhI5BI0A6xpadxTqphewOboew3HVrC3KzYuM5LnoWin9KwOHWNx2hT5hXZyc8dMSm2J2pDIn08MkptG1zjuaCfBeZ2NzQNZXjKBqC0eHZDVMljIWxN6ftO+UfVaagyJpI+fnSn8WhvyhZvKRLyc2iEkhsxrnHc0EnuV3R5F1cli5ojB986R+UaV0+mp44xaNjWDc0AKVZvO/TPZiKLk/jH7WRzjuaA0eZV3SZL0seqFpO913eKukoWe1TQ7adreaxreAATi0qayUsWQNmpQ1Tlo3puaoIswJSAnlqaQg8LJz2iyjslzigaWBNLApF4hBHZVWOR3MfEq2zUBi8fM+LyUdfF/wBw2mjFgrWnZoUNDCLBGNlYwHOK42+31JPRfVSUJU0KmGImQ2iY7jsUU7pm89oN+nSns2K+anIGlVFVTlaaZl23IVTUgW0bCtRjlPTPVlI4mwbc7B0qClyaM0jWSODA72hps62gFa2FocwAaC46TttfUoK+o9DHLIQB6INcBsJB0DtC3OVl9Od8UvGqDEOT50bXOEzCGguN7jQ0XWNY1dOfldBVUFXZvo5WwkFh088hgLTtF3LmgC9PG37eGPBqKii8PFQAI+AaezwCtrSCWBDOYridmhAPYpKAnMTo3bNyke1QO0WKovcKqdnYrlj7EO6neRWShksQQtJRThw46wrKlEU0voZv+OXsa5aDMWdkjz2lh4tPgVaYFiBezNdz2fZd07iunGsWHYbkPTM0yF0runQ35Rr61pqWBkYzWNa0DY0AeCmzBuShgXkttZMtdOMJU0bGqQsCAZrCF4tUkgTSiGZi96NeIK9p3qYpfRppal070iCMsSWUtk0tTBGAnusvWSXTB7NCQtCcF4ohoavFqddJnlFMzSqvHIbtDiSAy5NtdrawrjPQ1YPsO4FGuFzlKoaapfa8ecRYEZ1hcEkXAHDatU2m9LGwusHEaSFVRNDG6LG/Qrun0NF9gXC2V9XjL9qz9Huu4OcbezYloB0bBrRVDhOabh7yOl1+4qwD2O0X07Lp2dYKbVnGfIHE4rNWeewkK8rH3BVcxv2VY1UNKy7AACXZzALbBc5xPRoCoMvau8JGovc0Ebwwknv8FcirEYcSSCdDbb9ZCxOWFSZC02IANhfgbldPHP5OXkucKz9OTc8LHhcHyCICghGnqU4XrfPPCPgGk9XgEC1WEOvs8As1RcjdCr5WqzOpVtQ4XUgHcENK3QiwbqKRmvgtJUEeq3YrHDamxsVXgJ97aQg1QdcXGseG0KGrz2kSRayM09O26Hw6puB0I5j7G2w6R5haiOiiQp2k6VhMt4KnDpIzFO50b7gX2OGw9SPyLykkqXOiltnNbnNIFrga1x6ubWMaVKAmNCfdZHi269mHckDrJS5BGQkITym2QNKTPTrJCwJgQrwCVrV5wQNKQuS2SOCmBmclBShoS2CoYSvXTwAl+yiIwkljzgRvBHaps0JjgoqjZNmtBIvmnSOGsI+DFJJrNjaIt77Bx/Lfb0qqrmEF9tOnO+qTCqyR1s1pFtugEdq5Xj7fW8XLvJY1FPCADnEuJtdxtfotZEehNrXvuP1VZHDM/XIGjqd5BH0UT49Dnl42GwuOxZsbuxHPDYG6rp9DbI6uqAbqjqqvRZIWq6p0uHRcrM5SQXY47iHf53rVFm9WGDZKyy/6j/8ATjuCCR9p9tP2W7ukrrxl304+Szr7cihPgpgi8o6AwVMrbWbnlzd2a43AHDSOpANevU8IliOhOkcAqxsiKgkUsVbPP2VWiLOu46dNgNmjWSimS3CEc/N0bL3B46wVIGmO2pPnZoB3jxTWuzjo0nuF9pKfVOGgDYAOxVAIXl5zgCUjjuVQRQz5rlfsIcNKzBO1W+Hz3bbcorfcqtO6WJjWi5BzhxBA8CVjskpI6WoDpyQbZrbaQM7Q7O6LLVyYx63ILi2a06OJCyGVcWbICN6vHjsrjL9OsscLAgggi4I1EdC8SuX5N5WyxsMLiDmklhI1A628FbfrhKPd7Fz6VbG7bwSjgsH+u0g9kdRsoZMuHe73hXont0K/QvZ65pJls86gO1CyZXyH3e1Oi5XUzI3eFG6VnvBcpflTMd3YVE7KGc7/AJSr0hldYNbGPaChlxCPeuUnGKg+98pTHYhUn3uxOkMrqRxOPemPxiNcsNXUH3u5MdPPtJ7W/VOsXrXUXY4wKJ2PM6Fy50su138QUTp3+8e1XIdXUXY83oUTsebvC5gah28pPTHeVch0dMdj7d47Uw5Qt3hc2zjvKTOKL0dDqMeY4aSEXQ0efpDtB0rmBWlyaykMQzH3IHNdr0e6Vx8vDfcenwc+vq/DpdBSZo1kqetrwwLIRZS54IZezRc6DovqT2yPlI1uJ1NFyVwnCvVfJBVXXl2gdaTC8MlnfaNpcdp9kdLjsV/geShdZ02ge4NZ+I/Rbuip2xtDWNDQNgFgvRw8OvPy82fChwbJOKGzpbSya/wNPQNvWrLEpA1pc8hrQNJOgAJuPY3DStzpHaTzWDnO4DYOlctygyglq3fa+ywc1g5o6TvPSu+Tj8OF5Xl7qkyvlZO9xYNFs0HeL3vZYZwsbbltaiPQstiUNnEhZiBA9SMksoV5UWMU91KZVVhTwMvnXJ0AnrUw0a6osEM6VDFOYNwvwVw1PU05abE6bkHdoNlEFZ10Be+4tbR2kC/fdNZRNGsk9ybEygAU+KQtR0sQzSAAFXOCzq4v8lKlzZjnG922RGU4ztKEGGzwOD3RuzRpz2/aYRvDm3FkViL89q1PVc/n2y5NnX/zpVgyOJwuXOYdh0uZwO0IKpaisLp3S3a1zG2FznuDRa9tF9aNUktMW7ARvBuFCHjcOwK3pcNja7/VqWMFtcR9Ib7rakLXUsYP+lI6QbzHmnxUpKEEx6OwJwqnb/BM9CRtHXb6qMgbXt6tPgo16TGrf7xTfWX+87tKhJb7xPAFJcbndwQ9JjI/ee1ea1x1uA4uQ5d0dpTfSfD4pgJmYB7bT0C5UBemmc7+wBMLuKYaeSvXUd14cFRI19tx4qR0t9w4BQi6VA66W6aCp6SHPd0DSfogdBDfSdWwb/7IgMRGarbAcFNQ650MG3fbX1LM90tyaHwqCdwzIxocftaOduudw812LJjCWRxRkNAcWC51m+3TxWWipnX9DTszenUXaNJLty22R8D2QCOQguY46tIs4kjSde1bvCM8eVXkEdgs9lXlaylHo47PmI1bGdLunoQ2WeVopwYYCDKR9p2sRj+rwXLpakEkudck3J1kneSreWNZoutq3zPL5HFzjrJ8BuHQoUL6zuHalEpK56qWVlwqytowQRbijnS21nvQVRiMY234aVRmaiIsdmn/AOjemAbrrRR4mDfNbp2ZwGlV82KTO25vQBbvVZAticfZPZbxVhh8bA2XPaSSwhpaSQwkgZztltPbZBueTrJPFOjcR18f82BUSNEY6eP0Uzato0A9QH0Qjm706CnuRo27FFG1cxidmva5rrNNiCDZwDmmx3ggqL14bAUblaRNVSyNddhLQwm98xjGsZe/Q0KkzCE6xNFurjuCH9ISSbJmvQpxYBXDRDa4tBaHuAOghudY8QFZUs2cwLOzS2JsVY4RPs6UtZwuJwW0qvZcalpcQp7sJ3aVRTAbErUQGb8TuqwUZl4niSmSixTAEEmeNwSGUpAxLmBRSGQ701PSohmavZqdZezUU2wSpwalsgavWKddeQeDV6wXrL1kC5wV1TwZrQNp0niq2gpy5w0aAbnyCubLPKhjWXIC6BktEMwjoACxlBDd47Vo6WrEIzibAf5oG1dPHM9ufO76bLDYiJQBta49lvqqjKXLmOlz46dwfMRmEjSyPpLtrhuWSxrKeqnuyFj2MIzSQCHvG4u2DoCz0eETH2LcSAnO7fTXGZD5a17yS5xNySeknfvXmO/zejYMHtbPe2+4HQPqrGno426te8Arn1b0BBRvOvRx19iPioRtJPd4Itke5rz1IuDD53c2B57fJanFNVZoI/cB46fFQy4ZGdQAWqgyVrn6qcjiPqrCDICvdraxvEt/ur6TXM6nCSNLdPiq+fDJXG7Y3G+uwOveu2wcmVQefO1vC58ArCn5Lo/bnceA+pU9GuBx4HOfYtxLR5ohmT8u10Y/NfwC+hafk2om6893WB4BWMGRdCzVCDxJKbDXzizJ07ZB1NcUTFkvfU6U/C0D6r6UhwOlZzYIx+UHxRrIGN5rWjgAE7RNfOTMi5JLf6E79AHtAaOi1lZU3JpOdVJb4nHzK74+UDWQOJAQVRjlMznzxN4vb9Vd/pNckp+SmoOuKFnEgqzh5J5bfalhb0Bt/Jbt+WNENUwd8DXv/lCHdlpB7Mc7un0Zb/NZP5fpXy9h+FZznekv9nTo2k9KMqqdseaWNtp09PFXNTg1znMcWkXta1hfXcHWOhUuJNmY0+kDS3VnNItfZo1qJLq5pnBzOKztTA1rnA3vrGq2aNfkrLB6jRZerYQX3zQ67XaDwvo06DoOlX5aUVVDbxB2EHaEOrP1OR1wG2ANwLjb1pY8CmOxo60NVaWyuW5OSbXtHaVKMnh7UvY1MFDZestG3A4drnnsCIjwWH3HHi5MGVsvLZswmMaomdelWVHgb36GMZ1Bg8SmGueNYTqBPAEqaPD5Xao3nqI8V1yjyFrH6mW/PGPAlW1PyY1R57o28XOd4BPQ4szBZz7FuJaPNTMyfl2lg67+C7rT8lY9udv5Y7/zFWkHJtSt50kjuGa3wCbDXz9Hk2463jqa4ouLJho0kvd0WDR3r6GgyHoW643O+J7j5qxp8nqRnNp4/lB8VNia+eoMFGprCei48ArKlyXndzKdx/K8+S+goqdjeaxo4NA8FMps/RrhtLkJXHVDm8Q1viVaQcmtY7nPa38w8guukoSqxOKPS91upx8Ar2o59ByWO9ucdQcfMKxg5MKYc+R7uAA+qtKnL6hYbekcTuDH+YCFdl/Ef2cEr+kmNo73X7k9qJp8gKFnsOdxcfJWUGTFGzmwM6xfxWany5qPZp42/HI49zW+aBlyvrXanws+GNzj2ud5J15I6DFQxN5sbBwa0eSIAA1LlE2PVbtdVIPhbGwdzboCerc7nzTO4yyW7AQFfx012OWoY3nOa3iQPFVtTlPRR86phB3Z4J7AuSERH2ATvIzu910704HNbbhYeCv4k7OlS5c0Q5r5H/BFKR22shJsvY/Yp5ncfRsH8TrrnUlU47e8lQuDjtWp4ondvZ8v5PZp42/HNfua0qvny6qjqdAzgx7z2khZH0acIbrXTinar2bKyqdrqXj4I42eIJQM2MyO501Q7jM9o7GWQDoOlQvZ0rU4xntRjpozzmtPxZzz/ESpYpmjmgD4WNHkqwMU8chCvWHarL07jtd22SZl9/aUKyVENmUxrX//2Q==">
            <a:hlinkClick r:id="rId3"/>
          </p:cNvPr>
          <p:cNvSpPr>
            <a:spLocks noChangeAspect="1" noChangeArrowheads="1"/>
          </p:cNvSpPr>
          <p:nvPr/>
        </p:nvSpPr>
        <p:spPr bwMode="auto">
          <a:xfrm>
            <a:off x="206375" y="-1608138"/>
            <a:ext cx="7353300" cy="367665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data:image/jpeg;base64,/9j/4AAQSkZJRgABAQAAAQABAAD/2wCEAAkGBxQTEhQUEhQWFBUWFBUXFRUVFxQVFxUUFRQWFhQUFRUYHCggGBolHBQVIjEhJSkrLi4uFx8zODMsNygtLisBCgoKDg0OFBAQGiwcHBwsLCwsLCwsLCwsLCwsLCwsLCwsLCwsLCwsLCwsLCwsLCwsMjcsLDg3LCwrKyw3KywsK//AABEIAMIBAwMBIgACEQEDEQH/xAAbAAABBQEBAAAAAAAAAAAAAAAGAQIDBAUAB//EAEUQAAEDAQUFBAYHBwMDBQAAAAEAAgMRBAUSITEGQVFhkRMicYEyQlKhscEUFSMzcpLRBxZTYoKi4VRjwiTw8Rc0RLLS/8QAGQEBAQEBAQEAAAAAAAAAAAAAAAECAwQF/8QAIxEBAQACAgIDAQADAQAAAAAAAAECERIhAzETQVFhQoGhIv/aAAwDAQACEQMRAD8AqbX2gNe3Kvd+a3dlXVszDxr8ULbayfaD8I+KJtkj/wBNH4H4rPH7ZntvtUjVEwqVqrR4TwmNTwgc1PCaE8IHBOTQnIFSgLglCBUoXBKg5cuSoOXLkqDly5cg5cuXIESJUhQNKYSnuVa0zYQTwRUNptAbqUKbbNxQOLTnhPm1EQAlFaDli39EN7W2Rz4XOiq1zBm0b2g95c7nG/iy1sN3PtCYIREHd4DfxOlEU3TtKZZBE0Gob3q6V3nwXkGpJrzRRstLJEaiJzy/KpPdpzpmptxu9vY4JQ4ZZ81LVZ93SOLRioOQyCuhy6RuHrk3EuTavF9v5yH1HAfFGOw8tbHCT7PzQXtvGXONBuCL9hhSxwjg1a25wUxlTNKgiU7Qo0kBUgKY0J4CBwKeE0BPDUCpwSBqcGoFCVdhS4UCpUmFLRByVJRLRBy5KAuog5ckouogVckouog5IUtE0hAjli7RucIsTNxBP4d62XBVbU2oIUy9NY3V2E471AGId4imQ3V4rWikEjagUJCEbW76K9zcIAcaYszkTkQte67SaVp4Z1rwXj+305rLHYDfYgy0TNfkA92YHo1OVeWa0dnLeO0DW7tdwqMqlF211wtMTHNe1lpkzcwjEC2lBXgRTVBljuh0Ly8gBwaDhdUYqa0z1XomNfMzs3Xp9jnBaKacVObS3iEF3PtI15awkN3mvCuQCJrUW4dR50XSM9Ffeja+kOoSLze8re1srwHUAOlNMlyxs27aXMu8kTbHilnZ4IU2nfRz/EIq2SNbPGeS1/kzBLG5WGlU2KwwrTS01PaomlSAqiUJ4KjaU8IHhPCjCcCoHhKE1OBQKlTUqBUqRKg4JyauqgcuSVXKBUhSVXKjkhXJCUDXKrOVYeVVmKlHnW3Vod2jAwV1rXQb6nkr1xW0QYpJe8Gsa6PLIuIyB51Uu05bi7Omcj2A8cOruoFPNYd8zDH2bfRBrQaVpT3BMfHNcq1PJlOon+snSPMshqSan5AcAEtpvtzhhAafxAH4rFmnoFDZ5d66Ws6WREWu7RowmorTQcSApzfdJi2ge0HIHV1RSvxKlgIcKGhqKZ80IFrBIGjEXVoTUAV0NMtFzy6SxvslspFXakmuXNcsCe2tDiGsBAyrx4nqlXNF/a600kfQVqaZ7uaN9kf/AG0W/uhedbRWkOmfTSq9A2PkrZ2AbmhdbogmaVPGVUjKtRlFiywqUKFhUoKqpWlPCiCeCiJQnBZF4X7FEcJOOTdGzvO8wNPNYV57RPA+1kbZ2+ww4pSOBdu8uqvFLkLrRbWM9NwHLf5BVnXyzc1x5nL4oCivSV5P0SzOd/uy1FedTmVYFwWybOe09mPYiHzUs0nOCq1bUxR+kQPFwCybR+0ezN318KlZ0WwdnGb3SSH+Y/op5bighFWsZ+UV6lZ2c3H9pjD93DI/waU8bfynSxyeZAUGNo0p5f4VSS8ohq8Kcl22Itt5jrY3j+pn6qy3bGTfZnj+pn6obN8x7qnwBTo7xc4VZG53T9VdmxQ3a7jA8flPzU8W1rDrHIPEINfbZf4J8yFE62Tfw+gcVe/xJlHobNoIjxCkffkIzLvcSvMpbxmbSsZFdO65XrFeAc5sde+7cPmna8h9HfsDhXtABxNR8VcbKHCrSCOINR1Xj19bTyMe6OGIua00L3MeQ4jWlMsKgubax8bu7GY888GINJ5sdl8EaezOcqVrnDcysO4trorR3SQ1/uP6K1e7O0Y4MdR1Mjz5qUCG0lvabQ1w0APXCh7ti7vcVJfdcmuFH5h3LcVVByWt9aSTskrsklhdlrRJIFBYZQCQePxUab9meARXKu/cVivseC0PIBoMRqd5dw6rSib7OYO7ceYWtZLQ1j48foua4Z7zuCZRAvJZWE1EdeYNAea5VrdaHCR4a4tGN1BXTM5JFzRmy1ANdar07ZKv0eP8K86vuLA4+Oi9I2Ub/wBPH+EfBdJEggjKsxlVI1Ya4DXJCLbCpmlZgvJlcu9Thp1UFrtj3ZMcGeVT1Virl637DZx9o/vH0WDN7uQaENXhfs8vpn6NGfRY3OZ/T0apJbrcXYw9uPe8tq4D+Wui5t3mPOoJJpiNS4k81rcZu1KKKQgiMCBh1d6Ur+ZJ0W3dmz8LKOcO0edXPzNVE2xyAg1YSNxrRSOltW4QjnV/6LFtYuNbYcBpkmPtTRqQsUMnp3sDjwDnAKIWu0N0srPzj5pIzqtr6cNwJ8AsDaG2yFwayNxoKkkgCpVmwX9M1329hcWf7cjSemS1jtTZmmpu+QHi8Yv1V4rjjQ/s3d8h7R7mgEmmpdkM1Qk2ane9xAwgk5NjPzRpB+0OBuTYDGOAYR56BSfvdDIa1I/KPmuuHjl90u52EIdipT6Tn9Wt+C1Lv2ODCDiAPN7nIhdeTDSjq14JPpTRv9xXeeHH9c7nfxJZrqj3kV5D9VdF3Rjj8FnfTW8U2e9O7hbmStfHixLap3pZWOJdQ90ZGvDRAQxRstNoAqWsLGfjfUV8hVeiX+9sNnpqS2rjr5IQbZf+mbGdXNL3D+aTMdBReby6np6MAvsHeDg90DiXNLcTATWhGoHKis2i3Pje7to8OI76luuRBGVaIbuq2mz2kPIrgxAjTUEURg28JrTCaWesbwR6Q8Kiq5SVrvbI7Br5WGzA9oXUpUEeaIrXa542APAI3SNNcJ8W6jxWJcF3FjC2aJ7HDFheKjJ2Vat1PirNxXmQ50JcSY3ZE+zXvV8qrGT044Y8d/qnaSXlr34sWda7+aiJVOG01L8yRjNK8DorGNWTTnrRXuVCpEgpvypSqtyFRWRlZRyqVYNqztA0ApwVTaC10AbUGh9HfU51V2HksraG6pBMCRUPw0pwyAqpmjFfJU1Nalcjqx7L2csBc4A51DsVQQSM1y5mgjtG3vkamvU+C9L2dsz2WWMvaWjCMyKbhxVW7b+s7C58MTGuOj5AC/xAOibab0dI7EavrvLgei9FjG2o+2H1aeJSGaupqsgjEanEPApBEa1DyPEk/NZ0u202VP7RZbnOIpUDmAa/FM+jSfxZKcmg/JNDYD1XtN6Rx+k7PgMz0CpQxka9q7m4GnTRTCanqO/KpoRHaNnsSdFH+87f4b+iuiQ7wR4g/BNdagNzuhV0KzNoSdIZPHQdTkrMF7tOb3RsHDGHH+3L3qKa0sd6Ta+I+SidPGNI2+TR+isgvm9bPWvaNJG+qp2m8YXOqbQRuAaBQeVFF9Jj/hj8oTmTsJoIgSdKNCWGzXW6L+M8+75Ku+9IjvefzIouvZ+WUV7JsbeLwB7qLcs2zsEecjhI72WAAe5amNqWvPYbc1xAY15duADyfciOw7M2qUYnN7McZXOGXmURG9ooe7ExrT/KMTvM6D3qvarRapm1jYHDi5wP9oyWuKKE1xwxNq+UOO+lQ3qst16sbXs21ANK5586nch+974wOPaVe+p7pyAzpnTwKxZrwkl9I5eyMh4c0udno4il97/SHdmRRmr3VqAxved7gUPz7Wmr6tGIkllDlgPo+6i07JdWOCaNpDHPjALzua4jF7gR5rJisdkgeG0M7wKVdoPBo4c1i/8ArtuSQOTWN8r3SZBpNXEcTqAtaKGSXJhwtaAB38DWjQZ11Vy87SZAGVNAa4RRoHkBRYDrCCaEk8v8KzOYztLhcr0tTRzsP37QOc1fmtW87JG4RBkjJHvBxdlU0NK5u3qC7dmGDvSgNG5u8+PBaFrvSGHAIWAlpJoNM2kZlYyzlJhlv2xLJYnM9IUFSKU1KlkhO5NtF7Pk70mgIIA0A0U4cpG7NKpYd496lsNmzLh3aab/ABTpHohum5G9kDK57HO7wo0ObnpXOuidLMbVe67OJJWtG9wFfiifaqygRYgRUPZu3YhRD132QiYip7h1aKVNMiK6jNQbSW95YWHEakHEcqUPBYyppv2q+g1xaYg6lM6DPIJVi2O1PjY1r6Fw1Otamo9xXLG01Esctme7WF+e7DXpqt2y3bZHkVgwig0rwzNQUCXZYnk5sbK3M+q7/K04I4mmmGSE7sLpI/gQvfNOL0az7L2Rw7uMHk93zUn7kwnR8nUH5INscs7QCy1yjk7DIP7hVbd3228T93LDIaei5oa8+Qd8lvhNMzPYgsGwsTXBznPeB6rsgfGh0RXHHhAAa0AaANGQXm02094xmjmQ14EytXM26to1hhPhK75tWPiv0vOfb0og8G+bVBIH7mRnyogRn7QLT61mafCQfMJw/aHMNbKfzxqcLF5QWvE3+njPOrfmoJJJ/wDSt6NKHv8A1Efvsz/J0Z+asWfb97tLLLrTLBr+ZZt01xX32mUelZR+T/Co2i3kuzha3kYwPiFLbdveyjMj4XtGYaHUBe7+XPMc153bturTJIXu36N3NHABamU+4zY9IhjxEYo4x/Q39FLaHRw+hGHPI1DaAdAvLm7bT7vkrN27S2qeVsbXYa5udQd1g9J1dy1NU3ocS298jsFXOd/DYDWnMbhzKnjsLzrIGcowZHeBcMghe9LY6ZuESmCzg4TQGspGrnFuZrzWxdkAa6HsZC5jmk0zDQxgIL6Fbs0kqa3WdkLB2MWNxNA+U90HiGDNxqh3a/atzPs2uAOEDCw6u34nDQDgFc222gZCxoiI7TQ01Yw8OBOtV5faWsdV4lLnHOhaQfCtaLlubb9Q2aVzyXO3p1ndQ0KbBG/UNJHgoLXaKGlKFSzSS7bG0FqcGx4DQObnQ0zGSzruAa0nfxWfNa2kir+XILVuG7nSdpgIORcWnKgA1rwXPlPbpxutHYsqnRW7La44246VkJNN9BuPJZL5ydR/hRkrhb23hivWy8nyamg4D5qgUtU1xUdTJPRd4K1Bbm0Adr8VWYmsjq9o5rpi5Ze2pH3iOBI6VRw2Y0OdaA9AgsMRDcwfI7CTlmT0os542uni8kx237osQfK55JyIyyosy/rEDDJ3RVxqw8sVM1HYbe6zzFpzboeY3Fa19Edg08Wgj8wKl9MVYst2xhjQRQ4RUUB3cVyyrxvJ3aGhNKN/+oXLOk0DobG5gOoy1zHvWpYbTaB67sPB1HD+4Khdrnsae+5umhqD5HIrXstvdSj2MeNcqxmvkae5ezlHDKXSW8bW8saD2bS40xsbgcRXDu5nduBUU1wOgYZ3yhrmgOblgJz0bQ1r48VHe1m7VjXsxNw1aa98sOIOa+jdW1qCrcMD3sZ272dmwAvMeL7XDm3FiGWYBICxnnl9LjjJ7GFvndNFD2jJJJGtoTG1uIjcXAkLGnZGK1bOC00I7NtQefeWlZ76ixOd2sWIgBg73dy4YdVky22LMfSIq1JNS7Xot4+eySMZYTaAzxDfN5xfo5KZIaVxS+HYur0qnQ9k9338NBmc3acdE9ssDczPGTupjPh6q5+TzZX03h459kidENTLnoPo8mfvWpHaoYo3vfj7rqGrcFSB92KmvjTPdkq9gMZL3mXMNq0hp7g3uFd/BCd/3kZXBrO7EzJjf+R5n5rnM+t321f4ive832iQySH8LdzW7gAqMnFNapCTpRc921EUjQBVGlx3X2EAD2/aytD5eLGepH47ysrZe6xJLjkFY4S1zh7Tz92zrn5IsvfE2IyNJEmLPIZ1qTQ8FvHO43o4ymXVOXFsZhaWVA7wcABxNeC0nytq4sybTs200EYJJI4VzKyLkvCctkMhc4YQ1rXAZudwy5e9aF6RdhZ3CvfcOzbu7z/ScB16r0Y+TlO0mOnlt82ztZpH7nOJHhoB0ATLLK1urA411+QS2273McRwKgijLjQAk8AufLva2Nya3NbHi/tFK8hRDV4x1kNTUkDF+IirgOQ08lqXlc8jGNe6lARUVzqcwKKG67D2rs8mj0j47hzV+b5P9LPFcfbCtdgoKt3ahWLhlPfDT3mio5t3hFl53Q04hCwjD6wqakDMEFB91v7K0t4VIPgQo3trtsL3ZuoKqZt1HitOW0NBoSEgtbOIXPpeak26hpXPhXdxSy3Y0Yebqaq1LbmDPU8lA+8muw5EUcDxV3inIkl2NANBuKx7Eysg8ERm0NIyI0WBZcpT5qwrRotOz290DcTcJrkQdaHgs9jap1vu5xwyVADRvNN6ZemSw3gHDCQceIkHkfVK3n28uhDdcNac+SGYblnBx+YIO5aEcb2kZGm/Jc+2sf6vNtAoMfpb/FcsO12C0ue5zTkTl4JUXae77bBKCHAxl2pjAOfNjsj5LUhumQj7B0do4NjcGSU31jkIz8DmvOw8g5FX7Lez2HWvivRy/XLQ/sbjHiZJDLHLTLGx7KACriDocuaj/eNnqyR+ONteqrbNbayVwulJaB6Enfaa5b9Ft2rbNhyxQgjhE0/EFc7JRlOvNpjdIZGULsIOJtAdTnXWiqNt8W+WPycD8Fsfvk3c5h8Iox8lP++VB3cLv6GD4BZ4YqqC1RRuDXnMAGga5xNRUaBSun7Z4wRSuHARSNafxPcA1o81DadvrRo0gZZ0A9yu2S9H2mKr3vNa1GJ2nVJMY1t00jdHPaGD0nEgdo/+XPJjdAs6GyWX1WyTGujA93vAosy3sjhJAbmNCSSorNebiKE+8/qrdWsiGO6a+hZMPOZ+EdASVK/Z3F95JDH+DM9SUPttemQrVFNiNWg0HRWZSfRpPYbJHDGY2WirS7EQQx1Xca0UxnAB+1flnkxvzaowqV42oNFN5HyP6K8/4ulW9NqMLQY3yONThJwihGppRCd7XzNO4lziaaE1NCQKlOteE0FcgPecyq5PDJXdqzUEDWCWysLd1K5Z1GtU24rG1sjnHcMteqwrNeEkWjsju3Z8lNHfjq5ZD1jTcud2s1am2gvEyUYBQNJPiTvPkn7P2Zzp2xHJvZ9oeFXAmp8AB1WQD2smXrOAHgTRHF1vZhfMQRQdkW0qaA+8Uop48Zhjp082XLL/AIo3FA+j5iSGukfJnpQ5NA8ckDXlHS15e3UeeYRs29jNa3WYN7OJjAWh2WM5d7wpohu9oKXg1vCh/tXT6cdIpMzmrsd2OLQQRU7irlnu4GhDS5w55VrqVpOsoH3jv6W1/wDJXOYpMQ82zurhwkkcM06aw4RV5A5b1rTyVBbGKeFB1KxLfAWAEuxE6hOC2SFFuDaYGgZDMipPHPcqMcuOQu5nRQTz03Uy45rrudmtYw7blknw66aHkjq5bLHNCA5oNDQ894K8/j1RhszbHRwPoMWF3uIVt1Nm9CX6vZwTJLsYf/Kyf3nPsDqVLHtID6vvWOeJyi2bmbxK5Vv3ib7J6rk54nKPGy5h0dQ8HZJTCd2fgqpd7VR4ioSsHs/2n/iV30LMZIUgeq4ncPW/M0/FcLW7ixZsNNKB4U4mAOp6LH+lu4M6qQW9/sjyIU4pprNmrnQoy2Wl+zIw04HivN3Xm/cAPNcy85dx6H/KnE0Lr+m75xZ8NFlRS6UGXiFm/Wcp1cT4iqa61uOtPypwNNl02YzRJcF6F5DDQU56oBFpdy/Kp4LylYascWnk0KcB6bbbbRr8OrachnzQ3fN6AuIYakgAuGmQ0CFJbZI70nvPitnZixCQ9+pq4AA9SVZNKjJ4rqrcv9kUcWFkbQXvoDTMNZmSD40CH8S0FfTeoLWQGGm/JSOVO2O0Hmoq3c9Mba5UqegJ+SM9jGk2cNfkTQ6ihGBBlxw45WM9qo6tKO7FE2I4PSpUuAyAyyFeilDJbdE53YzF0bmYQJW0zBAOF3DVCt7xg3hJgIIYwDEfwgVyRrYbBGbQ+Z7Gu7RkdMQBphBBy6IKDg6a0PyoZCAN1G6CnBJDbQstqIYGs13n/KcaDN5r/wB+9VPpPBMqXHNFPtVsNKNFB1J8BuWFbHzGuBhAO/VyIoLIStix3MTqiPM/oMpzwuPVW7JA9hGNpaDpUEVXq92XY1pc0ipaaiu9rsx81mbf2NogjdUBzZAQN7gciAgEhqtq7ZsLDmQCeqw3HNG+x72iNxdqSKClSfJTKbiWM0SxneEwzRcR1Ri+LHpCPF9B7tUsF0xD02McTqcI6Ably+NngC+0bxb1CVHH1TB/Cj/KEqnxJ8bwxz2VoWlp5foUw2eM6EedWn9PcpLQC7VVSwr1cnTSwLCdz3eRB+NE19jd7R82D9Sq5Cc2Vw0JV2mjjZ3cW+bSPkmdg7/a/wC/JTNtb+KkFuO8NPkrs7S2G7oXCss7Yz7LY8f92IK6Lms262A+MP6OVKO1xn02dE4zQewVNpVv6ni3WpnnG8fNOZcjD/8AKh82yfos8yQ+weq4GL2T+ZXZ21Rs606WmDrIPknDZwf6iz/nf/8AlZNWbsXVL2g3Od1WtxNVrjZ0b7RZ/Jzz/wAVr3IYIAMU1S3F6LHOBqfVJp70Kdrzcux8ypbj+Hbevu1tmkxDuMa0NY05mmpJ5k5rPLYwPSJPIfOqp4kuNYrUWTK2lA3PiT8AqVs0HMpznKrapgcIG5RpeumbBKx3AhElivAmwz2h2Ti5xHIYg0DohCJ2iN7A9hsoZFQFziXB2Ya7LXlqURZ+tgLMHg5hjqefo+8oRge2lK+PitO+5WvLY49w75GQLuQVWz2ALnllpnek1nAK2bFYRvI6hUIrI0b6KdkfMrlfJpOdFFisbBpRaTABwQMXU3kKC228MALnEVNNU+Umb0N1mBzBLXDRw4cCDqF5pt/aC61taTUxtaDSuGpzqBuNCKpJL7Az7QnwKGLTb8chc6tS7xPJdcLb7a5bbUgXo+wzPsCeLvgAvONQiW6LykjiDWOoNaCmpVzy4wt09FLU17EGM2jkGrj5tClG0z95B8RRc55sU5QVhchb953cG+9InyxeWLz+WwkHRQPs3JemS3S07lQm2badF0sV54bLyUZsaOpdmuCqv2fcE7XYKdZSm/Rii99yv9kqB91keqU3ToLdgU0xFEbruJ0BpvKT6t5K8qB/sl3Zreddx4Jv1aeCczTFaEjGrc+rTwXC7TwTkM2MKYUWgLtPBSMuw8FN06ZOBIYyiCO6DwVuK5DwV3QISRvIIA81V+ivHqlejwXAeCuw7PDeE2PL2MdvaehWtdthmk+7Y7xzaF6TZriaPUC0YrDTQBNgXuvZ8MaA9rXHU1C0hc8Z1jb0W62zKQQLOtmoHfqGL2ehcPmubs/GNA78xRH2STslOJqBp+zjDvcPMKlatk2O1e7zAKMuyTTAnGJqACbY1vtDzaPkUOXzdUURwgtc7+UHL36r1ye78QIrRCD/ANnrqkiffvbX3rWM0mgPFERnnTxKKLiu2SaLEwCmIipdQ/BbNl2DoftZi8bwBhRLYLojhYGRijRuWs9ZTs4hUXHN7IPg8fMJPqaYH7snzCM+xXdmuPxQmEBhsEv8F3u/VIjXClU+GHCKYSrly7BrgmELlyojkaFUtTRTRcuQcYxwHQKvJE3gOgXLlFiCaMU0HQKIMFNB0XLkVJgGWQ6J/ZN4DoFy5EPEY4DoFNEwV0HRcuQXo2DgOika0LlylFuIKywLlyolaE+iRcilCQpFyoQJ65cgalSLkCpFy5A1cuXKBHJhXLkWGpFy5Ff/2Q==">
            <a:hlinkClick r:id="rId4"/>
          </p:cNvPr>
          <p:cNvSpPr>
            <a:spLocks noChangeAspect="1" noChangeArrowheads="1"/>
          </p:cNvSpPr>
          <p:nvPr/>
        </p:nvSpPr>
        <p:spPr bwMode="auto">
          <a:xfrm>
            <a:off x="53975" y="-1790700"/>
            <a:ext cx="498157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TEhQUEhQWFBUWFBUXFRUVFxQVFxUUFRQWFhQUFRUYHCggGBolHBQVIjEhJSkrLi4uFx8zODMsNygtLisBCgoKDg0OFBAQGiwcHBwsLCwsLCwsLCwsLCwsLCwsLCwsLCwsLCwsLCwsLCwsLCwsMjcsLDg3LCwrKyw3KywsK//AABEIAMIBAwMBIgACEQEDEQH/xAAbAAABBQEBAAAAAAAAAAAAAAAGAQIDBAUAB//EAEUQAAEDAQUFBAYHBwMDBQAAAAEAAgMRBAUSITEGQVFhkRMicYEyQlKhscEUFSMzcpLRBxZTYoKi4VRjwiTw8Rc0RLLS/8QAGQEBAQEBAQEAAAAAAAAAAAAAAAECAwQF/8QAIxEBAQACAgIDAQADAQAAAAAAAAECERIhAzETQVFhQoGhIv/aAAwDAQACEQMRAD8AqbX2gNe3Kvd+a3dlXVszDxr8ULbayfaD8I+KJtkj/wBNH4H4rPH7ZntvtUjVEwqVqrR4TwmNTwgc1PCaE8IHBOTQnIFSgLglCBUoXBKg5cuSoOXLkqDly5cg5cuXIESJUhQNKYSnuVa0zYQTwRUNptAbqUKbbNxQOLTnhPm1EQAlFaDli39EN7W2Rz4XOiq1zBm0b2g95c7nG/iy1sN3PtCYIREHd4DfxOlEU3TtKZZBE0Gob3q6V3nwXkGpJrzRRstLJEaiJzy/KpPdpzpmptxu9vY4JQ4ZZ81LVZ93SOLRioOQyCuhy6RuHrk3EuTavF9v5yH1HAfFGOw8tbHCT7PzQXtvGXONBuCL9hhSxwjg1a25wUxlTNKgiU7Qo0kBUgKY0J4CBwKeE0BPDUCpwSBqcGoFCVdhS4UCpUmFLRByVJRLRBy5KAuog5ckouogVckouog5IUtE0hAjli7RucIsTNxBP4d62XBVbU2oIUy9NY3V2E471AGId4imQ3V4rWikEjagUJCEbW76K9zcIAcaYszkTkQte67SaVp4Z1rwXj+305rLHYDfYgy0TNfkA92YHo1OVeWa0dnLeO0DW7tdwqMqlF211wtMTHNe1lpkzcwjEC2lBXgRTVBljuh0Ly8gBwaDhdUYqa0z1XomNfMzs3Xp9jnBaKacVObS3iEF3PtI15awkN3mvCuQCJrUW4dR50XSM9Ffeja+kOoSLze8re1srwHUAOlNMlyxs27aXMu8kTbHilnZ4IU2nfRz/EIq2SNbPGeS1/kzBLG5WGlU2KwwrTS01PaomlSAqiUJ4KjaU8IHhPCjCcCoHhKE1OBQKlTUqBUqRKg4JyauqgcuSVXKBUhSVXKjkhXJCUDXKrOVYeVVmKlHnW3Vod2jAwV1rXQb6nkr1xW0QYpJe8Gsa6PLIuIyB51Uu05bi7Omcj2A8cOruoFPNYd8zDH2bfRBrQaVpT3BMfHNcq1PJlOon+snSPMshqSan5AcAEtpvtzhhAafxAH4rFmnoFDZ5d66Ws6WREWu7RowmorTQcSApzfdJi2ge0HIHV1RSvxKlgIcKGhqKZ80IFrBIGjEXVoTUAV0NMtFzy6SxvslspFXakmuXNcsCe2tDiGsBAyrx4nqlXNF/a600kfQVqaZ7uaN9kf/AG0W/uhedbRWkOmfTSq9A2PkrZ2AbmhdbogmaVPGVUjKtRlFiywqUKFhUoKqpWlPCiCeCiJQnBZF4X7FEcJOOTdGzvO8wNPNYV57RPA+1kbZ2+ww4pSOBdu8uqvFLkLrRbWM9NwHLf5BVnXyzc1x5nL4oCivSV5P0SzOd/uy1FedTmVYFwWybOe09mPYiHzUs0nOCq1bUxR+kQPFwCybR+0ezN318KlZ0WwdnGb3SSH+Y/op5bighFWsZ+UV6lZ2c3H9pjD93DI/waU8bfynSxyeZAUGNo0p5f4VSS8ohq8Kcl22Itt5jrY3j+pn6qy3bGTfZnj+pn6obN8x7qnwBTo7xc4VZG53T9VdmxQ3a7jA8flPzU8W1rDrHIPEINfbZf4J8yFE62Tfw+gcVe/xJlHobNoIjxCkffkIzLvcSvMpbxmbSsZFdO65XrFeAc5sde+7cPmna8h9HfsDhXtABxNR8VcbKHCrSCOINR1Xj19bTyMe6OGIua00L3MeQ4jWlMsKgubax8bu7GY888GINJ5sdl8EaezOcqVrnDcysO4trorR3SQ1/uP6K1e7O0Y4MdR1Mjz5qUCG0lvabQ1w0APXCh7ti7vcVJfdcmuFH5h3LcVVByWt9aSTskrsklhdlrRJIFBYZQCQePxUab9meARXKu/cVivseC0PIBoMRqd5dw6rSib7OYO7ceYWtZLQ1j48foua4Z7zuCZRAvJZWE1EdeYNAea5VrdaHCR4a4tGN1BXTM5JFzRmy1ANdar07ZKv0eP8K86vuLA4+Oi9I2Ub/wBPH+EfBdJEggjKsxlVI1Ya4DXJCLbCpmlZgvJlcu9Thp1UFrtj3ZMcGeVT1Virl637DZx9o/vH0WDN7uQaENXhfs8vpn6NGfRY3OZ/T0apJbrcXYw9uPe8tq4D+Wui5t3mPOoJJpiNS4k81rcZu1KKKQgiMCBh1d6Ur+ZJ0W3dmz8LKOcO0edXPzNVE2xyAg1YSNxrRSOltW4QjnV/6LFtYuNbYcBpkmPtTRqQsUMnp3sDjwDnAKIWu0N0srPzj5pIzqtr6cNwJ8AsDaG2yFwayNxoKkkgCpVmwX9M1329hcWf7cjSemS1jtTZmmpu+QHi8Yv1V4rjjQ/s3d8h7R7mgEmmpdkM1Qk2ane9xAwgk5NjPzRpB+0OBuTYDGOAYR56BSfvdDIa1I/KPmuuHjl90u52EIdipT6Tn9Wt+C1Lv2ODCDiAPN7nIhdeTDSjq14JPpTRv9xXeeHH9c7nfxJZrqj3kV5D9VdF3Rjj8FnfTW8U2e9O7hbmStfHixLap3pZWOJdQ90ZGvDRAQxRstNoAqWsLGfjfUV8hVeiX+9sNnpqS2rjr5IQbZf+mbGdXNL3D+aTMdBReby6np6MAvsHeDg90DiXNLcTATWhGoHKis2i3Pje7to8OI76luuRBGVaIbuq2mz2kPIrgxAjTUEURg28JrTCaWesbwR6Q8Kiq5SVrvbI7Br5WGzA9oXUpUEeaIrXa542APAI3SNNcJ8W6jxWJcF3FjC2aJ7HDFheKjJ2Vat1PirNxXmQ50JcSY3ZE+zXvV8qrGT044Y8d/qnaSXlr34sWda7+aiJVOG01L8yRjNK8DorGNWTTnrRXuVCpEgpvypSqtyFRWRlZRyqVYNqztA0ApwVTaC10AbUGh9HfU51V2HksraG6pBMCRUPw0pwyAqpmjFfJU1Nalcjqx7L2csBc4A51DsVQQSM1y5mgjtG3vkamvU+C9L2dsz2WWMvaWjCMyKbhxVW7b+s7C58MTGuOj5AC/xAOibab0dI7EavrvLgei9FjG2o+2H1aeJSGaupqsgjEanEPApBEa1DyPEk/NZ0u202VP7RZbnOIpUDmAa/FM+jSfxZKcmg/JNDYD1XtN6Rx+k7PgMz0CpQxka9q7m4GnTRTCanqO/KpoRHaNnsSdFH+87f4b+iuiQ7wR4g/BNdagNzuhV0KzNoSdIZPHQdTkrMF7tOb3RsHDGHH+3L3qKa0sd6Ta+I+SidPGNI2+TR+isgvm9bPWvaNJG+qp2m8YXOqbQRuAaBQeVFF9Jj/hj8oTmTsJoIgSdKNCWGzXW6L+M8+75Ku+9IjvefzIouvZ+WUV7JsbeLwB7qLcs2zsEecjhI72WAAe5amNqWvPYbc1xAY15duADyfciOw7M2qUYnN7McZXOGXmURG9ooe7ExrT/KMTvM6D3qvarRapm1jYHDi5wP9oyWuKKE1xwxNq+UOO+lQ3qst16sbXs21ANK5586nch+974wOPaVe+p7pyAzpnTwKxZrwkl9I5eyMh4c0udno4il97/SHdmRRmr3VqAxved7gUPz7Wmr6tGIkllDlgPo+6i07JdWOCaNpDHPjALzua4jF7gR5rJisdkgeG0M7wKVdoPBo4c1i/8ArtuSQOTWN8r3SZBpNXEcTqAtaKGSXJhwtaAB38DWjQZ11Vy87SZAGVNAa4RRoHkBRYDrCCaEk8v8KzOYztLhcr0tTRzsP37QOc1fmtW87JG4RBkjJHvBxdlU0NK5u3qC7dmGDvSgNG5u8+PBaFrvSGHAIWAlpJoNM2kZlYyzlJhlv2xLJYnM9IUFSKU1KlkhO5NtF7Pk70mgIIA0A0U4cpG7NKpYd496lsNmzLh3aab/ABTpHohum5G9kDK57HO7wo0ObnpXOuidLMbVe67OJJWtG9wFfiifaqygRYgRUPZu3YhRD132QiYip7h1aKVNMiK6jNQbSW95YWHEakHEcqUPBYyppv2q+g1xaYg6lM6DPIJVi2O1PjY1r6Fw1Otamo9xXLG01Esctme7WF+e7DXpqt2y3bZHkVgwig0rwzNQUCXZYnk5sbK3M+q7/K04I4mmmGSE7sLpI/gQvfNOL0az7L2Rw7uMHk93zUn7kwnR8nUH5INscs7QCy1yjk7DIP7hVbd3228T93LDIaei5oa8+Qd8lvhNMzPYgsGwsTXBznPeB6rsgfGh0RXHHhAAa0AaANGQXm02094xmjmQ14EytXM26to1hhPhK75tWPiv0vOfb0og8G+bVBIH7mRnyogRn7QLT61mafCQfMJw/aHMNbKfzxqcLF5QWvE3+njPOrfmoJJJ/wDSt6NKHv8A1Efvsz/J0Z+asWfb97tLLLrTLBr+ZZt01xX32mUelZR+T/Co2i3kuzha3kYwPiFLbdveyjMj4XtGYaHUBe7+XPMc153bturTJIXu36N3NHABamU+4zY9IhjxEYo4x/Q39FLaHRw+hGHPI1DaAdAvLm7bT7vkrN27S2qeVsbXYa5udQd1g9J1dy1NU3ocS298jsFXOd/DYDWnMbhzKnjsLzrIGcowZHeBcMghe9LY6ZuESmCzg4TQGspGrnFuZrzWxdkAa6HsZC5jmk0zDQxgIL6Fbs0kqa3WdkLB2MWNxNA+U90HiGDNxqh3a/atzPs2uAOEDCw6u34nDQDgFc222gZCxoiI7TQ01Yw8OBOtV5faWsdV4lLnHOhaQfCtaLlubb9Q2aVzyXO3p1ndQ0KbBG/UNJHgoLXaKGlKFSzSS7bG0FqcGx4DQObnQ0zGSzruAa0nfxWfNa2kir+XILVuG7nSdpgIORcWnKgA1rwXPlPbpxutHYsqnRW7La44246VkJNN9BuPJZL5ydR/hRkrhb23hivWy8nyamg4D5qgUtU1xUdTJPRd4K1Bbm0Adr8VWYmsjq9o5rpi5Ze2pH3iOBI6VRw2Y0OdaA9AgsMRDcwfI7CTlmT0os542uni8kx237osQfK55JyIyyosy/rEDDJ3RVxqw8sVM1HYbe6zzFpzboeY3Fa19Edg08Wgj8wKl9MVYst2xhjQRQ4RUUB3cVyyrxvJ3aGhNKN/+oXLOk0DobG5gOoy1zHvWpYbTaB67sPB1HD+4Khdrnsae+5umhqD5HIrXstvdSj2MeNcqxmvkae5ezlHDKXSW8bW8saD2bS40xsbgcRXDu5nduBUU1wOgYZ3yhrmgOblgJz0bQ1r48VHe1m7VjXsxNw1aa98sOIOa+jdW1qCrcMD3sZ272dmwAvMeL7XDm3FiGWYBICxnnl9LjjJ7GFvndNFD2jJJJGtoTG1uIjcXAkLGnZGK1bOC00I7NtQefeWlZ76ixOd2sWIgBg73dy4YdVky22LMfSIq1JNS7Xot4+eySMZYTaAzxDfN5xfo5KZIaVxS+HYur0qnQ9k9338NBmc3acdE9ssDczPGTupjPh6q5+TzZX03h459kidENTLnoPo8mfvWpHaoYo3vfj7rqGrcFSB92KmvjTPdkq9gMZL3mXMNq0hp7g3uFd/BCd/3kZXBrO7EzJjf+R5n5rnM+t321f4ive832iQySH8LdzW7gAqMnFNapCTpRc921EUjQBVGlx3X2EAD2/aytD5eLGepH47ysrZe6xJLjkFY4S1zh7Tz92zrn5IsvfE2IyNJEmLPIZ1qTQ8FvHO43o4ymXVOXFsZhaWVA7wcABxNeC0nytq4sybTs200EYJJI4VzKyLkvCctkMhc4YQ1rXAZudwy5e9aF6RdhZ3CvfcOzbu7z/ScB16r0Y+TlO0mOnlt82ztZpH7nOJHhoB0ATLLK1urA411+QS2273McRwKgijLjQAk8AufLva2Nya3NbHi/tFK8hRDV4x1kNTUkDF+IirgOQ08lqXlc8jGNe6lARUVzqcwKKG67D2rs8mj0j47hzV+b5P9LPFcfbCtdgoKt3ahWLhlPfDT3mio5t3hFl53Q04hCwjD6wqakDMEFB91v7K0t4VIPgQo3trtsL3ZuoKqZt1HitOW0NBoSEgtbOIXPpeak26hpXPhXdxSy3Y0Yebqaq1LbmDPU8lA+8muw5EUcDxV3inIkl2NANBuKx7Eysg8ERm0NIyI0WBZcpT5qwrRotOz290DcTcJrkQdaHgs9jap1vu5xwyVADRvNN6ZemSw3gHDCQceIkHkfVK3n28uhDdcNac+SGYblnBx+YIO5aEcb2kZGm/Jc+2sf6vNtAoMfpb/FcsO12C0ue5zTkTl4JUXae77bBKCHAxl2pjAOfNjsj5LUhumQj7B0do4NjcGSU31jkIz8DmvOw8g5FX7Lez2HWvivRy/XLQ/sbjHiZJDLHLTLGx7KACriDocuaj/eNnqyR+ONteqrbNbayVwulJaB6Enfaa5b9Ft2rbNhyxQgjhE0/EFc7JRlOvNpjdIZGULsIOJtAdTnXWiqNt8W+WPycD8Fsfvk3c5h8Iox8lP++VB3cLv6GD4BZ4YqqC1RRuDXnMAGga5xNRUaBSun7Z4wRSuHARSNafxPcA1o81DadvrRo0gZZ0A9yu2S9H2mKr3vNa1GJ2nVJMY1t00jdHPaGD0nEgdo/+XPJjdAs6GyWX1WyTGujA93vAosy3sjhJAbmNCSSorNebiKE+8/qrdWsiGO6a+hZMPOZ+EdASVK/Z3F95JDH+DM9SUPttemQrVFNiNWg0HRWZSfRpPYbJHDGY2WirS7EQQx1Xca0UxnAB+1flnkxvzaowqV42oNFN5HyP6K8/4ulW9NqMLQY3yONThJwihGppRCd7XzNO4lziaaE1NCQKlOteE0FcgPecyq5PDJXdqzUEDWCWysLd1K5Z1GtU24rG1sjnHcMteqwrNeEkWjsju3Z8lNHfjq5ZD1jTcud2s1am2gvEyUYBQNJPiTvPkn7P2Zzp2xHJvZ9oeFXAmp8AB1WQD2smXrOAHgTRHF1vZhfMQRQdkW0qaA+8Uop48Zhjp082XLL/AIo3FA+j5iSGukfJnpQ5NA8ckDXlHS15e3UeeYRs29jNa3WYN7OJjAWh2WM5d7wpohu9oKXg1vCh/tXT6cdIpMzmrsd2OLQQRU7irlnu4GhDS5w55VrqVpOsoH3jv6W1/wDJXOYpMQ82zurhwkkcM06aw4RV5A5b1rTyVBbGKeFB1KxLfAWAEuxE6hOC2SFFuDaYGgZDMipPHPcqMcuOQu5nRQTz03Uy45rrudmtYw7blknw66aHkjq5bLHNCA5oNDQ894K8/j1RhszbHRwPoMWF3uIVt1Nm9CX6vZwTJLsYf/Kyf3nPsDqVLHtID6vvWOeJyi2bmbxK5Vv3ib7J6rk54nKPGy5h0dQ8HZJTCd2fgqpd7VR4ioSsHs/2n/iV30LMZIUgeq4ncPW/M0/FcLW7ixZsNNKB4U4mAOp6LH+lu4M6qQW9/sjyIU4pprNmrnQoy2Wl+zIw04HivN3Xm/cAPNcy85dx6H/KnE0Lr+m75xZ8NFlRS6UGXiFm/Wcp1cT4iqa61uOtPypwNNl02YzRJcF6F5DDQU56oBFpdy/Kp4LylYascWnk0KcB6bbbbRr8OrachnzQ3fN6AuIYakgAuGmQ0CFJbZI70nvPitnZixCQ9+pq4AA9SVZNKjJ4rqrcv9kUcWFkbQXvoDTMNZmSD40CH8S0FfTeoLWQGGm/JSOVO2O0Hmoq3c9Mba5UqegJ+SM9jGk2cNfkTQ6ihGBBlxw45WM9qo6tKO7FE2I4PSpUuAyAyyFeilDJbdE53YzF0bmYQJW0zBAOF3DVCt7xg3hJgIIYwDEfwgVyRrYbBGbQ+Z7Gu7RkdMQBphBBy6IKDg6a0PyoZCAN1G6CnBJDbQstqIYGs13n/KcaDN5r/wB+9VPpPBMqXHNFPtVsNKNFB1J8BuWFbHzGuBhAO/VyIoLIStix3MTqiPM/oMpzwuPVW7JA9hGNpaDpUEVXq92XY1pc0ipaaiu9rsx81mbf2NogjdUBzZAQN7gciAgEhqtq7ZsLDmQCeqw3HNG+x72iNxdqSKClSfJTKbiWM0SxneEwzRcR1Ri+LHpCPF9B7tUsF0xD02McTqcI6Ably+NngC+0bxb1CVHH1TB/Cj/KEqnxJ8bwxz2VoWlp5foUw2eM6EedWn9PcpLQC7VVSwr1cnTSwLCdz3eRB+NE19jd7R82D9Sq5Cc2Vw0JV2mjjZ3cW+bSPkmdg7/a/wC/JTNtb+KkFuO8NPkrs7S2G7oXCss7Yz7LY8f92IK6Lms262A+MP6OVKO1xn02dE4zQewVNpVv6ni3WpnnG8fNOZcjD/8AKh82yfos8yQ+weq4GL2T+ZXZ21Rs606WmDrIPknDZwf6iz/nf/8AlZNWbsXVL2g3Od1WtxNVrjZ0b7RZ/Jzz/wAVr3IYIAMU1S3F6LHOBqfVJp70Kdrzcux8ypbj+Hbevu1tmkxDuMa0NY05mmpJ5k5rPLYwPSJPIfOqp4kuNYrUWTK2lA3PiT8AqVs0HMpznKrapgcIG5RpeumbBKx3AhElivAmwz2h2Ti5xHIYg0DohCJ2iN7A9hsoZFQFziXB2Ya7LXlqURZ+tgLMHg5hjqefo+8oRge2lK+PitO+5WvLY49w75GQLuQVWz2ALnllpnek1nAK2bFYRvI6hUIrI0b6KdkfMrlfJpOdFFisbBpRaTABwQMXU3kKC228MALnEVNNU+Umb0N1mBzBLXDRw4cCDqF5pt/aC61taTUxtaDSuGpzqBuNCKpJL7Az7QnwKGLTb8chc6tS7xPJdcLb7a5bbUgXo+wzPsCeLvgAvONQiW6LykjiDWOoNaCmpVzy4wt09FLU17EGM2jkGrj5tClG0z95B8RRc55sU5QVhchb953cG+9InyxeWLz+WwkHRQPs3JemS3S07lQm2badF0sV54bLyUZsaOpdmuCqv2fcE7XYKdZSm/Rii99yv9kqB91keqU3ToLdgU0xFEbruJ0BpvKT6t5K8qB/sl3Zreddx4Jv1aeCczTFaEjGrc+rTwXC7TwTkM2MKYUWgLtPBSMuw8FN06ZOBIYyiCO6DwVuK5DwV3QISRvIIA81V+ivHqlejwXAeCuw7PDeE2PL2MdvaehWtdthmk+7Y7xzaF6TZriaPUC0YrDTQBNgXuvZ8MaA9rXHU1C0hc8Z1jb0W62zKQQLOtmoHfqGL2ehcPmubs/GNA78xRH2STslOJqBp+zjDvcPMKlatk2O1e7zAKMuyTTAnGJqACbY1vtDzaPkUOXzdUURwgtc7+UHL36r1ye78QIrRCD/ANnrqkiffvbX3rWM0mgPFERnnTxKKLiu2SaLEwCmIipdQ/BbNl2DoftZi8bwBhRLYLojhYGRijRuWs9ZTs4hUXHN7IPg8fMJPqaYH7snzCM+xXdmuPxQmEBhsEv8F3u/VIjXClU+GHCKYSrly7BrgmELlyojkaFUtTRTRcuQcYxwHQKvJE3gOgXLlFiCaMU0HQKIMFNB0XLkVJgGWQ6J/ZN4DoFy5EPEY4DoFNEwV0HRcuQXo2DgOika0LlylFuIKywLlyolaE+iRcilCQpFyoQJ65cgalSLkCpFy5A1cuXKBHJhXLkWGpFy5Ff/2Q==">
            <a:hlinkClick r:id="rId4"/>
          </p:cNvPr>
          <p:cNvSpPr>
            <a:spLocks noChangeAspect="1" noChangeArrowheads="1"/>
          </p:cNvSpPr>
          <p:nvPr/>
        </p:nvSpPr>
        <p:spPr bwMode="auto">
          <a:xfrm>
            <a:off x="206375" y="-1638300"/>
            <a:ext cx="498157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QTEhQUEhQWFBUWFBUXFRUVFxQVFxUUFRQWFhQUFRUYHCggGBolHBQVIjEhJSkrLi4uFx8zODMsNygtLisBCgoKDg0OFBAQGiwcHBwsLCwsLCwsLCwsLCwsLCwsLCwsLCwsLCwsLCwsLCwsLCwsMjcsLDg3LCwrKyw3KywsK//AABEIAMIBAwMBIgACEQEDEQH/xAAbAAABBQEBAAAAAAAAAAAAAAAGAQIDBAUAB//EAEUQAAEDAQUFBAYHBwMDBQAAAAEAAgMRBAUSITEGQVFhkRMicYEyQlKhscEUFSMzcpLRBxZTYoKi4VRjwiTw8Rc0RLLS/8QAGQEBAQEBAQEAAAAAAAAAAAAAAAECAwQF/8QAIxEBAQACAgIDAQADAQAAAAAAAAECERIhAzETQVFhQoGhIv/aAAwDAQACEQMRAD8AqbX2gNe3Kvd+a3dlXVszDxr8ULbayfaD8I+KJtkj/wBNH4H4rPH7ZntvtUjVEwqVqrR4TwmNTwgc1PCaE8IHBOTQnIFSgLglCBUoXBKg5cuSoOXLkqDly5cg5cuXIESJUhQNKYSnuVa0zYQTwRUNptAbqUKbbNxQOLTnhPm1EQAlFaDli39EN7W2Rz4XOiq1zBm0b2g95c7nG/iy1sN3PtCYIREHd4DfxOlEU3TtKZZBE0Gob3q6V3nwXkGpJrzRRstLJEaiJzy/KpPdpzpmptxu9vY4JQ4ZZ81LVZ93SOLRioOQyCuhy6RuHrk3EuTavF9v5yH1HAfFGOw8tbHCT7PzQXtvGXONBuCL9hhSxwjg1a25wUxlTNKgiU7Qo0kBUgKY0J4CBwKeE0BPDUCpwSBqcGoFCVdhS4UCpUmFLRByVJRLRBy5KAuog5ckouogVckouog5IUtE0hAjli7RucIsTNxBP4d62XBVbU2oIUy9NY3V2E471AGId4imQ3V4rWikEjagUJCEbW76K9zcIAcaYszkTkQte67SaVp4Z1rwXj+305rLHYDfYgy0TNfkA92YHo1OVeWa0dnLeO0DW7tdwqMqlF211wtMTHNe1lpkzcwjEC2lBXgRTVBljuh0Ly8gBwaDhdUYqa0z1XomNfMzs3Xp9jnBaKacVObS3iEF3PtI15awkN3mvCuQCJrUW4dR50XSM9Ffeja+kOoSLze8re1srwHUAOlNMlyxs27aXMu8kTbHilnZ4IU2nfRz/EIq2SNbPGeS1/kzBLG5WGlU2KwwrTS01PaomlSAqiUJ4KjaU8IHhPCjCcCoHhKE1OBQKlTUqBUqRKg4JyauqgcuSVXKBUhSVXKjkhXJCUDXKrOVYeVVmKlHnW3Vod2jAwV1rXQb6nkr1xW0QYpJe8Gsa6PLIuIyB51Uu05bi7Omcj2A8cOruoFPNYd8zDH2bfRBrQaVpT3BMfHNcq1PJlOon+snSPMshqSan5AcAEtpvtzhhAafxAH4rFmnoFDZ5d66Ws6WREWu7RowmorTQcSApzfdJi2ge0HIHV1RSvxKlgIcKGhqKZ80IFrBIGjEXVoTUAV0NMtFzy6SxvslspFXakmuXNcsCe2tDiGsBAyrx4nqlXNF/a600kfQVqaZ7uaN9kf/AG0W/uhedbRWkOmfTSq9A2PkrZ2AbmhdbogmaVPGVUjKtRlFiywqUKFhUoKqpWlPCiCeCiJQnBZF4X7FEcJOOTdGzvO8wNPNYV57RPA+1kbZ2+ww4pSOBdu8uqvFLkLrRbWM9NwHLf5BVnXyzc1x5nL4oCivSV5P0SzOd/uy1FedTmVYFwWybOe09mPYiHzUs0nOCq1bUxR+kQPFwCybR+0ezN318KlZ0WwdnGb3SSH+Y/op5bighFWsZ+UV6lZ2c3H9pjD93DI/waU8bfynSxyeZAUGNo0p5f4VSS8ohq8Kcl22Itt5jrY3j+pn6qy3bGTfZnj+pn6obN8x7qnwBTo7xc4VZG53T9VdmxQ3a7jA8flPzU8W1rDrHIPEINfbZf4J8yFE62Tfw+gcVe/xJlHobNoIjxCkffkIzLvcSvMpbxmbSsZFdO65XrFeAc5sde+7cPmna8h9HfsDhXtABxNR8VcbKHCrSCOINR1Xj19bTyMe6OGIua00L3MeQ4jWlMsKgubax8bu7GY888GINJ5sdl8EaezOcqVrnDcysO4trorR3SQ1/uP6K1e7O0Y4MdR1Mjz5qUCG0lvabQ1w0APXCh7ti7vcVJfdcmuFH5h3LcVVByWt9aSTskrsklhdlrRJIFBYZQCQePxUab9meARXKu/cVivseC0PIBoMRqd5dw6rSib7OYO7ceYWtZLQ1j48foua4Z7zuCZRAvJZWE1EdeYNAea5VrdaHCR4a4tGN1BXTM5JFzRmy1ANdar07ZKv0eP8K86vuLA4+Oi9I2Ub/wBPH+EfBdJEggjKsxlVI1Ya4DXJCLbCpmlZgvJlcu9Thp1UFrtj3ZMcGeVT1Virl637DZx9o/vH0WDN7uQaENXhfs8vpn6NGfRY3OZ/T0apJbrcXYw9uPe8tq4D+Wui5t3mPOoJJpiNS4k81rcZu1KKKQgiMCBh1d6Ur+ZJ0W3dmz8LKOcO0edXPzNVE2xyAg1YSNxrRSOltW4QjnV/6LFtYuNbYcBpkmPtTRqQsUMnp3sDjwDnAKIWu0N0srPzj5pIzqtr6cNwJ8AsDaG2yFwayNxoKkkgCpVmwX9M1329hcWf7cjSemS1jtTZmmpu+QHi8Yv1V4rjjQ/s3d8h7R7mgEmmpdkM1Qk2ane9xAwgk5NjPzRpB+0OBuTYDGOAYR56BSfvdDIa1I/KPmuuHjl90u52EIdipT6Tn9Wt+C1Lv2ODCDiAPN7nIhdeTDSjq14JPpTRv9xXeeHH9c7nfxJZrqj3kV5D9VdF3Rjj8FnfTW8U2e9O7hbmStfHixLap3pZWOJdQ90ZGvDRAQxRstNoAqWsLGfjfUV8hVeiX+9sNnpqS2rjr5IQbZf+mbGdXNL3D+aTMdBReby6np6MAvsHeDg90DiXNLcTATWhGoHKis2i3Pje7to8OI76luuRBGVaIbuq2mz2kPIrgxAjTUEURg28JrTCaWesbwR6Q8Kiq5SVrvbI7Br5WGzA9oXUpUEeaIrXa542APAI3SNNcJ8W6jxWJcF3FjC2aJ7HDFheKjJ2Vat1PirNxXmQ50JcSY3ZE+zXvV8qrGT044Y8d/qnaSXlr34sWda7+aiJVOG01L8yRjNK8DorGNWTTnrRXuVCpEgpvypSqtyFRWRlZRyqVYNqztA0ApwVTaC10AbUGh9HfU51V2HksraG6pBMCRUPw0pwyAqpmjFfJU1Nalcjqx7L2csBc4A51DsVQQSM1y5mgjtG3vkamvU+C9L2dsz2WWMvaWjCMyKbhxVW7b+s7C58MTGuOj5AC/xAOibab0dI7EavrvLgei9FjG2o+2H1aeJSGaupqsgjEanEPApBEa1DyPEk/NZ0u202VP7RZbnOIpUDmAa/FM+jSfxZKcmg/JNDYD1XtN6Rx+k7PgMz0CpQxka9q7m4GnTRTCanqO/KpoRHaNnsSdFH+87f4b+iuiQ7wR4g/BNdagNzuhV0KzNoSdIZPHQdTkrMF7tOb3RsHDGHH+3L3qKa0sd6Ta+I+SidPGNI2+TR+isgvm9bPWvaNJG+qp2m8YXOqbQRuAaBQeVFF9Jj/hj8oTmTsJoIgSdKNCWGzXW6L+M8+75Ku+9IjvefzIouvZ+WUV7JsbeLwB7qLcs2zsEecjhI72WAAe5amNqWvPYbc1xAY15duADyfciOw7M2qUYnN7McZXOGXmURG9ooe7ExrT/KMTvM6D3qvarRapm1jYHDi5wP9oyWuKKE1xwxNq+UOO+lQ3qst16sbXs21ANK5586nch+974wOPaVe+p7pyAzpnTwKxZrwkl9I5eyMh4c0udno4il97/SHdmRRmr3VqAxved7gUPz7Wmr6tGIkllDlgPo+6i07JdWOCaNpDHPjALzua4jF7gR5rJisdkgeG0M7wKVdoPBo4c1i/8ArtuSQOTWN8r3SZBpNXEcTqAtaKGSXJhwtaAB38DWjQZ11Vy87SZAGVNAa4RRoHkBRYDrCCaEk8v8KzOYztLhcr0tTRzsP37QOc1fmtW87JG4RBkjJHvBxdlU0NK5u3qC7dmGDvSgNG5u8+PBaFrvSGHAIWAlpJoNM2kZlYyzlJhlv2xLJYnM9IUFSKU1KlkhO5NtF7Pk70mgIIA0A0U4cpG7NKpYd496lsNmzLh3aab/ABTpHohum5G9kDK57HO7wo0ObnpXOuidLMbVe67OJJWtG9wFfiifaqygRYgRUPZu3YhRD132QiYip7h1aKVNMiK6jNQbSW95YWHEakHEcqUPBYyppv2q+g1xaYg6lM6DPIJVi2O1PjY1r6Fw1Otamo9xXLG01Esctme7WF+e7DXpqt2y3bZHkVgwig0rwzNQUCXZYnk5sbK3M+q7/K04I4mmmGSE7sLpI/gQvfNOL0az7L2Rw7uMHk93zUn7kwnR8nUH5INscs7QCy1yjk7DIP7hVbd3228T93LDIaei5oa8+Qd8lvhNMzPYgsGwsTXBznPeB6rsgfGh0RXHHhAAa0AaANGQXm02094xmjmQ14EytXM26to1hhPhK75tWPiv0vOfb0og8G+bVBIH7mRnyogRn7QLT61mafCQfMJw/aHMNbKfzxqcLF5QWvE3+njPOrfmoJJJ/wDSt6NKHv8A1Efvsz/J0Z+asWfb97tLLLrTLBr+ZZt01xX32mUelZR+T/Co2i3kuzha3kYwPiFLbdveyjMj4XtGYaHUBe7+XPMc153bturTJIXu36N3NHABamU+4zY9IhjxEYo4x/Q39FLaHRw+hGHPI1DaAdAvLm7bT7vkrN27S2qeVsbXYa5udQd1g9J1dy1NU3ocS298jsFXOd/DYDWnMbhzKnjsLzrIGcowZHeBcMghe9LY6ZuESmCzg4TQGspGrnFuZrzWxdkAa6HsZC5jmk0zDQxgIL6Fbs0kqa3WdkLB2MWNxNA+U90HiGDNxqh3a/atzPs2uAOEDCw6u34nDQDgFc222gZCxoiI7TQ01Yw8OBOtV5faWsdV4lLnHOhaQfCtaLlubb9Q2aVzyXO3p1ndQ0KbBG/UNJHgoLXaKGlKFSzSS7bG0FqcGx4DQObnQ0zGSzruAa0nfxWfNa2kir+XILVuG7nSdpgIORcWnKgA1rwXPlPbpxutHYsqnRW7La44246VkJNN9BuPJZL5ydR/hRkrhb23hivWy8nyamg4D5qgUtU1xUdTJPRd4K1Bbm0Adr8VWYmsjq9o5rpi5Ze2pH3iOBI6VRw2Y0OdaA9AgsMRDcwfI7CTlmT0os542uni8kx237osQfK55JyIyyosy/rEDDJ3RVxqw8sVM1HYbe6zzFpzboeY3Fa19Edg08Wgj8wKl9MVYst2xhjQRQ4RUUB3cVyyrxvJ3aGhNKN/+oXLOk0DobG5gOoy1zHvWpYbTaB67sPB1HD+4Khdrnsae+5umhqD5HIrXstvdSj2MeNcqxmvkae5ezlHDKXSW8bW8saD2bS40xsbgcRXDu5nduBUU1wOgYZ3yhrmgOblgJz0bQ1r48VHe1m7VjXsxNw1aa98sOIOa+jdW1qCrcMD3sZ272dmwAvMeL7XDm3FiGWYBICxnnl9LjjJ7GFvndNFD2jJJJGtoTG1uIjcXAkLGnZGK1bOC00I7NtQefeWlZ76ixOd2sWIgBg73dy4YdVky22LMfSIq1JNS7Xot4+eySMZYTaAzxDfN5xfo5KZIaVxS+HYur0qnQ9k9338NBmc3acdE9ssDczPGTupjPh6q5+TzZX03h459kidENTLnoPo8mfvWpHaoYo3vfj7rqGrcFSB92KmvjTPdkq9gMZL3mXMNq0hp7g3uFd/BCd/3kZXBrO7EzJjf+R5n5rnM+t321f4ive832iQySH8LdzW7gAqMnFNapCTpRc921EUjQBVGlx3X2EAD2/aytD5eLGepH47ysrZe6xJLjkFY4S1zh7Tz92zrn5IsvfE2IyNJEmLPIZ1qTQ8FvHO43o4ymXVOXFsZhaWVA7wcABxNeC0nytq4sybTs200EYJJI4VzKyLkvCctkMhc4YQ1rXAZudwy5e9aF6RdhZ3CvfcOzbu7z/ScB16r0Y+TlO0mOnlt82ztZpH7nOJHhoB0ATLLK1urA411+QS2273McRwKgijLjQAk8AufLva2Nya3NbHi/tFK8hRDV4x1kNTUkDF+IirgOQ08lqXlc8jGNe6lARUVzqcwKKG67D2rs8mj0j47hzV+b5P9LPFcfbCtdgoKt3ahWLhlPfDT3mio5t3hFl53Q04hCwjD6wqakDMEFB91v7K0t4VIPgQo3trtsL3ZuoKqZt1HitOW0NBoSEgtbOIXPpeak26hpXPhXdxSy3Y0Yebqaq1LbmDPU8lA+8muw5EUcDxV3inIkl2NANBuKx7Eysg8ERm0NIyI0WBZcpT5qwrRotOz290DcTcJrkQdaHgs9jap1vu5xwyVADRvNN6ZemSw3gHDCQceIkHkfVK3n28uhDdcNac+SGYblnBx+YIO5aEcb2kZGm/Jc+2sf6vNtAoMfpb/FcsO12C0ue5zTkTl4JUXae77bBKCHAxl2pjAOfNjsj5LUhumQj7B0do4NjcGSU31jkIz8DmvOw8g5FX7Lez2HWvivRy/XLQ/sbjHiZJDLHLTLGx7KACriDocuaj/eNnqyR+ONteqrbNbayVwulJaB6Enfaa5b9Ft2rbNhyxQgjhE0/EFc7JRlOvNpjdIZGULsIOJtAdTnXWiqNt8W+WPycD8Fsfvk3c5h8Iox8lP++VB3cLv6GD4BZ4YqqC1RRuDXnMAGga5xNRUaBSun7Z4wRSuHARSNafxPcA1o81DadvrRo0gZZ0A9yu2S9H2mKr3vNa1GJ2nVJMY1t00jdHPaGD0nEgdo/+XPJjdAs6GyWX1WyTGujA93vAosy3sjhJAbmNCSSorNebiKE+8/qrdWsiGO6a+hZMPOZ+EdASVK/Z3F95JDH+DM9SUPttemQrVFNiNWg0HRWZSfRpPYbJHDGY2WirS7EQQx1Xca0UxnAB+1flnkxvzaowqV42oNFN5HyP6K8/4ulW9NqMLQY3yONThJwihGppRCd7XzNO4lziaaE1NCQKlOteE0FcgPecyq5PDJXdqzUEDWCWysLd1K5Z1GtU24rG1sjnHcMteqwrNeEkWjsju3Z8lNHfjq5ZD1jTcud2s1am2gvEyUYBQNJPiTvPkn7P2Zzp2xHJvZ9oeFXAmp8AB1WQD2smXrOAHgTRHF1vZhfMQRQdkW0qaA+8Uop48Zhjp082XLL/AIo3FA+j5iSGukfJnpQ5NA8ckDXlHS15e3UeeYRs29jNa3WYN7OJjAWh2WM5d7wpohu9oKXg1vCh/tXT6cdIpMzmrsd2OLQQRU7irlnu4GhDS5w55VrqVpOsoH3jv6W1/wDJXOYpMQ82zurhwkkcM06aw4RV5A5b1rTyVBbGKeFB1KxLfAWAEuxE6hOC2SFFuDaYGgZDMipPHPcqMcuOQu5nRQTz03Uy45rrudmtYw7blknw66aHkjq5bLHNCA5oNDQ894K8/j1RhszbHRwPoMWF3uIVt1Nm9CX6vZwTJLsYf/Kyf3nPsDqVLHtID6vvWOeJyi2bmbxK5Vv3ib7J6rk54nKPGy5h0dQ8HZJTCd2fgqpd7VR4ioSsHs/2n/iV30LMZIUgeq4ncPW/M0/FcLW7ixZsNNKB4U4mAOp6LH+lu4M6qQW9/sjyIU4pprNmrnQoy2Wl+zIw04HivN3Xm/cAPNcy85dx6H/KnE0Lr+m75xZ8NFlRS6UGXiFm/Wcp1cT4iqa61uOtPypwNNl02YzRJcF6F5DDQU56oBFpdy/Kp4LylYascWnk0KcB6bbbbRr8OrachnzQ3fN6AuIYakgAuGmQ0CFJbZI70nvPitnZixCQ9+pq4AA9SVZNKjJ4rqrcv9kUcWFkbQXvoDTMNZmSD40CH8S0FfTeoLWQGGm/JSOVO2O0Hmoq3c9Mba5UqegJ+SM9jGk2cNfkTQ6ihGBBlxw45WM9qo6tKO7FE2I4PSpUuAyAyyFeilDJbdE53YzF0bmYQJW0zBAOF3DVCt7xg3hJgIIYwDEfwgVyRrYbBGbQ+Z7Gu7RkdMQBphBBy6IKDg6a0PyoZCAN1G6CnBJDbQstqIYGs13n/KcaDN5r/wB+9VPpPBMqXHNFPtVsNKNFB1J8BuWFbHzGuBhAO/VyIoLIStix3MTqiPM/oMpzwuPVW7JA9hGNpaDpUEVXq92XY1pc0ipaaiu9rsx81mbf2NogjdUBzZAQN7gciAgEhqtq7ZsLDmQCeqw3HNG+x72iNxdqSKClSfJTKbiWM0SxneEwzRcR1Ri+LHpCPF9B7tUsF0xD02McTqcI6Ably+NngC+0bxb1CVHH1TB/Cj/KEqnxJ8bwxz2VoWlp5foUw2eM6EedWn9PcpLQC7VVSwr1cnTSwLCdz3eRB+NE19jd7R82D9Sq5Cc2Vw0JV2mjjZ3cW+bSPkmdg7/a/wC/JTNtb+KkFuO8NPkrs7S2G7oXCss7Yz7LY8f92IK6Lms262A+MP6OVKO1xn02dE4zQewVNpVv6ni3WpnnG8fNOZcjD/8AKh82yfos8yQ+weq4GL2T+ZXZ21Rs606WmDrIPknDZwf6iz/nf/8AlZNWbsXVL2g3Od1WtxNVrjZ0b7RZ/Jzz/wAVr3IYIAMU1S3F6LHOBqfVJp70Kdrzcux8ypbj+Hbevu1tmkxDuMa0NY05mmpJ5k5rPLYwPSJPIfOqp4kuNYrUWTK2lA3PiT8AqVs0HMpznKrapgcIG5RpeumbBKx3AhElivAmwz2h2Ti5xHIYg0DohCJ2iN7A9hsoZFQFziXB2Ya7LXlqURZ+tgLMHg5hjqefo+8oRge2lK+PitO+5WvLY49w75GQLuQVWz2ALnllpnek1nAK2bFYRvI6hUIrI0b6KdkfMrlfJpOdFFisbBpRaTABwQMXU3kKC228MALnEVNNU+Umb0N1mBzBLXDRw4cCDqF5pt/aC61taTUxtaDSuGpzqBuNCKpJL7Az7QnwKGLTb8chc6tS7xPJdcLb7a5bbUgXo+wzPsCeLvgAvONQiW6LykjiDWOoNaCmpVzy4wt09FLU17EGM2jkGrj5tClG0z95B8RRc55sU5QVhchb953cG+9InyxeWLz+WwkHRQPs3JemS3S07lQm2badF0sV54bLyUZsaOpdmuCqv2fcE7XYKdZSm/Rii99yv9kqB91keqU3ToLdgU0xFEbruJ0BpvKT6t5K8qB/sl3Zreddx4Jv1aeCczTFaEjGrc+rTwXC7TwTkM2MKYUWgLtPBSMuw8FN06ZOBIYyiCO6DwVuK5DwV3QISRvIIA81V+ivHqlejwXAeCuw7PDeE2PL2MdvaehWtdthmk+7Y7xzaF6TZriaPUC0YrDTQBNgXuvZ8MaA9rXHU1C0hc8Z1jb0W62zKQQLOtmoHfqGL2ehcPmubs/GNA78xRH2STslOJqBp+zjDvcPMKlatk2O1e7zAKMuyTTAnGJqACbY1vtDzaPkUOXzdUURwgtc7+UHL36r1ye78QIrRCD/ANnrqkiffvbX3rWM0mgPFERnnTxKKLiu2SaLEwCmIipdQ/BbNl2DoftZi8bwBhRLYLojhYGRijRuWs9ZTs4hUXHN7IPg8fMJPqaYH7snzCM+xXdmuPxQmEBhsEv8F3u/VIjXClU+GHCKYSrly7BrgmELlyojkaFUtTRTRcuQcYxwHQKvJE3gOgXLlFiCaMU0HQKIMFNB0XLkVJgGWQ6J/ZN4DoFy5EPEY4DoFNEwV0HRcuQXo2DgOika0LlylFuIKywLlyolaE+iRcilCQpFyoQJ65cgalSLkCpFy5A1cuXKBHJhXLkWGpFy5Ff/2Q==">
            <a:hlinkClick r:id="rId5"/>
          </p:cNvPr>
          <p:cNvSpPr>
            <a:spLocks noChangeAspect="1" noChangeArrowheads="1"/>
          </p:cNvSpPr>
          <p:nvPr/>
        </p:nvSpPr>
        <p:spPr bwMode="auto">
          <a:xfrm>
            <a:off x="358775" y="-1485900"/>
            <a:ext cx="498157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xQTEhQUEhQWFBUWFBUXFRUVFxQVFxUUFRQWFhQUFRUYHCggGBolHBQVIjEhJSkrLi4uFx8zODMsNygtLisBCgoKDg0OFBAQGiwcHBwsLCwsLCwsLCwsLCwsLCwsLCwsLCwsLCwsLCwsLCwsLCwsMjcsLDg3LCwrKyw3KywsK//AABEIAMIBAwMBIgACEQEDEQH/xAAbAAABBQEBAAAAAAAAAAAAAAAGAQIDBAUAB//EAEUQAAEDAQUFBAYHBwMDBQAAAAEAAgMRBAUSITEGQVFhkRMicYEyQlKhscEUFSMzcpLRBxZTYoKi4VRjwiTw8Rc0RLLS/8QAGQEBAQEBAQEAAAAAAAAAAAAAAAECAwQF/8QAIxEBAQACAgIDAQADAQAAAAAAAAECERIhAzETQVFhQoGhIv/aAAwDAQACEQMRAD8AqbX2gNe3Kvd+a3dlXVszDxr8ULbayfaD8I+KJtkj/wBNH4H4rPH7ZntvtUjVEwqVqrR4TwmNTwgc1PCaE8IHBOTQnIFSgLglCBUoXBKg5cuSoOXLkqDly5cg5cuXIESJUhQNKYSnuVa0zYQTwRUNptAbqUKbbNxQOLTnhPm1EQAlFaDli39EN7W2Rz4XOiq1zBm0b2g95c7nG/iy1sN3PtCYIREHd4DfxOlEU3TtKZZBE0Gob3q6V3nwXkGpJrzRRstLJEaiJzy/KpPdpzpmptxu9vY4JQ4ZZ81LVZ93SOLRioOQyCuhy6RuHrk3EuTavF9v5yH1HAfFGOw8tbHCT7PzQXtvGXONBuCL9hhSxwjg1a25wUxlTNKgiU7Qo0kBUgKY0J4CBwKeE0BPDUCpwSBqcGoFCVdhS4UCpUmFLRByVJRLRBy5KAuog5ckouogVckouog5IUtE0hAjli7RucIsTNxBP4d62XBVbU2oIUy9NY3V2E471AGId4imQ3V4rWikEjagUJCEbW76K9zcIAcaYszkTkQte67SaVp4Z1rwXj+305rLHYDfYgy0TNfkA92YHo1OVeWa0dnLeO0DW7tdwqMqlF211wtMTHNe1lpkzcwjEC2lBXgRTVBljuh0Ly8gBwaDhdUYqa0z1XomNfMzs3Xp9jnBaKacVObS3iEF3PtI15awkN3mvCuQCJrUW4dR50XSM9Ffeja+kOoSLze8re1srwHUAOlNMlyxs27aXMu8kTbHilnZ4IU2nfRz/EIq2SNbPGeS1/kzBLG5WGlU2KwwrTS01PaomlSAqiUJ4KjaU8IHhPCjCcCoHhKE1OBQKlTUqBUqRKg4JyauqgcuSVXKBUhSVXKjkhXJCUDXKrOVYeVVmKlHnW3Vod2jAwV1rXQb6nkr1xW0QYpJe8Gsa6PLIuIyB51Uu05bi7Omcj2A8cOruoFPNYd8zDH2bfRBrQaVpT3BMfHNcq1PJlOon+snSPMshqSan5AcAEtpvtzhhAafxAH4rFmnoFDZ5d66Ws6WREWu7RowmorTQcSApzfdJi2ge0HIHV1RSvxKlgIcKGhqKZ80IFrBIGjEXVoTUAV0NMtFzy6SxvslspFXakmuXNcsCe2tDiGsBAyrx4nqlXNF/a600kfQVqaZ7uaN9kf/AG0W/uhedbRWkOmfTSq9A2PkrZ2AbmhdbogmaVPGVUjKtRlFiywqUKFhUoKqpWlPCiCeCiJQnBZF4X7FEcJOOTdGzvO8wNPNYV57RPA+1kbZ2+ww4pSOBdu8uqvFLkLrRbWM9NwHLf5BVnXyzc1x5nL4oCivSV5P0SzOd/uy1FedTmVYFwWybOe09mPYiHzUs0nOCq1bUxR+kQPFwCybR+0ezN318KlZ0WwdnGb3SSH+Y/op5bighFWsZ+UV6lZ2c3H9pjD93DI/waU8bfynSxyeZAUGNo0p5f4VSS8ohq8Kcl22Itt5jrY3j+pn6qy3bGTfZnj+pn6obN8x7qnwBTo7xc4VZG53T9VdmxQ3a7jA8flPzU8W1rDrHIPEINfbZf4J8yFE62Tfw+gcVe/xJlHobNoIjxCkffkIzLvcSvMpbxmbSsZFdO65XrFeAc5sde+7cPmna8h9HfsDhXtABxNR8VcbKHCrSCOINR1Xj19bTyMe6OGIua00L3MeQ4jWlMsKgubax8bu7GY888GINJ5sdl8EaezOcqVrnDcysO4trorR3SQ1/uP6K1e7O0Y4MdR1Mjz5qUCG0lvabQ1w0APXCh7ti7vcVJfdcmuFH5h3LcVVByWt9aSTskrsklhdlrRJIFBYZQCQePxUab9meARXKu/cVivseC0PIBoMRqd5dw6rSib7OYO7ceYWtZLQ1j48foua4Z7zuCZRAvJZWE1EdeYNAea5VrdaHCR4a4tGN1BXTM5JFzRmy1ANdar07ZKv0eP8K86vuLA4+Oi9I2Ub/wBPH+EfBdJEggjKsxlVI1Ya4DXJCLbCpmlZgvJlcu9Thp1UFrtj3ZMcGeVT1Virl637DZx9o/vH0WDN7uQaENXhfs8vpn6NGfRY3OZ/T0apJbrcXYw9uPe8tq4D+Wui5t3mPOoJJpiNS4k81rcZu1KKKQgiMCBh1d6Ur+ZJ0W3dmz8LKOcO0edXPzNVE2xyAg1YSNxrRSOltW4QjnV/6LFtYuNbYcBpkmPtTRqQsUMnp3sDjwDnAKIWu0N0srPzj5pIzqtr6cNwJ8AsDaG2yFwayNxoKkkgCpVmwX9M1329hcWf7cjSemS1jtTZmmpu+QHi8Yv1V4rjjQ/s3d8h7R7mgEmmpdkM1Qk2ane9xAwgk5NjPzRpB+0OBuTYDGOAYR56BSfvdDIa1I/KPmuuHjl90u52EIdipT6Tn9Wt+C1Lv2ODCDiAPN7nIhdeTDSjq14JPpTRv9xXeeHH9c7nfxJZrqj3kV5D9VdF3Rjj8FnfTW8U2e9O7hbmStfHixLap3pZWOJdQ90ZGvDRAQxRstNoAqWsLGfjfUV8hVeiX+9sNnpqS2rjr5IQbZf+mbGdXNL3D+aTMdBReby6np6MAvsHeDg90DiXNLcTATWhGoHKis2i3Pje7to8OI76luuRBGVaIbuq2mz2kPIrgxAjTUEURg28JrTCaWesbwR6Q8Kiq5SVrvbI7Br5WGzA9oXUpUEeaIrXa542APAI3SNNcJ8W6jxWJcF3FjC2aJ7HDFheKjJ2Vat1PirNxXmQ50JcSY3ZE+zXvV8qrGT044Y8d/qnaSXlr34sWda7+aiJVOG01L8yRjNK8DorGNWTTnrRXuVCpEgpvypSqtyFRWRlZRyqVYNqztA0ApwVTaC10AbUGh9HfU51V2HksraG6pBMCRUPw0pwyAqpmjFfJU1Nalcjqx7L2csBc4A51DsVQQSM1y5mgjtG3vkamvU+C9L2dsz2WWMvaWjCMyKbhxVW7b+s7C58MTGuOj5AC/xAOibab0dI7EavrvLgei9FjG2o+2H1aeJSGaupqsgjEanEPApBEa1DyPEk/NZ0u202VP7RZbnOIpUDmAa/FM+jSfxZKcmg/JNDYD1XtN6Rx+k7PgMz0CpQxka9q7m4GnTRTCanqO/KpoRHaNnsSdFH+87f4b+iuiQ7wR4g/BNdagNzuhV0KzNoSdIZPHQdTkrMF7tOb3RsHDGHH+3L3qKa0sd6Ta+I+SidPGNI2+TR+isgvm9bPWvaNJG+qp2m8YXOqbQRuAaBQeVFF9Jj/hj8oTmTsJoIgSdKNCWGzXW6L+M8+75Ku+9IjvefzIouvZ+WUV7JsbeLwB7qLcs2zsEecjhI72WAAe5amNqWvPYbc1xAY15duADyfciOw7M2qUYnN7McZXOGXmURG9ooe7ExrT/KMTvM6D3qvarRapm1jYHDi5wP9oyWuKKE1xwxNq+UOO+lQ3qst16sbXs21ANK5586nch+974wOPaVe+p7pyAzpnTwKxZrwkl9I5eyMh4c0udno4il97/SHdmRRmr3VqAxved7gUPz7Wmr6tGIkllDlgPo+6i07JdWOCaNpDHPjALzua4jF7gR5rJisdkgeG0M7wKVdoPBo4c1i/8ArtuSQOTWN8r3SZBpNXEcTqAtaKGSXJhwtaAB38DWjQZ11Vy87SZAGVNAa4RRoHkBRYDrCCaEk8v8KzOYztLhcr0tTRzsP37QOc1fmtW87JG4RBkjJHvBxdlU0NK5u3qC7dmGDvSgNG5u8+PBaFrvSGHAIWAlpJoNM2kZlYyzlJhlv2xLJYnM9IUFSKU1KlkhO5NtF7Pk70mgIIA0A0U4cpG7NKpYd496lsNmzLh3aab/ABTpHohum5G9kDK57HO7wo0ObnpXOuidLMbVe67OJJWtG9wFfiifaqygRYgRUPZu3YhRD132QiYip7h1aKVNMiK6jNQbSW95YWHEakHEcqUPBYyppv2q+g1xaYg6lM6DPIJVi2O1PjY1r6Fw1Otamo9xXLG01Esctme7WF+e7DXpqt2y3bZHkVgwig0rwzNQUCXZYnk5sbK3M+q7/K04I4mmmGSE7sLpI/gQvfNOL0az7L2Rw7uMHk93zUn7kwnR8nUH5INscs7QCy1yjk7DIP7hVbd3228T93LDIaei5oa8+Qd8lvhNMzPYgsGwsTXBznPeB6rsgfGh0RXHHhAAa0AaANGQXm02094xmjmQ14EytXM26to1hhPhK75tWPiv0vOfb0og8G+bVBIH7mRnyogRn7QLT61mafCQfMJw/aHMNbKfzxqcLF5QWvE3+njPOrfmoJJJ/wDSt6NKHv8A1Efvsz/J0Z+asWfb97tLLLrTLBr+ZZt01xX32mUelZR+T/Co2i3kuzha3kYwPiFLbdveyjMj4XtGYaHUBe7+XPMc153bturTJIXu36N3NHABamU+4zY9IhjxEYo4x/Q39FLaHRw+hGHPI1DaAdAvLm7bT7vkrN27S2qeVsbXYa5udQd1g9J1dy1NU3ocS298jsFXOd/DYDWnMbhzKnjsLzrIGcowZHeBcMghe9LY6ZuESmCzg4TQGspGrnFuZrzWxdkAa6HsZC5jmk0zDQxgIL6Fbs0kqa3WdkLB2MWNxNA+U90HiGDNxqh3a/atzPs2uAOEDCw6u34nDQDgFc222gZCxoiI7TQ01Yw8OBOtV5faWsdV4lLnHOhaQfCtaLlubb9Q2aVzyXO3p1ndQ0KbBG/UNJHgoLXaKGlKFSzSS7bG0FqcGx4DQObnQ0zGSzruAa0nfxWfNa2kir+XILVuG7nSdpgIORcWnKgA1rwXPlPbpxutHYsqnRW7La44246VkJNN9BuPJZL5ydR/hRkrhb23hivWy8nyamg4D5qgUtU1xUdTJPRd4K1Bbm0Adr8VWYmsjq9o5rpi5Ze2pH3iOBI6VRw2Y0OdaA9AgsMRDcwfI7CTlmT0os542uni8kx237osQfK55JyIyyosy/rEDDJ3RVxqw8sVM1HYbe6zzFpzboeY3Fa19Edg08Wgj8wKl9MVYst2xhjQRQ4RUUB3cVyyrxvJ3aGhNKN/+oXLOk0DobG5gOoy1zHvWpYbTaB67sPB1HD+4Khdrnsae+5umhqD5HIrXstvdSj2MeNcqxmvkae5ezlHDKXSW8bW8saD2bS40xsbgcRXDu5nduBUU1wOgYZ3yhrmgOblgJz0bQ1r48VHe1m7VjXsxNw1aa98sOIOa+jdW1qCrcMD3sZ272dmwAvMeL7XDm3FiGWYBICxnnl9LjjJ7GFvndNFD2jJJJGtoTG1uIjcXAkLGnZGK1bOC00I7NtQefeWlZ76ixOd2sWIgBg73dy4YdVky22LMfSIq1JNS7Xot4+eySMZYTaAzxDfN5xfo5KZIaVxS+HYur0qnQ9k9338NBmc3acdE9ssDczPGTupjPh6q5+TzZX03h459kidENTLnoPo8mfvWpHaoYo3vfj7rqGrcFSB92KmvjTPdkq9gMZL3mXMNq0hp7g3uFd/BCd/3kZXBrO7EzJjf+R5n5rnM+t321f4ive832iQySH8LdzW7gAqMnFNapCTpRc921EUjQBVGlx3X2EAD2/aytD5eLGepH47ysrZe6xJLjkFY4S1zh7Tz92zrn5IsvfE2IyNJEmLPIZ1qTQ8FvHO43o4ymXVOXFsZhaWVA7wcABxNeC0nytq4sybTs200EYJJI4VzKyLkvCctkMhc4YQ1rXAZudwy5e9aF6RdhZ3CvfcOzbu7z/ScB16r0Y+TlO0mOnlt82ztZpH7nOJHhoB0ATLLK1urA411+QS2273McRwKgijLjQAk8AufLva2Nya3NbHi/tFK8hRDV4x1kNTUkDF+IirgOQ08lqXlc8jGNe6lARUVzqcwKKG67D2rs8mj0j47hzV+b5P9LPFcfbCtdgoKt3ahWLhlPfDT3mio5t3hFl53Q04hCwjD6wqakDMEFB91v7K0t4VIPgQo3trtsL3ZuoKqZt1HitOW0NBoSEgtbOIXPpeak26hpXPhXdxSy3Y0Yebqaq1LbmDPU8lA+8muw5EUcDxV3inIkl2NANBuKx7Eysg8ERm0NIyI0WBZcpT5qwrRotOz290DcTcJrkQdaHgs9jap1vu5xwyVADRvNN6ZemSw3gHDCQceIkHkfVK3n28uhDdcNac+SGYblnBx+YIO5aEcb2kZGm/Jc+2sf6vNtAoMfpb/FcsO12C0ue5zTkTl4JUXae77bBKCHAxl2pjAOfNjsj5LUhumQj7B0do4NjcGSU31jkIz8DmvOw8g5FX7Lez2HWvivRy/XLQ/sbjHiZJDLHLTLGx7KACriDocuaj/eNnqyR+ONteqrbNbayVwulJaB6Enfaa5b9Ft2rbNhyxQgjhE0/EFc7JRlOvNpjdIZGULsIOJtAdTnXWiqNt8W+WPycD8Fsfvk3c5h8Iox8lP++VB3cLv6GD4BZ4YqqC1RRuDXnMAGga5xNRUaBSun7Z4wRSuHARSNafxPcA1o81DadvrRo0gZZ0A9yu2S9H2mKr3vNa1GJ2nVJMY1t00jdHPaGD0nEgdo/+XPJjdAs6GyWX1WyTGujA93vAosy3sjhJAbmNCSSorNebiKE+8/qrdWsiGO6a+hZMPOZ+EdASVK/Z3F95JDH+DM9SUPttemQrVFNiNWg0HRWZSfRpPYbJHDGY2WirS7EQQx1Xca0UxnAB+1flnkxvzaowqV42oNFN5HyP6K8/4ulW9NqMLQY3yONThJwihGppRCd7XzNO4lziaaE1NCQKlOteE0FcgPecyq5PDJXdqzUEDWCWysLd1K5Z1GtU24rG1sjnHcMteqwrNeEkWjsju3Z8lNHfjq5ZD1jTcud2s1am2gvEyUYBQNJPiTvPkn7P2Zzp2xHJvZ9oeFXAmp8AB1WQD2smXrOAHgTRHF1vZhfMQRQdkW0qaA+8Uop48Zhjp082XLL/AIo3FA+j5iSGukfJnpQ5NA8ckDXlHS15e3UeeYRs29jNa3WYN7OJjAWh2WM5d7wpohu9oKXg1vCh/tXT6cdIpMzmrsd2OLQQRU7irlnu4GhDS5w55VrqVpOsoH3jv6W1/wDJXOYpMQ82zurhwkkcM06aw4RV5A5b1rTyVBbGKeFB1KxLfAWAEuxE6hOC2SFFuDaYGgZDMipPHPcqMcuOQu5nRQTz03Uy45rrudmtYw7blknw66aHkjq5bLHNCA5oNDQ894K8/j1RhszbHRwPoMWF3uIVt1Nm9CX6vZwTJLsYf/Kyf3nPsDqVLHtID6vvWOeJyi2bmbxK5Vv3ib7J6rk54nKPGy5h0dQ8HZJTCd2fgqpd7VR4ioSsHs/2n/iV30LMZIUgeq4ncPW/M0/FcLW7ixZsNNKB4U4mAOp6LH+lu4M6qQW9/sjyIU4pprNmrnQoy2Wl+zIw04HivN3Xm/cAPNcy85dx6H/KnE0Lr+m75xZ8NFlRS6UGXiFm/Wcp1cT4iqa61uOtPypwNNl02YzRJcF6F5DDQU56oBFpdy/Kp4LylYascWnk0KcB6bbbbRr8OrachnzQ3fN6AuIYakgAuGmQ0CFJbZI70nvPitnZixCQ9+pq4AA9SVZNKjJ4rqrcv9kUcWFkbQXvoDTMNZmSD40CH8S0FfTeoLWQGGm/JSOVO2O0Hmoq3c9Mba5UqegJ+SM9jGk2cNfkTQ6ihGBBlxw45WM9qo6tKO7FE2I4PSpUuAyAyyFeilDJbdE53YzF0bmYQJW0zBAOF3DVCt7xg3hJgIIYwDEfwgVyRrYbBGbQ+Z7Gu7RkdMQBphBBy6IKDg6a0PyoZCAN1G6CnBJDbQstqIYGs13n/KcaDN5r/wB+9VPpPBMqXHNFPtVsNKNFB1J8BuWFbHzGuBhAO/VyIoLIStix3MTqiPM/oMpzwuPVW7JA9hGNpaDpUEVXq92XY1pc0ipaaiu9rsx81mbf2NogjdUBzZAQN7gciAgEhqtq7ZsLDmQCeqw3HNG+x72iNxdqSKClSfJTKbiWM0SxneEwzRcR1Ri+LHpCPF9B7tUsF0xD02McTqcI6Ably+NngC+0bxb1CVHH1TB/Cj/KEqnxJ8bwxz2VoWlp5foUw2eM6EedWn9PcpLQC7VVSwr1cnTSwLCdz3eRB+NE19jd7R82D9Sq5Cc2Vw0JV2mjjZ3cW+bSPkmdg7/a/wC/JTNtb+KkFuO8NPkrs7S2G7oXCss7Yz7LY8f92IK6Lms262A+MP6OVKO1xn02dE4zQewVNpVv6ni3WpnnG8fNOZcjD/8AKh82yfos8yQ+weq4GL2T+ZXZ21Rs606WmDrIPknDZwf6iz/nf/8AlZNWbsXVL2g3Od1WtxNVrjZ0b7RZ/Jzz/wAVr3IYIAMU1S3F6LHOBqfVJp70Kdrzcux8ypbj+Hbevu1tmkxDuMa0NY05mmpJ5k5rPLYwPSJPIfOqp4kuNYrUWTK2lA3PiT8AqVs0HMpznKrapgcIG5RpeumbBKx3AhElivAmwz2h2Ti5xHIYg0DohCJ2iN7A9hsoZFQFziXB2Ya7LXlqURZ+tgLMHg5hjqefo+8oRge2lK+PitO+5WvLY49w75GQLuQVWz2ALnllpnek1nAK2bFYRvI6hUIrI0b6KdkfMrlfJpOdFFisbBpRaTABwQMXU3kKC228MALnEVNNU+Umb0N1mBzBLXDRw4cCDqF5pt/aC61taTUxtaDSuGpzqBuNCKpJL7Az7QnwKGLTb8chc6tS7xPJdcLb7a5bbUgXo+wzPsCeLvgAvONQiW6LykjiDWOoNaCmpVzy4wt09FLU17EGM2jkGrj5tClG0z95B8RRc55sU5QVhchb953cG+9InyxeWLz+WwkHRQPs3JemS3S07lQm2badF0sV54bLyUZsaOpdmuCqv2fcE7XYKdZSm/Rii99yv9kqB91keqU3ToLdgU0xFEbruJ0BpvKT6t5K8qB/sl3Zreddx4Jv1aeCczTFaEjGrc+rTwXC7TwTkM2MKYUWgLtPBSMuw8FN06ZOBIYyiCO6DwVuK5DwV3QISRvIIA81V+ivHqlejwXAeCuw7PDeE2PL2MdvaehWtdthmk+7Y7xzaF6TZriaPUC0YrDTQBNgXuvZ8MaA9rXHU1C0hc8Z1jb0W62zKQQLOtmoHfqGL2ehcPmubs/GNA78xRH2STslOJqBp+zjDvcPMKlatk2O1e7zAKMuyTTAnGJqACbY1vtDzaPkUOXzdUURwgtc7+UHL36r1ye78QIrRCD/ANnrqkiffvbX3rWM0mgPFERnnTxKKLiu2SaLEwCmIipdQ/BbNl2DoftZi8bwBhRLYLojhYGRijRuWs9ZTs4hUXHN7IPg8fMJPqaYH7snzCM+xXdmuPxQmEBhsEv8F3u/VIjXClU+GHCKYSrly7BrgmELlyojkaFUtTRTRcuQcYxwHQKvJE3gOgXLlFiCaMU0HQKIMFNB0XLkVJgGWQ6J/ZN4DoFy5EPEY4DoFNEwV0HRcuQXo2DgOika0LlylFuIKywLlyolaE+iRcilCQpFyoQJ65cgalSLkCpFy5A1cuXKBHJhXLkWGpFy5Ff/2Q==">
            <a:hlinkClick r:id="rId5"/>
          </p:cNvPr>
          <p:cNvSpPr>
            <a:spLocks noChangeAspect="1" noChangeArrowheads="1"/>
          </p:cNvSpPr>
          <p:nvPr/>
        </p:nvSpPr>
        <p:spPr bwMode="auto">
          <a:xfrm>
            <a:off x="511175" y="-1333500"/>
            <a:ext cx="498157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eg;base64,/9j/4AAQSkZJRgABAQAAAQABAAD/2wCEAAkGBxISEhQUEhMVFRUVFBQUFRUXFxQVFBUUFBQWFhQUFBQYHiggGBolHBUUITEhJSkrLi4uFx8zODMsNygtLisBCgoKDg0OFw8QFywcFBwsLCwsLCwsLCwsLCwsLCwsLCwsLCwsLCwsLCwrLDc3LCw3NywrLDcsKzcsKzc3KysrLP/AABEIAJ8BPgMBIgACEQEDEQH/xAAcAAABBQEBAQAAAAAAAAAAAAAEAQIDBQYHAAj/xABFEAABAwIBBwgHBAkEAwEAAAABAAIDBBEFBhIhMUFRcQcyYYGRobHBExRCUnKS0SJTYoIVFjOTorLS4fAjQ2PCVXPxRP/EABkBAQEBAQEBAAAAAAAAAAAAAAABAgMEBf/EACIRAQEBAAICAgIDAQAAAAAAAAABEQISAyExQRNRImFxMv/aAAwDAQACEQMRAD8AEzOhPDVe0uTNS/TmZg3vIb3HSrWnyUYP2s1+iMX7z9Fynj5X6b2Mabp0THnQ0EncAT4LodPhFIzVFnnfI6/doCObVBgs3MYNzGgLpPBftnswdJk7WSaoXAb3WYP4iFaQZHS/7k0TOgXee7QtDJiLdpJ4m6gfi9tWhdJ4Yneh6fJCAc58r+AbGO/Sj4sBpGf7LD8bnP7tSq5saO9BS4wStzx8Z9J2rVsMLOa2NvwxtCR+Jge27uHgFjnV7zsKhfUv2kDiVrImtdJijd5PFxUJxVu4LHTYgxvOlYOtRMxFruYZJPgY538oRGzOMDcFGcaKzMVPUv5lLUu4sLB/FZFR4FXu1UhHxyxjwJTYvtcuxw71G7HD73egmZI4gdbKdvGRx8GqdmQ1adc1O3g2R30U7wyldjh97vTDjf4lO3ICo9qrjHCE+b08ZAO9qtPVEweJTvDKDOOfi8Un6c/Ee9GnIWIc6vf2QDxCaci6Ua8Rk+enH/VTvDKCOOfiPevfp38R70X+qFFtxKT97Tf0LxyToP8AyT/31N/QneGBP05+LxXv05+NE/qnQ/8Akn/vaX+he/U+iOrEn/vKb+lO8OqEY5+MJ4xv8Y7U/wDUmmOrEX/NTnyXv1DiOrED8sJTvDKc3GvxjtU7MaPvd6FPJ6Tza4dcUZ8HJp5Op/ZrIzxh+j1e8Mq0jxt3vIiPGjvVA7k9q9lTCeMcg8HKN2QmIDVLTnrlb5FO3EytZHjB3omPFL7VhnZI4o3V6E8JXjxam/oHFm/7QPwzt87JvEyuiMrr7QphKD/Y2XNPVsXb/wDnkPB8Lv8Asl9fxRmumqP3Yd/KVM4nt0l0bTrv12cO9CT4bA7nMZ8lu9tlg25V1jOfTzDjBKPJSM5QC3nstxD2+ITr/ZtaaoyVo3+wB8LyPFUmIcnFG/TeVv8AF4FJDl/CdYb2hGxZYwHUSOBup+OLtZaq5J43C0c5/MHNPeFS1PJJVN5j84bxmH/sF06PKmI+32hEtyjhO1p67eKx+GfUTVTJXjaboZ+KgalmJKwDW5BuxdpOawF7vdaC53Y1d0amTFSUM+vO9B0eC4jPzKcxg+1KRGPl53crqk5Op3aaiqDfwxN/7v8AopeUi5VTLX21uA60C/F4ybBxedzQXHsC10uAYLR6aiRjnD76UvP7sG3cganlSwmlGbTxl1vu42sb2myx3MVdPRVcv7KjlI959ox/GVaU2R2IP574IR0Z0jh1AAd6y+Kcukh0QU7G7i8l57BZZiu5SsXn1SvYD7jWxjt196narjr7MgWgXnrZDvzQyId9yoZsPwKn/bTxuI158znn5WnyXB6qqq5jeacn43uf3IX1Me1IT8IA8VPf7XHdn5d4DT/so2OI+7gH8zrIGq5cKVmiKled2c5jB2C64wKeIbHHi4+ATmvjbqYzsv4qK6XVcusx/Z00Q4ue891lVz8sWJv5gY34Yie911iTXW1WHAWTHV53lBqZuUXGH/70o4Njb5IGbKnFX86pm/e5vgVQGsPSmmqKC0kxCudzp39czyh3GoPOlHW95QXrJSGd3+BAWaeTbKz+IpvqrvvWfKUL6Vy9nuQwR6ofvh8p+q96r/zD5P7oe7l653pq4I9V/wCYfJ/de9UP3w+T+6Hud69nHemrgj1Q/fN+U/VOFK/71vYQhc870oe7ejOCxDMNUre1wUjX1Q1Tdkjwgs5y96RyCzZiNe3VUP6p3/VFRZRYo3VUy/vyfErPmdyQ1TlRq48tcXbqqZfnafFFRcpGMN/3nni2I+SxPrZXvXCoOhR8reLN12PGIeSIi5bq4c6OE8Wvb5rm4ripmVhKI6lBy6VHtUkbvhe8eRVhBy4MdfPoXG2u0gPc5q5XSMe7arB8ei9rluk9I2hMHT4eVPDpheShd1shepP1twCTn02Yf/RbvYuXw0zYnCVozmHnNOkZp9oDoV26mhcLhgsdOi48FucUtxuG1GTsmqX0Z+OaPx0IhmA4U/TFiJA/90Z/mF1zh+FxHYR1/VDPwNh1E9gV68k7R12PIbDqYZ9VK6S2syvDWfI23mhqvlGwiiGbAGuI2QsAHzLglXJUznOnlJJ2vcXHsUIpohziXnsCx/rWOn4zy5TOuKaFjNxdd7uwWCxuJ5ZYpVXz5pM07AfRt7BZUgqmt5rWt4DT2qGSrcdpQSupXE3kl07baT2lKIIhsLviOjsQue4pczeUUaKoN5oa3gFE+sJ2koVz2DpTDU7gOtMBJlcdSab7TZD50jtVz0AfRTR4PUO1QyH8p80NIZG+94lJ6w3cUdFktVu1QuHEtHmiW5F1h9ho4vCmxNimNSNje0ppqTuC0DMh6o/dj839lKMg6ja+PtP0TtDYzHrB6OwJDM7etWMgptsjO9OOQUn3rOwp2hsZH0p3lJnnetY7IWX7xnYVEciZ9jmHrTtDWYzk+FucbLR/qTUfg+ZMfk3LAR6TNOdoFjfVrS85i8fdwFFTbkS2iKv6PD9GpWUOF31Bee83s4+Nj/USmmgW3dhNtiEloANin5G/xxipqMgoZ0RC2tVQg7FXTUQ3LU5uXLgzLozsQznnVdX09KAqSsjsV14ctceUR+kdvKUTO3qNKAujmkExXvTHcE3NTxEgb6XeAntkHBNMaaWoLSlrS0jcr+kqGv1FY2M2R1LMWuCnwY1VGfRuMZ5puWcDrb1KejlzHmI6uczhtHUhI5BI0A6xpadxTqphewOboew3HVrC3KzYuM5LnoWin9KwOHWNx2hT5hXZyc8dMSm2J2pDIn08MkptG1zjuaCfBeZ2NzQNZXjKBqC0eHZDVMljIWxN6ftO+UfVaagyJpI+fnSn8WhvyhZvKRLyc2iEkhsxrnHc0EnuV3R5F1cli5ojB986R+UaV0+mp44xaNjWDc0AKVZvO/TPZiKLk/jH7WRzjuaA0eZV3SZL0seqFpO913eKukoWe1TQ7adreaxreAATi0qayUsWQNmpQ1Tlo3puaoIswJSAnlqaQg8LJz2iyjslzigaWBNLApF4hBHZVWOR3MfEq2zUBi8fM+LyUdfF/wBw2mjFgrWnZoUNDCLBGNlYwHOK42+31JPRfVSUJU0KmGImQ2iY7jsUU7pm89oN+nSns2K+anIGlVFVTlaaZl23IVTUgW0bCtRjlPTPVlI4mwbc7B0qClyaM0jWSODA72hps62gFa2FocwAaC46TttfUoK+o9DHLIQB6INcBsJB0DtC3OVl9Od8UvGqDEOT50bXOEzCGguN7jQ0XWNY1dOfldBVUFXZvo5WwkFh088hgLTtF3LmgC9PG37eGPBqKii8PFQAI+AaezwCtrSCWBDOYridmhAPYpKAnMTo3bNyke1QO0WKovcKqdnYrlj7EO6neRWShksQQtJRThw46wrKlEU0voZv+OXsa5aDMWdkjz2lh4tPgVaYFiBezNdz2fZd07iunGsWHYbkPTM0yF0runQ35Rr61pqWBkYzWNa0DY0AeCmzBuShgXkttZMtdOMJU0bGqQsCAZrCF4tUkgTSiGZi96NeIK9p3qYpfRppal070iCMsSWUtk0tTBGAnusvWSXTB7NCQtCcF4ohoavFqddJnlFMzSqvHIbtDiSAy5NtdrawrjPQ1YPsO4FGuFzlKoaapfa8ecRYEZ1hcEkXAHDatU2m9LGwusHEaSFVRNDG6LG/Qrun0NF9gXC2V9XjL9qz9Huu4OcbezYloB0bBrRVDhOabh7yOl1+4qwD2O0X07Lp2dYKbVnGfIHE4rNWeewkK8rH3BVcxv2VY1UNKy7AACXZzALbBc5xPRoCoMvau8JGovc0Ebwwknv8FcirEYcSSCdDbb9ZCxOWFSZC02IANhfgbldPHP5OXkucKz9OTc8LHhcHyCICghGnqU4XrfPPCPgGk9XgEC1WEOvs8As1RcjdCr5WqzOpVtQ4XUgHcENK3QiwbqKRmvgtJUEeq3YrHDamxsVXgJ97aQg1QdcXGseG0KGrz2kSRayM09O26Hw6puB0I5j7G2w6R5haiOiiQp2k6VhMt4KnDpIzFO50b7gX2OGw9SPyLykkqXOiltnNbnNIFrga1x6ubWMaVKAmNCfdZHi269mHckDrJS5BGQkITym2QNKTPTrJCwJgQrwCVrV5wQNKQuS2SOCmBmclBShoS2CoYSvXTwAl+yiIwkljzgRvBHaps0JjgoqjZNmtBIvmnSOGsI+DFJJrNjaIt77Bx/Lfb0qqrmEF9tOnO+qTCqyR1s1pFtugEdq5Xj7fW8XLvJY1FPCADnEuJtdxtfotZEehNrXvuP1VZHDM/XIGjqd5BH0UT49Dnl42GwuOxZsbuxHPDYG6rp9DbI6uqAbqjqqvRZIWq6p0uHRcrM5SQXY47iHf53rVFm9WGDZKyy/6j/8ATjuCCR9p9tP2W7ukrrxl304+Szr7cihPgpgi8o6AwVMrbWbnlzd2a43AHDSOpANevU8IliOhOkcAqxsiKgkUsVbPP2VWiLOu46dNgNmjWSimS3CEc/N0bL3B46wVIGmO2pPnZoB3jxTWuzjo0nuF9pKfVOGgDYAOxVAIXl5zgCUjjuVQRQz5rlfsIcNKzBO1W+Hz3bbcorfcqtO6WJjWi5BzhxBA8CVjskpI6WoDpyQbZrbaQM7Q7O6LLVyYx63ILi2a06OJCyGVcWbICN6vHjsrjL9OsscLAgggi4I1EdC8SuX5N5WyxsMLiDmklhI1A628FbfrhKPd7Fz6VbG7bwSjgsH+u0g9kdRsoZMuHe73hXont0K/QvZ65pJls86gO1CyZXyH3e1Oi5XUzI3eFG6VnvBcpflTMd3YVE7KGc7/AJSr0hldYNbGPaChlxCPeuUnGKg+98pTHYhUn3uxOkMrqRxOPemPxiNcsNXUH3u5MdPPtJ7W/VOsXrXUXY4wKJ2PM6Fy50su138QUTp3+8e1XIdXUXY83oUTsebvC5gah28pPTHeVch0dMdj7d47Uw5Qt3hc2zjvKTOKL0dDqMeY4aSEXQ0efpDtB0rmBWlyaykMQzH3IHNdr0e6Vx8vDfcenwc+vq/DpdBSZo1kqetrwwLIRZS54IZezRc6DovqT2yPlI1uJ1NFyVwnCvVfJBVXXl2gdaTC8MlnfaNpcdp9kdLjsV/geShdZ02ge4NZ+I/Rbuip2xtDWNDQNgFgvRw8OvPy82fChwbJOKGzpbSya/wNPQNvWrLEpA1pc8hrQNJOgAJuPY3DStzpHaTzWDnO4DYOlctygyglq3fa+ywc1g5o6TvPSu+Tj8OF5Xl7qkyvlZO9xYNFs0HeL3vZYZwsbbltaiPQstiUNnEhZiBA9SMksoV5UWMU91KZVVhTwMvnXJ0AnrUw0a6osEM6VDFOYNwvwVw1PU05abE6bkHdoNlEFZ10Be+4tbR2kC/fdNZRNGsk9ybEygAU+KQtR0sQzSAAFXOCzq4v8lKlzZjnG922RGU4ztKEGGzwOD3RuzRpz2/aYRvDm3FkViL89q1PVc/n2y5NnX/zpVgyOJwuXOYdh0uZwO0IKpaisLp3S3a1zG2FznuDRa9tF9aNUktMW7ARvBuFCHjcOwK3pcNja7/VqWMFtcR9Ib7rakLXUsYP+lI6QbzHmnxUpKEEx6OwJwqnb/BM9CRtHXb6qMgbXt6tPgo16TGrf7xTfWX+87tKhJb7xPAFJcbndwQ9JjI/ee1ea1x1uA4uQ5d0dpTfSfD4pgJmYB7bT0C5UBemmc7+wBMLuKYaeSvXUd14cFRI19tx4qR0t9w4BQi6VA66W6aCp6SHPd0DSfogdBDfSdWwb/7IgMRGarbAcFNQ650MG3fbX1LM90tyaHwqCdwzIxocftaOduudw812LJjCWRxRkNAcWC51m+3TxWWipnX9DTszenUXaNJLty22R8D2QCOQguY46tIs4kjSde1bvCM8eVXkEdgs9lXlaylHo47PmI1bGdLunoQ2WeVopwYYCDKR9p2sRj+rwXLpakEkudck3J1kneSreWNZoutq3zPL5HFzjrJ8BuHQoUL6zuHalEpK56qWVlwqytowQRbijnS21nvQVRiMY234aVRmaiIsdmn/AOjemAbrrRR4mDfNbp2ZwGlV82KTO25vQBbvVZAticfZPZbxVhh8bA2XPaSSwhpaSQwkgZztltPbZBueTrJPFOjcR18f82BUSNEY6eP0Uzato0A9QH0Qjm706CnuRo27FFG1cxidmva5rrNNiCDZwDmmx3ggqL14bAUblaRNVSyNddhLQwm98xjGsZe/Q0KkzCE6xNFurjuCH9ISSbJmvQpxYBXDRDa4tBaHuAOghudY8QFZUs2cwLOzS2JsVY4RPs6UtZwuJwW0qvZcalpcQp7sJ3aVRTAbErUQGb8TuqwUZl4niSmSixTAEEmeNwSGUpAxLmBRSGQ701PSohmavZqdZezUU2wSpwalsgavWKddeQeDV6wXrL1kC5wV1TwZrQNp0niq2gpy5w0aAbnyCubLPKhjWXIC6BktEMwjoACxlBDd47Vo6WrEIzibAf5oG1dPHM9ufO76bLDYiJQBta49lvqqjKXLmOlz46dwfMRmEjSyPpLtrhuWSxrKeqnuyFj2MIzSQCHvG4u2DoCz0eETH2LcSAnO7fTXGZD5a17yS5xNySeknfvXmO/zejYMHtbPe2+4HQPqrGno426te8Arn1b0BBRvOvRx19iPioRtJPd4Itke5rz1IuDD53c2B57fJanFNVZoI/cB46fFQy4ZGdQAWqgyVrn6qcjiPqrCDICvdraxvEt/ur6TXM6nCSNLdPiq+fDJXG7Y3G+uwOveu2wcmVQefO1vC58ArCn5Lo/bnceA+pU9GuBx4HOfYtxLR5ohmT8u10Y/NfwC+hafk2om6893WB4BWMGRdCzVCDxJKbDXzizJ07ZB1NcUTFkvfU6U/C0D6r6UhwOlZzYIx+UHxRrIGN5rWjgAE7RNfOTMi5JLf6E79AHtAaOi1lZU3JpOdVJb4nHzK74+UDWQOJAQVRjlMznzxN4vb9Vd/pNckp+SmoOuKFnEgqzh5J5bfalhb0Bt/Jbt+WNENUwd8DXv/lCHdlpB7Mc7un0Zb/NZP5fpXy9h+FZznekv9nTo2k9KMqqdseaWNtp09PFXNTg1znMcWkXta1hfXcHWOhUuJNmY0+kDS3VnNItfZo1qJLq5pnBzOKztTA1rnA3vrGq2aNfkrLB6jRZerYQX3zQ67XaDwvo06DoOlX5aUVVDbxB2EHaEOrP1OR1wG2ANwLjb1pY8CmOxo60NVaWyuW5OSbXtHaVKMnh7UvY1MFDZestG3A4drnnsCIjwWH3HHi5MGVsvLZswmMaomdelWVHgb36GMZ1Bg8SmGueNYTqBPAEqaPD5Xao3nqI8V1yjyFrH6mW/PGPAlW1PyY1R57o28XOd4BPQ4szBZz7FuJaPNTMyfl2lg67+C7rT8lY9udv5Y7/zFWkHJtSt50kjuGa3wCbDXz9Hk2463jqa4ouLJho0kvd0WDR3r6GgyHoW643O+J7j5qxp8nqRnNp4/lB8VNia+eoMFGprCei48ArKlyXndzKdx/K8+S+goqdjeaxo4NA8FMps/RrhtLkJXHVDm8Q1viVaQcmtY7nPa38w8guukoSqxOKPS91upx8Ar2o59ByWO9ucdQcfMKxg5MKYc+R7uAA+qtKnL6hYbekcTuDH+YCFdl/Ef2cEr+kmNo73X7k9qJp8gKFnsOdxcfJWUGTFGzmwM6xfxWany5qPZp42/HI49zW+aBlyvrXanws+GNzj2ud5J15I6DFQxN5sbBwa0eSIAA1LlE2PVbtdVIPhbGwdzboCerc7nzTO4yyW7AQFfx012OWoY3nOa3iQPFVtTlPRR86phB3Z4J7AuSERH2ATvIzu910704HNbbhYeCv4k7OlS5c0Q5r5H/BFKR22shJsvY/Yp5ncfRsH8TrrnUlU47e8lQuDjtWp4ondvZ8v5PZp42/HNfua0qvny6qjqdAzgx7z2khZH0acIbrXTinar2bKyqdrqXj4I42eIJQM2MyO501Q7jM9o7GWQDoOlQvZ0rU4xntRjpozzmtPxZzz/ESpYpmjmgD4WNHkqwMU8chCvWHarL07jtd22SZl9/aUKyVENmUxrX//2Q==">
            <a:hlinkClick r:id="rId6"/>
          </p:cNvPr>
          <p:cNvSpPr>
            <a:spLocks noChangeAspect="1" noChangeArrowheads="1"/>
          </p:cNvSpPr>
          <p:nvPr/>
        </p:nvSpPr>
        <p:spPr bwMode="auto">
          <a:xfrm>
            <a:off x="358775" y="-1455738"/>
            <a:ext cx="7353300" cy="367665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data:image/jpeg;base64,/9j/4AAQSkZJRgABAQAAAQABAAD/2wCEAAkGBxISEhQUEhMVFRUVFBQUFRUXFxQVFBUUFBQWFhQUFBQYHiggGBolHBUUITEhJSkrLi4uFx8zODMsNygtLisBCgoKDg0OFw8QFywcFBwsLCwsLCwsLCwsLCwsLCwsLCwsLCwsLCwsLCwrLDc3LCw3NywrLDcsKzcsKzc3KysrLP/AABEIAJ8BPgMBIgACEQEDEQH/xAAcAAABBQEBAQAAAAAAAAAAAAAEAQIDBQYHAAj/xABFEAABAwIBBwgHBAkEAwEAAAABAAIDBBEFBhIhMUFRcQcyYYGRobHBExRCUnKS0SJTYoIVFjOTorLS4fAjQ2PCVXPxRP/EABkBAQEBAQEBAAAAAAAAAAAAAAABAgMEBf/EACIRAQEBAAICAgIDAQAAAAAAAAABEQISAyExQRNRImFxMv/aAAwDAQACEQMRAD8AEzOhPDVe0uTNS/TmZg3vIb3HSrWnyUYP2s1+iMX7z9Fynj5X6b2Mabp0THnQ0EncAT4LodPhFIzVFnnfI6/doCObVBgs3MYNzGgLpPBftnswdJk7WSaoXAb3WYP4iFaQZHS/7k0TOgXee7QtDJiLdpJ4m6gfi9tWhdJ4Yneh6fJCAc58r+AbGO/Sj4sBpGf7LD8bnP7tSq5saO9BS4wStzx8Z9J2rVsMLOa2NvwxtCR+Jge27uHgFjnV7zsKhfUv2kDiVrImtdJijd5PFxUJxVu4LHTYgxvOlYOtRMxFruYZJPgY538oRGzOMDcFGcaKzMVPUv5lLUu4sLB/FZFR4FXu1UhHxyxjwJTYvtcuxw71G7HD73egmZI4gdbKdvGRx8GqdmQ1adc1O3g2R30U7wyldjh97vTDjf4lO3ICo9qrjHCE+b08ZAO9qtPVEweJTvDKDOOfi8Un6c/Ee9GnIWIc6vf2QDxCaci6Ua8Rk+enH/VTvDKCOOfiPevfp38R70X+qFFtxKT97Tf0LxyToP8AyT/31N/QneGBP05+LxXv05+NE/qnQ/8Akn/vaX+he/U+iOrEn/vKb+lO8OqEY5+MJ4xv8Y7U/wDUmmOrEX/NTnyXv1DiOrED8sJTvDKc3GvxjtU7MaPvd6FPJ6Tza4dcUZ8HJp5Op/ZrIzxh+j1e8Mq0jxt3vIiPGjvVA7k9q9lTCeMcg8HKN2QmIDVLTnrlb5FO3EytZHjB3omPFL7VhnZI4o3V6E8JXjxam/oHFm/7QPwzt87JvEyuiMrr7QphKD/Y2XNPVsXb/wDnkPB8Lv8Asl9fxRmumqP3Yd/KVM4nt0l0bTrv12cO9CT4bA7nMZ8lu9tlg25V1jOfTzDjBKPJSM5QC3nstxD2+ITr/ZtaaoyVo3+wB8LyPFUmIcnFG/TeVv8AF4FJDl/CdYb2hGxZYwHUSOBup+OLtZaq5J43C0c5/MHNPeFS1PJJVN5j84bxmH/sF06PKmI+32hEtyjhO1p67eKx+GfUTVTJXjaboZ+KgalmJKwDW5BuxdpOawF7vdaC53Y1d0amTFSUM+vO9B0eC4jPzKcxg+1KRGPl53crqk5Op3aaiqDfwxN/7v8AopeUi5VTLX21uA60C/F4ybBxedzQXHsC10uAYLR6aiRjnD76UvP7sG3cganlSwmlGbTxl1vu42sb2myx3MVdPRVcv7KjlI959ox/GVaU2R2IP574IR0Z0jh1AAd6y+Kcukh0QU7G7i8l57BZZiu5SsXn1SvYD7jWxjt196narjr7MgWgXnrZDvzQyId9yoZsPwKn/bTxuI158znn5WnyXB6qqq5jeacn43uf3IX1Me1IT8IA8VPf7XHdn5d4DT/so2OI+7gH8zrIGq5cKVmiKled2c5jB2C64wKeIbHHi4+ATmvjbqYzsv4qK6XVcusx/Z00Q4ue891lVz8sWJv5gY34Yie911iTXW1WHAWTHV53lBqZuUXGH/70o4Njb5IGbKnFX86pm/e5vgVQGsPSmmqKC0kxCudzp39czyh3GoPOlHW95QXrJSGd3+BAWaeTbKz+IpvqrvvWfKUL6Vy9nuQwR6ofvh8p+q96r/zD5P7oe7l653pq4I9V/wCYfJ/de9UP3w+T+6Hud69nHemrgj1Q/fN+U/VOFK/71vYQhc870oe7ejOCxDMNUre1wUjX1Q1Tdkjwgs5y96RyCzZiNe3VUP6p3/VFRZRYo3VUy/vyfErPmdyQ1TlRq48tcXbqqZfnafFFRcpGMN/3nni2I+SxPrZXvXCoOhR8reLN12PGIeSIi5bq4c6OE8Wvb5rm4ripmVhKI6lBy6VHtUkbvhe8eRVhBy4MdfPoXG2u0gPc5q5XSMe7arB8ei9rluk9I2hMHT4eVPDpheShd1shepP1twCTn02Yf/RbvYuXw0zYnCVozmHnNOkZp9oDoV26mhcLhgsdOi48FucUtxuG1GTsmqX0Z+OaPx0IhmA4U/TFiJA/90Z/mF1zh+FxHYR1/VDPwNh1E9gV68k7R12PIbDqYZ9VK6S2syvDWfI23mhqvlGwiiGbAGuI2QsAHzLglXJUznOnlJJ2vcXHsUIpohziXnsCx/rWOn4zy5TOuKaFjNxdd7uwWCxuJ5ZYpVXz5pM07AfRt7BZUgqmt5rWt4DT2qGSrcdpQSupXE3kl07baT2lKIIhsLviOjsQue4pczeUUaKoN5oa3gFE+sJ2koVz2DpTDU7gOtMBJlcdSab7TZD50jtVz0AfRTR4PUO1QyH8p80NIZG+94lJ6w3cUdFktVu1QuHEtHmiW5F1h9ho4vCmxNimNSNje0ppqTuC0DMh6o/dj839lKMg6ja+PtP0TtDYzHrB6OwJDM7etWMgptsjO9OOQUn3rOwp2hsZH0p3lJnnetY7IWX7xnYVEciZ9jmHrTtDWYzk+FucbLR/qTUfg+ZMfk3LAR6TNOdoFjfVrS85i8fdwFFTbkS2iKv6PD9GpWUOF31Bee83s4+Nj/USmmgW3dhNtiEloANin5G/xxipqMgoZ0RC2tVQg7FXTUQ3LU5uXLgzLozsQznnVdX09KAqSsjsV14ctceUR+kdvKUTO3qNKAujmkExXvTHcE3NTxEgb6XeAntkHBNMaaWoLSlrS0jcr+kqGv1FY2M2R1LMWuCnwY1VGfRuMZ5puWcDrb1KejlzHmI6uczhtHUhI5BI0A6xpadxTqphewOboew3HVrC3KzYuM5LnoWin9KwOHWNx2hT5hXZyc8dMSm2J2pDIn08MkptG1zjuaCfBeZ2NzQNZXjKBqC0eHZDVMljIWxN6ftO+UfVaagyJpI+fnSn8WhvyhZvKRLyc2iEkhsxrnHc0EnuV3R5F1cli5ojB986R+UaV0+mp44xaNjWDc0AKVZvO/TPZiKLk/jH7WRzjuaA0eZV3SZL0seqFpO913eKukoWe1TQ7adreaxreAATi0qayUsWQNmpQ1Tlo3puaoIswJSAnlqaQg8LJz2iyjslzigaWBNLApF4hBHZVWOR3MfEq2zUBi8fM+LyUdfF/wBw2mjFgrWnZoUNDCLBGNlYwHOK42+31JPRfVSUJU0KmGImQ2iY7jsUU7pm89oN+nSns2K+anIGlVFVTlaaZl23IVTUgW0bCtRjlPTPVlI4mwbc7B0qClyaM0jWSODA72hps62gFa2FocwAaC46TttfUoK+o9DHLIQB6INcBsJB0DtC3OVl9Od8UvGqDEOT50bXOEzCGguN7jQ0XWNY1dOfldBVUFXZvo5WwkFh088hgLTtF3LmgC9PG37eGPBqKii8PFQAI+AaezwCtrSCWBDOYridmhAPYpKAnMTo3bNyke1QO0WKovcKqdnYrlj7EO6neRWShksQQtJRThw46wrKlEU0voZv+OXsa5aDMWdkjz2lh4tPgVaYFiBezNdz2fZd07iunGsWHYbkPTM0yF0runQ35Rr61pqWBkYzWNa0DY0AeCmzBuShgXkttZMtdOMJU0bGqQsCAZrCF4tUkgTSiGZi96NeIK9p3qYpfRppal070iCMsSWUtk0tTBGAnusvWSXTB7NCQtCcF4ohoavFqddJnlFMzSqvHIbtDiSAy5NtdrawrjPQ1YPsO4FGuFzlKoaapfa8ecRYEZ1hcEkXAHDatU2m9LGwusHEaSFVRNDG6LG/Qrun0NF9gXC2V9XjL9qz9Huu4OcbezYloB0bBrRVDhOabh7yOl1+4qwD2O0X07Lp2dYKbVnGfIHE4rNWeewkK8rH3BVcxv2VY1UNKy7AACXZzALbBc5xPRoCoMvau8JGovc0Ebwwknv8FcirEYcSSCdDbb9ZCxOWFSZC02IANhfgbldPHP5OXkucKz9OTc8LHhcHyCICghGnqU4XrfPPCPgGk9XgEC1WEOvs8As1RcjdCr5WqzOpVtQ4XUgHcENK3QiwbqKRmvgtJUEeq3YrHDamxsVXgJ97aQg1QdcXGseG0KGrz2kSRayM09O26Hw6puB0I5j7G2w6R5haiOiiQp2k6VhMt4KnDpIzFO50b7gX2OGw9SPyLykkqXOiltnNbnNIFrga1x6ubWMaVKAmNCfdZHi269mHckDrJS5BGQkITym2QNKTPTrJCwJgQrwCVrV5wQNKQuS2SOCmBmclBShoS2CoYSvXTwAl+yiIwkljzgRvBHaps0JjgoqjZNmtBIvmnSOGsI+DFJJrNjaIt77Bx/Lfb0qqrmEF9tOnO+qTCqyR1s1pFtugEdq5Xj7fW8XLvJY1FPCADnEuJtdxtfotZEehNrXvuP1VZHDM/XIGjqd5BH0UT49Dnl42GwuOxZsbuxHPDYG6rp9DbI6uqAbqjqqvRZIWq6p0uHRcrM5SQXY47iHf53rVFm9WGDZKyy/6j/8ATjuCCR9p9tP2W7ukrrxl304+Szr7cihPgpgi8o6AwVMrbWbnlzd2a43AHDSOpANevU8IliOhOkcAqxsiKgkUsVbPP2VWiLOu46dNgNmjWSimS3CEc/N0bL3B46wVIGmO2pPnZoB3jxTWuzjo0nuF9pKfVOGgDYAOxVAIXl5zgCUjjuVQRQz5rlfsIcNKzBO1W+Hz3bbcorfcqtO6WJjWi5BzhxBA8CVjskpI6WoDpyQbZrbaQM7Q7O6LLVyYx63ILi2a06OJCyGVcWbICN6vHjsrjL9OsscLAgggi4I1EdC8SuX5N5WyxsMLiDmklhI1A628FbfrhKPd7Fz6VbG7bwSjgsH+u0g9kdRsoZMuHe73hXont0K/QvZ65pJls86gO1CyZXyH3e1Oi5XUzI3eFG6VnvBcpflTMd3YVE7KGc7/AJSr0hldYNbGPaChlxCPeuUnGKg+98pTHYhUn3uxOkMrqRxOPemPxiNcsNXUH3u5MdPPtJ7W/VOsXrXUXY4wKJ2PM6Fy50su138QUTp3+8e1XIdXUXY83oUTsebvC5gah28pPTHeVch0dMdj7d47Uw5Qt3hc2zjvKTOKL0dDqMeY4aSEXQ0efpDtB0rmBWlyaykMQzH3IHNdr0e6Vx8vDfcenwc+vq/DpdBSZo1kqetrwwLIRZS54IZezRc6DovqT2yPlI1uJ1NFyVwnCvVfJBVXXl2gdaTC8MlnfaNpcdp9kdLjsV/geShdZ02ge4NZ+I/Rbuip2xtDWNDQNgFgvRw8OvPy82fChwbJOKGzpbSya/wNPQNvWrLEpA1pc8hrQNJOgAJuPY3DStzpHaTzWDnO4DYOlctygyglq3fa+ywc1g5o6TvPSu+Tj8OF5Xl7qkyvlZO9xYNFs0HeL3vZYZwsbbltaiPQstiUNnEhZiBA9SMksoV5UWMU91KZVVhTwMvnXJ0AnrUw0a6osEM6VDFOYNwvwVw1PU05abE6bkHdoNlEFZ10Be+4tbR2kC/fdNZRNGsk9ybEygAU+KQtR0sQzSAAFXOCzq4v8lKlzZjnG922RGU4ztKEGGzwOD3RuzRpz2/aYRvDm3FkViL89q1PVc/n2y5NnX/zpVgyOJwuXOYdh0uZwO0IKpaisLp3S3a1zG2FznuDRa9tF9aNUktMW7ARvBuFCHjcOwK3pcNja7/VqWMFtcR9Ib7rakLXUsYP+lI6QbzHmnxUpKEEx6OwJwqnb/BM9CRtHXb6qMgbXt6tPgo16TGrf7xTfWX+87tKhJb7xPAFJcbndwQ9JjI/ee1ea1x1uA4uQ5d0dpTfSfD4pgJmYB7bT0C5UBemmc7+wBMLuKYaeSvXUd14cFRI19tx4qR0t9w4BQi6VA66W6aCp6SHPd0DSfogdBDfSdWwb/7IgMRGarbAcFNQ650MG3fbX1LM90tyaHwqCdwzIxocftaOduudw812LJjCWRxRkNAcWC51m+3TxWWipnX9DTszenUXaNJLty22R8D2QCOQguY46tIs4kjSde1bvCM8eVXkEdgs9lXlaylHo47PmI1bGdLunoQ2WeVopwYYCDKR9p2sRj+rwXLpakEkudck3J1kneSreWNZoutq3zPL5HFzjrJ8BuHQoUL6zuHalEpK56qWVlwqytowQRbijnS21nvQVRiMY234aVRmaiIsdmn/AOjemAbrrRR4mDfNbp2ZwGlV82KTO25vQBbvVZAticfZPZbxVhh8bA2XPaSSwhpaSQwkgZztltPbZBueTrJPFOjcR18f82BUSNEY6eP0Uzato0A9QH0Qjm706CnuRo27FFG1cxidmva5rrNNiCDZwDmmx3ggqL14bAUblaRNVSyNddhLQwm98xjGsZe/Q0KkzCE6xNFurjuCH9ISSbJmvQpxYBXDRDa4tBaHuAOghudY8QFZUs2cwLOzS2JsVY4RPs6UtZwuJwW0qvZcalpcQp7sJ3aVRTAbErUQGb8TuqwUZl4niSmSixTAEEmeNwSGUpAxLmBRSGQ701PSohmavZqdZezUU2wSpwalsgavWKddeQeDV6wXrL1kC5wV1TwZrQNp0niq2gpy5w0aAbnyCubLPKhjWXIC6BktEMwjoACxlBDd47Vo6WrEIzibAf5oG1dPHM9ufO76bLDYiJQBta49lvqqjKXLmOlz46dwfMRmEjSyPpLtrhuWSxrKeqnuyFj2MIzSQCHvG4u2DoCz0eETH2LcSAnO7fTXGZD5a17yS5xNySeknfvXmO/zejYMHtbPe2+4HQPqrGno426te8Arn1b0BBRvOvRx19iPioRtJPd4Itke5rz1IuDD53c2B57fJanFNVZoI/cB46fFQy4ZGdQAWqgyVrn6qcjiPqrCDICvdraxvEt/ur6TXM6nCSNLdPiq+fDJXG7Y3G+uwOveu2wcmVQefO1vC58ArCn5Lo/bnceA+pU9GuBx4HOfYtxLR5ohmT8u10Y/NfwC+hafk2om6893WB4BWMGRdCzVCDxJKbDXzizJ07ZB1NcUTFkvfU6U/C0D6r6UhwOlZzYIx+UHxRrIGN5rWjgAE7RNfOTMi5JLf6E79AHtAaOi1lZU3JpOdVJb4nHzK74+UDWQOJAQVRjlMznzxN4vb9Vd/pNckp+SmoOuKFnEgqzh5J5bfalhb0Bt/Jbt+WNENUwd8DXv/lCHdlpB7Mc7un0Zb/NZP5fpXy9h+FZznekv9nTo2k9KMqqdseaWNtp09PFXNTg1znMcWkXta1hfXcHWOhUuJNmY0+kDS3VnNItfZo1qJLq5pnBzOKztTA1rnA3vrGq2aNfkrLB6jRZerYQX3zQ67XaDwvo06DoOlX5aUVVDbxB2EHaEOrP1OR1wG2ANwLjb1pY8CmOxo60NVaWyuW5OSbXtHaVKMnh7UvY1MFDZestG3A4drnnsCIjwWH3HHi5MGVsvLZswmMaomdelWVHgb36GMZ1Bg8SmGueNYTqBPAEqaPD5Xao3nqI8V1yjyFrH6mW/PGPAlW1PyY1R57o28XOd4BPQ4szBZz7FuJaPNTMyfl2lg67+C7rT8lY9udv5Y7/zFWkHJtSt50kjuGa3wCbDXz9Hk2463jqa4ouLJho0kvd0WDR3r6GgyHoW643O+J7j5qxp8nqRnNp4/lB8VNia+eoMFGprCei48ArKlyXndzKdx/K8+S+goqdjeaxo4NA8FMps/RrhtLkJXHVDm8Q1viVaQcmtY7nPa38w8guukoSqxOKPS91upx8Ar2o59ByWO9ucdQcfMKxg5MKYc+R7uAA+qtKnL6hYbekcTuDH+YCFdl/Ef2cEr+kmNo73X7k9qJp8gKFnsOdxcfJWUGTFGzmwM6xfxWany5qPZp42/HI49zW+aBlyvrXanws+GNzj2ud5J15I6DFQxN5sbBwa0eSIAA1LlE2PVbtdVIPhbGwdzboCerc7nzTO4yyW7AQFfx012OWoY3nOa3iQPFVtTlPRR86phB3Z4J7AuSERH2ATvIzu910704HNbbhYeCv4k7OlS5c0Q5r5H/BFKR22shJsvY/Yp5ncfRsH8TrrnUlU47e8lQuDjtWp4ondvZ8v5PZp42/HNfua0qvny6qjqdAzgx7z2khZH0acIbrXTinar2bKyqdrqXj4I42eIJQM2MyO501Q7jM9o7GWQDoOlQvZ0rU4xntRjpozzmtPxZzz/ESpYpmjmgD4WNHkqwMU8chCvWHarL07jtd22SZl9/aUKyVENmUxrX//2Q==">
            <a:hlinkClick r:id="rId6"/>
          </p:cNvPr>
          <p:cNvSpPr>
            <a:spLocks noChangeAspect="1" noChangeArrowheads="1"/>
          </p:cNvSpPr>
          <p:nvPr/>
        </p:nvSpPr>
        <p:spPr bwMode="auto">
          <a:xfrm>
            <a:off x="511175" y="-1303338"/>
            <a:ext cx="7353300" cy="367665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http://www.gannett-cdn.com/-mm-/abc17613e03348897b4ff368fb69bc6aa2c89a97/c=42-5-464-323&amp;r=x404&amp;c=534x401/local/-/media/USATODAY/USATODAY/2014/03/03/1393828140000-poolside.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90600" y="1295400"/>
            <a:ext cx="6569075" cy="53340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itle 10"/>
          <p:cNvSpPr>
            <a:spLocks noGrp="1"/>
          </p:cNvSpPr>
          <p:nvPr>
            <p:ph type="title"/>
          </p:nvPr>
        </p:nvSpPr>
        <p:spPr/>
        <p:txBody>
          <a:bodyPr/>
          <a:lstStyle/>
          <a:p>
            <a:r>
              <a:rPr lang="en-US" dirty="0" smtClean="0">
                <a:solidFill>
                  <a:srgbClr val="FF0000"/>
                </a:solidFill>
              </a:rPr>
              <a:t>American</a:t>
            </a:r>
            <a:r>
              <a:rPr lang="en-US" dirty="0" smtClean="0"/>
              <a:t> </a:t>
            </a:r>
            <a:r>
              <a:rPr lang="en-US" dirty="0" smtClean="0">
                <a:solidFill>
                  <a:schemeClr val="tx2"/>
                </a:solidFill>
              </a:rPr>
              <a:t>Dream</a:t>
            </a:r>
            <a:endParaRPr lang="en-US" dirty="0">
              <a:solidFill>
                <a:schemeClr val="tx2"/>
              </a:solidFill>
            </a:endParaRPr>
          </a:p>
        </p:txBody>
      </p:sp>
    </p:spTree>
    <p:extLst>
      <p:ext uri="{BB962C8B-B14F-4D97-AF65-F5344CB8AC3E}">
        <p14:creationId xmlns="" xmlns:p14="http://schemas.microsoft.com/office/powerpoint/2010/main" val="3878554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 Do It Better</a:t>
            </a:r>
            <a:endParaRPr lang="en-US" dirty="0"/>
          </a:p>
        </p:txBody>
      </p:sp>
      <p:sp>
        <p:nvSpPr>
          <p:cNvPr id="4" name="Text Placeholder 3"/>
          <p:cNvSpPr>
            <a:spLocks noGrp="1"/>
          </p:cNvSpPr>
          <p:nvPr>
            <p:ph type="body" idx="1"/>
          </p:nvPr>
        </p:nvSpPr>
        <p:spPr/>
        <p:txBody>
          <a:bodyPr>
            <a:normAutofit fontScale="25000" lnSpcReduction="20000"/>
          </a:bodyPr>
          <a:lstStyle/>
          <a:p>
            <a:endParaRPr lang="en-US" dirty="0"/>
          </a:p>
          <a:p>
            <a:r>
              <a:rPr lang="en-US" sz="12800" dirty="0" smtClean="0"/>
              <a:t>Osteopaths(D.O.s)</a:t>
            </a:r>
            <a:endParaRPr lang="en-US" sz="12800" dirty="0"/>
          </a:p>
        </p:txBody>
      </p:sp>
      <p:sp>
        <p:nvSpPr>
          <p:cNvPr id="5" name="Content Placeholder 4"/>
          <p:cNvSpPr>
            <a:spLocks noGrp="1"/>
          </p:cNvSpPr>
          <p:nvPr>
            <p:ph sz="half" idx="2"/>
          </p:nvPr>
        </p:nvSpPr>
        <p:spPr/>
        <p:txBody>
          <a:bodyPr>
            <a:normAutofit/>
          </a:bodyPr>
          <a:lstStyle/>
          <a:p>
            <a:r>
              <a:rPr lang="en-US" sz="2800" dirty="0" smtClean="0"/>
              <a:t>60% Primary Care</a:t>
            </a:r>
          </a:p>
          <a:p>
            <a:endParaRPr lang="en-US" sz="2800" dirty="0" smtClean="0"/>
          </a:p>
          <a:p>
            <a:r>
              <a:rPr lang="en-US" sz="2800" dirty="0" smtClean="0"/>
              <a:t>Back Pain</a:t>
            </a:r>
          </a:p>
          <a:p>
            <a:pPr lvl="1"/>
            <a:r>
              <a:rPr lang="en-US" sz="2400" dirty="0" smtClean="0"/>
              <a:t>84% of providers</a:t>
            </a:r>
          </a:p>
          <a:p>
            <a:endParaRPr lang="en-US" sz="2800" dirty="0" smtClean="0"/>
          </a:p>
          <a:p>
            <a:r>
              <a:rPr lang="en-US" sz="2800" dirty="0" smtClean="0"/>
              <a:t>Foot Pain</a:t>
            </a:r>
          </a:p>
          <a:p>
            <a:pPr lvl="1"/>
            <a:r>
              <a:rPr lang="en-US" sz="2400" dirty="0" smtClean="0"/>
              <a:t>41% of providers</a:t>
            </a:r>
          </a:p>
          <a:p>
            <a:pPr lvl="1"/>
            <a:endParaRPr lang="en-US" sz="2400" dirty="0" smtClean="0"/>
          </a:p>
          <a:p>
            <a:pPr lvl="1"/>
            <a:endParaRPr lang="en-US" sz="2400" dirty="0" smtClean="0"/>
          </a:p>
        </p:txBody>
      </p:sp>
      <p:sp>
        <p:nvSpPr>
          <p:cNvPr id="6" name="Text Placeholder 5"/>
          <p:cNvSpPr>
            <a:spLocks noGrp="1"/>
          </p:cNvSpPr>
          <p:nvPr>
            <p:ph type="body" sz="quarter" idx="3"/>
          </p:nvPr>
        </p:nvSpPr>
        <p:spPr/>
        <p:txBody>
          <a:bodyPr>
            <a:normAutofit/>
          </a:bodyPr>
          <a:lstStyle/>
          <a:p>
            <a:r>
              <a:rPr lang="en-US" sz="3200" dirty="0" err="1" smtClean="0"/>
              <a:t>Allopaths</a:t>
            </a:r>
            <a:r>
              <a:rPr lang="en-US" sz="3200" dirty="0" smtClean="0"/>
              <a:t>(M.D.’s)</a:t>
            </a:r>
            <a:endParaRPr lang="en-US" sz="3200" dirty="0"/>
          </a:p>
        </p:txBody>
      </p:sp>
      <p:sp>
        <p:nvSpPr>
          <p:cNvPr id="7" name="Content Placeholder 6"/>
          <p:cNvSpPr>
            <a:spLocks noGrp="1"/>
          </p:cNvSpPr>
          <p:nvPr>
            <p:ph sz="quarter" idx="4"/>
          </p:nvPr>
        </p:nvSpPr>
        <p:spPr/>
        <p:txBody>
          <a:bodyPr>
            <a:normAutofit/>
          </a:bodyPr>
          <a:lstStyle/>
          <a:p>
            <a:r>
              <a:rPr lang="en-US" sz="2800" dirty="0" smtClean="0"/>
              <a:t>35% Primary Care</a:t>
            </a:r>
          </a:p>
          <a:p>
            <a:endParaRPr lang="en-US" sz="2800" dirty="0"/>
          </a:p>
          <a:p>
            <a:r>
              <a:rPr lang="en-US" sz="2800" dirty="0" smtClean="0"/>
              <a:t>Back Pain</a:t>
            </a:r>
          </a:p>
          <a:p>
            <a:pPr lvl="1"/>
            <a:r>
              <a:rPr lang="en-US" sz="2400" dirty="0" smtClean="0"/>
              <a:t>31% of providers</a:t>
            </a:r>
          </a:p>
          <a:p>
            <a:endParaRPr lang="en-US" sz="2800" dirty="0"/>
          </a:p>
          <a:p>
            <a:r>
              <a:rPr lang="en-US" sz="2800" dirty="0" smtClean="0"/>
              <a:t>Foot Pain</a:t>
            </a:r>
          </a:p>
          <a:p>
            <a:pPr lvl="1"/>
            <a:r>
              <a:rPr lang="en-US" sz="2400" dirty="0" smtClean="0"/>
              <a:t>10% of providers</a:t>
            </a:r>
            <a:endParaRPr lang="en-US" sz="2400" dirty="0"/>
          </a:p>
        </p:txBody>
      </p:sp>
    </p:spTree>
    <p:extLst>
      <p:ext uri="{BB962C8B-B14F-4D97-AF65-F5344CB8AC3E}">
        <p14:creationId xmlns="" xmlns:p14="http://schemas.microsoft.com/office/powerpoint/2010/main" val="25588705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alesadler.net/wp-content/uploads/2014/03/NCAA-participation_table.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501" y="533400"/>
            <a:ext cx="5270500" cy="57150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www.getbetterhq.com/wp-content/uploads/2013/08/DreamKiller.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471886" y="685800"/>
            <a:ext cx="3581400" cy="4876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6748035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Social Risks- “I Just Want To Have Fun”</a:t>
            </a:r>
            <a:endParaRPr lang="en-US" dirty="0"/>
          </a:p>
        </p:txBody>
      </p:sp>
      <p:sp>
        <p:nvSpPr>
          <p:cNvPr id="6" name="Content Placeholder 5"/>
          <p:cNvSpPr>
            <a:spLocks noGrp="1"/>
          </p:cNvSpPr>
          <p:nvPr>
            <p:ph idx="1"/>
          </p:nvPr>
        </p:nvSpPr>
        <p:spPr/>
        <p:txBody>
          <a:bodyPr/>
          <a:lstStyle/>
          <a:p>
            <a:r>
              <a:rPr lang="en-US" dirty="0" smtClean="0"/>
              <a:t>Overdependence</a:t>
            </a:r>
          </a:p>
          <a:p>
            <a:endParaRPr lang="en-US" dirty="0"/>
          </a:p>
          <a:p>
            <a:endParaRPr lang="en-US" dirty="0" smtClean="0"/>
          </a:p>
          <a:p>
            <a:r>
              <a:rPr lang="en-US" dirty="0" smtClean="0"/>
              <a:t>Social Isolation</a:t>
            </a:r>
          </a:p>
          <a:p>
            <a:endParaRPr lang="en-US" dirty="0"/>
          </a:p>
          <a:p>
            <a:endParaRPr lang="en-US" dirty="0" smtClean="0"/>
          </a:p>
          <a:p>
            <a:r>
              <a:rPr lang="en-US" dirty="0" smtClean="0"/>
              <a:t>Problem Solving Skills</a:t>
            </a:r>
          </a:p>
          <a:p>
            <a:endParaRPr lang="en-US" dirty="0"/>
          </a:p>
          <a:p>
            <a:endParaRPr lang="en-US" dirty="0" smtClean="0"/>
          </a:p>
          <a:p>
            <a:r>
              <a:rPr lang="en-US" dirty="0" smtClean="0"/>
              <a:t>Maladaptive Behaviors</a:t>
            </a:r>
            <a:endParaRPr lang="en-US" dirty="0"/>
          </a:p>
        </p:txBody>
      </p:sp>
      <p:pic>
        <p:nvPicPr>
          <p:cNvPr id="1026" name="Picture 2" descr="http://www.goodhousekeeping.com/cm/goodhousekeeping/images/Yn/ghk-basketball-d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91000" y="1447800"/>
            <a:ext cx="4762500" cy="40290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504481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Money Is The Root Of All Evil</a:t>
            </a:r>
            <a:endParaRPr lang="en-US" sz="4000" dirty="0"/>
          </a:p>
        </p:txBody>
      </p:sp>
      <p:sp>
        <p:nvSpPr>
          <p:cNvPr id="3" name="Content Placeholder 2"/>
          <p:cNvSpPr>
            <a:spLocks noGrp="1"/>
          </p:cNvSpPr>
          <p:nvPr>
            <p:ph idx="1"/>
          </p:nvPr>
        </p:nvSpPr>
        <p:spPr/>
        <p:txBody>
          <a:bodyPr/>
          <a:lstStyle/>
          <a:p>
            <a:r>
              <a:rPr lang="en-US" dirty="0" smtClean="0"/>
              <a:t>Youth Sports Movement</a:t>
            </a:r>
          </a:p>
          <a:p>
            <a:pPr lvl="1"/>
            <a:r>
              <a:rPr lang="en-US" dirty="0" smtClean="0"/>
              <a:t>$7 Billion Industry</a:t>
            </a:r>
          </a:p>
          <a:p>
            <a:pPr marL="0" indent="0">
              <a:buNone/>
            </a:pPr>
            <a:endParaRPr lang="en-US" dirty="0"/>
          </a:p>
          <a:p>
            <a:r>
              <a:rPr lang="en-US" dirty="0" smtClean="0"/>
              <a:t>Youth Sports Tourism</a:t>
            </a:r>
          </a:p>
          <a:p>
            <a:pPr lvl="1"/>
            <a:r>
              <a:rPr lang="en-US" dirty="0" smtClean="0"/>
              <a:t>Fastest Growing Segment in Travel</a:t>
            </a:r>
          </a:p>
          <a:p>
            <a:pPr lvl="1"/>
            <a:endParaRPr lang="en-US" dirty="0"/>
          </a:p>
          <a:p>
            <a:r>
              <a:rPr lang="en-US" dirty="0" smtClean="0"/>
              <a:t>Columbus Dispatch</a:t>
            </a:r>
          </a:p>
          <a:p>
            <a:pPr lvl="1"/>
            <a:r>
              <a:rPr lang="en-US" dirty="0" smtClean="0"/>
              <a:t>Non-profit Groups-$5 Billion/Year in 2010</a:t>
            </a:r>
            <a:endParaRPr lang="en-US" dirty="0"/>
          </a:p>
        </p:txBody>
      </p:sp>
      <p:pic>
        <p:nvPicPr>
          <p:cNvPr id="2052" name="Picture 4" descr="http://activekidsconsulting.files.wordpress.com/2012/10/800px-youth-soccer-indiana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1200" y="1676400"/>
            <a:ext cx="3200400" cy="4343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797303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603791342"/>
              </p:ext>
            </p:extLst>
          </p:nvPr>
        </p:nvGraphicFramePr>
        <p:xfrm>
          <a:off x="304800" y="457200"/>
          <a:ext cx="4267200" cy="5791200"/>
        </p:xfrm>
        <a:graphic>
          <a:graphicData uri="http://schemas.openxmlformats.org/drawingml/2006/table">
            <a:tbl>
              <a:tblPr/>
              <a:tblGrid>
                <a:gridCol w="2133600"/>
                <a:gridCol w="2133600"/>
              </a:tblGrid>
              <a:tr h="323357">
                <a:tc>
                  <a:txBody>
                    <a:bodyPr/>
                    <a:lstStyle/>
                    <a:p>
                      <a:pPr algn="l"/>
                      <a:r>
                        <a:rPr lang="en-US" sz="1300" b="1" dirty="0">
                          <a:solidFill>
                            <a:srgbClr val="424858"/>
                          </a:solidFill>
                          <a:effectLst/>
                          <a:latin typeface="klavikar"/>
                        </a:rPr>
                        <a:t>Odds of Going Pro</a:t>
                      </a:r>
                    </a:p>
                  </a:txBody>
                  <a:tcPr marL="33123" marR="33123" marT="31798" marB="31798" anchor="ctr">
                    <a:lnL>
                      <a:noFill/>
                    </a:lnL>
                    <a:lnR>
                      <a:noFill/>
                    </a:lnR>
                    <a:lnT>
                      <a:noFill/>
                    </a:lnT>
                    <a:lnB>
                      <a:noFill/>
                    </a:lnB>
                    <a:solidFill>
                      <a:srgbClr val="CFDDE6"/>
                    </a:solidFill>
                  </a:tcPr>
                </a:tc>
                <a:tc>
                  <a:txBody>
                    <a:bodyPr/>
                    <a:lstStyle/>
                    <a:p>
                      <a:pPr algn="l"/>
                      <a:r>
                        <a:rPr lang="en-US" sz="1300" b="1">
                          <a:solidFill>
                            <a:srgbClr val="424858"/>
                          </a:solidFill>
                          <a:effectLst/>
                          <a:latin typeface="klavikar"/>
                        </a:rPr>
                        <a:t>Odds</a:t>
                      </a:r>
                    </a:p>
                  </a:txBody>
                  <a:tcPr marL="33123" marR="33123" marT="31798" marB="31798" anchor="ctr">
                    <a:lnL>
                      <a:noFill/>
                    </a:lnL>
                    <a:lnR>
                      <a:noFill/>
                    </a:lnR>
                    <a:lnT>
                      <a:noFill/>
                    </a:lnT>
                    <a:lnB>
                      <a:noFill/>
                    </a:lnB>
                    <a:solidFill>
                      <a:srgbClr val="CFDDE6"/>
                    </a:solidFill>
                  </a:tcPr>
                </a:tc>
              </a:tr>
              <a:tr h="799829">
                <a:tc>
                  <a:txBody>
                    <a:bodyPr/>
                    <a:lstStyle/>
                    <a:p>
                      <a:pPr algn="l"/>
                      <a:r>
                        <a:rPr lang="en-US" sz="1300">
                          <a:effectLst/>
                        </a:rPr>
                        <a:t>Odds of a high school football player making it to the NFL</a:t>
                      </a:r>
                    </a:p>
                  </a:txBody>
                  <a:tcPr marL="52997" marR="63597" marT="26499" marB="26499" anchor="ctr">
                    <a:lnL>
                      <a:noFill/>
                    </a:lnL>
                    <a:lnR>
                      <a:noFill/>
                    </a:lnR>
                    <a:lnT>
                      <a:noFill/>
                    </a:lnT>
                    <a:lnB w="9525" cap="flat" cmpd="sng" algn="ctr">
                      <a:solidFill>
                        <a:srgbClr val="CCD6DB"/>
                      </a:solidFill>
                      <a:prstDash val="solid"/>
                      <a:round/>
                      <a:headEnd type="none" w="med" len="med"/>
                      <a:tailEnd type="none" w="med" len="med"/>
                    </a:lnB>
                    <a:solidFill>
                      <a:srgbClr val="FFFFFF"/>
                    </a:solidFill>
                  </a:tcPr>
                </a:tc>
                <a:tc>
                  <a:txBody>
                    <a:bodyPr/>
                    <a:lstStyle/>
                    <a:p>
                      <a:pPr algn="l"/>
                      <a:r>
                        <a:rPr lang="en-US" sz="1300">
                          <a:effectLst/>
                        </a:rPr>
                        <a:t>1 in 6,000</a:t>
                      </a:r>
                    </a:p>
                  </a:txBody>
                  <a:tcPr marL="63597" marR="66247" marT="26499" marB="26499" anchor="ctr">
                    <a:lnL>
                      <a:noFill/>
                    </a:lnL>
                    <a:lnR>
                      <a:noFill/>
                    </a:lnR>
                    <a:lnT>
                      <a:noFill/>
                    </a:lnT>
                    <a:lnB w="9525" cap="flat" cmpd="sng" algn="ctr">
                      <a:solidFill>
                        <a:srgbClr val="CCD6DB"/>
                      </a:solidFill>
                      <a:prstDash val="solid"/>
                      <a:round/>
                      <a:headEnd type="none" w="med" len="med"/>
                      <a:tailEnd type="none" w="med" len="med"/>
                    </a:lnB>
                    <a:solidFill>
                      <a:srgbClr val="FFFFFF"/>
                    </a:solidFill>
                  </a:tcPr>
                </a:tc>
              </a:tr>
              <a:tr h="799829">
                <a:tc>
                  <a:txBody>
                    <a:bodyPr/>
                    <a:lstStyle/>
                    <a:p>
                      <a:pPr algn="l"/>
                      <a:r>
                        <a:rPr lang="en-US" sz="1300">
                          <a:effectLst/>
                        </a:rPr>
                        <a:t>Odds of a hgh school baseball player making it to MLB</a:t>
                      </a:r>
                    </a:p>
                  </a:txBody>
                  <a:tcPr marL="52997" marR="63597" marT="26499" marB="26499" anchor="ctr">
                    <a:lnL>
                      <a:noFill/>
                    </a:lnL>
                    <a:lnR>
                      <a:noFill/>
                    </a:lnR>
                    <a:lnT w="9525" cap="flat" cmpd="sng" algn="ctr">
                      <a:solidFill>
                        <a:srgbClr val="CCD6DB"/>
                      </a:solidFill>
                      <a:prstDash val="solid"/>
                      <a:round/>
                      <a:headEnd type="none" w="med" len="med"/>
                      <a:tailEnd type="none" w="med" len="med"/>
                    </a:lnT>
                    <a:lnB w="9525" cap="flat" cmpd="sng" algn="ctr">
                      <a:solidFill>
                        <a:srgbClr val="CCD6DB"/>
                      </a:solidFill>
                      <a:prstDash val="solid"/>
                      <a:round/>
                      <a:headEnd type="none" w="med" len="med"/>
                      <a:tailEnd type="none" w="med" len="med"/>
                    </a:lnB>
                    <a:solidFill>
                      <a:srgbClr val="FFFFFF"/>
                    </a:solidFill>
                  </a:tcPr>
                </a:tc>
                <a:tc>
                  <a:txBody>
                    <a:bodyPr/>
                    <a:lstStyle/>
                    <a:p>
                      <a:pPr algn="l"/>
                      <a:r>
                        <a:rPr lang="en-US" sz="1300">
                          <a:effectLst/>
                        </a:rPr>
                        <a:t>1 in 4,000</a:t>
                      </a:r>
                    </a:p>
                  </a:txBody>
                  <a:tcPr marL="63597" marR="66247" marT="26499" marB="26499" anchor="ctr">
                    <a:lnL>
                      <a:noFill/>
                    </a:lnL>
                    <a:lnR>
                      <a:noFill/>
                    </a:lnR>
                    <a:lnT w="9525" cap="flat" cmpd="sng" algn="ctr">
                      <a:solidFill>
                        <a:srgbClr val="CCD6DB"/>
                      </a:solidFill>
                      <a:prstDash val="solid"/>
                      <a:round/>
                      <a:headEnd type="none" w="med" len="med"/>
                      <a:tailEnd type="none" w="med" len="med"/>
                    </a:lnT>
                    <a:lnB w="9525" cap="flat" cmpd="sng" algn="ctr">
                      <a:solidFill>
                        <a:srgbClr val="CCD6DB"/>
                      </a:solidFill>
                      <a:prstDash val="solid"/>
                      <a:round/>
                      <a:headEnd type="none" w="med" len="med"/>
                      <a:tailEnd type="none" w="med" len="med"/>
                    </a:lnB>
                    <a:solidFill>
                      <a:srgbClr val="FFFFFF"/>
                    </a:solidFill>
                  </a:tcPr>
                </a:tc>
              </a:tr>
              <a:tr h="799829">
                <a:tc>
                  <a:txBody>
                    <a:bodyPr/>
                    <a:lstStyle/>
                    <a:p>
                      <a:pPr algn="l"/>
                      <a:r>
                        <a:rPr lang="en-US" sz="1300">
                          <a:effectLst/>
                        </a:rPr>
                        <a:t>Odds of a high school basketball player making it to the NBA</a:t>
                      </a:r>
                    </a:p>
                  </a:txBody>
                  <a:tcPr marL="52997" marR="63597" marT="26499" marB="26499" anchor="ctr">
                    <a:lnL>
                      <a:noFill/>
                    </a:lnL>
                    <a:lnR>
                      <a:noFill/>
                    </a:lnR>
                    <a:lnT w="9525" cap="flat" cmpd="sng" algn="ctr">
                      <a:solidFill>
                        <a:srgbClr val="CCD6DB"/>
                      </a:solidFill>
                      <a:prstDash val="solid"/>
                      <a:round/>
                      <a:headEnd type="none" w="med" len="med"/>
                      <a:tailEnd type="none" w="med" len="med"/>
                    </a:lnT>
                    <a:lnB w="9525" cap="flat" cmpd="sng" algn="ctr">
                      <a:solidFill>
                        <a:srgbClr val="CCD6DB"/>
                      </a:solidFill>
                      <a:prstDash val="solid"/>
                      <a:round/>
                      <a:headEnd type="none" w="med" len="med"/>
                      <a:tailEnd type="none" w="med" len="med"/>
                    </a:lnB>
                    <a:solidFill>
                      <a:srgbClr val="FFFFFF"/>
                    </a:solidFill>
                  </a:tcPr>
                </a:tc>
                <a:tc>
                  <a:txBody>
                    <a:bodyPr/>
                    <a:lstStyle/>
                    <a:p>
                      <a:pPr algn="l"/>
                      <a:r>
                        <a:rPr lang="en-US" sz="1300">
                          <a:effectLst/>
                        </a:rPr>
                        <a:t>1 in 10,000</a:t>
                      </a:r>
                    </a:p>
                  </a:txBody>
                  <a:tcPr marL="63597" marR="66247" marT="26499" marB="26499" anchor="ctr">
                    <a:lnL>
                      <a:noFill/>
                    </a:lnL>
                    <a:lnR>
                      <a:noFill/>
                    </a:lnR>
                    <a:lnT w="9525" cap="flat" cmpd="sng" algn="ctr">
                      <a:solidFill>
                        <a:srgbClr val="CCD6DB"/>
                      </a:solidFill>
                      <a:prstDash val="solid"/>
                      <a:round/>
                      <a:headEnd type="none" w="med" len="med"/>
                      <a:tailEnd type="none" w="med" len="med"/>
                    </a:lnT>
                    <a:lnB w="9525" cap="flat" cmpd="sng" algn="ctr">
                      <a:solidFill>
                        <a:srgbClr val="CCD6DB"/>
                      </a:solidFill>
                      <a:prstDash val="solid"/>
                      <a:round/>
                      <a:headEnd type="none" w="med" len="med"/>
                      <a:tailEnd type="none" w="med" len="med"/>
                    </a:lnB>
                    <a:solidFill>
                      <a:srgbClr val="FFFFFF"/>
                    </a:solidFill>
                  </a:tcPr>
                </a:tc>
              </a:tr>
              <a:tr h="1044612">
                <a:tc>
                  <a:txBody>
                    <a:bodyPr/>
                    <a:lstStyle/>
                    <a:p>
                      <a:pPr algn="l"/>
                      <a:r>
                        <a:rPr lang="en-US" sz="1300">
                          <a:effectLst/>
                        </a:rPr>
                        <a:t>Odds of a high school soccer player receiving a full ride</a:t>
                      </a:r>
                      <a:br>
                        <a:rPr lang="en-US" sz="1300">
                          <a:effectLst/>
                        </a:rPr>
                      </a:br>
                      <a:r>
                        <a:rPr lang="en-US" sz="1300">
                          <a:effectLst/>
                        </a:rPr>
                        <a:t>to a Div I or II School</a:t>
                      </a:r>
                    </a:p>
                  </a:txBody>
                  <a:tcPr marL="52997" marR="63597" marT="26499" marB="26499" anchor="ctr">
                    <a:lnL>
                      <a:noFill/>
                    </a:lnL>
                    <a:lnR>
                      <a:noFill/>
                    </a:lnR>
                    <a:lnT w="9525" cap="flat" cmpd="sng" algn="ctr">
                      <a:solidFill>
                        <a:srgbClr val="CCD6DB"/>
                      </a:solidFill>
                      <a:prstDash val="solid"/>
                      <a:round/>
                      <a:headEnd type="none" w="med" len="med"/>
                      <a:tailEnd type="none" w="med" len="med"/>
                    </a:lnT>
                    <a:lnB w="9525" cap="flat" cmpd="sng" algn="ctr">
                      <a:solidFill>
                        <a:srgbClr val="CCD6DB"/>
                      </a:solidFill>
                      <a:prstDash val="solid"/>
                      <a:round/>
                      <a:headEnd type="none" w="med" len="med"/>
                      <a:tailEnd type="none" w="med" len="med"/>
                    </a:lnB>
                    <a:solidFill>
                      <a:srgbClr val="FFFFFF"/>
                    </a:solidFill>
                  </a:tcPr>
                </a:tc>
                <a:tc>
                  <a:txBody>
                    <a:bodyPr/>
                    <a:lstStyle/>
                    <a:p>
                      <a:pPr algn="l"/>
                      <a:r>
                        <a:rPr lang="en-US" sz="1300" dirty="0">
                          <a:effectLst/>
                        </a:rPr>
                        <a:t>1 in 90</a:t>
                      </a:r>
                    </a:p>
                  </a:txBody>
                  <a:tcPr marL="63597" marR="66247" marT="26499" marB="26499" anchor="ctr">
                    <a:lnL>
                      <a:noFill/>
                    </a:lnL>
                    <a:lnR>
                      <a:noFill/>
                    </a:lnR>
                    <a:lnT w="9525" cap="flat" cmpd="sng" algn="ctr">
                      <a:solidFill>
                        <a:srgbClr val="CCD6DB"/>
                      </a:solidFill>
                      <a:prstDash val="solid"/>
                      <a:round/>
                      <a:headEnd type="none" w="med" len="med"/>
                      <a:tailEnd type="none" w="med" len="med"/>
                    </a:lnT>
                    <a:lnB w="9525" cap="flat" cmpd="sng" algn="ctr">
                      <a:solidFill>
                        <a:srgbClr val="CCD6DB"/>
                      </a:solidFill>
                      <a:prstDash val="solid"/>
                      <a:round/>
                      <a:headEnd type="none" w="med" len="med"/>
                      <a:tailEnd type="none" w="med" len="med"/>
                    </a:lnB>
                    <a:solidFill>
                      <a:srgbClr val="FFFFFF"/>
                    </a:solidFill>
                  </a:tcPr>
                </a:tc>
              </a:tr>
              <a:tr h="2023744">
                <a:tc>
                  <a:txBody>
                    <a:bodyPr/>
                    <a:lstStyle/>
                    <a:p>
                      <a:pPr algn="l"/>
                      <a:r>
                        <a:rPr lang="en-US" sz="1300">
                          <a:effectLst/>
                        </a:rPr>
                        <a:t>The above is taken from a study</a:t>
                      </a:r>
                      <a:br>
                        <a:rPr lang="en-US" sz="1300">
                          <a:effectLst/>
                        </a:rPr>
                      </a:br>
                      <a:r>
                        <a:rPr lang="en-US" sz="1300">
                          <a:effectLst/>
                        </a:rPr>
                        <a:t>on youth sports by Michigan State University.</a:t>
                      </a:r>
                      <a:br>
                        <a:rPr lang="en-US" sz="1300">
                          <a:effectLst/>
                        </a:rPr>
                      </a:br>
                      <a:r>
                        <a:rPr lang="en-US" sz="1300">
                          <a:effectLst/>
                        </a:rPr>
                        <a:t>It surveyed 10,000 children ages 5-14 nationwide.</a:t>
                      </a:r>
                    </a:p>
                  </a:txBody>
                  <a:tcPr marL="52997" marR="63597" marT="26499" marB="26499" anchor="ctr">
                    <a:lnL>
                      <a:noFill/>
                    </a:lnL>
                    <a:lnR>
                      <a:noFill/>
                    </a:lnR>
                    <a:lnT w="9525" cap="flat" cmpd="sng" algn="ctr">
                      <a:solidFill>
                        <a:srgbClr val="CCD6DB"/>
                      </a:solidFill>
                      <a:prstDash val="solid"/>
                      <a:round/>
                      <a:headEnd type="none" w="med" len="med"/>
                      <a:tailEnd type="none" w="med" len="med"/>
                    </a:lnT>
                    <a:lnB w="9525" cap="flat" cmpd="sng" algn="ctr">
                      <a:solidFill>
                        <a:srgbClr val="CCD6DB"/>
                      </a:solidFill>
                      <a:prstDash val="solid"/>
                      <a:round/>
                      <a:headEnd type="none" w="med" len="med"/>
                      <a:tailEnd type="none" w="med" len="med"/>
                    </a:lnB>
                    <a:solidFill>
                      <a:srgbClr val="FFFFFF"/>
                    </a:solidFill>
                  </a:tcPr>
                </a:tc>
                <a:tc>
                  <a:txBody>
                    <a:bodyPr/>
                    <a:lstStyle/>
                    <a:p>
                      <a:endParaRPr lang="en-US" sz="1300" dirty="0"/>
                    </a:p>
                  </a:txBody>
                  <a:tcPr marL="63597" marR="63597" marT="31798" marB="31798">
                    <a:lnL>
                      <a:noFill/>
                    </a:lnL>
                    <a:lnT w="9525" cap="flat" cmpd="sng" algn="ctr">
                      <a:solidFill>
                        <a:srgbClr val="CCD6DB"/>
                      </a:solidFill>
                      <a:prstDash val="solid"/>
                      <a:round/>
                      <a:headEnd type="none" w="med" len="med"/>
                      <a:tailEnd type="none" w="med" len="med"/>
                    </a:lnT>
                  </a:tcPr>
                </a:tc>
              </a:tr>
            </a:tbl>
          </a:graphicData>
        </a:graphic>
      </p:graphicFrame>
      <p:pic>
        <p:nvPicPr>
          <p:cNvPr id="1026" name="Picture 2" descr="http://www.aspeninstitute.org/sites/default/files/content/images/sports/youth_web_graphic_sports.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76800" y="457200"/>
            <a:ext cx="4267200" cy="5867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8860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A Parent’s Influence</a:t>
            </a:r>
            <a:endParaRPr lang="en-US" dirty="0"/>
          </a:p>
        </p:txBody>
      </p:sp>
      <p:sp>
        <p:nvSpPr>
          <p:cNvPr id="2" name="Content Placeholder 1"/>
          <p:cNvSpPr>
            <a:spLocks noGrp="1"/>
          </p:cNvSpPr>
          <p:nvPr>
            <p:ph idx="1"/>
          </p:nvPr>
        </p:nvSpPr>
        <p:spPr/>
        <p:txBody>
          <a:bodyPr/>
          <a:lstStyle/>
          <a:p>
            <a:r>
              <a:rPr lang="en-US" dirty="0" smtClean="0">
                <a:hlinkClick r:id="rId2"/>
              </a:rPr>
              <a:t>YOUTH FOOTBALL PARENT OUT OF CONTROL - YouTube</a:t>
            </a:r>
            <a:endParaRPr lang="en-US" dirty="0"/>
          </a:p>
        </p:txBody>
      </p:sp>
    </p:spTree>
    <p:extLst>
      <p:ext uri="{BB962C8B-B14F-4D97-AF65-F5344CB8AC3E}">
        <p14:creationId xmlns="" xmlns:p14="http://schemas.microsoft.com/office/powerpoint/2010/main" val="39206135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Tell Parents?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arenR"/>
            </a:pPr>
            <a:r>
              <a:rPr lang="en-US" sz="2800" dirty="0" smtClean="0"/>
              <a:t>Well-Rounded Individual Leads To Success</a:t>
            </a:r>
          </a:p>
          <a:p>
            <a:pPr lvl="2" indent="-342900">
              <a:buFont typeface="Wingdings" panose="05000000000000000000" pitchFamily="2" charset="2"/>
              <a:buChar char="Ø"/>
            </a:pPr>
            <a:r>
              <a:rPr lang="en-US" dirty="0" smtClean="0"/>
              <a:t>Late Specialization </a:t>
            </a:r>
            <a:r>
              <a:rPr lang="en-US" u="sng" dirty="0" smtClean="0"/>
              <a:t>Works</a:t>
            </a:r>
          </a:p>
          <a:p>
            <a:pPr marL="514350" indent="-514350">
              <a:buFont typeface="+mj-lt"/>
              <a:buAutoNum type="arabicParenR"/>
            </a:pPr>
            <a:endParaRPr lang="en-US" sz="2800" dirty="0" smtClean="0"/>
          </a:p>
          <a:p>
            <a:pPr marL="514350" indent="-514350">
              <a:buFont typeface="+mj-lt"/>
              <a:buAutoNum type="arabicParenR"/>
            </a:pPr>
            <a:r>
              <a:rPr lang="en-US" sz="2800" dirty="0" smtClean="0"/>
              <a:t>Enjoyment/Intrinsic Motivation </a:t>
            </a:r>
          </a:p>
          <a:p>
            <a:pPr marL="514350" indent="-514350">
              <a:buFont typeface="+mj-lt"/>
              <a:buAutoNum type="arabicParenR"/>
            </a:pPr>
            <a:endParaRPr lang="en-US" sz="2800" dirty="0"/>
          </a:p>
          <a:p>
            <a:pPr marL="514350" indent="-514350">
              <a:buFont typeface="+mj-lt"/>
              <a:buAutoNum type="arabicParenR"/>
            </a:pPr>
            <a:r>
              <a:rPr lang="en-US" sz="2800" dirty="0" smtClean="0"/>
              <a:t>Supportive Not Authoritative</a:t>
            </a:r>
          </a:p>
          <a:p>
            <a:pPr marL="514350" indent="-514350">
              <a:buFont typeface="+mj-lt"/>
              <a:buAutoNum type="arabicParenR"/>
            </a:pPr>
            <a:endParaRPr lang="en-US" sz="2800" dirty="0"/>
          </a:p>
          <a:p>
            <a:pPr marL="514350" indent="-514350">
              <a:buFont typeface="+mj-lt"/>
              <a:buAutoNum type="arabicParenR"/>
            </a:pPr>
            <a:r>
              <a:rPr lang="en-US" sz="2800" u="sng" dirty="0" smtClean="0"/>
              <a:t>No</a:t>
            </a:r>
            <a:r>
              <a:rPr lang="en-US" sz="2800" dirty="0" smtClean="0"/>
              <a:t> Penalty For Starting Late</a:t>
            </a:r>
            <a:endParaRPr lang="en-US" sz="2800" u="sng" dirty="0" smtClean="0"/>
          </a:p>
        </p:txBody>
      </p:sp>
    </p:spTree>
    <p:extLst>
      <p:ext uri="{BB962C8B-B14F-4D97-AF65-F5344CB8AC3E}">
        <p14:creationId xmlns="" xmlns:p14="http://schemas.microsoft.com/office/powerpoint/2010/main" val="15651407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examiner.com/images/blog/wysiwyg/image/phelpsbo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1600200"/>
            <a:ext cx="4010025" cy="36195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ontent Placeholder 4"/>
          <p:cNvSpPr>
            <a:spLocks noGrp="1"/>
          </p:cNvSpPr>
          <p:nvPr>
            <p:ph idx="4294967295"/>
          </p:nvPr>
        </p:nvSpPr>
        <p:spPr>
          <a:xfrm>
            <a:off x="0" y="1600200"/>
            <a:ext cx="8229600" cy="4525963"/>
          </a:xfrm>
        </p:spPr>
        <p:txBody>
          <a:bodyPr/>
          <a:lstStyle/>
          <a:p>
            <a:r>
              <a:rPr lang="en-US" dirty="0" smtClean="0"/>
              <a:t>                                        </a:t>
            </a:r>
          </a:p>
          <a:p>
            <a:endParaRPr lang="en-US" dirty="0"/>
          </a:p>
          <a:p>
            <a:endParaRPr lang="en-US" dirty="0" smtClean="0"/>
          </a:p>
          <a:p>
            <a:r>
              <a:rPr lang="en-US" dirty="0"/>
              <a:t> </a:t>
            </a:r>
            <a:r>
              <a:rPr lang="en-US" dirty="0" smtClean="0"/>
              <a:t>                                           </a:t>
            </a:r>
            <a:r>
              <a:rPr lang="en-US" sz="5400" dirty="0" smtClean="0"/>
              <a:t>VS.</a:t>
            </a:r>
            <a:endParaRPr lang="en-US" dirty="0"/>
          </a:p>
        </p:txBody>
      </p:sp>
      <p:pic>
        <p:nvPicPr>
          <p:cNvPr id="7172" name="Picture 4" descr="http://assets.nydailynews.com/polopoly_fs/1.435045!/img/httpImage/image.jpg_gen/derivatives/article_970/alg-tigers-girls-jp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81600" y="1447800"/>
            <a:ext cx="4114800" cy="41814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54956822"/>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pPr marL="571500" indent="-571500">
              <a:buFont typeface="+mj-lt"/>
              <a:buAutoNum type="arabicParenR"/>
            </a:pPr>
            <a:r>
              <a:rPr lang="en-US" sz="2800" dirty="0" smtClean="0"/>
              <a:t>Specialization in a single sport before adolescence is discouraged</a:t>
            </a:r>
          </a:p>
          <a:p>
            <a:pPr marL="571500" indent="-571500">
              <a:buFont typeface="+mj-lt"/>
              <a:buAutoNum type="arabicParenR"/>
            </a:pPr>
            <a:r>
              <a:rPr lang="en-US" sz="2800" dirty="0" smtClean="0"/>
              <a:t>Clinicians should work with parents and coaches to strive for early recognition of overuse injuries</a:t>
            </a:r>
          </a:p>
          <a:p>
            <a:pPr marL="571500" indent="-571500">
              <a:buFont typeface="+mj-lt"/>
              <a:buAutoNum type="arabicParenR"/>
            </a:pPr>
            <a:r>
              <a:rPr lang="en-US" sz="2800" dirty="0" smtClean="0"/>
              <a:t>Be alert for signs and symptoms of overtraining including decline in performance, weight loss, apathy and fatigue</a:t>
            </a:r>
          </a:p>
          <a:p>
            <a:pPr marL="571500" indent="-571500">
              <a:buFont typeface="+mj-lt"/>
              <a:buAutoNum type="arabicParenR"/>
            </a:pPr>
            <a:r>
              <a:rPr lang="en-US" sz="2800" dirty="0" smtClean="0"/>
              <a:t>High risk injuries can lead to nonunion</a:t>
            </a:r>
            <a:r>
              <a:rPr lang="en-US" sz="2800" dirty="0"/>
              <a:t>, result in chronic pain, and/or lead to the development of degenerative joint disease</a:t>
            </a:r>
          </a:p>
        </p:txBody>
      </p:sp>
    </p:spTree>
    <p:extLst>
      <p:ext uri="{BB962C8B-B14F-4D97-AF65-F5344CB8AC3E}">
        <p14:creationId xmlns="" xmlns:p14="http://schemas.microsoft.com/office/powerpoint/2010/main" val="14178604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pPr algn="l"/>
            <a:r>
              <a:rPr lang="en-US" sz="2400" dirty="0" smtClean="0"/>
              <a:t>19 y/o lacrosse player p/w with 3 days of persistent axillary pain and swelling especially with weight-lifting.  Pain remains despite reduction in overhead training but still practices lacrosse.  PE-localized swelling with tenderness and firmness over left axilla. Supine there is prominent venous structures with left UE &gt; right. Which of the following is the presumed diagnosis?</a:t>
            </a:r>
            <a:endParaRPr lang="en-US" sz="2400" dirty="0"/>
          </a:p>
        </p:txBody>
      </p:sp>
      <p:sp>
        <p:nvSpPr>
          <p:cNvPr id="3" name="Content Placeholder 2"/>
          <p:cNvSpPr>
            <a:spLocks noGrp="1"/>
          </p:cNvSpPr>
          <p:nvPr>
            <p:ph idx="1"/>
          </p:nvPr>
        </p:nvSpPr>
        <p:spPr/>
        <p:txBody>
          <a:bodyPr>
            <a:normAutofit/>
          </a:bodyPr>
          <a:lstStyle/>
          <a:p>
            <a:endParaRPr lang="en-US" dirty="0" smtClean="0"/>
          </a:p>
          <a:p>
            <a:endParaRPr lang="en-US" dirty="0"/>
          </a:p>
          <a:p>
            <a:pPr marL="514350" indent="-514350">
              <a:buFont typeface="+mj-lt"/>
              <a:buAutoNum type="alphaLcParenR"/>
            </a:pPr>
            <a:endParaRPr lang="en-US" dirty="0" smtClean="0"/>
          </a:p>
          <a:p>
            <a:pPr marL="514350" indent="-514350">
              <a:buFont typeface="+mj-lt"/>
              <a:buAutoNum type="alphaLcParenR"/>
            </a:pPr>
            <a:endParaRPr lang="en-US" dirty="0"/>
          </a:p>
          <a:p>
            <a:pPr marL="514350" indent="-514350">
              <a:buFont typeface="+mj-lt"/>
              <a:buAutoNum type="alphaLcParenR"/>
            </a:pPr>
            <a:r>
              <a:rPr lang="en-US" dirty="0" smtClean="0"/>
              <a:t>Superficial phlebitis</a:t>
            </a:r>
          </a:p>
          <a:p>
            <a:pPr marL="514350" indent="-514350">
              <a:buFont typeface="+mj-lt"/>
              <a:buAutoNum type="alphaLcParenR"/>
            </a:pPr>
            <a:r>
              <a:rPr lang="en-US" dirty="0" err="1" smtClean="0"/>
              <a:t>Pectoralis</a:t>
            </a:r>
            <a:r>
              <a:rPr lang="en-US" dirty="0" smtClean="0"/>
              <a:t> major tear</a:t>
            </a:r>
          </a:p>
          <a:p>
            <a:pPr marL="514350" indent="-514350">
              <a:buFont typeface="+mj-lt"/>
              <a:buAutoNum type="alphaLcParenR"/>
            </a:pPr>
            <a:r>
              <a:rPr lang="en-US" dirty="0" smtClean="0"/>
              <a:t>Labral tear</a:t>
            </a:r>
          </a:p>
          <a:p>
            <a:pPr marL="514350" indent="-514350">
              <a:buFont typeface="+mj-lt"/>
              <a:buAutoNum type="alphaLcParenR"/>
            </a:pPr>
            <a:r>
              <a:rPr lang="en-US" dirty="0" smtClean="0"/>
              <a:t>Effort induced thrombosis</a:t>
            </a:r>
          </a:p>
          <a:p>
            <a:pPr marL="514350" indent="-514350">
              <a:buFont typeface="+mj-lt"/>
              <a:buAutoNum type="alphaLcParenR"/>
            </a:pPr>
            <a:r>
              <a:rPr lang="en-US" dirty="0" err="1" smtClean="0"/>
              <a:t>Lymphangitis</a:t>
            </a:r>
            <a:endParaRPr lang="en-US" dirty="0"/>
          </a:p>
        </p:txBody>
      </p:sp>
    </p:spTree>
    <p:extLst>
      <p:ext uri="{BB962C8B-B14F-4D97-AF65-F5344CB8AC3E}">
        <p14:creationId xmlns="" xmlns:p14="http://schemas.microsoft.com/office/powerpoint/2010/main" val="28362994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pic>
        <p:nvPicPr>
          <p:cNvPr id="1026" name="Picture 2" descr="C:\Users\Owner\Pictures\2014-09-23\05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6600" y="634999"/>
            <a:ext cx="4239492" cy="56526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55013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Participation</a:t>
            </a:r>
            <a:endParaRPr lang="en-US" dirty="0"/>
          </a:p>
        </p:txBody>
      </p:sp>
      <p:sp>
        <p:nvSpPr>
          <p:cNvPr id="3" name="Content Placeholder 2"/>
          <p:cNvSpPr>
            <a:spLocks noGrp="1"/>
          </p:cNvSpPr>
          <p:nvPr>
            <p:ph idx="1"/>
          </p:nvPr>
        </p:nvSpPr>
        <p:spPr/>
        <p:txBody>
          <a:bodyPr>
            <a:normAutofit/>
          </a:bodyPr>
          <a:lstStyle/>
          <a:p>
            <a:r>
              <a:rPr lang="en-US" sz="2800" dirty="0" smtClean="0"/>
              <a:t>27 million youth between 6 to 18 y/o in team sports</a:t>
            </a:r>
          </a:p>
          <a:p>
            <a:r>
              <a:rPr lang="en-US" sz="2800" dirty="0" smtClean="0"/>
              <a:t>National Council of Youth Sports</a:t>
            </a:r>
          </a:p>
          <a:p>
            <a:pPr lvl="1"/>
            <a:r>
              <a:rPr lang="en-US" sz="2400" dirty="0" smtClean="0"/>
              <a:t>60 million participate in some form of organized sports</a:t>
            </a:r>
          </a:p>
          <a:p>
            <a:r>
              <a:rPr lang="en-US" sz="2800" dirty="0" smtClean="0"/>
              <a:t>Less than 6 y/o in organized sports</a:t>
            </a:r>
          </a:p>
          <a:p>
            <a:pPr lvl="1"/>
            <a:r>
              <a:rPr lang="en-US" sz="2400" dirty="0" smtClean="0"/>
              <a:t>1997: 6%</a:t>
            </a:r>
          </a:p>
          <a:p>
            <a:pPr lvl="1"/>
            <a:r>
              <a:rPr lang="en-US" sz="2400" dirty="0" smtClean="0"/>
              <a:t>2008: 12%</a:t>
            </a:r>
          </a:p>
          <a:p>
            <a:endParaRPr lang="en-US" dirty="0"/>
          </a:p>
          <a:p>
            <a:pPr marL="0" indent="0">
              <a:buNone/>
            </a:pPr>
            <a:endParaRPr lang="en-US" dirty="0"/>
          </a:p>
          <a:p>
            <a:pPr marL="0" indent="0">
              <a:buNone/>
            </a:pPr>
            <a:endParaRPr lang="en-US" dirty="0"/>
          </a:p>
        </p:txBody>
      </p:sp>
      <p:pic>
        <p:nvPicPr>
          <p:cNvPr id="1026" name="Picture 2" descr="https://encrypted-tbn3.gstatic.com/images?q=tbn:ANd9GcSKrM_ut_tN-BypaVWnLz3rzkYqdp7HZcnDbJrICl6puaVL1othrQ">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06291" y="3962400"/>
            <a:ext cx="3810000" cy="29718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AutoShape 4" descr="data:image/jpeg;base64,/9j/4AAQSkZJRgABAQAAAQABAAD/2wCEAAkGBxQSEhQUEhQUFRQVFxUYFxUUFxcXGhUUGBQYGhgYGBgYHCggGBwlHBUVITEiJSorLi4uGB8zODMsNygtLisBCgoKDg0OGxAQGywlICYuNCwvLywsLCwsLCwsLCwsLCwvLCwsLCwsLCwsLCwsLCwsLCwsLCwsLCwsLCwsLCwsLP/AABEIALwBDAMBIgACEQEDEQH/xAAcAAABBQEBAQAAAAAAAAAAAAADAgQFBgcBAAj/xABDEAACAQIEAwYDBQYEBQQDAAABAhEAAwQSITEFQVEGEyJhcYEykaEHFLHB8CNCUnLR4WKCkvEkU6LC0hVzg7IlM0P/xAAaAQACAwEBAAAAAAAAAAAAAAAAAwECBAUG/8QAMREAAgIBBAAEBAQGAwAAAAAAAAECEQMEEiExEyJBUQVhccEygaHhFHKRsdHwI0JS/9oADAMBAAIRAxEAPwDUi1IZ64xobGggUHr2ehTXM1SAYvXs9AL17NQAfPXjcpuXpJuUAHNykl6bm5XDcoIDNcobPQWuUI3aADNcobPQWehm5QAc3KQ12gG5SC9ABjcrqvTfNSlagB0HpYNNlalh6AHAaulqAHr2eoAWzUNmrmahuaAPO1AZqW1BepA6XrouUE16ggcB6WGpqDRVoAcA0oUJTXc1QSKJpOauE0k0AWQvSC1NzcrhuVNAFLUkvQjcoTXKAHGaktcpv3tIe7QAZrtJ7ymzXKT3tADo3K4blNTdpJuUAOHuUF7lBe7QjcqSA5uUgvQS9cz0ALZ65noRNJDUAOQ1EQ02Q0dTQAaa8XoZakFqADB6JnppmpQeoAcZq5NDDV7NQAs0Fq6XpDNQAhqTNcY1yakgWDS1agg14vUAOVelZ6Z97XhdooLHeevZqbd9STdoomydL1w3Kbs9JNyrAHa5Q2uUFrlDNyggMblCa7Qi9DdqAsI12k97TdmpBagix2btJN6mpevW1ZyFUFmOwUEk+woCw7XaG1ypO12YxTCe7C/zMo+k00x/BcRaEvbbKN2WGA9csx71Fonka97Xhcptmr2apK2Oi9WPgnZdroD3SUU7KPiYddfhH1pr2M4V31zvHE27fUaM/Iecbn261oNVk6GQV8sjrHA8Og0tKfNvEf8AqolzhVht7SewA+op4aSaW2NpFa4p2Z0LWCZ/gY7+h/rVVZoJB0I0IPI1p01Ue2nDwIvqNyFf1/db8vlUwnzRScaVor4evZ6ad5Xjdpomx53te72mJu0+4Fhe/vJb5Ey38o1P9PegLJfg3AnvjMTkt9Y1b+UdPP8AGrHZ7N4dd1LHqzH8BAqWVQAABAAgAcgOVeNLbHqKIu72fw5//mB5gsPzqA4z2YKAvZJcDUofiA8iPi9Pxq4k0mqbmidiZlPe0NrlSfa7BC1iDl0VxnA6Ekhh8wT71CZqeuVZmfDoLnrne0EtXCamiLDG7Xu9pvNdLUURZYS9JL0Imkk1AwWXpJekE0mpIF5qSzUmiYayXdVBAkxJ2A5k+QEn2oA7hMFcumLaljzjYepOg96kT2UxMTlX0zrP9PrTjFdu8Bgh3K3B4NDlBcltjmiBMjUZpGxAqPtfa/gyYLsPW3lHzFxvwpTyew1YvcY38BdVxbZGV2ICg8yTAg7HXmK0bgnB0wyQAC5+N+bHoOi9BTLgHaHDY8ZrLJcNsg9SjcjBAZTvuBOsTU6TUOdkxhTOzSc1cJoF3FIphnQHzYD8TVGxlFO7ZcDW3+2tCFJh1GwJ2YdAdj5x1qqGtT4gEv2biKytmUgQwPijw/UCsvinY5WjPljTL/wzHWcBh7dvEXEW6Zbu1l7jSZ8NtQXaBA0HKnOD7SrdcKLGKRSCTcu2jbAgaSreMTy8NYX2x7S4uyHbO6XsSzBrglXW1Zv4m0EBHwyFUyI09TML2X4zeUMuGTxN4r1+5nuM5E5QFBgASd5nfTakybSs0QjbSR9AYjtPfV2W3w/EXUUkLcW7hwHUbMA9wMJ8xNH4b2je6+S7hMThhBPeXe5ySCPDmW42p9OtYpg+I4m8SPvdxWG6i0EHzZTPzpbdp8XhzlW+LxG6sjZvSbcAepBpXic1/ke8DSv/AAbMe22BF1rL4hbVxWKxeDWgxBjwNcAVx0IJ5VJ8RtLdsuvxKyyI1mNRBG+oFYFxX7Qr162Mlw2r6EZrN7LdsX7esgZxGb1AMbGYFSPYftYyOmIs2+5sB7VrFWELGyGusVW5Ztkxb1yEx5imJPsQ/Ylw9dJr2Ju5ndgIDMzAdASTH1pNazEcJqz/AGeAd9cY/u2/xYf+NVerh2Pwqh7jWnLW2SGDAB0YMCFYbEETqNDB2qmR1EvjVyRasRxAotx2yIiAnM7wABrLGIVfOqdd+1XBhsqXBcIME2kvsv8Aq7sA+oqd7T8POJwl/DhgpvIUBacsnqRtpWO4zs+mHIS5eu4XLA8dvu7bHql5kyv7MaybmdCGNM1odssKde/wublN3LH+pafYXjyXdFyN52rtt/zB+lZZxvgzW7doI9lXY6te5gbxqJOtVDj3Z7EXMSiWApuW7JuO6nwgSwBmNJiAPXkCapCW4ZkxKKtGw9t7gc2ys+AMGnQ7r89d42nzqqkUrs/wQ4TA2kczcYS4JnK7MWZPIjYjqDSwlbMT8pzcq8wEikmnBt0k2qZYqgFeo3d0MpU2FFibDGk/djTnv0/5n0Ne75P4z8qR4yNfgS9hr92rn3anJZf4j8qZYjDBmzBiNI2NV8dB4DF/daNhLWUkmR4HEgwQWUqCDB1lhyPoaZfdDr+0bfoadYDLabNcLusAQARlJZfEeoEbVHj3wifArkiMLhsHg0druGS0bTG25e2stzRg13O7yJE+Gck5RpS+K4/B21t5rCAXVz5u6tiFJIUEkLE9JnanmAxY4pJsi6GVlW4XVbRKjMyGGDAkA5TBJ8hNOeK9j711Tnc24AC93eynQk6/sYnU0mSe7k143HaV7gOIbBLeuYMZbd9/EqBJHc4a+47sXB4SzKqahwCd9aY8T+0PF2x93xFlibyWryMMQQGtMMykXLIUrqCDliYIjrOni1pLdvDA5TYKXe9YFhdFpheutmRSCCBcVlIBiSARVZ7UYawcWt23dt3LQ8PdSoazbgC5auKd8rMHB2guOmZvPqISi5fKxja7V3Z762mFDW9Q/wC2vOhiNHuXNDBOtMMX2ov3c7i3hc51d/uyhySN2b94xzJNT1kYRLd3IQS0HwKWmSSfhED+5qGxOKtuotJFs3DlNy6wREPMnMc2npyga6UuM2/Q1ywwS5aJD7OM+IGKuPkGJX7smHuW1S2e8ZrnhItgB0IDZ55L5CLpdwmViJBgkSNjB3FVrghTvzhrRU20wyJnFl7ei3DcZhm1OY94smJLMdBAqfuWbQOra+Sj6RWpKf8A1TZz3GL/ABOhr2iSxj7l+zctv3rIGsW1XNF23muFkZZJVu8aViRJMGNKhwXCWsMl+3iEVibpi2YBER8QcAoR0I+dTnHbWIN7D/c7h0Fxg3d5+7dcgzL4Wa2PGJKxzo/aHheIS/h7ttrj372e0XKAi4QmZdyATFptNxpqaTkg6pqh2GdStDXss2AQMwa2jxGViijUkwCD4v8AaoTi9zCm8f8A9rGZzWVJkkbBlYafnUnj0xhUd9auAiR4rJSJPlcgzG9RmOvX7dsWe5HjhVbu7hbMx5OS0kDWByHlSIw81/f9jXKT2fL6fuQXH8KLzWu7mI1a5Igf4ydjWhdh+GWLNq5h3u2nQvauPcVhFy5aRXVLU6sc7jWNlBjUUxsYXGYBGxdm3h7158qNbVM7WAGKkKZjNmZQwAYg7wAaPwi9nt2ruJuAXXF1oZWLKXu5Wl5hiwsIdtI00NaYRbVR5/Ux5JJztkwLFe7mh27NtjAdT/lj8aJcwSJq7AdBoCfrTE8jlt2uxPh46vcd7ipXsxihavQf34WZ2OYRPlOh9ar+JvyIBgchURiG6fOt8dE5LzMy+Kk+EbBiroFyM5FxgCihjBQTIUbN125gchVOxXaF7TOt6xctF2Y+BgphiYZlYtbf1Agmao+F4u9m9auMc4tkCCFJj90ZyMwjkJgVp1rj2DxiKtwq/k3hdCdxv4h6eW9c7U6PJifuvf8A3o6OnzwfZE8UvYTE4dBiwGQKWBvW2tlZYqNbEQ2kaDWdqk+y2BsYS0xRVXvQJBuMyhFUABS1pTljXXmxPOo7tJbw93Dpaw9p7gFwHvMKlu89oW2kLq4KkwBrOjNpTe3mcBsQj2LS6u2Ki3njRbaKD8J+InfYDWkRxSki88kfmT/FuIWihBIL3R4BOYEAjxiBy6z+NU/HcQFvQQepruO43avXc6gm2FCIdVlRzj92TJjpAov/AKel9ZtlQ3PMfyjUU/Jhy4YW1wZ04ZZUnyNU4wigM+gJI+QpdrjdhgPGATyOlObXZ0wA7IYJO/kI/CjN2fTMpIWFj6UhZhj0/wA/0AWsVbeMrqZmIIOo5etIdkn41+YqQxXALNxVEBYM+GR6670fB8Gs2lyqNJnWT9TVvG9hbxEh3Vd7qlxS8tcncy4DuxXu78jRyPMVwsOvyFRuCiMx3E7NnR3QP/CWAPvNVri/aMQQjZmMgBdveNtxUH2wxPe33JtlCNCGjlpy8o1qIw0zP63J/wC2vXaTSY8UVS5a7Mc5OQTvLkhg7BuYkkH+YTB/XSpt8TjeJlbd17a27Rzd4EabXKVLMZaBodxqZG9C4Rwy5fYJbQu5BOUdBvvsKdYu53Nvu8pzSZGkFidQTzMQI960ZdNinL5lY5pJUuhfC8PYwpdbKZSAqi6Y7xmI18fI7nSBpVYvXbyOt4MwKqA7gAF9IYlwJM/FE8qmkTwW21jMARruXb6xFBx+HiJ55h8j/cVMtNCSpIrHK0+SU7NYXh920Vxd25ZuCZbvXVHSdIymP3oynzI8i8L4FhWtEqo7sX8SBcA8d62LrqkXZzhQIHIkj3Nct8PUhVQHU5YDH4ifDpOx29qtnE7iWLduyrL+zAGhGrczHrJ96zPRRjk+voOeobiOXurbUJbUIo0AH5nc+pqOv3t+dRZ4u0wcp0r13FEnYVthjUeEZZW+WKuY97bh7bsrCYKmCJEGDy0nkai8dx7GC7Zvtib104e4txUaANDB8KDLOUkTvBNHvqZ1mgm3VM2lhk59RuPI4qjVuzn2kYa9anFPbsXQYIzaMIkMsklehUkwRuRBNJ7bfaO1zEWvuqALYN5rbsytmcqbS3CmyqFa6QDJMg6VWbmFDbgfKvLhgOVYV8M812P/AIjgkcX2yxuIAWUtAgB2tKyl/mxGvlQbTsYkzAAHoKCqUVRXQwaaGLrsz5MrkSVm9G1PRjMylW5jcRI9CahO8Fet3522/vTXGxNCeIK1oznlWnqB8uX+9RuMukFCCSGZecxAM/gKnsZhe+ssv7+hXWPENhPLmPeqwlswQdgZgiCrDnHKdjGh5QdCjJJrgdjpqyWw1nPM8xt76TSVtnYjSlYO9JBHrUzheB38S5GGTOwgnUAAHqWIFPcoxVtlebohreGyxlAHSBH4UPEI370wJjc6nc/QVa8F2axD3blgWx3toAumZeYBBBJg/EKFxHs9iLej2Lo05IWHzWQfnVPEg+LQLcvQq9u81tVMwOc7TTvC8dKOAAZHNab42z4HQjXUQd52im1i3ux+Y+gHWokne30LKmrZrnDsQt60twSM24jYgwfqKK9sfoVDdlD/AMOs7ksfrH5VKuxFeH1dY884R6TZ0Mcm4psQ9odBQzZHQUvNSc3p8qzrIy+5+5Ilzyj2/rXRJ01PzpZUf4p8oA/CuNH+I+h/oKdtFiRZPMH5GllYOpHvP4UE+sD1JNeI61FICE7YcKS6gZFLXQQPACSR5jn/AHqhNg+5uZb02wJLZ/DAHr6H51r+BA7wHpJ+Q0+sVSe2HDBj8TasPcNtfGzMBJKgbCdJkiuxoviUsUFCStf2JWkeVOSLR9l3FbbYXEugXJaY+OIZoTMQT0Ayx6ms/t3ReXOcwYSudRIaIIDcp109PLS78D4DbwOExGFW67LfD+IxmTNbyaRpsNNOtRXAOxirdJe8HtqplVUoxnQScx866ODUwSlll6mfJhdrGuyvYAFruGttov3i2TOkqxA1HsfnWwcc7UYfDNbQL3pcxlsm22UyAARmGpJ0rK+1OCt2wTakRyJn31/W9MPszx6txDCruGLFk5K4tMQwnaGA08qs8uHUx388XwTLBlwva/U077V2AwahTkuG6vdkbg5WBM8oB39KwrinB7+EuNbvI6ONSG5j+IHZgddR+IrSftL4v32M7pT4cOMv/wAjAMx/+g/ymnXau9cxvDUe/Zy37bTmIhig0ZlXcTuV/wAMjlVNvh4oN+v36Jj55SSMxt4qMpOo68yDtUhh37wqZJVmUD0AE6epqCuoUkH4T7+4qR4NdhFPRh+X9K1YcrctrFTiqtFhuWlk6L8hSVtp0X5CtS+z/gFu3YGJuZWe6CwJ2t2/fnpqfb1nMJj8HebJbaw7GfCApJjfQjWonrFGTSi3XqLjhbXLMTNpTypJw46VdO2fZkWb9oWYC4hiFTbI8qI/llx6a+VWnhPYfD27eW8ovOfiYyAPJADoPqfoGS1cIwUvcqsUm2jHXsR1jqNSKGbW8bgT6jyrYeI9gMM6t3Qa28HKczMublIaTHpWQ8VR7DOjrluWm299R5g/WaZi1MMqe30IljlF8jPEEKuYnT1+kdahcRjGCjIYJ0U+XNvah8Vulr28rBI9CI+e9NlbO3XkBygdTyFZs2obbivoPhjpcjvDcdvrENI5ZgJbz9KtWD7PYi8veCw3i8RyldzqYBM+0UxwPDLSYfO8i82gafCysRlCryOg84J9BovYvExbArnS+ITxPjn05N2PRKabfH0MysAoSmoKmDIjWY25bVsX2WYM28Pcv3PCHgKTp+zt5iX9CWP+mdqp/azh1teJYe4yO1m+yi8ttSSCpUFjl1AKsJ/kbnWq8QwdvEWha7wokpItFRKqQQmoMLoJA5CNqfl1scmKMffv5UZ/4dxm37ERxS/ZwfEVxF18q4iw9v4Sf2lt7ZB8IJ1Vv+nzp9wjtSmIxDWbakqFLC6CYKjLMqQCDLR7VS/tmvePCBJNxTcMLJ8DAA6DqwXXyNO/s7UYaxdxWIDBmXw21VmcW11JyKCZYxp/hHWqf8bw75PzdL7A4z31Hoqn2m4ZFxl8KdGZGI/xMqsw9yZ96reFwhYgDckBdY3/ADo9zif/AKjjDqUa7dac6mE0JyeoECPKtL4Z2KwqKC+e42hzFioB8gsfWa2T1mLDFKTt0uhcMGSdtdWNMHaVEVV0CgAadKKbhG5ih8RtFHKSP6j0oBGg5emteMlbk2+zV1wOGxI6T6j+9e+9Acz8v702A9D5jT2pMT1/XvUUFk6b076+Zn867Oun69aKyQJLgj3J/pSEsKT8cjynfzNa3EqDIjWNv1vSR05n1ozYcc3+k/iaV4F2Zj1028tDVdoCblxrSs+4CnTny6+lVHF9o7Nz94H0A/KrZcdDzIP+If3qL4L2Hwr37xZc6Pb1tkQEYsDmtsDIO/60puKEHxJ1+pow6l4+Eis4jibGMl7blcHLpMjqd6tfZHFC7YukspOYKchmIUH2+Oovjn2SLJbC3LZGvgviD/rUa+6+9RPZp72DN+z3E93cBfuyCFYqN43kBT1royxvwtsZ38qohZISybnCn72S3aDs53gOViCdCDsy8/QxOtSeCxmFsIqAJaaIy5Qv+9As8eV5Ew2hKncSJGlAxllL4K3EVgfQ1zXa4Z0l51ZL23tXZMKwAk6A6VH8V4sDMmmHB+H28Mt1bQI7wgkEkgBRoBOw1NVLtfddfgNCjue1MH5U5NET2luobhCeEH4gNR7DkaY8OvqAVWYUrvqZnemONQrq+nnP9KednMLnF0zGU29Ou5PyH412tJv3JXZxtRKPLqjQMF2tvi2MOLrZMpXLCxkIiJiTuau/YnskAbGLN0nwlhbCxqQRq2YyNelUrsd2IuY3DviFvBCtxlVChObKqnRg2mrEbGrF2B7RYlr9nDSGsgMGXIJRQpIOYCR4oGvWK35nuhLwqVd/QxRSUlu/IkftRxqq+GCvF22XuQN1UlcreXiTT0NV3C4zG8RHchnuqGDagBVI2LvA6zBPoJFXztVwq3ir+EtXB4T35aDBKqqHLmGoBbLNH4rxfC8NtKuUKIPd2baiWjc9BuJJPzNZ8WZRxxjGNy/dl5Y7k23SCdkuCXMLbZbl03GYgwJyoQNlnUzzOmw0FZD9pmPRsfeAMzlUMuoJREBXTmCCKe9oO2HEMWpyWrtrDyRFlXYNG4a8Br5gQNdRVLFprbsoAyHUT+7O8dP7U7BimpOcny+Pp/tBJxqkSmD7HLfw+YSl58xBkwq5vCCo0II1PPWmGB4R3F428QACsEAfC45MCQJXfl5Gr5wg2xh7IyuWKiY22HQUrjnB7eItHMXV0BKP4RkMT/mHUfmAa8/PVZIZZxvi3+XJrxbU05Kyt8aZXtleo+XSKL2C4wSMjHxKcp8yOfvvUNwi25Ui5qahkxTYTFZwJU/EBvAO486iOO04ep155FGpvp8M3yyqkA6UUOtZrh/tDwug7xh5MrfjEVIL21w5UsHzAb5ZP4bUtYp3SixbnD/0v6l3a6lJOMRdSwA89KovCO1D4241vDJkULmNy5BMTGig6epPtUk/ALbGcQxvH/GZE+S7D5VWUXF+YtBRmrTKbxBxiOJX/ua5+edB4e8AGpbb4gvyrVMA9zKM8AxsNfrFRtl7VsQmVR0Gn4V08TXrV8ud5KVdFcem2X8x1x/DZlDjddG/lP8Af8ag7iQNI+v5VJtxZSpU6g7+lML11A8hWiJAzaeU1mmk3Zj1ENshnauEjUqfeK9973+L2ivJjrUybWXXUhj1/Cu3LtljJn6j8DUbRBYi3qI2EjX56V7vo6/r0rz2wevzrjwF5T03M8q00VBu45z7bCvB4mDNcSwTq2/SSaMlse8b/r3qGiAOYkFo9Jqc7IYAqHuMRDeEexlifePlUNdg7GSNIPX0qycBkYYTBOZ9vWrY1yWj2L4hetHwFpJ5Ajl5mqxZwihm/idi0DLOq84E7Ci9r7We2x1DL4lIJBBHmKiuEB3Nprrs2x1gTGgmBrWi6LtlS7b4TJi2GYgNbtEwYysCyqT5wWPv50yD3FPhuuD0GoXTXepft8AMRfncm0B5BUAIqv4a4RbgeYGo2r0OHBjljjuinwjDLLNNuLa5H/BuJXDdy3HLBhAkD4h6daJ2hw8gmoRgQQRuDIMjQirVaujEW558x0POuP8AEdMsM1OCpfc7Pw/P4kXjk7f2MyxNoB/FLCZ32XoOlW3hRsGzcbDpcRZIIuEE5so2IJ0g1D8bwRS5rUz2esFsNdAGzMRHXKulbND5pKRzdXDZafuXj7Me0qYW2bV4kWmJYMAWyvsdBJIIA25gdTVzb7QMBr+3Jjpau/8AhWOYYwijbT86RfAC+tbcmix5Jbnf5GWOaUeDQuB9tkv49rt9hZsJadbKtrGZ7cliJ8TBZPIQB5m2vxrh2IjNewtyOVw2zHs+1YamhHnQHEMfy0NVyaGEmmm0Wjma7PovAPh0SLJshBJi0UCjmTC6V883L3eFmO5JPuxk0nEfDpJJoi28oH61pmn06wt83ZWc9yXBbOEBhaTLI06gDQ0Pi1/LaY5hMRoOZ8/ei8PzGwmWIC7nTXnH1phxVs+S2OfiPoJA/OvH5Veol/M/7m/Tw3Sihhwy1CkmqrxdQ99ug0/M/j9K0Lh/DjduJaTQtuf4VAknz0FT3Afs0w1pu8uk33kkh4CTO+Qb+hmtulcVJzkdDXS4UEY7c7L4t7Qu2bF17UlSyJmkxp4Rqw3ExEjrTa52fxNq2bl3C4i3bkKzPbuW1k7A5hH5V9U27QVQoAAiIGgjpFN+JcNtYi01jEKXtMVJEsvwsGHiQg7gc6e81ytI52xHzZwPHdxPcXDaLxmDBZaNhJGvPQGpheO4r+ND/l/oa2Cx9nfDLbgjDKxIIi41y8upEnLcZgD5771NDs/hQoQYaxlGgXukgDyEaUzxML/HjTZKeSPEJNIyfhaG5bDXHOYzsIGhj15TTtrKKBK5j7n310p5xfBravXUQLbVXaABoFmQB00PKo8LoCG22gmNRXFzSTySceFfRbxclU5M6rrHhMc9BEUJxJgnQnmD6zNe8IErvGsczM/0pS4vmQQQJ1g0sowRhOpn0P0NNmxMfuT6CfrTy5+0J2nTl+vKm4ZhpMex/KKuiC4q3IGOXWuiyDuWHPQga0tAkTBJmZIilAqDsSTv6VqaIOoQOg9ZPLqaAbkkaiP1pA50futZjUcvfSvW+ikH0/XlVaAA0RoI+hqf4A82WEfC526EA6+81EFNRoRpr+jT/gcftSu0ARy1J1/6T8zRDstHsYdoCMhnn1qLs+EDbwwB7AafX6VMcTtgSY1qGxHizCI56eeulXy/hRMi0WeAYbEGblm2xIzFiozZtANd6Lj+xmEukF7QlRAysyaSTshAO9SHZq2BZUj+FBPM5VGpqRatMJzSTTf9SKT4opeK7EYK2pY28qjUk3HgDzJbTfnTXHdjrdtGaypRhrBZjmjlDE+3tV4uIDQXtCqzyTmtspNr6jMdQkpRXJifaPheZc0SRqBrr5aa05wDYZBbWwpttcVi9ti5KXFjQlt5ExHIcqunGuEd3cL7o2qzsp5qPqf9qiL+BtMhGXnI5EMOYI1mlabVvTzp9G7U4I6mFrsqvE0i4Z56/wBqj8TTjjPeKfEpyo2XORuTqoaNidddjrHMBoHzD8a9XhyRyQUou0edniljltkuQDvqK9iW1nnpSb1vQxuKa469GUnYj6ipnLauSYq2WPsyuGZ3bF3HREUFQisxZidQAoJ+lXHB4vhgFx0tFDat5hcvlYLNIUKM5hpHMA61kdjiZE5FLMdI18+lTXDeDXL0NdhTOgIAA8wN2965Gonum5SlUfr9jfixxcEoxbl+hNcOxkWEE6hdFgy3QU6wOGO7fEd5/CnVjApbAgTHM0W/cULqd9v7Vwcs1KcpL1bZ1sOGGnjufsTPYnCftbtzTwjKD5k9PQH51dcMlVXsVmNu426sygE7kgGduQBFWuwdI/KtGL8BzpTc25P1DZjyApSHqB/auH1NIuNGp0G0f3ppUMPQe1ek9D7U371esEedGRp6j9dRQBn3by0VxOYRDoG5zmEqdAOij51Vmy7wT13A6QAeehq2/aJhst+25YQ6QM5+HKdQvrI+dU42sh0CMASQJ2O532/vWLIqmyjFKuaSV0B5kjQHyolyyi6efIk6/o0NFGpQmWMZRuPMbdKRdbxEuIj/ABfLQHnp/WqUQEu3EEmSpPPfXqIP5U2fFMdVdSOvi1oeJtLAIJUETMzptBB0O31oK2TAyZGXkcv9NquooDS1840029OXyrjX4BCx6k9etDvLz1/XntXMzRpGw0nnty51pog8zEDQEn059KJahdW3MbfhQ1sXPJdSJMkjp+vOk3H1HMcyNB0/EVVoA5ujUa7chrof7074DeVWcGQbgGXzyzA9dTTCzcGpn3jnH9a9ebUaz/Q7fnVemWj2e4/jFGhIkkACdyaYrfM6AjQanmNgfp9arfEli8DuVYbnpU0CQJ5jbLrp/X/yqZvchmWGx0aH2VP/AAtvWdXj0zmKe3rhFRvZE/8ACWweRuDX/wBxo+kU9v8Aoacn5UViiO4lxfugWIkATFR3Du2Fq7cFtlZCzZQTlKlukg71FdtcWUQAfE7ADXkup/7R71U2bwtBy9DoCCNRt6TPpS5SpkSk0zYsdhFuoUbY8xuDyIqjcWwL2WAYAp/ECRmHlGoYdPlNWrsvxQ4nDJcYQ48NwDk43+eh96ePg1uyrqGXmDzonjUzRhzuH0Ms46h1DSQV+LRiUPI8rqbajy5iapuHtXA0C1ccDUOqkhhy1AO21bzY7L4e3nAUsj727hzoPMBtj570/wANhVtrCLA9/wAdTWjS5Z6d8dexGpePNHrn3PnrFMs+IFT0kfUGKHgcB347tVa6QZAAkj/TX0HirIJ1EzHInQH5Df3omFQAQFjfkBPsK3v4m33D9f2MK01eplvCuztnAgNiFV8QwlLUwtlerkGCT7+9dshS5uAKM378QsdEUfF7eetaRjuC2b+t20rHqZn6HTYfKmeL7OrliwVstsXy52y8wCxkfOuXnlPNK5M6WCePFGkufmUC/i1UF3Jy7CdMx8hUPdx9xyYttGni2CqedJx9u4t5rd3Q2mKyJjKGiFA2nT5c66cewIWNBuCdYJGsAzG/yrJtoVqNS8nlXRon2fybNzN/zTp0ORNvnVwGg1+dVPsCR90DE6M9wyeeuX/tqwY7EFQMu5Pr9K1R4ihcVwP1PlUNxW5+2VCPDlzTznNB05gSvzp5hMUzQDHyiqvxziP/AOStWxJAtlGIOzPLAfS386lyoHwW/DoAKMnSmmGuSooxtiZqbJog+3mFV8MCVDd3cRhPIzl5/wA1ZszgsRGU6EEA+enmN/pWqdqFnCXRoNAdeoYEfhWVYkA5tNYEae4jrP62rLn/ABFGMs7F9xlGxB5+fuOXSvYu4Z8R1hdo2E+dNLmEY6hgQdQFMGDsJ5+fpTW5ZKeHXXqSZAEkz+XkfeVFFB+7hgSwEz89tTPP6aUFWK6SY5TO1Nsp3zEgQDOvyIHQn5GuJjusyImBpsDuR51baRbRq4UiNJHXrSgWG+n+9DuXCCfID617OZjkSR7Cf6U9ok5cxKjc6j93zpucSWBCa8zpS7GHUhiQDtvry8/SlXTlIjmB9WiqugBEH4pmBooGuumv65UJrzHlAMzJ9Ij5fjXcKc1wg6DLMDTnEU0xZ0EaSSJHoDUVyBE8Rxln7zbXvFYs0FVMnMdIMba1NLiFG2h2577n8KyjtPb+744m2zSGW5J3zHU7DrV34fdLFZM8/eplhpDMmRzfJpnYa6zWbusoLkL5eEEieY1HzNSmMv5Qdyem31NN+yNsLgrWURmBY+pY/wBqHxRzmirJUkgj0UrtliR3tpTHhRmO37xAiP8AL9arOKuSCGG3UQdfz2+VG4tb7zHXyzNpcyCDsqrAH0oDLlJG/hXcnXUHX9c6pNJSKP3LR9n/ABA2b3dzFu6slSPhuCMuU8yZIPtWm4Y718/tjHF0EHUMkeWp19RAreeE3i9pGO7KpPqVk1aFp8kxfA8J9KQfWuOKaugq7ZdIdFRFIJqodvOJ3cNhTcsuVfPZWYDaNeRW0YEbEinPZfEtfw9t7rFmZQTyBPoNKrYetFkF4HbX02+ddY0lNBpSjUkmF9sdMRiwDBF64ZjXxEmPkQB86gMJbg7wTIBM6nca8zpPvVx+0vh6pjjlLftra3G12aWQ5fIhAdZ1mqTfvFHCgyCSddeZH69KpXaEPs3Ds7hCmCsI3NQ0/wAxLfnTtcQouEghSNPF06U6wdoLatAfupbGvMZQNabcYwq9PfnRRoj0Es48AszkBQCSZ2AGp9Ik1lr8S7zF98Cxm8Lm50XOCogeUCp7tzeNu1btpotwnP5hYhfTWfYVRxiSGCiANoH+XX11+gqkhWR8m623IMHSNp50a7eMeEa+dds2AYJnanSWwOQptWMspX2h41hhe5Bh7x5GCEUgkgkbzl+tZe7XRsBlnUkgFQNABV9+1ZAL+HO8o/M6ZTIjpvVBzkoJJM5uZ5OQI9qVLsU5cnrF3VoUyQBlB1XmI821rlzEQFkMM7ldRBkAEHw+h/0+9NrxKhYZtTl1M6TG/pRrIBtFiJILDWTplWor1IQ2xDypAzFt466yAMsHnP050xuqzGVO4BMkb+vP1qea2oywo3YgRoIVZiOs6+gqs42+Q3LUA7DSenlTMbvoGf/Z">
            <a:hlinkClick r:id="rId5"/>
          </p:cNvPr>
          <p:cNvSpPr>
            <a:spLocks noChangeAspect="1" noChangeArrowheads="1"/>
          </p:cNvSpPr>
          <p:nvPr/>
        </p:nvSpPr>
        <p:spPr bwMode="auto">
          <a:xfrm>
            <a:off x="53975" y="-1790700"/>
            <a:ext cx="5334000"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6" descr="https://encrypted-tbn3.gstatic.com/images?q=tbn:ANd9GcS5LJ9vPp1cFZh0InNpZL3Mybj4t-Fbq5XQI85HyAJ7MCkf1jXj7A">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85800" y="4876800"/>
            <a:ext cx="3810000" cy="216737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22318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References</a:t>
            </a:r>
            <a:endParaRPr lang="en-US" dirty="0"/>
          </a:p>
        </p:txBody>
      </p:sp>
      <p:sp>
        <p:nvSpPr>
          <p:cNvPr id="54275" name="Content Placeholder 2"/>
          <p:cNvSpPr>
            <a:spLocks noGrp="1"/>
          </p:cNvSpPr>
          <p:nvPr>
            <p:ph idx="1"/>
          </p:nvPr>
        </p:nvSpPr>
        <p:spPr/>
        <p:txBody>
          <a:bodyPr>
            <a:normAutofit fontScale="77500" lnSpcReduction="20000"/>
          </a:bodyPr>
          <a:lstStyle/>
          <a:p>
            <a:pPr eaLnBrk="1" hangingPunct="1"/>
            <a:r>
              <a:rPr lang="en-US" altLang="en-US" sz="2000" dirty="0" smtClean="0"/>
              <a:t>1. </a:t>
            </a:r>
            <a:r>
              <a:rPr lang="en-US" altLang="en-US" sz="2000" dirty="0" err="1" smtClean="0"/>
              <a:t>Mostafavifar</a:t>
            </a:r>
            <a:r>
              <a:rPr lang="en-US" altLang="en-US" sz="2000" dirty="0" smtClean="0"/>
              <a:t> AM, Best TM, Myer GD. Early sports </a:t>
            </a:r>
            <a:r>
              <a:rPr lang="en-US" altLang="en-US" sz="2000" dirty="0" err="1" smtClean="0"/>
              <a:t>specialization,does</a:t>
            </a:r>
            <a:r>
              <a:rPr lang="en-US" altLang="en-US" sz="2000" dirty="0" smtClean="0"/>
              <a:t> it lead to long term problems? BJSM. 47:1060-1061, 2013.</a:t>
            </a:r>
          </a:p>
          <a:p>
            <a:pPr eaLnBrk="1" hangingPunct="1"/>
            <a:r>
              <a:rPr lang="en-US" altLang="en-US" sz="2000" dirty="0" smtClean="0"/>
              <a:t>2. </a:t>
            </a:r>
            <a:r>
              <a:rPr lang="en-US" altLang="en-US" sz="2000" dirty="0" err="1" smtClean="0"/>
              <a:t>Difiori</a:t>
            </a:r>
            <a:r>
              <a:rPr lang="en-US" altLang="en-US" sz="2000" dirty="0" smtClean="0"/>
              <a:t> JP, et al. Overuse injuries and burnout in Youth Sports: AMSSM. </a:t>
            </a:r>
            <a:r>
              <a:rPr lang="en-US" altLang="en-US" sz="2000" dirty="0" err="1" smtClean="0"/>
              <a:t>Clin</a:t>
            </a:r>
            <a:r>
              <a:rPr lang="en-US" altLang="en-US" sz="2000" dirty="0" smtClean="0"/>
              <a:t> J Sports Med. 24: 3-20, 2014.</a:t>
            </a:r>
          </a:p>
          <a:p>
            <a:pPr eaLnBrk="1" hangingPunct="1"/>
            <a:r>
              <a:rPr lang="en-US" altLang="en-US" sz="2000" dirty="0" smtClean="0"/>
              <a:t>3. </a:t>
            </a:r>
            <a:r>
              <a:rPr lang="en-US" altLang="en-US" sz="2000" dirty="0" err="1" smtClean="0"/>
              <a:t>Malina</a:t>
            </a:r>
            <a:r>
              <a:rPr lang="en-US" altLang="en-US" sz="2000" dirty="0" smtClean="0"/>
              <a:t> RM. Early Sports Specialization: roots effectiveness, risks. </a:t>
            </a:r>
            <a:r>
              <a:rPr lang="en-US" altLang="en-US" sz="2000" dirty="0" err="1" smtClean="0"/>
              <a:t>Curent</a:t>
            </a:r>
            <a:r>
              <a:rPr lang="en-US" altLang="en-US" sz="2000" dirty="0" smtClean="0"/>
              <a:t> Sports Med Rep. 9: 364-371,2010.</a:t>
            </a:r>
          </a:p>
          <a:p>
            <a:pPr eaLnBrk="1" hangingPunct="1"/>
            <a:r>
              <a:rPr lang="en-US" altLang="en-US" sz="2000" dirty="0" smtClean="0"/>
              <a:t>4. </a:t>
            </a:r>
            <a:r>
              <a:rPr lang="en-US" altLang="en-US" sz="2000" dirty="0" err="1" smtClean="0"/>
              <a:t>Jayanthi</a:t>
            </a:r>
            <a:r>
              <a:rPr lang="en-US" altLang="en-US" sz="2000" dirty="0" smtClean="0"/>
              <a:t> N. et al. Sports Specialization in young athletes: evidence based recommendations. Sports Health. 251-257. 2013</a:t>
            </a:r>
          </a:p>
          <a:p>
            <a:pPr eaLnBrk="1" hangingPunct="1"/>
            <a:r>
              <a:rPr lang="en-US" altLang="en-US" sz="2000" dirty="0" smtClean="0"/>
              <a:t>5. </a:t>
            </a:r>
            <a:r>
              <a:rPr lang="en-US" altLang="en-US" sz="2000" dirty="0" err="1" smtClean="0"/>
              <a:t>Hecimovich</a:t>
            </a:r>
            <a:r>
              <a:rPr lang="en-US" altLang="en-US" sz="2000" dirty="0" smtClean="0"/>
              <a:t>, M, et al. Sports Specialization in youth: a literature review. JACA. 41:32-41, 2004.</a:t>
            </a:r>
          </a:p>
          <a:p>
            <a:pPr eaLnBrk="1" hangingPunct="1"/>
            <a:r>
              <a:rPr lang="en-US" altLang="en-US" sz="2000" dirty="0" smtClean="0"/>
              <a:t>6. </a:t>
            </a:r>
            <a:r>
              <a:rPr lang="en-US" altLang="en-US" sz="2000" dirty="0" err="1" smtClean="0"/>
              <a:t>Kaleth</a:t>
            </a:r>
            <a:r>
              <a:rPr lang="en-US" altLang="en-US" sz="2000" dirty="0" smtClean="0"/>
              <a:t> AS, </a:t>
            </a:r>
            <a:r>
              <a:rPr lang="en-US" altLang="en-US" sz="2000" dirty="0" err="1" smtClean="0"/>
              <a:t>Mikesky</a:t>
            </a:r>
            <a:r>
              <a:rPr lang="en-US" altLang="en-US" sz="2000" dirty="0" smtClean="0"/>
              <a:t> AE. Impact of early sports specialization. J </a:t>
            </a:r>
            <a:r>
              <a:rPr lang="en-US" altLang="en-US" sz="2000" dirty="0" err="1" smtClean="0"/>
              <a:t>Phys</a:t>
            </a:r>
            <a:r>
              <a:rPr lang="en-US" altLang="en-US" sz="2000" dirty="0" smtClean="0"/>
              <a:t> ED Rec Dance 81:29-38,2013.</a:t>
            </a:r>
          </a:p>
          <a:p>
            <a:pPr eaLnBrk="1" hangingPunct="1"/>
            <a:r>
              <a:rPr lang="en-US" altLang="en-US" sz="2000" dirty="0" smtClean="0"/>
              <a:t>7.  Brenner JS. Overuse injuries, overtraining and burnout in child and adolescent athletes. Pediatrics.119: 1242-1245, 2007</a:t>
            </a:r>
          </a:p>
          <a:p>
            <a:pPr eaLnBrk="1" hangingPunct="1"/>
            <a:r>
              <a:rPr lang="en-US" altLang="en-US" sz="2000" dirty="0" smtClean="0"/>
              <a:t>8. Baker J, </a:t>
            </a:r>
            <a:r>
              <a:rPr lang="en-US" altLang="en-US" sz="2000" dirty="0" err="1" smtClean="0"/>
              <a:t>Cobley</a:t>
            </a:r>
            <a:r>
              <a:rPr lang="en-US" altLang="en-US" sz="2000" dirty="0" smtClean="0"/>
              <a:t> S, Frasier-Thomas J. What we know about early sport specialization? Not Much! High Ability Studies. 20.77-89, 2009.</a:t>
            </a:r>
          </a:p>
          <a:p>
            <a:pPr eaLnBrk="1" hangingPunct="1"/>
            <a:r>
              <a:rPr lang="en-US" altLang="en-US" sz="2000" dirty="0" smtClean="0"/>
              <a:t>9. Thompson, Dixie. ACSM Society Fit Page. ACSM. 15:1-7.</a:t>
            </a:r>
          </a:p>
          <a:p>
            <a:pPr eaLnBrk="1" hangingPunct="1"/>
            <a:r>
              <a:rPr lang="en-US" altLang="en-US" sz="2000" dirty="0" smtClean="0"/>
              <a:t>10.Committe on Sports Medicine. Intensive Training and Sports Specialization in Young Athletes. Pediatrics 106: 154-159. 200</a:t>
            </a:r>
          </a:p>
          <a:p>
            <a:pPr eaLnBrk="1" hangingPunct="1"/>
            <a:r>
              <a:rPr lang="en-US" altLang="en-US" sz="2000" dirty="0" smtClean="0"/>
              <a:t>11.Tamara, C, et al. NATA  Position Statement: Prevention of Pediatric Overuse Injuries. </a:t>
            </a:r>
            <a:r>
              <a:rPr lang="en-US" altLang="en-US" sz="2000" dirty="0" err="1" smtClean="0"/>
              <a:t>Journel</a:t>
            </a:r>
            <a:r>
              <a:rPr lang="en-US" altLang="en-US" sz="2000" dirty="0" smtClean="0"/>
              <a:t> of Athletic Training. 46(2):206-220. 2011.</a:t>
            </a:r>
          </a:p>
        </p:txBody>
      </p:sp>
    </p:spTree>
    <p:extLst>
      <p:ext uri="{BB962C8B-B14F-4D97-AF65-F5344CB8AC3E}">
        <p14:creationId xmlns="" xmlns:p14="http://schemas.microsoft.com/office/powerpoint/2010/main" val="3625220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Defining Sport Specialization</a:t>
            </a:r>
            <a:endParaRPr lang="en-US" dirty="0"/>
          </a:p>
        </p:txBody>
      </p:sp>
      <p:sp>
        <p:nvSpPr>
          <p:cNvPr id="3" name="Content Placeholder 2"/>
          <p:cNvSpPr>
            <a:spLocks noGrp="1"/>
          </p:cNvSpPr>
          <p:nvPr>
            <p:ph idx="1"/>
          </p:nvPr>
        </p:nvSpPr>
        <p:spPr/>
        <p:txBody>
          <a:bodyPr>
            <a:normAutofit/>
          </a:bodyPr>
          <a:lstStyle/>
          <a:p>
            <a:r>
              <a:rPr lang="en-US" sz="2800" dirty="0" smtClean="0"/>
              <a:t>Intense year round training with exclusion of other sports?</a:t>
            </a:r>
          </a:p>
          <a:p>
            <a:pPr lvl="1"/>
            <a:r>
              <a:rPr lang="en-US" sz="2400" dirty="0" smtClean="0"/>
              <a:t>Hours spent in Sport A &gt; Sport B &amp; Sport C</a:t>
            </a:r>
          </a:p>
          <a:p>
            <a:endParaRPr lang="en-US" sz="2800" dirty="0" smtClean="0"/>
          </a:p>
          <a:p>
            <a:r>
              <a:rPr lang="en-US" sz="2800" dirty="0" smtClean="0"/>
              <a:t>Not a “single focus” but also training time</a:t>
            </a:r>
          </a:p>
          <a:p>
            <a:endParaRPr lang="en-US" sz="2800" dirty="0" smtClean="0"/>
          </a:p>
          <a:p>
            <a:r>
              <a:rPr lang="en-US" sz="2800" dirty="0" smtClean="0"/>
              <a:t>Starting sooner &amp; sooner(Age Limit)</a:t>
            </a:r>
          </a:p>
          <a:p>
            <a:endParaRPr lang="en-US" sz="2800" dirty="0" smtClean="0"/>
          </a:p>
          <a:p>
            <a:r>
              <a:rPr lang="en-US" sz="2800" dirty="0" smtClean="0"/>
              <a:t>Multiple teams during single season</a:t>
            </a:r>
          </a:p>
          <a:p>
            <a:pPr marL="0" indent="0">
              <a:buNone/>
            </a:pPr>
            <a:endParaRPr lang="en-US" sz="2800" dirty="0" smtClean="0"/>
          </a:p>
          <a:p>
            <a:endParaRPr lang="en-US" dirty="0"/>
          </a:p>
        </p:txBody>
      </p:sp>
    </p:spTree>
    <p:extLst>
      <p:ext uri="{BB962C8B-B14F-4D97-AF65-F5344CB8AC3E}">
        <p14:creationId xmlns="" xmlns:p14="http://schemas.microsoft.com/office/powerpoint/2010/main" val="3474834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Overuse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Centers For Disease Control and Prevention</a:t>
            </a:r>
          </a:p>
          <a:p>
            <a:pPr lvl="1"/>
            <a:r>
              <a:rPr lang="en-US" dirty="0" smtClean="0"/>
              <a:t>&gt; 5 million children suffer  sport-related injury annually</a:t>
            </a:r>
          </a:p>
          <a:p>
            <a:endParaRPr lang="en-US" dirty="0" smtClean="0"/>
          </a:p>
          <a:p>
            <a:endParaRPr lang="en-US" dirty="0"/>
          </a:p>
          <a:p>
            <a:r>
              <a:rPr lang="en-US" dirty="0" smtClean="0"/>
              <a:t>Year-Round Specialized Training</a:t>
            </a:r>
          </a:p>
          <a:p>
            <a:endParaRPr lang="en-US" dirty="0" smtClean="0"/>
          </a:p>
          <a:p>
            <a:endParaRPr lang="en-US" dirty="0" smtClean="0"/>
          </a:p>
          <a:p>
            <a:endParaRPr lang="en-US" dirty="0"/>
          </a:p>
          <a:p>
            <a:r>
              <a:rPr lang="en-US" dirty="0" smtClean="0"/>
              <a:t>Safe Kids Survey</a:t>
            </a:r>
          </a:p>
          <a:p>
            <a:pPr lvl="1"/>
            <a:r>
              <a:rPr lang="en-US" dirty="0" smtClean="0"/>
              <a:t>9 out 10 parents underestimate length of recovery</a:t>
            </a:r>
          </a:p>
          <a:p>
            <a:endParaRPr lang="en-US" dirty="0"/>
          </a:p>
          <a:p>
            <a:endParaRPr lang="en-US" dirty="0" smtClean="0"/>
          </a:p>
          <a:p>
            <a:r>
              <a:rPr lang="en-US" dirty="0" smtClean="0"/>
              <a:t>25% of adult athletes</a:t>
            </a:r>
          </a:p>
          <a:p>
            <a:endParaRPr lang="en-US" dirty="0"/>
          </a:p>
        </p:txBody>
      </p:sp>
      <p:sp>
        <p:nvSpPr>
          <p:cNvPr id="4" name="AutoShape 2" descr="data:image/jpeg;base64,/9j/4AAQSkZJRgABAQAAAQABAAD/2wCEAAkGBxMTEhUUExQVFhUWGBoaGBgYGB8cGhgaGhwcGhwaGxwcHCgkHR8lGxcYITEiJSkrLi4uGB8zODMsNygtLisBCgoKDg0OGhAQGiwkHBwsLCwsLCwsLCwsLCwsLCwsLCwsLCwsLCwsLCwsLCwsLCwsLCwsLCwsLCwsLCwsLCw3K//AABEIAMIBAwMBIgACEQEDEQH/xAAbAAABBQEBAAAAAAAAAAAAAAADAAECBAYFB//EAD8QAAECBAQDBgUCBgICAAcAAAECEQADITEEEkFRYXGBBQYikaHwEzKxwdHh8QcUQlJiciOCM6IVRJKywtLT/8QAGgEBAQEBAQEBAAAAAAAAAAAAAQACAwQFBv/EACsRAAICAQQBAwMDBQAAAAAAAAABAhEhAwQSMUEFE1EyYXEzocEVIkJygf/aAAwDAQACEQMRAD8AApBephinz2iIUCIgqbxPCPmnNsJq0Mle4Dtt9zAlKNd+MSRNJptYNtAgsdS2pTziZmERFK9DXVvZhTEPqRZw1/KsNFYZCh+oMTVMYO9aNUForZi/A6Q4e510h4jZYQs8BEggjV/rFPOW87/h4k9j+YKK0HWk6k8iYkoN8pod4r5ja/vWJJmAaXiyIVKHuQN9IYpL0tvf6xAKFXhkTi9BpYN0eKyDolFtBzh1IrqIh8egoHF2ERzE1duERDmWAd9ePPzh8g2bi14b4lvoIl8PMHD/AKQERUaN4h7vxhCYeO/6xP4J4/iIKl7HzhLInccLXiVhSv2hkyn3PLeCCQRVwBx32hECRR6n0iK18CSNx9ItDDncdIgUI4vxDRJBkDsGZ94Etg7kV1H7xaQEnQt1iJIe3BmZomKsD8J9uGkG/lFG1uF4HKnAlqjmlvKJrrr5/d4U15IdchrluZiMyYgCxPHaBrWBdRI1p+PrCTNTdJ/eDl9iHTNQ/wAtTZ6+kRVPULADpDiW9W4WcwikUPsdIuTARWf7vp+YUMOnSFDyZoGgN8xgcsDTj/SfUwfQVbmPr6RBrnO4228okzFE0ymZ9j+0AJYkBvfODca+cMC1GO7trFgB0gvah47c4KpLaH3vFdUtz8x4VYcmg3xywqa8vJ9Iiojl9k2iYKRQm16/rA8upAt58oEhWmTm/W+usFMkXDlL+Ib86Q5SABUGKyBuioGj+9tIUqa5bKRzDfiJxY4DoQ5u1LQJaUg3JbjSLKJYJOZSU8BCBSNXHJmiUWOAWejEN71eJSgbgp4gX84aUdChPi4k8uUFRMKagBPAftDxAHMlEFtTaIqw80s6QR74w4xSz8xN3vEVFQqHHvnWCkAWVh98vDnBjJCbG+wH3MV0K2Lb0DmJLxD/AC+rH0ENfYSYXUBRP060iCp4Fkhjt+phjMaxHEtEZMw5r3rb9IG2WQoxRbXThAVqr+HvvdjD4jEZblI6iHEyg1fV4BESo2PGkMtTblyXia5TV9IgHbVPMAwUisSVElyfMW8jEyW6+9YGtYZg/FomZganK+8QWATrXW9odQVU5g3SJqxFdGFw1+sDWpyWblvERNIO7vvpyhFVBXg4NPbQ6E7ptx6Q6v8Aqdw96RGh0JH9wP2hhUGvKI2DUOtvbQw2DW5cNYaJizK4GFA1SK1J6OR6GFEBGXL3Y+sS+ASNgWalfKCypgBboG+vCGzAkZlFJ5m0btGRDCAirjm4b9Hh0SmsfWJOCTUltX3iC5WwAIo5v9YLXgaIqwwCnLkH6wkSAasrrQDRoIt66/p1hviJbLmO0HMkiYAzErASkXJqeQ4xYx3b8uVlThwiwKlBzXYEp0DfmMr2/wBoZVCWpVCxCrObF+QbzguO7RlzPiKmYlKloCUoAQ2YbBmAALx9LbqMYpg42a/D9tqyBc6WlSFDw2e7O6S6S+8V8VLCgVyySj+oGpQbDix3jH9rdpgKQ4lI8Cf/ABhgobq40jQYDtFGHw7TSyppfKq7f0hr3r5RvW4yhnsVHNBFIFLOdWPDhEZaHs1DueTh73i3Nl5nJBA05QNCUAu6n99I+UxGTIZ31EEzAu7+RgSlPTNTahtCQoh2SVcX/aC/grBFReySGa3N7wVKDcuNbUrDma7Eq6frCmTyd+g+0VS7CkQSQSSLjWnlAyl3Dh9rV1g4mljQqpZvzAUzXNUKS2ptDbGkS/lzqdtdOD2hpmFSL00oYKtVHoQNyffWKxYMSAx1BJ+sQYQ4lhWkEfLR6DYe2gfx07VuSAawT4iDQuCd7xARUkXvz0hZ1NR2PsQSSHtSlXgWKzBVXIBuC0DIcSVHUAcn0gUwt/b1DPxg0tZv9f2hlywXq45PF2NDypZemWo1GkOcMXooB9P2tCJKWL05NpEDMJ341t72iQ9EuZHmYikJPyt0rEJkwg/Lw9+9IQXoT9n9/eIhLBBt0t6wypo0Z9tYKUglvFSEtIDUA9DSBCDE8jfpChGYNx1H6QoTQaVVRJAHH9oiEqBq0BRMU/ykAWNInOml38R/PSJmLJhBexprcQspG7nf884aQSTc10BsYIgqFwWfz4xFgjLSC16v1MNOUnWWSdwIPhgqYrImUpRBYUd9qa1jS4PuRPUl15UG4BLn0DCNxi30hPN+3+y5cyViVupK5MtEwJKgy3KhQEOGSli1+kYhCyETElNwk/Mw1ZxrrHsPbXcWeJqZqpUuelKVJMvOpKlO9UkChFI46xhbzOyQhWxDa8kuLigj3RxFWMbMF2bhic5CkJmoCPhpLqKypTOgAEOkeKttngRSpOIZalKIUkFVyXa1TWsavvFMkLl5JHZwlzP6VoVWpDjIhHjcBqktmMD7vfw/xqh8X4Rl5cq0ZxlJNyAgjM4Z7M8btVgnfk2OIWgsEzCf8lOkk2LjQ8N4aUAPD4izGp03DxVwJMyWla0h1DMWG/v1i2VPYEffhHz5fUzI0yWnRNavFebORLTmmOotRBNBz4QXEzlBClEtkSpXBgx9vGF7Ox5W2ZTrYqU+/X3SPRtoRcuUvANXhGxR3pWkMkJSNkhgI6GG7xiZSahKuJAccQbiPPz2ilQ+YRe7KxEnNmmryyk/M3zKOiE7k+grH0uUaOfE23aOA+ElM3MSiYHS9w9WLcK8X6RRTWzH3zitj+/6cRMRIRLAlqVUlVaWajaxZ+Exoffv6R8jXjxljydGiHwQCXAD0/cQvgMzpA6uecSW5ZIcgXbV+nGGWSwzacP3jisBgiqchLOQ543MMJANUgbl9BwMTIBrl82DQ+W3v94rYpAzIL+Gt7n6UiMyUsUCjVqtaCTAmxI4vX6e6w6QW8OgrVm4ef0gsaFKkTMoBU+vsQ6QQa0c392gYUdQza/tEkrJOh50jIob4lwbbA3PKBTFJJqTyp5tFhc4MK2P9u2jPWsN8SjXe5ao9I3gq8AclnU4N3Hpe0T+KgVZQa3CHVORQEE1YFvp5QlZR8peAiKcQaMCNafrEm8JJc89K+sDynUV2BY+ukTnEt4UPYMDCi7Cy1qYMSBz/MKKolf4w8VhkmoUcB6U48IDKUSHoBsGI4tDKllfzAg8CRBFSzYGx9OvnGnVD+A6VXcAe3+0DWHLWFWpEZaToQfZg0tJBBUHGzVYHTnaCvAUekdjSpWClJfxTFB1rsbOw4PSHxve0DDmfLQ6RloaGq8pHPWOD2/3lQZQTLUHWkEEEEBw+U7Fo5vdKbLm4YS52ZkTcwbMHynMASL3tHsUkml4NVg1h72gS5KlSSr4xmZAhaWIlkAEZylypwwFdINje8uFlrEucTLWUIXlUguQs5QAA7qehSK0jmq7vSSiTLlTyn4KVCSSELy5iCSyx8wKUkHTLzieO7C+JP8AjlUtRCpLZkVSmUSSAQbqJd2jtaDJ25eMwwmGUFJTMcBspFSAQAWYljB5faeHctNQSHJ8QoEllE7M1Yz2FkzkYlU1YQUTFFhmU7BICDkytmBSHU9ATHL7aw0xOHxpMtPxcTMyoylJyySmXLJDs3hSpWXeC0hybvFYLD4hNQlaTZQb/wBVCPOe9Hd1eFVmSSqWTRRNtWU2vHWLvcKYqTh5hfxKmKJBoHfKBlFBQC0ajECdPlLQEJIUlgSWFW90jlJRmiaPKsQohClEApYvWgDV1rGLxPdHtErVMlYaaUzAWKWOZCuSrER7LN7hzVSyla5dQRlAJoeJjj9jfw4nIC/jTATmOQpzfK7gkumtdNotCLinyQHA7h92JcrCzl9oYNilZVnmyirLLCEkl2IABCjFXvRjOzMQmTh8MUJZZWpcqVkASlCgxUUh3JB1Hhq0ajtT+GM6YhQRiDX+n/kY8CTNUK8o4Er+DWNYlK5SS4YKWWI1dkmPT7mKRcfJge6+HK5yCTlAIOYpJFCHHE1FBWPQcLNKpSJhyjOkKB3zVFHpQ2itjf4W46QtKkI+KySvwEECY9UD+ogjUgRdw2EmS0IlzUqQpKUjKpISQQAI8m46JpDg0qwpXy0rAwAXLltH/EGVhw1nHCkJeXwu4Na7t9Y8jBRBplJVZRpd3HVocpG5y9HpvDzJzUuBox86xAlHLZ4yTEqUSXSfPrfoLxNQKa5y1yBaHCSagHlyiK5xsX/6h6ajk7GFZIQmAlq13iSU+FwC7aD3qIrqFctuJH2B+kEk5mJzAjgP0iRWRmzG1qBQNzs/ukOlaSxYuL1vEhpY/mB5Ak5iA7Co63HKJ0I61rOxHXkHI4Q6UhwH+7cqcIYzlVDNZjfSlBX2YEynugncQURcCCzvoG3DV1ERmAg0BOgNfoIZKCAXID22HKBZTox4A6xpobHBVt76mFEDNUKFTHmR9oUZwXJEEzVhTgNtvXd7RYEza559bRAIqahxWrmnswyVaK8PLr5co6KIdB1KcHxVNjrfblSKxwoUQ6jTZgIueIgmn0tAVJLhtTY25XoOcLLBUm4QZGFhoL5dCBuPoOMdHu3j/wCXlLWtyEfEmKCWqwBo+7esV8iwoFk0qrXWz8vrHK7bx8oJxEpCxmyl0GhDtvehFReOmnlm7xRpj/ETCKFTMSeKH/8AtJjs9g9vycVm+CsqKQCoFKgzu1xwPlHnndHutJxMj4k1akupQdKgKBt+saPC4KXgcPizImLJyE5lNQpSogJI4qj0tLozk1+G7Tl51JM2WFihGcP5PAe0GWFEqJYE3d6bx472T2HNxKFrSpHhUxzkuSwJLsXvHX7g41YRiZb+DKCBsouKdB6QSgqFM9P7jYUzakeAHOeJUHCfMv0G8egm1I8u/g922pacUhdAhaMg2SUMw6ojXTO87zVS5cvNkLKJUBUM6Uv8xqOEEIqKJsqzO1cSiVmWtClLWSgS5bf8cpRMxdSp8yQAml1JpWkMZ2tPSPhfFaeZaFJTlS65s5RCUAZfkQGzEB2LvQxosJiJqqlKED/Zz6UiwZu7R1QGbHbqzPCUTZRlhagoM7S5SHmzCQrw+M5RSL/dztOfPda0oTL8WVOVSV3BQaqIIKC70ro1YszJMshX/FKIUGU6R4hsqlRwMc2XNk4dJEqWlAKnyoDB6B/QV4RNkaYqil2v2XLxEsoWORF0ncRycL2/mICk14bbtpFmT2yFKKUi2r3v+IzhieY9pdnLkzVypii4bxf3JOo2B9IprKnu/FwRHf794r4uIyJqZaQFMKVqz60rwcRmygA1UH2HCPDPTUZYMWSlTiHdjYbWJMTAQQ4A2flevQxTM1ZPhBZw9PWCypaidGtcDr6H2YKDLJhYdk5ju1hrvx3giZxaxdjo3Kx9IgEl/EAenJg7b1jaYHDS0oCTKlqAFSUhydTmZ482vuIaH1HbS0nPoxmYp4A71fz+kIzSRQvwoGHANzjXzew8KsUSpHFKv/2eOfie6ZNZeIHALTltxDxzhv8AQl5r8mnt9SPgza5pv4qGoYvDrmPckFvK5Yx1sV2BikFwgrSb5FZm5AF45WIkFBDhYILeJwW0d/xHqjKMunZxaaIibpQ7sPNtYjLWhJptUVYCsTEw1S/2+kCUjY8S59K20jYFmbiUpGtQRT9t284rpUDS/Ejfj09YjkWdhq2/4iMpK/7aniG834wldjZOPoYUOqWsEinv/tDRmkVHZXKIejDSlhqCfxFZRUHASDZnP1pzgRnrBBBJ2r+kWjjlFnv68293jvhmgC5nhemtgKUs/u8VwXIvU1LtX928ovySlR8RBez08z0giJb0BSKtYM2l33jPEaRzxKUKkjzct5UEB7b7IlDCzMXOSCKS1KAdf+KUg75g52Twr0zhA5GYK1oQKXpb02jE97+0lImrknxoSMpSq2Yh8waxDivCNacHywBysB2LNmSVzZU1paAST4k20pRySB1EaRWPI7IKSXUSUgvUgrAq/UdBGfws7GTMOZUrOvDk+JCBmCVO9QPEkuORjQdodjzJfZ3iSQUlLpo4GYkn1Eeh/wAicLsftbE4eX4A0tSifEhwSwFD/wBY1fYnbEheHzplypM3NlWEJCQsioIAFaG2lYzyu8qBgf5ZIWFhKg7DKSokn+qzHaDdypSTLUpZFCSKs1gfNopEd/D9vfys5kIMozkpWFu4JQVXGg8UVe8uIM84dISEqmTJjrUfCVq+GNqBgD/2jgd6e0UzJsr4Z+RCklv9nT6GL8tObBSVFDlOImKEyrJATL8ANg5JJ5CNRj5QM1v8PuxJ0rFhSyjKlK6pU9SGDUG5j0ftDtJEiUubNPgQH57JHElh1jNdze9ScTKmJMuXLVKUmiAQClTsak1dKtdozffrtZWLxCcJJP8Axysy5h0zJBUokDRCQeZJ2EbVt5A7XcTvNi8ZjJiVqHwsil5QkeGoCUhQD0fW7Rou1UeGYDoHjzf+F+MnI/mJqEkfIl8rgXNdDcUerRtu0O35gQo4jDn5SDMl2IahymojGpJdCkcXtDt4BSZNEooCRsz14fmNH2FPQ6jn/tAIjyntTHCdNBSkgAJAdw/ny9I1fczAJM1CsQtSUmqaslZ0Cj/bemu8cNPk5GnVF3t4p+PMI/qILixOVILty9Y5V7pGwUw+5tEcVi5WdYSqmZRDK/pqzekJOMA8Dg9Otq1qKxxnfJ2YFmZLFNhfQs2hpAgkP/46acOLPsPQxNS9DRyKVY1duAvEZhd7J60a30MYaDs6PZWFzzE2ZJzHiw28o1GX3xjg91MPlC13chIJ2H2qPKLHebtkYaSV/wBavCgf5Gr8gK+W8fn95OWrufbh30fT28VDS5Mpdp97DLxIkSkCZUJUSWOclmBD2cP+kdvtbtWVh0hcxTPQAVKjsBGB7lYUTcSF1ORJWon+40HqSekTxktXaGMWArLLlpICrgJTR7i5ry5R7tT07R91QeFFXJ/cwtefG/no3PYvbUrEJJkk0PiBDEPuLVaL87EqNFMQ3yqAIPm8YP8AhlL8c5WmVA6uT9vWNriz4dKb/fhHzt1BbbcOMHg7ab9yCckZbtgpCwUoAcUy0DgnS3SOatYaynpZwzneoaOn28aoLuA9WYUb0EcgTySC7jz4b+kfY2c3PRTZ87XilqNEqPlrobOafvAhNTnNxtW3ttIktTuwPTbjvEkqUwPEc+R/Ees4g/ig6woIZitEFtIUREwo+IbjQ0HPaKgWoFiKc3N/SJFMtJy2VqAk1icxKSxqSKVLk+TUj1OJ2aA51H/FL3ApyL8hFiXOJFGbcC9G6awJKwPmCaPUi1NK+phxiCbFweXpAoryCSJyxMScxUEiujMPf0jD96wtS1zSLn9BGl7Qmumlxwvw/SKEpYXUpcDM4LtUFiSNdWfSNxx0VGOwXaUySvPKWUq4ajYjUR3ZXfvEZSlaJMxJDEKSajYsq0V8d3fSAShTbA/TeOTM7NWksW5xp0yLmI7XlL/+WQn/AFUpvIkxSxPaC1U+UbCCyuzyGKiK6a+6wdSZQDKqGiojmyFsdo9Q/h73jRg8LiUzSUrxEvNJDEgsFpDkWL76R5jLwqlHwgkPePS//gMqdhcKS6FiSEkpapBIIO9X84eSj2Zo7/8ADDATf5fETUgFyANyZaCQABeq4x4kY7DfEV8OcgrQpMxSpRqlXzuVJoDvSNj2LgkSZaZcuZMQBet1G6qbwLvXgcTNw5RKmzpiioeEG4qC9n5RR1clQ/8ACbtCYFzUZSqXlzgZaBdEvmb+2jPG7x6TPSpLPQgtYP8Af3SPOP4e9lz8PMmDEy1JSpPhSogupxUSwSSW1YCl49T7NxQoGDnS7AXJy+EchTnFJ2yWDxnvpNlSFFF5iUgpymoJY+KltW/SOKrvTOVKMoMlBeoqoPdjp+pgPfzGJm9o4lUsukLyhtcgCKdQY4wW1tY3BcVgmW5UhKSCkkEav9I3OGxRUiWoihSDbWxr5xgJC3IS9SW5P+jnpG0k9poSlMuWFrUAAkbBv3McdeHLoGrOuSNGNg4tytWx2iU2po4U/NzvTmYq4bElSqgBeV8oUD4dFON60eOj2UlS5yA2Vi6g9Wv9WHWPHqv24tvwajG2kanASPhywkkUDk6bk+bxge0cacSudij/AOCQCiSDZSyWSfPxHkkRqO+OKKMKsD5lsgcM1/8A1BHWPNVTGTkc5DXKTTMAztZ63j5vpO29xy1m8t/t5PZuJ8Uo+DY92AMNgJs/+qZ8r3o6Uf8AsVHrFXssfA7PnTP68QRLSf8AG3/9D5QPtefMGEwchgVqRnYDT5ZY5lyTxEWu8kl5mFwSD8iUg/7L8LnkAVf9o9SVv+7/ADk2/wDWJzb+PC/dmh7iYH4eGBbxTFFZ5UCfQA9Y7GPWCQCCQNNH40iciWEhIDBgA3AaeUVJkj4pJC7HcfvH5nc6j1NWU/lnv048YpHG7fXRKqAAkB2rvHLK1AZgza8n22js95CyEAaK+oLmM9Lm5iXSRxAt5/X9I+/6Y726/wCnzt1+oyQmqzGw928tIkrKfDmZRFn10LQNWHLChO/utYt4DsgrYsRlFKeWkfQSbOCyUaC6len5ho7QkSdZrHXwH8Q0a4M3w+5wVrATp8tzQ7EfrEESio/M1hQtq3sRXxM5IcZUniz9TBZayoDKKG1COb/nnHpvIBpyFAMVJKbAgv6corrAqCS7OGqw0PAOBB1dnlVxQWFW6QEYchW+9GDfWISrMVRyTu7sPL1jlz5KhUAHhv7aO+ZRFzc+wzQHESzcNw96wWRx5WJBGVbpLa9CXalX02il2lNT8PKiqiaXPmY7qZJ57AW8/OIfy+6TByRGYlicUmoYnYX6h4eT2VufKNKcMnZ/zA1SK2/SHkWDmycMEmlOEdTsjtsomfAWfCWMt6MTcddOI4xVLaOOQjk9tYUq8QuA1rxYYHqmBJb28XkpnKt/MEbSxlB5ln8o8k7K75T5IyraYBQEkpWOGYVPV47Sv4kqysmXNzf5T1t5JZ4FpsrPQ5WF+F4sQpMlGvxFhJLcHfqYyXen+JFFSMAWSaLn5WKg3yykn5UizkOfWPOe0e05k9eaYeQFh51PUmKyplGEdIxSIOTWGzEkAXguEwi16HnHVwvZbM4c7EdIZTSIh2XMEolQKSobpCm/+oFo62GxTl8pLkHw8OYLECxtWD4LBpFh5Aa84vSJDEEOPOvOOD1LKyWBmkAqmipAHFq0u9SX6xre60oAZ2qaP9deAjODGTAlimgtaOn2T3jlS0BC3SoEu9QX4x871DlLSairs66Fc7ZrFoCgxAI4xgcJgJeM7QmjKBJTmBy+EEJ8ItqT4ukbbD4tCg6VApZ+b8YXZ2AlSipUtCUFbO2u1LC5tHxtvrvbxnV21SPdqQ5tGRkTkzO1FqWQlErMz0DSqfWsW+6sz+YxkyeU0RUUuVUT5JBjkdt92MQcRMKEZ0qUVJLj+ouXchmJjbd3OzBhpQQ+ZRqtW6jtwtH091r6cNC4Styil+Pk8+nGTnTWE7OniZwAjjz0KSsEFibto2sW+0Z1g1z6XvFOYo3AePzsk0z2ge1klSLgnMLh94q4bArJ+VISK8/OLHamKSiW5D2Legjjf/EFrFVFtnFzfjH6L0lpaFP5Pn7n9Q6iZqEZgoFRuzAjy1itMx6iGGZOvzOCD+rxQmq0Upq+t9YESTYOWAB0IIbR4+k5vweZiElWhLV93hQhK4rHWFHO2FMEoJf5Szs9Nb67wpiQS9WSKNQV9XpygUxnClOD13tW0WFAgMKUdxQ+prHrv5Og8vLlzA1apFT9HEQmKdm1HJ/fKAqKqsKuPm9WHL6w/ir9uAp0jXIirOll6/TrFpJYMz7UGnWl4nLIa5c058S8QUl3d26aa3jLQjrfdh5/tEVIG5PvSCYeWA1Cbag8GreCz08WvbXm0HGyKRTUgJtdyPfnEJmFSU3Ab36xdUwFenOAJSAQ4A56e/vDxKgAkpAAoekQmYQO1DTa8WwphQCpsAC/GBjDKBcvbh6uYzTA5WI7LSqhDvsBSKyu7aM1U+sab+XIFX6xJEje/wBvYjWSpGcHdyW3y05l/rDyuw5SS+Svm32jRJTsB01h1Yf27a/SB2VI5KMO1hbb77RYl4TV2PD6a7QZctQf7WHl7pEE5nBNW2p5np9I55CiZluHIJ4CnqTFoIqzlx6fSByXd7g2Y2gixYvrv+avBQUDqzM5pd9OcV8Rhgv5kioc3/F2iynEJd1PTQCl4mV5nINizBgPI8ICOKjAzEF5MxaP9TTqDRo6WD7yYuWWWETQHsWVToQ/lBVyU0YV3d6QJaRbWhca/iOU9OE/qSZpako9M7OD77ySQmYFSyf7hTzDjzjtDt+RkzhaSlwCxBYmkYZWH/wCm+u/v7RTmdiS11SAkniw29Y8kvTdKTw2jvHdSrJr8X3jkJJKpqRt4uX7xWX3pkq8KMy+QoepaMkezZUtvATvT1ZttY6kmQBag0NPd9YP6Xo3bbZPcy8HTmY4T0ZfMG4Y06WiMvDKcMUts3ChHGKiX2qdTRm68IIoVGh0Yv8AW8e7S0oaUeMUcZycnbLczAvU1D14Nx4/aAKQoBh4W3qzCjVrClYtaSKljxp19Kxcl9pD+oAtvdh+Y6UmcmiqlZb5z76woRxadE0hQcV8lyK6ZocjIAeBd+jAw61G+QtTRn9KQFSzQpJZw5uOnlBJU0kGrKNaj0eO15NKWSXxSWCQQ9i+0QloSRc11q1K25iHl4jKWUXf/F26w4xRUS6aFmeopDdmrsFh0KLOQQByY9YKp6gkGl2246wAYguGD7bk8eNIQmZ6lOWujOebiFEgwnIeqwW00PqYaanM7KITduHlA/jBIPhKtgbE84YYlJ0AIAoS/AM3GKmJZ+GnVdW1I/Ah0JA2PnWkCMsqAsW2AYGusWsMlgwSAdavAmVilyU0Zw1RSzt94EtDllL6HX9IJNkKLsqh40/PrEVS1WKxQaQ0RXz1y/ivrEjKDl1GodhcfvBkIYuAcvE6xELex1/sLerecNEJBBFAHF3iKplWUX1oNPKDhOlyKdNd4rLnXBDBtiBQ72d4mkIkhIJZIB4g668dIkp2cM2oZudzygUhStQK2Y1AA143hs6nvQUtX3aMNUZY0tB5czr5a/aDJlWCVWuB723h0qAah0036xJg29dL9d4KESToQVXezU5m0RQlOgFdB+fxEstTUcR0291MDWWp9To96mLigCpysGBBOnDrEvhDLdmLX9DW14BkTq5qLO/Xo/nEzLSS/pWvHjBxHAQS2ADPXXT3WILSDV+VH9vElKuxp7pAkzklQBNq1H04RmjLQeZKAHG1ffrFVKMh+YEnow3OmrxYzoSMxUxFdYUhaVDNetzfbZxFTIZMgGhptUh4rlra7E8NjB500A7F9Aab+sNnSfmemot+zRcWGfAJSgC+lh9KNyiKZoUWL1tv7vBFSk6P5UD/AKQ38uhQeu4I1JEXD5DiN/LJNRb3xh4miQWoC3AGFBQ5IMfC6adGHTpExhyr5gpt3byiEuZQ7b/odYOlaspUaajXSOiRUkRCU6BmpUfnhwiCQST4vxyaIImghiQo1PPzg0leUMEPX3YwpGlkdMvKCS49+giMmYlSreLTRoIC5AJravrW0V1oKcxJArUcOEbEsjCFKi3q1fSJKkhgFD0BHpFdWJUzJNdKff8AO8DJKmJBOj8dgG9YbwFhgUkhJUw0o2v4ixMkpdkq310iinFFIIIYg60Y+VYOnE0ytU3DHh7+8CYhciEVFeTkPzf28JUxNFEkhtumkU0muVJI3AbTnxgiUZqEjw6F7VtTjEAyCokspki9ffODS55IYXGjg9djAThvC1AOfvz4CJSpAIYElqOxozcK0gSJLITL4nZ+JhkLcklLkUguIxAH9QNBTW+kUpk9TgXFKmleP7RZQ0XjIzAGoZ2sQfOAq+ILtoxaw1J0hhiVlNKD3WHUhYsL71+8a7IaYQ4BCnJ59fLSI4aTmLgkAbkjqRzgkqWAXzCtwp+rDrDLW2bQEUIrTjWKkI06egFnBfVi2lfpFVKwVMqXpQ8GbnEpKEAuEhyP9X6RKVLUVWYUr+sDRBEzUUDKoKEb/W1fKF8cuxSSCb/lyG8osSzX6EXHrEMZJCq8TV/T6XgoqImXmOwNbatT8Q5WnLZidekUETFC4bY2PPaC4ZJB8SyQ3Py/WIyERLBsaDcM/SIokVcMo/jhfyiUyalvDyr9j7tDKRmbMw5XhcfgqIKmIL5nCn0Btxf6iGmpTmBAIS1nvzDwX4SCly2XkX8oCvRkqVRwbNyEVETlYgh7gaa/tDIYAkhT7XDnkISVspyCaCxDh94XxLWArrXg9LuIKbIaopmA4MYeLKZg1PqPxDxqgK5+Qcx/+UAwKyUEkktZ9LQ0KMLoWGli/T6wTFFgpqW+sNCij0EOic8++ggM1RdNT/TChRpj5JYkeEc/vHQw/wAsKFEzYLb/AEJ+sNh0jMmm8KFGF2AyDU+9ohirIOrwoUJjyR/B+8HKj8RI0y20hQo3Do2hjLGV2D1q0UcGHCnrXWsKFAuyOjhR4Adcv2img1VyEKFFHomGwpv/ALK+pi0sU6D6Q0KFEBQKdR94rJUSpIJcEimkKFAxQOcWlralD9BAuzUgqSCAQ4obWhQoAHSfGv8A2+5iM1IZNL/pChRoCeBPgI0cfUxZwwqvkPvChQomTkDxr96CLE9I+CS1Xv0hQo0jLObgz/xr5n6CJLDJDbph4UYZoXwxsPKFChRsj//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MTEhUUExQVFhUWGBoaGBgYGB8cGhgaGhwcGhwaGxwcHCgkHR8lGxcYITEiJSkrLi4uGB8zODMsNygtLisBCgoKDg0OGhAQGiwkHBwsLCwsLCwsLCwsLCwsLCwsLCwsLCwsLCwsLCwsLCwsLCwsLCwsLCwsLCwsLCwsLCw3K//AABEIAMIBAwMBIgACEQEDEQH/xAAbAAABBQEBAAAAAAAAAAAAAAADAAECBAYFB//EAD8QAAECBAQDBgUCBgICAAcAAAECEQADITEEEkFRYXGBBQYikaHwEzKxwdHh8QcUQlJiciOCM6IVRJKywtLT/8QAGgEBAQEBAQEBAAAAAAAAAAAAAQACAwQFBv/EACsRAAICAQQBAwMDBQAAAAAAAAABAhEhAwQSMUEFE1EyYXEzocEVIkJygf/aAAwDAQACEQMRAD8AApBephinz2iIUCIgqbxPCPmnNsJq0Mle4Dtt9zAlKNd+MSRNJptYNtAgsdS2pTziZmERFK9DXVvZhTEPqRZw1/KsNFYZCh+oMTVMYO9aNUForZi/A6Q4e510h4jZYQs8BEggjV/rFPOW87/h4k9j+YKK0HWk6k8iYkoN8pod4r5ja/vWJJmAaXiyIVKHuQN9IYpL0tvf6xAKFXhkTi9BpYN0eKyDolFtBzh1IrqIh8egoHF2ERzE1duERDmWAd9ePPzh8g2bi14b4lvoIl8PMHD/AKQERUaN4h7vxhCYeO/6xP4J4/iIKl7HzhLInccLXiVhSv2hkyn3PLeCCQRVwBx32hECRR6n0iK18CSNx9ItDDncdIgUI4vxDRJBkDsGZ94Etg7kV1H7xaQEnQt1iJIe3BmZomKsD8J9uGkG/lFG1uF4HKnAlqjmlvKJrrr5/d4U15IdchrluZiMyYgCxPHaBrWBdRI1p+PrCTNTdJ/eDl9iHTNQ/wAtTZ6+kRVPULADpDiW9W4WcwikUPsdIuTARWf7vp+YUMOnSFDyZoGgN8xgcsDTj/SfUwfQVbmPr6RBrnO4228okzFE0ymZ9j+0AJYkBvfODca+cMC1GO7trFgB0gvah47c4KpLaH3vFdUtz8x4VYcmg3xywqa8vJ9Iiojl9k2iYKRQm16/rA8upAt58oEhWmTm/W+usFMkXDlL+Ib86Q5SABUGKyBuioGj+9tIUqa5bKRzDfiJxY4DoQ5u1LQJaUg3JbjSLKJYJOZSU8BCBSNXHJmiUWOAWejEN71eJSgbgp4gX84aUdChPi4k8uUFRMKagBPAftDxAHMlEFtTaIqw80s6QR74w4xSz8xN3vEVFQqHHvnWCkAWVh98vDnBjJCbG+wH3MV0K2Lb0DmJLxD/AC+rH0ENfYSYXUBRP060iCp4Fkhjt+phjMaxHEtEZMw5r3rb9IG2WQoxRbXThAVqr+HvvdjD4jEZblI6iHEyg1fV4BESo2PGkMtTblyXia5TV9IgHbVPMAwUisSVElyfMW8jEyW6+9YGtYZg/FomZganK+8QWATrXW9odQVU5g3SJqxFdGFw1+sDWpyWblvERNIO7vvpyhFVBXg4NPbQ6E7ptx6Q6v8Aqdw96RGh0JH9wP2hhUGvKI2DUOtvbQw2DW5cNYaJizK4GFA1SK1J6OR6GFEBGXL3Y+sS+ASNgWalfKCypgBboG+vCGzAkZlFJ5m0btGRDCAirjm4b9Hh0SmsfWJOCTUltX3iC5WwAIo5v9YLXgaIqwwCnLkH6wkSAasrrQDRoIt66/p1hviJbLmO0HMkiYAzErASkXJqeQ4xYx3b8uVlThwiwKlBzXYEp0DfmMr2/wBoZVCWpVCxCrObF+QbzguO7RlzPiKmYlKloCUoAQ2YbBmAALx9LbqMYpg42a/D9tqyBc6WlSFDw2e7O6S6S+8V8VLCgVyySj+oGpQbDix3jH9rdpgKQ4lI8Cf/ABhgobq40jQYDtFGHw7TSyppfKq7f0hr3r5RvW4yhnsVHNBFIFLOdWPDhEZaHs1DueTh73i3Nl5nJBA05QNCUAu6n99I+UxGTIZ31EEzAu7+RgSlPTNTahtCQoh2SVcX/aC/grBFReySGa3N7wVKDcuNbUrDma7Eq6frCmTyd+g+0VS7CkQSQSSLjWnlAyl3Dh9rV1g4mljQqpZvzAUzXNUKS2ptDbGkS/lzqdtdOD2hpmFSL00oYKtVHoQNyffWKxYMSAx1BJ+sQYQ4lhWkEfLR6DYe2gfx07VuSAawT4iDQuCd7xARUkXvz0hZ1NR2PsQSSHtSlXgWKzBVXIBuC0DIcSVHUAcn0gUwt/b1DPxg0tZv9f2hlywXq45PF2NDypZemWo1GkOcMXooB9P2tCJKWL05NpEDMJ341t72iQ9EuZHmYikJPyt0rEJkwg/Lw9+9IQXoT9n9/eIhLBBt0t6wypo0Z9tYKUglvFSEtIDUA9DSBCDE8jfpChGYNx1H6QoTQaVVRJAHH9oiEqBq0BRMU/ykAWNInOml38R/PSJmLJhBexprcQspG7nf884aQSTc10BsYIgqFwWfz4xFgjLSC16v1MNOUnWWSdwIPhgqYrImUpRBYUd9qa1jS4PuRPUl15UG4BLn0DCNxi30hPN+3+y5cyViVupK5MtEwJKgy3KhQEOGSli1+kYhCyETElNwk/Mw1ZxrrHsPbXcWeJqZqpUuelKVJMvOpKlO9UkChFI46xhbzOyQhWxDa8kuLigj3RxFWMbMF2bhic5CkJmoCPhpLqKypTOgAEOkeKttngRSpOIZalKIUkFVyXa1TWsavvFMkLl5JHZwlzP6VoVWpDjIhHjcBqktmMD7vfw/xqh8X4Rl5cq0ZxlJNyAgjM4Z7M8btVgnfk2OIWgsEzCf8lOkk2LjQ8N4aUAPD4izGp03DxVwJMyWla0h1DMWG/v1i2VPYEffhHz5fUzI0yWnRNavFebORLTmmOotRBNBz4QXEzlBClEtkSpXBgx9vGF7Ox5W2ZTrYqU+/X3SPRtoRcuUvANXhGxR3pWkMkJSNkhgI6GG7xiZSahKuJAccQbiPPz2ilQ+YRe7KxEnNmmryyk/M3zKOiE7k+grH0uUaOfE23aOA+ElM3MSiYHS9w9WLcK8X6RRTWzH3zitj+/6cRMRIRLAlqVUlVaWajaxZ+Exoffv6R8jXjxljydGiHwQCXAD0/cQvgMzpA6uecSW5ZIcgXbV+nGGWSwzacP3jisBgiqchLOQ543MMJANUgbl9BwMTIBrl82DQ+W3v94rYpAzIL+Gt7n6UiMyUsUCjVqtaCTAmxI4vX6e6w6QW8OgrVm4ef0gsaFKkTMoBU+vsQ6QQa0c392gYUdQza/tEkrJOh50jIob4lwbbA3PKBTFJJqTyp5tFhc4MK2P9u2jPWsN8SjXe5ao9I3gq8AclnU4N3Hpe0T+KgVZQa3CHVORQEE1YFvp5QlZR8peAiKcQaMCNafrEm8JJc89K+sDynUV2BY+ukTnEt4UPYMDCi7Cy1qYMSBz/MKKolf4w8VhkmoUcB6U48IDKUSHoBsGI4tDKllfzAg8CRBFSzYGx9OvnGnVD+A6VXcAe3+0DWHLWFWpEZaToQfZg0tJBBUHGzVYHTnaCvAUekdjSpWClJfxTFB1rsbOw4PSHxve0DDmfLQ6RloaGq8pHPWOD2/3lQZQTLUHWkEEEEBw+U7Fo5vdKbLm4YS52ZkTcwbMHynMASL3tHsUkml4NVg1h72gS5KlSSr4xmZAhaWIlkAEZylypwwFdINje8uFlrEucTLWUIXlUguQs5QAA7qehSK0jmq7vSSiTLlTyn4KVCSSELy5iCSyx8wKUkHTLzieO7C+JP8AjlUtRCpLZkVSmUSSAQbqJd2jtaDJ25eMwwmGUFJTMcBspFSAQAWYljB5faeHctNQSHJ8QoEllE7M1Yz2FkzkYlU1YQUTFFhmU7BICDkytmBSHU9ATHL7aw0xOHxpMtPxcTMyoylJyySmXLJDs3hSpWXeC0hybvFYLD4hNQlaTZQb/wBVCPOe9Hd1eFVmSSqWTRRNtWU2vHWLvcKYqTh5hfxKmKJBoHfKBlFBQC0ajECdPlLQEJIUlgSWFW90jlJRmiaPKsQohClEApYvWgDV1rGLxPdHtErVMlYaaUzAWKWOZCuSrER7LN7hzVSyla5dQRlAJoeJjj9jfw4nIC/jTATmOQpzfK7gkumtdNotCLinyQHA7h92JcrCzl9oYNilZVnmyirLLCEkl2IABCjFXvRjOzMQmTh8MUJZZWpcqVkASlCgxUUh3JB1Hhq0ajtT+GM6YhQRiDX+n/kY8CTNUK8o4Er+DWNYlK5SS4YKWWI1dkmPT7mKRcfJge6+HK5yCTlAIOYpJFCHHE1FBWPQcLNKpSJhyjOkKB3zVFHpQ2itjf4W46QtKkI+KySvwEECY9UD+ogjUgRdw2EmS0IlzUqQpKUjKpISQQAI8m46JpDg0qwpXy0rAwAXLltH/EGVhw1nHCkJeXwu4Na7t9Y8jBRBplJVZRpd3HVocpG5y9HpvDzJzUuBox86xAlHLZ4yTEqUSXSfPrfoLxNQKa5y1yBaHCSagHlyiK5xsX/6h6ajk7GFZIQmAlq13iSU+FwC7aD3qIrqFctuJH2B+kEk5mJzAjgP0iRWRmzG1qBQNzs/ukOlaSxYuL1vEhpY/mB5Ak5iA7Co63HKJ0I61rOxHXkHI4Q6UhwH+7cqcIYzlVDNZjfSlBX2YEynugncQURcCCzvoG3DV1ERmAg0BOgNfoIZKCAXID22HKBZTox4A6xpobHBVt76mFEDNUKFTHmR9oUZwXJEEzVhTgNtvXd7RYEza559bRAIqahxWrmnswyVaK8PLr5co6KIdB1KcHxVNjrfblSKxwoUQ6jTZgIueIgmn0tAVJLhtTY25XoOcLLBUm4QZGFhoL5dCBuPoOMdHu3j/wCXlLWtyEfEmKCWqwBo+7esV8iwoFk0qrXWz8vrHK7bx8oJxEpCxmyl0GhDtvehFReOmnlm7xRpj/ETCKFTMSeKH/8AtJjs9g9vycVm+CsqKQCoFKgzu1xwPlHnndHutJxMj4k1akupQdKgKBt+saPC4KXgcPizImLJyE5lNQpSogJI4qj0tLozk1+G7Tl51JM2WFihGcP5PAe0GWFEqJYE3d6bx472T2HNxKFrSpHhUxzkuSwJLsXvHX7g41YRiZb+DKCBsouKdB6QSgqFM9P7jYUzakeAHOeJUHCfMv0G8egm1I8u/g922pacUhdAhaMg2SUMw6ojXTO87zVS5cvNkLKJUBUM6Uv8xqOEEIqKJsqzO1cSiVmWtClLWSgS5bf8cpRMxdSp8yQAml1JpWkMZ2tPSPhfFaeZaFJTlS65s5RCUAZfkQGzEB2LvQxosJiJqqlKED/Zz6UiwZu7R1QGbHbqzPCUTZRlhagoM7S5SHmzCQrw+M5RSL/dztOfPda0oTL8WVOVSV3BQaqIIKC70ro1YszJMshX/FKIUGU6R4hsqlRwMc2XNk4dJEqWlAKnyoDB6B/QV4RNkaYqil2v2XLxEsoWORF0ncRycL2/mICk14bbtpFmT2yFKKUi2r3v+IzhieY9pdnLkzVypii4bxf3JOo2B9IprKnu/FwRHf794r4uIyJqZaQFMKVqz60rwcRmygA1UH2HCPDPTUZYMWSlTiHdjYbWJMTAQQ4A2flevQxTM1ZPhBZw9PWCypaidGtcDr6H2YKDLJhYdk5ju1hrvx3giZxaxdjo3Kx9IgEl/EAenJg7b1jaYHDS0oCTKlqAFSUhydTmZ482vuIaH1HbS0nPoxmYp4A71fz+kIzSRQvwoGHANzjXzew8KsUSpHFKv/2eOfie6ZNZeIHALTltxDxzhv8AQl5r8mnt9SPgza5pv4qGoYvDrmPckFvK5Yx1sV2BikFwgrSb5FZm5AF45WIkFBDhYILeJwW0d/xHqjKMunZxaaIibpQ7sPNtYjLWhJptUVYCsTEw1S/2+kCUjY8S59K20jYFmbiUpGtQRT9t284rpUDS/Ejfj09YjkWdhq2/4iMpK/7aniG834wldjZOPoYUOqWsEinv/tDRmkVHZXKIejDSlhqCfxFZRUHASDZnP1pzgRnrBBBJ2r+kWjjlFnv68293jvhmgC5nhemtgKUs/u8VwXIvU1LtX928ovySlR8RBez08z0giJb0BSKtYM2l33jPEaRzxKUKkjzct5UEB7b7IlDCzMXOSCKS1KAdf+KUg75g52Twr0zhA5GYK1oQKXpb02jE97+0lImrknxoSMpSq2Yh8waxDivCNacHywBysB2LNmSVzZU1paAST4k20pRySB1EaRWPI7IKSXUSUgvUgrAq/UdBGfws7GTMOZUrOvDk+JCBmCVO9QPEkuORjQdodjzJfZ3iSQUlLpo4GYkn1Eeh/wAicLsftbE4eX4A0tSifEhwSwFD/wBY1fYnbEheHzplypM3NlWEJCQsioIAFaG2lYzyu8qBgf5ZIWFhKg7DKSokn+qzHaDdypSTLUpZFCSKs1gfNopEd/D9vfys5kIMozkpWFu4JQVXGg8UVe8uIM84dISEqmTJjrUfCVq+GNqBgD/2jgd6e0UzJsr4Z+RCklv9nT6GL8tObBSVFDlOImKEyrJATL8ANg5JJ5CNRj5QM1v8PuxJ0rFhSyjKlK6pU9SGDUG5j0ftDtJEiUubNPgQH57JHElh1jNdze9ScTKmJMuXLVKUmiAQClTsak1dKtdozffrtZWLxCcJJP8Axysy5h0zJBUokDRCQeZJ2EbVt5A7XcTvNi8ZjJiVqHwsil5QkeGoCUhQD0fW7Rou1UeGYDoHjzf+F+MnI/mJqEkfIl8rgXNdDcUerRtu0O35gQo4jDn5SDMl2IahymojGpJdCkcXtDt4BSZNEooCRsz14fmNH2FPQ6jn/tAIjyntTHCdNBSkgAJAdw/ny9I1fczAJM1CsQtSUmqaslZ0Cj/bemu8cNPk5GnVF3t4p+PMI/qILixOVILty9Y5V7pGwUw+5tEcVi5WdYSqmZRDK/pqzekJOMA8Dg9Otq1qKxxnfJ2YFmZLFNhfQs2hpAgkP/46acOLPsPQxNS9DRyKVY1duAvEZhd7J60a30MYaDs6PZWFzzE2ZJzHiw28o1GX3xjg91MPlC13chIJ2H2qPKLHebtkYaSV/wBavCgf5Gr8gK+W8fn95OWrufbh30fT28VDS5Mpdp97DLxIkSkCZUJUSWOclmBD2cP+kdvtbtWVh0hcxTPQAVKjsBGB7lYUTcSF1ORJWon+40HqSekTxktXaGMWArLLlpICrgJTR7i5ry5R7tT07R91QeFFXJ/cwtefG/no3PYvbUrEJJkk0PiBDEPuLVaL87EqNFMQ3yqAIPm8YP8AhlL8c5WmVA6uT9vWNriz4dKb/fhHzt1BbbcOMHg7ab9yCckZbtgpCwUoAcUy0DgnS3SOatYaynpZwzneoaOn28aoLuA9WYUb0EcgTySC7jz4b+kfY2c3PRTZ87XilqNEqPlrobOafvAhNTnNxtW3ttIktTuwPTbjvEkqUwPEc+R/Ees4g/ig6woIZitEFtIUREwo+IbjQ0HPaKgWoFiKc3N/SJFMtJy2VqAk1icxKSxqSKVLk+TUj1OJ2aA51H/FL3ApyL8hFiXOJFGbcC9G6awJKwPmCaPUi1NK+phxiCbFweXpAoryCSJyxMScxUEiujMPf0jD96wtS1zSLn9BGl7Qmumlxwvw/SKEpYXUpcDM4LtUFiSNdWfSNxx0VGOwXaUySvPKWUq4ajYjUR3ZXfvEZSlaJMxJDEKSajYsq0V8d3fSAShTbA/TeOTM7NWksW5xp0yLmI7XlL/+WQn/AFUpvIkxSxPaC1U+UbCCyuzyGKiK6a+6wdSZQDKqGiojmyFsdo9Q/h73jRg8LiUzSUrxEvNJDEgsFpDkWL76R5jLwqlHwgkPePS//gMqdhcKS6FiSEkpapBIIO9X84eSj2Zo7/8ADDATf5fETUgFyANyZaCQABeq4x4kY7DfEV8OcgrQpMxSpRqlXzuVJoDvSNj2LgkSZaZcuZMQBet1G6qbwLvXgcTNw5RKmzpiioeEG4qC9n5RR1clQ/8ACbtCYFzUZSqXlzgZaBdEvmb+2jPG7x6TPSpLPQgtYP8Af3SPOP4e9lz8PMmDEy1JSpPhSogupxUSwSSW1YCl49T7NxQoGDnS7AXJy+EchTnFJ2yWDxnvpNlSFFF5iUgpymoJY+KltW/SOKrvTOVKMoMlBeoqoPdjp+pgPfzGJm9o4lUsukLyhtcgCKdQY4wW1tY3BcVgmW5UhKSCkkEav9I3OGxRUiWoihSDbWxr5xgJC3IS9SW5P+jnpG0k9poSlMuWFrUAAkbBv3McdeHLoGrOuSNGNg4tytWx2iU2po4U/NzvTmYq4bElSqgBeV8oUD4dFON60eOj2UlS5yA2Vi6g9Wv9WHWPHqv24tvwajG2kanASPhywkkUDk6bk+bxge0cacSudij/AOCQCiSDZSyWSfPxHkkRqO+OKKMKsD5lsgcM1/8A1BHWPNVTGTkc5DXKTTMAztZ63j5vpO29xy1m8t/t5PZuJ8Uo+DY92AMNgJs/+qZ8r3o6Uf8AsVHrFXssfA7PnTP68QRLSf8AG3/9D5QPtefMGEwchgVqRnYDT5ZY5lyTxEWu8kl5mFwSD8iUg/7L8LnkAVf9o9SVv+7/ADk2/wDWJzb+PC/dmh7iYH4eGBbxTFFZ5UCfQA9Y7GPWCQCCQNNH40iciWEhIDBgA3AaeUVJkj4pJC7HcfvH5nc6j1NWU/lnv048YpHG7fXRKqAAkB2rvHLK1AZgza8n22js95CyEAaK+oLmM9Lm5iXSRxAt5/X9I+/6Y726/wCnzt1+oyQmqzGw928tIkrKfDmZRFn10LQNWHLChO/utYt4DsgrYsRlFKeWkfQSbOCyUaC6len5ho7QkSdZrHXwH8Q0a4M3w+5wVrATp8tzQ7EfrEESio/M1hQtq3sRXxM5IcZUniz9TBZayoDKKG1COb/nnHpvIBpyFAMVJKbAgv6corrAqCS7OGqw0PAOBB1dnlVxQWFW6QEYchW+9GDfWISrMVRyTu7sPL1jlz5KhUAHhv7aO+ZRFzc+wzQHESzcNw96wWRx5WJBGVbpLa9CXalX02il2lNT8PKiqiaXPmY7qZJ57AW8/OIfy+6TByRGYlicUmoYnYX6h4eT2VufKNKcMnZ/zA1SK2/SHkWDmycMEmlOEdTsjtsomfAWfCWMt6MTcddOI4xVLaOOQjk9tYUq8QuA1rxYYHqmBJb28XkpnKt/MEbSxlB5ln8o8k7K75T5IyraYBQEkpWOGYVPV47Sv4kqysmXNzf5T1t5JZ4FpsrPQ5WF+F4sQpMlGvxFhJLcHfqYyXen+JFFSMAWSaLn5WKg3yykn5UizkOfWPOe0e05k9eaYeQFh51PUmKyplGEdIxSIOTWGzEkAXguEwi16HnHVwvZbM4c7EdIZTSIh2XMEolQKSobpCm/+oFo62GxTl8pLkHw8OYLECxtWD4LBpFh5Aa84vSJDEEOPOvOOD1LKyWBmkAqmipAHFq0u9SX6xre60oAZ2qaP9deAjODGTAlimgtaOn2T3jlS0BC3SoEu9QX4x871DlLSairs66Fc7ZrFoCgxAI4xgcJgJeM7QmjKBJTmBy+EEJ8ItqT4ukbbD4tCg6VApZ+b8YXZ2AlSipUtCUFbO2u1LC5tHxtvrvbxnV21SPdqQ5tGRkTkzO1FqWQlErMz0DSqfWsW+6sz+YxkyeU0RUUuVUT5JBjkdt92MQcRMKEZ0qUVJLj+ouXchmJjbd3OzBhpQQ+ZRqtW6jtwtH091r6cNC4Styil+Pk8+nGTnTWE7OniZwAjjz0KSsEFibto2sW+0Z1g1z6XvFOYo3AePzsk0z2ge1klSLgnMLh94q4bArJ+VISK8/OLHamKSiW5D2Legjjf/EFrFVFtnFzfjH6L0lpaFP5Pn7n9Q6iZqEZgoFRuzAjy1itMx6iGGZOvzOCD+rxQmq0Upq+t9YESTYOWAB0IIbR4+k5vweZiElWhLV93hQhK4rHWFHO2FMEoJf5Szs9Nb67wpiQS9WSKNQV9XpygUxnClOD13tW0WFAgMKUdxQ+prHrv5Og8vLlzA1apFT9HEQmKdm1HJ/fKAqKqsKuPm9WHL6w/ir9uAp0jXIirOll6/TrFpJYMz7UGnWl4nLIa5c058S8QUl3d26aa3jLQjrfdh5/tEVIG5PvSCYeWA1Cbag8GreCz08WvbXm0HGyKRTUgJtdyPfnEJmFSU3Ab36xdUwFenOAJSAQ4A56e/vDxKgAkpAAoekQmYQO1DTa8WwphQCpsAC/GBjDKBcvbh6uYzTA5WI7LSqhDvsBSKyu7aM1U+sab+XIFX6xJEje/wBvYjWSpGcHdyW3y05l/rDyuw5SS+Svm32jRJTsB01h1Yf27a/SB2VI5KMO1hbb77RYl4TV2PD6a7QZctQf7WHl7pEE5nBNW2p5np9I55CiZluHIJ4CnqTFoIqzlx6fSByXd7g2Y2gixYvrv+avBQUDqzM5pd9OcV8Rhgv5kioc3/F2iynEJd1PTQCl4mV5nINizBgPI8ICOKjAzEF5MxaP9TTqDRo6WD7yYuWWWETQHsWVToQ/lBVyU0YV3d6QJaRbWhca/iOU9OE/qSZpako9M7OD77ySQmYFSyf7hTzDjzjtDt+RkzhaSlwCxBYmkYZWH/wCm+u/v7RTmdiS11SAkniw29Y8kvTdKTw2jvHdSrJr8X3jkJJKpqRt4uX7xWX3pkq8KMy+QoepaMkezZUtvATvT1ZttY6kmQBag0NPd9YP6Xo3bbZPcy8HTmY4T0ZfMG4Y06WiMvDKcMUts3ChHGKiX2qdTRm68IIoVGh0Yv8AW8e7S0oaUeMUcZycnbLczAvU1D14Nx4/aAKQoBh4W3qzCjVrClYtaSKljxp19Kxcl9pD+oAtvdh+Y6UmcmiqlZb5z76woRxadE0hQcV8lyK6ZocjIAeBd+jAw61G+QtTRn9KQFSzQpJZw5uOnlBJU0kGrKNaj0eO15NKWSXxSWCQQ9i+0QloSRc11q1K25iHl4jKWUXf/F26w4xRUS6aFmeopDdmrsFh0KLOQQByY9YKp6gkGl2246wAYguGD7bk8eNIQmZ6lOWujOebiFEgwnIeqwW00PqYaanM7KITduHlA/jBIPhKtgbE84YYlJ0AIAoS/AM3GKmJZ+GnVdW1I/Ah0JA2PnWkCMsqAsW2AYGusWsMlgwSAdavAmVilyU0Zw1RSzt94EtDllL6HX9IJNkKLsqh40/PrEVS1WKxQaQ0RXz1y/ivrEjKDl1GodhcfvBkIYuAcvE6xELex1/sLerecNEJBBFAHF3iKplWUX1oNPKDhOlyKdNd4rLnXBDBtiBQ72d4mkIkhIJZIB4g668dIkp2cM2oZudzygUhStQK2Y1AA143hs6nvQUtX3aMNUZY0tB5czr5a/aDJlWCVWuB723h0qAah0036xJg29dL9d4KESToQVXezU5m0RQlOgFdB+fxEstTUcR0291MDWWp9To96mLigCpysGBBOnDrEvhDLdmLX9DW14BkTq5qLO/Xo/nEzLSS/pWvHjBxHAQS2ADPXXT3WILSDV+VH9vElKuxp7pAkzklQBNq1H04RmjLQeZKAHG1ffrFVKMh+YEnow3OmrxYzoSMxUxFdYUhaVDNetzfbZxFTIZMgGhptUh4rlra7E8NjB500A7F9Aab+sNnSfmemot+zRcWGfAJSgC+lh9KNyiKZoUWL1tv7vBFSk6P5UD/AKQ38uhQeu4I1JEXD5DiN/LJNRb3xh4miQWoC3AGFBQ5IMfC6adGHTpExhyr5gpt3byiEuZQ7b/odYOlaspUaajXSOiRUkRCU6BmpUfnhwiCQST4vxyaIImghiQo1PPzg0leUMEPX3YwpGlkdMvKCS49+giMmYlSreLTRoIC5AJravrW0V1oKcxJArUcOEbEsjCFKi3q1fSJKkhgFD0BHpFdWJUzJNdKff8AO8DJKmJBOj8dgG9YbwFhgUkhJUw0o2v4ixMkpdkq310iinFFIIIYg60Y+VYOnE0ytU3DHh7+8CYhciEVFeTkPzf28JUxNFEkhtumkU0muVJI3AbTnxgiUZqEjw6F7VtTjEAyCokspki9ffODS55IYXGjg9djAThvC1AOfvz4CJSpAIYElqOxozcK0gSJLITL4nZ+JhkLcklLkUguIxAH9QNBTW+kUpk9TgXFKmleP7RZQ0XjIzAGoZ2sQfOAq+ILtoxaw1J0hhiVlNKD3WHUhYsL71+8a7IaYQ4BCnJ59fLSI4aTmLgkAbkjqRzgkqWAXzCtwp+rDrDLW2bQEUIrTjWKkI06egFnBfVi2lfpFVKwVMqXpQ8GbnEpKEAuEhyP9X6RKVLUVWYUr+sDRBEzUUDKoKEb/W1fKF8cuxSSCb/lyG8osSzX6EXHrEMZJCq8TV/T6XgoqImXmOwNbatT8Q5WnLZidekUETFC4bY2PPaC4ZJB8SyQ3Py/WIyERLBsaDcM/SIokVcMo/jhfyiUyalvDyr9j7tDKRmbMw5XhcfgqIKmIL5nCn0Btxf6iGmpTmBAIS1nvzDwX4SCly2XkX8oCvRkqVRwbNyEVETlYgh7gaa/tDIYAkhT7XDnkISVspyCaCxDh94XxLWArrXg9LuIKbIaopmA4MYeLKZg1PqPxDxqgK5+Qcx/+UAwKyUEkktZ9LQ0KMLoWGli/T6wTFFgpqW+sNCij0EOic8++ggM1RdNT/TChRpj5JYkeEc/vHQw/wAsKFEzYLb/AEJ+sNh0jMmm8KFGF2AyDU+9ohirIOrwoUJjyR/B+8HKj8RI0y20hQo3Do2hjLGV2D1q0UcGHCnrXWsKFAuyOjhR4Adcv2img1VyEKFFHomGwpv/ALK+pi0sU6D6Q0KFEBQKdR94rJUSpIJcEimkKFAxQOcWlralD9BAuzUgqSCAQ4obWhQoAHSfGv8A2+5iM1IZNL/pChRoCeBPgI0cfUxZwwqvkPvChQomTkDxr96CLE9I+CS1Xv0hQo0jLObgz/xr5n6CJLDJDbph4UYZoXwxsPKFChRsj//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1.bp.blogspot.com/_EuGbE_oQkY4/TL4phmUqR8I/AAAAAAAAAAM/aBaSRUBhQdU/s1600/steves+ugly.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00800" y="2438400"/>
            <a:ext cx="2743200" cy="29718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86359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Burnout &amp; Overtraining Syndrome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Open Access Journal of Sports </a:t>
            </a:r>
          </a:p>
          <a:p>
            <a:pPr lvl="1"/>
            <a:r>
              <a:rPr lang="en-US" dirty="0" smtClean="0"/>
              <a:t>80% of youths quit by age 15</a:t>
            </a:r>
          </a:p>
          <a:p>
            <a:endParaRPr lang="en-US" dirty="0"/>
          </a:p>
          <a:p>
            <a:endParaRPr lang="en-US" dirty="0" smtClean="0"/>
          </a:p>
          <a:p>
            <a:r>
              <a:rPr lang="en-US" dirty="0" smtClean="0"/>
              <a:t>Non-functional overreaching</a:t>
            </a:r>
          </a:p>
          <a:p>
            <a:pPr lvl="1"/>
            <a:endParaRPr lang="en-US" dirty="0"/>
          </a:p>
          <a:p>
            <a:endParaRPr lang="en-US" dirty="0" smtClean="0"/>
          </a:p>
          <a:p>
            <a:endParaRPr lang="en-US" dirty="0"/>
          </a:p>
          <a:p>
            <a:endParaRPr lang="en-US" dirty="0" smtClean="0"/>
          </a:p>
          <a:p>
            <a:r>
              <a:rPr lang="en-US" dirty="0" smtClean="0"/>
              <a:t>Overtraining Syndrome</a:t>
            </a:r>
          </a:p>
          <a:p>
            <a:pPr lvl="1"/>
            <a:r>
              <a:rPr lang="en-US" dirty="0" smtClean="0"/>
              <a:t>Series of psychological, physiological and hormonal changes that result in decreased performance</a:t>
            </a:r>
          </a:p>
          <a:p>
            <a:pPr lvl="1"/>
            <a:r>
              <a:rPr lang="en-US" dirty="0" smtClean="0"/>
              <a:t>Fatigue</a:t>
            </a:r>
          </a:p>
          <a:p>
            <a:pPr lvl="1"/>
            <a:r>
              <a:rPr lang="en-US" dirty="0" smtClean="0"/>
              <a:t>Lack of Enthusiasm</a:t>
            </a:r>
          </a:p>
          <a:p>
            <a:pPr lvl="1"/>
            <a:endParaRPr lang="en-US" dirty="0" smtClean="0"/>
          </a:p>
          <a:p>
            <a:pPr lvl="1"/>
            <a:endParaRPr lang="en-US" dirty="0"/>
          </a:p>
          <a:p>
            <a:endParaRPr lang="en-US" dirty="0"/>
          </a:p>
        </p:txBody>
      </p:sp>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05400" y="1304925"/>
            <a:ext cx="4038600" cy="3829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14332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Preventing Overtraining/Burnout</a:t>
            </a:r>
            <a:endParaRPr lang="en-US" sz="4000" dirty="0"/>
          </a:p>
        </p:txBody>
      </p:sp>
      <p:sp>
        <p:nvSpPr>
          <p:cNvPr id="3" name="Content Placeholder 2"/>
          <p:cNvSpPr>
            <a:spLocks noGrp="1"/>
          </p:cNvSpPr>
          <p:nvPr>
            <p:ph idx="1"/>
          </p:nvPr>
        </p:nvSpPr>
        <p:spPr/>
        <p:txBody>
          <a:bodyPr>
            <a:normAutofit/>
          </a:bodyPr>
          <a:lstStyle/>
          <a:p>
            <a:r>
              <a:rPr lang="en-US" dirty="0" smtClean="0"/>
              <a:t>1) Keep practice fun</a:t>
            </a:r>
          </a:p>
          <a:p>
            <a:endParaRPr lang="en-US" dirty="0" smtClean="0"/>
          </a:p>
          <a:p>
            <a:r>
              <a:rPr lang="en-US" dirty="0" smtClean="0"/>
              <a:t>2) Take 1-2 days off per week</a:t>
            </a:r>
          </a:p>
          <a:p>
            <a:endParaRPr lang="en-US" dirty="0"/>
          </a:p>
          <a:p>
            <a:r>
              <a:rPr lang="en-US" dirty="0" smtClean="0"/>
              <a:t>3) Permit longer scheduled breaks from training &amp; competition focusing on cross-training</a:t>
            </a:r>
          </a:p>
          <a:p>
            <a:endParaRPr lang="en-US" dirty="0"/>
          </a:p>
          <a:p>
            <a:r>
              <a:rPr lang="en-US" dirty="0" smtClean="0"/>
              <a:t>4) Be in tune with their bodies</a:t>
            </a:r>
          </a:p>
          <a:p>
            <a:endParaRPr lang="en-US" dirty="0"/>
          </a:p>
          <a:p>
            <a:r>
              <a:rPr lang="en-US" dirty="0" smtClean="0"/>
              <a:t>Organizations</a:t>
            </a:r>
          </a:p>
          <a:p>
            <a:pPr lvl="1"/>
            <a:r>
              <a:rPr lang="en-US" dirty="0" smtClean="0"/>
              <a:t>National Youth Sports &amp; Safety Institute( www.NYHSI.org)</a:t>
            </a:r>
            <a:endParaRPr lang="en-US" dirty="0"/>
          </a:p>
        </p:txBody>
      </p:sp>
      <p:pic>
        <p:nvPicPr>
          <p:cNvPr id="4" name="Picture 2" descr="http://www.sportsmemes.net/pics/251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15000" y="1447800"/>
            <a:ext cx="3352800" cy="1905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182176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769</TotalTime>
  <Words>4190</Words>
  <Application>Microsoft Office PowerPoint</Application>
  <PresentationFormat>On-screen Show (4:3)</PresentationFormat>
  <Paragraphs>456</Paragraphs>
  <Slides>50</Slides>
  <Notes>38</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Clarity</vt:lpstr>
      <vt:lpstr>The Specialized Youth Athlete and Avoiding Burnout</vt:lpstr>
      <vt:lpstr>19 y/o lacrosse player p/w with 3 days of persistent axillary pain and swelling especially with weight-lifting.  Pain remains despite reduction in overhead training but still practices lacrosse.  PE-localized swelling with tenderness and firmness over left axilla. Supine there is prominent venous structures with left UE &gt; right. Which of the following is the presumed diagnosis?</vt:lpstr>
      <vt:lpstr>Objectives</vt:lpstr>
      <vt:lpstr>D.O.’s Do It Better</vt:lpstr>
      <vt:lpstr>Youth Participation</vt:lpstr>
      <vt:lpstr>Defining Sport Specialization</vt:lpstr>
      <vt:lpstr>Introduction To Overuse</vt:lpstr>
      <vt:lpstr>Burnout &amp; Overtraining Syndrome</vt:lpstr>
      <vt:lpstr>Preventing Overtraining/Burnout</vt:lpstr>
      <vt:lpstr>Who Is Responsible?</vt:lpstr>
      <vt:lpstr>Clinical Presentation</vt:lpstr>
      <vt:lpstr>Slide 12</vt:lpstr>
      <vt:lpstr>Slide 13</vt:lpstr>
      <vt:lpstr>Trends In Sports Specialization</vt:lpstr>
      <vt:lpstr>Slide 15</vt:lpstr>
      <vt:lpstr>Risk Factors For Overuse Injury</vt:lpstr>
      <vt:lpstr>Physes Vs. Apophyses </vt:lpstr>
      <vt:lpstr>Slide 18</vt:lpstr>
      <vt:lpstr>Classification of Overuse Injuries</vt:lpstr>
      <vt:lpstr>Overuse Injuries:Predisposing Factors</vt:lpstr>
      <vt:lpstr>Slide 21</vt:lpstr>
      <vt:lpstr>Thoracic Outlet Syndrome</vt:lpstr>
      <vt:lpstr>Thoracic Outlet Syndrome Presentation</vt:lpstr>
      <vt:lpstr>Thoracic Outlet Syndrome Management</vt:lpstr>
      <vt:lpstr>Axillary Vein Thrombosis “effort thrombosis”</vt:lpstr>
      <vt:lpstr>Little Leaguer’s Shoulder</vt:lpstr>
      <vt:lpstr>Slide 27</vt:lpstr>
      <vt:lpstr>Little Leaguer’s Shoulder  Management</vt:lpstr>
      <vt:lpstr>Little League Elbow</vt:lpstr>
      <vt:lpstr>Slide 30</vt:lpstr>
      <vt:lpstr>Slide 31</vt:lpstr>
      <vt:lpstr>Shoulder Overuse Prevention</vt:lpstr>
      <vt:lpstr>Pars Interarticularis </vt:lpstr>
      <vt:lpstr>Management</vt:lpstr>
      <vt:lpstr>Endurance Athletes</vt:lpstr>
      <vt:lpstr>Growth And Development</vt:lpstr>
      <vt:lpstr>Will Early Specialization Get Me To the Pros?</vt:lpstr>
      <vt:lpstr>What is the Goal?</vt:lpstr>
      <vt:lpstr>American Dream</vt:lpstr>
      <vt:lpstr>Slide 40</vt:lpstr>
      <vt:lpstr>Social Risks- “I Just Want To Have Fun”</vt:lpstr>
      <vt:lpstr>Money Is The Root Of All Evil</vt:lpstr>
      <vt:lpstr>Slide 43</vt:lpstr>
      <vt:lpstr>A Parent’s Influence</vt:lpstr>
      <vt:lpstr>What To Tell Parents?</vt:lpstr>
      <vt:lpstr>Slide 46</vt:lpstr>
      <vt:lpstr>Summary</vt:lpstr>
      <vt:lpstr>19 y/o lacrosse player p/w with 3 days of persistent axillary pain and swelling especially with weight-lifting.  Pain remains despite reduction in overhead training but still practices lacrosse.  PE-localized swelling with tenderness and firmness over left axilla. Supine there is prominent venous structures with left UE &gt; right. Which of the following is the presumed diagnosis?</vt:lpstr>
      <vt:lpstr>Questions</vt:lpstr>
      <vt:lpstr>References</vt:lpstr>
    </vt:vector>
  </TitlesOfParts>
  <Company>Beachbum Medicine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Friedhoff</dc:creator>
  <cp:lastModifiedBy>joy studer</cp:lastModifiedBy>
  <cp:revision>166</cp:revision>
  <dcterms:created xsi:type="dcterms:W3CDTF">2014-08-18T00:19:28Z</dcterms:created>
  <dcterms:modified xsi:type="dcterms:W3CDTF">2014-10-21T18:25:28Z</dcterms:modified>
</cp:coreProperties>
</file>