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pdf" ContentType="application/pdf"/>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256" r:id="rId2"/>
    <p:sldId id="257" r:id="rId3"/>
    <p:sldId id="324" r:id="rId4"/>
    <p:sldId id="306" r:id="rId5"/>
    <p:sldId id="279" r:id="rId6"/>
    <p:sldId id="304" r:id="rId7"/>
    <p:sldId id="321" r:id="rId8"/>
    <p:sldId id="258" r:id="rId9"/>
    <p:sldId id="259" r:id="rId10"/>
    <p:sldId id="260" r:id="rId11"/>
    <p:sldId id="261" r:id="rId12"/>
    <p:sldId id="262" r:id="rId13"/>
    <p:sldId id="290" r:id="rId14"/>
    <p:sldId id="264" r:id="rId15"/>
    <p:sldId id="265" r:id="rId16"/>
    <p:sldId id="276" r:id="rId17"/>
    <p:sldId id="295" r:id="rId18"/>
    <p:sldId id="267" r:id="rId19"/>
    <p:sldId id="268" r:id="rId20"/>
    <p:sldId id="269" r:id="rId21"/>
    <p:sldId id="317" r:id="rId22"/>
    <p:sldId id="277" r:id="rId23"/>
    <p:sldId id="318" r:id="rId24"/>
    <p:sldId id="270" r:id="rId25"/>
    <p:sldId id="271" r:id="rId26"/>
    <p:sldId id="327" r:id="rId27"/>
    <p:sldId id="272" r:id="rId28"/>
    <p:sldId id="273" r:id="rId29"/>
    <p:sldId id="274" r:id="rId30"/>
    <p:sldId id="282" r:id="rId31"/>
    <p:sldId id="316" r:id="rId32"/>
    <p:sldId id="281" r:id="rId33"/>
    <p:sldId id="325" r:id="rId34"/>
    <p:sldId id="283" r:id="rId35"/>
    <p:sldId id="275" r:id="rId36"/>
    <p:sldId id="323" r:id="rId37"/>
    <p:sldId id="303" r:id="rId38"/>
    <p:sldId id="296" r:id="rId39"/>
    <p:sldId id="293" r:id="rId40"/>
    <p:sldId id="307" r:id="rId41"/>
    <p:sldId id="285" r:id="rId42"/>
    <p:sldId id="287" r:id="rId43"/>
    <p:sldId id="288" r:id="rId44"/>
    <p:sldId id="291" r:id="rId45"/>
    <p:sldId id="299" r:id="rId46"/>
    <p:sldId id="294" r:id="rId47"/>
    <p:sldId id="319" r:id="rId48"/>
    <p:sldId id="320" r:id="rId49"/>
    <p:sldId id="328" r:id="rId50"/>
    <p:sldId id="298" r:id="rId51"/>
    <p:sldId id="302" r:id="rId52"/>
    <p:sldId id="309" r:id="rId53"/>
    <p:sldId id="326" r:id="rId54"/>
    <p:sldId id="310" r:id="rId55"/>
    <p:sldId id="311" r:id="rId56"/>
    <p:sldId id="312" r:id="rId57"/>
    <p:sldId id="313" r:id="rId58"/>
    <p:sldId id="314" r:id="rId59"/>
    <p:sldId id="315" r:id="rId60"/>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bw"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autoAdjust="0"/>
    <p:restoredTop sz="94678" autoAdjust="0"/>
  </p:normalViewPr>
  <p:slideViewPr>
    <p:cSldViewPr snapToObjects="1">
      <p:cViewPr>
        <p:scale>
          <a:sx n="79" d="100"/>
          <a:sy n="79" d="100"/>
        </p:scale>
        <p:origin x="-210" y="-72"/>
      </p:cViewPr>
      <p:guideLst>
        <p:guide orient="horz" pos="2160"/>
        <p:guide pos="2880"/>
      </p:guideLst>
    </p:cSldViewPr>
  </p:slideViewPr>
  <p:outlineViewPr>
    <p:cViewPr>
      <p:scale>
        <a:sx n="33" d="100"/>
        <a:sy n="33" d="100"/>
      </p:scale>
      <p:origin x="0" y="31736"/>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88153C8-8BAB-3E41-9F39-72EA4DDF8CD7}" type="datetimeFigureOut">
              <a:rPr lang="en-US" smtClean="0"/>
              <a:pPr/>
              <a:t>11/6/2014</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225211A-2E30-FE41-8BA6-C689C6136DAD}" type="slidenum">
              <a:rPr lang="en-US" smtClean="0"/>
              <a:pPr/>
              <a:t>‹#›</a:t>
            </a:fld>
            <a:endParaRPr lang="en-US"/>
          </a:p>
        </p:txBody>
      </p:sp>
    </p:spTree>
    <p:extLst>
      <p:ext uri="{BB962C8B-B14F-4D97-AF65-F5344CB8AC3E}">
        <p14:creationId xmlns:p14="http://schemas.microsoft.com/office/powerpoint/2010/main" xmlns="" val="2597626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CAFE831F-4E82-E04F-929B-A0CF2DE8BB52}" type="datetimeFigureOut">
              <a:rPr lang="en-US" smtClean="0"/>
              <a:pPr/>
              <a:t>11/6/2014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62A0E51-15DA-364F-8841-5B9015D302AB}" type="slidenum">
              <a:rPr lang="en-US" smtClean="0"/>
              <a:pPr/>
              <a:t>‹#›</a:t>
            </a:fld>
            <a:endParaRPr lang="en-US"/>
          </a:p>
        </p:txBody>
      </p:sp>
    </p:spTree>
    <p:extLst>
      <p:ext uri="{BB962C8B-B14F-4D97-AF65-F5344CB8AC3E}">
        <p14:creationId xmlns:p14="http://schemas.microsoft.com/office/powerpoint/2010/main" xmlns="" val="37432788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 middle ear bones four chambered heart presence of hair and absence of feathers and scales</a:t>
            </a:r>
            <a:endParaRPr lang="en-US" dirty="0"/>
          </a:p>
        </p:txBody>
      </p:sp>
      <p:sp>
        <p:nvSpPr>
          <p:cNvPr id="4" name="Slide Number Placeholder 3"/>
          <p:cNvSpPr>
            <a:spLocks noGrp="1"/>
          </p:cNvSpPr>
          <p:nvPr>
            <p:ph type="sldNum" sz="quarter" idx="10"/>
          </p:nvPr>
        </p:nvSpPr>
        <p:spPr/>
        <p:txBody>
          <a:bodyPr/>
          <a:lstStyle/>
          <a:p>
            <a:fld id="{162A0E51-15DA-364F-8841-5B9015D302AB}"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age</a:t>
            </a:r>
            <a:r>
              <a:rPr lang="en-US" baseline="0" dirty="0" smtClean="0"/>
              <a:t> 40-59 over ten years 50-60% risk of false positive mammogram.</a:t>
            </a:r>
          </a:p>
          <a:p>
            <a:r>
              <a:rPr lang="en-US" baseline="0" dirty="0" smtClean="0"/>
              <a:t>False negative range from 20-29%</a:t>
            </a:r>
            <a:endParaRPr lang="en-US" dirty="0"/>
          </a:p>
        </p:txBody>
      </p:sp>
      <p:sp>
        <p:nvSpPr>
          <p:cNvPr id="4" name="Slide Number Placeholder 3"/>
          <p:cNvSpPr>
            <a:spLocks noGrp="1"/>
          </p:cNvSpPr>
          <p:nvPr>
            <p:ph type="sldNum" sz="quarter" idx="10"/>
          </p:nvPr>
        </p:nvSpPr>
        <p:spPr/>
        <p:txBody>
          <a:bodyPr/>
          <a:lstStyle/>
          <a:p>
            <a:fld id="{162A0E51-15DA-364F-8841-5B9015D302AB}"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F09D01FE-9068-5541-A6A7-B87A9B4A0334}" type="slidenum">
              <a:rPr lang="en-US">
                <a:latin typeface="Arial" pitchFamily="-1" charset="0"/>
                <a:ea typeface="ＭＳ Ｐゴシック" pitchFamily="-1" charset="-128"/>
                <a:cs typeface="ＭＳ Ｐゴシック" pitchFamily="-1" charset="-128"/>
              </a:rPr>
              <a:pPr/>
              <a:t>17</a:t>
            </a:fld>
            <a:endParaRPr lang="en-US">
              <a:latin typeface="Arial" pitchFamily="-1" charset="0"/>
              <a:ea typeface="ＭＳ Ｐゴシック" pitchFamily="-1" charset="-128"/>
              <a:cs typeface="ＭＳ Ｐゴシック" pitchFamily="-1"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Specific work agriculture bars gambling 2.28 </a:t>
            </a:r>
            <a:r>
              <a:rPr lang="en-US" dirty="0" err="1" smtClean="0"/>
              <a:t>automotic</a:t>
            </a:r>
            <a:r>
              <a:rPr lang="en-US" dirty="0" smtClean="0"/>
              <a:t> plastics manufacturing</a:t>
            </a:r>
            <a:r>
              <a:rPr lang="en-US" baseline="0" dirty="0" smtClean="0"/>
              <a:t> 2.68 food canning and metalworking.  Premenopausal BC highest for automotive plastics 4.76 and food canning 5.70</a:t>
            </a:r>
            <a:endParaRPr lang="en-US" dirty="0"/>
          </a:p>
        </p:txBody>
      </p:sp>
      <p:sp>
        <p:nvSpPr>
          <p:cNvPr id="4" name="Slide Number Placeholder 3"/>
          <p:cNvSpPr>
            <a:spLocks noGrp="1"/>
          </p:cNvSpPr>
          <p:nvPr>
            <p:ph type="sldNum" sz="quarter" idx="10"/>
          </p:nvPr>
        </p:nvSpPr>
        <p:spPr/>
        <p:txBody>
          <a:bodyPr/>
          <a:lstStyle/>
          <a:p>
            <a:fld id="{162A0E51-15DA-364F-8841-5B9015D302AB}" type="slidenum">
              <a:rPr lang="en-US" smtClean="0"/>
              <a:pPr/>
              <a:t>32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contaminated drinking water ever discovered in the United States TCE (</a:t>
            </a:r>
            <a:r>
              <a:rPr lang="en-US" dirty="0" err="1" smtClean="0"/>
              <a:t>tricholoroethylene</a:t>
            </a:r>
            <a:r>
              <a:rPr lang="en-US" dirty="0" smtClean="0"/>
              <a:t>) and PCE (</a:t>
            </a:r>
            <a:r>
              <a:rPr lang="en-US" dirty="0" err="1" smtClean="0"/>
              <a:t>perchloroethylene</a:t>
            </a:r>
            <a:r>
              <a:rPr lang="en-US" dirty="0" smtClean="0"/>
              <a:t>)</a:t>
            </a:r>
            <a:r>
              <a:rPr lang="en-US" baseline="0" dirty="0" smtClean="0"/>
              <a:t> leaky storage tanks </a:t>
            </a:r>
            <a:r>
              <a:rPr lang="en-US" baseline="0" smtClean="0"/>
              <a:t>from 1953 to 1987 </a:t>
            </a:r>
            <a:endParaRPr lang="en-US" baseline="0" dirty="0" smtClean="0"/>
          </a:p>
          <a:p>
            <a:r>
              <a:rPr lang="en-US" baseline="0" dirty="0" smtClean="0"/>
              <a:t>5 pp billion is legal limit established in 1989.  measurements were 1600 ppb of TCE and 1184 ppb elementary school.  750,000 people exposed.  Largest cluster of male breast cancers ever identified.  Pt one was diagnosed age 39 he was conceived and born on the base.</a:t>
            </a:r>
            <a:endParaRPr lang="en-US" dirty="0"/>
          </a:p>
        </p:txBody>
      </p:sp>
      <p:sp>
        <p:nvSpPr>
          <p:cNvPr id="4" name="Slide Number Placeholder 3"/>
          <p:cNvSpPr>
            <a:spLocks noGrp="1"/>
          </p:cNvSpPr>
          <p:nvPr>
            <p:ph type="sldNum" sz="quarter" idx="10"/>
          </p:nvPr>
        </p:nvSpPr>
        <p:spPr/>
        <p:txBody>
          <a:bodyPr/>
          <a:lstStyle/>
          <a:p>
            <a:fld id="{162A0E51-15DA-364F-8841-5B9015D302AB}" type="slidenum">
              <a:rPr lang="en-US" smtClean="0"/>
              <a:pPr/>
              <a:t>35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Polychlorinated biphenyls used in industrial</a:t>
            </a:r>
            <a:r>
              <a:rPr lang="en-US" baseline="0" dirty="0" smtClean="0"/>
              <a:t> processes, </a:t>
            </a:r>
            <a:r>
              <a:rPr lang="en-US" baseline="0" dirty="0" err="1" smtClean="0"/>
              <a:t>phthaltes</a:t>
            </a:r>
            <a:r>
              <a:rPr lang="en-US" baseline="0" dirty="0" smtClean="0"/>
              <a:t> are used to soften plastics there is no covalent bond and as plastics age they are released.  They are found in building materials, detergents, paints, floor tiles, shower curtains, vinyl </a:t>
            </a:r>
            <a:r>
              <a:rPr lang="en-US" baseline="0" dirty="0" err="1" smtClean="0"/>
              <a:t>ulholstry</a:t>
            </a:r>
            <a:r>
              <a:rPr lang="en-US" baseline="0" dirty="0" smtClean="0"/>
              <a:t>, food containers and wrappers, perfume, moisturizer, nail polish, liquid soap and hair spray</a:t>
            </a:r>
            <a:endParaRPr lang="en-US" dirty="0"/>
          </a:p>
        </p:txBody>
      </p:sp>
      <p:sp>
        <p:nvSpPr>
          <p:cNvPr id="4" name="Slide Number Placeholder 3"/>
          <p:cNvSpPr>
            <a:spLocks noGrp="1"/>
          </p:cNvSpPr>
          <p:nvPr>
            <p:ph type="sldNum" sz="quarter" idx="10"/>
          </p:nvPr>
        </p:nvSpPr>
        <p:spPr/>
        <p:txBody>
          <a:bodyPr/>
          <a:lstStyle/>
          <a:p>
            <a:fld id="{162A0E51-15DA-364F-8841-5B9015D302AB}"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E58ED7-81EB-A14E-806D-696ED9E7E88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58ED7-81EB-A14E-806D-696ED9E7E88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58ED7-81EB-A14E-806D-696ED9E7E88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58ED7-81EB-A14E-806D-696ED9E7E88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E58ED7-81EB-A14E-806D-696ED9E7E886}" type="datetimeFigureOut">
              <a:rPr lang="en-US" smtClean="0"/>
              <a:pPr/>
              <a:t>11/6/2014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E58ED7-81EB-A14E-806D-696ED9E7E88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E58ED7-81EB-A14E-806D-696ED9E7E886}" type="datetimeFigureOut">
              <a:rPr lang="en-US" smtClean="0"/>
              <a:pPr/>
              <a:t>11/6/2014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E58ED7-81EB-A14E-806D-696ED9E7E886}" type="datetimeFigureOut">
              <a:rPr lang="en-US" smtClean="0"/>
              <a:pPr/>
              <a:t>11/6/2014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58ED7-81EB-A14E-806D-696ED9E7E886}" type="datetimeFigureOut">
              <a:rPr lang="en-US" smtClean="0"/>
              <a:pPr/>
              <a:t>11/6/2014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E58ED7-81EB-A14E-806D-696ED9E7E88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E58ED7-81EB-A14E-806D-696ED9E7E886}" type="datetimeFigureOut">
              <a:rPr lang="en-US" smtClean="0"/>
              <a:pPr/>
              <a:t>11/6/2014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04C20D-BF22-444E-9888-BBDEB8D060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58ED7-81EB-A14E-806D-696ED9E7E886}" type="datetimeFigureOut">
              <a:rPr lang="en-US" smtClean="0"/>
              <a:pPr/>
              <a:t>11/6/2014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4C20D-BF22-444E-9888-BBDEB8D060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NUL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jpe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2.pd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NUL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8.pd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Breast Cancer Update 2014</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Helen Mabry</a:t>
            </a:r>
            <a:r>
              <a:rPr lang="en-US" smtClean="0"/>
              <a:t>, MD F.A.C.S.</a:t>
            </a:r>
            <a:endParaRPr lang="en-US" dirty="0" smtClean="0"/>
          </a:p>
          <a:p>
            <a:r>
              <a:rPr lang="en-US" dirty="0" smtClean="0"/>
              <a:t>Breast Surgeon</a:t>
            </a:r>
          </a:p>
          <a:p>
            <a:r>
              <a:rPr lang="en-US" dirty="0" smtClean="0"/>
              <a:t>Assistant Professor of Surgery</a:t>
            </a:r>
          </a:p>
          <a:p>
            <a:r>
              <a:rPr lang="en-US" dirty="0" smtClean="0"/>
              <a:t>University of Toledo Medical Center</a:t>
            </a:r>
            <a:endParaRPr lang="en-US" dirty="0"/>
          </a:p>
        </p:txBody>
      </p:sp>
      <p:pic>
        <p:nvPicPr>
          <p:cNvPr id="16386" name="Picture 2"/>
          <p:cNvPicPr>
            <a:picLocks noChangeAspect="1" noChangeArrowheads="1"/>
          </p:cNvPicPr>
          <p:nvPr/>
        </p:nvPicPr>
        <p:blipFill>
          <a:blip r:embed="rId2"/>
          <a:srcRect/>
          <a:stretch>
            <a:fillRect/>
          </a:stretch>
        </p:blipFill>
        <p:spPr bwMode="auto">
          <a:xfrm>
            <a:off x="9448800" y="-4114800"/>
            <a:ext cx="6350000" cy="421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palpable mass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Evaluation of palpable mass: history and physical, age, imaging workup</a:t>
            </a:r>
          </a:p>
          <a:p>
            <a:r>
              <a:rPr lang="en-US" dirty="0" smtClean="0"/>
              <a:t>Less than 30 years old, start with ultrasound</a:t>
            </a:r>
          </a:p>
          <a:p>
            <a:r>
              <a:rPr lang="en-US" dirty="0" smtClean="0"/>
              <a:t>Over 30 ultrasound and mammogram</a:t>
            </a:r>
          </a:p>
          <a:p>
            <a:r>
              <a:rPr lang="en-US" dirty="0" smtClean="0"/>
              <a:t>The older the patient the more likely it is cancer</a:t>
            </a:r>
          </a:p>
          <a:p>
            <a:r>
              <a:rPr lang="en-US" dirty="0" smtClean="0"/>
              <a:t>Even young women sometimes have breast cancer</a:t>
            </a:r>
          </a:p>
          <a:p>
            <a:pPr>
              <a:buNone/>
            </a:pPr>
            <a:endParaRPr lang="en-US" dirty="0"/>
          </a:p>
        </p:txBody>
      </p:sp>
      <p:sp>
        <p:nvSpPr>
          <p:cNvPr id="4" name="Content Placeholder 3"/>
          <p:cNvSpPr>
            <a:spLocks noGrp="1"/>
          </p:cNvSpPr>
          <p:nvPr>
            <p:ph sz="half" idx="2"/>
          </p:nvPr>
        </p:nvSpPr>
        <p:spPr/>
        <p:txBody>
          <a:bodyPr>
            <a:normAutofit fontScale="85000" lnSpcReduction="10000"/>
          </a:bodyPr>
          <a:lstStyle/>
          <a:p>
            <a:endParaRPr lang="en-US"/>
          </a:p>
        </p:txBody>
      </p:sp>
      <p:pic>
        <p:nvPicPr>
          <p:cNvPr id="20483" name="Picture 3"/>
          <p:cNvPicPr>
            <a:picLocks noChangeAspect="1" noChangeArrowheads="1"/>
          </p:cNvPicPr>
          <p:nvPr/>
        </p:nvPicPr>
        <p:blipFill>
          <a:blip r:embed="rId2"/>
          <a:srcRect/>
          <a:stretch>
            <a:fillRect/>
          </a:stretch>
        </p:blipFill>
        <p:spPr bwMode="auto">
          <a:xfrm>
            <a:off x="4267200" y="3200400"/>
            <a:ext cx="4938183" cy="37036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83844" cy="1143000"/>
          </a:xfrm>
        </p:spPr>
        <p:txBody>
          <a:bodyPr/>
          <a:lstStyle/>
          <a:p>
            <a:r>
              <a:rPr lang="en-US" dirty="0" smtClean="0"/>
              <a:t>Palpable mass</a:t>
            </a:r>
            <a:endParaRPr lang="en-US" dirty="0"/>
          </a:p>
        </p:txBody>
      </p:sp>
      <p:sp>
        <p:nvSpPr>
          <p:cNvPr id="3" name="Content Placeholder 2"/>
          <p:cNvSpPr>
            <a:spLocks noGrp="1"/>
          </p:cNvSpPr>
          <p:nvPr>
            <p:ph sz="half" idx="1"/>
          </p:nvPr>
        </p:nvSpPr>
        <p:spPr/>
        <p:txBody>
          <a:bodyPr/>
          <a:lstStyle/>
          <a:p>
            <a:r>
              <a:rPr lang="en-US" dirty="0" smtClean="0"/>
              <a:t>Needle biopsy</a:t>
            </a:r>
          </a:p>
          <a:p>
            <a:r>
              <a:rPr lang="en-US" dirty="0" smtClean="0"/>
              <a:t>Concordance of imaging, physical exam and pathology “Triple Test”</a:t>
            </a:r>
          </a:p>
          <a:p>
            <a:pPr>
              <a:buNone/>
            </a:pPr>
            <a:endParaRPr lang="en-US" dirty="0"/>
          </a:p>
        </p:txBody>
      </p:sp>
      <p:sp>
        <p:nvSpPr>
          <p:cNvPr id="8" name="Content Placeholder 7"/>
          <p:cNvSpPr>
            <a:spLocks noGrp="1"/>
          </p:cNvSpPr>
          <p:nvPr>
            <p:ph sz="half" idx="2"/>
          </p:nvPr>
        </p:nvSpPr>
        <p:spPr/>
        <p:txBody>
          <a:bodyPr/>
          <a:lstStyle/>
          <a:p>
            <a:endParaRPr lang="en-US"/>
          </a:p>
        </p:txBody>
      </p:sp>
      <p:pic>
        <p:nvPicPr>
          <p:cNvPr id="21507" name="Picture 3"/>
          <p:cNvPicPr>
            <a:picLocks noChangeAspect="1" noChangeArrowheads="1"/>
          </p:cNvPicPr>
          <p:nvPr/>
        </p:nvPicPr>
        <p:blipFill>
          <a:blip r:embed="rId2"/>
          <a:srcRect/>
          <a:stretch>
            <a:fillRect/>
          </a:stretch>
        </p:blipFill>
        <p:spPr bwMode="auto">
          <a:xfrm>
            <a:off x="5241044" y="990600"/>
            <a:ext cx="3902956" cy="2620963"/>
          </a:xfrm>
          <a:prstGeom prst="rect">
            <a:avLst/>
          </a:prstGeom>
          <a:noFill/>
          <a:ln w="9525">
            <a:noFill/>
            <a:miter lim="800000"/>
            <a:headEnd/>
            <a:tailEnd/>
          </a:ln>
          <a:effectLst/>
        </p:spPr>
      </p:pic>
      <p:pic>
        <p:nvPicPr>
          <p:cNvPr id="21508" name="Picture 4"/>
          <p:cNvPicPr>
            <a:picLocks noChangeAspect="1" noChangeArrowheads="1"/>
          </p:cNvPicPr>
          <p:nvPr/>
        </p:nvPicPr>
        <p:blipFill>
          <a:blip r:embed="rId3"/>
          <a:srcRect/>
          <a:stretch>
            <a:fillRect/>
          </a:stretch>
        </p:blipFill>
        <p:spPr bwMode="auto">
          <a:xfrm>
            <a:off x="5397500" y="3962400"/>
            <a:ext cx="3289300" cy="2463800"/>
          </a:xfrm>
          <a:prstGeom prst="rect">
            <a:avLst/>
          </a:prstGeom>
          <a:noFill/>
          <a:ln w="9525">
            <a:noFill/>
            <a:miter lim="800000"/>
            <a:headEnd/>
            <a:tailEnd/>
          </a:ln>
          <a:effectLst/>
        </p:spPr>
      </p:pic>
      <p:pic>
        <p:nvPicPr>
          <p:cNvPr id="21509" name="Picture 5"/>
          <p:cNvPicPr>
            <a:picLocks noChangeAspect="1" noChangeArrowheads="1"/>
          </p:cNvPicPr>
          <p:nvPr/>
        </p:nvPicPr>
        <p:blipFill>
          <a:blip r:embed="rId4"/>
          <a:srcRect/>
          <a:stretch>
            <a:fillRect/>
          </a:stretch>
        </p:blipFill>
        <p:spPr bwMode="auto">
          <a:xfrm>
            <a:off x="1746250" y="4102100"/>
            <a:ext cx="3492500" cy="2324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 pain</a:t>
            </a:r>
            <a:endParaRPr lang="en-US" dirty="0"/>
          </a:p>
        </p:txBody>
      </p:sp>
      <p:sp>
        <p:nvSpPr>
          <p:cNvPr id="3" name="Content Placeholder 2"/>
          <p:cNvSpPr>
            <a:spLocks noGrp="1"/>
          </p:cNvSpPr>
          <p:nvPr>
            <p:ph idx="1"/>
          </p:nvPr>
        </p:nvSpPr>
        <p:spPr/>
        <p:txBody>
          <a:bodyPr/>
          <a:lstStyle/>
          <a:p>
            <a:r>
              <a:rPr lang="en-US" dirty="0" smtClean="0"/>
              <a:t>Only 9% of breast cancers presented with pain to Dr. </a:t>
            </a:r>
            <a:r>
              <a:rPr lang="en-US" dirty="0" err="1" smtClean="0"/>
              <a:t>Haagensen</a:t>
            </a:r>
            <a:r>
              <a:rPr lang="en-US" dirty="0" smtClean="0"/>
              <a:t> (1956)</a:t>
            </a:r>
          </a:p>
          <a:p>
            <a:r>
              <a:rPr lang="en-US" dirty="0" smtClean="0"/>
              <a:t>Pain is not a common presentation for breast cancer, but it is a common complaint</a:t>
            </a:r>
          </a:p>
          <a:p>
            <a:r>
              <a:rPr lang="en-US" dirty="0" smtClean="0"/>
              <a:t>Pain in a mass may be a favorable finding less associated with cancer than a painless mass</a:t>
            </a:r>
            <a:r>
              <a:rPr lang="en-US" baseline="30000" dirty="0" smtClean="0"/>
              <a:t>1</a:t>
            </a:r>
            <a:endParaRPr lang="en-US" baseline="30000" dirty="0"/>
          </a:p>
        </p:txBody>
      </p:sp>
      <p:sp>
        <p:nvSpPr>
          <p:cNvPr id="4" name="TextBox 3"/>
          <p:cNvSpPr txBox="1"/>
          <p:nvPr/>
        </p:nvSpPr>
        <p:spPr>
          <a:xfrm>
            <a:off x="457200" y="5715000"/>
            <a:ext cx="8229600" cy="369332"/>
          </a:xfrm>
          <a:prstGeom prst="rect">
            <a:avLst/>
          </a:prstGeom>
          <a:noFill/>
        </p:spPr>
        <p:txBody>
          <a:bodyPr wrap="square" rtlCol="0">
            <a:spAutoFit/>
          </a:bodyPr>
          <a:lstStyle/>
          <a:p>
            <a:r>
              <a:rPr lang="en-US" dirty="0" smtClean="0"/>
              <a:t>Khan 2002 Cancer Detect </a:t>
            </a:r>
            <a:r>
              <a:rPr lang="en-US" dirty="0" err="1" smtClean="0"/>
              <a:t>Prev</a:t>
            </a:r>
            <a:r>
              <a:rPr lang="en-US"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“Where’s The Outrage?” over not enough needle biopsies</a:t>
            </a:r>
            <a:endParaRPr lang="en-US" dirty="0"/>
          </a:p>
        </p:txBody>
      </p:sp>
      <p:sp>
        <p:nvSpPr>
          <p:cNvPr id="3" name="Content Placeholder 2"/>
          <p:cNvSpPr>
            <a:spLocks noGrp="1"/>
          </p:cNvSpPr>
          <p:nvPr>
            <p:ph idx="1"/>
          </p:nvPr>
        </p:nvSpPr>
        <p:spPr>
          <a:xfrm>
            <a:off x="457200" y="1417638"/>
            <a:ext cx="8229600" cy="5211762"/>
          </a:xfrm>
        </p:spPr>
        <p:txBody>
          <a:bodyPr>
            <a:normAutofit fontScale="92500"/>
          </a:bodyPr>
          <a:lstStyle/>
          <a:p>
            <a:r>
              <a:rPr lang="en-US" dirty="0" smtClean="0"/>
              <a:t>In 2009 36% of all diagnostic biopsies were still open surgical biopsies instead of needle biopsies.</a:t>
            </a:r>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sz="1100" dirty="0"/>
              <a:t>Clarke-Pearson et al. Quality Assurance Initiative at One Institution of Minimally Invasive Breast Biopsy as the Initial Diagnostic Technique J Am </a:t>
            </a:r>
            <a:r>
              <a:rPr lang="en-US" sz="1100" dirty="0" err="1"/>
              <a:t>Coll</a:t>
            </a:r>
            <a:r>
              <a:rPr lang="en-US" sz="1100" dirty="0"/>
              <a:t> </a:t>
            </a:r>
            <a:r>
              <a:rPr lang="en-US" sz="1100" dirty="0" err="1"/>
              <a:t>Surg</a:t>
            </a:r>
            <a:r>
              <a:rPr lang="en-US" sz="1100" dirty="0"/>
              <a:t> </a:t>
            </a:r>
            <a:r>
              <a:rPr lang="en-US" sz="1100" dirty="0" err="1"/>
              <a:t>Vol</a:t>
            </a:r>
            <a:r>
              <a:rPr lang="en-US" sz="1100" dirty="0"/>
              <a:t> 208, Issue 1, January 2009 Pages 75-78</a:t>
            </a:r>
          </a:p>
          <a:p>
            <a:pPr marL="0" indent="0">
              <a:buNone/>
            </a:pPr>
            <a:endParaRPr lang="en-US" sz="1100" dirty="0"/>
          </a:p>
        </p:txBody>
      </p:sp>
      <p:pic>
        <p:nvPicPr>
          <p:cNvPr id="24578" name="Picture 2"/>
          <p:cNvPicPr>
            <a:picLocks noChangeAspect="1" noChangeArrowheads="1"/>
          </p:cNvPicPr>
          <p:nvPr/>
        </p:nvPicPr>
        <p:blipFill>
          <a:blip r:embed="rId2"/>
          <a:srcRect/>
          <a:stretch>
            <a:fillRect/>
          </a:stretch>
        </p:blipFill>
        <p:spPr bwMode="auto">
          <a:xfrm>
            <a:off x="5791200" y="2590800"/>
            <a:ext cx="2451100" cy="3314700"/>
          </a:xfrm>
          <a:prstGeom prst="rect">
            <a:avLst/>
          </a:prstGeom>
          <a:noFill/>
          <a:ln w="9525">
            <a:noFill/>
            <a:miter lim="800000"/>
            <a:headEnd/>
            <a:tailEnd/>
          </a:ln>
          <a:effectLst/>
        </p:spPr>
      </p:pic>
      <p:pic>
        <p:nvPicPr>
          <p:cNvPr id="24579" name="Picture 3"/>
          <p:cNvPicPr>
            <a:picLocks noChangeAspect="1" noChangeArrowheads="1"/>
          </p:cNvPicPr>
          <p:nvPr/>
        </p:nvPicPr>
        <p:blipFill>
          <a:blip r:embed="rId3"/>
          <a:srcRect/>
          <a:stretch>
            <a:fillRect/>
          </a:stretch>
        </p:blipFill>
        <p:spPr bwMode="auto">
          <a:xfrm>
            <a:off x="228600" y="2971800"/>
            <a:ext cx="2633830" cy="1981200"/>
          </a:xfrm>
          <a:prstGeom prst="rect">
            <a:avLst/>
          </a:prstGeom>
          <a:noFill/>
          <a:ln w="9525">
            <a:noFill/>
            <a:miter lim="800000"/>
            <a:headEnd/>
            <a:tailEnd/>
          </a:ln>
          <a:effectLst/>
        </p:spPr>
      </p:pic>
      <p:pic>
        <p:nvPicPr>
          <p:cNvPr id="24580" name="Picture 4"/>
          <p:cNvPicPr>
            <a:picLocks noChangeAspect="1" noChangeArrowheads="1"/>
          </p:cNvPicPr>
          <p:nvPr/>
        </p:nvPicPr>
        <p:blipFill>
          <a:blip r:embed="rId4"/>
          <a:srcRect/>
          <a:stretch>
            <a:fillRect/>
          </a:stretch>
        </p:blipFill>
        <p:spPr bwMode="auto">
          <a:xfrm>
            <a:off x="2862430" y="2971800"/>
            <a:ext cx="2680447"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After the needle biopsy has been done</a:t>
            </a:r>
            <a:endParaRPr lang="en-US" dirty="0"/>
          </a:p>
        </p:txBody>
      </p:sp>
      <p:sp>
        <p:nvSpPr>
          <p:cNvPr id="3" name="Content Placeholder 2"/>
          <p:cNvSpPr>
            <a:spLocks noGrp="1"/>
          </p:cNvSpPr>
          <p:nvPr>
            <p:ph idx="1"/>
          </p:nvPr>
        </p:nvSpPr>
        <p:spPr/>
        <p:txBody>
          <a:bodyPr/>
          <a:lstStyle/>
          <a:p>
            <a:r>
              <a:rPr lang="en-US" dirty="0" smtClean="0"/>
              <a:t>Non-Invasive (Stage 0)</a:t>
            </a:r>
          </a:p>
          <a:p>
            <a:pPr lvl="1"/>
            <a:r>
              <a:rPr lang="en-US" dirty="0" smtClean="0"/>
              <a:t>DCIS: </a:t>
            </a:r>
            <a:r>
              <a:rPr lang="en-US" dirty="0" err="1" smtClean="0"/>
              <a:t>Ductal</a:t>
            </a:r>
            <a:r>
              <a:rPr lang="en-US" dirty="0" smtClean="0"/>
              <a:t> Carcinoma In Situ</a:t>
            </a:r>
          </a:p>
          <a:p>
            <a:pPr lvl="1"/>
            <a:r>
              <a:rPr lang="en-US" dirty="0" smtClean="0"/>
              <a:t>LCIS: Lobular Carcinoma In Situ</a:t>
            </a:r>
          </a:p>
          <a:p>
            <a:pPr marL="457200" lvl="1" indent="0">
              <a:buNone/>
            </a:pPr>
            <a:endParaRPr lang="en-US" dirty="0" smtClean="0"/>
          </a:p>
          <a:p>
            <a:r>
              <a:rPr lang="en-US" dirty="0" smtClean="0"/>
              <a:t>Invasive (Stage 1 and up)</a:t>
            </a:r>
          </a:p>
          <a:p>
            <a:pPr lvl="1"/>
            <a:r>
              <a:rPr lang="en-US" dirty="0" smtClean="0"/>
              <a:t>Invasive </a:t>
            </a:r>
            <a:r>
              <a:rPr lang="en-US" dirty="0" err="1" smtClean="0"/>
              <a:t>Ductal</a:t>
            </a:r>
            <a:r>
              <a:rPr lang="en-US" dirty="0" smtClean="0"/>
              <a:t> Carcinoma</a:t>
            </a:r>
          </a:p>
          <a:p>
            <a:pPr lvl="1"/>
            <a:r>
              <a:rPr lang="en-US" dirty="0" smtClean="0"/>
              <a:t>Invasive Lobular Carcinoma</a:t>
            </a:r>
          </a:p>
          <a:p>
            <a:pPr lvl="1"/>
            <a:r>
              <a:rPr lang="en-US" dirty="0" smtClean="0"/>
              <a:t>Others (</a:t>
            </a:r>
            <a:r>
              <a:rPr lang="en-US" dirty="0" err="1" smtClean="0"/>
              <a:t>medullary</a:t>
            </a:r>
            <a:r>
              <a:rPr lang="en-US" dirty="0" smtClean="0"/>
              <a:t>, colloid, tubular)</a:t>
            </a: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Management of Breast</a:t>
            </a:r>
            <a:endParaRPr lang="en-US" dirty="0"/>
          </a:p>
        </p:txBody>
      </p:sp>
      <p:sp>
        <p:nvSpPr>
          <p:cNvPr id="3" name="Content Placeholder 2"/>
          <p:cNvSpPr>
            <a:spLocks noGrp="1"/>
          </p:cNvSpPr>
          <p:nvPr>
            <p:ph sz="half" idx="1"/>
          </p:nvPr>
        </p:nvSpPr>
        <p:spPr/>
        <p:txBody>
          <a:bodyPr>
            <a:normAutofit fontScale="25000" lnSpcReduction="20000"/>
          </a:bodyPr>
          <a:lstStyle/>
          <a:p>
            <a:r>
              <a:rPr lang="en-US" sz="8000" dirty="0" smtClean="0"/>
              <a:t>Breast Conservation</a:t>
            </a:r>
          </a:p>
          <a:p>
            <a:pPr lvl="1"/>
            <a:r>
              <a:rPr lang="en-US" sz="8000" dirty="0" smtClean="0"/>
              <a:t>Lumpectomy and radiation</a:t>
            </a:r>
          </a:p>
          <a:p>
            <a:r>
              <a:rPr lang="en-US" sz="8000" dirty="0" smtClean="0"/>
              <a:t>Mastectomy</a:t>
            </a:r>
          </a:p>
          <a:p>
            <a:pPr lvl="1"/>
            <a:r>
              <a:rPr lang="en-US" sz="8000" dirty="0" smtClean="0"/>
              <a:t>With or without reconstruction</a:t>
            </a:r>
          </a:p>
          <a:p>
            <a:r>
              <a:rPr lang="en-US" sz="8000" dirty="0" smtClean="0"/>
              <a:t>Survival equal</a:t>
            </a:r>
          </a:p>
          <a:p>
            <a:r>
              <a:rPr lang="en-US" sz="8000" dirty="0" smtClean="0"/>
              <a:t>Local recurrence may vary (14.3% lumpectomy plus radiation</a:t>
            </a:r>
            <a:r>
              <a:rPr lang="en-US" sz="8000" smtClean="0"/>
              <a:t>, 39.2% </a:t>
            </a:r>
            <a:r>
              <a:rPr lang="en-US" sz="8000" dirty="0" smtClean="0"/>
              <a:t>lumpectomy alone) </a:t>
            </a:r>
          </a:p>
          <a:p>
            <a:endParaRPr lang="en-US" dirty="0"/>
          </a:p>
          <a:p>
            <a:pPr marL="0" indent="0">
              <a:buNone/>
            </a:pPr>
            <a:endParaRPr lang="en-US" sz="1700" b="1" dirty="0" smtClean="0"/>
          </a:p>
          <a:p>
            <a:pPr marL="0" indent="0">
              <a:buNone/>
            </a:pPr>
            <a:endParaRPr lang="en-US" sz="1700" b="1" dirty="0"/>
          </a:p>
          <a:p>
            <a:pPr marL="0" indent="0">
              <a:buNone/>
            </a:pPr>
            <a:endParaRPr lang="en-US" sz="1700" b="1" dirty="0" smtClean="0"/>
          </a:p>
          <a:p>
            <a:pPr marL="0" indent="0">
              <a:buNone/>
            </a:pPr>
            <a:endParaRPr lang="en-US" sz="1700" b="1" dirty="0"/>
          </a:p>
          <a:p>
            <a:pPr marL="0" indent="0">
              <a:buNone/>
            </a:pPr>
            <a:endParaRPr lang="en-US" sz="1700" b="1" dirty="0" smtClean="0"/>
          </a:p>
          <a:p>
            <a:pPr marL="0" indent="0">
              <a:buNone/>
            </a:pPr>
            <a:endParaRPr lang="en-US" sz="1700" b="1" dirty="0"/>
          </a:p>
          <a:p>
            <a:pPr marL="0" indent="0">
              <a:buNone/>
            </a:pPr>
            <a:r>
              <a:rPr lang="en-US" sz="4000" b="1" dirty="0" smtClean="0"/>
              <a:t>Twenty-Year </a:t>
            </a:r>
            <a:r>
              <a:rPr lang="en-US" sz="4000" b="1" dirty="0"/>
              <a:t>Follow-up of a Randomized Trial Comparing Total Mastectomy, Lumpectomy, and Lumpectomy Plus Irradiation For the Treatment of Invasive Breast Cancer</a:t>
            </a:r>
            <a:r>
              <a:rPr lang="en-US" sz="4000" dirty="0"/>
              <a:t/>
            </a:r>
            <a:br>
              <a:rPr lang="en-US" sz="4000" dirty="0"/>
            </a:br>
            <a:r>
              <a:rPr lang="en-US" sz="4000" dirty="0"/>
              <a:t>Fisher B, Anderson S, Bryant J, </a:t>
            </a:r>
            <a:r>
              <a:rPr lang="en-US" sz="4000" dirty="0" err="1"/>
              <a:t>Margolese</a:t>
            </a:r>
            <a:r>
              <a:rPr lang="en-US" sz="4000" dirty="0"/>
              <a:t> RG, Deutsch M, Fisher ER, </a:t>
            </a:r>
            <a:r>
              <a:rPr lang="en-US" sz="4000" dirty="0" err="1"/>
              <a:t>Jeong</a:t>
            </a:r>
            <a:r>
              <a:rPr lang="en-US" sz="4000" dirty="0"/>
              <a:t> JH, </a:t>
            </a:r>
            <a:r>
              <a:rPr lang="en-US" sz="4000" dirty="0" err="1"/>
              <a:t>Wolmark</a:t>
            </a:r>
            <a:r>
              <a:rPr lang="en-US" sz="4000" dirty="0"/>
              <a:t> N</a:t>
            </a:r>
            <a:br>
              <a:rPr lang="en-US" sz="4000" dirty="0"/>
            </a:br>
            <a:r>
              <a:rPr lang="en-US" sz="4000" i="1" dirty="0"/>
              <a:t>New England Journal of Medicine 347(16):1233-1241, October 17, 2002</a:t>
            </a:r>
            <a:r>
              <a:rPr lang="en-US" sz="4000" dirty="0"/>
              <a:t/>
            </a:r>
            <a:br>
              <a:rPr lang="en-US" sz="4000" dirty="0"/>
            </a:br>
            <a:r>
              <a:rPr lang="en-US" sz="2600" dirty="0"/>
              <a:t/>
            </a:r>
            <a:br>
              <a:rPr lang="en-US" sz="2600" dirty="0"/>
            </a:br>
            <a:endParaRPr lang="en-US" sz="2600" dirty="0" smtClean="0"/>
          </a:p>
          <a:p>
            <a:pPr lvl="1">
              <a:buNone/>
            </a:pPr>
            <a:endParaRPr lang="en-US" dirty="0" smtClean="0"/>
          </a:p>
        </p:txBody>
      </p:sp>
      <p:sp>
        <p:nvSpPr>
          <p:cNvPr id="4" name="Content Placeholder 3"/>
          <p:cNvSpPr>
            <a:spLocks noGrp="1"/>
          </p:cNvSpPr>
          <p:nvPr>
            <p:ph sz="half" idx="2"/>
          </p:nvPr>
        </p:nvSpPr>
        <p:spPr/>
        <p:txBody>
          <a:bodyPr>
            <a:normAutofit fontScale="25000" lnSpcReduction="20000"/>
          </a:bodyPr>
          <a:lstStyle/>
          <a:p>
            <a:endParaRPr lang="en-US"/>
          </a:p>
        </p:txBody>
      </p:sp>
      <p:pic>
        <p:nvPicPr>
          <p:cNvPr id="5" name="Content Placeholder 3" descr="Lumpectomy and mastectomy.jpg"/>
          <p:cNvPicPr>
            <a:picLocks noGrp="1" noChangeAspect="1"/>
          </p:cNvPicPr>
          <p:nvPr/>
        </p:nvPicPr>
        <p:blipFill>
          <a:blip r:embed="rId2"/>
          <a:stretch>
            <a:fillRect/>
          </a:stretch>
        </p:blipFill>
        <p:spPr>
          <a:xfrm>
            <a:off x="4638261" y="1600201"/>
            <a:ext cx="4505739" cy="3886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Mastectomy</a:t>
            </a:r>
            <a:endParaRPr lang="en-US" dirty="0"/>
          </a:p>
        </p:txBody>
      </p:sp>
      <p:sp>
        <p:nvSpPr>
          <p:cNvPr id="3" name="Content Placeholder 2"/>
          <p:cNvSpPr>
            <a:spLocks noGrp="1"/>
          </p:cNvSpPr>
          <p:nvPr>
            <p:ph idx="1"/>
          </p:nvPr>
        </p:nvSpPr>
        <p:spPr/>
        <p:txBody>
          <a:bodyPr/>
          <a:lstStyle/>
          <a:p>
            <a:r>
              <a:rPr lang="en-US" dirty="0" smtClean="0"/>
              <a:t>Radical</a:t>
            </a:r>
          </a:p>
          <a:p>
            <a:r>
              <a:rPr lang="en-US" dirty="0" smtClean="0"/>
              <a:t>Modified radical</a:t>
            </a:r>
          </a:p>
          <a:p>
            <a:r>
              <a:rPr lang="en-US" dirty="0" smtClean="0"/>
              <a:t>Skin sparing</a:t>
            </a:r>
          </a:p>
          <a:p>
            <a:r>
              <a:rPr lang="en-US" dirty="0" smtClean="0"/>
              <a:t>Areola sparing</a:t>
            </a:r>
          </a:p>
          <a:p>
            <a:r>
              <a:rPr lang="en-US" dirty="0" smtClean="0"/>
              <a:t>Nipple and areola sparing</a:t>
            </a:r>
          </a:p>
          <a:p>
            <a:pPr>
              <a:buNone/>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p:spPr>
        <p:txBody>
          <a:bodyPr/>
          <a:lstStyle/>
          <a:p>
            <a:pPr eaLnBrk="1" hangingPunct="1"/>
            <a:r>
              <a:rPr lang="en-US" dirty="0"/>
              <a:t>Evolution of Mastectomy</a:t>
            </a:r>
          </a:p>
        </p:txBody>
      </p:sp>
      <p:pic>
        <p:nvPicPr>
          <p:cNvPr id="81923" name="Picture 4" descr="906Radical_Mastectomy_Defect"/>
          <p:cNvPicPr>
            <a:picLocks noChangeAspect="1" noChangeArrowheads="1"/>
          </p:cNvPicPr>
          <p:nvPr/>
        </p:nvPicPr>
        <p:blipFill>
          <a:blip r:embed="rId3"/>
          <a:srcRect/>
          <a:stretch>
            <a:fillRect/>
          </a:stretch>
        </p:blipFill>
        <p:spPr bwMode="auto">
          <a:xfrm>
            <a:off x="304800" y="914400"/>
            <a:ext cx="2540000" cy="1727200"/>
          </a:xfrm>
          <a:prstGeom prst="rect">
            <a:avLst/>
          </a:prstGeom>
          <a:noFill/>
          <a:ln w="9525">
            <a:noFill/>
            <a:miter lim="800000"/>
            <a:headEnd/>
            <a:tailEnd/>
          </a:ln>
        </p:spPr>
      </p:pic>
      <p:pic>
        <p:nvPicPr>
          <p:cNvPr id="81924" name="Picture 5" descr="modified radical"/>
          <p:cNvPicPr>
            <a:picLocks noChangeAspect="1" noChangeArrowheads="1"/>
          </p:cNvPicPr>
          <p:nvPr/>
        </p:nvPicPr>
        <p:blipFill>
          <a:blip r:embed="rId4"/>
          <a:srcRect/>
          <a:stretch>
            <a:fillRect/>
          </a:stretch>
        </p:blipFill>
        <p:spPr bwMode="auto">
          <a:xfrm>
            <a:off x="381000" y="2819400"/>
            <a:ext cx="2438400" cy="1828800"/>
          </a:xfrm>
          <a:prstGeom prst="rect">
            <a:avLst/>
          </a:prstGeom>
          <a:noFill/>
          <a:ln w="9525">
            <a:noFill/>
            <a:miter lim="800000"/>
            <a:headEnd/>
            <a:tailEnd/>
          </a:ln>
        </p:spPr>
      </p:pic>
      <p:pic>
        <p:nvPicPr>
          <p:cNvPr id="81925" name="Picture 6" descr="TRAM reconstruction"/>
          <p:cNvPicPr>
            <a:picLocks noChangeAspect="1" noChangeArrowheads="1"/>
          </p:cNvPicPr>
          <p:nvPr/>
        </p:nvPicPr>
        <p:blipFill>
          <a:blip r:embed="rId5"/>
          <a:srcRect/>
          <a:stretch>
            <a:fillRect/>
          </a:stretch>
        </p:blipFill>
        <p:spPr bwMode="auto">
          <a:xfrm>
            <a:off x="3048000" y="914400"/>
            <a:ext cx="2438400" cy="1828800"/>
          </a:xfrm>
          <a:prstGeom prst="rect">
            <a:avLst/>
          </a:prstGeom>
          <a:noFill/>
          <a:ln w="9525">
            <a:noFill/>
            <a:miter lim="800000"/>
            <a:headEnd/>
            <a:tailEnd/>
          </a:ln>
        </p:spPr>
      </p:pic>
      <p:pic>
        <p:nvPicPr>
          <p:cNvPr id="81926" name="Picture 8"/>
          <p:cNvPicPr>
            <a:picLocks noChangeAspect="1" noChangeArrowheads="1"/>
          </p:cNvPicPr>
          <p:nvPr/>
        </p:nvPicPr>
        <p:blipFill>
          <a:blip r:embed="rId6"/>
          <a:srcRect/>
          <a:stretch>
            <a:fillRect/>
          </a:stretch>
        </p:blipFill>
        <p:spPr bwMode="auto">
          <a:xfrm>
            <a:off x="381000" y="4800600"/>
            <a:ext cx="2438400" cy="1828800"/>
          </a:xfrm>
          <a:prstGeom prst="rect">
            <a:avLst/>
          </a:prstGeom>
          <a:noFill/>
          <a:ln w="9525">
            <a:noFill/>
            <a:miter lim="800000"/>
            <a:headEnd/>
            <a:tailEnd/>
          </a:ln>
        </p:spPr>
      </p:pic>
      <p:pic>
        <p:nvPicPr>
          <p:cNvPr id="81927" name="Picture 9"/>
          <p:cNvPicPr>
            <a:picLocks noChangeAspect="1" noChangeArrowheads="1"/>
          </p:cNvPicPr>
          <p:nvPr/>
        </p:nvPicPr>
        <p:blipFill>
          <a:blip r:embed="rId7"/>
          <a:srcRect/>
          <a:stretch>
            <a:fillRect/>
          </a:stretch>
        </p:blipFill>
        <p:spPr bwMode="auto">
          <a:xfrm>
            <a:off x="5943600" y="838200"/>
            <a:ext cx="2540000" cy="1905000"/>
          </a:xfrm>
          <a:prstGeom prst="rect">
            <a:avLst/>
          </a:prstGeom>
          <a:noFill/>
          <a:ln w="9525">
            <a:noFill/>
            <a:miter lim="800000"/>
            <a:headEnd/>
            <a:tailEnd/>
          </a:ln>
        </p:spPr>
      </p:pic>
      <p:pic>
        <p:nvPicPr>
          <p:cNvPr id="81928" name="Picture 11" descr="IMG_0898"/>
          <p:cNvPicPr>
            <a:picLocks noChangeAspect="1" noChangeArrowheads="1"/>
          </p:cNvPicPr>
          <p:nvPr/>
        </p:nvPicPr>
        <p:blipFill>
          <a:blip r:embed="rId8"/>
          <a:srcRect/>
          <a:stretch>
            <a:fillRect/>
          </a:stretch>
        </p:blipFill>
        <p:spPr bwMode="auto">
          <a:xfrm>
            <a:off x="2895600" y="2706687"/>
            <a:ext cx="2590800" cy="1941513"/>
          </a:xfrm>
          <a:prstGeom prst="rect">
            <a:avLst/>
          </a:prstGeom>
          <a:noFill/>
          <a:ln w="9525">
            <a:noFill/>
            <a:miter lim="800000"/>
            <a:headEnd/>
            <a:tailEnd/>
          </a:ln>
        </p:spPr>
      </p:pic>
      <p:pic>
        <p:nvPicPr>
          <p:cNvPr id="81929" name="Picture 13" descr="nadine"/>
          <p:cNvPicPr>
            <a:picLocks noChangeAspect="1" noChangeArrowheads="1"/>
          </p:cNvPicPr>
          <p:nvPr/>
        </p:nvPicPr>
        <p:blipFill>
          <a:blip r:embed="rId9"/>
          <a:srcRect/>
          <a:stretch>
            <a:fillRect/>
          </a:stretch>
        </p:blipFill>
        <p:spPr bwMode="auto">
          <a:xfrm>
            <a:off x="5638800" y="2819400"/>
            <a:ext cx="2105968" cy="1893177"/>
          </a:xfrm>
          <a:prstGeom prst="rect">
            <a:avLst/>
          </a:prstGeom>
          <a:noFill/>
          <a:ln w="9525">
            <a:noFill/>
            <a:miter lim="800000"/>
            <a:headEnd/>
            <a:tailEnd/>
          </a:ln>
        </p:spPr>
      </p:pic>
      <p:pic>
        <p:nvPicPr>
          <p:cNvPr id="81930" name="Picture 17" descr="IMG_0350"/>
          <p:cNvPicPr>
            <a:picLocks noChangeAspect="1" noChangeArrowheads="1"/>
          </p:cNvPicPr>
          <p:nvPr/>
        </p:nvPicPr>
        <p:blipFill>
          <a:blip r:embed="rId10"/>
          <a:srcRect/>
          <a:stretch>
            <a:fillRect/>
          </a:stretch>
        </p:blipFill>
        <p:spPr bwMode="auto">
          <a:xfrm>
            <a:off x="3048000" y="4800600"/>
            <a:ext cx="2514600" cy="1884363"/>
          </a:xfrm>
          <a:prstGeom prst="rect">
            <a:avLst/>
          </a:prstGeom>
          <a:noFill/>
          <a:ln w="9525">
            <a:noFill/>
            <a:miter lim="800000"/>
            <a:headEnd/>
            <a:tailEnd/>
          </a:ln>
        </p:spPr>
      </p:pic>
      <p:pic>
        <p:nvPicPr>
          <p:cNvPr id="11" name="Picture 10" descr="BREAST059.jpg"/>
          <p:cNvPicPr>
            <a:picLocks noChangeAspect="1"/>
          </p:cNvPicPr>
          <p:nvPr/>
        </p:nvPicPr>
        <p:blipFill>
          <a:blip r:embed="rId11"/>
          <a:stretch>
            <a:fillRect/>
          </a:stretch>
        </p:blipFill>
        <p:spPr>
          <a:xfrm>
            <a:off x="5486400" y="4524375"/>
            <a:ext cx="2818444" cy="210502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096000" cy="1143000"/>
          </a:xfrm>
        </p:spPr>
        <p:txBody>
          <a:bodyPr>
            <a:normAutofit fontScale="90000"/>
          </a:bodyPr>
          <a:lstStyle/>
          <a:p>
            <a:r>
              <a:rPr lang="en-US" dirty="0" smtClean="0"/>
              <a:t>Surgical Management </a:t>
            </a:r>
            <a:br>
              <a:rPr lang="en-US" dirty="0" smtClean="0"/>
            </a:br>
            <a:r>
              <a:rPr lang="en-US" dirty="0" smtClean="0"/>
              <a:t>of </a:t>
            </a:r>
            <a:r>
              <a:rPr lang="en-US" dirty="0" err="1" smtClean="0"/>
              <a:t>Axilla</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Physical exam</a:t>
            </a:r>
          </a:p>
          <a:p>
            <a:r>
              <a:rPr lang="en-US" dirty="0" smtClean="0"/>
              <a:t>Imaging</a:t>
            </a:r>
          </a:p>
          <a:p>
            <a:r>
              <a:rPr lang="en-US" dirty="0" smtClean="0"/>
              <a:t>Ultrasound of </a:t>
            </a:r>
            <a:r>
              <a:rPr lang="en-US" dirty="0" err="1" smtClean="0"/>
              <a:t>axilla</a:t>
            </a:r>
            <a:endParaRPr lang="en-US" dirty="0" smtClean="0"/>
          </a:p>
          <a:p>
            <a:r>
              <a:rPr lang="en-US" dirty="0" smtClean="0"/>
              <a:t>Characteristics of metastases to </a:t>
            </a:r>
            <a:r>
              <a:rPr lang="en-US" dirty="0" err="1" smtClean="0"/>
              <a:t>axillary</a:t>
            </a:r>
            <a:r>
              <a:rPr lang="en-US" dirty="0" smtClean="0"/>
              <a:t> nodes</a:t>
            </a:r>
          </a:p>
          <a:p>
            <a:pPr lvl="1"/>
            <a:r>
              <a:rPr lang="en-US" dirty="0" smtClean="0"/>
              <a:t>No fatty </a:t>
            </a:r>
            <a:r>
              <a:rPr lang="en-US" dirty="0" err="1" smtClean="0"/>
              <a:t>hilum</a:t>
            </a:r>
            <a:endParaRPr lang="en-US" dirty="0" smtClean="0"/>
          </a:p>
          <a:p>
            <a:pPr lvl="1"/>
            <a:r>
              <a:rPr lang="en-US" dirty="0" smtClean="0"/>
              <a:t>Thickened cortex</a:t>
            </a:r>
          </a:p>
          <a:p>
            <a:pPr lvl="1"/>
            <a:r>
              <a:rPr lang="en-US" dirty="0" smtClean="0"/>
              <a:t>Shape round instead of kidney bean</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63490" name="Picture 2"/>
          <p:cNvPicPr>
            <a:picLocks noChangeAspect="1" noChangeArrowheads="1"/>
          </p:cNvPicPr>
          <p:nvPr/>
        </p:nvPicPr>
        <p:blipFill>
          <a:blip r:embed="rId2"/>
          <a:srcRect/>
          <a:stretch>
            <a:fillRect/>
          </a:stretch>
        </p:blipFill>
        <p:spPr bwMode="auto">
          <a:xfrm>
            <a:off x="5791200" y="2686313"/>
            <a:ext cx="3352800" cy="4171687"/>
          </a:xfrm>
          <a:prstGeom prst="rect">
            <a:avLst/>
          </a:prstGeom>
          <a:noFill/>
          <a:ln w="9525">
            <a:noFill/>
            <a:miter lim="800000"/>
            <a:headEnd/>
            <a:tailEnd/>
          </a:ln>
          <a:effectLst/>
        </p:spPr>
      </p:pic>
      <p:pic>
        <p:nvPicPr>
          <p:cNvPr id="63491" name="Picture 3"/>
          <p:cNvPicPr>
            <a:picLocks noChangeAspect="1" noChangeArrowheads="1"/>
          </p:cNvPicPr>
          <p:nvPr/>
        </p:nvPicPr>
        <p:blipFill>
          <a:blip r:embed="rId3"/>
          <a:srcRect/>
          <a:stretch>
            <a:fillRect/>
          </a:stretch>
        </p:blipFill>
        <p:spPr bwMode="auto">
          <a:xfrm>
            <a:off x="5854700" y="222513"/>
            <a:ext cx="3289300" cy="246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FNA of suspicious </a:t>
            </a:r>
            <a:r>
              <a:rPr lang="en-US" dirty="0" err="1" smtClean="0"/>
              <a:t>axillary</a:t>
            </a:r>
            <a:r>
              <a:rPr lang="en-US" dirty="0" smtClean="0"/>
              <a:t> node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Proceed straight to </a:t>
            </a:r>
            <a:r>
              <a:rPr lang="en-US" dirty="0" err="1" smtClean="0"/>
              <a:t>axillary</a:t>
            </a:r>
            <a:r>
              <a:rPr lang="en-US" dirty="0" smtClean="0"/>
              <a:t> dissection without sentinel node biopsy</a:t>
            </a:r>
          </a:p>
          <a:p>
            <a:r>
              <a:rPr lang="en-US" dirty="0" smtClean="0"/>
              <a:t>Reduced cost of surgery and shorter OR time</a:t>
            </a:r>
          </a:p>
          <a:p>
            <a:r>
              <a:rPr lang="en-US" dirty="0" smtClean="0"/>
              <a:t>Additional procedure to schedule and await results</a:t>
            </a:r>
          </a:p>
          <a:p>
            <a:r>
              <a:rPr lang="en-US" dirty="0" smtClean="0"/>
              <a:t>Bleeding</a:t>
            </a:r>
          </a:p>
          <a:p>
            <a:r>
              <a:rPr lang="en-US" dirty="0" smtClean="0"/>
              <a:t>False negative</a:t>
            </a:r>
          </a:p>
          <a:p>
            <a:r>
              <a:rPr lang="en-US" dirty="0" smtClean="0"/>
              <a:t>Painful on awake patient</a:t>
            </a:r>
          </a:p>
          <a:p>
            <a:r>
              <a:rPr lang="en-US" dirty="0" smtClean="0"/>
              <a:t>Can be technically difficult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Breast cancer treatment overview</a:t>
            </a:r>
          </a:p>
          <a:p>
            <a:r>
              <a:rPr lang="en-US" dirty="0" smtClean="0"/>
              <a:t>Breast cancer risk factors</a:t>
            </a:r>
          </a:p>
          <a:p>
            <a:r>
              <a:rPr lang="en-US" dirty="0" smtClean="0"/>
              <a:t>Possibilities for breast cancer prevention</a:t>
            </a:r>
          </a:p>
          <a:p>
            <a:pPr>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Sentinel node biopsy</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Indicated for all invasive cancers and some DCIS</a:t>
            </a:r>
          </a:p>
          <a:p>
            <a:r>
              <a:rPr lang="en-US" dirty="0" smtClean="0"/>
              <a:t>DCIS treated with mastectomy</a:t>
            </a:r>
          </a:p>
          <a:p>
            <a:r>
              <a:rPr lang="en-US" dirty="0" smtClean="0"/>
              <a:t>DCIS located close to sentinel node (accessible through the same incision)</a:t>
            </a:r>
          </a:p>
          <a:p>
            <a:r>
              <a:rPr lang="en-US" dirty="0" smtClean="0"/>
              <a:t>Large DCIS (&gt;4 cm)</a:t>
            </a:r>
          </a:p>
          <a:p>
            <a:r>
              <a:rPr lang="en-US" dirty="0" smtClean="0"/>
              <a:t>Not indicated for LCIS unless performing risk reduction mastectomy</a:t>
            </a:r>
            <a:endParaRPr lang="en-US" dirty="0"/>
          </a:p>
        </p:txBody>
      </p:sp>
      <p:sp>
        <p:nvSpPr>
          <p:cNvPr id="4" name="Content Placeholder 3"/>
          <p:cNvSpPr>
            <a:spLocks noGrp="1"/>
          </p:cNvSpPr>
          <p:nvPr>
            <p:ph sz="half" idx="2"/>
          </p:nvPr>
        </p:nvSpPr>
        <p:spPr/>
        <p:txBody>
          <a:bodyPr>
            <a:normAutofit fontScale="92500" lnSpcReduction="20000"/>
          </a:bodyPr>
          <a:lstStyle/>
          <a:p>
            <a:endParaRPr lang="en-US"/>
          </a:p>
        </p:txBody>
      </p:sp>
      <p:pic>
        <p:nvPicPr>
          <p:cNvPr id="65538" name="Picture 2"/>
          <p:cNvPicPr>
            <a:picLocks noChangeAspect="1" noChangeArrowheads="1"/>
          </p:cNvPicPr>
          <p:nvPr/>
        </p:nvPicPr>
        <p:blipFill>
          <a:blip r:embed="rId2"/>
          <a:srcRect/>
          <a:stretch>
            <a:fillRect/>
          </a:stretch>
        </p:blipFill>
        <p:spPr bwMode="auto">
          <a:xfrm>
            <a:off x="4876799" y="3124199"/>
            <a:ext cx="4007775" cy="3001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82947" name="Picture 3"/>
          <p:cNvPicPr>
            <a:picLocks noChangeAspect="1" noChangeArrowheads="1"/>
          </p:cNvPicPr>
          <p:nvPr/>
        </p:nvPicPr>
        <p:blipFill>
          <a:blip r:embed="rId2"/>
          <a:srcRect/>
          <a:stretch>
            <a:fillRect/>
          </a:stretch>
        </p:blipFill>
        <p:spPr bwMode="auto">
          <a:xfrm>
            <a:off x="228600" y="-34544"/>
            <a:ext cx="8077200" cy="68925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ACOSOG Z0011 findings</a:t>
            </a:r>
            <a:endParaRPr lang="en-US" dirty="0"/>
          </a:p>
        </p:txBody>
      </p:sp>
      <p:sp>
        <p:nvSpPr>
          <p:cNvPr id="3" name="Content Placeholder 2"/>
          <p:cNvSpPr>
            <a:spLocks noGrp="1"/>
          </p:cNvSpPr>
          <p:nvPr>
            <p:ph sz="half" idx="1"/>
          </p:nvPr>
        </p:nvSpPr>
        <p:spPr/>
        <p:txBody>
          <a:bodyPr>
            <a:normAutofit fontScale="92500" lnSpcReduction="20000"/>
          </a:bodyPr>
          <a:lstStyle/>
          <a:p>
            <a:pPr>
              <a:buNone/>
            </a:pPr>
            <a:r>
              <a:rPr lang="en-US" dirty="0" smtClean="0"/>
              <a:t>  Sentinel node biopsy in women </a:t>
            </a:r>
          </a:p>
          <a:p>
            <a:pPr>
              <a:buNone/>
            </a:pPr>
            <a:r>
              <a:rPr lang="en-US" dirty="0" smtClean="0"/>
              <a:t>with 1 or 2 positive sentinel nodes </a:t>
            </a:r>
          </a:p>
          <a:p>
            <a:pPr>
              <a:buNone/>
            </a:pPr>
            <a:r>
              <a:rPr lang="en-US" dirty="0" smtClean="0"/>
              <a:t> if they were initially clinically </a:t>
            </a:r>
          </a:p>
          <a:p>
            <a:pPr>
              <a:buNone/>
            </a:pPr>
            <a:r>
              <a:rPr lang="en-US" dirty="0" smtClean="0"/>
              <a:t>node negative, and if they planned </a:t>
            </a:r>
          </a:p>
          <a:p>
            <a:pPr>
              <a:buNone/>
            </a:pPr>
            <a:r>
              <a:rPr lang="en-US" dirty="0" smtClean="0"/>
              <a:t>to be treated with lumpectomy </a:t>
            </a:r>
          </a:p>
          <a:p>
            <a:pPr>
              <a:buNone/>
            </a:pPr>
            <a:r>
              <a:rPr lang="en-US" dirty="0" smtClean="0"/>
              <a:t>And whole breast radiotherapy</a:t>
            </a:r>
            <a:endParaRPr lang="en-US" dirty="0"/>
          </a:p>
        </p:txBody>
      </p:sp>
      <p:sp>
        <p:nvSpPr>
          <p:cNvPr id="4" name="Content Placeholder 3"/>
          <p:cNvSpPr>
            <a:spLocks noGrp="1"/>
          </p:cNvSpPr>
          <p:nvPr>
            <p:ph sz="half" idx="2"/>
          </p:nvPr>
        </p:nvSpPr>
        <p:spPr/>
        <p:txBody>
          <a:bodyPr>
            <a:normAutofit fontScale="92500" lnSpcReduction="20000"/>
          </a:bodyPr>
          <a:lstStyle/>
          <a:p>
            <a:endParaRPr lang="en-US"/>
          </a:p>
        </p:txBody>
      </p:sp>
      <p:pic>
        <p:nvPicPr>
          <p:cNvPr id="29698" name="Picture 2"/>
          <p:cNvPicPr>
            <a:picLocks noChangeAspect="1" noChangeArrowheads="1"/>
          </p:cNvPicPr>
          <p:nvPr/>
        </p:nvPicPr>
        <p:blipFill>
          <a:blip r:embed="rId2"/>
          <a:srcRect/>
          <a:stretch>
            <a:fillRect/>
          </a:stretch>
        </p:blipFill>
        <p:spPr bwMode="auto">
          <a:xfrm>
            <a:off x="5486400" y="2286000"/>
            <a:ext cx="3657600" cy="3340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457200" y="1143000"/>
            <a:ext cx="4038600" cy="4983163"/>
          </a:xfrm>
        </p:spPr>
        <p:txBody>
          <a:bodyPr>
            <a:normAutofit fontScale="25000" lnSpcReduction="20000"/>
          </a:bodyPr>
          <a:lstStyle/>
          <a:p>
            <a:pPr>
              <a:buNone/>
            </a:pPr>
            <a:r>
              <a:rPr lang="en-US" sz="8000" dirty="0" smtClean="0"/>
              <a:t>The results from ACOSOG Z0011 are potentially practice changing and ALND may no longer be routinely required for patients who meet all of the following criteria: </a:t>
            </a:r>
          </a:p>
          <a:p>
            <a:endParaRPr lang="en-US" sz="8000" dirty="0" smtClean="0"/>
          </a:p>
          <a:p>
            <a:pPr>
              <a:buNone/>
            </a:pPr>
            <a:r>
              <a:rPr lang="en-US" sz="8000" dirty="0" smtClean="0"/>
              <a:t>• T1-2 tumors </a:t>
            </a:r>
          </a:p>
          <a:p>
            <a:endParaRPr lang="en-US" sz="8000" dirty="0" smtClean="0"/>
          </a:p>
          <a:p>
            <a:pPr>
              <a:buNone/>
            </a:pPr>
            <a:r>
              <a:rPr lang="en-US" sz="8000" dirty="0" smtClean="0"/>
              <a:t>• One to two positive </a:t>
            </a:r>
            <a:r>
              <a:rPr lang="en-US" sz="8000" dirty="0" err="1" smtClean="0"/>
              <a:t>SLNs</a:t>
            </a:r>
            <a:r>
              <a:rPr lang="en-US" sz="8000" dirty="0" smtClean="0"/>
              <a:t> without </a:t>
            </a:r>
            <a:r>
              <a:rPr lang="en-US" sz="8000" dirty="0" err="1" smtClean="0"/>
              <a:t>extracapsular</a:t>
            </a:r>
            <a:r>
              <a:rPr lang="en-US" sz="8000" dirty="0" smtClean="0"/>
              <a:t> extension </a:t>
            </a:r>
          </a:p>
          <a:p>
            <a:endParaRPr lang="en-US" sz="8000" dirty="0" smtClean="0"/>
          </a:p>
          <a:p>
            <a:pPr>
              <a:buNone/>
            </a:pPr>
            <a:r>
              <a:rPr lang="en-US" sz="8000" dirty="0" smtClean="0"/>
              <a:t>• Patient acceptance and completion of whole-breast radiation therapy without extended fields of therapy </a:t>
            </a:r>
          </a:p>
          <a:p>
            <a:endParaRPr lang="en-US" sz="8000" dirty="0" smtClean="0"/>
          </a:p>
          <a:p>
            <a:pPr>
              <a:buNone/>
            </a:pPr>
            <a:r>
              <a:rPr lang="en-US" sz="8000" dirty="0" smtClean="0"/>
              <a:t>• Patient acceptance and completion of adjuvant therapy (hormonal, </a:t>
            </a:r>
            <a:r>
              <a:rPr lang="en-US" sz="8000" dirty="0" err="1" smtClean="0"/>
              <a:t>cytotoxic</a:t>
            </a:r>
            <a:r>
              <a:rPr lang="en-US" sz="8000" dirty="0" smtClean="0"/>
              <a:t>, or both) </a:t>
            </a:r>
          </a:p>
          <a:p>
            <a:endParaRPr lang="en-US" dirty="0" smtClean="0"/>
          </a:p>
          <a:p>
            <a:pPr>
              <a:buNone/>
            </a:pPr>
            <a:r>
              <a:rPr lang="en-US" dirty="0" smtClean="0"/>
              <a:t> </a:t>
            </a:r>
          </a:p>
        </p:txBody>
      </p:sp>
      <p:sp>
        <p:nvSpPr>
          <p:cNvPr id="4" name="Content Placeholder 3"/>
          <p:cNvSpPr>
            <a:spLocks noGrp="1"/>
          </p:cNvSpPr>
          <p:nvPr>
            <p:ph sz="half" idx="2"/>
          </p:nvPr>
        </p:nvSpPr>
        <p:spPr>
          <a:xfrm>
            <a:off x="4648200" y="838200"/>
            <a:ext cx="4038600" cy="5287963"/>
          </a:xfrm>
        </p:spPr>
        <p:txBody>
          <a:bodyPr>
            <a:normAutofit fontScale="25000" lnSpcReduction="20000"/>
          </a:bodyPr>
          <a:lstStyle/>
          <a:p>
            <a:endParaRPr lang="en-US" dirty="0" smtClean="0"/>
          </a:p>
          <a:p>
            <a:pPr>
              <a:buNone/>
            </a:pPr>
            <a:r>
              <a:rPr lang="en-US" sz="8000" dirty="0" smtClean="0"/>
              <a:t>The results from ACOSOG Z0011 are not directly applicable to patients who </a:t>
            </a:r>
          </a:p>
          <a:p>
            <a:endParaRPr lang="en-US" sz="8000" dirty="0" smtClean="0"/>
          </a:p>
          <a:p>
            <a:pPr>
              <a:buNone/>
            </a:pPr>
            <a:r>
              <a:rPr lang="en-US" sz="8000" dirty="0" smtClean="0"/>
              <a:t>• Have T3 tumors </a:t>
            </a:r>
          </a:p>
          <a:p>
            <a:endParaRPr lang="en-US" sz="8000" dirty="0" smtClean="0"/>
          </a:p>
          <a:p>
            <a:pPr>
              <a:buNone/>
            </a:pPr>
            <a:r>
              <a:rPr lang="en-US" sz="8000" dirty="0" smtClean="0"/>
              <a:t>• Have more than 2 positive nodes </a:t>
            </a:r>
          </a:p>
          <a:p>
            <a:endParaRPr lang="en-US" sz="8000" dirty="0" smtClean="0"/>
          </a:p>
          <a:p>
            <a:pPr>
              <a:buNone/>
            </a:pPr>
            <a:r>
              <a:rPr lang="en-US" sz="8000" dirty="0" smtClean="0"/>
              <a:t>• Are undergoing mastectomy </a:t>
            </a:r>
          </a:p>
          <a:p>
            <a:endParaRPr lang="en-US" sz="8000" dirty="0" smtClean="0"/>
          </a:p>
          <a:p>
            <a:pPr>
              <a:buNone/>
            </a:pPr>
            <a:r>
              <a:rPr lang="en-US" sz="8000" dirty="0" smtClean="0"/>
              <a:t>• Are undergoing partial breast radiation  2</a:t>
            </a:r>
          </a:p>
          <a:p>
            <a:endParaRPr lang="en-US" sz="8000" dirty="0" smtClean="0"/>
          </a:p>
          <a:p>
            <a:pPr>
              <a:buNone/>
            </a:pPr>
            <a:r>
              <a:rPr lang="en-US" sz="8000" dirty="0" smtClean="0"/>
              <a:t>• Have been identified as having matted </a:t>
            </a:r>
            <a:r>
              <a:rPr lang="en-US" sz="8000" dirty="0" err="1" smtClean="0"/>
              <a:t>axillary</a:t>
            </a:r>
            <a:r>
              <a:rPr lang="en-US" sz="8000" dirty="0" smtClean="0"/>
              <a:t> nodes or preoperative palpable nodes </a:t>
            </a:r>
          </a:p>
          <a:p>
            <a:endParaRPr lang="en-US" sz="8000" dirty="0" smtClean="0"/>
          </a:p>
          <a:p>
            <a:pPr>
              <a:buNone/>
            </a:pPr>
            <a:r>
              <a:rPr lang="en-US" sz="8000" dirty="0" smtClean="0"/>
              <a:t>• Are receiving </a:t>
            </a:r>
            <a:r>
              <a:rPr lang="en-US" sz="8000" dirty="0" err="1" smtClean="0"/>
              <a:t>neoadjuvant</a:t>
            </a:r>
            <a:r>
              <a:rPr lang="en-US" sz="8000" dirty="0" smtClean="0"/>
              <a:t> chemotherapy</a:t>
            </a:r>
          </a:p>
          <a:p>
            <a:endParaRPr lang="en-US" sz="8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Radiation therapy</a:t>
            </a:r>
            <a:endParaRPr lang="en-US" dirty="0"/>
          </a:p>
        </p:txBody>
      </p:sp>
      <p:sp>
        <p:nvSpPr>
          <p:cNvPr id="3" name="Content Placeholder 2"/>
          <p:cNvSpPr>
            <a:spLocks noGrp="1"/>
          </p:cNvSpPr>
          <p:nvPr>
            <p:ph sz="half" idx="1"/>
          </p:nvPr>
        </p:nvSpPr>
        <p:spPr>
          <a:xfrm>
            <a:off x="0" y="1600200"/>
            <a:ext cx="4038600" cy="4525963"/>
          </a:xfrm>
        </p:spPr>
        <p:txBody>
          <a:bodyPr/>
          <a:lstStyle/>
          <a:p>
            <a:r>
              <a:rPr lang="en-US" dirty="0" smtClean="0"/>
              <a:t>Whole breast</a:t>
            </a:r>
          </a:p>
          <a:p>
            <a:r>
              <a:rPr lang="en-US" dirty="0" smtClean="0"/>
              <a:t>Catheter based partial breast</a:t>
            </a:r>
          </a:p>
          <a:p>
            <a:pPr lvl="1"/>
            <a:r>
              <a:rPr lang="en-US" dirty="0" err="1" smtClean="0"/>
              <a:t>Mammosite</a:t>
            </a:r>
            <a:endParaRPr lang="en-US" dirty="0" smtClean="0"/>
          </a:p>
          <a:p>
            <a:pPr lvl="1"/>
            <a:r>
              <a:rPr lang="en-US" dirty="0" smtClean="0"/>
              <a:t>SAVI</a:t>
            </a:r>
          </a:p>
          <a:p>
            <a:pPr lvl="1"/>
            <a:r>
              <a:rPr lang="en-US" dirty="0" err="1" smtClean="0"/>
              <a:t>Contura</a:t>
            </a:r>
            <a:endParaRPr lang="en-US" dirty="0" smtClean="0"/>
          </a:p>
          <a:p>
            <a:r>
              <a:rPr lang="en-US" dirty="0" smtClean="0"/>
              <a:t>IMRT</a:t>
            </a:r>
          </a:p>
          <a:p>
            <a:r>
              <a:rPr lang="en-US" dirty="0" smtClean="0"/>
              <a:t>Intra-operative radiation therapy</a:t>
            </a:r>
          </a:p>
        </p:txBody>
      </p:sp>
      <p:sp>
        <p:nvSpPr>
          <p:cNvPr id="5" name="Content Placeholder 4"/>
          <p:cNvSpPr>
            <a:spLocks noGrp="1"/>
          </p:cNvSpPr>
          <p:nvPr>
            <p:ph sz="half" idx="2"/>
          </p:nvPr>
        </p:nvSpPr>
        <p:spPr/>
        <p:txBody>
          <a:bodyPr/>
          <a:lstStyle/>
          <a:p>
            <a:endParaRPr lang="en-US"/>
          </a:p>
        </p:txBody>
      </p:sp>
      <p:pic>
        <p:nvPicPr>
          <p:cNvPr id="30722" name="Picture 2"/>
          <p:cNvPicPr>
            <a:picLocks noChangeAspect="1" noChangeArrowheads="1"/>
          </p:cNvPicPr>
          <p:nvPr/>
        </p:nvPicPr>
        <p:blipFill>
          <a:blip r:embed="rId2"/>
          <a:srcRect/>
          <a:stretch>
            <a:fillRect/>
          </a:stretch>
        </p:blipFill>
        <p:spPr bwMode="auto">
          <a:xfrm>
            <a:off x="4800600" y="1447800"/>
            <a:ext cx="4216400" cy="1930400"/>
          </a:xfrm>
          <a:prstGeom prst="rect">
            <a:avLst/>
          </a:prstGeom>
          <a:noFill/>
          <a:ln w="9525">
            <a:noFill/>
            <a:miter lim="800000"/>
            <a:headEnd/>
            <a:tailEnd/>
          </a:ln>
          <a:effectLst/>
        </p:spPr>
      </p:pic>
      <p:pic>
        <p:nvPicPr>
          <p:cNvPr id="30723" name="Picture 3"/>
          <p:cNvPicPr>
            <a:picLocks noChangeAspect="1" noChangeArrowheads="1"/>
          </p:cNvPicPr>
          <p:nvPr/>
        </p:nvPicPr>
        <p:blipFill>
          <a:blip r:embed="rId3"/>
          <a:srcRect/>
          <a:stretch>
            <a:fillRect/>
          </a:stretch>
        </p:blipFill>
        <p:spPr bwMode="auto">
          <a:xfrm>
            <a:off x="6629400" y="3429000"/>
            <a:ext cx="2654300" cy="3060700"/>
          </a:xfrm>
          <a:prstGeom prst="rect">
            <a:avLst/>
          </a:prstGeom>
          <a:noFill/>
          <a:ln w="9525">
            <a:noFill/>
            <a:miter lim="800000"/>
            <a:headEnd/>
            <a:tailEnd/>
          </a:ln>
          <a:effectLst/>
        </p:spPr>
      </p:pic>
      <p:pic>
        <p:nvPicPr>
          <p:cNvPr id="30724" name="Picture 4"/>
          <p:cNvPicPr>
            <a:picLocks noChangeAspect="1" noChangeArrowheads="1"/>
          </p:cNvPicPr>
          <p:nvPr/>
        </p:nvPicPr>
        <p:blipFill>
          <a:blip r:embed="rId4"/>
          <a:srcRect/>
          <a:stretch>
            <a:fillRect/>
          </a:stretch>
        </p:blipFill>
        <p:spPr bwMode="auto">
          <a:xfrm>
            <a:off x="3340100" y="3429000"/>
            <a:ext cx="3289300" cy="246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283039" cy="792162"/>
          </a:xfrm>
        </p:spPr>
        <p:txBody>
          <a:bodyPr>
            <a:normAutofit fontScale="90000"/>
          </a:bodyPr>
          <a:lstStyle/>
          <a:p>
            <a:r>
              <a:rPr lang="en-US" dirty="0" smtClean="0"/>
              <a:t>Reconstruction</a:t>
            </a:r>
            <a:endParaRPr lang="en-US" dirty="0"/>
          </a:p>
        </p:txBody>
      </p:sp>
      <p:sp>
        <p:nvSpPr>
          <p:cNvPr id="3" name="Content Placeholder 2"/>
          <p:cNvSpPr>
            <a:spLocks noGrp="1"/>
          </p:cNvSpPr>
          <p:nvPr>
            <p:ph sz="half" idx="1"/>
          </p:nvPr>
        </p:nvSpPr>
        <p:spPr/>
        <p:txBody>
          <a:bodyPr/>
          <a:lstStyle/>
          <a:p>
            <a:r>
              <a:rPr lang="en-US" dirty="0" smtClean="0"/>
              <a:t>Immediate</a:t>
            </a:r>
          </a:p>
          <a:p>
            <a:r>
              <a:rPr lang="en-US" dirty="0" smtClean="0"/>
              <a:t>Delayed</a:t>
            </a:r>
          </a:p>
          <a:p>
            <a:r>
              <a:rPr lang="en-US" dirty="0" err="1" smtClean="0"/>
              <a:t>Autologous</a:t>
            </a:r>
            <a:r>
              <a:rPr lang="en-US" dirty="0" smtClean="0"/>
              <a:t> tissue</a:t>
            </a:r>
          </a:p>
          <a:p>
            <a:pPr lvl="1"/>
            <a:r>
              <a:rPr lang="en-US" dirty="0" err="1" smtClean="0"/>
              <a:t>Latissimus</a:t>
            </a:r>
            <a:endParaRPr lang="en-US" dirty="0" smtClean="0"/>
          </a:p>
          <a:p>
            <a:pPr lvl="1"/>
            <a:r>
              <a:rPr lang="en-US" dirty="0" smtClean="0"/>
              <a:t>TRAM</a:t>
            </a:r>
          </a:p>
          <a:p>
            <a:pPr lvl="1"/>
            <a:r>
              <a:rPr lang="en-US" dirty="0" smtClean="0"/>
              <a:t>DIEP</a:t>
            </a:r>
          </a:p>
          <a:p>
            <a:r>
              <a:rPr lang="en-US" dirty="0" smtClean="0"/>
              <a:t>Implant</a:t>
            </a:r>
          </a:p>
          <a:p>
            <a:pPr lvl="1"/>
            <a:r>
              <a:rPr lang="en-US" dirty="0" err="1" smtClean="0"/>
              <a:t>Alloderm</a:t>
            </a:r>
            <a:endParaRPr lang="en-US" dirty="0"/>
          </a:p>
        </p:txBody>
      </p:sp>
      <p:sp>
        <p:nvSpPr>
          <p:cNvPr id="7" name="Content Placeholder 6"/>
          <p:cNvSpPr>
            <a:spLocks noGrp="1"/>
          </p:cNvSpPr>
          <p:nvPr>
            <p:ph sz="half" idx="2"/>
          </p:nvPr>
        </p:nvSpPr>
        <p:spPr/>
        <p:txBody>
          <a:bodyPr/>
          <a:lstStyle/>
          <a:p>
            <a:endParaRPr lang="en-US"/>
          </a:p>
        </p:txBody>
      </p:sp>
      <p:pic>
        <p:nvPicPr>
          <p:cNvPr id="31746" name="Picture 2"/>
          <p:cNvPicPr>
            <a:picLocks noChangeAspect="1" noChangeArrowheads="1"/>
          </p:cNvPicPr>
          <p:nvPr/>
        </p:nvPicPr>
        <p:blipFill>
          <a:blip r:embed="rId2"/>
          <a:srcRect/>
          <a:stretch>
            <a:fillRect/>
          </a:stretch>
        </p:blipFill>
        <p:spPr bwMode="auto">
          <a:xfrm>
            <a:off x="3740239" y="-685800"/>
            <a:ext cx="5473521" cy="3886200"/>
          </a:xfrm>
          <a:prstGeom prst="rect">
            <a:avLst/>
          </a:prstGeom>
          <a:noFill/>
          <a:ln w="9525">
            <a:noFill/>
            <a:miter lim="800000"/>
            <a:headEnd/>
            <a:tailEnd/>
          </a:ln>
          <a:effectLst/>
        </p:spPr>
      </p:pic>
      <p:pic>
        <p:nvPicPr>
          <p:cNvPr id="31747" name="Picture 3"/>
          <p:cNvPicPr>
            <a:picLocks noChangeAspect="1" noChangeArrowheads="1"/>
          </p:cNvPicPr>
          <p:nvPr/>
        </p:nvPicPr>
        <p:blipFill>
          <a:blip r:embed="rId3"/>
          <a:srcRect/>
          <a:stretch>
            <a:fillRect/>
          </a:stretch>
        </p:blipFill>
        <p:spPr bwMode="auto">
          <a:xfrm>
            <a:off x="3740239" y="2940050"/>
            <a:ext cx="5518239" cy="3917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Bilateral Mastectomies</a:t>
            </a:r>
            <a:endParaRPr lang="en-US" dirty="0"/>
          </a:p>
        </p:txBody>
      </p:sp>
      <p:sp>
        <p:nvSpPr>
          <p:cNvPr id="8" name="Text Placeholder 7"/>
          <p:cNvSpPr>
            <a:spLocks noGrp="1"/>
          </p:cNvSpPr>
          <p:nvPr>
            <p:ph type="body" idx="1"/>
          </p:nvPr>
        </p:nvSpPr>
        <p:spPr/>
        <p:txBody>
          <a:bodyPr/>
          <a:lstStyle/>
          <a:p>
            <a:r>
              <a:rPr lang="en-US" dirty="0" smtClean="0"/>
              <a:t>DIEP reconstruction	</a:t>
            </a:r>
            <a:endParaRPr lang="en-US" dirty="0"/>
          </a:p>
        </p:txBody>
      </p:sp>
      <p:pic>
        <p:nvPicPr>
          <p:cNvPr id="5" name="Content Placeholder 4" descr="diep.jpg"/>
          <p:cNvPicPr>
            <a:picLocks noGrp="1" noChangeAspect="1"/>
          </p:cNvPicPr>
          <p:nvPr>
            <p:ph sz="half" idx="2"/>
          </p:nvPr>
        </p:nvPicPr>
        <p:blipFill>
          <a:blip r:embed="rId2"/>
          <a:stretch>
            <a:fillRect/>
          </a:stretch>
        </p:blipFill>
        <p:spPr>
          <a:xfrm>
            <a:off x="457200" y="2635448"/>
            <a:ext cx="4040188" cy="3030141"/>
          </a:xfrm>
        </p:spPr>
      </p:pic>
      <p:sp>
        <p:nvSpPr>
          <p:cNvPr id="9" name="Text Placeholder 8"/>
          <p:cNvSpPr>
            <a:spLocks noGrp="1"/>
          </p:cNvSpPr>
          <p:nvPr>
            <p:ph type="body" sz="quarter" idx="3"/>
          </p:nvPr>
        </p:nvSpPr>
        <p:spPr/>
        <p:txBody>
          <a:bodyPr/>
          <a:lstStyle/>
          <a:p>
            <a:r>
              <a:rPr lang="en-US" dirty="0" smtClean="0"/>
              <a:t>Implant reconstruction</a:t>
            </a:r>
            <a:endParaRPr lang="en-US" dirty="0"/>
          </a:p>
        </p:txBody>
      </p:sp>
      <p:pic>
        <p:nvPicPr>
          <p:cNvPr id="6" name="Content Placeholder 5" descr="IMG_0664.JPG"/>
          <p:cNvPicPr>
            <a:picLocks noGrp="1" noChangeAspect="1"/>
          </p:cNvPicPr>
          <p:nvPr>
            <p:ph sz="quarter" idx="4"/>
          </p:nvPr>
        </p:nvPicPr>
        <p:blipFill>
          <a:blip r:embed="rId3"/>
          <a:stretch>
            <a:fillRect/>
          </a:stretch>
        </p:blipFill>
        <p:spPr>
          <a:xfrm>
            <a:off x="4645025" y="2641090"/>
            <a:ext cx="4041775" cy="3018857"/>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Chemotherapy</a:t>
            </a:r>
            <a:endParaRPr lang="en-US" dirty="0"/>
          </a:p>
        </p:txBody>
      </p:sp>
      <p:sp>
        <p:nvSpPr>
          <p:cNvPr id="3" name="Content Placeholder 2"/>
          <p:cNvSpPr>
            <a:spLocks noGrp="1"/>
          </p:cNvSpPr>
          <p:nvPr>
            <p:ph idx="1"/>
          </p:nvPr>
        </p:nvSpPr>
        <p:spPr/>
        <p:txBody>
          <a:bodyPr/>
          <a:lstStyle/>
          <a:p>
            <a:r>
              <a:rPr lang="en-US" dirty="0" err="1" smtClean="0"/>
              <a:t>Cytotoxic</a:t>
            </a:r>
            <a:r>
              <a:rPr lang="en-US" dirty="0" smtClean="0"/>
              <a:t>—infusion based, hair loss, etc. usually 4 or 6 cycles</a:t>
            </a:r>
          </a:p>
          <a:p>
            <a:r>
              <a:rPr lang="en-US" dirty="0" smtClean="0"/>
              <a:t>Decision used to be based on tumor size and node status</a:t>
            </a:r>
          </a:p>
          <a:p>
            <a:r>
              <a:rPr lang="en-US" dirty="0" smtClean="0"/>
              <a:t>Now genetic profiles of tumors contribute to this decision much more than tumor size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Hormonal Therapy</a:t>
            </a:r>
            <a:endParaRPr lang="en-US" dirty="0"/>
          </a:p>
        </p:txBody>
      </p:sp>
      <p:sp>
        <p:nvSpPr>
          <p:cNvPr id="3" name="Content Placeholder 2"/>
          <p:cNvSpPr>
            <a:spLocks noGrp="1"/>
          </p:cNvSpPr>
          <p:nvPr>
            <p:ph idx="1"/>
          </p:nvPr>
        </p:nvSpPr>
        <p:spPr/>
        <p:txBody>
          <a:bodyPr/>
          <a:lstStyle/>
          <a:p>
            <a:r>
              <a:rPr lang="en-US" dirty="0" err="1" smtClean="0"/>
              <a:t>Tamoxifen</a:t>
            </a:r>
            <a:endParaRPr lang="en-US" dirty="0" smtClean="0"/>
          </a:p>
          <a:p>
            <a:r>
              <a:rPr lang="en-US" dirty="0" err="1" smtClean="0"/>
              <a:t>Aromatase</a:t>
            </a:r>
            <a:r>
              <a:rPr lang="en-US" dirty="0" smtClean="0"/>
              <a:t> Inhibitors</a:t>
            </a:r>
          </a:p>
          <a:p>
            <a:pPr lvl="1"/>
            <a:r>
              <a:rPr lang="en-US" dirty="0" err="1" smtClean="0"/>
              <a:t>Arimidex</a:t>
            </a:r>
            <a:endParaRPr lang="en-US" dirty="0" smtClean="0"/>
          </a:p>
          <a:p>
            <a:pPr lvl="1"/>
            <a:r>
              <a:rPr lang="en-US" dirty="0" err="1" smtClean="0"/>
              <a:t>Femara</a:t>
            </a:r>
            <a:endParaRPr lang="en-US" dirty="0" smtClean="0"/>
          </a:p>
          <a:p>
            <a:pPr lvl="1"/>
            <a:r>
              <a:rPr lang="en-US" dirty="0" err="1" smtClean="0"/>
              <a:t>Aromasin</a:t>
            </a:r>
            <a:endParaRPr lang="en-US" dirty="0" smtClean="0"/>
          </a:p>
          <a:p>
            <a:pPr lvl="1">
              <a:buNone/>
            </a:pPr>
            <a:endParaRPr lang="en-US" dirty="0"/>
          </a:p>
        </p:txBody>
      </p:sp>
      <p:pic>
        <p:nvPicPr>
          <p:cNvPr id="33794" name="Picture 2"/>
          <p:cNvPicPr>
            <a:picLocks noChangeAspect="1" noChangeArrowheads="1"/>
          </p:cNvPicPr>
          <p:nvPr/>
        </p:nvPicPr>
        <p:blipFill>
          <a:blip r:embed="rId2"/>
          <a:srcRect/>
          <a:stretch>
            <a:fillRect/>
          </a:stretch>
        </p:blipFill>
        <p:spPr bwMode="auto">
          <a:xfrm>
            <a:off x="4876800" y="1143000"/>
            <a:ext cx="4267200" cy="3207512"/>
          </a:xfrm>
          <a:prstGeom prst="rect">
            <a:avLst/>
          </a:prstGeom>
          <a:noFill/>
          <a:ln w="9525">
            <a:noFill/>
            <a:miter lim="800000"/>
            <a:headEnd/>
            <a:tailEnd/>
          </a:ln>
          <a:effectLst/>
        </p:spPr>
      </p:pic>
      <p:pic>
        <p:nvPicPr>
          <p:cNvPr id="33796" name="Picture 4"/>
          <p:cNvPicPr>
            <a:picLocks noChangeAspect="1" noChangeArrowheads="1"/>
          </p:cNvPicPr>
          <p:nvPr/>
        </p:nvPicPr>
        <p:blipFill>
          <a:blip r:embed="rId3"/>
          <a:srcRect/>
          <a:stretch>
            <a:fillRect/>
          </a:stretch>
        </p:blipFill>
        <p:spPr bwMode="auto">
          <a:xfrm>
            <a:off x="4038600" y="3962400"/>
            <a:ext cx="4090610" cy="2895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Survivorship</a:t>
            </a:r>
            <a:endParaRPr lang="en-US" dirty="0"/>
          </a:p>
        </p:txBody>
      </p:sp>
      <p:sp>
        <p:nvSpPr>
          <p:cNvPr id="3" name="Content Placeholder 2"/>
          <p:cNvSpPr>
            <a:spLocks noGrp="1"/>
          </p:cNvSpPr>
          <p:nvPr>
            <p:ph sz="half" idx="1"/>
          </p:nvPr>
        </p:nvSpPr>
        <p:spPr>
          <a:xfrm>
            <a:off x="457200" y="1066800"/>
            <a:ext cx="4038600" cy="5791200"/>
          </a:xfrm>
        </p:spPr>
        <p:txBody>
          <a:bodyPr>
            <a:normAutofit fontScale="92500" lnSpcReduction="10000"/>
          </a:bodyPr>
          <a:lstStyle/>
          <a:p>
            <a:r>
              <a:rPr lang="en-US" dirty="0" smtClean="0"/>
              <a:t>There are over 3 million breast cancer survivors.</a:t>
            </a:r>
          </a:p>
          <a:p>
            <a:r>
              <a:rPr lang="en-US" dirty="0" smtClean="0"/>
              <a:t>Most breast cancer patients survive and live for many years with some </a:t>
            </a:r>
            <a:r>
              <a:rPr lang="en-US" dirty="0" err="1" smtClean="0"/>
              <a:t>sequelae</a:t>
            </a:r>
            <a:r>
              <a:rPr lang="en-US" dirty="0" smtClean="0"/>
              <a:t> of their breast cancer treatment</a:t>
            </a:r>
          </a:p>
          <a:p>
            <a:pPr lvl="1"/>
            <a:r>
              <a:rPr lang="en-US" dirty="0" smtClean="0"/>
              <a:t>Neuropathy</a:t>
            </a:r>
          </a:p>
          <a:p>
            <a:pPr lvl="1"/>
            <a:r>
              <a:rPr lang="en-US" dirty="0" smtClean="0"/>
              <a:t>Changed body image</a:t>
            </a:r>
          </a:p>
          <a:p>
            <a:pPr lvl="1"/>
            <a:r>
              <a:rPr lang="en-US" dirty="0" smtClean="0"/>
              <a:t>Chemo brain</a:t>
            </a:r>
          </a:p>
          <a:p>
            <a:pPr lvl="1"/>
            <a:r>
              <a:rPr lang="en-US" dirty="0" smtClean="0"/>
              <a:t>Pain or tenderness of treated area</a:t>
            </a:r>
          </a:p>
          <a:p>
            <a:pPr lvl="1"/>
            <a:r>
              <a:rPr lang="en-US" dirty="0" smtClean="0"/>
              <a:t>Alterations of sexual function</a:t>
            </a:r>
          </a:p>
          <a:p>
            <a:pPr lvl="1"/>
            <a:r>
              <a:rPr lang="en-US" dirty="0" smtClean="0"/>
              <a:t>Concerns over risk of recurrence</a:t>
            </a:r>
            <a:endParaRPr lang="en-US" dirty="0"/>
          </a:p>
        </p:txBody>
      </p:sp>
      <p:sp>
        <p:nvSpPr>
          <p:cNvPr id="4" name="Content Placeholder 3"/>
          <p:cNvSpPr>
            <a:spLocks noGrp="1"/>
          </p:cNvSpPr>
          <p:nvPr>
            <p:ph sz="half" idx="2"/>
          </p:nvPr>
        </p:nvSpPr>
        <p:spPr/>
        <p:txBody>
          <a:bodyPr>
            <a:normAutofit fontScale="92500" lnSpcReduction="10000"/>
          </a:bodyPr>
          <a:lstStyle/>
          <a:p>
            <a:endParaRPr lang="en-US"/>
          </a:p>
        </p:txBody>
      </p:sp>
      <p:pic>
        <p:nvPicPr>
          <p:cNvPr id="34820" name="Picture 4"/>
          <p:cNvPicPr>
            <a:picLocks noChangeAspect="1" noChangeArrowheads="1"/>
          </p:cNvPicPr>
          <p:nvPr/>
        </p:nvPicPr>
        <p:blipFill>
          <a:blip r:embed="rId2"/>
          <a:srcRect/>
          <a:stretch>
            <a:fillRect/>
          </a:stretch>
        </p:blipFill>
        <p:spPr bwMode="auto">
          <a:xfrm>
            <a:off x="5105400" y="1417638"/>
            <a:ext cx="2857500" cy="2857500"/>
          </a:xfrm>
          <a:prstGeom prst="rect">
            <a:avLst/>
          </a:prstGeom>
          <a:noFill/>
          <a:ln w="9525">
            <a:noFill/>
            <a:miter lim="800000"/>
            <a:headEnd/>
            <a:tailEnd/>
          </a:ln>
          <a:effectLst/>
        </p:spPr>
      </p:pic>
      <p:pic>
        <p:nvPicPr>
          <p:cNvPr id="34821" name="Picture 5"/>
          <p:cNvPicPr>
            <a:picLocks noChangeAspect="1" noChangeArrowheads="1"/>
          </p:cNvPicPr>
          <p:nvPr/>
        </p:nvPicPr>
        <p:blipFill>
          <a:blip r:embed="rId3"/>
          <a:srcRect/>
          <a:stretch>
            <a:fillRect/>
          </a:stretch>
        </p:blipFill>
        <p:spPr bwMode="auto">
          <a:xfrm>
            <a:off x="4648200" y="4275138"/>
            <a:ext cx="3619500" cy="2247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95800" y="762000"/>
            <a:ext cx="4648200" cy="1219200"/>
          </a:xfrm>
        </p:spPr>
        <p:txBody>
          <a:bodyPr>
            <a:noAutofit/>
          </a:bodyPr>
          <a:lstStyle/>
          <a:p>
            <a:r>
              <a:rPr lang="en-US" sz="2000" dirty="0" smtClean="0"/>
              <a:t> Class of organisms named after breasts</a:t>
            </a:r>
            <a:br>
              <a:rPr lang="en-US" sz="2000" dirty="0" smtClean="0"/>
            </a:br>
            <a:endParaRPr lang="en-US" sz="2000" dirty="0"/>
          </a:p>
        </p:txBody>
      </p:sp>
      <p:sp>
        <p:nvSpPr>
          <p:cNvPr id="5" name="Content Placeholder 4"/>
          <p:cNvSpPr>
            <a:spLocks noGrp="1"/>
          </p:cNvSpPr>
          <p:nvPr>
            <p:ph sz="half" idx="1"/>
          </p:nvPr>
        </p:nvSpPr>
        <p:spPr/>
        <p:txBody>
          <a:bodyPr/>
          <a:lstStyle/>
          <a:p>
            <a:endParaRPr lang="en-US"/>
          </a:p>
        </p:txBody>
      </p:sp>
      <p:sp>
        <p:nvSpPr>
          <p:cNvPr id="6" name="Content Placeholder 5"/>
          <p:cNvSpPr>
            <a:spLocks noGrp="1"/>
          </p:cNvSpPr>
          <p:nvPr>
            <p:ph sz="half" idx="2"/>
          </p:nvPr>
        </p:nvSpPr>
        <p:spPr/>
        <p:txBody>
          <a:bodyPr/>
          <a:lstStyle/>
          <a:p>
            <a:endParaRPr lang="en-US" dirty="0"/>
          </a:p>
        </p:txBody>
      </p:sp>
      <p:pic>
        <p:nvPicPr>
          <p:cNvPr id="1026" name="Picture 2" descr="C:\Documents and Settings\hmabry\Desktop\Mammals_poster.jpg"/>
          <p:cNvPicPr>
            <a:picLocks noChangeAspect="1" noChangeArrowheads="1"/>
          </p:cNvPicPr>
          <p:nvPr/>
        </p:nvPicPr>
        <p:blipFill>
          <a:blip r:embed="rId3" cstate="print"/>
          <a:srcRect/>
          <a:stretch>
            <a:fillRect/>
          </a:stretch>
        </p:blipFill>
        <p:spPr bwMode="auto">
          <a:xfrm>
            <a:off x="0" y="0"/>
            <a:ext cx="4557183" cy="6835775"/>
          </a:xfrm>
          <a:prstGeom prst="rect">
            <a:avLst/>
          </a:prstGeom>
          <a:noFill/>
        </p:spPr>
      </p:pic>
      <p:pic>
        <p:nvPicPr>
          <p:cNvPr id="1027" name="Picture 3" descr="C:\Documents and Settings\hmabry\Desktop\2075276490_8128c5fb5a_o.jpg"/>
          <p:cNvPicPr>
            <a:picLocks noChangeAspect="1" noChangeArrowheads="1"/>
          </p:cNvPicPr>
          <p:nvPr/>
        </p:nvPicPr>
        <p:blipFill>
          <a:blip r:embed="rId4" cstate="print"/>
          <a:srcRect/>
          <a:stretch>
            <a:fillRect/>
          </a:stretch>
        </p:blipFill>
        <p:spPr bwMode="auto">
          <a:xfrm>
            <a:off x="4572000" y="2209800"/>
            <a:ext cx="4648200" cy="4648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77000" cy="258762"/>
          </a:xfrm>
        </p:spPr>
        <p:txBody>
          <a:bodyPr>
            <a:normAutofit fontScale="90000"/>
          </a:bodyPr>
          <a:lstStyle/>
          <a:p>
            <a:r>
              <a:rPr lang="en-US" dirty="0" smtClean="0"/>
              <a:t>	</a:t>
            </a:r>
            <a:endParaRPr lang="en-US" dirty="0"/>
          </a:p>
        </p:txBody>
      </p:sp>
      <p:sp>
        <p:nvSpPr>
          <p:cNvPr id="3" name="Content Placeholder 2"/>
          <p:cNvSpPr>
            <a:spLocks noGrp="1"/>
          </p:cNvSpPr>
          <p:nvPr>
            <p:ph idx="1"/>
          </p:nvPr>
        </p:nvSpPr>
        <p:spPr>
          <a:xfrm>
            <a:off x="457200" y="274638"/>
            <a:ext cx="8229600" cy="5851525"/>
          </a:xfrm>
        </p:spPr>
        <p:txBody>
          <a:bodyPr/>
          <a:lstStyle/>
          <a:p>
            <a:r>
              <a:rPr lang="en-US" dirty="0" smtClean="0"/>
              <a:t>“The only way to keep your health is to eat what you don’t want, drink what you don’t like and do what you’d rather not”</a:t>
            </a:r>
          </a:p>
        </p:txBody>
      </p:sp>
      <p:pic>
        <p:nvPicPr>
          <p:cNvPr id="4" name="Picture 3" descr="imgres.jpg"/>
          <p:cNvPicPr>
            <a:picLocks noChangeAspect="1"/>
          </p:cNvPicPr>
          <p:nvPr/>
        </p:nvPicPr>
        <p:blipFill>
          <a:blip r:embed="rId2"/>
          <a:stretch>
            <a:fillRect/>
          </a:stretch>
        </p:blipFill>
        <p:spPr>
          <a:xfrm>
            <a:off x="0" y="4394200"/>
            <a:ext cx="3289300" cy="2463800"/>
          </a:xfrm>
          <a:prstGeom prst="rect">
            <a:avLst/>
          </a:prstGeom>
        </p:spPr>
      </p:pic>
      <p:pic>
        <p:nvPicPr>
          <p:cNvPr id="5" name="Picture 4" descr="imgres-1.jpg"/>
          <p:cNvPicPr>
            <a:picLocks noChangeAspect="1"/>
          </p:cNvPicPr>
          <p:nvPr/>
        </p:nvPicPr>
        <p:blipFill>
          <a:blip r:embed="rId3"/>
          <a:stretch>
            <a:fillRect/>
          </a:stretch>
        </p:blipFill>
        <p:spPr>
          <a:xfrm>
            <a:off x="3289300" y="3568700"/>
            <a:ext cx="2463800" cy="3289300"/>
          </a:xfrm>
          <a:prstGeom prst="rect">
            <a:avLst/>
          </a:prstGeom>
        </p:spPr>
      </p:pic>
      <p:pic>
        <p:nvPicPr>
          <p:cNvPr id="6" name="Picture 5" descr="images-1.jpg"/>
          <p:cNvPicPr>
            <a:picLocks noChangeAspect="1"/>
          </p:cNvPicPr>
          <p:nvPr/>
        </p:nvPicPr>
        <p:blipFill>
          <a:blip r:embed="rId4"/>
          <a:stretch>
            <a:fillRect/>
          </a:stretch>
        </p:blipFill>
        <p:spPr>
          <a:xfrm>
            <a:off x="5753100" y="4533900"/>
            <a:ext cx="3492500" cy="2324100"/>
          </a:xfrm>
          <a:prstGeom prst="rect">
            <a:avLst/>
          </a:prstGeom>
        </p:spPr>
      </p:pic>
      <p:sp>
        <p:nvSpPr>
          <p:cNvPr id="7" name="TextBox 6"/>
          <p:cNvSpPr txBox="1"/>
          <p:nvPr/>
        </p:nvSpPr>
        <p:spPr>
          <a:xfrm>
            <a:off x="5181600" y="2057400"/>
            <a:ext cx="3733800" cy="369332"/>
          </a:xfrm>
          <a:prstGeom prst="rect">
            <a:avLst/>
          </a:prstGeom>
          <a:noFill/>
        </p:spPr>
        <p:txBody>
          <a:bodyPr wrap="square" rtlCol="0">
            <a:spAutoFit/>
          </a:bodyPr>
          <a:lstStyle/>
          <a:p>
            <a:r>
              <a:rPr lang="en-US" dirty="0" smtClean="0"/>
              <a:t>Mark Twain</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st-Cancer-2010-Report 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828800" y="-838199"/>
            <a:ext cx="6300074" cy="89154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for breast cancer</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p>
            <a:r>
              <a:rPr lang="en-US" dirty="0" smtClean="0"/>
              <a:t>medical interventions, </a:t>
            </a:r>
          </a:p>
          <a:p>
            <a:r>
              <a:rPr lang="en-US" dirty="0" smtClean="0"/>
              <a:t>dietary exposure to nutrients, energy and toxins,</a:t>
            </a:r>
          </a:p>
          <a:p>
            <a:r>
              <a:rPr lang="en-US" dirty="0" smtClean="0"/>
              <a:t> ionizing radiation, </a:t>
            </a:r>
          </a:p>
          <a:p>
            <a:r>
              <a:rPr lang="en-US" dirty="0" smtClean="0"/>
              <a:t>chemicals from industrial and agricultural processes, </a:t>
            </a:r>
          </a:p>
          <a:p>
            <a:r>
              <a:rPr lang="en-US" dirty="0" smtClean="0"/>
              <a:t>consumer products, </a:t>
            </a:r>
            <a:endParaRPr lang="en-US" dirty="0"/>
          </a:p>
        </p:txBody>
      </p:sp>
      <p:sp>
        <p:nvSpPr>
          <p:cNvPr id="6" name="Content Placeholder 5"/>
          <p:cNvSpPr>
            <a:spLocks noGrp="1"/>
          </p:cNvSpPr>
          <p:nvPr>
            <p:ph sz="half" idx="2"/>
          </p:nvPr>
        </p:nvSpPr>
        <p:spPr/>
        <p:txBody>
          <a:bodyPr>
            <a:normAutofit fontScale="92500" lnSpcReduction="20000"/>
          </a:bodyPr>
          <a:lstStyle/>
          <a:p>
            <a:r>
              <a:rPr lang="en-US" dirty="0"/>
              <a:t>reproductive choices, </a:t>
            </a:r>
            <a:endParaRPr lang="en-US" dirty="0" smtClean="0"/>
          </a:p>
          <a:p>
            <a:r>
              <a:rPr lang="en-US" dirty="0" smtClean="0"/>
              <a:t>energy </a:t>
            </a:r>
            <a:r>
              <a:rPr lang="en-US" dirty="0"/>
              <a:t>balance, </a:t>
            </a:r>
            <a:endParaRPr lang="en-US" dirty="0" smtClean="0"/>
          </a:p>
          <a:p>
            <a:r>
              <a:rPr lang="en-US" dirty="0" smtClean="0"/>
              <a:t>adult </a:t>
            </a:r>
            <a:r>
              <a:rPr lang="en-US" dirty="0"/>
              <a:t>weight gain, </a:t>
            </a:r>
            <a:endParaRPr lang="en-US" dirty="0" smtClean="0"/>
          </a:p>
          <a:p>
            <a:r>
              <a:rPr lang="en-US" dirty="0" smtClean="0"/>
              <a:t>body </a:t>
            </a:r>
            <a:r>
              <a:rPr lang="en-US" dirty="0"/>
              <a:t>fatness, </a:t>
            </a:r>
            <a:endParaRPr lang="en-US" dirty="0" smtClean="0"/>
          </a:p>
          <a:p>
            <a:r>
              <a:rPr lang="en-US" dirty="0" smtClean="0"/>
              <a:t>voluntary </a:t>
            </a:r>
            <a:r>
              <a:rPr lang="en-US" dirty="0"/>
              <a:t>and involuntary physical activity</a:t>
            </a:r>
            <a:r>
              <a:rPr lang="en-US" dirty="0" smtClean="0"/>
              <a:t>,</a:t>
            </a:r>
          </a:p>
          <a:p>
            <a:r>
              <a:rPr lang="en-US" dirty="0" smtClean="0"/>
              <a:t> </a:t>
            </a:r>
            <a:r>
              <a:rPr lang="en-US" dirty="0"/>
              <a:t>medical care, </a:t>
            </a:r>
            <a:endParaRPr lang="en-US" dirty="0" smtClean="0"/>
          </a:p>
          <a:p>
            <a:r>
              <a:rPr lang="en-US" dirty="0" smtClean="0"/>
              <a:t>exposure </a:t>
            </a:r>
            <a:r>
              <a:rPr lang="en-US" dirty="0"/>
              <a:t>to alcohol and tobacco and </a:t>
            </a:r>
            <a:endParaRPr lang="en-US" dirty="0" smtClean="0"/>
          </a:p>
          <a:p>
            <a:r>
              <a:rPr lang="en-US" dirty="0" smtClean="0"/>
              <a:t>occupational </a:t>
            </a:r>
            <a:r>
              <a:rPr lang="en-US" dirty="0"/>
              <a:t>exposure including shift </a:t>
            </a:r>
            <a:r>
              <a:rPr lang="en-US" dirty="0" smtClean="0"/>
              <a:t>work.</a:t>
            </a:r>
            <a:r>
              <a:rPr lang="en-US" baseline="30000" dirty="0" smtClean="0"/>
              <a:t>1\</a:t>
            </a:r>
            <a:endParaRPr lang="en-US" dirty="0"/>
          </a:p>
        </p:txBody>
      </p:sp>
      <p:sp>
        <p:nvSpPr>
          <p:cNvPr id="5" name="TextBox 4"/>
          <p:cNvSpPr txBox="1"/>
          <p:nvPr/>
        </p:nvSpPr>
        <p:spPr>
          <a:xfrm>
            <a:off x="75753" y="6400800"/>
            <a:ext cx="8840093" cy="369332"/>
          </a:xfrm>
          <a:prstGeom prst="rect">
            <a:avLst/>
          </a:prstGeom>
          <a:noFill/>
        </p:spPr>
        <p:txBody>
          <a:bodyPr wrap="none" rtlCol="0">
            <a:spAutoFit/>
          </a:bodyPr>
          <a:lstStyle/>
          <a:p>
            <a:r>
              <a:rPr lang="en-US" dirty="0" smtClean="0"/>
              <a:t>Institute of Medicine, Breast Cancer and the Environment: A Life Course Approach Dec, 2011</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 (</a:t>
            </a:r>
            <a:r>
              <a:rPr lang="en-US" dirty="0" err="1" smtClean="0"/>
              <a:t>diethylsilbestrol</a:t>
            </a:r>
            <a:r>
              <a:rPr lang="en-US" dirty="0" smtClean="0"/>
              <a:t>)</a:t>
            </a:r>
            <a:endParaRPr lang="en-US" dirty="0"/>
          </a:p>
        </p:txBody>
      </p:sp>
      <p:sp>
        <p:nvSpPr>
          <p:cNvPr id="3" name="Content Placeholder 2"/>
          <p:cNvSpPr>
            <a:spLocks noGrp="1"/>
          </p:cNvSpPr>
          <p:nvPr>
            <p:ph sz="half" idx="1"/>
          </p:nvPr>
        </p:nvSpPr>
        <p:spPr>
          <a:xfrm>
            <a:off x="0" y="1600200"/>
            <a:ext cx="4038600" cy="4525963"/>
          </a:xfrm>
        </p:spPr>
        <p:txBody>
          <a:bodyPr>
            <a:normAutofit fontScale="92500" lnSpcReduction="20000"/>
          </a:bodyPr>
          <a:lstStyle/>
          <a:p>
            <a:r>
              <a:rPr lang="en-US" dirty="0" smtClean="0"/>
              <a:t>Used 1940’s-1971</a:t>
            </a:r>
          </a:p>
          <a:p>
            <a:r>
              <a:rPr lang="en-US" dirty="0" smtClean="0"/>
              <a:t>1971</a:t>
            </a:r>
            <a:r>
              <a:rPr lang="en-US" dirty="0"/>
              <a:t>, a report published in the </a:t>
            </a:r>
            <a:r>
              <a:rPr lang="en-US" i="1" dirty="0"/>
              <a:t>New England Journal of Medicine</a:t>
            </a:r>
            <a:r>
              <a:rPr lang="en-US" dirty="0"/>
              <a:t> showed a probable link between DES and vaginal clear cell </a:t>
            </a:r>
            <a:r>
              <a:rPr lang="en-US" dirty="0" err="1"/>
              <a:t>adenocarcinoma</a:t>
            </a:r>
            <a:r>
              <a:rPr lang="en-US" dirty="0"/>
              <a:t> in girls and young women who had been exposed to this drug </a:t>
            </a:r>
            <a:r>
              <a:rPr lang="en-US" i="1" dirty="0"/>
              <a:t>in </a:t>
            </a:r>
            <a:r>
              <a:rPr lang="en-US" i="1" dirty="0" err="1"/>
              <a:t>utero</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3 million pregnant women exposed</a:t>
            </a:r>
          </a:p>
          <a:p>
            <a:r>
              <a:rPr lang="en-US" dirty="0" smtClean="0"/>
              <a:t>First documented </a:t>
            </a:r>
            <a:r>
              <a:rPr lang="en-US" dirty="0" err="1" smtClean="0"/>
              <a:t>transplacental</a:t>
            </a:r>
            <a:r>
              <a:rPr lang="en-US" dirty="0" smtClean="0"/>
              <a:t> carcinogen</a:t>
            </a:r>
          </a:p>
          <a:p>
            <a:r>
              <a:rPr lang="en-US" dirty="0" smtClean="0"/>
              <a:t>Daughters risk increased for fertility problems and reproductive  anomalies</a:t>
            </a:r>
          </a:p>
          <a:p>
            <a:r>
              <a:rPr lang="en-US" dirty="0" smtClean="0"/>
              <a:t>Male fetuses more likely to have </a:t>
            </a:r>
            <a:r>
              <a:rPr lang="en-US" dirty="0" err="1" smtClean="0"/>
              <a:t>cryptorchidism</a:t>
            </a:r>
            <a:r>
              <a:rPr lang="en-US" dirty="0" smtClean="0"/>
              <a:t> or </a:t>
            </a:r>
            <a:r>
              <a:rPr lang="en-US" dirty="0" err="1" smtClean="0"/>
              <a:t>hypospadias</a:t>
            </a:r>
            <a:endParaRPr lang="en-US" dirty="0" smtClean="0"/>
          </a:p>
          <a:p>
            <a:r>
              <a:rPr lang="en-US" dirty="0" smtClean="0"/>
              <a:t>Investigations ongoing for third generation effects</a:t>
            </a:r>
            <a:endParaRPr lang="en-US" dirty="0"/>
          </a:p>
        </p:txBody>
      </p:sp>
      <p:pic>
        <p:nvPicPr>
          <p:cNvPr id="82946" name="Picture 2"/>
          <p:cNvPicPr>
            <a:picLocks noChangeAspect="1" noChangeArrowheads="1"/>
          </p:cNvPicPr>
          <p:nvPr/>
        </p:nvPicPr>
        <p:blipFill>
          <a:blip r:embed="rId2"/>
          <a:srcRect/>
          <a:stretch>
            <a:fillRect/>
          </a:stretch>
        </p:blipFill>
        <p:spPr bwMode="auto">
          <a:xfrm>
            <a:off x="2603500" y="5106310"/>
            <a:ext cx="2044700" cy="16373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Environmental Contributions to Breast Cancer</a:t>
            </a:r>
            <a:endParaRPr lang="en-US" dirty="0"/>
          </a:p>
        </p:txBody>
      </p:sp>
      <p:sp>
        <p:nvSpPr>
          <p:cNvPr id="3" name="Content Placeholder 2"/>
          <p:cNvSpPr>
            <a:spLocks noGrp="1"/>
          </p:cNvSpPr>
          <p:nvPr>
            <p:ph idx="1"/>
          </p:nvPr>
        </p:nvSpPr>
        <p:spPr/>
        <p:txBody>
          <a:bodyPr/>
          <a:lstStyle/>
          <a:p>
            <a:r>
              <a:rPr lang="en-US" dirty="0" smtClean="0"/>
              <a:t>Why are these difficult to determine?</a:t>
            </a:r>
          </a:p>
          <a:p>
            <a:pPr lvl="2"/>
            <a:r>
              <a:rPr lang="en-US" dirty="0" smtClean="0"/>
              <a:t>Exposures difficult to measure—proxies (location, occupation)</a:t>
            </a:r>
          </a:p>
          <a:p>
            <a:pPr lvl="2"/>
            <a:r>
              <a:rPr lang="en-US" dirty="0" smtClean="0"/>
              <a:t>Timing may be crucial (nuclear bomb data)</a:t>
            </a:r>
          </a:p>
          <a:p>
            <a:pPr lvl="2"/>
            <a:r>
              <a:rPr lang="en-US" dirty="0" smtClean="0"/>
              <a:t>Laboratory animals may be different from humans</a:t>
            </a:r>
          </a:p>
          <a:p>
            <a:pPr lvl="2"/>
            <a:r>
              <a:rPr lang="en-US" dirty="0" smtClean="0"/>
              <a:t>People change over time—habits, BMI, food, region</a:t>
            </a:r>
          </a:p>
          <a:p>
            <a:pPr lvl="2"/>
            <a:r>
              <a:rPr lang="en-US" dirty="0" smtClean="0"/>
              <a:t>Memory is faulty—recall bias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normAutofit fontScale="90000"/>
          </a:bodyPr>
          <a:lstStyle/>
          <a:p>
            <a:r>
              <a:rPr lang="en-US" dirty="0" smtClean="0"/>
              <a:t>Camp </a:t>
            </a:r>
            <a:r>
              <a:rPr lang="en-US" dirty="0" err="1" smtClean="0"/>
              <a:t>Lejeune</a:t>
            </a:r>
            <a:r>
              <a:rPr lang="en-US" dirty="0" smtClean="0"/>
              <a:t> Environmental Contamination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05000" y="2448160"/>
            <a:ext cx="5981700" cy="4714640"/>
          </a:xfrm>
          <a:prstGeom prst="rect">
            <a:avLst/>
          </a:prstGeom>
        </p:spPr>
      </p:pic>
      <p:pic>
        <p:nvPicPr>
          <p:cNvPr id="7" name="Content Placeholder 6" descr="f233bc6fccba2dcfffff806fffffe415.jpg"/>
          <p:cNvPicPr>
            <a:picLocks noGrp="1" noChangeAspect="1"/>
          </p:cNvPicPr>
          <p:nvPr>
            <p:ph idx="1"/>
          </p:nvPr>
        </p:nvPicPr>
        <p:blipFill>
          <a:blip r:embed="rId4"/>
          <a:stretch>
            <a:fillRect/>
          </a:stretch>
        </p:blipFill>
        <p:spPr>
          <a:xfrm>
            <a:off x="6324600" y="2643982"/>
            <a:ext cx="2819400" cy="4229100"/>
          </a:xfrm>
        </p:spPr>
      </p:pic>
      <p:pic>
        <p:nvPicPr>
          <p:cNvPr id="35842" name="Picture 2"/>
          <p:cNvPicPr>
            <a:picLocks noChangeAspect="1" noChangeArrowheads="1"/>
          </p:cNvPicPr>
          <p:nvPr/>
        </p:nvPicPr>
        <p:blipFill>
          <a:blip r:embed="rId5"/>
          <a:srcRect/>
          <a:stretch>
            <a:fillRect/>
          </a:stretch>
        </p:blipFill>
        <p:spPr bwMode="auto">
          <a:xfrm>
            <a:off x="0" y="3596482"/>
            <a:ext cx="3441178" cy="3276600"/>
          </a:xfrm>
          <a:prstGeom prst="rect">
            <a:avLst/>
          </a:prstGeom>
          <a:noFill/>
          <a:ln w="9525">
            <a:noFill/>
            <a:miter lim="800000"/>
            <a:headEnd/>
            <a:tailEnd/>
          </a:ln>
          <a:effectLst/>
        </p:spPr>
      </p:pic>
      <p:pic>
        <p:nvPicPr>
          <p:cNvPr id="35843" name="Picture 3"/>
          <p:cNvPicPr>
            <a:picLocks noChangeAspect="1" noChangeArrowheads="1"/>
          </p:cNvPicPr>
          <p:nvPr/>
        </p:nvPicPr>
        <p:blipFill>
          <a:blip r:embed="rId6"/>
          <a:srcRect/>
          <a:stretch>
            <a:fillRect/>
          </a:stretch>
        </p:blipFill>
        <p:spPr bwMode="auto">
          <a:xfrm>
            <a:off x="0" y="685800"/>
            <a:ext cx="1997737" cy="29106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Flame retardants in breast milk</a:t>
            </a:r>
            <a:endParaRPr lang="en-US" dirty="0"/>
          </a:p>
        </p:txBody>
      </p:sp>
      <p:sp>
        <p:nvSpPr>
          <p:cNvPr id="3" name="Content Placeholder 2"/>
          <p:cNvSpPr>
            <a:spLocks noGrp="1"/>
          </p:cNvSpPr>
          <p:nvPr>
            <p:ph idx="1"/>
          </p:nvPr>
        </p:nvSpPr>
        <p:spPr/>
        <p:txBody>
          <a:bodyPr/>
          <a:lstStyle/>
          <a:p>
            <a:r>
              <a:rPr lang="en-US" dirty="0" smtClean="0"/>
              <a:t>The EU has banned several </a:t>
            </a:r>
            <a:r>
              <a:rPr lang="en-US" dirty="0" err="1" smtClean="0"/>
              <a:t>polybrominated</a:t>
            </a:r>
            <a:r>
              <a:rPr lang="en-US" dirty="0" smtClean="0"/>
              <a:t> </a:t>
            </a:r>
            <a:r>
              <a:rPr lang="en-US" dirty="0" err="1" smtClean="0"/>
              <a:t>diphenyl</a:t>
            </a:r>
            <a:r>
              <a:rPr lang="en-US" dirty="0" smtClean="0"/>
              <a:t> ethers (</a:t>
            </a:r>
            <a:r>
              <a:rPr lang="en-US" dirty="0" err="1" smtClean="0"/>
              <a:t>PBDEs</a:t>
            </a:r>
            <a:r>
              <a:rPr lang="en-US" dirty="0" smtClean="0"/>
              <a:t>) as of 2008 10 years after they were found to be accumulating in breast milk in Sweden</a:t>
            </a:r>
          </a:p>
          <a:p>
            <a:r>
              <a:rPr lang="en-US" dirty="0" err="1" smtClean="0"/>
              <a:t>PBDEs</a:t>
            </a:r>
            <a:r>
              <a:rPr lang="en-US" dirty="0" smtClean="0"/>
              <a:t> are found in higher concentrations in household dust especially near electronics </a:t>
            </a:r>
            <a:endParaRPr lang="en-US" dirty="0"/>
          </a:p>
        </p:txBody>
      </p:sp>
      <p:pic>
        <p:nvPicPr>
          <p:cNvPr id="53250" name="Picture 2"/>
          <p:cNvPicPr>
            <a:picLocks noChangeAspect="1" noChangeArrowheads="1"/>
          </p:cNvPicPr>
          <p:nvPr/>
        </p:nvPicPr>
        <p:blipFill>
          <a:blip r:embed="rId2"/>
          <a:srcRect/>
          <a:stretch>
            <a:fillRect/>
          </a:stretch>
        </p:blipFill>
        <p:spPr bwMode="auto">
          <a:xfrm>
            <a:off x="4800600" y="4648200"/>
            <a:ext cx="2362551" cy="2209800"/>
          </a:xfrm>
          <a:prstGeom prst="rect">
            <a:avLst/>
          </a:prstGeom>
          <a:noFill/>
          <a:ln w="9525">
            <a:noFill/>
            <a:miter lim="800000"/>
            <a:headEnd/>
            <a:tailEnd/>
          </a:ln>
          <a:effectLst/>
        </p:spPr>
      </p:pic>
      <p:pic>
        <p:nvPicPr>
          <p:cNvPr id="53251" name="Picture 3"/>
          <p:cNvPicPr>
            <a:picLocks noChangeAspect="1" noChangeArrowheads="1"/>
          </p:cNvPicPr>
          <p:nvPr/>
        </p:nvPicPr>
        <p:blipFill>
          <a:blip r:embed="rId3"/>
          <a:srcRect/>
          <a:stretch>
            <a:fillRect/>
          </a:stretch>
        </p:blipFill>
        <p:spPr bwMode="auto">
          <a:xfrm>
            <a:off x="1905000" y="4648200"/>
            <a:ext cx="2895600" cy="2171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Xenoestrogens</a:t>
            </a:r>
            <a:endParaRPr lang="en-US" dirty="0"/>
          </a:p>
        </p:txBody>
      </p:sp>
      <p:sp>
        <p:nvSpPr>
          <p:cNvPr id="3" name="Content Placeholder 2"/>
          <p:cNvSpPr>
            <a:spLocks noGrp="1"/>
          </p:cNvSpPr>
          <p:nvPr>
            <p:ph idx="1"/>
          </p:nvPr>
        </p:nvSpPr>
        <p:spPr/>
        <p:txBody>
          <a:bodyPr/>
          <a:lstStyle/>
          <a:p>
            <a:r>
              <a:rPr lang="en-US" dirty="0" smtClean="0"/>
              <a:t>Molecules that mimic estrogens and may be found in plants or chemicals</a:t>
            </a:r>
          </a:p>
          <a:p>
            <a:r>
              <a:rPr lang="en-US" dirty="0" smtClean="0"/>
              <a:t>These can have effects on all animals</a:t>
            </a:r>
          </a:p>
          <a:p>
            <a:pPr lvl="1"/>
            <a:r>
              <a:rPr lang="en-US" dirty="0" smtClean="0"/>
              <a:t>PCBs</a:t>
            </a:r>
          </a:p>
          <a:p>
            <a:pPr lvl="1"/>
            <a:r>
              <a:rPr lang="en-US" dirty="0" smtClean="0"/>
              <a:t>BPA</a:t>
            </a:r>
          </a:p>
          <a:p>
            <a:pPr lvl="1"/>
            <a:r>
              <a:rPr lang="en-US" dirty="0" err="1" smtClean="0"/>
              <a:t>Phthlatates</a:t>
            </a:r>
            <a:endParaRPr lang="en-US" dirty="0" smtClean="0"/>
          </a:p>
        </p:txBody>
      </p:sp>
      <p:sp>
        <p:nvSpPr>
          <p:cNvPr id="4" name="TextBox 3"/>
          <p:cNvSpPr txBox="1"/>
          <p:nvPr/>
        </p:nvSpPr>
        <p:spPr>
          <a:xfrm>
            <a:off x="838200" y="5791200"/>
            <a:ext cx="7848600" cy="923330"/>
          </a:xfrm>
          <a:prstGeom prst="rect">
            <a:avLst/>
          </a:prstGeom>
          <a:noFill/>
        </p:spPr>
        <p:txBody>
          <a:bodyPr wrap="square" rtlCol="0">
            <a:spAutoFit/>
          </a:bodyPr>
          <a:lstStyle/>
          <a:p>
            <a:r>
              <a:rPr lang="en-US" dirty="0" smtClean="0"/>
              <a:t>Herman-</a:t>
            </a:r>
            <a:r>
              <a:rPr lang="en-US" dirty="0" err="1" smtClean="0"/>
              <a:t>Giddens</a:t>
            </a:r>
            <a:r>
              <a:rPr lang="en-US" dirty="0" smtClean="0"/>
              <a:t> “Secondary Sexual Characteristics and Menses in Young Girls Seen in Office Practice: A Study from the Pediatric Research in Office Settings Network” </a:t>
            </a:r>
            <a:r>
              <a:rPr lang="en-US" dirty="0" err="1" smtClean="0"/>
              <a:t>Pediatics</a:t>
            </a:r>
            <a:r>
              <a:rPr lang="en-US" dirty="0" smtClean="0"/>
              <a:t> 1997</a:t>
            </a:r>
            <a:endParaRPr lang="en-US" dirty="0"/>
          </a:p>
        </p:txBody>
      </p:sp>
      <p:pic>
        <p:nvPicPr>
          <p:cNvPr id="54274" name="Picture 2"/>
          <p:cNvPicPr>
            <a:picLocks noChangeAspect="1" noChangeArrowheads="1"/>
          </p:cNvPicPr>
          <p:nvPr/>
        </p:nvPicPr>
        <p:blipFill>
          <a:blip r:embed="rId3"/>
          <a:srcRect/>
          <a:stretch>
            <a:fillRect/>
          </a:stretch>
        </p:blipFill>
        <p:spPr bwMode="auto">
          <a:xfrm>
            <a:off x="7086600" y="2819400"/>
            <a:ext cx="2057400" cy="2743200"/>
          </a:xfrm>
          <a:prstGeom prst="rect">
            <a:avLst/>
          </a:prstGeom>
          <a:noFill/>
          <a:ln w="9525">
            <a:noFill/>
            <a:miter lim="800000"/>
            <a:headEnd/>
            <a:tailEnd/>
          </a:ln>
          <a:effectLst/>
        </p:spPr>
      </p:pic>
      <p:pic>
        <p:nvPicPr>
          <p:cNvPr id="54275" name="Picture 3"/>
          <p:cNvPicPr>
            <a:picLocks noChangeAspect="1" noChangeArrowheads="1"/>
          </p:cNvPicPr>
          <p:nvPr/>
        </p:nvPicPr>
        <p:blipFill>
          <a:blip r:embed="rId4"/>
          <a:srcRect/>
          <a:stretch>
            <a:fillRect/>
          </a:stretch>
        </p:blipFill>
        <p:spPr bwMode="auto">
          <a:xfrm>
            <a:off x="5676900" y="4483100"/>
            <a:ext cx="1409700" cy="1079500"/>
          </a:xfrm>
          <a:prstGeom prst="rect">
            <a:avLst/>
          </a:prstGeom>
          <a:noFill/>
          <a:ln w="9525">
            <a:noFill/>
            <a:miter lim="800000"/>
            <a:headEnd/>
            <a:tailEnd/>
          </a:ln>
          <a:effectLst/>
        </p:spPr>
      </p:pic>
      <p:pic>
        <p:nvPicPr>
          <p:cNvPr id="54276" name="Picture 4"/>
          <p:cNvPicPr>
            <a:picLocks noChangeAspect="1" noChangeArrowheads="1"/>
          </p:cNvPicPr>
          <p:nvPr/>
        </p:nvPicPr>
        <p:blipFill>
          <a:blip r:embed="rId5"/>
          <a:srcRect/>
          <a:stretch>
            <a:fillRect/>
          </a:stretch>
        </p:blipFill>
        <p:spPr bwMode="auto">
          <a:xfrm>
            <a:off x="3949700" y="4483100"/>
            <a:ext cx="1727200" cy="1054100"/>
          </a:xfrm>
          <a:prstGeom prst="rect">
            <a:avLst/>
          </a:prstGeom>
          <a:noFill/>
          <a:ln w="9525">
            <a:noFill/>
            <a:miter lim="800000"/>
            <a:headEnd/>
            <a:tailEnd/>
          </a:ln>
          <a:effectLst/>
        </p:spPr>
      </p:pic>
    </p:spTree>
    <p:extLst>
      <p:ext uri="{BB962C8B-B14F-4D97-AF65-F5344CB8AC3E}">
        <p14:creationId xmlns:p14="http://schemas.microsoft.com/office/powerpoint/2010/main" xmlns="" val="13507154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Earlier Puberty: A Pediatric Condition with Geriatric Implications.</a:t>
            </a:r>
            <a:endParaRPr lang="en-US" dirty="0"/>
          </a:p>
        </p:txBody>
      </p:sp>
      <p:pic>
        <p:nvPicPr>
          <p:cNvPr id="5" name="Content Placeholder 4" descr="nihms397878f1.jpg"/>
          <p:cNvPicPr>
            <a:picLocks noGrp="1" noChangeAspect="1"/>
          </p:cNvPicPr>
          <p:nvPr>
            <p:ph idx="1"/>
          </p:nvPr>
        </p:nvPicPr>
        <p:blipFill>
          <a:blip r:embed="rId2"/>
          <a:stretch>
            <a:fillRect/>
          </a:stretch>
        </p:blipFill>
        <p:spPr>
          <a:xfrm>
            <a:off x="533400" y="1600200"/>
            <a:ext cx="7980272" cy="48006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ihms397878f2.jpg"/>
          <p:cNvPicPr>
            <a:picLocks noGrp="1" noChangeAspect="1"/>
          </p:cNvPicPr>
          <p:nvPr>
            <p:ph idx="1"/>
          </p:nvPr>
        </p:nvPicPr>
        <p:blipFill>
          <a:blip r:embed="rId2"/>
          <a:stretch>
            <a:fillRect/>
          </a:stretch>
        </p:blipFill>
        <p:spPr>
          <a:xfrm>
            <a:off x="0" y="-152400"/>
            <a:ext cx="9144000" cy="70866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8915400" cy="6858000"/>
          </a:xfrm>
          <a:prstGeom prst="rect">
            <a:avLst/>
          </a:prstGeom>
        </p:spPr>
      </p:pic>
    </p:spTree>
    <p:extLst>
      <p:ext uri="{BB962C8B-B14F-4D97-AF65-F5344CB8AC3E}">
        <p14:creationId xmlns:p14="http://schemas.microsoft.com/office/powerpoint/2010/main" xmlns="" val="33062617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95262"/>
            <a:ext cx="9144000" cy="6662738"/>
          </a:xfrm>
          <a:prstGeom prst="rect">
            <a:avLst/>
          </a:prstGeom>
        </p:spPr>
      </p:pic>
    </p:spTree>
    <p:extLst>
      <p:ext uri="{BB962C8B-B14F-4D97-AF65-F5344CB8AC3E}">
        <p14:creationId xmlns:p14="http://schemas.microsoft.com/office/powerpoint/2010/main" xmlns="" val="3432591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prevalenceofobesity.gif"/>
          <p:cNvPicPr>
            <a:picLocks noGrp="1" noChangeAspect="1"/>
          </p:cNvPicPr>
          <p:nvPr>
            <p:ph idx="1"/>
          </p:nvPr>
        </p:nvPicPr>
        <p:blipFill>
          <a:blip r:embed="rId2"/>
          <a:stretch>
            <a:fillRect/>
          </a:stretch>
        </p:blipFill>
        <p:spPr>
          <a:xfrm>
            <a:off x="0" y="-128337"/>
            <a:ext cx="9135979" cy="627856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faststats.jpg"/>
          <p:cNvPicPr>
            <a:picLocks noGrp="1" noChangeAspect="1"/>
          </p:cNvPicPr>
          <p:nvPr>
            <p:ph idx="1"/>
          </p:nvPr>
        </p:nvPicPr>
        <p:blipFill>
          <a:blip r:embed="rId2"/>
          <a:stretch>
            <a:fillRect/>
          </a:stretch>
        </p:blipFill>
        <p:spPr>
          <a:xfrm>
            <a:off x="0" y="0"/>
            <a:ext cx="9144000" cy="7620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and Breast Cancer</a:t>
            </a:r>
            <a:endParaRPr lang="en-US" dirty="0"/>
          </a:p>
        </p:txBody>
      </p:sp>
      <p:sp>
        <p:nvSpPr>
          <p:cNvPr id="3" name="Content Placeholder 2"/>
          <p:cNvSpPr>
            <a:spLocks noGrp="1"/>
          </p:cNvSpPr>
          <p:nvPr>
            <p:ph idx="1"/>
          </p:nvPr>
        </p:nvSpPr>
        <p:spPr/>
        <p:txBody>
          <a:bodyPr>
            <a:normAutofit/>
          </a:bodyPr>
          <a:lstStyle/>
          <a:p>
            <a:r>
              <a:rPr lang="en-US" dirty="0" smtClean="0"/>
              <a:t>Meta-analysis showed a 20% increased risk of breast cancer.</a:t>
            </a:r>
          </a:p>
          <a:p>
            <a:endParaRPr lang="en-US" dirty="0"/>
          </a:p>
          <a:p>
            <a:pPr marL="0" indent="0">
              <a:buNone/>
            </a:pPr>
            <a:endParaRPr lang="en-US" dirty="0" smtClean="0"/>
          </a:p>
          <a:p>
            <a:pPr marL="0" indent="0">
              <a:buNone/>
            </a:pPr>
            <a:endParaRPr lang="en-US" dirty="0" smtClean="0"/>
          </a:p>
          <a:p>
            <a:pPr marL="0" indent="0">
              <a:buNone/>
            </a:pPr>
            <a:endParaRPr lang="en-US" sz="1050" dirty="0" smtClean="0"/>
          </a:p>
          <a:p>
            <a:pPr marL="0" indent="0">
              <a:buNone/>
            </a:pPr>
            <a:endParaRPr lang="en-US" sz="1050" dirty="0"/>
          </a:p>
          <a:p>
            <a:pPr marL="0" indent="0">
              <a:buNone/>
            </a:pPr>
            <a:endParaRPr lang="en-US" sz="1050" dirty="0" smtClean="0"/>
          </a:p>
          <a:p>
            <a:pPr marL="0" indent="0">
              <a:buNone/>
            </a:pPr>
            <a:endParaRPr lang="en-US" sz="1050" dirty="0"/>
          </a:p>
          <a:p>
            <a:pPr marL="0" indent="0">
              <a:buNone/>
            </a:pPr>
            <a:endParaRPr lang="en-US" sz="1050" dirty="0" smtClean="0"/>
          </a:p>
          <a:p>
            <a:pPr marL="0" indent="0">
              <a:buNone/>
            </a:pPr>
            <a:endParaRPr lang="en-US" sz="1050" dirty="0"/>
          </a:p>
          <a:p>
            <a:pPr marL="0" indent="0">
              <a:buNone/>
            </a:pPr>
            <a:r>
              <a:rPr lang="en-US" sz="1050" dirty="0" smtClean="0"/>
              <a:t>Christos </a:t>
            </a:r>
            <a:r>
              <a:rPr lang="en-US" sz="1050" dirty="0" err="1"/>
              <a:t>Mantzoros</a:t>
            </a:r>
            <a:r>
              <a:rPr lang="en-US" sz="1050" dirty="0"/>
              <a:t>, </a:t>
            </a:r>
            <a:r>
              <a:rPr lang="en-US" sz="1050" dirty="0" err="1"/>
              <a:t>Mlicja</a:t>
            </a:r>
            <a:r>
              <a:rPr lang="en-US" sz="1050" dirty="0"/>
              <a:t> </a:t>
            </a:r>
            <a:r>
              <a:rPr lang="en-US" sz="1050" dirty="0" err="1" smtClean="0"/>
              <a:t>Wolk</a:t>
            </a:r>
            <a:r>
              <a:rPr lang="en-US" sz="1050" dirty="0" smtClean="0"/>
              <a:t>. Diabetes </a:t>
            </a:r>
            <a:r>
              <a:rPr lang="en-US" sz="1050" dirty="0"/>
              <a:t>mellitus and risk of breast cancer: A meta-analysis Susanna C. Larsson, </a:t>
            </a:r>
            <a:r>
              <a:rPr lang="en-US" sz="1050" dirty="0" smtClean="0"/>
              <a:t>International </a:t>
            </a:r>
            <a:r>
              <a:rPr lang="en-US" sz="1050" dirty="0"/>
              <a:t>Journal of Cancer Volume 121, Issue 4, pages 856-862 August </a:t>
            </a:r>
            <a:r>
              <a:rPr lang="en-US" sz="1050" dirty="0" smtClean="0"/>
              <a:t>2007.</a:t>
            </a:r>
            <a:endParaRPr lang="en-US" sz="1050" dirty="0"/>
          </a:p>
          <a:p>
            <a:pPr marL="0" indent="0">
              <a:buNone/>
            </a:pPr>
            <a:endParaRPr lang="en-US" sz="105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Obesity</a:t>
            </a:r>
            <a:endParaRPr lang="en-US" dirty="0"/>
          </a:p>
        </p:txBody>
      </p:sp>
      <p:sp>
        <p:nvSpPr>
          <p:cNvPr id="3" name="Content Placeholder 2"/>
          <p:cNvSpPr>
            <a:spLocks noGrp="1"/>
          </p:cNvSpPr>
          <p:nvPr>
            <p:ph sz="half" idx="1"/>
          </p:nvPr>
        </p:nvSpPr>
        <p:spPr>
          <a:xfrm>
            <a:off x="-838200" y="838200"/>
            <a:ext cx="5334000" cy="5287963"/>
          </a:xfrm>
        </p:spPr>
        <p:txBody>
          <a:bodyPr>
            <a:normAutofit/>
          </a:bodyPr>
          <a:lstStyle/>
          <a:p>
            <a:pPr lvl="2"/>
            <a:r>
              <a:rPr lang="en-US" dirty="0" smtClean="0"/>
              <a:t>Associated with </a:t>
            </a:r>
            <a:r>
              <a:rPr lang="en-US" u="sng" dirty="0" smtClean="0"/>
              <a:t>decreased</a:t>
            </a:r>
            <a:r>
              <a:rPr lang="en-US" dirty="0" smtClean="0"/>
              <a:t> premenopausal breast cancer risk</a:t>
            </a:r>
          </a:p>
          <a:p>
            <a:pPr lvl="3"/>
            <a:r>
              <a:rPr lang="en-US" dirty="0" smtClean="0"/>
              <a:t>Interferes with regular menstrual cycling</a:t>
            </a:r>
          </a:p>
          <a:p>
            <a:pPr lvl="3"/>
            <a:r>
              <a:rPr lang="en-US" dirty="0" smtClean="0"/>
              <a:t>Less proliferation in breast</a:t>
            </a:r>
          </a:p>
          <a:p>
            <a:pPr lvl="3">
              <a:buNone/>
            </a:pPr>
            <a:endParaRPr lang="en-US" dirty="0" smtClean="0"/>
          </a:p>
          <a:p>
            <a:pPr lvl="2"/>
            <a:r>
              <a:rPr lang="en-US" dirty="0" smtClean="0"/>
              <a:t>Associated with </a:t>
            </a:r>
            <a:r>
              <a:rPr lang="en-US" u="sng" dirty="0" smtClean="0"/>
              <a:t>increased</a:t>
            </a:r>
            <a:r>
              <a:rPr lang="en-US" dirty="0" smtClean="0"/>
              <a:t> postmenopausal breast cancer risk</a:t>
            </a:r>
          </a:p>
          <a:p>
            <a:pPr lvl="3"/>
            <a:r>
              <a:rPr lang="en-US" dirty="0" smtClean="0"/>
              <a:t>Increases estrogen exposure</a:t>
            </a:r>
          </a:p>
          <a:p>
            <a:pPr lvl="3"/>
            <a:r>
              <a:rPr lang="en-US" dirty="0" smtClean="0"/>
              <a:t>Fat cells form estrogen from other hormones</a:t>
            </a:r>
          </a:p>
          <a:p>
            <a:pPr lvl="2"/>
            <a:endParaRPr lang="en-US" dirty="0" smtClean="0"/>
          </a:p>
          <a:p>
            <a:pPr>
              <a:buNone/>
            </a:pPr>
            <a:endParaRPr lang="en-US" dirty="0"/>
          </a:p>
        </p:txBody>
      </p:sp>
      <p:pic>
        <p:nvPicPr>
          <p:cNvPr id="5" name="Content Placeholder 4" descr="tumblr_mcbnct9BMU1qbvdax.jpg"/>
          <p:cNvPicPr>
            <a:picLocks noGrp="1" noChangeAspect="1"/>
          </p:cNvPicPr>
          <p:nvPr>
            <p:ph sz="half" idx="2"/>
          </p:nvPr>
        </p:nvPicPr>
        <p:blipFill>
          <a:blip r:embed="rId2"/>
          <a:stretch>
            <a:fillRect/>
          </a:stretch>
        </p:blipFill>
        <p:spPr>
          <a:xfrm>
            <a:off x="6661186" y="0"/>
            <a:ext cx="2482814" cy="4525963"/>
          </a:xfrm>
        </p:spPr>
      </p:pic>
      <p:pic>
        <p:nvPicPr>
          <p:cNvPr id="47106" name="Picture 2"/>
          <p:cNvPicPr>
            <a:picLocks noChangeAspect="1" noChangeArrowheads="1"/>
          </p:cNvPicPr>
          <p:nvPr/>
        </p:nvPicPr>
        <p:blipFill>
          <a:blip r:embed="rId3"/>
          <a:srcRect/>
          <a:stretch>
            <a:fillRect/>
          </a:stretch>
        </p:blipFill>
        <p:spPr bwMode="auto">
          <a:xfrm>
            <a:off x="1828800" y="4525963"/>
            <a:ext cx="5162712" cy="1785938"/>
          </a:xfrm>
          <a:prstGeom prst="rect">
            <a:avLst/>
          </a:prstGeom>
          <a:noFill/>
          <a:ln w="9525">
            <a:noFill/>
            <a:miter lim="800000"/>
            <a:headEnd/>
            <a:tailEnd/>
          </a:ln>
          <a:effectLst/>
        </p:spPr>
      </p:pic>
      <p:sp>
        <p:nvSpPr>
          <p:cNvPr id="7" name="TextBox 6"/>
          <p:cNvSpPr txBox="1"/>
          <p:nvPr/>
        </p:nvSpPr>
        <p:spPr>
          <a:xfrm>
            <a:off x="457200" y="6311901"/>
            <a:ext cx="8229600" cy="369332"/>
          </a:xfrm>
          <a:prstGeom prst="rect">
            <a:avLst/>
          </a:prstGeom>
          <a:noFill/>
        </p:spPr>
        <p:txBody>
          <a:bodyPr wrap="square" rtlCol="0">
            <a:spAutoFit/>
          </a:bodyPr>
          <a:lstStyle/>
          <a:p>
            <a:r>
              <a:rPr lang="en-US" dirty="0" err="1" smtClean="0"/>
              <a:t>http://www.cancerresearchuk.org/cancer-info/cancerstats/types/breast/riskfactors/</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and Social Networks</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Obesity spreads in social networks according to the Framingham Heart Study.</a:t>
            </a:r>
          </a:p>
          <a:p>
            <a:r>
              <a:rPr lang="en-US" dirty="0" smtClean="0"/>
              <a:t>Individuals are influenced most powerfully by close friends of same gender whom he or she admires (57%).  There is more influence from same gender siblings (40%) than spouses (37%) or neighbors (no effect).</a:t>
            </a:r>
          </a:p>
        </p:txBody>
      </p:sp>
      <p:pic>
        <p:nvPicPr>
          <p:cNvPr id="10" name="Content Placeholder 9" descr="images-2.jpg"/>
          <p:cNvPicPr>
            <a:picLocks noGrp="1" noChangeAspect="1"/>
          </p:cNvPicPr>
          <p:nvPr>
            <p:ph sz="half" idx="2"/>
          </p:nvPr>
        </p:nvPicPr>
        <p:blipFill>
          <a:blip r:embed="rId2"/>
          <a:stretch>
            <a:fillRect/>
          </a:stretch>
        </p:blipFill>
        <p:spPr>
          <a:xfrm>
            <a:off x="4876800" y="1828799"/>
            <a:ext cx="4004872" cy="4297363"/>
          </a:xfrm>
        </p:spPr>
      </p:pic>
      <p:sp>
        <p:nvSpPr>
          <p:cNvPr id="7" name="TextBox 6"/>
          <p:cNvSpPr txBox="1"/>
          <p:nvPr/>
        </p:nvSpPr>
        <p:spPr>
          <a:xfrm>
            <a:off x="1066800" y="6126163"/>
            <a:ext cx="7162800" cy="369332"/>
          </a:xfrm>
          <a:prstGeom prst="rect">
            <a:avLst/>
          </a:prstGeom>
          <a:noFill/>
        </p:spPr>
        <p:txBody>
          <a:bodyPr wrap="square" rtlCol="0">
            <a:spAutoFit/>
          </a:bodyPr>
          <a:lstStyle/>
          <a:p>
            <a:r>
              <a:rPr lang="en-US" dirty="0" smtClean="0"/>
              <a:t>Christakis NEJM 2007</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0178" name="Picture 2"/>
          <p:cNvPicPr>
            <a:picLocks noChangeAspect="1" noChangeArrowheads="1"/>
          </p:cNvPicPr>
          <p:nvPr/>
        </p:nvPicPr>
        <p:blipFill>
          <a:blip r:embed="rId2"/>
          <a:srcRect/>
          <a:stretch>
            <a:fillRect/>
          </a:stretch>
        </p:blipFill>
        <p:spPr bwMode="auto">
          <a:xfrm>
            <a:off x="2819400" y="0"/>
            <a:ext cx="6324600" cy="3212496"/>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0" y="3810000"/>
            <a:ext cx="3733800" cy="3196010"/>
          </a:xfrm>
          <a:prstGeom prst="rect">
            <a:avLst/>
          </a:prstGeom>
          <a:noFill/>
          <a:ln w="9525">
            <a:noFill/>
            <a:miter lim="800000"/>
            <a:headEnd/>
            <a:tailEnd/>
          </a:ln>
          <a:effectLst/>
        </p:spPr>
      </p:pic>
      <p:pic>
        <p:nvPicPr>
          <p:cNvPr id="50180" name="Picture 4"/>
          <p:cNvPicPr>
            <a:picLocks noChangeAspect="1" noChangeArrowheads="1"/>
          </p:cNvPicPr>
          <p:nvPr/>
        </p:nvPicPr>
        <p:blipFill>
          <a:blip r:embed="rId4"/>
          <a:srcRect/>
          <a:stretch>
            <a:fillRect/>
          </a:stretch>
        </p:blipFill>
        <p:spPr bwMode="auto">
          <a:xfrm>
            <a:off x="156648" y="-1"/>
            <a:ext cx="2662752" cy="3810001"/>
          </a:xfrm>
          <a:prstGeom prst="rect">
            <a:avLst/>
          </a:prstGeom>
          <a:noFill/>
          <a:ln w="9525">
            <a:noFill/>
            <a:miter lim="800000"/>
            <a:headEnd/>
            <a:tailEnd/>
          </a:ln>
          <a:effectLst/>
        </p:spPr>
      </p:pic>
      <p:pic>
        <p:nvPicPr>
          <p:cNvPr id="50181" name="Picture 5"/>
          <p:cNvPicPr>
            <a:picLocks noChangeAspect="1" noChangeArrowheads="1"/>
          </p:cNvPicPr>
          <p:nvPr/>
        </p:nvPicPr>
        <p:blipFill>
          <a:blip r:embed="rId5"/>
          <a:srcRect/>
          <a:stretch>
            <a:fillRect/>
          </a:stretch>
        </p:blipFill>
        <p:spPr bwMode="auto">
          <a:xfrm>
            <a:off x="3733800" y="3090333"/>
            <a:ext cx="3454400" cy="2349500"/>
          </a:xfrm>
          <a:prstGeom prst="rect">
            <a:avLst/>
          </a:prstGeom>
          <a:noFill/>
          <a:ln w="9525">
            <a:noFill/>
            <a:miter lim="800000"/>
            <a:headEnd/>
            <a:tailEnd/>
          </a:ln>
          <a:effectLst/>
        </p:spPr>
      </p:pic>
      <p:pic>
        <p:nvPicPr>
          <p:cNvPr id="50182" name="Picture 6"/>
          <p:cNvPicPr>
            <a:picLocks noChangeAspect="1" noChangeArrowheads="1"/>
          </p:cNvPicPr>
          <p:nvPr/>
        </p:nvPicPr>
        <p:blipFill>
          <a:blip r:embed="rId6"/>
          <a:srcRect/>
          <a:stretch>
            <a:fillRect/>
          </a:stretch>
        </p:blipFill>
        <p:spPr bwMode="auto">
          <a:xfrm>
            <a:off x="4800600" y="4864976"/>
            <a:ext cx="4343400" cy="19803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err="1" smtClean="0"/>
              <a:t>Humanfoodproject.com</a:t>
            </a:r>
            <a:endParaRPr lang="en-US" dirty="0"/>
          </a:p>
        </p:txBody>
      </p:sp>
      <p:sp>
        <p:nvSpPr>
          <p:cNvPr id="3" name="Content Placeholder 2"/>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a:srcRect/>
          <a:stretch>
            <a:fillRect/>
          </a:stretch>
        </p:blipFill>
        <p:spPr bwMode="auto">
          <a:xfrm>
            <a:off x="457200" y="1066800"/>
            <a:ext cx="8382000" cy="558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6018"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2"/>
              <a:srcRect/>
              <a:stretch>
                <a:fillRect/>
              </a:stretch>
            </p:blipFill>
          </mc:Choice>
          <mc:Fallback>
            <p:blipFill>
              <a:blip r:embed="rId3"/>
              <a:srcRect/>
              <a:stretch>
                <a:fillRect/>
              </a:stretch>
            </p:blipFill>
          </mc:Fallback>
        </mc:AlternateContent>
        <p:spPr bwMode="auto">
          <a:xfrm>
            <a:off x="457200" y="-2971800"/>
            <a:ext cx="7772400" cy="1005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721100" cy="1214438"/>
          </a:xfrm>
        </p:spPr>
        <p:txBody>
          <a:bodyPr>
            <a:normAutofit fontScale="90000"/>
          </a:bodyPr>
          <a:lstStyle/>
          <a:p>
            <a:r>
              <a:rPr lang="en-US" dirty="0" smtClean="0"/>
              <a:t>Living Environment</a:t>
            </a:r>
            <a:endParaRPr lang="en-US" dirty="0"/>
          </a:p>
        </p:txBody>
      </p:sp>
      <p:sp>
        <p:nvSpPr>
          <p:cNvPr id="5" name="Content Placeholder 4"/>
          <p:cNvSpPr>
            <a:spLocks noGrp="1"/>
          </p:cNvSpPr>
          <p:nvPr>
            <p:ph idx="1"/>
          </p:nvPr>
        </p:nvSpPr>
        <p:spPr/>
        <p:txBody>
          <a:bodyPr/>
          <a:lstStyle/>
          <a:p>
            <a:endParaRPr lang="en-US"/>
          </a:p>
        </p:txBody>
      </p:sp>
      <p:pic>
        <p:nvPicPr>
          <p:cNvPr id="88066" name="Picture 2"/>
          <p:cNvPicPr>
            <a:picLocks noChangeAspect="1" noChangeArrowheads="1"/>
          </p:cNvPicPr>
          <p:nvPr/>
        </p:nvPicPr>
        <p:blipFill>
          <a:blip r:embed="rId2"/>
          <a:srcRect/>
          <a:stretch>
            <a:fillRect/>
          </a:stretch>
        </p:blipFill>
        <p:spPr bwMode="auto">
          <a:xfrm>
            <a:off x="4212536" y="4313238"/>
            <a:ext cx="4931464" cy="2544762"/>
          </a:xfrm>
          <a:prstGeom prst="rect">
            <a:avLst/>
          </a:prstGeom>
          <a:noFill/>
          <a:ln w="9525">
            <a:noFill/>
            <a:miter lim="800000"/>
            <a:headEnd/>
            <a:tailEnd/>
          </a:ln>
          <a:effectLst/>
        </p:spPr>
      </p:pic>
      <p:pic>
        <p:nvPicPr>
          <p:cNvPr id="88067" name="Picture 3"/>
          <p:cNvPicPr>
            <a:picLocks noChangeAspect="1" noChangeArrowheads="1"/>
          </p:cNvPicPr>
          <p:nvPr/>
        </p:nvPicPr>
        <p:blipFill>
          <a:blip r:embed="rId3"/>
          <a:srcRect/>
          <a:stretch>
            <a:fillRect/>
          </a:stretch>
        </p:blipFill>
        <p:spPr bwMode="auto">
          <a:xfrm>
            <a:off x="-156672" y="4313238"/>
            <a:ext cx="4334972" cy="2544762"/>
          </a:xfrm>
          <a:prstGeom prst="rect">
            <a:avLst/>
          </a:prstGeom>
          <a:noFill/>
          <a:ln w="9525">
            <a:noFill/>
            <a:miter lim="800000"/>
            <a:headEnd/>
            <a:tailEnd/>
          </a:ln>
          <a:effectLst/>
        </p:spPr>
      </p:pic>
      <p:pic>
        <p:nvPicPr>
          <p:cNvPr id="88068" name="Picture 4"/>
          <p:cNvPicPr>
            <a:picLocks noChangeAspect="1" noChangeArrowheads="1"/>
          </p:cNvPicPr>
          <p:nvPr/>
        </p:nvPicPr>
        <p:blipFill>
          <a:blip r:embed="rId4"/>
          <a:srcRect/>
          <a:stretch>
            <a:fillRect/>
          </a:stretch>
        </p:blipFill>
        <p:spPr bwMode="auto">
          <a:xfrm>
            <a:off x="4178300" y="-334962"/>
            <a:ext cx="4959914" cy="4648200"/>
          </a:xfrm>
          <a:prstGeom prst="rect">
            <a:avLst/>
          </a:prstGeom>
          <a:noFill/>
          <a:ln w="9525">
            <a:noFill/>
            <a:miter lim="800000"/>
            <a:headEnd/>
            <a:tailEnd/>
          </a:ln>
          <a:effectLst/>
        </p:spPr>
      </p:pic>
      <p:pic>
        <p:nvPicPr>
          <p:cNvPr id="88069" name="Picture 5"/>
          <p:cNvPicPr>
            <a:picLocks noChangeAspect="1" noChangeArrowheads="1"/>
          </p:cNvPicPr>
          <p:nvPr/>
        </p:nvPicPr>
        <p:blipFill>
          <a:blip r:embed="rId5"/>
          <a:srcRect/>
          <a:stretch>
            <a:fillRect/>
          </a:stretch>
        </p:blipFill>
        <p:spPr bwMode="auto">
          <a:xfrm>
            <a:off x="1562100" y="1214438"/>
            <a:ext cx="2616200" cy="309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1828800" y="0"/>
            <a:ext cx="5197766" cy="3967134"/>
          </a:xfrm>
        </p:spPr>
      </p:pic>
      <p:pic>
        <p:nvPicPr>
          <p:cNvPr id="5" name="Content Placeholder 5" descr="breast cancer incidence annual trends.png"/>
          <p:cNvPicPr>
            <a:picLocks noGrp="1" noChangeAspect="1"/>
          </p:cNvPicPr>
          <p:nvPr/>
        </p:nvPicPr>
        <p:blipFill>
          <a:blip r:embed="rId3"/>
          <a:srcRect l="-18187" r="-18187"/>
          <a:stretch>
            <a:fillRect/>
          </a:stretch>
        </p:blipFill>
        <p:spPr>
          <a:xfrm>
            <a:off x="1600200" y="3505200"/>
            <a:ext cx="6096427" cy="3352800"/>
          </a:xfrm>
          <a:prstGeom prst="rect">
            <a:avLst/>
          </a:prstGeom>
        </p:spPr>
      </p:pic>
    </p:spTree>
    <p:extLst>
      <p:ext uri="{BB962C8B-B14F-4D97-AF65-F5344CB8AC3E}">
        <p14:creationId xmlns:p14="http://schemas.microsoft.com/office/powerpoint/2010/main" xmlns="" val="37407643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Certain foods affect rats like cocaine</a:t>
            </a:r>
            <a:endParaRPr lang="en-US" dirty="0"/>
          </a:p>
        </p:txBody>
      </p:sp>
      <p:sp>
        <p:nvSpPr>
          <p:cNvPr id="3" name="Content Placeholder 2"/>
          <p:cNvSpPr>
            <a:spLocks noGrp="1"/>
          </p:cNvSpPr>
          <p:nvPr>
            <p:ph idx="1"/>
          </p:nvPr>
        </p:nvSpPr>
        <p:spPr/>
        <p:txBody>
          <a:bodyPr>
            <a:normAutofit fontScale="55000" lnSpcReduction="20000"/>
          </a:bodyPr>
          <a:lstStyle/>
          <a:p>
            <a:r>
              <a:rPr lang="en-US" sz="4571" dirty="0" smtClean="0"/>
              <a:t>Rat allowed unlimited access to sausage, cheesecake and chocolate quickly became overweight and neglected normal chow.</a:t>
            </a:r>
          </a:p>
          <a:p>
            <a:r>
              <a:rPr lang="en-US" sz="4571" dirty="0" smtClean="0"/>
              <a:t>These rats ate 2x the calories of controls</a:t>
            </a:r>
          </a:p>
          <a:p>
            <a:r>
              <a:rPr lang="en-US" sz="4571" dirty="0" smtClean="0"/>
              <a:t>Dopamine D2 receptors showed evidence of desensitization</a:t>
            </a:r>
          </a:p>
          <a:p>
            <a:r>
              <a:rPr lang="en-US" sz="4571" dirty="0" smtClean="0"/>
              <a:t>When denied access to these foods they refused all food for 2 weeks before returning to normal chow</a:t>
            </a:r>
          </a:p>
          <a:p>
            <a:endParaRPr lang="en-US" dirty="0"/>
          </a:p>
          <a:p>
            <a:endParaRPr lang="en-US" dirty="0" smtClean="0"/>
          </a:p>
          <a:p>
            <a:pPr marL="0" indent="0">
              <a:buNone/>
            </a:pPr>
            <a:endParaRPr lang="en-US" dirty="0" smtClean="0"/>
          </a:p>
          <a:p>
            <a:pPr marL="0" indent="0">
              <a:buNone/>
            </a:pPr>
            <a:endParaRPr lang="en-US" dirty="0" smtClean="0"/>
          </a:p>
          <a:p>
            <a:pPr marL="0" indent="0">
              <a:buNone/>
            </a:pPr>
            <a:r>
              <a:rPr lang="en-US" sz="2545" dirty="0" smtClean="0"/>
              <a:t>Johnson and Kenny, Nature Neuroscience, May 2010 </a:t>
            </a:r>
          </a:p>
          <a:p>
            <a:pPr marL="0" indent="0">
              <a:buNone/>
            </a:pPr>
            <a:endParaRPr lang="en-US" sz="2182" dirty="0"/>
          </a:p>
        </p:txBody>
      </p:sp>
      <p:pic>
        <p:nvPicPr>
          <p:cNvPr id="4" name="Picture 3" descr="Unknown12.jpeg"/>
          <p:cNvPicPr>
            <a:picLocks noChangeAspect="1"/>
          </p:cNvPicPr>
          <p:nvPr/>
        </p:nvPicPr>
        <p:blipFill>
          <a:blip r:embed="rId2"/>
          <a:stretch>
            <a:fillRect/>
          </a:stretch>
        </p:blipFill>
        <p:spPr>
          <a:xfrm>
            <a:off x="5638800" y="4229100"/>
            <a:ext cx="3505200" cy="262890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Reduced risk of breast cancer with exercise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With very vigorous exercise breast cancer risk risk can be reduced by 50% in postmenopausal women</a:t>
            </a:r>
          </a:p>
          <a:p>
            <a:r>
              <a:rPr lang="en-US" dirty="0" smtClean="0"/>
              <a:t>Risk reduction is dose dependent with the most vigorous and lengthy exercise yielding the most benefit</a:t>
            </a:r>
            <a:endParaRPr lang="en-US" dirty="0"/>
          </a:p>
        </p:txBody>
      </p:sp>
      <p:sp>
        <p:nvSpPr>
          <p:cNvPr id="4" name="Content Placeholder 3"/>
          <p:cNvSpPr>
            <a:spLocks noGrp="1"/>
          </p:cNvSpPr>
          <p:nvPr>
            <p:ph sz="half" idx="2"/>
          </p:nvPr>
        </p:nvSpPr>
        <p:spPr/>
        <p:txBody>
          <a:bodyPr>
            <a:normAutofit lnSpcReduction="10000"/>
          </a:bodyPr>
          <a:lstStyle/>
          <a:p>
            <a:endParaRPr lang="en-US"/>
          </a:p>
        </p:txBody>
      </p:sp>
      <p:sp>
        <p:nvSpPr>
          <p:cNvPr id="5" name="TextBox 4"/>
          <p:cNvSpPr txBox="1"/>
          <p:nvPr/>
        </p:nvSpPr>
        <p:spPr>
          <a:xfrm>
            <a:off x="457200" y="6477000"/>
            <a:ext cx="8229600" cy="369332"/>
          </a:xfrm>
          <a:prstGeom prst="rect">
            <a:avLst/>
          </a:prstGeom>
          <a:noFill/>
        </p:spPr>
        <p:txBody>
          <a:bodyPr wrap="square" rtlCol="0">
            <a:spAutoFit/>
          </a:bodyPr>
          <a:lstStyle/>
          <a:p>
            <a:r>
              <a:rPr lang="en-US" dirty="0" smtClean="0"/>
              <a:t>http://www.cancer.gov/cancertopics/factsheet/prevention/physicalactivity#r4</a:t>
            </a:r>
            <a:endParaRPr lang="en-US" dirty="0"/>
          </a:p>
        </p:txBody>
      </p:sp>
      <p:pic>
        <p:nvPicPr>
          <p:cNvPr id="57346" name="Picture 2"/>
          <p:cNvPicPr>
            <a:picLocks noChangeAspect="1" noChangeArrowheads="1"/>
          </p:cNvPicPr>
          <p:nvPr/>
        </p:nvPicPr>
        <p:blipFill>
          <a:blip r:embed="rId2"/>
          <a:srcRect/>
          <a:stretch>
            <a:fillRect/>
          </a:stretch>
        </p:blipFill>
        <p:spPr bwMode="auto">
          <a:xfrm>
            <a:off x="4419600" y="1600200"/>
            <a:ext cx="4724400" cy="31610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Breast cancer treatment is very effective. </a:t>
            </a:r>
          </a:p>
          <a:p>
            <a:r>
              <a:rPr lang="en-US" dirty="0" smtClean="0"/>
              <a:t>New </a:t>
            </a:r>
            <a:r>
              <a:rPr lang="en-US" smtClean="0"/>
              <a:t>understanding of the </a:t>
            </a:r>
            <a:r>
              <a:rPr lang="en-US" dirty="0" smtClean="0"/>
              <a:t>causes of breast cancer may help improve prevention.</a:t>
            </a:r>
          </a:p>
          <a:p>
            <a:r>
              <a:rPr lang="en-US" dirty="0" smtClean="0"/>
              <a:t>Prevention should be OUR GOAL!</a:t>
            </a:r>
          </a:p>
          <a:p>
            <a:r>
              <a:rPr lang="en-US" dirty="0" smtClean="0"/>
              <a:t>Physicians need to act as a referral point for patients into survivorship programming.</a:t>
            </a:r>
            <a:endParaRPr lang="en-US" dirty="0"/>
          </a:p>
        </p:txBody>
      </p:sp>
    </p:spTree>
    <p:extLst>
      <p:ext uri="{BB962C8B-B14F-4D97-AF65-F5344CB8AC3E}">
        <p14:creationId xmlns:p14="http://schemas.microsoft.com/office/powerpoint/2010/main" xmlns="" val="2068685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There is hope…</a:t>
            </a:r>
            <a:endParaRPr lang="en-US" dirty="0"/>
          </a:p>
        </p:txBody>
      </p:sp>
      <p:pic>
        <p:nvPicPr>
          <p:cNvPr id="4" name="Content Placeholder 3" descr="images-5.jpg"/>
          <p:cNvPicPr>
            <a:picLocks noGrp="1" noChangeAspect="1"/>
          </p:cNvPicPr>
          <p:nvPr>
            <p:ph sz="half" idx="1"/>
          </p:nvPr>
        </p:nvPicPr>
        <p:blipFill>
          <a:blip r:embed="rId2"/>
          <a:stretch>
            <a:fillRect/>
          </a:stretch>
        </p:blipFill>
        <p:spPr>
          <a:xfrm>
            <a:off x="723900" y="2701131"/>
            <a:ext cx="3505200" cy="2324100"/>
          </a:xfrm>
        </p:spPr>
      </p:pic>
      <p:pic>
        <p:nvPicPr>
          <p:cNvPr id="7" name="Content Placeholder 6" descr="images-4.jpg"/>
          <p:cNvPicPr>
            <a:picLocks noGrp="1" noChangeAspect="1"/>
          </p:cNvPicPr>
          <p:nvPr>
            <p:ph sz="half" idx="2"/>
          </p:nvPr>
        </p:nvPicPr>
        <p:blipFill>
          <a:blip r:embed="rId3"/>
          <a:stretch>
            <a:fillRect/>
          </a:stretch>
        </p:blipFill>
        <p:spPr>
          <a:xfrm>
            <a:off x="4914900" y="2701131"/>
            <a:ext cx="3505200" cy="23241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Further Reading</a:t>
            </a:r>
            <a:endParaRPr lang="en-US" dirty="0"/>
          </a:p>
        </p:txBody>
      </p:sp>
      <p:sp>
        <p:nvSpPr>
          <p:cNvPr id="3" name="Content Placeholder 2"/>
          <p:cNvSpPr>
            <a:spLocks noGrp="1"/>
          </p:cNvSpPr>
          <p:nvPr>
            <p:ph idx="1"/>
          </p:nvPr>
        </p:nvSpPr>
        <p:spPr/>
        <p:txBody>
          <a:bodyPr/>
          <a:lstStyle/>
          <a:p>
            <a:endParaRPr lang="en-US"/>
          </a:p>
        </p:txBody>
      </p:sp>
      <p:pic>
        <p:nvPicPr>
          <p:cNvPr id="66562" name="Picture 2"/>
          <p:cNvPicPr>
            <a:picLocks noChangeAspect="1" noChangeArrowheads="1"/>
          </p:cNvPicPr>
          <p:nvPr/>
        </p:nvPicPr>
        <p:blipFill>
          <a:blip r:embed="rId2"/>
          <a:srcRect/>
          <a:stretch>
            <a:fillRect/>
          </a:stretch>
        </p:blipFill>
        <p:spPr bwMode="auto">
          <a:xfrm>
            <a:off x="228600" y="990600"/>
            <a:ext cx="2311400" cy="3517900"/>
          </a:xfrm>
          <a:prstGeom prst="rect">
            <a:avLst/>
          </a:prstGeom>
          <a:noFill/>
          <a:ln w="9525">
            <a:noFill/>
            <a:miter lim="800000"/>
            <a:headEnd/>
            <a:tailEnd/>
          </a:ln>
          <a:effectLst/>
        </p:spPr>
      </p:pic>
      <p:pic>
        <p:nvPicPr>
          <p:cNvPr id="66563" name="Picture 3"/>
          <p:cNvPicPr>
            <a:picLocks noChangeAspect="1" noChangeArrowheads="1"/>
          </p:cNvPicPr>
          <p:nvPr/>
        </p:nvPicPr>
        <p:blipFill>
          <a:blip r:embed="rId3"/>
          <a:srcRect/>
          <a:stretch>
            <a:fillRect/>
          </a:stretch>
        </p:blipFill>
        <p:spPr bwMode="auto">
          <a:xfrm>
            <a:off x="2540000" y="990600"/>
            <a:ext cx="2311400" cy="3517900"/>
          </a:xfrm>
          <a:prstGeom prst="rect">
            <a:avLst/>
          </a:prstGeom>
          <a:noFill/>
          <a:ln w="9525">
            <a:noFill/>
            <a:miter lim="800000"/>
            <a:headEnd/>
            <a:tailEnd/>
          </a:ln>
          <a:effectLst/>
        </p:spPr>
      </p:pic>
      <p:pic>
        <p:nvPicPr>
          <p:cNvPr id="66565" name="Picture 5"/>
          <p:cNvPicPr>
            <a:picLocks noChangeAspect="1" noChangeArrowheads="1"/>
          </p:cNvPicPr>
          <p:nvPr/>
        </p:nvPicPr>
        <p:blipFill>
          <a:blip r:embed="rId4"/>
          <a:srcRect/>
          <a:stretch>
            <a:fillRect/>
          </a:stretch>
        </p:blipFill>
        <p:spPr bwMode="auto">
          <a:xfrm>
            <a:off x="4851400" y="990600"/>
            <a:ext cx="2311400" cy="3505200"/>
          </a:xfrm>
          <a:prstGeom prst="rect">
            <a:avLst/>
          </a:prstGeom>
          <a:noFill/>
          <a:ln w="9525">
            <a:noFill/>
            <a:miter lim="800000"/>
            <a:headEnd/>
            <a:tailEnd/>
          </a:ln>
          <a:effectLst/>
        </p:spPr>
      </p:pic>
      <p:pic>
        <p:nvPicPr>
          <p:cNvPr id="66566" name="Picture 6"/>
          <p:cNvPicPr>
            <a:picLocks noChangeAspect="1" noChangeArrowheads="1"/>
          </p:cNvPicPr>
          <p:nvPr/>
        </p:nvPicPr>
        <p:blipFill>
          <a:blip r:embed="rId5"/>
          <a:srcRect/>
          <a:stretch>
            <a:fillRect/>
          </a:stretch>
        </p:blipFill>
        <p:spPr bwMode="auto">
          <a:xfrm>
            <a:off x="4857750" y="4000500"/>
            <a:ext cx="2857500" cy="2857500"/>
          </a:xfrm>
          <a:prstGeom prst="rect">
            <a:avLst/>
          </a:prstGeom>
          <a:noFill/>
          <a:ln w="9525">
            <a:noFill/>
            <a:miter lim="800000"/>
            <a:headEnd/>
            <a:tailEnd/>
          </a:ln>
          <a:effectLst/>
        </p:spPr>
      </p:pic>
      <p:pic>
        <p:nvPicPr>
          <p:cNvPr id="66567" name="Picture 7"/>
          <p:cNvPicPr>
            <a:picLocks noChangeAspect="1" noChangeArrowheads="1"/>
          </p:cNvPicPr>
          <p:nvPr/>
        </p:nvPicPr>
        <p:blipFill>
          <a:blip r:embed="rId6"/>
          <a:srcRect/>
          <a:stretch>
            <a:fillRect/>
          </a:stretch>
        </p:blipFill>
        <p:spPr bwMode="auto">
          <a:xfrm>
            <a:off x="7010400" y="990600"/>
            <a:ext cx="23241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Indications for Skin and Nipple Sparing Mastectomy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dirty="0" smtClean="0"/>
              <a:t>Tumor at least 2 cm from nipple</a:t>
            </a:r>
          </a:p>
          <a:p>
            <a:pPr>
              <a:buNone/>
            </a:pPr>
            <a:r>
              <a:rPr lang="en-US" dirty="0" smtClean="0"/>
              <a:t>Tumor size small and not extensive </a:t>
            </a:r>
          </a:p>
          <a:p>
            <a:pPr>
              <a:buNone/>
            </a:pPr>
            <a:r>
              <a:rPr lang="en-US" dirty="0" smtClean="0"/>
              <a:t>No skin or nipple involvement </a:t>
            </a:r>
          </a:p>
          <a:p>
            <a:pPr>
              <a:buNone/>
            </a:pPr>
            <a:r>
              <a:rPr lang="en-US" dirty="0" smtClean="0"/>
              <a:t>No extensive axillary disease </a:t>
            </a:r>
          </a:p>
          <a:p>
            <a:pPr>
              <a:buNone/>
            </a:pPr>
            <a:r>
              <a:rPr lang="en-US" dirty="0" smtClean="0"/>
              <a:t>Minimal </a:t>
            </a:r>
            <a:r>
              <a:rPr lang="en-US" dirty="0" err="1" smtClean="0"/>
              <a:t>ptosis</a:t>
            </a:r>
            <a:r>
              <a:rPr lang="en-US" dirty="0" smtClean="0"/>
              <a:t> of the breast</a:t>
            </a:r>
          </a:p>
          <a:p>
            <a:pPr>
              <a:buNone/>
            </a:pPr>
            <a:r>
              <a:rPr lang="en-US" dirty="0" smtClean="0"/>
              <a:t>Small size of the breast </a:t>
            </a:r>
          </a:p>
          <a:p>
            <a:pPr>
              <a:buNone/>
            </a:pPr>
            <a:r>
              <a:rPr lang="en-US" dirty="0" smtClean="0"/>
              <a:t>BRCA positive patients </a:t>
            </a:r>
          </a:p>
          <a:p>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Malignant NAC involvement in Prophylactic Mastectomy</a:t>
            </a:r>
            <a:endParaRPr lang="en-US" dirty="0"/>
          </a:p>
        </p:txBody>
      </p:sp>
      <p:graphicFrame>
        <p:nvGraphicFramePr>
          <p:cNvPr id="4" name="Content Placeholder 3"/>
          <p:cNvGraphicFramePr>
            <a:graphicFrameLocks noGrp="1"/>
          </p:cNvGraphicFramePr>
          <p:nvPr>
            <p:ph idx="1"/>
          </p:nvPr>
        </p:nvGraphicFramePr>
        <p:xfrm>
          <a:off x="457201" y="1705299"/>
          <a:ext cx="6928338" cy="3429519"/>
        </p:xfrm>
        <a:graphic>
          <a:graphicData uri="http://schemas.openxmlformats.org/drawingml/2006/table">
            <a:tbl>
              <a:tblPr firstRow="1" bandRow="1">
                <a:tableStyleId>{B301B821-A1FF-4177-AEE7-76D212191A09}</a:tableStyleId>
              </a:tblPr>
              <a:tblGrid>
                <a:gridCol w="2309446"/>
                <a:gridCol w="2309446"/>
                <a:gridCol w="2309446"/>
              </a:tblGrid>
              <a:tr h="344541">
                <a:tc>
                  <a:txBody>
                    <a:bodyPr/>
                    <a:lstStyle/>
                    <a:p>
                      <a:r>
                        <a:rPr lang="en-US" dirty="0" smtClean="0"/>
                        <a:t>Study</a:t>
                      </a:r>
                      <a:endParaRPr lang="en-US" dirty="0"/>
                    </a:p>
                  </a:txBody>
                  <a:tcPr/>
                </a:tc>
                <a:tc>
                  <a:txBody>
                    <a:bodyPr/>
                    <a:lstStyle/>
                    <a:p>
                      <a:r>
                        <a:rPr lang="en-US" dirty="0" smtClean="0"/>
                        <a:t># prophylactic mastectomies</a:t>
                      </a:r>
                      <a:endParaRPr lang="en-US" dirty="0"/>
                    </a:p>
                  </a:txBody>
                  <a:tcPr/>
                </a:tc>
                <a:tc>
                  <a:txBody>
                    <a:bodyPr/>
                    <a:lstStyle/>
                    <a:p>
                      <a:r>
                        <a:rPr lang="en-US" dirty="0" smtClean="0"/>
                        <a:t>NAC malignant involvement</a:t>
                      </a:r>
                      <a:endParaRPr lang="en-US" dirty="0"/>
                    </a:p>
                  </a:txBody>
                  <a:tcPr/>
                </a:tc>
              </a:tr>
              <a:tr h="650369">
                <a:tc>
                  <a:txBody>
                    <a:bodyPr/>
                    <a:lstStyle/>
                    <a:p>
                      <a:r>
                        <a:rPr lang="en-US" sz="1800" kern="1200" dirty="0" err="1" smtClean="0">
                          <a:solidFill>
                            <a:schemeClr val="dk1"/>
                          </a:solidFill>
                          <a:latin typeface="+mn-lt"/>
                          <a:ea typeface="+mn-ea"/>
                          <a:cs typeface="+mn-cs"/>
                        </a:rPr>
                        <a:t>Rusby</a:t>
                      </a:r>
                      <a:r>
                        <a:rPr lang="en-US" sz="1800" kern="1200" dirty="0" smtClean="0">
                          <a:solidFill>
                            <a:schemeClr val="dk1"/>
                          </a:solidFill>
                          <a:latin typeface="+mn-lt"/>
                          <a:ea typeface="+mn-ea"/>
                          <a:cs typeface="+mn-cs"/>
                        </a:rPr>
                        <a:t> et at </a:t>
                      </a:r>
                      <a:endParaRPr lang="en-US" dirty="0"/>
                    </a:p>
                  </a:txBody>
                  <a:tcPr/>
                </a:tc>
                <a:tc>
                  <a:txBody>
                    <a:bodyPr/>
                    <a:lstStyle/>
                    <a:p>
                      <a:r>
                        <a:rPr lang="en-US" dirty="0" smtClean="0"/>
                        <a:t>70</a:t>
                      </a:r>
                      <a:endParaRPr lang="en-US" dirty="0"/>
                    </a:p>
                  </a:txBody>
                  <a:tcPr/>
                </a:tc>
                <a:tc>
                  <a:txBody>
                    <a:bodyPr/>
                    <a:lstStyle/>
                    <a:p>
                      <a:r>
                        <a:rPr lang="en-US" dirty="0" smtClean="0"/>
                        <a:t>0%</a:t>
                      </a:r>
                      <a:endParaRPr lang="en-US" dirty="0"/>
                    </a:p>
                  </a:txBody>
                  <a:tcPr/>
                </a:tc>
              </a:tr>
              <a:tr h="802272">
                <a:tc>
                  <a:txBody>
                    <a:bodyPr/>
                    <a:lstStyle/>
                    <a:p>
                      <a:r>
                        <a:rPr lang="en-US" sz="1800" kern="1200" dirty="0" err="1" smtClean="0">
                          <a:solidFill>
                            <a:schemeClr val="dk1"/>
                          </a:solidFill>
                          <a:latin typeface="+mn-lt"/>
                          <a:ea typeface="+mn-ea"/>
                          <a:cs typeface="+mn-cs"/>
                        </a:rPr>
                        <a:t>Bractel</a:t>
                      </a:r>
                      <a:r>
                        <a:rPr lang="en-US" sz="1800" kern="1200" dirty="0" smtClean="0">
                          <a:solidFill>
                            <a:schemeClr val="dk1"/>
                          </a:solidFill>
                          <a:latin typeface="+mn-lt"/>
                          <a:ea typeface="+mn-ea"/>
                          <a:cs typeface="+mn-cs"/>
                        </a:rPr>
                        <a:t> et al </a:t>
                      </a:r>
                      <a:endParaRPr lang="en-US" dirty="0"/>
                    </a:p>
                  </a:txBody>
                  <a:tcPr/>
                </a:tc>
                <a:tc>
                  <a:txBody>
                    <a:bodyPr/>
                    <a:lstStyle/>
                    <a:p>
                      <a:r>
                        <a:rPr lang="en-US" dirty="0" smtClean="0"/>
                        <a:t>84</a:t>
                      </a:r>
                      <a:endParaRPr lang="en-US" dirty="0"/>
                    </a:p>
                  </a:txBody>
                  <a:tcPr/>
                </a:tc>
                <a:tc>
                  <a:txBody>
                    <a:bodyPr/>
                    <a:lstStyle/>
                    <a:p>
                      <a:r>
                        <a:rPr lang="en-US" dirty="0" smtClean="0"/>
                        <a:t>0%</a:t>
                      </a:r>
                      <a:endParaRPr lang="en-US" dirty="0"/>
                    </a:p>
                  </a:txBody>
                  <a:tcPr/>
                </a:tc>
              </a:tr>
              <a:tr h="715973">
                <a:tc>
                  <a:txBody>
                    <a:bodyPr/>
                    <a:lstStyle/>
                    <a:p>
                      <a:r>
                        <a:rPr lang="en-US" sz="1800" kern="1200" dirty="0" smtClean="0">
                          <a:solidFill>
                            <a:schemeClr val="dk1"/>
                          </a:solidFill>
                          <a:latin typeface="+mn-lt"/>
                          <a:ea typeface="+mn-ea"/>
                          <a:cs typeface="+mn-cs"/>
                        </a:rPr>
                        <a:t>Reynolds et al </a:t>
                      </a:r>
                      <a:endParaRPr lang="en-US" dirty="0"/>
                    </a:p>
                  </a:txBody>
                  <a:tcPr/>
                </a:tc>
                <a:tc>
                  <a:txBody>
                    <a:bodyPr/>
                    <a:lstStyle/>
                    <a:p>
                      <a:r>
                        <a:rPr lang="en-US" dirty="0" smtClean="0"/>
                        <a:t>33 (all BRCA+)</a:t>
                      </a:r>
                      <a:endParaRPr lang="en-US" dirty="0"/>
                    </a:p>
                  </a:txBody>
                  <a:tcPr/>
                </a:tc>
                <a:tc>
                  <a:txBody>
                    <a:bodyPr/>
                    <a:lstStyle/>
                    <a:p>
                      <a:r>
                        <a:rPr lang="en-US" dirty="0" smtClean="0"/>
                        <a:t>0%</a:t>
                      </a:r>
                      <a:endParaRPr lang="en-US" dirty="0"/>
                    </a:p>
                  </a:txBody>
                  <a:tcPr/>
                </a:tc>
              </a:tr>
              <a:tr h="620825">
                <a:tc>
                  <a:txBody>
                    <a:bodyPr/>
                    <a:lstStyle/>
                    <a:p>
                      <a:r>
                        <a:rPr lang="en-US" sz="1800" kern="1200" dirty="0" smtClean="0">
                          <a:solidFill>
                            <a:schemeClr val="dk1"/>
                          </a:solidFill>
                          <a:latin typeface="+mn-lt"/>
                          <a:ea typeface="+mn-ea"/>
                          <a:cs typeface="+mn-cs"/>
                        </a:rPr>
                        <a:t>Kaplan et al </a:t>
                      </a:r>
                      <a:endParaRPr lang="en-US" dirty="0"/>
                    </a:p>
                  </a:txBody>
                  <a:tcPr/>
                </a:tc>
                <a:tc>
                  <a:txBody>
                    <a:bodyPr/>
                    <a:lstStyle/>
                    <a:p>
                      <a:r>
                        <a:rPr lang="en-US" dirty="0" smtClean="0"/>
                        <a:t>117</a:t>
                      </a:r>
                      <a:endParaRPr lang="en-US" dirty="0"/>
                    </a:p>
                  </a:txBody>
                  <a:tcPr/>
                </a:tc>
                <a:tc>
                  <a:txBody>
                    <a:bodyPr/>
                    <a:lstStyle/>
                    <a:p>
                      <a:r>
                        <a:rPr lang="en-US" dirty="0" smtClean="0"/>
                        <a:t>0%</a:t>
                      </a:r>
                      <a:endParaRPr lang="en-US" dirty="0"/>
                    </a:p>
                  </a:txBody>
                  <a:tcPr/>
                </a:tc>
              </a:tr>
            </a:tbl>
          </a:graphicData>
        </a:graphic>
      </p:graphicFrame>
      <p:sp>
        <p:nvSpPr>
          <p:cNvPr id="6" name="TextBox 5"/>
          <p:cNvSpPr txBox="1"/>
          <p:nvPr/>
        </p:nvSpPr>
        <p:spPr>
          <a:xfrm>
            <a:off x="2657232" y="5509846"/>
            <a:ext cx="5716500" cy="1477328"/>
          </a:xfrm>
          <a:prstGeom prst="rect">
            <a:avLst/>
          </a:prstGeom>
          <a:noFill/>
        </p:spPr>
        <p:txBody>
          <a:bodyPr wrap="square" rtlCol="0">
            <a:spAutoFit/>
          </a:bodyPr>
          <a:lstStyle/>
          <a:p>
            <a:r>
              <a:rPr lang="en-US" dirty="0" err="1" smtClean="0"/>
              <a:t>Rusby</a:t>
            </a:r>
            <a:r>
              <a:rPr lang="en-US" dirty="0" smtClean="0"/>
              <a:t>, et al Breast J, 2008 </a:t>
            </a:r>
          </a:p>
          <a:p>
            <a:r>
              <a:rPr lang="en-US" dirty="0" err="1" smtClean="0"/>
              <a:t>Bractel</a:t>
            </a:r>
            <a:r>
              <a:rPr lang="en-US" dirty="0" smtClean="0"/>
              <a:t> et al , JCO, 2009 </a:t>
            </a:r>
          </a:p>
          <a:p>
            <a:r>
              <a:rPr lang="en-US" dirty="0" smtClean="0"/>
              <a:t>Reynolds et al. Ann </a:t>
            </a:r>
            <a:r>
              <a:rPr lang="en-US" dirty="0" err="1" smtClean="0"/>
              <a:t>Surg</a:t>
            </a:r>
            <a:r>
              <a:rPr lang="en-US" dirty="0" smtClean="0"/>
              <a:t> </a:t>
            </a:r>
            <a:r>
              <a:rPr lang="en-US" dirty="0" err="1" smtClean="0"/>
              <a:t>Onc</a:t>
            </a:r>
            <a:r>
              <a:rPr lang="en-US" dirty="0" smtClean="0"/>
              <a:t>, 2011 </a:t>
            </a:r>
          </a:p>
          <a:p>
            <a:r>
              <a:rPr lang="en-US" dirty="0" smtClean="0"/>
              <a:t>Kaplan, et al (Weill Cornell – in publication) </a:t>
            </a:r>
          </a:p>
          <a:p>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Malignant Nipple Involvement</a:t>
            </a:r>
            <a:endParaRPr lang="en-US" dirty="0"/>
          </a:p>
        </p:txBody>
      </p:sp>
      <p:sp>
        <p:nvSpPr>
          <p:cNvPr id="3" name="Content Placeholder 2"/>
          <p:cNvSpPr>
            <a:spLocks noGrp="1"/>
          </p:cNvSpPr>
          <p:nvPr>
            <p:ph idx="1"/>
          </p:nvPr>
        </p:nvSpPr>
        <p:spPr>
          <a:xfrm>
            <a:off x="457200" y="4689231"/>
            <a:ext cx="8229600" cy="1436933"/>
          </a:xfrm>
        </p:spPr>
        <p:txBody>
          <a:bodyPr>
            <a:normAutofit fontScale="55000" lnSpcReduction="20000"/>
          </a:bodyPr>
          <a:lstStyle/>
          <a:p>
            <a:pPr>
              <a:buNone/>
            </a:pPr>
            <a:r>
              <a:rPr lang="en-US" dirty="0" smtClean="0"/>
              <a:t>Simmons et al , Ann </a:t>
            </a:r>
            <a:r>
              <a:rPr lang="en-US" dirty="0" err="1" smtClean="0"/>
              <a:t>Surg</a:t>
            </a:r>
            <a:r>
              <a:rPr lang="en-US" dirty="0" smtClean="0"/>
              <a:t> </a:t>
            </a:r>
            <a:r>
              <a:rPr lang="en-US" dirty="0" err="1" smtClean="0"/>
              <a:t>Onc</a:t>
            </a:r>
            <a:r>
              <a:rPr lang="en-US" dirty="0" smtClean="0"/>
              <a:t> 2002 </a:t>
            </a:r>
          </a:p>
          <a:p>
            <a:pPr>
              <a:buNone/>
            </a:pPr>
            <a:r>
              <a:rPr lang="en-US" dirty="0" err="1" smtClean="0"/>
              <a:t>Voltura</a:t>
            </a:r>
            <a:r>
              <a:rPr lang="en-US" dirty="0" smtClean="0"/>
              <a:t> et al, Ann </a:t>
            </a:r>
            <a:r>
              <a:rPr lang="en-US" dirty="0" err="1" smtClean="0"/>
              <a:t>Surg</a:t>
            </a:r>
            <a:r>
              <a:rPr lang="en-US" dirty="0" smtClean="0"/>
              <a:t> </a:t>
            </a:r>
            <a:r>
              <a:rPr lang="en-US" dirty="0" err="1" smtClean="0"/>
              <a:t>Onc</a:t>
            </a:r>
            <a:r>
              <a:rPr lang="en-US" dirty="0" smtClean="0"/>
              <a:t>, 2008 </a:t>
            </a:r>
          </a:p>
          <a:p>
            <a:pPr>
              <a:buNone/>
            </a:pPr>
            <a:r>
              <a:rPr lang="en-US" dirty="0" err="1" smtClean="0"/>
              <a:t>Rusby</a:t>
            </a:r>
            <a:r>
              <a:rPr lang="en-US" dirty="0" smtClean="0"/>
              <a:t>, et al Breast J, 2008</a:t>
            </a:r>
          </a:p>
          <a:p>
            <a:pPr>
              <a:buNone/>
            </a:pPr>
            <a:r>
              <a:rPr lang="en-US" dirty="0" err="1" smtClean="0"/>
              <a:t>Bractel</a:t>
            </a:r>
            <a:r>
              <a:rPr lang="en-US" dirty="0" smtClean="0"/>
              <a:t> et al , JCO, 2009</a:t>
            </a:r>
          </a:p>
          <a:p>
            <a:pPr>
              <a:buNone/>
            </a:pPr>
            <a:r>
              <a:rPr lang="en-US" dirty="0" smtClean="0"/>
              <a:t>Reynolds et al. Ann </a:t>
            </a:r>
            <a:r>
              <a:rPr lang="en-US" dirty="0" err="1" smtClean="0"/>
              <a:t>Surg</a:t>
            </a:r>
            <a:r>
              <a:rPr lang="en-US" dirty="0" smtClean="0"/>
              <a:t> </a:t>
            </a:r>
            <a:r>
              <a:rPr lang="en-US" dirty="0" err="1" smtClean="0"/>
              <a:t>Onc</a:t>
            </a:r>
            <a:r>
              <a:rPr lang="en-US" dirty="0" smtClean="0"/>
              <a:t>, 2011** (16 study combined analysis) </a:t>
            </a:r>
          </a:p>
          <a:p>
            <a:pPr>
              <a:buNone/>
            </a:pPr>
            <a:endParaRPr lang="en-US" dirty="0"/>
          </a:p>
        </p:txBody>
      </p:sp>
      <p:graphicFrame>
        <p:nvGraphicFramePr>
          <p:cNvPr id="4" name="Table 3"/>
          <p:cNvGraphicFramePr>
            <a:graphicFrameLocks noGrp="1"/>
          </p:cNvGraphicFramePr>
          <p:nvPr/>
        </p:nvGraphicFramePr>
        <p:xfrm>
          <a:off x="722924" y="1758462"/>
          <a:ext cx="7963877" cy="2538046"/>
        </p:xfrm>
        <a:graphic>
          <a:graphicData uri="http://schemas.openxmlformats.org/drawingml/2006/table">
            <a:tbl>
              <a:tblPr firstRow="1" bandRow="1">
                <a:tableStyleId>{5C22544A-7EE6-4342-B048-85BDC9FD1C3A}</a:tableStyleId>
              </a:tblPr>
              <a:tblGrid>
                <a:gridCol w="3899877"/>
                <a:gridCol w="2032000"/>
                <a:gridCol w="2032000"/>
              </a:tblGrid>
              <a:tr h="683846">
                <a:tc>
                  <a:txBody>
                    <a:bodyPr/>
                    <a:lstStyle/>
                    <a:p>
                      <a:r>
                        <a:rPr lang="en-US" dirty="0" smtClean="0"/>
                        <a:t>Study</a:t>
                      </a:r>
                      <a:endParaRPr lang="en-US" dirty="0"/>
                    </a:p>
                  </a:txBody>
                  <a:tcPr/>
                </a:tc>
                <a:tc>
                  <a:txBody>
                    <a:bodyPr/>
                    <a:lstStyle/>
                    <a:p>
                      <a:r>
                        <a:rPr lang="en-US" dirty="0" smtClean="0"/>
                        <a:t>Therapeutic </a:t>
                      </a:r>
                      <a:r>
                        <a:rPr lang="en-US" dirty="0" err="1" smtClean="0"/>
                        <a:t>Mastecomy</a:t>
                      </a:r>
                      <a:endParaRPr lang="en-US" dirty="0"/>
                    </a:p>
                  </a:txBody>
                  <a:tcPr/>
                </a:tc>
                <a:tc>
                  <a:txBody>
                    <a:bodyPr/>
                    <a:lstStyle/>
                    <a:p>
                      <a:r>
                        <a:rPr lang="en-US" dirty="0" smtClean="0"/>
                        <a:t>Malignant</a:t>
                      </a:r>
                      <a:r>
                        <a:rPr lang="en-US" baseline="0" dirty="0" smtClean="0"/>
                        <a:t> NAC Involvement</a:t>
                      </a:r>
                      <a:endParaRPr lang="en-US" dirty="0"/>
                    </a:p>
                  </a:txBody>
                  <a:tcPr/>
                </a:tc>
              </a:tr>
              <a:tr h="370840">
                <a:tc>
                  <a:txBody>
                    <a:bodyPr/>
                    <a:lstStyle/>
                    <a:p>
                      <a:r>
                        <a:rPr lang="en-US" dirty="0" smtClean="0"/>
                        <a:t>Simmons et</a:t>
                      </a:r>
                      <a:r>
                        <a:rPr lang="en-US" baseline="0" dirty="0" smtClean="0"/>
                        <a:t> al</a:t>
                      </a:r>
                      <a:endParaRPr lang="en-US" dirty="0"/>
                    </a:p>
                  </a:txBody>
                  <a:tcPr/>
                </a:tc>
                <a:tc>
                  <a:txBody>
                    <a:bodyPr/>
                    <a:lstStyle/>
                    <a:p>
                      <a:r>
                        <a:rPr lang="en-US" dirty="0" smtClean="0"/>
                        <a:t>217</a:t>
                      </a:r>
                      <a:endParaRPr lang="en-US" dirty="0"/>
                    </a:p>
                  </a:txBody>
                  <a:tcPr/>
                </a:tc>
                <a:tc>
                  <a:txBody>
                    <a:bodyPr/>
                    <a:lstStyle/>
                    <a:p>
                      <a:r>
                        <a:rPr lang="en-US" dirty="0" smtClean="0"/>
                        <a:t>10.6%</a:t>
                      </a:r>
                      <a:endParaRPr lang="en-US" dirty="0"/>
                    </a:p>
                  </a:txBody>
                  <a:tcPr/>
                </a:tc>
              </a:tr>
              <a:tr h="370840">
                <a:tc>
                  <a:txBody>
                    <a:bodyPr/>
                    <a:lstStyle/>
                    <a:p>
                      <a:r>
                        <a:rPr lang="en-US" dirty="0" err="1" smtClean="0"/>
                        <a:t>Voltura</a:t>
                      </a:r>
                      <a:r>
                        <a:rPr lang="en-US" dirty="0" smtClean="0"/>
                        <a:t> et al</a:t>
                      </a:r>
                      <a:endParaRPr lang="en-US" dirty="0"/>
                    </a:p>
                  </a:txBody>
                  <a:tcPr/>
                </a:tc>
                <a:tc>
                  <a:txBody>
                    <a:bodyPr/>
                    <a:lstStyle/>
                    <a:p>
                      <a:r>
                        <a:rPr lang="en-US" dirty="0" smtClean="0"/>
                        <a:t>34</a:t>
                      </a:r>
                      <a:endParaRPr lang="en-US" dirty="0"/>
                    </a:p>
                  </a:txBody>
                  <a:tcPr/>
                </a:tc>
                <a:tc>
                  <a:txBody>
                    <a:bodyPr/>
                    <a:lstStyle/>
                    <a:p>
                      <a:r>
                        <a:rPr lang="en-US" dirty="0" smtClean="0"/>
                        <a:t>5.9%</a:t>
                      </a:r>
                      <a:endParaRPr lang="en-US" dirty="0"/>
                    </a:p>
                  </a:txBody>
                  <a:tcPr/>
                </a:tc>
              </a:tr>
              <a:tr h="370840">
                <a:tc>
                  <a:txBody>
                    <a:bodyPr/>
                    <a:lstStyle/>
                    <a:p>
                      <a:r>
                        <a:rPr lang="en-US" dirty="0" err="1" smtClean="0"/>
                        <a:t>Bractel</a:t>
                      </a:r>
                      <a:r>
                        <a:rPr lang="en-US" dirty="0" smtClean="0"/>
                        <a:t> et al</a:t>
                      </a:r>
                      <a:endParaRPr lang="en-US" dirty="0"/>
                    </a:p>
                  </a:txBody>
                  <a:tcPr/>
                </a:tc>
                <a:tc>
                  <a:txBody>
                    <a:bodyPr/>
                    <a:lstStyle/>
                    <a:p>
                      <a:r>
                        <a:rPr lang="en-US" dirty="0" smtClean="0"/>
                        <a:t>232</a:t>
                      </a:r>
                      <a:endParaRPr lang="en-US" dirty="0"/>
                    </a:p>
                  </a:txBody>
                  <a:tcPr/>
                </a:tc>
                <a:tc>
                  <a:txBody>
                    <a:bodyPr/>
                    <a:lstStyle/>
                    <a:p>
                      <a:r>
                        <a:rPr lang="en-US" dirty="0" smtClean="0"/>
                        <a:t>21%</a:t>
                      </a:r>
                      <a:endParaRPr lang="en-US" dirty="0"/>
                    </a:p>
                  </a:txBody>
                  <a:tcPr/>
                </a:tc>
              </a:tr>
              <a:tr h="370840">
                <a:tc>
                  <a:txBody>
                    <a:bodyPr/>
                    <a:lstStyle/>
                    <a:p>
                      <a:r>
                        <a:rPr lang="en-US" dirty="0" err="1" smtClean="0"/>
                        <a:t>Rusby</a:t>
                      </a:r>
                      <a:r>
                        <a:rPr lang="en-US" dirty="0" smtClean="0"/>
                        <a:t> et al</a:t>
                      </a:r>
                      <a:endParaRPr lang="en-US" dirty="0"/>
                    </a:p>
                  </a:txBody>
                  <a:tcPr/>
                </a:tc>
                <a:tc>
                  <a:txBody>
                    <a:bodyPr/>
                    <a:lstStyle/>
                    <a:p>
                      <a:r>
                        <a:rPr lang="en-US" dirty="0" smtClean="0"/>
                        <a:t>130 </a:t>
                      </a:r>
                      <a:endParaRPr lang="en-US" dirty="0"/>
                    </a:p>
                  </a:txBody>
                  <a:tcPr/>
                </a:tc>
                <a:tc>
                  <a:txBody>
                    <a:bodyPr/>
                    <a:lstStyle/>
                    <a:p>
                      <a:r>
                        <a:rPr lang="en-US" dirty="0" smtClean="0"/>
                        <a:t>25%</a:t>
                      </a:r>
                      <a:endParaRPr lang="en-US" dirty="0"/>
                    </a:p>
                  </a:txBody>
                  <a:tcPr/>
                </a:tc>
              </a:tr>
              <a:tr h="370840">
                <a:tc>
                  <a:txBody>
                    <a:bodyPr/>
                    <a:lstStyle/>
                    <a:p>
                      <a:r>
                        <a:rPr lang="en-US" dirty="0" smtClean="0"/>
                        <a:t>Reynolds</a:t>
                      </a:r>
                      <a:r>
                        <a:rPr lang="en-US" baseline="0" dirty="0" smtClean="0"/>
                        <a:t> et al**</a:t>
                      </a:r>
                      <a:endParaRPr lang="en-US" dirty="0"/>
                    </a:p>
                  </a:txBody>
                  <a:tcPr/>
                </a:tc>
                <a:tc>
                  <a:txBody>
                    <a:bodyPr/>
                    <a:lstStyle/>
                    <a:p>
                      <a:r>
                        <a:rPr lang="en-US" dirty="0" smtClean="0"/>
                        <a:t>4421</a:t>
                      </a:r>
                      <a:endParaRPr lang="en-US" dirty="0"/>
                    </a:p>
                  </a:txBody>
                  <a:tcPr/>
                </a:tc>
                <a:tc>
                  <a:txBody>
                    <a:bodyPr/>
                    <a:lstStyle/>
                    <a:p>
                      <a:r>
                        <a:rPr lang="en-US" dirty="0" smtClean="0"/>
                        <a:t>18%</a:t>
                      </a:r>
                      <a:endParaRPr lang="en-US" dirty="0"/>
                    </a:p>
                  </a:txBody>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for BPM</a:t>
            </a:r>
            <a:endParaRPr lang="en-US" dirty="0"/>
          </a:p>
        </p:txBody>
      </p:sp>
      <p:sp>
        <p:nvSpPr>
          <p:cNvPr id="3" name="Content Placeholder 2"/>
          <p:cNvSpPr>
            <a:spLocks noGrp="1"/>
          </p:cNvSpPr>
          <p:nvPr>
            <p:ph idx="1"/>
          </p:nvPr>
        </p:nvSpPr>
        <p:spPr/>
        <p:txBody>
          <a:bodyPr>
            <a:normAutofit lnSpcReduction="10000"/>
          </a:bodyPr>
          <a:lstStyle/>
          <a:p>
            <a:r>
              <a:rPr lang="en-US" dirty="0" smtClean="0"/>
              <a:t>Presence of BRCA mutation</a:t>
            </a:r>
          </a:p>
          <a:p>
            <a:r>
              <a:rPr lang="en-US" dirty="0" smtClean="0"/>
              <a:t>Strong family history of breast cancer</a:t>
            </a:r>
          </a:p>
          <a:p>
            <a:r>
              <a:rPr lang="en-US" dirty="0" smtClean="0"/>
              <a:t>Presence of pathologic risk factors</a:t>
            </a:r>
          </a:p>
          <a:p>
            <a:r>
              <a:rPr lang="en-US" dirty="0" smtClean="0"/>
              <a:t>Difficult breast surveillance</a:t>
            </a:r>
          </a:p>
          <a:p>
            <a:endParaRPr lang="en-US" dirty="0" smtClean="0"/>
          </a:p>
          <a:p>
            <a:endParaRPr lang="en-US" dirty="0" smtClean="0"/>
          </a:p>
          <a:p>
            <a:r>
              <a:rPr lang="en-US" dirty="0" smtClean="0"/>
              <a:t>2007 SSO guidelines report </a:t>
            </a:r>
            <a:r>
              <a:rPr lang="en-US" dirty="0" err="1" smtClean="0"/>
              <a:t>Giuliano</a:t>
            </a:r>
            <a:r>
              <a:rPr lang="en-US" dirty="0" smtClean="0"/>
              <a:t>, et al. Ann </a:t>
            </a:r>
            <a:r>
              <a:rPr lang="en-US" dirty="0" err="1" smtClean="0"/>
              <a:t>Surg</a:t>
            </a:r>
            <a:r>
              <a:rPr lang="en-US" dirty="0" smtClean="0"/>
              <a:t> </a:t>
            </a:r>
            <a:r>
              <a:rPr lang="en-US" dirty="0" err="1" smtClean="0"/>
              <a:t>Oncol</a:t>
            </a:r>
            <a:r>
              <a:rPr lang="en-US" dirty="0" smtClean="0"/>
              <a:t> 2007;14:2425-7</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Effective?</a:t>
            </a:r>
            <a:endParaRPr lang="en-US" dirty="0"/>
          </a:p>
        </p:txBody>
      </p:sp>
      <p:sp>
        <p:nvSpPr>
          <p:cNvPr id="3" name="Content Placeholder 2"/>
          <p:cNvSpPr>
            <a:spLocks noGrp="1"/>
          </p:cNvSpPr>
          <p:nvPr>
            <p:ph idx="1"/>
          </p:nvPr>
        </p:nvSpPr>
        <p:spPr/>
        <p:txBody>
          <a:bodyPr/>
          <a:lstStyle/>
          <a:p>
            <a:r>
              <a:rPr lang="en-US" dirty="0" smtClean="0"/>
              <a:t>BPM results in a cancer-risk reduction of about 90%</a:t>
            </a:r>
            <a:r>
              <a:rPr lang="en-US" baseline="30000" dirty="0" smtClean="0"/>
              <a:t>1</a:t>
            </a:r>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endParaRPr lang="en-US" baseline="30000" dirty="0" smtClean="0"/>
          </a:p>
          <a:p>
            <a:r>
              <a:rPr lang="en-US" baseline="30000" dirty="0" smtClean="0"/>
              <a:t>1 </a:t>
            </a:r>
            <a:r>
              <a:rPr lang="en-US" dirty="0" smtClean="0"/>
              <a:t>Hartmann et al, NEJM 1999;340:77-84.</a:t>
            </a:r>
            <a:endParaRPr lang="en-US" baseline="30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76200"/>
            <a:ext cx="9144000" cy="6629400"/>
          </a:xfrm>
          <a:prstGeom prst="rect">
            <a:avLst/>
          </a:prstGeom>
        </p:spPr>
      </p:pic>
    </p:spTree>
    <p:extLst>
      <p:ext uri="{BB962C8B-B14F-4D97-AF65-F5344CB8AC3E}">
        <p14:creationId xmlns:p14="http://schemas.microsoft.com/office/powerpoint/2010/main" xmlns="" val="1144265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ststats (1).jpg"/>
          <p:cNvPicPr>
            <a:picLocks noChangeAspect="1"/>
          </p:cNvPicPr>
          <p:nvPr/>
        </p:nvPicPr>
        <p:blipFill>
          <a:blip r:embed="rId2"/>
          <a:stretch>
            <a:fillRect/>
          </a:stretch>
        </p:blipFill>
        <p:spPr>
          <a:xfrm>
            <a:off x="1782450" y="0"/>
            <a:ext cx="5579099"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4191000" cy="1003299"/>
          </a:xfrm>
        </p:spPr>
        <p:txBody>
          <a:bodyPr/>
          <a:lstStyle/>
          <a:p>
            <a:r>
              <a:rPr lang="en-US" dirty="0" smtClean="0"/>
              <a:t>Presentation</a:t>
            </a:r>
            <a:endParaRPr lang="en-US" dirty="0"/>
          </a:p>
        </p:txBody>
      </p:sp>
      <p:sp>
        <p:nvSpPr>
          <p:cNvPr id="3" name="Content Placeholder 2"/>
          <p:cNvSpPr>
            <a:spLocks noGrp="1"/>
          </p:cNvSpPr>
          <p:nvPr>
            <p:ph sz="half" idx="1"/>
          </p:nvPr>
        </p:nvSpPr>
        <p:spPr>
          <a:xfrm>
            <a:off x="-381000" y="1600200"/>
            <a:ext cx="4038600" cy="4525963"/>
          </a:xfrm>
        </p:spPr>
        <p:txBody>
          <a:bodyPr>
            <a:normAutofit lnSpcReduction="10000"/>
          </a:bodyPr>
          <a:lstStyle/>
          <a:p>
            <a:r>
              <a:rPr lang="en-US" dirty="0" smtClean="0"/>
              <a:t>Screening</a:t>
            </a:r>
          </a:p>
          <a:p>
            <a:pPr lvl="1"/>
            <a:r>
              <a:rPr lang="en-US" dirty="0" smtClean="0"/>
              <a:t>Most common and effective method is mammography, however, it is imperfect</a:t>
            </a:r>
          </a:p>
          <a:p>
            <a:pPr lvl="1"/>
            <a:r>
              <a:rPr lang="en-US" dirty="0" smtClean="0"/>
              <a:t>Additional imaging: Ultrasound, MRI, MBI, </a:t>
            </a:r>
            <a:r>
              <a:rPr lang="en-US" dirty="0" err="1" smtClean="0"/>
              <a:t>Tomosynthesis</a:t>
            </a:r>
            <a:r>
              <a:rPr lang="en-US" dirty="0" smtClean="0"/>
              <a:t>, other</a:t>
            </a:r>
          </a:p>
          <a:p>
            <a:pPr lvl="1"/>
            <a:r>
              <a:rPr lang="en-US" dirty="0" smtClean="0"/>
              <a:t>Once detected it is palpable vs. non-palpable</a:t>
            </a:r>
          </a:p>
          <a:p>
            <a:pPr lvl="1"/>
            <a:r>
              <a:rPr lang="en-US" dirty="0" smtClean="0"/>
              <a:t>BIRADS coding</a:t>
            </a:r>
          </a:p>
          <a:p>
            <a:pPr lvl="1"/>
            <a:endParaRPr lang="en-US" dirty="0" smtClean="0"/>
          </a:p>
          <a:p>
            <a:pPr lvl="1"/>
            <a:endParaRPr lang="en-US" dirty="0"/>
          </a:p>
        </p:txBody>
      </p:sp>
      <p:sp>
        <p:nvSpPr>
          <p:cNvPr id="4" name="Content Placeholder 3"/>
          <p:cNvSpPr>
            <a:spLocks noGrp="1"/>
          </p:cNvSpPr>
          <p:nvPr>
            <p:ph sz="half" idx="2"/>
          </p:nvPr>
        </p:nvSpPr>
        <p:spPr/>
        <p:txBody>
          <a:bodyPr>
            <a:normAutofit lnSpcReduction="10000"/>
          </a:bodyPr>
          <a:lstStyle/>
          <a:p>
            <a:endParaRPr lang="en-US"/>
          </a:p>
        </p:txBody>
      </p:sp>
      <p:pic>
        <p:nvPicPr>
          <p:cNvPr id="18434" name="Picture 2"/>
          <p:cNvPicPr>
            <a:picLocks noChangeAspect="1" noChangeArrowheads="1"/>
          </p:cNvPicPr>
          <p:nvPr/>
        </p:nvPicPr>
        <p:blipFill>
          <a:blip r:embed="rId2"/>
          <a:srcRect/>
          <a:stretch>
            <a:fillRect/>
          </a:stretch>
        </p:blipFill>
        <p:spPr bwMode="auto">
          <a:xfrm>
            <a:off x="6667500" y="3911599"/>
            <a:ext cx="2755900" cy="294640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6388100" y="-44451"/>
            <a:ext cx="3035300" cy="4031501"/>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3429000" y="0"/>
            <a:ext cx="3238500" cy="1753173"/>
          </a:xfrm>
          <a:prstGeom prst="rect">
            <a:avLst/>
          </a:prstGeom>
          <a:noFill/>
          <a:ln w="9525">
            <a:noFill/>
            <a:miter lim="800000"/>
            <a:headEnd/>
            <a:tailEnd/>
          </a:ln>
          <a:effectLst/>
        </p:spPr>
      </p:pic>
      <p:pic>
        <p:nvPicPr>
          <p:cNvPr id="18437" name="Picture 5"/>
          <p:cNvPicPr>
            <a:picLocks noChangeAspect="1" noChangeArrowheads="1"/>
          </p:cNvPicPr>
          <p:nvPr/>
        </p:nvPicPr>
        <p:blipFill>
          <a:blip r:embed="rId5"/>
          <a:srcRect/>
          <a:stretch>
            <a:fillRect/>
          </a:stretch>
        </p:blipFill>
        <p:spPr bwMode="auto">
          <a:xfrm>
            <a:off x="3848100" y="1753173"/>
            <a:ext cx="2540000" cy="2095500"/>
          </a:xfrm>
          <a:prstGeom prst="rect">
            <a:avLst/>
          </a:prstGeom>
          <a:noFill/>
          <a:ln w="9525">
            <a:noFill/>
            <a:miter lim="800000"/>
            <a:headEnd/>
            <a:tailEnd/>
          </a:ln>
          <a:effectLst/>
        </p:spPr>
      </p:pic>
      <p:pic>
        <p:nvPicPr>
          <p:cNvPr id="18438" name="Picture 6"/>
          <p:cNvPicPr>
            <a:picLocks noChangeAspect="1" noChangeArrowheads="1"/>
          </p:cNvPicPr>
          <p:nvPr/>
        </p:nvPicPr>
        <p:blipFill>
          <a:blip r:embed="rId6"/>
          <a:srcRect/>
          <a:stretch>
            <a:fillRect/>
          </a:stretch>
        </p:blipFill>
        <p:spPr bwMode="auto">
          <a:xfrm>
            <a:off x="3200400" y="3848672"/>
            <a:ext cx="4017607" cy="30093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Screening Mammography—</a:t>
            </a:r>
            <a:r>
              <a:rPr lang="en-US" dirty="0"/>
              <a:t/>
            </a:r>
            <a:br>
              <a:rPr lang="en-US" dirty="0"/>
            </a:br>
            <a:r>
              <a:rPr lang="en-US" dirty="0" smtClean="0"/>
              <a:t>good or bad?</a:t>
            </a:r>
            <a:endParaRPr lang="en-US" dirty="0"/>
          </a:p>
        </p:txBody>
      </p:sp>
      <p:sp>
        <p:nvSpPr>
          <p:cNvPr id="3" name="Content Placeholder 2"/>
          <p:cNvSpPr>
            <a:spLocks noGrp="1"/>
          </p:cNvSpPr>
          <p:nvPr>
            <p:ph sz="half" idx="1"/>
          </p:nvPr>
        </p:nvSpPr>
        <p:spPr>
          <a:xfrm>
            <a:off x="0" y="1600200"/>
            <a:ext cx="4038600" cy="4525963"/>
          </a:xfrm>
        </p:spPr>
        <p:txBody>
          <a:bodyPr>
            <a:normAutofit fontScale="92500" lnSpcReduction="10000"/>
          </a:bodyPr>
          <a:lstStyle/>
          <a:p>
            <a:r>
              <a:rPr lang="en-US" dirty="0" smtClean="0"/>
              <a:t>False positives, false negatives</a:t>
            </a:r>
          </a:p>
          <a:p>
            <a:r>
              <a:rPr lang="en-US" dirty="0" smtClean="0"/>
              <a:t>Cost</a:t>
            </a:r>
          </a:p>
          <a:p>
            <a:r>
              <a:rPr lang="en-US" dirty="0" smtClean="0"/>
              <a:t>Radiation exposure</a:t>
            </a:r>
          </a:p>
          <a:p>
            <a:r>
              <a:rPr lang="en-US" dirty="0" smtClean="0"/>
              <a:t>No reduction in breast cancer mortality</a:t>
            </a:r>
          </a:p>
          <a:p>
            <a:r>
              <a:rPr lang="en-US" dirty="0" smtClean="0"/>
              <a:t>Benefits of early detection Stage 1 vs. Stage 3</a:t>
            </a:r>
          </a:p>
          <a:p>
            <a:r>
              <a:rPr lang="en-US" dirty="0" smtClean="0"/>
              <a:t>Genetics of tumors trumps everything?</a:t>
            </a:r>
            <a:endParaRPr lang="en-US" dirty="0"/>
          </a:p>
        </p:txBody>
      </p:sp>
      <p:sp>
        <p:nvSpPr>
          <p:cNvPr id="4" name="Content Placeholder 3"/>
          <p:cNvSpPr>
            <a:spLocks noGrp="1"/>
          </p:cNvSpPr>
          <p:nvPr>
            <p:ph sz="half" idx="2"/>
          </p:nvPr>
        </p:nvSpPr>
        <p:spPr/>
        <p:txBody>
          <a:bodyPr>
            <a:normAutofit fontScale="92500" lnSpcReduction="10000"/>
          </a:bodyPr>
          <a:lstStyle/>
          <a:p>
            <a:endParaRPr lang="en-US"/>
          </a:p>
        </p:txBody>
      </p:sp>
      <p:pic>
        <p:nvPicPr>
          <p:cNvPr id="19458" name="Picture 2"/>
          <p:cNvPicPr>
            <a:picLocks noChangeAspect="1" noChangeArrowheads="1"/>
          </p:cNvPicPr>
          <p:nvPr/>
        </p:nvPicPr>
        <p:blipFill>
          <a:blip r:embed="rId3"/>
          <a:srcRect/>
          <a:stretch>
            <a:fillRect/>
          </a:stretch>
        </p:blipFill>
        <p:spPr bwMode="auto">
          <a:xfrm>
            <a:off x="4038600" y="4800600"/>
            <a:ext cx="4584700" cy="1778000"/>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a:srcRect/>
          <a:stretch>
            <a:fillRect/>
          </a:stretch>
        </p:blipFill>
        <p:spPr bwMode="auto">
          <a:xfrm>
            <a:off x="4038600" y="1600200"/>
            <a:ext cx="4698298"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15488</TotalTime>
  <Words>1856</Words>
  <Application>Microsoft Office PowerPoint</Application>
  <PresentationFormat>On-screen Show (4:3)</PresentationFormat>
  <Paragraphs>347</Paragraphs>
  <Slides>59</Slides>
  <Notes>6</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Office Theme</vt:lpstr>
      <vt:lpstr>Breast Cancer Update 2014</vt:lpstr>
      <vt:lpstr>Objectives</vt:lpstr>
      <vt:lpstr> Class of organisms named after breasts </vt:lpstr>
      <vt:lpstr>Slide 4</vt:lpstr>
      <vt:lpstr>Slide 5</vt:lpstr>
      <vt:lpstr>Slide 6</vt:lpstr>
      <vt:lpstr>Slide 7</vt:lpstr>
      <vt:lpstr>Presentation</vt:lpstr>
      <vt:lpstr>Screening Mammography— good or bad?</vt:lpstr>
      <vt:lpstr>Presentation: palpable mass</vt:lpstr>
      <vt:lpstr>Palpable mass</vt:lpstr>
      <vt:lpstr>Breast pain</vt:lpstr>
      <vt:lpstr>“Where’s The Outrage?” over not enough needle biopsies</vt:lpstr>
      <vt:lpstr>After the needle biopsy has been done</vt:lpstr>
      <vt:lpstr>Surgical Management of Breast</vt:lpstr>
      <vt:lpstr>Mastectomy</vt:lpstr>
      <vt:lpstr>Evolution of Mastectomy</vt:lpstr>
      <vt:lpstr>Surgical Management  of Axilla</vt:lpstr>
      <vt:lpstr>FNA of suspicious axillary node</vt:lpstr>
      <vt:lpstr>Sentinel node biopsy</vt:lpstr>
      <vt:lpstr>Slide 21</vt:lpstr>
      <vt:lpstr>ACOSOG Z0011 findings</vt:lpstr>
      <vt:lpstr>Slide 23</vt:lpstr>
      <vt:lpstr>Radiation therapy</vt:lpstr>
      <vt:lpstr>Reconstruction</vt:lpstr>
      <vt:lpstr>Bilateral Mastectomies</vt:lpstr>
      <vt:lpstr>Chemotherapy</vt:lpstr>
      <vt:lpstr>Hormonal Therapy</vt:lpstr>
      <vt:lpstr>Survivorship</vt:lpstr>
      <vt:lpstr> </vt:lpstr>
      <vt:lpstr>Slide 31</vt:lpstr>
      <vt:lpstr>Risk factors for breast cancer</vt:lpstr>
      <vt:lpstr>DES (diethylsilbestrol)</vt:lpstr>
      <vt:lpstr>Environmental Contributions to Breast Cancer</vt:lpstr>
      <vt:lpstr>Camp Lejeune Environmental Contamination  </vt:lpstr>
      <vt:lpstr>Flame retardants in breast milk</vt:lpstr>
      <vt:lpstr>Xenoestrogens</vt:lpstr>
      <vt:lpstr>Earlier Puberty: A Pediatric Condition with Geriatric Implications.</vt:lpstr>
      <vt:lpstr>Slide 39</vt:lpstr>
      <vt:lpstr>Slide 40</vt:lpstr>
      <vt:lpstr>Slide 41</vt:lpstr>
      <vt:lpstr>Slide 42</vt:lpstr>
      <vt:lpstr>Diabetes and Breast Cancer</vt:lpstr>
      <vt:lpstr>Obesity</vt:lpstr>
      <vt:lpstr>Obesity and Social Networks</vt:lpstr>
      <vt:lpstr>Slide 46</vt:lpstr>
      <vt:lpstr>Humanfoodproject.com</vt:lpstr>
      <vt:lpstr>Slide 48</vt:lpstr>
      <vt:lpstr>Living Environment</vt:lpstr>
      <vt:lpstr>Certain foods affect rats like cocaine</vt:lpstr>
      <vt:lpstr>Reduced risk of breast cancer with exercise</vt:lpstr>
      <vt:lpstr>Conclusions</vt:lpstr>
      <vt:lpstr>There is hope…</vt:lpstr>
      <vt:lpstr>Further Reading</vt:lpstr>
      <vt:lpstr>Indications for Skin and Nipple Sparing Mastectomy  </vt:lpstr>
      <vt:lpstr>Malignant NAC involvement in Prophylactic Mastectomy</vt:lpstr>
      <vt:lpstr>Malignant Nipple Involvement</vt:lpstr>
      <vt:lpstr>Indications for BPM</vt:lpstr>
      <vt:lpstr>Effective?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Cancer 2013</dc:title>
  <dc:creator>Helen Mabry</dc:creator>
  <cp:lastModifiedBy>joy studer</cp:lastModifiedBy>
  <cp:revision>861</cp:revision>
  <cp:lastPrinted>2013-11-18T23:31:59Z</cp:lastPrinted>
  <dcterms:created xsi:type="dcterms:W3CDTF">2013-11-20T01:19:06Z</dcterms:created>
  <dcterms:modified xsi:type="dcterms:W3CDTF">2014-11-06T13:19:06Z</dcterms:modified>
</cp:coreProperties>
</file>