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8"/>
  </p:notesMasterIdLst>
  <p:sldIdLst>
    <p:sldId id="256" r:id="rId2"/>
    <p:sldId id="273" r:id="rId3"/>
    <p:sldId id="257" r:id="rId4"/>
    <p:sldId id="275" r:id="rId5"/>
    <p:sldId id="276" r:id="rId6"/>
    <p:sldId id="277" r:id="rId7"/>
    <p:sldId id="258" r:id="rId8"/>
    <p:sldId id="259" r:id="rId9"/>
    <p:sldId id="274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78" r:id="rId18"/>
    <p:sldId id="267" r:id="rId19"/>
    <p:sldId id="269" r:id="rId20"/>
    <p:sldId id="270" r:id="rId21"/>
    <p:sldId id="271" r:id="rId22"/>
    <p:sldId id="272" r:id="rId23"/>
    <p:sldId id="279" r:id="rId24"/>
    <p:sldId id="280" r:id="rId25"/>
    <p:sldId id="281" r:id="rId26"/>
    <p:sldId id="282" r:id="rId27"/>
    <p:sldId id="283" r:id="rId28"/>
    <p:sldId id="284" r:id="rId29"/>
    <p:sldId id="294" r:id="rId30"/>
    <p:sldId id="295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0EF45B-40AB-4DA8-B8EA-724D281AD8F3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895E509-5D9E-4C03-B5C5-F148ADCF0EBB}">
      <dgm:prSet phldrT="[Text]" custT="1"/>
      <dgm:spPr/>
      <dgm:t>
        <a:bodyPr/>
        <a:lstStyle/>
        <a:p>
          <a:r>
            <a:rPr lang="en-US" sz="3600" dirty="0" smtClean="0"/>
            <a:t>DIZZINESS</a:t>
          </a:r>
          <a:endParaRPr lang="en-US" sz="3600" dirty="0"/>
        </a:p>
      </dgm:t>
    </dgm:pt>
    <dgm:pt modelId="{90F8DA49-32E2-4BE7-802F-0B1AA505354D}" type="parTrans" cxnId="{03C467D5-E383-43F2-932C-FA780FFF7080}">
      <dgm:prSet/>
      <dgm:spPr/>
      <dgm:t>
        <a:bodyPr/>
        <a:lstStyle/>
        <a:p>
          <a:endParaRPr lang="en-US"/>
        </a:p>
      </dgm:t>
    </dgm:pt>
    <dgm:pt modelId="{21F9D810-D11D-4ADA-96B9-9BC3572EE53A}" type="sibTrans" cxnId="{03C467D5-E383-43F2-932C-FA780FFF7080}">
      <dgm:prSet/>
      <dgm:spPr/>
      <dgm:t>
        <a:bodyPr/>
        <a:lstStyle/>
        <a:p>
          <a:endParaRPr lang="en-US"/>
        </a:p>
      </dgm:t>
    </dgm:pt>
    <dgm:pt modelId="{E3EF4CD6-24F1-4A8E-96BA-B71549E34E9C}">
      <dgm:prSet phldrT="[Text]" custT="1"/>
      <dgm:spPr/>
      <dgm:t>
        <a:bodyPr/>
        <a:lstStyle/>
        <a:p>
          <a:r>
            <a:rPr lang="en-US" sz="2000" dirty="0" smtClean="0"/>
            <a:t>VERTIGO</a:t>
          </a:r>
          <a:endParaRPr lang="en-US" sz="2000" dirty="0"/>
        </a:p>
      </dgm:t>
    </dgm:pt>
    <dgm:pt modelId="{F5E30EB1-72C3-4AC1-B494-44497252F808}" type="parTrans" cxnId="{62E54623-1E9B-4170-97A8-AB8D537E6AF5}">
      <dgm:prSet/>
      <dgm:spPr/>
      <dgm:t>
        <a:bodyPr/>
        <a:lstStyle/>
        <a:p>
          <a:endParaRPr lang="en-US"/>
        </a:p>
      </dgm:t>
    </dgm:pt>
    <dgm:pt modelId="{A857DBD9-6897-42E0-B1BA-FD5C591EDB41}" type="sibTrans" cxnId="{62E54623-1E9B-4170-97A8-AB8D537E6AF5}">
      <dgm:prSet/>
      <dgm:spPr/>
      <dgm:t>
        <a:bodyPr/>
        <a:lstStyle/>
        <a:p>
          <a:endParaRPr lang="en-US"/>
        </a:p>
      </dgm:t>
    </dgm:pt>
    <dgm:pt modelId="{E925CD94-CB45-4C39-8D53-CA6AD596C4C5}">
      <dgm:prSet phldrT="[Text]"/>
      <dgm:spPr/>
      <dgm:t>
        <a:bodyPr/>
        <a:lstStyle/>
        <a:p>
          <a:r>
            <a:rPr lang="en-US" dirty="0" smtClean="0"/>
            <a:t>CENTRAL N.S.</a:t>
          </a:r>
          <a:endParaRPr lang="en-US" dirty="0"/>
        </a:p>
      </dgm:t>
    </dgm:pt>
    <dgm:pt modelId="{4C28C32A-63FC-4007-BBD7-08F650F83F54}" type="parTrans" cxnId="{88B421B1-ADCA-4931-977A-5ECC85E0E0A3}">
      <dgm:prSet/>
      <dgm:spPr/>
      <dgm:t>
        <a:bodyPr/>
        <a:lstStyle/>
        <a:p>
          <a:endParaRPr lang="en-US"/>
        </a:p>
      </dgm:t>
    </dgm:pt>
    <dgm:pt modelId="{FC731DD6-A377-4E2F-A351-C9C8C1522236}" type="sibTrans" cxnId="{88B421B1-ADCA-4931-977A-5ECC85E0E0A3}">
      <dgm:prSet/>
      <dgm:spPr/>
      <dgm:t>
        <a:bodyPr/>
        <a:lstStyle/>
        <a:p>
          <a:endParaRPr lang="en-US"/>
        </a:p>
      </dgm:t>
    </dgm:pt>
    <dgm:pt modelId="{E261EE3D-940E-4E8F-B6FA-1B3D7469171B}">
      <dgm:prSet phldrT="[Text]"/>
      <dgm:spPr/>
      <dgm:t>
        <a:bodyPr/>
        <a:lstStyle/>
        <a:p>
          <a:r>
            <a:rPr lang="en-US" dirty="0" smtClean="0"/>
            <a:t>PERIPHERAL N.S.</a:t>
          </a:r>
          <a:endParaRPr lang="en-US" dirty="0"/>
        </a:p>
      </dgm:t>
    </dgm:pt>
    <dgm:pt modelId="{4235D4CA-2816-433F-8B81-ECD4E48CE373}" type="parTrans" cxnId="{82BC7663-9548-4347-B6EB-0316D795A556}">
      <dgm:prSet/>
      <dgm:spPr/>
      <dgm:t>
        <a:bodyPr/>
        <a:lstStyle/>
        <a:p>
          <a:endParaRPr lang="en-US"/>
        </a:p>
      </dgm:t>
    </dgm:pt>
    <dgm:pt modelId="{E1A96F64-B548-42C2-A0E3-A70E5C7DD071}" type="sibTrans" cxnId="{82BC7663-9548-4347-B6EB-0316D795A556}">
      <dgm:prSet/>
      <dgm:spPr/>
      <dgm:t>
        <a:bodyPr/>
        <a:lstStyle/>
        <a:p>
          <a:endParaRPr lang="en-US"/>
        </a:p>
      </dgm:t>
    </dgm:pt>
    <dgm:pt modelId="{9CA3A2CC-AFD9-4497-A64F-86A84513386C}">
      <dgm:prSet phldrT="[Text]" custT="1"/>
      <dgm:spPr/>
      <dgm:t>
        <a:bodyPr/>
        <a:lstStyle/>
        <a:p>
          <a:r>
            <a:rPr lang="en-US" sz="1600" dirty="0" smtClean="0"/>
            <a:t>FOGGYNESS</a:t>
          </a:r>
        </a:p>
        <a:p>
          <a:r>
            <a:rPr lang="en-US" sz="1600" dirty="0" smtClean="0"/>
            <a:t>/CONFUSION</a:t>
          </a:r>
          <a:endParaRPr lang="en-US" sz="1600" dirty="0"/>
        </a:p>
      </dgm:t>
    </dgm:pt>
    <dgm:pt modelId="{C5073A8D-BAA7-49DD-BF0E-3175A6179C7C}" type="parTrans" cxnId="{7E0D3C89-C42A-4279-9410-F5465FF7A2D4}">
      <dgm:prSet/>
      <dgm:spPr/>
      <dgm:t>
        <a:bodyPr/>
        <a:lstStyle/>
        <a:p>
          <a:endParaRPr lang="en-US"/>
        </a:p>
      </dgm:t>
    </dgm:pt>
    <dgm:pt modelId="{08350504-00DB-44DC-A321-26FA358DA510}" type="sibTrans" cxnId="{7E0D3C89-C42A-4279-9410-F5465FF7A2D4}">
      <dgm:prSet/>
      <dgm:spPr/>
      <dgm:t>
        <a:bodyPr/>
        <a:lstStyle/>
        <a:p>
          <a:endParaRPr lang="en-US"/>
        </a:p>
      </dgm:t>
    </dgm:pt>
    <dgm:pt modelId="{C0A5B217-0B96-4EE3-A105-F95E0786C907}">
      <dgm:prSet phldrT="[Text]"/>
      <dgm:spPr/>
      <dgm:t>
        <a:bodyPr/>
        <a:lstStyle/>
        <a:p>
          <a:r>
            <a:rPr lang="en-US" dirty="0" smtClean="0"/>
            <a:t>CENTRAL N.S.</a:t>
          </a:r>
          <a:endParaRPr lang="en-US" dirty="0"/>
        </a:p>
      </dgm:t>
    </dgm:pt>
    <dgm:pt modelId="{50F802A7-3CCF-4609-8464-FFF857D6A587}" type="parTrans" cxnId="{65DEC9D0-C78D-4BCB-8846-DD3145E6EE7E}">
      <dgm:prSet/>
      <dgm:spPr/>
      <dgm:t>
        <a:bodyPr/>
        <a:lstStyle/>
        <a:p>
          <a:endParaRPr lang="en-US"/>
        </a:p>
      </dgm:t>
    </dgm:pt>
    <dgm:pt modelId="{860BC142-CA6E-464E-AC32-90C3DF011CDD}" type="sibTrans" cxnId="{65DEC9D0-C78D-4BCB-8846-DD3145E6EE7E}">
      <dgm:prSet/>
      <dgm:spPr/>
      <dgm:t>
        <a:bodyPr/>
        <a:lstStyle/>
        <a:p>
          <a:endParaRPr lang="en-US"/>
        </a:p>
      </dgm:t>
    </dgm:pt>
    <dgm:pt modelId="{EC03B653-0A87-4B90-847A-0A431DEE4BA5}">
      <dgm:prSet phldrT="[Text]"/>
      <dgm:spPr/>
      <dgm:t>
        <a:bodyPr/>
        <a:lstStyle/>
        <a:p>
          <a:r>
            <a:rPr lang="en-US" dirty="0" smtClean="0"/>
            <a:t>ENDOCRINE</a:t>
          </a:r>
        </a:p>
        <a:p>
          <a:r>
            <a:rPr lang="en-US" dirty="0" smtClean="0"/>
            <a:t>MEDS/DRUGS</a:t>
          </a:r>
          <a:endParaRPr lang="en-US" dirty="0"/>
        </a:p>
      </dgm:t>
    </dgm:pt>
    <dgm:pt modelId="{6CBAA987-ED98-4397-A2E9-BFEDA6C453CE}" type="parTrans" cxnId="{1C4564F4-E23D-451A-8A11-4998654BD781}">
      <dgm:prSet/>
      <dgm:spPr/>
      <dgm:t>
        <a:bodyPr/>
        <a:lstStyle/>
        <a:p>
          <a:endParaRPr lang="en-US"/>
        </a:p>
      </dgm:t>
    </dgm:pt>
    <dgm:pt modelId="{D845A4E0-796C-4533-A391-026F1A1E6BD2}" type="sibTrans" cxnId="{1C4564F4-E23D-451A-8A11-4998654BD781}">
      <dgm:prSet/>
      <dgm:spPr/>
      <dgm:t>
        <a:bodyPr/>
        <a:lstStyle/>
        <a:p>
          <a:endParaRPr lang="en-US"/>
        </a:p>
      </dgm:t>
    </dgm:pt>
    <dgm:pt modelId="{9DA10114-BEC6-4899-810C-A27F5C5AB6C6}">
      <dgm:prSet phldrT="[Text]" custT="1"/>
      <dgm:spPr/>
      <dgm:t>
        <a:bodyPr/>
        <a:lstStyle/>
        <a:p>
          <a:r>
            <a:rPr lang="en-US" sz="1400" dirty="0" smtClean="0"/>
            <a:t>LIGHTHEADEDNESS</a:t>
          </a:r>
          <a:endParaRPr lang="en-US" sz="1400" dirty="0"/>
        </a:p>
      </dgm:t>
    </dgm:pt>
    <dgm:pt modelId="{193F9BA5-7D10-45A4-A5D6-C726567808D5}" type="parTrans" cxnId="{6C9A83E4-5330-4F97-AEF8-BA6897A7191D}">
      <dgm:prSet/>
      <dgm:spPr/>
      <dgm:t>
        <a:bodyPr/>
        <a:lstStyle/>
        <a:p>
          <a:endParaRPr lang="en-US"/>
        </a:p>
      </dgm:t>
    </dgm:pt>
    <dgm:pt modelId="{CCC6E9AA-D354-40EF-98F1-321F178DD613}" type="sibTrans" cxnId="{6C9A83E4-5330-4F97-AEF8-BA6897A7191D}">
      <dgm:prSet/>
      <dgm:spPr/>
      <dgm:t>
        <a:bodyPr/>
        <a:lstStyle/>
        <a:p>
          <a:endParaRPr lang="en-US"/>
        </a:p>
      </dgm:t>
    </dgm:pt>
    <dgm:pt modelId="{D5A3859F-1DAF-41C6-B7DF-AF91EEF4288D}">
      <dgm:prSet phldrT="[Text]" custT="1"/>
      <dgm:spPr/>
      <dgm:t>
        <a:bodyPr/>
        <a:lstStyle/>
        <a:p>
          <a:r>
            <a:rPr lang="en-US" sz="1200" dirty="0" smtClean="0"/>
            <a:t>DYSEQUILIBRIUM</a:t>
          </a:r>
          <a:endParaRPr lang="en-US" sz="1200" dirty="0"/>
        </a:p>
      </dgm:t>
    </dgm:pt>
    <dgm:pt modelId="{62073853-990F-4166-8578-E691048B93FC}" type="parTrans" cxnId="{7D1DFA8E-B5D6-49A2-84B5-001B5DECE1A1}">
      <dgm:prSet/>
      <dgm:spPr/>
      <dgm:t>
        <a:bodyPr/>
        <a:lstStyle/>
        <a:p>
          <a:endParaRPr lang="en-US"/>
        </a:p>
      </dgm:t>
    </dgm:pt>
    <dgm:pt modelId="{1166D1A5-D801-43FD-A14C-D79CFDC80E3B}" type="sibTrans" cxnId="{7D1DFA8E-B5D6-49A2-84B5-001B5DECE1A1}">
      <dgm:prSet/>
      <dgm:spPr/>
      <dgm:t>
        <a:bodyPr/>
        <a:lstStyle/>
        <a:p>
          <a:endParaRPr lang="en-US"/>
        </a:p>
      </dgm:t>
    </dgm:pt>
    <dgm:pt modelId="{D3ED72F6-3DB9-46B8-927F-47C3EF4C63AD}">
      <dgm:prSet phldrT="[Text]"/>
      <dgm:spPr/>
      <dgm:t>
        <a:bodyPr/>
        <a:lstStyle/>
        <a:p>
          <a:r>
            <a:rPr lang="en-US" dirty="0" smtClean="0"/>
            <a:t>OTOLOGIC</a:t>
          </a:r>
          <a:endParaRPr lang="en-US" dirty="0"/>
        </a:p>
      </dgm:t>
    </dgm:pt>
    <dgm:pt modelId="{0BBB5664-1829-4C10-9FD9-710225E4D427}" type="parTrans" cxnId="{1F7DCBB7-5C17-4CF6-95EA-B113357D4B27}">
      <dgm:prSet/>
      <dgm:spPr/>
      <dgm:t>
        <a:bodyPr/>
        <a:lstStyle/>
        <a:p>
          <a:endParaRPr lang="en-US"/>
        </a:p>
      </dgm:t>
    </dgm:pt>
    <dgm:pt modelId="{A7803F5B-5CD5-4401-837C-850379923D9C}" type="sibTrans" cxnId="{1F7DCBB7-5C17-4CF6-95EA-B113357D4B27}">
      <dgm:prSet/>
      <dgm:spPr/>
      <dgm:t>
        <a:bodyPr/>
        <a:lstStyle/>
        <a:p>
          <a:endParaRPr lang="en-US"/>
        </a:p>
      </dgm:t>
    </dgm:pt>
    <dgm:pt modelId="{ECBCC8DF-8AF8-49FD-A366-CE99046B47B8}">
      <dgm:prSet phldrT="[Text]" custT="1"/>
      <dgm:spPr/>
      <dgm:t>
        <a:bodyPr/>
        <a:lstStyle/>
        <a:p>
          <a:r>
            <a:rPr lang="en-US" sz="1200" dirty="0" smtClean="0"/>
            <a:t>CARDIOVASCULAR</a:t>
          </a:r>
          <a:endParaRPr lang="en-US" sz="1200" dirty="0"/>
        </a:p>
      </dgm:t>
    </dgm:pt>
    <dgm:pt modelId="{601D96BB-21D5-42D3-B252-DEAEDF3C53A6}" type="parTrans" cxnId="{1B42A023-4682-4380-8E84-32BE5C1E13B8}">
      <dgm:prSet/>
      <dgm:spPr/>
      <dgm:t>
        <a:bodyPr/>
        <a:lstStyle/>
        <a:p>
          <a:endParaRPr lang="en-US"/>
        </a:p>
      </dgm:t>
    </dgm:pt>
    <dgm:pt modelId="{88DF08C6-A056-4657-A82C-16C3951425D3}" type="sibTrans" cxnId="{1B42A023-4682-4380-8E84-32BE5C1E13B8}">
      <dgm:prSet/>
      <dgm:spPr/>
      <dgm:t>
        <a:bodyPr/>
        <a:lstStyle/>
        <a:p>
          <a:endParaRPr lang="en-US"/>
        </a:p>
      </dgm:t>
    </dgm:pt>
    <dgm:pt modelId="{F4C2E859-29B3-41EE-8785-51629BF238F8}">
      <dgm:prSet phldrT="[Text]" custT="1"/>
      <dgm:spPr/>
      <dgm:t>
        <a:bodyPr/>
        <a:lstStyle/>
        <a:p>
          <a:r>
            <a:rPr lang="en-US" sz="1600" dirty="0" smtClean="0"/>
            <a:t>CENTRAL N.S.</a:t>
          </a:r>
          <a:endParaRPr lang="en-US" sz="1600" dirty="0"/>
        </a:p>
      </dgm:t>
    </dgm:pt>
    <dgm:pt modelId="{1551E948-31F1-49B2-96F5-D20464777280}" type="parTrans" cxnId="{6F0CC1AD-BFD3-49A5-8D9F-D2B5AA94CA6E}">
      <dgm:prSet/>
      <dgm:spPr/>
      <dgm:t>
        <a:bodyPr/>
        <a:lstStyle/>
        <a:p>
          <a:endParaRPr lang="en-US"/>
        </a:p>
      </dgm:t>
    </dgm:pt>
    <dgm:pt modelId="{1CD3BD88-B81F-4ED2-B91B-536F83A1D79C}" type="sibTrans" cxnId="{6F0CC1AD-BFD3-49A5-8D9F-D2B5AA94CA6E}">
      <dgm:prSet/>
      <dgm:spPr/>
      <dgm:t>
        <a:bodyPr/>
        <a:lstStyle/>
        <a:p>
          <a:endParaRPr lang="en-US"/>
        </a:p>
      </dgm:t>
    </dgm:pt>
    <dgm:pt modelId="{5D8FB066-3E9F-4208-A42D-813732C8C3D9}">
      <dgm:prSet phldrT="[Text]" custT="1"/>
      <dgm:spPr/>
      <dgm:t>
        <a:bodyPr/>
        <a:lstStyle/>
        <a:p>
          <a:r>
            <a:rPr lang="en-US" sz="1800" dirty="0" smtClean="0"/>
            <a:t>PERIPHERAL (OTOLOGIC)</a:t>
          </a:r>
          <a:endParaRPr lang="en-US" sz="1800" dirty="0"/>
        </a:p>
      </dgm:t>
    </dgm:pt>
    <dgm:pt modelId="{7BAE5E42-D293-4919-B4E5-86BDEB24C650}" type="parTrans" cxnId="{53530F90-C5ED-4F8F-9DDA-B8B3395EA0AD}">
      <dgm:prSet/>
      <dgm:spPr/>
      <dgm:t>
        <a:bodyPr/>
        <a:lstStyle/>
        <a:p>
          <a:endParaRPr lang="en-US"/>
        </a:p>
      </dgm:t>
    </dgm:pt>
    <dgm:pt modelId="{7F345B0B-C2E4-4E1B-A955-CA164E36377E}" type="sibTrans" cxnId="{53530F90-C5ED-4F8F-9DDA-B8B3395EA0AD}">
      <dgm:prSet/>
      <dgm:spPr/>
      <dgm:t>
        <a:bodyPr/>
        <a:lstStyle/>
        <a:p>
          <a:endParaRPr lang="en-US"/>
        </a:p>
      </dgm:t>
    </dgm:pt>
    <dgm:pt modelId="{7F6B2E86-4CB0-430C-9F59-7C3B1CED002E}" type="pres">
      <dgm:prSet presAssocID="{390EF45B-40AB-4DA8-B8EA-724D281AD8F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DE0BBC3-D415-4C93-9C97-43AEF2C8B2B9}" type="pres">
      <dgm:prSet presAssocID="{2895E509-5D9E-4C03-B5C5-F148ADCF0EBB}" presName="root1" presStyleCnt="0"/>
      <dgm:spPr/>
    </dgm:pt>
    <dgm:pt modelId="{8A17161F-7232-46E7-8889-84E6F85BECEF}" type="pres">
      <dgm:prSet presAssocID="{2895E509-5D9E-4C03-B5C5-F148ADCF0EBB}" presName="LevelOneTextNode" presStyleLbl="node0" presStyleIdx="0" presStyleCnt="1" custScaleX="182430" custScaleY="311353" custLinFactNeighborX="-41674" custLinFactNeighborY="924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4F662A3-02F1-41EC-B1AA-A611694D5AF7}" type="pres">
      <dgm:prSet presAssocID="{2895E509-5D9E-4C03-B5C5-F148ADCF0EBB}" presName="level2hierChild" presStyleCnt="0"/>
      <dgm:spPr/>
    </dgm:pt>
    <dgm:pt modelId="{C1B8DBE9-6DFD-4839-8579-47130B513B68}" type="pres">
      <dgm:prSet presAssocID="{F5E30EB1-72C3-4AC1-B494-44497252F808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C7110659-207C-4CF4-A77B-0AFD343BA6CE}" type="pres">
      <dgm:prSet presAssocID="{F5E30EB1-72C3-4AC1-B494-44497252F808}" presName="connTx" presStyleLbl="parChTrans1D2" presStyleIdx="0" presStyleCnt="4"/>
      <dgm:spPr/>
      <dgm:t>
        <a:bodyPr/>
        <a:lstStyle/>
        <a:p>
          <a:endParaRPr lang="en-US"/>
        </a:p>
      </dgm:t>
    </dgm:pt>
    <dgm:pt modelId="{3325D8C9-60A9-4541-8825-D9B18808341B}" type="pres">
      <dgm:prSet presAssocID="{E3EF4CD6-24F1-4A8E-96BA-B71549E34E9C}" presName="root2" presStyleCnt="0"/>
      <dgm:spPr/>
    </dgm:pt>
    <dgm:pt modelId="{60B8329C-E894-4291-A5AE-7983CE1A72F7}" type="pres">
      <dgm:prSet presAssocID="{E3EF4CD6-24F1-4A8E-96BA-B71549E34E9C}" presName="LevelTwoTextNode" presStyleLbl="node2" presStyleIdx="0" presStyleCnt="4" custLinFactNeighborX="-2127" custLinFactNeighborY="423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8DFE45-48D2-4C4F-833B-B84BCC237F25}" type="pres">
      <dgm:prSet presAssocID="{E3EF4CD6-24F1-4A8E-96BA-B71549E34E9C}" presName="level3hierChild" presStyleCnt="0"/>
      <dgm:spPr/>
    </dgm:pt>
    <dgm:pt modelId="{0141E775-0026-4D8E-B5D6-456169DD26B4}" type="pres">
      <dgm:prSet presAssocID="{1551E948-31F1-49B2-96F5-D20464777280}" presName="conn2-1" presStyleLbl="parChTrans1D3" presStyleIdx="0" presStyleCnt="8"/>
      <dgm:spPr/>
      <dgm:t>
        <a:bodyPr/>
        <a:lstStyle/>
        <a:p>
          <a:endParaRPr lang="en-US"/>
        </a:p>
      </dgm:t>
    </dgm:pt>
    <dgm:pt modelId="{EAED2E3C-16CA-4CE9-A81E-03A64F71967A}" type="pres">
      <dgm:prSet presAssocID="{1551E948-31F1-49B2-96F5-D20464777280}" presName="connTx" presStyleLbl="parChTrans1D3" presStyleIdx="0" presStyleCnt="8"/>
      <dgm:spPr/>
      <dgm:t>
        <a:bodyPr/>
        <a:lstStyle/>
        <a:p>
          <a:endParaRPr lang="en-US"/>
        </a:p>
      </dgm:t>
    </dgm:pt>
    <dgm:pt modelId="{50B92E4B-34D4-46F5-A5C3-DAE4C2C5117B}" type="pres">
      <dgm:prSet presAssocID="{F4C2E859-29B3-41EE-8785-51629BF238F8}" presName="root2" presStyleCnt="0"/>
      <dgm:spPr/>
    </dgm:pt>
    <dgm:pt modelId="{F20CAF6D-D86C-4ACA-AAE0-0EA09849E915}" type="pres">
      <dgm:prSet presAssocID="{F4C2E859-29B3-41EE-8785-51629BF238F8}" presName="LevelTwoTextNode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F640A76-1FFB-4520-9AE1-0542B798977D}" type="pres">
      <dgm:prSet presAssocID="{F4C2E859-29B3-41EE-8785-51629BF238F8}" presName="level3hierChild" presStyleCnt="0"/>
      <dgm:spPr/>
    </dgm:pt>
    <dgm:pt modelId="{3B2A0BC1-C8FD-45A5-BD9D-BB223A4C10D6}" type="pres">
      <dgm:prSet presAssocID="{7BAE5E42-D293-4919-B4E5-86BDEB24C650}" presName="conn2-1" presStyleLbl="parChTrans1D3" presStyleIdx="1" presStyleCnt="8"/>
      <dgm:spPr/>
      <dgm:t>
        <a:bodyPr/>
        <a:lstStyle/>
        <a:p>
          <a:endParaRPr lang="en-US"/>
        </a:p>
      </dgm:t>
    </dgm:pt>
    <dgm:pt modelId="{7DEE8865-56AB-46F3-980A-49B07372F694}" type="pres">
      <dgm:prSet presAssocID="{7BAE5E42-D293-4919-B4E5-86BDEB24C650}" presName="connTx" presStyleLbl="parChTrans1D3" presStyleIdx="1" presStyleCnt="8"/>
      <dgm:spPr/>
      <dgm:t>
        <a:bodyPr/>
        <a:lstStyle/>
        <a:p>
          <a:endParaRPr lang="en-US"/>
        </a:p>
      </dgm:t>
    </dgm:pt>
    <dgm:pt modelId="{09ADA7D5-6530-4D05-BA27-36A5A71D4811}" type="pres">
      <dgm:prSet presAssocID="{5D8FB066-3E9F-4208-A42D-813732C8C3D9}" presName="root2" presStyleCnt="0"/>
      <dgm:spPr/>
    </dgm:pt>
    <dgm:pt modelId="{065BC37B-A92C-48F3-B4C6-08C5A5B8E19D}" type="pres">
      <dgm:prSet presAssocID="{5D8FB066-3E9F-4208-A42D-813732C8C3D9}" presName="LevelTwoTextNode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B8496C-712B-48FB-8D20-43F5AC6A81CE}" type="pres">
      <dgm:prSet presAssocID="{5D8FB066-3E9F-4208-A42D-813732C8C3D9}" presName="level3hierChild" presStyleCnt="0"/>
      <dgm:spPr/>
    </dgm:pt>
    <dgm:pt modelId="{262998CB-A361-4720-B7DB-0D4525458DCD}" type="pres">
      <dgm:prSet presAssocID="{193F9BA5-7D10-45A4-A5D6-C726567808D5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24459F5F-EEC5-4955-BE13-6A243FA41A69}" type="pres">
      <dgm:prSet presAssocID="{193F9BA5-7D10-45A4-A5D6-C726567808D5}" presName="connTx" presStyleLbl="parChTrans1D2" presStyleIdx="1" presStyleCnt="4"/>
      <dgm:spPr/>
      <dgm:t>
        <a:bodyPr/>
        <a:lstStyle/>
        <a:p>
          <a:endParaRPr lang="en-US"/>
        </a:p>
      </dgm:t>
    </dgm:pt>
    <dgm:pt modelId="{341E11AF-F5B4-4BA9-91DF-A4CBF165CC59}" type="pres">
      <dgm:prSet presAssocID="{9DA10114-BEC6-4899-810C-A27F5C5AB6C6}" presName="root2" presStyleCnt="0"/>
      <dgm:spPr/>
    </dgm:pt>
    <dgm:pt modelId="{F2FEBC6E-4202-438F-A69E-239F136958C3}" type="pres">
      <dgm:prSet presAssocID="{9DA10114-BEC6-4899-810C-A27F5C5AB6C6}" presName="LevelTwoTextNode" presStyleLbl="node2" presStyleIdx="1" presStyleCnt="4" custLinFactNeighborX="-2127" custLinFactNeighborY="431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6CDC96-9777-437F-A4CF-356D96F596F3}" type="pres">
      <dgm:prSet presAssocID="{9DA10114-BEC6-4899-810C-A27F5C5AB6C6}" presName="level3hierChild" presStyleCnt="0"/>
      <dgm:spPr/>
    </dgm:pt>
    <dgm:pt modelId="{3BE97F68-381F-4EB4-B72A-1213533F2AEE}" type="pres">
      <dgm:prSet presAssocID="{601D96BB-21D5-42D3-B252-DEAEDF3C53A6}" presName="conn2-1" presStyleLbl="parChTrans1D3" presStyleIdx="2" presStyleCnt="8"/>
      <dgm:spPr/>
      <dgm:t>
        <a:bodyPr/>
        <a:lstStyle/>
        <a:p>
          <a:endParaRPr lang="en-US"/>
        </a:p>
      </dgm:t>
    </dgm:pt>
    <dgm:pt modelId="{E06353CC-87F2-4809-A3AD-CC3850DF01B8}" type="pres">
      <dgm:prSet presAssocID="{601D96BB-21D5-42D3-B252-DEAEDF3C53A6}" presName="connTx" presStyleLbl="parChTrans1D3" presStyleIdx="2" presStyleCnt="8"/>
      <dgm:spPr/>
      <dgm:t>
        <a:bodyPr/>
        <a:lstStyle/>
        <a:p>
          <a:endParaRPr lang="en-US"/>
        </a:p>
      </dgm:t>
    </dgm:pt>
    <dgm:pt modelId="{2B61F07F-5149-4855-9BD3-A15402A2AC21}" type="pres">
      <dgm:prSet presAssocID="{ECBCC8DF-8AF8-49FD-A366-CE99046B47B8}" presName="root2" presStyleCnt="0"/>
      <dgm:spPr/>
    </dgm:pt>
    <dgm:pt modelId="{031D1FF4-6156-4A3F-AEB0-F37ABFB065A1}" type="pres">
      <dgm:prSet presAssocID="{ECBCC8DF-8AF8-49FD-A366-CE99046B47B8}" presName="LevelTwoTextNode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7EBF76-B26D-455E-8A7C-C839A6D8B270}" type="pres">
      <dgm:prSet presAssocID="{ECBCC8DF-8AF8-49FD-A366-CE99046B47B8}" presName="level3hierChild" presStyleCnt="0"/>
      <dgm:spPr/>
    </dgm:pt>
    <dgm:pt modelId="{4F9A815E-7BF3-4D85-B987-AC73E292AD9A}" type="pres">
      <dgm:prSet presAssocID="{62073853-990F-4166-8578-E691048B93FC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62F2099A-E526-4CBB-9D2E-1DCA43F18AC8}" type="pres">
      <dgm:prSet presAssocID="{62073853-990F-4166-8578-E691048B93FC}" presName="connTx" presStyleLbl="parChTrans1D2" presStyleIdx="2" presStyleCnt="4"/>
      <dgm:spPr/>
      <dgm:t>
        <a:bodyPr/>
        <a:lstStyle/>
        <a:p>
          <a:endParaRPr lang="en-US"/>
        </a:p>
      </dgm:t>
    </dgm:pt>
    <dgm:pt modelId="{ACB772FE-8655-4F5C-8624-6086813AA893}" type="pres">
      <dgm:prSet presAssocID="{D5A3859F-1DAF-41C6-B7DF-AF91EEF4288D}" presName="root2" presStyleCnt="0"/>
      <dgm:spPr/>
    </dgm:pt>
    <dgm:pt modelId="{FF3F7572-7442-408C-B6AC-CB19BB730F6D}" type="pres">
      <dgm:prSet presAssocID="{D5A3859F-1DAF-41C6-B7DF-AF91EEF4288D}" presName="LevelTwoTextNode" presStyleLbl="node2" presStyleIdx="2" presStyleCnt="4" custLinFactNeighborX="-2127" custLinFactNeighborY="903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1977267-F525-4BA9-AB51-B847F7B89DE4}" type="pres">
      <dgm:prSet presAssocID="{D5A3859F-1DAF-41C6-B7DF-AF91EEF4288D}" presName="level3hierChild" presStyleCnt="0"/>
      <dgm:spPr/>
    </dgm:pt>
    <dgm:pt modelId="{5F513338-C18E-411C-BC40-246099D97CAD}" type="pres">
      <dgm:prSet presAssocID="{4C28C32A-63FC-4007-BBD7-08F650F83F54}" presName="conn2-1" presStyleLbl="parChTrans1D3" presStyleIdx="3" presStyleCnt="8"/>
      <dgm:spPr/>
      <dgm:t>
        <a:bodyPr/>
        <a:lstStyle/>
        <a:p>
          <a:endParaRPr lang="en-US"/>
        </a:p>
      </dgm:t>
    </dgm:pt>
    <dgm:pt modelId="{F39D1052-FF63-4DBB-A3A3-6D8EFB8B624E}" type="pres">
      <dgm:prSet presAssocID="{4C28C32A-63FC-4007-BBD7-08F650F83F54}" presName="connTx" presStyleLbl="parChTrans1D3" presStyleIdx="3" presStyleCnt="8"/>
      <dgm:spPr/>
      <dgm:t>
        <a:bodyPr/>
        <a:lstStyle/>
        <a:p>
          <a:endParaRPr lang="en-US"/>
        </a:p>
      </dgm:t>
    </dgm:pt>
    <dgm:pt modelId="{F034840E-AE9E-40BB-81B6-867C88343302}" type="pres">
      <dgm:prSet presAssocID="{E925CD94-CB45-4C39-8D53-CA6AD596C4C5}" presName="root2" presStyleCnt="0"/>
      <dgm:spPr/>
    </dgm:pt>
    <dgm:pt modelId="{7CEBC709-B5C9-4B6C-A313-2F25028EED51}" type="pres">
      <dgm:prSet presAssocID="{E925CD94-CB45-4C39-8D53-CA6AD596C4C5}" presName="LevelTwoTextNode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4731BB-CF68-4BFF-A97B-565AE9028FA0}" type="pres">
      <dgm:prSet presAssocID="{E925CD94-CB45-4C39-8D53-CA6AD596C4C5}" presName="level3hierChild" presStyleCnt="0"/>
      <dgm:spPr/>
    </dgm:pt>
    <dgm:pt modelId="{3521DCE2-C2BF-4C24-8DAD-F78DBE3D9417}" type="pres">
      <dgm:prSet presAssocID="{4235D4CA-2816-433F-8B81-ECD4E48CE373}" presName="conn2-1" presStyleLbl="parChTrans1D3" presStyleIdx="4" presStyleCnt="8"/>
      <dgm:spPr/>
      <dgm:t>
        <a:bodyPr/>
        <a:lstStyle/>
        <a:p>
          <a:endParaRPr lang="en-US"/>
        </a:p>
      </dgm:t>
    </dgm:pt>
    <dgm:pt modelId="{11FD40BF-A414-4D99-B5BF-A492E2F64BCB}" type="pres">
      <dgm:prSet presAssocID="{4235D4CA-2816-433F-8B81-ECD4E48CE373}" presName="connTx" presStyleLbl="parChTrans1D3" presStyleIdx="4" presStyleCnt="8"/>
      <dgm:spPr/>
      <dgm:t>
        <a:bodyPr/>
        <a:lstStyle/>
        <a:p>
          <a:endParaRPr lang="en-US"/>
        </a:p>
      </dgm:t>
    </dgm:pt>
    <dgm:pt modelId="{38528042-B3A8-43E3-A35C-A655315534F0}" type="pres">
      <dgm:prSet presAssocID="{E261EE3D-940E-4E8F-B6FA-1B3D7469171B}" presName="root2" presStyleCnt="0"/>
      <dgm:spPr/>
    </dgm:pt>
    <dgm:pt modelId="{C6FE4618-8DF4-4014-B896-74FC61B9A474}" type="pres">
      <dgm:prSet presAssocID="{E261EE3D-940E-4E8F-B6FA-1B3D7469171B}" presName="LevelTwoTextNode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FE93270-8248-4C4C-A9F1-DAB163E033C4}" type="pres">
      <dgm:prSet presAssocID="{E261EE3D-940E-4E8F-B6FA-1B3D7469171B}" presName="level3hierChild" presStyleCnt="0"/>
      <dgm:spPr/>
    </dgm:pt>
    <dgm:pt modelId="{09447774-A4DC-4425-A15F-974AB4A1291D}" type="pres">
      <dgm:prSet presAssocID="{0BBB5664-1829-4C10-9FD9-710225E4D427}" presName="conn2-1" presStyleLbl="parChTrans1D3" presStyleIdx="5" presStyleCnt="8"/>
      <dgm:spPr/>
      <dgm:t>
        <a:bodyPr/>
        <a:lstStyle/>
        <a:p>
          <a:endParaRPr lang="en-US"/>
        </a:p>
      </dgm:t>
    </dgm:pt>
    <dgm:pt modelId="{8AF34728-38BE-4B40-9A48-97FB69075B12}" type="pres">
      <dgm:prSet presAssocID="{0BBB5664-1829-4C10-9FD9-710225E4D427}" presName="connTx" presStyleLbl="parChTrans1D3" presStyleIdx="5" presStyleCnt="8"/>
      <dgm:spPr/>
      <dgm:t>
        <a:bodyPr/>
        <a:lstStyle/>
        <a:p>
          <a:endParaRPr lang="en-US"/>
        </a:p>
      </dgm:t>
    </dgm:pt>
    <dgm:pt modelId="{9A8F1524-2583-4EB9-9056-5E86D8D94C95}" type="pres">
      <dgm:prSet presAssocID="{D3ED72F6-3DB9-46B8-927F-47C3EF4C63AD}" presName="root2" presStyleCnt="0"/>
      <dgm:spPr/>
    </dgm:pt>
    <dgm:pt modelId="{2804FAC2-DD4F-4E60-B9C2-DCCB824F6EA1}" type="pres">
      <dgm:prSet presAssocID="{D3ED72F6-3DB9-46B8-927F-47C3EF4C63AD}" presName="LevelTwoTextNode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377751-C91D-491F-AB8F-74DEB9244DE1}" type="pres">
      <dgm:prSet presAssocID="{D3ED72F6-3DB9-46B8-927F-47C3EF4C63AD}" presName="level3hierChild" presStyleCnt="0"/>
      <dgm:spPr/>
    </dgm:pt>
    <dgm:pt modelId="{ABD80163-7860-4F8F-B571-06A3479C9F0F}" type="pres">
      <dgm:prSet presAssocID="{C5073A8D-BAA7-49DD-BF0E-3175A6179C7C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5F547700-A7A1-4664-BAC2-86A1137B6822}" type="pres">
      <dgm:prSet presAssocID="{C5073A8D-BAA7-49DD-BF0E-3175A6179C7C}" presName="connTx" presStyleLbl="parChTrans1D2" presStyleIdx="3" presStyleCnt="4"/>
      <dgm:spPr/>
      <dgm:t>
        <a:bodyPr/>
        <a:lstStyle/>
        <a:p>
          <a:endParaRPr lang="en-US"/>
        </a:p>
      </dgm:t>
    </dgm:pt>
    <dgm:pt modelId="{83A52660-C710-428B-9EB6-14345D7F4926}" type="pres">
      <dgm:prSet presAssocID="{9CA3A2CC-AFD9-4497-A64F-86A84513386C}" presName="root2" presStyleCnt="0"/>
      <dgm:spPr/>
    </dgm:pt>
    <dgm:pt modelId="{86DD67C7-CC31-42C5-8D1A-DC45456D598A}" type="pres">
      <dgm:prSet presAssocID="{9CA3A2CC-AFD9-4497-A64F-86A84513386C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FF16B8-06A8-4EBD-A175-00BC3B06FA92}" type="pres">
      <dgm:prSet presAssocID="{9CA3A2CC-AFD9-4497-A64F-86A84513386C}" presName="level3hierChild" presStyleCnt="0"/>
      <dgm:spPr/>
    </dgm:pt>
    <dgm:pt modelId="{67A33267-B174-4E33-BEDF-BCB9086DBA7F}" type="pres">
      <dgm:prSet presAssocID="{50F802A7-3CCF-4609-8464-FFF857D6A587}" presName="conn2-1" presStyleLbl="parChTrans1D3" presStyleIdx="6" presStyleCnt="8"/>
      <dgm:spPr/>
      <dgm:t>
        <a:bodyPr/>
        <a:lstStyle/>
        <a:p>
          <a:endParaRPr lang="en-US"/>
        </a:p>
      </dgm:t>
    </dgm:pt>
    <dgm:pt modelId="{672FC729-46AA-4F63-98AB-EDB59B32DFCF}" type="pres">
      <dgm:prSet presAssocID="{50F802A7-3CCF-4609-8464-FFF857D6A587}" presName="connTx" presStyleLbl="parChTrans1D3" presStyleIdx="6" presStyleCnt="8"/>
      <dgm:spPr/>
      <dgm:t>
        <a:bodyPr/>
        <a:lstStyle/>
        <a:p>
          <a:endParaRPr lang="en-US"/>
        </a:p>
      </dgm:t>
    </dgm:pt>
    <dgm:pt modelId="{B9DD4275-4520-4C88-B22E-58C6AB1D2992}" type="pres">
      <dgm:prSet presAssocID="{C0A5B217-0B96-4EE3-A105-F95E0786C907}" presName="root2" presStyleCnt="0"/>
      <dgm:spPr/>
    </dgm:pt>
    <dgm:pt modelId="{1358231B-C427-46FE-BAB6-EB201B975B3E}" type="pres">
      <dgm:prSet presAssocID="{C0A5B217-0B96-4EE3-A105-F95E0786C907}" presName="LevelTwoTextNode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346D37-51E6-4EAB-8356-37B94B2084A7}" type="pres">
      <dgm:prSet presAssocID="{C0A5B217-0B96-4EE3-A105-F95E0786C907}" presName="level3hierChild" presStyleCnt="0"/>
      <dgm:spPr/>
    </dgm:pt>
    <dgm:pt modelId="{0E4FBE3E-9125-43BC-9268-4F0EBE8FF926}" type="pres">
      <dgm:prSet presAssocID="{6CBAA987-ED98-4397-A2E9-BFEDA6C453CE}" presName="conn2-1" presStyleLbl="parChTrans1D3" presStyleIdx="7" presStyleCnt="8"/>
      <dgm:spPr/>
      <dgm:t>
        <a:bodyPr/>
        <a:lstStyle/>
        <a:p>
          <a:endParaRPr lang="en-US"/>
        </a:p>
      </dgm:t>
    </dgm:pt>
    <dgm:pt modelId="{5BD7B1D1-F264-47E4-B7FD-CA5CA34C2C98}" type="pres">
      <dgm:prSet presAssocID="{6CBAA987-ED98-4397-A2E9-BFEDA6C453CE}" presName="connTx" presStyleLbl="parChTrans1D3" presStyleIdx="7" presStyleCnt="8"/>
      <dgm:spPr/>
      <dgm:t>
        <a:bodyPr/>
        <a:lstStyle/>
        <a:p>
          <a:endParaRPr lang="en-US"/>
        </a:p>
      </dgm:t>
    </dgm:pt>
    <dgm:pt modelId="{4B5C610D-FDA0-430B-8792-4CE6C79EC9F6}" type="pres">
      <dgm:prSet presAssocID="{EC03B653-0A87-4B90-847A-0A431DEE4BA5}" presName="root2" presStyleCnt="0"/>
      <dgm:spPr/>
    </dgm:pt>
    <dgm:pt modelId="{4BB15D11-F201-433A-B5B2-E14F3CEEC4CE}" type="pres">
      <dgm:prSet presAssocID="{EC03B653-0A87-4B90-847A-0A431DEE4BA5}" presName="LevelTwoTextNode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ABD101-0656-48DC-A0C0-0113C56C6C6F}" type="pres">
      <dgm:prSet presAssocID="{EC03B653-0A87-4B90-847A-0A431DEE4BA5}" presName="level3hierChild" presStyleCnt="0"/>
      <dgm:spPr/>
    </dgm:pt>
  </dgm:ptLst>
  <dgm:cxnLst>
    <dgm:cxn modelId="{4A9CE4A0-72A7-47AC-B593-3CA46DB5471C}" type="presOf" srcId="{6CBAA987-ED98-4397-A2E9-BFEDA6C453CE}" destId="{0E4FBE3E-9125-43BC-9268-4F0EBE8FF926}" srcOrd="0" destOrd="0" presId="urn:microsoft.com/office/officeart/2005/8/layout/hierarchy2"/>
    <dgm:cxn modelId="{527F823B-D81C-48CC-A4B2-0D0AC6AA1CF6}" type="presOf" srcId="{4C28C32A-63FC-4007-BBD7-08F650F83F54}" destId="{5F513338-C18E-411C-BC40-246099D97CAD}" srcOrd="0" destOrd="0" presId="urn:microsoft.com/office/officeart/2005/8/layout/hierarchy2"/>
    <dgm:cxn modelId="{93DE4BD9-A6B0-47B0-B14B-C9C1E4780017}" type="presOf" srcId="{E925CD94-CB45-4C39-8D53-CA6AD596C4C5}" destId="{7CEBC709-B5C9-4B6C-A313-2F25028EED51}" srcOrd="0" destOrd="0" presId="urn:microsoft.com/office/officeart/2005/8/layout/hierarchy2"/>
    <dgm:cxn modelId="{6F0CC1AD-BFD3-49A5-8D9F-D2B5AA94CA6E}" srcId="{E3EF4CD6-24F1-4A8E-96BA-B71549E34E9C}" destId="{F4C2E859-29B3-41EE-8785-51629BF238F8}" srcOrd="0" destOrd="0" parTransId="{1551E948-31F1-49B2-96F5-D20464777280}" sibTransId="{1CD3BD88-B81F-4ED2-B91B-536F83A1D79C}"/>
    <dgm:cxn modelId="{FE27914B-541B-4FBB-824B-E07A4C019A81}" type="presOf" srcId="{9CA3A2CC-AFD9-4497-A64F-86A84513386C}" destId="{86DD67C7-CC31-42C5-8D1A-DC45456D598A}" srcOrd="0" destOrd="0" presId="urn:microsoft.com/office/officeart/2005/8/layout/hierarchy2"/>
    <dgm:cxn modelId="{53530F90-C5ED-4F8F-9DDA-B8B3395EA0AD}" srcId="{E3EF4CD6-24F1-4A8E-96BA-B71549E34E9C}" destId="{5D8FB066-3E9F-4208-A42D-813732C8C3D9}" srcOrd="1" destOrd="0" parTransId="{7BAE5E42-D293-4919-B4E5-86BDEB24C650}" sibTransId="{7F345B0B-C2E4-4E1B-A955-CA164E36377E}"/>
    <dgm:cxn modelId="{8F6A3BDB-EB19-41B6-ABDD-9710909F1B3A}" type="presOf" srcId="{50F802A7-3CCF-4609-8464-FFF857D6A587}" destId="{672FC729-46AA-4F63-98AB-EDB59B32DFCF}" srcOrd="1" destOrd="0" presId="urn:microsoft.com/office/officeart/2005/8/layout/hierarchy2"/>
    <dgm:cxn modelId="{7E0D3C89-C42A-4279-9410-F5465FF7A2D4}" srcId="{2895E509-5D9E-4C03-B5C5-F148ADCF0EBB}" destId="{9CA3A2CC-AFD9-4497-A64F-86A84513386C}" srcOrd="3" destOrd="0" parTransId="{C5073A8D-BAA7-49DD-BF0E-3175A6179C7C}" sibTransId="{08350504-00DB-44DC-A321-26FA358DA510}"/>
    <dgm:cxn modelId="{646C5F9B-4CE3-4C79-96C8-38F7BFE1511B}" type="presOf" srcId="{62073853-990F-4166-8578-E691048B93FC}" destId="{4F9A815E-7BF3-4D85-B987-AC73E292AD9A}" srcOrd="0" destOrd="0" presId="urn:microsoft.com/office/officeart/2005/8/layout/hierarchy2"/>
    <dgm:cxn modelId="{8D7F224D-B112-4CBD-9CCC-CD0C66244B35}" type="presOf" srcId="{4235D4CA-2816-433F-8B81-ECD4E48CE373}" destId="{3521DCE2-C2BF-4C24-8DAD-F78DBE3D9417}" srcOrd="0" destOrd="0" presId="urn:microsoft.com/office/officeart/2005/8/layout/hierarchy2"/>
    <dgm:cxn modelId="{6C9A83E4-5330-4F97-AEF8-BA6897A7191D}" srcId="{2895E509-5D9E-4C03-B5C5-F148ADCF0EBB}" destId="{9DA10114-BEC6-4899-810C-A27F5C5AB6C6}" srcOrd="1" destOrd="0" parTransId="{193F9BA5-7D10-45A4-A5D6-C726567808D5}" sibTransId="{CCC6E9AA-D354-40EF-98F1-321F178DD613}"/>
    <dgm:cxn modelId="{758EF84F-95B9-40B1-A147-AB3B0D10A86D}" type="presOf" srcId="{601D96BB-21D5-42D3-B252-DEAEDF3C53A6}" destId="{3BE97F68-381F-4EB4-B72A-1213533F2AEE}" srcOrd="0" destOrd="0" presId="urn:microsoft.com/office/officeart/2005/8/layout/hierarchy2"/>
    <dgm:cxn modelId="{88B421B1-ADCA-4931-977A-5ECC85E0E0A3}" srcId="{D5A3859F-1DAF-41C6-B7DF-AF91EEF4288D}" destId="{E925CD94-CB45-4C39-8D53-CA6AD596C4C5}" srcOrd="0" destOrd="0" parTransId="{4C28C32A-63FC-4007-BBD7-08F650F83F54}" sibTransId="{FC731DD6-A377-4E2F-A351-C9C8C1522236}"/>
    <dgm:cxn modelId="{D2D272A0-8320-4678-A08E-852F3B53A64B}" type="presOf" srcId="{6CBAA987-ED98-4397-A2E9-BFEDA6C453CE}" destId="{5BD7B1D1-F264-47E4-B7FD-CA5CA34C2C98}" srcOrd="1" destOrd="0" presId="urn:microsoft.com/office/officeart/2005/8/layout/hierarchy2"/>
    <dgm:cxn modelId="{821BEEEC-5728-4908-B564-CFA9AFFFB5E4}" type="presOf" srcId="{7BAE5E42-D293-4919-B4E5-86BDEB24C650}" destId="{3B2A0BC1-C8FD-45A5-BD9D-BB223A4C10D6}" srcOrd="0" destOrd="0" presId="urn:microsoft.com/office/officeart/2005/8/layout/hierarchy2"/>
    <dgm:cxn modelId="{ECF85751-6DE6-4C22-BB66-AFE2BF9B58B9}" type="presOf" srcId="{62073853-990F-4166-8578-E691048B93FC}" destId="{62F2099A-E526-4CBB-9D2E-1DCA43F18AC8}" srcOrd="1" destOrd="0" presId="urn:microsoft.com/office/officeart/2005/8/layout/hierarchy2"/>
    <dgm:cxn modelId="{82B5822F-2CD7-4C83-AC93-3839E9DE27EA}" type="presOf" srcId="{601D96BB-21D5-42D3-B252-DEAEDF3C53A6}" destId="{E06353CC-87F2-4809-A3AD-CC3850DF01B8}" srcOrd="1" destOrd="0" presId="urn:microsoft.com/office/officeart/2005/8/layout/hierarchy2"/>
    <dgm:cxn modelId="{9318777C-B739-4216-89CB-1C03411F09FB}" type="presOf" srcId="{7BAE5E42-D293-4919-B4E5-86BDEB24C650}" destId="{7DEE8865-56AB-46F3-980A-49B07372F694}" srcOrd="1" destOrd="0" presId="urn:microsoft.com/office/officeart/2005/8/layout/hierarchy2"/>
    <dgm:cxn modelId="{AF57CEB1-FB27-4F79-86FD-534A254EA1B8}" type="presOf" srcId="{E3EF4CD6-24F1-4A8E-96BA-B71549E34E9C}" destId="{60B8329C-E894-4291-A5AE-7983CE1A72F7}" srcOrd="0" destOrd="0" presId="urn:microsoft.com/office/officeart/2005/8/layout/hierarchy2"/>
    <dgm:cxn modelId="{4C17833C-1169-47BF-B507-806B4492292A}" type="presOf" srcId="{193F9BA5-7D10-45A4-A5D6-C726567808D5}" destId="{262998CB-A361-4720-B7DB-0D4525458DCD}" srcOrd="0" destOrd="0" presId="urn:microsoft.com/office/officeart/2005/8/layout/hierarchy2"/>
    <dgm:cxn modelId="{50E3FE3B-0F85-41D3-8C64-E7BF0DB95831}" type="presOf" srcId="{F5E30EB1-72C3-4AC1-B494-44497252F808}" destId="{C7110659-207C-4CF4-A77B-0AFD343BA6CE}" srcOrd="1" destOrd="0" presId="urn:microsoft.com/office/officeart/2005/8/layout/hierarchy2"/>
    <dgm:cxn modelId="{333E0FEF-8627-4893-9498-948F3B6B0119}" type="presOf" srcId="{4235D4CA-2816-433F-8B81-ECD4E48CE373}" destId="{11FD40BF-A414-4D99-B5BF-A492E2F64BCB}" srcOrd="1" destOrd="0" presId="urn:microsoft.com/office/officeart/2005/8/layout/hierarchy2"/>
    <dgm:cxn modelId="{4DF55D8A-E2FF-474A-9D71-E0791F4587AE}" type="presOf" srcId="{390EF45B-40AB-4DA8-B8EA-724D281AD8F3}" destId="{7F6B2E86-4CB0-430C-9F59-7C3B1CED002E}" srcOrd="0" destOrd="0" presId="urn:microsoft.com/office/officeart/2005/8/layout/hierarchy2"/>
    <dgm:cxn modelId="{CAA3C346-AB65-4DB8-B6F4-A19FBE82B4CA}" type="presOf" srcId="{C5073A8D-BAA7-49DD-BF0E-3175A6179C7C}" destId="{5F547700-A7A1-4664-BAC2-86A1137B6822}" srcOrd="1" destOrd="0" presId="urn:microsoft.com/office/officeart/2005/8/layout/hierarchy2"/>
    <dgm:cxn modelId="{B537DED0-433F-4D58-8E52-4B16538097C2}" type="presOf" srcId="{5D8FB066-3E9F-4208-A42D-813732C8C3D9}" destId="{065BC37B-A92C-48F3-B4C6-08C5A5B8E19D}" srcOrd="0" destOrd="0" presId="urn:microsoft.com/office/officeart/2005/8/layout/hierarchy2"/>
    <dgm:cxn modelId="{39F41216-B395-4512-93BC-E4F146C31E87}" type="presOf" srcId="{D5A3859F-1DAF-41C6-B7DF-AF91EEF4288D}" destId="{FF3F7572-7442-408C-B6AC-CB19BB730F6D}" srcOrd="0" destOrd="0" presId="urn:microsoft.com/office/officeart/2005/8/layout/hierarchy2"/>
    <dgm:cxn modelId="{B7177914-447C-4DE2-8EE0-D70EBB9FA998}" type="presOf" srcId="{0BBB5664-1829-4C10-9FD9-710225E4D427}" destId="{09447774-A4DC-4425-A15F-974AB4A1291D}" srcOrd="0" destOrd="0" presId="urn:microsoft.com/office/officeart/2005/8/layout/hierarchy2"/>
    <dgm:cxn modelId="{361A1EE7-5B47-4280-B0B3-3059B16869CA}" type="presOf" srcId="{F5E30EB1-72C3-4AC1-B494-44497252F808}" destId="{C1B8DBE9-6DFD-4839-8579-47130B513B68}" srcOrd="0" destOrd="0" presId="urn:microsoft.com/office/officeart/2005/8/layout/hierarchy2"/>
    <dgm:cxn modelId="{369F438D-EB79-460B-9497-E58CA01C2BA9}" type="presOf" srcId="{F4C2E859-29B3-41EE-8785-51629BF238F8}" destId="{F20CAF6D-D86C-4ACA-AAE0-0EA09849E915}" srcOrd="0" destOrd="0" presId="urn:microsoft.com/office/officeart/2005/8/layout/hierarchy2"/>
    <dgm:cxn modelId="{808A76D1-39C9-4F35-ACF2-D853F13EB562}" type="presOf" srcId="{C0A5B217-0B96-4EE3-A105-F95E0786C907}" destId="{1358231B-C427-46FE-BAB6-EB201B975B3E}" srcOrd="0" destOrd="0" presId="urn:microsoft.com/office/officeart/2005/8/layout/hierarchy2"/>
    <dgm:cxn modelId="{F358CC4C-D2A8-4CC5-9CEE-D0B3D56E4B26}" type="presOf" srcId="{EC03B653-0A87-4B90-847A-0A431DEE4BA5}" destId="{4BB15D11-F201-433A-B5B2-E14F3CEEC4CE}" srcOrd="0" destOrd="0" presId="urn:microsoft.com/office/officeart/2005/8/layout/hierarchy2"/>
    <dgm:cxn modelId="{20BC866A-B22B-4DAF-8ABC-8223EB77804A}" type="presOf" srcId="{2895E509-5D9E-4C03-B5C5-F148ADCF0EBB}" destId="{8A17161F-7232-46E7-8889-84E6F85BECEF}" srcOrd="0" destOrd="0" presId="urn:microsoft.com/office/officeart/2005/8/layout/hierarchy2"/>
    <dgm:cxn modelId="{8AAD842E-C19A-41AC-9BDF-10B038FBBA2F}" type="presOf" srcId="{D3ED72F6-3DB9-46B8-927F-47C3EF4C63AD}" destId="{2804FAC2-DD4F-4E60-B9C2-DCCB824F6EA1}" srcOrd="0" destOrd="0" presId="urn:microsoft.com/office/officeart/2005/8/layout/hierarchy2"/>
    <dgm:cxn modelId="{7D1DFA8E-B5D6-49A2-84B5-001B5DECE1A1}" srcId="{2895E509-5D9E-4C03-B5C5-F148ADCF0EBB}" destId="{D5A3859F-1DAF-41C6-B7DF-AF91EEF4288D}" srcOrd="2" destOrd="0" parTransId="{62073853-990F-4166-8578-E691048B93FC}" sibTransId="{1166D1A5-D801-43FD-A14C-D79CFDC80E3B}"/>
    <dgm:cxn modelId="{65DEC9D0-C78D-4BCB-8846-DD3145E6EE7E}" srcId="{9CA3A2CC-AFD9-4497-A64F-86A84513386C}" destId="{C0A5B217-0B96-4EE3-A105-F95E0786C907}" srcOrd="0" destOrd="0" parTransId="{50F802A7-3CCF-4609-8464-FFF857D6A587}" sibTransId="{860BC142-CA6E-464E-AC32-90C3DF011CDD}"/>
    <dgm:cxn modelId="{1F7DCBB7-5C17-4CF6-95EA-B113357D4B27}" srcId="{D5A3859F-1DAF-41C6-B7DF-AF91EEF4288D}" destId="{D3ED72F6-3DB9-46B8-927F-47C3EF4C63AD}" srcOrd="2" destOrd="0" parTransId="{0BBB5664-1829-4C10-9FD9-710225E4D427}" sibTransId="{A7803F5B-5CD5-4401-837C-850379923D9C}"/>
    <dgm:cxn modelId="{526E8894-5AEE-4836-A457-788132B9CB7E}" type="presOf" srcId="{4C28C32A-63FC-4007-BBD7-08F650F83F54}" destId="{F39D1052-FF63-4DBB-A3A3-6D8EFB8B624E}" srcOrd="1" destOrd="0" presId="urn:microsoft.com/office/officeart/2005/8/layout/hierarchy2"/>
    <dgm:cxn modelId="{11BD0731-F744-4392-802E-0BB8919FFE40}" type="presOf" srcId="{50F802A7-3CCF-4609-8464-FFF857D6A587}" destId="{67A33267-B174-4E33-BEDF-BCB9086DBA7F}" srcOrd="0" destOrd="0" presId="urn:microsoft.com/office/officeart/2005/8/layout/hierarchy2"/>
    <dgm:cxn modelId="{DD6343AB-082F-4C17-8A2B-04F7784CFEE0}" type="presOf" srcId="{1551E948-31F1-49B2-96F5-D20464777280}" destId="{EAED2E3C-16CA-4CE9-A81E-03A64F71967A}" srcOrd="1" destOrd="0" presId="urn:microsoft.com/office/officeart/2005/8/layout/hierarchy2"/>
    <dgm:cxn modelId="{231518A0-33A3-4EAF-AD56-66FA63E4028B}" type="presOf" srcId="{E261EE3D-940E-4E8F-B6FA-1B3D7469171B}" destId="{C6FE4618-8DF4-4014-B896-74FC61B9A474}" srcOrd="0" destOrd="0" presId="urn:microsoft.com/office/officeart/2005/8/layout/hierarchy2"/>
    <dgm:cxn modelId="{5350B3B8-D0FD-41BE-9831-BC7B81F4EB3E}" type="presOf" srcId="{0BBB5664-1829-4C10-9FD9-710225E4D427}" destId="{8AF34728-38BE-4B40-9A48-97FB69075B12}" srcOrd="1" destOrd="0" presId="urn:microsoft.com/office/officeart/2005/8/layout/hierarchy2"/>
    <dgm:cxn modelId="{463B5D2B-00C2-4F89-9D67-F3ED1B122A08}" type="presOf" srcId="{1551E948-31F1-49B2-96F5-D20464777280}" destId="{0141E775-0026-4D8E-B5D6-456169DD26B4}" srcOrd="0" destOrd="0" presId="urn:microsoft.com/office/officeart/2005/8/layout/hierarchy2"/>
    <dgm:cxn modelId="{82BC7663-9548-4347-B6EB-0316D795A556}" srcId="{D5A3859F-1DAF-41C6-B7DF-AF91EEF4288D}" destId="{E261EE3D-940E-4E8F-B6FA-1B3D7469171B}" srcOrd="1" destOrd="0" parTransId="{4235D4CA-2816-433F-8B81-ECD4E48CE373}" sibTransId="{E1A96F64-B548-42C2-A0E3-A70E5C7DD071}"/>
    <dgm:cxn modelId="{9D4C2753-1832-4901-B0BE-CF0D2C1BFB44}" type="presOf" srcId="{193F9BA5-7D10-45A4-A5D6-C726567808D5}" destId="{24459F5F-EEC5-4955-BE13-6A243FA41A69}" srcOrd="1" destOrd="0" presId="urn:microsoft.com/office/officeart/2005/8/layout/hierarchy2"/>
    <dgm:cxn modelId="{62E54623-1E9B-4170-97A8-AB8D537E6AF5}" srcId="{2895E509-5D9E-4C03-B5C5-F148ADCF0EBB}" destId="{E3EF4CD6-24F1-4A8E-96BA-B71549E34E9C}" srcOrd="0" destOrd="0" parTransId="{F5E30EB1-72C3-4AC1-B494-44497252F808}" sibTransId="{A857DBD9-6897-42E0-B1BA-FD5C591EDB41}"/>
    <dgm:cxn modelId="{E2632E3A-1A24-4B19-A49B-9209F276E9EE}" type="presOf" srcId="{ECBCC8DF-8AF8-49FD-A366-CE99046B47B8}" destId="{031D1FF4-6156-4A3F-AEB0-F37ABFB065A1}" srcOrd="0" destOrd="0" presId="urn:microsoft.com/office/officeart/2005/8/layout/hierarchy2"/>
    <dgm:cxn modelId="{03C467D5-E383-43F2-932C-FA780FFF7080}" srcId="{390EF45B-40AB-4DA8-B8EA-724D281AD8F3}" destId="{2895E509-5D9E-4C03-B5C5-F148ADCF0EBB}" srcOrd="0" destOrd="0" parTransId="{90F8DA49-32E2-4BE7-802F-0B1AA505354D}" sibTransId="{21F9D810-D11D-4ADA-96B9-9BC3572EE53A}"/>
    <dgm:cxn modelId="{0695F593-C7C1-452D-9D8E-770883D6129C}" type="presOf" srcId="{C5073A8D-BAA7-49DD-BF0E-3175A6179C7C}" destId="{ABD80163-7860-4F8F-B571-06A3479C9F0F}" srcOrd="0" destOrd="0" presId="urn:microsoft.com/office/officeart/2005/8/layout/hierarchy2"/>
    <dgm:cxn modelId="{C90E2590-CDF2-42EC-B89B-850518F89DF1}" type="presOf" srcId="{9DA10114-BEC6-4899-810C-A27F5C5AB6C6}" destId="{F2FEBC6E-4202-438F-A69E-239F136958C3}" srcOrd="0" destOrd="0" presId="urn:microsoft.com/office/officeart/2005/8/layout/hierarchy2"/>
    <dgm:cxn modelId="{1C4564F4-E23D-451A-8A11-4998654BD781}" srcId="{9CA3A2CC-AFD9-4497-A64F-86A84513386C}" destId="{EC03B653-0A87-4B90-847A-0A431DEE4BA5}" srcOrd="1" destOrd="0" parTransId="{6CBAA987-ED98-4397-A2E9-BFEDA6C453CE}" sibTransId="{D845A4E0-796C-4533-A391-026F1A1E6BD2}"/>
    <dgm:cxn modelId="{1B42A023-4682-4380-8E84-32BE5C1E13B8}" srcId="{9DA10114-BEC6-4899-810C-A27F5C5AB6C6}" destId="{ECBCC8DF-8AF8-49FD-A366-CE99046B47B8}" srcOrd="0" destOrd="0" parTransId="{601D96BB-21D5-42D3-B252-DEAEDF3C53A6}" sibTransId="{88DF08C6-A056-4657-A82C-16C3951425D3}"/>
    <dgm:cxn modelId="{F4968115-5CEA-4524-82EE-728EDD552155}" type="presParOf" srcId="{7F6B2E86-4CB0-430C-9F59-7C3B1CED002E}" destId="{8DE0BBC3-D415-4C93-9C97-43AEF2C8B2B9}" srcOrd="0" destOrd="0" presId="urn:microsoft.com/office/officeart/2005/8/layout/hierarchy2"/>
    <dgm:cxn modelId="{82310656-F235-4730-9619-FA96189F58BD}" type="presParOf" srcId="{8DE0BBC3-D415-4C93-9C97-43AEF2C8B2B9}" destId="{8A17161F-7232-46E7-8889-84E6F85BECEF}" srcOrd="0" destOrd="0" presId="urn:microsoft.com/office/officeart/2005/8/layout/hierarchy2"/>
    <dgm:cxn modelId="{F1E03056-EEBC-4184-BBD5-8C469B700A98}" type="presParOf" srcId="{8DE0BBC3-D415-4C93-9C97-43AEF2C8B2B9}" destId="{04F662A3-02F1-41EC-B1AA-A611694D5AF7}" srcOrd="1" destOrd="0" presId="urn:microsoft.com/office/officeart/2005/8/layout/hierarchy2"/>
    <dgm:cxn modelId="{9B314AAD-549F-46DF-8A6F-268CF3234D25}" type="presParOf" srcId="{04F662A3-02F1-41EC-B1AA-A611694D5AF7}" destId="{C1B8DBE9-6DFD-4839-8579-47130B513B68}" srcOrd="0" destOrd="0" presId="urn:microsoft.com/office/officeart/2005/8/layout/hierarchy2"/>
    <dgm:cxn modelId="{AFED9ACF-E9AC-4B15-A0F7-849BACC5517B}" type="presParOf" srcId="{C1B8DBE9-6DFD-4839-8579-47130B513B68}" destId="{C7110659-207C-4CF4-A77B-0AFD343BA6CE}" srcOrd="0" destOrd="0" presId="urn:microsoft.com/office/officeart/2005/8/layout/hierarchy2"/>
    <dgm:cxn modelId="{9F65B0B4-7042-405C-9D12-CA5D518A5437}" type="presParOf" srcId="{04F662A3-02F1-41EC-B1AA-A611694D5AF7}" destId="{3325D8C9-60A9-4541-8825-D9B18808341B}" srcOrd="1" destOrd="0" presId="urn:microsoft.com/office/officeart/2005/8/layout/hierarchy2"/>
    <dgm:cxn modelId="{C62B9BB9-9DFD-4642-88D8-FB29197E2065}" type="presParOf" srcId="{3325D8C9-60A9-4541-8825-D9B18808341B}" destId="{60B8329C-E894-4291-A5AE-7983CE1A72F7}" srcOrd="0" destOrd="0" presId="urn:microsoft.com/office/officeart/2005/8/layout/hierarchy2"/>
    <dgm:cxn modelId="{C6A8E541-9D68-445C-859A-0CC228B18EF6}" type="presParOf" srcId="{3325D8C9-60A9-4541-8825-D9B18808341B}" destId="{458DFE45-48D2-4C4F-833B-B84BCC237F25}" srcOrd="1" destOrd="0" presId="urn:microsoft.com/office/officeart/2005/8/layout/hierarchy2"/>
    <dgm:cxn modelId="{1311A2FF-ACED-4D32-8208-0AC7444A7391}" type="presParOf" srcId="{458DFE45-48D2-4C4F-833B-B84BCC237F25}" destId="{0141E775-0026-4D8E-B5D6-456169DD26B4}" srcOrd="0" destOrd="0" presId="urn:microsoft.com/office/officeart/2005/8/layout/hierarchy2"/>
    <dgm:cxn modelId="{A796022E-DBDB-4730-B4E2-A6A425C667BC}" type="presParOf" srcId="{0141E775-0026-4D8E-B5D6-456169DD26B4}" destId="{EAED2E3C-16CA-4CE9-A81E-03A64F71967A}" srcOrd="0" destOrd="0" presId="urn:microsoft.com/office/officeart/2005/8/layout/hierarchy2"/>
    <dgm:cxn modelId="{48F9E85F-2C7C-4A79-83D7-F6150EE1112A}" type="presParOf" srcId="{458DFE45-48D2-4C4F-833B-B84BCC237F25}" destId="{50B92E4B-34D4-46F5-A5C3-DAE4C2C5117B}" srcOrd="1" destOrd="0" presId="urn:microsoft.com/office/officeart/2005/8/layout/hierarchy2"/>
    <dgm:cxn modelId="{57DB3D5A-100D-43CE-8DF7-6B45D4804A4D}" type="presParOf" srcId="{50B92E4B-34D4-46F5-A5C3-DAE4C2C5117B}" destId="{F20CAF6D-D86C-4ACA-AAE0-0EA09849E915}" srcOrd="0" destOrd="0" presId="urn:microsoft.com/office/officeart/2005/8/layout/hierarchy2"/>
    <dgm:cxn modelId="{382FB729-5275-4371-9347-E27E1041081C}" type="presParOf" srcId="{50B92E4B-34D4-46F5-A5C3-DAE4C2C5117B}" destId="{2F640A76-1FFB-4520-9AE1-0542B798977D}" srcOrd="1" destOrd="0" presId="urn:microsoft.com/office/officeart/2005/8/layout/hierarchy2"/>
    <dgm:cxn modelId="{3380C9BB-FFE0-41BC-BA0F-A80E434059D2}" type="presParOf" srcId="{458DFE45-48D2-4C4F-833B-B84BCC237F25}" destId="{3B2A0BC1-C8FD-45A5-BD9D-BB223A4C10D6}" srcOrd="2" destOrd="0" presId="urn:microsoft.com/office/officeart/2005/8/layout/hierarchy2"/>
    <dgm:cxn modelId="{6F6B7C96-717B-41C1-AADA-3AD2A32CECAE}" type="presParOf" srcId="{3B2A0BC1-C8FD-45A5-BD9D-BB223A4C10D6}" destId="{7DEE8865-56AB-46F3-980A-49B07372F694}" srcOrd="0" destOrd="0" presId="urn:microsoft.com/office/officeart/2005/8/layout/hierarchy2"/>
    <dgm:cxn modelId="{14A77EF7-55B7-4F4B-9244-38221CF5838E}" type="presParOf" srcId="{458DFE45-48D2-4C4F-833B-B84BCC237F25}" destId="{09ADA7D5-6530-4D05-BA27-36A5A71D4811}" srcOrd="3" destOrd="0" presId="urn:microsoft.com/office/officeart/2005/8/layout/hierarchy2"/>
    <dgm:cxn modelId="{CEBB592D-8700-4D41-BF90-9109B479EA61}" type="presParOf" srcId="{09ADA7D5-6530-4D05-BA27-36A5A71D4811}" destId="{065BC37B-A92C-48F3-B4C6-08C5A5B8E19D}" srcOrd="0" destOrd="0" presId="urn:microsoft.com/office/officeart/2005/8/layout/hierarchy2"/>
    <dgm:cxn modelId="{789C5EA3-7DAF-44B7-BA95-69B8E7B8FC66}" type="presParOf" srcId="{09ADA7D5-6530-4D05-BA27-36A5A71D4811}" destId="{25B8496C-712B-48FB-8D20-43F5AC6A81CE}" srcOrd="1" destOrd="0" presId="urn:microsoft.com/office/officeart/2005/8/layout/hierarchy2"/>
    <dgm:cxn modelId="{6D2574BC-E8C5-400F-98EE-F2E9EABA3CEE}" type="presParOf" srcId="{04F662A3-02F1-41EC-B1AA-A611694D5AF7}" destId="{262998CB-A361-4720-B7DB-0D4525458DCD}" srcOrd="2" destOrd="0" presId="urn:microsoft.com/office/officeart/2005/8/layout/hierarchy2"/>
    <dgm:cxn modelId="{1D7BC817-33F9-4048-99F4-07D7D51762CA}" type="presParOf" srcId="{262998CB-A361-4720-B7DB-0D4525458DCD}" destId="{24459F5F-EEC5-4955-BE13-6A243FA41A69}" srcOrd="0" destOrd="0" presId="urn:microsoft.com/office/officeart/2005/8/layout/hierarchy2"/>
    <dgm:cxn modelId="{4CC53D10-422B-496D-B7B4-F5070CDDAD98}" type="presParOf" srcId="{04F662A3-02F1-41EC-B1AA-A611694D5AF7}" destId="{341E11AF-F5B4-4BA9-91DF-A4CBF165CC59}" srcOrd="3" destOrd="0" presId="urn:microsoft.com/office/officeart/2005/8/layout/hierarchy2"/>
    <dgm:cxn modelId="{9666875B-8F2E-4A1F-826B-31F95897FB1D}" type="presParOf" srcId="{341E11AF-F5B4-4BA9-91DF-A4CBF165CC59}" destId="{F2FEBC6E-4202-438F-A69E-239F136958C3}" srcOrd="0" destOrd="0" presId="urn:microsoft.com/office/officeart/2005/8/layout/hierarchy2"/>
    <dgm:cxn modelId="{F9DA0DA3-062A-4EA9-80BB-5EA4526FF9C4}" type="presParOf" srcId="{341E11AF-F5B4-4BA9-91DF-A4CBF165CC59}" destId="{C06CDC96-9777-437F-A4CF-356D96F596F3}" srcOrd="1" destOrd="0" presId="urn:microsoft.com/office/officeart/2005/8/layout/hierarchy2"/>
    <dgm:cxn modelId="{3ADE1945-290F-4525-8B07-EF1BAFA18C04}" type="presParOf" srcId="{C06CDC96-9777-437F-A4CF-356D96F596F3}" destId="{3BE97F68-381F-4EB4-B72A-1213533F2AEE}" srcOrd="0" destOrd="0" presId="urn:microsoft.com/office/officeart/2005/8/layout/hierarchy2"/>
    <dgm:cxn modelId="{83B6F76F-66E6-40CB-B232-17AB57D38BCC}" type="presParOf" srcId="{3BE97F68-381F-4EB4-B72A-1213533F2AEE}" destId="{E06353CC-87F2-4809-A3AD-CC3850DF01B8}" srcOrd="0" destOrd="0" presId="urn:microsoft.com/office/officeart/2005/8/layout/hierarchy2"/>
    <dgm:cxn modelId="{D1EDDA67-AA39-4BE7-8E37-71004A24CCD5}" type="presParOf" srcId="{C06CDC96-9777-437F-A4CF-356D96F596F3}" destId="{2B61F07F-5149-4855-9BD3-A15402A2AC21}" srcOrd="1" destOrd="0" presId="urn:microsoft.com/office/officeart/2005/8/layout/hierarchy2"/>
    <dgm:cxn modelId="{8419081C-52BF-4156-945B-C911C7E93B19}" type="presParOf" srcId="{2B61F07F-5149-4855-9BD3-A15402A2AC21}" destId="{031D1FF4-6156-4A3F-AEB0-F37ABFB065A1}" srcOrd="0" destOrd="0" presId="urn:microsoft.com/office/officeart/2005/8/layout/hierarchy2"/>
    <dgm:cxn modelId="{1F648767-9652-4951-9245-15412A3EC2E3}" type="presParOf" srcId="{2B61F07F-5149-4855-9BD3-A15402A2AC21}" destId="{E37EBF76-B26D-455E-8A7C-C839A6D8B270}" srcOrd="1" destOrd="0" presId="urn:microsoft.com/office/officeart/2005/8/layout/hierarchy2"/>
    <dgm:cxn modelId="{00347FB0-3CAD-4F4B-B2F8-8D7A90240C5D}" type="presParOf" srcId="{04F662A3-02F1-41EC-B1AA-A611694D5AF7}" destId="{4F9A815E-7BF3-4D85-B987-AC73E292AD9A}" srcOrd="4" destOrd="0" presId="urn:microsoft.com/office/officeart/2005/8/layout/hierarchy2"/>
    <dgm:cxn modelId="{C4DB4FEC-6A90-4C56-8A0B-25F1EBE11C88}" type="presParOf" srcId="{4F9A815E-7BF3-4D85-B987-AC73E292AD9A}" destId="{62F2099A-E526-4CBB-9D2E-1DCA43F18AC8}" srcOrd="0" destOrd="0" presId="urn:microsoft.com/office/officeart/2005/8/layout/hierarchy2"/>
    <dgm:cxn modelId="{B31AD19F-1C78-40DD-BF15-B65C6F8EEED7}" type="presParOf" srcId="{04F662A3-02F1-41EC-B1AA-A611694D5AF7}" destId="{ACB772FE-8655-4F5C-8624-6086813AA893}" srcOrd="5" destOrd="0" presId="urn:microsoft.com/office/officeart/2005/8/layout/hierarchy2"/>
    <dgm:cxn modelId="{F81F4D51-06AF-40B2-9AFA-26E20863A629}" type="presParOf" srcId="{ACB772FE-8655-4F5C-8624-6086813AA893}" destId="{FF3F7572-7442-408C-B6AC-CB19BB730F6D}" srcOrd="0" destOrd="0" presId="urn:microsoft.com/office/officeart/2005/8/layout/hierarchy2"/>
    <dgm:cxn modelId="{82E058AA-2776-440A-A579-AA2C09F8428C}" type="presParOf" srcId="{ACB772FE-8655-4F5C-8624-6086813AA893}" destId="{11977267-F525-4BA9-AB51-B847F7B89DE4}" srcOrd="1" destOrd="0" presId="urn:microsoft.com/office/officeart/2005/8/layout/hierarchy2"/>
    <dgm:cxn modelId="{B8704601-67CF-44C2-ABB6-D21093CC523A}" type="presParOf" srcId="{11977267-F525-4BA9-AB51-B847F7B89DE4}" destId="{5F513338-C18E-411C-BC40-246099D97CAD}" srcOrd="0" destOrd="0" presId="urn:microsoft.com/office/officeart/2005/8/layout/hierarchy2"/>
    <dgm:cxn modelId="{1703C5B5-786A-4D5D-B348-E972623CC872}" type="presParOf" srcId="{5F513338-C18E-411C-BC40-246099D97CAD}" destId="{F39D1052-FF63-4DBB-A3A3-6D8EFB8B624E}" srcOrd="0" destOrd="0" presId="urn:microsoft.com/office/officeart/2005/8/layout/hierarchy2"/>
    <dgm:cxn modelId="{0E3E5643-DD96-4D93-80C6-5B4D7F3B706D}" type="presParOf" srcId="{11977267-F525-4BA9-AB51-B847F7B89DE4}" destId="{F034840E-AE9E-40BB-81B6-867C88343302}" srcOrd="1" destOrd="0" presId="urn:microsoft.com/office/officeart/2005/8/layout/hierarchy2"/>
    <dgm:cxn modelId="{80CA2F49-804B-42E6-BFC8-79735BAC6E45}" type="presParOf" srcId="{F034840E-AE9E-40BB-81B6-867C88343302}" destId="{7CEBC709-B5C9-4B6C-A313-2F25028EED51}" srcOrd="0" destOrd="0" presId="urn:microsoft.com/office/officeart/2005/8/layout/hierarchy2"/>
    <dgm:cxn modelId="{10EAEF50-3DFF-44C5-9112-01F5E571643C}" type="presParOf" srcId="{F034840E-AE9E-40BB-81B6-867C88343302}" destId="{834731BB-CF68-4BFF-A97B-565AE9028FA0}" srcOrd="1" destOrd="0" presId="urn:microsoft.com/office/officeart/2005/8/layout/hierarchy2"/>
    <dgm:cxn modelId="{206001AA-9175-4663-B997-CC326960CA40}" type="presParOf" srcId="{11977267-F525-4BA9-AB51-B847F7B89DE4}" destId="{3521DCE2-C2BF-4C24-8DAD-F78DBE3D9417}" srcOrd="2" destOrd="0" presId="urn:microsoft.com/office/officeart/2005/8/layout/hierarchy2"/>
    <dgm:cxn modelId="{25F67C9A-7F1C-4CE7-9F70-F708F0EC5133}" type="presParOf" srcId="{3521DCE2-C2BF-4C24-8DAD-F78DBE3D9417}" destId="{11FD40BF-A414-4D99-B5BF-A492E2F64BCB}" srcOrd="0" destOrd="0" presId="urn:microsoft.com/office/officeart/2005/8/layout/hierarchy2"/>
    <dgm:cxn modelId="{AB0ABF95-5B39-44DA-B403-09B91CCFB9E9}" type="presParOf" srcId="{11977267-F525-4BA9-AB51-B847F7B89DE4}" destId="{38528042-B3A8-43E3-A35C-A655315534F0}" srcOrd="3" destOrd="0" presId="urn:microsoft.com/office/officeart/2005/8/layout/hierarchy2"/>
    <dgm:cxn modelId="{7E3CC4E2-B328-42C6-8EA9-28AD5B3A8401}" type="presParOf" srcId="{38528042-B3A8-43E3-A35C-A655315534F0}" destId="{C6FE4618-8DF4-4014-B896-74FC61B9A474}" srcOrd="0" destOrd="0" presId="urn:microsoft.com/office/officeart/2005/8/layout/hierarchy2"/>
    <dgm:cxn modelId="{1D711399-A650-40E7-A5FA-A359E06129E5}" type="presParOf" srcId="{38528042-B3A8-43E3-A35C-A655315534F0}" destId="{6FE93270-8248-4C4C-A9F1-DAB163E033C4}" srcOrd="1" destOrd="0" presId="urn:microsoft.com/office/officeart/2005/8/layout/hierarchy2"/>
    <dgm:cxn modelId="{90ACBF85-64C0-45D5-8F78-C5B673F3F869}" type="presParOf" srcId="{11977267-F525-4BA9-AB51-B847F7B89DE4}" destId="{09447774-A4DC-4425-A15F-974AB4A1291D}" srcOrd="4" destOrd="0" presId="urn:microsoft.com/office/officeart/2005/8/layout/hierarchy2"/>
    <dgm:cxn modelId="{936EB266-82E0-4ED2-BBAE-95B71A4010EC}" type="presParOf" srcId="{09447774-A4DC-4425-A15F-974AB4A1291D}" destId="{8AF34728-38BE-4B40-9A48-97FB69075B12}" srcOrd="0" destOrd="0" presId="urn:microsoft.com/office/officeart/2005/8/layout/hierarchy2"/>
    <dgm:cxn modelId="{C64359BC-246D-45C3-8957-9FE27E5DC58D}" type="presParOf" srcId="{11977267-F525-4BA9-AB51-B847F7B89DE4}" destId="{9A8F1524-2583-4EB9-9056-5E86D8D94C95}" srcOrd="5" destOrd="0" presId="urn:microsoft.com/office/officeart/2005/8/layout/hierarchy2"/>
    <dgm:cxn modelId="{C856050E-DF83-48D3-B758-BA1CF6364167}" type="presParOf" srcId="{9A8F1524-2583-4EB9-9056-5E86D8D94C95}" destId="{2804FAC2-DD4F-4E60-B9C2-DCCB824F6EA1}" srcOrd="0" destOrd="0" presId="urn:microsoft.com/office/officeart/2005/8/layout/hierarchy2"/>
    <dgm:cxn modelId="{140F1FEE-3F0D-4566-813B-FB00F5B9E47C}" type="presParOf" srcId="{9A8F1524-2583-4EB9-9056-5E86D8D94C95}" destId="{91377751-C91D-491F-AB8F-74DEB9244DE1}" srcOrd="1" destOrd="0" presId="urn:microsoft.com/office/officeart/2005/8/layout/hierarchy2"/>
    <dgm:cxn modelId="{7D26E7E4-DE3B-469D-B459-50BCC27DE044}" type="presParOf" srcId="{04F662A3-02F1-41EC-B1AA-A611694D5AF7}" destId="{ABD80163-7860-4F8F-B571-06A3479C9F0F}" srcOrd="6" destOrd="0" presId="urn:microsoft.com/office/officeart/2005/8/layout/hierarchy2"/>
    <dgm:cxn modelId="{AB9920D4-8364-4CBE-9AEE-D3E5D9B4252C}" type="presParOf" srcId="{ABD80163-7860-4F8F-B571-06A3479C9F0F}" destId="{5F547700-A7A1-4664-BAC2-86A1137B6822}" srcOrd="0" destOrd="0" presId="urn:microsoft.com/office/officeart/2005/8/layout/hierarchy2"/>
    <dgm:cxn modelId="{BBF8353C-935F-4520-ABC5-818AD0591312}" type="presParOf" srcId="{04F662A3-02F1-41EC-B1AA-A611694D5AF7}" destId="{83A52660-C710-428B-9EB6-14345D7F4926}" srcOrd="7" destOrd="0" presId="urn:microsoft.com/office/officeart/2005/8/layout/hierarchy2"/>
    <dgm:cxn modelId="{1E741620-845B-42E7-A4DE-90F47C9D20CD}" type="presParOf" srcId="{83A52660-C710-428B-9EB6-14345D7F4926}" destId="{86DD67C7-CC31-42C5-8D1A-DC45456D598A}" srcOrd="0" destOrd="0" presId="urn:microsoft.com/office/officeart/2005/8/layout/hierarchy2"/>
    <dgm:cxn modelId="{873E842C-E930-4B29-BD64-07B741F30080}" type="presParOf" srcId="{83A52660-C710-428B-9EB6-14345D7F4926}" destId="{ACFF16B8-06A8-4EBD-A175-00BC3B06FA92}" srcOrd="1" destOrd="0" presId="urn:microsoft.com/office/officeart/2005/8/layout/hierarchy2"/>
    <dgm:cxn modelId="{F3B36B4E-025C-495A-9D23-73399963415E}" type="presParOf" srcId="{ACFF16B8-06A8-4EBD-A175-00BC3B06FA92}" destId="{67A33267-B174-4E33-BEDF-BCB9086DBA7F}" srcOrd="0" destOrd="0" presId="urn:microsoft.com/office/officeart/2005/8/layout/hierarchy2"/>
    <dgm:cxn modelId="{99233187-6568-4614-9B3C-17748459C13A}" type="presParOf" srcId="{67A33267-B174-4E33-BEDF-BCB9086DBA7F}" destId="{672FC729-46AA-4F63-98AB-EDB59B32DFCF}" srcOrd="0" destOrd="0" presId="urn:microsoft.com/office/officeart/2005/8/layout/hierarchy2"/>
    <dgm:cxn modelId="{0F010819-2429-46C6-9637-379B027262C6}" type="presParOf" srcId="{ACFF16B8-06A8-4EBD-A175-00BC3B06FA92}" destId="{B9DD4275-4520-4C88-B22E-58C6AB1D2992}" srcOrd="1" destOrd="0" presId="urn:microsoft.com/office/officeart/2005/8/layout/hierarchy2"/>
    <dgm:cxn modelId="{2E986B60-0A6D-4A51-9021-D75DFD5132DC}" type="presParOf" srcId="{B9DD4275-4520-4C88-B22E-58C6AB1D2992}" destId="{1358231B-C427-46FE-BAB6-EB201B975B3E}" srcOrd="0" destOrd="0" presId="urn:microsoft.com/office/officeart/2005/8/layout/hierarchy2"/>
    <dgm:cxn modelId="{F0C0EB31-84C7-4DC6-A11A-185613AA5839}" type="presParOf" srcId="{B9DD4275-4520-4C88-B22E-58C6AB1D2992}" destId="{D9346D37-51E6-4EAB-8356-37B94B2084A7}" srcOrd="1" destOrd="0" presId="urn:microsoft.com/office/officeart/2005/8/layout/hierarchy2"/>
    <dgm:cxn modelId="{11C3B2FA-79D1-40E5-8BBA-C815939777D7}" type="presParOf" srcId="{ACFF16B8-06A8-4EBD-A175-00BC3B06FA92}" destId="{0E4FBE3E-9125-43BC-9268-4F0EBE8FF926}" srcOrd="2" destOrd="0" presId="urn:microsoft.com/office/officeart/2005/8/layout/hierarchy2"/>
    <dgm:cxn modelId="{912586AC-CD1A-418D-8984-04A982C82CA5}" type="presParOf" srcId="{0E4FBE3E-9125-43BC-9268-4F0EBE8FF926}" destId="{5BD7B1D1-F264-47E4-B7FD-CA5CA34C2C98}" srcOrd="0" destOrd="0" presId="urn:microsoft.com/office/officeart/2005/8/layout/hierarchy2"/>
    <dgm:cxn modelId="{8B70940E-419F-4AE5-A6AA-F416A6985D35}" type="presParOf" srcId="{ACFF16B8-06A8-4EBD-A175-00BC3B06FA92}" destId="{4B5C610D-FDA0-430B-8792-4CE6C79EC9F6}" srcOrd="3" destOrd="0" presId="urn:microsoft.com/office/officeart/2005/8/layout/hierarchy2"/>
    <dgm:cxn modelId="{FE210C0D-FC52-4CFB-9655-FE68F343BAA6}" type="presParOf" srcId="{4B5C610D-FDA0-430B-8792-4CE6C79EC9F6}" destId="{4BB15D11-F201-433A-B5B2-E14F3CEEC4CE}" srcOrd="0" destOrd="0" presId="urn:microsoft.com/office/officeart/2005/8/layout/hierarchy2"/>
    <dgm:cxn modelId="{9231D92C-4325-4EA1-A66E-E25EF9077972}" type="presParOf" srcId="{4B5C610D-FDA0-430B-8792-4CE6C79EC9F6}" destId="{FFABD101-0656-48DC-A0C0-0113C56C6C6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C7D850-9573-4651-8D7B-93710FD3154A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EEC6AF-4AC7-4F12-9B53-E3B4B7CF1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EC6AF-4AC7-4F12-9B53-E3B4B7CF15F8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0FE6-166F-4322-92F2-A005DB3B5AC1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1FEBA8F-E711-4776-A601-C73F45D1EE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0FE6-166F-4322-92F2-A005DB3B5AC1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BA8F-E711-4776-A601-C73F45D1EE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1FEBA8F-E711-4776-A601-C73F45D1EE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0FE6-166F-4322-92F2-A005DB3B5AC1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0FE6-166F-4322-92F2-A005DB3B5AC1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1FEBA8F-E711-4776-A601-C73F45D1EE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0FE6-166F-4322-92F2-A005DB3B5AC1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1FEBA8F-E711-4776-A601-C73F45D1EE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D810FE6-166F-4322-92F2-A005DB3B5AC1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BA8F-E711-4776-A601-C73F45D1EE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0FE6-166F-4322-92F2-A005DB3B5AC1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1FEBA8F-E711-4776-A601-C73F45D1EE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0FE6-166F-4322-92F2-A005DB3B5AC1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1FEBA8F-E711-4776-A601-C73F45D1EE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0FE6-166F-4322-92F2-A005DB3B5AC1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1FEBA8F-E711-4776-A601-C73F45D1EE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1FEBA8F-E711-4776-A601-C73F45D1EE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0FE6-166F-4322-92F2-A005DB3B5AC1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1FEBA8F-E711-4776-A601-C73F45D1EE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D810FE6-166F-4322-92F2-A005DB3B5AC1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D810FE6-166F-4322-92F2-A005DB3B5AC1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1FEBA8F-E711-4776-A601-C73F45D1EE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rct=j&amp;q=&amp;esrc=s&amp;source=images&amp;cd=&amp;cad=rja&amp;uact=8&amp;ved=0CAcQjRw&amp;url=http://www.medscape.com/viewarticle/458595_4&amp;ei=8aFWVLSsPIihyQS7rIKoAg&amp;bvm=bv.78677474,d.aWw&amp;psig=AFQjCNG_FfsQ0aRGIpTvE-QwDtPQxZGvNA&amp;ust=1415049774034511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219200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en-US" sz="2400" dirty="0" smtClean="0"/>
              <a:t>Ellen Baxter</a:t>
            </a:r>
            <a:r>
              <a:rPr lang="en-US" sz="2400" smtClean="0"/>
              <a:t>, DO, FAAOA</a:t>
            </a:r>
            <a:endParaRPr lang="en-US" sz="2400" dirty="0" smtClean="0"/>
          </a:p>
          <a:p>
            <a:pPr algn="r"/>
            <a:r>
              <a:rPr lang="en-US" sz="2400" dirty="0" err="1" smtClean="0"/>
              <a:t>Promedica</a:t>
            </a:r>
            <a:r>
              <a:rPr lang="en-US" sz="2400" dirty="0" smtClean="0"/>
              <a:t> Physicians ENT</a:t>
            </a:r>
          </a:p>
          <a:p>
            <a:pPr algn="r"/>
            <a:r>
              <a:rPr lang="en-US" sz="2400" dirty="0" smtClean="0"/>
              <a:t>Otolaryngology and Facial Plastic Surgery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2990851"/>
          </a:xfrm>
        </p:spPr>
        <p:txBody>
          <a:bodyPr>
            <a:normAutofit/>
          </a:bodyPr>
          <a:lstStyle/>
          <a:p>
            <a:r>
              <a:rPr lang="en-US" sz="5400" dirty="0" smtClean="0"/>
              <a:t>The Dizzy Patient:</a:t>
            </a:r>
            <a:br>
              <a:rPr lang="en-US" sz="54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An Approach to the Work </a:t>
            </a:r>
            <a:r>
              <a:rPr lang="en-US" sz="3600" dirty="0"/>
              <a:t>U</a:t>
            </a:r>
            <a:r>
              <a:rPr lang="en-US" sz="3600" dirty="0" smtClean="0"/>
              <a:t>p and Management of Vertigo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You would have to entertain all of the previous diagnoses to work up a chief complaint of dizziness.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How can we effectively narrow the DD?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How to narrow this DD</a:t>
            </a:r>
          </a:p>
          <a:p>
            <a:pPr lvl="1"/>
            <a:r>
              <a:rPr lang="en-US" dirty="0" smtClean="0"/>
              <a:t>History is KEY!</a:t>
            </a:r>
          </a:p>
          <a:p>
            <a:pPr lvl="1"/>
            <a:r>
              <a:rPr lang="en-US" dirty="0" smtClean="0"/>
              <a:t>Feel free to steal this phrase…</a:t>
            </a:r>
          </a:p>
          <a:p>
            <a:pPr lvl="2"/>
            <a:r>
              <a:rPr lang="en-US" dirty="0" smtClean="0"/>
              <a:t>“Describe to me what happens to you and DON’T use the word DIZZY.”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Don’t be afraid to be a stickler on this one.  It will be your most valuable piece of information.</a:t>
            </a:r>
          </a:p>
          <a:p>
            <a:pPr lvl="2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Additional history</a:t>
            </a:r>
          </a:p>
          <a:p>
            <a:pPr lvl="1"/>
            <a:r>
              <a:rPr lang="en-US" dirty="0" smtClean="0"/>
              <a:t>When did it start?</a:t>
            </a:r>
          </a:p>
          <a:p>
            <a:pPr lvl="2"/>
            <a:r>
              <a:rPr lang="en-US" dirty="0" smtClean="0"/>
              <a:t>Get the approximate onset but also any possible related factors such as trauma, new meds, surgeries, new environment, social stressors, etc.</a:t>
            </a:r>
          </a:p>
          <a:p>
            <a:pPr lvl="1"/>
            <a:r>
              <a:rPr lang="en-US" dirty="0" smtClean="0"/>
              <a:t>How long does it last?</a:t>
            </a:r>
            <a:r>
              <a:rPr lang="en-US" dirty="0"/>
              <a:t> </a:t>
            </a:r>
            <a:r>
              <a:rPr lang="en-US" dirty="0" smtClean="0"/>
              <a:t>(sec, min, hours, days)</a:t>
            </a:r>
          </a:p>
          <a:p>
            <a:pPr lvl="1"/>
            <a:r>
              <a:rPr lang="en-US" dirty="0" smtClean="0"/>
              <a:t>How often does it happen?</a:t>
            </a:r>
          </a:p>
          <a:p>
            <a:pPr lvl="1"/>
            <a:r>
              <a:rPr lang="en-US" dirty="0" smtClean="0"/>
              <a:t>What are you doing when it happens?</a:t>
            </a:r>
          </a:p>
          <a:p>
            <a:pPr lvl="1"/>
            <a:r>
              <a:rPr lang="en-US" dirty="0" smtClean="0"/>
              <a:t>Is there anything you know you can do to make it better or worse?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Find out any associated symptoms such as…</a:t>
            </a:r>
          </a:p>
          <a:p>
            <a:pPr lvl="1"/>
            <a:r>
              <a:rPr lang="en-US" dirty="0" smtClean="0"/>
              <a:t>Ringing in the ears</a:t>
            </a:r>
          </a:p>
          <a:p>
            <a:pPr lvl="1"/>
            <a:r>
              <a:rPr lang="en-US" dirty="0" smtClean="0"/>
              <a:t>Decrease in hearing</a:t>
            </a:r>
          </a:p>
          <a:p>
            <a:pPr lvl="1"/>
            <a:r>
              <a:rPr lang="en-US" dirty="0" smtClean="0"/>
              <a:t>Headache</a:t>
            </a:r>
          </a:p>
          <a:p>
            <a:pPr lvl="1"/>
            <a:r>
              <a:rPr lang="en-US" dirty="0" smtClean="0"/>
              <a:t>Feeling cold or clammy</a:t>
            </a:r>
          </a:p>
          <a:p>
            <a:pPr lvl="1"/>
            <a:r>
              <a:rPr lang="en-US" dirty="0" smtClean="0"/>
              <a:t>Difficulty articulating</a:t>
            </a:r>
          </a:p>
          <a:p>
            <a:pPr lvl="1"/>
            <a:r>
              <a:rPr lang="en-US" dirty="0" smtClean="0"/>
              <a:t>Numbness or tingling of extremities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Dissect out their description of dizziness.  It will most likely match one of the following.</a:t>
            </a:r>
          </a:p>
          <a:p>
            <a:pPr lvl="1"/>
            <a:r>
              <a:rPr lang="en-US" dirty="0" smtClean="0"/>
              <a:t>Vertigo (room spinning, feeling of movement of self or environment)</a:t>
            </a:r>
          </a:p>
          <a:p>
            <a:pPr lvl="1"/>
            <a:r>
              <a:rPr lang="en-US" dirty="0" smtClean="0"/>
              <a:t>Lightheadedness (</a:t>
            </a:r>
            <a:r>
              <a:rPr lang="en-US" dirty="0" err="1" smtClean="0"/>
              <a:t>presyncope</a:t>
            </a:r>
            <a:r>
              <a:rPr lang="en-US" dirty="0" smtClean="0"/>
              <a:t>, feeling that they could pass out)</a:t>
            </a:r>
          </a:p>
          <a:p>
            <a:pPr lvl="1"/>
            <a:r>
              <a:rPr lang="en-US" dirty="0" smtClean="0"/>
              <a:t>Disequilibrium or off-balance (sensation that they are being pushed in one direction or that they are generally unsteady on their feet)</a:t>
            </a:r>
          </a:p>
          <a:p>
            <a:pPr lvl="1"/>
            <a:r>
              <a:rPr lang="en-US" dirty="0" smtClean="0"/>
              <a:t>Foggy or confused ( sensation that things are not clear or may have trouble focusing their thoughts)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Physical exam:  perform as usual but paying special attention to eyes, ears, </a:t>
            </a:r>
            <a:r>
              <a:rPr lang="en-US" dirty="0" err="1" smtClean="0"/>
              <a:t>neuro</a:t>
            </a:r>
            <a:r>
              <a:rPr lang="en-US" dirty="0" smtClean="0"/>
              <a:t>, and cardiovascular.</a:t>
            </a:r>
          </a:p>
          <a:p>
            <a:pPr lvl="1"/>
            <a:r>
              <a:rPr lang="en-US" dirty="0" smtClean="0"/>
              <a:t>Eyes:  EOMI, pupils, nystagmus, (if so what type? Horizontal, vertical, </a:t>
            </a:r>
            <a:r>
              <a:rPr lang="en-US" dirty="0" err="1" smtClean="0"/>
              <a:t>tostional</a:t>
            </a:r>
            <a:r>
              <a:rPr lang="en-US" dirty="0" smtClean="0"/>
              <a:t> and to what side?) Is nystagmus decreased by fixation?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Ears:  fluid or infection, signs of trauma, </a:t>
            </a:r>
            <a:r>
              <a:rPr lang="en-US" dirty="0" err="1" smtClean="0"/>
              <a:t>cholesteatoma</a:t>
            </a:r>
            <a:r>
              <a:rPr lang="en-US" dirty="0" smtClean="0"/>
              <a:t>, vesicular lesions near/on ear?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dirty="0" err="1" smtClean="0"/>
              <a:t>Neuro</a:t>
            </a:r>
            <a:r>
              <a:rPr lang="en-US" dirty="0" smtClean="0"/>
              <a:t>:  Cranial nerves intact, loss of sensation or strength in extremities, rapid alternating movements intact, Romberg test, </a:t>
            </a:r>
            <a:r>
              <a:rPr lang="en-US" dirty="0" err="1" smtClean="0"/>
              <a:t>fakuda</a:t>
            </a:r>
            <a:r>
              <a:rPr lang="en-US" dirty="0" smtClean="0"/>
              <a:t> test?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Cardiovascular:  Blood pressure, </a:t>
            </a:r>
            <a:r>
              <a:rPr lang="en-US" dirty="0" err="1" smtClean="0"/>
              <a:t>orthostatics</a:t>
            </a:r>
            <a:r>
              <a:rPr lang="en-US" dirty="0" smtClean="0"/>
              <a:t>, pulse rate and rhythm, arrhythmia, carotid bruits, murmurs?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Let’s use an algorithm!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-990600" y="0"/>
          <a:ext cx="101346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VERTIGO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Central signs</a:t>
            </a:r>
          </a:p>
          <a:p>
            <a:pPr lvl="1"/>
            <a:r>
              <a:rPr lang="en-US" dirty="0" smtClean="0"/>
              <a:t>Tend to be more constant</a:t>
            </a:r>
          </a:p>
          <a:p>
            <a:pPr lvl="1"/>
            <a:r>
              <a:rPr lang="en-US" dirty="0" smtClean="0"/>
              <a:t>May have accompanied Headache</a:t>
            </a:r>
          </a:p>
          <a:p>
            <a:pPr lvl="1"/>
            <a:r>
              <a:rPr lang="en-US" dirty="0" smtClean="0"/>
              <a:t>Purely vertical or </a:t>
            </a:r>
            <a:r>
              <a:rPr lang="en-US" dirty="0" err="1" smtClean="0"/>
              <a:t>torsional</a:t>
            </a:r>
            <a:r>
              <a:rPr lang="en-US" dirty="0" smtClean="0"/>
              <a:t> nystagmus that does not stop with fixation</a:t>
            </a:r>
          </a:p>
          <a:p>
            <a:pPr lvl="1"/>
            <a:r>
              <a:rPr lang="en-US" dirty="0" smtClean="0"/>
              <a:t>Nystagmus that changes directions with change in gaze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 have no financial disclosures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VERTIGO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Peripheral/</a:t>
            </a:r>
            <a:r>
              <a:rPr lang="en-US" dirty="0" err="1" smtClean="0"/>
              <a:t>Otologic</a:t>
            </a:r>
            <a:r>
              <a:rPr lang="en-US" dirty="0" smtClean="0"/>
              <a:t> signs</a:t>
            </a:r>
          </a:p>
          <a:p>
            <a:pPr lvl="1"/>
            <a:r>
              <a:rPr lang="en-US" dirty="0" smtClean="0"/>
              <a:t>Nystagmus tends to be horizontal or </a:t>
            </a:r>
            <a:r>
              <a:rPr lang="en-US" dirty="0" err="1" smtClean="0"/>
              <a:t>torsional</a:t>
            </a:r>
            <a:r>
              <a:rPr lang="en-US" dirty="0" smtClean="0"/>
              <a:t> and may decrease with fixation.</a:t>
            </a:r>
          </a:p>
          <a:p>
            <a:pPr lvl="1"/>
            <a:r>
              <a:rPr lang="en-US" dirty="0" smtClean="0"/>
              <a:t>May be more  intermittent/episodic</a:t>
            </a:r>
          </a:p>
          <a:p>
            <a:pPr lvl="1"/>
            <a:r>
              <a:rPr lang="en-US" dirty="0" smtClean="0"/>
              <a:t>May be associated with ringing, change in position, hearing loss, nausea/</a:t>
            </a:r>
            <a:r>
              <a:rPr lang="en-US" dirty="0" err="1" smtClean="0"/>
              <a:t>vomitting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LIGHTHEADEDNESS/PRESYNCOPE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Cardiovascular</a:t>
            </a:r>
          </a:p>
          <a:p>
            <a:pPr lvl="1"/>
            <a:r>
              <a:rPr lang="en-US" dirty="0" smtClean="0"/>
              <a:t>Can be related to change in position, i.e. laying to sitting and sitting to standing</a:t>
            </a:r>
          </a:p>
          <a:p>
            <a:pPr lvl="1"/>
            <a:r>
              <a:rPr lang="en-US" dirty="0" smtClean="0"/>
              <a:t>Also seen with extreme head extension</a:t>
            </a:r>
          </a:p>
          <a:p>
            <a:pPr lvl="1"/>
            <a:r>
              <a:rPr lang="en-US" dirty="0" smtClean="0"/>
              <a:t>May appreciate arrhythmia, murmurs, or bruits on exam</a:t>
            </a:r>
          </a:p>
          <a:p>
            <a:pPr lvl="1"/>
            <a:r>
              <a:rPr lang="en-US" dirty="0" smtClean="0"/>
              <a:t>Look for other cardiovascular risk factors or signs or new meds that affect this system</a:t>
            </a:r>
          </a:p>
          <a:p>
            <a:pPr lvl="1"/>
            <a:r>
              <a:rPr lang="en-US" dirty="0" smtClean="0"/>
              <a:t>No nystagmus seem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DYSEQUILIBRIUM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Otologic</a:t>
            </a:r>
            <a:endParaRPr lang="en-US" dirty="0" smtClean="0"/>
          </a:p>
          <a:p>
            <a:pPr lvl="1"/>
            <a:r>
              <a:rPr lang="en-US" dirty="0" smtClean="0"/>
              <a:t>May have </a:t>
            </a:r>
            <a:r>
              <a:rPr lang="en-US" dirty="0" err="1" smtClean="0"/>
              <a:t>hx</a:t>
            </a:r>
            <a:r>
              <a:rPr lang="en-US" dirty="0" smtClean="0"/>
              <a:t> of acute and severe vertigo attack preceding current symptoms</a:t>
            </a:r>
          </a:p>
          <a:p>
            <a:pPr lvl="1"/>
            <a:r>
              <a:rPr lang="en-US" dirty="0" smtClean="0"/>
              <a:t>Chronic </a:t>
            </a:r>
            <a:r>
              <a:rPr lang="en-US" dirty="0" err="1" smtClean="0"/>
              <a:t>meclizine</a:t>
            </a:r>
            <a:r>
              <a:rPr lang="en-US" dirty="0" smtClean="0"/>
              <a:t> (</a:t>
            </a:r>
            <a:r>
              <a:rPr lang="en-US" dirty="0" err="1" smtClean="0"/>
              <a:t>Antivert</a:t>
            </a:r>
            <a:r>
              <a:rPr lang="en-US" dirty="0" smtClean="0"/>
              <a:t>) use.</a:t>
            </a:r>
          </a:p>
          <a:p>
            <a:pPr lvl="1"/>
            <a:r>
              <a:rPr lang="en-US" dirty="0" smtClean="0"/>
              <a:t>History of ear surgery or trauma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DYSEQUILIBRIUM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Peripheral N.S.</a:t>
            </a:r>
          </a:p>
          <a:p>
            <a:pPr lvl="1"/>
            <a:r>
              <a:rPr lang="en-US" dirty="0" smtClean="0"/>
              <a:t>Issues with lower extremity neuropathy (diabetic or other)</a:t>
            </a:r>
          </a:p>
          <a:p>
            <a:pPr lvl="1"/>
            <a:r>
              <a:rPr lang="en-US" dirty="0" smtClean="0"/>
              <a:t>Lower extremity weakness</a:t>
            </a:r>
          </a:p>
          <a:p>
            <a:pPr lvl="1"/>
            <a:r>
              <a:rPr lang="en-US" dirty="0" smtClean="0"/>
              <a:t>No nystagmus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DYSEQUILIBRIUM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Central N.S.</a:t>
            </a:r>
          </a:p>
          <a:p>
            <a:pPr lvl="1"/>
            <a:r>
              <a:rPr lang="en-US" dirty="0" smtClean="0"/>
              <a:t>Usually associated with some other central defect, i.e. headache, weakness, numbness/tingling, </a:t>
            </a:r>
          </a:p>
          <a:p>
            <a:pPr lvl="1"/>
            <a:r>
              <a:rPr lang="en-US" dirty="0" smtClean="0"/>
              <a:t>Nystagmus possible but not always </a:t>
            </a:r>
            <a:r>
              <a:rPr lang="en-US" dirty="0" err="1" smtClean="0"/>
              <a:t>constisant</a:t>
            </a:r>
            <a:r>
              <a:rPr lang="en-US" dirty="0" smtClean="0"/>
              <a:t> or helpful with diagnosis</a:t>
            </a:r>
          </a:p>
          <a:p>
            <a:pPr lvl="1"/>
            <a:r>
              <a:rPr lang="en-US" dirty="0" smtClean="0"/>
              <a:t>Stroke or </a:t>
            </a:r>
            <a:r>
              <a:rPr lang="en-US" dirty="0" err="1" smtClean="0"/>
              <a:t>extrapyramidal</a:t>
            </a:r>
            <a:r>
              <a:rPr lang="en-US" dirty="0" smtClean="0"/>
              <a:t> symptoms commonly seen with this description, i.e. </a:t>
            </a:r>
            <a:r>
              <a:rPr lang="en-US" dirty="0" err="1" smtClean="0"/>
              <a:t>dysarthria</a:t>
            </a:r>
            <a:r>
              <a:rPr lang="en-US" dirty="0" smtClean="0"/>
              <a:t>, slow movements, rigidity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FOGGINESS/CONFUSION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Central N.S.</a:t>
            </a:r>
          </a:p>
          <a:p>
            <a:pPr lvl="1"/>
            <a:r>
              <a:rPr lang="en-US" dirty="0" smtClean="0"/>
              <a:t>Often associated with headache</a:t>
            </a:r>
          </a:p>
          <a:p>
            <a:pPr lvl="1"/>
            <a:r>
              <a:rPr lang="en-US" dirty="0" smtClean="0"/>
              <a:t>May have other signs suggestive of dementia</a:t>
            </a:r>
          </a:p>
          <a:p>
            <a:pPr lvl="1"/>
            <a:r>
              <a:rPr lang="en-US" dirty="0" smtClean="0"/>
              <a:t>May have signs of focal neurologic deficit</a:t>
            </a:r>
          </a:p>
          <a:p>
            <a:pPr lvl="1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FOGGINESS/CONFUSION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Endocrine</a:t>
            </a:r>
          </a:p>
          <a:p>
            <a:pPr lvl="1"/>
            <a:r>
              <a:rPr lang="en-US" dirty="0" smtClean="0"/>
              <a:t>Low blood sugar</a:t>
            </a:r>
          </a:p>
          <a:p>
            <a:pPr lvl="1"/>
            <a:r>
              <a:rPr lang="en-US" dirty="0" err="1" smtClean="0"/>
              <a:t>Hx</a:t>
            </a:r>
            <a:r>
              <a:rPr lang="en-US" dirty="0" smtClean="0"/>
              <a:t> of thyroid or adrenal gland dysfunction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Medications</a:t>
            </a:r>
          </a:p>
          <a:p>
            <a:pPr lvl="1"/>
            <a:r>
              <a:rPr lang="en-US" dirty="0" smtClean="0"/>
              <a:t>Common with </a:t>
            </a:r>
            <a:r>
              <a:rPr lang="en-US" dirty="0" err="1" smtClean="0"/>
              <a:t>antidepressents</a:t>
            </a:r>
            <a:r>
              <a:rPr lang="en-US" dirty="0" smtClean="0"/>
              <a:t>, </a:t>
            </a:r>
            <a:r>
              <a:rPr lang="en-US" dirty="0" err="1" smtClean="0"/>
              <a:t>antiseizure</a:t>
            </a:r>
            <a:r>
              <a:rPr lang="en-US" dirty="0" smtClean="0"/>
              <a:t>, antipsychotics, </a:t>
            </a:r>
            <a:r>
              <a:rPr lang="en-US" dirty="0" err="1" smtClean="0"/>
              <a:t>benzodiazapenes</a:t>
            </a:r>
            <a:r>
              <a:rPr lang="en-US" dirty="0" smtClean="0"/>
              <a:t>, narcotics</a:t>
            </a:r>
          </a:p>
          <a:p>
            <a:pPr lvl="1"/>
            <a:r>
              <a:rPr lang="en-US" dirty="0" smtClean="0"/>
              <a:t>Look for prescription and illicit drug abuse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 and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 now you have narrowed the patients “dizzy” issue down to likely 1-2 systems, i.e., brain and nervous system, inner ear, cardiovascular, or other.</a:t>
            </a:r>
          </a:p>
          <a:p>
            <a:r>
              <a:rPr lang="en-US" dirty="0" smtClean="0"/>
              <a:t>Diagnosis approach is really system based.</a:t>
            </a:r>
          </a:p>
          <a:p>
            <a:r>
              <a:rPr lang="en-US" dirty="0" smtClean="0"/>
              <a:t>If you are unsure which system is the most likely to be the culprit, start with the area that maybe most life threatening.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 and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Otologic</a:t>
            </a:r>
            <a:endParaRPr lang="en-US" dirty="0" smtClean="0"/>
          </a:p>
          <a:p>
            <a:pPr lvl="1"/>
            <a:r>
              <a:rPr lang="en-US" dirty="0" smtClean="0"/>
              <a:t>Diagnostic tests</a:t>
            </a:r>
          </a:p>
          <a:p>
            <a:pPr lvl="2"/>
            <a:r>
              <a:rPr lang="en-US" dirty="0" err="1" smtClean="0"/>
              <a:t>Hallpike</a:t>
            </a:r>
            <a:r>
              <a:rPr lang="en-US" dirty="0" smtClean="0"/>
              <a:t> maneuver</a:t>
            </a:r>
          </a:p>
          <a:p>
            <a:pPr lvl="2"/>
            <a:r>
              <a:rPr lang="en-US" dirty="0" smtClean="0"/>
              <a:t>Audiogram</a:t>
            </a:r>
          </a:p>
          <a:p>
            <a:pPr lvl="2"/>
            <a:r>
              <a:rPr lang="en-US" dirty="0" smtClean="0"/>
              <a:t>Vestibular testing (</a:t>
            </a:r>
            <a:r>
              <a:rPr lang="en-US" dirty="0" err="1" smtClean="0"/>
              <a:t>Electronystagmography</a:t>
            </a:r>
            <a:r>
              <a:rPr lang="en-US" dirty="0" smtClean="0"/>
              <a:t>, Rotary Chair, </a:t>
            </a:r>
            <a:r>
              <a:rPr lang="en-US" dirty="0" err="1" smtClean="0"/>
              <a:t>Posturography</a:t>
            </a:r>
            <a:r>
              <a:rPr lang="en-US" dirty="0" smtClean="0"/>
              <a:t>)</a:t>
            </a:r>
          </a:p>
          <a:p>
            <a:pPr lvl="2"/>
            <a:r>
              <a:rPr lang="en-US" dirty="0" err="1" smtClean="0"/>
              <a:t>Electrocochleography</a:t>
            </a:r>
            <a:r>
              <a:rPr lang="en-US" dirty="0" smtClean="0"/>
              <a:t> (ECOG)</a:t>
            </a:r>
          </a:p>
          <a:p>
            <a:pPr lvl="2"/>
            <a:r>
              <a:rPr lang="en-US" dirty="0" smtClean="0"/>
              <a:t>CT scan (SCCD or enlarged IAC)</a:t>
            </a:r>
          </a:p>
          <a:p>
            <a:pPr lvl="2"/>
            <a:r>
              <a:rPr lang="en-US" dirty="0" smtClean="0"/>
              <a:t>MRI if suspicious for acoustic </a:t>
            </a:r>
            <a:r>
              <a:rPr lang="en-US" dirty="0" err="1" smtClean="0"/>
              <a:t>neuroma</a:t>
            </a:r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 and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Otologic</a:t>
            </a:r>
            <a:r>
              <a:rPr lang="en-US" dirty="0" smtClean="0"/>
              <a:t>-  Most common </a:t>
            </a:r>
            <a:r>
              <a:rPr lang="en-US" dirty="0" err="1" smtClean="0"/>
              <a:t>otologic</a:t>
            </a:r>
            <a:r>
              <a:rPr lang="en-US" dirty="0" smtClean="0"/>
              <a:t> diagnoses</a:t>
            </a:r>
          </a:p>
          <a:p>
            <a:pPr lvl="1"/>
            <a:r>
              <a:rPr lang="en-US" dirty="0" smtClean="0"/>
              <a:t>Benign Paroxysmal Positional Vertigo (BPPV)</a:t>
            </a:r>
          </a:p>
          <a:p>
            <a:pPr lvl="1"/>
            <a:r>
              <a:rPr lang="en-US" dirty="0" smtClean="0"/>
              <a:t>Vestibular Neuritis/</a:t>
            </a:r>
            <a:r>
              <a:rPr lang="en-US" dirty="0" err="1" smtClean="0"/>
              <a:t>Labyrinthitis</a:t>
            </a:r>
            <a:endParaRPr lang="en-US" dirty="0" smtClean="0"/>
          </a:p>
          <a:p>
            <a:pPr lvl="1"/>
            <a:r>
              <a:rPr lang="en-US" dirty="0" err="1" smtClean="0"/>
              <a:t>Meniere’s</a:t>
            </a:r>
            <a:r>
              <a:rPr lang="en-US" dirty="0" smtClean="0"/>
              <a:t> Disease</a:t>
            </a:r>
          </a:p>
          <a:p>
            <a:pPr lvl="1"/>
            <a:r>
              <a:rPr lang="en-US" dirty="0" smtClean="0"/>
              <a:t>Migraine with vertigo (debatable if this is truly </a:t>
            </a:r>
            <a:r>
              <a:rPr lang="en-US" dirty="0" err="1" smtClean="0"/>
              <a:t>otologic</a:t>
            </a:r>
            <a:r>
              <a:rPr lang="en-US" dirty="0" smtClean="0"/>
              <a:t>, more likely central)</a:t>
            </a:r>
          </a:p>
          <a:p>
            <a:pPr lvl="1"/>
            <a:r>
              <a:rPr lang="en-US" dirty="0" smtClean="0"/>
              <a:t>Acoustic </a:t>
            </a:r>
            <a:r>
              <a:rPr lang="en-US" dirty="0" err="1" smtClean="0"/>
              <a:t>neuroma</a:t>
            </a:r>
            <a:r>
              <a:rPr lang="en-US" dirty="0" smtClean="0"/>
              <a:t> (incredibly rare)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Identify the differential diagnosis for the dizzy patient</a:t>
            </a:r>
          </a:p>
          <a:p>
            <a:r>
              <a:rPr lang="en-US" dirty="0" smtClean="0"/>
              <a:t>Form a systematic approach to narrowing the differential diagnosis</a:t>
            </a:r>
          </a:p>
          <a:p>
            <a:r>
              <a:rPr lang="en-US" dirty="0" smtClean="0"/>
              <a:t>Create a diagnostic and treatment approach for your patient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BPPV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Most common </a:t>
            </a:r>
            <a:r>
              <a:rPr lang="en-US" dirty="0" err="1" smtClean="0"/>
              <a:t>otologic</a:t>
            </a:r>
            <a:r>
              <a:rPr lang="en-US" dirty="0" smtClean="0"/>
              <a:t> cause of vertigo (40%)</a:t>
            </a:r>
          </a:p>
          <a:p>
            <a:r>
              <a:rPr lang="en-US" dirty="0" smtClean="0"/>
              <a:t>Usually seen in pts past 5</a:t>
            </a:r>
            <a:r>
              <a:rPr lang="en-US" baseline="30000" dirty="0" smtClean="0"/>
              <a:t>th</a:t>
            </a:r>
            <a:r>
              <a:rPr lang="en-US" dirty="0" smtClean="0"/>
              <a:t> decade of life </a:t>
            </a:r>
          </a:p>
          <a:p>
            <a:r>
              <a:rPr lang="en-US" dirty="0" smtClean="0"/>
              <a:t>50% of patients will have some history of trauma to the head or body</a:t>
            </a:r>
          </a:p>
          <a:p>
            <a:r>
              <a:rPr lang="en-US" dirty="0" smtClean="0"/>
              <a:t>Frequently starts with rolling over in bed</a:t>
            </a:r>
          </a:p>
          <a:p>
            <a:r>
              <a:rPr lang="en-US" dirty="0" smtClean="0"/>
              <a:t>May be diagnosed in office with </a:t>
            </a:r>
            <a:r>
              <a:rPr lang="en-US" dirty="0" err="1" smtClean="0"/>
              <a:t>Hallpike</a:t>
            </a:r>
            <a:r>
              <a:rPr lang="en-US" dirty="0" smtClean="0"/>
              <a:t> maneuver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 and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Hallpike</a:t>
            </a:r>
            <a:r>
              <a:rPr lang="en-US" dirty="0" smtClean="0"/>
              <a:t> maneuver</a:t>
            </a:r>
          </a:p>
          <a:p>
            <a:pPr lvl="1"/>
            <a:r>
              <a:rPr lang="en-US" dirty="0" smtClean="0"/>
              <a:t>Can be easy to perform in office</a:t>
            </a:r>
          </a:p>
          <a:p>
            <a:pPr lvl="1"/>
            <a:r>
              <a:rPr lang="en-US" dirty="0" smtClean="0"/>
              <a:t>Diagnostic for Benign Paroxysmal Positional Vertigo (BPPV)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Hallpike</a:t>
            </a:r>
            <a:r>
              <a:rPr lang="en-US" dirty="0" smtClean="0"/>
              <a:t> maneuver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May not be able to perform if pt has:</a:t>
            </a:r>
          </a:p>
          <a:p>
            <a:pPr lvl="2"/>
            <a:r>
              <a:rPr lang="en-US" dirty="0" smtClean="0"/>
              <a:t>Limited ROM of neck</a:t>
            </a:r>
          </a:p>
          <a:p>
            <a:pPr lvl="2"/>
            <a:r>
              <a:rPr lang="en-US" dirty="0" smtClean="0"/>
              <a:t>Cervical spine disease</a:t>
            </a:r>
          </a:p>
          <a:p>
            <a:pPr lvl="2"/>
            <a:r>
              <a:rPr lang="en-US" dirty="0" smtClean="0"/>
              <a:t>Down syndrome</a:t>
            </a:r>
          </a:p>
          <a:p>
            <a:pPr lvl="2"/>
            <a:r>
              <a:rPr lang="en-US" dirty="0" smtClean="0"/>
              <a:t>Severe vascular disease</a:t>
            </a:r>
          </a:p>
          <a:p>
            <a:pPr lvl="2"/>
            <a:r>
              <a:rPr lang="en-US" dirty="0" smtClean="0"/>
              <a:t>Severe </a:t>
            </a:r>
            <a:r>
              <a:rPr lang="en-US" dirty="0" err="1" smtClean="0"/>
              <a:t>kyphoscholiosis</a:t>
            </a:r>
            <a:endParaRPr lang="en-US" dirty="0" smtClean="0"/>
          </a:p>
          <a:p>
            <a:pPr lvl="2"/>
            <a:r>
              <a:rPr lang="en-US" dirty="0" smtClean="0"/>
              <a:t>Severe RA</a:t>
            </a:r>
          </a:p>
          <a:p>
            <a:pPr lvl="2"/>
            <a:r>
              <a:rPr lang="en-US" dirty="0" smtClean="0"/>
              <a:t>Spinal cord injuries</a:t>
            </a:r>
          </a:p>
          <a:p>
            <a:pPr lvl="2"/>
            <a:r>
              <a:rPr lang="en-US" dirty="0" smtClean="0"/>
              <a:t>Morbidly obese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Hallpike</a:t>
            </a:r>
            <a:r>
              <a:rPr lang="en-US" dirty="0" smtClean="0"/>
              <a:t> maneuver</a:t>
            </a:r>
            <a:endParaRPr lang="en-US" dirty="0"/>
          </a:p>
        </p:txBody>
      </p:sp>
      <p:pic>
        <p:nvPicPr>
          <p:cNvPr id="1026" name="Picture 2" descr="https://encrypted-tbn3.gstatic.com/images?q=tbn:ANd9GcRd-ByrU5Rx_JdfI3YRR23ZUvlJKhwgnbJOU5slxm181F957eZ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762" y="1524000"/>
            <a:ext cx="7310438" cy="46786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Hallpike</a:t>
            </a:r>
            <a:r>
              <a:rPr lang="en-US" dirty="0" smtClean="0"/>
              <a:t> maneuver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Have pt sit straight up with feet out in front</a:t>
            </a:r>
          </a:p>
          <a:p>
            <a:r>
              <a:rPr lang="en-US" dirty="0" smtClean="0"/>
              <a:t>Make sure there is enough room behind them to lay flat, preferably allowing the head to hang off the table</a:t>
            </a:r>
          </a:p>
          <a:p>
            <a:r>
              <a:rPr lang="en-US" dirty="0" smtClean="0"/>
              <a:t>Turn the head to the left or right at 45 degree angle (I usually start with the side I suspect)</a:t>
            </a:r>
          </a:p>
          <a:p>
            <a:r>
              <a:rPr lang="en-US" dirty="0" smtClean="0"/>
              <a:t>Lay the patient back with head just slightly off the table (20 degrees), wait at least 30sec.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Hallpike</a:t>
            </a:r>
            <a:r>
              <a:rPr lang="en-US" dirty="0" smtClean="0"/>
              <a:t> maneuver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Looking for geotropic (towards the ear that’s down), rotary (</a:t>
            </a:r>
            <a:r>
              <a:rPr lang="en-US" dirty="0" err="1" smtClean="0"/>
              <a:t>torsional</a:t>
            </a:r>
            <a:r>
              <a:rPr lang="en-US" dirty="0" smtClean="0"/>
              <a:t>), nystagmus</a:t>
            </a:r>
          </a:p>
          <a:p>
            <a:r>
              <a:rPr lang="en-US" dirty="0" smtClean="0"/>
              <a:t>Tends to stop within 10-15 seconds but may last longer</a:t>
            </a:r>
          </a:p>
          <a:p>
            <a:r>
              <a:rPr lang="en-US" dirty="0" smtClean="0"/>
              <a:t>Allow pt to sit upright for at least 30 sec and repeat with the opposite ear down</a:t>
            </a:r>
          </a:p>
          <a:p>
            <a:r>
              <a:rPr lang="en-US" dirty="0" smtClean="0"/>
              <a:t>Usually unilateral but it can be bilateral</a:t>
            </a:r>
          </a:p>
          <a:p>
            <a:r>
              <a:rPr lang="en-US" dirty="0" smtClean="0"/>
              <a:t>Most commonly involves the posterior semicircular canal followed by the horizontal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Hallpike</a:t>
            </a:r>
            <a:r>
              <a:rPr lang="en-US" dirty="0" smtClean="0"/>
              <a:t> maneuver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Hallpike</a:t>
            </a:r>
            <a:r>
              <a:rPr lang="en-US" dirty="0" smtClean="0"/>
              <a:t> maybe negative if pt is at the end of an episode or if it’s involving the horizontal canal</a:t>
            </a:r>
          </a:p>
          <a:p>
            <a:r>
              <a:rPr lang="en-US" dirty="0" smtClean="0"/>
              <a:t>If you have a positive result with one ear, treat that ear.  If both ears then treat the one that makes pt most symptomatic.</a:t>
            </a:r>
          </a:p>
          <a:p>
            <a:r>
              <a:rPr lang="en-US" dirty="0" smtClean="0"/>
              <a:t>80% of pts will respond to 1 treatment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BPPV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Treatment is by particle repositioning maneuvers (PRM)</a:t>
            </a:r>
          </a:p>
          <a:p>
            <a:pPr lvl="1"/>
            <a:r>
              <a:rPr lang="en-US" b="1" dirty="0" err="1" smtClean="0"/>
              <a:t>Epley</a:t>
            </a:r>
            <a:r>
              <a:rPr lang="en-US" b="1" dirty="0" smtClean="0"/>
              <a:t> maneuver (most commonly practiced)</a:t>
            </a:r>
          </a:p>
          <a:p>
            <a:pPr lvl="1"/>
            <a:r>
              <a:rPr lang="en-US" dirty="0" err="1" smtClean="0"/>
              <a:t>Semont</a:t>
            </a:r>
            <a:r>
              <a:rPr lang="en-US" dirty="0" smtClean="0"/>
              <a:t> maneuver</a:t>
            </a:r>
          </a:p>
          <a:p>
            <a:pPr lvl="1"/>
            <a:r>
              <a:rPr lang="en-US" dirty="0" err="1" smtClean="0"/>
              <a:t>Lempert</a:t>
            </a:r>
            <a:r>
              <a:rPr lang="en-US" dirty="0" smtClean="0"/>
              <a:t> maneuver</a:t>
            </a:r>
          </a:p>
          <a:p>
            <a:pPr lvl="1"/>
            <a:r>
              <a:rPr lang="en-US" dirty="0" err="1" smtClean="0"/>
              <a:t>Gufoni</a:t>
            </a:r>
            <a:r>
              <a:rPr lang="en-US" dirty="0" smtClean="0"/>
              <a:t> maneuver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BPPV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295400"/>
            <a:ext cx="3657600" cy="5562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Epley</a:t>
            </a:r>
            <a:r>
              <a:rPr lang="en-US" dirty="0" smtClean="0"/>
              <a:t> maneuver</a:t>
            </a:r>
          </a:p>
          <a:p>
            <a:pPr>
              <a:buNone/>
            </a:pPr>
            <a:r>
              <a:rPr lang="en-US" sz="2400" dirty="0" smtClean="0"/>
              <a:t>1:  Start similar to HP with affected ear down.</a:t>
            </a:r>
          </a:p>
          <a:p>
            <a:pPr>
              <a:buNone/>
            </a:pPr>
            <a:r>
              <a:rPr lang="en-US" sz="2400" dirty="0" smtClean="0"/>
              <a:t>2:  Wait 30sec or until asymptomatic for all stops</a:t>
            </a:r>
          </a:p>
          <a:p>
            <a:pPr>
              <a:buNone/>
            </a:pPr>
            <a:r>
              <a:rPr lang="en-US" sz="2400" dirty="0" smtClean="0"/>
              <a:t>3:  Turn head so nose to ceiling </a:t>
            </a:r>
          </a:p>
          <a:p>
            <a:pPr>
              <a:buNone/>
            </a:pPr>
            <a:r>
              <a:rPr lang="en-US" sz="2400" dirty="0" smtClean="0"/>
              <a:t>4:  Head opposite start position</a:t>
            </a:r>
          </a:p>
          <a:p>
            <a:pPr>
              <a:buNone/>
            </a:pPr>
            <a:r>
              <a:rPr lang="en-US" sz="2400" dirty="0" smtClean="0"/>
              <a:t>5:  Roll onto side of good ear and nose down</a:t>
            </a:r>
          </a:p>
          <a:p>
            <a:pPr>
              <a:buNone/>
            </a:pPr>
            <a:r>
              <a:rPr lang="en-US" sz="2400" dirty="0" smtClean="0"/>
              <a:t>6:  Slowly sit up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  <p:pic>
        <p:nvPicPr>
          <p:cNvPr id="4" name="Picture 3" descr="epley image.JPG"/>
          <p:cNvPicPr>
            <a:picLocks noChangeAspect="1"/>
          </p:cNvPicPr>
          <p:nvPr/>
        </p:nvPicPr>
        <p:blipFill>
          <a:blip r:embed="rId2" cstate="print"/>
          <a:srcRect l="2174" t="2899" r="14130" b="1449"/>
          <a:stretch>
            <a:fillRect/>
          </a:stretch>
        </p:blipFill>
        <p:spPr>
          <a:xfrm rot="5400000">
            <a:off x="3365500" y="1079500"/>
            <a:ext cx="6223000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BPPV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Post maneuver instructions</a:t>
            </a:r>
          </a:p>
          <a:p>
            <a:pPr lvl="1"/>
            <a:r>
              <a:rPr lang="en-US" dirty="0" smtClean="0"/>
              <a:t>Stay upright (&gt;45 degrees) for 48hours</a:t>
            </a:r>
          </a:p>
          <a:p>
            <a:pPr lvl="1"/>
            <a:r>
              <a:rPr lang="en-US" dirty="0" smtClean="0"/>
              <a:t>Keep head in neutral position for 1 week</a:t>
            </a:r>
          </a:p>
          <a:p>
            <a:pPr lvl="2"/>
            <a:r>
              <a:rPr lang="en-US" dirty="0" smtClean="0"/>
              <a:t>No quick head movements</a:t>
            </a:r>
          </a:p>
          <a:p>
            <a:pPr lvl="2"/>
            <a:r>
              <a:rPr lang="en-US" dirty="0" smtClean="0"/>
              <a:t>No looking to the extremes, up or down</a:t>
            </a:r>
          </a:p>
          <a:p>
            <a:pPr lvl="1"/>
            <a:r>
              <a:rPr lang="en-US" dirty="0" smtClean="0"/>
              <a:t>After one week patient may resume normal activities.</a:t>
            </a:r>
          </a:p>
          <a:p>
            <a:pPr lvl="1"/>
            <a:r>
              <a:rPr lang="en-US" dirty="0" smtClean="0"/>
              <a:t>If symptoms return, repeat and consider further workup or vestibular therapy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dirty="0" smtClean="0"/>
              <a:t>Dizzy </a:t>
            </a:r>
          </a:p>
          <a:p>
            <a:pPr algn="ctr">
              <a:buNone/>
            </a:pPr>
            <a:r>
              <a:rPr lang="en-US" dirty="0" smtClean="0"/>
              <a:t>Let’s consider the definition</a:t>
            </a:r>
          </a:p>
          <a:p>
            <a:pPr>
              <a:buNone/>
            </a:pPr>
            <a:r>
              <a:rPr lang="en-US" dirty="0" smtClean="0"/>
              <a:t>1:  Foolish, silly</a:t>
            </a:r>
          </a:p>
          <a:p>
            <a:pPr>
              <a:buNone/>
            </a:pPr>
            <a:r>
              <a:rPr lang="en-US" dirty="0" smtClean="0"/>
              <a:t>2:		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b="1" dirty="0" smtClean="0"/>
              <a:t>:</a:t>
            </a:r>
            <a:r>
              <a:rPr lang="en-US" dirty="0" smtClean="0"/>
              <a:t>  having a whirling sensation in the head with a 	tendency to fall </a:t>
            </a:r>
          </a:p>
          <a:p>
            <a:pPr fontAlgn="t">
              <a:buNone/>
            </a:pPr>
            <a:r>
              <a:rPr lang="en-US" i="1" dirty="0" smtClean="0"/>
              <a:t>		b</a:t>
            </a:r>
            <a:r>
              <a:rPr lang="en-US" dirty="0" smtClean="0"/>
              <a:t> </a:t>
            </a:r>
            <a:r>
              <a:rPr lang="en-US" b="1" dirty="0" smtClean="0"/>
              <a:t>:</a:t>
            </a:r>
            <a:r>
              <a:rPr lang="en-US" dirty="0" smtClean="0"/>
              <a:t>  mentally confused </a:t>
            </a:r>
          </a:p>
          <a:p>
            <a:pPr fontAlgn="t">
              <a:buNone/>
            </a:pPr>
            <a:r>
              <a:rPr lang="en-US" dirty="0" smtClean="0"/>
              <a:t>3:</a:t>
            </a:r>
            <a:r>
              <a:rPr lang="en-US" i="1" dirty="0" smtClean="0"/>
              <a:t>		a</a:t>
            </a:r>
            <a:r>
              <a:rPr lang="en-US" dirty="0" smtClean="0"/>
              <a:t> </a:t>
            </a:r>
            <a:r>
              <a:rPr lang="en-US" b="1" dirty="0" smtClean="0"/>
              <a:t>:</a:t>
            </a:r>
            <a:r>
              <a:rPr lang="en-US" dirty="0" smtClean="0"/>
              <a:t>  causing giddiness or mental confusion &lt;</a:t>
            </a:r>
            <a:r>
              <a:rPr lang="en-US" i="1" dirty="0" smtClean="0"/>
              <a:t>dizzy</a:t>
            </a:r>
            <a:r>
              <a:rPr lang="en-US" dirty="0" smtClean="0"/>
              <a:t> 	heights&gt; </a:t>
            </a:r>
          </a:p>
          <a:p>
            <a:pPr fontAlgn="t">
              <a:buNone/>
            </a:pPr>
            <a:r>
              <a:rPr lang="en-US" i="1" dirty="0" smtClean="0"/>
              <a:t>		b</a:t>
            </a:r>
            <a:r>
              <a:rPr lang="en-US" dirty="0" smtClean="0"/>
              <a:t> </a:t>
            </a:r>
            <a:r>
              <a:rPr lang="en-US" b="1" dirty="0" smtClean="0"/>
              <a:t>:</a:t>
            </a:r>
            <a:r>
              <a:rPr lang="en-US" dirty="0" smtClean="0"/>
              <a:t>  caused by or marked by giddiness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		</a:t>
            </a:r>
            <a:r>
              <a:rPr lang="en-US" sz="2800" dirty="0" smtClean="0"/>
              <a:t>merriam-webster.com</a:t>
            </a:r>
          </a:p>
          <a:p>
            <a:pPr algn="ctr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BPPV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This can be self limiting and may be recurrent</a:t>
            </a:r>
          </a:p>
          <a:p>
            <a:r>
              <a:rPr lang="en-US" dirty="0" err="1" smtClean="0"/>
              <a:t>Meclizine</a:t>
            </a:r>
            <a:r>
              <a:rPr lang="en-US" dirty="0" smtClean="0"/>
              <a:t> does not work well for this disease</a:t>
            </a:r>
          </a:p>
          <a:p>
            <a:r>
              <a:rPr lang="en-US" dirty="0" smtClean="0"/>
              <a:t>Can give patient at home exercises to help control symptoms (Brandt-</a:t>
            </a:r>
            <a:r>
              <a:rPr lang="en-US" dirty="0" err="1" smtClean="0"/>
              <a:t>Daroff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Doesn’t necessarily cure the disease but it does fatigue the vestibular system</a:t>
            </a:r>
          </a:p>
          <a:p>
            <a:pPr lvl="1"/>
            <a:r>
              <a:rPr lang="en-US" dirty="0" smtClean="0"/>
              <a:t>Use caution as patient may do incorrectly or if very symptomatic, may fall from surface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kumimoji="0" lang="en-US" sz="3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CADAE">
                    <a:shade val="75000"/>
                  </a:srgbClr>
                </a:solidFill>
                <a:effectLst/>
                <a:uLnTx/>
                <a:uFillTx/>
                <a:latin typeface="Georgia"/>
                <a:ea typeface="+mj-ea"/>
                <a:cs typeface="+mj-cs"/>
              </a:rPr>
              <a:t>Vestibular Neuritis/</a:t>
            </a:r>
            <a:r>
              <a:rPr kumimoji="0" lang="en-US" sz="33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8CADAE">
                    <a:shade val="75000"/>
                  </a:srgbClr>
                </a:solidFill>
                <a:effectLst/>
                <a:uLnTx/>
                <a:uFillTx/>
                <a:latin typeface="Georgia"/>
                <a:ea typeface="+mj-ea"/>
                <a:cs typeface="+mj-cs"/>
              </a:rPr>
              <a:t>Labyrinthitis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Usually sudden onset, severe vertigo, lasting several hours to days</a:t>
            </a:r>
          </a:p>
          <a:p>
            <a:r>
              <a:rPr lang="en-US" dirty="0" smtClean="0"/>
              <a:t>Second most common cause of </a:t>
            </a:r>
            <a:r>
              <a:rPr lang="en-US" dirty="0" err="1" smtClean="0"/>
              <a:t>otologic</a:t>
            </a:r>
            <a:r>
              <a:rPr lang="en-US" dirty="0" smtClean="0"/>
              <a:t> vertigo</a:t>
            </a:r>
          </a:p>
          <a:p>
            <a:r>
              <a:rPr lang="en-US" dirty="0" smtClean="0"/>
              <a:t>Tends to be seen between 3 and 5</a:t>
            </a:r>
            <a:r>
              <a:rPr lang="en-US" baseline="30000" dirty="0" smtClean="0"/>
              <a:t>th</a:t>
            </a:r>
            <a:r>
              <a:rPr lang="en-US" dirty="0" smtClean="0"/>
              <a:t> decades of life</a:t>
            </a:r>
          </a:p>
          <a:p>
            <a:r>
              <a:rPr lang="en-US" dirty="0" smtClean="0"/>
              <a:t>Associated symptoms: nausea and vomiting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Vestibular Neuritis/</a:t>
            </a:r>
            <a:r>
              <a:rPr lang="en-US" dirty="0" err="1" smtClean="0"/>
              <a:t>Labyrinthitis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Nystagmus tends to be unilateral, continuous, and generally improves with fixation</a:t>
            </a:r>
          </a:p>
          <a:p>
            <a:r>
              <a:rPr lang="en-US" dirty="0" smtClean="0"/>
              <a:t>These patients look sick, usually eyes closed, sitting still, and holding an emesis basin</a:t>
            </a:r>
          </a:p>
          <a:p>
            <a:r>
              <a:rPr lang="en-US" dirty="0" smtClean="0"/>
              <a:t>No known predisposing factors </a:t>
            </a:r>
          </a:p>
          <a:p>
            <a:pPr lvl="1"/>
            <a:r>
              <a:rPr lang="en-US" dirty="0" smtClean="0"/>
              <a:t>Many patients have a history of a viral infection within 1 month of onset of symptoms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Vestibular Neuritis/</a:t>
            </a:r>
            <a:r>
              <a:rPr lang="en-US" dirty="0" err="1" smtClean="0"/>
              <a:t>Labyrinthitis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Diagnosis</a:t>
            </a:r>
          </a:p>
          <a:p>
            <a:pPr lvl="1"/>
            <a:r>
              <a:rPr lang="en-US" dirty="0" smtClean="0"/>
              <a:t>History</a:t>
            </a:r>
          </a:p>
          <a:p>
            <a:pPr lvl="1"/>
            <a:r>
              <a:rPr lang="en-US" dirty="0" smtClean="0"/>
              <a:t>Vestibular testing</a:t>
            </a:r>
          </a:p>
          <a:p>
            <a:pPr lvl="1"/>
            <a:r>
              <a:rPr lang="en-US" dirty="0" smtClean="0"/>
              <a:t>Imaging if </a:t>
            </a:r>
            <a:r>
              <a:rPr lang="en-US" dirty="0" err="1" smtClean="0"/>
              <a:t>Dx</a:t>
            </a:r>
            <a:r>
              <a:rPr lang="en-US" dirty="0" smtClean="0"/>
              <a:t> uncertain or symptoms persistent</a:t>
            </a:r>
          </a:p>
          <a:p>
            <a:r>
              <a:rPr lang="en-US" dirty="0" smtClean="0"/>
              <a:t>Treatment-supportive</a:t>
            </a:r>
          </a:p>
          <a:p>
            <a:pPr lvl="1"/>
            <a:r>
              <a:rPr lang="en-US" dirty="0" smtClean="0"/>
              <a:t>Increase fluids</a:t>
            </a:r>
          </a:p>
          <a:p>
            <a:pPr lvl="1"/>
            <a:r>
              <a:rPr lang="en-US" dirty="0" smtClean="0"/>
              <a:t>Steroids</a:t>
            </a:r>
          </a:p>
          <a:p>
            <a:pPr lvl="1"/>
            <a:r>
              <a:rPr lang="en-US" dirty="0" smtClean="0"/>
              <a:t>CNS suppressants (</a:t>
            </a:r>
            <a:r>
              <a:rPr lang="en-US" dirty="0" err="1" smtClean="0"/>
              <a:t>Antivert</a:t>
            </a:r>
            <a:r>
              <a:rPr lang="en-US" dirty="0" smtClean="0"/>
              <a:t>, </a:t>
            </a:r>
            <a:r>
              <a:rPr lang="en-US" dirty="0" err="1" smtClean="0"/>
              <a:t>Ativan</a:t>
            </a:r>
            <a:r>
              <a:rPr lang="en-US" dirty="0" smtClean="0"/>
              <a:t>, Valium, Benadryl, </a:t>
            </a:r>
            <a:r>
              <a:rPr lang="en-US" dirty="0" err="1" smtClean="0"/>
              <a:t>Phenergan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Vestibular Neuritis/</a:t>
            </a:r>
            <a:r>
              <a:rPr lang="en-US" dirty="0" err="1" smtClean="0"/>
              <a:t>Labyrinthitis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Treatment cont…</a:t>
            </a:r>
          </a:p>
          <a:p>
            <a:pPr lvl="1"/>
            <a:r>
              <a:rPr lang="en-US" dirty="0" err="1" smtClean="0"/>
              <a:t>Antivirals</a:t>
            </a:r>
            <a:r>
              <a:rPr lang="en-US" dirty="0" smtClean="0"/>
              <a:t> (literature doesn’t support their efficacy but frequently used)</a:t>
            </a:r>
          </a:p>
          <a:p>
            <a:pPr lvl="1"/>
            <a:r>
              <a:rPr lang="en-US" dirty="0" smtClean="0"/>
              <a:t>Antibiotics used if suspicious for bacterial </a:t>
            </a:r>
            <a:r>
              <a:rPr lang="en-US" dirty="0" err="1" smtClean="0"/>
              <a:t>labyrinthitis</a:t>
            </a:r>
            <a:r>
              <a:rPr lang="en-US" dirty="0" smtClean="0"/>
              <a:t> (may see pus in middle ear space) </a:t>
            </a:r>
          </a:p>
          <a:p>
            <a:pPr lvl="1"/>
            <a:r>
              <a:rPr lang="en-US" dirty="0" smtClean="0"/>
              <a:t>Vestibular rehab may be needed if patient fails to compensate/recover quickly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Meniere’s</a:t>
            </a:r>
            <a:r>
              <a:rPr lang="en-US" dirty="0" smtClean="0"/>
              <a:t>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Presents with intermittent</a:t>
            </a:r>
          </a:p>
          <a:p>
            <a:pPr lvl="1"/>
            <a:r>
              <a:rPr lang="en-US" dirty="0" smtClean="0"/>
              <a:t>Aural fullness</a:t>
            </a:r>
          </a:p>
          <a:p>
            <a:pPr lvl="1"/>
            <a:r>
              <a:rPr lang="en-US" dirty="0" smtClean="0"/>
              <a:t>Tinnitus</a:t>
            </a:r>
          </a:p>
          <a:p>
            <a:pPr lvl="1"/>
            <a:r>
              <a:rPr lang="en-US" dirty="0" smtClean="0"/>
              <a:t>Fluctuating hearing loss (low frequency)</a:t>
            </a:r>
          </a:p>
          <a:p>
            <a:pPr lvl="1"/>
            <a:r>
              <a:rPr lang="en-US" dirty="0" smtClean="0"/>
              <a:t>Vertigo</a:t>
            </a:r>
          </a:p>
          <a:p>
            <a:r>
              <a:rPr lang="en-US" dirty="0" smtClean="0"/>
              <a:t>Patients can have 1, some, or all these symptoms</a:t>
            </a:r>
          </a:p>
          <a:p>
            <a:r>
              <a:rPr lang="en-US" dirty="0" smtClean="0"/>
              <a:t>Symptoms are acute onset and last 20min to several hours (usually less than 12)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Meniere’s</a:t>
            </a:r>
            <a:r>
              <a:rPr lang="en-US" dirty="0" smtClean="0"/>
              <a:t>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dirty="0" smtClean="0"/>
              <a:t>Diagnosis</a:t>
            </a:r>
          </a:p>
          <a:p>
            <a:pPr lvl="1"/>
            <a:r>
              <a:rPr lang="en-US" dirty="0" smtClean="0"/>
              <a:t>History and physical (physical may be negative during latent phase of the disease)</a:t>
            </a:r>
          </a:p>
          <a:p>
            <a:pPr lvl="1"/>
            <a:r>
              <a:rPr lang="en-US" dirty="0" smtClean="0"/>
              <a:t>Audiogram (may see fluctuant nature of the hearing loss)</a:t>
            </a:r>
          </a:p>
          <a:p>
            <a:pPr lvl="1"/>
            <a:r>
              <a:rPr lang="en-US" dirty="0" smtClean="0"/>
              <a:t>Vestibular testing and </a:t>
            </a:r>
            <a:r>
              <a:rPr lang="en-US" dirty="0" err="1" smtClean="0"/>
              <a:t>Ecog</a:t>
            </a:r>
            <a:r>
              <a:rPr lang="en-US" dirty="0" smtClean="0"/>
              <a:t> (again may be </a:t>
            </a:r>
            <a:r>
              <a:rPr lang="en-US" dirty="0" err="1" smtClean="0"/>
              <a:t>neg</a:t>
            </a:r>
            <a:r>
              <a:rPr lang="en-US" dirty="0" smtClean="0"/>
              <a:t> if during latent phase)</a:t>
            </a:r>
          </a:p>
          <a:p>
            <a:pPr lvl="1"/>
            <a:r>
              <a:rPr lang="en-US" dirty="0" smtClean="0"/>
              <a:t>Imaging not typically helpful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Meniere’s</a:t>
            </a:r>
            <a:r>
              <a:rPr lang="en-US" dirty="0" smtClean="0"/>
              <a:t>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</a:p>
          <a:p>
            <a:pPr lvl="1"/>
            <a:r>
              <a:rPr lang="en-US" dirty="0" smtClean="0"/>
              <a:t>Consider referral to ENT</a:t>
            </a:r>
          </a:p>
          <a:p>
            <a:pPr lvl="1"/>
            <a:r>
              <a:rPr lang="en-US" dirty="0" smtClean="0"/>
              <a:t>Will require serial audiograms</a:t>
            </a:r>
          </a:p>
          <a:p>
            <a:pPr lvl="1"/>
            <a:r>
              <a:rPr lang="en-US" dirty="0" smtClean="0"/>
              <a:t>Meds include diuretics, steroids (oral, </a:t>
            </a:r>
            <a:r>
              <a:rPr lang="en-US" dirty="0" err="1" smtClean="0"/>
              <a:t>transtympanic</a:t>
            </a:r>
            <a:r>
              <a:rPr lang="en-US" dirty="0" smtClean="0"/>
              <a:t>), </a:t>
            </a:r>
            <a:r>
              <a:rPr lang="en-US" dirty="0" err="1" smtClean="0"/>
              <a:t>cns</a:t>
            </a:r>
            <a:r>
              <a:rPr lang="en-US" dirty="0" smtClean="0"/>
              <a:t> </a:t>
            </a:r>
            <a:r>
              <a:rPr lang="en-US" dirty="0" err="1" smtClean="0"/>
              <a:t>suppressents</a:t>
            </a:r>
            <a:endParaRPr lang="en-US" dirty="0" smtClean="0"/>
          </a:p>
          <a:p>
            <a:pPr lvl="1"/>
            <a:r>
              <a:rPr lang="en-US" dirty="0" smtClean="0"/>
              <a:t>Diet modification- avoid CATS (</a:t>
            </a:r>
            <a:r>
              <a:rPr lang="en-US" dirty="0" err="1" smtClean="0"/>
              <a:t>caffiene</a:t>
            </a:r>
            <a:r>
              <a:rPr lang="en-US" dirty="0" smtClean="0"/>
              <a:t>, alcohol, tobacco, and salt) and increase hydration </a:t>
            </a:r>
          </a:p>
          <a:p>
            <a:pPr lvl="1"/>
            <a:r>
              <a:rPr lang="en-US" dirty="0" smtClean="0"/>
              <a:t>Immunotherapy, Surgery, and external devices also used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Migraine with Vertigo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Patients present with episodic vertigo, imbalance, or foggy sensation </a:t>
            </a:r>
          </a:p>
          <a:p>
            <a:r>
              <a:rPr lang="en-US" dirty="0" smtClean="0"/>
              <a:t>Often present with headache, but NOT ALWAYS</a:t>
            </a:r>
          </a:p>
          <a:p>
            <a:r>
              <a:rPr lang="en-US" dirty="0" smtClean="0"/>
              <a:t>Symptoms often mimic </a:t>
            </a:r>
            <a:r>
              <a:rPr lang="en-US" dirty="0" err="1" smtClean="0"/>
              <a:t>Meniere’s</a:t>
            </a:r>
            <a:r>
              <a:rPr lang="en-US" dirty="0" smtClean="0"/>
              <a:t> disease</a:t>
            </a:r>
          </a:p>
          <a:p>
            <a:r>
              <a:rPr lang="en-US" dirty="0" smtClean="0"/>
              <a:t>Diagnosis tends to be a diagnosis of exclusion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Migraine with Vertigo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</a:p>
          <a:p>
            <a:pPr lvl="1"/>
            <a:r>
              <a:rPr lang="en-US" dirty="0" smtClean="0"/>
              <a:t>Trigger avoidance </a:t>
            </a:r>
          </a:p>
          <a:p>
            <a:pPr lvl="1"/>
            <a:r>
              <a:rPr lang="en-US" dirty="0" smtClean="0"/>
              <a:t>Abortive therapy (</a:t>
            </a:r>
            <a:r>
              <a:rPr lang="en-US" dirty="0" err="1" smtClean="0"/>
              <a:t>Fioricet</a:t>
            </a:r>
            <a:r>
              <a:rPr lang="en-US" dirty="0" smtClean="0"/>
              <a:t>, </a:t>
            </a:r>
            <a:r>
              <a:rPr lang="en-US" dirty="0" err="1" smtClean="0"/>
              <a:t>triptans</a:t>
            </a:r>
            <a:r>
              <a:rPr lang="en-US" dirty="0" smtClean="0"/>
              <a:t>, Excedrin migraine)</a:t>
            </a:r>
          </a:p>
          <a:p>
            <a:pPr lvl="1"/>
            <a:r>
              <a:rPr lang="en-US" dirty="0" smtClean="0"/>
              <a:t>Preventative therapy (beta-blockers, calcium channel blockers, antidepressants, anti-seizure meds)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Dizzy Definition Cont…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700" dirty="0" smtClean="0"/>
              <a:t>1:		Having or involving a sensation of spinning 	around and losing one’s balance</a:t>
            </a:r>
          </a:p>
          <a:p>
            <a:pPr>
              <a:buNone/>
            </a:pPr>
            <a:r>
              <a:rPr lang="en-US" sz="2700" dirty="0" smtClean="0"/>
              <a:t>2:		silly but attractive</a:t>
            </a:r>
          </a:p>
          <a:p>
            <a:pPr>
              <a:buNone/>
            </a:pPr>
            <a:r>
              <a:rPr lang="en-US" sz="2700" dirty="0" smtClean="0"/>
              <a:t>3:		feel unsteady, confused, or amazed</a:t>
            </a:r>
          </a:p>
          <a:p>
            <a:pPr>
              <a:buNone/>
            </a:pPr>
            <a:r>
              <a:rPr lang="en-US" sz="2700" dirty="0" smtClean="0"/>
              <a:t>						</a:t>
            </a:r>
            <a:r>
              <a:rPr lang="en-US" sz="2400" dirty="0" smtClean="0"/>
              <a:t>oxforddictionaries.com</a:t>
            </a:r>
          </a:p>
          <a:p>
            <a:pPr>
              <a:buNone/>
            </a:pPr>
            <a:endParaRPr lang="en-US" sz="2700" dirty="0" smtClean="0"/>
          </a:p>
          <a:p>
            <a:pPr>
              <a:buNone/>
            </a:pPr>
            <a:r>
              <a:rPr lang="en-US" sz="2700" dirty="0" smtClean="0"/>
              <a:t>1:		feeling faint or lightheaded to feeling weak or 	unsteady</a:t>
            </a:r>
          </a:p>
          <a:p>
            <a:pPr>
              <a:buNone/>
            </a:pPr>
            <a:r>
              <a:rPr lang="en-US" sz="2700" dirty="0" smtClean="0"/>
              <a:t>						</a:t>
            </a:r>
            <a:r>
              <a:rPr lang="en-US" sz="2400" dirty="0" err="1" smtClean="0"/>
              <a:t>Mayoclinic</a:t>
            </a:r>
            <a:r>
              <a:rPr lang="en-US" sz="2400" dirty="0" smtClean="0"/>
              <a:t> definition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 Etiology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at any point you are concerned about a CVA, TIA, subdural/intracranial hemorrhage, seek emergency care and stoke work up</a:t>
            </a:r>
          </a:p>
          <a:p>
            <a:r>
              <a:rPr lang="en-US" dirty="0" smtClean="0"/>
              <a:t>If non emergent, diagnostic studies after H&amp;P Include:</a:t>
            </a:r>
          </a:p>
          <a:p>
            <a:pPr lvl="1"/>
            <a:r>
              <a:rPr lang="en-US" dirty="0" smtClean="0"/>
              <a:t>MRI</a:t>
            </a:r>
          </a:p>
          <a:p>
            <a:pPr lvl="1"/>
            <a:r>
              <a:rPr lang="en-US" dirty="0" smtClean="0"/>
              <a:t>Ct scan</a:t>
            </a:r>
          </a:p>
          <a:p>
            <a:pPr lvl="1"/>
            <a:r>
              <a:rPr lang="en-US" dirty="0" smtClean="0"/>
              <a:t>MR or CT angiogram</a:t>
            </a:r>
          </a:p>
          <a:p>
            <a:pPr lvl="1"/>
            <a:r>
              <a:rPr lang="en-US" dirty="0" smtClean="0"/>
              <a:t>Consider neurology referral</a:t>
            </a:r>
          </a:p>
          <a:p>
            <a:r>
              <a:rPr lang="en-US" dirty="0" smtClean="0"/>
              <a:t>Treatment</a:t>
            </a:r>
          </a:p>
          <a:p>
            <a:pPr lvl="1"/>
            <a:r>
              <a:rPr lang="en-US" dirty="0" smtClean="0"/>
              <a:t>Diagnosis dependant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Peripheral N.S. Etiology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Work up for causes of peripheral neuropathy</a:t>
            </a:r>
          </a:p>
          <a:p>
            <a:r>
              <a:rPr lang="en-US" dirty="0" smtClean="0"/>
              <a:t>Treatment for neuropathy or appropriate referral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Cardiovascular </a:t>
            </a:r>
            <a:r>
              <a:rPr lang="en-US" dirty="0" err="1" smtClean="0"/>
              <a:t>Etilogy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Diagnostic  work up</a:t>
            </a:r>
          </a:p>
          <a:p>
            <a:pPr lvl="1"/>
            <a:r>
              <a:rPr lang="en-US" dirty="0" smtClean="0"/>
              <a:t>EKG</a:t>
            </a:r>
          </a:p>
          <a:p>
            <a:pPr lvl="1"/>
            <a:r>
              <a:rPr lang="en-US" dirty="0" err="1" smtClean="0"/>
              <a:t>Holter</a:t>
            </a:r>
            <a:r>
              <a:rPr lang="en-US" dirty="0" smtClean="0"/>
              <a:t> monitor</a:t>
            </a:r>
          </a:p>
          <a:p>
            <a:pPr lvl="1"/>
            <a:r>
              <a:rPr lang="en-US" dirty="0" smtClean="0"/>
              <a:t>Carotid ultrasound</a:t>
            </a:r>
          </a:p>
          <a:p>
            <a:pPr lvl="1"/>
            <a:r>
              <a:rPr lang="en-US" dirty="0" err="1" smtClean="0"/>
              <a:t>Orthostatics</a:t>
            </a:r>
            <a:endParaRPr lang="en-US" dirty="0" smtClean="0"/>
          </a:p>
          <a:p>
            <a:pPr lvl="1"/>
            <a:r>
              <a:rPr lang="en-US" dirty="0" smtClean="0"/>
              <a:t>Arteriogram</a:t>
            </a:r>
          </a:p>
          <a:p>
            <a:pPr lvl="1"/>
            <a:r>
              <a:rPr lang="en-US" dirty="0" smtClean="0"/>
              <a:t>Echocardiogram</a:t>
            </a:r>
          </a:p>
          <a:p>
            <a:r>
              <a:rPr lang="en-US" dirty="0" smtClean="0"/>
              <a:t>Treatment as appropriate or consider Cardiology referral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Endocrine/Meds and Drugs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Endocrine work up to look at thyroid, diabetes, pituitary, adrenal dysfunction.</a:t>
            </a:r>
          </a:p>
          <a:p>
            <a:r>
              <a:rPr lang="en-US" dirty="0" smtClean="0"/>
              <a:t>Blood or urine drug screen</a:t>
            </a:r>
          </a:p>
          <a:p>
            <a:r>
              <a:rPr lang="en-US" dirty="0" smtClean="0"/>
              <a:t>Exhaustive review of patients meds</a:t>
            </a:r>
          </a:p>
          <a:p>
            <a:endParaRPr lang="en-US" dirty="0" smtClean="0"/>
          </a:p>
          <a:p>
            <a:r>
              <a:rPr lang="en-US" dirty="0" smtClean="0"/>
              <a:t>Treat accordingly or consider Endocrinology  referral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Have the DD in mind but don’t let it overwhelm you.  You can come back to it once you have narrowed it down by system.</a:t>
            </a:r>
          </a:p>
          <a:p>
            <a:r>
              <a:rPr lang="en-US" dirty="0" smtClean="0"/>
              <a:t>Narrow the DD by using the patients description of their symptoms and associated symptoms to choose a system to work up, i.e. cardio, </a:t>
            </a:r>
            <a:r>
              <a:rPr lang="en-US" dirty="0" err="1" smtClean="0"/>
              <a:t>neuro</a:t>
            </a:r>
            <a:r>
              <a:rPr lang="en-US" dirty="0" smtClean="0"/>
              <a:t>, </a:t>
            </a:r>
            <a:r>
              <a:rPr lang="en-US" dirty="0" err="1" smtClean="0"/>
              <a:t>otologic</a:t>
            </a:r>
            <a:r>
              <a:rPr lang="en-US" dirty="0" smtClean="0"/>
              <a:t>, endocrine, etc.</a:t>
            </a:r>
          </a:p>
          <a:p>
            <a:r>
              <a:rPr lang="en-US" dirty="0" smtClean="0"/>
              <a:t>Thoroughly work up that system(s) and treat and or refer accordingly.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THANK YOU!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problem is, there’s no precise meaning or consistency to the word DIZZY.</a:t>
            </a:r>
          </a:p>
          <a:p>
            <a:r>
              <a:rPr lang="en-US" dirty="0" smtClean="0"/>
              <a:t>Yet, all your patients will use it.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DIZZINESS</a:t>
            </a:r>
          </a:p>
          <a:p>
            <a:pPr>
              <a:buNone/>
            </a:pPr>
            <a:r>
              <a:rPr lang="en-US" dirty="0" smtClean="0"/>
              <a:t>Why does this symptom cause us such anxiety?</a:t>
            </a:r>
          </a:p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en-US" dirty="0" smtClean="0"/>
              <a:t>Let’s consider the differential diagnosis.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1800" dirty="0" smtClean="0"/>
              <a:t>Benign paroxysmal positional vertigo</a:t>
            </a:r>
          </a:p>
          <a:p>
            <a:pPr>
              <a:buNone/>
            </a:pPr>
            <a:r>
              <a:rPr lang="en-US" sz="1800" dirty="0" smtClean="0"/>
              <a:t>Vestibular neuritis</a:t>
            </a:r>
          </a:p>
          <a:p>
            <a:pPr>
              <a:buNone/>
            </a:pPr>
            <a:r>
              <a:rPr lang="en-US" sz="1800" dirty="0" err="1" smtClean="0"/>
              <a:t>Labyrinthitis</a:t>
            </a:r>
            <a:endParaRPr lang="en-US" sz="1800" dirty="0" smtClean="0"/>
          </a:p>
          <a:p>
            <a:pPr>
              <a:buNone/>
            </a:pPr>
            <a:r>
              <a:rPr lang="en-US" sz="1800" dirty="0" err="1" smtClean="0"/>
              <a:t>Meniere’s</a:t>
            </a:r>
            <a:r>
              <a:rPr lang="en-US" sz="1800" dirty="0" smtClean="0"/>
              <a:t> Disease</a:t>
            </a:r>
          </a:p>
          <a:p>
            <a:pPr>
              <a:buNone/>
            </a:pPr>
            <a:r>
              <a:rPr lang="en-US" sz="1800" dirty="0" smtClean="0"/>
              <a:t>Migraine with vertigo</a:t>
            </a:r>
          </a:p>
          <a:p>
            <a:pPr>
              <a:buNone/>
            </a:pPr>
            <a:r>
              <a:rPr lang="en-US" sz="1800" dirty="0" err="1" smtClean="0"/>
              <a:t>Vertebrobasilar</a:t>
            </a:r>
            <a:r>
              <a:rPr lang="en-US" sz="1800" dirty="0" smtClean="0"/>
              <a:t>  insufficiency</a:t>
            </a:r>
          </a:p>
          <a:p>
            <a:pPr>
              <a:buNone/>
            </a:pPr>
            <a:r>
              <a:rPr lang="en-US" sz="1800" dirty="0" smtClean="0"/>
              <a:t>CVA</a:t>
            </a:r>
          </a:p>
          <a:p>
            <a:pPr>
              <a:buNone/>
            </a:pPr>
            <a:r>
              <a:rPr lang="en-US" sz="1800" dirty="0" smtClean="0"/>
              <a:t>Migraine</a:t>
            </a:r>
          </a:p>
          <a:p>
            <a:pPr>
              <a:buNone/>
            </a:pPr>
            <a:r>
              <a:rPr lang="en-US" sz="1800" dirty="0" smtClean="0"/>
              <a:t>Hypertension</a:t>
            </a:r>
          </a:p>
          <a:p>
            <a:pPr>
              <a:buNone/>
            </a:pPr>
            <a:r>
              <a:rPr lang="en-US" sz="1800" dirty="0" smtClean="0"/>
              <a:t>Hypotension</a:t>
            </a:r>
          </a:p>
          <a:p>
            <a:pPr>
              <a:buNone/>
            </a:pPr>
            <a:r>
              <a:rPr lang="en-US" sz="1800" dirty="0" smtClean="0"/>
              <a:t>Cardiac arrhythmias</a:t>
            </a:r>
          </a:p>
          <a:p>
            <a:pPr>
              <a:buNone/>
            </a:pPr>
            <a:r>
              <a:rPr lang="en-US" sz="1800" dirty="0" smtClean="0"/>
              <a:t>Carotid artery disease</a:t>
            </a:r>
          </a:p>
          <a:p>
            <a:pPr>
              <a:buNone/>
            </a:pPr>
            <a:r>
              <a:rPr lang="en-US" sz="1800" dirty="0" smtClean="0"/>
              <a:t>Multiple sclerosis</a:t>
            </a:r>
          </a:p>
          <a:p>
            <a:pPr>
              <a:buNone/>
            </a:pPr>
            <a:r>
              <a:rPr lang="en-US" sz="1800" dirty="0" smtClean="0"/>
              <a:t>Parkinson’s Disease</a:t>
            </a:r>
          </a:p>
          <a:p>
            <a:pPr>
              <a:buNone/>
            </a:pPr>
            <a:r>
              <a:rPr lang="en-US" sz="1800" dirty="0" smtClean="0"/>
              <a:t>Diabetic neuropathy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1800" dirty="0" smtClean="0"/>
              <a:t>Brain Tumor</a:t>
            </a:r>
          </a:p>
          <a:p>
            <a:pPr>
              <a:buNone/>
            </a:pPr>
            <a:r>
              <a:rPr lang="en-US" sz="1800" dirty="0" smtClean="0"/>
              <a:t>Cervical </a:t>
            </a:r>
            <a:r>
              <a:rPr lang="en-US" sz="1800" dirty="0" err="1" smtClean="0"/>
              <a:t>spondylosis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Neuropathy</a:t>
            </a:r>
          </a:p>
          <a:p>
            <a:pPr>
              <a:buNone/>
            </a:pPr>
            <a:r>
              <a:rPr lang="en-US" sz="1800" dirty="0" smtClean="0"/>
              <a:t>Poor eye sight</a:t>
            </a:r>
          </a:p>
          <a:p>
            <a:pPr>
              <a:buNone/>
            </a:pPr>
            <a:r>
              <a:rPr lang="en-US" sz="1800" dirty="0" smtClean="0"/>
              <a:t>Prescription drug use</a:t>
            </a:r>
          </a:p>
          <a:p>
            <a:pPr>
              <a:buNone/>
            </a:pPr>
            <a:r>
              <a:rPr lang="en-US" sz="1800" dirty="0" smtClean="0"/>
              <a:t>Illicit drug use</a:t>
            </a:r>
          </a:p>
          <a:p>
            <a:pPr>
              <a:buNone/>
            </a:pPr>
            <a:r>
              <a:rPr lang="en-US" sz="1800" dirty="0" smtClean="0"/>
              <a:t>Myocardial  infarction</a:t>
            </a:r>
          </a:p>
          <a:p>
            <a:pPr>
              <a:buNone/>
            </a:pPr>
            <a:r>
              <a:rPr lang="en-US" sz="1800" dirty="0" err="1" smtClean="0"/>
              <a:t>Cardiomyopathy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Aortic </a:t>
            </a:r>
            <a:r>
              <a:rPr lang="en-US" sz="1800" dirty="0" err="1" smtClean="0"/>
              <a:t>stenosis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Hypoxia</a:t>
            </a:r>
          </a:p>
          <a:p>
            <a:pPr>
              <a:buNone/>
            </a:pPr>
            <a:r>
              <a:rPr lang="en-US" sz="1800" dirty="0" smtClean="0"/>
              <a:t>Dehydration</a:t>
            </a:r>
          </a:p>
          <a:p>
            <a:pPr>
              <a:buNone/>
            </a:pPr>
            <a:r>
              <a:rPr lang="en-US" sz="1800" dirty="0" smtClean="0"/>
              <a:t>Hypoglycemia</a:t>
            </a:r>
          </a:p>
          <a:p>
            <a:pPr>
              <a:buNone/>
            </a:pPr>
            <a:r>
              <a:rPr lang="en-US" sz="1800" dirty="0" smtClean="0"/>
              <a:t>Dementia</a:t>
            </a:r>
          </a:p>
          <a:p>
            <a:pPr>
              <a:buNone/>
            </a:pPr>
            <a:r>
              <a:rPr lang="en-US" sz="1800" dirty="0" smtClean="0"/>
              <a:t>Menopause</a:t>
            </a:r>
          </a:p>
          <a:p>
            <a:pPr>
              <a:buNone/>
            </a:pPr>
            <a:r>
              <a:rPr lang="en-US" sz="1800" dirty="0" smtClean="0"/>
              <a:t>Arteriosclerosis</a:t>
            </a:r>
          </a:p>
          <a:p>
            <a:pPr>
              <a:buNone/>
            </a:pP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1700" dirty="0" err="1" smtClean="0"/>
              <a:t>Perilymphatic</a:t>
            </a:r>
            <a:r>
              <a:rPr lang="en-US" sz="1700" dirty="0" smtClean="0"/>
              <a:t> fistula</a:t>
            </a:r>
          </a:p>
          <a:p>
            <a:pPr>
              <a:buNone/>
            </a:pPr>
            <a:r>
              <a:rPr lang="en-US" sz="1700" dirty="0" smtClean="0"/>
              <a:t>Herpes Zoster </a:t>
            </a:r>
            <a:r>
              <a:rPr lang="en-US" sz="1700" dirty="0" err="1" smtClean="0"/>
              <a:t>Oticus</a:t>
            </a:r>
            <a:endParaRPr lang="en-US" sz="1700" dirty="0" smtClean="0"/>
          </a:p>
          <a:p>
            <a:pPr>
              <a:buNone/>
            </a:pPr>
            <a:r>
              <a:rPr lang="en-US" sz="1700" dirty="0" err="1" smtClean="0"/>
              <a:t>Ototoxicity</a:t>
            </a:r>
            <a:endParaRPr lang="en-US" sz="1700" dirty="0" smtClean="0"/>
          </a:p>
          <a:p>
            <a:pPr>
              <a:buNone/>
            </a:pPr>
            <a:r>
              <a:rPr lang="en-US" sz="1700" dirty="0" err="1" smtClean="0"/>
              <a:t>Otitis</a:t>
            </a:r>
            <a:r>
              <a:rPr lang="en-US" sz="1700" dirty="0" smtClean="0"/>
              <a:t> Media</a:t>
            </a:r>
          </a:p>
          <a:p>
            <a:pPr>
              <a:buNone/>
            </a:pPr>
            <a:r>
              <a:rPr lang="en-US" sz="1700" dirty="0" smtClean="0"/>
              <a:t>Semicircular Canal Dehiscence</a:t>
            </a:r>
          </a:p>
          <a:p>
            <a:pPr>
              <a:buNone/>
            </a:pPr>
            <a:r>
              <a:rPr lang="en-US" sz="1700" dirty="0" err="1" smtClean="0"/>
              <a:t>Chiari</a:t>
            </a:r>
            <a:r>
              <a:rPr lang="en-US" sz="1700" dirty="0" smtClean="0"/>
              <a:t> malformation</a:t>
            </a:r>
          </a:p>
          <a:p>
            <a:pPr>
              <a:buNone/>
            </a:pPr>
            <a:r>
              <a:rPr lang="en-US" sz="1700" dirty="0" smtClean="0"/>
              <a:t>Encephalitis</a:t>
            </a:r>
          </a:p>
          <a:p>
            <a:pPr>
              <a:buNone/>
            </a:pPr>
            <a:r>
              <a:rPr lang="en-US" sz="1700" dirty="0" smtClean="0"/>
              <a:t>Trauma</a:t>
            </a:r>
          </a:p>
          <a:p>
            <a:pPr>
              <a:buNone/>
            </a:pPr>
            <a:r>
              <a:rPr lang="en-US" sz="1700" dirty="0" smtClean="0"/>
              <a:t>Herpes Simplex</a:t>
            </a:r>
          </a:p>
          <a:p>
            <a:pPr>
              <a:buNone/>
            </a:pPr>
            <a:r>
              <a:rPr lang="en-US" sz="1700" dirty="0" err="1" smtClean="0"/>
              <a:t>Mastoiditis</a:t>
            </a:r>
            <a:endParaRPr lang="en-US" sz="1700" dirty="0" smtClean="0"/>
          </a:p>
          <a:p>
            <a:pPr>
              <a:buNone/>
            </a:pPr>
            <a:r>
              <a:rPr lang="en-US" sz="1700" dirty="0" smtClean="0"/>
              <a:t>Meningitis</a:t>
            </a:r>
          </a:p>
          <a:p>
            <a:pPr>
              <a:buNone/>
            </a:pPr>
            <a:r>
              <a:rPr lang="en-US" sz="1700" dirty="0" smtClean="0"/>
              <a:t>Subarachnoid Hemorrhage</a:t>
            </a:r>
          </a:p>
          <a:p>
            <a:pPr>
              <a:buNone/>
            </a:pPr>
            <a:r>
              <a:rPr lang="en-US" sz="1700" dirty="0" smtClean="0"/>
              <a:t>Subdural Hematoma</a:t>
            </a:r>
          </a:p>
          <a:p>
            <a:pPr>
              <a:buNone/>
            </a:pPr>
            <a:r>
              <a:rPr lang="en-US" sz="1700" dirty="0" smtClean="0"/>
              <a:t>Toxicity (Carbon Monoxide)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700" dirty="0" smtClean="0"/>
              <a:t>Anxiety</a:t>
            </a:r>
          </a:p>
          <a:p>
            <a:pPr>
              <a:buNone/>
            </a:pPr>
            <a:r>
              <a:rPr lang="en-US" sz="1700" dirty="0" smtClean="0"/>
              <a:t>Hyperventilation</a:t>
            </a:r>
          </a:p>
          <a:p>
            <a:pPr>
              <a:buNone/>
            </a:pPr>
            <a:r>
              <a:rPr lang="en-US" sz="1700" dirty="0" smtClean="0"/>
              <a:t>Orthostatic hypotension</a:t>
            </a:r>
          </a:p>
          <a:p>
            <a:pPr>
              <a:buNone/>
            </a:pPr>
            <a:r>
              <a:rPr lang="en-US" sz="1700" dirty="0" smtClean="0"/>
              <a:t>Anemia</a:t>
            </a:r>
          </a:p>
          <a:p>
            <a:pPr>
              <a:buNone/>
            </a:pPr>
            <a:r>
              <a:rPr lang="en-US" sz="1700" dirty="0" smtClean="0"/>
              <a:t>Acoustic </a:t>
            </a:r>
            <a:r>
              <a:rPr lang="en-US" sz="1700" dirty="0" err="1" smtClean="0"/>
              <a:t>Neuroma</a:t>
            </a:r>
            <a:endParaRPr lang="en-US" sz="1700" dirty="0" smtClean="0"/>
          </a:p>
          <a:p>
            <a:pPr>
              <a:buNone/>
            </a:pPr>
            <a:r>
              <a:rPr lang="en-US" sz="1700" dirty="0" smtClean="0"/>
              <a:t>Concussion</a:t>
            </a:r>
          </a:p>
          <a:p>
            <a:pPr>
              <a:buNone/>
            </a:pPr>
            <a:r>
              <a:rPr lang="en-US" sz="1700" dirty="0" smtClean="0"/>
              <a:t>Panic disorder</a:t>
            </a:r>
          </a:p>
          <a:p>
            <a:pPr>
              <a:buNone/>
            </a:pPr>
            <a:r>
              <a:rPr lang="en-US" sz="1700" dirty="0" smtClean="0"/>
              <a:t>Endocrine disorders</a:t>
            </a:r>
          </a:p>
          <a:p>
            <a:pPr>
              <a:buNone/>
            </a:pPr>
            <a:r>
              <a:rPr lang="en-US" sz="1700" dirty="0" smtClean="0"/>
              <a:t>Labyrinthine concussion</a:t>
            </a:r>
          </a:p>
          <a:p>
            <a:pPr>
              <a:buNone/>
            </a:pPr>
            <a:r>
              <a:rPr lang="en-US" sz="1700" dirty="0" err="1" smtClean="0"/>
              <a:t>Cholesteatoma</a:t>
            </a:r>
            <a:endParaRPr lang="en-US" sz="1700" dirty="0" smtClean="0"/>
          </a:p>
          <a:p>
            <a:pPr>
              <a:buNone/>
            </a:pPr>
            <a:r>
              <a:rPr lang="en-US" sz="1700" dirty="0" smtClean="0"/>
              <a:t>Metastasis to brain</a:t>
            </a:r>
          </a:p>
          <a:p>
            <a:pPr>
              <a:buNone/>
            </a:pPr>
            <a:r>
              <a:rPr lang="en-US" sz="1700" dirty="0" smtClean="0"/>
              <a:t>TIA</a:t>
            </a:r>
          </a:p>
          <a:p>
            <a:pPr>
              <a:buNone/>
            </a:pPr>
            <a:r>
              <a:rPr lang="en-US" sz="1700" dirty="0" err="1" smtClean="0"/>
              <a:t>Otosyphillis</a:t>
            </a:r>
            <a:endParaRPr lang="en-US" sz="1700" dirty="0" smtClean="0"/>
          </a:p>
          <a:p>
            <a:pPr>
              <a:buNone/>
            </a:pPr>
            <a:r>
              <a:rPr lang="en-US" sz="1700" dirty="0" err="1" smtClean="0"/>
              <a:t>Wernicke</a:t>
            </a:r>
            <a:r>
              <a:rPr lang="en-US" sz="1700" dirty="0" smtClean="0"/>
              <a:t> Encephalopathy</a:t>
            </a:r>
          </a:p>
          <a:p>
            <a:pPr>
              <a:buNone/>
            </a:pPr>
            <a:endParaRPr lang="en-US" sz="1700" dirty="0" smtClean="0"/>
          </a:p>
          <a:p>
            <a:pPr>
              <a:buNone/>
            </a:pPr>
            <a:endParaRPr lang="en-US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1029</TotalTime>
  <Words>2113</Words>
  <Application>Microsoft Office PowerPoint</Application>
  <PresentationFormat>On-screen Show (4:3)</PresentationFormat>
  <Paragraphs>377</Paragraphs>
  <Slides>56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Civic</vt:lpstr>
      <vt:lpstr>The Dizzy Patient:  An Approach to the Work Up and Management of Vertigo</vt:lpstr>
      <vt:lpstr>Slide 2</vt:lpstr>
      <vt:lpstr>OBJECTIVES</vt:lpstr>
      <vt:lpstr>The Problem</vt:lpstr>
      <vt:lpstr>Dizzy Definition Cont…</vt:lpstr>
      <vt:lpstr>The Problem</vt:lpstr>
      <vt:lpstr>THE PROBLEM</vt:lpstr>
      <vt:lpstr>DIFFERENTIAL DIAGNOSIS</vt:lpstr>
      <vt:lpstr>DIFFERENTIAL DIAGNOSIS</vt:lpstr>
      <vt:lpstr>Differential Diagnosis</vt:lpstr>
      <vt:lpstr>The approach</vt:lpstr>
      <vt:lpstr>The approach</vt:lpstr>
      <vt:lpstr>The approach</vt:lpstr>
      <vt:lpstr>The approach</vt:lpstr>
      <vt:lpstr>The approach</vt:lpstr>
      <vt:lpstr>The approach</vt:lpstr>
      <vt:lpstr>The approach</vt:lpstr>
      <vt:lpstr>Slide 18</vt:lpstr>
      <vt:lpstr>VERTIGO</vt:lpstr>
      <vt:lpstr>VERTIGO</vt:lpstr>
      <vt:lpstr>LIGHTHEADEDNESS/PRESYNCOPE</vt:lpstr>
      <vt:lpstr>DYSEQUILIBRIUM</vt:lpstr>
      <vt:lpstr>DYSEQUILIBRIUM</vt:lpstr>
      <vt:lpstr>DYSEQUILIBRIUM</vt:lpstr>
      <vt:lpstr>FOGGINESS/CONFUSION</vt:lpstr>
      <vt:lpstr>FOGGINESS/CONFUSION</vt:lpstr>
      <vt:lpstr>Diagnosis and Treatment</vt:lpstr>
      <vt:lpstr>Diagnosis and Treatment</vt:lpstr>
      <vt:lpstr>Diagnosis and Treatment</vt:lpstr>
      <vt:lpstr>BPPV</vt:lpstr>
      <vt:lpstr>Diagnosis and Treatment</vt:lpstr>
      <vt:lpstr>Hallpike maneuver</vt:lpstr>
      <vt:lpstr>Hallpike maneuver</vt:lpstr>
      <vt:lpstr>Hallpike maneuver</vt:lpstr>
      <vt:lpstr>Hallpike maneuver</vt:lpstr>
      <vt:lpstr>Hallpike maneuver</vt:lpstr>
      <vt:lpstr>BPPV</vt:lpstr>
      <vt:lpstr>BPPV</vt:lpstr>
      <vt:lpstr>BPPV</vt:lpstr>
      <vt:lpstr>BPPV</vt:lpstr>
      <vt:lpstr>Vestibular Neuritis/Labyrinthitis</vt:lpstr>
      <vt:lpstr>Vestibular Neuritis/Labyrinthitis</vt:lpstr>
      <vt:lpstr>Vestibular Neuritis/Labyrinthitis</vt:lpstr>
      <vt:lpstr>Vestibular Neuritis/Labyrinthitis</vt:lpstr>
      <vt:lpstr>Meniere’s Disease</vt:lpstr>
      <vt:lpstr>Meniere’s Disease</vt:lpstr>
      <vt:lpstr>Meniere’s Disease</vt:lpstr>
      <vt:lpstr>Migraine with Vertigo</vt:lpstr>
      <vt:lpstr>Migraine with Vertigo</vt:lpstr>
      <vt:lpstr>Central Etiology</vt:lpstr>
      <vt:lpstr>Peripheral N.S. Etiology</vt:lpstr>
      <vt:lpstr>Cardiovascular Etilogy</vt:lpstr>
      <vt:lpstr>Endocrine/Meds and Drugs</vt:lpstr>
      <vt:lpstr>Summary</vt:lpstr>
      <vt:lpstr>Questions?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Dizzy Patient: An Approach to the Work Up and Management of Vertigo</dc:title>
  <dc:creator>Ellen Baxter</dc:creator>
  <cp:lastModifiedBy>joy studer</cp:lastModifiedBy>
  <cp:revision>68</cp:revision>
  <dcterms:created xsi:type="dcterms:W3CDTF">2014-10-24T20:24:18Z</dcterms:created>
  <dcterms:modified xsi:type="dcterms:W3CDTF">2014-11-13T12:56:34Z</dcterms:modified>
</cp:coreProperties>
</file>