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2" r:id="rId4"/>
  </p:sldMasterIdLst>
  <p:notesMasterIdLst>
    <p:notesMasterId r:id="rId46"/>
  </p:notesMasterIdLst>
  <p:handoutMasterIdLst>
    <p:handoutMasterId r:id="rId47"/>
  </p:handoutMasterIdLst>
  <p:sldIdLst>
    <p:sldId id="256" r:id="rId5"/>
    <p:sldId id="257" r:id="rId6"/>
    <p:sldId id="279" r:id="rId7"/>
    <p:sldId id="295" r:id="rId8"/>
    <p:sldId id="294" r:id="rId9"/>
    <p:sldId id="259" r:id="rId10"/>
    <p:sldId id="267" r:id="rId11"/>
    <p:sldId id="303" r:id="rId12"/>
    <p:sldId id="296" r:id="rId13"/>
    <p:sldId id="298" r:id="rId14"/>
    <p:sldId id="299" r:id="rId15"/>
    <p:sldId id="300" r:id="rId16"/>
    <p:sldId id="301" r:id="rId17"/>
    <p:sldId id="287" r:id="rId18"/>
    <p:sldId id="280" r:id="rId19"/>
    <p:sldId id="302" r:id="rId20"/>
    <p:sldId id="274" r:id="rId21"/>
    <p:sldId id="285" r:id="rId22"/>
    <p:sldId id="288" r:id="rId23"/>
    <p:sldId id="289" r:id="rId24"/>
    <p:sldId id="261" r:id="rId25"/>
    <p:sldId id="290" r:id="rId26"/>
    <p:sldId id="291" r:id="rId27"/>
    <p:sldId id="262" r:id="rId28"/>
    <p:sldId id="293" r:id="rId29"/>
    <p:sldId id="268" r:id="rId30"/>
    <p:sldId id="271" r:id="rId31"/>
    <p:sldId id="263" r:id="rId32"/>
    <p:sldId id="269" r:id="rId33"/>
    <p:sldId id="270" r:id="rId34"/>
    <p:sldId id="264" r:id="rId35"/>
    <p:sldId id="283" r:id="rId36"/>
    <p:sldId id="265" r:id="rId37"/>
    <p:sldId id="258" r:id="rId38"/>
    <p:sldId id="275" r:id="rId39"/>
    <p:sldId id="272" r:id="rId40"/>
    <p:sldId id="277" r:id="rId41"/>
    <p:sldId id="292" r:id="rId42"/>
    <p:sldId id="273" r:id="rId43"/>
    <p:sldId id="276" r:id="rId44"/>
    <p:sldId id="28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8" autoAdjust="0"/>
    <p:restoredTop sz="86454" autoAdjust="0"/>
  </p:normalViewPr>
  <p:slideViewPr>
    <p:cSldViewPr>
      <p:cViewPr>
        <p:scale>
          <a:sx n="80" d="100"/>
          <a:sy n="80" d="100"/>
        </p:scale>
        <p:origin x="-980" y="-48"/>
      </p:cViewPr>
      <p:guideLst>
        <p:guide orient="horz" pos="2160"/>
        <p:guide pos="2880"/>
      </p:guideLst>
    </p:cSldViewPr>
  </p:slideViewPr>
  <p:outlineViewPr>
    <p:cViewPr>
      <p:scale>
        <a:sx n="33" d="100"/>
        <a:sy n="33" d="100"/>
      </p:scale>
      <p:origin x="0" y="34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2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CE0177-FBBE-4F0C-BB7F-087C42CF4E35}" type="datetimeFigureOut">
              <a:rPr lang="en-US" smtClean="0"/>
              <a:t>9/12/2013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E40754-A1A8-4878-910B-A56684B94ADC}" type="slidenum">
              <a:rPr lang="en-US" smtClean="0"/>
              <a:t>‹#›</a:t>
            </a:fld>
            <a:endParaRPr lang="en-US"/>
          </a:p>
        </p:txBody>
      </p:sp>
    </p:spTree>
    <p:extLst>
      <p:ext uri="{BB962C8B-B14F-4D97-AF65-F5344CB8AC3E}">
        <p14:creationId xmlns:p14="http://schemas.microsoft.com/office/powerpoint/2010/main" val="1796851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429F8-33C5-4909-BBF8-BF847769EF94}" type="datetimeFigureOut">
              <a:rPr lang="en-US" smtClean="0"/>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9B7ED-7D89-44EF-9B42-EA6921127C53}" type="slidenum">
              <a:rPr lang="en-US" smtClean="0"/>
              <a:t>‹#›</a:t>
            </a:fld>
            <a:endParaRPr lang="en-US"/>
          </a:p>
        </p:txBody>
      </p:sp>
    </p:spTree>
    <p:extLst>
      <p:ext uri="{BB962C8B-B14F-4D97-AF65-F5344CB8AC3E}">
        <p14:creationId xmlns:p14="http://schemas.microsoft.com/office/powerpoint/2010/main" val="231994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9B7ED-7D89-44EF-9B42-EA6921127C53}" type="slidenum">
              <a:rPr lang="en-US" smtClean="0"/>
              <a:t>15</a:t>
            </a:fld>
            <a:endParaRPr lang="en-US"/>
          </a:p>
        </p:txBody>
      </p:sp>
    </p:spTree>
    <p:extLst>
      <p:ext uri="{BB962C8B-B14F-4D97-AF65-F5344CB8AC3E}">
        <p14:creationId xmlns:p14="http://schemas.microsoft.com/office/powerpoint/2010/main" val="108052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9B7ED-7D89-44EF-9B42-EA6921127C53}" type="slidenum">
              <a:rPr lang="en-US" smtClean="0"/>
              <a:t>21</a:t>
            </a:fld>
            <a:endParaRPr lang="en-US"/>
          </a:p>
        </p:txBody>
      </p:sp>
    </p:spTree>
    <p:extLst>
      <p:ext uri="{BB962C8B-B14F-4D97-AF65-F5344CB8AC3E}">
        <p14:creationId xmlns:p14="http://schemas.microsoft.com/office/powerpoint/2010/main" val="163707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5122" name="Picture 2" descr="NEW LOOK1 - BT10072-powerpoint_sl10a_BKG1_100DPI"/>
          <p:cNvPicPr>
            <a:picLocks noChangeAspect="1" noChangeArrowheads="1"/>
          </p:cNvPicPr>
          <p:nvPr/>
        </p:nvPicPr>
        <p:blipFill>
          <a:blip r:embed="rId2">
            <a:extLst>
              <a:ext uri="{28A0092B-C50C-407E-A947-70E740481C1C}">
                <a14:useLocalDpi xmlns:a14="http://schemas.microsoft.com/office/drawing/2010/main" val="0"/>
              </a:ext>
            </a:extLst>
          </a:blip>
          <a:srcRect l="191" t="717" r="278"/>
          <a:stretch>
            <a:fillRect/>
          </a:stretch>
        </p:blipFill>
        <p:spPr bwMode="auto">
          <a:xfrm>
            <a:off x="0" y="31750"/>
            <a:ext cx="9144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984250" y="1471613"/>
            <a:ext cx="3860800" cy="8540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defRPr/>
            </a:lvl1pPr>
          </a:lstStyle>
          <a:p>
            <a:pPr lvl="0"/>
            <a:r>
              <a:rPr lang="en-US" noProof="0" smtClean="0"/>
              <a:t>Click to edit Master title style</a:t>
            </a:r>
          </a:p>
        </p:txBody>
      </p:sp>
      <p:sp>
        <p:nvSpPr>
          <p:cNvPr id="5124" name="Rectangle 4"/>
          <p:cNvSpPr>
            <a:spLocks noGrp="1" noChangeArrowheads="1"/>
          </p:cNvSpPr>
          <p:nvPr>
            <p:ph type="subTitle" sz="quarter" idx="1"/>
          </p:nvPr>
        </p:nvSpPr>
        <p:spPr>
          <a:xfrm>
            <a:off x="5103813" y="7246938"/>
            <a:ext cx="4040187" cy="419100"/>
          </a:xfrm>
        </p:spPr>
        <p:txBody>
          <a:bodyPr/>
          <a:lstStyle>
            <a:lvl1pPr marL="0" indent="0" algn="ctr">
              <a:buFontTx/>
              <a:buNone/>
              <a:defRPr>
                <a:solidFill>
                  <a:schemeClr val="bg1"/>
                </a:solidFill>
              </a:defRPr>
            </a:lvl1pPr>
          </a:lstStyle>
          <a:p>
            <a:pPr lvl="0"/>
            <a:r>
              <a:rPr lang="en-US" noProof="0" smtClean="0"/>
              <a:t>Click to edit Master subtitle style</a:t>
            </a:r>
          </a:p>
        </p:txBody>
      </p:sp>
      <p:sp>
        <p:nvSpPr>
          <p:cNvPr id="5125" name="disclaimer"/>
          <p:cNvSpPr txBox="1">
            <a:spLocks noChangeArrowheads="1"/>
          </p:cNvSpPr>
          <p:nvPr/>
        </p:nvSpPr>
        <p:spPr bwMode="white">
          <a:xfrm>
            <a:off x="706438" y="6457950"/>
            <a:ext cx="77835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nSpc>
                <a:spcPts val="700"/>
              </a:lnSpc>
            </a:pPr>
            <a:r>
              <a:rPr lang="en-US" sz="500">
                <a:solidFill>
                  <a:srgbClr val="FFFFFF"/>
                </a:solidFill>
                <a:cs typeface="Arial Unicode MS" pitchFamily="34" charset="-128"/>
              </a:rPr>
              <a:t>© 2013 CONFIDENTIAL Barnes &amp; Thornburg LLP. All Rights Reserved.  This page, and all information on it, is confidential, proprietary and the property of Barnes &amp; Thornburg LLP, which may not be disseminated or disclosed to anyone other than an employee or partner of Barnes &amp; Thornburg LLP who is authorized to receive it.  This page and all information on it may not be reproduced, in any form, by anyone without the express written consent of the author or presenter.</a:t>
            </a:r>
          </a:p>
        </p:txBody>
      </p:sp>
      <p:sp>
        <p:nvSpPr>
          <p:cNvPr id="5126" name="disclaimer"/>
          <p:cNvSpPr txBox="1">
            <a:spLocks noChangeArrowheads="1"/>
          </p:cNvSpPr>
          <p:nvPr/>
        </p:nvSpPr>
        <p:spPr bwMode="white">
          <a:xfrm>
            <a:off x="706438" y="6242050"/>
            <a:ext cx="5187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r>
              <a:rPr lang="en-US" sz="700">
                <a:solidFill>
                  <a:srgbClr val="FFFFFF"/>
                </a:solidFill>
                <a:cs typeface="Arial Unicode MS" pitchFamily="34" charset="-128"/>
              </a:rPr>
              <a:t>ATLANTA   CHICAGO   DELAWARE   INDIANA   LOS ANGELES   MICHIGAN   MINNEAPOLIS   OHIO   WASHINGTON, DC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410231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88938"/>
            <a:ext cx="2017712" cy="529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538" y="388938"/>
            <a:ext cx="5905500" cy="529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2602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5122" name="Picture 2" descr="NEW LOOK1 - BT10072-powerpoint_sl10a_BKG1_100DPI"/>
          <p:cNvPicPr>
            <a:picLocks noChangeAspect="1" noChangeArrowheads="1"/>
          </p:cNvPicPr>
          <p:nvPr/>
        </p:nvPicPr>
        <p:blipFill>
          <a:blip r:embed="rId2">
            <a:extLst>
              <a:ext uri="{28A0092B-C50C-407E-A947-70E740481C1C}">
                <a14:useLocalDpi xmlns:a14="http://schemas.microsoft.com/office/drawing/2010/main" val="0"/>
              </a:ext>
            </a:extLst>
          </a:blip>
          <a:srcRect l="191" t="717" r="278"/>
          <a:stretch>
            <a:fillRect/>
          </a:stretch>
        </p:blipFill>
        <p:spPr bwMode="auto">
          <a:xfrm>
            <a:off x="0" y="31750"/>
            <a:ext cx="9144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984250" y="1471613"/>
            <a:ext cx="3860800" cy="8540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defRPr/>
            </a:lvl1pPr>
          </a:lstStyle>
          <a:p>
            <a:pPr lvl="0"/>
            <a:r>
              <a:rPr lang="en-US" noProof="0" smtClean="0"/>
              <a:t>Click to edit Master title style</a:t>
            </a:r>
          </a:p>
        </p:txBody>
      </p:sp>
      <p:sp>
        <p:nvSpPr>
          <p:cNvPr id="5124" name="Rectangle 4"/>
          <p:cNvSpPr>
            <a:spLocks noGrp="1" noChangeArrowheads="1"/>
          </p:cNvSpPr>
          <p:nvPr>
            <p:ph type="subTitle" sz="quarter" idx="1"/>
          </p:nvPr>
        </p:nvSpPr>
        <p:spPr>
          <a:xfrm>
            <a:off x="5103813" y="7246938"/>
            <a:ext cx="4040187" cy="419100"/>
          </a:xfrm>
        </p:spPr>
        <p:txBody>
          <a:bodyPr/>
          <a:lstStyle>
            <a:lvl1pPr marL="0" indent="0" algn="ctr">
              <a:buFontTx/>
              <a:buNone/>
              <a:defRPr>
                <a:solidFill>
                  <a:schemeClr val="bg1"/>
                </a:solidFill>
              </a:defRPr>
            </a:lvl1pPr>
          </a:lstStyle>
          <a:p>
            <a:pPr lvl="0"/>
            <a:r>
              <a:rPr lang="en-US" noProof="0" smtClean="0"/>
              <a:t>Click to edit Master subtitle style</a:t>
            </a:r>
          </a:p>
        </p:txBody>
      </p:sp>
      <p:sp>
        <p:nvSpPr>
          <p:cNvPr id="5125" name="disclaimer"/>
          <p:cNvSpPr txBox="1">
            <a:spLocks noChangeArrowheads="1"/>
          </p:cNvSpPr>
          <p:nvPr/>
        </p:nvSpPr>
        <p:spPr bwMode="white">
          <a:xfrm>
            <a:off x="706438" y="6457950"/>
            <a:ext cx="77835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nSpc>
                <a:spcPts val="700"/>
              </a:lnSpc>
            </a:pPr>
            <a:r>
              <a:rPr lang="en-US" sz="500">
                <a:solidFill>
                  <a:srgbClr val="FFFFFF"/>
                </a:solidFill>
                <a:cs typeface="Arial Unicode MS" pitchFamily="34" charset="-128"/>
              </a:rPr>
              <a:t>© 2013 CONFIDENTIAL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 </a:t>
            </a:r>
          </a:p>
        </p:txBody>
      </p:sp>
      <p:sp>
        <p:nvSpPr>
          <p:cNvPr id="5126" name="disclaimer"/>
          <p:cNvSpPr txBox="1">
            <a:spLocks noChangeArrowheads="1"/>
          </p:cNvSpPr>
          <p:nvPr/>
        </p:nvSpPr>
        <p:spPr bwMode="white">
          <a:xfrm>
            <a:off x="706438" y="6242050"/>
            <a:ext cx="5187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r>
              <a:rPr lang="en-US" sz="700">
                <a:solidFill>
                  <a:srgbClr val="FFFFFF"/>
                </a:solidFill>
                <a:cs typeface="Arial Unicode MS" pitchFamily="34" charset="-128"/>
              </a:rPr>
              <a:t>ATLANTA   CHICAGO   DELAWARE   INDIANA   LOS ANGELES   MICHIGAN   MINNEAPOLIS   OHIO   WASHINGTON, DC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235977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980746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538" y="1112838"/>
            <a:ext cx="3960812"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112838"/>
            <a:ext cx="39624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16786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5280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789552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572213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421329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887268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38555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617152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88938"/>
            <a:ext cx="2017712" cy="529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538" y="388938"/>
            <a:ext cx="5905500" cy="529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79231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2" descr="NEW LOOK1 - BT10072-powerpoint_sl10a_BKG1_100DPI"/>
          <p:cNvPicPr>
            <a:picLocks noChangeAspect="1" noChangeArrowheads="1"/>
          </p:cNvPicPr>
          <p:nvPr/>
        </p:nvPicPr>
        <p:blipFill>
          <a:blip r:embed="rId2">
            <a:extLst>
              <a:ext uri="{28A0092B-C50C-407E-A947-70E740481C1C}">
                <a14:useLocalDpi xmlns:a14="http://schemas.microsoft.com/office/drawing/2010/main" val="0"/>
              </a:ext>
            </a:extLst>
          </a:blip>
          <a:srcRect l="191" t="717" r="278"/>
          <a:stretch>
            <a:fillRect/>
          </a:stretch>
        </p:blipFill>
        <p:spPr bwMode="auto">
          <a:xfrm>
            <a:off x="0" y="3175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sclaimer"/>
          <p:cNvSpPr txBox="1">
            <a:spLocks noChangeArrowheads="1"/>
          </p:cNvSpPr>
          <p:nvPr/>
        </p:nvSpPr>
        <p:spPr bwMode="white">
          <a:xfrm>
            <a:off x="706438" y="6457950"/>
            <a:ext cx="77835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nSpc>
                <a:spcPts val="700"/>
              </a:lnSpc>
              <a:defRPr/>
            </a:pPr>
            <a:r>
              <a:rPr lang="en-US" sz="500" smtClean="0">
                <a:solidFill>
                  <a:srgbClr val="FFFFFF"/>
                </a:solidFill>
                <a:cs typeface="Arial Unicode MS" pitchFamily="34" charset="-128"/>
              </a:rPr>
              <a:t>© 2013 Barnes &amp; Thornburg LLP. All Rights Reserved.  This page, and all information on it, is the property of Barnes &amp; Thornburg LLP which may not be reproduced, disseminated or disclosed without the express written consent of the author or presenter.  The information on this page is intended for informational purposes only and shall not be construed as legal advice or a legal opinion of Barnes &amp; Thornburg LLP. </a:t>
            </a:r>
          </a:p>
        </p:txBody>
      </p:sp>
      <p:sp>
        <p:nvSpPr>
          <p:cNvPr id="6" name="disclaimer"/>
          <p:cNvSpPr txBox="1">
            <a:spLocks noChangeArrowheads="1"/>
          </p:cNvSpPr>
          <p:nvPr/>
        </p:nvSpPr>
        <p:spPr bwMode="white">
          <a:xfrm>
            <a:off x="706438" y="6242050"/>
            <a:ext cx="5187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defRPr/>
            </a:pPr>
            <a:r>
              <a:rPr lang="en-US" sz="700" smtClean="0">
                <a:solidFill>
                  <a:srgbClr val="FFFFFF"/>
                </a:solidFill>
                <a:cs typeface="Arial Unicode MS" pitchFamily="34" charset="-128"/>
              </a:rPr>
              <a:t>ATLANTA   CHICAGO   DELAWARE   INDIANA   LOS ANGELES   MICHIGAN   MINNEAPOLIS   OHIO   WASHINGTON, DC</a:t>
            </a:r>
          </a:p>
        </p:txBody>
      </p:sp>
      <p:sp>
        <p:nvSpPr>
          <p:cNvPr id="5123" name="Rectangle 3"/>
          <p:cNvSpPr>
            <a:spLocks noGrp="1" noChangeArrowheads="1"/>
          </p:cNvSpPr>
          <p:nvPr>
            <p:ph type="ctrTitle"/>
          </p:nvPr>
        </p:nvSpPr>
        <p:spPr>
          <a:xfrm>
            <a:off x="984250" y="1471613"/>
            <a:ext cx="3860800" cy="8540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defRPr/>
            </a:lvl1pPr>
          </a:lstStyle>
          <a:p>
            <a:pPr lvl="0"/>
            <a:r>
              <a:rPr lang="en-US" noProof="0" smtClean="0"/>
              <a:t>Click to edit Master title style</a:t>
            </a:r>
          </a:p>
        </p:txBody>
      </p:sp>
      <p:sp>
        <p:nvSpPr>
          <p:cNvPr id="5124" name="Rectangle 4"/>
          <p:cNvSpPr>
            <a:spLocks noGrp="1" noChangeArrowheads="1"/>
          </p:cNvSpPr>
          <p:nvPr>
            <p:ph type="subTitle" sz="quarter" idx="1"/>
          </p:nvPr>
        </p:nvSpPr>
        <p:spPr>
          <a:xfrm>
            <a:off x="5103813" y="7246938"/>
            <a:ext cx="4040187" cy="419100"/>
          </a:xfrm>
        </p:spPr>
        <p:txBody>
          <a:bodyPr/>
          <a:lstStyle>
            <a:lvl1pPr marL="0" indent="0" algn="ctr">
              <a:buFontTx/>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959003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783636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030535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538" y="1112838"/>
            <a:ext cx="3960812"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112838"/>
            <a:ext cx="39624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407525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031398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42058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88358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4276795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2259759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462751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165389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88938"/>
            <a:ext cx="2017712" cy="529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538" y="388938"/>
            <a:ext cx="5905500" cy="529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261063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98910-7FE4-4A07-A9AE-7568CEF3E05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9/12/2013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498910-7FE4-4A07-A9AE-7568CEF3E05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98910-7FE4-4A07-A9AE-7568CEF3E05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98910-7FE4-4A07-A9AE-7568CEF3E05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98910-7FE4-4A07-A9AE-7568CEF3E0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538" y="1112838"/>
            <a:ext cx="3960812"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112838"/>
            <a:ext cx="39624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3917800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98910-7FE4-4A07-A9AE-7568CEF3E05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98910-7FE4-4A07-A9AE-7568CEF3E05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9/12/2013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498910-7FE4-4A07-A9AE-7568CEF3E05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98910-7FE4-4A07-A9AE-7568CEF3E05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98910-7FE4-4A07-A9AE-7568CEF3E0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72080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423306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22039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8863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498910-7FE4-4A07-A9AE-7568CEF3E058}" type="slidenum">
              <a:rPr lang="en-US" smtClean="0"/>
              <a:t>‹#›</a:t>
            </a:fld>
            <a:endParaRPr lang="en-US"/>
          </a:p>
        </p:txBody>
      </p:sp>
    </p:spTree>
    <p:extLst>
      <p:ext uri="{BB962C8B-B14F-4D97-AF65-F5344CB8AC3E}">
        <p14:creationId xmlns:p14="http://schemas.microsoft.com/office/powerpoint/2010/main" val="12099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black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6026150"/>
            <a:ext cx="9156700" cy="8413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0" descr="BT-logo_whit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675" y="6216650"/>
            <a:ext cx="22352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692150" y="388938"/>
            <a:ext cx="758190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617538" y="1112838"/>
            <a:ext cx="8075612"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2" name="Rectangle 6"/>
          <p:cNvSpPr>
            <a:spLocks noGrp="1" noChangeArrowheads="1"/>
          </p:cNvSpPr>
          <p:nvPr>
            <p:ph type="sldNum" sz="quarter" idx="4"/>
          </p:nvPr>
        </p:nvSpPr>
        <p:spPr bwMode="white">
          <a:xfrm>
            <a:off x="8274050" y="6465888"/>
            <a:ext cx="4699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algn="r" defTabSz="457200">
              <a:defRPr sz="800">
                <a:solidFill>
                  <a:srgbClr val="FFFFFF"/>
                </a:solidFill>
              </a:defRPr>
            </a:lvl1pPr>
          </a:lstStyle>
          <a:p>
            <a:fld id="{99498910-7FE4-4A07-A9AE-7568CEF3E058}" type="slidenum">
              <a:rPr lang="en-US" smtClean="0"/>
              <a:t>‹#›</a:t>
            </a:fld>
            <a:endParaRPr lang="en-US"/>
          </a:p>
        </p:txBody>
      </p:sp>
      <p:cxnSp>
        <p:nvCxnSpPr>
          <p:cNvPr id="14" name="Straight Connector 13"/>
          <p:cNvCxnSpPr/>
          <p:nvPr/>
        </p:nvCxnSpPr>
        <p:spPr>
          <a:xfrm>
            <a:off x="0" y="955675"/>
            <a:ext cx="9144000" cy="1588"/>
          </a:xfrm>
          <a:prstGeom prst="line">
            <a:avLst/>
          </a:prstGeom>
          <a:ln w="12700" cap="flat" cmpd="sng" algn="ctr">
            <a:solidFill>
              <a:srgbClr val="F0AB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04" name="disclaimer"/>
          <p:cNvSpPr txBox="1">
            <a:spLocks noChangeArrowheads="1"/>
          </p:cNvSpPr>
          <p:nvPr/>
        </p:nvSpPr>
        <p:spPr bwMode="white">
          <a:xfrm>
            <a:off x="3219450" y="6242050"/>
            <a:ext cx="5187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r>
              <a:rPr lang="en-US" sz="700">
                <a:solidFill>
                  <a:srgbClr val="FFFFFF"/>
                </a:solidFill>
                <a:cs typeface="Arial Unicode MS" pitchFamily="34" charset="-128"/>
              </a:rPr>
              <a:t>ATLANTA   CHICAGO   DELAWARE   INDIANA   LOS ANGELES   MICHIGAN   MINNEAPOLIS   OHIO   WASHINGTON, DC</a:t>
            </a:r>
          </a:p>
        </p:txBody>
      </p:sp>
      <p:sp>
        <p:nvSpPr>
          <p:cNvPr id="4105" name="disclaimer"/>
          <p:cNvSpPr txBox="1">
            <a:spLocks noChangeArrowheads="1"/>
          </p:cNvSpPr>
          <p:nvPr/>
        </p:nvSpPr>
        <p:spPr bwMode="white">
          <a:xfrm>
            <a:off x="706438" y="6457950"/>
            <a:ext cx="77835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nSpc>
                <a:spcPts val="700"/>
              </a:lnSpc>
            </a:pPr>
            <a:r>
              <a:rPr lang="en-US" sz="500" dirty="0">
                <a:solidFill>
                  <a:srgbClr val="FFFFFF"/>
                </a:solidFill>
                <a:cs typeface="Arial Unicode MS" pitchFamily="34" charset="-128"/>
              </a:rPr>
              <a:t>© </a:t>
            </a:r>
            <a:r>
              <a:rPr lang="en-US" sz="500" dirty="0" smtClean="0">
                <a:solidFill>
                  <a:srgbClr val="FFFFFF"/>
                </a:solidFill>
                <a:cs typeface="Arial Unicode MS" pitchFamily="34" charset="-128"/>
              </a:rPr>
              <a:t>2013 </a:t>
            </a:r>
            <a:r>
              <a:rPr lang="en-US" sz="500" dirty="0">
                <a:solidFill>
                  <a:srgbClr val="FFFFFF"/>
                </a:solidFill>
                <a:cs typeface="Arial Unicode MS" pitchFamily="34" charset="-128"/>
              </a:rPr>
              <a:t>CONFIDENTIAL Barnes &amp; Thornburg LLP. All Rights Reserved.  This page, and all information on it, is confidential, proprietary and the property of Barnes &amp; Thornburg LLP, which may not be disseminated or disclosed to anyone other than an employee or partner of Barnes &amp; Thornburg LLP who is authorized to receive it.  This page and all information on it may not be reproduced, in any form, by anyone without the express written consent of the author or presenter.</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fontAlgn="base" hangingPunct="1">
        <a:spcBef>
          <a:spcPct val="0"/>
        </a:spcBef>
        <a:spcAft>
          <a:spcPct val="0"/>
        </a:spcAft>
        <a:defRPr sz="2800">
          <a:solidFill>
            <a:schemeClr val="tx1"/>
          </a:solidFill>
          <a:latin typeface="+mj-lt"/>
          <a:ea typeface="+mj-ea"/>
          <a:cs typeface="+mj-cs"/>
        </a:defRPr>
      </a:lvl1pPr>
      <a:lvl2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2pPr>
      <a:lvl3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3pPr>
      <a:lvl4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4pPr>
      <a:lvl5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5pPr>
      <a:lvl6pPr marL="4572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6pPr>
      <a:lvl7pPr marL="9144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7pPr>
      <a:lvl8pPr marL="13716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8pPr>
      <a:lvl9pPr marL="18288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9pPr>
    </p:titleStyle>
    <p:bodyStyle>
      <a:lvl1pPr marL="231775" indent="-231775" algn="l" rtl="0" eaLnBrk="1" fontAlgn="base" hangingPunct="1">
        <a:spcBef>
          <a:spcPct val="20000"/>
        </a:spcBef>
        <a:spcAft>
          <a:spcPct val="0"/>
        </a:spcAft>
        <a:buChar char="•"/>
        <a:defRPr sz="2000">
          <a:solidFill>
            <a:schemeClr val="tx1"/>
          </a:solidFill>
          <a:latin typeface="+mn-lt"/>
          <a:ea typeface="+mn-ea"/>
          <a:cs typeface="+mn-cs"/>
        </a:defRPr>
      </a:lvl1pPr>
      <a:lvl2pPr marL="573088" indent="-227013" algn="l" rtl="0" eaLnBrk="1" fontAlgn="base" hangingPunct="1">
        <a:spcBef>
          <a:spcPct val="20000"/>
        </a:spcBef>
        <a:spcAft>
          <a:spcPct val="0"/>
        </a:spcAft>
        <a:buChar char="–"/>
        <a:defRPr>
          <a:solidFill>
            <a:schemeClr val="tx1"/>
          </a:solidFill>
          <a:latin typeface="+mn-lt"/>
          <a:cs typeface="+mn-cs"/>
        </a:defRPr>
      </a:lvl2pPr>
      <a:lvl3pPr marL="804863" indent="-117475"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black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6026150"/>
            <a:ext cx="9156700" cy="8413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0" descr="BT-logo_whit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675" y="6216650"/>
            <a:ext cx="22352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692150" y="388938"/>
            <a:ext cx="758190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617538" y="1112838"/>
            <a:ext cx="8075612"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2" name="Rectangle 6"/>
          <p:cNvSpPr>
            <a:spLocks noGrp="1" noChangeArrowheads="1"/>
          </p:cNvSpPr>
          <p:nvPr>
            <p:ph type="sldNum" sz="quarter" idx="4"/>
          </p:nvPr>
        </p:nvSpPr>
        <p:spPr bwMode="white">
          <a:xfrm>
            <a:off x="8274050" y="6465888"/>
            <a:ext cx="4699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algn="r" defTabSz="457200">
              <a:defRPr sz="800">
                <a:solidFill>
                  <a:srgbClr val="FFFFFF"/>
                </a:solidFill>
              </a:defRPr>
            </a:lvl1pPr>
          </a:lstStyle>
          <a:p>
            <a:fld id="{99498910-7FE4-4A07-A9AE-7568CEF3E058}" type="slidenum">
              <a:rPr lang="en-US" smtClean="0"/>
              <a:t>‹#›</a:t>
            </a:fld>
            <a:endParaRPr lang="en-US"/>
          </a:p>
        </p:txBody>
      </p:sp>
      <p:cxnSp>
        <p:nvCxnSpPr>
          <p:cNvPr id="14" name="Straight Connector 13"/>
          <p:cNvCxnSpPr/>
          <p:nvPr/>
        </p:nvCxnSpPr>
        <p:spPr>
          <a:xfrm>
            <a:off x="0" y="955675"/>
            <a:ext cx="9144000" cy="1588"/>
          </a:xfrm>
          <a:prstGeom prst="line">
            <a:avLst/>
          </a:prstGeom>
          <a:ln w="12700" cap="flat" cmpd="sng" algn="ctr">
            <a:solidFill>
              <a:srgbClr val="F0AB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04" name="disclaimer"/>
          <p:cNvSpPr txBox="1">
            <a:spLocks noChangeArrowheads="1"/>
          </p:cNvSpPr>
          <p:nvPr/>
        </p:nvSpPr>
        <p:spPr bwMode="white">
          <a:xfrm>
            <a:off x="3219450" y="6242050"/>
            <a:ext cx="5187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r>
              <a:rPr lang="en-US" sz="700">
                <a:solidFill>
                  <a:srgbClr val="FFFFFF"/>
                </a:solidFill>
                <a:cs typeface="Arial Unicode MS" pitchFamily="34" charset="-128"/>
              </a:rPr>
              <a:t>ATLANTA   CHICAGO   DELAWARE   INDIANA   LOS ANGELES   MICHIGAN   MINNEAPOLIS   OHIO   WASHINGTON, DC</a:t>
            </a:r>
          </a:p>
        </p:txBody>
      </p:sp>
      <p:sp>
        <p:nvSpPr>
          <p:cNvPr id="4105" name="disclaimer"/>
          <p:cNvSpPr txBox="1">
            <a:spLocks noChangeArrowheads="1"/>
          </p:cNvSpPr>
          <p:nvPr/>
        </p:nvSpPr>
        <p:spPr bwMode="white">
          <a:xfrm>
            <a:off x="706438" y="6457950"/>
            <a:ext cx="77835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nSpc>
                <a:spcPts val="700"/>
              </a:lnSpc>
            </a:pPr>
            <a:r>
              <a:rPr lang="en-US" sz="500" dirty="0">
                <a:solidFill>
                  <a:srgbClr val="FFFFFF"/>
                </a:solidFill>
                <a:cs typeface="Arial Unicode MS" pitchFamily="34" charset="-128"/>
              </a:rPr>
              <a:t>© </a:t>
            </a:r>
            <a:r>
              <a:rPr lang="en-US" sz="500" dirty="0" smtClean="0">
                <a:solidFill>
                  <a:srgbClr val="FFFFFF"/>
                </a:solidFill>
                <a:cs typeface="Arial Unicode MS" pitchFamily="34" charset="-128"/>
              </a:rPr>
              <a:t>2013 </a:t>
            </a:r>
            <a:r>
              <a:rPr lang="en-US" sz="500" dirty="0">
                <a:solidFill>
                  <a:srgbClr val="FFFFFF"/>
                </a:solidFill>
                <a:cs typeface="Arial Unicode MS" pitchFamily="34" charset="-128"/>
              </a:rPr>
              <a:t>CONFIDENTIAL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r>
              <a:rPr lang="en-US" sz="500" dirty="0">
                <a:cs typeface="Arial Unicode MS" pitchFamily="34" charset="-128"/>
              </a:rPr>
              <a:t> </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fontAlgn="base" hangingPunct="1">
        <a:spcBef>
          <a:spcPct val="0"/>
        </a:spcBef>
        <a:spcAft>
          <a:spcPct val="0"/>
        </a:spcAft>
        <a:defRPr sz="2800">
          <a:solidFill>
            <a:schemeClr val="tx1"/>
          </a:solidFill>
          <a:latin typeface="+mj-lt"/>
          <a:ea typeface="+mj-ea"/>
          <a:cs typeface="+mj-cs"/>
        </a:defRPr>
      </a:lvl1pPr>
      <a:lvl2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2pPr>
      <a:lvl3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3pPr>
      <a:lvl4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4pPr>
      <a:lvl5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5pPr>
      <a:lvl6pPr marL="4572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6pPr>
      <a:lvl7pPr marL="9144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7pPr>
      <a:lvl8pPr marL="13716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8pPr>
      <a:lvl9pPr marL="18288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9pPr>
    </p:titleStyle>
    <p:bodyStyle>
      <a:lvl1pPr marL="231775" indent="-231775" algn="l" rtl="0" eaLnBrk="1" fontAlgn="base" hangingPunct="1">
        <a:spcBef>
          <a:spcPct val="20000"/>
        </a:spcBef>
        <a:spcAft>
          <a:spcPct val="0"/>
        </a:spcAft>
        <a:buChar char="•"/>
        <a:defRPr sz="2000">
          <a:solidFill>
            <a:schemeClr val="tx1"/>
          </a:solidFill>
          <a:latin typeface="+mn-lt"/>
          <a:ea typeface="+mn-ea"/>
          <a:cs typeface="+mn-cs"/>
        </a:defRPr>
      </a:lvl1pPr>
      <a:lvl2pPr marL="573088" indent="-227013" algn="l" rtl="0" eaLnBrk="1" fontAlgn="base" hangingPunct="1">
        <a:spcBef>
          <a:spcPct val="20000"/>
        </a:spcBef>
        <a:spcAft>
          <a:spcPct val="0"/>
        </a:spcAft>
        <a:buChar char="–"/>
        <a:defRPr>
          <a:solidFill>
            <a:schemeClr val="tx1"/>
          </a:solidFill>
          <a:latin typeface="+mn-lt"/>
          <a:cs typeface="+mn-cs"/>
        </a:defRPr>
      </a:lvl2pPr>
      <a:lvl3pPr marL="804863" indent="-117475"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lack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6026150"/>
            <a:ext cx="9156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0" descr="BT-logo_whit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1675" y="6216650"/>
            <a:ext cx="22352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692150" y="388938"/>
            <a:ext cx="758190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17538" y="1112838"/>
            <a:ext cx="8075612"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2" name="Rectangle 6"/>
          <p:cNvSpPr>
            <a:spLocks noGrp="1" noChangeArrowheads="1"/>
          </p:cNvSpPr>
          <p:nvPr>
            <p:ph type="sldNum" sz="quarter" idx="4"/>
          </p:nvPr>
        </p:nvSpPr>
        <p:spPr bwMode="white">
          <a:xfrm>
            <a:off x="8274050" y="6465888"/>
            <a:ext cx="4699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algn="r" defTabSz="457200">
              <a:defRPr sz="800" smtClean="0">
                <a:solidFill>
                  <a:srgbClr val="FFFFFF"/>
                </a:solidFill>
              </a:defRPr>
            </a:lvl1pPr>
          </a:lstStyle>
          <a:p>
            <a:fld id="{99498910-7FE4-4A07-A9AE-7568CEF3E058}" type="slidenum">
              <a:rPr lang="en-US" smtClean="0"/>
              <a:t>‹#›</a:t>
            </a:fld>
            <a:endParaRPr lang="en-US"/>
          </a:p>
        </p:txBody>
      </p:sp>
      <p:cxnSp>
        <p:nvCxnSpPr>
          <p:cNvPr id="14" name="Straight Connector 13"/>
          <p:cNvCxnSpPr/>
          <p:nvPr/>
        </p:nvCxnSpPr>
        <p:spPr>
          <a:xfrm>
            <a:off x="0" y="955675"/>
            <a:ext cx="9144000" cy="1588"/>
          </a:xfrm>
          <a:prstGeom prst="line">
            <a:avLst/>
          </a:prstGeom>
          <a:ln w="12700" cap="flat" cmpd="sng" algn="ctr">
            <a:solidFill>
              <a:srgbClr val="F0AB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04" name="disclaimer"/>
          <p:cNvSpPr txBox="1">
            <a:spLocks noChangeArrowheads="1"/>
          </p:cNvSpPr>
          <p:nvPr/>
        </p:nvSpPr>
        <p:spPr bwMode="white">
          <a:xfrm>
            <a:off x="3219450" y="6242050"/>
            <a:ext cx="5187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defRPr/>
            </a:pPr>
            <a:r>
              <a:rPr lang="en-US" sz="700" smtClean="0">
                <a:solidFill>
                  <a:srgbClr val="FFFFFF"/>
                </a:solidFill>
                <a:cs typeface="Arial Unicode MS" pitchFamily="34" charset="-128"/>
              </a:rPr>
              <a:t>ATLANTA   CHICAGO   DELAWARE   INDIANA   LOS ANGELES   MICHIGAN   MINNEAPOLIS   OHIO   WASHINGTON, DC</a:t>
            </a:r>
          </a:p>
        </p:txBody>
      </p:sp>
      <p:sp>
        <p:nvSpPr>
          <p:cNvPr id="4105" name="disclaimer"/>
          <p:cNvSpPr txBox="1">
            <a:spLocks noChangeArrowheads="1"/>
          </p:cNvSpPr>
          <p:nvPr/>
        </p:nvSpPr>
        <p:spPr bwMode="white">
          <a:xfrm>
            <a:off x="706438" y="6457950"/>
            <a:ext cx="77835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cs typeface="Arial" charset="0"/>
              </a:defRPr>
            </a:lvl1pPr>
            <a:lvl2pPr marL="37931725" indent="-37474525" defTabSz="45720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nSpc>
                <a:spcPts val="700"/>
              </a:lnSpc>
              <a:defRPr/>
            </a:pPr>
            <a:r>
              <a:rPr lang="en-US" sz="500" dirty="0" smtClean="0">
                <a:solidFill>
                  <a:srgbClr val="FFFFFF"/>
                </a:solidFill>
                <a:cs typeface="Arial Unicode MS" pitchFamily="34" charset="-128"/>
              </a:rPr>
              <a:t>© 2013 Barnes &amp; Thornburg LLP. All Rights Reserved.  This page, and all information on it, is the property of Barnes &amp; Thornburg LLP which may not be reproduced, disseminated or disclosed without the express written consent of the author or presenter.  The information on this page is intended for informational purposes only and shall not be construed as legal advice or a legal opinion of Barnes &amp; Thornburg LLP. </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fontAlgn="base" hangingPunct="1">
        <a:spcBef>
          <a:spcPct val="0"/>
        </a:spcBef>
        <a:spcAft>
          <a:spcPct val="0"/>
        </a:spcAft>
        <a:defRPr sz="2800">
          <a:solidFill>
            <a:schemeClr val="tx1"/>
          </a:solidFill>
          <a:latin typeface="+mj-lt"/>
          <a:ea typeface="+mj-ea"/>
          <a:cs typeface="+mj-cs"/>
        </a:defRPr>
      </a:lvl1pPr>
      <a:lvl2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2pPr>
      <a:lvl3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3pPr>
      <a:lvl4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4pPr>
      <a:lvl5pPr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5pPr>
      <a:lvl6pPr marL="4572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6pPr>
      <a:lvl7pPr marL="9144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7pPr>
      <a:lvl8pPr marL="13716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8pPr>
      <a:lvl9pPr marL="1828800" algn="l" defTabSz="457200" rtl="0" eaLnBrk="1" fontAlgn="base" hangingPunct="1">
        <a:spcBef>
          <a:spcPct val="0"/>
        </a:spcBef>
        <a:spcAft>
          <a:spcPct val="0"/>
        </a:spcAft>
        <a:defRPr sz="2800">
          <a:solidFill>
            <a:schemeClr val="tx1"/>
          </a:solidFill>
          <a:latin typeface="Times New Roman" pitchFamily="18" charset="0"/>
          <a:ea typeface="Arial Unicode MS" pitchFamily="34" charset="-128"/>
          <a:cs typeface="Arial" charset="0"/>
        </a:defRPr>
      </a:lvl9pPr>
    </p:titleStyle>
    <p:bodyStyle>
      <a:lvl1pPr marL="231775" indent="-231775" algn="l" rtl="0" eaLnBrk="1" fontAlgn="base" hangingPunct="1">
        <a:spcBef>
          <a:spcPct val="20000"/>
        </a:spcBef>
        <a:spcAft>
          <a:spcPct val="0"/>
        </a:spcAft>
        <a:buChar char="•"/>
        <a:defRPr sz="2000">
          <a:solidFill>
            <a:schemeClr val="tx1"/>
          </a:solidFill>
          <a:latin typeface="+mn-lt"/>
          <a:ea typeface="+mn-ea"/>
          <a:cs typeface="+mn-cs"/>
        </a:defRPr>
      </a:lvl1pPr>
      <a:lvl2pPr marL="573088" indent="-227013" algn="l" rtl="0" eaLnBrk="1" fontAlgn="base" hangingPunct="1">
        <a:spcBef>
          <a:spcPct val="20000"/>
        </a:spcBef>
        <a:spcAft>
          <a:spcPct val="0"/>
        </a:spcAft>
        <a:buChar char="–"/>
        <a:defRPr>
          <a:solidFill>
            <a:schemeClr val="tx1"/>
          </a:solidFill>
          <a:latin typeface="+mn-lt"/>
          <a:cs typeface="+mn-cs"/>
        </a:defRPr>
      </a:lvl2pPr>
      <a:lvl3pPr marL="804863" indent="-117475"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September 12,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9498910-7FE4-4A07-A9AE-7568CEF3E0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ELCA </a:t>
            </a:r>
            <a:r>
              <a:rPr lang="en-US" dirty="0" err="1" smtClean="0"/>
              <a:t>ChurchWide</a:t>
            </a:r>
            <a:r>
              <a:rPr lang="en-US" dirty="0" smtClean="0"/>
              <a:t> Assembly</a:t>
            </a:r>
            <a:endParaRPr lang="en-US" dirty="0"/>
          </a:p>
        </p:txBody>
      </p:sp>
      <p:sp>
        <p:nvSpPr>
          <p:cNvPr id="3" name="Subtitle 2"/>
          <p:cNvSpPr>
            <a:spLocks noGrp="1"/>
          </p:cNvSpPr>
          <p:nvPr>
            <p:ph type="subTitle" idx="1"/>
          </p:nvPr>
        </p:nvSpPr>
        <p:spPr/>
        <p:txBody>
          <a:bodyPr/>
          <a:lstStyle/>
          <a:p>
            <a:r>
              <a:rPr lang="en-US" dirty="0" smtClean="0"/>
              <a:t>August 12-17, 2013</a:t>
            </a:r>
          </a:p>
          <a:p>
            <a:r>
              <a:rPr lang="en-US" dirty="0" smtClean="0"/>
              <a:t>Pittsburgh, PA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343400"/>
            <a:ext cx="5715000" cy="2362308"/>
          </a:xfrm>
          <a:prstGeom prst="rect">
            <a:avLst/>
          </a:prstGeom>
        </p:spPr>
      </p:pic>
    </p:spTree>
    <p:extLst>
      <p:ext uri="{BB962C8B-B14F-4D97-AF65-F5344CB8AC3E}">
        <p14:creationId xmlns:p14="http://schemas.microsoft.com/office/powerpoint/2010/main" val="23778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3">
                                            <p:txEl>
                                              <p:pRg st="1" end="1"/>
                                            </p:txEl>
                                          </p:spTgt>
                                        </p:tgtEl>
                                      </p:cBhvr>
                                    </p:animEffect>
                                    <p:animScale>
                                      <p:cBhvr>
                                        <p:cTn id="16" dur="250" autoRev="1" fill="hold"/>
                                        <p:tgtEl>
                                          <p:spTgt spid="3">
                                            <p:txEl>
                                              <p:pRg st="1" end="1"/>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a:t>
            </a:r>
            <a:endParaRPr lang="en-US" dirty="0"/>
          </a:p>
        </p:txBody>
      </p:sp>
      <p:sp>
        <p:nvSpPr>
          <p:cNvPr id="3" name="Content Placeholder 2"/>
          <p:cNvSpPr>
            <a:spLocks noGrp="1"/>
          </p:cNvSpPr>
          <p:nvPr>
            <p:ph idx="1"/>
          </p:nvPr>
        </p:nvSpPr>
        <p:spPr/>
        <p:txBody>
          <a:bodyPr/>
          <a:lstStyle/>
          <a:p>
            <a:r>
              <a:rPr lang="en-US" dirty="0" smtClean="0"/>
              <a:t>Wednesday  8:00 – 10:30 Plenary Session Four</a:t>
            </a:r>
          </a:p>
          <a:p>
            <a:pPr lvl="8"/>
            <a:r>
              <a:rPr lang="en-US" dirty="0" smtClean="0"/>
              <a:t>11:00 -12:00 Worship [Sing in Assembly Choir]</a:t>
            </a:r>
          </a:p>
          <a:p>
            <a:pPr lvl="8"/>
            <a:r>
              <a:rPr lang="en-US" dirty="0" smtClean="0"/>
              <a:t>12:00 -1:00 Lunch Onsite</a:t>
            </a:r>
          </a:p>
          <a:p>
            <a:pPr lvl="8"/>
            <a:r>
              <a:rPr lang="en-US" dirty="0" smtClean="0"/>
              <a:t>  1:15 - 2:00 Bible Study</a:t>
            </a:r>
          </a:p>
          <a:p>
            <a:pPr lvl="6"/>
            <a:endParaRPr lang="en-US" dirty="0" smtClean="0"/>
          </a:p>
          <a:p>
            <a:r>
              <a:rPr lang="en-US" dirty="0" smtClean="0"/>
              <a:t>                     2:15-6:00  </a:t>
            </a:r>
            <a:r>
              <a:rPr lang="en-US" dirty="0"/>
              <a:t>Plenary Session </a:t>
            </a:r>
            <a:r>
              <a:rPr lang="en-US" dirty="0" smtClean="0"/>
              <a:t>Five</a:t>
            </a:r>
          </a:p>
          <a:p>
            <a:pPr lvl="8"/>
            <a:r>
              <a:rPr lang="en-US" dirty="0" smtClean="0"/>
              <a:t>Synod Dinner</a:t>
            </a:r>
          </a:p>
          <a:p>
            <a:pPr lvl="8"/>
            <a:r>
              <a:rPr lang="en-US" dirty="0" smtClean="0"/>
              <a:t>College/Seminary President Reception</a:t>
            </a:r>
          </a:p>
          <a:p>
            <a:pPr marL="1554480" lvl="7" indent="0">
              <a:buNone/>
            </a:pPr>
            <a:r>
              <a:rPr lang="en-US" dirty="0" smtClean="0"/>
              <a:t>	</a:t>
            </a:r>
          </a:p>
          <a:p>
            <a:pPr marL="1554480" lvl="7" indent="0">
              <a:buNone/>
            </a:pPr>
            <a:endParaRPr lang="en-US" dirty="0" smtClean="0"/>
          </a:p>
          <a:p>
            <a:pPr lvl="6"/>
            <a:endParaRPr lang="en-US" dirty="0" smtClean="0"/>
          </a:p>
          <a:p>
            <a:pPr lvl="6"/>
            <a:endParaRPr lang="en-US" dirty="0" smtClean="0"/>
          </a:p>
        </p:txBody>
      </p:sp>
    </p:spTree>
    <p:extLst>
      <p:ext uri="{BB962C8B-B14F-4D97-AF65-F5344CB8AC3E}">
        <p14:creationId xmlns:p14="http://schemas.microsoft.com/office/powerpoint/2010/main" val="23160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a:t>
            </a:r>
            <a:endParaRPr lang="en-US" dirty="0"/>
          </a:p>
        </p:txBody>
      </p:sp>
      <p:sp>
        <p:nvSpPr>
          <p:cNvPr id="3" name="Content Placeholder 2"/>
          <p:cNvSpPr>
            <a:spLocks noGrp="1"/>
          </p:cNvSpPr>
          <p:nvPr>
            <p:ph idx="1"/>
          </p:nvPr>
        </p:nvSpPr>
        <p:spPr/>
        <p:txBody>
          <a:bodyPr>
            <a:normAutofit/>
          </a:bodyPr>
          <a:lstStyle/>
          <a:p>
            <a:r>
              <a:rPr lang="en-US" dirty="0" smtClean="0"/>
              <a:t>Thursday 8:00 – 10:30 Plenary Session Six</a:t>
            </a:r>
          </a:p>
          <a:p>
            <a:pPr lvl="6"/>
            <a:r>
              <a:rPr lang="en-US" dirty="0" smtClean="0"/>
              <a:t>11:00 – 12:00 Worship</a:t>
            </a:r>
          </a:p>
          <a:p>
            <a:pPr lvl="6"/>
            <a:r>
              <a:rPr lang="en-US" dirty="0" smtClean="0"/>
              <a:t>12:00 – 12:45 Assembly Choir Rehearsal</a:t>
            </a:r>
          </a:p>
          <a:p>
            <a:pPr lvl="6"/>
            <a:r>
              <a:rPr lang="en-US" dirty="0" smtClean="0"/>
              <a:t>12:45 – 1:00 Lunch Onsite</a:t>
            </a:r>
          </a:p>
          <a:p>
            <a:pPr lvl="6"/>
            <a:r>
              <a:rPr lang="en-US" dirty="0" smtClean="0"/>
              <a:t>  1:15 – 2:00 Bible Study</a:t>
            </a:r>
          </a:p>
          <a:p>
            <a:pPr lvl="6"/>
            <a:endParaRPr lang="en-US" dirty="0" smtClean="0"/>
          </a:p>
          <a:p>
            <a:r>
              <a:rPr lang="en-US" dirty="0" smtClean="0"/>
              <a:t>Thursday 2:15 – 6:00 </a:t>
            </a:r>
            <a:r>
              <a:rPr lang="en-US" dirty="0"/>
              <a:t>Plenary Session </a:t>
            </a:r>
            <a:r>
              <a:rPr lang="en-US" dirty="0" smtClean="0"/>
              <a:t>Seven</a:t>
            </a:r>
          </a:p>
          <a:p>
            <a:pPr lvl="6"/>
            <a:r>
              <a:rPr lang="en-US" dirty="0" smtClean="0"/>
              <a:t>   6:00 - Dinner on your own</a:t>
            </a:r>
          </a:p>
          <a:p>
            <a:pPr marL="1554480" lvl="7" indent="0">
              <a:buNone/>
            </a:pPr>
            <a:endParaRPr lang="en-US" dirty="0" smtClean="0"/>
          </a:p>
          <a:p>
            <a:pPr marL="182880" lvl="8" indent="0">
              <a:buSzPct val="85000"/>
              <a:buNone/>
            </a:pPr>
            <a:endParaRPr lang="en-US" dirty="0" smtClean="0"/>
          </a:p>
        </p:txBody>
      </p:sp>
    </p:spTree>
    <p:extLst>
      <p:ext uri="{BB962C8B-B14F-4D97-AF65-F5344CB8AC3E}">
        <p14:creationId xmlns:p14="http://schemas.microsoft.com/office/powerpoint/2010/main" val="23160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a:t>
            </a:r>
            <a:endParaRPr lang="en-US" dirty="0"/>
          </a:p>
        </p:txBody>
      </p:sp>
      <p:sp>
        <p:nvSpPr>
          <p:cNvPr id="3" name="Content Placeholder 2"/>
          <p:cNvSpPr>
            <a:spLocks noGrp="1"/>
          </p:cNvSpPr>
          <p:nvPr>
            <p:ph idx="1"/>
          </p:nvPr>
        </p:nvSpPr>
        <p:spPr/>
        <p:txBody>
          <a:bodyPr>
            <a:normAutofit/>
          </a:bodyPr>
          <a:lstStyle/>
          <a:p>
            <a:r>
              <a:rPr lang="en-US" dirty="0" smtClean="0"/>
              <a:t>Friday 8:00 – 10:30 Plenary Session Eight</a:t>
            </a:r>
          </a:p>
          <a:p>
            <a:pPr lvl="6"/>
            <a:r>
              <a:rPr lang="en-US" dirty="0" smtClean="0"/>
              <a:t>11:00 – 12:00 Worship (Sing with Assembly Choir)</a:t>
            </a:r>
          </a:p>
          <a:p>
            <a:pPr lvl="6"/>
            <a:r>
              <a:rPr lang="en-US" dirty="0" smtClean="0"/>
              <a:t>12:00 – 1:00 Lunch Onsite</a:t>
            </a:r>
          </a:p>
          <a:p>
            <a:pPr lvl="6"/>
            <a:r>
              <a:rPr lang="en-US" dirty="0" smtClean="0"/>
              <a:t>1:15 – 2:00 Bible Study</a:t>
            </a:r>
          </a:p>
          <a:p>
            <a:pPr lvl="6"/>
            <a:endParaRPr lang="en-US" dirty="0" smtClean="0"/>
          </a:p>
          <a:p>
            <a:r>
              <a:rPr lang="en-US" dirty="0" smtClean="0"/>
              <a:t>Friday 2:15 – 6:00 </a:t>
            </a:r>
            <a:r>
              <a:rPr lang="en-US" dirty="0"/>
              <a:t>Plenary Session </a:t>
            </a:r>
            <a:r>
              <a:rPr lang="en-US" dirty="0" smtClean="0"/>
              <a:t>Nine</a:t>
            </a:r>
          </a:p>
          <a:p>
            <a:pPr lvl="6"/>
            <a:r>
              <a:rPr lang="en-US" dirty="0" smtClean="0"/>
              <a:t> </a:t>
            </a:r>
            <a:r>
              <a:rPr lang="en-US" dirty="0"/>
              <a:t>6:00 – 8:30 Celebration of the 25th Anniversary of the ELCA Dinner</a:t>
            </a:r>
          </a:p>
          <a:p>
            <a:pPr marL="1554480" lvl="7" indent="0">
              <a:buNone/>
            </a:pPr>
            <a:endParaRPr lang="en-US" dirty="0"/>
          </a:p>
          <a:p>
            <a:pPr marL="182880" lvl="8">
              <a:buSzPct val="85000"/>
            </a:pPr>
            <a:r>
              <a:rPr lang="en-US" sz="2400" dirty="0"/>
              <a:t>Saturday 8:00 – 10:30 Plenary Session Ten *ran later</a:t>
            </a:r>
          </a:p>
          <a:p>
            <a:pPr lvl="6">
              <a:buSzPct val="85000"/>
            </a:pPr>
            <a:r>
              <a:rPr lang="en-US" dirty="0" smtClean="0"/>
              <a:t>11:00 </a:t>
            </a:r>
            <a:r>
              <a:rPr lang="en-US" dirty="0"/>
              <a:t>– 12:00 Closing Worship</a:t>
            </a:r>
          </a:p>
          <a:p>
            <a:pPr lvl="6">
              <a:buSzPct val="85000"/>
            </a:pPr>
            <a:r>
              <a:rPr lang="en-US" dirty="0" smtClean="0"/>
              <a:t>Lunch </a:t>
            </a:r>
            <a:r>
              <a:rPr lang="en-US" dirty="0"/>
              <a:t>Onsite</a:t>
            </a:r>
          </a:p>
          <a:p>
            <a:pPr marL="182880" lvl="8" indent="0">
              <a:buSzPct val="85000"/>
              <a:buNone/>
            </a:pPr>
            <a:endParaRPr lang="en-US" dirty="0" smtClean="0"/>
          </a:p>
          <a:p>
            <a:pPr marL="182880" lvl="8">
              <a:buSzPct val="85000"/>
            </a:pPr>
            <a:r>
              <a:rPr lang="en-US" sz="2400" dirty="0"/>
              <a:t>Saturday 1:45 – 4:00 Plenary Session </a:t>
            </a:r>
            <a:r>
              <a:rPr lang="en-US" sz="2400" dirty="0" smtClean="0"/>
              <a:t>Eleven</a:t>
            </a:r>
          </a:p>
          <a:p>
            <a:pPr marL="182880" lvl="8">
              <a:buSzPct val="85000"/>
            </a:pPr>
            <a:r>
              <a:rPr lang="en-US" sz="2400" dirty="0" smtClean="0"/>
              <a:t> </a:t>
            </a:r>
            <a:r>
              <a:rPr lang="en-US" sz="2400" dirty="0"/>
              <a:t>*Not needed</a:t>
            </a:r>
          </a:p>
        </p:txBody>
      </p:sp>
    </p:spTree>
    <p:extLst>
      <p:ext uri="{BB962C8B-B14F-4D97-AF65-F5344CB8AC3E}">
        <p14:creationId xmlns:p14="http://schemas.microsoft.com/office/powerpoint/2010/main" val="189239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arn(inVertical)">
                                      <p:cBhvr>
                                        <p:cTn id="41" dur="500"/>
                                        <p:tgtEl>
                                          <p:spTgt spid="3">
                                            <p:txEl>
                                              <p:pRg st="12" end="12"/>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arn(inVertical)">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Actions</a:t>
            </a:r>
            <a:endParaRPr lang="en-US" dirty="0"/>
          </a:p>
        </p:txBody>
      </p:sp>
      <p:sp>
        <p:nvSpPr>
          <p:cNvPr id="3" name="Content Placeholder 2"/>
          <p:cNvSpPr>
            <a:spLocks noGrp="1"/>
          </p:cNvSpPr>
          <p:nvPr>
            <p:ph idx="1"/>
          </p:nvPr>
        </p:nvSpPr>
        <p:spPr/>
        <p:txBody>
          <a:bodyPr/>
          <a:lstStyle/>
          <a:p>
            <a:r>
              <a:rPr lang="en-US" dirty="0" smtClean="0"/>
              <a:t>Election of Presiding Bishop.  We voted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2354385"/>
            <a:ext cx="5365864" cy="2522415"/>
          </a:xfrm>
          <a:prstGeom prst="rect">
            <a:avLst/>
          </a:prstGeom>
        </p:spPr>
      </p:pic>
    </p:spTree>
    <p:extLst>
      <p:ext uri="{BB962C8B-B14F-4D97-AF65-F5344CB8AC3E}">
        <p14:creationId xmlns:p14="http://schemas.microsoft.com/office/powerpoint/2010/main" val="222238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3157537"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 And voted …</a:t>
            </a:r>
            <a:endParaRPr lang="en-US" dirty="0"/>
          </a:p>
        </p:txBody>
      </p:sp>
    </p:spTree>
    <p:extLst>
      <p:ext uri="{BB962C8B-B14F-4D97-AF65-F5344CB8AC3E}">
        <p14:creationId xmlns:p14="http://schemas.microsoft.com/office/powerpoint/2010/main" val="16620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Four Candidates</a:t>
            </a:r>
            <a:endParaRPr lang="en-US" dirty="0"/>
          </a:p>
        </p:txBody>
      </p:sp>
      <p:pic>
        <p:nvPicPr>
          <p:cNvPr id="1024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686050"/>
            <a:ext cx="40386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0" y="2209800"/>
            <a:ext cx="3810000" cy="1600438"/>
          </a:xfrm>
          <a:prstGeom prst="rect">
            <a:avLst/>
          </a:prstGeom>
          <a:noFill/>
        </p:spPr>
        <p:txBody>
          <a:bodyPr wrap="square" rtlCol="0">
            <a:spAutoFit/>
          </a:bodyPr>
          <a:lstStyle/>
          <a:p>
            <a:r>
              <a:rPr lang="en-US" sz="2000" dirty="0" smtClean="0"/>
              <a:t>Crist – Montana</a:t>
            </a:r>
          </a:p>
          <a:p>
            <a:r>
              <a:rPr lang="en-US" sz="2000" dirty="0" smtClean="0"/>
              <a:t>Eaton – Northeastern Ohio</a:t>
            </a:r>
          </a:p>
          <a:p>
            <a:r>
              <a:rPr lang="en-US" sz="2000" dirty="0" smtClean="0"/>
              <a:t>Hanson – Presiding</a:t>
            </a:r>
          </a:p>
          <a:p>
            <a:r>
              <a:rPr lang="en-US" sz="2000" dirty="0" err="1" smtClean="0"/>
              <a:t>Svennungsen</a:t>
            </a:r>
            <a:r>
              <a:rPr lang="en-US" sz="2000" dirty="0" smtClean="0"/>
              <a:t> – Minneapolis</a:t>
            </a:r>
          </a:p>
          <a:p>
            <a:endParaRPr lang="en-US" dirty="0" smtClean="0"/>
          </a:p>
        </p:txBody>
      </p:sp>
    </p:spTree>
    <p:extLst>
      <p:ext uri="{BB962C8B-B14F-4D97-AF65-F5344CB8AC3E}">
        <p14:creationId xmlns:p14="http://schemas.microsoft.com/office/powerpoint/2010/main" val="25241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 Period</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a:t>Each nominee was allowed 90 seconds to answer the following five questions</a:t>
            </a:r>
            <a:r>
              <a:rPr lang="en-US" dirty="0" smtClean="0"/>
              <a:t>:</a:t>
            </a:r>
          </a:p>
          <a:p>
            <a:endParaRPr lang="en-US" dirty="0"/>
          </a:p>
          <a:p>
            <a:pPr lvl="0"/>
            <a:r>
              <a:rPr lang="en-US" dirty="0"/>
              <a:t> Tell us a faith story</a:t>
            </a:r>
            <a:r>
              <a:rPr lang="en-US" dirty="0" smtClean="0"/>
              <a:t>.</a:t>
            </a:r>
          </a:p>
          <a:p>
            <a:pPr lvl="0"/>
            <a:endParaRPr lang="en-US" dirty="0"/>
          </a:p>
          <a:p>
            <a:pPr lvl="0"/>
            <a:r>
              <a:rPr lang="en-US" dirty="0"/>
              <a:t>What major challenges are facing the ELCA and what gifts do you bring to meet those challenges</a:t>
            </a:r>
            <a:r>
              <a:rPr lang="en-US" dirty="0" smtClean="0"/>
              <a:t>?</a:t>
            </a:r>
          </a:p>
          <a:p>
            <a:pPr lvl="0"/>
            <a:endParaRPr lang="en-US" dirty="0"/>
          </a:p>
          <a:p>
            <a:pPr lvl="0"/>
            <a:r>
              <a:rPr lang="en-US" dirty="0"/>
              <a:t>How would you lift up and equip the Youth and Young Adults of the ELCA</a:t>
            </a:r>
            <a:r>
              <a:rPr lang="en-US" dirty="0" smtClean="0"/>
              <a:t>?</a:t>
            </a:r>
          </a:p>
          <a:p>
            <a:pPr lvl="0"/>
            <a:endParaRPr lang="en-US" dirty="0"/>
          </a:p>
          <a:p>
            <a:pPr lvl="0"/>
            <a:r>
              <a:rPr lang="en-US" dirty="0"/>
              <a:t> Comment on “Making All Things New” in light of the decline in mainline denominations</a:t>
            </a:r>
            <a:r>
              <a:rPr lang="en-US" dirty="0" smtClean="0"/>
              <a:t>.</a:t>
            </a:r>
          </a:p>
          <a:p>
            <a:pPr lvl="0"/>
            <a:endParaRPr lang="en-US" dirty="0"/>
          </a:p>
          <a:p>
            <a:endParaRPr lang="en-US" dirty="0"/>
          </a:p>
        </p:txBody>
      </p:sp>
    </p:spTree>
    <p:extLst>
      <p:ext uri="{BB962C8B-B14F-4D97-AF65-F5344CB8AC3E}">
        <p14:creationId xmlns:p14="http://schemas.microsoft.com/office/powerpoint/2010/main" val="306493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Including, from the audience:</a:t>
            </a:r>
            <a:endParaRPr lang="en-US" dirty="0"/>
          </a:p>
        </p:txBody>
      </p:sp>
      <p:pic>
        <p:nvPicPr>
          <p:cNvPr id="1027"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45823" y="1447800"/>
            <a:ext cx="3294592"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53000" y="1828800"/>
            <a:ext cx="3657600" cy="3662541"/>
          </a:xfrm>
          <a:prstGeom prst="rect">
            <a:avLst/>
          </a:prstGeom>
          <a:noFill/>
        </p:spPr>
        <p:txBody>
          <a:bodyPr wrap="square" rtlCol="0">
            <a:spAutoFit/>
          </a:bodyPr>
          <a:lstStyle/>
          <a:p>
            <a:r>
              <a:rPr lang="en-US" dirty="0" smtClean="0"/>
              <a:t>Answers:</a:t>
            </a:r>
          </a:p>
          <a:p>
            <a:endParaRPr lang="en-US" dirty="0" smtClean="0"/>
          </a:p>
          <a:p>
            <a:endParaRPr lang="en-US" dirty="0"/>
          </a:p>
          <a:p>
            <a:r>
              <a:rPr lang="en-US" sz="2000" dirty="0" smtClean="0"/>
              <a:t>Hanson – My father in law </a:t>
            </a:r>
          </a:p>
          <a:p>
            <a:r>
              <a:rPr lang="en-US" sz="2000" dirty="0" smtClean="0"/>
              <a:t>(a pastor)</a:t>
            </a:r>
          </a:p>
          <a:p>
            <a:endParaRPr lang="en-US" sz="2000" dirty="0"/>
          </a:p>
          <a:p>
            <a:r>
              <a:rPr lang="en-US" sz="2000" dirty="0" smtClean="0"/>
              <a:t>Crist – the woman who washed Jesus’ feet</a:t>
            </a:r>
          </a:p>
          <a:p>
            <a:endParaRPr lang="en-US" dirty="0"/>
          </a:p>
          <a:p>
            <a:r>
              <a:rPr lang="en-US" sz="2000" dirty="0" smtClean="0"/>
              <a:t>Eaton – my mother</a:t>
            </a:r>
          </a:p>
          <a:p>
            <a:endParaRPr lang="en-US" sz="2000" dirty="0"/>
          </a:p>
          <a:p>
            <a:r>
              <a:rPr lang="en-US" sz="2000" dirty="0" err="1" smtClean="0"/>
              <a:t>Svennungsen</a:t>
            </a:r>
            <a:r>
              <a:rPr lang="en-US" sz="2000" dirty="0" smtClean="0"/>
              <a:t> – Martin Luther</a:t>
            </a:r>
            <a:endParaRPr lang="en-US" sz="2000" dirty="0"/>
          </a:p>
        </p:txBody>
      </p:sp>
    </p:spTree>
    <p:extLst>
      <p:ext uri="{BB962C8B-B14F-4D97-AF65-F5344CB8AC3E}">
        <p14:creationId xmlns:p14="http://schemas.microsoft.com/office/powerpoint/2010/main" val="35863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voted – 5 total ballots …..</a:t>
            </a:r>
            <a:endParaRPr lang="en-US" dirty="0"/>
          </a:p>
        </p:txBody>
      </p:sp>
      <p:pic>
        <p:nvPicPr>
          <p:cNvPr id="717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8231" y="1673225"/>
            <a:ext cx="3538537"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5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Actions</a:t>
            </a:r>
            <a:endParaRPr lang="en-US" dirty="0"/>
          </a:p>
        </p:txBody>
      </p:sp>
      <p:sp>
        <p:nvSpPr>
          <p:cNvPr id="6" name="Content Placeholder 5"/>
          <p:cNvSpPr>
            <a:spLocks noGrp="1"/>
          </p:cNvSpPr>
          <p:nvPr>
            <p:ph idx="1"/>
          </p:nvPr>
        </p:nvSpPr>
        <p:spPr/>
        <p:txBody>
          <a:bodyPr/>
          <a:lstStyle/>
          <a:p>
            <a:r>
              <a:rPr lang="en-US" dirty="0" smtClean="0"/>
              <a:t>On the Fifth Ballot Elected Rev. Chris </a:t>
            </a:r>
            <a:r>
              <a:rPr lang="en-US" dirty="0" err="1" smtClean="0"/>
              <a:t>Boerger</a:t>
            </a:r>
            <a:r>
              <a:rPr lang="en-US" dirty="0" smtClean="0"/>
              <a:t> as ELCA Secretary</a:t>
            </a:r>
          </a:p>
          <a:p>
            <a:pPr marL="0" indent="0">
              <a:buNone/>
            </a:pPr>
            <a:endParaRPr lang="en-US" dirty="0" smtClean="0"/>
          </a:p>
          <a:p>
            <a:r>
              <a:rPr lang="en-US" dirty="0" smtClean="0"/>
              <a:t>Approved a proposal for the first major fundraising campaign</a:t>
            </a:r>
          </a:p>
          <a:p>
            <a:pPr marL="0" indent="0">
              <a:buNone/>
            </a:pPr>
            <a:endParaRPr lang="en-US" dirty="0" smtClean="0"/>
          </a:p>
          <a:p>
            <a:r>
              <a:rPr lang="en-US" dirty="0" smtClean="0"/>
              <a:t>Approved the ELCA </a:t>
            </a:r>
            <a:r>
              <a:rPr lang="en-US" dirty="0" err="1" smtClean="0"/>
              <a:t>churchwide</a:t>
            </a:r>
            <a:r>
              <a:rPr lang="en-US" dirty="0" smtClean="0"/>
              <a:t> organization budget for fiscal years 2014-2016.  </a:t>
            </a:r>
          </a:p>
          <a:p>
            <a:pPr lvl="1"/>
            <a:r>
              <a:rPr lang="en-US" dirty="0" smtClean="0"/>
              <a:t>If every ELCA member gave $40 per year, the budget would be met.</a:t>
            </a:r>
          </a:p>
          <a:p>
            <a:pPr marL="274320" lvl="1" indent="0">
              <a:buNone/>
            </a:pPr>
            <a:endParaRPr lang="en-US" dirty="0"/>
          </a:p>
        </p:txBody>
      </p:sp>
    </p:spTree>
    <p:extLst>
      <p:ext uri="{BB962C8B-B14F-4D97-AF65-F5344CB8AC3E}">
        <p14:creationId xmlns:p14="http://schemas.microsoft.com/office/powerpoint/2010/main" val="4350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Pittsburgh</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65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40" y="1600200"/>
            <a:ext cx="3461060" cy="461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20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Actions, continued</a:t>
            </a:r>
            <a:endParaRPr lang="en-US" dirty="0"/>
          </a:p>
        </p:txBody>
      </p:sp>
      <p:sp>
        <p:nvSpPr>
          <p:cNvPr id="3" name="Content Placeholder 2"/>
          <p:cNvSpPr>
            <a:spLocks noGrp="1"/>
          </p:cNvSpPr>
          <p:nvPr>
            <p:ph idx="1"/>
          </p:nvPr>
        </p:nvSpPr>
        <p:spPr/>
        <p:txBody>
          <a:bodyPr/>
          <a:lstStyle/>
          <a:p>
            <a:r>
              <a:rPr lang="en-US" dirty="0" smtClean="0"/>
              <a:t>Elected members to serve on various committees</a:t>
            </a:r>
          </a:p>
          <a:p>
            <a:endParaRPr lang="en-US" dirty="0" smtClean="0"/>
          </a:p>
          <a:p>
            <a:r>
              <a:rPr lang="en-US" dirty="0" smtClean="0"/>
              <a:t>Adopted a series of amendments to the ELCA </a:t>
            </a:r>
            <a:r>
              <a:rPr lang="en-US" dirty="0" err="1" smtClean="0"/>
              <a:t>Constituions</a:t>
            </a:r>
            <a:r>
              <a:rPr lang="en-US" dirty="0" smtClean="0"/>
              <a:t>, Bylaws and Continuing Resolutions</a:t>
            </a:r>
          </a:p>
          <a:p>
            <a:endParaRPr lang="en-US" dirty="0"/>
          </a:p>
          <a:p>
            <a:r>
              <a:rPr lang="en-US" dirty="0" smtClean="0"/>
              <a:t>Moved to continue the Book of Faith initiative</a:t>
            </a:r>
            <a:endParaRPr lang="en-US" dirty="0"/>
          </a:p>
        </p:txBody>
      </p:sp>
    </p:spTree>
    <p:extLst>
      <p:ext uri="{BB962C8B-B14F-4D97-AF65-F5344CB8AC3E}">
        <p14:creationId xmlns:p14="http://schemas.microsoft.com/office/powerpoint/2010/main" val="5653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rmAutofit fontScale="90000"/>
          </a:bodyPr>
          <a:lstStyle/>
          <a:p>
            <a:r>
              <a:rPr lang="en-US" dirty="0" smtClean="0"/>
              <a:t>Social Statement – The Church and Criminal Justice: Hearing the Cries - PASSED</a:t>
            </a:r>
            <a:endParaRPr lang="en-US" dirty="0"/>
          </a:p>
        </p:txBody>
      </p:sp>
      <p:sp>
        <p:nvSpPr>
          <p:cNvPr id="3" name="Content Placeholder 2"/>
          <p:cNvSpPr>
            <a:spLocks noGrp="1"/>
          </p:cNvSpPr>
          <p:nvPr>
            <p:ph sz="half" idx="1"/>
          </p:nvPr>
        </p:nvSpPr>
        <p:spPr>
          <a:xfrm>
            <a:off x="457200" y="2286000"/>
            <a:ext cx="4038600" cy="4105656"/>
          </a:xfrm>
        </p:spPr>
        <p:txBody>
          <a:bodyPr/>
          <a:lstStyle/>
          <a:p>
            <a:r>
              <a:rPr lang="en-US" dirty="0" smtClean="0"/>
              <a:t>Packed House on the Criminal Justice Memorial – no one spoke in opposition during the hearings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17775"/>
            <a:ext cx="4038600" cy="3028950"/>
          </a:xfrm>
        </p:spPr>
      </p:pic>
    </p:spTree>
    <p:extLst>
      <p:ext uri="{BB962C8B-B14F-4D97-AF65-F5344CB8AC3E}">
        <p14:creationId xmlns:p14="http://schemas.microsoft.com/office/powerpoint/2010/main" val="295565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Considered memorials – resolutions from the 65 synods.  Topics included</a:t>
            </a:r>
            <a:endParaRPr lang="en-US" dirty="0"/>
          </a:p>
        </p:txBody>
      </p:sp>
      <p:sp>
        <p:nvSpPr>
          <p:cNvPr id="3" name="Content Placeholder 2"/>
          <p:cNvSpPr>
            <a:spLocks noGrp="1"/>
          </p:cNvSpPr>
          <p:nvPr>
            <p:ph sz="half" idx="1"/>
          </p:nvPr>
        </p:nvSpPr>
        <p:spPr>
          <a:xfrm>
            <a:off x="457200" y="1673352"/>
            <a:ext cx="8229600" cy="4718304"/>
          </a:xfrm>
        </p:spPr>
        <p:txBody>
          <a:bodyPr/>
          <a:lstStyle/>
          <a:p>
            <a:r>
              <a:rPr lang="en-US" dirty="0" smtClean="0"/>
              <a:t>Holy Communion</a:t>
            </a:r>
          </a:p>
          <a:p>
            <a:r>
              <a:rPr lang="en-US" dirty="0" smtClean="0"/>
              <a:t>Immigration Reform</a:t>
            </a:r>
          </a:p>
          <a:p>
            <a:r>
              <a:rPr lang="en-US" dirty="0" smtClean="0"/>
              <a:t>The Middle East</a:t>
            </a:r>
          </a:p>
          <a:p>
            <a:r>
              <a:rPr lang="en-US" dirty="0" smtClean="0"/>
              <a:t>Pastoral Ministry to same-gender couples and their families</a:t>
            </a:r>
          </a:p>
          <a:p>
            <a:r>
              <a:rPr lang="en-US" dirty="0" smtClean="0"/>
              <a:t>The Uniting American Families Act</a:t>
            </a:r>
          </a:p>
          <a:p>
            <a:endParaRPr lang="en-US" dirty="0"/>
          </a:p>
        </p:txBody>
      </p:sp>
    </p:spTree>
    <p:extLst>
      <p:ext uri="{BB962C8B-B14F-4D97-AF65-F5344CB8AC3E}">
        <p14:creationId xmlns:p14="http://schemas.microsoft.com/office/powerpoint/2010/main" val="317308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 </a:t>
            </a:r>
            <a:endParaRPr lang="en-US" dirty="0"/>
          </a:p>
        </p:txBody>
      </p:sp>
      <p:sp>
        <p:nvSpPr>
          <p:cNvPr id="3" name="Content Placeholder 2"/>
          <p:cNvSpPr>
            <a:spLocks noGrp="1"/>
          </p:cNvSpPr>
          <p:nvPr>
            <p:ph sz="half" idx="1"/>
          </p:nvPr>
        </p:nvSpPr>
        <p:spPr>
          <a:xfrm>
            <a:off x="457200" y="1673352"/>
            <a:ext cx="8305800" cy="4718304"/>
          </a:xfrm>
        </p:spPr>
        <p:txBody>
          <a:bodyPr/>
          <a:lstStyle/>
          <a:p>
            <a:r>
              <a:rPr lang="en-US" dirty="0" smtClean="0"/>
              <a:t>Community Violence</a:t>
            </a:r>
          </a:p>
          <a:p>
            <a:r>
              <a:rPr lang="en-US" dirty="0" smtClean="0"/>
              <a:t>Gender Identity</a:t>
            </a:r>
          </a:p>
          <a:p>
            <a:r>
              <a:rPr lang="en-US" dirty="0" smtClean="0"/>
              <a:t>Immigration Issues</a:t>
            </a:r>
          </a:p>
          <a:p>
            <a:r>
              <a:rPr lang="en-US" dirty="0" smtClean="0"/>
              <a:t>Hydraulic fracturing</a:t>
            </a:r>
          </a:p>
          <a:p>
            <a:r>
              <a:rPr lang="en-US" dirty="0" smtClean="0"/>
              <a:t>Fossil Fuels</a:t>
            </a:r>
          </a:p>
          <a:p>
            <a:r>
              <a:rPr lang="en-US" dirty="0" smtClean="0"/>
              <a:t>Voters Right Act </a:t>
            </a:r>
          </a:p>
          <a:p>
            <a:r>
              <a:rPr lang="en-US" dirty="0" smtClean="0"/>
              <a:t>…. And more.</a:t>
            </a:r>
          </a:p>
        </p:txBody>
      </p:sp>
    </p:spTree>
    <p:extLst>
      <p:ext uri="{BB962C8B-B14F-4D97-AF65-F5344CB8AC3E}">
        <p14:creationId xmlns:p14="http://schemas.microsoft.com/office/powerpoint/2010/main" val="30807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Worship</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3817" y="1673225"/>
            <a:ext cx="3145366" cy="4718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17775"/>
            <a:ext cx="4038600" cy="3028950"/>
          </a:xfrm>
        </p:spPr>
      </p:pic>
    </p:spTree>
    <p:extLst>
      <p:ext uri="{BB962C8B-B14F-4D97-AF65-F5344CB8AC3E}">
        <p14:creationId xmlns:p14="http://schemas.microsoft.com/office/powerpoint/2010/main" val="9120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828800"/>
            <a:ext cx="3538537" cy="4718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67000"/>
            <a:ext cx="4038600" cy="3028950"/>
          </a:xfrm>
        </p:spPr>
      </p:pic>
    </p:spTree>
    <p:extLst>
      <p:ext uri="{BB962C8B-B14F-4D97-AF65-F5344CB8AC3E}">
        <p14:creationId xmlns:p14="http://schemas.microsoft.com/office/powerpoint/2010/main" val="15088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9663" y="1673225"/>
            <a:ext cx="3538537" cy="4718050"/>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3" y="1676400"/>
            <a:ext cx="3538537" cy="4718050"/>
          </a:xfrm>
          <a:prstGeom prst="rect">
            <a:avLst/>
          </a:prstGeom>
        </p:spPr>
      </p:pic>
    </p:spTree>
    <p:extLst>
      <p:ext uri="{BB962C8B-B14F-4D97-AF65-F5344CB8AC3E}">
        <p14:creationId xmlns:p14="http://schemas.microsoft.com/office/powerpoint/2010/main" val="9917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231" y="1673225"/>
            <a:ext cx="3538537" cy="4718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17775"/>
            <a:ext cx="4038600" cy="3028950"/>
          </a:xfrm>
        </p:spPr>
      </p:pic>
    </p:spTree>
    <p:extLst>
      <p:ext uri="{BB962C8B-B14F-4D97-AF65-F5344CB8AC3E}">
        <p14:creationId xmlns:p14="http://schemas.microsoft.com/office/powerpoint/2010/main" val="148085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231" y="1673225"/>
            <a:ext cx="3538537" cy="4718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8231" y="1673225"/>
            <a:ext cx="3538537" cy="4718050"/>
          </a:xfrm>
        </p:spPr>
      </p:pic>
    </p:spTree>
    <p:extLst>
      <p:ext uri="{BB962C8B-B14F-4D97-AF65-F5344CB8AC3E}">
        <p14:creationId xmlns:p14="http://schemas.microsoft.com/office/powerpoint/2010/main" val="206038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8231" y="1673225"/>
            <a:ext cx="3538537" cy="4718050"/>
          </a:xfrm>
        </p:spPr>
      </p:pic>
      <p:pic>
        <p:nvPicPr>
          <p:cNvPr id="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7231" y="1673225"/>
            <a:ext cx="3538537" cy="4718050"/>
          </a:xfrm>
        </p:spPr>
      </p:pic>
    </p:spTree>
    <p:extLst>
      <p:ext uri="{BB962C8B-B14F-4D97-AF65-F5344CB8AC3E}">
        <p14:creationId xmlns:p14="http://schemas.microsoft.com/office/powerpoint/2010/main" val="23066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Beautiful City</a:t>
            </a:r>
            <a:endParaRPr lang="en-US"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17775"/>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517775"/>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8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8231" y="1673225"/>
            <a:ext cx="3538537" cy="4718050"/>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7231" y="1673225"/>
            <a:ext cx="3538537" cy="4718050"/>
          </a:xfrm>
        </p:spPr>
      </p:pic>
    </p:spTree>
    <p:extLst>
      <p:ext uri="{BB962C8B-B14F-4D97-AF65-F5344CB8AC3E}">
        <p14:creationId xmlns:p14="http://schemas.microsoft.com/office/powerpoint/2010/main" val="110544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Bishops</a:t>
            </a:r>
            <a:endParaRPr lang="en-US" dirty="0"/>
          </a:p>
        </p:txBody>
      </p:sp>
      <p:sp>
        <p:nvSpPr>
          <p:cNvPr id="3" name="Content Placeholder 2"/>
          <p:cNvSpPr>
            <a:spLocks noGrp="1"/>
          </p:cNvSpPr>
          <p:nvPr>
            <p:ph sz="half" idx="1"/>
          </p:nvPr>
        </p:nvSpPr>
        <p:spPr/>
        <p:txBody>
          <a:bodyPr/>
          <a:lstStyle/>
          <a:p>
            <a:r>
              <a:rPr lang="en-US" dirty="0" smtClean="0"/>
              <a:t>Our 9 Female Bishops</a:t>
            </a:r>
            <a:endParaRPr lang="en-US" dirty="0"/>
          </a:p>
        </p:txBody>
      </p:sp>
      <p:sp>
        <p:nvSpPr>
          <p:cNvPr id="4" name="Content Placeholder 3"/>
          <p:cNvSpPr>
            <a:spLocks noGrp="1"/>
          </p:cNvSpPr>
          <p:nvPr>
            <p:ph sz="half" idx="2"/>
          </p:nvPr>
        </p:nvSpPr>
        <p:spPr/>
        <p:txBody>
          <a:bodyPr/>
          <a:lstStyle/>
          <a:p>
            <a:r>
              <a:rPr lang="en-US" dirty="0" smtClean="0"/>
              <a:t>Old Friend from Gahanna – Bishop Elect </a:t>
            </a:r>
            <a:r>
              <a:rPr lang="en-US" dirty="0" err="1" smtClean="0"/>
              <a:t>Satterlee</a:t>
            </a: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352800"/>
            <a:ext cx="3530600" cy="26479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3648307" cy="2736230"/>
          </a:xfrm>
          <a:prstGeom prst="rect">
            <a:avLst/>
          </a:prstGeom>
        </p:spPr>
      </p:pic>
    </p:spTree>
    <p:extLst>
      <p:ext uri="{BB962C8B-B14F-4D97-AF65-F5344CB8AC3E}">
        <p14:creationId xmlns:p14="http://schemas.microsoft.com/office/powerpoint/2010/main" val="1433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 Time – With Our Hands!</a:t>
            </a:r>
            <a:endParaRPr lang="en-US" dirty="0"/>
          </a:p>
        </p:txBody>
      </p:sp>
      <p:sp>
        <p:nvSpPr>
          <p:cNvPr id="4" name="Content Placeholder 3"/>
          <p:cNvSpPr>
            <a:spLocks noGrp="1"/>
          </p:cNvSpPr>
          <p:nvPr>
            <p:ph sz="half" idx="2"/>
          </p:nvPr>
        </p:nvSpPr>
        <p:spPr>
          <a:xfrm>
            <a:off x="304800" y="1524000"/>
            <a:ext cx="4419600" cy="5029200"/>
          </a:xfrm>
        </p:spPr>
        <p:txBody>
          <a:bodyPr>
            <a:normAutofit fontScale="77500" lnSpcReduction="20000"/>
          </a:bodyPr>
          <a:lstStyle/>
          <a:p>
            <a:r>
              <a:rPr lang="en-US" dirty="0"/>
              <a:t>This window was designed for Elk River Lutheran Church in Elk River, </a:t>
            </a:r>
            <a:r>
              <a:rPr lang="en-US" dirty="0" err="1" smtClean="0"/>
              <a:t>Minn</a:t>
            </a:r>
            <a:r>
              <a:rPr lang="en-US" dirty="0" smtClean="0"/>
              <a:t> - a </a:t>
            </a:r>
            <a:r>
              <a:rPr lang="en-US" dirty="0"/>
              <a:t>congregation under development that was formed when Central Lutheran Church in Elk River voted to leave the ELCA. This dedicated group that chose to remain in the ELCA moved quickly to establish worship and keep an ELCA presence in Elk River. Initially, the group of just over 100 people met at Holy Trinity Episcopal Church for worship on Sunday evenings, but they outgrew that space within a matter of </a:t>
            </a:r>
            <a:r>
              <a:rPr lang="en-US" dirty="0" smtClean="0"/>
              <a:t>months...  </a:t>
            </a:r>
            <a:endParaRPr lang="en-US" dirty="0"/>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76800" y="2743200"/>
            <a:ext cx="40386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6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1000"/>
                                        <p:tgtEl>
                                          <p:spTgt spid="12290"/>
                                        </p:tgtEl>
                                      </p:cBhvr>
                                    </p:animEffect>
                                    <p:anim calcmode="lin" valueType="num">
                                      <p:cBhvr>
                                        <p:cTn id="21" dur="1000" fill="hold"/>
                                        <p:tgtEl>
                                          <p:spTgt spid="12290"/>
                                        </p:tgtEl>
                                        <p:attrNameLst>
                                          <p:attrName>ppt_x</p:attrName>
                                        </p:attrNameLst>
                                      </p:cBhvr>
                                      <p:tavLst>
                                        <p:tav tm="0">
                                          <p:val>
                                            <p:strVal val="#ppt_x"/>
                                          </p:val>
                                        </p:tav>
                                        <p:tav tm="100000">
                                          <p:val>
                                            <p:strVal val="#ppt_x"/>
                                          </p:val>
                                        </p:tav>
                                      </p:tavLst>
                                    </p:anim>
                                    <p:anim calcmode="lin" valueType="num">
                                      <p:cBhvr>
                                        <p:cTn id="22"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Our Hands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232" y="1676399"/>
            <a:ext cx="3536156" cy="4714875"/>
          </a:xfrm>
        </p:spPr>
      </p:pic>
      <p:sp>
        <p:nvSpPr>
          <p:cNvPr id="4" name="Content Placeholder 3"/>
          <p:cNvSpPr>
            <a:spLocks noGrp="1"/>
          </p:cNvSpPr>
          <p:nvPr>
            <p:ph sz="half" idx="2"/>
          </p:nvPr>
        </p:nvSpPr>
        <p:spPr/>
        <p:txBody>
          <a:bodyPr>
            <a:normAutofit/>
          </a:bodyPr>
          <a:lstStyle/>
          <a:p>
            <a:r>
              <a:rPr lang="en-US" dirty="0" smtClean="0"/>
              <a:t>And now have a dedicated building.  We </a:t>
            </a:r>
            <a:r>
              <a:rPr lang="en-US" dirty="0"/>
              <a:t>assembled a window at the Assembly – piece by piece by piece</a:t>
            </a:r>
          </a:p>
          <a:p>
            <a:endParaRPr lang="en-US" dirty="0"/>
          </a:p>
          <a:p>
            <a:r>
              <a:rPr lang="en-US" dirty="0" smtClean="0"/>
              <a:t>Elk River a new and renewed congregation</a:t>
            </a:r>
            <a:endParaRPr lang="en-US" dirty="0"/>
          </a:p>
        </p:txBody>
      </p:sp>
    </p:spTree>
    <p:extLst>
      <p:ext uri="{BB962C8B-B14F-4D97-AF65-F5344CB8AC3E}">
        <p14:creationId xmlns:p14="http://schemas.microsoft.com/office/powerpoint/2010/main" val="181853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a:t>
            </a:r>
            <a:r>
              <a:rPr lang="en-US" baseline="30000" dirty="0" smtClean="0"/>
              <a:t>th</a:t>
            </a:r>
            <a:r>
              <a:rPr lang="en-US" dirty="0" smtClean="0"/>
              <a:t> Anniversary Celebration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86050"/>
            <a:ext cx="4038600" cy="2692400"/>
          </a:xfrm>
        </p:spPr>
      </p:pic>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9902" y="1673225"/>
            <a:ext cx="315519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98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Lutheran Marketing</a:t>
            </a:r>
            <a:endParaRPr lang="en-US"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86576"/>
            <a:ext cx="4038600" cy="269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8231" y="1673225"/>
            <a:ext cx="3538537"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1000"/>
                                        <p:tgtEl>
                                          <p:spTgt spid="2051"/>
                                        </p:tgtEl>
                                      </p:cBhvr>
                                    </p:animEffect>
                                    <p:anim calcmode="lin" valueType="num">
                                      <p:cBhvr>
                                        <p:cTn id="21" dur="1000" fill="hold"/>
                                        <p:tgtEl>
                                          <p:spTgt spid="2051"/>
                                        </p:tgtEl>
                                        <p:attrNameLst>
                                          <p:attrName>ppt_x</p:attrName>
                                        </p:attrNameLst>
                                      </p:cBhvr>
                                      <p:tavLst>
                                        <p:tav tm="0">
                                          <p:val>
                                            <p:strVal val="#ppt_x"/>
                                          </p:val>
                                        </p:tav>
                                        <p:tav tm="100000">
                                          <p:val>
                                            <p:strVal val="#ppt_x"/>
                                          </p:val>
                                        </p:tav>
                                      </p:tavLst>
                                    </p:anim>
                                    <p:anim calcmode="lin" valueType="num">
                                      <p:cBhvr>
                                        <p:cTn id="22"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Synod Delegates</a:t>
            </a:r>
            <a:endParaRPr lang="en-US" dirty="0"/>
          </a:p>
        </p:txBody>
      </p:sp>
      <p:sp>
        <p:nvSpPr>
          <p:cNvPr id="4" name="Content Placeholder 3"/>
          <p:cNvSpPr>
            <a:spLocks noGrp="1"/>
          </p:cNvSpPr>
          <p:nvPr>
            <p:ph sz="half" idx="2"/>
          </p:nvPr>
        </p:nvSpPr>
        <p:spPr/>
        <p:txBody>
          <a:bodyPr/>
          <a:lstStyle/>
          <a:p>
            <a:r>
              <a:rPr lang="en-US" dirty="0" smtClean="0"/>
              <a:t>Bishop Suzanne </a:t>
            </a:r>
            <a:r>
              <a:rPr lang="en-US" dirty="0" err="1" smtClean="0"/>
              <a:t>Dillahunt</a:t>
            </a:r>
            <a:r>
              <a:rPr lang="en-US" dirty="0" smtClean="0"/>
              <a:t> will be installed at </a:t>
            </a:r>
            <a:r>
              <a:rPr lang="en-US" dirty="0" err="1" smtClean="0"/>
              <a:t>Wittenburg</a:t>
            </a:r>
            <a:r>
              <a:rPr lang="en-US" dirty="0" smtClean="0"/>
              <a:t> Saturday, October 26, 2013.  ALL are welcome</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03817" y="1673225"/>
            <a:ext cx="3145366"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70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Southern Ohio Synod Delegates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7197" y="1600200"/>
            <a:ext cx="652960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of Voting Members</a:t>
            </a:r>
            <a:endParaRPr lang="en-US" dirty="0"/>
          </a:p>
        </p:txBody>
      </p:sp>
      <p:sp>
        <p:nvSpPr>
          <p:cNvPr id="3" name="Content Placeholder 2"/>
          <p:cNvSpPr>
            <a:spLocks noGrp="1"/>
          </p:cNvSpPr>
          <p:nvPr>
            <p:ph idx="1"/>
          </p:nvPr>
        </p:nvSpPr>
        <p:spPr/>
        <p:txBody>
          <a:bodyPr/>
          <a:lstStyle/>
          <a:p>
            <a:r>
              <a:rPr lang="en-US" dirty="0" smtClean="0"/>
              <a:t>Total voting members: 950 checked in out of 952 voting members allocated which includes the 4 ELCA officers</a:t>
            </a:r>
          </a:p>
          <a:p>
            <a:endParaRPr lang="en-US" dirty="0"/>
          </a:p>
          <a:p>
            <a:r>
              <a:rPr lang="en-US" dirty="0" smtClean="0"/>
              <a:t>525 lay members (61.58%)  (must number 60% or higher)</a:t>
            </a:r>
            <a:endParaRPr lang="en-US" dirty="0"/>
          </a:p>
          <a:p>
            <a:pPr marL="0" indent="0">
              <a:buNone/>
            </a:pPr>
            <a:r>
              <a:rPr lang="en-US" dirty="0" smtClean="0"/>
              <a:t>	52.48% were female/47.52 were male </a:t>
            </a:r>
          </a:p>
          <a:p>
            <a:pPr marL="0" indent="0">
              <a:buNone/>
            </a:pPr>
            <a:r>
              <a:rPr lang="en-US" dirty="0"/>
              <a:t>	</a:t>
            </a:r>
            <a:r>
              <a:rPr lang="en-US" dirty="0" smtClean="0"/>
              <a:t> (the goal is to get 50% gender as equal as possible)</a:t>
            </a:r>
          </a:p>
          <a:p>
            <a:pPr marL="0" indent="0">
              <a:buNone/>
            </a:pPr>
            <a:endParaRPr lang="en-US" dirty="0"/>
          </a:p>
          <a:p>
            <a:pPr marL="0" indent="0">
              <a:buNone/>
            </a:pPr>
            <a:r>
              <a:rPr lang="en-US" dirty="0" smtClean="0"/>
              <a:t> 365 ordained persons (38.42%)</a:t>
            </a:r>
          </a:p>
          <a:p>
            <a:endParaRPr lang="en-US" dirty="0" smtClean="0"/>
          </a:p>
          <a:p>
            <a:r>
              <a:rPr lang="en-US" dirty="0" smtClean="0"/>
              <a:t>First time voting members 626 or 65.89%</a:t>
            </a:r>
          </a:p>
          <a:p>
            <a:endParaRPr lang="en-US" dirty="0" smtClean="0"/>
          </a:p>
          <a:p>
            <a:endParaRPr lang="en-US" dirty="0"/>
          </a:p>
        </p:txBody>
      </p:sp>
    </p:spTree>
    <p:extLst>
      <p:ext uri="{BB962C8B-B14F-4D97-AF65-F5344CB8AC3E}">
        <p14:creationId xmlns:p14="http://schemas.microsoft.com/office/powerpoint/2010/main" val="356523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it was not all work …. We made new friends from Wisconsin and Pittsburgh</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17775"/>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8231" y="1673225"/>
            <a:ext cx="3538537"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49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231" y="1673225"/>
            <a:ext cx="3538537" cy="4718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17775"/>
            <a:ext cx="4038600" cy="3028950"/>
          </a:xfrm>
        </p:spPr>
      </p:pic>
    </p:spTree>
    <p:extLst>
      <p:ext uri="{BB962C8B-B14F-4D97-AF65-F5344CB8AC3E}">
        <p14:creationId xmlns:p14="http://schemas.microsoft.com/office/powerpoint/2010/main" val="701457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939455"/>
            <a:ext cx="3932238" cy="294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754563" y="2939455"/>
            <a:ext cx="3932237" cy="29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00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Church</a:t>
            </a:r>
            <a:endParaRPr lang="en-US" dirty="0"/>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145366"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57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Truly a place to refresh</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231" y="1673225"/>
            <a:ext cx="3538537" cy="4718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8231" y="1673225"/>
            <a:ext cx="3538537" cy="4718050"/>
          </a:xfrm>
        </p:spPr>
      </p:pic>
    </p:spTree>
    <p:extLst>
      <p:ext uri="{BB962C8B-B14F-4D97-AF65-F5344CB8AC3E}">
        <p14:creationId xmlns:p14="http://schemas.microsoft.com/office/powerpoint/2010/main" val="2275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Cookie Ladies – A Pennsylvania Tradition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752600"/>
            <a:ext cx="3538537" cy="4718050"/>
          </a:xfrm>
        </p:spPr>
      </p:pic>
      <p:sp>
        <p:nvSpPr>
          <p:cNvPr id="4" name="Content Placeholder 3"/>
          <p:cNvSpPr>
            <a:spLocks noGrp="1"/>
          </p:cNvSpPr>
          <p:nvPr>
            <p:ph sz="half" idx="2"/>
          </p:nvPr>
        </p:nvSpPr>
        <p:spPr/>
        <p:txBody>
          <a:bodyPr/>
          <a:lstStyle/>
          <a:p>
            <a:r>
              <a:rPr lang="en-US" sz="2400" dirty="0" smtClean="0"/>
              <a:t>227 dozen cookies – were delivered daily.  2724 homemade cookies – made by loving hands – </a:t>
            </a:r>
          </a:p>
          <a:p>
            <a:r>
              <a:rPr lang="en-US" sz="2400" dirty="0" smtClean="0"/>
              <a:t>Approximately 11,000 cookies for the Assembly</a:t>
            </a:r>
          </a:p>
          <a:p>
            <a:r>
              <a:rPr lang="en-US" sz="2400" dirty="0" smtClean="0"/>
              <a:t>It was a shame to let them go to waste, so we all did </a:t>
            </a:r>
            <a:r>
              <a:rPr lang="en-US" sz="2400" smtClean="0"/>
              <a:t>our part!</a:t>
            </a:r>
            <a:endParaRPr lang="en-US" sz="2400" dirty="0" smtClean="0"/>
          </a:p>
          <a:p>
            <a:pPr marL="0" indent="0">
              <a:buNone/>
            </a:pPr>
            <a:endParaRPr lang="en-US" dirty="0" smtClean="0"/>
          </a:p>
          <a:p>
            <a:endParaRPr lang="en-US" dirty="0"/>
          </a:p>
        </p:txBody>
      </p:sp>
    </p:spTree>
    <p:extLst>
      <p:ext uri="{BB962C8B-B14F-4D97-AF65-F5344CB8AC3E}">
        <p14:creationId xmlns:p14="http://schemas.microsoft.com/office/powerpoint/2010/main" val="75054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27200"/>
            <a:ext cx="3733800" cy="4978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76400"/>
            <a:ext cx="3733800" cy="4978400"/>
          </a:xfrm>
          <a:prstGeom prst="rect">
            <a:avLst/>
          </a:prstGeom>
        </p:spPr>
      </p:pic>
    </p:spTree>
    <p:extLst>
      <p:ext uri="{BB962C8B-B14F-4D97-AF65-F5344CB8AC3E}">
        <p14:creationId xmlns:p14="http://schemas.microsoft.com/office/powerpoint/2010/main" val="1795471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for Six Days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966" y="1600200"/>
            <a:ext cx="7306067" cy="4876800"/>
          </a:xfrm>
        </p:spPr>
      </p:pic>
    </p:spTree>
    <p:extLst>
      <p:ext uri="{BB962C8B-B14F-4D97-AF65-F5344CB8AC3E}">
        <p14:creationId xmlns:p14="http://schemas.microsoft.com/office/powerpoint/2010/main" val="16699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a:t>
            </a:r>
            <a:endParaRPr lang="en-US" dirty="0"/>
          </a:p>
        </p:txBody>
      </p:sp>
      <p:sp>
        <p:nvSpPr>
          <p:cNvPr id="3" name="Content Placeholder 2"/>
          <p:cNvSpPr>
            <a:spLocks noGrp="1"/>
          </p:cNvSpPr>
          <p:nvPr>
            <p:ph idx="1"/>
          </p:nvPr>
        </p:nvSpPr>
        <p:spPr/>
        <p:txBody>
          <a:bodyPr/>
          <a:lstStyle/>
          <a:p>
            <a:r>
              <a:rPr lang="en-US" dirty="0" smtClean="0"/>
              <a:t>Monday  3:30 - 5:45 Plenary Session One</a:t>
            </a:r>
          </a:p>
          <a:p>
            <a:pPr lvl="6"/>
            <a:r>
              <a:rPr lang="en-US" dirty="0" smtClean="0"/>
              <a:t>6:00 -7:15 Dinner</a:t>
            </a:r>
          </a:p>
          <a:p>
            <a:pPr lvl="6"/>
            <a:r>
              <a:rPr lang="en-US" dirty="0" smtClean="0"/>
              <a:t>7:30 - 9:00 Opening Worship</a:t>
            </a:r>
          </a:p>
          <a:p>
            <a:pPr lvl="6"/>
            <a:r>
              <a:rPr lang="en-US" dirty="0" smtClean="0"/>
              <a:t>9:45 - Fall Asleep Exhausted</a:t>
            </a:r>
          </a:p>
          <a:p>
            <a:pPr lvl="6"/>
            <a:endParaRPr lang="en-US" dirty="0" smtClean="0"/>
          </a:p>
          <a:p>
            <a:r>
              <a:rPr lang="en-US" dirty="0" smtClean="0"/>
              <a:t>Tuesday 8:00 - 10:30  </a:t>
            </a:r>
            <a:r>
              <a:rPr lang="en-US" dirty="0"/>
              <a:t>Plenary Session </a:t>
            </a:r>
            <a:r>
              <a:rPr lang="en-US" dirty="0" smtClean="0"/>
              <a:t>Two</a:t>
            </a:r>
          </a:p>
          <a:p>
            <a:pPr lvl="6"/>
            <a:r>
              <a:rPr lang="en-US" dirty="0" smtClean="0"/>
              <a:t>11:00 - 12:00 Worship</a:t>
            </a:r>
          </a:p>
          <a:p>
            <a:pPr lvl="6"/>
            <a:r>
              <a:rPr lang="en-US" dirty="0" smtClean="0"/>
              <a:t>12:00 - 12:45 Assembly Choir Rehearsal</a:t>
            </a:r>
          </a:p>
          <a:p>
            <a:pPr lvl="6"/>
            <a:r>
              <a:rPr lang="en-US" dirty="0" smtClean="0"/>
              <a:t>12:45 - 1:00 Lunch onsite</a:t>
            </a:r>
          </a:p>
          <a:p>
            <a:pPr marL="1554480" lvl="7" indent="0">
              <a:buNone/>
            </a:pPr>
            <a:r>
              <a:rPr lang="en-US" dirty="0" smtClean="0"/>
              <a:t>  1:15 - 2:00 Bible Study</a:t>
            </a:r>
          </a:p>
          <a:p>
            <a:pPr marL="1554480" lvl="7" indent="0">
              <a:buNone/>
            </a:pPr>
            <a:endParaRPr lang="en-US" dirty="0" smtClean="0"/>
          </a:p>
          <a:p>
            <a:pPr marL="365760" lvl="8">
              <a:buSzPct val="85000"/>
            </a:pPr>
            <a:r>
              <a:rPr lang="en-US" sz="2400" dirty="0" smtClean="0"/>
              <a:t>             2:15 - 4:30 </a:t>
            </a:r>
            <a:r>
              <a:rPr lang="en-US" sz="2400" dirty="0"/>
              <a:t>Plenary Session Three</a:t>
            </a:r>
          </a:p>
          <a:p>
            <a:pPr marL="1554480" lvl="7" indent="0">
              <a:buNone/>
            </a:pPr>
            <a:r>
              <a:rPr lang="en-US" dirty="0" smtClean="0"/>
              <a:t>5:00 - 6:00 Hearings </a:t>
            </a:r>
            <a:endParaRPr lang="en-US" dirty="0"/>
          </a:p>
          <a:p>
            <a:pPr lvl="6"/>
            <a:r>
              <a:rPr lang="en-US" dirty="0" smtClean="0"/>
              <a:t>6:00 - 7:00 Dinner onsite</a:t>
            </a:r>
            <a:endParaRPr lang="en-US" dirty="0"/>
          </a:p>
          <a:p>
            <a:pPr lvl="6"/>
            <a:r>
              <a:rPr lang="en-US" dirty="0" smtClean="0"/>
              <a:t>7:00 - 8:00 Hearings</a:t>
            </a:r>
          </a:p>
          <a:p>
            <a:pPr lvl="6"/>
            <a:endParaRPr lang="en-US" dirty="0" smtClean="0"/>
          </a:p>
          <a:p>
            <a:pPr lvl="6"/>
            <a:endParaRPr lang="en-US" dirty="0" smtClean="0"/>
          </a:p>
        </p:txBody>
      </p:sp>
    </p:spTree>
    <p:extLst>
      <p:ext uri="{BB962C8B-B14F-4D97-AF65-F5344CB8AC3E}">
        <p14:creationId xmlns:p14="http://schemas.microsoft.com/office/powerpoint/2010/main" val="27983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 calcmode="lin" valueType="num">
                                      <p:cBhvr additive="base">
                                        <p:cTn id="4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 Internal Confidential">
  <a:themeElements>
    <a:clrScheme name=".1 Internal Confidential 13">
      <a:dk1>
        <a:srgbClr val="1E1E1E"/>
      </a:dk1>
      <a:lt1>
        <a:srgbClr val="FFFFFF"/>
      </a:lt1>
      <a:dk2>
        <a:srgbClr val="1E1E1E"/>
      </a:dk2>
      <a:lt2>
        <a:srgbClr val="808080"/>
      </a:lt2>
      <a:accent1>
        <a:srgbClr val="009AA6"/>
      </a:accent1>
      <a:accent2>
        <a:srgbClr val="8E9300"/>
      </a:accent2>
      <a:accent3>
        <a:srgbClr val="FFFFFF"/>
      </a:accent3>
      <a:accent4>
        <a:srgbClr val="181818"/>
      </a:accent4>
      <a:accent5>
        <a:srgbClr val="AACAD0"/>
      </a:accent5>
      <a:accent6>
        <a:srgbClr val="808500"/>
      </a:accent6>
      <a:hlink>
        <a:srgbClr val="F0AB00"/>
      </a:hlink>
      <a:folHlink>
        <a:srgbClr val="D95E00"/>
      </a:folHlink>
    </a:clrScheme>
    <a:fontScheme name=".1 Internal Confidential">
      <a:majorFont>
        <a:latin typeface="Times New Roman"/>
        <a:ea typeface="Arial Unicode MS"/>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 Internal Confident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Internal Confident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 Internal Confident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 Internal Confident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 Internal Confident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 Internal Confident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 Internal Confident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 Internal Confident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 Internal Confident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 Internal Confident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 Internal Confident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 Internal Confident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 Internal Confidential 13">
        <a:dk1>
          <a:srgbClr val="1E1E1E"/>
        </a:dk1>
        <a:lt1>
          <a:srgbClr val="FFFFFF"/>
        </a:lt1>
        <a:dk2>
          <a:srgbClr val="1E1E1E"/>
        </a:dk2>
        <a:lt2>
          <a:srgbClr val="808080"/>
        </a:lt2>
        <a:accent1>
          <a:srgbClr val="009AA6"/>
        </a:accent1>
        <a:accent2>
          <a:srgbClr val="8E9300"/>
        </a:accent2>
        <a:accent3>
          <a:srgbClr val="FFFFFF"/>
        </a:accent3>
        <a:accent4>
          <a:srgbClr val="181818"/>
        </a:accent4>
        <a:accent5>
          <a:srgbClr val="AACAD0"/>
        </a:accent5>
        <a:accent6>
          <a:srgbClr val="808500"/>
        </a:accent6>
        <a:hlink>
          <a:srgbClr val="F0AB00"/>
        </a:hlink>
        <a:folHlink>
          <a:srgbClr val="D95E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 External Confidential">
  <a:themeElements>
    <a:clrScheme name=".2 External Confidential 13">
      <a:dk1>
        <a:srgbClr val="1E1E1E"/>
      </a:dk1>
      <a:lt1>
        <a:srgbClr val="FFFFFF"/>
      </a:lt1>
      <a:dk2>
        <a:srgbClr val="1E1E1E"/>
      </a:dk2>
      <a:lt2>
        <a:srgbClr val="808080"/>
      </a:lt2>
      <a:accent1>
        <a:srgbClr val="009AA6"/>
      </a:accent1>
      <a:accent2>
        <a:srgbClr val="8E9300"/>
      </a:accent2>
      <a:accent3>
        <a:srgbClr val="FFFFFF"/>
      </a:accent3>
      <a:accent4>
        <a:srgbClr val="181818"/>
      </a:accent4>
      <a:accent5>
        <a:srgbClr val="AACAD0"/>
      </a:accent5>
      <a:accent6>
        <a:srgbClr val="808500"/>
      </a:accent6>
      <a:hlink>
        <a:srgbClr val="F0AB00"/>
      </a:hlink>
      <a:folHlink>
        <a:srgbClr val="D95E00"/>
      </a:folHlink>
    </a:clrScheme>
    <a:fontScheme name=".2 External Confidential">
      <a:majorFont>
        <a:latin typeface="Times New Roman"/>
        <a:ea typeface="Arial Unicode MS"/>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External Confident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 External Confident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 External Confident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 External Confident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 External Confident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 External Confident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 External Confident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 External Confident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 External Confident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 External Confident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 External Confident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 External Confident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 External Confidential 13">
        <a:dk1>
          <a:srgbClr val="1E1E1E"/>
        </a:dk1>
        <a:lt1>
          <a:srgbClr val="FFFFFF"/>
        </a:lt1>
        <a:dk2>
          <a:srgbClr val="1E1E1E"/>
        </a:dk2>
        <a:lt2>
          <a:srgbClr val="808080"/>
        </a:lt2>
        <a:accent1>
          <a:srgbClr val="009AA6"/>
        </a:accent1>
        <a:accent2>
          <a:srgbClr val="8E9300"/>
        </a:accent2>
        <a:accent3>
          <a:srgbClr val="FFFFFF"/>
        </a:accent3>
        <a:accent4>
          <a:srgbClr val="181818"/>
        </a:accent4>
        <a:accent5>
          <a:srgbClr val="AACAD0"/>
        </a:accent5>
        <a:accent6>
          <a:srgbClr val="808500"/>
        </a:accent6>
        <a:hlink>
          <a:srgbClr val="F0AB00"/>
        </a:hlink>
        <a:folHlink>
          <a:srgbClr val="D95E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 Non-Confidential">
  <a:themeElements>
    <a:clrScheme name=".3 Nonconfidential 13">
      <a:dk1>
        <a:srgbClr val="1E1E1E"/>
      </a:dk1>
      <a:lt1>
        <a:srgbClr val="FFFFFF"/>
      </a:lt1>
      <a:dk2>
        <a:srgbClr val="1E1E1E"/>
      </a:dk2>
      <a:lt2>
        <a:srgbClr val="808080"/>
      </a:lt2>
      <a:accent1>
        <a:srgbClr val="009AA6"/>
      </a:accent1>
      <a:accent2>
        <a:srgbClr val="8E9300"/>
      </a:accent2>
      <a:accent3>
        <a:srgbClr val="FFFFFF"/>
      </a:accent3>
      <a:accent4>
        <a:srgbClr val="181818"/>
      </a:accent4>
      <a:accent5>
        <a:srgbClr val="AACAD0"/>
      </a:accent5>
      <a:accent6>
        <a:srgbClr val="808500"/>
      </a:accent6>
      <a:hlink>
        <a:srgbClr val="F0AB00"/>
      </a:hlink>
      <a:folHlink>
        <a:srgbClr val="D95E00"/>
      </a:folHlink>
    </a:clrScheme>
    <a:fontScheme name=".3 Nonconfidential">
      <a:majorFont>
        <a:latin typeface="Times New Roman"/>
        <a:ea typeface="Arial Unicode MS"/>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 Nonconfident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 Nonconfident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 Nonconfident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 Nonconfident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 Nonconfident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 Nonconfident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 Nonconfident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 Nonconfident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 Nonconfident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 Nonconfident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 Nonconfident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 Nonconfident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 Nonconfidential 13">
        <a:dk1>
          <a:srgbClr val="1E1E1E"/>
        </a:dk1>
        <a:lt1>
          <a:srgbClr val="FFFFFF"/>
        </a:lt1>
        <a:dk2>
          <a:srgbClr val="1E1E1E"/>
        </a:dk2>
        <a:lt2>
          <a:srgbClr val="808080"/>
        </a:lt2>
        <a:accent1>
          <a:srgbClr val="009AA6"/>
        </a:accent1>
        <a:accent2>
          <a:srgbClr val="8E9300"/>
        </a:accent2>
        <a:accent3>
          <a:srgbClr val="FFFFFF"/>
        </a:accent3>
        <a:accent4>
          <a:srgbClr val="181818"/>
        </a:accent4>
        <a:accent5>
          <a:srgbClr val="AACAD0"/>
        </a:accent5>
        <a:accent6>
          <a:srgbClr val="808500"/>
        </a:accent6>
        <a:hlink>
          <a:srgbClr val="F0AB00"/>
        </a:hlink>
        <a:folHlink>
          <a:srgbClr val="D95E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Internal Confidential</Template>
  <TotalTime>329</TotalTime>
  <Words>785</Words>
  <Application>Microsoft Office PowerPoint</Application>
  <PresentationFormat>On-screen Show (4:3)</PresentationFormat>
  <Paragraphs>151</Paragraphs>
  <Slides>41</Slides>
  <Notes>2</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.1 Internal Confidential</vt:lpstr>
      <vt:lpstr>.2 External Confidential</vt:lpstr>
      <vt:lpstr>.3 Non-Confidential</vt:lpstr>
      <vt:lpstr>Clarity</vt:lpstr>
      <vt:lpstr>ELCA ChurchWide Assembly</vt:lpstr>
      <vt:lpstr>Welcome to Pittsburgh</vt:lpstr>
      <vt:lpstr>Beautiful City</vt:lpstr>
      <vt:lpstr>PowerPoint Presentation</vt:lpstr>
      <vt:lpstr>Truly a place to refresh</vt:lpstr>
      <vt:lpstr>Cookie Ladies – A Pennsylvania Tradition</vt:lpstr>
      <vt:lpstr>PowerPoint Presentation</vt:lpstr>
      <vt:lpstr>Home for Six Days ….</vt:lpstr>
      <vt:lpstr>Daily Schedule</vt:lpstr>
      <vt:lpstr>Daily Schedule</vt:lpstr>
      <vt:lpstr>Daily Schedule</vt:lpstr>
      <vt:lpstr>Daily Schedule</vt:lpstr>
      <vt:lpstr>Summary of Actions</vt:lpstr>
      <vt:lpstr>… And voted …</vt:lpstr>
      <vt:lpstr>Top Four Candidates</vt:lpstr>
      <vt:lpstr>Question and Answer Period</vt:lpstr>
      <vt:lpstr>Including, from the audience:</vt:lpstr>
      <vt:lpstr>And voted – 5 total ballots …..</vt:lpstr>
      <vt:lpstr>Other Actions</vt:lpstr>
      <vt:lpstr>Other Actions, continued</vt:lpstr>
      <vt:lpstr>Social Statement – The Church and Criminal Justice: Hearing the Cries - PASSED</vt:lpstr>
      <vt:lpstr>Considered memorials – resolutions from the 65 synods.  Topics included</vt:lpstr>
      <vt:lpstr>And …. </vt:lpstr>
      <vt:lpstr>Worship</vt:lpstr>
      <vt:lpstr>PowerPoint Presentation</vt:lpstr>
      <vt:lpstr>PowerPoint Presentation</vt:lpstr>
      <vt:lpstr>PowerPoint Presentation</vt:lpstr>
      <vt:lpstr>PowerPoint Presentation</vt:lpstr>
      <vt:lpstr>PowerPoint Presentation</vt:lpstr>
      <vt:lpstr>PowerPoint Presentation</vt:lpstr>
      <vt:lpstr>Bishops</vt:lpstr>
      <vt:lpstr>Craft Time – With Our Hands!</vt:lpstr>
      <vt:lpstr>With Our Hands</vt:lpstr>
      <vt:lpstr>25th Anniversary Celebration</vt:lpstr>
      <vt:lpstr>Lutheran Marketing</vt:lpstr>
      <vt:lpstr>Ohio Synod Delegates</vt:lpstr>
      <vt:lpstr>Southern Ohio Synod Delegates</vt:lpstr>
      <vt:lpstr>Demographics of Voting Members</vt:lpstr>
      <vt:lpstr>And it was not all work …. We made new friends from Wisconsin and Pittsburgh</vt:lpstr>
      <vt:lpstr>PowerPoint Presentation</vt:lpstr>
      <vt:lpstr>Our Church</vt:lpstr>
    </vt:vector>
  </TitlesOfParts>
  <Company>Barnes and Thornburg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ELCA Church Wide Assembly</dc:title>
  <dc:creator>B&amp;T User</dc:creator>
  <cp:lastModifiedBy>B&amp;T User</cp:lastModifiedBy>
  <cp:revision>31</cp:revision>
  <dcterms:created xsi:type="dcterms:W3CDTF">2013-08-26T13:33:54Z</dcterms:created>
  <dcterms:modified xsi:type="dcterms:W3CDTF">2013-09-12T14:58:41Z</dcterms:modified>
</cp:coreProperties>
</file>