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1394D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1394D"/>
        </a:fontRef>
        <a:srgbClr val="3139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1394D"/>
        </a:fontRef>
        <a:srgbClr val="3139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4F1"/>
          </a:solidFill>
        </a:fill>
      </a:tcStyle>
    </a:wholeTbl>
    <a:band2H>
      <a:tcTxStyle/>
      <a:tcStyle>
        <a:tcBdr/>
        <a:fill>
          <a:solidFill>
            <a:srgbClr val="FCFA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1394D"/>
        </a:fontRef>
        <a:srgbClr val="3139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EFBFF"/>
          </a:solidFill>
        </a:fill>
      </a:tcStyle>
    </a:wholeTbl>
    <a:band2H>
      <a:tcTxStyle/>
      <a:tcStyle>
        <a:tcBdr/>
        <a:fill>
          <a:solidFill>
            <a:srgbClr val="F6FD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1394D"/>
        </a:fontRef>
        <a:srgbClr val="3139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1394D"/>
        </a:fontRef>
        <a:srgbClr val="3139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1394D"/>
              </a:solidFill>
              <a:prstDash val="solid"/>
              <a:round/>
            </a:ln>
          </a:top>
          <a:bottom>
            <a:ln w="25400" cap="flat">
              <a:solidFill>
                <a:srgbClr val="3139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1394D"/>
              </a:solidFill>
              <a:prstDash val="solid"/>
              <a:round/>
            </a:ln>
          </a:top>
          <a:bottom>
            <a:ln w="25400" cap="flat">
              <a:solidFill>
                <a:srgbClr val="3139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1394D"/>
        </a:fontRef>
        <a:srgbClr val="3139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CF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394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394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394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100"/>
            </a:lvl1pPr>
          </a:lstStyle>
          <a:p>
            <a:r>
              <a:t>Interrater reliability will be measured to assess the validity of the rating scale as a measure of the dependent variable. Two secondary coders will be assigned 30% of the sampled participants. All coders will use the FHP rating scale that was developed for this study. The scale is based upon descriptions of FHP in studies that measured cervical-thoracic kinematics in adult populations (Baer, Vasavada, &amp; Cohen, 2019; Silva et al., 2009). Photographs will also be provided to supplement the rating scale as a more concrete reference.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57200">
              <a:lnSpc>
                <a:spcPct val="150000"/>
              </a:lnSpc>
              <a:defRPr sz="1000">
                <a:solidFill>
                  <a:schemeClr val="accent1"/>
                </a:solidFill>
              </a:defRPr>
            </a:pPr>
            <a:r>
              <a:t>6 Domains: memory and learning; executive functioning/attention; language; social perception; sensorimotor functioning; visuospatial processing</a:t>
            </a:r>
          </a:p>
          <a:p>
            <a:pPr indent="457200">
              <a:lnSpc>
                <a:spcPct val="150000"/>
              </a:lnSpc>
              <a:defRPr sz="1100"/>
            </a:pPr>
            <a:endParaRPr sz="1000">
              <a:solidFill>
                <a:schemeClr val="accent1"/>
              </a:solidFill>
            </a:endParaRPr>
          </a:p>
          <a:p>
            <a:pPr indent="457200">
              <a:lnSpc>
                <a:spcPct val="150000"/>
              </a:lnSpc>
              <a:defRPr sz="1000">
                <a:solidFill>
                  <a:schemeClr val="accent1"/>
                </a:solidFill>
              </a:defRPr>
            </a:pPr>
            <a:r>
              <a:t>Selective assessment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313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/>
        </p:nvSpPr>
        <p:spPr>
          <a:xfrm>
            <a:off x="-126" y="-1"/>
            <a:ext cx="9144252" cy="439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11699" y="539725"/>
            <a:ext cx="8520602" cy="12825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878559"/>
            <a:ext cx="4242601" cy="738301"/>
          </a:xfrm>
          <a:prstGeom prst="rect">
            <a:avLst/>
          </a:prstGeom>
        </p:spPr>
        <p:txBody>
          <a:bodyPr>
            <a:normAutofit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626B73"/>
                </a:solidFill>
              </a:defRPr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626B73"/>
                </a:solidFill>
              </a:defRPr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626B73"/>
                </a:solidFill>
              </a:defRPr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626B73"/>
                </a:solidFill>
              </a:defRPr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626B7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bg>
      <p:bgPr>
        <a:solidFill>
          <a:srgbClr val="313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xx%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1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r>
              <a:t>xx%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121424"/>
            <a:ext cx="5334901" cy="942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5;p3"/>
          <p:cNvSpPr/>
          <p:nvPr/>
        </p:nvSpPr>
        <p:spPr>
          <a:xfrm>
            <a:off x="-1" y="48098"/>
            <a:ext cx="9144252" cy="439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" name="Google Shape;16;p3"/>
          <p:cNvSpPr/>
          <p:nvPr/>
        </p:nvSpPr>
        <p:spPr>
          <a:xfrm>
            <a:off x="-1" y="-1"/>
            <a:ext cx="9144252" cy="439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11699" y="539725"/>
            <a:ext cx="8520602" cy="12825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" name="Google Shape;21;p4"/>
          <p:cNvSpPr/>
          <p:nvPr/>
        </p:nvSpPr>
        <p:spPr>
          <a:xfrm>
            <a:off x="-1" y="44125"/>
            <a:ext cx="4313627" cy="4399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"/>
                </a:moveTo>
                <a:lnTo>
                  <a:pt x="21584" y="0"/>
                </a:lnTo>
                <a:lnTo>
                  <a:pt x="21600" y="15532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" name="Google Shape;22;p4"/>
          <p:cNvSpPr/>
          <p:nvPr/>
        </p:nvSpPr>
        <p:spPr>
          <a:xfrm>
            <a:off x="-126" y="0"/>
            <a:ext cx="4316902" cy="439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"/>
                </a:moveTo>
                <a:lnTo>
                  <a:pt x="21600" y="0"/>
                </a:lnTo>
                <a:lnTo>
                  <a:pt x="21586" y="15533"/>
                </a:lnTo>
                <a:lnTo>
                  <a:pt x="0" y="21600"/>
                </a:lnTo>
                <a:close/>
              </a:path>
            </a:pathLst>
          </a:custGeom>
          <a:solidFill>
            <a:srgbClr val="31394D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311724" y="500924"/>
            <a:ext cx="3706502" cy="250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4675" y="500924"/>
            <a:ext cx="4166400" cy="4098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505699"/>
            <a:ext cx="3999902" cy="30762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Google Shape;30;p5"/>
          <p:cNvSpPr txBox="1">
            <a:spLocks noGrp="1"/>
          </p:cNvSpPr>
          <p:nvPr>
            <p:ph type="body" sz="half" idx="21"/>
          </p:nvPr>
        </p:nvSpPr>
        <p:spPr>
          <a:xfrm>
            <a:off x="4832399" y="1505699"/>
            <a:ext cx="3999902" cy="30762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37;p7"/>
          <p:cNvSpPr/>
          <p:nvPr/>
        </p:nvSpPr>
        <p:spPr>
          <a:xfrm>
            <a:off x="-1" y="0"/>
            <a:ext cx="3764402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311724" y="500924"/>
            <a:ext cx="3127501" cy="18291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390650"/>
            <a:ext cx="3127501" cy="2298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11674" y="798599"/>
            <a:ext cx="6247802" cy="35463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311299" y="500924"/>
            <a:ext cx="3704401" cy="2049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2626724"/>
            <a:ext cx="3704400" cy="926701"/>
          </a:xfrm>
          <a:prstGeom prst="rect">
            <a:avLst/>
          </a:prstGeom>
        </p:spPr>
        <p:txBody>
          <a:bodyPr>
            <a:normAutofit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chemeClr val="accent2"/>
                </a:solidFill>
              </a:defRPr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chemeClr val="accent2"/>
                </a:solidFill>
              </a:defRPr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chemeClr val="accent2"/>
                </a:solidFill>
              </a:defRPr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chemeClr val="accent2"/>
                </a:solidFill>
              </a:defRPr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Google Shape;48;p9"/>
          <p:cNvSpPr txBox="1">
            <a:spLocks noGrp="1"/>
          </p:cNvSpPr>
          <p:nvPr>
            <p:ph type="body" sz="half" idx="21"/>
          </p:nvPr>
        </p:nvSpPr>
        <p:spPr>
          <a:xfrm>
            <a:off x="4879025" y="500924"/>
            <a:ext cx="3954000" cy="41115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51;p10"/>
          <p:cNvSpPr/>
          <p:nvPr/>
        </p:nvSpPr>
        <p:spPr>
          <a:xfrm>
            <a:off x="0" y="4368999"/>
            <a:ext cx="9144000" cy="774302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521399"/>
            <a:ext cx="7979401" cy="4605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lnSpc>
                <a:spcPct val="100000"/>
              </a:lnSpc>
              <a:buClrTx/>
              <a:buFontTx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lnSpc>
                <a:spcPct val="100000"/>
              </a:lnSpc>
              <a:buClrTx/>
              <a:buFontTx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lnSpc>
                <a:spcPct val="100000"/>
              </a:lnSpc>
              <a:buClrTx/>
              <a:buFontTx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lnSpc>
                <a:spcPct val="100000"/>
              </a:lnSpc>
              <a:buClrTx/>
              <a:buFontTx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11724" y="500924"/>
            <a:ext cx="8520602" cy="623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692391"/>
            <a:ext cx="336813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Merriweather"/>
          <a:ea typeface="Merriweather"/>
          <a:cs typeface="Merriweather"/>
          <a:sym typeface="Merriweather"/>
        </a:defRPr>
      </a:lvl9pPr>
    </p:titleStyle>
    <p:bodyStyle>
      <a:lvl1pPr marL="457200" marR="0" indent="-3111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●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1pPr>
      <a:lvl2pPr marL="968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○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2pPr>
      <a:lvl3pPr marL="1425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■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3pPr>
      <a:lvl4pPr marL="1883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●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4pPr>
      <a:lvl5pPr marL="23402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○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5pPr>
      <a:lvl6pPr marL="27974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■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6pPr>
      <a:lvl7pPr marL="32546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●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7pPr>
      <a:lvl8pPr marL="37118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○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8pPr>
      <a:lvl9pPr marL="4169063" marR="0" indent="-3527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666666"/>
        </a:buClr>
        <a:buSzPts val="1300"/>
        <a:buFont typeface="Helvetica"/>
        <a:buChar char="■"/>
        <a:tabLst/>
        <a:defRPr sz="1300" b="0" i="0" u="none" strike="noStrike" cap="none" spc="0" baseline="0">
          <a:solidFill>
            <a:srgbClr val="666666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9297040903146966" TargetMode="External"/><Relationship Id="rId2" Type="http://schemas.openxmlformats.org/officeDocument/2006/relationships/hyperlink" Target="https://doi.org/10.1016/j.humov.2019.01.010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9/jmt.1995.3.3.91" TargetMode="External"/><Relationship Id="rId2" Type="http://schemas.openxmlformats.org/officeDocument/2006/relationships/hyperlink" Target="https://doi.org/10.3233/BMR-1999-12304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apmr.2008.10.018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10481881509348831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pmr.2008.10.01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64;p13"/>
          <p:cNvSpPr txBox="1">
            <a:spLocks noGrp="1"/>
          </p:cNvSpPr>
          <p:nvPr>
            <p:ph type="ctrTitle"/>
          </p:nvPr>
        </p:nvSpPr>
        <p:spPr>
          <a:xfrm>
            <a:off x="311699" y="539725"/>
            <a:ext cx="8520602" cy="1282501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The Presentation of Maladaptive Postural Deviations in Young Children</a:t>
            </a:r>
          </a:p>
        </p:txBody>
      </p:sp>
      <p:sp>
        <p:nvSpPr>
          <p:cNvPr id="119" name="Google Shape;65;p13"/>
          <p:cNvSpPr txBox="1">
            <a:spLocks noGrp="1"/>
          </p:cNvSpPr>
          <p:nvPr>
            <p:ph type="subTitle" sz="quarter" idx="1"/>
          </p:nvPr>
        </p:nvSpPr>
        <p:spPr>
          <a:xfrm>
            <a:off x="312958" y="1999639"/>
            <a:ext cx="4164025" cy="1144222"/>
          </a:xfrm>
          <a:prstGeom prst="rect">
            <a:avLst/>
          </a:prstGeom>
        </p:spPr>
        <p:txBody>
          <a:bodyPr/>
          <a:lstStyle/>
          <a:p>
            <a:pPr marL="0" indent="0" defTabSz="448055">
              <a:defRPr sz="196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Tara Fenamore, M.A.</a:t>
            </a:r>
          </a:p>
          <a:p>
            <a:pPr marL="0" indent="0" defTabSz="448055">
              <a:defRPr sz="196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Doctoral Candidate, 2021</a:t>
            </a:r>
          </a:p>
          <a:p>
            <a:pPr marL="0" indent="0" defTabSz="448055">
              <a:defRPr sz="196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Teachers College, Columbia University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97;p18"/>
          <p:cNvSpPr txBox="1">
            <a:spLocks noGrp="1"/>
          </p:cNvSpPr>
          <p:nvPr>
            <p:ph type="title"/>
          </p:nvPr>
        </p:nvSpPr>
        <p:spPr>
          <a:xfrm>
            <a:off x="362799" y="490649"/>
            <a:ext cx="3334315" cy="623702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PARTICIPANTS</a:t>
            </a:r>
          </a:p>
        </p:txBody>
      </p:sp>
      <p:graphicFrame>
        <p:nvGraphicFramePr>
          <p:cNvPr id="156" name="Google Shape;98;p18"/>
          <p:cNvGraphicFramePr/>
          <p:nvPr/>
        </p:nvGraphicFramePr>
        <p:xfrm>
          <a:off x="460212" y="1368662"/>
          <a:ext cx="8262526" cy="22266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5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ym typeface="Arial"/>
                        </a:rPr>
                        <a:t>Group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ym typeface="Arial"/>
                        </a:rPr>
                        <a:t>Age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ym typeface="Arial"/>
                        </a:rPr>
                        <a:t>N = 14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ym typeface="Arial"/>
                        </a:rPr>
                        <a:t>Group 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sym typeface="Arial"/>
                        </a:rPr>
                        <a:t>3-4 years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sym typeface="Arial"/>
                        </a:rPr>
                        <a:t>7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ym typeface="Arial"/>
                        </a:rPr>
                        <a:t>Group 2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sym typeface="Arial"/>
                        </a:rPr>
                        <a:t>6-7 years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>
                          <a:sym typeface="Arial"/>
                        </a:rPr>
                        <a:t>7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7" name="Google Shape;99;p18"/>
          <p:cNvSpPr txBox="1"/>
          <p:nvPr/>
        </p:nvSpPr>
        <p:spPr>
          <a:xfrm>
            <a:off x="460174" y="3686824"/>
            <a:ext cx="8262602" cy="66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Table 1. </a:t>
            </a:r>
            <a:r>
              <a:rPr b="0"/>
              <a:t>The proposed study will employ a cross-sectional, within-subjects design. Participants will be assigned to groups according to age.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04;p19"/>
          <p:cNvSpPr txBox="1">
            <a:spLocks noGrp="1"/>
          </p:cNvSpPr>
          <p:nvPr>
            <p:ph type="title"/>
          </p:nvPr>
        </p:nvSpPr>
        <p:spPr>
          <a:xfrm>
            <a:off x="248944" y="477001"/>
            <a:ext cx="5884106" cy="611666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EXPERIMENTAL CONDITIONS</a:t>
            </a:r>
          </a:p>
        </p:txBody>
      </p:sp>
      <p:graphicFrame>
        <p:nvGraphicFramePr>
          <p:cNvPr id="160" name="Google Shape;105;p19"/>
          <p:cNvGraphicFramePr/>
          <p:nvPr/>
        </p:nvGraphicFramePr>
        <p:xfrm>
          <a:off x="1792528" y="1540964"/>
          <a:ext cx="7008501" cy="313135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2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1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>
                          <a:sym typeface="Arial"/>
                        </a:rPr>
                        <a:t>Condition 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chemeClr val="accent5"/>
                          </a:solidFill>
                          <a:sym typeface="Arial"/>
                        </a:defRPr>
                      </a:pPr>
                      <a:r>
                        <a:t>Low Cognitive Demand</a:t>
                      </a:r>
                    </a:p>
                    <a:p>
                      <a:pPr algn="ctr">
                        <a:defRPr sz="1400">
                          <a:sym typeface="Arial"/>
                        </a:defRPr>
                      </a:pPr>
                      <a:endParaRPr sz="1300" i="1">
                        <a:solidFill>
                          <a:schemeClr val="accent4"/>
                        </a:solidFill>
                      </a:endParaRPr>
                    </a:p>
                    <a:p>
                      <a:pPr algn="ctr">
                        <a:defRPr sz="1300" i="1">
                          <a:solidFill>
                            <a:srgbClr val="8E7CC3"/>
                          </a:solidFill>
                          <a:sym typeface="Arial"/>
                        </a:defRPr>
                      </a:pPr>
                      <a:r>
                        <a:t>self-directed drawing task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>
                          <a:sym typeface="Arial"/>
                        </a:rPr>
                        <a:t>Condition 2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chemeClr val="accent5"/>
                          </a:solidFill>
                          <a:sym typeface="Arial"/>
                        </a:defRPr>
                      </a:pPr>
                      <a:r>
                        <a:t>Medium Cognitive Demand</a:t>
                      </a:r>
                    </a:p>
                    <a:p>
                      <a:pPr algn="ctr">
                        <a:defRPr sz="1400">
                          <a:sym typeface="Arial"/>
                        </a:defRPr>
                      </a:pPr>
                      <a:endParaRPr sz="1300" i="1"/>
                    </a:p>
                    <a:p>
                      <a:pPr algn="ctr">
                        <a:defRPr sz="1300" i="1">
                          <a:solidFill>
                            <a:srgbClr val="8E7CC3"/>
                          </a:solidFill>
                          <a:sym typeface="Arial"/>
                        </a:defRPr>
                      </a:pPr>
                      <a:r>
                        <a:t>NEPSY-II Visuomotor Precision Task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b="1">
                          <a:sym typeface="Arial"/>
                        </a:rPr>
                        <a:t>Condition 3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chemeClr val="accent5"/>
                          </a:solidFill>
                          <a:sym typeface="Arial"/>
                        </a:defRPr>
                      </a:pPr>
                      <a:r>
                        <a:t>High Cognitive Demand</a:t>
                      </a:r>
                    </a:p>
                    <a:p>
                      <a:pPr algn="ctr">
                        <a:defRPr sz="1400">
                          <a:sym typeface="Arial"/>
                        </a:defRPr>
                      </a:pPr>
                      <a:endParaRPr sz="1300" i="1">
                        <a:solidFill>
                          <a:schemeClr val="accent5"/>
                        </a:solidFill>
                      </a:endParaRPr>
                    </a:p>
                    <a:p>
                      <a:pPr algn="ctr">
                        <a:defRPr sz="1300" i="1">
                          <a:solidFill>
                            <a:srgbClr val="8E7CC3"/>
                          </a:solidFill>
                          <a:sym typeface="Arial"/>
                        </a:defRPr>
                      </a:pPr>
                      <a:r>
                        <a:t>NEPSY-II Design Copying Task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" name="Google Shape;106;p19"/>
          <p:cNvSpPr txBox="1"/>
          <p:nvPr/>
        </p:nvSpPr>
        <p:spPr>
          <a:xfrm>
            <a:off x="1067699" y="4457810"/>
            <a:ext cx="5884106" cy="61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3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Table 2.</a:t>
            </a:r>
            <a:r>
              <a:rPr b="0"/>
              <a:t> The proposed study will use a 2x3 within-subjects factorial design. The three conditions would be assigned to all participants in a blocked, counterbalanced order.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11;p20"/>
          <p:cNvSpPr txBox="1">
            <a:spLocks noGrp="1"/>
          </p:cNvSpPr>
          <p:nvPr>
            <p:ph type="title"/>
          </p:nvPr>
        </p:nvSpPr>
        <p:spPr>
          <a:xfrm>
            <a:off x="362524" y="500924"/>
            <a:ext cx="8520602" cy="623702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PSYCHOMETRIC MEASURE</a:t>
            </a:r>
          </a:p>
        </p:txBody>
      </p:sp>
      <p:sp>
        <p:nvSpPr>
          <p:cNvPr id="164" name="Google Shape;112;p20"/>
          <p:cNvSpPr txBox="1"/>
          <p:nvPr/>
        </p:nvSpPr>
        <p:spPr>
          <a:xfrm>
            <a:off x="130500" y="1426850"/>
            <a:ext cx="8636100" cy="286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24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NEPSY-II Selective Assessment Tool</a:t>
            </a:r>
          </a:p>
          <a:p>
            <a:pPr marL="457200" indent="-349250">
              <a:lnSpc>
                <a:spcPct val="200000"/>
              </a:lnSpc>
              <a:buClr>
                <a:schemeClr val="accent1"/>
              </a:buClr>
              <a:buSzPts val="2100"/>
              <a:buFont typeface="Arial"/>
              <a:buChar char="●"/>
              <a:defRPr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Designed to assess neuropsychological development and cognitive ability of children aged 3-16</a:t>
            </a:r>
          </a:p>
          <a:p>
            <a:pPr marL="457200" indent="-349250">
              <a:lnSpc>
                <a:spcPct val="200000"/>
              </a:lnSpc>
              <a:buClr>
                <a:schemeClr val="accent1"/>
              </a:buClr>
              <a:buSzPts val="2100"/>
              <a:buFont typeface="Arial"/>
              <a:buChar char="●"/>
              <a:defRPr sz="21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Evaluates child’s performance on tasks relative to age-mate peers</a:t>
            </a:r>
          </a:p>
        </p:txBody>
      </p:sp>
      <p:pic>
        <p:nvPicPr>
          <p:cNvPr id="165" name="Google Shape;113;p20" descr="Google Shape;113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12" y="0"/>
            <a:ext cx="2523188" cy="1426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8;p21"/>
          <p:cNvSpPr txBox="1">
            <a:spLocks noGrp="1"/>
          </p:cNvSpPr>
          <p:nvPr>
            <p:ph type="title"/>
          </p:nvPr>
        </p:nvSpPr>
        <p:spPr>
          <a:xfrm>
            <a:off x="18023" y="492687"/>
            <a:ext cx="6626713" cy="723920"/>
          </a:xfrm>
          <a:prstGeom prst="rect">
            <a:avLst/>
          </a:prstGeom>
        </p:spPr>
        <p:txBody>
          <a:bodyPr/>
          <a:lstStyle>
            <a:lvl1pPr defTabSz="758951">
              <a:lnSpc>
                <a:spcPct val="150000"/>
              </a:lnSpc>
              <a:defRPr sz="249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NEPSY-II SELECTIVE ASSESSMENT TOOL</a:t>
            </a:r>
          </a:p>
        </p:txBody>
      </p:sp>
      <p:sp>
        <p:nvSpPr>
          <p:cNvPr id="170" name="Google Shape;119;p21"/>
          <p:cNvSpPr txBox="1"/>
          <p:nvPr/>
        </p:nvSpPr>
        <p:spPr>
          <a:xfrm>
            <a:off x="-103277" y="1573828"/>
            <a:ext cx="4592701" cy="3017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900" b="1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900" b="1">
              <a:solidFill>
                <a:schemeClr val="accent5"/>
              </a:solidFill>
            </a:endParaRPr>
          </a:p>
          <a:p>
            <a:pPr indent="457200">
              <a:lnSpc>
                <a:spcPct val="150000"/>
              </a:lnSpc>
              <a:defRPr sz="21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Sensorimotor Functioning Domain</a:t>
            </a:r>
          </a:p>
          <a:p>
            <a:pPr indent="457200">
              <a:lnSpc>
                <a:spcPct val="150000"/>
              </a:lnSpc>
              <a:defRPr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Test: Visuomotor Precision Test</a:t>
            </a:r>
          </a:p>
          <a:p>
            <a:pPr indent="457200">
              <a:lnSpc>
                <a:spcPct val="150000"/>
              </a:lnSpc>
              <a:defRPr sz="1900" i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assesses graphomotor speed &amp; accuracy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900">
              <a:solidFill>
                <a:schemeClr val="accent1"/>
              </a:solidFill>
            </a:endParaRPr>
          </a:p>
        </p:txBody>
      </p:sp>
      <p:pic>
        <p:nvPicPr>
          <p:cNvPr id="171" name="Google Shape;120;p21" descr="Google Shape;120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12" y="0"/>
            <a:ext cx="2523188" cy="142685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121;p21"/>
          <p:cNvSpPr txBox="1"/>
          <p:nvPr/>
        </p:nvSpPr>
        <p:spPr>
          <a:xfrm>
            <a:off x="4679638" y="4627800"/>
            <a:ext cx="4314300" cy="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457200">
              <a:lnSpc>
                <a:spcPct val="115000"/>
              </a:lnSpc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https://www.txasp.org/assets/conference-materials/2015/miller_nepsyii_tasp.pdf</a:t>
            </a:r>
          </a:p>
        </p:txBody>
      </p:sp>
      <p:pic>
        <p:nvPicPr>
          <p:cNvPr id="173" name="Google Shape;122;p21" descr="Google Shape;122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999" y="1739825"/>
            <a:ext cx="3979977" cy="2969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27;p22"/>
          <p:cNvSpPr txBox="1">
            <a:spLocks noGrp="1"/>
          </p:cNvSpPr>
          <p:nvPr>
            <p:ph type="title"/>
          </p:nvPr>
        </p:nvSpPr>
        <p:spPr>
          <a:xfrm>
            <a:off x="31427" y="483492"/>
            <a:ext cx="6574248" cy="1019087"/>
          </a:xfrm>
          <a:prstGeom prst="rect">
            <a:avLst/>
          </a:prstGeom>
        </p:spPr>
        <p:txBody>
          <a:bodyPr/>
          <a:lstStyle>
            <a:lvl1pPr defTabSz="905255">
              <a:lnSpc>
                <a:spcPct val="150000"/>
              </a:lnSpc>
              <a:defRPr sz="2475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NEPSY-II SELECTIVE ASSESSMENT TOOL</a:t>
            </a:r>
          </a:p>
        </p:txBody>
      </p:sp>
      <p:sp>
        <p:nvSpPr>
          <p:cNvPr id="176" name="Google Shape;128;p22"/>
          <p:cNvSpPr txBox="1"/>
          <p:nvPr/>
        </p:nvSpPr>
        <p:spPr>
          <a:xfrm>
            <a:off x="-103042" y="1559266"/>
            <a:ext cx="4325626" cy="2940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900" b="1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900" b="1">
              <a:solidFill>
                <a:schemeClr val="accent5"/>
              </a:solidFill>
            </a:endParaRPr>
          </a:p>
          <a:p>
            <a:pPr indent="457200">
              <a:lnSpc>
                <a:spcPct val="150000"/>
              </a:lnSpc>
              <a:defRPr sz="21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Visuospatial Processing Domain</a:t>
            </a:r>
          </a:p>
          <a:p>
            <a:pPr indent="457200">
              <a:lnSpc>
                <a:spcPct val="150000"/>
              </a:lnSpc>
              <a:defRPr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Test: Design Copying Task</a:t>
            </a:r>
          </a:p>
          <a:p>
            <a:pPr indent="457200">
              <a:lnSpc>
                <a:spcPct val="150000"/>
              </a:lnSpc>
              <a:defRPr sz="1900" i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Assesses motor and visual-perceptual</a:t>
            </a:r>
          </a:p>
          <a:p>
            <a:pPr indent="457200">
              <a:lnSpc>
                <a:spcPct val="150000"/>
              </a:lnSpc>
              <a:defRPr sz="1900" i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skills</a:t>
            </a:r>
          </a:p>
        </p:txBody>
      </p:sp>
      <p:pic>
        <p:nvPicPr>
          <p:cNvPr id="177" name="Google Shape;129;p22" descr="Google Shape;129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812" y="0"/>
            <a:ext cx="2523188" cy="142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130;p22" descr="Google Shape;13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00" y="1744274"/>
            <a:ext cx="4325626" cy="257007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Google Shape;131;p22"/>
          <p:cNvSpPr txBox="1"/>
          <p:nvPr/>
        </p:nvSpPr>
        <p:spPr>
          <a:xfrm>
            <a:off x="4674349" y="4288949"/>
            <a:ext cx="4282501" cy="477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457200">
              <a:lnSpc>
                <a:spcPct val="115000"/>
              </a:lnSpc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https://www.txasp.org/assets/conference-materials/2015/miller_nepsyii_tasp.pdf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71;p28"/>
          <p:cNvSpPr txBox="1">
            <a:spLocks noGrp="1"/>
          </p:cNvSpPr>
          <p:nvPr>
            <p:ph type="title"/>
          </p:nvPr>
        </p:nvSpPr>
        <p:spPr>
          <a:xfrm>
            <a:off x="368300" y="495300"/>
            <a:ext cx="8520601" cy="623701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METHODOLOGY</a:t>
            </a:r>
          </a:p>
        </p:txBody>
      </p:sp>
      <p:sp>
        <p:nvSpPr>
          <p:cNvPr id="182" name="Google Shape;172;p28"/>
          <p:cNvSpPr txBox="1"/>
          <p:nvPr/>
        </p:nvSpPr>
        <p:spPr>
          <a:xfrm>
            <a:off x="114590" y="1316245"/>
            <a:ext cx="8520601" cy="4219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/>
          </a:p>
          <a:p>
            <a:pPr marL="388619" indent="-274319">
              <a:lnSpc>
                <a:spcPct val="200000"/>
              </a:lnSpc>
              <a:buClr>
                <a:srgbClr val="000000"/>
              </a:buClr>
              <a:buSzPts val="16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Children will perform all tasks on a height-adjustable easel</a:t>
            </a:r>
          </a:p>
          <a:p>
            <a:pPr marL="388619" indent="-274319">
              <a:lnSpc>
                <a:spcPct val="200000"/>
              </a:lnSpc>
              <a:buClr>
                <a:srgbClr val="000000"/>
              </a:buClr>
              <a:buSzPts val="16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Two digital video cameras will be used to collect data in the sagittal and frontal planes</a:t>
            </a:r>
          </a:p>
          <a:p>
            <a:pPr marL="388619" indent="-274319">
              <a:lnSpc>
                <a:spcPct val="200000"/>
              </a:lnSpc>
              <a:buClr>
                <a:srgbClr val="000000"/>
              </a:buClr>
              <a:buSzPts val="16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Three trained research assistants will analyze the recordings and report the frequency, magnitude, and duration of forward head posture during the first 30 seconds of each task</a:t>
            </a:r>
          </a:p>
          <a:p>
            <a:pPr marL="388619" indent="-274319">
              <a:lnSpc>
                <a:spcPct val="200000"/>
              </a:lnSpc>
              <a:buClr>
                <a:srgbClr val="000000"/>
              </a:buClr>
              <a:buSzPts val="16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Test inter-rater reliability of Postural Deviation Rating Scale scores</a:t>
            </a:r>
          </a:p>
          <a:p>
            <a:pPr marL="388619" indent="-274319">
              <a:lnSpc>
                <a:spcPct val="200000"/>
              </a:lnSpc>
              <a:buClr>
                <a:srgbClr val="000000"/>
              </a:buClr>
              <a:buSzPts val="16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/>
              <a:t>Statistical analysis to test for significant differences in group means with respect to maturation, cognitive demand, and forward head posture</a:t>
            </a:r>
          </a:p>
          <a:p>
            <a:pPr>
              <a:lnSpc>
                <a:spcPct val="200000"/>
              </a:lnSpc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71;p28"/>
          <p:cNvSpPr txBox="1">
            <a:spLocks noGrp="1"/>
          </p:cNvSpPr>
          <p:nvPr>
            <p:ph type="title"/>
          </p:nvPr>
        </p:nvSpPr>
        <p:spPr>
          <a:xfrm>
            <a:off x="368300" y="495300"/>
            <a:ext cx="8520601" cy="623701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FUTURE DIRECTIONS</a:t>
            </a:r>
          </a:p>
        </p:txBody>
      </p:sp>
      <p:sp>
        <p:nvSpPr>
          <p:cNvPr id="185" name="Google Shape;172;p28"/>
          <p:cNvSpPr txBox="1"/>
          <p:nvPr/>
        </p:nvSpPr>
        <p:spPr>
          <a:xfrm>
            <a:off x="410999" y="1630375"/>
            <a:ext cx="8520602" cy="29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/>
          </a:p>
          <a:p>
            <a:pPr marL="457200" indent="-342900">
              <a:lnSpc>
                <a:spcPct val="200000"/>
              </a:lnSpc>
              <a:buClr>
                <a:srgbClr val="000000"/>
              </a:buClr>
              <a:buSzPts val="20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Implementation of Postural Deviation Rating Scale in educational settings</a:t>
            </a:r>
          </a:p>
          <a:p>
            <a:pPr marL="457200" indent="-342900">
              <a:lnSpc>
                <a:spcPct val="200000"/>
              </a:lnSpc>
              <a:buClr>
                <a:srgbClr val="000000"/>
              </a:buClr>
              <a:buSzPts val="20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Curriculum to guide the selection of adaptive psychomotor outcomes</a:t>
            </a:r>
          </a:p>
          <a:p>
            <a:pPr marL="457200" indent="-342900">
              <a:lnSpc>
                <a:spcPct val="200000"/>
              </a:lnSpc>
              <a:buClr>
                <a:srgbClr val="000000"/>
              </a:buClr>
              <a:buSzPts val="2000"/>
              <a:buFont typeface="Arial"/>
              <a:buChar char="●"/>
              <a:def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Compare Postural Deviation Rating Scale scores with kinematic data using 3D Motion Capture technology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77;p29"/>
          <p:cNvSpPr txBox="1">
            <a:spLocks noGrp="1"/>
          </p:cNvSpPr>
          <p:nvPr>
            <p:ph type="title"/>
          </p:nvPr>
        </p:nvSpPr>
        <p:spPr>
          <a:xfrm>
            <a:off x="368300" y="495300"/>
            <a:ext cx="2886222" cy="805100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REFERENCES</a:t>
            </a:r>
          </a:p>
        </p:txBody>
      </p:sp>
      <p:sp>
        <p:nvSpPr>
          <p:cNvPr id="188" name="Google Shape;178;p29"/>
          <p:cNvSpPr txBox="1"/>
          <p:nvPr/>
        </p:nvSpPr>
        <p:spPr>
          <a:xfrm>
            <a:off x="119550" y="1063043"/>
            <a:ext cx="8904900" cy="462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8900" tIns="88900" rIns="88900" bIns="88900">
            <a:spAutoFit/>
          </a:bodyPr>
          <a:lstStyle/>
          <a:p>
            <a:pPr lvl="1" indent="228600" defTabSz="457200">
              <a:lnSpc>
                <a:spcPts val="41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457200">
              <a:lnSpc>
                <a:spcPct val="120000"/>
              </a:lnSpc>
              <a:tabLst>
                <a:tab pos="457200" algn="l"/>
              </a:tabLst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Alexander, F.M. (1969). Evolution of a technique.​ ​In Edward Maisel (ed.) ​The resurrection of the body: The writings of F. Matthias </a:t>
            </a:r>
          </a:p>
          <a:p>
            <a:pPr lvl="1" indent="228600" defTabSz="457200">
              <a:lnSpc>
                <a:spcPct val="120000"/>
              </a:lnSpc>
              <a:tabLst>
                <a:tab pos="457200" algn="l"/>
              </a:tabLst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Alexander ​(pp. 139-160). New York, NY: Delta Publishing Co., Inc. (Original work published in 1932).</a:t>
            </a:r>
            <a:endParaRPr sz="1200"/>
          </a:p>
          <a:p>
            <a:pPr defTabSz="457200">
              <a:lnSpc>
                <a:spcPct val="190000"/>
              </a:lnSpc>
              <a:spcBef>
                <a:spcPts val="1700"/>
              </a:spcBef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Alexander, F.M. (1910). ​</a:t>
            </a:r>
            <a:r>
              <a:rPr i="1"/>
              <a:t>Man’s supreme inheritance</a:t>
            </a:r>
            <a:r>
              <a:t>​. London, UK: MOURITZ. 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457200" indent="-457200">
              <a:lnSpc>
                <a:spcPct val="120000"/>
              </a:lnSpc>
              <a:spcBef>
                <a:spcPts val="1700"/>
              </a:spcBef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Baer, J.L., Vasavada, A., &amp; Cohen, R.G. (2019). Neck posture is influenced by anticipation of stepping. </a:t>
            </a:r>
            <a:r>
              <a:rPr i="1"/>
              <a:t>Human Movement Science, 64</a:t>
            </a:r>
            <a:r>
              <a:t>, 108-122. doi: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https://doi.org/10.1016/j.humov.2019.01.010</a:t>
            </a:r>
          </a:p>
          <a:p>
            <a:pPr marL="457200" indent="-457200">
              <a:lnSpc>
                <a:spcPct val="120000"/>
              </a:lnSpc>
              <a:spcBef>
                <a:spcPts val="1900"/>
              </a:spcBef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Brattberg, G. (1994). The incidence of back pain and headache among swedish school children. </a:t>
            </a:r>
            <a:r>
              <a:rPr i="1"/>
              <a:t>Quality of Life Research, 3(1), </a:t>
            </a:r>
            <a:r>
              <a:t>27-31. doi: 10.1007/BF00433372 </a:t>
            </a:r>
          </a:p>
          <a:p>
            <a:pPr marL="279400" indent="-279400">
              <a:lnSpc>
                <a:spcPct val="120000"/>
              </a:lnSpc>
              <a:spcBef>
                <a:spcPts val="1600"/>
              </a:spcBef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Brooks, B., Sherman, E., &amp; Strauss, E. (2010). NEPSY-II: A Developmental Neuropsychological Assessment, Second Edition. </a:t>
            </a:r>
            <a:r>
              <a:rPr i="1"/>
              <a:t>Child Neuropsychology</a:t>
            </a:r>
            <a:r>
              <a:t>, </a:t>
            </a:r>
            <a:r>
              <a:rPr i="1"/>
              <a:t>16</a:t>
            </a:r>
            <a:r>
              <a:t>, 80–101.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 https://doi.org/10.1080/09297040903146966</a:t>
            </a:r>
          </a:p>
          <a:p>
            <a:pPr marL="279400" indent="-279400">
              <a:lnSpc>
                <a:spcPct val="160000"/>
              </a:lnSpc>
              <a:defRPr>
                <a:solidFill>
                  <a:srgbClr val="000000"/>
                </a:solidFill>
              </a:defRPr>
            </a:pPr>
            <a:endParaRPr sz="1300" u="sng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77;p29"/>
          <p:cNvSpPr txBox="1">
            <a:spLocks noGrp="1"/>
          </p:cNvSpPr>
          <p:nvPr>
            <p:ph type="title"/>
          </p:nvPr>
        </p:nvSpPr>
        <p:spPr>
          <a:xfrm>
            <a:off x="368300" y="495300"/>
            <a:ext cx="2886222" cy="805100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REFERENCES</a:t>
            </a:r>
          </a:p>
        </p:txBody>
      </p:sp>
      <p:sp>
        <p:nvSpPr>
          <p:cNvPr id="191" name="Google Shape;178;p29"/>
          <p:cNvSpPr txBox="1"/>
          <p:nvPr/>
        </p:nvSpPr>
        <p:spPr>
          <a:xfrm>
            <a:off x="119550" y="1320499"/>
            <a:ext cx="8904900" cy="104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457200"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Dimon, T. (2015).  Neurodynamics: The Art of Mindfulness in Action . Berkeley, California: North Atlantic Books.…"/>
          <p:cNvSpPr txBox="1"/>
          <p:nvPr/>
        </p:nvSpPr>
        <p:spPr>
          <a:xfrm>
            <a:off x="114300" y="1511300"/>
            <a:ext cx="9010812" cy="3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Dimon, T. (2015). ​</a:t>
            </a:r>
            <a:r>
              <a:rPr i="1"/>
              <a:t>Neurodynamics: The Art of Mindfulness in Action</a:t>
            </a:r>
            <a:r>
              <a:t>​. Berkeley, California: North Atlantic Books. </a:t>
            </a:r>
          </a:p>
          <a:p>
            <a:pPr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Dimon, T., &amp; Brown, G.D. (2011). </a:t>
            </a:r>
            <a:r>
              <a:rPr i="1"/>
              <a:t>The body in motion: Its evolution and design.</a:t>
            </a:r>
            <a:r>
              <a:t> Berkeley, CA: North Atlantic Books.</a:t>
            </a:r>
          </a:p>
          <a:p>
            <a:pPr marL="457200" indent="-4572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9400" indent="-2794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Fiebert, I. M., Roach, K. E., Yang, S. S., Dierking, L. D., &amp; Hart, F. E. (1999). Cervical range of motion and strength during resting and neutral head postures in healthy young adults. </a:t>
            </a:r>
            <a:r>
              <a:rPr i="1"/>
              <a:t>Journal of Back and Musculoskeletal Rehabilitation</a:t>
            </a:r>
            <a:r>
              <a:t>, </a:t>
            </a:r>
            <a:r>
              <a:rPr i="1"/>
              <a:t>12</a:t>
            </a:r>
            <a:r>
              <a:t>(3), 165–178.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 https://doi.org/10.3233/BMR-1999-12304</a:t>
            </a:r>
            <a:endParaRPr u="sng">
              <a:solidFill>
                <a:schemeClr val="accent5"/>
              </a:solidFill>
            </a:endParaRPr>
          </a:p>
          <a:p>
            <a:pPr marL="279400" indent="-279400"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sng">
              <a:solidFill>
                <a:schemeClr val="accent5"/>
              </a:solidFill>
            </a:endParaRPr>
          </a:p>
          <a:p>
            <a:pPr marL="279400" indent="-279400"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Galbusera, F., &amp; Wilke, H.J. (2018). </a:t>
            </a:r>
            <a:r>
              <a:rPr i="1"/>
              <a:t>Biomechanics of the spine: Basic concepts, spinal disorders and treatments</a:t>
            </a:r>
            <a:r>
              <a:t>. London, UK: Elsevier/Academic Press.</a:t>
            </a:r>
          </a:p>
          <a:p>
            <a:pPr marL="457200" indent="-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9400" indent="-279400"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Haughie, L. J., Fiebert, I. M., &amp; Roach, K. E. (1995). Relationship of Forward Head Posture and Cervical Backward Bending to Neck Pain. </a:t>
            </a:r>
            <a:r>
              <a:rPr i="1"/>
              <a:t>Journal of Manual &amp; Manipulative Therapy</a:t>
            </a:r>
            <a:r>
              <a:t>, </a:t>
            </a:r>
            <a:r>
              <a:rPr i="1"/>
              <a:t>3</a:t>
            </a:r>
            <a:r>
              <a:t>(3), 91–97.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 https://doi.org/10.1179/jmt.1995.3.3.91</a:t>
            </a:r>
            <a:endParaRPr u="sng">
              <a:solidFill>
                <a:schemeClr val="accent5"/>
              </a:solidFill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 u="sng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83;p30"/>
          <p:cNvSpPr txBox="1">
            <a:spLocks noGrp="1"/>
          </p:cNvSpPr>
          <p:nvPr>
            <p:ph type="title"/>
          </p:nvPr>
        </p:nvSpPr>
        <p:spPr>
          <a:xfrm>
            <a:off x="368300" y="495300"/>
            <a:ext cx="2947233" cy="924300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REFERENCES</a:t>
            </a:r>
          </a:p>
        </p:txBody>
      </p:sp>
      <p:sp>
        <p:nvSpPr>
          <p:cNvPr id="195" name="Google Shape;185;p30"/>
          <p:cNvSpPr txBox="1"/>
          <p:nvPr/>
        </p:nvSpPr>
        <p:spPr>
          <a:xfrm>
            <a:off x="109724" y="1357549"/>
            <a:ext cx="8850602" cy="4015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4572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Huguet, A., Tougas, M.E., Hayden, J., McGrath, P.J., Stinson, J.N., &amp; Chambers, C.T. (2016). Systematic review with meta-analysis of childhood and adolescent risk and prognostic factors for musculoskeletal pain.</a:t>
            </a:r>
            <a:r>
              <a:rPr i="1"/>
              <a:t> Pain</a:t>
            </a:r>
            <a:r>
              <a:t>, </a:t>
            </a:r>
            <a:r>
              <a:rPr i="1"/>
              <a:t>157, </a:t>
            </a:r>
            <a:r>
              <a:t>2640-2656. Doi: 10.1097/j.pain.0000000000000685</a:t>
            </a:r>
          </a:p>
          <a:p>
            <a:pPr marL="457200" indent="-4572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457200" indent="-4572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Korkman, M., Kirk, U., &amp; Kemp, S. (2007). </a:t>
            </a:r>
            <a:r>
              <a:rPr i="1"/>
              <a:t>NEPSY-II: Clinical and interpretive manual</a:t>
            </a:r>
            <a:r>
              <a:t>. San Antonio, TX: The Psychological Corporation.</a:t>
            </a:r>
          </a:p>
          <a:p>
            <a:pPr marL="457200" indent="-4572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Magill, R., &amp; Anderson, A. (2016).</a:t>
            </a:r>
            <a:r>
              <a:rPr i="1"/>
              <a:t> Motor Learning and Control: Concepts and Applications. </a:t>
            </a:r>
            <a:r>
              <a:t>Dubuque: McGraw-Hill Education.</a:t>
            </a:r>
          </a:p>
          <a:p>
            <a:pPr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83463" indent="-283463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Miller, D.C. (2015, Oct. 9). </a:t>
            </a:r>
            <a:r>
              <a:rPr i="1"/>
              <a:t>How to administer and interpret the NEPSY-II - Part I </a:t>
            </a:r>
            <a:r>
              <a:t>[Conference Session]. TAPS 2015 Convention, San Antonio, TX. https://www.txasp.org/assets/conference-materials/2015/miller_nepsyii_tasp.pdf</a:t>
            </a:r>
          </a:p>
          <a:p>
            <a:pPr marL="283463" indent="-283463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lnSpc>
                <a:spcPct val="120000"/>
              </a:lnSpc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Silva, A.G., Punt, T.D., Sharples, P., Vilas-Boas, J.P., &amp; Johnson, M.I. (2009). Head posture and neck pain of chronic nontraumatic origin: A comparison between patients and pain-free persons. </a:t>
            </a:r>
            <a:r>
              <a:rPr i="1"/>
              <a:t>Archives of Physical Medicine and Rehabilitation, 90(4), </a:t>
            </a:r>
            <a:r>
              <a:t>669-674.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https://doi.org/10.1016/j.apmr.2008.10.018</a:t>
            </a:r>
            <a:r>
              <a:t>.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70;p14"/>
          <p:cNvSpPr txBox="1">
            <a:spLocks noGrp="1"/>
          </p:cNvSpPr>
          <p:nvPr>
            <p:ph type="title"/>
          </p:nvPr>
        </p:nvSpPr>
        <p:spPr>
          <a:xfrm>
            <a:off x="366263" y="500924"/>
            <a:ext cx="7299901" cy="623702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BACKGROUND</a:t>
            </a:r>
          </a:p>
        </p:txBody>
      </p:sp>
      <p:pic>
        <p:nvPicPr>
          <p:cNvPr id="122" name="Google Shape;71;p14" descr="Google Shape;71;p14"/>
          <p:cNvPicPr>
            <a:picLocks noChangeAspect="1"/>
          </p:cNvPicPr>
          <p:nvPr/>
        </p:nvPicPr>
        <p:blipFill>
          <a:blip r:embed="rId2"/>
          <a:srcRect l="4290" t="23945" r="6312" b="13613"/>
          <a:stretch>
            <a:fillRect/>
          </a:stretch>
        </p:blipFill>
        <p:spPr>
          <a:xfrm>
            <a:off x="405209" y="1274114"/>
            <a:ext cx="8333711" cy="3879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0;p31"/>
          <p:cNvSpPr txBox="1">
            <a:spLocks noGrp="1"/>
          </p:cNvSpPr>
          <p:nvPr>
            <p:ph type="title"/>
          </p:nvPr>
        </p:nvSpPr>
        <p:spPr>
          <a:xfrm>
            <a:off x="372261" y="493536"/>
            <a:ext cx="2786759" cy="890711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REFERENCES</a:t>
            </a:r>
          </a:p>
        </p:txBody>
      </p:sp>
      <p:sp>
        <p:nvSpPr>
          <p:cNvPr id="198" name="Google Shape;191;p31"/>
          <p:cNvSpPr txBox="1"/>
          <p:nvPr/>
        </p:nvSpPr>
        <p:spPr>
          <a:xfrm>
            <a:off x="114300" y="1265568"/>
            <a:ext cx="9144000" cy="296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Thelen, E. (2005). Dynamical systems theory and the complexity of change. </a:t>
            </a:r>
            <a:r>
              <a:rPr i="1"/>
              <a:t>Psychoanalytic Dialogues, 15, </a:t>
            </a:r>
            <a:r>
              <a:t>255-280. </a:t>
            </a:r>
          </a:p>
          <a:p>
            <a:pPr indent="457200"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doi: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https://doi.org/10.1080/10481881509348831</a:t>
            </a:r>
          </a:p>
          <a:p>
            <a:pPr indent="457200"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Thelen, E., &amp; Smith, L.B. (1994). ​</a:t>
            </a:r>
            <a:r>
              <a:rPr i="1"/>
              <a:t>A Dynamic Systems Approach to the Development of Cognition and Action. </a:t>
            </a:r>
            <a:r>
              <a:t>​Cambridge, Massachusetts: MIT Press/Bradford Books.</a:t>
            </a:r>
          </a:p>
          <a:p>
            <a:pPr indent="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>
              <a:lnSpc>
                <a:spcPct val="115000"/>
              </a:lnSpc>
              <a:defRPr>
                <a:solidFill>
                  <a:srgbClr val="000000"/>
                </a:solidFill>
              </a:defRPr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sz="11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76;p15"/>
          <p:cNvSpPr txBox="1">
            <a:spLocks noGrp="1"/>
          </p:cNvSpPr>
          <p:nvPr>
            <p:ph type="title"/>
          </p:nvPr>
        </p:nvSpPr>
        <p:spPr>
          <a:xfrm>
            <a:off x="362524" y="500924"/>
            <a:ext cx="8520602" cy="623702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RESEARCH PROPOSAL</a:t>
            </a:r>
          </a:p>
        </p:txBody>
      </p:sp>
      <p:sp>
        <p:nvSpPr>
          <p:cNvPr id="125" name="Google Shape;77;p15"/>
          <p:cNvSpPr txBox="1"/>
          <p:nvPr/>
        </p:nvSpPr>
        <p:spPr>
          <a:xfrm>
            <a:off x="311699" y="1547475"/>
            <a:ext cx="8520602" cy="168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200000"/>
              </a:lnSpc>
              <a:defRPr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Question</a:t>
            </a:r>
          </a:p>
          <a:p>
            <a:pPr>
              <a:lnSpc>
                <a:spcPct val="200000"/>
              </a:lnSpc>
              <a:defRPr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 maturation and cognitive demand influence the presentation of forward head posture in children performing a graphomotor task? </a:t>
            </a:r>
          </a:p>
        </p:txBody>
      </p:sp>
      <p:sp>
        <p:nvSpPr>
          <p:cNvPr id="126" name="Google Shape;78;p15"/>
          <p:cNvSpPr txBox="1"/>
          <p:nvPr/>
        </p:nvSpPr>
        <p:spPr>
          <a:xfrm>
            <a:off x="311699" y="3327799"/>
            <a:ext cx="8520602" cy="168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200000"/>
              </a:lnSpc>
              <a:defRPr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Hypothesis</a:t>
            </a:r>
          </a:p>
          <a:p>
            <a:pPr>
              <a:lnSpc>
                <a:spcPct val="200000"/>
              </a:lnSpc>
              <a:defRPr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occurrence of FHP will correlate positively with maturation and cognitive demand in typically developing subjects performing a graphomotor task.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83;p16" descr="Google Shape;83;p16"/>
          <p:cNvPicPr>
            <a:picLocks noChangeAspect="1"/>
          </p:cNvPicPr>
          <p:nvPr/>
        </p:nvPicPr>
        <p:blipFill>
          <a:blip r:embed="rId2"/>
          <a:srcRect t="9188"/>
          <a:stretch>
            <a:fillRect/>
          </a:stretch>
        </p:blipFill>
        <p:spPr>
          <a:xfrm>
            <a:off x="1322189" y="1697776"/>
            <a:ext cx="6499657" cy="285924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Google Shape;84;p16"/>
          <p:cNvSpPr txBox="1">
            <a:spLocks noGrp="1"/>
          </p:cNvSpPr>
          <p:nvPr>
            <p:ph type="title"/>
          </p:nvPr>
        </p:nvSpPr>
        <p:spPr>
          <a:xfrm>
            <a:off x="372524" y="154899"/>
            <a:ext cx="8802870" cy="136151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200000"/>
              </a:lnSpc>
              <a:defRPr sz="264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FORWARD HEAD POSTURE (FHP)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0" name="Google Shape;85;p16"/>
          <p:cNvSpPr txBox="1"/>
          <p:nvPr/>
        </p:nvSpPr>
        <p:spPr>
          <a:xfrm>
            <a:off x="362379" y="702474"/>
            <a:ext cx="7393931" cy="42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200000"/>
              </a:lnSpc>
              <a:defRPr sz="17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Anteriorization of the head and neck relative to the thoracic spine</a:t>
            </a:r>
          </a:p>
        </p:txBody>
      </p:sp>
      <p:sp>
        <p:nvSpPr>
          <p:cNvPr id="131" name="Google Shape;86;p16"/>
          <p:cNvSpPr txBox="1"/>
          <p:nvPr/>
        </p:nvSpPr>
        <p:spPr>
          <a:xfrm>
            <a:off x="1040909" y="4351499"/>
            <a:ext cx="7466101" cy="92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457200">
              <a:lnSpc>
                <a:spcPct val="150000"/>
              </a:lnSpc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Silva, A.G., Punt, T.D., Sharples, P., Vilas-Boas, J.P., &amp; Johnson, M.I. (2009). Head posture and neck pain of chronic nontraumatic origin:</a:t>
            </a:r>
          </a:p>
          <a:p>
            <a:pPr marL="457200" indent="-457200">
              <a:lnSpc>
                <a:spcPct val="150000"/>
              </a:lnSpc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	A comparison between patients and pain-free persons. </a:t>
            </a:r>
            <a:r>
              <a:rPr i="1"/>
              <a:t>Archives of Physical Medicine and Rehabilitation, 90(4), </a:t>
            </a:r>
            <a:r>
              <a:t>669-674.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https://doi.org/10.1016/j.apmr.2008.10.018</a:t>
            </a:r>
            <a:r>
              <a:t>. </a:t>
            </a:r>
            <a:endParaRPr sz="9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91;p17"/>
          <p:cNvSpPr txBox="1">
            <a:spLocks noGrp="1"/>
          </p:cNvSpPr>
          <p:nvPr>
            <p:ph type="title"/>
          </p:nvPr>
        </p:nvSpPr>
        <p:spPr>
          <a:xfrm>
            <a:off x="362524" y="500924"/>
            <a:ext cx="8520602" cy="623702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STUDY AIMS</a:t>
            </a:r>
          </a:p>
        </p:txBody>
      </p:sp>
      <p:sp>
        <p:nvSpPr>
          <p:cNvPr id="134" name="Google Shape;92;p17"/>
          <p:cNvSpPr txBox="1"/>
          <p:nvPr/>
        </p:nvSpPr>
        <p:spPr>
          <a:xfrm>
            <a:off x="58350" y="1390400"/>
            <a:ext cx="8984100" cy="484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0200">
              <a:lnSpc>
                <a:spcPct val="200000"/>
              </a:lnSpc>
              <a:buClr>
                <a:schemeClr val="accent1"/>
              </a:buClr>
              <a:buSzPts val="1700"/>
              <a:buFont typeface="Arial"/>
              <a:buChar char="●"/>
              <a:defRPr sz="17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Evaluate the validity and reliability of a Postural Deviation Rating Scale</a:t>
            </a:r>
          </a:p>
          <a:p>
            <a:pPr marL="457200" indent="-330200">
              <a:lnSpc>
                <a:spcPct val="200000"/>
              </a:lnSpc>
              <a:buClr>
                <a:schemeClr val="accent1"/>
              </a:buClr>
              <a:buSzPts val="1700"/>
              <a:buFont typeface="Arial"/>
              <a:buChar char="●"/>
              <a:defRPr sz="17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Track the occurrence of forward head posture in a child population to isolate a critical period of musculoskeletal vulnerability to postural deviation</a:t>
            </a:r>
          </a:p>
          <a:p>
            <a:pPr marL="457200" indent="-330200">
              <a:lnSpc>
                <a:spcPct val="200000"/>
              </a:lnSpc>
              <a:buClr>
                <a:schemeClr val="accent1"/>
              </a:buClr>
              <a:buSzPts val="1700"/>
              <a:buFont typeface="Arial"/>
              <a:buChar char="●"/>
              <a:defRPr sz="17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Identify variables that shift the musculoskeletal system into a deviant and maladaptive attractor state in early childhood (Thelen &amp; Smith, 1994)</a:t>
            </a:r>
          </a:p>
          <a:p>
            <a:pPr marL="457200" indent="-330200">
              <a:lnSpc>
                <a:spcPct val="200000"/>
              </a:lnSpc>
              <a:buClr>
                <a:schemeClr val="accent1"/>
              </a:buClr>
              <a:buSzPts val="1700"/>
              <a:buFont typeface="Arial"/>
              <a:buChar char="●"/>
              <a:defRPr sz="17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Observe changes in postural alignment that occur as children transition from an unstable behavioral pattern to a stable behavioral pattern (Thelen, 2005)</a:t>
            </a:r>
          </a:p>
          <a:p>
            <a:pPr marL="457200" indent="-330200">
              <a:lnSpc>
                <a:spcPct val="200000"/>
              </a:lnSpc>
              <a:buClr>
                <a:schemeClr val="accent1"/>
              </a:buClr>
              <a:buSzPts val="1700"/>
              <a:buFont typeface="Arial"/>
              <a:buChar char="●"/>
              <a:defRPr sz="17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lnSpc>
                <a:spcPct val="200000"/>
              </a:lnSpc>
              <a:defRPr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35" name="Rectangle"/>
          <p:cNvSpPr/>
          <p:nvPr/>
        </p:nvSpPr>
        <p:spPr>
          <a:xfrm>
            <a:off x="514111" y="1392927"/>
            <a:ext cx="6494508" cy="435311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6;p23"/>
          <p:cNvSpPr txBox="1">
            <a:spLocks noGrp="1"/>
          </p:cNvSpPr>
          <p:nvPr>
            <p:ph type="title"/>
          </p:nvPr>
        </p:nvSpPr>
        <p:spPr>
          <a:xfrm>
            <a:off x="396180" y="463614"/>
            <a:ext cx="8520601" cy="623701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QUALITATIVE MEASURE</a:t>
            </a:r>
          </a:p>
        </p:txBody>
      </p:sp>
      <p:pic>
        <p:nvPicPr>
          <p:cNvPr id="138" name="Screen Shot 2021-02-08 at 9.20.29 PM.png" descr="Screen Shot 2021-02-08 at 9.20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16" y="1343047"/>
            <a:ext cx="6267768" cy="3667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Google Shape;143;p24"/>
          <p:cNvGraphicFramePr/>
          <p:nvPr/>
        </p:nvGraphicFramePr>
        <p:xfrm>
          <a:off x="153888" y="1444250"/>
          <a:ext cx="8836276" cy="358745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4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74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Rating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Sagittal Plane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Frontal Plane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700">
                <a:tc>
                  <a:txBody>
                    <a:bodyPr/>
                    <a:lstStyle/>
                    <a:p>
                      <a:pPr algn="l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0: None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3" name="Google Shape;144;p24"/>
          <p:cNvSpPr txBox="1">
            <a:spLocks noGrp="1"/>
          </p:cNvSpPr>
          <p:nvPr>
            <p:ph type="title"/>
          </p:nvPr>
        </p:nvSpPr>
        <p:spPr>
          <a:xfrm>
            <a:off x="370767" y="492240"/>
            <a:ext cx="8288611" cy="643237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POSTURAL DEVIATION RATING SCALE</a:t>
            </a:r>
          </a:p>
        </p:txBody>
      </p:sp>
      <p:pic>
        <p:nvPicPr>
          <p:cNvPr id="144" name="Google Shape;145;p24" descr="Google Shape;145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51" y="2297975"/>
            <a:ext cx="2719561" cy="236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Google Shape;146;p24" descr="Google Shape;146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50" y="2155000"/>
            <a:ext cx="1539401" cy="2796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Google Shape;151;p25"/>
          <p:cNvGraphicFramePr/>
          <p:nvPr/>
        </p:nvGraphicFramePr>
        <p:xfrm>
          <a:off x="163238" y="1402900"/>
          <a:ext cx="8939025" cy="359122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7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882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Rating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Sagittal Plane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Frontal Plane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 Mild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8" name="Google Shape;152;p25"/>
          <p:cNvSpPr txBox="1">
            <a:spLocks noGrp="1"/>
          </p:cNvSpPr>
          <p:nvPr>
            <p:ph type="title"/>
          </p:nvPr>
        </p:nvSpPr>
        <p:spPr>
          <a:xfrm>
            <a:off x="372688" y="491800"/>
            <a:ext cx="8520601" cy="623701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POSTURAL DEVIATION RATING SCALE</a:t>
            </a:r>
          </a:p>
        </p:txBody>
      </p:sp>
      <p:pic>
        <p:nvPicPr>
          <p:cNvPr id="149" name="Google Shape;153;p25" descr="Google Shape;153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212" y="2683549"/>
            <a:ext cx="2729102" cy="1899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8;p26"/>
          <p:cNvGraphicFramePr/>
          <p:nvPr/>
        </p:nvGraphicFramePr>
        <p:xfrm>
          <a:off x="163238" y="1402900"/>
          <a:ext cx="8939025" cy="359122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7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882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Rating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Sagittal Plane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Frontal Plane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2: Extreme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" name="Google Shape;159;p26"/>
          <p:cNvSpPr txBox="1">
            <a:spLocks noGrp="1"/>
          </p:cNvSpPr>
          <p:nvPr>
            <p:ph type="title"/>
          </p:nvPr>
        </p:nvSpPr>
        <p:spPr>
          <a:xfrm>
            <a:off x="365061" y="491800"/>
            <a:ext cx="8520601" cy="623701"/>
          </a:xfrm>
          <a:prstGeom prst="rect">
            <a:avLst/>
          </a:prstGeom>
        </p:spPr>
        <p:txBody>
          <a:bodyPr/>
          <a:lstStyle>
            <a:lvl1pPr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POSTURAL DEVIATION RATING SCALE</a:t>
            </a:r>
          </a:p>
        </p:txBody>
      </p:sp>
      <p:pic>
        <p:nvPicPr>
          <p:cNvPr id="153" name="Google Shape;160;p26" descr="Google Shape;160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413" y="2571750"/>
            <a:ext cx="2790701" cy="207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EDE3DA"/>
      </a:lt1>
      <a:dk2>
        <a:srgbClr val="A7A7A7"/>
      </a:dk2>
      <a:lt2>
        <a:srgbClr val="53535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00FF"/>
      </a:hlink>
      <a:folHlink>
        <a:srgbClr val="FF00FF"/>
      </a:folHlink>
    </a:clrScheme>
    <a:fontScheme name="Paradig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radig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139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139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adigm">
  <a:themeElements>
    <a:clrScheme name="Paradig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00FF"/>
      </a:hlink>
      <a:folHlink>
        <a:srgbClr val="FF00FF"/>
      </a:folHlink>
    </a:clrScheme>
    <a:fontScheme name="Paradig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radig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139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139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Microsoft Office PowerPoint</Application>
  <PresentationFormat>On-screen Show (16:9)</PresentationFormat>
  <Paragraphs>136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Helvetica</vt:lpstr>
      <vt:lpstr>Merriweather</vt:lpstr>
      <vt:lpstr>Roboto</vt:lpstr>
      <vt:lpstr>Times New Roman</vt:lpstr>
      <vt:lpstr>Times Roman</vt:lpstr>
      <vt:lpstr>Paradigm</vt:lpstr>
      <vt:lpstr>The Presentation of Maladaptive Postural Deviations in Young Children</vt:lpstr>
      <vt:lpstr>BACKGROUND</vt:lpstr>
      <vt:lpstr>RESEARCH PROPOSAL</vt:lpstr>
      <vt:lpstr>FORWARD HEAD POSTURE (FHP)</vt:lpstr>
      <vt:lpstr>STUDY AIMS</vt:lpstr>
      <vt:lpstr>QUALITATIVE MEASURE</vt:lpstr>
      <vt:lpstr>POSTURAL DEVIATION RATING SCALE</vt:lpstr>
      <vt:lpstr>POSTURAL DEVIATION RATING SCALE</vt:lpstr>
      <vt:lpstr>POSTURAL DEVIATION RATING SCALE</vt:lpstr>
      <vt:lpstr>PARTICIPANTS</vt:lpstr>
      <vt:lpstr>EXPERIMENTAL CONDITIONS</vt:lpstr>
      <vt:lpstr>PSYCHOMETRIC MEASURE</vt:lpstr>
      <vt:lpstr>NEPSY-II SELECTIVE ASSESSMENT TOOL</vt:lpstr>
      <vt:lpstr>NEPSY-II SELECTIVE ASSESSMENT TOOL</vt:lpstr>
      <vt:lpstr>METHODOLOGY</vt:lpstr>
      <vt:lpstr>FUTURE DIRECTIONS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Presentation of Maladaptive Postural Deviations in Young Children</dc:title>
  <dc:creator>Maggie Barlow</dc:creator>
  <cp:lastModifiedBy>Maggie Barlow</cp:lastModifiedBy>
  <cp:revision>1</cp:revision>
  <dcterms:modified xsi:type="dcterms:W3CDTF">2021-02-09T17:11:56Z</dcterms:modified>
</cp:coreProperties>
</file>