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315" r:id="rId6"/>
    <p:sldId id="312" r:id="rId7"/>
    <p:sldId id="314" r:id="rId8"/>
    <p:sldId id="306" r:id="rId9"/>
    <p:sldId id="302" r:id="rId10"/>
    <p:sldId id="282" r:id="rId11"/>
    <p:sldId id="286" r:id="rId12"/>
    <p:sldId id="305" r:id="rId13"/>
    <p:sldId id="307" r:id="rId14"/>
    <p:sldId id="303" r:id="rId15"/>
    <p:sldId id="308" r:id="rId16"/>
    <p:sldId id="310" r:id="rId17"/>
    <p:sldId id="309" r:id="rId18"/>
    <p:sldId id="311" r:id="rId19"/>
    <p:sldId id="316" r:id="rId20"/>
    <p:sldId id="318" r:id="rId21"/>
    <p:sldId id="293" r:id="rId22"/>
  </p:sldIdLst>
  <p:sldSz cx="18288000" cy="10287000"/>
  <p:notesSz cx="7315200" cy="9601200"/>
  <p:embeddedFontLst>
    <p:embeddedFont>
      <p:font typeface="Lato" panose="020F0502020204030203" pitchFamily="34" charset="0"/>
      <p:regular r:id="rId24"/>
      <p:bold r:id="rId25"/>
      <p:italic r:id="rId26"/>
      <p:boldItalic r:id="rId27"/>
    </p:embeddedFont>
    <p:embeddedFont>
      <p:font typeface="Lato Bold" panose="020F0502020204030203" charset="0"/>
      <p:regular r:id="rId28"/>
      <p:bold r:id="rId29"/>
    </p:embeddedFont>
    <p:embeddedFont>
      <p:font typeface="Poppins Light" panose="00000400000000000000" pitchFamily="2" charset="0"/>
      <p:regular r:id="rId30"/>
      <p:italic r:id="rId31"/>
    </p:embeddedFont>
    <p:embeddedFont>
      <p:font typeface="PT Sans" panose="020B0503020203020204" pitchFamily="34" charset="0"/>
      <p:regular r:id="rId32"/>
    </p:embeddedFont>
    <p:embeddedFont>
      <p:font typeface="Roboto" panose="02000000000000000000" pitchFamily="2" charset="0"/>
      <p:regular r:id="rId33"/>
      <p:bold r:id="rId34"/>
      <p:italic r:id="rId35"/>
      <p:boldItalic r:id="rId36"/>
    </p:embeddedFont>
    <p:embeddedFont>
      <p:font typeface="Segoe UI Emoji" panose="020B0502040204020203" pitchFamily="34" charset="0"/>
      <p:regular r:id="rId37"/>
    </p:embeddedFont>
    <p:embeddedFont>
      <p:font typeface="Source Sans Pro" panose="020B05030304030202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1097" autoAdjust="0"/>
  </p:normalViewPr>
  <p:slideViewPr>
    <p:cSldViewPr>
      <p:cViewPr varScale="1">
        <p:scale>
          <a:sx n="53" d="100"/>
          <a:sy n="53" d="100"/>
        </p:scale>
        <p:origin x="182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961E102-EA5C-4D69-ADCC-EA6D7CFCD43A}" type="datetimeFigureOut">
              <a:rPr lang="en-US" smtClean="0"/>
              <a:t>9/10/2024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6FC92F1-0DD2-4836-94DC-E538D1FA8571}" type="slidenum">
              <a:rPr lang="en-US" smtClean="0"/>
              <a:t>‹#›</a:t>
            </a:fld>
            <a:endParaRPr lang="en-US"/>
          </a:p>
        </p:txBody>
      </p:sp>
    </p:spTree>
    <p:extLst>
      <p:ext uri="{BB962C8B-B14F-4D97-AF65-F5344CB8AC3E}">
        <p14:creationId xmlns:p14="http://schemas.microsoft.com/office/powerpoint/2010/main" val="267083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verydayhealth.care/providers/791329/dr-israel-washington-m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tabLst>
                <a:tab pos="6096000" algn="l"/>
              </a:tabLst>
            </a:pPr>
            <a:r>
              <a:rPr lang="en-US" sz="1400" dirty="0">
                <a:effectLst/>
                <a:latin typeface="Palatino"/>
                <a:ea typeface="Times New Roman" panose="02020603050405020304" pitchFamily="18" charset="0"/>
                <a:cs typeface="Times New Roman" panose="02020603050405020304" pitchFamily="18" charset="0"/>
              </a:rPr>
              <a:t>Good afternoon! I’d like to welcome all of you here on behalf of the Academy of Medicine Council and staff.</a:t>
            </a:r>
            <a:endParaRPr lang="en-US" sz="1400" dirty="0">
              <a:effectLst/>
              <a:latin typeface="New Century Schlbk"/>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tabLst>
                <a:tab pos="6096000" algn="l"/>
              </a:tabLst>
            </a:pPr>
            <a:r>
              <a:rPr lang="en-US" sz="1400" dirty="0">
                <a:effectLst/>
                <a:latin typeface="Palatino"/>
                <a:ea typeface="Times New Roman" panose="02020603050405020304" pitchFamily="18" charset="0"/>
                <a:cs typeface="Times New Roman" panose="02020603050405020304" pitchFamily="18" charset="0"/>
              </a:rPr>
              <a:t>I am Jessica Sellar, the Academy’s Executive Director. It is such a pleasure to be with you all and share in the celebration of our honorees who have served the medical profession for 50 years. </a:t>
            </a:r>
          </a:p>
          <a:p>
            <a:pPr marL="0" marR="0">
              <a:lnSpc>
                <a:spcPct val="150000"/>
              </a:lnSpc>
              <a:spcBef>
                <a:spcPts val="0"/>
              </a:spcBef>
              <a:spcAft>
                <a:spcPts val="0"/>
              </a:spcAft>
              <a:tabLst>
                <a:tab pos="6096000" algn="l"/>
              </a:tabLst>
            </a:pPr>
            <a:endParaRPr lang="en-US" sz="1400" dirty="0">
              <a:effectLst/>
              <a:latin typeface="Palatino"/>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tabLst>
                <a:tab pos="6096000" algn="l"/>
              </a:tabLst>
            </a:pPr>
            <a:r>
              <a:rPr lang="en-US" sz="1400" dirty="0">
                <a:effectLst/>
                <a:latin typeface="Palatino"/>
                <a:ea typeface="Times New Roman" panose="02020603050405020304" pitchFamily="18" charset="0"/>
                <a:cs typeface="Times New Roman" panose="02020603050405020304" pitchFamily="18" charset="0"/>
              </a:rPr>
              <a:t>This is one of my favorite events of the year. It brings us so much joy to witness colleagues and peers reconnect after many years “in the trenches” together. It is a constant source of inspiration to me to continue in our work at the academy in supporting the physician profession.</a:t>
            </a:r>
            <a:endParaRPr lang="en-US" sz="1400" dirty="0">
              <a:effectLst/>
              <a:latin typeface="New Century Schlbk"/>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FC92F1-0DD2-4836-94DC-E538D1FA8571}" type="slidenum">
              <a:rPr lang="en-US" smtClean="0"/>
              <a:t>1</a:t>
            </a:fld>
            <a:endParaRPr lang="en-US"/>
          </a:p>
        </p:txBody>
      </p:sp>
    </p:spTree>
    <p:extLst>
      <p:ext uri="{BB962C8B-B14F-4D97-AF65-F5344CB8AC3E}">
        <p14:creationId xmlns:p14="http://schemas.microsoft.com/office/powerpoint/2010/main" val="44822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Leon Reid-Ask Dr. Henderson to Join</a:t>
            </a:r>
          </a:p>
          <a:p>
            <a:pPr marL="0" marR="0"/>
            <a:r>
              <a:rPr lang="en-US" sz="1800" dirty="0">
                <a:effectLst/>
                <a:latin typeface="Times New Roman" panose="02020603050405020304" pitchFamily="18" charset="0"/>
                <a:ea typeface="Times New Roman" panose="02020603050405020304" pitchFamily="18" charset="0"/>
              </a:rPr>
              <a:t>-Dr. Leon A. Reid, III, is a distinguished ophthalmologist whose path to the profession began with a Bachelor of Science degree from Virginia Union University in 1970, followed by his medical degree from Meharry Medical College in 1974.</a:t>
            </a:r>
          </a:p>
          <a:p>
            <a:pPr marL="0" marR="0"/>
            <a:r>
              <a:rPr lang="en-US" sz="1800" dirty="0">
                <a:effectLst/>
                <a:latin typeface="Times New Roman" panose="02020603050405020304" pitchFamily="18" charset="0"/>
                <a:ea typeface="Times New Roman" panose="02020603050405020304" pitchFamily="18" charset="0"/>
              </a:rPr>
              <a:t>Dr. Reid's early training included an Internal Medicine Residency at District of Columbia General Hospital from 1974 to 1975, before he pursued his passion for ophthalmology through a Residency at Howard University Hospital, where he trained from 1975 to 1978.</a:t>
            </a:r>
          </a:p>
          <a:p>
            <a:pPr marL="0" marR="0"/>
            <a:r>
              <a:rPr lang="en-US" sz="1800" dirty="0">
                <a:effectLst/>
                <a:latin typeface="Times New Roman" panose="02020603050405020304" pitchFamily="18" charset="0"/>
                <a:ea typeface="Times New Roman" panose="02020603050405020304" pitchFamily="18" charset="0"/>
              </a:rPr>
              <a:t>In 1978, Dr. Reid began his solo practice in Richmond, Virginia, before relocating to Cincinnati in 1980. There, he continued his solo practice until 1997, when he joined Apex Eye. His career further evolved with his tenure at Cincinnati Eye Institute from 2019 to 2023, and he is currently serving with UC Physicians.</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10</a:t>
            </a:fld>
            <a:endParaRPr lang="en-US"/>
          </a:p>
        </p:txBody>
      </p:sp>
    </p:spTree>
    <p:extLst>
      <p:ext uri="{BB962C8B-B14F-4D97-AF65-F5344CB8AC3E}">
        <p14:creationId xmlns:p14="http://schemas.microsoft.com/office/powerpoint/2010/main" val="325751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A notable highlight of Dr. Reid's medical career was his first-year experience in medical school, where he spent a month with the Department of Ophthalmology. He described the inspiration and joy of the work that was exhibited by the Chairman, Dr. Axel Hansen, as truly contagious.</a:t>
            </a:r>
          </a:p>
          <a:p>
            <a:pPr marL="0" marR="0"/>
            <a:r>
              <a:rPr lang="en-US" sz="1800" dirty="0">
                <a:effectLst/>
                <a:latin typeface="Times New Roman" panose="02020603050405020304" pitchFamily="18" charset="0"/>
                <a:ea typeface="Times New Roman" panose="02020603050405020304" pitchFamily="18" charset="0"/>
              </a:rPr>
              <a:t>-Dr. Reid’s professional philosophy &amp; advice to new physicians is one I wish I could be inscribed in page 1 of Medicine 101. He says “In the current practice environment, which focuses on increasing productivity and efficiency, never lose your focus on your patient. Do not hesitate to call on your colleagues for advice in those difficult cases.”</a:t>
            </a:r>
          </a:p>
          <a:p>
            <a:pPr marL="0" marR="0"/>
            <a:r>
              <a:rPr lang="en-US" sz="1800" dirty="0">
                <a:effectLst/>
                <a:latin typeface="Times New Roman" panose="02020603050405020304" pitchFamily="18" charset="0"/>
                <a:ea typeface="Times New Roman" panose="02020603050405020304" pitchFamily="18" charset="0"/>
              </a:rPr>
              <a:t>Outside of his professional life, Dr. Reid is married to Alva Reid, RN, PhD, and they have three grown children and four grandchildren. Here to share more on Dr. Reid is Dr. Clyde Henderson…</a:t>
            </a:r>
          </a:p>
          <a:p>
            <a:pPr marL="0" marR="0"/>
            <a:r>
              <a:rPr lang="en-US" sz="1800" dirty="0">
                <a:effectLst/>
                <a:latin typeface="Times New Roman" panose="02020603050405020304" pitchFamily="18" charset="0"/>
                <a:ea typeface="Times New Roman" panose="02020603050405020304" pitchFamily="18" charset="0"/>
              </a:rPr>
              <a:t>Dr. Henderson, a few words…</a:t>
            </a:r>
          </a:p>
          <a:p>
            <a:r>
              <a:rPr lang="en-US" dirty="0"/>
              <a:t>CONGRATULATE, PRESENT</a:t>
            </a:r>
          </a:p>
          <a:p>
            <a:r>
              <a:rPr lang="en-US" dirty="0"/>
              <a:t>LIZ INVITE UP</a:t>
            </a:r>
          </a:p>
        </p:txBody>
      </p:sp>
      <p:sp>
        <p:nvSpPr>
          <p:cNvPr id="4" name="Slide Number Placeholder 3"/>
          <p:cNvSpPr>
            <a:spLocks noGrp="1"/>
          </p:cNvSpPr>
          <p:nvPr>
            <p:ph type="sldNum" sz="quarter" idx="5"/>
          </p:nvPr>
        </p:nvSpPr>
        <p:spPr/>
        <p:txBody>
          <a:bodyPr/>
          <a:lstStyle/>
          <a:p>
            <a:fld id="{36FC92F1-0DD2-4836-94DC-E538D1FA8571}" type="slidenum">
              <a:rPr lang="en-US" smtClean="0"/>
              <a:t>11</a:t>
            </a:fld>
            <a:endParaRPr lang="en-US"/>
          </a:p>
        </p:txBody>
      </p:sp>
    </p:spTree>
    <p:extLst>
      <p:ext uri="{BB962C8B-B14F-4D97-AF65-F5344CB8AC3E}">
        <p14:creationId xmlns:p14="http://schemas.microsoft.com/office/powerpoint/2010/main" val="356720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Andy Roth, MD (invite Lee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Shaftel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MD up)</a:t>
            </a:r>
          </a:p>
          <a:p>
            <a:pPr marL="0" marR="0"/>
            <a:r>
              <a:rPr lang="en-US" sz="1800" dirty="0">
                <a:effectLst/>
                <a:latin typeface="Times New Roman" panose="02020603050405020304" pitchFamily="18" charset="0"/>
                <a:ea typeface="Times New Roman" panose="02020603050405020304" pitchFamily="18" charset="0"/>
              </a:rPr>
              <a:t>-I am also honored to recognize Dr. Andrew M. Roth for his extraordinary achievement of 50 years in the field of medicine. </a:t>
            </a:r>
          </a:p>
          <a:p>
            <a:pPr marL="0" marR="0"/>
            <a:r>
              <a:rPr lang="en-US" sz="1800" dirty="0">
                <a:effectLst/>
                <a:latin typeface="Times New Roman" panose="02020603050405020304" pitchFamily="18" charset="0"/>
                <a:ea typeface="Times New Roman" panose="02020603050405020304" pitchFamily="18" charset="0"/>
              </a:rPr>
              <a:t>-I am also incredibly nervous to do because he flew all the way from California for this, so the pressure is on!</a:t>
            </a:r>
          </a:p>
          <a:p>
            <a:pPr marL="0" marR="0"/>
            <a:r>
              <a:rPr lang="en-US" sz="1800" dirty="0">
                <a:effectLst/>
                <a:latin typeface="Times New Roman" panose="02020603050405020304" pitchFamily="18" charset="0"/>
                <a:ea typeface="Times New Roman" panose="02020603050405020304" pitchFamily="18" charset="0"/>
              </a:rPr>
              <a:t>-Following his Bachelor’s at Northwestern University in 1970, Dr. Roth earned his medical degree from the University of Kentucky in 1974. </a:t>
            </a:r>
          </a:p>
          <a:p>
            <a:pPr marL="0" marR="0"/>
            <a:r>
              <a:rPr lang="en-US" sz="1800" dirty="0">
                <a:effectLst/>
                <a:latin typeface="Times New Roman" panose="02020603050405020304" pitchFamily="18" charset="0"/>
                <a:ea typeface="Times New Roman" panose="02020603050405020304" pitchFamily="18" charset="0"/>
              </a:rPr>
              <a:t>-From there, Dr. Roth held a General Surgery Internship at the University of Pittsburgh Medical Center, an Orthopaedic Research Fellowship at Rancho Amigos Hospital/USC Medical Center, and an Orthopaedic Surgery Residency at the University of Cincinnati Medical Center.</a:t>
            </a:r>
          </a:p>
          <a:p>
            <a:pPr marL="0" marR="0"/>
            <a:r>
              <a:rPr lang="en-US" sz="1800" dirty="0">
                <a:effectLst/>
                <a:latin typeface="Times New Roman" panose="02020603050405020304" pitchFamily="18" charset="0"/>
                <a:ea typeface="Times New Roman" panose="02020603050405020304" pitchFamily="18" charset="0"/>
              </a:rPr>
              <a:t>In 1980, Dr. Roth began his medical practice at Freiberg </a:t>
            </a:r>
            <a:r>
              <a:rPr lang="en-US" sz="1800" dirty="0" err="1">
                <a:effectLst/>
                <a:latin typeface="Times New Roman" panose="02020603050405020304" pitchFamily="18" charset="0"/>
                <a:ea typeface="Times New Roman" panose="02020603050405020304" pitchFamily="18" charset="0"/>
              </a:rPr>
              <a:t>Orthopaedics</a:t>
            </a:r>
            <a:r>
              <a:rPr lang="en-US" sz="1800" dirty="0">
                <a:effectLst/>
                <a:latin typeface="Times New Roman" panose="02020603050405020304" pitchFamily="18" charset="0"/>
                <a:ea typeface="Times New Roman" panose="02020603050405020304" pitchFamily="18" charset="0"/>
              </a:rPr>
              <a:t> &amp; Sports Medicine in Cincinnati, where he served with dedication and skill for 30 years. </a:t>
            </a:r>
          </a:p>
          <a:p>
            <a:pPr marL="0" marR="0"/>
            <a:r>
              <a:rPr lang="en-US" sz="1800" dirty="0">
                <a:effectLst/>
                <a:latin typeface="Times New Roman" panose="02020603050405020304" pitchFamily="18" charset="0"/>
                <a:ea typeface="Times New Roman" panose="02020603050405020304" pitchFamily="18" charset="0"/>
              </a:rPr>
              <a:t>-He continued his career with TCH Physicians, focusing on </a:t>
            </a:r>
            <a:r>
              <a:rPr lang="en-US" sz="1800" dirty="0" err="1">
                <a:effectLst/>
                <a:latin typeface="Times New Roman" panose="02020603050405020304" pitchFamily="18" charset="0"/>
                <a:ea typeface="Times New Roman" panose="02020603050405020304" pitchFamily="18" charset="0"/>
              </a:rPr>
              <a:t>orthopaedics</a:t>
            </a:r>
            <a:r>
              <a:rPr lang="en-US" sz="1800" dirty="0">
                <a:effectLst/>
                <a:latin typeface="Times New Roman" panose="02020603050405020304" pitchFamily="18" charset="0"/>
                <a:ea typeface="Times New Roman" panose="02020603050405020304" pitchFamily="18" charset="0"/>
              </a:rPr>
              <a:t> and sports medicine until 2013. </a:t>
            </a:r>
          </a:p>
          <a:p>
            <a:pPr marL="0" marR="0"/>
            <a:r>
              <a:rPr lang="en-US" sz="1800" dirty="0">
                <a:effectLst/>
                <a:latin typeface="Times New Roman" panose="02020603050405020304" pitchFamily="18" charset="0"/>
                <a:ea typeface="Times New Roman" panose="02020603050405020304" pitchFamily="18" charset="0"/>
              </a:rPr>
              <a:t>-His contributions extended to several prominent hospitals, including Jewish, Bethesda Oak &amp; North, Mercy Mt. Airy, The Christ Hospital, and Cincinnati Children’s Hospital Medical Center.</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12</a:t>
            </a:fld>
            <a:endParaRPr lang="en-US"/>
          </a:p>
        </p:txBody>
      </p:sp>
    </p:spTree>
    <p:extLst>
      <p:ext uri="{BB962C8B-B14F-4D97-AF65-F5344CB8AC3E}">
        <p14:creationId xmlns:p14="http://schemas.microsoft.com/office/powerpoint/2010/main" val="134375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-In reflecting on career highlights, Dr. Roth recalled a profound experience at the very end of his 3</a:t>
            </a:r>
            <a:r>
              <a:rPr lang="en-US" sz="1800" baseline="30000" dirty="0">
                <a:effectLst/>
                <a:latin typeface="Times New Roman" panose="02020603050405020304" pitchFamily="18" charset="0"/>
                <a:ea typeface="Times New Roman" panose="02020603050405020304" pitchFamily="18" charset="0"/>
              </a:rPr>
              <a:t>rd</a:t>
            </a:r>
            <a:r>
              <a:rPr lang="en-US" sz="1800" dirty="0">
                <a:effectLst/>
                <a:latin typeface="Times New Roman" panose="02020603050405020304" pitchFamily="18" charset="0"/>
                <a:ea typeface="Times New Roman" panose="02020603050405020304" pitchFamily="18" charset="0"/>
              </a:rPr>
              <a:t> year of med school when he was on call with the orthopaedic intern. The experience completely changed his professional choice, deciding to pursue </a:t>
            </a:r>
            <a:r>
              <a:rPr lang="en-US" sz="1800" dirty="0" err="1">
                <a:effectLst/>
                <a:latin typeface="Times New Roman" panose="02020603050405020304" pitchFamily="18" charset="0"/>
                <a:ea typeface="Times New Roman" panose="02020603050405020304" pitchFamily="18" charset="0"/>
              </a:rPr>
              <a:t>orthopaedics</a:t>
            </a:r>
            <a:r>
              <a:rPr lang="en-US" sz="1800" dirty="0">
                <a:effectLst/>
                <a:latin typeface="Times New Roman" panose="02020603050405020304" pitchFamily="18" charset="0"/>
                <a:ea typeface="Times New Roman" panose="02020603050405020304" pitchFamily="18" charset="0"/>
              </a:rPr>
              <a:t> and not </a:t>
            </a:r>
            <a:r>
              <a:rPr lang="en-US" sz="1800" dirty="0" err="1">
                <a:effectLst/>
                <a:latin typeface="Times New Roman" panose="02020603050405020304" pitchFamily="18" charset="0"/>
                <a:ea typeface="Times New Roman" panose="02020603050405020304" pitchFamily="18" charset="0"/>
              </a:rPr>
              <a:t>ob</a:t>
            </a:r>
            <a:r>
              <a:rPr lang="en-US" sz="1800" dirty="0">
                <a:effectLst/>
                <a:latin typeface="Times New Roman" panose="02020603050405020304" pitchFamily="18" charset="0"/>
                <a:ea typeface="Times New Roman" panose="02020603050405020304" pitchFamily="18" charset="0"/>
              </a:rPr>
              <a:t>/gyn (…just imagine!)</a:t>
            </a:r>
          </a:p>
          <a:p>
            <a:pPr marL="0" marR="0"/>
            <a:r>
              <a:rPr lang="en-US" sz="1800" dirty="0">
                <a:effectLst/>
                <a:latin typeface="Times New Roman" panose="02020603050405020304" pitchFamily="18" charset="0"/>
                <a:ea typeface="Times New Roman" panose="02020603050405020304" pitchFamily="18" charset="0"/>
              </a:rPr>
              <a:t>-Overall, however, Dr. Roth says the highlight throughout his career has been friendships made with office staff, hospital nursing and OR staff, and fellow physicians met along the way.</a:t>
            </a:r>
          </a:p>
          <a:p>
            <a:pPr marL="0" marR="0"/>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Dr.Roth’s</a:t>
            </a:r>
            <a:r>
              <a:rPr lang="en-US" sz="1800" dirty="0">
                <a:effectLst/>
                <a:latin typeface="Times New Roman" panose="02020603050405020304" pitchFamily="18" charset="0"/>
                <a:ea typeface="Times New Roman" panose="02020603050405020304" pitchFamily="18" charset="0"/>
              </a:rPr>
              <a:t> words of wisdom for aspiring physicians—is to choose a practice location that aligns with personal and family goals rather than simply accepting the first offer. As he puts it “There is always room for another doctor, in just about every city and town.” He also advises new doctors to seek the guidance of a professional financial advisor to navigate the complexities of investment and business decisions because quote “Doctors generally make horrible investment and business decisions!”</a:t>
            </a:r>
          </a:p>
          <a:p>
            <a:pPr marL="0" marR="0"/>
            <a:r>
              <a:rPr lang="en-US" sz="1800" dirty="0">
                <a:effectLst/>
                <a:latin typeface="Times New Roman" panose="02020603050405020304" pitchFamily="18" charset="0"/>
                <a:ea typeface="Times New Roman" panose="02020603050405020304" pitchFamily="18" charset="0"/>
              </a:rPr>
              <a:t>-Beyond his professional achievements, Dr. Roth’s personal life reflects the same commitment and dedication. Married in 1976, he and his wife have raised four wonderful children, all born in Cincinnati, and are blessed with five grandchildren. Since retiring in 2013, Dr. Roth and his family moved back to Los Angeles in 2016, where they continue to enjoy life together. His family includes their oldest daughter in Atlanta, their youngest son in Los Angeles, and two other children near Washington, DC.</a:t>
            </a:r>
          </a:p>
          <a:p>
            <a:pPr marL="0" marR="0"/>
            <a:r>
              <a:rPr lang="en-US" sz="1800" dirty="0">
                <a:effectLst/>
                <a:latin typeface="Times New Roman" panose="02020603050405020304" pitchFamily="18" charset="0"/>
                <a:ea typeface="Times New Roman" panose="02020603050405020304" pitchFamily="18" charset="0"/>
              </a:rPr>
              <a:t>I am pleased to now ask Dr. Roth’s friend, Dr. Lee </a:t>
            </a:r>
            <a:r>
              <a:rPr lang="en-US" sz="1800" dirty="0" err="1">
                <a:effectLst/>
                <a:latin typeface="Times New Roman" panose="02020603050405020304" pitchFamily="18" charset="0"/>
                <a:ea typeface="Times New Roman" panose="02020603050405020304" pitchFamily="18" charset="0"/>
              </a:rPr>
              <a:t>Shaftel</a:t>
            </a:r>
            <a:r>
              <a:rPr lang="en-US" sz="1800" dirty="0">
                <a:effectLst/>
                <a:latin typeface="Times New Roman" panose="02020603050405020304" pitchFamily="18" charset="0"/>
                <a:ea typeface="Times New Roman" panose="02020603050405020304" pitchFamily="18" charset="0"/>
              </a:rPr>
              <a:t>, to share a few words…</a:t>
            </a:r>
          </a:p>
          <a:p>
            <a:r>
              <a:rPr lang="en-US" dirty="0"/>
              <a:t>CONGRATS AND AWARD</a:t>
            </a:r>
          </a:p>
          <a:p>
            <a:r>
              <a:rPr lang="en-US" dirty="0"/>
              <a:t>Invite </a:t>
            </a:r>
            <a:r>
              <a:rPr lang="en-US" dirty="0" err="1"/>
              <a:t>liz</a:t>
            </a:r>
            <a:r>
              <a:rPr lang="en-US" dirty="0"/>
              <a:t> up</a:t>
            </a:r>
          </a:p>
        </p:txBody>
      </p:sp>
      <p:sp>
        <p:nvSpPr>
          <p:cNvPr id="4" name="Slide Number Placeholder 3"/>
          <p:cNvSpPr>
            <a:spLocks noGrp="1"/>
          </p:cNvSpPr>
          <p:nvPr>
            <p:ph type="sldNum" sz="quarter" idx="5"/>
          </p:nvPr>
        </p:nvSpPr>
        <p:spPr/>
        <p:txBody>
          <a:bodyPr/>
          <a:lstStyle/>
          <a:p>
            <a:fld id="{36FC92F1-0DD2-4836-94DC-E538D1FA8571}" type="slidenum">
              <a:rPr lang="en-US" smtClean="0"/>
              <a:t>13</a:t>
            </a:fld>
            <a:endParaRPr lang="en-US"/>
          </a:p>
        </p:txBody>
      </p:sp>
    </p:spTree>
    <p:extLst>
      <p:ext uri="{BB962C8B-B14F-4D97-AF65-F5344CB8AC3E}">
        <p14:creationId xmlns:p14="http://schemas.microsoft.com/office/powerpoint/2010/main" val="365386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Israel Washington-invite dr. Elbert Nelson</a:t>
            </a:r>
          </a:p>
          <a:p>
            <a:pPr marL="0" marR="0">
              <a:lnSpc>
                <a:spcPct val="115000"/>
              </a:lnSpc>
              <a:spcBef>
                <a:spcPts val="0"/>
              </a:spcBef>
              <a:spcAft>
                <a:spcPts val="800"/>
              </a:spcAft>
            </a:pP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is board certified in obstetrics and gynecology.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Dr. Washington earned his medical degree from the University of Alabama at Birmingham (Shandong medical college? </a:t>
            </a:r>
            <a:r>
              <a:rPr lang="en-US"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Dr. Israel Washington, MD | Obstetrician / Gynecologist (OBGYN) in Cincinnati, OH (</a:t>
            </a:r>
            <a:r>
              <a:rPr lang="en-US" sz="1800" u="sng" kern="100" dirty="0" err="1">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everydayhealth.care</a:t>
            </a:r>
            <a:r>
              <a:rPr lang="en-US"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 and completed his residency at University Hospital in Cincinnati, OH.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From there, he established his practice which has served the community for decades.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I can’t say I know Dr. Washington well, though I’ve had the privilege of meeting him a few brief times.  A google search will not turn up a whole lot either. But his lack of “digital presence” actually only confirms his pure focus on excellent patient care. A physician peer recently described him as treating generations of families-when a patient’s trust is so great she insists her sisters, aunts, daughters, seek his care. His legacy can be found in the community rather than a website.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475560"/>
                </a:solidFill>
                <a:effectLst/>
                <a:highlight>
                  <a:srgbClr val="FFFFFF"/>
                </a:highlight>
                <a:latin typeface="PT Sans" panose="020B0503020203020204" pitchFamily="34" charset="0"/>
                <a:ea typeface="Aptos" panose="020B0004020202020204" pitchFamily="34" charset="0"/>
                <a:cs typeface="Times New Roman" panose="02020603050405020304" pitchFamily="18" charset="0"/>
              </a:rPr>
              <a:t>In glowing reviews, his patients have shared: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1F1F1F"/>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“Dr. Washington delivered my Daughter 25 years ago.</a:t>
            </a:r>
            <a:br>
              <a:rPr lang="en-US" sz="1800" kern="100" dirty="0">
                <a:solidFill>
                  <a:srgbClr val="1F1F1F"/>
                </a:solidFill>
                <a:effectLst/>
                <a:latin typeface="Roboto" panose="02000000000000000000" pitchFamily="2" charset="0"/>
                <a:ea typeface="Aptos" panose="020B0004020202020204" pitchFamily="34" charset="0"/>
                <a:cs typeface="Times New Roman" panose="02020603050405020304" pitchFamily="18" charset="0"/>
              </a:rPr>
            </a:br>
            <a:r>
              <a:rPr lang="en-US" sz="1800" kern="100" dirty="0">
                <a:solidFill>
                  <a:srgbClr val="1F1F1F"/>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Now he is her doctor.</a:t>
            </a:r>
            <a:br>
              <a:rPr lang="en-US" sz="1800" kern="100" dirty="0">
                <a:solidFill>
                  <a:srgbClr val="1F1F1F"/>
                </a:solidFill>
                <a:effectLst/>
                <a:latin typeface="Roboto" panose="02000000000000000000" pitchFamily="2" charset="0"/>
                <a:ea typeface="Aptos" panose="020B0004020202020204" pitchFamily="34" charset="0"/>
                <a:cs typeface="Times New Roman" panose="02020603050405020304" pitchFamily="18" charset="0"/>
              </a:rPr>
            </a:br>
            <a:r>
              <a:rPr lang="en-US" sz="1800" kern="100" dirty="0">
                <a:solidFill>
                  <a:srgbClr val="1F1F1F"/>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I love how he educates as well as treat and care for you”</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212529"/>
                </a:solidFill>
                <a:effectLst/>
                <a:highlight>
                  <a:srgbClr val="F4F6F8"/>
                </a:highlight>
                <a:latin typeface="Arial" panose="020B0604020202020204" pitchFamily="34" charset="0"/>
                <a:ea typeface="Aptos" panose="020B0004020202020204" pitchFamily="34" charset="0"/>
                <a:cs typeface="Times New Roman" panose="02020603050405020304" pitchFamily="18" charset="0"/>
              </a:rPr>
              <a:t>“</a:t>
            </a:r>
            <a:r>
              <a:rPr lang="en-US" sz="1800" kern="100" dirty="0">
                <a:solidFill>
                  <a:srgbClr val="1F1F1F"/>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Dr. Israel Washington is a super blessing to all. His bedside manner is personal and genuine. He makes you feel comfortable enough to talk to him. He cannot retire until I don't need him anymore. Thank you Dr. WASHINGTON.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t>
            </a:r>
            <a:r>
              <a:rPr lang="en-US" sz="1800" kern="100" dirty="0">
                <a:solidFill>
                  <a:srgbClr val="212529"/>
                </a:solidFill>
                <a:effectLst/>
                <a:highlight>
                  <a:srgbClr val="F4F6F8"/>
                </a:highlight>
                <a:latin typeface="Arial" panose="020B0604020202020204" pitchFamily="34" charset="0"/>
                <a:ea typeface="Aptos" panose="020B0004020202020204" pitchFamily="34" charset="0"/>
                <a:cs typeface="Times New Roman" panose="02020603050405020304" pitchFamily="18" charset="0"/>
              </a:rPr>
              <a:t> have been a pt. of Dr. Washington for 32 years, When I first came to this country. He delivered all of my Children, and my daughter now goes to him. I love you Dr. Washington, and thanks so much for your years of service to my family and I. God Bless you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Bef>
                <a:spcPts val="0"/>
              </a:spcBef>
              <a:spcAft>
                <a:spcPts val="800"/>
              </a:spcAft>
            </a:pPr>
            <a:r>
              <a:rPr lang="en-US" sz="1800" kern="100" dirty="0">
                <a:solidFill>
                  <a:srgbClr val="1F1F1F"/>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a:t>
            </a:r>
            <a:r>
              <a:rPr lang="en-US" sz="1800" kern="0" dirty="0">
                <a:solidFill>
                  <a:srgbClr val="000000"/>
                </a:solidFill>
                <a:effectLst/>
                <a:highlight>
                  <a:srgbClr val="FFFFFF"/>
                </a:highlight>
                <a:latin typeface="Source Sans Pro" panose="020B0503030403020204" pitchFamily="34" charset="0"/>
                <a:ea typeface="Times New Roman" panose="02020603050405020304" pitchFamily="18" charset="0"/>
                <a:cs typeface="Times New Roman" panose="02020603050405020304" pitchFamily="18" charset="0"/>
              </a:rPr>
              <a:t>I have known Dr </a:t>
            </a:r>
            <a:r>
              <a:rPr lang="en-US" sz="1800" kern="0" dirty="0" err="1">
                <a:solidFill>
                  <a:srgbClr val="000000"/>
                </a:solidFill>
                <a:effectLst/>
                <a:highlight>
                  <a:srgbClr val="FFFFFF"/>
                </a:highlight>
                <a:latin typeface="Source Sans Pro" panose="020B0503030403020204" pitchFamily="34" charset="0"/>
                <a:ea typeface="Times New Roman" panose="02020603050405020304" pitchFamily="18" charset="0"/>
                <a:cs typeface="Times New Roman" panose="02020603050405020304" pitchFamily="18" charset="0"/>
              </a:rPr>
              <a:t>Wasington</a:t>
            </a:r>
            <a:r>
              <a:rPr lang="en-US" sz="1800" kern="0" dirty="0">
                <a:solidFill>
                  <a:srgbClr val="000000"/>
                </a:solidFill>
                <a:effectLst/>
                <a:highlight>
                  <a:srgbClr val="FFFFFF"/>
                </a:highlight>
                <a:latin typeface="Source Sans Pro" panose="020B0503030403020204" pitchFamily="34" charset="0"/>
                <a:ea typeface="Times New Roman" panose="02020603050405020304" pitchFamily="18" charset="0"/>
                <a:cs typeface="Times New Roman" panose="02020603050405020304" pitchFamily="18" charset="0"/>
              </a:rPr>
              <a:t> for more than 35 years as a professional colleague. I have been his patient for more than 27 years. My daughter who is expecting my first granddaughter has chosen him as her OB, and I can not think of a better recommendation. “</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in the age of texting and Twitter where we now replace words with emojis, perhaps this patient summed it up best: </a:t>
            </a:r>
            <a:r>
              <a:rPr lang="en-US" sz="1800" kern="100" dirty="0">
                <a:solidFill>
                  <a:srgbClr val="1F1F1F"/>
                </a:solidFill>
                <a:effectLst/>
                <a:highlight>
                  <a:srgbClr val="FFFFFF"/>
                </a:highlight>
                <a:latin typeface="Segoe UI Emoji" panose="020B0502040204020203" pitchFamily="34" charset="0"/>
                <a:ea typeface="Aptos" panose="020B0004020202020204" pitchFamily="34" charset="0"/>
                <a:cs typeface="Segoe UI Emoji" panose="020B0502040204020203" pitchFamily="34"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14</a:t>
            </a:fld>
            <a:endParaRPr lang="en-US"/>
          </a:p>
        </p:txBody>
      </p:sp>
    </p:spTree>
    <p:extLst>
      <p:ext uri="{BB962C8B-B14F-4D97-AF65-F5344CB8AC3E}">
        <p14:creationId xmlns:p14="http://schemas.microsoft.com/office/powerpoint/2010/main" val="3781060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that we know how his patients feel, I’m pleased his colleague and friend Dr. Nelson is here to share.</a:t>
            </a:r>
          </a:p>
          <a:p>
            <a:endParaRPr lang="en-US" dirty="0"/>
          </a:p>
          <a:p>
            <a:r>
              <a:rPr lang="en-US" dirty="0"/>
              <a:t>PRESENT AWARD</a:t>
            </a:r>
          </a:p>
          <a:p>
            <a:r>
              <a:rPr lang="en-US" dirty="0"/>
              <a:t>Invite LIZ UP</a:t>
            </a:r>
          </a:p>
        </p:txBody>
      </p:sp>
      <p:sp>
        <p:nvSpPr>
          <p:cNvPr id="4" name="Slide Number Placeholder 3"/>
          <p:cNvSpPr>
            <a:spLocks noGrp="1"/>
          </p:cNvSpPr>
          <p:nvPr>
            <p:ph type="sldNum" sz="quarter" idx="5"/>
          </p:nvPr>
        </p:nvSpPr>
        <p:spPr/>
        <p:txBody>
          <a:bodyPr/>
          <a:lstStyle/>
          <a:p>
            <a:fld id="{36FC92F1-0DD2-4836-94DC-E538D1FA8571}" type="slidenum">
              <a:rPr lang="en-US" smtClean="0"/>
              <a:t>15</a:t>
            </a:fld>
            <a:endParaRPr lang="en-US"/>
          </a:p>
        </p:txBody>
      </p:sp>
    </p:spTree>
    <p:extLst>
      <p:ext uri="{BB962C8B-B14F-4D97-AF65-F5344CB8AC3E}">
        <p14:creationId xmlns:p14="http://schemas.microsoft.com/office/powerpoint/2010/main" val="107562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-It is with great pleasure that I introduce Dr. Barry W. Webb, a dedicated family practice physician whose career spans over five decades of exemplary service and care. </a:t>
            </a:r>
          </a:p>
          <a:p>
            <a:pPr marL="0" marR="0"/>
            <a:r>
              <a:rPr lang="en-US" sz="1800" dirty="0">
                <a:effectLst/>
                <a:latin typeface="Times New Roman" panose="02020603050405020304" pitchFamily="18" charset="0"/>
                <a:ea typeface="Times New Roman" panose="02020603050405020304" pitchFamily="18" charset="0"/>
              </a:rPr>
              <a:t>-Dr. Webb earned his medical degree from the University of Cincinnati College of Medicine in 1974, followed by a Family Practice Residency at the University of Maryland, which he completed in 1977.</a:t>
            </a:r>
          </a:p>
          <a:p>
            <a:pPr marL="0" marR="0"/>
            <a:r>
              <a:rPr lang="en-US" sz="1800" dirty="0">
                <a:effectLst/>
                <a:latin typeface="Times New Roman" panose="02020603050405020304" pitchFamily="18" charset="0"/>
                <a:ea typeface="Times New Roman" panose="02020603050405020304" pitchFamily="18" charset="0"/>
              </a:rPr>
              <a:t>-He began his medical practice on September 1, 1977, in Glendale, partnering with Dr. Tom Todd. He incorporated his practice into Springdale Family Medicine in 1978, and later joined Mercy Health Partners in 2009. Throughout his career, Dr. Webb has demonstrated a deep commitment to his patients and has played a vital role in the community he serves.</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dirty="0">
                <a:effectLst/>
                <a:latin typeface="Times New Roman" panose="02020603050405020304" pitchFamily="18" charset="0"/>
                <a:ea typeface="Times New Roman" panose="02020603050405020304" pitchFamily="18" charset="0"/>
              </a:rPr>
              <a:t> </a:t>
            </a:r>
          </a:p>
          <a:p>
            <a:pPr marL="0" marR="0"/>
            <a:r>
              <a:rPr lang="en-US" sz="1800" dirty="0">
                <a:effectLst/>
                <a:latin typeface="Times New Roman" panose="02020603050405020304" pitchFamily="18" charset="0"/>
                <a:ea typeface="Times New Roman" panose="02020603050405020304" pitchFamily="18" charset="0"/>
              </a:rPr>
              <a:t>-Reflecting on his medical career, Dr. Webb considers the entirety of his professional journey as a highlight. He cherishes the lifelong friendships he made during medical school, which continue to enrich his life.</a:t>
            </a:r>
          </a:p>
          <a:p>
            <a:pPr marL="0" marR="0"/>
            <a:r>
              <a:rPr lang="en-US" sz="1800" dirty="0">
                <a:effectLst/>
                <a:latin typeface="Times New Roman" panose="02020603050405020304" pitchFamily="18" charset="0"/>
                <a:ea typeface="Times New Roman" panose="02020603050405020304" pitchFamily="18" charset="0"/>
              </a:rPr>
              <a:t>-Dr. Webb offers 2 pieces of valuable advice to new physicians. First, He emphasizes that “to be a successful doctor you need to have 4 ‘A’s – affability, affordability, availability, and ability” Second, he shares a piece of advice that as a mom, stopped me in my tracks when I read it “to have successful children you need to give them roots and give them wings.” I’ll be saving that one. </a:t>
            </a:r>
          </a:p>
          <a:p>
            <a:pPr marL="0" marR="0"/>
            <a:r>
              <a:rPr lang="en-US" sz="1800" dirty="0">
                <a:effectLst/>
                <a:latin typeface="Times New Roman" panose="02020603050405020304" pitchFamily="18" charset="0"/>
                <a:ea typeface="Times New Roman" panose="02020603050405020304" pitchFamily="18" charset="0"/>
              </a:rPr>
              <a:t>-On a personal note, Dr. Webb and his wife, Karen, recently celebrated their 54th wedding anniversary, having started their marriage just two weeks before medical school began. Together, they have raised four children and are the proud grandparents of thirteen grandchildren. Dr. Webb describes them all as the apples of his eyes and the loves of his life.</a:t>
            </a:r>
          </a:p>
          <a:p>
            <a:pPr marL="0" marR="0"/>
            <a:r>
              <a:rPr lang="en-US" sz="1800" dirty="0">
                <a:effectLst/>
                <a:latin typeface="Times New Roman" panose="02020603050405020304" pitchFamily="18" charset="0"/>
                <a:ea typeface="Times New Roman" panose="02020603050405020304" pitchFamily="18" charset="0"/>
              </a:rPr>
              <a:t>What I do not want to overlook is the contributions Dr. Webb made to his peers through service to organized medicine. In fact, his leadership of the Academy of Medicine as president in 1999-2000 was so impactful, we begged him to serve again in 2010-2011. With that in mind, I’d now like to welcome up Academy President Joe Cheng to share some of Dr. Webb’s contributions.</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16</a:t>
            </a:fld>
            <a:endParaRPr lang="en-US"/>
          </a:p>
        </p:txBody>
      </p:sp>
    </p:spTree>
    <p:extLst>
      <p:ext uri="{BB962C8B-B14F-4D97-AF65-F5344CB8AC3E}">
        <p14:creationId xmlns:p14="http://schemas.microsoft.com/office/powerpoint/2010/main" val="119674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-Dr. Webb offers 2 pieces of valuable advice to new physicians. First, He emphasizes that “to be a successful doctor you need to have 4 ‘A’s – affability, affordability, availability, and ability” Second, he shares a piece of advice that as a mom, stopped me in my tracks when I read it “to have successful children you need to give them roots and give them wings.” I’ll be saving that one. </a:t>
            </a:r>
          </a:p>
          <a:p>
            <a:pPr marL="0" marR="0"/>
            <a:r>
              <a:rPr lang="en-US" sz="1800" dirty="0">
                <a:effectLst/>
                <a:latin typeface="Times New Roman" panose="02020603050405020304" pitchFamily="18" charset="0"/>
                <a:ea typeface="Times New Roman" panose="02020603050405020304" pitchFamily="18" charset="0"/>
              </a:rPr>
              <a:t>-On a personal note, Dr. Webb and his wife, Karen, recently celebrated their 54th wedding anniversary, having started their marriage just two weeks before medical school began. Together, they have raised four children and are the proud grandparents of thirteen grandchildren. Dr. Webb describes them all as the apples of his eyes and the loves of his life.</a:t>
            </a:r>
          </a:p>
          <a:p>
            <a:pPr marL="0" marR="0"/>
            <a:r>
              <a:rPr lang="en-US" sz="1800" dirty="0">
                <a:effectLst/>
                <a:latin typeface="Times New Roman" panose="02020603050405020304" pitchFamily="18" charset="0"/>
                <a:ea typeface="Times New Roman" panose="02020603050405020304" pitchFamily="18" charset="0"/>
              </a:rPr>
              <a:t>What I do not want to overlook is the contributions Dr. Webb made to his peers through service to organized medicine. In fact, his leadership of the Academy of Medicine as president in 1999-2000 was so impactful, we begged him to serve again in 2010-2011. With that in mind, I’d now like to welcome up Academy President Joe Cheng to share some of Dr. Webb’s contributions.</a:t>
            </a:r>
          </a:p>
          <a:p>
            <a:pPr marL="0" marR="0"/>
            <a:r>
              <a:rPr lang="en-US" sz="1800" dirty="0">
                <a:effectLst/>
                <a:latin typeface="Times New Roman" panose="02020603050405020304" pitchFamily="18" charset="0"/>
                <a:ea typeface="Times New Roman" panose="02020603050405020304" pitchFamily="18" charset="0"/>
              </a:rPr>
              <a:t>Invite Cheng Up:</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President, Academy of Medicine 1999</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-Led development of “Discover Health!”, a program that traveled across eight counties visiting 2</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nd</a:t>
            </a:r>
            <a:r>
              <a:rPr lang="en-US" sz="1800" dirty="0">
                <a:effectLst/>
                <a:latin typeface="Aptos" panose="020B0004020202020204" pitchFamily="34" charset="0"/>
                <a:ea typeface="Aptos" panose="020B0004020202020204" pitchFamily="34" charset="0"/>
                <a:cs typeface="Times New Roman" panose="02020603050405020304" pitchFamily="18" charset="0"/>
              </a:rPr>
              <a:t>-4</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dirty="0">
                <a:effectLst/>
                <a:latin typeface="Aptos" panose="020B0004020202020204" pitchFamily="34" charset="0"/>
                <a:ea typeface="Aptos" panose="020B0004020202020204" pitchFamily="34" charset="0"/>
                <a:cs typeface="Times New Roman" panose="02020603050405020304" pitchFamily="18" charset="0"/>
              </a:rPr>
              <a:t> graders to teach them about healthy life styles.</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-Helped form a new set of “Unified Clinical Guidelines” from the ground up, showing how managed care and organized medicine can work together.</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-Engaged the Academy in supporting efforts to recruit and retain underrepresented minority physicians to Cincinnati. This would evolve into the focus of The Doctor’s Foundation, which was funded via a class action lawsuit led by the Academy. The Doctors Foundation continues mission today.</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President, Academy of Medicine 2010-2011</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-Served during formation of Project Access (need a line on what this is), gaining support from hospital systems,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-helped the Academy pivot when OSMA ceased their dual membership structure with county societies</a:t>
            </a:r>
          </a:p>
          <a:p>
            <a:pPr marL="0" marR="0"/>
            <a:r>
              <a:rPr lang="en-US" sz="1800" dirty="0">
                <a:effectLst/>
                <a:latin typeface="Times New Roman" panose="02020603050405020304" pitchFamily="18" charset="0"/>
                <a:ea typeface="Times New Roman" panose="02020603050405020304" pitchFamily="18" charset="0"/>
              </a:rPr>
              <a:t>Understanding the challenges of this role and uphill battles within organized medicine, I have great admiration for Dr. Webb’s achievements during his terms and his impact in supporting his physician peers. </a:t>
            </a:r>
          </a:p>
          <a:p>
            <a:pPr marL="0" marR="0"/>
            <a:r>
              <a:rPr lang="en-US" sz="1800" dirty="0">
                <a:effectLst/>
                <a:latin typeface="Times New Roman" panose="02020603050405020304" pitchFamily="18" charset="0"/>
                <a:ea typeface="Times New Roman" panose="02020603050405020304" pitchFamily="18" charset="0"/>
              </a:rPr>
              <a:t>Please join me in honoring Dr. Barry W. Webb for 50 years of outstanding contributions in service to the physician profession, family practice and his unwavering commitment to his patients and family.</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PRESENT AWARD</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INVITE LIZ UP FOR FINAL QUESTION</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17</a:t>
            </a:fld>
            <a:endParaRPr lang="en-US"/>
          </a:p>
        </p:txBody>
      </p:sp>
    </p:spTree>
    <p:extLst>
      <p:ext uri="{BB962C8B-B14F-4D97-AF65-F5344CB8AC3E}">
        <p14:creationId xmlns:p14="http://schemas.microsoft.com/office/powerpoint/2010/main" val="343290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FC92F1-0DD2-4836-94DC-E538D1FA8571}" type="slidenum">
              <a:rPr lang="en-US" smtClean="0"/>
              <a:t>18</a:t>
            </a:fld>
            <a:endParaRPr lang="en-US"/>
          </a:p>
        </p:txBody>
      </p:sp>
    </p:spTree>
    <p:extLst>
      <p:ext uri="{BB962C8B-B14F-4D97-AF65-F5344CB8AC3E}">
        <p14:creationId xmlns:p14="http://schemas.microsoft.com/office/powerpoint/2010/main" val="70123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Miles J. Burke, MD-</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Invite up Kathy Myers, </a:t>
            </a:r>
            <a:r>
              <a:rPr lang="en-US"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Opthalmology</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Head Nurse at CCHMC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Miles J. Burke, MD, is a distinguished figure in the field of pediatric ophthalmology</a:t>
            </a:r>
          </a:p>
          <a:p>
            <a:pPr marL="0" marR="0"/>
            <a:r>
              <a:rPr lang="en-US" sz="1800" dirty="0">
                <a:effectLst/>
                <a:latin typeface="Times New Roman" panose="02020603050405020304" pitchFamily="18" charset="0"/>
                <a:ea typeface="Times New Roman" panose="02020603050405020304" pitchFamily="18" charset="0"/>
              </a:rPr>
              <a:t>-Dr. Burke earned his medical degree from the University of Arizona College of Medicine in 1974, and he went on to complete his residency in Ophthalmology at the University of Michigan Medical Center from 1975 to 1978. </a:t>
            </a:r>
          </a:p>
          <a:p>
            <a:pPr marL="0" marR="0"/>
            <a:r>
              <a:rPr lang="en-US" sz="1800" dirty="0">
                <a:effectLst/>
                <a:latin typeface="Times New Roman" panose="02020603050405020304" pitchFamily="18" charset="0"/>
                <a:ea typeface="Times New Roman" panose="02020603050405020304" pitchFamily="18" charset="0"/>
              </a:rPr>
              <a:t>-His pursuit of excellence continued with a fellowship in Pediatric Ophthalmology and Strabismus at Wills Eye Hospital in Philadelphia, where he honed his skills from 1978 to 1979.</a:t>
            </a:r>
          </a:p>
          <a:p>
            <a:pPr marL="0" marR="0"/>
            <a:r>
              <a:rPr lang="en-US" sz="1800" dirty="0">
                <a:effectLst/>
                <a:latin typeface="Times New Roman" panose="02020603050405020304" pitchFamily="18" charset="0"/>
                <a:ea typeface="Times New Roman" panose="02020603050405020304" pitchFamily="18" charset="0"/>
              </a:rPr>
              <a:t>-Dr. Burke's professional journey took him to Cincinnati Children’s Hospital Medical Center, where he served as the Director of the Department of Pediatric Ophthalmology &amp; Strabismus from 1979 to 1998. </a:t>
            </a:r>
          </a:p>
          <a:p>
            <a:pPr marL="0" marR="0"/>
            <a:r>
              <a:rPr lang="en-US" sz="1800" dirty="0">
                <a:effectLst/>
                <a:latin typeface="Times New Roman" panose="02020603050405020304" pitchFamily="18" charset="0"/>
                <a:ea typeface="Times New Roman" panose="02020603050405020304" pitchFamily="18" charset="0"/>
              </a:rPr>
              <a:t>-at this time, Dr. Burke transitioned to solo practice, where he has continued to provide outstanding care to his patients to this day.</a:t>
            </a:r>
          </a:p>
          <a:p>
            <a:pPr marL="0" marR="0"/>
            <a:r>
              <a:rPr lang="en-US" sz="1800" dirty="0">
                <a:effectLst/>
                <a:latin typeface="Times New Roman" panose="02020603050405020304" pitchFamily="18" charset="0"/>
                <a:ea typeface="Times New Roman" panose="02020603050405020304" pitchFamily="18" charset="0"/>
              </a:rPr>
              <a:t>-Dr. Burke is an active member of several prestigious professional associations, including the American Academy of Ophthalmology, the American Association for Pediatric Ophthalmology &amp; Strabismus, and the American Academy of Pediatrics. His involvement in these organizations reflects his dedication to advancing the field and improving patient outcomes.</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2</a:t>
            </a:fld>
            <a:endParaRPr lang="en-US"/>
          </a:p>
        </p:txBody>
      </p:sp>
    </p:spTree>
    <p:extLst>
      <p:ext uri="{BB962C8B-B14F-4D97-AF65-F5344CB8AC3E}">
        <p14:creationId xmlns:p14="http://schemas.microsoft.com/office/powerpoint/2010/main" val="326318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-Throughout his career, Dr. Burke has been recognized with numerous accolades, including:</a:t>
            </a:r>
          </a:p>
          <a:p>
            <a:pPr marL="0" marR="0"/>
            <a:r>
              <a:rPr lang="en-US" sz="1800" dirty="0">
                <a:effectLst/>
                <a:latin typeface="Times New Roman" panose="02020603050405020304" pitchFamily="18" charset="0"/>
                <a:ea typeface="Times New Roman" panose="02020603050405020304" pitchFamily="18" charset="0"/>
              </a:rPr>
              <a:t>-being named as one of America’s Top Doctors, Best Doctors in America, and America’s Top Ophthalmologists. </a:t>
            </a:r>
          </a:p>
          <a:p>
            <a:pPr marL="0" marR="0"/>
            <a:r>
              <a:rPr lang="en-US" sz="1800" dirty="0">
                <a:effectLst/>
                <a:latin typeface="Times New Roman" panose="02020603050405020304" pitchFamily="18" charset="0"/>
                <a:ea typeface="Times New Roman" panose="02020603050405020304" pitchFamily="18" charset="0"/>
              </a:rPr>
              <a:t>-His commitment to compassionate care has also earned him the Patient’s Choice Favorite Doctor award, as well as recognition for promptness with “On Time” Awards</a:t>
            </a:r>
          </a:p>
          <a:p>
            <a:pPr marL="0" marR="0"/>
            <a:r>
              <a:rPr lang="en-US" sz="1800" dirty="0">
                <a:effectLst/>
                <a:latin typeface="Times New Roman" panose="02020603050405020304" pitchFamily="18" charset="0"/>
                <a:ea typeface="Times New Roman" panose="02020603050405020304" pitchFamily="18" charset="0"/>
              </a:rPr>
              <a:t>Outside of his professional life, Dr. Burke enjoys spending time with his family, including his wife and two grown sons. He is passionate about golf, maintains a commitment to fitness, and has a keen interest in photography and fine wine.</a:t>
            </a:r>
          </a:p>
          <a:p>
            <a:pPr marL="0" marR="0"/>
            <a:r>
              <a:rPr lang="en-US" sz="1800" dirty="0">
                <a:effectLst/>
                <a:latin typeface="Times New Roman" panose="02020603050405020304" pitchFamily="18" charset="0"/>
                <a:ea typeface="Times New Roman" panose="02020603050405020304" pitchFamily="18" charset="0"/>
              </a:rPr>
              <a:t>Dr. Miles J. Burke’s unwavering dedication to pediatric ophthalmology and his significant contributions to the field make him a truly deserving recipient of this distinguished award.</a:t>
            </a:r>
          </a:p>
          <a:p>
            <a:pPr marL="0" marR="0"/>
            <a:r>
              <a:rPr lang="en-US" sz="1800" dirty="0">
                <a:effectLst/>
                <a:latin typeface="Times New Roman" panose="02020603050405020304" pitchFamily="18" charset="0"/>
                <a:ea typeface="Times New Roman" panose="02020603050405020304" pitchFamily="18" charset="0"/>
              </a:rPr>
              <a:t>Here to share more on a personal level is his colleague, </a:t>
            </a:r>
            <a:r>
              <a:rPr lang="en-US" sz="1800" dirty="0">
                <a:effectLst/>
                <a:highlight>
                  <a:srgbClr val="FFFF00"/>
                </a:highlight>
                <a:latin typeface="Times New Roman" panose="02020603050405020304" pitchFamily="18" charset="0"/>
                <a:ea typeface="Times New Roman" panose="02020603050405020304" pitchFamily="18" charset="0"/>
              </a:rPr>
              <a:t>Kathy Myers, </a:t>
            </a:r>
            <a:r>
              <a:rPr lang="en-US" sz="1800" dirty="0" err="1">
                <a:effectLst/>
                <a:highlight>
                  <a:srgbClr val="FFFF00"/>
                </a:highlight>
                <a:latin typeface="Times New Roman" panose="02020603050405020304" pitchFamily="18" charset="0"/>
                <a:ea typeface="Times New Roman" panose="02020603050405020304" pitchFamily="18" charset="0"/>
              </a:rPr>
              <a:t>Opthalmology</a:t>
            </a:r>
            <a:r>
              <a:rPr lang="en-US" sz="1800" dirty="0">
                <a:effectLst/>
                <a:highlight>
                  <a:srgbClr val="FFFF00"/>
                </a:highlight>
                <a:latin typeface="Times New Roman" panose="02020603050405020304" pitchFamily="18" charset="0"/>
                <a:ea typeface="Times New Roman" panose="02020603050405020304" pitchFamily="18" charset="0"/>
              </a:rPr>
              <a:t> Head Nurse at CCHMC</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(pleased to present with this 50 Year Award)</a:t>
            </a:r>
          </a:p>
          <a:p>
            <a:r>
              <a:rPr lang="en-US" dirty="0"/>
              <a:t>INVITE LIZ UP FOR NEXT QUESTION</a:t>
            </a:r>
          </a:p>
        </p:txBody>
      </p:sp>
      <p:sp>
        <p:nvSpPr>
          <p:cNvPr id="4" name="Slide Number Placeholder 3"/>
          <p:cNvSpPr>
            <a:spLocks noGrp="1"/>
          </p:cNvSpPr>
          <p:nvPr>
            <p:ph type="sldNum" sz="quarter" idx="5"/>
          </p:nvPr>
        </p:nvSpPr>
        <p:spPr/>
        <p:txBody>
          <a:bodyPr/>
          <a:lstStyle/>
          <a:p>
            <a:fld id="{36FC92F1-0DD2-4836-94DC-E538D1FA8571}" type="slidenum">
              <a:rPr lang="en-US" smtClean="0"/>
              <a:t>3</a:t>
            </a:fld>
            <a:endParaRPr lang="en-US"/>
          </a:p>
        </p:txBody>
      </p:sp>
    </p:spTree>
    <p:extLst>
      <p:ext uri="{BB962C8B-B14F-4D97-AF65-F5344CB8AC3E}">
        <p14:creationId xmlns:p14="http://schemas.microsoft.com/office/powerpoint/2010/main" val="369187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Lawrence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Enyon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MD</a:t>
            </a:r>
          </a:p>
          <a:p>
            <a:pPr marL="0" marR="0"/>
            <a:r>
              <a:rPr lang="en-US" sz="1800" dirty="0">
                <a:effectLst/>
                <a:latin typeface="Times New Roman" panose="02020603050405020304" pitchFamily="18" charset="0"/>
                <a:ea typeface="Times New Roman" panose="02020603050405020304" pitchFamily="18" charset="0"/>
              </a:rPr>
              <a:t>-The next of our honorees is Dr. Lawrence E. </a:t>
            </a:r>
            <a:r>
              <a:rPr lang="en-US" sz="1800" dirty="0" err="1">
                <a:effectLst/>
                <a:latin typeface="Times New Roman" panose="02020603050405020304" pitchFamily="18" charset="0"/>
                <a:ea typeface="Times New Roman" panose="02020603050405020304" pitchFamily="18" charset="0"/>
              </a:rPr>
              <a:t>Eynon</a:t>
            </a:r>
            <a:r>
              <a:rPr lang="en-US" sz="1800" dirty="0">
                <a:effectLst/>
                <a:latin typeface="Times New Roman" panose="02020603050405020304" pitchFamily="18" charset="0"/>
                <a:ea typeface="Times New Roman" panose="02020603050405020304" pitchFamily="18" charset="0"/>
              </a:rPr>
              <a:t>, a distinguished physician in the field of Diagnostic Radiology.</a:t>
            </a:r>
          </a:p>
          <a:p>
            <a:pPr marL="0" marR="0"/>
            <a:r>
              <a:rPr lang="en-US" sz="1800" dirty="0">
                <a:effectLst/>
                <a:latin typeface="Times New Roman" panose="02020603050405020304" pitchFamily="18" charset="0"/>
                <a:ea typeface="Times New Roman" panose="02020603050405020304" pitchFamily="18" charset="0"/>
              </a:rPr>
              <a:t>-Pursuant to undergraduate studies at Ohio Wesleyan University, Dr. </a:t>
            </a:r>
            <a:r>
              <a:rPr lang="en-US" sz="1800" dirty="0" err="1">
                <a:effectLst/>
                <a:latin typeface="Times New Roman" panose="02020603050405020304" pitchFamily="18" charset="0"/>
                <a:ea typeface="Times New Roman" panose="02020603050405020304" pitchFamily="18" charset="0"/>
              </a:rPr>
              <a:t>Enyon</a:t>
            </a:r>
            <a:r>
              <a:rPr lang="en-US" sz="1800" dirty="0">
                <a:effectLst/>
                <a:latin typeface="Times New Roman" panose="02020603050405020304" pitchFamily="18" charset="0"/>
                <a:ea typeface="Times New Roman" panose="02020603050405020304" pitchFamily="18" charset="0"/>
              </a:rPr>
              <a:t> earned his medical degree at the University of Cincinnati College of Medicine, graduating in 1974. </a:t>
            </a:r>
          </a:p>
          <a:p>
            <a:pPr marL="0" marR="0"/>
            <a:r>
              <a:rPr lang="en-US" sz="1800" dirty="0">
                <a:effectLst/>
                <a:latin typeface="Times New Roman" panose="02020603050405020304" pitchFamily="18" charset="0"/>
                <a:ea typeface="Times New Roman" panose="02020603050405020304" pitchFamily="18" charset="0"/>
              </a:rPr>
              <a:t>-This was followed by an internship in Pediatrics at the University of Cincinnati, and residency in Radiology at the University of Cincinnati and Cincinnati General Hospital</a:t>
            </a:r>
          </a:p>
          <a:p>
            <a:pPr marL="0" marR="0"/>
            <a:r>
              <a:rPr lang="en-US" sz="1800" dirty="0">
                <a:effectLst/>
                <a:latin typeface="Times New Roman" panose="02020603050405020304" pitchFamily="18" charset="0"/>
                <a:ea typeface="Times New Roman" panose="02020603050405020304" pitchFamily="18" charset="0"/>
              </a:rPr>
              <a:t>-I must assume Dr. </a:t>
            </a:r>
            <a:r>
              <a:rPr lang="en-US" sz="1800" dirty="0" err="1">
                <a:effectLst/>
                <a:latin typeface="Times New Roman" panose="02020603050405020304" pitchFamily="18" charset="0"/>
                <a:ea typeface="Times New Roman" panose="02020603050405020304" pitchFamily="18" charset="0"/>
              </a:rPr>
              <a:t>Enyon</a:t>
            </a:r>
            <a:r>
              <a:rPr lang="en-US" sz="1800" dirty="0">
                <a:effectLst/>
                <a:latin typeface="Times New Roman" panose="02020603050405020304" pitchFamily="18" charset="0"/>
                <a:ea typeface="Times New Roman" panose="02020603050405020304" pitchFamily="18" charset="0"/>
              </a:rPr>
              <a:t> gave up sleeping for the entire year of 1978, because it was at this time that he completed his Chief Residency served as Staff Radiologist for Special Procedures at UCMC, and transitioned to Private Practice at Nuray Radiologists.</a:t>
            </a:r>
          </a:p>
          <a:p>
            <a:pPr marL="0" marR="0"/>
            <a:r>
              <a:rPr lang="en-US" sz="1800" dirty="0">
                <a:effectLst/>
                <a:latin typeface="Times New Roman" panose="02020603050405020304" pitchFamily="18" charset="0"/>
                <a:ea typeface="Times New Roman" panose="02020603050405020304" pitchFamily="18" charset="0"/>
              </a:rPr>
              <a:t>-It was with </a:t>
            </a:r>
            <a:r>
              <a:rPr lang="en-US" sz="1800" dirty="0" err="1">
                <a:effectLst/>
                <a:latin typeface="Times New Roman" panose="02020603050405020304" pitchFamily="18" charset="0"/>
                <a:ea typeface="Times New Roman" panose="02020603050405020304" pitchFamily="18" charset="0"/>
              </a:rPr>
              <a:t>NuRay</a:t>
            </a:r>
            <a:r>
              <a:rPr lang="en-US" sz="1800" dirty="0">
                <a:effectLst/>
                <a:latin typeface="Times New Roman" panose="02020603050405020304" pitchFamily="18" charset="0"/>
                <a:ea typeface="Times New Roman" panose="02020603050405020304" pitchFamily="18" charset="0"/>
              </a:rPr>
              <a:t> that Dr. </a:t>
            </a:r>
            <a:r>
              <a:rPr lang="en-US" sz="1800" dirty="0" err="1">
                <a:effectLst/>
                <a:latin typeface="Times New Roman" panose="02020603050405020304" pitchFamily="18" charset="0"/>
                <a:ea typeface="Times New Roman" panose="02020603050405020304" pitchFamily="18" charset="0"/>
              </a:rPr>
              <a:t>Enyon</a:t>
            </a:r>
            <a:r>
              <a:rPr lang="en-US" sz="1800" dirty="0">
                <a:effectLst/>
                <a:latin typeface="Times New Roman" panose="02020603050405020304" pitchFamily="18" charset="0"/>
                <a:ea typeface="Times New Roman" panose="02020603050405020304" pitchFamily="18" charset="0"/>
              </a:rPr>
              <a:t> would continue to practice until 2015 when he transitioned for his last year of practice at Columbus Radiology Corp before retirement in May of 2016</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4</a:t>
            </a:fld>
            <a:endParaRPr lang="en-US"/>
          </a:p>
        </p:txBody>
      </p:sp>
    </p:spTree>
    <p:extLst>
      <p:ext uri="{BB962C8B-B14F-4D97-AF65-F5344CB8AC3E}">
        <p14:creationId xmlns:p14="http://schemas.microsoft.com/office/powerpoint/2010/main" val="262054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-Dr. </a:t>
            </a:r>
            <a:r>
              <a:rPr lang="en-US" sz="1800" dirty="0" err="1">
                <a:effectLst/>
                <a:latin typeface="Times New Roman" panose="02020603050405020304" pitchFamily="18" charset="0"/>
                <a:ea typeface="Times New Roman" panose="02020603050405020304" pitchFamily="18" charset="0"/>
              </a:rPr>
              <a:t>Enyon</a:t>
            </a:r>
            <a:r>
              <a:rPr lang="en-US" sz="1800" dirty="0">
                <a:effectLst/>
                <a:latin typeface="Times New Roman" panose="02020603050405020304" pitchFamily="18" charset="0"/>
                <a:ea typeface="Times New Roman" panose="02020603050405020304" pitchFamily="18" charset="0"/>
              </a:rPr>
              <a:t> recalls the highlight of his career taking place in 1985, when he installed the first 1.5 Tesla MRI Unit in the Tristate region. And no, I checked, no relation to the car (thank you Google). Tesla is the unit of </a:t>
            </a:r>
            <a:r>
              <a:rPr lang="en-US" sz="1800" dirty="0">
                <a:effectLst/>
                <a:highlight>
                  <a:srgbClr val="FFFF00"/>
                </a:highlight>
                <a:latin typeface="Times New Roman" panose="02020603050405020304" pitchFamily="18" charset="0"/>
                <a:ea typeface="Times New Roman" panose="02020603050405020304" pitchFamily="18" charset="0"/>
              </a:rPr>
              <a:t>measurement used to describe the strength of a scanner's magnetic field.  For reference: While the very first commercially available MR systems operated at field strengths between 0.3 and 0.6 Tesla (T) using permanent magnets, cryogenically cooled, superconducting 1.5T systems were introduced in rapid succession in 1985 and subsequently dominated the market as the standard for clinical imaging. Dr. </a:t>
            </a:r>
            <a:r>
              <a:rPr lang="en-US" sz="1800" dirty="0" err="1">
                <a:effectLst/>
                <a:highlight>
                  <a:srgbClr val="FFFF00"/>
                </a:highlight>
                <a:latin typeface="Times New Roman" panose="02020603050405020304" pitchFamily="18" charset="0"/>
                <a:ea typeface="Times New Roman" panose="02020603050405020304" pitchFamily="18" charset="0"/>
              </a:rPr>
              <a:t>Enyon’s</a:t>
            </a:r>
            <a:r>
              <a:rPr lang="en-US" sz="1800" dirty="0">
                <a:effectLst/>
                <a:highlight>
                  <a:srgbClr val="FFFF00"/>
                </a:highlight>
                <a:latin typeface="Times New Roman" panose="02020603050405020304" pitchFamily="18" charset="0"/>
                <a:ea typeface="Times New Roman" panose="02020603050405020304" pitchFamily="18" charset="0"/>
              </a:rPr>
              <a:t> installation of this advanced technology was a landmark achievement that significantly advanced diagnostic imaging in the area.</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-BUT, Dr. </a:t>
            </a:r>
            <a:r>
              <a:rPr lang="en-US" sz="1800" dirty="0" err="1">
                <a:effectLst/>
                <a:latin typeface="Times New Roman" panose="02020603050405020304" pitchFamily="18" charset="0"/>
                <a:ea typeface="Times New Roman" panose="02020603050405020304" pitchFamily="18" charset="0"/>
              </a:rPr>
              <a:t>Eynon’s</a:t>
            </a:r>
            <a:r>
              <a:rPr lang="en-US" sz="1800" dirty="0">
                <a:effectLst/>
                <a:latin typeface="Times New Roman" panose="02020603050405020304" pitchFamily="18" charset="0"/>
                <a:ea typeface="Times New Roman" panose="02020603050405020304" pitchFamily="18" charset="0"/>
              </a:rPr>
              <a:t> career is marked not only by his technical expertise but also by his wise advice for future generations of physicians. His counsel to “keep an open mind and focus on future goals, one day at a time,” reflects his thoughtful and patient-centered approach to medicine.</a:t>
            </a:r>
          </a:p>
          <a:p>
            <a:pPr marL="0" marR="0"/>
            <a:r>
              <a:rPr lang="en-US" sz="1800" dirty="0">
                <a:effectLst/>
                <a:latin typeface="Times New Roman" panose="02020603050405020304" pitchFamily="18" charset="0"/>
                <a:ea typeface="Times New Roman" panose="02020603050405020304" pitchFamily="18" charset="0"/>
              </a:rPr>
              <a:t>Beyond his professional achievements, Dr. </a:t>
            </a:r>
            <a:r>
              <a:rPr lang="en-US" sz="1800" dirty="0" err="1">
                <a:effectLst/>
                <a:latin typeface="Times New Roman" panose="02020603050405020304" pitchFamily="18" charset="0"/>
                <a:ea typeface="Times New Roman" panose="02020603050405020304" pitchFamily="18" charset="0"/>
              </a:rPr>
              <a:t>Eynon</a:t>
            </a:r>
            <a:r>
              <a:rPr lang="en-US" sz="1800" dirty="0">
                <a:effectLst/>
                <a:latin typeface="Times New Roman" panose="02020603050405020304" pitchFamily="18" charset="0"/>
                <a:ea typeface="Times New Roman" panose="02020603050405020304" pitchFamily="18" charset="0"/>
              </a:rPr>
              <a:t> values his family life deeply. He is married and is the proud father of a son and a daughter, aged 48 and 50, respectively.</a:t>
            </a:r>
          </a:p>
          <a:p>
            <a:pPr marL="0" marR="0"/>
            <a:r>
              <a:rPr lang="en-US" sz="1800" dirty="0">
                <a:effectLst/>
                <a:latin typeface="Times New Roman" panose="02020603050405020304" pitchFamily="18" charset="0"/>
                <a:ea typeface="Times New Roman" panose="02020603050405020304" pitchFamily="18" charset="0"/>
              </a:rPr>
              <a:t>Dr. </a:t>
            </a:r>
            <a:r>
              <a:rPr lang="en-US" sz="1800" dirty="0" err="1">
                <a:effectLst/>
                <a:latin typeface="Times New Roman" panose="02020603050405020304" pitchFamily="18" charset="0"/>
                <a:ea typeface="Times New Roman" panose="02020603050405020304" pitchFamily="18" charset="0"/>
              </a:rPr>
              <a:t>Eynon</a:t>
            </a:r>
            <a:r>
              <a:rPr lang="en-US" sz="1800" dirty="0">
                <a:effectLst/>
                <a:latin typeface="Times New Roman" panose="02020603050405020304" pitchFamily="18" charset="0"/>
                <a:ea typeface="Times New Roman" panose="02020603050405020304" pitchFamily="18" charset="0"/>
              </a:rPr>
              <a:t>, on behalf of everyone here, we extend our deepest gratitude and congratulations for your remarkable career. We are honored to present you with this award in recognition of your half-century of excellence in medicine.</a:t>
            </a:r>
          </a:p>
          <a:p>
            <a:pPr marL="0" marR="0"/>
            <a:r>
              <a:rPr lang="en-US" sz="1800" b="1" dirty="0">
                <a:effectLst/>
                <a:latin typeface="Times New Roman" panose="02020603050405020304" pitchFamily="18" charset="0"/>
                <a:ea typeface="Times New Roman" panose="02020603050405020304" pitchFamily="18" charset="0"/>
              </a:rPr>
              <a:t>[Presenter hands the award to Dr. </a:t>
            </a:r>
            <a:r>
              <a:rPr lang="en-US" sz="1800" b="1" dirty="0" err="1">
                <a:effectLst/>
                <a:latin typeface="Times New Roman" panose="02020603050405020304" pitchFamily="18" charset="0"/>
                <a:ea typeface="Times New Roman" panose="02020603050405020304" pitchFamily="18" charset="0"/>
              </a:rPr>
              <a:t>Eynon</a:t>
            </a:r>
            <a:r>
              <a:rPr lang="en-US" sz="1800" b="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dirty="0"/>
              <a:t>INVITE LIZ UP</a:t>
            </a:r>
          </a:p>
        </p:txBody>
      </p:sp>
      <p:sp>
        <p:nvSpPr>
          <p:cNvPr id="4" name="Slide Number Placeholder 3"/>
          <p:cNvSpPr>
            <a:spLocks noGrp="1"/>
          </p:cNvSpPr>
          <p:nvPr>
            <p:ph type="sldNum" sz="quarter" idx="5"/>
          </p:nvPr>
        </p:nvSpPr>
        <p:spPr/>
        <p:txBody>
          <a:bodyPr/>
          <a:lstStyle/>
          <a:p>
            <a:fld id="{36FC92F1-0DD2-4836-94DC-E538D1FA8571}" type="slidenum">
              <a:rPr lang="en-US" smtClean="0"/>
              <a:t>5</a:t>
            </a:fld>
            <a:endParaRPr lang="en-US"/>
          </a:p>
        </p:txBody>
      </p:sp>
    </p:spTree>
    <p:extLst>
      <p:ext uri="{BB962C8B-B14F-4D97-AF65-F5344CB8AC3E}">
        <p14:creationId xmlns:p14="http://schemas.microsoft.com/office/powerpoint/2010/main" val="308473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Oran Daniel Fox, MD (invite Albert </a:t>
            </a:r>
            <a:r>
              <a:rPr lang="en-US" sz="1800" dirty="0" err="1">
                <a:effectLst/>
                <a:latin typeface="Times New Roman" panose="02020603050405020304" pitchFamily="18" charset="0"/>
                <a:ea typeface="Times New Roman" panose="02020603050405020304" pitchFamily="18" charset="0"/>
              </a:rPr>
              <a:t>Weisbrot</a:t>
            </a:r>
            <a:r>
              <a:rPr lang="en-US" sz="1800" dirty="0">
                <a:effectLst/>
                <a:latin typeface="Times New Roman" panose="02020603050405020304" pitchFamily="18" charset="0"/>
                <a:ea typeface="Times New Roman" panose="02020603050405020304" pitchFamily="18" charset="0"/>
              </a:rPr>
              <a:t> up)</a:t>
            </a:r>
          </a:p>
          <a:p>
            <a:pPr marL="0" marR="0"/>
            <a:r>
              <a:rPr lang="en-US" sz="1800" dirty="0">
                <a:effectLst/>
                <a:latin typeface="Times New Roman" panose="02020603050405020304" pitchFamily="18" charset="0"/>
                <a:ea typeface="Times New Roman" panose="02020603050405020304" pitchFamily="18" charset="0"/>
              </a:rPr>
              <a:t>Dr. Oran Daniel Fox is a highly accomplished orthopaedic surgeon whose distinguished career has spanned several decades and two states. He earned his Bachelor of Science degree, cum laude, from the University of Cincinnati in 1971 and his medical degree from Ohio State University College of Medicine in 1974. Following his graduation, he completed his internship at Grady Memorial Hospital and an orthopaedic residency at Ohio State University from 1975 to 1979.</a:t>
            </a:r>
          </a:p>
          <a:p>
            <a:pPr marL="0" marR="0"/>
            <a:r>
              <a:rPr lang="en-US" sz="1800" dirty="0">
                <a:effectLst/>
                <a:latin typeface="Times New Roman" panose="02020603050405020304" pitchFamily="18" charset="0"/>
                <a:ea typeface="Times New Roman" panose="02020603050405020304" pitchFamily="18" charset="0"/>
              </a:rPr>
              <a:t>In 1979, Dr. Fox began his private practice in Orthopaedic Surgery in Cincinnati. He served with distinction at Northwest </a:t>
            </a:r>
            <a:r>
              <a:rPr lang="en-US" sz="1800" dirty="0" err="1">
                <a:effectLst/>
                <a:latin typeface="Times New Roman" panose="02020603050405020304" pitchFamily="18" charset="0"/>
                <a:ea typeface="Times New Roman" panose="02020603050405020304" pitchFamily="18" charset="0"/>
              </a:rPr>
              <a:t>Orthopaedics</a:t>
            </a:r>
            <a:r>
              <a:rPr lang="en-US" sz="1800" dirty="0">
                <a:effectLst/>
                <a:latin typeface="Times New Roman" panose="02020603050405020304" pitchFamily="18" charset="0"/>
                <a:ea typeface="Times New Roman" panose="02020603050405020304" pitchFamily="18" charset="0"/>
              </a:rPr>
              <a:t> until 1995, followed by Orthopaedic Associates until 1997, and Beacon </a:t>
            </a:r>
            <a:r>
              <a:rPr lang="en-US" sz="1800" dirty="0" err="1">
                <a:effectLst/>
                <a:latin typeface="Times New Roman" panose="02020603050405020304" pitchFamily="18" charset="0"/>
                <a:ea typeface="Times New Roman" panose="02020603050405020304" pitchFamily="18" charset="0"/>
              </a:rPr>
              <a:t>Orthopaedics</a:t>
            </a:r>
            <a:r>
              <a:rPr lang="en-US" sz="1800" dirty="0">
                <a:effectLst/>
                <a:latin typeface="Times New Roman" panose="02020603050405020304" pitchFamily="18" charset="0"/>
                <a:ea typeface="Times New Roman" panose="02020603050405020304" pitchFamily="18" charset="0"/>
              </a:rPr>
              <a:t> &amp; Sports Medicine until his retirement in 2013. After relocating to Florida, he continued his medical practice as an independent contractor for 21st Century Oncology in Estero, FL, until he fully retired in 2018.</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6</a:t>
            </a:fld>
            <a:endParaRPr lang="en-US"/>
          </a:p>
        </p:txBody>
      </p:sp>
    </p:spTree>
    <p:extLst>
      <p:ext uri="{BB962C8B-B14F-4D97-AF65-F5344CB8AC3E}">
        <p14:creationId xmlns:p14="http://schemas.microsoft.com/office/powerpoint/2010/main" val="103385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Throughout his career, Dr. Fox has been a dedicated member of several professional organizations, including the American Academy of Orthopaedic Surgery, the American Medical Association, and the Florida Medical Society. He achieved board certification in Orthopaedic Surgery in 1981. Beyond his professional life, he has contributed to his community as a past president of the Yavneh Day School Board and Temple Judea of Ft. Myers, FL.</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The career highlights noted by Dr. Fox are reiterated in his advice for new physicians when he says “Our role as I see it now is service in all aspects of our lives, not just the practice of medicine.”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Married to Ellen Turner since 1973, Dr. Fox is the proud father of four children and the grandfather of five grandchildren. </a:t>
            </a:r>
          </a:p>
          <a:p>
            <a:pPr marL="0" marR="0"/>
            <a:endParaRPr lang="en-US" sz="1800" dirty="0">
              <a:effectLst/>
              <a:latin typeface="Times New Roman" panose="02020603050405020304" pitchFamily="18" charset="0"/>
            </a:endParaRPr>
          </a:p>
          <a:p>
            <a:pPr marL="0" marR="0"/>
            <a:r>
              <a:rPr lang="en-US" dirty="0"/>
              <a:t>Here to share more is Dr. </a:t>
            </a:r>
            <a:r>
              <a:rPr lang="en-US" dirty="0" err="1"/>
              <a:t>Weisbrot</a:t>
            </a:r>
            <a:endParaRPr lang="en-US" dirty="0"/>
          </a:p>
          <a:p>
            <a:r>
              <a:rPr lang="en-US" dirty="0"/>
              <a:t>(PRESENT AWARD)</a:t>
            </a:r>
          </a:p>
          <a:p>
            <a:r>
              <a:rPr lang="en-US" dirty="0"/>
              <a:t>Invite LIZ</a:t>
            </a:r>
          </a:p>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7</a:t>
            </a:fld>
            <a:endParaRPr lang="en-US"/>
          </a:p>
        </p:txBody>
      </p:sp>
    </p:spTree>
    <p:extLst>
      <p:ext uri="{BB962C8B-B14F-4D97-AF65-F5344CB8AC3E}">
        <p14:creationId xmlns:p14="http://schemas.microsoft.com/office/powerpoint/2010/main" val="18619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FC92F1-0DD2-4836-94DC-E538D1FA8571}" type="slidenum">
              <a:rPr lang="en-US" smtClean="0"/>
              <a:t>8</a:t>
            </a:fld>
            <a:endParaRPr lang="en-US"/>
          </a:p>
        </p:txBody>
      </p:sp>
    </p:spTree>
    <p:extLst>
      <p:ext uri="{BB962C8B-B14F-4D97-AF65-F5344CB8AC3E}">
        <p14:creationId xmlns:p14="http://schemas.microsoft.com/office/powerpoint/2010/main" val="200632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FC92F1-0DD2-4836-94DC-E538D1FA8571}" type="slidenum">
              <a:rPr lang="en-US" smtClean="0"/>
              <a:t>9</a:t>
            </a:fld>
            <a:endParaRPr lang="en-US"/>
          </a:p>
        </p:txBody>
      </p:sp>
    </p:spTree>
    <p:extLst>
      <p:ext uri="{BB962C8B-B14F-4D97-AF65-F5344CB8AC3E}">
        <p14:creationId xmlns:p14="http://schemas.microsoft.com/office/powerpoint/2010/main" val="138022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grpSp>
        <p:nvGrpSpPr>
          <p:cNvPr id="2" name="Group 2"/>
          <p:cNvGrpSpPr/>
          <p:nvPr/>
        </p:nvGrpSpPr>
        <p:grpSpPr>
          <a:xfrm>
            <a:off x="13026097" y="-143874"/>
            <a:ext cx="5506489" cy="10574748"/>
            <a:chOff x="0" y="0"/>
            <a:chExt cx="1450269" cy="2785119"/>
          </a:xfrm>
        </p:grpSpPr>
        <p:sp>
          <p:nvSpPr>
            <p:cNvPr id="3" name="Freeform 3"/>
            <p:cNvSpPr/>
            <p:nvPr/>
          </p:nvSpPr>
          <p:spPr>
            <a:xfrm>
              <a:off x="0" y="0"/>
              <a:ext cx="1450269" cy="2785119"/>
            </a:xfrm>
            <a:custGeom>
              <a:avLst/>
              <a:gdLst/>
              <a:ahLst/>
              <a:cxnLst/>
              <a:rect l="l" t="t" r="r" b="b"/>
              <a:pathLst>
                <a:path w="1450269" h="2785119">
                  <a:moveTo>
                    <a:pt x="0" y="0"/>
                  </a:moveTo>
                  <a:lnTo>
                    <a:pt x="1450269" y="0"/>
                  </a:lnTo>
                  <a:lnTo>
                    <a:pt x="1450269" y="2785119"/>
                  </a:lnTo>
                  <a:lnTo>
                    <a:pt x="0" y="2785119"/>
                  </a:lnTo>
                  <a:close/>
                </a:path>
              </a:pathLst>
            </a:custGeom>
            <a:solidFill>
              <a:srgbClr val="11324D"/>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248775"/>
            <a:ext cx="11997397" cy="0"/>
          </a:xfrm>
          <a:prstGeom prst="line">
            <a:avLst/>
          </a:prstGeom>
          <a:ln w="9525" cap="flat">
            <a:solidFill>
              <a:srgbClr val="11324D"/>
            </a:solidFill>
            <a:prstDash val="solid"/>
            <a:headEnd type="none" w="sm" len="sm"/>
            <a:tailEnd type="none" w="sm" len="sm"/>
          </a:ln>
        </p:spPr>
        <p:txBody>
          <a:bodyPr/>
          <a:lstStyle/>
          <a:p>
            <a:endParaRPr lang="en-US"/>
          </a:p>
        </p:txBody>
      </p:sp>
      <p:grpSp>
        <p:nvGrpSpPr>
          <p:cNvPr id="6" name="Group 6"/>
          <p:cNvGrpSpPr/>
          <p:nvPr/>
        </p:nvGrpSpPr>
        <p:grpSpPr>
          <a:xfrm>
            <a:off x="10355031" y="1877759"/>
            <a:ext cx="6649952" cy="6000022"/>
            <a:chOff x="0" y="0"/>
            <a:chExt cx="9646885" cy="9553242"/>
          </a:xfrm>
        </p:grpSpPr>
        <p:pic>
          <p:nvPicPr>
            <p:cNvPr id="7" name="Picture 7"/>
            <p:cNvPicPr>
              <a:picLocks noChangeAspect="1"/>
            </p:cNvPicPr>
            <p:nvPr/>
          </p:nvPicPr>
          <p:blipFill>
            <a:blip r:embed="rId3"/>
            <a:srcRect l="22798" r="22798"/>
            <a:stretch>
              <a:fillRect/>
            </a:stretch>
          </p:blipFill>
          <p:spPr>
            <a:xfrm>
              <a:off x="0" y="0"/>
              <a:ext cx="9646885" cy="9553242"/>
            </a:xfrm>
            <a:prstGeom prst="rect">
              <a:avLst/>
            </a:prstGeom>
          </p:spPr>
        </p:pic>
      </p:grpSp>
      <p:sp>
        <p:nvSpPr>
          <p:cNvPr id="8" name="TextBox 8"/>
          <p:cNvSpPr txBox="1"/>
          <p:nvPr/>
        </p:nvSpPr>
        <p:spPr>
          <a:xfrm>
            <a:off x="13486083" y="9059879"/>
            <a:ext cx="3773217" cy="323935"/>
          </a:xfrm>
          <a:prstGeom prst="rect">
            <a:avLst/>
          </a:prstGeom>
        </p:spPr>
        <p:txBody>
          <a:bodyPr lIns="0" tIns="0" rIns="0" bIns="0" rtlCol="0" anchor="t">
            <a:spAutoFit/>
          </a:bodyPr>
          <a:lstStyle/>
          <a:p>
            <a:pPr algn="r">
              <a:lnSpc>
                <a:spcPts val="2800"/>
              </a:lnSpc>
            </a:pPr>
            <a:endParaRPr lang="en-US" sz="2000" dirty="0">
              <a:solidFill>
                <a:srgbClr val="FBF7F0"/>
              </a:solidFill>
              <a:latin typeface="Lato Bold"/>
            </a:endParaRPr>
          </a:p>
        </p:txBody>
      </p:sp>
      <p:sp>
        <p:nvSpPr>
          <p:cNvPr id="9" name="AutoShape 9"/>
          <p:cNvSpPr/>
          <p:nvPr/>
        </p:nvSpPr>
        <p:spPr>
          <a:xfrm rot="106868">
            <a:off x="13025986" y="9246402"/>
            <a:ext cx="460208" cy="0"/>
          </a:xfrm>
          <a:prstGeom prst="line">
            <a:avLst/>
          </a:prstGeom>
          <a:ln w="9525" cap="flat">
            <a:solidFill>
              <a:srgbClr val="FFFFFF"/>
            </a:solidFill>
            <a:prstDash val="solid"/>
            <a:headEnd type="none" w="sm" len="sm"/>
            <a:tailEnd type="none" w="sm" len="sm"/>
          </a:ln>
        </p:spPr>
        <p:txBody>
          <a:bodyPr/>
          <a:lstStyle/>
          <a:p>
            <a:endParaRPr lang="en-US"/>
          </a:p>
        </p:txBody>
      </p:sp>
      <p:sp>
        <p:nvSpPr>
          <p:cNvPr id="10" name="AutoShape 10"/>
          <p:cNvSpPr/>
          <p:nvPr/>
        </p:nvSpPr>
        <p:spPr>
          <a:xfrm>
            <a:off x="1028700" y="1038225"/>
            <a:ext cx="11997397" cy="0"/>
          </a:xfrm>
          <a:prstGeom prst="line">
            <a:avLst/>
          </a:prstGeom>
          <a:ln w="9525" cap="flat">
            <a:solidFill>
              <a:srgbClr val="11324D"/>
            </a:solidFill>
            <a:prstDash val="solid"/>
            <a:headEnd type="none" w="sm" len="sm"/>
            <a:tailEnd type="none" w="sm" len="sm"/>
          </a:ln>
        </p:spPr>
        <p:txBody>
          <a:bodyPr/>
          <a:lstStyle/>
          <a:p>
            <a:endParaRPr lang="en-US"/>
          </a:p>
        </p:txBody>
      </p:sp>
      <p:sp>
        <p:nvSpPr>
          <p:cNvPr id="13" name="TextBox 13"/>
          <p:cNvSpPr txBox="1"/>
          <p:nvPr/>
        </p:nvSpPr>
        <p:spPr>
          <a:xfrm>
            <a:off x="8704522" y="5736593"/>
            <a:ext cx="3320068" cy="3559496"/>
          </a:xfrm>
          <a:prstGeom prst="rect">
            <a:avLst/>
          </a:prstGeom>
        </p:spPr>
        <p:txBody>
          <a:bodyPr lIns="50800" tIns="50800" rIns="50800" bIns="50800" rtlCol="0" anchor="ctr"/>
          <a:lstStyle/>
          <a:p>
            <a:pPr algn="ctr">
              <a:lnSpc>
                <a:spcPts val="2659"/>
              </a:lnSpc>
            </a:pPr>
            <a:endParaRPr/>
          </a:p>
        </p:txBody>
      </p:sp>
      <p:sp>
        <p:nvSpPr>
          <p:cNvPr id="17" name="TextBox 17"/>
          <p:cNvSpPr txBox="1"/>
          <p:nvPr/>
        </p:nvSpPr>
        <p:spPr>
          <a:xfrm>
            <a:off x="1213406" y="2461359"/>
            <a:ext cx="8218283" cy="1878271"/>
          </a:xfrm>
          <a:prstGeom prst="rect">
            <a:avLst/>
          </a:prstGeom>
        </p:spPr>
        <p:txBody>
          <a:bodyPr wrap="square" lIns="0" tIns="0" rIns="0" bIns="0" rtlCol="0" anchor="t">
            <a:spAutoFit/>
          </a:bodyPr>
          <a:lstStyle/>
          <a:p>
            <a:pPr>
              <a:lnSpc>
                <a:spcPts val="7699"/>
              </a:lnSpc>
            </a:pPr>
            <a:r>
              <a:rPr lang="en-US" sz="5499" dirty="0">
                <a:solidFill>
                  <a:srgbClr val="11324D"/>
                </a:solidFill>
                <a:latin typeface="Lato Bold"/>
              </a:rPr>
              <a:t>50 Year Physician Awards </a:t>
            </a:r>
          </a:p>
          <a:p>
            <a:pPr>
              <a:lnSpc>
                <a:spcPts val="7699"/>
              </a:lnSpc>
            </a:pPr>
            <a:r>
              <a:rPr lang="en-US" sz="5499" dirty="0">
                <a:solidFill>
                  <a:srgbClr val="11324D"/>
                </a:solidFill>
                <a:latin typeface="Lato Bold"/>
              </a:rPr>
              <a:t>Celebration</a:t>
            </a:r>
          </a:p>
        </p:txBody>
      </p:sp>
      <p:sp>
        <p:nvSpPr>
          <p:cNvPr id="18" name="TextBox 18"/>
          <p:cNvSpPr txBox="1"/>
          <p:nvPr/>
        </p:nvSpPr>
        <p:spPr>
          <a:xfrm>
            <a:off x="1273492" y="4539947"/>
            <a:ext cx="6271231" cy="426335"/>
          </a:xfrm>
          <a:prstGeom prst="rect">
            <a:avLst/>
          </a:prstGeom>
        </p:spPr>
        <p:txBody>
          <a:bodyPr lIns="0" tIns="0" rIns="0" bIns="0" rtlCol="0" anchor="t">
            <a:spAutoFit/>
          </a:bodyPr>
          <a:lstStyle/>
          <a:p>
            <a:pPr>
              <a:lnSpc>
                <a:spcPts val="3499"/>
              </a:lnSpc>
            </a:pPr>
            <a:r>
              <a:rPr lang="en-US" sz="2499" dirty="0">
                <a:solidFill>
                  <a:srgbClr val="11324D"/>
                </a:solidFill>
                <a:latin typeface="Poppins Light"/>
              </a:rPr>
              <a:t>August 28, 2024</a:t>
            </a:r>
          </a:p>
        </p:txBody>
      </p:sp>
      <p:pic>
        <p:nvPicPr>
          <p:cNvPr id="19" name="Picture 18">
            <a:extLst>
              <a:ext uri="{FF2B5EF4-FFF2-40B4-BE49-F238E27FC236}">
                <a16:creationId xmlns:a16="http://schemas.microsoft.com/office/drawing/2014/main" id="{A473CA4E-CD8D-DD2F-8F97-8E73D37CFA71}"/>
              </a:ext>
            </a:extLst>
          </p:cNvPr>
          <p:cNvPicPr>
            <a:picLocks noChangeAspect="1"/>
          </p:cNvPicPr>
          <p:nvPr/>
        </p:nvPicPr>
        <p:blipFill>
          <a:blip r:embed="rId4"/>
          <a:stretch>
            <a:fillRect/>
          </a:stretch>
        </p:blipFill>
        <p:spPr>
          <a:xfrm>
            <a:off x="1188936" y="7106892"/>
            <a:ext cx="6068929" cy="1981510"/>
          </a:xfrm>
          <a:prstGeom prst="rect">
            <a:avLst/>
          </a:prstGeom>
        </p:spPr>
      </p:pic>
      <p:sp>
        <p:nvSpPr>
          <p:cNvPr id="21" name="TextBox 20">
            <a:extLst>
              <a:ext uri="{FF2B5EF4-FFF2-40B4-BE49-F238E27FC236}">
                <a16:creationId xmlns:a16="http://schemas.microsoft.com/office/drawing/2014/main" id="{7FEE6DE6-E6E6-F02A-E5AC-84501D2B3D3D}"/>
              </a:ext>
            </a:extLst>
          </p:cNvPr>
          <p:cNvSpPr txBox="1"/>
          <p:nvPr/>
        </p:nvSpPr>
        <p:spPr>
          <a:xfrm>
            <a:off x="1273492" y="5802656"/>
            <a:ext cx="6040059" cy="1045351"/>
          </a:xfrm>
          <a:prstGeom prst="rect">
            <a:avLst/>
          </a:prstGeom>
          <a:noFill/>
        </p:spPr>
        <p:txBody>
          <a:bodyPr wrap="square">
            <a:spAutoFit/>
          </a:bodyPr>
          <a:lstStyle/>
          <a:p>
            <a:pPr>
              <a:lnSpc>
                <a:spcPts val="8979"/>
              </a:lnSpc>
            </a:pPr>
            <a:r>
              <a:rPr lang="en-US" sz="3200" dirty="0">
                <a:solidFill>
                  <a:srgbClr val="11324D"/>
                </a:solidFill>
                <a:latin typeface="Lato Bold"/>
              </a:rPr>
              <a:t>Special Thanks to Our Sponsor:</a:t>
            </a:r>
          </a:p>
        </p:txBody>
      </p:sp>
      <p:sp>
        <p:nvSpPr>
          <p:cNvPr id="23" name="TextBox 22">
            <a:extLst>
              <a:ext uri="{FF2B5EF4-FFF2-40B4-BE49-F238E27FC236}">
                <a16:creationId xmlns:a16="http://schemas.microsoft.com/office/drawing/2014/main" id="{47C334D3-27E4-7E4E-C1FA-6AE0BB245E96}"/>
              </a:ext>
            </a:extLst>
          </p:cNvPr>
          <p:cNvSpPr txBox="1"/>
          <p:nvPr/>
        </p:nvSpPr>
        <p:spPr>
          <a:xfrm>
            <a:off x="1206914" y="1795623"/>
            <a:ext cx="9262872" cy="529504"/>
          </a:xfrm>
          <a:prstGeom prst="rect">
            <a:avLst/>
          </a:prstGeom>
          <a:noFill/>
        </p:spPr>
        <p:txBody>
          <a:bodyPr wrap="square">
            <a:spAutoFit/>
          </a:bodyPr>
          <a:lstStyle/>
          <a:p>
            <a:pPr>
              <a:lnSpc>
                <a:spcPts val="3499"/>
              </a:lnSpc>
            </a:pPr>
            <a:r>
              <a:rPr lang="en-US" sz="2800" dirty="0">
                <a:solidFill>
                  <a:srgbClr val="11324D"/>
                </a:solidFill>
                <a:latin typeface="Poppins Light"/>
              </a:rPr>
              <a:t>Academy of Medicine of Cincinnati</a:t>
            </a:r>
          </a:p>
        </p:txBody>
      </p:sp>
      <p:sp>
        <p:nvSpPr>
          <p:cNvPr id="12" name="TextBox 11">
            <a:extLst>
              <a:ext uri="{FF2B5EF4-FFF2-40B4-BE49-F238E27FC236}">
                <a16:creationId xmlns:a16="http://schemas.microsoft.com/office/drawing/2014/main" id="{C4BC9C73-72B6-AAAB-7150-AF43EBD56F8B}"/>
              </a:ext>
            </a:extLst>
          </p:cNvPr>
          <p:cNvSpPr txBox="1"/>
          <p:nvPr/>
        </p:nvSpPr>
        <p:spPr>
          <a:xfrm>
            <a:off x="1188936" y="9615269"/>
            <a:ext cx="8767144" cy="369332"/>
          </a:xfrm>
          <a:prstGeom prst="rect">
            <a:avLst/>
          </a:prstGeom>
          <a:noFill/>
        </p:spPr>
        <p:txBody>
          <a:bodyPr wrap="none" rtlCol="0">
            <a:spAutoFit/>
          </a:bodyPr>
          <a:lstStyle/>
          <a:p>
            <a:r>
              <a:rPr lang="en-US" dirty="0">
                <a:solidFill>
                  <a:schemeClr val="tx2">
                    <a:lumMod val="75000"/>
                  </a:schemeClr>
                </a:solidFill>
                <a:latin typeface="Lato" panose="020F0502020204030203" pitchFamily="34" charset="0"/>
                <a:ea typeface="Lato" panose="020F0502020204030203" pitchFamily="34" charset="0"/>
                <a:cs typeface="Lato" panose="020F0502020204030203" pitchFamily="34" charset="0"/>
              </a:rPr>
              <a:t>50 Year Physician Awards Presented on Behalf of the Ohio State Medical Association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Leon A. Reid, III, MD </a:t>
            </a:r>
            <a:endParaRPr lang="en-US" sz="5400" dirty="0">
              <a:effectLst/>
              <a:latin typeface="Lato" panose="020F0502020204030203" pitchFamily="34" charset="0"/>
              <a:ea typeface="Lato" panose="020F0502020204030203" pitchFamily="34" charset="0"/>
              <a:cs typeface="Lato" panose="020F0502020204030203" pitchFamily="34" charset="0"/>
            </a:endParaRPr>
          </a:p>
          <a:p>
            <a:r>
              <a:rPr lang="en-US" sz="5400" b="1" dirty="0">
                <a:effectLst/>
                <a:latin typeface="Lato" panose="020F0502020204030203" pitchFamily="34" charset="0"/>
                <a:ea typeface="Lato" panose="020F0502020204030203" pitchFamily="34" charset="0"/>
                <a:cs typeface="Lato" panose="020F0502020204030203" pitchFamily="34" charset="0"/>
              </a:rPr>
              <a:t>Ophthalmology</a:t>
            </a: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144000" y="2829574"/>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80393" y="3909821"/>
            <a:ext cx="8352459" cy="1538883"/>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BS – Virginia Union University, 1970</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MD – Meharry Medical College, 1974</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Internal Medicine Residency – District of Columbia General Hospital, 1974-1975</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Ophthalmology Residency – Howard University Hospital, 1975-1978</a:t>
            </a:r>
          </a:p>
        </p:txBody>
      </p:sp>
      <p:sp>
        <p:nvSpPr>
          <p:cNvPr id="7" name="TextBox 7"/>
          <p:cNvSpPr txBox="1"/>
          <p:nvPr/>
        </p:nvSpPr>
        <p:spPr>
          <a:xfrm>
            <a:off x="9180393" y="6569127"/>
            <a:ext cx="7460163" cy="1697965"/>
          </a:xfrm>
          <a:prstGeom prst="rect">
            <a:avLst/>
          </a:prstGeom>
        </p:spPr>
        <p:txBody>
          <a:bodyPr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Solo practice: Richmond, VA, 1978-80; Cincinnati, 1980-1997</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Apex Eye, 1997-2019; Cincinnati Eye Institute, 2019-2023; UC Physicians, 2023-present</a:t>
            </a: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180393" y="5769118"/>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descr="A person in a suit and tie&#10;&#10;Description automatically generated">
            <a:extLst>
              <a:ext uri="{FF2B5EF4-FFF2-40B4-BE49-F238E27FC236}">
                <a16:creationId xmlns:a16="http://schemas.microsoft.com/office/drawing/2014/main" id="{710C454A-65BA-D377-60FF-593BEA06A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69" y="420735"/>
            <a:ext cx="6272422" cy="9445530"/>
          </a:xfrm>
          <a:prstGeom prst="rect">
            <a:avLst/>
          </a:prstGeom>
        </p:spPr>
      </p:pic>
    </p:spTree>
    <p:extLst>
      <p:ext uri="{BB962C8B-B14F-4D97-AF65-F5344CB8AC3E}">
        <p14:creationId xmlns:p14="http://schemas.microsoft.com/office/powerpoint/2010/main" val="3195098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Leon A. Reid, III, MD </a:t>
            </a:r>
            <a:endParaRPr lang="en-US" sz="5400" dirty="0">
              <a:effectLst/>
              <a:latin typeface="Lato" panose="020F0502020204030203" pitchFamily="34" charset="0"/>
              <a:ea typeface="Lato" panose="020F0502020204030203" pitchFamily="34" charset="0"/>
              <a:cs typeface="Lato" panose="020F0502020204030203" pitchFamily="34" charset="0"/>
            </a:endParaRPr>
          </a:p>
          <a:p>
            <a:r>
              <a:rPr lang="en-US" sz="5400" b="1" dirty="0">
                <a:effectLst/>
                <a:latin typeface="Lato" panose="020F0502020204030203" pitchFamily="34" charset="0"/>
                <a:ea typeface="Lato" panose="020F0502020204030203" pitchFamily="34" charset="0"/>
                <a:cs typeface="Lato" panose="020F0502020204030203" pitchFamily="34" charset="0"/>
              </a:rPr>
              <a:t>Ophthalmology</a:t>
            </a: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213963" y="5435646"/>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Advice to New Physicians</a:t>
            </a:r>
          </a:p>
        </p:txBody>
      </p:sp>
      <p:sp>
        <p:nvSpPr>
          <p:cNvPr id="6" name="TextBox 6"/>
          <p:cNvSpPr txBox="1"/>
          <p:nvPr/>
        </p:nvSpPr>
        <p:spPr>
          <a:xfrm>
            <a:off x="9290518" y="6190133"/>
            <a:ext cx="7796700" cy="1231106"/>
          </a:xfrm>
          <a:prstGeom prst="rect">
            <a:avLst/>
          </a:prstGeom>
        </p:spPr>
        <p:txBody>
          <a:bodyPr lIns="0" tIns="0" rIns="0" bIns="0" rtlCol="0" anchor="t">
            <a:spAutoFit/>
          </a:bodyPr>
          <a:lstStyle/>
          <a:p>
            <a:pPr marL="342900" indent="-34290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In the current practice environment, which focuses on increasing productivity and efficiency, never lose your focus on your patient. Do not hesitate to call on your colleagues for advice in those difficult cases.</a:t>
            </a:r>
          </a:p>
        </p:txBody>
      </p:sp>
      <p:sp>
        <p:nvSpPr>
          <p:cNvPr id="7" name="TextBox 7"/>
          <p:cNvSpPr txBox="1"/>
          <p:nvPr/>
        </p:nvSpPr>
        <p:spPr>
          <a:xfrm>
            <a:off x="9324691" y="8286711"/>
            <a:ext cx="7460163" cy="992644"/>
          </a:xfrm>
          <a:prstGeom prst="rect">
            <a:avLst/>
          </a:prstGeom>
        </p:spPr>
        <p:txBody>
          <a:bodyPr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Married to Alva Reid, RN, PhD; 3 grown children and 4 grandchildren</a:t>
            </a: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343741" y="7574227"/>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descr="A person with a beard and a robe&#10;&#10;Description automatically generated">
            <a:extLst>
              <a:ext uri="{FF2B5EF4-FFF2-40B4-BE49-F238E27FC236}">
                <a16:creationId xmlns:a16="http://schemas.microsoft.com/office/drawing/2014/main" id="{30255220-6311-0979-A1C8-69A84D87D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82" y="266700"/>
            <a:ext cx="6287452" cy="9468163"/>
          </a:xfrm>
          <a:prstGeom prst="rect">
            <a:avLst/>
          </a:prstGeom>
        </p:spPr>
      </p:pic>
      <p:sp>
        <p:nvSpPr>
          <p:cNvPr id="11" name="TextBox 10">
            <a:extLst>
              <a:ext uri="{FF2B5EF4-FFF2-40B4-BE49-F238E27FC236}">
                <a16:creationId xmlns:a16="http://schemas.microsoft.com/office/drawing/2014/main" id="{A11D33E9-6EC9-8CA5-F4C4-DD10A85AE4E0}"/>
              </a:ext>
            </a:extLst>
          </p:cNvPr>
          <p:cNvSpPr txBox="1"/>
          <p:nvPr/>
        </p:nvSpPr>
        <p:spPr>
          <a:xfrm>
            <a:off x="9171684" y="4001222"/>
            <a:ext cx="8213678" cy="1323439"/>
          </a:xfrm>
          <a:prstGeom prst="rect">
            <a:avLst/>
          </a:prstGeom>
          <a:noFill/>
        </p:spPr>
        <p:txBody>
          <a:bodyPr wrap="square">
            <a:spAutoFit/>
          </a:bodyPr>
          <a:lstStyle/>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During my first year of medical school, I spent a month with the Department of Ophthalmology. The Chairman, Dr. Axel Hansen, was truly inspirational and the joy that he exhibited in his work was truly contagious.</a:t>
            </a:r>
            <a:endParaRPr lang="en-US" sz="2000" dirty="0"/>
          </a:p>
        </p:txBody>
      </p:sp>
      <p:sp>
        <p:nvSpPr>
          <p:cNvPr id="14" name="TextBox 13">
            <a:extLst>
              <a:ext uri="{FF2B5EF4-FFF2-40B4-BE49-F238E27FC236}">
                <a16:creationId xmlns:a16="http://schemas.microsoft.com/office/drawing/2014/main" id="{DDE4DF78-29C0-964E-1BFB-490B2B87C790}"/>
              </a:ext>
            </a:extLst>
          </p:cNvPr>
          <p:cNvSpPr txBox="1"/>
          <p:nvPr/>
        </p:nvSpPr>
        <p:spPr>
          <a:xfrm>
            <a:off x="9110217" y="3138442"/>
            <a:ext cx="9144000" cy="624915"/>
          </a:xfrm>
          <a:prstGeom prst="rect">
            <a:avLst/>
          </a:prstGeom>
          <a:noFill/>
        </p:spPr>
        <p:txBody>
          <a:bodyPr wrap="square">
            <a:spAutoFit/>
          </a:bodyPr>
          <a:lstStyle/>
          <a:p>
            <a:pPr>
              <a:lnSpc>
                <a:spcPts val="4619"/>
              </a:lnSpc>
            </a:pPr>
            <a:r>
              <a:rPr lang="en-US" sz="3300" dirty="0">
                <a:solidFill>
                  <a:srgbClr val="11324D"/>
                </a:solidFill>
                <a:latin typeface="Lato Bold"/>
              </a:rPr>
              <a:t>Highlight of Medical Career:</a:t>
            </a:r>
          </a:p>
        </p:txBody>
      </p:sp>
    </p:spTree>
    <p:extLst>
      <p:ext uri="{BB962C8B-B14F-4D97-AF65-F5344CB8AC3E}">
        <p14:creationId xmlns:p14="http://schemas.microsoft.com/office/powerpoint/2010/main" val="297620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461647"/>
            <a:ext cx="8781187" cy="1169551"/>
          </a:xfrm>
          <a:prstGeom prst="rect">
            <a:avLst/>
          </a:prstGeom>
        </p:spPr>
        <p:txBody>
          <a:bodyPr lIns="0" tIns="0" rIns="0" bIns="0" rtlCol="0" anchor="t">
            <a:spAutoFit/>
          </a:bodyPr>
          <a:lstStyle/>
          <a:p>
            <a:pPr marL="0" marR="0">
              <a:spcBef>
                <a:spcPts val="0"/>
              </a:spcBef>
              <a:spcAft>
                <a:spcPts val="0"/>
              </a:spcAft>
            </a:pPr>
            <a:r>
              <a:rPr lang="en-US" sz="4400" b="1" dirty="0">
                <a:effectLst/>
                <a:latin typeface="Lato" panose="020F0502020204030203" pitchFamily="34" charset="0"/>
                <a:ea typeface="Lato" panose="020F0502020204030203" pitchFamily="34" charset="0"/>
                <a:cs typeface="Lato" panose="020F0502020204030203" pitchFamily="34" charset="0"/>
              </a:rPr>
              <a:t>Andrew M. Roth, MD </a:t>
            </a:r>
            <a:endParaRPr lang="en-US" sz="4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3200" b="1" dirty="0">
                <a:effectLst/>
                <a:latin typeface="Lato" panose="020F0502020204030203" pitchFamily="34" charset="0"/>
                <a:ea typeface="Lato" panose="020F0502020204030203" pitchFamily="34" charset="0"/>
                <a:cs typeface="Lato" panose="020F0502020204030203" pitchFamily="34" charset="0"/>
              </a:rPr>
              <a:t>Orthopaedic Surgery (Spine &amp; Total Joint)</a:t>
            </a:r>
            <a:endParaRPr lang="en-US" sz="3200" dirty="0">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114924" y="1809207"/>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8769385" y="2427672"/>
            <a:ext cx="9003402" cy="2839303"/>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BA – Northwestern University, 1970</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MD – University of Kentucky, 1974</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General Surgery Internship – University of Pittsburgh Medical Center, 1974-75</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Orthopaedic Research Fellowship – Rancho Amigos Hospital/USC Medical Center, Los Angeles, CA, 1975-76</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Orthopaedic Surgery Residency – University of Cincinnati Medical Center, 1976-80</a:t>
            </a:r>
          </a:p>
          <a:p>
            <a:pPr>
              <a:lnSpc>
                <a:spcPts val="3079"/>
              </a:lnSpc>
            </a:pPr>
            <a:endParaRPr lang="en-US" sz="2199" dirty="0">
              <a:solidFill>
                <a:srgbClr val="11324D"/>
              </a:solidFill>
              <a:latin typeface="Poppins Light"/>
            </a:endParaRPr>
          </a:p>
        </p:txBody>
      </p:sp>
      <p:sp>
        <p:nvSpPr>
          <p:cNvPr id="7" name="TextBox 7"/>
          <p:cNvSpPr txBox="1"/>
          <p:nvPr/>
        </p:nvSpPr>
        <p:spPr>
          <a:xfrm>
            <a:off x="8769385" y="5597118"/>
            <a:ext cx="8882929" cy="1608197"/>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Freiberg </a:t>
            </a:r>
            <a:r>
              <a:rPr lang="en-US" sz="2000" dirty="0" err="1">
                <a:effectLst/>
                <a:latin typeface="Lato" panose="020F0502020204030203" pitchFamily="34" charset="0"/>
                <a:ea typeface="Lato" panose="020F0502020204030203" pitchFamily="34" charset="0"/>
                <a:cs typeface="Lato" panose="020F0502020204030203" pitchFamily="34" charset="0"/>
              </a:rPr>
              <a:t>Orthopaedics</a:t>
            </a:r>
            <a:r>
              <a:rPr lang="en-US" sz="2000" dirty="0">
                <a:effectLst/>
                <a:latin typeface="Lato" panose="020F0502020204030203" pitchFamily="34" charset="0"/>
                <a:ea typeface="Lato" panose="020F0502020204030203" pitchFamily="34" charset="0"/>
                <a:cs typeface="Lato" panose="020F0502020204030203" pitchFamily="34" charset="0"/>
              </a:rPr>
              <a:t> &amp; Sports Medicine, Cincinnati, 1980-2010</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TCH Physicians, </a:t>
            </a:r>
            <a:r>
              <a:rPr lang="en-US" sz="2000" dirty="0" err="1">
                <a:effectLst/>
                <a:latin typeface="Lato" panose="020F0502020204030203" pitchFamily="34" charset="0"/>
                <a:ea typeface="Lato" panose="020F0502020204030203" pitchFamily="34" charset="0"/>
                <a:cs typeface="Lato" panose="020F0502020204030203" pitchFamily="34" charset="0"/>
              </a:rPr>
              <a:t>Orthopaedics</a:t>
            </a:r>
            <a:r>
              <a:rPr lang="en-US" sz="2000" dirty="0">
                <a:effectLst/>
                <a:latin typeface="Lato" panose="020F0502020204030203" pitchFamily="34" charset="0"/>
                <a:ea typeface="Lato" panose="020F0502020204030203" pitchFamily="34" charset="0"/>
                <a:cs typeface="Lato" panose="020F0502020204030203" pitchFamily="34" charset="0"/>
              </a:rPr>
              <a:t> &amp; Sports Medicine, Cincinnati, 2010-13</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Hospital appointments: Jewish, Bethesda Oak &amp; North, Mercy Mt. Airy, The Christ Hospital, Cincinnati </a:t>
            </a:r>
            <a:r>
              <a:rPr lang="en-US" sz="2000" dirty="0" err="1">
                <a:effectLst/>
                <a:latin typeface="Lato" panose="020F0502020204030203" pitchFamily="34" charset="0"/>
                <a:ea typeface="Lato" panose="020F0502020204030203" pitchFamily="34" charset="0"/>
                <a:cs typeface="Lato" panose="020F0502020204030203" pitchFamily="34" charset="0"/>
              </a:rPr>
              <a:t>Childrens</a:t>
            </a:r>
            <a:r>
              <a:rPr lang="en-US" sz="2000" dirty="0">
                <a:effectLst/>
                <a:latin typeface="Lato" panose="020F0502020204030203" pitchFamily="34" charset="0"/>
                <a:ea typeface="Lato" panose="020F0502020204030203" pitchFamily="34" charset="0"/>
                <a:cs typeface="Lato" panose="020F0502020204030203" pitchFamily="34" charset="0"/>
              </a:rPr>
              <a:t> Hospital Medical Center, 1980-99</a:t>
            </a:r>
          </a:p>
          <a:p>
            <a:pPr algn="ctr">
              <a:lnSpc>
                <a:spcPts val="3079"/>
              </a:lnSpc>
              <a:spcBef>
                <a:spcPct val="0"/>
              </a:spcBef>
            </a:pPr>
            <a:endParaRPr lang="en-US" sz="2199" u="sng" dirty="0">
              <a:solidFill>
                <a:srgbClr val="11324D"/>
              </a:solidFill>
              <a:latin typeface="Poppins Light"/>
            </a:endParaRPr>
          </a:p>
        </p:txBody>
      </p:sp>
      <p:sp>
        <p:nvSpPr>
          <p:cNvPr id="8" name="TextBox 8"/>
          <p:cNvSpPr txBox="1"/>
          <p:nvPr/>
        </p:nvSpPr>
        <p:spPr>
          <a:xfrm>
            <a:off x="9114924" y="4941334"/>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1" name="TextBox 8">
            <a:extLst>
              <a:ext uri="{FF2B5EF4-FFF2-40B4-BE49-F238E27FC236}">
                <a16:creationId xmlns:a16="http://schemas.microsoft.com/office/drawing/2014/main" id="{9706C34C-C927-66B5-B5F9-AF5814BDE199}"/>
              </a:ext>
            </a:extLst>
          </p:cNvPr>
          <p:cNvSpPr txBox="1"/>
          <p:nvPr/>
        </p:nvSpPr>
        <p:spPr>
          <a:xfrm>
            <a:off x="9116785" y="6994239"/>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Highlight of Medical Career:</a:t>
            </a:r>
          </a:p>
        </p:txBody>
      </p:sp>
      <p:sp>
        <p:nvSpPr>
          <p:cNvPr id="12" name="TextBox 7">
            <a:extLst>
              <a:ext uri="{FF2B5EF4-FFF2-40B4-BE49-F238E27FC236}">
                <a16:creationId xmlns:a16="http://schemas.microsoft.com/office/drawing/2014/main" id="{61594357-91E4-72D5-2E49-5668CBD62422}"/>
              </a:ext>
            </a:extLst>
          </p:cNvPr>
          <p:cNvSpPr txBox="1"/>
          <p:nvPr/>
        </p:nvSpPr>
        <p:spPr>
          <a:xfrm>
            <a:off x="8750335" y="7665705"/>
            <a:ext cx="9385261" cy="2621295"/>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The best part of my medical career was the friendships made with my office staff, the hospital nursing and OR staffs, and fellow physicians I met along the way.  I suppose the highlight in med school was when I was on call with the orthopaedic intern, at the very end of my third year.  It completely changed my professional choice, deciding to pursue </a:t>
            </a:r>
            <a:r>
              <a:rPr lang="en-US" sz="2000" dirty="0" err="1">
                <a:effectLst/>
                <a:latin typeface="Lato" panose="020F0502020204030203" pitchFamily="34" charset="0"/>
                <a:ea typeface="Lato" panose="020F0502020204030203" pitchFamily="34" charset="0"/>
                <a:cs typeface="Lato" panose="020F0502020204030203" pitchFamily="34" charset="0"/>
              </a:rPr>
              <a:t>orthopaedics</a:t>
            </a:r>
            <a:r>
              <a:rPr lang="en-US" sz="2000" dirty="0">
                <a:effectLst/>
                <a:latin typeface="Lato" panose="020F0502020204030203" pitchFamily="34" charset="0"/>
                <a:ea typeface="Lato" panose="020F0502020204030203" pitchFamily="34" charset="0"/>
                <a:cs typeface="Lato" panose="020F0502020204030203" pitchFamily="34" charset="0"/>
              </a:rPr>
              <a:t> and not </a:t>
            </a:r>
            <a:r>
              <a:rPr lang="en-US" sz="2000" dirty="0" err="1">
                <a:effectLst/>
                <a:latin typeface="Lato" panose="020F0502020204030203" pitchFamily="34" charset="0"/>
                <a:ea typeface="Lato" panose="020F0502020204030203" pitchFamily="34" charset="0"/>
                <a:cs typeface="Lato" panose="020F0502020204030203" pitchFamily="34" charset="0"/>
              </a:rPr>
              <a:t>ob</a:t>
            </a:r>
            <a:r>
              <a:rPr lang="en-US" sz="2000" dirty="0">
                <a:effectLst/>
                <a:latin typeface="Lato" panose="020F0502020204030203" pitchFamily="34" charset="0"/>
                <a:ea typeface="Lato" panose="020F0502020204030203" pitchFamily="34" charset="0"/>
                <a:cs typeface="Lato" panose="020F0502020204030203" pitchFamily="34" charset="0"/>
              </a:rPr>
              <a:t>/gyn (…just imagine!)</a:t>
            </a: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descr="A person wearing a cowboy hat&#10;&#10;Description automatically generated">
            <a:extLst>
              <a:ext uri="{FF2B5EF4-FFF2-40B4-BE49-F238E27FC236}">
                <a16:creationId xmlns:a16="http://schemas.microsoft.com/office/drawing/2014/main" id="{B20AD548-B742-2966-C4A8-35C004A1F005}"/>
              </a:ext>
            </a:extLst>
          </p:cNvPr>
          <p:cNvPicPr>
            <a:picLocks noChangeAspect="1"/>
          </p:cNvPicPr>
          <p:nvPr/>
        </p:nvPicPr>
        <p:blipFill rotWithShape="1">
          <a:blip r:embed="rId3">
            <a:extLst>
              <a:ext uri="{28A0092B-C50C-407E-A947-70E740481C1C}">
                <a14:useLocalDpi xmlns:a14="http://schemas.microsoft.com/office/drawing/2010/main" val="0"/>
              </a:ext>
            </a:extLst>
          </a:blip>
          <a:srcRect b="24660"/>
          <a:stretch/>
        </p:blipFill>
        <p:spPr>
          <a:xfrm>
            <a:off x="855222" y="668893"/>
            <a:ext cx="4483875" cy="4266182"/>
          </a:xfrm>
          <a:prstGeom prst="rect">
            <a:avLst/>
          </a:prstGeom>
        </p:spPr>
      </p:pic>
      <p:pic>
        <p:nvPicPr>
          <p:cNvPr id="3076" name="Picture 4" descr="No photo description available.">
            <a:extLst>
              <a:ext uri="{FF2B5EF4-FFF2-40B4-BE49-F238E27FC236}">
                <a16:creationId xmlns:a16="http://schemas.microsoft.com/office/drawing/2014/main" id="{EA7A335A-0CC5-4BCC-7DE5-BAA1C8481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850" y="5036005"/>
            <a:ext cx="4632091" cy="465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9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1846659"/>
          </a:xfrm>
          <a:prstGeom prst="rect">
            <a:avLst/>
          </a:prstGeom>
        </p:spPr>
        <p:txBody>
          <a:bodyPr lIns="0" tIns="0" rIns="0" bIns="0" rtlCol="0" anchor="t">
            <a:spAutoFit/>
          </a:bodyPr>
          <a:lstStyle/>
          <a:p>
            <a:pPr marL="0" marR="0">
              <a:spcBef>
                <a:spcPts val="0"/>
              </a:spcBef>
              <a:spcAft>
                <a:spcPts val="0"/>
              </a:spcAft>
            </a:pPr>
            <a:r>
              <a:rPr lang="en-US" sz="4000" b="1" dirty="0">
                <a:effectLst/>
                <a:latin typeface="Lato Bold" panose="020F0502020204030203" charset="0"/>
                <a:ea typeface="Lato Bold" panose="020F0502020204030203" charset="0"/>
                <a:cs typeface="Lato Bold" panose="020F0502020204030203" charset="0"/>
              </a:rPr>
              <a:t>Andrew M. Roth, MD </a:t>
            </a:r>
            <a:endParaRPr lang="en-US" sz="4000" dirty="0">
              <a:effectLst/>
              <a:latin typeface="Lato Bold" panose="020F0502020204030203" charset="0"/>
              <a:ea typeface="Lato Bold" panose="020F0502020204030203" charset="0"/>
              <a:cs typeface="Lato Bold" panose="020F0502020204030203" charset="0"/>
            </a:endParaRPr>
          </a:p>
          <a:p>
            <a:pPr marL="0" marR="0">
              <a:spcBef>
                <a:spcPts val="0"/>
              </a:spcBef>
              <a:spcAft>
                <a:spcPts val="0"/>
              </a:spcAft>
            </a:pPr>
            <a:r>
              <a:rPr lang="en-US" sz="4000" b="1" dirty="0">
                <a:effectLst/>
                <a:latin typeface="Lato Bold" panose="020F0502020204030203" charset="0"/>
                <a:ea typeface="Lato Bold" panose="020F0502020204030203" charset="0"/>
                <a:cs typeface="Lato Bold" panose="020F0502020204030203" charset="0"/>
              </a:rPr>
              <a:t>Orthopaedic Surgery (Spine &amp; Total Joint)</a:t>
            </a:r>
            <a:endParaRPr lang="en-US" sz="4000" b="1" dirty="0">
              <a:solidFill>
                <a:schemeClr val="tx2">
                  <a:lumMod val="75000"/>
                </a:schemeClr>
              </a:solidFill>
              <a:effectLst/>
              <a:latin typeface="Lato Bold" panose="020F0502020204030203" charset="0"/>
              <a:ea typeface="Lato Bold" panose="020F0502020204030203" charset="0"/>
              <a:cs typeface="Lato Bold" panose="020F0502020204030203" charset="0"/>
            </a:endParaRPr>
          </a:p>
        </p:txBody>
      </p:sp>
      <p:sp>
        <p:nvSpPr>
          <p:cNvPr id="5" name="TextBox 5"/>
          <p:cNvSpPr txBox="1"/>
          <p:nvPr/>
        </p:nvSpPr>
        <p:spPr>
          <a:xfrm>
            <a:off x="9289381" y="2968108"/>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Advice to New Physicians</a:t>
            </a:r>
          </a:p>
        </p:txBody>
      </p:sp>
      <p:sp>
        <p:nvSpPr>
          <p:cNvPr id="6" name="TextBox 6"/>
          <p:cNvSpPr txBox="1"/>
          <p:nvPr/>
        </p:nvSpPr>
        <p:spPr>
          <a:xfrm>
            <a:off x="9289381" y="3967259"/>
            <a:ext cx="8389018" cy="1846659"/>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The best advice is to choose where you want to live and have your family.  Do not just take the first offer that you may receive.  There is always room for another doctor, in just about every city and town.  (And, engage a professional financial advisor early in your career and let them make the investments.  Doctors generally make horrible investment and business decisions!)</a:t>
            </a:r>
          </a:p>
        </p:txBody>
      </p:sp>
      <p:sp>
        <p:nvSpPr>
          <p:cNvPr id="7" name="TextBox 7"/>
          <p:cNvSpPr txBox="1"/>
          <p:nvPr/>
        </p:nvSpPr>
        <p:spPr>
          <a:xfrm>
            <a:off x="9289381" y="6986083"/>
            <a:ext cx="8389019" cy="2223750"/>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We married in 1976 and have 4 adult children, all born in Cincinnati, and 5 grandchildren.  We retired in late 2013 and moved back to Los Angeles in December 2016.  Our oldest daughter is married with 3 daughters and lives in Atlanta.  Our married youngest son has 2 kids and lives in Los Angeles.  Our other son and daughter each live in/near Washington, DC.</a:t>
            </a: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291624" y="5986932"/>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9" name="Picture 2" descr="Dr. Andrew Roth">
            <a:extLst>
              <a:ext uri="{FF2B5EF4-FFF2-40B4-BE49-F238E27FC236}">
                <a16:creationId xmlns:a16="http://schemas.microsoft.com/office/drawing/2014/main" id="{55BD0350-4883-B7FC-3EAC-45D5B1BBC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420" y="2879889"/>
            <a:ext cx="4305300" cy="449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63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2277547"/>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Israel Washington, MD</a:t>
            </a:r>
          </a:p>
          <a:p>
            <a:pPr marL="0" marR="0">
              <a:spcBef>
                <a:spcPts val="0"/>
              </a:spcBef>
              <a:spcAft>
                <a:spcPts val="0"/>
              </a:spcAft>
            </a:pPr>
            <a:r>
              <a:rPr lang="en-US" sz="4000" b="1" dirty="0">
                <a:latin typeface="Lato" panose="020F0502020204030203" pitchFamily="34" charset="0"/>
                <a:ea typeface="Lato" panose="020F0502020204030203" pitchFamily="34" charset="0"/>
                <a:cs typeface="Lato" panose="020F0502020204030203" pitchFamily="34" charset="0"/>
              </a:rPr>
              <a:t>Obstetrics &amp; Gynecology</a:t>
            </a: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8991600" y="2205840"/>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44000" y="3000489"/>
            <a:ext cx="8352459" cy="1172180"/>
          </a:xfrm>
          <a:prstGeom prst="rect">
            <a:avLst/>
          </a:prstGeom>
        </p:spPr>
        <p:txBody>
          <a:bodyPr wrap="square" lIns="0" tIns="0" rIns="0" bIns="0" rtlCol="0" anchor="t">
            <a:spAutoFit/>
          </a:bodyPr>
          <a:lstStyle/>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p:txBody>
      </p:sp>
      <p:sp>
        <p:nvSpPr>
          <p:cNvPr id="7" name="TextBox 7"/>
          <p:cNvSpPr txBox="1"/>
          <p:nvPr/>
        </p:nvSpPr>
        <p:spPr>
          <a:xfrm>
            <a:off x="9096586" y="5806088"/>
            <a:ext cx="7460163" cy="774636"/>
          </a:xfrm>
          <a:prstGeom prst="rect">
            <a:avLst/>
          </a:prstGeom>
        </p:spPr>
        <p:txBody>
          <a:bodyPr lIns="0" tIns="0" rIns="0" bIns="0" rtlCol="0" anchor="t">
            <a:spAutoFit/>
          </a:bodyPr>
          <a:lstStyle/>
          <a:p>
            <a:pPr marL="342900" indent="-342900">
              <a:lnSpc>
                <a:spcPts val="3079"/>
              </a:lnSpc>
              <a:buFont typeface="Arial" panose="020B0604020202020204" pitchFamily="34" charset="0"/>
              <a:buChar char="•"/>
            </a:pPr>
            <a:r>
              <a:rPr lang="en-US" sz="2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Sole Proprietor Practice</a:t>
            </a:r>
          </a:p>
          <a:p>
            <a:pPr marL="342900" indent="-342900">
              <a:lnSpc>
                <a:spcPts val="3079"/>
              </a:lnSpc>
              <a:buFont typeface="Arial" panose="020B0604020202020204" pitchFamily="34" charset="0"/>
              <a:buChar char="•"/>
            </a:pPr>
            <a:r>
              <a:rPr lang="en-US" sz="2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Affiliated with TCH </a:t>
            </a:r>
          </a:p>
        </p:txBody>
      </p:sp>
      <p:sp>
        <p:nvSpPr>
          <p:cNvPr id="8" name="TextBox 8"/>
          <p:cNvSpPr txBox="1"/>
          <p:nvPr/>
        </p:nvSpPr>
        <p:spPr>
          <a:xfrm>
            <a:off x="9096586" y="5019686"/>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2" name="TextBox 7">
            <a:extLst>
              <a:ext uri="{FF2B5EF4-FFF2-40B4-BE49-F238E27FC236}">
                <a16:creationId xmlns:a16="http://schemas.microsoft.com/office/drawing/2014/main" id="{61594357-91E4-72D5-2E49-5668CBD62422}"/>
              </a:ext>
            </a:extLst>
          </p:cNvPr>
          <p:cNvSpPr txBox="1"/>
          <p:nvPr/>
        </p:nvSpPr>
        <p:spPr>
          <a:xfrm>
            <a:off x="9143999" y="7273404"/>
            <a:ext cx="8077201" cy="1051635"/>
          </a:xfrm>
          <a:prstGeom prst="rect">
            <a:avLst/>
          </a:prstGeom>
        </p:spPr>
        <p:txBody>
          <a:bodyPr wrap="square" lIns="0" tIns="0" rIns="0" bIns="0" rtlCol="0" anchor="t">
            <a:spAutoFit/>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descr="A person in a white coat&#10;&#10;Description automatically generated">
            <a:extLst>
              <a:ext uri="{FF2B5EF4-FFF2-40B4-BE49-F238E27FC236}">
                <a16:creationId xmlns:a16="http://schemas.microsoft.com/office/drawing/2014/main" id="{AF1CDF1F-89AD-259E-030F-2FCB55BC4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18" y="545827"/>
            <a:ext cx="7136956" cy="8555808"/>
          </a:xfrm>
          <a:prstGeom prst="rect">
            <a:avLst/>
          </a:prstGeom>
        </p:spPr>
      </p:pic>
      <p:sp>
        <p:nvSpPr>
          <p:cNvPr id="14" name="TextBox 13">
            <a:extLst>
              <a:ext uri="{FF2B5EF4-FFF2-40B4-BE49-F238E27FC236}">
                <a16:creationId xmlns:a16="http://schemas.microsoft.com/office/drawing/2014/main" id="{81523D30-A9EA-7463-19AF-DDD65346DF6A}"/>
              </a:ext>
            </a:extLst>
          </p:cNvPr>
          <p:cNvSpPr txBox="1"/>
          <p:nvPr/>
        </p:nvSpPr>
        <p:spPr>
          <a:xfrm>
            <a:off x="8937052" y="3035422"/>
            <a:ext cx="9144000" cy="1569660"/>
          </a:xfrm>
          <a:prstGeom prst="rect">
            <a:avLst/>
          </a:prstGeom>
          <a:noFill/>
        </p:spPr>
        <p:txBody>
          <a:bodyPr wrap="square">
            <a:spAutoFit/>
          </a:bodyPr>
          <a:lstStyle/>
          <a:p>
            <a:pPr marL="342900" indent="-342900" algn="l">
              <a:buFont typeface="Arial" panose="020B0604020202020204" pitchFamily="34" charset="0"/>
              <a:buChar char="•"/>
            </a:pPr>
            <a:r>
              <a:rPr lang="en-US" sz="2400" i="0" dirty="0">
                <a:solidFill>
                  <a:schemeClr val="tx1">
                    <a:lumMod val="95000"/>
                    <a:lumOff val="5000"/>
                  </a:schemeClr>
                </a:solidFill>
                <a:effectLst/>
                <a:latin typeface="Lato" panose="020F0502020204030203" pitchFamily="34" charset="0"/>
                <a:ea typeface="Lato" panose="020F0502020204030203" pitchFamily="34" charset="0"/>
                <a:cs typeface="Lato" panose="020F0502020204030203" pitchFamily="34" charset="0"/>
              </a:rPr>
              <a:t>Medical School at University of Alabama School of Medicine Class of 1974</a:t>
            </a:r>
          </a:p>
          <a:p>
            <a:pPr algn="l">
              <a:buFont typeface="Arial" panose="020B0604020202020204" pitchFamily="34" charset="0"/>
              <a:buChar char="•"/>
            </a:pPr>
            <a:r>
              <a:rPr lang="en-US" sz="2400" i="0" dirty="0">
                <a:solidFill>
                  <a:schemeClr val="tx1">
                    <a:lumMod val="95000"/>
                    <a:lumOff val="5000"/>
                  </a:schemeClr>
                </a:solidFill>
                <a:effectLst/>
                <a:latin typeface="Lato" panose="020F0502020204030203" pitchFamily="34" charset="0"/>
                <a:ea typeface="Lato" panose="020F0502020204030203" pitchFamily="34" charset="0"/>
                <a:cs typeface="Lato" panose="020F0502020204030203" pitchFamily="34" charset="0"/>
              </a:rPr>
              <a:t>   Residency in Obstetrics &amp; Gynecology at University Hospital</a:t>
            </a:r>
          </a:p>
          <a:p>
            <a:pPr algn="l">
              <a:buFont typeface="Arial" panose="020B0604020202020204" pitchFamily="34" charset="0"/>
              <a:buChar char="•"/>
            </a:pPr>
            <a:r>
              <a:rPr lang="en-US" sz="2400" dirty="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   Fellow, American Congress of Obstetrics &amp; Gynecology</a:t>
            </a:r>
            <a:endParaRPr lang="en-US" sz="2400" i="0" dirty="0">
              <a:solidFill>
                <a:schemeClr val="tx1">
                  <a:lumMod val="95000"/>
                  <a:lumOff val="5000"/>
                </a:schemeClr>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23415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1508105"/>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Israel Washington, MD</a:t>
            </a:r>
            <a:br>
              <a:rPr lang="en-US" sz="1800" dirty="0">
                <a:effectLst/>
                <a:latin typeface="Aptos" panose="020B0004020202020204" pitchFamily="34" charset="0"/>
                <a:ea typeface="Times New Roman" panose="02020603050405020304" pitchFamily="18" charset="0"/>
                <a:cs typeface="Aptos" panose="020B0004020202020204" pitchFamily="34" charset="0"/>
              </a:rPr>
            </a:br>
            <a:r>
              <a:rPr lang="en-US" sz="4400" b="1" dirty="0">
                <a:latin typeface="Lato" panose="020F0502020204030203" pitchFamily="34" charset="0"/>
                <a:ea typeface="Lato" panose="020F0502020204030203" pitchFamily="34" charset="0"/>
                <a:cs typeface="Lato" panose="020F0502020204030203" pitchFamily="34" charset="0"/>
              </a:rPr>
              <a:t>Obstetrics &amp; Gynecology</a:t>
            </a:r>
            <a:endParaRPr lang="en-US" sz="4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6" name="TextBox 6"/>
          <p:cNvSpPr txBox="1"/>
          <p:nvPr/>
        </p:nvSpPr>
        <p:spPr>
          <a:xfrm>
            <a:off x="9289381" y="3967259"/>
            <a:ext cx="7796700" cy="1390061"/>
          </a:xfrm>
          <a:prstGeom prst="rect">
            <a:avLst/>
          </a:prstGeom>
        </p:spPr>
        <p:txBody>
          <a:bodyPr lIns="0" tIns="0" rIns="0" bIns="0" rtlCol="0" anchor="t">
            <a:spAutoFit/>
          </a:bodyPr>
          <a:lstStyle/>
          <a:p>
            <a:pPr marL="0" marR="0">
              <a:spcBef>
                <a:spcPts val="0"/>
              </a:spcBef>
              <a:spcAft>
                <a:spcPts val="0"/>
              </a:spcAft>
            </a:pP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p:txBody>
      </p:sp>
      <p:pic>
        <p:nvPicPr>
          <p:cNvPr id="10" name="Picture 9" descr="A person wearing glasses and a suit jacket&#10;&#10;Description automatically generated">
            <a:extLst>
              <a:ext uri="{FF2B5EF4-FFF2-40B4-BE49-F238E27FC236}">
                <a16:creationId xmlns:a16="http://schemas.microsoft.com/office/drawing/2014/main" id="{D45F91E4-7503-E791-CCCF-34D5717ED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714" y="1257300"/>
            <a:ext cx="5805358" cy="8555808"/>
          </a:xfrm>
          <a:prstGeom prst="rect">
            <a:avLst/>
          </a:prstGeom>
        </p:spPr>
      </p:pic>
      <p:sp>
        <p:nvSpPr>
          <p:cNvPr id="7" name="TextBox 6">
            <a:extLst>
              <a:ext uri="{FF2B5EF4-FFF2-40B4-BE49-F238E27FC236}">
                <a16:creationId xmlns:a16="http://schemas.microsoft.com/office/drawing/2014/main" id="{CBDC8CDA-40E5-0161-7B57-0E188496076A}"/>
              </a:ext>
            </a:extLst>
          </p:cNvPr>
          <p:cNvSpPr txBox="1"/>
          <p:nvPr/>
        </p:nvSpPr>
        <p:spPr>
          <a:xfrm>
            <a:off x="9289381" y="2508531"/>
            <a:ext cx="9144000" cy="600293"/>
          </a:xfrm>
          <a:prstGeom prst="rect">
            <a:avLst/>
          </a:prstGeom>
          <a:noFill/>
        </p:spPr>
        <p:txBody>
          <a:bodyPr wrap="square">
            <a:spAutoFit/>
          </a:bodyPr>
          <a:lstStyle/>
          <a:p>
            <a:pPr>
              <a:lnSpc>
                <a:spcPts val="4619"/>
              </a:lnSpc>
            </a:pPr>
            <a:r>
              <a:rPr lang="en-US" sz="2400" dirty="0">
                <a:solidFill>
                  <a:srgbClr val="11324D"/>
                </a:solidFill>
                <a:latin typeface="Lato Bold"/>
              </a:rPr>
              <a:t>Patient Testimonials</a:t>
            </a:r>
            <a:r>
              <a:rPr lang="en-US" sz="1800" dirty="0">
                <a:solidFill>
                  <a:srgbClr val="11324D"/>
                </a:solidFill>
                <a:latin typeface="Lato Bold"/>
              </a:rPr>
              <a:t>:</a:t>
            </a:r>
          </a:p>
        </p:txBody>
      </p:sp>
      <p:sp>
        <p:nvSpPr>
          <p:cNvPr id="9" name="TextBox 8">
            <a:extLst>
              <a:ext uri="{FF2B5EF4-FFF2-40B4-BE49-F238E27FC236}">
                <a16:creationId xmlns:a16="http://schemas.microsoft.com/office/drawing/2014/main" id="{2AD4EBA5-0F75-58D1-3C24-88EC6265F6F5}"/>
              </a:ext>
            </a:extLst>
          </p:cNvPr>
          <p:cNvSpPr txBox="1"/>
          <p:nvPr/>
        </p:nvSpPr>
        <p:spPr>
          <a:xfrm>
            <a:off x="9144000" y="3334703"/>
            <a:ext cx="7942081" cy="5909310"/>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“Dr. Washington delivered my daughter 25 years ago. Now he is her doctor. I love how he educates as well as cares for you.”</a:t>
            </a:r>
          </a:p>
          <a:p>
            <a:pPr marR="0">
              <a:spcBef>
                <a:spcPts val="0"/>
              </a:spcBef>
              <a:spcAft>
                <a:spcPts val="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“Dr. Washington is a super blessing to all. His bedside manner is personal and genuine. He makes you feel comfor</a:t>
            </a:r>
            <a:r>
              <a:rPr lang="en-US" sz="2000" dirty="0">
                <a:latin typeface="Lato" panose="020F0502020204030203" pitchFamily="34" charset="0"/>
                <a:ea typeface="Lato" panose="020F0502020204030203" pitchFamily="34" charset="0"/>
                <a:cs typeface="Lato" panose="020F0502020204030203" pitchFamily="34" charset="0"/>
              </a:rPr>
              <a:t>table enough to talk to him. He cannot retire until I don’t need him anymore. Thank you Dr. Washington!”</a:t>
            </a:r>
          </a:p>
          <a:p>
            <a:pPr marR="0">
              <a:spcBef>
                <a:spcPts val="0"/>
              </a:spcBef>
              <a:spcAft>
                <a:spcPts val="0"/>
              </a:spcAft>
            </a:pPr>
            <a:endParaRPr lang="en-US" sz="2000" dirty="0">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 have been a patient of Dr. Washington for 32 years. When I first came to this country. He delivered all of my children, and my daughter now goes to him. I love you Dr. Washington, and thanks so much for your years of service to my family and I. God Bless You.”</a:t>
            </a:r>
          </a:p>
          <a:p>
            <a:pPr marR="0">
              <a:spcBef>
                <a:spcPts val="0"/>
              </a:spcBef>
              <a:spcAft>
                <a:spcPts val="0"/>
              </a:spcAft>
            </a:pPr>
            <a:endParaRPr lang="en-US" sz="2000" dirty="0">
              <a:effectLst/>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 have known Dr. Washington for 32 years as a professional colleague. I have been his patient for more than 27 years. My daughter who is expecting my first granddaughter has chosen him as her OB, and I cannot think of a better recommendation.”</a:t>
            </a:r>
          </a:p>
          <a:p>
            <a:pPr marR="0">
              <a:spcBef>
                <a:spcPts val="0"/>
              </a:spcBef>
              <a:spcAft>
                <a:spcPts val="0"/>
              </a:spcAft>
            </a:pPr>
            <a:endParaRPr lang="en-US" sz="18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3369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2492990"/>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Barry Webb, MD</a:t>
            </a:r>
          </a:p>
          <a:p>
            <a:pPr marL="0" marR="0">
              <a:spcBef>
                <a:spcPts val="0"/>
              </a:spcBef>
              <a:spcAft>
                <a:spcPts val="0"/>
              </a:spcAft>
            </a:pPr>
            <a:r>
              <a:rPr lang="en-US" sz="5400" b="1" dirty="0">
                <a:latin typeface="Lato" panose="020F0502020204030203" pitchFamily="34" charset="0"/>
                <a:ea typeface="Lato" panose="020F0502020204030203" pitchFamily="34" charset="0"/>
                <a:cs typeface="Lato" panose="020F0502020204030203" pitchFamily="34" charset="0"/>
              </a:rPr>
              <a:t>Family Practice</a:t>
            </a: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190263" y="2586951"/>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44000" y="3000489"/>
            <a:ext cx="8352459" cy="1172180"/>
          </a:xfrm>
          <a:prstGeom prst="rect">
            <a:avLst/>
          </a:prstGeom>
        </p:spPr>
        <p:txBody>
          <a:bodyPr wrap="square" lIns="0" tIns="0" rIns="0" bIns="0" rtlCol="0" anchor="t">
            <a:spAutoFit/>
          </a:bodyPr>
          <a:lstStyle/>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p:txBody>
      </p:sp>
      <p:sp>
        <p:nvSpPr>
          <p:cNvPr id="7" name="TextBox 7"/>
          <p:cNvSpPr txBox="1"/>
          <p:nvPr/>
        </p:nvSpPr>
        <p:spPr>
          <a:xfrm>
            <a:off x="9140369" y="5438921"/>
            <a:ext cx="7460163" cy="1967270"/>
          </a:xfrm>
          <a:prstGeom prst="rect">
            <a:avLst/>
          </a:prstGeom>
        </p:spPr>
        <p:txBody>
          <a:bodyPr lIns="0" tIns="0" rIns="0" bIns="0" rtlCol="0" anchor="t">
            <a:spAutoFit/>
          </a:bodyPr>
          <a:lstStyle/>
          <a:p>
            <a:pPr marL="342900" indent="-342900">
              <a:lnSpc>
                <a:spcPts val="3079"/>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Started practice 9-1-77 in Glendale with Tom Todd, MD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ts val="3079"/>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I</a:t>
            </a:r>
            <a:r>
              <a:rPr lang="en-US" sz="2000" dirty="0">
                <a:effectLst/>
                <a:latin typeface="Calibri" panose="020F0502020204030204" pitchFamily="34" charset="0"/>
                <a:ea typeface="Calibri" panose="020F0502020204030204" pitchFamily="34" charset="0"/>
                <a:cs typeface="Times New Roman" panose="02020603050405020304" pitchFamily="18" charset="0"/>
              </a:rPr>
              <a:t>ncorporated to Springdale Family Medicine in 1978</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ts val="3079"/>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J</a:t>
            </a:r>
            <a:r>
              <a:rPr lang="en-US" sz="2000" dirty="0">
                <a:effectLst/>
                <a:latin typeface="Calibri" panose="020F0502020204030204" pitchFamily="34" charset="0"/>
                <a:ea typeface="Calibri" panose="020F0502020204030204" pitchFamily="34" charset="0"/>
                <a:cs typeface="Times New Roman" panose="02020603050405020304" pitchFamily="18" charset="0"/>
              </a:rPr>
              <a:t>oined Mercy Health Partners in 2009</a:t>
            </a: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178219" y="4608145"/>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2" name="TextBox 7">
            <a:extLst>
              <a:ext uri="{FF2B5EF4-FFF2-40B4-BE49-F238E27FC236}">
                <a16:creationId xmlns:a16="http://schemas.microsoft.com/office/drawing/2014/main" id="{61594357-91E4-72D5-2E49-5668CBD62422}"/>
              </a:ext>
            </a:extLst>
          </p:cNvPr>
          <p:cNvSpPr txBox="1"/>
          <p:nvPr/>
        </p:nvSpPr>
        <p:spPr>
          <a:xfrm>
            <a:off x="9143999" y="7273404"/>
            <a:ext cx="8077201" cy="1051635"/>
          </a:xfrm>
          <a:prstGeom prst="rect">
            <a:avLst/>
          </a:prstGeom>
        </p:spPr>
        <p:txBody>
          <a:bodyPr wrap="square" lIns="0" tIns="0" rIns="0" bIns="0" rtlCol="0" anchor="t">
            <a:spAutoFit/>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a:extLst>
              <a:ext uri="{FF2B5EF4-FFF2-40B4-BE49-F238E27FC236}">
                <a16:creationId xmlns:a16="http://schemas.microsoft.com/office/drawing/2014/main" id="{92CBE980-05C3-70F4-50D4-3592940A528C}"/>
              </a:ext>
            </a:extLst>
          </p:cNvPr>
          <p:cNvPicPr>
            <a:picLocks noChangeAspect="1"/>
          </p:cNvPicPr>
          <p:nvPr/>
        </p:nvPicPr>
        <p:blipFill>
          <a:blip r:embed="rId3"/>
          <a:stretch>
            <a:fillRect/>
          </a:stretch>
        </p:blipFill>
        <p:spPr>
          <a:xfrm>
            <a:off x="1843163" y="1638300"/>
            <a:ext cx="4744714" cy="6753213"/>
          </a:xfrm>
          <a:prstGeom prst="rect">
            <a:avLst/>
          </a:prstGeom>
        </p:spPr>
      </p:pic>
      <p:sp>
        <p:nvSpPr>
          <p:cNvPr id="14" name="TextBox 13">
            <a:extLst>
              <a:ext uri="{FF2B5EF4-FFF2-40B4-BE49-F238E27FC236}">
                <a16:creationId xmlns:a16="http://schemas.microsoft.com/office/drawing/2014/main" id="{51341DAF-F860-0FB8-6AFE-BEDE733FEB78}"/>
              </a:ext>
            </a:extLst>
          </p:cNvPr>
          <p:cNvSpPr txBox="1"/>
          <p:nvPr/>
        </p:nvSpPr>
        <p:spPr>
          <a:xfrm>
            <a:off x="9140369" y="3435505"/>
            <a:ext cx="9144000" cy="707886"/>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MD – University of Cincinnati College of Medicine, 1974</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Family Practice Residency – University of Maryland, 1974-77</a:t>
            </a:r>
          </a:p>
        </p:txBody>
      </p:sp>
      <p:sp>
        <p:nvSpPr>
          <p:cNvPr id="9" name="TextBox 8">
            <a:extLst>
              <a:ext uri="{FF2B5EF4-FFF2-40B4-BE49-F238E27FC236}">
                <a16:creationId xmlns:a16="http://schemas.microsoft.com/office/drawing/2014/main" id="{1D005DF1-7F2D-B7DD-BE6D-0F4877D1014E}"/>
              </a:ext>
            </a:extLst>
          </p:cNvPr>
          <p:cNvSpPr txBox="1"/>
          <p:nvPr/>
        </p:nvSpPr>
        <p:spPr>
          <a:xfrm>
            <a:off x="9178219" y="7051782"/>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Highlight of Medical Career</a:t>
            </a:r>
          </a:p>
        </p:txBody>
      </p:sp>
      <p:sp>
        <p:nvSpPr>
          <p:cNvPr id="15" name="TextBox 7">
            <a:extLst>
              <a:ext uri="{FF2B5EF4-FFF2-40B4-BE49-F238E27FC236}">
                <a16:creationId xmlns:a16="http://schemas.microsoft.com/office/drawing/2014/main" id="{9669B6BD-F0AF-10A2-4E7A-D1D096C08585}"/>
              </a:ext>
            </a:extLst>
          </p:cNvPr>
          <p:cNvSpPr txBox="1"/>
          <p:nvPr/>
        </p:nvSpPr>
        <p:spPr>
          <a:xfrm>
            <a:off x="9190263" y="7946273"/>
            <a:ext cx="7460163" cy="1569725"/>
          </a:xfrm>
          <a:prstGeom prst="rect">
            <a:avLst/>
          </a:prstGeom>
        </p:spPr>
        <p:txBody>
          <a:bodyPr lIns="0" tIns="0" rIns="0" bIns="0" rtlCol="0" anchor="t">
            <a:spAutoFit/>
          </a:bodyPr>
          <a:lstStyle/>
          <a:p>
            <a:pPr marL="285750" indent="-285750">
              <a:lnSpc>
                <a:spcPts val="3079"/>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My entire medical career has been a highlight. From medical school I have dear friends for life.</a:t>
            </a: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spTree>
    <p:extLst>
      <p:ext uri="{BB962C8B-B14F-4D97-AF65-F5344CB8AC3E}">
        <p14:creationId xmlns:p14="http://schemas.microsoft.com/office/powerpoint/2010/main" val="141227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2492990"/>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Barry Webb, MD</a:t>
            </a:r>
          </a:p>
          <a:p>
            <a:pPr marL="0" marR="0">
              <a:spcBef>
                <a:spcPts val="0"/>
              </a:spcBef>
              <a:spcAft>
                <a:spcPts val="0"/>
              </a:spcAft>
            </a:pPr>
            <a:r>
              <a:rPr lang="en-US" sz="5400" b="1" dirty="0">
                <a:latin typeface="Lato" panose="020F0502020204030203" pitchFamily="34" charset="0"/>
                <a:ea typeface="Lato" panose="020F0502020204030203" pitchFamily="34" charset="0"/>
                <a:cs typeface="Lato" panose="020F0502020204030203" pitchFamily="34" charset="0"/>
              </a:rPr>
              <a:t>Family Practice</a:t>
            </a: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291624" y="2895750"/>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Advice to New Physicians</a:t>
            </a:r>
          </a:p>
        </p:txBody>
      </p:sp>
      <p:sp>
        <p:nvSpPr>
          <p:cNvPr id="8" name="TextBox 8"/>
          <p:cNvSpPr txBox="1"/>
          <p:nvPr/>
        </p:nvSpPr>
        <p:spPr>
          <a:xfrm>
            <a:off x="9258967" y="4856222"/>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marL="342900" indent="-342900">
              <a:lnSpc>
                <a:spcPts val="3079"/>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President, Academy of Medicine, 1999-2000</a:t>
            </a:r>
          </a:p>
          <a:p>
            <a:pPr marL="342900" indent="-342900">
              <a:lnSpc>
                <a:spcPts val="3079"/>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President, Academy of Medicine, 2010-2011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620DCCF-6851-0404-7579-C2EC668DCEF9}"/>
              </a:ext>
            </a:extLst>
          </p:cNvPr>
          <p:cNvPicPr>
            <a:picLocks noChangeAspect="1"/>
          </p:cNvPicPr>
          <p:nvPr/>
        </p:nvPicPr>
        <p:blipFill>
          <a:blip r:embed="rId3"/>
          <a:stretch>
            <a:fillRect/>
          </a:stretch>
        </p:blipFill>
        <p:spPr>
          <a:xfrm>
            <a:off x="2376613" y="2262187"/>
            <a:ext cx="4467225" cy="5762625"/>
          </a:xfrm>
          <a:prstGeom prst="rect">
            <a:avLst/>
          </a:prstGeom>
        </p:spPr>
      </p:pic>
      <p:sp>
        <p:nvSpPr>
          <p:cNvPr id="9" name="TextBox 8">
            <a:extLst>
              <a:ext uri="{FF2B5EF4-FFF2-40B4-BE49-F238E27FC236}">
                <a16:creationId xmlns:a16="http://schemas.microsoft.com/office/drawing/2014/main" id="{FE87B3A6-74FA-749B-07D8-787219EF6014}"/>
              </a:ext>
            </a:extLst>
          </p:cNvPr>
          <p:cNvSpPr txBox="1"/>
          <p:nvPr/>
        </p:nvSpPr>
        <p:spPr>
          <a:xfrm>
            <a:off x="9144000" y="3698939"/>
            <a:ext cx="9144000" cy="1015663"/>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Two pieces of advice: 1) to be a successful doctor you need to have 4 ‘A’s – affability, affordability, availability, and ability; 2) to have successful children you need to give them roots and give them wings.</a:t>
            </a:r>
          </a:p>
        </p:txBody>
      </p:sp>
      <p:sp>
        <p:nvSpPr>
          <p:cNvPr id="12" name="TextBox 11">
            <a:extLst>
              <a:ext uri="{FF2B5EF4-FFF2-40B4-BE49-F238E27FC236}">
                <a16:creationId xmlns:a16="http://schemas.microsoft.com/office/drawing/2014/main" id="{0CFECEFF-53B5-C979-F464-DD37AE7E8B69}"/>
              </a:ext>
            </a:extLst>
          </p:cNvPr>
          <p:cNvSpPr txBox="1"/>
          <p:nvPr/>
        </p:nvSpPr>
        <p:spPr>
          <a:xfrm>
            <a:off x="9144000" y="5585499"/>
            <a:ext cx="8694759" cy="1015663"/>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Karen and I just celebrated our 54</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wedding anniversary, starting marriage two weeks before medical school started. We have 4 children and 13 grandchildren, all of whom are the apples of my eyes and the loves of my life.</a:t>
            </a:r>
          </a:p>
        </p:txBody>
      </p:sp>
      <p:sp>
        <p:nvSpPr>
          <p:cNvPr id="15" name="TextBox 14">
            <a:extLst>
              <a:ext uri="{FF2B5EF4-FFF2-40B4-BE49-F238E27FC236}">
                <a16:creationId xmlns:a16="http://schemas.microsoft.com/office/drawing/2014/main" id="{B5E401DB-EA5B-EE0B-0417-E15291D6F126}"/>
              </a:ext>
            </a:extLst>
          </p:cNvPr>
          <p:cNvSpPr txBox="1"/>
          <p:nvPr/>
        </p:nvSpPr>
        <p:spPr>
          <a:xfrm>
            <a:off x="9258967" y="6764976"/>
            <a:ext cx="9144000" cy="624915"/>
          </a:xfrm>
          <a:prstGeom prst="rect">
            <a:avLst/>
          </a:prstGeom>
          <a:noFill/>
        </p:spPr>
        <p:txBody>
          <a:bodyPr wrap="square">
            <a:spAutoFit/>
          </a:bodyPr>
          <a:lstStyle/>
          <a:p>
            <a:pPr>
              <a:lnSpc>
                <a:spcPts val="4619"/>
              </a:lnSpc>
            </a:pPr>
            <a:r>
              <a:rPr lang="en-US" sz="3300" dirty="0">
                <a:solidFill>
                  <a:srgbClr val="11324D"/>
                </a:solidFill>
                <a:latin typeface="Lato Bold"/>
              </a:rPr>
              <a:t>Physician Association Leadership</a:t>
            </a:r>
          </a:p>
        </p:txBody>
      </p:sp>
    </p:spTree>
    <p:extLst>
      <p:ext uri="{BB962C8B-B14F-4D97-AF65-F5344CB8AC3E}">
        <p14:creationId xmlns:p14="http://schemas.microsoft.com/office/powerpoint/2010/main" val="2213291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76083" y="-9853693"/>
            <a:ext cx="6130221" cy="18893612"/>
            <a:chOff x="0" y="0"/>
            <a:chExt cx="1614544" cy="4976095"/>
          </a:xfrm>
        </p:grpSpPr>
        <p:sp>
          <p:nvSpPr>
            <p:cNvPr id="3" name="Freeform 3"/>
            <p:cNvSpPr/>
            <p:nvPr/>
          </p:nvSpPr>
          <p:spPr>
            <a:xfrm>
              <a:off x="0" y="0"/>
              <a:ext cx="1614544" cy="4976095"/>
            </a:xfrm>
            <a:custGeom>
              <a:avLst/>
              <a:gdLst/>
              <a:ahLst/>
              <a:cxnLst/>
              <a:rect l="l" t="t" r="r" b="b"/>
              <a:pathLst>
                <a:path w="1614544" h="4976095">
                  <a:moveTo>
                    <a:pt x="0" y="0"/>
                  </a:moveTo>
                  <a:lnTo>
                    <a:pt x="1614544" y="0"/>
                  </a:lnTo>
                  <a:lnTo>
                    <a:pt x="1614544" y="4976095"/>
                  </a:lnTo>
                  <a:lnTo>
                    <a:pt x="0" y="4976095"/>
                  </a:lnTo>
                  <a:close/>
                </a:path>
              </a:pathLst>
            </a:custGeom>
            <a:solidFill>
              <a:srgbClr val="11324D"/>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9983101" y="2977648"/>
            <a:ext cx="6506449" cy="6768738"/>
          </a:xfrm>
          <a:prstGeom prst="rect">
            <a:avLst/>
          </a:prstGeom>
        </p:spPr>
      </p:pic>
      <p:pic>
        <p:nvPicPr>
          <p:cNvPr id="6" name="Picture 6"/>
          <p:cNvPicPr>
            <a:picLocks noChangeAspect="1"/>
          </p:cNvPicPr>
          <p:nvPr/>
        </p:nvPicPr>
        <p:blipFill>
          <a:blip r:embed="rId4"/>
          <a:srcRect/>
          <a:stretch>
            <a:fillRect/>
          </a:stretch>
        </p:blipFill>
        <p:spPr>
          <a:xfrm>
            <a:off x="831558" y="4109306"/>
            <a:ext cx="8009636" cy="4505420"/>
          </a:xfrm>
          <a:prstGeom prst="rect">
            <a:avLst/>
          </a:prstGeom>
        </p:spPr>
      </p:pic>
      <p:sp>
        <p:nvSpPr>
          <p:cNvPr id="7" name="TextBox 7"/>
          <p:cNvSpPr txBox="1"/>
          <p:nvPr/>
        </p:nvSpPr>
        <p:spPr>
          <a:xfrm>
            <a:off x="5318436" y="561381"/>
            <a:ext cx="8673205" cy="1261371"/>
          </a:xfrm>
          <a:prstGeom prst="rect">
            <a:avLst/>
          </a:prstGeom>
        </p:spPr>
        <p:txBody>
          <a:bodyPr lIns="0" tIns="0" rIns="0" bIns="0" rtlCol="0" anchor="t">
            <a:spAutoFit/>
          </a:bodyPr>
          <a:lstStyle/>
          <a:p>
            <a:pPr>
              <a:lnSpc>
                <a:spcPts val="10919"/>
              </a:lnSpc>
            </a:pPr>
            <a:r>
              <a:rPr lang="en-US" sz="7799" dirty="0">
                <a:solidFill>
                  <a:srgbClr val="FBF7F0"/>
                </a:solidFill>
                <a:latin typeface="Lato Bold"/>
              </a:rPr>
              <a:t>CLASS OF 1974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Miles J. Burke, MD</a:t>
            </a:r>
            <a:endParaRPr lang="en-US" sz="5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Pediatric Ophthalmology</a:t>
            </a:r>
            <a:endParaRPr lang="en-US" sz="5400" dirty="0">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144000" y="2434333"/>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43999" y="3189454"/>
            <a:ext cx="8352459" cy="1538883"/>
          </a:xfrm>
          <a:prstGeom prst="rect">
            <a:avLst/>
          </a:prstGeom>
        </p:spPr>
        <p:txBody>
          <a:bodyPr wrap="square" lIns="0" tIns="0" rIns="0" bIns="0" rtlCol="0" anchor="t">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MD – University of </a:t>
            </a:r>
            <a:r>
              <a:rPr lang="en-US" sz="2000" cap="all" dirty="0" err="1">
                <a:effectLst/>
                <a:latin typeface="Lato" panose="020F0502020204030203" pitchFamily="34" charset="0"/>
                <a:ea typeface="Lato" panose="020F0502020204030203" pitchFamily="34" charset="0"/>
                <a:cs typeface="Lato" panose="020F0502020204030203" pitchFamily="34" charset="0"/>
              </a:rPr>
              <a:t>a</a:t>
            </a:r>
            <a:r>
              <a:rPr lang="en-US" sz="2000" dirty="0" err="1">
                <a:effectLst/>
                <a:latin typeface="Lato" panose="020F0502020204030203" pitchFamily="34" charset="0"/>
                <a:ea typeface="Lato" panose="020F0502020204030203" pitchFamily="34" charset="0"/>
                <a:cs typeface="Lato" panose="020F0502020204030203" pitchFamily="34" charset="0"/>
              </a:rPr>
              <a:t>rizona</a:t>
            </a:r>
            <a:r>
              <a:rPr lang="en-US" sz="2000" dirty="0">
                <a:effectLst/>
                <a:latin typeface="Lato" panose="020F0502020204030203" pitchFamily="34" charset="0"/>
                <a:ea typeface="Lato" panose="020F0502020204030203" pitchFamily="34" charset="0"/>
                <a:cs typeface="Lato" panose="020F0502020204030203" pitchFamily="34" charset="0"/>
              </a:rPr>
              <a:t> College of Medicine, 1974</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Residency – Department of Ophthalmology, University of Michigan Medical Center, Ann Arbor, MI 1975-78</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Fellow – Pediatric Ophthalmology &amp; Strabismus, Wills Eye Hospital, Philadelphia, PA 1978-79</a:t>
            </a:r>
          </a:p>
        </p:txBody>
      </p:sp>
      <p:sp>
        <p:nvSpPr>
          <p:cNvPr id="7" name="TextBox 7"/>
          <p:cNvSpPr txBox="1"/>
          <p:nvPr/>
        </p:nvSpPr>
        <p:spPr>
          <a:xfrm>
            <a:off x="9143999" y="5949803"/>
            <a:ext cx="7460163" cy="2939266"/>
          </a:xfrm>
          <a:prstGeom prst="rect">
            <a:avLst/>
          </a:prstGeom>
        </p:spPr>
        <p:txBody>
          <a:bodyPr lIns="0" tIns="0" rIns="0" bIns="0" rtlCol="0" anchor="t">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Director, Department of Pediatric Ophthalmology &amp; Strabismus, Cincinnati Children’s Hospital Medical Center, 1979-98</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Solo practice, 1998-present</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300" dirty="0">
                <a:solidFill>
                  <a:srgbClr val="11324D"/>
                </a:solidFill>
                <a:latin typeface="Lato Bold"/>
              </a:rPr>
              <a:t>Professional Associations</a:t>
            </a:r>
          </a:p>
          <a:p>
            <a:pPr marL="285750" marR="0" indent="-285750">
              <a:spcBef>
                <a:spcPts val="0"/>
              </a:spcBef>
              <a:spcAft>
                <a:spcPts val="0"/>
              </a:spcAft>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American Academy of Ophthalmology</a:t>
            </a:r>
            <a:endParaRPr lang="en-US" sz="2000" dirty="0">
              <a:latin typeface="Lato" panose="020F0502020204030203" pitchFamily="34" charset="0"/>
              <a:ea typeface="Lato" panose="020F0502020204030203" pitchFamily="34" charset="0"/>
              <a:cs typeface="Lato" panose="020F0502020204030203" pitchFamily="34" charset="0"/>
            </a:endParaRP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American Association for Pediatric Ophthalmology &amp; Strabismus</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American Academy of Pediatrics</a:t>
            </a:r>
          </a:p>
        </p:txBody>
      </p:sp>
      <p:sp>
        <p:nvSpPr>
          <p:cNvPr id="8" name="TextBox 8"/>
          <p:cNvSpPr txBox="1"/>
          <p:nvPr/>
        </p:nvSpPr>
        <p:spPr>
          <a:xfrm>
            <a:off x="9144000" y="4983469"/>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pic>
        <p:nvPicPr>
          <p:cNvPr id="10" name="Picture 9" descr="A person smiling at the camera&#10;&#10;Description automatically generated">
            <a:extLst>
              <a:ext uri="{FF2B5EF4-FFF2-40B4-BE49-F238E27FC236}">
                <a16:creationId xmlns:a16="http://schemas.microsoft.com/office/drawing/2014/main" id="{6311712E-33FD-2409-A2E6-9E9ABBD17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714" y="1046423"/>
            <a:ext cx="5534675" cy="8267699"/>
          </a:xfrm>
          <a:prstGeom prst="rect">
            <a:avLst/>
          </a:prstGeom>
        </p:spPr>
      </p:pic>
    </p:spTree>
    <p:extLst>
      <p:ext uri="{BB962C8B-B14F-4D97-AF65-F5344CB8AC3E}">
        <p14:creationId xmlns:p14="http://schemas.microsoft.com/office/powerpoint/2010/main" val="239871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Miles J. Burke, MD</a:t>
            </a:r>
            <a:endParaRPr lang="en-US" sz="5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Pediatric Ophthalmology</a:t>
            </a:r>
            <a:endParaRPr lang="en-US" sz="5400" dirty="0">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289381" y="2968108"/>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Professional Awards:</a:t>
            </a:r>
          </a:p>
        </p:txBody>
      </p:sp>
      <p:sp>
        <p:nvSpPr>
          <p:cNvPr id="6" name="TextBox 6"/>
          <p:cNvSpPr txBox="1"/>
          <p:nvPr/>
        </p:nvSpPr>
        <p:spPr>
          <a:xfrm>
            <a:off x="9289381" y="3967259"/>
            <a:ext cx="7796700" cy="1390061"/>
          </a:xfrm>
          <a:prstGeom prst="rect">
            <a:avLst/>
          </a:prstGeom>
        </p:spPr>
        <p:txBody>
          <a:bodyPr lIns="0" tIns="0" rIns="0" bIns="0" rtlCol="0" anchor="t">
            <a:spAutoFit/>
          </a:bodyPr>
          <a:lstStyle/>
          <a:p>
            <a:pPr marL="0" marR="0">
              <a:spcBef>
                <a:spcPts val="0"/>
              </a:spcBef>
              <a:spcAft>
                <a:spcPts val="0"/>
              </a:spcAft>
            </a:pPr>
            <a:br>
              <a:rPr lang="en-US" sz="1800" dirty="0">
                <a:effectLst/>
                <a:latin typeface="Aptos" panose="020B0004020202020204" pitchFamily="34" charset="0"/>
                <a:ea typeface="Times New Roman" panose="02020603050405020304" pitchFamily="18" charset="0"/>
                <a:cs typeface="Aptos" panose="020B0004020202020204" pitchFamily="34" charset="0"/>
              </a:rPr>
            </a:b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p:txBody>
      </p:sp>
      <p:sp>
        <p:nvSpPr>
          <p:cNvPr id="7" name="TextBox 7"/>
          <p:cNvSpPr txBox="1"/>
          <p:nvPr/>
        </p:nvSpPr>
        <p:spPr>
          <a:xfrm>
            <a:off x="9289381" y="6986083"/>
            <a:ext cx="7460163" cy="992644"/>
          </a:xfrm>
          <a:prstGeom prst="rect">
            <a:avLst/>
          </a:prstGeom>
        </p:spPr>
        <p:txBody>
          <a:bodyPr lIns="0" tIns="0" rIns="0" bIns="0" rtlCol="0" anchor="t">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Married, 2 grown sons</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Interests: family golf, physician fitness, photography, and wine</a:t>
            </a: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291624" y="5986932"/>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10" name="Picture 9" descr="A person smiling at the camera&#10;&#10;Description automatically generated">
            <a:extLst>
              <a:ext uri="{FF2B5EF4-FFF2-40B4-BE49-F238E27FC236}">
                <a16:creationId xmlns:a16="http://schemas.microsoft.com/office/drawing/2014/main" id="{58604F43-6472-45A2-51E9-724F0146D940}"/>
              </a:ext>
            </a:extLst>
          </p:cNvPr>
          <p:cNvPicPr>
            <a:picLocks noChangeAspect="1"/>
          </p:cNvPicPr>
          <p:nvPr/>
        </p:nvPicPr>
        <p:blipFill rotWithShape="1">
          <a:blip r:embed="rId3">
            <a:extLst>
              <a:ext uri="{28A0092B-C50C-407E-A947-70E740481C1C}">
                <a14:useLocalDpi xmlns:a14="http://schemas.microsoft.com/office/drawing/2010/main" val="0"/>
              </a:ext>
            </a:extLst>
          </a:blip>
          <a:srcRect l="4591" r="2938"/>
          <a:stretch/>
        </p:blipFill>
        <p:spPr>
          <a:xfrm>
            <a:off x="457200" y="1259971"/>
            <a:ext cx="7874915" cy="6934200"/>
          </a:xfrm>
          <a:prstGeom prst="rect">
            <a:avLst/>
          </a:prstGeom>
        </p:spPr>
      </p:pic>
      <p:sp>
        <p:nvSpPr>
          <p:cNvPr id="11" name="TextBox 10">
            <a:extLst>
              <a:ext uri="{FF2B5EF4-FFF2-40B4-BE49-F238E27FC236}">
                <a16:creationId xmlns:a16="http://schemas.microsoft.com/office/drawing/2014/main" id="{64F92521-2B13-2CF5-48AE-FE8344063E9C}"/>
              </a:ext>
            </a:extLst>
          </p:cNvPr>
          <p:cNvSpPr txBox="1"/>
          <p:nvPr/>
        </p:nvSpPr>
        <p:spPr>
          <a:xfrm>
            <a:off x="9272898" y="3680051"/>
            <a:ext cx="7829666" cy="1938992"/>
          </a:xfrm>
          <a:prstGeom prst="rect">
            <a:avLst/>
          </a:prstGeom>
          <a:noFill/>
        </p:spPr>
        <p:txBody>
          <a:bodyPr wrap="square">
            <a:spAutoFit/>
          </a:bodyPr>
          <a:lstStyle/>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America’s Top Doctors</a:t>
            </a: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Best Doctors in America</a:t>
            </a: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America’s Top Ophthalmologists</a:t>
            </a: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Patient’s Choice: Favorite Doctor</a:t>
            </a: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Patient’s Choice: Most Compassionate Doctor</a:t>
            </a:r>
            <a:endParaRPr lang="en-US" sz="2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Promptness “On time” Awards</a:t>
            </a:r>
          </a:p>
        </p:txBody>
      </p:sp>
    </p:spTree>
    <p:extLst>
      <p:ext uri="{BB962C8B-B14F-4D97-AF65-F5344CB8AC3E}">
        <p14:creationId xmlns:p14="http://schemas.microsoft.com/office/powerpoint/2010/main" val="177664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Lawrence E. </a:t>
            </a:r>
            <a:r>
              <a:rPr lang="en-US" sz="5400" b="1" dirty="0" err="1">
                <a:effectLst/>
                <a:latin typeface="Lato" panose="020F0502020204030203" pitchFamily="34" charset="0"/>
                <a:ea typeface="Lato" panose="020F0502020204030203" pitchFamily="34" charset="0"/>
                <a:cs typeface="Lato" panose="020F0502020204030203" pitchFamily="34" charset="0"/>
              </a:rPr>
              <a:t>Eynon</a:t>
            </a:r>
            <a:r>
              <a:rPr lang="en-US" sz="5400" b="1" dirty="0">
                <a:effectLst/>
                <a:latin typeface="Lato" panose="020F0502020204030203" pitchFamily="34" charset="0"/>
                <a:ea typeface="Lato" panose="020F0502020204030203" pitchFamily="34" charset="0"/>
                <a:cs typeface="Lato" panose="020F0502020204030203" pitchFamily="34" charset="0"/>
              </a:rPr>
              <a:t>, MD</a:t>
            </a:r>
            <a:br>
              <a:rPr lang="en-US" sz="1800" dirty="0">
                <a:effectLst/>
                <a:latin typeface="Aptos" panose="020B0004020202020204" pitchFamily="34" charset="0"/>
                <a:ea typeface="Times New Roman" panose="02020603050405020304" pitchFamily="18" charset="0"/>
                <a:cs typeface="Aptos" panose="020B0004020202020204" pitchFamily="34" charset="0"/>
              </a:rPr>
            </a:br>
            <a:r>
              <a:rPr lang="en-US" sz="5400" b="1" dirty="0">
                <a:effectLst/>
                <a:latin typeface="Lato" panose="020F0502020204030203" pitchFamily="34" charset="0"/>
                <a:ea typeface="Lato" panose="020F0502020204030203" pitchFamily="34" charset="0"/>
                <a:cs typeface="Lato" panose="020F0502020204030203" pitchFamily="34" charset="0"/>
              </a:rPr>
              <a:t>Diagnostic Radiology  </a:t>
            </a: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077836" y="2751599"/>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8956343" y="3624152"/>
            <a:ext cx="8781181" cy="2462213"/>
          </a:xfrm>
          <a:prstGeom prst="rect">
            <a:avLst/>
          </a:prstGeom>
        </p:spPr>
        <p:txBody>
          <a:bodyPr wrap="square" lIns="0" tIns="0" rIns="0" bIns="0" rtlCol="0" anchor="t">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BA – Ohio Wesleyan University, 1969</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MD – University of Cincinnati College of Medicine, 1974</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Internship – Dept. of Pediatrics, University of Cincinnati, 1974-75</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Resident 1&amp; 2 in Radiology – University of Cincinnati, Cincinnati General Hospital, 1975-77</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Chief Resident 3 in Radiology, 1977-78</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Staff Radiologist (Special Procedures) – University of Cincinnati Medical Center, 7-78 thru 10-78</a:t>
            </a:r>
          </a:p>
        </p:txBody>
      </p:sp>
      <p:sp>
        <p:nvSpPr>
          <p:cNvPr id="7" name="TextBox 7"/>
          <p:cNvSpPr txBox="1"/>
          <p:nvPr/>
        </p:nvSpPr>
        <p:spPr>
          <a:xfrm>
            <a:off x="8956343" y="7545592"/>
            <a:ext cx="7460163" cy="1231106"/>
          </a:xfrm>
          <a:prstGeom prst="rect">
            <a:avLst/>
          </a:prstGeom>
        </p:spPr>
        <p:txBody>
          <a:bodyPr lIns="0" tIns="0" rIns="0" bIns="0" rtlCol="0" anchor="t">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Private practice, Nuray Radiologists – Mercy Hospital Hamilton/Fairfield, 1978-2015</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Columbus Radiology Corp. – Mercy Hospital Fairfield, 2015-16</a:t>
            </a:r>
          </a:p>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Retired 5-2016</a:t>
            </a:r>
          </a:p>
        </p:txBody>
      </p:sp>
      <p:sp>
        <p:nvSpPr>
          <p:cNvPr id="8" name="TextBox 8"/>
          <p:cNvSpPr txBox="1"/>
          <p:nvPr/>
        </p:nvSpPr>
        <p:spPr>
          <a:xfrm>
            <a:off x="9143998" y="6461518"/>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pic>
        <p:nvPicPr>
          <p:cNvPr id="1026" name="Picture 2">
            <a:extLst>
              <a:ext uri="{FF2B5EF4-FFF2-40B4-BE49-F238E27FC236}">
                <a16:creationId xmlns:a16="http://schemas.microsoft.com/office/drawing/2014/main" id="{C9C28C88-80C4-BF00-B080-BCE40D6F4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31405"/>
            <a:ext cx="6129337"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75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939498" y="9248775"/>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834223" y="5133975"/>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9291624" y="599430"/>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Lawrence E. </a:t>
            </a:r>
            <a:r>
              <a:rPr lang="en-US" sz="5400" b="1" dirty="0" err="1">
                <a:effectLst/>
                <a:latin typeface="Lato" panose="020F0502020204030203" pitchFamily="34" charset="0"/>
                <a:ea typeface="Lato" panose="020F0502020204030203" pitchFamily="34" charset="0"/>
                <a:cs typeface="Lato" panose="020F0502020204030203" pitchFamily="34" charset="0"/>
              </a:rPr>
              <a:t>Eynon</a:t>
            </a:r>
            <a:r>
              <a:rPr lang="en-US" sz="5400" b="1" dirty="0">
                <a:effectLst/>
                <a:latin typeface="Lato" panose="020F0502020204030203" pitchFamily="34" charset="0"/>
                <a:ea typeface="Lato" panose="020F0502020204030203" pitchFamily="34" charset="0"/>
                <a:cs typeface="Lato" panose="020F0502020204030203" pitchFamily="34" charset="0"/>
              </a:rPr>
              <a:t>, MD</a:t>
            </a:r>
            <a:br>
              <a:rPr lang="en-US" sz="1800" dirty="0">
                <a:effectLst/>
                <a:latin typeface="Aptos" panose="020B0004020202020204" pitchFamily="34" charset="0"/>
                <a:ea typeface="Times New Roman" panose="02020603050405020304" pitchFamily="18" charset="0"/>
                <a:cs typeface="Aptos" panose="020B0004020202020204" pitchFamily="34" charset="0"/>
              </a:rPr>
            </a:br>
            <a:r>
              <a:rPr lang="en-US" sz="5400" b="1" dirty="0">
                <a:effectLst/>
                <a:latin typeface="Lato" panose="020F0502020204030203" pitchFamily="34" charset="0"/>
                <a:ea typeface="Lato" panose="020F0502020204030203" pitchFamily="34" charset="0"/>
                <a:cs typeface="Lato" panose="020F0502020204030203" pitchFamily="34" charset="0"/>
              </a:rPr>
              <a:t>Diagnostic Radiology  </a:t>
            </a:r>
            <a:endParaRPr lang="en-US" sz="5400" b="1"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289381" y="4426623"/>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Advice to New Physicians</a:t>
            </a:r>
          </a:p>
        </p:txBody>
      </p:sp>
      <p:sp>
        <p:nvSpPr>
          <p:cNvPr id="6" name="TextBox 6"/>
          <p:cNvSpPr txBox="1"/>
          <p:nvPr/>
        </p:nvSpPr>
        <p:spPr>
          <a:xfrm>
            <a:off x="9289381" y="5186019"/>
            <a:ext cx="7796700" cy="615553"/>
          </a:xfrm>
          <a:prstGeom prst="rect">
            <a:avLst/>
          </a:prstGeom>
        </p:spPr>
        <p:txBody>
          <a:bodyPr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Keep an open mind and focus on your future goals, one day at a time. </a:t>
            </a:r>
            <a:endParaRPr lang="en-US" sz="2000" dirty="0">
              <a:solidFill>
                <a:srgbClr val="11324D"/>
              </a:solidFill>
              <a:latin typeface="Lato" panose="020F0502020204030203" pitchFamily="34" charset="0"/>
              <a:ea typeface="Lato" panose="020F0502020204030203" pitchFamily="34" charset="0"/>
              <a:cs typeface="Lato" panose="020F0502020204030203" pitchFamily="34" charset="0"/>
            </a:endParaRPr>
          </a:p>
        </p:txBody>
      </p:sp>
      <p:sp>
        <p:nvSpPr>
          <p:cNvPr id="7" name="TextBox 7"/>
          <p:cNvSpPr txBox="1"/>
          <p:nvPr/>
        </p:nvSpPr>
        <p:spPr>
          <a:xfrm>
            <a:off x="9289381" y="7391473"/>
            <a:ext cx="7460163" cy="774636"/>
          </a:xfrm>
          <a:prstGeom prst="rect">
            <a:avLst/>
          </a:prstGeom>
        </p:spPr>
        <p:txBody>
          <a:bodyPr lIns="0" tIns="0" rIns="0" bIns="0" rtlCol="0" anchor="t">
            <a:spAutoFit/>
          </a:bodyPr>
          <a:lstStyle/>
          <a:p>
            <a:pPr marL="342900" indent="-342900">
              <a:lnSpc>
                <a:spcPts val="3079"/>
              </a:lnSpc>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Married - 1 son 48  &amp; 1 daughter 50.</a:t>
            </a:r>
            <a:endParaRPr lang="en-US" sz="2000" dirty="0">
              <a:solidFill>
                <a:srgbClr val="11324D"/>
              </a:solidFill>
              <a:latin typeface="Lato" panose="020F0502020204030203" pitchFamily="34" charset="0"/>
              <a:ea typeface="Lato" panose="020F0502020204030203" pitchFamily="34" charset="0"/>
              <a:cs typeface="Lato" panose="020F0502020204030203" pitchFamily="34" charset="0"/>
            </a:endParaRP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368123" y="6536260"/>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3" name="TextBox 7">
            <a:extLst>
              <a:ext uri="{FF2B5EF4-FFF2-40B4-BE49-F238E27FC236}">
                <a16:creationId xmlns:a16="http://schemas.microsoft.com/office/drawing/2014/main" id="{B2EF9127-3D55-641D-A4ED-D536FA8D4BB4}"/>
              </a:ext>
            </a:extLst>
          </p:cNvPr>
          <p:cNvSpPr txBox="1"/>
          <p:nvPr/>
        </p:nvSpPr>
        <p:spPr>
          <a:xfrm>
            <a:off x="9368123" y="7781172"/>
            <a:ext cx="7460163" cy="774636"/>
          </a:xfrm>
          <a:prstGeom prst="rect">
            <a:avLst/>
          </a:prstGeom>
        </p:spPr>
        <p:txBody>
          <a:bodyPr lIns="0" tIns="0" rIns="0" bIns="0" rtlCol="0" anchor="t">
            <a:spAutoFit/>
          </a:bodyPr>
          <a:lstStyle/>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pic>
        <p:nvPicPr>
          <p:cNvPr id="2050" name="Picture 2">
            <a:extLst>
              <a:ext uri="{FF2B5EF4-FFF2-40B4-BE49-F238E27FC236}">
                <a16:creationId xmlns:a16="http://schemas.microsoft.com/office/drawing/2014/main" id="{45C7A76E-7CF1-DBD3-57A5-620C284F2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640" y="1607953"/>
            <a:ext cx="5557835" cy="659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F29ED52-BDCE-4A13-D943-9FFCEF64FADE}"/>
              </a:ext>
            </a:extLst>
          </p:cNvPr>
          <p:cNvSpPr txBox="1"/>
          <p:nvPr/>
        </p:nvSpPr>
        <p:spPr>
          <a:xfrm>
            <a:off x="9144000" y="3690618"/>
            <a:ext cx="9144000" cy="400110"/>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Installing the first 1.5 Tesla MRI unit in the tri-state region (May 1985)</a:t>
            </a:r>
          </a:p>
        </p:txBody>
      </p:sp>
      <p:sp>
        <p:nvSpPr>
          <p:cNvPr id="12" name="TextBox 11">
            <a:extLst>
              <a:ext uri="{FF2B5EF4-FFF2-40B4-BE49-F238E27FC236}">
                <a16:creationId xmlns:a16="http://schemas.microsoft.com/office/drawing/2014/main" id="{A7D744B3-332C-7E68-0FB2-B042508DA50C}"/>
              </a:ext>
            </a:extLst>
          </p:cNvPr>
          <p:cNvSpPr txBox="1"/>
          <p:nvPr/>
        </p:nvSpPr>
        <p:spPr>
          <a:xfrm>
            <a:off x="9144000" y="2654619"/>
            <a:ext cx="9144000" cy="624915"/>
          </a:xfrm>
          <a:prstGeom prst="rect">
            <a:avLst/>
          </a:prstGeom>
          <a:noFill/>
        </p:spPr>
        <p:txBody>
          <a:bodyPr wrap="square">
            <a:spAutoFit/>
          </a:bodyPr>
          <a:lstStyle/>
          <a:p>
            <a:pPr>
              <a:lnSpc>
                <a:spcPts val="4619"/>
              </a:lnSpc>
            </a:pPr>
            <a:r>
              <a:rPr lang="en-US" sz="3300" dirty="0">
                <a:solidFill>
                  <a:srgbClr val="11324D"/>
                </a:solidFill>
                <a:latin typeface="Lato Bold"/>
              </a:rPr>
              <a:t>Highlight of Medical Career:</a:t>
            </a:r>
          </a:p>
        </p:txBody>
      </p:sp>
    </p:spTree>
    <p:extLst>
      <p:ext uri="{BB962C8B-B14F-4D97-AF65-F5344CB8AC3E}">
        <p14:creationId xmlns:p14="http://schemas.microsoft.com/office/powerpoint/2010/main" val="389051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00060" y="9258299"/>
            <a:ext cx="6558940"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4190023" y="5148261"/>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6" name="TextBox 6"/>
          <p:cNvSpPr txBox="1"/>
          <p:nvPr/>
        </p:nvSpPr>
        <p:spPr>
          <a:xfrm>
            <a:off x="9231097" y="4989804"/>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7" name="TextBox 7"/>
          <p:cNvSpPr txBox="1"/>
          <p:nvPr/>
        </p:nvSpPr>
        <p:spPr>
          <a:xfrm>
            <a:off x="10229502" y="6531525"/>
            <a:ext cx="6805823" cy="641201"/>
          </a:xfrm>
          <a:prstGeom prst="rect">
            <a:avLst/>
          </a:prstGeom>
        </p:spPr>
        <p:txBody>
          <a:bodyPr lIns="0" tIns="0" rIns="0" bIns="0" rtlCol="0" anchor="t">
            <a:spAutoFit/>
          </a:bodyPr>
          <a:lstStyle/>
          <a:p>
            <a:pPr>
              <a:lnSpc>
                <a:spcPts val="2520"/>
              </a:lnSpc>
            </a:pPr>
            <a:endParaRPr lang="en-US" sz="2199" dirty="0">
              <a:solidFill>
                <a:srgbClr val="11324D"/>
              </a:solidFill>
              <a:latin typeface="Poppins Light"/>
            </a:endParaRPr>
          </a:p>
          <a:p>
            <a:pPr>
              <a:lnSpc>
                <a:spcPts val="2520"/>
              </a:lnSpc>
            </a:pPr>
            <a:endParaRPr lang="en-US" sz="2199" dirty="0">
              <a:solidFill>
                <a:srgbClr val="11324D"/>
              </a:solidFill>
              <a:latin typeface="Poppins Light"/>
            </a:endParaRPr>
          </a:p>
        </p:txBody>
      </p:sp>
      <p:sp>
        <p:nvSpPr>
          <p:cNvPr id="8" name="TextBox 8"/>
          <p:cNvSpPr txBox="1"/>
          <p:nvPr/>
        </p:nvSpPr>
        <p:spPr>
          <a:xfrm>
            <a:off x="9231098" y="8058171"/>
            <a:ext cx="8008387" cy="718145"/>
          </a:xfrm>
          <a:prstGeom prst="rect">
            <a:avLst/>
          </a:prstGeom>
        </p:spPr>
        <p:txBody>
          <a:bodyPr wrap="square" lIns="0" tIns="0" rIns="0" bIns="0" rtlCol="0" anchor="t">
            <a:spAutoFit/>
          </a:bodyPr>
          <a:lstStyle/>
          <a:p>
            <a:pPr>
              <a:lnSpc>
                <a:spcPts val="3079"/>
              </a:lnSpc>
            </a:pPr>
            <a:r>
              <a:rPr lang="en-US" sz="2000" dirty="0">
                <a:solidFill>
                  <a:schemeClr val="tx2">
                    <a:lumMod val="75000"/>
                  </a:schemeClr>
                </a:solidFill>
                <a:effectLst/>
                <a:latin typeface="Lato" panose="020F0502020204030203" pitchFamily="34" charset="0"/>
                <a:ea typeface="Lato" panose="020F0502020204030203" pitchFamily="34" charset="0"/>
                <a:cs typeface="Lato" panose="020F0502020204030203" pitchFamily="34" charset="0"/>
              </a:rPr>
              <a:t>.</a:t>
            </a:r>
            <a:endParaRPr lang="en-US" sz="2000" dirty="0">
              <a:solidFill>
                <a:schemeClr val="tx2">
                  <a:lumMod val="75000"/>
                </a:schemeClr>
              </a:solidFill>
              <a:latin typeface="Lato" panose="020F0502020204030203" pitchFamily="34" charset="0"/>
              <a:ea typeface="Lato" panose="020F0502020204030203" pitchFamily="34" charset="0"/>
              <a:cs typeface="Lato" panose="020F0502020204030203" pitchFamily="34" charset="0"/>
            </a:endParaRPr>
          </a:p>
          <a:p>
            <a:pPr>
              <a:lnSpc>
                <a:spcPts val="2520"/>
              </a:lnSpc>
            </a:pPr>
            <a:endParaRPr lang="en-US" sz="2199" dirty="0">
              <a:solidFill>
                <a:srgbClr val="11324D"/>
              </a:solidFill>
              <a:latin typeface="Poppins Light"/>
            </a:endParaRPr>
          </a:p>
        </p:txBody>
      </p:sp>
      <p:sp>
        <p:nvSpPr>
          <p:cNvPr id="11" name="TextBox 11"/>
          <p:cNvSpPr txBox="1"/>
          <p:nvPr/>
        </p:nvSpPr>
        <p:spPr>
          <a:xfrm>
            <a:off x="9116568" y="508287"/>
            <a:ext cx="8846583" cy="1661993"/>
          </a:xfrm>
          <a:prstGeom prst="rect">
            <a:avLst/>
          </a:prstGeom>
        </p:spPr>
        <p:txBody>
          <a:bodyPr wrap="square" lIns="0" tIns="0" rIns="0" bIns="0" rtlCol="0" anchor="t">
            <a:spAutoFit/>
          </a:bodyPr>
          <a:lstStyle/>
          <a:p>
            <a:pPr marL="0" marR="0">
              <a:spcBef>
                <a:spcPts val="0"/>
              </a:spcBef>
              <a:spcAft>
                <a:spcPts val="0"/>
              </a:spcAft>
            </a:pPr>
            <a:r>
              <a:rPr lang="en-US" sz="5400" dirty="0">
                <a:effectLst/>
                <a:latin typeface="Lato Bold" panose="020F0502020204030203" charset="0"/>
                <a:ea typeface="Lato Bold" panose="020F0502020204030203" charset="0"/>
                <a:cs typeface="Lato Bold" panose="020F0502020204030203" charset="0"/>
              </a:rPr>
              <a:t>Oran Daniel Fox, MD</a:t>
            </a:r>
          </a:p>
          <a:p>
            <a:pPr marL="0" marR="0">
              <a:spcBef>
                <a:spcPts val="0"/>
              </a:spcBef>
              <a:spcAft>
                <a:spcPts val="0"/>
              </a:spcAft>
            </a:pPr>
            <a:r>
              <a:rPr lang="en-US" sz="5400" dirty="0">
                <a:effectLst/>
                <a:latin typeface="Lato Bold" panose="020F0502020204030203" charset="0"/>
                <a:ea typeface="Lato Bold" panose="020F0502020204030203" charset="0"/>
                <a:cs typeface="Lato Bold" panose="020F0502020204030203" charset="0"/>
              </a:rPr>
              <a:t>Orthopaedic Surgery </a:t>
            </a:r>
          </a:p>
        </p:txBody>
      </p:sp>
      <p:sp>
        <p:nvSpPr>
          <p:cNvPr id="12" name="TextBox 12"/>
          <p:cNvSpPr txBox="1"/>
          <p:nvPr/>
        </p:nvSpPr>
        <p:spPr>
          <a:xfrm>
            <a:off x="9231097" y="5990318"/>
            <a:ext cx="6805823" cy="2800831"/>
          </a:xfrm>
          <a:prstGeom prst="rect">
            <a:avLst/>
          </a:prstGeom>
        </p:spPr>
        <p:txBody>
          <a:bodyPr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Private practice of Orthopaedic Surgery in Cincinnati, 1979-2012</a:t>
            </a:r>
            <a:endParaRPr lang="en-US" sz="2000" dirty="0">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Northwest </a:t>
            </a:r>
            <a:r>
              <a:rPr lang="en-US" sz="2000" dirty="0" err="1">
                <a:effectLst/>
                <a:latin typeface="Lato" panose="020F0502020204030203" pitchFamily="34" charset="0"/>
                <a:ea typeface="Lato" panose="020F0502020204030203" pitchFamily="34" charset="0"/>
                <a:cs typeface="Lato" panose="020F0502020204030203" pitchFamily="34" charset="0"/>
              </a:rPr>
              <a:t>Orthopaedics</a:t>
            </a:r>
            <a:r>
              <a:rPr lang="en-US" sz="2000" dirty="0">
                <a:effectLst/>
                <a:latin typeface="Lato" panose="020F0502020204030203" pitchFamily="34" charset="0"/>
                <a:ea typeface="Lato" panose="020F0502020204030203" pitchFamily="34" charset="0"/>
                <a:cs typeface="Lato" panose="020F0502020204030203" pitchFamily="34" charset="0"/>
              </a:rPr>
              <a:t>, 1979-95</a:t>
            </a:r>
            <a:endParaRPr lang="en-US" sz="2000" dirty="0">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Orthopaedic Associates, 1995-97</a:t>
            </a:r>
            <a:endParaRPr lang="en-US" sz="2000" dirty="0">
              <a:latin typeface="Lato" panose="020F0502020204030203" pitchFamily="34" charset="0"/>
              <a:ea typeface="Lato" panose="020F0502020204030203" pitchFamily="34" charset="0"/>
              <a:cs typeface="Lato" panose="020F0502020204030203" pitchFamily="34" charset="0"/>
            </a:endParaRP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Beacon </a:t>
            </a:r>
            <a:r>
              <a:rPr lang="en-US" sz="2000" dirty="0" err="1">
                <a:effectLst/>
                <a:latin typeface="Lato" panose="020F0502020204030203" pitchFamily="34" charset="0"/>
                <a:ea typeface="Lato" panose="020F0502020204030203" pitchFamily="34" charset="0"/>
                <a:cs typeface="Lato" panose="020F0502020204030203" pitchFamily="34" charset="0"/>
              </a:rPr>
              <a:t>Orthopaedics</a:t>
            </a:r>
            <a:r>
              <a:rPr lang="en-US" sz="2000" dirty="0">
                <a:effectLst/>
                <a:latin typeface="Lato" panose="020F0502020204030203" pitchFamily="34" charset="0"/>
                <a:ea typeface="Lato" panose="020F0502020204030203" pitchFamily="34" charset="0"/>
                <a:cs typeface="Lato" panose="020F0502020204030203" pitchFamily="34" charset="0"/>
              </a:rPr>
              <a:t> &amp; Sports Medicine, 1997-2013</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Retired in 2013 and moved to FL</a:t>
            </a:r>
          </a:p>
          <a:p>
            <a:pPr marL="342900" marR="0" indent="-342900">
              <a:spcBef>
                <a:spcPts val="0"/>
              </a:spcBef>
              <a:spcAft>
                <a:spcPts val="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Worked </a:t>
            </a:r>
            <a:r>
              <a:rPr lang="en-US" sz="2000" dirty="0">
                <a:effectLst/>
                <a:latin typeface="Lato" panose="020F0502020204030203" pitchFamily="34" charset="0"/>
                <a:ea typeface="Lato" panose="020F0502020204030203" pitchFamily="34" charset="0"/>
                <a:cs typeface="Lato" panose="020F0502020204030203" pitchFamily="34" charset="0"/>
              </a:rPr>
              <a:t>as an independent contractor for 21st Century Oncology in Estero, FL until full retirement in 2018</a:t>
            </a:r>
          </a:p>
          <a:p>
            <a:pPr>
              <a:lnSpc>
                <a:spcPts val="2659"/>
              </a:lnSpc>
            </a:pPr>
            <a:endParaRPr lang="en-US" sz="2199" dirty="0">
              <a:solidFill>
                <a:srgbClr val="11324D"/>
              </a:solidFill>
              <a:latin typeface="Poppins Light"/>
            </a:endParaRPr>
          </a:p>
        </p:txBody>
      </p:sp>
      <p:sp>
        <p:nvSpPr>
          <p:cNvPr id="13" name="TextBox 6">
            <a:extLst>
              <a:ext uri="{FF2B5EF4-FFF2-40B4-BE49-F238E27FC236}">
                <a16:creationId xmlns:a16="http://schemas.microsoft.com/office/drawing/2014/main" id="{B653A827-5553-301D-6BFE-1788538E2F81}"/>
              </a:ext>
            </a:extLst>
          </p:cNvPr>
          <p:cNvSpPr txBox="1"/>
          <p:nvPr/>
        </p:nvSpPr>
        <p:spPr>
          <a:xfrm>
            <a:off x="9216313" y="2526569"/>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14" name="TextBox 12">
            <a:extLst>
              <a:ext uri="{FF2B5EF4-FFF2-40B4-BE49-F238E27FC236}">
                <a16:creationId xmlns:a16="http://schemas.microsoft.com/office/drawing/2014/main" id="{876A44AF-03B3-911D-40E4-F8313D881180}"/>
              </a:ext>
            </a:extLst>
          </p:cNvPr>
          <p:cNvSpPr txBox="1"/>
          <p:nvPr/>
        </p:nvSpPr>
        <p:spPr>
          <a:xfrm>
            <a:off x="9231098" y="3300459"/>
            <a:ext cx="6805823" cy="1508105"/>
          </a:xfrm>
          <a:prstGeom prst="rect">
            <a:avLst/>
          </a:prstGeom>
        </p:spPr>
        <p:txBody>
          <a:bodyPr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BS (Cum Laude) – University of Cincinnati, 1971</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MD – Ohio State University College of Medicine, 1974</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Internship – Grady Memorial Hospital, 1974-75</a:t>
            </a:r>
          </a:p>
          <a:p>
            <a:pPr marL="342900" marR="0" indent="-342900">
              <a:spcBef>
                <a:spcPts val="0"/>
              </a:spcBef>
              <a:spcAft>
                <a:spcPts val="0"/>
              </a:spcAft>
              <a:buFont typeface="Arial" panose="020B0604020202020204" pitchFamily="34" charset="0"/>
              <a:buChar char="•"/>
            </a:pPr>
            <a:r>
              <a:rPr lang="en-US" sz="2000" dirty="0">
                <a:effectLst/>
                <a:latin typeface="Lato" panose="020F0502020204030203" pitchFamily="34" charset="0"/>
                <a:ea typeface="Lato" panose="020F0502020204030203" pitchFamily="34" charset="0"/>
                <a:cs typeface="Lato" panose="020F0502020204030203" pitchFamily="34" charset="0"/>
              </a:rPr>
              <a:t>Orthopaedic Residency – Ohio State University, 1975-79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098" name="Picture 2">
            <a:extLst>
              <a:ext uri="{FF2B5EF4-FFF2-40B4-BE49-F238E27FC236}">
                <a16:creationId xmlns:a16="http://schemas.microsoft.com/office/drawing/2014/main" id="{99CA45B4-11FC-78A2-EA6F-A8A295F5A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932" y="1970087"/>
            <a:ext cx="487680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88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7913878" y="9382899"/>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a:off x="3803841" y="5272861"/>
            <a:ext cx="8220075" cy="0"/>
          </a:xfrm>
          <a:prstGeom prst="line">
            <a:avLst/>
          </a:prstGeom>
          <a:ln w="9525" cap="flat">
            <a:solidFill>
              <a:srgbClr val="11324D"/>
            </a:solidFill>
            <a:prstDash val="solid"/>
            <a:headEnd type="none" w="sm" len="sm"/>
            <a:tailEnd type="none" w="sm" len="sm"/>
          </a:ln>
        </p:spPr>
        <p:txBody>
          <a:bodyPr/>
          <a:lstStyle/>
          <a:p>
            <a:endParaRPr lang="en-US"/>
          </a:p>
        </p:txBody>
      </p:sp>
      <p:sp>
        <p:nvSpPr>
          <p:cNvPr id="8" name="TextBox 8"/>
          <p:cNvSpPr txBox="1"/>
          <p:nvPr/>
        </p:nvSpPr>
        <p:spPr>
          <a:xfrm>
            <a:off x="8458200" y="7829825"/>
            <a:ext cx="7848599" cy="628377"/>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Married Ellen Turner in 1973; 4 children, 5 grandchildren</a:t>
            </a:r>
          </a:p>
          <a:p>
            <a:pPr>
              <a:lnSpc>
                <a:spcPts val="2520"/>
              </a:lnSpc>
            </a:pPr>
            <a:endParaRPr lang="en-US" sz="2199" dirty="0">
              <a:solidFill>
                <a:srgbClr val="11324D"/>
              </a:solidFill>
              <a:latin typeface="Poppins Light"/>
            </a:endParaRPr>
          </a:p>
        </p:txBody>
      </p:sp>
      <p:sp>
        <p:nvSpPr>
          <p:cNvPr id="10" name="TextBox 10"/>
          <p:cNvSpPr txBox="1"/>
          <p:nvPr/>
        </p:nvSpPr>
        <p:spPr>
          <a:xfrm>
            <a:off x="8458200" y="7099302"/>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Family:</a:t>
            </a:r>
          </a:p>
        </p:txBody>
      </p:sp>
      <p:sp>
        <p:nvSpPr>
          <p:cNvPr id="11" name="TextBox 11"/>
          <p:cNvSpPr txBox="1"/>
          <p:nvPr/>
        </p:nvSpPr>
        <p:spPr>
          <a:xfrm>
            <a:off x="8458200" y="558535"/>
            <a:ext cx="7998991"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Oran Daniel Fox, MD</a:t>
            </a:r>
          </a:p>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Orthopaedic Surgery </a:t>
            </a:r>
          </a:p>
        </p:txBody>
      </p:sp>
      <p:sp>
        <p:nvSpPr>
          <p:cNvPr id="15" name="TextBox 9">
            <a:extLst>
              <a:ext uri="{FF2B5EF4-FFF2-40B4-BE49-F238E27FC236}">
                <a16:creationId xmlns:a16="http://schemas.microsoft.com/office/drawing/2014/main" id="{457885AF-D484-A39F-A65F-3D4353DD36B0}"/>
              </a:ext>
            </a:extLst>
          </p:cNvPr>
          <p:cNvSpPr txBox="1"/>
          <p:nvPr/>
        </p:nvSpPr>
        <p:spPr>
          <a:xfrm>
            <a:off x="8537312" y="5422953"/>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Advice for New Physicians:</a:t>
            </a:r>
          </a:p>
        </p:txBody>
      </p:sp>
      <p:sp>
        <p:nvSpPr>
          <p:cNvPr id="17" name="TextBox 7">
            <a:extLst>
              <a:ext uri="{FF2B5EF4-FFF2-40B4-BE49-F238E27FC236}">
                <a16:creationId xmlns:a16="http://schemas.microsoft.com/office/drawing/2014/main" id="{94674324-5CC6-B861-BD6C-60ED577907FC}"/>
              </a:ext>
            </a:extLst>
          </p:cNvPr>
          <p:cNvSpPr txBox="1"/>
          <p:nvPr/>
        </p:nvSpPr>
        <p:spPr>
          <a:xfrm>
            <a:off x="8537312" y="6138251"/>
            <a:ext cx="7947175" cy="615553"/>
          </a:xfrm>
          <a:prstGeom prst="rect">
            <a:avLst/>
          </a:prstGeom>
        </p:spPr>
        <p:txBody>
          <a:bodyPr wrap="square" lIns="0" tIns="0" rIns="0" bIns="0" rtlCol="0" anchor="t">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Our role as I see it now is service in all aspects of our lives, not just the practice of medicine</a:t>
            </a:r>
          </a:p>
        </p:txBody>
      </p:sp>
      <p:pic>
        <p:nvPicPr>
          <p:cNvPr id="3074" name="Picture 2">
            <a:extLst>
              <a:ext uri="{FF2B5EF4-FFF2-40B4-BE49-F238E27FC236}">
                <a16:creationId xmlns:a16="http://schemas.microsoft.com/office/drawing/2014/main" id="{6D12513E-525B-CC30-30DF-2186163A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27" y="1470606"/>
            <a:ext cx="6731840" cy="760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C4F6CBB-820A-5521-70B5-F8C61F1FD355}"/>
              </a:ext>
            </a:extLst>
          </p:cNvPr>
          <p:cNvSpPr txBox="1"/>
          <p:nvPr/>
        </p:nvSpPr>
        <p:spPr>
          <a:xfrm>
            <a:off x="8429767" y="3640319"/>
            <a:ext cx="9144000" cy="1631216"/>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Member of American Academy of Orthopaedic Surgery, American Medical Association, and Florida Medical Society</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Past president of Yavneh Day School Board, 1990-91, and Temple Judea of Ft. Myers, FL, 2023-2024</a:t>
            </a:r>
          </a:p>
          <a:p>
            <a:pPr marL="342900" marR="0" indent="-34290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Board Certified in Orthopaedic Surgery, 1981</a:t>
            </a:r>
          </a:p>
        </p:txBody>
      </p:sp>
      <p:sp>
        <p:nvSpPr>
          <p:cNvPr id="7" name="TextBox 6">
            <a:extLst>
              <a:ext uri="{FF2B5EF4-FFF2-40B4-BE49-F238E27FC236}">
                <a16:creationId xmlns:a16="http://schemas.microsoft.com/office/drawing/2014/main" id="{2786A0DF-9F08-E169-7572-549DAB079BB7}"/>
              </a:ext>
            </a:extLst>
          </p:cNvPr>
          <p:cNvSpPr txBox="1"/>
          <p:nvPr/>
        </p:nvSpPr>
        <p:spPr>
          <a:xfrm>
            <a:off x="8392236" y="2710371"/>
            <a:ext cx="9144000" cy="624915"/>
          </a:xfrm>
          <a:prstGeom prst="rect">
            <a:avLst/>
          </a:prstGeom>
          <a:noFill/>
        </p:spPr>
        <p:txBody>
          <a:bodyPr wrap="square">
            <a:spAutoFit/>
          </a:bodyPr>
          <a:lstStyle/>
          <a:p>
            <a:pPr>
              <a:lnSpc>
                <a:spcPts val="4619"/>
              </a:lnSpc>
            </a:pPr>
            <a:r>
              <a:rPr lang="en-US" sz="3300" dirty="0">
                <a:solidFill>
                  <a:srgbClr val="11324D"/>
                </a:solidFill>
                <a:latin typeface="Lato Bold"/>
              </a:rPr>
              <a:t>Highlight of Medical Career: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Steven Grendel, MD </a:t>
            </a:r>
          </a:p>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Internal Medicine</a:t>
            </a:r>
          </a:p>
        </p:txBody>
      </p:sp>
      <p:sp>
        <p:nvSpPr>
          <p:cNvPr id="5" name="TextBox 5"/>
          <p:cNvSpPr txBox="1"/>
          <p:nvPr/>
        </p:nvSpPr>
        <p:spPr>
          <a:xfrm>
            <a:off x="9144000" y="2434333"/>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44000" y="3000489"/>
            <a:ext cx="8352459" cy="2003177"/>
          </a:xfrm>
          <a:prstGeom prst="rect">
            <a:avLst/>
          </a:prstGeom>
        </p:spPr>
        <p:txBody>
          <a:bodyPr wrap="square"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 – Hiram College, 1970</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MD – University of Cincinnati College of Medicine, 1974</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a:p>
            <a:pPr>
              <a:lnSpc>
                <a:spcPts val="3079"/>
              </a:lnSpc>
            </a:pPr>
            <a:endParaRPr lang="en-US" sz="2199" dirty="0">
              <a:solidFill>
                <a:srgbClr val="11324D"/>
              </a:solidFill>
              <a:latin typeface="Poppins Light"/>
            </a:endParaRPr>
          </a:p>
        </p:txBody>
      </p:sp>
      <p:sp>
        <p:nvSpPr>
          <p:cNvPr id="7" name="TextBox 7"/>
          <p:cNvSpPr txBox="1"/>
          <p:nvPr/>
        </p:nvSpPr>
        <p:spPr>
          <a:xfrm>
            <a:off x="9126939" y="4517541"/>
            <a:ext cx="7460163" cy="1051635"/>
          </a:xfrm>
          <a:prstGeom prst="rect">
            <a:avLst/>
          </a:prstGeom>
        </p:spPr>
        <p:txBody>
          <a:bodyPr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Practice with Bill J. Karas, MD, 1977-2014</a:t>
            </a:r>
          </a:p>
          <a:p>
            <a:pPr>
              <a:lnSpc>
                <a:spcPts val="3079"/>
              </a:lnSpc>
            </a:pPr>
            <a:endParaRPr lang="en-US" sz="2199" dirty="0">
              <a:solidFill>
                <a:srgbClr val="11324D"/>
              </a:solidFill>
              <a:latin typeface="Poppins Light"/>
            </a:endParaRPr>
          </a:p>
          <a:p>
            <a:pPr algn="ctr">
              <a:lnSpc>
                <a:spcPts val="3079"/>
              </a:lnSpc>
              <a:spcBef>
                <a:spcPct val="0"/>
              </a:spcBef>
            </a:pPr>
            <a:endParaRPr lang="en-US" sz="2199" dirty="0">
              <a:solidFill>
                <a:srgbClr val="11324D"/>
              </a:solidFill>
              <a:latin typeface="Poppins Light"/>
            </a:endParaRPr>
          </a:p>
        </p:txBody>
      </p:sp>
      <p:sp>
        <p:nvSpPr>
          <p:cNvPr id="8" name="TextBox 8"/>
          <p:cNvSpPr txBox="1"/>
          <p:nvPr/>
        </p:nvSpPr>
        <p:spPr>
          <a:xfrm>
            <a:off x="9126939" y="3767297"/>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1" name="TextBox 8">
            <a:extLst>
              <a:ext uri="{FF2B5EF4-FFF2-40B4-BE49-F238E27FC236}">
                <a16:creationId xmlns:a16="http://schemas.microsoft.com/office/drawing/2014/main" id="{9706C34C-C927-66B5-B5F9-AF5814BDE199}"/>
              </a:ext>
            </a:extLst>
          </p:cNvPr>
          <p:cNvSpPr txBox="1"/>
          <p:nvPr/>
        </p:nvSpPr>
        <p:spPr>
          <a:xfrm>
            <a:off x="9123527" y="5001692"/>
            <a:ext cx="6046840" cy="532518"/>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Highlight of Medical Career:</a:t>
            </a:r>
          </a:p>
        </p:txBody>
      </p:sp>
      <p:sp>
        <p:nvSpPr>
          <p:cNvPr id="12" name="TextBox 7">
            <a:extLst>
              <a:ext uri="{FF2B5EF4-FFF2-40B4-BE49-F238E27FC236}">
                <a16:creationId xmlns:a16="http://schemas.microsoft.com/office/drawing/2014/main" id="{61594357-91E4-72D5-2E49-5668CBD62422}"/>
              </a:ext>
            </a:extLst>
          </p:cNvPr>
          <p:cNvSpPr txBox="1"/>
          <p:nvPr/>
        </p:nvSpPr>
        <p:spPr>
          <a:xfrm>
            <a:off x="9123527" y="5737433"/>
            <a:ext cx="8077201" cy="2003177"/>
          </a:xfrm>
          <a:prstGeom prst="rect">
            <a:avLst/>
          </a:prstGeom>
        </p:spPr>
        <p:txBody>
          <a:bodyPr wrap="square"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Medical residency at Good Samaritan Hospital (best time of my life)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Academy of Medicine, Medi-Club and CME trips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3079"/>
              </a:lnSpc>
            </a:pPr>
            <a:r>
              <a:rPr lang="en-US" sz="3300" dirty="0">
                <a:solidFill>
                  <a:srgbClr val="11324D"/>
                </a:solidFill>
                <a:latin typeface="Lato Bold" panose="020F0502020204030203" charset="0"/>
                <a:ea typeface="Lato Bold" panose="020F0502020204030203" charset="0"/>
                <a:cs typeface="Lato Bold" panose="020F0502020204030203" charset="0"/>
              </a:rPr>
              <a:t>Best Advice Received/Advice to New Physicians</a:t>
            </a:r>
          </a:p>
          <a:p>
            <a:pPr algn="ctr">
              <a:lnSpc>
                <a:spcPts val="3079"/>
              </a:lnSpc>
              <a:spcBef>
                <a:spcPct val="0"/>
              </a:spcBef>
            </a:pPr>
            <a:endParaRPr lang="en-US" sz="2199" dirty="0">
              <a:solidFill>
                <a:srgbClr val="11324D"/>
              </a:solidFill>
              <a:latin typeface="Poppins Light"/>
            </a:endParaRPr>
          </a:p>
        </p:txBody>
      </p:sp>
      <p:sp>
        <p:nvSpPr>
          <p:cNvPr id="13" name="TextBox 7">
            <a:extLst>
              <a:ext uri="{FF2B5EF4-FFF2-40B4-BE49-F238E27FC236}">
                <a16:creationId xmlns:a16="http://schemas.microsoft.com/office/drawing/2014/main" id="{B2EF9127-3D55-641D-A4ED-D536FA8D4BB4}"/>
              </a:ext>
            </a:extLst>
          </p:cNvPr>
          <p:cNvSpPr txBox="1"/>
          <p:nvPr/>
        </p:nvSpPr>
        <p:spPr>
          <a:xfrm>
            <a:off x="9092820" y="7339388"/>
            <a:ext cx="7460163" cy="776944"/>
          </a:xfrm>
          <a:prstGeom prst="rect">
            <a:avLst/>
          </a:prstGeom>
        </p:spPr>
        <p:txBody>
          <a:bodyPr lIns="0" tIns="0" rIns="0" bIns="0" rtlCol="0" anchor="t">
            <a:spAutoFit/>
          </a:bodyPr>
          <a:lstStyle/>
          <a:p>
            <a:pPr>
              <a:lnSpc>
                <a:spcPts val="3079"/>
              </a:lnSpc>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practice of medicine is an honorable profession; keep it that way!</a:t>
            </a:r>
          </a:p>
        </p:txBody>
      </p:sp>
      <p:sp>
        <p:nvSpPr>
          <p:cNvPr id="14" name="TextBox 13">
            <a:extLst>
              <a:ext uri="{FF2B5EF4-FFF2-40B4-BE49-F238E27FC236}">
                <a16:creationId xmlns:a16="http://schemas.microsoft.com/office/drawing/2014/main" id="{60093104-7E94-4E35-C179-519AC6033DAD}"/>
              </a:ext>
            </a:extLst>
          </p:cNvPr>
          <p:cNvSpPr txBox="1"/>
          <p:nvPr/>
        </p:nvSpPr>
        <p:spPr>
          <a:xfrm>
            <a:off x="9010934" y="8948923"/>
            <a:ext cx="9144000" cy="369332"/>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Wife Sue; 5 children: Geoff, Jenny, Michael, Amy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Brian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Soder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(dec.); 7 grandchildren</a:t>
            </a:r>
          </a:p>
        </p:txBody>
      </p:sp>
      <p:sp>
        <p:nvSpPr>
          <p:cNvPr id="16" name="TextBox 15">
            <a:extLst>
              <a:ext uri="{FF2B5EF4-FFF2-40B4-BE49-F238E27FC236}">
                <a16:creationId xmlns:a16="http://schemas.microsoft.com/office/drawing/2014/main" id="{119C2733-555F-B0F7-8B0F-000D7BA27CE2}"/>
              </a:ext>
            </a:extLst>
          </p:cNvPr>
          <p:cNvSpPr txBox="1"/>
          <p:nvPr/>
        </p:nvSpPr>
        <p:spPr>
          <a:xfrm>
            <a:off x="8991600" y="8177120"/>
            <a:ext cx="9144000" cy="624915"/>
          </a:xfrm>
          <a:prstGeom prst="rect">
            <a:avLst/>
          </a:prstGeom>
          <a:noFill/>
        </p:spPr>
        <p:txBody>
          <a:bodyPr wrap="square">
            <a:spAutoFit/>
          </a:bodyPr>
          <a:lstStyle/>
          <a:p>
            <a:pPr>
              <a:lnSpc>
                <a:spcPts val="4619"/>
              </a:lnSpc>
            </a:pPr>
            <a:r>
              <a:rPr lang="en-US" sz="3300" dirty="0">
                <a:solidFill>
                  <a:srgbClr val="11324D"/>
                </a:solidFill>
                <a:latin typeface="Lato Bold"/>
              </a:rPr>
              <a:t>Family</a:t>
            </a:r>
          </a:p>
        </p:txBody>
      </p:sp>
      <p:pic>
        <p:nvPicPr>
          <p:cNvPr id="17" name="Picture 16">
            <a:extLst>
              <a:ext uri="{FF2B5EF4-FFF2-40B4-BE49-F238E27FC236}">
                <a16:creationId xmlns:a16="http://schemas.microsoft.com/office/drawing/2014/main" id="{025D628E-CE3B-35E7-70F0-FCF19D063FDB}"/>
              </a:ext>
            </a:extLst>
          </p:cNvPr>
          <p:cNvPicPr>
            <a:picLocks noChangeAspect="1"/>
          </p:cNvPicPr>
          <p:nvPr/>
        </p:nvPicPr>
        <p:blipFill rotWithShape="1">
          <a:blip r:embed="rId3"/>
          <a:srcRect b="39219"/>
          <a:stretch/>
        </p:blipFill>
        <p:spPr>
          <a:xfrm>
            <a:off x="589663" y="4871952"/>
            <a:ext cx="5465920" cy="4934872"/>
          </a:xfrm>
          <a:prstGeom prst="rect">
            <a:avLst/>
          </a:prstGeom>
        </p:spPr>
      </p:pic>
      <p:pic>
        <p:nvPicPr>
          <p:cNvPr id="9" name="Picture 8">
            <a:extLst>
              <a:ext uri="{FF2B5EF4-FFF2-40B4-BE49-F238E27FC236}">
                <a16:creationId xmlns:a16="http://schemas.microsoft.com/office/drawing/2014/main" id="{91062E9F-ADE3-6059-47D9-489606877996}"/>
              </a:ext>
            </a:extLst>
          </p:cNvPr>
          <p:cNvPicPr>
            <a:picLocks noChangeAspect="1"/>
          </p:cNvPicPr>
          <p:nvPr/>
        </p:nvPicPr>
        <p:blipFill>
          <a:blip r:embed="rId4"/>
          <a:stretch>
            <a:fillRect/>
          </a:stretch>
        </p:blipFill>
        <p:spPr>
          <a:xfrm>
            <a:off x="458393" y="414138"/>
            <a:ext cx="5802635" cy="39170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7F0"/>
        </a:solidFill>
        <a:effectLst/>
      </p:bgPr>
    </p:bg>
    <p:spTree>
      <p:nvGrpSpPr>
        <p:cNvPr id="1" name=""/>
        <p:cNvGrpSpPr/>
        <p:nvPr/>
      </p:nvGrpSpPr>
      <p:grpSpPr>
        <a:xfrm>
          <a:off x="0" y="0"/>
          <a:ext cx="0" cy="0"/>
          <a:chOff x="0" y="0"/>
          <a:chExt cx="0" cy="0"/>
        </a:xfrm>
      </p:grpSpPr>
      <p:sp>
        <p:nvSpPr>
          <p:cNvPr id="2" name="AutoShape 2"/>
          <p:cNvSpPr/>
          <p:nvPr/>
        </p:nvSpPr>
        <p:spPr>
          <a:xfrm>
            <a:off x="8333862" y="9693977"/>
            <a:ext cx="5498909" cy="0"/>
          </a:xfrm>
          <a:prstGeom prst="line">
            <a:avLst/>
          </a:prstGeom>
          <a:ln w="9525" cap="flat">
            <a:solidFill>
              <a:srgbClr val="11324D"/>
            </a:solidFill>
            <a:prstDash val="solid"/>
            <a:headEnd type="none" w="sm" len="sm"/>
            <a:tailEnd type="none" w="sm" len="sm"/>
          </a:ln>
        </p:spPr>
        <p:txBody>
          <a:bodyPr/>
          <a:lstStyle/>
          <a:p>
            <a:endParaRPr lang="en-US"/>
          </a:p>
        </p:txBody>
      </p:sp>
      <p:sp>
        <p:nvSpPr>
          <p:cNvPr id="3" name="AutoShape 3"/>
          <p:cNvSpPr/>
          <p:nvPr/>
        </p:nvSpPr>
        <p:spPr>
          <a:xfrm rot="-5400000" flipV="1">
            <a:off x="4010088" y="5370198"/>
            <a:ext cx="8647550" cy="1"/>
          </a:xfrm>
          <a:prstGeom prst="line">
            <a:avLst/>
          </a:prstGeom>
          <a:ln w="9525" cap="flat">
            <a:solidFill>
              <a:srgbClr val="11324D"/>
            </a:solidFill>
            <a:prstDash val="solid"/>
            <a:headEnd type="none" w="sm" len="sm"/>
            <a:tailEnd type="none" w="sm" len="sm"/>
          </a:ln>
        </p:spPr>
        <p:txBody>
          <a:bodyPr/>
          <a:lstStyle/>
          <a:p>
            <a:endParaRPr lang="en-US"/>
          </a:p>
        </p:txBody>
      </p:sp>
      <p:sp>
        <p:nvSpPr>
          <p:cNvPr id="4" name="TextBox 4"/>
          <p:cNvSpPr txBox="1"/>
          <p:nvPr/>
        </p:nvSpPr>
        <p:spPr>
          <a:xfrm>
            <a:off x="8991600" y="569412"/>
            <a:ext cx="8781187" cy="1661993"/>
          </a:xfrm>
          <a:prstGeom prst="rect">
            <a:avLst/>
          </a:prstGeom>
        </p:spPr>
        <p:txBody>
          <a:bodyPr lIns="0" tIns="0" rIns="0" bIns="0" rtlCol="0" anchor="t">
            <a:spAutoFit/>
          </a:bodyPr>
          <a:lstStyle/>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Bill Karas, MD</a:t>
            </a:r>
            <a:endParaRPr lang="en-US" sz="54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5400" b="1" dirty="0">
                <a:effectLst/>
                <a:latin typeface="Lato" panose="020F0502020204030203" pitchFamily="34" charset="0"/>
                <a:ea typeface="Lato" panose="020F0502020204030203" pitchFamily="34" charset="0"/>
                <a:cs typeface="Lato" panose="020F0502020204030203" pitchFamily="34" charset="0"/>
              </a:rPr>
              <a:t>Internal Medicine</a:t>
            </a:r>
            <a:endParaRPr lang="en-US" sz="5400" dirty="0">
              <a:effectLst/>
              <a:latin typeface="Lato" panose="020F0502020204030203" pitchFamily="34" charset="0"/>
              <a:ea typeface="Lato" panose="020F0502020204030203" pitchFamily="34" charset="0"/>
              <a:cs typeface="Lato" panose="020F0502020204030203" pitchFamily="34" charset="0"/>
            </a:endParaRPr>
          </a:p>
        </p:txBody>
      </p:sp>
      <p:sp>
        <p:nvSpPr>
          <p:cNvPr id="5" name="TextBox 5"/>
          <p:cNvSpPr txBox="1"/>
          <p:nvPr/>
        </p:nvSpPr>
        <p:spPr>
          <a:xfrm>
            <a:off x="9144000" y="2434333"/>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Education &amp; Training</a:t>
            </a:r>
          </a:p>
        </p:txBody>
      </p:sp>
      <p:sp>
        <p:nvSpPr>
          <p:cNvPr id="6" name="TextBox 6"/>
          <p:cNvSpPr txBox="1"/>
          <p:nvPr/>
        </p:nvSpPr>
        <p:spPr>
          <a:xfrm>
            <a:off x="9144000" y="3259873"/>
            <a:ext cx="8352459" cy="2215991"/>
          </a:xfrm>
          <a:prstGeom prst="rect">
            <a:avLst/>
          </a:prstGeom>
        </p:spPr>
        <p:txBody>
          <a:bodyPr wrap="square"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BA – Ohio Wesleyan University, 1969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MD – University of Cincinnati College of Medicine, 1974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Internship – Dept. of Pediatrics, University of Cincinnati, 1974-75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Resident 1&amp; 2 in Radiology – University of Cincinnati, Cincinnati General Hospital, 1975-77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Chief Resident 3 in Radiology, 1977-78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Staff Radiologist (Special Procedures) – University of Cincinnati Medical Center, 7-78 thru 10-78</a:t>
            </a:r>
            <a:endParaRPr lang="en-US" sz="2199" dirty="0">
              <a:solidFill>
                <a:srgbClr val="11324D"/>
              </a:solidFill>
              <a:latin typeface="Poppins Light"/>
            </a:endParaRPr>
          </a:p>
        </p:txBody>
      </p:sp>
      <p:sp>
        <p:nvSpPr>
          <p:cNvPr id="7" name="TextBox 7"/>
          <p:cNvSpPr txBox="1"/>
          <p:nvPr/>
        </p:nvSpPr>
        <p:spPr>
          <a:xfrm>
            <a:off x="9131686" y="6552420"/>
            <a:ext cx="7460163" cy="276999"/>
          </a:xfrm>
          <a:prstGeom prst="rect">
            <a:avLst/>
          </a:prstGeom>
        </p:spPr>
        <p:txBody>
          <a:bodyPr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Practiced with Steve Grendel, MD in Lebanon for many years</a:t>
            </a:r>
          </a:p>
        </p:txBody>
      </p:sp>
      <p:sp>
        <p:nvSpPr>
          <p:cNvPr id="8" name="TextBox 8"/>
          <p:cNvSpPr txBox="1"/>
          <p:nvPr/>
        </p:nvSpPr>
        <p:spPr>
          <a:xfrm>
            <a:off x="9144000" y="5677320"/>
            <a:ext cx="6046840" cy="563880"/>
          </a:xfrm>
          <a:prstGeom prst="rect">
            <a:avLst/>
          </a:prstGeom>
        </p:spPr>
        <p:txBody>
          <a:bodyPr lIns="0" tIns="0" rIns="0" bIns="0" rtlCol="0" anchor="t">
            <a:spAutoFit/>
          </a:bodyPr>
          <a:lstStyle/>
          <a:p>
            <a:pPr>
              <a:lnSpc>
                <a:spcPts val="4619"/>
              </a:lnSpc>
            </a:pPr>
            <a:r>
              <a:rPr lang="en-US" sz="3299" dirty="0">
                <a:solidFill>
                  <a:srgbClr val="11324D"/>
                </a:solidFill>
                <a:latin typeface="Lato Bold"/>
              </a:rPr>
              <a:t>Medical Practice Information</a:t>
            </a:r>
          </a:p>
        </p:txBody>
      </p:sp>
      <p:sp>
        <p:nvSpPr>
          <p:cNvPr id="13" name="TextBox 7">
            <a:extLst>
              <a:ext uri="{FF2B5EF4-FFF2-40B4-BE49-F238E27FC236}">
                <a16:creationId xmlns:a16="http://schemas.microsoft.com/office/drawing/2014/main" id="{B2EF9127-3D55-641D-A4ED-D536FA8D4BB4}"/>
              </a:ext>
            </a:extLst>
          </p:cNvPr>
          <p:cNvSpPr txBox="1"/>
          <p:nvPr/>
        </p:nvSpPr>
        <p:spPr>
          <a:xfrm>
            <a:off x="9144000" y="7567284"/>
            <a:ext cx="7460163" cy="397545"/>
          </a:xfrm>
          <a:prstGeom prst="rect">
            <a:avLst/>
          </a:prstGeom>
        </p:spPr>
        <p:txBody>
          <a:bodyPr lIns="0" tIns="0" rIns="0" bIns="0" rtlCol="0" anchor="t">
            <a:spAutoFit/>
          </a:bodyPr>
          <a:lstStyle/>
          <a:p>
            <a:pPr>
              <a:lnSpc>
                <a:spcPts val="3079"/>
              </a:lnSpc>
              <a:spcBef>
                <a:spcPct val="0"/>
              </a:spcBef>
            </a:pPr>
            <a:r>
              <a:rPr lang="en-US" sz="3300" dirty="0">
                <a:solidFill>
                  <a:srgbClr val="11324D"/>
                </a:solidFill>
                <a:latin typeface="Lato Bold"/>
              </a:rPr>
              <a:t>Family</a:t>
            </a:r>
          </a:p>
        </p:txBody>
      </p:sp>
      <p:pic>
        <p:nvPicPr>
          <p:cNvPr id="9" name="Picture 2" descr="Dr. Bill Karas, MD, Internal Medicine | Montgomery, OH | WebMD">
            <a:extLst>
              <a:ext uri="{FF2B5EF4-FFF2-40B4-BE49-F238E27FC236}">
                <a16:creationId xmlns:a16="http://schemas.microsoft.com/office/drawing/2014/main" id="{4BBC37D2-E6B3-95F8-FA0D-AD09C24B9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24" y="368223"/>
            <a:ext cx="3726363" cy="37263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7">
            <a:extLst>
              <a:ext uri="{FF2B5EF4-FFF2-40B4-BE49-F238E27FC236}">
                <a16:creationId xmlns:a16="http://schemas.microsoft.com/office/drawing/2014/main" id="{16E531AC-1126-FC32-EF80-5438763AF1FF}"/>
              </a:ext>
            </a:extLst>
          </p:cNvPr>
          <p:cNvSpPr txBox="1"/>
          <p:nvPr/>
        </p:nvSpPr>
        <p:spPr>
          <a:xfrm>
            <a:off x="9157648" y="8174669"/>
            <a:ext cx="7460163" cy="931089"/>
          </a:xfrm>
          <a:prstGeom prst="rect">
            <a:avLst/>
          </a:prstGeom>
        </p:spPr>
        <p:txBody>
          <a:bodyPr lIns="0" tIns="0" rIns="0" bIns="0" rtlCol="0" anchor="t">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Wife Lynn; 1 daughter, Lauren (42), Director of Education at the US Holocaust Memorial Museum; 2 grandchildren</a:t>
            </a:r>
          </a:p>
          <a:p>
            <a:pPr algn="ctr">
              <a:lnSpc>
                <a:spcPts val="3079"/>
              </a:lnSpc>
              <a:spcBef>
                <a:spcPct val="0"/>
              </a:spcBef>
            </a:pPr>
            <a:endParaRPr lang="en-US" sz="2199" dirty="0">
              <a:solidFill>
                <a:srgbClr val="11324D"/>
              </a:solidFill>
              <a:latin typeface="Poppins Light"/>
            </a:endParaRPr>
          </a:p>
        </p:txBody>
      </p:sp>
      <p:pic>
        <p:nvPicPr>
          <p:cNvPr id="11" name="Picture 10">
            <a:extLst>
              <a:ext uri="{FF2B5EF4-FFF2-40B4-BE49-F238E27FC236}">
                <a16:creationId xmlns:a16="http://schemas.microsoft.com/office/drawing/2014/main" id="{476C1CF9-4371-4816-A599-A8921D46A561}"/>
              </a:ext>
            </a:extLst>
          </p:cNvPr>
          <p:cNvPicPr>
            <a:picLocks noChangeAspect="1"/>
          </p:cNvPicPr>
          <p:nvPr/>
        </p:nvPicPr>
        <p:blipFill rotWithShape="1">
          <a:blip r:embed="rId4"/>
          <a:srcRect t="-190" b="31126"/>
          <a:stretch/>
        </p:blipFill>
        <p:spPr>
          <a:xfrm>
            <a:off x="3352800" y="4570020"/>
            <a:ext cx="4740780" cy="4615152"/>
          </a:xfrm>
          <a:prstGeom prst="rect">
            <a:avLst/>
          </a:prstGeom>
        </p:spPr>
      </p:pic>
    </p:spTree>
    <p:extLst>
      <p:ext uri="{BB962C8B-B14F-4D97-AF65-F5344CB8AC3E}">
        <p14:creationId xmlns:p14="http://schemas.microsoft.com/office/powerpoint/2010/main" val="2631458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A99834AD9394391C1522E516EE708" ma:contentTypeVersion="8" ma:contentTypeDescription="Create a new document." ma:contentTypeScope="" ma:versionID="b74f7b28842574298c50899c54c56417">
  <xsd:schema xmlns:xsd="http://www.w3.org/2001/XMLSchema" xmlns:xs="http://www.w3.org/2001/XMLSchema" xmlns:p="http://schemas.microsoft.com/office/2006/metadata/properties" xmlns:ns3="1bc41642-9c9e-4abd-8d5d-184b966f0ac0" targetNamespace="http://schemas.microsoft.com/office/2006/metadata/properties" ma:root="true" ma:fieldsID="bf90d1db1cbf27111364366132dedae3" ns3:_="">
    <xsd:import namespace="1bc41642-9c9e-4abd-8d5d-184b966f0ac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c41642-9c9e-4abd-8d5d-184b966f0a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41B387-F1FA-411E-ACB5-C57D025907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c41642-9c9e-4abd-8d5d-184b966f0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578472-16F5-4071-9C52-1004955DD472}">
  <ds:schemaRefs>
    <ds:schemaRef ds:uri="http://schemas.microsoft.com/office/2006/documentManagement/types"/>
    <ds:schemaRef ds:uri="http://purl.org/dc/elements/1.1/"/>
    <ds:schemaRef ds:uri="http://purl.org/dc/dcmitype/"/>
    <ds:schemaRef ds:uri="http://schemas.microsoft.com/office/2006/metadata/properties"/>
    <ds:schemaRef ds:uri="http://purl.org/dc/terms/"/>
    <ds:schemaRef ds:uri="1bc41642-9c9e-4abd-8d5d-184b966f0ac0"/>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7889CB-3B87-4ED9-AC6C-274A985FDE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26073</TotalTime>
  <Words>5250</Words>
  <Application>Microsoft Office PowerPoint</Application>
  <PresentationFormat>Custom</PresentationFormat>
  <Paragraphs>318</Paragraphs>
  <Slides>18</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New Century Schlbk</vt:lpstr>
      <vt:lpstr>Source Sans Pro</vt:lpstr>
      <vt:lpstr>Poppins Light</vt:lpstr>
      <vt:lpstr>Roboto</vt:lpstr>
      <vt:lpstr>Aptos</vt:lpstr>
      <vt:lpstr>Arial</vt:lpstr>
      <vt:lpstr>Lato</vt:lpstr>
      <vt:lpstr>Palatino</vt:lpstr>
      <vt:lpstr>Times New Roman</vt:lpstr>
      <vt:lpstr>Segoe UI Emoji</vt:lpstr>
      <vt:lpstr>PT Sans</vt:lpstr>
      <vt:lpstr>Lato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 Year Luncheon</dc:title>
  <dc:creator>JSellar</dc:creator>
  <cp:lastModifiedBy>Jessica Sellar</cp:lastModifiedBy>
  <cp:revision>24</cp:revision>
  <cp:lastPrinted>2024-08-28T14:33:08Z</cp:lastPrinted>
  <dcterms:created xsi:type="dcterms:W3CDTF">2006-08-16T00:00:00Z</dcterms:created>
  <dcterms:modified xsi:type="dcterms:W3CDTF">2024-09-10T17:11:34Z</dcterms:modified>
  <dc:identifier>DAFQEnAH1vE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0x01010079AA99834AD9394391C1522E516EE708</vt:lpwstr>
  </property>
</Properties>
</file>