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9" r:id="rId1"/>
  </p:sldMasterIdLst>
  <p:notesMasterIdLst>
    <p:notesMasterId r:id="rId9"/>
  </p:notesMasterIdLst>
  <p:handoutMasterIdLst>
    <p:handoutMasterId r:id="rId10"/>
  </p:handoutMasterIdLst>
  <p:sldIdLst>
    <p:sldId id="257" r:id="rId2"/>
    <p:sldId id="607" r:id="rId3"/>
    <p:sldId id="609" r:id="rId4"/>
    <p:sldId id="610" r:id="rId5"/>
    <p:sldId id="611" r:id="rId6"/>
    <p:sldId id="608" r:id="rId7"/>
    <p:sldId id="612" r:id="rId8"/>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644B"/>
    <a:srgbClr val="006600"/>
    <a:srgbClr val="C6E0B4"/>
    <a:srgbClr val="008080"/>
    <a:srgbClr val="FF0000"/>
    <a:srgbClr val="FF0066"/>
    <a:srgbClr val="A78011"/>
    <a:srgbClr val="FFFFFF"/>
    <a:srgbClr val="71FC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CDA040-33FA-4588-989F-261638142AA7}" v="3" dt="2024-12-12T17:06:43.718"/>
    <p1510:client id="{BABCE249-772C-492F-8F04-74A24F4C306C}" v="17" dt="2024-12-12T15:12:33.3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18" autoAdjust="0"/>
    <p:restoredTop sz="83269" autoAdjust="0"/>
  </p:normalViewPr>
  <p:slideViewPr>
    <p:cSldViewPr>
      <p:cViewPr varScale="1">
        <p:scale>
          <a:sx n="90" d="100"/>
          <a:sy n="90" d="100"/>
        </p:scale>
        <p:origin x="4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5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R8</a:t>
            </a:r>
            <a:r>
              <a:rPr lang="en-US" b="1" baseline="0" dirty="0"/>
              <a:t> Congenital Syphilis Cases</a:t>
            </a:r>
            <a:endParaRPr lang="en-US"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2225" cap="rnd">
              <a:solidFill>
                <a:schemeClr val="accent1"/>
              </a:solidFill>
              <a:round/>
            </a:ln>
            <a:effectLst/>
          </c:spPr>
          <c:marker>
            <c:symbol val="square"/>
            <c:size val="7"/>
            <c:spPr>
              <a:solidFill>
                <a:schemeClr val="bg1">
                  <a:lumMod val="50000"/>
                </a:schemeClr>
              </a:solidFill>
              <a:ln w="9525">
                <a:solidFill>
                  <a:schemeClr val="tx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Congenital!$A$5:$A$11</c:f>
              <c:numCache>
                <c:formatCode>General</c:formatCode>
                <c:ptCount val="7"/>
                <c:pt idx="0">
                  <c:v>2018</c:v>
                </c:pt>
                <c:pt idx="1">
                  <c:v>2019</c:v>
                </c:pt>
                <c:pt idx="2">
                  <c:v>2020</c:v>
                </c:pt>
                <c:pt idx="3">
                  <c:v>2021</c:v>
                </c:pt>
                <c:pt idx="4">
                  <c:v>2022</c:v>
                </c:pt>
                <c:pt idx="5">
                  <c:v>2023</c:v>
                </c:pt>
                <c:pt idx="6">
                  <c:v>2024</c:v>
                </c:pt>
              </c:numCache>
            </c:numRef>
          </c:cat>
          <c:val>
            <c:numRef>
              <c:f>Congenital!$B$5:$B$11</c:f>
              <c:numCache>
                <c:formatCode>General</c:formatCode>
                <c:ptCount val="7"/>
                <c:pt idx="0">
                  <c:v>5</c:v>
                </c:pt>
                <c:pt idx="1">
                  <c:v>0</c:v>
                </c:pt>
                <c:pt idx="2">
                  <c:v>7</c:v>
                </c:pt>
                <c:pt idx="3">
                  <c:v>7</c:v>
                </c:pt>
                <c:pt idx="4">
                  <c:v>10</c:v>
                </c:pt>
                <c:pt idx="5">
                  <c:v>15</c:v>
                </c:pt>
                <c:pt idx="6">
                  <c:v>13</c:v>
                </c:pt>
              </c:numCache>
            </c:numRef>
          </c:val>
          <c:smooth val="0"/>
          <c:extLst>
            <c:ext xmlns:c16="http://schemas.microsoft.com/office/drawing/2014/chart" uri="{C3380CC4-5D6E-409C-BE32-E72D297353CC}">
              <c16:uniqueId val="{00000000-2E8C-4389-9799-DA388EBCDDB1}"/>
            </c:ext>
          </c:extLst>
        </c:ser>
        <c:dLbls>
          <c:dLblPos val="t"/>
          <c:showLegendKey val="0"/>
          <c:showVal val="1"/>
          <c:showCatName val="0"/>
          <c:showSerName val="0"/>
          <c:showPercent val="0"/>
          <c:showBubbleSize val="0"/>
        </c:dLbls>
        <c:marker val="1"/>
        <c:smooth val="0"/>
        <c:axId val="907304031"/>
        <c:axId val="1793832383"/>
      </c:lineChart>
      <c:catAx>
        <c:axId val="907304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793832383"/>
        <c:crosses val="autoZero"/>
        <c:auto val="1"/>
        <c:lblAlgn val="ctr"/>
        <c:lblOffset val="100"/>
        <c:noMultiLvlLbl val="0"/>
      </c:catAx>
      <c:valAx>
        <c:axId val="1793832383"/>
        <c:scaling>
          <c:orientation val="minMax"/>
        </c:scaling>
        <c:delete val="1"/>
        <c:axPos val="l"/>
        <c:numFmt formatCode="General" sourceLinked="1"/>
        <c:majorTickMark val="none"/>
        <c:minorTickMark val="none"/>
        <c:tickLblPos val="nextTo"/>
        <c:crossAx val="907304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Hamilton County Congenital Syphilis Cases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9469816272965881E-2"/>
          <c:y val="0.15057725528794971"/>
          <c:w val="0.9155301837270341"/>
          <c:h val="0.74202350702046882"/>
        </c:manualLayout>
      </c:layout>
      <c:lineChart>
        <c:grouping val="standard"/>
        <c:varyColors val="0"/>
        <c:ser>
          <c:idx val="0"/>
          <c:order val="0"/>
          <c:spPr>
            <a:ln w="22225" cap="rnd">
              <a:solidFill>
                <a:schemeClr val="tx1"/>
              </a:solidFill>
              <a:round/>
            </a:ln>
            <a:effectLst/>
          </c:spPr>
          <c:marker>
            <c:symbol val="square"/>
            <c:size val="6"/>
            <c:spPr>
              <a:solidFill>
                <a:srgbClr val="006600"/>
              </a:solidFill>
              <a:ln w="9525">
                <a:solidFill>
                  <a:schemeClr val="tx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Congenital!$A$20:$A$26</c:f>
              <c:numCache>
                <c:formatCode>General</c:formatCode>
                <c:ptCount val="7"/>
                <c:pt idx="0">
                  <c:v>2018</c:v>
                </c:pt>
                <c:pt idx="1">
                  <c:v>2019</c:v>
                </c:pt>
                <c:pt idx="2">
                  <c:v>2020</c:v>
                </c:pt>
                <c:pt idx="3">
                  <c:v>2021</c:v>
                </c:pt>
                <c:pt idx="4">
                  <c:v>2022</c:v>
                </c:pt>
                <c:pt idx="5">
                  <c:v>2023</c:v>
                </c:pt>
                <c:pt idx="6">
                  <c:v>2024</c:v>
                </c:pt>
              </c:numCache>
            </c:numRef>
          </c:cat>
          <c:val>
            <c:numRef>
              <c:f>Congenital!$B$20:$B$26</c:f>
              <c:numCache>
                <c:formatCode>General</c:formatCode>
                <c:ptCount val="7"/>
                <c:pt idx="0">
                  <c:v>4</c:v>
                </c:pt>
                <c:pt idx="1">
                  <c:v>0</c:v>
                </c:pt>
                <c:pt idx="2">
                  <c:v>2</c:v>
                </c:pt>
                <c:pt idx="3">
                  <c:v>4</c:v>
                </c:pt>
                <c:pt idx="4">
                  <c:v>6</c:v>
                </c:pt>
                <c:pt idx="5">
                  <c:v>8</c:v>
                </c:pt>
                <c:pt idx="6">
                  <c:v>8</c:v>
                </c:pt>
              </c:numCache>
            </c:numRef>
          </c:val>
          <c:smooth val="0"/>
          <c:extLst>
            <c:ext xmlns:c16="http://schemas.microsoft.com/office/drawing/2014/chart" uri="{C3380CC4-5D6E-409C-BE32-E72D297353CC}">
              <c16:uniqueId val="{00000000-5109-4AB0-8047-6D3DC153598A}"/>
            </c:ext>
          </c:extLst>
        </c:ser>
        <c:dLbls>
          <c:dLblPos val="t"/>
          <c:showLegendKey val="0"/>
          <c:showVal val="1"/>
          <c:showCatName val="0"/>
          <c:showSerName val="0"/>
          <c:showPercent val="0"/>
          <c:showBubbleSize val="0"/>
        </c:dLbls>
        <c:marker val="1"/>
        <c:smooth val="0"/>
        <c:axId val="1863079167"/>
        <c:axId val="900737215"/>
      </c:lineChart>
      <c:catAx>
        <c:axId val="1863079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00737215"/>
        <c:crosses val="autoZero"/>
        <c:auto val="1"/>
        <c:lblAlgn val="ctr"/>
        <c:lblOffset val="100"/>
        <c:noMultiLvlLbl val="0"/>
      </c:catAx>
      <c:valAx>
        <c:axId val="900737215"/>
        <c:scaling>
          <c:orientation val="minMax"/>
        </c:scaling>
        <c:delete val="1"/>
        <c:axPos val="l"/>
        <c:numFmt formatCode="General" sourceLinked="1"/>
        <c:majorTickMark val="none"/>
        <c:minorTickMark val="none"/>
        <c:tickLblPos val="nextTo"/>
        <c:crossAx val="18630791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9074" name="Rectangle 2"/>
          <p:cNvSpPr>
            <a:spLocks noGrp="1" noChangeArrowheads="1"/>
          </p:cNvSpPr>
          <p:nvPr>
            <p:ph type="hdr" sz="quarter"/>
          </p:nvPr>
        </p:nvSpPr>
        <p:spPr bwMode="auto">
          <a:xfrm>
            <a:off x="0" y="0"/>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t" anchorCtr="0" compatLnSpc="1">
            <a:prstTxWarp prst="textNoShape">
              <a:avLst/>
            </a:prstTxWarp>
          </a:bodyPr>
          <a:lstStyle>
            <a:lvl1pPr defTabSz="964974" eaLnBrk="1" hangingPunct="1">
              <a:defRPr sz="1200"/>
            </a:lvl1pPr>
          </a:lstStyle>
          <a:p>
            <a:pPr>
              <a:defRPr/>
            </a:pPr>
            <a:endParaRPr lang="en-US"/>
          </a:p>
        </p:txBody>
      </p:sp>
      <p:sp>
        <p:nvSpPr>
          <p:cNvPr id="259075" name="Rectangle 3"/>
          <p:cNvSpPr>
            <a:spLocks noGrp="1" noChangeArrowheads="1"/>
          </p:cNvSpPr>
          <p:nvPr>
            <p:ph type="dt" sz="quarter" idx="1"/>
          </p:nvPr>
        </p:nvSpPr>
        <p:spPr bwMode="auto">
          <a:xfrm>
            <a:off x="4143065" y="0"/>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t" anchorCtr="0" compatLnSpc="1">
            <a:prstTxWarp prst="textNoShape">
              <a:avLst/>
            </a:prstTxWarp>
          </a:bodyPr>
          <a:lstStyle>
            <a:lvl1pPr algn="r" defTabSz="964974" eaLnBrk="1" hangingPunct="1">
              <a:defRPr sz="1200"/>
            </a:lvl1pPr>
          </a:lstStyle>
          <a:p>
            <a:pPr>
              <a:defRPr/>
            </a:pPr>
            <a:endParaRPr lang="en-US"/>
          </a:p>
        </p:txBody>
      </p:sp>
      <p:sp>
        <p:nvSpPr>
          <p:cNvPr id="259076" name="Rectangle 4"/>
          <p:cNvSpPr>
            <a:spLocks noGrp="1" noChangeArrowheads="1"/>
          </p:cNvSpPr>
          <p:nvPr>
            <p:ph type="ftr" sz="quarter" idx="2"/>
          </p:nvPr>
        </p:nvSpPr>
        <p:spPr bwMode="auto">
          <a:xfrm>
            <a:off x="0" y="9119173"/>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b" anchorCtr="0" compatLnSpc="1">
            <a:prstTxWarp prst="textNoShape">
              <a:avLst/>
            </a:prstTxWarp>
          </a:bodyPr>
          <a:lstStyle>
            <a:lvl1pPr defTabSz="964974" eaLnBrk="1" hangingPunct="1">
              <a:defRPr sz="1200"/>
            </a:lvl1pPr>
          </a:lstStyle>
          <a:p>
            <a:pPr>
              <a:defRPr/>
            </a:pPr>
            <a:endParaRPr lang="en-US"/>
          </a:p>
        </p:txBody>
      </p:sp>
      <p:sp>
        <p:nvSpPr>
          <p:cNvPr id="259077" name="Rectangle 5"/>
          <p:cNvSpPr>
            <a:spLocks noGrp="1" noChangeArrowheads="1"/>
          </p:cNvSpPr>
          <p:nvPr>
            <p:ph type="sldNum" sz="quarter" idx="3"/>
          </p:nvPr>
        </p:nvSpPr>
        <p:spPr bwMode="auto">
          <a:xfrm>
            <a:off x="4143065" y="9119173"/>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b" anchorCtr="0" compatLnSpc="1">
            <a:prstTxWarp prst="textNoShape">
              <a:avLst/>
            </a:prstTxWarp>
          </a:bodyPr>
          <a:lstStyle>
            <a:lvl1pPr algn="r" defTabSz="964974" eaLnBrk="1" hangingPunct="1">
              <a:defRPr sz="1200"/>
            </a:lvl1pPr>
          </a:lstStyle>
          <a:p>
            <a:pPr>
              <a:defRPr/>
            </a:pPr>
            <a:fld id="{2E2870FA-A952-4DCE-9648-F78B3E7F96F1}" type="slidenum">
              <a:rPr lang="en-US"/>
              <a:pPr>
                <a:defRPr/>
              </a:pPr>
              <a:t>‹#›</a:t>
            </a:fld>
            <a:endParaRPr lang="en-US"/>
          </a:p>
        </p:txBody>
      </p:sp>
    </p:spTree>
    <p:extLst>
      <p:ext uri="{BB962C8B-B14F-4D97-AF65-F5344CB8AC3E}">
        <p14:creationId xmlns:p14="http://schemas.microsoft.com/office/powerpoint/2010/main" val="23033010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t" anchorCtr="0" compatLnSpc="1">
            <a:prstTxWarp prst="textNoShape">
              <a:avLst/>
            </a:prstTxWarp>
          </a:bodyPr>
          <a:lstStyle>
            <a:lvl1pPr defTabSz="964974" eaLnBrk="1" hangingPunct="1">
              <a:defRPr sz="1200"/>
            </a:lvl1pPr>
          </a:lstStyle>
          <a:p>
            <a:pPr>
              <a:defRPr/>
            </a:pPr>
            <a:endParaRPr lang="en-US"/>
          </a:p>
        </p:txBody>
      </p:sp>
      <p:sp>
        <p:nvSpPr>
          <p:cNvPr id="7171" name="Rectangle 3"/>
          <p:cNvSpPr>
            <a:spLocks noGrp="1" noChangeArrowheads="1"/>
          </p:cNvSpPr>
          <p:nvPr>
            <p:ph type="dt" idx="1"/>
          </p:nvPr>
        </p:nvSpPr>
        <p:spPr bwMode="auto">
          <a:xfrm>
            <a:off x="4143065" y="0"/>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t" anchorCtr="0" compatLnSpc="1">
            <a:prstTxWarp prst="textNoShape">
              <a:avLst/>
            </a:prstTxWarp>
          </a:bodyPr>
          <a:lstStyle>
            <a:lvl1pPr algn="r" defTabSz="964974" eaLnBrk="1" hangingPunct="1">
              <a:defRPr sz="1200"/>
            </a:lvl1pPr>
          </a:lstStyle>
          <a:p>
            <a:pPr>
              <a:defRPr/>
            </a:pPr>
            <a:endParaRPr lang="en-US"/>
          </a:p>
        </p:txBody>
      </p:sp>
      <p:sp>
        <p:nvSpPr>
          <p:cNvPr id="173060"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31521" y="4561230"/>
            <a:ext cx="5852160" cy="432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9119173"/>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b" anchorCtr="0" compatLnSpc="1">
            <a:prstTxWarp prst="textNoShape">
              <a:avLst/>
            </a:prstTxWarp>
          </a:bodyPr>
          <a:lstStyle>
            <a:lvl1pPr defTabSz="964974" eaLnBrk="1" hangingPunct="1">
              <a:defRPr sz="1200"/>
            </a:lvl1pPr>
          </a:lstStyle>
          <a:p>
            <a:pPr>
              <a:defRPr/>
            </a:pPr>
            <a:endParaRPr lang="en-US"/>
          </a:p>
        </p:txBody>
      </p:sp>
      <p:sp>
        <p:nvSpPr>
          <p:cNvPr id="7175" name="Rectangle 7"/>
          <p:cNvSpPr>
            <a:spLocks noGrp="1" noChangeArrowheads="1"/>
          </p:cNvSpPr>
          <p:nvPr>
            <p:ph type="sldNum" sz="quarter" idx="5"/>
          </p:nvPr>
        </p:nvSpPr>
        <p:spPr bwMode="auto">
          <a:xfrm>
            <a:off x="4143065" y="9119173"/>
            <a:ext cx="3170475"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501" tIns="48251" rIns="96501" bIns="48251" numCol="1" anchor="b" anchorCtr="0" compatLnSpc="1">
            <a:prstTxWarp prst="textNoShape">
              <a:avLst/>
            </a:prstTxWarp>
          </a:bodyPr>
          <a:lstStyle>
            <a:lvl1pPr algn="r" defTabSz="964974" eaLnBrk="1" hangingPunct="1">
              <a:defRPr sz="1200"/>
            </a:lvl1pPr>
          </a:lstStyle>
          <a:p>
            <a:pPr>
              <a:defRPr/>
            </a:pPr>
            <a:fld id="{3625B3A5-9720-4855-A9E5-9403B175E20B}" type="slidenum">
              <a:rPr lang="en-US"/>
              <a:pPr>
                <a:defRPr/>
              </a:pPr>
              <a:t>‹#›</a:t>
            </a:fld>
            <a:endParaRPr lang="en-US"/>
          </a:p>
        </p:txBody>
      </p:sp>
    </p:spTree>
    <p:extLst>
      <p:ext uri="{BB962C8B-B14F-4D97-AF65-F5344CB8AC3E}">
        <p14:creationId xmlns:p14="http://schemas.microsoft.com/office/powerpoint/2010/main" val="39457219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826" indent="-285703" eaLnBrk="0" hangingPunct="0">
              <a:spcBef>
                <a:spcPct val="30000"/>
              </a:spcBef>
              <a:defRPr sz="1200">
                <a:solidFill>
                  <a:schemeClr val="tx1"/>
                </a:solidFill>
                <a:latin typeface="Arial" charset="0"/>
              </a:defRPr>
            </a:lvl2pPr>
            <a:lvl3pPr marL="1142811" indent="-228561" eaLnBrk="0" hangingPunct="0">
              <a:spcBef>
                <a:spcPct val="30000"/>
              </a:spcBef>
              <a:defRPr sz="1200">
                <a:solidFill>
                  <a:schemeClr val="tx1"/>
                </a:solidFill>
                <a:latin typeface="Arial" charset="0"/>
              </a:defRPr>
            </a:lvl3pPr>
            <a:lvl4pPr marL="1599934" indent="-228561" eaLnBrk="0" hangingPunct="0">
              <a:spcBef>
                <a:spcPct val="30000"/>
              </a:spcBef>
              <a:defRPr sz="1200">
                <a:solidFill>
                  <a:schemeClr val="tx1"/>
                </a:solidFill>
                <a:latin typeface="Arial" charset="0"/>
              </a:defRPr>
            </a:lvl4pPr>
            <a:lvl5pPr marL="2057059" indent="-228561" eaLnBrk="0" hangingPunct="0">
              <a:spcBef>
                <a:spcPct val="30000"/>
              </a:spcBef>
              <a:defRPr sz="1200">
                <a:solidFill>
                  <a:schemeClr val="tx1"/>
                </a:solidFill>
                <a:latin typeface="Arial" charset="0"/>
              </a:defRPr>
            </a:lvl5pPr>
            <a:lvl6pPr marL="2514183" indent="-228561" eaLnBrk="0" fontAlgn="base" hangingPunct="0">
              <a:spcBef>
                <a:spcPct val="30000"/>
              </a:spcBef>
              <a:spcAft>
                <a:spcPct val="0"/>
              </a:spcAft>
              <a:defRPr sz="1200">
                <a:solidFill>
                  <a:schemeClr val="tx1"/>
                </a:solidFill>
                <a:latin typeface="Arial" charset="0"/>
              </a:defRPr>
            </a:lvl6pPr>
            <a:lvl7pPr marL="2971307" indent="-228561" eaLnBrk="0" fontAlgn="base" hangingPunct="0">
              <a:spcBef>
                <a:spcPct val="30000"/>
              </a:spcBef>
              <a:spcAft>
                <a:spcPct val="0"/>
              </a:spcAft>
              <a:defRPr sz="1200">
                <a:solidFill>
                  <a:schemeClr val="tx1"/>
                </a:solidFill>
                <a:latin typeface="Arial" charset="0"/>
              </a:defRPr>
            </a:lvl7pPr>
            <a:lvl8pPr marL="3428431" indent="-228561" eaLnBrk="0" fontAlgn="base" hangingPunct="0">
              <a:spcBef>
                <a:spcPct val="30000"/>
              </a:spcBef>
              <a:spcAft>
                <a:spcPct val="0"/>
              </a:spcAft>
              <a:defRPr sz="1200">
                <a:solidFill>
                  <a:schemeClr val="tx1"/>
                </a:solidFill>
                <a:latin typeface="Arial" charset="0"/>
              </a:defRPr>
            </a:lvl8pPr>
            <a:lvl9pPr marL="3885555" indent="-22856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54F3D02-5FEB-49DF-BCAD-A275E679D9E6}" type="slidenum">
              <a:rPr lang="en-US" altLang="en-US" smtClean="0">
                <a:solidFill>
                  <a:prstClr val="black"/>
                </a:solidFill>
              </a:rPr>
              <a:pPr eaLnBrk="1" hangingPunct="1">
                <a:spcBef>
                  <a:spcPct val="0"/>
                </a:spcBef>
              </a:pPr>
              <a:t>1</a:t>
            </a:fld>
            <a:endParaRPr lang="en-US" altLang="en-US" dirty="0">
              <a:solidFill>
                <a:prstClr val="black"/>
              </a:solidFill>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735923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625B3A5-9720-4855-A9E5-9403B175E20B}" type="slidenum">
              <a:rPr lang="en-US" smtClean="0"/>
              <a:pPr>
                <a:defRPr/>
              </a:pPr>
              <a:t>2</a:t>
            </a:fld>
            <a:endParaRPr lang="en-US"/>
          </a:p>
        </p:txBody>
      </p:sp>
    </p:spTree>
    <p:extLst>
      <p:ext uri="{BB962C8B-B14F-4D97-AF65-F5344CB8AC3E}">
        <p14:creationId xmlns:p14="http://schemas.microsoft.com/office/powerpoint/2010/main" val="1840975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625B3A5-9720-4855-A9E5-9403B175E20B}" type="slidenum">
              <a:rPr lang="en-US" smtClean="0"/>
              <a:pPr>
                <a:defRPr/>
              </a:pPr>
              <a:t>3</a:t>
            </a:fld>
            <a:endParaRPr lang="en-US"/>
          </a:p>
        </p:txBody>
      </p:sp>
    </p:spTree>
    <p:extLst>
      <p:ext uri="{BB962C8B-B14F-4D97-AF65-F5344CB8AC3E}">
        <p14:creationId xmlns:p14="http://schemas.microsoft.com/office/powerpoint/2010/main" val="2837991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CD7FC-F0D1-41EC-FD96-95E1C7320A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6387E6-7972-D7BA-C496-328442F181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692E6E-AC37-24D4-981F-CA2DAD6434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6DC24B-A054-C59D-52C9-A041EC919907}"/>
              </a:ext>
            </a:extLst>
          </p:cNvPr>
          <p:cNvSpPr>
            <a:spLocks noGrp="1"/>
          </p:cNvSpPr>
          <p:nvPr>
            <p:ph type="sldNum" sz="quarter" idx="5"/>
          </p:nvPr>
        </p:nvSpPr>
        <p:spPr/>
        <p:txBody>
          <a:bodyPr/>
          <a:lstStyle/>
          <a:p>
            <a:pPr>
              <a:defRPr/>
            </a:pPr>
            <a:fld id="{3625B3A5-9720-4855-A9E5-9403B175E20B}" type="slidenum">
              <a:rPr lang="en-US" smtClean="0"/>
              <a:pPr>
                <a:defRPr/>
              </a:pPr>
              <a:t>4</a:t>
            </a:fld>
            <a:endParaRPr lang="en-US"/>
          </a:p>
        </p:txBody>
      </p:sp>
    </p:spTree>
    <p:extLst>
      <p:ext uri="{BB962C8B-B14F-4D97-AF65-F5344CB8AC3E}">
        <p14:creationId xmlns:p14="http://schemas.microsoft.com/office/powerpoint/2010/main" val="1944011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CE181-2074-64C7-7CB7-3FA7F1D3CE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EB27B5-0867-FD7A-498C-270C1445F6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C88752-CD41-80CC-B936-85181698D0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5DF8B8-98C2-01EC-E8F7-0214F2CDB935}"/>
              </a:ext>
            </a:extLst>
          </p:cNvPr>
          <p:cNvSpPr>
            <a:spLocks noGrp="1"/>
          </p:cNvSpPr>
          <p:nvPr>
            <p:ph type="sldNum" sz="quarter" idx="5"/>
          </p:nvPr>
        </p:nvSpPr>
        <p:spPr/>
        <p:txBody>
          <a:bodyPr/>
          <a:lstStyle/>
          <a:p>
            <a:pPr>
              <a:defRPr/>
            </a:pPr>
            <a:fld id="{3625B3A5-9720-4855-A9E5-9403B175E20B}" type="slidenum">
              <a:rPr lang="en-US" smtClean="0"/>
              <a:pPr>
                <a:defRPr/>
              </a:pPr>
              <a:t>5</a:t>
            </a:fld>
            <a:endParaRPr lang="en-US"/>
          </a:p>
        </p:txBody>
      </p:sp>
    </p:spTree>
    <p:extLst>
      <p:ext uri="{BB962C8B-B14F-4D97-AF65-F5344CB8AC3E}">
        <p14:creationId xmlns:p14="http://schemas.microsoft.com/office/powerpoint/2010/main" val="141405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625B3A5-9720-4855-A9E5-9403B175E20B}" type="slidenum">
              <a:rPr lang="en-US" smtClean="0"/>
              <a:pPr>
                <a:defRPr/>
              </a:pPr>
              <a:t>6</a:t>
            </a:fld>
            <a:endParaRPr lang="en-US"/>
          </a:p>
        </p:txBody>
      </p:sp>
    </p:spTree>
    <p:extLst>
      <p:ext uri="{BB962C8B-B14F-4D97-AF65-F5344CB8AC3E}">
        <p14:creationId xmlns:p14="http://schemas.microsoft.com/office/powerpoint/2010/main" val="178641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5A4A0-B884-9450-F842-563A8BBE7A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FD3999-AD89-9147-C891-389089C48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B58F75-F99F-3DA1-5160-11E743489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CB06D2-D560-7CE3-0424-84A8D0860DC2}"/>
              </a:ext>
            </a:extLst>
          </p:cNvPr>
          <p:cNvSpPr>
            <a:spLocks noGrp="1"/>
          </p:cNvSpPr>
          <p:nvPr>
            <p:ph type="sldNum" sz="quarter" idx="5"/>
          </p:nvPr>
        </p:nvSpPr>
        <p:spPr/>
        <p:txBody>
          <a:bodyPr/>
          <a:lstStyle/>
          <a:p>
            <a:pPr>
              <a:defRPr/>
            </a:pPr>
            <a:fld id="{3625B3A5-9720-4855-A9E5-9403B175E20B}" type="slidenum">
              <a:rPr lang="en-US" smtClean="0"/>
              <a:pPr>
                <a:defRPr/>
              </a:pPr>
              <a:t>7</a:t>
            </a:fld>
            <a:endParaRPr lang="en-US"/>
          </a:p>
        </p:txBody>
      </p:sp>
    </p:spTree>
    <p:extLst>
      <p:ext uri="{BB962C8B-B14F-4D97-AF65-F5344CB8AC3E}">
        <p14:creationId xmlns:p14="http://schemas.microsoft.com/office/powerpoint/2010/main" val="354369593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1"/>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userDrawn="1"/>
        </p:nvSpPr>
        <p:spPr>
          <a:xfrm>
            <a:off x="0" y="-1"/>
            <a:ext cx="9144000" cy="6858001"/>
          </a:xfrm>
          <a:prstGeom prst="rect">
            <a:avLst/>
          </a:prstGeom>
          <a:solidFill>
            <a:srgbClr val="FFFFFF">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2130432"/>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4D4D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E0DEF0-2C3E-4450-836C-3B486C482FAE}" type="slidenum">
              <a:rPr lang="en-US" smtClean="0"/>
              <a:t>‹#›</a:t>
            </a:fld>
            <a:endParaRPr lang="en-US" dirty="0"/>
          </a:p>
        </p:txBody>
      </p:sp>
    </p:spTree>
    <p:extLst>
      <p:ext uri="{BB962C8B-B14F-4D97-AF65-F5344CB8AC3E}">
        <p14:creationId xmlns:p14="http://schemas.microsoft.com/office/powerpoint/2010/main" val="1711188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9" name="Group 8"/>
          <p:cNvGrpSpPr/>
          <p:nvPr userDrawn="1"/>
        </p:nvGrpSpPr>
        <p:grpSpPr>
          <a:xfrm>
            <a:off x="0" y="3"/>
            <a:ext cx="9144000" cy="6858001"/>
            <a:chOff x="0" y="0"/>
            <a:chExt cx="9144000" cy="5715001"/>
          </a:xfrm>
        </p:grpSpPr>
        <p:pic>
          <p:nvPicPr>
            <p:cNvPr id="10"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E0DEF0-2C3E-4450-836C-3B486C482FAE}" type="slidenum">
              <a:rPr lang="en-US" smtClean="0"/>
              <a:t>‹#›</a:t>
            </a:fld>
            <a:endParaRPr lang="en-US" dirty="0"/>
          </a:p>
        </p:txBody>
      </p:sp>
      <p:pic>
        <p:nvPicPr>
          <p:cNvPr id="7"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3173204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userDrawn="1"/>
        </p:nvGrpSpPr>
        <p:grpSpPr>
          <a:xfrm>
            <a:off x="0" y="3"/>
            <a:ext cx="9144000" cy="6858001"/>
            <a:chOff x="0" y="0"/>
            <a:chExt cx="9144000" cy="5715001"/>
          </a:xfrm>
        </p:grpSpPr>
        <p:pic>
          <p:nvPicPr>
            <p:cNvPr id="10"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Vertical Title 1"/>
          <p:cNvSpPr>
            <a:spLocks noGrp="1"/>
          </p:cNvSpPr>
          <p:nvPr>
            <p:ph type="title" orient="vert"/>
          </p:nvPr>
        </p:nvSpPr>
        <p:spPr>
          <a:xfrm>
            <a:off x="6629400" y="228600"/>
            <a:ext cx="2057400" cy="4876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4876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E0DEF0-2C3E-4450-836C-3B486C482FAE}" type="slidenum">
              <a:rPr lang="en-US" smtClean="0"/>
              <a:t>‹#›</a:t>
            </a:fld>
            <a:endParaRPr lang="en-US" dirty="0"/>
          </a:p>
        </p:txBody>
      </p:sp>
      <p:pic>
        <p:nvPicPr>
          <p:cNvPr id="7"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2" y="5989286"/>
            <a:ext cx="746127" cy="731554"/>
          </a:xfrm>
          <a:prstGeom prst="rect">
            <a:avLst/>
          </a:prstGeom>
        </p:spPr>
      </p:pic>
    </p:spTree>
    <p:extLst>
      <p:ext uri="{BB962C8B-B14F-4D97-AF65-F5344CB8AC3E}">
        <p14:creationId xmlns:p14="http://schemas.microsoft.com/office/powerpoint/2010/main" val="82628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3"/>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userDrawn="1"/>
        </p:nvSpPr>
        <p:spPr>
          <a:xfrm>
            <a:off x="0" y="3"/>
            <a:ext cx="9144000" cy="6858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a:solidFill>
                  <a:srgbClr val="4D4D4D"/>
                </a:solidFill>
              </a:defRPr>
            </a:lvl1pPr>
            <a:lvl2pPr>
              <a:defRPr>
                <a:solidFill>
                  <a:srgbClr val="4D4D4D"/>
                </a:solidFill>
              </a:defRPr>
            </a:lvl2pPr>
            <a:lvl3pPr>
              <a:defRPr>
                <a:solidFill>
                  <a:srgbClr val="4D4D4D"/>
                </a:solidFill>
              </a:defRPr>
            </a:lvl3pPr>
            <a:lvl4pPr>
              <a:defRPr>
                <a:solidFill>
                  <a:srgbClr val="4D4D4D"/>
                </a:solidFill>
              </a:defRPr>
            </a:lvl4pPr>
            <a:lvl5pPr>
              <a:defRPr>
                <a:solidFill>
                  <a:srgbClr val="4D4D4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E0DEF0-2C3E-4450-836C-3B486C482FAE}" type="slidenum">
              <a:rPr lang="en-US" smtClean="0"/>
              <a:t>‹#›</a:t>
            </a:fld>
            <a:endParaRPr lang="en-US" dirty="0"/>
          </a:p>
        </p:txBody>
      </p:sp>
      <p:pic>
        <p:nvPicPr>
          <p:cNvPr id="7"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001000" y="5989286"/>
            <a:ext cx="723886" cy="731554"/>
          </a:xfrm>
          <a:prstGeom prst="rect">
            <a:avLst/>
          </a:prstGeom>
        </p:spPr>
      </p:pic>
    </p:spTree>
    <p:extLst>
      <p:ext uri="{BB962C8B-B14F-4D97-AF65-F5344CB8AC3E}">
        <p14:creationId xmlns:p14="http://schemas.microsoft.com/office/powerpoint/2010/main" val="205874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3"/>
          <p:cNvGrpSpPr/>
          <p:nvPr userDrawn="1"/>
        </p:nvGrpSpPr>
        <p:grpSpPr>
          <a:xfrm>
            <a:off x="0" y="3"/>
            <a:ext cx="9144000" cy="6858001"/>
            <a:chOff x="0" y="0"/>
            <a:chExt cx="9144000" cy="5715001"/>
          </a:xfrm>
        </p:grpSpPr>
        <p:pic>
          <p:nvPicPr>
            <p:cNvPr id="9"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722313" y="4406904"/>
            <a:ext cx="7772400" cy="136207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E0DEF0-2C3E-4450-836C-3B486C482FAE}" type="slidenum">
              <a:rPr lang="en-US" smtClean="0"/>
              <a:t>‹#›</a:t>
            </a:fld>
            <a:endParaRPr lang="en-US" dirty="0"/>
          </a:p>
        </p:txBody>
      </p:sp>
      <p:pic>
        <p:nvPicPr>
          <p:cNvPr id="7"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3031118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0" name="Group 9"/>
          <p:cNvGrpSpPr/>
          <p:nvPr userDrawn="1"/>
        </p:nvGrpSpPr>
        <p:grpSpPr>
          <a:xfrm>
            <a:off x="0" y="3"/>
            <a:ext cx="9144000" cy="6858001"/>
            <a:chOff x="0" y="0"/>
            <a:chExt cx="9144000" cy="5715001"/>
          </a:xfrm>
        </p:grpSpPr>
        <p:pic>
          <p:nvPicPr>
            <p:cNvPr id="11"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1"/>
            <a:ext cx="4038600" cy="3771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1"/>
            <a:ext cx="4038600" cy="3771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E0DEF0-2C3E-4450-836C-3B486C482FAE}" type="slidenum">
              <a:rPr lang="en-US" smtClean="0"/>
              <a:t>‹#›</a:t>
            </a:fld>
            <a:endParaRPr lang="en-US" dirty="0"/>
          </a:p>
        </p:txBody>
      </p:sp>
      <p:pic>
        <p:nvPicPr>
          <p:cNvPr id="8"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0F2F4969-6EAE-4D36-97CA-8B9CE52E4D1E}"/>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224378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2" name="Group 11"/>
          <p:cNvGrpSpPr/>
          <p:nvPr userDrawn="1"/>
        </p:nvGrpSpPr>
        <p:grpSpPr>
          <a:xfrm>
            <a:off x="0" y="3"/>
            <a:ext cx="9144000" cy="6858001"/>
            <a:chOff x="0" y="0"/>
            <a:chExt cx="9144000" cy="5715001"/>
          </a:xfrm>
        </p:grpSpPr>
        <p:pic>
          <p:nvPicPr>
            <p:cNvPr id="13"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457200" y="274639"/>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7"/>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4" y="1535117"/>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9E0DEF0-2C3E-4450-836C-3B486C482FAE}" type="slidenum">
              <a:rPr lang="en-US" smtClean="0"/>
              <a:t>‹#›</a:t>
            </a:fld>
            <a:endParaRPr lang="en-US" dirty="0"/>
          </a:p>
        </p:txBody>
      </p:sp>
      <p:pic>
        <p:nvPicPr>
          <p:cNvPr id="10"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a:extLst>
              <a:ext uri="{FF2B5EF4-FFF2-40B4-BE49-F238E27FC236}">
                <a16:creationId xmlns:a16="http://schemas.microsoft.com/office/drawing/2014/main" id="{5EDC732D-F6C0-4824-AC6B-F9E5237C5D95}"/>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1106225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8" name="Group 7"/>
          <p:cNvGrpSpPr/>
          <p:nvPr userDrawn="1"/>
        </p:nvGrpSpPr>
        <p:grpSpPr>
          <a:xfrm>
            <a:off x="0" y="3"/>
            <a:ext cx="9144000" cy="6858001"/>
            <a:chOff x="0" y="0"/>
            <a:chExt cx="9144000" cy="5715001"/>
          </a:xfrm>
        </p:grpSpPr>
        <p:pic>
          <p:nvPicPr>
            <p:cNvPr id="9"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9E0DEF0-2C3E-4450-836C-3B486C482FAE}" type="slidenum">
              <a:rPr lang="en-US" smtClean="0"/>
              <a:t>‹#›</a:t>
            </a:fld>
            <a:endParaRPr lang="en-US" dirty="0"/>
          </a:p>
        </p:txBody>
      </p:sp>
      <p:pic>
        <p:nvPicPr>
          <p:cNvPr id="6"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3899987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7" name="Group 6"/>
          <p:cNvGrpSpPr/>
          <p:nvPr userDrawn="1"/>
        </p:nvGrpSpPr>
        <p:grpSpPr>
          <a:xfrm>
            <a:off x="0" y="3"/>
            <a:ext cx="9144000" cy="6858001"/>
            <a:chOff x="0" y="0"/>
            <a:chExt cx="9144000" cy="5715001"/>
          </a:xfrm>
        </p:grpSpPr>
        <p:pic>
          <p:nvPicPr>
            <p:cNvPr id="8"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9E0DEF0-2C3E-4450-836C-3B486C482FAE}" type="slidenum">
              <a:rPr lang="en-US" smtClean="0"/>
              <a:t>‹#›</a:t>
            </a:fld>
            <a:endParaRPr lang="en-US" dirty="0"/>
          </a:p>
        </p:txBody>
      </p:sp>
      <p:pic>
        <p:nvPicPr>
          <p:cNvPr id="5"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2" y="5989286"/>
            <a:ext cx="746127" cy="731554"/>
          </a:xfrm>
          <a:prstGeom prst="rect">
            <a:avLst/>
          </a:prstGeom>
        </p:spPr>
      </p:pic>
    </p:spTree>
    <p:extLst>
      <p:ext uri="{BB962C8B-B14F-4D97-AF65-F5344CB8AC3E}">
        <p14:creationId xmlns:p14="http://schemas.microsoft.com/office/powerpoint/2010/main" val="3584943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0" name="Group 9"/>
          <p:cNvGrpSpPr/>
          <p:nvPr userDrawn="1"/>
        </p:nvGrpSpPr>
        <p:grpSpPr>
          <a:xfrm>
            <a:off x="0" y="3"/>
            <a:ext cx="9144000" cy="6858001"/>
            <a:chOff x="0" y="0"/>
            <a:chExt cx="9144000" cy="5715001"/>
          </a:xfrm>
        </p:grpSpPr>
        <p:pic>
          <p:nvPicPr>
            <p:cNvPr id="11"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457208" y="273055"/>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8"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E0DEF0-2C3E-4450-836C-3B486C482FAE}" type="slidenum">
              <a:rPr lang="en-US" smtClean="0"/>
              <a:t>‹#›</a:t>
            </a:fld>
            <a:endParaRPr lang="en-US" dirty="0"/>
          </a:p>
        </p:txBody>
      </p:sp>
      <p:pic>
        <p:nvPicPr>
          <p:cNvPr id="8"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62D9FF29-DD87-411F-9D1B-6108D3FE0EE4}"/>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1495872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0" name="Group 9"/>
          <p:cNvGrpSpPr/>
          <p:nvPr userDrawn="1"/>
        </p:nvGrpSpPr>
        <p:grpSpPr>
          <a:xfrm>
            <a:off x="0" y="3"/>
            <a:ext cx="9144000" cy="6858001"/>
            <a:chOff x="0" y="0"/>
            <a:chExt cx="9144000" cy="5715001"/>
          </a:xfrm>
        </p:grpSpPr>
        <p:pic>
          <p:nvPicPr>
            <p:cNvPr id="11" name="Picture 3"/>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r="1"/>
            <a:stretch/>
          </p:blipFill>
          <p:spPr bwMode="auto">
            <a:xfrm>
              <a:off x="0" y="0"/>
              <a:ext cx="9144000" cy="5715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userDrawn="1"/>
          </p:nvSpPr>
          <p:spPr>
            <a:xfrm>
              <a:off x="0" y="0"/>
              <a:ext cx="9144000" cy="5715001"/>
            </a:xfrm>
            <a:prstGeom prst="rect">
              <a:avLst/>
            </a:prstGeom>
            <a:solidFill>
              <a:srgbClr val="FFFFFF">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E0DEF0-2C3E-4450-836C-3B486C482FAE}" type="slidenum">
              <a:rPr lang="en-US" smtClean="0"/>
              <a:t>‹#›</a:t>
            </a:fld>
            <a:endParaRPr lang="en-US" dirty="0"/>
          </a:p>
        </p:txBody>
      </p:sp>
      <p:pic>
        <p:nvPicPr>
          <p:cNvPr id="8" name="Picture 1"/>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 y="6067392"/>
            <a:ext cx="1844675" cy="65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01873" y="5989286"/>
            <a:ext cx="746128" cy="731554"/>
          </a:xfrm>
          <a:prstGeom prst="rect">
            <a:avLst/>
          </a:prstGeom>
        </p:spPr>
      </p:pic>
    </p:spTree>
    <p:extLst>
      <p:ext uri="{BB962C8B-B14F-4D97-AF65-F5344CB8AC3E}">
        <p14:creationId xmlns:p14="http://schemas.microsoft.com/office/powerpoint/2010/main" val="3298287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0A1DAF-C670-4312-8710-803D516532DC}" type="datetimeFigureOut">
              <a:rPr lang="en-US" smtClean="0"/>
              <a:t>12/12/2024</a:t>
            </a:fld>
            <a:endParaRPr lang="en-US" dirty="0"/>
          </a:p>
        </p:txBody>
      </p:sp>
      <p:sp>
        <p:nvSpPr>
          <p:cNvPr id="5" name="Footer Placeholder 4"/>
          <p:cNvSpPr>
            <a:spLocks noGrp="1"/>
          </p:cNvSpPr>
          <p:nvPr>
            <p:ph type="ftr" sz="quarter" idx="3"/>
          </p:nvPr>
        </p:nvSpPr>
        <p:spPr>
          <a:xfrm>
            <a:off x="3124200" y="635635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E0DEF0-2C3E-4450-836C-3B486C482FAE}" type="slidenum">
              <a:rPr lang="en-US" smtClean="0"/>
              <a:t>‹#›</a:t>
            </a:fld>
            <a:endParaRPr lang="en-US" dirty="0"/>
          </a:p>
        </p:txBody>
      </p:sp>
    </p:spTree>
    <p:extLst>
      <p:ext uri="{BB962C8B-B14F-4D97-AF65-F5344CB8AC3E}">
        <p14:creationId xmlns:p14="http://schemas.microsoft.com/office/powerpoint/2010/main" val="1464758968"/>
      </p:ext>
    </p:extLst>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txStyles>
    <p:titleStyle>
      <a:lvl1pPr algn="ctr" defTabSz="914400" rtl="0" eaLnBrk="1" latinLnBrk="0" hangingPunct="1">
        <a:spcBef>
          <a:spcPct val="0"/>
        </a:spcBef>
        <a:buNone/>
        <a:defRPr sz="4400" kern="1200">
          <a:solidFill>
            <a:srgbClr val="00674E"/>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67AA65"/>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67AA65"/>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67AA65"/>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67AA65"/>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67AA65"/>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2209800"/>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anchor="ctr"/>
          <a:lstStyle/>
          <a:p>
            <a:pPr algn="ctr" fontAlgn="base">
              <a:spcBef>
                <a:spcPct val="0"/>
              </a:spcBef>
              <a:spcAft>
                <a:spcPct val="0"/>
              </a:spcAft>
              <a:defRPr/>
            </a:pPr>
            <a:r>
              <a:rPr lang="en-US" sz="4800" b="1" dirty="0">
                <a:solidFill>
                  <a:srgbClr val="C7C7C9">
                    <a:lumMod val="20000"/>
                    <a:lumOff val="80000"/>
                  </a:srgbClr>
                </a:solidFill>
                <a:latin typeface="Arial" charset="0"/>
              </a:rPr>
              <a:t>Syphilis Cases in Southwest Ohio (Region 8)</a:t>
            </a:r>
          </a:p>
        </p:txBody>
      </p:sp>
      <p:pic>
        <p:nvPicPr>
          <p:cNvPr id="2" name="Picture 1">
            <a:extLst>
              <a:ext uri="{FF2B5EF4-FFF2-40B4-BE49-F238E27FC236}">
                <a16:creationId xmlns:a16="http://schemas.microsoft.com/office/drawing/2014/main" id="{B4A2329B-92E6-8EA2-B6BA-908D84578D80}"/>
              </a:ext>
            </a:extLst>
          </p:cNvPr>
          <p:cNvPicPr>
            <a:picLocks noChangeAspect="1"/>
          </p:cNvPicPr>
          <p:nvPr/>
        </p:nvPicPr>
        <p:blipFill>
          <a:blip r:embed="rId3"/>
          <a:stretch>
            <a:fillRect/>
          </a:stretch>
        </p:blipFill>
        <p:spPr>
          <a:xfrm>
            <a:off x="1676400" y="2667000"/>
            <a:ext cx="6104391" cy="3124200"/>
          </a:xfrm>
          <a:prstGeom prst="rect">
            <a:avLst/>
          </a:prstGeom>
        </p:spPr>
      </p:pic>
    </p:spTree>
    <p:extLst>
      <p:ext uri="{BB962C8B-B14F-4D97-AF65-F5344CB8AC3E}">
        <p14:creationId xmlns:p14="http://schemas.microsoft.com/office/powerpoint/2010/main" val="212642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1DF00-2005-B3EA-CF74-9E420AC7F292}"/>
              </a:ext>
            </a:extLst>
          </p:cNvPr>
          <p:cNvSpPr>
            <a:spLocks noGrp="1"/>
          </p:cNvSpPr>
          <p:nvPr>
            <p:ph type="title"/>
          </p:nvPr>
        </p:nvSpPr>
        <p:spPr>
          <a:xfrm>
            <a:off x="436615" y="569515"/>
            <a:ext cx="8001000" cy="762000"/>
          </a:xfrm>
        </p:spPr>
        <p:txBody>
          <a:bodyPr>
            <a:noAutofit/>
          </a:bodyPr>
          <a:lstStyle/>
          <a:p>
            <a:r>
              <a:rPr lang="en-US" sz="2800" b="1" dirty="0">
                <a:solidFill>
                  <a:schemeClr val="tx1"/>
                </a:solidFill>
              </a:rPr>
              <a:t>Region 8</a:t>
            </a:r>
          </a:p>
        </p:txBody>
      </p:sp>
      <p:graphicFrame>
        <p:nvGraphicFramePr>
          <p:cNvPr id="4" name="Table 3">
            <a:extLst>
              <a:ext uri="{FF2B5EF4-FFF2-40B4-BE49-F238E27FC236}">
                <a16:creationId xmlns:a16="http://schemas.microsoft.com/office/drawing/2014/main" id="{0799F323-B343-9DC3-6379-4E4EEA30092B}"/>
              </a:ext>
            </a:extLst>
          </p:cNvPr>
          <p:cNvGraphicFramePr>
            <a:graphicFrameLocks noGrp="1"/>
          </p:cNvGraphicFramePr>
          <p:nvPr>
            <p:extLst>
              <p:ext uri="{D42A27DB-BD31-4B8C-83A1-F6EECF244321}">
                <p14:modId xmlns:p14="http://schemas.microsoft.com/office/powerpoint/2010/main" val="308514609"/>
              </p:ext>
            </p:extLst>
          </p:nvPr>
        </p:nvGraphicFramePr>
        <p:xfrm>
          <a:off x="196520" y="1374085"/>
          <a:ext cx="8392590" cy="907208"/>
        </p:xfrm>
        <a:graphic>
          <a:graphicData uri="http://schemas.openxmlformats.org/drawingml/2006/table">
            <a:tbl>
              <a:tblPr/>
              <a:tblGrid>
                <a:gridCol w="1678518">
                  <a:extLst>
                    <a:ext uri="{9D8B030D-6E8A-4147-A177-3AD203B41FA5}">
                      <a16:colId xmlns:a16="http://schemas.microsoft.com/office/drawing/2014/main" val="780700445"/>
                    </a:ext>
                  </a:extLst>
                </a:gridCol>
                <a:gridCol w="1678518">
                  <a:extLst>
                    <a:ext uri="{9D8B030D-6E8A-4147-A177-3AD203B41FA5}">
                      <a16:colId xmlns:a16="http://schemas.microsoft.com/office/drawing/2014/main" val="3479467118"/>
                    </a:ext>
                  </a:extLst>
                </a:gridCol>
                <a:gridCol w="1678518">
                  <a:extLst>
                    <a:ext uri="{9D8B030D-6E8A-4147-A177-3AD203B41FA5}">
                      <a16:colId xmlns:a16="http://schemas.microsoft.com/office/drawing/2014/main" val="1105986274"/>
                    </a:ext>
                  </a:extLst>
                </a:gridCol>
                <a:gridCol w="1678518">
                  <a:extLst>
                    <a:ext uri="{9D8B030D-6E8A-4147-A177-3AD203B41FA5}">
                      <a16:colId xmlns:a16="http://schemas.microsoft.com/office/drawing/2014/main" val="2343858622"/>
                    </a:ext>
                  </a:extLst>
                </a:gridCol>
                <a:gridCol w="1678518">
                  <a:extLst>
                    <a:ext uri="{9D8B030D-6E8A-4147-A177-3AD203B41FA5}">
                      <a16:colId xmlns:a16="http://schemas.microsoft.com/office/drawing/2014/main" val="1439723488"/>
                    </a:ext>
                  </a:extLst>
                </a:gridCol>
              </a:tblGrid>
              <a:tr h="282368">
                <a:tc gridSpan="5">
                  <a:txBody>
                    <a:bodyPr/>
                    <a:lstStyle/>
                    <a:p>
                      <a:pPr algn="ctr" rtl="0" fontAlgn="ctr"/>
                      <a:r>
                        <a:rPr lang="en-US" sz="1400" b="1" i="0" u="none" strike="noStrike" dirty="0">
                          <a:solidFill>
                            <a:srgbClr val="FFFFFF"/>
                          </a:solidFill>
                          <a:effectLst/>
                          <a:latin typeface="Open Sans" panose="020B0606030504020204" pitchFamily="34" charset="0"/>
                        </a:rPr>
                        <a:t>Region 8 Total Syphilis by 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57613326"/>
                  </a:ext>
                </a:extLst>
              </a:tr>
              <a:tr h="235306">
                <a:tc>
                  <a:txBody>
                    <a:bodyPr/>
                    <a:lstStyle/>
                    <a:p>
                      <a:pPr algn="ctr" rtl="0" fontAlgn="ctr"/>
                      <a:r>
                        <a:rPr lang="en-US" sz="1600" b="1" i="0" u="none" strike="noStrike" dirty="0">
                          <a:solidFill>
                            <a:srgbClr val="FFFFFF"/>
                          </a:solidFill>
                          <a:effectLst/>
                          <a:latin typeface="Open Sans" panose="020B0606030504020204" pitchFamily="34" charset="0"/>
                        </a:rPr>
                        <a:t>2020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rtl="0" fontAlgn="ctr"/>
                      <a:r>
                        <a:rPr lang="en-US" sz="1600" b="1" i="0" u="none" strike="noStrike" dirty="0">
                          <a:solidFill>
                            <a:srgbClr val="FFFFFF"/>
                          </a:solidFill>
                          <a:effectLst/>
                          <a:latin typeface="Open Sans" panose="020B0606030504020204" pitchFamily="34" charset="0"/>
                        </a:rPr>
                        <a:t>2021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rtl="0" fontAlgn="ctr"/>
                      <a:r>
                        <a:rPr lang="en-US" sz="1600" b="1" i="0" u="none" strike="noStrike" dirty="0">
                          <a:solidFill>
                            <a:srgbClr val="FFFFFF"/>
                          </a:solidFill>
                          <a:effectLst/>
                          <a:latin typeface="Open Sans" panose="020B0606030504020204" pitchFamily="34" charset="0"/>
                        </a:rPr>
                        <a:t>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rtl="0" fontAlgn="ctr"/>
                      <a:r>
                        <a:rPr lang="en-US" sz="1600" b="1" i="0" u="none" strike="noStrike" dirty="0">
                          <a:solidFill>
                            <a:srgbClr val="FFFFFF"/>
                          </a:solidFill>
                          <a:effectLst/>
                          <a:latin typeface="Open Sans" panose="020B0606030504020204" pitchFamily="34" charset="0"/>
                        </a:rPr>
                        <a:t>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rtl="0" fontAlgn="ctr"/>
                      <a:r>
                        <a:rPr lang="en-US" sz="1600" b="1" i="0" u="none" strike="noStrike" dirty="0">
                          <a:solidFill>
                            <a:srgbClr val="FFFFFF"/>
                          </a:solidFill>
                          <a:effectLst/>
                          <a:latin typeface="Open Sans" panose="020B0606030504020204" pitchFamily="34" charset="0"/>
                        </a:rPr>
                        <a:t>Q1-Q3 2024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723608819"/>
                  </a:ext>
                </a:extLst>
              </a:tr>
              <a:tr h="270602">
                <a:tc>
                  <a:txBody>
                    <a:bodyPr/>
                    <a:lstStyle/>
                    <a:p>
                      <a:pPr algn="ctr" rtl="0" fontAlgn="b"/>
                      <a:r>
                        <a:rPr lang="en-US" sz="2400" b="1" i="0" u="none" strike="noStrike">
                          <a:solidFill>
                            <a:srgbClr val="000000"/>
                          </a:solidFill>
                          <a:effectLst/>
                          <a:latin typeface="Calibri" panose="020F0502020204030204" pitchFamily="34" charset="0"/>
                        </a:rPr>
                        <a:t>333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2400" b="1" i="0" u="none" strike="noStrike" dirty="0">
                          <a:solidFill>
                            <a:srgbClr val="000000"/>
                          </a:solidFill>
                          <a:effectLst/>
                          <a:latin typeface="Calibri" panose="020F0502020204030204" pitchFamily="34" charset="0"/>
                        </a:rPr>
                        <a:t>400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2400" b="1" i="0" u="none" strike="noStrike" dirty="0">
                          <a:solidFill>
                            <a:srgbClr val="000000"/>
                          </a:solidFill>
                          <a:effectLst/>
                          <a:latin typeface="Calibri" panose="020F0502020204030204" pitchFamily="34" charset="0"/>
                        </a:rPr>
                        <a:t>754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2400" b="1" i="0" u="none" strike="noStrike" dirty="0">
                          <a:solidFill>
                            <a:srgbClr val="000000"/>
                          </a:solidFill>
                          <a:effectLst/>
                          <a:latin typeface="Calibri" panose="020F0502020204030204" pitchFamily="34" charset="0"/>
                        </a:rPr>
                        <a:t>807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2400" b="1" i="0" u="none" strike="noStrike" dirty="0">
                          <a:solidFill>
                            <a:srgbClr val="000000"/>
                          </a:solidFill>
                          <a:effectLst/>
                          <a:latin typeface="Calibri" panose="020F0502020204030204" pitchFamily="34" charset="0"/>
                        </a:rPr>
                        <a:t>512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249509276"/>
                  </a:ext>
                </a:extLst>
              </a:tr>
            </a:tbl>
          </a:graphicData>
        </a:graphic>
      </p:graphicFrame>
      <p:graphicFrame>
        <p:nvGraphicFramePr>
          <p:cNvPr id="9" name="Table 8">
            <a:extLst>
              <a:ext uri="{FF2B5EF4-FFF2-40B4-BE49-F238E27FC236}">
                <a16:creationId xmlns:a16="http://schemas.microsoft.com/office/drawing/2014/main" id="{33D67C7E-403B-CD1C-2A96-31128F74FC95}"/>
              </a:ext>
            </a:extLst>
          </p:cNvPr>
          <p:cNvGraphicFramePr>
            <a:graphicFrameLocks noGrp="1"/>
          </p:cNvGraphicFramePr>
          <p:nvPr>
            <p:extLst>
              <p:ext uri="{D42A27DB-BD31-4B8C-83A1-F6EECF244321}">
                <p14:modId xmlns:p14="http://schemas.microsoft.com/office/powerpoint/2010/main" val="2902665588"/>
              </p:ext>
            </p:extLst>
          </p:nvPr>
        </p:nvGraphicFramePr>
        <p:xfrm>
          <a:off x="196520" y="4072384"/>
          <a:ext cx="8348470" cy="890033"/>
        </p:xfrm>
        <a:graphic>
          <a:graphicData uri="http://schemas.openxmlformats.org/drawingml/2006/table">
            <a:tbl>
              <a:tblPr/>
              <a:tblGrid>
                <a:gridCol w="1669694">
                  <a:extLst>
                    <a:ext uri="{9D8B030D-6E8A-4147-A177-3AD203B41FA5}">
                      <a16:colId xmlns:a16="http://schemas.microsoft.com/office/drawing/2014/main" val="1568767459"/>
                    </a:ext>
                  </a:extLst>
                </a:gridCol>
                <a:gridCol w="1669694">
                  <a:extLst>
                    <a:ext uri="{9D8B030D-6E8A-4147-A177-3AD203B41FA5}">
                      <a16:colId xmlns:a16="http://schemas.microsoft.com/office/drawing/2014/main" val="2345828278"/>
                    </a:ext>
                  </a:extLst>
                </a:gridCol>
                <a:gridCol w="1669694">
                  <a:extLst>
                    <a:ext uri="{9D8B030D-6E8A-4147-A177-3AD203B41FA5}">
                      <a16:colId xmlns:a16="http://schemas.microsoft.com/office/drawing/2014/main" val="2485422652"/>
                    </a:ext>
                  </a:extLst>
                </a:gridCol>
                <a:gridCol w="1669694">
                  <a:extLst>
                    <a:ext uri="{9D8B030D-6E8A-4147-A177-3AD203B41FA5}">
                      <a16:colId xmlns:a16="http://schemas.microsoft.com/office/drawing/2014/main" val="661954382"/>
                    </a:ext>
                  </a:extLst>
                </a:gridCol>
                <a:gridCol w="1669694">
                  <a:extLst>
                    <a:ext uri="{9D8B030D-6E8A-4147-A177-3AD203B41FA5}">
                      <a16:colId xmlns:a16="http://schemas.microsoft.com/office/drawing/2014/main" val="2482139370"/>
                    </a:ext>
                  </a:extLst>
                </a:gridCol>
              </a:tblGrid>
              <a:tr h="261383">
                <a:tc gridSpan="5">
                  <a:txBody>
                    <a:bodyPr/>
                    <a:lstStyle/>
                    <a:p>
                      <a:pPr algn="ctr" fontAlgn="ctr"/>
                      <a:r>
                        <a:rPr lang="en-US" sz="1400" b="1" i="0" u="none" strike="noStrike" dirty="0">
                          <a:solidFill>
                            <a:srgbClr val="FFFFFF"/>
                          </a:solidFill>
                          <a:effectLst/>
                          <a:latin typeface="Open sans" panose="020B0606030504020204" pitchFamily="34" charset="0"/>
                        </a:rPr>
                        <a:t>Hamilton County Total Syphilis by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36248374"/>
                  </a:ext>
                </a:extLst>
              </a:tr>
              <a:tr h="245745">
                <a:tc>
                  <a:txBody>
                    <a:bodyPr/>
                    <a:lstStyle/>
                    <a:p>
                      <a:pPr algn="ctr" fontAlgn="ctr"/>
                      <a:r>
                        <a:rPr lang="en-US" sz="1600" b="1" i="0" u="none" strike="noStrike" dirty="0">
                          <a:solidFill>
                            <a:srgbClr val="FFFFFF"/>
                          </a:solidFill>
                          <a:effectLst/>
                          <a:latin typeface="Open Sans" panose="020B0606030504020204" pitchFamily="34" charset="0"/>
                        </a:rPr>
                        <a:t>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ctr"/>
                      <a:r>
                        <a:rPr lang="en-US" sz="1600" b="1" i="0" u="none" strike="noStrike" dirty="0">
                          <a:solidFill>
                            <a:srgbClr val="FFFFFF"/>
                          </a:solidFill>
                          <a:effectLst/>
                          <a:latin typeface="Open Sans" panose="020B0606030504020204" pitchFamily="34" charset="0"/>
                        </a:rPr>
                        <a:t>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ctr"/>
                      <a:r>
                        <a:rPr lang="en-US" sz="1600" b="1" i="0" u="none" strike="noStrike" dirty="0">
                          <a:solidFill>
                            <a:srgbClr val="FFFFFF"/>
                          </a:solidFill>
                          <a:effectLst/>
                          <a:latin typeface="Open Sans" panose="020B060603050402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ctr"/>
                      <a:r>
                        <a:rPr lang="en-US" sz="1600" b="1" i="0" u="none" strike="noStrike" dirty="0">
                          <a:solidFill>
                            <a:srgbClr val="FFFFFF"/>
                          </a:solidFill>
                          <a:effectLst/>
                          <a:latin typeface="Open Sans" panose="020B0606030504020204" pitchFamily="34" charset="0"/>
                        </a:rPr>
                        <a:t>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ctr"/>
                      <a:r>
                        <a:rPr lang="en-US" sz="1600" b="1" i="0" u="none" strike="noStrike" dirty="0">
                          <a:solidFill>
                            <a:srgbClr val="FFFFFF"/>
                          </a:solidFill>
                          <a:effectLst/>
                          <a:latin typeface="Open Sans" panose="020B0606030504020204" pitchFamily="34" charset="0"/>
                        </a:rPr>
                        <a:t>Q1-Q3 2024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extLst>
                  <a:ext uri="{0D108BD9-81ED-4DB2-BD59-A6C34878D82A}">
                    <a16:rowId xmlns:a16="http://schemas.microsoft.com/office/drawing/2014/main" val="1058743116"/>
                  </a:ext>
                </a:extLst>
              </a:tr>
              <a:tr h="279256">
                <a:tc>
                  <a:txBody>
                    <a:bodyPr/>
                    <a:lstStyle/>
                    <a:p>
                      <a:pPr algn="ctr" fontAlgn="b"/>
                      <a:r>
                        <a:rPr lang="en-US" sz="2400" b="1" i="0" u="none" strike="noStrike" dirty="0">
                          <a:solidFill>
                            <a:srgbClr val="000000"/>
                          </a:solidFill>
                          <a:effectLst/>
                          <a:latin typeface="Open Sans" panose="020B0606030504020204" pitchFamily="34" charset="0"/>
                        </a:rPr>
                        <a:t>248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Open Sans" panose="020B0606030504020204" pitchFamily="34" charset="0"/>
                        </a:rPr>
                        <a:t>283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Open Sans" panose="020B0606030504020204" pitchFamily="34" charset="0"/>
                        </a:rPr>
                        <a:t>562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Open Sans" panose="020B0606030504020204" pitchFamily="34" charset="0"/>
                        </a:rPr>
                        <a:t>591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Open Sans" panose="020B0606030504020204" pitchFamily="34" charset="0"/>
                        </a:rPr>
                        <a:t>371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942377403"/>
                  </a:ext>
                </a:extLst>
              </a:tr>
            </a:tbl>
          </a:graphicData>
        </a:graphic>
      </p:graphicFrame>
      <p:sp>
        <p:nvSpPr>
          <p:cNvPr id="11" name="Title 1">
            <a:extLst>
              <a:ext uri="{FF2B5EF4-FFF2-40B4-BE49-F238E27FC236}">
                <a16:creationId xmlns:a16="http://schemas.microsoft.com/office/drawing/2014/main" id="{5F3277FC-833F-DA07-CB8B-342A0FCA8D02}"/>
              </a:ext>
            </a:extLst>
          </p:cNvPr>
          <p:cNvSpPr txBox="1">
            <a:spLocks/>
          </p:cNvSpPr>
          <p:nvPr/>
        </p:nvSpPr>
        <p:spPr>
          <a:xfrm>
            <a:off x="599010" y="3326627"/>
            <a:ext cx="8044014" cy="9445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pPr>
            <a:r>
              <a:rPr lang="en-US" sz="2800" b="1" dirty="0">
                <a:solidFill>
                  <a:schemeClr val="tx1"/>
                </a:solidFill>
              </a:rPr>
              <a:t>Hamilton County</a:t>
            </a:r>
          </a:p>
        </p:txBody>
      </p:sp>
      <p:sp>
        <p:nvSpPr>
          <p:cNvPr id="12" name="TextBox 11">
            <a:extLst>
              <a:ext uri="{FF2B5EF4-FFF2-40B4-BE49-F238E27FC236}">
                <a16:creationId xmlns:a16="http://schemas.microsoft.com/office/drawing/2014/main" id="{7DBB378E-EF63-1575-7F68-423E8B72517A}"/>
              </a:ext>
            </a:extLst>
          </p:cNvPr>
          <p:cNvSpPr txBox="1"/>
          <p:nvPr/>
        </p:nvSpPr>
        <p:spPr>
          <a:xfrm>
            <a:off x="6542554" y="6608494"/>
            <a:ext cx="2133600" cy="215444"/>
          </a:xfrm>
          <a:prstGeom prst="rect">
            <a:avLst/>
          </a:prstGeom>
          <a:noFill/>
        </p:spPr>
        <p:txBody>
          <a:bodyPr wrap="square" rtlCol="0">
            <a:spAutoFit/>
          </a:bodyPr>
          <a:lstStyle/>
          <a:p>
            <a:r>
              <a:rPr lang="en-US" sz="800" baseline="0" dirty="0"/>
              <a:t>* Data downloaded from ODRS</a:t>
            </a:r>
          </a:p>
        </p:txBody>
      </p:sp>
      <p:graphicFrame>
        <p:nvGraphicFramePr>
          <p:cNvPr id="7" name="Table 6">
            <a:extLst>
              <a:ext uri="{FF2B5EF4-FFF2-40B4-BE49-F238E27FC236}">
                <a16:creationId xmlns:a16="http://schemas.microsoft.com/office/drawing/2014/main" id="{241CE104-9F24-1520-66B4-6D782A09E9CB}"/>
              </a:ext>
            </a:extLst>
          </p:cNvPr>
          <p:cNvGraphicFramePr>
            <a:graphicFrameLocks noGrp="1"/>
          </p:cNvGraphicFramePr>
          <p:nvPr>
            <p:extLst>
              <p:ext uri="{D42A27DB-BD31-4B8C-83A1-F6EECF244321}">
                <p14:modId xmlns:p14="http://schemas.microsoft.com/office/powerpoint/2010/main" val="3556891728"/>
              </p:ext>
            </p:extLst>
          </p:nvPr>
        </p:nvGraphicFramePr>
        <p:xfrm>
          <a:off x="2286000" y="2517559"/>
          <a:ext cx="5011888" cy="911441"/>
        </p:xfrm>
        <a:graphic>
          <a:graphicData uri="http://schemas.openxmlformats.org/drawingml/2006/table">
            <a:tbl>
              <a:tblPr/>
              <a:tblGrid>
                <a:gridCol w="1529683">
                  <a:extLst>
                    <a:ext uri="{9D8B030D-6E8A-4147-A177-3AD203B41FA5}">
                      <a16:colId xmlns:a16="http://schemas.microsoft.com/office/drawing/2014/main" val="3943101546"/>
                    </a:ext>
                  </a:extLst>
                </a:gridCol>
                <a:gridCol w="1218771">
                  <a:extLst>
                    <a:ext uri="{9D8B030D-6E8A-4147-A177-3AD203B41FA5}">
                      <a16:colId xmlns:a16="http://schemas.microsoft.com/office/drawing/2014/main" val="223541372"/>
                    </a:ext>
                  </a:extLst>
                </a:gridCol>
                <a:gridCol w="2263434">
                  <a:extLst>
                    <a:ext uri="{9D8B030D-6E8A-4147-A177-3AD203B41FA5}">
                      <a16:colId xmlns:a16="http://schemas.microsoft.com/office/drawing/2014/main" val="374414860"/>
                    </a:ext>
                  </a:extLst>
                </a:gridCol>
              </a:tblGrid>
              <a:tr h="355667">
                <a:tc gridSpan="3">
                  <a:txBody>
                    <a:bodyPr/>
                    <a:lstStyle/>
                    <a:p>
                      <a:pPr algn="ctr" fontAlgn="b"/>
                      <a:r>
                        <a:rPr lang="en-US" sz="1600" b="1" i="0" u="none" strike="noStrike" dirty="0">
                          <a:solidFill>
                            <a:srgbClr val="FFFFFF"/>
                          </a:solidFill>
                          <a:effectLst/>
                          <a:latin typeface="Open Sans" panose="020B0606030504020204" pitchFamily="34" charset="0"/>
                        </a:rPr>
                        <a:t> Region 8 1st - 3rd Quarter Comparisons</a:t>
                      </a:r>
                    </a:p>
                  </a:txBody>
                  <a:tcPr marL="78857" marR="78857" marT="39429" marB="3942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50310951"/>
                  </a:ext>
                </a:extLst>
              </a:tr>
              <a:tr h="258038">
                <a:tc>
                  <a:txBody>
                    <a:bodyPr/>
                    <a:lstStyle/>
                    <a:p>
                      <a:pPr algn="ctr" fontAlgn="ctr"/>
                      <a:r>
                        <a:rPr lang="en-US" sz="1500" b="1" i="0" u="none" strike="noStrike" dirty="0">
                          <a:solidFill>
                            <a:srgbClr val="FFFFFF"/>
                          </a:solidFill>
                          <a:effectLst/>
                          <a:latin typeface="Open Sans" panose="020B0606030504020204" pitchFamily="34" charset="0"/>
                        </a:rPr>
                        <a:t>2023</a:t>
                      </a:r>
                    </a:p>
                  </a:txBody>
                  <a:tcPr marL="9924" marR="9924" marT="9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fontAlgn="ctr"/>
                      <a:r>
                        <a:rPr lang="en-US" sz="1500" b="1" i="0" u="none" strike="noStrike">
                          <a:solidFill>
                            <a:srgbClr val="FFFFFF"/>
                          </a:solidFill>
                          <a:effectLst/>
                          <a:latin typeface="Open Sans" panose="020B0606030504020204" pitchFamily="34" charset="0"/>
                        </a:rPr>
                        <a:t>2024</a:t>
                      </a:r>
                    </a:p>
                  </a:txBody>
                  <a:tcPr marL="9924" marR="9924" marT="9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fontAlgn="ctr"/>
                      <a:r>
                        <a:rPr lang="en-US" sz="1500" b="1" i="0" u="none" strike="noStrike" dirty="0">
                          <a:solidFill>
                            <a:srgbClr val="FFFFFF"/>
                          </a:solidFill>
                          <a:effectLst/>
                          <a:latin typeface="Open Sans" panose="020B0606030504020204" pitchFamily="34" charset="0"/>
                        </a:rPr>
                        <a:t>% Change</a:t>
                      </a:r>
                    </a:p>
                  </a:txBody>
                  <a:tcPr marL="9924" marR="9924" marT="9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2750422301"/>
                  </a:ext>
                </a:extLst>
              </a:tr>
              <a:tr h="297736">
                <a:tc>
                  <a:txBody>
                    <a:bodyPr/>
                    <a:lstStyle/>
                    <a:p>
                      <a:pPr algn="ctr" fontAlgn="b"/>
                      <a:r>
                        <a:rPr lang="en-US" sz="1500" b="0" i="0" u="none" strike="noStrike">
                          <a:solidFill>
                            <a:srgbClr val="000000"/>
                          </a:solidFill>
                          <a:effectLst/>
                          <a:latin typeface="Open Sans" panose="020B0606030504020204" pitchFamily="34" charset="0"/>
                        </a:rPr>
                        <a:t>624</a:t>
                      </a:r>
                    </a:p>
                  </a:txBody>
                  <a:tcPr marL="9924" marR="9924" marT="9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0" i="0" u="none" strike="noStrike">
                          <a:solidFill>
                            <a:srgbClr val="000000"/>
                          </a:solidFill>
                          <a:effectLst/>
                          <a:latin typeface="Open Sans" panose="020B0606030504020204" pitchFamily="34" charset="0"/>
                        </a:rPr>
                        <a:t>512</a:t>
                      </a:r>
                    </a:p>
                  </a:txBody>
                  <a:tcPr marL="9924" marR="9924" marT="9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800" b="1" i="0" u="none" strike="noStrike" dirty="0">
                          <a:solidFill>
                            <a:srgbClr val="375623"/>
                          </a:solidFill>
                          <a:effectLst/>
                          <a:latin typeface="Calibri" panose="020F0502020204030204" pitchFamily="34" charset="0"/>
                        </a:rPr>
                        <a:t>-17.9%↓</a:t>
                      </a:r>
                    </a:p>
                  </a:txBody>
                  <a:tcPr marL="9924" marR="9924" marT="9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0222008"/>
                  </a:ext>
                </a:extLst>
              </a:tr>
            </a:tbl>
          </a:graphicData>
        </a:graphic>
      </p:graphicFrame>
      <p:graphicFrame>
        <p:nvGraphicFramePr>
          <p:cNvPr id="13" name="Table 12">
            <a:extLst>
              <a:ext uri="{FF2B5EF4-FFF2-40B4-BE49-F238E27FC236}">
                <a16:creationId xmlns:a16="http://schemas.microsoft.com/office/drawing/2014/main" id="{CFC915E9-5B2C-5CBC-ED1D-72D9B15BE391}"/>
              </a:ext>
            </a:extLst>
          </p:cNvPr>
          <p:cNvGraphicFramePr>
            <a:graphicFrameLocks noGrp="1"/>
          </p:cNvGraphicFramePr>
          <p:nvPr>
            <p:extLst>
              <p:ext uri="{D42A27DB-BD31-4B8C-83A1-F6EECF244321}">
                <p14:modId xmlns:p14="http://schemas.microsoft.com/office/powerpoint/2010/main" val="734033764"/>
              </p:ext>
            </p:extLst>
          </p:nvPr>
        </p:nvGraphicFramePr>
        <p:xfrm>
          <a:off x="2289313" y="5091871"/>
          <a:ext cx="5143445" cy="970409"/>
        </p:xfrm>
        <a:graphic>
          <a:graphicData uri="http://schemas.openxmlformats.org/drawingml/2006/table">
            <a:tbl>
              <a:tblPr/>
              <a:tblGrid>
                <a:gridCol w="1569835">
                  <a:extLst>
                    <a:ext uri="{9D8B030D-6E8A-4147-A177-3AD203B41FA5}">
                      <a16:colId xmlns:a16="http://schemas.microsoft.com/office/drawing/2014/main" val="1908741520"/>
                    </a:ext>
                  </a:extLst>
                </a:gridCol>
                <a:gridCol w="1250763">
                  <a:extLst>
                    <a:ext uri="{9D8B030D-6E8A-4147-A177-3AD203B41FA5}">
                      <a16:colId xmlns:a16="http://schemas.microsoft.com/office/drawing/2014/main" val="2238113888"/>
                    </a:ext>
                  </a:extLst>
                </a:gridCol>
                <a:gridCol w="2322847">
                  <a:extLst>
                    <a:ext uri="{9D8B030D-6E8A-4147-A177-3AD203B41FA5}">
                      <a16:colId xmlns:a16="http://schemas.microsoft.com/office/drawing/2014/main" val="2562674439"/>
                    </a:ext>
                  </a:extLst>
                </a:gridCol>
              </a:tblGrid>
              <a:tr h="395267">
                <a:tc gridSpan="3">
                  <a:txBody>
                    <a:bodyPr/>
                    <a:lstStyle/>
                    <a:p>
                      <a:pPr algn="ctr" fontAlgn="b"/>
                      <a:r>
                        <a:rPr lang="en-US" sz="1700" b="1" i="0" u="none" strike="noStrike" dirty="0">
                          <a:solidFill>
                            <a:srgbClr val="FFFFFF"/>
                          </a:solidFill>
                          <a:effectLst/>
                          <a:latin typeface="Open Sans" panose="020B0606030504020204" pitchFamily="34" charset="0"/>
                        </a:rPr>
                        <a:t> </a:t>
                      </a:r>
                      <a:r>
                        <a:rPr lang="en-US" sz="1600" b="1" i="0" u="none" strike="noStrike" dirty="0">
                          <a:solidFill>
                            <a:srgbClr val="FFFFFF"/>
                          </a:solidFill>
                          <a:effectLst/>
                          <a:latin typeface="Open Sans" panose="020B0606030504020204" pitchFamily="34" charset="0"/>
                        </a:rPr>
                        <a:t>Hamilton County 1st - 3rd Quarter Comparisons</a:t>
                      </a:r>
                    </a:p>
                  </a:txBody>
                  <a:tcPr marL="82848" marR="82848" marT="41424" marB="4142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46147377"/>
                  </a:ext>
                </a:extLst>
              </a:tr>
              <a:tr h="259443">
                <a:tc>
                  <a:txBody>
                    <a:bodyPr/>
                    <a:lstStyle/>
                    <a:p>
                      <a:pPr algn="ctr" fontAlgn="ctr"/>
                      <a:r>
                        <a:rPr lang="en-US" sz="1600" b="1" i="0" u="none" strike="noStrike" dirty="0">
                          <a:solidFill>
                            <a:srgbClr val="FFFFFF"/>
                          </a:solidFill>
                          <a:effectLst/>
                          <a:latin typeface="Open Sans" panose="020B0606030504020204" pitchFamily="34" charset="0"/>
                        </a:rPr>
                        <a:t>2023</a:t>
                      </a:r>
                    </a:p>
                  </a:txBody>
                  <a:tcPr marL="10899" marR="10899" marT="108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ctr"/>
                      <a:r>
                        <a:rPr lang="en-US" sz="1600" b="1" i="0" u="none" strike="noStrike" dirty="0">
                          <a:solidFill>
                            <a:srgbClr val="FFFFFF"/>
                          </a:solidFill>
                          <a:effectLst/>
                          <a:latin typeface="Open Sans" panose="020B0606030504020204" pitchFamily="34" charset="0"/>
                        </a:rPr>
                        <a:t>2024</a:t>
                      </a:r>
                    </a:p>
                  </a:txBody>
                  <a:tcPr marL="10899" marR="10899" marT="108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ctr"/>
                      <a:r>
                        <a:rPr lang="en-US" sz="1600" b="1" i="0" u="none" strike="noStrike" dirty="0">
                          <a:solidFill>
                            <a:srgbClr val="FFFFFF"/>
                          </a:solidFill>
                          <a:effectLst/>
                          <a:latin typeface="Open Sans" panose="020B0606030504020204" pitchFamily="34" charset="0"/>
                        </a:rPr>
                        <a:t>% Change</a:t>
                      </a:r>
                    </a:p>
                  </a:txBody>
                  <a:tcPr marL="10899" marR="10899" marT="108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extLst>
                  <a:ext uri="{0D108BD9-81ED-4DB2-BD59-A6C34878D82A}">
                    <a16:rowId xmlns:a16="http://schemas.microsoft.com/office/drawing/2014/main" val="3166315513"/>
                  </a:ext>
                </a:extLst>
              </a:tr>
              <a:tr h="314676">
                <a:tc>
                  <a:txBody>
                    <a:bodyPr/>
                    <a:lstStyle/>
                    <a:p>
                      <a:pPr algn="ctr" fontAlgn="b"/>
                      <a:r>
                        <a:rPr lang="en-US" sz="1600" b="0" i="0" u="none" strike="noStrike" dirty="0">
                          <a:solidFill>
                            <a:srgbClr val="000000"/>
                          </a:solidFill>
                          <a:effectLst/>
                          <a:latin typeface="Open Sans" panose="020B0606030504020204" pitchFamily="34" charset="0"/>
                        </a:rPr>
                        <a:t>455</a:t>
                      </a:r>
                    </a:p>
                  </a:txBody>
                  <a:tcPr marL="10899" marR="10899" marT="108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600" b="0" i="0" u="none" strike="noStrike">
                          <a:solidFill>
                            <a:srgbClr val="000000"/>
                          </a:solidFill>
                          <a:effectLst/>
                          <a:latin typeface="Open Sans" panose="020B0606030504020204" pitchFamily="34" charset="0"/>
                        </a:rPr>
                        <a:t>371</a:t>
                      </a:r>
                    </a:p>
                  </a:txBody>
                  <a:tcPr marL="10899" marR="10899" marT="108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000" b="1" i="0" u="none" strike="noStrike" dirty="0">
                          <a:solidFill>
                            <a:srgbClr val="375623"/>
                          </a:solidFill>
                          <a:effectLst/>
                          <a:latin typeface="Calibri" panose="020F0502020204030204" pitchFamily="34" charset="0"/>
                        </a:rPr>
                        <a:t>-18.5%↓</a:t>
                      </a:r>
                    </a:p>
                  </a:txBody>
                  <a:tcPr marL="10899" marR="10899" marT="108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3201718"/>
                  </a:ext>
                </a:extLst>
              </a:tr>
            </a:tbl>
          </a:graphicData>
        </a:graphic>
      </p:graphicFrame>
      <p:sp>
        <p:nvSpPr>
          <p:cNvPr id="3" name="Title 3">
            <a:extLst>
              <a:ext uri="{FF2B5EF4-FFF2-40B4-BE49-F238E27FC236}">
                <a16:creationId xmlns:a16="http://schemas.microsoft.com/office/drawing/2014/main" id="{D7272712-74A4-7B4A-B67A-16BA889F1EA0}"/>
              </a:ext>
            </a:extLst>
          </p:cNvPr>
          <p:cNvSpPr txBox="1">
            <a:spLocks/>
          </p:cNvSpPr>
          <p:nvPr/>
        </p:nvSpPr>
        <p:spPr>
          <a:xfrm>
            <a:off x="0" y="995"/>
            <a:ext cx="9144000" cy="638770"/>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vert="horz" lIns="91440" tIns="45720" rIns="91440" bIns="45720" rtlCol="0" anchor="ctr">
            <a:norm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defRPr/>
            </a:pPr>
            <a:r>
              <a:rPr lang="en-US" sz="3200" b="1" dirty="0">
                <a:solidFill>
                  <a:schemeClr val="bg1">
                    <a:lumMod val="20000"/>
                    <a:lumOff val="80000"/>
                  </a:schemeClr>
                </a:solidFill>
                <a:latin typeface="Arial" panose="020B0604020202020204" pitchFamily="34" charset="0"/>
                <a:cs typeface="Arial" panose="020B0604020202020204" pitchFamily="34" charset="0"/>
              </a:rPr>
              <a:t>Syphilis Overview</a:t>
            </a:r>
          </a:p>
        </p:txBody>
      </p:sp>
      <p:sp>
        <p:nvSpPr>
          <p:cNvPr id="5" name="TextBox 4">
            <a:extLst>
              <a:ext uri="{FF2B5EF4-FFF2-40B4-BE49-F238E27FC236}">
                <a16:creationId xmlns:a16="http://schemas.microsoft.com/office/drawing/2014/main" id="{58EED7B1-360B-EAA4-DC7B-7CCDC241875F}"/>
              </a:ext>
            </a:extLst>
          </p:cNvPr>
          <p:cNvSpPr txBox="1"/>
          <p:nvPr/>
        </p:nvSpPr>
        <p:spPr>
          <a:xfrm>
            <a:off x="2438400" y="6134596"/>
            <a:ext cx="5346775" cy="307777"/>
          </a:xfrm>
          <a:prstGeom prst="rect">
            <a:avLst/>
          </a:prstGeom>
          <a:noFill/>
        </p:spPr>
        <p:txBody>
          <a:bodyPr wrap="square" rtlCol="0">
            <a:spAutoFit/>
          </a:bodyPr>
          <a:lstStyle/>
          <a:p>
            <a:r>
              <a:rPr lang="en-US" sz="1400" b="1" baseline="0" dirty="0"/>
              <a:t> Hamilton County makes up the majority of Region 8 Cases</a:t>
            </a:r>
          </a:p>
        </p:txBody>
      </p:sp>
    </p:spTree>
    <p:extLst>
      <p:ext uri="{BB962C8B-B14F-4D97-AF65-F5344CB8AC3E}">
        <p14:creationId xmlns:p14="http://schemas.microsoft.com/office/powerpoint/2010/main" val="3352185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1DF00-2005-B3EA-CF74-9E420AC7F292}"/>
              </a:ext>
            </a:extLst>
          </p:cNvPr>
          <p:cNvSpPr>
            <a:spLocks noGrp="1"/>
          </p:cNvSpPr>
          <p:nvPr>
            <p:ph type="title"/>
          </p:nvPr>
        </p:nvSpPr>
        <p:spPr>
          <a:xfrm>
            <a:off x="381000" y="1655813"/>
            <a:ext cx="8229600" cy="1143000"/>
          </a:xfrm>
        </p:spPr>
        <p:txBody>
          <a:bodyPr>
            <a:noAutofit/>
          </a:bodyPr>
          <a:lstStyle/>
          <a:p>
            <a:r>
              <a:rPr lang="en-US" sz="2800" b="1" dirty="0">
                <a:solidFill>
                  <a:schemeClr val="tx1"/>
                </a:solidFill>
              </a:rPr>
              <a:t>Region 8 % of Early Syphilis Cases Treated</a:t>
            </a:r>
          </a:p>
        </p:txBody>
      </p:sp>
      <p:graphicFrame>
        <p:nvGraphicFramePr>
          <p:cNvPr id="4" name="Table 3">
            <a:extLst>
              <a:ext uri="{FF2B5EF4-FFF2-40B4-BE49-F238E27FC236}">
                <a16:creationId xmlns:a16="http://schemas.microsoft.com/office/drawing/2014/main" id="{0400C212-5952-BF2F-D6D1-707AB2DDE623}"/>
              </a:ext>
            </a:extLst>
          </p:cNvPr>
          <p:cNvGraphicFramePr>
            <a:graphicFrameLocks noGrp="1"/>
          </p:cNvGraphicFramePr>
          <p:nvPr>
            <p:extLst>
              <p:ext uri="{D42A27DB-BD31-4B8C-83A1-F6EECF244321}">
                <p14:modId xmlns:p14="http://schemas.microsoft.com/office/powerpoint/2010/main" val="849444386"/>
              </p:ext>
            </p:extLst>
          </p:nvPr>
        </p:nvGraphicFramePr>
        <p:xfrm>
          <a:off x="108942" y="2580570"/>
          <a:ext cx="8906255" cy="914400"/>
        </p:xfrm>
        <a:graphic>
          <a:graphicData uri="http://schemas.openxmlformats.org/drawingml/2006/table">
            <a:tbl>
              <a:tblPr/>
              <a:tblGrid>
                <a:gridCol w="1781251">
                  <a:extLst>
                    <a:ext uri="{9D8B030D-6E8A-4147-A177-3AD203B41FA5}">
                      <a16:colId xmlns:a16="http://schemas.microsoft.com/office/drawing/2014/main" val="4258918317"/>
                    </a:ext>
                  </a:extLst>
                </a:gridCol>
                <a:gridCol w="1781251">
                  <a:extLst>
                    <a:ext uri="{9D8B030D-6E8A-4147-A177-3AD203B41FA5}">
                      <a16:colId xmlns:a16="http://schemas.microsoft.com/office/drawing/2014/main" val="752951102"/>
                    </a:ext>
                  </a:extLst>
                </a:gridCol>
                <a:gridCol w="1781251">
                  <a:extLst>
                    <a:ext uri="{9D8B030D-6E8A-4147-A177-3AD203B41FA5}">
                      <a16:colId xmlns:a16="http://schemas.microsoft.com/office/drawing/2014/main" val="1731202753"/>
                    </a:ext>
                  </a:extLst>
                </a:gridCol>
                <a:gridCol w="1781251">
                  <a:extLst>
                    <a:ext uri="{9D8B030D-6E8A-4147-A177-3AD203B41FA5}">
                      <a16:colId xmlns:a16="http://schemas.microsoft.com/office/drawing/2014/main" val="2926554908"/>
                    </a:ext>
                  </a:extLst>
                </a:gridCol>
                <a:gridCol w="1781251">
                  <a:extLst>
                    <a:ext uri="{9D8B030D-6E8A-4147-A177-3AD203B41FA5}">
                      <a16:colId xmlns:a16="http://schemas.microsoft.com/office/drawing/2014/main" val="206998631"/>
                    </a:ext>
                  </a:extLst>
                </a:gridCol>
              </a:tblGrid>
              <a:tr h="322729">
                <a:tc>
                  <a:txBody>
                    <a:bodyPr/>
                    <a:lstStyle/>
                    <a:p>
                      <a:pPr algn="ctr" fontAlgn="b"/>
                      <a:r>
                        <a:rPr lang="en-US" sz="1400" b="1" i="0" u="none" strike="noStrike" dirty="0">
                          <a:solidFill>
                            <a:srgbClr val="000000"/>
                          </a:solidFill>
                          <a:effectLst/>
                          <a:latin typeface="Arial" panose="020B0604020202020204" pitchFamily="34" charset="0"/>
                        </a:rPr>
                        <a:t>2020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b"/>
                      <a:r>
                        <a:rPr lang="en-US" sz="1400" b="1" i="0" u="none" strike="noStrike" dirty="0">
                          <a:solidFill>
                            <a:srgbClr val="000000"/>
                          </a:solidFill>
                          <a:effectLst/>
                          <a:latin typeface="Arial" panose="020B0604020202020204" pitchFamily="34" charset="0"/>
                        </a:rPr>
                        <a:t>2021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b"/>
                      <a:r>
                        <a:rPr lang="en-US" sz="1400" b="1" i="0" u="none" strike="noStrike" dirty="0">
                          <a:solidFill>
                            <a:srgbClr val="000000"/>
                          </a:solidFill>
                          <a:effectLst/>
                          <a:latin typeface="Arial" panose="020B0604020202020204" pitchFamily="34" charset="0"/>
                        </a:rPr>
                        <a:t>2022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b"/>
                      <a:r>
                        <a:rPr lang="en-US" sz="1400" b="1" i="0" u="none" strike="noStrike" dirty="0">
                          <a:solidFill>
                            <a:srgbClr val="000000"/>
                          </a:solidFill>
                          <a:effectLst/>
                          <a:latin typeface="Arial" panose="020B0604020202020204" pitchFamily="34" charset="0"/>
                        </a:rPr>
                        <a:t>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b"/>
                      <a:r>
                        <a:rPr lang="en-US" sz="1400" b="1" i="0" u="none" strike="noStrike" dirty="0">
                          <a:solidFill>
                            <a:srgbClr val="000000"/>
                          </a:solidFill>
                          <a:effectLst/>
                          <a:latin typeface="Arial" panose="020B0604020202020204" pitchFamily="34" charset="0"/>
                        </a:rPr>
                        <a:t>Q1 - Q3 2024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356564422"/>
                  </a:ext>
                </a:extLst>
              </a:tr>
              <a:tr h="591671">
                <a:tc>
                  <a:txBody>
                    <a:bodyPr/>
                    <a:lstStyle/>
                    <a:p>
                      <a:pPr algn="ctr" fontAlgn="ctr"/>
                      <a:r>
                        <a:rPr lang="en-US" sz="2600" b="0" i="0" u="none" strike="noStrike" dirty="0">
                          <a:solidFill>
                            <a:srgbClr val="000000"/>
                          </a:solidFill>
                          <a:effectLst/>
                          <a:latin typeface="Arial" panose="020B0604020202020204" pitchFamily="34" charset="0"/>
                        </a:rPr>
                        <a:t>98.98%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600" b="0" i="0" u="none" strike="noStrike" dirty="0">
                          <a:solidFill>
                            <a:srgbClr val="000000"/>
                          </a:solidFill>
                          <a:effectLst/>
                          <a:latin typeface="Arial" panose="020B0604020202020204" pitchFamily="34" charset="0"/>
                        </a:rPr>
                        <a:t>96.59%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600" b="0" i="0" u="none" strike="noStrike" dirty="0">
                          <a:solidFill>
                            <a:srgbClr val="000000"/>
                          </a:solidFill>
                          <a:effectLst/>
                          <a:latin typeface="Arial" panose="020B0604020202020204" pitchFamily="34" charset="0"/>
                        </a:rPr>
                        <a:t>97.14%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600" b="0" i="0" u="none" strike="noStrike" dirty="0">
                          <a:solidFill>
                            <a:srgbClr val="000000"/>
                          </a:solidFill>
                          <a:effectLst/>
                          <a:latin typeface="Arial" panose="020B0604020202020204" pitchFamily="34" charset="0"/>
                        </a:rPr>
                        <a:t>95.93%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600" b="0" i="0" u="none" strike="noStrike" dirty="0">
                          <a:solidFill>
                            <a:srgbClr val="000000"/>
                          </a:solidFill>
                          <a:effectLst/>
                          <a:latin typeface="Arial" panose="020B0604020202020204" pitchFamily="34" charset="0"/>
                        </a:rPr>
                        <a:t>96.64%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440585640"/>
                  </a:ext>
                </a:extLst>
              </a:tr>
            </a:tbl>
          </a:graphicData>
        </a:graphic>
      </p:graphicFrame>
      <p:graphicFrame>
        <p:nvGraphicFramePr>
          <p:cNvPr id="5" name="Table 4">
            <a:extLst>
              <a:ext uri="{FF2B5EF4-FFF2-40B4-BE49-F238E27FC236}">
                <a16:creationId xmlns:a16="http://schemas.microsoft.com/office/drawing/2014/main" id="{44DE904C-E223-5C8F-8ACD-361F16E65A46}"/>
              </a:ext>
            </a:extLst>
          </p:cNvPr>
          <p:cNvGraphicFramePr>
            <a:graphicFrameLocks noGrp="1"/>
          </p:cNvGraphicFramePr>
          <p:nvPr>
            <p:extLst>
              <p:ext uri="{D42A27DB-BD31-4B8C-83A1-F6EECF244321}">
                <p14:modId xmlns:p14="http://schemas.microsoft.com/office/powerpoint/2010/main" val="4216236491"/>
              </p:ext>
            </p:extLst>
          </p:nvPr>
        </p:nvGraphicFramePr>
        <p:xfrm>
          <a:off x="93742" y="4457700"/>
          <a:ext cx="8904890" cy="917474"/>
        </p:xfrm>
        <a:graphic>
          <a:graphicData uri="http://schemas.openxmlformats.org/drawingml/2006/table">
            <a:tbl>
              <a:tblPr/>
              <a:tblGrid>
                <a:gridCol w="1780978">
                  <a:extLst>
                    <a:ext uri="{9D8B030D-6E8A-4147-A177-3AD203B41FA5}">
                      <a16:colId xmlns:a16="http://schemas.microsoft.com/office/drawing/2014/main" val="3593016437"/>
                    </a:ext>
                  </a:extLst>
                </a:gridCol>
                <a:gridCol w="1780978">
                  <a:extLst>
                    <a:ext uri="{9D8B030D-6E8A-4147-A177-3AD203B41FA5}">
                      <a16:colId xmlns:a16="http://schemas.microsoft.com/office/drawing/2014/main" val="1143008848"/>
                    </a:ext>
                  </a:extLst>
                </a:gridCol>
                <a:gridCol w="1780978">
                  <a:extLst>
                    <a:ext uri="{9D8B030D-6E8A-4147-A177-3AD203B41FA5}">
                      <a16:colId xmlns:a16="http://schemas.microsoft.com/office/drawing/2014/main" val="1260204967"/>
                    </a:ext>
                  </a:extLst>
                </a:gridCol>
                <a:gridCol w="1780978">
                  <a:extLst>
                    <a:ext uri="{9D8B030D-6E8A-4147-A177-3AD203B41FA5}">
                      <a16:colId xmlns:a16="http://schemas.microsoft.com/office/drawing/2014/main" val="2231170551"/>
                    </a:ext>
                  </a:extLst>
                </a:gridCol>
                <a:gridCol w="1780978">
                  <a:extLst>
                    <a:ext uri="{9D8B030D-6E8A-4147-A177-3AD203B41FA5}">
                      <a16:colId xmlns:a16="http://schemas.microsoft.com/office/drawing/2014/main" val="3290646509"/>
                    </a:ext>
                  </a:extLst>
                </a:gridCol>
              </a:tblGrid>
              <a:tr h="323815">
                <a:tc>
                  <a:txBody>
                    <a:bodyPr/>
                    <a:lstStyle/>
                    <a:p>
                      <a:pPr algn="ctr" fontAlgn="b"/>
                      <a:r>
                        <a:rPr lang="en-US" sz="1400" b="1" i="0" u="none" strike="noStrike" dirty="0">
                          <a:solidFill>
                            <a:srgbClr val="000000"/>
                          </a:solidFill>
                          <a:effectLst/>
                          <a:latin typeface="Arial" panose="020B0604020202020204" pitchFamily="34" charset="0"/>
                        </a:rPr>
                        <a:t>2020</a:t>
                      </a:r>
                    </a:p>
                  </a:txBody>
                  <a:tcPr marL="8822" marR="8822" marT="8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b"/>
                      <a:r>
                        <a:rPr lang="en-US" sz="1400" b="1" i="0" u="none" strike="noStrike" dirty="0">
                          <a:solidFill>
                            <a:srgbClr val="000000"/>
                          </a:solidFill>
                          <a:effectLst/>
                          <a:latin typeface="Arial" panose="020B0604020202020204" pitchFamily="34" charset="0"/>
                        </a:rPr>
                        <a:t>2021</a:t>
                      </a:r>
                    </a:p>
                  </a:txBody>
                  <a:tcPr marL="8822" marR="8822" marT="8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b"/>
                      <a:r>
                        <a:rPr lang="en-US" sz="1400" b="1" i="0" u="none" strike="noStrike" dirty="0">
                          <a:solidFill>
                            <a:srgbClr val="000000"/>
                          </a:solidFill>
                          <a:effectLst/>
                          <a:latin typeface="Arial" panose="020B0604020202020204" pitchFamily="34" charset="0"/>
                        </a:rPr>
                        <a:t>2022</a:t>
                      </a:r>
                    </a:p>
                  </a:txBody>
                  <a:tcPr marL="8822" marR="8822" marT="8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b"/>
                      <a:r>
                        <a:rPr lang="en-US" sz="1400" b="1" i="0" u="none" strike="noStrike" dirty="0">
                          <a:solidFill>
                            <a:srgbClr val="000000"/>
                          </a:solidFill>
                          <a:effectLst/>
                          <a:latin typeface="Arial" panose="020B0604020202020204" pitchFamily="34" charset="0"/>
                        </a:rPr>
                        <a:t>2023</a:t>
                      </a:r>
                    </a:p>
                  </a:txBody>
                  <a:tcPr marL="8822" marR="8822" marT="8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tc>
                  <a:txBody>
                    <a:bodyPr/>
                    <a:lstStyle/>
                    <a:p>
                      <a:pPr algn="ctr" fontAlgn="b"/>
                      <a:r>
                        <a:rPr lang="en-US" sz="1400" b="1" i="0" u="none" strike="noStrike" dirty="0">
                          <a:solidFill>
                            <a:srgbClr val="000000"/>
                          </a:solidFill>
                          <a:effectLst/>
                          <a:latin typeface="Arial" panose="020B0604020202020204" pitchFamily="34" charset="0"/>
                        </a:rPr>
                        <a:t>Q1 –Q3 2024</a:t>
                      </a:r>
                    </a:p>
                  </a:txBody>
                  <a:tcPr marL="8822" marR="8822" marT="8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F644B"/>
                    </a:solidFill>
                  </a:tcPr>
                </a:tc>
                <a:extLst>
                  <a:ext uri="{0D108BD9-81ED-4DB2-BD59-A6C34878D82A}">
                    <a16:rowId xmlns:a16="http://schemas.microsoft.com/office/drawing/2014/main" val="497707338"/>
                  </a:ext>
                </a:extLst>
              </a:tr>
              <a:tr h="593659">
                <a:tc>
                  <a:txBody>
                    <a:bodyPr/>
                    <a:lstStyle/>
                    <a:p>
                      <a:pPr algn="ctr" fontAlgn="ctr"/>
                      <a:r>
                        <a:rPr lang="en-US" sz="2400" b="0" i="0" u="none" strike="noStrike" dirty="0">
                          <a:solidFill>
                            <a:srgbClr val="000000"/>
                          </a:solidFill>
                          <a:effectLst/>
                          <a:latin typeface="Arial" panose="020B0604020202020204" pitchFamily="34" charset="0"/>
                        </a:rPr>
                        <a:t>98.66%</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Arial" panose="020B0604020202020204" pitchFamily="34" charset="0"/>
                        </a:rPr>
                        <a:t>96.28%</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Arial" panose="020B0604020202020204" pitchFamily="34" charset="0"/>
                        </a:rPr>
                        <a:t>96.71%</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Arial" panose="020B0604020202020204" pitchFamily="34" charset="0"/>
                        </a:rPr>
                        <a:t>96.77%</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Arial" panose="020B0604020202020204" pitchFamily="34" charset="0"/>
                        </a:rPr>
                        <a:t>96.94%</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377059694"/>
                  </a:ext>
                </a:extLst>
              </a:tr>
            </a:tbl>
          </a:graphicData>
        </a:graphic>
      </p:graphicFrame>
      <p:sp>
        <p:nvSpPr>
          <p:cNvPr id="6" name="Title 1">
            <a:extLst>
              <a:ext uri="{FF2B5EF4-FFF2-40B4-BE49-F238E27FC236}">
                <a16:creationId xmlns:a16="http://schemas.microsoft.com/office/drawing/2014/main" id="{4DD92C94-098E-C18F-D656-C0723136ABDB}"/>
              </a:ext>
            </a:extLst>
          </p:cNvPr>
          <p:cNvSpPr txBox="1">
            <a:spLocks/>
          </p:cNvSpPr>
          <p:nvPr/>
        </p:nvSpPr>
        <p:spPr>
          <a:xfrm>
            <a:off x="228600" y="35814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pPr>
            <a:r>
              <a:rPr lang="en-US" sz="2800" b="1" dirty="0">
                <a:solidFill>
                  <a:schemeClr val="tx1"/>
                </a:solidFill>
              </a:rPr>
              <a:t>Hamilton County % of Early Syphilis Cases Treated</a:t>
            </a:r>
          </a:p>
        </p:txBody>
      </p:sp>
      <p:sp>
        <p:nvSpPr>
          <p:cNvPr id="8" name="TextBox 7">
            <a:extLst>
              <a:ext uri="{FF2B5EF4-FFF2-40B4-BE49-F238E27FC236}">
                <a16:creationId xmlns:a16="http://schemas.microsoft.com/office/drawing/2014/main" id="{64D0B420-6404-843F-B29B-673CD890B3A0}"/>
              </a:ext>
            </a:extLst>
          </p:cNvPr>
          <p:cNvSpPr txBox="1"/>
          <p:nvPr/>
        </p:nvSpPr>
        <p:spPr>
          <a:xfrm>
            <a:off x="7239000" y="5388720"/>
            <a:ext cx="2133600" cy="215444"/>
          </a:xfrm>
          <a:prstGeom prst="rect">
            <a:avLst/>
          </a:prstGeom>
          <a:noFill/>
        </p:spPr>
        <p:txBody>
          <a:bodyPr wrap="square" rtlCol="0">
            <a:spAutoFit/>
          </a:bodyPr>
          <a:lstStyle/>
          <a:p>
            <a:r>
              <a:rPr lang="en-US" sz="800" baseline="0" dirty="0"/>
              <a:t>* Data downloaded from ODRS</a:t>
            </a:r>
          </a:p>
        </p:txBody>
      </p:sp>
      <p:sp>
        <p:nvSpPr>
          <p:cNvPr id="3" name="Title 3">
            <a:extLst>
              <a:ext uri="{FF2B5EF4-FFF2-40B4-BE49-F238E27FC236}">
                <a16:creationId xmlns:a16="http://schemas.microsoft.com/office/drawing/2014/main" id="{5207991F-9515-42FA-0DA9-840AFA2B2CC0}"/>
              </a:ext>
            </a:extLst>
          </p:cNvPr>
          <p:cNvSpPr txBox="1">
            <a:spLocks/>
          </p:cNvSpPr>
          <p:nvPr/>
        </p:nvSpPr>
        <p:spPr>
          <a:xfrm>
            <a:off x="0" y="238"/>
            <a:ext cx="9144000" cy="914400"/>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vert="horz" lIns="91440" tIns="45720" rIns="91440" bIns="45720" rtlCol="0" anchor="ctr">
            <a:norm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defRPr/>
            </a:pPr>
            <a:r>
              <a:rPr lang="en-US" sz="3200" b="1" dirty="0">
                <a:solidFill>
                  <a:schemeClr val="bg1">
                    <a:lumMod val="20000"/>
                    <a:lumOff val="80000"/>
                  </a:schemeClr>
                </a:solidFill>
                <a:latin typeface="Arial" panose="020B0604020202020204" pitchFamily="34" charset="0"/>
                <a:cs typeface="Arial" panose="020B0604020202020204" pitchFamily="34" charset="0"/>
              </a:rPr>
              <a:t>Early Syphilis Cases Treated</a:t>
            </a:r>
          </a:p>
        </p:txBody>
      </p:sp>
      <p:sp>
        <p:nvSpPr>
          <p:cNvPr id="7" name="TextBox 6">
            <a:extLst>
              <a:ext uri="{FF2B5EF4-FFF2-40B4-BE49-F238E27FC236}">
                <a16:creationId xmlns:a16="http://schemas.microsoft.com/office/drawing/2014/main" id="{DBE386AF-FCA0-EC86-5942-59C4F46B3F46}"/>
              </a:ext>
            </a:extLst>
          </p:cNvPr>
          <p:cNvSpPr txBox="1"/>
          <p:nvPr/>
        </p:nvSpPr>
        <p:spPr>
          <a:xfrm>
            <a:off x="1600200" y="1046309"/>
            <a:ext cx="6324600" cy="646331"/>
          </a:xfrm>
          <a:prstGeom prst="rect">
            <a:avLst/>
          </a:prstGeom>
          <a:solidFill>
            <a:schemeClr val="accent1">
              <a:lumMod val="20000"/>
              <a:lumOff val="80000"/>
            </a:schemeClr>
          </a:solidFill>
          <a:ln>
            <a:solidFill>
              <a:schemeClr val="tx1"/>
            </a:solidFill>
          </a:ln>
        </p:spPr>
        <p:txBody>
          <a:bodyPr wrap="square" rtlCol="0">
            <a:spAutoFit/>
          </a:bodyPr>
          <a:lstStyle/>
          <a:p>
            <a:r>
              <a:rPr lang="en-US" dirty="0"/>
              <a:t>A 97% average of Early Syphilis (Early Latent, Primary, and Secondary) cases have been treated during this time frame</a:t>
            </a:r>
          </a:p>
        </p:txBody>
      </p:sp>
    </p:spTree>
    <p:extLst>
      <p:ext uri="{BB962C8B-B14F-4D97-AF65-F5344CB8AC3E}">
        <p14:creationId xmlns:p14="http://schemas.microsoft.com/office/powerpoint/2010/main" val="269395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D7D76-F26D-725D-46FC-92C9D1C700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DEEB4B-F59A-B78E-4392-E64DA6D94DE4}"/>
              </a:ext>
            </a:extLst>
          </p:cNvPr>
          <p:cNvSpPr>
            <a:spLocks noGrp="1"/>
          </p:cNvSpPr>
          <p:nvPr>
            <p:ph type="title"/>
          </p:nvPr>
        </p:nvSpPr>
        <p:spPr>
          <a:xfrm>
            <a:off x="457200" y="990600"/>
            <a:ext cx="8229600" cy="5029200"/>
          </a:xfrm>
        </p:spPr>
        <p:txBody>
          <a:bodyPr>
            <a:noAutofit/>
          </a:bodyPr>
          <a:lstStyle/>
          <a:p>
            <a:pPr algn="l" rtl="0"/>
            <a:r>
              <a:rPr lang="en-US" sz="1100" b="0" i="0" dirty="0">
                <a:solidFill>
                  <a:schemeClr val="tx1"/>
                </a:solidFill>
                <a:effectLst/>
              </a:rPr>
              <a:t>Case Classification</a:t>
            </a:r>
            <a:br>
              <a:rPr lang="en-US" sz="1100" b="0" i="0" dirty="0">
                <a:solidFill>
                  <a:schemeClr val="tx1"/>
                </a:solidFill>
                <a:effectLst/>
              </a:rPr>
            </a:br>
            <a:r>
              <a:rPr lang="en-US" sz="1100" b="1" i="0" dirty="0">
                <a:solidFill>
                  <a:schemeClr val="tx1"/>
                </a:solidFill>
                <a:effectLst/>
              </a:rPr>
              <a:t>Probable</a:t>
            </a:r>
            <a:br>
              <a:rPr lang="en-US" sz="1100" b="0" i="0" dirty="0">
                <a:solidFill>
                  <a:schemeClr val="tx1"/>
                </a:solidFill>
                <a:effectLst/>
              </a:rPr>
            </a:br>
            <a:r>
              <a:rPr lang="en-US" sz="1100" b="0" i="0" dirty="0">
                <a:solidFill>
                  <a:schemeClr val="tx1"/>
                </a:solidFill>
                <a:effectLst/>
              </a:rPr>
              <a:t>A condition affecting an infant </a:t>
            </a:r>
            <a:r>
              <a:rPr lang="en-US" sz="1100" b="0" i="0" u="sng" dirty="0">
                <a:solidFill>
                  <a:schemeClr val="tx1"/>
                </a:solidFill>
                <a:effectLst/>
              </a:rPr>
              <a:t>whose mother had untreated or inadequately* treated syphilis at delivery, regardless of signs in the infant</a:t>
            </a:r>
            <a:r>
              <a:rPr lang="en-US" sz="1100" b="0" i="0" dirty="0">
                <a:solidFill>
                  <a:schemeClr val="tx1"/>
                </a:solidFill>
                <a:effectLst/>
              </a:rPr>
              <a:t>, </a:t>
            </a:r>
            <a:r>
              <a:rPr lang="en-US" sz="1100" b="1" i="0" dirty="0">
                <a:solidFill>
                  <a:schemeClr val="tx1"/>
                </a:solidFill>
                <a:effectLst/>
              </a:rPr>
              <a:t>OR</a:t>
            </a:r>
            <a:r>
              <a:rPr lang="en-US" sz="1100" b="0" i="0" dirty="0">
                <a:solidFill>
                  <a:schemeClr val="tx1"/>
                </a:solidFill>
                <a:effectLst/>
              </a:rPr>
              <a:t> an infant or child who has a reactive non-treponemal test for syphilis (VDRL, RPR, or equivalent serologic methods) </a:t>
            </a:r>
            <a:r>
              <a:rPr lang="en-US" sz="1100" b="1" i="0" dirty="0">
                <a:solidFill>
                  <a:schemeClr val="tx1"/>
                </a:solidFill>
                <a:effectLst/>
              </a:rPr>
              <a:t>AND</a:t>
            </a:r>
            <a:r>
              <a:rPr lang="en-US" sz="1100" b="0" i="0" dirty="0">
                <a:solidFill>
                  <a:schemeClr val="tx1"/>
                </a:solidFill>
                <a:effectLst/>
              </a:rPr>
              <a:t> any one of the following:</a:t>
            </a:r>
            <a:br>
              <a:rPr lang="en-US" sz="1100" b="0" i="0" dirty="0">
                <a:solidFill>
                  <a:schemeClr val="tx1"/>
                </a:solidFill>
                <a:effectLst/>
              </a:rPr>
            </a:br>
            <a:r>
              <a:rPr lang="en-US" sz="1100" b="0" i="0" dirty="0">
                <a:solidFill>
                  <a:schemeClr val="tx1"/>
                </a:solidFill>
                <a:effectLst/>
              </a:rPr>
              <a:t>	 - Any evidence of congenital syphilis on physical examination (see Clinical Description).</a:t>
            </a:r>
            <a:br>
              <a:rPr lang="en-US" sz="1100" b="0" i="0" dirty="0">
                <a:solidFill>
                  <a:schemeClr val="tx1"/>
                </a:solidFill>
                <a:effectLst/>
              </a:rPr>
            </a:br>
            <a:r>
              <a:rPr lang="en-US" sz="1100" b="0" i="0" dirty="0">
                <a:solidFill>
                  <a:schemeClr val="tx1"/>
                </a:solidFill>
                <a:effectLst/>
              </a:rPr>
              <a:t>	 -Any evidence of congenital syphilis on radiographs of long bones.</a:t>
            </a:r>
            <a:br>
              <a:rPr lang="en-US" sz="1100" b="0" i="0" dirty="0">
                <a:solidFill>
                  <a:schemeClr val="tx1"/>
                </a:solidFill>
                <a:effectLst/>
              </a:rPr>
            </a:br>
            <a:r>
              <a:rPr lang="en-US" sz="1100" b="0" i="0" dirty="0">
                <a:solidFill>
                  <a:schemeClr val="tx1"/>
                </a:solidFill>
                <a:effectLst/>
              </a:rPr>
              <a:t>	</a:t>
            </a:r>
            <a:r>
              <a:rPr lang="en-US" sz="1100" dirty="0">
                <a:solidFill>
                  <a:schemeClr val="tx1"/>
                </a:solidFill>
              </a:rPr>
              <a:t> </a:t>
            </a:r>
            <a:r>
              <a:rPr lang="en-US" sz="1100" b="0" i="0" dirty="0">
                <a:solidFill>
                  <a:schemeClr val="tx1"/>
                </a:solidFill>
                <a:effectLst/>
              </a:rPr>
              <a:t> -A reactive CSF VDRL test.</a:t>
            </a:r>
            <a:br>
              <a:rPr lang="en-US" sz="1100" b="0" i="0" dirty="0">
                <a:solidFill>
                  <a:schemeClr val="tx1"/>
                </a:solidFill>
                <a:effectLst/>
              </a:rPr>
            </a:br>
            <a:r>
              <a:rPr lang="en-US" sz="1100" b="0" i="0" dirty="0">
                <a:solidFill>
                  <a:schemeClr val="tx1"/>
                </a:solidFill>
                <a:effectLst/>
              </a:rPr>
              <a:t>	 -In a nontraumatic lumbar puncture, an elevated CSF leukocyte (white blood cell, WBC) count or protein (without other 	cause).</a:t>
            </a:r>
            <a:br>
              <a:rPr lang="en-US" sz="1100" b="0" i="0" dirty="0">
                <a:solidFill>
                  <a:schemeClr val="tx1"/>
                </a:solidFill>
                <a:effectLst/>
              </a:rPr>
            </a:br>
            <a:r>
              <a:rPr lang="en-US" sz="1100" b="0" i="0" dirty="0">
                <a:solidFill>
                  <a:schemeClr val="tx1"/>
                </a:solidFill>
                <a:effectLst/>
              </a:rPr>
              <a:t>	 -Suggested parameters for abnormal CSF WBC and protein values:</a:t>
            </a:r>
            <a:br>
              <a:rPr lang="en-US" sz="1100" b="0" i="0" dirty="0">
                <a:solidFill>
                  <a:schemeClr val="tx1"/>
                </a:solidFill>
                <a:effectLst/>
              </a:rPr>
            </a:br>
            <a:r>
              <a:rPr lang="en-US" sz="1100" b="0" i="0" dirty="0">
                <a:solidFill>
                  <a:schemeClr val="tx1"/>
                </a:solidFill>
                <a:effectLst/>
              </a:rPr>
              <a:t>		1. During the first 30 days of life, a CSF WBC count of &gt;15 WBC/mm</a:t>
            </a:r>
            <a:r>
              <a:rPr lang="en-US" sz="1100" b="0" i="0" baseline="30000" dirty="0">
                <a:solidFill>
                  <a:schemeClr val="tx1"/>
                </a:solidFill>
                <a:effectLst/>
              </a:rPr>
              <a:t>3</a:t>
            </a:r>
            <a:r>
              <a:rPr lang="en-US" sz="1100" b="0" i="0" dirty="0">
                <a:solidFill>
                  <a:schemeClr val="tx1"/>
                </a:solidFill>
                <a:effectLst/>
              </a:rPr>
              <a:t> or a CSF protein &gt;120 mg/dL.</a:t>
            </a:r>
            <a:br>
              <a:rPr lang="en-US" sz="1100" b="0" i="0" dirty="0">
                <a:solidFill>
                  <a:schemeClr val="tx1"/>
                </a:solidFill>
                <a:effectLst/>
              </a:rPr>
            </a:br>
            <a:r>
              <a:rPr lang="en-US" sz="1100" b="0" i="0" dirty="0">
                <a:solidFill>
                  <a:schemeClr val="tx1"/>
                </a:solidFill>
                <a:effectLst/>
              </a:rPr>
              <a:t>		2. After the first 30 days of life, a CSF WBC count of &gt;5 WBC/mm</a:t>
            </a:r>
            <a:r>
              <a:rPr lang="en-US" sz="1100" b="0" i="0" baseline="30000" dirty="0">
                <a:solidFill>
                  <a:schemeClr val="tx1"/>
                </a:solidFill>
                <a:effectLst/>
              </a:rPr>
              <a:t>3</a:t>
            </a:r>
            <a:r>
              <a:rPr lang="en-US" sz="1100" b="0" i="0" dirty="0">
                <a:solidFill>
                  <a:schemeClr val="tx1"/>
                </a:solidFill>
                <a:effectLst/>
              </a:rPr>
              <a:t> or a CSF protein &gt;40 mg/dL, regardless of 		CSF serology.</a:t>
            </a:r>
            <a:br>
              <a:rPr lang="en-US" sz="1100" b="0" i="0" dirty="0">
                <a:solidFill>
                  <a:schemeClr val="tx1"/>
                </a:solidFill>
                <a:effectLst/>
              </a:rPr>
            </a:br>
            <a:r>
              <a:rPr lang="en-US" sz="1100" b="0" i="0" dirty="0">
                <a:solidFill>
                  <a:schemeClr val="tx1"/>
                </a:solidFill>
                <a:effectLst/>
              </a:rPr>
              <a:t>The treating clinician should be consulted to interpret the CSF values for the specific patient.</a:t>
            </a:r>
            <a:br>
              <a:rPr lang="en-US" sz="1100" b="0" i="0" dirty="0">
                <a:solidFill>
                  <a:schemeClr val="tx1"/>
                </a:solidFill>
                <a:effectLst/>
              </a:rPr>
            </a:br>
            <a:br>
              <a:rPr lang="en-US" sz="1100" b="0" i="0" dirty="0">
                <a:solidFill>
                  <a:schemeClr val="tx1"/>
                </a:solidFill>
                <a:effectLst/>
              </a:rPr>
            </a:br>
            <a:r>
              <a:rPr lang="en-US" sz="1100" b="0" i="0" dirty="0">
                <a:solidFill>
                  <a:schemeClr val="tx1"/>
                </a:solidFill>
                <a:effectLst/>
              </a:rPr>
              <a:t>* Adequate treatment is defined as completion of a penicillin-based regimen, in accordance with CDC treatment guidelines, appropriate for stage of infection, initiated 30 or more days before delivery.</a:t>
            </a:r>
            <a:br>
              <a:rPr lang="en-US" sz="1100" b="0" i="0" dirty="0">
                <a:solidFill>
                  <a:schemeClr val="tx1"/>
                </a:solidFill>
                <a:effectLst/>
              </a:rPr>
            </a:br>
            <a:br>
              <a:rPr lang="en-US" sz="1100" b="0" i="0" dirty="0">
                <a:solidFill>
                  <a:schemeClr val="tx1"/>
                </a:solidFill>
                <a:effectLst/>
              </a:rPr>
            </a:br>
            <a:r>
              <a:rPr lang="en-US" sz="1100" b="1" i="0" dirty="0">
                <a:solidFill>
                  <a:schemeClr val="tx1"/>
                </a:solidFill>
                <a:effectLst/>
              </a:rPr>
              <a:t>Confirmed</a:t>
            </a:r>
            <a:br>
              <a:rPr lang="en-US" sz="1100" b="0" i="0" dirty="0">
                <a:solidFill>
                  <a:schemeClr val="tx1"/>
                </a:solidFill>
                <a:effectLst/>
              </a:rPr>
            </a:br>
            <a:r>
              <a:rPr lang="en-US" sz="1100" b="0" i="0" dirty="0">
                <a:solidFill>
                  <a:schemeClr val="tx1"/>
                </a:solidFill>
                <a:effectLst/>
              </a:rPr>
              <a:t>A case that is laboratory confirmed.</a:t>
            </a:r>
            <a:br>
              <a:rPr lang="en-US" sz="1100" b="0" i="0" dirty="0">
                <a:solidFill>
                  <a:schemeClr val="tx1"/>
                </a:solidFill>
                <a:effectLst/>
              </a:rPr>
            </a:br>
            <a:br>
              <a:rPr lang="en-US" sz="1100" b="0" i="0" dirty="0">
                <a:solidFill>
                  <a:schemeClr val="tx1"/>
                </a:solidFill>
                <a:effectLst/>
              </a:rPr>
            </a:br>
            <a:r>
              <a:rPr lang="en-US" sz="1100" b="0" i="0" dirty="0">
                <a:solidFill>
                  <a:schemeClr val="tx1"/>
                </a:solidFill>
                <a:effectLst/>
              </a:rPr>
              <a:t>Comments</a:t>
            </a:r>
            <a:br>
              <a:rPr lang="en-US" sz="1100" b="0" i="0" dirty="0">
                <a:solidFill>
                  <a:schemeClr val="tx1"/>
                </a:solidFill>
                <a:effectLst/>
              </a:rPr>
            </a:br>
            <a:r>
              <a:rPr lang="en-US" sz="1100" b="0" i="0" dirty="0">
                <a:solidFill>
                  <a:schemeClr val="tx1"/>
                </a:solidFill>
                <a:effectLst/>
              </a:rPr>
              <a:t>Congenital and acquired syphilis may be difficult to distinguish when a child is seropositive after infancy.  Signs of congenital syphilis may not be obvious and stigmata may not yet have developed.  Abnormal values for CSF VDRL, WBC count, and protein may be found in either congenital or acquired syphilis.  Findings on radiographs of long bones may help because radiographic changes in the metaphysis and epiphysis are considered classic signs of congenitally acquired syphilis.  While maternal antibodies can complicate interpretation of serologic tests in an infant, reactive tests past 18 months of age are considered to reflect the status of the child.  The decision may ultimately be based on maternal history and clinical judgment.  In a young child, the possibility of sexual abuse should be considered as a cause of acquired rather than congenital syphilis, depending upon the clinical picture.  For reporting purposes, congenital syphilis includes cases of congenitally acquired syphilis among infants and children as well as syphilitic stillbirths.</a:t>
            </a:r>
            <a:br>
              <a:rPr lang="en-US" sz="1100" b="0" i="0" dirty="0">
                <a:solidFill>
                  <a:schemeClr val="tx1"/>
                </a:solidFill>
                <a:effectLst/>
              </a:rPr>
            </a:br>
            <a:endParaRPr lang="en-US" sz="1100" b="1" dirty="0">
              <a:solidFill>
                <a:schemeClr val="tx1"/>
              </a:solidFill>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D9C40F35-0A65-30F6-4446-AAE762A5F29F}"/>
              </a:ext>
            </a:extLst>
          </p:cNvPr>
          <p:cNvSpPr txBox="1"/>
          <p:nvPr/>
        </p:nvSpPr>
        <p:spPr>
          <a:xfrm>
            <a:off x="6172200" y="6179903"/>
            <a:ext cx="2133600" cy="461665"/>
          </a:xfrm>
          <a:prstGeom prst="rect">
            <a:avLst/>
          </a:prstGeom>
          <a:noFill/>
        </p:spPr>
        <p:txBody>
          <a:bodyPr wrap="square" rtlCol="0">
            <a:spAutoFit/>
          </a:bodyPr>
          <a:lstStyle/>
          <a:p>
            <a:r>
              <a:rPr lang="en-US" sz="800" baseline="0" dirty="0"/>
              <a:t>Source: https://odh.ohio.gov/know-our-programs/infectious-disease-control-manual/section3/section-3-syphilis</a:t>
            </a:r>
          </a:p>
        </p:txBody>
      </p:sp>
      <p:sp>
        <p:nvSpPr>
          <p:cNvPr id="3" name="Title 3">
            <a:extLst>
              <a:ext uri="{FF2B5EF4-FFF2-40B4-BE49-F238E27FC236}">
                <a16:creationId xmlns:a16="http://schemas.microsoft.com/office/drawing/2014/main" id="{07724D7C-02B5-BF7F-0A27-86F52DCDC2D6}"/>
              </a:ext>
            </a:extLst>
          </p:cNvPr>
          <p:cNvSpPr txBox="1">
            <a:spLocks/>
          </p:cNvSpPr>
          <p:nvPr/>
        </p:nvSpPr>
        <p:spPr>
          <a:xfrm>
            <a:off x="0" y="238"/>
            <a:ext cx="9144000" cy="738450"/>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vert="horz" lIns="91440" tIns="45720" rIns="91440" bIns="45720" rtlCol="0" anchor="ctr">
            <a:norm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defRPr/>
            </a:pPr>
            <a:r>
              <a:rPr lang="en-US" sz="3200" b="1" dirty="0">
                <a:solidFill>
                  <a:schemeClr val="bg1">
                    <a:lumMod val="20000"/>
                    <a:lumOff val="80000"/>
                  </a:schemeClr>
                </a:solidFill>
                <a:latin typeface="Arial" panose="020B0604020202020204" pitchFamily="34" charset="0"/>
                <a:cs typeface="Arial" panose="020B0604020202020204" pitchFamily="34" charset="0"/>
              </a:rPr>
              <a:t>Congenital Syphilis Case Definition</a:t>
            </a:r>
          </a:p>
        </p:txBody>
      </p:sp>
    </p:spTree>
    <p:extLst>
      <p:ext uri="{BB962C8B-B14F-4D97-AF65-F5344CB8AC3E}">
        <p14:creationId xmlns:p14="http://schemas.microsoft.com/office/powerpoint/2010/main" val="1408664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1D914-8756-5480-DFBB-3A3A758FA3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ABA0D-8C41-D35F-58B6-99D12ACA2F5E}"/>
              </a:ext>
            </a:extLst>
          </p:cNvPr>
          <p:cNvSpPr>
            <a:spLocks noGrp="1"/>
          </p:cNvSpPr>
          <p:nvPr>
            <p:ph type="title"/>
          </p:nvPr>
        </p:nvSpPr>
        <p:spPr>
          <a:xfrm>
            <a:off x="762000" y="1600200"/>
            <a:ext cx="8229600" cy="1143000"/>
          </a:xfrm>
        </p:spPr>
        <p:txBody>
          <a:bodyPr>
            <a:noAutofit/>
          </a:bodyPr>
          <a:lstStyle/>
          <a:p>
            <a:r>
              <a:rPr lang="en-US" sz="2800" b="1" dirty="0">
                <a:solidFill>
                  <a:schemeClr val="tx1"/>
                </a:solidFill>
              </a:rPr>
              <a:t>2023 Rates per 100,000 Live Births</a:t>
            </a:r>
          </a:p>
        </p:txBody>
      </p:sp>
      <p:sp>
        <p:nvSpPr>
          <p:cNvPr id="8" name="TextBox 7">
            <a:extLst>
              <a:ext uri="{FF2B5EF4-FFF2-40B4-BE49-F238E27FC236}">
                <a16:creationId xmlns:a16="http://schemas.microsoft.com/office/drawing/2014/main" id="{318C56F4-38EA-C90D-429C-47E0BC229180}"/>
              </a:ext>
            </a:extLst>
          </p:cNvPr>
          <p:cNvSpPr txBox="1"/>
          <p:nvPr/>
        </p:nvSpPr>
        <p:spPr>
          <a:xfrm>
            <a:off x="6324600" y="5029200"/>
            <a:ext cx="2133600" cy="1077218"/>
          </a:xfrm>
          <a:prstGeom prst="rect">
            <a:avLst/>
          </a:prstGeom>
          <a:noFill/>
        </p:spPr>
        <p:txBody>
          <a:bodyPr wrap="square" rtlCol="0">
            <a:spAutoFit/>
          </a:bodyPr>
          <a:lstStyle/>
          <a:p>
            <a:r>
              <a:rPr lang="en-US" sz="800" baseline="0" dirty="0"/>
              <a:t>* ODH, STD Surveillance Program: https://odh.ohio.gov/wps/wcm/connect/gov/1bbb0641-5b2e-488f-8baa-144bbb63d60c/CongSyp1923.pdf?MOD=AJPERES&amp;CONVERT_TO=url&amp;CACHEID=ROOTWORKSPACE.Z18_79GCH8013HMOA06A2E16IV2082-1bbb0641-5b2e-488f-8baa-144bbb63d60c-p6z4lM2</a:t>
            </a:r>
          </a:p>
        </p:txBody>
      </p:sp>
      <p:sp>
        <p:nvSpPr>
          <p:cNvPr id="3" name="Title 3">
            <a:extLst>
              <a:ext uri="{FF2B5EF4-FFF2-40B4-BE49-F238E27FC236}">
                <a16:creationId xmlns:a16="http://schemas.microsoft.com/office/drawing/2014/main" id="{F531C1AA-825B-51BB-DEAC-C61E8A9DAF6D}"/>
              </a:ext>
            </a:extLst>
          </p:cNvPr>
          <p:cNvSpPr txBox="1">
            <a:spLocks/>
          </p:cNvSpPr>
          <p:nvPr/>
        </p:nvSpPr>
        <p:spPr>
          <a:xfrm>
            <a:off x="0" y="238"/>
            <a:ext cx="9144000" cy="738450"/>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vert="horz" lIns="91440" tIns="45720" rIns="91440" bIns="45720" rtlCol="0" anchor="ctr">
            <a:norm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defRPr/>
            </a:pPr>
            <a:r>
              <a:rPr lang="en-US" sz="3200" b="1" dirty="0">
                <a:solidFill>
                  <a:schemeClr val="bg1">
                    <a:lumMod val="20000"/>
                    <a:lumOff val="80000"/>
                  </a:schemeClr>
                </a:solidFill>
                <a:latin typeface="Arial" panose="020B0604020202020204" pitchFamily="34" charset="0"/>
                <a:cs typeface="Arial" panose="020B0604020202020204" pitchFamily="34" charset="0"/>
              </a:rPr>
              <a:t>Congenital Syphilis Rates in Ohio</a:t>
            </a:r>
          </a:p>
        </p:txBody>
      </p:sp>
      <p:graphicFrame>
        <p:nvGraphicFramePr>
          <p:cNvPr id="7" name="Table 6">
            <a:extLst>
              <a:ext uri="{FF2B5EF4-FFF2-40B4-BE49-F238E27FC236}">
                <a16:creationId xmlns:a16="http://schemas.microsoft.com/office/drawing/2014/main" id="{A0A94125-E084-8804-D40D-67BB206F2FAA}"/>
              </a:ext>
            </a:extLst>
          </p:cNvPr>
          <p:cNvGraphicFramePr>
            <a:graphicFrameLocks noGrp="1"/>
          </p:cNvGraphicFramePr>
          <p:nvPr>
            <p:extLst>
              <p:ext uri="{D42A27DB-BD31-4B8C-83A1-F6EECF244321}">
                <p14:modId xmlns:p14="http://schemas.microsoft.com/office/powerpoint/2010/main" val="1012034481"/>
              </p:ext>
            </p:extLst>
          </p:nvPr>
        </p:nvGraphicFramePr>
        <p:xfrm>
          <a:off x="1295400" y="2590800"/>
          <a:ext cx="6781800" cy="1086461"/>
        </p:xfrm>
        <a:graphic>
          <a:graphicData uri="http://schemas.openxmlformats.org/drawingml/2006/table">
            <a:tbl>
              <a:tblPr firstRow="1" bandRow="1">
                <a:tableStyleId>{073A0DAA-6AF3-43AB-8588-CEC1D06C72B9}</a:tableStyleId>
              </a:tblPr>
              <a:tblGrid>
                <a:gridCol w="1695450">
                  <a:extLst>
                    <a:ext uri="{9D8B030D-6E8A-4147-A177-3AD203B41FA5}">
                      <a16:colId xmlns:a16="http://schemas.microsoft.com/office/drawing/2014/main" val="4247057652"/>
                    </a:ext>
                  </a:extLst>
                </a:gridCol>
                <a:gridCol w="1695450">
                  <a:extLst>
                    <a:ext uri="{9D8B030D-6E8A-4147-A177-3AD203B41FA5}">
                      <a16:colId xmlns:a16="http://schemas.microsoft.com/office/drawing/2014/main" val="162967857"/>
                    </a:ext>
                  </a:extLst>
                </a:gridCol>
                <a:gridCol w="1695450">
                  <a:extLst>
                    <a:ext uri="{9D8B030D-6E8A-4147-A177-3AD203B41FA5}">
                      <a16:colId xmlns:a16="http://schemas.microsoft.com/office/drawing/2014/main" val="2566599745"/>
                    </a:ext>
                  </a:extLst>
                </a:gridCol>
                <a:gridCol w="1695450">
                  <a:extLst>
                    <a:ext uri="{9D8B030D-6E8A-4147-A177-3AD203B41FA5}">
                      <a16:colId xmlns:a16="http://schemas.microsoft.com/office/drawing/2014/main" val="887776201"/>
                    </a:ext>
                  </a:extLst>
                </a:gridCol>
              </a:tblGrid>
              <a:tr h="405378">
                <a:tc>
                  <a:txBody>
                    <a:bodyPr/>
                    <a:lstStyle/>
                    <a:p>
                      <a:pPr algn="ctr"/>
                      <a:r>
                        <a:rPr lang="en-US" dirty="0"/>
                        <a:t>Ohio</a:t>
                      </a:r>
                    </a:p>
                  </a:txBody>
                  <a:tcPr/>
                </a:tc>
                <a:tc>
                  <a:txBody>
                    <a:bodyPr/>
                    <a:lstStyle/>
                    <a:p>
                      <a:pPr algn="ctr"/>
                      <a:r>
                        <a:rPr lang="en-US" dirty="0"/>
                        <a:t>Cuyahoga</a:t>
                      </a:r>
                    </a:p>
                  </a:txBody>
                  <a:tcPr/>
                </a:tc>
                <a:tc>
                  <a:txBody>
                    <a:bodyPr/>
                    <a:lstStyle/>
                    <a:p>
                      <a:pPr algn="ctr"/>
                      <a:r>
                        <a:rPr lang="en-US" dirty="0"/>
                        <a:t>Franklin</a:t>
                      </a:r>
                    </a:p>
                  </a:txBody>
                  <a:tcPr/>
                </a:tc>
                <a:tc>
                  <a:txBody>
                    <a:bodyPr/>
                    <a:lstStyle/>
                    <a:p>
                      <a:pPr algn="ctr"/>
                      <a:r>
                        <a:rPr lang="en-US" dirty="0"/>
                        <a:t>Hamilton</a:t>
                      </a:r>
                    </a:p>
                  </a:txBody>
                  <a:tcPr/>
                </a:tc>
                <a:extLst>
                  <a:ext uri="{0D108BD9-81ED-4DB2-BD59-A6C34878D82A}">
                    <a16:rowId xmlns:a16="http://schemas.microsoft.com/office/drawing/2014/main" val="132442729"/>
                  </a:ext>
                </a:extLst>
              </a:tr>
              <a:tr h="681083">
                <a:tc>
                  <a:txBody>
                    <a:bodyPr/>
                    <a:lstStyle/>
                    <a:p>
                      <a:pPr algn="ctr"/>
                      <a:r>
                        <a:rPr lang="en-US" sz="3200" dirty="0"/>
                        <a:t>58.4</a:t>
                      </a:r>
                    </a:p>
                  </a:txBody>
                  <a:tcPr/>
                </a:tc>
                <a:tc>
                  <a:txBody>
                    <a:bodyPr/>
                    <a:lstStyle/>
                    <a:p>
                      <a:pPr algn="ctr"/>
                      <a:r>
                        <a:rPr lang="en-US" sz="3200" dirty="0"/>
                        <a:t>116.9</a:t>
                      </a:r>
                    </a:p>
                  </a:txBody>
                  <a:tcPr/>
                </a:tc>
                <a:tc>
                  <a:txBody>
                    <a:bodyPr/>
                    <a:lstStyle/>
                    <a:p>
                      <a:pPr algn="ctr"/>
                      <a:r>
                        <a:rPr lang="en-US" sz="3200" dirty="0"/>
                        <a:t>120.5</a:t>
                      </a:r>
                    </a:p>
                  </a:txBody>
                  <a:tcPr/>
                </a:tc>
                <a:tc>
                  <a:txBody>
                    <a:bodyPr/>
                    <a:lstStyle/>
                    <a:p>
                      <a:pPr algn="ctr"/>
                      <a:r>
                        <a:rPr lang="en-US" sz="3200" dirty="0"/>
                        <a:t>78.5</a:t>
                      </a:r>
                    </a:p>
                  </a:txBody>
                  <a:tcPr/>
                </a:tc>
                <a:extLst>
                  <a:ext uri="{0D108BD9-81ED-4DB2-BD59-A6C34878D82A}">
                    <a16:rowId xmlns:a16="http://schemas.microsoft.com/office/drawing/2014/main" val="1273068201"/>
                  </a:ext>
                </a:extLst>
              </a:tr>
            </a:tbl>
          </a:graphicData>
        </a:graphic>
      </p:graphicFrame>
    </p:spTree>
    <p:extLst>
      <p:ext uri="{BB962C8B-B14F-4D97-AF65-F5344CB8AC3E}">
        <p14:creationId xmlns:p14="http://schemas.microsoft.com/office/powerpoint/2010/main" val="244664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6CA3A64-0311-1EAF-B6AF-D98683CC5F4D}"/>
              </a:ext>
            </a:extLst>
          </p:cNvPr>
          <p:cNvSpPr txBox="1"/>
          <p:nvPr/>
        </p:nvSpPr>
        <p:spPr>
          <a:xfrm>
            <a:off x="6931362" y="5486400"/>
            <a:ext cx="2362200" cy="707886"/>
          </a:xfrm>
          <a:prstGeom prst="rect">
            <a:avLst/>
          </a:prstGeom>
          <a:noFill/>
        </p:spPr>
        <p:txBody>
          <a:bodyPr wrap="square">
            <a:spAutoFit/>
          </a:bodyPr>
          <a:lstStyle/>
          <a:p>
            <a:pPr marL="171450" indent="-171450">
              <a:buFont typeface="Arial" panose="020B0604020202020204" pitchFamily="34" charset="0"/>
              <a:buChar char="•"/>
            </a:pPr>
            <a:r>
              <a:rPr lang="en-US" sz="800" baseline="0" dirty="0"/>
              <a:t>2018-2023 data from ODRS</a:t>
            </a:r>
          </a:p>
          <a:p>
            <a:pPr marL="171450" indent="-171450">
              <a:buFont typeface="Arial" panose="020B0604020202020204" pitchFamily="34" charset="0"/>
              <a:buChar char="•"/>
            </a:pPr>
            <a:r>
              <a:rPr lang="en-US" sz="800" baseline="0" dirty="0"/>
              <a:t>2024 data provided by HCPH Disease Prevention </a:t>
            </a:r>
          </a:p>
          <a:p>
            <a:pPr marL="171450" indent="-171450">
              <a:buFont typeface="Arial" panose="020B0604020202020204" pitchFamily="34" charset="0"/>
              <a:buChar char="•"/>
            </a:pPr>
            <a:r>
              <a:rPr lang="en-US" sz="800" baseline="0" dirty="0"/>
              <a:t>Numbers may change as cases get added or removed.</a:t>
            </a:r>
          </a:p>
        </p:txBody>
      </p:sp>
      <p:graphicFrame>
        <p:nvGraphicFramePr>
          <p:cNvPr id="5" name="Chart 4">
            <a:extLst>
              <a:ext uri="{FF2B5EF4-FFF2-40B4-BE49-F238E27FC236}">
                <a16:creationId xmlns:a16="http://schemas.microsoft.com/office/drawing/2014/main" id="{6F461BA6-A9B5-C4A6-584E-DCF738CA9C54}"/>
              </a:ext>
            </a:extLst>
          </p:cNvPr>
          <p:cNvGraphicFramePr>
            <a:graphicFrameLocks/>
          </p:cNvGraphicFramePr>
          <p:nvPr>
            <p:extLst>
              <p:ext uri="{D42A27DB-BD31-4B8C-83A1-F6EECF244321}">
                <p14:modId xmlns:p14="http://schemas.microsoft.com/office/powerpoint/2010/main" val="846549760"/>
              </p:ext>
            </p:extLst>
          </p:nvPr>
        </p:nvGraphicFramePr>
        <p:xfrm>
          <a:off x="341860" y="1905000"/>
          <a:ext cx="4138642" cy="24021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2A29D5C8-26C0-32E4-E160-52E869CBECBD}"/>
              </a:ext>
            </a:extLst>
          </p:cNvPr>
          <p:cNvGraphicFramePr>
            <a:graphicFrameLocks/>
          </p:cNvGraphicFramePr>
          <p:nvPr>
            <p:extLst>
              <p:ext uri="{D42A27DB-BD31-4B8C-83A1-F6EECF244321}">
                <p14:modId xmlns:p14="http://schemas.microsoft.com/office/powerpoint/2010/main" val="1790535768"/>
              </p:ext>
            </p:extLst>
          </p:nvPr>
        </p:nvGraphicFramePr>
        <p:xfrm>
          <a:off x="4953000" y="1905000"/>
          <a:ext cx="3832575" cy="2402137"/>
        </p:xfrm>
        <a:graphic>
          <a:graphicData uri="http://schemas.openxmlformats.org/drawingml/2006/chart">
            <c:chart xmlns:c="http://schemas.openxmlformats.org/drawingml/2006/chart" xmlns:r="http://schemas.openxmlformats.org/officeDocument/2006/relationships" r:id="rId4"/>
          </a:graphicData>
        </a:graphic>
      </p:graphicFrame>
      <p:sp>
        <p:nvSpPr>
          <p:cNvPr id="3" name="Title 3">
            <a:extLst>
              <a:ext uri="{FF2B5EF4-FFF2-40B4-BE49-F238E27FC236}">
                <a16:creationId xmlns:a16="http://schemas.microsoft.com/office/drawing/2014/main" id="{A39F7E67-0D98-702E-71EC-983FD1321171}"/>
              </a:ext>
            </a:extLst>
          </p:cNvPr>
          <p:cNvSpPr txBox="1">
            <a:spLocks/>
          </p:cNvSpPr>
          <p:nvPr/>
        </p:nvSpPr>
        <p:spPr>
          <a:xfrm>
            <a:off x="-7957" y="6626"/>
            <a:ext cx="9144000" cy="944562"/>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defRPr/>
            </a:pPr>
            <a:r>
              <a:rPr lang="en-US" sz="3200" b="1" dirty="0">
                <a:solidFill>
                  <a:schemeClr val="bg1">
                    <a:lumMod val="20000"/>
                    <a:lumOff val="80000"/>
                  </a:schemeClr>
                </a:solidFill>
                <a:latin typeface="Arial" panose="020B0604020202020204" pitchFamily="34" charset="0"/>
                <a:cs typeface="Arial" panose="020B0604020202020204" pitchFamily="34" charset="0"/>
              </a:rPr>
              <a:t>Region 8 and Hamilton County Congenital Syphilis</a:t>
            </a:r>
          </a:p>
        </p:txBody>
      </p:sp>
    </p:spTree>
    <p:extLst>
      <p:ext uri="{BB962C8B-B14F-4D97-AF65-F5344CB8AC3E}">
        <p14:creationId xmlns:p14="http://schemas.microsoft.com/office/powerpoint/2010/main" val="2175160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BDB04-4EE5-CEC7-2238-418CD06E9D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3CBEFA-B7B1-C284-4688-7416AE86FA67}"/>
              </a:ext>
            </a:extLst>
          </p:cNvPr>
          <p:cNvSpPr>
            <a:spLocks noGrp="1"/>
          </p:cNvSpPr>
          <p:nvPr>
            <p:ph type="title"/>
          </p:nvPr>
        </p:nvSpPr>
        <p:spPr>
          <a:xfrm>
            <a:off x="762000" y="1365102"/>
            <a:ext cx="8229600" cy="1143000"/>
          </a:xfrm>
        </p:spPr>
        <p:txBody>
          <a:bodyPr>
            <a:noAutofit/>
          </a:bodyPr>
          <a:lstStyle/>
          <a:p>
            <a:r>
              <a:rPr lang="en-US" sz="2800" b="1" dirty="0">
                <a:solidFill>
                  <a:schemeClr val="tx1"/>
                </a:solidFill>
              </a:rPr>
              <a:t>https://hamiltoncountyhealth.org/reports/</a:t>
            </a:r>
          </a:p>
        </p:txBody>
      </p:sp>
      <p:sp>
        <p:nvSpPr>
          <p:cNvPr id="8" name="TextBox 7">
            <a:extLst>
              <a:ext uri="{FF2B5EF4-FFF2-40B4-BE49-F238E27FC236}">
                <a16:creationId xmlns:a16="http://schemas.microsoft.com/office/drawing/2014/main" id="{83317DD8-3B29-9A3A-2B44-91CD94D89146}"/>
              </a:ext>
            </a:extLst>
          </p:cNvPr>
          <p:cNvSpPr txBox="1"/>
          <p:nvPr/>
        </p:nvSpPr>
        <p:spPr>
          <a:xfrm>
            <a:off x="6324600" y="5029200"/>
            <a:ext cx="2133600" cy="1077218"/>
          </a:xfrm>
          <a:prstGeom prst="rect">
            <a:avLst/>
          </a:prstGeom>
          <a:noFill/>
        </p:spPr>
        <p:txBody>
          <a:bodyPr wrap="square" rtlCol="0">
            <a:spAutoFit/>
          </a:bodyPr>
          <a:lstStyle/>
          <a:p>
            <a:r>
              <a:rPr lang="en-US" sz="800" baseline="0" dirty="0"/>
              <a:t>* ODH, STD Surveillance Program: https://odh.ohio.gov/wps/wcm/connect/gov/1bbb0641-5b2e-488f-8baa-144bbb63d60c/CongSyp1923.pdf?MOD=AJPERES&amp;CONVERT_TO=url&amp;CACHEID=ROOTWORKSPACE.Z18_79GCH8013HMOA06A2E16IV2082-1bbb0641-5b2e-488f-8baa-144bbb63d60c-p6z4lM2</a:t>
            </a:r>
          </a:p>
        </p:txBody>
      </p:sp>
      <p:sp>
        <p:nvSpPr>
          <p:cNvPr id="3" name="Title 3">
            <a:extLst>
              <a:ext uri="{FF2B5EF4-FFF2-40B4-BE49-F238E27FC236}">
                <a16:creationId xmlns:a16="http://schemas.microsoft.com/office/drawing/2014/main" id="{B0E29D37-F8E7-0C14-11C6-66DDE8F4AF52}"/>
              </a:ext>
            </a:extLst>
          </p:cNvPr>
          <p:cNvSpPr txBox="1">
            <a:spLocks/>
          </p:cNvSpPr>
          <p:nvPr/>
        </p:nvSpPr>
        <p:spPr>
          <a:xfrm>
            <a:off x="0" y="238"/>
            <a:ext cx="9144000" cy="738450"/>
          </a:xfrm>
          <a:prstGeom prst="rect">
            <a:avLst/>
          </a:prstGeom>
          <a:gradFill flip="none" rotWithShape="1">
            <a:gsLst>
              <a:gs pos="0">
                <a:srgbClr val="2F644B">
                  <a:shade val="30000"/>
                  <a:satMod val="115000"/>
                </a:srgbClr>
              </a:gs>
              <a:gs pos="50000">
                <a:srgbClr val="2F644B">
                  <a:shade val="67500"/>
                  <a:satMod val="115000"/>
                </a:srgbClr>
              </a:gs>
              <a:gs pos="100000">
                <a:srgbClr val="2F644B">
                  <a:shade val="100000"/>
                  <a:satMod val="115000"/>
                </a:srgbClr>
              </a:gs>
            </a:gsLst>
            <a:lin ang="2700000" scaled="1"/>
            <a:tileRect/>
          </a:gradFill>
        </p:spPr>
        <p:txBody>
          <a:bodyPr vert="horz" lIns="91440" tIns="45720" rIns="91440" bIns="45720" rtlCol="0" anchor="ctr">
            <a:norm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defRPr/>
            </a:pPr>
            <a:r>
              <a:rPr lang="en-US" sz="3200" b="1" dirty="0">
                <a:solidFill>
                  <a:schemeClr val="bg1">
                    <a:lumMod val="20000"/>
                    <a:lumOff val="80000"/>
                  </a:schemeClr>
                </a:solidFill>
                <a:latin typeface="Arial" panose="020B0604020202020204" pitchFamily="34" charset="0"/>
                <a:cs typeface="Arial" panose="020B0604020202020204" pitchFamily="34" charset="0"/>
              </a:rPr>
              <a:t>Hamilton County Public Health Reports</a:t>
            </a:r>
          </a:p>
        </p:txBody>
      </p:sp>
      <p:sp>
        <p:nvSpPr>
          <p:cNvPr id="4" name="Title 1">
            <a:extLst>
              <a:ext uri="{FF2B5EF4-FFF2-40B4-BE49-F238E27FC236}">
                <a16:creationId xmlns:a16="http://schemas.microsoft.com/office/drawing/2014/main" id="{7460848F-4296-3CD1-B374-281477D3AEC9}"/>
              </a:ext>
            </a:extLst>
          </p:cNvPr>
          <p:cNvSpPr txBox="1">
            <a:spLocks/>
          </p:cNvSpPr>
          <p:nvPr/>
        </p:nvSpPr>
        <p:spPr>
          <a:xfrm>
            <a:off x="304800" y="3206899"/>
            <a:ext cx="86868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00674E"/>
                </a:solidFill>
                <a:latin typeface="+mj-lt"/>
                <a:ea typeface="+mj-ea"/>
                <a:cs typeface="+mj-cs"/>
              </a:defRPr>
            </a:lvl1pPr>
          </a:lstStyle>
          <a:p>
            <a:pPr fontAlgn="auto">
              <a:spcAft>
                <a:spcPts val="0"/>
              </a:spcAft>
            </a:pPr>
            <a:endParaRPr lang="en-US" sz="2800" b="1" dirty="0">
              <a:solidFill>
                <a:schemeClr val="tx1"/>
              </a:solidFill>
            </a:endParaRPr>
          </a:p>
          <a:p>
            <a:pPr fontAlgn="auto">
              <a:spcAft>
                <a:spcPts val="0"/>
              </a:spcAft>
            </a:pPr>
            <a:r>
              <a:rPr lang="en-US" sz="2800" b="1" u="sng" dirty="0">
                <a:solidFill>
                  <a:schemeClr val="tx1"/>
                </a:solidFill>
              </a:rPr>
              <a:t>Epidemiologist</a:t>
            </a:r>
            <a:r>
              <a:rPr lang="en-US" sz="2800" b="1" dirty="0">
                <a:solidFill>
                  <a:schemeClr val="tx1"/>
                </a:solidFill>
              </a:rPr>
              <a:t>: </a:t>
            </a:r>
            <a:r>
              <a:rPr lang="en-US" sz="2800" b="1" dirty="0">
                <a:solidFill>
                  <a:srgbClr val="0070C0"/>
                </a:solidFill>
              </a:rPr>
              <a:t>Jacob. Henderson@hamilton-co.org</a:t>
            </a:r>
          </a:p>
          <a:p>
            <a:pPr fontAlgn="auto">
              <a:spcAft>
                <a:spcPts val="0"/>
              </a:spcAft>
            </a:pPr>
            <a:endParaRPr lang="en-US" sz="2800" b="1" dirty="0">
              <a:solidFill>
                <a:schemeClr val="tx1"/>
              </a:solidFill>
            </a:endParaRPr>
          </a:p>
          <a:p>
            <a:pPr fontAlgn="auto">
              <a:spcAft>
                <a:spcPts val="0"/>
              </a:spcAft>
            </a:pPr>
            <a:r>
              <a:rPr lang="en-US" sz="2800" b="1" u="sng" dirty="0">
                <a:solidFill>
                  <a:schemeClr val="tx1"/>
                </a:solidFill>
              </a:rPr>
              <a:t>HIV/STI Coordinator: </a:t>
            </a:r>
            <a:r>
              <a:rPr lang="en-US" sz="2800" b="1" dirty="0">
                <a:solidFill>
                  <a:srgbClr val="0070C0"/>
                </a:solidFill>
              </a:rPr>
              <a:t>Todd. Rademaker@hamilton-co.org</a:t>
            </a:r>
          </a:p>
          <a:p>
            <a:pPr fontAlgn="auto">
              <a:spcAft>
                <a:spcPts val="0"/>
              </a:spcAft>
            </a:pPr>
            <a:endParaRPr lang="en-US" sz="2800" b="1" u="sng" dirty="0">
              <a:solidFill>
                <a:srgbClr val="0070C0"/>
              </a:solidFill>
            </a:endParaRPr>
          </a:p>
          <a:p>
            <a:pPr fontAlgn="auto">
              <a:spcAft>
                <a:spcPts val="0"/>
              </a:spcAft>
            </a:pPr>
            <a:r>
              <a:rPr lang="en-US" sz="2800" b="1" u="sng" dirty="0">
                <a:solidFill>
                  <a:schemeClr val="tx1"/>
                </a:solidFill>
              </a:rPr>
              <a:t>HCPH Infectious Disease</a:t>
            </a:r>
            <a:r>
              <a:rPr lang="en-US" sz="2800" b="1" dirty="0">
                <a:solidFill>
                  <a:schemeClr val="tx1"/>
                </a:solidFill>
              </a:rPr>
              <a:t>: </a:t>
            </a:r>
            <a:r>
              <a:rPr lang="en-US" sz="2800" b="1" dirty="0">
                <a:solidFill>
                  <a:srgbClr val="0070C0"/>
                </a:solidFill>
              </a:rPr>
              <a:t>HCPH.ID@hamilton-co.org</a:t>
            </a:r>
          </a:p>
          <a:p>
            <a:pPr fontAlgn="auto">
              <a:spcAft>
                <a:spcPts val="0"/>
              </a:spcAft>
            </a:pPr>
            <a:endParaRPr lang="en-US" sz="2800" b="1" dirty="0">
              <a:solidFill>
                <a:srgbClr val="0070C0"/>
              </a:solidFill>
            </a:endParaRPr>
          </a:p>
          <a:p>
            <a:pPr fontAlgn="auto">
              <a:spcAft>
                <a:spcPts val="0"/>
              </a:spcAft>
            </a:pPr>
            <a:endParaRPr lang="en-US" sz="2800" b="1" dirty="0">
              <a:solidFill>
                <a:schemeClr val="tx1"/>
              </a:solidFill>
            </a:endParaRPr>
          </a:p>
        </p:txBody>
      </p:sp>
    </p:spTree>
    <p:extLst>
      <p:ext uri="{BB962C8B-B14F-4D97-AF65-F5344CB8AC3E}">
        <p14:creationId xmlns:p14="http://schemas.microsoft.com/office/powerpoint/2010/main" val="702234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17286</TotalTime>
  <Words>862</Words>
  <Application>Microsoft Office PowerPoint</Application>
  <PresentationFormat>On-screen Show (4:3)</PresentationFormat>
  <Paragraphs>103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Open Sans</vt:lpstr>
      <vt:lpstr>Office Theme</vt:lpstr>
      <vt:lpstr>PowerPoint Presentation</vt:lpstr>
      <vt:lpstr>Region 8</vt:lpstr>
      <vt:lpstr>Region 8 % of Early Syphilis Cases Treated</vt:lpstr>
      <vt:lpstr>Case Classification Probable A condition affecting an infant whose mother had untreated or inadequately* treated syphilis at delivery, regardless of signs in the infant, OR an infant or child who has a reactive non-treponemal test for syphilis (VDRL, RPR, or equivalent serologic methods) AND any one of the following:   - Any evidence of congenital syphilis on physical examination (see Clinical Description).   -Any evidence of congenital syphilis on radiographs of long bones.    -A reactive CSF VDRL test.   -In a nontraumatic lumbar puncture, an elevated CSF leukocyte (white blood cell, WBC) count or protein (without other  cause).   -Suggested parameters for abnormal CSF WBC and protein values:   1. During the first 30 days of life, a CSF WBC count of &gt;15 WBC/mm3 or a CSF protein &gt;120 mg/dL.   2. After the first 30 days of life, a CSF WBC count of &gt;5 WBC/mm3 or a CSF protein &gt;40 mg/dL, regardless of   CSF serology. The treating clinician should be consulted to interpret the CSF values for the specific patient.  * Adequate treatment is defined as completion of a penicillin-based regimen, in accordance with CDC treatment guidelines, appropriate for stage of infection, initiated 30 or more days before delivery.  Confirmed A case that is laboratory confirmed.  Comments Congenital and acquired syphilis may be difficult to distinguish when a child is seropositive after infancy.  Signs of congenital syphilis may not be obvious and stigmata may not yet have developed.  Abnormal values for CSF VDRL, WBC count, and protein may be found in either congenital or acquired syphilis.  Findings on radiographs of long bones may help because radiographic changes in the metaphysis and epiphysis are considered classic signs of congenitally acquired syphilis.  While maternal antibodies can complicate interpretation of serologic tests in an infant, reactive tests past 18 months of age are considered to reflect the status of the child.  The decision may ultimately be based on maternal history and clinical judgment.  In a young child, the possibility of sexual abuse should be considered as a cause of acquired rather than congenital syphilis, depending upon the clinical picture.  For reporting purposes, congenital syphilis includes cases of congenitally acquired syphilis among infants and children as well as syphilitic stillbirths. </vt:lpstr>
      <vt:lpstr>2023 Rates per 100,000 Live Births</vt:lpstr>
      <vt:lpstr>PowerPoint Presentation</vt:lpstr>
      <vt:lpstr>https://hamiltoncountyhealth.org/reports/</vt:lpstr>
    </vt:vector>
  </TitlesOfParts>
  <Company>Hamilton County Health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Safety Advocate Program</dc:title>
  <dc:creator>Kepf, Eric</dc:creator>
  <cp:lastModifiedBy>Feagins, Stephen</cp:lastModifiedBy>
  <cp:revision>893</cp:revision>
  <cp:lastPrinted>2019-05-06T14:46:54Z</cp:lastPrinted>
  <dcterms:created xsi:type="dcterms:W3CDTF">2006-06-12T17:54:45Z</dcterms:created>
  <dcterms:modified xsi:type="dcterms:W3CDTF">2024-12-12T19:18:36Z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969072</vt:lpwstr>
  </property>
  <property fmtid="{D5CDD505-2E9C-101B-9397-08002B2CF9AE}" pid="3" name="NXPowerLiteSettings">
    <vt:lpwstr>F74006B004C800</vt:lpwstr>
  </property>
  <property fmtid="{D5CDD505-2E9C-101B-9397-08002B2CF9AE}" pid="4" name="NXPowerLiteVersion">
    <vt:lpwstr>S9.1.4</vt:lpwstr>
  </property>
</Properties>
</file>