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57" r:id="rId3"/>
    <p:sldId id="286" r:id="rId4"/>
    <p:sldId id="258" r:id="rId5"/>
    <p:sldId id="259" r:id="rId6"/>
    <p:sldId id="283" r:id="rId7"/>
    <p:sldId id="284" r:id="rId8"/>
    <p:sldId id="260" r:id="rId9"/>
    <p:sldId id="287" r:id="rId10"/>
    <p:sldId id="289" r:id="rId11"/>
    <p:sldId id="261" r:id="rId12"/>
    <p:sldId id="277" r:id="rId13"/>
    <p:sldId id="273" r:id="rId14"/>
    <p:sldId id="262" r:id="rId15"/>
    <p:sldId id="290" r:id="rId16"/>
    <p:sldId id="263" r:id="rId17"/>
    <p:sldId id="280" r:id="rId18"/>
    <p:sldId id="270" r:id="rId19"/>
    <p:sldId id="271" r:id="rId20"/>
    <p:sldId id="291" r:id="rId21"/>
    <p:sldId id="294" r:id="rId22"/>
    <p:sldId id="292" r:id="rId2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56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D0700"/>
    <a:srgbClr val="9900FF"/>
    <a:srgbClr val="000066"/>
    <a:srgbClr val="8D8D8D"/>
    <a:srgbClr val="ADADAD"/>
    <a:srgbClr val="C4C4C4"/>
    <a:srgbClr val="E0E0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027" autoAdjust="0"/>
    <p:restoredTop sz="82143" autoAdjust="0"/>
  </p:normalViewPr>
  <p:slideViewPr>
    <p:cSldViewPr>
      <p:cViewPr varScale="1">
        <p:scale>
          <a:sx n="60" d="100"/>
          <a:sy n="60" d="100"/>
        </p:scale>
        <p:origin x="-2004" y="-84"/>
      </p:cViewPr>
      <p:guideLst>
        <p:guide orient="horz" pos="2160"/>
        <p:guide pos="56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3038145" cy="465742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l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7" y="1"/>
            <a:ext cx="3038145" cy="465742"/>
          </a:xfrm>
          <a:prstGeom prst="rect">
            <a:avLst/>
          </a:prstGeom>
        </p:spPr>
        <p:txBody>
          <a:bodyPr vert="horz" lIns="91427" tIns="45713" rIns="91427" bIns="45713" rtlCol="0"/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9B2BA27-CB37-42E3-8718-956A4EE3F054}" type="datetimeFigureOut">
              <a:rPr lang="en-US"/>
              <a:pPr>
                <a:defRPr/>
              </a:pPr>
              <a:t>4/23/2015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29122"/>
            <a:ext cx="3038145" cy="465742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l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7" y="8829122"/>
            <a:ext cx="3038145" cy="465742"/>
          </a:xfrm>
          <a:prstGeom prst="rect">
            <a:avLst/>
          </a:prstGeom>
        </p:spPr>
        <p:txBody>
          <a:bodyPr vert="horz" lIns="91427" tIns="45713" rIns="91427" bIns="45713" rtlCol="0" anchor="b"/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E057E963-7C7B-4D38-9F2F-6C132E105FB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879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1"/>
            <a:ext cx="3038145" cy="46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737" y="1"/>
            <a:ext cx="3038145" cy="46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349" y="4416101"/>
            <a:ext cx="5607711" cy="418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8829122"/>
            <a:ext cx="3038145" cy="46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737" y="8829122"/>
            <a:ext cx="3038145" cy="465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64" tIns="46582" rIns="93164" bIns="46582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+mn-cs"/>
              </a:defRPr>
            </a:lvl1pPr>
          </a:lstStyle>
          <a:p>
            <a:pPr>
              <a:defRPr/>
            </a:pPr>
            <a:fld id="{29CBBFB0-423D-4510-A374-D9AEF610934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6985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91244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6878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29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58262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8667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7127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404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6854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241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6901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585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4912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9361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50694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271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793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2912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525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16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51357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CBBFB0-423D-4510-A374-D9AEF610934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74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 userDrawn="1"/>
        </p:nvSpPr>
        <p:spPr bwMode="auto">
          <a:xfrm>
            <a:off x="0" y="3810000"/>
            <a:ext cx="9144000" cy="304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baseline="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04800"/>
            <a:ext cx="3048000" cy="304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1371600"/>
            <a:ext cx="1943100" cy="4267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371600"/>
            <a:ext cx="5676900" cy="4267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86000"/>
            <a:ext cx="38100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86000"/>
            <a:ext cx="38100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371600"/>
            <a:ext cx="7772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286000"/>
            <a:ext cx="77724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pic>
        <p:nvPicPr>
          <p:cNvPr id="1028" name="Picture 14" descr="NC&gt; revers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85800" y="152400"/>
            <a:ext cx="1277938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0" y="6477000"/>
            <a:ext cx="9144000" cy="38100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dirty="0"/>
          </a:p>
        </p:txBody>
      </p:sp>
      <p:sp>
        <p:nvSpPr>
          <p:cNvPr id="1042" name="Text Box 18"/>
          <p:cNvSpPr txBox="1">
            <a:spLocks noChangeArrowheads="1"/>
          </p:cNvSpPr>
          <p:nvPr/>
        </p:nvSpPr>
        <p:spPr bwMode="auto">
          <a:xfrm>
            <a:off x="8061325" y="6538913"/>
            <a:ext cx="990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spcBef>
                <a:spcPct val="50000"/>
              </a:spcBef>
              <a:defRPr/>
            </a:pPr>
            <a:r>
              <a:rPr lang="en-US" sz="1200" dirty="0">
                <a:solidFill>
                  <a:schemeClr val="bg1"/>
                </a:solidFill>
              </a:rPr>
              <a:t>&gt; </a:t>
            </a:r>
            <a:fld id="{47DB2875-7274-47F6-83C2-91A40A4DE9E0}" type="slidenum">
              <a:rPr lang="en-US" sz="1200">
                <a:solidFill>
                  <a:schemeClr val="bg1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37" y="6477000"/>
            <a:ext cx="360363" cy="360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5"/>
          <p:cNvSpPr txBox="1">
            <a:spLocks/>
          </p:cNvSpPr>
          <p:nvPr userDrawn="1"/>
        </p:nvSpPr>
        <p:spPr>
          <a:xfrm>
            <a:off x="457200" y="6471920"/>
            <a:ext cx="2286000" cy="295293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None/>
              <a:defRPr sz="2000" b="1">
                <a:solidFill>
                  <a:schemeClr val="bg1"/>
                </a:solidFill>
                <a:latin typeface="+mn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b="0" kern="0" baseline="0" dirty="0" smtClean="0">
                <a:solidFill>
                  <a:schemeClr val="bg1"/>
                </a:solidFill>
              </a:rPr>
              <a:t>@</a:t>
            </a:r>
            <a:r>
              <a:rPr lang="en-US" b="0" kern="0" baseline="0" dirty="0" err="1" smtClean="0">
                <a:solidFill>
                  <a:schemeClr val="bg1"/>
                </a:solidFill>
              </a:rPr>
              <a:t>NCGoodRoads</a:t>
            </a:r>
            <a:endParaRPr lang="en-US" b="0" kern="0" baseline="0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52400"/>
            <a:ext cx="1127125" cy="112712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31" r:id="rId1"/>
    <p:sldLayoutId id="2147484021" r:id="rId2"/>
    <p:sldLayoutId id="2147484022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28" r:id="rId9"/>
    <p:sldLayoutId id="2147484029" r:id="rId10"/>
    <p:sldLayoutId id="214748403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ＭＳ Ｐゴシック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  <a:cs typeface="ＭＳ Ｐゴシック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  <a:cs typeface="ＭＳ Ｐゴシック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  <a:cs typeface="ＭＳ Ｐゴシック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  <a:cs typeface="ＭＳ Ｐゴシック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D0700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>
            <a:lumMod val="75000"/>
            <a:lumOff val="25000"/>
          </a:schemeClr>
        </a:buClr>
        <a:buChar char="&gt;"/>
        <a:defRPr sz="2400">
          <a:solidFill>
            <a:schemeClr val="tx1"/>
          </a:solidFill>
          <a:latin typeface="+mn-lt"/>
          <a:ea typeface="+mn-ea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>
            <a:lumMod val="75000"/>
            <a:lumOff val="25000"/>
          </a:schemeClr>
        </a:buClr>
        <a:buChar char="&gt;"/>
        <a:defRPr sz="2000">
          <a:solidFill>
            <a:schemeClr val="tx1"/>
          </a:solidFill>
          <a:latin typeface="+mn-lt"/>
          <a:ea typeface="+mn-ea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>
            <a:lumMod val="75000"/>
            <a:lumOff val="25000"/>
          </a:schemeClr>
        </a:buClr>
        <a:buChar char="&gt;"/>
        <a:defRPr sz="2400">
          <a:solidFill>
            <a:schemeClr val="tx1"/>
          </a:solidFill>
          <a:latin typeface="+mn-lt"/>
          <a:ea typeface="+mn-ea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>
            <a:lumMod val="75000"/>
            <a:lumOff val="25000"/>
          </a:schemeClr>
        </a:buClr>
        <a:buChar char="&gt;"/>
        <a:defRPr sz="1600">
          <a:solidFill>
            <a:schemeClr val="tx1"/>
          </a:solidFill>
          <a:latin typeface="+mn-lt"/>
          <a:ea typeface="+mn-ea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>
            <a:lumMod val="75000"/>
            <a:lumOff val="25000"/>
          </a:schemeClr>
        </a:buClr>
        <a:buChar char="&gt;"/>
        <a:defRPr sz="1600">
          <a:solidFill>
            <a:schemeClr val="tx1"/>
          </a:solidFill>
          <a:latin typeface="+mn-lt"/>
          <a:ea typeface="+mn-ea"/>
          <a:cs typeface="ＭＳ Ｐゴシック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D0700"/>
        </a:buClr>
        <a:buChar char="&gt;"/>
        <a:defRPr sz="16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D0700"/>
        </a:buClr>
        <a:buChar char="&gt;"/>
        <a:defRPr sz="16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D0700"/>
        </a:buClr>
        <a:buChar char="&gt;"/>
        <a:defRPr sz="16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D0700"/>
        </a:buClr>
        <a:buChar char="&gt;"/>
        <a:defRPr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mvhjSMzs0kE" TargetMode="Externa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hyperlink" Target="http://www.citizen-times.com/story/news/local/2015/01/29/nc-chamber-others-back-transportation-funding/22547389/" TargetMode="External"/><Relationship Id="rId3" Type="http://schemas.openxmlformats.org/officeDocument/2006/relationships/hyperlink" Target="http://abc11.com/news/i-team-new-ad-aims-to-scare-up-support-for-bridge-improvements/501917/" TargetMode="External"/><Relationship Id="rId7" Type="http://schemas.openxmlformats.org/officeDocument/2006/relationships/hyperlink" Target="http://www.fayobserver.com/blogs/news/peoples_business/n-c-chamber-predicts-transportation-funding-crisis-calls-for-new/article_91d82464-a70c-11e4-ac25-37dc54b90f1c.html" TargetMode="External"/><Relationship Id="rId12" Type="http://schemas.openxmlformats.org/officeDocument/2006/relationships/image" Target="../media/image13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hyperlink" Target="http://www.newsobserver.com/2015/02/02/4525614/driving-home-the-coming-transportation.html" TargetMode="External"/><Relationship Id="rId5" Type="http://schemas.openxmlformats.org/officeDocument/2006/relationships/hyperlink" Target="http://www.wral.com/business-leaders-push-for-more-transportation-funding/14398999/" TargetMode="External"/><Relationship Id="rId10" Type="http://schemas.openxmlformats.org/officeDocument/2006/relationships/image" Target="../media/image12.png"/><Relationship Id="rId4" Type="http://schemas.openxmlformats.org/officeDocument/2006/relationships/image" Target="../media/image9.png"/><Relationship Id="rId9" Type="http://schemas.openxmlformats.org/officeDocument/2006/relationships/hyperlink" Target="http://www.wxii12.com/news/NC-Chamber-State-will-fall-behind-if-roads-not-improved/30971772" TargetMode="External"/><Relationship Id="rId1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cantaffordtowait.com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4343400"/>
            <a:ext cx="8686800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</a:rPr>
              <a:t>The Strategy to Achieve Long-Term </a:t>
            </a:r>
            <a:r>
              <a:rPr lang="en-US" sz="3200" dirty="0">
                <a:solidFill>
                  <a:schemeClr val="bg1"/>
                </a:solidFill>
              </a:rPr>
              <a:t>Transportation </a:t>
            </a:r>
            <a:r>
              <a:rPr lang="en-US" sz="3200" dirty="0" smtClean="0">
                <a:solidFill>
                  <a:schemeClr val="bg1"/>
                </a:solidFill>
              </a:rPr>
              <a:t>Funding Reform </a:t>
            </a:r>
          </a:p>
          <a:p>
            <a:pPr algn="ctr"/>
            <a:r>
              <a:rPr lang="en-US" sz="4000" i="1" dirty="0" smtClean="0">
                <a:solidFill>
                  <a:schemeClr val="bg1"/>
                </a:solidFill>
              </a:rPr>
              <a:t>North Carolina </a:t>
            </a:r>
            <a:r>
              <a:rPr lang="en-US" sz="4000" i="1" dirty="0">
                <a:solidFill>
                  <a:schemeClr val="bg1"/>
                </a:solidFill>
              </a:rPr>
              <a:t>C</a:t>
            </a:r>
            <a:r>
              <a:rPr lang="en-US" sz="4000" i="1" dirty="0" smtClean="0">
                <a:solidFill>
                  <a:schemeClr val="bg1"/>
                </a:solidFill>
              </a:rPr>
              <a:t>an't </a:t>
            </a:r>
            <a:r>
              <a:rPr lang="en-US" sz="4000" i="1" dirty="0">
                <a:solidFill>
                  <a:schemeClr val="bg1"/>
                </a:solidFill>
              </a:rPr>
              <a:t>A</a:t>
            </a:r>
            <a:r>
              <a:rPr lang="en-US" sz="4000" i="1" dirty="0" smtClean="0">
                <a:solidFill>
                  <a:schemeClr val="bg1"/>
                </a:solidFill>
              </a:rPr>
              <a:t>fford </a:t>
            </a:r>
            <a:r>
              <a:rPr lang="en-US" sz="4000" i="1" dirty="0">
                <a:solidFill>
                  <a:schemeClr val="bg1"/>
                </a:solidFill>
              </a:rPr>
              <a:t>to W</a:t>
            </a:r>
            <a:r>
              <a:rPr lang="en-US" sz="4000" i="1" dirty="0" smtClean="0">
                <a:solidFill>
                  <a:schemeClr val="bg1"/>
                </a:solidFill>
              </a:rPr>
              <a:t>ait</a:t>
            </a:r>
          </a:p>
          <a:p>
            <a:pPr algn="ctr"/>
            <a:endParaRPr lang="en-US" sz="1000" i="1" dirty="0" smtClean="0"/>
          </a:p>
          <a:p>
            <a:pPr algn="ctr"/>
            <a:endParaRPr lang="en-US" sz="1000" i="1" dirty="0"/>
          </a:p>
          <a:p>
            <a:pPr algn="ctr"/>
            <a:r>
              <a:rPr lang="en-US" sz="1000" i="1" dirty="0" smtClean="0"/>
              <a:t>February 3, 2015 v2</a:t>
            </a:r>
            <a:endParaRPr lang="en-US" sz="1000" i="1" dirty="0"/>
          </a:p>
        </p:txBody>
      </p:sp>
    </p:spTree>
    <p:extLst>
      <p:ext uri="{BB962C8B-B14F-4D97-AF65-F5344CB8AC3E}">
        <p14:creationId xmlns:p14="http://schemas.microsoft.com/office/powerpoint/2010/main" val="2502004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073728"/>
            <a:ext cx="7772400" cy="685800"/>
          </a:xfrm>
        </p:spPr>
        <p:txBody>
          <a:bodyPr/>
          <a:lstStyle/>
          <a:p>
            <a:r>
              <a:rPr lang="en-US" dirty="0"/>
              <a:t>So what have we done so far....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1676400"/>
          </a:xfrm>
        </p:spPr>
        <p:txBody>
          <a:bodyPr/>
          <a:lstStyle/>
          <a:p>
            <a:pPr marL="457200" indent="-457200">
              <a:buFont typeface="+mj-lt"/>
              <a:buAutoNum type="arabicPeriod" startAt="6"/>
            </a:pPr>
            <a:r>
              <a:rPr lang="en-US" sz="2400" dirty="0" smtClean="0"/>
              <a:t>Coordinated a major </a:t>
            </a:r>
            <a:r>
              <a:rPr lang="en-US" sz="2400" dirty="0"/>
              <a:t>press </a:t>
            </a:r>
            <a:r>
              <a:rPr lang="en-US" sz="2400" dirty="0" smtClean="0"/>
              <a:t>event, </a:t>
            </a:r>
            <a:r>
              <a:rPr lang="en-US" sz="2400" dirty="0"/>
              <a:t>held </a:t>
            </a:r>
            <a:r>
              <a:rPr lang="en-US" sz="2400" dirty="0" smtClean="0"/>
              <a:t>January 28</a:t>
            </a:r>
            <a:endParaRPr lang="en-US" sz="2400" dirty="0"/>
          </a:p>
          <a:p>
            <a:pPr marL="457200" indent="-457200">
              <a:buFont typeface="+mj-lt"/>
              <a:buAutoNum type="arabicPeriod" startAt="6"/>
            </a:pPr>
            <a:r>
              <a:rPr lang="en-US" dirty="0" smtClean="0"/>
              <a:t>Invested more than $230,000 in s</a:t>
            </a:r>
            <a:r>
              <a:rPr lang="en-US" sz="2400" dirty="0" smtClean="0"/>
              <a:t>ignificant TV, digital, radio buys that direct to microsite</a:t>
            </a:r>
            <a:endParaRPr lang="en-US" sz="2400" dirty="0"/>
          </a:p>
        </p:txBody>
      </p:sp>
      <p:pic>
        <p:nvPicPr>
          <p:cNvPr id="4" name="mvhjSMzs0kE"/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1947333" y="3276600"/>
            <a:ext cx="5249333" cy="295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33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Opinion Poll Findings</a:t>
            </a:r>
            <a:r>
              <a:rPr lang="en-US" dirty="0">
                <a:solidFill>
                  <a:srgbClr val="FF0000"/>
                </a:solidFill>
              </a:rPr>
              <a:t/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58</a:t>
            </a:r>
            <a:r>
              <a:rPr lang="en-US" dirty="0"/>
              <a:t>% of public say this is a problem in need of </a:t>
            </a:r>
            <a:r>
              <a:rPr lang="en-US" dirty="0" smtClean="0"/>
              <a:t>attention, </a:t>
            </a:r>
            <a:r>
              <a:rPr lang="en-US" dirty="0"/>
              <a:t>not a </a:t>
            </a:r>
            <a:r>
              <a:rPr lang="en-US" dirty="0" smtClean="0"/>
              <a:t>crisis</a:t>
            </a:r>
            <a:endParaRPr lang="en-US" dirty="0"/>
          </a:p>
          <a:p>
            <a:r>
              <a:rPr lang="en-US" dirty="0"/>
              <a:t>V</a:t>
            </a:r>
            <a:r>
              <a:rPr lang="en-US" dirty="0" smtClean="0"/>
              <a:t>oters </a:t>
            </a:r>
            <a:r>
              <a:rPr lang="en-US" dirty="0"/>
              <a:t>react 2:1 against increasing taxes and fees</a:t>
            </a:r>
          </a:p>
          <a:p>
            <a:r>
              <a:rPr lang="en-US" dirty="0"/>
              <a:t>Y</a:t>
            </a:r>
            <a:r>
              <a:rPr lang="en-US" dirty="0" smtClean="0"/>
              <a:t>ounger </a:t>
            </a:r>
            <a:r>
              <a:rPr lang="en-US" dirty="0"/>
              <a:t>voters ok with </a:t>
            </a:r>
            <a:r>
              <a:rPr lang="en-US" dirty="0" smtClean="0"/>
              <a:t>increase, </a:t>
            </a:r>
            <a:r>
              <a:rPr lang="en-US" dirty="0"/>
              <a:t>conservative voters are big time </a:t>
            </a:r>
            <a:r>
              <a:rPr lang="en-US" dirty="0" smtClean="0"/>
              <a:t>against it</a:t>
            </a:r>
            <a:endParaRPr lang="en-US" dirty="0"/>
          </a:p>
          <a:p>
            <a:r>
              <a:rPr lang="en-US" dirty="0"/>
              <a:t>W</a:t>
            </a:r>
            <a:r>
              <a:rPr lang="en-US" dirty="0" smtClean="0"/>
              <a:t>hen </a:t>
            </a:r>
            <a:r>
              <a:rPr lang="en-US" dirty="0"/>
              <a:t>informed on the issue, 44% voters said increasing fees and taxes would make no difference on </a:t>
            </a:r>
            <a:r>
              <a:rPr lang="en-US" dirty="0" smtClean="0"/>
              <a:t>re-election</a:t>
            </a: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880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Messages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86000"/>
            <a:ext cx="3810000" cy="3733800"/>
          </a:xfrm>
        </p:spPr>
        <p:txBody>
          <a:bodyPr/>
          <a:lstStyle/>
          <a:p>
            <a:r>
              <a:rPr lang="en-US" sz="2400" dirty="0" smtClean="0"/>
              <a:t>According to the Public Opinion Strategies poll in Nov</a:t>
            </a:r>
            <a:r>
              <a:rPr lang="en-US" sz="2400" dirty="0"/>
              <a:t>. </a:t>
            </a:r>
            <a:r>
              <a:rPr lang="en-US" sz="2400" dirty="0" smtClean="0"/>
              <a:t>2014, the following messages test </a:t>
            </a:r>
            <a:r>
              <a:rPr lang="en-US" sz="2400" dirty="0"/>
              <a:t>best with the </a:t>
            </a:r>
            <a:r>
              <a:rPr lang="en-US" sz="2400" dirty="0" smtClean="0"/>
              <a:t>public:</a:t>
            </a:r>
          </a:p>
          <a:p>
            <a:pPr lvl="1"/>
            <a:r>
              <a:rPr lang="en-US" dirty="0"/>
              <a:t>Safety – best in rural </a:t>
            </a:r>
            <a:r>
              <a:rPr lang="en-US" dirty="0" smtClean="0"/>
              <a:t>areas</a:t>
            </a:r>
          </a:p>
          <a:p>
            <a:pPr lvl="1"/>
            <a:r>
              <a:rPr lang="en-US" dirty="0" smtClean="0"/>
              <a:t>Congestion – best in </a:t>
            </a:r>
            <a:r>
              <a:rPr lang="en-US" dirty="0"/>
              <a:t>urban </a:t>
            </a:r>
            <a:r>
              <a:rPr lang="en-US" dirty="0" smtClean="0"/>
              <a:t>regions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690255"/>
            <a:ext cx="3048000" cy="40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0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CEO Poll Results – 2014</a:t>
            </a:r>
            <a:r>
              <a:rPr lang="en-US" sz="1600" b="0" i="1" dirty="0" smtClean="0"/>
              <a:t/>
            </a:r>
            <a:br>
              <a:rPr lang="en-US" sz="1600" b="0" i="1" dirty="0" smtClean="0"/>
            </a:br>
            <a:r>
              <a:rPr lang="en-US" sz="1600" b="0" i="1" dirty="0"/>
              <a:t>The NC Chamber conducts an annual CEO Poll to gauge top business concerns and optimism levels among North Carolina’s job creators. </a:t>
            </a:r>
            <a:r>
              <a:rPr lang="en-US" sz="1600" b="0" i="1" dirty="0" smtClean="0"/>
              <a:t>	</a:t>
            </a:r>
            <a:endParaRPr lang="en-US" sz="1600" b="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90800"/>
            <a:ext cx="7772400" cy="3352800"/>
          </a:xfrm>
        </p:spPr>
        <p:txBody>
          <a:bodyPr/>
          <a:lstStyle/>
          <a:p>
            <a:r>
              <a:rPr lang="en-US" dirty="0" smtClean="0"/>
              <a:t>67% see North Carolina’s infrastructure as a priority; up from 41% in 2011.</a:t>
            </a:r>
          </a:p>
          <a:p>
            <a:r>
              <a:rPr lang="en-US" dirty="0" smtClean="0"/>
              <a:t>Job creators cite it as a top issue affecting profitability alongside taxes, education, health cost, regulations and legal reform.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27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371600"/>
            <a:ext cx="7772400" cy="1371600"/>
          </a:xfrm>
        </p:spPr>
        <p:txBody>
          <a:bodyPr/>
          <a:lstStyle/>
          <a:p>
            <a:r>
              <a:rPr lang="en-US" sz="3200" dirty="0" smtClean="0"/>
              <a:t>Study Results: </a:t>
            </a:r>
            <a:br>
              <a:rPr lang="en-US" sz="3200" dirty="0" smtClean="0"/>
            </a:br>
            <a:r>
              <a:rPr lang="en-US" sz="2400" i="1" dirty="0" smtClean="0"/>
              <a:t>Diversifying Revenues to Improve Commerce and Economic Prosperity</a:t>
            </a:r>
            <a:endParaRPr lang="en-US" sz="24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43200"/>
            <a:ext cx="7772400" cy="3048000"/>
          </a:xfrm>
        </p:spPr>
        <p:txBody>
          <a:bodyPr/>
          <a:lstStyle/>
          <a:p>
            <a:r>
              <a:rPr lang="en-US" dirty="0" smtClean="0"/>
              <a:t>Completed by the Institute </a:t>
            </a:r>
            <a:r>
              <a:rPr lang="en-US" dirty="0"/>
              <a:t>for Transportation Research and </a:t>
            </a:r>
            <a:r>
              <a:rPr lang="en-US" dirty="0" smtClean="0"/>
              <a:t>Education (ITRE) out of NC State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 smtClean="0"/>
              <a:t>Major </a:t>
            </a:r>
            <a:r>
              <a:rPr lang="en-US" dirty="0"/>
              <a:t>economic benefit for every $</a:t>
            </a:r>
            <a:r>
              <a:rPr lang="en-US" dirty="0" smtClean="0"/>
              <a:t>1 billion </a:t>
            </a:r>
            <a:r>
              <a:rPr lang="en-US" dirty="0"/>
              <a:t>in </a:t>
            </a:r>
            <a:r>
              <a:rPr lang="en-US" dirty="0" smtClean="0"/>
              <a:t>investment </a:t>
            </a:r>
          </a:p>
          <a:p>
            <a:pPr lvl="1"/>
            <a:r>
              <a:rPr lang="en-US" dirty="0" smtClean="0"/>
              <a:t>14,000 jobs, $10 billion </a:t>
            </a:r>
            <a:r>
              <a:rPr lang="en-US" dirty="0"/>
              <a:t>increased wages, $10 </a:t>
            </a:r>
            <a:r>
              <a:rPr lang="en-US" dirty="0" smtClean="0"/>
              <a:t>billion </a:t>
            </a:r>
            <a:r>
              <a:rPr lang="en-US" dirty="0"/>
              <a:t>in GSP</a:t>
            </a:r>
          </a:p>
          <a:p>
            <a:pPr marL="0" indent="0">
              <a:buNone/>
            </a:pPr>
            <a:endParaRPr lang="en-US" sz="800" dirty="0" smtClean="0"/>
          </a:p>
          <a:p>
            <a:r>
              <a:rPr lang="en-US" dirty="0" smtClean="0"/>
              <a:t>Cost </a:t>
            </a:r>
            <a:r>
              <a:rPr lang="en-US" dirty="0"/>
              <a:t>of inaction also has a impact on </a:t>
            </a:r>
            <a:r>
              <a:rPr lang="en-US" dirty="0" smtClean="0"/>
              <a:t>North Carolina, makes certain economic </a:t>
            </a:r>
            <a:r>
              <a:rPr lang="en-US" dirty="0"/>
              <a:t>decline to occur</a:t>
            </a:r>
          </a:p>
        </p:txBody>
      </p:sp>
    </p:spTree>
    <p:extLst>
      <p:ext uri="{BB962C8B-B14F-4D97-AF65-F5344CB8AC3E}">
        <p14:creationId xmlns:p14="http://schemas.microsoft.com/office/powerpoint/2010/main" val="412146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95400"/>
            <a:ext cx="7772400" cy="685800"/>
          </a:xfrm>
        </p:spPr>
        <p:txBody>
          <a:bodyPr/>
          <a:lstStyle/>
          <a:p>
            <a:r>
              <a:rPr lang="en-US" sz="3200" dirty="0" smtClean="0"/>
              <a:t>Study Results: 16 Ideas to Increasing Infrastructure Funding</a:t>
            </a:r>
            <a:endParaRPr lang="en-US" sz="2400" i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58091" y="2667000"/>
            <a:ext cx="3810000" cy="3352800"/>
          </a:xfrm>
        </p:spPr>
        <p:txBody>
          <a:bodyPr/>
          <a:lstStyle/>
          <a:p>
            <a:r>
              <a:rPr lang="en-US" sz="2000" dirty="0" smtClean="0"/>
              <a:t>Vehicle Miles Traveled</a:t>
            </a:r>
          </a:p>
          <a:p>
            <a:r>
              <a:rPr lang="en-US" sz="2000" dirty="0" smtClean="0"/>
              <a:t>State Motor Use Tax</a:t>
            </a:r>
          </a:p>
          <a:p>
            <a:r>
              <a:rPr lang="en-US" sz="2000" dirty="0" smtClean="0"/>
              <a:t>Statewide Sales Tax</a:t>
            </a:r>
          </a:p>
          <a:p>
            <a:r>
              <a:rPr lang="en-US" sz="2000" dirty="0" smtClean="0"/>
              <a:t>Heavy Vehicle Fees</a:t>
            </a:r>
          </a:p>
          <a:p>
            <a:r>
              <a:rPr lang="en-US" sz="2000" dirty="0" smtClean="0"/>
              <a:t>Highway Use Tax</a:t>
            </a:r>
          </a:p>
          <a:p>
            <a:r>
              <a:rPr lang="en-US" sz="2000" dirty="0" smtClean="0"/>
              <a:t>Title, Registration, Vanity Plate Fees</a:t>
            </a:r>
          </a:p>
          <a:p>
            <a:r>
              <a:rPr lang="en-US" sz="2000" dirty="0" smtClean="0"/>
              <a:t>Severance Fees</a:t>
            </a:r>
          </a:p>
          <a:p>
            <a:r>
              <a:rPr lang="en-US" sz="2000" dirty="0" smtClean="0"/>
              <a:t>Flat-Rate Tolling</a:t>
            </a:r>
            <a:endParaRPr lang="en-US" sz="20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617027" y="2667000"/>
            <a:ext cx="3810000" cy="3352800"/>
          </a:xfrm>
        </p:spPr>
        <p:txBody>
          <a:bodyPr/>
          <a:lstStyle/>
          <a:p>
            <a:r>
              <a:rPr lang="en-US" sz="2000" dirty="0" smtClean="0"/>
              <a:t>Property Tax</a:t>
            </a:r>
          </a:p>
          <a:p>
            <a:r>
              <a:rPr lang="en-US" sz="2000" dirty="0" smtClean="0"/>
              <a:t>Income Tax</a:t>
            </a:r>
          </a:p>
          <a:p>
            <a:r>
              <a:rPr lang="en-US" sz="2000" dirty="0" smtClean="0"/>
              <a:t>Payroll Tax</a:t>
            </a:r>
          </a:p>
          <a:p>
            <a:r>
              <a:rPr lang="en-US" sz="2000" dirty="0" smtClean="0"/>
              <a:t>High Occupancy Toll Lanes</a:t>
            </a:r>
          </a:p>
          <a:p>
            <a:r>
              <a:rPr lang="en-US" sz="2000" dirty="0" smtClean="0"/>
              <a:t>Value Capture</a:t>
            </a:r>
          </a:p>
          <a:p>
            <a:r>
              <a:rPr lang="en-US" sz="2000" dirty="0" smtClean="0"/>
              <a:t>Fine-Based Fees</a:t>
            </a:r>
          </a:p>
          <a:p>
            <a:r>
              <a:rPr lang="en-US" sz="2000" dirty="0" smtClean="0"/>
              <a:t>Cordon Pricing</a:t>
            </a:r>
          </a:p>
          <a:p>
            <a:r>
              <a:rPr lang="en-US" sz="2000" dirty="0" smtClean="0"/>
              <a:t>Advertising Revenue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4809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19200"/>
            <a:ext cx="7772400" cy="609600"/>
          </a:xfrm>
        </p:spPr>
        <p:txBody>
          <a:bodyPr/>
          <a:lstStyle/>
          <a:p>
            <a:r>
              <a:rPr lang="en-US" dirty="0"/>
              <a:t>The </a:t>
            </a:r>
            <a:r>
              <a:rPr lang="en-US" dirty="0" smtClean="0"/>
              <a:t>Opposition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4038600"/>
          </a:xfrm>
        </p:spPr>
        <p:txBody>
          <a:bodyPr/>
          <a:lstStyle/>
          <a:p>
            <a:r>
              <a:rPr lang="en-US" sz="2200" dirty="0" smtClean="0"/>
              <a:t>Status Quo</a:t>
            </a:r>
            <a:r>
              <a:rPr lang="en-US" sz="2200" dirty="0"/>
              <a:t> </a:t>
            </a:r>
            <a:r>
              <a:rPr lang="en-US" sz="2200" dirty="0" smtClean="0"/>
              <a:t>– the future </a:t>
            </a:r>
            <a:r>
              <a:rPr lang="en-US" sz="2200" dirty="0"/>
              <a:t>is hard to see from </a:t>
            </a:r>
            <a:r>
              <a:rPr lang="en-US" sz="2200" dirty="0" smtClean="0"/>
              <a:t>here</a:t>
            </a:r>
          </a:p>
          <a:p>
            <a:endParaRPr lang="en-US" sz="800" dirty="0"/>
          </a:p>
          <a:p>
            <a:r>
              <a:rPr lang="en-US" sz="2200" dirty="0" smtClean="0"/>
              <a:t>Industry </a:t>
            </a:r>
            <a:r>
              <a:rPr lang="en-US" sz="2200" dirty="0"/>
              <a:t>groups </a:t>
            </a:r>
            <a:r>
              <a:rPr lang="en-US" sz="2200" dirty="0" smtClean="0"/>
              <a:t>that are impacted by a particular funding source will have opposition to that </a:t>
            </a:r>
            <a:r>
              <a:rPr lang="en-US" sz="2200" smtClean="0"/>
              <a:t>funding option</a:t>
            </a:r>
            <a:endParaRPr lang="en-US" sz="2200" dirty="0" smtClean="0"/>
          </a:p>
          <a:p>
            <a:pPr marL="0" indent="0">
              <a:buNone/>
            </a:pPr>
            <a:endParaRPr lang="en-US" sz="800" dirty="0"/>
          </a:p>
          <a:p>
            <a:r>
              <a:rPr lang="en-US" sz="2200" dirty="0" smtClean="0"/>
              <a:t>Anti-tax </a:t>
            </a:r>
            <a:r>
              <a:rPr lang="en-US" sz="2200" dirty="0"/>
              <a:t>groups like AFP, AARP, </a:t>
            </a:r>
            <a:r>
              <a:rPr lang="en-US" sz="2200" dirty="0" smtClean="0"/>
              <a:t>Tea Party, anti-growth groups like the </a:t>
            </a:r>
            <a:r>
              <a:rPr lang="en-US" sz="2200" dirty="0"/>
              <a:t>Justice </a:t>
            </a:r>
            <a:r>
              <a:rPr lang="en-US" sz="2200" dirty="0" smtClean="0"/>
              <a:t>Center </a:t>
            </a:r>
            <a:r>
              <a:rPr lang="en-US" sz="2200" dirty="0"/>
              <a:t>and </a:t>
            </a:r>
            <a:r>
              <a:rPr lang="en-US" sz="2200" dirty="0" smtClean="0"/>
              <a:t>extreme environmentalists</a:t>
            </a:r>
          </a:p>
          <a:p>
            <a:endParaRPr lang="en-US" sz="800" dirty="0"/>
          </a:p>
          <a:p>
            <a:r>
              <a:rPr lang="en-US" sz="2200" dirty="0"/>
              <a:t>L</a:t>
            </a:r>
            <a:r>
              <a:rPr lang="en-US" sz="2200" dirty="0" smtClean="0"/>
              <a:t>ots </a:t>
            </a:r>
            <a:r>
              <a:rPr lang="en-US" sz="2200" dirty="0"/>
              <a:t>of organizations </a:t>
            </a:r>
            <a:r>
              <a:rPr lang="en-US" sz="2200" dirty="0" smtClean="0"/>
              <a:t>are working this issue – this creates competition for limited resources – the resources are spread out, not aligned for action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5717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Assumptions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38400"/>
            <a:ext cx="7772400" cy="3200400"/>
          </a:xfrm>
        </p:spPr>
        <p:txBody>
          <a:bodyPr/>
          <a:lstStyle/>
          <a:p>
            <a:r>
              <a:rPr lang="en-US" dirty="0" smtClean="0"/>
              <a:t>This will be a heavy lift in long session</a:t>
            </a:r>
          </a:p>
          <a:p>
            <a:endParaRPr lang="en-US" sz="800" dirty="0" smtClean="0"/>
          </a:p>
          <a:p>
            <a:r>
              <a:rPr lang="en-US" dirty="0" smtClean="0"/>
              <a:t>Campaign will require extraordinary resources beyond the NC Chamber operating budget</a:t>
            </a:r>
          </a:p>
          <a:p>
            <a:endParaRPr lang="en-US" sz="800" dirty="0" smtClean="0"/>
          </a:p>
          <a:p>
            <a:r>
              <a:rPr lang="en-US" dirty="0" smtClean="0"/>
              <a:t>The companies that will see direct benefit will be major investors in the campaign, seeing it as a business development expense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36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838200"/>
            <a:ext cx="8077200" cy="685800"/>
          </a:xfrm>
        </p:spPr>
        <p:txBody>
          <a:bodyPr/>
          <a:lstStyle/>
          <a:p>
            <a:pPr lvl="0"/>
            <a:r>
              <a:rPr lang="en-US" sz="2600" dirty="0" smtClean="0"/>
              <a:t>Who is on Our Side: Broad-Based Coalition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altLang="en-US" sz="1800" i="1" dirty="0" err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Coalition</a:t>
            </a:r>
            <a:r>
              <a:rPr lang="en-US" altLang="en-US" sz="1800" i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for a Prosperous </a:t>
            </a:r>
            <a:r>
              <a:rPr lang="en-US" altLang="en-US" sz="1800" i="1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Future</a:t>
            </a:r>
            <a:r>
              <a:rPr lang="en-US" altLang="en-US" sz="2000" u="sng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en-US" altLang="en-US" sz="2000" u="sng" dirty="0" smtClean="0">
                <a:solidFill>
                  <a:schemeClr val="tx1"/>
                </a:solidFill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sz="3200" b="0" dirty="0">
                <a:solidFill>
                  <a:schemeClr val="tx1"/>
                </a:solidFill>
                <a:latin typeface="Arial" panose="020B0604020202020204" pitchFamily="34" charset="0"/>
              </a:rPr>
              <a:t/>
            </a:r>
            <a:br>
              <a:rPr lang="en-US" altLang="en-US" sz="3200" b="0" dirty="0">
                <a:solidFill>
                  <a:schemeClr val="tx1"/>
                </a:solidFill>
                <a:latin typeface="Arial" panose="020B0604020202020204" pitchFamily="34" charset="0"/>
              </a:rPr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8102075"/>
              </p:ext>
            </p:extLst>
          </p:nvPr>
        </p:nvGraphicFramePr>
        <p:xfrm>
          <a:off x="685800" y="1676400"/>
          <a:ext cx="7848602" cy="4876800"/>
        </p:xfrm>
        <a:graphic>
          <a:graphicData uri="http://schemas.openxmlformats.org/drawingml/2006/table">
            <a:tbl>
              <a:tblPr firstRow="1" firstCol="1" bandRow="1"/>
              <a:tblGrid>
                <a:gridCol w="3924301"/>
                <a:gridCol w="3924301"/>
              </a:tblGrid>
              <a:tr h="48768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Alamance County Area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American Airlines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American Council of Engineering Companies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American Planning Association of North Carolina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American Society of Civil Engineers – North Carolina Section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American Society of Highway Engineers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Archdale-Trinity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Asheville Area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Cabarrus Regional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Carolinas AGC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Carolinas Asphalt Pavement Association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Carolinas Concrete Pipe &amp; Products Association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Cary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Chambers of Commerce of NC East Alliance</a:t>
                      </a:r>
                      <a:endParaRPr lang="en-US" sz="9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Charlotte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Cook Medical</a:t>
                      </a:r>
                      <a:endParaRPr lang="en-US" sz="9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Deere-Hitachi Construction Machinery Corp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Fayetteville Regional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Gaston County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Greater Raleigh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Greensboro Partnership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Greenville-Pitt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Hanesbrands</a:t>
                      </a:r>
                      <a:endParaRPr lang="en-US" sz="9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Havelock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High Point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Highway 17 Association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HNTB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John Deere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Kinston-Lenoir County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Mack Trucks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136" marR="56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9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Moore 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County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NCGo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National Federation of Independent Business – North Carolina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New Hanover County Airport Authority/Wilmington International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Aggregates Association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Association of County Commissioners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Economic Developers Association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Center for Global Logistics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Chamber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Farm Bureau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Forestry Association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League of Municipalities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Metropolitan Mayors Coalition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Poultry Federation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Society of Surveyors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CA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League of Transportation and Logistics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Railroad Company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North Carolina Section Institute of Transportation Engineers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Professional Engineers of North Carolina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Regional Transportation Alliance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Rocky Mount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Rowan County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Sepi</a:t>
                      </a: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Engineering and Construction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UPS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Volvo Trucks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Wayne County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Wilkes Chamber of Commerce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Wilmington Chamber of Commerce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Winston-Salem Chamber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u="none" strike="noStrike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9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6136" marR="5613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1725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It’s Now or Never</a:t>
            </a:r>
            <a:r>
              <a:rPr lang="en-US" sz="2000" i="1" dirty="0" smtClean="0"/>
              <a:t/>
            </a:r>
            <a:br>
              <a:rPr lang="en-US" sz="2000" i="1" dirty="0" smtClean="0"/>
            </a:br>
            <a:r>
              <a:rPr lang="en-US" sz="2000" i="1" dirty="0" smtClean="0"/>
              <a:t>This opportunity will not present itself again in the near future.</a:t>
            </a:r>
            <a:endParaRPr lang="en-US" sz="20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3733800"/>
          </a:xfrm>
        </p:spPr>
        <p:txBody>
          <a:bodyPr/>
          <a:lstStyle/>
          <a:p>
            <a:r>
              <a:rPr lang="en-US" dirty="0" smtClean="0"/>
              <a:t>Pro-business </a:t>
            </a:r>
            <a:r>
              <a:rPr lang="en-US" dirty="0"/>
              <a:t>majorities in </a:t>
            </a:r>
            <a:r>
              <a:rPr lang="en-US" dirty="0" smtClean="0"/>
              <a:t>NCGA</a:t>
            </a:r>
          </a:p>
          <a:p>
            <a:r>
              <a:rPr lang="en-US" dirty="0" smtClean="0"/>
              <a:t>Bipartisan </a:t>
            </a:r>
            <a:r>
              <a:rPr lang="en-US" dirty="0"/>
              <a:t>support </a:t>
            </a:r>
            <a:endParaRPr lang="en-US" dirty="0" smtClean="0"/>
          </a:p>
          <a:p>
            <a:r>
              <a:rPr lang="en-US" dirty="0" smtClean="0"/>
              <a:t>Pro-business </a:t>
            </a:r>
            <a:r>
              <a:rPr lang="en-US" dirty="0"/>
              <a:t>Governor </a:t>
            </a:r>
            <a:endParaRPr lang="en-US" dirty="0" smtClean="0"/>
          </a:p>
          <a:p>
            <a:r>
              <a:rPr lang="en-US" dirty="0" smtClean="0"/>
              <a:t>Non-election </a:t>
            </a:r>
            <a:r>
              <a:rPr lang="en-US" dirty="0"/>
              <a:t>year </a:t>
            </a:r>
            <a:endParaRPr lang="en-US" dirty="0" smtClean="0"/>
          </a:p>
          <a:p>
            <a:r>
              <a:rPr lang="en-US" dirty="0" smtClean="0"/>
              <a:t>This has been a problem </a:t>
            </a:r>
            <a:r>
              <a:rPr lang="en-US" dirty="0"/>
              <a:t>for decades, </a:t>
            </a:r>
            <a:r>
              <a:rPr lang="en-US" dirty="0" smtClean="0"/>
              <a:t>it may be the most </a:t>
            </a:r>
            <a:r>
              <a:rPr lang="en-US" dirty="0"/>
              <a:t>studied </a:t>
            </a:r>
            <a:r>
              <a:rPr lang="en-US" dirty="0" smtClean="0"/>
              <a:t>issue in our state</a:t>
            </a:r>
          </a:p>
          <a:p>
            <a:r>
              <a:rPr lang="en-US" dirty="0" smtClean="0"/>
              <a:t>Appears </a:t>
            </a:r>
            <a:r>
              <a:rPr lang="en-US" dirty="0"/>
              <a:t>to be the one issue all can work </a:t>
            </a:r>
            <a:r>
              <a:rPr lang="en-US" dirty="0" smtClean="0"/>
              <a:t>to resolve</a:t>
            </a:r>
            <a:endParaRPr lang="en-US" sz="800" dirty="0" smtClean="0"/>
          </a:p>
          <a:p>
            <a:r>
              <a:rPr lang="en-US" b="1" dirty="0" smtClean="0"/>
              <a:t>The right people are taking notice and speaking up…</a:t>
            </a: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263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Situation </a:t>
            </a:r>
            <a:r>
              <a:rPr lang="en-US" dirty="0" smtClean="0"/>
              <a:t>Analysis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Universal </a:t>
            </a:r>
            <a:r>
              <a:rPr lang="en-US" dirty="0"/>
              <a:t>recognition of the problem and </a:t>
            </a:r>
            <a:r>
              <a:rPr lang="en-US" dirty="0" smtClean="0"/>
              <a:t>business support being </a:t>
            </a:r>
            <a:r>
              <a:rPr lang="en-US" dirty="0"/>
              <a:t>a major priority</a:t>
            </a:r>
          </a:p>
          <a:p>
            <a:r>
              <a:rPr lang="en-US" dirty="0" smtClean="0"/>
              <a:t>Major </a:t>
            </a:r>
            <a:r>
              <a:rPr lang="en-US" dirty="0"/>
              <a:t>legislative agenda focus for </a:t>
            </a:r>
            <a:r>
              <a:rPr lang="en-US" dirty="0" smtClean="0"/>
              <a:t>NC Chamber </a:t>
            </a:r>
            <a:r>
              <a:rPr lang="en-US" dirty="0"/>
              <a:t>and </a:t>
            </a:r>
            <a:r>
              <a:rPr lang="en-US" dirty="0" smtClean="0"/>
              <a:t>the allied business community</a:t>
            </a:r>
          </a:p>
          <a:p>
            <a:r>
              <a:rPr lang="en-US" dirty="0"/>
              <a:t>P</a:t>
            </a:r>
            <a:r>
              <a:rPr lang="en-US" dirty="0" smtClean="0"/>
              <a:t>riority </a:t>
            </a:r>
            <a:r>
              <a:rPr lang="en-US" dirty="0"/>
              <a:t>for </a:t>
            </a:r>
            <a:r>
              <a:rPr lang="en-US" dirty="0" smtClean="0"/>
              <a:t>Governor, House </a:t>
            </a:r>
            <a:r>
              <a:rPr lang="en-US" dirty="0"/>
              <a:t>and </a:t>
            </a:r>
            <a:r>
              <a:rPr lang="en-US" dirty="0" smtClean="0"/>
              <a:t>Senate</a:t>
            </a:r>
            <a:endParaRPr lang="en-US" dirty="0"/>
          </a:p>
          <a:p>
            <a:r>
              <a:rPr lang="en-US" dirty="0"/>
              <a:t>L</a:t>
            </a:r>
            <a:r>
              <a:rPr lang="en-US" dirty="0" smtClean="0"/>
              <a:t>ong </a:t>
            </a:r>
            <a:r>
              <a:rPr lang="en-US" dirty="0"/>
              <a:t>tradition of </a:t>
            </a:r>
            <a:r>
              <a:rPr lang="en-US" dirty="0" smtClean="0"/>
              <a:t>business </a:t>
            </a:r>
            <a:r>
              <a:rPr lang="en-US" dirty="0"/>
              <a:t>community coming together to provide leadership on major issues impacting </a:t>
            </a:r>
            <a:r>
              <a:rPr lang="en-US" dirty="0" smtClean="0"/>
              <a:t>our state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611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2780651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I-TEAM: New Ad Aims to Scare Up </a:t>
            </a:r>
            <a:r>
              <a:rPr lang="en-US" sz="2000" b="1" dirty="0"/>
              <a:t>Support </a:t>
            </a:r>
            <a:r>
              <a:rPr lang="en-US" sz="2000" b="1" dirty="0" err="1"/>
              <a:t>foBridge</a:t>
            </a:r>
            <a:r>
              <a:rPr lang="en-US" sz="2000" b="1" dirty="0"/>
              <a:t> Improvements in North </a:t>
            </a:r>
            <a:r>
              <a:rPr lang="en-US" sz="2000" b="1" dirty="0" smtClean="0"/>
              <a:t>Carolina</a:t>
            </a:r>
          </a:p>
        </p:txBody>
      </p:sp>
      <p:pic>
        <p:nvPicPr>
          <p:cNvPr id="1026" name="Picture 2" descr="ABC11 Raleigh-Durham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17" y="1729670"/>
            <a:ext cx="4661641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joshstein.org/wp-content/uploads/2013/03/wral-logo.jpg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2481" y="621727"/>
            <a:ext cx="2238375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4110449" y="1422423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 smtClean="0"/>
              <a:t>Business leaders push for </a:t>
            </a:r>
          </a:p>
          <a:p>
            <a:pPr algn="ctr"/>
            <a:r>
              <a:rPr lang="en-US" sz="2000" b="1" dirty="0" smtClean="0"/>
              <a:t>more transportation funding</a:t>
            </a:r>
          </a:p>
        </p:txBody>
      </p:sp>
      <p:sp>
        <p:nvSpPr>
          <p:cNvPr id="5" name="Rectangle 4"/>
          <p:cNvSpPr/>
          <p:nvPr/>
        </p:nvSpPr>
        <p:spPr>
          <a:xfrm>
            <a:off x="342464" y="4920418"/>
            <a:ext cx="47863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/>
              <a:t>N.C. Chamber predicts transportation funding 'crisis,' calls for new ways to pay for roads, rail, </a:t>
            </a:r>
            <a:r>
              <a:rPr lang="en-US" sz="2000" b="1" dirty="0" smtClean="0"/>
              <a:t>etc.</a:t>
            </a:r>
          </a:p>
        </p:txBody>
      </p:sp>
      <p:pic>
        <p:nvPicPr>
          <p:cNvPr id="1034" name="Picture 10" descr="http://www.whoneedsnewspapers.org/images/nc/ncfo_masthead.png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76" y="4028784"/>
            <a:ext cx="4184291" cy="996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93438" y="263423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200" b="1" dirty="0"/>
              <a:t>NC Chamber: State will fall behind if roads not </a:t>
            </a:r>
            <a:r>
              <a:rPr lang="en-US" sz="2200" b="1" dirty="0" smtClean="0"/>
              <a:t>improved</a:t>
            </a:r>
          </a:p>
          <a:p>
            <a:endParaRPr lang="en-US" sz="2200" b="1" dirty="0"/>
          </a:p>
        </p:txBody>
      </p:sp>
      <p:pic>
        <p:nvPicPr>
          <p:cNvPr id="1036" name="Picture 12" descr="http://www.ap.org/Images/AP_RGB.png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5"/>
            <a:ext cx="1066800" cy="1234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5464731" y="5145702"/>
            <a:ext cx="32004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b="1" dirty="0">
                <a:latin typeface="Arial" panose="020B0604020202020204" pitchFamily="34" charset="0"/>
              </a:rPr>
              <a:t>Driving home the </a:t>
            </a:r>
            <a:endParaRPr lang="en-US" sz="2200" b="1" dirty="0" smtClean="0">
              <a:latin typeface="Arial" panose="020B0604020202020204" pitchFamily="34" charset="0"/>
            </a:endParaRPr>
          </a:p>
          <a:p>
            <a:pPr algn="ctr"/>
            <a:r>
              <a:rPr lang="en-US" sz="2200" b="1" dirty="0" smtClean="0">
                <a:latin typeface="Arial" panose="020B0604020202020204" pitchFamily="34" charset="0"/>
              </a:rPr>
              <a:t>coming </a:t>
            </a:r>
            <a:r>
              <a:rPr lang="en-US" sz="2200" b="1" dirty="0">
                <a:latin typeface="Arial" panose="020B0604020202020204" pitchFamily="34" charset="0"/>
              </a:rPr>
              <a:t>transportation </a:t>
            </a:r>
            <a:endParaRPr lang="en-US" sz="2200" b="1" dirty="0" smtClean="0">
              <a:latin typeface="Arial" panose="020B0604020202020204" pitchFamily="34" charset="0"/>
            </a:endParaRPr>
          </a:p>
          <a:p>
            <a:pPr algn="ctr"/>
            <a:r>
              <a:rPr lang="en-US" sz="2200" b="1" dirty="0" smtClean="0">
                <a:latin typeface="Arial" panose="020B0604020202020204" pitchFamily="34" charset="0"/>
              </a:rPr>
              <a:t>funding </a:t>
            </a:r>
            <a:r>
              <a:rPr lang="en-US" sz="2200" b="1" dirty="0">
                <a:latin typeface="Arial" panose="020B0604020202020204" pitchFamily="34" charset="0"/>
              </a:rPr>
              <a:t>crisis in </a:t>
            </a:r>
            <a:r>
              <a:rPr lang="en-US" sz="2200" b="1" dirty="0" smtClean="0">
                <a:latin typeface="Arial" panose="020B0604020202020204" pitchFamily="34" charset="0"/>
              </a:rPr>
              <a:t>NC</a:t>
            </a:r>
          </a:p>
        </p:txBody>
      </p:sp>
      <p:pic>
        <p:nvPicPr>
          <p:cNvPr id="1040" name="Picture 16" descr="http://precisionautoreels.com/masthead_logo.gif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3558" y="4439188"/>
            <a:ext cx="3101250" cy="720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419599" y="328610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2000" b="1" dirty="0"/>
              <a:t>NC Chamber, others back more transportation </a:t>
            </a:r>
            <a:r>
              <a:rPr lang="en-US" sz="2000" b="1" dirty="0" smtClean="0"/>
              <a:t>funding</a:t>
            </a:r>
          </a:p>
        </p:txBody>
      </p:sp>
      <p:pic>
        <p:nvPicPr>
          <p:cNvPr id="1042" name="Picture 18" descr="http://www.deltechomes.com/assets/Image/news/press_img_asheville_citizentimesLOGO.jpg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758" y="2550154"/>
            <a:ext cx="3421683" cy="744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13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838200"/>
            <a:ext cx="7772400" cy="685800"/>
          </a:xfrm>
        </p:spPr>
        <p:txBody>
          <a:bodyPr/>
          <a:lstStyle/>
          <a:p>
            <a:r>
              <a:rPr lang="en-US" dirty="0" smtClean="0"/>
              <a:t>Where are we now?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772400" cy="4648200"/>
          </a:xfrm>
        </p:spPr>
        <p:txBody>
          <a:bodyPr/>
          <a:lstStyle/>
          <a:p>
            <a:r>
              <a:rPr lang="en-US" dirty="0" smtClean="0"/>
              <a:t>Senate Bill 20</a:t>
            </a:r>
          </a:p>
          <a:p>
            <a:pPr lvl="1"/>
            <a:r>
              <a:rPr lang="en-US" dirty="0" smtClean="0"/>
              <a:t>Cuts gas </a:t>
            </a:r>
            <a:r>
              <a:rPr lang="en-US" dirty="0"/>
              <a:t>tax and </a:t>
            </a:r>
            <a:r>
              <a:rPr lang="en-US" dirty="0" smtClean="0"/>
              <a:t>freezes </a:t>
            </a:r>
            <a:r>
              <a:rPr lang="en-US" dirty="0"/>
              <a:t>the rate at 35 cents per </a:t>
            </a:r>
            <a:r>
              <a:rPr lang="en-US" dirty="0" smtClean="0"/>
              <a:t>gallon</a:t>
            </a:r>
          </a:p>
          <a:p>
            <a:pPr lvl="1"/>
            <a:endParaRPr lang="en-US" sz="800" dirty="0" smtClean="0"/>
          </a:p>
          <a:p>
            <a:pPr lvl="1"/>
            <a:r>
              <a:rPr lang="en-US" dirty="0" smtClean="0"/>
              <a:t>Sets this as </a:t>
            </a:r>
            <a:r>
              <a:rPr lang="en-US" dirty="0"/>
              <a:t>a floor to </a:t>
            </a:r>
            <a:r>
              <a:rPr lang="en-US" dirty="0" smtClean="0"/>
              <a:t>stabilize transportation </a:t>
            </a:r>
            <a:r>
              <a:rPr lang="en-US" dirty="0"/>
              <a:t>revenue </a:t>
            </a:r>
            <a:endParaRPr lang="en-US" dirty="0" smtClean="0"/>
          </a:p>
          <a:p>
            <a:pPr lvl="1"/>
            <a:endParaRPr lang="en-US" sz="800" dirty="0" smtClean="0"/>
          </a:p>
          <a:p>
            <a:pPr lvl="1"/>
            <a:r>
              <a:rPr lang="en-US" dirty="0" smtClean="0"/>
              <a:t>Prevents a drop to as low as 29 cents which would have lost hundreds of millions of dollars</a:t>
            </a:r>
          </a:p>
          <a:p>
            <a:r>
              <a:rPr lang="en-US" dirty="0" smtClean="0"/>
              <a:t>House Bill 927</a:t>
            </a:r>
          </a:p>
          <a:p>
            <a:pPr lvl="1"/>
            <a:r>
              <a:rPr lang="en-US" dirty="0" smtClean="0"/>
              <a:t>Cuts gas tax</a:t>
            </a:r>
          </a:p>
          <a:p>
            <a:pPr marL="457200" lvl="1" indent="0"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Increases highway use tax, as well as DMV, auto insurance, truck, car rental and vehicle registration fees</a:t>
            </a:r>
          </a:p>
          <a:p>
            <a:pPr marL="457200" lvl="1" indent="0">
              <a:buNone/>
            </a:pPr>
            <a:endParaRPr lang="en-US" sz="800" dirty="0" smtClean="0"/>
          </a:p>
          <a:p>
            <a:pPr lvl="1"/>
            <a:r>
              <a:rPr lang="en-US" dirty="0" smtClean="0"/>
              <a:t>Phases out highway trust fund transfers over four years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23044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47800"/>
            <a:ext cx="7848600" cy="442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8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99269"/>
            <a:ext cx="8077200" cy="685800"/>
          </a:xfrm>
        </p:spPr>
        <p:txBody>
          <a:bodyPr/>
          <a:lstStyle/>
          <a:p>
            <a:r>
              <a:rPr lang="en-US" dirty="0" smtClean="0"/>
              <a:t>Infrastructure &amp; Growth Leadership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50433"/>
            <a:ext cx="7772400" cy="1554768"/>
          </a:xfrm>
        </p:spPr>
        <p:txBody>
          <a:bodyPr/>
          <a:lstStyle/>
          <a:p>
            <a:r>
              <a:rPr lang="en-US" dirty="0"/>
              <a:t>The North Carolina business community widely recognizes the inextricable link between infrastructure and North Carolina’s ability to compete for job growth and economic </a:t>
            </a:r>
            <a:r>
              <a:rPr lang="en-US" dirty="0" smtClean="0"/>
              <a:t>development.</a:t>
            </a:r>
          </a:p>
          <a:p>
            <a:pPr marL="0" indent="0">
              <a:buNone/>
            </a:pPr>
            <a:endParaRPr lang="en-US" sz="1000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62" y="3480954"/>
            <a:ext cx="3723838" cy="2366070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85800" y="3505200"/>
            <a:ext cx="4419600" cy="2743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Char char="&gt;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Char char="&gt;"/>
              <a:defRPr sz="20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Char char="&gt;"/>
              <a:defRPr sz="24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>
                  <a:lumMod val="75000"/>
                  <a:lumOff val="25000"/>
                </a:schemeClr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  <a:cs typeface="ＭＳ Ｐゴシック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FD0700"/>
              </a:buClr>
              <a:buChar char="&gt;"/>
              <a:defRPr sz="16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en-US" dirty="0" smtClean="0"/>
              <a:t>Sufficient </a:t>
            </a:r>
            <a:r>
              <a:rPr lang="en-US" dirty="0"/>
              <a:t>physical infrastructure, including transportation, </a:t>
            </a:r>
            <a:r>
              <a:rPr lang="en-US" dirty="0" smtClean="0"/>
              <a:t>water </a:t>
            </a:r>
            <a:r>
              <a:rPr lang="en-US" dirty="0"/>
              <a:t>and sewer, energy and broadband, to meet future </a:t>
            </a:r>
            <a:r>
              <a:rPr lang="en-US" dirty="0" smtClean="0"/>
              <a:t>demand.</a:t>
            </a:r>
            <a:endParaRPr lang="en-US" kern="0" dirty="0" smtClean="0"/>
          </a:p>
          <a:p>
            <a:pPr marL="0" indent="0">
              <a:buFontTx/>
              <a:buNone/>
            </a:pPr>
            <a:endParaRPr lang="en-US" sz="1000" kern="0" dirty="0" smtClean="0"/>
          </a:p>
        </p:txBody>
      </p:sp>
    </p:spTree>
    <p:extLst>
      <p:ext uri="{BB962C8B-B14F-4D97-AF65-F5344CB8AC3E}">
        <p14:creationId xmlns:p14="http://schemas.microsoft.com/office/powerpoint/2010/main" val="1273693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</a:t>
            </a:r>
            <a:r>
              <a:rPr lang="en-US" dirty="0" smtClean="0"/>
              <a:t>What's </a:t>
            </a:r>
            <a:r>
              <a:rPr lang="en-US" dirty="0"/>
              <a:t>the </a:t>
            </a:r>
            <a:r>
              <a:rPr lang="en-US" dirty="0" smtClean="0"/>
              <a:t>Problem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33600"/>
            <a:ext cx="7772400" cy="4114800"/>
          </a:xfrm>
        </p:spPr>
        <p:txBody>
          <a:bodyPr/>
          <a:lstStyle/>
          <a:p>
            <a:r>
              <a:rPr lang="en-US" dirty="0" smtClean="0"/>
              <a:t>U.S</a:t>
            </a:r>
            <a:r>
              <a:rPr lang="en-US" dirty="0"/>
              <a:t>. Census Bureau </a:t>
            </a:r>
            <a:r>
              <a:rPr lang="en-US" dirty="0" smtClean="0"/>
              <a:t>projects NC to jump from 11</a:t>
            </a:r>
            <a:r>
              <a:rPr lang="en-US" baseline="30000" dirty="0" smtClean="0"/>
              <a:t>th</a:t>
            </a:r>
            <a:r>
              <a:rPr lang="en-US" dirty="0" smtClean="0"/>
              <a:t> most populous state to 7</a:t>
            </a:r>
            <a:r>
              <a:rPr lang="en-US" baseline="30000" dirty="0" smtClean="0"/>
              <a:t>th</a:t>
            </a:r>
            <a:r>
              <a:rPr lang="en-US" dirty="0" smtClean="0"/>
              <a:t> by 2030 - more </a:t>
            </a:r>
            <a:r>
              <a:rPr lang="en-US" dirty="0"/>
              <a:t>than 12.2 million </a:t>
            </a:r>
            <a:r>
              <a:rPr lang="en-US" dirty="0" smtClean="0"/>
              <a:t>residents</a:t>
            </a:r>
          </a:p>
          <a:p>
            <a:pPr marL="0" indent="0">
              <a:buNone/>
            </a:pPr>
            <a:endParaRPr lang="en-US" sz="800" dirty="0" smtClean="0"/>
          </a:p>
          <a:p>
            <a:r>
              <a:rPr lang="en-US" dirty="0" smtClean="0"/>
              <a:t>We need to create 1 million jobs to keep up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 smtClean="0"/>
              <a:t>Aging </a:t>
            </a:r>
            <a:r>
              <a:rPr lang="en-US" dirty="0"/>
              <a:t>roads and bridges... </a:t>
            </a:r>
            <a:r>
              <a:rPr lang="en-US" dirty="0" smtClean="0"/>
              <a:t>Rank 2</a:t>
            </a:r>
            <a:r>
              <a:rPr lang="en-US" baseline="30000" dirty="0" smtClean="0"/>
              <a:t>nd</a:t>
            </a:r>
            <a:r>
              <a:rPr lang="en-US" dirty="0" smtClean="0"/>
              <a:t> nationally for most non-interstate-rural road deaths, 30</a:t>
            </a:r>
            <a:r>
              <a:rPr lang="en-US" dirty="0"/>
              <a:t>% </a:t>
            </a:r>
            <a:r>
              <a:rPr lang="en-US" dirty="0" smtClean="0"/>
              <a:t>of bridges are structurally deficient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 smtClean="0"/>
              <a:t>Metro </a:t>
            </a:r>
            <a:r>
              <a:rPr lang="en-US" dirty="0"/>
              <a:t>population will </a:t>
            </a:r>
            <a:r>
              <a:rPr lang="en-US" dirty="0" smtClean="0"/>
              <a:t>double (Charlotte and Raleigh)</a:t>
            </a:r>
          </a:p>
        </p:txBody>
      </p:sp>
    </p:spTree>
    <p:extLst>
      <p:ext uri="{BB962C8B-B14F-4D97-AF65-F5344CB8AC3E}">
        <p14:creationId xmlns:p14="http://schemas.microsoft.com/office/powerpoint/2010/main" val="1534085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43000"/>
            <a:ext cx="7772400" cy="685800"/>
          </a:xfrm>
        </p:spPr>
        <p:txBody>
          <a:bodyPr/>
          <a:lstStyle/>
          <a:p>
            <a:r>
              <a:rPr lang="en-US" dirty="0" smtClean="0"/>
              <a:t>So What’s the Problem?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752600"/>
            <a:ext cx="7772400" cy="4724400"/>
          </a:xfrm>
        </p:spPr>
        <p:txBody>
          <a:bodyPr/>
          <a:lstStyle/>
          <a:p>
            <a:r>
              <a:rPr lang="en-US" dirty="0"/>
              <a:t>Increased CAFE </a:t>
            </a:r>
            <a:r>
              <a:rPr lang="en-US" dirty="0" smtClean="0"/>
              <a:t>standards in 2018, </a:t>
            </a:r>
            <a:r>
              <a:rPr lang="en-US" dirty="0"/>
              <a:t>cars become more efficient, use less gas, less gas tax revenue </a:t>
            </a:r>
            <a:r>
              <a:rPr lang="en-US" dirty="0" smtClean="0"/>
              <a:t>collected</a:t>
            </a:r>
          </a:p>
          <a:p>
            <a:pPr marL="0" indent="0">
              <a:buNone/>
            </a:pPr>
            <a:endParaRPr lang="en-US" sz="800" dirty="0"/>
          </a:p>
          <a:p>
            <a:r>
              <a:rPr lang="en-US" dirty="0" smtClean="0"/>
              <a:t>July 1 marks the “fiscal cliff” </a:t>
            </a:r>
            <a:r>
              <a:rPr lang="en-US" dirty="0"/>
              <a:t>for </a:t>
            </a:r>
            <a:r>
              <a:rPr lang="en-US" dirty="0" smtClean="0"/>
              <a:t>NC, </a:t>
            </a:r>
            <a:r>
              <a:rPr lang="en-US" dirty="0"/>
              <a:t>gas tax revenue cut </a:t>
            </a:r>
            <a:r>
              <a:rPr lang="en-US" dirty="0" smtClean="0"/>
              <a:t>occurs – projected to be a $400-500 </a:t>
            </a:r>
            <a:r>
              <a:rPr lang="en-US" dirty="0"/>
              <a:t>million cut in NCDOT </a:t>
            </a:r>
            <a:r>
              <a:rPr lang="en-US" dirty="0" smtClean="0"/>
              <a:t>budget annually</a:t>
            </a:r>
          </a:p>
          <a:p>
            <a:endParaRPr lang="en-US" sz="800" dirty="0"/>
          </a:p>
          <a:p>
            <a:r>
              <a:rPr lang="en-US" dirty="0" smtClean="0"/>
              <a:t>Uncertain </a:t>
            </a:r>
            <a:r>
              <a:rPr lang="en-US" dirty="0"/>
              <a:t>federal highway funding commitment to </a:t>
            </a:r>
            <a:r>
              <a:rPr lang="en-US" dirty="0" smtClean="0"/>
              <a:t>NC</a:t>
            </a:r>
            <a:endParaRPr lang="en-US" sz="800" dirty="0" smtClean="0"/>
          </a:p>
          <a:p>
            <a:endParaRPr lang="en-US" sz="800" dirty="0" smtClean="0"/>
          </a:p>
          <a:p>
            <a:r>
              <a:rPr lang="en-US" dirty="0" smtClean="0"/>
              <a:t>No long-term </a:t>
            </a:r>
            <a:r>
              <a:rPr lang="en-US" dirty="0"/>
              <a:t>plan to fund </a:t>
            </a:r>
            <a:r>
              <a:rPr lang="en-US" dirty="0" smtClean="0"/>
              <a:t>the $65 billion </a:t>
            </a:r>
            <a:r>
              <a:rPr lang="en-US" dirty="0"/>
              <a:t>in infrastructure needs in </a:t>
            </a:r>
            <a:r>
              <a:rPr lang="en-US" dirty="0" smtClean="0"/>
              <a:t>our state</a:t>
            </a:r>
          </a:p>
          <a:p>
            <a:endParaRPr lang="en-US" sz="800" dirty="0"/>
          </a:p>
          <a:p>
            <a:r>
              <a:rPr lang="en-US" dirty="0" smtClean="0"/>
              <a:t>Decaying </a:t>
            </a:r>
            <a:r>
              <a:rPr lang="en-US" dirty="0"/>
              <a:t>infrastructure hurts </a:t>
            </a:r>
            <a:r>
              <a:rPr lang="en-US" dirty="0" smtClean="0"/>
              <a:t>our </a:t>
            </a:r>
            <a:r>
              <a:rPr lang="en-US" dirty="0"/>
              <a:t>ability to compete</a:t>
            </a:r>
          </a:p>
        </p:txBody>
      </p:sp>
    </p:spTree>
    <p:extLst>
      <p:ext uri="{BB962C8B-B14F-4D97-AF65-F5344CB8AC3E}">
        <p14:creationId xmlns:p14="http://schemas.microsoft.com/office/powerpoint/2010/main" val="2713117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Would Happen If . . 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NCDOT funding increased by $5-10 billion over the next 10 years?</a:t>
            </a:r>
          </a:p>
          <a:p>
            <a:r>
              <a:rPr lang="en-US" dirty="0" smtClean="0"/>
              <a:t>The NC Chamber made this an economic/jobs issue?</a:t>
            </a:r>
          </a:p>
          <a:p>
            <a:r>
              <a:rPr lang="en-US" dirty="0" smtClean="0"/>
              <a:t>North Carolina politicians believed that infrastructure investment is critical and action in 2015 is a better option than delay?</a:t>
            </a:r>
          </a:p>
          <a:p>
            <a:r>
              <a:rPr lang="en-US" dirty="0" smtClean="0"/>
              <a:t>We created a pattern interrupt to generate a different outcome; new messenger/message?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740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Campaign </a:t>
            </a:r>
            <a:r>
              <a:rPr lang="en-US" dirty="0" smtClean="0"/>
              <a:t>Objectives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4343400"/>
          </a:xfrm>
        </p:spPr>
        <p:txBody>
          <a:bodyPr/>
          <a:lstStyle/>
          <a:p>
            <a:r>
              <a:rPr lang="en-US" dirty="0"/>
              <a:t>M</a:t>
            </a:r>
            <a:r>
              <a:rPr lang="en-US" dirty="0" smtClean="0"/>
              <a:t>obilize </a:t>
            </a:r>
            <a:r>
              <a:rPr lang="en-US" dirty="0"/>
              <a:t>the organized business community to action, build and sustain momentum for a defined </a:t>
            </a:r>
            <a:r>
              <a:rPr lang="en-US" dirty="0" smtClean="0"/>
              <a:t>period</a:t>
            </a:r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emonstrate business </a:t>
            </a:r>
            <a:r>
              <a:rPr lang="en-US" dirty="0"/>
              <a:t>support to the NCGA and </a:t>
            </a:r>
            <a:r>
              <a:rPr lang="en-US" dirty="0" smtClean="0"/>
              <a:t>Gov. – this must remain a priority</a:t>
            </a:r>
          </a:p>
          <a:p>
            <a:r>
              <a:rPr lang="en-US" dirty="0" smtClean="0"/>
              <a:t>Neutralize </a:t>
            </a:r>
            <a:r>
              <a:rPr lang="en-US" dirty="0"/>
              <a:t>far right </a:t>
            </a:r>
            <a:r>
              <a:rPr lang="en-US" dirty="0" smtClean="0"/>
              <a:t>anti-government </a:t>
            </a:r>
            <a:r>
              <a:rPr lang="en-US" dirty="0"/>
              <a:t>crowd and far left </a:t>
            </a:r>
            <a:r>
              <a:rPr lang="en-US" dirty="0" smtClean="0"/>
              <a:t>anti-growth </a:t>
            </a:r>
            <a:r>
              <a:rPr lang="en-US" dirty="0"/>
              <a:t>groups</a:t>
            </a:r>
          </a:p>
          <a:p>
            <a:r>
              <a:rPr lang="en-US" dirty="0" smtClean="0"/>
              <a:t>This is not </a:t>
            </a:r>
            <a:r>
              <a:rPr lang="en-US" dirty="0"/>
              <a:t>a campaign to shape and change public </a:t>
            </a:r>
            <a:r>
              <a:rPr lang="en-US" dirty="0" smtClean="0"/>
              <a:t>opinion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415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what have we done so far....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7772400" cy="4343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Hired </a:t>
            </a:r>
            <a:r>
              <a:rPr lang="en-US" dirty="0"/>
              <a:t>P</a:t>
            </a:r>
            <a:r>
              <a:rPr lang="en-US" dirty="0" smtClean="0"/>
              <a:t>ublic Opinion Strategies</a:t>
            </a:r>
            <a:r>
              <a:rPr lang="en-US" dirty="0"/>
              <a:t>, a national </a:t>
            </a:r>
            <a:r>
              <a:rPr lang="en-US" dirty="0" smtClean="0"/>
              <a:t>Republican </a:t>
            </a:r>
            <a:r>
              <a:rPr lang="en-US" dirty="0"/>
              <a:t>polling firm to do a statewide voter </a:t>
            </a:r>
            <a:r>
              <a:rPr lang="en-US" dirty="0" smtClean="0"/>
              <a:t>poll (November 2014)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Hired the Institute for Transportation Research and Education (ITRE) out of NC State to </a:t>
            </a:r>
            <a:r>
              <a:rPr lang="en-US" dirty="0"/>
              <a:t>do a </a:t>
            </a:r>
            <a:r>
              <a:rPr lang="en-US" dirty="0" smtClean="0"/>
              <a:t>comprehensive macro </a:t>
            </a:r>
            <a:r>
              <a:rPr lang="en-US" dirty="0"/>
              <a:t>economic analysis </a:t>
            </a:r>
            <a:r>
              <a:rPr lang="en-US" dirty="0" smtClean="0"/>
              <a:t>on the </a:t>
            </a:r>
            <a:r>
              <a:rPr lang="en-US" dirty="0"/>
              <a:t>fiscal impact of positive action in NC and the negative consequences of inaction.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B</a:t>
            </a:r>
            <a:r>
              <a:rPr lang="en-US" dirty="0" smtClean="0"/>
              <a:t>enchmark </a:t>
            </a:r>
            <a:r>
              <a:rPr lang="en-US" dirty="0"/>
              <a:t>research on how other state chambers have dealt with this issue, learned the good and the </a:t>
            </a:r>
            <a:r>
              <a:rPr lang="en-US" dirty="0" smtClean="0"/>
              <a:t>bad - </a:t>
            </a:r>
            <a:r>
              <a:rPr lang="en-US" dirty="0"/>
              <a:t>Michigan, Virginia, Iowa, Texas</a:t>
            </a:r>
            <a:r>
              <a:rPr lang="en-US"/>
              <a:t>, </a:t>
            </a:r>
            <a:r>
              <a:rPr lang="en-US" smtClean="0"/>
              <a:t>Pennsylvania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6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36" y="1066800"/>
            <a:ext cx="7772400" cy="685800"/>
          </a:xfrm>
        </p:spPr>
        <p:txBody>
          <a:bodyPr/>
          <a:lstStyle/>
          <a:p>
            <a:r>
              <a:rPr lang="en-US" dirty="0"/>
              <a:t>So what have we done so far....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20437" y="1752600"/>
            <a:ext cx="3810000" cy="4572000"/>
          </a:xfrm>
        </p:spPr>
        <p:txBody>
          <a:bodyPr/>
          <a:lstStyle/>
          <a:p>
            <a:pPr marL="457200" indent="-457200">
              <a:buFont typeface="+mj-lt"/>
              <a:buAutoNum type="arabicPeriod" startAt="4"/>
            </a:pPr>
            <a:r>
              <a:rPr lang="en-US" sz="2200" dirty="0" smtClean="0"/>
              <a:t>Built </a:t>
            </a:r>
            <a:r>
              <a:rPr lang="en-US" sz="2200" dirty="0"/>
              <a:t>a significant statewide coalition of local chambers, associations, business groups and companies willing to support change and invest in </a:t>
            </a:r>
            <a:r>
              <a:rPr lang="en-US" sz="2200" dirty="0" smtClean="0"/>
              <a:t>North Carolina’s </a:t>
            </a:r>
            <a:r>
              <a:rPr lang="en-US" sz="2200" dirty="0"/>
              <a:t>future </a:t>
            </a:r>
          </a:p>
          <a:p>
            <a:pPr marL="457200" indent="-457200">
              <a:buFont typeface="+mj-lt"/>
              <a:buAutoNum type="arabicPeriod" startAt="4"/>
            </a:pPr>
            <a:r>
              <a:rPr lang="en-US" sz="2200" dirty="0"/>
              <a:t>Developed </a:t>
            </a:r>
            <a:r>
              <a:rPr lang="en-US" sz="2200" dirty="0" smtClean="0"/>
              <a:t>an </a:t>
            </a:r>
            <a:r>
              <a:rPr lang="en-US" sz="2200" dirty="0"/>
              <a:t>advocacy plan </a:t>
            </a:r>
            <a:r>
              <a:rPr lang="en-US" sz="2200" dirty="0" smtClean="0"/>
              <a:t>that </a:t>
            </a:r>
            <a:r>
              <a:rPr lang="en-US" sz="2200" dirty="0"/>
              <a:t>the </a:t>
            </a:r>
            <a:r>
              <a:rPr lang="en-US" sz="2200" dirty="0" smtClean="0"/>
              <a:t>NC Chamber </a:t>
            </a:r>
            <a:r>
              <a:rPr lang="en-US" sz="2200" dirty="0"/>
              <a:t>and coalition </a:t>
            </a:r>
            <a:r>
              <a:rPr lang="en-US" sz="2200" dirty="0" smtClean="0"/>
              <a:t>are working in </a:t>
            </a:r>
            <a:r>
              <a:rPr lang="en-US" sz="2200" dirty="0"/>
              <a:t>the 2015 long session</a:t>
            </a:r>
            <a:r>
              <a:rPr lang="en-US" sz="2200" dirty="0" smtClean="0"/>
              <a:t>.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364" y="2825608"/>
            <a:ext cx="4320340" cy="243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9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7094</TotalTime>
  <Words>1175</Words>
  <Application>Microsoft Office PowerPoint</Application>
  <PresentationFormat>On-screen Show (4:3)</PresentationFormat>
  <Paragraphs>214</Paragraphs>
  <Slides>22</Slides>
  <Notes>21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Blank Presentation</vt:lpstr>
      <vt:lpstr>PowerPoint Presentation</vt:lpstr>
      <vt:lpstr>Situation Analysis </vt:lpstr>
      <vt:lpstr>Infrastructure &amp; Growth Leadership </vt:lpstr>
      <vt:lpstr>So What's the Problem? </vt:lpstr>
      <vt:lpstr>So What’s the Problem? </vt:lpstr>
      <vt:lpstr>What Would Happen If . . .</vt:lpstr>
      <vt:lpstr>Campaign Objectives </vt:lpstr>
      <vt:lpstr>So what have we done so far.... </vt:lpstr>
      <vt:lpstr>So what have we done so far.... </vt:lpstr>
      <vt:lpstr>So what have we done so far.... </vt:lpstr>
      <vt:lpstr>Public Opinion Poll Findings </vt:lpstr>
      <vt:lpstr>Key Messages </vt:lpstr>
      <vt:lpstr>CEO Poll Results – 2014 The NC Chamber conducts an annual CEO Poll to gauge top business concerns and optimism levels among North Carolina’s job creators.  </vt:lpstr>
      <vt:lpstr>Study Results:  Diversifying Revenues to Improve Commerce and Economic Prosperity</vt:lpstr>
      <vt:lpstr>Study Results: 16 Ideas to Increasing Infrastructure Funding</vt:lpstr>
      <vt:lpstr>The Opposition </vt:lpstr>
      <vt:lpstr>Major Assumptions</vt:lpstr>
      <vt:lpstr>Who is on Our Side: Broad-Based Coalition Coalition for a Prosperous Future     </vt:lpstr>
      <vt:lpstr>Why It’s Now or Never This opportunity will not present itself again in the near future.</vt:lpstr>
      <vt:lpstr>PowerPoint Presentation</vt:lpstr>
      <vt:lpstr>Where are we now?</vt:lpstr>
      <vt:lpstr>PowerPoint Presentation</vt:lpstr>
    </vt:vector>
  </TitlesOfParts>
  <Company>Dean Logan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Dean Logan</dc:creator>
  <cp:lastModifiedBy>Ellis Powell</cp:lastModifiedBy>
  <cp:revision>595</cp:revision>
  <cp:lastPrinted>2015-02-04T20:46:18Z</cp:lastPrinted>
  <dcterms:created xsi:type="dcterms:W3CDTF">2007-04-02T14:39:03Z</dcterms:created>
  <dcterms:modified xsi:type="dcterms:W3CDTF">2015-04-23T13:52:14Z</dcterms:modified>
</cp:coreProperties>
</file>