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1" r:id="rId3"/>
    <p:sldId id="260" r:id="rId4"/>
    <p:sldId id="264" r:id="rId5"/>
    <p:sldId id="265" r:id="rId6"/>
    <p:sldId id="280" r:id="rId7"/>
    <p:sldId id="282" r:id="rId8"/>
    <p:sldId id="266" r:id="rId9"/>
    <p:sldId id="267" r:id="rId10"/>
    <p:sldId id="276" r:id="rId11"/>
    <p:sldId id="277" r:id="rId12"/>
    <p:sldId id="275" r:id="rId13"/>
    <p:sldId id="281" r:id="rId14"/>
    <p:sldId id="268" r:id="rId15"/>
    <p:sldId id="270" r:id="rId16"/>
    <p:sldId id="278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3" autoAdjust="0"/>
    <p:restoredTop sz="94687" autoAdjust="0"/>
  </p:normalViewPr>
  <p:slideViewPr>
    <p:cSldViewPr>
      <p:cViewPr varScale="1">
        <p:scale>
          <a:sx n="80" d="100"/>
          <a:sy n="80" d="100"/>
        </p:scale>
        <p:origin x="-12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289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9ECB1-29F0-4CDF-BBB2-9D901B178C7A}" type="datetimeFigureOut">
              <a:rPr lang="en-US" smtClean="0"/>
              <a:pPr/>
              <a:t>3/24/2010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07159-7F78-451D-9DF4-409829FCC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A8234-508C-4DDE-8E6D-A47D37CF3AEA}" type="datetimeFigureOut">
              <a:rPr lang="en-US" smtClean="0"/>
              <a:pPr/>
              <a:t>3/24/2010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59CA0-26A0-4302-9B3F-DF96DD1D79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9CA0-26A0-4302-9B3F-DF96DD1D79CD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9CA0-26A0-4302-9B3F-DF96DD1D79C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F4BE-280B-4832-8C8D-FE6F346F2FF6}" type="datetimeFigureOut">
              <a:rPr lang="en-US" smtClean="0"/>
              <a:pPr/>
              <a:t>3/24/2010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B1FF-D357-400F-9C2A-0F7453F610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F4BE-280B-4832-8C8D-FE6F346F2FF6}" type="datetimeFigureOut">
              <a:rPr lang="en-US" smtClean="0"/>
              <a:pPr/>
              <a:t>3/24/2010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B1FF-D357-400F-9C2A-0F7453F610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F4BE-280B-4832-8C8D-FE6F346F2FF6}" type="datetimeFigureOut">
              <a:rPr lang="en-US" smtClean="0"/>
              <a:pPr/>
              <a:t>3/24/2010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B1FF-D357-400F-9C2A-0F7453F610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F4BE-280B-4832-8C8D-FE6F346F2FF6}" type="datetimeFigureOut">
              <a:rPr lang="en-US" smtClean="0"/>
              <a:pPr/>
              <a:t>3/24/2010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B1FF-D357-400F-9C2A-0F7453F610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F4BE-280B-4832-8C8D-FE6F346F2FF6}" type="datetimeFigureOut">
              <a:rPr lang="en-US" smtClean="0"/>
              <a:pPr/>
              <a:t>3/24/2010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B1FF-D357-400F-9C2A-0F7453F610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F4BE-280B-4832-8C8D-FE6F346F2FF6}" type="datetimeFigureOut">
              <a:rPr lang="en-US" smtClean="0"/>
              <a:pPr/>
              <a:t>3/24/2010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B1FF-D357-400F-9C2A-0F7453F610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F4BE-280B-4832-8C8D-FE6F346F2FF6}" type="datetimeFigureOut">
              <a:rPr lang="en-US" smtClean="0"/>
              <a:pPr/>
              <a:t>3/24/2010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B1FF-D357-400F-9C2A-0F7453F610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F4BE-280B-4832-8C8D-FE6F346F2FF6}" type="datetimeFigureOut">
              <a:rPr lang="en-US" smtClean="0"/>
              <a:pPr/>
              <a:t>3/24/2010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B1FF-D357-400F-9C2A-0F7453F610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F4BE-280B-4832-8C8D-FE6F346F2FF6}" type="datetimeFigureOut">
              <a:rPr lang="en-US" smtClean="0"/>
              <a:pPr/>
              <a:t>3/24/2010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B1FF-D357-400F-9C2A-0F7453F610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F4BE-280B-4832-8C8D-FE6F346F2FF6}" type="datetimeFigureOut">
              <a:rPr lang="en-US" smtClean="0"/>
              <a:pPr/>
              <a:t>3/24/2010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B1FF-D357-400F-9C2A-0F7453F610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F4BE-280B-4832-8C8D-FE6F346F2FF6}" type="datetimeFigureOut">
              <a:rPr lang="en-US" smtClean="0"/>
              <a:pPr/>
              <a:t>3/24/2010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B1FF-D357-400F-9C2A-0F7453F610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000"/>
            <a:lum/>
          </a:blip>
          <a:srcRect/>
          <a:tile tx="0" ty="0" sx="55000" sy="5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FF4BE-280B-4832-8C8D-FE6F346F2FF6}" type="datetimeFigureOut">
              <a:rPr lang="en-US" smtClean="0"/>
              <a:pPr/>
              <a:t>3/24/2010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BB1FF-D357-400F-9C2A-0F7453F610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 &amp; Ca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5257800"/>
            <a:ext cx="1520436" cy="122783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Thin Lift Asphalt Overlays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42900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</a:rPr>
              <a:t>Christie Bishop Barbee</a:t>
            </a:r>
          </a:p>
          <a:p>
            <a:pPr algn="l"/>
            <a:r>
              <a:rPr lang="en-US" dirty="0" smtClean="0">
                <a:solidFill>
                  <a:srgbClr val="C00000"/>
                </a:solidFill>
              </a:rPr>
              <a:t>Joint Asphalt Training</a:t>
            </a:r>
          </a:p>
          <a:p>
            <a:pPr algn="l"/>
            <a:r>
              <a:rPr lang="en-US" dirty="0" smtClean="0">
                <a:solidFill>
                  <a:srgbClr val="C00000"/>
                </a:solidFill>
              </a:rPr>
              <a:t>March 24, 2010</a:t>
            </a:r>
          </a:p>
          <a:p>
            <a:pPr algn="l"/>
            <a:endParaRPr lang="en-US" sz="2800" dirty="0"/>
          </a:p>
        </p:txBody>
      </p:sp>
      <p:pic>
        <p:nvPicPr>
          <p:cNvPr id="1026" name="Picture 2" descr="C:\Documents and Settings\Christie\My Documents\My Pictures\NCDOT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5181600"/>
            <a:ext cx="173736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Advantages</a:t>
            </a:r>
            <a:r>
              <a:rPr lang="en-US" sz="4800" dirty="0" smtClean="0">
                <a:solidFill>
                  <a:srgbClr val="C00000"/>
                </a:solidFill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</a:rPr>
              <a:t>of S 4.75A Mix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Smoothness</a:t>
            </a:r>
          </a:p>
          <a:p>
            <a:r>
              <a:rPr lang="en-US" sz="4000" dirty="0" smtClean="0"/>
              <a:t>Longer Life</a:t>
            </a:r>
          </a:p>
          <a:p>
            <a:r>
              <a:rPr lang="en-US" sz="4000" dirty="0" smtClean="0"/>
              <a:t>Increased Strength</a:t>
            </a:r>
          </a:p>
          <a:p>
            <a:r>
              <a:rPr lang="en-US" sz="4000" dirty="0" smtClean="0"/>
              <a:t>Better for the Environment</a:t>
            </a:r>
          </a:p>
          <a:p>
            <a:r>
              <a:rPr lang="en-US" sz="4000" dirty="0" smtClean="0"/>
              <a:t>Cost Effective</a:t>
            </a:r>
          </a:p>
          <a:p>
            <a:r>
              <a:rPr lang="en-US" sz="4000" dirty="0" smtClean="0"/>
              <a:t>Ease of Use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py (2) of Thin lift Brochure phot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0"/>
            <a:ext cx="5943600" cy="71846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066800"/>
          <a:ext cx="9144000" cy="53644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599"/>
                <a:gridCol w="822752"/>
                <a:gridCol w="1503791"/>
                <a:gridCol w="1688286"/>
                <a:gridCol w="1688286"/>
                <a:gridCol w="1688286"/>
              </a:tblGrid>
              <a:tr h="48768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$/sy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Cost/Mile</a:t>
                      </a:r>
                    </a:p>
                    <a:p>
                      <a:pPr algn="ctr"/>
                      <a:r>
                        <a:rPr lang="en-US" dirty="0" smtClean="0"/>
                        <a:t>(24’ wide)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Life Extension</a:t>
                      </a:r>
                    </a:p>
                    <a:p>
                      <a:pPr algn="ctr"/>
                      <a:r>
                        <a:rPr lang="en-US" dirty="0" smtClean="0"/>
                        <a:t>(Years)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Cost/Mile/Year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Application Rate</a:t>
                      </a:r>
                      <a:endParaRPr lang="en-US" dirty="0"/>
                    </a:p>
                  </a:txBody>
                  <a:tcPr/>
                </a:tc>
              </a:tr>
              <a:tr h="65531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Micro-surfacing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June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$35,200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$7,040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24#/sy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June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$38,861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$7,772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24#/sy</a:t>
                      </a:r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Thin-Lift Asphalt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AC adjusted for June 2008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April 2008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$38,298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$3,829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70#/sy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December 2007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$37,453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$3,745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70#/sy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July</a:t>
                      </a:r>
                      <a:r>
                        <a:rPr lang="en-US" sz="1800" baseline="0" dirty="0" smtClean="0"/>
                        <a:t> 2008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$39,283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$3,928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70#/sy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July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$38,720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$3,872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70#/sy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3048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Preventive Maintenance Treatment Cost Comparison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 smtClean="0"/>
              <a:t>Looking for Solutions   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C00000"/>
                </a:solidFill>
              </a:rPr>
              <a:t>Preservation funds are being used to address resurfacing needs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Micro-surfacing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HIP Recycling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Thin Asphalt Overlays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Novachip</a:t>
            </a:r>
          </a:p>
          <a:p>
            <a:pPr lvl="1"/>
            <a:endParaRPr lang="en-US" sz="3200" dirty="0" smtClean="0"/>
          </a:p>
          <a:p>
            <a:endParaRPr lang="en-US" dirty="0"/>
          </a:p>
        </p:txBody>
      </p:sp>
      <p:pic>
        <p:nvPicPr>
          <p:cNvPr id="4" name="Picture 3" descr="dollar stretch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304800"/>
            <a:ext cx="2717800" cy="14057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381000"/>
            <a:ext cx="25165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Novachip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371600"/>
            <a:ext cx="7239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Concrete </a:t>
            </a:r>
          </a:p>
          <a:p>
            <a:r>
              <a:rPr lang="en-US" sz="3600" dirty="0" smtClean="0"/>
              <a:t>		</a:t>
            </a:r>
            <a:r>
              <a:rPr lang="en-US" sz="3600" dirty="0" smtClean="0">
                <a:solidFill>
                  <a:srgbClr val="C00000"/>
                </a:solidFill>
              </a:rPr>
              <a:t>has performed well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HMA</a:t>
            </a:r>
          </a:p>
          <a:p>
            <a:r>
              <a:rPr lang="en-US" sz="3600" dirty="0" smtClean="0"/>
              <a:t>		</a:t>
            </a:r>
            <a:r>
              <a:rPr lang="en-US" sz="3600" dirty="0" smtClean="0">
                <a:solidFill>
                  <a:srgbClr val="C00000"/>
                </a:solidFill>
              </a:rPr>
              <a:t>no good reason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Expensive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Patent on process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Availability  			</a:t>
            </a:r>
          </a:p>
          <a:p>
            <a:r>
              <a:rPr lang="en-US" sz="3600" dirty="0" smtClean="0"/>
              <a:t>		materials</a:t>
            </a:r>
          </a:p>
          <a:p>
            <a:r>
              <a:rPr lang="en-US" sz="3600" dirty="0" smtClean="0"/>
              <a:t>		paver   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HMA Alternative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Must be competitive in cost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Must perform as well or better 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Must use readily available materials</a:t>
            </a:r>
          </a:p>
          <a:p>
            <a:pPr>
              <a:buNone/>
            </a:pPr>
            <a:endParaRPr lang="en-US" sz="4400" dirty="0" smtClean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3810000"/>
            <a:ext cx="387798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Solution	</a:t>
            </a:r>
          </a:p>
          <a:p>
            <a:endParaRPr lang="en-US" sz="4400" dirty="0" smtClean="0"/>
          </a:p>
          <a:p>
            <a:r>
              <a:rPr lang="en-US" sz="4400" spc="600" dirty="0" smtClean="0"/>
              <a:t>				</a:t>
            </a:r>
            <a:endParaRPr lang="en-US" sz="4400" spc="600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4038600"/>
            <a:ext cx="2242131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</a:rPr>
              <a:t>OGFC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Quieter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Safer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Cooler</a:t>
            </a:r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Why Asphalt?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Funding Crisis Places Emphasis on Preservation and Maintenance</a:t>
            </a:r>
          </a:p>
          <a:p>
            <a:r>
              <a:rPr lang="en-US" sz="4000" dirty="0" smtClean="0"/>
              <a:t>Cost Effective</a:t>
            </a:r>
          </a:p>
          <a:p>
            <a:r>
              <a:rPr lang="en-US" sz="4000" dirty="0" smtClean="0"/>
              <a:t>Black is Green</a:t>
            </a:r>
          </a:p>
          <a:p>
            <a:r>
              <a:rPr lang="en-US" sz="4000" dirty="0" smtClean="0"/>
              <a:t>Provides Good Jobs for NC Workers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Christie\My Documents\My Pictures\maui r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09250"/>
            <a:ext cx="4495800" cy="67487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0" y="2057400"/>
            <a:ext cx="29682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Thank you!</a:t>
            </a:r>
            <a:endParaRPr lang="en-US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t of mon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84370" y="2286000"/>
            <a:ext cx="3178629" cy="27813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5300" dirty="0" smtClean="0">
                <a:solidFill>
                  <a:srgbClr val="C00000"/>
                </a:solidFill>
              </a:rPr>
              <a:t>Maintenance Using HMA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5257800"/>
            <a:ext cx="36373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Contract Resurfacing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3657600"/>
            <a:ext cx="2412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$</a:t>
            </a:r>
            <a:r>
              <a:rPr lang="en-US" sz="3200" dirty="0" smtClean="0"/>
              <a:t>300 million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1905000"/>
            <a:ext cx="6349239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Largest State Maintained System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79,000 miles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Total Resurfacing Needs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r>
              <a:rPr lang="en-US" sz="2800" dirty="0" smtClean="0"/>
              <a:t>	</a:t>
            </a:r>
          </a:p>
          <a:p>
            <a:r>
              <a:rPr lang="en-US" sz="2800" dirty="0" smtClean="0"/>
              <a:t>	</a:t>
            </a:r>
            <a:endParaRPr lang="en-US" sz="2800" b="1" spc="3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46482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pc="300" dirty="0" smtClean="0">
                <a:solidFill>
                  <a:srgbClr val="FF0000"/>
                </a:solidFill>
              </a:rPr>
              <a:t>$450 MILLION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t of mon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2819400"/>
            <a:ext cx="2138136" cy="187086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Preventive Maintenance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800600"/>
            <a:ext cx="356661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System Preservation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36576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$100 million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1600200"/>
            <a:ext cx="46482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Approved Uses of Funds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Micro-surfacing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Chip Seals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HIP Recycling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Novachip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Asphalt Overlays</a:t>
            </a:r>
          </a:p>
          <a:p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 smtClean="0"/>
              <a:t>Looking for Solutions   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C00000"/>
                </a:solidFill>
              </a:rPr>
              <a:t>Preservation funds are being used to address resurfacing needs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Micro-surfacing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HIP Recycling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Thin Asphalt Overlays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Novachip</a:t>
            </a:r>
          </a:p>
          <a:p>
            <a:pPr lvl="1"/>
            <a:endParaRPr lang="en-US" sz="3200" dirty="0" smtClean="0"/>
          </a:p>
          <a:p>
            <a:endParaRPr lang="en-US" dirty="0"/>
          </a:p>
        </p:txBody>
      </p:sp>
      <p:pic>
        <p:nvPicPr>
          <p:cNvPr id="4" name="Picture 3" descr="dollar stretch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304800"/>
            <a:ext cx="2717800" cy="14057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umpy road sig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4191000"/>
            <a:ext cx="1228725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Micro-surfacing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Polymer modified slurry seal</a:t>
            </a:r>
          </a:p>
          <a:p>
            <a:endParaRPr lang="en-US" dirty="0" smtClean="0"/>
          </a:p>
          <a:p>
            <a:r>
              <a:rPr lang="en-US" dirty="0" smtClean="0"/>
              <a:t>Placed at rate of 24 lbs. per square yard</a:t>
            </a:r>
          </a:p>
          <a:p>
            <a:endParaRPr lang="en-US" dirty="0" smtClean="0"/>
          </a:p>
          <a:p>
            <a:r>
              <a:rPr lang="en-US" dirty="0" smtClean="0"/>
              <a:t>Homeowners and motorists don’t like it</a:t>
            </a:r>
          </a:p>
          <a:p>
            <a:pPr>
              <a:buNone/>
            </a:pPr>
            <a:r>
              <a:rPr lang="en-US" dirty="0" smtClean="0"/>
              <a:t>						</a:t>
            </a:r>
            <a:endParaRPr lang="en-US" b="1" spc="600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Life Expectancy of 5-7 years</a:t>
            </a:r>
          </a:p>
          <a:p>
            <a:endParaRPr lang="en-US" dirty="0" smtClean="0"/>
          </a:p>
        </p:txBody>
      </p:sp>
      <p:pic>
        <p:nvPicPr>
          <p:cNvPr id="4" name="Picture 3" descr="ca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0" y="4267200"/>
            <a:ext cx="1228725" cy="704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 smtClean="0"/>
              <a:t>Looking for Solutions   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C00000"/>
                </a:solidFill>
              </a:rPr>
              <a:t>Preservation funds are being used to address resurfacing needs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Micro-surfacing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HIP Recycling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Thin Asphalt Overlays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 smtClean="0"/>
              <a:t>Novachip</a:t>
            </a:r>
          </a:p>
          <a:p>
            <a:pPr lvl="1">
              <a:buNone/>
            </a:pPr>
            <a:endParaRPr lang="en-US" sz="3200" dirty="0" smtClean="0"/>
          </a:p>
          <a:p>
            <a:endParaRPr lang="en-US" dirty="0"/>
          </a:p>
        </p:txBody>
      </p:sp>
      <p:pic>
        <p:nvPicPr>
          <p:cNvPr id="4" name="Picture 3" descr="dollar stretch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304800"/>
            <a:ext cx="2717800" cy="14057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HIP Recycling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Has a place in our arsenal</a:t>
            </a:r>
          </a:p>
          <a:p>
            <a:r>
              <a:rPr lang="en-US" sz="4000" dirty="0" smtClean="0"/>
              <a:t>Pavements with limited deterioration</a:t>
            </a:r>
          </a:p>
          <a:p>
            <a:r>
              <a:rPr lang="en-US" sz="4000" dirty="0" smtClean="0"/>
              <a:t>Pavements with uniform mix</a:t>
            </a:r>
          </a:p>
          <a:p>
            <a:r>
              <a:rPr lang="en-US" sz="4000" dirty="0" smtClean="0"/>
              <a:t>Does not add structure</a:t>
            </a:r>
          </a:p>
          <a:p>
            <a:r>
              <a:rPr lang="en-US" sz="4000" dirty="0" smtClean="0"/>
              <a:t>Problems with certain mixes</a:t>
            </a:r>
          </a:p>
          <a:p>
            <a:r>
              <a:rPr lang="en-US" sz="4000" dirty="0" smtClean="0"/>
              <a:t>Environmental concerns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 smtClean="0"/>
              <a:t>HMA Alternative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r>
              <a:rPr lang="en-US" sz="4300" dirty="0" smtClean="0">
                <a:solidFill>
                  <a:srgbClr val="C00000"/>
                </a:solidFill>
              </a:rPr>
              <a:t>Must be competitive in cost</a:t>
            </a:r>
          </a:p>
          <a:p>
            <a:r>
              <a:rPr lang="en-US" sz="4300" dirty="0" smtClean="0">
                <a:solidFill>
                  <a:srgbClr val="C00000"/>
                </a:solidFill>
              </a:rPr>
              <a:t>Must perform as well or better</a:t>
            </a:r>
          </a:p>
          <a:p>
            <a:r>
              <a:rPr lang="en-US" sz="4300" dirty="0" smtClean="0">
                <a:solidFill>
                  <a:srgbClr val="C00000"/>
                </a:solidFill>
              </a:rPr>
              <a:t>Must use readily available materials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5600" dirty="0" smtClean="0"/>
              <a:t>Other States</a:t>
            </a:r>
          </a:p>
          <a:p>
            <a:r>
              <a:rPr lang="en-US" sz="4300" dirty="0" smtClean="0">
                <a:solidFill>
                  <a:srgbClr val="C00000"/>
                </a:solidFill>
              </a:rPr>
              <a:t>Ohio – Smoothseal</a:t>
            </a:r>
          </a:p>
          <a:p>
            <a:r>
              <a:rPr lang="en-US" sz="4300" dirty="0" smtClean="0">
                <a:solidFill>
                  <a:srgbClr val="C00000"/>
                </a:solidFill>
              </a:rPr>
              <a:t>Michigan – Preventive Maintenance HMA</a:t>
            </a:r>
          </a:p>
          <a:p>
            <a:pPr>
              <a:buNone/>
            </a:pP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C00000"/>
                </a:solidFill>
              </a:rPr>
              <a:t>S 4.75A Mix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4300" dirty="0" smtClean="0"/>
              <a:t>“Sand Asphalt”</a:t>
            </a:r>
          </a:p>
          <a:p>
            <a:r>
              <a:rPr lang="en-US" sz="4300" dirty="0" smtClean="0"/>
              <a:t>Predominately a resurfacing mix</a:t>
            </a:r>
          </a:p>
          <a:p>
            <a:r>
              <a:rPr lang="en-US" sz="4300" dirty="0" smtClean="0"/>
              <a:t>Uses aggregate screenings</a:t>
            </a:r>
          </a:p>
          <a:p>
            <a:r>
              <a:rPr lang="en-US" sz="4300" dirty="0" smtClean="0"/>
              <a:t>Public loves it – Smooth ride, looks good</a:t>
            </a:r>
          </a:p>
          <a:p>
            <a:r>
              <a:rPr lang="en-US" sz="4300" dirty="0" smtClean="0"/>
              <a:t>10-12 yr life expectancy </a:t>
            </a:r>
          </a:p>
          <a:p>
            <a:r>
              <a:rPr lang="en-US" sz="4300" dirty="0" smtClean="0"/>
              <a:t>NC has some 18+ yr. 4.75 pavements</a:t>
            </a:r>
          </a:p>
          <a:p>
            <a:endParaRPr lang="en-US" dirty="0" smtClean="0"/>
          </a:p>
          <a:p>
            <a:pPr lvl="6">
              <a:buNone/>
            </a:pPr>
            <a:r>
              <a:rPr lang="en-US" dirty="0" smtClean="0"/>
              <a:t>	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2024</TotalTime>
  <Words>392</Words>
  <Application>Microsoft Office PowerPoint</Application>
  <PresentationFormat>On-screen Show (4:3)</PresentationFormat>
  <Paragraphs>172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Thin Lift Asphalt Overlays </vt:lpstr>
      <vt:lpstr> Maintenance Using HMA </vt:lpstr>
      <vt:lpstr>Preventive Maintenance</vt:lpstr>
      <vt:lpstr>Looking for Solutions    </vt:lpstr>
      <vt:lpstr>Micro-surfacing</vt:lpstr>
      <vt:lpstr>Looking for Solutions    </vt:lpstr>
      <vt:lpstr>HIP Recycling</vt:lpstr>
      <vt:lpstr>HMA Alternative</vt:lpstr>
      <vt:lpstr>S 4.75A Mix</vt:lpstr>
      <vt:lpstr>Advantages of S 4.75A Mix</vt:lpstr>
      <vt:lpstr>Slide 11</vt:lpstr>
      <vt:lpstr>Slide 12</vt:lpstr>
      <vt:lpstr>Looking for Solutions    </vt:lpstr>
      <vt:lpstr>Slide 14</vt:lpstr>
      <vt:lpstr>HMA Alternative</vt:lpstr>
      <vt:lpstr>Why Asphalt?</vt:lpstr>
      <vt:lpstr>Slide 17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 Lift Asphalt Overlays </dc:title>
  <dc:creator> </dc:creator>
  <cp:lastModifiedBy> </cp:lastModifiedBy>
  <cp:revision>115</cp:revision>
  <dcterms:created xsi:type="dcterms:W3CDTF">2009-09-01T20:15:10Z</dcterms:created>
  <dcterms:modified xsi:type="dcterms:W3CDTF">2010-03-24T13:54:03Z</dcterms:modified>
</cp:coreProperties>
</file>