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3" r:id="rId4"/>
    <p:sldId id="258" r:id="rId5"/>
    <p:sldId id="259" r:id="rId6"/>
    <p:sldId id="260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9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996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3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2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7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6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9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0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8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5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69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A91DC-7FC5-49C3-9EEE-06BAA9455BFD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A4F0-C95C-4E46-A7C9-4FFD9583AB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3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microsoft.com/office/2007/relationships/hdphoto" Target="../media/hdphoto2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g"/><Relationship Id="rId4" Type="http://schemas.microsoft.com/office/2007/relationships/hdphoto" Target="../media/hdphoto2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microsoft.com/office/2007/relationships/hdphoto" Target="../media/hdphoto24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064" y="216131"/>
            <a:ext cx="8894619" cy="6517177"/>
          </a:xfrm>
          <a:prstGeom prst="rect">
            <a:avLst/>
          </a:prstGeom>
          <a:blipFill>
            <a:blip r:embed="rId2">
              <a:alphaModFix amt="50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143000" y="1354107"/>
            <a:ext cx="6858000" cy="142058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Proposed Revisions to Ohio’s Drainage Laws</a:t>
            </a:r>
            <a:endParaRPr lang="en-US" b="1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133669" y="3110594"/>
            <a:ext cx="6858000" cy="2099387"/>
          </a:xfrm>
        </p:spPr>
        <p:txBody>
          <a:bodyPr>
            <a:normAutofit lnSpcReduction="10000"/>
          </a:bodyPr>
          <a:lstStyle/>
          <a:p>
            <a:r>
              <a:rPr lang="en-US" sz="2700" dirty="0"/>
              <a:t>Ohio Drainage Law Revision Task Force</a:t>
            </a:r>
          </a:p>
          <a:p>
            <a:endParaRPr lang="en-US" sz="2700" dirty="0"/>
          </a:p>
          <a:p>
            <a:r>
              <a:rPr lang="en-US" sz="2100" i="1" dirty="0"/>
              <a:t>Presented by:</a:t>
            </a:r>
          </a:p>
          <a:p>
            <a:r>
              <a:rPr lang="en-US" sz="2100" dirty="0"/>
              <a:t>Doug Reinhart, P.E., P.S.</a:t>
            </a:r>
          </a:p>
          <a:p>
            <a:r>
              <a:rPr lang="en-US" sz="2100" dirty="0"/>
              <a:t>Auglaize County Engineer</a:t>
            </a:r>
          </a:p>
        </p:txBody>
      </p:sp>
    </p:spTree>
    <p:extLst>
      <p:ext uri="{BB962C8B-B14F-4D97-AF65-F5344CB8AC3E}">
        <p14:creationId xmlns:p14="http://schemas.microsoft.com/office/powerpoint/2010/main" val="60773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75" y="0"/>
            <a:ext cx="5299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75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50384" r="21085" b="37737"/>
          <a:stretch/>
        </p:blipFill>
        <p:spPr>
          <a:xfrm>
            <a:off x="90850" y="2615392"/>
            <a:ext cx="8849489" cy="20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8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47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47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77455" r="19202" b="12121"/>
          <a:stretch/>
        </p:blipFill>
        <p:spPr>
          <a:xfrm>
            <a:off x="134395" y="2778816"/>
            <a:ext cx="8875211" cy="16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9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50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50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t="56242" r="19895" b="31394"/>
          <a:stretch/>
        </p:blipFill>
        <p:spPr>
          <a:xfrm>
            <a:off x="243148" y="2677739"/>
            <a:ext cx="8747068" cy="19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73" y="5603"/>
            <a:ext cx="5299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73" y="5603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53899" r="21398" b="38343"/>
          <a:stretch/>
        </p:blipFill>
        <p:spPr>
          <a:xfrm>
            <a:off x="430184" y="1823605"/>
            <a:ext cx="8341821" cy="1241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78546" r="21084" b="11636"/>
          <a:stretch/>
        </p:blipFill>
        <p:spPr>
          <a:xfrm>
            <a:off x="248689" y="4031529"/>
            <a:ext cx="8393662" cy="155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38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38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51879" r="17477" b="34545"/>
          <a:stretch/>
        </p:blipFill>
        <p:spPr>
          <a:xfrm>
            <a:off x="370904" y="2615392"/>
            <a:ext cx="8381226" cy="20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44" y="0"/>
            <a:ext cx="5299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44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25535" r="20301" b="61737"/>
          <a:stretch/>
        </p:blipFill>
        <p:spPr>
          <a:xfrm>
            <a:off x="1009996" y="1758850"/>
            <a:ext cx="7151024" cy="1718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9475" r="19360" b="28404"/>
          <a:stretch/>
        </p:blipFill>
        <p:spPr>
          <a:xfrm>
            <a:off x="916478" y="4011930"/>
            <a:ext cx="7132320" cy="15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0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64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64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t="77414" r="17948" b="9616"/>
          <a:stretch/>
        </p:blipFill>
        <p:spPr>
          <a:xfrm>
            <a:off x="403323" y="2503172"/>
            <a:ext cx="8626511" cy="20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06" y="0"/>
            <a:ext cx="5299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t="38060" r="17634" b="10304"/>
          <a:stretch/>
        </p:blipFill>
        <p:spPr>
          <a:xfrm>
            <a:off x="1197033" y="604227"/>
            <a:ext cx="6824749" cy="62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7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08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08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54747" r="21554" b="38222"/>
          <a:stretch/>
        </p:blipFill>
        <p:spPr>
          <a:xfrm>
            <a:off x="483503" y="3444586"/>
            <a:ext cx="8235174" cy="111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32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32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29697" r="21555" b="62424"/>
          <a:stretch/>
        </p:blipFill>
        <p:spPr>
          <a:xfrm>
            <a:off x="343827" y="3829856"/>
            <a:ext cx="8456348" cy="12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History of Ohio Drainage Laws</a:t>
            </a:r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53985"/>
            <a:ext cx="9143999" cy="5345084"/>
          </a:xfrm>
        </p:spPr>
        <p:txBody>
          <a:bodyPr>
            <a:normAutofit fontScale="70000" lnSpcReduction="20000"/>
          </a:bodyPr>
          <a:lstStyle/>
          <a:p>
            <a:r>
              <a:rPr lang="en-US" sz="3300" b="1" dirty="0"/>
              <a:t>1</a:t>
            </a:r>
            <a:r>
              <a:rPr lang="en-US" sz="3300" b="1" baseline="30000" dirty="0"/>
              <a:t>ST</a:t>
            </a:r>
            <a:r>
              <a:rPr lang="en-US" sz="3300" b="1" dirty="0"/>
              <a:t> Public Ditch Laws 1850’s-1860’s   (Mirrored Road Petition Law)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3300" b="1" dirty="0"/>
              <a:t>August 23, 1957  -  Permanent Maintenance Amendment Became </a:t>
            </a:r>
            <a:r>
              <a:rPr lang="en-US" sz="3300" b="1" dirty="0" smtClean="0"/>
              <a:t>			          Effective</a:t>
            </a:r>
            <a:r>
              <a:rPr lang="en-US" b="1" dirty="0"/>
              <a:t> </a:t>
            </a:r>
            <a:endParaRPr lang="en-US" b="1" dirty="0" smtClean="0"/>
          </a:p>
          <a:p>
            <a:pPr marL="0" indent="0">
              <a:buNone/>
            </a:pPr>
            <a:endParaRPr lang="en-US" sz="1500" dirty="0"/>
          </a:p>
          <a:p>
            <a:r>
              <a:rPr lang="en-US" sz="3300" b="1" dirty="0"/>
              <a:t>Late 1960’s - Senate Bill 160; ORC Section 1515; Petitions Through SWCD</a:t>
            </a:r>
            <a:endParaRPr lang="en-US" sz="3300" dirty="0"/>
          </a:p>
          <a:p>
            <a:pPr marL="0" indent="0">
              <a:buNone/>
            </a:pPr>
            <a:endParaRPr lang="en-US" sz="1350" dirty="0"/>
          </a:p>
          <a:p>
            <a:r>
              <a:rPr lang="en-US" sz="3300" b="1" dirty="0"/>
              <a:t>1981 - Multiple Changes Eliminating some of the Antiquated Language </a:t>
            </a:r>
            <a:endParaRPr lang="en-US" sz="3300" dirty="0"/>
          </a:p>
          <a:p>
            <a:pPr marL="0" indent="0">
              <a:buNone/>
            </a:pPr>
            <a:endParaRPr lang="en-US" sz="1350" dirty="0"/>
          </a:p>
          <a:p>
            <a:r>
              <a:rPr lang="en-US" sz="3300" b="1" dirty="0"/>
              <a:t>1986 - Amendment to Reduce Easement on Open Ditches to 25’ and </a:t>
            </a:r>
            <a:r>
              <a:rPr lang="en-US" sz="3300" b="1" dirty="0" smtClean="0"/>
              <a:t>	  Mandate </a:t>
            </a:r>
            <a:r>
              <a:rPr lang="en-US" sz="3300" b="1" dirty="0"/>
              <a:t>4’ Permanent Sod Strip (up to 15’ reduced from taxes)</a:t>
            </a:r>
          </a:p>
          <a:p>
            <a:pPr marL="342900" lvl="1" indent="0">
              <a:buNone/>
            </a:pPr>
            <a:endParaRPr lang="en-US" sz="1350" dirty="0"/>
          </a:p>
          <a:p>
            <a:r>
              <a:rPr lang="en-US" sz="3300" b="1" dirty="0" smtClean="0"/>
              <a:t>2013 - Amendment </a:t>
            </a:r>
            <a:r>
              <a:rPr lang="en-US" sz="3300" b="1" dirty="0"/>
              <a:t>to 940 mandating certified mail to owner adjacent </a:t>
            </a:r>
            <a:r>
              <a:rPr lang="en-US" sz="3300" b="1" dirty="0" smtClean="0"/>
              <a:t>	  to </a:t>
            </a:r>
            <a:r>
              <a:rPr lang="en-US" sz="3300" b="1" dirty="0"/>
              <a:t>property 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n-US" sz="3300" b="1" dirty="0"/>
              <a:t>2020	HB 340 Sponsored by Representative Cupp</a:t>
            </a:r>
            <a:endParaRPr lang="en-US" sz="3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75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41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21657" r="15909" b="41373"/>
          <a:stretch/>
        </p:blipFill>
        <p:spPr>
          <a:xfrm>
            <a:off x="307572" y="696335"/>
            <a:ext cx="8512232" cy="55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2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" y="597639"/>
            <a:ext cx="9143107" cy="56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7580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39717" r="8536" b="53010"/>
          <a:stretch/>
        </p:blipFill>
        <p:spPr>
          <a:xfrm>
            <a:off x="91438" y="3313663"/>
            <a:ext cx="8961125" cy="9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6" y="857250"/>
            <a:ext cx="3974523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53" y="857250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 t="16877" r="18856" b="47669"/>
          <a:stretch/>
        </p:blipFill>
        <p:spPr>
          <a:xfrm>
            <a:off x="839714" y="1653194"/>
            <a:ext cx="7722079" cy="5089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81414" r="26286" b="11517"/>
          <a:stretch/>
        </p:blipFill>
        <p:spPr>
          <a:xfrm>
            <a:off x="831718" y="273190"/>
            <a:ext cx="7730075" cy="12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67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67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t="64364" r="19987" b="23030"/>
          <a:stretch/>
        </p:blipFill>
        <p:spPr>
          <a:xfrm>
            <a:off x="278638" y="2746318"/>
            <a:ext cx="8657623" cy="20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00" y="0"/>
            <a:ext cx="5299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00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78263" r="22026" b="11919"/>
          <a:stretch/>
        </p:blipFill>
        <p:spPr>
          <a:xfrm>
            <a:off x="713044" y="4166756"/>
            <a:ext cx="7790876" cy="1498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31253" r="17215" b="56990"/>
          <a:stretch/>
        </p:blipFill>
        <p:spPr>
          <a:xfrm>
            <a:off x="713046" y="2085328"/>
            <a:ext cx="7808102" cy="16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49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49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t="73414" r="21713" b="14707"/>
          <a:stretch/>
        </p:blipFill>
        <p:spPr>
          <a:xfrm>
            <a:off x="274321" y="3148771"/>
            <a:ext cx="8778620" cy="202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07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07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7" t="30020" r="19517" b="65224"/>
          <a:stretch/>
        </p:blipFill>
        <p:spPr>
          <a:xfrm>
            <a:off x="325653" y="3251316"/>
            <a:ext cx="8492672" cy="7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69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69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t="31111" r="18889" b="52404"/>
          <a:stretch/>
        </p:blipFill>
        <p:spPr>
          <a:xfrm>
            <a:off x="386542" y="3005050"/>
            <a:ext cx="8501019" cy="262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6"/>
            <a:ext cx="7886700" cy="803842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Auglaize County Petition Ditches</a:t>
            </a:r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48728"/>
            <a:ext cx="6950140" cy="3103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71.05 miles of log jam removal</a:t>
            </a:r>
          </a:p>
          <a:p>
            <a:pPr marL="0" indent="0">
              <a:buNone/>
            </a:pPr>
            <a:r>
              <a:rPr lang="en-US" sz="2400" dirty="0"/>
              <a:t>170.47 miles of open ditches</a:t>
            </a:r>
          </a:p>
          <a:p>
            <a:pPr marL="0" indent="0">
              <a:buNone/>
            </a:pPr>
            <a:r>
              <a:rPr lang="en-US" sz="2400" dirty="0"/>
              <a:t>124.01 miles of tile ditches</a:t>
            </a:r>
          </a:p>
          <a:p>
            <a:pPr marL="0" indent="0">
              <a:buNone/>
            </a:pPr>
            <a:r>
              <a:rPr lang="en-US" sz="2400" u="sng" dirty="0"/>
              <a:t>8.17 miles of grass waterways</a:t>
            </a:r>
          </a:p>
          <a:p>
            <a:pPr marL="0" indent="0">
              <a:buNone/>
            </a:pPr>
            <a:r>
              <a:rPr lang="en-US" sz="2700" b="1" dirty="0"/>
              <a:t>373.7 miles of ditch maintenance</a:t>
            </a:r>
          </a:p>
        </p:txBody>
      </p:sp>
    </p:spTree>
    <p:extLst>
      <p:ext uri="{BB962C8B-B14F-4D97-AF65-F5344CB8AC3E}">
        <p14:creationId xmlns:p14="http://schemas.microsoft.com/office/powerpoint/2010/main" val="8757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38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38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66020" r="17947" b="24768"/>
          <a:stretch/>
        </p:blipFill>
        <p:spPr>
          <a:xfrm>
            <a:off x="309872" y="3429002"/>
            <a:ext cx="8780096" cy="149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4000" r="19046" b="52728"/>
          <a:stretch/>
        </p:blipFill>
        <p:spPr>
          <a:xfrm>
            <a:off x="340255" y="2142052"/>
            <a:ext cx="8463491" cy="360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64808" r="22496" b="30343"/>
          <a:stretch/>
        </p:blipFill>
        <p:spPr>
          <a:xfrm>
            <a:off x="415114" y="4005697"/>
            <a:ext cx="8313773" cy="7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4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97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t="26182" r="21242" b="44970"/>
          <a:stretch/>
        </p:blipFill>
        <p:spPr>
          <a:xfrm>
            <a:off x="988620" y="1536816"/>
            <a:ext cx="7580318" cy="424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8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52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52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56323" r="19986" b="35919"/>
          <a:stretch/>
        </p:blipFill>
        <p:spPr>
          <a:xfrm>
            <a:off x="386359" y="3843596"/>
            <a:ext cx="8404350" cy="12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0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7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7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16323" r="26888" b="78586"/>
          <a:stretch/>
        </p:blipFill>
        <p:spPr>
          <a:xfrm>
            <a:off x="272248" y="2627863"/>
            <a:ext cx="9077483" cy="9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79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79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66626" r="19202" b="23798"/>
          <a:stretch/>
        </p:blipFill>
        <p:spPr>
          <a:xfrm>
            <a:off x="398946" y="3363539"/>
            <a:ext cx="8552831" cy="15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9022"/>
            <a:ext cx="6858000" cy="691926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Questions??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33106"/>
            <a:ext cx="6858000" cy="2038697"/>
          </a:xfrm>
        </p:spPr>
        <p:txBody>
          <a:bodyPr>
            <a:normAutofit lnSpcReduction="10000"/>
          </a:bodyPr>
          <a:lstStyle/>
          <a:p>
            <a:r>
              <a:rPr lang="en-US" sz="2925" dirty="0"/>
              <a:t>Doug Reinhart, P.E., P.S.</a:t>
            </a:r>
          </a:p>
          <a:p>
            <a:r>
              <a:rPr lang="en-US" sz="2100" dirty="0"/>
              <a:t>Auglaize County Engineer</a:t>
            </a:r>
          </a:p>
          <a:p>
            <a:endParaRPr lang="en-US" sz="2100" dirty="0"/>
          </a:p>
          <a:p>
            <a:r>
              <a:rPr lang="en-US" sz="2100" dirty="0"/>
              <a:t>419-739-6520</a:t>
            </a:r>
          </a:p>
          <a:p>
            <a:r>
              <a:rPr lang="en-US" sz="2100" dirty="0"/>
              <a:t>dreinhart@auglaizecounty.org</a:t>
            </a:r>
          </a:p>
        </p:txBody>
      </p:sp>
    </p:spTree>
    <p:extLst>
      <p:ext uri="{BB962C8B-B14F-4D97-AF65-F5344CB8AC3E}">
        <p14:creationId xmlns:p14="http://schemas.microsoft.com/office/powerpoint/2010/main" val="5869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5" y="365126"/>
            <a:ext cx="9002683" cy="1325563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+mn-lt"/>
              </a:rPr>
              <a:t>Ohio Drainage Revision Task Force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183" y="1690689"/>
            <a:ext cx="8416637" cy="495118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300" b="1" dirty="0"/>
              <a:t>Task Force was first established October 11, 2013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sz="3300" b="1" u="sng" dirty="0"/>
              <a:t>Chairman:</a:t>
            </a:r>
          </a:p>
          <a:p>
            <a:pPr marL="0" indent="0">
              <a:buNone/>
            </a:pPr>
            <a:r>
              <a:rPr lang="en-US" b="1" dirty="0"/>
              <a:t>Steve Stolte, Union County Commissioner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300" b="1" u="sng" dirty="0"/>
              <a:t>Members:</a:t>
            </a:r>
          </a:p>
          <a:p>
            <a:r>
              <a:rPr lang="en-US" sz="2850" b="1" dirty="0"/>
              <a:t>County Engineer’s Association</a:t>
            </a:r>
          </a:p>
          <a:p>
            <a:r>
              <a:rPr lang="en-US" sz="2850" b="1" dirty="0"/>
              <a:t>Soil and Water Conservation Board and Staff</a:t>
            </a:r>
            <a:endParaRPr lang="en-US" sz="2850" dirty="0"/>
          </a:p>
          <a:p>
            <a:r>
              <a:rPr lang="en-US" sz="2850" b="1" dirty="0"/>
              <a:t>Ohio Farm Bureau Federation</a:t>
            </a:r>
          </a:p>
          <a:p>
            <a:r>
              <a:rPr lang="en-US" sz="2850" b="1" dirty="0"/>
              <a:t>Ohio State University Extension</a:t>
            </a:r>
          </a:p>
          <a:p>
            <a:r>
              <a:rPr lang="en-US" sz="2850" b="1" dirty="0"/>
              <a:t>County Auditors</a:t>
            </a:r>
            <a:endParaRPr lang="en-US" sz="2850" dirty="0"/>
          </a:p>
          <a:p>
            <a:r>
              <a:rPr lang="en-US" sz="2850" b="1" dirty="0"/>
              <a:t>Ohio Department of Agriculture</a:t>
            </a:r>
            <a:endParaRPr lang="en-US" sz="28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>
                <a:latin typeface="+mn-lt"/>
              </a:rPr>
              <a:t>OHIO REVISED CODE SECTIONS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b="1" dirty="0" smtClean="0"/>
              <a:t>ORC 940:  Soil and Water Petitions </a:t>
            </a: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		(formerly ORC 1515)</a:t>
            </a:r>
            <a:endParaRPr lang="en-US" dirty="0" smtClean="0"/>
          </a:p>
          <a:p>
            <a:r>
              <a:rPr lang="en-US" b="1" dirty="0" smtClean="0"/>
              <a:t>ORC 6131:  Single County Ditch Petitions</a:t>
            </a:r>
            <a:endParaRPr lang="en-US" dirty="0" smtClean="0"/>
          </a:p>
          <a:p>
            <a:r>
              <a:rPr lang="en-US" b="1" dirty="0" smtClean="0"/>
              <a:t>ORC 6133:	 Joint County Ditch Petitions</a:t>
            </a:r>
            <a:endParaRPr lang="en-US" dirty="0" smtClean="0"/>
          </a:p>
          <a:p>
            <a:r>
              <a:rPr lang="en-US" b="1" dirty="0" smtClean="0"/>
              <a:t>ORC 6137:  Permanent Maintenance of Ditches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HB 340:  156 PAGES AND 4,585 LINES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77" y="0"/>
            <a:ext cx="5299951" cy="6857999"/>
          </a:xfrm>
        </p:spPr>
      </p:pic>
    </p:spTree>
    <p:extLst>
      <p:ext uri="{BB962C8B-B14F-4D97-AF65-F5344CB8AC3E}">
        <p14:creationId xmlns:p14="http://schemas.microsoft.com/office/powerpoint/2010/main" val="40133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89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89" y="59229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47637" r="21221" b="40848"/>
          <a:stretch/>
        </p:blipFill>
        <p:spPr>
          <a:xfrm>
            <a:off x="12701" y="2760696"/>
            <a:ext cx="9131298" cy="20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38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38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53333" r="16868" b="25576"/>
          <a:stretch/>
        </p:blipFill>
        <p:spPr>
          <a:xfrm>
            <a:off x="340824" y="2048049"/>
            <a:ext cx="8553796" cy="32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03" y="0"/>
            <a:ext cx="5299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03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8989" r="18889" b="67799"/>
          <a:stretch/>
        </p:blipFill>
        <p:spPr>
          <a:xfrm>
            <a:off x="74815" y="2235085"/>
            <a:ext cx="8994371" cy="214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</TotalTime>
  <Words>153</Words>
  <Application>Microsoft Office PowerPoint</Application>
  <PresentationFormat>On-screen Show (4:3)</PresentationFormat>
  <Paragraphs>53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Proposed Revisions to Ohio’s Drainage Laws</vt:lpstr>
      <vt:lpstr>History of Ohio Drainage Laws</vt:lpstr>
      <vt:lpstr>Auglaize County Petition Ditches</vt:lpstr>
      <vt:lpstr>Ohio Drainage Revision Task Force</vt:lpstr>
      <vt:lpstr>OHIO REVISED CODE SECTIONS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Baumer</dc:creator>
  <cp:lastModifiedBy>JShuey</cp:lastModifiedBy>
  <cp:revision>36</cp:revision>
  <dcterms:created xsi:type="dcterms:W3CDTF">2020-02-21T13:45:33Z</dcterms:created>
  <dcterms:modified xsi:type="dcterms:W3CDTF">2020-03-05T18:40:04Z</dcterms:modified>
</cp:coreProperties>
</file>