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8" r:id="rId1"/>
  </p:sldMasterIdLst>
  <p:notesMasterIdLst>
    <p:notesMasterId r:id="rId42"/>
  </p:notesMasterIdLst>
  <p:handoutMasterIdLst>
    <p:handoutMasterId r:id="rId43"/>
  </p:handoutMasterIdLst>
  <p:sldIdLst>
    <p:sldId id="295" r:id="rId2"/>
    <p:sldId id="296" r:id="rId3"/>
    <p:sldId id="297" r:id="rId4"/>
    <p:sldId id="298" r:id="rId5"/>
    <p:sldId id="307" r:id="rId6"/>
    <p:sldId id="256" r:id="rId7"/>
    <p:sldId id="257" r:id="rId8"/>
    <p:sldId id="294" r:id="rId9"/>
    <p:sldId id="260" r:id="rId10"/>
    <p:sldId id="265" r:id="rId11"/>
    <p:sldId id="266" r:id="rId12"/>
    <p:sldId id="268" r:id="rId13"/>
    <p:sldId id="270" r:id="rId14"/>
    <p:sldId id="274" r:id="rId15"/>
    <p:sldId id="273" r:id="rId16"/>
    <p:sldId id="275" r:id="rId17"/>
    <p:sldId id="299" r:id="rId18"/>
    <p:sldId id="308" r:id="rId19"/>
    <p:sldId id="276" r:id="rId20"/>
    <p:sldId id="278" r:id="rId21"/>
    <p:sldId id="279" r:id="rId22"/>
    <p:sldId id="281" r:id="rId23"/>
    <p:sldId id="293" r:id="rId24"/>
    <p:sldId id="291" r:id="rId25"/>
    <p:sldId id="301" r:id="rId26"/>
    <p:sldId id="300" r:id="rId27"/>
    <p:sldId id="309" r:id="rId28"/>
    <p:sldId id="302" r:id="rId29"/>
    <p:sldId id="303" r:id="rId30"/>
    <p:sldId id="304" r:id="rId31"/>
    <p:sldId id="305" r:id="rId32"/>
    <p:sldId id="306" r:id="rId33"/>
    <p:sldId id="310" r:id="rId34"/>
    <p:sldId id="284" r:id="rId35"/>
    <p:sldId id="285" r:id="rId36"/>
    <p:sldId id="286" r:id="rId37"/>
    <p:sldId id="287" r:id="rId38"/>
    <p:sldId id="289" r:id="rId39"/>
    <p:sldId id="288" r:id="rId40"/>
    <p:sldId id="311" r:id="rId41"/>
  </p:sldIdLst>
  <p:sldSz cx="9144000" cy="5143500" type="screen16x9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orient="horz" pos="2988" userDrawn="1">
          <p15:clr>
            <a:srgbClr val="A4A3A4"/>
          </p15:clr>
        </p15:guide>
        <p15:guide id="3" pos="2880" userDrawn="1">
          <p15:clr>
            <a:srgbClr val="A4A3A4"/>
          </p15:clr>
        </p15:guide>
        <p15:guide id="6" orient="horz" pos="1980" userDrawn="1">
          <p15:clr>
            <a:srgbClr val="A4A3A4"/>
          </p15:clr>
        </p15:guide>
        <p15:guide id="7" orient="horz" pos="7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9" userDrawn="1">
          <p15:clr>
            <a:srgbClr val="A4A3A4"/>
          </p15:clr>
        </p15:guide>
        <p15:guide id="2" pos="2910" userDrawn="1">
          <p15:clr>
            <a:srgbClr val="A4A3A4"/>
          </p15:clr>
        </p15:guide>
        <p15:guide id="3" orient="horz" pos="2909" userDrawn="1">
          <p15:clr>
            <a:srgbClr val="A4A3A4"/>
          </p15:clr>
        </p15:guide>
        <p15:guide id="4" pos="218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enkatu, Guhan" initials="GV" lastIdx="0" clrIdx="0"/>
  <p:cmAuthor id="1" name="Mark Schweitzer" initials="MES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4B56"/>
    <a:srgbClr val="2875A8"/>
    <a:srgbClr val="960909"/>
    <a:srgbClr val="E31A1C"/>
    <a:srgbClr val="3A9D6C"/>
    <a:srgbClr val="103C62"/>
    <a:srgbClr val="919191"/>
    <a:srgbClr val="E67A17"/>
    <a:srgbClr val="333333"/>
    <a:srgbClr val="3A6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86444" autoAdjust="0"/>
  </p:normalViewPr>
  <p:slideViewPr>
    <p:cSldViewPr snapToGrid="0">
      <p:cViewPr varScale="1">
        <p:scale>
          <a:sx n="82" d="100"/>
          <a:sy n="82" d="100"/>
        </p:scale>
        <p:origin x="948" y="84"/>
      </p:cViewPr>
      <p:guideLst>
        <p:guide orient="horz" pos="1620"/>
        <p:guide orient="horz" pos="2988"/>
        <p:guide pos="2880"/>
        <p:guide orient="horz" pos="1980"/>
        <p:guide orient="horz" pos="7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4440"/>
    </p:cViewPr>
  </p:sorterViewPr>
  <p:notesViewPr>
    <p:cSldViewPr snapToGrid="0">
      <p:cViewPr varScale="1">
        <p:scale>
          <a:sx n="93" d="100"/>
          <a:sy n="93" d="100"/>
        </p:scale>
        <p:origin x="2838" y="96"/>
      </p:cViewPr>
      <p:guideLst>
        <p:guide orient="horz" pos="2189"/>
        <p:guide pos="2910"/>
        <p:guide orient="horz" pos="2909"/>
        <p:guide pos="2189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173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8E7A04D0-B860-4A94-B844-C3E62A75A40F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173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3CF2F661-26E4-4C4D-81A6-7E01983DE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0801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173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0B314904-FD09-42A0-9239-00181CF6366D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637" y="4387767"/>
            <a:ext cx="5558801" cy="4155919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173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674BE800-6188-450C-B5B1-9CED4DD8A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9030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199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943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888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518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492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701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1652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902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905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6816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91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960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139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114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550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818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750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821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6699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556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62013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48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1139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413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227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564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6956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6003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785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2134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497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7875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62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41107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78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81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02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2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02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4BE800-6188-450C-B5B1-9CED4DD8A3F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41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541520" y="3065964"/>
            <a:ext cx="3002280" cy="69343"/>
          </a:xfrm>
          <a:prstGeom prst="rect">
            <a:avLst/>
          </a:prstGeom>
          <a:solidFill>
            <a:srgbClr val="94C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52400" y="3065964"/>
            <a:ext cx="4389120" cy="69343"/>
          </a:xfrm>
          <a:prstGeom prst="rect">
            <a:avLst/>
          </a:prstGeom>
          <a:solidFill>
            <a:srgbClr val="2875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52400" y="1782483"/>
            <a:ext cx="7391400" cy="1228163"/>
          </a:xfrm>
          <a:prstGeom prst="rect">
            <a:avLst/>
          </a:prstGeom>
          <a:solidFill>
            <a:srgbClr val="2C53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7597586" y="1782484"/>
            <a:ext cx="1394013" cy="12281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9" y="4441834"/>
            <a:ext cx="3657600" cy="4572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7592567" y="3065964"/>
            <a:ext cx="1399032" cy="69343"/>
          </a:xfrm>
          <a:prstGeom prst="rect">
            <a:avLst/>
          </a:prstGeom>
          <a:solidFill>
            <a:srgbClr val="445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mcclass"/>
          <p:cNvSpPr>
            <a:spLocks noGrp="1"/>
          </p:cNvSpPr>
          <p:nvPr>
            <p:ph type="body" sz="quarter" idx="10" hasCustomPrompt="1"/>
          </p:nvPr>
        </p:nvSpPr>
        <p:spPr>
          <a:xfrm>
            <a:off x="152399" y="4651715"/>
            <a:ext cx="1822057" cy="219456"/>
          </a:xfrm>
          <a:prstGeom prst="rect">
            <a:avLst/>
          </a:prstGeom>
        </p:spPr>
        <p:txBody>
          <a:bodyPr lIns="91440" tIns="0" rIns="0" bIns="0" anchor="ctr" anchorCtr="0"/>
          <a:lstStyle>
            <a:lvl1pPr algn="l">
              <a:defRPr sz="1400" baseline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FOMC CLASS</a:t>
            </a:r>
          </a:p>
        </p:txBody>
      </p:sp>
      <p:sp>
        <p:nvSpPr>
          <p:cNvPr id="17" name="version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" y="4882616"/>
            <a:ext cx="1822056" cy="219456"/>
          </a:xfrm>
          <a:prstGeom prst="rect">
            <a:avLst/>
          </a:prstGeom>
        </p:spPr>
        <p:txBody>
          <a:bodyPr lIns="91440" tIns="0" rIns="0" bIns="0" anchor="ctr" anchorCtr="0"/>
          <a:lstStyle>
            <a:lvl1pPr algn="l">
              <a:defRPr sz="1400" baseline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Version:</a:t>
            </a:r>
          </a:p>
        </p:txBody>
      </p:sp>
      <p:sp>
        <p:nvSpPr>
          <p:cNvPr id="9" name="authorsdate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52400" y="3259041"/>
            <a:ext cx="3617299" cy="1314450"/>
          </a:xfrm>
          <a:prstGeom prst="rect">
            <a:avLst/>
          </a:prstGeom>
        </p:spPr>
        <p:txBody>
          <a:bodyPr/>
          <a:lstStyle>
            <a:lvl1pPr marL="0" indent="0">
              <a:buFont typeface="Symbol" pitchFamily="18" charset="2"/>
              <a:buNone/>
              <a:defRPr sz="1800">
                <a:solidFill>
                  <a:srgbClr val="414B56"/>
                </a:solidFill>
              </a:defRPr>
            </a:lvl1pPr>
          </a:lstStyle>
          <a:p>
            <a:r>
              <a:rPr lang="en-US" dirty="0"/>
              <a:t>Click to add authors and date</a:t>
            </a:r>
          </a:p>
        </p:txBody>
      </p:sp>
      <p:sp>
        <p:nvSpPr>
          <p:cNvPr id="8" name="title"/>
          <p:cNvSpPr>
            <a:spLocks noGrp="1" noChangeArrowheads="1"/>
          </p:cNvSpPr>
          <p:nvPr>
            <p:ph type="ctrTitle"/>
          </p:nvPr>
        </p:nvSpPr>
        <p:spPr>
          <a:xfrm>
            <a:off x="240792" y="1898216"/>
            <a:ext cx="7214616" cy="996696"/>
          </a:xfrm>
          <a:prstGeom prst="rect">
            <a:avLst/>
          </a:prstGeom>
          <a:noFill/>
        </p:spPr>
        <p:txBody>
          <a:bodyPr lIns="0" tIns="0" rIns="0" bIns="0" anchor="ctr" anchorCtr="0"/>
          <a:lstStyle>
            <a:lvl1pPr algn="l">
              <a:defRPr sz="4400" b="0">
                <a:solidFill>
                  <a:srgbClr val="FFFFFF"/>
                </a:solidFill>
                <a:latin typeface="+mj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951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1char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numb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512064"/>
          </a:xfrm>
          <a:prstGeom prst="rect">
            <a:avLst/>
          </a:prstGeom>
          <a:solidFill>
            <a:srgbClr val="2C536B"/>
          </a:solidFill>
        </p:spPr>
        <p:txBody>
          <a:bodyPr anchor="ctr"/>
          <a:lstStyle>
            <a:lvl1pPr algn="l">
              <a:defRPr lang="en-US" sz="1650" baseline="0">
                <a:solidFill>
                  <a:schemeClr val="bg1"/>
                </a:solidFill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>
              <a:spcBef>
                <a:spcPts val="750"/>
              </a:spcBef>
              <a:buFontTx/>
            </a:pPr>
            <a:r>
              <a:rPr lang="en-US" dirty="0"/>
              <a:t>Slide title or description</a:t>
            </a:r>
          </a:p>
        </p:txBody>
      </p:sp>
      <p:sp>
        <p:nvSpPr>
          <p:cNvPr id="5" name="source"/>
          <p:cNvSpPr>
            <a:spLocks noGrp="1"/>
          </p:cNvSpPr>
          <p:nvPr>
            <p:ph type="body" sz="quarter" idx="16" hasCustomPrompt="1"/>
          </p:nvPr>
        </p:nvSpPr>
        <p:spPr>
          <a:xfrm>
            <a:off x="4790427" y="4841160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</a:p>
        </p:txBody>
      </p:sp>
      <p:sp>
        <p:nvSpPr>
          <p:cNvPr id="6" name="note"/>
          <p:cNvSpPr>
            <a:spLocks noGrp="1"/>
          </p:cNvSpPr>
          <p:nvPr>
            <p:ph type="body" sz="quarter" idx="23" hasCustomPrompt="1"/>
          </p:nvPr>
        </p:nvSpPr>
        <p:spPr>
          <a:xfrm>
            <a:off x="82931" y="4604118"/>
            <a:ext cx="4277296" cy="465642"/>
          </a:xfrm>
          <a:prstGeom prst="rect">
            <a:avLst/>
          </a:prstGeom>
          <a:noFill/>
        </p:spPr>
        <p:txBody>
          <a:bodyPr lIns="0" tIns="27432" rIns="0" bIns="0" anchor="t" anchorCtr="0"/>
          <a:lstStyle>
            <a:lvl1pPr algn="l">
              <a:defRPr sz="11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note</a:t>
            </a:r>
          </a:p>
        </p:txBody>
      </p:sp>
      <p:sp>
        <p:nvSpPr>
          <p:cNvPr id="7" name="lastobservation"/>
          <p:cNvSpPr>
            <a:spLocks noGrp="1"/>
          </p:cNvSpPr>
          <p:nvPr>
            <p:ph type="body" sz="quarter" idx="25" hasCustomPrompt="1"/>
          </p:nvPr>
        </p:nvSpPr>
        <p:spPr>
          <a:xfrm>
            <a:off x="4785325" y="4604118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Last observation</a:t>
            </a:r>
          </a:p>
        </p:txBody>
      </p:sp>
      <p:sp>
        <p:nvSpPr>
          <p:cNvPr id="8" name="textbox"/>
          <p:cNvSpPr>
            <a:spLocks noGrp="1"/>
          </p:cNvSpPr>
          <p:nvPr>
            <p:ph type="body" sz="quarter" idx="18"/>
          </p:nvPr>
        </p:nvSpPr>
        <p:spPr>
          <a:xfrm>
            <a:off x="76200" y="571500"/>
            <a:ext cx="4495800" cy="4000500"/>
          </a:xfrm>
          <a:prstGeom prst="rect">
            <a:avLst/>
          </a:prstGeom>
        </p:spPr>
        <p:txBody>
          <a:bodyPr/>
          <a:lstStyle>
            <a:lvl1pPr marL="214313" indent="-214313">
              <a:buSzPct val="80000"/>
              <a:buFont typeface="Arial" panose="020B0604020202020204" pitchFamily="34" charset="0"/>
              <a:buChar char="•"/>
              <a:defRPr sz="2400">
                <a:solidFill>
                  <a:srgbClr val="414B56"/>
                </a:solidFill>
                <a:latin typeface="+mj-lt"/>
              </a:defRPr>
            </a:lvl1pPr>
            <a:lvl2pPr marL="685800" indent="-342900">
              <a:buClr>
                <a:srgbClr val="414B56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rgbClr val="414B56"/>
                </a:solidFill>
                <a:latin typeface="+mj-lt"/>
              </a:defRPr>
            </a:lvl2pPr>
            <a:lvl3pPr marL="1028700" indent="-342900">
              <a:buSzPct val="80000"/>
              <a:buFont typeface="Arial" panose="020B0604020202020204" pitchFamily="34" charset="0"/>
              <a:buChar char="•"/>
              <a:defRPr sz="2000">
                <a:solidFill>
                  <a:srgbClr val="414B56"/>
                </a:solidFill>
                <a:latin typeface="+mj-lt"/>
              </a:defRPr>
            </a:lvl3pPr>
            <a:lvl4pPr marL="1371600" indent="-342900">
              <a:buClr>
                <a:srgbClr val="414B56"/>
              </a:buClr>
              <a:buSzPct val="80000"/>
              <a:buFont typeface="Gill Sans MT" panose="020B0502020104020203" pitchFamily="34" charset="0"/>
              <a:buChar char="–"/>
              <a:defRPr sz="2000">
                <a:solidFill>
                  <a:srgbClr val="414B56"/>
                </a:solidFill>
                <a:latin typeface="+mj-lt"/>
              </a:defRPr>
            </a:lvl4pPr>
            <a:lvl5pPr marL="1714500" indent="-342900">
              <a:buSzPct val="80000"/>
              <a:buFont typeface="Arial" panose="020B0604020202020204" pitchFamily="34" charset="0"/>
              <a:buChar char="•"/>
              <a:defRPr sz="2000">
                <a:solidFill>
                  <a:srgbClr val="414B56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excelchart"/>
          <p:cNvSpPr>
            <a:spLocks noGrp="1"/>
          </p:cNvSpPr>
          <p:nvPr>
            <p:ph type="chart" sz="quarter" idx="11" hasCustomPrompt="1"/>
          </p:nvPr>
        </p:nvSpPr>
        <p:spPr>
          <a:xfrm>
            <a:off x="4575048" y="971550"/>
            <a:ext cx="4492752" cy="36004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100" baseline="0">
                <a:solidFill>
                  <a:srgbClr val="414B56"/>
                </a:solidFill>
              </a:defRPr>
            </a:lvl1pPr>
          </a:lstStyle>
          <a:p>
            <a:r>
              <a:rPr lang="en-US" dirty="0"/>
              <a:t>Insert Excel Chart</a:t>
            </a:r>
          </a:p>
        </p:txBody>
      </p:sp>
      <p:sp>
        <p:nvSpPr>
          <p:cNvPr id="10" name="charttitle"/>
          <p:cNvSpPr>
            <a:spLocks noGrp="1"/>
          </p:cNvSpPr>
          <p:nvPr>
            <p:ph type="body" sz="quarter" idx="20" hasCustomPrompt="1"/>
          </p:nvPr>
        </p:nvSpPr>
        <p:spPr>
          <a:xfrm>
            <a:off x="4579178" y="571502"/>
            <a:ext cx="3264291" cy="245215"/>
          </a:xfrm>
          <a:prstGeom prst="rect">
            <a:avLst/>
          </a:prstGeom>
        </p:spPr>
        <p:txBody>
          <a:bodyPr lIns="4572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900">
                <a:solidFill>
                  <a:srgbClr val="3A6F8F"/>
                </a:solidFill>
              </a:defRPr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Chart Title</a:t>
            </a:r>
          </a:p>
        </p:txBody>
      </p:sp>
      <p:sp>
        <p:nvSpPr>
          <p:cNvPr id="12" name="yaxistitle"/>
          <p:cNvSpPr>
            <a:spLocks noGrp="1"/>
          </p:cNvSpPr>
          <p:nvPr>
            <p:ph type="body" sz="quarter" idx="19" hasCustomPrompt="1"/>
          </p:nvPr>
        </p:nvSpPr>
        <p:spPr>
          <a:xfrm>
            <a:off x="5172518" y="946919"/>
            <a:ext cx="3264291" cy="200025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>
              <a:defRPr sz="14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308816360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1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numb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512064"/>
          </a:xfrm>
          <a:prstGeom prst="rect">
            <a:avLst/>
          </a:prstGeom>
          <a:solidFill>
            <a:srgbClr val="2C536B"/>
          </a:solidFill>
        </p:spPr>
        <p:txBody>
          <a:bodyPr anchor="ctr"/>
          <a:lstStyle>
            <a:lvl1pPr algn="l">
              <a:defRPr lang="en-US" sz="1650" baseline="0">
                <a:solidFill>
                  <a:schemeClr val="bg1"/>
                </a:solidFill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>
              <a:spcBef>
                <a:spcPts val="750"/>
              </a:spcBef>
              <a:buFontTx/>
            </a:pPr>
            <a:r>
              <a:rPr lang="en-US" dirty="0"/>
              <a:t>Slide title or description</a:t>
            </a:r>
          </a:p>
        </p:txBody>
      </p:sp>
      <p:sp>
        <p:nvSpPr>
          <p:cNvPr id="5" name="source"/>
          <p:cNvSpPr>
            <a:spLocks noGrp="1"/>
          </p:cNvSpPr>
          <p:nvPr>
            <p:ph type="body" sz="quarter" idx="16" hasCustomPrompt="1"/>
          </p:nvPr>
        </p:nvSpPr>
        <p:spPr>
          <a:xfrm>
            <a:off x="73152" y="4833673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</a:p>
        </p:txBody>
      </p:sp>
      <p:sp>
        <p:nvSpPr>
          <p:cNvPr id="6" name="note"/>
          <p:cNvSpPr>
            <a:spLocks noGrp="1"/>
          </p:cNvSpPr>
          <p:nvPr>
            <p:ph type="body" sz="quarter" idx="23" hasCustomPrompt="1"/>
          </p:nvPr>
        </p:nvSpPr>
        <p:spPr>
          <a:xfrm>
            <a:off x="4790504" y="4608576"/>
            <a:ext cx="4277296" cy="465642"/>
          </a:xfrm>
          <a:prstGeom prst="rect">
            <a:avLst/>
          </a:prstGeom>
          <a:noFill/>
        </p:spPr>
        <p:txBody>
          <a:bodyPr lIns="0" tIns="27432" rIns="0" bIns="0" anchor="t" anchorCtr="0"/>
          <a:lstStyle>
            <a:lvl1pPr algn="l">
              <a:defRPr sz="11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note</a:t>
            </a:r>
          </a:p>
        </p:txBody>
      </p:sp>
      <p:sp>
        <p:nvSpPr>
          <p:cNvPr id="7" name="lastobservation"/>
          <p:cNvSpPr>
            <a:spLocks noGrp="1"/>
          </p:cNvSpPr>
          <p:nvPr>
            <p:ph type="body" sz="quarter" idx="25" hasCustomPrompt="1"/>
          </p:nvPr>
        </p:nvSpPr>
        <p:spPr>
          <a:xfrm>
            <a:off x="76200" y="4608576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Last observation</a:t>
            </a:r>
          </a:p>
        </p:txBody>
      </p:sp>
      <p:sp>
        <p:nvSpPr>
          <p:cNvPr id="9" name="excelchart"/>
          <p:cNvSpPr>
            <a:spLocks noGrp="1"/>
          </p:cNvSpPr>
          <p:nvPr>
            <p:ph type="chart" sz="quarter" idx="11" hasCustomPrompt="1"/>
          </p:nvPr>
        </p:nvSpPr>
        <p:spPr>
          <a:xfrm>
            <a:off x="76200" y="987552"/>
            <a:ext cx="4492752" cy="36004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100" baseline="0">
                <a:solidFill>
                  <a:srgbClr val="414B56"/>
                </a:solidFill>
              </a:defRPr>
            </a:lvl1pPr>
          </a:lstStyle>
          <a:p>
            <a:r>
              <a:rPr lang="en-US" dirty="0"/>
              <a:t>Insert Excel Chart</a:t>
            </a:r>
          </a:p>
        </p:txBody>
      </p:sp>
      <p:sp>
        <p:nvSpPr>
          <p:cNvPr id="10" name="charttitle"/>
          <p:cNvSpPr>
            <a:spLocks noGrp="1"/>
          </p:cNvSpPr>
          <p:nvPr>
            <p:ph type="body" sz="quarter" idx="20" hasCustomPrompt="1"/>
          </p:nvPr>
        </p:nvSpPr>
        <p:spPr>
          <a:xfrm>
            <a:off x="72447" y="571502"/>
            <a:ext cx="3264291" cy="245215"/>
          </a:xfrm>
          <a:prstGeom prst="rect">
            <a:avLst/>
          </a:prstGeom>
        </p:spPr>
        <p:txBody>
          <a:bodyPr lIns="4572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900">
                <a:solidFill>
                  <a:srgbClr val="3A6F8F"/>
                </a:solidFill>
              </a:defRPr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Chart Title</a:t>
            </a:r>
          </a:p>
        </p:txBody>
      </p:sp>
      <p:sp>
        <p:nvSpPr>
          <p:cNvPr id="12" name="yaxistitle"/>
          <p:cNvSpPr>
            <a:spLocks noGrp="1"/>
          </p:cNvSpPr>
          <p:nvPr>
            <p:ph type="body" sz="quarter" idx="19" hasCustomPrompt="1"/>
          </p:nvPr>
        </p:nvSpPr>
        <p:spPr>
          <a:xfrm>
            <a:off x="585216" y="946919"/>
            <a:ext cx="3264291" cy="200025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>
              <a:defRPr sz="14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Axis title</a:t>
            </a:r>
          </a:p>
        </p:txBody>
      </p:sp>
      <p:sp>
        <p:nvSpPr>
          <p:cNvPr id="11" name="textbox"/>
          <p:cNvSpPr>
            <a:spLocks noGrp="1"/>
          </p:cNvSpPr>
          <p:nvPr>
            <p:ph type="body" sz="quarter" idx="18"/>
          </p:nvPr>
        </p:nvSpPr>
        <p:spPr>
          <a:xfrm>
            <a:off x="4568952" y="571502"/>
            <a:ext cx="4495800" cy="4000500"/>
          </a:xfrm>
          <a:prstGeom prst="rect">
            <a:avLst/>
          </a:prstGeom>
        </p:spPr>
        <p:txBody>
          <a:bodyPr/>
          <a:lstStyle>
            <a:lvl1pPr marL="214313" indent="-214313">
              <a:buSzPct val="80000"/>
              <a:buFont typeface="Arial" panose="020B0604020202020204" pitchFamily="34" charset="0"/>
              <a:buChar char="•"/>
              <a:defRPr sz="2400">
                <a:solidFill>
                  <a:srgbClr val="414B56"/>
                </a:solidFill>
                <a:latin typeface="+mj-lt"/>
              </a:defRPr>
            </a:lvl1pPr>
            <a:lvl2pPr marL="685800" indent="-342900">
              <a:buClr>
                <a:srgbClr val="414B56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rgbClr val="414B56"/>
                </a:solidFill>
                <a:latin typeface="+mj-lt"/>
              </a:defRPr>
            </a:lvl2pPr>
            <a:lvl3pPr marL="1028700" indent="-342900">
              <a:buSzPct val="80000"/>
              <a:buFont typeface="Arial" panose="020B0604020202020204" pitchFamily="34" charset="0"/>
              <a:buChar char="•"/>
              <a:defRPr sz="2000">
                <a:solidFill>
                  <a:srgbClr val="414B56"/>
                </a:solidFill>
                <a:latin typeface="+mj-lt"/>
              </a:defRPr>
            </a:lvl3pPr>
            <a:lvl4pPr marL="1371600" indent="-342900">
              <a:buClr>
                <a:srgbClr val="414B56"/>
              </a:buClr>
              <a:buSzPct val="80000"/>
              <a:buFont typeface="Gill Sans MT" panose="020B0502020104020203" pitchFamily="34" charset="0"/>
              <a:buChar char="–"/>
              <a:defRPr sz="2000">
                <a:solidFill>
                  <a:srgbClr val="414B56"/>
                </a:solidFill>
                <a:latin typeface="+mj-lt"/>
              </a:defRPr>
            </a:lvl4pPr>
            <a:lvl5pPr marL="1714500" indent="-342900">
              <a:buSzPct val="80000"/>
              <a:buFont typeface="Arial" panose="020B0604020202020204" pitchFamily="34" charset="0"/>
              <a:buChar char="•"/>
              <a:defRPr sz="2000">
                <a:solidFill>
                  <a:srgbClr val="414B56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8075642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art1lastobservation"/>
          <p:cNvSpPr>
            <a:spLocks noGrp="1"/>
          </p:cNvSpPr>
          <p:nvPr>
            <p:ph type="body" sz="quarter" idx="25" hasCustomPrompt="1"/>
          </p:nvPr>
        </p:nvSpPr>
        <p:spPr>
          <a:xfrm>
            <a:off x="76199" y="4604118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Last observation</a:t>
            </a:r>
          </a:p>
        </p:txBody>
      </p:sp>
      <p:sp>
        <p:nvSpPr>
          <p:cNvPr id="5" name="chart1source"/>
          <p:cNvSpPr>
            <a:spLocks noGrp="1"/>
          </p:cNvSpPr>
          <p:nvPr>
            <p:ph type="body" sz="quarter" idx="16" hasCustomPrompt="1"/>
          </p:nvPr>
        </p:nvSpPr>
        <p:spPr>
          <a:xfrm>
            <a:off x="74675" y="4841160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</a:p>
        </p:txBody>
      </p:sp>
      <p:sp>
        <p:nvSpPr>
          <p:cNvPr id="3" name="slidenumb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512064"/>
          </a:xfrm>
          <a:prstGeom prst="rect">
            <a:avLst/>
          </a:prstGeom>
          <a:solidFill>
            <a:srgbClr val="2C536B"/>
          </a:solidFill>
        </p:spPr>
        <p:txBody>
          <a:bodyPr anchor="ctr"/>
          <a:lstStyle>
            <a:lvl1pPr algn="l">
              <a:defRPr lang="en-US" sz="1650" baseline="0">
                <a:solidFill>
                  <a:schemeClr val="bg1"/>
                </a:solidFill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>
              <a:spcBef>
                <a:spcPts val="750"/>
              </a:spcBef>
              <a:buFontTx/>
            </a:pPr>
            <a:r>
              <a:rPr lang="en-US" dirty="0"/>
              <a:t>Slide title or description</a:t>
            </a:r>
          </a:p>
        </p:txBody>
      </p:sp>
      <p:sp>
        <p:nvSpPr>
          <p:cNvPr id="9" name="chart1excelchart"/>
          <p:cNvSpPr>
            <a:spLocks noGrp="1"/>
          </p:cNvSpPr>
          <p:nvPr>
            <p:ph type="chart" sz="quarter" idx="11" hasCustomPrompt="1"/>
          </p:nvPr>
        </p:nvSpPr>
        <p:spPr>
          <a:xfrm>
            <a:off x="76200" y="985838"/>
            <a:ext cx="4495800" cy="357936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100" baseline="0">
                <a:solidFill>
                  <a:srgbClr val="414B56"/>
                </a:solidFill>
              </a:defRPr>
            </a:lvl1pPr>
          </a:lstStyle>
          <a:p>
            <a:r>
              <a:rPr lang="en-US" dirty="0"/>
              <a:t>Insert Excel Chart</a:t>
            </a:r>
          </a:p>
        </p:txBody>
      </p:sp>
      <p:sp>
        <p:nvSpPr>
          <p:cNvPr id="10" name="chart1yaxistitle"/>
          <p:cNvSpPr>
            <a:spLocks noGrp="1"/>
          </p:cNvSpPr>
          <p:nvPr>
            <p:ph type="body" sz="quarter" idx="19" hasCustomPrompt="1"/>
          </p:nvPr>
        </p:nvSpPr>
        <p:spPr>
          <a:xfrm>
            <a:off x="583273" y="946919"/>
            <a:ext cx="3264291" cy="200025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>
              <a:defRPr sz="14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Axis title</a:t>
            </a:r>
          </a:p>
        </p:txBody>
      </p:sp>
      <p:sp>
        <p:nvSpPr>
          <p:cNvPr id="11" name="chart1charttitle"/>
          <p:cNvSpPr>
            <a:spLocks noGrp="1"/>
          </p:cNvSpPr>
          <p:nvPr>
            <p:ph type="body" sz="quarter" idx="20" hasCustomPrompt="1"/>
          </p:nvPr>
        </p:nvSpPr>
        <p:spPr>
          <a:xfrm>
            <a:off x="76202" y="571502"/>
            <a:ext cx="3264291" cy="245215"/>
          </a:xfrm>
          <a:prstGeom prst="rect">
            <a:avLst/>
          </a:prstGeom>
        </p:spPr>
        <p:txBody>
          <a:bodyPr lIns="4572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900">
                <a:solidFill>
                  <a:srgbClr val="3A6F8F"/>
                </a:solidFill>
              </a:defRPr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Chart Title</a:t>
            </a:r>
          </a:p>
        </p:txBody>
      </p:sp>
      <p:sp>
        <p:nvSpPr>
          <p:cNvPr id="12" name="chart2excelchart"/>
          <p:cNvSpPr>
            <a:spLocks noGrp="1"/>
          </p:cNvSpPr>
          <p:nvPr>
            <p:ph type="chart" sz="quarter" idx="26" hasCustomPrompt="1"/>
          </p:nvPr>
        </p:nvSpPr>
        <p:spPr>
          <a:xfrm>
            <a:off x="4575048" y="971550"/>
            <a:ext cx="4492752" cy="36004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100" baseline="0">
                <a:solidFill>
                  <a:srgbClr val="414B56"/>
                </a:solidFill>
              </a:defRPr>
            </a:lvl1pPr>
          </a:lstStyle>
          <a:p>
            <a:r>
              <a:rPr lang="en-US" dirty="0"/>
              <a:t>Insert Excel Chart</a:t>
            </a:r>
          </a:p>
        </p:txBody>
      </p:sp>
      <p:sp>
        <p:nvSpPr>
          <p:cNvPr id="13" name="chart2yaxistitle"/>
          <p:cNvSpPr>
            <a:spLocks noGrp="1"/>
          </p:cNvSpPr>
          <p:nvPr>
            <p:ph type="body" sz="quarter" idx="27" hasCustomPrompt="1"/>
          </p:nvPr>
        </p:nvSpPr>
        <p:spPr>
          <a:xfrm>
            <a:off x="5172518" y="946919"/>
            <a:ext cx="3264291" cy="200025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>
              <a:defRPr sz="14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Axis title</a:t>
            </a:r>
          </a:p>
        </p:txBody>
      </p:sp>
      <p:sp>
        <p:nvSpPr>
          <p:cNvPr id="14" name="chart2charttitle"/>
          <p:cNvSpPr>
            <a:spLocks noGrp="1"/>
          </p:cNvSpPr>
          <p:nvPr>
            <p:ph type="body" sz="quarter" idx="28" hasCustomPrompt="1"/>
          </p:nvPr>
        </p:nvSpPr>
        <p:spPr>
          <a:xfrm>
            <a:off x="4579178" y="571502"/>
            <a:ext cx="3264291" cy="245215"/>
          </a:xfrm>
          <a:prstGeom prst="rect">
            <a:avLst/>
          </a:prstGeom>
        </p:spPr>
        <p:txBody>
          <a:bodyPr lIns="4572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900">
                <a:solidFill>
                  <a:srgbClr val="3A6F8F"/>
                </a:solidFill>
              </a:defRPr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Chart Title</a:t>
            </a:r>
          </a:p>
        </p:txBody>
      </p:sp>
      <p:sp>
        <p:nvSpPr>
          <p:cNvPr id="15" name="chart2lastobservation"/>
          <p:cNvSpPr>
            <a:spLocks noGrp="1"/>
          </p:cNvSpPr>
          <p:nvPr>
            <p:ph type="body" sz="quarter" idx="29" hasCustomPrompt="1"/>
          </p:nvPr>
        </p:nvSpPr>
        <p:spPr>
          <a:xfrm>
            <a:off x="4786311" y="4604118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Last observation</a:t>
            </a:r>
          </a:p>
        </p:txBody>
      </p:sp>
      <p:sp>
        <p:nvSpPr>
          <p:cNvPr id="16" name="chart2source"/>
          <p:cNvSpPr>
            <a:spLocks noGrp="1"/>
          </p:cNvSpPr>
          <p:nvPr>
            <p:ph type="body" sz="quarter" idx="30" hasCustomPrompt="1"/>
          </p:nvPr>
        </p:nvSpPr>
        <p:spPr>
          <a:xfrm>
            <a:off x="4784787" y="4841160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86178411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w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numb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512064"/>
          </a:xfrm>
          <a:prstGeom prst="rect">
            <a:avLst/>
          </a:prstGeom>
          <a:solidFill>
            <a:srgbClr val="2C536B"/>
          </a:solidFill>
        </p:spPr>
        <p:txBody>
          <a:bodyPr anchor="ctr"/>
          <a:lstStyle>
            <a:lvl1pPr algn="l">
              <a:defRPr lang="en-US" sz="1650" baseline="0">
                <a:solidFill>
                  <a:schemeClr val="bg1"/>
                </a:solidFill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>
              <a:spcBef>
                <a:spcPts val="750"/>
              </a:spcBef>
              <a:buFontTx/>
            </a:pPr>
            <a:r>
              <a:rPr lang="en-US" dirty="0"/>
              <a:t>Slide title or description</a:t>
            </a:r>
          </a:p>
        </p:txBody>
      </p:sp>
      <p:sp>
        <p:nvSpPr>
          <p:cNvPr id="5" name="source"/>
          <p:cNvSpPr>
            <a:spLocks noGrp="1"/>
          </p:cNvSpPr>
          <p:nvPr>
            <p:ph type="body" sz="quarter" idx="16" hasCustomPrompt="1"/>
          </p:nvPr>
        </p:nvSpPr>
        <p:spPr>
          <a:xfrm>
            <a:off x="74675" y="4841160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</a:p>
        </p:txBody>
      </p:sp>
      <p:sp>
        <p:nvSpPr>
          <p:cNvPr id="6" name="note"/>
          <p:cNvSpPr>
            <a:spLocks noGrp="1"/>
          </p:cNvSpPr>
          <p:nvPr>
            <p:ph type="body" sz="quarter" idx="23" hasCustomPrompt="1"/>
          </p:nvPr>
        </p:nvSpPr>
        <p:spPr>
          <a:xfrm>
            <a:off x="4787456" y="4604118"/>
            <a:ext cx="4277296" cy="465642"/>
          </a:xfrm>
          <a:prstGeom prst="rect">
            <a:avLst/>
          </a:prstGeom>
          <a:noFill/>
        </p:spPr>
        <p:txBody>
          <a:bodyPr lIns="0" tIns="27432" rIns="0" bIns="0" anchor="t" anchorCtr="0"/>
          <a:lstStyle>
            <a:lvl1pPr algn="l">
              <a:defRPr sz="11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note</a:t>
            </a:r>
          </a:p>
        </p:txBody>
      </p:sp>
      <p:sp>
        <p:nvSpPr>
          <p:cNvPr id="7" name="lastobservation"/>
          <p:cNvSpPr>
            <a:spLocks noGrp="1"/>
          </p:cNvSpPr>
          <p:nvPr>
            <p:ph type="body" sz="quarter" idx="25" hasCustomPrompt="1"/>
          </p:nvPr>
        </p:nvSpPr>
        <p:spPr>
          <a:xfrm>
            <a:off x="76199" y="4604118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Last observation</a:t>
            </a:r>
          </a:p>
        </p:txBody>
      </p:sp>
    </p:spTree>
    <p:extLst>
      <p:ext uri="{BB962C8B-B14F-4D97-AF65-F5344CB8AC3E}">
        <p14:creationId xmlns:p14="http://schemas.microsoft.com/office/powerpoint/2010/main" val="226536159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no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numb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ource"/>
          <p:cNvSpPr>
            <a:spLocks noGrp="1"/>
          </p:cNvSpPr>
          <p:nvPr>
            <p:ph type="body" sz="quarter" idx="16" hasCustomPrompt="1"/>
          </p:nvPr>
        </p:nvSpPr>
        <p:spPr>
          <a:xfrm>
            <a:off x="74675" y="4841160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</a:p>
        </p:txBody>
      </p:sp>
      <p:sp>
        <p:nvSpPr>
          <p:cNvPr id="6" name="note"/>
          <p:cNvSpPr>
            <a:spLocks noGrp="1"/>
          </p:cNvSpPr>
          <p:nvPr>
            <p:ph type="body" sz="quarter" idx="23" hasCustomPrompt="1"/>
          </p:nvPr>
        </p:nvSpPr>
        <p:spPr>
          <a:xfrm>
            <a:off x="4787456" y="4604118"/>
            <a:ext cx="4277296" cy="465642"/>
          </a:xfrm>
          <a:prstGeom prst="rect">
            <a:avLst/>
          </a:prstGeom>
          <a:noFill/>
        </p:spPr>
        <p:txBody>
          <a:bodyPr lIns="0" tIns="27432" rIns="0" bIns="0" anchor="t" anchorCtr="0"/>
          <a:lstStyle>
            <a:lvl1pPr algn="l">
              <a:defRPr sz="11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note</a:t>
            </a:r>
          </a:p>
        </p:txBody>
      </p:sp>
      <p:sp>
        <p:nvSpPr>
          <p:cNvPr id="7" name="lastobservation"/>
          <p:cNvSpPr>
            <a:spLocks noGrp="1"/>
          </p:cNvSpPr>
          <p:nvPr>
            <p:ph type="body" sz="quarter" idx="25" hasCustomPrompt="1"/>
          </p:nvPr>
        </p:nvSpPr>
        <p:spPr>
          <a:xfrm>
            <a:off x="76199" y="4604118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Last observation</a:t>
            </a:r>
          </a:p>
        </p:txBody>
      </p:sp>
    </p:spTree>
    <p:extLst>
      <p:ext uri="{BB962C8B-B14F-4D97-AF65-F5344CB8AC3E}">
        <p14:creationId xmlns:p14="http://schemas.microsoft.com/office/powerpoint/2010/main" val="111380741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e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ote"/>
          <p:cNvSpPr>
            <a:spLocks noGrp="1"/>
          </p:cNvSpPr>
          <p:nvPr>
            <p:ph type="body" sz="quarter" idx="23" hasCustomPrompt="1"/>
          </p:nvPr>
        </p:nvSpPr>
        <p:spPr>
          <a:xfrm>
            <a:off x="4787456" y="4604118"/>
            <a:ext cx="4277296" cy="465642"/>
          </a:xfrm>
          <a:prstGeom prst="rect">
            <a:avLst/>
          </a:prstGeom>
          <a:noFill/>
        </p:spPr>
        <p:txBody>
          <a:bodyPr lIns="0" tIns="27432" rIns="0" bIns="0" anchor="t" anchorCtr="0"/>
          <a:lstStyle>
            <a:lvl1pPr algn="l">
              <a:defRPr sz="11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note</a:t>
            </a:r>
          </a:p>
        </p:txBody>
      </p:sp>
      <p:sp>
        <p:nvSpPr>
          <p:cNvPr id="7" name="lastobservation"/>
          <p:cNvSpPr>
            <a:spLocks noGrp="1"/>
          </p:cNvSpPr>
          <p:nvPr>
            <p:ph type="body" sz="quarter" idx="25" hasCustomPrompt="1"/>
          </p:nvPr>
        </p:nvSpPr>
        <p:spPr>
          <a:xfrm>
            <a:off x="76199" y="4604118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Last observation</a:t>
            </a:r>
          </a:p>
        </p:txBody>
      </p:sp>
      <p:sp>
        <p:nvSpPr>
          <p:cNvPr id="5" name="source"/>
          <p:cNvSpPr>
            <a:spLocks noGrp="1"/>
          </p:cNvSpPr>
          <p:nvPr>
            <p:ph type="body" sz="quarter" idx="16" hasCustomPrompt="1"/>
          </p:nvPr>
        </p:nvSpPr>
        <p:spPr>
          <a:xfrm>
            <a:off x="74675" y="4841160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</a:p>
        </p:txBody>
      </p:sp>
      <p:sp>
        <p:nvSpPr>
          <p:cNvPr id="3" name="slidenumb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512064"/>
          </a:xfrm>
          <a:prstGeom prst="rect">
            <a:avLst/>
          </a:prstGeom>
          <a:solidFill>
            <a:srgbClr val="2C536B"/>
          </a:solidFill>
        </p:spPr>
        <p:txBody>
          <a:bodyPr anchor="ctr"/>
          <a:lstStyle>
            <a:lvl1pPr algn="l">
              <a:defRPr lang="en-US" sz="1650" baseline="0">
                <a:solidFill>
                  <a:schemeClr val="bg1"/>
                </a:solidFill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>
              <a:spcBef>
                <a:spcPts val="750"/>
              </a:spcBef>
              <a:buFontTx/>
            </a:pPr>
            <a:r>
              <a:rPr lang="en-US" dirty="0"/>
              <a:t>Slide title or description</a:t>
            </a:r>
          </a:p>
        </p:txBody>
      </p:sp>
    </p:spTree>
    <p:extLst>
      <p:ext uri="{BB962C8B-B14F-4D97-AF65-F5344CB8AC3E}">
        <p14:creationId xmlns:p14="http://schemas.microsoft.com/office/powerpoint/2010/main" val="2638575635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numb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512064"/>
          </a:xfrm>
          <a:prstGeom prst="rect">
            <a:avLst/>
          </a:prstGeom>
          <a:solidFill>
            <a:srgbClr val="2C536B"/>
          </a:solidFill>
        </p:spPr>
        <p:txBody>
          <a:bodyPr anchor="ctr"/>
          <a:lstStyle>
            <a:lvl1pPr algn="l">
              <a:defRPr lang="en-US" sz="1650" baseline="0">
                <a:solidFill>
                  <a:schemeClr val="bg1"/>
                </a:solidFill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>
              <a:spcBef>
                <a:spcPts val="750"/>
              </a:spcBef>
              <a:buFontTx/>
            </a:pPr>
            <a:r>
              <a:rPr lang="en-US" dirty="0"/>
              <a:t>Slide title or description</a:t>
            </a:r>
          </a:p>
        </p:txBody>
      </p:sp>
      <p:sp>
        <p:nvSpPr>
          <p:cNvPr id="5" name="source"/>
          <p:cNvSpPr>
            <a:spLocks noGrp="1"/>
          </p:cNvSpPr>
          <p:nvPr>
            <p:ph type="body" sz="quarter" idx="16" hasCustomPrompt="1"/>
          </p:nvPr>
        </p:nvSpPr>
        <p:spPr>
          <a:xfrm>
            <a:off x="74675" y="4841160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</a:p>
        </p:txBody>
      </p:sp>
      <p:sp>
        <p:nvSpPr>
          <p:cNvPr id="6" name="note"/>
          <p:cNvSpPr>
            <a:spLocks noGrp="1"/>
          </p:cNvSpPr>
          <p:nvPr>
            <p:ph type="body" sz="quarter" idx="23" hasCustomPrompt="1"/>
          </p:nvPr>
        </p:nvSpPr>
        <p:spPr>
          <a:xfrm>
            <a:off x="4787456" y="4604118"/>
            <a:ext cx="4277296" cy="465642"/>
          </a:xfrm>
          <a:prstGeom prst="rect">
            <a:avLst/>
          </a:prstGeom>
          <a:noFill/>
        </p:spPr>
        <p:txBody>
          <a:bodyPr lIns="0" tIns="27432" rIns="0" bIns="0" anchor="t" anchorCtr="0"/>
          <a:lstStyle>
            <a:lvl1pPr algn="l">
              <a:defRPr sz="11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note</a:t>
            </a:r>
          </a:p>
        </p:txBody>
      </p:sp>
      <p:sp>
        <p:nvSpPr>
          <p:cNvPr id="9" name="lastobservation"/>
          <p:cNvSpPr>
            <a:spLocks noGrp="1"/>
          </p:cNvSpPr>
          <p:nvPr>
            <p:ph type="body" sz="quarter" idx="25" hasCustomPrompt="1"/>
          </p:nvPr>
        </p:nvSpPr>
        <p:spPr>
          <a:xfrm>
            <a:off x="76199" y="4604118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Last observation</a:t>
            </a:r>
          </a:p>
        </p:txBody>
      </p:sp>
      <p:sp>
        <p:nvSpPr>
          <p:cNvPr id="10" name="graphimage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514350"/>
            <a:ext cx="9144000" cy="4057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100">
                <a:solidFill>
                  <a:srgbClr val="414B56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dirty="0"/>
              <a:t>Insert Chart Image</a:t>
            </a:r>
          </a:p>
        </p:txBody>
      </p:sp>
    </p:spTree>
    <p:extLst>
      <p:ext uri="{BB962C8B-B14F-4D97-AF65-F5344CB8AC3E}">
        <p14:creationId xmlns:p14="http://schemas.microsoft.com/office/powerpoint/2010/main" val="3645919692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cel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numb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512064"/>
          </a:xfrm>
          <a:prstGeom prst="rect">
            <a:avLst/>
          </a:prstGeom>
          <a:solidFill>
            <a:srgbClr val="2C536B"/>
          </a:solidFill>
        </p:spPr>
        <p:txBody>
          <a:bodyPr anchor="ctr"/>
          <a:lstStyle>
            <a:lvl1pPr algn="l">
              <a:defRPr lang="en-US" sz="1650" baseline="0">
                <a:solidFill>
                  <a:schemeClr val="bg1"/>
                </a:solidFill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>
              <a:spcBef>
                <a:spcPts val="750"/>
              </a:spcBef>
              <a:buFontTx/>
            </a:pPr>
            <a:r>
              <a:rPr lang="en-US" dirty="0"/>
              <a:t>Slide title or description</a:t>
            </a:r>
          </a:p>
        </p:txBody>
      </p:sp>
      <p:sp>
        <p:nvSpPr>
          <p:cNvPr id="5" name="source"/>
          <p:cNvSpPr>
            <a:spLocks noGrp="1"/>
          </p:cNvSpPr>
          <p:nvPr>
            <p:ph type="body" sz="quarter" idx="16" hasCustomPrompt="1"/>
          </p:nvPr>
        </p:nvSpPr>
        <p:spPr>
          <a:xfrm>
            <a:off x="74675" y="4841160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</a:p>
        </p:txBody>
      </p:sp>
      <p:sp>
        <p:nvSpPr>
          <p:cNvPr id="6" name="note"/>
          <p:cNvSpPr>
            <a:spLocks noGrp="1"/>
          </p:cNvSpPr>
          <p:nvPr>
            <p:ph type="body" sz="quarter" idx="23" hasCustomPrompt="1"/>
          </p:nvPr>
        </p:nvSpPr>
        <p:spPr>
          <a:xfrm>
            <a:off x="4787456" y="4604118"/>
            <a:ext cx="4277296" cy="465642"/>
          </a:xfrm>
          <a:prstGeom prst="rect">
            <a:avLst/>
          </a:prstGeom>
          <a:noFill/>
        </p:spPr>
        <p:txBody>
          <a:bodyPr lIns="0" tIns="27432" rIns="0" bIns="0" anchor="t" anchorCtr="0"/>
          <a:lstStyle>
            <a:lvl1pPr algn="l">
              <a:defRPr sz="11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note</a:t>
            </a:r>
          </a:p>
        </p:txBody>
      </p:sp>
      <p:sp>
        <p:nvSpPr>
          <p:cNvPr id="7" name="lastobservation"/>
          <p:cNvSpPr>
            <a:spLocks noGrp="1"/>
          </p:cNvSpPr>
          <p:nvPr>
            <p:ph type="body" sz="quarter" idx="25" hasCustomPrompt="1"/>
          </p:nvPr>
        </p:nvSpPr>
        <p:spPr>
          <a:xfrm>
            <a:off x="76199" y="4604118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Last observation</a:t>
            </a:r>
          </a:p>
        </p:txBody>
      </p:sp>
      <p:sp>
        <p:nvSpPr>
          <p:cNvPr id="8" name="excelchart"/>
          <p:cNvSpPr>
            <a:spLocks noGrp="1"/>
          </p:cNvSpPr>
          <p:nvPr>
            <p:ph type="chart" sz="quarter" idx="11" hasCustomPrompt="1"/>
          </p:nvPr>
        </p:nvSpPr>
        <p:spPr>
          <a:xfrm>
            <a:off x="76200" y="1166289"/>
            <a:ext cx="8988552" cy="339891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100" baseline="0">
                <a:solidFill>
                  <a:srgbClr val="414B56"/>
                </a:solidFill>
              </a:defRPr>
            </a:lvl1pPr>
          </a:lstStyle>
          <a:p>
            <a:r>
              <a:rPr lang="en-US" dirty="0"/>
              <a:t>Insert Excel Chart</a:t>
            </a:r>
          </a:p>
        </p:txBody>
      </p:sp>
      <p:sp>
        <p:nvSpPr>
          <p:cNvPr id="9" name="yaxistitle"/>
          <p:cNvSpPr>
            <a:spLocks noGrp="1"/>
          </p:cNvSpPr>
          <p:nvPr>
            <p:ph type="body" sz="quarter" idx="19" hasCustomPrompt="1"/>
          </p:nvPr>
        </p:nvSpPr>
        <p:spPr>
          <a:xfrm>
            <a:off x="583273" y="1122313"/>
            <a:ext cx="3264291" cy="200025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>
              <a:defRPr sz="14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Axis title</a:t>
            </a:r>
          </a:p>
        </p:txBody>
      </p:sp>
      <p:sp>
        <p:nvSpPr>
          <p:cNvPr id="10" name="charttitle"/>
          <p:cNvSpPr>
            <a:spLocks noGrp="1"/>
          </p:cNvSpPr>
          <p:nvPr>
            <p:ph type="body" sz="quarter" idx="20" hasCustomPrompt="1"/>
          </p:nvPr>
        </p:nvSpPr>
        <p:spPr>
          <a:xfrm>
            <a:off x="76202" y="571502"/>
            <a:ext cx="3264291" cy="245215"/>
          </a:xfrm>
          <a:prstGeom prst="rect">
            <a:avLst/>
          </a:prstGeom>
        </p:spPr>
        <p:txBody>
          <a:bodyPr lIns="4572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900">
                <a:solidFill>
                  <a:srgbClr val="3A6F8F"/>
                </a:solidFill>
              </a:defRPr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Chart Title</a:t>
            </a:r>
          </a:p>
        </p:txBody>
      </p:sp>
      <p:sp>
        <p:nvSpPr>
          <p:cNvPr id="11" name="chartsubtitle"/>
          <p:cNvSpPr>
            <a:spLocks noGrp="1"/>
          </p:cNvSpPr>
          <p:nvPr>
            <p:ph type="body" sz="quarter" idx="21" hasCustomPrompt="1"/>
          </p:nvPr>
        </p:nvSpPr>
        <p:spPr>
          <a:xfrm>
            <a:off x="76200" y="861636"/>
            <a:ext cx="2887663" cy="188357"/>
          </a:xfrm>
          <a:prstGeom prst="rect">
            <a:avLst/>
          </a:prstGeom>
        </p:spPr>
        <p:txBody>
          <a:bodyPr wrap="none" lIns="45720" tIns="0" rIns="0" bIns="0"/>
          <a:lstStyle>
            <a:lvl1pPr algn="l">
              <a:defRPr sz="140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Chart subtitle</a:t>
            </a:r>
          </a:p>
        </p:txBody>
      </p:sp>
    </p:spTree>
    <p:extLst>
      <p:ext uri="{BB962C8B-B14F-4D97-AF65-F5344CB8AC3E}">
        <p14:creationId xmlns:p14="http://schemas.microsoft.com/office/powerpoint/2010/main" val="1276393717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cel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numb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512064"/>
          </a:xfrm>
          <a:prstGeom prst="rect">
            <a:avLst/>
          </a:prstGeom>
          <a:solidFill>
            <a:srgbClr val="2C536B"/>
          </a:solidFill>
        </p:spPr>
        <p:txBody>
          <a:bodyPr anchor="ctr"/>
          <a:lstStyle>
            <a:lvl1pPr algn="l">
              <a:defRPr lang="en-US" sz="1650" baseline="0">
                <a:solidFill>
                  <a:schemeClr val="bg1"/>
                </a:solidFill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>
              <a:spcBef>
                <a:spcPts val="750"/>
              </a:spcBef>
              <a:buFontTx/>
            </a:pPr>
            <a:r>
              <a:rPr lang="en-US" dirty="0"/>
              <a:t>Slide title or description</a:t>
            </a:r>
          </a:p>
        </p:txBody>
      </p:sp>
      <p:sp>
        <p:nvSpPr>
          <p:cNvPr id="5" name="source"/>
          <p:cNvSpPr>
            <a:spLocks noGrp="1"/>
          </p:cNvSpPr>
          <p:nvPr>
            <p:ph type="body" sz="quarter" idx="16" hasCustomPrompt="1"/>
          </p:nvPr>
        </p:nvSpPr>
        <p:spPr>
          <a:xfrm>
            <a:off x="74675" y="4841160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</a:p>
        </p:txBody>
      </p:sp>
      <p:sp>
        <p:nvSpPr>
          <p:cNvPr id="6" name="note"/>
          <p:cNvSpPr>
            <a:spLocks noGrp="1"/>
          </p:cNvSpPr>
          <p:nvPr>
            <p:ph type="body" sz="quarter" idx="23" hasCustomPrompt="1"/>
          </p:nvPr>
        </p:nvSpPr>
        <p:spPr>
          <a:xfrm>
            <a:off x="4787456" y="4604118"/>
            <a:ext cx="4277296" cy="465642"/>
          </a:xfrm>
          <a:prstGeom prst="rect">
            <a:avLst/>
          </a:prstGeom>
          <a:noFill/>
        </p:spPr>
        <p:txBody>
          <a:bodyPr lIns="0" tIns="27432" rIns="0" bIns="0" anchor="t" anchorCtr="0"/>
          <a:lstStyle>
            <a:lvl1pPr algn="l">
              <a:defRPr sz="11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note</a:t>
            </a:r>
          </a:p>
        </p:txBody>
      </p:sp>
      <p:sp>
        <p:nvSpPr>
          <p:cNvPr id="7" name="lastobservation"/>
          <p:cNvSpPr>
            <a:spLocks noGrp="1"/>
          </p:cNvSpPr>
          <p:nvPr>
            <p:ph type="body" sz="quarter" idx="25" hasCustomPrompt="1"/>
          </p:nvPr>
        </p:nvSpPr>
        <p:spPr>
          <a:xfrm>
            <a:off x="76199" y="4604118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Last observation</a:t>
            </a:r>
          </a:p>
        </p:txBody>
      </p:sp>
      <p:sp>
        <p:nvSpPr>
          <p:cNvPr id="8" name="excelchart"/>
          <p:cNvSpPr>
            <a:spLocks noGrp="1"/>
          </p:cNvSpPr>
          <p:nvPr>
            <p:ph type="chart" sz="quarter" idx="11" hasCustomPrompt="1"/>
          </p:nvPr>
        </p:nvSpPr>
        <p:spPr>
          <a:xfrm>
            <a:off x="76200" y="1166289"/>
            <a:ext cx="8988552" cy="339891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100" baseline="0">
                <a:solidFill>
                  <a:srgbClr val="414B56"/>
                </a:solidFill>
              </a:defRPr>
            </a:lvl1pPr>
          </a:lstStyle>
          <a:p>
            <a:r>
              <a:rPr lang="en-US" dirty="0"/>
              <a:t>Insert Excel Chart</a:t>
            </a:r>
          </a:p>
        </p:txBody>
      </p:sp>
      <p:sp>
        <p:nvSpPr>
          <p:cNvPr id="9" name="yaxistitle"/>
          <p:cNvSpPr>
            <a:spLocks noGrp="1"/>
          </p:cNvSpPr>
          <p:nvPr>
            <p:ph type="body" sz="quarter" idx="19" hasCustomPrompt="1"/>
          </p:nvPr>
        </p:nvSpPr>
        <p:spPr>
          <a:xfrm>
            <a:off x="583273" y="1122313"/>
            <a:ext cx="3264291" cy="200025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>
              <a:defRPr sz="14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Axis title</a:t>
            </a:r>
          </a:p>
        </p:txBody>
      </p:sp>
      <p:sp>
        <p:nvSpPr>
          <p:cNvPr id="10" name="charttitle"/>
          <p:cNvSpPr>
            <a:spLocks noGrp="1"/>
          </p:cNvSpPr>
          <p:nvPr>
            <p:ph type="body" sz="quarter" idx="20" hasCustomPrompt="1"/>
          </p:nvPr>
        </p:nvSpPr>
        <p:spPr>
          <a:xfrm>
            <a:off x="76202" y="571502"/>
            <a:ext cx="3264291" cy="245215"/>
          </a:xfrm>
          <a:prstGeom prst="rect">
            <a:avLst/>
          </a:prstGeom>
        </p:spPr>
        <p:txBody>
          <a:bodyPr lIns="4572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900">
                <a:solidFill>
                  <a:srgbClr val="3A6F8F"/>
                </a:solidFill>
              </a:defRPr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Chart Title</a:t>
            </a:r>
          </a:p>
        </p:txBody>
      </p:sp>
      <p:sp>
        <p:nvSpPr>
          <p:cNvPr id="11" name="chartsubtitle"/>
          <p:cNvSpPr>
            <a:spLocks noGrp="1"/>
          </p:cNvSpPr>
          <p:nvPr>
            <p:ph type="body" sz="quarter" idx="21" hasCustomPrompt="1"/>
          </p:nvPr>
        </p:nvSpPr>
        <p:spPr>
          <a:xfrm>
            <a:off x="76200" y="861636"/>
            <a:ext cx="2887663" cy="188357"/>
          </a:xfrm>
          <a:prstGeom prst="rect">
            <a:avLst/>
          </a:prstGeom>
        </p:spPr>
        <p:txBody>
          <a:bodyPr wrap="none" lIns="45720" tIns="0" rIns="0" bIns="0"/>
          <a:lstStyle>
            <a:lvl1pPr algn="l">
              <a:defRPr sz="140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Chart subtitle</a:t>
            </a:r>
          </a:p>
        </p:txBody>
      </p:sp>
      <p:sp>
        <p:nvSpPr>
          <p:cNvPr id="12" name="yaxis2title"/>
          <p:cNvSpPr>
            <a:spLocks noGrp="1"/>
          </p:cNvSpPr>
          <p:nvPr>
            <p:ph type="body" sz="quarter" idx="22" hasCustomPrompt="1"/>
          </p:nvPr>
        </p:nvSpPr>
        <p:spPr>
          <a:xfrm>
            <a:off x="5293958" y="1118191"/>
            <a:ext cx="3264291" cy="200025"/>
          </a:xfrm>
          <a:prstGeom prst="rect">
            <a:avLst/>
          </a:prstGeom>
          <a:noFill/>
        </p:spPr>
        <p:txBody>
          <a:bodyPr lIns="0" tIns="0" rIns="0" bIns="0" anchor="t" anchorCtr="0"/>
          <a:lstStyle>
            <a:lvl1pPr algn="r">
              <a:defRPr sz="14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Second axis title</a:t>
            </a:r>
          </a:p>
        </p:txBody>
      </p:sp>
    </p:spTree>
    <p:extLst>
      <p:ext uri="{BB962C8B-B14F-4D97-AF65-F5344CB8AC3E}">
        <p14:creationId xmlns:p14="http://schemas.microsoft.com/office/powerpoint/2010/main" val="357864697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cel1_title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numb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512064"/>
          </a:xfrm>
          <a:prstGeom prst="rect">
            <a:avLst/>
          </a:prstGeom>
          <a:solidFill>
            <a:srgbClr val="2C536B"/>
          </a:solidFill>
        </p:spPr>
        <p:txBody>
          <a:bodyPr anchor="ctr"/>
          <a:lstStyle>
            <a:lvl1pPr algn="l">
              <a:defRPr lang="en-US" sz="1650" baseline="0">
                <a:solidFill>
                  <a:schemeClr val="bg1"/>
                </a:solidFill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>
              <a:spcBef>
                <a:spcPts val="750"/>
              </a:spcBef>
              <a:buFontTx/>
            </a:pPr>
            <a:r>
              <a:rPr lang="en-US" dirty="0"/>
              <a:t>Slide title or description</a:t>
            </a:r>
          </a:p>
        </p:txBody>
      </p:sp>
      <p:sp>
        <p:nvSpPr>
          <p:cNvPr id="5" name="source"/>
          <p:cNvSpPr>
            <a:spLocks noGrp="1"/>
          </p:cNvSpPr>
          <p:nvPr>
            <p:ph type="body" sz="quarter" idx="16" hasCustomPrompt="1"/>
          </p:nvPr>
        </p:nvSpPr>
        <p:spPr>
          <a:xfrm>
            <a:off x="74675" y="4841160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</a:p>
        </p:txBody>
      </p:sp>
      <p:sp>
        <p:nvSpPr>
          <p:cNvPr id="6" name="note"/>
          <p:cNvSpPr>
            <a:spLocks noGrp="1"/>
          </p:cNvSpPr>
          <p:nvPr>
            <p:ph type="body" sz="quarter" idx="23" hasCustomPrompt="1"/>
          </p:nvPr>
        </p:nvSpPr>
        <p:spPr>
          <a:xfrm>
            <a:off x="4787456" y="4604118"/>
            <a:ext cx="4277296" cy="465642"/>
          </a:xfrm>
          <a:prstGeom prst="rect">
            <a:avLst/>
          </a:prstGeom>
          <a:noFill/>
        </p:spPr>
        <p:txBody>
          <a:bodyPr lIns="0" tIns="27432" rIns="0" bIns="0" anchor="t" anchorCtr="0"/>
          <a:lstStyle>
            <a:lvl1pPr algn="l">
              <a:defRPr sz="11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note</a:t>
            </a:r>
          </a:p>
        </p:txBody>
      </p:sp>
      <p:sp>
        <p:nvSpPr>
          <p:cNvPr id="7" name="lastobservation"/>
          <p:cNvSpPr>
            <a:spLocks noGrp="1"/>
          </p:cNvSpPr>
          <p:nvPr>
            <p:ph type="body" sz="quarter" idx="25" hasCustomPrompt="1"/>
          </p:nvPr>
        </p:nvSpPr>
        <p:spPr>
          <a:xfrm>
            <a:off x="76199" y="4604118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Last observation</a:t>
            </a:r>
          </a:p>
        </p:txBody>
      </p:sp>
      <p:sp>
        <p:nvSpPr>
          <p:cNvPr id="8" name="excelchart"/>
          <p:cNvSpPr>
            <a:spLocks noGrp="1"/>
          </p:cNvSpPr>
          <p:nvPr>
            <p:ph type="chart" sz="quarter" idx="11" hasCustomPrompt="1"/>
          </p:nvPr>
        </p:nvSpPr>
        <p:spPr>
          <a:xfrm>
            <a:off x="76200" y="985838"/>
            <a:ext cx="8988552" cy="357936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100" baseline="0">
                <a:solidFill>
                  <a:srgbClr val="414B56"/>
                </a:solidFill>
              </a:defRPr>
            </a:lvl1pPr>
          </a:lstStyle>
          <a:p>
            <a:r>
              <a:rPr lang="en-US" dirty="0"/>
              <a:t>Insert Excel Chart</a:t>
            </a:r>
          </a:p>
        </p:txBody>
      </p:sp>
      <p:sp>
        <p:nvSpPr>
          <p:cNvPr id="9" name="yaxistitle"/>
          <p:cNvSpPr>
            <a:spLocks noGrp="1"/>
          </p:cNvSpPr>
          <p:nvPr>
            <p:ph type="body" sz="quarter" idx="19" hasCustomPrompt="1"/>
          </p:nvPr>
        </p:nvSpPr>
        <p:spPr>
          <a:xfrm>
            <a:off x="583273" y="946919"/>
            <a:ext cx="3264291" cy="200025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>
              <a:defRPr sz="14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Axis title</a:t>
            </a:r>
          </a:p>
        </p:txBody>
      </p:sp>
      <p:sp>
        <p:nvSpPr>
          <p:cNvPr id="10" name="charttitle"/>
          <p:cNvSpPr>
            <a:spLocks noGrp="1"/>
          </p:cNvSpPr>
          <p:nvPr>
            <p:ph type="body" sz="quarter" idx="20" hasCustomPrompt="1"/>
          </p:nvPr>
        </p:nvSpPr>
        <p:spPr>
          <a:xfrm>
            <a:off x="76202" y="571502"/>
            <a:ext cx="3264291" cy="245215"/>
          </a:xfrm>
          <a:prstGeom prst="rect">
            <a:avLst/>
          </a:prstGeom>
        </p:spPr>
        <p:txBody>
          <a:bodyPr lIns="4572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900">
                <a:solidFill>
                  <a:srgbClr val="3A6F8F"/>
                </a:solidFill>
              </a:defRPr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Chart Title</a:t>
            </a:r>
          </a:p>
        </p:txBody>
      </p:sp>
    </p:spTree>
    <p:extLst>
      <p:ext uri="{BB962C8B-B14F-4D97-AF65-F5344CB8AC3E}">
        <p14:creationId xmlns:p14="http://schemas.microsoft.com/office/powerpoint/2010/main" val="17878238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cel2_title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numb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512064"/>
          </a:xfrm>
          <a:prstGeom prst="rect">
            <a:avLst/>
          </a:prstGeom>
          <a:solidFill>
            <a:srgbClr val="2C536B"/>
          </a:solidFill>
        </p:spPr>
        <p:txBody>
          <a:bodyPr anchor="ctr"/>
          <a:lstStyle>
            <a:lvl1pPr algn="l">
              <a:defRPr lang="en-US" sz="1650" baseline="0">
                <a:solidFill>
                  <a:schemeClr val="bg1"/>
                </a:solidFill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>
              <a:spcBef>
                <a:spcPts val="750"/>
              </a:spcBef>
              <a:buFontTx/>
            </a:pPr>
            <a:r>
              <a:rPr lang="en-US" dirty="0"/>
              <a:t>Slide title or description</a:t>
            </a:r>
          </a:p>
        </p:txBody>
      </p:sp>
      <p:sp>
        <p:nvSpPr>
          <p:cNvPr id="5" name="source"/>
          <p:cNvSpPr>
            <a:spLocks noGrp="1"/>
          </p:cNvSpPr>
          <p:nvPr>
            <p:ph type="body" sz="quarter" idx="16" hasCustomPrompt="1"/>
          </p:nvPr>
        </p:nvSpPr>
        <p:spPr>
          <a:xfrm>
            <a:off x="74675" y="4841160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</a:p>
        </p:txBody>
      </p:sp>
      <p:sp>
        <p:nvSpPr>
          <p:cNvPr id="6" name="note"/>
          <p:cNvSpPr>
            <a:spLocks noGrp="1"/>
          </p:cNvSpPr>
          <p:nvPr>
            <p:ph type="body" sz="quarter" idx="23" hasCustomPrompt="1"/>
          </p:nvPr>
        </p:nvSpPr>
        <p:spPr>
          <a:xfrm>
            <a:off x="4787456" y="4604118"/>
            <a:ext cx="4277296" cy="465642"/>
          </a:xfrm>
          <a:prstGeom prst="rect">
            <a:avLst/>
          </a:prstGeom>
          <a:noFill/>
        </p:spPr>
        <p:txBody>
          <a:bodyPr lIns="0" tIns="27432" rIns="0" bIns="0" anchor="t" anchorCtr="0"/>
          <a:lstStyle>
            <a:lvl1pPr algn="l">
              <a:defRPr sz="11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note</a:t>
            </a:r>
          </a:p>
        </p:txBody>
      </p:sp>
      <p:sp>
        <p:nvSpPr>
          <p:cNvPr id="7" name="lastobservation"/>
          <p:cNvSpPr>
            <a:spLocks noGrp="1"/>
          </p:cNvSpPr>
          <p:nvPr>
            <p:ph type="body" sz="quarter" idx="25" hasCustomPrompt="1"/>
          </p:nvPr>
        </p:nvSpPr>
        <p:spPr>
          <a:xfrm>
            <a:off x="76199" y="4604118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Last observation</a:t>
            </a:r>
          </a:p>
        </p:txBody>
      </p:sp>
      <p:sp>
        <p:nvSpPr>
          <p:cNvPr id="8" name="excelchart"/>
          <p:cNvSpPr>
            <a:spLocks noGrp="1"/>
          </p:cNvSpPr>
          <p:nvPr>
            <p:ph type="chart" sz="quarter" idx="11" hasCustomPrompt="1"/>
          </p:nvPr>
        </p:nvSpPr>
        <p:spPr>
          <a:xfrm>
            <a:off x="76200" y="985838"/>
            <a:ext cx="8988552" cy="357936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100" baseline="0">
                <a:solidFill>
                  <a:srgbClr val="414B56"/>
                </a:solidFill>
              </a:defRPr>
            </a:lvl1pPr>
          </a:lstStyle>
          <a:p>
            <a:r>
              <a:rPr lang="en-US" dirty="0"/>
              <a:t>Insert Excel Chart</a:t>
            </a:r>
          </a:p>
        </p:txBody>
      </p:sp>
      <p:sp>
        <p:nvSpPr>
          <p:cNvPr id="9" name="yaxistitle"/>
          <p:cNvSpPr>
            <a:spLocks noGrp="1"/>
          </p:cNvSpPr>
          <p:nvPr>
            <p:ph type="body" sz="quarter" idx="19" hasCustomPrompt="1"/>
          </p:nvPr>
        </p:nvSpPr>
        <p:spPr>
          <a:xfrm>
            <a:off x="583273" y="946919"/>
            <a:ext cx="3264291" cy="200025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>
              <a:defRPr sz="14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Axis title</a:t>
            </a:r>
          </a:p>
        </p:txBody>
      </p:sp>
      <p:sp>
        <p:nvSpPr>
          <p:cNvPr id="10" name="charttitle"/>
          <p:cNvSpPr>
            <a:spLocks noGrp="1"/>
          </p:cNvSpPr>
          <p:nvPr>
            <p:ph type="body" sz="quarter" idx="20" hasCustomPrompt="1"/>
          </p:nvPr>
        </p:nvSpPr>
        <p:spPr>
          <a:xfrm>
            <a:off x="76202" y="571502"/>
            <a:ext cx="3264291" cy="245215"/>
          </a:xfrm>
          <a:prstGeom prst="rect">
            <a:avLst/>
          </a:prstGeom>
        </p:spPr>
        <p:txBody>
          <a:bodyPr lIns="4572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900">
                <a:solidFill>
                  <a:srgbClr val="3A6F8F"/>
                </a:solidFill>
              </a:defRPr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Chart Title</a:t>
            </a:r>
          </a:p>
        </p:txBody>
      </p:sp>
      <p:sp>
        <p:nvSpPr>
          <p:cNvPr id="11" name="yaxis2title"/>
          <p:cNvSpPr>
            <a:spLocks noGrp="1"/>
          </p:cNvSpPr>
          <p:nvPr>
            <p:ph type="body" sz="quarter" idx="22" hasCustomPrompt="1"/>
          </p:nvPr>
        </p:nvSpPr>
        <p:spPr>
          <a:xfrm>
            <a:off x="5293958" y="961414"/>
            <a:ext cx="3264291" cy="200025"/>
          </a:xfrm>
          <a:prstGeom prst="rect">
            <a:avLst/>
          </a:prstGeom>
          <a:noFill/>
        </p:spPr>
        <p:txBody>
          <a:bodyPr lIns="0" tIns="0" rIns="0" bIns="0" anchor="t" anchorCtr="0"/>
          <a:lstStyle>
            <a:lvl1pPr algn="r">
              <a:defRPr sz="14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Second axis title</a:t>
            </a:r>
          </a:p>
        </p:txBody>
      </p:sp>
    </p:spTree>
    <p:extLst>
      <p:ext uri="{BB962C8B-B14F-4D97-AF65-F5344CB8AC3E}">
        <p14:creationId xmlns:p14="http://schemas.microsoft.com/office/powerpoint/2010/main" val="4123800471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numb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512064"/>
          </a:xfrm>
          <a:prstGeom prst="rect">
            <a:avLst/>
          </a:prstGeom>
          <a:solidFill>
            <a:srgbClr val="2C536B"/>
          </a:solidFill>
        </p:spPr>
        <p:txBody>
          <a:bodyPr anchor="ctr"/>
          <a:lstStyle>
            <a:lvl1pPr algn="l">
              <a:defRPr lang="en-US" sz="1650" baseline="0">
                <a:solidFill>
                  <a:schemeClr val="bg1"/>
                </a:solidFill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>
              <a:spcBef>
                <a:spcPts val="750"/>
              </a:spcBef>
              <a:buFontTx/>
            </a:pPr>
            <a:r>
              <a:rPr lang="en-US" dirty="0"/>
              <a:t>Slide title or description</a:t>
            </a:r>
          </a:p>
        </p:txBody>
      </p:sp>
      <p:sp>
        <p:nvSpPr>
          <p:cNvPr id="5" name="source"/>
          <p:cNvSpPr>
            <a:spLocks noGrp="1"/>
          </p:cNvSpPr>
          <p:nvPr>
            <p:ph type="body" sz="quarter" idx="16" hasCustomPrompt="1"/>
          </p:nvPr>
        </p:nvSpPr>
        <p:spPr>
          <a:xfrm>
            <a:off x="74675" y="4841160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</a:p>
        </p:txBody>
      </p:sp>
      <p:sp>
        <p:nvSpPr>
          <p:cNvPr id="6" name="note"/>
          <p:cNvSpPr>
            <a:spLocks noGrp="1"/>
          </p:cNvSpPr>
          <p:nvPr>
            <p:ph type="body" sz="quarter" idx="23" hasCustomPrompt="1"/>
          </p:nvPr>
        </p:nvSpPr>
        <p:spPr>
          <a:xfrm>
            <a:off x="4787456" y="4604118"/>
            <a:ext cx="4277296" cy="465642"/>
          </a:xfrm>
          <a:prstGeom prst="rect">
            <a:avLst/>
          </a:prstGeom>
          <a:noFill/>
        </p:spPr>
        <p:txBody>
          <a:bodyPr lIns="0" tIns="27432" rIns="0" bIns="0" anchor="t" anchorCtr="0"/>
          <a:lstStyle>
            <a:lvl1pPr algn="l">
              <a:defRPr sz="11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note</a:t>
            </a:r>
          </a:p>
        </p:txBody>
      </p:sp>
      <p:sp>
        <p:nvSpPr>
          <p:cNvPr id="7" name="lastobservation"/>
          <p:cNvSpPr>
            <a:spLocks noGrp="1"/>
          </p:cNvSpPr>
          <p:nvPr>
            <p:ph type="body" sz="quarter" idx="25" hasCustomPrompt="1"/>
          </p:nvPr>
        </p:nvSpPr>
        <p:spPr>
          <a:xfrm>
            <a:off x="76199" y="4604118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Last observation</a:t>
            </a:r>
          </a:p>
        </p:txBody>
      </p:sp>
      <p:sp>
        <p:nvSpPr>
          <p:cNvPr id="8" name="textbox"/>
          <p:cNvSpPr>
            <a:spLocks noGrp="1"/>
          </p:cNvSpPr>
          <p:nvPr>
            <p:ph type="body" sz="quarter" idx="18"/>
          </p:nvPr>
        </p:nvSpPr>
        <p:spPr>
          <a:xfrm>
            <a:off x="76200" y="576208"/>
            <a:ext cx="8991600" cy="3995792"/>
          </a:xfrm>
          <a:prstGeom prst="rect">
            <a:avLst/>
          </a:prstGeom>
        </p:spPr>
        <p:txBody>
          <a:bodyPr/>
          <a:lstStyle>
            <a:lvl1pPr marL="0" indent="0">
              <a:buSzPct val="80000"/>
              <a:buFont typeface="Arial" panose="020B0604020202020204" pitchFamily="34" charset="0"/>
              <a:buNone/>
              <a:defRPr sz="2400">
                <a:solidFill>
                  <a:srgbClr val="414B56"/>
                </a:solidFill>
                <a:latin typeface="+mj-lt"/>
              </a:defRPr>
            </a:lvl1pPr>
            <a:lvl2pPr marL="685800" indent="-342900">
              <a:buClr>
                <a:srgbClr val="414B56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rgbClr val="414B56"/>
                </a:solidFill>
                <a:latin typeface="+mj-lt"/>
              </a:defRPr>
            </a:lvl2pPr>
            <a:lvl3pPr marL="1028700" indent="-342900">
              <a:buSzPct val="80000"/>
              <a:buFont typeface="Arial" panose="020B0604020202020204" pitchFamily="34" charset="0"/>
              <a:buChar char="•"/>
              <a:defRPr sz="2000">
                <a:solidFill>
                  <a:srgbClr val="414B56"/>
                </a:solidFill>
                <a:latin typeface="+mj-lt"/>
              </a:defRPr>
            </a:lvl3pPr>
            <a:lvl4pPr marL="1371600" indent="-342900">
              <a:buClr>
                <a:srgbClr val="414B56"/>
              </a:buClr>
              <a:buSzPct val="80000"/>
              <a:buFont typeface="Gill Sans MT" panose="020B0502020104020203" pitchFamily="34" charset="0"/>
              <a:buChar char="–"/>
              <a:defRPr sz="2000">
                <a:solidFill>
                  <a:srgbClr val="414B56"/>
                </a:solidFill>
                <a:latin typeface="+mj-lt"/>
              </a:defRPr>
            </a:lvl4pPr>
            <a:lvl5pPr marL="1714500" indent="-342900">
              <a:buSzPct val="80000"/>
              <a:buFont typeface="Arial" panose="020B0604020202020204" pitchFamily="34" charset="0"/>
              <a:buChar char="•"/>
              <a:defRPr sz="2000">
                <a:solidFill>
                  <a:srgbClr val="414B56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0810398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number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512064"/>
          </a:xfrm>
          <a:prstGeom prst="rect">
            <a:avLst/>
          </a:prstGeom>
          <a:solidFill>
            <a:srgbClr val="2C536B"/>
          </a:solidFill>
        </p:spPr>
        <p:txBody>
          <a:bodyPr anchor="ctr"/>
          <a:lstStyle>
            <a:lvl1pPr algn="l">
              <a:defRPr lang="en-US" sz="1650" baseline="0">
                <a:solidFill>
                  <a:schemeClr val="bg1"/>
                </a:solidFill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>
              <a:spcBef>
                <a:spcPts val="750"/>
              </a:spcBef>
              <a:buFontTx/>
            </a:pPr>
            <a:r>
              <a:rPr lang="en-US" dirty="0"/>
              <a:t>Slide title or description</a:t>
            </a:r>
          </a:p>
        </p:txBody>
      </p:sp>
      <p:sp>
        <p:nvSpPr>
          <p:cNvPr id="5" name="source"/>
          <p:cNvSpPr>
            <a:spLocks noGrp="1"/>
          </p:cNvSpPr>
          <p:nvPr>
            <p:ph type="body" sz="quarter" idx="16" hasCustomPrompt="1"/>
          </p:nvPr>
        </p:nvSpPr>
        <p:spPr>
          <a:xfrm>
            <a:off x="74675" y="4841160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</a:p>
        </p:txBody>
      </p:sp>
      <p:sp>
        <p:nvSpPr>
          <p:cNvPr id="6" name="note"/>
          <p:cNvSpPr>
            <a:spLocks noGrp="1"/>
          </p:cNvSpPr>
          <p:nvPr>
            <p:ph type="body" sz="quarter" idx="23" hasCustomPrompt="1"/>
          </p:nvPr>
        </p:nvSpPr>
        <p:spPr>
          <a:xfrm>
            <a:off x="4787456" y="4604118"/>
            <a:ext cx="4277296" cy="465642"/>
          </a:xfrm>
          <a:prstGeom prst="rect">
            <a:avLst/>
          </a:prstGeom>
          <a:noFill/>
        </p:spPr>
        <p:txBody>
          <a:bodyPr lIns="0" tIns="27432" rIns="0" bIns="0" anchor="t" anchorCtr="0"/>
          <a:lstStyle>
            <a:lvl1pPr algn="l">
              <a:defRPr sz="1100">
                <a:solidFill>
                  <a:srgbClr val="414B5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Slide note</a:t>
            </a:r>
          </a:p>
        </p:txBody>
      </p:sp>
      <p:sp>
        <p:nvSpPr>
          <p:cNvPr id="7" name="lastobservation"/>
          <p:cNvSpPr>
            <a:spLocks noGrp="1"/>
          </p:cNvSpPr>
          <p:nvPr>
            <p:ph type="body" sz="quarter" idx="25" hasCustomPrompt="1"/>
          </p:nvPr>
        </p:nvSpPr>
        <p:spPr>
          <a:xfrm>
            <a:off x="76199" y="4604118"/>
            <a:ext cx="4281489" cy="2286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lang="en-US" sz="1050" dirty="0" smtClean="0">
                <a:solidFill>
                  <a:srgbClr val="414B56"/>
                </a:solidFill>
              </a:defRPr>
            </a:lvl1pPr>
          </a:lstStyle>
          <a:p>
            <a:pPr lvl="0"/>
            <a:r>
              <a:rPr lang="en-US" dirty="0"/>
              <a:t>Last observation</a:t>
            </a:r>
          </a:p>
        </p:txBody>
      </p:sp>
      <p:sp>
        <p:nvSpPr>
          <p:cNvPr id="8" name="body"/>
          <p:cNvSpPr>
            <a:spLocks noGrp="1"/>
          </p:cNvSpPr>
          <p:nvPr>
            <p:ph type="body" sz="quarter" idx="18"/>
          </p:nvPr>
        </p:nvSpPr>
        <p:spPr>
          <a:xfrm>
            <a:off x="76200" y="576208"/>
            <a:ext cx="8991600" cy="3995792"/>
          </a:xfrm>
          <a:prstGeom prst="rect">
            <a:avLst/>
          </a:prstGeom>
        </p:spPr>
        <p:txBody>
          <a:bodyPr/>
          <a:lstStyle>
            <a:lvl1pPr marL="0" indent="0">
              <a:buSzPct val="80000"/>
              <a:buFont typeface="Arial" panose="020B0604020202020204" pitchFamily="34" charset="0"/>
              <a:buNone/>
              <a:defRPr sz="2400">
                <a:solidFill>
                  <a:srgbClr val="414B56"/>
                </a:solidFill>
                <a:latin typeface="+mj-lt"/>
              </a:defRPr>
            </a:lvl1pPr>
            <a:lvl2pPr marL="685800" indent="-342900">
              <a:buClr>
                <a:srgbClr val="414B56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rgbClr val="414B56"/>
                </a:solidFill>
                <a:latin typeface="+mj-lt"/>
              </a:defRPr>
            </a:lvl2pPr>
            <a:lvl3pPr marL="1028700" indent="-342900">
              <a:buSzPct val="80000"/>
              <a:buFont typeface="Arial" panose="020B0604020202020204" pitchFamily="34" charset="0"/>
              <a:buChar char="•"/>
              <a:defRPr sz="2000">
                <a:solidFill>
                  <a:srgbClr val="414B56"/>
                </a:solidFill>
                <a:latin typeface="+mj-lt"/>
              </a:defRPr>
            </a:lvl3pPr>
            <a:lvl4pPr marL="1371600" indent="-342900">
              <a:buClr>
                <a:srgbClr val="414B56"/>
              </a:buClr>
              <a:buSzPct val="80000"/>
              <a:buFont typeface="Gill Sans MT" panose="020B0502020104020203" pitchFamily="34" charset="0"/>
              <a:buChar char="–"/>
              <a:defRPr sz="2000">
                <a:solidFill>
                  <a:srgbClr val="414B56"/>
                </a:solidFill>
                <a:latin typeface="+mj-lt"/>
              </a:defRPr>
            </a:lvl4pPr>
            <a:lvl5pPr marL="1714500" indent="-342900">
              <a:buSzPct val="80000"/>
              <a:buFont typeface="Arial" panose="020B0604020202020204" pitchFamily="34" charset="0"/>
              <a:buChar char="•"/>
              <a:defRPr sz="2000">
                <a:solidFill>
                  <a:srgbClr val="414B56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6033121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baseline"/>
          <p:cNvCxnSpPr/>
          <p:nvPr userDrawn="1"/>
        </p:nvCxnSpPr>
        <p:spPr>
          <a:xfrm>
            <a:off x="0" y="5126355"/>
            <a:ext cx="9144000" cy="0"/>
          </a:xfrm>
          <a:prstGeom prst="line">
            <a:avLst/>
          </a:prstGeom>
          <a:ln w="57150">
            <a:solidFill>
              <a:srgbClr val="2C53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number"/>
          <p:cNvSpPr>
            <a:spLocks noGrp="1"/>
          </p:cNvSpPr>
          <p:nvPr>
            <p:ph type="sldNum" sz="quarter" idx="4"/>
          </p:nvPr>
        </p:nvSpPr>
        <p:spPr>
          <a:xfrm>
            <a:off x="4414657" y="4718130"/>
            <a:ext cx="314687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700">
                <a:solidFill>
                  <a:srgbClr val="414B56"/>
                </a:solidFill>
              </a:defRPr>
            </a:lvl1pPr>
          </a:lstStyle>
          <a:p>
            <a:fld id="{16DB3CF8-59E7-44C6-88F7-CC6EEF5857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12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9" r:id="rId2"/>
    <p:sldLayoutId id="2147483733" r:id="rId3"/>
    <p:sldLayoutId id="2147483731" r:id="rId4"/>
    <p:sldLayoutId id="2147483736" r:id="rId5"/>
    <p:sldLayoutId id="2147483730" r:id="rId6"/>
    <p:sldLayoutId id="2147483737" r:id="rId7"/>
    <p:sldLayoutId id="2147483740" r:id="rId8"/>
    <p:sldLayoutId id="2147483744" r:id="rId9"/>
    <p:sldLayoutId id="2147483741" r:id="rId10"/>
    <p:sldLayoutId id="2147483743" r:id="rId11"/>
    <p:sldLayoutId id="2147483742" r:id="rId12"/>
    <p:sldLayoutId id="2147483739" r:id="rId13"/>
    <p:sldLayoutId id="2147483735" r:id="rId14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15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975" kern="1200" baseline="0">
          <a:solidFill>
            <a:srgbClr val="3A6F8F"/>
          </a:solidFill>
          <a:latin typeface="Gill Sans MT" panose="020B0502020104020203" pitchFamily="34" charset="0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612" userDrawn="1">
          <p15:clr>
            <a:srgbClr val="5ACBF0"/>
          </p15:clr>
        </p15:guide>
        <p15:guide id="2" pos="2880" userDrawn="1">
          <p15:clr>
            <a:srgbClr val="F26B43"/>
          </p15:clr>
        </p15:guide>
        <p15:guide id="4" orient="horz" pos="2988" userDrawn="1">
          <p15:clr>
            <a:srgbClr val="FBAE40"/>
          </p15:clr>
        </p15:guide>
        <p15:guide id="5" orient="horz" pos="324" userDrawn="1">
          <p15:clr>
            <a:srgbClr val="F26B43"/>
          </p15:clr>
        </p15:guide>
        <p15:guide id="6" orient="horz" pos="2880" userDrawn="1">
          <p15:clr>
            <a:srgbClr val="547EBF"/>
          </p15:clr>
        </p15:guide>
        <p15:guide id="8" pos="48" userDrawn="1">
          <p15:clr>
            <a:srgbClr val="9FCC3B"/>
          </p15:clr>
        </p15:guide>
        <p15:guide id="9" pos="5712" userDrawn="1">
          <p15:clr>
            <a:srgbClr val="9FCC3B"/>
          </p15:clr>
        </p15:guide>
        <p15:guide id="10" orient="horz" pos="360" userDrawn="1">
          <p15:clr>
            <a:srgbClr val="547EBF"/>
          </p15:clr>
        </p15:guide>
        <p15:guide id="11" orient="horz" pos="732" userDrawn="1">
          <p15:clr>
            <a:srgbClr val="547EBF"/>
          </p15:clr>
        </p15:guide>
        <p15:guide id="12" orient="horz" pos="540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Joel Elvery</a:t>
            </a:r>
          </a:p>
          <a:p>
            <a:endParaRPr lang="en-US" dirty="0"/>
          </a:p>
          <a:p>
            <a:r>
              <a:rPr lang="en-US" dirty="0"/>
              <a:t>October 25, 2018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Economic Outlook for U.S. and Columbus Metropolitan Area</a:t>
            </a:r>
          </a:p>
        </p:txBody>
      </p:sp>
    </p:spTree>
    <p:extLst>
      <p:ext uri="{BB962C8B-B14F-4D97-AF65-F5344CB8AC3E}">
        <p14:creationId xmlns:p14="http://schemas.microsoft.com/office/powerpoint/2010/main" val="4264208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September was 96</a:t>
            </a:r>
            <a:r>
              <a:rPr lang="en-US" baseline="30000" dirty="0"/>
              <a:t>th</a:t>
            </a:r>
            <a:r>
              <a:rPr lang="en-US" dirty="0"/>
              <a:t> consecutive month in which the nation added jobs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1178512" y="1233111"/>
              <a:ext cx="7357447" cy="2656201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1178512" y="3889313"/>
              <a:ext cx="7357447" cy="0"/>
            </a:xfrm>
            <a:custGeom>
              <a:avLst/>
              <a:gdLst/>
              <a:ahLst/>
              <a:cxnLst/>
              <a:rect l="0" t="0" r="0" b="0"/>
              <a:pathLst>
                <a:path w="7357447">
                  <a:moveTo>
                    <a:pt x="0" y="0"/>
                  </a:moveTo>
                  <a:lnTo>
                    <a:pt x="7357447" y="0"/>
                  </a:lnTo>
                  <a:lnTo>
                    <a:pt x="7357447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1178512" y="3557288"/>
              <a:ext cx="7357447" cy="0"/>
            </a:xfrm>
            <a:custGeom>
              <a:avLst/>
              <a:gdLst/>
              <a:ahLst/>
              <a:cxnLst/>
              <a:rect l="0" t="0" r="0" b="0"/>
              <a:pathLst>
                <a:path w="7357447">
                  <a:moveTo>
                    <a:pt x="0" y="0"/>
                  </a:moveTo>
                  <a:lnTo>
                    <a:pt x="7357447" y="0"/>
                  </a:lnTo>
                  <a:lnTo>
                    <a:pt x="7357447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1178512" y="3225263"/>
              <a:ext cx="7357447" cy="0"/>
            </a:xfrm>
            <a:custGeom>
              <a:avLst/>
              <a:gdLst/>
              <a:ahLst/>
              <a:cxnLst/>
              <a:rect l="0" t="0" r="0" b="0"/>
              <a:pathLst>
                <a:path w="7357447">
                  <a:moveTo>
                    <a:pt x="0" y="0"/>
                  </a:moveTo>
                  <a:lnTo>
                    <a:pt x="7357447" y="0"/>
                  </a:lnTo>
                  <a:lnTo>
                    <a:pt x="7357447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1178512" y="2893238"/>
              <a:ext cx="7357447" cy="0"/>
            </a:xfrm>
            <a:custGeom>
              <a:avLst/>
              <a:gdLst/>
              <a:ahLst/>
              <a:cxnLst/>
              <a:rect l="0" t="0" r="0" b="0"/>
              <a:pathLst>
                <a:path w="7357447">
                  <a:moveTo>
                    <a:pt x="0" y="0"/>
                  </a:moveTo>
                  <a:lnTo>
                    <a:pt x="7357447" y="0"/>
                  </a:lnTo>
                  <a:lnTo>
                    <a:pt x="7357447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1178512" y="2561212"/>
              <a:ext cx="7357447" cy="0"/>
            </a:xfrm>
            <a:custGeom>
              <a:avLst/>
              <a:gdLst/>
              <a:ahLst/>
              <a:cxnLst/>
              <a:rect l="0" t="0" r="0" b="0"/>
              <a:pathLst>
                <a:path w="7357447">
                  <a:moveTo>
                    <a:pt x="0" y="0"/>
                  </a:moveTo>
                  <a:lnTo>
                    <a:pt x="7357447" y="0"/>
                  </a:lnTo>
                  <a:lnTo>
                    <a:pt x="7357447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1178512" y="2229187"/>
              <a:ext cx="7357447" cy="0"/>
            </a:xfrm>
            <a:custGeom>
              <a:avLst/>
              <a:gdLst/>
              <a:ahLst/>
              <a:cxnLst/>
              <a:rect l="0" t="0" r="0" b="0"/>
              <a:pathLst>
                <a:path w="7357447">
                  <a:moveTo>
                    <a:pt x="0" y="0"/>
                  </a:moveTo>
                  <a:lnTo>
                    <a:pt x="7357447" y="0"/>
                  </a:lnTo>
                  <a:lnTo>
                    <a:pt x="7357447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1178512" y="1897162"/>
              <a:ext cx="7357447" cy="0"/>
            </a:xfrm>
            <a:custGeom>
              <a:avLst/>
              <a:gdLst/>
              <a:ahLst/>
              <a:cxnLst/>
              <a:rect l="0" t="0" r="0" b="0"/>
              <a:pathLst>
                <a:path w="7357447">
                  <a:moveTo>
                    <a:pt x="0" y="0"/>
                  </a:moveTo>
                  <a:lnTo>
                    <a:pt x="7357447" y="0"/>
                  </a:lnTo>
                  <a:lnTo>
                    <a:pt x="7357447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1178512" y="1565137"/>
              <a:ext cx="7357447" cy="0"/>
            </a:xfrm>
            <a:custGeom>
              <a:avLst/>
              <a:gdLst/>
              <a:ahLst/>
              <a:cxnLst/>
              <a:rect l="0" t="0" r="0" b="0"/>
              <a:pathLst>
                <a:path w="7357447">
                  <a:moveTo>
                    <a:pt x="0" y="0"/>
                  </a:moveTo>
                  <a:lnTo>
                    <a:pt x="7357447" y="0"/>
                  </a:lnTo>
                  <a:lnTo>
                    <a:pt x="7357447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l13"/>
            <p:cNvSpPr/>
            <p:nvPr/>
          </p:nvSpPr>
          <p:spPr>
            <a:xfrm>
              <a:off x="1178512" y="1233111"/>
              <a:ext cx="7357447" cy="0"/>
            </a:xfrm>
            <a:custGeom>
              <a:avLst/>
              <a:gdLst/>
              <a:ahLst/>
              <a:cxnLst/>
              <a:rect l="0" t="0" r="0" b="0"/>
              <a:pathLst>
                <a:path w="7357447">
                  <a:moveTo>
                    <a:pt x="0" y="0"/>
                  </a:moveTo>
                  <a:lnTo>
                    <a:pt x="7357447" y="0"/>
                  </a:lnTo>
                  <a:lnTo>
                    <a:pt x="7357447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rc14"/>
            <p:cNvSpPr/>
            <p:nvPr/>
          </p:nvSpPr>
          <p:spPr>
            <a:xfrm>
              <a:off x="1273840" y="1233111"/>
              <a:ext cx="951034" cy="2656201"/>
            </a:xfrm>
            <a:prstGeom prst="rect">
              <a:avLst/>
            </a:prstGeom>
            <a:solidFill>
              <a:srgbClr val="A6A6A6">
                <a:alpha val="8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6" name="rc15"/>
            <p:cNvSpPr/>
            <p:nvPr/>
          </p:nvSpPr>
          <p:spPr>
            <a:xfrm>
              <a:off x="1307687" y="2229187"/>
              <a:ext cx="46356" cy="13447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7" name="rc16"/>
            <p:cNvSpPr/>
            <p:nvPr/>
          </p:nvSpPr>
          <p:spPr>
            <a:xfrm>
              <a:off x="1361034" y="2229187"/>
              <a:ext cx="46356" cy="91306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8" name="rc17"/>
            <p:cNvSpPr/>
            <p:nvPr/>
          </p:nvSpPr>
          <p:spPr>
            <a:xfrm>
              <a:off x="1418059" y="2229187"/>
              <a:ext cx="46356" cy="380168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9" name="rc18"/>
            <p:cNvSpPr/>
            <p:nvPr/>
          </p:nvSpPr>
          <p:spPr>
            <a:xfrm>
              <a:off x="1473245" y="2229187"/>
              <a:ext cx="46356" cy="305463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0" name="rc19"/>
            <p:cNvSpPr/>
            <p:nvPr/>
          </p:nvSpPr>
          <p:spPr>
            <a:xfrm>
              <a:off x="1530270" y="2229187"/>
              <a:ext cx="46356" cy="25565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1" name="rc20"/>
            <p:cNvSpPr/>
            <p:nvPr/>
          </p:nvSpPr>
          <p:spPr>
            <a:xfrm>
              <a:off x="1585456" y="2229187"/>
              <a:ext cx="46356" cy="353606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2" name="rc21"/>
            <p:cNvSpPr/>
            <p:nvPr/>
          </p:nvSpPr>
          <p:spPr>
            <a:xfrm>
              <a:off x="1642481" y="2229187"/>
              <a:ext cx="46356" cy="459854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3" name="rc22"/>
            <p:cNvSpPr/>
            <p:nvPr/>
          </p:nvSpPr>
          <p:spPr>
            <a:xfrm>
              <a:off x="1699506" y="2229187"/>
              <a:ext cx="46356" cy="73543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4" name="rc23"/>
            <p:cNvSpPr/>
            <p:nvPr/>
          </p:nvSpPr>
          <p:spPr>
            <a:xfrm>
              <a:off x="1754692" y="2229187"/>
              <a:ext cx="46356" cy="78855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5" name="rc24"/>
            <p:cNvSpPr/>
            <p:nvPr/>
          </p:nvSpPr>
          <p:spPr>
            <a:xfrm>
              <a:off x="1811717" y="2229187"/>
              <a:ext cx="46356" cy="126003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6" name="rc25"/>
            <p:cNvSpPr/>
            <p:nvPr/>
          </p:nvSpPr>
          <p:spPr>
            <a:xfrm>
              <a:off x="1866903" y="2229187"/>
              <a:ext cx="46356" cy="117370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7" name="rc26"/>
            <p:cNvSpPr/>
            <p:nvPr/>
          </p:nvSpPr>
          <p:spPr>
            <a:xfrm>
              <a:off x="1923929" y="2229187"/>
              <a:ext cx="46356" cy="130651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8" name="rc27"/>
            <p:cNvSpPr/>
            <p:nvPr/>
          </p:nvSpPr>
          <p:spPr>
            <a:xfrm>
              <a:off x="1980954" y="2229187"/>
              <a:ext cx="46356" cy="1168728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9" name="rc28"/>
            <p:cNvSpPr/>
            <p:nvPr/>
          </p:nvSpPr>
          <p:spPr>
            <a:xfrm>
              <a:off x="2032461" y="2229187"/>
              <a:ext cx="46356" cy="1331421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0" name="rc29"/>
            <p:cNvSpPr/>
            <p:nvPr/>
          </p:nvSpPr>
          <p:spPr>
            <a:xfrm>
              <a:off x="2089486" y="2229187"/>
              <a:ext cx="46356" cy="1168728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1" name="rc30"/>
            <p:cNvSpPr/>
            <p:nvPr/>
          </p:nvSpPr>
          <p:spPr>
            <a:xfrm>
              <a:off x="2144672" y="2229187"/>
              <a:ext cx="46356" cy="587684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2" name="rc31"/>
            <p:cNvSpPr/>
            <p:nvPr/>
          </p:nvSpPr>
          <p:spPr>
            <a:xfrm>
              <a:off x="2201697" y="2229187"/>
              <a:ext cx="46356" cy="77859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3" name="rc32"/>
            <p:cNvSpPr/>
            <p:nvPr/>
          </p:nvSpPr>
          <p:spPr>
            <a:xfrm>
              <a:off x="2256883" y="2229187"/>
              <a:ext cx="46356" cy="567763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4" name="rc33"/>
            <p:cNvSpPr/>
            <p:nvPr/>
          </p:nvSpPr>
          <p:spPr>
            <a:xfrm>
              <a:off x="2313908" y="2229187"/>
              <a:ext cx="46356" cy="325384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5" name="rc34"/>
            <p:cNvSpPr/>
            <p:nvPr/>
          </p:nvSpPr>
          <p:spPr>
            <a:xfrm>
              <a:off x="2370933" y="2229187"/>
              <a:ext cx="46356" cy="380168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6" name="rc35"/>
            <p:cNvSpPr/>
            <p:nvPr/>
          </p:nvSpPr>
          <p:spPr>
            <a:xfrm>
              <a:off x="2426119" y="2229187"/>
              <a:ext cx="46356" cy="346966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7" name="rc36"/>
            <p:cNvSpPr/>
            <p:nvPr/>
          </p:nvSpPr>
          <p:spPr>
            <a:xfrm>
              <a:off x="2538330" y="2229187"/>
              <a:ext cx="46356" cy="459854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8" name="rc37"/>
            <p:cNvSpPr/>
            <p:nvPr/>
          </p:nvSpPr>
          <p:spPr>
            <a:xfrm>
              <a:off x="2652381" y="2229187"/>
              <a:ext cx="46356" cy="12118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9" name="rc38"/>
            <p:cNvSpPr/>
            <p:nvPr/>
          </p:nvSpPr>
          <p:spPr>
            <a:xfrm>
              <a:off x="2873124" y="2229187"/>
              <a:ext cx="46356" cy="232417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0" name="rc39"/>
            <p:cNvSpPr/>
            <p:nvPr/>
          </p:nvSpPr>
          <p:spPr>
            <a:xfrm>
              <a:off x="2928309" y="2229187"/>
              <a:ext cx="46356" cy="12948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1" name="rc40"/>
            <p:cNvSpPr/>
            <p:nvPr/>
          </p:nvSpPr>
          <p:spPr>
            <a:xfrm>
              <a:off x="2985335" y="2229187"/>
              <a:ext cx="46356" cy="2656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2" name="rc41"/>
            <p:cNvSpPr/>
            <p:nvPr/>
          </p:nvSpPr>
          <p:spPr>
            <a:xfrm>
              <a:off x="3042360" y="2229187"/>
              <a:ext cx="46356" cy="104587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3" name="rc42"/>
            <p:cNvSpPr/>
            <p:nvPr/>
          </p:nvSpPr>
          <p:spPr>
            <a:xfrm>
              <a:off x="1250662" y="2215906"/>
              <a:ext cx="46356" cy="13281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4" name="rc43"/>
            <p:cNvSpPr/>
            <p:nvPr/>
          </p:nvSpPr>
          <p:spPr>
            <a:xfrm>
              <a:off x="2483144" y="2209266"/>
              <a:ext cx="46356" cy="19921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5" name="rc44"/>
            <p:cNvSpPr/>
            <p:nvPr/>
          </p:nvSpPr>
          <p:spPr>
            <a:xfrm>
              <a:off x="2595355" y="2199305"/>
              <a:ext cx="46356" cy="2988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6" name="rc45"/>
            <p:cNvSpPr/>
            <p:nvPr/>
          </p:nvSpPr>
          <p:spPr>
            <a:xfrm>
              <a:off x="2703887" y="1908783"/>
              <a:ext cx="46356" cy="320404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7" name="rc46"/>
            <p:cNvSpPr/>
            <p:nvPr/>
          </p:nvSpPr>
          <p:spPr>
            <a:xfrm>
              <a:off x="2760913" y="1862299"/>
              <a:ext cx="46356" cy="366887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8" name="rc47"/>
            <p:cNvSpPr/>
            <p:nvPr/>
          </p:nvSpPr>
          <p:spPr>
            <a:xfrm>
              <a:off x="2816098" y="1362601"/>
              <a:ext cx="46356" cy="86658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9" name="rc48"/>
            <p:cNvSpPr/>
            <p:nvPr/>
          </p:nvSpPr>
          <p:spPr>
            <a:xfrm>
              <a:off x="3097546" y="1785933"/>
              <a:ext cx="46356" cy="443253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0" name="rc49"/>
            <p:cNvSpPr/>
            <p:nvPr/>
          </p:nvSpPr>
          <p:spPr>
            <a:xfrm>
              <a:off x="3154571" y="2015031"/>
              <a:ext cx="46356" cy="214156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1" name="rc50"/>
            <p:cNvSpPr/>
            <p:nvPr/>
          </p:nvSpPr>
          <p:spPr>
            <a:xfrm>
              <a:off x="3209757" y="2107998"/>
              <a:ext cx="46356" cy="12118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2" name="rc51"/>
            <p:cNvSpPr/>
            <p:nvPr/>
          </p:nvSpPr>
          <p:spPr>
            <a:xfrm>
              <a:off x="3266782" y="2156142"/>
              <a:ext cx="46356" cy="7304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3" name="rc52"/>
            <p:cNvSpPr/>
            <p:nvPr/>
          </p:nvSpPr>
          <p:spPr>
            <a:xfrm>
              <a:off x="3323807" y="1927044"/>
              <a:ext cx="46356" cy="30214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4" name="rc53"/>
            <p:cNvSpPr/>
            <p:nvPr/>
          </p:nvSpPr>
          <p:spPr>
            <a:xfrm>
              <a:off x="3375314" y="1807515"/>
              <a:ext cx="46356" cy="42167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5" name="rc54"/>
            <p:cNvSpPr/>
            <p:nvPr/>
          </p:nvSpPr>
          <p:spPr>
            <a:xfrm>
              <a:off x="3432339" y="1692966"/>
              <a:ext cx="46356" cy="53622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6" name="rc55"/>
            <p:cNvSpPr/>
            <p:nvPr/>
          </p:nvSpPr>
          <p:spPr>
            <a:xfrm>
              <a:off x="3487525" y="2094717"/>
              <a:ext cx="46356" cy="13447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7" name="rc56"/>
            <p:cNvSpPr/>
            <p:nvPr/>
          </p:nvSpPr>
          <p:spPr>
            <a:xfrm>
              <a:off x="3544551" y="1840718"/>
              <a:ext cx="46356" cy="38846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8" name="rc57"/>
            <p:cNvSpPr/>
            <p:nvPr/>
          </p:nvSpPr>
          <p:spPr>
            <a:xfrm>
              <a:off x="3599736" y="2109658"/>
              <a:ext cx="46356" cy="11952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9" name="rc58"/>
            <p:cNvSpPr/>
            <p:nvPr/>
          </p:nvSpPr>
          <p:spPr>
            <a:xfrm>
              <a:off x="3656762" y="2043253"/>
              <a:ext cx="46356" cy="185934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0" name="rc59"/>
            <p:cNvSpPr/>
            <p:nvPr/>
          </p:nvSpPr>
          <p:spPr>
            <a:xfrm>
              <a:off x="3713787" y="1842378"/>
              <a:ext cx="46356" cy="38680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1" name="rc60"/>
            <p:cNvSpPr/>
            <p:nvPr/>
          </p:nvSpPr>
          <p:spPr>
            <a:xfrm>
              <a:off x="3768973" y="1882221"/>
              <a:ext cx="46356" cy="346966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2" name="rc61"/>
            <p:cNvSpPr/>
            <p:nvPr/>
          </p:nvSpPr>
          <p:spPr>
            <a:xfrm>
              <a:off x="3825998" y="1988469"/>
              <a:ext cx="46356" cy="240718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3" name="rc62"/>
            <p:cNvSpPr/>
            <p:nvPr/>
          </p:nvSpPr>
          <p:spPr>
            <a:xfrm>
              <a:off x="3881184" y="1895502"/>
              <a:ext cx="46356" cy="33368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4" name="rc63"/>
            <p:cNvSpPr/>
            <p:nvPr/>
          </p:nvSpPr>
          <p:spPr>
            <a:xfrm>
              <a:off x="3938209" y="1651463"/>
              <a:ext cx="46356" cy="577723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5" name="rc64"/>
            <p:cNvSpPr/>
            <p:nvPr/>
          </p:nvSpPr>
          <p:spPr>
            <a:xfrm>
              <a:off x="3995234" y="1842378"/>
              <a:ext cx="46356" cy="38680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6" name="rc65"/>
            <p:cNvSpPr/>
            <p:nvPr/>
          </p:nvSpPr>
          <p:spPr>
            <a:xfrm>
              <a:off x="4048580" y="1790914"/>
              <a:ext cx="46356" cy="438273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7" name="rc66"/>
            <p:cNvSpPr/>
            <p:nvPr/>
          </p:nvSpPr>
          <p:spPr>
            <a:xfrm>
              <a:off x="4105606" y="2109658"/>
              <a:ext cx="46356" cy="11952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8" name="rc67"/>
            <p:cNvSpPr/>
            <p:nvPr/>
          </p:nvSpPr>
          <p:spPr>
            <a:xfrm>
              <a:off x="4160792" y="2034952"/>
              <a:ext cx="46356" cy="194234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9" name="rc68"/>
            <p:cNvSpPr/>
            <p:nvPr/>
          </p:nvSpPr>
          <p:spPr>
            <a:xfrm>
              <a:off x="4217817" y="2116299"/>
              <a:ext cx="46356" cy="112888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0" name="rc69"/>
            <p:cNvSpPr/>
            <p:nvPr/>
          </p:nvSpPr>
          <p:spPr>
            <a:xfrm>
              <a:off x="4273003" y="1970207"/>
              <a:ext cx="46356" cy="25897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1" name="rc70"/>
            <p:cNvSpPr/>
            <p:nvPr/>
          </p:nvSpPr>
          <p:spPr>
            <a:xfrm>
              <a:off x="4330028" y="1941985"/>
              <a:ext cx="46356" cy="287201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2" name="rc71"/>
            <p:cNvSpPr/>
            <p:nvPr/>
          </p:nvSpPr>
          <p:spPr>
            <a:xfrm>
              <a:off x="4387053" y="1907123"/>
              <a:ext cx="46356" cy="322064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3" name="rc72"/>
            <p:cNvSpPr/>
            <p:nvPr/>
          </p:nvSpPr>
          <p:spPr>
            <a:xfrm>
              <a:off x="4442239" y="1975188"/>
              <a:ext cx="46356" cy="25399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4" name="rc73"/>
            <p:cNvSpPr/>
            <p:nvPr/>
          </p:nvSpPr>
          <p:spPr>
            <a:xfrm>
              <a:off x="4499264" y="2013371"/>
              <a:ext cx="46356" cy="215816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5" name="rc74"/>
            <p:cNvSpPr/>
            <p:nvPr/>
          </p:nvSpPr>
          <p:spPr>
            <a:xfrm>
              <a:off x="4554450" y="1825777"/>
              <a:ext cx="46356" cy="40341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6" name="rc75"/>
            <p:cNvSpPr/>
            <p:nvPr/>
          </p:nvSpPr>
          <p:spPr>
            <a:xfrm>
              <a:off x="4611475" y="1885541"/>
              <a:ext cx="46356" cy="343646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7" name="rc76"/>
            <p:cNvSpPr/>
            <p:nvPr/>
          </p:nvSpPr>
          <p:spPr>
            <a:xfrm>
              <a:off x="4668501" y="1789254"/>
              <a:ext cx="46356" cy="439933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8" name="rc77"/>
            <p:cNvSpPr/>
            <p:nvPr/>
          </p:nvSpPr>
          <p:spPr>
            <a:xfrm>
              <a:off x="4720007" y="1970207"/>
              <a:ext cx="46356" cy="25897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9" name="rc78"/>
            <p:cNvSpPr/>
            <p:nvPr/>
          </p:nvSpPr>
          <p:spPr>
            <a:xfrm>
              <a:off x="4777033" y="1932025"/>
              <a:ext cx="46356" cy="29716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0" name="rc79"/>
            <p:cNvSpPr/>
            <p:nvPr/>
          </p:nvSpPr>
          <p:spPr>
            <a:xfrm>
              <a:off x="4832218" y="1830757"/>
              <a:ext cx="46356" cy="39843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1" name="rc80"/>
            <p:cNvSpPr/>
            <p:nvPr/>
          </p:nvSpPr>
          <p:spPr>
            <a:xfrm>
              <a:off x="4889244" y="1966887"/>
              <a:ext cx="46356" cy="26229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2" name="rc81"/>
            <p:cNvSpPr/>
            <p:nvPr/>
          </p:nvSpPr>
          <p:spPr>
            <a:xfrm>
              <a:off x="4944429" y="2044913"/>
              <a:ext cx="46356" cy="184274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3" name="rc82"/>
            <p:cNvSpPr/>
            <p:nvPr/>
          </p:nvSpPr>
          <p:spPr>
            <a:xfrm>
              <a:off x="5001455" y="1797554"/>
              <a:ext cx="46356" cy="43163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4" name="rc83"/>
            <p:cNvSpPr/>
            <p:nvPr/>
          </p:nvSpPr>
          <p:spPr>
            <a:xfrm>
              <a:off x="5058480" y="1895502"/>
              <a:ext cx="46356" cy="33368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5" name="rc84"/>
            <p:cNvSpPr/>
            <p:nvPr/>
          </p:nvSpPr>
          <p:spPr>
            <a:xfrm>
              <a:off x="5113666" y="1880561"/>
              <a:ext cx="46356" cy="348626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6" name="rc85"/>
            <p:cNvSpPr/>
            <p:nvPr/>
          </p:nvSpPr>
          <p:spPr>
            <a:xfrm>
              <a:off x="5170691" y="1862299"/>
              <a:ext cx="46356" cy="366887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7" name="rc86"/>
            <p:cNvSpPr/>
            <p:nvPr/>
          </p:nvSpPr>
          <p:spPr>
            <a:xfrm>
              <a:off x="5225877" y="2074795"/>
              <a:ext cx="46356" cy="154391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8" name="rc87"/>
            <p:cNvSpPr/>
            <p:nvPr/>
          </p:nvSpPr>
          <p:spPr>
            <a:xfrm>
              <a:off x="5282902" y="1940325"/>
              <a:ext cx="46356" cy="288861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9" name="rc88"/>
            <p:cNvSpPr/>
            <p:nvPr/>
          </p:nvSpPr>
          <p:spPr>
            <a:xfrm>
              <a:off x="5339927" y="1927044"/>
              <a:ext cx="46356" cy="30214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0" name="rc89"/>
            <p:cNvSpPr/>
            <p:nvPr/>
          </p:nvSpPr>
          <p:spPr>
            <a:xfrm>
              <a:off x="5391434" y="1795894"/>
              <a:ext cx="46356" cy="43329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1" name="rc90"/>
            <p:cNvSpPr/>
            <p:nvPr/>
          </p:nvSpPr>
          <p:spPr>
            <a:xfrm>
              <a:off x="5448459" y="1712888"/>
              <a:ext cx="46356" cy="51629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2" name="rc91"/>
            <p:cNvSpPr/>
            <p:nvPr/>
          </p:nvSpPr>
          <p:spPr>
            <a:xfrm>
              <a:off x="5503645" y="1810835"/>
              <a:ext cx="46356" cy="418351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3" name="rc92"/>
            <p:cNvSpPr/>
            <p:nvPr/>
          </p:nvSpPr>
          <p:spPr>
            <a:xfrm>
              <a:off x="5560670" y="1721189"/>
              <a:ext cx="46356" cy="507998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4" name="rc93"/>
            <p:cNvSpPr/>
            <p:nvPr/>
          </p:nvSpPr>
          <p:spPr>
            <a:xfrm>
              <a:off x="5615856" y="1903802"/>
              <a:ext cx="46356" cy="325384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5" name="rc94"/>
            <p:cNvSpPr/>
            <p:nvPr/>
          </p:nvSpPr>
          <p:spPr>
            <a:xfrm>
              <a:off x="5672882" y="1853999"/>
              <a:ext cx="46356" cy="375188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6" name="rc95"/>
            <p:cNvSpPr/>
            <p:nvPr/>
          </p:nvSpPr>
          <p:spPr>
            <a:xfrm>
              <a:off x="5729907" y="1757711"/>
              <a:ext cx="46356" cy="47147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7" name="rc96"/>
            <p:cNvSpPr/>
            <p:nvPr/>
          </p:nvSpPr>
          <p:spPr>
            <a:xfrm>
              <a:off x="5785093" y="1805855"/>
              <a:ext cx="46356" cy="42333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8" name="rc97"/>
            <p:cNvSpPr/>
            <p:nvPr/>
          </p:nvSpPr>
          <p:spPr>
            <a:xfrm>
              <a:off x="5842118" y="1719528"/>
              <a:ext cx="46356" cy="509658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9" name="rc98"/>
            <p:cNvSpPr/>
            <p:nvPr/>
          </p:nvSpPr>
          <p:spPr>
            <a:xfrm>
              <a:off x="5897304" y="1812496"/>
              <a:ext cx="46356" cy="416691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0" name="rc99"/>
            <p:cNvSpPr/>
            <p:nvPr/>
          </p:nvSpPr>
          <p:spPr>
            <a:xfrm>
              <a:off x="5954329" y="1878901"/>
              <a:ext cx="46356" cy="350286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1" name="rc100"/>
            <p:cNvSpPr/>
            <p:nvPr/>
          </p:nvSpPr>
          <p:spPr>
            <a:xfrm>
              <a:off x="6011354" y="1785933"/>
              <a:ext cx="46356" cy="443253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2" name="rc101"/>
            <p:cNvSpPr/>
            <p:nvPr/>
          </p:nvSpPr>
          <p:spPr>
            <a:xfrm>
              <a:off x="6062861" y="2099697"/>
              <a:ext cx="46356" cy="12948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3" name="rc102"/>
            <p:cNvSpPr/>
            <p:nvPr/>
          </p:nvSpPr>
          <p:spPr>
            <a:xfrm>
              <a:off x="6119886" y="1761032"/>
              <a:ext cx="46356" cy="46815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4" name="rc103"/>
            <p:cNvSpPr/>
            <p:nvPr/>
          </p:nvSpPr>
          <p:spPr>
            <a:xfrm>
              <a:off x="6175072" y="1687986"/>
              <a:ext cx="46356" cy="541201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5" name="rc104"/>
            <p:cNvSpPr/>
            <p:nvPr/>
          </p:nvSpPr>
          <p:spPr>
            <a:xfrm>
              <a:off x="6232097" y="1912103"/>
              <a:ext cx="46356" cy="317084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6" name="rc105"/>
            <p:cNvSpPr/>
            <p:nvPr/>
          </p:nvSpPr>
          <p:spPr>
            <a:xfrm>
              <a:off x="6287283" y="1804195"/>
              <a:ext cx="46356" cy="42499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7" name="rc106"/>
            <p:cNvSpPr/>
            <p:nvPr/>
          </p:nvSpPr>
          <p:spPr>
            <a:xfrm>
              <a:off x="6344308" y="1956926"/>
              <a:ext cx="46356" cy="27226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8" name="rc107"/>
            <p:cNvSpPr/>
            <p:nvPr/>
          </p:nvSpPr>
          <p:spPr>
            <a:xfrm>
              <a:off x="6401334" y="2083096"/>
              <a:ext cx="46356" cy="146091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9" name="rc108"/>
            <p:cNvSpPr/>
            <p:nvPr/>
          </p:nvSpPr>
          <p:spPr>
            <a:xfrm>
              <a:off x="6456519" y="1646483"/>
              <a:ext cx="46356" cy="582704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10" name="rc109"/>
            <p:cNvSpPr/>
            <p:nvPr/>
          </p:nvSpPr>
          <p:spPr>
            <a:xfrm>
              <a:off x="6513545" y="1790914"/>
              <a:ext cx="46356" cy="438273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11" name="rc110"/>
            <p:cNvSpPr/>
            <p:nvPr/>
          </p:nvSpPr>
          <p:spPr>
            <a:xfrm>
              <a:off x="6568730" y="1840718"/>
              <a:ext cx="46356" cy="38846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12" name="rc111"/>
            <p:cNvSpPr/>
            <p:nvPr/>
          </p:nvSpPr>
          <p:spPr>
            <a:xfrm>
              <a:off x="6625756" y="2058194"/>
              <a:ext cx="46356" cy="17099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13" name="rc112"/>
            <p:cNvSpPr/>
            <p:nvPr/>
          </p:nvSpPr>
          <p:spPr>
            <a:xfrm>
              <a:off x="6682781" y="1802535"/>
              <a:ext cx="46356" cy="42665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14" name="rc113"/>
            <p:cNvSpPr/>
            <p:nvPr/>
          </p:nvSpPr>
          <p:spPr>
            <a:xfrm>
              <a:off x="6736127" y="1839058"/>
              <a:ext cx="46356" cy="39012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15" name="rc114"/>
            <p:cNvSpPr/>
            <p:nvPr/>
          </p:nvSpPr>
          <p:spPr>
            <a:xfrm>
              <a:off x="6793153" y="1940325"/>
              <a:ext cx="46356" cy="288861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16" name="rc115"/>
            <p:cNvSpPr/>
            <p:nvPr/>
          </p:nvSpPr>
          <p:spPr>
            <a:xfrm>
              <a:off x="6848338" y="2172743"/>
              <a:ext cx="46356" cy="56444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17" name="rc116"/>
            <p:cNvSpPr/>
            <p:nvPr/>
          </p:nvSpPr>
          <p:spPr>
            <a:xfrm>
              <a:off x="6905364" y="1756051"/>
              <a:ext cx="46356" cy="47313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18" name="rc117"/>
            <p:cNvSpPr/>
            <p:nvPr/>
          </p:nvSpPr>
          <p:spPr>
            <a:xfrm>
              <a:off x="6960549" y="1689646"/>
              <a:ext cx="46356" cy="53954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19" name="rc118"/>
            <p:cNvSpPr/>
            <p:nvPr/>
          </p:nvSpPr>
          <p:spPr>
            <a:xfrm>
              <a:off x="7017575" y="1938665"/>
              <a:ext cx="46356" cy="29052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20" name="rc119"/>
            <p:cNvSpPr/>
            <p:nvPr/>
          </p:nvSpPr>
          <p:spPr>
            <a:xfrm>
              <a:off x="7074600" y="1790914"/>
              <a:ext cx="46356" cy="438273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21" name="rc120"/>
            <p:cNvSpPr/>
            <p:nvPr/>
          </p:nvSpPr>
          <p:spPr>
            <a:xfrm>
              <a:off x="7129786" y="1996770"/>
              <a:ext cx="46356" cy="232417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22" name="rc121"/>
            <p:cNvSpPr/>
            <p:nvPr/>
          </p:nvSpPr>
          <p:spPr>
            <a:xfrm>
              <a:off x="7186811" y="1943645"/>
              <a:ext cx="46356" cy="285541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23" name="rc122"/>
            <p:cNvSpPr/>
            <p:nvPr/>
          </p:nvSpPr>
          <p:spPr>
            <a:xfrm>
              <a:off x="7241997" y="1930364"/>
              <a:ext cx="46356" cy="29882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24" name="rc123"/>
            <p:cNvSpPr/>
            <p:nvPr/>
          </p:nvSpPr>
          <p:spPr>
            <a:xfrm>
              <a:off x="7299022" y="1799214"/>
              <a:ext cx="46356" cy="42997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25" name="rc124"/>
            <p:cNvSpPr/>
            <p:nvPr/>
          </p:nvSpPr>
          <p:spPr>
            <a:xfrm>
              <a:off x="7356047" y="1897162"/>
              <a:ext cx="46356" cy="33202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26" name="rc125"/>
            <p:cNvSpPr/>
            <p:nvPr/>
          </p:nvSpPr>
          <p:spPr>
            <a:xfrm>
              <a:off x="7407554" y="2107998"/>
              <a:ext cx="46356" cy="12118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27" name="rc126"/>
            <p:cNvSpPr/>
            <p:nvPr/>
          </p:nvSpPr>
          <p:spPr>
            <a:xfrm>
              <a:off x="7464579" y="1938665"/>
              <a:ext cx="46356" cy="29052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28" name="rc127"/>
            <p:cNvSpPr/>
            <p:nvPr/>
          </p:nvSpPr>
          <p:spPr>
            <a:xfrm>
              <a:off x="7519765" y="1971868"/>
              <a:ext cx="46356" cy="25731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29" name="rc128"/>
            <p:cNvSpPr/>
            <p:nvPr/>
          </p:nvSpPr>
          <p:spPr>
            <a:xfrm>
              <a:off x="7576790" y="1832417"/>
              <a:ext cx="46356" cy="39677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0" name="rc129"/>
            <p:cNvSpPr/>
            <p:nvPr/>
          </p:nvSpPr>
          <p:spPr>
            <a:xfrm>
              <a:off x="7631976" y="1913763"/>
              <a:ext cx="46356" cy="315423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1" name="rc130"/>
            <p:cNvSpPr/>
            <p:nvPr/>
          </p:nvSpPr>
          <p:spPr>
            <a:xfrm>
              <a:off x="7689001" y="1862299"/>
              <a:ext cx="46356" cy="366887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2" name="rc131"/>
            <p:cNvSpPr/>
            <p:nvPr/>
          </p:nvSpPr>
          <p:spPr>
            <a:xfrm>
              <a:off x="7746027" y="2205945"/>
              <a:ext cx="46356" cy="23241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3" name="rc132"/>
            <p:cNvSpPr/>
            <p:nvPr/>
          </p:nvSpPr>
          <p:spPr>
            <a:xfrm>
              <a:off x="7801213" y="1779293"/>
              <a:ext cx="46356" cy="449894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4" name="rc133"/>
            <p:cNvSpPr/>
            <p:nvPr/>
          </p:nvSpPr>
          <p:spPr>
            <a:xfrm>
              <a:off x="7858238" y="1870600"/>
              <a:ext cx="46356" cy="358587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5" name="rc134"/>
            <p:cNvSpPr/>
            <p:nvPr/>
          </p:nvSpPr>
          <p:spPr>
            <a:xfrm>
              <a:off x="7913424" y="1938665"/>
              <a:ext cx="46356" cy="29052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6" name="rc135"/>
            <p:cNvSpPr/>
            <p:nvPr/>
          </p:nvSpPr>
          <p:spPr>
            <a:xfrm>
              <a:off x="7970449" y="1937005"/>
              <a:ext cx="46356" cy="29218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7" name="rc136"/>
            <p:cNvSpPr/>
            <p:nvPr/>
          </p:nvSpPr>
          <p:spPr>
            <a:xfrm>
              <a:off x="8027474" y="1691306"/>
              <a:ext cx="46356" cy="53788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8" name="rc137"/>
            <p:cNvSpPr/>
            <p:nvPr/>
          </p:nvSpPr>
          <p:spPr>
            <a:xfrm>
              <a:off x="8078981" y="1971868"/>
              <a:ext cx="46356" cy="25731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9" name="rc138"/>
            <p:cNvSpPr/>
            <p:nvPr/>
          </p:nvSpPr>
          <p:spPr>
            <a:xfrm>
              <a:off x="8136006" y="1938665"/>
              <a:ext cx="46356" cy="29052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40" name="rc139"/>
            <p:cNvSpPr/>
            <p:nvPr/>
          </p:nvSpPr>
          <p:spPr>
            <a:xfrm>
              <a:off x="8191192" y="1784273"/>
              <a:ext cx="46356" cy="444913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41" name="rc140"/>
            <p:cNvSpPr/>
            <p:nvPr/>
          </p:nvSpPr>
          <p:spPr>
            <a:xfrm>
              <a:off x="8248217" y="1883881"/>
              <a:ext cx="46356" cy="345306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42" name="rc141"/>
            <p:cNvSpPr/>
            <p:nvPr/>
          </p:nvSpPr>
          <p:spPr>
            <a:xfrm>
              <a:off x="8303403" y="1955266"/>
              <a:ext cx="46356" cy="27392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43" name="rc142"/>
            <p:cNvSpPr/>
            <p:nvPr/>
          </p:nvSpPr>
          <p:spPr>
            <a:xfrm>
              <a:off x="8360428" y="1780953"/>
              <a:ext cx="46356" cy="448234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44" name="rc143"/>
            <p:cNvSpPr/>
            <p:nvPr/>
          </p:nvSpPr>
          <p:spPr>
            <a:xfrm>
              <a:off x="8417454" y="2006730"/>
              <a:ext cx="46356" cy="222456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45" name="pl144"/>
            <p:cNvSpPr/>
            <p:nvPr/>
          </p:nvSpPr>
          <p:spPr>
            <a:xfrm>
              <a:off x="1178512" y="2229187"/>
              <a:ext cx="7357447" cy="0"/>
            </a:xfrm>
            <a:custGeom>
              <a:avLst/>
              <a:gdLst/>
              <a:ahLst/>
              <a:cxnLst/>
              <a:rect l="0" t="0" r="0" b="0"/>
              <a:pathLst>
                <a:path w="7357447">
                  <a:moveTo>
                    <a:pt x="0" y="0"/>
                  </a:moveTo>
                  <a:lnTo>
                    <a:pt x="7357447" y="0"/>
                  </a:lnTo>
                  <a:lnTo>
                    <a:pt x="7357447" y="0"/>
                  </a:lnTo>
                </a:path>
              </a:pathLst>
            </a:custGeom>
            <a:ln w="2032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7" name="rc146"/>
            <p:cNvSpPr/>
            <p:nvPr/>
          </p:nvSpPr>
          <p:spPr>
            <a:xfrm>
              <a:off x="7115148" y="2391760"/>
              <a:ext cx="1058771" cy="253140"/>
            </a:xfrm>
            <a:prstGeom prst="rect">
              <a:avLst/>
            </a:prstGeom>
            <a:solidFill>
              <a:srgbClr val="A2C0D9">
                <a:alpha val="100000"/>
              </a:srgbClr>
            </a:solidFill>
            <a:ln w="14287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8" name="rc147"/>
            <p:cNvSpPr/>
            <p:nvPr/>
          </p:nvSpPr>
          <p:spPr>
            <a:xfrm>
              <a:off x="7115148" y="2644901"/>
              <a:ext cx="1058771" cy="253140"/>
            </a:xfrm>
            <a:prstGeom prst="rect">
              <a:avLst/>
            </a:prstGeom>
            <a:solidFill>
              <a:srgbClr val="EBEBEB">
                <a:alpha val="100000"/>
              </a:srgbClr>
            </a:solidFill>
            <a:ln w="14287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9" name="rc148"/>
            <p:cNvSpPr/>
            <p:nvPr/>
          </p:nvSpPr>
          <p:spPr>
            <a:xfrm>
              <a:off x="7115148" y="2898041"/>
              <a:ext cx="1058771" cy="253140"/>
            </a:xfrm>
            <a:prstGeom prst="rect">
              <a:avLst/>
            </a:prstGeom>
            <a:solidFill>
              <a:srgbClr val="A2C0D9">
                <a:alpha val="100000"/>
              </a:srgbClr>
            </a:solidFill>
            <a:ln w="14287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0" name="rc149"/>
            <p:cNvSpPr/>
            <p:nvPr/>
          </p:nvSpPr>
          <p:spPr>
            <a:xfrm>
              <a:off x="7115148" y="3151182"/>
              <a:ext cx="1058771" cy="253140"/>
            </a:xfrm>
            <a:prstGeom prst="rect">
              <a:avLst/>
            </a:prstGeom>
            <a:solidFill>
              <a:srgbClr val="EBEBEB">
                <a:alpha val="100000"/>
              </a:srgbClr>
            </a:solidFill>
            <a:ln w="14287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1" name="rc150"/>
            <p:cNvSpPr/>
            <p:nvPr/>
          </p:nvSpPr>
          <p:spPr>
            <a:xfrm>
              <a:off x="8173920" y="2391760"/>
              <a:ext cx="388791" cy="253140"/>
            </a:xfrm>
            <a:prstGeom prst="rect">
              <a:avLst/>
            </a:prstGeom>
            <a:solidFill>
              <a:srgbClr val="A2C0D9">
                <a:alpha val="100000"/>
              </a:srgbClr>
            </a:solidFill>
            <a:ln w="14287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2" name="rc151"/>
            <p:cNvSpPr/>
            <p:nvPr/>
          </p:nvSpPr>
          <p:spPr>
            <a:xfrm>
              <a:off x="8173920" y="2644901"/>
              <a:ext cx="388791" cy="253140"/>
            </a:xfrm>
            <a:prstGeom prst="rect">
              <a:avLst/>
            </a:prstGeom>
            <a:solidFill>
              <a:srgbClr val="EBEBEB">
                <a:alpha val="100000"/>
              </a:srgbClr>
            </a:solidFill>
            <a:ln w="14287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3" name="rc152"/>
            <p:cNvSpPr/>
            <p:nvPr/>
          </p:nvSpPr>
          <p:spPr>
            <a:xfrm>
              <a:off x="8173920" y="2898041"/>
              <a:ext cx="388791" cy="253140"/>
            </a:xfrm>
            <a:prstGeom prst="rect">
              <a:avLst/>
            </a:prstGeom>
            <a:solidFill>
              <a:srgbClr val="A2C0D9">
                <a:alpha val="100000"/>
              </a:srgbClr>
            </a:solidFill>
            <a:ln w="14287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4" name="rc153"/>
            <p:cNvSpPr/>
            <p:nvPr/>
          </p:nvSpPr>
          <p:spPr>
            <a:xfrm>
              <a:off x="8173920" y="3151182"/>
              <a:ext cx="388791" cy="253140"/>
            </a:xfrm>
            <a:prstGeom prst="rect">
              <a:avLst/>
            </a:prstGeom>
            <a:solidFill>
              <a:srgbClr val="EBEBEB">
                <a:alpha val="100000"/>
              </a:srgbClr>
            </a:solidFill>
            <a:ln w="14287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5" name="tx154"/>
            <p:cNvSpPr/>
            <p:nvPr/>
          </p:nvSpPr>
          <p:spPr>
            <a:xfrm>
              <a:off x="7432751" y="2461974"/>
              <a:ext cx="423564" cy="11092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Actual</a:t>
              </a:r>
            </a:p>
          </p:txBody>
        </p:sp>
        <p:sp>
          <p:nvSpPr>
            <p:cNvPr id="156" name="tx155"/>
            <p:cNvSpPr/>
            <p:nvPr/>
          </p:nvSpPr>
          <p:spPr>
            <a:xfrm>
              <a:off x="7187148" y="2714718"/>
              <a:ext cx="914772" cy="11132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12-month MA</a:t>
              </a:r>
            </a:p>
          </p:txBody>
        </p:sp>
        <p:sp>
          <p:nvSpPr>
            <p:cNvPr id="157" name="tx156"/>
            <p:cNvSpPr/>
            <p:nvPr/>
          </p:nvSpPr>
          <p:spPr>
            <a:xfrm>
              <a:off x="7229527" y="2967858"/>
              <a:ext cx="830014" cy="11132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6-month MA</a:t>
              </a:r>
            </a:p>
          </p:txBody>
        </p:sp>
        <p:sp>
          <p:nvSpPr>
            <p:cNvPr id="158" name="tx157"/>
            <p:cNvSpPr/>
            <p:nvPr/>
          </p:nvSpPr>
          <p:spPr>
            <a:xfrm>
              <a:off x="7229527" y="3220800"/>
              <a:ext cx="830014" cy="11152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3-month MA</a:t>
              </a:r>
            </a:p>
          </p:txBody>
        </p:sp>
        <p:sp>
          <p:nvSpPr>
            <p:cNvPr id="159" name="tx158"/>
            <p:cNvSpPr/>
            <p:nvPr/>
          </p:nvSpPr>
          <p:spPr>
            <a:xfrm>
              <a:off x="8245920" y="2461379"/>
              <a:ext cx="254272" cy="11152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134</a:t>
              </a:r>
            </a:p>
          </p:txBody>
        </p:sp>
        <p:sp>
          <p:nvSpPr>
            <p:cNvPr id="160" name="tx159"/>
            <p:cNvSpPr/>
            <p:nvPr/>
          </p:nvSpPr>
          <p:spPr>
            <a:xfrm>
              <a:off x="8245920" y="2716504"/>
              <a:ext cx="254272" cy="10953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211</a:t>
              </a:r>
            </a:p>
          </p:txBody>
        </p:sp>
        <p:sp>
          <p:nvSpPr>
            <p:cNvPr id="161" name="tx160"/>
            <p:cNvSpPr/>
            <p:nvPr/>
          </p:nvSpPr>
          <p:spPr>
            <a:xfrm>
              <a:off x="8245920" y="2967660"/>
              <a:ext cx="254272" cy="11152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203</a:t>
              </a:r>
            </a:p>
          </p:txBody>
        </p:sp>
        <p:sp>
          <p:nvSpPr>
            <p:cNvPr id="162" name="tx161"/>
            <p:cNvSpPr/>
            <p:nvPr/>
          </p:nvSpPr>
          <p:spPr>
            <a:xfrm>
              <a:off x="8245920" y="3220999"/>
              <a:ext cx="254272" cy="11132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190</a:t>
              </a:r>
            </a:p>
          </p:txBody>
        </p:sp>
        <p:sp>
          <p:nvSpPr>
            <p:cNvPr id="163" name="pl162"/>
            <p:cNvSpPr/>
            <p:nvPr/>
          </p:nvSpPr>
          <p:spPr>
            <a:xfrm>
              <a:off x="1178512" y="1233111"/>
              <a:ext cx="0" cy="2656201"/>
            </a:xfrm>
            <a:custGeom>
              <a:avLst/>
              <a:gdLst/>
              <a:ahLst/>
              <a:cxnLst/>
              <a:rect l="0" t="0" r="0" b="0"/>
              <a:pathLst>
                <a:path h="2656201">
                  <a:moveTo>
                    <a:pt x="0" y="2656201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4" name="tx163"/>
            <p:cNvSpPr/>
            <p:nvPr/>
          </p:nvSpPr>
          <p:spPr>
            <a:xfrm>
              <a:off x="727169" y="3841887"/>
              <a:ext cx="32481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-1000</a:t>
              </a:r>
            </a:p>
          </p:txBody>
        </p:sp>
        <p:sp>
          <p:nvSpPr>
            <p:cNvPr id="165" name="tx164"/>
            <p:cNvSpPr/>
            <p:nvPr/>
          </p:nvSpPr>
          <p:spPr>
            <a:xfrm>
              <a:off x="797801" y="3509862"/>
              <a:ext cx="254186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-800</a:t>
              </a:r>
            </a:p>
          </p:txBody>
        </p:sp>
        <p:sp>
          <p:nvSpPr>
            <p:cNvPr id="166" name="tx165"/>
            <p:cNvSpPr/>
            <p:nvPr/>
          </p:nvSpPr>
          <p:spPr>
            <a:xfrm>
              <a:off x="797801" y="3177836"/>
              <a:ext cx="254186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-600</a:t>
              </a:r>
            </a:p>
          </p:txBody>
        </p:sp>
        <p:sp>
          <p:nvSpPr>
            <p:cNvPr id="167" name="tx166"/>
            <p:cNvSpPr/>
            <p:nvPr/>
          </p:nvSpPr>
          <p:spPr>
            <a:xfrm>
              <a:off x="797801" y="2845811"/>
              <a:ext cx="254186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-400</a:t>
              </a:r>
            </a:p>
          </p:txBody>
        </p:sp>
        <p:sp>
          <p:nvSpPr>
            <p:cNvPr id="168" name="tx167"/>
            <p:cNvSpPr/>
            <p:nvPr/>
          </p:nvSpPr>
          <p:spPr>
            <a:xfrm>
              <a:off x="797801" y="2513786"/>
              <a:ext cx="254186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-200</a:t>
              </a:r>
            </a:p>
          </p:txBody>
        </p:sp>
        <p:sp>
          <p:nvSpPr>
            <p:cNvPr id="169" name="tx168"/>
            <p:cNvSpPr/>
            <p:nvPr/>
          </p:nvSpPr>
          <p:spPr>
            <a:xfrm>
              <a:off x="981355" y="2181761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170" name="tx169"/>
            <p:cNvSpPr/>
            <p:nvPr/>
          </p:nvSpPr>
          <p:spPr>
            <a:xfrm>
              <a:off x="840093" y="1849735"/>
              <a:ext cx="211894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200</a:t>
              </a:r>
            </a:p>
          </p:txBody>
        </p:sp>
        <p:sp>
          <p:nvSpPr>
            <p:cNvPr id="171" name="tx170"/>
            <p:cNvSpPr/>
            <p:nvPr/>
          </p:nvSpPr>
          <p:spPr>
            <a:xfrm>
              <a:off x="840093" y="1517710"/>
              <a:ext cx="211894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400</a:t>
              </a:r>
            </a:p>
          </p:txBody>
        </p:sp>
        <p:sp>
          <p:nvSpPr>
            <p:cNvPr id="172" name="tx171"/>
            <p:cNvSpPr/>
            <p:nvPr/>
          </p:nvSpPr>
          <p:spPr>
            <a:xfrm>
              <a:off x="840093" y="1185685"/>
              <a:ext cx="211894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600</a:t>
              </a:r>
            </a:p>
          </p:txBody>
        </p:sp>
        <p:sp>
          <p:nvSpPr>
            <p:cNvPr id="173" name="pl172"/>
            <p:cNvSpPr/>
            <p:nvPr/>
          </p:nvSpPr>
          <p:spPr>
            <a:xfrm>
              <a:off x="1178512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4" name="pl173"/>
            <p:cNvSpPr/>
            <p:nvPr/>
          </p:nvSpPr>
          <p:spPr>
            <a:xfrm>
              <a:off x="1178512" y="355728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5" name="pl174"/>
            <p:cNvSpPr/>
            <p:nvPr/>
          </p:nvSpPr>
          <p:spPr>
            <a:xfrm>
              <a:off x="1178512" y="322526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6" name="pl175"/>
            <p:cNvSpPr/>
            <p:nvPr/>
          </p:nvSpPr>
          <p:spPr>
            <a:xfrm>
              <a:off x="1178512" y="289323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7" name="pl176"/>
            <p:cNvSpPr/>
            <p:nvPr/>
          </p:nvSpPr>
          <p:spPr>
            <a:xfrm>
              <a:off x="1178512" y="2561212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8" name="pl177"/>
            <p:cNvSpPr/>
            <p:nvPr/>
          </p:nvSpPr>
          <p:spPr>
            <a:xfrm>
              <a:off x="1178512" y="2229187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9" name="pl178"/>
            <p:cNvSpPr/>
            <p:nvPr/>
          </p:nvSpPr>
          <p:spPr>
            <a:xfrm>
              <a:off x="1178512" y="1897162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0" name="pl179"/>
            <p:cNvSpPr/>
            <p:nvPr/>
          </p:nvSpPr>
          <p:spPr>
            <a:xfrm>
              <a:off x="1178512" y="1565137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1" name="pl180"/>
            <p:cNvSpPr/>
            <p:nvPr/>
          </p:nvSpPr>
          <p:spPr>
            <a:xfrm>
              <a:off x="1178512" y="1233111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2" name="pl181"/>
            <p:cNvSpPr/>
            <p:nvPr/>
          </p:nvSpPr>
          <p:spPr>
            <a:xfrm>
              <a:off x="1178512" y="3889313"/>
              <a:ext cx="7357447" cy="0"/>
            </a:xfrm>
            <a:custGeom>
              <a:avLst/>
              <a:gdLst/>
              <a:ahLst/>
              <a:cxnLst/>
              <a:rect l="0" t="0" r="0" b="0"/>
              <a:pathLst>
                <a:path w="7357447">
                  <a:moveTo>
                    <a:pt x="0" y="0"/>
                  </a:moveTo>
                  <a:lnTo>
                    <a:pt x="7357447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3" name="pl182"/>
            <p:cNvSpPr/>
            <p:nvPr/>
          </p:nvSpPr>
          <p:spPr>
            <a:xfrm>
              <a:off x="1273840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4" name="pl183"/>
            <p:cNvSpPr/>
            <p:nvPr/>
          </p:nvSpPr>
          <p:spPr>
            <a:xfrm>
              <a:off x="1947107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5" name="pl184"/>
            <p:cNvSpPr/>
            <p:nvPr/>
          </p:nvSpPr>
          <p:spPr>
            <a:xfrm>
              <a:off x="2618533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6" name="pl185"/>
            <p:cNvSpPr/>
            <p:nvPr/>
          </p:nvSpPr>
          <p:spPr>
            <a:xfrm>
              <a:off x="3289960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7" name="pl186"/>
            <p:cNvSpPr/>
            <p:nvPr/>
          </p:nvSpPr>
          <p:spPr>
            <a:xfrm>
              <a:off x="3961387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8" name="pl187"/>
            <p:cNvSpPr/>
            <p:nvPr/>
          </p:nvSpPr>
          <p:spPr>
            <a:xfrm>
              <a:off x="4634653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9" name="pl188"/>
            <p:cNvSpPr/>
            <p:nvPr/>
          </p:nvSpPr>
          <p:spPr>
            <a:xfrm>
              <a:off x="5306080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0" name="pl189"/>
            <p:cNvSpPr/>
            <p:nvPr/>
          </p:nvSpPr>
          <p:spPr>
            <a:xfrm>
              <a:off x="5977507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1" name="pl190"/>
            <p:cNvSpPr/>
            <p:nvPr/>
          </p:nvSpPr>
          <p:spPr>
            <a:xfrm>
              <a:off x="6648934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2" name="pl191"/>
            <p:cNvSpPr/>
            <p:nvPr/>
          </p:nvSpPr>
          <p:spPr>
            <a:xfrm>
              <a:off x="7322200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3" name="pl192"/>
            <p:cNvSpPr/>
            <p:nvPr/>
          </p:nvSpPr>
          <p:spPr>
            <a:xfrm>
              <a:off x="7993627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4" name="tx193"/>
            <p:cNvSpPr/>
            <p:nvPr/>
          </p:nvSpPr>
          <p:spPr>
            <a:xfrm>
              <a:off x="1079682" y="4039160"/>
              <a:ext cx="38831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Jan-08</a:t>
              </a:r>
            </a:p>
          </p:txBody>
        </p:sp>
        <p:sp>
          <p:nvSpPr>
            <p:cNvPr id="195" name="tx194"/>
            <p:cNvSpPr/>
            <p:nvPr/>
          </p:nvSpPr>
          <p:spPr>
            <a:xfrm>
              <a:off x="1752948" y="4039160"/>
              <a:ext cx="38831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Jan-09</a:t>
              </a:r>
            </a:p>
          </p:txBody>
        </p:sp>
        <p:sp>
          <p:nvSpPr>
            <p:cNvPr id="196" name="tx195"/>
            <p:cNvSpPr/>
            <p:nvPr/>
          </p:nvSpPr>
          <p:spPr>
            <a:xfrm>
              <a:off x="2424375" y="4039160"/>
              <a:ext cx="38831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Jan-10</a:t>
              </a:r>
            </a:p>
          </p:txBody>
        </p:sp>
        <p:sp>
          <p:nvSpPr>
            <p:cNvPr id="197" name="tx196"/>
            <p:cNvSpPr/>
            <p:nvPr/>
          </p:nvSpPr>
          <p:spPr>
            <a:xfrm>
              <a:off x="3095801" y="4039160"/>
              <a:ext cx="38831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Jan-11</a:t>
              </a:r>
            </a:p>
          </p:txBody>
        </p:sp>
        <p:sp>
          <p:nvSpPr>
            <p:cNvPr id="198" name="tx197"/>
            <p:cNvSpPr/>
            <p:nvPr/>
          </p:nvSpPr>
          <p:spPr>
            <a:xfrm>
              <a:off x="3767228" y="4039160"/>
              <a:ext cx="38831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Jan-12</a:t>
              </a:r>
            </a:p>
          </p:txBody>
        </p:sp>
        <p:sp>
          <p:nvSpPr>
            <p:cNvPr id="199" name="tx198"/>
            <p:cNvSpPr/>
            <p:nvPr/>
          </p:nvSpPr>
          <p:spPr>
            <a:xfrm>
              <a:off x="4440495" y="4039160"/>
              <a:ext cx="38831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Jan-13</a:t>
              </a:r>
            </a:p>
          </p:txBody>
        </p:sp>
        <p:sp>
          <p:nvSpPr>
            <p:cNvPr id="200" name="tx199"/>
            <p:cNvSpPr/>
            <p:nvPr/>
          </p:nvSpPr>
          <p:spPr>
            <a:xfrm>
              <a:off x="5111921" y="4039160"/>
              <a:ext cx="38831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Jan-14</a:t>
              </a:r>
            </a:p>
          </p:txBody>
        </p:sp>
        <p:sp>
          <p:nvSpPr>
            <p:cNvPr id="201" name="tx200"/>
            <p:cNvSpPr/>
            <p:nvPr/>
          </p:nvSpPr>
          <p:spPr>
            <a:xfrm>
              <a:off x="5783348" y="4039160"/>
              <a:ext cx="38831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Jan-15</a:t>
              </a:r>
            </a:p>
          </p:txBody>
        </p:sp>
        <p:sp>
          <p:nvSpPr>
            <p:cNvPr id="202" name="tx201"/>
            <p:cNvSpPr/>
            <p:nvPr/>
          </p:nvSpPr>
          <p:spPr>
            <a:xfrm>
              <a:off x="6454775" y="4039160"/>
              <a:ext cx="38831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Jan-16</a:t>
              </a:r>
            </a:p>
          </p:txBody>
        </p:sp>
        <p:sp>
          <p:nvSpPr>
            <p:cNvPr id="203" name="tx202"/>
            <p:cNvSpPr/>
            <p:nvPr/>
          </p:nvSpPr>
          <p:spPr>
            <a:xfrm>
              <a:off x="7128041" y="4039160"/>
              <a:ext cx="38831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Jan-17</a:t>
              </a:r>
            </a:p>
          </p:txBody>
        </p:sp>
        <p:sp>
          <p:nvSpPr>
            <p:cNvPr id="204" name="tx203"/>
            <p:cNvSpPr/>
            <p:nvPr/>
          </p:nvSpPr>
          <p:spPr>
            <a:xfrm>
              <a:off x="7799468" y="4039160"/>
              <a:ext cx="38831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Jan-18</a:t>
              </a:r>
            </a:p>
          </p:txBody>
        </p:sp>
        <p:sp>
          <p:nvSpPr>
            <p:cNvPr id="205" name="tx204"/>
            <p:cNvSpPr/>
            <p:nvPr/>
          </p:nvSpPr>
          <p:spPr>
            <a:xfrm rot="-5400000">
              <a:off x="240226" y="2514976"/>
              <a:ext cx="628364" cy="9247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Thousands</a:t>
              </a:r>
            </a:p>
          </p:txBody>
        </p:sp>
        <p:sp>
          <p:nvSpPr>
            <p:cNvPr id="206" name="rc205"/>
            <p:cNvSpPr/>
            <p:nvPr/>
          </p:nvSpPr>
          <p:spPr>
            <a:xfrm>
              <a:off x="2085593" y="2675013"/>
              <a:ext cx="2600307" cy="303639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207" name="rc206"/>
            <p:cNvSpPr/>
            <p:nvPr/>
          </p:nvSpPr>
          <p:spPr>
            <a:xfrm>
              <a:off x="2157593" y="2801877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208" name="rc207"/>
            <p:cNvSpPr/>
            <p:nvPr/>
          </p:nvSpPr>
          <p:spPr>
            <a:xfrm>
              <a:off x="2157593" y="2801877"/>
              <a:ext cx="0" cy="10477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09" name="pl208"/>
            <p:cNvSpPr/>
            <p:nvPr/>
          </p:nvSpPr>
          <p:spPr>
            <a:xfrm>
              <a:off x="2157593" y="2854265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211" name="tx210"/>
            <p:cNvSpPr/>
            <p:nvPr/>
          </p:nvSpPr>
          <p:spPr>
            <a:xfrm>
              <a:off x="1178512" y="1051219"/>
              <a:ext cx="2456718" cy="18090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 dirty="0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Change in Nonfarm Payroll Employment</a:t>
              </a:r>
            </a:p>
          </p:txBody>
        </p:sp>
        <p:sp>
          <p:nvSpPr>
            <p:cNvPr id="212" name="tx211"/>
            <p:cNvSpPr/>
            <p:nvPr/>
          </p:nvSpPr>
          <p:spPr>
            <a:xfrm>
              <a:off x="1178512" y="824442"/>
              <a:ext cx="2913012" cy="1430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Change in Nonfarm Payroll Employment</a:t>
              </a:r>
            </a:p>
          </p:txBody>
        </p:sp>
        <p:sp>
          <p:nvSpPr>
            <p:cNvPr id="213" name="tx212"/>
            <p:cNvSpPr/>
            <p:nvPr/>
          </p:nvSpPr>
          <p:spPr>
            <a:xfrm>
              <a:off x="1178512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214" name="tx213"/>
            <p:cNvSpPr/>
            <p:nvPr/>
          </p:nvSpPr>
          <p:spPr>
            <a:xfrm>
              <a:off x="1178512" y="4347619"/>
              <a:ext cx="3042356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Source: Bureau of Labor Statistics via Haver Analytics</a:t>
              </a:r>
            </a:p>
          </p:txBody>
        </p:sp>
        <p:sp>
          <p:nvSpPr>
            <p:cNvPr id="215" name="tx214"/>
            <p:cNvSpPr/>
            <p:nvPr/>
          </p:nvSpPr>
          <p:spPr>
            <a:xfrm>
              <a:off x="1178512" y="4485969"/>
              <a:ext cx="2456718" cy="1180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Line represents 12-month moving average. </a:t>
              </a:r>
            </a:p>
          </p:txBody>
        </p:sp>
        <p:sp>
          <p:nvSpPr>
            <p:cNvPr id="216" name="tx215"/>
            <p:cNvSpPr/>
            <p:nvPr/>
          </p:nvSpPr>
          <p:spPr>
            <a:xfrm>
              <a:off x="1178512" y="4623526"/>
              <a:ext cx="1482824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Sep 2018.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Unemployment continues to tick down and “part-time for economic reasons” is at pre-recession levels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922958" y="1204536"/>
              <a:ext cx="7613001" cy="2785351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922958" y="3989888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922958" y="3293550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922958" y="2597212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922958" y="1900874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922958" y="1204536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rc10"/>
            <p:cNvSpPr/>
            <p:nvPr/>
          </p:nvSpPr>
          <p:spPr>
            <a:xfrm>
              <a:off x="922958" y="1204536"/>
              <a:ext cx="973327" cy="2785351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922958" y="2597212"/>
              <a:ext cx="7334784" cy="877385"/>
            </a:xfrm>
            <a:custGeom>
              <a:avLst/>
              <a:gdLst/>
              <a:ahLst/>
              <a:cxnLst/>
              <a:rect l="0" t="0" r="0" b="0"/>
              <a:pathLst>
                <a:path w="7334784" h="877385">
                  <a:moveTo>
                    <a:pt x="0" y="696337"/>
                  </a:moveTo>
                  <a:lnTo>
                    <a:pt x="58361" y="710264"/>
                  </a:lnTo>
                  <a:lnTo>
                    <a:pt x="112958" y="682411"/>
                  </a:lnTo>
                  <a:lnTo>
                    <a:pt x="171320" y="696337"/>
                  </a:lnTo>
                  <a:lnTo>
                    <a:pt x="227800" y="640630"/>
                  </a:lnTo>
                  <a:lnTo>
                    <a:pt x="286162" y="612777"/>
                  </a:lnTo>
                  <a:lnTo>
                    <a:pt x="342641" y="584923"/>
                  </a:lnTo>
                  <a:lnTo>
                    <a:pt x="401003" y="543143"/>
                  </a:lnTo>
                  <a:lnTo>
                    <a:pt x="459365" y="543143"/>
                  </a:lnTo>
                  <a:lnTo>
                    <a:pt x="515844" y="487436"/>
                  </a:lnTo>
                  <a:lnTo>
                    <a:pt x="574206" y="445656"/>
                  </a:lnTo>
                  <a:lnTo>
                    <a:pt x="630686" y="376022"/>
                  </a:lnTo>
                  <a:lnTo>
                    <a:pt x="689048" y="306388"/>
                  </a:lnTo>
                  <a:lnTo>
                    <a:pt x="747410" y="236754"/>
                  </a:lnTo>
                  <a:lnTo>
                    <a:pt x="800124" y="181047"/>
                  </a:lnTo>
                  <a:lnTo>
                    <a:pt x="858486" y="139267"/>
                  </a:lnTo>
                  <a:lnTo>
                    <a:pt x="914965" y="83560"/>
                  </a:lnTo>
                  <a:lnTo>
                    <a:pt x="973327" y="69633"/>
                  </a:lnTo>
                  <a:lnTo>
                    <a:pt x="1029806" y="69633"/>
                  </a:lnTo>
                  <a:lnTo>
                    <a:pt x="1088168" y="55707"/>
                  </a:lnTo>
                  <a:lnTo>
                    <a:pt x="1146530" y="27853"/>
                  </a:lnTo>
                  <a:lnTo>
                    <a:pt x="1203010" y="0"/>
                  </a:lnTo>
                  <a:lnTo>
                    <a:pt x="1261372" y="13926"/>
                  </a:lnTo>
                  <a:lnTo>
                    <a:pt x="1317851" y="13926"/>
                  </a:lnTo>
                  <a:lnTo>
                    <a:pt x="1376213" y="27853"/>
                  </a:lnTo>
                  <a:lnTo>
                    <a:pt x="1434575" y="27853"/>
                  </a:lnTo>
                  <a:lnTo>
                    <a:pt x="1487289" y="13926"/>
                  </a:lnTo>
                  <a:lnTo>
                    <a:pt x="1545651" y="13926"/>
                  </a:lnTo>
                  <a:lnTo>
                    <a:pt x="1602130" y="55707"/>
                  </a:lnTo>
                  <a:lnTo>
                    <a:pt x="1660492" y="83560"/>
                  </a:lnTo>
                  <a:lnTo>
                    <a:pt x="1716972" y="83560"/>
                  </a:lnTo>
                  <a:lnTo>
                    <a:pt x="1775334" y="69633"/>
                  </a:lnTo>
                  <a:lnTo>
                    <a:pt x="1833696" y="69633"/>
                  </a:lnTo>
                  <a:lnTo>
                    <a:pt x="1890175" y="83560"/>
                  </a:lnTo>
                  <a:lnTo>
                    <a:pt x="1948537" y="27853"/>
                  </a:lnTo>
                  <a:lnTo>
                    <a:pt x="2005016" y="97487"/>
                  </a:lnTo>
                  <a:lnTo>
                    <a:pt x="2063378" y="125340"/>
                  </a:lnTo>
                  <a:lnTo>
                    <a:pt x="2121740" y="139267"/>
                  </a:lnTo>
                  <a:lnTo>
                    <a:pt x="2174454" y="139267"/>
                  </a:lnTo>
                  <a:lnTo>
                    <a:pt x="2232816" y="125340"/>
                  </a:lnTo>
                  <a:lnTo>
                    <a:pt x="2289296" y="139267"/>
                  </a:lnTo>
                  <a:lnTo>
                    <a:pt x="2347658" y="125340"/>
                  </a:lnTo>
                  <a:lnTo>
                    <a:pt x="2404137" y="139267"/>
                  </a:lnTo>
                  <a:lnTo>
                    <a:pt x="2462499" y="139267"/>
                  </a:lnTo>
                  <a:lnTo>
                    <a:pt x="2520861" y="139267"/>
                  </a:lnTo>
                  <a:lnTo>
                    <a:pt x="2577340" y="167121"/>
                  </a:lnTo>
                  <a:lnTo>
                    <a:pt x="2635702" y="194974"/>
                  </a:lnTo>
                  <a:lnTo>
                    <a:pt x="2692182" y="208901"/>
                  </a:lnTo>
                  <a:lnTo>
                    <a:pt x="2750544" y="236754"/>
                  </a:lnTo>
                  <a:lnTo>
                    <a:pt x="2808906" y="236754"/>
                  </a:lnTo>
                  <a:lnTo>
                    <a:pt x="2863502" y="250681"/>
                  </a:lnTo>
                  <a:lnTo>
                    <a:pt x="2921864" y="250681"/>
                  </a:lnTo>
                  <a:lnTo>
                    <a:pt x="2978344" y="250681"/>
                  </a:lnTo>
                  <a:lnTo>
                    <a:pt x="3036706" y="250681"/>
                  </a:lnTo>
                  <a:lnTo>
                    <a:pt x="3093185" y="250681"/>
                  </a:lnTo>
                  <a:lnTo>
                    <a:pt x="3151547" y="264608"/>
                  </a:lnTo>
                  <a:lnTo>
                    <a:pt x="3209909" y="306388"/>
                  </a:lnTo>
                  <a:lnTo>
                    <a:pt x="3266388" y="306388"/>
                  </a:lnTo>
                  <a:lnTo>
                    <a:pt x="3324750" y="320315"/>
                  </a:lnTo>
                  <a:lnTo>
                    <a:pt x="3381230" y="292461"/>
                  </a:lnTo>
                  <a:lnTo>
                    <a:pt x="3439592" y="278535"/>
                  </a:lnTo>
                  <a:lnTo>
                    <a:pt x="3497954" y="320315"/>
                  </a:lnTo>
                  <a:lnTo>
                    <a:pt x="3550668" y="348168"/>
                  </a:lnTo>
                  <a:lnTo>
                    <a:pt x="3609030" y="334242"/>
                  </a:lnTo>
                  <a:lnTo>
                    <a:pt x="3665509" y="348168"/>
                  </a:lnTo>
                  <a:lnTo>
                    <a:pt x="3723871" y="348168"/>
                  </a:lnTo>
                  <a:lnTo>
                    <a:pt x="3780350" y="376022"/>
                  </a:lnTo>
                  <a:lnTo>
                    <a:pt x="3838712" y="389949"/>
                  </a:lnTo>
                  <a:lnTo>
                    <a:pt x="3897074" y="389949"/>
                  </a:lnTo>
                  <a:lnTo>
                    <a:pt x="3953554" y="389949"/>
                  </a:lnTo>
                  <a:lnTo>
                    <a:pt x="4011916" y="431729"/>
                  </a:lnTo>
                  <a:lnTo>
                    <a:pt x="4068395" y="459583"/>
                  </a:lnTo>
                  <a:lnTo>
                    <a:pt x="4126757" y="473509"/>
                  </a:lnTo>
                  <a:lnTo>
                    <a:pt x="4185119" y="459583"/>
                  </a:lnTo>
                  <a:lnTo>
                    <a:pt x="4237833" y="459583"/>
                  </a:lnTo>
                  <a:lnTo>
                    <a:pt x="4296195" y="515290"/>
                  </a:lnTo>
                  <a:lnTo>
                    <a:pt x="4352675" y="515290"/>
                  </a:lnTo>
                  <a:lnTo>
                    <a:pt x="4411037" y="543143"/>
                  </a:lnTo>
                  <a:lnTo>
                    <a:pt x="4467516" y="529216"/>
                  </a:lnTo>
                  <a:lnTo>
                    <a:pt x="4525878" y="529216"/>
                  </a:lnTo>
                  <a:lnTo>
                    <a:pt x="4584240" y="570997"/>
                  </a:lnTo>
                  <a:lnTo>
                    <a:pt x="4640719" y="598850"/>
                  </a:lnTo>
                  <a:lnTo>
                    <a:pt x="4699081" y="584923"/>
                  </a:lnTo>
                  <a:lnTo>
                    <a:pt x="4755561" y="612777"/>
                  </a:lnTo>
                  <a:lnTo>
                    <a:pt x="4813923" y="598850"/>
                  </a:lnTo>
                  <a:lnTo>
                    <a:pt x="4872285" y="626704"/>
                  </a:lnTo>
                  <a:lnTo>
                    <a:pt x="4924999" y="626704"/>
                  </a:lnTo>
                  <a:lnTo>
                    <a:pt x="4983361" y="640630"/>
                  </a:lnTo>
                  <a:lnTo>
                    <a:pt x="5039840" y="626704"/>
                  </a:lnTo>
                  <a:lnTo>
                    <a:pt x="5098202" y="654557"/>
                  </a:lnTo>
                  <a:lnTo>
                    <a:pt x="5154681" y="668484"/>
                  </a:lnTo>
                  <a:lnTo>
                    <a:pt x="5213043" y="682411"/>
                  </a:lnTo>
                  <a:lnTo>
                    <a:pt x="5271405" y="696337"/>
                  </a:lnTo>
                  <a:lnTo>
                    <a:pt x="5327885" y="696337"/>
                  </a:lnTo>
                  <a:lnTo>
                    <a:pt x="5386247" y="696337"/>
                  </a:lnTo>
                  <a:lnTo>
                    <a:pt x="5442726" y="696337"/>
                  </a:lnTo>
                  <a:lnTo>
                    <a:pt x="5501088" y="710264"/>
                  </a:lnTo>
                  <a:lnTo>
                    <a:pt x="5559450" y="710264"/>
                  </a:lnTo>
                  <a:lnTo>
                    <a:pt x="5614047" y="696337"/>
                  </a:lnTo>
                  <a:lnTo>
                    <a:pt x="5672409" y="696337"/>
                  </a:lnTo>
                  <a:lnTo>
                    <a:pt x="5728888" y="738118"/>
                  </a:lnTo>
                  <a:lnTo>
                    <a:pt x="5787250" y="710264"/>
                  </a:lnTo>
                  <a:lnTo>
                    <a:pt x="5843729" y="710264"/>
                  </a:lnTo>
                  <a:lnTo>
                    <a:pt x="5902091" y="710264"/>
                  </a:lnTo>
                  <a:lnTo>
                    <a:pt x="5960453" y="696337"/>
                  </a:lnTo>
                  <a:lnTo>
                    <a:pt x="6016933" y="710264"/>
                  </a:lnTo>
                  <a:lnTo>
                    <a:pt x="6075295" y="752044"/>
                  </a:lnTo>
                  <a:lnTo>
                    <a:pt x="6131774" y="738118"/>
                  </a:lnTo>
                  <a:lnTo>
                    <a:pt x="6190136" y="724191"/>
                  </a:lnTo>
                  <a:lnTo>
                    <a:pt x="6248498" y="738118"/>
                  </a:lnTo>
                  <a:lnTo>
                    <a:pt x="6301212" y="765971"/>
                  </a:lnTo>
                  <a:lnTo>
                    <a:pt x="6359574" y="779898"/>
                  </a:lnTo>
                  <a:lnTo>
                    <a:pt x="6416053" y="793825"/>
                  </a:lnTo>
                  <a:lnTo>
                    <a:pt x="6474415" y="793825"/>
                  </a:lnTo>
                  <a:lnTo>
                    <a:pt x="6530895" y="793825"/>
                  </a:lnTo>
                  <a:lnTo>
                    <a:pt x="6589257" y="779898"/>
                  </a:lnTo>
                  <a:lnTo>
                    <a:pt x="6647619" y="807752"/>
                  </a:lnTo>
                  <a:lnTo>
                    <a:pt x="6704098" y="821678"/>
                  </a:lnTo>
                  <a:lnTo>
                    <a:pt x="6762460" y="821678"/>
                  </a:lnTo>
                  <a:lnTo>
                    <a:pt x="6818939" y="821678"/>
                  </a:lnTo>
                  <a:lnTo>
                    <a:pt x="6877301" y="821678"/>
                  </a:lnTo>
                  <a:lnTo>
                    <a:pt x="6935663" y="821678"/>
                  </a:lnTo>
                  <a:lnTo>
                    <a:pt x="6988377" y="821678"/>
                  </a:lnTo>
                  <a:lnTo>
                    <a:pt x="7046739" y="849532"/>
                  </a:lnTo>
                  <a:lnTo>
                    <a:pt x="7103219" y="863459"/>
                  </a:lnTo>
                  <a:lnTo>
                    <a:pt x="7161581" y="835605"/>
                  </a:lnTo>
                  <a:lnTo>
                    <a:pt x="7218060" y="849532"/>
                  </a:lnTo>
                  <a:lnTo>
                    <a:pt x="7276422" y="849532"/>
                  </a:lnTo>
                  <a:lnTo>
                    <a:pt x="7334784" y="877385"/>
                  </a:lnTo>
                </a:path>
              </a:pathLst>
            </a:custGeom>
            <a:ln w="25746" cap="flat">
              <a:solidFill>
                <a:srgbClr val="2875A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922958" y="2513652"/>
              <a:ext cx="7334784" cy="933092"/>
            </a:xfrm>
            <a:custGeom>
              <a:avLst/>
              <a:gdLst/>
              <a:ahLst/>
              <a:cxnLst/>
              <a:rect l="0" t="0" r="0" b="0"/>
              <a:pathLst>
                <a:path w="7334784" h="933092">
                  <a:moveTo>
                    <a:pt x="0" y="738118"/>
                  </a:moveTo>
                  <a:lnTo>
                    <a:pt x="58361" y="765971"/>
                  </a:lnTo>
                  <a:lnTo>
                    <a:pt x="112958" y="738118"/>
                  </a:lnTo>
                  <a:lnTo>
                    <a:pt x="171320" y="752044"/>
                  </a:lnTo>
                  <a:lnTo>
                    <a:pt x="227800" y="682411"/>
                  </a:lnTo>
                  <a:lnTo>
                    <a:pt x="286162" y="668484"/>
                  </a:lnTo>
                  <a:lnTo>
                    <a:pt x="342641" y="626704"/>
                  </a:lnTo>
                  <a:lnTo>
                    <a:pt x="401003" y="598850"/>
                  </a:lnTo>
                  <a:lnTo>
                    <a:pt x="459365" y="584923"/>
                  </a:lnTo>
                  <a:lnTo>
                    <a:pt x="515844" y="529216"/>
                  </a:lnTo>
                  <a:lnTo>
                    <a:pt x="574206" y="473509"/>
                  </a:lnTo>
                  <a:lnTo>
                    <a:pt x="630686" y="403876"/>
                  </a:lnTo>
                  <a:lnTo>
                    <a:pt x="689048" y="320315"/>
                  </a:lnTo>
                  <a:lnTo>
                    <a:pt x="747410" y="250681"/>
                  </a:lnTo>
                  <a:lnTo>
                    <a:pt x="800124" y="208901"/>
                  </a:lnTo>
                  <a:lnTo>
                    <a:pt x="858486" y="167121"/>
                  </a:lnTo>
                  <a:lnTo>
                    <a:pt x="914965" y="111414"/>
                  </a:lnTo>
                  <a:lnTo>
                    <a:pt x="973327" y="83560"/>
                  </a:lnTo>
                  <a:lnTo>
                    <a:pt x="1029806" y="97487"/>
                  </a:lnTo>
                  <a:lnTo>
                    <a:pt x="1088168" y="83560"/>
                  </a:lnTo>
                  <a:lnTo>
                    <a:pt x="1146530" y="55707"/>
                  </a:lnTo>
                  <a:lnTo>
                    <a:pt x="1203010" y="13926"/>
                  </a:lnTo>
                  <a:lnTo>
                    <a:pt x="1261372" y="27853"/>
                  </a:lnTo>
                  <a:lnTo>
                    <a:pt x="1317851" y="27853"/>
                  </a:lnTo>
                  <a:lnTo>
                    <a:pt x="1376213" y="27853"/>
                  </a:lnTo>
                  <a:lnTo>
                    <a:pt x="1434575" y="13926"/>
                  </a:lnTo>
                  <a:lnTo>
                    <a:pt x="1487289" y="13926"/>
                  </a:lnTo>
                  <a:lnTo>
                    <a:pt x="1545651" y="0"/>
                  </a:lnTo>
                  <a:lnTo>
                    <a:pt x="1602130" y="41780"/>
                  </a:lnTo>
                  <a:lnTo>
                    <a:pt x="1660492" y="69633"/>
                  </a:lnTo>
                  <a:lnTo>
                    <a:pt x="1716972" y="69633"/>
                  </a:lnTo>
                  <a:lnTo>
                    <a:pt x="1775334" y="55707"/>
                  </a:lnTo>
                  <a:lnTo>
                    <a:pt x="1833696" y="55707"/>
                  </a:lnTo>
                  <a:lnTo>
                    <a:pt x="1890175" y="55707"/>
                  </a:lnTo>
                  <a:lnTo>
                    <a:pt x="1948537" y="13926"/>
                  </a:lnTo>
                  <a:lnTo>
                    <a:pt x="2005016" y="69633"/>
                  </a:lnTo>
                  <a:lnTo>
                    <a:pt x="2063378" y="125340"/>
                  </a:lnTo>
                  <a:lnTo>
                    <a:pt x="2121740" y="139267"/>
                  </a:lnTo>
                  <a:lnTo>
                    <a:pt x="2174454" y="153194"/>
                  </a:lnTo>
                  <a:lnTo>
                    <a:pt x="2232816" y="125340"/>
                  </a:lnTo>
                  <a:lnTo>
                    <a:pt x="2289296" y="153194"/>
                  </a:lnTo>
                  <a:lnTo>
                    <a:pt x="2347658" y="125340"/>
                  </a:lnTo>
                  <a:lnTo>
                    <a:pt x="2404137" y="139267"/>
                  </a:lnTo>
                  <a:lnTo>
                    <a:pt x="2462499" y="139267"/>
                  </a:lnTo>
                  <a:lnTo>
                    <a:pt x="2520861" y="125340"/>
                  </a:lnTo>
                  <a:lnTo>
                    <a:pt x="2577340" y="167121"/>
                  </a:lnTo>
                  <a:lnTo>
                    <a:pt x="2635702" y="181047"/>
                  </a:lnTo>
                  <a:lnTo>
                    <a:pt x="2692182" y="208901"/>
                  </a:lnTo>
                  <a:lnTo>
                    <a:pt x="2750544" y="236754"/>
                  </a:lnTo>
                  <a:lnTo>
                    <a:pt x="2808906" y="236754"/>
                  </a:lnTo>
                  <a:lnTo>
                    <a:pt x="2863502" y="264608"/>
                  </a:lnTo>
                  <a:lnTo>
                    <a:pt x="2921864" y="250681"/>
                  </a:lnTo>
                  <a:lnTo>
                    <a:pt x="2978344" y="264608"/>
                  </a:lnTo>
                  <a:lnTo>
                    <a:pt x="3036706" y="264608"/>
                  </a:lnTo>
                  <a:lnTo>
                    <a:pt x="3093185" y="264608"/>
                  </a:lnTo>
                  <a:lnTo>
                    <a:pt x="3151547" y="278535"/>
                  </a:lnTo>
                  <a:lnTo>
                    <a:pt x="3209909" y="320315"/>
                  </a:lnTo>
                  <a:lnTo>
                    <a:pt x="3266388" y="320315"/>
                  </a:lnTo>
                  <a:lnTo>
                    <a:pt x="3324750" y="320315"/>
                  </a:lnTo>
                  <a:lnTo>
                    <a:pt x="3381230" y="292461"/>
                  </a:lnTo>
                  <a:lnTo>
                    <a:pt x="3439592" y="292461"/>
                  </a:lnTo>
                  <a:lnTo>
                    <a:pt x="3497954" y="334242"/>
                  </a:lnTo>
                  <a:lnTo>
                    <a:pt x="3550668" y="362095"/>
                  </a:lnTo>
                  <a:lnTo>
                    <a:pt x="3609030" y="348168"/>
                  </a:lnTo>
                  <a:lnTo>
                    <a:pt x="3665509" y="362095"/>
                  </a:lnTo>
                  <a:lnTo>
                    <a:pt x="3723871" y="334242"/>
                  </a:lnTo>
                  <a:lnTo>
                    <a:pt x="3780350" y="376022"/>
                  </a:lnTo>
                  <a:lnTo>
                    <a:pt x="3838712" y="389949"/>
                  </a:lnTo>
                  <a:lnTo>
                    <a:pt x="3897074" y="403876"/>
                  </a:lnTo>
                  <a:lnTo>
                    <a:pt x="3953554" y="403876"/>
                  </a:lnTo>
                  <a:lnTo>
                    <a:pt x="4011916" y="445656"/>
                  </a:lnTo>
                  <a:lnTo>
                    <a:pt x="4068395" y="459583"/>
                  </a:lnTo>
                  <a:lnTo>
                    <a:pt x="4126757" y="487436"/>
                  </a:lnTo>
                  <a:lnTo>
                    <a:pt x="4185119" y="487436"/>
                  </a:lnTo>
                  <a:lnTo>
                    <a:pt x="4237833" y="487436"/>
                  </a:lnTo>
                  <a:lnTo>
                    <a:pt x="4296195" y="543143"/>
                  </a:lnTo>
                  <a:lnTo>
                    <a:pt x="4352675" y="543143"/>
                  </a:lnTo>
                  <a:lnTo>
                    <a:pt x="4411037" y="570997"/>
                  </a:lnTo>
                  <a:lnTo>
                    <a:pt x="4467516" y="557070"/>
                  </a:lnTo>
                  <a:lnTo>
                    <a:pt x="4525878" y="557070"/>
                  </a:lnTo>
                  <a:lnTo>
                    <a:pt x="4584240" y="584923"/>
                  </a:lnTo>
                  <a:lnTo>
                    <a:pt x="4640719" y="612777"/>
                  </a:lnTo>
                  <a:lnTo>
                    <a:pt x="4699081" y="612777"/>
                  </a:lnTo>
                  <a:lnTo>
                    <a:pt x="4755561" y="640630"/>
                  </a:lnTo>
                  <a:lnTo>
                    <a:pt x="4813923" y="626704"/>
                  </a:lnTo>
                  <a:lnTo>
                    <a:pt x="4872285" y="654557"/>
                  </a:lnTo>
                  <a:lnTo>
                    <a:pt x="4924999" y="654557"/>
                  </a:lnTo>
                  <a:lnTo>
                    <a:pt x="4983361" y="654557"/>
                  </a:lnTo>
                  <a:lnTo>
                    <a:pt x="5039840" y="668484"/>
                  </a:lnTo>
                  <a:lnTo>
                    <a:pt x="5098202" y="682411"/>
                  </a:lnTo>
                  <a:lnTo>
                    <a:pt x="5154681" y="696337"/>
                  </a:lnTo>
                  <a:lnTo>
                    <a:pt x="5213043" y="710264"/>
                  </a:lnTo>
                  <a:lnTo>
                    <a:pt x="5271405" y="724191"/>
                  </a:lnTo>
                  <a:lnTo>
                    <a:pt x="5327885" y="724191"/>
                  </a:lnTo>
                  <a:lnTo>
                    <a:pt x="5386247" y="724191"/>
                  </a:lnTo>
                  <a:lnTo>
                    <a:pt x="5442726" y="724191"/>
                  </a:lnTo>
                  <a:lnTo>
                    <a:pt x="5501088" y="738118"/>
                  </a:lnTo>
                  <a:lnTo>
                    <a:pt x="5559450" y="738118"/>
                  </a:lnTo>
                  <a:lnTo>
                    <a:pt x="5614047" y="724191"/>
                  </a:lnTo>
                  <a:lnTo>
                    <a:pt x="5672409" y="738118"/>
                  </a:lnTo>
                  <a:lnTo>
                    <a:pt x="5728888" y="779898"/>
                  </a:lnTo>
                  <a:lnTo>
                    <a:pt x="5787250" y="752044"/>
                  </a:lnTo>
                  <a:lnTo>
                    <a:pt x="5843729" y="752044"/>
                  </a:lnTo>
                  <a:lnTo>
                    <a:pt x="5902091" y="752044"/>
                  </a:lnTo>
                  <a:lnTo>
                    <a:pt x="5960453" y="738118"/>
                  </a:lnTo>
                  <a:lnTo>
                    <a:pt x="6016933" y="765971"/>
                  </a:lnTo>
                  <a:lnTo>
                    <a:pt x="6075295" y="779898"/>
                  </a:lnTo>
                  <a:lnTo>
                    <a:pt x="6131774" y="779898"/>
                  </a:lnTo>
                  <a:lnTo>
                    <a:pt x="6190136" y="765971"/>
                  </a:lnTo>
                  <a:lnTo>
                    <a:pt x="6248498" y="779898"/>
                  </a:lnTo>
                  <a:lnTo>
                    <a:pt x="6301212" y="821678"/>
                  </a:lnTo>
                  <a:lnTo>
                    <a:pt x="6359574" y="821678"/>
                  </a:lnTo>
                  <a:lnTo>
                    <a:pt x="6416053" y="849532"/>
                  </a:lnTo>
                  <a:lnTo>
                    <a:pt x="6474415" y="821678"/>
                  </a:lnTo>
                  <a:lnTo>
                    <a:pt x="6530895" y="821678"/>
                  </a:lnTo>
                  <a:lnTo>
                    <a:pt x="6589257" y="821678"/>
                  </a:lnTo>
                  <a:lnTo>
                    <a:pt x="6647619" y="863459"/>
                  </a:lnTo>
                  <a:lnTo>
                    <a:pt x="6704098" y="863459"/>
                  </a:lnTo>
                  <a:lnTo>
                    <a:pt x="6762460" y="863459"/>
                  </a:lnTo>
                  <a:lnTo>
                    <a:pt x="6818939" y="863459"/>
                  </a:lnTo>
                  <a:lnTo>
                    <a:pt x="6877301" y="863459"/>
                  </a:lnTo>
                  <a:lnTo>
                    <a:pt x="6935663" y="863459"/>
                  </a:lnTo>
                  <a:lnTo>
                    <a:pt x="6988377" y="877385"/>
                  </a:lnTo>
                  <a:lnTo>
                    <a:pt x="7046739" y="891312"/>
                  </a:lnTo>
                  <a:lnTo>
                    <a:pt x="7103219" y="919166"/>
                  </a:lnTo>
                  <a:lnTo>
                    <a:pt x="7161581" y="877385"/>
                  </a:lnTo>
                  <a:lnTo>
                    <a:pt x="7218060" y="891312"/>
                  </a:lnTo>
                  <a:lnTo>
                    <a:pt x="7276422" y="905239"/>
                  </a:lnTo>
                  <a:lnTo>
                    <a:pt x="7334784" y="933092"/>
                  </a:lnTo>
                </a:path>
              </a:pathLst>
            </a:custGeom>
            <a:ln w="25746" cap="flat">
              <a:solidFill>
                <a:srgbClr val="E67A17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l13"/>
            <p:cNvSpPr/>
            <p:nvPr/>
          </p:nvSpPr>
          <p:spPr>
            <a:xfrm>
              <a:off x="922958" y="2402238"/>
              <a:ext cx="7334784" cy="947019"/>
            </a:xfrm>
            <a:custGeom>
              <a:avLst/>
              <a:gdLst/>
              <a:ahLst/>
              <a:cxnLst/>
              <a:rect l="0" t="0" r="0" b="0"/>
              <a:pathLst>
                <a:path w="7334784" h="947019">
                  <a:moveTo>
                    <a:pt x="0" y="752044"/>
                  </a:moveTo>
                  <a:lnTo>
                    <a:pt x="58361" y="765971"/>
                  </a:lnTo>
                  <a:lnTo>
                    <a:pt x="112958" y="765971"/>
                  </a:lnTo>
                  <a:lnTo>
                    <a:pt x="171320" y="779898"/>
                  </a:lnTo>
                  <a:lnTo>
                    <a:pt x="227800" y="710264"/>
                  </a:lnTo>
                  <a:lnTo>
                    <a:pt x="286162" y="682411"/>
                  </a:lnTo>
                  <a:lnTo>
                    <a:pt x="342641" y="654557"/>
                  </a:lnTo>
                  <a:lnTo>
                    <a:pt x="401003" y="598850"/>
                  </a:lnTo>
                  <a:lnTo>
                    <a:pt x="459365" y="598850"/>
                  </a:lnTo>
                  <a:lnTo>
                    <a:pt x="515844" y="543143"/>
                  </a:lnTo>
                  <a:lnTo>
                    <a:pt x="574206" y="473509"/>
                  </a:lnTo>
                  <a:lnTo>
                    <a:pt x="630686" y="417802"/>
                  </a:lnTo>
                  <a:lnTo>
                    <a:pt x="689048" y="320315"/>
                  </a:lnTo>
                  <a:lnTo>
                    <a:pt x="747410" y="264608"/>
                  </a:lnTo>
                  <a:lnTo>
                    <a:pt x="800124" y="208901"/>
                  </a:lnTo>
                  <a:lnTo>
                    <a:pt x="858486" y="167121"/>
                  </a:lnTo>
                  <a:lnTo>
                    <a:pt x="914965" y="111414"/>
                  </a:lnTo>
                  <a:lnTo>
                    <a:pt x="973327" y="83560"/>
                  </a:lnTo>
                  <a:lnTo>
                    <a:pt x="1029806" y="83560"/>
                  </a:lnTo>
                  <a:lnTo>
                    <a:pt x="1088168" y="69633"/>
                  </a:lnTo>
                  <a:lnTo>
                    <a:pt x="1146530" y="55707"/>
                  </a:lnTo>
                  <a:lnTo>
                    <a:pt x="1203010" y="0"/>
                  </a:lnTo>
                  <a:lnTo>
                    <a:pt x="1261372" y="27853"/>
                  </a:lnTo>
                  <a:lnTo>
                    <a:pt x="1317851" y="13926"/>
                  </a:lnTo>
                  <a:lnTo>
                    <a:pt x="1376213" y="13926"/>
                  </a:lnTo>
                  <a:lnTo>
                    <a:pt x="1434575" y="13926"/>
                  </a:lnTo>
                  <a:lnTo>
                    <a:pt x="1487289" y="27853"/>
                  </a:lnTo>
                  <a:lnTo>
                    <a:pt x="1545651" y="13926"/>
                  </a:lnTo>
                  <a:lnTo>
                    <a:pt x="1602130" y="69633"/>
                  </a:lnTo>
                  <a:lnTo>
                    <a:pt x="1660492" y="69633"/>
                  </a:lnTo>
                  <a:lnTo>
                    <a:pt x="1716972" y="55707"/>
                  </a:lnTo>
                  <a:lnTo>
                    <a:pt x="1775334" y="69633"/>
                  </a:lnTo>
                  <a:lnTo>
                    <a:pt x="1833696" y="69633"/>
                  </a:lnTo>
                  <a:lnTo>
                    <a:pt x="1890175" y="55707"/>
                  </a:lnTo>
                  <a:lnTo>
                    <a:pt x="1948537" y="27853"/>
                  </a:lnTo>
                  <a:lnTo>
                    <a:pt x="2005016" y="69633"/>
                  </a:lnTo>
                  <a:lnTo>
                    <a:pt x="2063378" y="83560"/>
                  </a:lnTo>
                  <a:lnTo>
                    <a:pt x="2121740" y="111414"/>
                  </a:lnTo>
                  <a:lnTo>
                    <a:pt x="2174454" y="139267"/>
                  </a:lnTo>
                  <a:lnTo>
                    <a:pt x="2232816" y="125340"/>
                  </a:lnTo>
                  <a:lnTo>
                    <a:pt x="2289296" y="153194"/>
                  </a:lnTo>
                  <a:lnTo>
                    <a:pt x="2347658" y="97487"/>
                  </a:lnTo>
                  <a:lnTo>
                    <a:pt x="2404137" y="111414"/>
                  </a:lnTo>
                  <a:lnTo>
                    <a:pt x="2462499" y="125340"/>
                  </a:lnTo>
                  <a:lnTo>
                    <a:pt x="2520861" y="125340"/>
                  </a:lnTo>
                  <a:lnTo>
                    <a:pt x="2577340" y="153194"/>
                  </a:lnTo>
                  <a:lnTo>
                    <a:pt x="2635702" y="181047"/>
                  </a:lnTo>
                  <a:lnTo>
                    <a:pt x="2692182" y="194974"/>
                  </a:lnTo>
                  <a:lnTo>
                    <a:pt x="2750544" y="208901"/>
                  </a:lnTo>
                  <a:lnTo>
                    <a:pt x="2808906" y="222828"/>
                  </a:lnTo>
                  <a:lnTo>
                    <a:pt x="2863502" y="250681"/>
                  </a:lnTo>
                  <a:lnTo>
                    <a:pt x="2921864" y="250681"/>
                  </a:lnTo>
                  <a:lnTo>
                    <a:pt x="2978344" y="250681"/>
                  </a:lnTo>
                  <a:lnTo>
                    <a:pt x="3036706" y="250681"/>
                  </a:lnTo>
                  <a:lnTo>
                    <a:pt x="3093185" y="250681"/>
                  </a:lnTo>
                  <a:lnTo>
                    <a:pt x="3151547" y="250681"/>
                  </a:lnTo>
                  <a:lnTo>
                    <a:pt x="3209909" y="292461"/>
                  </a:lnTo>
                  <a:lnTo>
                    <a:pt x="3266388" y="306388"/>
                  </a:lnTo>
                  <a:lnTo>
                    <a:pt x="3324750" y="306388"/>
                  </a:lnTo>
                  <a:lnTo>
                    <a:pt x="3381230" y="278535"/>
                  </a:lnTo>
                  <a:lnTo>
                    <a:pt x="3439592" y="278535"/>
                  </a:lnTo>
                  <a:lnTo>
                    <a:pt x="3497954" y="306388"/>
                  </a:lnTo>
                  <a:lnTo>
                    <a:pt x="3550668" y="348168"/>
                  </a:lnTo>
                  <a:lnTo>
                    <a:pt x="3609030" y="348168"/>
                  </a:lnTo>
                  <a:lnTo>
                    <a:pt x="3665509" y="362095"/>
                  </a:lnTo>
                  <a:lnTo>
                    <a:pt x="3723871" y="320315"/>
                  </a:lnTo>
                  <a:lnTo>
                    <a:pt x="3780350" y="376022"/>
                  </a:lnTo>
                  <a:lnTo>
                    <a:pt x="3838712" y="389949"/>
                  </a:lnTo>
                  <a:lnTo>
                    <a:pt x="3897074" y="389949"/>
                  </a:lnTo>
                  <a:lnTo>
                    <a:pt x="3953554" y="403876"/>
                  </a:lnTo>
                  <a:lnTo>
                    <a:pt x="4011916" y="445656"/>
                  </a:lnTo>
                  <a:lnTo>
                    <a:pt x="4068395" y="459583"/>
                  </a:lnTo>
                  <a:lnTo>
                    <a:pt x="4126757" y="459583"/>
                  </a:lnTo>
                  <a:lnTo>
                    <a:pt x="4185119" y="473509"/>
                  </a:lnTo>
                  <a:lnTo>
                    <a:pt x="4237833" y="473509"/>
                  </a:lnTo>
                  <a:lnTo>
                    <a:pt x="4296195" y="543143"/>
                  </a:lnTo>
                  <a:lnTo>
                    <a:pt x="4352675" y="543143"/>
                  </a:lnTo>
                  <a:lnTo>
                    <a:pt x="4411037" y="570997"/>
                  </a:lnTo>
                  <a:lnTo>
                    <a:pt x="4467516" y="543143"/>
                  </a:lnTo>
                  <a:lnTo>
                    <a:pt x="4525878" y="557070"/>
                  </a:lnTo>
                  <a:lnTo>
                    <a:pt x="4584240" y="570997"/>
                  </a:lnTo>
                  <a:lnTo>
                    <a:pt x="4640719" y="612777"/>
                  </a:lnTo>
                  <a:lnTo>
                    <a:pt x="4699081" y="612777"/>
                  </a:lnTo>
                  <a:lnTo>
                    <a:pt x="4755561" y="626704"/>
                  </a:lnTo>
                  <a:lnTo>
                    <a:pt x="4813923" y="612777"/>
                  </a:lnTo>
                  <a:lnTo>
                    <a:pt x="4872285" y="640630"/>
                  </a:lnTo>
                  <a:lnTo>
                    <a:pt x="4924999" y="654557"/>
                  </a:lnTo>
                  <a:lnTo>
                    <a:pt x="4983361" y="654557"/>
                  </a:lnTo>
                  <a:lnTo>
                    <a:pt x="5039840" y="668484"/>
                  </a:lnTo>
                  <a:lnTo>
                    <a:pt x="5098202" y="696337"/>
                  </a:lnTo>
                  <a:lnTo>
                    <a:pt x="5154681" y="696337"/>
                  </a:lnTo>
                  <a:lnTo>
                    <a:pt x="5213043" y="724191"/>
                  </a:lnTo>
                  <a:lnTo>
                    <a:pt x="5271405" y="724191"/>
                  </a:lnTo>
                  <a:lnTo>
                    <a:pt x="5327885" y="724191"/>
                  </a:lnTo>
                  <a:lnTo>
                    <a:pt x="5386247" y="738118"/>
                  </a:lnTo>
                  <a:lnTo>
                    <a:pt x="5442726" y="738118"/>
                  </a:lnTo>
                  <a:lnTo>
                    <a:pt x="5501088" y="724191"/>
                  </a:lnTo>
                  <a:lnTo>
                    <a:pt x="5559450" y="752044"/>
                  </a:lnTo>
                  <a:lnTo>
                    <a:pt x="5614047" y="738118"/>
                  </a:lnTo>
                  <a:lnTo>
                    <a:pt x="5672409" y="752044"/>
                  </a:lnTo>
                  <a:lnTo>
                    <a:pt x="5728888" y="793825"/>
                  </a:lnTo>
                  <a:lnTo>
                    <a:pt x="5787250" y="752044"/>
                  </a:lnTo>
                  <a:lnTo>
                    <a:pt x="5843729" y="752044"/>
                  </a:lnTo>
                  <a:lnTo>
                    <a:pt x="5902091" y="765971"/>
                  </a:lnTo>
                  <a:lnTo>
                    <a:pt x="5960453" y="752044"/>
                  </a:lnTo>
                  <a:lnTo>
                    <a:pt x="6016933" y="765971"/>
                  </a:lnTo>
                  <a:lnTo>
                    <a:pt x="6075295" y="779898"/>
                  </a:lnTo>
                  <a:lnTo>
                    <a:pt x="6131774" y="793825"/>
                  </a:lnTo>
                  <a:lnTo>
                    <a:pt x="6190136" y="779898"/>
                  </a:lnTo>
                  <a:lnTo>
                    <a:pt x="6248498" y="793825"/>
                  </a:lnTo>
                  <a:lnTo>
                    <a:pt x="6301212" y="835605"/>
                  </a:lnTo>
                  <a:lnTo>
                    <a:pt x="6359574" y="849532"/>
                  </a:lnTo>
                  <a:lnTo>
                    <a:pt x="6416053" y="863459"/>
                  </a:lnTo>
                  <a:lnTo>
                    <a:pt x="6474415" y="849532"/>
                  </a:lnTo>
                  <a:lnTo>
                    <a:pt x="6530895" y="849532"/>
                  </a:lnTo>
                  <a:lnTo>
                    <a:pt x="6589257" y="835605"/>
                  </a:lnTo>
                  <a:lnTo>
                    <a:pt x="6647619" y="877385"/>
                  </a:lnTo>
                  <a:lnTo>
                    <a:pt x="6704098" y="891312"/>
                  </a:lnTo>
                  <a:lnTo>
                    <a:pt x="6762460" y="891312"/>
                  </a:lnTo>
                  <a:lnTo>
                    <a:pt x="6818939" y="877385"/>
                  </a:lnTo>
                  <a:lnTo>
                    <a:pt x="6877301" y="877385"/>
                  </a:lnTo>
                  <a:lnTo>
                    <a:pt x="6935663" y="877385"/>
                  </a:lnTo>
                  <a:lnTo>
                    <a:pt x="6988377" y="905239"/>
                  </a:lnTo>
                  <a:lnTo>
                    <a:pt x="7046739" y="933092"/>
                  </a:lnTo>
                  <a:lnTo>
                    <a:pt x="7103219" y="947019"/>
                  </a:lnTo>
                  <a:lnTo>
                    <a:pt x="7161581" y="905239"/>
                  </a:lnTo>
                  <a:lnTo>
                    <a:pt x="7218060" y="919166"/>
                  </a:lnTo>
                  <a:lnTo>
                    <a:pt x="7276422" y="933092"/>
                  </a:lnTo>
                  <a:lnTo>
                    <a:pt x="7334784" y="947019"/>
                  </a:lnTo>
                </a:path>
              </a:pathLst>
            </a:custGeom>
            <a:ln w="25746" cap="flat">
              <a:solidFill>
                <a:srgbClr val="7F7F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pl14"/>
            <p:cNvSpPr/>
            <p:nvPr/>
          </p:nvSpPr>
          <p:spPr>
            <a:xfrm>
              <a:off x="922958" y="1608412"/>
              <a:ext cx="7334784" cy="1350895"/>
            </a:xfrm>
            <a:custGeom>
              <a:avLst/>
              <a:gdLst/>
              <a:ahLst/>
              <a:cxnLst/>
              <a:rect l="0" t="0" r="0" b="0"/>
              <a:pathLst>
                <a:path w="7334784" h="1350895">
                  <a:moveTo>
                    <a:pt x="0" y="1100213"/>
                  </a:moveTo>
                  <a:lnTo>
                    <a:pt x="58361" y="1128067"/>
                  </a:lnTo>
                  <a:lnTo>
                    <a:pt x="112958" y="1114140"/>
                  </a:lnTo>
                  <a:lnTo>
                    <a:pt x="171320" y="1100213"/>
                  </a:lnTo>
                  <a:lnTo>
                    <a:pt x="227800" y="1030580"/>
                  </a:lnTo>
                  <a:lnTo>
                    <a:pt x="286162" y="974873"/>
                  </a:lnTo>
                  <a:lnTo>
                    <a:pt x="342641" y="919166"/>
                  </a:lnTo>
                  <a:lnTo>
                    <a:pt x="401003" y="877385"/>
                  </a:lnTo>
                  <a:lnTo>
                    <a:pt x="459365" y="849532"/>
                  </a:lnTo>
                  <a:lnTo>
                    <a:pt x="515844" y="738118"/>
                  </a:lnTo>
                  <a:lnTo>
                    <a:pt x="574206" y="626704"/>
                  </a:lnTo>
                  <a:lnTo>
                    <a:pt x="630686" y="487436"/>
                  </a:lnTo>
                  <a:lnTo>
                    <a:pt x="689048" y="403876"/>
                  </a:lnTo>
                  <a:lnTo>
                    <a:pt x="747410" y="264608"/>
                  </a:lnTo>
                  <a:lnTo>
                    <a:pt x="800124" y="181047"/>
                  </a:lnTo>
                  <a:lnTo>
                    <a:pt x="858486" y="167121"/>
                  </a:lnTo>
                  <a:lnTo>
                    <a:pt x="914965" y="83560"/>
                  </a:lnTo>
                  <a:lnTo>
                    <a:pt x="973327" y="83560"/>
                  </a:lnTo>
                  <a:lnTo>
                    <a:pt x="1029806" y="97487"/>
                  </a:lnTo>
                  <a:lnTo>
                    <a:pt x="1088168" y="55707"/>
                  </a:lnTo>
                  <a:lnTo>
                    <a:pt x="1146530" y="55707"/>
                  </a:lnTo>
                  <a:lnTo>
                    <a:pt x="1203010" y="0"/>
                  </a:lnTo>
                  <a:lnTo>
                    <a:pt x="1261372" y="0"/>
                  </a:lnTo>
                  <a:lnTo>
                    <a:pt x="1317851" y="0"/>
                  </a:lnTo>
                  <a:lnTo>
                    <a:pt x="1376213" y="55707"/>
                  </a:lnTo>
                  <a:lnTo>
                    <a:pt x="1434575" y="13926"/>
                  </a:lnTo>
                  <a:lnTo>
                    <a:pt x="1487289" y="0"/>
                  </a:lnTo>
                  <a:lnTo>
                    <a:pt x="1545651" y="0"/>
                  </a:lnTo>
                  <a:lnTo>
                    <a:pt x="1602130" y="69633"/>
                  </a:lnTo>
                  <a:lnTo>
                    <a:pt x="1660492" y="97487"/>
                  </a:lnTo>
                  <a:lnTo>
                    <a:pt x="1716972" y="97487"/>
                  </a:lnTo>
                  <a:lnTo>
                    <a:pt x="1775334" y="83560"/>
                  </a:lnTo>
                  <a:lnTo>
                    <a:pt x="1833696" y="41780"/>
                  </a:lnTo>
                  <a:lnTo>
                    <a:pt x="1890175" y="69633"/>
                  </a:lnTo>
                  <a:lnTo>
                    <a:pt x="1948537" y="27853"/>
                  </a:lnTo>
                  <a:lnTo>
                    <a:pt x="2005016" y="69633"/>
                  </a:lnTo>
                  <a:lnTo>
                    <a:pt x="2063378" y="125340"/>
                  </a:lnTo>
                  <a:lnTo>
                    <a:pt x="2121740" y="153194"/>
                  </a:lnTo>
                  <a:lnTo>
                    <a:pt x="2174454" y="167121"/>
                  </a:lnTo>
                  <a:lnTo>
                    <a:pt x="2232816" y="139267"/>
                  </a:lnTo>
                  <a:lnTo>
                    <a:pt x="2289296" y="181047"/>
                  </a:lnTo>
                  <a:lnTo>
                    <a:pt x="2347658" y="139267"/>
                  </a:lnTo>
                  <a:lnTo>
                    <a:pt x="2404137" y="167121"/>
                  </a:lnTo>
                  <a:lnTo>
                    <a:pt x="2462499" y="139267"/>
                  </a:lnTo>
                  <a:lnTo>
                    <a:pt x="2520861" y="97487"/>
                  </a:lnTo>
                  <a:lnTo>
                    <a:pt x="2577340" y="181047"/>
                  </a:lnTo>
                  <a:lnTo>
                    <a:pt x="2635702" y="222828"/>
                  </a:lnTo>
                  <a:lnTo>
                    <a:pt x="2692182" y="264608"/>
                  </a:lnTo>
                  <a:lnTo>
                    <a:pt x="2750544" y="264608"/>
                  </a:lnTo>
                  <a:lnTo>
                    <a:pt x="2808906" y="292461"/>
                  </a:lnTo>
                  <a:lnTo>
                    <a:pt x="2863502" y="362095"/>
                  </a:lnTo>
                  <a:lnTo>
                    <a:pt x="2921864" y="348168"/>
                  </a:lnTo>
                  <a:lnTo>
                    <a:pt x="2978344" y="334242"/>
                  </a:lnTo>
                  <a:lnTo>
                    <a:pt x="3036706" y="320315"/>
                  </a:lnTo>
                  <a:lnTo>
                    <a:pt x="3093185" y="320315"/>
                  </a:lnTo>
                  <a:lnTo>
                    <a:pt x="3151547" y="348168"/>
                  </a:lnTo>
                  <a:lnTo>
                    <a:pt x="3209909" y="320315"/>
                  </a:lnTo>
                  <a:lnTo>
                    <a:pt x="3266388" y="376022"/>
                  </a:lnTo>
                  <a:lnTo>
                    <a:pt x="3324750" y="376022"/>
                  </a:lnTo>
                  <a:lnTo>
                    <a:pt x="3381230" y="376022"/>
                  </a:lnTo>
                  <a:lnTo>
                    <a:pt x="3439592" y="348168"/>
                  </a:lnTo>
                  <a:lnTo>
                    <a:pt x="3497954" y="376022"/>
                  </a:lnTo>
                  <a:lnTo>
                    <a:pt x="3550668" y="459583"/>
                  </a:lnTo>
                  <a:lnTo>
                    <a:pt x="3609030" y="431729"/>
                  </a:lnTo>
                  <a:lnTo>
                    <a:pt x="3665509" y="459583"/>
                  </a:lnTo>
                  <a:lnTo>
                    <a:pt x="3723871" y="403876"/>
                  </a:lnTo>
                  <a:lnTo>
                    <a:pt x="3780350" y="459583"/>
                  </a:lnTo>
                  <a:lnTo>
                    <a:pt x="3838712" y="487436"/>
                  </a:lnTo>
                  <a:lnTo>
                    <a:pt x="3897074" y="501363"/>
                  </a:lnTo>
                  <a:lnTo>
                    <a:pt x="3953554" y="487436"/>
                  </a:lnTo>
                  <a:lnTo>
                    <a:pt x="4011916" y="557070"/>
                  </a:lnTo>
                  <a:lnTo>
                    <a:pt x="4068395" y="557070"/>
                  </a:lnTo>
                  <a:lnTo>
                    <a:pt x="4126757" y="612777"/>
                  </a:lnTo>
                  <a:lnTo>
                    <a:pt x="4185119" y="612777"/>
                  </a:lnTo>
                  <a:lnTo>
                    <a:pt x="4237833" y="612777"/>
                  </a:lnTo>
                  <a:lnTo>
                    <a:pt x="4296195" y="668484"/>
                  </a:lnTo>
                  <a:lnTo>
                    <a:pt x="4352675" y="696337"/>
                  </a:lnTo>
                  <a:lnTo>
                    <a:pt x="4411037" y="710264"/>
                  </a:lnTo>
                  <a:lnTo>
                    <a:pt x="4467516" y="696337"/>
                  </a:lnTo>
                  <a:lnTo>
                    <a:pt x="4525878" y="724191"/>
                  </a:lnTo>
                  <a:lnTo>
                    <a:pt x="4584240" y="752044"/>
                  </a:lnTo>
                  <a:lnTo>
                    <a:pt x="4640719" y="779898"/>
                  </a:lnTo>
                  <a:lnTo>
                    <a:pt x="4699081" y="793825"/>
                  </a:lnTo>
                  <a:lnTo>
                    <a:pt x="4755561" y="821678"/>
                  </a:lnTo>
                  <a:lnTo>
                    <a:pt x="4813923" y="807752"/>
                  </a:lnTo>
                  <a:lnTo>
                    <a:pt x="4872285" y="849532"/>
                  </a:lnTo>
                  <a:lnTo>
                    <a:pt x="4924999" y="863459"/>
                  </a:lnTo>
                  <a:lnTo>
                    <a:pt x="4983361" y="863459"/>
                  </a:lnTo>
                  <a:lnTo>
                    <a:pt x="5039840" y="877385"/>
                  </a:lnTo>
                  <a:lnTo>
                    <a:pt x="5098202" y="933092"/>
                  </a:lnTo>
                  <a:lnTo>
                    <a:pt x="5154681" y="947019"/>
                  </a:lnTo>
                  <a:lnTo>
                    <a:pt x="5213043" y="960946"/>
                  </a:lnTo>
                  <a:lnTo>
                    <a:pt x="5271405" y="988799"/>
                  </a:lnTo>
                  <a:lnTo>
                    <a:pt x="5327885" y="1016653"/>
                  </a:lnTo>
                  <a:lnTo>
                    <a:pt x="5386247" y="1002726"/>
                  </a:lnTo>
                  <a:lnTo>
                    <a:pt x="5442726" y="1002726"/>
                  </a:lnTo>
                  <a:lnTo>
                    <a:pt x="5501088" y="1002726"/>
                  </a:lnTo>
                  <a:lnTo>
                    <a:pt x="5559450" y="1030580"/>
                  </a:lnTo>
                  <a:lnTo>
                    <a:pt x="5614047" y="1016653"/>
                  </a:lnTo>
                  <a:lnTo>
                    <a:pt x="5672409" y="1016653"/>
                  </a:lnTo>
                  <a:lnTo>
                    <a:pt x="5728888" y="1016653"/>
                  </a:lnTo>
                  <a:lnTo>
                    <a:pt x="5787250" y="1058433"/>
                  </a:lnTo>
                  <a:lnTo>
                    <a:pt x="5843729" y="1030580"/>
                  </a:lnTo>
                  <a:lnTo>
                    <a:pt x="5902091" y="1044506"/>
                  </a:lnTo>
                  <a:lnTo>
                    <a:pt x="5960453" y="1030580"/>
                  </a:lnTo>
                  <a:lnTo>
                    <a:pt x="6016933" y="1044506"/>
                  </a:lnTo>
                  <a:lnTo>
                    <a:pt x="6075295" y="1086287"/>
                  </a:lnTo>
                  <a:lnTo>
                    <a:pt x="6131774" y="1114140"/>
                  </a:lnTo>
                  <a:lnTo>
                    <a:pt x="6190136" y="1072360"/>
                  </a:lnTo>
                  <a:lnTo>
                    <a:pt x="6248498" y="1100213"/>
                  </a:lnTo>
                  <a:lnTo>
                    <a:pt x="6301212" y="1155920"/>
                  </a:lnTo>
                  <a:lnTo>
                    <a:pt x="6359574" y="1183774"/>
                  </a:lnTo>
                  <a:lnTo>
                    <a:pt x="6416053" y="1211628"/>
                  </a:lnTo>
                  <a:lnTo>
                    <a:pt x="6474415" y="1197701"/>
                  </a:lnTo>
                  <a:lnTo>
                    <a:pt x="6530895" y="1197701"/>
                  </a:lnTo>
                  <a:lnTo>
                    <a:pt x="6589257" y="1183774"/>
                  </a:lnTo>
                  <a:lnTo>
                    <a:pt x="6647619" y="1225554"/>
                  </a:lnTo>
                  <a:lnTo>
                    <a:pt x="6704098" y="1267335"/>
                  </a:lnTo>
                  <a:lnTo>
                    <a:pt x="6762460" y="1267335"/>
                  </a:lnTo>
                  <a:lnTo>
                    <a:pt x="6818939" y="1253408"/>
                  </a:lnTo>
                  <a:lnTo>
                    <a:pt x="6877301" y="1239481"/>
                  </a:lnTo>
                  <a:lnTo>
                    <a:pt x="6935663" y="1239481"/>
                  </a:lnTo>
                  <a:lnTo>
                    <a:pt x="6988377" y="1267335"/>
                  </a:lnTo>
                  <a:lnTo>
                    <a:pt x="7046739" y="1295188"/>
                  </a:lnTo>
                  <a:lnTo>
                    <a:pt x="7103219" y="1323042"/>
                  </a:lnTo>
                  <a:lnTo>
                    <a:pt x="7161581" y="1295188"/>
                  </a:lnTo>
                  <a:lnTo>
                    <a:pt x="7218060" y="1336968"/>
                  </a:lnTo>
                  <a:lnTo>
                    <a:pt x="7276422" y="1350895"/>
                  </a:lnTo>
                  <a:lnTo>
                    <a:pt x="7334784" y="1336968"/>
                  </a:lnTo>
                </a:path>
              </a:pathLst>
            </a:custGeom>
            <a:ln w="25746" cap="flat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t15"/>
            <p:cNvSpPr/>
            <p:nvPr/>
          </p:nvSpPr>
          <p:spPr>
            <a:xfrm>
              <a:off x="8241508" y="3458364"/>
              <a:ext cx="32467" cy="32467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  <a:ln w="21600" cap="rnd">
              <a:solidFill>
                <a:srgbClr val="2875A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t16"/>
            <p:cNvSpPr/>
            <p:nvPr/>
          </p:nvSpPr>
          <p:spPr>
            <a:xfrm>
              <a:off x="8241508" y="3430511"/>
              <a:ext cx="32467" cy="32467"/>
            </a:xfrm>
            <a:prstGeom prst="ellipse">
              <a:avLst/>
            </a:prstGeom>
            <a:solidFill>
              <a:srgbClr val="E67A17">
                <a:alpha val="100000"/>
              </a:srgbClr>
            </a:solidFill>
            <a:ln w="21600" cap="rnd">
              <a:solidFill>
                <a:srgbClr val="E67A17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t17"/>
            <p:cNvSpPr/>
            <p:nvPr/>
          </p:nvSpPr>
          <p:spPr>
            <a:xfrm>
              <a:off x="8241508" y="3333024"/>
              <a:ext cx="32467" cy="32467"/>
            </a:xfrm>
            <a:prstGeom prst="ellipse">
              <a:avLst/>
            </a:prstGeom>
            <a:solidFill>
              <a:srgbClr val="7F7F7F">
                <a:alpha val="100000"/>
              </a:srgbClr>
            </a:solidFill>
            <a:ln w="21600" cap="rnd">
              <a:solidFill>
                <a:srgbClr val="7F7F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t18"/>
            <p:cNvSpPr/>
            <p:nvPr/>
          </p:nvSpPr>
          <p:spPr>
            <a:xfrm>
              <a:off x="8241508" y="2929148"/>
              <a:ext cx="32467" cy="3246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216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tx19"/>
            <p:cNvSpPr/>
            <p:nvPr/>
          </p:nvSpPr>
          <p:spPr>
            <a:xfrm>
              <a:off x="8302480" y="3479247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3.7</a:t>
              </a:r>
            </a:p>
          </p:txBody>
        </p:sp>
        <p:sp>
          <p:nvSpPr>
            <p:cNvPr id="21" name="tx20"/>
            <p:cNvSpPr/>
            <p:nvPr/>
          </p:nvSpPr>
          <p:spPr>
            <a:xfrm>
              <a:off x="8305000" y="3350771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3.9</a:t>
              </a:r>
            </a:p>
          </p:txBody>
        </p:sp>
        <p:sp>
          <p:nvSpPr>
            <p:cNvPr id="22" name="tx21"/>
            <p:cNvSpPr/>
            <p:nvPr/>
          </p:nvSpPr>
          <p:spPr>
            <a:xfrm>
              <a:off x="8305000" y="3189396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7F7F7F">
                      <a:alpha val="100000"/>
                    </a:srgbClr>
                  </a:solidFill>
                  <a:latin typeface="Arial"/>
                  <a:cs typeface="Arial"/>
                </a:rPr>
                <a:t>4.6</a:t>
              </a:r>
            </a:p>
          </p:txBody>
        </p:sp>
        <p:sp>
          <p:nvSpPr>
            <p:cNvPr id="23" name="tx22"/>
            <p:cNvSpPr/>
            <p:nvPr/>
          </p:nvSpPr>
          <p:spPr>
            <a:xfrm>
              <a:off x="8305000" y="2847509"/>
              <a:ext cx="176547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960909">
                      <a:alpha val="100000"/>
                    </a:srgbClr>
                  </a:solidFill>
                  <a:latin typeface="Arial"/>
                  <a:cs typeface="Arial"/>
                </a:rPr>
                <a:t>7.5</a:t>
              </a:r>
            </a:p>
          </p:txBody>
        </p:sp>
        <p:sp>
          <p:nvSpPr>
            <p:cNvPr id="24" name="pl23"/>
            <p:cNvSpPr/>
            <p:nvPr/>
          </p:nvSpPr>
          <p:spPr>
            <a:xfrm>
              <a:off x="922958" y="1204536"/>
              <a:ext cx="0" cy="2785351"/>
            </a:xfrm>
            <a:custGeom>
              <a:avLst/>
              <a:gdLst/>
              <a:ahLst/>
              <a:cxnLst/>
              <a:rect l="0" t="0" r="0" b="0"/>
              <a:pathLst>
                <a:path h="2785351">
                  <a:moveTo>
                    <a:pt x="0" y="2785351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tx24"/>
            <p:cNvSpPr/>
            <p:nvPr/>
          </p:nvSpPr>
          <p:spPr>
            <a:xfrm>
              <a:off x="797801" y="3942462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26" name="tx25"/>
            <p:cNvSpPr/>
            <p:nvPr/>
          </p:nvSpPr>
          <p:spPr>
            <a:xfrm>
              <a:off x="797801" y="3247711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27" name="tx26"/>
            <p:cNvSpPr/>
            <p:nvPr/>
          </p:nvSpPr>
          <p:spPr>
            <a:xfrm>
              <a:off x="727169" y="2549786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10</a:t>
              </a:r>
            </a:p>
          </p:txBody>
        </p:sp>
        <p:sp>
          <p:nvSpPr>
            <p:cNvPr id="28" name="tx27"/>
            <p:cNvSpPr/>
            <p:nvPr/>
          </p:nvSpPr>
          <p:spPr>
            <a:xfrm>
              <a:off x="727169" y="1853448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15</a:t>
              </a:r>
            </a:p>
          </p:txBody>
        </p:sp>
        <p:sp>
          <p:nvSpPr>
            <p:cNvPr id="29" name="tx28"/>
            <p:cNvSpPr/>
            <p:nvPr/>
          </p:nvSpPr>
          <p:spPr>
            <a:xfrm>
              <a:off x="727169" y="1157110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</a:t>
              </a:r>
            </a:p>
          </p:txBody>
        </p:sp>
        <p:sp>
          <p:nvSpPr>
            <p:cNvPr id="30" name="pl29"/>
            <p:cNvSpPr/>
            <p:nvPr/>
          </p:nvSpPr>
          <p:spPr>
            <a:xfrm>
              <a:off x="922958" y="3989888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pl30"/>
            <p:cNvSpPr/>
            <p:nvPr/>
          </p:nvSpPr>
          <p:spPr>
            <a:xfrm>
              <a:off x="922958" y="3293550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pl31"/>
            <p:cNvSpPr/>
            <p:nvPr/>
          </p:nvSpPr>
          <p:spPr>
            <a:xfrm>
              <a:off x="922958" y="2597212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l32"/>
            <p:cNvSpPr/>
            <p:nvPr/>
          </p:nvSpPr>
          <p:spPr>
            <a:xfrm>
              <a:off x="922958" y="1900874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l33"/>
            <p:cNvSpPr/>
            <p:nvPr/>
          </p:nvSpPr>
          <p:spPr>
            <a:xfrm>
              <a:off x="922958" y="1204536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l34"/>
            <p:cNvSpPr/>
            <p:nvPr/>
          </p:nvSpPr>
          <p:spPr>
            <a:xfrm>
              <a:off x="922958" y="3989888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35"/>
            <p:cNvSpPr/>
            <p:nvPr/>
          </p:nvSpPr>
          <p:spPr>
            <a:xfrm>
              <a:off x="922958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36"/>
            <p:cNvSpPr/>
            <p:nvPr/>
          </p:nvSpPr>
          <p:spPr>
            <a:xfrm>
              <a:off x="2299171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37"/>
            <p:cNvSpPr/>
            <p:nvPr/>
          </p:nvSpPr>
          <p:spPr>
            <a:xfrm>
              <a:off x="3673502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38"/>
            <p:cNvSpPr/>
            <p:nvPr/>
          </p:nvSpPr>
          <p:spPr>
            <a:xfrm>
              <a:off x="5049715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9"/>
            <p:cNvSpPr/>
            <p:nvPr/>
          </p:nvSpPr>
          <p:spPr>
            <a:xfrm>
              <a:off x="6424046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40"/>
            <p:cNvSpPr/>
            <p:nvPr/>
          </p:nvSpPr>
          <p:spPr>
            <a:xfrm>
              <a:off x="7800260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tx41"/>
            <p:cNvSpPr/>
            <p:nvPr/>
          </p:nvSpPr>
          <p:spPr>
            <a:xfrm>
              <a:off x="661671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2008</a:t>
              </a:r>
            </a:p>
          </p:txBody>
        </p:sp>
        <p:sp>
          <p:nvSpPr>
            <p:cNvPr id="43" name="tx42"/>
            <p:cNvSpPr/>
            <p:nvPr/>
          </p:nvSpPr>
          <p:spPr>
            <a:xfrm>
              <a:off x="2037885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2010</a:t>
              </a:r>
            </a:p>
          </p:txBody>
        </p:sp>
        <p:sp>
          <p:nvSpPr>
            <p:cNvPr id="44" name="tx43"/>
            <p:cNvSpPr/>
            <p:nvPr/>
          </p:nvSpPr>
          <p:spPr>
            <a:xfrm>
              <a:off x="3412215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2012</a:t>
              </a:r>
            </a:p>
          </p:txBody>
        </p:sp>
        <p:sp>
          <p:nvSpPr>
            <p:cNvPr id="45" name="tx44"/>
            <p:cNvSpPr/>
            <p:nvPr/>
          </p:nvSpPr>
          <p:spPr>
            <a:xfrm>
              <a:off x="4788429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2014</a:t>
              </a:r>
            </a:p>
          </p:txBody>
        </p:sp>
        <p:sp>
          <p:nvSpPr>
            <p:cNvPr id="46" name="tx45"/>
            <p:cNvSpPr/>
            <p:nvPr/>
          </p:nvSpPr>
          <p:spPr>
            <a:xfrm>
              <a:off x="6162760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2016</a:t>
              </a:r>
            </a:p>
          </p:txBody>
        </p:sp>
        <p:sp>
          <p:nvSpPr>
            <p:cNvPr id="47" name="tx46"/>
            <p:cNvSpPr/>
            <p:nvPr/>
          </p:nvSpPr>
          <p:spPr>
            <a:xfrm>
              <a:off x="7538973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2018</a:t>
              </a:r>
            </a:p>
          </p:txBody>
        </p:sp>
        <p:sp>
          <p:nvSpPr>
            <p:cNvPr id="48" name="tx47"/>
            <p:cNvSpPr/>
            <p:nvPr/>
          </p:nvSpPr>
          <p:spPr>
            <a:xfrm rot="-5400000">
              <a:off x="335569" y="2550976"/>
              <a:ext cx="437678" cy="9247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Percent</a:t>
              </a:r>
            </a:p>
          </p:txBody>
        </p:sp>
        <p:sp>
          <p:nvSpPr>
            <p:cNvPr id="49" name="rc48"/>
            <p:cNvSpPr/>
            <p:nvPr/>
          </p:nvSpPr>
          <p:spPr>
            <a:xfrm>
              <a:off x="365760" y="1313357"/>
              <a:ext cx="4094676" cy="617964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0" name="tx49"/>
            <p:cNvSpPr/>
            <p:nvPr/>
          </p:nvSpPr>
          <p:spPr>
            <a:xfrm>
              <a:off x="4038682" y="1289400"/>
              <a:ext cx="1693664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 dirty="0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Official Unemployment Rate</a:t>
              </a:r>
            </a:p>
          </p:txBody>
        </p:sp>
        <p:sp>
          <p:nvSpPr>
            <p:cNvPr id="51" name="tx50"/>
            <p:cNvSpPr/>
            <p:nvPr/>
          </p:nvSpPr>
          <p:spPr>
            <a:xfrm>
              <a:off x="4038682" y="1420053"/>
              <a:ext cx="2653419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Unemployed and Discouraged Workers (U4)</a:t>
              </a:r>
            </a:p>
          </p:txBody>
        </p:sp>
        <p:sp>
          <p:nvSpPr>
            <p:cNvPr id="52" name="tx51"/>
            <p:cNvSpPr/>
            <p:nvPr/>
          </p:nvSpPr>
          <p:spPr>
            <a:xfrm>
              <a:off x="4038682" y="1550706"/>
              <a:ext cx="3090912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7F7F7F">
                      <a:alpha val="100000"/>
                    </a:srgbClr>
                  </a:solidFill>
                  <a:latin typeface="Arial"/>
                  <a:cs typeface="Arial"/>
                </a:rPr>
                <a:t>Unemployed and Marginally Attached Workers (U5)</a:t>
              </a:r>
            </a:p>
          </p:txBody>
        </p:sp>
        <p:sp>
          <p:nvSpPr>
            <p:cNvPr id="53" name="tx52"/>
            <p:cNvSpPr/>
            <p:nvPr/>
          </p:nvSpPr>
          <p:spPr>
            <a:xfrm>
              <a:off x="4038682" y="1681359"/>
              <a:ext cx="4643499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960909">
                      <a:alpha val="100000"/>
                    </a:srgbClr>
                  </a:solidFill>
                  <a:latin typeface="Arial"/>
                  <a:cs typeface="Arial"/>
                </a:rPr>
                <a:t>Unemployed, Marginally Attached, and Part Time for Economic Reasons (U6)</a:t>
              </a:r>
            </a:p>
          </p:txBody>
        </p:sp>
        <p:sp>
          <p:nvSpPr>
            <p:cNvPr id="54" name="tx53"/>
            <p:cNvSpPr/>
            <p:nvPr/>
          </p:nvSpPr>
          <p:spPr>
            <a:xfrm>
              <a:off x="922958" y="1047847"/>
              <a:ext cx="1157262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Various Definitions</a:t>
              </a:r>
            </a:p>
          </p:txBody>
        </p:sp>
        <p:sp>
          <p:nvSpPr>
            <p:cNvPr id="55" name="tx54"/>
            <p:cNvSpPr/>
            <p:nvPr/>
          </p:nvSpPr>
          <p:spPr>
            <a:xfrm>
              <a:off x="922958" y="826228"/>
              <a:ext cx="1558230" cy="14128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Unemployment Rates</a:t>
              </a:r>
            </a:p>
          </p:txBody>
        </p:sp>
        <p:sp>
          <p:nvSpPr>
            <p:cNvPr id="56" name="tx55"/>
            <p:cNvSpPr/>
            <p:nvPr/>
          </p:nvSpPr>
          <p:spPr>
            <a:xfrm>
              <a:off x="922958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57" name="tx56"/>
            <p:cNvSpPr/>
            <p:nvPr/>
          </p:nvSpPr>
          <p:spPr>
            <a:xfrm>
              <a:off x="922958" y="4347619"/>
              <a:ext cx="3042356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Source: Bureau of Labor Statistics via Haver Analytics</a:t>
              </a:r>
            </a:p>
          </p:txBody>
        </p:sp>
        <p:sp>
          <p:nvSpPr>
            <p:cNvPr id="58" name="tx57"/>
            <p:cNvSpPr/>
            <p:nvPr/>
          </p:nvSpPr>
          <p:spPr>
            <a:xfrm>
              <a:off x="922958" y="4486366"/>
              <a:ext cx="1482824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Sep 2018.</a:t>
              </a:r>
            </a:p>
          </p:txBody>
        </p:sp>
        <p:sp>
          <p:nvSpPr>
            <p:cNvPr id="59" name="tx58"/>
            <p:cNvSpPr/>
            <p:nvPr/>
          </p:nvSpPr>
          <p:spPr>
            <a:xfrm>
              <a:off x="922958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Wage growth in recent quarters is approaching the average during the expansion of the 2000’s 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986817" y="1233111"/>
              <a:ext cx="7549142" cy="2756776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986817" y="3989888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  <a:lnTo>
                    <a:pt x="7549142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986817" y="3596063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  <a:lnTo>
                    <a:pt x="7549142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986817" y="3202238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  <a:lnTo>
                    <a:pt x="7549142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986817" y="2808413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  <a:lnTo>
                    <a:pt x="7549142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986817" y="2414587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  <a:lnTo>
                    <a:pt x="7549142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986817" y="2020762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  <a:lnTo>
                    <a:pt x="7549142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986817" y="1626937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  <a:lnTo>
                    <a:pt x="7549142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986817" y="1233111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  <a:lnTo>
                    <a:pt x="7549142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rc13"/>
            <p:cNvSpPr/>
            <p:nvPr/>
          </p:nvSpPr>
          <p:spPr>
            <a:xfrm>
              <a:off x="986817" y="1233111"/>
              <a:ext cx="892905" cy="2756776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5" name="pl14"/>
            <p:cNvSpPr/>
            <p:nvPr/>
          </p:nvSpPr>
          <p:spPr>
            <a:xfrm>
              <a:off x="986817" y="1419819"/>
              <a:ext cx="7329264" cy="1492080"/>
            </a:xfrm>
            <a:custGeom>
              <a:avLst/>
              <a:gdLst/>
              <a:ahLst/>
              <a:cxnLst/>
              <a:rect l="0" t="0" r="0" b="0"/>
              <a:pathLst>
                <a:path w="7329264" h="1492080">
                  <a:moveTo>
                    <a:pt x="0" y="0"/>
                  </a:moveTo>
                  <a:lnTo>
                    <a:pt x="178189" y="171894"/>
                  </a:lnTo>
                  <a:lnTo>
                    <a:pt x="356378" y="190010"/>
                  </a:lnTo>
                  <a:lnTo>
                    <a:pt x="536526" y="505067"/>
                  </a:lnTo>
                  <a:lnTo>
                    <a:pt x="716673" y="886429"/>
                  </a:lnTo>
                  <a:lnTo>
                    <a:pt x="892905" y="1188225"/>
                  </a:lnTo>
                  <a:lnTo>
                    <a:pt x="1071094" y="1414944"/>
                  </a:lnTo>
                  <a:lnTo>
                    <a:pt x="1251242" y="1492080"/>
                  </a:lnTo>
                  <a:lnTo>
                    <a:pt x="1431389" y="1208343"/>
                  </a:lnTo>
                  <a:lnTo>
                    <a:pt x="1607621" y="1069101"/>
                  </a:lnTo>
                  <a:lnTo>
                    <a:pt x="1785810" y="1075880"/>
                  </a:lnTo>
                  <a:lnTo>
                    <a:pt x="1965958" y="1010364"/>
                  </a:lnTo>
                  <a:lnTo>
                    <a:pt x="2146105" y="1020130"/>
                  </a:lnTo>
                  <a:lnTo>
                    <a:pt x="2322337" y="886755"/>
                  </a:lnTo>
                  <a:lnTo>
                    <a:pt x="2500526" y="964043"/>
                  </a:lnTo>
                  <a:lnTo>
                    <a:pt x="2680674" y="971131"/>
                  </a:lnTo>
                  <a:lnTo>
                    <a:pt x="2860821" y="980949"/>
                  </a:lnTo>
                  <a:lnTo>
                    <a:pt x="3039010" y="1127988"/>
                  </a:lnTo>
                  <a:lnTo>
                    <a:pt x="3217200" y="1064568"/>
                  </a:lnTo>
                  <a:lnTo>
                    <a:pt x="3397347" y="1071079"/>
                  </a:lnTo>
                  <a:lnTo>
                    <a:pt x="3577495" y="1147828"/>
                  </a:lnTo>
                  <a:lnTo>
                    <a:pt x="3753726" y="1086480"/>
                  </a:lnTo>
                  <a:lnTo>
                    <a:pt x="3931916" y="1092804"/>
                  </a:lnTo>
                  <a:lnTo>
                    <a:pt x="4112063" y="1032211"/>
                  </a:lnTo>
                  <a:lnTo>
                    <a:pt x="4292211" y="1173053"/>
                  </a:lnTo>
                  <a:lnTo>
                    <a:pt x="4468442" y="981530"/>
                  </a:lnTo>
                  <a:lnTo>
                    <a:pt x="4646632" y="790440"/>
                  </a:lnTo>
                  <a:lnTo>
                    <a:pt x="4826779" y="799330"/>
                  </a:lnTo>
                  <a:lnTo>
                    <a:pt x="5006927" y="543748"/>
                  </a:lnTo>
                  <a:lnTo>
                    <a:pt x="5183158" y="1012934"/>
                  </a:lnTo>
                  <a:lnTo>
                    <a:pt x="5361348" y="1087584"/>
                  </a:lnTo>
                  <a:lnTo>
                    <a:pt x="5541495" y="1030686"/>
                  </a:lnTo>
                  <a:lnTo>
                    <a:pt x="5721643" y="1040650"/>
                  </a:lnTo>
                  <a:lnTo>
                    <a:pt x="5899832" y="725007"/>
                  </a:lnTo>
                  <a:lnTo>
                    <a:pt x="6078021" y="735380"/>
                  </a:lnTo>
                  <a:lnTo>
                    <a:pt x="6258169" y="808550"/>
                  </a:lnTo>
                  <a:lnTo>
                    <a:pt x="6438317" y="694710"/>
                  </a:lnTo>
                  <a:lnTo>
                    <a:pt x="6614548" y="705071"/>
                  </a:lnTo>
                  <a:lnTo>
                    <a:pt x="6792737" y="591668"/>
                  </a:lnTo>
                  <a:lnTo>
                    <a:pt x="6972885" y="477872"/>
                  </a:lnTo>
                  <a:lnTo>
                    <a:pt x="7153032" y="433032"/>
                  </a:lnTo>
                  <a:lnTo>
                    <a:pt x="7329264" y="383837"/>
                  </a:lnTo>
                </a:path>
              </a:pathLst>
            </a:custGeom>
            <a:ln w="25746" cap="flat">
              <a:solidFill>
                <a:srgbClr val="2875A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l15"/>
            <p:cNvSpPr/>
            <p:nvPr/>
          </p:nvSpPr>
          <p:spPr>
            <a:xfrm>
              <a:off x="986817" y="1441828"/>
              <a:ext cx="7329264" cy="1471054"/>
            </a:xfrm>
            <a:custGeom>
              <a:avLst/>
              <a:gdLst/>
              <a:ahLst/>
              <a:cxnLst/>
              <a:rect l="0" t="0" r="0" b="0"/>
              <a:pathLst>
                <a:path w="7329264" h="1471054">
                  <a:moveTo>
                    <a:pt x="0" y="55973"/>
                  </a:moveTo>
                  <a:lnTo>
                    <a:pt x="178189" y="0"/>
                  </a:lnTo>
                  <a:lnTo>
                    <a:pt x="356378" y="93625"/>
                  </a:lnTo>
                  <a:lnTo>
                    <a:pt x="536526" y="409309"/>
                  </a:lnTo>
                  <a:lnTo>
                    <a:pt x="716673" y="791219"/>
                  </a:lnTo>
                  <a:lnTo>
                    <a:pt x="892905" y="1168764"/>
                  </a:lnTo>
                  <a:lnTo>
                    <a:pt x="1071094" y="1393993"/>
                  </a:lnTo>
                  <a:lnTo>
                    <a:pt x="1251242" y="1471054"/>
                  </a:lnTo>
                  <a:lnTo>
                    <a:pt x="1431389" y="1330782"/>
                  </a:lnTo>
                  <a:lnTo>
                    <a:pt x="1607621" y="1335193"/>
                  </a:lnTo>
                  <a:lnTo>
                    <a:pt x="1785810" y="1339571"/>
                  </a:lnTo>
                  <a:lnTo>
                    <a:pt x="1965958" y="1273086"/>
                  </a:lnTo>
                  <a:lnTo>
                    <a:pt x="2146105" y="1349308"/>
                  </a:lnTo>
                  <a:lnTo>
                    <a:pt x="2322337" y="1283322"/>
                  </a:lnTo>
                  <a:lnTo>
                    <a:pt x="2500526" y="1287819"/>
                  </a:lnTo>
                  <a:lnTo>
                    <a:pt x="2680674" y="1363099"/>
                  </a:lnTo>
                  <a:lnTo>
                    <a:pt x="2860821" y="1228364"/>
                  </a:lnTo>
                  <a:lnTo>
                    <a:pt x="3039010" y="1234157"/>
                  </a:lnTo>
                  <a:lnTo>
                    <a:pt x="3217200" y="1238755"/>
                  </a:lnTo>
                  <a:lnTo>
                    <a:pt x="3397347" y="1243321"/>
                  </a:lnTo>
                  <a:lnTo>
                    <a:pt x="3577495" y="1250110"/>
                  </a:lnTo>
                  <a:lnTo>
                    <a:pt x="3753726" y="1255715"/>
                  </a:lnTo>
                  <a:lnTo>
                    <a:pt x="3931916" y="1192379"/>
                  </a:lnTo>
                  <a:lnTo>
                    <a:pt x="4112063" y="1061927"/>
                  </a:lnTo>
                  <a:lnTo>
                    <a:pt x="4292211" y="1271152"/>
                  </a:lnTo>
                  <a:lnTo>
                    <a:pt x="4468442" y="1075816"/>
                  </a:lnTo>
                  <a:lnTo>
                    <a:pt x="4646632" y="882133"/>
                  </a:lnTo>
                  <a:lnTo>
                    <a:pt x="4826779" y="890546"/>
                  </a:lnTo>
                  <a:lnTo>
                    <a:pt x="5006927" y="564054"/>
                  </a:lnTo>
                  <a:lnTo>
                    <a:pt x="5183158" y="905753"/>
                  </a:lnTo>
                  <a:lnTo>
                    <a:pt x="5361348" y="981895"/>
                  </a:lnTo>
                  <a:lnTo>
                    <a:pt x="5541495" y="924708"/>
                  </a:lnTo>
                  <a:lnTo>
                    <a:pt x="5721643" y="999853"/>
                  </a:lnTo>
                  <a:lnTo>
                    <a:pt x="5899832" y="617544"/>
                  </a:lnTo>
                  <a:lnTo>
                    <a:pt x="6078021" y="692507"/>
                  </a:lnTo>
                  <a:lnTo>
                    <a:pt x="6258169" y="766621"/>
                  </a:lnTo>
                  <a:lnTo>
                    <a:pt x="6438317" y="586842"/>
                  </a:lnTo>
                  <a:lnTo>
                    <a:pt x="6614548" y="726540"/>
                  </a:lnTo>
                  <a:lnTo>
                    <a:pt x="6792737" y="547678"/>
                  </a:lnTo>
                  <a:lnTo>
                    <a:pt x="6972885" y="494943"/>
                  </a:lnTo>
                  <a:lnTo>
                    <a:pt x="7153032" y="387577"/>
                  </a:lnTo>
                  <a:lnTo>
                    <a:pt x="7329264" y="399364"/>
                  </a:lnTo>
                </a:path>
              </a:pathLst>
            </a:custGeom>
            <a:ln w="25746" cap="flat">
              <a:solidFill>
                <a:srgbClr val="E67A17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t16"/>
            <p:cNvSpPr/>
            <p:nvPr/>
          </p:nvSpPr>
          <p:spPr>
            <a:xfrm>
              <a:off x="8299848" y="1787423"/>
              <a:ext cx="32467" cy="32467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  <a:ln w="21600" cap="rnd">
              <a:solidFill>
                <a:srgbClr val="2875A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t17"/>
            <p:cNvSpPr/>
            <p:nvPr/>
          </p:nvSpPr>
          <p:spPr>
            <a:xfrm>
              <a:off x="8299848" y="1824959"/>
              <a:ext cx="32467" cy="32467"/>
            </a:xfrm>
            <a:prstGeom prst="ellipse">
              <a:avLst/>
            </a:prstGeom>
            <a:solidFill>
              <a:srgbClr val="E67A17">
                <a:alpha val="100000"/>
              </a:srgbClr>
            </a:solidFill>
            <a:ln w="21600" cap="rnd">
              <a:solidFill>
                <a:srgbClr val="E67A17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tx18"/>
            <p:cNvSpPr/>
            <p:nvPr/>
          </p:nvSpPr>
          <p:spPr>
            <a:xfrm>
              <a:off x="8355678" y="1704412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2.8</a:t>
              </a:r>
            </a:p>
          </p:txBody>
        </p:sp>
        <p:sp>
          <p:nvSpPr>
            <p:cNvPr id="20" name="tx19"/>
            <p:cNvSpPr/>
            <p:nvPr/>
          </p:nvSpPr>
          <p:spPr>
            <a:xfrm>
              <a:off x="8355681" y="1847167"/>
              <a:ext cx="176547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2.7</a:t>
              </a:r>
            </a:p>
          </p:txBody>
        </p:sp>
        <p:sp>
          <p:nvSpPr>
            <p:cNvPr id="21" name="pl20"/>
            <p:cNvSpPr/>
            <p:nvPr/>
          </p:nvSpPr>
          <p:spPr>
            <a:xfrm>
              <a:off x="986817" y="1233111"/>
              <a:ext cx="0" cy="2756776"/>
            </a:xfrm>
            <a:custGeom>
              <a:avLst/>
              <a:gdLst/>
              <a:ahLst/>
              <a:cxnLst/>
              <a:rect l="0" t="0" r="0" b="0"/>
              <a:pathLst>
                <a:path h="2756776">
                  <a:moveTo>
                    <a:pt x="0" y="2756776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tx21"/>
            <p:cNvSpPr/>
            <p:nvPr/>
          </p:nvSpPr>
          <p:spPr>
            <a:xfrm>
              <a:off x="755744" y="3942462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0.0</a:t>
              </a:r>
            </a:p>
          </p:txBody>
        </p:sp>
        <p:sp>
          <p:nvSpPr>
            <p:cNvPr id="23" name="tx22"/>
            <p:cNvSpPr/>
            <p:nvPr/>
          </p:nvSpPr>
          <p:spPr>
            <a:xfrm>
              <a:off x="755744" y="3548636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0.5</a:t>
              </a:r>
            </a:p>
          </p:txBody>
        </p:sp>
        <p:sp>
          <p:nvSpPr>
            <p:cNvPr id="24" name="tx23"/>
            <p:cNvSpPr/>
            <p:nvPr/>
          </p:nvSpPr>
          <p:spPr>
            <a:xfrm>
              <a:off x="755744" y="3154811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1.0</a:t>
              </a:r>
            </a:p>
          </p:txBody>
        </p:sp>
        <p:sp>
          <p:nvSpPr>
            <p:cNvPr id="25" name="tx24"/>
            <p:cNvSpPr/>
            <p:nvPr/>
          </p:nvSpPr>
          <p:spPr>
            <a:xfrm>
              <a:off x="755744" y="2760986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1.5</a:t>
              </a:r>
            </a:p>
          </p:txBody>
        </p:sp>
        <p:sp>
          <p:nvSpPr>
            <p:cNvPr id="26" name="tx25"/>
            <p:cNvSpPr/>
            <p:nvPr/>
          </p:nvSpPr>
          <p:spPr>
            <a:xfrm>
              <a:off x="755744" y="2367161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2.0</a:t>
              </a:r>
            </a:p>
          </p:txBody>
        </p:sp>
        <p:sp>
          <p:nvSpPr>
            <p:cNvPr id="27" name="tx26"/>
            <p:cNvSpPr/>
            <p:nvPr/>
          </p:nvSpPr>
          <p:spPr>
            <a:xfrm>
              <a:off x="755744" y="1973335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2.5</a:t>
              </a:r>
            </a:p>
          </p:txBody>
        </p:sp>
        <p:sp>
          <p:nvSpPr>
            <p:cNvPr id="28" name="tx27"/>
            <p:cNvSpPr/>
            <p:nvPr/>
          </p:nvSpPr>
          <p:spPr>
            <a:xfrm>
              <a:off x="755744" y="1579510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3.0</a:t>
              </a:r>
            </a:p>
          </p:txBody>
        </p:sp>
        <p:sp>
          <p:nvSpPr>
            <p:cNvPr id="29" name="tx28"/>
            <p:cNvSpPr/>
            <p:nvPr/>
          </p:nvSpPr>
          <p:spPr>
            <a:xfrm>
              <a:off x="755744" y="1185685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3.5</a:t>
              </a:r>
            </a:p>
          </p:txBody>
        </p:sp>
        <p:sp>
          <p:nvSpPr>
            <p:cNvPr id="30" name="pl29"/>
            <p:cNvSpPr/>
            <p:nvPr/>
          </p:nvSpPr>
          <p:spPr>
            <a:xfrm>
              <a:off x="986817" y="3989888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pl30"/>
            <p:cNvSpPr/>
            <p:nvPr/>
          </p:nvSpPr>
          <p:spPr>
            <a:xfrm>
              <a:off x="986817" y="3596063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pl31"/>
            <p:cNvSpPr/>
            <p:nvPr/>
          </p:nvSpPr>
          <p:spPr>
            <a:xfrm>
              <a:off x="986817" y="3202238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l32"/>
            <p:cNvSpPr/>
            <p:nvPr/>
          </p:nvSpPr>
          <p:spPr>
            <a:xfrm>
              <a:off x="986817" y="2808413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l33"/>
            <p:cNvSpPr/>
            <p:nvPr/>
          </p:nvSpPr>
          <p:spPr>
            <a:xfrm>
              <a:off x="986817" y="2414587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l34"/>
            <p:cNvSpPr/>
            <p:nvPr/>
          </p:nvSpPr>
          <p:spPr>
            <a:xfrm>
              <a:off x="986817" y="2020762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35"/>
            <p:cNvSpPr/>
            <p:nvPr/>
          </p:nvSpPr>
          <p:spPr>
            <a:xfrm>
              <a:off x="986817" y="1626937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36"/>
            <p:cNvSpPr/>
            <p:nvPr/>
          </p:nvSpPr>
          <p:spPr>
            <a:xfrm>
              <a:off x="986817" y="1233111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37"/>
            <p:cNvSpPr/>
            <p:nvPr/>
          </p:nvSpPr>
          <p:spPr>
            <a:xfrm>
              <a:off x="986817" y="3989888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38"/>
            <p:cNvSpPr/>
            <p:nvPr/>
          </p:nvSpPr>
          <p:spPr>
            <a:xfrm>
              <a:off x="986817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9"/>
            <p:cNvSpPr/>
            <p:nvPr/>
          </p:nvSpPr>
          <p:spPr>
            <a:xfrm>
              <a:off x="2418207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40"/>
            <p:cNvSpPr/>
            <p:nvPr/>
          </p:nvSpPr>
          <p:spPr>
            <a:xfrm>
              <a:off x="3847639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41"/>
            <p:cNvSpPr/>
            <p:nvPr/>
          </p:nvSpPr>
          <p:spPr>
            <a:xfrm>
              <a:off x="5279029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42"/>
            <p:cNvSpPr/>
            <p:nvPr/>
          </p:nvSpPr>
          <p:spPr>
            <a:xfrm>
              <a:off x="6708460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43"/>
            <p:cNvSpPr/>
            <p:nvPr/>
          </p:nvSpPr>
          <p:spPr>
            <a:xfrm>
              <a:off x="8139850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tx44"/>
            <p:cNvSpPr/>
            <p:nvPr/>
          </p:nvSpPr>
          <p:spPr>
            <a:xfrm>
              <a:off x="725531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2008</a:t>
              </a:r>
            </a:p>
          </p:txBody>
        </p:sp>
        <p:sp>
          <p:nvSpPr>
            <p:cNvPr id="46" name="tx45"/>
            <p:cNvSpPr/>
            <p:nvPr/>
          </p:nvSpPr>
          <p:spPr>
            <a:xfrm>
              <a:off x="2156921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2010</a:t>
              </a:r>
            </a:p>
          </p:txBody>
        </p:sp>
        <p:sp>
          <p:nvSpPr>
            <p:cNvPr id="47" name="tx46"/>
            <p:cNvSpPr/>
            <p:nvPr/>
          </p:nvSpPr>
          <p:spPr>
            <a:xfrm>
              <a:off x="3586352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2012</a:t>
              </a:r>
            </a:p>
          </p:txBody>
        </p:sp>
        <p:sp>
          <p:nvSpPr>
            <p:cNvPr id="48" name="tx47"/>
            <p:cNvSpPr/>
            <p:nvPr/>
          </p:nvSpPr>
          <p:spPr>
            <a:xfrm>
              <a:off x="5017742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2014</a:t>
              </a:r>
            </a:p>
          </p:txBody>
        </p:sp>
        <p:sp>
          <p:nvSpPr>
            <p:cNvPr id="49" name="tx48"/>
            <p:cNvSpPr/>
            <p:nvPr/>
          </p:nvSpPr>
          <p:spPr>
            <a:xfrm>
              <a:off x="6447174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2016</a:t>
              </a:r>
            </a:p>
          </p:txBody>
        </p:sp>
        <p:sp>
          <p:nvSpPr>
            <p:cNvPr id="50" name="tx49"/>
            <p:cNvSpPr/>
            <p:nvPr/>
          </p:nvSpPr>
          <p:spPr>
            <a:xfrm>
              <a:off x="7878564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2018</a:t>
              </a:r>
            </a:p>
          </p:txBody>
        </p:sp>
        <p:sp>
          <p:nvSpPr>
            <p:cNvPr id="51" name="tx50"/>
            <p:cNvSpPr/>
            <p:nvPr/>
          </p:nvSpPr>
          <p:spPr>
            <a:xfrm rot="-5400000">
              <a:off x="-337084" y="2552663"/>
              <a:ext cx="1757784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Year-over-year percent change</a:t>
              </a:r>
            </a:p>
          </p:txBody>
        </p:sp>
        <p:sp>
          <p:nvSpPr>
            <p:cNvPr id="52" name="rc51"/>
            <p:cNvSpPr/>
            <p:nvPr/>
          </p:nvSpPr>
          <p:spPr>
            <a:xfrm>
              <a:off x="6713035" y="3510004"/>
              <a:ext cx="1381106" cy="408414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3" name="rc52"/>
            <p:cNvSpPr/>
            <p:nvPr/>
          </p:nvSpPr>
          <p:spPr>
            <a:xfrm>
              <a:off x="6785035" y="3636868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4" name="pl53"/>
            <p:cNvSpPr/>
            <p:nvPr/>
          </p:nvSpPr>
          <p:spPr>
            <a:xfrm>
              <a:off x="6785035" y="3689255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55" name="rc54"/>
            <p:cNvSpPr/>
            <p:nvPr/>
          </p:nvSpPr>
          <p:spPr>
            <a:xfrm>
              <a:off x="6785035" y="3741643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6" name="pl55"/>
            <p:cNvSpPr/>
            <p:nvPr/>
          </p:nvSpPr>
          <p:spPr>
            <a:xfrm>
              <a:off x="6785035" y="3794030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57" name="tx56"/>
            <p:cNvSpPr/>
            <p:nvPr/>
          </p:nvSpPr>
          <p:spPr>
            <a:xfrm>
              <a:off x="6812467" y="3617222"/>
              <a:ext cx="1220638" cy="11747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Total Compensation</a:t>
              </a:r>
            </a:p>
          </p:txBody>
        </p:sp>
        <p:sp>
          <p:nvSpPr>
            <p:cNvPr id="58" name="tx57"/>
            <p:cNvSpPr/>
            <p:nvPr/>
          </p:nvSpPr>
          <p:spPr>
            <a:xfrm>
              <a:off x="6812467" y="3720211"/>
              <a:ext cx="1192919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Wages and Salaries</a:t>
              </a:r>
            </a:p>
          </p:txBody>
        </p:sp>
        <p:sp>
          <p:nvSpPr>
            <p:cNvPr id="59" name="tx58"/>
            <p:cNvSpPr/>
            <p:nvPr/>
          </p:nvSpPr>
          <p:spPr>
            <a:xfrm>
              <a:off x="986817" y="1051220"/>
              <a:ext cx="2709912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Total Compensation and Wages and Salaries</a:t>
              </a:r>
            </a:p>
          </p:txBody>
        </p:sp>
        <p:sp>
          <p:nvSpPr>
            <p:cNvPr id="60" name="tx59"/>
            <p:cNvSpPr/>
            <p:nvPr/>
          </p:nvSpPr>
          <p:spPr>
            <a:xfrm>
              <a:off x="986817" y="824442"/>
              <a:ext cx="1735931" cy="1430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Employment Cost Index</a:t>
              </a:r>
            </a:p>
          </p:txBody>
        </p:sp>
        <p:sp>
          <p:nvSpPr>
            <p:cNvPr id="61" name="tx60"/>
            <p:cNvSpPr/>
            <p:nvPr/>
          </p:nvSpPr>
          <p:spPr>
            <a:xfrm>
              <a:off x="986817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62" name="tx61"/>
            <p:cNvSpPr/>
            <p:nvPr/>
          </p:nvSpPr>
          <p:spPr>
            <a:xfrm>
              <a:off x="986817" y="4347619"/>
              <a:ext cx="3042356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Source: Bureau of Labor Statistics via Haver Analytics</a:t>
              </a:r>
            </a:p>
          </p:txBody>
        </p:sp>
        <p:sp>
          <p:nvSpPr>
            <p:cNvPr id="63" name="tx62"/>
            <p:cNvSpPr/>
            <p:nvPr/>
          </p:nvSpPr>
          <p:spPr>
            <a:xfrm>
              <a:off x="986817" y="4486366"/>
              <a:ext cx="1426269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2018:Q2.</a:t>
              </a:r>
            </a:p>
          </p:txBody>
        </p:sp>
        <p:sp>
          <p:nvSpPr>
            <p:cNvPr id="64" name="tx63"/>
            <p:cNvSpPr/>
            <p:nvPr/>
          </p:nvSpPr>
          <p:spPr>
            <a:xfrm>
              <a:off x="986817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Inflation is now in line with the Federal Open Market Committee’s long-run target of 2 percent per year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923193" y="1204536"/>
              <a:ext cx="7612766" cy="2785351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923193" y="3989888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923193" y="3641719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923193" y="3293550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923193" y="2945381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923193" y="2597212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923193" y="2249043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923193" y="1900874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923193" y="1552705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l13"/>
            <p:cNvSpPr/>
            <p:nvPr/>
          </p:nvSpPr>
          <p:spPr>
            <a:xfrm>
              <a:off x="923193" y="1204536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rc14"/>
            <p:cNvSpPr/>
            <p:nvPr/>
          </p:nvSpPr>
          <p:spPr>
            <a:xfrm>
              <a:off x="923193" y="1204536"/>
              <a:ext cx="980791" cy="2785351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7" name="pl16"/>
            <p:cNvSpPr/>
            <p:nvPr/>
          </p:nvSpPr>
          <p:spPr>
            <a:xfrm>
              <a:off x="923193" y="1379487"/>
              <a:ext cx="7391035" cy="2596042"/>
            </a:xfrm>
            <a:custGeom>
              <a:avLst/>
              <a:gdLst/>
              <a:ahLst/>
              <a:cxnLst/>
              <a:rect l="0" t="0" r="0" b="0"/>
              <a:pathLst>
                <a:path w="7391035" h="2596042">
                  <a:moveTo>
                    <a:pt x="0" y="418783"/>
                  </a:moveTo>
                  <a:lnTo>
                    <a:pt x="58809" y="471613"/>
                  </a:lnTo>
                  <a:lnTo>
                    <a:pt x="113824" y="530125"/>
                  </a:lnTo>
                  <a:lnTo>
                    <a:pt x="172634" y="554894"/>
                  </a:lnTo>
                  <a:lnTo>
                    <a:pt x="229547" y="490604"/>
                  </a:lnTo>
                  <a:lnTo>
                    <a:pt x="288356" y="195512"/>
                  </a:lnTo>
                  <a:lnTo>
                    <a:pt x="345269" y="0"/>
                  </a:lnTo>
                  <a:lnTo>
                    <a:pt x="404078" y="65976"/>
                  </a:lnTo>
                  <a:lnTo>
                    <a:pt x="462888" y="189470"/>
                  </a:lnTo>
                  <a:lnTo>
                    <a:pt x="519800" y="615024"/>
                  </a:lnTo>
                  <a:lnTo>
                    <a:pt x="578610" y="1531106"/>
                  </a:lnTo>
                  <a:lnTo>
                    <a:pt x="635522" y="1921802"/>
                  </a:lnTo>
                  <a:lnTo>
                    <a:pt x="694332" y="1953610"/>
                  </a:lnTo>
                  <a:lnTo>
                    <a:pt x="753141" y="1911116"/>
                  </a:lnTo>
                  <a:lnTo>
                    <a:pt x="806260" y="2069513"/>
                  </a:lnTo>
                  <a:lnTo>
                    <a:pt x="865069" y="2114721"/>
                  </a:lnTo>
                  <a:lnTo>
                    <a:pt x="921982" y="2267719"/>
                  </a:lnTo>
                  <a:lnTo>
                    <a:pt x="980791" y="2342023"/>
                  </a:lnTo>
                  <a:lnTo>
                    <a:pt x="1037704" y="2596042"/>
                  </a:lnTo>
                  <a:lnTo>
                    <a:pt x="1096513" y="2430688"/>
                  </a:lnTo>
                  <a:lnTo>
                    <a:pt x="1155323" y="2393820"/>
                  </a:lnTo>
                  <a:lnTo>
                    <a:pt x="1212236" y="1992041"/>
                  </a:lnTo>
                  <a:lnTo>
                    <a:pt x="1271045" y="1247463"/>
                  </a:lnTo>
                  <a:lnTo>
                    <a:pt x="1327958" y="934272"/>
                  </a:lnTo>
                  <a:lnTo>
                    <a:pt x="1386767" y="1001473"/>
                  </a:lnTo>
                  <a:lnTo>
                    <a:pt x="1445577" y="1165034"/>
                  </a:lnTo>
                  <a:lnTo>
                    <a:pt x="1498695" y="1118089"/>
                  </a:lnTo>
                  <a:lnTo>
                    <a:pt x="1557505" y="1145734"/>
                  </a:lnTo>
                  <a:lnTo>
                    <a:pt x="1614417" y="1216489"/>
                  </a:lnTo>
                  <a:lnTo>
                    <a:pt x="1673227" y="1523570"/>
                  </a:lnTo>
                  <a:lnTo>
                    <a:pt x="1730139" y="1447245"/>
                  </a:lnTo>
                  <a:lnTo>
                    <a:pt x="1788949" y="1513607"/>
                  </a:lnTo>
                  <a:lnTo>
                    <a:pt x="1847758" y="1524701"/>
                  </a:lnTo>
                  <a:lnTo>
                    <a:pt x="1904671" y="1507856"/>
                  </a:lnTo>
                  <a:lnTo>
                    <a:pt x="1963480" y="1536458"/>
                  </a:lnTo>
                  <a:lnTo>
                    <a:pt x="2020393" y="1413468"/>
                  </a:lnTo>
                  <a:lnTo>
                    <a:pt x="2079202" y="1321903"/>
                  </a:lnTo>
                  <a:lnTo>
                    <a:pt x="2138012" y="1174239"/>
                  </a:lnTo>
                  <a:lnTo>
                    <a:pt x="2191130" y="1002124"/>
                  </a:lnTo>
                  <a:lnTo>
                    <a:pt x="2249940" y="842665"/>
                  </a:lnTo>
                  <a:lnTo>
                    <a:pt x="2306852" y="709756"/>
                  </a:lnTo>
                  <a:lnTo>
                    <a:pt x="2365662" y="694664"/>
                  </a:lnTo>
                  <a:lnTo>
                    <a:pt x="2422574" y="667659"/>
                  </a:lnTo>
                  <a:lnTo>
                    <a:pt x="2481384" y="606690"/>
                  </a:lnTo>
                  <a:lnTo>
                    <a:pt x="2540194" y="586626"/>
                  </a:lnTo>
                  <a:lnTo>
                    <a:pt x="2597106" y="687718"/>
                  </a:lnTo>
                  <a:lnTo>
                    <a:pt x="2655916" y="712381"/>
                  </a:lnTo>
                  <a:lnTo>
                    <a:pt x="2712828" y="847946"/>
                  </a:lnTo>
                  <a:lnTo>
                    <a:pt x="2771638" y="866504"/>
                  </a:lnTo>
                  <a:lnTo>
                    <a:pt x="2830447" y="905007"/>
                  </a:lnTo>
                  <a:lnTo>
                    <a:pt x="2885463" y="1014786"/>
                  </a:lnTo>
                  <a:lnTo>
                    <a:pt x="2944272" y="1122618"/>
                  </a:lnTo>
                  <a:lnTo>
                    <a:pt x="3001185" y="1308965"/>
                  </a:lnTo>
                  <a:lnTo>
                    <a:pt x="3059994" y="1338236"/>
                  </a:lnTo>
                  <a:lnTo>
                    <a:pt x="3116907" y="1420529"/>
                  </a:lnTo>
                  <a:lnTo>
                    <a:pt x="3175716" y="1327072"/>
                  </a:lnTo>
                  <a:lnTo>
                    <a:pt x="3234526" y="1235232"/>
                  </a:lnTo>
                  <a:lnTo>
                    <a:pt x="3291438" y="1163522"/>
                  </a:lnTo>
                  <a:lnTo>
                    <a:pt x="3350248" y="1288744"/>
                  </a:lnTo>
                  <a:lnTo>
                    <a:pt x="3407160" y="1301458"/>
                  </a:lnTo>
                  <a:lnTo>
                    <a:pt x="3465970" y="1327725"/>
                  </a:lnTo>
                  <a:lnTo>
                    <a:pt x="3524780" y="1211409"/>
                  </a:lnTo>
                  <a:lnTo>
                    <a:pt x="3577898" y="1385282"/>
                  </a:lnTo>
                  <a:lnTo>
                    <a:pt x="3636708" y="1517565"/>
                  </a:lnTo>
                  <a:lnTo>
                    <a:pt x="3693620" y="1429972"/>
                  </a:lnTo>
                  <a:lnTo>
                    <a:pt x="3752430" y="1316677"/>
                  </a:lnTo>
                  <a:lnTo>
                    <a:pt x="3809342" y="1257600"/>
                  </a:lnTo>
                  <a:lnTo>
                    <a:pt x="3868152" y="1378297"/>
                  </a:lnTo>
                  <a:lnTo>
                    <a:pt x="3926961" y="1532910"/>
                  </a:lnTo>
                  <a:lnTo>
                    <a:pt x="3983874" y="1608788"/>
                  </a:lnTo>
                  <a:lnTo>
                    <a:pt x="4042683" y="1484815"/>
                  </a:lnTo>
                  <a:lnTo>
                    <a:pt x="4099596" y="1387339"/>
                  </a:lnTo>
                  <a:lnTo>
                    <a:pt x="4158405" y="1362833"/>
                  </a:lnTo>
                  <a:lnTo>
                    <a:pt x="4217215" y="1527685"/>
                  </a:lnTo>
                  <a:lnTo>
                    <a:pt x="4270333" y="1363364"/>
                  </a:lnTo>
                  <a:lnTo>
                    <a:pt x="4329143" y="1213210"/>
                  </a:lnTo>
                  <a:lnTo>
                    <a:pt x="4386055" y="1167256"/>
                  </a:lnTo>
                  <a:lnTo>
                    <a:pt x="4444865" y="1203630"/>
                  </a:lnTo>
                  <a:lnTo>
                    <a:pt x="4501777" y="1228638"/>
                  </a:lnTo>
                  <a:lnTo>
                    <a:pt x="4560587" y="1320050"/>
                  </a:lnTo>
                  <a:lnTo>
                    <a:pt x="4619396" y="1331455"/>
                  </a:lnTo>
                  <a:lnTo>
                    <a:pt x="4676309" y="1351137"/>
                  </a:lnTo>
                  <a:lnTo>
                    <a:pt x="4735119" y="1476509"/>
                  </a:lnTo>
                  <a:lnTo>
                    <a:pt x="4792031" y="1683996"/>
                  </a:lnTo>
                  <a:lnTo>
                    <a:pt x="4850841" y="1989659"/>
                  </a:lnTo>
                  <a:lnTo>
                    <a:pt x="4909650" y="1950724"/>
                  </a:lnTo>
                  <a:lnTo>
                    <a:pt x="4962768" y="1914063"/>
                  </a:lnTo>
                  <a:lnTo>
                    <a:pt x="5021578" y="1957940"/>
                  </a:lnTo>
                  <a:lnTo>
                    <a:pt x="5078491" y="1901569"/>
                  </a:lnTo>
                  <a:lnTo>
                    <a:pt x="5137300" y="1850943"/>
                  </a:lnTo>
                  <a:lnTo>
                    <a:pt x="5194213" y="1839586"/>
                  </a:lnTo>
                  <a:lnTo>
                    <a:pt x="5253022" y="1833413"/>
                  </a:lnTo>
                  <a:lnTo>
                    <a:pt x="5311832" y="1911863"/>
                  </a:lnTo>
                  <a:lnTo>
                    <a:pt x="5368744" y="1867581"/>
                  </a:lnTo>
                  <a:lnTo>
                    <a:pt x="5427554" y="1762776"/>
                  </a:lnTo>
                  <a:lnTo>
                    <a:pt x="5484466" y="1684622"/>
                  </a:lnTo>
                  <a:lnTo>
                    <a:pt x="5543276" y="1446449"/>
                  </a:lnTo>
                  <a:lnTo>
                    <a:pt x="5602085" y="1579914"/>
                  </a:lnTo>
                  <a:lnTo>
                    <a:pt x="5657101" y="1609210"/>
                  </a:lnTo>
                  <a:lnTo>
                    <a:pt x="5715910" y="1519255"/>
                  </a:lnTo>
                  <a:lnTo>
                    <a:pt x="5772823" y="1548632"/>
                  </a:lnTo>
                  <a:lnTo>
                    <a:pt x="5831632" y="1554198"/>
                  </a:lnTo>
                  <a:lnTo>
                    <a:pt x="5888545" y="1611966"/>
                  </a:lnTo>
                  <a:lnTo>
                    <a:pt x="5947355" y="1536618"/>
                  </a:lnTo>
                  <a:lnTo>
                    <a:pt x="6006164" y="1393569"/>
                  </a:lnTo>
                  <a:lnTo>
                    <a:pt x="6063077" y="1342528"/>
                  </a:lnTo>
                  <a:lnTo>
                    <a:pt x="6121886" y="1327765"/>
                  </a:lnTo>
                  <a:lnTo>
                    <a:pt x="6178799" y="1188378"/>
                  </a:lnTo>
                  <a:lnTo>
                    <a:pt x="6237608" y="1030730"/>
                  </a:lnTo>
                  <a:lnTo>
                    <a:pt x="6296418" y="951047"/>
                  </a:lnTo>
                  <a:lnTo>
                    <a:pt x="6349536" y="1081021"/>
                  </a:lnTo>
                  <a:lnTo>
                    <a:pt x="6408346" y="1149628"/>
                  </a:lnTo>
                  <a:lnTo>
                    <a:pt x="6465258" y="1263788"/>
                  </a:lnTo>
                  <a:lnTo>
                    <a:pt x="6524068" y="1340051"/>
                  </a:lnTo>
                  <a:lnTo>
                    <a:pt x="6580980" y="1308105"/>
                  </a:lnTo>
                  <a:lnTo>
                    <a:pt x="6639790" y="1234858"/>
                  </a:lnTo>
                  <a:lnTo>
                    <a:pt x="6698599" y="1137599"/>
                  </a:lnTo>
                  <a:lnTo>
                    <a:pt x="6755512" y="1205816"/>
                  </a:lnTo>
                  <a:lnTo>
                    <a:pt x="6814321" y="1147484"/>
                  </a:lnTo>
                  <a:lnTo>
                    <a:pt x="6871234" y="1178959"/>
                  </a:lnTo>
                  <a:lnTo>
                    <a:pt x="6930044" y="1169723"/>
                  </a:lnTo>
                  <a:lnTo>
                    <a:pt x="6988853" y="1127159"/>
                  </a:lnTo>
                  <a:lnTo>
                    <a:pt x="7041971" y="1093344"/>
                  </a:lnTo>
                  <a:lnTo>
                    <a:pt x="7100781" y="1068770"/>
                  </a:lnTo>
                  <a:lnTo>
                    <a:pt x="7157693" y="968525"/>
                  </a:lnTo>
                  <a:lnTo>
                    <a:pt x="7216503" y="940316"/>
                  </a:lnTo>
                  <a:lnTo>
                    <a:pt x="7273416" y="909055"/>
                  </a:lnTo>
                  <a:lnTo>
                    <a:pt x="7332225" y="979411"/>
                  </a:lnTo>
                  <a:lnTo>
                    <a:pt x="7391035" y="1122461"/>
                  </a:lnTo>
                </a:path>
              </a:pathLst>
            </a:custGeom>
            <a:ln w="25746" cap="flat">
              <a:solidFill>
                <a:srgbClr val="2875A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l17"/>
            <p:cNvSpPr/>
            <p:nvPr/>
          </p:nvSpPr>
          <p:spPr>
            <a:xfrm>
              <a:off x="923193" y="2423783"/>
              <a:ext cx="7391035" cy="659919"/>
            </a:xfrm>
            <a:custGeom>
              <a:avLst/>
              <a:gdLst/>
              <a:ahLst/>
              <a:cxnLst/>
              <a:rect l="0" t="0" r="0" b="0"/>
              <a:pathLst>
                <a:path w="7391035" h="659919">
                  <a:moveTo>
                    <a:pt x="0" y="6688"/>
                  </a:moveTo>
                  <a:lnTo>
                    <a:pt x="58809" y="69994"/>
                  </a:lnTo>
                  <a:lnTo>
                    <a:pt x="113824" y="38156"/>
                  </a:lnTo>
                  <a:lnTo>
                    <a:pt x="172634" y="70834"/>
                  </a:lnTo>
                  <a:lnTo>
                    <a:pt x="229547" y="61243"/>
                  </a:lnTo>
                  <a:lnTo>
                    <a:pt x="288356" y="37042"/>
                  </a:lnTo>
                  <a:lnTo>
                    <a:pt x="345269" y="12117"/>
                  </a:lnTo>
                  <a:lnTo>
                    <a:pt x="404078" y="0"/>
                  </a:lnTo>
                  <a:lnTo>
                    <a:pt x="462888" y="20714"/>
                  </a:lnTo>
                  <a:lnTo>
                    <a:pt x="519800" y="96357"/>
                  </a:lnTo>
                  <a:lnTo>
                    <a:pt x="578610" y="167895"/>
                  </a:lnTo>
                  <a:lnTo>
                    <a:pt x="635522" y="256133"/>
                  </a:lnTo>
                  <a:lnTo>
                    <a:pt x="694332" y="287506"/>
                  </a:lnTo>
                  <a:lnTo>
                    <a:pt x="753141" y="242721"/>
                  </a:lnTo>
                  <a:lnTo>
                    <a:pt x="806260" y="247375"/>
                  </a:lnTo>
                  <a:lnTo>
                    <a:pt x="865069" y="196990"/>
                  </a:lnTo>
                  <a:lnTo>
                    <a:pt x="921982" y="227001"/>
                  </a:lnTo>
                  <a:lnTo>
                    <a:pt x="980791" y="273711"/>
                  </a:lnTo>
                  <a:lnTo>
                    <a:pt x="1037704" y="338078"/>
                  </a:lnTo>
                  <a:lnTo>
                    <a:pt x="1096513" y="370504"/>
                  </a:lnTo>
                  <a:lnTo>
                    <a:pt x="1155323" y="354533"/>
                  </a:lnTo>
                  <a:lnTo>
                    <a:pt x="1212236" y="273446"/>
                  </a:lnTo>
                  <a:lnTo>
                    <a:pt x="1271045" y="272920"/>
                  </a:lnTo>
                  <a:lnTo>
                    <a:pt x="1327958" y="234820"/>
                  </a:lnTo>
                  <a:lnTo>
                    <a:pt x="1386767" y="343218"/>
                  </a:lnTo>
                  <a:lnTo>
                    <a:pt x="1445577" y="399929"/>
                  </a:lnTo>
                  <a:lnTo>
                    <a:pt x="1498695" y="466167"/>
                  </a:lnTo>
                  <a:lnTo>
                    <a:pt x="1557505" y="532910"/>
                  </a:lnTo>
                  <a:lnTo>
                    <a:pt x="1614417" y="542439"/>
                  </a:lnTo>
                  <a:lnTo>
                    <a:pt x="1673227" y="538937"/>
                  </a:lnTo>
                  <a:lnTo>
                    <a:pt x="1730139" y="536306"/>
                  </a:lnTo>
                  <a:lnTo>
                    <a:pt x="1788949" y="550460"/>
                  </a:lnTo>
                  <a:lnTo>
                    <a:pt x="1847758" y="586222"/>
                  </a:lnTo>
                  <a:lnTo>
                    <a:pt x="1904671" y="659919"/>
                  </a:lnTo>
                  <a:lnTo>
                    <a:pt x="1963480" y="635777"/>
                  </a:lnTo>
                  <a:lnTo>
                    <a:pt x="2020393" y="639315"/>
                  </a:lnTo>
                  <a:lnTo>
                    <a:pt x="2079202" y="527330"/>
                  </a:lnTo>
                  <a:lnTo>
                    <a:pt x="2138012" y="478269"/>
                  </a:lnTo>
                  <a:lnTo>
                    <a:pt x="2191130" y="448557"/>
                  </a:lnTo>
                  <a:lnTo>
                    <a:pt x="2249940" y="411736"/>
                  </a:lnTo>
                  <a:lnTo>
                    <a:pt x="2306852" y="363495"/>
                  </a:lnTo>
                  <a:lnTo>
                    <a:pt x="2365662" y="318379"/>
                  </a:lnTo>
                  <a:lnTo>
                    <a:pt x="2422574" y="263436"/>
                  </a:lnTo>
                  <a:lnTo>
                    <a:pt x="2481384" y="185560"/>
                  </a:lnTo>
                  <a:lnTo>
                    <a:pt x="2540194" y="177703"/>
                  </a:lnTo>
                  <a:lnTo>
                    <a:pt x="2597106" y="135854"/>
                  </a:lnTo>
                  <a:lnTo>
                    <a:pt x="2655916" y="125310"/>
                  </a:lnTo>
                  <a:lnTo>
                    <a:pt x="2712828" y="77103"/>
                  </a:lnTo>
                  <a:lnTo>
                    <a:pt x="2771638" y="76864"/>
                  </a:lnTo>
                  <a:lnTo>
                    <a:pt x="2830447" y="117784"/>
                  </a:lnTo>
                  <a:lnTo>
                    <a:pt x="2885463" y="86965"/>
                  </a:lnTo>
                  <a:lnTo>
                    <a:pt x="2944272" y="63954"/>
                  </a:lnTo>
                  <a:lnTo>
                    <a:pt x="3001185" y="85600"/>
                  </a:lnTo>
                  <a:lnTo>
                    <a:pt x="3059994" y="106481"/>
                  </a:lnTo>
                  <a:lnTo>
                    <a:pt x="3116907" y="135145"/>
                  </a:lnTo>
                  <a:lnTo>
                    <a:pt x="3175716" y="195972"/>
                  </a:lnTo>
                  <a:lnTo>
                    <a:pt x="3234526" y="170558"/>
                  </a:lnTo>
                  <a:lnTo>
                    <a:pt x="3291438" y="175291"/>
                  </a:lnTo>
                  <a:lnTo>
                    <a:pt x="3350248" y="189844"/>
                  </a:lnTo>
                  <a:lnTo>
                    <a:pt x="3407160" y="208352"/>
                  </a:lnTo>
                  <a:lnTo>
                    <a:pt x="3465970" y="204833"/>
                  </a:lnTo>
                  <a:lnTo>
                    <a:pt x="3524780" y="177349"/>
                  </a:lnTo>
                  <a:lnTo>
                    <a:pt x="3577898" y="212067"/>
                  </a:lnTo>
                  <a:lnTo>
                    <a:pt x="3636708" y="272462"/>
                  </a:lnTo>
                  <a:lnTo>
                    <a:pt x="3693620" y="296836"/>
                  </a:lnTo>
                  <a:lnTo>
                    <a:pt x="3752430" y="304655"/>
                  </a:lnTo>
                  <a:lnTo>
                    <a:pt x="3809342" y="277802"/>
                  </a:lnTo>
                  <a:lnTo>
                    <a:pt x="3868152" y="249292"/>
                  </a:lnTo>
                  <a:lnTo>
                    <a:pt x="3926961" y="259796"/>
                  </a:lnTo>
                  <a:lnTo>
                    <a:pt x="3983874" y="282462"/>
                  </a:lnTo>
                  <a:lnTo>
                    <a:pt x="4042683" y="263372"/>
                  </a:lnTo>
                  <a:lnTo>
                    <a:pt x="4099596" y="263654"/>
                  </a:lnTo>
                  <a:lnTo>
                    <a:pt x="4158405" y="306949"/>
                  </a:lnTo>
                  <a:lnTo>
                    <a:pt x="4217215" y="330377"/>
                  </a:lnTo>
                  <a:lnTo>
                    <a:pt x="4270333" y="297247"/>
                  </a:lnTo>
                  <a:lnTo>
                    <a:pt x="4329143" y="236030"/>
                  </a:lnTo>
                  <a:lnTo>
                    <a:pt x="4386055" y="190601"/>
                  </a:lnTo>
                  <a:lnTo>
                    <a:pt x="4444865" y="200882"/>
                  </a:lnTo>
                  <a:lnTo>
                    <a:pt x="4501777" y="221899"/>
                  </a:lnTo>
                  <a:lnTo>
                    <a:pt x="4560587" y="265207"/>
                  </a:lnTo>
                  <a:lnTo>
                    <a:pt x="4619396" y="264958"/>
                  </a:lnTo>
                  <a:lnTo>
                    <a:pt x="4676309" y="237368"/>
                  </a:lnTo>
                  <a:lnTo>
                    <a:pt x="4735119" y="270202"/>
                  </a:lnTo>
                  <a:lnTo>
                    <a:pt x="4792031" y="306662"/>
                  </a:lnTo>
                  <a:lnTo>
                    <a:pt x="4850841" y="299967"/>
                  </a:lnTo>
                  <a:lnTo>
                    <a:pt x="4909650" y="285386"/>
                  </a:lnTo>
                  <a:lnTo>
                    <a:pt x="4962768" y="262514"/>
                  </a:lnTo>
                  <a:lnTo>
                    <a:pt x="5021578" y="241779"/>
                  </a:lnTo>
                  <a:lnTo>
                    <a:pt x="5078491" y="268381"/>
                  </a:lnTo>
                  <a:lnTo>
                    <a:pt x="5137300" y="254041"/>
                  </a:lnTo>
                  <a:lnTo>
                    <a:pt x="5194213" y="239727"/>
                  </a:lnTo>
                  <a:lnTo>
                    <a:pt x="5253022" y="229669"/>
                  </a:lnTo>
                  <a:lnTo>
                    <a:pt x="5311832" y="209377"/>
                  </a:lnTo>
                  <a:lnTo>
                    <a:pt x="5368744" y="203525"/>
                  </a:lnTo>
                  <a:lnTo>
                    <a:pt x="5427554" y="162993"/>
                  </a:lnTo>
                  <a:lnTo>
                    <a:pt x="5484466" y="140503"/>
                  </a:lnTo>
                  <a:lnTo>
                    <a:pt x="5543276" y="101993"/>
                  </a:lnTo>
                  <a:lnTo>
                    <a:pt x="5602085" y="64647"/>
                  </a:lnTo>
                  <a:lnTo>
                    <a:pt x="5657101" y="109793"/>
                  </a:lnTo>
                  <a:lnTo>
                    <a:pt x="5715910" y="128119"/>
                  </a:lnTo>
                  <a:lnTo>
                    <a:pt x="5772823" y="93589"/>
                  </a:lnTo>
                  <a:lnTo>
                    <a:pt x="5831632" y="93417"/>
                  </a:lnTo>
                  <a:lnTo>
                    <a:pt x="5888545" y="113405"/>
                  </a:lnTo>
                  <a:lnTo>
                    <a:pt x="5947355" y="64980"/>
                  </a:lnTo>
                  <a:lnTo>
                    <a:pt x="6006164" y="95600"/>
                  </a:lnTo>
                  <a:lnTo>
                    <a:pt x="6063077" y="112911"/>
                  </a:lnTo>
                  <a:lnTo>
                    <a:pt x="6121886" y="121894"/>
                  </a:lnTo>
                  <a:lnTo>
                    <a:pt x="6178799" y="100233"/>
                  </a:lnTo>
                  <a:lnTo>
                    <a:pt x="6237608" y="84755"/>
                  </a:lnTo>
                  <a:lnTo>
                    <a:pt x="6296418" y="104667"/>
                  </a:lnTo>
                  <a:lnTo>
                    <a:pt x="6349536" y="176270"/>
                  </a:lnTo>
                  <a:lnTo>
                    <a:pt x="6408346" y="214637"/>
                  </a:lnTo>
                  <a:lnTo>
                    <a:pt x="6465258" y="263718"/>
                  </a:lnTo>
                  <a:lnTo>
                    <a:pt x="6524068" y="271183"/>
                  </a:lnTo>
                  <a:lnTo>
                    <a:pt x="6580980" y="274339"/>
                  </a:lnTo>
                  <a:lnTo>
                    <a:pt x="6639790" y="279673"/>
                  </a:lnTo>
                  <a:lnTo>
                    <a:pt x="6698599" y="278043"/>
                  </a:lnTo>
                  <a:lnTo>
                    <a:pt x="6755512" y="251890"/>
                  </a:lnTo>
                  <a:lnTo>
                    <a:pt x="6814321" y="273668"/>
                  </a:lnTo>
                  <a:lnTo>
                    <a:pt x="6871234" y="256701"/>
                  </a:lnTo>
                  <a:lnTo>
                    <a:pt x="6930044" y="227213"/>
                  </a:lnTo>
                  <a:lnTo>
                    <a:pt x="6988853" y="223176"/>
                  </a:lnTo>
                  <a:lnTo>
                    <a:pt x="7041971" y="134863"/>
                  </a:lnTo>
                  <a:lnTo>
                    <a:pt x="7100781" y="131489"/>
                  </a:lnTo>
                  <a:lnTo>
                    <a:pt x="7157693" y="99816"/>
                  </a:lnTo>
                  <a:lnTo>
                    <a:pt x="7216503" y="93030"/>
                  </a:lnTo>
                  <a:lnTo>
                    <a:pt x="7273416" y="57533"/>
                  </a:lnTo>
                  <a:lnTo>
                    <a:pt x="7332225" y="107436"/>
                  </a:lnTo>
                  <a:lnTo>
                    <a:pt x="7391035" y="112982"/>
                  </a:lnTo>
                </a:path>
              </a:pathLst>
            </a:custGeom>
            <a:ln w="25746" cap="flat">
              <a:solidFill>
                <a:srgbClr val="E67A17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l18"/>
            <p:cNvSpPr/>
            <p:nvPr/>
          </p:nvSpPr>
          <p:spPr>
            <a:xfrm>
              <a:off x="923193" y="2178000"/>
              <a:ext cx="7391035" cy="929479"/>
            </a:xfrm>
            <a:custGeom>
              <a:avLst/>
              <a:gdLst/>
              <a:ahLst/>
              <a:cxnLst/>
              <a:rect l="0" t="0" r="0" b="0"/>
              <a:pathLst>
                <a:path w="7391035" h="929479">
                  <a:moveTo>
                    <a:pt x="0" y="42140"/>
                  </a:moveTo>
                  <a:lnTo>
                    <a:pt x="58809" y="87978"/>
                  </a:lnTo>
                  <a:lnTo>
                    <a:pt x="113824" y="77756"/>
                  </a:lnTo>
                  <a:lnTo>
                    <a:pt x="172634" y="81474"/>
                  </a:lnTo>
                  <a:lnTo>
                    <a:pt x="229547" y="78286"/>
                  </a:lnTo>
                  <a:lnTo>
                    <a:pt x="288356" y="55633"/>
                  </a:lnTo>
                  <a:lnTo>
                    <a:pt x="345269" y="22052"/>
                  </a:lnTo>
                  <a:lnTo>
                    <a:pt x="404078" y="0"/>
                  </a:lnTo>
                  <a:lnTo>
                    <a:pt x="462888" y="15339"/>
                  </a:lnTo>
                  <a:lnTo>
                    <a:pt x="519800" y="51213"/>
                  </a:lnTo>
                  <a:lnTo>
                    <a:pt x="578610" y="95994"/>
                  </a:lnTo>
                  <a:lnTo>
                    <a:pt x="635522" y="172847"/>
                  </a:lnTo>
                  <a:lnTo>
                    <a:pt x="694332" y="198335"/>
                  </a:lnTo>
                  <a:lnTo>
                    <a:pt x="753141" y="219070"/>
                  </a:lnTo>
                  <a:lnTo>
                    <a:pt x="806260" y="251937"/>
                  </a:lnTo>
                  <a:lnTo>
                    <a:pt x="865069" y="263002"/>
                  </a:lnTo>
                  <a:lnTo>
                    <a:pt x="921982" y="297094"/>
                  </a:lnTo>
                  <a:lnTo>
                    <a:pt x="980791" y="392607"/>
                  </a:lnTo>
                  <a:lnTo>
                    <a:pt x="1037704" y="504555"/>
                  </a:lnTo>
                  <a:lnTo>
                    <a:pt x="1096513" y="542481"/>
                  </a:lnTo>
                  <a:lnTo>
                    <a:pt x="1155323" y="607740"/>
                  </a:lnTo>
                  <a:lnTo>
                    <a:pt x="1212236" y="637002"/>
                  </a:lnTo>
                  <a:lnTo>
                    <a:pt x="1271045" y="678246"/>
                  </a:lnTo>
                  <a:lnTo>
                    <a:pt x="1327958" y="675399"/>
                  </a:lnTo>
                  <a:lnTo>
                    <a:pt x="1386767" y="725234"/>
                  </a:lnTo>
                  <a:lnTo>
                    <a:pt x="1445577" y="790530"/>
                  </a:lnTo>
                  <a:lnTo>
                    <a:pt x="1498695" y="854220"/>
                  </a:lnTo>
                  <a:lnTo>
                    <a:pt x="1557505" y="894900"/>
                  </a:lnTo>
                  <a:lnTo>
                    <a:pt x="1614417" y="924381"/>
                  </a:lnTo>
                  <a:lnTo>
                    <a:pt x="1673227" y="909680"/>
                  </a:lnTo>
                  <a:lnTo>
                    <a:pt x="1730139" y="894951"/>
                  </a:lnTo>
                  <a:lnTo>
                    <a:pt x="1788949" y="929479"/>
                  </a:lnTo>
                  <a:lnTo>
                    <a:pt x="1847758" y="911554"/>
                  </a:lnTo>
                  <a:lnTo>
                    <a:pt x="1904671" y="913408"/>
                  </a:lnTo>
                  <a:lnTo>
                    <a:pt x="1963480" y="890200"/>
                  </a:lnTo>
                  <a:lnTo>
                    <a:pt x="2020393" y="863207"/>
                  </a:lnTo>
                  <a:lnTo>
                    <a:pt x="2079202" y="817296"/>
                  </a:lnTo>
                  <a:lnTo>
                    <a:pt x="2138012" y="732780"/>
                  </a:lnTo>
                  <a:lnTo>
                    <a:pt x="2191130" y="673606"/>
                  </a:lnTo>
                  <a:lnTo>
                    <a:pt x="2249940" y="621481"/>
                  </a:lnTo>
                  <a:lnTo>
                    <a:pt x="2306852" y="562455"/>
                  </a:lnTo>
                  <a:lnTo>
                    <a:pt x="2365662" y="543245"/>
                  </a:lnTo>
                  <a:lnTo>
                    <a:pt x="2422574" y="487904"/>
                  </a:lnTo>
                  <a:lnTo>
                    <a:pt x="2481384" y="408086"/>
                  </a:lnTo>
                  <a:lnTo>
                    <a:pt x="2540194" y="380342"/>
                  </a:lnTo>
                  <a:lnTo>
                    <a:pt x="2597106" y="354192"/>
                  </a:lnTo>
                  <a:lnTo>
                    <a:pt x="2655916" y="338758"/>
                  </a:lnTo>
                  <a:lnTo>
                    <a:pt x="2712828" y="310188"/>
                  </a:lnTo>
                  <a:lnTo>
                    <a:pt x="2771638" y="283454"/>
                  </a:lnTo>
                  <a:lnTo>
                    <a:pt x="2830447" y="316340"/>
                  </a:lnTo>
                  <a:lnTo>
                    <a:pt x="2885463" y="296677"/>
                  </a:lnTo>
                  <a:lnTo>
                    <a:pt x="2944272" y="295634"/>
                  </a:lnTo>
                  <a:lnTo>
                    <a:pt x="3001185" y="312331"/>
                  </a:lnTo>
                  <a:lnTo>
                    <a:pt x="3059994" y="312467"/>
                  </a:lnTo>
                  <a:lnTo>
                    <a:pt x="3116907" y="325617"/>
                  </a:lnTo>
                  <a:lnTo>
                    <a:pt x="3175716" y="347377"/>
                  </a:lnTo>
                  <a:lnTo>
                    <a:pt x="3234526" y="353324"/>
                  </a:lnTo>
                  <a:lnTo>
                    <a:pt x="3291438" y="357605"/>
                  </a:lnTo>
                  <a:lnTo>
                    <a:pt x="3350248" y="351059"/>
                  </a:lnTo>
                  <a:lnTo>
                    <a:pt x="3407160" y="368008"/>
                  </a:lnTo>
                  <a:lnTo>
                    <a:pt x="3465970" y="383695"/>
                  </a:lnTo>
                  <a:lnTo>
                    <a:pt x="3524780" y="365053"/>
                  </a:lnTo>
                  <a:lnTo>
                    <a:pt x="3577898" y="400023"/>
                  </a:lnTo>
                  <a:lnTo>
                    <a:pt x="3636708" y="401299"/>
                  </a:lnTo>
                  <a:lnTo>
                    <a:pt x="3693620" y="394089"/>
                  </a:lnTo>
                  <a:lnTo>
                    <a:pt x="3752430" y="381408"/>
                  </a:lnTo>
                  <a:lnTo>
                    <a:pt x="3809342" y="386853"/>
                  </a:lnTo>
                  <a:lnTo>
                    <a:pt x="3868152" y="400833"/>
                  </a:lnTo>
                  <a:lnTo>
                    <a:pt x="3926961" y="404655"/>
                  </a:lnTo>
                  <a:lnTo>
                    <a:pt x="3983874" y="424849"/>
                  </a:lnTo>
                  <a:lnTo>
                    <a:pt x="4042683" y="412160"/>
                  </a:lnTo>
                  <a:lnTo>
                    <a:pt x="4099596" y="385293"/>
                  </a:lnTo>
                  <a:lnTo>
                    <a:pt x="4158405" y="394920"/>
                  </a:lnTo>
                  <a:lnTo>
                    <a:pt x="4217215" y="394473"/>
                  </a:lnTo>
                  <a:lnTo>
                    <a:pt x="4270333" y="344219"/>
                  </a:lnTo>
                  <a:lnTo>
                    <a:pt x="4329143" y="343307"/>
                  </a:lnTo>
                  <a:lnTo>
                    <a:pt x="4386055" y="321667"/>
                  </a:lnTo>
                  <a:lnTo>
                    <a:pt x="4444865" y="338354"/>
                  </a:lnTo>
                  <a:lnTo>
                    <a:pt x="4501777" y="317040"/>
                  </a:lnTo>
                  <a:lnTo>
                    <a:pt x="4560587" y="326947"/>
                  </a:lnTo>
                  <a:lnTo>
                    <a:pt x="4619396" y="321670"/>
                  </a:lnTo>
                  <a:lnTo>
                    <a:pt x="4676309" y="287809"/>
                  </a:lnTo>
                  <a:lnTo>
                    <a:pt x="4735119" y="305294"/>
                  </a:lnTo>
                  <a:lnTo>
                    <a:pt x="4792031" y="318977"/>
                  </a:lnTo>
                  <a:lnTo>
                    <a:pt x="4850841" y="329434"/>
                  </a:lnTo>
                  <a:lnTo>
                    <a:pt x="4909650" y="310872"/>
                  </a:lnTo>
                  <a:lnTo>
                    <a:pt x="4962768" y="318476"/>
                  </a:lnTo>
                  <a:lnTo>
                    <a:pt x="5021578" y="294649"/>
                  </a:lnTo>
                  <a:lnTo>
                    <a:pt x="5078491" y="310732"/>
                  </a:lnTo>
                  <a:lnTo>
                    <a:pt x="5137300" y="270628"/>
                  </a:lnTo>
                  <a:lnTo>
                    <a:pt x="5194213" y="289670"/>
                  </a:lnTo>
                  <a:lnTo>
                    <a:pt x="5253022" y="293877"/>
                  </a:lnTo>
                  <a:lnTo>
                    <a:pt x="5311832" y="273864"/>
                  </a:lnTo>
                  <a:lnTo>
                    <a:pt x="5368744" y="272752"/>
                  </a:lnTo>
                  <a:lnTo>
                    <a:pt x="5427554" y="259922"/>
                  </a:lnTo>
                  <a:lnTo>
                    <a:pt x="5484466" y="275585"/>
                  </a:lnTo>
                  <a:lnTo>
                    <a:pt x="5543276" y="264806"/>
                  </a:lnTo>
                  <a:lnTo>
                    <a:pt x="5602085" y="286308"/>
                  </a:lnTo>
                  <a:lnTo>
                    <a:pt x="5657101" y="290063"/>
                  </a:lnTo>
                  <a:lnTo>
                    <a:pt x="5715910" y="283279"/>
                  </a:lnTo>
                  <a:lnTo>
                    <a:pt x="5772823" y="255736"/>
                  </a:lnTo>
                  <a:lnTo>
                    <a:pt x="5831632" y="286342"/>
                  </a:lnTo>
                  <a:lnTo>
                    <a:pt x="5888545" y="264534"/>
                  </a:lnTo>
                  <a:lnTo>
                    <a:pt x="5947355" y="231719"/>
                  </a:lnTo>
                  <a:lnTo>
                    <a:pt x="6006164" y="259175"/>
                  </a:lnTo>
                  <a:lnTo>
                    <a:pt x="6063077" y="265263"/>
                  </a:lnTo>
                  <a:lnTo>
                    <a:pt x="6121886" y="260095"/>
                  </a:lnTo>
                  <a:lnTo>
                    <a:pt x="6178799" y="255918"/>
                  </a:lnTo>
                  <a:lnTo>
                    <a:pt x="6237608" y="222307"/>
                  </a:lnTo>
                  <a:lnTo>
                    <a:pt x="6296418" y="214931"/>
                  </a:lnTo>
                  <a:lnTo>
                    <a:pt x="6349536" y="233696"/>
                  </a:lnTo>
                  <a:lnTo>
                    <a:pt x="6408346" y="285265"/>
                  </a:lnTo>
                  <a:lnTo>
                    <a:pt x="6465258" y="313271"/>
                  </a:lnTo>
                  <a:lnTo>
                    <a:pt x="6524068" y="342992"/>
                  </a:lnTo>
                  <a:lnTo>
                    <a:pt x="6580980" y="356548"/>
                  </a:lnTo>
                  <a:lnTo>
                    <a:pt x="6639790" y="356275"/>
                  </a:lnTo>
                  <a:lnTo>
                    <a:pt x="6698599" y="339560"/>
                  </a:lnTo>
                  <a:lnTo>
                    <a:pt x="6755512" y="313704"/>
                  </a:lnTo>
                  <a:lnTo>
                    <a:pt x="6814321" y="318643"/>
                  </a:lnTo>
                  <a:lnTo>
                    <a:pt x="6871234" y="284272"/>
                  </a:lnTo>
                  <a:lnTo>
                    <a:pt x="6930044" y="265420"/>
                  </a:lnTo>
                  <a:lnTo>
                    <a:pt x="6988853" y="283785"/>
                  </a:lnTo>
                  <a:lnTo>
                    <a:pt x="7041971" y="250940"/>
                  </a:lnTo>
                  <a:lnTo>
                    <a:pt x="7100781" y="210877"/>
                  </a:lnTo>
                  <a:lnTo>
                    <a:pt x="7157693" y="191747"/>
                  </a:lnTo>
                  <a:lnTo>
                    <a:pt x="7216503" y="140539"/>
                  </a:lnTo>
                  <a:lnTo>
                    <a:pt x="7273416" y="127000"/>
                  </a:lnTo>
                  <a:lnTo>
                    <a:pt x="7332225" y="151802"/>
                  </a:lnTo>
                  <a:lnTo>
                    <a:pt x="7391035" y="162612"/>
                  </a:lnTo>
                </a:path>
              </a:pathLst>
            </a:custGeom>
            <a:ln w="25746" cap="flat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pt20"/>
            <p:cNvSpPr/>
            <p:nvPr/>
          </p:nvSpPr>
          <p:spPr>
            <a:xfrm>
              <a:off x="8297995" y="2485715"/>
              <a:ext cx="32467" cy="32467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  <a:ln w="21600" cap="rnd">
              <a:solidFill>
                <a:srgbClr val="2875A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pt21"/>
            <p:cNvSpPr/>
            <p:nvPr/>
          </p:nvSpPr>
          <p:spPr>
            <a:xfrm>
              <a:off x="8297995" y="2520532"/>
              <a:ext cx="32467" cy="32467"/>
            </a:xfrm>
            <a:prstGeom prst="ellipse">
              <a:avLst/>
            </a:prstGeom>
            <a:solidFill>
              <a:srgbClr val="E67A17">
                <a:alpha val="100000"/>
              </a:srgbClr>
            </a:solidFill>
            <a:ln w="21600" cap="rnd">
              <a:solidFill>
                <a:srgbClr val="E67A17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pt22"/>
            <p:cNvSpPr/>
            <p:nvPr/>
          </p:nvSpPr>
          <p:spPr>
            <a:xfrm>
              <a:off x="8297995" y="2324379"/>
              <a:ext cx="32467" cy="3246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216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tx24"/>
            <p:cNvSpPr/>
            <p:nvPr/>
          </p:nvSpPr>
          <p:spPr>
            <a:xfrm>
              <a:off x="8400342" y="2429106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2.3</a:t>
              </a:r>
            </a:p>
          </p:txBody>
        </p:sp>
        <p:sp>
          <p:nvSpPr>
            <p:cNvPr id="26" name="tx25"/>
            <p:cNvSpPr/>
            <p:nvPr/>
          </p:nvSpPr>
          <p:spPr>
            <a:xfrm>
              <a:off x="8400342" y="2549533"/>
              <a:ext cx="176547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2.2</a:t>
              </a:r>
            </a:p>
          </p:txBody>
        </p:sp>
        <p:sp>
          <p:nvSpPr>
            <p:cNvPr id="27" name="tx26"/>
            <p:cNvSpPr/>
            <p:nvPr/>
          </p:nvSpPr>
          <p:spPr>
            <a:xfrm>
              <a:off x="8400342" y="2265565"/>
              <a:ext cx="176547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960909">
                      <a:alpha val="100000"/>
                    </a:srgbClr>
                  </a:solidFill>
                  <a:latin typeface="Arial"/>
                  <a:cs typeface="Arial"/>
                </a:rPr>
                <a:t>2.7</a:t>
              </a:r>
            </a:p>
          </p:txBody>
        </p:sp>
        <p:sp>
          <p:nvSpPr>
            <p:cNvPr id="28" name="pl27"/>
            <p:cNvSpPr/>
            <p:nvPr/>
          </p:nvSpPr>
          <p:spPr>
            <a:xfrm>
              <a:off x="923193" y="3293550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20325" cap="flat">
              <a:solidFill>
                <a:srgbClr val="000000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" name="pl28"/>
            <p:cNvSpPr/>
            <p:nvPr/>
          </p:nvSpPr>
          <p:spPr>
            <a:xfrm>
              <a:off x="923193" y="1204536"/>
              <a:ext cx="0" cy="2785351"/>
            </a:xfrm>
            <a:custGeom>
              <a:avLst/>
              <a:gdLst/>
              <a:ahLst/>
              <a:cxnLst/>
              <a:rect l="0" t="0" r="0" b="0"/>
              <a:pathLst>
                <a:path h="2785351">
                  <a:moveTo>
                    <a:pt x="0" y="2785351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tx29"/>
            <p:cNvSpPr/>
            <p:nvPr/>
          </p:nvSpPr>
          <p:spPr>
            <a:xfrm>
              <a:off x="755744" y="3944049"/>
              <a:ext cx="112923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-2</a:t>
              </a:r>
            </a:p>
          </p:txBody>
        </p:sp>
        <p:sp>
          <p:nvSpPr>
            <p:cNvPr id="31" name="tx30"/>
            <p:cNvSpPr/>
            <p:nvPr/>
          </p:nvSpPr>
          <p:spPr>
            <a:xfrm>
              <a:off x="755744" y="3595880"/>
              <a:ext cx="112923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-1</a:t>
              </a:r>
            </a:p>
          </p:txBody>
        </p:sp>
        <p:sp>
          <p:nvSpPr>
            <p:cNvPr id="32" name="tx31"/>
            <p:cNvSpPr/>
            <p:nvPr/>
          </p:nvSpPr>
          <p:spPr>
            <a:xfrm>
              <a:off x="798036" y="3246124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33" name="tx32"/>
            <p:cNvSpPr/>
            <p:nvPr/>
          </p:nvSpPr>
          <p:spPr>
            <a:xfrm>
              <a:off x="798036" y="2899542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34" name="tx33"/>
            <p:cNvSpPr/>
            <p:nvPr/>
          </p:nvSpPr>
          <p:spPr>
            <a:xfrm>
              <a:off x="798036" y="2551373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35" name="tx34"/>
            <p:cNvSpPr/>
            <p:nvPr/>
          </p:nvSpPr>
          <p:spPr>
            <a:xfrm>
              <a:off x="798036" y="2201617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</a:t>
              </a:r>
            </a:p>
          </p:txBody>
        </p:sp>
        <p:sp>
          <p:nvSpPr>
            <p:cNvPr id="36" name="tx35"/>
            <p:cNvSpPr/>
            <p:nvPr/>
          </p:nvSpPr>
          <p:spPr>
            <a:xfrm>
              <a:off x="798036" y="1855432"/>
              <a:ext cx="70631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</a:t>
              </a:r>
            </a:p>
          </p:txBody>
        </p:sp>
        <p:sp>
          <p:nvSpPr>
            <p:cNvPr id="37" name="tx36"/>
            <p:cNvSpPr/>
            <p:nvPr/>
          </p:nvSpPr>
          <p:spPr>
            <a:xfrm>
              <a:off x="798036" y="1506866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38" name="tx37"/>
            <p:cNvSpPr/>
            <p:nvPr/>
          </p:nvSpPr>
          <p:spPr>
            <a:xfrm>
              <a:off x="798036" y="1157110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6</a:t>
              </a:r>
            </a:p>
          </p:txBody>
        </p:sp>
        <p:sp>
          <p:nvSpPr>
            <p:cNvPr id="39" name="pl38"/>
            <p:cNvSpPr/>
            <p:nvPr/>
          </p:nvSpPr>
          <p:spPr>
            <a:xfrm>
              <a:off x="923193" y="3989888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9"/>
            <p:cNvSpPr/>
            <p:nvPr/>
          </p:nvSpPr>
          <p:spPr>
            <a:xfrm>
              <a:off x="923193" y="3641719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40"/>
            <p:cNvSpPr/>
            <p:nvPr/>
          </p:nvSpPr>
          <p:spPr>
            <a:xfrm>
              <a:off x="923193" y="3293550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41"/>
            <p:cNvSpPr/>
            <p:nvPr/>
          </p:nvSpPr>
          <p:spPr>
            <a:xfrm>
              <a:off x="923193" y="2945381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42"/>
            <p:cNvSpPr/>
            <p:nvPr/>
          </p:nvSpPr>
          <p:spPr>
            <a:xfrm>
              <a:off x="923193" y="2597212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43"/>
            <p:cNvSpPr/>
            <p:nvPr/>
          </p:nvSpPr>
          <p:spPr>
            <a:xfrm>
              <a:off x="923193" y="2249043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44"/>
            <p:cNvSpPr/>
            <p:nvPr/>
          </p:nvSpPr>
          <p:spPr>
            <a:xfrm>
              <a:off x="923193" y="1900874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l45"/>
            <p:cNvSpPr/>
            <p:nvPr/>
          </p:nvSpPr>
          <p:spPr>
            <a:xfrm>
              <a:off x="923193" y="1552705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pl46"/>
            <p:cNvSpPr/>
            <p:nvPr/>
          </p:nvSpPr>
          <p:spPr>
            <a:xfrm>
              <a:off x="923193" y="1204536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pl47"/>
            <p:cNvSpPr/>
            <p:nvPr/>
          </p:nvSpPr>
          <p:spPr>
            <a:xfrm>
              <a:off x="923193" y="3989888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pl48"/>
            <p:cNvSpPr/>
            <p:nvPr/>
          </p:nvSpPr>
          <p:spPr>
            <a:xfrm>
              <a:off x="923193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" name="pl49"/>
            <p:cNvSpPr/>
            <p:nvPr/>
          </p:nvSpPr>
          <p:spPr>
            <a:xfrm>
              <a:off x="2309961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" name="pl50"/>
            <p:cNvSpPr/>
            <p:nvPr/>
          </p:nvSpPr>
          <p:spPr>
            <a:xfrm>
              <a:off x="3694831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" name="pl51"/>
            <p:cNvSpPr/>
            <p:nvPr/>
          </p:nvSpPr>
          <p:spPr>
            <a:xfrm>
              <a:off x="5081599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" name="pl52"/>
            <p:cNvSpPr/>
            <p:nvPr/>
          </p:nvSpPr>
          <p:spPr>
            <a:xfrm>
              <a:off x="6466470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" name="pl53"/>
            <p:cNvSpPr/>
            <p:nvPr/>
          </p:nvSpPr>
          <p:spPr>
            <a:xfrm>
              <a:off x="7853237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" name="tx54"/>
            <p:cNvSpPr/>
            <p:nvPr/>
          </p:nvSpPr>
          <p:spPr>
            <a:xfrm>
              <a:off x="661907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2008</a:t>
              </a:r>
            </a:p>
          </p:txBody>
        </p:sp>
        <p:sp>
          <p:nvSpPr>
            <p:cNvPr id="56" name="tx55"/>
            <p:cNvSpPr/>
            <p:nvPr/>
          </p:nvSpPr>
          <p:spPr>
            <a:xfrm>
              <a:off x="2048675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2010</a:t>
              </a:r>
            </a:p>
          </p:txBody>
        </p:sp>
        <p:sp>
          <p:nvSpPr>
            <p:cNvPr id="57" name="tx56"/>
            <p:cNvSpPr/>
            <p:nvPr/>
          </p:nvSpPr>
          <p:spPr>
            <a:xfrm>
              <a:off x="3433545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2012</a:t>
              </a:r>
            </a:p>
          </p:txBody>
        </p:sp>
        <p:sp>
          <p:nvSpPr>
            <p:cNvPr id="58" name="tx57"/>
            <p:cNvSpPr/>
            <p:nvPr/>
          </p:nvSpPr>
          <p:spPr>
            <a:xfrm>
              <a:off x="4820313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2014</a:t>
              </a:r>
            </a:p>
          </p:txBody>
        </p:sp>
        <p:sp>
          <p:nvSpPr>
            <p:cNvPr id="59" name="tx58"/>
            <p:cNvSpPr/>
            <p:nvPr/>
          </p:nvSpPr>
          <p:spPr>
            <a:xfrm>
              <a:off x="6205183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2016</a:t>
              </a:r>
            </a:p>
          </p:txBody>
        </p:sp>
        <p:sp>
          <p:nvSpPr>
            <p:cNvPr id="60" name="tx59"/>
            <p:cNvSpPr/>
            <p:nvPr/>
          </p:nvSpPr>
          <p:spPr>
            <a:xfrm>
              <a:off x="7591951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2018</a:t>
              </a:r>
            </a:p>
          </p:txBody>
        </p:sp>
        <p:sp>
          <p:nvSpPr>
            <p:cNvPr id="61" name="tx60"/>
            <p:cNvSpPr/>
            <p:nvPr/>
          </p:nvSpPr>
          <p:spPr>
            <a:xfrm rot="-5400000">
              <a:off x="-337084" y="2538376"/>
              <a:ext cx="1757784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Year-over-year percent change</a:t>
              </a:r>
            </a:p>
          </p:txBody>
        </p:sp>
        <p:sp>
          <p:nvSpPr>
            <p:cNvPr id="62" name="rc61"/>
            <p:cNvSpPr/>
            <p:nvPr/>
          </p:nvSpPr>
          <p:spPr>
            <a:xfrm>
              <a:off x="6913041" y="3402371"/>
              <a:ext cx="962007" cy="617964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3" name="rc62"/>
            <p:cNvSpPr/>
            <p:nvPr/>
          </p:nvSpPr>
          <p:spPr>
            <a:xfrm>
              <a:off x="6985041" y="3529235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4" name="pl63"/>
            <p:cNvSpPr/>
            <p:nvPr/>
          </p:nvSpPr>
          <p:spPr>
            <a:xfrm>
              <a:off x="6985041" y="358162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5" name="rc64"/>
            <p:cNvSpPr/>
            <p:nvPr/>
          </p:nvSpPr>
          <p:spPr>
            <a:xfrm>
              <a:off x="6985041" y="3634010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6" name="pl65"/>
            <p:cNvSpPr/>
            <p:nvPr/>
          </p:nvSpPr>
          <p:spPr>
            <a:xfrm>
              <a:off x="6985041" y="368639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7" name="rc66"/>
            <p:cNvSpPr/>
            <p:nvPr/>
          </p:nvSpPr>
          <p:spPr>
            <a:xfrm>
              <a:off x="6985041" y="3738785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8" name="pl67"/>
            <p:cNvSpPr/>
            <p:nvPr/>
          </p:nvSpPr>
          <p:spPr>
            <a:xfrm>
              <a:off x="6985041" y="379117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9" name="rc68"/>
            <p:cNvSpPr/>
            <p:nvPr/>
          </p:nvSpPr>
          <p:spPr>
            <a:xfrm>
              <a:off x="6985041" y="3843560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70" name="pl69"/>
            <p:cNvSpPr/>
            <p:nvPr/>
          </p:nvSpPr>
          <p:spPr>
            <a:xfrm>
              <a:off x="6985041" y="389594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72" name="tx71"/>
            <p:cNvSpPr/>
            <p:nvPr/>
          </p:nvSpPr>
          <p:spPr>
            <a:xfrm>
              <a:off x="7012473" y="3606030"/>
              <a:ext cx="211708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CPI</a:t>
              </a:r>
            </a:p>
          </p:txBody>
        </p:sp>
        <p:sp>
          <p:nvSpPr>
            <p:cNvPr id="73" name="tx72"/>
            <p:cNvSpPr/>
            <p:nvPr/>
          </p:nvSpPr>
          <p:spPr>
            <a:xfrm>
              <a:off x="7012473" y="3726680"/>
              <a:ext cx="536339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CPI Core</a:t>
              </a:r>
            </a:p>
          </p:txBody>
        </p:sp>
        <p:sp>
          <p:nvSpPr>
            <p:cNvPr id="74" name="tx73"/>
            <p:cNvSpPr/>
            <p:nvPr/>
          </p:nvSpPr>
          <p:spPr>
            <a:xfrm>
              <a:off x="7012473" y="3847330"/>
              <a:ext cx="684485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960909">
                      <a:alpha val="100000"/>
                    </a:srgbClr>
                  </a:solidFill>
                  <a:latin typeface="Arial"/>
                  <a:cs typeface="Arial"/>
                </a:rPr>
                <a:t>Median CPI</a:t>
              </a:r>
            </a:p>
          </p:txBody>
        </p:sp>
        <p:sp>
          <p:nvSpPr>
            <p:cNvPr id="75" name="tx74"/>
            <p:cNvSpPr/>
            <p:nvPr/>
          </p:nvSpPr>
          <p:spPr>
            <a:xfrm>
              <a:off x="923193" y="1029194"/>
              <a:ext cx="1658379" cy="1127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Headline, Core, and Median</a:t>
              </a:r>
            </a:p>
          </p:txBody>
        </p:sp>
        <p:sp>
          <p:nvSpPr>
            <p:cNvPr id="76" name="tx75"/>
            <p:cNvSpPr/>
            <p:nvPr/>
          </p:nvSpPr>
          <p:spPr>
            <a:xfrm>
              <a:off x="923193" y="826228"/>
              <a:ext cx="888950" cy="1127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CPI Inflation</a:t>
              </a:r>
            </a:p>
          </p:txBody>
        </p:sp>
        <p:sp>
          <p:nvSpPr>
            <p:cNvPr id="77" name="tx76"/>
            <p:cNvSpPr/>
            <p:nvPr/>
          </p:nvSpPr>
          <p:spPr>
            <a:xfrm>
              <a:off x="923193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78" name="tx77"/>
            <p:cNvSpPr/>
            <p:nvPr/>
          </p:nvSpPr>
          <p:spPr>
            <a:xfrm>
              <a:off x="923193" y="4347619"/>
              <a:ext cx="3042356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Source: Bureau of Labor Statistics via Haver Analytics</a:t>
              </a:r>
            </a:p>
          </p:txBody>
        </p:sp>
        <p:sp>
          <p:nvSpPr>
            <p:cNvPr id="79" name="tx78"/>
            <p:cNvSpPr/>
            <p:nvPr/>
          </p:nvSpPr>
          <p:spPr>
            <a:xfrm>
              <a:off x="923193" y="4486366"/>
              <a:ext cx="1482824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Sep 2018.</a:t>
              </a:r>
            </a:p>
          </p:txBody>
        </p:sp>
        <p:sp>
          <p:nvSpPr>
            <p:cNvPr id="80" name="tx79"/>
            <p:cNvSpPr/>
            <p:nvPr/>
          </p:nvSpPr>
          <p:spPr>
            <a:xfrm>
              <a:off x="923193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Despite recent drop, S &amp; P 500 is up 113 points since the beginning of 2018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1092795" y="1204536"/>
              <a:ext cx="7443164" cy="2785351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1092795" y="3989888"/>
              <a:ext cx="7443164" cy="0"/>
            </a:xfrm>
            <a:custGeom>
              <a:avLst/>
              <a:gdLst/>
              <a:ahLst/>
              <a:cxnLst/>
              <a:rect l="0" t="0" r="0" b="0"/>
              <a:pathLst>
                <a:path w="7443164">
                  <a:moveTo>
                    <a:pt x="0" y="0"/>
                  </a:moveTo>
                  <a:lnTo>
                    <a:pt x="7443164" y="0"/>
                  </a:lnTo>
                  <a:lnTo>
                    <a:pt x="7443164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1092795" y="3432818"/>
              <a:ext cx="7443164" cy="0"/>
            </a:xfrm>
            <a:custGeom>
              <a:avLst/>
              <a:gdLst/>
              <a:ahLst/>
              <a:cxnLst/>
              <a:rect l="0" t="0" r="0" b="0"/>
              <a:pathLst>
                <a:path w="7443164">
                  <a:moveTo>
                    <a:pt x="0" y="0"/>
                  </a:moveTo>
                  <a:lnTo>
                    <a:pt x="7443164" y="0"/>
                  </a:lnTo>
                  <a:lnTo>
                    <a:pt x="7443164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1092795" y="2875748"/>
              <a:ext cx="7443164" cy="0"/>
            </a:xfrm>
            <a:custGeom>
              <a:avLst/>
              <a:gdLst/>
              <a:ahLst/>
              <a:cxnLst/>
              <a:rect l="0" t="0" r="0" b="0"/>
              <a:pathLst>
                <a:path w="7443164">
                  <a:moveTo>
                    <a:pt x="0" y="0"/>
                  </a:moveTo>
                  <a:lnTo>
                    <a:pt x="7443164" y="0"/>
                  </a:lnTo>
                  <a:lnTo>
                    <a:pt x="7443164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1092795" y="2318677"/>
              <a:ext cx="7443164" cy="0"/>
            </a:xfrm>
            <a:custGeom>
              <a:avLst/>
              <a:gdLst/>
              <a:ahLst/>
              <a:cxnLst/>
              <a:rect l="0" t="0" r="0" b="0"/>
              <a:pathLst>
                <a:path w="7443164">
                  <a:moveTo>
                    <a:pt x="0" y="0"/>
                  </a:moveTo>
                  <a:lnTo>
                    <a:pt x="7443164" y="0"/>
                  </a:lnTo>
                  <a:lnTo>
                    <a:pt x="7443164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1092795" y="1761607"/>
              <a:ext cx="7443164" cy="0"/>
            </a:xfrm>
            <a:custGeom>
              <a:avLst/>
              <a:gdLst/>
              <a:ahLst/>
              <a:cxnLst/>
              <a:rect l="0" t="0" r="0" b="0"/>
              <a:pathLst>
                <a:path w="7443164">
                  <a:moveTo>
                    <a:pt x="0" y="0"/>
                  </a:moveTo>
                  <a:lnTo>
                    <a:pt x="7443164" y="0"/>
                  </a:lnTo>
                  <a:lnTo>
                    <a:pt x="7443164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1092795" y="1204536"/>
              <a:ext cx="7443164" cy="0"/>
            </a:xfrm>
            <a:custGeom>
              <a:avLst/>
              <a:gdLst/>
              <a:ahLst/>
              <a:cxnLst/>
              <a:rect l="0" t="0" r="0" b="0"/>
              <a:pathLst>
                <a:path w="7443164">
                  <a:moveTo>
                    <a:pt x="0" y="0"/>
                  </a:moveTo>
                  <a:lnTo>
                    <a:pt x="7443164" y="0"/>
                  </a:lnTo>
                  <a:lnTo>
                    <a:pt x="7443164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rc11"/>
            <p:cNvSpPr/>
            <p:nvPr/>
          </p:nvSpPr>
          <p:spPr>
            <a:xfrm>
              <a:off x="1092795" y="1204536"/>
              <a:ext cx="999333" cy="2785351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1092795" y="1281691"/>
              <a:ext cx="7226372" cy="2511518"/>
            </a:xfrm>
            <a:custGeom>
              <a:avLst/>
              <a:gdLst/>
              <a:ahLst/>
              <a:cxnLst/>
              <a:rect l="0" t="0" r="0" b="0"/>
              <a:pathLst>
                <a:path w="7226372" h="2511518">
                  <a:moveTo>
                    <a:pt x="0" y="1652928"/>
                  </a:moveTo>
                  <a:lnTo>
                    <a:pt x="1833" y="1652928"/>
                  </a:lnTo>
                  <a:lnTo>
                    <a:pt x="3667" y="1692513"/>
                  </a:lnTo>
                  <a:lnTo>
                    <a:pt x="9168" y="1687444"/>
                  </a:lnTo>
                  <a:lnTo>
                    <a:pt x="11001" y="1716400"/>
                  </a:lnTo>
                  <a:lnTo>
                    <a:pt x="12835" y="1695298"/>
                  </a:lnTo>
                  <a:lnTo>
                    <a:pt x="14669" y="1682820"/>
                  </a:lnTo>
                  <a:lnTo>
                    <a:pt x="16502" y="1704334"/>
                  </a:lnTo>
                  <a:lnTo>
                    <a:pt x="22003" y="1687366"/>
                  </a:lnTo>
                  <a:lnTo>
                    <a:pt x="23837" y="1726695"/>
                  </a:lnTo>
                  <a:lnTo>
                    <a:pt x="25670" y="1735329"/>
                  </a:lnTo>
                  <a:lnTo>
                    <a:pt x="27504" y="1779839"/>
                  </a:lnTo>
                  <a:lnTo>
                    <a:pt x="29338" y="1788819"/>
                  </a:lnTo>
                  <a:lnTo>
                    <a:pt x="36672" y="1805186"/>
                  </a:lnTo>
                  <a:lnTo>
                    <a:pt x="38506" y="1773879"/>
                  </a:lnTo>
                  <a:lnTo>
                    <a:pt x="40340" y="1758871"/>
                  </a:lnTo>
                  <a:lnTo>
                    <a:pt x="42173" y="1782781"/>
                  </a:lnTo>
                  <a:lnTo>
                    <a:pt x="47674" y="1756754"/>
                  </a:lnTo>
                  <a:lnTo>
                    <a:pt x="49508" y="1747474"/>
                  </a:lnTo>
                  <a:lnTo>
                    <a:pt x="51341" y="1754704"/>
                  </a:lnTo>
                  <a:lnTo>
                    <a:pt x="53175" y="1729369"/>
                  </a:lnTo>
                  <a:lnTo>
                    <a:pt x="55009" y="1710573"/>
                  </a:lnTo>
                  <a:lnTo>
                    <a:pt x="60510" y="1726840"/>
                  </a:lnTo>
                  <a:lnTo>
                    <a:pt x="62343" y="1776062"/>
                  </a:lnTo>
                  <a:lnTo>
                    <a:pt x="64177" y="1787415"/>
                  </a:lnTo>
                  <a:lnTo>
                    <a:pt x="66011" y="1775762"/>
                  </a:lnTo>
                  <a:lnTo>
                    <a:pt x="67844" y="1782023"/>
                  </a:lnTo>
                  <a:lnTo>
                    <a:pt x="73345" y="1773288"/>
                  </a:lnTo>
                  <a:lnTo>
                    <a:pt x="75179" y="1762448"/>
                  </a:lnTo>
                  <a:lnTo>
                    <a:pt x="77012" y="1742003"/>
                  </a:lnTo>
                  <a:lnTo>
                    <a:pt x="78846" y="1762448"/>
                  </a:lnTo>
                  <a:lnTo>
                    <a:pt x="80680" y="1761189"/>
                  </a:lnTo>
                  <a:lnTo>
                    <a:pt x="88014" y="1762537"/>
                  </a:lnTo>
                  <a:lnTo>
                    <a:pt x="89848" y="1750003"/>
                  </a:lnTo>
                  <a:lnTo>
                    <a:pt x="91681" y="1769500"/>
                  </a:lnTo>
                  <a:lnTo>
                    <a:pt x="93515" y="1757712"/>
                  </a:lnTo>
                  <a:lnTo>
                    <a:pt x="99016" y="1736889"/>
                  </a:lnTo>
                  <a:lnTo>
                    <a:pt x="100850" y="1726316"/>
                  </a:lnTo>
                  <a:lnTo>
                    <a:pt x="102683" y="1727731"/>
                  </a:lnTo>
                  <a:lnTo>
                    <a:pt x="104517" y="1741479"/>
                  </a:lnTo>
                  <a:lnTo>
                    <a:pt x="106351" y="1782758"/>
                  </a:lnTo>
                  <a:lnTo>
                    <a:pt x="111852" y="1781967"/>
                  </a:lnTo>
                  <a:lnTo>
                    <a:pt x="113685" y="1787081"/>
                  </a:lnTo>
                  <a:lnTo>
                    <a:pt x="115519" y="1779338"/>
                  </a:lnTo>
                  <a:lnTo>
                    <a:pt x="117352" y="1812049"/>
                  </a:lnTo>
                  <a:lnTo>
                    <a:pt x="119186" y="1824271"/>
                  </a:lnTo>
                  <a:lnTo>
                    <a:pt x="124687" y="1846554"/>
                  </a:lnTo>
                  <a:lnTo>
                    <a:pt x="126521" y="1793877"/>
                  </a:lnTo>
                  <a:lnTo>
                    <a:pt x="128354" y="1807113"/>
                  </a:lnTo>
                  <a:lnTo>
                    <a:pt x="130188" y="1799638"/>
                  </a:lnTo>
                  <a:lnTo>
                    <a:pt x="132022" y="1830098"/>
                  </a:lnTo>
                  <a:lnTo>
                    <a:pt x="137522" y="1842955"/>
                  </a:lnTo>
                  <a:lnTo>
                    <a:pt x="139356" y="1782636"/>
                  </a:lnTo>
                  <a:lnTo>
                    <a:pt x="141190" y="1818645"/>
                  </a:lnTo>
                  <a:lnTo>
                    <a:pt x="143023" y="1784006"/>
                  </a:lnTo>
                  <a:lnTo>
                    <a:pt x="150358" y="1761311"/>
                  </a:lnTo>
                  <a:lnTo>
                    <a:pt x="152192" y="1757846"/>
                  </a:lnTo>
                  <a:lnTo>
                    <a:pt x="154025" y="1771060"/>
                  </a:lnTo>
                  <a:lnTo>
                    <a:pt x="155859" y="1788184"/>
                  </a:lnTo>
                  <a:lnTo>
                    <a:pt x="157692" y="1799927"/>
                  </a:lnTo>
                  <a:lnTo>
                    <a:pt x="163193" y="1791593"/>
                  </a:lnTo>
                  <a:lnTo>
                    <a:pt x="165027" y="1738694"/>
                  </a:lnTo>
                  <a:lnTo>
                    <a:pt x="166861" y="1741647"/>
                  </a:lnTo>
                  <a:lnTo>
                    <a:pt x="168694" y="1739663"/>
                  </a:lnTo>
                  <a:lnTo>
                    <a:pt x="170528" y="1738449"/>
                  </a:lnTo>
                  <a:lnTo>
                    <a:pt x="176029" y="1736065"/>
                  </a:lnTo>
                  <a:lnTo>
                    <a:pt x="177863" y="1743864"/>
                  </a:lnTo>
                  <a:lnTo>
                    <a:pt x="179696" y="1756175"/>
                  </a:lnTo>
                  <a:lnTo>
                    <a:pt x="181530" y="1749423"/>
                  </a:lnTo>
                  <a:lnTo>
                    <a:pt x="183363" y="1780307"/>
                  </a:lnTo>
                  <a:lnTo>
                    <a:pt x="188864" y="1785332"/>
                  </a:lnTo>
                  <a:lnTo>
                    <a:pt x="190698" y="1778525"/>
                  </a:lnTo>
                  <a:lnTo>
                    <a:pt x="192532" y="1744788"/>
                  </a:lnTo>
                  <a:lnTo>
                    <a:pt x="194365" y="1743841"/>
                  </a:lnTo>
                  <a:lnTo>
                    <a:pt x="196199" y="1716244"/>
                  </a:lnTo>
                  <a:lnTo>
                    <a:pt x="201700" y="1718651"/>
                  </a:lnTo>
                  <a:lnTo>
                    <a:pt x="203533" y="1732277"/>
                  </a:lnTo>
                  <a:lnTo>
                    <a:pt x="205367" y="1727831"/>
                  </a:lnTo>
                  <a:lnTo>
                    <a:pt x="207201" y="1717927"/>
                  </a:lnTo>
                  <a:lnTo>
                    <a:pt x="209034" y="1707877"/>
                  </a:lnTo>
                  <a:lnTo>
                    <a:pt x="214535" y="1709515"/>
                  </a:lnTo>
                  <a:lnTo>
                    <a:pt x="216369" y="1715565"/>
                  </a:lnTo>
                  <a:lnTo>
                    <a:pt x="218203" y="1721525"/>
                  </a:lnTo>
                  <a:lnTo>
                    <a:pt x="220036" y="1695064"/>
                  </a:lnTo>
                  <a:lnTo>
                    <a:pt x="221870" y="1689984"/>
                  </a:lnTo>
                  <a:lnTo>
                    <a:pt x="227371" y="1697125"/>
                  </a:lnTo>
                  <a:lnTo>
                    <a:pt x="229204" y="1685126"/>
                  </a:lnTo>
                  <a:lnTo>
                    <a:pt x="231038" y="1713748"/>
                  </a:lnTo>
                  <a:lnTo>
                    <a:pt x="232872" y="1708055"/>
                  </a:lnTo>
                  <a:lnTo>
                    <a:pt x="234705" y="1718528"/>
                  </a:lnTo>
                  <a:lnTo>
                    <a:pt x="240206" y="1701482"/>
                  </a:lnTo>
                  <a:lnTo>
                    <a:pt x="242040" y="1702083"/>
                  </a:lnTo>
                  <a:lnTo>
                    <a:pt x="243874" y="1695822"/>
                  </a:lnTo>
                  <a:lnTo>
                    <a:pt x="245707" y="1679210"/>
                  </a:lnTo>
                  <a:lnTo>
                    <a:pt x="247541" y="1677227"/>
                  </a:lnTo>
                  <a:lnTo>
                    <a:pt x="253042" y="1675801"/>
                  </a:lnTo>
                  <a:lnTo>
                    <a:pt x="254875" y="1690541"/>
                  </a:lnTo>
                  <a:lnTo>
                    <a:pt x="256709" y="1715821"/>
                  </a:lnTo>
                  <a:lnTo>
                    <a:pt x="258543" y="1711765"/>
                  </a:lnTo>
                  <a:lnTo>
                    <a:pt x="260376" y="1732288"/>
                  </a:lnTo>
                  <a:lnTo>
                    <a:pt x="267711" y="1721793"/>
                  </a:lnTo>
                  <a:lnTo>
                    <a:pt x="269544" y="1715676"/>
                  </a:lnTo>
                  <a:lnTo>
                    <a:pt x="271378" y="1707409"/>
                  </a:lnTo>
                  <a:lnTo>
                    <a:pt x="273212" y="1705047"/>
                  </a:lnTo>
                  <a:lnTo>
                    <a:pt x="278713" y="1721436"/>
                  </a:lnTo>
                  <a:lnTo>
                    <a:pt x="280546" y="1730371"/>
                  </a:lnTo>
                  <a:lnTo>
                    <a:pt x="282380" y="1730873"/>
                  </a:lnTo>
                  <a:lnTo>
                    <a:pt x="284214" y="1700958"/>
                  </a:lnTo>
                  <a:lnTo>
                    <a:pt x="286047" y="1749278"/>
                  </a:lnTo>
                  <a:lnTo>
                    <a:pt x="291548" y="1748075"/>
                  </a:lnTo>
                  <a:lnTo>
                    <a:pt x="293382" y="1751774"/>
                  </a:lnTo>
                  <a:lnTo>
                    <a:pt x="295215" y="1777344"/>
                  </a:lnTo>
                  <a:lnTo>
                    <a:pt x="297049" y="1772464"/>
                  </a:lnTo>
                  <a:lnTo>
                    <a:pt x="298883" y="1750003"/>
                  </a:lnTo>
                  <a:lnTo>
                    <a:pt x="304384" y="1749880"/>
                  </a:lnTo>
                  <a:lnTo>
                    <a:pt x="306217" y="1760141"/>
                  </a:lnTo>
                  <a:lnTo>
                    <a:pt x="308051" y="1774759"/>
                  </a:lnTo>
                  <a:lnTo>
                    <a:pt x="309885" y="1769166"/>
                  </a:lnTo>
                  <a:lnTo>
                    <a:pt x="311718" y="1796908"/>
                  </a:lnTo>
                  <a:lnTo>
                    <a:pt x="317219" y="1796830"/>
                  </a:lnTo>
                  <a:lnTo>
                    <a:pt x="319053" y="1800963"/>
                  </a:lnTo>
                  <a:lnTo>
                    <a:pt x="320886" y="1792407"/>
                  </a:lnTo>
                  <a:lnTo>
                    <a:pt x="322720" y="1835658"/>
                  </a:lnTo>
                  <a:lnTo>
                    <a:pt x="324554" y="1840972"/>
                  </a:lnTo>
                  <a:lnTo>
                    <a:pt x="330055" y="1839167"/>
                  </a:lnTo>
                  <a:lnTo>
                    <a:pt x="331888" y="1833697"/>
                  </a:lnTo>
                  <a:lnTo>
                    <a:pt x="333722" y="1859757"/>
                  </a:lnTo>
                  <a:lnTo>
                    <a:pt x="335556" y="1858219"/>
                  </a:lnTo>
                  <a:lnTo>
                    <a:pt x="342890" y="1870018"/>
                  </a:lnTo>
                  <a:lnTo>
                    <a:pt x="344724" y="1846186"/>
                  </a:lnTo>
                  <a:lnTo>
                    <a:pt x="346557" y="1878508"/>
                  </a:lnTo>
                  <a:lnTo>
                    <a:pt x="348391" y="1868815"/>
                  </a:lnTo>
                  <a:lnTo>
                    <a:pt x="350225" y="1884301"/>
                  </a:lnTo>
                  <a:lnTo>
                    <a:pt x="355726" y="1896768"/>
                  </a:lnTo>
                  <a:lnTo>
                    <a:pt x="357559" y="1911687"/>
                  </a:lnTo>
                  <a:lnTo>
                    <a:pt x="359393" y="1877761"/>
                  </a:lnTo>
                  <a:lnTo>
                    <a:pt x="361226" y="1861094"/>
                  </a:lnTo>
                  <a:lnTo>
                    <a:pt x="363060" y="1860692"/>
                  </a:lnTo>
                  <a:lnTo>
                    <a:pt x="368561" y="1861450"/>
                  </a:lnTo>
                  <a:lnTo>
                    <a:pt x="370395" y="1842510"/>
                  </a:lnTo>
                  <a:lnTo>
                    <a:pt x="372228" y="1836727"/>
                  </a:lnTo>
                  <a:lnTo>
                    <a:pt x="374062" y="1869762"/>
                  </a:lnTo>
                  <a:lnTo>
                    <a:pt x="375896" y="1863946"/>
                  </a:lnTo>
                  <a:lnTo>
                    <a:pt x="381397" y="1890006"/>
                  </a:lnTo>
                  <a:lnTo>
                    <a:pt x="383230" y="1857885"/>
                  </a:lnTo>
                  <a:lnTo>
                    <a:pt x="385064" y="1834421"/>
                  </a:lnTo>
                  <a:lnTo>
                    <a:pt x="386897" y="1853228"/>
                  </a:lnTo>
                  <a:lnTo>
                    <a:pt x="388731" y="1861105"/>
                  </a:lnTo>
                  <a:lnTo>
                    <a:pt x="394232" y="1873695"/>
                  </a:lnTo>
                  <a:lnTo>
                    <a:pt x="396066" y="1833730"/>
                  </a:lnTo>
                  <a:lnTo>
                    <a:pt x="397899" y="1828928"/>
                  </a:lnTo>
                  <a:lnTo>
                    <a:pt x="399733" y="1854687"/>
                  </a:lnTo>
                  <a:lnTo>
                    <a:pt x="401567" y="1820985"/>
                  </a:lnTo>
                  <a:lnTo>
                    <a:pt x="407067" y="1810957"/>
                  </a:lnTo>
                  <a:lnTo>
                    <a:pt x="408901" y="1828483"/>
                  </a:lnTo>
                  <a:lnTo>
                    <a:pt x="410735" y="1832672"/>
                  </a:lnTo>
                  <a:lnTo>
                    <a:pt x="412568" y="1824761"/>
                  </a:lnTo>
                  <a:lnTo>
                    <a:pt x="414402" y="1818890"/>
                  </a:lnTo>
                  <a:lnTo>
                    <a:pt x="419903" y="1840727"/>
                  </a:lnTo>
                  <a:lnTo>
                    <a:pt x="421737" y="1853997"/>
                  </a:lnTo>
                  <a:lnTo>
                    <a:pt x="423570" y="1845251"/>
                  </a:lnTo>
                  <a:lnTo>
                    <a:pt x="425404" y="1841708"/>
                  </a:lnTo>
                  <a:lnTo>
                    <a:pt x="427237" y="1825575"/>
                  </a:lnTo>
                  <a:lnTo>
                    <a:pt x="432738" y="1853829"/>
                  </a:lnTo>
                  <a:lnTo>
                    <a:pt x="434572" y="1848626"/>
                  </a:lnTo>
                  <a:lnTo>
                    <a:pt x="436406" y="1837318"/>
                  </a:lnTo>
                  <a:lnTo>
                    <a:pt x="438239" y="1816127"/>
                  </a:lnTo>
                  <a:lnTo>
                    <a:pt x="440073" y="1836014"/>
                  </a:lnTo>
                  <a:lnTo>
                    <a:pt x="447408" y="1841864"/>
                  </a:lnTo>
                  <a:lnTo>
                    <a:pt x="449241" y="1844760"/>
                  </a:lnTo>
                  <a:lnTo>
                    <a:pt x="451075" y="1887265"/>
                  </a:lnTo>
                  <a:lnTo>
                    <a:pt x="452908" y="1881159"/>
                  </a:lnTo>
                  <a:lnTo>
                    <a:pt x="458409" y="1852771"/>
                  </a:lnTo>
                  <a:lnTo>
                    <a:pt x="460243" y="1900991"/>
                  </a:lnTo>
                  <a:lnTo>
                    <a:pt x="462077" y="1892601"/>
                  </a:lnTo>
                  <a:lnTo>
                    <a:pt x="463910" y="1873650"/>
                  </a:lnTo>
                  <a:lnTo>
                    <a:pt x="465744" y="1870697"/>
                  </a:lnTo>
                  <a:lnTo>
                    <a:pt x="471245" y="1936432"/>
                  </a:lnTo>
                  <a:lnTo>
                    <a:pt x="473078" y="1913157"/>
                  </a:lnTo>
                  <a:lnTo>
                    <a:pt x="474912" y="1976886"/>
                  </a:lnTo>
                  <a:lnTo>
                    <a:pt x="476746" y="1921045"/>
                  </a:lnTo>
                  <a:lnTo>
                    <a:pt x="478579" y="1866932"/>
                  </a:lnTo>
                  <a:lnTo>
                    <a:pt x="484080" y="1920399"/>
                  </a:lnTo>
                  <a:lnTo>
                    <a:pt x="485914" y="1941423"/>
                  </a:lnTo>
                  <a:lnTo>
                    <a:pt x="487748" y="1944041"/>
                  </a:lnTo>
                  <a:lnTo>
                    <a:pt x="489581" y="1918071"/>
                  </a:lnTo>
                  <a:lnTo>
                    <a:pt x="491415" y="1913804"/>
                  </a:lnTo>
                  <a:lnTo>
                    <a:pt x="496916" y="2032593"/>
                  </a:lnTo>
                  <a:lnTo>
                    <a:pt x="498749" y="1965778"/>
                  </a:lnTo>
                  <a:lnTo>
                    <a:pt x="500583" y="1971683"/>
                  </a:lnTo>
                  <a:lnTo>
                    <a:pt x="502417" y="2023803"/>
                  </a:lnTo>
                  <a:lnTo>
                    <a:pt x="504250" y="2040571"/>
                  </a:lnTo>
                  <a:lnTo>
                    <a:pt x="509751" y="2087743"/>
                  </a:lnTo>
                  <a:lnTo>
                    <a:pt x="511585" y="2155327"/>
                  </a:lnTo>
                  <a:lnTo>
                    <a:pt x="513419" y="2167906"/>
                  </a:lnTo>
                  <a:lnTo>
                    <a:pt x="515252" y="2251488"/>
                  </a:lnTo>
                  <a:lnTo>
                    <a:pt x="517086" y="2263410"/>
                  </a:lnTo>
                  <a:lnTo>
                    <a:pt x="522587" y="2147394"/>
                  </a:lnTo>
                  <a:lnTo>
                    <a:pt x="524420" y="2153344"/>
                  </a:lnTo>
                  <a:lnTo>
                    <a:pt x="526254" y="2253806"/>
                  </a:lnTo>
                  <a:lnTo>
                    <a:pt x="528088" y="2210811"/>
                  </a:lnTo>
                  <a:lnTo>
                    <a:pt x="529921" y="2217362"/>
                  </a:lnTo>
                  <a:lnTo>
                    <a:pt x="535422" y="2167393"/>
                  </a:lnTo>
                  <a:lnTo>
                    <a:pt x="537256" y="2201207"/>
                  </a:lnTo>
                  <a:lnTo>
                    <a:pt x="539089" y="2266128"/>
                  </a:lnTo>
                  <a:lnTo>
                    <a:pt x="540923" y="2253505"/>
                  </a:lnTo>
                  <a:lnTo>
                    <a:pt x="542757" y="2288422"/>
                  </a:lnTo>
                  <a:lnTo>
                    <a:pt x="548258" y="2319451"/>
                  </a:lnTo>
                  <a:lnTo>
                    <a:pt x="550091" y="2217407"/>
                  </a:lnTo>
                  <a:lnTo>
                    <a:pt x="551925" y="2229016"/>
                  </a:lnTo>
                  <a:lnTo>
                    <a:pt x="553759" y="2202277"/>
                  </a:lnTo>
                  <a:lnTo>
                    <a:pt x="555592" y="2185944"/>
                  </a:lnTo>
                  <a:lnTo>
                    <a:pt x="561093" y="2188673"/>
                  </a:lnTo>
                  <a:lnTo>
                    <a:pt x="562927" y="2144720"/>
                  </a:lnTo>
                  <a:lnTo>
                    <a:pt x="564760" y="2203748"/>
                  </a:lnTo>
                  <a:lnTo>
                    <a:pt x="566594" y="2257104"/>
                  </a:lnTo>
                  <a:lnTo>
                    <a:pt x="568428" y="2228014"/>
                  </a:lnTo>
                  <a:lnTo>
                    <a:pt x="573929" y="2241138"/>
                  </a:lnTo>
                  <a:lnTo>
                    <a:pt x="575762" y="2263711"/>
                  </a:lnTo>
                  <a:lnTo>
                    <a:pt x="577596" y="2315685"/>
                  </a:lnTo>
                  <a:lnTo>
                    <a:pt x="579430" y="2249962"/>
                  </a:lnTo>
                  <a:lnTo>
                    <a:pt x="581263" y="2292299"/>
                  </a:lnTo>
                  <a:lnTo>
                    <a:pt x="586764" y="2317412"/>
                  </a:lnTo>
                  <a:lnTo>
                    <a:pt x="588598" y="2308087"/>
                  </a:lnTo>
                  <a:lnTo>
                    <a:pt x="590431" y="2366624"/>
                  </a:lnTo>
                  <a:lnTo>
                    <a:pt x="592265" y="2426943"/>
                  </a:lnTo>
                  <a:lnTo>
                    <a:pt x="594099" y="2373921"/>
                  </a:lnTo>
                  <a:lnTo>
                    <a:pt x="599600" y="2316231"/>
                  </a:lnTo>
                  <a:lnTo>
                    <a:pt x="601433" y="2310014"/>
                  </a:lnTo>
                  <a:lnTo>
                    <a:pt x="603267" y="2276267"/>
                  </a:lnTo>
                  <a:lnTo>
                    <a:pt x="606934" y="2266730"/>
                  </a:lnTo>
                  <a:lnTo>
                    <a:pt x="612435" y="2355895"/>
                  </a:lnTo>
                  <a:lnTo>
                    <a:pt x="614269" y="2319574"/>
                  </a:lnTo>
                  <a:lnTo>
                    <a:pt x="616102" y="2295141"/>
                  </a:lnTo>
                  <a:lnTo>
                    <a:pt x="617936" y="2323573"/>
                  </a:lnTo>
                  <a:lnTo>
                    <a:pt x="619770" y="2289202"/>
                  </a:lnTo>
                  <a:lnTo>
                    <a:pt x="625271" y="2251734"/>
                  </a:lnTo>
                  <a:lnTo>
                    <a:pt x="627104" y="2275164"/>
                  </a:lnTo>
                  <a:lnTo>
                    <a:pt x="628938" y="2263388"/>
                  </a:lnTo>
                  <a:lnTo>
                    <a:pt x="630771" y="2291965"/>
                  </a:lnTo>
                  <a:lnTo>
                    <a:pt x="632605" y="2285124"/>
                  </a:lnTo>
                  <a:lnTo>
                    <a:pt x="638106" y="2297558"/>
                  </a:lnTo>
                  <a:lnTo>
                    <a:pt x="639940" y="2247856"/>
                  </a:lnTo>
                  <a:lnTo>
                    <a:pt x="641773" y="2257616"/>
                  </a:lnTo>
                  <a:lnTo>
                    <a:pt x="643607" y="2278941"/>
                  </a:lnTo>
                  <a:lnTo>
                    <a:pt x="645441" y="2276044"/>
                  </a:lnTo>
                  <a:lnTo>
                    <a:pt x="650941" y="2294149"/>
                  </a:lnTo>
                  <a:lnTo>
                    <a:pt x="652775" y="2303586"/>
                  </a:lnTo>
                  <a:lnTo>
                    <a:pt x="654609" y="2298026"/>
                  </a:lnTo>
                  <a:lnTo>
                    <a:pt x="658276" y="2292845"/>
                  </a:lnTo>
                  <a:lnTo>
                    <a:pt x="663777" y="2296611"/>
                  </a:lnTo>
                  <a:lnTo>
                    <a:pt x="665611" y="2272969"/>
                  </a:lnTo>
                  <a:lnTo>
                    <a:pt x="667444" y="2258920"/>
                  </a:lnTo>
                  <a:lnTo>
                    <a:pt x="671112" y="2227111"/>
                  </a:lnTo>
                  <a:lnTo>
                    <a:pt x="676612" y="2231958"/>
                  </a:lnTo>
                  <a:lnTo>
                    <a:pt x="678446" y="2223880"/>
                  </a:lnTo>
                  <a:lnTo>
                    <a:pt x="680280" y="2255132"/>
                  </a:lnTo>
                  <a:lnTo>
                    <a:pt x="682113" y="2251700"/>
                  </a:lnTo>
                  <a:lnTo>
                    <a:pt x="683947" y="2273292"/>
                  </a:lnTo>
                  <a:lnTo>
                    <a:pt x="689448" y="2295675"/>
                  </a:lnTo>
                  <a:lnTo>
                    <a:pt x="691282" y="2293971"/>
                  </a:lnTo>
                  <a:lnTo>
                    <a:pt x="693115" y="2326470"/>
                  </a:lnTo>
                  <a:lnTo>
                    <a:pt x="694949" y="2325222"/>
                  </a:lnTo>
                  <a:lnTo>
                    <a:pt x="696782" y="2318114"/>
                  </a:lnTo>
                  <a:lnTo>
                    <a:pt x="704117" y="2368139"/>
                  </a:lnTo>
                  <a:lnTo>
                    <a:pt x="705951" y="2329122"/>
                  </a:lnTo>
                  <a:lnTo>
                    <a:pt x="707784" y="2343316"/>
                  </a:lnTo>
                  <a:lnTo>
                    <a:pt x="709618" y="2338358"/>
                  </a:lnTo>
                  <a:lnTo>
                    <a:pt x="715119" y="2333211"/>
                  </a:lnTo>
                  <a:lnTo>
                    <a:pt x="716953" y="2323027"/>
                  </a:lnTo>
                  <a:lnTo>
                    <a:pt x="718786" y="2291408"/>
                  </a:lnTo>
                  <a:lnTo>
                    <a:pt x="720620" y="2323663"/>
                  </a:lnTo>
                  <a:lnTo>
                    <a:pt x="722453" y="2345121"/>
                  </a:lnTo>
                  <a:lnTo>
                    <a:pt x="727954" y="2345611"/>
                  </a:lnTo>
                  <a:lnTo>
                    <a:pt x="729788" y="2331049"/>
                  </a:lnTo>
                  <a:lnTo>
                    <a:pt x="731622" y="2338046"/>
                  </a:lnTo>
                  <a:lnTo>
                    <a:pt x="733455" y="2322871"/>
                  </a:lnTo>
                  <a:lnTo>
                    <a:pt x="735289" y="2297525"/>
                  </a:lnTo>
                  <a:lnTo>
                    <a:pt x="740790" y="2296088"/>
                  </a:lnTo>
                  <a:lnTo>
                    <a:pt x="742623" y="2343695"/>
                  </a:lnTo>
                  <a:lnTo>
                    <a:pt x="744457" y="2336364"/>
                  </a:lnTo>
                  <a:lnTo>
                    <a:pt x="746291" y="2334748"/>
                  </a:lnTo>
                  <a:lnTo>
                    <a:pt x="748124" y="2344051"/>
                  </a:lnTo>
                  <a:lnTo>
                    <a:pt x="755459" y="2386021"/>
                  </a:lnTo>
                  <a:lnTo>
                    <a:pt x="757293" y="2386857"/>
                  </a:lnTo>
                  <a:lnTo>
                    <a:pt x="759126" y="2397419"/>
                  </a:lnTo>
                  <a:lnTo>
                    <a:pt x="760960" y="2407323"/>
                  </a:lnTo>
                  <a:lnTo>
                    <a:pt x="766461" y="2437093"/>
                  </a:lnTo>
                  <a:lnTo>
                    <a:pt x="768294" y="2403881"/>
                  </a:lnTo>
                  <a:lnTo>
                    <a:pt x="770128" y="2413061"/>
                  </a:lnTo>
                  <a:lnTo>
                    <a:pt x="771962" y="2426509"/>
                  </a:lnTo>
                  <a:lnTo>
                    <a:pt x="773795" y="2446274"/>
                  </a:lnTo>
                  <a:lnTo>
                    <a:pt x="779296" y="2484455"/>
                  </a:lnTo>
                  <a:lnTo>
                    <a:pt x="781130" y="2489458"/>
                  </a:lnTo>
                  <a:lnTo>
                    <a:pt x="782964" y="2471030"/>
                  </a:lnTo>
                  <a:lnTo>
                    <a:pt x="784797" y="2504811"/>
                  </a:lnTo>
                  <a:lnTo>
                    <a:pt x="786631" y="2503886"/>
                  </a:lnTo>
                  <a:lnTo>
                    <a:pt x="792132" y="2511518"/>
                  </a:lnTo>
                  <a:lnTo>
                    <a:pt x="793965" y="2463532"/>
                  </a:lnTo>
                  <a:lnTo>
                    <a:pt x="795799" y="2461571"/>
                  </a:lnTo>
                  <a:lnTo>
                    <a:pt x="797633" y="2428837"/>
                  </a:lnTo>
                  <a:lnTo>
                    <a:pt x="799466" y="2422364"/>
                  </a:lnTo>
                  <a:lnTo>
                    <a:pt x="804967" y="2425328"/>
                  </a:lnTo>
                  <a:lnTo>
                    <a:pt x="806801" y="2398332"/>
                  </a:lnTo>
                  <a:lnTo>
                    <a:pt x="808634" y="2380250"/>
                  </a:lnTo>
                  <a:lnTo>
                    <a:pt x="810468" y="2391737"/>
                  </a:lnTo>
                  <a:lnTo>
                    <a:pt x="812302" y="2409006"/>
                  </a:lnTo>
                  <a:lnTo>
                    <a:pt x="817803" y="2348419"/>
                  </a:lnTo>
                  <a:lnTo>
                    <a:pt x="819636" y="2367136"/>
                  </a:lnTo>
                  <a:lnTo>
                    <a:pt x="821470" y="2358491"/>
                  </a:lnTo>
                  <a:lnTo>
                    <a:pt x="823304" y="2337344"/>
                  </a:lnTo>
                  <a:lnTo>
                    <a:pt x="825137" y="2356195"/>
                  </a:lnTo>
                  <a:lnTo>
                    <a:pt x="830638" y="2387848"/>
                  </a:lnTo>
                  <a:lnTo>
                    <a:pt x="832472" y="2376328"/>
                  </a:lnTo>
                  <a:lnTo>
                    <a:pt x="834305" y="2361610"/>
                  </a:lnTo>
                  <a:lnTo>
                    <a:pt x="836139" y="2335651"/>
                  </a:lnTo>
                  <a:lnTo>
                    <a:pt x="837973" y="2326604"/>
                  </a:lnTo>
                  <a:lnTo>
                    <a:pt x="843474" y="2334425"/>
                  </a:lnTo>
                  <a:lnTo>
                    <a:pt x="845307" y="2356630"/>
                  </a:lnTo>
                  <a:lnTo>
                    <a:pt x="847141" y="2345923"/>
                  </a:lnTo>
                  <a:lnTo>
                    <a:pt x="848975" y="2310939"/>
                  </a:lnTo>
                  <a:lnTo>
                    <a:pt x="856309" y="2308521"/>
                  </a:lnTo>
                  <a:lnTo>
                    <a:pt x="858143" y="2327718"/>
                  </a:lnTo>
                  <a:lnTo>
                    <a:pt x="859976" y="2315953"/>
                  </a:lnTo>
                  <a:lnTo>
                    <a:pt x="861810" y="2301201"/>
                  </a:lnTo>
                  <a:lnTo>
                    <a:pt x="863644" y="2296411"/>
                  </a:lnTo>
                  <a:lnTo>
                    <a:pt x="869145" y="2337868"/>
                  </a:lnTo>
                  <a:lnTo>
                    <a:pt x="870978" y="2318159"/>
                  </a:lnTo>
                  <a:lnTo>
                    <a:pt x="872812" y="2325434"/>
                  </a:lnTo>
                  <a:lnTo>
                    <a:pt x="874646" y="2316109"/>
                  </a:lnTo>
                  <a:lnTo>
                    <a:pt x="876479" y="2300165"/>
                  </a:lnTo>
                  <a:lnTo>
                    <a:pt x="881980" y="2309881"/>
                  </a:lnTo>
                  <a:lnTo>
                    <a:pt x="883814" y="2312499"/>
                  </a:lnTo>
                  <a:lnTo>
                    <a:pt x="885647" y="2291910"/>
                  </a:lnTo>
                  <a:lnTo>
                    <a:pt x="887481" y="2292834"/>
                  </a:lnTo>
                  <a:lnTo>
                    <a:pt x="889315" y="2287587"/>
                  </a:lnTo>
                  <a:lnTo>
                    <a:pt x="894816" y="2254474"/>
                  </a:lnTo>
                  <a:lnTo>
                    <a:pt x="896649" y="2258307"/>
                  </a:lnTo>
                  <a:lnTo>
                    <a:pt x="898483" y="2240782"/>
                  </a:lnTo>
                  <a:lnTo>
                    <a:pt x="900316" y="2254307"/>
                  </a:lnTo>
                  <a:lnTo>
                    <a:pt x="902150" y="2229974"/>
                  </a:lnTo>
                  <a:lnTo>
                    <a:pt x="907651" y="2252246"/>
                  </a:lnTo>
                  <a:lnTo>
                    <a:pt x="909485" y="2253238"/>
                  </a:lnTo>
                  <a:lnTo>
                    <a:pt x="911318" y="2280456"/>
                  </a:lnTo>
                  <a:lnTo>
                    <a:pt x="913152" y="2270262"/>
                  </a:lnTo>
                  <a:lnTo>
                    <a:pt x="914986" y="2281615"/>
                  </a:lnTo>
                  <a:lnTo>
                    <a:pt x="920486" y="2251722"/>
                  </a:lnTo>
                  <a:lnTo>
                    <a:pt x="922320" y="2253483"/>
                  </a:lnTo>
                  <a:lnTo>
                    <a:pt x="924154" y="2258675"/>
                  </a:lnTo>
                  <a:lnTo>
                    <a:pt x="925987" y="2275543"/>
                  </a:lnTo>
                  <a:lnTo>
                    <a:pt x="927821" y="2277025"/>
                  </a:lnTo>
                  <a:lnTo>
                    <a:pt x="935156" y="2251032"/>
                  </a:lnTo>
                  <a:lnTo>
                    <a:pt x="936989" y="2270273"/>
                  </a:lnTo>
                  <a:lnTo>
                    <a:pt x="938823" y="2254931"/>
                  </a:lnTo>
                  <a:lnTo>
                    <a:pt x="940657" y="2241216"/>
                  </a:lnTo>
                  <a:lnTo>
                    <a:pt x="946157" y="2214778"/>
                  </a:lnTo>
                  <a:lnTo>
                    <a:pt x="947991" y="2212694"/>
                  </a:lnTo>
                  <a:lnTo>
                    <a:pt x="949825" y="2227156"/>
                  </a:lnTo>
                  <a:lnTo>
                    <a:pt x="951658" y="2215234"/>
                  </a:lnTo>
                  <a:lnTo>
                    <a:pt x="953492" y="2217875"/>
                  </a:lnTo>
                  <a:lnTo>
                    <a:pt x="958993" y="2218933"/>
                  </a:lnTo>
                  <a:lnTo>
                    <a:pt x="960827" y="2215268"/>
                  </a:lnTo>
                  <a:lnTo>
                    <a:pt x="962660" y="2218922"/>
                  </a:lnTo>
                  <a:lnTo>
                    <a:pt x="964494" y="2212527"/>
                  </a:lnTo>
                  <a:lnTo>
                    <a:pt x="966327" y="2211056"/>
                  </a:lnTo>
                  <a:lnTo>
                    <a:pt x="971828" y="2236113"/>
                  </a:lnTo>
                  <a:lnTo>
                    <a:pt x="973662" y="2249205"/>
                  </a:lnTo>
                  <a:lnTo>
                    <a:pt x="975496" y="2250608"/>
                  </a:lnTo>
                  <a:lnTo>
                    <a:pt x="977329" y="2242074"/>
                  </a:lnTo>
                  <a:lnTo>
                    <a:pt x="979163" y="2238888"/>
                  </a:lnTo>
                  <a:lnTo>
                    <a:pt x="984664" y="2270295"/>
                  </a:lnTo>
                  <a:lnTo>
                    <a:pt x="986498" y="2268000"/>
                  </a:lnTo>
                  <a:lnTo>
                    <a:pt x="988331" y="2261493"/>
                  </a:lnTo>
                  <a:lnTo>
                    <a:pt x="990165" y="2239968"/>
                  </a:lnTo>
                  <a:lnTo>
                    <a:pt x="991998" y="2241484"/>
                  </a:lnTo>
                  <a:lnTo>
                    <a:pt x="997499" y="2232203"/>
                  </a:lnTo>
                  <a:lnTo>
                    <a:pt x="999333" y="2241016"/>
                  </a:lnTo>
                  <a:lnTo>
                    <a:pt x="1001167" y="2236548"/>
                  </a:lnTo>
                  <a:lnTo>
                    <a:pt x="1003000" y="2266529"/>
                  </a:lnTo>
                  <a:lnTo>
                    <a:pt x="1010335" y="2263967"/>
                  </a:lnTo>
                  <a:lnTo>
                    <a:pt x="1012168" y="2283676"/>
                  </a:lnTo>
                  <a:lnTo>
                    <a:pt x="1014002" y="2285314"/>
                  </a:lnTo>
                  <a:lnTo>
                    <a:pt x="1015836" y="2281838"/>
                  </a:lnTo>
                  <a:lnTo>
                    <a:pt x="1017669" y="2285793"/>
                  </a:lnTo>
                  <a:lnTo>
                    <a:pt x="1023170" y="2261371"/>
                  </a:lnTo>
                  <a:lnTo>
                    <a:pt x="1025004" y="2256034"/>
                  </a:lnTo>
                  <a:lnTo>
                    <a:pt x="1026838" y="2226131"/>
                  </a:lnTo>
                  <a:lnTo>
                    <a:pt x="1028671" y="2217151"/>
                  </a:lnTo>
                  <a:lnTo>
                    <a:pt x="1030505" y="2217552"/>
                  </a:lnTo>
                  <a:lnTo>
                    <a:pt x="1036006" y="2205575"/>
                  </a:lnTo>
                  <a:lnTo>
                    <a:pt x="1037839" y="2201731"/>
                  </a:lnTo>
                  <a:lnTo>
                    <a:pt x="1039673" y="2202299"/>
                  </a:lnTo>
                  <a:lnTo>
                    <a:pt x="1041507" y="2177543"/>
                  </a:lnTo>
                  <a:lnTo>
                    <a:pt x="1043340" y="2174234"/>
                  </a:lnTo>
                  <a:lnTo>
                    <a:pt x="1048841" y="2170981"/>
                  </a:lnTo>
                  <a:lnTo>
                    <a:pt x="1050675" y="2173833"/>
                  </a:lnTo>
                  <a:lnTo>
                    <a:pt x="1052509" y="2178813"/>
                  </a:lnTo>
                  <a:lnTo>
                    <a:pt x="1054342" y="2165889"/>
                  </a:lnTo>
                  <a:lnTo>
                    <a:pt x="1056176" y="2165076"/>
                  </a:lnTo>
                  <a:lnTo>
                    <a:pt x="1061677" y="2148197"/>
                  </a:lnTo>
                  <a:lnTo>
                    <a:pt x="1063510" y="2144832"/>
                  </a:lnTo>
                  <a:lnTo>
                    <a:pt x="1065344" y="2148096"/>
                  </a:lnTo>
                  <a:lnTo>
                    <a:pt x="1067178" y="2154380"/>
                  </a:lnTo>
                  <a:lnTo>
                    <a:pt x="1069011" y="2139451"/>
                  </a:lnTo>
                  <a:lnTo>
                    <a:pt x="1074512" y="2143216"/>
                  </a:lnTo>
                  <a:lnTo>
                    <a:pt x="1076346" y="2157422"/>
                  </a:lnTo>
                  <a:lnTo>
                    <a:pt x="1078179" y="2144654"/>
                  </a:lnTo>
                  <a:lnTo>
                    <a:pt x="1080013" y="2136944"/>
                  </a:lnTo>
                  <a:lnTo>
                    <a:pt x="1081847" y="2146570"/>
                  </a:lnTo>
                  <a:lnTo>
                    <a:pt x="1087348" y="2173710"/>
                  </a:lnTo>
                  <a:lnTo>
                    <a:pt x="1089181" y="2162636"/>
                  </a:lnTo>
                  <a:lnTo>
                    <a:pt x="1091015" y="2155071"/>
                  </a:lnTo>
                  <a:lnTo>
                    <a:pt x="1092849" y="2142915"/>
                  </a:lnTo>
                  <a:lnTo>
                    <a:pt x="1094682" y="2122014"/>
                  </a:lnTo>
                  <a:lnTo>
                    <a:pt x="1100183" y="2122638"/>
                  </a:lnTo>
                  <a:lnTo>
                    <a:pt x="1102017" y="2119931"/>
                  </a:lnTo>
                  <a:lnTo>
                    <a:pt x="1103850" y="2119797"/>
                  </a:lnTo>
                  <a:lnTo>
                    <a:pt x="1105684" y="2116611"/>
                  </a:lnTo>
                  <a:lnTo>
                    <a:pt x="1107518" y="2118895"/>
                  </a:lnTo>
                  <a:lnTo>
                    <a:pt x="1113019" y="2128153"/>
                  </a:lnTo>
                  <a:lnTo>
                    <a:pt x="1114852" y="2153310"/>
                  </a:lnTo>
                  <a:lnTo>
                    <a:pt x="1116686" y="2156976"/>
                  </a:lnTo>
                  <a:lnTo>
                    <a:pt x="1118520" y="2147517"/>
                  </a:lnTo>
                  <a:lnTo>
                    <a:pt x="1120353" y="2132855"/>
                  </a:lnTo>
                  <a:lnTo>
                    <a:pt x="1127688" y="2122839"/>
                  </a:lnTo>
                  <a:lnTo>
                    <a:pt x="1129521" y="2113948"/>
                  </a:lnTo>
                  <a:lnTo>
                    <a:pt x="1131355" y="2101949"/>
                  </a:lnTo>
                  <a:lnTo>
                    <a:pt x="1133189" y="2103519"/>
                  </a:lnTo>
                  <a:lnTo>
                    <a:pt x="1138690" y="2096155"/>
                  </a:lnTo>
                  <a:lnTo>
                    <a:pt x="1140523" y="2092489"/>
                  </a:lnTo>
                  <a:lnTo>
                    <a:pt x="1142357" y="2074518"/>
                  </a:lnTo>
                  <a:lnTo>
                    <a:pt x="1144191" y="2078162"/>
                  </a:lnTo>
                  <a:lnTo>
                    <a:pt x="1146024" y="2075031"/>
                  </a:lnTo>
                  <a:lnTo>
                    <a:pt x="1151525" y="2079086"/>
                  </a:lnTo>
                  <a:lnTo>
                    <a:pt x="1153359" y="2071287"/>
                  </a:lnTo>
                  <a:lnTo>
                    <a:pt x="1155192" y="2083309"/>
                  </a:lnTo>
                  <a:lnTo>
                    <a:pt x="1157026" y="2094551"/>
                  </a:lnTo>
                  <a:lnTo>
                    <a:pt x="1158860" y="2101681"/>
                  </a:lnTo>
                  <a:lnTo>
                    <a:pt x="1164361" y="2080958"/>
                  </a:lnTo>
                  <a:lnTo>
                    <a:pt x="1166194" y="2083599"/>
                  </a:lnTo>
                  <a:lnTo>
                    <a:pt x="1168028" y="2087532"/>
                  </a:lnTo>
                  <a:lnTo>
                    <a:pt x="1169861" y="2117870"/>
                  </a:lnTo>
                  <a:lnTo>
                    <a:pt x="1171695" y="2123039"/>
                  </a:lnTo>
                  <a:lnTo>
                    <a:pt x="1177196" y="2106049"/>
                  </a:lnTo>
                  <a:lnTo>
                    <a:pt x="1179030" y="2090161"/>
                  </a:lnTo>
                  <a:lnTo>
                    <a:pt x="1180863" y="2086974"/>
                  </a:lnTo>
                  <a:lnTo>
                    <a:pt x="1182697" y="2078173"/>
                  </a:lnTo>
                  <a:lnTo>
                    <a:pt x="1184531" y="2071477"/>
                  </a:lnTo>
                  <a:lnTo>
                    <a:pt x="1190031" y="2066240"/>
                  </a:lnTo>
                  <a:lnTo>
                    <a:pt x="1191865" y="2069583"/>
                  </a:lnTo>
                  <a:lnTo>
                    <a:pt x="1193699" y="2048603"/>
                  </a:lnTo>
                  <a:lnTo>
                    <a:pt x="1195532" y="2043545"/>
                  </a:lnTo>
                  <a:lnTo>
                    <a:pt x="1197366" y="2053439"/>
                  </a:lnTo>
                  <a:lnTo>
                    <a:pt x="1202867" y="2042041"/>
                  </a:lnTo>
                  <a:lnTo>
                    <a:pt x="1204701" y="2049673"/>
                  </a:lnTo>
                  <a:lnTo>
                    <a:pt x="1206534" y="2060436"/>
                  </a:lnTo>
                  <a:lnTo>
                    <a:pt x="1208368" y="2047612"/>
                  </a:lnTo>
                  <a:lnTo>
                    <a:pt x="1210202" y="2062441"/>
                  </a:lnTo>
                  <a:lnTo>
                    <a:pt x="1215702" y="2076535"/>
                  </a:lnTo>
                  <a:lnTo>
                    <a:pt x="1217536" y="2080479"/>
                  </a:lnTo>
                  <a:lnTo>
                    <a:pt x="1219370" y="2103631"/>
                  </a:lnTo>
                  <a:lnTo>
                    <a:pt x="1221203" y="2077471"/>
                  </a:lnTo>
                  <a:lnTo>
                    <a:pt x="1223037" y="2110806"/>
                  </a:lnTo>
                  <a:lnTo>
                    <a:pt x="1228538" y="2103352"/>
                  </a:lnTo>
                  <a:lnTo>
                    <a:pt x="1230372" y="2100534"/>
                  </a:lnTo>
                  <a:lnTo>
                    <a:pt x="1232205" y="2099319"/>
                  </a:lnTo>
                  <a:lnTo>
                    <a:pt x="1234039" y="2076892"/>
                  </a:lnTo>
                  <a:lnTo>
                    <a:pt x="1235872" y="2073917"/>
                  </a:lnTo>
                  <a:lnTo>
                    <a:pt x="1241373" y="2047422"/>
                  </a:lnTo>
                  <a:lnTo>
                    <a:pt x="1243207" y="2047500"/>
                  </a:lnTo>
                  <a:lnTo>
                    <a:pt x="1245041" y="2041373"/>
                  </a:lnTo>
                  <a:lnTo>
                    <a:pt x="1246874" y="2053929"/>
                  </a:lnTo>
                  <a:lnTo>
                    <a:pt x="1248708" y="2046977"/>
                  </a:lnTo>
                  <a:lnTo>
                    <a:pt x="1254209" y="2029351"/>
                  </a:lnTo>
                  <a:lnTo>
                    <a:pt x="1256043" y="2028215"/>
                  </a:lnTo>
                  <a:lnTo>
                    <a:pt x="1257876" y="2028794"/>
                  </a:lnTo>
                  <a:lnTo>
                    <a:pt x="1259710" y="2045395"/>
                  </a:lnTo>
                  <a:lnTo>
                    <a:pt x="1261543" y="2049317"/>
                  </a:lnTo>
                  <a:lnTo>
                    <a:pt x="1267044" y="2032760"/>
                  </a:lnTo>
                  <a:lnTo>
                    <a:pt x="1268878" y="2033418"/>
                  </a:lnTo>
                  <a:lnTo>
                    <a:pt x="1270712" y="2027869"/>
                  </a:lnTo>
                  <a:lnTo>
                    <a:pt x="1274379" y="2049194"/>
                  </a:lnTo>
                  <a:lnTo>
                    <a:pt x="1279880" y="2044581"/>
                  </a:lnTo>
                  <a:lnTo>
                    <a:pt x="1281713" y="2029841"/>
                  </a:lnTo>
                  <a:lnTo>
                    <a:pt x="1283547" y="2029418"/>
                  </a:lnTo>
                  <a:lnTo>
                    <a:pt x="1285381" y="2039802"/>
                  </a:lnTo>
                  <a:lnTo>
                    <a:pt x="1287214" y="2033050"/>
                  </a:lnTo>
                  <a:lnTo>
                    <a:pt x="1292715" y="2036092"/>
                  </a:lnTo>
                  <a:lnTo>
                    <a:pt x="1294549" y="2048693"/>
                  </a:lnTo>
                  <a:lnTo>
                    <a:pt x="1296383" y="2044225"/>
                  </a:lnTo>
                  <a:lnTo>
                    <a:pt x="1298216" y="2037094"/>
                  </a:lnTo>
                  <a:lnTo>
                    <a:pt x="1300050" y="2032571"/>
                  </a:lnTo>
                  <a:lnTo>
                    <a:pt x="1305551" y="2023992"/>
                  </a:lnTo>
                  <a:lnTo>
                    <a:pt x="1307384" y="2030877"/>
                  </a:lnTo>
                  <a:lnTo>
                    <a:pt x="1309218" y="2029485"/>
                  </a:lnTo>
                  <a:lnTo>
                    <a:pt x="1311052" y="2044080"/>
                  </a:lnTo>
                  <a:lnTo>
                    <a:pt x="1312885" y="2036961"/>
                  </a:lnTo>
                  <a:lnTo>
                    <a:pt x="1318386" y="2024059"/>
                  </a:lnTo>
                  <a:lnTo>
                    <a:pt x="1320220" y="2019636"/>
                  </a:lnTo>
                  <a:lnTo>
                    <a:pt x="1322054" y="2016772"/>
                  </a:lnTo>
                  <a:lnTo>
                    <a:pt x="1323887" y="2010210"/>
                  </a:lnTo>
                  <a:lnTo>
                    <a:pt x="1331222" y="2008762"/>
                  </a:lnTo>
                  <a:lnTo>
                    <a:pt x="1333055" y="2010522"/>
                  </a:lnTo>
                  <a:lnTo>
                    <a:pt x="1334889" y="2010277"/>
                  </a:lnTo>
                  <a:lnTo>
                    <a:pt x="1336723" y="2022889"/>
                  </a:lnTo>
                  <a:lnTo>
                    <a:pt x="1344057" y="2002957"/>
                  </a:lnTo>
                  <a:lnTo>
                    <a:pt x="1345891" y="1999024"/>
                  </a:lnTo>
                  <a:lnTo>
                    <a:pt x="1347724" y="1998333"/>
                  </a:lnTo>
                  <a:lnTo>
                    <a:pt x="1349558" y="1993264"/>
                  </a:lnTo>
                  <a:lnTo>
                    <a:pt x="1351392" y="1989599"/>
                  </a:lnTo>
                  <a:lnTo>
                    <a:pt x="1356893" y="1987370"/>
                  </a:lnTo>
                  <a:lnTo>
                    <a:pt x="1358726" y="1999358"/>
                  </a:lnTo>
                  <a:lnTo>
                    <a:pt x="1360560" y="1988819"/>
                  </a:lnTo>
                  <a:lnTo>
                    <a:pt x="1362394" y="1985721"/>
                  </a:lnTo>
                  <a:lnTo>
                    <a:pt x="1364227" y="1999570"/>
                  </a:lnTo>
                  <a:lnTo>
                    <a:pt x="1371562" y="1983749"/>
                  </a:lnTo>
                  <a:lnTo>
                    <a:pt x="1373395" y="1997331"/>
                  </a:lnTo>
                  <a:lnTo>
                    <a:pt x="1375229" y="2021352"/>
                  </a:lnTo>
                  <a:lnTo>
                    <a:pt x="1377063" y="2048893"/>
                  </a:lnTo>
                  <a:lnTo>
                    <a:pt x="1382564" y="2043300"/>
                  </a:lnTo>
                  <a:lnTo>
                    <a:pt x="1384397" y="2048436"/>
                  </a:lnTo>
                  <a:lnTo>
                    <a:pt x="1386231" y="2042498"/>
                  </a:lnTo>
                  <a:lnTo>
                    <a:pt x="1388065" y="2056948"/>
                  </a:lnTo>
                  <a:lnTo>
                    <a:pt x="1389898" y="2068825"/>
                  </a:lnTo>
                  <a:lnTo>
                    <a:pt x="1395399" y="2051756"/>
                  </a:lnTo>
                  <a:lnTo>
                    <a:pt x="1397233" y="2036014"/>
                  </a:lnTo>
                  <a:lnTo>
                    <a:pt x="1399066" y="2042743"/>
                  </a:lnTo>
                  <a:lnTo>
                    <a:pt x="1400900" y="2080813"/>
                  </a:lnTo>
                  <a:lnTo>
                    <a:pt x="1402734" y="2077382"/>
                  </a:lnTo>
                  <a:lnTo>
                    <a:pt x="1408235" y="2087910"/>
                  </a:lnTo>
                  <a:lnTo>
                    <a:pt x="1410068" y="2072557"/>
                  </a:lnTo>
                  <a:lnTo>
                    <a:pt x="1411902" y="2075220"/>
                  </a:lnTo>
                  <a:lnTo>
                    <a:pt x="1413735" y="2063700"/>
                  </a:lnTo>
                  <a:lnTo>
                    <a:pt x="1415569" y="2066998"/>
                  </a:lnTo>
                  <a:lnTo>
                    <a:pt x="1422904" y="2045428"/>
                  </a:lnTo>
                  <a:lnTo>
                    <a:pt x="1424737" y="2040259"/>
                  </a:lnTo>
                  <a:lnTo>
                    <a:pt x="1426571" y="2032192"/>
                  </a:lnTo>
                  <a:lnTo>
                    <a:pt x="1428405" y="2029496"/>
                  </a:lnTo>
                  <a:lnTo>
                    <a:pt x="1433906" y="2030788"/>
                  </a:lnTo>
                  <a:lnTo>
                    <a:pt x="1435739" y="2045729"/>
                  </a:lnTo>
                  <a:lnTo>
                    <a:pt x="1437573" y="2033875"/>
                  </a:lnTo>
                  <a:lnTo>
                    <a:pt x="1439406" y="2036437"/>
                  </a:lnTo>
                  <a:lnTo>
                    <a:pt x="1441240" y="2034710"/>
                  </a:lnTo>
                  <a:lnTo>
                    <a:pt x="1446741" y="2022209"/>
                  </a:lnTo>
                  <a:lnTo>
                    <a:pt x="1448575" y="2019313"/>
                  </a:lnTo>
                  <a:lnTo>
                    <a:pt x="1450408" y="2018778"/>
                  </a:lnTo>
                  <a:lnTo>
                    <a:pt x="1452242" y="2014121"/>
                  </a:lnTo>
                  <a:lnTo>
                    <a:pt x="1454076" y="1996595"/>
                  </a:lnTo>
                  <a:lnTo>
                    <a:pt x="1459576" y="1996818"/>
                  </a:lnTo>
                  <a:lnTo>
                    <a:pt x="1461410" y="1994646"/>
                  </a:lnTo>
                  <a:lnTo>
                    <a:pt x="1463244" y="1988897"/>
                  </a:lnTo>
                  <a:lnTo>
                    <a:pt x="1465077" y="1983738"/>
                  </a:lnTo>
                  <a:lnTo>
                    <a:pt x="1466911" y="1984017"/>
                  </a:lnTo>
                  <a:lnTo>
                    <a:pt x="1472412" y="1983437"/>
                  </a:lnTo>
                  <a:lnTo>
                    <a:pt x="1474246" y="1973466"/>
                  </a:lnTo>
                  <a:lnTo>
                    <a:pt x="1476079" y="1965945"/>
                  </a:lnTo>
                  <a:lnTo>
                    <a:pt x="1477913" y="1966369"/>
                  </a:lnTo>
                  <a:lnTo>
                    <a:pt x="1479747" y="1972976"/>
                  </a:lnTo>
                  <a:lnTo>
                    <a:pt x="1485247" y="1966391"/>
                  </a:lnTo>
                  <a:lnTo>
                    <a:pt x="1487081" y="1957077"/>
                  </a:lnTo>
                  <a:lnTo>
                    <a:pt x="1488915" y="1964263"/>
                  </a:lnTo>
                  <a:lnTo>
                    <a:pt x="1490748" y="1966480"/>
                  </a:lnTo>
                  <a:lnTo>
                    <a:pt x="1492582" y="1965522"/>
                  </a:lnTo>
                  <a:lnTo>
                    <a:pt x="1498083" y="1958135"/>
                  </a:lnTo>
                  <a:lnTo>
                    <a:pt x="1499917" y="1958080"/>
                  </a:lnTo>
                  <a:lnTo>
                    <a:pt x="1501750" y="1962358"/>
                  </a:lnTo>
                  <a:lnTo>
                    <a:pt x="1503584" y="1952698"/>
                  </a:lnTo>
                  <a:lnTo>
                    <a:pt x="1510918" y="1942292"/>
                  </a:lnTo>
                  <a:lnTo>
                    <a:pt x="1512752" y="1940064"/>
                  </a:lnTo>
                  <a:lnTo>
                    <a:pt x="1514586" y="1947852"/>
                  </a:lnTo>
                  <a:lnTo>
                    <a:pt x="1516419" y="1943406"/>
                  </a:lnTo>
                  <a:lnTo>
                    <a:pt x="1518253" y="1934571"/>
                  </a:lnTo>
                  <a:lnTo>
                    <a:pt x="1523754" y="1932220"/>
                  </a:lnTo>
                  <a:lnTo>
                    <a:pt x="1525588" y="1931307"/>
                  </a:lnTo>
                  <a:lnTo>
                    <a:pt x="1527421" y="1916433"/>
                  </a:lnTo>
                  <a:lnTo>
                    <a:pt x="1529255" y="1915297"/>
                  </a:lnTo>
                  <a:lnTo>
                    <a:pt x="1531088" y="1937067"/>
                  </a:lnTo>
                  <a:lnTo>
                    <a:pt x="1536589" y="1931062"/>
                  </a:lnTo>
                  <a:lnTo>
                    <a:pt x="1538423" y="1920310"/>
                  </a:lnTo>
                  <a:lnTo>
                    <a:pt x="1540257" y="1921681"/>
                  </a:lnTo>
                  <a:lnTo>
                    <a:pt x="1542090" y="1918639"/>
                  </a:lnTo>
                  <a:lnTo>
                    <a:pt x="1543924" y="1909046"/>
                  </a:lnTo>
                  <a:lnTo>
                    <a:pt x="1549425" y="1914873"/>
                  </a:lnTo>
                  <a:lnTo>
                    <a:pt x="1551258" y="1946448"/>
                  </a:lnTo>
                  <a:lnTo>
                    <a:pt x="1553092" y="1937925"/>
                  </a:lnTo>
                  <a:lnTo>
                    <a:pt x="1554926" y="1920745"/>
                  </a:lnTo>
                  <a:lnTo>
                    <a:pt x="1556759" y="1943128"/>
                  </a:lnTo>
                  <a:lnTo>
                    <a:pt x="1562260" y="1925781"/>
                  </a:lnTo>
                  <a:lnTo>
                    <a:pt x="1564094" y="1957712"/>
                  </a:lnTo>
                  <a:lnTo>
                    <a:pt x="1565928" y="1966291"/>
                  </a:lnTo>
                  <a:lnTo>
                    <a:pt x="1567761" y="2008350"/>
                  </a:lnTo>
                  <a:lnTo>
                    <a:pt x="1569595" y="2027591"/>
                  </a:lnTo>
                  <a:lnTo>
                    <a:pt x="1575096" y="1973165"/>
                  </a:lnTo>
                  <a:lnTo>
                    <a:pt x="1576929" y="1977555"/>
                  </a:lnTo>
                  <a:lnTo>
                    <a:pt x="1578763" y="1959862"/>
                  </a:lnTo>
                  <a:lnTo>
                    <a:pt x="1580597" y="1975716"/>
                  </a:lnTo>
                  <a:lnTo>
                    <a:pt x="1582430" y="1999960"/>
                  </a:lnTo>
                  <a:lnTo>
                    <a:pt x="1587931" y="1998556"/>
                  </a:lnTo>
                  <a:lnTo>
                    <a:pt x="1589765" y="2016539"/>
                  </a:lnTo>
                  <a:lnTo>
                    <a:pt x="1591599" y="2022945"/>
                  </a:lnTo>
                  <a:lnTo>
                    <a:pt x="1593432" y="2071365"/>
                  </a:lnTo>
                  <a:lnTo>
                    <a:pt x="1595266" y="2053428"/>
                  </a:lnTo>
                  <a:lnTo>
                    <a:pt x="1600767" y="2069070"/>
                  </a:lnTo>
                  <a:lnTo>
                    <a:pt x="1602600" y="2068647"/>
                  </a:lnTo>
                  <a:lnTo>
                    <a:pt x="1604434" y="2075421"/>
                  </a:lnTo>
                  <a:lnTo>
                    <a:pt x="1606268" y="2036303"/>
                  </a:lnTo>
                  <a:lnTo>
                    <a:pt x="1608101" y="2051511"/>
                  </a:lnTo>
                  <a:lnTo>
                    <a:pt x="1615436" y="2072346"/>
                  </a:lnTo>
                  <a:lnTo>
                    <a:pt x="1617269" y="2041518"/>
                  </a:lnTo>
                  <a:lnTo>
                    <a:pt x="1619103" y="2036560"/>
                  </a:lnTo>
                  <a:lnTo>
                    <a:pt x="1620937" y="2078841"/>
                  </a:lnTo>
                  <a:lnTo>
                    <a:pt x="1626438" y="2094896"/>
                  </a:lnTo>
                  <a:lnTo>
                    <a:pt x="1628271" y="2082050"/>
                  </a:lnTo>
                  <a:lnTo>
                    <a:pt x="1630105" y="2089080"/>
                  </a:lnTo>
                  <a:lnTo>
                    <a:pt x="1631939" y="2054375"/>
                  </a:lnTo>
                  <a:lnTo>
                    <a:pt x="1633772" y="2049071"/>
                  </a:lnTo>
                  <a:lnTo>
                    <a:pt x="1639273" y="2051266"/>
                  </a:lnTo>
                  <a:lnTo>
                    <a:pt x="1641107" y="2022744"/>
                  </a:lnTo>
                  <a:lnTo>
                    <a:pt x="1642940" y="2023435"/>
                  </a:lnTo>
                  <a:lnTo>
                    <a:pt x="1644774" y="2021842"/>
                  </a:lnTo>
                  <a:lnTo>
                    <a:pt x="1646608" y="2020204"/>
                  </a:lnTo>
                  <a:lnTo>
                    <a:pt x="1652109" y="2025006"/>
                  </a:lnTo>
                  <a:lnTo>
                    <a:pt x="1653942" y="2044938"/>
                  </a:lnTo>
                  <a:lnTo>
                    <a:pt x="1655776" y="2048581"/>
                  </a:lnTo>
                  <a:lnTo>
                    <a:pt x="1657610" y="2069026"/>
                  </a:lnTo>
                  <a:lnTo>
                    <a:pt x="1659443" y="2065605"/>
                  </a:lnTo>
                  <a:lnTo>
                    <a:pt x="1664944" y="2068045"/>
                  </a:lnTo>
                  <a:lnTo>
                    <a:pt x="1666778" y="2105180"/>
                  </a:lnTo>
                  <a:lnTo>
                    <a:pt x="1668611" y="2116911"/>
                  </a:lnTo>
                  <a:lnTo>
                    <a:pt x="1670445" y="2120633"/>
                  </a:lnTo>
                  <a:lnTo>
                    <a:pt x="1672279" y="2125969"/>
                  </a:lnTo>
                  <a:lnTo>
                    <a:pt x="1679613" y="2119864"/>
                  </a:lnTo>
                  <a:lnTo>
                    <a:pt x="1681447" y="2083977"/>
                  </a:lnTo>
                  <a:lnTo>
                    <a:pt x="1683280" y="2072858"/>
                  </a:lnTo>
                  <a:lnTo>
                    <a:pt x="1685114" y="2064268"/>
                  </a:lnTo>
                  <a:lnTo>
                    <a:pt x="1690615" y="2063388"/>
                  </a:lnTo>
                  <a:lnTo>
                    <a:pt x="1692449" y="2044905"/>
                  </a:lnTo>
                  <a:lnTo>
                    <a:pt x="1694282" y="2045094"/>
                  </a:lnTo>
                  <a:lnTo>
                    <a:pt x="1696116" y="2043634"/>
                  </a:lnTo>
                  <a:lnTo>
                    <a:pt x="1697950" y="2078841"/>
                  </a:lnTo>
                  <a:lnTo>
                    <a:pt x="1703451" y="2071744"/>
                  </a:lnTo>
                  <a:lnTo>
                    <a:pt x="1705284" y="2058118"/>
                  </a:lnTo>
                  <a:lnTo>
                    <a:pt x="1707118" y="2073594"/>
                  </a:lnTo>
                  <a:lnTo>
                    <a:pt x="1708951" y="2046765"/>
                  </a:lnTo>
                  <a:lnTo>
                    <a:pt x="1710785" y="2036749"/>
                  </a:lnTo>
                  <a:lnTo>
                    <a:pt x="1716286" y="2022989"/>
                  </a:lnTo>
                  <a:lnTo>
                    <a:pt x="1718120" y="2024293"/>
                  </a:lnTo>
                  <a:lnTo>
                    <a:pt x="1719953" y="2032883"/>
                  </a:lnTo>
                  <a:lnTo>
                    <a:pt x="1721787" y="2038008"/>
                  </a:lnTo>
                  <a:lnTo>
                    <a:pt x="1723621" y="2037930"/>
                  </a:lnTo>
                  <a:lnTo>
                    <a:pt x="1729121" y="2010901"/>
                  </a:lnTo>
                  <a:lnTo>
                    <a:pt x="1730955" y="2016917"/>
                  </a:lnTo>
                  <a:lnTo>
                    <a:pt x="1732789" y="2009363"/>
                  </a:lnTo>
                  <a:lnTo>
                    <a:pt x="1734622" y="2010957"/>
                  </a:lnTo>
                  <a:lnTo>
                    <a:pt x="1736456" y="2015603"/>
                  </a:lnTo>
                  <a:lnTo>
                    <a:pt x="1741957" y="2008751"/>
                  </a:lnTo>
                  <a:lnTo>
                    <a:pt x="1743791" y="2016249"/>
                  </a:lnTo>
                  <a:lnTo>
                    <a:pt x="1745624" y="2051445"/>
                  </a:lnTo>
                  <a:lnTo>
                    <a:pt x="1747458" y="2057973"/>
                  </a:lnTo>
                  <a:lnTo>
                    <a:pt x="1749292" y="2062831"/>
                  </a:lnTo>
                  <a:lnTo>
                    <a:pt x="1754792" y="2062686"/>
                  </a:lnTo>
                  <a:lnTo>
                    <a:pt x="1756626" y="2048024"/>
                  </a:lnTo>
                  <a:lnTo>
                    <a:pt x="1758460" y="2046219"/>
                  </a:lnTo>
                  <a:lnTo>
                    <a:pt x="1760293" y="2066864"/>
                  </a:lnTo>
                  <a:lnTo>
                    <a:pt x="1762127" y="2071254"/>
                  </a:lnTo>
                  <a:lnTo>
                    <a:pt x="1767628" y="2076078"/>
                  </a:lnTo>
                  <a:lnTo>
                    <a:pt x="1769462" y="2093336"/>
                  </a:lnTo>
                  <a:lnTo>
                    <a:pt x="1771295" y="2089481"/>
                  </a:lnTo>
                  <a:lnTo>
                    <a:pt x="1773129" y="2098517"/>
                  </a:lnTo>
                  <a:lnTo>
                    <a:pt x="1774962" y="2079164"/>
                  </a:lnTo>
                  <a:lnTo>
                    <a:pt x="1780463" y="2096623"/>
                  </a:lnTo>
                  <a:lnTo>
                    <a:pt x="1782297" y="2096166"/>
                  </a:lnTo>
                  <a:lnTo>
                    <a:pt x="1784131" y="2061672"/>
                  </a:lnTo>
                  <a:lnTo>
                    <a:pt x="1785964" y="2050743"/>
                  </a:lnTo>
                  <a:lnTo>
                    <a:pt x="1787798" y="2034688"/>
                  </a:lnTo>
                  <a:lnTo>
                    <a:pt x="1795133" y="2048804"/>
                  </a:lnTo>
                  <a:lnTo>
                    <a:pt x="1796966" y="2040972"/>
                  </a:lnTo>
                  <a:lnTo>
                    <a:pt x="1798800" y="2035056"/>
                  </a:lnTo>
                  <a:lnTo>
                    <a:pt x="1800633" y="2029073"/>
                  </a:lnTo>
                  <a:lnTo>
                    <a:pt x="1806134" y="2015313"/>
                  </a:lnTo>
                  <a:lnTo>
                    <a:pt x="1807968" y="2016204"/>
                  </a:lnTo>
                  <a:lnTo>
                    <a:pt x="1809802" y="2011781"/>
                  </a:lnTo>
                  <a:lnTo>
                    <a:pt x="1811635" y="2012238"/>
                  </a:lnTo>
                  <a:lnTo>
                    <a:pt x="1813469" y="2011202"/>
                  </a:lnTo>
                  <a:lnTo>
                    <a:pt x="1818970" y="1992128"/>
                  </a:lnTo>
                  <a:lnTo>
                    <a:pt x="1820803" y="1995392"/>
                  </a:lnTo>
                  <a:lnTo>
                    <a:pt x="1822637" y="2001520"/>
                  </a:lnTo>
                  <a:lnTo>
                    <a:pt x="1824471" y="2012049"/>
                  </a:lnTo>
                  <a:lnTo>
                    <a:pt x="1826304" y="1985487"/>
                  </a:lnTo>
                  <a:lnTo>
                    <a:pt x="1831805" y="1992740"/>
                  </a:lnTo>
                  <a:lnTo>
                    <a:pt x="1833639" y="1986568"/>
                  </a:lnTo>
                  <a:lnTo>
                    <a:pt x="1835473" y="1989877"/>
                  </a:lnTo>
                  <a:lnTo>
                    <a:pt x="1837306" y="1993810"/>
                  </a:lnTo>
                  <a:lnTo>
                    <a:pt x="1839140" y="1988195"/>
                  </a:lnTo>
                  <a:lnTo>
                    <a:pt x="1844641" y="1998456"/>
                  </a:lnTo>
                  <a:lnTo>
                    <a:pt x="1846474" y="1972029"/>
                  </a:lnTo>
                  <a:lnTo>
                    <a:pt x="1848308" y="1972898"/>
                  </a:lnTo>
                  <a:lnTo>
                    <a:pt x="1850142" y="1975026"/>
                  </a:lnTo>
                  <a:lnTo>
                    <a:pt x="1851975" y="1967126"/>
                  </a:lnTo>
                  <a:lnTo>
                    <a:pt x="1857476" y="1966937"/>
                  </a:lnTo>
                  <a:lnTo>
                    <a:pt x="1859310" y="1961979"/>
                  </a:lnTo>
                  <a:lnTo>
                    <a:pt x="1861144" y="1952698"/>
                  </a:lnTo>
                  <a:lnTo>
                    <a:pt x="1862977" y="1957478"/>
                  </a:lnTo>
                  <a:lnTo>
                    <a:pt x="1864811" y="1954826"/>
                  </a:lnTo>
                  <a:lnTo>
                    <a:pt x="1870312" y="1945334"/>
                  </a:lnTo>
                  <a:lnTo>
                    <a:pt x="1872145" y="1966291"/>
                  </a:lnTo>
                  <a:lnTo>
                    <a:pt x="1873979" y="1952620"/>
                  </a:lnTo>
                  <a:lnTo>
                    <a:pt x="1875813" y="1950292"/>
                  </a:lnTo>
                  <a:lnTo>
                    <a:pt x="1877646" y="1947150"/>
                  </a:lnTo>
                  <a:lnTo>
                    <a:pt x="1883147" y="1944320"/>
                  </a:lnTo>
                  <a:lnTo>
                    <a:pt x="1884981" y="1944298"/>
                  </a:lnTo>
                  <a:lnTo>
                    <a:pt x="1886814" y="1947852"/>
                  </a:lnTo>
                  <a:lnTo>
                    <a:pt x="1888648" y="1946370"/>
                  </a:lnTo>
                  <a:lnTo>
                    <a:pt x="1890482" y="1946949"/>
                  </a:lnTo>
                  <a:lnTo>
                    <a:pt x="1895983" y="1945701"/>
                  </a:lnTo>
                  <a:lnTo>
                    <a:pt x="1897816" y="1935462"/>
                  </a:lnTo>
                  <a:lnTo>
                    <a:pt x="1899650" y="1930571"/>
                  </a:lnTo>
                  <a:lnTo>
                    <a:pt x="1901484" y="1904835"/>
                  </a:lnTo>
                  <a:lnTo>
                    <a:pt x="1903317" y="1899498"/>
                  </a:lnTo>
                  <a:lnTo>
                    <a:pt x="1908818" y="1902395"/>
                  </a:lnTo>
                  <a:lnTo>
                    <a:pt x="1910652" y="1913369"/>
                  </a:lnTo>
                  <a:lnTo>
                    <a:pt x="1912485" y="1907453"/>
                  </a:lnTo>
                  <a:lnTo>
                    <a:pt x="1914319" y="1913213"/>
                  </a:lnTo>
                  <a:lnTo>
                    <a:pt x="1916153" y="1929179"/>
                  </a:lnTo>
                  <a:lnTo>
                    <a:pt x="1921654" y="1930805"/>
                  </a:lnTo>
                  <a:lnTo>
                    <a:pt x="1923487" y="1952431"/>
                  </a:lnTo>
                  <a:lnTo>
                    <a:pt x="1925321" y="1952152"/>
                  </a:lnTo>
                  <a:lnTo>
                    <a:pt x="1927155" y="1931986"/>
                  </a:lnTo>
                  <a:lnTo>
                    <a:pt x="1928988" y="1928599"/>
                  </a:lnTo>
                  <a:lnTo>
                    <a:pt x="1934489" y="1930705"/>
                  </a:lnTo>
                  <a:lnTo>
                    <a:pt x="1936323" y="1949768"/>
                  </a:lnTo>
                  <a:lnTo>
                    <a:pt x="1938156" y="1930137"/>
                  </a:lnTo>
                  <a:lnTo>
                    <a:pt x="1941824" y="1940108"/>
                  </a:lnTo>
                  <a:lnTo>
                    <a:pt x="1947325" y="1941936"/>
                  </a:lnTo>
                  <a:lnTo>
                    <a:pt x="1949158" y="1949969"/>
                  </a:lnTo>
                  <a:lnTo>
                    <a:pt x="1950992" y="1921536"/>
                  </a:lnTo>
                  <a:lnTo>
                    <a:pt x="1952825" y="1904311"/>
                  </a:lnTo>
                  <a:lnTo>
                    <a:pt x="1954659" y="1900768"/>
                  </a:lnTo>
                  <a:lnTo>
                    <a:pt x="1960160" y="1902540"/>
                  </a:lnTo>
                  <a:lnTo>
                    <a:pt x="1961994" y="1901838"/>
                  </a:lnTo>
                  <a:lnTo>
                    <a:pt x="1963827" y="1896791"/>
                  </a:lnTo>
                  <a:lnTo>
                    <a:pt x="1965661" y="1891532"/>
                  </a:lnTo>
                  <a:lnTo>
                    <a:pt x="1967495" y="1883287"/>
                  </a:lnTo>
                  <a:lnTo>
                    <a:pt x="1972996" y="1883220"/>
                  </a:lnTo>
                  <a:lnTo>
                    <a:pt x="1974829" y="1881961"/>
                  </a:lnTo>
                  <a:lnTo>
                    <a:pt x="1976663" y="1889047"/>
                  </a:lnTo>
                  <a:lnTo>
                    <a:pt x="1978496" y="1880535"/>
                  </a:lnTo>
                  <a:lnTo>
                    <a:pt x="1980330" y="1879377"/>
                  </a:lnTo>
                  <a:lnTo>
                    <a:pt x="1985831" y="1875845"/>
                  </a:lnTo>
                  <a:lnTo>
                    <a:pt x="1987665" y="1867466"/>
                  </a:lnTo>
                  <a:lnTo>
                    <a:pt x="1989498" y="1862743"/>
                  </a:lnTo>
                  <a:lnTo>
                    <a:pt x="1991332" y="1865049"/>
                  </a:lnTo>
                  <a:lnTo>
                    <a:pt x="1998666" y="1864191"/>
                  </a:lnTo>
                  <a:lnTo>
                    <a:pt x="2000500" y="1863110"/>
                  </a:lnTo>
                  <a:lnTo>
                    <a:pt x="2002334" y="1861695"/>
                  </a:lnTo>
                  <a:lnTo>
                    <a:pt x="2004167" y="1863812"/>
                  </a:lnTo>
                  <a:lnTo>
                    <a:pt x="2006001" y="1864079"/>
                  </a:lnTo>
                  <a:lnTo>
                    <a:pt x="2011502" y="1848225"/>
                  </a:lnTo>
                  <a:lnTo>
                    <a:pt x="2013336" y="1850086"/>
                  </a:lnTo>
                  <a:lnTo>
                    <a:pt x="2015169" y="1843000"/>
                  </a:lnTo>
                  <a:lnTo>
                    <a:pt x="2017003" y="1846019"/>
                  </a:lnTo>
                  <a:lnTo>
                    <a:pt x="2018837" y="1848637"/>
                  </a:lnTo>
                  <a:lnTo>
                    <a:pt x="2024337" y="1850587"/>
                  </a:lnTo>
                  <a:lnTo>
                    <a:pt x="2026171" y="1845317"/>
                  </a:lnTo>
                  <a:lnTo>
                    <a:pt x="2028005" y="1832527"/>
                  </a:lnTo>
                  <a:lnTo>
                    <a:pt x="2029838" y="1834978"/>
                  </a:lnTo>
                  <a:lnTo>
                    <a:pt x="2031672" y="1824416"/>
                  </a:lnTo>
                  <a:lnTo>
                    <a:pt x="2039007" y="1822433"/>
                  </a:lnTo>
                  <a:lnTo>
                    <a:pt x="2040840" y="1837028"/>
                  </a:lnTo>
                  <a:lnTo>
                    <a:pt x="2042674" y="1838878"/>
                  </a:lnTo>
                  <a:lnTo>
                    <a:pt x="2044507" y="1835435"/>
                  </a:lnTo>
                  <a:lnTo>
                    <a:pt x="2050008" y="1827090"/>
                  </a:lnTo>
                  <a:lnTo>
                    <a:pt x="2051842" y="1826711"/>
                  </a:lnTo>
                  <a:lnTo>
                    <a:pt x="2053676" y="1820639"/>
                  </a:lnTo>
                  <a:lnTo>
                    <a:pt x="2055509" y="1817397"/>
                  </a:lnTo>
                  <a:lnTo>
                    <a:pt x="2057343" y="1843245"/>
                  </a:lnTo>
                  <a:lnTo>
                    <a:pt x="2062844" y="1832349"/>
                  </a:lnTo>
                  <a:lnTo>
                    <a:pt x="2064677" y="1808428"/>
                  </a:lnTo>
                  <a:lnTo>
                    <a:pt x="2066511" y="1812394"/>
                  </a:lnTo>
                  <a:lnTo>
                    <a:pt x="2068345" y="1808974"/>
                  </a:lnTo>
                  <a:lnTo>
                    <a:pt x="2070178" y="1804774"/>
                  </a:lnTo>
                  <a:lnTo>
                    <a:pt x="2075679" y="1795660"/>
                  </a:lnTo>
                  <a:lnTo>
                    <a:pt x="2077513" y="1789510"/>
                  </a:lnTo>
                  <a:lnTo>
                    <a:pt x="2079347" y="1793621"/>
                  </a:lnTo>
                  <a:lnTo>
                    <a:pt x="2081180" y="1792518"/>
                  </a:lnTo>
                  <a:lnTo>
                    <a:pt x="2083014" y="1784407"/>
                  </a:lnTo>
                  <a:lnTo>
                    <a:pt x="2088515" y="1780875"/>
                  </a:lnTo>
                  <a:lnTo>
                    <a:pt x="2090348" y="1785677"/>
                  </a:lnTo>
                  <a:lnTo>
                    <a:pt x="2092182" y="1776419"/>
                  </a:lnTo>
                  <a:lnTo>
                    <a:pt x="2094016" y="1771840"/>
                  </a:lnTo>
                  <a:lnTo>
                    <a:pt x="2095849" y="1768965"/>
                  </a:lnTo>
                  <a:lnTo>
                    <a:pt x="2103184" y="1799682"/>
                  </a:lnTo>
                  <a:lnTo>
                    <a:pt x="2105018" y="1808640"/>
                  </a:lnTo>
                  <a:lnTo>
                    <a:pt x="2106851" y="1810088"/>
                  </a:lnTo>
                  <a:lnTo>
                    <a:pt x="2108685" y="1794735"/>
                  </a:lnTo>
                  <a:lnTo>
                    <a:pt x="2114186" y="1786558"/>
                  </a:lnTo>
                  <a:lnTo>
                    <a:pt x="2116019" y="1809832"/>
                  </a:lnTo>
                  <a:lnTo>
                    <a:pt x="2117853" y="1807481"/>
                  </a:lnTo>
                  <a:lnTo>
                    <a:pt x="2119687" y="1782380"/>
                  </a:lnTo>
                  <a:lnTo>
                    <a:pt x="2121520" y="1793320"/>
                  </a:lnTo>
                  <a:lnTo>
                    <a:pt x="2127021" y="1805598"/>
                  </a:lnTo>
                  <a:lnTo>
                    <a:pt x="2128855" y="1792574"/>
                  </a:lnTo>
                  <a:lnTo>
                    <a:pt x="2130689" y="1794579"/>
                  </a:lnTo>
                  <a:lnTo>
                    <a:pt x="2132522" y="1822333"/>
                  </a:lnTo>
                  <a:lnTo>
                    <a:pt x="2134356" y="1812116"/>
                  </a:lnTo>
                  <a:lnTo>
                    <a:pt x="2139857" y="1820907"/>
                  </a:lnTo>
                  <a:lnTo>
                    <a:pt x="2141690" y="1837084"/>
                  </a:lnTo>
                  <a:lnTo>
                    <a:pt x="2143524" y="1864926"/>
                  </a:lnTo>
                  <a:lnTo>
                    <a:pt x="2145358" y="1846164"/>
                  </a:lnTo>
                  <a:lnTo>
                    <a:pt x="2147191" y="1840059"/>
                  </a:lnTo>
                  <a:lnTo>
                    <a:pt x="2152692" y="1818689"/>
                  </a:lnTo>
                  <a:lnTo>
                    <a:pt x="2154526" y="1823826"/>
                  </a:lnTo>
                  <a:lnTo>
                    <a:pt x="2156359" y="1819625"/>
                  </a:lnTo>
                  <a:lnTo>
                    <a:pt x="2158193" y="1806122"/>
                  </a:lnTo>
                  <a:lnTo>
                    <a:pt x="2160027" y="1801509"/>
                  </a:lnTo>
                  <a:lnTo>
                    <a:pt x="2165528" y="1805531"/>
                  </a:lnTo>
                  <a:lnTo>
                    <a:pt x="2167361" y="1795226"/>
                  </a:lnTo>
                  <a:lnTo>
                    <a:pt x="2169195" y="1785399"/>
                  </a:lnTo>
                  <a:lnTo>
                    <a:pt x="2171029" y="1788106"/>
                  </a:lnTo>
                  <a:lnTo>
                    <a:pt x="2172862" y="1780775"/>
                  </a:lnTo>
                  <a:lnTo>
                    <a:pt x="2178363" y="1780263"/>
                  </a:lnTo>
                  <a:lnTo>
                    <a:pt x="2180197" y="1780530"/>
                  </a:lnTo>
                  <a:lnTo>
                    <a:pt x="2182030" y="1777288"/>
                  </a:lnTo>
                  <a:lnTo>
                    <a:pt x="2183864" y="1779550"/>
                  </a:lnTo>
                  <a:lnTo>
                    <a:pt x="2185698" y="1785499"/>
                  </a:lnTo>
                  <a:lnTo>
                    <a:pt x="2191199" y="1789633"/>
                  </a:lnTo>
                  <a:lnTo>
                    <a:pt x="2193032" y="1801108"/>
                  </a:lnTo>
                  <a:lnTo>
                    <a:pt x="2194866" y="1800830"/>
                  </a:lnTo>
                  <a:lnTo>
                    <a:pt x="2196700" y="1800707"/>
                  </a:lnTo>
                  <a:lnTo>
                    <a:pt x="2198533" y="1794958"/>
                  </a:lnTo>
                  <a:lnTo>
                    <a:pt x="2204034" y="1811158"/>
                  </a:lnTo>
                  <a:lnTo>
                    <a:pt x="2205868" y="1802824"/>
                  </a:lnTo>
                  <a:lnTo>
                    <a:pt x="2207701" y="1783059"/>
                  </a:lnTo>
                  <a:lnTo>
                    <a:pt x="2209535" y="1775238"/>
                  </a:lnTo>
                  <a:lnTo>
                    <a:pt x="2216870" y="1777611"/>
                  </a:lnTo>
                  <a:lnTo>
                    <a:pt x="2218703" y="1764252"/>
                  </a:lnTo>
                  <a:lnTo>
                    <a:pt x="2220537" y="1754871"/>
                  </a:lnTo>
                  <a:lnTo>
                    <a:pt x="2222370" y="1749501"/>
                  </a:lnTo>
                  <a:lnTo>
                    <a:pt x="2224204" y="1746014"/>
                  </a:lnTo>
                  <a:lnTo>
                    <a:pt x="2229705" y="1748677"/>
                  </a:lnTo>
                  <a:lnTo>
                    <a:pt x="2231539" y="1753802"/>
                  </a:lnTo>
                  <a:lnTo>
                    <a:pt x="2233372" y="1764163"/>
                  </a:lnTo>
                  <a:lnTo>
                    <a:pt x="2235206" y="1777778"/>
                  </a:lnTo>
                  <a:lnTo>
                    <a:pt x="2237040" y="1772096"/>
                  </a:lnTo>
                  <a:lnTo>
                    <a:pt x="2242541" y="1765311"/>
                  </a:lnTo>
                  <a:lnTo>
                    <a:pt x="2244374" y="1753200"/>
                  </a:lnTo>
                  <a:lnTo>
                    <a:pt x="2246208" y="1770001"/>
                  </a:lnTo>
                  <a:lnTo>
                    <a:pt x="2248041" y="1762682"/>
                  </a:lnTo>
                  <a:lnTo>
                    <a:pt x="2249875" y="1774803"/>
                  </a:lnTo>
                  <a:lnTo>
                    <a:pt x="2255376" y="1784051"/>
                  </a:lnTo>
                  <a:lnTo>
                    <a:pt x="2257210" y="1784597"/>
                  </a:lnTo>
                  <a:lnTo>
                    <a:pt x="2259043" y="1771561"/>
                  </a:lnTo>
                  <a:lnTo>
                    <a:pt x="2260877" y="1768308"/>
                  </a:lnTo>
                  <a:lnTo>
                    <a:pt x="2262711" y="1779817"/>
                  </a:lnTo>
                  <a:lnTo>
                    <a:pt x="2268211" y="1797532"/>
                  </a:lnTo>
                  <a:lnTo>
                    <a:pt x="2270045" y="1798746"/>
                  </a:lnTo>
                  <a:lnTo>
                    <a:pt x="2271879" y="1794078"/>
                  </a:lnTo>
                  <a:lnTo>
                    <a:pt x="2273712" y="1788262"/>
                  </a:lnTo>
                  <a:lnTo>
                    <a:pt x="2275546" y="1782235"/>
                  </a:lnTo>
                  <a:lnTo>
                    <a:pt x="2282881" y="1766525"/>
                  </a:lnTo>
                  <a:lnTo>
                    <a:pt x="2284714" y="1800674"/>
                  </a:lnTo>
                  <a:lnTo>
                    <a:pt x="2286548" y="1802468"/>
                  </a:lnTo>
                  <a:lnTo>
                    <a:pt x="2288382" y="1816706"/>
                  </a:lnTo>
                  <a:lnTo>
                    <a:pt x="2293882" y="1832293"/>
                  </a:lnTo>
                  <a:lnTo>
                    <a:pt x="2295716" y="1833663"/>
                  </a:lnTo>
                  <a:lnTo>
                    <a:pt x="2297550" y="1839658"/>
                  </a:lnTo>
                  <a:lnTo>
                    <a:pt x="2299383" y="1829140"/>
                  </a:lnTo>
                  <a:lnTo>
                    <a:pt x="2301217" y="1849217"/>
                  </a:lnTo>
                  <a:lnTo>
                    <a:pt x="2306718" y="1848270"/>
                  </a:lnTo>
                  <a:lnTo>
                    <a:pt x="2308552" y="1830399"/>
                  </a:lnTo>
                  <a:lnTo>
                    <a:pt x="2310385" y="1855411"/>
                  </a:lnTo>
                  <a:lnTo>
                    <a:pt x="2312219" y="1852938"/>
                  </a:lnTo>
                  <a:lnTo>
                    <a:pt x="2314052" y="1848637"/>
                  </a:lnTo>
                  <a:lnTo>
                    <a:pt x="2319553" y="1840994"/>
                  </a:lnTo>
                  <a:lnTo>
                    <a:pt x="2321387" y="1821876"/>
                  </a:lnTo>
                  <a:lnTo>
                    <a:pt x="2323221" y="1831212"/>
                  </a:lnTo>
                  <a:lnTo>
                    <a:pt x="2325054" y="1835268"/>
                  </a:lnTo>
                  <a:lnTo>
                    <a:pt x="2326888" y="1852036"/>
                  </a:lnTo>
                  <a:lnTo>
                    <a:pt x="2332389" y="1839056"/>
                  </a:lnTo>
                  <a:lnTo>
                    <a:pt x="2334222" y="1820595"/>
                  </a:lnTo>
                  <a:lnTo>
                    <a:pt x="2336056" y="1808629"/>
                  </a:lnTo>
                  <a:lnTo>
                    <a:pt x="2337890" y="1793889"/>
                  </a:lnTo>
                  <a:lnTo>
                    <a:pt x="2339723" y="1772687"/>
                  </a:lnTo>
                  <a:lnTo>
                    <a:pt x="2347058" y="1774681"/>
                  </a:lnTo>
                  <a:lnTo>
                    <a:pt x="2348892" y="1773188"/>
                  </a:lnTo>
                  <a:lnTo>
                    <a:pt x="2350725" y="1757590"/>
                  </a:lnTo>
                  <a:lnTo>
                    <a:pt x="2352559" y="1768085"/>
                  </a:lnTo>
                  <a:lnTo>
                    <a:pt x="2358060" y="1795170"/>
                  </a:lnTo>
                  <a:lnTo>
                    <a:pt x="2359893" y="1801688"/>
                  </a:lnTo>
                  <a:lnTo>
                    <a:pt x="2361727" y="1797142"/>
                  </a:lnTo>
                  <a:lnTo>
                    <a:pt x="2363561" y="1807002"/>
                  </a:lnTo>
                  <a:lnTo>
                    <a:pt x="2365394" y="1798902"/>
                  </a:lnTo>
                  <a:lnTo>
                    <a:pt x="2370895" y="1810824"/>
                  </a:lnTo>
                  <a:lnTo>
                    <a:pt x="2372729" y="1787104"/>
                  </a:lnTo>
                  <a:lnTo>
                    <a:pt x="2374563" y="1788095"/>
                  </a:lnTo>
                  <a:lnTo>
                    <a:pt x="2376396" y="1768085"/>
                  </a:lnTo>
                  <a:lnTo>
                    <a:pt x="2378230" y="1766726"/>
                  </a:lnTo>
                  <a:lnTo>
                    <a:pt x="2383731" y="1775182"/>
                  </a:lnTo>
                  <a:lnTo>
                    <a:pt x="2385564" y="1781299"/>
                  </a:lnTo>
                  <a:lnTo>
                    <a:pt x="2387398" y="1811436"/>
                  </a:lnTo>
                  <a:lnTo>
                    <a:pt x="2389232" y="1816138"/>
                  </a:lnTo>
                  <a:lnTo>
                    <a:pt x="2391065" y="1825486"/>
                  </a:lnTo>
                  <a:lnTo>
                    <a:pt x="2396566" y="1831435"/>
                  </a:lnTo>
                  <a:lnTo>
                    <a:pt x="2398400" y="1868079"/>
                  </a:lnTo>
                  <a:lnTo>
                    <a:pt x="2400234" y="1861071"/>
                  </a:lnTo>
                  <a:lnTo>
                    <a:pt x="2402067" y="1928221"/>
                  </a:lnTo>
                  <a:lnTo>
                    <a:pt x="2403901" y="1928989"/>
                  </a:lnTo>
                  <a:lnTo>
                    <a:pt x="2409402" y="2018031"/>
                  </a:lnTo>
                  <a:lnTo>
                    <a:pt x="2411235" y="1958904"/>
                  </a:lnTo>
                  <a:lnTo>
                    <a:pt x="2413069" y="2016583"/>
                  </a:lnTo>
                  <a:lnTo>
                    <a:pt x="2414903" y="1958781"/>
                  </a:lnTo>
                  <a:lnTo>
                    <a:pt x="2416736" y="1951907"/>
                  </a:lnTo>
                  <a:lnTo>
                    <a:pt x="2422237" y="1923296"/>
                  </a:lnTo>
                  <a:lnTo>
                    <a:pt x="2424071" y="1936365"/>
                  </a:lnTo>
                  <a:lnTo>
                    <a:pt x="2425904" y="1935106"/>
                  </a:lnTo>
                  <a:lnTo>
                    <a:pt x="2427738" y="1994423"/>
                  </a:lnTo>
                  <a:lnTo>
                    <a:pt x="2429572" y="2013497"/>
                  </a:lnTo>
                  <a:lnTo>
                    <a:pt x="2435073" y="2013174"/>
                  </a:lnTo>
                  <a:lnTo>
                    <a:pt x="2436906" y="1970246"/>
                  </a:lnTo>
                  <a:lnTo>
                    <a:pt x="2438740" y="1953255"/>
                  </a:lnTo>
                  <a:lnTo>
                    <a:pt x="2440574" y="1973678"/>
                  </a:lnTo>
                  <a:lnTo>
                    <a:pt x="2442407" y="1954147"/>
                  </a:lnTo>
                  <a:lnTo>
                    <a:pt x="2447908" y="1917068"/>
                  </a:lnTo>
                  <a:lnTo>
                    <a:pt x="2449742" y="1913904"/>
                  </a:lnTo>
                  <a:lnTo>
                    <a:pt x="2451575" y="1907252"/>
                  </a:lnTo>
                  <a:lnTo>
                    <a:pt x="2453409" y="1923374"/>
                  </a:lnTo>
                  <a:lnTo>
                    <a:pt x="2455243" y="1957300"/>
                  </a:lnTo>
                  <a:lnTo>
                    <a:pt x="2462577" y="1967026"/>
                  </a:lnTo>
                  <a:lnTo>
                    <a:pt x="2464411" y="1929836"/>
                  </a:lnTo>
                  <a:lnTo>
                    <a:pt x="2466245" y="1944008"/>
                  </a:lnTo>
                  <a:lnTo>
                    <a:pt x="2468078" y="1979293"/>
                  </a:lnTo>
                  <a:lnTo>
                    <a:pt x="2473579" y="1970335"/>
                  </a:lnTo>
                  <a:lnTo>
                    <a:pt x="2475413" y="1958525"/>
                  </a:lnTo>
                  <a:lnTo>
                    <a:pt x="2477246" y="1940911"/>
                  </a:lnTo>
                  <a:lnTo>
                    <a:pt x="2479080" y="1918149"/>
                  </a:lnTo>
                  <a:lnTo>
                    <a:pt x="2480914" y="1910461"/>
                  </a:lnTo>
                  <a:lnTo>
                    <a:pt x="2486415" y="1923742"/>
                  </a:lnTo>
                  <a:lnTo>
                    <a:pt x="2488248" y="1925970"/>
                  </a:lnTo>
                  <a:lnTo>
                    <a:pt x="2490082" y="1965333"/>
                  </a:lnTo>
                  <a:lnTo>
                    <a:pt x="2491915" y="2006779"/>
                  </a:lnTo>
                  <a:lnTo>
                    <a:pt x="2493749" y="1999124"/>
                  </a:lnTo>
                  <a:lnTo>
                    <a:pt x="2499250" y="1969577"/>
                  </a:lnTo>
                  <a:lnTo>
                    <a:pt x="2501084" y="1955729"/>
                  </a:lnTo>
                  <a:lnTo>
                    <a:pt x="2502917" y="1982825"/>
                  </a:lnTo>
                  <a:lnTo>
                    <a:pt x="2504751" y="1972419"/>
                  </a:lnTo>
                  <a:lnTo>
                    <a:pt x="2506585" y="2004706"/>
                  </a:lnTo>
                  <a:lnTo>
                    <a:pt x="2512086" y="2040571"/>
                  </a:lnTo>
                  <a:lnTo>
                    <a:pt x="2513919" y="2013029"/>
                  </a:lnTo>
                  <a:lnTo>
                    <a:pt x="2515753" y="1990657"/>
                  </a:lnTo>
                  <a:lnTo>
                    <a:pt x="2517586" y="1967327"/>
                  </a:lnTo>
                  <a:lnTo>
                    <a:pt x="2519420" y="1977922"/>
                  </a:lnTo>
                  <a:lnTo>
                    <a:pt x="2524921" y="1933992"/>
                  </a:lnTo>
                  <a:lnTo>
                    <a:pt x="2526755" y="1933268"/>
                  </a:lnTo>
                  <a:lnTo>
                    <a:pt x="2528588" y="1920221"/>
                  </a:lnTo>
                  <a:lnTo>
                    <a:pt x="2530422" y="1924221"/>
                  </a:lnTo>
                  <a:lnTo>
                    <a:pt x="2532256" y="1900913"/>
                  </a:lnTo>
                  <a:lnTo>
                    <a:pt x="2537756" y="1927340"/>
                  </a:lnTo>
                  <a:lnTo>
                    <a:pt x="2539590" y="1900022"/>
                  </a:lnTo>
                  <a:lnTo>
                    <a:pt x="2541424" y="1917291"/>
                  </a:lnTo>
                  <a:lnTo>
                    <a:pt x="2543257" y="1911152"/>
                  </a:lnTo>
                  <a:lnTo>
                    <a:pt x="2545091" y="1885683"/>
                  </a:lnTo>
                  <a:lnTo>
                    <a:pt x="2550592" y="1867923"/>
                  </a:lnTo>
                  <a:lnTo>
                    <a:pt x="2552426" y="1895933"/>
                  </a:lnTo>
                  <a:lnTo>
                    <a:pt x="2554259" y="1881505"/>
                  </a:lnTo>
                  <a:lnTo>
                    <a:pt x="2556093" y="1834053"/>
                  </a:lnTo>
                  <a:lnTo>
                    <a:pt x="2557927" y="1833496"/>
                  </a:lnTo>
                  <a:lnTo>
                    <a:pt x="2563427" y="1868915"/>
                  </a:lnTo>
                  <a:lnTo>
                    <a:pt x="2565261" y="1907932"/>
                  </a:lnTo>
                  <a:lnTo>
                    <a:pt x="2567095" y="1886073"/>
                  </a:lnTo>
                  <a:lnTo>
                    <a:pt x="2568928" y="1860169"/>
                  </a:lnTo>
                  <a:lnTo>
                    <a:pt x="2570762" y="1868993"/>
                  </a:lnTo>
                  <a:lnTo>
                    <a:pt x="2576263" y="1860202"/>
                  </a:lnTo>
                  <a:lnTo>
                    <a:pt x="2578097" y="1843713"/>
                  </a:lnTo>
                  <a:lnTo>
                    <a:pt x="2579930" y="1895877"/>
                  </a:lnTo>
                  <a:lnTo>
                    <a:pt x="2581764" y="1884078"/>
                  </a:lnTo>
                  <a:lnTo>
                    <a:pt x="2583597" y="1857161"/>
                  </a:lnTo>
                  <a:lnTo>
                    <a:pt x="2589098" y="1870608"/>
                  </a:lnTo>
                  <a:lnTo>
                    <a:pt x="2590932" y="1863890"/>
                  </a:lnTo>
                  <a:lnTo>
                    <a:pt x="2592766" y="1887176"/>
                  </a:lnTo>
                  <a:lnTo>
                    <a:pt x="2594599" y="1910327"/>
                  </a:lnTo>
                  <a:lnTo>
                    <a:pt x="2596433" y="1910862"/>
                  </a:lnTo>
                  <a:lnTo>
                    <a:pt x="2601934" y="1936120"/>
                  </a:lnTo>
                  <a:lnTo>
                    <a:pt x="2603767" y="1941624"/>
                  </a:lnTo>
                  <a:lnTo>
                    <a:pt x="2605601" y="1970870"/>
                  </a:lnTo>
                  <a:lnTo>
                    <a:pt x="2609268" y="1974346"/>
                  </a:lnTo>
                  <a:lnTo>
                    <a:pt x="2614769" y="1936599"/>
                  </a:lnTo>
                  <a:lnTo>
                    <a:pt x="2616603" y="1933658"/>
                  </a:lnTo>
                  <a:lnTo>
                    <a:pt x="2618437" y="1875979"/>
                  </a:lnTo>
                  <a:lnTo>
                    <a:pt x="2620270" y="1878630"/>
                  </a:lnTo>
                  <a:lnTo>
                    <a:pt x="2622104" y="1878964"/>
                  </a:lnTo>
                  <a:lnTo>
                    <a:pt x="2627605" y="1864703"/>
                  </a:lnTo>
                  <a:lnTo>
                    <a:pt x="2629438" y="1863155"/>
                  </a:lnTo>
                  <a:lnTo>
                    <a:pt x="2631272" y="1860325"/>
                  </a:lnTo>
                  <a:lnTo>
                    <a:pt x="2633106" y="1890028"/>
                  </a:lnTo>
                  <a:lnTo>
                    <a:pt x="2634939" y="1866809"/>
                  </a:lnTo>
                  <a:lnTo>
                    <a:pt x="2640440" y="1887666"/>
                  </a:lnTo>
                  <a:lnTo>
                    <a:pt x="2642274" y="1899632"/>
                  </a:lnTo>
                  <a:lnTo>
                    <a:pt x="2644108" y="1915129"/>
                  </a:lnTo>
                  <a:lnTo>
                    <a:pt x="2645941" y="1910751"/>
                  </a:lnTo>
                  <a:lnTo>
                    <a:pt x="2647775" y="1906395"/>
                  </a:lnTo>
                  <a:lnTo>
                    <a:pt x="2653276" y="1922338"/>
                  </a:lnTo>
                  <a:lnTo>
                    <a:pt x="2655109" y="1882285"/>
                  </a:lnTo>
                  <a:lnTo>
                    <a:pt x="2656943" y="1879588"/>
                  </a:lnTo>
                  <a:lnTo>
                    <a:pt x="2658777" y="1868135"/>
                  </a:lnTo>
                  <a:lnTo>
                    <a:pt x="2660610" y="1855512"/>
                  </a:lnTo>
                  <a:lnTo>
                    <a:pt x="2667945" y="1855400"/>
                  </a:lnTo>
                  <a:lnTo>
                    <a:pt x="2669779" y="1872993"/>
                  </a:lnTo>
                  <a:lnTo>
                    <a:pt x="2671612" y="1858085"/>
                  </a:lnTo>
                  <a:lnTo>
                    <a:pt x="2673446" y="1864124"/>
                  </a:lnTo>
                  <a:lnTo>
                    <a:pt x="2680780" y="1842443"/>
                  </a:lnTo>
                  <a:lnTo>
                    <a:pt x="2682614" y="1842175"/>
                  </a:lnTo>
                  <a:lnTo>
                    <a:pt x="2684448" y="1837986"/>
                  </a:lnTo>
                  <a:lnTo>
                    <a:pt x="2686281" y="1841607"/>
                  </a:lnTo>
                  <a:lnTo>
                    <a:pt x="2691782" y="1838387"/>
                  </a:lnTo>
                  <a:lnTo>
                    <a:pt x="2693616" y="1825708"/>
                  </a:lnTo>
                  <a:lnTo>
                    <a:pt x="2695449" y="1825263"/>
                  </a:lnTo>
                  <a:lnTo>
                    <a:pt x="2697283" y="1821898"/>
                  </a:lnTo>
                  <a:lnTo>
                    <a:pt x="2699117" y="1829040"/>
                  </a:lnTo>
                  <a:lnTo>
                    <a:pt x="2706451" y="1823937"/>
                  </a:lnTo>
                  <a:lnTo>
                    <a:pt x="2708285" y="1807927"/>
                  </a:lnTo>
                  <a:lnTo>
                    <a:pt x="2710119" y="1800729"/>
                  </a:lnTo>
                  <a:lnTo>
                    <a:pt x="2711952" y="1799749"/>
                  </a:lnTo>
                  <a:lnTo>
                    <a:pt x="2717453" y="1799058"/>
                  </a:lnTo>
                  <a:lnTo>
                    <a:pt x="2719287" y="1800562"/>
                  </a:lnTo>
                  <a:lnTo>
                    <a:pt x="2721120" y="1787861"/>
                  </a:lnTo>
                  <a:lnTo>
                    <a:pt x="2722954" y="1796351"/>
                  </a:lnTo>
                  <a:lnTo>
                    <a:pt x="2724788" y="1798691"/>
                  </a:lnTo>
                  <a:lnTo>
                    <a:pt x="2730289" y="1802390"/>
                  </a:lnTo>
                  <a:lnTo>
                    <a:pt x="2732122" y="1803058"/>
                  </a:lnTo>
                  <a:lnTo>
                    <a:pt x="2733956" y="1790045"/>
                  </a:lnTo>
                  <a:lnTo>
                    <a:pt x="2735790" y="1788429"/>
                  </a:lnTo>
                  <a:lnTo>
                    <a:pt x="2737623" y="1766860"/>
                  </a:lnTo>
                  <a:lnTo>
                    <a:pt x="2743124" y="1767495"/>
                  </a:lnTo>
                  <a:lnTo>
                    <a:pt x="2744958" y="1764464"/>
                  </a:lnTo>
                  <a:lnTo>
                    <a:pt x="2746791" y="1761222"/>
                  </a:lnTo>
                  <a:lnTo>
                    <a:pt x="2748625" y="1759005"/>
                  </a:lnTo>
                  <a:lnTo>
                    <a:pt x="2750459" y="1769378"/>
                  </a:lnTo>
                  <a:lnTo>
                    <a:pt x="2755960" y="1759205"/>
                  </a:lnTo>
                  <a:lnTo>
                    <a:pt x="2757793" y="1760620"/>
                  </a:lnTo>
                  <a:lnTo>
                    <a:pt x="2759627" y="1768720"/>
                  </a:lnTo>
                  <a:lnTo>
                    <a:pt x="2761460" y="1752220"/>
                  </a:lnTo>
                  <a:lnTo>
                    <a:pt x="2763294" y="1748666"/>
                  </a:lnTo>
                  <a:lnTo>
                    <a:pt x="2770629" y="1747574"/>
                  </a:lnTo>
                  <a:lnTo>
                    <a:pt x="2772462" y="1752643"/>
                  </a:lnTo>
                  <a:lnTo>
                    <a:pt x="2774296" y="1746181"/>
                  </a:lnTo>
                  <a:lnTo>
                    <a:pt x="2776130" y="1743641"/>
                  </a:lnTo>
                  <a:lnTo>
                    <a:pt x="2781631" y="1741580"/>
                  </a:lnTo>
                  <a:lnTo>
                    <a:pt x="2783464" y="1736466"/>
                  </a:lnTo>
                  <a:lnTo>
                    <a:pt x="2785298" y="1743708"/>
                  </a:lnTo>
                  <a:lnTo>
                    <a:pt x="2787131" y="1734338"/>
                  </a:lnTo>
                  <a:lnTo>
                    <a:pt x="2788965" y="1739307"/>
                  </a:lnTo>
                  <a:lnTo>
                    <a:pt x="2794466" y="1745212"/>
                  </a:lnTo>
                  <a:lnTo>
                    <a:pt x="2796300" y="1768575"/>
                  </a:lnTo>
                  <a:lnTo>
                    <a:pt x="2798133" y="1758247"/>
                  </a:lnTo>
                  <a:lnTo>
                    <a:pt x="2799967" y="1743451"/>
                  </a:lnTo>
                  <a:lnTo>
                    <a:pt x="2801801" y="1737925"/>
                  </a:lnTo>
                  <a:lnTo>
                    <a:pt x="2807301" y="1737680"/>
                  </a:lnTo>
                  <a:lnTo>
                    <a:pt x="2809135" y="1709983"/>
                  </a:lnTo>
                  <a:lnTo>
                    <a:pt x="2810969" y="1711843"/>
                  </a:lnTo>
                  <a:lnTo>
                    <a:pt x="2812802" y="1702574"/>
                  </a:lnTo>
                  <a:lnTo>
                    <a:pt x="2814636" y="1700824"/>
                  </a:lnTo>
                  <a:lnTo>
                    <a:pt x="2820137" y="1694608"/>
                  </a:lnTo>
                  <a:lnTo>
                    <a:pt x="2821971" y="1699320"/>
                  </a:lnTo>
                  <a:lnTo>
                    <a:pt x="2823804" y="1702251"/>
                  </a:lnTo>
                  <a:lnTo>
                    <a:pt x="2825638" y="1713515"/>
                  </a:lnTo>
                  <a:lnTo>
                    <a:pt x="2827471" y="1708690"/>
                  </a:lnTo>
                  <a:lnTo>
                    <a:pt x="2832972" y="1687076"/>
                  </a:lnTo>
                  <a:lnTo>
                    <a:pt x="2834806" y="1691521"/>
                  </a:lnTo>
                  <a:lnTo>
                    <a:pt x="2836640" y="1699298"/>
                  </a:lnTo>
                  <a:lnTo>
                    <a:pt x="2838473" y="1701816"/>
                  </a:lnTo>
                  <a:lnTo>
                    <a:pt x="2840307" y="1696034"/>
                  </a:lnTo>
                  <a:lnTo>
                    <a:pt x="2845808" y="1684257"/>
                  </a:lnTo>
                  <a:lnTo>
                    <a:pt x="2847642" y="1690563"/>
                  </a:lnTo>
                  <a:lnTo>
                    <a:pt x="2849475" y="1706629"/>
                  </a:lnTo>
                  <a:lnTo>
                    <a:pt x="2851309" y="1707610"/>
                  </a:lnTo>
                  <a:lnTo>
                    <a:pt x="2858643" y="1725302"/>
                  </a:lnTo>
                  <a:lnTo>
                    <a:pt x="2860477" y="1751607"/>
                  </a:lnTo>
                  <a:lnTo>
                    <a:pt x="2862311" y="1740332"/>
                  </a:lnTo>
                  <a:lnTo>
                    <a:pt x="2864144" y="1719319"/>
                  </a:lnTo>
                  <a:lnTo>
                    <a:pt x="2865978" y="1738605"/>
                  </a:lnTo>
                  <a:lnTo>
                    <a:pt x="2871479" y="1739374"/>
                  </a:lnTo>
                  <a:lnTo>
                    <a:pt x="2873312" y="1715743"/>
                  </a:lnTo>
                  <a:lnTo>
                    <a:pt x="2875146" y="1722027"/>
                  </a:lnTo>
                  <a:lnTo>
                    <a:pt x="2876980" y="1731185"/>
                  </a:lnTo>
                  <a:lnTo>
                    <a:pt x="2878813" y="1729391"/>
                  </a:lnTo>
                  <a:lnTo>
                    <a:pt x="2884314" y="1742304"/>
                  </a:lnTo>
                  <a:lnTo>
                    <a:pt x="2886148" y="1736700"/>
                  </a:lnTo>
                  <a:lnTo>
                    <a:pt x="2887982" y="1715843"/>
                  </a:lnTo>
                  <a:lnTo>
                    <a:pt x="2889815" y="1705493"/>
                  </a:lnTo>
                  <a:lnTo>
                    <a:pt x="2891649" y="1701727"/>
                  </a:lnTo>
                  <a:lnTo>
                    <a:pt x="2897150" y="1707799"/>
                  </a:lnTo>
                  <a:lnTo>
                    <a:pt x="2898983" y="1698986"/>
                  </a:lnTo>
                  <a:lnTo>
                    <a:pt x="2900817" y="1702897"/>
                  </a:lnTo>
                  <a:lnTo>
                    <a:pt x="2902651" y="1714863"/>
                  </a:lnTo>
                  <a:lnTo>
                    <a:pt x="2904484" y="1739897"/>
                  </a:lnTo>
                  <a:lnTo>
                    <a:pt x="2909985" y="1739363"/>
                  </a:lnTo>
                  <a:lnTo>
                    <a:pt x="2911819" y="1745891"/>
                  </a:lnTo>
                  <a:lnTo>
                    <a:pt x="2913653" y="1756075"/>
                  </a:lnTo>
                  <a:lnTo>
                    <a:pt x="2915486" y="1752275"/>
                  </a:lnTo>
                  <a:lnTo>
                    <a:pt x="2917320" y="1757401"/>
                  </a:lnTo>
                  <a:lnTo>
                    <a:pt x="2922821" y="1774157"/>
                  </a:lnTo>
                  <a:lnTo>
                    <a:pt x="2924654" y="1782725"/>
                  </a:lnTo>
                  <a:lnTo>
                    <a:pt x="2926488" y="1789254"/>
                  </a:lnTo>
                  <a:lnTo>
                    <a:pt x="2928322" y="1811470"/>
                  </a:lnTo>
                  <a:lnTo>
                    <a:pt x="2930155" y="1822210"/>
                  </a:lnTo>
                  <a:lnTo>
                    <a:pt x="2935656" y="1799069"/>
                  </a:lnTo>
                  <a:lnTo>
                    <a:pt x="2937490" y="1798356"/>
                  </a:lnTo>
                  <a:lnTo>
                    <a:pt x="2939324" y="1795872"/>
                  </a:lnTo>
                  <a:lnTo>
                    <a:pt x="2941157" y="1793844"/>
                  </a:lnTo>
                  <a:lnTo>
                    <a:pt x="2942991" y="1797030"/>
                  </a:lnTo>
                  <a:lnTo>
                    <a:pt x="2950325" y="1780764"/>
                  </a:lnTo>
                  <a:lnTo>
                    <a:pt x="2952159" y="1802044"/>
                  </a:lnTo>
                  <a:lnTo>
                    <a:pt x="2953993" y="1805375"/>
                  </a:lnTo>
                  <a:lnTo>
                    <a:pt x="2955826" y="1841351"/>
                  </a:lnTo>
                  <a:lnTo>
                    <a:pt x="2961327" y="1841195"/>
                  </a:lnTo>
                  <a:lnTo>
                    <a:pt x="2963161" y="1833040"/>
                  </a:lnTo>
                  <a:lnTo>
                    <a:pt x="2964994" y="1800028"/>
                  </a:lnTo>
                  <a:lnTo>
                    <a:pt x="2966828" y="1800184"/>
                  </a:lnTo>
                  <a:lnTo>
                    <a:pt x="2968662" y="1788296"/>
                  </a:lnTo>
                  <a:lnTo>
                    <a:pt x="2974163" y="1806935"/>
                  </a:lnTo>
                  <a:lnTo>
                    <a:pt x="2975996" y="1789945"/>
                  </a:lnTo>
                  <a:lnTo>
                    <a:pt x="2977830" y="1800306"/>
                  </a:lnTo>
                  <a:lnTo>
                    <a:pt x="2979664" y="1784463"/>
                  </a:lnTo>
                  <a:lnTo>
                    <a:pt x="2981497" y="1769155"/>
                  </a:lnTo>
                  <a:lnTo>
                    <a:pt x="2986998" y="1766993"/>
                  </a:lnTo>
                  <a:lnTo>
                    <a:pt x="2988832" y="1752287"/>
                  </a:lnTo>
                  <a:lnTo>
                    <a:pt x="2990665" y="1754838"/>
                  </a:lnTo>
                  <a:lnTo>
                    <a:pt x="2992499" y="1788463"/>
                  </a:lnTo>
                  <a:lnTo>
                    <a:pt x="2994333" y="1777867"/>
                  </a:lnTo>
                  <a:lnTo>
                    <a:pt x="2999834" y="1801598"/>
                  </a:lnTo>
                  <a:lnTo>
                    <a:pt x="3001667" y="1794613"/>
                  </a:lnTo>
                  <a:lnTo>
                    <a:pt x="3003501" y="1781399"/>
                  </a:lnTo>
                  <a:lnTo>
                    <a:pt x="3005335" y="1784530"/>
                  </a:lnTo>
                  <a:lnTo>
                    <a:pt x="3007168" y="1747629"/>
                  </a:lnTo>
                  <a:lnTo>
                    <a:pt x="3012669" y="1743897"/>
                  </a:lnTo>
                  <a:lnTo>
                    <a:pt x="3014503" y="1734416"/>
                  </a:lnTo>
                  <a:lnTo>
                    <a:pt x="3018170" y="1741591"/>
                  </a:lnTo>
                  <a:lnTo>
                    <a:pt x="3020004" y="1755963"/>
                  </a:lnTo>
                  <a:lnTo>
                    <a:pt x="3025505" y="1758437"/>
                  </a:lnTo>
                  <a:lnTo>
                    <a:pt x="3027338" y="1770681"/>
                  </a:lnTo>
                  <a:lnTo>
                    <a:pt x="3029172" y="1770703"/>
                  </a:lnTo>
                  <a:lnTo>
                    <a:pt x="3031005" y="1778157"/>
                  </a:lnTo>
                  <a:lnTo>
                    <a:pt x="3032839" y="1753624"/>
                  </a:lnTo>
                  <a:lnTo>
                    <a:pt x="3038340" y="1757122"/>
                  </a:lnTo>
                  <a:lnTo>
                    <a:pt x="3040174" y="1745947"/>
                  </a:lnTo>
                  <a:lnTo>
                    <a:pt x="3042007" y="1735797"/>
                  </a:lnTo>
                  <a:lnTo>
                    <a:pt x="3043841" y="1731642"/>
                  </a:lnTo>
                  <a:lnTo>
                    <a:pt x="3045675" y="1747072"/>
                  </a:lnTo>
                  <a:lnTo>
                    <a:pt x="3051176" y="1760598"/>
                  </a:lnTo>
                  <a:lnTo>
                    <a:pt x="3053009" y="1774202"/>
                  </a:lnTo>
                  <a:lnTo>
                    <a:pt x="3054843" y="1774670"/>
                  </a:lnTo>
                  <a:lnTo>
                    <a:pt x="3056676" y="1750014"/>
                  </a:lnTo>
                  <a:lnTo>
                    <a:pt x="3058510" y="1721102"/>
                  </a:lnTo>
                  <a:lnTo>
                    <a:pt x="3064011" y="1721848"/>
                  </a:lnTo>
                  <a:lnTo>
                    <a:pt x="3065845" y="1728511"/>
                  </a:lnTo>
                  <a:lnTo>
                    <a:pt x="3067678" y="1733168"/>
                  </a:lnTo>
                  <a:lnTo>
                    <a:pt x="3069512" y="1744465"/>
                  </a:lnTo>
                  <a:lnTo>
                    <a:pt x="3071346" y="1715509"/>
                  </a:lnTo>
                  <a:lnTo>
                    <a:pt x="3076846" y="1711899"/>
                  </a:lnTo>
                  <a:lnTo>
                    <a:pt x="3078680" y="1703966"/>
                  </a:lnTo>
                  <a:lnTo>
                    <a:pt x="3080514" y="1702997"/>
                  </a:lnTo>
                  <a:lnTo>
                    <a:pt x="3082347" y="1702351"/>
                  </a:lnTo>
                  <a:lnTo>
                    <a:pt x="3084181" y="1698930"/>
                  </a:lnTo>
                  <a:lnTo>
                    <a:pt x="3089682" y="1700891"/>
                  </a:lnTo>
                  <a:lnTo>
                    <a:pt x="3091516" y="1701092"/>
                  </a:lnTo>
                  <a:lnTo>
                    <a:pt x="3093349" y="1699309"/>
                  </a:lnTo>
                  <a:lnTo>
                    <a:pt x="3095183" y="1688190"/>
                  </a:lnTo>
                  <a:lnTo>
                    <a:pt x="3097016" y="1685238"/>
                  </a:lnTo>
                  <a:lnTo>
                    <a:pt x="3102517" y="1685271"/>
                  </a:lnTo>
                  <a:lnTo>
                    <a:pt x="3104351" y="1690797"/>
                  </a:lnTo>
                  <a:lnTo>
                    <a:pt x="3106185" y="1690441"/>
                  </a:lnTo>
                  <a:lnTo>
                    <a:pt x="3108018" y="1703153"/>
                  </a:lnTo>
                  <a:lnTo>
                    <a:pt x="3109852" y="1693070"/>
                  </a:lnTo>
                  <a:lnTo>
                    <a:pt x="3115353" y="1693839"/>
                  </a:lnTo>
                  <a:lnTo>
                    <a:pt x="3117187" y="1695109"/>
                  </a:lnTo>
                  <a:lnTo>
                    <a:pt x="3119020" y="1693783"/>
                  </a:lnTo>
                  <a:lnTo>
                    <a:pt x="3120854" y="1706050"/>
                  </a:lnTo>
                  <a:lnTo>
                    <a:pt x="3122687" y="1698139"/>
                  </a:lnTo>
                  <a:lnTo>
                    <a:pt x="3130022" y="1699967"/>
                  </a:lnTo>
                  <a:lnTo>
                    <a:pt x="3131856" y="1701638"/>
                  </a:lnTo>
                  <a:lnTo>
                    <a:pt x="3133689" y="1669684"/>
                  </a:lnTo>
                  <a:lnTo>
                    <a:pt x="3135523" y="1663222"/>
                  </a:lnTo>
                  <a:lnTo>
                    <a:pt x="3141024" y="1673071"/>
                  </a:lnTo>
                  <a:lnTo>
                    <a:pt x="3142857" y="1668080"/>
                  </a:lnTo>
                  <a:lnTo>
                    <a:pt x="3144691" y="1664737"/>
                  </a:lnTo>
                  <a:lnTo>
                    <a:pt x="3146525" y="1638633"/>
                  </a:lnTo>
                  <a:lnTo>
                    <a:pt x="3148358" y="1632193"/>
                  </a:lnTo>
                  <a:lnTo>
                    <a:pt x="3153859" y="1637296"/>
                  </a:lnTo>
                  <a:lnTo>
                    <a:pt x="3155693" y="1639380"/>
                  </a:lnTo>
                  <a:lnTo>
                    <a:pt x="3157527" y="1637452"/>
                  </a:lnTo>
                  <a:lnTo>
                    <a:pt x="3159360" y="1638332"/>
                  </a:lnTo>
                  <a:lnTo>
                    <a:pt x="3161194" y="1638455"/>
                  </a:lnTo>
                  <a:lnTo>
                    <a:pt x="3166695" y="1642087"/>
                  </a:lnTo>
                  <a:lnTo>
                    <a:pt x="3168528" y="1659133"/>
                  </a:lnTo>
                  <a:lnTo>
                    <a:pt x="3170362" y="1668347"/>
                  </a:lnTo>
                  <a:lnTo>
                    <a:pt x="3172196" y="1652939"/>
                  </a:lnTo>
                  <a:lnTo>
                    <a:pt x="3174029" y="1660158"/>
                  </a:lnTo>
                  <a:lnTo>
                    <a:pt x="3179530" y="1655902"/>
                  </a:lnTo>
                  <a:lnTo>
                    <a:pt x="3181364" y="1654498"/>
                  </a:lnTo>
                  <a:lnTo>
                    <a:pt x="3183198" y="1648660"/>
                  </a:lnTo>
                  <a:lnTo>
                    <a:pt x="3185031" y="1637062"/>
                  </a:lnTo>
                  <a:lnTo>
                    <a:pt x="3186865" y="1637586"/>
                  </a:lnTo>
                  <a:lnTo>
                    <a:pt x="3192366" y="1643212"/>
                  </a:lnTo>
                  <a:lnTo>
                    <a:pt x="3194199" y="1659256"/>
                  </a:lnTo>
                  <a:lnTo>
                    <a:pt x="3196033" y="1669194"/>
                  </a:lnTo>
                  <a:lnTo>
                    <a:pt x="3197867" y="1668882"/>
                  </a:lnTo>
                  <a:lnTo>
                    <a:pt x="3199700" y="1673617"/>
                  </a:lnTo>
                  <a:lnTo>
                    <a:pt x="3205201" y="1660760"/>
                  </a:lnTo>
                  <a:lnTo>
                    <a:pt x="3207035" y="1644282"/>
                  </a:lnTo>
                  <a:lnTo>
                    <a:pt x="3208868" y="1637608"/>
                  </a:lnTo>
                  <a:lnTo>
                    <a:pt x="3210702" y="1641586"/>
                  </a:lnTo>
                  <a:lnTo>
                    <a:pt x="3212536" y="1668492"/>
                  </a:lnTo>
                  <a:lnTo>
                    <a:pt x="3218037" y="1667790"/>
                  </a:lnTo>
                  <a:lnTo>
                    <a:pt x="3219870" y="1690864"/>
                  </a:lnTo>
                  <a:lnTo>
                    <a:pt x="3221704" y="1695722"/>
                  </a:lnTo>
                  <a:lnTo>
                    <a:pt x="3223538" y="1691020"/>
                  </a:lnTo>
                  <a:lnTo>
                    <a:pt x="3225371" y="1692168"/>
                  </a:lnTo>
                  <a:lnTo>
                    <a:pt x="3234539" y="1691922"/>
                  </a:lnTo>
                  <a:lnTo>
                    <a:pt x="3236373" y="1674731"/>
                  </a:lnTo>
                  <a:lnTo>
                    <a:pt x="3238207" y="1689650"/>
                  </a:lnTo>
                  <a:lnTo>
                    <a:pt x="3243708" y="1686240"/>
                  </a:lnTo>
                  <a:lnTo>
                    <a:pt x="3245541" y="1673840"/>
                  </a:lnTo>
                  <a:lnTo>
                    <a:pt x="3247375" y="1711565"/>
                  </a:lnTo>
                  <a:lnTo>
                    <a:pt x="3249209" y="1730527"/>
                  </a:lnTo>
                  <a:lnTo>
                    <a:pt x="3251042" y="1727920"/>
                  </a:lnTo>
                  <a:lnTo>
                    <a:pt x="3256543" y="1727720"/>
                  </a:lnTo>
                  <a:lnTo>
                    <a:pt x="3258377" y="1733848"/>
                  </a:lnTo>
                  <a:lnTo>
                    <a:pt x="3260210" y="1755061"/>
                  </a:lnTo>
                  <a:lnTo>
                    <a:pt x="3262044" y="1757467"/>
                  </a:lnTo>
                  <a:lnTo>
                    <a:pt x="3263878" y="1750170"/>
                  </a:lnTo>
                  <a:lnTo>
                    <a:pt x="3269379" y="1720077"/>
                  </a:lnTo>
                  <a:lnTo>
                    <a:pt x="3271212" y="1719052"/>
                  </a:lnTo>
                  <a:lnTo>
                    <a:pt x="3273046" y="1715464"/>
                  </a:lnTo>
                  <a:lnTo>
                    <a:pt x="3276713" y="1695276"/>
                  </a:lnTo>
                  <a:lnTo>
                    <a:pt x="3282214" y="1698462"/>
                  </a:lnTo>
                  <a:lnTo>
                    <a:pt x="3284048" y="1706651"/>
                  </a:lnTo>
                  <a:lnTo>
                    <a:pt x="3285881" y="1694407"/>
                  </a:lnTo>
                  <a:lnTo>
                    <a:pt x="3287715" y="1687700"/>
                  </a:lnTo>
                  <a:lnTo>
                    <a:pt x="3289549" y="1687444"/>
                  </a:lnTo>
                  <a:lnTo>
                    <a:pt x="3295050" y="1694931"/>
                  </a:lnTo>
                  <a:lnTo>
                    <a:pt x="3296883" y="1697616"/>
                  </a:lnTo>
                  <a:lnTo>
                    <a:pt x="3298717" y="1695131"/>
                  </a:lnTo>
                  <a:lnTo>
                    <a:pt x="3300550" y="1689939"/>
                  </a:lnTo>
                  <a:lnTo>
                    <a:pt x="3302384" y="1685338"/>
                  </a:lnTo>
                  <a:lnTo>
                    <a:pt x="3307885" y="1684803"/>
                  </a:lnTo>
                  <a:lnTo>
                    <a:pt x="3309719" y="1674453"/>
                  </a:lnTo>
                  <a:lnTo>
                    <a:pt x="3311552" y="1673740"/>
                  </a:lnTo>
                  <a:lnTo>
                    <a:pt x="3313386" y="1683800"/>
                  </a:lnTo>
                  <a:lnTo>
                    <a:pt x="3315220" y="1690340"/>
                  </a:lnTo>
                  <a:lnTo>
                    <a:pt x="3320721" y="1671645"/>
                  </a:lnTo>
                  <a:lnTo>
                    <a:pt x="3322554" y="1653340"/>
                  </a:lnTo>
                  <a:lnTo>
                    <a:pt x="3324388" y="1665573"/>
                  </a:lnTo>
                  <a:lnTo>
                    <a:pt x="3326221" y="1656794"/>
                  </a:lnTo>
                  <a:lnTo>
                    <a:pt x="3328055" y="1671879"/>
                  </a:lnTo>
                  <a:lnTo>
                    <a:pt x="3333556" y="1675767"/>
                  </a:lnTo>
                  <a:lnTo>
                    <a:pt x="3337223" y="1683377"/>
                  </a:lnTo>
                  <a:lnTo>
                    <a:pt x="3339057" y="1685304"/>
                  </a:lnTo>
                  <a:lnTo>
                    <a:pt x="3340891" y="1702763"/>
                  </a:lnTo>
                  <a:lnTo>
                    <a:pt x="3346391" y="1676291"/>
                  </a:lnTo>
                  <a:lnTo>
                    <a:pt x="3350059" y="1635926"/>
                  </a:lnTo>
                  <a:lnTo>
                    <a:pt x="3351892" y="1639324"/>
                  </a:lnTo>
                  <a:lnTo>
                    <a:pt x="3353726" y="1631413"/>
                  </a:lnTo>
                  <a:lnTo>
                    <a:pt x="3359227" y="1636516"/>
                  </a:lnTo>
                  <a:lnTo>
                    <a:pt x="3361061" y="1641797"/>
                  </a:lnTo>
                  <a:lnTo>
                    <a:pt x="3362894" y="1637486"/>
                  </a:lnTo>
                  <a:lnTo>
                    <a:pt x="3364728" y="1625119"/>
                  </a:lnTo>
                  <a:lnTo>
                    <a:pt x="3366561" y="1625197"/>
                  </a:lnTo>
                  <a:lnTo>
                    <a:pt x="3372062" y="1626723"/>
                  </a:lnTo>
                  <a:lnTo>
                    <a:pt x="3373896" y="1624873"/>
                  </a:lnTo>
                  <a:lnTo>
                    <a:pt x="3375730" y="1624550"/>
                  </a:lnTo>
                  <a:lnTo>
                    <a:pt x="3377563" y="1615292"/>
                  </a:lnTo>
                  <a:lnTo>
                    <a:pt x="3379397" y="1609677"/>
                  </a:lnTo>
                  <a:lnTo>
                    <a:pt x="3386732" y="1602346"/>
                  </a:lnTo>
                  <a:lnTo>
                    <a:pt x="3388565" y="1599839"/>
                  </a:lnTo>
                  <a:lnTo>
                    <a:pt x="3390399" y="1599828"/>
                  </a:lnTo>
                  <a:lnTo>
                    <a:pt x="3392232" y="1590758"/>
                  </a:lnTo>
                  <a:lnTo>
                    <a:pt x="3397733" y="1593856"/>
                  </a:lnTo>
                  <a:lnTo>
                    <a:pt x="3399567" y="1585321"/>
                  </a:lnTo>
                  <a:lnTo>
                    <a:pt x="3401401" y="1591873"/>
                  </a:lnTo>
                  <a:lnTo>
                    <a:pt x="3403234" y="1596162"/>
                  </a:lnTo>
                  <a:lnTo>
                    <a:pt x="3405068" y="1579383"/>
                  </a:lnTo>
                  <a:lnTo>
                    <a:pt x="3410569" y="1598836"/>
                  </a:lnTo>
                  <a:lnTo>
                    <a:pt x="3412402" y="1581478"/>
                  </a:lnTo>
                  <a:lnTo>
                    <a:pt x="3414236" y="1580553"/>
                  </a:lnTo>
                  <a:lnTo>
                    <a:pt x="3416070" y="1583595"/>
                  </a:lnTo>
                  <a:lnTo>
                    <a:pt x="3417903" y="1574080"/>
                  </a:lnTo>
                  <a:lnTo>
                    <a:pt x="3423404" y="1575105"/>
                  </a:lnTo>
                  <a:lnTo>
                    <a:pt x="3425238" y="1572409"/>
                  </a:lnTo>
                  <a:lnTo>
                    <a:pt x="3427072" y="1571406"/>
                  </a:lnTo>
                  <a:lnTo>
                    <a:pt x="3428905" y="1570236"/>
                  </a:lnTo>
                  <a:lnTo>
                    <a:pt x="3430739" y="1572007"/>
                  </a:lnTo>
                  <a:lnTo>
                    <a:pt x="3438073" y="1559585"/>
                  </a:lnTo>
                  <a:lnTo>
                    <a:pt x="3439907" y="1580742"/>
                  </a:lnTo>
                  <a:lnTo>
                    <a:pt x="3441741" y="1591360"/>
                  </a:lnTo>
                  <a:lnTo>
                    <a:pt x="3443574" y="1576676"/>
                  </a:lnTo>
                  <a:lnTo>
                    <a:pt x="3449075" y="1607593"/>
                  </a:lnTo>
                  <a:lnTo>
                    <a:pt x="3450909" y="1597466"/>
                  </a:lnTo>
                  <a:lnTo>
                    <a:pt x="3452743" y="1576241"/>
                  </a:lnTo>
                  <a:lnTo>
                    <a:pt x="3454576" y="1577701"/>
                  </a:lnTo>
                  <a:lnTo>
                    <a:pt x="3456410" y="1573779"/>
                  </a:lnTo>
                  <a:lnTo>
                    <a:pt x="3461911" y="1565980"/>
                  </a:lnTo>
                  <a:lnTo>
                    <a:pt x="3463744" y="1549725"/>
                  </a:lnTo>
                  <a:lnTo>
                    <a:pt x="3465578" y="1547864"/>
                  </a:lnTo>
                  <a:lnTo>
                    <a:pt x="3467412" y="1544744"/>
                  </a:lnTo>
                  <a:lnTo>
                    <a:pt x="3469245" y="1537035"/>
                  </a:lnTo>
                  <a:lnTo>
                    <a:pt x="3474746" y="1531419"/>
                  </a:lnTo>
                  <a:lnTo>
                    <a:pt x="3476580" y="1535586"/>
                  </a:lnTo>
                  <a:lnTo>
                    <a:pt x="3478413" y="1533313"/>
                  </a:lnTo>
                  <a:lnTo>
                    <a:pt x="3480247" y="1523609"/>
                  </a:lnTo>
                  <a:lnTo>
                    <a:pt x="3482081" y="1526428"/>
                  </a:lnTo>
                  <a:lnTo>
                    <a:pt x="3487582" y="1536010"/>
                  </a:lnTo>
                  <a:lnTo>
                    <a:pt x="3489415" y="1540199"/>
                  </a:lnTo>
                  <a:lnTo>
                    <a:pt x="3491249" y="1528645"/>
                  </a:lnTo>
                  <a:lnTo>
                    <a:pt x="3493083" y="1543029"/>
                  </a:lnTo>
                  <a:lnTo>
                    <a:pt x="3494916" y="1530673"/>
                  </a:lnTo>
                  <a:lnTo>
                    <a:pt x="3500417" y="1536466"/>
                  </a:lnTo>
                  <a:lnTo>
                    <a:pt x="3502251" y="1523008"/>
                  </a:lnTo>
                  <a:lnTo>
                    <a:pt x="3504084" y="1524033"/>
                  </a:lnTo>
                  <a:lnTo>
                    <a:pt x="3505918" y="1516969"/>
                  </a:lnTo>
                  <a:lnTo>
                    <a:pt x="3513253" y="1524790"/>
                  </a:lnTo>
                  <a:lnTo>
                    <a:pt x="3515086" y="1515788"/>
                  </a:lnTo>
                  <a:lnTo>
                    <a:pt x="3516920" y="1534238"/>
                  </a:lnTo>
                  <a:lnTo>
                    <a:pt x="3518754" y="1527230"/>
                  </a:lnTo>
                  <a:lnTo>
                    <a:pt x="3520587" y="1534695"/>
                  </a:lnTo>
                  <a:lnTo>
                    <a:pt x="3526088" y="1523787"/>
                  </a:lnTo>
                  <a:lnTo>
                    <a:pt x="3527922" y="1517615"/>
                  </a:lnTo>
                  <a:lnTo>
                    <a:pt x="3529755" y="1496313"/>
                  </a:lnTo>
                  <a:lnTo>
                    <a:pt x="3531589" y="1490029"/>
                  </a:lnTo>
                  <a:lnTo>
                    <a:pt x="3533423" y="1495065"/>
                  </a:lnTo>
                  <a:lnTo>
                    <a:pt x="3538924" y="1535720"/>
                  </a:lnTo>
                  <a:lnTo>
                    <a:pt x="3540757" y="1510975"/>
                  </a:lnTo>
                  <a:lnTo>
                    <a:pt x="3542591" y="1536110"/>
                  </a:lnTo>
                  <a:lnTo>
                    <a:pt x="3544425" y="1547697"/>
                  </a:lnTo>
                  <a:lnTo>
                    <a:pt x="3546258" y="1532500"/>
                  </a:lnTo>
                  <a:lnTo>
                    <a:pt x="3551759" y="1524423"/>
                  </a:lnTo>
                  <a:lnTo>
                    <a:pt x="3553593" y="1506284"/>
                  </a:lnTo>
                  <a:lnTo>
                    <a:pt x="3555426" y="1506273"/>
                  </a:lnTo>
                  <a:lnTo>
                    <a:pt x="3557260" y="1499176"/>
                  </a:lnTo>
                  <a:lnTo>
                    <a:pt x="3559094" y="1502429"/>
                  </a:lnTo>
                  <a:lnTo>
                    <a:pt x="3564595" y="1489762"/>
                  </a:lnTo>
                  <a:lnTo>
                    <a:pt x="3566428" y="1485350"/>
                  </a:lnTo>
                  <a:lnTo>
                    <a:pt x="3568262" y="1501917"/>
                  </a:lnTo>
                  <a:lnTo>
                    <a:pt x="3570095" y="1485327"/>
                  </a:lnTo>
                  <a:lnTo>
                    <a:pt x="3571929" y="1466576"/>
                  </a:lnTo>
                  <a:lnTo>
                    <a:pt x="3577430" y="1463145"/>
                  </a:lnTo>
                  <a:lnTo>
                    <a:pt x="3579264" y="1453719"/>
                  </a:lnTo>
                  <a:lnTo>
                    <a:pt x="3581097" y="1446221"/>
                  </a:lnTo>
                  <a:lnTo>
                    <a:pt x="3582931" y="1452928"/>
                  </a:lnTo>
                  <a:lnTo>
                    <a:pt x="3584765" y="1445096"/>
                  </a:lnTo>
                  <a:lnTo>
                    <a:pt x="3590266" y="1445018"/>
                  </a:lnTo>
                  <a:lnTo>
                    <a:pt x="3592099" y="1426556"/>
                  </a:lnTo>
                  <a:lnTo>
                    <a:pt x="3593933" y="1417153"/>
                  </a:lnTo>
                  <a:lnTo>
                    <a:pt x="3595766" y="1426412"/>
                  </a:lnTo>
                  <a:lnTo>
                    <a:pt x="3597600" y="1407471"/>
                  </a:lnTo>
                  <a:lnTo>
                    <a:pt x="3603101" y="1408786"/>
                  </a:lnTo>
                  <a:lnTo>
                    <a:pt x="3604935" y="1405588"/>
                  </a:lnTo>
                  <a:lnTo>
                    <a:pt x="3606768" y="1420975"/>
                  </a:lnTo>
                  <a:lnTo>
                    <a:pt x="3608602" y="1426367"/>
                  </a:lnTo>
                  <a:lnTo>
                    <a:pt x="3610436" y="1427381"/>
                  </a:lnTo>
                  <a:lnTo>
                    <a:pt x="3617770" y="1415727"/>
                  </a:lnTo>
                  <a:lnTo>
                    <a:pt x="3619604" y="1428762"/>
                  </a:lnTo>
                  <a:lnTo>
                    <a:pt x="3621437" y="1422022"/>
                  </a:lnTo>
                  <a:lnTo>
                    <a:pt x="3623271" y="1448394"/>
                  </a:lnTo>
                  <a:lnTo>
                    <a:pt x="3628772" y="1437609"/>
                  </a:lnTo>
                  <a:lnTo>
                    <a:pt x="3630606" y="1447681"/>
                  </a:lnTo>
                  <a:lnTo>
                    <a:pt x="3632439" y="1472726"/>
                  </a:lnTo>
                  <a:lnTo>
                    <a:pt x="3634273" y="1457507"/>
                  </a:lnTo>
                  <a:lnTo>
                    <a:pt x="3636106" y="1434311"/>
                  </a:lnTo>
                  <a:lnTo>
                    <a:pt x="3641607" y="1434946"/>
                  </a:lnTo>
                  <a:lnTo>
                    <a:pt x="3643441" y="1453530"/>
                  </a:lnTo>
                  <a:lnTo>
                    <a:pt x="3645275" y="1468693"/>
                  </a:lnTo>
                  <a:lnTo>
                    <a:pt x="3647108" y="1442132"/>
                  </a:lnTo>
                  <a:lnTo>
                    <a:pt x="3648942" y="1452861"/>
                  </a:lnTo>
                  <a:lnTo>
                    <a:pt x="3654443" y="1439146"/>
                  </a:lnTo>
                  <a:lnTo>
                    <a:pt x="3656277" y="1424919"/>
                  </a:lnTo>
                  <a:lnTo>
                    <a:pt x="3658110" y="1450410"/>
                  </a:lnTo>
                  <a:lnTo>
                    <a:pt x="3659944" y="1495800"/>
                  </a:lnTo>
                  <a:lnTo>
                    <a:pt x="3661777" y="1491076"/>
                  </a:lnTo>
                  <a:lnTo>
                    <a:pt x="3667278" y="1512624"/>
                  </a:lnTo>
                  <a:lnTo>
                    <a:pt x="3669112" y="1495979"/>
                  </a:lnTo>
                  <a:lnTo>
                    <a:pt x="3670946" y="1479010"/>
                  </a:lnTo>
                  <a:lnTo>
                    <a:pt x="3672779" y="1467936"/>
                  </a:lnTo>
                  <a:lnTo>
                    <a:pt x="3674613" y="1475645"/>
                  </a:lnTo>
                  <a:lnTo>
                    <a:pt x="3680114" y="1465975"/>
                  </a:lnTo>
                  <a:lnTo>
                    <a:pt x="3681947" y="1466955"/>
                  </a:lnTo>
                  <a:lnTo>
                    <a:pt x="3683781" y="1465473"/>
                  </a:lnTo>
                  <a:lnTo>
                    <a:pt x="3687448" y="1447112"/>
                  </a:lnTo>
                  <a:lnTo>
                    <a:pt x="3692949" y="1437564"/>
                  </a:lnTo>
                  <a:lnTo>
                    <a:pt x="3694783" y="1424350"/>
                  </a:lnTo>
                  <a:lnTo>
                    <a:pt x="3696617" y="1424016"/>
                  </a:lnTo>
                  <a:lnTo>
                    <a:pt x="3698450" y="1399059"/>
                  </a:lnTo>
                  <a:lnTo>
                    <a:pt x="3700284" y="1393299"/>
                  </a:lnTo>
                  <a:lnTo>
                    <a:pt x="3705785" y="1390726"/>
                  </a:lnTo>
                  <a:lnTo>
                    <a:pt x="3707618" y="1397678"/>
                  </a:lnTo>
                  <a:lnTo>
                    <a:pt x="3709452" y="1392497"/>
                  </a:lnTo>
                  <a:lnTo>
                    <a:pt x="3711286" y="1383072"/>
                  </a:lnTo>
                  <a:lnTo>
                    <a:pt x="3713119" y="1380041"/>
                  </a:lnTo>
                  <a:lnTo>
                    <a:pt x="3718620" y="1376208"/>
                  </a:lnTo>
                  <a:lnTo>
                    <a:pt x="3720454" y="1379707"/>
                  </a:lnTo>
                  <a:lnTo>
                    <a:pt x="3722288" y="1386893"/>
                  </a:lnTo>
                  <a:lnTo>
                    <a:pt x="3724121" y="1382091"/>
                  </a:lnTo>
                  <a:lnTo>
                    <a:pt x="3725955" y="1380531"/>
                  </a:lnTo>
                  <a:lnTo>
                    <a:pt x="3731456" y="1387573"/>
                  </a:lnTo>
                  <a:lnTo>
                    <a:pt x="3733289" y="1386871"/>
                  </a:lnTo>
                  <a:lnTo>
                    <a:pt x="3735123" y="1387127"/>
                  </a:lnTo>
                  <a:lnTo>
                    <a:pt x="3736957" y="1363574"/>
                  </a:lnTo>
                  <a:lnTo>
                    <a:pt x="3738790" y="1360454"/>
                  </a:lnTo>
                  <a:lnTo>
                    <a:pt x="3744291" y="1363273"/>
                  </a:lnTo>
                  <a:lnTo>
                    <a:pt x="3746125" y="1374158"/>
                  </a:lnTo>
                  <a:lnTo>
                    <a:pt x="3747958" y="1381356"/>
                  </a:lnTo>
                  <a:lnTo>
                    <a:pt x="3749792" y="1374036"/>
                  </a:lnTo>
                  <a:lnTo>
                    <a:pt x="3751626" y="1380788"/>
                  </a:lnTo>
                  <a:lnTo>
                    <a:pt x="3757127" y="1382960"/>
                  </a:lnTo>
                  <a:lnTo>
                    <a:pt x="3758960" y="1377735"/>
                  </a:lnTo>
                  <a:lnTo>
                    <a:pt x="3760794" y="1387506"/>
                  </a:lnTo>
                  <a:lnTo>
                    <a:pt x="3762628" y="1414323"/>
                  </a:lnTo>
                  <a:lnTo>
                    <a:pt x="3764461" y="1420440"/>
                  </a:lnTo>
                  <a:lnTo>
                    <a:pt x="3769962" y="1431325"/>
                  </a:lnTo>
                  <a:lnTo>
                    <a:pt x="3771796" y="1424317"/>
                  </a:lnTo>
                  <a:lnTo>
                    <a:pt x="3773629" y="1434957"/>
                  </a:lnTo>
                  <a:lnTo>
                    <a:pt x="3775463" y="1419181"/>
                  </a:lnTo>
                  <a:lnTo>
                    <a:pt x="3777297" y="1411894"/>
                  </a:lnTo>
                  <a:lnTo>
                    <a:pt x="3782798" y="1419381"/>
                  </a:lnTo>
                  <a:lnTo>
                    <a:pt x="3784631" y="1448683"/>
                  </a:lnTo>
                  <a:lnTo>
                    <a:pt x="3786465" y="1443692"/>
                  </a:lnTo>
                  <a:lnTo>
                    <a:pt x="3788299" y="1440116"/>
                  </a:lnTo>
                  <a:lnTo>
                    <a:pt x="3790132" y="1445909"/>
                  </a:lnTo>
                  <a:lnTo>
                    <a:pt x="3797467" y="1438333"/>
                  </a:lnTo>
                  <a:lnTo>
                    <a:pt x="3799300" y="1423504"/>
                  </a:lnTo>
                  <a:lnTo>
                    <a:pt x="3801134" y="1421275"/>
                  </a:lnTo>
                  <a:lnTo>
                    <a:pt x="3802968" y="1421175"/>
                  </a:lnTo>
                  <a:lnTo>
                    <a:pt x="3808469" y="1402747"/>
                  </a:lnTo>
                  <a:lnTo>
                    <a:pt x="3810302" y="1389066"/>
                  </a:lnTo>
                  <a:lnTo>
                    <a:pt x="3812136" y="1383339"/>
                  </a:lnTo>
                  <a:lnTo>
                    <a:pt x="3813970" y="1389701"/>
                  </a:lnTo>
                  <a:lnTo>
                    <a:pt x="3815803" y="1384609"/>
                  </a:lnTo>
                  <a:lnTo>
                    <a:pt x="3821304" y="1373902"/>
                  </a:lnTo>
                  <a:lnTo>
                    <a:pt x="3823138" y="1365925"/>
                  </a:lnTo>
                  <a:lnTo>
                    <a:pt x="3824971" y="1342795"/>
                  </a:lnTo>
                  <a:lnTo>
                    <a:pt x="3826805" y="1346338"/>
                  </a:lnTo>
                  <a:lnTo>
                    <a:pt x="3828639" y="1360187"/>
                  </a:lnTo>
                  <a:lnTo>
                    <a:pt x="3834140" y="1369178"/>
                  </a:lnTo>
                  <a:lnTo>
                    <a:pt x="3835973" y="1374103"/>
                  </a:lnTo>
                  <a:lnTo>
                    <a:pt x="3837807" y="1379283"/>
                  </a:lnTo>
                  <a:lnTo>
                    <a:pt x="3839640" y="1372710"/>
                  </a:lnTo>
                  <a:lnTo>
                    <a:pt x="3841474" y="1380420"/>
                  </a:lnTo>
                  <a:lnTo>
                    <a:pt x="3846975" y="1391784"/>
                  </a:lnTo>
                  <a:lnTo>
                    <a:pt x="3848809" y="1376799"/>
                  </a:lnTo>
                  <a:lnTo>
                    <a:pt x="3850642" y="1378058"/>
                  </a:lnTo>
                  <a:lnTo>
                    <a:pt x="3852476" y="1395004"/>
                  </a:lnTo>
                  <a:lnTo>
                    <a:pt x="3854310" y="1381813"/>
                  </a:lnTo>
                  <a:lnTo>
                    <a:pt x="3859810" y="1397834"/>
                  </a:lnTo>
                  <a:lnTo>
                    <a:pt x="3861644" y="1420863"/>
                  </a:lnTo>
                  <a:lnTo>
                    <a:pt x="3863478" y="1419805"/>
                  </a:lnTo>
                  <a:lnTo>
                    <a:pt x="3865311" y="1379517"/>
                  </a:lnTo>
                  <a:lnTo>
                    <a:pt x="3867145" y="1367663"/>
                  </a:lnTo>
                  <a:lnTo>
                    <a:pt x="3872646" y="1359931"/>
                  </a:lnTo>
                  <a:lnTo>
                    <a:pt x="3874480" y="1373390"/>
                  </a:lnTo>
                  <a:lnTo>
                    <a:pt x="3876313" y="1347230"/>
                  </a:lnTo>
                  <a:lnTo>
                    <a:pt x="3878147" y="1334294"/>
                  </a:lnTo>
                  <a:lnTo>
                    <a:pt x="3879981" y="1321649"/>
                  </a:lnTo>
                  <a:lnTo>
                    <a:pt x="3885481" y="1321471"/>
                  </a:lnTo>
                  <a:lnTo>
                    <a:pt x="3887315" y="1310318"/>
                  </a:lnTo>
                  <a:lnTo>
                    <a:pt x="3889149" y="1319554"/>
                  </a:lnTo>
                  <a:lnTo>
                    <a:pt x="3890982" y="1313215"/>
                  </a:lnTo>
                  <a:lnTo>
                    <a:pt x="3892816" y="1304636"/>
                  </a:lnTo>
                  <a:lnTo>
                    <a:pt x="3898317" y="1302029"/>
                  </a:lnTo>
                  <a:lnTo>
                    <a:pt x="3900151" y="1291066"/>
                  </a:lnTo>
                  <a:lnTo>
                    <a:pt x="3901984" y="1300692"/>
                  </a:lnTo>
                  <a:lnTo>
                    <a:pt x="3903818" y="1308235"/>
                  </a:lnTo>
                  <a:lnTo>
                    <a:pt x="3905651" y="1302553"/>
                  </a:lnTo>
                  <a:lnTo>
                    <a:pt x="3911152" y="1295545"/>
                  </a:lnTo>
                  <a:lnTo>
                    <a:pt x="3912986" y="1301071"/>
                  </a:lnTo>
                  <a:lnTo>
                    <a:pt x="3914820" y="1292692"/>
                  </a:lnTo>
                  <a:lnTo>
                    <a:pt x="3916653" y="1318696"/>
                  </a:lnTo>
                  <a:lnTo>
                    <a:pt x="3918487" y="1292559"/>
                  </a:lnTo>
                  <a:lnTo>
                    <a:pt x="3923988" y="1291133"/>
                  </a:lnTo>
                  <a:lnTo>
                    <a:pt x="3925822" y="1295812"/>
                  </a:lnTo>
                  <a:lnTo>
                    <a:pt x="3927655" y="1279869"/>
                  </a:lnTo>
                  <a:lnTo>
                    <a:pt x="3929489" y="1270265"/>
                  </a:lnTo>
                  <a:lnTo>
                    <a:pt x="3931322" y="1261842"/>
                  </a:lnTo>
                  <a:lnTo>
                    <a:pt x="3936823" y="1269251"/>
                  </a:lnTo>
                  <a:lnTo>
                    <a:pt x="3938657" y="1273329"/>
                  </a:lnTo>
                  <a:lnTo>
                    <a:pt x="3940491" y="1280571"/>
                  </a:lnTo>
                  <a:lnTo>
                    <a:pt x="3942324" y="1264438"/>
                  </a:lnTo>
                  <a:lnTo>
                    <a:pt x="3944158" y="1254511"/>
                  </a:lnTo>
                  <a:lnTo>
                    <a:pt x="3949659" y="1257051"/>
                  </a:lnTo>
                  <a:lnTo>
                    <a:pt x="3951492" y="1256750"/>
                  </a:lnTo>
                  <a:lnTo>
                    <a:pt x="3953326" y="1251759"/>
                  </a:lnTo>
                  <a:lnTo>
                    <a:pt x="3956993" y="1253341"/>
                  </a:lnTo>
                  <a:lnTo>
                    <a:pt x="3962494" y="1258811"/>
                  </a:lnTo>
                  <a:lnTo>
                    <a:pt x="3964328" y="1265218"/>
                  </a:lnTo>
                  <a:lnTo>
                    <a:pt x="3966162" y="1267825"/>
                  </a:lnTo>
                  <a:lnTo>
                    <a:pt x="3967995" y="1276493"/>
                  </a:lnTo>
                  <a:lnTo>
                    <a:pt x="3969829" y="1254143"/>
                  </a:lnTo>
                  <a:lnTo>
                    <a:pt x="3975330" y="1250489"/>
                  </a:lnTo>
                  <a:lnTo>
                    <a:pt x="3977163" y="1256895"/>
                  </a:lnTo>
                  <a:lnTo>
                    <a:pt x="3978997" y="1279624"/>
                  </a:lnTo>
                  <a:lnTo>
                    <a:pt x="3980831" y="1287111"/>
                  </a:lnTo>
                  <a:lnTo>
                    <a:pt x="3982664" y="1287311"/>
                  </a:lnTo>
                  <a:lnTo>
                    <a:pt x="3988165" y="1274810"/>
                  </a:lnTo>
                  <a:lnTo>
                    <a:pt x="3989999" y="1280983"/>
                  </a:lnTo>
                  <a:lnTo>
                    <a:pt x="3991833" y="1247949"/>
                  </a:lnTo>
                  <a:lnTo>
                    <a:pt x="3993666" y="1249118"/>
                  </a:lnTo>
                  <a:lnTo>
                    <a:pt x="3995500" y="1239403"/>
                  </a:lnTo>
                  <a:lnTo>
                    <a:pt x="4001001" y="1228629"/>
                  </a:lnTo>
                  <a:lnTo>
                    <a:pt x="4002834" y="1222691"/>
                  </a:lnTo>
                  <a:lnTo>
                    <a:pt x="4006502" y="1212998"/>
                  </a:lnTo>
                  <a:lnTo>
                    <a:pt x="4008335" y="1213689"/>
                  </a:lnTo>
                  <a:lnTo>
                    <a:pt x="4013836" y="1214056"/>
                  </a:lnTo>
                  <a:lnTo>
                    <a:pt x="4015670" y="1205934"/>
                  </a:lnTo>
                  <a:lnTo>
                    <a:pt x="4019337" y="1224184"/>
                  </a:lnTo>
                  <a:lnTo>
                    <a:pt x="4021171" y="1224864"/>
                  </a:lnTo>
                  <a:lnTo>
                    <a:pt x="4026672" y="1229989"/>
                  </a:lnTo>
                  <a:lnTo>
                    <a:pt x="4028505" y="1217610"/>
                  </a:lnTo>
                  <a:lnTo>
                    <a:pt x="4030339" y="1218045"/>
                  </a:lnTo>
                  <a:lnTo>
                    <a:pt x="4032173" y="1217332"/>
                  </a:lnTo>
                  <a:lnTo>
                    <a:pt x="4034006" y="1212608"/>
                  </a:lnTo>
                  <a:lnTo>
                    <a:pt x="4039507" y="1238423"/>
                  </a:lnTo>
                  <a:lnTo>
                    <a:pt x="4041341" y="1216496"/>
                  </a:lnTo>
                  <a:lnTo>
                    <a:pt x="4043174" y="1205912"/>
                  </a:lnTo>
                  <a:lnTo>
                    <a:pt x="4045008" y="1208686"/>
                  </a:lnTo>
                  <a:lnTo>
                    <a:pt x="4046842" y="1216697"/>
                  </a:lnTo>
                  <a:lnTo>
                    <a:pt x="4054176" y="1211015"/>
                  </a:lnTo>
                  <a:lnTo>
                    <a:pt x="4056010" y="1209834"/>
                  </a:lnTo>
                  <a:lnTo>
                    <a:pt x="4057844" y="1228106"/>
                  </a:lnTo>
                  <a:lnTo>
                    <a:pt x="4059677" y="1270632"/>
                  </a:lnTo>
                  <a:lnTo>
                    <a:pt x="4065178" y="1280359"/>
                  </a:lnTo>
                  <a:lnTo>
                    <a:pt x="4067012" y="1268170"/>
                  </a:lnTo>
                  <a:lnTo>
                    <a:pt x="4068845" y="1288559"/>
                  </a:lnTo>
                  <a:lnTo>
                    <a:pt x="4070679" y="1266287"/>
                  </a:lnTo>
                  <a:lnTo>
                    <a:pt x="4072513" y="1279211"/>
                  </a:lnTo>
                  <a:lnTo>
                    <a:pt x="4078014" y="1324557"/>
                  </a:lnTo>
                  <a:lnTo>
                    <a:pt x="4079847" y="1309728"/>
                  </a:lnTo>
                  <a:lnTo>
                    <a:pt x="4081681" y="1313694"/>
                  </a:lnTo>
                  <a:lnTo>
                    <a:pt x="4083515" y="1289417"/>
                  </a:lnTo>
                  <a:lnTo>
                    <a:pt x="4085348" y="1263134"/>
                  </a:lnTo>
                  <a:lnTo>
                    <a:pt x="4090849" y="1259992"/>
                  </a:lnTo>
                  <a:lnTo>
                    <a:pt x="4092683" y="1237810"/>
                  </a:lnTo>
                  <a:lnTo>
                    <a:pt x="4094516" y="1238356"/>
                  </a:lnTo>
                  <a:lnTo>
                    <a:pt x="4096350" y="1226579"/>
                  </a:lnTo>
                  <a:lnTo>
                    <a:pt x="4098184" y="1216775"/>
                  </a:lnTo>
                  <a:lnTo>
                    <a:pt x="4105518" y="1214402"/>
                  </a:lnTo>
                  <a:lnTo>
                    <a:pt x="4107352" y="1227783"/>
                  </a:lnTo>
                  <a:lnTo>
                    <a:pt x="4109185" y="1215494"/>
                  </a:lnTo>
                  <a:lnTo>
                    <a:pt x="4111019" y="1219427"/>
                  </a:lnTo>
                  <a:lnTo>
                    <a:pt x="4116520" y="1206770"/>
                  </a:lnTo>
                  <a:lnTo>
                    <a:pt x="4118354" y="1209544"/>
                  </a:lnTo>
                  <a:lnTo>
                    <a:pt x="4120187" y="1209500"/>
                  </a:lnTo>
                  <a:lnTo>
                    <a:pt x="4122021" y="1199327"/>
                  </a:lnTo>
                  <a:lnTo>
                    <a:pt x="4123855" y="1193578"/>
                  </a:lnTo>
                  <a:lnTo>
                    <a:pt x="4129355" y="1208864"/>
                  </a:lnTo>
                  <a:lnTo>
                    <a:pt x="4131189" y="1177468"/>
                  </a:lnTo>
                  <a:lnTo>
                    <a:pt x="4133023" y="1177579"/>
                  </a:lnTo>
                  <a:lnTo>
                    <a:pt x="4134856" y="1173992"/>
                  </a:lnTo>
                  <a:lnTo>
                    <a:pt x="4136690" y="1172867"/>
                  </a:lnTo>
                  <a:lnTo>
                    <a:pt x="4142191" y="1173836"/>
                  </a:lnTo>
                  <a:lnTo>
                    <a:pt x="4144025" y="1184465"/>
                  </a:lnTo>
                  <a:lnTo>
                    <a:pt x="4145858" y="1183830"/>
                  </a:lnTo>
                  <a:lnTo>
                    <a:pt x="4147692" y="1208185"/>
                  </a:lnTo>
                  <a:lnTo>
                    <a:pt x="4149526" y="1213990"/>
                  </a:lnTo>
                  <a:lnTo>
                    <a:pt x="4155026" y="1194269"/>
                  </a:lnTo>
                  <a:lnTo>
                    <a:pt x="4156860" y="1179317"/>
                  </a:lnTo>
                  <a:lnTo>
                    <a:pt x="4158694" y="1192108"/>
                  </a:lnTo>
                  <a:lnTo>
                    <a:pt x="4160527" y="1179585"/>
                  </a:lnTo>
                  <a:lnTo>
                    <a:pt x="4162361" y="1185701"/>
                  </a:lnTo>
                  <a:lnTo>
                    <a:pt x="4167862" y="1195818"/>
                  </a:lnTo>
                  <a:lnTo>
                    <a:pt x="4169696" y="1186704"/>
                  </a:lnTo>
                  <a:lnTo>
                    <a:pt x="4171529" y="1201255"/>
                  </a:lnTo>
                  <a:lnTo>
                    <a:pt x="4173363" y="1205177"/>
                  </a:lnTo>
                  <a:lnTo>
                    <a:pt x="4175196" y="1195617"/>
                  </a:lnTo>
                  <a:lnTo>
                    <a:pt x="4180697" y="1179217"/>
                  </a:lnTo>
                  <a:lnTo>
                    <a:pt x="4182531" y="1164533"/>
                  </a:lnTo>
                  <a:lnTo>
                    <a:pt x="4184365" y="1158539"/>
                  </a:lnTo>
                  <a:lnTo>
                    <a:pt x="4186198" y="1160912"/>
                  </a:lnTo>
                  <a:lnTo>
                    <a:pt x="4188032" y="1187295"/>
                  </a:lnTo>
                  <a:lnTo>
                    <a:pt x="4193533" y="1209633"/>
                  </a:lnTo>
                  <a:lnTo>
                    <a:pt x="4195367" y="1201923"/>
                  </a:lnTo>
                  <a:lnTo>
                    <a:pt x="4197200" y="1179395"/>
                  </a:lnTo>
                  <a:lnTo>
                    <a:pt x="4199034" y="1222958"/>
                  </a:lnTo>
                  <a:lnTo>
                    <a:pt x="4200867" y="1242333"/>
                  </a:lnTo>
                  <a:lnTo>
                    <a:pt x="4206368" y="1225710"/>
                  </a:lnTo>
                  <a:lnTo>
                    <a:pt x="4208202" y="1211928"/>
                  </a:lnTo>
                  <a:lnTo>
                    <a:pt x="4210036" y="1190392"/>
                  </a:lnTo>
                  <a:lnTo>
                    <a:pt x="4211869" y="1187562"/>
                  </a:lnTo>
                  <a:lnTo>
                    <a:pt x="4219204" y="1179719"/>
                  </a:lnTo>
                  <a:lnTo>
                    <a:pt x="4221037" y="1171184"/>
                  </a:lnTo>
                  <a:lnTo>
                    <a:pt x="4222871" y="1175819"/>
                  </a:lnTo>
                  <a:lnTo>
                    <a:pt x="4224705" y="1172232"/>
                  </a:lnTo>
                  <a:lnTo>
                    <a:pt x="4226538" y="1189178"/>
                  </a:lnTo>
                  <a:lnTo>
                    <a:pt x="4232039" y="1182459"/>
                  </a:lnTo>
                  <a:lnTo>
                    <a:pt x="4233873" y="1172543"/>
                  </a:lnTo>
                  <a:lnTo>
                    <a:pt x="4235707" y="1166282"/>
                  </a:lnTo>
                  <a:lnTo>
                    <a:pt x="4237540" y="1166583"/>
                  </a:lnTo>
                  <a:lnTo>
                    <a:pt x="4239374" y="1169413"/>
                  </a:lnTo>
                  <a:lnTo>
                    <a:pt x="4244875" y="1165491"/>
                  </a:lnTo>
                  <a:lnTo>
                    <a:pt x="4246708" y="1184365"/>
                  </a:lnTo>
                  <a:lnTo>
                    <a:pt x="4248542" y="1172677"/>
                  </a:lnTo>
                  <a:lnTo>
                    <a:pt x="4250376" y="1175552"/>
                  </a:lnTo>
                  <a:lnTo>
                    <a:pt x="4252209" y="1172376"/>
                  </a:lnTo>
                  <a:lnTo>
                    <a:pt x="4257710" y="1152132"/>
                  </a:lnTo>
                  <a:lnTo>
                    <a:pt x="4259544" y="1151241"/>
                  </a:lnTo>
                  <a:lnTo>
                    <a:pt x="4261378" y="1161179"/>
                  </a:lnTo>
                  <a:lnTo>
                    <a:pt x="4263211" y="1180877"/>
                  </a:lnTo>
                  <a:lnTo>
                    <a:pt x="4265045" y="1173067"/>
                  </a:lnTo>
                  <a:lnTo>
                    <a:pt x="4270546" y="1165023"/>
                  </a:lnTo>
                  <a:lnTo>
                    <a:pt x="4272379" y="1178671"/>
                  </a:lnTo>
                  <a:lnTo>
                    <a:pt x="4274213" y="1161736"/>
                  </a:lnTo>
                  <a:lnTo>
                    <a:pt x="4276047" y="1156767"/>
                  </a:lnTo>
                  <a:lnTo>
                    <a:pt x="4277880" y="1147810"/>
                  </a:lnTo>
                  <a:lnTo>
                    <a:pt x="4285215" y="1135131"/>
                  </a:lnTo>
                  <a:lnTo>
                    <a:pt x="4287048" y="1137504"/>
                  </a:lnTo>
                  <a:lnTo>
                    <a:pt x="4288882" y="1126084"/>
                  </a:lnTo>
                  <a:lnTo>
                    <a:pt x="4290716" y="1122140"/>
                  </a:lnTo>
                  <a:lnTo>
                    <a:pt x="4296217" y="1120580"/>
                  </a:lnTo>
                  <a:lnTo>
                    <a:pt x="4298050" y="1121393"/>
                  </a:lnTo>
                  <a:lnTo>
                    <a:pt x="4299884" y="1117338"/>
                  </a:lnTo>
                  <a:lnTo>
                    <a:pt x="4301718" y="1103322"/>
                  </a:lnTo>
                  <a:lnTo>
                    <a:pt x="4303551" y="1093317"/>
                  </a:lnTo>
                  <a:lnTo>
                    <a:pt x="4309052" y="1091278"/>
                  </a:lnTo>
                  <a:lnTo>
                    <a:pt x="4310886" y="1091813"/>
                  </a:lnTo>
                  <a:lnTo>
                    <a:pt x="4312719" y="1099500"/>
                  </a:lnTo>
                  <a:lnTo>
                    <a:pt x="4314553" y="1114853"/>
                  </a:lnTo>
                  <a:lnTo>
                    <a:pt x="4316387" y="1108113"/>
                  </a:lnTo>
                  <a:lnTo>
                    <a:pt x="4321888" y="1106308"/>
                  </a:lnTo>
                  <a:lnTo>
                    <a:pt x="4323721" y="1101617"/>
                  </a:lnTo>
                  <a:lnTo>
                    <a:pt x="4325555" y="1084916"/>
                  </a:lnTo>
                  <a:lnTo>
                    <a:pt x="4327389" y="1082131"/>
                  </a:lnTo>
                  <a:lnTo>
                    <a:pt x="4329222" y="1078354"/>
                  </a:lnTo>
                  <a:lnTo>
                    <a:pt x="4334723" y="1078644"/>
                  </a:lnTo>
                  <a:lnTo>
                    <a:pt x="4336557" y="1092715"/>
                  </a:lnTo>
                  <a:lnTo>
                    <a:pt x="4338390" y="1082075"/>
                  </a:lnTo>
                  <a:lnTo>
                    <a:pt x="4340224" y="1084649"/>
                  </a:lnTo>
                  <a:lnTo>
                    <a:pt x="4342058" y="1080482"/>
                  </a:lnTo>
                  <a:lnTo>
                    <a:pt x="4347559" y="1081295"/>
                  </a:lnTo>
                  <a:lnTo>
                    <a:pt x="4349392" y="1066711"/>
                  </a:lnTo>
                  <a:lnTo>
                    <a:pt x="4351226" y="1065263"/>
                  </a:lnTo>
                  <a:lnTo>
                    <a:pt x="4353060" y="1053208"/>
                  </a:lnTo>
                  <a:lnTo>
                    <a:pt x="4360394" y="1061887"/>
                  </a:lnTo>
                  <a:lnTo>
                    <a:pt x="4362228" y="1077418"/>
                  </a:lnTo>
                  <a:lnTo>
                    <a:pt x="4364061" y="1067257"/>
                  </a:lnTo>
                  <a:lnTo>
                    <a:pt x="4365895" y="1076337"/>
                  </a:lnTo>
                  <a:lnTo>
                    <a:pt x="4367729" y="1073118"/>
                  </a:lnTo>
                  <a:lnTo>
                    <a:pt x="4373230" y="1062500"/>
                  </a:lnTo>
                  <a:lnTo>
                    <a:pt x="4375063" y="1066756"/>
                  </a:lnTo>
                  <a:lnTo>
                    <a:pt x="4376897" y="1057520"/>
                  </a:lnTo>
                  <a:lnTo>
                    <a:pt x="4378730" y="1083646"/>
                  </a:lnTo>
                  <a:lnTo>
                    <a:pt x="4380564" y="1061252"/>
                  </a:lnTo>
                  <a:lnTo>
                    <a:pt x="4386065" y="1066366"/>
                  </a:lnTo>
                  <a:lnTo>
                    <a:pt x="4387899" y="1055336"/>
                  </a:lnTo>
                  <a:lnTo>
                    <a:pt x="4389732" y="1051459"/>
                  </a:lnTo>
                  <a:lnTo>
                    <a:pt x="4391566" y="1050378"/>
                  </a:lnTo>
                  <a:lnTo>
                    <a:pt x="4393400" y="1061118"/>
                  </a:lnTo>
                  <a:lnTo>
                    <a:pt x="4398900" y="1060483"/>
                  </a:lnTo>
                  <a:lnTo>
                    <a:pt x="4400734" y="1070466"/>
                  </a:lnTo>
                  <a:lnTo>
                    <a:pt x="4402568" y="1070332"/>
                  </a:lnTo>
                  <a:lnTo>
                    <a:pt x="4404401" y="1114229"/>
                  </a:lnTo>
                  <a:lnTo>
                    <a:pt x="4406235" y="1120379"/>
                  </a:lnTo>
                  <a:lnTo>
                    <a:pt x="4411736" y="1104960"/>
                  </a:lnTo>
                  <a:lnTo>
                    <a:pt x="4413570" y="1125883"/>
                  </a:lnTo>
                  <a:lnTo>
                    <a:pt x="4415403" y="1125850"/>
                  </a:lnTo>
                  <a:lnTo>
                    <a:pt x="4417237" y="1137738"/>
                  </a:lnTo>
                  <a:lnTo>
                    <a:pt x="4419071" y="1113204"/>
                  </a:lnTo>
                  <a:lnTo>
                    <a:pt x="4424571" y="1107266"/>
                  </a:lnTo>
                  <a:lnTo>
                    <a:pt x="4426405" y="1110798"/>
                  </a:lnTo>
                  <a:lnTo>
                    <a:pt x="4428239" y="1096347"/>
                  </a:lnTo>
                  <a:lnTo>
                    <a:pt x="4430072" y="1086922"/>
                  </a:lnTo>
                  <a:lnTo>
                    <a:pt x="4431906" y="1087055"/>
                  </a:lnTo>
                  <a:lnTo>
                    <a:pt x="4437407" y="1068472"/>
                  </a:lnTo>
                  <a:lnTo>
                    <a:pt x="4439241" y="1057486"/>
                  </a:lnTo>
                  <a:lnTo>
                    <a:pt x="4441074" y="1052016"/>
                  </a:lnTo>
                  <a:lnTo>
                    <a:pt x="4442908" y="1045487"/>
                  </a:lnTo>
                  <a:lnTo>
                    <a:pt x="4444741" y="1049910"/>
                  </a:lnTo>
                  <a:lnTo>
                    <a:pt x="4450242" y="1039303"/>
                  </a:lnTo>
                  <a:lnTo>
                    <a:pt x="4452076" y="1036964"/>
                  </a:lnTo>
                  <a:lnTo>
                    <a:pt x="4453910" y="1036852"/>
                  </a:lnTo>
                  <a:lnTo>
                    <a:pt x="4455743" y="1040618"/>
                  </a:lnTo>
                  <a:lnTo>
                    <a:pt x="4457577" y="1033231"/>
                  </a:lnTo>
                  <a:lnTo>
                    <a:pt x="4464912" y="1034446"/>
                  </a:lnTo>
                  <a:lnTo>
                    <a:pt x="4466745" y="1036184"/>
                  </a:lnTo>
                  <a:lnTo>
                    <a:pt x="4468579" y="1039604"/>
                  </a:lnTo>
                  <a:lnTo>
                    <a:pt x="4470412" y="1028396"/>
                  </a:lnTo>
                  <a:lnTo>
                    <a:pt x="4475913" y="1035270"/>
                  </a:lnTo>
                  <a:lnTo>
                    <a:pt x="4477747" y="1049865"/>
                  </a:lnTo>
                  <a:lnTo>
                    <a:pt x="4479581" y="1041788"/>
                  </a:lnTo>
                  <a:lnTo>
                    <a:pt x="4481414" y="1039827"/>
                  </a:lnTo>
                  <a:lnTo>
                    <a:pt x="4483248" y="1053096"/>
                  </a:lnTo>
                  <a:lnTo>
                    <a:pt x="4488749" y="1054667"/>
                  </a:lnTo>
                  <a:lnTo>
                    <a:pt x="4490582" y="1038122"/>
                  </a:lnTo>
                  <a:lnTo>
                    <a:pt x="4492416" y="1035237"/>
                  </a:lnTo>
                  <a:lnTo>
                    <a:pt x="4494250" y="1024329"/>
                  </a:lnTo>
                  <a:lnTo>
                    <a:pt x="4496083" y="1025399"/>
                  </a:lnTo>
                  <a:lnTo>
                    <a:pt x="4501584" y="1043348"/>
                  </a:lnTo>
                  <a:lnTo>
                    <a:pt x="4503418" y="1056183"/>
                  </a:lnTo>
                  <a:lnTo>
                    <a:pt x="4505252" y="1038880"/>
                  </a:lnTo>
                  <a:lnTo>
                    <a:pt x="4507085" y="1074878"/>
                  </a:lnTo>
                  <a:lnTo>
                    <a:pt x="4508919" y="1056093"/>
                  </a:lnTo>
                  <a:lnTo>
                    <a:pt x="4514420" y="1061720"/>
                  </a:lnTo>
                  <a:lnTo>
                    <a:pt x="4516253" y="1067859"/>
                  </a:lnTo>
                  <a:lnTo>
                    <a:pt x="4518087" y="1096971"/>
                  </a:lnTo>
                  <a:lnTo>
                    <a:pt x="4519921" y="1096960"/>
                  </a:lnTo>
                  <a:lnTo>
                    <a:pt x="4521754" y="1072750"/>
                  </a:lnTo>
                  <a:lnTo>
                    <a:pt x="4527255" y="1076181"/>
                  </a:lnTo>
                  <a:lnTo>
                    <a:pt x="4529089" y="1109294"/>
                  </a:lnTo>
                  <a:lnTo>
                    <a:pt x="4530923" y="1071647"/>
                  </a:lnTo>
                  <a:lnTo>
                    <a:pt x="4532756" y="1116970"/>
                  </a:lnTo>
                  <a:lnTo>
                    <a:pt x="4534590" y="1141570"/>
                  </a:lnTo>
                  <a:lnTo>
                    <a:pt x="4540091" y="1176543"/>
                  </a:lnTo>
                  <a:lnTo>
                    <a:pt x="4541924" y="1173245"/>
                  </a:lnTo>
                  <a:lnTo>
                    <a:pt x="4543758" y="1190191"/>
                  </a:lnTo>
                  <a:lnTo>
                    <a:pt x="4545592" y="1189891"/>
                  </a:lnTo>
                  <a:lnTo>
                    <a:pt x="4547425" y="1163151"/>
                  </a:lnTo>
                  <a:lnTo>
                    <a:pt x="4552926" y="1143932"/>
                  </a:lnTo>
                  <a:lnTo>
                    <a:pt x="4554760" y="1102408"/>
                  </a:lnTo>
                  <a:lnTo>
                    <a:pt x="4556593" y="1118196"/>
                  </a:lnTo>
                  <a:lnTo>
                    <a:pt x="4558427" y="1091779"/>
                  </a:lnTo>
                  <a:lnTo>
                    <a:pt x="4560261" y="1076449"/>
                  </a:lnTo>
                  <a:lnTo>
                    <a:pt x="4565762" y="1079736"/>
                  </a:lnTo>
                  <a:lnTo>
                    <a:pt x="4567595" y="1053642"/>
                  </a:lnTo>
                  <a:lnTo>
                    <a:pt x="4569429" y="1056706"/>
                  </a:lnTo>
                  <a:lnTo>
                    <a:pt x="4571263" y="1042947"/>
                  </a:lnTo>
                  <a:lnTo>
                    <a:pt x="4573096" y="1016876"/>
                  </a:lnTo>
                  <a:lnTo>
                    <a:pt x="4578597" y="1017143"/>
                  </a:lnTo>
                  <a:lnTo>
                    <a:pt x="4580431" y="1023505"/>
                  </a:lnTo>
                  <a:lnTo>
                    <a:pt x="4582264" y="1010726"/>
                  </a:lnTo>
                  <a:lnTo>
                    <a:pt x="4584098" y="1002214"/>
                  </a:lnTo>
                  <a:lnTo>
                    <a:pt x="4585932" y="1001423"/>
                  </a:lnTo>
                  <a:lnTo>
                    <a:pt x="4591433" y="994359"/>
                  </a:lnTo>
                  <a:lnTo>
                    <a:pt x="4593266" y="992777"/>
                  </a:lnTo>
                  <a:lnTo>
                    <a:pt x="4595100" y="994370"/>
                  </a:lnTo>
                  <a:lnTo>
                    <a:pt x="4596934" y="993167"/>
                  </a:lnTo>
                  <a:lnTo>
                    <a:pt x="4598767" y="992621"/>
                  </a:lnTo>
                  <a:lnTo>
                    <a:pt x="4604268" y="990950"/>
                  </a:lnTo>
                  <a:lnTo>
                    <a:pt x="4606102" y="979273"/>
                  </a:lnTo>
                  <a:lnTo>
                    <a:pt x="4607935" y="982705"/>
                  </a:lnTo>
                  <a:lnTo>
                    <a:pt x="4609769" y="978215"/>
                  </a:lnTo>
                  <a:lnTo>
                    <a:pt x="4611603" y="966238"/>
                  </a:lnTo>
                  <a:lnTo>
                    <a:pt x="4617104" y="959653"/>
                  </a:lnTo>
                  <a:lnTo>
                    <a:pt x="4618937" y="962305"/>
                  </a:lnTo>
                  <a:lnTo>
                    <a:pt x="4620771" y="955843"/>
                  </a:lnTo>
                  <a:lnTo>
                    <a:pt x="4624438" y="961715"/>
                  </a:lnTo>
                  <a:lnTo>
                    <a:pt x="4629939" y="977446"/>
                  </a:lnTo>
                  <a:lnTo>
                    <a:pt x="4631773" y="962840"/>
                  </a:lnTo>
                  <a:lnTo>
                    <a:pt x="4633606" y="954172"/>
                  </a:lnTo>
                  <a:lnTo>
                    <a:pt x="4635440" y="956857"/>
                  </a:lnTo>
                  <a:lnTo>
                    <a:pt x="4637274" y="953013"/>
                  </a:lnTo>
                  <a:lnTo>
                    <a:pt x="4642775" y="969792"/>
                  </a:lnTo>
                  <a:lnTo>
                    <a:pt x="4644608" y="970338"/>
                  </a:lnTo>
                  <a:lnTo>
                    <a:pt x="4646442" y="1007862"/>
                  </a:lnTo>
                  <a:lnTo>
                    <a:pt x="4648275" y="997623"/>
                  </a:lnTo>
                  <a:lnTo>
                    <a:pt x="4650109" y="1034390"/>
                  </a:lnTo>
                  <a:lnTo>
                    <a:pt x="4655610" y="1048540"/>
                  </a:lnTo>
                  <a:lnTo>
                    <a:pt x="4657444" y="1067357"/>
                  </a:lnTo>
                  <a:lnTo>
                    <a:pt x="4659277" y="1022625"/>
                  </a:lnTo>
                  <a:lnTo>
                    <a:pt x="4661111" y="968767"/>
                  </a:lnTo>
                  <a:lnTo>
                    <a:pt x="4662945" y="958272"/>
                  </a:lnTo>
                  <a:lnTo>
                    <a:pt x="4668445" y="949481"/>
                  </a:lnTo>
                  <a:lnTo>
                    <a:pt x="4670279" y="945437"/>
                  </a:lnTo>
                  <a:lnTo>
                    <a:pt x="4672113" y="945760"/>
                  </a:lnTo>
                  <a:lnTo>
                    <a:pt x="4675780" y="938084"/>
                  </a:lnTo>
                  <a:lnTo>
                    <a:pt x="4681281" y="936078"/>
                  </a:lnTo>
                  <a:lnTo>
                    <a:pt x="4683115" y="947465"/>
                  </a:lnTo>
                  <a:lnTo>
                    <a:pt x="4684948" y="971363"/>
                  </a:lnTo>
                  <a:lnTo>
                    <a:pt x="4688616" y="972143"/>
                  </a:lnTo>
                  <a:lnTo>
                    <a:pt x="4694116" y="1014057"/>
                  </a:lnTo>
                  <a:lnTo>
                    <a:pt x="4695950" y="1034078"/>
                  </a:lnTo>
                  <a:lnTo>
                    <a:pt x="4697784" y="1008130"/>
                  </a:lnTo>
                  <a:lnTo>
                    <a:pt x="4699617" y="967753"/>
                  </a:lnTo>
                  <a:lnTo>
                    <a:pt x="4701451" y="987061"/>
                  </a:lnTo>
                  <a:lnTo>
                    <a:pt x="4706952" y="1005500"/>
                  </a:lnTo>
                  <a:lnTo>
                    <a:pt x="4708786" y="1011327"/>
                  </a:lnTo>
                  <a:lnTo>
                    <a:pt x="4710619" y="1024430"/>
                  </a:lnTo>
                  <a:lnTo>
                    <a:pt x="4712453" y="1045153"/>
                  </a:lnTo>
                  <a:lnTo>
                    <a:pt x="4714286" y="1015349"/>
                  </a:lnTo>
                  <a:lnTo>
                    <a:pt x="4721621" y="1011862"/>
                  </a:lnTo>
                  <a:lnTo>
                    <a:pt x="4723455" y="1001200"/>
                  </a:lnTo>
                  <a:lnTo>
                    <a:pt x="4725288" y="966628"/>
                  </a:lnTo>
                  <a:lnTo>
                    <a:pt x="4727122" y="979251"/>
                  </a:lnTo>
                  <a:lnTo>
                    <a:pt x="4732623" y="973380"/>
                  </a:lnTo>
                  <a:lnTo>
                    <a:pt x="4734457" y="1004063"/>
                  </a:lnTo>
                  <a:lnTo>
                    <a:pt x="4736290" y="1034579"/>
                  </a:lnTo>
                  <a:lnTo>
                    <a:pt x="4738124" y="1013310"/>
                  </a:lnTo>
                  <a:lnTo>
                    <a:pt x="4739957" y="1042568"/>
                  </a:lnTo>
                  <a:lnTo>
                    <a:pt x="4745458" y="1013756"/>
                  </a:lnTo>
                  <a:lnTo>
                    <a:pt x="4747292" y="981246"/>
                  </a:lnTo>
                  <a:lnTo>
                    <a:pt x="4749126" y="990738"/>
                  </a:lnTo>
                  <a:lnTo>
                    <a:pt x="4750959" y="967330"/>
                  </a:lnTo>
                  <a:lnTo>
                    <a:pt x="4752793" y="975185"/>
                  </a:lnTo>
                  <a:lnTo>
                    <a:pt x="4758294" y="984911"/>
                  </a:lnTo>
                  <a:lnTo>
                    <a:pt x="4760127" y="960567"/>
                  </a:lnTo>
                  <a:lnTo>
                    <a:pt x="4761961" y="960634"/>
                  </a:lnTo>
                  <a:lnTo>
                    <a:pt x="4763795" y="938407"/>
                  </a:lnTo>
                  <a:lnTo>
                    <a:pt x="4765628" y="928925"/>
                  </a:lnTo>
                  <a:lnTo>
                    <a:pt x="4772963" y="925193"/>
                  </a:lnTo>
                  <a:lnTo>
                    <a:pt x="4774797" y="925928"/>
                  </a:lnTo>
                  <a:lnTo>
                    <a:pt x="4776630" y="928413"/>
                  </a:lnTo>
                  <a:lnTo>
                    <a:pt x="4778464" y="914096"/>
                  </a:lnTo>
                  <a:lnTo>
                    <a:pt x="4783965" y="914809"/>
                  </a:lnTo>
                  <a:lnTo>
                    <a:pt x="4785798" y="908325"/>
                  </a:lnTo>
                  <a:lnTo>
                    <a:pt x="4787632" y="910130"/>
                  </a:lnTo>
                  <a:lnTo>
                    <a:pt x="4789466" y="913606"/>
                  </a:lnTo>
                  <a:lnTo>
                    <a:pt x="4791299" y="920558"/>
                  </a:lnTo>
                  <a:lnTo>
                    <a:pt x="4796800" y="906197"/>
                  </a:lnTo>
                  <a:lnTo>
                    <a:pt x="4798634" y="916904"/>
                  </a:lnTo>
                  <a:lnTo>
                    <a:pt x="4800468" y="927210"/>
                  </a:lnTo>
                  <a:lnTo>
                    <a:pt x="4802301" y="924413"/>
                  </a:lnTo>
                  <a:lnTo>
                    <a:pt x="4804135" y="957592"/>
                  </a:lnTo>
                  <a:lnTo>
                    <a:pt x="4809636" y="948490"/>
                  </a:lnTo>
                  <a:lnTo>
                    <a:pt x="4811469" y="987786"/>
                  </a:lnTo>
                  <a:lnTo>
                    <a:pt x="4813303" y="992153"/>
                  </a:lnTo>
                  <a:lnTo>
                    <a:pt x="4815137" y="963508"/>
                  </a:lnTo>
                  <a:lnTo>
                    <a:pt x="4816970" y="977491"/>
                  </a:lnTo>
                  <a:lnTo>
                    <a:pt x="4822471" y="946529"/>
                  </a:lnTo>
                  <a:lnTo>
                    <a:pt x="4824305" y="954228"/>
                  </a:lnTo>
                  <a:lnTo>
                    <a:pt x="4826138" y="926129"/>
                  </a:lnTo>
                  <a:lnTo>
                    <a:pt x="4827972" y="937527"/>
                  </a:lnTo>
                  <a:lnTo>
                    <a:pt x="4829806" y="916547"/>
                  </a:lnTo>
                  <a:lnTo>
                    <a:pt x="4835307" y="920647"/>
                  </a:lnTo>
                  <a:lnTo>
                    <a:pt x="4837140" y="935042"/>
                  </a:lnTo>
                  <a:lnTo>
                    <a:pt x="4838974" y="968968"/>
                  </a:lnTo>
                  <a:lnTo>
                    <a:pt x="4840808" y="974427"/>
                  </a:lnTo>
                  <a:lnTo>
                    <a:pt x="4842641" y="969001"/>
                  </a:lnTo>
                  <a:lnTo>
                    <a:pt x="4848142" y="940902"/>
                  </a:lnTo>
                  <a:lnTo>
                    <a:pt x="4849976" y="961347"/>
                  </a:lnTo>
                  <a:lnTo>
                    <a:pt x="4851809" y="970483"/>
                  </a:lnTo>
                  <a:lnTo>
                    <a:pt x="4853643" y="962383"/>
                  </a:lnTo>
                  <a:lnTo>
                    <a:pt x="4860978" y="947164"/>
                  </a:lnTo>
                  <a:lnTo>
                    <a:pt x="4862811" y="951944"/>
                  </a:lnTo>
                  <a:lnTo>
                    <a:pt x="4864645" y="945738"/>
                  </a:lnTo>
                  <a:lnTo>
                    <a:pt x="4866479" y="935399"/>
                  </a:lnTo>
                  <a:lnTo>
                    <a:pt x="4868312" y="923277"/>
                  </a:lnTo>
                  <a:lnTo>
                    <a:pt x="4873813" y="934006"/>
                  </a:lnTo>
                  <a:lnTo>
                    <a:pt x="4875647" y="930207"/>
                  </a:lnTo>
                  <a:lnTo>
                    <a:pt x="4877480" y="918185"/>
                  </a:lnTo>
                  <a:lnTo>
                    <a:pt x="4879314" y="920012"/>
                  </a:lnTo>
                  <a:lnTo>
                    <a:pt x="4881148" y="946540"/>
                  </a:lnTo>
                  <a:lnTo>
                    <a:pt x="4886649" y="925126"/>
                  </a:lnTo>
                  <a:lnTo>
                    <a:pt x="4888482" y="928591"/>
                  </a:lnTo>
                  <a:lnTo>
                    <a:pt x="4890316" y="916703"/>
                  </a:lnTo>
                  <a:lnTo>
                    <a:pt x="4892149" y="911166"/>
                  </a:lnTo>
                  <a:lnTo>
                    <a:pt x="4893983" y="905863"/>
                  </a:lnTo>
                  <a:lnTo>
                    <a:pt x="4899484" y="915634"/>
                  </a:lnTo>
                  <a:lnTo>
                    <a:pt x="4901318" y="909127"/>
                  </a:lnTo>
                  <a:lnTo>
                    <a:pt x="4903151" y="917940"/>
                  </a:lnTo>
                  <a:lnTo>
                    <a:pt x="4904985" y="941716"/>
                  </a:lnTo>
                  <a:lnTo>
                    <a:pt x="4906819" y="916336"/>
                  </a:lnTo>
                  <a:lnTo>
                    <a:pt x="4912320" y="909428"/>
                  </a:lnTo>
                  <a:lnTo>
                    <a:pt x="4914153" y="937315"/>
                  </a:lnTo>
                  <a:lnTo>
                    <a:pt x="4915987" y="947688"/>
                  </a:lnTo>
                  <a:lnTo>
                    <a:pt x="4917820" y="938942"/>
                  </a:lnTo>
                  <a:lnTo>
                    <a:pt x="4919654" y="907634"/>
                  </a:lnTo>
                  <a:lnTo>
                    <a:pt x="4925155" y="919634"/>
                  </a:lnTo>
                  <a:lnTo>
                    <a:pt x="4926989" y="926552"/>
                  </a:lnTo>
                  <a:lnTo>
                    <a:pt x="4928822" y="927265"/>
                  </a:lnTo>
                  <a:lnTo>
                    <a:pt x="4930656" y="902064"/>
                  </a:lnTo>
                  <a:lnTo>
                    <a:pt x="4932490" y="900247"/>
                  </a:lnTo>
                  <a:lnTo>
                    <a:pt x="4937990" y="893039"/>
                  </a:lnTo>
                  <a:lnTo>
                    <a:pt x="4939824" y="894565"/>
                  </a:lnTo>
                  <a:lnTo>
                    <a:pt x="4941658" y="896771"/>
                  </a:lnTo>
                  <a:lnTo>
                    <a:pt x="4943491" y="891234"/>
                  </a:lnTo>
                  <a:lnTo>
                    <a:pt x="4945325" y="896537"/>
                  </a:lnTo>
                  <a:lnTo>
                    <a:pt x="4952660" y="920893"/>
                  </a:lnTo>
                  <a:lnTo>
                    <a:pt x="4954493" y="899412"/>
                  </a:lnTo>
                  <a:lnTo>
                    <a:pt x="4956327" y="902409"/>
                  </a:lnTo>
                  <a:lnTo>
                    <a:pt x="4958161" y="917338"/>
                  </a:lnTo>
                  <a:lnTo>
                    <a:pt x="4963661" y="912503"/>
                  </a:lnTo>
                  <a:lnTo>
                    <a:pt x="4965495" y="914876"/>
                  </a:lnTo>
                  <a:lnTo>
                    <a:pt x="4967329" y="909896"/>
                  </a:lnTo>
                  <a:lnTo>
                    <a:pt x="4969162" y="930207"/>
                  </a:lnTo>
                  <a:lnTo>
                    <a:pt x="4970996" y="933560"/>
                  </a:lnTo>
                  <a:lnTo>
                    <a:pt x="4976497" y="948657"/>
                  </a:lnTo>
                  <a:lnTo>
                    <a:pt x="4978331" y="947688"/>
                  </a:lnTo>
                  <a:lnTo>
                    <a:pt x="4980164" y="919778"/>
                  </a:lnTo>
                  <a:lnTo>
                    <a:pt x="4981998" y="915701"/>
                  </a:lnTo>
                  <a:lnTo>
                    <a:pt x="4983831" y="932134"/>
                  </a:lnTo>
                  <a:lnTo>
                    <a:pt x="4989332" y="942919"/>
                  </a:lnTo>
                  <a:lnTo>
                    <a:pt x="4991166" y="929705"/>
                  </a:lnTo>
                  <a:lnTo>
                    <a:pt x="4993000" y="925082"/>
                  </a:lnTo>
                  <a:lnTo>
                    <a:pt x="4994833" y="901908"/>
                  </a:lnTo>
                  <a:lnTo>
                    <a:pt x="4996667" y="914442"/>
                  </a:lnTo>
                  <a:lnTo>
                    <a:pt x="5002168" y="900114"/>
                  </a:lnTo>
                  <a:lnTo>
                    <a:pt x="5004001" y="898610"/>
                  </a:lnTo>
                  <a:lnTo>
                    <a:pt x="5005835" y="916013"/>
                  </a:lnTo>
                  <a:lnTo>
                    <a:pt x="5007669" y="922998"/>
                  </a:lnTo>
                  <a:lnTo>
                    <a:pt x="5009502" y="923912"/>
                  </a:lnTo>
                  <a:lnTo>
                    <a:pt x="5015003" y="972767"/>
                  </a:lnTo>
                  <a:lnTo>
                    <a:pt x="5016837" y="966673"/>
                  </a:lnTo>
                  <a:lnTo>
                    <a:pt x="5018671" y="950729"/>
                  </a:lnTo>
                  <a:lnTo>
                    <a:pt x="5020504" y="951442"/>
                  </a:lnTo>
                  <a:lnTo>
                    <a:pt x="5027839" y="960378"/>
                  </a:lnTo>
                  <a:lnTo>
                    <a:pt x="5029672" y="946362"/>
                  </a:lnTo>
                  <a:lnTo>
                    <a:pt x="5031506" y="984978"/>
                  </a:lnTo>
                  <a:lnTo>
                    <a:pt x="5033340" y="979819"/>
                  </a:lnTo>
                  <a:lnTo>
                    <a:pt x="5035173" y="951621"/>
                  </a:lnTo>
                  <a:lnTo>
                    <a:pt x="5040674" y="926018"/>
                  </a:lnTo>
                  <a:lnTo>
                    <a:pt x="5042508" y="915600"/>
                  </a:lnTo>
                  <a:lnTo>
                    <a:pt x="5044342" y="917327"/>
                  </a:lnTo>
                  <a:lnTo>
                    <a:pt x="5046175" y="898509"/>
                  </a:lnTo>
                  <a:lnTo>
                    <a:pt x="5048009" y="895891"/>
                  </a:lnTo>
                  <a:lnTo>
                    <a:pt x="5053510" y="894064"/>
                  </a:lnTo>
                  <a:lnTo>
                    <a:pt x="5055343" y="904169"/>
                  </a:lnTo>
                  <a:lnTo>
                    <a:pt x="5057177" y="909807"/>
                  </a:lnTo>
                  <a:lnTo>
                    <a:pt x="5059011" y="923177"/>
                  </a:lnTo>
                  <a:lnTo>
                    <a:pt x="5060844" y="948245"/>
                  </a:lnTo>
                  <a:lnTo>
                    <a:pt x="5066345" y="961625"/>
                  </a:lnTo>
                  <a:lnTo>
                    <a:pt x="5068179" y="933092"/>
                  </a:lnTo>
                  <a:lnTo>
                    <a:pt x="5070013" y="916024"/>
                  </a:lnTo>
                  <a:lnTo>
                    <a:pt x="5071846" y="915957"/>
                  </a:lnTo>
                  <a:lnTo>
                    <a:pt x="5073680" y="921294"/>
                  </a:lnTo>
                  <a:lnTo>
                    <a:pt x="5079181" y="927756"/>
                  </a:lnTo>
                  <a:lnTo>
                    <a:pt x="5081014" y="933014"/>
                  </a:lnTo>
                  <a:lnTo>
                    <a:pt x="5082848" y="925750"/>
                  </a:lnTo>
                  <a:lnTo>
                    <a:pt x="5084682" y="943888"/>
                  </a:lnTo>
                  <a:lnTo>
                    <a:pt x="5086515" y="950562"/>
                  </a:lnTo>
                  <a:lnTo>
                    <a:pt x="5092016" y="920915"/>
                  </a:lnTo>
                  <a:lnTo>
                    <a:pt x="5093850" y="943320"/>
                  </a:lnTo>
                  <a:lnTo>
                    <a:pt x="5095683" y="941114"/>
                  </a:lnTo>
                  <a:lnTo>
                    <a:pt x="5097517" y="944078"/>
                  </a:lnTo>
                  <a:lnTo>
                    <a:pt x="5099351" y="934998"/>
                  </a:lnTo>
                  <a:lnTo>
                    <a:pt x="5104852" y="922853"/>
                  </a:lnTo>
                  <a:lnTo>
                    <a:pt x="5106685" y="929003"/>
                  </a:lnTo>
                  <a:lnTo>
                    <a:pt x="5108519" y="948289"/>
                  </a:lnTo>
                  <a:lnTo>
                    <a:pt x="5110353" y="997178"/>
                  </a:lnTo>
                  <a:lnTo>
                    <a:pt x="5112186" y="1069419"/>
                  </a:lnTo>
                  <a:lnTo>
                    <a:pt x="5117687" y="1155965"/>
                  </a:lnTo>
                  <a:lnTo>
                    <a:pt x="5119521" y="1184487"/>
                  </a:lnTo>
                  <a:lnTo>
                    <a:pt x="5121354" y="1103266"/>
                  </a:lnTo>
                  <a:lnTo>
                    <a:pt x="5123188" y="1050734"/>
                  </a:lnTo>
                  <a:lnTo>
                    <a:pt x="5125022" y="1049386"/>
                  </a:lnTo>
                  <a:lnTo>
                    <a:pt x="5130523" y="1067981"/>
                  </a:lnTo>
                  <a:lnTo>
                    <a:pt x="5132356" y="1132969"/>
                  </a:lnTo>
                  <a:lnTo>
                    <a:pt x="5134190" y="1093963"/>
                  </a:lnTo>
                  <a:lnTo>
                    <a:pt x="5136024" y="1091434"/>
                  </a:lnTo>
                  <a:lnTo>
                    <a:pt x="5137857" y="1124758"/>
                  </a:lnTo>
                  <a:lnTo>
                    <a:pt x="5145192" y="1071068"/>
                  </a:lnTo>
                  <a:lnTo>
                    <a:pt x="5147025" y="1101562"/>
                  </a:lnTo>
                  <a:lnTo>
                    <a:pt x="5148859" y="1090142"/>
                  </a:lnTo>
                  <a:lnTo>
                    <a:pt x="5150693" y="1080382"/>
                  </a:lnTo>
                  <a:lnTo>
                    <a:pt x="5156194" y="1089317"/>
                  </a:lnTo>
                  <a:lnTo>
                    <a:pt x="5158027" y="1061397"/>
                  </a:lnTo>
                  <a:lnTo>
                    <a:pt x="5159861" y="1042211"/>
                  </a:lnTo>
                  <a:lnTo>
                    <a:pt x="5161694" y="1047905"/>
                  </a:lnTo>
                  <a:lnTo>
                    <a:pt x="5163528" y="1083746"/>
                  </a:lnTo>
                  <a:lnTo>
                    <a:pt x="5169029" y="1073786"/>
                  </a:lnTo>
                  <a:lnTo>
                    <a:pt x="5170863" y="1100782"/>
                  </a:lnTo>
                  <a:lnTo>
                    <a:pt x="5172696" y="1105216"/>
                  </a:lnTo>
                  <a:lnTo>
                    <a:pt x="5174530" y="1112480"/>
                  </a:lnTo>
                  <a:lnTo>
                    <a:pt x="5176364" y="1113483"/>
                  </a:lnTo>
                  <a:lnTo>
                    <a:pt x="5181865" y="1168711"/>
                  </a:lnTo>
                  <a:lnTo>
                    <a:pt x="5183698" y="1166126"/>
                  </a:lnTo>
                  <a:lnTo>
                    <a:pt x="5185532" y="1126084"/>
                  </a:lnTo>
                  <a:lnTo>
                    <a:pt x="5187365" y="1121861"/>
                  </a:lnTo>
                  <a:lnTo>
                    <a:pt x="5189199" y="1091178"/>
                  </a:lnTo>
                  <a:lnTo>
                    <a:pt x="5194700" y="1051414"/>
                  </a:lnTo>
                  <a:lnTo>
                    <a:pt x="5196534" y="1059358"/>
                  </a:lnTo>
                  <a:lnTo>
                    <a:pt x="5198367" y="1041632"/>
                  </a:lnTo>
                  <a:lnTo>
                    <a:pt x="5200201" y="1022023"/>
                  </a:lnTo>
                  <a:lnTo>
                    <a:pt x="5202035" y="1020396"/>
                  </a:lnTo>
                  <a:lnTo>
                    <a:pt x="5207535" y="1017533"/>
                  </a:lnTo>
                  <a:lnTo>
                    <a:pt x="5209369" y="1032875"/>
                  </a:lnTo>
                  <a:lnTo>
                    <a:pt x="5211203" y="1043403"/>
                  </a:lnTo>
                  <a:lnTo>
                    <a:pt x="5213036" y="1010403"/>
                  </a:lnTo>
                  <a:lnTo>
                    <a:pt x="5214870" y="1000097"/>
                  </a:lnTo>
                  <a:lnTo>
                    <a:pt x="5220371" y="999484"/>
                  </a:lnTo>
                  <a:lnTo>
                    <a:pt x="5222205" y="1002704"/>
                  </a:lnTo>
                  <a:lnTo>
                    <a:pt x="5224038" y="1015884"/>
                  </a:lnTo>
                  <a:lnTo>
                    <a:pt x="5225872" y="978482"/>
                  </a:lnTo>
                  <a:lnTo>
                    <a:pt x="5227706" y="953258"/>
                  </a:lnTo>
                  <a:lnTo>
                    <a:pt x="5233206" y="957681"/>
                  </a:lnTo>
                  <a:lnTo>
                    <a:pt x="5235040" y="963575"/>
                  </a:lnTo>
                  <a:lnTo>
                    <a:pt x="5236874" y="936323"/>
                  </a:lnTo>
                  <a:lnTo>
                    <a:pt x="5238707" y="937371"/>
                  </a:lnTo>
                  <a:lnTo>
                    <a:pt x="5240541" y="948568"/>
                  </a:lnTo>
                  <a:lnTo>
                    <a:pt x="5246042" y="921060"/>
                  </a:lnTo>
                  <a:lnTo>
                    <a:pt x="5247876" y="914664"/>
                  </a:lnTo>
                  <a:lnTo>
                    <a:pt x="5249709" y="922998"/>
                  </a:lnTo>
                  <a:lnTo>
                    <a:pt x="5251543" y="925650"/>
                  </a:lnTo>
                  <a:lnTo>
                    <a:pt x="5253376" y="926463"/>
                  </a:lnTo>
                  <a:lnTo>
                    <a:pt x="5258877" y="949437"/>
                  </a:lnTo>
                  <a:lnTo>
                    <a:pt x="5260711" y="945938"/>
                  </a:lnTo>
                  <a:lnTo>
                    <a:pt x="5262545" y="953425"/>
                  </a:lnTo>
                  <a:lnTo>
                    <a:pt x="5264378" y="985769"/>
                  </a:lnTo>
                  <a:lnTo>
                    <a:pt x="5266212" y="1011316"/>
                  </a:lnTo>
                  <a:lnTo>
                    <a:pt x="5271713" y="977725"/>
                  </a:lnTo>
                  <a:lnTo>
                    <a:pt x="5273546" y="980789"/>
                  </a:lnTo>
                  <a:lnTo>
                    <a:pt x="5275380" y="943866"/>
                  </a:lnTo>
                  <a:lnTo>
                    <a:pt x="5277214" y="946473"/>
                  </a:lnTo>
                  <a:lnTo>
                    <a:pt x="5279047" y="937638"/>
                  </a:lnTo>
                  <a:lnTo>
                    <a:pt x="5284548" y="940513"/>
                  </a:lnTo>
                  <a:lnTo>
                    <a:pt x="5286382" y="937671"/>
                  </a:lnTo>
                  <a:lnTo>
                    <a:pt x="5288216" y="937972"/>
                  </a:lnTo>
                  <a:lnTo>
                    <a:pt x="5291883" y="936591"/>
                  </a:lnTo>
                  <a:lnTo>
                    <a:pt x="5297384" y="947398"/>
                  </a:lnTo>
                  <a:lnTo>
                    <a:pt x="5299217" y="922642"/>
                  </a:lnTo>
                  <a:lnTo>
                    <a:pt x="5301051" y="948401"/>
                  </a:lnTo>
                  <a:lnTo>
                    <a:pt x="5302885" y="981702"/>
                  </a:lnTo>
                  <a:lnTo>
                    <a:pt x="5304718" y="934830"/>
                  </a:lnTo>
                  <a:lnTo>
                    <a:pt x="5310219" y="951119"/>
                  </a:lnTo>
                  <a:lnTo>
                    <a:pt x="5312053" y="966138"/>
                  </a:lnTo>
                  <a:lnTo>
                    <a:pt x="5313887" y="983931"/>
                  </a:lnTo>
                  <a:lnTo>
                    <a:pt x="5315720" y="978794"/>
                  </a:lnTo>
                  <a:lnTo>
                    <a:pt x="5317554" y="1023204"/>
                  </a:lnTo>
                  <a:lnTo>
                    <a:pt x="5323055" y="1012542"/>
                  </a:lnTo>
                  <a:lnTo>
                    <a:pt x="5324888" y="988621"/>
                  </a:lnTo>
                  <a:lnTo>
                    <a:pt x="5326722" y="955576"/>
                  </a:lnTo>
                  <a:lnTo>
                    <a:pt x="5328556" y="990315"/>
                  </a:lnTo>
                  <a:lnTo>
                    <a:pt x="5330389" y="1030802"/>
                  </a:lnTo>
                  <a:lnTo>
                    <a:pt x="5335890" y="1013422"/>
                  </a:lnTo>
                  <a:lnTo>
                    <a:pt x="5337724" y="993568"/>
                  </a:lnTo>
                  <a:lnTo>
                    <a:pt x="5339558" y="965358"/>
                  </a:lnTo>
                  <a:lnTo>
                    <a:pt x="5341391" y="969035"/>
                  </a:lnTo>
                  <a:lnTo>
                    <a:pt x="5348726" y="974037"/>
                  </a:lnTo>
                  <a:lnTo>
                    <a:pt x="5350559" y="949682"/>
                  </a:lnTo>
                  <a:lnTo>
                    <a:pt x="5352393" y="966394"/>
                  </a:lnTo>
                  <a:lnTo>
                    <a:pt x="5354227" y="988031"/>
                  </a:lnTo>
                  <a:lnTo>
                    <a:pt x="5361561" y="1022881"/>
                  </a:lnTo>
                  <a:lnTo>
                    <a:pt x="5363395" y="1018369"/>
                  </a:lnTo>
                  <a:lnTo>
                    <a:pt x="5365228" y="1047838"/>
                  </a:lnTo>
                  <a:lnTo>
                    <a:pt x="5367062" y="1100392"/>
                  </a:lnTo>
                  <a:lnTo>
                    <a:pt x="5368896" y="1123856"/>
                  </a:lnTo>
                  <a:lnTo>
                    <a:pt x="5374397" y="1122028"/>
                  </a:lnTo>
                  <a:lnTo>
                    <a:pt x="5376230" y="1105305"/>
                  </a:lnTo>
                  <a:lnTo>
                    <a:pt x="5378064" y="1159229"/>
                  </a:lnTo>
                  <a:lnTo>
                    <a:pt x="5379898" y="1124067"/>
                  </a:lnTo>
                  <a:lnTo>
                    <a:pt x="5381731" y="1170315"/>
                  </a:lnTo>
                  <a:lnTo>
                    <a:pt x="5389066" y="1169201"/>
                  </a:lnTo>
                  <a:lnTo>
                    <a:pt x="5390899" y="1193712"/>
                  </a:lnTo>
                  <a:lnTo>
                    <a:pt x="5392733" y="1182950"/>
                  </a:lnTo>
                  <a:lnTo>
                    <a:pt x="5394567" y="1140712"/>
                  </a:lnTo>
                  <a:lnTo>
                    <a:pt x="5400068" y="1173936"/>
                  </a:lnTo>
                  <a:lnTo>
                    <a:pt x="5401901" y="1144356"/>
                  </a:lnTo>
                  <a:lnTo>
                    <a:pt x="5403735" y="1167396"/>
                  </a:lnTo>
                  <a:lnTo>
                    <a:pt x="5405569" y="1155798"/>
                  </a:lnTo>
                  <a:lnTo>
                    <a:pt x="5407402" y="1103567"/>
                  </a:lnTo>
                  <a:lnTo>
                    <a:pt x="5412903" y="1104525"/>
                  </a:lnTo>
                  <a:lnTo>
                    <a:pt x="5414737" y="1145024"/>
                  </a:lnTo>
                  <a:lnTo>
                    <a:pt x="5416570" y="1134440"/>
                  </a:lnTo>
                  <a:lnTo>
                    <a:pt x="5418404" y="1131187"/>
                  </a:lnTo>
                  <a:lnTo>
                    <a:pt x="5420238" y="1170627"/>
                  </a:lnTo>
                  <a:lnTo>
                    <a:pt x="5425739" y="1200274"/>
                  </a:lnTo>
                  <a:lnTo>
                    <a:pt x="5427572" y="1201645"/>
                  </a:lnTo>
                  <a:lnTo>
                    <a:pt x="5429406" y="1202035"/>
                  </a:lnTo>
                  <a:lnTo>
                    <a:pt x="5431239" y="1227415"/>
                  </a:lnTo>
                  <a:lnTo>
                    <a:pt x="5433073" y="1187640"/>
                  </a:lnTo>
                  <a:lnTo>
                    <a:pt x="5440408" y="1153325"/>
                  </a:lnTo>
                  <a:lnTo>
                    <a:pt x="5442241" y="1118519"/>
                  </a:lnTo>
                  <a:lnTo>
                    <a:pt x="5444075" y="1128535"/>
                  </a:lnTo>
                  <a:lnTo>
                    <a:pt x="5445909" y="1128591"/>
                  </a:lnTo>
                  <a:lnTo>
                    <a:pt x="5451410" y="1097707"/>
                  </a:lnTo>
                  <a:lnTo>
                    <a:pt x="5453243" y="1124702"/>
                  </a:lnTo>
                  <a:lnTo>
                    <a:pt x="5455077" y="1115199"/>
                  </a:lnTo>
                  <a:lnTo>
                    <a:pt x="5456910" y="1090799"/>
                  </a:lnTo>
                  <a:lnTo>
                    <a:pt x="5458744" y="1094866"/>
                  </a:lnTo>
                  <a:lnTo>
                    <a:pt x="5464245" y="1112491"/>
                  </a:lnTo>
                  <a:lnTo>
                    <a:pt x="5466079" y="1061107"/>
                  </a:lnTo>
                  <a:lnTo>
                    <a:pt x="5467912" y="1052083"/>
                  </a:lnTo>
                  <a:lnTo>
                    <a:pt x="5469746" y="1044339"/>
                  </a:lnTo>
                  <a:lnTo>
                    <a:pt x="5471580" y="1036997"/>
                  </a:lnTo>
                  <a:lnTo>
                    <a:pt x="5477080" y="1035025"/>
                  </a:lnTo>
                  <a:lnTo>
                    <a:pt x="5478914" y="1060093"/>
                  </a:lnTo>
                  <a:lnTo>
                    <a:pt x="5480748" y="1048952"/>
                  </a:lnTo>
                  <a:lnTo>
                    <a:pt x="5482581" y="1048606"/>
                  </a:lnTo>
                  <a:lnTo>
                    <a:pt x="5484415" y="1012263"/>
                  </a:lnTo>
                  <a:lnTo>
                    <a:pt x="5489916" y="1015104"/>
                  </a:lnTo>
                  <a:lnTo>
                    <a:pt x="5491750" y="1019238"/>
                  </a:lnTo>
                  <a:lnTo>
                    <a:pt x="5493583" y="1006659"/>
                  </a:lnTo>
                  <a:lnTo>
                    <a:pt x="5495417" y="991763"/>
                  </a:lnTo>
                  <a:lnTo>
                    <a:pt x="5497251" y="981747"/>
                  </a:lnTo>
                  <a:lnTo>
                    <a:pt x="5502751" y="979496"/>
                  </a:lnTo>
                  <a:lnTo>
                    <a:pt x="5504585" y="981502"/>
                  </a:lnTo>
                  <a:lnTo>
                    <a:pt x="5506419" y="996086"/>
                  </a:lnTo>
                  <a:lnTo>
                    <a:pt x="5508252" y="996944"/>
                  </a:lnTo>
                  <a:lnTo>
                    <a:pt x="5515587" y="995707"/>
                  </a:lnTo>
                  <a:lnTo>
                    <a:pt x="5517421" y="975697"/>
                  </a:lnTo>
                  <a:lnTo>
                    <a:pt x="5519254" y="965737"/>
                  </a:lnTo>
                  <a:lnTo>
                    <a:pt x="5521088" y="970427"/>
                  </a:lnTo>
                  <a:lnTo>
                    <a:pt x="5522921" y="955899"/>
                  </a:lnTo>
                  <a:lnTo>
                    <a:pt x="5528422" y="963308"/>
                  </a:lnTo>
                  <a:lnTo>
                    <a:pt x="5530256" y="986660"/>
                  </a:lnTo>
                  <a:lnTo>
                    <a:pt x="5532090" y="962717"/>
                  </a:lnTo>
                  <a:lnTo>
                    <a:pt x="5533923" y="990292"/>
                  </a:lnTo>
                  <a:lnTo>
                    <a:pt x="5535757" y="983953"/>
                  </a:lnTo>
                  <a:lnTo>
                    <a:pt x="5541258" y="990203"/>
                  </a:lnTo>
                  <a:lnTo>
                    <a:pt x="5543091" y="968221"/>
                  </a:lnTo>
                  <a:lnTo>
                    <a:pt x="5544925" y="945158"/>
                  </a:lnTo>
                  <a:lnTo>
                    <a:pt x="5546759" y="944757"/>
                  </a:lnTo>
                  <a:lnTo>
                    <a:pt x="5548592" y="947041"/>
                  </a:lnTo>
                  <a:lnTo>
                    <a:pt x="5554093" y="931878"/>
                  </a:lnTo>
                  <a:lnTo>
                    <a:pt x="5555927" y="924681"/>
                  </a:lnTo>
                  <a:lnTo>
                    <a:pt x="5557761" y="922898"/>
                  </a:lnTo>
                  <a:lnTo>
                    <a:pt x="5559594" y="935064"/>
                  </a:lnTo>
                  <a:lnTo>
                    <a:pt x="5561428" y="934953"/>
                  </a:lnTo>
                  <a:lnTo>
                    <a:pt x="5566929" y="939176"/>
                  </a:lnTo>
                  <a:lnTo>
                    <a:pt x="5568762" y="934819"/>
                  </a:lnTo>
                  <a:lnTo>
                    <a:pt x="5570596" y="930975"/>
                  </a:lnTo>
                  <a:lnTo>
                    <a:pt x="5572430" y="952523"/>
                  </a:lnTo>
                  <a:lnTo>
                    <a:pt x="5574263" y="964233"/>
                  </a:lnTo>
                  <a:lnTo>
                    <a:pt x="5579764" y="946261"/>
                  </a:lnTo>
                  <a:lnTo>
                    <a:pt x="5581598" y="966383"/>
                  </a:lnTo>
                  <a:lnTo>
                    <a:pt x="5583432" y="980031"/>
                  </a:lnTo>
                  <a:lnTo>
                    <a:pt x="5585265" y="980577"/>
                  </a:lnTo>
                  <a:lnTo>
                    <a:pt x="5587099" y="973324"/>
                  </a:lnTo>
                  <a:lnTo>
                    <a:pt x="5592600" y="971597"/>
                  </a:lnTo>
                  <a:lnTo>
                    <a:pt x="5594433" y="942964"/>
                  </a:lnTo>
                  <a:lnTo>
                    <a:pt x="5596267" y="965168"/>
                  </a:lnTo>
                  <a:lnTo>
                    <a:pt x="5598101" y="965558"/>
                  </a:lnTo>
                  <a:lnTo>
                    <a:pt x="5599934" y="985056"/>
                  </a:lnTo>
                  <a:lnTo>
                    <a:pt x="5605435" y="962717"/>
                  </a:lnTo>
                  <a:lnTo>
                    <a:pt x="5607269" y="984387"/>
                  </a:lnTo>
                  <a:lnTo>
                    <a:pt x="5609103" y="983919"/>
                  </a:lnTo>
                  <a:lnTo>
                    <a:pt x="5610936" y="992376"/>
                  </a:lnTo>
                  <a:lnTo>
                    <a:pt x="5612770" y="978694"/>
                  </a:lnTo>
                  <a:lnTo>
                    <a:pt x="5618271" y="983463"/>
                  </a:lnTo>
                  <a:lnTo>
                    <a:pt x="5620104" y="952244"/>
                  </a:lnTo>
                  <a:lnTo>
                    <a:pt x="5621938" y="936112"/>
                  </a:lnTo>
                  <a:lnTo>
                    <a:pt x="5623772" y="936602"/>
                  </a:lnTo>
                  <a:lnTo>
                    <a:pt x="5625605" y="926619"/>
                  </a:lnTo>
                  <a:lnTo>
                    <a:pt x="5632940" y="928959"/>
                  </a:lnTo>
                  <a:lnTo>
                    <a:pt x="5634773" y="926318"/>
                  </a:lnTo>
                  <a:lnTo>
                    <a:pt x="5636607" y="919712"/>
                  </a:lnTo>
                  <a:lnTo>
                    <a:pt x="5638441" y="926541"/>
                  </a:lnTo>
                  <a:lnTo>
                    <a:pt x="5643942" y="915088"/>
                  </a:lnTo>
                  <a:lnTo>
                    <a:pt x="5645775" y="912057"/>
                  </a:lnTo>
                  <a:lnTo>
                    <a:pt x="5647609" y="904270"/>
                  </a:lnTo>
                  <a:lnTo>
                    <a:pt x="5649443" y="908325"/>
                  </a:lnTo>
                  <a:lnTo>
                    <a:pt x="5651276" y="929950"/>
                  </a:lnTo>
                  <a:lnTo>
                    <a:pt x="5656777" y="948902"/>
                  </a:lnTo>
                  <a:lnTo>
                    <a:pt x="5658611" y="953069"/>
                  </a:lnTo>
                  <a:lnTo>
                    <a:pt x="5660444" y="957325"/>
                  </a:lnTo>
                  <a:lnTo>
                    <a:pt x="5662278" y="950094"/>
                  </a:lnTo>
                  <a:lnTo>
                    <a:pt x="5664112" y="957637"/>
                  </a:lnTo>
                  <a:lnTo>
                    <a:pt x="5669613" y="944234"/>
                  </a:lnTo>
                  <a:lnTo>
                    <a:pt x="5671446" y="937939"/>
                  </a:lnTo>
                  <a:lnTo>
                    <a:pt x="5673280" y="941783"/>
                  </a:lnTo>
                  <a:lnTo>
                    <a:pt x="5675114" y="910732"/>
                  </a:lnTo>
                  <a:lnTo>
                    <a:pt x="5676947" y="995306"/>
                  </a:lnTo>
                  <a:lnTo>
                    <a:pt x="5682448" y="1036384"/>
                  </a:lnTo>
                  <a:lnTo>
                    <a:pt x="5684282" y="996777"/>
                  </a:lnTo>
                  <a:lnTo>
                    <a:pt x="5686115" y="958138"/>
                  </a:lnTo>
                  <a:lnTo>
                    <a:pt x="5687949" y="926842"/>
                  </a:lnTo>
                  <a:lnTo>
                    <a:pt x="5689783" y="922285"/>
                  </a:lnTo>
                  <a:lnTo>
                    <a:pt x="5697117" y="938329"/>
                  </a:lnTo>
                  <a:lnTo>
                    <a:pt x="5698951" y="925873"/>
                  </a:lnTo>
                  <a:lnTo>
                    <a:pt x="5700784" y="927912"/>
                  </a:lnTo>
                  <a:lnTo>
                    <a:pt x="5702618" y="892259"/>
                  </a:lnTo>
                  <a:lnTo>
                    <a:pt x="5708119" y="884170"/>
                  </a:lnTo>
                  <a:lnTo>
                    <a:pt x="5709953" y="867481"/>
                  </a:lnTo>
                  <a:lnTo>
                    <a:pt x="5711786" y="867158"/>
                  </a:lnTo>
                  <a:lnTo>
                    <a:pt x="5713620" y="854545"/>
                  </a:lnTo>
                  <a:lnTo>
                    <a:pt x="5715454" y="856785"/>
                  </a:lnTo>
                  <a:lnTo>
                    <a:pt x="5720955" y="851047"/>
                  </a:lnTo>
                  <a:lnTo>
                    <a:pt x="5722788" y="854512"/>
                  </a:lnTo>
                  <a:lnTo>
                    <a:pt x="5724622" y="844217"/>
                  </a:lnTo>
                  <a:lnTo>
                    <a:pt x="5726455" y="852963"/>
                  </a:lnTo>
                  <a:lnTo>
                    <a:pt x="5728289" y="841978"/>
                  </a:lnTo>
                  <a:lnTo>
                    <a:pt x="5733790" y="849276"/>
                  </a:lnTo>
                  <a:lnTo>
                    <a:pt x="5735624" y="848496"/>
                  </a:lnTo>
                  <a:lnTo>
                    <a:pt x="5737457" y="851392"/>
                  </a:lnTo>
                  <a:lnTo>
                    <a:pt x="5739291" y="847515"/>
                  </a:lnTo>
                  <a:lnTo>
                    <a:pt x="5741125" y="843571"/>
                  </a:lnTo>
                  <a:lnTo>
                    <a:pt x="5746625" y="846646"/>
                  </a:lnTo>
                  <a:lnTo>
                    <a:pt x="5748459" y="862032"/>
                  </a:lnTo>
                  <a:lnTo>
                    <a:pt x="5750293" y="854501"/>
                  </a:lnTo>
                  <a:lnTo>
                    <a:pt x="5752126" y="853988"/>
                  </a:lnTo>
                  <a:lnTo>
                    <a:pt x="5753960" y="833243"/>
                  </a:lnTo>
                  <a:lnTo>
                    <a:pt x="5759461" y="835449"/>
                  </a:lnTo>
                  <a:lnTo>
                    <a:pt x="5761295" y="834502"/>
                  </a:lnTo>
                  <a:lnTo>
                    <a:pt x="5763128" y="841465"/>
                  </a:lnTo>
                  <a:lnTo>
                    <a:pt x="5764962" y="829990"/>
                  </a:lnTo>
                  <a:lnTo>
                    <a:pt x="5766796" y="831928"/>
                  </a:lnTo>
                  <a:lnTo>
                    <a:pt x="5772296" y="825132"/>
                  </a:lnTo>
                  <a:lnTo>
                    <a:pt x="5774130" y="838502"/>
                  </a:lnTo>
                  <a:lnTo>
                    <a:pt x="5775964" y="833967"/>
                  </a:lnTo>
                  <a:lnTo>
                    <a:pt x="5777797" y="828619"/>
                  </a:lnTo>
                  <a:lnTo>
                    <a:pt x="5779631" y="832129"/>
                  </a:lnTo>
                  <a:lnTo>
                    <a:pt x="5785132" y="833499"/>
                  </a:lnTo>
                  <a:lnTo>
                    <a:pt x="5786966" y="828753"/>
                  </a:lnTo>
                  <a:lnTo>
                    <a:pt x="5788799" y="841521"/>
                  </a:lnTo>
                  <a:lnTo>
                    <a:pt x="5790633" y="844830"/>
                  </a:lnTo>
                  <a:lnTo>
                    <a:pt x="5792466" y="848652"/>
                  </a:lnTo>
                  <a:lnTo>
                    <a:pt x="5797967" y="836017"/>
                  </a:lnTo>
                  <a:lnTo>
                    <a:pt x="5799801" y="840764"/>
                  </a:lnTo>
                  <a:lnTo>
                    <a:pt x="5801635" y="846524"/>
                  </a:lnTo>
                  <a:lnTo>
                    <a:pt x="5803468" y="846624"/>
                  </a:lnTo>
                  <a:lnTo>
                    <a:pt x="5805302" y="836463"/>
                  </a:lnTo>
                  <a:lnTo>
                    <a:pt x="5812636" y="829221"/>
                  </a:lnTo>
                  <a:lnTo>
                    <a:pt x="5814470" y="829578"/>
                  </a:lnTo>
                  <a:lnTo>
                    <a:pt x="5816304" y="834992"/>
                  </a:lnTo>
                  <a:lnTo>
                    <a:pt x="5818137" y="894588"/>
                  </a:lnTo>
                  <a:lnTo>
                    <a:pt x="5823638" y="859793"/>
                  </a:lnTo>
                  <a:lnTo>
                    <a:pt x="5825472" y="895468"/>
                  </a:lnTo>
                  <a:lnTo>
                    <a:pt x="5827306" y="896860"/>
                  </a:lnTo>
                  <a:lnTo>
                    <a:pt x="5829139" y="872918"/>
                  </a:lnTo>
                  <a:lnTo>
                    <a:pt x="5830973" y="881942"/>
                  </a:lnTo>
                  <a:lnTo>
                    <a:pt x="5836474" y="881987"/>
                  </a:lnTo>
                  <a:lnTo>
                    <a:pt x="5838307" y="881274"/>
                  </a:lnTo>
                  <a:lnTo>
                    <a:pt x="5840141" y="855247"/>
                  </a:lnTo>
                  <a:lnTo>
                    <a:pt x="5841975" y="839583"/>
                  </a:lnTo>
                  <a:lnTo>
                    <a:pt x="5843808" y="853498"/>
                  </a:lnTo>
                  <a:lnTo>
                    <a:pt x="5849309" y="874210"/>
                  </a:lnTo>
                  <a:lnTo>
                    <a:pt x="5851143" y="858801"/>
                  </a:lnTo>
                  <a:lnTo>
                    <a:pt x="5852977" y="846056"/>
                  </a:lnTo>
                  <a:lnTo>
                    <a:pt x="5854810" y="868606"/>
                  </a:lnTo>
                  <a:lnTo>
                    <a:pt x="5856644" y="849510"/>
                  </a:lnTo>
                  <a:lnTo>
                    <a:pt x="5862145" y="857386"/>
                  </a:lnTo>
                  <a:lnTo>
                    <a:pt x="5863978" y="869319"/>
                  </a:lnTo>
                  <a:lnTo>
                    <a:pt x="5865812" y="859024"/>
                  </a:lnTo>
                  <a:lnTo>
                    <a:pt x="5867646" y="857866"/>
                  </a:lnTo>
                  <a:lnTo>
                    <a:pt x="5869479" y="865698"/>
                  </a:lnTo>
                  <a:lnTo>
                    <a:pt x="5874980" y="854646"/>
                  </a:lnTo>
                  <a:lnTo>
                    <a:pt x="5876814" y="884650"/>
                  </a:lnTo>
                  <a:lnTo>
                    <a:pt x="5878648" y="881920"/>
                  </a:lnTo>
                  <a:lnTo>
                    <a:pt x="5880481" y="889307"/>
                  </a:lnTo>
                  <a:lnTo>
                    <a:pt x="5882315" y="888828"/>
                  </a:lnTo>
                  <a:lnTo>
                    <a:pt x="5887816" y="896047"/>
                  </a:lnTo>
                  <a:lnTo>
                    <a:pt x="5889649" y="881452"/>
                  </a:lnTo>
                  <a:lnTo>
                    <a:pt x="5891483" y="876227"/>
                  </a:lnTo>
                  <a:lnTo>
                    <a:pt x="5893317" y="879513"/>
                  </a:lnTo>
                  <a:lnTo>
                    <a:pt x="5895150" y="879714"/>
                  </a:lnTo>
                  <a:lnTo>
                    <a:pt x="5900651" y="868383"/>
                  </a:lnTo>
                  <a:lnTo>
                    <a:pt x="5902485" y="877486"/>
                  </a:lnTo>
                  <a:lnTo>
                    <a:pt x="5904318" y="881641"/>
                  </a:lnTo>
                  <a:lnTo>
                    <a:pt x="5906152" y="888761"/>
                  </a:lnTo>
                  <a:lnTo>
                    <a:pt x="5907986" y="896147"/>
                  </a:lnTo>
                  <a:lnTo>
                    <a:pt x="5913487" y="896437"/>
                  </a:lnTo>
                  <a:lnTo>
                    <a:pt x="5915320" y="912514"/>
                  </a:lnTo>
                  <a:lnTo>
                    <a:pt x="5917154" y="927867"/>
                  </a:lnTo>
                  <a:lnTo>
                    <a:pt x="5918988" y="938206"/>
                  </a:lnTo>
                  <a:lnTo>
                    <a:pt x="5920821" y="942083"/>
                  </a:lnTo>
                  <a:lnTo>
                    <a:pt x="5926322" y="890454"/>
                  </a:lnTo>
                  <a:lnTo>
                    <a:pt x="5928156" y="881496"/>
                  </a:lnTo>
                  <a:lnTo>
                    <a:pt x="5929989" y="855091"/>
                  </a:lnTo>
                  <a:lnTo>
                    <a:pt x="5931823" y="850390"/>
                  </a:lnTo>
                  <a:lnTo>
                    <a:pt x="5933657" y="853766"/>
                  </a:lnTo>
                  <a:lnTo>
                    <a:pt x="5939158" y="854044"/>
                  </a:lnTo>
                  <a:lnTo>
                    <a:pt x="5940991" y="836006"/>
                  </a:lnTo>
                  <a:lnTo>
                    <a:pt x="5942825" y="839850"/>
                  </a:lnTo>
                  <a:lnTo>
                    <a:pt x="5944659" y="828508"/>
                  </a:lnTo>
                  <a:lnTo>
                    <a:pt x="5946492" y="834324"/>
                  </a:lnTo>
                  <a:lnTo>
                    <a:pt x="5951993" y="816186"/>
                  </a:lnTo>
                  <a:lnTo>
                    <a:pt x="5953827" y="810882"/>
                  </a:lnTo>
                  <a:lnTo>
                    <a:pt x="5955660" y="808899"/>
                  </a:lnTo>
                  <a:lnTo>
                    <a:pt x="5959328" y="799284"/>
                  </a:lnTo>
                  <a:lnTo>
                    <a:pt x="5964829" y="812242"/>
                  </a:lnTo>
                  <a:lnTo>
                    <a:pt x="5966662" y="808966"/>
                  </a:lnTo>
                  <a:lnTo>
                    <a:pt x="5968496" y="815484"/>
                  </a:lnTo>
                  <a:lnTo>
                    <a:pt x="5970329" y="824096"/>
                  </a:lnTo>
                  <a:lnTo>
                    <a:pt x="5972163" y="823127"/>
                  </a:lnTo>
                  <a:lnTo>
                    <a:pt x="5977664" y="808910"/>
                  </a:lnTo>
                  <a:lnTo>
                    <a:pt x="5979498" y="800532"/>
                  </a:lnTo>
                  <a:lnTo>
                    <a:pt x="5981331" y="768088"/>
                  </a:lnTo>
                  <a:lnTo>
                    <a:pt x="5983165" y="762696"/>
                  </a:lnTo>
                  <a:lnTo>
                    <a:pt x="5984999" y="747833"/>
                  </a:lnTo>
                  <a:lnTo>
                    <a:pt x="5990500" y="750696"/>
                  </a:lnTo>
                  <a:lnTo>
                    <a:pt x="5992333" y="734252"/>
                  </a:lnTo>
                  <a:lnTo>
                    <a:pt x="5994167" y="754796"/>
                  </a:lnTo>
                  <a:lnTo>
                    <a:pt x="5996000" y="745048"/>
                  </a:lnTo>
                  <a:lnTo>
                    <a:pt x="5997834" y="749460"/>
                  </a:lnTo>
                  <a:lnTo>
                    <a:pt x="6003335" y="744491"/>
                  </a:lnTo>
                  <a:lnTo>
                    <a:pt x="6005169" y="735321"/>
                  </a:lnTo>
                  <a:lnTo>
                    <a:pt x="6007002" y="741538"/>
                  </a:lnTo>
                  <a:lnTo>
                    <a:pt x="6008836" y="746240"/>
                  </a:lnTo>
                  <a:lnTo>
                    <a:pt x="6010670" y="743087"/>
                  </a:lnTo>
                  <a:lnTo>
                    <a:pt x="6018004" y="737416"/>
                  </a:lnTo>
                  <a:lnTo>
                    <a:pt x="6019838" y="758540"/>
                  </a:lnTo>
                  <a:lnTo>
                    <a:pt x="6021671" y="759275"/>
                  </a:lnTo>
                  <a:lnTo>
                    <a:pt x="6023505" y="770896"/>
                  </a:lnTo>
                  <a:lnTo>
                    <a:pt x="6030840" y="749727"/>
                  </a:lnTo>
                  <a:lnTo>
                    <a:pt x="6032673" y="735332"/>
                  </a:lnTo>
                  <a:lnTo>
                    <a:pt x="6034507" y="737282"/>
                  </a:lnTo>
                  <a:lnTo>
                    <a:pt x="6036340" y="728391"/>
                  </a:lnTo>
                  <a:lnTo>
                    <a:pt x="6041841" y="737394"/>
                  </a:lnTo>
                  <a:lnTo>
                    <a:pt x="6043675" y="737394"/>
                  </a:lnTo>
                  <a:lnTo>
                    <a:pt x="6045509" y="730241"/>
                  </a:lnTo>
                  <a:lnTo>
                    <a:pt x="6047342" y="735678"/>
                  </a:lnTo>
                  <a:lnTo>
                    <a:pt x="6049176" y="730998"/>
                  </a:lnTo>
                  <a:lnTo>
                    <a:pt x="6056511" y="738519"/>
                  </a:lnTo>
                  <a:lnTo>
                    <a:pt x="6058344" y="734062"/>
                  </a:lnTo>
                  <a:lnTo>
                    <a:pt x="6060178" y="743198"/>
                  </a:lnTo>
                  <a:lnTo>
                    <a:pt x="6062011" y="734708"/>
                  </a:lnTo>
                  <a:lnTo>
                    <a:pt x="6067512" y="741516"/>
                  </a:lnTo>
                  <a:lnTo>
                    <a:pt x="6069346" y="724949"/>
                  </a:lnTo>
                  <a:lnTo>
                    <a:pt x="6071180" y="704560"/>
                  </a:lnTo>
                  <a:lnTo>
                    <a:pt x="6073013" y="706443"/>
                  </a:lnTo>
                  <a:lnTo>
                    <a:pt x="6074847" y="708660"/>
                  </a:lnTo>
                  <a:lnTo>
                    <a:pt x="6080348" y="724024"/>
                  </a:lnTo>
                  <a:lnTo>
                    <a:pt x="6082181" y="726286"/>
                  </a:lnTo>
                  <a:lnTo>
                    <a:pt x="6084015" y="725528"/>
                  </a:lnTo>
                  <a:lnTo>
                    <a:pt x="6085849" y="724080"/>
                  </a:lnTo>
                  <a:lnTo>
                    <a:pt x="6087682" y="705618"/>
                  </a:lnTo>
                  <a:lnTo>
                    <a:pt x="6093183" y="711033"/>
                  </a:lnTo>
                  <a:lnTo>
                    <a:pt x="6095017" y="710454"/>
                  </a:lnTo>
                  <a:lnTo>
                    <a:pt x="6096851" y="708682"/>
                  </a:lnTo>
                  <a:lnTo>
                    <a:pt x="6098684" y="693975"/>
                  </a:lnTo>
                  <a:lnTo>
                    <a:pt x="6100518" y="684806"/>
                  </a:lnTo>
                  <a:lnTo>
                    <a:pt x="6106019" y="671269"/>
                  </a:lnTo>
                  <a:lnTo>
                    <a:pt x="6107852" y="660874"/>
                  </a:lnTo>
                  <a:lnTo>
                    <a:pt x="6109686" y="647872"/>
                  </a:lnTo>
                  <a:lnTo>
                    <a:pt x="6111520" y="650134"/>
                  </a:lnTo>
                  <a:lnTo>
                    <a:pt x="6113353" y="645744"/>
                  </a:lnTo>
                  <a:lnTo>
                    <a:pt x="6120688" y="629901"/>
                  </a:lnTo>
                  <a:lnTo>
                    <a:pt x="6122522" y="632753"/>
                  </a:lnTo>
                  <a:lnTo>
                    <a:pt x="6124355" y="631650"/>
                  </a:lnTo>
                  <a:lnTo>
                    <a:pt x="6126189" y="627718"/>
                  </a:lnTo>
                  <a:lnTo>
                    <a:pt x="6131690" y="625032"/>
                  </a:lnTo>
                  <a:lnTo>
                    <a:pt x="6133523" y="631840"/>
                  </a:lnTo>
                  <a:lnTo>
                    <a:pt x="6135357" y="595831"/>
                  </a:lnTo>
                  <a:lnTo>
                    <a:pt x="6137191" y="611473"/>
                  </a:lnTo>
                  <a:lnTo>
                    <a:pt x="6139024" y="610136"/>
                  </a:lnTo>
                  <a:lnTo>
                    <a:pt x="6144525" y="618838"/>
                  </a:lnTo>
                  <a:lnTo>
                    <a:pt x="6146359" y="626548"/>
                  </a:lnTo>
                  <a:lnTo>
                    <a:pt x="6148193" y="632575"/>
                  </a:lnTo>
                  <a:lnTo>
                    <a:pt x="6150026" y="630469"/>
                  </a:lnTo>
                  <a:lnTo>
                    <a:pt x="6151860" y="621857"/>
                  </a:lnTo>
                  <a:lnTo>
                    <a:pt x="6157361" y="620888"/>
                  </a:lnTo>
                  <a:lnTo>
                    <a:pt x="6159194" y="629823"/>
                  </a:lnTo>
                  <a:lnTo>
                    <a:pt x="6161028" y="607752"/>
                  </a:lnTo>
                  <a:lnTo>
                    <a:pt x="6162862" y="612075"/>
                  </a:lnTo>
                  <a:lnTo>
                    <a:pt x="6164695" y="615562"/>
                  </a:lnTo>
                  <a:lnTo>
                    <a:pt x="6170196" y="620888"/>
                  </a:lnTo>
                  <a:lnTo>
                    <a:pt x="6172030" y="653699"/>
                  </a:lnTo>
                  <a:lnTo>
                    <a:pt x="6173863" y="648764"/>
                  </a:lnTo>
                  <a:lnTo>
                    <a:pt x="6175697" y="651538"/>
                  </a:lnTo>
                  <a:lnTo>
                    <a:pt x="6177531" y="653744"/>
                  </a:lnTo>
                  <a:lnTo>
                    <a:pt x="6183032" y="656407"/>
                  </a:lnTo>
                  <a:lnTo>
                    <a:pt x="6184865" y="637489"/>
                  </a:lnTo>
                  <a:lnTo>
                    <a:pt x="6186699" y="634636"/>
                  </a:lnTo>
                  <a:lnTo>
                    <a:pt x="6188533" y="626915"/>
                  </a:lnTo>
                  <a:lnTo>
                    <a:pt x="6190366" y="632865"/>
                  </a:lnTo>
                  <a:lnTo>
                    <a:pt x="6195867" y="637188"/>
                  </a:lnTo>
                  <a:lnTo>
                    <a:pt x="6197701" y="635717"/>
                  </a:lnTo>
                  <a:lnTo>
                    <a:pt x="6199534" y="643750"/>
                  </a:lnTo>
                  <a:lnTo>
                    <a:pt x="6201368" y="638692"/>
                  </a:lnTo>
                  <a:lnTo>
                    <a:pt x="6203202" y="640864"/>
                  </a:lnTo>
                  <a:lnTo>
                    <a:pt x="6208703" y="639059"/>
                  </a:lnTo>
                  <a:lnTo>
                    <a:pt x="6210536" y="642825"/>
                  </a:lnTo>
                  <a:lnTo>
                    <a:pt x="6212370" y="652685"/>
                  </a:lnTo>
                  <a:lnTo>
                    <a:pt x="6214204" y="670489"/>
                  </a:lnTo>
                  <a:lnTo>
                    <a:pt x="6221538" y="648140"/>
                  </a:lnTo>
                  <a:lnTo>
                    <a:pt x="6223372" y="655738"/>
                  </a:lnTo>
                  <a:lnTo>
                    <a:pt x="6225205" y="660217"/>
                  </a:lnTo>
                  <a:lnTo>
                    <a:pt x="6227039" y="640530"/>
                  </a:lnTo>
                  <a:lnTo>
                    <a:pt x="6228873" y="648496"/>
                  </a:lnTo>
                  <a:lnTo>
                    <a:pt x="6234374" y="620130"/>
                  </a:lnTo>
                  <a:lnTo>
                    <a:pt x="6236207" y="604020"/>
                  </a:lnTo>
                  <a:lnTo>
                    <a:pt x="6238041" y="605312"/>
                  </a:lnTo>
                  <a:lnTo>
                    <a:pt x="6239874" y="603841"/>
                  </a:lnTo>
                  <a:lnTo>
                    <a:pt x="6241708" y="608933"/>
                  </a:lnTo>
                  <a:lnTo>
                    <a:pt x="6247209" y="604332"/>
                  </a:lnTo>
                  <a:lnTo>
                    <a:pt x="6249043" y="601168"/>
                  </a:lnTo>
                  <a:lnTo>
                    <a:pt x="6250876" y="604555"/>
                  </a:lnTo>
                  <a:lnTo>
                    <a:pt x="6252710" y="603006"/>
                  </a:lnTo>
                  <a:lnTo>
                    <a:pt x="6254544" y="592121"/>
                  </a:lnTo>
                  <a:lnTo>
                    <a:pt x="6260045" y="592020"/>
                  </a:lnTo>
                  <a:lnTo>
                    <a:pt x="6261878" y="594761"/>
                  </a:lnTo>
                  <a:lnTo>
                    <a:pt x="6263712" y="591742"/>
                  </a:lnTo>
                  <a:lnTo>
                    <a:pt x="6265545" y="597524"/>
                  </a:lnTo>
                  <a:lnTo>
                    <a:pt x="6267379" y="601468"/>
                  </a:lnTo>
                  <a:lnTo>
                    <a:pt x="6272880" y="588745"/>
                  </a:lnTo>
                  <a:lnTo>
                    <a:pt x="6274714" y="590583"/>
                  </a:lnTo>
                  <a:lnTo>
                    <a:pt x="6276547" y="639204"/>
                  </a:lnTo>
                  <a:lnTo>
                    <a:pt x="6278381" y="629522"/>
                  </a:lnTo>
                  <a:lnTo>
                    <a:pt x="6280215" y="611685"/>
                  </a:lnTo>
                  <a:lnTo>
                    <a:pt x="6285715" y="597992"/>
                  </a:lnTo>
                  <a:lnTo>
                    <a:pt x="6287549" y="593090"/>
                  </a:lnTo>
                  <a:lnTo>
                    <a:pt x="6289383" y="586439"/>
                  </a:lnTo>
                  <a:lnTo>
                    <a:pt x="6291216" y="574540"/>
                  </a:lnTo>
                  <a:lnTo>
                    <a:pt x="6293050" y="573704"/>
                  </a:lnTo>
                  <a:lnTo>
                    <a:pt x="6300385" y="576946"/>
                  </a:lnTo>
                  <a:lnTo>
                    <a:pt x="6302218" y="578183"/>
                  </a:lnTo>
                  <a:lnTo>
                    <a:pt x="6304052" y="557839"/>
                  </a:lnTo>
                  <a:lnTo>
                    <a:pt x="6305885" y="547800"/>
                  </a:lnTo>
                  <a:lnTo>
                    <a:pt x="6311386" y="551109"/>
                  </a:lnTo>
                  <a:lnTo>
                    <a:pt x="6313220" y="558652"/>
                  </a:lnTo>
                  <a:lnTo>
                    <a:pt x="6315054" y="554407"/>
                  </a:lnTo>
                  <a:lnTo>
                    <a:pt x="6316887" y="553683"/>
                  </a:lnTo>
                  <a:lnTo>
                    <a:pt x="6318721" y="555933"/>
                  </a:lnTo>
                  <a:lnTo>
                    <a:pt x="6324222" y="558585"/>
                  </a:lnTo>
                  <a:lnTo>
                    <a:pt x="6326056" y="546374"/>
                  </a:lnTo>
                  <a:lnTo>
                    <a:pt x="6327889" y="549081"/>
                  </a:lnTo>
                  <a:lnTo>
                    <a:pt x="6329723" y="555165"/>
                  </a:lnTo>
                  <a:lnTo>
                    <a:pt x="6331556" y="554396"/>
                  </a:lnTo>
                  <a:lnTo>
                    <a:pt x="6337057" y="531768"/>
                  </a:lnTo>
                  <a:lnTo>
                    <a:pt x="6338891" y="550073"/>
                  </a:lnTo>
                  <a:lnTo>
                    <a:pt x="6340725" y="551655"/>
                  </a:lnTo>
                  <a:lnTo>
                    <a:pt x="6342558" y="552892"/>
                  </a:lnTo>
                  <a:lnTo>
                    <a:pt x="6344392" y="548658"/>
                  </a:lnTo>
                  <a:lnTo>
                    <a:pt x="6349893" y="547800"/>
                  </a:lnTo>
                  <a:lnTo>
                    <a:pt x="6351726" y="569738"/>
                  </a:lnTo>
                  <a:lnTo>
                    <a:pt x="6353560" y="545995"/>
                  </a:lnTo>
                  <a:lnTo>
                    <a:pt x="6355394" y="569381"/>
                  </a:lnTo>
                  <a:lnTo>
                    <a:pt x="6357227" y="565248"/>
                  </a:lnTo>
                  <a:lnTo>
                    <a:pt x="6362728" y="559008"/>
                  </a:lnTo>
                  <a:lnTo>
                    <a:pt x="6366396" y="555076"/>
                  </a:lnTo>
                  <a:lnTo>
                    <a:pt x="6368229" y="580467"/>
                  </a:lnTo>
                  <a:lnTo>
                    <a:pt x="6370063" y="563276"/>
                  </a:lnTo>
                  <a:lnTo>
                    <a:pt x="6375564" y="560769"/>
                  </a:lnTo>
                  <a:lnTo>
                    <a:pt x="6377397" y="562886"/>
                  </a:lnTo>
                  <a:lnTo>
                    <a:pt x="6379231" y="543143"/>
                  </a:lnTo>
                  <a:lnTo>
                    <a:pt x="6381065" y="538040"/>
                  </a:lnTo>
                  <a:lnTo>
                    <a:pt x="6382898" y="525295"/>
                  </a:lnTo>
                  <a:lnTo>
                    <a:pt x="6388399" y="525439"/>
                  </a:lnTo>
                  <a:lnTo>
                    <a:pt x="6390233" y="523802"/>
                  </a:lnTo>
                  <a:lnTo>
                    <a:pt x="6392067" y="509073"/>
                  </a:lnTo>
                  <a:lnTo>
                    <a:pt x="6393900" y="509496"/>
                  </a:lnTo>
                  <a:lnTo>
                    <a:pt x="6395734" y="510510"/>
                  </a:lnTo>
                  <a:lnTo>
                    <a:pt x="6401235" y="513440"/>
                  </a:lnTo>
                  <a:lnTo>
                    <a:pt x="6403068" y="505396"/>
                  </a:lnTo>
                  <a:lnTo>
                    <a:pt x="6404902" y="504616"/>
                  </a:lnTo>
                  <a:lnTo>
                    <a:pt x="6406736" y="507301"/>
                  </a:lnTo>
                  <a:lnTo>
                    <a:pt x="6408569" y="511000"/>
                  </a:lnTo>
                  <a:lnTo>
                    <a:pt x="6414070" y="513006"/>
                  </a:lnTo>
                  <a:lnTo>
                    <a:pt x="6415904" y="506265"/>
                  </a:lnTo>
                  <a:lnTo>
                    <a:pt x="6417737" y="504906"/>
                  </a:lnTo>
                  <a:lnTo>
                    <a:pt x="6419571" y="510933"/>
                  </a:lnTo>
                  <a:lnTo>
                    <a:pt x="6421405" y="505730"/>
                  </a:lnTo>
                  <a:lnTo>
                    <a:pt x="6426906" y="501185"/>
                  </a:lnTo>
                  <a:lnTo>
                    <a:pt x="6428739" y="507858"/>
                  </a:lnTo>
                  <a:lnTo>
                    <a:pt x="6430573" y="508861"/>
                  </a:lnTo>
                  <a:lnTo>
                    <a:pt x="6432407" y="548758"/>
                  </a:lnTo>
                  <a:lnTo>
                    <a:pt x="6434240" y="545293"/>
                  </a:lnTo>
                  <a:lnTo>
                    <a:pt x="6439741" y="517975"/>
                  </a:lnTo>
                  <a:lnTo>
                    <a:pt x="6441575" y="519345"/>
                  </a:lnTo>
                  <a:lnTo>
                    <a:pt x="6443408" y="515446"/>
                  </a:lnTo>
                  <a:lnTo>
                    <a:pt x="6445242" y="557894"/>
                  </a:lnTo>
                  <a:lnTo>
                    <a:pt x="6447076" y="562863"/>
                  </a:lnTo>
                  <a:lnTo>
                    <a:pt x="6452577" y="559722"/>
                  </a:lnTo>
                  <a:lnTo>
                    <a:pt x="6454410" y="532826"/>
                  </a:lnTo>
                  <a:lnTo>
                    <a:pt x="6456244" y="542263"/>
                  </a:lnTo>
                  <a:lnTo>
                    <a:pt x="6458078" y="547912"/>
                  </a:lnTo>
                  <a:lnTo>
                    <a:pt x="6459911" y="543366"/>
                  </a:lnTo>
                  <a:lnTo>
                    <a:pt x="6465412" y="542040"/>
                  </a:lnTo>
                  <a:lnTo>
                    <a:pt x="6467246" y="539745"/>
                  </a:lnTo>
                  <a:lnTo>
                    <a:pt x="6469079" y="527166"/>
                  </a:lnTo>
                  <a:lnTo>
                    <a:pt x="6470913" y="511502"/>
                  </a:lnTo>
                  <a:lnTo>
                    <a:pt x="6472747" y="506042"/>
                  </a:lnTo>
                  <a:lnTo>
                    <a:pt x="6480081" y="526877"/>
                  </a:lnTo>
                  <a:lnTo>
                    <a:pt x="6481915" y="518309"/>
                  </a:lnTo>
                  <a:lnTo>
                    <a:pt x="6483749" y="518799"/>
                  </a:lnTo>
                  <a:lnTo>
                    <a:pt x="6485582" y="522888"/>
                  </a:lnTo>
                  <a:lnTo>
                    <a:pt x="6491083" y="493163"/>
                  </a:lnTo>
                  <a:lnTo>
                    <a:pt x="6492917" y="483837"/>
                  </a:lnTo>
                  <a:lnTo>
                    <a:pt x="6494750" y="481732"/>
                  </a:lnTo>
                  <a:lnTo>
                    <a:pt x="6496584" y="484796"/>
                  </a:lnTo>
                  <a:lnTo>
                    <a:pt x="6498418" y="479659"/>
                  </a:lnTo>
                  <a:lnTo>
                    <a:pt x="6503919" y="475604"/>
                  </a:lnTo>
                  <a:lnTo>
                    <a:pt x="6505752" y="472507"/>
                  </a:lnTo>
                  <a:lnTo>
                    <a:pt x="6507586" y="470735"/>
                  </a:lnTo>
                  <a:lnTo>
                    <a:pt x="6509419" y="479247"/>
                  </a:lnTo>
                  <a:lnTo>
                    <a:pt x="6511253" y="477442"/>
                  </a:lnTo>
                  <a:lnTo>
                    <a:pt x="6516754" y="483637"/>
                  </a:lnTo>
                  <a:lnTo>
                    <a:pt x="6518588" y="483436"/>
                  </a:lnTo>
                  <a:lnTo>
                    <a:pt x="6520421" y="472072"/>
                  </a:lnTo>
                  <a:lnTo>
                    <a:pt x="6522255" y="468707"/>
                  </a:lnTo>
                  <a:lnTo>
                    <a:pt x="6524089" y="458346"/>
                  </a:lnTo>
                  <a:lnTo>
                    <a:pt x="6529590" y="447472"/>
                  </a:lnTo>
                  <a:lnTo>
                    <a:pt x="6531423" y="441389"/>
                  </a:lnTo>
                  <a:lnTo>
                    <a:pt x="6533257" y="437868"/>
                  </a:lnTo>
                  <a:lnTo>
                    <a:pt x="6535090" y="421902"/>
                  </a:lnTo>
                  <a:lnTo>
                    <a:pt x="6536924" y="424955"/>
                  </a:lnTo>
                  <a:lnTo>
                    <a:pt x="6542425" y="430080"/>
                  </a:lnTo>
                  <a:lnTo>
                    <a:pt x="6544259" y="423496"/>
                  </a:lnTo>
                  <a:lnTo>
                    <a:pt x="6546092" y="418370"/>
                  </a:lnTo>
                  <a:lnTo>
                    <a:pt x="6547926" y="423172"/>
                  </a:lnTo>
                  <a:lnTo>
                    <a:pt x="6549760" y="420677"/>
                  </a:lnTo>
                  <a:lnTo>
                    <a:pt x="6555260" y="415697"/>
                  </a:lnTo>
                  <a:lnTo>
                    <a:pt x="6557094" y="413780"/>
                  </a:lnTo>
                  <a:lnTo>
                    <a:pt x="6558928" y="411663"/>
                  </a:lnTo>
                  <a:lnTo>
                    <a:pt x="6560761" y="410727"/>
                  </a:lnTo>
                  <a:lnTo>
                    <a:pt x="6562595" y="396121"/>
                  </a:lnTo>
                  <a:lnTo>
                    <a:pt x="6568096" y="407519"/>
                  </a:lnTo>
                  <a:lnTo>
                    <a:pt x="6569930" y="402895"/>
                  </a:lnTo>
                  <a:lnTo>
                    <a:pt x="6571763" y="416242"/>
                  </a:lnTo>
                  <a:lnTo>
                    <a:pt x="6573597" y="412622"/>
                  </a:lnTo>
                  <a:lnTo>
                    <a:pt x="6575430" y="389592"/>
                  </a:lnTo>
                  <a:lnTo>
                    <a:pt x="6580931" y="398773"/>
                  </a:lnTo>
                  <a:lnTo>
                    <a:pt x="6582765" y="396065"/>
                  </a:lnTo>
                  <a:lnTo>
                    <a:pt x="6584599" y="391497"/>
                  </a:lnTo>
                  <a:lnTo>
                    <a:pt x="6586432" y="390951"/>
                  </a:lnTo>
                  <a:lnTo>
                    <a:pt x="6588266" y="382049"/>
                  </a:lnTo>
                  <a:lnTo>
                    <a:pt x="6593767" y="378384"/>
                  </a:lnTo>
                  <a:lnTo>
                    <a:pt x="6595601" y="378930"/>
                  </a:lnTo>
                  <a:lnTo>
                    <a:pt x="6597434" y="374763"/>
                  </a:lnTo>
                  <a:lnTo>
                    <a:pt x="6599268" y="385637"/>
                  </a:lnTo>
                  <a:lnTo>
                    <a:pt x="6601101" y="388222"/>
                  </a:lnTo>
                  <a:lnTo>
                    <a:pt x="6606602" y="385392"/>
                  </a:lnTo>
                  <a:lnTo>
                    <a:pt x="6608436" y="392043"/>
                  </a:lnTo>
                  <a:lnTo>
                    <a:pt x="6610270" y="407920"/>
                  </a:lnTo>
                  <a:lnTo>
                    <a:pt x="6612103" y="384501"/>
                  </a:lnTo>
                  <a:lnTo>
                    <a:pt x="6613937" y="392066"/>
                  </a:lnTo>
                  <a:lnTo>
                    <a:pt x="6619438" y="388400"/>
                  </a:lnTo>
                  <a:lnTo>
                    <a:pt x="6621271" y="369582"/>
                  </a:lnTo>
                  <a:lnTo>
                    <a:pt x="6623105" y="371755"/>
                  </a:lnTo>
                  <a:lnTo>
                    <a:pt x="6626772" y="365805"/>
                  </a:lnTo>
                  <a:lnTo>
                    <a:pt x="6632273" y="366919"/>
                  </a:lnTo>
                  <a:lnTo>
                    <a:pt x="6634107" y="338375"/>
                  </a:lnTo>
                  <a:lnTo>
                    <a:pt x="6635941" y="339456"/>
                  </a:lnTo>
                  <a:lnTo>
                    <a:pt x="6637774" y="315491"/>
                  </a:lnTo>
                  <a:lnTo>
                    <a:pt x="6639608" y="321463"/>
                  </a:lnTo>
                  <a:lnTo>
                    <a:pt x="6645109" y="324560"/>
                  </a:lnTo>
                  <a:lnTo>
                    <a:pt x="6646942" y="335556"/>
                  </a:lnTo>
                  <a:lnTo>
                    <a:pt x="6648776" y="335891"/>
                  </a:lnTo>
                  <a:lnTo>
                    <a:pt x="6650610" y="327301"/>
                  </a:lnTo>
                  <a:lnTo>
                    <a:pt x="6652443" y="311123"/>
                  </a:lnTo>
                  <a:lnTo>
                    <a:pt x="6657944" y="301664"/>
                  </a:lnTo>
                  <a:lnTo>
                    <a:pt x="6659778" y="297074"/>
                  </a:lnTo>
                  <a:lnTo>
                    <a:pt x="6661612" y="298478"/>
                  </a:lnTo>
                  <a:lnTo>
                    <a:pt x="6663445" y="310555"/>
                  </a:lnTo>
                  <a:lnTo>
                    <a:pt x="6665279" y="284039"/>
                  </a:lnTo>
                  <a:lnTo>
                    <a:pt x="6670780" y="268051"/>
                  </a:lnTo>
                  <a:lnTo>
                    <a:pt x="6672613" y="277732"/>
                  </a:lnTo>
                  <a:lnTo>
                    <a:pt x="6674447" y="280206"/>
                  </a:lnTo>
                  <a:lnTo>
                    <a:pt x="6676281" y="274279"/>
                  </a:lnTo>
                  <a:lnTo>
                    <a:pt x="6678114" y="275649"/>
                  </a:lnTo>
                  <a:lnTo>
                    <a:pt x="6685449" y="278813"/>
                  </a:lnTo>
                  <a:lnTo>
                    <a:pt x="6687282" y="276451"/>
                  </a:lnTo>
                  <a:lnTo>
                    <a:pt x="6689116" y="270970"/>
                  </a:lnTo>
                  <a:lnTo>
                    <a:pt x="6690950" y="286490"/>
                  </a:lnTo>
                  <a:lnTo>
                    <a:pt x="6698284" y="261756"/>
                  </a:lnTo>
                  <a:lnTo>
                    <a:pt x="6700118" y="242537"/>
                  </a:lnTo>
                  <a:lnTo>
                    <a:pt x="6701952" y="230359"/>
                  </a:lnTo>
                  <a:lnTo>
                    <a:pt x="6703785" y="209012"/>
                  </a:lnTo>
                  <a:lnTo>
                    <a:pt x="6709286" y="203932"/>
                  </a:lnTo>
                  <a:lnTo>
                    <a:pt x="6711120" y="199943"/>
                  </a:lnTo>
                  <a:lnTo>
                    <a:pt x="6712953" y="203352"/>
                  </a:lnTo>
                  <a:lnTo>
                    <a:pt x="6714787" y="181816"/>
                  </a:lnTo>
                  <a:lnTo>
                    <a:pt x="6716621" y="161004"/>
                  </a:lnTo>
                  <a:lnTo>
                    <a:pt x="6723955" y="171945"/>
                  </a:lnTo>
                  <a:lnTo>
                    <a:pt x="6725789" y="142821"/>
                  </a:lnTo>
                  <a:lnTo>
                    <a:pt x="6727623" y="147868"/>
                  </a:lnTo>
                  <a:lnTo>
                    <a:pt x="6729456" y="134198"/>
                  </a:lnTo>
                  <a:lnTo>
                    <a:pt x="6734957" y="108940"/>
                  </a:lnTo>
                  <a:lnTo>
                    <a:pt x="6736791" y="102077"/>
                  </a:lnTo>
                  <a:lnTo>
                    <a:pt x="6738624" y="103849"/>
                  </a:lnTo>
                  <a:lnTo>
                    <a:pt x="6740458" y="101943"/>
                  </a:lnTo>
                  <a:lnTo>
                    <a:pt x="6742292" y="64486"/>
                  </a:lnTo>
                  <a:lnTo>
                    <a:pt x="6747793" y="86033"/>
                  </a:lnTo>
                  <a:lnTo>
                    <a:pt x="6749626" y="120683"/>
                  </a:lnTo>
                  <a:lnTo>
                    <a:pt x="6751460" y="119146"/>
                  </a:lnTo>
                  <a:lnTo>
                    <a:pt x="6753294" y="121185"/>
                  </a:lnTo>
                  <a:lnTo>
                    <a:pt x="6755127" y="187866"/>
                  </a:lnTo>
                  <a:lnTo>
                    <a:pt x="6760628" y="313975"/>
                  </a:lnTo>
                  <a:lnTo>
                    <a:pt x="6762462" y="262502"/>
                  </a:lnTo>
                  <a:lnTo>
                    <a:pt x="6764295" y="277521"/>
                  </a:lnTo>
                  <a:lnTo>
                    <a:pt x="6766129" y="389670"/>
                  </a:lnTo>
                  <a:lnTo>
                    <a:pt x="6767963" y="346720"/>
                  </a:lnTo>
                  <a:lnTo>
                    <a:pt x="6773464" y="306110"/>
                  </a:lnTo>
                  <a:lnTo>
                    <a:pt x="6775297" y="298378"/>
                  </a:lnTo>
                  <a:lnTo>
                    <a:pt x="6777131" y="258614"/>
                  </a:lnTo>
                  <a:lnTo>
                    <a:pt x="6778964" y="222326"/>
                  </a:lnTo>
                  <a:lnTo>
                    <a:pt x="6780798" y="221190"/>
                  </a:lnTo>
                  <a:lnTo>
                    <a:pt x="6788133" y="238972"/>
                  </a:lnTo>
                  <a:lnTo>
                    <a:pt x="6789966" y="255606"/>
                  </a:lnTo>
                  <a:lnTo>
                    <a:pt x="6791800" y="252675"/>
                  </a:lnTo>
                  <a:lnTo>
                    <a:pt x="6793634" y="204389"/>
                  </a:lnTo>
                  <a:lnTo>
                    <a:pt x="6799134" y="168402"/>
                  </a:lnTo>
                  <a:lnTo>
                    <a:pt x="6800968" y="207753"/>
                  </a:lnTo>
                  <a:lnTo>
                    <a:pt x="6802802" y="241679"/>
                  </a:lnTo>
                  <a:lnTo>
                    <a:pt x="6804635" y="281966"/>
                  </a:lnTo>
                  <a:lnTo>
                    <a:pt x="6806469" y="266836"/>
                  </a:lnTo>
                  <a:lnTo>
                    <a:pt x="6811970" y="233757"/>
                  </a:lnTo>
                  <a:lnTo>
                    <a:pt x="6813804" y="225758"/>
                  </a:lnTo>
                  <a:lnTo>
                    <a:pt x="6815637" y="227229"/>
                  </a:lnTo>
                  <a:lnTo>
                    <a:pt x="6817471" y="213669"/>
                  </a:lnTo>
                  <a:lnTo>
                    <a:pt x="6819305" y="160636"/>
                  </a:lnTo>
                  <a:lnTo>
                    <a:pt x="6824805" y="164592"/>
                  </a:lnTo>
                  <a:lnTo>
                    <a:pt x="6826639" y="184323"/>
                  </a:lnTo>
                  <a:lnTo>
                    <a:pt x="6828473" y="201960"/>
                  </a:lnTo>
                  <a:lnTo>
                    <a:pt x="6830306" y="204355"/>
                  </a:lnTo>
                  <a:lnTo>
                    <a:pt x="6832140" y="199141"/>
                  </a:lnTo>
                  <a:lnTo>
                    <a:pt x="6837641" y="242693"/>
                  </a:lnTo>
                  <a:lnTo>
                    <a:pt x="6839475" y="238214"/>
                  </a:lnTo>
                  <a:lnTo>
                    <a:pt x="6841308" y="243796"/>
                  </a:lnTo>
                  <a:lnTo>
                    <a:pt x="6843142" y="319825"/>
                  </a:lnTo>
                  <a:lnTo>
                    <a:pt x="6844975" y="381582"/>
                  </a:lnTo>
                  <a:lnTo>
                    <a:pt x="6850476" y="303269"/>
                  </a:lnTo>
                  <a:lnTo>
                    <a:pt x="6852310" y="354441"/>
                  </a:lnTo>
                  <a:lnTo>
                    <a:pt x="6854144" y="362931"/>
                  </a:lnTo>
                  <a:lnTo>
                    <a:pt x="6855977" y="322967"/>
                  </a:lnTo>
                  <a:lnTo>
                    <a:pt x="6863312" y="388690"/>
                  </a:lnTo>
                  <a:lnTo>
                    <a:pt x="6865146" y="352402"/>
                  </a:lnTo>
                  <a:lnTo>
                    <a:pt x="6866979" y="318711"/>
                  </a:lnTo>
                  <a:lnTo>
                    <a:pt x="6868813" y="298489"/>
                  </a:lnTo>
                  <a:lnTo>
                    <a:pt x="6870646" y="363521"/>
                  </a:lnTo>
                  <a:lnTo>
                    <a:pt x="6876147" y="353839"/>
                  </a:lnTo>
                  <a:lnTo>
                    <a:pt x="6877981" y="305140"/>
                  </a:lnTo>
                  <a:lnTo>
                    <a:pt x="6879815" y="321496"/>
                  </a:lnTo>
                  <a:lnTo>
                    <a:pt x="6881648" y="297208"/>
                  </a:lnTo>
                  <a:lnTo>
                    <a:pt x="6883482" y="305775"/>
                  </a:lnTo>
                  <a:lnTo>
                    <a:pt x="6888983" y="281777"/>
                  </a:lnTo>
                  <a:lnTo>
                    <a:pt x="6890816" y="249968"/>
                  </a:lnTo>
                  <a:lnTo>
                    <a:pt x="6892650" y="247461"/>
                  </a:lnTo>
                  <a:lnTo>
                    <a:pt x="6894484" y="264742"/>
                  </a:lnTo>
                  <a:lnTo>
                    <a:pt x="6896317" y="290356"/>
                  </a:lnTo>
                  <a:lnTo>
                    <a:pt x="6901818" y="290189"/>
                  </a:lnTo>
                  <a:lnTo>
                    <a:pt x="6903652" y="329997"/>
                  </a:lnTo>
                  <a:lnTo>
                    <a:pt x="6905486" y="324604"/>
                  </a:lnTo>
                  <a:lnTo>
                    <a:pt x="6907319" y="293921"/>
                  </a:lnTo>
                  <a:lnTo>
                    <a:pt x="6909153" y="290612"/>
                  </a:lnTo>
                  <a:lnTo>
                    <a:pt x="6914654" y="314967"/>
                  </a:lnTo>
                  <a:lnTo>
                    <a:pt x="6916487" y="307447"/>
                  </a:lnTo>
                  <a:lnTo>
                    <a:pt x="6918321" y="328760"/>
                  </a:lnTo>
                  <a:lnTo>
                    <a:pt x="6920155" y="335378"/>
                  </a:lnTo>
                  <a:lnTo>
                    <a:pt x="6921988" y="297843"/>
                  </a:lnTo>
                  <a:lnTo>
                    <a:pt x="6927489" y="287582"/>
                  </a:lnTo>
                  <a:lnTo>
                    <a:pt x="6929323" y="288373"/>
                  </a:lnTo>
                  <a:lnTo>
                    <a:pt x="6931157" y="259550"/>
                  </a:lnTo>
                  <a:lnTo>
                    <a:pt x="6932990" y="231384"/>
                  </a:lnTo>
                  <a:lnTo>
                    <a:pt x="6934824" y="226203"/>
                  </a:lnTo>
                  <a:lnTo>
                    <a:pt x="6940325" y="223518"/>
                  </a:lnTo>
                  <a:lnTo>
                    <a:pt x="6942158" y="244331"/>
                  </a:lnTo>
                  <a:lnTo>
                    <a:pt x="6943992" y="232064"/>
                  </a:lnTo>
                  <a:lnTo>
                    <a:pt x="6945826" y="234660"/>
                  </a:lnTo>
                  <a:lnTo>
                    <a:pt x="6947659" y="242637"/>
                  </a:lnTo>
                  <a:lnTo>
                    <a:pt x="6953160" y="220310"/>
                  </a:lnTo>
                  <a:lnTo>
                    <a:pt x="6954994" y="229858"/>
                  </a:lnTo>
                  <a:lnTo>
                    <a:pt x="6956827" y="219998"/>
                  </a:lnTo>
                  <a:lnTo>
                    <a:pt x="6958661" y="226159"/>
                  </a:lnTo>
                  <a:lnTo>
                    <a:pt x="6960495" y="233323"/>
                  </a:lnTo>
                  <a:lnTo>
                    <a:pt x="6967829" y="268385"/>
                  </a:lnTo>
                  <a:lnTo>
                    <a:pt x="6969663" y="230337"/>
                  </a:lnTo>
                  <a:lnTo>
                    <a:pt x="6971497" y="251216"/>
                  </a:lnTo>
                  <a:lnTo>
                    <a:pt x="6973330" y="218516"/>
                  </a:lnTo>
                  <a:lnTo>
                    <a:pt x="6978831" y="204868"/>
                  </a:lnTo>
                  <a:lnTo>
                    <a:pt x="6980665" y="202717"/>
                  </a:lnTo>
                  <a:lnTo>
                    <a:pt x="6982498" y="176479"/>
                  </a:lnTo>
                  <a:lnTo>
                    <a:pt x="6984332" y="178685"/>
                  </a:lnTo>
                  <a:lnTo>
                    <a:pt x="6986166" y="169037"/>
                  </a:lnTo>
                  <a:lnTo>
                    <a:pt x="6991667" y="165728"/>
                  </a:lnTo>
                  <a:lnTo>
                    <a:pt x="6993500" y="160324"/>
                  </a:lnTo>
                  <a:lnTo>
                    <a:pt x="6995334" y="172825"/>
                  </a:lnTo>
                  <a:lnTo>
                    <a:pt x="6997168" y="165182"/>
                  </a:lnTo>
                  <a:lnTo>
                    <a:pt x="6999001" y="168335"/>
                  </a:lnTo>
                  <a:lnTo>
                    <a:pt x="7004502" y="174920"/>
                  </a:lnTo>
                  <a:lnTo>
                    <a:pt x="7006336" y="187353"/>
                  </a:lnTo>
                  <a:lnTo>
                    <a:pt x="7008169" y="182084"/>
                  </a:lnTo>
                  <a:lnTo>
                    <a:pt x="7010003" y="201648"/>
                  </a:lnTo>
                  <a:lnTo>
                    <a:pt x="7011837" y="195943"/>
                  </a:lnTo>
                  <a:lnTo>
                    <a:pt x="7017338" y="238069"/>
                  </a:lnTo>
                  <a:lnTo>
                    <a:pt x="7019171" y="231395"/>
                  </a:lnTo>
                  <a:lnTo>
                    <a:pt x="7021005" y="257500"/>
                  </a:lnTo>
                  <a:lnTo>
                    <a:pt x="7022839" y="238916"/>
                  </a:lnTo>
                  <a:lnTo>
                    <a:pt x="7024672" y="236621"/>
                  </a:lnTo>
                  <a:lnTo>
                    <a:pt x="7030173" y="227329"/>
                  </a:lnTo>
                  <a:lnTo>
                    <a:pt x="7032007" y="242359"/>
                  </a:lnTo>
                  <a:lnTo>
                    <a:pt x="7035674" y="216299"/>
                  </a:lnTo>
                  <a:lnTo>
                    <a:pt x="7037508" y="190440"/>
                  </a:lnTo>
                  <a:lnTo>
                    <a:pt x="7043009" y="163310"/>
                  </a:lnTo>
                  <a:lnTo>
                    <a:pt x="7044842" y="152537"/>
                  </a:lnTo>
                  <a:lnTo>
                    <a:pt x="7046676" y="174619"/>
                  </a:lnTo>
                  <a:lnTo>
                    <a:pt x="7048509" y="147579"/>
                  </a:lnTo>
                  <a:lnTo>
                    <a:pt x="7050343" y="144214"/>
                  </a:lnTo>
                  <a:lnTo>
                    <a:pt x="7055844" y="147423"/>
                  </a:lnTo>
                  <a:lnTo>
                    <a:pt x="7057678" y="135033"/>
                  </a:lnTo>
                  <a:lnTo>
                    <a:pt x="7059511" y="128271"/>
                  </a:lnTo>
                  <a:lnTo>
                    <a:pt x="7061345" y="140671"/>
                  </a:lnTo>
                  <a:lnTo>
                    <a:pt x="7063179" y="143635"/>
                  </a:lnTo>
                  <a:lnTo>
                    <a:pt x="7068679" y="137897"/>
                  </a:lnTo>
                  <a:lnTo>
                    <a:pt x="7070513" y="122945"/>
                  </a:lnTo>
                  <a:lnTo>
                    <a:pt x="7072347" y="94345"/>
                  </a:lnTo>
                  <a:lnTo>
                    <a:pt x="7074180" y="103960"/>
                  </a:lnTo>
                  <a:lnTo>
                    <a:pt x="7076014" y="124705"/>
                  </a:lnTo>
                  <a:lnTo>
                    <a:pt x="7081515" y="142777"/>
                  </a:lnTo>
                  <a:lnTo>
                    <a:pt x="7083349" y="127524"/>
                  </a:lnTo>
                  <a:lnTo>
                    <a:pt x="7085182" y="130788"/>
                  </a:lnTo>
                  <a:lnTo>
                    <a:pt x="7087016" y="115346"/>
                  </a:lnTo>
                  <a:lnTo>
                    <a:pt x="7088850" y="100718"/>
                  </a:lnTo>
                  <a:lnTo>
                    <a:pt x="7094350" y="89521"/>
                  </a:lnTo>
                  <a:lnTo>
                    <a:pt x="7096184" y="80552"/>
                  </a:lnTo>
                  <a:lnTo>
                    <a:pt x="7098018" y="81387"/>
                  </a:lnTo>
                  <a:lnTo>
                    <a:pt x="7099851" y="85978"/>
                  </a:lnTo>
                  <a:lnTo>
                    <a:pt x="7101685" y="108595"/>
                  </a:lnTo>
                  <a:lnTo>
                    <a:pt x="7107186" y="121240"/>
                  </a:lnTo>
                  <a:lnTo>
                    <a:pt x="7109020" y="101152"/>
                  </a:lnTo>
                  <a:lnTo>
                    <a:pt x="7110853" y="125207"/>
                  </a:lnTo>
                  <a:lnTo>
                    <a:pt x="7112687" y="100339"/>
                  </a:lnTo>
                  <a:lnTo>
                    <a:pt x="7114520" y="89822"/>
                  </a:lnTo>
                  <a:lnTo>
                    <a:pt x="7120021" y="82112"/>
                  </a:lnTo>
                  <a:lnTo>
                    <a:pt x="7121855" y="75527"/>
                  </a:lnTo>
                  <a:lnTo>
                    <a:pt x="7123689" y="76797"/>
                  </a:lnTo>
                  <a:lnTo>
                    <a:pt x="7125522" y="82190"/>
                  </a:lnTo>
                  <a:lnTo>
                    <a:pt x="7127356" y="62458"/>
                  </a:lnTo>
                  <a:lnTo>
                    <a:pt x="7132857" y="37891"/>
                  </a:lnTo>
                  <a:lnTo>
                    <a:pt x="7134691" y="37022"/>
                  </a:lnTo>
                  <a:lnTo>
                    <a:pt x="7136524" y="18617"/>
                  </a:lnTo>
                  <a:lnTo>
                    <a:pt x="7138358" y="33000"/>
                  </a:lnTo>
                  <a:lnTo>
                    <a:pt x="7140191" y="32566"/>
                  </a:lnTo>
                  <a:lnTo>
                    <a:pt x="7147526" y="37914"/>
                  </a:lnTo>
                  <a:lnTo>
                    <a:pt x="7149360" y="46961"/>
                  </a:lnTo>
                  <a:lnTo>
                    <a:pt x="7151193" y="58715"/>
                  </a:lnTo>
                  <a:lnTo>
                    <a:pt x="7153027" y="65812"/>
                  </a:lnTo>
                  <a:lnTo>
                    <a:pt x="7158528" y="59740"/>
                  </a:lnTo>
                  <a:lnTo>
                    <a:pt x="7160361" y="47752"/>
                  </a:lnTo>
                  <a:lnTo>
                    <a:pt x="7162195" y="46604"/>
                  </a:lnTo>
                  <a:lnTo>
                    <a:pt x="7164029" y="29602"/>
                  </a:lnTo>
                  <a:lnTo>
                    <a:pt x="7165862" y="28711"/>
                  </a:lnTo>
                  <a:lnTo>
                    <a:pt x="7171363" y="46738"/>
                  </a:lnTo>
                  <a:lnTo>
                    <a:pt x="7173197" y="29457"/>
                  </a:lnTo>
                  <a:lnTo>
                    <a:pt x="7175031" y="25402"/>
                  </a:lnTo>
                  <a:lnTo>
                    <a:pt x="7176864" y="0"/>
                  </a:lnTo>
                  <a:lnTo>
                    <a:pt x="7178698" y="1203"/>
                  </a:lnTo>
                  <a:lnTo>
                    <a:pt x="7184199" y="12678"/>
                  </a:lnTo>
                  <a:lnTo>
                    <a:pt x="7186032" y="16923"/>
                  </a:lnTo>
                  <a:lnTo>
                    <a:pt x="7187866" y="27608"/>
                  </a:lnTo>
                  <a:lnTo>
                    <a:pt x="7189700" y="18661"/>
                  </a:lnTo>
                  <a:lnTo>
                    <a:pt x="7191533" y="18684"/>
                  </a:lnTo>
                  <a:lnTo>
                    <a:pt x="7197034" y="6863"/>
                  </a:lnTo>
                  <a:lnTo>
                    <a:pt x="7198868" y="8155"/>
                  </a:lnTo>
                  <a:lnTo>
                    <a:pt x="7200702" y="5838"/>
                  </a:lnTo>
                  <a:lnTo>
                    <a:pt x="7202535" y="32466"/>
                  </a:lnTo>
                  <a:lnTo>
                    <a:pt x="7204369" y="50336"/>
                  </a:lnTo>
                  <a:lnTo>
                    <a:pt x="7209870" y="51606"/>
                  </a:lnTo>
                  <a:lnTo>
                    <a:pt x="7211703" y="56163"/>
                  </a:lnTo>
                  <a:lnTo>
                    <a:pt x="7213537" y="161628"/>
                  </a:lnTo>
                  <a:lnTo>
                    <a:pt x="7215371" y="225479"/>
                  </a:lnTo>
                  <a:lnTo>
                    <a:pt x="7217204" y="182295"/>
                  </a:lnTo>
                  <a:lnTo>
                    <a:pt x="7222705" y="200500"/>
                  </a:lnTo>
                  <a:lnTo>
                    <a:pt x="7224539" y="134621"/>
                  </a:lnTo>
                  <a:lnTo>
                    <a:pt x="7226372" y="135412"/>
                  </a:lnTo>
                </a:path>
              </a:pathLst>
            </a:custGeom>
            <a:ln w="25746" cap="flat">
              <a:solidFill>
                <a:srgbClr val="2875A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l13"/>
            <p:cNvSpPr/>
            <p:nvPr/>
          </p:nvSpPr>
          <p:spPr>
            <a:xfrm>
              <a:off x="1092795" y="1312809"/>
              <a:ext cx="7226372" cy="2389082"/>
            </a:xfrm>
            <a:custGeom>
              <a:avLst/>
              <a:gdLst/>
              <a:ahLst/>
              <a:cxnLst/>
              <a:rect l="0" t="0" r="0" b="0"/>
              <a:pathLst>
                <a:path w="7226372" h="2389082">
                  <a:moveTo>
                    <a:pt x="0" y="1599426"/>
                  </a:moveTo>
                  <a:lnTo>
                    <a:pt x="1833" y="1598911"/>
                  </a:lnTo>
                  <a:lnTo>
                    <a:pt x="3667" y="1599953"/>
                  </a:lnTo>
                  <a:lnTo>
                    <a:pt x="9168" y="1599975"/>
                  </a:lnTo>
                  <a:lnTo>
                    <a:pt x="11001" y="1601851"/>
                  </a:lnTo>
                  <a:lnTo>
                    <a:pt x="12835" y="1601780"/>
                  </a:lnTo>
                  <a:lnTo>
                    <a:pt x="14669" y="1602073"/>
                  </a:lnTo>
                  <a:lnTo>
                    <a:pt x="16502" y="1604599"/>
                  </a:lnTo>
                  <a:lnTo>
                    <a:pt x="22003" y="1606584"/>
                  </a:lnTo>
                  <a:lnTo>
                    <a:pt x="23837" y="1610305"/>
                  </a:lnTo>
                  <a:lnTo>
                    <a:pt x="25670" y="1613990"/>
                  </a:lnTo>
                  <a:lnTo>
                    <a:pt x="27504" y="1618801"/>
                  </a:lnTo>
                  <a:lnTo>
                    <a:pt x="29338" y="1624736"/>
                  </a:lnTo>
                  <a:lnTo>
                    <a:pt x="36672" y="1632047"/>
                  </a:lnTo>
                  <a:lnTo>
                    <a:pt x="38506" y="1638214"/>
                  </a:lnTo>
                  <a:lnTo>
                    <a:pt x="40340" y="1644300"/>
                  </a:lnTo>
                  <a:lnTo>
                    <a:pt x="42173" y="1649761"/>
                  </a:lnTo>
                  <a:lnTo>
                    <a:pt x="47674" y="1654686"/>
                  </a:lnTo>
                  <a:lnTo>
                    <a:pt x="49508" y="1659370"/>
                  </a:lnTo>
                  <a:lnTo>
                    <a:pt x="51341" y="1663535"/>
                  </a:lnTo>
                  <a:lnTo>
                    <a:pt x="53175" y="1666036"/>
                  </a:lnTo>
                  <a:lnTo>
                    <a:pt x="55009" y="1668248"/>
                  </a:lnTo>
                  <a:lnTo>
                    <a:pt x="60510" y="1670928"/>
                  </a:lnTo>
                  <a:lnTo>
                    <a:pt x="62343" y="1675514"/>
                  </a:lnTo>
                  <a:lnTo>
                    <a:pt x="64177" y="1681382"/>
                  </a:lnTo>
                  <a:lnTo>
                    <a:pt x="66011" y="1687307"/>
                  </a:lnTo>
                  <a:lnTo>
                    <a:pt x="67844" y="1693486"/>
                  </a:lnTo>
                  <a:lnTo>
                    <a:pt x="73345" y="1698583"/>
                  </a:lnTo>
                  <a:lnTo>
                    <a:pt x="75179" y="1703397"/>
                  </a:lnTo>
                  <a:lnTo>
                    <a:pt x="77012" y="1707154"/>
                  </a:lnTo>
                  <a:lnTo>
                    <a:pt x="78846" y="1710804"/>
                  </a:lnTo>
                  <a:lnTo>
                    <a:pt x="80680" y="1714413"/>
                  </a:lnTo>
                  <a:lnTo>
                    <a:pt x="88014" y="1716747"/>
                  </a:lnTo>
                  <a:lnTo>
                    <a:pt x="89848" y="1718832"/>
                  </a:lnTo>
                  <a:lnTo>
                    <a:pt x="91681" y="1720602"/>
                  </a:lnTo>
                  <a:lnTo>
                    <a:pt x="93515" y="1722683"/>
                  </a:lnTo>
                  <a:lnTo>
                    <a:pt x="99016" y="1724485"/>
                  </a:lnTo>
                  <a:lnTo>
                    <a:pt x="100850" y="1725218"/>
                  </a:lnTo>
                  <a:lnTo>
                    <a:pt x="102683" y="1726563"/>
                  </a:lnTo>
                  <a:lnTo>
                    <a:pt x="104517" y="1727056"/>
                  </a:lnTo>
                  <a:lnTo>
                    <a:pt x="106351" y="1728637"/>
                  </a:lnTo>
                  <a:lnTo>
                    <a:pt x="111852" y="1728708"/>
                  </a:lnTo>
                  <a:lnTo>
                    <a:pt x="113685" y="1728650"/>
                  </a:lnTo>
                  <a:lnTo>
                    <a:pt x="115519" y="1727789"/>
                  </a:lnTo>
                  <a:lnTo>
                    <a:pt x="117352" y="1729061"/>
                  </a:lnTo>
                  <a:lnTo>
                    <a:pt x="119186" y="1731241"/>
                  </a:lnTo>
                  <a:lnTo>
                    <a:pt x="124687" y="1733367"/>
                  </a:lnTo>
                  <a:lnTo>
                    <a:pt x="126521" y="1734604"/>
                  </a:lnTo>
                  <a:lnTo>
                    <a:pt x="128354" y="1736592"/>
                  </a:lnTo>
                  <a:lnTo>
                    <a:pt x="130188" y="1738090"/>
                  </a:lnTo>
                  <a:lnTo>
                    <a:pt x="132022" y="1741448"/>
                  </a:lnTo>
                  <a:lnTo>
                    <a:pt x="137522" y="1745860"/>
                  </a:lnTo>
                  <a:lnTo>
                    <a:pt x="139356" y="1747720"/>
                  </a:lnTo>
                  <a:lnTo>
                    <a:pt x="141190" y="1749140"/>
                  </a:lnTo>
                  <a:lnTo>
                    <a:pt x="143023" y="1749026"/>
                  </a:lnTo>
                  <a:lnTo>
                    <a:pt x="150358" y="1748544"/>
                  </a:lnTo>
                  <a:lnTo>
                    <a:pt x="152192" y="1747738"/>
                  </a:lnTo>
                  <a:lnTo>
                    <a:pt x="154025" y="1747664"/>
                  </a:lnTo>
                  <a:lnTo>
                    <a:pt x="155859" y="1748522"/>
                  </a:lnTo>
                  <a:lnTo>
                    <a:pt x="157692" y="1750453"/>
                  </a:lnTo>
                  <a:lnTo>
                    <a:pt x="163193" y="1751424"/>
                  </a:lnTo>
                  <a:lnTo>
                    <a:pt x="165027" y="1750674"/>
                  </a:lnTo>
                  <a:lnTo>
                    <a:pt x="166861" y="1749978"/>
                  </a:lnTo>
                  <a:lnTo>
                    <a:pt x="168694" y="1749633"/>
                  </a:lnTo>
                  <a:lnTo>
                    <a:pt x="170528" y="1748598"/>
                  </a:lnTo>
                  <a:lnTo>
                    <a:pt x="176029" y="1747877"/>
                  </a:lnTo>
                  <a:lnTo>
                    <a:pt x="177863" y="1748109"/>
                  </a:lnTo>
                  <a:lnTo>
                    <a:pt x="179696" y="1749105"/>
                  </a:lnTo>
                  <a:lnTo>
                    <a:pt x="181530" y="1749828"/>
                  </a:lnTo>
                  <a:lnTo>
                    <a:pt x="183363" y="1751122"/>
                  </a:lnTo>
                  <a:lnTo>
                    <a:pt x="188864" y="1751208"/>
                  </a:lnTo>
                  <a:lnTo>
                    <a:pt x="190698" y="1751093"/>
                  </a:lnTo>
                  <a:lnTo>
                    <a:pt x="192532" y="1749683"/>
                  </a:lnTo>
                  <a:lnTo>
                    <a:pt x="194365" y="1748500"/>
                  </a:lnTo>
                  <a:lnTo>
                    <a:pt x="196199" y="1745307"/>
                  </a:lnTo>
                  <a:lnTo>
                    <a:pt x="201700" y="1741786"/>
                  </a:lnTo>
                  <a:lnTo>
                    <a:pt x="203533" y="1737977"/>
                  </a:lnTo>
                  <a:lnTo>
                    <a:pt x="205367" y="1735775"/>
                  </a:lnTo>
                  <a:lnTo>
                    <a:pt x="207201" y="1732802"/>
                  </a:lnTo>
                  <a:lnTo>
                    <a:pt x="209034" y="1729743"/>
                  </a:lnTo>
                  <a:lnTo>
                    <a:pt x="214535" y="1725724"/>
                  </a:lnTo>
                  <a:lnTo>
                    <a:pt x="216369" y="1721478"/>
                  </a:lnTo>
                  <a:lnTo>
                    <a:pt x="218203" y="1719441"/>
                  </a:lnTo>
                  <a:lnTo>
                    <a:pt x="220036" y="1715321"/>
                  </a:lnTo>
                  <a:lnTo>
                    <a:pt x="221870" y="1712187"/>
                  </a:lnTo>
                  <a:lnTo>
                    <a:pt x="227371" y="1710048"/>
                  </a:lnTo>
                  <a:lnTo>
                    <a:pt x="229204" y="1707624"/>
                  </a:lnTo>
                  <a:lnTo>
                    <a:pt x="231038" y="1705713"/>
                  </a:lnTo>
                  <a:lnTo>
                    <a:pt x="232872" y="1703042"/>
                  </a:lnTo>
                  <a:lnTo>
                    <a:pt x="234705" y="1700329"/>
                  </a:lnTo>
                  <a:lnTo>
                    <a:pt x="240206" y="1697325"/>
                  </a:lnTo>
                  <a:lnTo>
                    <a:pt x="242040" y="1696105"/>
                  </a:lnTo>
                  <a:lnTo>
                    <a:pt x="243874" y="1694577"/>
                  </a:lnTo>
                  <a:lnTo>
                    <a:pt x="245707" y="1692562"/>
                  </a:lnTo>
                  <a:lnTo>
                    <a:pt x="247541" y="1690522"/>
                  </a:lnTo>
                  <a:lnTo>
                    <a:pt x="253042" y="1688513"/>
                  </a:lnTo>
                  <a:lnTo>
                    <a:pt x="254875" y="1686735"/>
                  </a:lnTo>
                  <a:lnTo>
                    <a:pt x="256709" y="1685390"/>
                  </a:lnTo>
                  <a:lnTo>
                    <a:pt x="258543" y="1684135"/>
                  </a:lnTo>
                  <a:lnTo>
                    <a:pt x="260376" y="1682534"/>
                  </a:lnTo>
                  <a:lnTo>
                    <a:pt x="267711" y="1680416"/>
                  </a:lnTo>
                  <a:lnTo>
                    <a:pt x="269544" y="1678321"/>
                  </a:lnTo>
                  <a:lnTo>
                    <a:pt x="271378" y="1677075"/>
                  </a:lnTo>
                  <a:lnTo>
                    <a:pt x="273212" y="1675782"/>
                  </a:lnTo>
                  <a:lnTo>
                    <a:pt x="278713" y="1675955"/>
                  </a:lnTo>
                  <a:lnTo>
                    <a:pt x="280546" y="1676346"/>
                  </a:lnTo>
                  <a:lnTo>
                    <a:pt x="282380" y="1676299"/>
                  </a:lnTo>
                  <a:lnTo>
                    <a:pt x="284214" y="1675403"/>
                  </a:lnTo>
                  <a:lnTo>
                    <a:pt x="286047" y="1676449"/>
                  </a:lnTo>
                  <a:lnTo>
                    <a:pt x="291548" y="1677788"/>
                  </a:lnTo>
                  <a:lnTo>
                    <a:pt x="293382" y="1679197"/>
                  </a:lnTo>
                  <a:lnTo>
                    <a:pt x="295215" y="1681256"/>
                  </a:lnTo>
                  <a:lnTo>
                    <a:pt x="297049" y="1682954"/>
                  </a:lnTo>
                  <a:lnTo>
                    <a:pt x="298883" y="1684786"/>
                  </a:lnTo>
                  <a:lnTo>
                    <a:pt x="304384" y="1686782"/>
                  </a:lnTo>
                  <a:lnTo>
                    <a:pt x="306217" y="1688883"/>
                  </a:lnTo>
                  <a:lnTo>
                    <a:pt x="308051" y="1691870"/>
                  </a:lnTo>
                  <a:lnTo>
                    <a:pt x="309885" y="1693718"/>
                  </a:lnTo>
                  <a:lnTo>
                    <a:pt x="311718" y="1696679"/>
                  </a:lnTo>
                  <a:lnTo>
                    <a:pt x="317219" y="1699290"/>
                  </a:lnTo>
                  <a:lnTo>
                    <a:pt x="319053" y="1702606"/>
                  </a:lnTo>
                  <a:lnTo>
                    <a:pt x="320886" y="1705616"/>
                  </a:lnTo>
                  <a:lnTo>
                    <a:pt x="322720" y="1710278"/>
                  </a:lnTo>
                  <a:lnTo>
                    <a:pt x="324554" y="1715670"/>
                  </a:lnTo>
                  <a:lnTo>
                    <a:pt x="330055" y="1721068"/>
                  </a:lnTo>
                  <a:lnTo>
                    <a:pt x="331888" y="1726331"/>
                  </a:lnTo>
                  <a:lnTo>
                    <a:pt x="333722" y="1731971"/>
                  </a:lnTo>
                  <a:lnTo>
                    <a:pt x="335556" y="1736718"/>
                  </a:lnTo>
                  <a:lnTo>
                    <a:pt x="342890" y="1741993"/>
                  </a:lnTo>
                  <a:lnTo>
                    <a:pt x="344724" y="1745790"/>
                  </a:lnTo>
                  <a:lnTo>
                    <a:pt x="346557" y="1751014"/>
                  </a:lnTo>
                  <a:lnTo>
                    <a:pt x="348391" y="1756118"/>
                  </a:lnTo>
                  <a:lnTo>
                    <a:pt x="350225" y="1762015"/>
                  </a:lnTo>
                  <a:lnTo>
                    <a:pt x="355726" y="1768405"/>
                  </a:lnTo>
                  <a:lnTo>
                    <a:pt x="357559" y="1774747"/>
                  </a:lnTo>
                  <a:lnTo>
                    <a:pt x="359393" y="1779660"/>
                  </a:lnTo>
                  <a:lnTo>
                    <a:pt x="361226" y="1784001"/>
                  </a:lnTo>
                  <a:lnTo>
                    <a:pt x="363060" y="1789325"/>
                  </a:lnTo>
                  <a:lnTo>
                    <a:pt x="368561" y="1793064"/>
                  </a:lnTo>
                  <a:lnTo>
                    <a:pt x="370395" y="1796212"/>
                  </a:lnTo>
                  <a:lnTo>
                    <a:pt x="372228" y="1799044"/>
                  </a:lnTo>
                  <a:lnTo>
                    <a:pt x="374062" y="1802124"/>
                  </a:lnTo>
                  <a:lnTo>
                    <a:pt x="375896" y="1805174"/>
                  </a:lnTo>
                  <a:lnTo>
                    <a:pt x="381397" y="1809841"/>
                  </a:lnTo>
                  <a:lnTo>
                    <a:pt x="383230" y="1813441"/>
                  </a:lnTo>
                  <a:lnTo>
                    <a:pt x="385064" y="1815917"/>
                  </a:lnTo>
                  <a:lnTo>
                    <a:pt x="386897" y="1818532"/>
                  </a:lnTo>
                  <a:lnTo>
                    <a:pt x="388731" y="1821597"/>
                  </a:lnTo>
                  <a:lnTo>
                    <a:pt x="394232" y="1824156"/>
                  </a:lnTo>
                  <a:lnTo>
                    <a:pt x="396066" y="1825386"/>
                  </a:lnTo>
                  <a:lnTo>
                    <a:pt x="397899" y="1826319"/>
                  </a:lnTo>
                  <a:lnTo>
                    <a:pt x="399733" y="1828395"/>
                  </a:lnTo>
                  <a:lnTo>
                    <a:pt x="401567" y="1827906"/>
                  </a:lnTo>
                  <a:lnTo>
                    <a:pt x="407067" y="1826905"/>
                  </a:lnTo>
                  <a:lnTo>
                    <a:pt x="408901" y="1826549"/>
                  </a:lnTo>
                  <a:lnTo>
                    <a:pt x="410735" y="1826515"/>
                  </a:lnTo>
                  <a:lnTo>
                    <a:pt x="412568" y="1825348"/>
                  </a:lnTo>
                  <a:lnTo>
                    <a:pt x="414402" y="1824037"/>
                  </a:lnTo>
                  <a:lnTo>
                    <a:pt x="419903" y="1823061"/>
                  </a:lnTo>
                  <a:lnTo>
                    <a:pt x="421737" y="1823321"/>
                  </a:lnTo>
                  <a:lnTo>
                    <a:pt x="423570" y="1822213"/>
                  </a:lnTo>
                  <a:lnTo>
                    <a:pt x="425404" y="1821309"/>
                  </a:lnTo>
                  <a:lnTo>
                    <a:pt x="427237" y="1819352"/>
                  </a:lnTo>
                  <a:lnTo>
                    <a:pt x="432738" y="1817920"/>
                  </a:lnTo>
                  <a:lnTo>
                    <a:pt x="434572" y="1815818"/>
                  </a:lnTo>
                  <a:lnTo>
                    <a:pt x="436406" y="1814470"/>
                  </a:lnTo>
                  <a:lnTo>
                    <a:pt x="438239" y="1812971"/>
                  </a:lnTo>
                  <a:lnTo>
                    <a:pt x="440073" y="1812149"/>
                  </a:lnTo>
                  <a:lnTo>
                    <a:pt x="447408" y="1811496"/>
                  </a:lnTo>
                  <a:lnTo>
                    <a:pt x="449241" y="1811571"/>
                  </a:lnTo>
                  <a:lnTo>
                    <a:pt x="451075" y="1813255"/>
                  </a:lnTo>
                  <a:lnTo>
                    <a:pt x="452908" y="1813635"/>
                  </a:lnTo>
                  <a:lnTo>
                    <a:pt x="458409" y="1813263"/>
                  </a:lnTo>
                  <a:lnTo>
                    <a:pt x="460243" y="1813629"/>
                  </a:lnTo>
                  <a:lnTo>
                    <a:pt x="462077" y="1814786"/>
                  </a:lnTo>
                  <a:lnTo>
                    <a:pt x="463910" y="1816094"/>
                  </a:lnTo>
                  <a:lnTo>
                    <a:pt x="465744" y="1816676"/>
                  </a:lnTo>
                  <a:lnTo>
                    <a:pt x="471245" y="1819187"/>
                  </a:lnTo>
                  <a:lnTo>
                    <a:pt x="473078" y="1820502"/>
                  </a:lnTo>
                  <a:lnTo>
                    <a:pt x="474912" y="1825274"/>
                  </a:lnTo>
                  <a:lnTo>
                    <a:pt x="476746" y="1828345"/>
                  </a:lnTo>
                  <a:lnTo>
                    <a:pt x="478579" y="1828753"/>
                  </a:lnTo>
                  <a:lnTo>
                    <a:pt x="484080" y="1832067"/>
                  </a:lnTo>
                  <a:lnTo>
                    <a:pt x="485914" y="1836416"/>
                  </a:lnTo>
                  <a:lnTo>
                    <a:pt x="487748" y="1840268"/>
                  </a:lnTo>
                  <a:lnTo>
                    <a:pt x="489581" y="1843114"/>
                  </a:lnTo>
                  <a:lnTo>
                    <a:pt x="491415" y="1846082"/>
                  </a:lnTo>
                  <a:lnTo>
                    <a:pt x="496916" y="1853206"/>
                  </a:lnTo>
                  <a:lnTo>
                    <a:pt x="498749" y="1857374"/>
                  </a:lnTo>
                  <a:lnTo>
                    <a:pt x="500583" y="1861297"/>
                  </a:lnTo>
                  <a:lnTo>
                    <a:pt x="502417" y="1867249"/>
                  </a:lnTo>
                  <a:lnTo>
                    <a:pt x="504250" y="1873878"/>
                  </a:lnTo>
                  <a:lnTo>
                    <a:pt x="509751" y="1882617"/>
                  </a:lnTo>
                  <a:lnTo>
                    <a:pt x="511585" y="1892666"/>
                  </a:lnTo>
                  <a:lnTo>
                    <a:pt x="513419" y="1903309"/>
                  </a:lnTo>
                  <a:lnTo>
                    <a:pt x="515252" y="1917115"/>
                  </a:lnTo>
                  <a:lnTo>
                    <a:pt x="517086" y="1932024"/>
                  </a:lnTo>
                  <a:lnTo>
                    <a:pt x="522587" y="1942404"/>
                  </a:lnTo>
                  <a:lnTo>
                    <a:pt x="524420" y="1952786"/>
                  </a:lnTo>
                  <a:lnTo>
                    <a:pt x="526254" y="1966421"/>
                  </a:lnTo>
                  <a:lnTo>
                    <a:pt x="528088" y="1977206"/>
                  </a:lnTo>
                  <a:lnTo>
                    <a:pt x="529921" y="1988413"/>
                  </a:lnTo>
                  <a:lnTo>
                    <a:pt x="535422" y="1998900"/>
                  </a:lnTo>
                  <a:lnTo>
                    <a:pt x="537256" y="2008907"/>
                  </a:lnTo>
                  <a:lnTo>
                    <a:pt x="539089" y="2021358"/>
                  </a:lnTo>
                  <a:lnTo>
                    <a:pt x="540923" y="2034020"/>
                  </a:lnTo>
                  <a:lnTo>
                    <a:pt x="542757" y="2047944"/>
                  </a:lnTo>
                  <a:lnTo>
                    <a:pt x="548258" y="2060712"/>
                  </a:lnTo>
                  <a:lnTo>
                    <a:pt x="550091" y="2070853"/>
                  </a:lnTo>
                  <a:lnTo>
                    <a:pt x="551925" y="2079258"/>
                  </a:lnTo>
                  <a:lnTo>
                    <a:pt x="553759" y="2088632"/>
                  </a:lnTo>
                  <a:lnTo>
                    <a:pt x="555592" y="2099266"/>
                  </a:lnTo>
                  <a:lnTo>
                    <a:pt x="561093" y="2108208"/>
                  </a:lnTo>
                  <a:lnTo>
                    <a:pt x="562927" y="2114985"/>
                  </a:lnTo>
                  <a:lnTo>
                    <a:pt x="564760" y="2123642"/>
                  </a:lnTo>
                  <a:lnTo>
                    <a:pt x="566594" y="2134943"/>
                  </a:lnTo>
                  <a:lnTo>
                    <a:pt x="568428" y="2145416"/>
                  </a:lnTo>
                  <a:lnTo>
                    <a:pt x="573929" y="2152368"/>
                  </a:lnTo>
                  <a:lnTo>
                    <a:pt x="575762" y="2162299"/>
                  </a:lnTo>
                  <a:lnTo>
                    <a:pt x="577596" y="2173766"/>
                  </a:lnTo>
                  <a:lnTo>
                    <a:pt x="579430" y="2181304"/>
                  </a:lnTo>
                  <a:lnTo>
                    <a:pt x="581263" y="2189695"/>
                  </a:lnTo>
                  <a:lnTo>
                    <a:pt x="586764" y="2197351"/>
                  </a:lnTo>
                  <a:lnTo>
                    <a:pt x="588598" y="2202443"/>
                  </a:lnTo>
                  <a:lnTo>
                    <a:pt x="590431" y="2209067"/>
                  </a:lnTo>
                  <a:lnTo>
                    <a:pt x="592265" y="2214915"/>
                  </a:lnTo>
                  <a:lnTo>
                    <a:pt x="594099" y="2218599"/>
                  </a:lnTo>
                  <a:lnTo>
                    <a:pt x="599600" y="2224227"/>
                  </a:lnTo>
                  <a:lnTo>
                    <a:pt x="601433" y="2229449"/>
                  </a:lnTo>
                  <a:lnTo>
                    <a:pt x="603267" y="2230198"/>
                  </a:lnTo>
                  <a:lnTo>
                    <a:pt x="606934" y="2232062"/>
                  </a:lnTo>
                  <a:lnTo>
                    <a:pt x="612435" y="2236680"/>
                  </a:lnTo>
                  <a:lnTo>
                    <a:pt x="614269" y="2241752"/>
                  </a:lnTo>
                  <a:lnTo>
                    <a:pt x="616102" y="2244883"/>
                  </a:lnTo>
                  <a:lnTo>
                    <a:pt x="617936" y="2246798"/>
                  </a:lnTo>
                  <a:lnTo>
                    <a:pt x="619770" y="2247988"/>
                  </a:lnTo>
                  <a:lnTo>
                    <a:pt x="625271" y="2246765"/>
                  </a:lnTo>
                  <a:lnTo>
                    <a:pt x="627104" y="2245289"/>
                  </a:lnTo>
                  <a:lnTo>
                    <a:pt x="628938" y="2246822"/>
                  </a:lnTo>
                  <a:lnTo>
                    <a:pt x="630771" y="2248920"/>
                  </a:lnTo>
                  <a:lnTo>
                    <a:pt x="632605" y="2251682"/>
                  </a:lnTo>
                  <a:lnTo>
                    <a:pt x="638106" y="2255402"/>
                  </a:lnTo>
                  <a:lnTo>
                    <a:pt x="639940" y="2257375"/>
                  </a:lnTo>
                  <a:lnTo>
                    <a:pt x="641773" y="2261138"/>
                  </a:lnTo>
                  <a:lnTo>
                    <a:pt x="643607" y="2263645"/>
                  </a:lnTo>
                  <a:lnTo>
                    <a:pt x="645441" y="2264276"/>
                  </a:lnTo>
                  <a:lnTo>
                    <a:pt x="650941" y="2266480"/>
                  </a:lnTo>
                  <a:lnTo>
                    <a:pt x="652775" y="2268562"/>
                  </a:lnTo>
                  <a:lnTo>
                    <a:pt x="654609" y="2269706"/>
                  </a:lnTo>
                  <a:lnTo>
                    <a:pt x="658276" y="2268944"/>
                  </a:lnTo>
                  <a:lnTo>
                    <a:pt x="663777" y="2270499"/>
                  </a:lnTo>
                  <a:lnTo>
                    <a:pt x="665611" y="2269855"/>
                  </a:lnTo>
                  <a:lnTo>
                    <a:pt x="667444" y="2267905"/>
                  </a:lnTo>
                  <a:lnTo>
                    <a:pt x="671112" y="2265206"/>
                  </a:lnTo>
                  <a:lnTo>
                    <a:pt x="676612" y="2260717"/>
                  </a:lnTo>
                  <a:lnTo>
                    <a:pt x="678446" y="2253949"/>
                  </a:lnTo>
                  <a:lnTo>
                    <a:pt x="680280" y="2249989"/>
                  </a:lnTo>
                  <a:lnTo>
                    <a:pt x="682113" y="2247838"/>
                  </a:lnTo>
                  <a:lnTo>
                    <a:pt x="683947" y="2246614"/>
                  </a:lnTo>
                  <a:lnTo>
                    <a:pt x="689448" y="2247261"/>
                  </a:lnTo>
                  <a:lnTo>
                    <a:pt x="691282" y="2248169"/>
                  </a:lnTo>
                  <a:lnTo>
                    <a:pt x="693115" y="2247188"/>
                  </a:lnTo>
                  <a:lnTo>
                    <a:pt x="694949" y="2247376"/>
                  </a:lnTo>
                  <a:lnTo>
                    <a:pt x="696782" y="2248142"/>
                  </a:lnTo>
                  <a:lnTo>
                    <a:pt x="704117" y="2249628"/>
                  </a:lnTo>
                  <a:lnTo>
                    <a:pt x="705951" y="2250958"/>
                  </a:lnTo>
                  <a:lnTo>
                    <a:pt x="707784" y="2254011"/>
                  </a:lnTo>
                  <a:lnTo>
                    <a:pt x="709618" y="2256117"/>
                  </a:lnTo>
                  <a:lnTo>
                    <a:pt x="715119" y="2258445"/>
                  </a:lnTo>
                  <a:lnTo>
                    <a:pt x="716953" y="2259480"/>
                  </a:lnTo>
                  <a:lnTo>
                    <a:pt x="718786" y="2259690"/>
                  </a:lnTo>
                  <a:lnTo>
                    <a:pt x="720620" y="2260560"/>
                  </a:lnTo>
                  <a:lnTo>
                    <a:pt x="722453" y="2263802"/>
                  </a:lnTo>
                  <a:lnTo>
                    <a:pt x="727954" y="2266735"/>
                  </a:lnTo>
                  <a:lnTo>
                    <a:pt x="729788" y="2268472"/>
                  </a:lnTo>
                  <a:lnTo>
                    <a:pt x="731622" y="2270539"/>
                  </a:lnTo>
                  <a:lnTo>
                    <a:pt x="733455" y="2271496"/>
                  </a:lnTo>
                  <a:lnTo>
                    <a:pt x="735289" y="2271294"/>
                  </a:lnTo>
                  <a:lnTo>
                    <a:pt x="740790" y="2271230"/>
                  </a:lnTo>
                  <a:lnTo>
                    <a:pt x="742623" y="2272925"/>
                  </a:lnTo>
                  <a:lnTo>
                    <a:pt x="744457" y="2274250"/>
                  </a:lnTo>
                  <a:lnTo>
                    <a:pt x="746291" y="2276309"/>
                  </a:lnTo>
                  <a:lnTo>
                    <a:pt x="748124" y="2279147"/>
                  </a:lnTo>
                  <a:lnTo>
                    <a:pt x="755459" y="2284444"/>
                  </a:lnTo>
                  <a:lnTo>
                    <a:pt x="757293" y="2289607"/>
                  </a:lnTo>
                  <a:lnTo>
                    <a:pt x="759126" y="2295392"/>
                  </a:lnTo>
                  <a:lnTo>
                    <a:pt x="760960" y="2300465"/>
                  </a:lnTo>
                  <a:lnTo>
                    <a:pt x="766461" y="2306644"/>
                  </a:lnTo>
                  <a:lnTo>
                    <a:pt x="768294" y="2310997"/>
                  </a:lnTo>
                  <a:lnTo>
                    <a:pt x="770128" y="2314910"/>
                  </a:lnTo>
                  <a:lnTo>
                    <a:pt x="771962" y="2319328"/>
                  </a:lnTo>
                  <a:lnTo>
                    <a:pt x="773795" y="2323322"/>
                  </a:lnTo>
                  <a:lnTo>
                    <a:pt x="779296" y="2328629"/>
                  </a:lnTo>
                  <a:lnTo>
                    <a:pt x="781130" y="2334341"/>
                  </a:lnTo>
                  <a:lnTo>
                    <a:pt x="782964" y="2337771"/>
                  </a:lnTo>
                  <a:lnTo>
                    <a:pt x="784797" y="2343627"/>
                  </a:lnTo>
                  <a:lnTo>
                    <a:pt x="786631" y="2348979"/>
                  </a:lnTo>
                  <a:lnTo>
                    <a:pt x="792132" y="2354751"/>
                  </a:lnTo>
                  <a:lnTo>
                    <a:pt x="793965" y="2359095"/>
                  </a:lnTo>
                  <a:lnTo>
                    <a:pt x="795799" y="2363713"/>
                  </a:lnTo>
                  <a:lnTo>
                    <a:pt x="797633" y="2368294"/>
                  </a:lnTo>
                  <a:lnTo>
                    <a:pt x="799466" y="2371584"/>
                  </a:lnTo>
                  <a:lnTo>
                    <a:pt x="804967" y="2374258"/>
                  </a:lnTo>
                  <a:lnTo>
                    <a:pt x="806801" y="2376015"/>
                  </a:lnTo>
                  <a:lnTo>
                    <a:pt x="808634" y="2377655"/>
                  </a:lnTo>
                  <a:lnTo>
                    <a:pt x="810468" y="2379445"/>
                  </a:lnTo>
                  <a:lnTo>
                    <a:pt x="812302" y="2382316"/>
                  </a:lnTo>
                  <a:lnTo>
                    <a:pt x="817803" y="2384013"/>
                  </a:lnTo>
                  <a:lnTo>
                    <a:pt x="819636" y="2386381"/>
                  </a:lnTo>
                  <a:lnTo>
                    <a:pt x="821470" y="2386874"/>
                  </a:lnTo>
                  <a:lnTo>
                    <a:pt x="823304" y="2386907"/>
                  </a:lnTo>
                  <a:lnTo>
                    <a:pt x="825137" y="2387622"/>
                  </a:lnTo>
                  <a:lnTo>
                    <a:pt x="830638" y="2389082"/>
                  </a:lnTo>
                  <a:lnTo>
                    <a:pt x="832472" y="2388758"/>
                  </a:lnTo>
                  <a:lnTo>
                    <a:pt x="834305" y="2387917"/>
                  </a:lnTo>
                  <a:lnTo>
                    <a:pt x="836139" y="2385858"/>
                  </a:lnTo>
                  <a:lnTo>
                    <a:pt x="837973" y="2383167"/>
                  </a:lnTo>
                  <a:lnTo>
                    <a:pt x="843474" y="2379745"/>
                  </a:lnTo>
                  <a:lnTo>
                    <a:pt x="845307" y="2378170"/>
                  </a:lnTo>
                  <a:lnTo>
                    <a:pt x="847141" y="2375932"/>
                  </a:lnTo>
                  <a:lnTo>
                    <a:pt x="848975" y="2372080"/>
                  </a:lnTo>
                  <a:lnTo>
                    <a:pt x="856309" y="2367488"/>
                  </a:lnTo>
                  <a:lnTo>
                    <a:pt x="858143" y="2362263"/>
                  </a:lnTo>
                  <a:lnTo>
                    <a:pt x="859976" y="2356480"/>
                  </a:lnTo>
                  <a:lnTo>
                    <a:pt x="861810" y="2350819"/>
                  </a:lnTo>
                  <a:lnTo>
                    <a:pt x="863644" y="2343872"/>
                  </a:lnTo>
                  <a:lnTo>
                    <a:pt x="869145" y="2338338"/>
                  </a:lnTo>
                  <a:lnTo>
                    <a:pt x="870978" y="2331893"/>
                  </a:lnTo>
                  <a:lnTo>
                    <a:pt x="872812" y="2327290"/>
                  </a:lnTo>
                  <a:lnTo>
                    <a:pt x="874646" y="2322441"/>
                  </a:lnTo>
                  <a:lnTo>
                    <a:pt x="876479" y="2318152"/>
                  </a:lnTo>
                  <a:lnTo>
                    <a:pt x="881980" y="2314403"/>
                  </a:lnTo>
                  <a:lnTo>
                    <a:pt x="883814" y="2310642"/>
                  </a:lnTo>
                  <a:lnTo>
                    <a:pt x="885647" y="2307094"/>
                  </a:lnTo>
                  <a:lnTo>
                    <a:pt x="887481" y="2304180"/>
                  </a:lnTo>
                  <a:lnTo>
                    <a:pt x="889315" y="2300709"/>
                  </a:lnTo>
                  <a:lnTo>
                    <a:pt x="894816" y="2295558"/>
                  </a:lnTo>
                  <a:lnTo>
                    <a:pt x="896649" y="2292554"/>
                  </a:lnTo>
                  <a:lnTo>
                    <a:pt x="898483" y="2288342"/>
                  </a:lnTo>
                  <a:lnTo>
                    <a:pt x="900316" y="2284869"/>
                  </a:lnTo>
                  <a:lnTo>
                    <a:pt x="902150" y="2281290"/>
                  </a:lnTo>
                  <a:lnTo>
                    <a:pt x="907651" y="2277825"/>
                  </a:lnTo>
                  <a:lnTo>
                    <a:pt x="909485" y="2273338"/>
                  </a:lnTo>
                  <a:lnTo>
                    <a:pt x="911318" y="2270143"/>
                  </a:lnTo>
                  <a:lnTo>
                    <a:pt x="913152" y="2267098"/>
                  </a:lnTo>
                  <a:lnTo>
                    <a:pt x="914986" y="2265296"/>
                  </a:lnTo>
                  <a:lnTo>
                    <a:pt x="920486" y="2262800"/>
                  </a:lnTo>
                  <a:lnTo>
                    <a:pt x="922320" y="2260102"/>
                  </a:lnTo>
                  <a:lnTo>
                    <a:pt x="924154" y="2256837"/>
                  </a:lnTo>
                  <a:lnTo>
                    <a:pt x="925987" y="2254491"/>
                  </a:lnTo>
                  <a:lnTo>
                    <a:pt x="927821" y="2253361"/>
                  </a:lnTo>
                  <a:lnTo>
                    <a:pt x="935156" y="2251444"/>
                  </a:lnTo>
                  <a:lnTo>
                    <a:pt x="936989" y="2249529"/>
                  </a:lnTo>
                  <a:lnTo>
                    <a:pt x="938823" y="2247495"/>
                  </a:lnTo>
                  <a:lnTo>
                    <a:pt x="940657" y="2245496"/>
                  </a:lnTo>
                  <a:lnTo>
                    <a:pt x="946157" y="2242775"/>
                  </a:lnTo>
                  <a:lnTo>
                    <a:pt x="947991" y="2238602"/>
                  </a:lnTo>
                  <a:lnTo>
                    <a:pt x="949825" y="2235569"/>
                  </a:lnTo>
                  <a:lnTo>
                    <a:pt x="951658" y="2231896"/>
                  </a:lnTo>
                  <a:lnTo>
                    <a:pt x="953492" y="2228621"/>
                  </a:lnTo>
                  <a:lnTo>
                    <a:pt x="958993" y="2225913"/>
                  </a:lnTo>
                  <a:lnTo>
                    <a:pt x="960827" y="2222760"/>
                  </a:lnTo>
                  <a:lnTo>
                    <a:pt x="962660" y="2219640"/>
                  </a:lnTo>
                  <a:lnTo>
                    <a:pt x="964494" y="2216994"/>
                  </a:lnTo>
                  <a:lnTo>
                    <a:pt x="966327" y="2214268"/>
                  </a:lnTo>
                  <a:lnTo>
                    <a:pt x="971828" y="2212553"/>
                  </a:lnTo>
                  <a:lnTo>
                    <a:pt x="973662" y="2212377"/>
                  </a:lnTo>
                  <a:lnTo>
                    <a:pt x="975496" y="2212120"/>
                  </a:lnTo>
                  <a:lnTo>
                    <a:pt x="977329" y="2212163"/>
                  </a:lnTo>
                  <a:lnTo>
                    <a:pt x="979163" y="2211649"/>
                  </a:lnTo>
                  <a:lnTo>
                    <a:pt x="984664" y="2212993"/>
                  </a:lnTo>
                  <a:lnTo>
                    <a:pt x="986498" y="2213519"/>
                  </a:lnTo>
                  <a:lnTo>
                    <a:pt x="988331" y="2213794"/>
                  </a:lnTo>
                  <a:lnTo>
                    <a:pt x="990165" y="2212444"/>
                  </a:lnTo>
                  <a:lnTo>
                    <a:pt x="991998" y="2211485"/>
                  </a:lnTo>
                  <a:lnTo>
                    <a:pt x="997499" y="2209838"/>
                  </a:lnTo>
                  <a:lnTo>
                    <a:pt x="999333" y="2209481"/>
                  </a:lnTo>
                  <a:lnTo>
                    <a:pt x="1001167" y="2208916"/>
                  </a:lnTo>
                  <a:lnTo>
                    <a:pt x="1003000" y="2209178"/>
                  </a:lnTo>
                  <a:lnTo>
                    <a:pt x="1010335" y="2208792"/>
                  </a:lnTo>
                  <a:lnTo>
                    <a:pt x="1012168" y="2209014"/>
                  </a:lnTo>
                  <a:lnTo>
                    <a:pt x="1014002" y="2210157"/>
                  </a:lnTo>
                  <a:lnTo>
                    <a:pt x="1015836" y="2210542"/>
                  </a:lnTo>
                  <a:lnTo>
                    <a:pt x="1017669" y="2211571"/>
                  </a:lnTo>
                  <a:lnTo>
                    <a:pt x="1023170" y="2212243"/>
                  </a:lnTo>
                  <a:lnTo>
                    <a:pt x="1025004" y="2213618"/>
                  </a:lnTo>
                  <a:lnTo>
                    <a:pt x="1026838" y="2214066"/>
                  </a:lnTo>
                  <a:lnTo>
                    <a:pt x="1028671" y="2213732"/>
                  </a:lnTo>
                  <a:lnTo>
                    <a:pt x="1030505" y="2213810"/>
                  </a:lnTo>
                  <a:lnTo>
                    <a:pt x="1036006" y="2213400"/>
                  </a:lnTo>
                  <a:lnTo>
                    <a:pt x="1037839" y="2212826"/>
                  </a:lnTo>
                  <a:lnTo>
                    <a:pt x="1039673" y="2212394"/>
                  </a:lnTo>
                  <a:lnTo>
                    <a:pt x="1041507" y="2211015"/>
                  </a:lnTo>
                  <a:lnTo>
                    <a:pt x="1043340" y="2209738"/>
                  </a:lnTo>
                  <a:lnTo>
                    <a:pt x="1048841" y="2208402"/>
                  </a:lnTo>
                  <a:lnTo>
                    <a:pt x="1050675" y="2206326"/>
                  </a:lnTo>
                  <a:lnTo>
                    <a:pt x="1052509" y="2203980"/>
                  </a:lnTo>
                  <a:lnTo>
                    <a:pt x="1054342" y="2201156"/>
                  </a:lnTo>
                  <a:lnTo>
                    <a:pt x="1056176" y="2198589"/>
                  </a:lnTo>
                  <a:lnTo>
                    <a:pt x="1061677" y="2195566"/>
                  </a:lnTo>
                  <a:lnTo>
                    <a:pt x="1063510" y="2191384"/>
                  </a:lnTo>
                  <a:lnTo>
                    <a:pt x="1065344" y="2187388"/>
                  </a:lnTo>
                  <a:lnTo>
                    <a:pt x="1067178" y="2183817"/>
                  </a:lnTo>
                  <a:lnTo>
                    <a:pt x="1069011" y="2180466"/>
                  </a:lnTo>
                  <a:lnTo>
                    <a:pt x="1074512" y="2177191"/>
                  </a:lnTo>
                  <a:lnTo>
                    <a:pt x="1076346" y="2174698"/>
                  </a:lnTo>
                  <a:lnTo>
                    <a:pt x="1078179" y="2171486"/>
                  </a:lnTo>
                  <a:lnTo>
                    <a:pt x="1080013" y="2168166"/>
                  </a:lnTo>
                  <a:lnTo>
                    <a:pt x="1081847" y="2164167"/>
                  </a:lnTo>
                  <a:lnTo>
                    <a:pt x="1087348" y="2161159"/>
                  </a:lnTo>
                  <a:lnTo>
                    <a:pt x="1089181" y="2157124"/>
                  </a:lnTo>
                  <a:lnTo>
                    <a:pt x="1091015" y="2152783"/>
                  </a:lnTo>
                  <a:lnTo>
                    <a:pt x="1092849" y="2148152"/>
                  </a:lnTo>
                  <a:lnTo>
                    <a:pt x="1094682" y="2142693"/>
                  </a:lnTo>
                  <a:lnTo>
                    <a:pt x="1100183" y="2138068"/>
                  </a:lnTo>
                  <a:lnTo>
                    <a:pt x="1102017" y="2133531"/>
                  </a:lnTo>
                  <a:lnTo>
                    <a:pt x="1103850" y="2129987"/>
                  </a:lnTo>
                  <a:lnTo>
                    <a:pt x="1105684" y="2126636"/>
                  </a:lnTo>
                  <a:lnTo>
                    <a:pt x="1107518" y="2123347"/>
                  </a:lnTo>
                  <a:lnTo>
                    <a:pt x="1113019" y="2120766"/>
                  </a:lnTo>
                  <a:lnTo>
                    <a:pt x="1114852" y="2119152"/>
                  </a:lnTo>
                  <a:lnTo>
                    <a:pt x="1116686" y="2117642"/>
                  </a:lnTo>
                  <a:lnTo>
                    <a:pt x="1118520" y="2116641"/>
                  </a:lnTo>
                  <a:lnTo>
                    <a:pt x="1120353" y="2115261"/>
                  </a:lnTo>
                  <a:lnTo>
                    <a:pt x="1127688" y="2113657"/>
                  </a:lnTo>
                  <a:lnTo>
                    <a:pt x="1129521" y="2111660"/>
                  </a:lnTo>
                  <a:lnTo>
                    <a:pt x="1131355" y="2109098"/>
                  </a:lnTo>
                  <a:lnTo>
                    <a:pt x="1133189" y="2107019"/>
                  </a:lnTo>
                  <a:lnTo>
                    <a:pt x="1138690" y="2104722"/>
                  </a:lnTo>
                  <a:lnTo>
                    <a:pt x="1140523" y="2102865"/>
                  </a:lnTo>
                  <a:lnTo>
                    <a:pt x="1142357" y="2100521"/>
                  </a:lnTo>
                  <a:lnTo>
                    <a:pt x="1144191" y="2098190"/>
                  </a:lnTo>
                  <a:lnTo>
                    <a:pt x="1146024" y="2095545"/>
                  </a:lnTo>
                  <a:lnTo>
                    <a:pt x="1151525" y="2093533"/>
                  </a:lnTo>
                  <a:lnTo>
                    <a:pt x="1153359" y="2091135"/>
                  </a:lnTo>
                  <a:lnTo>
                    <a:pt x="1155192" y="2088665"/>
                  </a:lnTo>
                  <a:lnTo>
                    <a:pt x="1157026" y="2086995"/>
                  </a:lnTo>
                  <a:lnTo>
                    <a:pt x="1158860" y="2085819"/>
                  </a:lnTo>
                  <a:lnTo>
                    <a:pt x="1164361" y="2083632"/>
                  </a:lnTo>
                  <a:lnTo>
                    <a:pt x="1166194" y="2080629"/>
                  </a:lnTo>
                  <a:lnTo>
                    <a:pt x="1168028" y="2078125"/>
                  </a:lnTo>
                  <a:lnTo>
                    <a:pt x="1169861" y="2076885"/>
                  </a:lnTo>
                  <a:lnTo>
                    <a:pt x="1171695" y="2076223"/>
                  </a:lnTo>
                  <a:lnTo>
                    <a:pt x="1177196" y="2075690"/>
                  </a:lnTo>
                  <a:lnTo>
                    <a:pt x="1179030" y="2074608"/>
                  </a:lnTo>
                  <a:lnTo>
                    <a:pt x="1180863" y="2073509"/>
                  </a:lnTo>
                  <a:lnTo>
                    <a:pt x="1182697" y="2072122"/>
                  </a:lnTo>
                  <a:lnTo>
                    <a:pt x="1184531" y="2070617"/>
                  </a:lnTo>
                  <a:lnTo>
                    <a:pt x="1190031" y="2068862"/>
                  </a:lnTo>
                  <a:lnTo>
                    <a:pt x="1191865" y="2066910"/>
                  </a:lnTo>
                  <a:lnTo>
                    <a:pt x="1193699" y="2063420"/>
                  </a:lnTo>
                  <a:lnTo>
                    <a:pt x="1195532" y="2059639"/>
                  </a:lnTo>
                  <a:lnTo>
                    <a:pt x="1197366" y="2056503"/>
                  </a:lnTo>
                  <a:lnTo>
                    <a:pt x="1202867" y="2053476"/>
                  </a:lnTo>
                  <a:lnTo>
                    <a:pt x="1204701" y="2051037"/>
                  </a:lnTo>
                  <a:lnTo>
                    <a:pt x="1206534" y="2049253"/>
                  </a:lnTo>
                  <a:lnTo>
                    <a:pt x="1208368" y="2047442"/>
                  </a:lnTo>
                  <a:lnTo>
                    <a:pt x="1210202" y="2046073"/>
                  </a:lnTo>
                  <a:lnTo>
                    <a:pt x="1215702" y="2045419"/>
                  </a:lnTo>
                  <a:lnTo>
                    <a:pt x="1217536" y="2045018"/>
                  </a:lnTo>
                  <a:lnTo>
                    <a:pt x="1219370" y="2045989"/>
                  </a:lnTo>
                  <a:lnTo>
                    <a:pt x="1221203" y="2045966"/>
                  </a:lnTo>
                  <a:lnTo>
                    <a:pt x="1223037" y="2047158"/>
                  </a:lnTo>
                  <a:lnTo>
                    <a:pt x="1228538" y="2047967"/>
                  </a:lnTo>
                  <a:lnTo>
                    <a:pt x="1230372" y="2048942"/>
                  </a:lnTo>
                  <a:lnTo>
                    <a:pt x="1232205" y="2049475"/>
                  </a:lnTo>
                  <a:lnTo>
                    <a:pt x="1234039" y="2048887"/>
                  </a:lnTo>
                  <a:lnTo>
                    <a:pt x="1235872" y="2047961"/>
                  </a:lnTo>
                  <a:lnTo>
                    <a:pt x="1241373" y="2046843"/>
                  </a:lnTo>
                  <a:lnTo>
                    <a:pt x="1243207" y="2045640"/>
                  </a:lnTo>
                  <a:lnTo>
                    <a:pt x="1245041" y="2044102"/>
                  </a:lnTo>
                  <a:lnTo>
                    <a:pt x="1246874" y="2041970"/>
                  </a:lnTo>
                  <a:lnTo>
                    <a:pt x="1248708" y="2039435"/>
                  </a:lnTo>
                  <a:lnTo>
                    <a:pt x="1254209" y="2036878"/>
                  </a:lnTo>
                  <a:lnTo>
                    <a:pt x="1256043" y="2034813"/>
                  </a:lnTo>
                  <a:lnTo>
                    <a:pt x="1257876" y="2032874"/>
                  </a:lnTo>
                  <a:lnTo>
                    <a:pt x="1259710" y="2031781"/>
                  </a:lnTo>
                  <a:lnTo>
                    <a:pt x="1261543" y="2031043"/>
                  </a:lnTo>
                  <a:lnTo>
                    <a:pt x="1267044" y="2029927"/>
                  </a:lnTo>
                  <a:lnTo>
                    <a:pt x="1268878" y="2028721"/>
                  </a:lnTo>
                  <a:lnTo>
                    <a:pt x="1270712" y="2028030"/>
                  </a:lnTo>
                  <a:lnTo>
                    <a:pt x="1274379" y="2028218"/>
                  </a:lnTo>
                  <a:lnTo>
                    <a:pt x="1279880" y="2027923"/>
                  </a:lnTo>
                  <a:lnTo>
                    <a:pt x="1281713" y="2027517"/>
                  </a:lnTo>
                  <a:lnTo>
                    <a:pt x="1283547" y="2026841"/>
                  </a:lnTo>
                  <a:lnTo>
                    <a:pt x="1285381" y="2026154"/>
                  </a:lnTo>
                  <a:lnTo>
                    <a:pt x="1287214" y="2025668"/>
                  </a:lnTo>
                  <a:lnTo>
                    <a:pt x="1292715" y="2024790"/>
                  </a:lnTo>
                  <a:lnTo>
                    <a:pt x="1294549" y="2023862"/>
                  </a:lnTo>
                  <a:lnTo>
                    <a:pt x="1296383" y="2022653"/>
                  </a:lnTo>
                  <a:lnTo>
                    <a:pt x="1298216" y="2020435"/>
                  </a:lnTo>
                  <a:lnTo>
                    <a:pt x="1300050" y="2018939"/>
                  </a:lnTo>
                  <a:lnTo>
                    <a:pt x="1305551" y="2016045"/>
                  </a:lnTo>
                  <a:lnTo>
                    <a:pt x="1307384" y="2013629"/>
                  </a:lnTo>
                  <a:lnTo>
                    <a:pt x="1309218" y="2011261"/>
                  </a:lnTo>
                  <a:lnTo>
                    <a:pt x="1311052" y="2009420"/>
                  </a:lnTo>
                  <a:lnTo>
                    <a:pt x="1312885" y="2008088"/>
                  </a:lnTo>
                  <a:lnTo>
                    <a:pt x="1318386" y="2006427"/>
                  </a:lnTo>
                  <a:lnTo>
                    <a:pt x="1320220" y="2005500"/>
                  </a:lnTo>
                  <a:lnTo>
                    <a:pt x="1322054" y="2004476"/>
                  </a:lnTo>
                  <a:lnTo>
                    <a:pt x="1323887" y="2003437"/>
                  </a:lnTo>
                  <a:lnTo>
                    <a:pt x="1331222" y="2001932"/>
                  </a:lnTo>
                  <a:lnTo>
                    <a:pt x="1333055" y="2000717"/>
                  </a:lnTo>
                  <a:lnTo>
                    <a:pt x="1334889" y="2000081"/>
                  </a:lnTo>
                  <a:lnTo>
                    <a:pt x="1336723" y="1999903"/>
                  </a:lnTo>
                  <a:lnTo>
                    <a:pt x="1344057" y="1999042"/>
                  </a:lnTo>
                  <a:lnTo>
                    <a:pt x="1345891" y="1997496"/>
                  </a:lnTo>
                  <a:lnTo>
                    <a:pt x="1347724" y="1995797"/>
                  </a:lnTo>
                  <a:lnTo>
                    <a:pt x="1349558" y="1994480"/>
                  </a:lnTo>
                  <a:lnTo>
                    <a:pt x="1351392" y="1993020"/>
                  </a:lnTo>
                  <a:lnTo>
                    <a:pt x="1356893" y="1991670"/>
                  </a:lnTo>
                  <a:lnTo>
                    <a:pt x="1358726" y="1990009"/>
                  </a:lnTo>
                  <a:lnTo>
                    <a:pt x="1360560" y="1988150"/>
                  </a:lnTo>
                  <a:lnTo>
                    <a:pt x="1362394" y="1986679"/>
                  </a:lnTo>
                  <a:lnTo>
                    <a:pt x="1364227" y="1985684"/>
                  </a:lnTo>
                  <a:lnTo>
                    <a:pt x="1371562" y="1983816"/>
                  </a:lnTo>
                  <a:lnTo>
                    <a:pt x="1373395" y="1982625"/>
                  </a:lnTo>
                  <a:lnTo>
                    <a:pt x="1375229" y="1982134"/>
                  </a:lnTo>
                  <a:lnTo>
                    <a:pt x="1377063" y="1982141"/>
                  </a:lnTo>
                  <a:lnTo>
                    <a:pt x="1382564" y="1982110"/>
                  </a:lnTo>
                  <a:lnTo>
                    <a:pt x="1384397" y="1982488"/>
                  </a:lnTo>
                  <a:lnTo>
                    <a:pt x="1386231" y="1982819"/>
                  </a:lnTo>
                  <a:lnTo>
                    <a:pt x="1388065" y="1983917"/>
                  </a:lnTo>
                  <a:lnTo>
                    <a:pt x="1389898" y="1985182"/>
                  </a:lnTo>
                  <a:lnTo>
                    <a:pt x="1395399" y="1985925"/>
                  </a:lnTo>
                  <a:lnTo>
                    <a:pt x="1397233" y="1985656"/>
                  </a:lnTo>
                  <a:lnTo>
                    <a:pt x="1399066" y="1985848"/>
                  </a:lnTo>
                  <a:lnTo>
                    <a:pt x="1400900" y="1987740"/>
                  </a:lnTo>
                  <a:lnTo>
                    <a:pt x="1402734" y="1989665"/>
                  </a:lnTo>
                  <a:lnTo>
                    <a:pt x="1408235" y="1992036"/>
                  </a:lnTo>
                  <a:lnTo>
                    <a:pt x="1410068" y="1994115"/>
                  </a:lnTo>
                  <a:lnTo>
                    <a:pt x="1411902" y="1996330"/>
                  </a:lnTo>
                  <a:lnTo>
                    <a:pt x="1413735" y="1998102"/>
                  </a:lnTo>
                  <a:lnTo>
                    <a:pt x="1415569" y="1999993"/>
                  </a:lnTo>
                  <a:lnTo>
                    <a:pt x="1422904" y="2000744"/>
                  </a:lnTo>
                  <a:lnTo>
                    <a:pt x="1424737" y="2001988"/>
                  </a:lnTo>
                  <a:lnTo>
                    <a:pt x="1426571" y="2003093"/>
                  </a:lnTo>
                  <a:lnTo>
                    <a:pt x="1428405" y="2004132"/>
                  </a:lnTo>
                  <a:lnTo>
                    <a:pt x="1433906" y="2005383"/>
                  </a:lnTo>
                  <a:lnTo>
                    <a:pt x="1435739" y="2007254"/>
                  </a:lnTo>
                  <a:lnTo>
                    <a:pt x="1437573" y="2008804"/>
                  </a:lnTo>
                  <a:lnTo>
                    <a:pt x="1439406" y="2010040"/>
                  </a:lnTo>
                  <a:lnTo>
                    <a:pt x="1441240" y="2011570"/>
                  </a:lnTo>
                  <a:lnTo>
                    <a:pt x="1446741" y="2012786"/>
                  </a:lnTo>
                  <a:lnTo>
                    <a:pt x="1448575" y="2013444"/>
                  </a:lnTo>
                  <a:lnTo>
                    <a:pt x="1450408" y="2014612"/>
                  </a:lnTo>
                  <a:lnTo>
                    <a:pt x="1452242" y="2015171"/>
                  </a:lnTo>
                  <a:lnTo>
                    <a:pt x="1454076" y="2014346"/>
                  </a:lnTo>
                  <a:lnTo>
                    <a:pt x="1459576" y="2012610"/>
                  </a:lnTo>
                  <a:lnTo>
                    <a:pt x="1461410" y="2010989"/>
                  </a:lnTo>
                  <a:lnTo>
                    <a:pt x="1463244" y="2009004"/>
                  </a:lnTo>
                  <a:lnTo>
                    <a:pt x="1465077" y="2007045"/>
                  </a:lnTo>
                  <a:lnTo>
                    <a:pt x="1466911" y="2004614"/>
                  </a:lnTo>
                  <a:lnTo>
                    <a:pt x="1472412" y="2001768"/>
                  </a:lnTo>
                  <a:lnTo>
                    <a:pt x="1474246" y="1999158"/>
                  </a:lnTo>
                  <a:lnTo>
                    <a:pt x="1476079" y="1996823"/>
                  </a:lnTo>
                  <a:lnTo>
                    <a:pt x="1477913" y="1994277"/>
                  </a:lnTo>
                  <a:lnTo>
                    <a:pt x="1479747" y="1990682"/>
                  </a:lnTo>
                  <a:lnTo>
                    <a:pt x="1485247" y="1986983"/>
                  </a:lnTo>
                  <a:lnTo>
                    <a:pt x="1487081" y="1982621"/>
                  </a:lnTo>
                  <a:lnTo>
                    <a:pt x="1488915" y="1979012"/>
                  </a:lnTo>
                  <a:lnTo>
                    <a:pt x="1490748" y="1975387"/>
                  </a:lnTo>
                  <a:lnTo>
                    <a:pt x="1492582" y="1972114"/>
                  </a:lnTo>
                  <a:lnTo>
                    <a:pt x="1498083" y="1968486"/>
                  </a:lnTo>
                  <a:lnTo>
                    <a:pt x="1499917" y="1965574"/>
                  </a:lnTo>
                  <a:lnTo>
                    <a:pt x="1501750" y="1962977"/>
                  </a:lnTo>
                  <a:lnTo>
                    <a:pt x="1503584" y="1960328"/>
                  </a:lnTo>
                  <a:lnTo>
                    <a:pt x="1510918" y="1957421"/>
                  </a:lnTo>
                  <a:lnTo>
                    <a:pt x="1512752" y="1954397"/>
                  </a:lnTo>
                  <a:lnTo>
                    <a:pt x="1514586" y="1951134"/>
                  </a:lnTo>
                  <a:lnTo>
                    <a:pt x="1516419" y="1948118"/>
                  </a:lnTo>
                  <a:lnTo>
                    <a:pt x="1518253" y="1944723"/>
                  </a:lnTo>
                  <a:lnTo>
                    <a:pt x="1523754" y="1941307"/>
                  </a:lnTo>
                  <a:lnTo>
                    <a:pt x="1525588" y="1938276"/>
                  </a:lnTo>
                  <a:lnTo>
                    <a:pt x="1527421" y="1934847"/>
                  </a:lnTo>
                  <a:lnTo>
                    <a:pt x="1529255" y="1931398"/>
                  </a:lnTo>
                  <a:lnTo>
                    <a:pt x="1531088" y="1928829"/>
                  </a:lnTo>
                  <a:lnTo>
                    <a:pt x="1536589" y="1926645"/>
                  </a:lnTo>
                  <a:lnTo>
                    <a:pt x="1538423" y="1924095"/>
                  </a:lnTo>
                  <a:lnTo>
                    <a:pt x="1540257" y="1921662"/>
                  </a:lnTo>
                  <a:lnTo>
                    <a:pt x="1542090" y="1919320"/>
                  </a:lnTo>
                  <a:lnTo>
                    <a:pt x="1543924" y="1916831"/>
                  </a:lnTo>
                  <a:lnTo>
                    <a:pt x="1549425" y="1914526"/>
                  </a:lnTo>
                  <a:lnTo>
                    <a:pt x="1551258" y="1913293"/>
                  </a:lnTo>
                  <a:lnTo>
                    <a:pt x="1553092" y="1912108"/>
                  </a:lnTo>
                  <a:lnTo>
                    <a:pt x="1554926" y="1910602"/>
                  </a:lnTo>
                  <a:lnTo>
                    <a:pt x="1556759" y="1909827"/>
                  </a:lnTo>
                  <a:lnTo>
                    <a:pt x="1562260" y="1908254"/>
                  </a:lnTo>
                  <a:lnTo>
                    <a:pt x="1564094" y="1907964"/>
                  </a:lnTo>
                  <a:lnTo>
                    <a:pt x="1565928" y="1908272"/>
                  </a:lnTo>
                  <a:lnTo>
                    <a:pt x="1567761" y="1909741"/>
                  </a:lnTo>
                  <a:lnTo>
                    <a:pt x="1569595" y="1911778"/>
                  </a:lnTo>
                  <a:lnTo>
                    <a:pt x="1575096" y="1912033"/>
                  </a:lnTo>
                  <a:lnTo>
                    <a:pt x="1576929" y="1912680"/>
                  </a:lnTo>
                  <a:lnTo>
                    <a:pt x="1578763" y="1912740"/>
                  </a:lnTo>
                  <a:lnTo>
                    <a:pt x="1580597" y="1913185"/>
                  </a:lnTo>
                  <a:lnTo>
                    <a:pt x="1582430" y="1914760"/>
                  </a:lnTo>
                  <a:lnTo>
                    <a:pt x="1587931" y="1916636"/>
                  </a:lnTo>
                  <a:lnTo>
                    <a:pt x="1589765" y="1919185"/>
                  </a:lnTo>
                  <a:lnTo>
                    <a:pt x="1591599" y="1921688"/>
                  </a:lnTo>
                  <a:lnTo>
                    <a:pt x="1593432" y="1925953"/>
                  </a:lnTo>
                  <a:lnTo>
                    <a:pt x="1595266" y="1929915"/>
                  </a:lnTo>
                  <a:lnTo>
                    <a:pt x="1600767" y="1934477"/>
                  </a:lnTo>
                  <a:lnTo>
                    <a:pt x="1602600" y="1939055"/>
                  </a:lnTo>
                  <a:lnTo>
                    <a:pt x="1604434" y="1944354"/>
                  </a:lnTo>
                  <a:lnTo>
                    <a:pt x="1606268" y="1948388"/>
                  </a:lnTo>
                  <a:lnTo>
                    <a:pt x="1608101" y="1952203"/>
                  </a:lnTo>
                  <a:lnTo>
                    <a:pt x="1615436" y="1956912"/>
                  </a:lnTo>
                  <a:lnTo>
                    <a:pt x="1617269" y="1960953"/>
                  </a:lnTo>
                  <a:lnTo>
                    <a:pt x="1619103" y="1964782"/>
                  </a:lnTo>
                  <a:lnTo>
                    <a:pt x="1620937" y="1970122"/>
                  </a:lnTo>
                  <a:lnTo>
                    <a:pt x="1626438" y="1976317"/>
                  </a:lnTo>
                  <a:lnTo>
                    <a:pt x="1628271" y="1981889"/>
                  </a:lnTo>
                  <a:lnTo>
                    <a:pt x="1630105" y="1986644"/>
                  </a:lnTo>
                  <a:lnTo>
                    <a:pt x="1631939" y="1990526"/>
                  </a:lnTo>
                  <a:lnTo>
                    <a:pt x="1633772" y="1994803"/>
                  </a:lnTo>
                  <a:lnTo>
                    <a:pt x="1639273" y="1998408"/>
                  </a:lnTo>
                  <a:lnTo>
                    <a:pt x="1641107" y="2001640"/>
                  </a:lnTo>
                  <a:lnTo>
                    <a:pt x="1642940" y="2003831"/>
                  </a:lnTo>
                  <a:lnTo>
                    <a:pt x="1644774" y="2005682"/>
                  </a:lnTo>
                  <a:lnTo>
                    <a:pt x="1646608" y="2006077"/>
                  </a:lnTo>
                  <a:lnTo>
                    <a:pt x="1652109" y="2005991"/>
                  </a:lnTo>
                  <a:lnTo>
                    <a:pt x="1653942" y="2008384"/>
                  </a:lnTo>
                  <a:lnTo>
                    <a:pt x="1655776" y="2010751"/>
                  </a:lnTo>
                  <a:lnTo>
                    <a:pt x="1657610" y="2014390"/>
                  </a:lnTo>
                  <a:lnTo>
                    <a:pt x="1659443" y="2017386"/>
                  </a:lnTo>
                  <a:lnTo>
                    <a:pt x="1664944" y="2019656"/>
                  </a:lnTo>
                  <a:lnTo>
                    <a:pt x="1666778" y="2023210"/>
                  </a:lnTo>
                  <a:lnTo>
                    <a:pt x="1668611" y="2026556"/>
                  </a:lnTo>
                  <a:lnTo>
                    <a:pt x="1670445" y="2029812"/>
                  </a:lnTo>
                  <a:lnTo>
                    <a:pt x="1672279" y="2031632"/>
                  </a:lnTo>
                  <a:lnTo>
                    <a:pt x="1679613" y="2033847"/>
                  </a:lnTo>
                  <a:lnTo>
                    <a:pt x="1681447" y="2034344"/>
                  </a:lnTo>
                  <a:lnTo>
                    <a:pt x="1683280" y="2034484"/>
                  </a:lnTo>
                  <a:lnTo>
                    <a:pt x="1685114" y="2034112"/>
                  </a:lnTo>
                  <a:lnTo>
                    <a:pt x="1690615" y="2035015"/>
                  </a:lnTo>
                  <a:lnTo>
                    <a:pt x="1692449" y="2034795"/>
                  </a:lnTo>
                  <a:lnTo>
                    <a:pt x="1694282" y="2033886"/>
                  </a:lnTo>
                  <a:lnTo>
                    <a:pt x="1696116" y="2033957"/>
                  </a:lnTo>
                  <a:lnTo>
                    <a:pt x="1697950" y="2035366"/>
                  </a:lnTo>
                  <a:lnTo>
                    <a:pt x="1703451" y="2035130"/>
                  </a:lnTo>
                  <a:lnTo>
                    <a:pt x="1705284" y="2033904"/>
                  </a:lnTo>
                  <a:lnTo>
                    <a:pt x="1707118" y="2033622"/>
                  </a:lnTo>
                  <a:lnTo>
                    <a:pt x="1708951" y="2032211"/>
                  </a:lnTo>
                  <a:lnTo>
                    <a:pt x="1710785" y="2031624"/>
                  </a:lnTo>
                  <a:lnTo>
                    <a:pt x="1716286" y="2030755"/>
                  </a:lnTo>
                  <a:lnTo>
                    <a:pt x="1718120" y="2029855"/>
                  </a:lnTo>
                  <a:lnTo>
                    <a:pt x="1719953" y="2030193"/>
                  </a:lnTo>
                  <a:lnTo>
                    <a:pt x="1721787" y="2030679"/>
                  </a:lnTo>
                  <a:lnTo>
                    <a:pt x="1723621" y="2031215"/>
                  </a:lnTo>
                  <a:lnTo>
                    <a:pt x="1729121" y="2030905"/>
                  </a:lnTo>
                  <a:lnTo>
                    <a:pt x="1730955" y="2030636"/>
                  </a:lnTo>
                  <a:lnTo>
                    <a:pt x="1732789" y="2029450"/>
                  </a:lnTo>
                  <a:lnTo>
                    <a:pt x="1734622" y="2028196"/>
                  </a:lnTo>
                  <a:lnTo>
                    <a:pt x="1736456" y="2026415"/>
                  </a:lnTo>
                  <a:lnTo>
                    <a:pt x="1741957" y="2024520"/>
                  </a:lnTo>
                  <a:lnTo>
                    <a:pt x="1743791" y="2022793"/>
                  </a:lnTo>
                  <a:lnTo>
                    <a:pt x="1745624" y="2021002"/>
                  </a:lnTo>
                  <a:lnTo>
                    <a:pt x="1747458" y="2019038"/>
                  </a:lnTo>
                  <a:lnTo>
                    <a:pt x="1749292" y="2017111"/>
                  </a:lnTo>
                  <a:lnTo>
                    <a:pt x="1754792" y="2015001"/>
                  </a:lnTo>
                  <a:lnTo>
                    <a:pt x="1756626" y="2012607"/>
                  </a:lnTo>
                  <a:lnTo>
                    <a:pt x="1758460" y="2011348"/>
                  </a:lnTo>
                  <a:lnTo>
                    <a:pt x="1760293" y="2011148"/>
                  </a:lnTo>
                  <a:lnTo>
                    <a:pt x="1762127" y="2011381"/>
                  </a:lnTo>
                  <a:lnTo>
                    <a:pt x="1767628" y="2011804"/>
                  </a:lnTo>
                  <a:lnTo>
                    <a:pt x="1769462" y="2013419"/>
                  </a:lnTo>
                  <a:lnTo>
                    <a:pt x="1771295" y="2014898"/>
                  </a:lnTo>
                  <a:lnTo>
                    <a:pt x="1773129" y="2016728"/>
                  </a:lnTo>
                  <a:lnTo>
                    <a:pt x="1774962" y="2016738"/>
                  </a:lnTo>
                  <a:lnTo>
                    <a:pt x="1780463" y="2017568"/>
                  </a:lnTo>
                  <a:lnTo>
                    <a:pt x="1782297" y="2018836"/>
                  </a:lnTo>
                  <a:lnTo>
                    <a:pt x="1784131" y="2018438"/>
                  </a:lnTo>
                  <a:lnTo>
                    <a:pt x="1785964" y="2018571"/>
                  </a:lnTo>
                  <a:lnTo>
                    <a:pt x="1787798" y="2018502"/>
                  </a:lnTo>
                  <a:lnTo>
                    <a:pt x="1795133" y="2019363"/>
                  </a:lnTo>
                  <a:lnTo>
                    <a:pt x="1796966" y="2019919"/>
                  </a:lnTo>
                  <a:lnTo>
                    <a:pt x="1798800" y="2019991"/>
                  </a:lnTo>
                  <a:lnTo>
                    <a:pt x="1800633" y="2019693"/>
                  </a:lnTo>
                  <a:lnTo>
                    <a:pt x="1806134" y="2018939"/>
                  </a:lnTo>
                  <a:lnTo>
                    <a:pt x="1807968" y="2019116"/>
                  </a:lnTo>
                  <a:lnTo>
                    <a:pt x="1809802" y="2018945"/>
                  </a:lnTo>
                  <a:lnTo>
                    <a:pt x="1811635" y="2019041"/>
                  </a:lnTo>
                  <a:lnTo>
                    <a:pt x="1813469" y="2019049"/>
                  </a:lnTo>
                  <a:lnTo>
                    <a:pt x="1818970" y="2018267"/>
                  </a:lnTo>
                  <a:lnTo>
                    <a:pt x="1820803" y="2017821"/>
                  </a:lnTo>
                  <a:lnTo>
                    <a:pt x="1822637" y="2017330"/>
                  </a:lnTo>
                  <a:lnTo>
                    <a:pt x="1824471" y="2016017"/>
                  </a:lnTo>
                  <a:lnTo>
                    <a:pt x="1826304" y="2013601"/>
                  </a:lnTo>
                  <a:lnTo>
                    <a:pt x="1831805" y="2011265"/>
                  </a:lnTo>
                  <a:lnTo>
                    <a:pt x="1833639" y="2008727"/>
                  </a:lnTo>
                  <a:lnTo>
                    <a:pt x="1835473" y="2006789"/>
                  </a:lnTo>
                  <a:lnTo>
                    <a:pt x="1837306" y="2005042"/>
                  </a:lnTo>
                  <a:lnTo>
                    <a:pt x="1839140" y="2002420"/>
                  </a:lnTo>
                  <a:lnTo>
                    <a:pt x="1844641" y="1999993"/>
                  </a:lnTo>
                  <a:lnTo>
                    <a:pt x="1846474" y="1996525"/>
                  </a:lnTo>
                  <a:lnTo>
                    <a:pt x="1848308" y="1992510"/>
                  </a:lnTo>
                  <a:lnTo>
                    <a:pt x="1850142" y="1988695"/>
                  </a:lnTo>
                  <a:lnTo>
                    <a:pt x="1851975" y="1984315"/>
                  </a:lnTo>
                  <a:lnTo>
                    <a:pt x="1857476" y="1980574"/>
                  </a:lnTo>
                  <a:lnTo>
                    <a:pt x="1859310" y="1976086"/>
                  </a:lnTo>
                  <a:lnTo>
                    <a:pt x="1861144" y="1971304"/>
                  </a:lnTo>
                  <a:lnTo>
                    <a:pt x="1862977" y="1967831"/>
                  </a:lnTo>
                  <a:lnTo>
                    <a:pt x="1864811" y="1964634"/>
                  </a:lnTo>
                  <a:lnTo>
                    <a:pt x="1870312" y="1961655"/>
                  </a:lnTo>
                  <a:lnTo>
                    <a:pt x="1872145" y="1958905"/>
                  </a:lnTo>
                  <a:lnTo>
                    <a:pt x="1873979" y="1955960"/>
                  </a:lnTo>
                  <a:lnTo>
                    <a:pt x="1875813" y="1953134"/>
                  </a:lnTo>
                  <a:lnTo>
                    <a:pt x="1877646" y="1950403"/>
                  </a:lnTo>
                  <a:lnTo>
                    <a:pt x="1883147" y="1948037"/>
                  </a:lnTo>
                  <a:lnTo>
                    <a:pt x="1884981" y="1945640"/>
                  </a:lnTo>
                  <a:lnTo>
                    <a:pt x="1886814" y="1943509"/>
                  </a:lnTo>
                  <a:lnTo>
                    <a:pt x="1888648" y="1941314"/>
                  </a:lnTo>
                  <a:lnTo>
                    <a:pt x="1890482" y="1939172"/>
                  </a:lnTo>
                  <a:lnTo>
                    <a:pt x="1895983" y="1937624"/>
                  </a:lnTo>
                  <a:lnTo>
                    <a:pt x="1897816" y="1935627"/>
                  </a:lnTo>
                  <a:lnTo>
                    <a:pt x="1899650" y="1933262"/>
                  </a:lnTo>
                  <a:lnTo>
                    <a:pt x="1901484" y="1929688"/>
                  </a:lnTo>
                  <a:lnTo>
                    <a:pt x="1903317" y="1926822"/>
                  </a:lnTo>
                  <a:lnTo>
                    <a:pt x="1908818" y="1923810"/>
                  </a:lnTo>
                  <a:lnTo>
                    <a:pt x="1910652" y="1921370"/>
                  </a:lnTo>
                  <a:lnTo>
                    <a:pt x="1912485" y="1918623"/>
                  </a:lnTo>
                  <a:lnTo>
                    <a:pt x="1914319" y="1915936"/>
                  </a:lnTo>
                  <a:lnTo>
                    <a:pt x="1916153" y="1913969"/>
                  </a:lnTo>
                  <a:lnTo>
                    <a:pt x="1921654" y="1911714"/>
                  </a:lnTo>
                  <a:lnTo>
                    <a:pt x="1923487" y="1911061"/>
                  </a:lnTo>
                  <a:lnTo>
                    <a:pt x="1925321" y="1910369"/>
                  </a:lnTo>
                  <a:lnTo>
                    <a:pt x="1927155" y="1908934"/>
                  </a:lnTo>
                  <a:lnTo>
                    <a:pt x="1928988" y="1907650"/>
                  </a:lnTo>
                  <a:lnTo>
                    <a:pt x="1934489" y="1906442"/>
                  </a:lnTo>
                  <a:lnTo>
                    <a:pt x="1936323" y="1906035"/>
                  </a:lnTo>
                  <a:lnTo>
                    <a:pt x="1938156" y="1905283"/>
                  </a:lnTo>
                  <a:lnTo>
                    <a:pt x="1941824" y="1904704"/>
                  </a:lnTo>
                  <a:lnTo>
                    <a:pt x="1947325" y="1904275"/>
                  </a:lnTo>
                  <a:lnTo>
                    <a:pt x="1949158" y="1904429"/>
                  </a:lnTo>
                  <a:lnTo>
                    <a:pt x="1950992" y="1902937"/>
                  </a:lnTo>
                  <a:lnTo>
                    <a:pt x="1952825" y="1901327"/>
                  </a:lnTo>
                  <a:lnTo>
                    <a:pt x="1954659" y="1899676"/>
                  </a:lnTo>
                  <a:lnTo>
                    <a:pt x="1960160" y="1898189"/>
                  </a:lnTo>
                  <a:lnTo>
                    <a:pt x="1961994" y="1896773"/>
                  </a:lnTo>
                  <a:lnTo>
                    <a:pt x="1963827" y="1895190"/>
                  </a:lnTo>
                  <a:lnTo>
                    <a:pt x="1965661" y="1893312"/>
                  </a:lnTo>
                  <a:lnTo>
                    <a:pt x="1967495" y="1891210"/>
                  </a:lnTo>
                  <a:lnTo>
                    <a:pt x="1972996" y="1889085"/>
                  </a:lnTo>
                  <a:lnTo>
                    <a:pt x="1974829" y="1886961"/>
                  </a:lnTo>
                  <a:lnTo>
                    <a:pt x="1976663" y="1885413"/>
                  </a:lnTo>
                  <a:lnTo>
                    <a:pt x="1978496" y="1883746"/>
                  </a:lnTo>
                  <a:lnTo>
                    <a:pt x="1980330" y="1882897"/>
                  </a:lnTo>
                  <a:lnTo>
                    <a:pt x="1985831" y="1882109"/>
                  </a:lnTo>
                  <a:lnTo>
                    <a:pt x="1987665" y="1880944"/>
                  </a:lnTo>
                  <a:lnTo>
                    <a:pt x="1989498" y="1879257"/>
                  </a:lnTo>
                  <a:lnTo>
                    <a:pt x="1991332" y="1877843"/>
                  </a:lnTo>
                  <a:lnTo>
                    <a:pt x="1998666" y="1876209"/>
                  </a:lnTo>
                  <a:lnTo>
                    <a:pt x="2000500" y="1874007"/>
                  </a:lnTo>
                  <a:lnTo>
                    <a:pt x="2002334" y="1871703"/>
                  </a:lnTo>
                  <a:lnTo>
                    <a:pt x="2004167" y="1868749"/>
                  </a:lnTo>
                  <a:lnTo>
                    <a:pt x="2006001" y="1865813"/>
                  </a:lnTo>
                  <a:lnTo>
                    <a:pt x="2011502" y="1863021"/>
                  </a:lnTo>
                  <a:lnTo>
                    <a:pt x="2013336" y="1860404"/>
                  </a:lnTo>
                  <a:lnTo>
                    <a:pt x="2015169" y="1857481"/>
                  </a:lnTo>
                  <a:lnTo>
                    <a:pt x="2017003" y="1854023"/>
                  </a:lnTo>
                  <a:lnTo>
                    <a:pt x="2018837" y="1851306"/>
                  </a:lnTo>
                  <a:lnTo>
                    <a:pt x="2024337" y="1848322"/>
                  </a:lnTo>
                  <a:lnTo>
                    <a:pt x="2026171" y="1845101"/>
                  </a:lnTo>
                  <a:lnTo>
                    <a:pt x="2028005" y="1841186"/>
                  </a:lnTo>
                  <a:lnTo>
                    <a:pt x="2029838" y="1838301"/>
                  </a:lnTo>
                  <a:lnTo>
                    <a:pt x="2031672" y="1835638"/>
                  </a:lnTo>
                  <a:lnTo>
                    <a:pt x="2039007" y="1833027"/>
                  </a:lnTo>
                  <a:lnTo>
                    <a:pt x="2040840" y="1830843"/>
                  </a:lnTo>
                  <a:lnTo>
                    <a:pt x="2042674" y="1828745"/>
                  </a:lnTo>
                  <a:lnTo>
                    <a:pt x="2044507" y="1826699"/>
                  </a:lnTo>
                  <a:lnTo>
                    <a:pt x="2050008" y="1824551"/>
                  </a:lnTo>
                  <a:lnTo>
                    <a:pt x="2051842" y="1822665"/>
                  </a:lnTo>
                  <a:lnTo>
                    <a:pt x="2053676" y="1820579"/>
                  </a:lnTo>
                  <a:lnTo>
                    <a:pt x="2055509" y="1818427"/>
                  </a:lnTo>
                  <a:lnTo>
                    <a:pt x="2057343" y="1816900"/>
                  </a:lnTo>
                  <a:lnTo>
                    <a:pt x="2062844" y="1815294"/>
                  </a:lnTo>
                  <a:lnTo>
                    <a:pt x="2064677" y="1812929"/>
                  </a:lnTo>
                  <a:lnTo>
                    <a:pt x="2066511" y="1810814"/>
                  </a:lnTo>
                  <a:lnTo>
                    <a:pt x="2068345" y="1808865"/>
                  </a:lnTo>
                  <a:lnTo>
                    <a:pt x="2070178" y="1806932"/>
                  </a:lnTo>
                  <a:lnTo>
                    <a:pt x="2075679" y="1804619"/>
                  </a:lnTo>
                  <a:lnTo>
                    <a:pt x="2077513" y="1802130"/>
                  </a:lnTo>
                  <a:lnTo>
                    <a:pt x="2079347" y="1799814"/>
                  </a:lnTo>
                  <a:lnTo>
                    <a:pt x="2081180" y="1797508"/>
                  </a:lnTo>
                  <a:lnTo>
                    <a:pt x="2083014" y="1794861"/>
                  </a:lnTo>
                  <a:lnTo>
                    <a:pt x="2088515" y="1792087"/>
                  </a:lnTo>
                  <a:lnTo>
                    <a:pt x="2090348" y="1790002"/>
                  </a:lnTo>
                  <a:lnTo>
                    <a:pt x="2092182" y="1787547"/>
                  </a:lnTo>
                  <a:lnTo>
                    <a:pt x="2094016" y="1785175"/>
                  </a:lnTo>
                  <a:lnTo>
                    <a:pt x="2095849" y="1782606"/>
                  </a:lnTo>
                  <a:lnTo>
                    <a:pt x="2103184" y="1780975"/>
                  </a:lnTo>
                  <a:lnTo>
                    <a:pt x="2105018" y="1779576"/>
                  </a:lnTo>
                  <a:lnTo>
                    <a:pt x="2106851" y="1778402"/>
                  </a:lnTo>
                  <a:lnTo>
                    <a:pt x="2108685" y="1777142"/>
                  </a:lnTo>
                  <a:lnTo>
                    <a:pt x="2114186" y="1775528"/>
                  </a:lnTo>
                  <a:lnTo>
                    <a:pt x="2116019" y="1775042"/>
                  </a:lnTo>
                  <a:lnTo>
                    <a:pt x="2117853" y="1774544"/>
                  </a:lnTo>
                  <a:lnTo>
                    <a:pt x="2119687" y="1772722"/>
                  </a:lnTo>
                  <a:lnTo>
                    <a:pt x="2121520" y="1771204"/>
                  </a:lnTo>
                  <a:lnTo>
                    <a:pt x="2127021" y="1770209"/>
                  </a:lnTo>
                  <a:lnTo>
                    <a:pt x="2128855" y="1769059"/>
                  </a:lnTo>
                  <a:lnTo>
                    <a:pt x="2130689" y="1767987"/>
                  </a:lnTo>
                  <a:lnTo>
                    <a:pt x="2132522" y="1768044"/>
                  </a:lnTo>
                  <a:lnTo>
                    <a:pt x="2134356" y="1767868"/>
                  </a:lnTo>
                  <a:lnTo>
                    <a:pt x="2139857" y="1767123"/>
                  </a:lnTo>
                  <a:lnTo>
                    <a:pt x="2141690" y="1767281"/>
                  </a:lnTo>
                  <a:lnTo>
                    <a:pt x="2143524" y="1769164"/>
                  </a:lnTo>
                  <a:lnTo>
                    <a:pt x="2145358" y="1770290"/>
                  </a:lnTo>
                  <a:lnTo>
                    <a:pt x="2147191" y="1771326"/>
                  </a:lnTo>
                  <a:lnTo>
                    <a:pt x="2152692" y="1771790"/>
                  </a:lnTo>
                  <a:lnTo>
                    <a:pt x="2154526" y="1772729"/>
                  </a:lnTo>
                  <a:lnTo>
                    <a:pt x="2156359" y="1773733"/>
                  </a:lnTo>
                  <a:lnTo>
                    <a:pt x="2158193" y="1774149"/>
                  </a:lnTo>
                  <a:lnTo>
                    <a:pt x="2160027" y="1774449"/>
                  </a:lnTo>
                  <a:lnTo>
                    <a:pt x="2165528" y="1775153"/>
                  </a:lnTo>
                  <a:lnTo>
                    <a:pt x="2167361" y="1775632"/>
                  </a:lnTo>
                  <a:lnTo>
                    <a:pt x="2169195" y="1775622"/>
                  </a:lnTo>
                  <a:lnTo>
                    <a:pt x="2171029" y="1776012"/>
                  </a:lnTo>
                  <a:lnTo>
                    <a:pt x="2172862" y="1776310"/>
                  </a:lnTo>
                  <a:lnTo>
                    <a:pt x="2178363" y="1776686"/>
                  </a:lnTo>
                  <a:lnTo>
                    <a:pt x="2180197" y="1776048"/>
                  </a:lnTo>
                  <a:lnTo>
                    <a:pt x="2182030" y="1775003"/>
                  </a:lnTo>
                  <a:lnTo>
                    <a:pt x="2183864" y="1773985"/>
                  </a:lnTo>
                  <a:lnTo>
                    <a:pt x="2185698" y="1773677"/>
                  </a:lnTo>
                  <a:lnTo>
                    <a:pt x="2191199" y="1773779"/>
                  </a:lnTo>
                  <a:lnTo>
                    <a:pt x="2193032" y="1773489"/>
                  </a:lnTo>
                  <a:lnTo>
                    <a:pt x="2194866" y="1773267"/>
                  </a:lnTo>
                  <a:lnTo>
                    <a:pt x="2196700" y="1773878"/>
                  </a:lnTo>
                  <a:lnTo>
                    <a:pt x="2198533" y="1773933"/>
                  </a:lnTo>
                  <a:lnTo>
                    <a:pt x="2204034" y="1774118"/>
                  </a:lnTo>
                  <a:lnTo>
                    <a:pt x="2205868" y="1774459"/>
                  </a:lnTo>
                  <a:lnTo>
                    <a:pt x="2207701" y="1774075"/>
                  </a:lnTo>
                  <a:lnTo>
                    <a:pt x="2209535" y="1772506"/>
                  </a:lnTo>
                  <a:lnTo>
                    <a:pt x="2216870" y="1771355"/>
                  </a:lnTo>
                  <a:lnTo>
                    <a:pt x="2218703" y="1769467"/>
                  </a:lnTo>
                  <a:lnTo>
                    <a:pt x="2220537" y="1766727"/>
                  </a:lnTo>
                  <a:lnTo>
                    <a:pt x="2222370" y="1762879"/>
                  </a:lnTo>
                  <a:lnTo>
                    <a:pt x="2224204" y="1759541"/>
                  </a:lnTo>
                  <a:lnTo>
                    <a:pt x="2229705" y="1756495"/>
                  </a:lnTo>
                  <a:lnTo>
                    <a:pt x="2231539" y="1754332"/>
                  </a:lnTo>
                  <a:lnTo>
                    <a:pt x="2233372" y="1752343"/>
                  </a:lnTo>
                  <a:lnTo>
                    <a:pt x="2235206" y="1750948"/>
                  </a:lnTo>
                  <a:lnTo>
                    <a:pt x="2237040" y="1749814"/>
                  </a:lnTo>
                  <a:lnTo>
                    <a:pt x="2242541" y="1748607"/>
                  </a:lnTo>
                  <a:lnTo>
                    <a:pt x="2244374" y="1746863"/>
                  </a:lnTo>
                  <a:lnTo>
                    <a:pt x="2246208" y="1746022"/>
                  </a:lnTo>
                  <a:lnTo>
                    <a:pt x="2248041" y="1745265"/>
                  </a:lnTo>
                  <a:lnTo>
                    <a:pt x="2249875" y="1744821"/>
                  </a:lnTo>
                  <a:lnTo>
                    <a:pt x="2255376" y="1744931"/>
                  </a:lnTo>
                  <a:lnTo>
                    <a:pt x="2257210" y="1745075"/>
                  </a:lnTo>
                  <a:lnTo>
                    <a:pt x="2259043" y="1744776"/>
                  </a:lnTo>
                  <a:lnTo>
                    <a:pt x="2260877" y="1744477"/>
                  </a:lnTo>
                  <a:lnTo>
                    <a:pt x="2262711" y="1744486"/>
                  </a:lnTo>
                  <a:lnTo>
                    <a:pt x="2268211" y="1744887"/>
                  </a:lnTo>
                  <a:lnTo>
                    <a:pt x="2270045" y="1745191"/>
                  </a:lnTo>
                  <a:lnTo>
                    <a:pt x="2271879" y="1744956"/>
                  </a:lnTo>
                  <a:lnTo>
                    <a:pt x="2273712" y="1744537"/>
                  </a:lnTo>
                  <a:lnTo>
                    <a:pt x="2275546" y="1743922"/>
                  </a:lnTo>
                  <a:lnTo>
                    <a:pt x="2282881" y="1742974"/>
                  </a:lnTo>
                  <a:lnTo>
                    <a:pt x="2284714" y="1742624"/>
                  </a:lnTo>
                  <a:lnTo>
                    <a:pt x="2286548" y="1742613"/>
                  </a:lnTo>
                  <a:lnTo>
                    <a:pt x="2288382" y="1743734"/>
                  </a:lnTo>
                  <a:lnTo>
                    <a:pt x="2293882" y="1745636"/>
                  </a:lnTo>
                  <a:lnTo>
                    <a:pt x="2295716" y="1747504"/>
                  </a:lnTo>
                  <a:lnTo>
                    <a:pt x="2297550" y="1750018"/>
                  </a:lnTo>
                  <a:lnTo>
                    <a:pt x="2299383" y="1752493"/>
                  </a:lnTo>
                  <a:lnTo>
                    <a:pt x="2301217" y="1755817"/>
                  </a:lnTo>
                  <a:lnTo>
                    <a:pt x="2306718" y="1759226"/>
                  </a:lnTo>
                  <a:lnTo>
                    <a:pt x="2308552" y="1761950"/>
                  </a:lnTo>
                  <a:lnTo>
                    <a:pt x="2310385" y="1765337"/>
                  </a:lnTo>
                  <a:lnTo>
                    <a:pt x="2312219" y="1768296"/>
                  </a:lnTo>
                  <a:lnTo>
                    <a:pt x="2314052" y="1770658"/>
                  </a:lnTo>
                  <a:lnTo>
                    <a:pt x="2319553" y="1772955"/>
                  </a:lnTo>
                  <a:lnTo>
                    <a:pt x="2321387" y="1774840"/>
                  </a:lnTo>
                  <a:lnTo>
                    <a:pt x="2323221" y="1777441"/>
                  </a:lnTo>
                  <a:lnTo>
                    <a:pt x="2325054" y="1779616"/>
                  </a:lnTo>
                  <a:lnTo>
                    <a:pt x="2326888" y="1782595"/>
                  </a:lnTo>
                  <a:lnTo>
                    <a:pt x="2332389" y="1784736"/>
                  </a:lnTo>
                  <a:lnTo>
                    <a:pt x="2334222" y="1785954"/>
                  </a:lnTo>
                  <a:lnTo>
                    <a:pt x="2336056" y="1786756"/>
                  </a:lnTo>
                  <a:lnTo>
                    <a:pt x="2337890" y="1787500"/>
                  </a:lnTo>
                  <a:lnTo>
                    <a:pt x="2339723" y="1787646"/>
                  </a:lnTo>
                  <a:lnTo>
                    <a:pt x="2347058" y="1787475"/>
                  </a:lnTo>
                  <a:lnTo>
                    <a:pt x="2348892" y="1786663"/>
                  </a:lnTo>
                  <a:lnTo>
                    <a:pt x="2350725" y="1785291"/>
                  </a:lnTo>
                  <a:lnTo>
                    <a:pt x="2352559" y="1784425"/>
                  </a:lnTo>
                  <a:lnTo>
                    <a:pt x="2358060" y="1784655"/>
                  </a:lnTo>
                  <a:lnTo>
                    <a:pt x="2359893" y="1785303"/>
                  </a:lnTo>
                  <a:lnTo>
                    <a:pt x="2361727" y="1786324"/>
                  </a:lnTo>
                  <a:lnTo>
                    <a:pt x="2363561" y="1786535"/>
                  </a:lnTo>
                  <a:lnTo>
                    <a:pt x="2365394" y="1786416"/>
                  </a:lnTo>
                  <a:lnTo>
                    <a:pt x="2370895" y="1786220"/>
                  </a:lnTo>
                  <a:lnTo>
                    <a:pt x="2372729" y="1784714"/>
                  </a:lnTo>
                  <a:lnTo>
                    <a:pt x="2374563" y="1783195"/>
                  </a:lnTo>
                  <a:lnTo>
                    <a:pt x="2376396" y="1780809"/>
                  </a:lnTo>
                  <a:lnTo>
                    <a:pt x="2378230" y="1778729"/>
                  </a:lnTo>
                  <a:lnTo>
                    <a:pt x="2383731" y="1776261"/>
                  </a:lnTo>
                  <a:lnTo>
                    <a:pt x="2385564" y="1774028"/>
                  </a:lnTo>
                  <a:lnTo>
                    <a:pt x="2387398" y="1773396"/>
                  </a:lnTo>
                  <a:lnTo>
                    <a:pt x="2389232" y="1772087"/>
                  </a:lnTo>
                  <a:lnTo>
                    <a:pt x="2391065" y="1771172"/>
                  </a:lnTo>
                  <a:lnTo>
                    <a:pt x="2396566" y="1770599"/>
                  </a:lnTo>
                  <a:lnTo>
                    <a:pt x="2398400" y="1771501"/>
                  </a:lnTo>
                  <a:lnTo>
                    <a:pt x="2400234" y="1772808"/>
                  </a:lnTo>
                  <a:lnTo>
                    <a:pt x="2402067" y="1776042"/>
                  </a:lnTo>
                  <a:lnTo>
                    <a:pt x="2403901" y="1779166"/>
                  </a:lnTo>
                  <a:lnTo>
                    <a:pt x="2409402" y="1784699"/>
                  </a:lnTo>
                  <a:lnTo>
                    <a:pt x="2411235" y="1788694"/>
                  </a:lnTo>
                  <a:lnTo>
                    <a:pt x="2413069" y="1795227"/>
                  </a:lnTo>
                  <a:lnTo>
                    <a:pt x="2414903" y="1800232"/>
                  </a:lnTo>
                  <a:lnTo>
                    <a:pt x="2416736" y="1805499"/>
                  </a:lnTo>
                  <a:lnTo>
                    <a:pt x="2422237" y="1810519"/>
                  </a:lnTo>
                  <a:lnTo>
                    <a:pt x="2424071" y="1815909"/>
                  </a:lnTo>
                  <a:lnTo>
                    <a:pt x="2425904" y="1821306"/>
                  </a:lnTo>
                  <a:lnTo>
                    <a:pt x="2427738" y="1829201"/>
                  </a:lnTo>
                  <a:lnTo>
                    <a:pt x="2429572" y="1837381"/>
                  </a:lnTo>
                  <a:lnTo>
                    <a:pt x="2435073" y="1844648"/>
                  </a:lnTo>
                  <a:lnTo>
                    <a:pt x="2436906" y="1850266"/>
                  </a:lnTo>
                  <a:lnTo>
                    <a:pt x="2438740" y="1855470"/>
                  </a:lnTo>
                  <a:lnTo>
                    <a:pt x="2440574" y="1861026"/>
                  </a:lnTo>
                  <a:lnTo>
                    <a:pt x="2442407" y="1866201"/>
                  </a:lnTo>
                  <a:lnTo>
                    <a:pt x="2447908" y="1869742"/>
                  </a:lnTo>
                  <a:lnTo>
                    <a:pt x="2449742" y="1873969"/>
                  </a:lnTo>
                  <a:lnTo>
                    <a:pt x="2451575" y="1877941"/>
                  </a:lnTo>
                  <a:lnTo>
                    <a:pt x="2453409" y="1883117"/>
                  </a:lnTo>
                  <a:lnTo>
                    <a:pt x="2455243" y="1889470"/>
                  </a:lnTo>
                  <a:lnTo>
                    <a:pt x="2462577" y="1895864"/>
                  </a:lnTo>
                  <a:lnTo>
                    <a:pt x="2464411" y="1900816"/>
                  </a:lnTo>
                  <a:lnTo>
                    <a:pt x="2466245" y="1905235"/>
                  </a:lnTo>
                  <a:lnTo>
                    <a:pt x="2468078" y="1910673"/>
                  </a:lnTo>
                  <a:lnTo>
                    <a:pt x="2473579" y="1915502"/>
                  </a:lnTo>
                  <a:lnTo>
                    <a:pt x="2475413" y="1919738"/>
                  </a:lnTo>
                  <a:lnTo>
                    <a:pt x="2477246" y="1922166"/>
                  </a:lnTo>
                  <a:lnTo>
                    <a:pt x="2479080" y="1924068"/>
                  </a:lnTo>
                  <a:lnTo>
                    <a:pt x="2480914" y="1923476"/>
                  </a:lnTo>
                  <a:lnTo>
                    <a:pt x="2486415" y="1923301"/>
                  </a:lnTo>
                  <a:lnTo>
                    <a:pt x="2488248" y="1920233"/>
                  </a:lnTo>
                  <a:lnTo>
                    <a:pt x="2490082" y="1920447"/>
                  </a:lnTo>
                  <a:lnTo>
                    <a:pt x="2491915" y="1920120"/>
                  </a:lnTo>
                  <a:lnTo>
                    <a:pt x="2493749" y="1921465"/>
                  </a:lnTo>
                  <a:lnTo>
                    <a:pt x="2499250" y="1922054"/>
                  </a:lnTo>
                  <a:lnTo>
                    <a:pt x="2501084" y="1923135"/>
                  </a:lnTo>
                  <a:lnTo>
                    <a:pt x="2502917" y="1924684"/>
                  </a:lnTo>
                  <a:lnTo>
                    <a:pt x="2504751" y="1925927"/>
                  </a:lnTo>
                  <a:lnTo>
                    <a:pt x="2506585" y="1926270"/>
                  </a:lnTo>
                  <a:lnTo>
                    <a:pt x="2512086" y="1927173"/>
                  </a:lnTo>
                  <a:lnTo>
                    <a:pt x="2513919" y="1927168"/>
                  </a:lnTo>
                  <a:lnTo>
                    <a:pt x="2515753" y="1927848"/>
                  </a:lnTo>
                  <a:lnTo>
                    <a:pt x="2517586" y="1928317"/>
                  </a:lnTo>
                  <a:lnTo>
                    <a:pt x="2519420" y="1928459"/>
                  </a:lnTo>
                  <a:lnTo>
                    <a:pt x="2524921" y="1927787"/>
                  </a:lnTo>
                  <a:lnTo>
                    <a:pt x="2526755" y="1928327"/>
                  </a:lnTo>
                  <a:lnTo>
                    <a:pt x="2528588" y="1928537"/>
                  </a:lnTo>
                  <a:lnTo>
                    <a:pt x="2530422" y="1929103"/>
                  </a:lnTo>
                  <a:lnTo>
                    <a:pt x="2532256" y="1928354"/>
                  </a:lnTo>
                  <a:lnTo>
                    <a:pt x="2537756" y="1927356"/>
                  </a:lnTo>
                  <a:lnTo>
                    <a:pt x="2539590" y="1925122"/>
                  </a:lnTo>
                  <a:lnTo>
                    <a:pt x="2541424" y="1924704"/>
                  </a:lnTo>
                  <a:lnTo>
                    <a:pt x="2543257" y="1923609"/>
                  </a:lnTo>
                  <a:lnTo>
                    <a:pt x="2545091" y="1920488"/>
                  </a:lnTo>
                  <a:lnTo>
                    <a:pt x="2550592" y="1917075"/>
                  </a:lnTo>
                  <a:lnTo>
                    <a:pt x="2552426" y="1914988"/>
                  </a:lnTo>
                  <a:lnTo>
                    <a:pt x="2554259" y="1913008"/>
                  </a:lnTo>
                  <a:lnTo>
                    <a:pt x="2556093" y="1910205"/>
                  </a:lnTo>
                  <a:lnTo>
                    <a:pt x="2557927" y="1907639"/>
                  </a:lnTo>
                  <a:lnTo>
                    <a:pt x="2563427" y="1905812"/>
                  </a:lnTo>
                  <a:lnTo>
                    <a:pt x="2565261" y="1905211"/>
                  </a:lnTo>
                  <a:lnTo>
                    <a:pt x="2567095" y="1902569"/>
                  </a:lnTo>
                  <a:lnTo>
                    <a:pt x="2568928" y="1897682"/>
                  </a:lnTo>
                  <a:lnTo>
                    <a:pt x="2570762" y="1893344"/>
                  </a:lnTo>
                  <a:lnTo>
                    <a:pt x="2576263" y="1889698"/>
                  </a:lnTo>
                  <a:lnTo>
                    <a:pt x="2578097" y="1885964"/>
                  </a:lnTo>
                  <a:lnTo>
                    <a:pt x="2579930" y="1883066"/>
                  </a:lnTo>
                  <a:lnTo>
                    <a:pt x="2581764" y="1880121"/>
                  </a:lnTo>
                  <a:lnTo>
                    <a:pt x="2583597" y="1875203"/>
                  </a:lnTo>
                  <a:lnTo>
                    <a:pt x="2589098" y="1869538"/>
                  </a:lnTo>
                  <a:lnTo>
                    <a:pt x="2590932" y="1864566"/>
                  </a:lnTo>
                  <a:lnTo>
                    <a:pt x="2592766" y="1861117"/>
                  </a:lnTo>
                  <a:lnTo>
                    <a:pt x="2594599" y="1859217"/>
                  </a:lnTo>
                  <a:lnTo>
                    <a:pt x="2596433" y="1856982"/>
                  </a:lnTo>
                  <a:lnTo>
                    <a:pt x="2601934" y="1857053"/>
                  </a:lnTo>
                  <a:lnTo>
                    <a:pt x="2603767" y="1857331"/>
                  </a:lnTo>
                  <a:lnTo>
                    <a:pt x="2605601" y="1859019"/>
                  </a:lnTo>
                  <a:lnTo>
                    <a:pt x="2609268" y="1860690"/>
                  </a:lnTo>
                  <a:lnTo>
                    <a:pt x="2614769" y="1861880"/>
                  </a:lnTo>
                  <a:lnTo>
                    <a:pt x="2616603" y="1862090"/>
                  </a:lnTo>
                  <a:lnTo>
                    <a:pt x="2618437" y="1861289"/>
                  </a:lnTo>
                  <a:lnTo>
                    <a:pt x="2620270" y="1860000"/>
                  </a:lnTo>
                  <a:lnTo>
                    <a:pt x="2622104" y="1858927"/>
                  </a:lnTo>
                  <a:lnTo>
                    <a:pt x="2627605" y="1858228"/>
                  </a:lnTo>
                  <a:lnTo>
                    <a:pt x="2629438" y="1858069"/>
                  </a:lnTo>
                  <a:lnTo>
                    <a:pt x="2631272" y="1856882"/>
                  </a:lnTo>
                  <a:lnTo>
                    <a:pt x="2633106" y="1857166"/>
                  </a:lnTo>
                  <a:lnTo>
                    <a:pt x="2634939" y="1858258"/>
                  </a:lnTo>
                  <a:lnTo>
                    <a:pt x="2640440" y="1860064"/>
                  </a:lnTo>
                  <a:lnTo>
                    <a:pt x="2642274" y="1861088"/>
                  </a:lnTo>
                  <a:lnTo>
                    <a:pt x="2644108" y="1861328"/>
                  </a:lnTo>
                  <a:lnTo>
                    <a:pt x="2645941" y="1862150"/>
                  </a:lnTo>
                  <a:lnTo>
                    <a:pt x="2647775" y="1863691"/>
                  </a:lnTo>
                  <a:lnTo>
                    <a:pt x="2653276" y="1865469"/>
                  </a:lnTo>
                  <a:lnTo>
                    <a:pt x="2655109" y="1866205"/>
                  </a:lnTo>
                  <a:lnTo>
                    <a:pt x="2656943" y="1867401"/>
                  </a:lnTo>
                  <a:lnTo>
                    <a:pt x="2658777" y="1866476"/>
                  </a:lnTo>
                  <a:lnTo>
                    <a:pt x="2660610" y="1865524"/>
                  </a:lnTo>
                  <a:lnTo>
                    <a:pt x="2667945" y="1865465"/>
                  </a:lnTo>
                  <a:lnTo>
                    <a:pt x="2669779" y="1865545"/>
                  </a:lnTo>
                  <a:lnTo>
                    <a:pt x="2671612" y="1865351"/>
                  </a:lnTo>
                  <a:lnTo>
                    <a:pt x="2673446" y="1864583"/>
                  </a:lnTo>
                  <a:lnTo>
                    <a:pt x="2680780" y="1862320"/>
                  </a:lnTo>
                  <a:lnTo>
                    <a:pt x="2682614" y="1860031"/>
                  </a:lnTo>
                  <a:lnTo>
                    <a:pt x="2684448" y="1856760"/>
                  </a:lnTo>
                  <a:lnTo>
                    <a:pt x="2686281" y="1853426"/>
                  </a:lnTo>
                  <a:lnTo>
                    <a:pt x="2691782" y="1849010"/>
                  </a:lnTo>
                  <a:lnTo>
                    <a:pt x="2693616" y="1844055"/>
                  </a:lnTo>
                  <a:lnTo>
                    <a:pt x="2695449" y="1840344"/>
                  </a:lnTo>
                  <a:lnTo>
                    <a:pt x="2697283" y="1836619"/>
                  </a:lnTo>
                  <a:lnTo>
                    <a:pt x="2699117" y="1835054"/>
                  </a:lnTo>
                  <a:lnTo>
                    <a:pt x="2706451" y="1833231"/>
                  </a:lnTo>
                  <a:lnTo>
                    <a:pt x="2708285" y="1830863"/>
                  </a:lnTo>
                  <a:lnTo>
                    <a:pt x="2710119" y="1828730"/>
                  </a:lnTo>
                  <a:lnTo>
                    <a:pt x="2711952" y="1826617"/>
                  </a:lnTo>
                  <a:lnTo>
                    <a:pt x="2717453" y="1824575"/>
                  </a:lnTo>
                  <a:lnTo>
                    <a:pt x="2719287" y="1821592"/>
                  </a:lnTo>
                  <a:lnTo>
                    <a:pt x="2721120" y="1818961"/>
                  </a:lnTo>
                  <a:lnTo>
                    <a:pt x="2722954" y="1815917"/>
                  </a:lnTo>
                  <a:lnTo>
                    <a:pt x="2724788" y="1812552"/>
                  </a:lnTo>
                  <a:lnTo>
                    <a:pt x="2730289" y="1808794"/>
                  </a:lnTo>
                  <a:lnTo>
                    <a:pt x="2732122" y="1805205"/>
                  </a:lnTo>
                  <a:lnTo>
                    <a:pt x="2733956" y="1801326"/>
                  </a:lnTo>
                  <a:lnTo>
                    <a:pt x="2735790" y="1796863"/>
                  </a:lnTo>
                  <a:lnTo>
                    <a:pt x="2737623" y="1793015"/>
                  </a:lnTo>
                  <a:lnTo>
                    <a:pt x="2743124" y="1789279"/>
                  </a:lnTo>
                  <a:lnTo>
                    <a:pt x="2744958" y="1785823"/>
                  </a:lnTo>
                  <a:lnTo>
                    <a:pt x="2746791" y="1782680"/>
                  </a:lnTo>
                  <a:lnTo>
                    <a:pt x="2748625" y="1779467"/>
                  </a:lnTo>
                  <a:lnTo>
                    <a:pt x="2750459" y="1776013"/>
                  </a:lnTo>
                  <a:lnTo>
                    <a:pt x="2755960" y="1772717"/>
                  </a:lnTo>
                  <a:lnTo>
                    <a:pt x="2757793" y="1769267"/>
                  </a:lnTo>
                  <a:lnTo>
                    <a:pt x="2759627" y="1766809"/>
                  </a:lnTo>
                  <a:lnTo>
                    <a:pt x="2761460" y="1763811"/>
                  </a:lnTo>
                  <a:lnTo>
                    <a:pt x="2763294" y="1760834"/>
                  </a:lnTo>
                  <a:lnTo>
                    <a:pt x="2770629" y="1757699"/>
                  </a:lnTo>
                  <a:lnTo>
                    <a:pt x="2772462" y="1754841"/>
                  </a:lnTo>
                  <a:lnTo>
                    <a:pt x="2774296" y="1752190"/>
                  </a:lnTo>
                  <a:lnTo>
                    <a:pt x="2776130" y="1749469"/>
                  </a:lnTo>
                  <a:lnTo>
                    <a:pt x="2781631" y="1746792"/>
                  </a:lnTo>
                  <a:lnTo>
                    <a:pt x="2783464" y="1743706"/>
                  </a:lnTo>
                  <a:lnTo>
                    <a:pt x="2785298" y="1741032"/>
                  </a:lnTo>
                  <a:lnTo>
                    <a:pt x="2787131" y="1738579"/>
                  </a:lnTo>
                  <a:lnTo>
                    <a:pt x="2788965" y="1736532"/>
                  </a:lnTo>
                  <a:lnTo>
                    <a:pt x="2794466" y="1734714"/>
                  </a:lnTo>
                  <a:lnTo>
                    <a:pt x="2796300" y="1733698"/>
                  </a:lnTo>
                  <a:lnTo>
                    <a:pt x="2798133" y="1732287"/>
                  </a:lnTo>
                  <a:lnTo>
                    <a:pt x="2799967" y="1730807"/>
                  </a:lnTo>
                  <a:lnTo>
                    <a:pt x="2801801" y="1728859"/>
                  </a:lnTo>
                  <a:lnTo>
                    <a:pt x="2807301" y="1726826"/>
                  </a:lnTo>
                  <a:lnTo>
                    <a:pt x="2809135" y="1723745"/>
                  </a:lnTo>
                  <a:lnTo>
                    <a:pt x="2810969" y="1720705"/>
                  </a:lnTo>
                  <a:lnTo>
                    <a:pt x="2812802" y="1717789"/>
                  </a:lnTo>
                  <a:lnTo>
                    <a:pt x="2814636" y="1714869"/>
                  </a:lnTo>
                  <a:lnTo>
                    <a:pt x="2820137" y="1712461"/>
                  </a:lnTo>
                  <a:lnTo>
                    <a:pt x="2821971" y="1710188"/>
                  </a:lnTo>
                  <a:lnTo>
                    <a:pt x="2823804" y="1708114"/>
                  </a:lnTo>
                  <a:lnTo>
                    <a:pt x="2825638" y="1706524"/>
                  </a:lnTo>
                  <a:lnTo>
                    <a:pt x="2827471" y="1704847"/>
                  </a:lnTo>
                  <a:lnTo>
                    <a:pt x="2832972" y="1702103"/>
                  </a:lnTo>
                  <a:lnTo>
                    <a:pt x="2834806" y="1699847"/>
                  </a:lnTo>
                  <a:lnTo>
                    <a:pt x="2836640" y="1697803"/>
                  </a:lnTo>
                  <a:lnTo>
                    <a:pt x="2838473" y="1695573"/>
                  </a:lnTo>
                  <a:lnTo>
                    <a:pt x="2840307" y="1693700"/>
                  </a:lnTo>
                  <a:lnTo>
                    <a:pt x="2845808" y="1691553"/>
                  </a:lnTo>
                  <a:lnTo>
                    <a:pt x="2847642" y="1689653"/>
                  </a:lnTo>
                  <a:lnTo>
                    <a:pt x="2849475" y="1688119"/>
                  </a:lnTo>
                  <a:lnTo>
                    <a:pt x="2851309" y="1686833"/>
                  </a:lnTo>
                  <a:lnTo>
                    <a:pt x="2858643" y="1686222"/>
                  </a:lnTo>
                  <a:lnTo>
                    <a:pt x="2860477" y="1686556"/>
                  </a:lnTo>
                  <a:lnTo>
                    <a:pt x="2862311" y="1686685"/>
                  </a:lnTo>
                  <a:lnTo>
                    <a:pt x="2864144" y="1685872"/>
                  </a:lnTo>
                  <a:lnTo>
                    <a:pt x="2865978" y="1686015"/>
                  </a:lnTo>
                  <a:lnTo>
                    <a:pt x="2871479" y="1686017"/>
                  </a:lnTo>
                  <a:lnTo>
                    <a:pt x="2873312" y="1685034"/>
                  </a:lnTo>
                  <a:lnTo>
                    <a:pt x="2875146" y="1683483"/>
                  </a:lnTo>
                  <a:lnTo>
                    <a:pt x="2876980" y="1682581"/>
                  </a:lnTo>
                  <a:lnTo>
                    <a:pt x="2878813" y="1682112"/>
                  </a:lnTo>
                  <a:lnTo>
                    <a:pt x="2884314" y="1682258"/>
                  </a:lnTo>
                  <a:lnTo>
                    <a:pt x="2886148" y="1682225"/>
                  </a:lnTo>
                  <a:lnTo>
                    <a:pt x="2887982" y="1682421"/>
                  </a:lnTo>
                  <a:lnTo>
                    <a:pt x="2889815" y="1682209"/>
                  </a:lnTo>
                  <a:lnTo>
                    <a:pt x="2891649" y="1682181"/>
                  </a:lnTo>
                  <a:lnTo>
                    <a:pt x="2897150" y="1682413"/>
                  </a:lnTo>
                  <a:lnTo>
                    <a:pt x="2898983" y="1682559"/>
                  </a:lnTo>
                  <a:lnTo>
                    <a:pt x="2900817" y="1682678"/>
                  </a:lnTo>
                  <a:lnTo>
                    <a:pt x="2902651" y="1683099"/>
                  </a:lnTo>
                  <a:lnTo>
                    <a:pt x="2904484" y="1683978"/>
                  </a:lnTo>
                  <a:lnTo>
                    <a:pt x="2909985" y="1685001"/>
                  </a:lnTo>
                  <a:lnTo>
                    <a:pt x="2911819" y="1686961"/>
                  </a:lnTo>
                  <a:lnTo>
                    <a:pt x="2913653" y="1689113"/>
                  </a:lnTo>
                  <a:lnTo>
                    <a:pt x="2915486" y="1690879"/>
                  </a:lnTo>
                  <a:lnTo>
                    <a:pt x="2917320" y="1692732"/>
                  </a:lnTo>
                  <a:lnTo>
                    <a:pt x="2922821" y="1695336"/>
                  </a:lnTo>
                  <a:lnTo>
                    <a:pt x="2924654" y="1698618"/>
                  </a:lnTo>
                  <a:lnTo>
                    <a:pt x="2926488" y="1701908"/>
                  </a:lnTo>
                  <a:lnTo>
                    <a:pt x="2928322" y="1705402"/>
                  </a:lnTo>
                  <a:lnTo>
                    <a:pt x="2930155" y="1709222"/>
                  </a:lnTo>
                  <a:lnTo>
                    <a:pt x="2935656" y="1711681"/>
                  </a:lnTo>
                  <a:lnTo>
                    <a:pt x="2937490" y="1713240"/>
                  </a:lnTo>
                  <a:lnTo>
                    <a:pt x="2939324" y="1715091"/>
                  </a:lnTo>
                  <a:lnTo>
                    <a:pt x="2941157" y="1717575"/>
                  </a:lnTo>
                  <a:lnTo>
                    <a:pt x="2942991" y="1719523"/>
                  </a:lnTo>
                  <a:lnTo>
                    <a:pt x="2950325" y="1720902"/>
                  </a:lnTo>
                  <a:lnTo>
                    <a:pt x="2952159" y="1723779"/>
                  </a:lnTo>
                  <a:lnTo>
                    <a:pt x="2953993" y="1726557"/>
                  </a:lnTo>
                  <a:lnTo>
                    <a:pt x="2955826" y="1730230"/>
                  </a:lnTo>
                  <a:lnTo>
                    <a:pt x="2961327" y="1733956"/>
                  </a:lnTo>
                  <a:lnTo>
                    <a:pt x="2963161" y="1736981"/>
                  </a:lnTo>
                  <a:lnTo>
                    <a:pt x="2964994" y="1739092"/>
                  </a:lnTo>
                  <a:lnTo>
                    <a:pt x="2966828" y="1741903"/>
                  </a:lnTo>
                  <a:lnTo>
                    <a:pt x="2968662" y="1744663"/>
                  </a:lnTo>
                  <a:lnTo>
                    <a:pt x="2974163" y="1748170"/>
                  </a:lnTo>
                  <a:lnTo>
                    <a:pt x="2975996" y="1750908"/>
                  </a:lnTo>
                  <a:lnTo>
                    <a:pt x="2977830" y="1754286"/>
                  </a:lnTo>
                  <a:lnTo>
                    <a:pt x="2979664" y="1757005"/>
                  </a:lnTo>
                  <a:lnTo>
                    <a:pt x="2981497" y="1758814"/>
                  </a:lnTo>
                  <a:lnTo>
                    <a:pt x="2986998" y="1759718"/>
                  </a:lnTo>
                  <a:lnTo>
                    <a:pt x="2988832" y="1760148"/>
                  </a:lnTo>
                  <a:lnTo>
                    <a:pt x="2990665" y="1760447"/>
                  </a:lnTo>
                  <a:lnTo>
                    <a:pt x="2992499" y="1761526"/>
                  </a:lnTo>
                  <a:lnTo>
                    <a:pt x="2994333" y="1762379"/>
                  </a:lnTo>
                  <a:lnTo>
                    <a:pt x="2999834" y="1763852"/>
                  </a:lnTo>
                  <a:lnTo>
                    <a:pt x="3001667" y="1764534"/>
                  </a:lnTo>
                  <a:lnTo>
                    <a:pt x="3003501" y="1764490"/>
                  </a:lnTo>
                  <a:lnTo>
                    <a:pt x="3005335" y="1764333"/>
                  </a:lnTo>
                  <a:lnTo>
                    <a:pt x="3007168" y="1762205"/>
                  </a:lnTo>
                  <a:lnTo>
                    <a:pt x="3012669" y="1759594"/>
                  </a:lnTo>
                  <a:lnTo>
                    <a:pt x="3014503" y="1757439"/>
                  </a:lnTo>
                  <a:lnTo>
                    <a:pt x="3018170" y="1755547"/>
                  </a:lnTo>
                  <a:lnTo>
                    <a:pt x="3020004" y="1754217"/>
                  </a:lnTo>
                  <a:lnTo>
                    <a:pt x="3025505" y="1753036"/>
                  </a:lnTo>
                  <a:lnTo>
                    <a:pt x="3027338" y="1752158"/>
                  </a:lnTo>
                  <a:lnTo>
                    <a:pt x="3029172" y="1751823"/>
                  </a:lnTo>
                  <a:lnTo>
                    <a:pt x="3031005" y="1751027"/>
                  </a:lnTo>
                  <a:lnTo>
                    <a:pt x="3032839" y="1749301"/>
                  </a:lnTo>
                  <a:lnTo>
                    <a:pt x="3038340" y="1746494"/>
                  </a:lnTo>
                  <a:lnTo>
                    <a:pt x="3040174" y="1743319"/>
                  </a:lnTo>
                  <a:lnTo>
                    <a:pt x="3042007" y="1740077"/>
                  </a:lnTo>
                  <a:lnTo>
                    <a:pt x="3043841" y="1737798"/>
                  </a:lnTo>
                  <a:lnTo>
                    <a:pt x="3045675" y="1736028"/>
                  </a:lnTo>
                  <a:lnTo>
                    <a:pt x="3051176" y="1735104"/>
                  </a:lnTo>
                  <a:lnTo>
                    <a:pt x="3053009" y="1734013"/>
                  </a:lnTo>
                  <a:lnTo>
                    <a:pt x="3054843" y="1733504"/>
                  </a:lnTo>
                  <a:lnTo>
                    <a:pt x="3056676" y="1731828"/>
                  </a:lnTo>
                  <a:lnTo>
                    <a:pt x="3058510" y="1729716"/>
                  </a:lnTo>
                  <a:lnTo>
                    <a:pt x="3064011" y="1728139"/>
                  </a:lnTo>
                  <a:lnTo>
                    <a:pt x="3065845" y="1726856"/>
                  </a:lnTo>
                  <a:lnTo>
                    <a:pt x="3067678" y="1726219"/>
                  </a:lnTo>
                  <a:lnTo>
                    <a:pt x="3069512" y="1725873"/>
                  </a:lnTo>
                  <a:lnTo>
                    <a:pt x="3071346" y="1723441"/>
                  </a:lnTo>
                  <a:lnTo>
                    <a:pt x="3076846" y="1721242"/>
                  </a:lnTo>
                  <a:lnTo>
                    <a:pt x="3078680" y="1717988"/>
                  </a:lnTo>
                  <a:lnTo>
                    <a:pt x="3080514" y="1714934"/>
                  </a:lnTo>
                  <a:lnTo>
                    <a:pt x="3082347" y="1712299"/>
                  </a:lnTo>
                  <a:lnTo>
                    <a:pt x="3084181" y="1709446"/>
                  </a:lnTo>
                  <a:lnTo>
                    <a:pt x="3089682" y="1707888"/>
                  </a:lnTo>
                  <a:lnTo>
                    <a:pt x="3091516" y="1706461"/>
                  </a:lnTo>
                  <a:lnTo>
                    <a:pt x="3093349" y="1705291"/>
                  </a:lnTo>
                  <a:lnTo>
                    <a:pt x="3095183" y="1703511"/>
                  </a:lnTo>
                  <a:lnTo>
                    <a:pt x="3097016" y="1701153"/>
                  </a:lnTo>
                  <a:lnTo>
                    <a:pt x="3102517" y="1698714"/>
                  </a:lnTo>
                  <a:lnTo>
                    <a:pt x="3104351" y="1696051"/>
                  </a:lnTo>
                  <a:lnTo>
                    <a:pt x="3106185" y="1693376"/>
                  </a:lnTo>
                  <a:lnTo>
                    <a:pt x="3108018" y="1690876"/>
                  </a:lnTo>
                  <a:lnTo>
                    <a:pt x="3109852" y="1688857"/>
                  </a:lnTo>
                  <a:lnTo>
                    <a:pt x="3115353" y="1686748"/>
                  </a:lnTo>
                  <a:lnTo>
                    <a:pt x="3117187" y="1685053"/>
                  </a:lnTo>
                  <a:lnTo>
                    <a:pt x="3119020" y="1683653"/>
                  </a:lnTo>
                  <a:lnTo>
                    <a:pt x="3120854" y="1682800"/>
                  </a:lnTo>
                  <a:lnTo>
                    <a:pt x="3122687" y="1681169"/>
                  </a:lnTo>
                  <a:lnTo>
                    <a:pt x="3130022" y="1679148"/>
                  </a:lnTo>
                  <a:lnTo>
                    <a:pt x="3131856" y="1676729"/>
                  </a:lnTo>
                  <a:lnTo>
                    <a:pt x="3133689" y="1673229"/>
                  </a:lnTo>
                  <a:lnTo>
                    <a:pt x="3135523" y="1670336"/>
                  </a:lnTo>
                  <a:lnTo>
                    <a:pt x="3141024" y="1668735"/>
                  </a:lnTo>
                  <a:lnTo>
                    <a:pt x="3142857" y="1666943"/>
                  </a:lnTo>
                  <a:lnTo>
                    <a:pt x="3144691" y="1664817"/>
                  </a:lnTo>
                  <a:lnTo>
                    <a:pt x="3146525" y="1661666"/>
                  </a:lnTo>
                  <a:lnTo>
                    <a:pt x="3148358" y="1657924"/>
                  </a:lnTo>
                  <a:lnTo>
                    <a:pt x="3153859" y="1655317"/>
                  </a:lnTo>
                  <a:lnTo>
                    <a:pt x="3155693" y="1652899"/>
                  </a:lnTo>
                  <a:lnTo>
                    <a:pt x="3157527" y="1650682"/>
                  </a:lnTo>
                  <a:lnTo>
                    <a:pt x="3159360" y="1648527"/>
                  </a:lnTo>
                  <a:lnTo>
                    <a:pt x="3161194" y="1646397"/>
                  </a:lnTo>
                  <a:lnTo>
                    <a:pt x="3166695" y="1644502"/>
                  </a:lnTo>
                  <a:lnTo>
                    <a:pt x="3168528" y="1643110"/>
                  </a:lnTo>
                  <a:lnTo>
                    <a:pt x="3170362" y="1642019"/>
                  </a:lnTo>
                  <a:lnTo>
                    <a:pt x="3172196" y="1640473"/>
                  </a:lnTo>
                  <a:lnTo>
                    <a:pt x="3174029" y="1639539"/>
                  </a:lnTo>
                  <a:lnTo>
                    <a:pt x="3179530" y="1638561"/>
                  </a:lnTo>
                  <a:lnTo>
                    <a:pt x="3181364" y="1637535"/>
                  </a:lnTo>
                  <a:lnTo>
                    <a:pt x="3183198" y="1636130"/>
                  </a:lnTo>
                  <a:lnTo>
                    <a:pt x="3185031" y="1634351"/>
                  </a:lnTo>
                  <a:lnTo>
                    <a:pt x="3186865" y="1632166"/>
                  </a:lnTo>
                  <a:lnTo>
                    <a:pt x="3192366" y="1630504"/>
                  </a:lnTo>
                  <a:lnTo>
                    <a:pt x="3194199" y="1629351"/>
                  </a:lnTo>
                  <a:lnTo>
                    <a:pt x="3196033" y="1628487"/>
                  </a:lnTo>
                  <a:lnTo>
                    <a:pt x="3197867" y="1627657"/>
                  </a:lnTo>
                  <a:lnTo>
                    <a:pt x="3199700" y="1626576"/>
                  </a:lnTo>
                  <a:lnTo>
                    <a:pt x="3205201" y="1625330"/>
                  </a:lnTo>
                  <a:lnTo>
                    <a:pt x="3207035" y="1623474"/>
                  </a:lnTo>
                  <a:lnTo>
                    <a:pt x="3208868" y="1621339"/>
                  </a:lnTo>
                  <a:lnTo>
                    <a:pt x="3210702" y="1620403"/>
                  </a:lnTo>
                  <a:lnTo>
                    <a:pt x="3212536" y="1620578"/>
                  </a:lnTo>
                  <a:lnTo>
                    <a:pt x="3218037" y="1620402"/>
                  </a:lnTo>
                  <a:lnTo>
                    <a:pt x="3219870" y="1621162"/>
                  </a:lnTo>
                  <a:lnTo>
                    <a:pt x="3221704" y="1622195"/>
                  </a:lnTo>
                  <a:lnTo>
                    <a:pt x="3223538" y="1623941"/>
                  </a:lnTo>
                  <a:lnTo>
                    <a:pt x="3225371" y="1625940"/>
                  </a:lnTo>
                  <a:lnTo>
                    <a:pt x="3234539" y="1627761"/>
                  </a:lnTo>
                  <a:lnTo>
                    <a:pt x="3236373" y="1628939"/>
                  </a:lnTo>
                  <a:lnTo>
                    <a:pt x="3238207" y="1630679"/>
                  </a:lnTo>
                  <a:lnTo>
                    <a:pt x="3243708" y="1632276"/>
                  </a:lnTo>
                  <a:lnTo>
                    <a:pt x="3245541" y="1633456"/>
                  </a:lnTo>
                  <a:lnTo>
                    <a:pt x="3247375" y="1635772"/>
                  </a:lnTo>
                  <a:lnTo>
                    <a:pt x="3249209" y="1638151"/>
                  </a:lnTo>
                  <a:lnTo>
                    <a:pt x="3251042" y="1640137"/>
                  </a:lnTo>
                  <a:lnTo>
                    <a:pt x="3256543" y="1642630"/>
                  </a:lnTo>
                  <a:lnTo>
                    <a:pt x="3258377" y="1645086"/>
                  </a:lnTo>
                  <a:lnTo>
                    <a:pt x="3260210" y="1648391"/>
                  </a:lnTo>
                  <a:lnTo>
                    <a:pt x="3262044" y="1651824"/>
                  </a:lnTo>
                  <a:lnTo>
                    <a:pt x="3263878" y="1655207"/>
                  </a:lnTo>
                  <a:lnTo>
                    <a:pt x="3269379" y="1657975"/>
                  </a:lnTo>
                  <a:lnTo>
                    <a:pt x="3271212" y="1660690"/>
                  </a:lnTo>
                  <a:lnTo>
                    <a:pt x="3273046" y="1663099"/>
                  </a:lnTo>
                  <a:lnTo>
                    <a:pt x="3276713" y="1664299"/>
                  </a:lnTo>
                  <a:lnTo>
                    <a:pt x="3282214" y="1665275"/>
                  </a:lnTo>
                  <a:lnTo>
                    <a:pt x="3284048" y="1666534"/>
                  </a:lnTo>
                  <a:lnTo>
                    <a:pt x="3285881" y="1667227"/>
                  </a:lnTo>
                  <a:lnTo>
                    <a:pt x="3287715" y="1668125"/>
                  </a:lnTo>
                  <a:lnTo>
                    <a:pt x="3289549" y="1669564"/>
                  </a:lnTo>
                  <a:lnTo>
                    <a:pt x="3295050" y="1671474"/>
                  </a:lnTo>
                  <a:lnTo>
                    <a:pt x="3296883" y="1673342"/>
                  </a:lnTo>
                  <a:lnTo>
                    <a:pt x="3298717" y="1674230"/>
                  </a:lnTo>
                  <a:lnTo>
                    <a:pt x="3300550" y="1674968"/>
                  </a:lnTo>
                  <a:lnTo>
                    <a:pt x="3302384" y="1674784"/>
                  </a:lnTo>
                  <a:lnTo>
                    <a:pt x="3307885" y="1674420"/>
                  </a:lnTo>
                  <a:lnTo>
                    <a:pt x="3309719" y="1673868"/>
                  </a:lnTo>
                  <a:lnTo>
                    <a:pt x="3311552" y="1673254"/>
                  </a:lnTo>
                  <a:lnTo>
                    <a:pt x="3313386" y="1672983"/>
                  </a:lnTo>
                  <a:lnTo>
                    <a:pt x="3315220" y="1673503"/>
                  </a:lnTo>
                  <a:lnTo>
                    <a:pt x="3320721" y="1672903"/>
                  </a:lnTo>
                  <a:lnTo>
                    <a:pt x="3322554" y="1671806"/>
                  </a:lnTo>
                  <a:lnTo>
                    <a:pt x="3324388" y="1671531"/>
                  </a:lnTo>
                  <a:lnTo>
                    <a:pt x="3326221" y="1669705"/>
                  </a:lnTo>
                  <a:lnTo>
                    <a:pt x="3328055" y="1667750"/>
                  </a:lnTo>
                  <a:lnTo>
                    <a:pt x="3333556" y="1666012"/>
                  </a:lnTo>
                  <a:lnTo>
                    <a:pt x="3337223" y="1664534"/>
                  </a:lnTo>
                  <a:lnTo>
                    <a:pt x="3339057" y="1662915"/>
                  </a:lnTo>
                  <a:lnTo>
                    <a:pt x="3340891" y="1661172"/>
                  </a:lnTo>
                  <a:lnTo>
                    <a:pt x="3346391" y="1658466"/>
                  </a:lnTo>
                  <a:lnTo>
                    <a:pt x="3350059" y="1654658"/>
                  </a:lnTo>
                  <a:lnTo>
                    <a:pt x="3351892" y="1651966"/>
                  </a:lnTo>
                  <a:lnTo>
                    <a:pt x="3353726" y="1649045"/>
                  </a:lnTo>
                  <a:lnTo>
                    <a:pt x="3359227" y="1646414"/>
                  </a:lnTo>
                  <a:lnTo>
                    <a:pt x="3361061" y="1644631"/>
                  </a:lnTo>
                  <a:lnTo>
                    <a:pt x="3362894" y="1642598"/>
                  </a:lnTo>
                  <a:lnTo>
                    <a:pt x="3364728" y="1639881"/>
                  </a:lnTo>
                  <a:lnTo>
                    <a:pt x="3366561" y="1637574"/>
                  </a:lnTo>
                  <a:lnTo>
                    <a:pt x="3372062" y="1635541"/>
                  </a:lnTo>
                  <a:lnTo>
                    <a:pt x="3373896" y="1633455"/>
                  </a:lnTo>
                  <a:lnTo>
                    <a:pt x="3375730" y="1631109"/>
                  </a:lnTo>
                  <a:lnTo>
                    <a:pt x="3377563" y="1628365"/>
                  </a:lnTo>
                  <a:lnTo>
                    <a:pt x="3379397" y="1625517"/>
                  </a:lnTo>
                  <a:lnTo>
                    <a:pt x="3386732" y="1622597"/>
                  </a:lnTo>
                  <a:lnTo>
                    <a:pt x="3388565" y="1619747"/>
                  </a:lnTo>
                  <a:lnTo>
                    <a:pt x="3390399" y="1616914"/>
                  </a:lnTo>
                  <a:lnTo>
                    <a:pt x="3392232" y="1614125"/>
                  </a:lnTo>
                  <a:lnTo>
                    <a:pt x="3397733" y="1611462"/>
                  </a:lnTo>
                  <a:lnTo>
                    <a:pt x="3399567" y="1608179"/>
                  </a:lnTo>
                  <a:lnTo>
                    <a:pt x="3401401" y="1604897"/>
                  </a:lnTo>
                  <a:lnTo>
                    <a:pt x="3403234" y="1602381"/>
                  </a:lnTo>
                  <a:lnTo>
                    <a:pt x="3405068" y="1599916"/>
                  </a:lnTo>
                  <a:lnTo>
                    <a:pt x="3410569" y="1597691"/>
                  </a:lnTo>
                  <a:lnTo>
                    <a:pt x="3412402" y="1595181"/>
                  </a:lnTo>
                  <a:lnTo>
                    <a:pt x="3414236" y="1592136"/>
                  </a:lnTo>
                  <a:lnTo>
                    <a:pt x="3416070" y="1589064"/>
                  </a:lnTo>
                  <a:lnTo>
                    <a:pt x="3417903" y="1585421"/>
                  </a:lnTo>
                  <a:lnTo>
                    <a:pt x="3423404" y="1581747"/>
                  </a:lnTo>
                  <a:lnTo>
                    <a:pt x="3425238" y="1577402"/>
                  </a:lnTo>
                  <a:lnTo>
                    <a:pt x="3427072" y="1573906"/>
                  </a:lnTo>
                  <a:lnTo>
                    <a:pt x="3428905" y="1571716"/>
                  </a:lnTo>
                  <a:lnTo>
                    <a:pt x="3430739" y="1569472"/>
                  </a:lnTo>
                  <a:lnTo>
                    <a:pt x="3438073" y="1567078"/>
                  </a:lnTo>
                  <a:lnTo>
                    <a:pt x="3439907" y="1565219"/>
                  </a:lnTo>
                  <a:lnTo>
                    <a:pt x="3441741" y="1563538"/>
                  </a:lnTo>
                  <a:lnTo>
                    <a:pt x="3443574" y="1561511"/>
                  </a:lnTo>
                  <a:lnTo>
                    <a:pt x="3449075" y="1560927"/>
                  </a:lnTo>
                  <a:lnTo>
                    <a:pt x="3450909" y="1560002"/>
                  </a:lnTo>
                  <a:lnTo>
                    <a:pt x="3452743" y="1558320"/>
                  </a:lnTo>
                  <a:lnTo>
                    <a:pt x="3454576" y="1556747"/>
                  </a:lnTo>
                  <a:lnTo>
                    <a:pt x="3456410" y="1555055"/>
                  </a:lnTo>
                  <a:lnTo>
                    <a:pt x="3461911" y="1553411"/>
                  </a:lnTo>
                  <a:lnTo>
                    <a:pt x="3463744" y="1551413"/>
                  </a:lnTo>
                  <a:lnTo>
                    <a:pt x="3465578" y="1549597"/>
                  </a:lnTo>
                  <a:lnTo>
                    <a:pt x="3467412" y="1547760"/>
                  </a:lnTo>
                  <a:lnTo>
                    <a:pt x="3469245" y="1545667"/>
                  </a:lnTo>
                  <a:lnTo>
                    <a:pt x="3474746" y="1543689"/>
                  </a:lnTo>
                  <a:lnTo>
                    <a:pt x="3476580" y="1541747"/>
                  </a:lnTo>
                  <a:lnTo>
                    <a:pt x="3478413" y="1540013"/>
                  </a:lnTo>
                  <a:lnTo>
                    <a:pt x="3480247" y="1537738"/>
                  </a:lnTo>
                  <a:lnTo>
                    <a:pt x="3482081" y="1535413"/>
                  </a:lnTo>
                  <a:lnTo>
                    <a:pt x="3487582" y="1533967"/>
                  </a:lnTo>
                  <a:lnTo>
                    <a:pt x="3489415" y="1532013"/>
                  </a:lnTo>
                  <a:lnTo>
                    <a:pt x="3491249" y="1530252"/>
                  </a:lnTo>
                  <a:lnTo>
                    <a:pt x="3493083" y="1529001"/>
                  </a:lnTo>
                  <a:lnTo>
                    <a:pt x="3494916" y="1527237"/>
                  </a:lnTo>
                  <a:lnTo>
                    <a:pt x="3500417" y="1525983"/>
                  </a:lnTo>
                  <a:lnTo>
                    <a:pt x="3502251" y="1524247"/>
                  </a:lnTo>
                  <a:lnTo>
                    <a:pt x="3504084" y="1522634"/>
                  </a:lnTo>
                  <a:lnTo>
                    <a:pt x="3505918" y="1520819"/>
                  </a:lnTo>
                  <a:lnTo>
                    <a:pt x="3513253" y="1519305"/>
                  </a:lnTo>
                  <a:lnTo>
                    <a:pt x="3515086" y="1517431"/>
                  </a:lnTo>
                  <a:lnTo>
                    <a:pt x="3516920" y="1516586"/>
                  </a:lnTo>
                  <a:lnTo>
                    <a:pt x="3518754" y="1514802"/>
                  </a:lnTo>
                  <a:lnTo>
                    <a:pt x="3520587" y="1512913"/>
                  </a:lnTo>
                  <a:lnTo>
                    <a:pt x="3526088" y="1511150"/>
                  </a:lnTo>
                  <a:lnTo>
                    <a:pt x="3527922" y="1508151"/>
                  </a:lnTo>
                  <a:lnTo>
                    <a:pt x="3529755" y="1504779"/>
                  </a:lnTo>
                  <a:lnTo>
                    <a:pt x="3531589" y="1501905"/>
                  </a:lnTo>
                  <a:lnTo>
                    <a:pt x="3533423" y="1499151"/>
                  </a:lnTo>
                  <a:lnTo>
                    <a:pt x="3538924" y="1497882"/>
                  </a:lnTo>
                  <a:lnTo>
                    <a:pt x="3540757" y="1496049"/>
                  </a:lnTo>
                  <a:lnTo>
                    <a:pt x="3542591" y="1495595"/>
                  </a:lnTo>
                  <a:lnTo>
                    <a:pt x="3544425" y="1495589"/>
                  </a:lnTo>
                  <a:lnTo>
                    <a:pt x="3546258" y="1495181"/>
                  </a:lnTo>
                  <a:lnTo>
                    <a:pt x="3551759" y="1494761"/>
                  </a:lnTo>
                  <a:lnTo>
                    <a:pt x="3553593" y="1493923"/>
                  </a:lnTo>
                  <a:lnTo>
                    <a:pt x="3555426" y="1492946"/>
                  </a:lnTo>
                  <a:lnTo>
                    <a:pt x="3557260" y="1491808"/>
                  </a:lnTo>
                  <a:lnTo>
                    <a:pt x="3559094" y="1491102"/>
                  </a:lnTo>
                  <a:lnTo>
                    <a:pt x="3564595" y="1489880"/>
                  </a:lnTo>
                  <a:lnTo>
                    <a:pt x="3566428" y="1488191"/>
                  </a:lnTo>
                  <a:lnTo>
                    <a:pt x="3568262" y="1486915"/>
                  </a:lnTo>
                  <a:lnTo>
                    <a:pt x="3570095" y="1485471"/>
                  </a:lnTo>
                  <a:lnTo>
                    <a:pt x="3571929" y="1482923"/>
                  </a:lnTo>
                  <a:lnTo>
                    <a:pt x="3577430" y="1480672"/>
                  </a:lnTo>
                  <a:lnTo>
                    <a:pt x="3579264" y="1477913"/>
                  </a:lnTo>
                  <a:lnTo>
                    <a:pt x="3581097" y="1475354"/>
                  </a:lnTo>
                  <a:lnTo>
                    <a:pt x="3582931" y="1472984"/>
                  </a:lnTo>
                  <a:lnTo>
                    <a:pt x="3584765" y="1470588"/>
                  </a:lnTo>
                  <a:lnTo>
                    <a:pt x="3590266" y="1467929"/>
                  </a:lnTo>
                  <a:lnTo>
                    <a:pt x="3592099" y="1464955"/>
                  </a:lnTo>
                  <a:lnTo>
                    <a:pt x="3593933" y="1461052"/>
                  </a:lnTo>
                  <a:lnTo>
                    <a:pt x="3595766" y="1457691"/>
                  </a:lnTo>
                  <a:lnTo>
                    <a:pt x="3597600" y="1453450"/>
                  </a:lnTo>
                  <a:lnTo>
                    <a:pt x="3603101" y="1449617"/>
                  </a:lnTo>
                  <a:lnTo>
                    <a:pt x="3604935" y="1445883"/>
                  </a:lnTo>
                  <a:lnTo>
                    <a:pt x="3606768" y="1443371"/>
                  </a:lnTo>
                  <a:lnTo>
                    <a:pt x="3608602" y="1441249"/>
                  </a:lnTo>
                  <a:lnTo>
                    <a:pt x="3610436" y="1438993"/>
                  </a:lnTo>
                  <a:lnTo>
                    <a:pt x="3617770" y="1434993"/>
                  </a:lnTo>
                  <a:lnTo>
                    <a:pt x="3619604" y="1432253"/>
                  </a:lnTo>
                  <a:lnTo>
                    <a:pt x="3621437" y="1428450"/>
                  </a:lnTo>
                  <a:lnTo>
                    <a:pt x="3623271" y="1425140"/>
                  </a:lnTo>
                  <a:lnTo>
                    <a:pt x="3628772" y="1421977"/>
                  </a:lnTo>
                  <a:lnTo>
                    <a:pt x="3630606" y="1419419"/>
                  </a:lnTo>
                  <a:lnTo>
                    <a:pt x="3632439" y="1418300"/>
                  </a:lnTo>
                  <a:lnTo>
                    <a:pt x="3634273" y="1416675"/>
                  </a:lnTo>
                  <a:lnTo>
                    <a:pt x="3636106" y="1414513"/>
                  </a:lnTo>
                  <a:lnTo>
                    <a:pt x="3641607" y="1412263"/>
                  </a:lnTo>
                  <a:lnTo>
                    <a:pt x="3643441" y="1411055"/>
                  </a:lnTo>
                  <a:lnTo>
                    <a:pt x="3645275" y="1410500"/>
                  </a:lnTo>
                  <a:lnTo>
                    <a:pt x="3647108" y="1408507"/>
                  </a:lnTo>
                  <a:lnTo>
                    <a:pt x="3648942" y="1407425"/>
                  </a:lnTo>
                  <a:lnTo>
                    <a:pt x="3654443" y="1406511"/>
                  </a:lnTo>
                  <a:lnTo>
                    <a:pt x="3656277" y="1405237"/>
                  </a:lnTo>
                  <a:lnTo>
                    <a:pt x="3658110" y="1405126"/>
                  </a:lnTo>
                  <a:lnTo>
                    <a:pt x="3659944" y="1406779"/>
                  </a:lnTo>
                  <a:lnTo>
                    <a:pt x="3661777" y="1408051"/>
                  </a:lnTo>
                  <a:lnTo>
                    <a:pt x="3667278" y="1410301"/>
                  </a:lnTo>
                  <a:lnTo>
                    <a:pt x="3669112" y="1412000"/>
                  </a:lnTo>
                  <a:lnTo>
                    <a:pt x="3670946" y="1413749"/>
                  </a:lnTo>
                  <a:lnTo>
                    <a:pt x="3672779" y="1415441"/>
                  </a:lnTo>
                  <a:lnTo>
                    <a:pt x="3674613" y="1417083"/>
                  </a:lnTo>
                  <a:lnTo>
                    <a:pt x="3680114" y="1419033"/>
                  </a:lnTo>
                  <a:lnTo>
                    <a:pt x="3681947" y="1420972"/>
                  </a:lnTo>
                  <a:lnTo>
                    <a:pt x="3683781" y="1422968"/>
                  </a:lnTo>
                  <a:lnTo>
                    <a:pt x="3687448" y="1423839"/>
                  </a:lnTo>
                  <a:lnTo>
                    <a:pt x="3692949" y="1424212"/>
                  </a:lnTo>
                  <a:lnTo>
                    <a:pt x="3694783" y="1424111"/>
                  </a:lnTo>
                  <a:lnTo>
                    <a:pt x="3696617" y="1424388"/>
                  </a:lnTo>
                  <a:lnTo>
                    <a:pt x="3698450" y="1423397"/>
                  </a:lnTo>
                  <a:lnTo>
                    <a:pt x="3700284" y="1422440"/>
                  </a:lnTo>
                  <a:lnTo>
                    <a:pt x="3705785" y="1420518"/>
                  </a:lnTo>
                  <a:lnTo>
                    <a:pt x="3707618" y="1419187"/>
                  </a:lnTo>
                  <a:lnTo>
                    <a:pt x="3709452" y="1417347"/>
                  </a:lnTo>
                  <a:lnTo>
                    <a:pt x="3711286" y="1414359"/>
                  </a:lnTo>
                  <a:lnTo>
                    <a:pt x="3713119" y="1411777"/>
                  </a:lnTo>
                  <a:lnTo>
                    <a:pt x="3718620" y="1409840"/>
                  </a:lnTo>
                  <a:lnTo>
                    <a:pt x="3720454" y="1407999"/>
                  </a:lnTo>
                  <a:lnTo>
                    <a:pt x="3722288" y="1405777"/>
                  </a:lnTo>
                  <a:lnTo>
                    <a:pt x="3724121" y="1402891"/>
                  </a:lnTo>
                  <a:lnTo>
                    <a:pt x="3725955" y="1400837"/>
                  </a:lnTo>
                  <a:lnTo>
                    <a:pt x="3731456" y="1398661"/>
                  </a:lnTo>
                  <a:lnTo>
                    <a:pt x="3733289" y="1396918"/>
                  </a:lnTo>
                  <a:lnTo>
                    <a:pt x="3735123" y="1395659"/>
                  </a:lnTo>
                  <a:lnTo>
                    <a:pt x="3736957" y="1392764"/>
                  </a:lnTo>
                  <a:lnTo>
                    <a:pt x="3738790" y="1388253"/>
                  </a:lnTo>
                  <a:lnTo>
                    <a:pt x="3744291" y="1383993"/>
                  </a:lnTo>
                  <a:lnTo>
                    <a:pt x="3746125" y="1379377"/>
                  </a:lnTo>
                  <a:lnTo>
                    <a:pt x="3747958" y="1375556"/>
                  </a:lnTo>
                  <a:lnTo>
                    <a:pt x="3749792" y="1372057"/>
                  </a:lnTo>
                  <a:lnTo>
                    <a:pt x="3751626" y="1369152"/>
                  </a:lnTo>
                  <a:lnTo>
                    <a:pt x="3757127" y="1366063"/>
                  </a:lnTo>
                  <a:lnTo>
                    <a:pt x="3758960" y="1363121"/>
                  </a:lnTo>
                  <a:lnTo>
                    <a:pt x="3760794" y="1360473"/>
                  </a:lnTo>
                  <a:lnTo>
                    <a:pt x="3762628" y="1358768"/>
                  </a:lnTo>
                  <a:lnTo>
                    <a:pt x="3764461" y="1357879"/>
                  </a:lnTo>
                  <a:lnTo>
                    <a:pt x="3769962" y="1357671"/>
                  </a:lnTo>
                  <a:lnTo>
                    <a:pt x="3771796" y="1357670"/>
                  </a:lnTo>
                  <a:lnTo>
                    <a:pt x="3773629" y="1358035"/>
                  </a:lnTo>
                  <a:lnTo>
                    <a:pt x="3775463" y="1358705"/>
                  </a:lnTo>
                  <a:lnTo>
                    <a:pt x="3777297" y="1359325"/>
                  </a:lnTo>
                  <a:lnTo>
                    <a:pt x="3782798" y="1360280"/>
                  </a:lnTo>
                  <a:lnTo>
                    <a:pt x="3784631" y="1361980"/>
                  </a:lnTo>
                  <a:lnTo>
                    <a:pt x="3786465" y="1363687"/>
                  </a:lnTo>
                  <a:lnTo>
                    <a:pt x="3788299" y="1365588"/>
                  </a:lnTo>
                  <a:lnTo>
                    <a:pt x="3790132" y="1367784"/>
                  </a:lnTo>
                  <a:lnTo>
                    <a:pt x="3797467" y="1369855"/>
                  </a:lnTo>
                  <a:lnTo>
                    <a:pt x="3799300" y="1371315"/>
                  </a:lnTo>
                  <a:lnTo>
                    <a:pt x="3801134" y="1372461"/>
                  </a:lnTo>
                  <a:lnTo>
                    <a:pt x="3802968" y="1373764"/>
                  </a:lnTo>
                  <a:lnTo>
                    <a:pt x="3808469" y="1374504"/>
                  </a:lnTo>
                  <a:lnTo>
                    <a:pt x="3810302" y="1374554"/>
                  </a:lnTo>
                  <a:lnTo>
                    <a:pt x="3812136" y="1374436"/>
                  </a:lnTo>
                  <a:lnTo>
                    <a:pt x="3813970" y="1374522"/>
                  </a:lnTo>
                  <a:lnTo>
                    <a:pt x="3815803" y="1375223"/>
                  </a:lnTo>
                  <a:lnTo>
                    <a:pt x="3821304" y="1375671"/>
                  </a:lnTo>
                  <a:lnTo>
                    <a:pt x="3823138" y="1375760"/>
                  </a:lnTo>
                  <a:lnTo>
                    <a:pt x="3824971" y="1374714"/>
                  </a:lnTo>
                  <a:lnTo>
                    <a:pt x="3826805" y="1373547"/>
                  </a:lnTo>
                  <a:lnTo>
                    <a:pt x="3828639" y="1373085"/>
                  </a:lnTo>
                  <a:lnTo>
                    <a:pt x="3834140" y="1372698"/>
                  </a:lnTo>
                  <a:lnTo>
                    <a:pt x="3835973" y="1372403"/>
                  </a:lnTo>
                  <a:lnTo>
                    <a:pt x="3837807" y="1372455"/>
                  </a:lnTo>
                  <a:lnTo>
                    <a:pt x="3839640" y="1371962"/>
                  </a:lnTo>
                  <a:lnTo>
                    <a:pt x="3841474" y="1370832"/>
                  </a:lnTo>
                  <a:lnTo>
                    <a:pt x="3846975" y="1369876"/>
                  </a:lnTo>
                  <a:lnTo>
                    <a:pt x="3848809" y="1368059"/>
                  </a:lnTo>
                  <a:lnTo>
                    <a:pt x="3850642" y="1366517"/>
                  </a:lnTo>
                  <a:lnTo>
                    <a:pt x="3852476" y="1365185"/>
                  </a:lnTo>
                  <a:lnTo>
                    <a:pt x="3854310" y="1363939"/>
                  </a:lnTo>
                  <a:lnTo>
                    <a:pt x="3859810" y="1363471"/>
                  </a:lnTo>
                  <a:lnTo>
                    <a:pt x="3861644" y="1363520"/>
                  </a:lnTo>
                  <a:lnTo>
                    <a:pt x="3863478" y="1362558"/>
                  </a:lnTo>
                  <a:lnTo>
                    <a:pt x="3865311" y="1360418"/>
                  </a:lnTo>
                  <a:lnTo>
                    <a:pt x="3867145" y="1358003"/>
                  </a:lnTo>
                  <a:lnTo>
                    <a:pt x="3872646" y="1355137"/>
                  </a:lnTo>
                  <a:lnTo>
                    <a:pt x="3874480" y="1352973"/>
                  </a:lnTo>
                  <a:lnTo>
                    <a:pt x="3876313" y="1350430"/>
                  </a:lnTo>
                  <a:lnTo>
                    <a:pt x="3878147" y="1347531"/>
                  </a:lnTo>
                  <a:lnTo>
                    <a:pt x="3879981" y="1344213"/>
                  </a:lnTo>
                  <a:lnTo>
                    <a:pt x="3885481" y="1341504"/>
                  </a:lnTo>
                  <a:lnTo>
                    <a:pt x="3887315" y="1338879"/>
                  </a:lnTo>
                  <a:lnTo>
                    <a:pt x="3889149" y="1336753"/>
                  </a:lnTo>
                  <a:lnTo>
                    <a:pt x="3890982" y="1334203"/>
                  </a:lnTo>
                  <a:lnTo>
                    <a:pt x="3892816" y="1331538"/>
                  </a:lnTo>
                  <a:lnTo>
                    <a:pt x="3898317" y="1329142"/>
                  </a:lnTo>
                  <a:lnTo>
                    <a:pt x="3900151" y="1326647"/>
                  </a:lnTo>
                  <a:lnTo>
                    <a:pt x="3901984" y="1325243"/>
                  </a:lnTo>
                  <a:lnTo>
                    <a:pt x="3903818" y="1323973"/>
                  </a:lnTo>
                  <a:lnTo>
                    <a:pt x="3905651" y="1322052"/>
                  </a:lnTo>
                  <a:lnTo>
                    <a:pt x="3911152" y="1319597"/>
                  </a:lnTo>
                  <a:lnTo>
                    <a:pt x="3912986" y="1317163"/>
                  </a:lnTo>
                  <a:lnTo>
                    <a:pt x="3914820" y="1314277"/>
                  </a:lnTo>
                  <a:lnTo>
                    <a:pt x="3916653" y="1312476"/>
                  </a:lnTo>
                  <a:lnTo>
                    <a:pt x="3918487" y="1309548"/>
                  </a:lnTo>
                  <a:lnTo>
                    <a:pt x="3923988" y="1306192"/>
                  </a:lnTo>
                  <a:lnTo>
                    <a:pt x="3925822" y="1303493"/>
                  </a:lnTo>
                  <a:lnTo>
                    <a:pt x="3927655" y="1300220"/>
                  </a:lnTo>
                  <a:lnTo>
                    <a:pt x="3929489" y="1296062"/>
                  </a:lnTo>
                  <a:lnTo>
                    <a:pt x="3931322" y="1292063"/>
                  </a:lnTo>
                  <a:lnTo>
                    <a:pt x="3936823" y="1287777"/>
                  </a:lnTo>
                  <a:lnTo>
                    <a:pt x="3938657" y="1282859"/>
                  </a:lnTo>
                  <a:lnTo>
                    <a:pt x="3940491" y="1278218"/>
                  </a:lnTo>
                  <a:lnTo>
                    <a:pt x="3942324" y="1274382"/>
                  </a:lnTo>
                  <a:lnTo>
                    <a:pt x="3944158" y="1270610"/>
                  </a:lnTo>
                  <a:lnTo>
                    <a:pt x="3949659" y="1267181"/>
                  </a:lnTo>
                  <a:lnTo>
                    <a:pt x="3951492" y="1263293"/>
                  </a:lnTo>
                  <a:lnTo>
                    <a:pt x="3953326" y="1260110"/>
                  </a:lnTo>
                  <a:lnTo>
                    <a:pt x="3956993" y="1257412"/>
                  </a:lnTo>
                  <a:lnTo>
                    <a:pt x="3962494" y="1255317"/>
                  </a:lnTo>
                  <a:lnTo>
                    <a:pt x="3964328" y="1253442"/>
                  </a:lnTo>
                  <a:lnTo>
                    <a:pt x="3966162" y="1252026"/>
                  </a:lnTo>
                  <a:lnTo>
                    <a:pt x="3967995" y="1250591"/>
                  </a:lnTo>
                  <a:lnTo>
                    <a:pt x="3969829" y="1248621"/>
                  </a:lnTo>
                  <a:lnTo>
                    <a:pt x="3975330" y="1246817"/>
                  </a:lnTo>
                  <a:lnTo>
                    <a:pt x="3977163" y="1245312"/>
                  </a:lnTo>
                  <a:lnTo>
                    <a:pt x="3978997" y="1244931"/>
                  </a:lnTo>
                  <a:lnTo>
                    <a:pt x="3980831" y="1244478"/>
                  </a:lnTo>
                  <a:lnTo>
                    <a:pt x="3982664" y="1243781"/>
                  </a:lnTo>
                  <a:lnTo>
                    <a:pt x="3988165" y="1242856"/>
                  </a:lnTo>
                  <a:lnTo>
                    <a:pt x="3989999" y="1242370"/>
                  </a:lnTo>
                  <a:lnTo>
                    <a:pt x="3991833" y="1240600"/>
                  </a:lnTo>
                  <a:lnTo>
                    <a:pt x="3993666" y="1239147"/>
                  </a:lnTo>
                  <a:lnTo>
                    <a:pt x="3995500" y="1236504"/>
                  </a:lnTo>
                  <a:lnTo>
                    <a:pt x="4001001" y="1234373"/>
                  </a:lnTo>
                  <a:lnTo>
                    <a:pt x="4002834" y="1232092"/>
                  </a:lnTo>
                  <a:lnTo>
                    <a:pt x="4006502" y="1229331"/>
                  </a:lnTo>
                  <a:lnTo>
                    <a:pt x="4008335" y="1227125"/>
                  </a:lnTo>
                  <a:lnTo>
                    <a:pt x="4013836" y="1225252"/>
                  </a:lnTo>
                  <a:lnTo>
                    <a:pt x="4015670" y="1223388"/>
                  </a:lnTo>
                  <a:lnTo>
                    <a:pt x="4019337" y="1221886"/>
                  </a:lnTo>
                  <a:lnTo>
                    <a:pt x="4021171" y="1220270"/>
                  </a:lnTo>
                  <a:lnTo>
                    <a:pt x="4026672" y="1218584"/>
                  </a:lnTo>
                  <a:lnTo>
                    <a:pt x="4028505" y="1217023"/>
                  </a:lnTo>
                  <a:lnTo>
                    <a:pt x="4030339" y="1215808"/>
                  </a:lnTo>
                  <a:lnTo>
                    <a:pt x="4032173" y="1214484"/>
                  </a:lnTo>
                  <a:lnTo>
                    <a:pt x="4034006" y="1213012"/>
                  </a:lnTo>
                  <a:lnTo>
                    <a:pt x="4039507" y="1212568"/>
                  </a:lnTo>
                  <a:lnTo>
                    <a:pt x="4041341" y="1211340"/>
                  </a:lnTo>
                  <a:lnTo>
                    <a:pt x="4043174" y="1209576"/>
                  </a:lnTo>
                  <a:lnTo>
                    <a:pt x="4045008" y="1207692"/>
                  </a:lnTo>
                  <a:lnTo>
                    <a:pt x="4046842" y="1205988"/>
                  </a:lnTo>
                  <a:lnTo>
                    <a:pt x="4054176" y="1203805"/>
                  </a:lnTo>
                  <a:lnTo>
                    <a:pt x="4056010" y="1202328"/>
                  </a:lnTo>
                  <a:lnTo>
                    <a:pt x="4057844" y="1201582"/>
                  </a:lnTo>
                  <a:lnTo>
                    <a:pt x="4059677" y="1202040"/>
                  </a:lnTo>
                  <a:lnTo>
                    <a:pt x="4065178" y="1202064"/>
                  </a:lnTo>
                  <a:lnTo>
                    <a:pt x="4067012" y="1201433"/>
                  </a:lnTo>
                  <a:lnTo>
                    <a:pt x="4068845" y="1201475"/>
                  </a:lnTo>
                  <a:lnTo>
                    <a:pt x="4070679" y="1201191"/>
                  </a:lnTo>
                  <a:lnTo>
                    <a:pt x="4072513" y="1201132"/>
                  </a:lnTo>
                  <a:lnTo>
                    <a:pt x="4078014" y="1203685"/>
                  </a:lnTo>
                  <a:lnTo>
                    <a:pt x="4079847" y="1205706"/>
                  </a:lnTo>
                  <a:lnTo>
                    <a:pt x="4081681" y="1208182"/>
                  </a:lnTo>
                  <a:lnTo>
                    <a:pt x="4083515" y="1210208"/>
                  </a:lnTo>
                  <a:lnTo>
                    <a:pt x="4085348" y="1211556"/>
                  </a:lnTo>
                  <a:lnTo>
                    <a:pt x="4090849" y="1213123"/>
                  </a:lnTo>
                  <a:lnTo>
                    <a:pt x="4092683" y="1213927"/>
                  </a:lnTo>
                  <a:lnTo>
                    <a:pt x="4094516" y="1214737"/>
                  </a:lnTo>
                  <a:lnTo>
                    <a:pt x="4096350" y="1215425"/>
                  </a:lnTo>
                  <a:lnTo>
                    <a:pt x="4098184" y="1215178"/>
                  </a:lnTo>
                  <a:lnTo>
                    <a:pt x="4105518" y="1214829"/>
                  </a:lnTo>
                  <a:lnTo>
                    <a:pt x="4107352" y="1214756"/>
                  </a:lnTo>
                  <a:lnTo>
                    <a:pt x="4109185" y="1214685"/>
                  </a:lnTo>
                  <a:lnTo>
                    <a:pt x="4111019" y="1214731"/>
                  </a:lnTo>
                  <a:lnTo>
                    <a:pt x="4116520" y="1214379"/>
                  </a:lnTo>
                  <a:lnTo>
                    <a:pt x="4118354" y="1214277"/>
                  </a:lnTo>
                  <a:lnTo>
                    <a:pt x="4120187" y="1213313"/>
                  </a:lnTo>
                  <a:lnTo>
                    <a:pt x="4122021" y="1212741"/>
                  </a:lnTo>
                  <a:lnTo>
                    <a:pt x="4123855" y="1212329"/>
                  </a:lnTo>
                  <a:lnTo>
                    <a:pt x="4129355" y="1212335"/>
                  </a:lnTo>
                  <a:lnTo>
                    <a:pt x="4131189" y="1211028"/>
                  </a:lnTo>
                  <a:lnTo>
                    <a:pt x="4133023" y="1209913"/>
                  </a:lnTo>
                  <a:lnTo>
                    <a:pt x="4134856" y="1208719"/>
                  </a:lnTo>
                  <a:lnTo>
                    <a:pt x="4136690" y="1206877"/>
                  </a:lnTo>
                  <a:lnTo>
                    <a:pt x="4142191" y="1203651"/>
                  </a:lnTo>
                  <a:lnTo>
                    <a:pt x="4144025" y="1200454"/>
                  </a:lnTo>
                  <a:lnTo>
                    <a:pt x="4145858" y="1197643"/>
                  </a:lnTo>
                  <a:lnTo>
                    <a:pt x="4147692" y="1194964"/>
                  </a:lnTo>
                  <a:lnTo>
                    <a:pt x="4149526" y="1193220"/>
                  </a:lnTo>
                  <a:lnTo>
                    <a:pt x="4155026" y="1190389"/>
                  </a:lnTo>
                  <a:lnTo>
                    <a:pt x="4156860" y="1185548"/>
                  </a:lnTo>
                  <a:lnTo>
                    <a:pt x="4158694" y="1181627"/>
                  </a:lnTo>
                  <a:lnTo>
                    <a:pt x="4160527" y="1177157"/>
                  </a:lnTo>
                  <a:lnTo>
                    <a:pt x="4162361" y="1173700"/>
                  </a:lnTo>
                  <a:lnTo>
                    <a:pt x="4167862" y="1171456"/>
                  </a:lnTo>
                  <a:lnTo>
                    <a:pt x="4169696" y="1169013"/>
                  </a:lnTo>
                  <a:lnTo>
                    <a:pt x="4171529" y="1167794"/>
                  </a:lnTo>
                  <a:lnTo>
                    <a:pt x="4173363" y="1166688"/>
                  </a:lnTo>
                  <a:lnTo>
                    <a:pt x="4175196" y="1165656"/>
                  </a:lnTo>
                  <a:lnTo>
                    <a:pt x="4180697" y="1164404"/>
                  </a:lnTo>
                  <a:lnTo>
                    <a:pt x="4182531" y="1162742"/>
                  </a:lnTo>
                  <a:lnTo>
                    <a:pt x="4184365" y="1160434"/>
                  </a:lnTo>
                  <a:lnTo>
                    <a:pt x="4186198" y="1158614"/>
                  </a:lnTo>
                  <a:lnTo>
                    <a:pt x="4188032" y="1157543"/>
                  </a:lnTo>
                  <a:lnTo>
                    <a:pt x="4193533" y="1157639"/>
                  </a:lnTo>
                  <a:lnTo>
                    <a:pt x="4195367" y="1157385"/>
                  </a:lnTo>
                  <a:lnTo>
                    <a:pt x="4197200" y="1156381"/>
                  </a:lnTo>
                  <a:lnTo>
                    <a:pt x="4199034" y="1157169"/>
                  </a:lnTo>
                  <a:lnTo>
                    <a:pt x="4200867" y="1158794"/>
                  </a:lnTo>
                  <a:lnTo>
                    <a:pt x="4206368" y="1159356"/>
                  </a:lnTo>
                  <a:lnTo>
                    <a:pt x="4208202" y="1160504"/>
                  </a:lnTo>
                  <a:lnTo>
                    <a:pt x="4210036" y="1160932"/>
                  </a:lnTo>
                  <a:lnTo>
                    <a:pt x="4211869" y="1161384"/>
                  </a:lnTo>
                  <a:lnTo>
                    <a:pt x="4219204" y="1161612"/>
                  </a:lnTo>
                  <a:lnTo>
                    <a:pt x="4221037" y="1161524"/>
                  </a:lnTo>
                  <a:lnTo>
                    <a:pt x="4222871" y="1161236"/>
                  </a:lnTo>
                  <a:lnTo>
                    <a:pt x="4224705" y="1160849"/>
                  </a:lnTo>
                  <a:lnTo>
                    <a:pt x="4226538" y="1160216"/>
                  </a:lnTo>
                  <a:lnTo>
                    <a:pt x="4232039" y="1159165"/>
                  </a:lnTo>
                  <a:lnTo>
                    <a:pt x="4233873" y="1158440"/>
                  </a:lnTo>
                  <a:lnTo>
                    <a:pt x="4235707" y="1158006"/>
                  </a:lnTo>
                  <a:lnTo>
                    <a:pt x="4237540" y="1157155"/>
                  </a:lnTo>
                  <a:lnTo>
                    <a:pt x="4239374" y="1156816"/>
                  </a:lnTo>
                  <a:lnTo>
                    <a:pt x="4244875" y="1156142"/>
                  </a:lnTo>
                  <a:lnTo>
                    <a:pt x="4246708" y="1155760"/>
                  </a:lnTo>
                  <a:lnTo>
                    <a:pt x="4248542" y="1155293"/>
                  </a:lnTo>
                  <a:lnTo>
                    <a:pt x="4250376" y="1154436"/>
                  </a:lnTo>
                  <a:lnTo>
                    <a:pt x="4252209" y="1153343"/>
                  </a:lnTo>
                  <a:lnTo>
                    <a:pt x="4257710" y="1151893"/>
                  </a:lnTo>
                  <a:lnTo>
                    <a:pt x="4259544" y="1150961"/>
                  </a:lnTo>
                  <a:lnTo>
                    <a:pt x="4261378" y="1150849"/>
                  </a:lnTo>
                  <a:lnTo>
                    <a:pt x="4263211" y="1151594"/>
                  </a:lnTo>
                  <a:lnTo>
                    <a:pt x="4265045" y="1151999"/>
                  </a:lnTo>
                  <a:lnTo>
                    <a:pt x="4270546" y="1151256"/>
                  </a:lnTo>
                  <a:lnTo>
                    <a:pt x="4272379" y="1150224"/>
                  </a:lnTo>
                  <a:lnTo>
                    <a:pt x="4274213" y="1148885"/>
                  </a:lnTo>
                  <a:lnTo>
                    <a:pt x="4276047" y="1148130"/>
                  </a:lnTo>
                  <a:lnTo>
                    <a:pt x="4277880" y="1145625"/>
                  </a:lnTo>
                  <a:lnTo>
                    <a:pt x="4285215" y="1142052"/>
                  </a:lnTo>
                  <a:lnTo>
                    <a:pt x="4287048" y="1139112"/>
                  </a:lnTo>
                  <a:lnTo>
                    <a:pt x="4288882" y="1136250"/>
                  </a:lnTo>
                  <a:lnTo>
                    <a:pt x="4290716" y="1133975"/>
                  </a:lnTo>
                  <a:lnTo>
                    <a:pt x="4296217" y="1131743"/>
                  </a:lnTo>
                  <a:lnTo>
                    <a:pt x="4298050" y="1129798"/>
                  </a:lnTo>
                  <a:lnTo>
                    <a:pt x="4299884" y="1128003"/>
                  </a:lnTo>
                  <a:lnTo>
                    <a:pt x="4301718" y="1125587"/>
                  </a:lnTo>
                  <a:lnTo>
                    <a:pt x="4303551" y="1122956"/>
                  </a:lnTo>
                  <a:lnTo>
                    <a:pt x="4309052" y="1119693"/>
                  </a:lnTo>
                  <a:lnTo>
                    <a:pt x="4310886" y="1116672"/>
                  </a:lnTo>
                  <a:lnTo>
                    <a:pt x="4312719" y="1114237"/>
                  </a:lnTo>
                  <a:lnTo>
                    <a:pt x="4314553" y="1112522"/>
                  </a:lnTo>
                  <a:lnTo>
                    <a:pt x="4316387" y="1110573"/>
                  </a:lnTo>
                  <a:lnTo>
                    <a:pt x="4321888" y="1108470"/>
                  </a:lnTo>
                  <a:lnTo>
                    <a:pt x="4323721" y="1106341"/>
                  </a:lnTo>
                  <a:lnTo>
                    <a:pt x="4325555" y="1103026"/>
                  </a:lnTo>
                  <a:lnTo>
                    <a:pt x="4327389" y="1100008"/>
                  </a:lnTo>
                  <a:lnTo>
                    <a:pt x="4329222" y="1096768"/>
                  </a:lnTo>
                  <a:lnTo>
                    <a:pt x="4334723" y="1093643"/>
                  </a:lnTo>
                  <a:lnTo>
                    <a:pt x="4336557" y="1091663"/>
                  </a:lnTo>
                  <a:lnTo>
                    <a:pt x="4338390" y="1089357"/>
                  </a:lnTo>
                  <a:lnTo>
                    <a:pt x="4340224" y="1086806"/>
                  </a:lnTo>
                  <a:lnTo>
                    <a:pt x="4342058" y="1083460"/>
                  </a:lnTo>
                  <a:lnTo>
                    <a:pt x="4347559" y="1080401"/>
                  </a:lnTo>
                  <a:lnTo>
                    <a:pt x="4349392" y="1077124"/>
                  </a:lnTo>
                  <a:lnTo>
                    <a:pt x="4351226" y="1073343"/>
                  </a:lnTo>
                  <a:lnTo>
                    <a:pt x="4353060" y="1069726"/>
                  </a:lnTo>
                  <a:lnTo>
                    <a:pt x="4360394" y="1066563"/>
                  </a:lnTo>
                  <a:lnTo>
                    <a:pt x="4362228" y="1064217"/>
                  </a:lnTo>
                  <a:lnTo>
                    <a:pt x="4364061" y="1061954"/>
                  </a:lnTo>
                  <a:lnTo>
                    <a:pt x="4365895" y="1059915"/>
                  </a:lnTo>
                  <a:lnTo>
                    <a:pt x="4367729" y="1058150"/>
                  </a:lnTo>
                  <a:lnTo>
                    <a:pt x="4373230" y="1056162"/>
                  </a:lnTo>
                  <a:lnTo>
                    <a:pt x="4375063" y="1054368"/>
                  </a:lnTo>
                  <a:lnTo>
                    <a:pt x="4376897" y="1052239"/>
                  </a:lnTo>
                  <a:lnTo>
                    <a:pt x="4378730" y="1051116"/>
                  </a:lnTo>
                  <a:lnTo>
                    <a:pt x="4380564" y="1049713"/>
                  </a:lnTo>
                  <a:lnTo>
                    <a:pt x="4386065" y="1048815"/>
                  </a:lnTo>
                  <a:lnTo>
                    <a:pt x="4387899" y="1047617"/>
                  </a:lnTo>
                  <a:lnTo>
                    <a:pt x="4389732" y="1046272"/>
                  </a:lnTo>
                  <a:lnTo>
                    <a:pt x="4391566" y="1044634"/>
                  </a:lnTo>
                  <a:lnTo>
                    <a:pt x="4393400" y="1042843"/>
                  </a:lnTo>
                  <a:lnTo>
                    <a:pt x="4398900" y="1041255"/>
                  </a:lnTo>
                  <a:lnTo>
                    <a:pt x="4400734" y="1040061"/>
                  </a:lnTo>
                  <a:lnTo>
                    <a:pt x="4402568" y="1039018"/>
                  </a:lnTo>
                  <a:lnTo>
                    <a:pt x="4404401" y="1039995"/>
                  </a:lnTo>
                  <a:lnTo>
                    <a:pt x="4406235" y="1041270"/>
                  </a:lnTo>
                  <a:lnTo>
                    <a:pt x="4411736" y="1042157"/>
                  </a:lnTo>
                  <a:lnTo>
                    <a:pt x="4413570" y="1043731"/>
                  </a:lnTo>
                  <a:lnTo>
                    <a:pt x="4415403" y="1044836"/>
                  </a:lnTo>
                  <a:lnTo>
                    <a:pt x="4417237" y="1046691"/>
                  </a:lnTo>
                  <a:lnTo>
                    <a:pt x="4419071" y="1047643"/>
                  </a:lnTo>
                  <a:lnTo>
                    <a:pt x="4424571" y="1048536"/>
                  </a:lnTo>
                  <a:lnTo>
                    <a:pt x="4426405" y="1049519"/>
                  </a:lnTo>
                  <a:lnTo>
                    <a:pt x="4428239" y="1050507"/>
                  </a:lnTo>
                  <a:lnTo>
                    <a:pt x="4430072" y="1051229"/>
                  </a:lnTo>
                  <a:lnTo>
                    <a:pt x="4431906" y="1052357"/>
                  </a:lnTo>
                  <a:lnTo>
                    <a:pt x="4437407" y="1052577"/>
                  </a:lnTo>
                  <a:lnTo>
                    <a:pt x="4439241" y="1051912"/>
                  </a:lnTo>
                  <a:lnTo>
                    <a:pt x="4441074" y="1051404"/>
                  </a:lnTo>
                  <a:lnTo>
                    <a:pt x="4442908" y="1050376"/>
                  </a:lnTo>
                  <a:lnTo>
                    <a:pt x="4444741" y="1049603"/>
                  </a:lnTo>
                  <a:lnTo>
                    <a:pt x="4450242" y="1048829"/>
                  </a:lnTo>
                  <a:lnTo>
                    <a:pt x="4452076" y="1047836"/>
                  </a:lnTo>
                  <a:lnTo>
                    <a:pt x="4453910" y="1047147"/>
                  </a:lnTo>
                  <a:lnTo>
                    <a:pt x="4455743" y="1045713"/>
                  </a:lnTo>
                  <a:lnTo>
                    <a:pt x="4457577" y="1044779"/>
                  </a:lnTo>
                  <a:lnTo>
                    <a:pt x="4464912" y="1043715"/>
                  </a:lnTo>
                  <a:lnTo>
                    <a:pt x="4466745" y="1043077"/>
                  </a:lnTo>
                  <a:lnTo>
                    <a:pt x="4468579" y="1042681"/>
                  </a:lnTo>
                  <a:lnTo>
                    <a:pt x="4470412" y="1041949"/>
                  </a:lnTo>
                  <a:lnTo>
                    <a:pt x="4475913" y="1041087"/>
                  </a:lnTo>
                  <a:lnTo>
                    <a:pt x="4477747" y="1040733"/>
                  </a:lnTo>
                  <a:lnTo>
                    <a:pt x="4479581" y="1039777"/>
                  </a:lnTo>
                  <a:lnTo>
                    <a:pt x="4481414" y="1038760"/>
                  </a:lnTo>
                  <a:lnTo>
                    <a:pt x="4483248" y="1036723"/>
                  </a:lnTo>
                  <a:lnTo>
                    <a:pt x="4488749" y="1034532"/>
                  </a:lnTo>
                  <a:lnTo>
                    <a:pt x="4490582" y="1032304"/>
                  </a:lnTo>
                  <a:lnTo>
                    <a:pt x="4492416" y="1029283"/>
                  </a:lnTo>
                  <a:lnTo>
                    <a:pt x="4494250" y="1025899"/>
                  </a:lnTo>
                  <a:lnTo>
                    <a:pt x="4496083" y="1022154"/>
                  </a:lnTo>
                  <a:lnTo>
                    <a:pt x="4501584" y="1019826"/>
                  </a:lnTo>
                  <a:lnTo>
                    <a:pt x="4503418" y="1018123"/>
                  </a:lnTo>
                  <a:lnTo>
                    <a:pt x="4505252" y="1015726"/>
                  </a:lnTo>
                  <a:lnTo>
                    <a:pt x="4507085" y="1015010"/>
                  </a:lnTo>
                  <a:lnTo>
                    <a:pt x="4508919" y="1013982"/>
                  </a:lnTo>
                  <a:lnTo>
                    <a:pt x="4514420" y="1013138"/>
                  </a:lnTo>
                  <a:lnTo>
                    <a:pt x="4516253" y="1013117"/>
                  </a:lnTo>
                  <a:lnTo>
                    <a:pt x="4518087" y="1014434"/>
                  </a:lnTo>
                  <a:lnTo>
                    <a:pt x="4519921" y="1015932"/>
                  </a:lnTo>
                  <a:lnTo>
                    <a:pt x="4521754" y="1016840"/>
                  </a:lnTo>
                  <a:lnTo>
                    <a:pt x="4527255" y="1017716"/>
                  </a:lnTo>
                  <a:lnTo>
                    <a:pt x="4529089" y="1020049"/>
                  </a:lnTo>
                  <a:lnTo>
                    <a:pt x="4530923" y="1021205"/>
                  </a:lnTo>
                  <a:lnTo>
                    <a:pt x="4532756" y="1023876"/>
                  </a:lnTo>
                  <a:lnTo>
                    <a:pt x="4534590" y="1027241"/>
                  </a:lnTo>
                  <a:lnTo>
                    <a:pt x="4540091" y="1032018"/>
                  </a:lnTo>
                  <a:lnTo>
                    <a:pt x="4541924" y="1036645"/>
                  </a:lnTo>
                  <a:lnTo>
                    <a:pt x="4543758" y="1041778"/>
                  </a:lnTo>
                  <a:lnTo>
                    <a:pt x="4545592" y="1046788"/>
                  </a:lnTo>
                  <a:lnTo>
                    <a:pt x="4547425" y="1051280"/>
                  </a:lnTo>
                  <a:lnTo>
                    <a:pt x="4552926" y="1054902"/>
                  </a:lnTo>
                  <a:lnTo>
                    <a:pt x="4554760" y="1056653"/>
                  </a:lnTo>
                  <a:lnTo>
                    <a:pt x="4556593" y="1059200"/>
                  </a:lnTo>
                  <a:lnTo>
                    <a:pt x="4558427" y="1060932"/>
                  </a:lnTo>
                  <a:lnTo>
                    <a:pt x="4560261" y="1061710"/>
                  </a:lnTo>
                  <a:lnTo>
                    <a:pt x="4565762" y="1062546"/>
                  </a:lnTo>
                  <a:lnTo>
                    <a:pt x="4567595" y="1063063"/>
                  </a:lnTo>
                  <a:lnTo>
                    <a:pt x="4569429" y="1063779"/>
                  </a:lnTo>
                  <a:lnTo>
                    <a:pt x="4571263" y="1064399"/>
                  </a:lnTo>
                  <a:lnTo>
                    <a:pt x="4573096" y="1064115"/>
                  </a:lnTo>
                  <a:lnTo>
                    <a:pt x="4578597" y="1063242"/>
                  </a:lnTo>
                  <a:lnTo>
                    <a:pt x="4580431" y="1062153"/>
                  </a:lnTo>
                  <a:lnTo>
                    <a:pt x="4582264" y="1061214"/>
                  </a:lnTo>
                  <a:lnTo>
                    <a:pt x="4584098" y="1058792"/>
                  </a:lnTo>
                  <a:lnTo>
                    <a:pt x="4585932" y="1056970"/>
                  </a:lnTo>
                  <a:lnTo>
                    <a:pt x="4591433" y="1054724"/>
                  </a:lnTo>
                  <a:lnTo>
                    <a:pt x="4593266" y="1052221"/>
                  </a:lnTo>
                  <a:lnTo>
                    <a:pt x="4595100" y="1048801"/>
                  </a:lnTo>
                  <a:lnTo>
                    <a:pt x="4596934" y="1045342"/>
                  </a:lnTo>
                  <a:lnTo>
                    <a:pt x="4598767" y="1042671"/>
                  </a:lnTo>
                  <a:lnTo>
                    <a:pt x="4604268" y="1039830"/>
                  </a:lnTo>
                  <a:lnTo>
                    <a:pt x="4606102" y="1035496"/>
                  </a:lnTo>
                  <a:lnTo>
                    <a:pt x="4607935" y="1032531"/>
                  </a:lnTo>
                  <a:lnTo>
                    <a:pt x="4609769" y="1027906"/>
                  </a:lnTo>
                  <a:lnTo>
                    <a:pt x="4611603" y="1022061"/>
                  </a:lnTo>
                  <a:lnTo>
                    <a:pt x="4617104" y="1014832"/>
                  </a:lnTo>
                  <a:lnTo>
                    <a:pt x="4618937" y="1007800"/>
                  </a:lnTo>
                  <a:lnTo>
                    <a:pt x="4620771" y="999989"/>
                  </a:lnTo>
                  <a:lnTo>
                    <a:pt x="4624438" y="992383"/>
                  </a:lnTo>
                  <a:lnTo>
                    <a:pt x="4629939" y="986193"/>
                  </a:lnTo>
                  <a:lnTo>
                    <a:pt x="4631773" y="980156"/>
                  </a:lnTo>
                  <a:lnTo>
                    <a:pt x="4633606" y="975215"/>
                  </a:lnTo>
                  <a:lnTo>
                    <a:pt x="4635440" y="969837"/>
                  </a:lnTo>
                  <a:lnTo>
                    <a:pt x="4637274" y="965212"/>
                  </a:lnTo>
                  <a:lnTo>
                    <a:pt x="4642775" y="961656"/>
                  </a:lnTo>
                  <a:lnTo>
                    <a:pt x="4644608" y="958010"/>
                  </a:lnTo>
                  <a:lnTo>
                    <a:pt x="4646442" y="956484"/>
                  </a:lnTo>
                  <a:lnTo>
                    <a:pt x="4648275" y="954514"/>
                  </a:lnTo>
                  <a:lnTo>
                    <a:pt x="4650109" y="954229"/>
                  </a:lnTo>
                  <a:lnTo>
                    <a:pt x="4655610" y="955285"/>
                  </a:lnTo>
                  <a:lnTo>
                    <a:pt x="4657444" y="956958"/>
                  </a:lnTo>
                  <a:lnTo>
                    <a:pt x="4659277" y="956929"/>
                  </a:lnTo>
                  <a:lnTo>
                    <a:pt x="4661111" y="955530"/>
                  </a:lnTo>
                  <a:lnTo>
                    <a:pt x="4662945" y="954066"/>
                  </a:lnTo>
                  <a:lnTo>
                    <a:pt x="4668445" y="952334"/>
                  </a:lnTo>
                  <a:lnTo>
                    <a:pt x="4670279" y="950704"/>
                  </a:lnTo>
                  <a:lnTo>
                    <a:pt x="4672113" y="949136"/>
                  </a:lnTo>
                  <a:lnTo>
                    <a:pt x="4675780" y="947260"/>
                  </a:lnTo>
                  <a:lnTo>
                    <a:pt x="4681281" y="945357"/>
                  </a:lnTo>
                  <a:lnTo>
                    <a:pt x="4683115" y="943852"/>
                  </a:lnTo>
                  <a:lnTo>
                    <a:pt x="4684948" y="943199"/>
                  </a:lnTo>
                  <a:lnTo>
                    <a:pt x="4688616" y="942961"/>
                  </a:lnTo>
                  <a:lnTo>
                    <a:pt x="4694116" y="944006"/>
                  </a:lnTo>
                  <a:lnTo>
                    <a:pt x="4695950" y="945869"/>
                  </a:lnTo>
                  <a:lnTo>
                    <a:pt x="4697784" y="947265"/>
                  </a:lnTo>
                  <a:lnTo>
                    <a:pt x="4699617" y="947535"/>
                  </a:lnTo>
                  <a:lnTo>
                    <a:pt x="4701451" y="948360"/>
                  </a:lnTo>
                  <a:lnTo>
                    <a:pt x="4706952" y="950015"/>
                  </a:lnTo>
                  <a:lnTo>
                    <a:pt x="4708786" y="951669"/>
                  </a:lnTo>
                  <a:lnTo>
                    <a:pt x="4710619" y="953235"/>
                  </a:lnTo>
                  <a:lnTo>
                    <a:pt x="4712453" y="955979"/>
                  </a:lnTo>
                  <a:lnTo>
                    <a:pt x="4714286" y="958018"/>
                  </a:lnTo>
                  <a:lnTo>
                    <a:pt x="4721621" y="959852"/>
                  </a:lnTo>
                  <a:lnTo>
                    <a:pt x="4723455" y="961458"/>
                  </a:lnTo>
                  <a:lnTo>
                    <a:pt x="4725288" y="961353"/>
                  </a:lnTo>
                  <a:lnTo>
                    <a:pt x="4727122" y="961650"/>
                  </a:lnTo>
                  <a:lnTo>
                    <a:pt x="4732623" y="960500"/>
                  </a:lnTo>
                  <a:lnTo>
                    <a:pt x="4734457" y="960715"/>
                  </a:lnTo>
                  <a:lnTo>
                    <a:pt x="4736290" y="960721"/>
                  </a:lnTo>
                  <a:lnTo>
                    <a:pt x="4738124" y="959547"/>
                  </a:lnTo>
                  <a:lnTo>
                    <a:pt x="4739957" y="958721"/>
                  </a:lnTo>
                  <a:lnTo>
                    <a:pt x="4745458" y="958425"/>
                  </a:lnTo>
                  <a:lnTo>
                    <a:pt x="4747292" y="958841"/>
                  </a:lnTo>
                  <a:lnTo>
                    <a:pt x="4749126" y="959923"/>
                  </a:lnTo>
                  <a:lnTo>
                    <a:pt x="4750959" y="960518"/>
                  </a:lnTo>
                  <a:lnTo>
                    <a:pt x="4752793" y="961510"/>
                  </a:lnTo>
                  <a:lnTo>
                    <a:pt x="4758294" y="962815"/>
                  </a:lnTo>
                  <a:lnTo>
                    <a:pt x="4760127" y="963564"/>
                  </a:lnTo>
                  <a:lnTo>
                    <a:pt x="4761961" y="964383"/>
                  </a:lnTo>
                  <a:lnTo>
                    <a:pt x="4763795" y="964081"/>
                  </a:lnTo>
                  <a:lnTo>
                    <a:pt x="4765628" y="962666"/>
                  </a:lnTo>
                  <a:lnTo>
                    <a:pt x="4772963" y="961101"/>
                  </a:lnTo>
                  <a:lnTo>
                    <a:pt x="4774797" y="958163"/>
                  </a:lnTo>
                  <a:lnTo>
                    <a:pt x="4776630" y="954641"/>
                  </a:lnTo>
                  <a:lnTo>
                    <a:pt x="4778464" y="951507"/>
                  </a:lnTo>
                  <a:lnTo>
                    <a:pt x="4783965" y="949742"/>
                  </a:lnTo>
                  <a:lnTo>
                    <a:pt x="4785798" y="947118"/>
                  </a:lnTo>
                  <a:lnTo>
                    <a:pt x="4787632" y="943939"/>
                  </a:lnTo>
                  <a:lnTo>
                    <a:pt x="4789466" y="940681"/>
                  </a:lnTo>
                  <a:lnTo>
                    <a:pt x="4791299" y="937219"/>
                  </a:lnTo>
                  <a:lnTo>
                    <a:pt x="4796800" y="932587"/>
                  </a:lnTo>
                  <a:lnTo>
                    <a:pt x="4798634" y="929305"/>
                  </a:lnTo>
                  <a:lnTo>
                    <a:pt x="4800468" y="926484"/>
                  </a:lnTo>
                  <a:lnTo>
                    <a:pt x="4802301" y="923924"/>
                  </a:lnTo>
                  <a:lnTo>
                    <a:pt x="4804135" y="923623"/>
                  </a:lnTo>
                  <a:lnTo>
                    <a:pt x="4809636" y="922598"/>
                  </a:lnTo>
                  <a:lnTo>
                    <a:pt x="4811469" y="923078"/>
                  </a:lnTo>
                  <a:lnTo>
                    <a:pt x="4813303" y="922681"/>
                  </a:lnTo>
                  <a:lnTo>
                    <a:pt x="4815137" y="920312"/>
                  </a:lnTo>
                  <a:lnTo>
                    <a:pt x="4816970" y="919118"/>
                  </a:lnTo>
                  <a:lnTo>
                    <a:pt x="4822471" y="915916"/>
                  </a:lnTo>
                  <a:lnTo>
                    <a:pt x="4824305" y="913932"/>
                  </a:lnTo>
                  <a:lnTo>
                    <a:pt x="4826138" y="912095"/>
                  </a:lnTo>
                  <a:lnTo>
                    <a:pt x="4827972" y="910321"/>
                  </a:lnTo>
                  <a:lnTo>
                    <a:pt x="4829806" y="908628"/>
                  </a:lnTo>
                  <a:lnTo>
                    <a:pt x="4835307" y="906811"/>
                  </a:lnTo>
                  <a:lnTo>
                    <a:pt x="4837140" y="905148"/>
                  </a:lnTo>
                  <a:lnTo>
                    <a:pt x="4838974" y="905428"/>
                  </a:lnTo>
                  <a:lnTo>
                    <a:pt x="4840808" y="905888"/>
                  </a:lnTo>
                  <a:lnTo>
                    <a:pt x="4842641" y="906908"/>
                  </a:lnTo>
                  <a:lnTo>
                    <a:pt x="4848142" y="907307"/>
                  </a:lnTo>
                  <a:lnTo>
                    <a:pt x="4849976" y="908512"/>
                  </a:lnTo>
                  <a:lnTo>
                    <a:pt x="4851809" y="909997"/>
                  </a:lnTo>
                  <a:lnTo>
                    <a:pt x="4853643" y="911130"/>
                  </a:lnTo>
                  <a:lnTo>
                    <a:pt x="4860978" y="912232"/>
                  </a:lnTo>
                  <a:lnTo>
                    <a:pt x="4862811" y="913470"/>
                  </a:lnTo>
                  <a:lnTo>
                    <a:pt x="4864645" y="914717"/>
                  </a:lnTo>
                  <a:lnTo>
                    <a:pt x="4866479" y="915559"/>
                  </a:lnTo>
                  <a:lnTo>
                    <a:pt x="4868312" y="915881"/>
                  </a:lnTo>
                  <a:lnTo>
                    <a:pt x="4873813" y="916330"/>
                  </a:lnTo>
                  <a:lnTo>
                    <a:pt x="4875647" y="917130"/>
                  </a:lnTo>
                  <a:lnTo>
                    <a:pt x="4877480" y="917173"/>
                  </a:lnTo>
                  <a:lnTo>
                    <a:pt x="4879314" y="916933"/>
                  </a:lnTo>
                  <a:lnTo>
                    <a:pt x="4881148" y="917670"/>
                  </a:lnTo>
                  <a:lnTo>
                    <a:pt x="4886649" y="916588"/>
                  </a:lnTo>
                  <a:lnTo>
                    <a:pt x="4888482" y="915925"/>
                  </a:lnTo>
                  <a:lnTo>
                    <a:pt x="4890316" y="913556"/>
                  </a:lnTo>
                  <a:lnTo>
                    <a:pt x="4892149" y="910856"/>
                  </a:lnTo>
                  <a:lnTo>
                    <a:pt x="4893983" y="908934"/>
                  </a:lnTo>
                  <a:lnTo>
                    <a:pt x="4899484" y="906873"/>
                  </a:lnTo>
                  <a:lnTo>
                    <a:pt x="4901318" y="905626"/>
                  </a:lnTo>
                  <a:lnTo>
                    <a:pt x="4903151" y="904416"/>
                  </a:lnTo>
                  <a:lnTo>
                    <a:pt x="4904985" y="904936"/>
                  </a:lnTo>
                  <a:lnTo>
                    <a:pt x="4906819" y="904229"/>
                  </a:lnTo>
                  <a:lnTo>
                    <a:pt x="4912320" y="903992"/>
                  </a:lnTo>
                  <a:lnTo>
                    <a:pt x="4914153" y="904548"/>
                  </a:lnTo>
                  <a:lnTo>
                    <a:pt x="4915987" y="904969"/>
                  </a:lnTo>
                  <a:lnTo>
                    <a:pt x="4917820" y="903968"/>
                  </a:lnTo>
                  <a:lnTo>
                    <a:pt x="4919654" y="901742"/>
                  </a:lnTo>
                  <a:lnTo>
                    <a:pt x="4925155" y="900096"/>
                  </a:lnTo>
                  <a:lnTo>
                    <a:pt x="4926989" y="899618"/>
                  </a:lnTo>
                  <a:lnTo>
                    <a:pt x="4928822" y="898482"/>
                  </a:lnTo>
                  <a:lnTo>
                    <a:pt x="4930656" y="896201"/>
                  </a:lnTo>
                  <a:lnTo>
                    <a:pt x="4932490" y="894130"/>
                  </a:lnTo>
                  <a:lnTo>
                    <a:pt x="4937990" y="892326"/>
                  </a:lnTo>
                  <a:lnTo>
                    <a:pt x="4939824" y="890413"/>
                  </a:lnTo>
                  <a:lnTo>
                    <a:pt x="4941658" y="888781"/>
                  </a:lnTo>
                  <a:lnTo>
                    <a:pt x="4943491" y="887309"/>
                  </a:lnTo>
                  <a:lnTo>
                    <a:pt x="4945325" y="886418"/>
                  </a:lnTo>
                  <a:lnTo>
                    <a:pt x="4952660" y="885981"/>
                  </a:lnTo>
                  <a:lnTo>
                    <a:pt x="4954493" y="884954"/>
                  </a:lnTo>
                  <a:lnTo>
                    <a:pt x="4956327" y="884428"/>
                  </a:lnTo>
                  <a:lnTo>
                    <a:pt x="4958161" y="884339"/>
                  </a:lnTo>
                  <a:lnTo>
                    <a:pt x="4963661" y="883204"/>
                  </a:lnTo>
                  <a:lnTo>
                    <a:pt x="4965495" y="882863"/>
                  </a:lnTo>
                  <a:lnTo>
                    <a:pt x="4967329" y="882240"/>
                  </a:lnTo>
                  <a:lnTo>
                    <a:pt x="4969162" y="882690"/>
                  </a:lnTo>
                  <a:lnTo>
                    <a:pt x="4970996" y="883436"/>
                  </a:lnTo>
                  <a:lnTo>
                    <a:pt x="4976497" y="884863"/>
                  </a:lnTo>
                  <a:lnTo>
                    <a:pt x="4978331" y="885931"/>
                  </a:lnTo>
                  <a:lnTo>
                    <a:pt x="4980164" y="886286"/>
                  </a:lnTo>
                  <a:lnTo>
                    <a:pt x="4981998" y="886212"/>
                  </a:lnTo>
                  <a:lnTo>
                    <a:pt x="4983831" y="885892"/>
                  </a:lnTo>
                  <a:lnTo>
                    <a:pt x="4989332" y="886778"/>
                  </a:lnTo>
                  <a:lnTo>
                    <a:pt x="4991166" y="887454"/>
                  </a:lnTo>
                  <a:lnTo>
                    <a:pt x="4993000" y="887046"/>
                  </a:lnTo>
                  <a:lnTo>
                    <a:pt x="4994833" y="885520"/>
                  </a:lnTo>
                  <a:lnTo>
                    <a:pt x="4996667" y="884704"/>
                  </a:lnTo>
                  <a:lnTo>
                    <a:pt x="5002168" y="884453"/>
                  </a:lnTo>
                  <a:lnTo>
                    <a:pt x="5004001" y="883752"/>
                  </a:lnTo>
                  <a:lnTo>
                    <a:pt x="5005835" y="883401"/>
                  </a:lnTo>
                  <a:lnTo>
                    <a:pt x="5007669" y="883259"/>
                  </a:lnTo>
                  <a:lnTo>
                    <a:pt x="5009502" y="883987"/>
                  </a:lnTo>
                  <a:lnTo>
                    <a:pt x="5015003" y="886404"/>
                  </a:lnTo>
                  <a:lnTo>
                    <a:pt x="5016837" y="888859"/>
                  </a:lnTo>
                  <a:lnTo>
                    <a:pt x="5018671" y="890731"/>
                  </a:lnTo>
                  <a:lnTo>
                    <a:pt x="5020504" y="892553"/>
                  </a:lnTo>
                  <a:lnTo>
                    <a:pt x="5027839" y="894858"/>
                  </a:lnTo>
                  <a:lnTo>
                    <a:pt x="5029672" y="896519"/>
                  </a:lnTo>
                  <a:lnTo>
                    <a:pt x="5031506" y="898655"/>
                  </a:lnTo>
                  <a:lnTo>
                    <a:pt x="5033340" y="901335"/>
                  </a:lnTo>
                  <a:lnTo>
                    <a:pt x="5035173" y="902976"/>
                  </a:lnTo>
                  <a:lnTo>
                    <a:pt x="5040674" y="903265"/>
                  </a:lnTo>
                  <a:lnTo>
                    <a:pt x="5042508" y="903368"/>
                  </a:lnTo>
                  <a:lnTo>
                    <a:pt x="5044342" y="903450"/>
                  </a:lnTo>
                  <a:lnTo>
                    <a:pt x="5046175" y="903070"/>
                  </a:lnTo>
                  <a:lnTo>
                    <a:pt x="5048009" y="901926"/>
                  </a:lnTo>
                  <a:lnTo>
                    <a:pt x="5053510" y="900610"/>
                  </a:lnTo>
                  <a:lnTo>
                    <a:pt x="5055343" y="899127"/>
                  </a:lnTo>
                  <a:lnTo>
                    <a:pt x="5057177" y="897864"/>
                  </a:lnTo>
                  <a:lnTo>
                    <a:pt x="5059011" y="897978"/>
                  </a:lnTo>
                  <a:lnTo>
                    <a:pt x="5060844" y="899062"/>
                  </a:lnTo>
                  <a:lnTo>
                    <a:pt x="5066345" y="900045"/>
                  </a:lnTo>
                  <a:lnTo>
                    <a:pt x="5068179" y="899718"/>
                  </a:lnTo>
                  <a:lnTo>
                    <a:pt x="5070013" y="899262"/>
                  </a:lnTo>
                  <a:lnTo>
                    <a:pt x="5071846" y="898958"/>
                  </a:lnTo>
                  <a:lnTo>
                    <a:pt x="5073680" y="899604"/>
                  </a:lnTo>
                  <a:lnTo>
                    <a:pt x="5079181" y="900048"/>
                  </a:lnTo>
                  <a:lnTo>
                    <a:pt x="5081014" y="901144"/>
                  </a:lnTo>
                  <a:lnTo>
                    <a:pt x="5082848" y="902049"/>
                  </a:lnTo>
                  <a:lnTo>
                    <a:pt x="5084682" y="902978"/>
                  </a:lnTo>
                  <a:lnTo>
                    <a:pt x="5086515" y="903897"/>
                  </a:lnTo>
                  <a:lnTo>
                    <a:pt x="5092016" y="903797"/>
                  </a:lnTo>
                  <a:lnTo>
                    <a:pt x="5093850" y="902816"/>
                  </a:lnTo>
                  <a:lnTo>
                    <a:pt x="5095683" y="901964"/>
                  </a:lnTo>
                  <a:lnTo>
                    <a:pt x="5097517" y="901742"/>
                  </a:lnTo>
                  <a:lnTo>
                    <a:pt x="5099351" y="901194"/>
                  </a:lnTo>
                  <a:lnTo>
                    <a:pt x="5104852" y="899943"/>
                  </a:lnTo>
                  <a:lnTo>
                    <a:pt x="5106685" y="899364"/>
                  </a:lnTo>
                  <a:lnTo>
                    <a:pt x="5108519" y="898141"/>
                  </a:lnTo>
                  <a:lnTo>
                    <a:pt x="5110353" y="898720"/>
                  </a:lnTo>
                  <a:lnTo>
                    <a:pt x="5112186" y="902647"/>
                  </a:lnTo>
                  <a:lnTo>
                    <a:pt x="5117687" y="910312"/>
                  </a:lnTo>
                  <a:lnTo>
                    <a:pt x="5119521" y="919274"/>
                  </a:lnTo>
                  <a:lnTo>
                    <a:pt x="5121354" y="925472"/>
                  </a:lnTo>
                  <a:lnTo>
                    <a:pt x="5123188" y="930547"/>
                  </a:lnTo>
                  <a:lnTo>
                    <a:pt x="5125022" y="935663"/>
                  </a:lnTo>
                  <a:lnTo>
                    <a:pt x="5130523" y="941460"/>
                  </a:lnTo>
                  <a:lnTo>
                    <a:pt x="5132356" y="949087"/>
                  </a:lnTo>
                  <a:lnTo>
                    <a:pt x="5134190" y="955226"/>
                  </a:lnTo>
                  <a:lnTo>
                    <a:pt x="5136024" y="960834"/>
                  </a:lnTo>
                  <a:lnTo>
                    <a:pt x="5137857" y="966718"/>
                  </a:lnTo>
                  <a:lnTo>
                    <a:pt x="5145192" y="970366"/>
                  </a:lnTo>
                  <a:lnTo>
                    <a:pt x="5147025" y="975982"/>
                  </a:lnTo>
                  <a:lnTo>
                    <a:pt x="5148859" y="981786"/>
                  </a:lnTo>
                  <a:lnTo>
                    <a:pt x="5150693" y="987266"/>
                  </a:lnTo>
                  <a:lnTo>
                    <a:pt x="5156194" y="992867"/>
                  </a:lnTo>
                  <a:lnTo>
                    <a:pt x="5158027" y="997322"/>
                  </a:lnTo>
                  <a:lnTo>
                    <a:pt x="5159861" y="1000962"/>
                  </a:lnTo>
                  <a:lnTo>
                    <a:pt x="5161694" y="1005034"/>
                  </a:lnTo>
                  <a:lnTo>
                    <a:pt x="5163528" y="1009695"/>
                  </a:lnTo>
                  <a:lnTo>
                    <a:pt x="5169029" y="1013803"/>
                  </a:lnTo>
                  <a:lnTo>
                    <a:pt x="5170863" y="1019799"/>
                  </a:lnTo>
                  <a:lnTo>
                    <a:pt x="5172696" y="1025195"/>
                  </a:lnTo>
                  <a:lnTo>
                    <a:pt x="5174530" y="1030907"/>
                  </a:lnTo>
                  <a:lnTo>
                    <a:pt x="5176364" y="1036554"/>
                  </a:lnTo>
                  <a:lnTo>
                    <a:pt x="5181865" y="1044345"/>
                  </a:lnTo>
                  <a:lnTo>
                    <a:pt x="5183698" y="1052454"/>
                  </a:lnTo>
                  <a:lnTo>
                    <a:pt x="5185532" y="1059023"/>
                  </a:lnTo>
                  <a:lnTo>
                    <a:pt x="5187365" y="1064809"/>
                  </a:lnTo>
                  <a:lnTo>
                    <a:pt x="5189199" y="1067942"/>
                  </a:lnTo>
                  <a:lnTo>
                    <a:pt x="5194700" y="1067342"/>
                  </a:lnTo>
                  <a:lnTo>
                    <a:pt x="5196534" y="1064122"/>
                  </a:lnTo>
                  <a:lnTo>
                    <a:pt x="5198367" y="1059360"/>
                  </a:lnTo>
                  <a:lnTo>
                    <a:pt x="5200201" y="1056652"/>
                  </a:lnTo>
                  <a:lnTo>
                    <a:pt x="5202035" y="1055640"/>
                  </a:lnTo>
                  <a:lnTo>
                    <a:pt x="5207535" y="1054579"/>
                  </a:lnTo>
                  <a:lnTo>
                    <a:pt x="5209369" y="1053408"/>
                  </a:lnTo>
                  <a:lnTo>
                    <a:pt x="5211203" y="1050423"/>
                  </a:lnTo>
                  <a:lnTo>
                    <a:pt x="5213036" y="1047638"/>
                  </a:lnTo>
                  <a:lnTo>
                    <a:pt x="5214870" y="1044593"/>
                  </a:lnTo>
                  <a:lnTo>
                    <a:pt x="5220371" y="1040417"/>
                  </a:lnTo>
                  <a:lnTo>
                    <a:pt x="5222205" y="1038138"/>
                  </a:lnTo>
                  <a:lnTo>
                    <a:pt x="5224038" y="1035282"/>
                  </a:lnTo>
                  <a:lnTo>
                    <a:pt x="5225872" y="1031560"/>
                  </a:lnTo>
                  <a:lnTo>
                    <a:pt x="5227706" y="1027323"/>
                  </a:lnTo>
                  <a:lnTo>
                    <a:pt x="5233206" y="1022935"/>
                  </a:lnTo>
                  <a:lnTo>
                    <a:pt x="5235040" y="1019674"/>
                  </a:lnTo>
                  <a:lnTo>
                    <a:pt x="5236874" y="1016145"/>
                  </a:lnTo>
                  <a:lnTo>
                    <a:pt x="5238707" y="1012460"/>
                  </a:lnTo>
                  <a:lnTo>
                    <a:pt x="5240541" y="1007954"/>
                  </a:lnTo>
                  <a:lnTo>
                    <a:pt x="5246042" y="1002864"/>
                  </a:lnTo>
                  <a:lnTo>
                    <a:pt x="5247876" y="996660"/>
                  </a:lnTo>
                  <a:lnTo>
                    <a:pt x="5249709" y="990586"/>
                  </a:lnTo>
                  <a:lnTo>
                    <a:pt x="5251543" y="984358"/>
                  </a:lnTo>
                  <a:lnTo>
                    <a:pt x="5253376" y="978124"/>
                  </a:lnTo>
                  <a:lnTo>
                    <a:pt x="5258877" y="970815"/>
                  </a:lnTo>
                  <a:lnTo>
                    <a:pt x="5260711" y="963475"/>
                  </a:lnTo>
                  <a:lnTo>
                    <a:pt x="5262545" y="957720"/>
                  </a:lnTo>
                  <a:lnTo>
                    <a:pt x="5264378" y="953184"/>
                  </a:lnTo>
                  <a:lnTo>
                    <a:pt x="5266212" y="950522"/>
                  </a:lnTo>
                  <a:lnTo>
                    <a:pt x="5271713" y="948065"/>
                  </a:lnTo>
                  <a:lnTo>
                    <a:pt x="5273546" y="945446"/>
                  </a:lnTo>
                  <a:lnTo>
                    <a:pt x="5275380" y="942187"/>
                  </a:lnTo>
                  <a:lnTo>
                    <a:pt x="5277214" y="939669"/>
                  </a:lnTo>
                  <a:lnTo>
                    <a:pt x="5279047" y="936911"/>
                  </a:lnTo>
                  <a:lnTo>
                    <a:pt x="5284548" y="934343"/>
                  </a:lnTo>
                  <a:lnTo>
                    <a:pt x="5286382" y="931170"/>
                  </a:lnTo>
                  <a:lnTo>
                    <a:pt x="5288216" y="927655"/>
                  </a:lnTo>
                  <a:lnTo>
                    <a:pt x="5291883" y="925195"/>
                  </a:lnTo>
                  <a:lnTo>
                    <a:pt x="5297384" y="923438"/>
                  </a:lnTo>
                  <a:lnTo>
                    <a:pt x="5299217" y="920877"/>
                  </a:lnTo>
                  <a:lnTo>
                    <a:pt x="5301051" y="919067"/>
                  </a:lnTo>
                  <a:lnTo>
                    <a:pt x="5302885" y="917927"/>
                  </a:lnTo>
                  <a:lnTo>
                    <a:pt x="5304718" y="916472"/>
                  </a:lnTo>
                  <a:lnTo>
                    <a:pt x="5310219" y="916401"/>
                  </a:lnTo>
                  <a:lnTo>
                    <a:pt x="5312053" y="916683"/>
                  </a:lnTo>
                  <a:lnTo>
                    <a:pt x="5313887" y="917361"/>
                  </a:lnTo>
                  <a:lnTo>
                    <a:pt x="5315720" y="918777"/>
                  </a:lnTo>
                  <a:lnTo>
                    <a:pt x="5317554" y="921638"/>
                  </a:lnTo>
                  <a:lnTo>
                    <a:pt x="5323055" y="923771"/>
                  </a:lnTo>
                  <a:lnTo>
                    <a:pt x="5324888" y="926023"/>
                  </a:lnTo>
                  <a:lnTo>
                    <a:pt x="5326722" y="927386"/>
                  </a:lnTo>
                  <a:lnTo>
                    <a:pt x="5328556" y="929630"/>
                  </a:lnTo>
                  <a:lnTo>
                    <a:pt x="5330389" y="933135"/>
                  </a:lnTo>
                  <a:lnTo>
                    <a:pt x="5335890" y="936034"/>
                  </a:lnTo>
                  <a:lnTo>
                    <a:pt x="5337724" y="937505"/>
                  </a:lnTo>
                  <a:lnTo>
                    <a:pt x="5339558" y="938152"/>
                  </a:lnTo>
                  <a:lnTo>
                    <a:pt x="5341391" y="938673"/>
                  </a:lnTo>
                  <a:lnTo>
                    <a:pt x="5348726" y="938282"/>
                  </a:lnTo>
                  <a:lnTo>
                    <a:pt x="5350559" y="936227"/>
                  </a:lnTo>
                  <a:lnTo>
                    <a:pt x="5352393" y="935849"/>
                  </a:lnTo>
                  <a:lnTo>
                    <a:pt x="5354227" y="936091"/>
                  </a:lnTo>
                  <a:lnTo>
                    <a:pt x="5361561" y="938725"/>
                  </a:lnTo>
                  <a:lnTo>
                    <a:pt x="5363395" y="941121"/>
                  </a:lnTo>
                  <a:lnTo>
                    <a:pt x="5365228" y="944795"/>
                  </a:lnTo>
                  <a:lnTo>
                    <a:pt x="5367062" y="950124"/>
                  </a:lnTo>
                  <a:lnTo>
                    <a:pt x="5368896" y="956330"/>
                  </a:lnTo>
                  <a:lnTo>
                    <a:pt x="5374397" y="962465"/>
                  </a:lnTo>
                  <a:lnTo>
                    <a:pt x="5376230" y="968089"/>
                  </a:lnTo>
                  <a:lnTo>
                    <a:pt x="5378064" y="975150"/>
                  </a:lnTo>
                  <a:lnTo>
                    <a:pt x="5379898" y="981864"/>
                  </a:lnTo>
                  <a:lnTo>
                    <a:pt x="5381731" y="989261"/>
                  </a:lnTo>
                  <a:lnTo>
                    <a:pt x="5389066" y="995511"/>
                  </a:lnTo>
                  <a:lnTo>
                    <a:pt x="5390899" y="1004141"/>
                  </a:lnTo>
                  <a:lnTo>
                    <a:pt x="5392733" y="1011868"/>
                  </a:lnTo>
                  <a:lnTo>
                    <a:pt x="5394567" y="1017688"/>
                  </a:lnTo>
                  <a:lnTo>
                    <a:pt x="5400068" y="1024021"/>
                  </a:lnTo>
                  <a:lnTo>
                    <a:pt x="5401901" y="1029540"/>
                  </a:lnTo>
                  <a:lnTo>
                    <a:pt x="5403735" y="1034346"/>
                  </a:lnTo>
                  <a:lnTo>
                    <a:pt x="5405569" y="1039121"/>
                  </a:lnTo>
                  <a:lnTo>
                    <a:pt x="5407402" y="1042953"/>
                  </a:lnTo>
                  <a:lnTo>
                    <a:pt x="5412903" y="1047918"/>
                  </a:lnTo>
                  <a:lnTo>
                    <a:pt x="5414737" y="1053075"/>
                  </a:lnTo>
                  <a:lnTo>
                    <a:pt x="5416570" y="1056529"/>
                  </a:lnTo>
                  <a:lnTo>
                    <a:pt x="5418404" y="1060455"/>
                  </a:lnTo>
                  <a:lnTo>
                    <a:pt x="5420238" y="1066357"/>
                  </a:lnTo>
                  <a:lnTo>
                    <a:pt x="5425739" y="1074188"/>
                  </a:lnTo>
                  <a:lnTo>
                    <a:pt x="5427572" y="1081941"/>
                  </a:lnTo>
                  <a:lnTo>
                    <a:pt x="5429406" y="1089541"/>
                  </a:lnTo>
                  <a:lnTo>
                    <a:pt x="5431239" y="1098799"/>
                  </a:lnTo>
                  <a:lnTo>
                    <a:pt x="5433073" y="1106174"/>
                  </a:lnTo>
                  <a:lnTo>
                    <a:pt x="5440408" y="1111684"/>
                  </a:lnTo>
                  <a:lnTo>
                    <a:pt x="5442241" y="1114871"/>
                  </a:lnTo>
                  <a:lnTo>
                    <a:pt x="5444075" y="1118544"/>
                  </a:lnTo>
                  <a:lnTo>
                    <a:pt x="5445909" y="1121235"/>
                  </a:lnTo>
                  <a:lnTo>
                    <a:pt x="5451410" y="1121146"/>
                  </a:lnTo>
                  <a:lnTo>
                    <a:pt x="5453243" y="1121174"/>
                  </a:lnTo>
                  <a:lnTo>
                    <a:pt x="5455077" y="1120947"/>
                  </a:lnTo>
                  <a:lnTo>
                    <a:pt x="5456910" y="1120463"/>
                  </a:lnTo>
                  <a:lnTo>
                    <a:pt x="5458744" y="1118318"/>
                  </a:lnTo>
                  <a:lnTo>
                    <a:pt x="5464245" y="1117932"/>
                  </a:lnTo>
                  <a:lnTo>
                    <a:pt x="5466079" y="1114291"/>
                  </a:lnTo>
                  <a:lnTo>
                    <a:pt x="5467912" y="1110387"/>
                  </a:lnTo>
                  <a:lnTo>
                    <a:pt x="5469746" y="1105408"/>
                  </a:lnTo>
                  <a:lnTo>
                    <a:pt x="5471580" y="1100543"/>
                  </a:lnTo>
                  <a:lnTo>
                    <a:pt x="5477080" y="1097020"/>
                  </a:lnTo>
                  <a:lnTo>
                    <a:pt x="5478914" y="1093226"/>
                  </a:lnTo>
                  <a:lnTo>
                    <a:pt x="5480748" y="1090045"/>
                  </a:lnTo>
                  <a:lnTo>
                    <a:pt x="5482581" y="1086086"/>
                  </a:lnTo>
                  <a:lnTo>
                    <a:pt x="5484415" y="1081301"/>
                  </a:lnTo>
                  <a:lnTo>
                    <a:pt x="5489916" y="1078353"/>
                  </a:lnTo>
                  <a:lnTo>
                    <a:pt x="5491750" y="1075510"/>
                  </a:lnTo>
                  <a:lnTo>
                    <a:pt x="5493583" y="1070897"/>
                  </a:lnTo>
                  <a:lnTo>
                    <a:pt x="5495417" y="1066142"/>
                  </a:lnTo>
                  <a:lnTo>
                    <a:pt x="5497251" y="1061160"/>
                  </a:lnTo>
                  <a:lnTo>
                    <a:pt x="5502751" y="1054789"/>
                  </a:lnTo>
                  <a:lnTo>
                    <a:pt x="5504585" y="1047497"/>
                  </a:lnTo>
                  <a:lnTo>
                    <a:pt x="5506419" y="1040645"/>
                  </a:lnTo>
                  <a:lnTo>
                    <a:pt x="5508252" y="1033808"/>
                  </a:lnTo>
                  <a:lnTo>
                    <a:pt x="5515587" y="1026085"/>
                  </a:lnTo>
                  <a:lnTo>
                    <a:pt x="5517421" y="1019020"/>
                  </a:lnTo>
                  <a:lnTo>
                    <a:pt x="5519254" y="1012767"/>
                  </a:lnTo>
                  <a:lnTo>
                    <a:pt x="5521088" y="1007831"/>
                  </a:lnTo>
                  <a:lnTo>
                    <a:pt x="5522921" y="1002076"/>
                  </a:lnTo>
                  <a:lnTo>
                    <a:pt x="5528422" y="996567"/>
                  </a:lnTo>
                  <a:lnTo>
                    <a:pt x="5530256" y="992865"/>
                  </a:lnTo>
                  <a:lnTo>
                    <a:pt x="5532090" y="987466"/>
                  </a:lnTo>
                  <a:lnTo>
                    <a:pt x="5533923" y="983302"/>
                  </a:lnTo>
                  <a:lnTo>
                    <a:pt x="5535757" y="979741"/>
                  </a:lnTo>
                  <a:lnTo>
                    <a:pt x="5541258" y="976252"/>
                  </a:lnTo>
                  <a:lnTo>
                    <a:pt x="5543091" y="971443"/>
                  </a:lnTo>
                  <a:lnTo>
                    <a:pt x="5544925" y="967578"/>
                  </a:lnTo>
                  <a:lnTo>
                    <a:pt x="5546759" y="964000"/>
                  </a:lnTo>
                  <a:lnTo>
                    <a:pt x="5548592" y="960757"/>
                  </a:lnTo>
                  <a:lnTo>
                    <a:pt x="5554093" y="957253"/>
                  </a:lnTo>
                  <a:lnTo>
                    <a:pt x="5555927" y="953575"/>
                  </a:lnTo>
                  <a:lnTo>
                    <a:pt x="5557761" y="949002"/>
                  </a:lnTo>
                  <a:lnTo>
                    <a:pt x="5559594" y="945206"/>
                  </a:lnTo>
                  <a:lnTo>
                    <a:pt x="5561428" y="941417"/>
                  </a:lnTo>
                  <a:lnTo>
                    <a:pt x="5566929" y="938981"/>
                  </a:lnTo>
                  <a:lnTo>
                    <a:pt x="5568762" y="936305"/>
                  </a:lnTo>
                  <a:lnTo>
                    <a:pt x="5570596" y="933363"/>
                  </a:lnTo>
                  <a:lnTo>
                    <a:pt x="5572430" y="931558"/>
                  </a:lnTo>
                  <a:lnTo>
                    <a:pt x="5574263" y="930641"/>
                  </a:lnTo>
                  <a:lnTo>
                    <a:pt x="5579764" y="929458"/>
                  </a:lnTo>
                  <a:lnTo>
                    <a:pt x="5581598" y="929021"/>
                  </a:lnTo>
                  <a:lnTo>
                    <a:pt x="5583432" y="928972"/>
                  </a:lnTo>
                  <a:lnTo>
                    <a:pt x="5585265" y="928455"/>
                  </a:lnTo>
                  <a:lnTo>
                    <a:pt x="5587099" y="927667"/>
                  </a:lnTo>
                  <a:lnTo>
                    <a:pt x="5592600" y="926864"/>
                  </a:lnTo>
                  <a:lnTo>
                    <a:pt x="5594433" y="925772"/>
                  </a:lnTo>
                  <a:lnTo>
                    <a:pt x="5596267" y="925754"/>
                  </a:lnTo>
                  <a:lnTo>
                    <a:pt x="5598101" y="925591"/>
                  </a:lnTo>
                  <a:lnTo>
                    <a:pt x="5599934" y="926563"/>
                  </a:lnTo>
                  <a:lnTo>
                    <a:pt x="5605435" y="926543"/>
                  </a:lnTo>
                  <a:lnTo>
                    <a:pt x="5607269" y="926468"/>
                  </a:lnTo>
                  <a:lnTo>
                    <a:pt x="5609103" y="927174"/>
                  </a:lnTo>
                  <a:lnTo>
                    <a:pt x="5610936" y="927244"/>
                  </a:lnTo>
                  <a:lnTo>
                    <a:pt x="5612770" y="927069"/>
                  </a:lnTo>
                  <a:lnTo>
                    <a:pt x="5618271" y="926844"/>
                  </a:lnTo>
                  <a:lnTo>
                    <a:pt x="5620104" y="926311"/>
                  </a:lnTo>
                  <a:lnTo>
                    <a:pt x="5621938" y="926010"/>
                  </a:lnTo>
                  <a:lnTo>
                    <a:pt x="5623772" y="925738"/>
                  </a:lnTo>
                  <a:lnTo>
                    <a:pt x="5625605" y="925057"/>
                  </a:lnTo>
                  <a:lnTo>
                    <a:pt x="5632940" y="924960"/>
                  </a:lnTo>
                  <a:lnTo>
                    <a:pt x="5634773" y="925014"/>
                  </a:lnTo>
                  <a:lnTo>
                    <a:pt x="5636607" y="924908"/>
                  </a:lnTo>
                  <a:lnTo>
                    <a:pt x="5638441" y="924624"/>
                  </a:lnTo>
                  <a:lnTo>
                    <a:pt x="5643942" y="923962"/>
                  </a:lnTo>
                  <a:lnTo>
                    <a:pt x="5645775" y="923058"/>
                  </a:lnTo>
                  <a:lnTo>
                    <a:pt x="5647609" y="922040"/>
                  </a:lnTo>
                  <a:lnTo>
                    <a:pt x="5649443" y="921285"/>
                  </a:lnTo>
                  <a:lnTo>
                    <a:pt x="5651276" y="920532"/>
                  </a:lnTo>
                  <a:lnTo>
                    <a:pt x="5656777" y="920021"/>
                  </a:lnTo>
                  <a:lnTo>
                    <a:pt x="5658611" y="920248"/>
                  </a:lnTo>
                  <a:lnTo>
                    <a:pt x="5660444" y="919946"/>
                  </a:lnTo>
                  <a:lnTo>
                    <a:pt x="5662278" y="918948"/>
                  </a:lnTo>
                  <a:lnTo>
                    <a:pt x="5664112" y="918184"/>
                  </a:lnTo>
                  <a:lnTo>
                    <a:pt x="5669613" y="917214"/>
                  </a:lnTo>
                  <a:lnTo>
                    <a:pt x="5671446" y="916092"/>
                  </a:lnTo>
                  <a:lnTo>
                    <a:pt x="5673280" y="916053"/>
                  </a:lnTo>
                  <a:lnTo>
                    <a:pt x="5675114" y="914238"/>
                  </a:lnTo>
                  <a:lnTo>
                    <a:pt x="5676947" y="915230"/>
                  </a:lnTo>
                  <a:lnTo>
                    <a:pt x="5682448" y="916941"/>
                  </a:lnTo>
                  <a:lnTo>
                    <a:pt x="5684282" y="918076"/>
                  </a:lnTo>
                  <a:lnTo>
                    <a:pt x="5686115" y="917201"/>
                  </a:lnTo>
                  <a:lnTo>
                    <a:pt x="5687949" y="915298"/>
                  </a:lnTo>
                  <a:lnTo>
                    <a:pt x="5689783" y="912962"/>
                  </a:lnTo>
                  <a:lnTo>
                    <a:pt x="5697117" y="911617"/>
                  </a:lnTo>
                  <a:lnTo>
                    <a:pt x="5698951" y="909697"/>
                  </a:lnTo>
                  <a:lnTo>
                    <a:pt x="5700784" y="908886"/>
                  </a:lnTo>
                  <a:lnTo>
                    <a:pt x="5702618" y="907424"/>
                  </a:lnTo>
                  <a:lnTo>
                    <a:pt x="5708119" y="905676"/>
                  </a:lnTo>
                  <a:lnTo>
                    <a:pt x="5709953" y="903705"/>
                  </a:lnTo>
                  <a:lnTo>
                    <a:pt x="5711786" y="901645"/>
                  </a:lnTo>
                  <a:lnTo>
                    <a:pt x="5713620" y="899253"/>
                  </a:lnTo>
                  <a:lnTo>
                    <a:pt x="5715454" y="897155"/>
                  </a:lnTo>
                  <a:lnTo>
                    <a:pt x="5720955" y="894639"/>
                  </a:lnTo>
                  <a:lnTo>
                    <a:pt x="5722788" y="892619"/>
                  </a:lnTo>
                  <a:lnTo>
                    <a:pt x="5724622" y="890358"/>
                  </a:lnTo>
                  <a:lnTo>
                    <a:pt x="5726455" y="888648"/>
                  </a:lnTo>
                  <a:lnTo>
                    <a:pt x="5728289" y="886436"/>
                  </a:lnTo>
                  <a:lnTo>
                    <a:pt x="5733790" y="883747"/>
                  </a:lnTo>
                  <a:lnTo>
                    <a:pt x="5735624" y="880400"/>
                  </a:lnTo>
                  <a:lnTo>
                    <a:pt x="5737457" y="877011"/>
                  </a:lnTo>
                  <a:lnTo>
                    <a:pt x="5739291" y="873351"/>
                  </a:lnTo>
                  <a:lnTo>
                    <a:pt x="5741125" y="869800"/>
                  </a:lnTo>
                  <a:lnTo>
                    <a:pt x="5746625" y="866100"/>
                  </a:lnTo>
                  <a:lnTo>
                    <a:pt x="5748459" y="863360"/>
                  </a:lnTo>
                  <a:lnTo>
                    <a:pt x="5750293" y="860579"/>
                  </a:lnTo>
                  <a:lnTo>
                    <a:pt x="5752126" y="857652"/>
                  </a:lnTo>
                  <a:lnTo>
                    <a:pt x="5753960" y="855069"/>
                  </a:lnTo>
                  <a:lnTo>
                    <a:pt x="5759461" y="849741"/>
                  </a:lnTo>
                  <a:lnTo>
                    <a:pt x="5761295" y="843011"/>
                  </a:lnTo>
                  <a:lnTo>
                    <a:pt x="5763128" y="837834"/>
                  </a:lnTo>
                  <a:lnTo>
                    <a:pt x="5764962" y="833563"/>
                  </a:lnTo>
                  <a:lnTo>
                    <a:pt x="5766796" y="830399"/>
                  </a:lnTo>
                  <a:lnTo>
                    <a:pt x="5772296" y="827161"/>
                  </a:lnTo>
                  <a:lnTo>
                    <a:pt x="5774130" y="823833"/>
                  </a:lnTo>
                  <a:lnTo>
                    <a:pt x="5775964" y="820770"/>
                  </a:lnTo>
                  <a:lnTo>
                    <a:pt x="5777797" y="817460"/>
                  </a:lnTo>
                  <a:lnTo>
                    <a:pt x="5779631" y="815455"/>
                  </a:lnTo>
                  <a:lnTo>
                    <a:pt x="5785132" y="813766"/>
                  </a:lnTo>
                  <a:lnTo>
                    <a:pt x="5786966" y="812475"/>
                  </a:lnTo>
                  <a:lnTo>
                    <a:pt x="5788799" y="811621"/>
                  </a:lnTo>
                  <a:lnTo>
                    <a:pt x="5790633" y="811297"/>
                  </a:lnTo>
                  <a:lnTo>
                    <a:pt x="5792466" y="811026"/>
                  </a:lnTo>
                  <a:lnTo>
                    <a:pt x="5797967" y="810525"/>
                  </a:lnTo>
                  <a:lnTo>
                    <a:pt x="5799801" y="810067"/>
                  </a:lnTo>
                  <a:lnTo>
                    <a:pt x="5801635" y="810144"/>
                  </a:lnTo>
                  <a:lnTo>
                    <a:pt x="5803468" y="809932"/>
                  </a:lnTo>
                  <a:lnTo>
                    <a:pt x="5805302" y="809748"/>
                  </a:lnTo>
                  <a:lnTo>
                    <a:pt x="5812636" y="809080"/>
                  </a:lnTo>
                  <a:lnTo>
                    <a:pt x="5814470" y="808449"/>
                  </a:lnTo>
                  <a:lnTo>
                    <a:pt x="5816304" y="807903"/>
                  </a:lnTo>
                  <a:lnTo>
                    <a:pt x="5818137" y="809472"/>
                  </a:lnTo>
                  <a:lnTo>
                    <a:pt x="5823638" y="810012"/>
                  </a:lnTo>
                  <a:lnTo>
                    <a:pt x="5825472" y="811640"/>
                  </a:lnTo>
                  <a:lnTo>
                    <a:pt x="5827306" y="812801"/>
                  </a:lnTo>
                  <a:lnTo>
                    <a:pt x="5829139" y="813415"/>
                  </a:lnTo>
                  <a:lnTo>
                    <a:pt x="5830973" y="814346"/>
                  </a:lnTo>
                  <a:lnTo>
                    <a:pt x="5836474" y="815971"/>
                  </a:lnTo>
                  <a:lnTo>
                    <a:pt x="5838307" y="817499"/>
                  </a:lnTo>
                  <a:lnTo>
                    <a:pt x="5840141" y="818190"/>
                  </a:lnTo>
                  <a:lnTo>
                    <a:pt x="5841975" y="818128"/>
                  </a:lnTo>
                  <a:lnTo>
                    <a:pt x="5843808" y="818911"/>
                  </a:lnTo>
                  <a:lnTo>
                    <a:pt x="5849309" y="820321"/>
                  </a:lnTo>
                  <a:lnTo>
                    <a:pt x="5851143" y="821443"/>
                  </a:lnTo>
                  <a:lnTo>
                    <a:pt x="5852977" y="821695"/>
                  </a:lnTo>
                  <a:lnTo>
                    <a:pt x="5854810" y="822849"/>
                  </a:lnTo>
                  <a:lnTo>
                    <a:pt x="5856644" y="823546"/>
                  </a:lnTo>
                  <a:lnTo>
                    <a:pt x="5862145" y="824388"/>
                  </a:lnTo>
                  <a:lnTo>
                    <a:pt x="5863978" y="825581"/>
                  </a:lnTo>
                  <a:lnTo>
                    <a:pt x="5865812" y="826591"/>
                  </a:lnTo>
                  <a:lnTo>
                    <a:pt x="5867646" y="827135"/>
                  </a:lnTo>
                  <a:lnTo>
                    <a:pt x="5869479" y="827831"/>
                  </a:lnTo>
                  <a:lnTo>
                    <a:pt x="5874980" y="828031"/>
                  </a:lnTo>
                  <a:lnTo>
                    <a:pt x="5876814" y="829652"/>
                  </a:lnTo>
                  <a:lnTo>
                    <a:pt x="5878648" y="831024"/>
                  </a:lnTo>
                  <a:lnTo>
                    <a:pt x="5880481" y="832450"/>
                  </a:lnTo>
                  <a:lnTo>
                    <a:pt x="5882315" y="833857"/>
                  </a:lnTo>
                  <a:lnTo>
                    <a:pt x="5887816" y="835843"/>
                  </a:lnTo>
                  <a:lnTo>
                    <a:pt x="5889649" y="837584"/>
                  </a:lnTo>
                  <a:lnTo>
                    <a:pt x="5891483" y="839139"/>
                  </a:lnTo>
                  <a:lnTo>
                    <a:pt x="5893317" y="840623"/>
                  </a:lnTo>
                  <a:lnTo>
                    <a:pt x="5895150" y="840127"/>
                  </a:lnTo>
                  <a:lnTo>
                    <a:pt x="5900651" y="840413"/>
                  </a:lnTo>
                  <a:lnTo>
                    <a:pt x="5902485" y="839814"/>
                  </a:lnTo>
                  <a:lnTo>
                    <a:pt x="5904318" y="839307"/>
                  </a:lnTo>
                  <a:lnTo>
                    <a:pt x="5906152" y="839835"/>
                  </a:lnTo>
                  <a:lnTo>
                    <a:pt x="5907986" y="840308"/>
                  </a:lnTo>
                  <a:lnTo>
                    <a:pt x="5913487" y="840790"/>
                  </a:lnTo>
                  <a:lnTo>
                    <a:pt x="5915320" y="841831"/>
                  </a:lnTo>
                  <a:lnTo>
                    <a:pt x="5917154" y="844252"/>
                  </a:lnTo>
                  <a:lnTo>
                    <a:pt x="5918988" y="847539"/>
                  </a:lnTo>
                  <a:lnTo>
                    <a:pt x="5920821" y="850492"/>
                  </a:lnTo>
                  <a:lnTo>
                    <a:pt x="5926322" y="851034"/>
                  </a:lnTo>
                  <a:lnTo>
                    <a:pt x="5928156" y="851790"/>
                  </a:lnTo>
                  <a:lnTo>
                    <a:pt x="5929989" y="852091"/>
                  </a:lnTo>
                  <a:lnTo>
                    <a:pt x="5931823" y="851484"/>
                  </a:lnTo>
                  <a:lnTo>
                    <a:pt x="5933657" y="851626"/>
                  </a:lnTo>
                  <a:lnTo>
                    <a:pt x="5939158" y="851515"/>
                  </a:lnTo>
                  <a:lnTo>
                    <a:pt x="5940991" y="850404"/>
                  </a:lnTo>
                  <a:lnTo>
                    <a:pt x="5942825" y="849765"/>
                  </a:lnTo>
                  <a:lnTo>
                    <a:pt x="5944659" y="848786"/>
                  </a:lnTo>
                  <a:lnTo>
                    <a:pt x="5946492" y="847741"/>
                  </a:lnTo>
                  <a:lnTo>
                    <a:pt x="5951993" y="846459"/>
                  </a:lnTo>
                  <a:lnTo>
                    <a:pt x="5953827" y="844000"/>
                  </a:lnTo>
                  <a:lnTo>
                    <a:pt x="5955660" y="841566"/>
                  </a:lnTo>
                  <a:lnTo>
                    <a:pt x="5959328" y="838565"/>
                  </a:lnTo>
                  <a:lnTo>
                    <a:pt x="5964829" y="836012"/>
                  </a:lnTo>
                  <a:lnTo>
                    <a:pt x="5966662" y="833109"/>
                  </a:lnTo>
                  <a:lnTo>
                    <a:pt x="5968496" y="830910"/>
                  </a:lnTo>
                  <a:lnTo>
                    <a:pt x="5970329" y="829173"/>
                  </a:lnTo>
                  <a:lnTo>
                    <a:pt x="5972163" y="827293"/>
                  </a:lnTo>
                  <a:lnTo>
                    <a:pt x="5977664" y="824933"/>
                  </a:lnTo>
                  <a:lnTo>
                    <a:pt x="5979498" y="822671"/>
                  </a:lnTo>
                  <a:lnTo>
                    <a:pt x="5981331" y="819025"/>
                  </a:lnTo>
                  <a:lnTo>
                    <a:pt x="5983165" y="815060"/>
                  </a:lnTo>
                  <a:lnTo>
                    <a:pt x="5984999" y="810362"/>
                  </a:lnTo>
                  <a:lnTo>
                    <a:pt x="5990500" y="805514"/>
                  </a:lnTo>
                  <a:lnTo>
                    <a:pt x="5992333" y="800108"/>
                  </a:lnTo>
                  <a:lnTo>
                    <a:pt x="5994167" y="794851"/>
                  </a:lnTo>
                  <a:lnTo>
                    <a:pt x="5996000" y="788757"/>
                  </a:lnTo>
                  <a:lnTo>
                    <a:pt x="5997834" y="782465"/>
                  </a:lnTo>
                  <a:lnTo>
                    <a:pt x="6003335" y="775879"/>
                  </a:lnTo>
                  <a:lnTo>
                    <a:pt x="6005169" y="770707"/>
                  </a:lnTo>
                  <a:lnTo>
                    <a:pt x="6007002" y="766042"/>
                  </a:lnTo>
                  <a:lnTo>
                    <a:pt x="6008836" y="762414"/>
                  </a:lnTo>
                  <a:lnTo>
                    <a:pt x="6010670" y="758837"/>
                  </a:lnTo>
                  <a:lnTo>
                    <a:pt x="6018004" y="754959"/>
                  </a:lnTo>
                  <a:lnTo>
                    <a:pt x="6019838" y="751775"/>
                  </a:lnTo>
                  <a:lnTo>
                    <a:pt x="6021671" y="749218"/>
                  </a:lnTo>
                  <a:lnTo>
                    <a:pt x="6023505" y="746919"/>
                  </a:lnTo>
                  <a:lnTo>
                    <a:pt x="6030840" y="744293"/>
                  </a:lnTo>
                  <a:lnTo>
                    <a:pt x="6032673" y="740993"/>
                  </a:lnTo>
                  <a:lnTo>
                    <a:pt x="6034507" y="738363"/>
                  </a:lnTo>
                  <a:lnTo>
                    <a:pt x="6036340" y="735614"/>
                  </a:lnTo>
                  <a:lnTo>
                    <a:pt x="6041841" y="733230"/>
                  </a:lnTo>
                  <a:lnTo>
                    <a:pt x="6043675" y="731167"/>
                  </a:lnTo>
                  <a:lnTo>
                    <a:pt x="6045509" y="728434"/>
                  </a:lnTo>
                  <a:lnTo>
                    <a:pt x="6047342" y="725991"/>
                  </a:lnTo>
                  <a:lnTo>
                    <a:pt x="6049176" y="723175"/>
                  </a:lnTo>
                  <a:lnTo>
                    <a:pt x="6056511" y="720322"/>
                  </a:lnTo>
                  <a:lnTo>
                    <a:pt x="6058344" y="717353"/>
                  </a:lnTo>
                  <a:lnTo>
                    <a:pt x="6060178" y="715163"/>
                  </a:lnTo>
                  <a:lnTo>
                    <a:pt x="6062011" y="712969"/>
                  </a:lnTo>
                  <a:lnTo>
                    <a:pt x="6067512" y="712083"/>
                  </a:lnTo>
                  <a:lnTo>
                    <a:pt x="6069346" y="710825"/>
                  </a:lnTo>
                  <a:lnTo>
                    <a:pt x="6071180" y="709382"/>
                  </a:lnTo>
                  <a:lnTo>
                    <a:pt x="6073013" y="707907"/>
                  </a:lnTo>
                  <a:lnTo>
                    <a:pt x="6074847" y="707054"/>
                  </a:lnTo>
                  <a:lnTo>
                    <a:pt x="6080348" y="706028"/>
                  </a:lnTo>
                  <a:lnTo>
                    <a:pt x="6082181" y="705403"/>
                  </a:lnTo>
                  <a:lnTo>
                    <a:pt x="6084015" y="704605"/>
                  </a:lnTo>
                  <a:lnTo>
                    <a:pt x="6085849" y="703925"/>
                  </a:lnTo>
                  <a:lnTo>
                    <a:pt x="6087682" y="702935"/>
                  </a:lnTo>
                  <a:lnTo>
                    <a:pt x="6093183" y="701918"/>
                  </a:lnTo>
                  <a:lnTo>
                    <a:pt x="6095017" y="700725"/>
                  </a:lnTo>
                  <a:lnTo>
                    <a:pt x="6096851" y="699578"/>
                  </a:lnTo>
                  <a:lnTo>
                    <a:pt x="6098684" y="698130"/>
                  </a:lnTo>
                  <a:lnTo>
                    <a:pt x="6100518" y="695672"/>
                  </a:lnTo>
                  <a:lnTo>
                    <a:pt x="6106019" y="692739"/>
                  </a:lnTo>
                  <a:lnTo>
                    <a:pt x="6107852" y="689071"/>
                  </a:lnTo>
                  <a:lnTo>
                    <a:pt x="6109686" y="685676"/>
                  </a:lnTo>
                  <a:lnTo>
                    <a:pt x="6111520" y="682836"/>
                  </a:lnTo>
                  <a:lnTo>
                    <a:pt x="6113353" y="679785"/>
                  </a:lnTo>
                  <a:lnTo>
                    <a:pt x="6120688" y="676502"/>
                  </a:lnTo>
                  <a:lnTo>
                    <a:pt x="6122522" y="673014"/>
                  </a:lnTo>
                  <a:lnTo>
                    <a:pt x="6124355" y="669489"/>
                  </a:lnTo>
                  <a:lnTo>
                    <a:pt x="6126189" y="666072"/>
                  </a:lnTo>
                  <a:lnTo>
                    <a:pt x="6131690" y="662384"/>
                  </a:lnTo>
                  <a:lnTo>
                    <a:pt x="6133523" y="659078"/>
                  </a:lnTo>
                  <a:lnTo>
                    <a:pt x="6135357" y="654322"/>
                  </a:lnTo>
                  <a:lnTo>
                    <a:pt x="6137191" y="650236"/>
                  </a:lnTo>
                  <a:lnTo>
                    <a:pt x="6139024" y="645800"/>
                  </a:lnTo>
                  <a:lnTo>
                    <a:pt x="6144525" y="641938"/>
                  </a:lnTo>
                  <a:lnTo>
                    <a:pt x="6146359" y="638106"/>
                  </a:lnTo>
                  <a:lnTo>
                    <a:pt x="6148193" y="635027"/>
                  </a:lnTo>
                  <a:lnTo>
                    <a:pt x="6150026" y="632557"/>
                  </a:lnTo>
                  <a:lnTo>
                    <a:pt x="6151860" y="629737"/>
                  </a:lnTo>
                  <a:lnTo>
                    <a:pt x="6157361" y="626812"/>
                  </a:lnTo>
                  <a:lnTo>
                    <a:pt x="6159194" y="623672"/>
                  </a:lnTo>
                  <a:lnTo>
                    <a:pt x="6161028" y="619721"/>
                  </a:lnTo>
                  <a:lnTo>
                    <a:pt x="6162862" y="615939"/>
                  </a:lnTo>
                  <a:lnTo>
                    <a:pt x="6164695" y="612322"/>
                  </a:lnTo>
                  <a:lnTo>
                    <a:pt x="6170196" y="609497"/>
                  </a:lnTo>
                  <a:lnTo>
                    <a:pt x="6172030" y="607586"/>
                  </a:lnTo>
                  <a:lnTo>
                    <a:pt x="6173863" y="605530"/>
                  </a:lnTo>
                  <a:lnTo>
                    <a:pt x="6175697" y="603625"/>
                  </a:lnTo>
                  <a:lnTo>
                    <a:pt x="6177531" y="602284"/>
                  </a:lnTo>
                  <a:lnTo>
                    <a:pt x="6183032" y="601337"/>
                  </a:lnTo>
                  <a:lnTo>
                    <a:pt x="6184865" y="600211"/>
                  </a:lnTo>
                  <a:lnTo>
                    <a:pt x="6186699" y="599337"/>
                  </a:lnTo>
                  <a:lnTo>
                    <a:pt x="6188533" y="598638"/>
                  </a:lnTo>
                  <a:lnTo>
                    <a:pt x="6190366" y="598062"/>
                  </a:lnTo>
                  <a:lnTo>
                    <a:pt x="6195867" y="597777"/>
                  </a:lnTo>
                  <a:lnTo>
                    <a:pt x="6197701" y="597971"/>
                  </a:lnTo>
                  <a:lnTo>
                    <a:pt x="6199534" y="598338"/>
                  </a:lnTo>
                  <a:lnTo>
                    <a:pt x="6201368" y="598572"/>
                  </a:lnTo>
                  <a:lnTo>
                    <a:pt x="6203202" y="599011"/>
                  </a:lnTo>
                  <a:lnTo>
                    <a:pt x="6208703" y="599478"/>
                  </a:lnTo>
                  <a:lnTo>
                    <a:pt x="6210536" y="599844"/>
                  </a:lnTo>
                  <a:lnTo>
                    <a:pt x="6212370" y="601739"/>
                  </a:lnTo>
                  <a:lnTo>
                    <a:pt x="6214204" y="603707"/>
                  </a:lnTo>
                  <a:lnTo>
                    <a:pt x="6221538" y="604973"/>
                  </a:lnTo>
                  <a:lnTo>
                    <a:pt x="6223372" y="606203"/>
                  </a:lnTo>
                  <a:lnTo>
                    <a:pt x="6225205" y="607326"/>
                  </a:lnTo>
                  <a:lnTo>
                    <a:pt x="6227039" y="607591"/>
                  </a:lnTo>
                  <a:lnTo>
                    <a:pt x="6228873" y="608192"/>
                  </a:lnTo>
                  <a:lnTo>
                    <a:pt x="6234374" y="608134"/>
                  </a:lnTo>
                  <a:lnTo>
                    <a:pt x="6236207" y="607572"/>
                  </a:lnTo>
                  <a:lnTo>
                    <a:pt x="6238041" y="606755"/>
                  </a:lnTo>
                  <a:lnTo>
                    <a:pt x="6239874" y="606625"/>
                  </a:lnTo>
                  <a:lnTo>
                    <a:pt x="6241708" y="606520"/>
                  </a:lnTo>
                  <a:lnTo>
                    <a:pt x="6247209" y="606146"/>
                  </a:lnTo>
                  <a:lnTo>
                    <a:pt x="6249043" y="605488"/>
                  </a:lnTo>
                  <a:lnTo>
                    <a:pt x="6250876" y="603850"/>
                  </a:lnTo>
                  <a:lnTo>
                    <a:pt x="6252710" y="602325"/>
                  </a:lnTo>
                  <a:lnTo>
                    <a:pt x="6254544" y="600344"/>
                  </a:lnTo>
                  <a:lnTo>
                    <a:pt x="6260045" y="598287"/>
                  </a:lnTo>
                  <a:lnTo>
                    <a:pt x="6261878" y="596232"/>
                  </a:lnTo>
                  <a:lnTo>
                    <a:pt x="6263712" y="594707"/>
                  </a:lnTo>
                  <a:lnTo>
                    <a:pt x="6265545" y="593470"/>
                  </a:lnTo>
                  <a:lnTo>
                    <a:pt x="6267379" y="592622"/>
                  </a:lnTo>
                  <a:lnTo>
                    <a:pt x="6272880" y="591151"/>
                  </a:lnTo>
                  <a:lnTo>
                    <a:pt x="6274714" y="589598"/>
                  </a:lnTo>
                  <a:lnTo>
                    <a:pt x="6276547" y="589714"/>
                  </a:lnTo>
                  <a:lnTo>
                    <a:pt x="6278381" y="589240"/>
                  </a:lnTo>
                  <a:lnTo>
                    <a:pt x="6280215" y="588339"/>
                  </a:lnTo>
                  <a:lnTo>
                    <a:pt x="6285715" y="586910"/>
                  </a:lnTo>
                  <a:lnTo>
                    <a:pt x="6287549" y="585378"/>
                  </a:lnTo>
                  <a:lnTo>
                    <a:pt x="6289383" y="583498"/>
                  </a:lnTo>
                  <a:lnTo>
                    <a:pt x="6291216" y="580894"/>
                  </a:lnTo>
                  <a:lnTo>
                    <a:pt x="6293050" y="577667"/>
                  </a:lnTo>
                  <a:lnTo>
                    <a:pt x="6300385" y="575294"/>
                  </a:lnTo>
                  <a:lnTo>
                    <a:pt x="6302218" y="572709"/>
                  </a:lnTo>
                  <a:lnTo>
                    <a:pt x="6304052" y="569296"/>
                  </a:lnTo>
                  <a:lnTo>
                    <a:pt x="6305885" y="566205"/>
                  </a:lnTo>
                  <a:lnTo>
                    <a:pt x="6311386" y="562959"/>
                  </a:lnTo>
                  <a:lnTo>
                    <a:pt x="6313220" y="560910"/>
                  </a:lnTo>
                  <a:lnTo>
                    <a:pt x="6315054" y="559256"/>
                  </a:lnTo>
                  <a:lnTo>
                    <a:pt x="6316887" y="557535"/>
                  </a:lnTo>
                  <a:lnTo>
                    <a:pt x="6318721" y="555938"/>
                  </a:lnTo>
                  <a:lnTo>
                    <a:pt x="6324222" y="554260"/>
                  </a:lnTo>
                  <a:lnTo>
                    <a:pt x="6326056" y="552328"/>
                  </a:lnTo>
                  <a:lnTo>
                    <a:pt x="6327889" y="550592"/>
                  </a:lnTo>
                  <a:lnTo>
                    <a:pt x="6329723" y="548946"/>
                  </a:lnTo>
                  <a:lnTo>
                    <a:pt x="6331556" y="547325"/>
                  </a:lnTo>
                  <a:lnTo>
                    <a:pt x="6337057" y="545313"/>
                  </a:lnTo>
                  <a:lnTo>
                    <a:pt x="6338891" y="543915"/>
                  </a:lnTo>
                  <a:lnTo>
                    <a:pt x="6340725" y="542478"/>
                  </a:lnTo>
                  <a:lnTo>
                    <a:pt x="6342558" y="541183"/>
                  </a:lnTo>
                  <a:lnTo>
                    <a:pt x="6344392" y="539554"/>
                  </a:lnTo>
                  <a:lnTo>
                    <a:pt x="6349893" y="537766"/>
                  </a:lnTo>
                  <a:lnTo>
                    <a:pt x="6351726" y="537132"/>
                  </a:lnTo>
                  <a:lnTo>
                    <a:pt x="6353560" y="535646"/>
                  </a:lnTo>
                  <a:lnTo>
                    <a:pt x="6355394" y="533318"/>
                  </a:lnTo>
                  <a:lnTo>
                    <a:pt x="6357227" y="531176"/>
                  </a:lnTo>
                  <a:lnTo>
                    <a:pt x="6362728" y="529420"/>
                  </a:lnTo>
                  <a:lnTo>
                    <a:pt x="6366396" y="527989"/>
                  </a:lnTo>
                  <a:lnTo>
                    <a:pt x="6368229" y="527569"/>
                  </a:lnTo>
                  <a:lnTo>
                    <a:pt x="6370063" y="526796"/>
                  </a:lnTo>
                  <a:lnTo>
                    <a:pt x="6375564" y="526337"/>
                  </a:lnTo>
                  <a:lnTo>
                    <a:pt x="6377397" y="525977"/>
                  </a:lnTo>
                  <a:lnTo>
                    <a:pt x="6379231" y="524850"/>
                  </a:lnTo>
                  <a:lnTo>
                    <a:pt x="6381065" y="523512"/>
                  </a:lnTo>
                  <a:lnTo>
                    <a:pt x="6382898" y="522427"/>
                  </a:lnTo>
                  <a:lnTo>
                    <a:pt x="6388399" y="521682"/>
                  </a:lnTo>
                  <a:lnTo>
                    <a:pt x="6390233" y="520772"/>
                  </a:lnTo>
                  <a:lnTo>
                    <a:pt x="6392067" y="519119"/>
                  </a:lnTo>
                  <a:lnTo>
                    <a:pt x="6393900" y="517622"/>
                  </a:lnTo>
                  <a:lnTo>
                    <a:pt x="6395734" y="516183"/>
                  </a:lnTo>
                  <a:lnTo>
                    <a:pt x="6401235" y="514766"/>
                  </a:lnTo>
                  <a:lnTo>
                    <a:pt x="6403068" y="512993"/>
                  </a:lnTo>
                  <a:lnTo>
                    <a:pt x="6404902" y="511601"/>
                  </a:lnTo>
                  <a:lnTo>
                    <a:pt x="6406736" y="510209"/>
                  </a:lnTo>
                  <a:lnTo>
                    <a:pt x="6408569" y="508737"/>
                  </a:lnTo>
                  <a:lnTo>
                    <a:pt x="6414070" y="507357"/>
                  </a:lnTo>
                  <a:lnTo>
                    <a:pt x="6415904" y="506507"/>
                  </a:lnTo>
                  <a:lnTo>
                    <a:pt x="6417737" y="505001"/>
                  </a:lnTo>
                  <a:lnTo>
                    <a:pt x="6419571" y="503644"/>
                  </a:lnTo>
                  <a:lnTo>
                    <a:pt x="6421405" y="502072"/>
                  </a:lnTo>
                  <a:lnTo>
                    <a:pt x="6426906" y="500489"/>
                  </a:lnTo>
                  <a:lnTo>
                    <a:pt x="6428739" y="499158"/>
                  </a:lnTo>
                  <a:lnTo>
                    <a:pt x="6430573" y="497129"/>
                  </a:lnTo>
                  <a:lnTo>
                    <a:pt x="6432407" y="497221"/>
                  </a:lnTo>
                  <a:lnTo>
                    <a:pt x="6434240" y="496418"/>
                  </a:lnTo>
                  <a:lnTo>
                    <a:pt x="6439741" y="494842"/>
                  </a:lnTo>
                  <a:lnTo>
                    <a:pt x="6441575" y="493520"/>
                  </a:lnTo>
                  <a:lnTo>
                    <a:pt x="6443408" y="492199"/>
                  </a:lnTo>
                  <a:lnTo>
                    <a:pt x="6445242" y="491447"/>
                  </a:lnTo>
                  <a:lnTo>
                    <a:pt x="6447076" y="491433"/>
                  </a:lnTo>
                  <a:lnTo>
                    <a:pt x="6452577" y="491398"/>
                  </a:lnTo>
                  <a:lnTo>
                    <a:pt x="6454410" y="490396"/>
                  </a:lnTo>
                  <a:lnTo>
                    <a:pt x="6456244" y="490367"/>
                  </a:lnTo>
                  <a:lnTo>
                    <a:pt x="6458078" y="490696"/>
                  </a:lnTo>
                  <a:lnTo>
                    <a:pt x="6459911" y="491298"/>
                  </a:lnTo>
                  <a:lnTo>
                    <a:pt x="6465412" y="491851"/>
                  </a:lnTo>
                  <a:lnTo>
                    <a:pt x="6467246" y="492383"/>
                  </a:lnTo>
                  <a:lnTo>
                    <a:pt x="6469079" y="492986"/>
                  </a:lnTo>
                  <a:lnTo>
                    <a:pt x="6470913" y="493053"/>
                  </a:lnTo>
                  <a:lnTo>
                    <a:pt x="6472747" y="492904"/>
                  </a:lnTo>
                  <a:lnTo>
                    <a:pt x="6480081" y="493352"/>
                  </a:lnTo>
                  <a:lnTo>
                    <a:pt x="6481915" y="493782"/>
                  </a:lnTo>
                  <a:lnTo>
                    <a:pt x="6483749" y="494255"/>
                  </a:lnTo>
                  <a:lnTo>
                    <a:pt x="6485582" y="494775"/>
                  </a:lnTo>
                  <a:lnTo>
                    <a:pt x="6491083" y="494180"/>
                  </a:lnTo>
                  <a:lnTo>
                    <a:pt x="6492917" y="493208"/>
                  </a:lnTo>
                  <a:lnTo>
                    <a:pt x="6494750" y="492390"/>
                  </a:lnTo>
                  <a:lnTo>
                    <a:pt x="6496584" y="491720"/>
                  </a:lnTo>
                  <a:lnTo>
                    <a:pt x="6498418" y="490677"/>
                  </a:lnTo>
                  <a:lnTo>
                    <a:pt x="6503919" y="489673"/>
                  </a:lnTo>
                  <a:lnTo>
                    <a:pt x="6505752" y="488717"/>
                  </a:lnTo>
                  <a:lnTo>
                    <a:pt x="6507586" y="487480"/>
                  </a:lnTo>
                  <a:lnTo>
                    <a:pt x="6509419" y="486492"/>
                  </a:lnTo>
                  <a:lnTo>
                    <a:pt x="6511253" y="484115"/>
                  </a:lnTo>
                  <a:lnTo>
                    <a:pt x="6516754" y="482060"/>
                  </a:lnTo>
                  <a:lnTo>
                    <a:pt x="6518588" y="480909"/>
                  </a:lnTo>
                  <a:lnTo>
                    <a:pt x="6520421" y="479333"/>
                  </a:lnTo>
                  <a:lnTo>
                    <a:pt x="6522255" y="477775"/>
                  </a:lnTo>
                  <a:lnTo>
                    <a:pt x="6524089" y="474457"/>
                  </a:lnTo>
                  <a:lnTo>
                    <a:pt x="6529590" y="470610"/>
                  </a:lnTo>
                  <a:lnTo>
                    <a:pt x="6531423" y="466666"/>
                  </a:lnTo>
                  <a:lnTo>
                    <a:pt x="6533257" y="463501"/>
                  </a:lnTo>
                  <a:lnTo>
                    <a:pt x="6535090" y="459489"/>
                  </a:lnTo>
                  <a:lnTo>
                    <a:pt x="6536924" y="455390"/>
                  </a:lnTo>
                  <a:lnTo>
                    <a:pt x="6542425" y="451614"/>
                  </a:lnTo>
                  <a:lnTo>
                    <a:pt x="6544259" y="447662"/>
                  </a:lnTo>
                  <a:lnTo>
                    <a:pt x="6546092" y="443617"/>
                  </a:lnTo>
                  <a:lnTo>
                    <a:pt x="6547926" y="440150"/>
                  </a:lnTo>
                  <a:lnTo>
                    <a:pt x="6549760" y="437123"/>
                  </a:lnTo>
                  <a:lnTo>
                    <a:pt x="6555260" y="434111"/>
                  </a:lnTo>
                  <a:lnTo>
                    <a:pt x="6557094" y="430341"/>
                  </a:lnTo>
                  <a:lnTo>
                    <a:pt x="6558928" y="426786"/>
                  </a:lnTo>
                  <a:lnTo>
                    <a:pt x="6560761" y="423184"/>
                  </a:lnTo>
                  <a:lnTo>
                    <a:pt x="6562595" y="418958"/>
                  </a:lnTo>
                  <a:lnTo>
                    <a:pt x="6568096" y="416104"/>
                  </a:lnTo>
                  <a:lnTo>
                    <a:pt x="6569930" y="413406"/>
                  </a:lnTo>
                  <a:lnTo>
                    <a:pt x="6571763" y="411223"/>
                  </a:lnTo>
                  <a:lnTo>
                    <a:pt x="6573597" y="408817"/>
                  </a:lnTo>
                  <a:lnTo>
                    <a:pt x="6575430" y="405814"/>
                  </a:lnTo>
                  <a:lnTo>
                    <a:pt x="6580931" y="403253"/>
                  </a:lnTo>
                  <a:lnTo>
                    <a:pt x="6582765" y="400705"/>
                  </a:lnTo>
                  <a:lnTo>
                    <a:pt x="6584599" y="398064"/>
                  </a:lnTo>
                  <a:lnTo>
                    <a:pt x="6586432" y="395121"/>
                  </a:lnTo>
                  <a:lnTo>
                    <a:pt x="6588266" y="391941"/>
                  </a:lnTo>
                  <a:lnTo>
                    <a:pt x="6593767" y="388433"/>
                  </a:lnTo>
                  <a:lnTo>
                    <a:pt x="6595601" y="384949"/>
                  </a:lnTo>
                  <a:lnTo>
                    <a:pt x="6597434" y="381706"/>
                  </a:lnTo>
                  <a:lnTo>
                    <a:pt x="6599268" y="378937"/>
                  </a:lnTo>
                  <a:lnTo>
                    <a:pt x="6601101" y="376599"/>
                  </a:lnTo>
                  <a:lnTo>
                    <a:pt x="6606602" y="374530"/>
                  </a:lnTo>
                  <a:lnTo>
                    <a:pt x="6608436" y="372885"/>
                  </a:lnTo>
                  <a:lnTo>
                    <a:pt x="6610270" y="371887"/>
                  </a:lnTo>
                  <a:lnTo>
                    <a:pt x="6612103" y="370640"/>
                  </a:lnTo>
                  <a:lnTo>
                    <a:pt x="6613937" y="369544"/>
                  </a:lnTo>
                  <a:lnTo>
                    <a:pt x="6619438" y="368154"/>
                  </a:lnTo>
                  <a:lnTo>
                    <a:pt x="6621271" y="366357"/>
                  </a:lnTo>
                  <a:lnTo>
                    <a:pt x="6623105" y="364803"/>
                  </a:lnTo>
                  <a:lnTo>
                    <a:pt x="6626772" y="362891"/>
                  </a:lnTo>
                  <a:lnTo>
                    <a:pt x="6632273" y="361099"/>
                  </a:lnTo>
                  <a:lnTo>
                    <a:pt x="6634107" y="358522"/>
                  </a:lnTo>
                  <a:lnTo>
                    <a:pt x="6635941" y="356044"/>
                  </a:lnTo>
                  <a:lnTo>
                    <a:pt x="6637774" y="352839"/>
                  </a:lnTo>
                  <a:lnTo>
                    <a:pt x="6639608" y="349863"/>
                  </a:lnTo>
                  <a:lnTo>
                    <a:pt x="6645109" y="347478"/>
                  </a:lnTo>
                  <a:lnTo>
                    <a:pt x="6646942" y="345079"/>
                  </a:lnTo>
                  <a:lnTo>
                    <a:pt x="6648776" y="342845"/>
                  </a:lnTo>
                  <a:lnTo>
                    <a:pt x="6650610" y="339881"/>
                  </a:lnTo>
                  <a:lnTo>
                    <a:pt x="6652443" y="336497"/>
                  </a:lnTo>
                  <a:lnTo>
                    <a:pt x="6657944" y="333567"/>
                  </a:lnTo>
                  <a:lnTo>
                    <a:pt x="6659778" y="330177"/>
                  </a:lnTo>
                  <a:lnTo>
                    <a:pt x="6661612" y="326924"/>
                  </a:lnTo>
                  <a:lnTo>
                    <a:pt x="6663445" y="324226"/>
                  </a:lnTo>
                  <a:lnTo>
                    <a:pt x="6665279" y="320662"/>
                  </a:lnTo>
                  <a:lnTo>
                    <a:pt x="6670780" y="316862"/>
                  </a:lnTo>
                  <a:lnTo>
                    <a:pt x="6672613" y="313507"/>
                  </a:lnTo>
                  <a:lnTo>
                    <a:pt x="6674447" y="310216"/>
                  </a:lnTo>
                  <a:lnTo>
                    <a:pt x="6676281" y="306867"/>
                  </a:lnTo>
                  <a:lnTo>
                    <a:pt x="6678114" y="303200"/>
                  </a:lnTo>
                  <a:lnTo>
                    <a:pt x="6685449" y="299553"/>
                  </a:lnTo>
                  <a:lnTo>
                    <a:pt x="6687282" y="295922"/>
                  </a:lnTo>
                  <a:lnTo>
                    <a:pt x="6689116" y="291886"/>
                  </a:lnTo>
                  <a:lnTo>
                    <a:pt x="6690950" y="287838"/>
                  </a:lnTo>
                  <a:lnTo>
                    <a:pt x="6698284" y="283747"/>
                  </a:lnTo>
                  <a:lnTo>
                    <a:pt x="6700118" y="278763"/>
                  </a:lnTo>
                  <a:lnTo>
                    <a:pt x="6701952" y="273495"/>
                  </a:lnTo>
                  <a:lnTo>
                    <a:pt x="6703785" y="268142"/>
                  </a:lnTo>
                  <a:lnTo>
                    <a:pt x="6709286" y="262548"/>
                  </a:lnTo>
                  <a:lnTo>
                    <a:pt x="6711120" y="257020"/>
                  </a:lnTo>
                  <a:lnTo>
                    <a:pt x="6712953" y="251567"/>
                  </a:lnTo>
                  <a:lnTo>
                    <a:pt x="6714787" y="246349"/>
                  </a:lnTo>
                  <a:lnTo>
                    <a:pt x="6716621" y="240400"/>
                  </a:lnTo>
                  <a:lnTo>
                    <a:pt x="6723955" y="235615"/>
                  </a:lnTo>
                  <a:lnTo>
                    <a:pt x="6725789" y="229661"/>
                  </a:lnTo>
                  <a:lnTo>
                    <a:pt x="6727623" y="223771"/>
                  </a:lnTo>
                  <a:lnTo>
                    <a:pt x="6729456" y="217059"/>
                  </a:lnTo>
                  <a:lnTo>
                    <a:pt x="6734957" y="209494"/>
                  </a:lnTo>
                  <a:lnTo>
                    <a:pt x="6736791" y="201987"/>
                  </a:lnTo>
                  <a:lnTo>
                    <a:pt x="6738624" y="195077"/>
                  </a:lnTo>
                  <a:lnTo>
                    <a:pt x="6740458" y="188420"/>
                  </a:lnTo>
                  <a:lnTo>
                    <a:pt x="6742292" y="180667"/>
                  </a:lnTo>
                  <a:lnTo>
                    <a:pt x="6747793" y="173586"/>
                  </a:lnTo>
                  <a:lnTo>
                    <a:pt x="6749626" y="167257"/>
                  </a:lnTo>
                  <a:lnTo>
                    <a:pt x="6751460" y="161760"/>
                  </a:lnTo>
                  <a:lnTo>
                    <a:pt x="6753294" y="156865"/>
                  </a:lnTo>
                  <a:lnTo>
                    <a:pt x="6755127" y="153869"/>
                  </a:lnTo>
                  <a:lnTo>
                    <a:pt x="6760628" y="154995"/>
                  </a:lnTo>
                  <a:lnTo>
                    <a:pt x="6762462" y="154602"/>
                  </a:lnTo>
                  <a:lnTo>
                    <a:pt x="6764295" y="154665"/>
                  </a:lnTo>
                  <a:lnTo>
                    <a:pt x="6766129" y="158360"/>
                  </a:lnTo>
                  <a:lnTo>
                    <a:pt x="6767963" y="160702"/>
                  </a:lnTo>
                  <a:lnTo>
                    <a:pt x="6773464" y="161873"/>
                  </a:lnTo>
                  <a:lnTo>
                    <a:pt x="6775297" y="162270"/>
                  </a:lnTo>
                  <a:lnTo>
                    <a:pt x="6777131" y="162165"/>
                  </a:lnTo>
                  <a:lnTo>
                    <a:pt x="6778964" y="161491"/>
                  </a:lnTo>
                  <a:lnTo>
                    <a:pt x="6780798" y="161186"/>
                  </a:lnTo>
                  <a:lnTo>
                    <a:pt x="6788133" y="162184"/>
                  </a:lnTo>
                  <a:lnTo>
                    <a:pt x="6789966" y="163907"/>
                  </a:lnTo>
                  <a:lnTo>
                    <a:pt x="6791800" y="165664"/>
                  </a:lnTo>
                  <a:lnTo>
                    <a:pt x="6793634" y="165699"/>
                  </a:lnTo>
                  <a:lnTo>
                    <a:pt x="6799134" y="165252"/>
                  </a:lnTo>
                  <a:lnTo>
                    <a:pt x="6800968" y="166810"/>
                  </a:lnTo>
                  <a:lnTo>
                    <a:pt x="6802802" y="169135"/>
                  </a:lnTo>
                  <a:lnTo>
                    <a:pt x="6804635" y="173773"/>
                  </a:lnTo>
                  <a:lnTo>
                    <a:pt x="6806469" y="177738"/>
                  </a:lnTo>
                  <a:lnTo>
                    <a:pt x="6811970" y="181057"/>
                  </a:lnTo>
                  <a:lnTo>
                    <a:pt x="6813804" y="184951"/>
                  </a:lnTo>
                  <a:lnTo>
                    <a:pt x="6815637" y="189123"/>
                  </a:lnTo>
                  <a:lnTo>
                    <a:pt x="6817471" y="192783"/>
                  </a:lnTo>
                  <a:lnTo>
                    <a:pt x="6819305" y="194740"/>
                  </a:lnTo>
                  <a:lnTo>
                    <a:pt x="6824805" y="198077"/>
                  </a:lnTo>
                  <a:lnTo>
                    <a:pt x="6826639" y="201353"/>
                  </a:lnTo>
                  <a:lnTo>
                    <a:pt x="6828473" y="204062"/>
                  </a:lnTo>
                  <a:lnTo>
                    <a:pt x="6830306" y="206902"/>
                  </a:lnTo>
                  <a:lnTo>
                    <a:pt x="6832140" y="209501"/>
                  </a:lnTo>
                  <a:lnTo>
                    <a:pt x="6837641" y="211329"/>
                  </a:lnTo>
                  <a:lnTo>
                    <a:pt x="6839475" y="208803"/>
                  </a:lnTo>
                  <a:lnTo>
                    <a:pt x="6841308" y="208180"/>
                  </a:lnTo>
                  <a:lnTo>
                    <a:pt x="6843142" y="209590"/>
                  </a:lnTo>
                  <a:lnTo>
                    <a:pt x="6844975" y="209320"/>
                  </a:lnTo>
                  <a:lnTo>
                    <a:pt x="6850476" y="207872"/>
                  </a:lnTo>
                  <a:lnTo>
                    <a:pt x="6852310" y="209483"/>
                  </a:lnTo>
                  <a:lnTo>
                    <a:pt x="6854144" y="211635"/>
                  </a:lnTo>
                  <a:lnTo>
                    <a:pt x="6855977" y="213780"/>
                  </a:lnTo>
                  <a:lnTo>
                    <a:pt x="6863312" y="219325"/>
                  </a:lnTo>
                  <a:lnTo>
                    <a:pt x="6865146" y="223699"/>
                  </a:lnTo>
                  <a:lnTo>
                    <a:pt x="6866979" y="226357"/>
                  </a:lnTo>
                  <a:lnTo>
                    <a:pt x="6868813" y="227786"/>
                  </a:lnTo>
                  <a:lnTo>
                    <a:pt x="6870646" y="231481"/>
                  </a:lnTo>
                  <a:lnTo>
                    <a:pt x="6876147" y="236463"/>
                  </a:lnTo>
                  <a:lnTo>
                    <a:pt x="6877981" y="241021"/>
                  </a:lnTo>
                  <a:lnTo>
                    <a:pt x="6879815" y="244812"/>
                  </a:lnTo>
                  <a:lnTo>
                    <a:pt x="6881648" y="246663"/>
                  </a:lnTo>
                  <a:lnTo>
                    <a:pt x="6883482" y="247457"/>
                  </a:lnTo>
                  <a:lnTo>
                    <a:pt x="6888983" y="247955"/>
                  </a:lnTo>
                  <a:lnTo>
                    <a:pt x="6890816" y="248495"/>
                  </a:lnTo>
                  <a:lnTo>
                    <a:pt x="6892650" y="249219"/>
                  </a:lnTo>
                  <a:lnTo>
                    <a:pt x="6894484" y="250469"/>
                  </a:lnTo>
                  <a:lnTo>
                    <a:pt x="6896317" y="253025"/>
                  </a:lnTo>
                  <a:lnTo>
                    <a:pt x="6901818" y="257344"/>
                  </a:lnTo>
                  <a:lnTo>
                    <a:pt x="6903652" y="262857"/>
                  </a:lnTo>
                  <a:lnTo>
                    <a:pt x="6905486" y="267533"/>
                  </a:lnTo>
                  <a:lnTo>
                    <a:pt x="6907319" y="270599"/>
                  </a:lnTo>
                  <a:lnTo>
                    <a:pt x="6909153" y="273474"/>
                  </a:lnTo>
                  <a:lnTo>
                    <a:pt x="6914654" y="277335"/>
                  </a:lnTo>
                  <a:lnTo>
                    <a:pt x="6916487" y="279493"/>
                  </a:lnTo>
                  <a:lnTo>
                    <a:pt x="6918321" y="282511"/>
                  </a:lnTo>
                  <a:lnTo>
                    <a:pt x="6920155" y="285564"/>
                  </a:lnTo>
                  <a:lnTo>
                    <a:pt x="6921988" y="284831"/>
                  </a:lnTo>
                  <a:lnTo>
                    <a:pt x="6927489" y="281698"/>
                  </a:lnTo>
                  <a:lnTo>
                    <a:pt x="6929323" y="281202"/>
                  </a:lnTo>
                  <a:lnTo>
                    <a:pt x="6931157" y="278039"/>
                  </a:lnTo>
                  <a:lnTo>
                    <a:pt x="6932990" y="273654"/>
                  </a:lnTo>
                  <a:lnTo>
                    <a:pt x="6934824" y="270428"/>
                  </a:lnTo>
                  <a:lnTo>
                    <a:pt x="6940325" y="264922"/>
                  </a:lnTo>
                  <a:lnTo>
                    <a:pt x="6942158" y="261320"/>
                  </a:lnTo>
                  <a:lnTo>
                    <a:pt x="6943992" y="258432"/>
                  </a:lnTo>
                  <a:lnTo>
                    <a:pt x="6945826" y="256304"/>
                  </a:lnTo>
                  <a:lnTo>
                    <a:pt x="6947659" y="252275"/>
                  </a:lnTo>
                  <a:lnTo>
                    <a:pt x="6953160" y="247824"/>
                  </a:lnTo>
                  <a:lnTo>
                    <a:pt x="6954994" y="245314"/>
                  </a:lnTo>
                  <a:lnTo>
                    <a:pt x="6956827" y="241931"/>
                  </a:lnTo>
                  <a:lnTo>
                    <a:pt x="6958661" y="239563"/>
                  </a:lnTo>
                  <a:lnTo>
                    <a:pt x="6960495" y="237148"/>
                  </a:lnTo>
                  <a:lnTo>
                    <a:pt x="6967829" y="236701"/>
                  </a:lnTo>
                  <a:lnTo>
                    <a:pt x="6969663" y="236047"/>
                  </a:lnTo>
                  <a:lnTo>
                    <a:pt x="6971497" y="236172"/>
                  </a:lnTo>
                  <a:lnTo>
                    <a:pt x="6973330" y="234631"/>
                  </a:lnTo>
                  <a:lnTo>
                    <a:pt x="6978831" y="231782"/>
                  </a:lnTo>
                  <a:lnTo>
                    <a:pt x="6980665" y="228866"/>
                  </a:lnTo>
                  <a:lnTo>
                    <a:pt x="6982498" y="223749"/>
                  </a:lnTo>
                  <a:lnTo>
                    <a:pt x="6984332" y="218885"/>
                  </a:lnTo>
                  <a:lnTo>
                    <a:pt x="6986166" y="214722"/>
                  </a:lnTo>
                  <a:lnTo>
                    <a:pt x="6991667" y="210559"/>
                  </a:lnTo>
                  <a:lnTo>
                    <a:pt x="6993500" y="205404"/>
                  </a:lnTo>
                  <a:lnTo>
                    <a:pt x="6995334" y="200917"/>
                  </a:lnTo>
                  <a:lnTo>
                    <a:pt x="6997168" y="195464"/>
                  </a:lnTo>
                  <a:lnTo>
                    <a:pt x="6999001" y="189896"/>
                  </a:lnTo>
                  <a:lnTo>
                    <a:pt x="7004502" y="185799"/>
                  </a:lnTo>
                  <a:lnTo>
                    <a:pt x="7006336" y="182458"/>
                  </a:lnTo>
                  <a:lnTo>
                    <a:pt x="7008169" y="178915"/>
                  </a:lnTo>
                  <a:lnTo>
                    <a:pt x="7010003" y="176985"/>
                  </a:lnTo>
                  <a:lnTo>
                    <a:pt x="7011837" y="175803"/>
                  </a:lnTo>
                  <a:lnTo>
                    <a:pt x="7017338" y="176199"/>
                  </a:lnTo>
                  <a:lnTo>
                    <a:pt x="7019171" y="176462"/>
                  </a:lnTo>
                  <a:lnTo>
                    <a:pt x="7021005" y="176901"/>
                  </a:lnTo>
                  <a:lnTo>
                    <a:pt x="7022839" y="177129"/>
                  </a:lnTo>
                  <a:lnTo>
                    <a:pt x="7024672" y="177194"/>
                  </a:lnTo>
                  <a:lnTo>
                    <a:pt x="7030173" y="176684"/>
                  </a:lnTo>
                  <a:lnTo>
                    <a:pt x="7032007" y="177419"/>
                  </a:lnTo>
                  <a:lnTo>
                    <a:pt x="7035674" y="176967"/>
                  </a:lnTo>
                  <a:lnTo>
                    <a:pt x="7037508" y="175982"/>
                  </a:lnTo>
                  <a:lnTo>
                    <a:pt x="7043009" y="173887"/>
                  </a:lnTo>
                  <a:lnTo>
                    <a:pt x="7044842" y="171194"/>
                  </a:lnTo>
                  <a:lnTo>
                    <a:pt x="7046676" y="168068"/>
                  </a:lnTo>
                  <a:lnTo>
                    <a:pt x="7048509" y="165310"/>
                  </a:lnTo>
                  <a:lnTo>
                    <a:pt x="7050343" y="161743"/>
                  </a:lnTo>
                  <a:lnTo>
                    <a:pt x="7055844" y="159373"/>
                  </a:lnTo>
                  <a:lnTo>
                    <a:pt x="7057678" y="157045"/>
                  </a:lnTo>
                  <a:lnTo>
                    <a:pt x="7059511" y="154564"/>
                  </a:lnTo>
                  <a:lnTo>
                    <a:pt x="7061345" y="153370"/>
                  </a:lnTo>
                  <a:lnTo>
                    <a:pt x="7063179" y="152202"/>
                  </a:lnTo>
                  <a:lnTo>
                    <a:pt x="7068679" y="151164"/>
                  </a:lnTo>
                  <a:lnTo>
                    <a:pt x="7070513" y="149738"/>
                  </a:lnTo>
                  <a:lnTo>
                    <a:pt x="7072347" y="147538"/>
                  </a:lnTo>
                  <a:lnTo>
                    <a:pt x="7074180" y="145243"/>
                  </a:lnTo>
                  <a:lnTo>
                    <a:pt x="7076014" y="143894"/>
                  </a:lnTo>
                  <a:lnTo>
                    <a:pt x="7081515" y="143042"/>
                  </a:lnTo>
                  <a:lnTo>
                    <a:pt x="7083349" y="141462"/>
                  </a:lnTo>
                  <a:lnTo>
                    <a:pt x="7085182" y="139576"/>
                  </a:lnTo>
                  <a:lnTo>
                    <a:pt x="7087016" y="137352"/>
                  </a:lnTo>
                  <a:lnTo>
                    <a:pt x="7088850" y="133988"/>
                  </a:lnTo>
                  <a:lnTo>
                    <a:pt x="7094350" y="130440"/>
                  </a:lnTo>
                  <a:lnTo>
                    <a:pt x="7096184" y="125190"/>
                  </a:lnTo>
                  <a:lnTo>
                    <a:pt x="7098018" y="120189"/>
                  </a:lnTo>
                  <a:lnTo>
                    <a:pt x="7099851" y="114472"/>
                  </a:lnTo>
                  <a:lnTo>
                    <a:pt x="7101685" y="110128"/>
                  </a:lnTo>
                  <a:lnTo>
                    <a:pt x="7107186" y="106282"/>
                  </a:lnTo>
                  <a:lnTo>
                    <a:pt x="7109020" y="102076"/>
                  </a:lnTo>
                  <a:lnTo>
                    <a:pt x="7110853" y="98171"/>
                  </a:lnTo>
                  <a:lnTo>
                    <a:pt x="7112687" y="94306"/>
                  </a:lnTo>
                  <a:lnTo>
                    <a:pt x="7114520" y="90952"/>
                  </a:lnTo>
                  <a:lnTo>
                    <a:pt x="7120021" y="88245"/>
                  </a:lnTo>
                  <a:lnTo>
                    <a:pt x="7121855" y="85678"/>
                  </a:lnTo>
                  <a:lnTo>
                    <a:pt x="7123689" y="82417"/>
                  </a:lnTo>
                  <a:lnTo>
                    <a:pt x="7125522" y="80238"/>
                  </a:lnTo>
                  <a:lnTo>
                    <a:pt x="7127356" y="77512"/>
                  </a:lnTo>
                  <a:lnTo>
                    <a:pt x="7132857" y="73861"/>
                  </a:lnTo>
                  <a:lnTo>
                    <a:pt x="7134691" y="70594"/>
                  </a:lnTo>
                  <a:lnTo>
                    <a:pt x="7136524" y="66939"/>
                  </a:lnTo>
                  <a:lnTo>
                    <a:pt x="7138358" y="63350"/>
                  </a:lnTo>
                  <a:lnTo>
                    <a:pt x="7140191" y="59648"/>
                  </a:lnTo>
                  <a:lnTo>
                    <a:pt x="7147526" y="56315"/>
                  </a:lnTo>
                  <a:lnTo>
                    <a:pt x="7149360" y="53782"/>
                  </a:lnTo>
                  <a:lnTo>
                    <a:pt x="7151193" y="52595"/>
                  </a:lnTo>
                  <a:lnTo>
                    <a:pt x="7153027" y="51323"/>
                  </a:lnTo>
                  <a:lnTo>
                    <a:pt x="7158528" y="49158"/>
                  </a:lnTo>
                  <a:lnTo>
                    <a:pt x="7160361" y="45990"/>
                  </a:lnTo>
                  <a:lnTo>
                    <a:pt x="7162195" y="43293"/>
                  </a:lnTo>
                  <a:lnTo>
                    <a:pt x="7164029" y="39920"/>
                  </a:lnTo>
                  <a:lnTo>
                    <a:pt x="7165862" y="37032"/>
                  </a:lnTo>
                  <a:lnTo>
                    <a:pt x="7171363" y="35233"/>
                  </a:lnTo>
                  <a:lnTo>
                    <a:pt x="7173197" y="33231"/>
                  </a:lnTo>
                  <a:lnTo>
                    <a:pt x="7175031" y="31392"/>
                  </a:lnTo>
                  <a:lnTo>
                    <a:pt x="7176864" y="28679"/>
                  </a:lnTo>
                  <a:lnTo>
                    <a:pt x="7178698" y="25854"/>
                  </a:lnTo>
                  <a:lnTo>
                    <a:pt x="7184199" y="22656"/>
                  </a:lnTo>
                  <a:lnTo>
                    <a:pt x="7186032" y="19179"/>
                  </a:lnTo>
                  <a:lnTo>
                    <a:pt x="7187866" y="16728"/>
                  </a:lnTo>
                  <a:lnTo>
                    <a:pt x="7189700" y="13176"/>
                  </a:lnTo>
                  <a:lnTo>
                    <a:pt x="7191533" y="10454"/>
                  </a:lnTo>
                  <a:lnTo>
                    <a:pt x="7197034" y="7689"/>
                  </a:lnTo>
                  <a:lnTo>
                    <a:pt x="7198868" y="5224"/>
                  </a:lnTo>
                  <a:lnTo>
                    <a:pt x="7200702" y="2901"/>
                  </a:lnTo>
                  <a:lnTo>
                    <a:pt x="7202535" y="1423"/>
                  </a:lnTo>
                  <a:lnTo>
                    <a:pt x="7204369" y="361"/>
                  </a:lnTo>
                  <a:lnTo>
                    <a:pt x="7209870" y="0"/>
                  </a:lnTo>
                  <a:lnTo>
                    <a:pt x="7211703" y="609"/>
                  </a:lnTo>
                  <a:lnTo>
                    <a:pt x="7213537" y="4762"/>
                  </a:lnTo>
                  <a:lnTo>
                    <a:pt x="7215371" y="11657"/>
                  </a:lnTo>
                  <a:lnTo>
                    <a:pt x="7217204" y="16634"/>
                  </a:lnTo>
                  <a:lnTo>
                    <a:pt x="7222705" y="22232"/>
                  </a:lnTo>
                  <a:lnTo>
                    <a:pt x="7224539" y="25455"/>
                  </a:lnTo>
                  <a:lnTo>
                    <a:pt x="7226372" y="28404"/>
                  </a:lnTo>
                </a:path>
              </a:pathLst>
            </a:custGeom>
            <a:ln w="25746" cap="flat">
              <a:solidFill>
                <a:srgbClr val="E67A17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pl14"/>
            <p:cNvSpPr/>
            <p:nvPr/>
          </p:nvSpPr>
          <p:spPr>
            <a:xfrm>
              <a:off x="1092795" y="1464154"/>
              <a:ext cx="7226372" cy="2122474"/>
            </a:xfrm>
            <a:custGeom>
              <a:avLst/>
              <a:gdLst/>
              <a:ahLst/>
              <a:cxnLst/>
              <a:rect l="0" t="0" r="0" b="0"/>
              <a:pathLst>
                <a:path w="7226372" h="2122474">
                  <a:moveTo>
                    <a:pt x="0" y="1415211"/>
                  </a:moveTo>
                  <a:lnTo>
                    <a:pt x="1833" y="1415368"/>
                  </a:lnTo>
                  <a:lnTo>
                    <a:pt x="3667" y="1415734"/>
                  </a:lnTo>
                  <a:lnTo>
                    <a:pt x="9168" y="1416156"/>
                  </a:lnTo>
                  <a:lnTo>
                    <a:pt x="11001" y="1416718"/>
                  </a:lnTo>
                  <a:lnTo>
                    <a:pt x="12835" y="1417159"/>
                  </a:lnTo>
                  <a:lnTo>
                    <a:pt x="14669" y="1417624"/>
                  </a:lnTo>
                  <a:lnTo>
                    <a:pt x="16502" y="1418201"/>
                  </a:lnTo>
                  <a:lnTo>
                    <a:pt x="22003" y="1418682"/>
                  </a:lnTo>
                  <a:lnTo>
                    <a:pt x="23837" y="1419310"/>
                  </a:lnTo>
                  <a:lnTo>
                    <a:pt x="25670" y="1420010"/>
                  </a:lnTo>
                  <a:lnTo>
                    <a:pt x="27504" y="1421017"/>
                  </a:lnTo>
                  <a:lnTo>
                    <a:pt x="29338" y="1422114"/>
                  </a:lnTo>
                  <a:lnTo>
                    <a:pt x="36672" y="1423322"/>
                  </a:lnTo>
                  <a:lnTo>
                    <a:pt x="38506" y="1424379"/>
                  </a:lnTo>
                  <a:lnTo>
                    <a:pt x="40340" y="1425343"/>
                  </a:lnTo>
                  <a:lnTo>
                    <a:pt x="42173" y="1426469"/>
                  </a:lnTo>
                  <a:lnTo>
                    <a:pt x="47674" y="1427320"/>
                  </a:lnTo>
                  <a:lnTo>
                    <a:pt x="49508" y="1428209"/>
                  </a:lnTo>
                  <a:lnTo>
                    <a:pt x="51341" y="1429121"/>
                  </a:lnTo>
                  <a:lnTo>
                    <a:pt x="53175" y="1429880"/>
                  </a:lnTo>
                  <a:lnTo>
                    <a:pt x="55009" y="1430615"/>
                  </a:lnTo>
                  <a:lnTo>
                    <a:pt x="60510" y="1431431"/>
                  </a:lnTo>
                  <a:lnTo>
                    <a:pt x="62343" y="1432583"/>
                  </a:lnTo>
                  <a:lnTo>
                    <a:pt x="64177" y="1433813"/>
                  </a:lnTo>
                  <a:lnTo>
                    <a:pt x="66011" y="1434972"/>
                  </a:lnTo>
                  <a:lnTo>
                    <a:pt x="67844" y="1436154"/>
                  </a:lnTo>
                  <a:lnTo>
                    <a:pt x="73345" y="1437196"/>
                  </a:lnTo>
                  <a:lnTo>
                    <a:pt x="75179" y="1438229"/>
                  </a:lnTo>
                  <a:lnTo>
                    <a:pt x="77012" y="1439163"/>
                  </a:lnTo>
                  <a:lnTo>
                    <a:pt x="78846" y="1440285"/>
                  </a:lnTo>
                  <a:lnTo>
                    <a:pt x="80680" y="1441403"/>
                  </a:lnTo>
                  <a:lnTo>
                    <a:pt x="88014" y="1442564"/>
                  </a:lnTo>
                  <a:lnTo>
                    <a:pt x="89848" y="1443673"/>
                  </a:lnTo>
                  <a:lnTo>
                    <a:pt x="91681" y="1444840"/>
                  </a:lnTo>
                  <a:lnTo>
                    <a:pt x="93515" y="1445856"/>
                  </a:lnTo>
                  <a:lnTo>
                    <a:pt x="99016" y="1446592"/>
                  </a:lnTo>
                  <a:lnTo>
                    <a:pt x="100850" y="1447375"/>
                  </a:lnTo>
                  <a:lnTo>
                    <a:pt x="102683" y="1448174"/>
                  </a:lnTo>
                  <a:lnTo>
                    <a:pt x="104517" y="1448949"/>
                  </a:lnTo>
                  <a:lnTo>
                    <a:pt x="106351" y="1450095"/>
                  </a:lnTo>
                  <a:lnTo>
                    <a:pt x="111852" y="1451281"/>
                  </a:lnTo>
                  <a:lnTo>
                    <a:pt x="113685" y="1452557"/>
                  </a:lnTo>
                  <a:lnTo>
                    <a:pt x="115519" y="1453778"/>
                  </a:lnTo>
                  <a:lnTo>
                    <a:pt x="117352" y="1455198"/>
                  </a:lnTo>
                  <a:lnTo>
                    <a:pt x="119186" y="1456557"/>
                  </a:lnTo>
                  <a:lnTo>
                    <a:pt x="124687" y="1458097"/>
                  </a:lnTo>
                  <a:lnTo>
                    <a:pt x="126521" y="1459223"/>
                  </a:lnTo>
                  <a:lnTo>
                    <a:pt x="128354" y="1460392"/>
                  </a:lnTo>
                  <a:lnTo>
                    <a:pt x="130188" y="1461490"/>
                  </a:lnTo>
                  <a:lnTo>
                    <a:pt x="132022" y="1462841"/>
                  </a:lnTo>
                  <a:lnTo>
                    <a:pt x="137522" y="1464259"/>
                  </a:lnTo>
                  <a:lnTo>
                    <a:pt x="139356" y="1465328"/>
                  </a:lnTo>
                  <a:lnTo>
                    <a:pt x="141190" y="1466696"/>
                  </a:lnTo>
                  <a:lnTo>
                    <a:pt x="143023" y="1467905"/>
                  </a:lnTo>
                  <a:lnTo>
                    <a:pt x="150358" y="1468991"/>
                  </a:lnTo>
                  <a:lnTo>
                    <a:pt x="152192" y="1470089"/>
                  </a:lnTo>
                  <a:lnTo>
                    <a:pt x="154025" y="1471270"/>
                  </a:lnTo>
                  <a:lnTo>
                    <a:pt x="155859" y="1472411"/>
                  </a:lnTo>
                  <a:lnTo>
                    <a:pt x="157692" y="1473671"/>
                  </a:lnTo>
                  <a:lnTo>
                    <a:pt x="163193" y="1475064"/>
                  </a:lnTo>
                  <a:lnTo>
                    <a:pt x="165027" y="1476192"/>
                  </a:lnTo>
                  <a:lnTo>
                    <a:pt x="166861" y="1477319"/>
                  </a:lnTo>
                  <a:lnTo>
                    <a:pt x="168694" y="1478433"/>
                  </a:lnTo>
                  <a:lnTo>
                    <a:pt x="170528" y="1479521"/>
                  </a:lnTo>
                  <a:lnTo>
                    <a:pt x="176029" y="1480639"/>
                  </a:lnTo>
                  <a:lnTo>
                    <a:pt x="177863" y="1481682"/>
                  </a:lnTo>
                  <a:lnTo>
                    <a:pt x="179696" y="1482840"/>
                  </a:lnTo>
                  <a:lnTo>
                    <a:pt x="181530" y="1483771"/>
                  </a:lnTo>
                  <a:lnTo>
                    <a:pt x="183363" y="1484918"/>
                  </a:lnTo>
                  <a:lnTo>
                    <a:pt x="188864" y="1485873"/>
                  </a:lnTo>
                  <a:lnTo>
                    <a:pt x="190698" y="1486644"/>
                  </a:lnTo>
                  <a:lnTo>
                    <a:pt x="192532" y="1487320"/>
                  </a:lnTo>
                  <a:lnTo>
                    <a:pt x="194365" y="1487875"/>
                  </a:lnTo>
                  <a:lnTo>
                    <a:pt x="196199" y="1488342"/>
                  </a:lnTo>
                  <a:lnTo>
                    <a:pt x="201700" y="1488863"/>
                  </a:lnTo>
                  <a:lnTo>
                    <a:pt x="203533" y="1489216"/>
                  </a:lnTo>
                  <a:lnTo>
                    <a:pt x="205367" y="1489759"/>
                  </a:lnTo>
                  <a:lnTo>
                    <a:pt x="207201" y="1490303"/>
                  </a:lnTo>
                  <a:lnTo>
                    <a:pt x="209034" y="1490920"/>
                  </a:lnTo>
                  <a:lnTo>
                    <a:pt x="214535" y="1491271"/>
                  </a:lnTo>
                  <a:lnTo>
                    <a:pt x="216369" y="1491659"/>
                  </a:lnTo>
                  <a:lnTo>
                    <a:pt x="218203" y="1492076"/>
                  </a:lnTo>
                  <a:lnTo>
                    <a:pt x="220036" y="1492182"/>
                  </a:lnTo>
                  <a:lnTo>
                    <a:pt x="221870" y="1492138"/>
                  </a:lnTo>
                  <a:lnTo>
                    <a:pt x="227371" y="1492161"/>
                  </a:lnTo>
                  <a:lnTo>
                    <a:pt x="229204" y="1492333"/>
                  </a:lnTo>
                  <a:lnTo>
                    <a:pt x="231038" y="1492660"/>
                  </a:lnTo>
                  <a:lnTo>
                    <a:pt x="232872" y="1492967"/>
                  </a:lnTo>
                  <a:lnTo>
                    <a:pt x="234705" y="1493436"/>
                  </a:lnTo>
                  <a:lnTo>
                    <a:pt x="240206" y="1493800"/>
                  </a:lnTo>
                  <a:lnTo>
                    <a:pt x="242040" y="1494273"/>
                  </a:lnTo>
                  <a:lnTo>
                    <a:pt x="243874" y="1494633"/>
                  </a:lnTo>
                  <a:lnTo>
                    <a:pt x="245707" y="1494687"/>
                  </a:lnTo>
                  <a:lnTo>
                    <a:pt x="247541" y="1494925"/>
                  </a:lnTo>
                  <a:lnTo>
                    <a:pt x="253042" y="1495117"/>
                  </a:lnTo>
                  <a:lnTo>
                    <a:pt x="254875" y="1495492"/>
                  </a:lnTo>
                  <a:lnTo>
                    <a:pt x="256709" y="1496103"/>
                  </a:lnTo>
                  <a:lnTo>
                    <a:pt x="258543" y="1496585"/>
                  </a:lnTo>
                  <a:lnTo>
                    <a:pt x="260376" y="1497220"/>
                  </a:lnTo>
                  <a:lnTo>
                    <a:pt x="267711" y="1497642"/>
                  </a:lnTo>
                  <a:lnTo>
                    <a:pt x="269544" y="1498019"/>
                  </a:lnTo>
                  <a:lnTo>
                    <a:pt x="271378" y="1498472"/>
                  </a:lnTo>
                  <a:lnTo>
                    <a:pt x="273212" y="1498913"/>
                  </a:lnTo>
                  <a:lnTo>
                    <a:pt x="278713" y="1499521"/>
                  </a:lnTo>
                  <a:lnTo>
                    <a:pt x="280546" y="1500181"/>
                  </a:lnTo>
                  <a:lnTo>
                    <a:pt x="282380" y="1500797"/>
                  </a:lnTo>
                  <a:lnTo>
                    <a:pt x="284214" y="1501513"/>
                  </a:lnTo>
                  <a:lnTo>
                    <a:pt x="286047" y="1502555"/>
                  </a:lnTo>
                  <a:lnTo>
                    <a:pt x="291548" y="1503527"/>
                  </a:lnTo>
                  <a:lnTo>
                    <a:pt x="293382" y="1504562"/>
                  </a:lnTo>
                  <a:lnTo>
                    <a:pt x="295215" y="1505690"/>
                  </a:lnTo>
                  <a:lnTo>
                    <a:pt x="297049" y="1506788"/>
                  </a:lnTo>
                  <a:lnTo>
                    <a:pt x="298883" y="1507812"/>
                  </a:lnTo>
                  <a:lnTo>
                    <a:pt x="304384" y="1508872"/>
                  </a:lnTo>
                  <a:lnTo>
                    <a:pt x="306217" y="1509960"/>
                  </a:lnTo>
                  <a:lnTo>
                    <a:pt x="308051" y="1511255"/>
                  </a:lnTo>
                  <a:lnTo>
                    <a:pt x="309885" y="1512516"/>
                  </a:lnTo>
                  <a:lnTo>
                    <a:pt x="311718" y="1513888"/>
                  </a:lnTo>
                  <a:lnTo>
                    <a:pt x="317219" y="1515280"/>
                  </a:lnTo>
                  <a:lnTo>
                    <a:pt x="319053" y="1516786"/>
                  </a:lnTo>
                  <a:lnTo>
                    <a:pt x="320886" y="1518213"/>
                  </a:lnTo>
                  <a:lnTo>
                    <a:pt x="322720" y="1519959"/>
                  </a:lnTo>
                  <a:lnTo>
                    <a:pt x="324554" y="1521717"/>
                  </a:lnTo>
                  <a:lnTo>
                    <a:pt x="330055" y="1523416"/>
                  </a:lnTo>
                  <a:lnTo>
                    <a:pt x="331888" y="1525130"/>
                  </a:lnTo>
                  <a:lnTo>
                    <a:pt x="333722" y="1526907"/>
                  </a:lnTo>
                  <a:lnTo>
                    <a:pt x="335556" y="1528613"/>
                  </a:lnTo>
                  <a:lnTo>
                    <a:pt x="342890" y="1530402"/>
                  </a:lnTo>
                  <a:lnTo>
                    <a:pt x="344724" y="1532051"/>
                  </a:lnTo>
                  <a:lnTo>
                    <a:pt x="346557" y="1533635"/>
                  </a:lnTo>
                  <a:lnTo>
                    <a:pt x="348391" y="1535200"/>
                  </a:lnTo>
                  <a:lnTo>
                    <a:pt x="350225" y="1536934"/>
                  </a:lnTo>
                  <a:lnTo>
                    <a:pt x="355726" y="1538714"/>
                  </a:lnTo>
                  <a:lnTo>
                    <a:pt x="357559" y="1540568"/>
                  </a:lnTo>
                  <a:lnTo>
                    <a:pt x="359393" y="1542362"/>
                  </a:lnTo>
                  <a:lnTo>
                    <a:pt x="361226" y="1544100"/>
                  </a:lnTo>
                  <a:lnTo>
                    <a:pt x="363060" y="1545773"/>
                  </a:lnTo>
                  <a:lnTo>
                    <a:pt x="368561" y="1547564"/>
                  </a:lnTo>
                  <a:lnTo>
                    <a:pt x="370395" y="1548997"/>
                  </a:lnTo>
                  <a:lnTo>
                    <a:pt x="372228" y="1550405"/>
                  </a:lnTo>
                  <a:lnTo>
                    <a:pt x="374062" y="1551950"/>
                  </a:lnTo>
                  <a:lnTo>
                    <a:pt x="375896" y="1553575"/>
                  </a:lnTo>
                  <a:lnTo>
                    <a:pt x="381397" y="1555068"/>
                  </a:lnTo>
                  <a:lnTo>
                    <a:pt x="383230" y="1556377"/>
                  </a:lnTo>
                  <a:lnTo>
                    <a:pt x="385064" y="1557426"/>
                  </a:lnTo>
                  <a:lnTo>
                    <a:pt x="386897" y="1558490"/>
                  </a:lnTo>
                  <a:lnTo>
                    <a:pt x="388731" y="1559856"/>
                  </a:lnTo>
                  <a:lnTo>
                    <a:pt x="394232" y="1561227"/>
                  </a:lnTo>
                  <a:lnTo>
                    <a:pt x="396066" y="1562256"/>
                  </a:lnTo>
                  <a:lnTo>
                    <a:pt x="397899" y="1563306"/>
                  </a:lnTo>
                  <a:lnTo>
                    <a:pt x="399733" y="1564341"/>
                  </a:lnTo>
                  <a:lnTo>
                    <a:pt x="401567" y="1565228"/>
                  </a:lnTo>
                  <a:lnTo>
                    <a:pt x="407067" y="1565918"/>
                  </a:lnTo>
                  <a:lnTo>
                    <a:pt x="408901" y="1566853"/>
                  </a:lnTo>
                  <a:lnTo>
                    <a:pt x="410735" y="1567605"/>
                  </a:lnTo>
                  <a:lnTo>
                    <a:pt x="412568" y="1568442"/>
                  </a:lnTo>
                  <a:lnTo>
                    <a:pt x="414402" y="1569500"/>
                  </a:lnTo>
                  <a:lnTo>
                    <a:pt x="419903" y="1570683"/>
                  </a:lnTo>
                  <a:lnTo>
                    <a:pt x="421737" y="1572010"/>
                  </a:lnTo>
                  <a:lnTo>
                    <a:pt x="423570" y="1573235"/>
                  </a:lnTo>
                  <a:lnTo>
                    <a:pt x="425404" y="1574380"/>
                  </a:lnTo>
                  <a:lnTo>
                    <a:pt x="427237" y="1575574"/>
                  </a:lnTo>
                  <a:lnTo>
                    <a:pt x="432738" y="1577062"/>
                  </a:lnTo>
                  <a:lnTo>
                    <a:pt x="434572" y="1578505"/>
                  </a:lnTo>
                  <a:lnTo>
                    <a:pt x="436406" y="1579956"/>
                  </a:lnTo>
                  <a:lnTo>
                    <a:pt x="438239" y="1581051"/>
                  </a:lnTo>
                  <a:lnTo>
                    <a:pt x="440073" y="1582312"/>
                  </a:lnTo>
                  <a:lnTo>
                    <a:pt x="447408" y="1583617"/>
                  </a:lnTo>
                  <a:lnTo>
                    <a:pt x="449241" y="1584812"/>
                  </a:lnTo>
                  <a:lnTo>
                    <a:pt x="451075" y="1586106"/>
                  </a:lnTo>
                  <a:lnTo>
                    <a:pt x="452908" y="1587422"/>
                  </a:lnTo>
                  <a:lnTo>
                    <a:pt x="458409" y="1588568"/>
                  </a:lnTo>
                  <a:lnTo>
                    <a:pt x="460243" y="1590027"/>
                  </a:lnTo>
                  <a:lnTo>
                    <a:pt x="462077" y="1591589"/>
                  </a:lnTo>
                  <a:lnTo>
                    <a:pt x="463910" y="1593121"/>
                  </a:lnTo>
                  <a:lnTo>
                    <a:pt x="465744" y="1594643"/>
                  </a:lnTo>
                  <a:lnTo>
                    <a:pt x="471245" y="1596399"/>
                  </a:lnTo>
                  <a:lnTo>
                    <a:pt x="473078" y="1598038"/>
                  </a:lnTo>
                  <a:lnTo>
                    <a:pt x="474912" y="1599969"/>
                  </a:lnTo>
                  <a:lnTo>
                    <a:pt x="476746" y="1601459"/>
                  </a:lnTo>
                  <a:lnTo>
                    <a:pt x="478579" y="1602648"/>
                  </a:lnTo>
                  <a:lnTo>
                    <a:pt x="484080" y="1603914"/>
                  </a:lnTo>
                  <a:lnTo>
                    <a:pt x="485914" y="1605325"/>
                  </a:lnTo>
                  <a:lnTo>
                    <a:pt x="487748" y="1606590"/>
                  </a:lnTo>
                  <a:lnTo>
                    <a:pt x="489581" y="1607827"/>
                  </a:lnTo>
                  <a:lnTo>
                    <a:pt x="491415" y="1609110"/>
                  </a:lnTo>
                  <a:lnTo>
                    <a:pt x="496916" y="1610934"/>
                  </a:lnTo>
                  <a:lnTo>
                    <a:pt x="498749" y="1612481"/>
                  </a:lnTo>
                  <a:lnTo>
                    <a:pt x="500583" y="1613842"/>
                  </a:lnTo>
                  <a:lnTo>
                    <a:pt x="502417" y="1615444"/>
                  </a:lnTo>
                  <a:lnTo>
                    <a:pt x="504250" y="1616893"/>
                  </a:lnTo>
                  <a:lnTo>
                    <a:pt x="509751" y="1618554"/>
                  </a:lnTo>
                  <a:lnTo>
                    <a:pt x="511585" y="1620499"/>
                  </a:lnTo>
                  <a:lnTo>
                    <a:pt x="513419" y="1622688"/>
                  </a:lnTo>
                  <a:lnTo>
                    <a:pt x="515252" y="1625425"/>
                  </a:lnTo>
                  <a:lnTo>
                    <a:pt x="517086" y="1628095"/>
                  </a:lnTo>
                  <a:lnTo>
                    <a:pt x="522587" y="1630265"/>
                  </a:lnTo>
                  <a:lnTo>
                    <a:pt x="524420" y="1632520"/>
                  </a:lnTo>
                  <a:lnTo>
                    <a:pt x="526254" y="1635293"/>
                  </a:lnTo>
                  <a:lnTo>
                    <a:pt x="528088" y="1637967"/>
                  </a:lnTo>
                  <a:lnTo>
                    <a:pt x="529921" y="1640783"/>
                  </a:lnTo>
                  <a:lnTo>
                    <a:pt x="535422" y="1643230"/>
                  </a:lnTo>
                  <a:lnTo>
                    <a:pt x="537256" y="1645592"/>
                  </a:lnTo>
                  <a:lnTo>
                    <a:pt x="539089" y="1648252"/>
                  </a:lnTo>
                  <a:lnTo>
                    <a:pt x="540923" y="1650906"/>
                  </a:lnTo>
                  <a:lnTo>
                    <a:pt x="542757" y="1653719"/>
                  </a:lnTo>
                  <a:lnTo>
                    <a:pt x="548258" y="1656754"/>
                  </a:lnTo>
                  <a:lnTo>
                    <a:pt x="550091" y="1659281"/>
                  </a:lnTo>
                  <a:lnTo>
                    <a:pt x="551925" y="1661987"/>
                  </a:lnTo>
                  <a:lnTo>
                    <a:pt x="553759" y="1664430"/>
                  </a:lnTo>
                  <a:lnTo>
                    <a:pt x="555592" y="1666790"/>
                  </a:lnTo>
                  <a:lnTo>
                    <a:pt x="561093" y="1669157"/>
                  </a:lnTo>
                  <a:lnTo>
                    <a:pt x="562927" y="1671350"/>
                  </a:lnTo>
                  <a:lnTo>
                    <a:pt x="564760" y="1673763"/>
                  </a:lnTo>
                  <a:lnTo>
                    <a:pt x="566594" y="1676537"/>
                  </a:lnTo>
                  <a:lnTo>
                    <a:pt x="568428" y="1679266"/>
                  </a:lnTo>
                  <a:lnTo>
                    <a:pt x="573929" y="1682126"/>
                  </a:lnTo>
                  <a:lnTo>
                    <a:pt x="575762" y="1685103"/>
                  </a:lnTo>
                  <a:lnTo>
                    <a:pt x="577596" y="1688293"/>
                  </a:lnTo>
                  <a:lnTo>
                    <a:pt x="579430" y="1690889"/>
                  </a:lnTo>
                  <a:lnTo>
                    <a:pt x="581263" y="1693724"/>
                  </a:lnTo>
                  <a:lnTo>
                    <a:pt x="586764" y="1696670"/>
                  </a:lnTo>
                  <a:lnTo>
                    <a:pt x="588598" y="1699608"/>
                  </a:lnTo>
                  <a:lnTo>
                    <a:pt x="590431" y="1702689"/>
                  </a:lnTo>
                  <a:lnTo>
                    <a:pt x="592265" y="1706037"/>
                  </a:lnTo>
                  <a:lnTo>
                    <a:pt x="594099" y="1708967"/>
                  </a:lnTo>
                  <a:lnTo>
                    <a:pt x="599600" y="1711869"/>
                  </a:lnTo>
                  <a:lnTo>
                    <a:pt x="601433" y="1714663"/>
                  </a:lnTo>
                  <a:lnTo>
                    <a:pt x="603267" y="1717311"/>
                  </a:lnTo>
                  <a:lnTo>
                    <a:pt x="606934" y="1719736"/>
                  </a:lnTo>
                  <a:lnTo>
                    <a:pt x="612435" y="1722586"/>
                  </a:lnTo>
                  <a:lnTo>
                    <a:pt x="614269" y="1725569"/>
                  </a:lnTo>
                  <a:lnTo>
                    <a:pt x="616102" y="1728216"/>
                  </a:lnTo>
                  <a:lnTo>
                    <a:pt x="617936" y="1731214"/>
                  </a:lnTo>
                  <a:lnTo>
                    <a:pt x="619770" y="1734147"/>
                  </a:lnTo>
                  <a:lnTo>
                    <a:pt x="625271" y="1736890"/>
                  </a:lnTo>
                  <a:lnTo>
                    <a:pt x="627104" y="1739691"/>
                  </a:lnTo>
                  <a:lnTo>
                    <a:pt x="628938" y="1742331"/>
                  </a:lnTo>
                  <a:lnTo>
                    <a:pt x="630771" y="1745065"/>
                  </a:lnTo>
                  <a:lnTo>
                    <a:pt x="632605" y="1747806"/>
                  </a:lnTo>
                  <a:lnTo>
                    <a:pt x="638106" y="1750911"/>
                  </a:lnTo>
                  <a:lnTo>
                    <a:pt x="639940" y="1753724"/>
                  </a:lnTo>
                  <a:lnTo>
                    <a:pt x="641773" y="1756601"/>
                  </a:lnTo>
                  <a:lnTo>
                    <a:pt x="643607" y="1759604"/>
                  </a:lnTo>
                  <a:lnTo>
                    <a:pt x="645441" y="1762604"/>
                  </a:lnTo>
                  <a:lnTo>
                    <a:pt x="650941" y="1765661"/>
                  </a:lnTo>
                  <a:lnTo>
                    <a:pt x="652775" y="1768702"/>
                  </a:lnTo>
                  <a:lnTo>
                    <a:pt x="654609" y="1771750"/>
                  </a:lnTo>
                  <a:lnTo>
                    <a:pt x="658276" y="1774597"/>
                  </a:lnTo>
                  <a:lnTo>
                    <a:pt x="663777" y="1777438"/>
                  </a:lnTo>
                  <a:lnTo>
                    <a:pt x="665611" y="1780185"/>
                  </a:lnTo>
                  <a:lnTo>
                    <a:pt x="667444" y="1783041"/>
                  </a:lnTo>
                  <a:lnTo>
                    <a:pt x="671112" y="1785726"/>
                  </a:lnTo>
                  <a:lnTo>
                    <a:pt x="676612" y="1788591"/>
                  </a:lnTo>
                  <a:lnTo>
                    <a:pt x="678446" y="1791398"/>
                  </a:lnTo>
                  <a:lnTo>
                    <a:pt x="680280" y="1794302"/>
                  </a:lnTo>
                  <a:lnTo>
                    <a:pt x="682113" y="1797213"/>
                  </a:lnTo>
                  <a:lnTo>
                    <a:pt x="683947" y="1800298"/>
                  </a:lnTo>
                  <a:lnTo>
                    <a:pt x="689448" y="1803564"/>
                  </a:lnTo>
                  <a:lnTo>
                    <a:pt x="691282" y="1806811"/>
                  </a:lnTo>
                  <a:lnTo>
                    <a:pt x="693115" y="1810205"/>
                  </a:lnTo>
                  <a:lnTo>
                    <a:pt x="694949" y="1813558"/>
                  </a:lnTo>
                  <a:lnTo>
                    <a:pt x="696782" y="1817020"/>
                  </a:lnTo>
                  <a:lnTo>
                    <a:pt x="704117" y="1820787"/>
                  </a:lnTo>
                  <a:lnTo>
                    <a:pt x="705951" y="1824298"/>
                  </a:lnTo>
                  <a:lnTo>
                    <a:pt x="707784" y="1827955"/>
                  </a:lnTo>
                  <a:lnTo>
                    <a:pt x="709618" y="1831425"/>
                  </a:lnTo>
                  <a:lnTo>
                    <a:pt x="715119" y="1834898"/>
                  </a:lnTo>
                  <a:lnTo>
                    <a:pt x="716953" y="1838256"/>
                  </a:lnTo>
                  <a:lnTo>
                    <a:pt x="718786" y="1841534"/>
                  </a:lnTo>
                  <a:lnTo>
                    <a:pt x="720620" y="1844987"/>
                  </a:lnTo>
                  <a:lnTo>
                    <a:pt x="722453" y="1848594"/>
                  </a:lnTo>
                  <a:lnTo>
                    <a:pt x="727954" y="1852297"/>
                  </a:lnTo>
                  <a:lnTo>
                    <a:pt x="729788" y="1855929"/>
                  </a:lnTo>
                  <a:lnTo>
                    <a:pt x="731622" y="1859608"/>
                  </a:lnTo>
                  <a:lnTo>
                    <a:pt x="733455" y="1863121"/>
                  </a:lnTo>
                  <a:lnTo>
                    <a:pt x="735289" y="1866353"/>
                  </a:lnTo>
                  <a:lnTo>
                    <a:pt x="740790" y="1869599"/>
                  </a:lnTo>
                  <a:lnTo>
                    <a:pt x="742623" y="1872996"/>
                  </a:lnTo>
                  <a:lnTo>
                    <a:pt x="744457" y="1876410"/>
                  </a:lnTo>
                  <a:lnTo>
                    <a:pt x="746291" y="1879849"/>
                  </a:lnTo>
                  <a:lnTo>
                    <a:pt x="748124" y="1883386"/>
                  </a:lnTo>
                  <a:lnTo>
                    <a:pt x="755459" y="1887169"/>
                  </a:lnTo>
                  <a:lnTo>
                    <a:pt x="757293" y="1890866"/>
                  </a:lnTo>
                  <a:lnTo>
                    <a:pt x="759126" y="1894572"/>
                  </a:lnTo>
                  <a:lnTo>
                    <a:pt x="760960" y="1898330"/>
                  </a:lnTo>
                  <a:lnTo>
                    <a:pt x="766461" y="1902420"/>
                  </a:lnTo>
                  <a:lnTo>
                    <a:pt x="768294" y="1906056"/>
                  </a:lnTo>
                  <a:lnTo>
                    <a:pt x="770128" y="1909751"/>
                  </a:lnTo>
                  <a:lnTo>
                    <a:pt x="771962" y="1913499"/>
                  </a:lnTo>
                  <a:lnTo>
                    <a:pt x="773795" y="1917215"/>
                  </a:lnTo>
                  <a:lnTo>
                    <a:pt x="779296" y="1921171"/>
                  </a:lnTo>
                  <a:lnTo>
                    <a:pt x="781130" y="1925279"/>
                  </a:lnTo>
                  <a:lnTo>
                    <a:pt x="782964" y="1929285"/>
                  </a:lnTo>
                  <a:lnTo>
                    <a:pt x="784797" y="1933422"/>
                  </a:lnTo>
                  <a:lnTo>
                    <a:pt x="786631" y="1937473"/>
                  </a:lnTo>
                  <a:lnTo>
                    <a:pt x="792132" y="1941597"/>
                  </a:lnTo>
                  <a:lnTo>
                    <a:pt x="793965" y="1945301"/>
                  </a:lnTo>
                  <a:lnTo>
                    <a:pt x="795799" y="1948994"/>
                  </a:lnTo>
                  <a:lnTo>
                    <a:pt x="797633" y="1952482"/>
                  </a:lnTo>
                  <a:lnTo>
                    <a:pt x="799466" y="1955982"/>
                  </a:lnTo>
                  <a:lnTo>
                    <a:pt x="804967" y="1959258"/>
                  </a:lnTo>
                  <a:lnTo>
                    <a:pt x="806801" y="1962354"/>
                  </a:lnTo>
                  <a:lnTo>
                    <a:pt x="808634" y="1965360"/>
                  </a:lnTo>
                  <a:lnTo>
                    <a:pt x="810468" y="1968460"/>
                  </a:lnTo>
                  <a:lnTo>
                    <a:pt x="812302" y="1971512"/>
                  </a:lnTo>
                  <a:lnTo>
                    <a:pt x="817803" y="1974235"/>
                  </a:lnTo>
                  <a:lnTo>
                    <a:pt x="819636" y="1976997"/>
                  </a:lnTo>
                  <a:lnTo>
                    <a:pt x="821470" y="1979843"/>
                  </a:lnTo>
                  <a:lnTo>
                    <a:pt x="823304" y="1982392"/>
                  </a:lnTo>
                  <a:lnTo>
                    <a:pt x="825137" y="1985100"/>
                  </a:lnTo>
                  <a:lnTo>
                    <a:pt x="830638" y="1987897"/>
                  </a:lnTo>
                  <a:lnTo>
                    <a:pt x="832472" y="1990561"/>
                  </a:lnTo>
                  <a:lnTo>
                    <a:pt x="834305" y="1993061"/>
                  </a:lnTo>
                  <a:lnTo>
                    <a:pt x="836139" y="1995605"/>
                  </a:lnTo>
                  <a:lnTo>
                    <a:pt x="837973" y="1998191"/>
                  </a:lnTo>
                  <a:lnTo>
                    <a:pt x="843474" y="2000823"/>
                  </a:lnTo>
                  <a:lnTo>
                    <a:pt x="845307" y="2003574"/>
                  </a:lnTo>
                  <a:lnTo>
                    <a:pt x="847141" y="2006371"/>
                  </a:lnTo>
                  <a:lnTo>
                    <a:pt x="848975" y="2009005"/>
                  </a:lnTo>
                  <a:lnTo>
                    <a:pt x="856309" y="2011443"/>
                  </a:lnTo>
                  <a:lnTo>
                    <a:pt x="858143" y="2014019"/>
                  </a:lnTo>
                  <a:lnTo>
                    <a:pt x="859976" y="2016386"/>
                  </a:lnTo>
                  <a:lnTo>
                    <a:pt x="861810" y="2018848"/>
                  </a:lnTo>
                  <a:lnTo>
                    <a:pt x="863644" y="2021415"/>
                  </a:lnTo>
                  <a:lnTo>
                    <a:pt x="869145" y="2024107"/>
                  </a:lnTo>
                  <a:lnTo>
                    <a:pt x="870978" y="2026647"/>
                  </a:lnTo>
                  <a:lnTo>
                    <a:pt x="872812" y="2029156"/>
                  </a:lnTo>
                  <a:lnTo>
                    <a:pt x="874646" y="2031836"/>
                  </a:lnTo>
                  <a:lnTo>
                    <a:pt x="876479" y="2034454"/>
                  </a:lnTo>
                  <a:lnTo>
                    <a:pt x="881980" y="2036983"/>
                  </a:lnTo>
                  <a:lnTo>
                    <a:pt x="883814" y="2039714"/>
                  </a:lnTo>
                  <a:lnTo>
                    <a:pt x="885647" y="2042386"/>
                  </a:lnTo>
                  <a:lnTo>
                    <a:pt x="887481" y="2044965"/>
                  </a:lnTo>
                  <a:lnTo>
                    <a:pt x="889315" y="2047493"/>
                  </a:lnTo>
                  <a:lnTo>
                    <a:pt x="894816" y="2049880"/>
                  </a:lnTo>
                  <a:lnTo>
                    <a:pt x="896649" y="2052321"/>
                  </a:lnTo>
                  <a:lnTo>
                    <a:pt x="898483" y="2054544"/>
                  </a:lnTo>
                  <a:lnTo>
                    <a:pt x="900316" y="2056768"/>
                  </a:lnTo>
                  <a:lnTo>
                    <a:pt x="902150" y="2058905"/>
                  </a:lnTo>
                  <a:lnTo>
                    <a:pt x="907651" y="2061186"/>
                  </a:lnTo>
                  <a:lnTo>
                    <a:pt x="909485" y="2063562"/>
                  </a:lnTo>
                  <a:lnTo>
                    <a:pt x="911318" y="2065932"/>
                  </a:lnTo>
                  <a:lnTo>
                    <a:pt x="913152" y="2068274"/>
                  </a:lnTo>
                  <a:lnTo>
                    <a:pt x="914986" y="2070743"/>
                  </a:lnTo>
                  <a:lnTo>
                    <a:pt x="920486" y="2073163"/>
                  </a:lnTo>
                  <a:lnTo>
                    <a:pt x="922320" y="2075482"/>
                  </a:lnTo>
                  <a:lnTo>
                    <a:pt x="924154" y="2077797"/>
                  </a:lnTo>
                  <a:lnTo>
                    <a:pt x="925987" y="2080191"/>
                  </a:lnTo>
                  <a:lnTo>
                    <a:pt x="927821" y="2082356"/>
                  </a:lnTo>
                  <a:lnTo>
                    <a:pt x="935156" y="2084411"/>
                  </a:lnTo>
                  <a:lnTo>
                    <a:pt x="936989" y="2086730"/>
                  </a:lnTo>
                  <a:lnTo>
                    <a:pt x="938823" y="2088697"/>
                  </a:lnTo>
                  <a:lnTo>
                    <a:pt x="940657" y="2090633"/>
                  </a:lnTo>
                  <a:lnTo>
                    <a:pt x="946157" y="2092529"/>
                  </a:lnTo>
                  <a:lnTo>
                    <a:pt x="947991" y="2094429"/>
                  </a:lnTo>
                  <a:lnTo>
                    <a:pt x="949825" y="2096044"/>
                  </a:lnTo>
                  <a:lnTo>
                    <a:pt x="951658" y="2097722"/>
                  </a:lnTo>
                  <a:lnTo>
                    <a:pt x="953492" y="2099061"/>
                  </a:lnTo>
                  <a:lnTo>
                    <a:pt x="958993" y="2100716"/>
                  </a:lnTo>
                  <a:lnTo>
                    <a:pt x="960827" y="2102651"/>
                  </a:lnTo>
                  <a:lnTo>
                    <a:pt x="962660" y="2104309"/>
                  </a:lnTo>
                  <a:lnTo>
                    <a:pt x="964494" y="2105815"/>
                  </a:lnTo>
                  <a:lnTo>
                    <a:pt x="966327" y="2107299"/>
                  </a:lnTo>
                  <a:lnTo>
                    <a:pt x="971828" y="2109066"/>
                  </a:lnTo>
                  <a:lnTo>
                    <a:pt x="973662" y="2110929"/>
                  </a:lnTo>
                  <a:lnTo>
                    <a:pt x="975496" y="2112140"/>
                  </a:lnTo>
                  <a:lnTo>
                    <a:pt x="977329" y="2113675"/>
                  </a:lnTo>
                  <a:lnTo>
                    <a:pt x="979163" y="2115160"/>
                  </a:lnTo>
                  <a:lnTo>
                    <a:pt x="984664" y="2116529"/>
                  </a:lnTo>
                  <a:lnTo>
                    <a:pt x="986498" y="2117793"/>
                  </a:lnTo>
                  <a:lnTo>
                    <a:pt x="988331" y="2118758"/>
                  </a:lnTo>
                  <a:lnTo>
                    <a:pt x="990165" y="2119228"/>
                  </a:lnTo>
                  <a:lnTo>
                    <a:pt x="991998" y="2119637"/>
                  </a:lnTo>
                  <a:lnTo>
                    <a:pt x="997499" y="2119530"/>
                  </a:lnTo>
                  <a:lnTo>
                    <a:pt x="999333" y="2119405"/>
                  </a:lnTo>
                  <a:lnTo>
                    <a:pt x="1001167" y="2119901"/>
                  </a:lnTo>
                  <a:lnTo>
                    <a:pt x="1003000" y="2120529"/>
                  </a:lnTo>
                  <a:lnTo>
                    <a:pt x="1010335" y="2120586"/>
                  </a:lnTo>
                  <a:lnTo>
                    <a:pt x="1012168" y="2120991"/>
                  </a:lnTo>
                  <a:lnTo>
                    <a:pt x="1014002" y="2121368"/>
                  </a:lnTo>
                  <a:lnTo>
                    <a:pt x="1015836" y="2122004"/>
                  </a:lnTo>
                  <a:lnTo>
                    <a:pt x="1017669" y="2122474"/>
                  </a:lnTo>
                  <a:lnTo>
                    <a:pt x="1023170" y="2122447"/>
                  </a:lnTo>
                  <a:lnTo>
                    <a:pt x="1025004" y="2122462"/>
                  </a:lnTo>
                  <a:lnTo>
                    <a:pt x="1026838" y="2122115"/>
                  </a:lnTo>
                  <a:lnTo>
                    <a:pt x="1028671" y="2121547"/>
                  </a:lnTo>
                  <a:lnTo>
                    <a:pt x="1030505" y="2121548"/>
                  </a:lnTo>
                  <a:lnTo>
                    <a:pt x="1036006" y="2121418"/>
                  </a:lnTo>
                  <a:lnTo>
                    <a:pt x="1037839" y="2121415"/>
                  </a:lnTo>
                  <a:lnTo>
                    <a:pt x="1039673" y="2121506"/>
                  </a:lnTo>
                  <a:lnTo>
                    <a:pt x="1041507" y="2121444"/>
                  </a:lnTo>
                  <a:lnTo>
                    <a:pt x="1043340" y="2121608"/>
                  </a:lnTo>
                  <a:lnTo>
                    <a:pt x="1048841" y="2121426"/>
                  </a:lnTo>
                  <a:lnTo>
                    <a:pt x="1050675" y="2120963"/>
                  </a:lnTo>
                  <a:lnTo>
                    <a:pt x="1052509" y="2120690"/>
                  </a:lnTo>
                  <a:lnTo>
                    <a:pt x="1054342" y="2120272"/>
                  </a:lnTo>
                  <a:lnTo>
                    <a:pt x="1056176" y="2119724"/>
                  </a:lnTo>
                  <a:lnTo>
                    <a:pt x="1061677" y="2118793"/>
                  </a:lnTo>
                  <a:lnTo>
                    <a:pt x="1063510" y="2118209"/>
                  </a:lnTo>
                  <a:lnTo>
                    <a:pt x="1065344" y="2117408"/>
                  </a:lnTo>
                  <a:lnTo>
                    <a:pt x="1067178" y="2116502"/>
                  </a:lnTo>
                  <a:lnTo>
                    <a:pt x="1069011" y="2115565"/>
                  </a:lnTo>
                  <a:lnTo>
                    <a:pt x="1074512" y="2114324"/>
                  </a:lnTo>
                  <a:lnTo>
                    <a:pt x="1076346" y="2112827"/>
                  </a:lnTo>
                  <a:lnTo>
                    <a:pt x="1078179" y="2111553"/>
                  </a:lnTo>
                  <a:lnTo>
                    <a:pt x="1080013" y="2110557"/>
                  </a:lnTo>
                  <a:lnTo>
                    <a:pt x="1081847" y="2109649"/>
                  </a:lnTo>
                  <a:lnTo>
                    <a:pt x="1087348" y="2109079"/>
                  </a:lnTo>
                  <a:lnTo>
                    <a:pt x="1089181" y="2108501"/>
                  </a:lnTo>
                  <a:lnTo>
                    <a:pt x="1091015" y="2107385"/>
                  </a:lnTo>
                  <a:lnTo>
                    <a:pt x="1092849" y="2106404"/>
                  </a:lnTo>
                  <a:lnTo>
                    <a:pt x="1094682" y="2105442"/>
                  </a:lnTo>
                  <a:lnTo>
                    <a:pt x="1100183" y="2104326"/>
                  </a:lnTo>
                  <a:lnTo>
                    <a:pt x="1102017" y="2103385"/>
                  </a:lnTo>
                  <a:lnTo>
                    <a:pt x="1103850" y="2102652"/>
                  </a:lnTo>
                  <a:lnTo>
                    <a:pt x="1105684" y="2101772"/>
                  </a:lnTo>
                  <a:lnTo>
                    <a:pt x="1107518" y="2100969"/>
                  </a:lnTo>
                  <a:lnTo>
                    <a:pt x="1113019" y="2100059"/>
                  </a:lnTo>
                  <a:lnTo>
                    <a:pt x="1114852" y="2099326"/>
                  </a:lnTo>
                  <a:lnTo>
                    <a:pt x="1116686" y="2098545"/>
                  </a:lnTo>
                  <a:lnTo>
                    <a:pt x="1118520" y="2097988"/>
                  </a:lnTo>
                  <a:lnTo>
                    <a:pt x="1120353" y="2097295"/>
                  </a:lnTo>
                  <a:lnTo>
                    <a:pt x="1127688" y="2096428"/>
                  </a:lnTo>
                  <a:lnTo>
                    <a:pt x="1129521" y="2095527"/>
                  </a:lnTo>
                  <a:lnTo>
                    <a:pt x="1131355" y="2094459"/>
                  </a:lnTo>
                  <a:lnTo>
                    <a:pt x="1133189" y="2093348"/>
                  </a:lnTo>
                  <a:lnTo>
                    <a:pt x="1138690" y="2092226"/>
                  </a:lnTo>
                  <a:lnTo>
                    <a:pt x="1140523" y="2091113"/>
                  </a:lnTo>
                  <a:lnTo>
                    <a:pt x="1142357" y="2089879"/>
                  </a:lnTo>
                  <a:lnTo>
                    <a:pt x="1144191" y="2088797"/>
                  </a:lnTo>
                  <a:lnTo>
                    <a:pt x="1146024" y="2087776"/>
                  </a:lnTo>
                  <a:lnTo>
                    <a:pt x="1151525" y="2086953"/>
                  </a:lnTo>
                  <a:lnTo>
                    <a:pt x="1153359" y="2086061"/>
                  </a:lnTo>
                  <a:lnTo>
                    <a:pt x="1155192" y="2085280"/>
                  </a:lnTo>
                  <a:lnTo>
                    <a:pt x="1157026" y="2084388"/>
                  </a:lnTo>
                  <a:lnTo>
                    <a:pt x="1158860" y="2083554"/>
                  </a:lnTo>
                  <a:lnTo>
                    <a:pt x="1164361" y="2082486"/>
                  </a:lnTo>
                  <a:lnTo>
                    <a:pt x="1166194" y="2081307"/>
                  </a:lnTo>
                  <a:lnTo>
                    <a:pt x="1168028" y="2080160"/>
                  </a:lnTo>
                  <a:lnTo>
                    <a:pt x="1169861" y="2079002"/>
                  </a:lnTo>
                  <a:lnTo>
                    <a:pt x="1171695" y="2077878"/>
                  </a:lnTo>
                  <a:lnTo>
                    <a:pt x="1177196" y="2076700"/>
                  </a:lnTo>
                  <a:lnTo>
                    <a:pt x="1179030" y="2075156"/>
                  </a:lnTo>
                  <a:lnTo>
                    <a:pt x="1180863" y="2073811"/>
                  </a:lnTo>
                  <a:lnTo>
                    <a:pt x="1182697" y="2072338"/>
                  </a:lnTo>
                  <a:lnTo>
                    <a:pt x="1184531" y="2070855"/>
                  </a:lnTo>
                  <a:lnTo>
                    <a:pt x="1190031" y="2069372"/>
                  </a:lnTo>
                  <a:lnTo>
                    <a:pt x="1191865" y="2067964"/>
                  </a:lnTo>
                  <a:lnTo>
                    <a:pt x="1193699" y="2066615"/>
                  </a:lnTo>
                  <a:lnTo>
                    <a:pt x="1195532" y="2065059"/>
                  </a:lnTo>
                  <a:lnTo>
                    <a:pt x="1197366" y="2063438"/>
                  </a:lnTo>
                  <a:lnTo>
                    <a:pt x="1202867" y="2061752"/>
                  </a:lnTo>
                  <a:lnTo>
                    <a:pt x="1204701" y="2060188"/>
                  </a:lnTo>
                  <a:lnTo>
                    <a:pt x="1206534" y="2058646"/>
                  </a:lnTo>
                  <a:lnTo>
                    <a:pt x="1208368" y="2057117"/>
                  </a:lnTo>
                  <a:lnTo>
                    <a:pt x="1210202" y="2055811"/>
                  </a:lnTo>
                  <a:lnTo>
                    <a:pt x="1215702" y="2054591"/>
                  </a:lnTo>
                  <a:lnTo>
                    <a:pt x="1217536" y="2053129"/>
                  </a:lnTo>
                  <a:lnTo>
                    <a:pt x="1219370" y="2051836"/>
                  </a:lnTo>
                  <a:lnTo>
                    <a:pt x="1221203" y="2050407"/>
                  </a:lnTo>
                  <a:lnTo>
                    <a:pt x="1223037" y="2049111"/>
                  </a:lnTo>
                  <a:lnTo>
                    <a:pt x="1228538" y="2047540"/>
                  </a:lnTo>
                  <a:lnTo>
                    <a:pt x="1230372" y="2045950"/>
                  </a:lnTo>
                  <a:lnTo>
                    <a:pt x="1232205" y="2044294"/>
                  </a:lnTo>
                  <a:lnTo>
                    <a:pt x="1234039" y="2042458"/>
                  </a:lnTo>
                  <a:lnTo>
                    <a:pt x="1235872" y="2040440"/>
                  </a:lnTo>
                  <a:lnTo>
                    <a:pt x="1241373" y="2038460"/>
                  </a:lnTo>
                  <a:lnTo>
                    <a:pt x="1243207" y="2036429"/>
                  </a:lnTo>
                  <a:lnTo>
                    <a:pt x="1245041" y="2034289"/>
                  </a:lnTo>
                  <a:lnTo>
                    <a:pt x="1246874" y="2032110"/>
                  </a:lnTo>
                  <a:lnTo>
                    <a:pt x="1248708" y="2029679"/>
                  </a:lnTo>
                  <a:lnTo>
                    <a:pt x="1254209" y="2027123"/>
                  </a:lnTo>
                  <a:lnTo>
                    <a:pt x="1256043" y="2024663"/>
                  </a:lnTo>
                  <a:lnTo>
                    <a:pt x="1257876" y="2022018"/>
                  </a:lnTo>
                  <a:lnTo>
                    <a:pt x="1259710" y="2019471"/>
                  </a:lnTo>
                  <a:lnTo>
                    <a:pt x="1261543" y="2016904"/>
                  </a:lnTo>
                  <a:lnTo>
                    <a:pt x="1267044" y="2014510"/>
                  </a:lnTo>
                  <a:lnTo>
                    <a:pt x="1268878" y="2012132"/>
                  </a:lnTo>
                  <a:lnTo>
                    <a:pt x="1270712" y="2009904"/>
                  </a:lnTo>
                  <a:lnTo>
                    <a:pt x="1274379" y="2007831"/>
                  </a:lnTo>
                  <a:lnTo>
                    <a:pt x="1279880" y="2005716"/>
                  </a:lnTo>
                  <a:lnTo>
                    <a:pt x="1281713" y="2003669"/>
                  </a:lnTo>
                  <a:lnTo>
                    <a:pt x="1283547" y="2001719"/>
                  </a:lnTo>
                  <a:lnTo>
                    <a:pt x="1285381" y="1999764"/>
                  </a:lnTo>
                  <a:lnTo>
                    <a:pt x="1287214" y="1997676"/>
                  </a:lnTo>
                  <a:lnTo>
                    <a:pt x="1292715" y="1995940"/>
                  </a:lnTo>
                  <a:lnTo>
                    <a:pt x="1294549" y="1994171"/>
                  </a:lnTo>
                  <a:lnTo>
                    <a:pt x="1296383" y="1992425"/>
                  </a:lnTo>
                  <a:lnTo>
                    <a:pt x="1298216" y="1990757"/>
                  </a:lnTo>
                  <a:lnTo>
                    <a:pt x="1300050" y="1988959"/>
                  </a:lnTo>
                  <a:lnTo>
                    <a:pt x="1305551" y="1986938"/>
                  </a:lnTo>
                  <a:lnTo>
                    <a:pt x="1307384" y="1985019"/>
                  </a:lnTo>
                  <a:lnTo>
                    <a:pt x="1309218" y="1983174"/>
                  </a:lnTo>
                  <a:lnTo>
                    <a:pt x="1311052" y="1981554"/>
                  </a:lnTo>
                  <a:lnTo>
                    <a:pt x="1312885" y="1979945"/>
                  </a:lnTo>
                  <a:lnTo>
                    <a:pt x="1318386" y="1978220"/>
                  </a:lnTo>
                  <a:lnTo>
                    <a:pt x="1320220" y="1976348"/>
                  </a:lnTo>
                  <a:lnTo>
                    <a:pt x="1322054" y="1974520"/>
                  </a:lnTo>
                  <a:lnTo>
                    <a:pt x="1323887" y="1972849"/>
                  </a:lnTo>
                  <a:lnTo>
                    <a:pt x="1331222" y="1971184"/>
                  </a:lnTo>
                  <a:lnTo>
                    <a:pt x="1333055" y="1969421"/>
                  </a:lnTo>
                  <a:lnTo>
                    <a:pt x="1334889" y="1967723"/>
                  </a:lnTo>
                  <a:lnTo>
                    <a:pt x="1336723" y="1966177"/>
                  </a:lnTo>
                  <a:lnTo>
                    <a:pt x="1344057" y="1964547"/>
                  </a:lnTo>
                  <a:lnTo>
                    <a:pt x="1345891" y="1962664"/>
                  </a:lnTo>
                  <a:lnTo>
                    <a:pt x="1347724" y="1960887"/>
                  </a:lnTo>
                  <a:lnTo>
                    <a:pt x="1349558" y="1959042"/>
                  </a:lnTo>
                  <a:lnTo>
                    <a:pt x="1351392" y="1957228"/>
                  </a:lnTo>
                  <a:lnTo>
                    <a:pt x="1356893" y="1955490"/>
                  </a:lnTo>
                  <a:lnTo>
                    <a:pt x="1358726" y="1953765"/>
                  </a:lnTo>
                  <a:lnTo>
                    <a:pt x="1360560" y="1951967"/>
                  </a:lnTo>
                  <a:lnTo>
                    <a:pt x="1362394" y="1950266"/>
                  </a:lnTo>
                  <a:lnTo>
                    <a:pt x="1364227" y="1948637"/>
                  </a:lnTo>
                  <a:lnTo>
                    <a:pt x="1371562" y="1946949"/>
                  </a:lnTo>
                  <a:lnTo>
                    <a:pt x="1373395" y="1945520"/>
                  </a:lnTo>
                  <a:lnTo>
                    <a:pt x="1375229" y="1944204"/>
                  </a:lnTo>
                  <a:lnTo>
                    <a:pt x="1377063" y="1943138"/>
                  </a:lnTo>
                  <a:lnTo>
                    <a:pt x="1382564" y="1941965"/>
                  </a:lnTo>
                  <a:lnTo>
                    <a:pt x="1384397" y="1940957"/>
                  </a:lnTo>
                  <a:lnTo>
                    <a:pt x="1386231" y="1939792"/>
                  </a:lnTo>
                  <a:lnTo>
                    <a:pt x="1388065" y="1938701"/>
                  </a:lnTo>
                  <a:lnTo>
                    <a:pt x="1389898" y="1937525"/>
                  </a:lnTo>
                  <a:lnTo>
                    <a:pt x="1395399" y="1936312"/>
                  </a:lnTo>
                  <a:lnTo>
                    <a:pt x="1397233" y="1934947"/>
                  </a:lnTo>
                  <a:lnTo>
                    <a:pt x="1399066" y="1933786"/>
                  </a:lnTo>
                  <a:lnTo>
                    <a:pt x="1400900" y="1932827"/>
                  </a:lnTo>
                  <a:lnTo>
                    <a:pt x="1402734" y="1931820"/>
                  </a:lnTo>
                  <a:lnTo>
                    <a:pt x="1408235" y="1930777"/>
                  </a:lnTo>
                  <a:lnTo>
                    <a:pt x="1410068" y="1929641"/>
                  </a:lnTo>
                  <a:lnTo>
                    <a:pt x="1411902" y="1928665"/>
                  </a:lnTo>
                  <a:lnTo>
                    <a:pt x="1413735" y="1927517"/>
                  </a:lnTo>
                  <a:lnTo>
                    <a:pt x="1415569" y="1926473"/>
                  </a:lnTo>
                  <a:lnTo>
                    <a:pt x="1422904" y="1925385"/>
                  </a:lnTo>
                  <a:lnTo>
                    <a:pt x="1424737" y="1924416"/>
                  </a:lnTo>
                  <a:lnTo>
                    <a:pt x="1426571" y="1923413"/>
                  </a:lnTo>
                  <a:lnTo>
                    <a:pt x="1428405" y="1922315"/>
                  </a:lnTo>
                  <a:lnTo>
                    <a:pt x="1433906" y="1921290"/>
                  </a:lnTo>
                  <a:lnTo>
                    <a:pt x="1435739" y="1920334"/>
                  </a:lnTo>
                  <a:lnTo>
                    <a:pt x="1437573" y="1919306"/>
                  </a:lnTo>
                  <a:lnTo>
                    <a:pt x="1439406" y="1918312"/>
                  </a:lnTo>
                  <a:lnTo>
                    <a:pt x="1441240" y="1917289"/>
                  </a:lnTo>
                  <a:lnTo>
                    <a:pt x="1446741" y="1916231"/>
                  </a:lnTo>
                  <a:lnTo>
                    <a:pt x="1448575" y="1915166"/>
                  </a:lnTo>
                  <a:lnTo>
                    <a:pt x="1450408" y="1913959"/>
                  </a:lnTo>
                  <a:lnTo>
                    <a:pt x="1452242" y="1912653"/>
                  </a:lnTo>
                  <a:lnTo>
                    <a:pt x="1454076" y="1911241"/>
                  </a:lnTo>
                  <a:lnTo>
                    <a:pt x="1459576" y="1909879"/>
                  </a:lnTo>
                  <a:lnTo>
                    <a:pt x="1461410" y="1908522"/>
                  </a:lnTo>
                  <a:lnTo>
                    <a:pt x="1463244" y="1906959"/>
                  </a:lnTo>
                  <a:lnTo>
                    <a:pt x="1465077" y="1905379"/>
                  </a:lnTo>
                  <a:lnTo>
                    <a:pt x="1466911" y="1903838"/>
                  </a:lnTo>
                  <a:lnTo>
                    <a:pt x="1472412" y="1902413"/>
                  </a:lnTo>
                  <a:lnTo>
                    <a:pt x="1474246" y="1900924"/>
                  </a:lnTo>
                  <a:lnTo>
                    <a:pt x="1476079" y="1899445"/>
                  </a:lnTo>
                  <a:lnTo>
                    <a:pt x="1477913" y="1897919"/>
                  </a:lnTo>
                  <a:lnTo>
                    <a:pt x="1479747" y="1896454"/>
                  </a:lnTo>
                  <a:lnTo>
                    <a:pt x="1485247" y="1894787"/>
                  </a:lnTo>
                  <a:lnTo>
                    <a:pt x="1487081" y="1893082"/>
                  </a:lnTo>
                  <a:lnTo>
                    <a:pt x="1488915" y="1891308"/>
                  </a:lnTo>
                  <a:lnTo>
                    <a:pt x="1490748" y="1889536"/>
                  </a:lnTo>
                  <a:lnTo>
                    <a:pt x="1492582" y="1887779"/>
                  </a:lnTo>
                  <a:lnTo>
                    <a:pt x="1498083" y="1885959"/>
                  </a:lnTo>
                  <a:lnTo>
                    <a:pt x="1499917" y="1884274"/>
                  </a:lnTo>
                  <a:lnTo>
                    <a:pt x="1501750" y="1882642"/>
                  </a:lnTo>
                  <a:lnTo>
                    <a:pt x="1503584" y="1881123"/>
                  </a:lnTo>
                  <a:lnTo>
                    <a:pt x="1510918" y="1879596"/>
                  </a:lnTo>
                  <a:lnTo>
                    <a:pt x="1512752" y="1878054"/>
                  </a:lnTo>
                  <a:lnTo>
                    <a:pt x="1514586" y="1876623"/>
                  </a:lnTo>
                  <a:lnTo>
                    <a:pt x="1516419" y="1875188"/>
                  </a:lnTo>
                  <a:lnTo>
                    <a:pt x="1518253" y="1873700"/>
                  </a:lnTo>
                  <a:lnTo>
                    <a:pt x="1523754" y="1872337"/>
                  </a:lnTo>
                  <a:lnTo>
                    <a:pt x="1525588" y="1870988"/>
                  </a:lnTo>
                  <a:lnTo>
                    <a:pt x="1527421" y="1869573"/>
                  </a:lnTo>
                  <a:lnTo>
                    <a:pt x="1529255" y="1868137"/>
                  </a:lnTo>
                  <a:lnTo>
                    <a:pt x="1531088" y="1866794"/>
                  </a:lnTo>
                  <a:lnTo>
                    <a:pt x="1536589" y="1865490"/>
                  </a:lnTo>
                  <a:lnTo>
                    <a:pt x="1538423" y="1864130"/>
                  </a:lnTo>
                  <a:lnTo>
                    <a:pt x="1540257" y="1862871"/>
                  </a:lnTo>
                  <a:lnTo>
                    <a:pt x="1542090" y="1861615"/>
                  </a:lnTo>
                  <a:lnTo>
                    <a:pt x="1543924" y="1860287"/>
                  </a:lnTo>
                  <a:lnTo>
                    <a:pt x="1549425" y="1858956"/>
                  </a:lnTo>
                  <a:lnTo>
                    <a:pt x="1551258" y="1857884"/>
                  </a:lnTo>
                  <a:lnTo>
                    <a:pt x="1553092" y="1856743"/>
                  </a:lnTo>
                  <a:lnTo>
                    <a:pt x="1554926" y="1855428"/>
                  </a:lnTo>
                  <a:lnTo>
                    <a:pt x="1556759" y="1854309"/>
                  </a:lnTo>
                  <a:lnTo>
                    <a:pt x="1562260" y="1853136"/>
                  </a:lnTo>
                  <a:lnTo>
                    <a:pt x="1564094" y="1852087"/>
                  </a:lnTo>
                  <a:lnTo>
                    <a:pt x="1565928" y="1850934"/>
                  </a:lnTo>
                  <a:lnTo>
                    <a:pt x="1567761" y="1850077"/>
                  </a:lnTo>
                  <a:lnTo>
                    <a:pt x="1569595" y="1849369"/>
                  </a:lnTo>
                  <a:lnTo>
                    <a:pt x="1575096" y="1848426"/>
                  </a:lnTo>
                  <a:lnTo>
                    <a:pt x="1576929" y="1847623"/>
                  </a:lnTo>
                  <a:lnTo>
                    <a:pt x="1578763" y="1846719"/>
                  </a:lnTo>
                  <a:lnTo>
                    <a:pt x="1580597" y="1845918"/>
                  </a:lnTo>
                  <a:lnTo>
                    <a:pt x="1582430" y="1845252"/>
                  </a:lnTo>
                  <a:lnTo>
                    <a:pt x="1587931" y="1844596"/>
                  </a:lnTo>
                  <a:lnTo>
                    <a:pt x="1589765" y="1844027"/>
                  </a:lnTo>
                  <a:lnTo>
                    <a:pt x="1591599" y="1843443"/>
                  </a:lnTo>
                  <a:lnTo>
                    <a:pt x="1593432" y="1842988"/>
                  </a:lnTo>
                  <a:lnTo>
                    <a:pt x="1595266" y="1842412"/>
                  </a:lnTo>
                  <a:lnTo>
                    <a:pt x="1600767" y="1841977"/>
                  </a:lnTo>
                  <a:lnTo>
                    <a:pt x="1602600" y="1841620"/>
                  </a:lnTo>
                  <a:lnTo>
                    <a:pt x="1604434" y="1841356"/>
                  </a:lnTo>
                  <a:lnTo>
                    <a:pt x="1606268" y="1840925"/>
                  </a:lnTo>
                  <a:lnTo>
                    <a:pt x="1608101" y="1840645"/>
                  </a:lnTo>
                  <a:lnTo>
                    <a:pt x="1615436" y="1840472"/>
                  </a:lnTo>
                  <a:lnTo>
                    <a:pt x="1617269" y="1840168"/>
                  </a:lnTo>
                  <a:lnTo>
                    <a:pt x="1619103" y="1839857"/>
                  </a:lnTo>
                  <a:lnTo>
                    <a:pt x="1620937" y="1839881"/>
                  </a:lnTo>
                  <a:lnTo>
                    <a:pt x="1626438" y="1839974"/>
                  </a:lnTo>
                  <a:lnTo>
                    <a:pt x="1628271" y="1840013"/>
                  </a:lnTo>
                  <a:lnTo>
                    <a:pt x="1630105" y="1840069"/>
                  </a:lnTo>
                  <a:lnTo>
                    <a:pt x="1631939" y="1839975"/>
                  </a:lnTo>
                  <a:lnTo>
                    <a:pt x="1633772" y="1839785"/>
                  </a:lnTo>
                  <a:lnTo>
                    <a:pt x="1639273" y="1839544"/>
                  </a:lnTo>
                  <a:lnTo>
                    <a:pt x="1641107" y="1839106"/>
                  </a:lnTo>
                  <a:lnTo>
                    <a:pt x="1642940" y="1838786"/>
                  </a:lnTo>
                  <a:lnTo>
                    <a:pt x="1644774" y="1838443"/>
                  </a:lnTo>
                  <a:lnTo>
                    <a:pt x="1646608" y="1838069"/>
                  </a:lnTo>
                  <a:lnTo>
                    <a:pt x="1652109" y="1837553"/>
                  </a:lnTo>
                  <a:lnTo>
                    <a:pt x="1653942" y="1837119"/>
                  </a:lnTo>
                  <a:lnTo>
                    <a:pt x="1655776" y="1836800"/>
                  </a:lnTo>
                  <a:lnTo>
                    <a:pt x="1657610" y="1836683"/>
                  </a:lnTo>
                  <a:lnTo>
                    <a:pt x="1659443" y="1836564"/>
                  </a:lnTo>
                  <a:lnTo>
                    <a:pt x="1664944" y="1836508"/>
                  </a:lnTo>
                  <a:lnTo>
                    <a:pt x="1666778" y="1836695"/>
                  </a:lnTo>
                  <a:lnTo>
                    <a:pt x="1668611" y="1836976"/>
                  </a:lnTo>
                  <a:lnTo>
                    <a:pt x="1670445" y="1837260"/>
                  </a:lnTo>
                  <a:lnTo>
                    <a:pt x="1672279" y="1837690"/>
                  </a:lnTo>
                  <a:lnTo>
                    <a:pt x="1679613" y="1838114"/>
                  </a:lnTo>
                  <a:lnTo>
                    <a:pt x="1681447" y="1838283"/>
                  </a:lnTo>
                  <a:lnTo>
                    <a:pt x="1683280" y="1838455"/>
                  </a:lnTo>
                  <a:lnTo>
                    <a:pt x="1685114" y="1838536"/>
                  </a:lnTo>
                  <a:lnTo>
                    <a:pt x="1690615" y="1838552"/>
                  </a:lnTo>
                  <a:lnTo>
                    <a:pt x="1692449" y="1838537"/>
                  </a:lnTo>
                  <a:lnTo>
                    <a:pt x="1694282" y="1838441"/>
                  </a:lnTo>
                  <a:lnTo>
                    <a:pt x="1696116" y="1838258"/>
                  </a:lnTo>
                  <a:lnTo>
                    <a:pt x="1697950" y="1838249"/>
                  </a:lnTo>
                  <a:lnTo>
                    <a:pt x="1703451" y="1838072"/>
                  </a:lnTo>
                  <a:lnTo>
                    <a:pt x="1705284" y="1837964"/>
                  </a:lnTo>
                  <a:lnTo>
                    <a:pt x="1707118" y="1837757"/>
                  </a:lnTo>
                  <a:lnTo>
                    <a:pt x="1708951" y="1837443"/>
                  </a:lnTo>
                  <a:lnTo>
                    <a:pt x="1710785" y="1837089"/>
                  </a:lnTo>
                  <a:lnTo>
                    <a:pt x="1716286" y="1836665"/>
                  </a:lnTo>
                  <a:lnTo>
                    <a:pt x="1718120" y="1836372"/>
                  </a:lnTo>
                  <a:lnTo>
                    <a:pt x="1719953" y="1836144"/>
                  </a:lnTo>
                  <a:lnTo>
                    <a:pt x="1721787" y="1836092"/>
                  </a:lnTo>
                  <a:lnTo>
                    <a:pt x="1723621" y="1836039"/>
                  </a:lnTo>
                  <a:lnTo>
                    <a:pt x="1729121" y="1835870"/>
                  </a:lnTo>
                  <a:lnTo>
                    <a:pt x="1730955" y="1835664"/>
                  </a:lnTo>
                  <a:lnTo>
                    <a:pt x="1732789" y="1835455"/>
                  </a:lnTo>
                  <a:lnTo>
                    <a:pt x="1734622" y="1835353"/>
                  </a:lnTo>
                  <a:lnTo>
                    <a:pt x="1736456" y="1835283"/>
                  </a:lnTo>
                  <a:lnTo>
                    <a:pt x="1741957" y="1835171"/>
                  </a:lnTo>
                  <a:lnTo>
                    <a:pt x="1743791" y="1835010"/>
                  </a:lnTo>
                  <a:lnTo>
                    <a:pt x="1745624" y="1835021"/>
                  </a:lnTo>
                  <a:lnTo>
                    <a:pt x="1747458" y="1835161"/>
                  </a:lnTo>
                  <a:lnTo>
                    <a:pt x="1749292" y="1835325"/>
                  </a:lnTo>
                  <a:lnTo>
                    <a:pt x="1754792" y="1835518"/>
                  </a:lnTo>
                  <a:lnTo>
                    <a:pt x="1756626" y="1835512"/>
                  </a:lnTo>
                  <a:lnTo>
                    <a:pt x="1758460" y="1835521"/>
                  </a:lnTo>
                  <a:lnTo>
                    <a:pt x="1760293" y="1835727"/>
                  </a:lnTo>
                  <a:lnTo>
                    <a:pt x="1762127" y="1835959"/>
                  </a:lnTo>
                  <a:lnTo>
                    <a:pt x="1767628" y="1836161"/>
                  </a:lnTo>
                  <a:lnTo>
                    <a:pt x="1769462" y="1836495"/>
                  </a:lnTo>
                  <a:lnTo>
                    <a:pt x="1771295" y="1836792"/>
                  </a:lnTo>
                  <a:lnTo>
                    <a:pt x="1773129" y="1837069"/>
                  </a:lnTo>
                  <a:lnTo>
                    <a:pt x="1774962" y="1837263"/>
                  </a:lnTo>
                  <a:lnTo>
                    <a:pt x="1780463" y="1837594"/>
                  </a:lnTo>
                  <a:lnTo>
                    <a:pt x="1782297" y="1837947"/>
                  </a:lnTo>
                  <a:lnTo>
                    <a:pt x="1784131" y="1838156"/>
                  </a:lnTo>
                  <a:lnTo>
                    <a:pt x="1785964" y="1838267"/>
                  </a:lnTo>
                  <a:lnTo>
                    <a:pt x="1787798" y="1838296"/>
                  </a:lnTo>
                  <a:lnTo>
                    <a:pt x="1795133" y="1838322"/>
                  </a:lnTo>
                  <a:lnTo>
                    <a:pt x="1796966" y="1838344"/>
                  </a:lnTo>
                  <a:lnTo>
                    <a:pt x="1798800" y="1838405"/>
                  </a:lnTo>
                  <a:lnTo>
                    <a:pt x="1800633" y="1838458"/>
                  </a:lnTo>
                  <a:lnTo>
                    <a:pt x="1806134" y="1838450"/>
                  </a:lnTo>
                  <a:lnTo>
                    <a:pt x="1807968" y="1838483"/>
                  </a:lnTo>
                  <a:lnTo>
                    <a:pt x="1809802" y="1838500"/>
                  </a:lnTo>
                  <a:lnTo>
                    <a:pt x="1811635" y="1838509"/>
                  </a:lnTo>
                  <a:lnTo>
                    <a:pt x="1813469" y="1838514"/>
                  </a:lnTo>
                  <a:lnTo>
                    <a:pt x="1818970" y="1838343"/>
                  </a:lnTo>
                  <a:lnTo>
                    <a:pt x="1820803" y="1838301"/>
                  </a:lnTo>
                  <a:lnTo>
                    <a:pt x="1822637" y="1838315"/>
                  </a:lnTo>
                  <a:lnTo>
                    <a:pt x="1824471" y="1838391"/>
                  </a:lnTo>
                  <a:lnTo>
                    <a:pt x="1826304" y="1838348"/>
                  </a:lnTo>
                  <a:lnTo>
                    <a:pt x="1831805" y="1838366"/>
                  </a:lnTo>
                  <a:lnTo>
                    <a:pt x="1833639" y="1838361"/>
                  </a:lnTo>
                  <a:lnTo>
                    <a:pt x="1835473" y="1838309"/>
                  </a:lnTo>
                  <a:lnTo>
                    <a:pt x="1837306" y="1838336"/>
                  </a:lnTo>
                  <a:lnTo>
                    <a:pt x="1839140" y="1838350"/>
                  </a:lnTo>
                  <a:lnTo>
                    <a:pt x="1844641" y="1838344"/>
                  </a:lnTo>
                  <a:lnTo>
                    <a:pt x="1846474" y="1838279"/>
                  </a:lnTo>
                  <a:lnTo>
                    <a:pt x="1848308" y="1838143"/>
                  </a:lnTo>
                  <a:lnTo>
                    <a:pt x="1850142" y="1837886"/>
                  </a:lnTo>
                  <a:lnTo>
                    <a:pt x="1851975" y="1837431"/>
                  </a:lnTo>
                  <a:lnTo>
                    <a:pt x="1857476" y="1837007"/>
                  </a:lnTo>
                  <a:lnTo>
                    <a:pt x="1859310" y="1836527"/>
                  </a:lnTo>
                  <a:lnTo>
                    <a:pt x="1861144" y="1836028"/>
                  </a:lnTo>
                  <a:lnTo>
                    <a:pt x="1862977" y="1835475"/>
                  </a:lnTo>
                  <a:lnTo>
                    <a:pt x="1864811" y="1834842"/>
                  </a:lnTo>
                  <a:lnTo>
                    <a:pt x="1870312" y="1834251"/>
                  </a:lnTo>
                  <a:lnTo>
                    <a:pt x="1872145" y="1833863"/>
                  </a:lnTo>
                  <a:lnTo>
                    <a:pt x="1873979" y="1833363"/>
                  </a:lnTo>
                  <a:lnTo>
                    <a:pt x="1875813" y="1832638"/>
                  </a:lnTo>
                  <a:lnTo>
                    <a:pt x="1877646" y="1831914"/>
                  </a:lnTo>
                  <a:lnTo>
                    <a:pt x="1883147" y="1831116"/>
                  </a:lnTo>
                  <a:lnTo>
                    <a:pt x="1884981" y="1830404"/>
                  </a:lnTo>
                  <a:lnTo>
                    <a:pt x="1886814" y="1829696"/>
                  </a:lnTo>
                  <a:lnTo>
                    <a:pt x="1888648" y="1829044"/>
                  </a:lnTo>
                  <a:lnTo>
                    <a:pt x="1890482" y="1828377"/>
                  </a:lnTo>
                  <a:lnTo>
                    <a:pt x="1895983" y="1827823"/>
                  </a:lnTo>
                  <a:lnTo>
                    <a:pt x="1897816" y="1827241"/>
                  </a:lnTo>
                  <a:lnTo>
                    <a:pt x="1899650" y="1826677"/>
                  </a:lnTo>
                  <a:lnTo>
                    <a:pt x="1901484" y="1825984"/>
                  </a:lnTo>
                  <a:lnTo>
                    <a:pt x="1903317" y="1825255"/>
                  </a:lnTo>
                  <a:lnTo>
                    <a:pt x="1908818" y="1824458"/>
                  </a:lnTo>
                  <a:lnTo>
                    <a:pt x="1910652" y="1823789"/>
                  </a:lnTo>
                  <a:lnTo>
                    <a:pt x="1912485" y="1823072"/>
                  </a:lnTo>
                  <a:lnTo>
                    <a:pt x="1914319" y="1822397"/>
                  </a:lnTo>
                  <a:lnTo>
                    <a:pt x="1916153" y="1821880"/>
                  </a:lnTo>
                  <a:lnTo>
                    <a:pt x="1921654" y="1821389"/>
                  </a:lnTo>
                  <a:lnTo>
                    <a:pt x="1923487" y="1821020"/>
                  </a:lnTo>
                  <a:lnTo>
                    <a:pt x="1925321" y="1820676"/>
                  </a:lnTo>
                  <a:lnTo>
                    <a:pt x="1927155" y="1820317"/>
                  </a:lnTo>
                  <a:lnTo>
                    <a:pt x="1928988" y="1819938"/>
                  </a:lnTo>
                  <a:lnTo>
                    <a:pt x="1934489" y="1819583"/>
                  </a:lnTo>
                  <a:lnTo>
                    <a:pt x="1936323" y="1819365"/>
                  </a:lnTo>
                  <a:lnTo>
                    <a:pt x="1938156" y="1819068"/>
                  </a:lnTo>
                  <a:lnTo>
                    <a:pt x="1941824" y="1818824"/>
                  </a:lnTo>
                  <a:lnTo>
                    <a:pt x="1947325" y="1818593"/>
                  </a:lnTo>
                  <a:lnTo>
                    <a:pt x="1949158" y="1818463"/>
                  </a:lnTo>
                  <a:lnTo>
                    <a:pt x="1950992" y="1818216"/>
                  </a:lnTo>
                  <a:lnTo>
                    <a:pt x="1952825" y="1817871"/>
                  </a:lnTo>
                  <a:lnTo>
                    <a:pt x="1954659" y="1817470"/>
                  </a:lnTo>
                  <a:lnTo>
                    <a:pt x="1960160" y="1817115"/>
                  </a:lnTo>
                  <a:lnTo>
                    <a:pt x="1961994" y="1816808"/>
                  </a:lnTo>
                  <a:lnTo>
                    <a:pt x="1963827" y="1816433"/>
                  </a:lnTo>
                  <a:lnTo>
                    <a:pt x="1965661" y="1816017"/>
                  </a:lnTo>
                  <a:lnTo>
                    <a:pt x="1967495" y="1815560"/>
                  </a:lnTo>
                  <a:lnTo>
                    <a:pt x="1972996" y="1815144"/>
                  </a:lnTo>
                  <a:lnTo>
                    <a:pt x="1974829" y="1814721"/>
                  </a:lnTo>
                  <a:lnTo>
                    <a:pt x="1976663" y="1814314"/>
                  </a:lnTo>
                  <a:lnTo>
                    <a:pt x="1978496" y="1813913"/>
                  </a:lnTo>
                  <a:lnTo>
                    <a:pt x="1980330" y="1813563"/>
                  </a:lnTo>
                  <a:lnTo>
                    <a:pt x="1985831" y="1813207"/>
                  </a:lnTo>
                  <a:lnTo>
                    <a:pt x="1987665" y="1812760"/>
                  </a:lnTo>
                  <a:lnTo>
                    <a:pt x="1989498" y="1812312"/>
                  </a:lnTo>
                  <a:lnTo>
                    <a:pt x="1991332" y="1811926"/>
                  </a:lnTo>
                  <a:lnTo>
                    <a:pt x="1998666" y="1811548"/>
                  </a:lnTo>
                  <a:lnTo>
                    <a:pt x="2000500" y="1811169"/>
                  </a:lnTo>
                  <a:lnTo>
                    <a:pt x="2002334" y="1810865"/>
                  </a:lnTo>
                  <a:lnTo>
                    <a:pt x="2004167" y="1810579"/>
                  </a:lnTo>
                  <a:lnTo>
                    <a:pt x="2006001" y="1810173"/>
                  </a:lnTo>
                  <a:lnTo>
                    <a:pt x="2011502" y="1809713"/>
                  </a:lnTo>
                  <a:lnTo>
                    <a:pt x="2013336" y="1809323"/>
                  </a:lnTo>
                  <a:lnTo>
                    <a:pt x="2015169" y="1808886"/>
                  </a:lnTo>
                  <a:lnTo>
                    <a:pt x="2017003" y="1808482"/>
                  </a:lnTo>
                  <a:lnTo>
                    <a:pt x="2018837" y="1808147"/>
                  </a:lnTo>
                  <a:lnTo>
                    <a:pt x="2024337" y="1807790"/>
                  </a:lnTo>
                  <a:lnTo>
                    <a:pt x="2026171" y="1807228"/>
                  </a:lnTo>
                  <a:lnTo>
                    <a:pt x="2028005" y="1806642"/>
                  </a:lnTo>
                  <a:lnTo>
                    <a:pt x="2029838" y="1806166"/>
                  </a:lnTo>
                  <a:lnTo>
                    <a:pt x="2031672" y="1805506"/>
                  </a:lnTo>
                  <a:lnTo>
                    <a:pt x="2039007" y="1804932"/>
                  </a:lnTo>
                  <a:lnTo>
                    <a:pt x="2040840" y="1804262"/>
                  </a:lnTo>
                  <a:lnTo>
                    <a:pt x="2042674" y="1803554"/>
                  </a:lnTo>
                  <a:lnTo>
                    <a:pt x="2044507" y="1802593"/>
                  </a:lnTo>
                  <a:lnTo>
                    <a:pt x="2050008" y="1801479"/>
                  </a:lnTo>
                  <a:lnTo>
                    <a:pt x="2051842" y="1800666"/>
                  </a:lnTo>
                  <a:lnTo>
                    <a:pt x="2053676" y="1799794"/>
                  </a:lnTo>
                  <a:lnTo>
                    <a:pt x="2055509" y="1799002"/>
                  </a:lnTo>
                  <a:lnTo>
                    <a:pt x="2057343" y="1798266"/>
                  </a:lnTo>
                  <a:lnTo>
                    <a:pt x="2062844" y="1797335"/>
                  </a:lnTo>
                  <a:lnTo>
                    <a:pt x="2064677" y="1796279"/>
                  </a:lnTo>
                  <a:lnTo>
                    <a:pt x="2066511" y="1795145"/>
                  </a:lnTo>
                  <a:lnTo>
                    <a:pt x="2068345" y="1793956"/>
                  </a:lnTo>
                  <a:lnTo>
                    <a:pt x="2070178" y="1792475"/>
                  </a:lnTo>
                  <a:lnTo>
                    <a:pt x="2075679" y="1791043"/>
                  </a:lnTo>
                  <a:lnTo>
                    <a:pt x="2077513" y="1789490"/>
                  </a:lnTo>
                  <a:lnTo>
                    <a:pt x="2079347" y="1787962"/>
                  </a:lnTo>
                  <a:lnTo>
                    <a:pt x="2081180" y="1786390"/>
                  </a:lnTo>
                  <a:lnTo>
                    <a:pt x="2083014" y="1784991"/>
                  </a:lnTo>
                  <a:lnTo>
                    <a:pt x="2088515" y="1783487"/>
                  </a:lnTo>
                  <a:lnTo>
                    <a:pt x="2090348" y="1781895"/>
                  </a:lnTo>
                  <a:lnTo>
                    <a:pt x="2092182" y="1780422"/>
                  </a:lnTo>
                  <a:lnTo>
                    <a:pt x="2094016" y="1778951"/>
                  </a:lnTo>
                  <a:lnTo>
                    <a:pt x="2095849" y="1777230"/>
                  </a:lnTo>
                  <a:lnTo>
                    <a:pt x="2103184" y="1775590"/>
                  </a:lnTo>
                  <a:lnTo>
                    <a:pt x="2105018" y="1774071"/>
                  </a:lnTo>
                  <a:lnTo>
                    <a:pt x="2106851" y="1772521"/>
                  </a:lnTo>
                  <a:lnTo>
                    <a:pt x="2108685" y="1771078"/>
                  </a:lnTo>
                  <a:lnTo>
                    <a:pt x="2114186" y="1769620"/>
                  </a:lnTo>
                  <a:lnTo>
                    <a:pt x="2116019" y="1768279"/>
                  </a:lnTo>
                  <a:lnTo>
                    <a:pt x="2117853" y="1767083"/>
                  </a:lnTo>
                  <a:lnTo>
                    <a:pt x="2119687" y="1765744"/>
                  </a:lnTo>
                  <a:lnTo>
                    <a:pt x="2121520" y="1764474"/>
                  </a:lnTo>
                  <a:lnTo>
                    <a:pt x="2127021" y="1763282"/>
                  </a:lnTo>
                  <a:lnTo>
                    <a:pt x="2128855" y="1761990"/>
                  </a:lnTo>
                  <a:lnTo>
                    <a:pt x="2130689" y="1760600"/>
                  </a:lnTo>
                  <a:lnTo>
                    <a:pt x="2132522" y="1759343"/>
                  </a:lnTo>
                  <a:lnTo>
                    <a:pt x="2134356" y="1757915"/>
                  </a:lnTo>
                  <a:lnTo>
                    <a:pt x="2139857" y="1756556"/>
                  </a:lnTo>
                  <a:lnTo>
                    <a:pt x="2141690" y="1755273"/>
                  </a:lnTo>
                  <a:lnTo>
                    <a:pt x="2143524" y="1753938"/>
                  </a:lnTo>
                  <a:lnTo>
                    <a:pt x="2145358" y="1752434"/>
                  </a:lnTo>
                  <a:lnTo>
                    <a:pt x="2147191" y="1750875"/>
                  </a:lnTo>
                  <a:lnTo>
                    <a:pt x="2152692" y="1749168"/>
                  </a:lnTo>
                  <a:lnTo>
                    <a:pt x="2154526" y="1747523"/>
                  </a:lnTo>
                  <a:lnTo>
                    <a:pt x="2156359" y="1746055"/>
                  </a:lnTo>
                  <a:lnTo>
                    <a:pt x="2158193" y="1744573"/>
                  </a:lnTo>
                  <a:lnTo>
                    <a:pt x="2160027" y="1743113"/>
                  </a:lnTo>
                  <a:lnTo>
                    <a:pt x="2165528" y="1741681"/>
                  </a:lnTo>
                  <a:lnTo>
                    <a:pt x="2167361" y="1740293"/>
                  </a:lnTo>
                  <a:lnTo>
                    <a:pt x="2169195" y="1738851"/>
                  </a:lnTo>
                  <a:lnTo>
                    <a:pt x="2171029" y="1737431"/>
                  </a:lnTo>
                  <a:lnTo>
                    <a:pt x="2172862" y="1735775"/>
                  </a:lnTo>
                  <a:lnTo>
                    <a:pt x="2178363" y="1734156"/>
                  </a:lnTo>
                  <a:lnTo>
                    <a:pt x="2180197" y="1732614"/>
                  </a:lnTo>
                  <a:lnTo>
                    <a:pt x="2182030" y="1730968"/>
                  </a:lnTo>
                  <a:lnTo>
                    <a:pt x="2183864" y="1729483"/>
                  </a:lnTo>
                  <a:lnTo>
                    <a:pt x="2185698" y="1728087"/>
                  </a:lnTo>
                  <a:lnTo>
                    <a:pt x="2191199" y="1726791"/>
                  </a:lnTo>
                  <a:lnTo>
                    <a:pt x="2193032" y="1725551"/>
                  </a:lnTo>
                  <a:lnTo>
                    <a:pt x="2194866" y="1724262"/>
                  </a:lnTo>
                  <a:lnTo>
                    <a:pt x="2196700" y="1722943"/>
                  </a:lnTo>
                  <a:lnTo>
                    <a:pt x="2198533" y="1721594"/>
                  </a:lnTo>
                  <a:lnTo>
                    <a:pt x="2204034" y="1720484"/>
                  </a:lnTo>
                  <a:lnTo>
                    <a:pt x="2205868" y="1719294"/>
                  </a:lnTo>
                  <a:lnTo>
                    <a:pt x="2207701" y="1718037"/>
                  </a:lnTo>
                  <a:lnTo>
                    <a:pt x="2209535" y="1716728"/>
                  </a:lnTo>
                  <a:lnTo>
                    <a:pt x="2216870" y="1715405"/>
                  </a:lnTo>
                  <a:lnTo>
                    <a:pt x="2218703" y="1714047"/>
                  </a:lnTo>
                  <a:lnTo>
                    <a:pt x="2220537" y="1712595"/>
                  </a:lnTo>
                  <a:lnTo>
                    <a:pt x="2222370" y="1710918"/>
                  </a:lnTo>
                  <a:lnTo>
                    <a:pt x="2224204" y="1709184"/>
                  </a:lnTo>
                  <a:lnTo>
                    <a:pt x="2229705" y="1707439"/>
                  </a:lnTo>
                  <a:lnTo>
                    <a:pt x="2231539" y="1705723"/>
                  </a:lnTo>
                  <a:lnTo>
                    <a:pt x="2233372" y="1704146"/>
                  </a:lnTo>
                  <a:lnTo>
                    <a:pt x="2235206" y="1702655"/>
                  </a:lnTo>
                  <a:lnTo>
                    <a:pt x="2237040" y="1701017"/>
                  </a:lnTo>
                  <a:lnTo>
                    <a:pt x="2242541" y="1699318"/>
                  </a:lnTo>
                  <a:lnTo>
                    <a:pt x="2244374" y="1697524"/>
                  </a:lnTo>
                  <a:lnTo>
                    <a:pt x="2246208" y="1695727"/>
                  </a:lnTo>
                  <a:lnTo>
                    <a:pt x="2248041" y="1693912"/>
                  </a:lnTo>
                  <a:lnTo>
                    <a:pt x="2249875" y="1692113"/>
                  </a:lnTo>
                  <a:lnTo>
                    <a:pt x="2255376" y="1690474"/>
                  </a:lnTo>
                  <a:lnTo>
                    <a:pt x="2257210" y="1688740"/>
                  </a:lnTo>
                  <a:lnTo>
                    <a:pt x="2259043" y="1686937"/>
                  </a:lnTo>
                  <a:lnTo>
                    <a:pt x="2260877" y="1685307"/>
                  </a:lnTo>
                  <a:lnTo>
                    <a:pt x="2262711" y="1683802"/>
                  </a:lnTo>
                  <a:lnTo>
                    <a:pt x="2268211" y="1682485"/>
                  </a:lnTo>
                  <a:lnTo>
                    <a:pt x="2270045" y="1681095"/>
                  </a:lnTo>
                  <a:lnTo>
                    <a:pt x="2271879" y="1679724"/>
                  </a:lnTo>
                  <a:lnTo>
                    <a:pt x="2273712" y="1678353"/>
                  </a:lnTo>
                  <a:lnTo>
                    <a:pt x="2275546" y="1676981"/>
                  </a:lnTo>
                  <a:lnTo>
                    <a:pt x="2282881" y="1675599"/>
                  </a:lnTo>
                  <a:lnTo>
                    <a:pt x="2284714" y="1674402"/>
                  </a:lnTo>
                  <a:lnTo>
                    <a:pt x="2286548" y="1673239"/>
                  </a:lnTo>
                  <a:lnTo>
                    <a:pt x="2288382" y="1672153"/>
                  </a:lnTo>
                  <a:lnTo>
                    <a:pt x="2293882" y="1671159"/>
                  </a:lnTo>
                  <a:lnTo>
                    <a:pt x="2295716" y="1670278"/>
                  </a:lnTo>
                  <a:lnTo>
                    <a:pt x="2297550" y="1669413"/>
                  </a:lnTo>
                  <a:lnTo>
                    <a:pt x="2299383" y="1668456"/>
                  </a:lnTo>
                  <a:lnTo>
                    <a:pt x="2301217" y="1667551"/>
                  </a:lnTo>
                  <a:lnTo>
                    <a:pt x="2306718" y="1666789"/>
                  </a:lnTo>
                  <a:lnTo>
                    <a:pt x="2308552" y="1665887"/>
                  </a:lnTo>
                  <a:lnTo>
                    <a:pt x="2310385" y="1665158"/>
                  </a:lnTo>
                  <a:lnTo>
                    <a:pt x="2312219" y="1664397"/>
                  </a:lnTo>
                  <a:lnTo>
                    <a:pt x="2314052" y="1663591"/>
                  </a:lnTo>
                  <a:lnTo>
                    <a:pt x="2319553" y="1662773"/>
                  </a:lnTo>
                  <a:lnTo>
                    <a:pt x="2321387" y="1661792"/>
                  </a:lnTo>
                  <a:lnTo>
                    <a:pt x="2323221" y="1661010"/>
                  </a:lnTo>
                  <a:lnTo>
                    <a:pt x="2325054" y="1660245"/>
                  </a:lnTo>
                  <a:lnTo>
                    <a:pt x="2326888" y="1659562"/>
                  </a:lnTo>
                  <a:lnTo>
                    <a:pt x="2332389" y="1658850"/>
                  </a:lnTo>
                  <a:lnTo>
                    <a:pt x="2334222" y="1658037"/>
                  </a:lnTo>
                  <a:lnTo>
                    <a:pt x="2336056" y="1657185"/>
                  </a:lnTo>
                  <a:lnTo>
                    <a:pt x="2337890" y="1656303"/>
                  </a:lnTo>
                  <a:lnTo>
                    <a:pt x="2339723" y="1655276"/>
                  </a:lnTo>
                  <a:lnTo>
                    <a:pt x="2347058" y="1654276"/>
                  </a:lnTo>
                  <a:lnTo>
                    <a:pt x="2348892" y="1653319"/>
                  </a:lnTo>
                  <a:lnTo>
                    <a:pt x="2350725" y="1652160"/>
                  </a:lnTo>
                  <a:lnTo>
                    <a:pt x="2352559" y="1651135"/>
                  </a:lnTo>
                  <a:lnTo>
                    <a:pt x="2358060" y="1650273"/>
                  </a:lnTo>
                  <a:lnTo>
                    <a:pt x="2359893" y="1649465"/>
                  </a:lnTo>
                  <a:lnTo>
                    <a:pt x="2361727" y="1648647"/>
                  </a:lnTo>
                  <a:lnTo>
                    <a:pt x="2363561" y="1647884"/>
                  </a:lnTo>
                  <a:lnTo>
                    <a:pt x="2365394" y="1647057"/>
                  </a:lnTo>
                  <a:lnTo>
                    <a:pt x="2370895" y="1646304"/>
                  </a:lnTo>
                  <a:lnTo>
                    <a:pt x="2372729" y="1645416"/>
                  </a:lnTo>
                  <a:lnTo>
                    <a:pt x="2374563" y="1644540"/>
                  </a:lnTo>
                  <a:lnTo>
                    <a:pt x="2376396" y="1643610"/>
                  </a:lnTo>
                  <a:lnTo>
                    <a:pt x="2378230" y="1642700"/>
                  </a:lnTo>
                  <a:lnTo>
                    <a:pt x="2383731" y="1641980"/>
                  </a:lnTo>
                  <a:lnTo>
                    <a:pt x="2385564" y="1641323"/>
                  </a:lnTo>
                  <a:lnTo>
                    <a:pt x="2387398" y="1640818"/>
                  </a:lnTo>
                  <a:lnTo>
                    <a:pt x="2389232" y="1640278"/>
                  </a:lnTo>
                  <a:lnTo>
                    <a:pt x="2391065" y="1639822"/>
                  </a:lnTo>
                  <a:lnTo>
                    <a:pt x="2396566" y="1639368"/>
                  </a:lnTo>
                  <a:lnTo>
                    <a:pt x="2398400" y="1639028"/>
                  </a:lnTo>
                  <a:lnTo>
                    <a:pt x="2400234" y="1638641"/>
                  </a:lnTo>
                  <a:lnTo>
                    <a:pt x="2402067" y="1638507"/>
                  </a:lnTo>
                  <a:lnTo>
                    <a:pt x="2403901" y="1638378"/>
                  </a:lnTo>
                  <a:lnTo>
                    <a:pt x="2409402" y="1638856"/>
                  </a:lnTo>
                  <a:lnTo>
                    <a:pt x="2411235" y="1639024"/>
                  </a:lnTo>
                  <a:lnTo>
                    <a:pt x="2413069" y="1639501"/>
                  </a:lnTo>
                  <a:lnTo>
                    <a:pt x="2414903" y="1639551"/>
                  </a:lnTo>
                  <a:lnTo>
                    <a:pt x="2416736" y="1639672"/>
                  </a:lnTo>
                  <a:lnTo>
                    <a:pt x="2422237" y="1639579"/>
                  </a:lnTo>
                  <a:lnTo>
                    <a:pt x="2424071" y="1639548"/>
                  </a:lnTo>
                  <a:lnTo>
                    <a:pt x="2425904" y="1639465"/>
                  </a:lnTo>
                  <a:lnTo>
                    <a:pt x="2427738" y="1639870"/>
                  </a:lnTo>
                  <a:lnTo>
                    <a:pt x="2429572" y="1640477"/>
                  </a:lnTo>
                  <a:lnTo>
                    <a:pt x="2435073" y="1641101"/>
                  </a:lnTo>
                  <a:lnTo>
                    <a:pt x="2436906" y="1641478"/>
                  </a:lnTo>
                  <a:lnTo>
                    <a:pt x="2438740" y="1641763"/>
                  </a:lnTo>
                  <a:lnTo>
                    <a:pt x="2440574" y="1642190"/>
                  </a:lnTo>
                  <a:lnTo>
                    <a:pt x="2442407" y="1642538"/>
                  </a:lnTo>
                  <a:lnTo>
                    <a:pt x="2447908" y="1642726"/>
                  </a:lnTo>
                  <a:lnTo>
                    <a:pt x="2449742" y="1642896"/>
                  </a:lnTo>
                  <a:lnTo>
                    <a:pt x="2451575" y="1643037"/>
                  </a:lnTo>
                  <a:lnTo>
                    <a:pt x="2453409" y="1643228"/>
                  </a:lnTo>
                  <a:lnTo>
                    <a:pt x="2455243" y="1643654"/>
                  </a:lnTo>
                  <a:lnTo>
                    <a:pt x="2462577" y="1644141"/>
                  </a:lnTo>
                  <a:lnTo>
                    <a:pt x="2464411" y="1644441"/>
                  </a:lnTo>
                  <a:lnTo>
                    <a:pt x="2466245" y="1644866"/>
                  </a:lnTo>
                  <a:lnTo>
                    <a:pt x="2468078" y="1645514"/>
                  </a:lnTo>
                  <a:lnTo>
                    <a:pt x="2473579" y="1646099"/>
                  </a:lnTo>
                  <a:lnTo>
                    <a:pt x="2475413" y="1646623"/>
                  </a:lnTo>
                  <a:lnTo>
                    <a:pt x="2477246" y="1647055"/>
                  </a:lnTo>
                  <a:lnTo>
                    <a:pt x="2479080" y="1647369"/>
                  </a:lnTo>
                  <a:lnTo>
                    <a:pt x="2480914" y="1647628"/>
                  </a:lnTo>
                  <a:lnTo>
                    <a:pt x="2486415" y="1647959"/>
                  </a:lnTo>
                  <a:lnTo>
                    <a:pt x="2488248" y="1648391"/>
                  </a:lnTo>
                  <a:lnTo>
                    <a:pt x="2490082" y="1649031"/>
                  </a:lnTo>
                  <a:lnTo>
                    <a:pt x="2491915" y="1649941"/>
                  </a:lnTo>
                  <a:lnTo>
                    <a:pt x="2493749" y="1650792"/>
                  </a:lnTo>
                  <a:lnTo>
                    <a:pt x="2499250" y="1651464"/>
                  </a:lnTo>
                  <a:lnTo>
                    <a:pt x="2501084" y="1652048"/>
                  </a:lnTo>
                  <a:lnTo>
                    <a:pt x="2502917" y="1652812"/>
                  </a:lnTo>
                  <a:lnTo>
                    <a:pt x="2504751" y="1653589"/>
                  </a:lnTo>
                  <a:lnTo>
                    <a:pt x="2506585" y="1654532"/>
                  </a:lnTo>
                  <a:lnTo>
                    <a:pt x="2512086" y="1655733"/>
                  </a:lnTo>
                  <a:lnTo>
                    <a:pt x="2513919" y="1656792"/>
                  </a:lnTo>
                  <a:lnTo>
                    <a:pt x="2515753" y="1657645"/>
                  </a:lnTo>
                  <a:lnTo>
                    <a:pt x="2517586" y="1658359"/>
                  </a:lnTo>
                  <a:lnTo>
                    <a:pt x="2519420" y="1659150"/>
                  </a:lnTo>
                  <a:lnTo>
                    <a:pt x="2524921" y="1659744"/>
                  </a:lnTo>
                  <a:lnTo>
                    <a:pt x="2526755" y="1660336"/>
                  </a:lnTo>
                  <a:lnTo>
                    <a:pt x="2528588" y="1660889"/>
                  </a:lnTo>
                  <a:lnTo>
                    <a:pt x="2530422" y="1661483"/>
                  </a:lnTo>
                  <a:lnTo>
                    <a:pt x="2532256" y="1661803"/>
                  </a:lnTo>
                  <a:lnTo>
                    <a:pt x="2537756" y="1662331"/>
                  </a:lnTo>
                  <a:lnTo>
                    <a:pt x="2539590" y="1662840"/>
                  </a:lnTo>
                  <a:lnTo>
                    <a:pt x="2541424" y="1663423"/>
                  </a:lnTo>
                  <a:lnTo>
                    <a:pt x="2543257" y="1663990"/>
                  </a:lnTo>
                  <a:lnTo>
                    <a:pt x="2545091" y="1664440"/>
                  </a:lnTo>
                  <a:lnTo>
                    <a:pt x="2550592" y="1664841"/>
                  </a:lnTo>
                  <a:lnTo>
                    <a:pt x="2552426" y="1665432"/>
                  </a:lnTo>
                  <a:lnTo>
                    <a:pt x="2554259" y="1665921"/>
                  </a:lnTo>
                  <a:lnTo>
                    <a:pt x="2556093" y="1666151"/>
                  </a:lnTo>
                  <a:lnTo>
                    <a:pt x="2557927" y="1666424"/>
                  </a:lnTo>
                  <a:lnTo>
                    <a:pt x="2563427" y="1666913"/>
                  </a:lnTo>
                  <a:lnTo>
                    <a:pt x="2565261" y="1667592"/>
                  </a:lnTo>
                  <a:lnTo>
                    <a:pt x="2567095" y="1668202"/>
                  </a:lnTo>
                  <a:lnTo>
                    <a:pt x="2568928" y="1668692"/>
                  </a:lnTo>
                  <a:lnTo>
                    <a:pt x="2570762" y="1669248"/>
                  </a:lnTo>
                  <a:lnTo>
                    <a:pt x="2576263" y="1669584"/>
                  </a:lnTo>
                  <a:lnTo>
                    <a:pt x="2578097" y="1669779"/>
                  </a:lnTo>
                  <a:lnTo>
                    <a:pt x="2579930" y="1670256"/>
                  </a:lnTo>
                  <a:lnTo>
                    <a:pt x="2581764" y="1670752"/>
                  </a:lnTo>
                  <a:lnTo>
                    <a:pt x="2583597" y="1671144"/>
                  </a:lnTo>
                  <a:lnTo>
                    <a:pt x="2589098" y="1671482"/>
                  </a:lnTo>
                  <a:lnTo>
                    <a:pt x="2590932" y="1671795"/>
                  </a:lnTo>
                  <a:lnTo>
                    <a:pt x="2592766" y="1672378"/>
                  </a:lnTo>
                  <a:lnTo>
                    <a:pt x="2594599" y="1673028"/>
                  </a:lnTo>
                  <a:lnTo>
                    <a:pt x="2596433" y="1673612"/>
                  </a:lnTo>
                  <a:lnTo>
                    <a:pt x="2601934" y="1674410"/>
                  </a:lnTo>
                  <a:lnTo>
                    <a:pt x="2603767" y="1675227"/>
                  </a:lnTo>
                  <a:lnTo>
                    <a:pt x="2605601" y="1676052"/>
                  </a:lnTo>
                  <a:lnTo>
                    <a:pt x="2609268" y="1676953"/>
                  </a:lnTo>
                  <a:lnTo>
                    <a:pt x="2614769" y="1677596"/>
                  </a:lnTo>
                  <a:lnTo>
                    <a:pt x="2616603" y="1678132"/>
                  </a:lnTo>
                  <a:lnTo>
                    <a:pt x="2618437" y="1678194"/>
                  </a:lnTo>
                  <a:lnTo>
                    <a:pt x="2620270" y="1678374"/>
                  </a:lnTo>
                  <a:lnTo>
                    <a:pt x="2622104" y="1678590"/>
                  </a:lnTo>
                  <a:lnTo>
                    <a:pt x="2627605" y="1678846"/>
                  </a:lnTo>
                  <a:lnTo>
                    <a:pt x="2629438" y="1679065"/>
                  </a:lnTo>
                  <a:lnTo>
                    <a:pt x="2631272" y="1679291"/>
                  </a:lnTo>
                  <a:lnTo>
                    <a:pt x="2633106" y="1679757"/>
                  </a:lnTo>
                  <a:lnTo>
                    <a:pt x="2634939" y="1680120"/>
                  </a:lnTo>
                  <a:lnTo>
                    <a:pt x="2640440" y="1680576"/>
                  </a:lnTo>
                  <a:lnTo>
                    <a:pt x="2642274" y="1681156"/>
                  </a:lnTo>
                  <a:lnTo>
                    <a:pt x="2644108" y="1681877"/>
                  </a:lnTo>
                  <a:lnTo>
                    <a:pt x="2645941" y="1682558"/>
                  </a:lnTo>
                  <a:lnTo>
                    <a:pt x="2647775" y="1683256"/>
                  </a:lnTo>
                  <a:lnTo>
                    <a:pt x="2653276" y="1684045"/>
                  </a:lnTo>
                  <a:lnTo>
                    <a:pt x="2655109" y="1684610"/>
                  </a:lnTo>
                  <a:lnTo>
                    <a:pt x="2656943" y="1685179"/>
                  </a:lnTo>
                  <a:lnTo>
                    <a:pt x="2658777" y="1685671"/>
                  </a:lnTo>
                  <a:lnTo>
                    <a:pt x="2660610" y="1686060"/>
                  </a:lnTo>
                  <a:lnTo>
                    <a:pt x="2667945" y="1686425"/>
                  </a:lnTo>
                  <a:lnTo>
                    <a:pt x="2669779" y="1686825"/>
                  </a:lnTo>
                  <a:lnTo>
                    <a:pt x="2671612" y="1687143"/>
                  </a:lnTo>
                  <a:lnTo>
                    <a:pt x="2673446" y="1687495"/>
                  </a:lnTo>
                  <a:lnTo>
                    <a:pt x="2680780" y="1687759"/>
                  </a:lnTo>
                  <a:lnTo>
                    <a:pt x="2682614" y="1687931"/>
                  </a:lnTo>
                  <a:lnTo>
                    <a:pt x="2684448" y="1688127"/>
                  </a:lnTo>
                  <a:lnTo>
                    <a:pt x="2686281" y="1688452"/>
                  </a:lnTo>
                  <a:lnTo>
                    <a:pt x="2691782" y="1688803"/>
                  </a:lnTo>
                  <a:lnTo>
                    <a:pt x="2693616" y="1689070"/>
                  </a:lnTo>
                  <a:lnTo>
                    <a:pt x="2695449" y="1689409"/>
                  </a:lnTo>
                  <a:lnTo>
                    <a:pt x="2697283" y="1689781"/>
                  </a:lnTo>
                  <a:lnTo>
                    <a:pt x="2699117" y="1690223"/>
                  </a:lnTo>
                  <a:lnTo>
                    <a:pt x="2706451" y="1690656"/>
                  </a:lnTo>
                  <a:lnTo>
                    <a:pt x="2708285" y="1690985"/>
                  </a:lnTo>
                  <a:lnTo>
                    <a:pt x="2710119" y="1691246"/>
                  </a:lnTo>
                  <a:lnTo>
                    <a:pt x="2711952" y="1691444"/>
                  </a:lnTo>
                  <a:lnTo>
                    <a:pt x="2717453" y="1691562"/>
                  </a:lnTo>
                  <a:lnTo>
                    <a:pt x="2719287" y="1691720"/>
                  </a:lnTo>
                  <a:lnTo>
                    <a:pt x="2721120" y="1691845"/>
                  </a:lnTo>
                  <a:lnTo>
                    <a:pt x="2722954" y="1692085"/>
                  </a:lnTo>
                  <a:lnTo>
                    <a:pt x="2724788" y="1692244"/>
                  </a:lnTo>
                  <a:lnTo>
                    <a:pt x="2730289" y="1692465"/>
                  </a:lnTo>
                  <a:lnTo>
                    <a:pt x="2732122" y="1692622"/>
                  </a:lnTo>
                  <a:lnTo>
                    <a:pt x="2733956" y="1692655"/>
                  </a:lnTo>
                  <a:lnTo>
                    <a:pt x="2735790" y="1692676"/>
                  </a:lnTo>
                  <a:lnTo>
                    <a:pt x="2737623" y="1692650"/>
                  </a:lnTo>
                  <a:lnTo>
                    <a:pt x="2743124" y="1692646"/>
                  </a:lnTo>
                  <a:lnTo>
                    <a:pt x="2744958" y="1692560"/>
                  </a:lnTo>
                  <a:lnTo>
                    <a:pt x="2746791" y="1692359"/>
                  </a:lnTo>
                  <a:lnTo>
                    <a:pt x="2748625" y="1692138"/>
                  </a:lnTo>
                  <a:lnTo>
                    <a:pt x="2750459" y="1692001"/>
                  </a:lnTo>
                  <a:lnTo>
                    <a:pt x="2755960" y="1691839"/>
                  </a:lnTo>
                  <a:lnTo>
                    <a:pt x="2757793" y="1691719"/>
                  </a:lnTo>
                  <a:lnTo>
                    <a:pt x="2759627" y="1691731"/>
                  </a:lnTo>
                  <a:lnTo>
                    <a:pt x="2761460" y="1691462"/>
                  </a:lnTo>
                  <a:lnTo>
                    <a:pt x="2763294" y="1691163"/>
                  </a:lnTo>
                  <a:lnTo>
                    <a:pt x="2770629" y="1690779"/>
                  </a:lnTo>
                  <a:lnTo>
                    <a:pt x="2772462" y="1690337"/>
                  </a:lnTo>
                  <a:lnTo>
                    <a:pt x="2774296" y="1689851"/>
                  </a:lnTo>
                  <a:lnTo>
                    <a:pt x="2776130" y="1689317"/>
                  </a:lnTo>
                  <a:lnTo>
                    <a:pt x="2781631" y="1688831"/>
                  </a:lnTo>
                  <a:lnTo>
                    <a:pt x="2783464" y="1688205"/>
                  </a:lnTo>
                  <a:lnTo>
                    <a:pt x="2785298" y="1687624"/>
                  </a:lnTo>
                  <a:lnTo>
                    <a:pt x="2787131" y="1687090"/>
                  </a:lnTo>
                  <a:lnTo>
                    <a:pt x="2788965" y="1686445"/>
                  </a:lnTo>
                  <a:lnTo>
                    <a:pt x="2794466" y="1685846"/>
                  </a:lnTo>
                  <a:lnTo>
                    <a:pt x="2796300" y="1685402"/>
                  </a:lnTo>
                  <a:lnTo>
                    <a:pt x="2798133" y="1684942"/>
                  </a:lnTo>
                  <a:lnTo>
                    <a:pt x="2799967" y="1684506"/>
                  </a:lnTo>
                  <a:lnTo>
                    <a:pt x="2801801" y="1683988"/>
                  </a:lnTo>
                  <a:lnTo>
                    <a:pt x="2807301" y="1683446"/>
                  </a:lnTo>
                  <a:lnTo>
                    <a:pt x="2809135" y="1682657"/>
                  </a:lnTo>
                  <a:lnTo>
                    <a:pt x="2810969" y="1681950"/>
                  </a:lnTo>
                  <a:lnTo>
                    <a:pt x="2812802" y="1681294"/>
                  </a:lnTo>
                  <a:lnTo>
                    <a:pt x="2814636" y="1680695"/>
                  </a:lnTo>
                  <a:lnTo>
                    <a:pt x="2820137" y="1680144"/>
                  </a:lnTo>
                  <a:lnTo>
                    <a:pt x="2821971" y="1679736"/>
                  </a:lnTo>
                  <a:lnTo>
                    <a:pt x="2823804" y="1679334"/>
                  </a:lnTo>
                  <a:lnTo>
                    <a:pt x="2825638" y="1679002"/>
                  </a:lnTo>
                  <a:lnTo>
                    <a:pt x="2827471" y="1678731"/>
                  </a:lnTo>
                  <a:lnTo>
                    <a:pt x="2832972" y="1678281"/>
                  </a:lnTo>
                  <a:lnTo>
                    <a:pt x="2834806" y="1677705"/>
                  </a:lnTo>
                  <a:lnTo>
                    <a:pt x="2836640" y="1677136"/>
                  </a:lnTo>
                  <a:lnTo>
                    <a:pt x="2838473" y="1676606"/>
                  </a:lnTo>
                  <a:lnTo>
                    <a:pt x="2840307" y="1675990"/>
                  </a:lnTo>
                  <a:lnTo>
                    <a:pt x="2845808" y="1675353"/>
                  </a:lnTo>
                  <a:lnTo>
                    <a:pt x="2847642" y="1674685"/>
                  </a:lnTo>
                  <a:lnTo>
                    <a:pt x="2849475" y="1674238"/>
                  </a:lnTo>
                  <a:lnTo>
                    <a:pt x="2851309" y="1673791"/>
                  </a:lnTo>
                  <a:lnTo>
                    <a:pt x="2858643" y="1673553"/>
                  </a:lnTo>
                  <a:lnTo>
                    <a:pt x="2860477" y="1673469"/>
                  </a:lnTo>
                  <a:lnTo>
                    <a:pt x="2862311" y="1673275"/>
                  </a:lnTo>
                  <a:lnTo>
                    <a:pt x="2864144" y="1672931"/>
                  </a:lnTo>
                  <a:lnTo>
                    <a:pt x="2865978" y="1672526"/>
                  </a:lnTo>
                  <a:lnTo>
                    <a:pt x="2871479" y="1672100"/>
                  </a:lnTo>
                  <a:lnTo>
                    <a:pt x="2873312" y="1671490"/>
                  </a:lnTo>
                  <a:lnTo>
                    <a:pt x="2875146" y="1670882"/>
                  </a:lnTo>
                  <a:lnTo>
                    <a:pt x="2876980" y="1670122"/>
                  </a:lnTo>
                  <a:lnTo>
                    <a:pt x="2878813" y="1669390"/>
                  </a:lnTo>
                  <a:lnTo>
                    <a:pt x="2884314" y="1668357"/>
                  </a:lnTo>
                  <a:lnTo>
                    <a:pt x="2886148" y="1667289"/>
                  </a:lnTo>
                  <a:lnTo>
                    <a:pt x="2887982" y="1665610"/>
                  </a:lnTo>
                  <a:lnTo>
                    <a:pt x="2889815" y="1664202"/>
                  </a:lnTo>
                  <a:lnTo>
                    <a:pt x="2891649" y="1662453"/>
                  </a:lnTo>
                  <a:lnTo>
                    <a:pt x="2897150" y="1661059"/>
                  </a:lnTo>
                  <a:lnTo>
                    <a:pt x="2898983" y="1659654"/>
                  </a:lnTo>
                  <a:lnTo>
                    <a:pt x="2900817" y="1658429"/>
                  </a:lnTo>
                  <a:lnTo>
                    <a:pt x="2902651" y="1657199"/>
                  </a:lnTo>
                  <a:lnTo>
                    <a:pt x="2904484" y="1656114"/>
                  </a:lnTo>
                  <a:lnTo>
                    <a:pt x="2909985" y="1654697"/>
                  </a:lnTo>
                  <a:lnTo>
                    <a:pt x="2911819" y="1653211"/>
                  </a:lnTo>
                  <a:lnTo>
                    <a:pt x="2913653" y="1651782"/>
                  </a:lnTo>
                  <a:lnTo>
                    <a:pt x="2915486" y="1650571"/>
                  </a:lnTo>
                  <a:lnTo>
                    <a:pt x="2917320" y="1649483"/>
                  </a:lnTo>
                  <a:lnTo>
                    <a:pt x="2922821" y="1648375"/>
                  </a:lnTo>
                  <a:lnTo>
                    <a:pt x="2924654" y="1647422"/>
                  </a:lnTo>
                  <a:lnTo>
                    <a:pt x="2926488" y="1646712"/>
                  </a:lnTo>
                  <a:lnTo>
                    <a:pt x="2928322" y="1646143"/>
                  </a:lnTo>
                  <a:lnTo>
                    <a:pt x="2930155" y="1645671"/>
                  </a:lnTo>
                  <a:lnTo>
                    <a:pt x="2935656" y="1644980"/>
                  </a:lnTo>
                  <a:lnTo>
                    <a:pt x="2937490" y="1644097"/>
                  </a:lnTo>
                  <a:lnTo>
                    <a:pt x="2939324" y="1643146"/>
                  </a:lnTo>
                  <a:lnTo>
                    <a:pt x="2941157" y="1642391"/>
                  </a:lnTo>
                  <a:lnTo>
                    <a:pt x="2942991" y="1641574"/>
                  </a:lnTo>
                  <a:lnTo>
                    <a:pt x="2950325" y="1640471"/>
                  </a:lnTo>
                  <a:lnTo>
                    <a:pt x="2952159" y="1639536"/>
                  </a:lnTo>
                  <a:lnTo>
                    <a:pt x="2953993" y="1638686"/>
                  </a:lnTo>
                  <a:lnTo>
                    <a:pt x="2955826" y="1638132"/>
                  </a:lnTo>
                  <a:lnTo>
                    <a:pt x="2961327" y="1637705"/>
                  </a:lnTo>
                  <a:lnTo>
                    <a:pt x="2963161" y="1637275"/>
                  </a:lnTo>
                  <a:lnTo>
                    <a:pt x="2964994" y="1636588"/>
                  </a:lnTo>
                  <a:lnTo>
                    <a:pt x="2966828" y="1635889"/>
                  </a:lnTo>
                  <a:lnTo>
                    <a:pt x="2968662" y="1634905"/>
                  </a:lnTo>
                  <a:lnTo>
                    <a:pt x="2974163" y="1633795"/>
                  </a:lnTo>
                  <a:lnTo>
                    <a:pt x="2975996" y="1632633"/>
                  </a:lnTo>
                  <a:lnTo>
                    <a:pt x="2977830" y="1631692"/>
                  </a:lnTo>
                  <a:lnTo>
                    <a:pt x="2979664" y="1630741"/>
                  </a:lnTo>
                  <a:lnTo>
                    <a:pt x="2981497" y="1629554"/>
                  </a:lnTo>
                  <a:lnTo>
                    <a:pt x="2986998" y="1628413"/>
                  </a:lnTo>
                  <a:lnTo>
                    <a:pt x="2988832" y="1627010"/>
                  </a:lnTo>
                  <a:lnTo>
                    <a:pt x="2990665" y="1625423"/>
                  </a:lnTo>
                  <a:lnTo>
                    <a:pt x="2992499" y="1624175"/>
                  </a:lnTo>
                  <a:lnTo>
                    <a:pt x="2994333" y="1622993"/>
                  </a:lnTo>
                  <a:lnTo>
                    <a:pt x="2999834" y="1622072"/>
                  </a:lnTo>
                  <a:lnTo>
                    <a:pt x="3001667" y="1621054"/>
                  </a:lnTo>
                  <a:lnTo>
                    <a:pt x="3003501" y="1620206"/>
                  </a:lnTo>
                  <a:lnTo>
                    <a:pt x="3005335" y="1619380"/>
                  </a:lnTo>
                  <a:lnTo>
                    <a:pt x="3007168" y="1618421"/>
                  </a:lnTo>
                  <a:lnTo>
                    <a:pt x="3012669" y="1617419"/>
                  </a:lnTo>
                  <a:lnTo>
                    <a:pt x="3014503" y="1616494"/>
                  </a:lnTo>
                  <a:lnTo>
                    <a:pt x="3018170" y="1615462"/>
                  </a:lnTo>
                  <a:lnTo>
                    <a:pt x="3020004" y="1614662"/>
                  </a:lnTo>
                  <a:lnTo>
                    <a:pt x="3025505" y="1613780"/>
                  </a:lnTo>
                  <a:lnTo>
                    <a:pt x="3027338" y="1612999"/>
                  </a:lnTo>
                  <a:lnTo>
                    <a:pt x="3029172" y="1612360"/>
                  </a:lnTo>
                  <a:lnTo>
                    <a:pt x="3031005" y="1611862"/>
                  </a:lnTo>
                  <a:lnTo>
                    <a:pt x="3032839" y="1611071"/>
                  </a:lnTo>
                  <a:lnTo>
                    <a:pt x="3038340" y="1610380"/>
                  </a:lnTo>
                  <a:lnTo>
                    <a:pt x="3040174" y="1609891"/>
                  </a:lnTo>
                  <a:lnTo>
                    <a:pt x="3042007" y="1609348"/>
                  </a:lnTo>
                  <a:lnTo>
                    <a:pt x="3043841" y="1608585"/>
                  </a:lnTo>
                  <a:lnTo>
                    <a:pt x="3045675" y="1607692"/>
                  </a:lnTo>
                  <a:lnTo>
                    <a:pt x="3051176" y="1606994"/>
                  </a:lnTo>
                  <a:lnTo>
                    <a:pt x="3053009" y="1606517"/>
                  </a:lnTo>
                  <a:lnTo>
                    <a:pt x="3054843" y="1605993"/>
                  </a:lnTo>
                  <a:lnTo>
                    <a:pt x="3056676" y="1605381"/>
                  </a:lnTo>
                  <a:lnTo>
                    <a:pt x="3058510" y="1604700"/>
                  </a:lnTo>
                  <a:lnTo>
                    <a:pt x="3064011" y="1603733"/>
                  </a:lnTo>
                  <a:lnTo>
                    <a:pt x="3065845" y="1602868"/>
                  </a:lnTo>
                  <a:lnTo>
                    <a:pt x="3067678" y="1602180"/>
                  </a:lnTo>
                  <a:lnTo>
                    <a:pt x="3069512" y="1601479"/>
                  </a:lnTo>
                  <a:lnTo>
                    <a:pt x="3071346" y="1600654"/>
                  </a:lnTo>
                  <a:lnTo>
                    <a:pt x="3076846" y="1599681"/>
                  </a:lnTo>
                  <a:lnTo>
                    <a:pt x="3078680" y="1598534"/>
                  </a:lnTo>
                  <a:lnTo>
                    <a:pt x="3080514" y="1597379"/>
                  </a:lnTo>
                  <a:lnTo>
                    <a:pt x="3082347" y="1596081"/>
                  </a:lnTo>
                  <a:lnTo>
                    <a:pt x="3084181" y="1594732"/>
                  </a:lnTo>
                  <a:lnTo>
                    <a:pt x="3089682" y="1593233"/>
                  </a:lnTo>
                  <a:lnTo>
                    <a:pt x="3091516" y="1591714"/>
                  </a:lnTo>
                  <a:lnTo>
                    <a:pt x="3093349" y="1590396"/>
                  </a:lnTo>
                  <a:lnTo>
                    <a:pt x="3095183" y="1589032"/>
                  </a:lnTo>
                  <a:lnTo>
                    <a:pt x="3097016" y="1587973"/>
                  </a:lnTo>
                  <a:lnTo>
                    <a:pt x="3102517" y="1586899"/>
                  </a:lnTo>
                  <a:lnTo>
                    <a:pt x="3104351" y="1585853"/>
                  </a:lnTo>
                  <a:lnTo>
                    <a:pt x="3106185" y="1584885"/>
                  </a:lnTo>
                  <a:lnTo>
                    <a:pt x="3108018" y="1583996"/>
                  </a:lnTo>
                  <a:lnTo>
                    <a:pt x="3109852" y="1583067"/>
                  </a:lnTo>
                  <a:lnTo>
                    <a:pt x="3115353" y="1581977"/>
                  </a:lnTo>
                  <a:lnTo>
                    <a:pt x="3117187" y="1581023"/>
                  </a:lnTo>
                  <a:lnTo>
                    <a:pt x="3119020" y="1579946"/>
                  </a:lnTo>
                  <a:lnTo>
                    <a:pt x="3120854" y="1578871"/>
                  </a:lnTo>
                  <a:lnTo>
                    <a:pt x="3122687" y="1577665"/>
                  </a:lnTo>
                  <a:lnTo>
                    <a:pt x="3130022" y="1576494"/>
                  </a:lnTo>
                  <a:lnTo>
                    <a:pt x="3131856" y="1575357"/>
                  </a:lnTo>
                  <a:lnTo>
                    <a:pt x="3133689" y="1573953"/>
                  </a:lnTo>
                  <a:lnTo>
                    <a:pt x="3135523" y="1572736"/>
                  </a:lnTo>
                  <a:lnTo>
                    <a:pt x="3141024" y="1571589"/>
                  </a:lnTo>
                  <a:lnTo>
                    <a:pt x="3142857" y="1570477"/>
                  </a:lnTo>
                  <a:lnTo>
                    <a:pt x="3144691" y="1569417"/>
                  </a:lnTo>
                  <a:lnTo>
                    <a:pt x="3146525" y="1568213"/>
                  </a:lnTo>
                  <a:lnTo>
                    <a:pt x="3148358" y="1566875"/>
                  </a:lnTo>
                  <a:lnTo>
                    <a:pt x="3153859" y="1565649"/>
                  </a:lnTo>
                  <a:lnTo>
                    <a:pt x="3155693" y="1564400"/>
                  </a:lnTo>
                  <a:lnTo>
                    <a:pt x="3157527" y="1563261"/>
                  </a:lnTo>
                  <a:lnTo>
                    <a:pt x="3159360" y="1562129"/>
                  </a:lnTo>
                  <a:lnTo>
                    <a:pt x="3161194" y="1561020"/>
                  </a:lnTo>
                  <a:lnTo>
                    <a:pt x="3166695" y="1559912"/>
                  </a:lnTo>
                  <a:lnTo>
                    <a:pt x="3168528" y="1558916"/>
                  </a:lnTo>
                  <a:lnTo>
                    <a:pt x="3170362" y="1558042"/>
                  </a:lnTo>
                  <a:lnTo>
                    <a:pt x="3172196" y="1557084"/>
                  </a:lnTo>
                  <a:lnTo>
                    <a:pt x="3174029" y="1556186"/>
                  </a:lnTo>
                  <a:lnTo>
                    <a:pt x="3179530" y="1555224"/>
                  </a:lnTo>
                  <a:lnTo>
                    <a:pt x="3181364" y="1554283"/>
                  </a:lnTo>
                  <a:lnTo>
                    <a:pt x="3183198" y="1553398"/>
                  </a:lnTo>
                  <a:lnTo>
                    <a:pt x="3185031" y="1552489"/>
                  </a:lnTo>
                  <a:lnTo>
                    <a:pt x="3186865" y="1551588"/>
                  </a:lnTo>
                  <a:lnTo>
                    <a:pt x="3192366" y="1550722"/>
                  </a:lnTo>
                  <a:lnTo>
                    <a:pt x="3194199" y="1549937"/>
                  </a:lnTo>
                  <a:lnTo>
                    <a:pt x="3196033" y="1549278"/>
                  </a:lnTo>
                  <a:lnTo>
                    <a:pt x="3197867" y="1548569"/>
                  </a:lnTo>
                  <a:lnTo>
                    <a:pt x="3199700" y="1547875"/>
                  </a:lnTo>
                  <a:lnTo>
                    <a:pt x="3205201" y="1547088"/>
                  </a:lnTo>
                  <a:lnTo>
                    <a:pt x="3207035" y="1546206"/>
                  </a:lnTo>
                  <a:lnTo>
                    <a:pt x="3208868" y="1545359"/>
                  </a:lnTo>
                  <a:lnTo>
                    <a:pt x="3210702" y="1544543"/>
                  </a:lnTo>
                  <a:lnTo>
                    <a:pt x="3212536" y="1543996"/>
                  </a:lnTo>
                  <a:lnTo>
                    <a:pt x="3218037" y="1543443"/>
                  </a:lnTo>
                  <a:lnTo>
                    <a:pt x="3219870" y="1543034"/>
                  </a:lnTo>
                  <a:lnTo>
                    <a:pt x="3221704" y="1542670"/>
                  </a:lnTo>
                  <a:lnTo>
                    <a:pt x="3223538" y="1542292"/>
                  </a:lnTo>
                  <a:lnTo>
                    <a:pt x="3225371" y="1541863"/>
                  </a:lnTo>
                  <a:lnTo>
                    <a:pt x="3234539" y="1541489"/>
                  </a:lnTo>
                  <a:lnTo>
                    <a:pt x="3236373" y="1541012"/>
                  </a:lnTo>
                  <a:lnTo>
                    <a:pt x="3238207" y="1540573"/>
                  </a:lnTo>
                  <a:lnTo>
                    <a:pt x="3243708" y="1540206"/>
                  </a:lnTo>
                  <a:lnTo>
                    <a:pt x="3245541" y="1539791"/>
                  </a:lnTo>
                  <a:lnTo>
                    <a:pt x="3247375" y="1539591"/>
                  </a:lnTo>
                  <a:lnTo>
                    <a:pt x="3249209" y="1539468"/>
                  </a:lnTo>
                  <a:lnTo>
                    <a:pt x="3251042" y="1539366"/>
                  </a:lnTo>
                  <a:lnTo>
                    <a:pt x="3256543" y="1539278"/>
                  </a:lnTo>
                  <a:lnTo>
                    <a:pt x="3258377" y="1539235"/>
                  </a:lnTo>
                  <a:lnTo>
                    <a:pt x="3260210" y="1539338"/>
                  </a:lnTo>
                  <a:lnTo>
                    <a:pt x="3262044" y="1539415"/>
                  </a:lnTo>
                  <a:lnTo>
                    <a:pt x="3263878" y="1539503"/>
                  </a:lnTo>
                  <a:lnTo>
                    <a:pt x="3269379" y="1539396"/>
                  </a:lnTo>
                  <a:lnTo>
                    <a:pt x="3271212" y="1539250"/>
                  </a:lnTo>
                  <a:lnTo>
                    <a:pt x="3273046" y="1538955"/>
                  </a:lnTo>
                  <a:lnTo>
                    <a:pt x="3276713" y="1538605"/>
                  </a:lnTo>
                  <a:lnTo>
                    <a:pt x="3282214" y="1538356"/>
                  </a:lnTo>
                  <a:lnTo>
                    <a:pt x="3284048" y="1538182"/>
                  </a:lnTo>
                  <a:lnTo>
                    <a:pt x="3285881" y="1537941"/>
                  </a:lnTo>
                  <a:lnTo>
                    <a:pt x="3287715" y="1537818"/>
                  </a:lnTo>
                  <a:lnTo>
                    <a:pt x="3289549" y="1537682"/>
                  </a:lnTo>
                  <a:lnTo>
                    <a:pt x="3295050" y="1537640"/>
                  </a:lnTo>
                  <a:lnTo>
                    <a:pt x="3296883" y="1537622"/>
                  </a:lnTo>
                  <a:lnTo>
                    <a:pt x="3298717" y="1537625"/>
                  </a:lnTo>
                  <a:lnTo>
                    <a:pt x="3300550" y="1537573"/>
                  </a:lnTo>
                  <a:lnTo>
                    <a:pt x="3302384" y="1537479"/>
                  </a:lnTo>
                  <a:lnTo>
                    <a:pt x="3307885" y="1537319"/>
                  </a:lnTo>
                  <a:lnTo>
                    <a:pt x="3309719" y="1537129"/>
                  </a:lnTo>
                  <a:lnTo>
                    <a:pt x="3311552" y="1537055"/>
                  </a:lnTo>
                  <a:lnTo>
                    <a:pt x="3313386" y="1537012"/>
                  </a:lnTo>
                  <a:lnTo>
                    <a:pt x="3315220" y="1536962"/>
                  </a:lnTo>
                  <a:lnTo>
                    <a:pt x="3320721" y="1536795"/>
                  </a:lnTo>
                  <a:lnTo>
                    <a:pt x="3322554" y="1536557"/>
                  </a:lnTo>
                  <a:lnTo>
                    <a:pt x="3324388" y="1536454"/>
                  </a:lnTo>
                  <a:lnTo>
                    <a:pt x="3326221" y="1536266"/>
                  </a:lnTo>
                  <a:lnTo>
                    <a:pt x="3328055" y="1536073"/>
                  </a:lnTo>
                  <a:lnTo>
                    <a:pt x="3333556" y="1535896"/>
                  </a:lnTo>
                  <a:lnTo>
                    <a:pt x="3337223" y="1535663"/>
                  </a:lnTo>
                  <a:lnTo>
                    <a:pt x="3339057" y="1535295"/>
                  </a:lnTo>
                  <a:lnTo>
                    <a:pt x="3340891" y="1535086"/>
                  </a:lnTo>
                  <a:lnTo>
                    <a:pt x="3346391" y="1534847"/>
                  </a:lnTo>
                  <a:lnTo>
                    <a:pt x="3350059" y="1534276"/>
                  </a:lnTo>
                  <a:lnTo>
                    <a:pt x="3351892" y="1533721"/>
                  </a:lnTo>
                  <a:lnTo>
                    <a:pt x="3353726" y="1533252"/>
                  </a:lnTo>
                  <a:lnTo>
                    <a:pt x="3359227" y="1532777"/>
                  </a:lnTo>
                  <a:lnTo>
                    <a:pt x="3361061" y="1532281"/>
                  </a:lnTo>
                  <a:lnTo>
                    <a:pt x="3362894" y="1531770"/>
                  </a:lnTo>
                  <a:lnTo>
                    <a:pt x="3364728" y="1531119"/>
                  </a:lnTo>
                  <a:lnTo>
                    <a:pt x="3366561" y="1530499"/>
                  </a:lnTo>
                  <a:lnTo>
                    <a:pt x="3372062" y="1530004"/>
                  </a:lnTo>
                  <a:lnTo>
                    <a:pt x="3373896" y="1529556"/>
                  </a:lnTo>
                  <a:lnTo>
                    <a:pt x="3375730" y="1529128"/>
                  </a:lnTo>
                  <a:lnTo>
                    <a:pt x="3377563" y="1528614"/>
                  </a:lnTo>
                  <a:lnTo>
                    <a:pt x="3379397" y="1528118"/>
                  </a:lnTo>
                  <a:lnTo>
                    <a:pt x="3386732" y="1527559"/>
                  </a:lnTo>
                  <a:lnTo>
                    <a:pt x="3388565" y="1526920"/>
                  </a:lnTo>
                  <a:lnTo>
                    <a:pt x="3390399" y="1526142"/>
                  </a:lnTo>
                  <a:lnTo>
                    <a:pt x="3392232" y="1525316"/>
                  </a:lnTo>
                  <a:lnTo>
                    <a:pt x="3397733" y="1524472"/>
                  </a:lnTo>
                  <a:lnTo>
                    <a:pt x="3399567" y="1523523"/>
                  </a:lnTo>
                  <a:lnTo>
                    <a:pt x="3401401" y="1522632"/>
                  </a:lnTo>
                  <a:lnTo>
                    <a:pt x="3403234" y="1521736"/>
                  </a:lnTo>
                  <a:lnTo>
                    <a:pt x="3405068" y="1520654"/>
                  </a:lnTo>
                  <a:lnTo>
                    <a:pt x="3410569" y="1519632"/>
                  </a:lnTo>
                  <a:lnTo>
                    <a:pt x="3412402" y="1518478"/>
                  </a:lnTo>
                  <a:lnTo>
                    <a:pt x="3414236" y="1517195"/>
                  </a:lnTo>
                  <a:lnTo>
                    <a:pt x="3416070" y="1515870"/>
                  </a:lnTo>
                  <a:lnTo>
                    <a:pt x="3417903" y="1514620"/>
                  </a:lnTo>
                  <a:lnTo>
                    <a:pt x="3423404" y="1513379"/>
                  </a:lnTo>
                  <a:lnTo>
                    <a:pt x="3425238" y="1512138"/>
                  </a:lnTo>
                  <a:lnTo>
                    <a:pt x="3427072" y="1510902"/>
                  </a:lnTo>
                  <a:lnTo>
                    <a:pt x="3428905" y="1509642"/>
                  </a:lnTo>
                  <a:lnTo>
                    <a:pt x="3430739" y="1508482"/>
                  </a:lnTo>
                  <a:lnTo>
                    <a:pt x="3438073" y="1507135"/>
                  </a:lnTo>
                  <a:lnTo>
                    <a:pt x="3439907" y="1505887"/>
                  </a:lnTo>
                  <a:lnTo>
                    <a:pt x="3441741" y="1504499"/>
                  </a:lnTo>
                  <a:lnTo>
                    <a:pt x="3443574" y="1503029"/>
                  </a:lnTo>
                  <a:lnTo>
                    <a:pt x="3449075" y="1501777"/>
                  </a:lnTo>
                  <a:lnTo>
                    <a:pt x="3450909" y="1500651"/>
                  </a:lnTo>
                  <a:lnTo>
                    <a:pt x="3452743" y="1499407"/>
                  </a:lnTo>
                  <a:lnTo>
                    <a:pt x="3454576" y="1498237"/>
                  </a:lnTo>
                  <a:lnTo>
                    <a:pt x="3456410" y="1496942"/>
                  </a:lnTo>
                  <a:lnTo>
                    <a:pt x="3461911" y="1495698"/>
                  </a:lnTo>
                  <a:lnTo>
                    <a:pt x="3463744" y="1494305"/>
                  </a:lnTo>
                  <a:lnTo>
                    <a:pt x="3465578" y="1492991"/>
                  </a:lnTo>
                  <a:lnTo>
                    <a:pt x="3467412" y="1491744"/>
                  </a:lnTo>
                  <a:lnTo>
                    <a:pt x="3469245" y="1490467"/>
                  </a:lnTo>
                  <a:lnTo>
                    <a:pt x="3474746" y="1489240"/>
                  </a:lnTo>
                  <a:lnTo>
                    <a:pt x="3476580" y="1488022"/>
                  </a:lnTo>
                  <a:lnTo>
                    <a:pt x="3478413" y="1486604"/>
                  </a:lnTo>
                  <a:lnTo>
                    <a:pt x="3480247" y="1485192"/>
                  </a:lnTo>
                  <a:lnTo>
                    <a:pt x="3482081" y="1483663"/>
                  </a:lnTo>
                  <a:lnTo>
                    <a:pt x="3487582" y="1482226"/>
                  </a:lnTo>
                  <a:lnTo>
                    <a:pt x="3489415" y="1480886"/>
                  </a:lnTo>
                  <a:lnTo>
                    <a:pt x="3491249" y="1479465"/>
                  </a:lnTo>
                  <a:lnTo>
                    <a:pt x="3493083" y="1478328"/>
                  </a:lnTo>
                  <a:lnTo>
                    <a:pt x="3494916" y="1477143"/>
                  </a:lnTo>
                  <a:lnTo>
                    <a:pt x="3500417" y="1476044"/>
                  </a:lnTo>
                  <a:lnTo>
                    <a:pt x="3502251" y="1474829"/>
                  </a:lnTo>
                  <a:lnTo>
                    <a:pt x="3504084" y="1473541"/>
                  </a:lnTo>
                  <a:lnTo>
                    <a:pt x="3505918" y="1472199"/>
                  </a:lnTo>
                  <a:lnTo>
                    <a:pt x="3513253" y="1470833"/>
                  </a:lnTo>
                  <a:lnTo>
                    <a:pt x="3515086" y="1469417"/>
                  </a:lnTo>
                  <a:lnTo>
                    <a:pt x="3516920" y="1468062"/>
                  </a:lnTo>
                  <a:lnTo>
                    <a:pt x="3518754" y="1466804"/>
                  </a:lnTo>
                  <a:lnTo>
                    <a:pt x="3520587" y="1465568"/>
                  </a:lnTo>
                  <a:lnTo>
                    <a:pt x="3526088" y="1464334"/>
                  </a:lnTo>
                  <a:lnTo>
                    <a:pt x="3527922" y="1463122"/>
                  </a:lnTo>
                  <a:lnTo>
                    <a:pt x="3529755" y="1461815"/>
                  </a:lnTo>
                  <a:lnTo>
                    <a:pt x="3531589" y="1460387"/>
                  </a:lnTo>
                  <a:lnTo>
                    <a:pt x="3533423" y="1458912"/>
                  </a:lnTo>
                  <a:lnTo>
                    <a:pt x="3538924" y="1457587"/>
                  </a:lnTo>
                  <a:lnTo>
                    <a:pt x="3540757" y="1456122"/>
                  </a:lnTo>
                  <a:lnTo>
                    <a:pt x="3542591" y="1454933"/>
                  </a:lnTo>
                  <a:lnTo>
                    <a:pt x="3544425" y="1453970"/>
                  </a:lnTo>
                  <a:lnTo>
                    <a:pt x="3546258" y="1452918"/>
                  </a:lnTo>
                  <a:lnTo>
                    <a:pt x="3551759" y="1451784"/>
                  </a:lnTo>
                  <a:lnTo>
                    <a:pt x="3553593" y="1450524"/>
                  </a:lnTo>
                  <a:lnTo>
                    <a:pt x="3555426" y="1449200"/>
                  </a:lnTo>
                  <a:lnTo>
                    <a:pt x="3557260" y="1447999"/>
                  </a:lnTo>
                  <a:lnTo>
                    <a:pt x="3559094" y="1446835"/>
                  </a:lnTo>
                  <a:lnTo>
                    <a:pt x="3564595" y="1445645"/>
                  </a:lnTo>
                  <a:lnTo>
                    <a:pt x="3566428" y="1444436"/>
                  </a:lnTo>
                  <a:lnTo>
                    <a:pt x="3568262" y="1443322"/>
                  </a:lnTo>
                  <a:lnTo>
                    <a:pt x="3570095" y="1442135"/>
                  </a:lnTo>
                  <a:lnTo>
                    <a:pt x="3571929" y="1440834"/>
                  </a:lnTo>
                  <a:lnTo>
                    <a:pt x="3577430" y="1439512"/>
                  </a:lnTo>
                  <a:lnTo>
                    <a:pt x="3579264" y="1438147"/>
                  </a:lnTo>
                  <a:lnTo>
                    <a:pt x="3581097" y="1436803"/>
                  </a:lnTo>
                  <a:lnTo>
                    <a:pt x="3582931" y="1435513"/>
                  </a:lnTo>
                  <a:lnTo>
                    <a:pt x="3584765" y="1434178"/>
                  </a:lnTo>
                  <a:lnTo>
                    <a:pt x="3590266" y="1432813"/>
                  </a:lnTo>
                  <a:lnTo>
                    <a:pt x="3592099" y="1431347"/>
                  </a:lnTo>
                  <a:lnTo>
                    <a:pt x="3593933" y="1429758"/>
                  </a:lnTo>
                  <a:lnTo>
                    <a:pt x="3595766" y="1428276"/>
                  </a:lnTo>
                  <a:lnTo>
                    <a:pt x="3597600" y="1426685"/>
                  </a:lnTo>
                  <a:lnTo>
                    <a:pt x="3603101" y="1425095"/>
                  </a:lnTo>
                  <a:lnTo>
                    <a:pt x="3604935" y="1423494"/>
                  </a:lnTo>
                  <a:lnTo>
                    <a:pt x="3606768" y="1421910"/>
                  </a:lnTo>
                  <a:lnTo>
                    <a:pt x="3608602" y="1420400"/>
                  </a:lnTo>
                  <a:lnTo>
                    <a:pt x="3610436" y="1418886"/>
                  </a:lnTo>
                  <a:lnTo>
                    <a:pt x="3617770" y="1417297"/>
                  </a:lnTo>
                  <a:lnTo>
                    <a:pt x="3619604" y="1415959"/>
                  </a:lnTo>
                  <a:lnTo>
                    <a:pt x="3621437" y="1414619"/>
                  </a:lnTo>
                  <a:lnTo>
                    <a:pt x="3623271" y="1413371"/>
                  </a:lnTo>
                  <a:lnTo>
                    <a:pt x="3628772" y="1412090"/>
                  </a:lnTo>
                  <a:lnTo>
                    <a:pt x="3630606" y="1410884"/>
                  </a:lnTo>
                  <a:lnTo>
                    <a:pt x="3632439" y="1409963"/>
                  </a:lnTo>
                  <a:lnTo>
                    <a:pt x="3634273" y="1408992"/>
                  </a:lnTo>
                  <a:lnTo>
                    <a:pt x="3636106" y="1407865"/>
                  </a:lnTo>
                  <a:lnTo>
                    <a:pt x="3641607" y="1406729"/>
                  </a:lnTo>
                  <a:lnTo>
                    <a:pt x="3643441" y="1405707"/>
                  </a:lnTo>
                  <a:lnTo>
                    <a:pt x="3645275" y="1404765"/>
                  </a:lnTo>
                  <a:lnTo>
                    <a:pt x="3647108" y="1403674"/>
                  </a:lnTo>
                  <a:lnTo>
                    <a:pt x="3648942" y="1402623"/>
                  </a:lnTo>
                  <a:lnTo>
                    <a:pt x="3654443" y="1401400"/>
                  </a:lnTo>
                  <a:lnTo>
                    <a:pt x="3656277" y="1400048"/>
                  </a:lnTo>
                  <a:lnTo>
                    <a:pt x="3658110" y="1398923"/>
                  </a:lnTo>
                  <a:lnTo>
                    <a:pt x="3659944" y="1398010"/>
                  </a:lnTo>
                  <a:lnTo>
                    <a:pt x="3661777" y="1397094"/>
                  </a:lnTo>
                  <a:lnTo>
                    <a:pt x="3667278" y="1396306"/>
                  </a:lnTo>
                  <a:lnTo>
                    <a:pt x="3669112" y="1395458"/>
                  </a:lnTo>
                  <a:lnTo>
                    <a:pt x="3670946" y="1394580"/>
                  </a:lnTo>
                  <a:lnTo>
                    <a:pt x="3672779" y="1393637"/>
                  </a:lnTo>
                  <a:lnTo>
                    <a:pt x="3674613" y="1392706"/>
                  </a:lnTo>
                  <a:lnTo>
                    <a:pt x="3680114" y="1391632"/>
                  </a:lnTo>
                  <a:lnTo>
                    <a:pt x="3681947" y="1390509"/>
                  </a:lnTo>
                  <a:lnTo>
                    <a:pt x="3683781" y="1389379"/>
                  </a:lnTo>
                  <a:lnTo>
                    <a:pt x="3687448" y="1388120"/>
                  </a:lnTo>
                  <a:lnTo>
                    <a:pt x="3692949" y="1386881"/>
                  </a:lnTo>
                  <a:lnTo>
                    <a:pt x="3694783" y="1385659"/>
                  </a:lnTo>
                  <a:lnTo>
                    <a:pt x="3696617" y="1384472"/>
                  </a:lnTo>
                  <a:lnTo>
                    <a:pt x="3698450" y="1383125"/>
                  </a:lnTo>
                  <a:lnTo>
                    <a:pt x="3700284" y="1381596"/>
                  </a:lnTo>
                  <a:lnTo>
                    <a:pt x="3705785" y="1380057"/>
                  </a:lnTo>
                  <a:lnTo>
                    <a:pt x="3707618" y="1378428"/>
                  </a:lnTo>
                  <a:lnTo>
                    <a:pt x="3709452" y="1376743"/>
                  </a:lnTo>
                  <a:lnTo>
                    <a:pt x="3711286" y="1375032"/>
                  </a:lnTo>
                  <a:lnTo>
                    <a:pt x="3713119" y="1373298"/>
                  </a:lnTo>
                  <a:lnTo>
                    <a:pt x="3718620" y="1371544"/>
                  </a:lnTo>
                  <a:lnTo>
                    <a:pt x="3720454" y="1369905"/>
                  </a:lnTo>
                  <a:lnTo>
                    <a:pt x="3722288" y="1368223"/>
                  </a:lnTo>
                  <a:lnTo>
                    <a:pt x="3724121" y="1366534"/>
                  </a:lnTo>
                  <a:lnTo>
                    <a:pt x="3725955" y="1364904"/>
                  </a:lnTo>
                  <a:lnTo>
                    <a:pt x="3731456" y="1363104"/>
                  </a:lnTo>
                  <a:lnTo>
                    <a:pt x="3733289" y="1361195"/>
                  </a:lnTo>
                  <a:lnTo>
                    <a:pt x="3735123" y="1359302"/>
                  </a:lnTo>
                  <a:lnTo>
                    <a:pt x="3736957" y="1357279"/>
                  </a:lnTo>
                  <a:lnTo>
                    <a:pt x="3738790" y="1355204"/>
                  </a:lnTo>
                  <a:lnTo>
                    <a:pt x="3744291" y="1353028"/>
                  </a:lnTo>
                  <a:lnTo>
                    <a:pt x="3746125" y="1350898"/>
                  </a:lnTo>
                  <a:lnTo>
                    <a:pt x="3747958" y="1348849"/>
                  </a:lnTo>
                  <a:lnTo>
                    <a:pt x="3749792" y="1346927"/>
                  </a:lnTo>
                  <a:lnTo>
                    <a:pt x="3751626" y="1345047"/>
                  </a:lnTo>
                  <a:lnTo>
                    <a:pt x="3757127" y="1343200"/>
                  </a:lnTo>
                  <a:lnTo>
                    <a:pt x="3758960" y="1341436"/>
                  </a:lnTo>
                  <a:lnTo>
                    <a:pt x="3760794" y="1339709"/>
                  </a:lnTo>
                  <a:lnTo>
                    <a:pt x="3762628" y="1338085"/>
                  </a:lnTo>
                  <a:lnTo>
                    <a:pt x="3764461" y="1336563"/>
                  </a:lnTo>
                  <a:lnTo>
                    <a:pt x="3769962" y="1335138"/>
                  </a:lnTo>
                  <a:lnTo>
                    <a:pt x="3771796" y="1333676"/>
                  </a:lnTo>
                  <a:lnTo>
                    <a:pt x="3773629" y="1332232"/>
                  </a:lnTo>
                  <a:lnTo>
                    <a:pt x="3775463" y="1330685"/>
                  </a:lnTo>
                  <a:lnTo>
                    <a:pt x="3777297" y="1329112"/>
                  </a:lnTo>
                  <a:lnTo>
                    <a:pt x="3782798" y="1327609"/>
                  </a:lnTo>
                  <a:lnTo>
                    <a:pt x="3784631" y="1326294"/>
                  </a:lnTo>
                  <a:lnTo>
                    <a:pt x="3786465" y="1324954"/>
                  </a:lnTo>
                  <a:lnTo>
                    <a:pt x="3788299" y="1323652"/>
                  </a:lnTo>
                  <a:lnTo>
                    <a:pt x="3790132" y="1322387"/>
                  </a:lnTo>
                  <a:lnTo>
                    <a:pt x="3797467" y="1321023"/>
                  </a:lnTo>
                  <a:lnTo>
                    <a:pt x="3799300" y="1319541"/>
                  </a:lnTo>
                  <a:lnTo>
                    <a:pt x="3801134" y="1318150"/>
                  </a:lnTo>
                  <a:lnTo>
                    <a:pt x="3802968" y="1316860"/>
                  </a:lnTo>
                  <a:lnTo>
                    <a:pt x="3808469" y="1315400"/>
                  </a:lnTo>
                  <a:lnTo>
                    <a:pt x="3810302" y="1313912"/>
                  </a:lnTo>
                  <a:lnTo>
                    <a:pt x="3812136" y="1312309"/>
                  </a:lnTo>
                  <a:lnTo>
                    <a:pt x="3813970" y="1310720"/>
                  </a:lnTo>
                  <a:lnTo>
                    <a:pt x="3815803" y="1309060"/>
                  </a:lnTo>
                  <a:lnTo>
                    <a:pt x="3821304" y="1307330"/>
                  </a:lnTo>
                  <a:lnTo>
                    <a:pt x="3823138" y="1305459"/>
                  </a:lnTo>
                  <a:lnTo>
                    <a:pt x="3824971" y="1303606"/>
                  </a:lnTo>
                  <a:lnTo>
                    <a:pt x="3826805" y="1301997"/>
                  </a:lnTo>
                  <a:lnTo>
                    <a:pt x="3828639" y="1300447"/>
                  </a:lnTo>
                  <a:lnTo>
                    <a:pt x="3834140" y="1298990"/>
                  </a:lnTo>
                  <a:lnTo>
                    <a:pt x="3835973" y="1297532"/>
                  </a:lnTo>
                  <a:lnTo>
                    <a:pt x="3837807" y="1296073"/>
                  </a:lnTo>
                  <a:lnTo>
                    <a:pt x="3839640" y="1294602"/>
                  </a:lnTo>
                  <a:lnTo>
                    <a:pt x="3841474" y="1293243"/>
                  </a:lnTo>
                  <a:lnTo>
                    <a:pt x="3846975" y="1291946"/>
                  </a:lnTo>
                  <a:lnTo>
                    <a:pt x="3848809" y="1290558"/>
                  </a:lnTo>
                  <a:lnTo>
                    <a:pt x="3850642" y="1289187"/>
                  </a:lnTo>
                  <a:lnTo>
                    <a:pt x="3852476" y="1287911"/>
                  </a:lnTo>
                  <a:lnTo>
                    <a:pt x="3854310" y="1286614"/>
                  </a:lnTo>
                  <a:lnTo>
                    <a:pt x="3859810" y="1285437"/>
                  </a:lnTo>
                  <a:lnTo>
                    <a:pt x="3861644" y="1284429"/>
                  </a:lnTo>
                  <a:lnTo>
                    <a:pt x="3863478" y="1283429"/>
                  </a:lnTo>
                  <a:lnTo>
                    <a:pt x="3865311" y="1282205"/>
                  </a:lnTo>
                  <a:lnTo>
                    <a:pt x="3867145" y="1280966"/>
                  </a:lnTo>
                  <a:lnTo>
                    <a:pt x="3872646" y="1279666"/>
                  </a:lnTo>
                  <a:lnTo>
                    <a:pt x="3874480" y="1278489"/>
                  </a:lnTo>
                  <a:lnTo>
                    <a:pt x="3876313" y="1277129"/>
                  </a:lnTo>
                  <a:lnTo>
                    <a:pt x="3878147" y="1275675"/>
                  </a:lnTo>
                  <a:lnTo>
                    <a:pt x="3879981" y="1274243"/>
                  </a:lnTo>
                  <a:lnTo>
                    <a:pt x="3885481" y="1272702"/>
                  </a:lnTo>
                  <a:lnTo>
                    <a:pt x="3887315" y="1271195"/>
                  </a:lnTo>
                  <a:lnTo>
                    <a:pt x="3889149" y="1269745"/>
                  </a:lnTo>
                  <a:lnTo>
                    <a:pt x="3890982" y="1268243"/>
                  </a:lnTo>
                  <a:lnTo>
                    <a:pt x="3892816" y="1266746"/>
                  </a:lnTo>
                  <a:lnTo>
                    <a:pt x="3898317" y="1265229"/>
                  </a:lnTo>
                  <a:lnTo>
                    <a:pt x="3900151" y="1263666"/>
                  </a:lnTo>
                  <a:lnTo>
                    <a:pt x="3901984" y="1262162"/>
                  </a:lnTo>
                  <a:lnTo>
                    <a:pt x="3903818" y="1260707"/>
                  </a:lnTo>
                  <a:lnTo>
                    <a:pt x="3905651" y="1259210"/>
                  </a:lnTo>
                  <a:lnTo>
                    <a:pt x="3911152" y="1257743"/>
                  </a:lnTo>
                  <a:lnTo>
                    <a:pt x="3912986" y="1256189"/>
                  </a:lnTo>
                  <a:lnTo>
                    <a:pt x="3914820" y="1254530"/>
                  </a:lnTo>
                  <a:lnTo>
                    <a:pt x="3916653" y="1253097"/>
                  </a:lnTo>
                  <a:lnTo>
                    <a:pt x="3918487" y="1251347"/>
                  </a:lnTo>
                  <a:lnTo>
                    <a:pt x="3923988" y="1249645"/>
                  </a:lnTo>
                  <a:lnTo>
                    <a:pt x="3925822" y="1248087"/>
                  </a:lnTo>
                  <a:lnTo>
                    <a:pt x="3927655" y="1246432"/>
                  </a:lnTo>
                  <a:lnTo>
                    <a:pt x="3929489" y="1244746"/>
                  </a:lnTo>
                  <a:lnTo>
                    <a:pt x="3931322" y="1243056"/>
                  </a:lnTo>
                  <a:lnTo>
                    <a:pt x="3936823" y="1241498"/>
                  </a:lnTo>
                  <a:lnTo>
                    <a:pt x="3938657" y="1239973"/>
                  </a:lnTo>
                  <a:lnTo>
                    <a:pt x="3940491" y="1238505"/>
                  </a:lnTo>
                  <a:lnTo>
                    <a:pt x="3942324" y="1236991"/>
                  </a:lnTo>
                  <a:lnTo>
                    <a:pt x="3944158" y="1235452"/>
                  </a:lnTo>
                  <a:lnTo>
                    <a:pt x="3949659" y="1233905"/>
                  </a:lnTo>
                  <a:lnTo>
                    <a:pt x="3951492" y="1232369"/>
                  </a:lnTo>
                  <a:lnTo>
                    <a:pt x="3953326" y="1230858"/>
                  </a:lnTo>
                  <a:lnTo>
                    <a:pt x="3956993" y="1229341"/>
                  </a:lnTo>
                  <a:lnTo>
                    <a:pt x="3962494" y="1227801"/>
                  </a:lnTo>
                  <a:lnTo>
                    <a:pt x="3964328" y="1226273"/>
                  </a:lnTo>
                  <a:lnTo>
                    <a:pt x="3966162" y="1224824"/>
                  </a:lnTo>
                  <a:lnTo>
                    <a:pt x="3967995" y="1223344"/>
                  </a:lnTo>
                  <a:lnTo>
                    <a:pt x="3969829" y="1221807"/>
                  </a:lnTo>
                  <a:lnTo>
                    <a:pt x="3975330" y="1220219"/>
                  </a:lnTo>
                  <a:lnTo>
                    <a:pt x="3977163" y="1218740"/>
                  </a:lnTo>
                  <a:lnTo>
                    <a:pt x="3978997" y="1217382"/>
                  </a:lnTo>
                  <a:lnTo>
                    <a:pt x="3980831" y="1216105"/>
                  </a:lnTo>
                  <a:lnTo>
                    <a:pt x="3982664" y="1214786"/>
                  </a:lnTo>
                  <a:lnTo>
                    <a:pt x="3988165" y="1213447"/>
                  </a:lnTo>
                  <a:lnTo>
                    <a:pt x="3989999" y="1212040"/>
                  </a:lnTo>
                  <a:lnTo>
                    <a:pt x="3991833" y="1210489"/>
                  </a:lnTo>
                  <a:lnTo>
                    <a:pt x="3993666" y="1208902"/>
                  </a:lnTo>
                  <a:lnTo>
                    <a:pt x="3995500" y="1207322"/>
                  </a:lnTo>
                  <a:lnTo>
                    <a:pt x="4001001" y="1205717"/>
                  </a:lnTo>
                  <a:lnTo>
                    <a:pt x="4002834" y="1204197"/>
                  </a:lnTo>
                  <a:lnTo>
                    <a:pt x="4006502" y="1202658"/>
                  </a:lnTo>
                  <a:lnTo>
                    <a:pt x="4008335" y="1201095"/>
                  </a:lnTo>
                  <a:lnTo>
                    <a:pt x="4013836" y="1199307"/>
                  </a:lnTo>
                  <a:lnTo>
                    <a:pt x="4015670" y="1197613"/>
                  </a:lnTo>
                  <a:lnTo>
                    <a:pt x="4019337" y="1195880"/>
                  </a:lnTo>
                  <a:lnTo>
                    <a:pt x="4021171" y="1194086"/>
                  </a:lnTo>
                  <a:lnTo>
                    <a:pt x="4026672" y="1192406"/>
                  </a:lnTo>
                  <a:lnTo>
                    <a:pt x="4028505" y="1190701"/>
                  </a:lnTo>
                  <a:lnTo>
                    <a:pt x="4030339" y="1189100"/>
                  </a:lnTo>
                  <a:lnTo>
                    <a:pt x="4032173" y="1187495"/>
                  </a:lnTo>
                  <a:lnTo>
                    <a:pt x="4034006" y="1185903"/>
                  </a:lnTo>
                  <a:lnTo>
                    <a:pt x="4039507" y="1184436"/>
                  </a:lnTo>
                  <a:lnTo>
                    <a:pt x="4041341" y="1182918"/>
                  </a:lnTo>
                  <a:lnTo>
                    <a:pt x="4043174" y="1181365"/>
                  </a:lnTo>
                  <a:lnTo>
                    <a:pt x="4045008" y="1179736"/>
                  </a:lnTo>
                  <a:lnTo>
                    <a:pt x="4046842" y="1178244"/>
                  </a:lnTo>
                  <a:lnTo>
                    <a:pt x="4054176" y="1176824"/>
                  </a:lnTo>
                  <a:lnTo>
                    <a:pt x="4056010" y="1175417"/>
                  </a:lnTo>
                  <a:lnTo>
                    <a:pt x="4057844" y="1174163"/>
                  </a:lnTo>
                  <a:lnTo>
                    <a:pt x="4059677" y="1173188"/>
                  </a:lnTo>
                  <a:lnTo>
                    <a:pt x="4065178" y="1172229"/>
                  </a:lnTo>
                  <a:lnTo>
                    <a:pt x="4067012" y="1171246"/>
                  </a:lnTo>
                  <a:lnTo>
                    <a:pt x="4068845" y="1170377"/>
                  </a:lnTo>
                  <a:lnTo>
                    <a:pt x="4070679" y="1169487"/>
                  </a:lnTo>
                  <a:lnTo>
                    <a:pt x="4072513" y="1168720"/>
                  </a:lnTo>
                  <a:lnTo>
                    <a:pt x="4078014" y="1168155"/>
                  </a:lnTo>
                  <a:lnTo>
                    <a:pt x="4079847" y="1167611"/>
                  </a:lnTo>
                  <a:lnTo>
                    <a:pt x="4081681" y="1167083"/>
                  </a:lnTo>
                  <a:lnTo>
                    <a:pt x="4083515" y="1166438"/>
                  </a:lnTo>
                  <a:lnTo>
                    <a:pt x="4085348" y="1165561"/>
                  </a:lnTo>
                  <a:lnTo>
                    <a:pt x="4090849" y="1164637"/>
                  </a:lnTo>
                  <a:lnTo>
                    <a:pt x="4092683" y="1163583"/>
                  </a:lnTo>
                  <a:lnTo>
                    <a:pt x="4094516" y="1162598"/>
                  </a:lnTo>
                  <a:lnTo>
                    <a:pt x="4096350" y="1161475"/>
                  </a:lnTo>
                  <a:lnTo>
                    <a:pt x="4098184" y="1160335"/>
                  </a:lnTo>
                  <a:lnTo>
                    <a:pt x="4105518" y="1159035"/>
                  </a:lnTo>
                  <a:lnTo>
                    <a:pt x="4107352" y="1157869"/>
                  </a:lnTo>
                  <a:lnTo>
                    <a:pt x="4109185" y="1156579"/>
                  </a:lnTo>
                  <a:lnTo>
                    <a:pt x="4111019" y="1155172"/>
                  </a:lnTo>
                  <a:lnTo>
                    <a:pt x="4116520" y="1153779"/>
                  </a:lnTo>
                  <a:lnTo>
                    <a:pt x="4118354" y="1152530"/>
                  </a:lnTo>
                  <a:lnTo>
                    <a:pt x="4120187" y="1151278"/>
                  </a:lnTo>
                  <a:lnTo>
                    <a:pt x="4122021" y="1149865"/>
                  </a:lnTo>
                  <a:lnTo>
                    <a:pt x="4123855" y="1148337"/>
                  </a:lnTo>
                  <a:lnTo>
                    <a:pt x="4129355" y="1147041"/>
                  </a:lnTo>
                  <a:lnTo>
                    <a:pt x="4131189" y="1145511"/>
                  </a:lnTo>
                  <a:lnTo>
                    <a:pt x="4133023" y="1144058"/>
                  </a:lnTo>
                  <a:lnTo>
                    <a:pt x="4134856" y="1142664"/>
                  </a:lnTo>
                  <a:lnTo>
                    <a:pt x="4136690" y="1141122"/>
                  </a:lnTo>
                  <a:lnTo>
                    <a:pt x="4142191" y="1139333"/>
                  </a:lnTo>
                  <a:lnTo>
                    <a:pt x="4144025" y="1137630"/>
                  </a:lnTo>
                  <a:lnTo>
                    <a:pt x="4145858" y="1135803"/>
                  </a:lnTo>
                  <a:lnTo>
                    <a:pt x="4147692" y="1134204"/>
                  </a:lnTo>
                  <a:lnTo>
                    <a:pt x="4149526" y="1132732"/>
                  </a:lnTo>
                  <a:lnTo>
                    <a:pt x="4155026" y="1131212"/>
                  </a:lnTo>
                  <a:lnTo>
                    <a:pt x="4156860" y="1129565"/>
                  </a:lnTo>
                  <a:lnTo>
                    <a:pt x="4158694" y="1128044"/>
                  </a:lnTo>
                  <a:lnTo>
                    <a:pt x="4160527" y="1126447"/>
                  </a:lnTo>
                  <a:lnTo>
                    <a:pt x="4162361" y="1124893"/>
                  </a:lnTo>
                  <a:lnTo>
                    <a:pt x="4167862" y="1123497"/>
                  </a:lnTo>
                  <a:lnTo>
                    <a:pt x="4169696" y="1122103"/>
                  </a:lnTo>
                  <a:lnTo>
                    <a:pt x="4171529" y="1120864"/>
                  </a:lnTo>
                  <a:lnTo>
                    <a:pt x="4173363" y="1119648"/>
                  </a:lnTo>
                  <a:lnTo>
                    <a:pt x="4175196" y="1118518"/>
                  </a:lnTo>
                  <a:lnTo>
                    <a:pt x="4180697" y="1117329"/>
                  </a:lnTo>
                  <a:lnTo>
                    <a:pt x="4182531" y="1116072"/>
                  </a:lnTo>
                  <a:lnTo>
                    <a:pt x="4184365" y="1114743"/>
                  </a:lnTo>
                  <a:lnTo>
                    <a:pt x="4186198" y="1113457"/>
                  </a:lnTo>
                  <a:lnTo>
                    <a:pt x="4188032" y="1112369"/>
                  </a:lnTo>
                  <a:lnTo>
                    <a:pt x="4193533" y="1111422"/>
                  </a:lnTo>
                  <a:lnTo>
                    <a:pt x="4195367" y="1110454"/>
                  </a:lnTo>
                  <a:lnTo>
                    <a:pt x="4197200" y="1109341"/>
                  </a:lnTo>
                  <a:lnTo>
                    <a:pt x="4199034" y="1108431"/>
                  </a:lnTo>
                  <a:lnTo>
                    <a:pt x="4200867" y="1107654"/>
                  </a:lnTo>
                  <a:lnTo>
                    <a:pt x="4206368" y="1106794"/>
                  </a:lnTo>
                  <a:lnTo>
                    <a:pt x="4208202" y="1105818"/>
                  </a:lnTo>
                  <a:lnTo>
                    <a:pt x="4210036" y="1104727"/>
                  </a:lnTo>
                  <a:lnTo>
                    <a:pt x="4211869" y="1103618"/>
                  </a:lnTo>
                  <a:lnTo>
                    <a:pt x="4219204" y="1102597"/>
                  </a:lnTo>
                  <a:lnTo>
                    <a:pt x="4221037" y="1101545"/>
                  </a:lnTo>
                  <a:lnTo>
                    <a:pt x="4222871" y="1100504"/>
                  </a:lnTo>
                  <a:lnTo>
                    <a:pt x="4224705" y="1099382"/>
                  </a:lnTo>
                  <a:lnTo>
                    <a:pt x="4226538" y="1098314"/>
                  </a:lnTo>
                  <a:lnTo>
                    <a:pt x="4232039" y="1097250"/>
                  </a:lnTo>
                  <a:lnTo>
                    <a:pt x="4233873" y="1096093"/>
                  </a:lnTo>
                  <a:lnTo>
                    <a:pt x="4235707" y="1094889"/>
                  </a:lnTo>
                  <a:lnTo>
                    <a:pt x="4237540" y="1093716"/>
                  </a:lnTo>
                  <a:lnTo>
                    <a:pt x="4239374" y="1092505"/>
                  </a:lnTo>
                  <a:lnTo>
                    <a:pt x="4244875" y="1091122"/>
                  </a:lnTo>
                  <a:lnTo>
                    <a:pt x="4246708" y="1089811"/>
                  </a:lnTo>
                  <a:lnTo>
                    <a:pt x="4248542" y="1088374"/>
                  </a:lnTo>
                  <a:lnTo>
                    <a:pt x="4250376" y="1086992"/>
                  </a:lnTo>
                  <a:lnTo>
                    <a:pt x="4252209" y="1085533"/>
                  </a:lnTo>
                  <a:lnTo>
                    <a:pt x="4257710" y="1084049"/>
                  </a:lnTo>
                  <a:lnTo>
                    <a:pt x="4259544" y="1082601"/>
                  </a:lnTo>
                  <a:lnTo>
                    <a:pt x="4261378" y="1081167"/>
                  </a:lnTo>
                  <a:lnTo>
                    <a:pt x="4263211" y="1079679"/>
                  </a:lnTo>
                  <a:lnTo>
                    <a:pt x="4265045" y="1078175"/>
                  </a:lnTo>
                  <a:lnTo>
                    <a:pt x="4270546" y="1076647"/>
                  </a:lnTo>
                  <a:lnTo>
                    <a:pt x="4272379" y="1075163"/>
                  </a:lnTo>
                  <a:lnTo>
                    <a:pt x="4274213" y="1073626"/>
                  </a:lnTo>
                  <a:lnTo>
                    <a:pt x="4276047" y="1072144"/>
                  </a:lnTo>
                  <a:lnTo>
                    <a:pt x="4277880" y="1070625"/>
                  </a:lnTo>
                  <a:lnTo>
                    <a:pt x="4285215" y="1069036"/>
                  </a:lnTo>
                  <a:lnTo>
                    <a:pt x="4287048" y="1067562"/>
                  </a:lnTo>
                  <a:lnTo>
                    <a:pt x="4288882" y="1066101"/>
                  </a:lnTo>
                  <a:lnTo>
                    <a:pt x="4290716" y="1064650"/>
                  </a:lnTo>
                  <a:lnTo>
                    <a:pt x="4296217" y="1063155"/>
                  </a:lnTo>
                  <a:lnTo>
                    <a:pt x="4298050" y="1061692"/>
                  </a:lnTo>
                  <a:lnTo>
                    <a:pt x="4299884" y="1060267"/>
                  </a:lnTo>
                  <a:lnTo>
                    <a:pt x="4301718" y="1058808"/>
                  </a:lnTo>
                  <a:lnTo>
                    <a:pt x="4303551" y="1057422"/>
                  </a:lnTo>
                  <a:lnTo>
                    <a:pt x="4309052" y="1056005"/>
                  </a:lnTo>
                  <a:lnTo>
                    <a:pt x="4310886" y="1054514"/>
                  </a:lnTo>
                  <a:lnTo>
                    <a:pt x="4312719" y="1053016"/>
                  </a:lnTo>
                  <a:lnTo>
                    <a:pt x="4314553" y="1051576"/>
                  </a:lnTo>
                  <a:lnTo>
                    <a:pt x="4316387" y="1050069"/>
                  </a:lnTo>
                  <a:lnTo>
                    <a:pt x="4321888" y="1048589"/>
                  </a:lnTo>
                  <a:lnTo>
                    <a:pt x="4323721" y="1047040"/>
                  </a:lnTo>
                  <a:lnTo>
                    <a:pt x="4325555" y="1045336"/>
                  </a:lnTo>
                  <a:lnTo>
                    <a:pt x="4327389" y="1043698"/>
                  </a:lnTo>
                  <a:lnTo>
                    <a:pt x="4329222" y="1042033"/>
                  </a:lnTo>
                  <a:lnTo>
                    <a:pt x="4334723" y="1040276"/>
                  </a:lnTo>
                  <a:lnTo>
                    <a:pt x="4336557" y="1038670"/>
                  </a:lnTo>
                  <a:lnTo>
                    <a:pt x="4338390" y="1036916"/>
                  </a:lnTo>
                  <a:lnTo>
                    <a:pt x="4340224" y="1035048"/>
                  </a:lnTo>
                  <a:lnTo>
                    <a:pt x="4342058" y="1033163"/>
                  </a:lnTo>
                  <a:lnTo>
                    <a:pt x="4347559" y="1031506"/>
                  </a:lnTo>
                  <a:lnTo>
                    <a:pt x="4349392" y="1029834"/>
                  </a:lnTo>
                  <a:lnTo>
                    <a:pt x="4351226" y="1028197"/>
                  </a:lnTo>
                  <a:lnTo>
                    <a:pt x="4353060" y="1026418"/>
                  </a:lnTo>
                  <a:lnTo>
                    <a:pt x="4360394" y="1024833"/>
                  </a:lnTo>
                  <a:lnTo>
                    <a:pt x="4362228" y="1023406"/>
                  </a:lnTo>
                  <a:lnTo>
                    <a:pt x="4364061" y="1021992"/>
                  </a:lnTo>
                  <a:lnTo>
                    <a:pt x="4365895" y="1020631"/>
                  </a:lnTo>
                  <a:lnTo>
                    <a:pt x="4367729" y="1019313"/>
                  </a:lnTo>
                  <a:lnTo>
                    <a:pt x="4373230" y="1017885"/>
                  </a:lnTo>
                  <a:lnTo>
                    <a:pt x="4375063" y="1016515"/>
                  </a:lnTo>
                  <a:lnTo>
                    <a:pt x="4376897" y="1015143"/>
                  </a:lnTo>
                  <a:lnTo>
                    <a:pt x="4378730" y="1013929"/>
                  </a:lnTo>
                  <a:lnTo>
                    <a:pt x="4380564" y="1012653"/>
                  </a:lnTo>
                  <a:lnTo>
                    <a:pt x="4386065" y="1011351"/>
                  </a:lnTo>
                  <a:lnTo>
                    <a:pt x="4387899" y="1009946"/>
                  </a:lnTo>
                  <a:lnTo>
                    <a:pt x="4389732" y="1008551"/>
                  </a:lnTo>
                  <a:lnTo>
                    <a:pt x="4391566" y="1007189"/>
                  </a:lnTo>
                  <a:lnTo>
                    <a:pt x="4393400" y="1005856"/>
                  </a:lnTo>
                  <a:lnTo>
                    <a:pt x="4398900" y="1004566"/>
                  </a:lnTo>
                  <a:lnTo>
                    <a:pt x="4400734" y="1003187"/>
                  </a:lnTo>
                  <a:lnTo>
                    <a:pt x="4402568" y="1001952"/>
                  </a:lnTo>
                  <a:lnTo>
                    <a:pt x="4404401" y="1000969"/>
                  </a:lnTo>
                  <a:lnTo>
                    <a:pt x="4406235" y="999995"/>
                  </a:lnTo>
                  <a:lnTo>
                    <a:pt x="4411736" y="999023"/>
                  </a:lnTo>
                  <a:lnTo>
                    <a:pt x="4413570" y="998221"/>
                  </a:lnTo>
                  <a:lnTo>
                    <a:pt x="4415403" y="997465"/>
                  </a:lnTo>
                  <a:lnTo>
                    <a:pt x="4417237" y="996735"/>
                  </a:lnTo>
                  <a:lnTo>
                    <a:pt x="4419071" y="995845"/>
                  </a:lnTo>
                  <a:lnTo>
                    <a:pt x="4424571" y="994882"/>
                  </a:lnTo>
                  <a:lnTo>
                    <a:pt x="4426405" y="994029"/>
                  </a:lnTo>
                  <a:lnTo>
                    <a:pt x="4428239" y="993150"/>
                  </a:lnTo>
                  <a:lnTo>
                    <a:pt x="4430072" y="992205"/>
                  </a:lnTo>
                  <a:lnTo>
                    <a:pt x="4431906" y="991262"/>
                  </a:lnTo>
                  <a:lnTo>
                    <a:pt x="4437407" y="990244"/>
                  </a:lnTo>
                  <a:lnTo>
                    <a:pt x="4439241" y="989156"/>
                  </a:lnTo>
                  <a:lnTo>
                    <a:pt x="4441074" y="988007"/>
                  </a:lnTo>
                  <a:lnTo>
                    <a:pt x="4442908" y="986786"/>
                  </a:lnTo>
                  <a:lnTo>
                    <a:pt x="4444741" y="985576"/>
                  </a:lnTo>
                  <a:lnTo>
                    <a:pt x="4450242" y="984258"/>
                  </a:lnTo>
                  <a:lnTo>
                    <a:pt x="4452076" y="983051"/>
                  </a:lnTo>
                  <a:lnTo>
                    <a:pt x="4453910" y="981864"/>
                  </a:lnTo>
                  <a:lnTo>
                    <a:pt x="4455743" y="980663"/>
                  </a:lnTo>
                  <a:lnTo>
                    <a:pt x="4457577" y="979294"/>
                  </a:lnTo>
                  <a:lnTo>
                    <a:pt x="4464912" y="977890"/>
                  </a:lnTo>
                  <a:lnTo>
                    <a:pt x="4466745" y="976495"/>
                  </a:lnTo>
                  <a:lnTo>
                    <a:pt x="4468579" y="975188"/>
                  </a:lnTo>
                  <a:lnTo>
                    <a:pt x="4470412" y="973785"/>
                  </a:lnTo>
                  <a:lnTo>
                    <a:pt x="4475913" y="972604"/>
                  </a:lnTo>
                  <a:lnTo>
                    <a:pt x="4477747" y="971497"/>
                  </a:lnTo>
                  <a:lnTo>
                    <a:pt x="4479581" y="970399"/>
                  </a:lnTo>
                  <a:lnTo>
                    <a:pt x="4481414" y="969350"/>
                  </a:lnTo>
                  <a:lnTo>
                    <a:pt x="4483248" y="968408"/>
                  </a:lnTo>
                  <a:lnTo>
                    <a:pt x="4488749" y="967528"/>
                  </a:lnTo>
                  <a:lnTo>
                    <a:pt x="4490582" y="966553"/>
                  </a:lnTo>
                  <a:lnTo>
                    <a:pt x="4492416" y="965559"/>
                  </a:lnTo>
                  <a:lnTo>
                    <a:pt x="4494250" y="964550"/>
                  </a:lnTo>
                  <a:lnTo>
                    <a:pt x="4496083" y="963446"/>
                  </a:lnTo>
                  <a:lnTo>
                    <a:pt x="4501584" y="962438"/>
                  </a:lnTo>
                  <a:lnTo>
                    <a:pt x="4503418" y="961472"/>
                  </a:lnTo>
                  <a:lnTo>
                    <a:pt x="4505252" y="960479"/>
                  </a:lnTo>
                  <a:lnTo>
                    <a:pt x="4507085" y="959684"/>
                  </a:lnTo>
                  <a:lnTo>
                    <a:pt x="4508919" y="958788"/>
                  </a:lnTo>
                  <a:lnTo>
                    <a:pt x="4514420" y="957950"/>
                  </a:lnTo>
                  <a:lnTo>
                    <a:pt x="4516253" y="957002"/>
                  </a:lnTo>
                  <a:lnTo>
                    <a:pt x="4518087" y="956338"/>
                  </a:lnTo>
                  <a:lnTo>
                    <a:pt x="4519921" y="955733"/>
                  </a:lnTo>
                  <a:lnTo>
                    <a:pt x="4521754" y="954978"/>
                  </a:lnTo>
                  <a:lnTo>
                    <a:pt x="4527255" y="954197"/>
                  </a:lnTo>
                  <a:lnTo>
                    <a:pt x="4529089" y="953632"/>
                  </a:lnTo>
                  <a:lnTo>
                    <a:pt x="4530923" y="952864"/>
                  </a:lnTo>
                  <a:lnTo>
                    <a:pt x="4532756" y="952247"/>
                  </a:lnTo>
                  <a:lnTo>
                    <a:pt x="4534590" y="951530"/>
                  </a:lnTo>
                  <a:lnTo>
                    <a:pt x="4540091" y="950953"/>
                  </a:lnTo>
                  <a:lnTo>
                    <a:pt x="4541924" y="950426"/>
                  </a:lnTo>
                  <a:lnTo>
                    <a:pt x="4543758" y="949879"/>
                  </a:lnTo>
                  <a:lnTo>
                    <a:pt x="4545592" y="949455"/>
                  </a:lnTo>
                  <a:lnTo>
                    <a:pt x="4547425" y="948810"/>
                  </a:lnTo>
                  <a:lnTo>
                    <a:pt x="4552926" y="947806"/>
                  </a:lnTo>
                  <a:lnTo>
                    <a:pt x="4554760" y="946655"/>
                  </a:lnTo>
                  <a:lnTo>
                    <a:pt x="4556593" y="945569"/>
                  </a:lnTo>
                  <a:lnTo>
                    <a:pt x="4558427" y="944471"/>
                  </a:lnTo>
                  <a:lnTo>
                    <a:pt x="4560261" y="943433"/>
                  </a:lnTo>
                  <a:lnTo>
                    <a:pt x="4565762" y="942432"/>
                  </a:lnTo>
                  <a:lnTo>
                    <a:pt x="4567595" y="941409"/>
                  </a:lnTo>
                  <a:lnTo>
                    <a:pt x="4569429" y="940400"/>
                  </a:lnTo>
                  <a:lnTo>
                    <a:pt x="4571263" y="939380"/>
                  </a:lnTo>
                  <a:lnTo>
                    <a:pt x="4573096" y="938269"/>
                  </a:lnTo>
                  <a:lnTo>
                    <a:pt x="4578597" y="937173"/>
                  </a:lnTo>
                  <a:lnTo>
                    <a:pt x="4580431" y="936038"/>
                  </a:lnTo>
                  <a:lnTo>
                    <a:pt x="4582264" y="934901"/>
                  </a:lnTo>
                  <a:lnTo>
                    <a:pt x="4584098" y="933694"/>
                  </a:lnTo>
                  <a:lnTo>
                    <a:pt x="4585932" y="932553"/>
                  </a:lnTo>
                  <a:lnTo>
                    <a:pt x="4591433" y="931358"/>
                  </a:lnTo>
                  <a:lnTo>
                    <a:pt x="4593266" y="930154"/>
                  </a:lnTo>
                  <a:lnTo>
                    <a:pt x="4595100" y="929015"/>
                  </a:lnTo>
                  <a:lnTo>
                    <a:pt x="4596934" y="927902"/>
                  </a:lnTo>
                  <a:lnTo>
                    <a:pt x="4598767" y="926700"/>
                  </a:lnTo>
                  <a:lnTo>
                    <a:pt x="4604268" y="925664"/>
                  </a:lnTo>
                  <a:lnTo>
                    <a:pt x="4606102" y="924562"/>
                  </a:lnTo>
                  <a:lnTo>
                    <a:pt x="4607935" y="923500"/>
                  </a:lnTo>
                  <a:lnTo>
                    <a:pt x="4609769" y="922418"/>
                  </a:lnTo>
                  <a:lnTo>
                    <a:pt x="4611603" y="921265"/>
                  </a:lnTo>
                  <a:lnTo>
                    <a:pt x="4617104" y="920016"/>
                  </a:lnTo>
                  <a:lnTo>
                    <a:pt x="4618937" y="918785"/>
                  </a:lnTo>
                  <a:lnTo>
                    <a:pt x="4620771" y="917383"/>
                  </a:lnTo>
                  <a:lnTo>
                    <a:pt x="4624438" y="915982"/>
                  </a:lnTo>
                  <a:lnTo>
                    <a:pt x="4629939" y="914777"/>
                  </a:lnTo>
                  <a:lnTo>
                    <a:pt x="4631773" y="913575"/>
                  </a:lnTo>
                  <a:lnTo>
                    <a:pt x="4633606" y="912253"/>
                  </a:lnTo>
                  <a:lnTo>
                    <a:pt x="4635440" y="911015"/>
                  </a:lnTo>
                  <a:lnTo>
                    <a:pt x="4637274" y="909723"/>
                  </a:lnTo>
                  <a:lnTo>
                    <a:pt x="4642775" y="908467"/>
                  </a:lnTo>
                  <a:lnTo>
                    <a:pt x="4644608" y="907265"/>
                  </a:lnTo>
                  <a:lnTo>
                    <a:pt x="4646442" y="906190"/>
                  </a:lnTo>
                  <a:lnTo>
                    <a:pt x="4648275" y="905037"/>
                  </a:lnTo>
                  <a:lnTo>
                    <a:pt x="4650109" y="904142"/>
                  </a:lnTo>
                  <a:lnTo>
                    <a:pt x="4655610" y="903416"/>
                  </a:lnTo>
                  <a:lnTo>
                    <a:pt x="4657444" y="902876"/>
                  </a:lnTo>
                  <a:lnTo>
                    <a:pt x="4659277" y="902121"/>
                  </a:lnTo>
                  <a:lnTo>
                    <a:pt x="4661111" y="901053"/>
                  </a:lnTo>
                  <a:lnTo>
                    <a:pt x="4662945" y="899781"/>
                  </a:lnTo>
                  <a:lnTo>
                    <a:pt x="4668445" y="898336"/>
                  </a:lnTo>
                  <a:lnTo>
                    <a:pt x="4670279" y="896911"/>
                  </a:lnTo>
                  <a:lnTo>
                    <a:pt x="4672113" y="895613"/>
                  </a:lnTo>
                  <a:lnTo>
                    <a:pt x="4675780" y="894030"/>
                  </a:lnTo>
                  <a:lnTo>
                    <a:pt x="4681281" y="892329"/>
                  </a:lnTo>
                  <a:lnTo>
                    <a:pt x="4683115" y="890783"/>
                  </a:lnTo>
                  <a:lnTo>
                    <a:pt x="4684948" y="889446"/>
                  </a:lnTo>
                  <a:lnTo>
                    <a:pt x="4688616" y="888234"/>
                  </a:lnTo>
                  <a:lnTo>
                    <a:pt x="4694116" y="887270"/>
                  </a:lnTo>
                  <a:lnTo>
                    <a:pt x="4695950" y="886461"/>
                  </a:lnTo>
                  <a:lnTo>
                    <a:pt x="4697784" y="885555"/>
                  </a:lnTo>
                  <a:lnTo>
                    <a:pt x="4699617" y="884399"/>
                  </a:lnTo>
                  <a:lnTo>
                    <a:pt x="4701451" y="883370"/>
                  </a:lnTo>
                  <a:lnTo>
                    <a:pt x="4706952" y="882350"/>
                  </a:lnTo>
                  <a:lnTo>
                    <a:pt x="4708786" y="881399"/>
                  </a:lnTo>
                  <a:lnTo>
                    <a:pt x="4710619" y="880576"/>
                  </a:lnTo>
                  <a:lnTo>
                    <a:pt x="4712453" y="879903"/>
                  </a:lnTo>
                  <a:lnTo>
                    <a:pt x="4714286" y="879063"/>
                  </a:lnTo>
                  <a:lnTo>
                    <a:pt x="4721621" y="878188"/>
                  </a:lnTo>
                  <a:lnTo>
                    <a:pt x="4723455" y="877275"/>
                  </a:lnTo>
                  <a:lnTo>
                    <a:pt x="4725288" y="876066"/>
                  </a:lnTo>
                  <a:lnTo>
                    <a:pt x="4727122" y="874991"/>
                  </a:lnTo>
                  <a:lnTo>
                    <a:pt x="4732623" y="873868"/>
                  </a:lnTo>
                  <a:lnTo>
                    <a:pt x="4734457" y="872933"/>
                  </a:lnTo>
                  <a:lnTo>
                    <a:pt x="4736290" y="872280"/>
                  </a:lnTo>
                  <a:lnTo>
                    <a:pt x="4738124" y="871513"/>
                  </a:lnTo>
                  <a:lnTo>
                    <a:pt x="4739957" y="870854"/>
                  </a:lnTo>
                  <a:lnTo>
                    <a:pt x="4745458" y="869926"/>
                  </a:lnTo>
                  <a:lnTo>
                    <a:pt x="4747292" y="868860"/>
                  </a:lnTo>
                  <a:lnTo>
                    <a:pt x="4749126" y="867892"/>
                  </a:lnTo>
                  <a:lnTo>
                    <a:pt x="4750959" y="866718"/>
                  </a:lnTo>
                  <a:lnTo>
                    <a:pt x="4752793" y="865682"/>
                  </a:lnTo>
                  <a:lnTo>
                    <a:pt x="4758294" y="864727"/>
                  </a:lnTo>
                  <a:lnTo>
                    <a:pt x="4760127" y="863687"/>
                  </a:lnTo>
                  <a:lnTo>
                    <a:pt x="4761961" y="862717"/>
                  </a:lnTo>
                  <a:lnTo>
                    <a:pt x="4763795" y="861611"/>
                  </a:lnTo>
                  <a:lnTo>
                    <a:pt x="4765628" y="860516"/>
                  </a:lnTo>
                  <a:lnTo>
                    <a:pt x="4772963" y="859422"/>
                  </a:lnTo>
                  <a:lnTo>
                    <a:pt x="4774797" y="858340"/>
                  </a:lnTo>
                  <a:lnTo>
                    <a:pt x="4776630" y="857268"/>
                  </a:lnTo>
                  <a:lnTo>
                    <a:pt x="4778464" y="856139"/>
                  </a:lnTo>
                  <a:lnTo>
                    <a:pt x="4783965" y="855092"/>
                  </a:lnTo>
                  <a:lnTo>
                    <a:pt x="4785798" y="854064"/>
                  </a:lnTo>
                  <a:lnTo>
                    <a:pt x="4787632" y="853057"/>
                  </a:lnTo>
                  <a:lnTo>
                    <a:pt x="4789466" y="852067"/>
                  </a:lnTo>
                  <a:lnTo>
                    <a:pt x="4791299" y="851073"/>
                  </a:lnTo>
                  <a:lnTo>
                    <a:pt x="4796800" y="849914"/>
                  </a:lnTo>
                  <a:lnTo>
                    <a:pt x="4798634" y="848852"/>
                  </a:lnTo>
                  <a:lnTo>
                    <a:pt x="4800468" y="847857"/>
                  </a:lnTo>
                  <a:lnTo>
                    <a:pt x="4802301" y="846872"/>
                  </a:lnTo>
                  <a:lnTo>
                    <a:pt x="4804135" y="846165"/>
                  </a:lnTo>
                  <a:lnTo>
                    <a:pt x="4809636" y="845423"/>
                  </a:lnTo>
                  <a:lnTo>
                    <a:pt x="4811469" y="844919"/>
                  </a:lnTo>
                  <a:lnTo>
                    <a:pt x="4813303" y="844439"/>
                  </a:lnTo>
                  <a:lnTo>
                    <a:pt x="4815137" y="843721"/>
                  </a:lnTo>
                  <a:lnTo>
                    <a:pt x="4816970" y="843140"/>
                  </a:lnTo>
                  <a:lnTo>
                    <a:pt x="4822471" y="842373"/>
                  </a:lnTo>
                  <a:lnTo>
                    <a:pt x="4824305" y="841671"/>
                  </a:lnTo>
                  <a:lnTo>
                    <a:pt x="4826138" y="840809"/>
                  </a:lnTo>
                  <a:lnTo>
                    <a:pt x="4827972" y="840092"/>
                  </a:lnTo>
                  <a:lnTo>
                    <a:pt x="4829806" y="839265"/>
                  </a:lnTo>
                  <a:lnTo>
                    <a:pt x="4835307" y="838529"/>
                  </a:lnTo>
                  <a:lnTo>
                    <a:pt x="4837140" y="837824"/>
                  </a:lnTo>
                  <a:lnTo>
                    <a:pt x="4838974" y="837222"/>
                  </a:lnTo>
                  <a:lnTo>
                    <a:pt x="4840808" y="836706"/>
                  </a:lnTo>
                  <a:lnTo>
                    <a:pt x="4842641" y="836110"/>
                  </a:lnTo>
                  <a:lnTo>
                    <a:pt x="4848142" y="835375"/>
                  </a:lnTo>
                  <a:lnTo>
                    <a:pt x="4849976" y="834813"/>
                  </a:lnTo>
                  <a:lnTo>
                    <a:pt x="4851809" y="834278"/>
                  </a:lnTo>
                  <a:lnTo>
                    <a:pt x="4853643" y="833750"/>
                  </a:lnTo>
                  <a:lnTo>
                    <a:pt x="4860978" y="832992"/>
                  </a:lnTo>
                  <a:lnTo>
                    <a:pt x="4862811" y="832384"/>
                  </a:lnTo>
                  <a:lnTo>
                    <a:pt x="4864645" y="831714"/>
                  </a:lnTo>
                  <a:lnTo>
                    <a:pt x="4866479" y="831048"/>
                  </a:lnTo>
                  <a:lnTo>
                    <a:pt x="4868312" y="830336"/>
                  </a:lnTo>
                  <a:lnTo>
                    <a:pt x="4873813" y="829689"/>
                  </a:lnTo>
                  <a:lnTo>
                    <a:pt x="4875647" y="828962"/>
                  </a:lnTo>
                  <a:lnTo>
                    <a:pt x="4877480" y="828171"/>
                  </a:lnTo>
                  <a:lnTo>
                    <a:pt x="4879314" y="827336"/>
                  </a:lnTo>
                  <a:lnTo>
                    <a:pt x="4881148" y="826648"/>
                  </a:lnTo>
                  <a:lnTo>
                    <a:pt x="4886649" y="825597"/>
                  </a:lnTo>
                  <a:lnTo>
                    <a:pt x="4888482" y="824532"/>
                  </a:lnTo>
                  <a:lnTo>
                    <a:pt x="4890316" y="823486"/>
                  </a:lnTo>
                  <a:lnTo>
                    <a:pt x="4892149" y="822293"/>
                  </a:lnTo>
                  <a:lnTo>
                    <a:pt x="4893983" y="821071"/>
                  </a:lnTo>
                  <a:lnTo>
                    <a:pt x="4899484" y="819837"/>
                  </a:lnTo>
                  <a:lnTo>
                    <a:pt x="4901318" y="818703"/>
                  </a:lnTo>
                  <a:lnTo>
                    <a:pt x="4903151" y="817651"/>
                  </a:lnTo>
                  <a:lnTo>
                    <a:pt x="4904985" y="816712"/>
                  </a:lnTo>
                  <a:lnTo>
                    <a:pt x="4906819" y="815712"/>
                  </a:lnTo>
                  <a:lnTo>
                    <a:pt x="4912320" y="814726"/>
                  </a:lnTo>
                  <a:lnTo>
                    <a:pt x="4914153" y="813894"/>
                  </a:lnTo>
                  <a:lnTo>
                    <a:pt x="4915987" y="813223"/>
                  </a:lnTo>
                  <a:lnTo>
                    <a:pt x="4917820" y="812564"/>
                  </a:lnTo>
                  <a:lnTo>
                    <a:pt x="4919654" y="811762"/>
                  </a:lnTo>
                  <a:lnTo>
                    <a:pt x="4925155" y="811063"/>
                  </a:lnTo>
                  <a:lnTo>
                    <a:pt x="4926989" y="810378"/>
                  </a:lnTo>
                  <a:lnTo>
                    <a:pt x="4928822" y="809755"/>
                  </a:lnTo>
                  <a:lnTo>
                    <a:pt x="4930656" y="809006"/>
                  </a:lnTo>
                  <a:lnTo>
                    <a:pt x="4932490" y="808247"/>
                  </a:lnTo>
                  <a:lnTo>
                    <a:pt x="4937990" y="807427"/>
                  </a:lnTo>
                  <a:lnTo>
                    <a:pt x="4939824" y="806657"/>
                  </a:lnTo>
                  <a:lnTo>
                    <a:pt x="4941658" y="805892"/>
                  </a:lnTo>
                  <a:lnTo>
                    <a:pt x="4943491" y="805087"/>
                  </a:lnTo>
                  <a:lnTo>
                    <a:pt x="4945325" y="804292"/>
                  </a:lnTo>
                  <a:lnTo>
                    <a:pt x="4952660" y="803695"/>
                  </a:lnTo>
                  <a:lnTo>
                    <a:pt x="4954493" y="802940"/>
                  </a:lnTo>
                  <a:lnTo>
                    <a:pt x="4956327" y="802121"/>
                  </a:lnTo>
                  <a:lnTo>
                    <a:pt x="4958161" y="801429"/>
                  </a:lnTo>
                  <a:lnTo>
                    <a:pt x="4963661" y="800722"/>
                  </a:lnTo>
                  <a:lnTo>
                    <a:pt x="4965495" y="799954"/>
                  </a:lnTo>
                  <a:lnTo>
                    <a:pt x="4967329" y="799150"/>
                  </a:lnTo>
                  <a:lnTo>
                    <a:pt x="4969162" y="798550"/>
                  </a:lnTo>
                  <a:lnTo>
                    <a:pt x="4970996" y="797985"/>
                  </a:lnTo>
                  <a:lnTo>
                    <a:pt x="4976497" y="797565"/>
                  </a:lnTo>
                  <a:lnTo>
                    <a:pt x="4978331" y="797133"/>
                  </a:lnTo>
                  <a:lnTo>
                    <a:pt x="4980164" y="796447"/>
                  </a:lnTo>
                  <a:lnTo>
                    <a:pt x="4981998" y="795666"/>
                  </a:lnTo>
                  <a:lnTo>
                    <a:pt x="4983831" y="795073"/>
                  </a:lnTo>
                  <a:lnTo>
                    <a:pt x="4989332" y="794340"/>
                  </a:lnTo>
                  <a:lnTo>
                    <a:pt x="4991166" y="793638"/>
                  </a:lnTo>
                  <a:lnTo>
                    <a:pt x="4993000" y="792879"/>
                  </a:lnTo>
                  <a:lnTo>
                    <a:pt x="4994833" y="791957"/>
                  </a:lnTo>
                  <a:lnTo>
                    <a:pt x="4996667" y="790943"/>
                  </a:lnTo>
                  <a:lnTo>
                    <a:pt x="5002168" y="789849"/>
                  </a:lnTo>
                  <a:lnTo>
                    <a:pt x="5004001" y="788882"/>
                  </a:lnTo>
                  <a:lnTo>
                    <a:pt x="5005835" y="787992"/>
                  </a:lnTo>
                  <a:lnTo>
                    <a:pt x="5007669" y="786957"/>
                  </a:lnTo>
                  <a:lnTo>
                    <a:pt x="5009502" y="786136"/>
                  </a:lnTo>
                  <a:lnTo>
                    <a:pt x="5015003" y="785335"/>
                  </a:lnTo>
                  <a:lnTo>
                    <a:pt x="5016837" y="784363"/>
                  </a:lnTo>
                  <a:lnTo>
                    <a:pt x="5018671" y="783109"/>
                  </a:lnTo>
                  <a:lnTo>
                    <a:pt x="5020504" y="781877"/>
                  </a:lnTo>
                  <a:lnTo>
                    <a:pt x="5027839" y="780600"/>
                  </a:lnTo>
                  <a:lnTo>
                    <a:pt x="5029672" y="779247"/>
                  </a:lnTo>
                  <a:lnTo>
                    <a:pt x="5031506" y="778257"/>
                  </a:lnTo>
                  <a:lnTo>
                    <a:pt x="5033340" y="777345"/>
                  </a:lnTo>
                  <a:lnTo>
                    <a:pt x="5035173" y="776508"/>
                  </a:lnTo>
                  <a:lnTo>
                    <a:pt x="5040674" y="775440"/>
                  </a:lnTo>
                  <a:lnTo>
                    <a:pt x="5042508" y="774461"/>
                  </a:lnTo>
                  <a:lnTo>
                    <a:pt x="5044342" y="773577"/>
                  </a:lnTo>
                  <a:lnTo>
                    <a:pt x="5046175" y="772570"/>
                  </a:lnTo>
                  <a:lnTo>
                    <a:pt x="5048009" y="771694"/>
                  </a:lnTo>
                  <a:lnTo>
                    <a:pt x="5053510" y="770790"/>
                  </a:lnTo>
                  <a:lnTo>
                    <a:pt x="5055343" y="770019"/>
                  </a:lnTo>
                  <a:lnTo>
                    <a:pt x="5057177" y="769425"/>
                  </a:lnTo>
                  <a:lnTo>
                    <a:pt x="5059011" y="768903"/>
                  </a:lnTo>
                  <a:lnTo>
                    <a:pt x="5060844" y="768485"/>
                  </a:lnTo>
                  <a:lnTo>
                    <a:pt x="5066345" y="768212"/>
                  </a:lnTo>
                  <a:lnTo>
                    <a:pt x="5068179" y="767828"/>
                  </a:lnTo>
                  <a:lnTo>
                    <a:pt x="5070013" y="767353"/>
                  </a:lnTo>
                  <a:lnTo>
                    <a:pt x="5071846" y="766918"/>
                  </a:lnTo>
                  <a:lnTo>
                    <a:pt x="5073680" y="766521"/>
                  </a:lnTo>
                  <a:lnTo>
                    <a:pt x="5079181" y="766150"/>
                  </a:lnTo>
                  <a:lnTo>
                    <a:pt x="5081014" y="765816"/>
                  </a:lnTo>
                  <a:lnTo>
                    <a:pt x="5082848" y="765445"/>
                  </a:lnTo>
                  <a:lnTo>
                    <a:pt x="5084682" y="765183"/>
                  </a:lnTo>
                  <a:lnTo>
                    <a:pt x="5086515" y="765024"/>
                  </a:lnTo>
                  <a:lnTo>
                    <a:pt x="5092016" y="764681"/>
                  </a:lnTo>
                  <a:lnTo>
                    <a:pt x="5093850" y="764487"/>
                  </a:lnTo>
                  <a:lnTo>
                    <a:pt x="5095683" y="764347"/>
                  </a:lnTo>
                  <a:lnTo>
                    <a:pt x="5097517" y="764261"/>
                  </a:lnTo>
                  <a:lnTo>
                    <a:pt x="5099351" y="764109"/>
                  </a:lnTo>
                  <a:lnTo>
                    <a:pt x="5104852" y="763926"/>
                  </a:lnTo>
                  <a:lnTo>
                    <a:pt x="5106685" y="763744"/>
                  </a:lnTo>
                  <a:lnTo>
                    <a:pt x="5108519" y="763582"/>
                  </a:lnTo>
                  <a:lnTo>
                    <a:pt x="5110353" y="763773"/>
                  </a:lnTo>
                  <a:lnTo>
                    <a:pt x="5112186" y="764413"/>
                  </a:lnTo>
                  <a:lnTo>
                    <a:pt x="5117687" y="765519"/>
                  </a:lnTo>
                  <a:lnTo>
                    <a:pt x="5119521" y="766805"/>
                  </a:lnTo>
                  <a:lnTo>
                    <a:pt x="5121354" y="767547"/>
                  </a:lnTo>
                  <a:lnTo>
                    <a:pt x="5123188" y="767993"/>
                  </a:lnTo>
                  <a:lnTo>
                    <a:pt x="5125022" y="768224"/>
                  </a:lnTo>
                  <a:lnTo>
                    <a:pt x="5130523" y="768615"/>
                  </a:lnTo>
                  <a:lnTo>
                    <a:pt x="5132356" y="769162"/>
                  </a:lnTo>
                  <a:lnTo>
                    <a:pt x="5134190" y="769415"/>
                  </a:lnTo>
                  <a:lnTo>
                    <a:pt x="5136024" y="769549"/>
                  </a:lnTo>
                  <a:lnTo>
                    <a:pt x="5137857" y="770116"/>
                  </a:lnTo>
                  <a:lnTo>
                    <a:pt x="5145192" y="770684"/>
                  </a:lnTo>
                  <a:lnTo>
                    <a:pt x="5147025" y="771480"/>
                  </a:lnTo>
                  <a:lnTo>
                    <a:pt x="5148859" y="772262"/>
                  </a:lnTo>
                  <a:lnTo>
                    <a:pt x="5150693" y="773012"/>
                  </a:lnTo>
                  <a:lnTo>
                    <a:pt x="5156194" y="773809"/>
                  </a:lnTo>
                  <a:lnTo>
                    <a:pt x="5158027" y="774494"/>
                  </a:lnTo>
                  <a:lnTo>
                    <a:pt x="5159861" y="775084"/>
                  </a:lnTo>
                  <a:lnTo>
                    <a:pt x="5161694" y="775642"/>
                  </a:lnTo>
                  <a:lnTo>
                    <a:pt x="5163528" y="776266"/>
                  </a:lnTo>
                  <a:lnTo>
                    <a:pt x="5169029" y="776831"/>
                  </a:lnTo>
                  <a:lnTo>
                    <a:pt x="5170863" y="777313"/>
                  </a:lnTo>
                  <a:lnTo>
                    <a:pt x="5172696" y="777708"/>
                  </a:lnTo>
                  <a:lnTo>
                    <a:pt x="5174530" y="778288"/>
                  </a:lnTo>
                  <a:lnTo>
                    <a:pt x="5176364" y="779097"/>
                  </a:lnTo>
                  <a:lnTo>
                    <a:pt x="5181865" y="780106"/>
                  </a:lnTo>
                  <a:lnTo>
                    <a:pt x="5183698" y="780999"/>
                  </a:lnTo>
                  <a:lnTo>
                    <a:pt x="5185532" y="781636"/>
                  </a:lnTo>
                  <a:lnTo>
                    <a:pt x="5187365" y="782177"/>
                  </a:lnTo>
                  <a:lnTo>
                    <a:pt x="5189199" y="782433"/>
                  </a:lnTo>
                  <a:lnTo>
                    <a:pt x="5194700" y="782634"/>
                  </a:lnTo>
                  <a:lnTo>
                    <a:pt x="5196534" y="782897"/>
                  </a:lnTo>
                  <a:lnTo>
                    <a:pt x="5198367" y="783122"/>
                  </a:lnTo>
                  <a:lnTo>
                    <a:pt x="5200201" y="783430"/>
                  </a:lnTo>
                  <a:lnTo>
                    <a:pt x="5202035" y="783658"/>
                  </a:lnTo>
                  <a:lnTo>
                    <a:pt x="5207535" y="783904"/>
                  </a:lnTo>
                  <a:lnTo>
                    <a:pt x="5209369" y="784064"/>
                  </a:lnTo>
                  <a:lnTo>
                    <a:pt x="5211203" y="784113"/>
                  </a:lnTo>
                  <a:lnTo>
                    <a:pt x="5213036" y="784097"/>
                  </a:lnTo>
                  <a:lnTo>
                    <a:pt x="5214870" y="783861"/>
                  </a:lnTo>
                  <a:lnTo>
                    <a:pt x="5220371" y="783781"/>
                  </a:lnTo>
                  <a:lnTo>
                    <a:pt x="5222205" y="783901"/>
                  </a:lnTo>
                  <a:lnTo>
                    <a:pt x="5224038" y="784040"/>
                  </a:lnTo>
                  <a:lnTo>
                    <a:pt x="5225872" y="784102"/>
                  </a:lnTo>
                  <a:lnTo>
                    <a:pt x="5227706" y="783980"/>
                  </a:lnTo>
                  <a:lnTo>
                    <a:pt x="5233206" y="783829"/>
                  </a:lnTo>
                  <a:lnTo>
                    <a:pt x="5235040" y="783846"/>
                  </a:lnTo>
                  <a:lnTo>
                    <a:pt x="5236874" y="783711"/>
                  </a:lnTo>
                  <a:lnTo>
                    <a:pt x="5238707" y="783705"/>
                  </a:lnTo>
                  <a:lnTo>
                    <a:pt x="5240541" y="783814"/>
                  </a:lnTo>
                  <a:lnTo>
                    <a:pt x="5246042" y="783791"/>
                  </a:lnTo>
                  <a:lnTo>
                    <a:pt x="5247876" y="783729"/>
                  </a:lnTo>
                  <a:lnTo>
                    <a:pt x="5249709" y="783699"/>
                  </a:lnTo>
                  <a:lnTo>
                    <a:pt x="5251543" y="783763"/>
                  </a:lnTo>
                  <a:lnTo>
                    <a:pt x="5253376" y="783827"/>
                  </a:lnTo>
                  <a:lnTo>
                    <a:pt x="5258877" y="784056"/>
                  </a:lnTo>
                  <a:lnTo>
                    <a:pt x="5260711" y="784255"/>
                  </a:lnTo>
                  <a:lnTo>
                    <a:pt x="5262545" y="784476"/>
                  </a:lnTo>
                  <a:lnTo>
                    <a:pt x="5264378" y="784838"/>
                  </a:lnTo>
                  <a:lnTo>
                    <a:pt x="5266212" y="785422"/>
                  </a:lnTo>
                  <a:lnTo>
                    <a:pt x="5271713" y="785760"/>
                  </a:lnTo>
                  <a:lnTo>
                    <a:pt x="5273546" y="786058"/>
                  </a:lnTo>
                  <a:lnTo>
                    <a:pt x="5275380" y="786166"/>
                  </a:lnTo>
                  <a:lnTo>
                    <a:pt x="5277214" y="786104"/>
                  </a:lnTo>
                  <a:lnTo>
                    <a:pt x="5279047" y="786044"/>
                  </a:lnTo>
                  <a:lnTo>
                    <a:pt x="5284548" y="785781"/>
                  </a:lnTo>
                  <a:lnTo>
                    <a:pt x="5286382" y="785479"/>
                  </a:lnTo>
                  <a:lnTo>
                    <a:pt x="5288216" y="785337"/>
                  </a:lnTo>
                  <a:lnTo>
                    <a:pt x="5291883" y="785109"/>
                  </a:lnTo>
                  <a:lnTo>
                    <a:pt x="5297384" y="785114"/>
                  </a:lnTo>
                  <a:lnTo>
                    <a:pt x="5299217" y="784939"/>
                  </a:lnTo>
                  <a:lnTo>
                    <a:pt x="5301051" y="785063"/>
                  </a:lnTo>
                  <a:lnTo>
                    <a:pt x="5302885" y="785308"/>
                  </a:lnTo>
                  <a:lnTo>
                    <a:pt x="5304718" y="785410"/>
                  </a:lnTo>
                  <a:lnTo>
                    <a:pt x="5310219" y="785579"/>
                  </a:lnTo>
                  <a:lnTo>
                    <a:pt x="5312053" y="785752"/>
                  </a:lnTo>
                  <a:lnTo>
                    <a:pt x="5313887" y="785835"/>
                  </a:lnTo>
                  <a:lnTo>
                    <a:pt x="5315720" y="785859"/>
                  </a:lnTo>
                  <a:lnTo>
                    <a:pt x="5317554" y="786160"/>
                  </a:lnTo>
                  <a:lnTo>
                    <a:pt x="5323055" y="786558"/>
                  </a:lnTo>
                  <a:lnTo>
                    <a:pt x="5324888" y="786710"/>
                  </a:lnTo>
                  <a:lnTo>
                    <a:pt x="5326722" y="786627"/>
                  </a:lnTo>
                  <a:lnTo>
                    <a:pt x="5328556" y="786782"/>
                  </a:lnTo>
                  <a:lnTo>
                    <a:pt x="5330389" y="787247"/>
                  </a:lnTo>
                  <a:lnTo>
                    <a:pt x="5335890" y="787588"/>
                  </a:lnTo>
                  <a:lnTo>
                    <a:pt x="5337724" y="787854"/>
                  </a:lnTo>
                  <a:lnTo>
                    <a:pt x="5339558" y="788020"/>
                  </a:lnTo>
                  <a:lnTo>
                    <a:pt x="5341391" y="788275"/>
                  </a:lnTo>
                  <a:lnTo>
                    <a:pt x="5348726" y="788497"/>
                  </a:lnTo>
                  <a:lnTo>
                    <a:pt x="5350559" y="788605"/>
                  </a:lnTo>
                  <a:lnTo>
                    <a:pt x="5352393" y="788873"/>
                  </a:lnTo>
                  <a:lnTo>
                    <a:pt x="5354227" y="789251"/>
                  </a:lnTo>
                  <a:lnTo>
                    <a:pt x="5361561" y="789675"/>
                  </a:lnTo>
                  <a:lnTo>
                    <a:pt x="5363395" y="790193"/>
                  </a:lnTo>
                  <a:lnTo>
                    <a:pt x="5365228" y="790855"/>
                  </a:lnTo>
                  <a:lnTo>
                    <a:pt x="5367062" y="791876"/>
                  </a:lnTo>
                  <a:lnTo>
                    <a:pt x="5368896" y="793058"/>
                  </a:lnTo>
                  <a:lnTo>
                    <a:pt x="5374397" y="794258"/>
                  </a:lnTo>
                  <a:lnTo>
                    <a:pt x="5376230" y="795312"/>
                  </a:lnTo>
                  <a:lnTo>
                    <a:pt x="5378064" y="796702"/>
                  </a:lnTo>
                  <a:lnTo>
                    <a:pt x="5379898" y="797847"/>
                  </a:lnTo>
                  <a:lnTo>
                    <a:pt x="5381731" y="799117"/>
                  </a:lnTo>
                  <a:lnTo>
                    <a:pt x="5389066" y="800522"/>
                  </a:lnTo>
                  <a:lnTo>
                    <a:pt x="5390899" y="802101"/>
                  </a:lnTo>
                  <a:lnTo>
                    <a:pt x="5392733" y="803466"/>
                  </a:lnTo>
                  <a:lnTo>
                    <a:pt x="5394567" y="804538"/>
                  </a:lnTo>
                  <a:lnTo>
                    <a:pt x="5400068" y="805843"/>
                  </a:lnTo>
                  <a:lnTo>
                    <a:pt x="5401901" y="807159"/>
                  </a:lnTo>
                  <a:lnTo>
                    <a:pt x="5403735" y="808535"/>
                  </a:lnTo>
                  <a:lnTo>
                    <a:pt x="5405569" y="809809"/>
                  </a:lnTo>
                  <a:lnTo>
                    <a:pt x="5407402" y="810788"/>
                  </a:lnTo>
                  <a:lnTo>
                    <a:pt x="5412903" y="811913"/>
                  </a:lnTo>
                  <a:lnTo>
                    <a:pt x="5414737" y="813273"/>
                  </a:lnTo>
                  <a:lnTo>
                    <a:pt x="5416570" y="814614"/>
                  </a:lnTo>
                  <a:lnTo>
                    <a:pt x="5418404" y="815928"/>
                  </a:lnTo>
                  <a:lnTo>
                    <a:pt x="5420238" y="817450"/>
                  </a:lnTo>
                  <a:lnTo>
                    <a:pt x="5425739" y="819167"/>
                  </a:lnTo>
                  <a:lnTo>
                    <a:pt x="5427572" y="820862"/>
                  </a:lnTo>
                  <a:lnTo>
                    <a:pt x="5429406" y="822424"/>
                  </a:lnTo>
                  <a:lnTo>
                    <a:pt x="5431239" y="824246"/>
                  </a:lnTo>
                  <a:lnTo>
                    <a:pt x="5433073" y="825831"/>
                  </a:lnTo>
                  <a:lnTo>
                    <a:pt x="5440408" y="827142"/>
                  </a:lnTo>
                  <a:lnTo>
                    <a:pt x="5442241" y="828286"/>
                  </a:lnTo>
                  <a:lnTo>
                    <a:pt x="5444075" y="829473"/>
                  </a:lnTo>
                  <a:lnTo>
                    <a:pt x="5445909" y="830688"/>
                  </a:lnTo>
                  <a:lnTo>
                    <a:pt x="5451410" y="831619"/>
                  </a:lnTo>
                  <a:lnTo>
                    <a:pt x="5453243" y="832681"/>
                  </a:lnTo>
                  <a:lnTo>
                    <a:pt x="5455077" y="833606"/>
                  </a:lnTo>
                  <a:lnTo>
                    <a:pt x="5456910" y="834401"/>
                  </a:lnTo>
                  <a:lnTo>
                    <a:pt x="5458744" y="835374"/>
                  </a:lnTo>
                  <a:lnTo>
                    <a:pt x="5464245" y="836467"/>
                  </a:lnTo>
                  <a:lnTo>
                    <a:pt x="5466079" y="837183"/>
                  </a:lnTo>
                  <a:lnTo>
                    <a:pt x="5467912" y="837790"/>
                  </a:lnTo>
                  <a:lnTo>
                    <a:pt x="5469746" y="838427"/>
                  </a:lnTo>
                  <a:lnTo>
                    <a:pt x="5471580" y="839048"/>
                  </a:lnTo>
                  <a:lnTo>
                    <a:pt x="5477080" y="839788"/>
                  </a:lnTo>
                  <a:lnTo>
                    <a:pt x="5478914" y="840597"/>
                  </a:lnTo>
                  <a:lnTo>
                    <a:pt x="5480748" y="841424"/>
                  </a:lnTo>
                  <a:lnTo>
                    <a:pt x="5482581" y="842257"/>
                  </a:lnTo>
                  <a:lnTo>
                    <a:pt x="5484415" y="842792"/>
                  </a:lnTo>
                  <a:lnTo>
                    <a:pt x="5489916" y="843304"/>
                  </a:lnTo>
                  <a:lnTo>
                    <a:pt x="5491750" y="843833"/>
                  </a:lnTo>
                  <a:lnTo>
                    <a:pt x="5493583" y="844022"/>
                  </a:lnTo>
                  <a:lnTo>
                    <a:pt x="5495417" y="844161"/>
                  </a:lnTo>
                  <a:lnTo>
                    <a:pt x="5497251" y="844333"/>
                  </a:lnTo>
                  <a:lnTo>
                    <a:pt x="5502751" y="844489"/>
                  </a:lnTo>
                  <a:lnTo>
                    <a:pt x="5504585" y="844607"/>
                  </a:lnTo>
                  <a:lnTo>
                    <a:pt x="5506419" y="844883"/>
                  </a:lnTo>
                  <a:lnTo>
                    <a:pt x="5508252" y="844949"/>
                  </a:lnTo>
                  <a:lnTo>
                    <a:pt x="5515587" y="845038"/>
                  </a:lnTo>
                  <a:lnTo>
                    <a:pt x="5517421" y="845171"/>
                  </a:lnTo>
                  <a:lnTo>
                    <a:pt x="5519254" y="845392"/>
                  </a:lnTo>
                  <a:lnTo>
                    <a:pt x="5521088" y="845697"/>
                  </a:lnTo>
                  <a:lnTo>
                    <a:pt x="5522921" y="845911"/>
                  </a:lnTo>
                  <a:lnTo>
                    <a:pt x="5528422" y="846271"/>
                  </a:lnTo>
                  <a:lnTo>
                    <a:pt x="5530256" y="846775"/>
                  </a:lnTo>
                  <a:lnTo>
                    <a:pt x="5532090" y="847157"/>
                  </a:lnTo>
                  <a:lnTo>
                    <a:pt x="5533923" y="847635"/>
                  </a:lnTo>
                  <a:lnTo>
                    <a:pt x="5535757" y="848047"/>
                  </a:lnTo>
                  <a:lnTo>
                    <a:pt x="5541258" y="848419"/>
                  </a:lnTo>
                  <a:lnTo>
                    <a:pt x="5543091" y="848530"/>
                  </a:lnTo>
                  <a:lnTo>
                    <a:pt x="5544925" y="848439"/>
                  </a:lnTo>
                  <a:lnTo>
                    <a:pt x="5546759" y="848504"/>
                  </a:lnTo>
                  <a:lnTo>
                    <a:pt x="5548592" y="848676"/>
                  </a:lnTo>
                  <a:lnTo>
                    <a:pt x="5554093" y="848764"/>
                  </a:lnTo>
                  <a:lnTo>
                    <a:pt x="5555927" y="848783"/>
                  </a:lnTo>
                  <a:lnTo>
                    <a:pt x="5557761" y="848756"/>
                  </a:lnTo>
                  <a:lnTo>
                    <a:pt x="5559594" y="848768"/>
                  </a:lnTo>
                  <a:lnTo>
                    <a:pt x="5561428" y="848819"/>
                  </a:lnTo>
                  <a:lnTo>
                    <a:pt x="5566929" y="848793"/>
                  </a:lnTo>
                  <a:lnTo>
                    <a:pt x="5568762" y="848705"/>
                  </a:lnTo>
                  <a:lnTo>
                    <a:pt x="5570596" y="848761"/>
                  </a:lnTo>
                  <a:lnTo>
                    <a:pt x="5572430" y="848812"/>
                  </a:lnTo>
                  <a:lnTo>
                    <a:pt x="5574263" y="848941"/>
                  </a:lnTo>
                  <a:lnTo>
                    <a:pt x="5579764" y="848953"/>
                  </a:lnTo>
                  <a:lnTo>
                    <a:pt x="5581598" y="849127"/>
                  </a:lnTo>
                  <a:lnTo>
                    <a:pt x="5583432" y="849445"/>
                  </a:lnTo>
                  <a:lnTo>
                    <a:pt x="5585265" y="849731"/>
                  </a:lnTo>
                  <a:lnTo>
                    <a:pt x="5587099" y="849870"/>
                  </a:lnTo>
                  <a:lnTo>
                    <a:pt x="5592600" y="849728"/>
                  </a:lnTo>
                  <a:lnTo>
                    <a:pt x="5594433" y="849026"/>
                  </a:lnTo>
                  <a:lnTo>
                    <a:pt x="5596267" y="847966"/>
                  </a:lnTo>
                  <a:lnTo>
                    <a:pt x="5598101" y="846749"/>
                  </a:lnTo>
                  <a:lnTo>
                    <a:pt x="5599934" y="846093"/>
                  </a:lnTo>
                  <a:lnTo>
                    <a:pt x="5605435" y="845604"/>
                  </a:lnTo>
                  <a:lnTo>
                    <a:pt x="5607269" y="845243"/>
                  </a:lnTo>
                  <a:lnTo>
                    <a:pt x="5609103" y="844776"/>
                  </a:lnTo>
                  <a:lnTo>
                    <a:pt x="5610936" y="843994"/>
                  </a:lnTo>
                  <a:lnTo>
                    <a:pt x="5612770" y="843354"/>
                  </a:lnTo>
                  <a:lnTo>
                    <a:pt x="5618271" y="842754"/>
                  </a:lnTo>
                  <a:lnTo>
                    <a:pt x="5620104" y="841796"/>
                  </a:lnTo>
                  <a:lnTo>
                    <a:pt x="5621938" y="841046"/>
                  </a:lnTo>
                  <a:lnTo>
                    <a:pt x="5623772" y="840130"/>
                  </a:lnTo>
                  <a:lnTo>
                    <a:pt x="5625605" y="839221"/>
                  </a:lnTo>
                  <a:lnTo>
                    <a:pt x="5632940" y="838380"/>
                  </a:lnTo>
                  <a:lnTo>
                    <a:pt x="5634773" y="837474"/>
                  </a:lnTo>
                  <a:lnTo>
                    <a:pt x="5636607" y="836687"/>
                  </a:lnTo>
                  <a:lnTo>
                    <a:pt x="5638441" y="836045"/>
                  </a:lnTo>
                  <a:lnTo>
                    <a:pt x="5643942" y="835307"/>
                  </a:lnTo>
                  <a:lnTo>
                    <a:pt x="5645775" y="834353"/>
                  </a:lnTo>
                  <a:lnTo>
                    <a:pt x="5647609" y="833411"/>
                  </a:lnTo>
                  <a:lnTo>
                    <a:pt x="5649443" y="832342"/>
                  </a:lnTo>
                  <a:lnTo>
                    <a:pt x="5651276" y="831368"/>
                  </a:lnTo>
                  <a:lnTo>
                    <a:pt x="5656777" y="830460"/>
                  </a:lnTo>
                  <a:lnTo>
                    <a:pt x="5658611" y="829568"/>
                  </a:lnTo>
                  <a:lnTo>
                    <a:pt x="5660444" y="828394"/>
                  </a:lnTo>
                  <a:lnTo>
                    <a:pt x="5662278" y="827194"/>
                  </a:lnTo>
                  <a:lnTo>
                    <a:pt x="5664112" y="826258"/>
                  </a:lnTo>
                  <a:lnTo>
                    <a:pt x="5669613" y="825271"/>
                  </a:lnTo>
                  <a:lnTo>
                    <a:pt x="5671446" y="824420"/>
                  </a:lnTo>
                  <a:lnTo>
                    <a:pt x="5673280" y="823811"/>
                  </a:lnTo>
                  <a:lnTo>
                    <a:pt x="5675114" y="822985"/>
                  </a:lnTo>
                  <a:lnTo>
                    <a:pt x="5676947" y="822728"/>
                  </a:lnTo>
                  <a:lnTo>
                    <a:pt x="5682448" y="822807"/>
                  </a:lnTo>
                  <a:lnTo>
                    <a:pt x="5684282" y="822676"/>
                  </a:lnTo>
                  <a:lnTo>
                    <a:pt x="5686115" y="822346"/>
                  </a:lnTo>
                  <a:lnTo>
                    <a:pt x="5687949" y="821757"/>
                  </a:lnTo>
                  <a:lnTo>
                    <a:pt x="5689783" y="821084"/>
                  </a:lnTo>
                  <a:lnTo>
                    <a:pt x="5697117" y="820684"/>
                  </a:lnTo>
                  <a:lnTo>
                    <a:pt x="5698951" y="820272"/>
                  </a:lnTo>
                  <a:lnTo>
                    <a:pt x="5700784" y="819874"/>
                  </a:lnTo>
                  <a:lnTo>
                    <a:pt x="5702618" y="819260"/>
                  </a:lnTo>
                  <a:lnTo>
                    <a:pt x="5708119" y="818529"/>
                  </a:lnTo>
                  <a:lnTo>
                    <a:pt x="5709953" y="817912"/>
                  </a:lnTo>
                  <a:lnTo>
                    <a:pt x="5711786" y="817434"/>
                  </a:lnTo>
                  <a:lnTo>
                    <a:pt x="5713620" y="816861"/>
                  </a:lnTo>
                  <a:lnTo>
                    <a:pt x="5715454" y="816267"/>
                  </a:lnTo>
                  <a:lnTo>
                    <a:pt x="5720955" y="815794"/>
                  </a:lnTo>
                  <a:lnTo>
                    <a:pt x="5722788" y="815333"/>
                  </a:lnTo>
                  <a:lnTo>
                    <a:pt x="5724622" y="814754"/>
                  </a:lnTo>
                  <a:lnTo>
                    <a:pt x="5726455" y="814375"/>
                  </a:lnTo>
                  <a:lnTo>
                    <a:pt x="5728289" y="813971"/>
                  </a:lnTo>
                  <a:lnTo>
                    <a:pt x="5733790" y="813562"/>
                  </a:lnTo>
                  <a:lnTo>
                    <a:pt x="5735624" y="813133"/>
                  </a:lnTo>
                  <a:lnTo>
                    <a:pt x="5737457" y="812716"/>
                  </a:lnTo>
                  <a:lnTo>
                    <a:pt x="5739291" y="812150"/>
                  </a:lnTo>
                  <a:lnTo>
                    <a:pt x="5741125" y="811581"/>
                  </a:lnTo>
                  <a:lnTo>
                    <a:pt x="5746625" y="810988"/>
                  </a:lnTo>
                  <a:lnTo>
                    <a:pt x="5748459" y="810301"/>
                  </a:lnTo>
                  <a:lnTo>
                    <a:pt x="5750293" y="809429"/>
                  </a:lnTo>
                  <a:lnTo>
                    <a:pt x="5752126" y="808742"/>
                  </a:lnTo>
                  <a:lnTo>
                    <a:pt x="5753960" y="807922"/>
                  </a:lnTo>
                  <a:lnTo>
                    <a:pt x="5759461" y="807320"/>
                  </a:lnTo>
                  <a:lnTo>
                    <a:pt x="5761295" y="806698"/>
                  </a:lnTo>
                  <a:lnTo>
                    <a:pt x="5763128" y="806164"/>
                  </a:lnTo>
                  <a:lnTo>
                    <a:pt x="5764962" y="805550"/>
                  </a:lnTo>
                  <a:lnTo>
                    <a:pt x="5766796" y="804962"/>
                  </a:lnTo>
                  <a:lnTo>
                    <a:pt x="5772296" y="804335"/>
                  </a:lnTo>
                  <a:lnTo>
                    <a:pt x="5774130" y="803790"/>
                  </a:lnTo>
                  <a:lnTo>
                    <a:pt x="5775964" y="803160"/>
                  </a:lnTo>
                  <a:lnTo>
                    <a:pt x="5777797" y="802638"/>
                  </a:lnTo>
                  <a:lnTo>
                    <a:pt x="5779631" y="801992"/>
                  </a:lnTo>
                  <a:lnTo>
                    <a:pt x="5785132" y="801168"/>
                  </a:lnTo>
                  <a:lnTo>
                    <a:pt x="5786966" y="800579"/>
                  </a:lnTo>
                  <a:lnTo>
                    <a:pt x="5788799" y="799970"/>
                  </a:lnTo>
                  <a:lnTo>
                    <a:pt x="5790633" y="799296"/>
                  </a:lnTo>
                  <a:lnTo>
                    <a:pt x="5792466" y="798545"/>
                  </a:lnTo>
                  <a:lnTo>
                    <a:pt x="5797967" y="797752"/>
                  </a:lnTo>
                  <a:lnTo>
                    <a:pt x="5799801" y="796738"/>
                  </a:lnTo>
                  <a:lnTo>
                    <a:pt x="5801635" y="795816"/>
                  </a:lnTo>
                  <a:lnTo>
                    <a:pt x="5803468" y="795027"/>
                  </a:lnTo>
                  <a:lnTo>
                    <a:pt x="5805302" y="794365"/>
                  </a:lnTo>
                  <a:lnTo>
                    <a:pt x="5812636" y="793470"/>
                  </a:lnTo>
                  <a:lnTo>
                    <a:pt x="5814470" y="792352"/>
                  </a:lnTo>
                  <a:lnTo>
                    <a:pt x="5816304" y="791361"/>
                  </a:lnTo>
                  <a:lnTo>
                    <a:pt x="5818137" y="790811"/>
                  </a:lnTo>
                  <a:lnTo>
                    <a:pt x="5823638" y="790225"/>
                  </a:lnTo>
                  <a:lnTo>
                    <a:pt x="5825472" y="789816"/>
                  </a:lnTo>
                  <a:lnTo>
                    <a:pt x="5827306" y="789387"/>
                  </a:lnTo>
                  <a:lnTo>
                    <a:pt x="5829139" y="788961"/>
                  </a:lnTo>
                  <a:lnTo>
                    <a:pt x="5830973" y="788491"/>
                  </a:lnTo>
                  <a:lnTo>
                    <a:pt x="5836474" y="787902"/>
                  </a:lnTo>
                  <a:lnTo>
                    <a:pt x="5838307" y="787116"/>
                  </a:lnTo>
                  <a:lnTo>
                    <a:pt x="5840141" y="786209"/>
                  </a:lnTo>
                  <a:lnTo>
                    <a:pt x="5841975" y="785052"/>
                  </a:lnTo>
                  <a:lnTo>
                    <a:pt x="5843808" y="783681"/>
                  </a:lnTo>
                  <a:lnTo>
                    <a:pt x="5849309" y="782294"/>
                  </a:lnTo>
                  <a:lnTo>
                    <a:pt x="5851143" y="780831"/>
                  </a:lnTo>
                  <a:lnTo>
                    <a:pt x="5852977" y="779391"/>
                  </a:lnTo>
                  <a:lnTo>
                    <a:pt x="5854810" y="777777"/>
                  </a:lnTo>
                  <a:lnTo>
                    <a:pt x="5856644" y="776251"/>
                  </a:lnTo>
                  <a:lnTo>
                    <a:pt x="5862145" y="774513"/>
                  </a:lnTo>
                  <a:lnTo>
                    <a:pt x="5863978" y="772847"/>
                  </a:lnTo>
                  <a:lnTo>
                    <a:pt x="5865812" y="770987"/>
                  </a:lnTo>
                  <a:lnTo>
                    <a:pt x="5867646" y="769181"/>
                  </a:lnTo>
                  <a:lnTo>
                    <a:pt x="5869479" y="767654"/>
                  </a:lnTo>
                  <a:lnTo>
                    <a:pt x="5874980" y="765880"/>
                  </a:lnTo>
                  <a:lnTo>
                    <a:pt x="5876814" y="764437"/>
                  </a:lnTo>
                  <a:lnTo>
                    <a:pt x="5878648" y="762851"/>
                  </a:lnTo>
                  <a:lnTo>
                    <a:pt x="5880481" y="761370"/>
                  </a:lnTo>
                  <a:lnTo>
                    <a:pt x="5882315" y="760177"/>
                  </a:lnTo>
                  <a:lnTo>
                    <a:pt x="5887816" y="759019"/>
                  </a:lnTo>
                  <a:lnTo>
                    <a:pt x="5889649" y="757555"/>
                  </a:lnTo>
                  <a:lnTo>
                    <a:pt x="5891483" y="756120"/>
                  </a:lnTo>
                  <a:lnTo>
                    <a:pt x="5893317" y="754722"/>
                  </a:lnTo>
                  <a:lnTo>
                    <a:pt x="5895150" y="753106"/>
                  </a:lnTo>
                  <a:lnTo>
                    <a:pt x="5900651" y="751262"/>
                  </a:lnTo>
                  <a:lnTo>
                    <a:pt x="5902485" y="749461"/>
                  </a:lnTo>
                  <a:lnTo>
                    <a:pt x="5904318" y="747681"/>
                  </a:lnTo>
                  <a:lnTo>
                    <a:pt x="5906152" y="745800"/>
                  </a:lnTo>
                  <a:lnTo>
                    <a:pt x="5907986" y="744181"/>
                  </a:lnTo>
                  <a:lnTo>
                    <a:pt x="5913487" y="742753"/>
                  </a:lnTo>
                  <a:lnTo>
                    <a:pt x="5915320" y="741609"/>
                  </a:lnTo>
                  <a:lnTo>
                    <a:pt x="5917154" y="740494"/>
                  </a:lnTo>
                  <a:lnTo>
                    <a:pt x="5918988" y="739436"/>
                  </a:lnTo>
                  <a:lnTo>
                    <a:pt x="5920821" y="738572"/>
                  </a:lnTo>
                  <a:lnTo>
                    <a:pt x="5926322" y="737270"/>
                  </a:lnTo>
                  <a:lnTo>
                    <a:pt x="5928156" y="735972"/>
                  </a:lnTo>
                  <a:lnTo>
                    <a:pt x="5929989" y="734663"/>
                  </a:lnTo>
                  <a:lnTo>
                    <a:pt x="5931823" y="733304"/>
                  </a:lnTo>
                  <a:lnTo>
                    <a:pt x="5933657" y="731867"/>
                  </a:lnTo>
                  <a:lnTo>
                    <a:pt x="5939158" y="730717"/>
                  </a:lnTo>
                  <a:lnTo>
                    <a:pt x="5940991" y="729516"/>
                  </a:lnTo>
                  <a:lnTo>
                    <a:pt x="5942825" y="728380"/>
                  </a:lnTo>
                  <a:lnTo>
                    <a:pt x="5944659" y="727222"/>
                  </a:lnTo>
                  <a:lnTo>
                    <a:pt x="5946492" y="726107"/>
                  </a:lnTo>
                  <a:lnTo>
                    <a:pt x="5951993" y="724752"/>
                  </a:lnTo>
                  <a:lnTo>
                    <a:pt x="5953827" y="723429"/>
                  </a:lnTo>
                  <a:lnTo>
                    <a:pt x="5955660" y="722098"/>
                  </a:lnTo>
                  <a:lnTo>
                    <a:pt x="5959328" y="720914"/>
                  </a:lnTo>
                  <a:lnTo>
                    <a:pt x="5964829" y="719787"/>
                  </a:lnTo>
                  <a:lnTo>
                    <a:pt x="5966662" y="718619"/>
                  </a:lnTo>
                  <a:lnTo>
                    <a:pt x="5968496" y="717557"/>
                  </a:lnTo>
                  <a:lnTo>
                    <a:pt x="5970329" y="716626"/>
                  </a:lnTo>
                  <a:lnTo>
                    <a:pt x="5972163" y="715744"/>
                  </a:lnTo>
                  <a:lnTo>
                    <a:pt x="5977664" y="714797"/>
                  </a:lnTo>
                  <a:lnTo>
                    <a:pt x="5979498" y="713791"/>
                  </a:lnTo>
                  <a:lnTo>
                    <a:pt x="5981331" y="712525"/>
                  </a:lnTo>
                  <a:lnTo>
                    <a:pt x="5983165" y="711223"/>
                  </a:lnTo>
                  <a:lnTo>
                    <a:pt x="5984999" y="709846"/>
                  </a:lnTo>
                  <a:lnTo>
                    <a:pt x="5990500" y="708596"/>
                  </a:lnTo>
                  <a:lnTo>
                    <a:pt x="5992333" y="707310"/>
                  </a:lnTo>
                  <a:lnTo>
                    <a:pt x="5994167" y="706112"/>
                  </a:lnTo>
                  <a:lnTo>
                    <a:pt x="5996000" y="704941"/>
                  </a:lnTo>
                  <a:lnTo>
                    <a:pt x="5997834" y="703753"/>
                  </a:lnTo>
                  <a:lnTo>
                    <a:pt x="6003335" y="702407"/>
                  </a:lnTo>
                  <a:lnTo>
                    <a:pt x="6005169" y="701144"/>
                  </a:lnTo>
                  <a:lnTo>
                    <a:pt x="6007002" y="699762"/>
                  </a:lnTo>
                  <a:lnTo>
                    <a:pt x="6008836" y="698441"/>
                  </a:lnTo>
                  <a:lnTo>
                    <a:pt x="6010670" y="697069"/>
                  </a:lnTo>
                  <a:lnTo>
                    <a:pt x="6018004" y="695786"/>
                  </a:lnTo>
                  <a:lnTo>
                    <a:pt x="6019838" y="694750"/>
                  </a:lnTo>
                  <a:lnTo>
                    <a:pt x="6021671" y="693719"/>
                  </a:lnTo>
                  <a:lnTo>
                    <a:pt x="6023505" y="692741"/>
                  </a:lnTo>
                  <a:lnTo>
                    <a:pt x="6030840" y="691729"/>
                  </a:lnTo>
                  <a:lnTo>
                    <a:pt x="6032673" y="690677"/>
                  </a:lnTo>
                  <a:lnTo>
                    <a:pt x="6034507" y="689645"/>
                  </a:lnTo>
                  <a:lnTo>
                    <a:pt x="6036340" y="688497"/>
                  </a:lnTo>
                  <a:lnTo>
                    <a:pt x="6041841" y="687400"/>
                  </a:lnTo>
                  <a:lnTo>
                    <a:pt x="6043675" y="686279"/>
                  </a:lnTo>
                  <a:lnTo>
                    <a:pt x="6045509" y="685142"/>
                  </a:lnTo>
                  <a:lnTo>
                    <a:pt x="6047342" y="684057"/>
                  </a:lnTo>
                  <a:lnTo>
                    <a:pt x="6049176" y="682826"/>
                  </a:lnTo>
                  <a:lnTo>
                    <a:pt x="6056511" y="681572"/>
                  </a:lnTo>
                  <a:lnTo>
                    <a:pt x="6058344" y="680394"/>
                  </a:lnTo>
                  <a:lnTo>
                    <a:pt x="6060178" y="679154"/>
                  </a:lnTo>
                  <a:lnTo>
                    <a:pt x="6062011" y="677791"/>
                  </a:lnTo>
                  <a:lnTo>
                    <a:pt x="6067512" y="676463"/>
                  </a:lnTo>
                  <a:lnTo>
                    <a:pt x="6069346" y="675083"/>
                  </a:lnTo>
                  <a:lnTo>
                    <a:pt x="6071180" y="673599"/>
                  </a:lnTo>
                  <a:lnTo>
                    <a:pt x="6073013" y="672285"/>
                  </a:lnTo>
                  <a:lnTo>
                    <a:pt x="6074847" y="670860"/>
                  </a:lnTo>
                  <a:lnTo>
                    <a:pt x="6080348" y="669518"/>
                  </a:lnTo>
                  <a:lnTo>
                    <a:pt x="6082181" y="668081"/>
                  </a:lnTo>
                  <a:lnTo>
                    <a:pt x="6084015" y="666763"/>
                  </a:lnTo>
                  <a:lnTo>
                    <a:pt x="6085849" y="665317"/>
                  </a:lnTo>
                  <a:lnTo>
                    <a:pt x="6087682" y="663771"/>
                  </a:lnTo>
                  <a:lnTo>
                    <a:pt x="6093183" y="662208"/>
                  </a:lnTo>
                  <a:lnTo>
                    <a:pt x="6095017" y="660718"/>
                  </a:lnTo>
                  <a:lnTo>
                    <a:pt x="6096851" y="659191"/>
                  </a:lnTo>
                  <a:lnTo>
                    <a:pt x="6098684" y="657756"/>
                  </a:lnTo>
                  <a:lnTo>
                    <a:pt x="6100518" y="656360"/>
                  </a:lnTo>
                  <a:lnTo>
                    <a:pt x="6106019" y="654886"/>
                  </a:lnTo>
                  <a:lnTo>
                    <a:pt x="6107852" y="653410"/>
                  </a:lnTo>
                  <a:lnTo>
                    <a:pt x="6109686" y="651848"/>
                  </a:lnTo>
                  <a:lnTo>
                    <a:pt x="6111520" y="650314"/>
                  </a:lnTo>
                  <a:lnTo>
                    <a:pt x="6113353" y="648792"/>
                  </a:lnTo>
                  <a:lnTo>
                    <a:pt x="6120688" y="647144"/>
                  </a:lnTo>
                  <a:lnTo>
                    <a:pt x="6122522" y="645575"/>
                  </a:lnTo>
                  <a:lnTo>
                    <a:pt x="6124355" y="644017"/>
                  </a:lnTo>
                  <a:lnTo>
                    <a:pt x="6126189" y="642481"/>
                  </a:lnTo>
                  <a:lnTo>
                    <a:pt x="6131690" y="640907"/>
                  </a:lnTo>
                  <a:lnTo>
                    <a:pt x="6133523" y="639251"/>
                  </a:lnTo>
                  <a:lnTo>
                    <a:pt x="6135357" y="637289"/>
                  </a:lnTo>
                  <a:lnTo>
                    <a:pt x="6137191" y="635392"/>
                  </a:lnTo>
                  <a:lnTo>
                    <a:pt x="6139024" y="633463"/>
                  </a:lnTo>
                  <a:lnTo>
                    <a:pt x="6144525" y="631622"/>
                  </a:lnTo>
                  <a:lnTo>
                    <a:pt x="6146359" y="629783"/>
                  </a:lnTo>
                  <a:lnTo>
                    <a:pt x="6148193" y="628052"/>
                  </a:lnTo>
                  <a:lnTo>
                    <a:pt x="6150026" y="626343"/>
                  </a:lnTo>
                  <a:lnTo>
                    <a:pt x="6151860" y="624566"/>
                  </a:lnTo>
                  <a:lnTo>
                    <a:pt x="6157361" y="622956"/>
                  </a:lnTo>
                  <a:lnTo>
                    <a:pt x="6159194" y="620925"/>
                  </a:lnTo>
                  <a:lnTo>
                    <a:pt x="6161028" y="618544"/>
                  </a:lnTo>
                  <a:lnTo>
                    <a:pt x="6162862" y="616407"/>
                  </a:lnTo>
                  <a:lnTo>
                    <a:pt x="6164695" y="614504"/>
                  </a:lnTo>
                  <a:lnTo>
                    <a:pt x="6170196" y="612804"/>
                  </a:lnTo>
                  <a:lnTo>
                    <a:pt x="6172030" y="611312"/>
                  </a:lnTo>
                  <a:lnTo>
                    <a:pt x="6173863" y="609703"/>
                  </a:lnTo>
                  <a:lnTo>
                    <a:pt x="6175697" y="608179"/>
                  </a:lnTo>
                  <a:lnTo>
                    <a:pt x="6177531" y="606656"/>
                  </a:lnTo>
                  <a:lnTo>
                    <a:pt x="6183032" y="605346"/>
                  </a:lnTo>
                  <a:lnTo>
                    <a:pt x="6184865" y="603975"/>
                  </a:lnTo>
                  <a:lnTo>
                    <a:pt x="6186699" y="602681"/>
                  </a:lnTo>
                  <a:lnTo>
                    <a:pt x="6188533" y="601347"/>
                  </a:lnTo>
                  <a:lnTo>
                    <a:pt x="6190366" y="600115"/>
                  </a:lnTo>
                  <a:lnTo>
                    <a:pt x="6195867" y="598895"/>
                  </a:lnTo>
                  <a:lnTo>
                    <a:pt x="6197701" y="597699"/>
                  </a:lnTo>
                  <a:lnTo>
                    <a:pt x="6199534" y="596528"/>
                  </a:lnTo>
                  <a:lnTo>
                    <a:pt x="6201368" y="595386"/>
                  </a:lnTo>
                  <a:lnTo>
                    <a:pt x="6203202" y="594208"/>
                  </a:lnTo>
                  <a:lnTo>
                    <a:pt x="6208703" y="593081"/>
                  </a:lnTo>
                  <a:lnTo>
                    <a:pt x="6210536" y="591934"/>
                  </a:lnTo>
                  <a:lnTo>
                    <a:pt x="6212370" y="590846"/>
                  </a:lnTo>
                  <a:lnTo>
                    <a:pt x="6214204" y="589841"/>
                  </a:lnTo>
                  <a:lnTo>
                    <a:pt x="6221538" y="588733"/>
                  </a:lnTo>
                  <a:lnTo>
                    <a:pt x="6223372" y="587690"/>
                  </a:lnTo>
                  <a:lnTo>
                    <a:pt x="6225205" y="586654"/>
                  </a:lnTo>
                  <a:lnTo>
                    <a:pt x="6227039" y="585423"/>
                  </a:lnTo>
                  <a:lnTo>
                    <a:pt x="6228873" y="584279"/>
                  </a:lnTo>
                  <a:lnTo>
                    <a:pt x="6234374" y="582980"/>
                  </a:lnTo>
                  <a:lnTo>
                    <a:pt x="6236207" y="581706"/>
                  </a:lnTo>
                  <a:lnTo>
                    <a:pt x="6238041" y="580428"/>
                  </a:lnTo>
                  <a:lnTo>
                    <a:pt x="6239874" y="579146"/>
                  </a:lnTo>
                  <a:lnTo>
                    <a:pt x="6241708" y="577854"/>
                  </a:lnTo>
                  <a:lnTo>
                    <a:pt x="6247209" y="576601"/>
                  </a:lnTo>
                  <a:lnTo>
                    <a:pt x="6249043" y="575319"/>
                  </a:lnTo>
                  <a:lnTo>
                    <a:pt x="6250876" y="574093"/>
                  </a:lnTo>
                  <a:lnTo>
                    <a:pt x="6252710" y="572785"/>
                  </a:lnTo>
                  <a:lnTo>
                    <a:pt x="6254544" y="571441"/>
                  </a:lnTo>
                  <a:lnTo>
                    <a:pt x="6260045" y="570127"/>
                  </a:lnTo>
                  <a:lnTo>
                    <a:pt x="6261878" y="568808"/>
                  </a:lnTo>
                  <a:lnTo>
                    <a:pt x="6263712" y="567465"/>
                  </a:lnTo>
                  <a:lnTo>
                    <a:pt x="6265545" y="566181"/>
                  </a:lnTo>
                  <a:lnTo>
                    <a:pt x="6267379" y="564847"/>
                  </a:lnTo>
                  <a:lnTo>
                    <a:pt x="6272880" y="563424"/>
                  </a:lnTo>
                  <a:lnTo>
                    <a:pt x="6274714" y="561991"/>
                  </a:lnTo>
                  <a:lnTo>
                    <a:pt x="6276547" y="560897"/>
                  </a:lnTo>
                  <a:lnTo>
                    <a:pt x="6278381" y="559724"/>
                  </a:lnTo>
                  <a:lnTo>
                    <a:pt x="6280215" y="558419"/>
                  </a:lnTo>
                  <a:lnTo>
                    <a:pt x="6285715" y="557038"/>
                  </a:lnTo>
                  <a:lnTo>
                    <a:pt x="6287549" y="555686"/>
                  </a:lnTo>
                  <a:lnTo>
                    <a:pt x="6289383" y="554337"/>
                  </a:lnTo>
                  <a:lnTo>
                    <a:pt x="6291216" y="552920"/>
                  </a:lnTo>
                  <a:lnTo>
                    <a:pt x="6293050" y="551468"/>
                  </a:lnTo>
                  <a:lnTo>
                    <a:pt x="6300385" y="549704"/>
                  </a:lnTo>
                  <a:lnTo>
                    <a:pt x="6302218" y="548139"/>
                  </a:lnTo>
                  <a:lnTo>
                    <a:pt x="6304052" y="546263"/>
                  </a:lnTo>
                  <a:lnTo>
                    <a:pt x="6305885" y="544324"/>
                  </a:lnTo>
                  <a:lnTo>
                    <a:pt x="6311386" y="542536"/>
                  </a:lnTo>
                  <a:lnTo>
                    <a:pt x="6313220" y="540740"/>
                  </a:lnTo>
                  <a:lnTo>
                    <a:pt x="6315054" y="538920"/>
                  </a:lnTo>
                  <a:lnTo>
                    <a:pt x="6316887" y="537100"/>
                  </a:lnTo>
                  <a:lnTo>
                    <a:pt x="6318721" y="535438"/>
                  </a:lnTo>
                  <a:lnTo>
                    <a:pt x="6324222" y="533876"/>
                  </a:lnTo>
                  <a:lnTo>
                    <a:pt x="6326056" y="532170"/>
                  </a:lnTo>
                  <a:lnTo>
                    <a:pt x="6327889" y="530364"/>
                  </a:lnTo>
                  <a:lnTo>
                    <a:pt x="6329723" y="528677"/>
                  </a:lnTo>
                  <a:lnTo>
                    <a:pt x="6331556" y="527057"/>
                  </a:lnTo>
                  <a:lnTo>
                    <a:pt x="6337057" y="525185"/>
                  </a:lnTo>
                  <a:lnTo>
                    <a:pt x="6338891" y="523522"/>
                  </a:lnTo>
                  <a:lnTo>
                    <a:pt x="6340725" y="521823"/>
                  </a:lnTo>
                  <a:lnTo>
                    <a:pt x="6342558" y="520065"/>
                  </a:lnTo>
                  <a:lnTo>
                    <a:pt x="6344392" y="518341"/>
                  </a:lnTo>
                  <a:lnTo>
                    <a:pt x="6349893" y="516619"/>
                  </a:lnTo>
                  <a:lnTo>
                    <a:pt x="6351726" y="514974"/>
                  </a:lnTo>
                  <a:lnTo>
                    <a:pt x="6353560" y="513260"/>
                  </a:lnTo>
                  <a:lnTo>
                    <a:pt x="6355394" y="511508"/>
                  </a:lnTo>
                  <a:lnTo>
                    <a:pt x="6357227" y="509749"/>
                  </a:lnTo>
                  <a:lnTo>
                    <a:pt x="6362728" y="507914"/>
                  </a:lnTo>
                  <a:lnTo>
                    <a:pt x="6366396" y="506060"/>
                  </a:lnTo>
                  <a:lnTo>
                    <a:pt x="6368229" y="504307"/>
                  </a:lnTo>
                  <a:lnTo>
                    <a:pt x="6370063" y="502539"/>
                  </a:lnTo>
                  <a:lnTo>
                    <a:pt x="6375564" y="500786"/>
                  </a:lnTo>
                  <a:lnTo>
                    <a:pt x="6377397" y="499027"/>
                  </a:lnTo>
                  <a:lnTo>
                    <a:pt x="6379231" y="497157"/>
                  </a:lnTo>
                  <a:lnTo>
                    <a:pt x="6381065" y="495322"/>
                  </a:lnTo>
                  <a:lnTo>
                    <a:pt x="6382898" y="493366"/>
                  </a:lnTo>
                  <a:lnTo>
                    <a:pt x="6388399" y="491387"/>
                  </a:lnTo>
                  <a:lnTo>
                    <a:pt x="6390233" y="489359"/>
                  </a:lnTo>
                  <a:lnTo>
                    <a:pt x="6392067" y="487209"/>
                  </a:lnTo>
                  <a:lnTo>
                    <a:pt x="6393900" y="485059"/>
                  </a:lnTo>
                  <a:lnTo>
                    <a:pt x="6395734" y="482826"/>
                  </a:lnTo>
                  <a:lnTo>
                    <a:pt x="6401235" y="480523"/>
                  </a:lnTo>
                  <a:lnTo>
                    <a:pt x="6403068" y="478119"/>
                  </a:lnTo>
                  <a:lnTo>
                    <a:pt x="6404902" y="475688"/>
                  </a:lnTo>
                  <a:lnTo>
                    <a:pt x="6406736" y="473560"/>
                  </a:lnTo>
                  <a:lnTo>
                    <a:pt x="6408569" y="471502"/>
                  </a:lnTo>
                  <a:lnTo>
                    <a:pt x="6414070" y="469601"/>
                  </a:lnTo>
                  <a:lnTo>
                    <a:pt x="6415904" y="467689"/>
                  </a:lnTo>
                  <a:lnTo>
                    <a:pt x="6417737" y="465751"/>
                  </a:lnTo>
                  <a:lnTo>
                    <a:pt x="6419571" y="463845"/>
                  </a:lnTo>
                  <a:lnTo>
                    <a:pt x="6421405" y="462010"/>
                  </a:lnTo>
                  <a:lnTo>
                    <a:pt x="6426906" y="460129"/>
                  </a:lnTo>
                  <a:lnTo>
                    <a:pt x="6428739" y="458347"/>
                  </a:lnTo>
                  <a:lnTo>
                    <a:pt x="6430573" y="456539"/>
                  </a:lnTo>
                  <a:lnTo>
                    <a:pt x="6432407" y="455053"/>
                  </a:lnTo>
                  <a:lnTo>
                    <a:pt x="6434240" y="453578"/>
                  </a:lnTo>
                  <a:lnTo>
                    <a:pt x="6439741" y="451962"/>
                  </a:lnTo>
                  <a:lnTo>
                    <a:pt x="6441575" y="450406"/>
                  </a:lnTo>
                  <a:lnTo>
                    <a:pt x="6443408" y="448758"/>
                  </a:lnTo>
                  <a:lnTo>
                    <a:pt x="6445242" y="447363"/>
                  </a:lnTo>
                  <a:lnTo>
                    <a:pt x="6447076" y="445959"/>
                  </a:lnTo>
                  <a:lnTo>
                    <a:pt x="6452577" y="444491"/>
                  </a:lnTo>
                  <a:lnTo>
                    <a:pt x="6454410" y="442878"/>
                  </a:lnTo>
                  <a:lnTo>
                    <a:pt x="6456244" y="441396"/>
                  </a:lnTo>
                  <a:lnTo>
                    <a:pt x="6458078" y="439993"/>
                  </a:lnTo>
                  <a:lnTo>
                    <a:pt x="6459911" y="438744"/>
                  </a:lnTo>
                  <a:lnTo>
                    <a:pt x="6465412" y="437519"/>
                  </a:lnTo>
                  <a:lnTo>
                    <a:pt x="6467246" y="436363"/>
                  </a:lnTo>
                  <a:lnTo>
                    <a:pt x="6469079" y="435121"/>
                  </a:lnTo>
                  <a:lnTo>
                    <a:pt x="6470913" y="433883"/>
                  </a:lnTo>
                  <a:lnTo>
                    <a:pt x="6472747" y="432501"/>
                  </a:lnTo>
                  <a:lnTo>
                    <a:pt x="6480081" y="431289"/>
                  </a:lnTo>
                  <a:lnTo>
                    <a:pt x="6481915" y="430005"/>
                  </a:lnTo>
                  <a:lnTo>
                    <a:pt x="6483749" y="428751"/>
                  </a:lnTo>
                  <a:lnTo>
                    <a:pt x="6485582" y="427571"/>
                  </a:lnTo>
                  <a:lnTo>
                    <a:pt x="6491083" y="426191"/>
                  </a:lnTo>
                  <a:lnTo>
                    <a:pt x="6492917" y="424733"/>
                  </a:lnTo>
                  <a:lnTo>
                    <a:pt x="6494750" y="423281"/>
                  </a:lnTo>
                  <a:lnTo>
                    <a:pt x="6496584" y="421878"/>
                  </a:lnTo>
                  <a:lnTo>
                    <a:pt x="6498418" y="420329"/>
                  </a:lnTo>
                  <a:lnTo>
                    <a:pt x="6503919" y="418753"/>
                  </a:lnTo>
                  <a:lnTo>
                    <a:pt x="6505752" y="417095"/>
                  </a:lnTo>
                  <a:lnTo>
                    <a:pt x="6507586" y="415545"/>
                  </a:lnTo>
                  <a:lnTo>
                    <a:pt x="6509419" y="414122"/>
                  </a:lnTo>
                  <a:lnTo>
                    <a:pt x="6511253" y="412679"/>
                  </a:lnTo>
                  <a:lnTo>
                    <a:pt x="6516754" y="411319"/>
                  </a:lnTo>
                  <a:lnTo>
                    <a:pt x="6518588" y="409908"/>
                  </a:lnTo>
                  <a:lnTo>
                    <a:pt x="6520421" y="408434"/>
                  </a:lnTo>
                  <a:lnTo>
                    <a:pt x="6522255" y="406981"/>
                  </a:lnTo>
                  <a:lnTo>
                    <a:pt x="6524089" y="405440"/>
                  </a:lnTo>
                  <a:lnTo>
                    <a:pt x="6529590" y="403865"/>
                  </a:lnTo>
                  <a:lnTo>
                    <a:pt x="6531423" y="402215"/>
                  </a:lnTo>
                  <a:lnTo>
                    <a:pt x="6533257" y="400569"/>
                  </a:lnTo>
                  <a:lnTo>
                    <a:pt x="6535090" y="398784"/>
                  </a:lnTo>
                  <a:lnTo>
                    <a:pt x="6536924" y="397063"/>
                  </a:lnTo>
                  <a:lnTo>
                    <a:pt x="6542425" y="395333"/>
                  </a:lnTo>
                  <a:lnTo>
                    <a:pt x="6544259" y="393658"/>
                  </a:lnTo>
                  <a:lnTo>
                    <a:pt x="6546092" y="392068"/>
                  </a:lnTo>
                  <a:lnTo>
                    <a:pt x="6547926" y="390495"/>
                  </a:lnTo>
                  <a:lnTo>
                    <a:pt x="6549760" y="388895"/>
                  </a:lnTo>
                  <a:lnTo>
                    <a:pt x="6555260" y="387182"/>
                  </a:lnTo>
                  <a:lnTo>
                    <a:pt x="6557094" y="385446"/>
                  </a:lnTo>
                  <a:lnTo>
                    <a:pt x="6558928" y="383702"/>
                  </a:lnTo>
                  <a:lnTo>
                    <a:pt x="6560761" y="381961"/>
                  </a:lnTo>
                  <a:lnTo>
                    <a:pt x="6562595" y="380242"/>
                  </a:lnTo>
                  <a:lnTo>
                    <a:pt x="6568096" y="378555"/>
                  </a:lnTo>
                  <a:lnTo>
                    <a:pt x="6569930" y="376847"/>
                  </a:lnTo>
                  <a:lnTo>
                    <a:pt x="6571763" y="375222"/>
                  </a:lnTo>
                  <a:lnTo>
                    <a:pt x="6573597" y="373659"/>
                  </a:lnTo>
                  <a:lnTo>
                    <a:pt x="6575430" y="372019"/>
                  </a:lnTo>
                  <a:lnTo>
                    <a:pt x="6580931" y="370505"/>
                  </a:lnTo>
                  <a:lnTo>
                    <a:pt x="6582765" y="369034"/>
                  </a:lnTo>
                  <a:lnTo>
                    <a:pt x="6584599" y="367610"/>
                  </a:lnTo>
                  <a:lnTo>
                    <a:pt x="6586432" y="366170"/>
                  </a:lnTo>
                  <a:lnTo>
                    <a:pt x="6588266" y="364705"/>
                  </a:lnTo>
                  <a:lnTo>
                    <a:pt x="6593767" y="363307"/>
                  </a:lnTo>
                  <a:lnTo>
                    <a:pt x="6595601" y="361897"/>
                  </a:lnTo>
                  <a:lnTo>
                    <a:pt x="6597434" y="360470"/>
                  </a:lnTo>
                  <a:lnTo>
                    <a:pt x="6599268" y="359125"/>
                  </a:lnTo>
                  <a:lnTo>
                    <a:pt x="6601101" y="357810"/>
                  </a:lnTo>
                  <a:lnTo>
                    <a:pt x="6606602" y="356440"/>
                  </a:lnTo>
                  <a:lnTo>
                    <a:pt x="6608436" y="355308"/>
                  </a:lnTo>
                  <a:lnTo>
                    <a:pt x="6610270" y="354177"/>
                  </a:lnTo>
                  <a:lnTo>
                    <a:pt x="6612103" y="352924"/>
                  </a:lnTo>
                  <a:lnTo>
                    <a:pt x="6613937" y="351664"/>
                  </a:lnTo>
                  <a:lnTo>
                    <a:pt x="6619438" y="350341"/>
                  </a:lnTo>
                  <a:lnTo>
                    <a:pt x="6621271" y="348880"/>
                  </a:lnTo>
                  <a:lnTo>
                    <a:pt x="6623105" y="347443"/>
                  </a:lnTo>
                  <a:lnTo>
                    <a:pt x="6626772" y="346020"/>
                  </a:lnTo>
                  <a:lnTo>
                    <a:pt x="6632273" y="344609"/>
                  </a:lnTo>
                  <a:lnTo>
                    <a:pt x="6634107" y="342990"/>
                  </a:lnTo>
                  <a:lnTo>
                    <a:pt x="6635941" y="341500"/>
                  </a:lnTo>
                  <a:lnTo>
                    <a:pt x="6637774" y="339852"/>
                  </a:lnTo>
                  <a:lnTo>
                    <a:pt x="6639608" y="338218"/>
                  </a:lnTo>
                  <a:lnTo>
                    <a:pt x="6645109" y="336572"/>
                  </a:lnTo>
                  <a:lnTo>
                    <a:pt x="6646942" y="334804"/>
                  </a:lnTo>
                  <a:lnTo>
                    <a:pt x="6648776" y="333066"/>
                  </a:lnTo>
                  <a:lnTo>
                    <a:pt x="6650610" y="331265"/>
                  </a:lnTo>
                  <a:lnTo>
                    <a:pt x="6652443" y="329361"/>
                  </a:lnTo>
                  <a:lnTo>
                    <a:pt x="6657944" y="327390"/>
                  </a:lnTo>
                  <a:lnTo>
                    <a:pt x="6659778" y="325499"/>
                  </a:lnTo>
                  <a:lnTo>
                    <a:pt x="6661612" y="323632"/>
                  </a:lnTo>
                  <a:lnTo>
                    <a:pt x="6663445" y="321874"/>
                  </a:lnTo>
                  <a:lnTo>
                    <a:pt x="6665279" y="319936"/>
                  </a:lnTo>
                  <a:lnTo>
                    <a:pt x="6670780" y="317886"/>
                  </a:lnTo>
                  <a:lnTo>
                    <a:pt x="6672613" y="315897"/>
                  </a:lnTo>
                  <a:lnTo>
                    <a:pt x="6674447" y="313877"/>
                  </a:lnTo>
                  <a:lnTo>
                    <a:pt x="6676281" y="311853"/>
                  </a:lnTo>
                  <a:lnTo>
                    <a:pt x="6678114" y="309824"/>
                  </a:lnTo>
                  <a:lnTo>
                    <a:pt x="6685449" y="307822"/>
                  </a:lnTo>
                  <a:lnTo>
                    <a:pt x="6687282" y="305787"/>
                  </a:lnTo>
                  <a:lnTo>
                    <a:pt x="6689116" y="303666"/>
                  </a:lnTo>
                  <a:lnTo>
                    <a:pt x="6690950" y="301533"/>
                  </a:lnTo>
                  <a:lnTo>
                    <a:pt x="6698284" y="299386"/>
                  </a:lnTo>
                  <a:lnTo>
                    <a:pt x="6700118" y="297091"/>
                  </a:lnTo>
                  <a:lnTo>
                    <a:pt x="6701952" y="294703"/>
                  </a:lnTo>
                  <a:lnTo>
                    <a:pt x="6703785" y="292305"/>
                  </a:lnTo>
                  <a:lnTo>
                    <a:pt x="6709286" y="289835"/>
                  </a:lnTo>
                  <a:lnTo>
                    <a:pt x="6711120" y="287501"/>
                  </a:lnTo>
                  <a:lnTo>
                    <a:pt x="6712953" y="285275"/>
                  </a:lnTo>
                  <a:lnTo>
                    <a:pt x="6714787" y="282922"/>
                  </a:lnTo>
                  <a:lnTo>
                    <a:pt x="6716621" y="280462"/>
                  </a:lnTo>
                  <a:lnTo>
                    <a:pt x="6723955" y="278034"/>
                  </a:lnTo>
                  <a:lnTo>
                    <a:pt x="6725789" y="275470"/>
                  </a:lnTo>
                  <a:lnTo>
                    <a:pt x="6727623" y="272952"/>
                  </a:lnTo>
                  <a:lnTo>
                    <a:pt x="6729456" y="270339"/>
                  </a:lnTo>
                  <a:lnTo>
                    <a:pt x="6734957" y="267594"/>
                  </a:lnTo>
                  <a:lnTo>
                    <a:pt x="6736791" y="264872"/>
                  </a:lnTo>
                  <a:lnTo>
                    <a:pt x="6738624" y="262160"/>
                  </a:lnTo>
                  <a:lnTo>
                    <a:pt x="6740458" y="259422"/>
                  </a:lnTo>
                  <a:lnTo>
                    <a:pt x="6742292" y="256493"/>
                  </a:lnTo>
                  <a:lnTo>
                    <a:pt x="6747793" y="253651"/>
                  </a:lnTo>
                  <a:lnTo>
                    <a:pt x="6749626" y="250980"/>
                  </a:lnTo>
                  <a:lnTo>
                    <a:pt x="6751460" y="248371"/>
                  </a:lnTo>
                  <a:lnTo>
                    <a:pt x="6753294" y="245763"/>
                  </a:lnTo>
                  <a:lnTo>
                    <a:pt x="6755127" y="243256"/>
                  </a:lnTo>
                  <a:lnTo>
                    <a:pt x="6760628" y="241503"/>
                  </a:lnTo>
                  <a:lnTo>
                    <a:pt x="6762462" y="239563"/>
                  </a:lnTo>
                  <a:lnTo>
                    <a:pt x="6764295" y="237783"/>
                  </a:lnTo>
                  <a:lnTo>
                    <a:pt x="6766129" y="236652"/>
                  </a:lnTo>
                  <a:lnTo>
                    <a:pt x="6767963" y="235321"/>
                  </a:lnTo>
                  <a:lnTo>
                    <a:pt x="6773464" y="233829"/>
                  </a:lnTo>
                  <a:lnTo>
                    <a:pt x="6775297" y="232300"/>
                  </a:lnTo>
                  <a:lnTo>
                    <a:pt x="6777131" y="230531"/>
                  </a:lnTo>
                  <a:lnTo>
                    <a:pt x="6778964" y="228554"/>
                  </a:lnTo>
                  <a:lnTo>
                    <a:pt x="6780798" y="226684"/>
                  </a:lnTo>
                  <a:lnTo>
                    <a:pt x="6788133" y="224968"/>
                  </a:lnTo>
                  <a:lnTo>
                    <a:pt x="6789966" y="223327"/>
                  </a:lnTo>
                  <a:lnTo>
                    <a:pt x="6791800" y="221627"/>
                  </a:lnTo>
                  <a:lnTo>
                    <a:pt x="6793634" y="219682"/>
                  </a:lnTo>
                  <a:lnTo>
                    <a:pt x="6799134" y="217542"/>
                  </a:lnTo>
                  <a:lnTo>
                    <a:pt x="6800968" y="215607"/>
                  </a:lnTo>
                  <a:lnTo>
                    <a:pt x="6802802" y="213847"/>
                  </a:lnTo>
                  <a:lnTo>
                    <a:pt x="6804635" y="212378"/>
                  </a:lnTo>
                  <a:lnTo>
                    <a:pt x="6806469" y="210810"/>
                  </a:lnTo>
                  <a:lnTo>
                    <a:pt x="6811970" y="209024"/>
                  </a:lnTo>
                  <a:lnTo>
                    <a:pt x="6813804" y="207199"/>
                  </a:lnTo>
                  <a:lnTo>
                    <a:pt x="6815637" y="205507"/>
                  </a:lnTo>
                  <a:lnTo>
                    <a:pt x="6817471" y="203638"/>
                  </a:lnTo>
                  <a:lnTo>
                    <a:pt x="6819305" y="201465"/>
                  </a:lnTo>
                  <a:lnTo>
                    <a:pt x="6824805" y="199308"/>
                  </a:lnTo>
                  <a:lnTo>
                    <a:pt x="6826639" y="197284"/>
                  </a:lnTo>
                  <a:lnTo>
                    <a:pt x="6828473" y="195363"/>
                  </a:lnTo>
                  <a:lnTo>
                    <a:pt x="6830306" y="193333"/>
                  </a:lnTo>
                  <a:lnTo>
                    <a:pt x="6832140" y="191406"/>
                  </a:lnTo>
                  <a:lnTo>
                    <a:pt x="6837641" y="189591"/>
                  </a:lnTo>
                  <a:lnTo>
                    <a:pt x="6839475" y="187774"/>
                  </a:lnTo>
                  <a:lnTo>
                    <a:pt x="6841308" y="186023"/>
                  </a:lnTo>
                  <a:lnTo>
                    <a:pt x="6843142" y="184716"/>
                  </a:lnTo>
                  <a:lnTo>
                    <a:pt x="6844975" y="183611"/>
                  </a:lnTo>
                  <a:lnTo>
                    <a:pt x="6850476" y="182167"/>
                  </a:lnTo>
                  <a:lnTo>
                    <a:pt x="6852310" y="181020"/>
                  </a:lnTo>
                  <a:lnTo>
                    <a:pt x="6854144" y="179909"/>
                  </a:lnTo>
                  <a:lnTo>
                    <a:pt x="6855977" y="178686"/>
                  </a:lnTo>
                  <a:lnTo>
                    <a:pt x="6863312" y="177857"/>
                  </a:lnTo>
                  <a:lnTo>
                    <a:pt x="6865146" y="176896"/>
                  </a:lnTo>
                  <a:lnTo>
                    <a:pt x="6866979" y="175748"/>
                  </a:lnTo>
                  <a:lnTo>
                    <a:pt x="6868813" y="174496"/>
                  </a:lnTo>
                  <a:lnTo>
                    <a:pt x="6870646" y="173687"/>
                  </a:lnTo>
                  <a:lnTo>
                    <a:pt x="6876147" y="172822"/>
                  </a:lnTo>
                  <a:lnTo>
                    <a:pt x="6877981" y="171681"/>
                  </a:lnTo>
                  <a:lnTo>
                    <a:pt x="6879815" y="170615"/>
                  </a:lnTo>
                  <a:lnTo>
                    <a:pt x="6881648" y="169459"/>
                  </a:lnTo>
                  <a:lnTo>
                    <a:pt x="6883482" y="168354"/>
                  </a:lnTo>
                  <a:lnTo>
                    <a:pt x="6888983" y="167101"/>
                  </a:lnTo>
                  <a:lnTo>
                    <a:pt x="6890816" y="165651"/>
                  </a:lnTo>
                  <a:lnTo>
                    <a:pt x="6892650" y="164176"/>
                  </a:lnTo>
                  <a:lnTo>
                    <a:pt x="6894484" y="162834"/>
                  </a:lnTo>
                  <a:lnTo>
                    <a:pt x="6896317" y="161642"/>
                  </a:lnTo>
                  <a:lnTo>
                    <a:pt x="6901818" y="160415"/>
                  </a:lnTo>
                  <a:lnTo>
                    <a:pt x="6903652" y="159439"/>
                  </a:lnTo>
                  <a:lnTo>
                    <a:pt x="6905486" y="158458"/>
                  </a:lnTo>
                  <a:lnTo>
                    <a:pt x="6907319" y="157270"/>
                  </a:lnTo>
                  <a:lnTo>
                    <a:pt x="6909153" y="156057"/>
                  </a:lnTo>
                  <a:lnTo>
                    <a:pt x="6914654" y="154758"/>
                  </a:lnTo>
                  <a:lnTo>
                    <a:pt x="6916487" y="153437"/>
                  </a:lnTo>
                  <a:lnTo>
                    <a:pt x="6918321" y="152386"/>
                  </a:lnTo>
                  <a:lnTo>
                    <a:pt x="6920155" y="151364"/>
                  </a:lnTo>
                  <a:lnTo>
                    <a:pt x="6921988" y="150155"/>
                  </a:lnTo>
                  <a:lnTo>
                    <a:pt x="6927489" y="148653"/>
                  </a:lnTo>
                  <a:lnTo>
                    <a:pt x="6929323" y="147128"/>
                  </a:lnTo>
                  <a:lnTo>
                    <a:pt x="6931157" y="145460"/>
                  </a:lnTo>
                  <a:lnTo>
                    <a:pt x="6932990" y="143786"/>
                  </a:lnTo>
                  <a:lnTo>
                    <a:pt x="6934824" y="142030"/>
                  </a:lnTo>
                  <a:lnTo>
                    <a:pt x="6940325" y="140228"/>
                  </a:lnTo>
                  <a:lnTo>
                    <a:pt x="6942158" y="138566"/>
                  </a:lnTo>
                  <a:lnTo>
                    <a:pt x="6943992" y="136844"/>
                  </a:lnTo>
                  <a:lnTo>
                    <a:pt x="6945826" y="135149"/>
                  </a:lnTo>
                  <a:lnTo>
                    <a:pt x="6947659" y="133569"/>
                  </a:lnTo>
                  <a:lnTo>
                    <a:pt x="6953160" y="131951"/>
                  </a:lnTo>
                  <a:lnTo>
                    <a:pt x="6954994" y="130417"/>
                  </a:lnTo>
                  <a:lnTo>
                    <a:pt x="6956827" y="128712"/>
                  </a:lnTo>
                  <a:lnTo>
                    <a:pt x="6958661" y="127089"/>
                  </a:lnTo>
                  <a:lnTo>
                    <a:pt x="6960495" y="125503"/>
                  </a:lnTo>
                  <a:lnTo>
                    <a:pt x="6967829" y="124089"/>
                  </a:lnTo>
                  <a:lnTo>
                    <a:pt x="6969663" y="122629"/>
                  </a:lnTo>
                  <a:lnTo>
                    <a:pt x="6971497" y="121336"/>
                  </a:lnTo>
                  <a:lnTo>
                    <a:pt x="6973330" y="119874"/>
                  </a:lnTo>
                  <a:lnTo>
                    <a:pt x="6978831" y="118319"/>
                  </a:lnTo>
                  <a:lnTo>
                    <a:pt x="6980665" y="116780"/>
                  </a:lnTo>
                  <a:lnTo>
                    <a:pt x="6982498" y="115118"/>
                  </a:lnTo>
                  <a:lnTo>
                    <a:pt x="6984332" y="113486"/>
                  </a:lnTo>
                  <a:lnTo>
                    <a:pt x="6986166" y="111810"/>
                  </a:lnTo>
                  <a:lnTo>
                    <a:pt x="6991667" y="110068"/>
                  </a:lnTo>
                  <a:lnTo>
                    <a:pt x="6993500" y="108306"/>
                  </a:lnTo>
                  <a:lnTo>
                    <a:pt x="6995334" y="106580"/>
                  </a:lnTo>
                  <a:lnTo>
                    <a:pt x="6997168" y="104812"/>
                  </a:lnTo>
                  <a:lnTo>
                    <a:pt x="6999001" y="103124"/>
                  </a:lnTo>
                  <a:lnTo>
                    <a:pt x="7004502" y="101492"/>
                  </a:lnTo>
                  <a:lnTo>
                    <a:pt x="7006336" y="99987"/>
                  </a:lnTo>
                  <a:lnTo>
                    <a:pt x="7008169" y="98512"/>
                  </a:lnTo>
                  <a:lnTo>
                    <a:pt x="7010003" y="97180"/>
                  </a:lnTo>
                  <a:lnTo>
                    <a:pt x="7011837" y="95836"/>
                  </a:lnTo>
                  <a:lnTo>
                    <a:pt x="7017338" y="94815"/>
                  </a:lnTo>
                  <a:lnTo>
                    <a:pt x="7019171" y="93740"/>
                  </a:lnTo>
                  <a:lnTo>
                    <a:pt x="7021005" y="92781"/>
                  </a:lnTo>
                  <a:lnTo>
                    <a:pt x="7022839" y="91755"/>
                  </a:lnTo>
                  <a:lnTo>
                    <a:pt x="7024672" y="90746"/>
                  </a:lnTo>
                  <a:lnTo>
                    <a:pt x="7030173" y="89658"/>
                  </a:lnTo>
                  <a:lnTo>
                    <a:pt x="7032007" y="88667"/>
                  </a:lnTo>
                  <a:lnTo>
                    <a:pt x="7035674" y="87559"/>
                  </a:lnTo>
                  <a:lnTo>
                    <a:pt x="7037508" y="86318"/>
                  </a:lnTo>
                  <a:lnTo>
                    <a:pt x="7043009" y="84939"/>
                  </a:lnTo>
                  <a:lnTo>
                    <a:pt x="7044842" y="83504"/>
                  </a:lnTo>
                  <a:lnTo>
                    <a:pt x="7046676" y="82274"/>
                  </a:lnTo>
                  <a:lnTo>
                    <a:pt x="7048509" y="80830"/>
                  </a:lnTo>
                  <a:lnTo>
                    <a:pt x="7050343" y="79392"/>
                  </a:lnTo>
                  <a:lnTo>
                    <a:pt x="7055844" y="77899"/>
                  </a:lnTo>
                  <a:lnTo>
                    <a:pt x="7057678" y="76357"/>
                  </a:lnTo>
                  <a:lnTo>
                    <a:pt x="7059511" y="74905"/>
                  </a:lnTo>
                  <a:lnTo>
                    <a:pt x="7061345" y="73471"/>
                  </a:lnTo>
                  <a:lnTo>
                    <a:pt x="7063179" y="72069"/>
                  </a:lnTo>
                  <a:lnTo>
                    <a:pt x="7068679" y="70660"/>
                  </a:lnTo>
                  <a:lnTo>
                    <a:pt x="7070513" y="69171"/>
                  </a:lnTo>
                  <a:lnTo>
                    <a:pt x="7072347" y="67573"/>
                  </a:lnTo>
                  <a:lnTo>
                    <a:pt x="7074180" y="66048"/>
                  </a:lnTo>
                  <a:lnTo>
                    <a:pt x="7076014" y="64636"/>
                  </a:lnTo>
                  <a:lnTo>
                    <a:pt x="7081515" y="63347"/>
                  </a:lnTo>
                  <a:lnTo>
                    <a:pt x="7083349" y="61913"/>
                  </a:lnTo>
                  <a:lnTo>
                    <a:pt x="7085182" y="60483"/>
                  </a:lnTo>
                  <a:lnTo>
                    <a:pt x="7087016" y="58982"/>
                  </a:lnTo>
                  <a:lnTo>
                    <a:pt x="7088850" y="57364"/>
                  </a:lnTo>
                  <a:lnTo>
                    <a:pt x="7094350" y="55595"/>
                  </a:lnTo>
                  <a:lnTo>
                    <a:pt x="7096184" y="53907"/>
                  </a:lnTo>
                  <a:lnTo>
                    <a:pt x="7098018" y="52181"/>
                  </a:lnTo>
                  <a:lnTo>
                    <a:pt x="7099851" y="50500"/>
                  </a:lnTo>
                  <a:lnTo>
                    <a:pt x="7101685" y="49050"/>
                  </a:lnTo>
                  <a:lnTo>
                    <a:pt x="7107186" y="47659"/>
                  </a:lnTo>
                  <a:lnTo>
                    <a:pt x="7109020" y="46188"/>
                  </a:lnTo>
                  <a:lnTo>
                    <a:pt x="7110853" y="44846"/>
                  </a:lnTo>
                  <a:lnTo>
                    <a:pt x="7112687" y="43523"/>
                  </a:lnTo>
                  <a:lnTo>
                    <a:pt x="7114520" y="42136"/>
                  </a:lnTo>
                  <a:lnTo>
                    <a:pt x="7120021" y="40840"/>
                  </a:lnTo>
                  <a:lnTo>
                    <a:pt x="7121855" y="39473"/>
                  </a:lnTo>
                  <a:lnTo>
                    <a:pt x="7123689" y="38097"/>
                  </a:lnTo>
                  <a:lnTo>
                    <a:pt x="7125522" y="36689"/>
                  </a:lnTo>
                  <a:lnTo>
                    <a:pt x="7127356" y="35170"/>
                  </a:lnTo>
                  <a:lnTo>
                    <a:pt x="7132857" y="33562"/>
                  </a:lnTo>
                  <a:lnTo>
                    <a:pt x="7134691" y="32040"/>
                  </a:lnTo>
                  <a:lnTo>
                    <a:pt x="7136524" y="30467"/>
                  </a:lnTo>
                  <a:lnTo>
                    <a:pt x="7138358" y="29000"/>
                  </a:lnTo>
                  <a:lnTo>
                    <a:pt x="7140191" y="27523"/>
                  </a:lnTo>
                  <a:lnTo>
                    <a:pt x="7147526" y="26008"/>
                  </a:lnTo>
                  <a:lnTo>
                    <a:pt x="7149360" y="24691"/>
                  </a:lnTo>
                  <a:lnTo>
                    <a:pt x="7151193" y="23528"/>
                  </a:lnTo>
                  <a:lnTo>
                    <a:pt x="7153027" y="22351"/>
                  </a:lnTo>
                  <a:lnTo>
                    <a:pt x="7158528" y="21126"/>
                  </a:lnTo>
                  <a:lnTo>
                    <a:pt x="7160361" y="19867"/>
                  </a:lnTo>
                  <a:lnTo>
                    <a:pt x="7162195" y="18595"/>
                  </a:lnTo>
                  <a:lnTo>
                    <a:pt x="7164029" y="17210"/>
                  </a:lnTo>
                  <a:lnTo>
                    <a:pt x="7165862" y="15834"/>
                  </a:lnTo>
                  <a:lnTo>
                    <a:pt x="7171363" y="14588"/>
                  </a:lnTo>
                  <a:lnTo>
                    <a:pt x="7173197" y="13160"/>
                  </a:lnTo>
                  <a:lnTo>
                    <a:pt x="7175031" y="11847"/>
                  </a:lnTo>
                  <a:lnTo>
                    <a:pt x="7176864" y="10500"/>
                  </a:lnTo>
                  <a:lnTo>
                    <a:pt x="7178698" y="9227"/>
                  </a:lnTo>
                  <a:lnTo>
                    <a:pt x="7184199" y="8136"/>
                  </a:lnTo>
                  <a:lnTo>
                    <a:pt x="7186032" y="7097"/>
                  </a:lnTo>
                  <a:lnTo>
                    <a:pt x="7187866" y="6140"/>
                  </a:lnTo>
                  <a:lnTo>
                    <a:pt x="7189700" y="5114"/>
                  </a:lnTo>
                  <a:lnTo>
                    <a:pt x="7191533" y="4207"/>
                  </a:lnTo>
                  <a:lnTo>
                    <a:pt x="7197034" y="3351"/>
                  </a:lnTo>
                  <a:lnTo>
                    <a:pt x="7198868" y="2441"/>
                  </a:lnTo>
                  <a:lnTo>
                    <a:pt x="7200702" y="1680"/>
                  </a:lnTo>
                  <a:lnTo>
                    <a:pt x="7202535" y="1039"/>
                  </a:lnTo>
                  <a:lnTo>
                    <a:pt x="7204369" y="573"/>
                  </a:lnTo>
                  <a:lnTo>
                    <a:pt x="7209870" y="255"/>
                  </a:lnTo>
                  <a:lnTo>
                    <a:pt x="7211703" y="0"/>
                  </a:lnTo>
                  <a:lnTo>
                    <a:pt x="7213537" y="320"/>
                  </a:lnTo>
                  <a:lnTo>
                    <a:pt x="7215371" y="1007"/>
                  </a:lnTo>
                  <a:lnTo>
                    <a:pt x="7217204" y="1661"/>
                  </a:lnTo>
                  <a:lnTo>
                    <a:pt x="7222705" y="2297"/>
                  </a:lnTo>
                  <a:lnTo>
                    <a:pt x="7224539" y="2375"/>
                  </a:lnTo>
                  <a:lnTo>
                    <a:pt x="7226372" y="2465"/>
                  </a:lnTo>
                </a:path>
              </a:pathLst>
            </a:custGeom>
            <a:ln w="25746" cap="flat">
              <a:solidFill>
                <a:srgbClr val="7F7F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t15"/>
            <p:cNvSpPr/>
            <p:nvPr/>
          </p:nvSpPr>
          <p:spPr>
            <a:xfrm>
              <a:off x="8302935" y="1400870"/>
              <a:ext cx="32467" cy="32467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  <a:ln w="21600" cap="rnd">
              <a:solidFill>
                <a:srgbClr val="2875A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t16"/>
            <p:cNvSpPr/>
            <p:nvPr/>
          </p:nvSpPr>
          <p:spPr>
            <a:xfrm>
              <a:off x="8302935" y="1324979"/>
              <a:ext cx="32467" cy="32467"/>
            </a:xfrm>
            <a:prstGeom prst="ellipse">
              <a:avLst/>
            </a:prstGeom>
            <a:solidFill>
              <a:srgbClr val="E67A17">
                <a:alpha val="100000"/>
              </a:srgbClr>
            </a:solidFill>
            <a:ln w="21600" cap="rnd">
              <a:solidFill>
                <a:srgbClr val="E67A17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t17"/>
            <p:cNvSpPr/>
            <p:nvPr/>
          </p:nvSpPr>
          <p:spPr>
            <a:xfrm>
              <a:off x="8302935" y="1450385"/>
              <a:ext cx="32467" cy="32467"/>
            </a:xfrm>
            <a:prstGeom prst="ellipse">
              <a:avLst/>
            </a:prstGeom>
            <a:solidFill>
              <a:srgbClr val="7F7F7F">
                <a:alpha val="100000"/>
              </a:srgbClr>
            </a:solidFill>
            <a:ln w="21600" cap="rnd">
              <a:solidFill>
                <a:srgbClr val="7F7F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tx18"/>
            <p:cNvSpPr/>
            <p:nvPr/>
          </p:nvSpPr>
          <p:spPr>
            <a:xfrm>
              <a:off x="8358496" y="1335330"/>
              <a:ext cx="38844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2809.2</a:t>
              </a:r>
            </a:p>
          </p:txBody>
        </p:sp>
        <p:sp>
          <p:nvSpPr>
            <p:cNvPr id="20" name="pl19"/>
            <p:cNvSpPr/>
            <p:nvPr/>
          </p:nvSpPr>
          <p:spPr>
            <a:xfrm>
              <a:off x="8127124" y="1289871"/>
              <a:ext cx="179412" cy="47964"/>
            </a:xfrm>
            <a:custGeom>
              <a:avLst/>
              <a:gdLst/>
              <a:ahLst/>
              <a:cxnLst/>
              <a:rect l="0" t="0" r="0" b="0"/>
              <a:pathLst>
                <a:path w="179412" h="47964">
                  <a:moveTo>
                    <a:pt x="0" y="0"/>
                  </a:moveTo>
                  <a:lnTo>
                    <a:pt x="179412" y="47964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21" name="tx20"/>
            <p:cNvSpPr/>
            <p:nvPr/>
          </p:nvSpPr>
          <p:spPr>
            <a:xfrm>
              <a:off x="8362995" y="1183359"/>
              <a:ext cx="38844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2877.3</a:t>
              </a:r>
            </a:p>
          </p:txBody>
        </p:sp>
        <p:sp>
          <p:nvSpPr>
            <p:cNvPr id="22" name="tx21"/>
            <p:cNvSpPr/>
            <p:nvPr/>
          </p:nvSpPr>
          <p:spPr>
            <a:xfrm>
              <a:off x="8358496" y="1486148"/>
              <a:ext cx="38844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7F7F7F">
                      <a:alpha val="100000"/>
                    </a:srgbClr>
                  </a:solidFill>
                  <a:latin typeface="Arial"/>
                  <a:cs typeface="Arial"/>
                </a:rPr>
                <a:t>2764.8</a:t>
              </a:r>
            </a:p>
          </p:txBody>
        </p:sp>
        <p:sp>
          <p:nvSpPr>
            <p:cNvPr id="23" name="pl22"/>
            <p:cNvSpPr/>
            <p:nvPr/>
          </p:nvSpPr>
          <p:spPr>
            <a:xfrm>
              <a:off x="1092795" y="1204536"/>
              <a:ext cx="0" cy="2785351"/>
            </a:xfrm>
            <a:custGeom>
              <a:avLst/>
              <a:gdLst/>
              <a:ahLst/>
              <a:cxnLst/>
              <a:rect l="0" t="0" r="0" b="0"/>
              <a:pathLst>
                <a:path h="2785351">
                  <a:moveTo>
                    <a:pt x="0" y="2785351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" name="tx23"/>
            <p:cNvSpPr/>
            <p:nvPr/>
          </p:nvSpPr>
          <p:spPr>
            <a:xfrm>
              <a:off x="826376" y="3942462"/>
              <a:ext cx="211894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500</a:t>
              </a:r>
            </a:p>
          </p:txBody>
        </p:sp>
        <p:sp>
          <p:nvSpPr>
            <p:cNvPr id="25" name="tx24"/>
            <p:cNvSpPr/>
            <p:nvPr/>
          </p:nvSpPr>
          <p:spPr>
            <a:xfrm>
              <a:off x="755744" y="3385391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1000</a:t>
              </a:r>
            </a:p>
          </p:txBody>
        </p:sp>
        <p:sp>
          <p:nvSpPr>
            <p:cNvPr id="26" name="tx25"/>
            <p:cNvSpPr/>
            <p:nvPr/>
          </p:nvSpPr>
          <p:spPr>
            <a:xfrm>
              <a:off x="755744" y="2828321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1500</a:t>
              </a:r>
            </a:p>
          </p:txBody>
        </p:sp>
        <p:sp>
          <p:nvSpPr>
            <p:cNvPr id="27" name="tx26"/>
            <p:cNvSpPr/>
            <p:nvPr/>
          </p:nvSpPr>
          <p:spPr>
            <a:xfrm>
              <a:off x="755744" y="2271251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2000</a:t>
              </a:r>
            </a:p>
          </p:txBody>
        </p:sp>
        <p:sp>
          <p:nvSpPr>
            <p:cNvPr id="28" name="tx27"/>
            <p:cNvSpPr/>
            <p:nvPr/>
          </p:nvSpPr>
          <p:spPr>
            <a:xfrm>
              <a:off x="755744" y="1714180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2500</a:t>
              </a:r>
            </a:p>
          </p:txBody>
        </p:sp>
        <p:sp>
          <p:nvSpPr>
            <p:cNvPr id="29" name="tx28"/>
            <p:cNvSpPr/>
            <p:nvPr/>
          </p:nvSpPr>
          <p:spPr>
            <a:xfrm>
              <a:off x="755744" y="1157110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3000</a:t>
              </a:r>
            </a:p>
          </p:txBody>
        </p:sp>
        <p:sp>
          <p:nvSpPr>
            <p:cNvPr id="30" name="pl29"/>
            <p:cNvSpPr/>
            <p:nvPr/>
          </p:nvSpPr>
          <p:spPr>
            <a:xfrm>
              <a:off x="1092795" y="3989888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pl30"/>
            <p:cNvSpPr/>
            <p:nvPr/>
          </p:nvSpPr>
          <p:spPr>
            <a:xfrm>
              <a:off x="1092795" y="3432818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pl31"/>
            <p:cNvSpPr/>
            <p:nvPr/>
          </p:nvSpPr>
          <p:spPr>
            <a:xfrm>
              <a:off x="1092795" y="2875748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l32"/>
            <p:cNvSpPr/>
            <p:nvPr/>
          </p:nvSpPr>
          <p:spPr>
            <a:xfrm>
              <a:off x="1092795" y="2318677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l33"/>
            <p:cNvSpPr/>
            <p:nvPr/>
          </p:nvSpPr>
          <p:spPr>
            <a:xfrm>
              <a:off x="1092795" y="1761607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l34"/>
            <p:cNvSpPr/>
            <p:nvPr/>
          </p:nvSpPr>
          <p:spPr>
            <a:xfrm>
              <a:off x="1092795" y="1204536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35"/>
            <p:cNvSpPr/>
            <p:nvPr/>
          </p:nvSpPr>
          <p:spPr>
            <a:xfrm>
              <a:off x="1092795" y="3989888"/>
              <a:ext cx="7443164" cy="0"/>
            </a:xfrm>
            <a:custGeom>
              <a:avLst/>
              <a:gdLst/>
              <a:ahLst/>
              <a:cxnLst/>
              <a:rect l="0" t="0" r="0" b="0"/>
              <a:pathLst>
                <a:path w="7443164">
                  <a:moveTo>
                    <a:pt x="0" y="0"/>
                  </a:moveTo>
                  <a:lnTo>
                    <a:pt x="7443164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36"/>
            <p:cNvSpPr/>
            <p:nvPr/>
          </p:nvSpPr>
          <p:spPr>
            <a:xfrm>
              <a:off x="2431352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37"/>
            <p:cNvSpPr/>
            <p:nvPr/>
          </p:nvSpPr>
          <p:spPr>
            <a:xfrm>
              <a:off x="3769909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38"/>
            <p:cNvSpPr/>
            <p:nvPr/>
          </p:nvSpPr>
          <p:spPr>
            <a:xfrm>
              <a:off x="5110299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9"/>
            <p:cNvSpPr/>
            <p:nvPr/>
          </p:nvSpPr>
          <p:spPr>
            <a:xfrm>
              <a:off x="6448856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40"/>
            <p:cNvSpPr/>
            <p:nvPr/>
          </p:nvSpPr>
          <p:spPr>
            <a:xfrm>
              <a:off x="7789247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tx41"/>
            <p:cNvSpPr/>
            <p:nvPr/>
          </p:nvSpPr>
          <p:spPr>
            <a:xfrm>
              <a:off x="2170066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2010</a:t>
              </a:r>
            </a:p>
          </p:txBody>
        </p:sp>
        <p:sp>
          <p:nvSpPr>
            <p:cNvPr id="43" name="tx42"/>
            <p:cNvSpPr/>
            <p:nvPr/>
          </p:nvSpPr>
          <p:spPr>
            <a:xfrm>
              <a:off x="3508623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2012</a:t>
              </a:r>
            </a:p>
          </p:txBody>
        </p:sp>
        <p:sp>
          <p:nvSpPr>
            <p:cNvPr id="44" name="tx43"/>
            <p:cNvSpPr/>
            <p:nvPr/>
          </p:nvSpPr>
          <p:spPr>
            <a:xfrm>
              <a:off x="4849013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2014</a:t>
              </a:r>
            </a:p>
          </p:txBody>
        </p:sp>
        <p:sp>
          <p:nvSpPr>
            <p:cNvPr id="45" name="tx44"/>
            <p:cNvSpPr/>
            <p:nvPr/>
          </p:nvSpPr>
          <p:spPr>
            <a:xfrm>
              <a:off x="6187570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2016</a:t>
              </a:r>
            </a:p>
          </p:txBody>
        </p:sp>
        <p:sp>
          <p:nvSpPr>
            <p:cNvPr id="46" name="tx45"/>
            <p:cNvSpPr/>
            <p:nvPr/>
          </p:nvSpPr>
          <p:spPr>
            <a:xfrm>
              <a:off x="7527960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2018</a:t>
              </a:r>
            </a:p>
          </p:txBody>
        </p:sp>
        <p:sp>
          <p:nvSpPr>
            <p:cNvPr id="47" name="tx46"/>
            <p:cNvSpPr/>
            <p:nvPr/>
          </p:nvSpPr>
          <p:spPr>
            <a:xfrm rot="-5400000">
              <a:off x="-91319" y="2542543"/>
              <a:ext cx="1274588" cy="10933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Index, 1941-1943 = 10</a:t>
              </a:r>
            </a:p>
          </p:txBody>
        </p:sp>
        <p:sp>
          <p:nvSpPr>
            <p:cNvPr id="48" name="rc47"/>
            <p:cNvSpPr/>
            <p:nvPr/>
          </p:nvSpPr>
          <p:spPr>
            <a:xfrm>
              <a:off x="6595581" y="3454759"/>
              <a:ext cx="1647807" cy="513189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49" name="rc48"/>
            <p:cNvSpPr/>
            <p:nvPr/>
          </p:nvSpPr>
          <p:spPr>
            <a:xfrm>
              <a:off x="6667581" y="3581623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0" name="pl49"/>
            <p:cNvSpPr/>
            <p:nvPr/>
          </p:nvSpPr>
          <p:spPr>
            <a:xfrm>
              <a:off x="6667581" y="3634010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51" name="rc50"/>
            <p:cNvSpPr/>
            <p:nvPr/>
          </p:nvSpPr>
          <p:spPr>
            <a:xfrm>
              <a:off x="6667581" y="3686398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2" name="pl51"/>
            <p:cNvSpPr/>
            <p:nvPr/>
          </p:nvSpPr>
          <p:spPr>
            <a:xfrm>
              <a:off x="6667581" y="3738785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53" name="rc52"/>
            <p:cNvSpPr/>
            <p:nvPr/>
          </p:nvSpPr>
          <p:spPr>
            <a:xfrm>
              <a:off x="6667581" y="3791173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4" name="pl53"/>
            <p:cNvSpPr/>
            <p:nvPr/>
          </p:nvSpPr>
          <p:spPr>
            <a:xfrm>
              <a:off x="6667581" y="3843560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55" name="tx54"/>
            <p:cNvSpPr/>
            <p:nvPr/>
          </p:nvSpPr>
          <p:spPr>
            <a:xfrm>
              <a:off x="6695013" y="3584599"/>
              <a:ext cx="508310" cy="9485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S&amp;P 500</a:t>
              </a:r>
            </a:p>
          </p:txBody>
        </p:sp>
        <p:sp>
          <p:nvSpPr>
            <p:cNvPr id="56" name="tx55"/>
            <p:cNvSpPr/>
            <p:nvPr/>
          </p:nvSpPr>
          <p:spPr>
            <a:xfrm>
              <a:off x="6695013" y="3666157"/>
              <a:ext cx="1404689" cy="1180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30-day moving average</a:t>
              </a:r>
            </a:p>
          </p:txBody>
        </p:sp>
        <p:sp>
          <p:nvSpPr>
            <p:cNvPr id="57" name="tx56"/>
            <p:cNvSpPr/>
            <p:nvPr/>
          </p:nvSpPr>
          <p:spPr>
            <a:xfrm>
              <a:off x="6695013" y="3770932"/>
              <a:ext cx="1475320" cy="1180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7F7F7F">
                      <a:alpha val="100000"/>
                    </a:srgbClr>
                  </a:solidFill>
                  <a:latin typeface="Arial"/>
                  <a:cs typeface="Arial"/>
                </a:rPr>
                <a:t>180-day moving average</a:t>
              </a:r>
            </a:p>
          </p:txBody>
        </p:sp>
        <p:sp>
          <p:nvSpPr>
            <p:cNvPr id="58" name="tx57"/>
            <p:cNvSpPr/>
            <p:nvPr/>
          </p:nvSpPr>
          <p:spPr>
            <a:xfrm>
              <a:off x="1092795" y="1023836"/>
              <a:ext cx="2646970" cy="1180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Index, 30-day and 180-day moving averages</a:t>
              </a:r>
            </a:p>
          </p:txBody>
        </p:sp>
        <p:sp>
          <p:nvSpPr>
            <p:cNvPr id="59" name="tx58"/>
            <p:cNvSpPr/>
            <p:nvPr/>
          </p:nvSpPr>
          <p:spPr>
            <a:xfrm>
              <a:off x="1092795" y="825235"/>
              <a:ext cx="1619994" cy="11370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Standard &amp; Poor's 500</a:t>
              </a:r>
            </a:p>
          </p:txBody>
        </p:sp>
        <p:sp>
          <p:nvSpPr>
            <p:cNvPr id="60" name="tx59"/>
            <p:cNvSpPr/>
            <p:nvPr/>
          </p:nvSpPr>
          <p:spPr>
            <a:xfrm>
              <a:off x="1092795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61" name="tx60"/>
            <p:cNvSpPr/>
            <p:nvPr/>
          </p:nvSpPr>
          <p:spPr>
            <a:xfrm>
              <a:off x="1092795" y="4347619"/>
              <a:ext cx="2614848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Source: Standard &amp; Poor's via Haver Analytics</a:t>
              </a:r>
            </a:p>
          </p:txBody>
        </p:sp>
        <p:sp>
          <p:nvSpPr>
            <p:cNvPr id="62" name="tx61"/>
            <p:cNvSpPr/>
            <p:nvPr/>
          </p:nvSpPr>
          <p:spPr>
            <a:xfrm>
              <a:off x="1092795" y="4486366"/>
              <a:ext cx="1666254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Oct. 17, 2018</a:t>
              </a:r>
            </a:p>
          </p:txBody>
        </p:sp>
        <p:sp>
          <p:nvSpPr>
            <p:cNvPr id="63" name="tx62"/>
            <p:cNvSpPr/>
            <p:nvPr/>
          </p:nvSpPr>
          <p:spPr>
            <a:xfrm>
              <a:off x="1092795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Interest rates continued to rise through September, in line with increases in Federal Funds Rate target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852326" y="1204536"/>
              <a:ext cx="7683633" cy="2785351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852326" y="3989888"/>
              <a:ext cx="7683633" cy="0"/>
            </a:xfrm>
            <a:custGeom>
              <a:avLst/>
              <a:gdLst/>
              <a:ahLst/>
              <a:cxnLst/>
              <a:rect l="0" t="0" r="0" b="0"/>
              <a:pathLst>
                <a:path w="7683633">
                  <a:moveTo>
                    <a:pt x="0" y="0"/>
                  </a:moveTo>
                  <a:lnTo>
                    <a:pt x="7683633" y="0"/>
                  </a:lnTo>
                  <a:lnTo>
                    <a:pt x="7683633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852326" y="3591981"/>
              <a:ext cx="7683633" cy="0"/>
            </a:xfrm>
            <a:custGeom>
              <a:avLst/>
              <a:gdLst/>
              <a:ahLst/>
              <a:cxnLst/>
              <a:rect l="0" t="0" r="0" b="0"/>
              <a:pathLst>
                <a:path w="7683633">
                  <a:moveTo>
                    <a:pt x="0" y="0"/>
                  </a:moveTo>
                  <a:lnTo>
                    <a:pt x="7683633" y="0"/>
                  </a:lnTo>
                  <a:lnTo>
                    <a:pt x="7683633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852326" y="3194073"/>
              <a:ext cx="7683633" cy="0"/>
            </a:xfrm>
            <a:custGeom>
              <a:avLst/>
              <a:gdLst/>
              <a:ahLst/>
              <a:cxnLst/>
              <a:rect l="0" t="0" r="0" b="0"/>
              <a:pathLst>
                <a:path w="7683633">
                  <a:moveTo>
                    <a:pt x="0" y="0"/>
                  </a:moveTo>
                  <a:lnTo>
                    <a:pt x="7683633" y="0"/>
                  </a:lnTo>
                  <a:lnTo>
                    <a:pt x="7683633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852326" y="2796166"/>
              <a:ext cx="7683633" cy="0"/>
            </a:xfrm>
            <a:custGeom>
              <a:avLst/>
              <a:gdLst/>
              <a:ahLst/>
              <a:cxnLst/>
              <a:rect l="0" t="0" r="0" b="0"/>
              <a:pathLst>
                <a:path w="7683633">
                  <a:moveTo>
                    <a:pt x="0" y="0"/>
                  </a:moveTo>
                  <a:lnTo>
                    <a:pt x="7683633" y="0"/>
                  </a:lnTo>
                  <a:lnTo>
                    <a:pt x="7683633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852326" y="2398259"/>
              <a:ext cx="7683633" cy="0"/>
            </a:xfrm>
            <a:custGeom>
              <a:avLst/>
              <a:gdLst/>
              <a:ahLst/>
              <a:cxnLst/>
              <a:rect l="0" t="0" r="0" b="0"/>
              <a:pathLst>
                <a:path w="7683633">
                  <a:moveTo>
                    <a:pt x="0" y="0"/>
                  </a:moveTo>
                  <a:lnTo>
                    <a:pt x="7683633" y="0"/>
                  </a:lnTo>
                  <a:lnTo>
                    <a:pt x="7683633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852326" y="2000351"/>
              <a:ext cx="7683633" cy="0"/>
            </a:xfrm>
            <a:custGeom>
              <a:avLst/>
              <a:gdLst/>
              <a:ahLst/>
              <a:cxnLst/>
              <a:rect l="0" t="0" r="0" b="0"/>
              <a:pathLst>
                <a:path w="7683633">
                  <a:moveTo>
                    <a:pt x="0" y="0"/>
                  </a:moveTo>
                  <a:lnTo>
                    <a:pt x="7683633" y="0"/>
                  </a:lnTo>
                  <a:lnTo>
                    <a:pt x="7683633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852326" y="1602444"/>
              <a:ext cx="7683633" cy="0"/>
            </a:xfrm>
            <a:custGeom>
              <a:avLst/>
              <a:gdLst/>
              <a:ahLst/>
              <a:cxnLst/>
              <a:rect l="0" t="0" r="0" b="0"/>
              <a:pathLst>
                <a:path w="7683633">
                  <a:moveTo>
                    <a:pt x="0" y="0"/>
                  </a:moveTo>
                  <a:lnTo>
                    <a:pt x="7683633" y="0"/>
                  </a:lnTo>
                  <a:lnTo>
                    <a:pt x="7683633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852326" y="1204536"/>
              <a:ext cx="7683633" cy="0"/>
            </a:xfrm>
            <a:custGeom>
              <a:avLst/>
              <a:gdLst/>
              <a:ahLst/>
              <a:cxnLst/>
              <a:rect l="0" t="0" r="0" b="0"/>
              <a:pathLst>
                <a:path w="7683633">
                  <a:moveTo>
                    <a:pt x="0" y="0"/>
                  </a:moveTo>
                  <a:lnTo>
                    <a:pt x="7683633" y="0"/>
                  </a:lnTo>
                  <a:lnTo>
                    <a:pt x="7683633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rc13"/>
            <p:cNvSpPr/>
            <p:nvPr/>
          </p:nvSpPr>
          <p:spPr>
            <a:xfrm>
              <a:off x="852326" y="1204536"/>
              <a:ext cx="982357" cy="2785351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5" name="pl14"/>
            <p:cNvSpPr/>
            <p:nvPr/>
          </p:nvSpPr>
          <p:spPr>
            <a:xfrm>
              <a:off x="852326" y="2867789"/>
              <a:ext cx="7402834" cy="1118119"/>
            </a:xfrm>
            <a:custGeom>
              <a:avLst/>
              <a:gdLst/>
              <a:ahLst/>
              <a:cxnLst/>
              <a:rect l="0" t="0" r="0" b="0"/>
              <a:pathLst>
                <a:path w="7402834" h="1118119">
                  <a:moveTo>
                    <a:pt x="0" y="0"/>
                  </a:moveTo>
                  <a:lnTo>
                    <a:pt x="58903" y="258639"/>
                  </a:lnTo>
                  <a:lnTo>
                    <a:pt x="114006" y="612777"/>
                  </a:lnTo>
                  <a:lnTo>
                    <a:pt x="172910" y="600840"/>
                  </a:lnTo>
                  <a:lnTo>
                    <a:pt x="229913" y="421781"/>
                  </a:lnTo>
                  <a:lnTo>
                    <a:pt x="288816" y="370053"/>
                  </a:lnTo>
                  <a:lnTo>
                    <a:pt x="345820" y="461572"/>
                  </a:lnTo>
                  <a:lnTo>
                    <a:pt x="404723" y="425760"/>
                  </a:lnTo>
                  <a:lnTo>
                    <a:pt x="463627" y="664505"/>
                  </a:lnTo>
                  <a:lnTo>
                    <a:pt x="520630" y="847542"/>
                  </a:lnTo>
                  <a:lnTo>
                    <a:pt x="579534" y="1046496"/>
                  </a:lnTo>
                  <a:lnTo>
                    <a:pt x="636537" y="1110161"/>
                  </a:lnTo>
                  <a:lnTo>
                    <a:pt x="695440" y="1070370"/>
                  </a:lnTo>
                  <a:lnTo>
                    <a:pt x="754344" y="1002726"/>
                  </a:lnTo>
                  <a:lnTo>
                    <a:pt x="807547" y="1034559"/>
                  </a:lnTo>
                  <a:lnTo>
                    <a:pt x="866450" y="1058433"/>
                  </a:lnTo>
                  <a:lnTo>
                    <a:pt x="923454" y="1050475"/>
                  </a:lnTo>
                  <a:lnTo>
                    <a:pt x="982357" y="1050475"/>
                  </a:lnTo>
                  <a:lnTo>
                    <a:pt x="1039361" y="1050475"/>
                  </a:lnTo>
                  <a:lnTo>
                    <a:pt x="1098264" y="1054454"/>
                  </a:lnTo>
                  <a:lnTo>
                    <a:pt x="1157167" y="1074349"/>
                  </a:lnTo>
                  <a:lnTo>
                    <a:pt x="1214171" y="1094245"/>
                  </a:lnTo>
                  <a:lnTo>
                    <a:pt x="1273074" y="1102203"/>
                  </a:lnTo>
                  <a:lnTo>
                    <a:pt x="1330078" y="1102203"/>
                  </a:lnTo>
                  <a:lnTo>
                    <a:pt x="1388981" y="1098224"/>
                  </a:lnTo>
                  <a:lnTo>
                    <a:pt x="1447885" y="1078329"/>
                  </a:lnTo>
                  <a:lnTo>
                    <a:pt x="1501088" y="1062412"/>
                  </a:lnTo>
                  <a:lnTo>
                    <a:pt x="1559991" y="1058433"/>
                  </a:lnTo>
                  <a:lnTo>
                    <a:pt x="1616994" y="1058433"/>
                  </a:lnTo>
                  <a:lnTo>
                    <a:pt x="1675898" y="1074349"/>
                  </a:lnTo>
                  <a:lnTo>
                    <a:pt x="1732901" y="1058433"/>
                  </a:lnTo>
                  <a:lnTo>
                    <a:pt x="1791805" y="1058433"/>
                  </a:lnTo>
                  <a:lnTo>
                    <a:pt x="1850708" y="1062412"/>
                  </a:lnTo>
                  <a:lnTo>
                    <a:pt x="1907712" y="1070370"/>
                  </a:lnTo>
                  <a:lnTo>
                    <a:pt x="1966615" y="1066391"/>
                  </a:lnTo>
                  <a:lnTo>
                    <a:pt x="2023618" y="1066391"/>
                  </a:lnTo>
                  <a:lnTo>
                    <a:pt x="2082522" y="1062412"/>
                  </a:lnTo>
                  <a:lnTo>
                    <a:pt x="2141425" y="1070370"/>
                  </a:lnTo>
                  <a:lnTo>
                    <a:pt x="2194628" y="1082308"/>
                  </a:lnTo>
                  <a:lnTo>
                    <a:pt x="2253532" y="1098224"/>
                  </a:lnTo>
                  <a:lnTo>
                    <a:pt x="2310535" y="1106182"/>
                  </a:lnTo>
                  <a:lnTo>
                    <a:pt x="2369439" y="1106182"/>
                  </a:lnTo>
                  <a:lnTo>
                    <a:pt x="2426442" y="1106182"/>
                  </a:lnTo>
                  <a:lnTo>
                    <a:pt x="2485345" y="1114140"/>
                  </a:lnTo>
                  <a:lnTo>
                    <a:pt x="2544249" y="1118119"/>
                  </a:lnTo>
                  <a:lnTo>
                    <a:pt x="2601252" y="1114140"/>
                  </a:lnTo>
                  <a:lnTo>
                    <a:pt x="2660156" y="1118119"/>
                  </a:lnTo>
                  <a:lnTo>
                    <a:pt x="2717159" y="1118119"/>
                  </a:lnTo>
                  <a:lnTo>
                    <a:pt x="2776063" y="1110161"/>
                  </a:lnTo>
                  <a:lnTo>
                    <a:pt x="2834966" y="1086287"/>
                  </a:lnTo>
                  <a:lnTo>
                    <a:pt x="2890069" y="1090266"/>
                  </a:lnTo>
                  <a:lnTo>
                    <a:pt x="2948973" y="1090266"/>
                  </a:lnTo>
                  <a:lnTo>
                    <a:pt x="3005976" y="1086287"/>
                  </a:lnTo>
                  <a:lnTo>
                    <a:pt x="3064879" y="1086287"/>
                  </a:lnTo>
                  <a:lnTo>
                    <a:pt x="3121883" y="1082308"/>
                  </a:lnTo>
                  <a:lnTo>
                    <a:pt x="3180786" y="1082308"/>
                  </a:lnTo>
                  <a:lnTo>
                    <a:pt x="3239690" y="1078329"/>
                  </a:lnTo>
                  <a:lnTo>
                    <a:pt x="3296693" y="1082308"/>
                  </a:lnTo>
                  <a:lnTo>
                    <a:pt x="3355597" y="1086287"/>
                  </a:lnTo>
                  <a:lnTo>
                    <a:pt x="3412600" y="1094245"/>
                  </a:lnTo>
                  <a:lnTo>
                    <a:pt x="3471503" y="1094245"/>
                  </a:lnTo>
                  <a:lnTo>
                    <a:pt x="3530407" y="1082308"/>
                  </a:lnTo>
                  <a:lnTo>
                    <a:pt x="3583610" y="1086287"/>
                  </a:lnTo>
                  <a:lnTo>
                    <a:pt x="3642513" y="1098224"/>
                  </a:lnTo>
                  <a:lnTo>
                    <a:pt x="3699517" y="1106182"/>
                  </a:lnTo>
                  <a:lnTo>
                    <a:pt x="3758420" y="1102203"/>
                  </a:lnTo>
                  <a:lnTo>
                    <a:pt x="3815424" y="1106182"/>
                  </a:lnTo>
                  <a:lnTo>
                    <a:pt x="3874327" y="1106182"/>
                  </a:lnTo>
                  <a:lnTo>
                    <a:pt x="3933230" y="1114140"/>
                  </a:lnTo>
                  <a:lnTo>
                    <a:pt x="3990234" y="1102203"/>
                  </a:lnTo>
                  <a:lnTo>
                    <a:pt x="4049137" y="1094245"/>
                  </a:lnTo>
                  <a:lnTo>
                    <a:pt x="4106141" y="1094245"/>
                  </a:lnTo>
                  <a:lnTo>
                    <a:pt x="4165044" y="1106182"/>
                  </a:lnTo>
                  <a:lnTo>
                    <a:pt x="4223948" y="1102203"/>
                  </a:lnTo>
                  <a:lnTo>
                    <a:pt x="4277151" y="1102203"/>
                  </a:lnTo>
                  <a:lnTo>
                    <a:pt x="4336054" y="1110161"/>
                  </a:lnTo>
                  <a:lnTo>
                    <a:pt x="4393057" y="1110161"/>
                  </a:lnTo>
                  <a:lnTo>
                    <a:pt x="4451961" y="1106182"/>
                  </a:lnTo>
                  <a:lnTo>
                    <a:pt x="4508964" y="1110161"/>
                  </a:lnTo>
                  <a:lnTo>
                    <a:pt x="4567868" y="1110161"/>
                  </a:lnTo>
                  <a:lnTo>
                    <a:pt x="4626771" y="1114140"/>
                  </a:lnTo>
                  <a:lnTo>
                    <a:pt x="4683775" y="1114140"/>
                  </a:lnTo>
                  <a:lnTo>
                    <a:pt x="4742678" y="1114140"/>
                  </a:lnTo>
                  <a:lnTo>
                    <a:pt x="4799681" y="1110161"/>
                  </a:lnTo>
                  <a:lnTo>
                    <a:pt x="4858585" y="1110161"/>
                  </a:lnTo>
                  <a:lnTo>
                    <a:pt x="4917488" y="1114140"/>
                  </a:lnTo>
                  <a:lnTo>
                    <a:pt x="4970691" y="1110161"/>
                  </a:lnTo>
                  <a:lnTo>
                    <a:pt x="5029595" y="1114140"/>
                  </a:lnTo>
                  <a:lnTo>
                    <a:pt x="5086598" y="1114140"/>
                  </a:lnTo>
                  <a:lnTo>
                    <a:pt x="5145502" y="1114140"/>
                  </a:lnTo>
                  <a:lnTo>
                    <a:pt x="5202505" y="1110161"/>
                  </a:lnTo>
                  <a:lnTo>
                    <a:pt x="5261408" y="1094245"/>
                  </a:lnTo>
                  <a:lnTo>
                    <a:pt x="5320312" y="1114140"/>
                  </a:lnTo>
                  <a:lnTo>
                    <a:pt x="5377315" y="1114140"/>
                  </a:lnTo>
                  <a:lnTo>
                    <a:pt x="5436219" y="1070370"/>
                  </a:lnTo>
                  <a:lnTo>
                    <a:pt x="5493222" y="1030580"/>
                  </a:lnTo>
                  <a:lnTo>
                    <a:pt x="5552126" y="1018642"/>
                  </a:lnTo>
                  <a:lnTo>
                    <a:pt x="5611029" y="998747"/>
                  </a:lnTo>
                  <a:lnTo>
                    <a:pt x="5666132" y="1002726"/>
                  </a:lnTo>
                  <a:lnTo>
                    <a:pt x="5725036" y="1030580"/>
                  </a:lnTo>
                  <a:lnTo>
                    <a:pt x="5782039" y="1010684"/>
                  </a:lnTo>
                  <a:lnTo>
                    <a:pt x="5840943" y="1014663"/>
                  </a:lnTo>
                  <a:lnTo>
                    <a:pt x="5897946" y="1002726"/>
                  </a:lnTo>
                  <a:lnTo>
                    <a:pt x="5956849" y="1002726"/>
                  </a:lnTo>
                  <a:lnTo>
                    <a:pt x="6015753" y="1006705"/>
                  </a:lnTo>
                  <a:lnTo>
                    <a:pt x="6072756" y="990789"/>
                  </a:lnTo>
                  <a:lnTo>
                    <a:pt x="6131660" y="943040"/>
                  </a:lnTo>
                  <a:lnTo>
                    <a:pt x="6188663" y="919166"/>
                  </a:lnTo>
                  <a:lnTo>
                    <a:pt x="6247566" y="915187"/>
                  </a:lnTo>
                  <a:lnTo>
                    <a:pt x="6306470" y="911207"/>
                  </a:lnTo>
                  <a:lnTo>
                    <a:pt x="6359673" y="823668"/>
                  </a:lnTo>
                  <a:lnTo>
                    <a:pt x="6418576" y="799793"/>
                  </a:lnTo>
                  <a:lnTo>
                    <a:pt x="6475580" y="763982"/>
                  </a:lnTo>
                  <a:lnTo>
                    <a:pt x="6534483" y="724191"/>
                  </a:lnTo>
                  <a:lnTo>
                    <a:pt x="6591487" y="688379"/>
                  </a:lnTo>
                  <a:lnTo>
                    <a:pt x="6650390" y="712254"/>
                  </a:lnTo>
                  <a:lnTo>
                    <a:pt x="6709294" y="704296"/>
                  </a:lnTo>
                  <a:lnTo>
                    <a:pt x="6766297" y="688379"/>
                  </a:lnTo>
                  <a:lnTo>
                    <a:pt x="6825200" y="624714"/>
                  </a:lnTo>
                  <a:lnTo>
                    <a:pt x="6882204" y="588902"/>
                  </a:lnTo>
                  <a:lnTo>
                    <a:pt x="6941107" y="553091"/>
                  </a:lnTo>
                  <a:lnTo>
                    <a:pt x="7000011" y="489426"/>
                  </a:lnTo>
                  <a:lnTo>
                    <a:pt x="7053214" y="433719"/>
                  </a:lnTo>
                  <a:lnTo>
                    <a:pt x="7112117" y="409844"/>
                  </a:lnTo>
                  <a:lnTo>
                    <a:pt x="7169121" y="366074"/>
                  </a:lnTo>
                  <a:lnTo>
                    <a:pt x="7228024" y="350158"/>
                  </a:lnTo>
                  <a:lnTo>
                    <a:pt x="7285027" y="330263"/>
                  </a:lnTo>
                  <a:lnTo>
                    <a:pt x="7343931" y="298430"/>
                  </a:lnTo>
                  <a:lnTo>
                    <a:pt x="7402834" y="258639"/>
                  </a:lnTo>
                </a:path>
              </a:pathLst>
            </a:custGeom>
            <a:ln w="25746" cap="flat">
              <a:solidFill>
                <a:srgbClr val="2875A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l15"/>
            <p:cNvSpPr/>
            <p:nvPr/>
          </p:nvSpPr>
          <p:spPr>
            <a:xfrm>
              <a:off x="852326" y="2422133"/>
              <a:ext cx="7402834" cy="1539901"/>
            </a:xfrm>
            <a:custGeom>
              <a:avLst/>
              <a:gdLst/>
              <a:ahLst/>
              <a:cxnLst/>
              <a:rect l="0" t="0" r="0" b="0"/>
              <a:pathLst>
                <a:path w="7402834" h="1539901">
                  <a:moveTo>
                    <a:pt x="0" y="0"/>
                  </a:moveTo>
                  <a:lnTo>
                    <a:pt x="58903" y="381991"/>
                  </a:lnTo>
                  <a:lnTo>
                    <a:pt x="114006" y="529216"/>
                  </a:lnTo>
                  <a:lnTo>
                    <a:pt x="172910" y="660526"/>
                  </a:lnTo>
                  <a:lnTo>
                    <a:pt x="229913" y="779898"/>
                  </a:lnTo>
                  <a:lnTo>
                    <a:pt x="288816" y="771940"/>
                  </a:lnTo>
                  <a:lnTo>
                    <a:pt x="345820" y="767961"/>
                  </a:lnTo>
                  <a:lnTo>
                    <a:pt x="404723" y="771940"/>
                  </a:lnTo>
                  <a:lnTo>
                    <a:pt x="463627" y="847542"/>
                  </a:lnTo>
                  <a:lnTo>
                    <a:pt x="520630" y="1181784"/>
                  </a:lnTo>
                  <a:lnTo>
                    <a:pt x="579534" y="1412571"/>
                  </a:lnTo>
                  <a:lnTo>
                    <a:pt x="636537" y="1504089"/>
                  </a:lnTo>
                  <a:lnTo>
                    <a:pt x="695440" y="1508069"/>
                  </a:lnTo>
                  <a:lnTo>
                    <a:pt x="754344" y="1480215"/>
                  </a:lnTo>
                  <a:lnTo>
                    <a:pt x="807547" y="1496131"/>
                  </a:lnTo>
                  <a:lnTo>
                    <a:pt x="866450" y="1508069"/>
                  </a:lnTo>
                  <a:lnTo>
                    <a:pt x="923454" y="1496131"/>
                  </a:lnTo>
                  <a:lnTo>
                    <a:pt x="982357" y="1484194"/>
                  </a:lnTo>
                  <a:lnTo>
                    <a:pt x="1039361" y="1504089"/>
                  </a:lnTo>
                  <a:lnTo>
                    <a:pt x="1098264" y="1504089"/>
                  </a:lnTo>
                  <a:lnTo>
                    <a:pt x="1157167" y="1508069"/>
                  </a:lnTo>
                  <a:lnTo>
                    <a:pt x="1214171" y="1520006"/>
                  </a:lnTo>
                  <a:lnTo>
                    <a:pt x="1273074" y="1520006"/>
                  </a:lnTo>
                  <a:lnTo>
                    <a:pt x="1330078" y="1520006"/>
                  </a:lnTo>
                  <a:lnTo>
                    <a:pt x="1388981" y="1523985"/>
                  </a:lnTo>
                  <a:lnTo>
                    <a:pt x="1447885" y="1516027"/>
                  </a:lnTo>
                  <a:lnTo>
                    <a:pt x="1501088" y="1504089"/>
                  </a:lnTo>
                  <a:lnTo>
                    <a:pt x="1559991" y="1488173"/>
                  </a:lnTo>
                  <a:lnTo>
                    <a:pt x="1616994" y="1488173"/>
                  </a:lnTo>
                  <a:lnTo>
                    <a:pt x="1675898" y="1496131"/>
                  </a:lnTo>
                  <a:lnTo>
                    <a:pt x="1732901" y="1496131"/>
                  </a:lnTo>
                  <a:lnTo>
                    <a:pt x="1791805" y="1492152"/>
                  </a:lnTo>
                  <a:lnTo>
                    <a:pt x="1850708" y="1492152"/>
                  </a:lnTo>
                  <a:lnTo>
                    <a:pt x="1907712" y="1492152"/>
                  </a:lnTo>
                  <a:lnTo>
                    <a:pt x="1966615" y="1492152"/>
                  </a:lnTo>
                  <a:lnTo>
                    <a:pt x="2023618" y="1496131"/>
                  </a:lnTo>
                  <a:lnTo>
                    <a:pt x="2082522" y="1500110"/>
                  </a:lnTo>
                  <a:lnTo>
                    <a:pt x="2141425" y="1504089"/>
                  </a:lnTo>
                  <a:lnTo>
                    <a:pt x="2194628" y="1512048"/>
                  </a:lnTo>
                  <a:lnTo>
                    <a:pt x="2253532" y="1527964"/>
                  </a:lnTo>
                  <a:lnTo>
                    <a:pt x="2310535" y="1531943"/>
                  </a:lnTo>
                  <a:lnTo>
                    <a:pt x="2369439" y="1531943"/>
                  </a:lnTo>
                  <a:lnTo>
                    <a:pt x="2426442" y="1539901"/>
                  </a:lnTo>
                  <a:lnTo>
                    <a:pt x="2485345" y="1527964"/>
                  </a:lnTo>
                  <a:lnTo>
                    <a:pt x="2544249" y="1535922"/>
                  </a:lnTo>
                  <a:lnTo>
                    <a:pt x="2601252" y="1539901"/>
                  </a:lnTo>
                  <a:lnTo>
                    <a:pt x="2660156" y="1535922"/>
                  </a:lnTo>
                  <a:lnTo>
                    <a:pt x="2717159" y="1539901"/>
                  </a:lnTo>
                  <a:lnTo>
                    <a:pt x="2776063" y="1535922"/>
                  </a:lnTo>
                  <a:lnTo>
                    <a:pt x="2834966" y="1527964"/>
                  </a:lnTo>
                  <a:lnTo>
                    <a:pt x="2890069" y="1516027"/>
                  </a:lnTo>
                  <a:lnTo>
                    <a:pt x="2948973" y="1512048"/>
                  </a:lnTo>
                  <a:lnTo>
                    <a:pt x="3005976" y="1504089"/>
                  </a:lnTo>
                  <a:lnTo>
                    <a:pt x="3064879" y="1504089"/>
                  </a:lnTo>
                  <a:lnTo>
                    <a:pt x="3121883" y="1504089"/>
                  </a:lnTo>
                  <a:lnTo>
                    <a:pt x="3180786" y="1516027"/>
                  </a:lnTo>
                  <a:lnTo>
                    <a:pt x="3239690" y="1512048"/>
                  </a:lnTo>
                  <a:lnTo>
                    <a:pt x="3296693" y="1504089"/>
                  </a:lnTo>
                  <a:lnTo>
                    <a:pt x="3355597" y="1504089"/>
                  </a:lnTo>
                  <a:lnTo>
                    <a:pt x="3412600" y="1504089"/>
                  </a:lnTo>
                  <a:lnTo>
                    <a:pt x="3471503" y="1512048"/>
                  </a:lnTo>
                  <a:lnTo>
                    <a:pt x="3530407" y="1508069"/>
                  </a:lnTo>
                  <a:lnTo>
                    <a:pt x="3583610" y="1512048"/>
                  </a:lnTo>
                  <a:lnTo>
                    <a:pt x="3642513" y="1508069"/>
                  </a:lnTo>
                  <a:lnTo>
                    <a:pt x="3699517" y="1523985"/>
                  </a:lnTo>
                  <a:lnTo>
                    <a:pt x="3758420" y="1531943"/>
                  </a:lnTo>
                  <a:lnTo>
                    <a:pt x="3815424" y="1531943"/>
                  </a:lnTo>
                  <a:lnTo>
                    <a:pt x="3874327" y="1535922"/>
                  </a:lnTo>
                  <a:lnTo>
                    <a:pt x="3933230" y="1535922"/>
                  </a:lnTo>
                  <a:lnTo>
                    <a:pt x="3990234" y="1531943"/>
                  </a:lnTo>
                  <a:lnTo>
                    <a:pt x="4049137" y="1535922"/>
                  </a:lnTo>
                  <a:lnTo>
                    <a:pt x="4106141" y="1531943"/>
                  </a:lnTo>
                  <a:lnTo>
                    <a:pt x="4165044" y="1539901"/>
                  </a:lnTo>
                  <a:lnTo>
                    <a:pt x="4223948" y="1539901"/>
                  </a:lnTo>
                  <a:lnTo>
                    <a:pt x="4277151" y="1535922"/>
                  </a:lnTo>
                  <a:lnTo>
                    <a:pt x="4336054" y="1531943"/>
                  </a:lnTo>
                  <a:lnTo>
                    <a:pt x="4393057" y="1531943"/>
                  </a:lnTo>
                  <a:lnTo>
                    <a:pt x="4451961" y="1527964"/>
                  </a:lnTo>
                  <a:lnTo>
                    <a:pt x="4508964" y="1531943"/>
                  </a:lnTo>
                  <a:lnTo>
                    <a:pt x="4567868" y="1531943"/>
                  </a:lnTo>
                  <a:lnTo>
                    <a:pt x="4626771" y="1531943"/>
                  </a:lnTo>
                  <a:lnTo>
                    <a:pt x="4683775" y="1531943"/>
                  </a:lnTo>
                  <a:lnTo>
                    <a:pt x="4742678" y="1531943"/>
                  </a:lnTo>
                  <a:lnTo>
                    <a:pt x="4799681" y="1520006"/>
                  </a:lnTo>
                  <a:lnTo>
                    <a:pt x="4858585" y="1523985"/>
                  </a:lnTo>
                  <a:lnTo>
                    <a:pt x="4917488" y="1523985"/>
                  </a:lnTo>
                  <a:lnTo>
                    <a:pt x="4970691" y="1523985"/>
                  </a:lnTo>
                  <a:lnTo>
                    <a:pt x="5029595" y="1520006"/>
                  </a:lnTo>
                  <a:lnTo>
                    <a:pt x="5086598" y="1520006"/>
                  </a:lnTo>
                  <a:lnTo>
                    <a:pt x="5145502" y="1516027"/>
                  </a:lnTo>
                  <a:lnTo>
                    <a:pt x="5202505" y="1516027"/>
                  </a:lnTo>
                  <a:lnTo>
                    <a:pt x="5261408" y="1512048"/>
                  </a:lnTo>
                  <a:lnTo>
                    <a:pt x="5320312" y="1512048"/>
                  </a:lnTo>
                  <a:lnTo>
                    <a:pt x="5377315" y="1520006"/>
                  </a:lnTo>
                  <a:lnTo>
                    <a:pt x="5436219" y="1520006"/>
                  </a:lnTo>
                  <a:lnTo>
                    <a:pt x="5493222" y="1472257"/>
                  </a:lnTo>
                  <a:lnTo>
                    <a:pt x="5552126" y="1432466"/>
                  </a:lnTo>
                  <a:lnTo>
                    <a:pt x="5611029" y="1416550"/>
                  </a:lnTo>
                  <a:lnTo>
                    <a:pt x="5666132" y="1424508"/>
                  </a:lnTo>
                  <a:lnTo>
                    <a:pt x="5725036" y="1420529"/>
                  </a:lnTo>
                  <a:lnTo>
                    <a:pt x="5782039" y="1420529"/>
                  </a:lnTo>
                  <a:lnTo>
                    <a:pt x="5840943" y="1416550"/>
                  </a:lnTo>
                  <a:lnTo>
                    <a:pt x="5897946" y="1412571"/>
                  </a:lnTo>
                  <a:lnTo>
                    <a:pt x="5956849" y="1408592"/>
                  </a:lnTo>
                  <a:lnTo>
                    <a:pt x="6015753" y="1408592"/>
                  </a:lnTo>
                  <a:lnTo>
                    <a:pt x="6072756" y="1408592"/>
                  </a:lnTo>
                  <a:lnTo>
                    <a:pt x="6131660" y="1404613"/>
                  </a:lnTo>
                  <a:lnTo>
                    <a:pt x="6188663" y="1352885"/>
                  </a:lnTo>
                  <a:lnTo>
                    <a:pt x="6247566" y="1309115"/>
                  </a:lnTo>
                  <a:lnTo>
                    <a:pt x="6306470" y="1305136"/>
                  </a:lnTo>
                  <a:lnTo>
                    <a:pt x="6359673" y="1253408"/>
                  </a:lnTo>
                  <a:lnTo>
                    <a:pt x="6418576" y="1209638"/>
                  </a:lnTo>
                  <a:lnTo>
                    <a:pt x="6475580" y="1205659"/>
                  </a:lnTo>
                  <a:lnTo>
                    <a:pt x="6534483" y="1153931"/>
                  </a:lnTo>
                  <a:lnTo>
                    <a:pt x="6591487" y="1110161"/>
                  </a:lnTo>
                  <a:lnTo>
                    <a:pt x="6650390" y="1106182"/>
                  </a:lnTo>
                  <a:lnTo>
                    <a:pt x="6709294" y="1110161"/>
                  </a:lnTo>
                  <a:lnTo>
                    <a:pt x="6766297" y="1110161"/>
                  </a:lnTo>
                  <a:lnTo>
                    <a:pt x="6825200" y="1106182"/>
                  </a:lnTo>
                  <a:lnTo>
                    <a:pt x="6882204" y="1050475"/>
                  </a:lnTo>
                  <a:lnTo>
                    <a:pt x="6941107" y="1006705"/>
                  </a:lnTo>
                  <a:lnTo>
                    <a:pt x="7000011" y="1002726"/>
                  </a:lnTo>
                  <a:lnTo>
                    <a:pt x="7053214" y="966914"/>
                  </a:lnTo>
                  <a:lnTo>
                    <a:pt x="7112117" y="895291"/>
                  </a:lnTo>
                  <a:lnTo>
                    <a:pt x="7169121" y="891312"/>
                  </a:lnTo>
                  <a:lnTo>
                    <a:pt x="7228024" y="843563"/>
                  </a:lnTo>
                  <a:lnTo>
                    <a:pt x="7285027" y="807752"/>
                  </a:lnTo>
                  <a:lnTo>
                    <a:pt x="7343931" y="807752"/>
                  </a:lnTo>
                  <a:lnTo>
                    <a:pt x="7402834" y="791835"/>
                  </a:lnTo>
                </a:path>
              </a:pathLst>
            </a:custGeom>
            <a:ln w="25746" cap="flat">
              <a:solidFill>
                <a:srgbClr val="E67A17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l16"/>
            <p:cNvSpPr/>
            <p:nvPr/>
          </p:nvSpPr>
          <p:spPr>
            <a:xfrm>
              <a:off x="852326" y="2358468"/>
              <a:ext cx="7402834" cy="1034559"/>
            </a:xfrm>
            <a:custGeom>
              <a:avLst/>
              <a:gdLst/>
              <a:ahLst/>
              <a:cxnLst/>
              <a:rect l="0" t="0" r="0" b="0"/>
              <a:pathLst>
                <a:path w="7402834" h="1034559">
                  <a:moveTo>
                    <a:pt x="0" y="143246"/>
                  </a:moveTo>
                  <a:lnTo>
                    <a:pt x="58903" y="143246"/>
                  </a:lnTo>
                  <a:lnTo>
                    <a:pt x="114006" y="234765"/>
                  </a:lnTo>
                  <a:lnTo>
                    <a:pt x="172910" y="167121"/>
                  </a:lnTo>
                  <a:lnTo>
                    <a:pt x="229913" y="87539"/>
                  </a:lnTo>
                  <a:lnTo>
                    <a:pt x="288816" y="0"/>
                  </a:lnTo>
                  <a:lnTo>
                    <a:pt x="345820" y="35811"/>
                  </a:lnTo>
                  <a:lnTo>
                    <a:pt x="404723" y="83560"/>
                  </a:lnTo>
                  <a:lnTo>
                    <a:pt x="463627" y="163142"/>
                  </a:lnTo>
                  <a:lnTo>
                    <a:pt x="520630" y="115393"/>
                  </a:lnTo>
                  <a:lnTo>
                    <a:pt x="579534" y="226807"/>
                  </a:lnTo>
                  <a:lnTo>
                    <a:pt x="636537" y="668484"/>
                  </a:lnTo>
                  <a:lnTo>
                    <a:pt x="695440" y="628693"/>
                  </a:lnTo>
                  <a:lnTo>
                    <a:pt x="754344" y="489426"/>
                  </a:lnTo>
                  <a:lnTo>
                    <a:pt x="807547" y="509321"/>
                  </a:lnTo>
                  <a:lnTo>
                    <a:pt x="866450" y="465551"/>
                  </a:lnTo>
                  <a:lnTo>
                    <a:pt x="923454" y="322304"/>
                  </a:lnTo>
                  <a:lnTo>
                    <a:pt x="982357" y="151204"/>
                  </a:lnTo>
                  <a:lnTo>
                    <a:pt x="1039361" y="214869"/>
                  </a:lnTo>
                  <a:lnTo>
                    <a:pt x="1098264" y="202932"/>
                  </a:lnTo>
                  <a:lnTo>
                    <a:pt x="1157167" y="278535"/>
                  </a:lnTo>
                  <a:lnTo>
                    <a:pt x="1214171" y="282514"/>
                  </a:lnTo>
                  <a:lnTo>
                    <a:pt x="1273074" y="278535"/>
                  </a:lnTo>
                  <a:lnTo>
                    <a:pt x="1330078" y="202932"/>
                  </a:lnTo>
                  <a:lnTo>
                    <a:pt x="1388981" y="147225"/>
                  </a:lnTo>
                  <a:lnTo>
                    <a:pt x="1447885" y="163142"/>
                  </a:lnTo>
                  <a:lnTo>
                    <a:pt x="1501088" y="147225"/>
                  </a:lnTo>
                  <a:lnTo>
                    <a:pt x="1559991" y="99476"/>
                  </a:lnTo>
                  <a:lnTo>
                    <a:pt x="1616994" y="270577"/>
                  </a:lnTo>
                  <a:lnTo>
                    <a:pt x="1675898" y="358116"/>
                  </a:lnTo>
                  <a:lnTo>
                    <a:pt x="1732901" y="433719"/>
                  </a:lnTo>
                  <a:lnTo>
                    <a:pt x="1791805" y="557070"/>
                  </a:lnTo>
                  <a:lnTo>
                    <a:pt x="1850708" y="576965"/>
                  </a:lnTo>
                  <a:lnTo>
                    <a:pt x="1907712" y="620735"/>
                  </a:lnTo>
                  <a:lnTo>
                    <a:pt x="1966615" y="533195"/>
                  </a:lnTo>
                  <a:lnTo>
                    <a:pt x="2023618" y="322304"/>
                  </a:lnTo>
                  <a:lnTo>
                    <a:pt x="2082522" y="282514"/>
                  </a:lnTo>
                  <a:lnTo>
                    <a:pt x="2141425" y="206911"/>
                  </a:lnTo>
                  <a:lnTo>
                    <a:pt x="2194628" y="274556"/>
                  </a:lnTo>
                  <a:lnTo>
                    <a:pt x="2253532" y="254660"/>
                  </a:lnTo>
                  <a:lnTo>
                    <a:pt x="2310535" y="370053"/>
                  </a:lnTo>
                  <a:lnTo>
                    <a:pt x="2369439" y="437698"/>
                  </a:lnTo>
                  <a:lnTo>
                    <a:pt x="2426442" y="437698"/>
                  </a:lnTo>
                  <a:lnTo>
                    <a:pt x="2485345" y="716233"/>
                  </a:lnTo>
                  <a:lnTo>
                    <a:pt x="2544249" y="843563"/>
                  </a:lnTo>
                  <a:lnTo>
                    <a:pt x="2601252" y="775919"/>
                  </a:lnTo>
                  <a:lnTo>
                    <a:pt x="2660156" y="831626"/>
                  </a:lnTo>
                  <a:lnTo>
                    <a:pt x="2717159" y="843563"/>
                  </a:lnTo>
                  <a:lnTo>
                    <a:pt x="2776063" y="847542"/>
                  </a:lnTo>
                  <a:lnTo>
                    <a:pt x="2834966" y="847542"/>
                  </a:lnTo>
                  <a:lnTo>
                    <a:pt x="2890069" y="767961"/>
                  </a:lnTo>
                  <a:lnTo>
                    <a:pt x="2948973" y="815710"/>
                  </a:lnTo>
                  <a:lnTo>
                    <a:pt x="3005976" y="915187"/>
                  </a:lnTo>
                  <a:lnTo>
                    <a:pt x="3064879" y="986810"/>
                  </a:lnTo>
                  <a:lnTo>
                    <a:pt x="3121883" y="1022622"/>
                  </a:lnTo>
                  <a:lnTo>
                    <a:pt x="3180786" y="962935"/>
                  </a:lnTo>
                  <a:lnTo>
                    <a:pt x="3239690" y="947019"/>
                  </a:lnTo>
                  <a:lnTo>
                    <a:pt x="3296693" y="935082"/>
                  </a:lnTo>
                  <a:lnTo>
                    <a:pt x="3355597" y="974873"/>
                  </a:lnTo>
                  <a:lnTo>
                    <a:pt x="3412600" y="947019"/>
                  </a:lnTo>
                  <a:lnTo>
                    <a:pt x="3471503" y="871417"/>
                  </a:lnTo>
                  <a:lnTo>
                    <a:pt x="3530407" y="843563"/>
                  </a:lnTo>
                  <a:lnTo>
                    <a:pt x="3583610" y="851521"/>
                  </a:lnTo>
                  <a:lnTo>
                    <a:pt x="3642513" y="931103"/>
                  </a:lnTo>
                  <a:lnTo>
                    <a:pt x="3699517" y="863459"/>
                  </a:lnTo>
                  <a:lnTo>
                    <a:pt x="3758420" y="716233"/>
                  </a:lnTo>
                  <a:lnTo>
                    <a:pt x="3815424" y="604819"/>
                  </a:lnTo>
                  <a:lnTo>
                    <a:pt x="3874327" y="541154"/>
                  </a:lnTo>
                  <a:lnTo>
                    <a:pt x="3933230" y="513300"/>
                  </a:lnTo>
                  <a:lnTo>
                    <a:pt x="3990234" y="588902"/>
                  </a:lnTo>
                  <a:lnTo>
                    <a:pt x="4049137" y="549112"/>
                  </a:lnTo>
                  <a:lnTo>
                    <a:pt x="4106141" y="477488"/>
                  </a:lnTo>
                  <a:lnTo>
                    <a:pt x="4165044" y="493405"/>
                  </a:lnTo>
                  <a:lnTo>
                    <a:pt x="4223948" y="553091"/>
                  </a:lnTo>
                  <a:lnTo>
                    <a:pt x="4277151" y="549112"/>
                  </a:lnTo>
                  <a:lnTo>
                    <a:pt x="4336054" y="553091"/>
                  </a:lnTo>
                  <a:lnTo>
                    <a:pt x="4393057" y="612777"/>
                  </a:lnTo>
                  <a:lnTo>
                    <a:pt x="4451961" y="596861"/>
                  </a:lnTo>
                  <a:lnTo>
                    <a:pt x="4508964" y="620735"/>
                  </a:lnTo>
                  <a:lnTo>
                    <a:pt x="4567868" y="668484"/>
                  </a:lnTo>
                  <a:lnTo>
                    <a:pt x="4626771" y="624714"/>
                  </a:lnTo>
                  <a:lnTo>
                    <a:pt x="4683775" y="716233"/>
                  </a:lnTo>
                  <a:lnTo>
                    <a:pt x="4742678" y="704296"/>
                  </a:lnTo>
                  <a:lnTo>
                    <a:pt x="4799681" y="752044"/>
                  </a:lnTo>
                  <a:lnTo>
                    <a:pt x="4858585" y="883354"/>
                  </a:lnTo>
                  <a:lnTo>
                    <a:pt x="4917488" y="843563"/>
                  </a:lnTo>
                  <a:lnTo>
                    <a:pt x="4970691" y="819689"/>
                  </a:lnTo>
                  <a:lnTo>
                    <a:pt x="5029595" y="859479"/>
                  </a:lnTo>
                  <a:lnTo>
                    <a:pt x="5086598" y="756024"/>
                  </a:lnTo>
                  <a:lnTo>
                    <a:pt x="5145502" y="692358"/>
                  </a:lnTo>
                  <a:lnTo>
                    <a:pt x="5202505" y="708275"/>
                  </a:lnTo>
                  <a:lnTo>
                    <a:pt x="5261408" y="767961"/>
                  </a:lnTo>
                  <a:lnTo>
                    <a:pt x="5320312" y="767961"/>
                  </a:lnTo>
                  <a:lnTo>
                    <a:pt x="5377315" y="807752"/>
                  </a:lnTo>
                  <a:lnTo>
                    <a:pt x="5436219" y="732149"/>
                  </a:lnTo>
                  <a:lnTo>
                    <a:pt x="5493222" y="740107"/>
                  </a:lnTo>
                  <a:lnTo>
                    <a:pt x="5552126" y="799793"/>
                  </a:lnTo>
                  <a:lnTo>
                    <a:pt x="5611029" y="923145"/>
                  </a:lnTo>
                  <a:lnTo>
                    <a:pt x="5666132" y="879375"/>
                  </a:lnTo>
                  <a:lnTo>
                    <a:pt x="5725036" y="911207"/>
                  </a:lnTo>
                  <a:lnTo>
                    <a:pt x="5782039" y="911207"/>
                  </a:lnTo>
                  <a:lnTo>
                    <a:pt x="5840943" y="978852"/>
                  </a:lnTo>
                  <a:lnTo>
                    <a:pt x="5897946" y="1034559"/>
                  </a:lnTo>
                  <a:lnTo>
                    <a:pt x="5956849" y="1010684"/>
                  </a:lnTo>
                  <a:lnTo>
                    <a:pt x="6015753" y="982831"/>
                  </a:lnTo>
                  <a:lnTo>
                    <a:pt x="6072756" y="931103"/>
                  </a:lnTo>
                  <a:lnTo>
                    <a:pt x="6131660" y="779898"/>
                  </a:lnTo>
                  <a:lnTo>
                    <a:pt x="6188663" y="640630"/>
                  </a:lnTo>
                  <a:lnTo>
                    <a:pt x="6247566" y="664505"/>
                  </a:lnTo>
                  <a:lnTo>
                    <a:pt x="6306470" y="668484"/>
                  </a:lnTo>
                  <a:lnTo>
                    <a:pt x="6359673" y="644609"/>
                  </a:lnTo>
                  <a:lnTo>
                    <a:pt x="6418576" y="716233"/>
                  </a:lnTo>
                  <a:lnTo>
                    <a:pt x="6475580" y="716233"/>
                  </a:lnTo>
                  <a:lnTo>
                    <a:pt x="6534483" y="760003"/>
                  </a:lnTo>
                  <a:lnTo>
                    <a:pt x="6591487" y="708275"/>
                  </a:lnTo>
                  <a:lnTo>
                    <a:pt x="6650390" y="752044"/>
                  </a:lnTo>
                  <a:lnTo>
                    <a:pt x="6709294" y="756024"/>
                  </a:lnTo>
                  <a:lnTo>
                    <a:pt x="6766297" y="692358"/>
                  </a:lnTo>
                  <a:lnTo>
                    <a:pt x="6825200" y="696337"/>
                  </a:lnTo>
                  <a:lnTo>
                    <a:pt x="6882204" y="676442"/>
                  </a:lnTo>
                  <a:lnTo>
                    <a:pt x="6941107" y="604819"/>
                  </a:lnTo>
                  <a:lnTo>
                    <a:pt x="7000011" y="493405"/>
                  </a:lnTo>
                  <a:lnTo>
                    <a:pt x="7053214" y="501363"/>
                  </a:lnTo>
                  <a:lnTo>
                    <a:pt x="7112117" y="489426"/>
                  </a:lnTo>
                  <a:lnTo>
                    <a:pt x="7169121" y="445656"/>
                  </a:lnTo>
                  <a:lnTo>
                    <a:pt x="7228024" y="473509"/>
                  </a:lnTo>
                  <a:lnTo>
                    <a:pt x="7285027" y="481467"/>
                  </a:lnTo>
                  <a:lnTo>
                    <a:pt x="7343931" y="481467"/>
                  </a:lnTo>
                  <a:lnTo>
                    <a:pt x="7402834" y="437698"/>
                  </a:lnTo>
                </a:path>
              </a:pathLst>
            </a:custGeom>
            <a:ln w="25746" cap="flat">
              <a:solidFill>
                <a:srgbClr val="7F7F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l17"/>
            <p:cNvSpPr/>
            <p:nvPr/>
          </p:nvSpPr>
          <p:spPr>
            <a:xfrm>
              <a:off x="852326" y="1315951"/>
              <a:ext cx="7402834" cy="2077076"/>
            </a:xfrm>
            <a:custGeom>
              <a:avLst/>
              <a:gdLst/>
              <a:ahLst/>
              <a:cxnLst/>
              <a:rect l="0" t="0" r="0" b="0"/>
              <a:pathLst>
                <a:path w="7402834" h="2077076">
                  <a:moveTo>
                    <a:pt x="0" y="895291"/>
                  </a:moveTo>
                  <a:lnTo>
                    <a:pt x="58903" y="943040"/>
                  </a:lnTo>
                  <a:lnTo>
                    <a:pt x="114006" y="863459"/>
                  </a:lnTo>
                  <a:lnTo>
                    <a:pt x="172910" y="752044"/>
                  </a:lnTo>
                  <a:lnTo>
                    <a:pt x="229913" y="652568"/>
                  </a:lnTo>
                  <a:lnTo>
                    <a:pt x="288816" y="612777"/>
                  </a:lnTo>
                  <a:lnTo>
                    <a:pt x="345820" y="592882"/>
                  </a:lnTo>
                  <a:lnTo>
                    <a:pt x="404723" y="600840"/>
                  </a:lnTo>
                  <a:lnTo>
                    <a:pt x="463627" y="155183"/>
                  </a:lnTo>
                  <a:lnTo>
                    <a:pt x="520630" y="0"/>
                  </a:lnTo>
                  <a:lnTo>
                    <a:pt x="579534" y="334242"/>
                  </a:lnTo>
                  <a:lnTo>
                    <a:pt x="636537" y="1046496"/>
                  </a:lnTo>
                  <a:lnTo>
                    <a:pt x="695440" y="1014663"/>
                  </a:lnTo>
                  <a:lnTo>
                    <a:pt x="754344" y="927124"/>
                  </a:lnTo>
                  <a:lnTo>
                    <a:pt x="807547" y="1050475"/>
                  </a:lnTo>
                  <a:lnTo>
                    <a:pt x="866450" y="1106182"/>
                  </a:lnTo>
                  <a:lnTo>
                    <a:pt x="923454" y="1237492"/>
                  </a:lnTo>
                  <a:lnTo>
                    <a:pt x="982357" y="1293199"/>
                  </a:lnTo>
                  <a:lnTo>
                    <a:pt x="1039361" y="1400634"/>
                  </a:lnTo>
                  <a:lnTo>
                    <a:pt x="1098264" y="1492152"/>
                  </a:lnTo>
                  <a:lnTo>
                    <a:pt x="1157167" y="1539901"/>
                  </a:lnTo>
                  <a:lnTo>
                    <a:pt x="1214171" y="1583671"/>
                  </a:lnTo>
                  <a:lnTo>
                    <a:pt x="1273074" y="1687127"/>
                  </a:lnTo>
                  <a:lnTo>
                    <a:pt x="1330078" y="1508069"/>
                  </a:lnTo>
                  <a:lnTo>
                    <a:pt x="1388981" y="1611524"/>
                  </a:lnTo>
                  <a:lnTo>
                    <a:pt x="1447885" y="1619483"/>
                  </a:lnTo>
                  <a:lnTo>
                    <a:pt x="1501088" y="1563776"/>
                  </a:lnTo>
                  <a:lnTo>
                    <a:pt x="1559991" y="1631420"/>
                  </a:lnTo>
                  <a:lnTo>
                    <a:pt x="1616994" y="1615504"/>
                  </a:lnTo>
                  <a:lnTo>
                    <a:pt x="1675898" y="1703043"/>
                  </a:lnTo>
                  <a:lnTo>
                    <a:pt x="1732901" y="1802520"/>
                  </a:lnTo>
                  <a:lnTo>
                    <a:pt x="1791805" y="1866185"/>
                  </a:lnTo>
                  <a:lnTo>
                    <a:pt x="1850708" y="1878122"/>
                  </a:lnTo>
                  <a:lnTo>
                    <a:pt x="1907712" y="1898018"/>
                  </a:lnTo>
                  <a:lnTo>
                    <a:pt x="1966615" y="1810478"/>
                  </a:lnTo>
                  <a:lnTo>
                    <a:pt x="2023618" y="1695085"/>
                  </a:lnTo>
                  <a:lnTo>
                    <a:pt x="2082522" y="1707022"/>
                  </a:lnTo>
                  <a:lnTo>
                    <a:pt x="2141425" y="1687127"/>
                  </a:lnTo>
                  <a:lnTo>
                    <a:pt x="2194628" y="1647336"/>
                  </a:lnTo>
                  <a:lnTo>
                    <a:pt x="2253532" y="1726918"/>
                  </a:lnTo>
                  <a:lnTo>
                    <a:pt x="2310535" y="1766708"/>
                  </a:lnTo>
                  <a:lnTo>
                    <a:pt x="2369439" y="1675190"/>
                  </a:lnTo>
                  <a:lnTo>
                    <a:pt x="2426442" y="1766708"/>
                  </a:lnTo>
                  <a:lnTo>
                    <a:pt x="2485345" y="1810478"/>
                  </a:lnTo>
                  <a:lnTo>
                    <a:pt x="2544249" y="1786604"/>
                  </a:lnTo>
                  <a:lnTo>
                    <a:pt x="2601252" y="1802520"/>
                  </a:lnTo>
                  <a:lnTo>
                    <a:pt x="2660156" y="1671211"/>
                  </a:lnTo>
                  <a:lnTo>
                    <a:pt x="2717159" y="1794562"/>
                  </a:lnTo>
                  <a:lnTo>
                    <a:pt x="2776063" y="1882102"/>
                  </a:lnTo>
                  <a:lnTo>
                    <a:pt x="2834966" y="1894039"/>
                  </a:lnTo>
                  <a:lnTo>
                    <a:pt x="2890069" y="1850269"/>
                  </a:lnTo>
                  <a:lnTo>
                    <a:pt x="2948973" y="1890060"/>
                  </a:lnTo>
                  <a:lnTo>
                    <a:pt x="3005976" y="1901997"/>
                  </a:lnTo>
                  <a:lnTo>
                    <a:pt x="3064879" y="1933829"/>
                  </a:lnTo>
                  <a:lnTo>
                    <a:pt x="3121883" y="2033306"/>
                  </a:lnTo>
                  <a:lnTo>
                    <a:pt x="3180786" y="2045244"/>
                  </a:lnTo>
                  <a:lnTo>
                    <a:pt x="3239690" y="2057181"/>
                  </a:lnTo>
                  <a:lnTo>
                    <a:pt x="3296693" y="2077076"/>
                  </a:lnTo>
                  <a:lnTo>
                    <a:pt x="3355597" y="2077076"/>
                  </a:lnTo>
                  <a:lnTo>
                    <a:pt x="3412600" y="2061160"/>
                  </a:lnTo>
                  <a:lnTo>
                    <a:pt x="3471503" y="2017390"/>
                  </a:lnTo>
                  <a:lnTo>
                    <a:pt x="3530407" y="2041264"/>
                  </a:lnTo>
                  <a:lnTo>
                    <a:pt x="3583610" y="2029327"/>
                  </a:lnTo>
                  <a:lnTo>
                    <a:pt x="3642513" y="2077076"/>
                  </a:lnTo>
                  <a:lnTo>
                    <a:pt x="3699517" y="1961683"/>
                  </a:lnTo>
                  <a:lnTo>
                    <a:pt x="3758420" y="1842311"/>
                  </a:lnTo>
                  <a:lnTo>
                    <a:pt x="3815424" y="1862206"/>
                  </a:lnTo>
                  <a:lnTo>
                    <a:pt x="3874327" y="1818436"/>
                  </a:lnTo>
                  <a:lnTo>
                    <a:pt x="3933230" y="1866185"/>
                  </a:lnTo>
                  <a:lnTo>
                    <a:pt x="3990234" y="1913934"/>
                  </a:lnTo>
                  <a:lnTo>
                    <a:pt x="4049137" y="1905976"/>
                  </a:lnTo>
                  <a:lnTo>
                    <a:pt x="4106141" y="1846290"/>
                  </a:lnTo>
                  <a:lnTo>
                    <a:pt x="4165044" y="1894039"/>
                  </a:lnTo>
                  <a:lnTo>
                    <a:pt x="4223948" y="1909955"/>
                  </a:lnTo>
                  <a:lnTo>
                    <a:pt x="4277151" y="1854248"/>
                  </a:lnTo>
                  <a:lnTo>
                    <a:pt x="4336054" y="1878122"/>
                  </a:lnTo>
                  <a:lnTo>
                    <a:pt x="4393057" y="1929850"/>
                  </a:lnTo>
                  <a:lnTo>
                    <a:pt x="4451961" y="1898018"/>
                  </a:lnTo>
                  <a:lnTo>
                    <a:pt x="4508964" y="1854248"/>
                  </a:lnTo>
                  <a:lnTo>
                    <a:pt x="4567868" y="1905976"/>
                  </a:lnTo>
                  <a:lnTo>
                    <a:pt x="4626771" y="1842311"/>
                  </a:lnTo>
                  <a:lnTo>
                    <a:pt x="4683775" y="1874143"/>
                  </a:lnTo>
                  <a:lnTo>
                    <a:pt x="4742678" y="1901997"/>
                  </a:lnTo>
                  <a:lnTo>
                    <a:pt x="4799681" y="1850269"/>
                  </a:lnTo>
                  <a:lnTo>
                    <a:pt x="4858585" y="1985557"/>
                  </a:lnTo>
                  <a:lnTo>
                    <a:pt x="4917488" y="1905976"/>
                  </a:lnTo>
                  <a:lnTo>
                    <a:pt x="4970691" y="1925871"/>
                  </a:lnTo>
                  <a:lnTo>
                    <a:pt x="5029595" y="1898018"/>
                  </a:lnTo>
                  <a:lnTo>
                    <a:pt x="5086598" y="1854248"/>
                  </a:lnTo>
                  <a:lnTo>
                    <a:pt x="5145502" y="1778646"/>
                  </a:lnTo>
                  <a:lnTo>
                    <a:pt x="5202505" y="1774667"/>
                  </a:lnTo>
                  <a:lnTo>
                    <a:pt x="5261408" y="1770687"/>
                  </a:lnTo>
                  <a:lnTo>
                    <a:pt x="5320312" y="1798541"/>
                  </a:lnTo>
                  <a:lnTo>
                    <a:pt x="5377315" y="1782625"/>
                  </a:lnTo>
                  <a:lnTo>
                    <a:pt x="5436219" y="1738855"/>
                  </a:lnTo>
                  <a:lnTo>
                    <a:pt x="5493222" y="1695085"/>
                  </a:lnTo>
                  <a:lnTo>
                    <a:pt x="5552126" y="1774667"/>
                  </a:lnTo>
                  <a:lnTo>
                    <a:pt x="5611029" y="1818436"/>
                  </a:lnTo>
                  <a:lnTo>
                    <a:pt x="5666132" y="1862206"/>
                  </a:lnTo>
                  <a:lnTo>
                    <a:pt x="5725036" y="1874143"/>
                  </a:lnTo>
                  <a:lnTo>
                    <a:pt x="5782039" y="1846290"/>
                  </a:lnTo>
                  <a:lnTo>
                    <a:pt x="5840943" y="1937809"/>
                  </a:lnTo>
                  <a:lnTo>
                    <a:pt x="5897946" y="1945767"/>
                  </a:lnTo>
                  <a:lnTo>
                    <a:pt x="5956849" y="1917913"/>
                  </a:lnTo>
                  <a:lnTo>
                    <a:pt x="6015753" y="1901997"/>
                  </a:lnTo>
                  <a:lnTo>
                    <a:pt x="6072756" y="1846290"/>
                  </a:lnTo>
                  <a:lnTo>
                    <a:pt x="6131660" y="1687127"/>
                  </a:lnTo>
                  <a:lnTo>
                    <a:pt x="6188663" y="1663252"/>
                  </a:lnTo>
                  <a:lnTo>
                    <a:pt x="6247566" y="1667232"/>
                  </a:lnTo>
                  <a:lnTo>
                    <a:pt x="6306470" y="1687127"/>
                  </a:lnTo>
                  <a:lnTo>
                    <a:pt x="6359673" y="1659273"/>
                  </a:lnTo>
                  <a:lnTo>
                    <a:pt x="6418576" y="1691106"/>
                  </a:lnTo>
                  <a:lnTo>
                    <a:pt x="6475580" y="1711001"/>
                  </a:lnTo>
                  <a:lnTo>
                    <a:pt x="6534483" y="1683148"/>
                  </a:lnTo>
                  <a:lnTo>
                    <a:pt x="6591487" y="1707022"/>
                  </a:lnTo>
                  <a:lnTo>
                    <a:pt x="6650390" y="1722939"/>
                  </a:lnTo>
                  <a:lnTo>
                    <a:pt x="6709294" y="1675190"/>
                  </a:lnTo>
                  <a:lnTo>
                    <a:pt x="6766297" y="1659273"/>
                  </a:lnTo>
                  <a:lnTo>
                    <a:pt x="6825200" y="1603566"/>
                  </a:lnTo>
                  <a:lnTo>
                    <a:pt x="6882204" y="1611524"/>
                  </a:lnTo>
                  <a:lnTo>
                    <a:pt x="6941107" y="1512048"/>
                  </a:lnTo>
                  <a:lnTo>
                    <a:pt x="7000011" y="1436445"/>
                  </a:lnTo>
                  <a:lnTo>
                    <a:pt x="7053214" y="1428487"/>
                  </a:lnTo>
                  <a:lnTo>
                    <a:pt x="7112117" y="1356864"/>
                  </a:lnTo>
                  <a:lnTo>
                    <a:pt x="7169121" y="1384717"/>
                  </a:lnTo>
                  <a:lnTo>
                    <a:pt x="7228024" y="1348906"/>
                  </a:lnTo>
                  <a:lnTo>
                    <a:pt x="7285027" y="1329010"/>
                  </a:lnTo>
                  <a:lnTo>
                    <a:pt x="7343931" y="1352885"/>
                  </a:lnTo>
                  <a:lnTo>
                    <a:pt x="7402834" y="1293199"/>
                  </a:lnTo>
                </a:path>
              </a:pathLst>
            </a:custGeom>
            <a:ln w="25746" cap="flat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t18"/>
            <p:cNvSpPr/>
            <p:nvPr/>
          </p:nvSpPr>
          <p:spPr>
            <a:xfrm>
              <a:off x="8238927" y="3110195"/>
              <a:ext cx="32467" cy="32467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  <a:ln w="21600" cap="rnd">
              <a:solidFill>
                <a:srgbClr val="2875A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pt19"/>
            <p:cNvSpPr/>
            <p:nvPr/>
          </p:nvSpPr>
          <p:spPr>
            <a:xfrm>
              <a:off x="8238927" y="3197735"/>
              <a:ext cx="32467" cy="32467"/>
            </a:xfrm>
            <a:prstGeom prst="ellipse">
              <a:avLst/>
            </a:prstGeom>
            <a:solidFill>
              <a:srgbClr val="E67A17">
                <a:alpha val="100000"/>
              </a:srgbClr>
            </a:solidFill>
            <a:ln w="21600" cap="rnd">
              <a:solidFill>
                <a:srgbClr val="E67A17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pt20"/>
            <p:cNvSpPr/>
            <p:nvPr/>
          </p:nvSpPr>
          <p:spPr>
            <a:xfrm>
              <a:off x="8238927" y="2779932"/>
              <a:ext cx="32467" cy="32467"/>
            </a:xfrm>
            <a:prstGeom prst="ellipse">
              <a:avLst/>
            </a:prstGeom>
            <a:solidFill>
              <a:srgbClr val="7F7F7F">
                <a:alpha val="100000"/>
              </a:srgbClr>
            </a:solidFill>
            <a:ln w="21600" cap="rnd">
              <a:solidFill>
                <a:srgbClr val="7F7F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pt21"/>
            <p:cNvSpPr/>
            <p:nvPr/>
          </p:nvSpPr>
          <p:spPr>
            <a:xfrm>
              <a:off x="8238927" y="2592916"/>
              <a:ext cx="32467" cy="3246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216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tx22"/>
            <p:cNvSpPr/>
            <p:nvPr/>
          </p:nvSpPr>
          <p:spPr>
            <a:xfrm>
              <a:off x="8305378" y="3028546"/>
              <a:ext cx="176547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2.2</a:t>
              </a:r>
            </a:p>
          </p:txBody>
        </p:sp>
        <p:sp>
          <p:nvSpPr>
            <p:cNvPr id="24" name="tx23"/>
            <p:cNvSpPr/>
            <p:nvPr/>
          </p:nvSpPr>
          <p:spPr>
            <a:xfrm>
              <a:off x="8305385" y="3218574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1.9</a:t>
              </a:r>
            </a:p>
          </p:txBody>
        </p:sp>
        <p:sp>
          <p:nvSpPr>
            <p:cNvPr id="25" name="tx24"/>
            <p:cNvSpPr/>
            <p:nvPr/>
          </p:nvSpPr>
          <p:spPr>
            <a:xfrm>
              <a:off x="8305385" y="2696696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7F7F7F">
                      <a:alpha val="100000"/>
                    </a:srgbClr>
                  </a:solidFill>
                  <a:latin typeface="Arial"/>
                  <a:cs typeface="Arial"/>
                </a:rPr>
                <a:t>3.0</a:t>
              </a:r>
            </a:p>
          </p:txBody>
        </p:sp>
        <p:sp>
          <p:nvSpPr>
            <p:cNvPr id="26" name="tx25"/>
            <p:cNvSpPr/>
            <p:nvPr/>
          </p:nvSpPr>
          <p:spPr>
            <a:xfrm>
              <a:off x="8305385" y="2509684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960909">
                      <a:alpha val="100000"/>
                    </a:srgbClr>
                  </a:solidFill>
                  <a:latin typeface="Arial"/>
                  <a:cs typeface="Arial"/>
                </a:rPr>
                <a:t>3.5</a:t>
              </a:r>
            </a:p>
          </p:txBody>
        </p:sp>
        <p:sp>
          <p:nvSpPr>
            <p:cNvPr id="27" name="pl26"/>
            <p:cNvSpPr/>
            <p:nvPr/>
          </p:nvSpPr>
          <p:spPr>
            <a:xfrm>
              <a:off x="852326" y="1204536"/>
              <a:ext cx="0" cy="2785351"/>
            </a:xfrm>
            <a:custGeom>
              <a:avLst/>
              <a:gdLst/>
              <a:ahLst/>
              <a:cxnLst/>
              <a:rect l="0" t="0" r="0" b="0"/>
              <a:pathLst>
                <a:path h="2785351">
                  <a:moveTo>
                    <a:pt x="0" y="2785351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tx27"/>
            <p:cNvSpPr/>
            <p:nvPr/>
          </p:nvSpPr>
          <p:spPr>
            <a:xfrm>
              <a:off x="727169" y="3942462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29" name="tx28"/>
            <p:cNvSpPr/>
            <p:nvPr/>
          </p:nvSpPr>
          <p:spPr>
            <a:xfrm>
              <a:off x="727169" y="3546142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30" name="tx29"/>
            <p:cNvSpPr/>
            <p:nvPr/>
          </p:nvSpPr>
          <p:spPr>
            <a:xfrm>
              <a:off x="727169" y="3148234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31" name="tx30"/>
            <p:cNvSpPr/>
            <p:nvPr/>
          </p:nvSpPr>
          <p:spPr>
            <a:xfrm>
              <a:off x="727169" y="2748740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</a:t>
              </a:r>
            </a:p>
          </p:txBody>
        </p:sp>
        <p:sp>
          <p:nvSpPr>
            <p:cNvPr id="32" name="tx31"/>
            <p:cNvSpPr/>
            <p:nvPr/>
          </p:nvSpPr>
          <p:spPr>
            <a:xfrm>
              <a:off x="727169" y="2352817"/>
              <a:ext cx="70631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</a:t>
              </a:r>
            </a:p>
          </p:txBody>
        </p:sp>
        <p:sp>
          <p:nvSpPr>
            <p:cNvPr id="33" name="tx32"/>
            <p:cNvSpPr/>
            <p:nvPr/>
          </p:nvSpPr>
          <p:spPr>
            <a:xfrm>
              <a:off x="727169" y="1954512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34" name="tx33"/>
            <p:cNvSpPr/>
            <p:nvPr/>
          </p:nvSpPr>
          <p:spPr>
            <a:xfrm>
              <a:off x="727169" y="1555017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6</a:t>
              </a:r>
            </a:p>
          </p:txBody>
        </p:sp>
        <p:sp>
          <p:nvSpPr>
            <p:cNvPr id="35" name="tx34"/>
            <p:cNvSpPr/>
            <p:nvPr/>
          </p:nvSpPr>
          <p:spPr>
            <a:xfrm>
              <a:off x="727169" y="1160285"/>
              <a:ext cx="70631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7</a:t>
              </a:r>
            </a:p>
          </p:txBody>
        </p:sp>
        <p:sp>
          <p:nvSpPr>
            <p:cNvPr id="36" name="pl35"/>
            <p:cNvSpPr/>
            <p:nvPr/>
          </p:nvSpPr>
          <p:spPr>
            <a:xfrm>
              <a:off x="852326" y="3989888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36"/>
            <p:cNvSpPr/>
            <p:nvPr/>
          </p:nvSpPr>
          <p:spPr>
            <a:xfrm>
              <a:off x="852326" y="3591981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37"/>
            <p:cNvSpPr/>
            <p:nvPr/>
          </p:nvSpPr>
          <p:spPr>
            <a:xfrm>
              <a:off x="852326" y="3194073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38"/>
            <p:cNvSpPr/>
            <p:nvPr/>
          </p:nvSpPr>
          <p:spPr>
            <a:xfrm>
              <a:off x="852326" y="2796166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9"/>
            <p:cNvSpPr/>
            <p:nvPr/>
          </p:nvSpPr>
          <p:spPr>
            <a:xfrm>
              <a:off x="852326" y="2398259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40"/>
            <p:cNvSpPr/>
            <p:nvPr/>
          </p:nvSpPr>
          <p:spPr>
            <a:xfrm>
              <a:off x="852326" y="2000351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41"/>
            <p:cNvSpPr/>
            <p:nvPr/>
          </p:nvSpPr>
          <p:spPr>
            <a:xfrm>
              <a:off x="852326" y="1602444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42"/>
            <p:cNvSpPr/>
            <p:nvPr/>
          </p:nvSpPr>
          <p:spPr>
            <a:xfrm>
              <a:off x="852326" y="1204536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43"/>
            <p:cNvSpPr/>
            <p:nvPr/>
          </p:nvSpPr>
          <p:spPr>
            <a:xfrm>
              <a:off x="852326" y="3989888"/>
              <a:ext cx="7683633" cy="0"/>
            </a:xfrm>
            <a:custGeom>
              <a:avLst/>
              <a:gdLst/>
              <a:ahLst/>
              <a:cxnLst/>
              <a:rect l="0" t="0" r="0" b="0"/>
              <a:pathLst>
                <a:path w="7683633">
                  <a:moveTo>
                    <a:pt x="0" y="0"/>
                  </a:moveTo>
                  <a:lnTo>
                    <a:pt x="7683633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44"/>
            <p:cNvSpPr/>
            <p:nvPr/>
          </p:nvSpPr>
          <p:spPr>
            <a:xfrm>
              <a:off x="852326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l45"/>
            <p:cNvSpPr/>
            <p:nvPr/>
          </p:nvSpPr>
          <p:spPr>
            <a:xfrm>
              <a:off x="2241308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pl46"/>
            <p:cNvSpPr/>
            <p:nvPr/>
          </p:nvSpPr>
          <p:spPr>
            <a:xfrm>
              <a:off x="3628389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pl47"/>
            <p:cNvSpPr/>
            <p:nvPr/>
          </p:nvSpPr>
          <p:spPr>
            <a:xfrm>
              <a:off x="5017371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pl48"/>
            <p:cNvSpPr/>
            <p:nvPr/>
          </p:nvSpPr>
          <p:spPr>
            <a:xfrm>
              <a:off x="6404452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" name="pl49"/>
            <p:cNvSpPr/>
            <p:nvPr/>
          </p:nvSpPr>
          <p:spPr>
            <a:xfrm>
              <a:off x="7793434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" name="tx50"/>
            <p:cNvSpPr/>
            <p:nvPr/>
          </p:nvSpPr>
          <p:spPr>
            <a:xfrm>
              <a:off x="591040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2008</a:t>
              </a:r>
            </a:p>
          </p:txBody>
        </p:sp>
        <p:sp>
          <p:nvSpPr>
            <p:cNvPr id="52" name="tx51"/>
            <p:cNvSpPr/>
            <p:nvPr/>
          </p:nvSpPr>
          <p:spPr>
            <a:xfrm>
              <a:off x="1980021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2010</a:t>
              </a:r>
            </a:p>
          </p:txBody>
        </p:sp>
        <p:sp>
          <p:nvSpPr>
            <p:cNvPr id="53" name="tx52"/>
            <p:cNvSpPr/>
            <p:nvPr/>
          </p:nvSpPr>
          <p:spPr>
            <a:xfrm>
              <a:off x="3367103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2012</a:t>
              </a:r>
            </a:p>
          </p:txBody>
        </p:sp>
        <p:sp>
          <p:nvSpPr>
            <p:cNvPr id="54" name="tx53"/>
            <p:cNvSpPr/>
            <p:nvPr/>
          </p:nvSpPr>
          <p:spPr>
            <a:xfrm>
              <a:off x="4756084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2014</a:t>
              </a:r>
            </a:p>
          </p:txBody>
        </p:sp>
        <p:sp>
          <p:nvSpPr>
            <p:cNvPr id="55" name="tx54"/>
            <p:cNvSpPr/>
            <p:nvPr/>
          </p:nvSpPr>
          <p:spPr>
            <a:xfrm>
              <a:off x="6143166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2016</a:t>
              </a:r>
            </a:p>
          </p:txBody>
        </p:sp>
        <p:sp>
          <p:nvSpPr>
            <p:cNvPr id="56" name="tx55"/>
            <p:cNvSpPr/>
            <p:nvPr/>
          </p:nvSpPr>
          <p:spPr>
            <a:xfrm>
              <a:off x="7532148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2018</a:t>
              </a:r>
            </a:p>
          </p:txBody>
        </p:sp>
        <p:sp>
          <p:nvSpPr>
            <p:cNvPr id="57" name="tx56"/>
            <p:cNvSpPr/>
            <p:nvPr/>
          </p:nvSpPr>
          <p:spPr>
            <a:xfrm rot="-5400000">
              <a:off x="335569" y="2550976"/>
              <a:ext cx="437678" cy="9247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Percent</a:t>
              </a:r>
            </a:p>
          </p:txBody>
        </p:sp>
        <p:sp>
          <p:nvSpPr>
            <p:cNvPr id="58" name="rc57"/>
            <p:cNvSpPr/>
            <p:nvPr/>
          </p:nvSpPr>
          <p:spPr>
            <a:xfrm>
              <a:off x="6264236" y="3402371"/>
              <a:ext cx="2238356" cy="617964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9" name="rc58"/>
            <p:cNvSpPr/>
            <p:nvPr/>
          </p:nvSpPr>
          <p:spPr>
            <a:xfrm>
              <a:off x="6336236" y="3529235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0" name="pl59"/>
            <p:cNvSpPr/>
            <p:nvPr/>
          </p:nvSpPr>
          <p:spPr>
            <a:xfrm>
              <a:off x="6336236" y="358162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1" name="rc60"/>
            <p:cNvSpPr/>
            <p:nvPr/>
          </p:nvSpPr>
          <p:spPr>
            <a:xfrm>
              <a:off x="6336236" y="3634010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2" name="pl61"/>
            <p:cNvSpPr/>
            <p:nvPr/>
          </p:nvSpPr>
          <p:spPr>
            <a:xfrm>
              <a:off x="6336236" y="368639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3" name="rc62"/>
            <p:cNvSpPr/>
            <p:nvPr/>
          </p:nvSpPr>
          <p:spPr>
            <a:xfrm>
              <a:off x="6336236" y="3738785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4" name="pl63"/>
            <p:cNvSpPr/>
            <p:nvPr/>
          </p:nvSpPr>
          <p:spPr>
            <a:xfrm>
              <a:off x="6336236" y="379117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5" name="rc64"/>
            <p:cNvSpPr/>
            <p:nvPr/>
          </p:nvSpPr>
          <p:spPr>
            <a:xfrm>
              <a:off x="6336236" y="3843560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6" name="pl65"/>
            <p:cNvSpPr/>
            <p:nvPr/>
          </p:nvSpPr>
          <p:spPr>
            <a:xfrm>
              <a:off x="6336236" y="389594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7" name="tx66"/>
            <p:cNvSpPr/>
            <p:nvPr/>
          </p:nvSpPr>
          <p:spPr>
            <a:xfrm>
              <a:off x="6254186" y="1746991"/>
              <a:ext cx="868102" cy="1180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 dirty="0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3-Mo Treasury</a:t>
              </a:r>
            </a:p>
          </p:txBody>
        </p:sp>
        <p:sp>
          <p:nvSpPr>
            <p:cNvPr id="68" name="tx67"/>
            <p:cNvSpPr/>
            <p:nvPr/>
          </p:nvSpPr>
          <p:spPr>
            <a:xfrm>
              <a:off x="6254186" y="1896682"/>
              <a:ext cx="1517240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Effective Fed Funds Rate</a:t>
              </a:r>
            </a:p>
          </p:txBody>
        </p:sp>
        <p:sp>
          <p:nvSpPr>
            <p:cNvPr id="69" name="tx68"/>
            <p:cNvSpPr/>
            <p:nvPr/>
          </p:nvSpPr>
          <p:spPr>
            <a:xfrm>
              <a:off x="6254186" y="2022362"/>
              <a:ext cx="889496" cy="1180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7F7F7F">
                      <a:alpha val="100000"/>
                    </a:srgbClr>
                  </a:solidFill>
                  <a:latin typeface="Arial"/>
                  <a:cs typeface="Arial"/>
                </a:rPr>
                <a:t>10-Yr Treasury</a:t>
              </a:r>
            </a:p>
          </p:txBody>
        </p:sp>
        <p:sp>
          <p:nvSpPr>
            <p:cNvPr id="70" name="tx69"/>
            <p:cNvSpPr/>
            <p:nvPr/>
          </p:nvSpPr>
          <p:spPr>
            <a:xfrm>
              <a:off x="6254186" y="2172053"/>
              <a:ext cx="2123901" cy="11747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960909">
                      <a:alpha val="100000"/>
                    </a:srgbClr>
                  </a:solidFill>
                  <a:latin typeface="Arial"/>
                  <a:cs typeface="Arial"/>
                </a:rPr>
                <a:t>FTSE Russell Corporate Bond AAA</a:t>
              </a:r>
            </a:p>
          </p:txBody>
        </p:sp>
        <p:sp>
          <p:nvSpPr>
            <p:cNvPr id="71" name="tx70"/>
            <p:cNvSpPr/>
            <p:nvPr/>
          </p:nvSpPr>
          <p:spPr>
            <a:xfrm>
              <a:off x="852326" y="1029194"/>
              <a:ext cx="3683930" cy="1127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Treasuries, Effective Fed Funds Rate, and FTSE Russell AAA</a:t>
              </a:r>
            </a:p>
          </p:txBody>
        </p:sp>
        <p:sp>
          <p:nvSpPr>
            <p:cNvPr id="72" name="tx71"/>
            <p:cNvSpPr/>
            <p:nvPr/>
          </p:nvSpPr>
          <p:spPr>
            <a:xfrm>
              <a:off x="852326" y="826029"/>
              <a:ext cx="1677144" cy="1129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Selected Interest Rates</a:t>
              </a:r>
            </a:p>
          </p:txBody>
        </p:sp>
        <p:sp>
          <p:nvSpPr>
            <p:cNvPr id="73" name="tx72"/>
            <p:cNvSpPr/>
            <p:nvPr/>
          </p:nvSpPr>
          <p:spPr>
            <a:xfrm>
              <a:off x="852326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74" name="tx73"/>
            <p:cNvSpPr/>
            <p:nvPr/>
          </p:nvSpPr>
          <p:spPr>
            <a:xfrm>
              <a:off x="852326" y="4347619"/>
              <a:ext cx="3218408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Source: FRB BOG and FTSE Russell via Haver Analytics</a:t>
              </a:r>
            </a:p>
          </p:txBody>
        </p:sp>
        <p:sp>
          <p:nvSpPr>
            <p:cNvPr id="75" name="tx74"/>
            <p:cNvSpPr/>
            <p:nvPr/>
          </p:nvSpPr>
          <p:spPr>
            <a:xfrm>
              <a:off x="852326" y="4484779"/>
              <a:ext cx="6685545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Sep 2018 for U. S. Treasuries, Sep 2018 for the Effective Fed Funds Rate, and Sep 2018 for Citigroup.</a:t>
              </a:r>
            </a:p>
          </p:txBody>
        </p:sp>
        <p:sp>
          <p:nvSpPr>
            <p:cNvPr id="76" name="tx75"/>
            <p:cNvSpPr/>
            <p:nvPr/>
          </p:nvSpPr>
          <p:spPr>
            <a:xfrm>
              <a:off x="852326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As longer maturity interest rates rose, the yield curve has become less flat in the past month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986817" y="1175961"/>
              <a:ext cx="7549142" cy="2785351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986817" y="3961313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  <a:lnTo>
                    <a:pt x="7549142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986817" y="3563406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  <a:lnTo>
                    <a:pt x="7549142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986817" y="3165498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  <a:lnTo>
                    <a:pt x="7549142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986817" y="2767591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  <a:lnTo>
                    <a:pt x="7549142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986817" y="2369684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  <a:lnTo>
                    <a:pt x="7549142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986817" y="1971776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  <a:lnTo>
                    <a:pt x="7549142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986817" y="1573869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  <a:lnTo>
                    <a:pt x="7549142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986817" y="1175961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  <a:lnTo>
                    <a:pt x="7549142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g13"/>
            <p:cNvSpPr/>
            <p:nvPr/>
          </p:nvSpPr>
          <p:spPr>
            <a:xfrm>
              <a:off x="1329960" y="1255543"/>
              <a:ext cx="6862856" cy="1933829"/>
            </a:xfrm>
            <a:custGeom>
              <a:avLst/>
              <a:gdLst/>
              <a:ahLst/>
              <a:cxnLst/>
              <a:rect l="0" t="0" r="0" b="0"/>
              <a:pathLst>
                <a:path w="6862856" h="1933829">
                  <a:moveTo>
                    <a:pt x="0" y="954977"/>
                  </a:moveTo>
                  <a:lnTo>
                    <a:pt x="38233" y="867438"/>
                  </a:lnTo>
                  <a:lnTo>
                    <a:pt x="95582" y="740107"/>
                  </a:lnTo>
                  <a:lnTo>
                    <a:pt x="210282" y="580944"/>
                  </a:lnTo>
                  <a:lnTo>
                    <a:pt x="439681" y="405865"/>
                  </a:lnTo>
                  <a:lnTo>
                    <a:pt x="669080" y="326284"/>
                  </a:lnTo>
                  <a:lnTo>
                    <a:pt x="1127878" y="262618"/>
                  </a:lnTo>
                  <a:lnTo>
                    <a:pt x="1586677" y="175079"/>
                  </a:lnTo>
                  <a:lnTo>
                    <a:pt x="2274874" y="135288"/>
                  </a:lnTo>
                  <a:lnTo>
                    <a:pt x="4568865" y="47748"/>
                  </a:lnTo>
                  <a:lnTo>
                    <a:pt x="6862856" y="0"/>
                  </a:lnTo>
                  <a:lnTo>
                    <a:pt x="6862856" y="572986"/>
                  </a:lnTo>
                  <a:lnTo>
                    <a:pt x="4568865" y="700317"/>
                  </a:lnTo>
                  <a:lnTo>
                    <a:pt x="2274874" y="875396"/>
                  </a:lnTo>
                  <a:lnTo>
                    <a:pt x="1586677" y="994768"/>
                  </a:lnTo>
                  <a:lnTo>
                    <a:pt x="1127878" y="1138015"/>
                  </a:lnTo>
                  <a:lnTo>
                    <a:pt x="669080" y="1360843"/>
                  </a:lnTo>
                  <a:lnTo>
                    <a:pt x="439681" y="1480215"/>
                  </a:lnTo>
                  <a:lnTo>
                    <a:pt x="210282" y="1583671"/>
                  </a:lnTo>
                  <a:lnTo>
                    <a:pt x="95582" y="1718959"/>
                  </a:lnTo>
                  <a:lnTo>
                    <a:pt x="38233" y="1838332"/>
                  </a:lnTo>
                  <a:lnTo>
                    <a:pt x="0" y="1933829"/>
                  </a:lnTo>
                  <a:close/>
                </a:path>
              </a:pathLst>
            </a:custGeom>
            <a:solidFill>
              <a:srgbClr val="A6A6A6">
                <a:alpha val="2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5" name="pl14"/>
            <p:cNvSpPr/>
            <p:nvPr/>
          </p:nvSpPr>
          <p:spPr>
            <a:xfrm>
              <a:off x="1329960" y="1733032"/>
              <a:ext cx="6862856" cy="1440424"/>
            </a:xfrm>
            <a:custGeom>
              <a:avLst/>
              <a:gdLst/>
              <a:ahLst/>
              <a:cxnLst/>
              <a:rect l="0" t="0" r="0" b="0"/>
              <a:pathLst>
                <a:path w="6862856" h="1440424">
                  <a:moveTo>
                    <a:pt x="0" y="1440424"/>
                  </a:moveTo>
                  <a:lnTo>
                    <a:pt x="38233" y="1360843"/>
                  </a:lnTo>
                  <a:lnTo>
                    <a:pt x="95582" y="1233512"/>
                  </a:lnTo>
                  <a:lnTo>
                    <a:pt x="210282" y="1106182"/>
                  </a:lnTo>
                  <a:lnTo>
                    <a:pt x="439681" y="1002726"/>
                  </a:lnTo>
                  <a:lnTo>
                    <a:pt x="669080" y="883354"/>
                  </a:lnTo>
                  <a:lnTo>
                    <a:pt x="1127878" y="660526"/>
                  </a:lnTo>
                  <a:lnTo>
                    <a:pt x="1586677" y="517279"/>
                  </a:lnTo>
                  <a:lnTo>
                    <a:pt x="2274874" y="397907"/>
                  </a:lnTo>
                  <a:lnTo>
                    <a:pt x="4568865" y="175079"/>
                  </a:lnTo>
                  <a:lnTo>
                    <a:pt x="6862856" y="0"/>
                  </a:lnTo>
                </a:path>
              </a:pathLst>
            </a:custGeom>
            <a:ln w="25746" cap="flat">
              <a:solidFill>
                <a:srgbClr val="2875A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l15"/>
            <p:cNvSpPr/>
            <p:nvPr/>
          </p:nvSpPr>
          <p:spPr>
            <a:xfrm>
              <a:off x="1329960" y="1573869"/>
              <a:ext cx="6862856" cy="1050475"/>
            </a:xfrm>
            <a:custGeom>
              <a:avLst/>
              <a:gdLst/>
              <a:ahLst/>
              <a:cxnLst/>
              <a:rect l="0" t="0" r="0" b="0"/>
              <a:pathLst>
                <a:path w="6862856" h="1050475">
                  <a:moveTo>
                    <a:pt x="0" y="1050475"/>
                  </a:moveTo>
                  <a:lnTo>
                    <a:pt x="38233" y="954977"/>
                  </a:lnTo>
                  <a:lnTo>
                    <a:pt x="95582" y="779898"/>
                  </a:lnTo>
                  <a:lnTo>
                    <a:pt x="210282" y="668484"/>
                  </a:lnTo>
                  <a:lnTo>
                    <a:pt x="439681" y="469530"/>
                  </a:lnTo>
                  <a:lnTo>
                    <a:pt x="669080" y="381991"/>
                  </a:lnTo>
                  <a:lnTo>
                    <a:pt x="1127878" y="254660"/>
                  </a:lnTo>
                  <a:lnTo>
                    <a:pt x="1586677" y="183037"/>
                  </a:lnTo>
                  <a:lnTo>
                    <a:pt x="2274874" y="143246"/>
                  </a:lnTo>
                  <a:lnTo>
                    <a:pt x="4568865" y="87539"/>
                  </a:lnTo>
                  <a:lnTo>
                    <a:pt x="6862856" y="0"/>
                  </a:lnTo>
                </a:path>
              </a:pathLst>
            </a:custGeom>
            <a:ln w="25746" cap="flat">
              <a:solidFill>
                <a:srgbClr val="E67A17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l16"/>
            <p:cNvSpPr/>
            <p:nvPr/>
          </p:nvSpPr>
          <p:spPr>
            <a:xfrm>
              <a:off x="1329960" y="1597743"/>
              <a:ext cx="6862856" cy="827647"/>
            </a:xfrm>
            <a:custGeom>
              <a:avLst/>
              <a:gdLst/>
              <a:ahLst/>
              <a:cxnLst/>
              <a:rect l="0" t="0" r="0" b="0"/>
              <a:pathLst>
                <a:path w="6862856" h="827647">
                  <a:moveTo>
                    <a:pt x="0" y="827647"/>
                  </a:moveTo>
                  <a:lnTo>
                    <a:pt x="38233" y="756024"/>
                  </a:lnTo>
                  <a:lnTo>
                    <a:pt x="95582" y="620735"/>
                  </a:lnTo>
                  <a:lnTo>
                    <a:pt x="210282" y="461572"/>
                  </a:lnTo>
                  <a:lnTo>
                    <a:pt x="439681" y="278535"/>
                  </a:lnTo>
                  <a:lnTo>
                    <a:pt x="669080" y="222828"/>
                  </a:lnTo>
                  <a:lnTo>
                    <a:pt x="1127878" y="167121"/>
                  </a:lnTo>
                  <a:lnTo>
                    <a:pt x="1586677" y="111414"/>
                  </a:lnTo>
                  <a:lnTo>
                    <a:pt x="2274874" y="87539"/>
                  </a:lnTo>
                  <a:lnTo>
                    <a:pt x="4568865" y="47748"/>
                  </a:lnTo>
                  <a:lnTo>
                    <a:pt x="6862856" y="0"/>
                  </a:lnTo>
                </a:path>
              </a:pathLst>
            </a:custGeom>
            <a:ln w="25746" cap="flat">
              <a:solidFill>
                <a:srgbClr val="7F7F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l17"/>
            <p:cNvSpPr/>
            <p:nvPr/>
          </p:nvSpPr>
          <p:spPr>
            <a:xfrm>
              <a:off x="1329960" y="1470413"/>
              <a:ext cx="6862856" cy="883354"/>
            </a:xfrm>
            <a:custGeom>
              <a:avLst/>
              <a:gdLst/>
              <a:ahLst/>
              <a:cxnLst/>
              <a:rect l="0" t="0" r="0" b="0"/>
              <a:pathLst>
                <a:path w="6862856" h="883354">
                  <a:moveTo>
                    <a:pt x="0" y="883354"/>
                  </a:moveTo>
                  <a:lnTo>
                    <a:pt x="38233" y="771940"/>
                  </a:lnTo>
                  <a:lnTo>
                    <a:pt x="95582" y="620735"/>
                  </a:lnTo>
                  <a:lnTo>
                    <a:pt x="210282" y="445656"/>
                  </a:lnTo>
                  <a:lnTo>
                    <a:pt x="439681" y="278535"/>
                  </a:lnTo>
                  <a:lnTo>
                    <a:pt x="669080" y="222828"/>
                  </a:lnTo>
                  <a:lnTo>
                    <a:pt x="1127878" y="190995"/>
                  </a:lnTo>
                  <a:lnTo>
                    <a:pt x="1586677" y="135288"/>
                  </a:lnTo>
                  <a:lnTo>
                    <a:pt x="2274874" y="111414"/>
                  </a:lnTo>
                  <a:lnTo>
                    <a:pt x="4568865" y="47748"/>
                  </a:lnTo>
                  <a:lnTo>
                    <a:pt x="6862856" y="0"/>
                  </a:lnTo>
                </a:path>
              </a:pathLst>
            </a:custGeom>
            <a:ln w="25746" cap="flat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l18"/>
            <p:cNvSpPr/>
            <p:nvPr/>
          </p:nvSpPr>
          <p:spPr>
            <a:xfrm>
              <a:off x="1329960" y="1295334"/>
              <a:ext cx="6862856" cy="915187"/>
            </a:xfrm>
            <a:custGeom>
              <a:avLst/>
              <a:gdLst/>
              <a:ahLst/>
              <a:cxnLst/>
              <a:rect l="0" t="0" r="0" b="0"/>
              <a:pathLst>
                <a:path w="6862856" h="915187">
                  <a:moveTo>
                    <a:pt x="0" y="915187"/>
                  </a:moveTo>
                  <a:lnTo>
                    <a:pt x="38233" y="827647"/>
                  </a:lnTo>
                  <a:lnTo>
                    <a:pt x="95582" y="700317"/>
                  </a:lnTo>
                  <a:lnTo>
                    <a:pt x="210282" y="549112"/>
                  </a:lnTo>
                  <a:lnTo>
                    <a:pt x="439681" y="366074"/>
                  </a:lnTo>
                  <a:lnTo>
                    <a:pt x="669080" y="302409"/>
                  </a:lnTo>
                  <a:lnTo>
                    <a:pt x="1127878" y="246702"/>
                  </a:lnTo>
                  <a:lnTo>
                    <a:pt x="1586677" y="175079"/>
                  </a:lnTo>
                  <a:lnTo>
                    <a:pt x="2274874" y="127330"/>
                  </a:lnTo>
                  <a:lnTo>
                    <a:pt x="4568865" y="47748"/>
                  </a:lnTo>
                  <a:lnTo>
                    <a:pt x="6862856" y="0"/>
                  </a:lnTo>
                </a:path>
              </a:pathLst>
            </a:custGeom>
            <a:ln w="25746" cap="flat">
              <a:solidFill>
                <a:srgbClr val="768F4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pl19"/>
            <p:cNvSpPr/>
            <p:nvPr/>
          </p:nvSpPr>
          <p:spPr>
            <a:xfrm>
              <a:off x="986817" y="1175961"/>
              <a:ext cx="0" cy="2785351"/>
            </a:xfrm>
            <a:custGeom>
              <a:avLst/>
              <a:gdLst/>
              <a:ahLst/>
              <a:cxnLst/>
              <a:rect l="0" t="0" r="0" b="0"/>
              <a:pathLst>
                <a:path h="2785351">
                  <a:moveTo>
                    <a:pt x="0" y="2785351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tx20"/>
            <p:cNvSpPr/>
            <p:nvPr/>
          </p:nvSpPr>
          <p:spPr>
            <a:xfrm>
              <a:off x="755744" y="3913887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0.0</a:t>
              </a:r>
            </a:p>
          </p:txBody>
        </p:sp>
        <p:sp>
          <p:nvSpPr>
            <p:cNvPr id="22" name="tx21"/>
            <p:cNvSpPr/>
            <p:nvPr/>
          </p:nvSpPr>
          <p:spPr>
            <a:xfrm>
              <a:off x="755744" y="3515979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0.5</a:t>
              </a:r>
            </a:p>
          </p:txBody>
        </p:sp>
        <p:sp>
          <p:nvSpPr>
            <p:cNvPr id="23" name="tx22"/>
            <p:cNvSpPr/>
            <p:nvPr/>
          </p:nvSpPr>
          <p:spPr>
            <a:xfrm>
              <a:off x="755744" y="3118072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1.0</a:t>
              </a:r>
            </a:p>
          </p:txBody>
        </p:sp>
        <p:sp>
          <p:nvSpPr>
            <p:cNvPr id="24" name="tx23"/>
            <p:cNvSpPr/>
            <p:nvPr/>
          </p:nvSpPr>
          <p:spPr>
            <a:xfrm>
              <a:off x="755744" y="2720165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1.5</a:t>
              </a:r>
            </a:p>
          </p:txBody>
        </p:sp>
        <p:sp>
          <p:nvSpPr>
            <p:cNvPr id="25" name="tx24"/>
            <p:cNvSpPr/>
            <p:nvPr/>
          </p:nvSpPr>
          <p:spPr>
            <a:xfrm>
              <a:off x="755744" y="2322257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2.0</a:t>
              </a:r>
            </a:p>
          </p:txBody>
        </p:sp>
        <p:sp>
          <p:nvSpPr>
            <p:cNvPr id="26" name="tx25"/>
            <p:cNvSpPr/>
            <p:nvPr/>
          </p:nvSpPr>
          <p:spPr>
            <a:xfrm>
              <a:off x="755744" y="1924350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2.5</a:t>
              </a:r>
            </a:p>
          </p:txBody>
        </p:sp>
        <p:sp>
          <p:nvSpPr>
            <p:cNvPr id="27" name="tx26"/>
            <p:cNvSpPr/>
            <p:nvPr/>
          </p:nvSpPr>
          <p:spPr>
            <a:xfrm>
              <a:off x="755744" y="1526442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3.0</a:t>
              </a:r>
            </a:p>
          </p:txBody>
        </p:sp>
        <p:sp>
          <p:nvSpPr>
            <p:cNvPr id="28" name="tx27"/>
            <p:cNvSpPr/>
            <p:nvPr/>
          </p:nvSpPr>
          <p:spPr>
            <a:xfrm>
              <a:off x="755744" y="1128535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3.5</a:t>
              </a:r>
            </a:p>
          </p:txBody>
        </p:sp>
        <p:sp>
          <p:nvSpPr>
            <p:cNvPr id="29" name="pl28"/>
            <p:cNvSpPr/>
            <p:nvPr/>
          </p:nvSpPr>
          <p:spPr>
            <a:xfrm>
              <a:off x="986817" y="3961313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pl29"/>
            <p:cNvSpPr/>
            <p:nvPr/>
          </p:nvSpPr>
          <p:spPr>
            <a:xfrm>
              <a:off x="986817" y="3563406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pl30"/>
            <p:cNvSpPr/>
            <p:nvPr/>
          </p:nvSpPr>
          <p:spPr>
            <a:xfrm>
              <a:off x="986817" y="3165498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pl31"/>
            <p:cNvSpPr/>
            <p:nvPr/>
          </p:nvSpPr>
          <p:spPr>
            <a:xfrm>
              <a:off x="986817" y="2767591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l32"/>
            <p:cNvSpPr/>
            <p:nvPr/>
          </p:nvSpPr>
          <p:spPr>
            <a:xfrm>
              <a:off x="986817" y="2369684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l33"/>
            <p:cNvSpPr/>
            <p:nvPr/>
          </p:nvSpPr>
          <p:spPr>
            <a:xfrm>
              <a:off x="986817" y="1971776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l34"/>
            <p:cNvSpPr/>
            <p:nvPr/>
          </p:nvSpPr>
          <p:spPr>
            <a:xfrm>
              <a:off x="986817" y="1573869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35"/>
            <p:cNvSpPr/>
            <p:nvPr/>
          </p:nvSpPr>
          <p:spPr>
            <a:xfrm>
              <a:off x="986817" y="1175961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36"/>
            <p:cNvSpPr/>
            <p:nvPr/>
          </p:nvSpPr>
          <p:spPr>
            <a:xfrm>
              <a:off x="986817" y="3961313"/>
              <a:ext cx="7549142" cy="0"/>
            </a:xfrm>
            <a:custGeom>
              <a:avLst/>
              <a:gdLst/>
              <a:ahLst/>
              <a:cxnLst/>
              <a:rect l="0" t="0" r="0" b="0"/>
              <a:pathLst>
                <a:path w="7549142">
                  <a:moveTo>
                    <a:pt x="0" y="0"/>
                  </a:moveTo>
                  <a:lnTo>
                    <a:pt x="7549142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37"/>
            <p:cNvSpPr/>
            <p:nvPr/>
          </p:nvSpPr>
          <p:spPr>
            <a:xfrm>
              <a:off x="1329960" y="3889313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38"/>
            <p:cNvSpPr/>
            <p:nvPr/>
          </p:nvSpPr>
          <p:spPr>
            <a:xfrm flipH="1">
              <a:off x="1494524" y="3889313"/>
              <a:ext cx="45719" cy="242714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9"/>
            <p:cNvSpPr/>
            <p:nvPr/>
          </p:nvSpPr>
          <p:spPr>
            <a:xfrm>
              <a:off x="1769642" y="3889313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40"/>
            <p:cNvSpPr/>
            <p:nvPr/>
          </p:nvSpPr>
          <p:spPr>
            <a:xfrm>
              <a:off x="1999040" y="3889313"/>
              <a:ext cx="45719" cy="242714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41"/>
            <p:cNvSpPr/>
            <p:nvPr/>
          </p:nvSpPr>
          <p:spPr>
            <a:xfrm>
              <a:off x="2457839" y="3889313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42"/>
            <p:cNvSpPr/>
            <p:nvPr/>
          </p:nvSpPr>
          <p:spPr>
            <a:xfrm>
              <a:off x="2916637" y="3889313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43"/>
            <p:cNvSpPr/>
            <p:nvPr/>
          </p:nvSpPr>
          <p:spPr>
            <a:xfrm>
              <a:off x="3604835" y="3889313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44"/>
            <p:cNvSpPr/>
            <p:nvPr/>
          </p:nvSpPr>
          <p:spPr>
            <a:xfrm>
              <a:off x="5898826" y="3889313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l45"/>
            <p:cNvSpPr/>
            <p:nvPr/>
          </p:nvSpPr>
          <p:spPr>
            <a:xfrm>
              <a:off x="8192817" y="3889313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tx46"/>
            <p:cNvSpPr/>
            <p:nvPr/>
          </p:nvSpPr>
          <p:spPr>
            <a:xfrm>
              <a:off x="1188790" y="4039160"/>
              <a:ext cx="282339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dirty="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 </a:t>
              </a:r>
              <a:r>
                <a:rPr sz="1000" dirty="0" err="1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mo</a:t>
              </a:r>
              <a:endParaRPr sz="10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endParaRPr>
            </a:p>
          </p:txBody>
        </p:sp>
        <p:sp>
          <p:nvSpPr>
            <p:cNvPr id="48" name="tx47"/>
            <p:cNvSpPr/>
            <p:nvPr/>
          </p:nvSpPr>
          <p:spPr>
            <a:xfrm>
              <a:off x="1434389" y="4175883"/>
              <a:ext cx="211708" cy="1180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dirty="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 </a:t>
              </a:r>
              <a:r>
                <a:rPr sz="1000" dirty="0" err="1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yr</a:t>
              </a:r>
              <a:endParaRPr sz="10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endParaRPr>
            </a:p>
          </p:txBody>
        </p:sp>
        <p:sp>
          <p:nvSpPr>
            <p:cNvPr id="49" name="tx48"/>
            <p:cNvSpPr/>
            <p:nvPr/>
          </p:nvSpPr>
          <p:spPr>
            <a:xfrm>
              <a:off x="1663788" y="4013958"/>
              <a:ext cx="211708" cy="1180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dirty="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 </a:t>
              </a:r>
              <a:r>
                <a:rPr sz="1000" dirty="0" err="1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yr</a:t>
              </a:r>
              <a:endParaRPr sz="1000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endParaRPr>
            </a:p>
          </p:txBody>
        </p:sp>
        <p:sp>
          <p:nvSpPr>
            <p:cNvPr id="50" name="tx49"/>
            <p:cNvSpPr/>
            <p:nvPr/>
          </p:nvSpPr>
          <p:spPr>
            <a:xfrm>
              <a:off x="1893187" y="4175883"/>
              <a:ext cx="211708" cy="1180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 yr</a:t>
              </a:r>
            </a:p>
          </p:txBody>
        </p:sp>
        <p:sp>
          <p:nvSpPr>
            <p:cNvPr id="51" name="tx50"/>
            <p:cNvSpPr/>
            <p:nvPr/>
          </p:nvSpPr>
          <p:spPr>
            <a:xfrm>
              <a:off x="2351985" y="4015545"/>
              <a:ext cx="211708" cy="11648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 yr</a:t>
              </a:r>
            </a:p>
          </p:txBody>
        </p:sp>
        <p:sp>
          <p:nvSpPr>
            <p:cNvPr id="52" name="tx51"/>
            <p:cNvSpPr/>
            <p:nvPr/>
          </p:nvSpPr>
          <p:spPr>
            <a:xfrm>
              <a:off x="2810783" y="4015545"/>
              <a:ext cx="211708" cy="11648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7 yr</a:t>
              </a:r>
            </a:p>
          </p:txBody>
        </p:sp>
        <p:sp>
          <p:nvSpPr>
            <p:cNvPr id="53" name="tx52"/>
            <p:cNvSpPr/>
            <p:nvPr/>
          </p:nvSpPr>
          <p:spPr>
            <a:xfrm>
              <a:off x="3463665" y="4013958"/>
              <a:ext cx="282339" cy="1180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10 yr</a:t>
              </a:r>
            </a:p>
          </p:txBody>
        </p:sp>
        <p:sp>
          <p:nvSpPr>
            <p:cNvPr id="54" name="tx53"/>
            <p:cNvSpPr/>
            <p:nvPr/>
          </p:nvSpPr>
          <p:spPr>
            <a:xfrm>
              <a:off x="5757656" y="4013958"/>
              <a:ext cx="282339" cy="1180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 yr</a:t>
              </a:r>
            </a:p>
          </p:txBody>
        </p:sp>
        <p:sp>
          <p:nvSpPr>
            <p:cNvPr id="55" name="tx54"/>
            <p:cNvSpPr/>
            <p:nvPr/>
          </p:nvSpPr>
          <p:spPr>
            <a:xfrm>
              <a:off x="8051647" y="4013958"/>
              <a:ext cx="282339" cy="1180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30 yr</a:t>
              </a:r>
            </a:p>
          </p:txBody>
        </p:sp>
        <p:sp>
          <p:nvSpPr>
            <p:cNvPr id="56" name="tx55"/>
            <p:cNvSpPr/>
            <p:nvPr/>
          </p:nvSpPr>
          <p:spPr>
            <a:xfrm>
              <a:off x="4535573" y="4231765"/>
              <a:ext cx="451631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Maturity</a:t>
              </a:r>
            </a:p>
          </p:txBody>
        </p:sp>
        <p:sp>
          <p:nvSpPr>
            <p:cNvPr id="57" name="tx56"/>
            <p:cNvSpPr/>
            <p:nvPr/>
          </p:nvSpPr>
          <p:spPr>
            <a:xfrm rot="-5400000">
              <a:off x="-862125" y="2509007"/>
              <a:ext cx="2806278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Percent (shaded area = 12 month high-low range)</a:t>
              </a:r>
            </a:p>
          </p:txBody>
        </p:sp>
        <p:sp>
          <p:nvSpPr>
            <p:cNvPr id="58" name="rc57"/>
            <p:cNvSpPr/>
            <p:nvPr/>
          </p:nvSpPr>
          <p:spPr>
            <a:xfrm>
              <a:off x="6258158" y="2903606"/>
              <a:ext cx="781031" cy="722739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9" name="rc58"/>
            <p:cNvSpPr/>
            <p:nvPr/>
          </p:nvSpPr>
          <p:spPr>
            <a:xfrm>
              <a:off x="6330158" y="3030470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0" name="pl59"/>
            <p:cNvSpPr/>
            <p:nvPr/>
          </p:nvSpPr>
          <p:spPr>
            <a:xfrm>
              <a:off x="6330158" y="3082857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1" name="rc60"/>
            <p:cNvSpPr/>
            <p:nvPr/>
          </p:nvSpPr>
          <p:spPr>
            <a:xfrm>
              <a:off x="6330158" y="3135245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2" name="pl61"/>
            <p:cNvSpPr/>
            <p:nvPr/>
          </p:nvSpPr>
          <p:spPr>
            <a:xfrm>
              <a:off x="6330158" y="3187632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3" name="rc62"/>
            <p:cNvSpPr/>
            <p:nvPr/>
          </p:nvSpPr>
          <p:spPr>
            <a:xfrm>
              <a:off x="6330158" y="3240020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4" name="pl63"/>
            <p:cNvSpPr/>
            <p:nvPr/>
          </p:nvSpPr>
          <p:spPr>
            <a:xfrm>
              <a:off x="6330158" y="3292407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5" name="rc64"/>
            <p:cNvSpPr/>
            <p:nvPr/>
          </p:nvSpPr>
          <p:spPr>
            <a:xfrm>
              <a:off x="6330158" y="3344795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6" name="pl65"/>
            <p:cNvSpPr/>
            <p:nvPr/>
          </p:nvSpPr>
          <p:spPr>
            <a:xfrm>
              <a:off x="6330158" y="3397182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7" name="rc66"/>
            <p:cNvSpPr/>
            <p:nvPr/>
          </p:nvSpPr>
          <p:spPr>
            <a:xfrm>
              <a:off x="6330158" y="3449570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8" name="pl67"/>
            <p:cNvSpPr/>
            <p:nvPr/>
          </p:nvSpPr>
          <p:spPr>
            <a:xfrm>
              <a:off x="6330158" y="3501957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74" name="tx73"/>
            <p:cNvSpPr/>
            <p:nvPr/>
          </p:nvSpPr>
          <p:spPr>
            <a:xfrm>
              <a:off x="986817" y="1019272"/>
              <a:ext cx="960003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U. S. Treasuries</a:t>
              </a:r>
            </a:p>
          </p:txBody>
        </p:sp>
        <p:sp>
          <p:nvSpPr>
            <p:cNvPr id="75" name="tx74"/>
            <p:cNvSpPr/>
            <p:nvPr/>
          </p:nvSpPr>
          <p:spPr>
            <a:xfrm>
              <a:off x="986817" y="826228"/>
              <a:ext cx="838497" cy="1127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Yield Curve</a:t>
              </a:r>
            </a:p>
          </p:txBody>
        </p:sp>
        <p:sp>
          <p:nvSpPr>
            <p:cNvPr id="76" name="tx75"/>
            <p:cNvSpPr/>
            <p:nvPr/>
          </p:nvSpPr>
          <p:spPr>
            <a:xfrm>
              <a:off x="986817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77" name="tx76"/>
            <p:cNvSpPr/>
            <p:nvPr/>
          </p:nvSpPr>
          <p:spPr>
            <a:xfrm>
              <a:off x="986817" y="4347619"/>
              <a:ext cx="2406736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Source: U. S. Treasury via Haver Analytics</a:t>
              </a:r>
            </a:p>
          </p:txBody>
        </p:sp>
        <p:sp>
          <p:nvSpPr>
            <p:cNvPr id="78" name="tx77"/>
            <p:cNvSpPr/>
            <p:nvPr/>
          </p:nvSpPr>
          <p:spPr>
            <a:xfrm>
              <a:off x="986817" y="4486366"/>
              <a:ext cx="1666254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Oct. 17, 2018</a:t>
              </a:r>
            </a:p>
          </p:txBody>
        </p:sp>
        <p:sp>
          <p:nvSpPr>
            <p:cNvPr id="79" name="tx78"/>
            <p:cNvSpPr/>
            <p:nvPr/>
          </p:nvSpPr>
          <p:spPr>
            <a:xfrm>
              <a:off x="986817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  <p:sp>
        <p:nvSpPr>
          <p:cNvPr id="80" name="tx59"/>
          <p:cNvSpPr/>
          <p:nvPr/>
        </p:nvSpPr>
        <p:spPr>
          <a:xfrm>
            <a:off x="6779677" y="3414336"/>
            <a:ext cx="909488" cy="129976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2875A8">
                    <a:alpha val="100000"/>
                  </a:srgbClr>
                </a:solidFill>
                <a:latin typeface="Arial"/>
                <a:cs typeface="Arial"/>
              </a:rPr>
              <a:t>12 months earlier</a:t>
            </a:r>
          </a:p>
        </p:txBody>
      </p:sp>
      <p:sp>
        <p:nvSpPr>
          <p:cNvPr id="81" name="tx60"/>
          <p:cNvSpPr/>
          <p:nvPr/>
        </p:nvSpPr>
        <p:spPr>
          <a:xfrm>
            <a:off x="6822797" y="3223090"/>
            <a:ext cx="909488" cy="129976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E67A17">
                    <a:alpha val="100000"/>
                  </a:srgbClr>
                </a:solidFill>
                <a:latin typeface="Arial"/>
                <a:cs typeface="Arial"/>
              </a:rPr>
              <a:t>6 months earlier</a:t>
            </a:r>
            <a:endParaRPr sz="1400" b="1" dirty="0">
              <a:solidFill>
                <a:srgbClr val="E67A17">
                  <a:alpha val="100000"/>
                </a:srgbClr>
              </a:solidFill>
              <a:latin typeface="Arial"/>
              <a:cs typeface="Arial"/>
            </a:endParaRPr>
          </a:p>
        </p:txBody>
      </p:sp>
      <p:sp>
        <p:nvSpPr>
          <p:cNvPr id="82" name="tx61"/>
          <p:cNvSpPr/>
          <p:nvPr/>
        </p:nvSpPr>
        <p:spPr>
          <a:xfrm>
            <a:off x="6581263" y="3032150"/>
            <a:ext cx="1401512" cy="158185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808080">
                    <a:alpha val="100000"/>
                  </a:srgbClr>
                </a:solidFill>
                <a:latin typeface="Arial"/>
                <a:cs typeface="Arial"/>
              </a:rPr>
              <a:t>3 months earlier</a:t>
            </a:r>
            <a:endParaRPr sz="1400" b="1" dirty="0">
              <a:solidFill>
                <a:srgbClr val="808080">
                  <a:alpha val="100000"/>
                </a:srgbClr>
              </a:solidFill>
              <a:latin typeface="Arial"/>
              <a:cs typeface="Arial"/>
            </a:endParaRPr>
          </a:p>
        </p:txBody>
      </p:sp>
      <p:sp>
        <p:nvSpPr>
          <p:cNvPr id="83" name="tx62"/>
          <p:cNvSpPr/>
          <p:nvPr/>
        </p:nvSpPr>
        <p:spPr>
          <a:xfrm>
            <a:off x="6598515" y="2849890"/>
            <a:ext cx="1250339" cy="137570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960909">
                    <a:alpha val="100000"/>
                  </a:srgbClr>
                </a:solidFill>
                <a:latin typeface="Arial"/>
                <a:cs typeface="Arial"/>
              </a:rPr>
              <a:t>1 month earlier</a:t>
            </a:r>
          </a:p>
        </p:txBody>
      </p:sp>
      <p:sp>
        <p:nvSpPr>
          <p:cNvPr id="84" name="tx63"/>
          <p:cNvSpPr/>
          <p:nvPr/>
        </p:nvSpPr>
        <p:spPr>
          <a:xfrm>
            <a:off x="6576657" y="2674561"/>
            <a:ext cx="1090650" cy="144331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4B7661"/>
                </a:solidFill>
                <a:latin typeface="Arial"/>
                <a:cs typeface="Arial"/>
              </a:rPr>
              <a:t>Oct. 10</a:t>
            </a:r>
            <a:r>
              <a:rPr lang="en-US" sz="1400" b="1" dirty="0">
                <a:solidFill>
                  <a:srgbClr val="4B7661">
                    <a:alpha val="100000"/>
                  </a:srgbClr>
                </a:solidFill>
                <a:latin typeface="Arial"/>
                <a:cs typeface="Arial"/>
              </a:rPr>
              <a:t>, 2018</a:t>
            </a:r>
            <a:endParaRPr sz="1400" b="1" dirty="0">
              <a:solidFill>
                <a:srgbClr val="4B7661">
                  <a:alpha val="100000"/>
                </a:srgb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 about national economic conditions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Overall, national economy is doing well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GDP on track to grow 3 percent in 2018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Employment continues to grow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Wage growth has picked up speed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Inflation is about 2 percent annually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While the stock market has been more volatile in 2018 than in 2017, the S &amp; P 500 index has risen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Interest rates have been steadily rising and the yield curve is becoming less flat</a:t>
            </a:r>
          </a:p>
        </p:txBody>
      </p:sp>
    </p:spTree>
    <p:extLst>
      <p:ext uri="{BB962C8B-B14F-4D97-AF65-F5344CB8AC3E}">
        <p14:creationId xmlns:p14="http://schemas.microsoft.com/office/powerpoint/2010/main" val="2125184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76200" y="2156791"/>
            <a:ext cx="8991600" cy="2415208"/>
          </a:xfrm>
        </p:spPr>
        <p:txBody>
          <a:bodyPr/>
          <a:lstStyle/>
          <a:p>
            <a:pPr algn="ctr"/>
            <a:r>
              <a:rPr lang="en-US" sz="3200" dirty="0"/>
              <a:t>Columbus Metro Area Economic Conditions</a:t>
            </a:r>
          </a:p>
        </p:txBody>
      </p:sp>
    </p:spTree>
    <p:extLst>
      <p:ext uri="{BB962C8B-B14F-4D97-AF65-F5344CB8AC3E}">
        <p14:creationId xmlns:p14="http://schemas.microsoft.com/office/powerpoint/2010/main" val="997180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The Columbus metro area remains highly productive and output per person continues to grow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922958" y="1233111"/>
              <a:ext cx="7613001" cy="2756776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922958" y="3989888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922958" y="3683580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922958" y="3377271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922958" y="3070963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922958" y="2764654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922958" y="2458346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922958" y="2152037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922958" y="1845729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l13"/>
            <p:cNvSpPr/>
            <p:nvPr/>
          </p:nvSpPr>
          <p:spPr>
            <a:xfrm>
              <a:off x="922958" y="1539420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pl14"/>
            <p:cNvSpPr/>
            <p:nvPr/>
          </p:nvSpPr>
          <p:spPr>
            <a:xfrm>
              <a:off x="922958" y="1233111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rc15"/>
            <p:cNvSpPr/>
            <p:nvPr/>
          </p:nvSpPr>
          <p:spPr>
            <a:xfrm>
              <a:off x="922958" y="1233111"/>
              <a:ext cx="951625" cy="2756776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7" name="pl16"/>
            <p:cNvSpPr/>
            <p:nvPr/>
          </p:nvSpPr>
          <p:spPr>
            <a:xfrm>
              <a:off x="922958" y="2648272"/>
              <a:ext cx="7613001" cy="1146961"/>
            </a:xfrm>
            <a:custGeom>
              <a:avLst/>
              <a:gdLst/>
              <a:ahLst/>
              <a:cxnLst/>
              <a:rect l="0" t="0" r="0" b="0"/>
              <a:pathLst>
                <a:path w="7613001" h="1146961">
                  <a:moveTo>
                    <a:pt x="0" y="696460"/>
                  </a:moveTo>
                  <a:lnTo>
                    <a:pt x="190325" y="677614"/>
                  </a:lnTo>
                  <a:lnTo>
                    <a:pt x="380650" y="785344"/>
                  </a:lnTo>
                  <a:lnTo>
                    <a:pt x="570975" y="1032218"/>
                  </a:lnTo>
                  <a:lnTo>
                    <a:pt x="761300" y="1045576"/>
                  </a:lnTo>
                  <a:lnTo>
                    <a:pt x="951625" y="1146961"/>
                  </a:lnTo>
                  <a:lnTo>
                    <a:pt x="1141950" y="1118437"/>
                  </a:lnTo>
                  <a:lnTo>
                    <a:pt x="1332275" y="1079531"/>
                  </a:lnTo>
                  <a:lnTo>
                    <a:pt x="1522600" y="1054107"/>
                  </a:lnTo>
                  <a:lnTo>
                    <a:pt x="1712925" y="974611"/>
                  </a:lnTo>
                  <a:lnTo>
                    <a:pt x="1903250" y="885513"/>
                  </a:lnTo>
                  <a:lnTo>
                    <a:pt x="2093575" y="816697"/>
                  </a:lnTo>
                  <a:lnTo>
                    <a:pt x="2283900" y="840801"/>
                  </a:lnTo>
                  <a:lnTo>
                    <a:pt x="2474225" y="762601"/>
                  </a:lnTo>
                  <a:lnTo>
                    <a:pt x="2664550" y="656189"/>
                  </a:lnTo>
                  <a:lnTo>
                    <a:pt x="2854875" y="538102"/>
                  </a:lnTo>
                  <a:lnTo>
                    <a:pt x="3045200" y="624628"/>
                  </a:lnTo>
                  <a:lnTo>
                    <a:pt x="3235525" y="543802"/>
                  </a:lnTo>
                  <a:lnTo>
                    <a:pt x="3425850" y="568019"/>
                  </a:lnTo>
                  <a:lnTo>
                    <a:pt x="3616175" y="631594"/>
                  </a:lnTo>
                  <a:lnTo>
                    <a:pt x="3806500" y="550789"/>
                  </a:lnTo>
                  <a:lnTo>
                    <a:pt x="3996825" y="577371"/>
                  </a:lnTo>
                  <a:lnTo>
                    <a:pt x="4187151" y="553146"/>
                  </a:lnTo>
                  <a:lnTo>
                    <a:pt x="4377476" y="466440"/>
                  </a:lnTo>
                  <a:lnTo>
                    <a:pt x="4567801" y="477075"/>
                  </a:lnTo>
                  <a:lnTo>
                    <a:pt x="4758126" y="358206"/>
                  </a:lnTo>
                  <a:lnTo>
                    <a:pt x="4948451" y="216066"/>
                  </a:lnTo>
                  <a:lnTo>
                    <a:pt x="5138776" y="229812"/>
                  </a:lnTo>
                  <a:lnTo>
                    <a:pt x="5329101" y="259427"/>
                  </a:lnTo>
                  <a:lnTo>
                    <a:pt x="5519426" y="258844"/>
                  </a:lnTo>
                  <a:lnTo>
                    <a:pt x="5709751" y="272677"/>
                  </a:lnTo>
                  <a:lnTo>
                    <a:pt x="5900076" y="232838"/>
                  </a:lnTo>
                  <a:lnTo>
                    <a:pt x="6090401" y="286502"/>
                  </a:lnTo>
                  <a:lnTo>
                    <a:pt x="6280726" y="230875"/>
                  </a:lnTo>
                  <a:lnTo>
                    <a:pt x="6471051" y="153931"/>
                  </a:lnTo>
                  <a:lnTo>
                    <a:pt x="6661376" y="160095"/>
                  </a:lnTo>
                  <a:lnTo>
                    <a:pt x="6851701" y="150820"/>
                  </a:lnTo>
                  <a:lnTo>
                    <a:pt x="7042026" y="124221"/>
                  </a:lnTo>
                  <a:lnTo>
                    <a:pt x="7232351" y="52677"/>
                  </a:lnTo>
                  <a:lnTo>
                    <a:pt x="7422676" y="25153"/>
                  </a:ln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25746" cap="flat">
              <a:solidFill>
                <a:srgbClr val="3B9D6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l17"/>
            <p:cNvSpPr/>
            <p:nvPr/>
          </p:nvSpPr>
          <p:spPr>
            <a:xfrm>
              <a:off x="922958" y="2169269"/>
              <a:ext cx="7613001" cy="819005"/>
            </a:xfrm>
            <a:custGeom>
              <a:avLst/>
              <a:gdLst/>
              <a:ahLst/>
              <a:cxnLst/>
              <a:rect l="0" t="0" r="0" b="0"/>
              <a:pathLst>
                <a:path w="7613001" h="819005">
                  <a:moveTo>
                    <a:pt x="0" y="463531"/>
                  </a:moveTo>
                  <a:lnTo>
                    <a:pt x="190325" y="458425"/>
                  </a:lnTo>
                  <a:lnTo>
                    <a:pt x="380650" y="523561"/>
                  </a:lnTo>
                  <a:lnTo>
                    <a:pt x="570975" y="689908"/>
                  </a:lnTo>
                  <a:lnTo>
                    <a:pt x="761300" y="791654"/>
                  </a:lnTo>
                  <a:lnTo>
                    <a:pt x="951625" y="819005"/>
                  </a:lnTo>
                  <a:lnTo>
                    <a:pt x="1141950" y="811514"/>
                  </a:lnTo>
                  <a:lnTo>
                    <a:pt x="1332275" y="768196"/>
                  </a:lnTo>
                  <a:lnTo>
                    <a:pt x="1522600" y="768677"/>
                  </a:lnTo>
                  <a:lnTo>
                    <a:pt x="1712925" y="719885"/>
                  </a:lnTo>
                  <a:lnTo>
                    <a:pt x="1903250" y="681425"/>
                  </a:lnTo>
                  <a:lnTo>
                    <a:pt x="2093575" y="651098"/>
                  </a:lnTo>
                  <a:lnTo>
                    <a:pt x="2283900" y="698576"/>
                  </a:lnTo>
                  <a:lnTo>
                    <a:pt x="2474225" y="669475"/>
                  </a:lnTo>
                  <a:lnTo>
                    <a:pt x="2664550" y="664137"/>
                  </a:lnTo>
                  <a:lnTo>
                    <a:pt x="2854875" y="600275"/>
                  </a:lnTo>
                  <a:lnTo>
                    <a:pt x="3045200" y="571676"/>
                  </a:lnTo>
                  <a:lnTo>
                    <a:pt x="3235525" y="556749"/>
                  </a:lnTo>
                  <a:lnTo>
                    <a:pt x="3425850" y="568361"/>
                  </a:lnTo>
                  <a:lnTo>
                    <a:pt x="3616175" y="582735"/>
                  </a:lnTo>
                  <a:lnTo>
                    <a:pt x="3806500" y="547521"/>
                  </a:lnTo>
                  <a:lnTo>
                    <a:pt x="3996825" y="549870"/>
                  </a:lnTo>
                  <a:lnTo>
                    <a:pt x="4187151" y="507090"/>
                  </a:lnTo>
                  <a:lnTo>
                    <a:pt x="4377476" y="456491"/>
                  </a:lnTo>
                  <a:lnTo>
                    <a:pt x="4567801" y="494341"/>
                  </a:lnTo>
                  <a:lnTo>
                    <a:pt x="4758126" y="423935"/>
                  </a:lnTo>
                  <a:lnTo>
                    <a:pt x="4948451" y="337539"/>
                  </a:lnTo>
                  <a:lnTo>
                    <a:pt x="5138776" y="318133"/>
                  </a:lnTo>
                  <a:lnTo>
                    <a:pt x="5329101" y="271029"/>
                  </a:lnTo>
                  <a:lnTo>
                    <a:pt x="5519426" y="241498"/>
                  </a:lnTo>
                  <a:lnTo>
                    <a:pt x="5709751" y="230631"/>
                  </a:lnTo>
                  <a:lnTo>
                    <a:pt x="5900076" y="233690"/>
                  </a:lnTo>
                  <a:lnTo>
                    <a:pt x="6090401" y="228449"/>
                  </a:lnTo>
                  <a:lnTo>
                    <a:pt x="6280726" y="204977"/>
                  </a:lnTo>
                  <a:lnTo>
                    <a:pt x="6471051" y="169120"/>
                  </a:lnTo>
                  <a:lnTo>
                    <a:pt x="6661376" y="152827"/>
                  </a:lnTo>
                  <a:lnTo>
                    <a:pt x="6851701" y="148303"/>
                  </a:lnTo>
                  <a:lnTo>
                    <a:pt x="7042026" y="109043"/>
                  </a:lnTo>
                  <a:lnTo>
                    <a:pt x="7232351" y="60472"/>
                  </a:lnTo>
                  <a:lnTo>
                    <a:pt x="7422676" y="23833"/>
                  </a:ln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25746" cap="flat">
              <a:solidFill>
                <a:srgbClr val="0D314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l18"/>
            <p:cNvSpPr/>
            <p:nvPr/>
          </p:nvSpPr>
          <p:spPr>
            <a:xfrm>
              <a:off x="922958" y="1499218"/>
              <a:ext cx="6090401" cy="1161602"/>
            </a:xfrm>
            <a:custGeom>
              <a:avLst/>
              <a:gdLst/>
              <a:ahLst/>
              <a:cxnLst/>
              <a:rect l="0" t="0" r="0" b="0"/>
              <a:pathLst>
                <a:path w="6090401" h="1161602">
                  <a:moveTo>
                    <a:pt x="0" y="743582"/>
                  </a:moveTo>
                  <a:lnTo>
                    <a:pt x="761300" y="1161602"/>
                  </a:lnTo>
                  <a:lnTo>
                    <a:pt x="1522600" y="1044986"/>
                  </a:lnTo>
                  <a:lnTo>
                    <a:pt x="2283900" y="741852"/>
                  </a:lnTo>
                  <a:lnTo>
                    <a:pt x="3045200" y="422685"/>
                  </a:lnTo>
                  <a:lnTo>
                    <a:pt x="3806500" y="390093"/>
                  </a:lnTo>
                  <a:lnTo>
                    <a:pt x="4567801" y="307215"/>
                  </a:lnTo>
                  <a:lnTo>
                    <a:pt x="5329101" y="96763"/>
                  </a:lnTo>
                  <a:lnTo>
                    <a:pt x="6090401" y="0"/>
                  </a:lnTo>
                </a:path>
              </a:pathLst>
            </a:custGeom>
            <a:ln w="25746" cap="flat">
              <a:solidFill>
                <a:srgbClr val="581F54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pt19"/>
            <p:cNvSpPr/>
            <p:nvPr/>
          </p:nvSpPr>
          <p:spPr>
            <a:xfrm>
              <a:off x="8519726" y="2632038"/>
              <a:ext cx="32467" cy="32467"/>
            </a:xfrm>
            <a:prstGeom prst="ellipse">
              <a:avLst/>
            </a:prstGeom>
            <a:solidFill>
              <a:srgbClr val="3B9D6C">
                <a:alpha val="100000"/>
              </a:srgbClr>
            </a:solidFill>
            <a:ln w="21600" cap="rnd">
              <a:solidFill>
                <a:srgbClr val="3B9D6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pt20"/>
            <p:cNvSpPr/>
            <p:nvPr/>
          </p:nvSpPr>
          <p:spPr>
            <a:xfrm>
              <a:off x="8519726" y="2153035"/>
              <a:ext cx="32467" cy="32467"/>
            </a:xfrm>
            <a:prstGeom prst="ellipse">
              <a:avLst/>
            </a:prstGeom>
            <a:solidFill>
              <a:srgbClr val="0D314F">
                <a:alpha val="100000"/>
              </a:srgbClr>
            </a:solidFill>
            <a:ln w="21600" cap="rnd">
              <a:solidFill>
                <a:srgbClr val="0D314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pt21"/>
            <p:cNvSpPr/>
            <p:nvPr/>
          </p:nvSpPr>
          <p:spPr>
            <a:xfrm>
              <a:off x="6997125" y="1482985"/>
              <a:ext cx="32467" cy="32467"/>
            </a:xfrm>
            <a:prstGeom prst="ellipse">
              <a:avLst/>
            </a:prstGeom>
            <a:solidFill>
              <a:srgbClr val="581F54">
                <a:alpha val="100000"/>
              </a:srgbClr>
            </a:solidFill>
            <a:ln w="21600" cap="rnd">
              <a:solidFill>
                <a:srgbClr val="581F54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tx22"/>
            <p:cNvSpPr/>
            <p:nvPr/>
          </p:nvSpPr>
          <p:spPr>
            <a:xfrm>
              <a:off x="8576782" y="2537074"/>
              <a:ext cx="247178" cy="18992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48.8</a:t>
              </a:r>
            </a:p>
          </p:txBody>
        </p:sp>
        <p:sp>
          <p:nvSpPr>
            <p:cNvPr id="24" name="tx23"/>
            <p:cNvSpPr/>
            <p:nvPr/>
          </p:nvSpPr>
          <p:spPr>
            <a:xfrm>
              <a:off x="8576782" y="2055692"/>
              <a:ext cx="247178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51.9</a:t>
              </a:r>
            </a:p>
          </p:txBody>
        </p:sp>
        <p:sp>
          <p:nvSpPr>
            <p:cNvPr id="25" name="pl24"/>
            <p:cNvSpPr/>
            <p:nvPr/>
          </p:nvSpPr>
          <p:spPr>
            <a:xfrm>
              <a:off x="7025903" y="1499218"/>
              <a:ext cx="744391" cy="0"/>
            </a:xfrm>
            <a:custGeom>
              <a:avLst/>
              <a:gdLst/>
              <a:ahLst/>
              <a:cxnLst/>
              <a:rect l="0" t="0" r="0" b="0"/>
              <a:pathLst>
                <a:path w="744391">
                  <a:moveTo>
                    <a:pt x="744391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26" name="tx25"/>
            <p:cNvSpPr/>
            <p:nvPr/>
          </p:nvSpPr>
          <p:spPr>
            <a:xfrm>
              <a:off x="7070927" y="1358924"/>
              <a:ext cx="247178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56.3</a:t>
              </a:r>
            </a:p>
          </p:txBody>
        </p:sp>
        <p:sp>
          <p:nvSpPr>
            <p:cNvPr id="27" name="pl26"/>
            <p:cNvSpPr/>
            <p:nvPr/>
          </p:nvSpPr>
          <p:spPr>
            <a:xfrm>
              <a:off x="922958" y="1233111"/>
              <a:ext cx="0" cy="2756776"/>
            </a:xfrm>
            <a:custGeom>
              <a:avLst/>
              <a:gdLst/>
              <a:ahLst/>
              <a:cxnLst/>
              <a:rect l="0" t="0" r="0" b="0"/>
              <a:pathLst>
                <a:path h="2756776">
                  <a:moveTo>
                    <a:pt x="0" y="2756776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tx27"/>
            <p:cNvSpPr/>
            <p:nvPr/>
          </p:nvSpPr>
          <p:spPr>
            <a:xfrm>
              <a:off x="727169" y="3942462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40</a:t>
              </a:r>
            </a:p>
          </p:txBody>
        </p:sp>
        <p:sp>
          <p:nvSpPr>
            <p:cNvPr id="29" name="tx28"/>
            <p:cNvSpPr/>
            <p:nvPr/>
          </p:nvSpPr>
          <p:spPr>
            <a:xfrm>
              <a:off x="727169" y="3637741"/>
              <a:ext cx="141262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42</a:t>
              </a:r>
            </a:p>
          </p:txBody>
        </p:sp>
        <p:sp>
          <p:nvSpPr>
            <p:cNvPr id="30" name="tx29"/>
            <p:cNvSpPr/>
            <p:nvPr/>
          </p:nvSpPr>
          <p:spPr>
            <a:xfrm>
              <a:off x="727169" y="3331829"/>
              <a:ext cx="141262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44</a:t>
              </a:r>
            </a:p>
          </p:txBody>
        </p:sp>
        <p:sp>
          <p:nvSpPr>
            <p:cNvPr id="31" name="tx30"/>
            <p:cNvSpPr/>
            <p:nvPr/>
          </p:nvSpPr>
          <p:spPr>
            <a:xfrm>
              <a:off x="727169" y="3023536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46</a:t>
              </a:r>
            </a:p>
          </p:txBody>
        </p:sp>
        <p:sp>
          <p:nvSpPr>
            <p:cNvPr id="32" name="tx31"/>
            <p:cNvSpPr/>
            <p:nvPr/>
          </p:nvSpPr>
          <p:spPr>
            <a:xfrm>
              <a:off x="727169" y="2717228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48</a:t>
              </a:r>
            </a:p>
          </p:txBody>
        </p:sp>
        <p:sp>
          <p:nvSpPr>
            <p:cNvPr id="33" name="tx32"/>
            <p:cNvSpPr/>
            <p:nvPr/>
          </p:nvSpPr>
          <p:spPr>
            <a:xfrm>
              <a:off x="727169" y="2410919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50</a:t>
              </a:r>
            </a:p>
          </p:txBody>
        </p:sp>
        <p:sp>
          <p:nvSpPr>
            <p:cNvPr id="34" name="tx33"/>
            <p:cNvSpPr/>
            <p:nvPr/>
          </p:nvSpPr>
          <p:spPr>
            <a:xfrm>
              <a:off x="727169" y="2104611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52</a:t>
              </a:r>
            </a:p>
          </p:txBody>
        </p:sp>
        <p:sp>
          <p:nvSpPr>
            <p:cNvPr id="35" name="tx34"/>
            <p:cNvSpPr/>
            <p:nvPr/>
          </p:nvSpPr>
          <p:spPr>
            <a:xfrm>
              <a:off x="727169" y="1798699"/>
              <a:ext cx="141262" cy="9247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54</a:t>
              </a:r>
            </a:p>
          </p:txBody>
        </p:sp>
        <p:sp>
          <p:nvSpPr>
            <p:cNvPr id="36" name="tx35"/>
            <p:cNvSpPr/>
            <p:nvPr/>
          </p:nvSpPr>
          <p:spPr>
            <a:xfrm>
              <a:off x="727169" y="1491993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56</a:t>
              </a:r>
            </a:p>
          </p:txBody>
        </p:sp>
        <p:sp>
          <p:nvSpPr>
            <p:cNvPr id="37" name="tx36"/>
            <p:cNvSpPr/>
            <p:nvPr/>
          </p:nvSpPr>
          <p:spPr>
            <a:xfrm>
              <a:off x="727169" y="1185685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58</a:t>
              </a:r>
            </a:p>
          </p:txBody>
        </p:sp>
        <p:sp>
          <p:nvSpPr>
            <p:cNvPr id="38" name="pl37"/>
            <p:cNvSpPr/>
            <p:nvPr/>
          </p:nvSpPr>
          <p:spPr>
            <a:xfrm>
              <a:off x="922958" y="3989888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38"/>
            <p:cNvSpPr/>
            <p:nvPr/>
          </p:nvSpPr>
          <p:spPr>
            <a:xfrm>
              <a:off x="922958" y="3683580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9"/>
            <p:cNvSpPr/>
            <p:nvPr/>
          </p:nvSpPr>
          <p:spPr>
            <a:xfrm>
              <a:off x="922958" y="3377271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40"/>
            <p:cNvSpPr/>
            <p:nvPr/>
          </p:nvSpPr>
          <p:spPr>
            <a:xfrm>
              <a:off x="922958" y="3070963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41"/>
            <p:cNvSpPr/>
            <p:nvPr/>
          </p:nvSpPr>
          <p:spPr>
            <a:xfrm>
              <a:off x="922958" y="2764654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42"/>
            <p:cNvSpPr/>
            <p:nvPr/>
          </p:nvSpPr>
          <p:spPr>
            <a:xfrm>
              <a:off x="922958" y="2458346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43"/>
            <p:cNvSpPr/>
            <p:nvPr/>
          </p:nvSpPr>
          <p:spPr>
            <a:xfrm>
              <a:off x="922958" y="2152037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44"/>
            <p:cNvSpPr/>
            <p:nvPr/>
          </p:nvSpPr>
          <p:spPr>
            <a:xfrm>
              <a:off x="922958" y="1845729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l45"/>
            <p:cNvSpPr/>
            <p:nvPr/>
          </p:nvSpPr>
          <p:spPr>
            <a:xfrm>
              <a:off x="922958" y="1539420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pl46"/>
            <p:cNvSpPr/>
            <p:nvPr/>
          </p:nvSpPr>
          <p:spPr>
            <a:xfrm>
              <a:off x="922958" y="1233111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pl47"/>
            <p:cNvSpPr/>
            <p:nvPr/>
          </p:nvSpPr>
          <p:spPr>
            <a:xfrm>
              <a:off x="922958" y="3989888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pl48"/>
            <p:cNvSpPr/>
            <p:nvPr/>
          </p:nvSpPr>
          <p:spPr>
            <a:xfrm>
              <a:off x="922958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" name="pl49"/>
            <p:cNvSpPr/>
            <p:nvPr/>
          </p:nvSpPr>
          <p:spPr>
            <a:xfrm>
              <a:off x="2445558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" name="pl50"/>
            <p:cNvSpPr/>
            <p:nvPr/>
          </p:nvSpPr>
          <p:spPr>
            <a:xfrm>
              <a:off x="3968158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" name="pl51"/>
            <p:cNvSpPr/>
            <p:nvPr/>
          </p:nvSpPr>
          <p:spPr>
            <a:xfrm>
              <a:off x="5490759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" name="pl52"/>
            <p:cNvSpPr/>
            <p:nvPr/>
          </p:nvSpPr>
          <p:spPr>
            <a:xfrm>
              <a:off x="7013359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" name="pl53"/>
            <p:cNvSpPr/>
            <p:nvPr/>
          </p:nvSpPr>
          <p:spPr>
            <a:xfrm>
              <a:off x="8535960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" name="tx54"/>
            <p:cNvSpPr/>
            <p:nvPr/>
          </p:nvSpPr>
          <p:spPr>
            <a:xfrm>
              <a:off x="679345" y="4060988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2008:Q1</a:t>
              </a:r>
            </a:p>
          </p:txBody>
        </p:sp>
        <p:sp>
          <p:nvSpPr>
            <p:cNvPr id="56" name="tx55"/>
            <p:cNvSpPr/>
            <p:nvPr/>
          </p:nvSpPr>
          <p:spPr>
            <a:xfrm>
              <a:off x="2201945" y="4060988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2010:Q1</a:t>
              </a:r>
            </a:p>
          </p:txBody>
        </p:sp>
        <p:sp>
          <p:nvSpPr>
            <p:cNvPr id="57" name="tx56"/>
            <p:cNvSpPr/>
            <p:nvPr/>
          </p:nvSpPr>
          <p:spPr>
            <a:xfrm>
              <a:off x="3724545" y="4060988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2012:Q1</a:t>
              </a:r>
            </a:p>
          </p:txBody>
        </p:sp>
        <p:sp>
          <p:nvSpPr>
            <p:cNvPr id="58" name="tx57"/>
            <p:cNvSpPr/>
            <p:nvPr/>
          </p:nvSpPr>
          <p:spPr>
            <a:xfrm>
              <a:off x="5247146" y="4060988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2014:Q1</a:t>
              </a:r>
            </a:p>
          </p:txBody>
        </p:sp>
        <p:sp>
          <p:nvSpPr>
            <p:cNvPr id="59" name="tx58"/>
            <p:cNvSpPr/>
            <p:nvPr/>
          </p:nvSpPr>
          <p:spPr>
            <a:xfrm>
              <a:off x="6769746" y="4060988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2016:Q1</a:t>
              </a:r>
            </a:p>
          </p:txBody>
        </p:sp>
        <p:sp>
          <p:nvSpPr>
            <p:cNvPr id="60" name="tx59"/>
            <p:cNvSpPr/>
            <p:nvPr/>
          </p:nvSpPr>
          <p:spPr>
            <a:xfrm>
              <a:off x="8292346" y="4060988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2018:Q1</a:t>
              </a:r>
            </a:p>
          </p:txBody>
        </p:sp>
        <p:sp>
          <p:nvSpPr>
            <p:cNvPr id="61" name="tx60"/>
            <p:cNvSpPr/>
            <p:nvPr/>
          </p:nvSpPr>
          <p:spPr>
            <a:xfrm rot="-5400000">
              <a:off x="-194773" y="2564470"/>
              <a:ext cx="1496776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Thousands of 2009 dollars</a:t>
              </a:r>
            </a:p>
          </p:txBody>
        </p:sp>
        <p:sp>
          <p:nvSpPr>
            <p:cNvPr id="62" name="rc61"/>
            <p:cNvSpPr/>
            <p:nvPr/>
          </p:nvSpPr>
          <p:spPr>
            <a:xfrm>
              <a:off x="6908243" y="3457616"/>
              <a:ext cx="971532" cy="513189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3" name="rc62"/>
            <p:cNvSpPr/>
            <p:nvPr/>
          </p:nvSpPr>
          <p:spPr>
            <a:xfrm>
              <a:off x="6980243" y="3584480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4" name="pl63"/>
            <p:cNvSpPr/>
            <p:nvPr/>
          </p:nvSpPr>
          <p:spPr>
            <a:xfrm>
              <a:off x="6980243" y="363686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5" name="rc64"/>
            <p:cNvSpPr/>
            <p:nvPr/>
          </p:nvSpPr>
          <p:spPr>
            <a:xfrm>
              <a:off x="6980243" y="3689255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6" name="pl65"/>
            <p:cNvSpPr/>
            <p:nvPr/>
          </p:nvSpPr>
          <p:spPr>
            <a:xfrm>
              <a:off x="6980243" y="374164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7" name="rc66"/>
            <p:cNvSpPr/>
            <p:nvPr/>
          </p:nvSpPr>
          <p:spPr>
            <a:xfrm>
              <a:off x="6980243" y="3794030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8" name="pl67"/>
            <p:cNvSpPr/>
            <p:nvPr/>
          </p:nvSpPr>
          <p:spPr>
            <a:xfrm>
              <a:off x="6980243" y="384641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72" name="tx71"/>
            <p:cNvSpPr/>
            <p:nvPr/>
          </p:nvSpPr>
          <p:spPr>
            <a:xfrm>
              <a:off x="922958" y="1057769"/>
              <a:ext cx="2088554" cy="1127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United States, Ohio and Columbus</a:t>
              </a:r>
            </a:p>
          </p:txBody>
        </p:sp>
        <p:sp>
          <p:nvSpPr>
            <p:cNvPr id="73" name="tx72"/>
            <p:cNvSpPr/>
            <p:nvPr/>
          </p:nvSpPr>
          <p:spPr>
            <a:xfrm>
              <a:off x="922958" y="826426"/>
              <a:ext cx="1456804" cy="14108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Real GDP per capita</a:t>
              </a:r>
            </a:p>
          </p:txBody>
        </p:sp>
        <p:sp>
          <p:nvSpPr>
            <p:cNvPr id="74" name="tx73"/>
            <p:cNvSpPr/>
            <p:nvPr/>
          </p:nvSpPr>
          <p:spPr>
            <a:xfrm>
              <a:off x="922958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75" name="tx74"/>
            <p:cNvSpPr/>
            <p:nvPr/>
          </p:nvSpPr>
          <p:spPr>
            <a:xfrm>
              <a:off x="922958" y="4347619"/>
              <a:ext cx="2766962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Bureau of Economic Analysis via Haver Analytics</a:t>
              </a:r>
            </a:p>
          </p:txBody>
        </p:sp>
        <p:sp>
          <p:nvSpPr>
            <p:cNvPr id="76" name="tx75"/>
            <p:cNvSpPr/>
            <p:nvPr/>
          </p:nvSpPr>
          <p:spPr>
            <a:xfrm>
              <a:off x="922958" y="4493510"/>
              <a:ext cx="4842929" cy="11052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2018:Q1 for the United States, 2018:Q1 for Ohio, 2016 for Columbus.</a:t>
              </a:r>
            </a:p>
          </p:txBody>
        </p:sp>
        <p:sp>
          <p:nvSpPr>
            <p:cNvPr id="77" name="tx76"/>
            <p:cNvSpPr/>
            <p:nvPr/>
          </p:nvSpPr>
          <p:spPr>
            <a:xfrm>
              <a:off x="922958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  <p:sp>
        <p:nvSpPr>
          <p:cNvPr id="78" name="tx97"/>
          <p:cNvSpPr/>
          <p:nvPr/>
        </p:nvSpPr>
        <p:spPr>
          <a:xfrm>
            <a:off x="7438499" y="3265780"/>
            <a:ext cx="620861" cy="94059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sz="1000" b="1" dirty="0">
                <a:solidFill>
                  <a:srgbClr val="581F54">
                    <a:alpha val="100000"/>
                  </a:srgbClr>
                </a:solidFill>
                <a:latin typeface="Arial"/>
                <a:cs typeface="Arial"/>
              </a:rPr>
              <a:t>Columbus</a:t>
            </a:r>
          </a:p>
        </p:txBody>
      </p:sp>
      <p:sp>
        <p:nvSpPr>
          <p:cNvPr id="79" name="tx98"/>
          <p:cNvSpPr/>
          <p:nvPr/>
        </p:nvSpPr>
        <p:spPr>
          <a:xfrm>
            <a:off x="7438499" y="3405341"/>
            <a:ext cx="289222" cy="94059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sz="1000" b="1">
                <a:solidFill>
                  <a:srgbClr val="3B9D6C">
                    <a:alpha val="100000"/>
                  </a:srgbClr>
                </a:solidFill>
                <a:latin typeface="Arial"/>
                <a:cs typeface="Arial"/>
              </a:rPr>
              <a:t>Ohio</a:t>
            </a:r>
          </a:p>
        </p:txBody>
      </p:sp>
      <p:sp>
        <p:nvSpPr>
          <p:cNvPr id="80" name="tx99"/>
          <p:cNvSpPr/>
          <p:nvPr/>
        </p:nvSpPr>
        <p:spPr>
          <a:xfrm>
            <a:off x="7438499" y="3544903"/>
            <a:ext cx="811547" cy="94059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sz="1000" b="1">
                <a:solidFill>
                  <a:srgbClr val="0D314F">
                    <a:alpha val="100000"/>
                  </a:srgbClr>
                </a:solidFill>
                <a:latin typeface="Arial"/>
                <a:cs typeface="Arial"/>
              </a:rPr>
              <a:t>United States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The views expressed today are my own and not necessarily the views of the Federal Reserve Bank of Cleveland or the Federal Reserve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418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The metro area’s unemployment rate has been close to 4 percent since the fall of 2015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922958" y="1233111"/>
              <a:ext cx="7613001" cy="2756776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922958" y="3989888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922958" y="3530425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922958" y="3070963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922958" y="2611500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922958" y="2152037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922958" y="1692574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922958" y="1233111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  <a:lnTo>
                    <a:pt x="7613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rc12"/>
            <p:cNvSpPr/>
            <p:nvPr/>
          </p:nvSpPr>
          <p:spPr>
            <a:xfrm>
              <a:off x="922958" y="1233111"/>
              <a:ext cx="980822" cy="2756776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4" name="pl13"/>
            <p:cNvSpPr/>
            <p:nvPr/>
          </p:nvSpPr>
          <p:spPr>
            <a:xfrm>
              <a:off x="922958" y="1761494"/>
              <a:ext cx="7332452" cy="1470280"/>
            </a:xfrm>
            <a:custGeom>
              <a:avLst/>
              <a:gdLst/>
              <a:ahLst/>
              <a:cxnLst/>
              <a:rect l="0" t="0" r="0" b="0"/>
              <a:pathLst>
                <a:path w="7332452" h="1470280">
                  <a:moveTo>
                    <a:pt x="0" y="1102710"/>
                  </a:moveTo>
                  <a:lnTo>
                    <a:pt x="58811" y="1148657"/>
                  </a:lnTo>
                  <a:lnTo>
                    <a:pt x="113828" y="1125683"/>
                  </a:lnTo>
                  <a:lnTo>
                    <a:pt x="172639" y="1102710"/>
                  </a:lnTo>
                  <a:lnTo>
                    <a:pt x="229554" y="1010818"/>
                  </a:lnTo>
                  <a:lnTo>
                    <a:pt x="288365" y="918925"/>
                  </a:lnTo>
                  <a:lnTo>
                    <a:pt x="345279" y="850006"/>
                  </a:lnTo>
                  <a:lnTo>
                    <a:pt x="404091" y="827033"/>
                  </a:lnTo>
                  <a:lnTo>
                    <a:pt x="462902" y="827033"/>
                  </a:lnTo>
                  <a:lnTo>
                    <a:pt x="519816" y="804059"/>
                  </a:lnTo>
                  <a:lnTo>
                    <a:pt x="578628" y="735140"/>
                  </a:lnTo>
                  <a:lnTo>
                    <a:pt x="635542" y="643247"/>
                  </a:lnTo>
                  <a:lnTo>
                    <a:pt x="694353" y="551355"/>
                  </a:lnTo>
                  <a:lnTo>
                    <a:pt x="753165" y="436489"/>
                  </a:lnTo>
                  <a:lnTo>
                    <a:pt x="806285" y="344597"/>
                  </a:lnTo>
                  <a:lnTo>
                    <a:pt x="865096" y="298650"/>
                  </a:lnTo>
                  <a:lnTo>
                    <a:pt x="922010" y="252704"/>
                  </a:lnTo>
                  <a:lnTo>
                    <a:pt x="980822" y="183785"/>
                  </a:lnTo>
                  <a:lnTo>
                    <a:pt x="1037736" y="160811"/>
                  </a:lnTo>
                  <a:lnTo>
                    <a:pt x="1096547" y="160811"/>
                  </a:lnTo>
                  <a:lnTo>
                    <a:pt x="1155359" y="137838"/>
                  </a:lnTo>
                  <a:lnTo>
                    <a:pt x="1212273" y="91892"/>
                  </a:lnTo>
                  <a:lnTo>
                    <a:pt x="1271084" y="68919"/>
                  </a:lnTo>
                  <a:lnTo>
                    <a:pt x="1327999" y="45946"/>
                  </a:lnTo>
                  <a:lnTo>
                    <a:pt x="1386810" y="45946"/>
                  </a:lnTo>
                  <a:lnTo>
                    <a:pt x="1445621" y="22973"/>
                  </a:lnTo>
                  <a:lnTo>
                    <a:pt x="1498741" y="0"/>
                  </a:lnTo>
                  <a:lnTo>
                    <a:pt x="1557553" y="45946"/>
                  </a:lnTo>
                  <a:lnTo>
                    <a:pt x="1614467" y="114865"/>
                  </a:lnTo>
                  <a:lnTo>
                    <a:pt x="1673278" y="183785"/>
                  </a:lnTo>
                  <a:lnTo>
                    <a:pt x="1730193" y="206758"/>
                  </a:lnTo>
                  <a:lnTo>
                    <a:pt x="1789004" y="229731"/>
                  </a:lnTo>
                  <a:lnTo>
                    <a:pt x="1847815" y="252704"/>
                  </a:lnTo>
                  <a:lnTo>
                    <a:pt x="1904730" y="252704"/>
                  </a:lnTo>
                  <a:lnTo>
                    <a:pt x="1963541" y="252704"/>
                  </a:lnTo>
                  <a:lnTo>
                    <a:pt x="2020455" y="298650"/>
                  </a:lnTo>
                  <a:lnTo>
                    <a:pt x="2079267" y="344597"/>
                  </a:lnTo>
                  <a:lnTo>
                    <a:pt x="2138078" y="390543"/>
                  </a:lnTo>
                  <a:lnTo>
                    <a:pt x="2191198" y="390543"/>
                  </a:lnTo>
                  <a:lnTo>
                    <a:pt x="2250010" y="390543"/>
                  </a:lnTo>
                  <a:lnTo>
                    <a:pt x="2306924" y="367570"/>
                  </a:lnTo>
                  <a:lnTo>
                    <a:pt x="2365735" y="344597"/>
                  </a:lnTo>
                  <a:lnTo>
                    <a:pt x="2422649" y="344597"/>
                  </a:lnTo>
                  <a:lnTo>
                    <a:pt x="2481461" y="390543"/>
                  </a:lnTo>
                  <a:lnTo>
                    <a:pt x="2540272" y="436489"/>
                  </a:lnTo>
                  <a:lnTo>
                    <a:pt x="2597186" y="505409"/>
                  </a:lnTo>
                  <a:lnTo>
                    <a:pt x="2655998" y="574328"/>
                  </a:lnTo>
                  <a:lnTo>
                    <a:pt x="2712912" y="643247"/>
                  </a:lnTo>
                  <a:lnTo>
                    <a:pt x="2771723" y="666221"/>
                  </a:lnTo>
                  <a:lnTo>
                    <a:pt x="2830535" y="666221"/>
                  </a:lnTo>
                  <a:lnTo>
                    <a:pt x="2885552" y="689194"/>
                  </a:lnTo>
                  <a:lnTo>
                    <a:pt x="2944363" y="712167"/>
                  </a:lnTo>
                  <a:lnTo>
                    <a:pt x="3001278" y="735140"/>
                  </a:lnTo>
                  <a:lnTo>
                    <a:pt x="3060089" y="735140"/>
                  </a:lnTo>
                  <a:lnTo>
                    <a:pt x="3117003" y="735140"/>
                  </a:lnTo>
                  <a:lnTo>
                    <a:pt x="3175815" y="758113"/>
                  </a:lnTo>
                  <a:lnTo>
                    <a:pt x="3234626" y="804059"/>
                  </a:lnTo>
                  <a:lnTo>
                    <a:pt x="3291540" y="827033"/>
                  </a:lnTo>
                  <a:lnTo>
                    <a:pt x="3350352" y="804059"/>
                  </a:lnTo>
                  <a:lnTo>
                    <a:pt x="3407266" y="735140"/>
                  </a:lnTo>
                  <a:lnTo>
                    <a:pt x="3466077" y="689194"/>
                  </a:lnTo>
                  <a:lnTo>
                    <a:pt x="3524889" y="689194"/>
                  </a:lnTo>
                  <a:lnTo>
                    <a:pt x="3578009" y="735140"/>
                  </a:lnTo>
                  <a:lnTo>
                    <a:pt x="3636820" y="735140"/>
                  </a:lnTo>
                  <a:lnTo>
                    <a:pt x="3693734" y="712167"/>
                  </a:lnTo>
                  <a:lnTo>
                    <a:pt x="3752546" y="689194"/>
                  </a:lnTo>
                  <a:lnTo>
                    <a:pt x="3809460" y="712167"/>
                  </a:lnTo>
                  <a:lnTo>
                    <a:pt x="3868271" y="735140"/>
                  </a:lnTo>
                  <a:lnTo>
                    <a:pt x="3927083" y="712167"/>
                  </a:lnTo>
                  <a:lnTo>
                    <a:pt x="3983997" y="735140"/>
                  </a:lnTo>
                  <a:lnTo>
                    <a:pt x="4042808" y="804059"/>
                  </a:lnTo>
                  <a:lnTo>
                    <a:pt x="4099723" y="895952"/>
                  </a:lnTo>
                  <a:lnTo>
                    <a:pt x="4158534" y="941898"/>
                  </a:lnTo>
                  <a:lnTo>
                    <a:pt x="4217345" y="964871"/>
                  </a:lnTo>
                  <a:lnTo>
                    <a:pt x="4270465" y="1010818"/>
                  </a:lnTo>
                  <a:lnTo>
                    <a:pt x="4329277" y="1079737"/>
                  </a:lnTo>
                  <a:lnTo>
                    <a:pt x="4386191" y="1079737"/>
                  </a:lnTo>
                  <a:lnTo>
                    <a:pt x="4445002" y="1079737"/>
                  </a:lnTo>
                  <a:lnTo>
                    <a:pt x="4501917" y="1102710"/>
                  </a:lnTo>
                  <a:lnTo>
                    <a:pt x="4560728" y="1125683"/>
                  </a:lnTo>
                  <a:lnTo>
                    <a:pt x="4619539" y="1148657"/>
                  </a:lnTo>
                  <a:lnTo>
                    <a:pt x="4676454" y="1194603"/>
                  </a:lnTo>
                  <a:lnTo>
                    <a:pt x="4735265" y="1194603"/>
                  </a:lnTo>
                  <a:lnTo>
                    <a:pt x="4792179" y="1217576"/>
                  </a:lnTo>
                  <a:lnTo>
                    <a:pt x="4850991" y="1217576"/>
                  </a:lnTo>
                  <a:lnTo>
                    <a:pt x="4909802" y="1240549"/>
                  </a:lnTo>
                  <a:lnTo>
                    <a:pt x="4962922" y="1263522"/>
                  </a:lnTo>
                  <a:lnTo>
                    <a:pt x="5021734" y="1240549"/>
                  </a:lnTo>
                  <a:lnTo>
                    <a:pt x="5078648" y="1240549"/>
                  </a:lnTo>
                  <a:lnTo>
                    <a:pt x="5137459" y="1263522"/>
                  </a:lnTo>
                  <a:lnTo>
                    <a:pt x="5194373" y="1332442"/>
                  </a:lnTo>
                  <a:lnTo>
                    <a:pt x="5253185" y="1355415"/>
                  </a:lnTo>
                  <a:lnTo>
                    <a:pt x="5311996" y="1332442"/>
                  </a:lnTo>
                  <a:lnTo>
                    <a:pt x="5368910" y="1286495"/>
                  </a:lnTo>
                  <a:lnTo>
                    <a:pt x="5427722" y="1263522"/>
                  </a:lnTo>
                  <a:lnTo>
                    <a:pt x="5484636" y="1263522"/>
                  </a:lnTo>
                  <a:lnTo>
                    <a:pt x="5543447" y="1286495"/>
                  </a:lnTo>
                  <a:lnTo>
                    <a:pt x="5602259" y="1286495"/>
                  </a:lnTo>
                  <a:lnTo>
                    <a:pt x="5657276" y="1240549"/>
                  </a:lnTo>
                  <a:lnTo>
                    <a:pt x="5716087" y="1240549"/>
                  </a:lnTo>
                  <a:lnTo>
                    <a:pt x="5773002" y="1286495"/>
                  </a:lnTo>
                  <a:lnTo>
                    <a:pt x="5831813" y="1309468"/>
                  </a:lnTo>
                  <a:lnTo>
                    <a:pt x="5888727" y="1309468"/>
                  </a:lnTo>
                  <a:lnTo>
                    <a:pt x="5947539" y="1286495"/>
                  </a:lnTo>
                  <a:lnTo>
                    <a:pt x="6006350" y="1240549"/>
                  </a:lnTo>
                  <a:lnTo>
                    <a:pt x="6063264" y="1240549"/>
                  </a:lnTo>
                  <a:lnTo>
                    <a:pt x="6122076" y="1240549"/>
                  </a:lnTo>
                  <a:lnTo>
                    <a:pt x="6178990" y="1240549"/>
                  </a:lnTo>
                  <a:lnTo>
                    <a:pt x="6237801" y="1240549"/>
                  </a:lnTo>
                  <a:lnTo>
                    <a:pt x="6296613" y="1263522"/>
                  </a:lnTo>
                  <a:lnTo>
                    <a:pt x="6349733" y="1286495"/>
                  </a:lnTo>
                  <a:lnTo>
                    <a:pt x="6408544" y="1286495"/>
                  </a:lnTo>
                  <a:lnTo>
                    <a:pt x="6465458" y="1286495"/>
                  </a:lnTo>
                  <a:lnTo>
                    <a:pt x="6524270" y="1309468"/>
                  </a:lnTo>
                  <a:lnTo>
                    <a:pt x="6581184" y="1309468"/>
                  </a:lnTo>
                  <a:lnTo>
                    <a:pt x="6639995" y="1286495"/>
                  </a:lnTo>
                  <a:lnTo>
                    <a:pt x="6698807" y="1309468"/>
                  </a:lnTo>
                  <a:lnTo>
                    <a:pt x="6755721" y="1332442"/>
                  </a:lnTo>
                  <a:lnTo>
                    <a:pt x="6814532" y="1309468"/>
                  </a:lnTo>
                  <a:lnTo>
                    <a:pt x="6871447" y="1309468"/>
                  </a:lnTo>
                  <a:lnTo>
                    <a:pt x="6930258" y="1401361"/>
                  </a:lnTo>
                  <a:lnTo>
                    <a:pt x="6989069" y="1447307"/>
                  </a:lnTo>
                  <a:lnTo>
                    <a:pt x="7042189" y="1470280"/>
                  </a:lnTo>
                  <a:lnTo>
                    <a:pt x="7101001" y="1424334"/>
                  </a:lnTo>
                  <a:lnTo>
                    <a:pt x="7157915" y="1378388"/>
                  </a:lnTo>
                  <a:lnTo>
                    <a:pt x="7216726" y="1286495"/>
                  </a:lnTo>
                  <a:lnTo>
                    <a:pt x="7273641" y="1309468"/>
                  </a:lnTo>
                  <a:lnTo>
                    <a:pt x="7332452" y="1355415"/>
                  </a:lnTo>
                </a:path>
              </a:pathLst>
            </a:custGeom>
            <a:ln w="25746" cap="flat">
              <a:solidFill>
                <a:srgbClr val="581F54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pl14"/>
            <p:cNvSpPr/>
            <p:nvPr/>
          </p:nvSpPr>
          <p:spPr>
            <a:xfrm>
              <a:off x="922958" y="1439870"/>
              <a:ext cx="7332452" cy="1562173"/>
            </a:xfrm>
            <a:custGeom>
              <a:avLst/>
              <a:gdLst/>
              <a:ahLst/>
              <a:cxnLst/>
              <a:rect l="0" t="0" r="0" b="0"/>
              <a:pathLst>
                <a:path w="7332452" h="1562173">
                  <a:moveTo>
                    <a:pt x="0" y="1286495"/>
                  </a:moveTo>
                  <a:lnTo>
                    <a:pt x="58811" y="1286495"/>
                  </a:lnTo>
                  <a:lnTo>
                    <a:pt x="113828" y="1263522"/>
                  </a:lnTo>
                  <a:lnTo>
                    <a:pt x="172639" y="1217576"/>
                  </a:lnTo>
                  <a:lnTo>
                    <a:pt x="229554" y="1171630"/>
                  </a:lnTo>
                  <a:lnTo>
                    <a:pt x="288365" y="1102710"/>
                  </a:lnTo>
                  <a:lnTo>
                    <a:pt x="345279" y="1056764"/>
                  </a:lnTo>
                  <a:lnTo>
                    <a:pt x="404091" y="1010818"/>
                  </a:lnTo>
                  <a:lnTo>
                    <a:pt x="462902" y="964871"/>
                  </a:lnTo>
                  <a:lnTo>
                    <a:pt x="519816" y="895952"/>
                  </a:lnTo>
                  <a:lnTo>
                    <a:pt x="578628" y="804059"/>
                  </a:lnTo>
                  <a:lnTo>
                    <a:pt x="635542" y="689194"/>
                  </a:lnTo>
                  <a:lnTo>
                    <a:pt x="694353" y="551355"/>
                  </a:lnTo>
                  <a:lnTo>
                    <a:pt x="753165" y="413516"/>
                  </a:lnTo>
                  <a:lnTo>
                    <a:pt x="806285" y="298650"/>
                  </a:lnTo>
                  <a:lnTo>
                    <a:pt x="865096" y="206758"/>
                  </a:lnTo>
                  <a:lnTo>
                    <a:pt x="922010" y="160811"/>
                  </a:lnTo>
                  <a:lnTo>
                    <a:pt x="980822" y="137838"/>
                  </a:lnTo>
                  <a:lnTo>
                    <a:pt x="1037736" y="114865"/>
                  </a:lnTo>
                  <a:lnTo>
                    <a:pt x="1096547" y="114865"/>
                  </a:lnTo>
                  <a:lnTo>
                    <a:pt x="1155359" y="91892"/>
                  </a:lnTo>
                  <a:lnTo>
                    <a:pt x="1212273" y="68919"/>
                  </a:lnTo>
                  <a:lnTo>
                    <a:pt x="1271084" y="45946"/>
                  </a:lnTo>
                  <a:lnTo>
                    <a:pt x="1327999" y="22973"/>
                  </a:lnTo>
                  <a:lnTo>
                    <a:pt x="1386810" y="0"/>
                  </a:lnTo>
                  <a:lnTo>
                    <a:pt x="1445621" y="22973"/>
                  </a:lnTo>
                  <a:lnTo>
                    <a:pt x="1498741" y="45946"/>
                  </a:lnTo>
                  <a:lnTo>
                    <a:pt x="1557553" y="114865"/>
                  </a:lnTo>
                  <a:lnTo>
                    <a:pt x="1614467" y="160811"/>
                  </a:lnTo>
                  <a:lnTo>
                    <a:pt x="1673278" y="229731"/>
                  </a:lnTo>
                  <a:lnTo>
                    <a:pt x="1730193" y="252704"/>
                  </a:lnTo>
                  <a:lnTo>
                    <a:pt x="1789004" y="275677"/>
                  </a:lnTo>
                  <a:lnTo>
                    <a:pt x="1847815" y="275677"/>
                  </a:lnTo>
                  <a:lnTo>
                    <a:pt x="1904730" y="298650"/>
                  </a:lnTo>
                  <a:lnTo>
                    <a:pt x="1963541" y="321623"/>
                  </a:lnTo>
                  <a:lnTo>
                    <a:pt x="2020455" y="367570"/>
                  </a:lnTo>
                  <a:lnTo>
                    <a:pt x="2079267" y="413516"/>
                  </a:lnTo>
                  <a:lnTo>
                    <a:pt x="2138078" y="459462"/>
                  </a:lnTo>
                  <a:lnTo>
                    <a:pt x="2191198" y="482435"/>
                  </a:lnTo>
                  <a:lnTo>
                    <a:pt x="2250010" y="482435"/>
                  </a:lnTo>
                  <a:lnTo>
                    <a:pt x="2306924" y="482435"/>
                  </a:lnTo>
                  <a:lnTo>
                    <a:pt x="2365735" y="459462"/>
                  </a:lnTo>
                  <a:lnTo>
                    <a:pt x="2422649" y="459462"/>
                  </a:lnTo>
                  <a:lnTo>
                    <a:pt x="2481461" y="482435"/>
                  </a:lnTo>
                  <a:lnTo>
                    <a:pt x="2540272" y="528382"/>
                  </a:lnTo>
                  <a:lnTo>
                    <a:pt x="2597186" y="597301"/>
                  </a:lnTo>
                  <a:lnTo>
                    <a:pt x="2655998" y="643247"/>
                  </a:lnTo>
                  <a:lnTo>
                    <a:pt x="2712912" y="712167"/>
                  </a:lnTo>
                  <a:lnTo>
                    <a:pt x="2771723" y="758113"/>
                  </a:lnTo>
                  <a:lnTo>
                    <a:pt x="2830535" y="804059"/>
                  </a:lnTo>
                  <a:lnTo>
                    <a:pt x="2885552" y="827033"/>
                  </a:lnTo>
                  <a:lnTo>
                    <a:pt x="2944363" y="850006"/>
                  </a:lnTo>
                  <a:lnTo>
                    <a:pt x="3001278" y="850006"/>
                  </a:lnTo>
                  <a:lnTo>
                    <a:pt x="3060089" y="872979"/>
                  </a:lnTo>
                  <a:lnTo>
                    <a:pt x="3117003" y="872979"/>
                  </a:lnTo>
                  <a:lnTo>
                    <a:pt x="3175815" y="895952"/>
                  </a:lnTo>
                  <a:lnTo>
                    <a:pt x="3234626" y="895952"/>
                  </a:lnTo>
                  <a:lnTo>
                    <a:pt x="3291540" y="872979"/>
                  </a:lnTo>
                  <a:lnTo>
                    <a:pt x="3350352" y="850006"/>
                  </a:lnTo>
                  <a:lnTo>
                    <a:pt x="3407266" y="827033"/>
                  </a:lnTo>
                  <a:lnTo>
                    <a:pt x="3466077" y="827033"/>
                  </a:lnTo>
                  <a:lnTo>
                    <a:pt x="3524889" y="804059"/>
                  </a:lnTo>
                  <a:lnTo>
                    <a:pt x="3578009" y="804059"/>
                  </a:lnTo>
                  <a:lnTo>
                    <a:pt x="3636820" y="804059"/>
                  </a:lnTo>
                  <a:lnTo>
                    <a:pt x="3693734" y="827033"/>
                  </a:lnTo>
                  <a:lnTo>
                    <a:pt x="3752546" y="827033"/>
                  </a:lnTo>
                  <a:lnTo>
                    <a:pt x="3809460" y="804059"/>
                  </a:lnTo>
                  <a:lnTo>
                    <a:pt x="3868271" y="827033"/>
                  </a:lnTo>
                  <a:lnTo>
                    <a:pt x="3927083" y="850006"/>
                  </a:lnTo>
                  <a:lnTo>
                    <a:pt x="3983997" y="872979"/>
                  </a:lnTo>
                  <a:lnTo>
                    <a:pt x="4042808" y="918925"/>
                  </a:lnTo>
                  <a:lnTo>
                    <a:pt x="4099723" y="964871"/>
                  </a:lnTo>
                  <a:lnTo>
                    <a:pt x="4158534" y="1033791"/>
                  </a:lnTo>
                  <a:lnTo>
                    <a:pt x="4217345" y="1079737"/>
                  </a:lnTo>
                  <a:lnTo>
                    <a:pt x="4270465" y="1125683"/>
                  </a:lnTo>
                  <a:lnTo>
                    <a:pt x="4329277" y="1171630"/>
                  </a:lnTo>
                  <a:lnTo>
                    <a:pt x="4386191" y="1194603"/>
                  </a:lnTo>
                  <a:lnTo>
                    <a:pt x="4445002" y="1217576"/>
                  </a:lnTo>
                  <a:lnTo>
                    <a:pt x="4501917" y="1240549"/>
                  </a:lnTo>
                  <a:lnTo>
                    <a:pt x="4560728" y="1263522"/>
                  </a:lnTo>
                  <a:lnTo>
                    <a:pt x="4619539" y="1286495"/>
                  </a:lnTo>
                  <a:lnTo>
                    <a:pt x="4676454" y="1309468"/>
                  </a:lnTo>
                  <a:lnTo>
                    <a:pt x="4735265" y="1332442"/>
                  </a:lnTo>
                  <a:lnTo>
                    <a:pt x="4792179" y="1355415"/>
                  </a:lnTo>
                  <a:lnTo>
                    <a:pt x="4850991" y="1378388"/>
                  </a:lnTo>
                  <a:lnTo>
                    <a:pt x="4909802" y="1378388"/>
                  </a:lnTo>
                  <a:lnTo>
                    <a:pt x="4962922" y="1378388"/>
                  </a:lnTo>
                  <a:lnTo>
                    <a:pt x="5021734" y="1378388"/>
                  </a:lnTo>
                  <a:lnTo>
                    <a:pt x="5078648" y="1401361"/>
                  </a:lnTo>
                  <a:lnTo>
                    <a:pt x="5137459" y="1424334"/>
                  </a:lnTo>
                  <a:lnTo>
                    <a:pt x="5194373" y="1447307"/>
                  </a:lnTo>
                  <a:lnTo>
                    <a:pt x="5253185" y="1470280"/>
                  </a:lnTo>
                  <a:lnTo>
                    <a:pt x="5311996" y="1470280"/>
                  </a:lnTo>
                  <a:lnTo>
                    <a:pt x="5368910" y="1470280"/>
                  </a:lnTo>
                  <a:lnTo>
                    <a:pt x="5427722" y="1447307"/>
                  </a:lnTo>
                  <a:lnTo>
                    <a:pt x="5484636" y="1424334"/>
                  </a:lnTo>
                  <a:lnTo>
                    <a:pt x="5543447" y="1424334"/>
                  </a:lnTo>
                  <a:lnTo>
                    <a:pt x="5602259" y="1401361"/>
                  </a:lnTo>
                  <a:lnTo>
                    <a:pt x="5657276" y="1401361"/>
                  </a:lnTo>
                  <a:lnTo>
                    <a:pt x="5716087" y="1401361"/>
                  </a:lnTo>
                  <a:lnTo>
                    <a:pt x="5773002" y="1401361"/>
                  </a:lnTo>
                  <a:lnTo>
                    <a:pt x="5831813" y="1401361"/>
                  </a:lnTo>
                  <a:lnTo>
                    <a:pt x="5888727" y="1401361"/>
                  </a:lnTo>
                  <a:lnTo>
                    <a:pt x="5947539" y="1401361"/>
                  </a:lnTo>
                  <a:lnTo>
                    <a:pt x="6006350" y="1378388"/>
                  </a:lnTo>
                  <a:lnTo>
                    <a:pt x="6063264" y="1355415"/>
                  </a:lnTo>
                  <a:lnTo>
                    <a:pt x="6122076" y="1355415"/>
                  </a:lnTo>
                  <a:lnTo>
                    <a:pt x="6178990" y="1355415"/>
                  </a:lnTo>
                  <a:lnTo>
                    <a:pt x="6237801" y="1355415"/>
                  </a:lnTo>
                  <a:lnTo>
                    <a:pt x="6296613" y="1378388"/>
                  </a:lnTo>
                  <a:lnTo>
                    <a:pt x="6349733" y="1378388"/>
                  </a:lnTo>
                  <a:lnTo>
                    <a:pt x="6408544" y="1378388"/>
                  </a:lnTo>
                  <a:lnTo>
                    <a:pt x="6465458" y="1378388"/>
                  </a:lnTo>
                  <a:lnTo>
                    <a:pt x="6524270" y="1378388"/>
                  </a:lnTo>
                  <a:lnTo>
                    <a:pt x="6581184" y="1378388"/>
                  </a:lnTo>
                  <a:lnTo>
                    <a:pt x="6639995" y="1401361"/>
                  </a:lnTo>
                  <a:lnTo>
                    <a:pt x="6698807" y="1401361"/>
                  </a:lnTo>
                  <a:lnTo>
                    <a:pt x="6755721" y="1424334"/>
                  </a:lnTo>
                  <a:lnTo>
                    <a:pt x="6814532" y="1424334"/>
                  </a:lnTo>
                  <a:lnTo>
                    <a:pt x="6871447" y="1424334"/>
                  </a:lnTo>
                  <a:lnTo>
                    <a:pt x="6930258" y="1470280"/>
                  </a:lnTo>
                  <a:lnTo>
                    <a:pt x="6989069" y="1516227"/>
                  </a:lnTo>
                  <a:lnTo>
                    <a:pt x="7042189" y="1539200"/>
                  </a:lnTo>
                  <a:lnTo>
                    <a:pt x="7101001" y="1562173"/>
                  </a:lnTo>
                  <a:lnTo>
                    <a:pt x="7157915" y="1562173"/>
                  </a:lnTo>
                  <a:lnTo>
                    <a:pt x="7216726" y="1516227"/>
                  </a:lnTo>
                  <a:lnTo>
                    <a:pt x="7273641" y="1493254"/>
                  </a:lnTo>
                  <a:lnTo>
                    <a:pt x="7332452" y="1493254"/>
                  </a:lnTo>
                </a:path>
              </a:pathLst>
            </a:custGeom>
            <a:ln w="25746" cap="flat">
              <a:solidFill>
                <a:srgbClr val="3B9D6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l15"/>
            <p:cNvSpPr/>
            <p:nvPr/>
          </p:nvSpPr>
          <p:spPr>
            <a:xfrm>
              <a:off x="922958" y="1692574"/>
              <a:ext cx="7391263" cy="1447307"/>
            </a:xfrm>
            <a:custGeom>
              <a:avLst/>
              <a:gdLst/>
              <a:ahLst/>
              <a:cxnLst/>
              <a:rect l="0" t="0" r="0" b="0"/>
              <a:pathLst>
                <a:path w="7391263" h="1447307">
                  <a:moveTo>
                    <a:pt x="0" y="1148657"/>
                  </a:moveTo>
                  <a:lnTo>
                    <a:pt x="58811" y="1171630"/>
                  </a:lnTo>
                  <a:lnTo>
                    <a:pt x="113828" y="1125683"/>
                  </a:lnTo>
                  <a:lnTo>
                    <a:pt x="172639" y="1148657"/>
                  </a:lnTo>
                  <a:lnTo>
                    <a:pt x="229554" y="1056764"/>
                  </a:lnTo>
                  <a:lnTo>
                    <a:pt x="288365" y="1010818"/>
                  </a:lnTo>
                  <a:lnTo>
                    <a:pt x="345279" y="964871"/>
                  </a:lnTo>
                  <a:lnTo>
                    <a:pt x="404091" y="895952"/>
                  </a:lnTo>
                  <a:lnTo>
                    <a:pt x="462902" y="895952"/>
                  </a:lnTo>
                  <a:lnTo>
                    <a:pt x="519816" y="804059"/>
                  </a:lnTo>
                  <a:lnTo>
                    <a:pt x="578628" y="735140"/>
                  </a:lnTo>
                  <a:lnTo>
                    <a:pt x="635542" y="620274"/>
                  </a:lnTo>
                  <a:lnTo>
                    <a:pt x="694353" y="505409"/>
                  </a:lnTo>
                  <a:lnTo>
                    <a:pt x="753165" y="390543"/>
                  </a:lnTo>
                  <a:lnTo>
                    <a:pt x="806285" y="298650"/>
                  </a:lnTo>
                  <a:lnTo>
                    <a:pt x="865096" y="229731"/>
                  </a:lnTo>
                  <a:lnTo>
                    <a:pt x="922010" y="137838"/>
                  </a:lnTo>
                  <a:lnTo>
                    <a:pt x="980822" y="114865"/>
                  </a:lnTo>
                  <a:lnTo>
                    <a:pt x="1037736" y="114865"/>
                  </a:lnTo>
                  <a:lnTo>
                    <a:pt x="1096547" y="91892"/>
                  </a:lnTo>
                  <a:lnTo>
                    <a:pt x="1155359" y="45946"/>
                  </a:lnTo>
                  <a:lnTo>
                    <a:pt x="1212273" y="0"/>
                  </a:lnTo>
                  <a:lnTo>
                    <a:pt x="1271084" y="22973"/>
                  </a:lnTo>
                  <a:lnTo>
                    <a:pt x="1327999" y="22973"/>
                  </a:lnTo>
                  <a:lnTo>
                    <a:pt x="1386810" y="45946"/>
                  </a:lnTo>
                  <a:lnTo>
                    <a:pt x="1445621" y="45946"/>
                  </a:lnTo>
                  <a:lnTo>
                    <a:pt x="1498741" y="22973"/>
                  </a:lnTo>
                  <a:lnTo>
                    <a:pt x="1557553" y="22973"/>
                  </a:lnTo>
                  <a:lnTo>
                    <a:pt x="1614467" y="91892"/>
                  </a:lnTo>
                  <a:lnTo>
                    <a:pt x="1673278" y="137838"/>
                  </a:lnTo>
                  <a:lnTo>
                    <a:pt x="1730193" y="137838"/>
                  </a:lnTo>
                  <a:lnTo>
                    <a:pt x="1789004" y="114865"/>
                  </a:lnTo>
                  <a:lnTo>
                    <a:pt x="1847815" y="114865"/>
                  </a:lnTo>
                  <a:lnTo>
                    <a:pt x="1904730" y="137838"/>
                  </a:lnTo>
                  <a:lnTo>
                    <a:pt x="1963541" y="45946"/>
                  </a:lnTo>
                  <a:lnTo>
                    <a:pt x="2020455" y="160811"/>
                  </a:lnTo>
                  <a:lnTo>
                    <a:pt x="2079267" y="206758"/>
                  </a:lnTo>
                  <a:lnTo>
                    <a:pt x="2138078" y="229731"/>
                  </a:lnTo>
                  <a:lnTo>
                    <a:pt x="2191198" y="229731"/>
                  </a:lnTo>
                  <a:lnTo>
                    <a:pt x="2250010" y="206758"/>
                  </a:lnTo>
                  <a:lnTo>
                    <a:pt x="2306924" y="229731"/>
                  </a:lnTo>
                  <a:lnTo>
                    <a:pt x="2365735" y="206758"/>
                  </a:lnTo>
                  <a:lnTo>
                    <a:pt x="2422649" y="229731"/>
                  </a:lnTo>
                  <a:lnTo>
                    <a:pt x="2481461" y="229731"/>
                  </a:lnTo>
                  <a:lnTo>
                    <a:pt x="2540272" y="229731"/>
                  </a:lnTo>
                  <a:lnTo>
                    <a:pt x="2597186" y="275677"/>
                  </a:lnTo>
                  <a:lnTo>
                    <a:pt x="2655998" y="321623"/>
                  </a:lnTo>
                  <a:lnTo>
                    <a:pt x="2712912" y="344597"/>
                  </a:lnTo>
                  <a:lnTo>
                    <a:pt x="2771723" y="390543"/>
                  </a:lnTo>
                  <a:lnTo>
                    <a:pt x="2830535" y="390543"/>
                  </a:lnTo>
                  <a:lnTo>
                    <a:pt x="2885552" y="413516"/>
                  </a:lnTo>
                  <a:lnTo>
                    <a:pt x="2944363" y="413516"/>
                  </a:lnTo>
                  <a:lnTo>
                    <a:pt x="3001278" y="413516"/>
                  </a:lnTo>
                  <a:lnTo>
                    <a:pt x="3060089" y="413516"/>
                  </a:lnTo>
                  <a:lnTo>
                    <a:pt x="3117003" y="413516"/>
                  </a:lnTo>
                  <a:lnTo>
                    <a:pt x="3175815" y="436489"/>
                  </a:lnTo>
                  <a:lnTo>
                    <a:pt x="3234626" y="505409"/>
                  </a:lnTo>
                  <a:lnTo>
                    <a:pt x="3291540" y="505409"/>
                  </a:lnTo>
                  <a:lnTo>
                    <a:pt x="3350352" y="528382"/>
                  </a:lnTo>
                  <a:lnTo>
                    <a:pt x="3407266" y="482435"/>
                  </a:lnTo>
                  <a:lnTo>
                    <a:pt x="3466077" y="459462"/>
                  </a:lnTo>
                  <a:lnTo>
                    <a:pt x="3524889" y="528382"/>
                  </a:lnTo>
                  <a:lnTo>
                    <a:pt x="3578009" y="574328"/>
                  </a:lnTo>
                  <a:lnTo>
                    <a:pt x="3636820" y="551355"/>
                  </a:lnTo>
                  <a:lnTo>
                    <a:pt x="3693734" y="574328"/>
                  </a:lnTo>
                  <a:lnTo>
                    <a:pt x="3752546" y="574328"/>
                  </a:lnTo>
                  <a:lnTo>
                    <a:pt x="3809460" y="620274"/>
                  </a:lnTo>
                  <a:lnTo>
                    <a:pt x="3868271" y="643247"/>
                  </a:lnTo>
                  <a:lnTo>
                    <a:pt x="3927083" y="643247"/>
                  </a:lnTo>
                  <a:lnTo>
                    <a:pt x="3983997" y="643247"/>
                  </a:lnTo>
                  <a:lnTo>
                    <a:pt x="4042808" y="712167"/>
                  </a:lnTo>
                  <a:lnTo>
                    <a:pt x="4099723" y="758113"/>
                  </a:lnTo>
                  <a:lnTo>
                    <a:pt x="4158534" y="781086"/>
                  </a:lnTo>
                  <a:lnTo>
                    <a:pt x="4217345" y="758113"/>
                  </a:lnTo>
                  <a:lnTo>
                    <a:pt x="4270465" y="758113"/>
                  </a:lnTo>
                  <a:lnTo>
                    <a:pt x="4329277" y="850006"/>
                  </a:lnTo>
                  <a:lnTo>
                    <a:pt x="4386191" y="850006"/>
                  </a:lnTo>
                  <a:lnTo>
                    <a:pt x="4445002" y="895952"/>
                  </a:lnTo>
                  <a:lnTo>
                    <a:pt x="4501917" y="872979"/>
                  </a:lnTo>
                  <a:lnTo>
                    <a:pt x="4560728" y="872979"/>
                  </a:lnTo>
                  <a:lnTo>
                    <a:pt x="4619539" y="941898"/>
                  </a:lnTo>
                  <a:lnTo>
                    <a:pt x="4676454" y="987845"/>
                  </a:lnTo>
                  <a:lnTo>
                    <a:pt x="4735265" y="964871"/>
                  </a:lnTo>
                  <a:lnTo>
                    <a:pt x="4792179" y="1010818"/>
                  </a:lnTo>
                  <a:lnTo>
                    <a:pt x="4850991" y="987845"/>
                  </a:lnTo>
                  <a:lnTo>
                    <a:pt x="4909802" y="1033791"/>
                  </a:lnTo>
                  <a:lnTo>
                    <a:pt x="4962922" y="1033791"/>
                  </a:lnTo>
                  <a:lnTo>
                    <a:pt x="5021734" y="1056764"/>
                  </a:lnTo>
                  <a:lnTo>
                    <a:pt x="5078648" y="1033791"/>
                  </a:lnTo>
                  <a:lnTo>
                    <a:pt x="5137459" y="1079737"/>
                  </a:lnTo>
                  <a:lnTo>
                    <a:pt x="5194373" y="1102710"/>
                  </a:lnTo>
                  <a:lnTo>
                    <a:pt x="5253185" y="1125683"/>
                  </a:lnTo>
                  <a:lnTo>
                    <a:pt x="5311996" y="1148657"/>
                  </a:lnTo>
                  <a:lnTo>
                    <a:pt x="5368910" y="1148657"/>
                  </a:lnTo>
                  <a:lnTo>
                    <a:pt x="5427722" y="1148657"/>
                  </a:lnTo>
                  <a:lnTo>
                    <a:pt x="5484636" y="1148657"/>
                  </a:lnTo>
                  <a:lnTo>
                    <a:pt x="5543447" y="1171630"/>
                  </a:lnTo>
                  <a:lnTo>
                    <a:pt x="5602259" y="1171630"/>
                  </a:lnTo>
                  <a:lnTo>
                    <a:pt x="5657276" y="1148657"/>
                  </a:lnTo>
                  <a:lnTo>
                    <a:pt x="5716087" y="1148657"/>
                  </a:lnTo>
                  <a:lnTo>
                    <a:pt x="5773002" y="1217576"/>
                  </a:lnTo>
                  <a:lnTo>
                    <a:pt x="5831813" y="1171630"/>
                  </a:lnTo>
                  <a:lnTo>
                    <a:pt x="5888727" y="1171630"/>
                  </a:lnTo>
                  <a:lnTo>
                    <a:pt x="5947539" y="1171630"/>
                  </a:lnTo>
                  <a:lnTo>
                    <a:pt x="6006350" y="1148657"/>
                  </a:lnTo>
                  <a:lnTo>
                    <a:pt x="6063264" y="1171630"/>
                  </a:lnTo>
                  <a:lnTo>
                    <a:pt x="6122076" y="1240549"/>
                  </a:lnTo>
                  <a:lnTo>
                    <a:pt x="6178990" y="1217576"/>
                  </a:lnTo>
                  <a:lnTo>
                    <a:pt x="6237801" y="1194603"/>
                  </a:lnTo>
                  <a:lnTo>
                    <a:pt x="6296613" y="1217576"/>
                  </a:lnTo>
                  <a:lnTo>
                    <a:pt x="6349733" y="1263522"/>
                  </a:lnTo>
                  <a:lnTo>
                    <a:pt x="6408544" y="1286495"/>
                  </a:lnTo>
                  <a:lnTo>
                    <a:pt x="6465458" y="1309468"/>
                  </a:lnTo>
                  <a:lnTo>
                    <a:pt x="6524270" y="1309468"/>
                  </a:lnTo>
                  <a:lnTo>
                    <a:pt x="6581184" y="1309468"/>
                  </a:lnTo>
                  <a:lnTo>
                    <a:pt x="6639995" y="1286495"/>
                  </a:lnTo>
                  <a:lnTo>
                    <a:pt x="6698807" y="1332442"/>
                  </a:lnTo>
                  <a:lnTo>
                    <a:pt x="6755721" y="1355415"/>
                  </a:lnTo>
                  <a:lnTo>
                    <a:pt x="6814532" y="1355415"/>
                  </a:lnTo>
                  <a:lnTo>
                    <a:pt x="6871447" y="1355415"/>
                  </a:lnTo>
                  <a:lnTo>
                    <a:pt x="6930258" y="1355415"/>
                  </a:lnTo>
                  <a:lnTo>
                    <a:pt x="6989069" y="1355415"/>
                  </a:lnTo>
                  <a:lnTo>
                    <a:pt x="7042189" y="1355415"/>
                  </a:lnTo>
                  <a:lnTo>
                    <a:pt x="7101001" y="1401361"/>
                  </a:lnTo>
                  <a:lnTo>
                    <a:pt x="7157915" y="1424334"/>
                  </a:lnTo>
                  <a:lnTo>
                    <a:pt x="7216726" y="1378388"/>
                  </a:lnTo>
                  <a:lnTo>
                    <a:pt x="7273641" y="1401361"/>
                  </a:lnTo>
                  <a:lnTo>
                    <a:pt x="7332452" y="1401361"/>
                  </a:lnTo>
                  <a:lnTo>
                    <a:pt x="7391263" y="1447307"/>
                  </a:lnTo>
                </a:path>
              </a:pathLst>
            </a:custGeom>
            <a:ln w="25746" cap="flat">
              <a:solidFill>
                <a:srgbClr val="0D314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t16"/>
            <p:cNvSpPr/>
            <p:nvPr/>
          </p:nvSpPr>
          <p:spPr>
            <a:xfrm>
              <a:off x="8239176" y="3100675"/>
              <a:ext cx="32467" cy="32467"/>
            </a:xfrm>
            <a:prstGeom prst="ellipse">
              <a:avLst/>
            </a:prstGeom>
            <a:solidFill>
              <a:srgbClr val="581F54">
                <a:alpha val="100000"/>
              </a:srgbClr>
            </a:solidFill>
            <a:ln w="21600" cap="rnd">
              <a:solidFill>
                <a:srgbClr val="581F54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t17"/>
            <p:cNvSpPr/>
            <p:nvPr/>
          </p:nvSpPr>
          <p:spPr>
            <a:xfrm>
              <a:off x="8239176" y="2916890"/>
              <a:ext cx="32467" cy="32467"/>
            </a:xfrm>
            <a:prstGeom prst="ellipse">
              <a:avLst/>
            </a:prstGeom>
            <a:solidFill>
              <a:srgbClr val="3B9D6C">
                <a:alpha val="100000"/>
              </a:srgbClr>
            </a:solidFill>
            <a:ln w="21600" cap="rnd">
              <a:solidFill>
                <a:srgbClr val="3B9D6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t18"/>
            <p:cNvSpPr/>
            <p:nvPr/>
          </p:nvSpPr>
          <p:spPr>
            <a:xfrm>
              <a:off x="8297988" y="3123648"/>
              <a:ext cx="32467" cy="32467"/>
            </a:xfrm>
            <a:prstGeom prst="ellipse">
              <a:avLst/>
            </a:prstGeom>
            <a:solidFill>
              <a:srgbClr val="0D314F">
                <a:alpha val="100000"/>
              </a:srgbClr>
            </a:solidFill>
            <a:ln w="21600" cap="rnd">
              <a:solidFill>
                <a:srgbClr val="0D314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tx19"/>
            <p:cNvSpPr/>
            <p:nvPr/>
          </p:nvSpPr>
          <p:spPr>
            <a:xfrm>
              <a:off x="8367528" y="3066245"/>
              <a:ext cx="176547" cy="11480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3.8</a:t>
              </a:r>
            </a:p>
          </p:txBody>
        </p:sp>
        <p:sp>
          <p:nvSpPr>
            <p:cNvPr id="21" name="tx20"/>
            <p:cNvSpPr/>
            <p:nvPr/>
          </p:nvSpPr>
          <p:spPr>
            <a:xfrm>
              <a:off x="8362800" y="2840075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4.6</a:t>
              </a:r>
            </a:p>
          </p:txBody>
        </p:sp>
        <p:sp>
          <p:nvSpPr>
            <p:cNvPr id="22" name="pl21"/>
            <p:cNvSpPr/>
            <p:nvPr/>
          </p:nvSpPr>
          <p:spPr>
            <a:xfrm>
              <a:off x="8317338" y="3145207"/>
              <a:ext cx="50291" cy="85928"/>
            </a:xfrm>
            <a:custGeom>
              <a:avLst/>
              <a:gdLst/>
              <a:ahLst/>
              <a:cxnLst/>
              <a:rect l="0" t="0" r="0" b="0"/>
              <a:pathLst>
                <a:path w="50291" h="85928">
                  <a:moveTo>
                    <a:pt x="50291" y="85928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23" name="tx22"/>
            <p:cNvSpPr/>
            <p:nvPr/>
          </p:nvSpPr>
          <p:spPr>
            <a:xfrm>
              <a:off x="8370746" y="3235883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3.7</a:t>
              </a:r>
            </a:p>
          </p:txBody>
        </p:sp>
        <p:sp>
          <p:nvSpPr>
            <p:cNvPr id="24" name="pl23"/>
            <p:cNvSpPr/>
            <p:nvPr/>
          </p:nvSpPr>
          <p:spPr>
            <a:xfrm>
              <a:off x="922958" y="1233111"/>
              <a:ext cx="0" cy="2756776"/>
            </a:xfrm>
            <a:custGeom>
              <a:avLst/>
              <a:gdLst/>
              <a:ahLst/>
              <a:cxnLst/>
              <a:rect l="0" t="0" r="0" b="0"/>
              <a:pathLst>
                <a:path h="2756776">
                  <a:moveTo>
                    <a:pt x="0" y="2756776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tx24"/>
            <p:cNvSpPr/>
            <p:nvPr/>
          </p:nvSpPr>
          <p:spPr>
            <a:xfrm>
              <a:off x="797801" y="3942462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26" name="tx25"/>
            <p:cNvSpPr/>
            <p:nvPr/>
          </p:nvSpPr>
          <p:spPr>
            <a:xfrm>
              <a:off x="797801" y="3484586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27" name="tx26"/>
            <p:cNvSpPr/>
            <p:nvPr/>
          </p:nvSpPr>
          <p:spPr>
            <a:xfrm>
              <a:off x="797801" y="3025521"/>
              <a:ext cx="70631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</a:t>
              </a:r>
            </a:p>
          </p:txBody>
        </p:sp>
        <p:sp>
          <p:nvSpPr>
            <p:cNvPr id="28" name="tx27"/>
            <p:cNvSpPr/>
            <p:nvPr/>
          </p:nvSpPr>
          <p:spPr>
            <a:xfrm>
              <a:off x="797801" y="2564073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6</a:t>
              </a:r>
            </a:p>
          </p:txBody>
        </p:sp>
        <p:sp>
          <p:nvSpPr>
            <p:cNvPr id="29" name="tx28"/>
            <p:cNvSpPr/>
            <p:nvPr/>
          </p:nvSpPr>
          <p:spPr>
            <a:xfrm>
              <a:off x="797801" y="2104611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8</a:t>
              </a:r>
            </a:p>
          </p:txBody>
        </p:sp>
        <p:sp>
          <p:nvSpPr>
            <p:cNvPr id="30" name="tx29"/>
            <p:cNvSpPr/>
            <p:nvPr/>
          </p:nvSpPr>
          <p:spPr>
            <a:xfrm>
              <a:off x="727169" y="1645148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10</a:t>
              </a:r>
            </a:p>
          </p:txBody>
        </p:sp>
        <p:sp>
          <p:nvSpPr>
            <p:cNvPr id="31" name="tx30"/>
            <p:cNvSpPr/>
            <p:nvPr/>
          </p:nvSpPr>
          <p:spPr>
            <a:xfrm>
              <a:off x="727169" y="1187272"/>
              <a:ext cx="141262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12</a:t>
              </a:r>
            </a:p>
          </p:txBody>
        </p:sp>
        <p:sp>
          <p:nvSpPr>
            <p:cNvPr id="32" name="pl31"/>
            <p:cNvSpPr/>
            <p:nvPr/>
          </p:nvSpPr>
          <p:spPr>
            <a:xfrm>
              <a:off x="922958" y="3989888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l32"/>
            <p:cNvSpPr/>
            <p:nvPr/>
          </p:nvSpPr>
          <p:spPr>
            <a:xfrm>
              <a:off x="922958" y="3530425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l33"/>
            <p:cNvSpPr/>
            <p:nvPr/>
          </p:nvSpPr>
          <p:spPr>
            <a:xfrm>
              <a:off x="922958" y="3070963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l34"/>
            <p:cNvSpPr/>
            <p:nvPr/>
          </p:nvSpPr>
          <p:spPr>
            <a:xfrm>
              <a:off x="922958" y="2611500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35"/>
            <p:cNvSpPr/>
            <p:nvPr/>
          </p:nvSpPr>
          <p:spPr>
            <a:xfrm>
              <a:off x="922958" y="2152037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36"/>
            <p:cNvSpPr/>
            <p:nvPr/>
          </p:nvSpPr>
          <p:spPr>
            <a:xfrm>
              <a:off x="922958" y="1692574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37"/>
            <p:cNvSpPr/>
            <p:nvPr/>
          </p:nvSpPr>
          <p:spPr>
            <a:xfrm>
              <a:off x="922958" y="1233111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38"/>
            <p:cNvSpPr/>
            <p:nvPr/>
          </p:nvSpPr>
          <p:spPr>
            <a:xfrm>
              <a:off x="922958" y="3989888"/>
              <a:ext cx="7613001" cy="0"/>
            </a:xfrm>
            <a:custGeom>
              <a:avLst/>
              <a:gdLst/>
              <a:ahLst/>
              <a:cxnLst/>
              <a:rect l="0" t="0" r="0" b="0"/>
              <a:pathLst>
                <a:path w="7613001">
                  <a:moveTo>
                    <a:pt x="0" y="0"/>
                  </a:moveTo>
                  <a:lnTo>
                    <a:pt x="7613001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9"/>
            <p:cNvSpPr/>
            <p:nvPr/>
          </p:nvSpPr>
          <p:spPr>
            <a:xfrm>
              <a:off x="922958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40"/>
            <p:cNvSpPr/>
            <p:nvPr/>
          </p:nvSpPr>
          <p:spPr>
            <a:xfrm>
              <a:off x="2309768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41"/>
            <p:cNvSpPr/>
            <p:nvPr/>
          </p:nvSpPr>
          <p:spPr>
            <a:xfrm>
              <a:off x="3694682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42"/>
            <p:cNvSpPr/>
            <p:nvPr/>
          </p:nvSpPr>
          <p:spPr>
            <a:xfrm>
              <a:off x="5081492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43"/>
            <p:cNvSpPr/>
            <p:nvPr/>
          </p:nvSpPr>
          <p:spPr>
            <a:xfrm>
              <a:off x="6466406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44"/>
            <p:cNvSpPr/>
            <p:nvPr/>
          </p:nvSpPr>
          <p:spPr>
            <a:xfrm>
              <a:off x="7853216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tx45"/>
            <p:cNvSpPr/>
            <p:nvPr/>
          </p:nvSpPr>
          <p:spPr>
            <a:xfrm>
              <a:off x="661671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2008</a:t>
              </a:r>
            </a:p>
          </p:txBody>
        </p:sp>
        <p:sp>
          <p:nvSpPr>
            <p:cNvPr id="47" name="tx46"/>
            <p:cNvSpPr/>
            <p:nvPr/>
          </p:nvSpPr>
          <p:spPr>
            <a:xfrm>
              <a:off x="2048482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2010</a:t>
              </a:r>
            </a:p>
          </p:txBody>
        </p:sp>
        <p:sp>
          <p:nvSpPr>
            <p:cNvPr id="48" name="tx47"/>
            <p:cNvSpPr/>
            <p:nvPr/>
          </p:nvSpPr>
          <p:spPr>
            <a:xfrm>
              <a:off x="3433395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2012</a:t>
              </a:r>
            </a:p>
          </p:txBody>
        </p:sp>
        <p:sp>
          <p:nvSpPr>
            <p:cNvPr id="49" name="tx48"/>
            <p:cNvSpPr/>
            <p:nvPr/>
          </p:nvSpPr>
          <p:spPr>
            <a:xfrm>
              <a:off x="4820206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2014</a:t>
              </a:r>
            </a:p>
          </p:txBody>
        </p:sp>
        <p:sp>
          <p:nvSpPr>
            <p:cNvPr id="50" name="tx49"/>
            <p:cNvSpPr/>
            <p:nvPr/>
          </p:nvSpPr>
          <p:spPr>
            <a:xfrm>
              <a:off x="6205119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2016</a:t>
              </a:r>
            </a:p>
          </p:txBody>
        </p:sp>
        <p:sp>
          <p:nvSpPr>
            <p:cNvPr id="51" name="tx50"/>
            <p:cNvSpPr/>
            <p:nvPr/>
          </p:nvSpPr>
          <p:spPr>
            <a:xfrm>
              <a:off x="7591930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2018</a:t>
              </a:r>
            </a:p>
          </p:txBody>
        </p:sp>
        <p:sp>
          <p:nvSpPr>
            <p:cNvPr id="52" name="tx51"/>
            <p:cNvSpPr/>
            <p:nvPr/>
          </p:nvSpPr>
          <p:spPr>
            <a:xfrm rot="-5400000">
              <a:off x="335569" y="2565264"/>
              <a:ext cx="437678" cy="9247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Percent</a:t>
              </a:r>
            </a:p>
          </p:txBody>
        </p:sp>
        <p:sp>
          <p:nvSpPr>
            <p:cNvPr id="53" name="rc52"/>
            <p:cNvSpPr/>
            <p:nvPr/>
          </p:nvSpPr>
          <p:spPr>
            <a:xfrm>
              <a:off x="6908243" y="3457616"/>
              <a:ext cx="971532" cy="513189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4" name="rc53"/>
            <p:cNvSpPr/>
            <p:nvPr/>
          </p:nvSpPr>
          <p:spPr>
            <a:xfrm>
              <a:off x="6980243" y="3584480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5" name="pl54"/>
            <p:cNvSpPr/>
            <p:nvPr/>
          </p:nvSpPr>
          <p:spPr>
            <a:xfrm>
              <a:off x="6980243" y="363686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56" name="rc55"/>
            <p:cNvSpPr/>
            <p:nvPr/>
          </p:nvSpPr>
          <p:spPr>
            <a:xfrm>
              <a:off x="6980243" y="3689255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7" name="pl56"/>
            <p:cNvSpPr/>
            <p:nvPr/>
          </p:nvSpPr>
          <p:spPr>
            <a:xfrm>
              <a:off x="6980243" y="374164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58" name="rc57"/>
            <p:cNvSpPr/>
            <p:nvPr/>
          </p:nvSpPr>
          <p:spPr>
            <a:xfrm>
              <a:off x="6980243" y="3794030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9" name="pl58"/>
            <p:cNvSpPr/>
            <p:nvPr/>
          </p:nvSpPr>
          <p:spPr>
            <a:xfrm>
              <a:off x="6980243" y="384641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3" name="tx62"/>
            <p:cNvSpPr/>
            <p:nvPr/>
          </p:nvSpPr>
          <p:spPr>
            <a:xfrm>
              <a:off x="922958" y="1057769"/>
              <a:ext cx="2088554" cy="1127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United States, Ohio and Columbus</a:t>
              </a:r>
            </a:p>
          </p:txBody>
        </p:sp>
        <p:sp>
          <p:nvSpPr>
            <p:cNvPr id="64" name="tx63"/>
            <p:cNvSpPr/>
            <p:nvPr/>
          </p:nvSpPr>
          <p:spPr>
            <a:xfrm>
              <a:off x="922958" y="826228"/>
              <a:ext cx="1558230" cy="14128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Unemployment Rates</a:t>
              </a:r>
            </a:p>
          </p:txBody>
        </p:sp>
        <p:sp>
          <p:nvSpPr>
            <p:cNvPr id="65" name="tx64"/>
            <p:cNvSpPr/>
            <p:nvPr/>
          </p:nvSpPr>
          <p:spPr>
            <a:xfrm>
              <a:off x="922958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66" name="tx65"/>
            <p:cNvSpPr/>
            <p:nvPr/>
          </p:nvSpPr>
          <p:spPr>
            <a:xfrm>
              <a:off x="922958" y="4347619"/>
              <a:ext cx="3077641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Source: Bureau of Labor Statistics via Haver Analytics.</a:t>
              </a:r>
            </a:p>
          </p:txBody>
        </p:sp>
        <p:sp>
          <p:nvSpPr>
            <p:cNvPr id="67" name="tx66"/>
            <p:cNvSpPr/>
            <p:nvPr/>
          </p:nvSpPr>
          <p:spPr>
            <a:xfrm>
              <a:off x="922958" y="4484779"/>
              <a:ext cx="5217293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Sep 2018 for the United States, Aug 2018 for Ohio, Aug 2018 for Columbus.</a:t>
              </a:r>
            </a:p>
          </p:txBody>
        </p:sp>
        <p:sp>
          <p:nvSpPr>
            <p:cNvPr id="68" name="tx67"/>
            <p:cNvSpPr/>
            <p:nvPr/>
          </p:nvSpPr>
          <p:spPr>
            <a:xfrm>
              <a:off x="922958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  <p:sp>
        <p:nvSpPr>
          <p:cNvPr id="69" name="tx97"/>
          <p:cNvSpPr/>
          <p:nvPr/>
        </p:nvSpPr>
        <p:spPr>
          <a:xfrm>
            <a:off x="7527950" y="1755052"/>
            <a:ext cx="620861" cy="94059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sz="1000" b="1" dirty="0">
                <a:solidFill>
                  <a:srgbClr val="581F54">
                    <a:alpha val="100000"/>
                  </a:srgbClr>
                </a:solidFill>
                <a:latin typeface="Arial"/>
                <a:cs typeface="Arial"/>
              </a:rPr>
              <a:t>Columbus</a:t>
            </a:r>
          </a:p>
        </p:txBody>
      </p:sp>
      <p:sp>
        <p:nvSpPr>
          <p:cNvPr id="70" name="tx98"/>
          <p:cNvSpPr/>
          <p:nvPr/>
        </p:nvSpPr>
        <p:spPr>
          <a:xfrm>
            <a:off x="7527950" y="1894613"/>
            <a:ext cx="289222" cy="94059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sz="1000" b="1">
                <a:solidFill>
                  <a:srgbClr val="3B9D6C">
                    <a:alpha val="100000"/>
                  </a:srgbClr>
                </a:solidFill>
                <a:latin typeface="Arial"/>
                <a:cs typeface="Arial"/>
              </a:rPr>
              <a:t>Ohio</a:t>
            </a:r>
          </a:p>
        </p:txBody>
      </p:sp>
      <p:sp>
        <p:nvSpPr>
          <p:cNvPr id="71" name="tx99"/>
          <p:cNvSpPr/>
          <p:nvPr/>
        </p:nvSpPr>
        <p:spPr>
          <a:xfrm>
            <a:off x="7527950" y="2034175"/>
            <a:ext cx="811547" cy="94059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sz="1000" b="1">
                <a:solidFill>
                  <a:srgbClr val="0D314F">
                    <a:alpha val="100000"/>
                  </a:srgbClr>
                </a:solidFill>
                <a:latin typeface="Arial"/>
                <a:cs typeface="Arial"/>
              </a:rPr>
              <a:t>United States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Columbus’s employment growth slowed in 2017, but remains above Ohio’s rate of growth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923193" y="1233111"/>
              <a:ext cx="7612766" cy="2756776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923193" y="3989888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923193" y="3530425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923193" y="3070963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923193" y="2611500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923193" y="2152037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923193" y="1692574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923193" y="1233111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rc12"/>
            <p:cNvSpPr/>
            <p:nvPr/>
          </p:nvSpPr>
          <p:spPr>
            <a:xfrm>
              <a:off x="923193" y="1233111"/>
              <a:ext cx="1029408" cy="2756776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4" name="pl13"/>
            <p:cNvSpPr/>
            <p:nvPr/>
          </p:nvSpPr>
          <p:spPr>
            <a:xfrm>
              <a:off x="923193" y="1233324"/>
              <a:ext cx="7391035" cy="1892280"/>
            </a:xfrm>
            <a:custGeom>
              <a:avLst/>
              <a:gdLst/>
              <a:ahLst/>
              <a:cxnLst/>
              <a:rect l="0" t="0" r="0" b="0"/>
              <a:pathLst>
                <a:path w="7391035" h="1892280">
                  <a:moveTo>
                    <a:pt x="0" y="838319"/>
                  </a:moveTo>
                  <a:lnTo>
                    <a:pt x="61724" y="796482"/>
                  </a:lnTo>
                  <a:lnTo>
                    <a:pt x="119467" y="901622"/>
                  </a:lnTo>
                  <a:lnTo>
                    <a:pt x="181191" y="925940"/>
                  </a:lnTo>
                  <a:lnTo>
                    <a:pt x="240925" y="1008029"/>
                  </a:lnTo>
                  <a:lnTo>
                    <a:pt x="302650" y="1059110"/>
                  </a:lnTo>
                  <a:lnTo>
                    <a:pt x="362383" y="1054788"/>
                  </a:lnTo>
                  <a:lnTo>
                    <a:pt x="424108" y="1113131"/>
                  </a:lnTo>
                  <a:lnTo>
                    <a:pt x="485833" y="1215815"/>
                  </a:lnTo>
                  <a:lnTo>
                    <a:pt x="545566" y="1246285"/>
                  </a:lnTo>
                  <a:lnTo>
                    <a:pt x="607291" y="1376672"/>
                  </a:lnTo>
                  <a:lnTo>
                    <a:pt x="667024" y="1460669"/>
                  </a:lnTo>
                  <a:lnTo>
                    <a:pt x="728749" y="1506195"/>
                  </a:lnTo>
                  <a:lnTo>
                    <a:pt x="790474" y="1608664"/>
                  </a:lnTo>
                  <a:lnTo>
                    <a:pt x="846225" y="1619287"/>
                  </a:lnTo>
                  <a:lnTo>
                    <a:pt x="907950" y="1752230"/>
                  </a:lnTo>
                  <a:lnTo>
                    <a:pt x="967684" y="1778837"/>
                  </a:lnTo>
                  <a:lnTo>
                    <a:pt x="1029408" y="1825973"/>
                  </a:lnTo>
                  <a:lnTo>
                    <a:pt x="1089142" y="1892280"/>
                  </a:lnTo>
                  <a:lnTo>
                    <a:pt x="1150867" y="1880097"/>
                  </a:lnTo>
                  <a:lnTo>
                    <a:pt x="1212591" y="1855296"/>
                  </a:lnTo>
                  <a:lnTo>
                    <a:pt x="1272325" y="1848431"/>
                  </a:lnTo>
                  <a:lnTo>
                    <a:pt x="1334049" y="1765164"/>
                  </a:lnTo>
                  <a:lnTo>
                    <a:pt x="1393783" y="1710834"/>
                  </a:lnTo>
                  <a:lnTo>
                    <a:pt x="1455508" y="1602084"/>
                  </a:lnTo>
                  <a:lnTo>
                    <a:pt x="1517232" y="1514312"/>
                  </a:lnTo>
                  <a:lnTo>
                    <a:pt x="1572984" y="1430340"/>
                  </a:lnTo>
                  <a:lnTo>
                    <a:pt x="1634709" y="1271913"/>
                  </a:lnTo>
                  <a:lnTo>
                    <a:pt x="1694442" y="1154013"/>
                  </a:lnTo>
                  <a:lnTo>
                    <a:pt x="1756167" y="1056946"/>
                  </a:lnTo>
                  <a:lnTo>
                    <a:pt x="1815900" y="973012"/>
                  </a:lnTo>
                  <a:lnTo>
                    <a:pt x="1877625" y="888319"/>
                  </a:lnTo>
                  <a:lnTo>
                    <a:pt x="1939350" y="830170"/>
                  </a:lnTo>
                  <a:lnTo>
                    <a:pt x="1999083" y="738347"/>
                  </a:lnTo>
                  <a:lnTo>
                    <a:pt x="2060808" y="692329"/>
                  </a:lnTo>
                  <a:lnTo>
                    <a:pt x="2120542" y="641805"/>
                  </a:lnTo>
                  <a:lnTo>
                    <a:pt x="2182266" y="622075"/>
                  </a:lnTo>
                  <a:lnTo>
                    <a:pt x="2243991" y="570148"/>
                  </a:lnTo>
                  <a:lnTo>
                    <a:pt x="2299742" y="551827"/>
                  </a:lnTo>
                  <a:lnTo>
                    <a:pt x="2361467" y="521805"/>
                  </a:lnTo>
                  <a:lnTo>
                    <a:pt x="2421201" y="549639"/>
                  </a:lnTo>
                  <a:lnTo>
                    <a:pt x="2482925" y="552490"/>
                  </a:lnTo>
                  <a:lnTo>
                    <a:pt x="2542659" y="445745"/>
                  </a:lnTo>
                  <a:lnTo>
                    <a:pt x="2604384" y="449731"/>
                  </a:lnTo>
                  <a:lnTo>
                    <a:pt x="2666108" y="406508"/>
                  </a:lnTo>
                  <a:lnTo>
                    <a:pt x="2725842" y="468271"/>
                  </a:lnTo>
                  <a:lnTo>
                    <a:pt x="2787567" y="429345"/>
                  </a:lnTo>
                  <a:lnTo>
                    <a:pt x="2847300" y="428335"/>
                  </a:lnTo>
                  <a:lnTo>
                    <a:pt x="2909025" y="371593"/>
                  </a:lnTo>
                  <a:lnTo>
                    <a:pt x="2970750" y="353039"/>
                  </a:lnTo>
                  <a:lnTo>
                    <a:pt x="3028492" y="336017"/>
                  </a:lnTo>
                  <a:lnTo>
                    <a:pt x="3090217" y="388064"/>
                  </a:lnTo>
                  <a:lnTo>
                    <a:pt x="3149950" y="349684"/>
                  </a:lnTo>
                  <a:lnTo>
                    <a:pt x="3211675" y="293662"/>
                  </a:lnTo>
                  <a:lnTo>
                    <a:pt x="3271409" y="408035"/>
                  </a:lnTo>
                  <a:lnTo>
                    <a:pt x="3333133" y="410481"/>
                  </a:lnTo>
                  <a:lnTo>
                    <a:pt x="3394858" y="384764"/>
                  </a:lnTo>
                  <a:lnTo>
                    <a:pt x="3454592" y="292477"/>
                  </a:lnTo>
                  <a:lnTo>
                    <a:pt x="3516316" y="333839"/>
                  </a:lnTo>
                  <a:lnTo>
                    <a:pt x="3576050" y="313753"/>
                  </a:lnTo>
                  <a:lnTo>
                    <a:pt x="3637775" y="0"/>
                  </a:lnTo>
                  <a:lnTo>
                    <a:pt x="3699499" y="45715"/>
                  </a:lnTo>
                  <a:lnTo>
                    <a:pt x="3755251" y="72177"/>
                  </a:lnTo>
                  <a:lnTo>
                    <a:pt x="3816975" y="22216"/>
                  </a:lnTo>
                  <a:lnTo>
                    <a:pt x="3876709" y="39859"/>
                  </a:lnTo>
                  <a:lnTo>
                    <a:pt x="3938434" y="86372"/>
                  </a:lnTo>
                  <a:lnTo>
                    <a:pt x="3998167" y="33358"/>
                  </a:lnTo>
                  <a:lnTo>
                    <a:pt x="4059892" y="29581"/>
                  </a:lnTo>
                  <a:lnTo>
                    <a:pt x="4121617" y="67677"/>
                  </a:lnTo>
                  <a:lnTo>
                    <a:pt x="4181350" y="132174"/>
                  </a:lnTo>
                  <a:lnTo>
                    <a:pt x="4243075" y="102292"/>
                  </a:lnTo>
                  <a:lnTo>
                    <a:pt x="4302808" y="91914"/>
                  </a:lnTo>
                  <a:lnTo>
                    <a:pt x="4364533" y="515269"/>
                  </a:lnTo>
                  <a:lnTo>
                    <a:pt x="4426258" y="481425"/>
                  </a:lnTo>
                  <a:lnTo>
                    <a:pt x="4482009" y="457096"/>
                  </a:lnTo>
                  <a:lnTo>
                    <a:pt x="4543734" y="470293"/>
                  </a:lnTo>
                  <a:lnTo>
                    <a:pt x="4603468" y="455139"/>
                  </a:lnTo>
                  <a:lnTo>
                    <a:pt x="4665192" y="447888"/>
                  </a:lnTo>
                  <a:lnTo>
                    <a:pt x="4724926" y="448483"/>
                  </a:lnTo>
                  <a:lnTo>
                    <a:pt x="4786651" y="424139"/>
                  </a:lnTo>
                  <a:lnTo>
                    <a:pt x="4848375" y="419022"/>
                  </a:lnTo>
                  <a:lnTo>
                    <a:pt x="4908109" y="407425"/>
                  </a:lnTo>
                  <a:lnTo>
                    <a:pt x="4969833" y="384206"/>
                  </a:lnTo>
                  <a:lnTo>
                    <a:pt x="5029567" y="398007"/>
                  </a:lnTo>
                  <a:lnTo>
                    <a:pt x="5091292" y="343516"/>
                  </a:lnTo>
                  <a:lnTo>
                    <a:pt x="5153016" y="353304"/>
                  </a:lnTo>
                  <a:lnTo>
                    <a:pt x="5208768" y="379330"/>
                  </a:lnTo>
                  <a:lnTo>
                    <a:pt x="5270493" y="367006"/>
                  </a:lnTo>
                  <a:lnTo>
                    <a:pt x="5330226" y="371493"/>
                  </a:lnTo>
                  <a:lnTo>
                    <a:pt x="5391951" y="350171"/>
                  </a:lnTo>
                  <a:lnTo>
                    <a:pt x="5451684" y="362424"/>
                  </a:lnTo>
                  <a:lnTo>
                    <a:pt x="5513409" y="377586"/>
                  </a:lnTo>
                  <a:lnTo>
                    <a:pt x="5575134" y="420862"/>
                  </a:lnTo>
                  <a:lnTo>
                    <a:pt x="5634867" y="386332"/>
                  </a:lnTo>
                  <a:lnTo>
                    <a:pt x="5696592" y="438840"/>
                  </a:lnTo>
                  <a:lnTo>
                    <a:pt x="5756326" y="421760"/>
                  </a:lnTo>
                  <a:lnTo>
                    <a:pt x="5818050" y="437374"/>
                  </a:lnTo>
                  <a:lnTo>
                    <a:pt x="5879775" y="447472"/>
                  </a:lnTo>
                  <a:lnTo>
                    <a:pt x="5937518" y="395549"/>
                  </a:lnTo>
                  <a:lnTo>
                    <a:pt x="5999242" y="438803"/>
                  </a:lnTo>
                  <a:lnTo>
                    <a:pt x="6058976" y="439415"/>
                  </a:lnTo>
                  <a:lnTo>
                    <a:pt x="6120701" y="472731"/>
                  </a:lnTo>
                  <a:lnTo>
                    <a:pt x="6180434" y="427230"/>
                  </a:lnTo>
                  <a:lnTo>
                    <a:pt x="6242159" y="442324"/>
                  </a:lnTo>
                  <a:lnTo>
                    <a:pt x="6303883" y="373092"/>
                  </a:lnTo>
                  <a:lnTo>
                    <a:pt x="6363617" y="414160"/>
                  </a:lnTo>
                  <a:lnTo>
                    <a:pt x="6425342" y="381210"/>
                  </a:lnTo>
                  <a:lnTo>
                    <a:pt x="6485075" y="413006"/>
                  </a:lnTo>
                  <a:lnTo>
                    <a:pt x="6546800" y="409673"/>
                  </a:lnTo>
                  <a:lnTo>
                    <a:pt x="6608525" y="407623"/>
                  </a:lnTo>
                  <a:lnTo>
                    <a:pt x="6664276" y="452621"/>
                  </a:lnTo>
                  <a:lnTo>
                    <a:pt x="6726001" y="431622"/>
                  </a:lnTo>
                  <a:lnTo>
                    <a:pt x="6785734" y="442280"/>
                  </a:lnTo>
                  <a:lnTo>
                    <a:pt x="6847459" y="421008"/>
                  </a:lnTo>
                  <a:lnTo>
                    <a:pt x="6907193" y="487856"/>
                  </a:lnTo>
                  <a:lnTo>
                    <a:pt x="6968917" y="481578"/>
                  </a:lnTo>
                  <a:lnTo>
                    <a:pt x="7030642" y="562214"/>
                  </a:lnTo>
                  <a:lnTo>
                    <a:pt x="7090376" y="536122"/>
                  </a:lnTo>
                  <a:lnTo>
                    <a:pt x="7152100" y="559529"/>
                  </a:lnTo>
                  <a:lnTo>
                    <a:pt x="7211834" y="584837"/>
                  </a:lnTo>
                  <a:lnTo>
                    <a:pt x="7273559" y="568031"/>
                  </a:lnTo>
                  <a:lnTo>
                    <a:pt x="7335283" y="561061"/>
                  </a:lnTo>
                  <a:lnTo>
                    <a:pt x="7391035" y="586057"/>
                  </a:lnTo>
                </a:path>
              </a:pathLst>
            </a:custGeom>
            <a:ln w="25746" cap="flat">
              <a:solidFill>
                <a:srgbClr val="581F54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pl14"/>
            <p:cNvSpPr/>
            <p:nvPr/>
          </p:nvSpPr>
          <p:spPr>
            <a:xfrm>
              <a:off x="923193" y="1717637"/>
              <a:ext cx="7391035" cy="1914592"/>
            </a:xfrm>
            <a:custGeom>
              <a:avLst/>
              <a:gdLst/>
              <a:ahLst/>
              <a:cxnLst/>
              <a:rect l="0" t="0" r="0" b="0"/>
              <a:pathLst>
                <a:path w="7391035" h="1914592">
                  <a:moveTo>
                    <a:pt x="0" y="503873"/>
                  </a:moveTo>
                  <a:lnTo>
                    <a:pt x="61724" y="497723"/>
                  </a:lnTo>
                  <a:lnTo>
                    <a:pt x="119467" y="602613"/>
                  </a:lnTo>
                  <a:lnTo>
                    <a:pt x="181191" y="611868"/>
                  </a:lnTo>
                  <a:lnTo>
                    <a:pt x="240925" y="661670"/>
                  </a:lnTo>
                  <a:lnTo>
                    <a:pt x="302650" y="683503"/>
                  </a:lnTo>
                  <a:lnTo>
                    <a:pt x="362383" y="691632"/>
                  </a:lnTo>
                  <a:lnTo>
                    <a:pt x="424108" y="728283"/>
                  </a:lnTo>
                  <a:lnTo>
                    <a:pt x="485833" y="797559"/>
                  </a:lnTo>
                  <a:lnTo>
                    <a:pt x="545566" y="899196"/>
                  </a:lnTo>
                  <a:lnTo>
                    <a:pt x="607291" y="1050746"/>
                  </a:lnTo>
                  <a:lnTo>
                    <a:pt x="667024" y="1198691"/>
                  </a:lnTo>
                  <a:lnTo>
                    <a:pt x="728749" y="1383864"/>
                  </a:lnTo>
                  <a:lnTo>
                    <a:pt x="790474" y="1470632"/>
                  </a:lnTo>
                  <a:lnTo>
                    <a:pt x="846225" y="1549734"/>
                  </a:lnTo>
                  <a:lnTo>
                    <a:pt x="907950" y="1700390"/>
                  </a:lnTo>
                  <a:lnTo>
                    <a:pt x="967684" y="1817599"/>
                  </a:lnTo>
                  <a:lnTo>
                    <a:pt x="1029408" y="1899215"/>
                  </a:lnTo>
                  <a:lnTo>
                    <a:pt x="1089142" y="1914592"/>
                  </a:lnTo>
                  <a:lnTo>
                    <a:pt x="1150867" y="1900330"/>
                  </a:lnTo>
                  <a:lnTo>
                    <a:pt x="1212591" y="1849755"/>
                  </a:lnTo>
                  <a:lnTo>
                    <a:pt x="1272325" y="1789628"/>
                  </a:lnTo>
                  <a:lnTo>
                    <a:pt x="1334049" y="1672211"/>
                  </a:lnTo>
                  <a:lnTo>
                    <a:pt x="1393783" y="1546494"/>
                  </a:lnTo>
                  <a:lnTo>
                    <a:pt x="1455508" y="1336682"/>
                  </a:lnTo>
                  <a:lnTo>
                    <a:pt x="1517232" y="1227532"/>
                  </a:lnTo>
                  <a:lnTo>
                    <a:pt x="1572984" y="1035916"/>
                  </a:lnTo>
                  <a:lnTo>
                    <a:pt x="1634709" y="812052"/>
                  </a:lnTo>
                  <a:lnTo>
                    <a:pt x="1694442" y="601235"/>
                  </a:lnTo>
                  <a:lnTo>
                    <a:pt x="1756167" y="485403"/>
                  </a:lnTo>
                  <a:lnTo>
                    <a:pt x="1815900" y="399853"/>
                  </a:lnTo>
                  <a:lnTo>
                    <a:pt x="1877625" y="363294"/>
                  </a:lnTo>
                  <a:lnTo>
                    <a:pt x="1939350" y="313931"/>
                  </a:lnTo>
                  <a:lnTo>
                    <a:pt x="1999083" y="240216"/>
                  </a:lnTo>
                  <a:lnTo>
                    <a:pt x="2060808" y="190057"/>
                  </a:lnTo>
                  <a:lnTo>
                    <a:pt x="2120542" y="181419"/>
                  </a:lnTo>
                  <a:lnTo>
                    <a:pt x="2182266" y="153365"/>
                  </a:lnTo>
                  <a:lnTo>
                    <a:pt x="2243991" y="118256"/>
                  </a:lnTo>
                  <a:lnTo>
                    <a:pt x="2299742" y="140015"/>
                  </a:lnTo>
                  <a:lnTo>
                    <a:pt x="2361467" y="156757"/>
                  </a:lnTo>
                  <a:lnTo>
                    <a:pt x="2421201" y="235870"/>
                  </a:lnTo>
                  <a:lnTo>
                    <a:pt x="2482925" y="217548"/>
                  </a:lnTo>
                  <a:lnTo>
                    <a:pt x="2542659" y="170972"/>
                  </a:lnTo>
                  <a:lnTo>
                    <a:pt x="2604384" y="113479"/>
                  </a:lnTo>
                  <a:lnTo>
                    <a:pt x="2666108" y="113663"/>
                  </a:lnTo>
                  <a:lnTo>
                    <a:pt x="2725842" y="144506"/>
                  </a:lnTo>
                  <a:lnTo>
                    <a:pt x="2787567" y="133577"/>
                  </a:lnTo>
                  <a:lnTo>
                    <a:pt x="2847300" y="115948"/>
                  </a:lnTo>
                  <a:lnTo>
                    <a:pt x="2909025" y="57241"/>
                  </a:lnTo>
                  <a:lnTo>
                    <a:pt x="2970750" y="33586"/>
                  </a:lnTo>
                  <a:lnTo>
                    <a:pt x="3028492" y="0"/>
                  </a:lnTo>
                  <a:lnTo>
                    <a:pt x="3090217" y="48456"/>
                  </a:lnTo>
                  <a:lnTo>
                    <a:pt x="3149950" y="26085"/>
                  </a:lnTo>
                  <a:lnTo>
                    <a:pt x="3211675" y="34272"/>
                  </a:lnTo>
                  <a:lnTo>
                    <a:pt x="3271409" y="101447"/>
                  </a:lnTo>
                  <a:lnTo>
                    <a:pt x="3333133" y="142123"/>
                  </a:lnTo>
                  <a:lnTo>
                    <a:pt x="3394858" y="122724"/>
                  </a:lnTo>
                  <a:lnTo>
                    <a:pt x="3454592" y="75424"/>
                  </a:lnTo>
                  <a:lnTo>
                    <a:pt x="3516316" y="111140"/>
                  </a:lnTo>
                  <a:lnTo>
                    <a:pt x="3576050" y="86789"/>
                  </a:lnTo>
                  <a:lnTo>
                    <a:pt x="3637775" y="182083"/>
                  </a:lnTo>
                  <a:lnTo>
                    <a:pt x="3699499" y="195814"/>
                  </a:lnTo>
                  <a:lnTo>
                    <a:pt x="3755251" y="248405"/>
                  </a:lnTo>
                  <a:lnTo>
                    <a:pt x="3816975" y="187697"/>
                  </a:lnTo>
                  <a:lnTo>
                    <a:pt x="3876709" y="165617"/>
                  </a:lnTo>
                  <a:lnTo>
                    <a:pt x="3938434" y="146821"/>
                  </a:lnTo>
                  <a:lnTo>
                    <a:pt x="3998167" y="133915"/>
                  </a:lnTo>
                  <a:lnTo>
                    <a:pt x="4059892" y="107190"/>
                  </a:lnTo>
                  <a:lnTo>
                    <a:pt x="4121617" y="113061"/>
                  </a:lnTo>
                  <a:lnTo>
                    <a:pt x="4181350" y="137486"/>
                  </a:lnTo>
                  <a:lnTo>
                    <a:pt x="4243075" y="107085"/>
                  </a:lnTo>
                  <a:lnTo>
                    <a:pt x="4302808" y="117964"/>
                  </a:lnTo>
                  <a:lnTo>
                    <a:pt x="4364533" y="149438"/>
                  </a:lnTo>
                  <a:lnTo>
                    <a:pt x="4426258" y="156015"/>
                  </a:lnTo>
                  <a:lnTo>
                    <a:pt x="4482009" y="113630"/>
                  </a:lnTo>
                  <a:lnTo>
                    <a:pt x="4543734" y="120729"/>
                  </a:lnTo>
                  <a:lnTo>
                    <a:pt x="4603468" y="109891"/>
                  </a:lnTo>
                  <a:lnTo>
                    <a:pt x="4665192" y="105790"/>
                  </a:lnTo>
                  <a:lnTo>
                    <a:pt x="4724926" y="99802"/>
                  </a:lnTo>
                  <a:lnTo>
                    <a:pt x="4786651" y="88141"/>
                  </a:lnTo>
                  <a:lnTo>
                    <a:pt x="4848375" y="97359"/>
                  </a:lnTo>
                  <a:lnTo>
                    <a:pt x="4908109" y="77404"/>
                  </a:lnTo>
                  <a:lnTo>
                    <a:pt x="4969833" y="55410"/>
                  </a:lnTo>
                  <a:lnTo>
                    <a:pt x="5029567" y="45403"/>
                  </a:lnTo>
                  <a:lnTo>
                    <a:pt x="5091292" y="49114"/>
                  </a:lnTo>
                  <a:lnTo>
                    <a:pt x="5153016" y="78658"/>
                  </a:lnTo>
                  <a:lnTo>
                    <a:pt x="5208768" y="107032"/>
                  </a:lnTo>
                  <a:lnTo>
                    <a:pt x="5270493" y="90723"/>
                  </a:lnTo>
                  <a:lnTo>
                    <a:pt x="5330226" y="78315"/>
                  </a:lnTo>
                  <a:lnTo>
                    <a:pt x="5391951" y="85305"/>
                  </a:lnTo>
                  <a:lnTo>
                    <a:pt x="5451684" y="88647"/>
                  </a:lnTo>
                  <a:lnTo>
                    <a:pt x="5513409" y="101875"/>
                  </a:lnTo>
                  <a:lnTo>
                    <a:pt x="5575134" y="117395"/>
                  </a:lnTo>
                  <a:lnTo>
                    <a:pt x="5634867" y="126855"/>
                  </a:lnTo>
                  <a:lnTo>
                    <a:pt x="5696592" y="150904"/>
                  </a:lnTo>
                  <a:lnTo>
                    <a:pt x="5756326" y="153244"/>
                  </a:lnTo>
                  <a:lnTo>
                    <a:pt x="5818050" y="98293"/>
                  </a:lnTo>
                  <a:lnTo>
                    <a:pt x="5879775" y="79535"/>
                  </a:lnTo>
                  <a:lnTo>
                    <a:pt x="5937518" y="54027"/>
                  </a:lnTo>
                  <a:lnTo>
                    <a:pt x="5999242" y="122849"/>
                  </a:lnTo>
                  <a:lnTo>
                    <a:pt x="6058976" y="179527"/>
                  </a:lnTo>
                  <a:lnTo>
                    <a:pt x="6120701" y="224805"/>
                  </a:lnTo>
                  <a:lnTo>
                    <a:pt x="6180434" y="185080"/>
                  </a:lnTo>
                  <a:lnTo>
                    <a:pt x="6242159" y="209048"/>
                  </a:lnTo>
                  <a:lnTo>
                    <a:pt x="6303883" y="182507"/>
                  </a:lnTo>
                  <a:lnTo>
                    <a:pt x="6363617" y="206879"/>
                  </a:lnTo>
                  <a:lnTo>
                    <a:pt x="6425342" y="211814"/>
                  </a:lnTo>
                  <a:lnTo>
                    <a:pt x="6485075" y="250325"/>
                  </a:lnTo>
                  <a:lnTo>
                    <a:pt x="6546800" y="233636"/>
                  </a:lnTo>
                  <a:lnTo>
                    <a:pt x="6608525" y="238054"/>
                  </a:lnTo>
                  <a:lnTo>
                    <a:pt x="6664276" y="269899"/>
                  </a:lnTo>
                  <a:lnTo>
                    <a:pt x="6726001" y="248558"/>
                  </a:lnTo>
                  <a:lnTo>
                    <a:pt x="6785734" y="233832"/>
                  </a:lnTo>
                  <a:lnTo>
                    <a:pt x="6847459" y="177271"/>
                  </a:lnTo>
                  <a:lnTo>
                    <a:pt x="6907193" y="233475"/>
                  </a:lnTo>
                  <a:lnTo>
                    <a:pt x="6968917" y="227528"/>
                  </a:lnTo>
                  <a:lnTo>
                    <a:pt x="7030642" y="268962"/>
                  </a:lnTo>
                  <a:lnTo>
                    <a:pt x="7090376" y="244203"/>
                  </a:lnTo>
                  <a:lnTo>
                    <a:pt x="7152100" y="255059"/>
                  </a:lnTo>
                  <a:lnTo>
                    <a:pt x="7211834" y="244001"/>
                  </a:lnTo>
                  <a:lnTo>
                    <a:pt x="7273559" y="258253"/>
                  </a:lnTo>
                  <a:lnTo>
                    <a:pt x="7335283" y="224112"/>
                  </a:lnTo>
                  <a:lnTo>
                    <a:pt x="7391035" y="217453"/>
                  </a:lnTo>
                </a:path>
              </a:pathLst>
            </a:custGeom>
            <a:ln w="25746" cap="flat">
              <a:solidFill>
                <a:srgbClr val="3B9D6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l15"/>
            <p:cNvSpPr/>
            <p:nvPr/>
          </p:nvSpPr>
          <p:spPr>
            <a:xfrm>
              <a:off x="923193" y="1630941"/>
              <a:ext cx="7391035" cy="1756480"/>
            </a:xfrm>
            <a:custGeom>
              <a:avLst/>
              <a:gdLst/>
              <a:ahLst/>
              <a:cxnLst/>
              <a:rect l="0" t="0" r="0" b="0"/>
              <a:pathLst>
                <a:path w="7391035" h="1756480">
                  <a:moveTo>
                    <a:pt x="0" y="351422"/>
                  </a:moveTo>
                  <a:lnTo>
                    <a:pt x="61724" y="371940"/>
                  </a:lnTo>
                  <a:lnTo>
                    <a:pt x="119467" y="425252"/>
                  </a:lnTo>
                  <a:lnTo>
                    <a:pt x="181191" y="456435"/>
                  </a:lnTo>
                  <a:lnTo>
                    <a:pt x="240925" y="507097"/>
                  </a:lnTo>
                  <a:lnTo>
                    <a:pt x="302650" y="567980"/>
                  </a:lnTo>
                  <a:lnTo>
                    <a:pt x="362383" y="601335"/>
                  </a:lnTo>
                  <a:lnTo>
                    <a:pt x="424108" y="638240"/>
                  </a:lnTo>
                  <a:lnTo>
                    <a:pt x="485833" y="693728"/>
                  </a:lnTo>
                  <a:lnTo>
                    <a:pt x="545566" y="784885"/>
                  </a:lnTo>
                  <a:lnTo>
                    <a:pt x="607291" y="930397"/>
                  </a:lnTo>
                  <a:lnTo>
                    <a:pt x="667024" y="1066716"/>
                  </a:lnTo>
                  <a:lnTo>
                    <a:pt x="728749" y="1229960"/>
                  </a:lnTo>
                  <a:lnTo>
                    <a:pt x="790474" y="1370069"/>
                  </a:lnTo>
                  <a:lnTo>
                    <a:pt x="846225" y="1490719"/>
                  </a:lnTo>
                  <a:lnTo>
                    <a:pt x="907950" y="1582228"/>
                  </a:lnTo>
                  <a:lnTo>
                    <a:pt x="967684" y="1642627"/>
                  </a:lnTo>
                  <a:lnTo>
                    <a:pt x="1029408" y="1697926"/>
                  </a:lnTo>
                  <a:lnTo>
                    <a:pt x="1089142" y="1730400"/>
                  </a:lnTo>
                  <a:lnTo>
                    <a:pt x="1150867" y="1756480"/>
                  </a:lnTo>
                  <a:lnTo>
                    <a:pt x="1212591" y="1718574"/>
                  </a:lnTo>
                  <a:lnTo>
                    <a:pt x="1272325" y="1660663"/>
                  </a:lnTo>
                  <a:lnTo>
                    <a:pt x="1334049" y="1555624"/>
                  </a:lnTo>
                  <a:lnTo>
                    <a:pt x="1393783" y="1458862"/>
                  </a:lnTo>
                  <a:lnTo>
                    <a:pt x="1455508" y="1308463"/>
                  </a:lnTo>
                  <a:lnTo>
                    <a:pt x="1517232" y="1174582"/>
                  </a:lnTo>
                  <a:lnTo>
                    <a:pt x="1572984" y="987369"/>
                  </a:lnTo>
                  <a:lnTo>
                    <a:pt x="1634709" y="803787"/>
                  </a:lnTo>
                  <a:lnTo>
                    <a:pt x="1694442" y="654778"/>
                  </a:lnTo>
                  <a:lnTo>
                    <a:pt x="1756167" y="562835"/>
                  </a:lnTo>
                  <a:lnTo>
                    <a:pt x="1815900" y="508352"/>
                  </a:lnTo>
                  <a:lnTo>
                    <a:pt x="1877625" y="470542"/>
                  </a:lnTo>
                  <a:lnTo>
                    <a:pt x="1939350" y="435860"/>
                  </a:lnTo>
                  <a:lnTo>
                    <a:pt x="1999083" y="374717"/>
                  </a:lnTo>
                  <a:lnTo>
                    <a:pt x="2060808" y="339954"/>
                  </a:lnTo>
                  <a:lnTo>
                    <a:pt x="2120542" y="299246"/>
                  </a:lnTo>
                  <a:lnTo>
                    <a:pt x="2182266" y="278058"/>
                  </a:lnTo>
                  <a:lnTo>
                    <a:pt x="2243991" y="222854"/>
                  </a:lnTo>
                  <a:lnTo>
                    <a:pt x="2299742" y="231418"/>
                  </a:lnTo>
                  <a:lnTo>
                    <a:pt x="2361467" y="248142"/>
                  </a:lnTo>
                  <a:lnTo>
                    <a:pt x="2421201" y="315615"/>
                  </a:lnTo>
                  <a:lnTo>
                    <a:pt x="2482925" y="306475"/>
                  </a:lnTo>
                  <a:lnTo>
                    <a:pt x="2542659" y="252584"/>
                  </a:lnTo>
                  <a:lnTo>
                    <a:pt x="2604384" y="199881"/>
                  </a:lnTo>
                  <a:lnTo>
                    <a:pt x="2666108" y="160644"/>
                  </a:lnTo>
                  <a:lnTo>
                    <a:pt x="2725842" y="210687"/>
                  </a:lnTo>
                  <a:lnTo>
                    <a:pt x="2787567" y="201557"/>
                  </a:lnTo>
                  <a:lnTo>
                    <a:pt x="2847300" y="197009"/>
                  </a:lnTo>
                  <a:lnTo>
                    <a:pt x="2909025" y="131135"/>
                  </a:lnTo>
                  <a:lnTo>
                    <a:pt x="2970750" y="127261"/>
                  </a:lnTo>
                  <a:lnTo>
                    <a:pt x="3028492" y="113667"/>
                  </a:lnTo>
                  <a:lnTo>
                    <a:pt x="3090217" y="148600"/>
                  </a:lnTo>
                  <a:lnTo>
                    <a:pt x="3149950" y="119974"/>
                  </a:lnTo>
                  <a:lnTo>
                    <a:pt x="3211675" y="99190"/>
                  </a:lnTo>
                  <a:lnTo>
                    <a:pt x="3271409" y="126409"/>
                  </a:lnTo>
                  <a:lnTo>
                    <a:pt x="3333133" y="118633"/>
                  </a:lnTo>
                  <a:lnTo>
                    <a:pt x="3394858" y="141273"/>
                  </a:lnTo>
                  <a:lnTo>
                    <a:pt x="3454592" y="93716"/>
                  </a:lnTo>
                  <a:lnTo>
                    <a:pt x="3516316" y="93730"/>
                  </a:lnTo>
                  <a:lnTo>
                    <a:pt x="3576050" y="86278"/>
                  </a:lnTo>
                  <a:lnTo>
                    <a:pt x="3637775" y="133012"/>
                  </a:lnTo>
                  <a:lnTo>
                    <a:pt x="3699499" y="136881"/>
                  </a:lnTo>
                  <a:lnTo>
                    <a:pt x="3755251" y="152477"/>
                  </a:lnTo>
                  <a:lnTo>
                    <a:pt x="3816975" y="142591"/>
                  </a:lnTo>
                  <a:lnTo>
                    <a:pt x="3876709" y="139243"/>
                  </a:lnTo>
                  <a:lnTo>
                    <a:pt x="3938434" y="137705"/>
                  </a:lnTo>
                  <a:lnTo>
                    <a:pt x="3998167" y="112505"/>
                  </a:lnTo>
                  <a:lnTo>
                    <a:pt x="4059892" y="107588"/>
                  </a:lnTo>
                  <a:lnTo>
                    <a:pt x="4121617" y="105901"/>
                  </a:lnTo>
                  <a:lnTo>
                    <a:pt x="4181350" y="115384"/>
                  </a:lnTo>
                  <a:lnTo>
                    <a:pt x="4243075" y="99230"/>
                  </a:lnTo>
                  <a:lnTo>
                    <a:pt x="4302808" y="108360"/>
                  </a:lnTo>
                  <a:lnTo>
                    <a:pt x="4364533" y="116026"/>
                  </a:lnTo>
                  <a:lnTo>
                    <a:pt x="4426258" y="144103"/>
                  </a:lnTo>
                  <a:lnTo>
                    <a:pt x="4482009" y="124556"/>
                  </a:lnTo>
                  <a:lnTo>
                    <a:pt x="4543734" y="89061"/>
                  </a:lnTo>
                  <a:lnTo>
                    <a:pt x="4603468" y="61584"/>
                  </a:lnTo>
                  <a:lnTo>
                    <a:pt x="4665192" y="55350"/>
                  </a:lnTo>
                  <a:lnTo>
                    <a:pt x="4724926" y="59983"/>
                  </a:lnTo>
                  <a:lnTo>
                    <a:pt x="4786651" y="52790"/>
                  </a:lnTo>
                  <a:lnTo>
                    <a:pt x="4848375" y="47866"/>
                  </a:lnTo>
                  <a:lnTo>
                    <a:pt x="4908109" y="28991"/>
                  </a:lnTo>
                  <a:lnTo>
                    <a:pt x="4969833" y="29575"/>
                  </a:lnTo>
                  <a:lnTo>
                    <a:pt x="5029567" y="0"/>
                  </a:lnTo>
                  <a:lnTo>
                    <a:pt x="5091292" y="854"/>
                  </a:lnTo>
                  <a:lnTo>
                    <a:pt x="5153016" y="1476"/>
                  </a:lnTo>
                  <a:lnTo>
                    <a:pt x="5208768" y="30202"/>
                  </a:lnTo>
                  <a:lnTo>
                    <a:pt x="5270493" y="44010"/>
                  </a:lnTo>
                  <a:lnTo>
                    <a:pt x="5330226" y="37149"/>
                  </a:lnTo>
                  <a:lnTo>
                    <a:pt x="5391951" y="32459"/>
                  </a:lnTo>
                  <a:lnTo>
                    <a:pt x="5451684" y="20458"/>
                  </a:lnTo>
                  <a:lnTo>
                    <a:pt x="5513409" y="46570"/>
                  </a:lnTo>
                  <a:lnTo>
                    <a:pt x="5575134" y="51474"/>
                  </a:lnTo>
                  <a:lnTo>
                    <a:pt x="5634867" y="49091"/>
                  </a:lnTo>
                  <a:lnTo>
                    <a:pt x="5696592" y="57747"/>
                  </a:lnTo>
                  <a:lnTo>
                    <a:pt x="5756326" y="67771"/>
                  </a:lnTo>
                  <a:lnTo>
                    <a:pt x="5818050" y="83831"/>
                  </a:lnTo>
                  <a:lnTo>
                    <a:pt x="5879775" y="64465"/>
                  </a:lnTo>
                  <a:lnTo>
                    <a:pt x="5937518" y="62499"/>
                  </a:lnTo>
                  <a:lnTo>
                    <a:pt x="5999242" y="65986"/>
                  </a:lnTo>
                  <a:lnTo>
                    <a:pt x="6058976" y="126071"/>
                  </a:lnTo>
                  <a:lnTo>
                    <a:pt x="6120701" y="156842"/>
                  </a:lnTo>
                  <a:lnTo>
                    <a:pt x="6180434" y="143935"/>
                  </a:lnTo>
                  <a:lnTo>
                    <a:pt x="6242159" y="135633"/>
                  </a:lnTo>
                  <a:lnTo>
                    <a:pt x="6303883" y="120579"/>
                  </a:lnTo>
                  <a:lnTo>
                    <a:pt x="6363617" y="178769"/>
                  </a:lnTo>
                  <a:lnTo>
                    <a:pt x="6425342" y="190682"/>
                  </a:lnTo>
                  <a:lnTo>
                    <a:pt x="6485075" y="219666"/>
                  </a:lnTo>
                  <a:lnTo>
                    <a:pt x="6546800" y="188868"/>
                  </a:lnTo>
                  <a:lnTo>
                    <a:pt x="6608525" y="191749"/>
                  </a:lnTo>
                  <a:lnTo>
                    <a:pt x="6664276" y="191835"/>
                  </a:lnTo>
                  <a:lnTo>
                    <a:pt x="6726001" y="218309"/>
                  </a:lnTo>
                  <a:lnTo>
                    <a:pt x="6785734" y="192113"/>
                  </a:lnTo>
                  <a:lnTo>
                    <a:pt x="6847459" y="155957"/>
                  </a:lnTo>
                  <a:lnTo>
                    <a:pt x="6907193" y="201701"/>
                  </a:lnTo>
                  <a:lnTo>
                    <a:pt x="6968917" y="215552"/>
                  </a:lnTo>
                  <a:lnTo>
                    <a:pt x="7030642" y="257000"/>
                  </a:lnTo>
                  <a:lnTo>
                    <a:pt x="7090376" y="210032"/>
                  </a:lnTo>
                  <a:lnTo>
                    <a:pt x="7152100" y="194932"/>
                  </a:lnTo>
                  <a:lnTo>
                    <a:pt x="7211834" y="166530"/>
                  </a:lnTo>
                  <a:lnTo>
                    <a:pt x="7273559" y="166726"/>
                  </a:lnTo>
                  <a:lnTo>
                    <a:pt x="7335283" y="151431"/>
                  </a:lnTo>
                  <a:lnTo>
                    <a:pt x="7391035" y="141256"/>
                  </a:lnTo>
                </a:path>
              </a:pathLst>
            </a:custGeom>
            <a:ln w="25746" cap="flat">
              <a:solidFill>
                <a:srgbClr val="0D314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t16"/>
            <p:cNvSpPr/>
            <p:nvPr/>
          </p:nvSpPr>
          <p:spPr>
            <a:xfrm>
              <a:off x="8297995" y="1803148"/>
              <a:ext cx="32467" cy="32467"/>
            </a:xfrm>
            <a:prstGeom prst="ellipse">
              <a:avLst/>
            </a:prstGeom>
            <a:solidFill>
              <a:srgbClr val="581F54">
                <a:alpha val="100000"/>
              </a:srgbClr>
            </a:solidFill>
            <a:ln w="21600" cap="rnd">
              <a:solidFill>
                <a:srgbClr val="581F54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t17"/>
            <p:cNvSpPr/>
            <p:nvPr/>
          </p:nvSpPr>
          <p:spPr>
            <a:xfrm>
              <a:off x="8297995" y="1918857"/>
              <a:ext cx="32467" cy="32467"/>
            </a:xfrm>
            <a:prstGeom prst="ellipse">
              <a:avLst/>
            </a:prstGeom>
            <a:solidFill>
              <a:srgbClr val="3B9D6C">
                <a:alpha val="100000"/>
              </a:srgbClr>
            </a:solidFill>
            <a:ln w="21600" cap="rnd">
              <a:solidFill>
                <a:srgbClr val="3B9D6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t18"/>
            <p:cNvSpPr/>
            <p:nvPr/>
          </p:nvSpPr>
          <p:spPr>
            <a:xfrm>
              <a:off x="8297995" y="1755964"/>
              <a:ext cx="32467" cy="32467"/>
            </a:xfrm>
            <a:prstGeom prst="ellipse">
              <a:avLst/>
            </a:prstGeom>
            <a:solidFill>
              <a:srgbClr val="0D314F">
                <a:alpha val="100000"/>
              </a:srgbClr>
            </a:solidFill>
            <a:ln w="21600" cap="rnd">
              <a:solidFill>
                <a:srgbClr val="0D314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tx19"/>
            <p:cNvSpPr/>
            <p:nvPr/>
          </p:nvSpPr>
          <p:spPr>
            <a:xfrm>
              <a:off x="8378155" y="1802309"/>
              <a:ext cx="176547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1.4</a:t>
              </a:r>
            </a:p>
          </p:txBody>
        </p:sp>
        <p:sp>
          <p:nvSpPr>
            <p:cNvPr id="21" name="tx20"/>
            <p:cNvSpPr/>
            <p:nvPr/>
          </p:nvSpPr>
          <p:spPr>
            <a:xfrm>
              <a:off x="8378155" y="1912255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0.9</a:t>
              </a:r>
            </a:p>
          </p:txBody>
        </p:sp>
        <p:sp>
          <p:nvSpPr>
            <p:cNvPr id="22" name="tx21"/>
            <p:cNvSpPr/>
            <p:nvPr/>
          </p:nvSpPr>
          <p:spPr>
            <a:xfrm>
              <a:off x="8378155" y="1674537"/>
              <a:ext cx="176547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1.7</a:t>
              </a:r>
            </a:p>
          </p:txBody>
        </p:sp>
        <p:sp>
          <p:nvSpPr>
            <p:cNvPr id="23" name="pl22"/>
            <p:cNvSpPr/>
            <p:nvPr/>
          </p:nvSpPr>
          <p:spPr>
            <a:xfrm>
              <a:off x="923193" y="2152037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20325" cap="flat">
              <a:solidFill>
                <a:srgbClr val="000000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" name="pl23"/>
            <p:cNvSpPr/>
            <p:nvPr/>
          </p:nvSpPr>
          <p:spPr>
            <a:xfrm>
              <a:off x="923193" y="1233111"/>
              <a:ext cx="0" cy="2756776"/>
            </a:xfrm>
            <a:custGeom>
              <a:avLst/>
              <a:gdLst/>
              <a:ahLst/>
              <a:cxnLst/>
              <a:rect l="0" t="0" r="0" b="0"/>
              <a:pathLst>
                <a:path h="2756776">
                  <a:moveTo>
                    <a:pt x="0" y="2756776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tx24"/>
            <p:cNvSpPr/>
            <p:nvPr/>
          </p:nvSpPr>
          <p:spPr>
            <a:xfrm>
              <a:off x="755744" y="3942462"/>
              <a:ext cx="112923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-8</a:t>
              </a:r>
            </a:p>
          </p:txBody>
        </p:sp>
        <p:sp>
          <p:nvSpPr>
            <p:cNvPr id="26" name="tx25"/>
            <p:cNvSpPr/>
            <p:nvPr/>
          </p:nvSpPr>
          <p:spPr>
            <a:xfrm>
              <a:off x="755744" y="3482999"/>
              <a:ext cx="112923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-6</a:t>
              </a:r>
            </a:p>
          </p:txBody>
        </p:sp>
        <p:sp>
          <p:nvSpPr>
            <p:cNvPr id="27" name="tx26"/>
            <p:cNvSpPr/>
            <p:nvPr/>
          </p:nvSpPr>
          <p:spPr>
            <a:xfrm>
              <a:off x="755744" y="3025521"/>
              <a:ext cx="112923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-4</a:t>
              </a:r>
            </a:p>
          </p:txBody>
        </p:sp>
        <p:sp>
          <p:nvSpPr>
            <p:cNvPr id="28" name="tx27"/>
            <p:cNvSpPr/>
            <p:nvPr/>
          </p:nvSpPr>
          <p:spPr>
            <a:xfrm>
              <a:off x="755744" y="2565661"/>
              <a:ext cx="112923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-2</a:t>
              </a:r>
            </a:p>
          </p:txBody>
        </p:sp>
        <p:sp>
          <p:nvSpPr>
            <p:cNvPr id="29" name="tx28"/>
            <p:cNvSpPr/>
            <p:nvPr/>
          </p:nvSpPr>
          <p:spPr>
            <a:xfrm>
              <a:off x="798036" y="2104611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30" name="tx29"/>
            <p:cNvSpPr/>
            <p:nvPr/>
          </p:nvSpPr>
          <p:spPr>
            <a:xfrm>
              <a:off x="798036" y="1646735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31" name="tx30"/>
            <p:cNvSpPr/>
            <p:nvPr/>
          </p:nvSpPr>
          <p:spPr>
            <a:xfrm>
              <a:off x="798036" y="1187669"/>
              <a:ext cx="70631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</a:t>
              </a:r>
            </a:p>
          </p:txBody>
        </p:sp>
        <p:sp>
          <p:nvSpPr>
            <p:cNvPr id="32" name="pl31"/>
            <p:cNvSpPr/>
            <p:nvPr/>
          </p:nvSpPr>
          <p:spPr>
            <a:xfrm>
              <a:off x="923193" y="3989888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l32"/>
            <p:cNvSpPr/>
            <p:nvPr/>
          </p:nvSpPr>
          <p:spPr>
            <a:xfrm>
              <a:off x="923193" y="3530425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l33"/>
            <p:cNvSpPr/>
            <p:nvPr/>
          </p:nvSpPr>
          <p:spPr>
            <a:xfrm>
              <a:off x="923193" y="3070963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l34"/>
            <p:cNvSpPr/>
            <p:nvPr/>
          </p:nvSpPr>
          <p:spPr>
            <a:xfrm>
              <a:off x="923193" y="2611500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35"/>
            <p:cNvSpPr/>
            <p:nvPr/>
          </p:nvSpPr>
          <p:spPr>
            <a:xfrm>
              <a:off x="923193" y="2152037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36"/>
            <p:cNvSpPr/>
            <p:nvPr/>
          </p:nvSpPr>
          <p:spPr>
            <a:xfrm>
              <a:off x="923193" y="1692574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37"/>
            <p:cNvSpPr/>
            <p:nvPr/>
          </p:nvSpPr>
          <p:spPr>
            <a:xfrm>
              <a:off x="923193" y="1233111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38"/>
            <p:cNvSpPr/>
            <p:nvPr/>
          </p:nvSpPr>
          <p:spPr>
            <a:xfrm>
              <a:off x="923193" y="3989888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9"/>
            <p:cNvSpPr/>
            <p:nvPr/>
          </p:nvSpPr>
          <p:spPr>
            <a:xfrm>
              <a:off x="923193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40"/>
            <p:cNvSpPr/>
            <p:nvPr/>
          </p:nvSpPr>
          <p:spPr>
            <a:xfrm>
              <a:off x="2378702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41"/>
            <p:cNvSpPr/>
            <p:nvPr/>
          </p:nvSpPr>
          <p:spPr>
            <a:xfrm>
              <a:off x="3832219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42"/>
            <p:cNvSpPr/>
            <p:nvPr/>
          </p:nvSpPr>
          <p:spPr>
            <a:xfrm>
              <a:off x="5287727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43"/>
            <p:cNvSpPr/>
            <p:nvPr/>
          </p:nvSpPr>
          <p:spPr>
            <a:xfrm>
              <a:off x="6741244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44"/>
            <p:cNvSpPr/>
            <p:nvPr/>
          </p:nvSpPr>
          <p:spPr>
            <a:xfrm>
              <a:off x="8196752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tx45"/>
            <p:cNvSpPr/>
            <p:nvPr/>
          </p:nvSpPr>
          <p:spPr>
            <a:xfrm>
              <a:off x="661907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2008</a:t>
              </a:r>
            </a:p>
          </p:txBody>
        </p:sp>
        <p:sp>
          <p:nvSpPr>
            <p:cNvPr id="47" name="tx46"/>
            <p:cNvSpPr/>
            <p:nvPr/>
          </p:nvSpPr>
          <p:spPr>
            <a:xfrm>
              <a:off x="2117415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2010</a:t>
              </a:r>
            </a:p>
          </p:txBody>
        </p:sp>
        <p:sp>
          <p:nvSpPr>
            <p:cNvPr id="48" name="tx47"/>
            <p:cNvSpPr/>
            <p:nvPr/>
          </p:nvSpPr>
          <p:spPr>
            <a:xfrm>
              <a:off x="3570932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2012</a:t>
              </a:r>
            </a:p>
          </p:txBody>
        </p:sp>
        <p:sp>
          <p:nvSpPr>
            <p:cNvPr id="49" name="tx48"/>
            <p:cNvSpPr/>
            <p:nvPr/>
          </p:nvSpPr>
          <p:spPr>
            <a:xfrm>
              <a:off x="5026441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2014</a:t>
              </a:r>
            </a:p>
          </p:txBody>
        </p:sp>
        <p:sp>
          <p:nvSpPr>
            <p:cNvPr id="50" name="tx49"/>
            <p:cNvSpPr/>
            <p:nvPr/>
          </p:nvSpPr>
          <p:spPr>
            <a:xfrm>
              <a:off x="6479958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2016</a:t>
              </a:r>
            </a:p>
          </p:txBody>
        </p:sp>
        <p:sp>
          <p:nvSpPr>
            <p:cNvPr id="51" name="tx50"/>
            <p:cNvSpPr/>
            <p:nvPr/>
          </p:nvSpPr>
          <p:spPr>
            <a:xfrm>
              <a:off x="7935466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2018</a:t>
              </a:r>
            </a:p>
          </p:txBody>
        </p:sp>
        <p:sp>
          <p:nvSpPr>
            <p:cNvPr id="52" name="tx51"/>
            <p:cNvSpPr/>
            <p:nvPr/>
          </p:nvSpPr>
          <p:spPr>
            <a:xfrm rot="-5400000">
              <a:off x="-457870" y="2551869"/>
              <a:ext cx="1997769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Year-over-year percent change, SA</a:t>
              </a:r>
            </a:p>
          </p:txBody>
        </p:sp>
        <p:sp>
          <p:nvSpPr>
            <p:cNvPr id="53" name="rc52"/>
            <p:cNvSpPr/>
            <p:nvPr/>
          </p:nvSpPr>
          <p:spPr>
            <a:xfrm>
              <a:off x="6908279" y="3457616"/>
              <a:ext cx="971532" cy="513189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4" name="rc53"/>
            <p:cNvSpPr/>
            <p:nvPr/>
          </p:nvSpPr>
          <p:spPr>
            <a:xfrm>
              <a:off x="6980279" y="3584480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5" name="pl54"/>
            <p:cNvSpPr/>
            <p:nvPr/>
          </p:nvSpPr>
          <p:spPr>
            <a:xfrm>
              <a:off x="6980279" y="363686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56" name="rc55"/>
            <p:cNvSpPr/>
            <p:nvPr/>
          </p:nvSpPr>
          <p:spPr>
            <a:xfrm>
              <a:off x="6980279" y="3689255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7" name="pl56"/>
            <p:cNvSpPr/>
            <p:nvPr/>
          </p:nvSpPr>
          <p:spPr>
            <a:xfrm>
              <a:off x="6980279" y="374164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58" name="rc57"/>
            <p:cNvSpPr/>
            <p:nvPr/>
          </p:nvSpPr>
          <p:spPr>
            <a:xfrm>
              <a:off x="6980279" y="3794030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9" name="pl58"/>
            <p:cNvSpPr/>
            <p:nvPr/>
          </p:nvSpPr>
          <p:spPr>
            <a:xfrm>
              <a:off x="6980279" y="384641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3" name="tx62"/>
            <p:cNvSpPr/>
            <p:nvPr/>
          </p:nvSpPr>
          <p:spPr>
            <a:xfrm>
              <a:off x="923193" y="1057769"/>
              <a:ext cx="2088554" cy="1127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United States, Ohio and Columbus</a:t>
              </a:r>
            </a:p>
          </p:txBody>
        </p:sp>
        <p:sp>
          <p:nvSpPr>
            <p:cNvPr id="64" name="tx63"/>
            <p:cNvSpPr/>
            <p:nvPr/>
          </p:nvSpPr>
          <p:spPr>
            <a:xfrm>
              <a:off x="923193" y="824442"/>
              <a:ext cx="2006649" cy="1430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QCEW Employment Growth</a:t>
              </a:r>
            </a:p>
          </p:txBody>
        </p:sp>
        <p:sp>
          <p:nvSpPr>
            <p:cNvPr id="65" name="tx64"/>
            <p:cNvSpPr/>
            <p:nvPr/>
          </p:nvSpPr>
          <p:spPr>
            <a:xfrm>
              <a:off x="923193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66" name="tx65"/>
            <p:cNvSpPr/>
            <p:nvPr/>
          </p:nvSpPr>
          <p:spPr>
            <a:xfrm>
              <a:off x="923193" y="4347619"/>
              <a:ext cx="3042356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Source: Bureau of Labor Statistics via Haver Analytics</a:t>
              </a:r>
            </a:p>
          </p:txBody>
        </p:sp>
        <p:sp>
          <p:nvSpPr>
            <p:cNvPr id="67" name="tx66"/>
            <p:cNvSpPr/>
            <p:nvPr/>
          </p:nvSpPr>
          <p:spPr>
            <a:xfrm>
              <a:off x="923193" y="4493510"/>
              <a:ext cx="5195527" cy="11052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Mar 2018 for the United States, Mar 2018 for Ohio, Mar 2018 for Columbus.</a:t>
              </a:r>
            </a:p>
          </p:txBody>
        </p:sp>
        <p:sp>
          <p:nvSpPr>
            <p:cNvPr id="68" name="tx67"/>
            <p:cNvSpPr/>
            <p:nvPr/>
          </p:nvSpPr>
          <p:spPr>
            <a:xfrm>
              <a:off x="923193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  <p:sp>
        <p:nvSpPr>
          <p:cNvPr id="69" name="tx97"/>
          <p:cNvSpPr/>
          <p:nvPr/>
        </p:nvSpPr>
        <p:spPr>
          <a:xfrm>
            <a:off x="7110512" y="3126634"/>
            <a:ext cx="620861" cy="94059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sz="1000" b="1" dirty="0">
                <a:solidFill>
                  <a:srgbClr val="581F54">
                    <a:alpha val="100000"/>
                  </a:srgbClr>
                </a:solidFill>
                <a:latin typeface="Arial"/>
                <a:cs typeface="Arial"/>
              </a:rPr>
              <a:t>Columbus</a:t>
            </a:r>
          </a:p>
        </p:txBody>
      </p:sp>
      <p:sp>
        <p:nvSpPr>
          <p:cNvPr id="70" name="tx98"/>
          <p:cNvSpPr/>
          <p:nvPr/>
        </p:nvSpPr>
        <p:spPr>
          <a:xfrm>
            <a:off x="7110512" y="3266195"/>
            <a:ext cx="289222" cy="94059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sz="1000" b="1">
                <a:solidFill>
                  <a:srgbClr val="3B9D6C">
                    <a:alpha val="100000"/>
                  </a:srgbClr>
                </a:solidFill>
                <a:latin typeface="Arial"/>
                <a:cs typeface="Arial"/>
              </a:rPr>
              <a:t>Ohio</a:t>
            </a:r>
          </a:p>
        </p:txBody>
      </p:sp>
      <p:sp>
        <p:nvSpPr>
          <p:cNvPr id="71" name="tx99"/>
          <p:cNvSpPr/>
          <p:nvPr/>
        </p:nvSpPr>
        <p:spPr>
          <a:xfrm>
            <a:off x="7110512" y="3405757"/>
            <a:ext cx="811547" cy="94059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sz="1000" b="1">
                <a:solidFill>
                  <a:srgbClr val="0D314F">
                    <a:alpha val="100000"/>
                  </a:srgbClr>
                </a:solidFill>
                <a:latin typeface="Arial"/>
                <a:cs typeface="Arial"/>
              </a:rPr>
              <a:t>United States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The metro area specializes in financial activities and professional and business services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399"/>
            <a:chOff x="365760" y="685800"/>
            <a:chExt cx="8458200" cy="4343399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399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2319209" y="1233111"/>
              <a:ext cx="6216750" cy="2656201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2319209" y="1233111"/>
              <a:ext cx="0" cy="2656201"/>
            </a:xfrm>
            <a:custGeom>
              <a:avLst/>
              <a:gdLst/>
              <a:ahLst/>
              <a:cxnLst/>
              <a:rect l="0" t="0" r="0" b="0"/>
              <a:pathLst>
                <a:path h="2656201">
                  <a:moveTo>
                    <a:pt x="0" y="265620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77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3873397" y="1233111"/>
              <a:ext cx="0" cy="2656201"/>
            </a:xfrm>
            <a:custGeom>
              <a:avLst/>
              <a:gdLst/>
              <a:ahLst/>
              <a:cxnLst/>
              <a:rect l="0" t="0" r="0" b="0"/>
              <a:pathLst>
                <a:path h="2656201">
                  <a:moveTo>
                    <a:pt x="0" y="265620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77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5427584" y="1233111"/>
              <a:ext cx="0" cy="2656201"/>
            </a:xfrm>
            <a:custGeom>
              <a:avLst/>
              <a:gdLst/>
              <a:ahLst/>
              <a:cxnLst/>
              <a:rect l="0" t="0" r="0" b="0"/>
              <a:pathLst>
                <a:path h="2656201">
                  <a:moveTo>
                    <a:pt x="0" y="265620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77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6981772" y="1233111"/>
              <a:ext cx="0" cy="2656201"/>
            </a:xfrm>
            <a:custGeom>
              <a:avLst/>
              <a:gdLst/>
              <a:ahLst/>
              <a:cxnLst/>
              <a:rect l="0" t="0" r="0" b="0"/>
              <a:pathLst>
                <a:path h="2656201">
                  <a:moveTo>
                    <a:pt x="0" y="265620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77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8535960" y="1233111"/>
              <a:ext cx="0" cy="2656201"/>
            </a:xfrm>
            <a:custGeom>
              <a:avLst/>
              <a:gdLst/>
              <a:ahLst/>
              <a:cxnLst/>
              <a:rect l="0" t="0" r="0" b="0"/>
              <a:pathLst>
                <a:path h="2656201">
                  <a:moveTo>
                    <a:pt x="0" y="265620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77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rc10"/>
            <p:cNvSpPr/>
            <p:nvPr/>
          </p:nvSpPr>
          <p:spPr>
            <a:xfrm>
              <a:off x="2319209" y="3549190"/>
              <a:ext cx="1482855" cy="97178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2" name="rc11"/>
            <p:cNvSpPr/>
            <p:nvPr/>
          </p:nvSpPr>
          <p:spPr>
            <a:xfrm>
              <a:off x="2319209" y="3646368"/>
              <a:ext cx="1182336" cy="97178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" name="rc12"/>
            <p:cNvSpPr/>
            <p:nvPr/>
          </p:nvSpPr>
          <p:spPr>
            <a:xfrm>
              <a:off x="2319209" y="3743546"/>
              <a:ext cx="1113942" cy="97178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4" name="rc13"/>
            <p:cNvSpPr/>
            <p:nvPr/>
          </p:nvSpPr>
          <p:spPr>
            <a:xfrm>
              <a:off x="2319209" y="3225263"/>
              <a:ext cx="2694136" cy="97178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5" name="rc14"/>
            <p:cNvSpPr/>
            <p:nvPr/>
          </p:nvSpPr>
          <p:spPr>
            <a:xfrm>
              <a:off x="2319209" y="3322441"/>
              <a:ext cx="4054932" cy="97178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6" name="rc15"/>
            <p:cNvSpPr/>
            <p:nvPr/>
          </p:nvSpPr>
          <p:spPr>
            <a:xfrm>
              <a:off x="2319209" y="3419619"/>
              <a:ext cx="2220200" cy="97178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7" name="rc16"/>
            <p:cNvSpPr/>
            <p:nvPr/>
          </p:nvSpPr>
          <p:spPr>
            <a:xfrm>
              <a:off x="2319209" y="2901336"/>
              <a:ext cx="1743475" cy="97178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8" name="rc17"/>
            <p:cNvSpPr/>
            <p:nvPr/>
          </p:nvSpPr>
          <p:spPr>
            <a:xfrm>
              <a:off x="2319209" y="2998514"/>
              <a:ext cx="1686351" cy="97178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9" name="rc18"/>
            <p:cNvSpPr/>
            <p:nvPr/>
          </p:nvSpPr>
          <p:spPr>
            <a:xfrm>
              <a:off x="2319209" y="3095692"/>
              <a:ext cx="2299408" cy="97178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0" name="rc19"/>
            <p:cNvSpPr/>
            <p:nvPr/>
          </p:nvSpPr>
          <p:spPr>
            <a:xfrm>
              <a:off x="2319209" y="2577409"/>
              <a:ext cx="3389498" cy="97178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1" name="rc20"/>
            <p:cNvSpPr/>
            <p:nvPr/>
          </p:nvSpPr>
          <p:spPr>
            <a:xfrm>
              <a:off x="2319209" y="2674587"/>
              <a:ext cx="3174597" cy="97178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2" name="rc21"/>
            <p:cNvSpPr/>
            <p:nvPr/>
          </p:nvSpPr>
          <p:spPr>
            <a:xfrm>
              <a:off x="2319209" y="2771765"/>
              <a:ext cx="3195290" cy="97178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3" name="rc22"/>
            <p:cNvSpPr/>
            <p:nvPr/>
          </p:nvSpPr>
          <p:spPr>
            <a:xfrm>
              <a:off x="2319209" y="2253482"/>
              <a:ext cx="4713066" cy="97178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4" name="rc23"/>
            <p:cNvSpPr/>
            <p:nvPr/>
          </p:nvSpPr>
          <p:spPr>
            <a:xfrm>
              <a:off x="2319209" y="2350660"/>
              <a:ext cx="4213254" cy="97178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5" name="rc24"/>
            <p:cNvSpPr/>
            <p:nvPr/>
          </p:nvSpPr>
          <p:spPr>
            <a:xfrm>
              <a:off x="2319209" y="2447838"/>
              <a:ext cx="4790302" cy="97178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6" name="rc25"/>
            <p:cNvSpPr/>
            <p:nvPr/>
          </p:nvSpPr>
          <p:spPr>
            <a:xfrm>
              <a:off x="2319209" y="1929555"/>
              <a:ext cx="4843193" cy="97178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7" name="rc26"/>
            <p:cNvSpPr/>
            <p:nvPr/>
          </p:nvSpPr>
          <p:spPr>
            <a:xfrm>
              <a:off x="2319209" y="2026733"/>
              <a:ext cx="5265386" cy="97178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8" name="rc27"/>
            <p:cNvSpPr/>
            <p:nvPr/>
          </p:nvSpPr>
          <p:spPr>
            <a:xfrm>
              <a:off x="2319209" y="2123911"/>
              <a:ext cx="4819420" cy="97178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9" name="rc28"/>
            <p:cNvSpPr/>
            <p:nvPr/>
          </p:nvSpPr>
          <p:spPr>
            <a:xfrm>
              <a:off x="2319209" y="1605628"/>
              <a:ext cx="4407432" cy="97178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0" name="rc29"/>
            <p:cNvSpPr/>
            <p:nvPr/>
          </p:nvSpPr>
          <p:spPr>
            <a:xfrm>
              <a:off x="2319209" y="1702806"/>
              <a:ext cx="4185719" cy="97178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1" name="rc30"/>
            <p:cNvSpPr/>
            <p:nvPr/>
          </p:nvSpPr>
          <p:spPr>
            <a:xfrm>
              <a:off x="2319209" y="1799984"/>
              <a:ext cx="5113934" cy="97178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2" name="rc31"/>
            <p:cNvSpPr/>
            <p:nvPr/>
          </p:nvSpPr>
          <p:spPr>
            <a:xfrm>
              <a:off x="2319209" y="1281701"/>
              <a:ext cx="5801098" cy="97178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3" name="rc32"/>
            <p:cNvSpPr/>
            <p:nvPr/>
          </p:nvSpPr>
          <p:spPr>
            <a:xfrm>
              <a:off x="2319209" y="1378879"/>
              <a:ext cx="5842378" cy="97178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4" name="rc33"/>
            <p:cNvSpPr/>
            <p:nvPr/>
          </p:nvSpPr>
          <p:spPr>
            <a:xfrm>
              <a:off x="2319209" y="1476057"/>
              <a:ext cx="6018021" cy="97178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5" name="tx34"/>
            <p:cNvSpPr/>
            <p:nvPr/>
          </p:nvSpPr>
          <p:spPr>
            <a:xfrm>
              <a:off x="3960958" y="3536142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4.8</a:t>
              </a:r>
            </a:p>
          </p:txBody>
        </p:sp>
        <p:sp>
          <p:nvSpPr>
            <p:cNvPr id="36" name="tx35"/>
            <p:cNvSpPr/>
            <p:nvPr/>
          </p:nvSpPr>
          <p:spPr>
            <a:xfrm>
              <a:off x="3660438" y="3644117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3.8</a:t>
              </a:r>
            </a:p>
          </p:txBody>
        </p:sp>
        <p:sp>
          <p:nvSpPr>
            <p:cNvPr id="37" name="tx36"/>
            <p:cNvSpPr/>
            <p:nvPr/>
          </p:nvSpPr>
          <p:spPr>
            <a:xfrm>
              <a:off x="3592044" y="3752093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3.6</a:t>
              </a:r>
            </a:p>
          </p:txBody>
        </p:sp>
        <p:sp>
          <p:nvSpPr>
            <p:cNvPr id="38" name="tx37"/>
            <p:cNvSpPr/>
            <p:nvPr/>
          </p:nvSpPr>
          <p:spPr>
            <a:xfrm>
              <a:off x="5172238" y="3212215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8.7</a:t>
              </a:r>
            </a:p>
          </p:txBody>
        </p:sp>
        <p:sp>
          <p:nvSpPr>
            <p:cNvPr id="39" name="tx38"/>
            <p:cNvSpPr/>
            <p:nvPr/>
          </p:nvSpPr>
          <p:spPr>
            <a:xfrm>
              <a:off x="6596602" y="3320190"/>
              <a:ext cx="222460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13.0</a:t>
              </a:r>
            </a:p>
          </p:txBody>
        </p:sp>
        <p:sp>
          <p:nvSpPr>
            <p:cNvPr id="40" name="tx39"/>
            <p:cNvSpPr/>
            <p:nvPr/>
          </p:nvSpPr>
          <p:spPr>
            <a:xfrm>
              <a:off x="4698302" y="3429555"/>
              <a:ext cx="158892" cy="8215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7.1</a:t>
              </a:r>
            </a:p>
          </p:txBody>
        </p:sp>
        <p:sp>
          <p:nvSpPr>
            <p:cNvPr id="41" name="tx40"/>
            <p:cNvSpPr/>
            <p:nvPr/>
          </p:nvSpPr>
          <p:spPr>
            <a:xfrm>
              <a:off x="4221578" y="2888288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5.6</a:t>
              </a:r>
            </a:p>
          </p:txBody>
        </p:sp>
        <p:sp>
          <p:nvSpPr>
            <p:cNvPr id="42" name="tx41"/>
            <p:cNvSpPr/>
            <p:nvPr/>
          </p:nvSpPr>
          <p:spPr>
            <a:xfrm>
              <a:off x="4164453" y="2996263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5.4</a:t>
              </a:r>
            </a:p>
          </p:txBody>
        </p:sp>
        <p:sp>
          <p:nvSpPr>
            <p:cNvPr id="43" name="tx42"/>
            <p:cNvSpPr/>
            <p:nvPr/>
          </p:nvSpPr>
          <p:spPr>
            <a:xfrm>
              <a:off x="4777511" y="3105628"/>
              <a:ext cx="158892" cy="8215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7.4</a:t>
              </a:r>
            </a:p>
          </p:txBody>
        </p:sp>
        <p:sp>
          <p:nvSpPr>
            <p:cNvPr id="44" name="tx43"/>
            <p:cNvSpPr/>
            <p:nvPr/>
          </p:nvSpPr>
          <p:spPr>
            <a:xfrm>
              <a:off x="5931169" y="2564361"/>
              <a:ext cx="222460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10.9</a:t>
              </a:r>
            </a:p>
          </p:txBody>
        </p:sp>
        <p:sp>
          <p:nvSpPr>
            <p:cNvPr id="45" name="tx44"/>
            <p:cNvSpPr/>
            <p:nvPr/>
          </p:nvSpPr>
          <p:spPr>
            <a:xfrm>
              <a:off x="5716267" y="2672336"/>
              <a:ext cx="222460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10.2</a:t>
              </a:r>
            </a:p>
          </p:txBody>
        </p:sp>
        <p:sp>
          <p:nvSpPr>
            <p:cNvPr id="46" name="tx45"/>
            <p:cNvSpPr/>
            <p:nvPr/>
          </p:nvSpPr>
          <p:spPr>
            <a:xfrm>
              <a:off x="5736960" y="2780312"/>
              <a:ext cx="222460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10.3</a:t>
              </a:r>
            </a:p>
          </p:txBody>
        </p:sp>
        <p:sp>
          <p:nvSpPr>
            <p:cNvPr id="47" name="tx46"/>
            <p:cNvSpPr/>
            <p:nvPr/>
          </p:nvSpPr>
          <p:spPr>
            <a:xfrm>
              <a:off x="7254736" y="2240433"/>
              <a:ext cx="222460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15.2</a:t>
              </a:r>
            </a:p>
          </p:txBody>
        </p:sp>
        <p:sp>
          <p:nvSpPr>
            <p:cNvPr id="48" name="tx47"/>
            <p:cNvSpPr/>
            <p:nvPr/>
          </p:nvSpPr>
          <p:spPr>
            <a:xfrm>
              <a:off x="6754924" y="2348409"/>
              <a:ext cx="222460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13.6</a:t>
              </a:r>
            </a:p>
          </p:txBody>
        </p:sp>
        <p:sp>
          <p:nvSpPr>
            <p:cNvPr id="49" name="tx48"/>
            <p:cNvSpPr/>
            <p:nvPr/>
          </p:nvSpPr>
          <p:spPr>
            <a:xfrm>
              <a:off x="7331972" y="2456385"/>
              <a:ext cx="222460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15.4</a:t>
              </a:r>
            </a:p>
          </p:txBody>
        </p:sp>
        <p:sp>
          <p:nvSpPr>
            <p:cNvPr id="50" name="tx49"/>
            <p:cNvSpPr/>
            <p:nvPr/>
          </p:nvSpPr>
          <p:spPr>
            <a:xfrm>
              <a:off x="7384864" y="1916506"/>
              <a:ext cx="222460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15.6</a:t>
              </a:r>
            </a:p>
          </p:txBody>
        </p:sp>
        <p:sp>
          <p:nvSpPr>
            <p:cNvPr id="51" name="tx50"/>
            <p:cNvSpPr/>
            <p:nvPr/>
          </p:nvSpPr>
          <p:spPr>
            <a:xfrm>
              <a:off x="7807056" y="2024482"/>
              <a:ext cx="222460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16.9</a:t>
              </a:r>
            </a:p>
          </p:txBody>
        </p:sp>
        <p:sp>
          <p:nvSpPr>
            <p:cNvPr id="52" name="tx51"/>
            <p:cNvSpPr/>
            <p:nvPr/>
          </p:nvSpPr>
          <p:spPr>
            <a:xfrm>
              <a:off x="7361090" y="2132458"/>
              <a:ext cx="222460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15.5</a:t>
              </a:r>
            </a:p>
          </p:txBody>
        </p:sp>
        <p:sp>
          <p:nvSpPr>
            <p:cNvPr id="53" name="tx52"/>
            <p:cNvSpPr/>
            <p:nvPr/>
          </p:nvSpPr>
          <p:spPr>
            <a:xfrm>
              <a:off x="6949102" y="1593968"/>
              <a:ext cx="222460" cy="8215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14.2</a:t>
              </a:r>
            </a:p>
          </p:txBody>
        </p:sp>
        <p:sp>
          <p:nvSpPr>
            <p:cNvPr id="54" name="tx53"/>
            <p:cNvSpPr/>
            <p:nvPr/>
          </p:nvSpPr>
          <p:spPr>
            <a:xfrm>
              <a:off x="6727390" y="1700555"/>
              <a:ext cx="222460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13.5</a:t>
              </a:r>
            </a:p>
          </p:txBody>
        </p:sp>
        <p:sp>
          <p:nvSpPr>
            <p:cNvPr id="55" name="tx54"/>
            <p:cNvSpPr/>
            <p:nvPr/>
          </p:nvSpPr>
          <p:spPr>
            <a:xfrm>
              <a:off x="7655604" y="1808531"/>
              <a:ext cx="222460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16.5</a:t>
              </a:r>
            </a:p>
          </p:txBody>
        </p:sp>
        <p:sp>
          <p:nvSpPr>
            <p:cNvPr id="56" name="tx55"/>
            <p:cNvSpPr/>
            <p:nvPr/>
          </p:nvSpPr>
          <p:spPr>
            <a:xfrm>
              <a:off x="8342768" y="1268652"/>
              <a:ext cx="222460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18.7</a:t>
              </a:r>
            </a:p>
          </p:txBody>
        </p:sp>
        <p:sp>
          <p:nvSpPr>
            <p:cNvPr id="57" name="tx56"/>
            <p:cNvSpPr/>
            <p:nvPr/>
          </p:nvSpPr>
          <p:spPr>
            <a:xfrm>
              <a:off x="8384049" y="1376628"/>
              <a:ext cx="222460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18.8</a:t>
              </a:r>
            </a:p>
          </p:txBody>
        </p:sp>
        <p:sp>
          <p:nvSpPr>
            <p:cNvPr id="58" name="tx57"/>
            <p:cNvSpPr/>
            <p:nvPr/>
          </p:nvSpPr>
          <p:spPr>
            <a:xfrm>
              <a:off x="8559691" y="1484604"/>
              <a:ext cx="222460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19.4</a:t>
              </a:r>
            </a:p>
          </p:txBody>
        </p:sp>
        <p:sp>
          <p:nvSpPr>
            <p:cNvPr id="59" name="pl58"/>
            <p:cNvSpPr/>
            <p:nvPr/>
          </p:nvSpPr>
          <p:spPr>
            <a:xfrm>
              <a:off x="2319209" y="1233111"/>
              <a:ext cx="0" cy="2656201"/>
            </a:xfrm>
            <a:custGeom>
              <a:avLst/>
              <a:gdLst/>
              <a:ahLst/>
              <a:cxnLst/>
              <a:rect l="0" t="0" r="0" b="0"/>
              <a:pathLst>
                <a:path h="2656201">
                  <a:moveTo>
                    <a:pt x="0" y="2656201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" name="tx59"/>
            <p:cNvSpPr/>
            <p:nvPr/>
          </p:nvSpPr>
          <p:spPr>
            <a:xfrm>
              <a:off x="1479735" y="3646340"/>
              <a:ext cx="712948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Construction</a:t>
              </a:r>
            </a:p>
          </p:txBody>
        </p:sp>
        <p:sp>
          <p:nvSpPr>
            <p:cNvPr id="61" name="tx60"/>
            <p:cNvSpPr/>
            <p:nvPr/>
          </p:nvSpPr>
          <p:spPr>
            <a:xfrm>
              <a:off x="1387895" y="3297211"/>
              <a:ext cx="804788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Manufacturing</a:t>
              </a:r>
            </a:p>
          </p:txBody>
        </p:sp>
        <p:sp>
          <p:nvSpPr>
            <p:cNvPr id="62" name="tx61"/>
            <p:cNvSpPr/>
            <p:nvPr/>
          </p:nvSpPr>
          <p:spPr>
            <a:xfrm>
              <a:off x="1148096" y="3000073"/>
              <a:ext cx="1044587" cy="9247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Financial Activities</a:t>
              </a:r>
            </a:p>
          </p:txBody>
        </p:sp>
        <p:sp>
          <p:nvSpPr>
            <p:cNvPr id="63" name="tx62"/>
            <p:cNvSpPr/>
            <p:nvPr/>
          </p:nvSpPr>
          <p:spPr>
            <a:xfrm>
              <a:off x="1035049" y="2649357"/>
              <a:ext cx="1157634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Leisure &amp; Hospitality</a:t>
              </a:r>
            </a:p>
          </p:txBody>
        </p:sp>
        <p:sp>
          <p:nvSpPr>
            <p:cNvPr id="64" name="tx63"/>
            <p:cNvSpPr/>
            <p:nvPr/>
          </p:nvSpPr>
          <p:spPr>
            <a:xfrm>
              <a:off x="1493874" y="2350632"/>
              <a:ext cx="698810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Government</a:t>
              </a:r>
            </a:p>
          </p:txBody>
        </p:sp>
        <p:sp>
          <p:nvSpPr>
            <p:cNvPr id="65" name="tx64"/>
            <p:cNvSpPr/>
            <p:nvPr/>
          </p:nvSpPr>
          <p:spPr>
            <a:xfrm>
              <a:off x="583169" y="2026109"/>
              <a:ext cx="1609514" cy="9465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Education &amp; Health Services</a:t>
              </a:r>
            </a:p>
          </p:txBody>
        </p:sp>
        <p:sp>
          <p:nvSpPr>
            <p:cNvPr id="66" name="tx65"/>
            <p:cNvSpPr/>
            <p:nvPr/>
          </p:nvSpPr>
          <p:spPr>
            <a:xfrm>
              <a:off x="731625" y="1702182"/>
              <a:ext cx="1461058" cy="9465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Prof. &amp; Business Services</a:t>
              </a:r>
            </a:p>
          </p:txBody>
        </p:sp>
        <p:sp>
          <p:nvSpPr>
            <p:cNvPr id="67" name="tx66"/>
            <p:cNvSpPr/>
            <p:nvPr/>
          </p:nvSpPr>
          <p:spPr>
            <a:xfrm>
              <a:off x="830596" y="1362380"/>
              <a:ext cx="1362087" cy="11052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Trade, Trans., &amp; Utilities</a:t>
              </a:r>
            </a:p>
          </p:txBody>
        </p:sp>
        <p:sp>
          <p:nvSpPr>
            <p:cNvPr id="68" name="pl67"/>
            <p:cNvSpPr/>
            <p:nvPr/>
          </p:nvSpPr>
          <p:spPr>
            <a:xfrm>
              <a:off x="2319209" y="3694957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" name="pl68"/>
            <p:cNvSpPr/>
            <p:nvPr/>
          </p:nvSpPr>
          <p:spPr>
            <a:xfrm>
              <a:off x="2319209" y="3371030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" name="pl69"/>
            <p:cNvSpPr/>
            <p:nvPr/>
          </p:nvSpPr>
          <p:spPr>
            <a:xfrm>
              <a:off x="2319209" y="304710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" name="pl70"/>
            <p:cNvSpPr/>
            <p:nvPr/>
          </p:nvSpPr>
          <p:spPr>
            <a:xfrm>
              <a:off x="2319209" y="2723176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" name="pl71"/>
            <p:cNvSpPr/>
            <p:nvPr/>
          </p:nvSpPr>
          <p:spPr>
            <a:xfrm>
              <a:off x="2319209" y="2399249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" name="pl72"/>
            <p:cNvSpPr/>
            <p:nvPr/>
          </p:nvSpPr>
          <p:spPr>
            <a:xfrm>
              <a:off x="2319209" y="2075322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4" name="pl73"/>
            <p:cNvSpPr/>
            <p:nvPr/>
          </p:nvSpPr>
          <p:spPr>
            <a:xfrm>
              <a:off x="2319209" y="1751395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" name="pl74"/>
            <p:cNvSpPr/>
            <p:nvPr/>
          </p:nvSpPr>
          <p:spPr>
            <a:xfrm>
              <a:off x="2319209" y="142746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" name="pl75"/>
            <p:cNvSpPr/>
            <p:nvPr/>
          </p:nvSpPr>
          <p:spPr>
            <a:xfrm>
              <a:off x="2319209" y="3889313"/>
              <a:ext cx="6216750" cy="0"/>
            </a:xfrm>
            <a:custGeom>
              <a:avLst/>
              <a:gdLst/>
              <a:ahLst/>
              <a:cxnLst/>
              <a:rect l="0" t="0" r="0" b="0"/>
              <a:pathLst>
                <a:path w="6216750">
                  <a:moveTo>
                    <a:pt x="0" y="0"/>
                  </a:moveTo>
                  <a:lnTo>
                    <a:pt x="621675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7" name="pl76"/>
            <p:cNvSpPr/>
            <p:nvPr/>
          </p:nvSpPr>
          <p:spPr>
            <a:xfrm>
              <a:off x="2319209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8" name="pl77"/>
            <p:cNvSpPr/>
            <p:nvPr/>
          </p:nvSpPr>
          <p:spPr>
            <a:xfrm>
              <a:off x="3873397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9" name="pl78"/>
            <p:cNvSpPr/>
            <p:nvPr/>
          </p:nvSpPr>
          <p:spPr>
            <a:xfrm>
              <a:off x="5427584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" name="pl79"/>
            <p:cNvSpPr/>
            <p:nvPr/>
          </p:nvSpPr>
          <p:spPr>
            <a:xfrm>
              <a:off x="6981772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" name="pl80"/>
            <p:cNvSpPr/>
            <p:nvPr/>
          </p:nvSpPr>
          <p:spPr>
            <a:xfrm>
              <a:off x="8535960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" name="tx81"/>
            <p:cNvSpPr/>
            <p:nvPr/>
          </p:nvSpPr>
          <p:spPr>
            <a:xfrm>
              <a:off x="2283893" y="4039160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83" name="tx82"/>
            <p:cNvSpPr/>
            <p:nvPr/>
          </p:nvSpPr>
          <p:spPr>
            <a:xfrm>
              <a:off x="3838081" y="4040747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84" name="tx83"/>
            <p:cNvSpPr/>
            <p:nvPr/>
          </p:nvSpPr>
          <p:spPr>
            <a:xfrm>
              <a:off x="5356953" y="4039160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10</a:t>
              </a:r>
            </a:p>
          </p:txBody>
        </p:sp>
        <p:sp>
          <p:nvSpPr>
            <p:cNvPr id="85" name="tx84"/>
            <p:cNvSpPr/>
            <p:nvPr/>
          </p:nvSpPr>
          <p:spPr>
            <a:xfrm>
              <a:off x="6911141" y="4039160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15</a:t>
              </a:r>
            </a:p>
          </p:txBody>
        </p:sp>
        <p:sp>
          <p:nvSpPr>
            <p:cNvPr id="86" name="tx85"/>
            <p:cNvSpPr/>
            <p:nvPr/>
          </p:nvSpPr>
          <p:spPr>
            <a:xfrm>
              <a:off x="8465328" y="4039160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</a:t>
              </a:r>
            </a:p>
          </p:txBody>
        </p:sp>
        <p:sp>
          <p:nvSpPr>
            <p:cNvPr id="87" name="tx86"/>
            <p:cNvSpPr/>
            <p:nvPr/>
          </p:nvSpPr>
          <p:spPr>
            <a:xfrm>
              <a:off x="4460481" y="4230177"/>
              <a:ext cx="1934207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Percent share of total employment</a:t>
              </a:r>
            </a:p>
          </p:txBody>
        </p:sp>
        <p:sp>
          <p:nvSpPr>
            <p:cNvPr id="88" name="rc87"/>
            <p:cNvSpPr/>
            <p:nvPr/>
          </p:nvSpPr>
          <p:spPr>
            <a:xfrm>
              <a:off x="7117681" y="3234289"/>
              <a:ext cx="971532" cy="513189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89" name="rc88"/>
            <p:cNvSpPr/>
            <p:nvPr/>
          </p:nvSpPr>
          <p:spPr>
            <a:xfrm>
              <a:off x="7189681" y="3361153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90" name="rc89"/>
            <p:cNvSpPr/>
            <p:nvPr/>
          </p:nvSpPr>
          <p:spPr>
            <a:xfrm>
              <a:off x="7189681" y="3361153"/>
              <a:ext cx="0" cy="104775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1" name="rc90"/>
            <p:cNvSpPr/>
            <p:nvPr/>
          </p:nvSpPr>
          <p:spPr>
            <a:xfrm>
              <a:off x="7189681" y="3465928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92" name="rc91"/>
            <p:cNvSpPr/>
            <p:nvPr/>
          </p:nvSpPr>
          <p:spPr>
            <a:xfrm>
              <a:off x="7189681" y="3465928"/>
              <a:ext cx="0" cy="104775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3" name="rc92"/>
            <p:cNvSpPr/>
            <p:nvPr/>
          </p:nvSpPr>
          <p:spPr>
            <a:xfrm>
              <a:off x="7189681" y="3570703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94" name="rc93"/>
            <p:cNvSpPr/>
            <p:nvPr/>
          </p:nvSpPr>
          <p:spPr>
            <a:xfrm>
              <a:off x="7189681" y="3570703"/>
              <a:ext cx="0" cy="104775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8" name="tx97"/>
            <p:cNvSpPr/>
            <p:nvPr/>
          </p:nvSpPr>
          <p:spPr>
            <a:xfrm>
              <a:off x="2319209" y="1057769"/>
              <a:ext cx="2088554" cy="1127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United States, Ohio and Columbus</a:t>
              </a:r>
            </a:p>
          </p:txBody>
        </p:sp>
        <p:sp>
          <p:nvSpPr>
            <p:cNvPr id="99" name="tx98"/>
            <p:cNvSpPr/>
            <p:nvPr/>
          </p:nvSpPr>
          <p:spPr>
            <a:xfrm>
              <a:off x="2319209" y="824442"/>
              <a:ext cx="2108745" cy="1430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Industry Employment Shares</a:t>
              </a:r>
            </a:p>
          </p:txBody>
        </p:sp>
        <p:sp>
          <p:nvSpPr>
            <p:cNvPr id="100" name="tx99"/>
            <p:cNvSpPr/>
            <p:nvPr/>
          </p:nvSpPr>
          <p:spPr>
            <a:xfrm>
              <a:off x="2319209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101" name="tx100"/>
            <p:cNvSpPr/>
            <p:nvPr/>
          </p:nvSpPr>
          <p:spPr>
            <a:xfrm>
              <a:off x="2319209" y="4347619"/>
              <a:ext cx="4510670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Source: Bureau of Labor Statistics Quarterly Census of Employment and Wages</a:t>
              </a:r>
            </a:p>
          </p:txBody>
        </p:sp>
        <p:sp>
          <p:nvSpPr>
            <p:cNvPr id="102" name="tx101"/>
            <p:cNvSpPr/>
            <p:nvPr/>
          </p:nvSpPr>
          <p:spPr>
            <a:xfrm>
              <a:off x="2319209" y="4487557"/>
              <a:ext cx="1475568" cy="11648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Mar 2018.</a:t>
              </a:r>
            </a:p>
          </p:txBody>
        </p:sp>
        <p:sp>
          <p:nvSpPr>
            <p:cNvPr id="103" name="tx102"/>
            <p:cNvSpPr/>
            <p:nvPr/>
          </p:nvSpPr>
          <p:spPr>
            <a:xfrm>
              <a:off x="2319209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  <p:sp>
        <p:nvSpPr>
          <p:cNvPr id="104" name="tx97"/>
          <p:cNvSpPr/>
          <p:nvPr/>
        </p:nvSpPr>
        <p:spPr>
          <a:xfrm>
            <a:off x="7527950" y="3275719"/>
            <a:ext cx="620861" cy="94059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sz="1000" b="1" dirty="0">
                <a:solidFill>
                  <a:srgbClr val="581F54">
                    <a:alpha val="100000"/>
                  </a:srgbClr>
                </a:solidFill>
                <a:latin typeface="Arial"/>
                <a:cs typeface="Arial"/>
              </a:rPr>
              <a:t>Columbus</a:t>
            </a:r>
          </a:p>
        </p:txBody>
      </p:sp>
      <p:sp>
        <p:nvSpPr>
          <p:cNvPr id="105" name="tx98"/>
          <p:cNvSpPr/>
          <p:nvPr/>
        </p:nvSpPr>
        <p:spPr>
          <a:xfrm>
            <a:off x="7527950" y="3415280"/>
            <a:ext cx="289222" cy="94059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sz="1000" b="1">
                <a:solidFill>
                  <a:srgbClr val="3B9D6C">
                    <a:alpha val="100000"/>
                  </a:srgbClr>
                </a:solidFill>
                <a:latin typeface="Arial"/>
                <a:cs typeface="Arial"/>
              </a:rPr>
              <a:t>Ohio</a:t>
            </a:r>
          </a:p>
        </p:txBody>
      </p:sp>
      <p:sp>
        <p:nvSpPr>
          <p:cNvPr id="106" name="tx99"/>
          <p:cNvSpPr/>
          <p:nvPr/>
        </p:nvSpPr>
        <p:spPr>
          <a:xfrm>
            <a:off x="7527950" y="3554842"/>
            <a:ext cx="811547" cy="94059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sz="1000" b="1">
                <a:solidFill>
                  <a:srgbClr val="0D314F">
                    <a:alpha val="100000"/>
                  </a:srgbClr>
                </a:solidFill>
                <a:latin typeface="Arial"/>
                <a:cs typeface="Arial"/>
              </a:rPr>
              <a:t>United States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Construction had the highest rate of employment growth between March 2017 and March 2018 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2319209" y="1233111"/>
              <a:ext cx="6216750" cy="2627626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2319209" y="1233111"/>
              <a:ext cx="0" cy="2627626"/>
            </a:xfrm>
            <a:custGeom>
              <a:avLst/>
              <a:gdLst/>
              <a:ahLst/>
              <a:cxnLst/>
              <a:rect l="0" t="0" r="0" b="0"/>
              <a:pathLst>
                <a:path h="2627626">
                  <a:moveTo>
                    <a:pt x="0" y="262762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77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3562559" y="1233111"/>
              <a:ext cx="0" cy="2627626"/>
            </a:xfrm>
            <a:custGeom>
              <a:avLst/>
              <a:gdLst/>
              <a:ahLst/>
              <a:cxnLst/>
              <a:rect l="0" t="0" r="0" b="0"/>
              <a:pathLst>
                <a:path h="2627626">
                  <a:moveTo>
                    <a:pt x="0" y="262762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77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4805909" y="1233111"/>
              <a:ext cx="0" cy="2627626"/>
            </a:xfrm>
            <a:custGeom>
              <a:avLst/>
              <a:gdLst/>
              <a:ahLst/>
              <a:cxnLst/>
              <a:rect l="0" t="0" r="0" b="0"/>
              <a:pathLst>
                <a:path h="2627626">
                  <a:moveTo>
                    <a:pt x="0" y="262762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77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6049259" y="1233111"/>
              <a:ext cx="0" cy="2627626"/>
            </a:xfrm>
            <a:custGeom>
              <a:avLst/>
              <a:gdLst/>
              <a:ahLst/>
              <a:cxnLst/>
              <a:rect l="0" t="0" r="0" b="0"/>
              <a:pathLst>
                <a:path h="2627626">
                  <a:moveTo>
                    <a:pt x="0" y="262762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77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7292609" y="1233111"/>
              <a:ext cx="0" cy="2627626"/>
            </a:xfrm>
            <a:custGeom>
              <a:avLst/>
              <a:gdLst/>
              <a:ahLst/>
              <a:cxnLst/>
              <a:rect l="0" t="0" r="0" b="0"/>
              <a:pathLst>
                <a:path h="2627626">
                  <a:moveTo>
                    <a:pt x="0" y="262762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77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8535960" y="1233111"/>
              <a:ext cx="0" cy="2627626"/>
            </a:xfrm>
            <a:custGeom>
              <a:avLst/>
              <a:gdLst/>
              <a:ahLst/>
              <a:cxnLst/>
              <a:rect l="0" t="0" r="0" b="0"/>
              <a:pathLst>
                <a:path h="2627626">
                  <a:moveTo>
                    <a:pt x="0" y="262762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6775" cap="flat">
              <a:solidFill>
                <a:srgbClr val="CCCCC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rc11"/>
            <p:cNvSpPr/>
            <p:nvPr/>
          </p:nvSpPr>
          <p:spPr>
            <a:xfrm>
              <a:off x="2319209" y="3524274"/>
              <a:ext cx="296805" cy="96132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" name="rc12"/>
            <p:cNvSpPr/>
            <p:nvPr/>
          </p:nvSpPr>
          <p:spPr>
            <a:xfrm>
              <a:off x="2319209" y="3620407"/>
              <a:ext cx="120621" cy="96132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4" name="rc13"/>
            <p:cNvSpPr/>
            <p:nvPr/>
          </p:nvSpPr>
          <p:spPr>
            <a:xfrm>
              <a:off x="2319209" y="3716539"/>
              <a:ext cx="574834" cy="96132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5" name="rc14"/>
            <p:cNvSpPr/>
            <p:nvPr/>
          </p:nvSpPr>
          <p:spPr>
            <a:xfrm>
              <a:off x="2319209" y="3203832"/>
              <a:ext cx="3090415" cy="96132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6" name="rc15"/>
            <p:cNvSpPr/>
            <p:nvPr/>
          </p:nvSpPr>
          <p:spPr>
            <a:xfrm>
              <a:off x="2319209" y="3299964"/>
              <a:ext cx="1373538" cy="96132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7" name="rc16"/>
            <p:cNvSpPr/>
            <p:nvPr/>
          </p:nvSpPr>
          <p:spPr>
            <a:xfrm>
              <a:off x="2319209" y="3396097"/>
              <a:ext cx="584870" cy="96132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8" name="rc17"/>
            <p:cNvSpPr/>
            <p:nvPr/>
          </p:nvSpPr>
          <p:spPr>
            <a:xfrm>
              <a:off x="2319209" y="2883389"/>
              <a:ext cx="839305" cy="96132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9" name="rc18"/>
            <p:cNvSpPr/>
            <p:nvPr/>
          </p:nvSpPr>
          <p:spPr>
            <a:xfrm>
              <a:off x="2319209" y="2979522"/>
              <a:ext cx="137955" cy="96132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0" name="rc19"/>
            <p:cNvSpPr/>
            <p:nvPr/>
          </p:nvSpPr>
          <p:spPr>
            <a:xfrm>
              <a:off x="2319209" y="3075655"/>
              <a:ext cx="1559007" cy="96132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1" name="rc20"/>
            <p:cNvSpPr/>
            <p:nvPr/>
          </p:nvSpPr>
          <p:spPr>
            <a:xfrm>
              <a:off x="2319209" y="2562947"/>
              <a:ext cx="2299267" cy="96132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2" name="rc21"/>
            <p:cNvSpPr/>
            <p:nvPr/>
          </p:nvSpPr>
          <p:spPr>
            <a:xfrm>
              <a:off x="2319209" y="2659080"/>
              <a:ext cx="2364067" cy="96132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3" name="rc22"/>
            <p:cNvSpPr/>
            <p:nvPr/>
          </p:nvSpPr>
          <p:spPr>
            <a:xfrm>
              <a:off x="2319209" y="2755212"/>
              <a:ext cx="1872761" cy="96132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4" name="rc23"/>
            <p:cNvSpPr/>
            <p:nvPr/>
          </p:nvSpPr>
          <p:spPr>
            <a:xfrm>
              <a:off x="2319209" y="2242505"/>
              <a:ext cx="2257977" cy="96132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5" name="rc24"/>
            <p:cNvSpPr/>
            <p:nvPr/>
          </p:nvSpPr>
          <p:spPr>
            <a:xfrm>
              <a:off x="2319209" y="2338637"/>
              <a:ext cx="1770388" cy="96132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6" name="rc25"/>
            <p:cNvSpPr/>
            <p:nvPr/>
          </p:nvSpPr>
          <p:spPr>
            <a:xfrm>
              <a:off x="2319209" y="2434770"/>
              <a:ext cx="2200673" cy="96132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7" name="rc26"/>
            <p:cNvSpPr/>
            <p:nvPr/>
          </p:nvSpPr>
          <p:spPr>
            <a:xfrm>
              <a:off x="2319209" y="1922062"/>
              <a:ext cx="1680312" cy="96132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8" name="rc27"/>
            <p:cNvSpPr/>
            <p:nvPr/>
          </p:nvSpPr>
          <p:spPr>
            <a:xfrm>
              <a:off x="2319209" y="2018195"/>
              <a:ext cx="1691514" cy="96132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9" name="rc28"/>
            <p:cNvSpPr/>
            <p:nvPr/>
          </p:nvSpPr>
          <p:spPr>
            <a:xfrm>
              <a:off x="2319209" y="2114328"/>
              <a:ext cx="2653052" cy="96132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0" name="rc29"/>
            <p:cNvSpPr/>
            <p:nvPr/>
          </p:nvSpPr>
          <p:spPr>
            <a:xfrm>
              <a:off x="2319209" y="1601620"/>
              <a:ext cx="2583272" cy="96132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1" name="rc30"/>
            <p:cNvSpPr/>
            <p:nvPr/>
          </p:nvSpPr>
          <p:spPr>
            <a:xfrm>
              <a:off x="2319209" y="1697753"/>
              <a:ext cx="1003978" cy="96132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2" name="rc31"/>
            <p:cNvSpPr/>
            <p:nvPr/>
          </p:nvSpPr>
          <p:spPr>
            <a:xfrm>
              <a:off x="2319209" y="1793885"/>
              <a:ext cx="3535415" cy="96132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3" name="rc32"/>
            <p:cNvSpPr/>
            <p:nvPr/>
          </p:nvSpPr>
          <p:spPr>
            <a:xfrm>
              <a:off x="2319209" y="1281178"/>
              <a:ext cx="5422558" cy="96132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4" name="rc33"/>
            <p:cNvSpPr/>
            <p:nvPr/>
          </p:nvSpPr>
          <p:spPr>
            <a:xfrm>
              <a:off x="2319209" y="1377311"/>
              <a:ext cx="3468113" cy="96132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5" name="rc34"/>
            <p:cNvSpPr/>
            <p:nvPr/>
          </p:nvSpPr>
          <p:spPr>
            <a:xfrm>
              <a:off x="2319209" y="1473443"/>
              <a:ext cx="6162230" cy="96132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6" name="tx35"/>
            <p:cNvSpPr/>
            <p:nvPr/>
          </p:nvSpPr>
          <p:spPr>
            <a:xfrm>
              <a:off x="2774907" y="3510819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0.2</a:t>
              </a:r>
            </a:p>
          </p:txBody>
        </p:sp>
        <p:sp>
          <p:nvSpPr>
            <p:cNvPr id="37" name="tx36"/>
            <p:cNvSpPr/>
            <p:nvPr/>
          </p:nvSpPr>
          <p:spPr>
            <a:xfrm>
              <a:off x="2598723" y="3617633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0.1</a:t>
              </a:r>
            </a:p>
          </p:txBody>
        </p:sp>
        <p:sp>
          <p:nvSpPr>
            <p:cNvPr id="38" name="tx37"/>
            <p:cNvSpPr/>
            <p:nvPr/>
          </p:nvSpPr>
          <p:spPr>
            <a:xfrm>
              <a:off x="3052936" y="3724447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0.5</a:t>
              </a:r>
            </a:p>
          </p:txBody>
        </p:sp>
        <p:sp>
          <p:nvSpPr>
            <p:cNvPr id="39" name="tx38"/>
            <p:cNvSpPr/>
            <p:nvPr/>
          </p:nvSpPr>
          <p:spPr>
            <a:xfrm>
              <a:off x="5568517" y="3190377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2.5</a:t>
              </a:r>
            </a:p>
          </p:txBody>
        </p:sp>
        <p:sp>
          <p:nvSpPr>
            <p:cNvPr id="40" name="tx39"/>
            <p:cNvSpPr/>
            <p:nvPr/>
          </p:nvSpPr>
          <p:spPr>
            <a:xfrm>
              <a:off x="3851640" y="3298580"/>
              <a:ext cx="158892" cy="8215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1.1</a:t>
              </a:r>
            </a:p>
          </p:txBody>
        </p:sp>
        <p:sp>
          <p:nvSpPr>
            <p:cNvPr id="41" name="tx40"/>
            <p:cNvSpPr/>
            <p:nvPr/>
          </p:nvSpPr>
          <p:spPr>
            <a:xfrm>
              <a:off x="3062972" y="3404005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0.5</a:t>
              </a:r>
            </a:p>
          </p:txBody>
        </p:sp>
        <p:sp>
          <p:nvSpPr>
            <p:cNvPr id="42" name="tx41"/>
            <p:cNvSpPr/>
            <p:nvPr/>
          </p:nvSpPr>
          <p:spPr>
            <a:xfrm>
              <a:off x="3317407" y="2869935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0.7</a:t>
              </a:r>
            </a:p>
          </p:txBody>
        </p:sp>
        <p:sp>
          <p:nvSpPr>
            <p:cNvPr id="43" name="tx42"/>
            <p:cNvSpPr/>
            <p:nvPr/>
          </p:nvSpPr>
          <p:spPr>
            <a:xfrm>
              <a:off x="2616057" y="2976749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0.1</a:t>
              </a:r>
            </a:p>
          </p:txBody>
        </p:sp>
        <p:sp>
          <p:nvSpPr>
            <p:cNvPr id="44" name="tx43"/>
            <p:cNvSpPr/>
            <p:nvPr/>
          </p:nvSpPr>
          <p:spPr>
            <a:xfrm>
              <a:off x="4037109" y="3083563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1.3</a:t>
              </a:r>
            </a:p>
          </p:txBody>
        </p:sp>
        <p:sp>
          <p:nvSpPr>
            <p:cNvPr id="45" name="tx44"/>
            <p:cNvSpPr/>
            <p:nvPr/>
          </p:nvSpPr>
          <p:spPr>
            <a:xfrm>
              <a:off x="4777370" y="2549492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1.8</a:t>
              </a:r>
            </a:p>
          </p:txBody>
        </p:sp>
        <p:sp>
          <p:nvSpPr>
            <p:cNvPr id="46" name="tx45"/>
            <p:cNvSpPr/>
            <p:nvPr/>
          </p:nvSpPr>
          <p:spPr>
            <a:xfrm>
              <a:off x="4842169" y="2656306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1.9</a:t>
              </a:r>
            </a:p>
          </p:txBody>
        </p:sp>
        <p:sp>
          <p:nvSpPr>
            <p:cNvPr id="47" name="tx46"/>
            <p:cNvSpPr/>
            <p:nvPr/>
          </p:nvSpPr>
          <p:spPr>
            <a:xfrm>
              <a:off x="4350863" y="2763120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1.5</a:t>
              </a:r>
            </a:p>
          </p:txBody>
        </p:sp>
        <p:sp>
          <p:nvSpPr>
            <p:cNvPr id="48" name="tx47"/>
            <p:cNvSpPr/>
            <p:nvPr/>
          </p:nvSpPr>
          <p:spPr>
            <a:xfrm>
              <a:off x="4736079" y="2229050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1.8</a:t>
              </a:r>
            </a:p>
          </p:txBody>
        </p:sp>
        <p:sp>
          <p:nvSpPr>
            <p:cNvPr id="49" name="tx48"/>
            <p:cNvSpPr/>
            <p:nvPr/>
          </p:nvSpPr>
          <p:spPr>
            <a:xfrm>
              <a:off x="4248490" y="2337253"/>
              <a:ext cx="158892" cy="8215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1.4</a:t>
              </a:r>
            </a:p>
          </p:txBody>
        </p:sp>
        <p:sp>
          <p:nvSpPr>
            <p:cNvPr id="50" name="tx49"/>
            <p:cNvSpPr/>
            <p:nvPr/>
          </p:nvSpPr>
          <p:spPr>
            <a:xfrm>
              <a:off x="4678775" y="2442678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1.8</a:t>
              </a:r>
            </a:p>
          </p:txBody>
        </p:sp>
        <p:sp>
          <p:nvSpPr>
            <p:cNvPr id="51" name="tx50"/>
            <p:cNvSpPr/>
            <p:nvPr/>
          </p:nvSpPr>
          <p:spPr>
            <a:xfrm>
              <a:off x="4158414" y="1909997"/>
              <a:ext cx="158892" cy="8215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1.4</a:t>
              </a:r>
            </a:p>
          </p:txBody>
        </p:sp>
        <p:sp>
          <p:nvSpPr>
            <p:cNvPr id="52" name="tx51"/>
            <p:cNvSpPr/>
            <p:nvPr/>
          </p:nvSpPr>
          <p:spPr>
            <a:xfrm>
              <a:off x="4169616" y="2016811"/>
              <a:ext cx="158892" cy="8215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1.4</a:t>
              </a:r>
            </a:p>
          </p:txBody>
        </p:sp>
        <p:sp>
          <p:nvSpPr>
            <p:cNvPr id="53" name="tx52"/>
            <p:cNvSpPr/>
            <p:nvPr/>
          </p:nvSpPr>
          <p:spPr>
            <a:xfrm>
              <a:off x="5131155" y="2123625"/>
              <a:ext cx="158892" cy="8215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2.1</a:t>
              </a:r>
            </a:p>
          </p:txBody>
        </p:sp>
        <p:sp>
          <p:nvSpPr>
            <p:cNvPr id="54" name="tx53"/>
            <p:cNvSpPr/>
            <p:nvPr/>
          </p:nvSpPr>
          <p:spPr>
            <a:xfrm>
              <a:off x="5061375" y="1589554"/>
              <a:ext cx="158892" cy="8215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2.1</a:t>
              </a:r>
            </a:p>
          </p:txBody>
        </p:sp>
        <p:sp>
          <p:nvSpPr>
            <p:cNvPr id="55" name="tx54"/>
            <p:cNvSpPr/>
            <p:nvPr/>
          </p:nvSpPr>
          <p:spPr>
            <a:xfrm>
              <a:off x="3482080" y="1694979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0.8</a:t>
              </a:r>
            </a:p>
          </p:txBody>
        </p:sp>
        <p:sp>
          <p:nvSpPr>
            <p:cNvPr id="56" name="tx55"/>
            <p:cNvSpPr/>
            <p:nvPr/>
          </p:nvSpPr>
          <p:spPr>
            <a:xfrm>
              <a:off x="6013517" y="1801794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2.8</a:t>
              </a:r>
            </a:p>
          </p:txBody>
        </p:sp>
        <p:sp>
          <p:nvSpPr>
            <p:cNvPr id="57" name="tx56"/>
            <p:cNvSpPr/>
            <p:nvPr/>
          </p:nvSpPr>
          <p:spPr>
            <a:xfrm>
              <a:off x="7900660" y="1269112"/>
              <a:ext cx="158892" cy="8215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4.4</a:t>
              </a:r>
            </a:p>
          </p:txBody>
        </p:sp>
        <p:sp>
          <p:nvSpPr>
            <p:cNvPr id="58" name="tx57"/>
            <p:cNvSpPr/>
            <p:nvPr/>
          </p:nvSpPr>
          <p:spPr>
            <a:xfrm>
              <a:off x="5946215" y="1374537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2.8</a:t>
              </a:r>
            </a:p>
          </p:txBody>
        </p:sp>
        <p:sp>
          <p:nvSpPr>
            <p:cNvPr id="59" name="tx58"/>
            <p:cNvSpPr/>
            <p:nvPr/>
          </p:nvSpPr>
          <p:spPr>
            <a:xfrm>
              <a:off x="8640332" y="1481351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5.0</a:t>
              </a:r>
            </a:p>
          </p:txBody>
        </p:sp>
        <p:sp>
          <p:nvSpPr>
            <p:cNvPr id="60" name="pl59"/>
            <p:cNvSpPr/>
            <p:nvPr/>
          </p:nvSpPr>
          <p:spPr>
            <a:xfrm>
              <a:off x="2319209" y="1233111"/>
              <a:ext cx="0" cy="2627626"/>
            </a:xfrm>
            <a:custGeom>
              <a:avLst/>
              <a:gdLst/>
              <a:ahLst/>
              <a:cxnLst/>
              <a:rect l="0" t="0" r="0" b="0"/>
              <a:pathLst>
                <a:path h="2627626">
                  <a:moveTo>
                    <a:pt x="0" y="2627626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" name="tx60"/>
            <p:cNvSpPr/>
            <p:nvPr/>
          </p:nvSpPr>
          <p:spPr>
            <a:xfrm>
              <a:off x="1493874" y="3619856"/>
              <a:ext cx="698810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Government</a:t>
              </a:r>
            </a:p>
          </p:txBody>
        </p:sp>
        <p:sp>
          <p:nvSpPr>
            <p:cNvPr id="62" name="tx61"/>
            <p:cNvSpPr/>
            <p:nvPr/>
          </p:nvSpPr>
          <p:spPr>
            <a:xfrm>
              <a:off x="731625" y="3298818"/>
              <a:ext cx="1461058" cy="9465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Prof. &amp; Business Services</a:t>
              </a:r>
            </a:p>
          </p:txBody>
        </p:sp>
        <p:sp>
          <p:nvSpPr>
            <p:cNvPr id="63" name="tx62"/>
            <p:cNvSpPr/>
            <p:nvPr/>
          </p:nvSpPr>
          <p:spPr>
            <a:xfrm>
              <a:off x="830596" y="2962501"/>
              <a:ext cx="1362087" cy="11052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Trade, Trans., &amp; Utilities</a:t>
              </a:r>
            </a:p>
          </p:txBody>
        </p:sp>
        <p:sp>
          <p:nvSpPr>
            <p:cNvPr id="64" name="tx63"/>
            <p:cNvSpPr/>
            <p:nvPr/>
          </p:nvSpPr>
          <p:spPr>
            <a:xfrm>
              <a:off x="1387895" y="2633327"/>
              <a:ext cx="804788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Manufacturing</a:t>
              </a:r>
            </a:p>
          </p:txBody>
        </p:sp>
        <p:sp>
          <p:nvSpPr>
            <p:cNvPr id="65" name="tx64"/>
            <p:cNvSpPr/>
            <p:nvPr/>
          </p:nvSpPr>
          <p:spPr>
            <a:xfrm>
              <a:off x="1035049" y="2312885"/>
              <a:ext cx="1157634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Leisure &amp; Hospitality</a:t>
              </a:r>
            </a:p>
          </p:txBody>
        </p:sp>
        <p:sp>
          <p:nvSpPr>
            <p:cNvPr id="66" name="tx65"/>
            <p:cNvSpPr/>
            <p:nvPr/>
          </p:nvSpPr>
          <p:spPr>
            <a:xfrm>
              <a:off x="1148096" y="2019232"/>
              <a:ext cx="1044587" cy="9247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Financial Activities</a:t>
              </a:r>
            </a:p>
          </p:txBody>
        </p:sp>
        <p:sp>
          <p:nvSpPr>
            <p:cNvPr id="67" name="tx66"/>
            <p:cNvSpPr/>
            <p:nvPr/>
          </p:nvSpPr>
          <p:spPr>
            <a:xfrm>
              <a:off x="583169" y="1696607"/>
              <a:ext cx="1609514" cy="9465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Education &amp; Health Services</a:t>
              </a:r>
            </a:p>
          </p:txBody>
        </p:sp>
        <p:sp>
          <p:nvSpPr>
            <p:cNvPr id="68" name="tx67"/>
            <p:cNvSpPr/>
            <p:nvPr/>
          </p:nvSpPr>
          <p:spPr>
            <a:xfrm>
              <a:off x="1479735" y="1376760"/>
              <a:ext cx="712948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Construction</a:t>
              </a:r>
            </a:p>
          </p:txBody>
        </p:sp>
        <p:sp>
          <p:nvSpPr>
            <p:cNvPr id="69" name="pl68"/>
            <p:cNvSpPr/>
            <p:nvPr/>
          </p:nvSpPr>
          <p:spPr>
            <a:xfrm>
              <a:off x="2319209" y="366847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" name="pl69"/>
            <p:cNvSpPr/>
            <p:nvPr/>
          </p:nvSpPr>
          <p:spPr>
            <a:xfrm>
              <a:off x="2319209" y="3348031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" name="pl70"/>
            <p:cNvSpPr/>
            <p:nvPr/>
          </p:nvSpPr>
          <p:spPr>
            <a:xfrm>
              <a:off x="2319209" y="302758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" name="pl71"/>
            <p:cNvSpPr/>
            <p:nvPr/>
          </p:nvSpPr>
          <p:spPr>
            <a:xfrm>
              <a:off x="2319209" y="2707146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" name="pl72"/>
            <p:cNvSpPr/>
            <p:nvPr/>
          </p:nvSpPr>
          <p:spPr>
            <a:xfrm>
              <a:off x="2319209" y="2386704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4" name="pl73"/>
            <p:cNvSpPr/>
            <p:nvPr/>
          </p:nvSpPr>
          <p:spPr>
            <a:xfrm>
              <a:off x="2319209" y="2066261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" name="pl74"/>
            <p:cNvSpPr/>
            <p:nvPr/>
          </p:nvSpPr>
          <p:spPr>
            <a:xfrm>
              <a:off x="2319209" y="1745819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" name="pl75"/>
            <p:cNvSpPr/>
            <p:nvPr/>
          </p:nvSpPr>
          <p:spPr>
            <a:xfrm>
              <a:off x="2319209" y="1425377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7" name="pl76"/>
            <p:cNvSpPr/>
            <p:nvPr/>
          </p:nvSpPr>
          <p:spPr>
            <a:xfrm>
              <a:off x="2319209" y="3860738"/>
              <a:ext cx="6216750" cy="0"/>
            </a:xfrm>
            <a:custGeom>
              <a:avLst/>
              <a:gdLst/>
              <a:ahLst/>
              <a:cxnLst/>
              <a:rect l="0" t="0" r="0" b="0"/>
              <a:pathLst>
                <a:path w="6216750">
                  <a:moveTo>
                    <a:pt x="0" y="0"/>
                  </a:moveTo>
                  <a:lnTo>
                    <a:pt x="621675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8" name="pl77"/>
            <p:cNvSpPr/>
            <p:nvPr/>
          </p:nvSpPr>
          <p:spPr>
            <a:xfrm>
              <a:off x="2319209" y="386073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9" name="pl78"/>
            <p:cNvSpPr/>
            <p:nvPr/>
          </p:nvSpPr>
          <p:spPr>
            <a:xfrm>
              <a:off x="3562559" y="386073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" name="pl79"/>
            <p:cNvSpPr/>
            <p:nvPr/>
          </p:nvSpPr>
          <p:spPr>
            <a:xfrm>
              <a:off x="4805909" y="386073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" name="pl80"/>
            <p:cNvSpPr/>
            <p:nvPr/>
          </p:nvSpPr>
          <p:spPr>
            <a:xfrm>
              <a:off x="6049259" y="386073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" name="pl81"/>
            <p:cNvSpPr/>
            <p:nvPr/>
          </p:nvSpPr>
          <p:spPr>
            <a:xfrm>
              <a:off x="7292609" y="386073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" name="pl82"/>
            <p:cNvSpPr/>
            <p:nvPr/>
          </p:nvSpPr>
          <p:spPr>
            <a:xfrm>
              <a:off x="8535960" y="386073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" name="tx83"/>
            <p:cNvSpPr/>
            <p:nvPr/>
          </p:nvSpPr>
          <p:spPr>
            <a:xfrm>
              <a:off x="2283893" y="4010585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85" name="tx84"/>
            <p:cNvSpPr/>
            <p:nvPr/>
          </p:nvSpPr>
          <p:spPr>
            <a:xfrm>
              <a:off x="3527244" y="4012172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86" name="tx85"/>
            <p:cNvSpPr/>
            <p:nvPr/>
          </p:nvSpPr>
          <p:spPr>
            <a:xfrm>
              <a:off x="4770594" y="4012172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87" name="tx86"/>
            <p:cNvSpPr/>
            <p:nvPr/>
          </p:nvSpPr>
          <p:spPr>
            <a:xfrm>
              <a:off x="6013944" y="4010585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</a:t>
              </a:r>
            </a:p>
          </p:txBody>
        </p:sp>
        <p:sp>
          <p:nvSpPr>
            <p:cNvPr id="88" name="tx87"/>
            <p:cNvSpPr/>
            <p:nvPr/>
          </p:nvSpPr>
          <p:spPr>
            <a:xfrm>
              <a:off x="7257294" y="4012569"/>
              <a:ext cx="70631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</a:t>
              </a:r>
            </a:p>
          </p:txBody>
        </p:sp>
        <p:sp>
          <p:nvSpPr>
            <p:cNvPr id="89" name="tx88"/>
            <p:cNvSpPr/>
            <p:nvPr/>
          </p:nvSpPr>
          <p:spPr>
            <a:xfrm>
              <a:off x="8500644" y="4012172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90" name="tx89"/>
            <p:cNvSpPr/>
            <p:nvPr/>
          </p:nvSpPr>
          <p:spPr>
            <a:xfrm>
              <a:off x="4548692" y="4203190"/>
              <a:ext cx="1757784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Year-over-year percent change</a:t>
              </a:r>
            </a:p>
          </p:txBody>
        </p:sp>
        <p:sp>
          <p:nvSpPr>
            <p:cNvPr id="91" name="rc90"/>
            <p:cNvSpPr/>
            <p:nvPr/>
          </p:nvSpPr>
          <p:spPr>
            <a:xfrm>
              <a:off x="7428518" y="2290330"/>
              <a:ext cx="971532" cy="513189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92" name="rc91"/>
            <p:cNvSpPr/>
            <p:nvPr/>
          </p:nvSpPr>
          <p:spPr>
            <a:xfrm>
              <a:off x="7500518" y="2417194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93" name="rc92"/>
            <p:cNvSpPr/>
            <p:nvPr/>
          </p:nvSpPr>
          <p:spPr>
            <a:xfrm>
              <a:off x="7500518" y="2417194"/>
              <a:ext cx="0" cy="104775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4" name="rc93"/>
            <p:cNvSpPr/>
            <p:nvPr/>
          </p:nvSpPr>
          <p:spPr>
            <a:xfrm>
              <a:off x="7500518" y="2521969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95" name="rc94"/>
            <p:cNvSpPr/>
            <p:nvPr/>
          </p:nvSpPr>
          <p:spPr>
            <a:xfrm>
              <a:off x="7500518" y="2521969"/>
              <a:ext cx="0" cy="104775"/>
            </a:xfrm>
            <a:prstGeom prst="rect">
              <a:avLst/>
            </a:prstGeom>
            <a:solidFill>
              <a:srgbClr val="3B9D6C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6" name="rc95"/>
            <p:cNvSpPr/>
            <p:nvPr/>
          </p:nvSpPr>
          <p:spPr>
            <a:xfrm>
              <a:off x="7500518" y="2626744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97" name="rc96"/>
            <p:cNvSpPr/>
            <p:nvPr/>
          </p:nvSpPr>
          <p:spPr>
            <a:xfrm>
              <a:off x="7500518" y="2626744"/>
              <a:ext cx="0" cy="104775"/>
            </a:xfrm>
            <a:prstGeom prst="rect">
              <a:avLst/>
            </a:prstGeom>
            <a:solidFill>
              <a:srgbClr val="0D314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8" name="tx97"/>
            <p:cNvSpPr/>
            <p:nvPr/>
          </p:nvSpPr>
          <p:spPr>
            <a:xfrm>
              <a:off x="7527950" y="2351392"/>
              <a:ext cx="620861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 dirty="0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Columbus</a:t>
              </a:r>
            </a:p>
          </p:txBody>
        </p:sp>
        <p:sp>
          <p:nvSpPr>
            <p:cNvPr id="99" name="tx98"/>
            <p:cNvSpPr/>
            <p:nvPr/>
          </p:nvSpPr>
          <p:spPr>
            <a:xfrm>
              <a:off x="7527950" y="2490953"/>
              <a:ext cx="289222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Ohio</a:t>
              </a:r>
            </a:p>
          </p:txBody>
        </p:sp>
        <p:sp>
          <p:nvSpPr>
            <p:cNvPr id="100" name="tx99"/>
            <p:cNvSpPr/>
            <p:nvPr/>
          </p:nvSpPr>
          <p:spPr>
            <a:xfrm>
              <a:off x="7527950" y="2630515"/>
              <a:ext cx="811547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United States</a:t>
              </a:r>
            </a:p>
          </p:txBody>
        </p:sp>
        <p:sp>
          <p:nvSpPr>
            <p:cNvPr id="101" name="tx100"/>
            <p:cNvSpPr/>
            <p:nvPr/>
          </p:nvSpPr>
          <p:spPr>
            <a:xfrm>
              <a:off x="2319209" y="1057769"/>
              <a:ext cx="2088554" cy="1127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United States, Ohio and Columbus</a:t>
              </a:r>
            </a:p>
          </p:txBody>
        </p:sp>
        <p:sp>
          <p:nvSpPr>
            <p:cNvPr id="102" name="tx101"/>
            <p:cNvSpPr/>
            <p:nvPr/>
          </p:nvSpPr>
          <p:spPr>
            <a:xfrm>
              <a:off x="2319209" y="824442"/>
              <a:ext cx="2133748" cy="1430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Industry Employment Growth</a:t>
              </a:r>
            </a:p>
          </p:txBody>
        </p:sp>
        <p:sp>
          <p:nvSpPr>
            <p:cNvPr id="103" name="tx102"/>
            <p:cNvSpPr/>
            <p:nvPr/>
          </p:nvSpPr>
          <p:spPr>
            <a:xfrm>
              <a:off x="2319209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104" name="tx103"/>
            <p:cNvSpPr/>
            <p:nvPr/>
          </p:nvSpPr>
          <p:spPr>
            <a:xfrm>
              <a:off x="2319209" y="4347619"/>
              <a:ext cx="5287119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Total covered employment growth: 1.6% for Columbus, 0.9% for Ohio, 1.6% for United States.</a:t>
              </a:r>
            </a:p>
          </p:txBody>
        </p:sp>
        <p:sp>
          <p:nvSpPr>
            <p:cNvPr id="105" name="tx104"/>
            <p:cNvSpPr/>
            <p:nvPr/>
          </p:nvSpPr>
          <p:spPr>
            <a:xfrm>
              <a:off x="2319209" y="4484779"/>
              <a:ext cx="4510670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Source: Bureau of Labor Statistics Quarterly Census of Employment and Wages</a:t>
              </a:r>
            </a:p>
          </p:txBody>
        </p:sp>
        <p:sp>
          <p:nvSpPr>
            <p:cNvPr id="106" name="tx105"/>
            <p:cNvSpPr/>
            <p:nvPr/>
          </p:nvSpPr>
          <p:spPr>
            <a:xfrm>
              <a:off x="2319209" y="4624717"/>
              <a:ext cx="1475568" cy="11648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Mar 2018.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7732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While growth has slowed, residential building permits remain 75% higher than a decade ago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1022164" y="1233111"/>
              <a:ext cx="7513795" cy="2728201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1022164" y="3961313"/>
              <a:ext cx="7513795" cy="0"/>
            </a:xfrm>
            <a:custGeom>
              <a:avLst/>
              <a:gdLst/>
              <a:ahLst/>
              <a:cxnLst/>
              <a:rect l="0" t="0" r="0" b="0"/>
              <a:pathLst>
                <a:path w="7513795">
                  <a:moveTo>
                    <a:pt x="0" y="0"/>
                  </a:moveTo>
                  <a:lnTo>
                    <a:pt x="7513795" y="0"/>
                  </a:lnTo>
                  <a:lnTo>
                    <a:pt x="7513795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1022164" y="3620288"/>
              <a:ext cx="7513795" cy="0"/>
            </a:xfrm>
            <a:custGeom>
              <a:avLst/>
              <a:gdLst/>
              <a:ahLst/>
              <a:cxnLst/>
              <a:rect l="0" t="0" r="0" b="0"/>
              <a:pathLst>
                <a:path w="7513795">
                  <a:moveTo>
                    <a:pt x="0" y="0"/>
                  </a:moveTo>
                  <a:lnTo>
                    <a:pt x="7513795" y="0"/>
                  </a:lnTo>
                  <a:lnTo>
                    <a:pt x="7513795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1022164" y="3279263"/>
              <a:ext cx="7513795" cy="0"/>
            </a:xfrm>
            <a:custGeom>
              <a:avLst/>
              <a:gdLst/>
              <a:ahLst/>
              <a:cxnLst/>
              <a:rect l="0" t="0" r="0" b="0"/>
              <a:pathLst>
                <a:path w="7513795">
                  <a:moveTo>
                    <a:pt x="0" y="0"/>
                  </a:moveTo>
                  <a:lnTo>
                    <a:pt x="7513795" y="0"/>
                  </a:lnTo>
                  <a:lnTo>
                    <a:pt x="7513795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1022164" y="2938238"/>
              <a:ext cx="7513795" cy="0"/>
            </a:xfrm>
            <a:custGeom>
              <a:avLst/>
              <a:gdLst/>
              <a:ahLst/>
              <a:cxnLst/>
              <a:rect l="0" t="0" r="0" b="0"/>
              <a:pathLst>
                <a:path w="7513795">
                  <a:moveTo>
                    <a:pt x="0" y="0"/>
                  </a:moveTo>
                  <a:lnTo>
                    <a:pt x="7513795" y="0"/>
                  </a:lnTo>
                  <a:lnTo>
                    <a:pt x="7513795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1022164" y="2597212"/>
              <a:ext cx="7513795" cy="0"/>
            </a:xfrm>
            <a:custGeom>
              <a:avLst/>
              <a:gdLst/>
              <a:ahLst/>
              <a:cxnLst/>
              <a:rect l="0" t="0" r="0" b="0"/>
              <a:pathLst>
                <a:path w="7513795">
                  <a:moveTo>
                    <a:pt x="0" y="0"/>
                  </a:moveTo>
                  <a:lnTo>
                    <a:pt x="7513795" y="0"/>
                  </a:lnTo>
                  <a:lnTo>
                    <a:pt x="7513795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1022164" y="2256187"/>
              <a:ext cx="7513795" cy="0"/>
            </a:xfrm>
            <a:custGeom>
              <a:avLst/>
              <a:gdLst/>
              <a:ahLst/>
              <a:cxnLst/>
              <a:rect l="0" t="0" r="0" b="0"/>
              <a:pathLst>
                <a:path w="7513795">
                  <a:moveTo>
                    <a:pt x="0" y="0"/>
                  </a:moveTo>
                  <a:lnTo>
                    <a:pt x="7513795" y="0"/>
                  </a:lnTo>
                  <a:lnTo>
                    <a:pt x="7513795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1022164" y="1915162"/>
              <a:ext cx="7513795" cy="0"/>
            </a:xfrm>
            <a:custGeom>
              <a:avLst/>
              <a:gdLst/>
              <a:ahLst/>
              <a:cxnLst/>
              <a:rect l="0" t="0" r="0" b="0"/>
              <a:pathLst>
                <a:path w="7513795">
                  <a:moveTo>
                    <a:pt x="0" y="0"/>
                  </a:moveTo>
                  <a:lnTo>
                    <a:pt x="7513795" y="0"/>
                  </a:lnTo>
                  <a:lnTo>
                    <a:pt x="7513795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1022164" y="1574137"/>
              <a:ext cx="7513795" cy="0"/>
            </a:xfrm>
            <a:custGeom>
              <a:avLst/>
              <a:gdLst/>
              <a:ahLst/>
              <a:cxnLst/>
              <a:rect l="0" t="0" r="0" b="0"/>
              <a:pathLst>
                <a:path w="7513795">
                  <a:moveTo>
                    <a:pt x="0" y="0"/>
                  </a:moveTo>
                  <a:lnTo>
                    <a:pt x="7513795" y="0"/>
                  </a:lnTo>
                  <a:lnTo>
                    <a:pt x="7513795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l13"/>
            <p:cNvSpPr/>
            <p:nvPr/>
          </p:nvSpPr>
          <p:spPr>
            <a:xfrm>
              <a:off x="1022164" y="1233111"/>
              <a:ext cx="7513795" cy="0"/>
            </a:xfrm>
            <a:custGeom>
              <a:avLst/>
              <a:gdLst/>
              <a:ahLst/>
              <a:cxnLst/>
              <a:rect l="0" t="0" r="0" b="0"/>
              <a:pathLst>
                <a:path w="7513795">
                  <a:moveTo>
                    <a:pt x="0" y="0"/>
                  </a:moveTo>
                  <a:lnTo>
                    <a:pt x="7513795" y="0"/>
                  </a:lnTo>
                  <a:lnTo>
                    <a:pt x="7513795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rc14"/>
            <p:cNvSpPr/>
            <p:nvPr/>
          </p:nvSpPr>
          <p:spPr>
            <a:xfrm>
              <a:off x="1022164" y="1233111"/>
              <a:ext cx="975805" cy="2728201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6" name="pl15"/>
            <p:cNvSpPr/>
            <p:nvPr/>
          </p:nvSpPr>
          <p:spPr>
            <a:xfrm>
              <a:off x="1022164" y="1373079"/>
              <a:ext cx="7294947" cy="1987896"/>
            </a:xfrm>
            <a:custGeom>
              <a:avLst/>
              <a:gdLst/>
              <a:ahLst/>
              <a:cxnLst/>
              <a:rect l="0" t="0" r="0" b="0"/>
              <a:pathLst>
                <a:path w="7294947" h="1987896">
                  <a:moveTo>
                    <a:pt x="0" y="1031863"/>
                  </a:moveTo>
                  <a:lnTo>
                    <a:pt x="58510" y="1238803"/>
                  </a:lnTo>
                  <a:lnTo>
                    <a:pt x="113246" y="1287348"/>
                  </a:lnTo>
                  <a:lnTo>
                    <a:pt x="171756" y="1272111"/>
                  </a:lnTo>
                  <a:lnTo>
                    <a:pt x="228379" y="1358573"/>
                  </a:lnTo>
                  <a:lnTo>
                    <a:pt x="286890" y="1409953"/>
                  </a:lnTo>
                  <a:lnTo>
                    <a:pt x="343513" y="1491808"/>
                  </a:lnTo>
                  <a:lnTo>
                    <a:pt x="402024" y="1565158"/>
                  </a:lnTo>
                  <a:lnTo>
                    <a:pt x="460534" y="1535393"/>
                  </a:lnTo>
                  <a:lnTo>
                    <a:pt x="517157" y="1574017"/>
                  </a:lnTo>
                  <a:lnTo>
                    <a:pt x="575668" y="1661895"/>
                  </a:lnTo>
                  <a:lnTo>
                    <a:pt x="632291" y="1722843"/>
                  </a:lnTo>
                  <a:lnTo>
                    <a:pt x="690802" y="1843322"/>
                  </a:lnTo>
                  <a:lnTo>
                    <a:pt x="749312" y="1820643"/>
                  </a:lnTo>
                  <a:lnTo>
                    <a:pt x="802161" y="1858204"/>
                  </a:lnTo>
                  <a:lnTo>
                    <a:pt x="860671" y="1899309"/>
                  </a:lnTo>
                  <a:lnTo>
                    <a:pt x="917294" y="1895765"/>
                  </a:lnTo>
                  <a:lnTo>
                    <a:pt x="975805" y="1936515"/>
                  </a:lnTo>
                  <a:lnTo>
                    <a:pt x="1032428" y="1965218"/>
                  </a:lnTo>
                  <a:lnTo>
                    <a:pt x="1090939" y="1949626"/>
                  </a:lnTo>
                  <a:lnTo>
                    <a:pt x="1149449" y="1931909"/>
                  </a:lnTo>
                  <a:lnTo>
                    <a:pt x="1206072" y="1974431"/>
                  </a:lnTo>
                  <a:lnTo>
                    <a:pt x="1264583" y="1987896"/>
                  </a:lnTo>
                  <a:lnTo>
                    <a:pt x="1321206" y="1910294"/>
                  </a:lnTo>
                  <a:lnTo>
                    <a:pt x="1379717" y="1795839"/>
                  </a:lnTo>
                  <a:lnTo>
                    <a:pt x="1438227" y="1760404"/>
                  </a:lnTo>
                  <a:lnTo>
                    <a:pt x="1491075" y="1640634"/>
                  </a:lnTo>
                  <a:lnTo>
                    <a:pt x="1549586" y="1600947"/>
                  </a:lnTo>
                  <a:lnTo>
                    <a:pt x="1606209" y="1624688"/>
                  </a:lnTo>
                  <a:lnTo>
                    <a:pt x="1664720" y="1593151"/>
                  </a:lnTo>
                  <a:lnTo>
                    <a:pt x="1721343" y="1459208"/>
                  </a:lnTo>
                  <a:lnTo>
                    <a:pt x="1779853" y="1503501"/>
                  </a:lnTo>
                  <a:lnTo>
                    <a:pt x="1838364" y="1567284"/>
                  </a:lnTo>
                  <a:lnTo>
                    <a:pt x="1894987" y="1477634"/>
                  </a:lnTo>
                  <a:lnTo>
                    <a:pt x="1953498" y="1498540"/>
                  </a:lnTo>
                  <a:lnTo>
                    <a:pt x="2010121" y="1633193"/>
                  </a:lnTo>
                  <a:lnTo>
                    <a:pt x="2068631" y="1712921"/>
                  </a:lnTo>
                  <a:lnTo>
                    <a:pt x="2127142" y="1688117"/>
                  </a:lnTo>
                  <a:lnTo>
                    <a:pt x="2179990" y="1738789"/>
                  </a:lnTo>
                  <a:lnTo>
                    <a:pt x="2238501" y="1796902"/>
                  </a:lnTo>
                  <a:lnTo>
                    <a:pt x="2295124" y="1767491"/>
                  </a:lnTo>
                  <a:lnTo>
                    <a:pt x="2353634" y="1738789"/>
                  </a:lnTo>
                  <a:lnTo>
                    <a:pt x="2410258" y="1893639"/>
                  </a:lnTo>
                  <a:lnTo>
                    <a:pt x="2468768" y="1845448"/>
                  </a:lnTo>
                  <a:lnTo>
                    <a:pt x="2527279" y="1810367"/>
                  </a:lnTo>
                  <a:lnTo>
                    <a:pt x="2583902" y="1851826"/>
                  </a:lnTo>
                  <a:lnTo>
                    <a:pt x="2642412" y="1716465"/>
                  </a:lnTo>
                  <a:lnTo>
                    <a:pt x="2699036" y="1498895"/>
                  </a:lnTo>
                  <a:lnTo>
                    <a:pt x="2757546" y="1360699"/>
                  </a:lnTo>
                  <a:lnTo>
                    <a:pt x="2816057" y="1437947"/>
                  </a:lnTo>
                  <a:lnTo>
                    <a:pt x="2870792" y="1439718"/>
                  </a:lnTo>
                  <a:lnTo>
                    <a:pt x="2929303" y="1380542"/>
                  </a:lnTo>
                  <a:lnTo>
                    <a:pt x="2985926" y="1282742"/>
                  </a:lnTo>
                  <a:lnTo>
                    <a:pt x="3044437" y="1255457"/>
                  </a:lnTo>
                  <a:lnTo>
                    <a:pt x="3101060" y="1078283"/>
                  </a:lnTo>
                  <a:lnTo>
                    <a:pt x="3159570" y="1050998"/>
                  </a:lnTo>
                  <a:lnTo>
                    <a:pt x="3218081" y="1049580"/>
                  </a:lnTo>
                  <a:lnTo>
                    <a:pt x="3274704" y="1007059"/>
                  </a:lnTo>
                  <a:lnTo>
                    <a:pt x="3333215" y="852563"/>
                  </a:lnTo>
                  <a:lnTo>
                    <a:pt x="3389838" y="961702"/>
                  </a:lnTo>
                  <a:lnTo>
                    <a:pt x="3448348" y="819608"/>
                  </a:lnTo>
                  <a:lnTo>
                    <a:pt x="3506859" y="608062"/>
                  </a:lnTo>
                  <a:lnTo>
                    <a:pt x="3559707" y="655545"/>
                  </a:lnTo>
                  <a:lnTo>
                    <a:pt x="3618218" y="474472"/>
                  </a:lnTo>
                  <a:lnTo>
                    <a:pt x="3674841" y="457109"/>
                  </a:lnTo>
                  <a:lnTo>
                    <a:pt x="3733351" y="440455"/>
                  </a:lnTo>
                  <a:lnTo>
                    <a:pt x="3789975" y="482977"/>
                  </a:lnTo>
                  <a:lnTo>
                    <a:pt x="3848485" y="359663"/>
                  </a:lnTo>
                  <a:lnTo>
                    <a:pt x="3906996" y="192765"/>
                  </a:lnTo>
                  <a:lnTo>
                    <a:pt x="3963619" y="89650"/>
                  </a:lnTo>
                  <a:lnTo>
                    <a:pt x="4022129" y="289502"/>
                  </a:lnTo>
                  <a:lnTo>
                    <a:pt x="4078753" y="201978"/>
                  </a:lnTo>
                  <a:lnTo>
                    <a:pt x="4137263" y="416359"/>
                  </a:lnTo>
                  <a:lnTo>
                    <a:pt x="4195774" y="518412"/>
                  </a:lnTo>
                  <a:lnTo>
                    <a:pt x="4248622" y="426990"/>
                  </a:lnTo>
                  <a:lnTo>
                    <a:pt x="4307133" y="610542"/>
                  </a:lnTo>
                  <a:lnTo>
                    <a:pt x="4363756" y="630386"/>
                  </a:lnTo>
                  <a:lnTo>
                    <a:pt x="4422266" y="546760"/>
                  </a:lnTo>
                  <a:lnTo>
                    <a:pt x="4478889" y="361435"/>
                  </a:lnTo>
                  <a:lnTo>
                    <a:pt x="4537400" y="428761"/>
                  </a:lnTo>
                  <a:lnTo>
                    <a:pt x="4595911" y="563414"/>
                  </a:lnTo>
                  <a:lnTo>
                    <a:pt x="4652534" y="695586"/>
                  </a:lnTo>
                  <a:lnTo>
                    <a:pt x="4711044" y="641371"/>
                  </a:lnTo>
                  <a:lnTo>
                    <a:pt x="4767667" y="692043"/>
                  </a:lnTo>
                  <a:lnTo>
                    <a:pt x="4826178" y="636410"/>
                  </a:lnTo>
                  <a:lnTo>
                    <a:pt x="4884689" y="677514"/>
                  </a:lnTo>
                  <a:lnTo>
                    <a:pt x="4937537" y="679995"/>
                  </a:lnTo>
                  <a:lnTo>
                    <a:pt x="4996047" y="649521"/>
                  </a:lnTo>
                  <a:lnTo>
                    <a:pt x="5052670" y="692397"/>
                  </a:lnTo>
                  <a:lnTo>
                    <a:pt x="5111181" y="842286"/>
                  </a:lnTo>
                  <a:lnTo>
                    <a:pt x="5167804" y="1052770"/>
                  </a:lnTo>
                  <a:lnTo>
                    <a:pt x="5226315" y="1049580"/>
                  </a:lnTo>
                  <a:lnTo>
                    <a:pt x="5284825" y="916700"/>
                  </a:lnTo>
                  <a:lnTo>
                    <a:pt x="5341448" y="798702"/>
                  </a:lnTo>
                  <a:lnTo>
                    <a:pt x="5399959" y="754762"/>
                  </a:lnTo>
                  <a:lnTo>
                    <a:pt x="5456582" y="672199"/>
                  </a:lnTo>
                  <a:lnTo>
                    <a:pt x="5515093" y="705862"/>
                  </a:lnTo>
                  <a:lnTo>
                    <a:pt x="5573603" y="673616"/>
                  </a:lnTo>
                  <a:lnTo>
                    <a:pt x="5628339" y="592825"/>
                  </a:lnTo>
                  <a:lnTo>
                    <a:pt x="5686850" y="502820"/>
                  </a:lnTo>
                  <a:lnTo>
                    <a:pt x="5743473" y="479788"/>
                  </a:lnTo>
                  <a:lnTo>
                    <a:pt x="5801983" y="383050"/>
                  </a:lnTo>
                  <a:lnTo>
                    <a:pt x="5858606" y="369585"/>
                  </a:lnTo>
                  <a:lnTo>
                    <a:pt x="5917117" y="350096"/>
                  </a:lnTo>
                  <a:lnTo>
                    <a:pt x="5975628" y="332379"/>
                  </a:lnTo>
                  <a:lnTo>
                    <a:pt x="6032251" y="417777"/>
                  </a:lnTo>
                  <a:lnTo>
                    <a:pt x="6090761" y="435848"/>
                  </a:lnTo>
                  <a:lnTo>
                    <a:pt x="6147384" y="543925"/>
                  </a:lnTo>
                  <a:lnTo>
                    <a:pt x="6205895" y="216861"/>
                  </a:lnTo>
                  <a:lnTo>
                    <a:pt x="6264406" y="134652"/>
                  </a:lnTo>
                  <a:lnTo>
                    <a:pt x="6317254" y="248044"/>
                  </a:lnTo>
                  <a:lnTo>
                    <a:pt x="6375764" y="351868"/>
                  </a:lnTo>
                  <a:lnTo>
                    <a:pt x="6432388" y="279935"/>
                  </a:lnTo>
                  <a:lnTo>
                    <a:pt x="6490898" y="0"/>
                  </a:lnTo>
                  <a:lnTo>
                    <a:pt x="6547521" y="12756"/>
                  </a:lnTo>
                  <a:lnTo>
                    <a:pt x="6606032" y="7086"/>
                  </a:lnTo>
                  <a:lnTo>
                    <a:pt x="6664542" y="85398"/>
                  </a:lnTo>
                  <a:lnTo>
                    <a:pt x="6721166" y="52089"/>
                  </a:lnTo>
                  <a:lnTo>
                    <a:pt x="6779676" y="94256"/>
                  </a:lnTo>
                  <a:lnTo>
                    <a:pt x="6836299" y="124730"/>
                  </a:lnTo>
                  <a:lnTo>
                    <a:pt x="6894810" y="356474"/>
                  </a:lnTo>
                  <a:lnTo>
                    <a:pt x="6953320" y="217924"/>
                  </a:lnTo>
                  <a:lnTo>
                    <a:pt x="7006169" y="163709"/>
                  </a:lnTo>
                  <a:lnTo>
                    <a:pt x="7064679" y="148826"/>
                  </a:lnTo>
                  <a:lnTo>
                    <a:pt x="7121302" y="137132"/>
                  </a:lnTo>
                  <a:lnTo>
                    <a:pt x="7179813" y="483331"/>
                  </a:lnTo>
                  <a:lnTo>
                    <a:pt x="7236436" y="176820"/>
                  </a:lnTo>
                  <a:lnTo>
                    <a:pt x="7294947" y="238476"/>
                  </a:lnTo>
                </a:path>
              </a:pathLst>
            </a:custGeom>
            <a:ln w="25746" cap="flat">
              <a:solidFill>
                <a:srgbClr val="581F54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l16"/>
            <p:cNvSpPr/>
            <p:nvPr/>
          </p:nvSpPr>
          <p:spPr>
            <a:xfrm>
              <a:off x="1022164" y="2425894"/>
              <a:ext cx="7294947" cy="1334357"/>
            </a:xfrm>
            <a:custGeom>
              <a:avLst/>
              <a:gdLst/>
              <a:ahLst/>
              <a:cxnLst/>
              <a:rect l="0" t="0" r="0" b="0"/>
              <a:pathLst>
                <a:path w="7294947" h="1334357">
                  <a:moveTo>
                    <a:pt x="0" y="0"/>
                  </a:moveTo>
                  <a:lnTo>
                    <a:pt x="58510" y="103812"/>
                  </a:lnTo>
                  <a:lnTo>
                    <a:pt x="113246" y="203311"/>
                  </a:lnTo>
                  <a:lnTo>
                    <a:pt x="171756" y="241215"/>
                  </a:lnTo>
                  <a:lnTo>
                    <a:pt x="228379" y="330177"/>
                  </a:lnTo>
                  <a:lnTo>
                    <a:pt x="286890" y="387175"/>
                  </a:lnTo>
                  <a:lnTo>
                    <a:pt x="343513" y="453295"/>
                  </a:lnTo>
                  <a:lnTo>
                    <a:pt x="402024" y="512344"/>
                  </a:lnTo>
                  <a:lnTo>
                    <a:pt x="460534" y="536529"/>
                  </a:lnTo>
                  <a:lnTo>
                    <a:pt x="517157" y="567291"/>
                  </a:lnTo>
                  <a:lnTo>
                    <a:pt x="575668" y="655687"/>
                  </a:lnTo>
                  <a:lnTo>
                    <a:pt x="632291" y="733617"/>
                  </a:lnTo>
                  <a:lnTo>
                    <a:pt x="690802" y="808011"/>
                  </a:lnTo>
                  <a:lnTo>
                    <a:pt x="749312" y="848390"/>
                  </a:lnTo>
                  <a:lnTo>
                    <a:pt x="802161" y="897044"/>
                  </a:lnTo>
                  <a:lnTo>
                    <a:pt x="860671" y="962386"/>
                  </a:lnTo>
                  <a:lnTo>
                    <a:pt x="917294" y="1007998"/>
                  </a:lnTo>
                  <a:lnTo>
                    <a:pt x="975805" y="1063653"/>
                  </a:lnTo>
                  <a:lnTo>
                    <a:pt x="1032428" y="1107143"/>
                  </a:lnTo>
                  <a:lnTo>
                    <a:pt x="1090939" y="1157282"/>
                  </a:lnTo>
                  <a:lnTo>
                    <a:pt x="1149449" y="1207208"/>
                  </a:lnTo>
                  <a:lnTo>
                    <a:pt x="1206072" y="1270004"/>
                  </a:lnTo>
                  <a:lnTo>
                    <a:pt x="1264583" y="1286977"/>
                  </a:lnTo>
                  <a:lnTo>
                    <a:pt x="1321206" y="1272409"/>
                  </a:lnTo>
                  <a:lnTo>
                    <a:pt x="1379717" y="1263852"/>
                  </a:lnTo>
                  <a:lnTo>
                    <a:pt x="1438227" y="1249921"/>
                  </a:lnTo>
                  <a:lnTo>
                    <a:pt x="1491075" y="1199570"/>
                  </a:lnTo>
                  <a:lnTo>
                    <a:pt x="1549586" y="1177931"/>
                  </a:lnTo>
                  <a:lnTo>
                    <a:pt x="1606209" y="1189812"/>
                  </a:lnTo>
                  <a:lnTo>
                    <a:pt x="1664720" y="1198722"/>
                  </a:lnTo>
                  <a:lnTo>
                    <a:pt x="1721343" y="1186629"/>
                  </a:lnTo>
                  <a:lnTo>
                    <a:pt x="1779853" y="1188751"/>
                  </a:lnTo>
                  <a:lnTo>
                    <a:pt x="1838364" y="1199853"/>
                  </a:lnTo>
                  <a:lnTo>
                    <a:pt x="1894987" y="1184154"/>
                  </a:lnTo>
                  <a:lnTo>
                    <a:pt x="1953498" y="1202258"/>
                  </a:lnTo>
                  <a:lnTo>
                    <a:pt x="2010121" y="1246951"/>
                  </a:lnTo>
                  <a:lnTo>
                    <a:pt x="2068631" y="1267105"/>
                  </a:lnTo>
                  <a:lnTo>
                    <a:pt x="2127142" y="1280329"/>
                  </a:lnTo>
                  <a:lnTo>
                    <a:pt x="2179990" y="1304373"/>
                  </a:lnTo>
                  <a:lnTo>
                    <a:pt x="2238501" y="1334357"/>
                  </a:lnTo>
                  <a:lnTo>
                    <a:pt x="2295124" y="1323113"/>
                  </a:lnTo>
                  <a:lnTo>
                    <a:pt x="2353634" y="1309040"/>
                  </a:lnTo>
                  <a:lnTo>
                    <a:pt x="2410258" y="1331316"/>
                  </a:lnTo>
                  <a:lnTo>
                    <a:pt x="2468768" y="1316112"/>
                  </a:lnTo>
                  <a:lnTo>
                    <a:pt x="2527279" y="1305999"/>
                  </a:lnTo>
                  <a:lnTo>
                    <a:pt x="2583902" y="1284219"/>
                  </a:lnTo>
                  <a:lnTo>
                    <a:pt x="2642412" y="1253952"/>
                  </a:lnTo>
                  <a:lnTo>
                    <a:pt x="2699036" y="1190236"/>
                  </a:lnTo>
                  <a:lnTo>
                    <a:pt x="2757546" y="1151766"/>
                  </a:lnTo>
                  <a:lnTo>
                    <a:pt x="2816057" y="1143633"/>
                  </a:lnTo>
                  <a:lnTo>
                    <a:pt x="2870792" y="1143987"/>
                  </a:lnTo>
                  <a:lnTo>
                    <a:pt x="2929303" y="1120721"/>
                  </a:lnTo>
                  <a:lnTo>
                    <a:pt x="2985926" y="1096819"/>
                  </a:lnTo>
                  <a:lnTo>
                    <a:pt x="3044437" y="1090171"/>
                  </a:lnTo>
                  <a:lnTo>
                    <a:pt x="3101060" y="1065138"/>
                  </a:lnTo>
                  <a:lnTo>
                    <a:pt x="3159570" y="1061531"/>
                  </a:lnTo>
                  <a:lnTo>
                    <a:pt x="3218081" y="1046115"/>
                  </a:lnTo>
                  <a:lnTo>
                    <a:pt x="3274704" y="1052479"/>
                  </a:lnTo>
                  <a:lnTo>
                    <a:pt x="3333215" y="986995"/>
                  </a:lnTo>
                  <a:lnTo>
                    <a:pt x="3389838" y="995623"/>
                  </a:lnTo>
                  <a:lnTo>
                    <a:pt x="3448348" y="936221"/>
                  </a:lnTo>
                  <a:lnTo>
                    <a:pt x="3506859" y="885234"/>
                  </a:lnTo>
                  <a:lnTo>
                    <a:pt x="3559707" y="884456"/>
                  </a:lnTo>
                  <a:lnTo>
                    <a:pt x="3618218" y="829155"/>
                  </a:lnTo>
                  <a:lnTo>
                    <a:pt x="3674841" y="796979"/>
                  </a:lnTo>
                  <a:lnTo>
                    <a:pt x="3733351" y="778168"/>
                  </a:lnTo>
                  <a:lnTo>
                    <a:pt x="3789975" y="738567"/>
                  </a:lnTo>
                  <a:lnTo>
                    <a:pt x="3848485" y="693167"/>
                  </a:lnTo>
                  <a:lnTo>
                    <a:pt x="3906996" y="647625"/>
                  </a:lnTo>
                  <a:lnTo>
                    <a:pt x="3963619" y="617500"/>
                  </a:lnTo>
                  <a:lnTo>
                    <a:pt x="4022129" y="672942"/>
                  </a:lnTo>
                  <a:lnTo>
                    <a:pt x="4078753" y="670325"/>
                  </a:lnTo>
                  <a:lnTo>
                    <a:pt x="4137263" y="744790"/>
                  </a:lnTo>
                  <a:lnTo>
                    <a:pt x="4195774" y="777178"/>
                  </a:lnTo>
                  <a:lnTo>
                    <a:pt x="4248622" y="741820"/>
                  </a:lnTo>
                  <a:lnTo>
                    <a:pt x="4307133" y="783826"/>
                  </a:lnTo>
                  <a:lnTo>
                    <a:pt x="4363756" y="797545"/>
                  </a:lnTo>
                  <a:lnTo>
                    <a:pt x="4422266" y="782694"/>
                  </a:lnTo>
                  <a:lnTo>
                    <a:pt x="4478889" y="770743"/>
                  </a:lnTo>
                  <a:lnTo>
                    <a:pt x="4537400" y="773784"/>
                  </a:lnTo>
                  <a:lnTo>
                    <a:pt x="4595911" y="811405"/>
                  </a:lnTo>
                  <a:lnTo>
                    <a:pt x="4652534" y="823074"/>
                  </a:lnTo>
                  <a:lnTo>
                    <a:pt x="4711044" y="809001"/>
                  </a:lnTo>
                  <a:lnTo>
                    <a:pt x="4767667" y="805182"/>
                  </a:lnTo>
                  <a:lnTo>
                    <a:pt x="4826178" y="792524"/>
                  </a:lnTo>
                  <a:lnTo>
                    <a:pt x="4884689" y="809779"/>
                  </a:lnTo>
                  <a:lnTo>
                    <a:pt x="4937537" y="837924"/>
                  </a:lnTo>
                  <a:lnTo>
                    <a:pt x="4996047" y="839975"/>
                  </a:lnTo>
                  <a:lnTo>
                    <a:pt x="5052670" y="842591"/>
                  </a:lnTo>
                  <a:lnTo>
                    <a:pt x="5111181" y="869747"/>
                  </a:lnTo>
                  <a:lnTo>
                    <a:pt x="5167804" y="905459"/>
                  </a:lnTo>
                  <a:lnTo>
                    <a:pt x="5226315" y="934099"/>
                  </a:lnTo>
                  <a:lnTo>
                    <a:pt x="5284825" y="885658"/>
                  </a:lnTo>
                  <a:lnTo>
                    <a:pt x="5341448" y="867201"/>
                  </a:lnTo>
                  <a:lnTo>
                    <a:pt x="5399959" y="852492"/>
                  </a:lnTo>
                  <a:lnTo>
                    <a:pt x="5456582" y="842521"/>
                  </a:lnTo>
                  <a:lnTo>
                    <a:pt x="5515093" y="846269"/>
                  </a:lnTo>
                  <a:lnTo>
                    <a:pt x="5573603" y="799383"/>
                  </a:lnTo>
                  <a:lnTo>
                    <a:pt x="5628339" y="762611"/>
                  </a:lnTo>
                  <a:lnTo>
                    <a:pt x="5686850" y="721878"/>
                  </a:lnTo>
                  <a:lnTo>
                    <a:pt x="5743473" y="715725"/>
                  </a:lnTo>
                  <a:lnTo>
                    <a:pt x="5801983" y="673437"/>
                  </a:lnTo>
                  <a:lnTo>
                    <a:pt x="5858606" y="669264"/>
                  </a:lnTo>
                  <a:lnTo>
                    <a:pt x="5917117" y="646493"/>
                  </a:lnTo>
                  <a:lnTo>
                    <a:pt x="5975628" y="646493"/>
                  </a:lnTo>
                  <a:lnTo>
                    <a:pt x="6032251" y="665941"/>
                  </a:lnTo>
                  <a:lnTo>
                    <a:pt x="6090761" y="665728"/>
                  </a:lnTo>
                  <a:lnTo>
                    <a:pt x="6147384" y="673083"/>
                  </a:lnTo>
                  <a:lnTo>
                    <a:pt x="6205895" y="567503"/>
                  </a:lnTo>
                  <a:lnTo>
                    <a:pt x="6264406" y="547419"/>
                  </a:lnTo>
                  <a:lnTo>
                    <a:pt x="6317254" y="551167"/>
                  </a:lnTo>
                  <a:lnTo>
                    <a:pt x="6375764" y="584475"/>
                  </a:lnTo>
                  <a:lnTo>
                    <a:pt x="6432388" y="575706"/>
                  </a:lnTo>
                  <a:lnTo>
                    <a:pt x="6490898" y="527831"/>
                  </a:lnTo>
                  <a:lnTo>
                    <a:pt x="6547521" y="518567"/>
                  </a:lnTo>
                  <a:lnTo>
                    <a:pt x="6606032" y="493745"/>
                  </a:lnTo>
                  <a:lnTo>
                    <a:pt x="6664542" y="519274"/>
                  </a:lnTo>
                  <a:lnTo>
                    <a:pt x="6721166" y="500180"/>
                  </a:lnTo>
                  <a:lnTo>
                    <a:pt x="6779676" y="508737"/>
                  </a:lnTo>
                  <a:lnTo>
                    <a:pt x="6836299" y="511141"/>
                  </a:lnTo>
                  <a:lnTo>
                    <a:pt x="6894810" y="568705"/>
                  </a:lnTo>
                  <a:lnTo>
                    <a:pt x="6953320" y="554562"/>
                  </a:lnTo>
                  <a:lnTo>
                    <a:pt x="7006169" y="550106"/>
                  </a:lnTo>
                  <a:lnTo>
                    <a:pt x="7064679" y="530023"/>
                  </a:lnTo>
                  <a:lnTo>
                    <a:pt x="7121302" y="456972"/>
                  </a:lnTo>
                  <a:lnTo>
                    <a:pt x="7179813" y="541620"/>
                  </a:lnTo>
                  <a:lnTo>
                    <a:pt x="7236436" y="496079"/>
                  </a:lnTo>
                  <a:lnTo>
                    <a:pt x="7294947" y="545015"/>
                  </a:lnTo>
                </a:path>
              </a:pathLst>
            </a:custGeom>
            <a:ln w="25746" cap="flat">
              <a:solidFill>
                <a:srgbClr val="3B9D6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l17"/>
            <p:cNvSpPr/>
            <p:nvPr/>
          </p:nvSpPr>
          <p:spPr>
            <a:xfrm>
              <a:off x="1022164" y="2473967"/>
              <a:ext cx="7294947" cy="1255514"/>
            </a:xfrm>
            <a:custGeom>
              <a:avLst/>
              <a:gdLst/>
              <a:ahLst/>
              <a:cxnLst/>
              <a:rect l="0" t="0" r="0" b="0"/>
              <a:pathLst>
                <a:path w="7294947" h="1255514">
                  <a:moveTo>
                    <a:pt x="0" y="0"/>
                  </a:moveTo>
                  <a:lnTo>
                    <a:pt x="58510" y="70337"/>
                  </a:lnTo>
                  <a:lnTo>
                    <a:pt x="113246" y="163175"/>
                  </a:lnTo>
                  <a:lnTo>
                    <a:pt x="171756" y="222322"/>
                  </a:lnTo>
                  <a:lnTo>
                    <a:pt x="228379" y="300427"/>
                  </a:lnTo>
                  <a:lnTo>
                    <a:pt x="286890" y="334959"/>
                  </a:lnTo>
                  <a:lnTo>
                    <a:pt x="343513" y="391649"/>
                  </a:lnTo>
                  <a:lnTo>
                    <a:pt x="402024" y="464270"/>
                  </a:lnTo>
                  <a:lnTo>
                    <a:pt x="460534" y="510988"/>
                  </a:lnTo>
                  <a:lnTo>
                    <a:pt x="517157" y="577699"/>
                  </a:lnTo>
                  <a:lnTo>
                    <a:pt x="575668" y="666050"/>
                  </a:lnTo>
                  <a:lnTo>
                    <a:pt x="632291" y="734629"/>
                  </a:lnTo>
                  <a:lnTo>
                    <a:pt x="690802" y="813908"/>
                  </a:lnTo>
                  <a:lnTo>
                    <a:pt x="749312" y="882361"/>
                  </a:lnTo>
                  <a:lnTo>
                    <a:pt x="802161" y="932970"/>
                  </a:lnTo>
                  <a:lnTo>
                    <a:pt x="860671" y="999315"/>
                  </a:lnTo>
                  <a:lnTo>
                    <a:pt x="917294" y="1060400"/>
                  </a:lnTo>
                  <a:lnTo>
                    <a:pt x="975805" y="1126112"/>
                  </a:lnTo>
                  <a:lnTo>
                    <a:pt x="1032428" y="1169865"/>
                  </a:lnTo>
                  <a:lnTo>
                    <a:pt x="1090939" y="1201780"/>
                  </a:lnTo>
                  <a:lnTo>
                    <a:pt x="1149449" y="1230051"/>
                  </a:lnTo>
                  <a:lnTo>
                    <a:pt x="1206072" y="1255514"/>
                  </a:lnTo>
                  <a:lnTo>
                    <a:pt x="1264583" y="1254942"/>
                  </a:lnTo>
                  <a:lnTo>
                    <a:pt x="1321206" y="1241216"/>
                  </a:lnTo>
                  <a:lnTo>
                    <a:pt x="1379717" y="1233697"/>
                  </a:lnTo>
                  <a:lnTo>
                    <a:pt x="1438227" y="1221538"/>
                  </a:lnTo>
                  <a:lnTo>
                    <a:pt x="1491075" y="1194064"/>
                  </a:lnTo>
                  <a:lnTo>
                    <a:pt x="1549586" y="1179131"/>
                  </a:lnTo>
                  <a:lnTo>
                    <a:pt x="1606209" y="1174978"/>
                  </a:lnTo>
                  <a:lnTo>
                    <a:pt x="1664720" y="1175568"/>
                  </a:lnTo>
                  <a:lnTo>
                    <a:pt x="1721343" y="1181622"/>
                  </a:lnTo>
                  <a:lnTo>
                    <a:pt x="1779853" y="1180436"/>
                  </a:lnTo>
                  <a:lnTo>
                    <a:pt x="1838364" y="1187118"/>
                  </a:lnTo>
                  <a:lnTo>
                    <a:pt x="1894987" y="1191484"/>
                  </a:lnTo>
                  <a:lnTo>
                    <a:pt x="1953498" y="1194326"/>
                  </a:lnTo>
                  <a:lnTo>
                    <a:pt x="2010121" y="1197110"/>
                  </a:lnTo>
                  <a:lnTo>
                    <a:pt x="2068631" y="1204026"/>
                  </a:lnTo>
                  <a:lnTo>
                    <a:pt x="2127142" y="1217601"/>
                  </a:lnTo>
                  <a:lnTo>
                    <a:pt x="2179990" y="1229926"/>
                  </a:lnTo>
                  <a:lnTo>
                    <a:pt x="2238501" y="1240313"/>
                  </a:lnTo>
                  <a:lnTo>
                    <a:pt x="2295124" y="1232932"/>
                  </a:lnTo>
                  <a:lnTo>
                    <a:pt x="2353634" y="1226737"/>
                  </a:lnTo>
                  <a:lnTo>
                    <a:pt x="2410258" y="1224541"/>
                  </a:lnTo>
                  <a:lnTo>
                    <a:pt x="2468768" y="1212493"/>
                  </a:lnTo>
                  <a:lnTo>
                    <a:pt x="2527279" y="1204650"/>
                  </a:lnTo>
                  <a:lnTo>
                    <a:pt x="2583902" y="1195319"/>
                  </a:lnTo>
                  <a:lnTo>
                    <a:pt x="2642412" y="1175760"/>
                  </a:lnTo>
                  <a:lnTo>
                    <a:pt x="2699036" y="1171193"/>
                  </a:lnTo>
                  <a:lnTo>
                    <a:pt x="2757546" y="1149972"/>
                  </a:lnTo>
                  <a:lnTo>
                    <a:pt x="2816057" y="1121438"/>
                  </a:lnTo>
                  <a:lnTo>
                    <a:pt x="2870792" y="1099087"/>
                  </a:lnTo>
                  <a:lnTo>
                    <a:pt x="2929303" y="1080505"/>
                  </a:lnTo>
                  <a:lnTo>
                    <a:pt x="2985926" y="1053655"/>
                  </a:lnTo>
                  <a:lnTo>
                    <a:pt x="3044437" y="1036317"/>
                  </a:lnTo>
                  <a:lnTo>
                    <a:pt x="3101060" y="1003078"/>
                  </a:lnTo>
                  <a:lnTo>
                    <a:pt x="3159570" y="976594"/>
                  </a:lnTo>
                  <a:lnTo>
                    <a:pt x="3218081" y="944262"/>
                  </a:lnTo>
                  <a:lnTo>
                    <a:pt x="3274704" y="905828"/>
                  </a:lnTo>
                  <a:lnTo>
                    <a:pt x="3333215" y="876737"/>
                  </a:lnTo>
                  <a:lnTo>
                    <a:pt x="3389838" y="850635"/>
                  </a:lnTo>
                  <a:lnTo>
                    <a:pt x="3448348" y="814516"/>
                  </a:lnTo>
                  <a:lnTo>
                    <a:pt x="3506859" y="787899"/>
                  </a:lnTo>
                  <a:lnTo>
                    <a:pt x="3559707" y="772749"/>
                  </a:lnTo>
                  <a:lnTo>
                    <a:pt x="3618218" y="730660"/>
                  </a:lnTo>
                  <a:lnTo>
                    <a:pt x="3674841" y="703373"/>
                  </a:lnTo>
                  <a:lnTo>
                    <a:pt x="3733351" y="687451"/>
                  </a:lnTo>
                  <a:lnTo>
                    <a:pt x="3789975" y="661171"/>
                  </a:lnTo>
                  <a:lnTo>
                    <a:pt x="3848485" y="647765"/>
                  </a:lnTo>
                  <a:lnTo>
                    <a:pt x="3906996" y="632381"/>
                  </a:lnTo>
                  <a:lnTo>
                    <a:pt x="3963619" y="610948"/>
                  </a:lnTo>
                  <a:lnTo>
                    <a:pt x="4022129" y="602677"/>
                  </a:lnTo>
                  <a:lnTo>
                    <a:pt x="4078753" y="585282"/>
                  </a:lnTo>
                  <a:lnTo>
                    <a:pt x="4137263" y="582897"/>
                  </a:lnTo>
                  <a:lnTo>
                    <a:pt x="4195774" y="574531"/>
                  </a:lnTo>
                  <a:lnTo>
                    <a:pt x="4248622" y="559497"/>
                  </a:lnTo>
                  <a:lnTo>
                    <a:pt x="4307133" y="553560"/>
                  </a:lnTo>
                  <a:lnTo>
                    <a:pt x="4363756" y="557224"/>
                  </a:lnTo>
                  <a:lnTo>
                    <a:pt x="4422266" y="545533"/>
                  </a:lnTo>
                  <a:lnTo>
                    <a:pt x="4478889" y="529398"/>
                  </a:lnTo>
                  <a:lnTo>
                    <a:pt x="4537400" y="524806"/>
                  </a:lnTo>
                  <a:lnTo>
                    <a:pt x="4595911" y="510522"/>
                  </a:lnTo>
                  <a:lnTo>
                    <a:pt x="4652534" y="502704"/>
                  </a:lnTo>
                  <a:lnTo>
                    <a:pt x="4711044" y="504438"/>
                  </a:lnTo>
                  <a:lnTo>
                    <a:pt x="4767667" y="491608"/>
                  </a:lnTo>
                  <a:lnTo>
                    <a:pt x="4826178" y="480615"/>
                  </a:lnTo>
                  <a:lnTo>
                    <a:pt x="4884689" y="467224"/>
                  </a:lnTo>
                  <a:lnTo>
                    <a:pt x="4937537" y="454031"/>
                  </a:lnTo>
                  <a:lnTo>
                    <a:pt x="4996047" y="438512"/>
                  </a:lnTo>
                  <a:lnTo>
                    <a:pt x="5052670" y="409845"/>
                  </a:lnTo>
                  <a:lnTo>
                    <a:pt x="5111181" y="351714"/>
                  </a:lnTo>
                  <a:lnTo>
                    <a:pt x="5167804" y="343353"/>
                  </a:lnTo>
                  <a:lnTo>
                    <a:pt x="5226315" y="327745"/>
                  </a:lnTo>
                  <a:lnTo>
                    <a:pt x="5284825" y="318699"/>
                  </a:lnTo>
                  <a:lnTo>
                    <a:pt x="5341448" y="316454"/>
                  </a:lnTo>
                  <a:lnTo>
                    <a:pt x="5399959" y="282345"/>
                  </a:lnTo>
                  <a:lnTo>
                    <a:pt x="5456582" y="258709"/>
                  </a:lnTo>
                  <a:lnTo>
                    <a:pt x="5515093" y="248649"/>
                  </a:lnTo>
                  <a:lnTo>
                    <a:pt x="5573603" y="234331"/>
                  </a:lnTo>
                  <a:lnTo>
                    <a:pt x="5628339" y="224560"/>
                  </a:lnTo>
                  <a:lnTo>
                    <a:pt x="5686850" y="231400"/>
                  </a:lnTo>
                  <a:lnTo>
                    <a:pt x="5743473" y="235107"/>
                  </a:lnTo>
                  <a:lnTo>
                    <a:pt x="5801983" y="264679"/>
                  </a:lnTo>
                  <a:lnTo>
                    <a:pt x="5858606" y="274597"/>
                  </a:lnTo>
                  <a:lnTo>
                    <a:pt x="5917117" y="258550"/>
                  </a:lnTo>
                  <a:lnTo>
                    <a:pt x="5975628" y="241930"/>
                  </a:lnTo>
                  <a:lnTo>
                    <a:pt x="6032251" y="237379"/>
                  </a:lnTo>
                  <a:lnTo>
                    <a:pt x="6090761" y="235863"/>
                  </a:lnTo>
                  <a:lnTo>
                    <a:pt x="6147384" y="245127"/>
                  </a:lnTo>
                  <a:lnTo>
                    <a:pt x="6205895" y="218947"/>
                  </a:lnTo>
                  <a:lnTo>
                    <a:pt x="6264406" y="217981"/>
                  </a:lnTo>
                  <a:lnTo>
                    <a:pt x="6317254" y="196042"/>
                  </a:lnTo>
                  <a:lnTo>
                    <a:pt x="6375764" y="189746"/>
                  </a:lnTo>
                  <a:lnTo>
                    <a:pt x="6432388" y="181003"/>
                  </a:lnTo>
                  <a:lnTo>
                    <a:pt x="6490898" y="163349"/>
                  </a:lnTo>
                  <a:lnTo>
                    <a:pt x="6547521" y="153254"/>
                  </a:lnTo>
                  <a:lnTo>
                    <a:pt x="6606032" y="138472"/>
                  </a:lnTo>
                  <a:lnTo>
                    <a:pt x="6664542" y="148995"/>
                  </a:lnTo>
                  <a:lnTo>
                    <a:pt x="6721166" y="127142"/>
                  </a:lnTo>
                  <a:lnTo>
                    <a:pt x="6779676" y="116729"/>
                  </a:lnTo>
                  <a:lnTo>
                    <a:pt x="6836299" y="112172"/>
                  </a:lnTo>
                  <a:lnTo>
                    <a:pt x="6894810" y="93544"/>
                  </a:lnTo>
                  <a:lnTo>
                    <a:pt x="6953320" y="78587"/>
                  </a:lnTo>
                  <a:lnTo>
                    <a:pt x="7006169" y="72141"/>
                  </a:lnTo>
                  <a:lnTo>
                    <a:pt x="7064679" y="44315"/>
                  </a:lnTo>
                  <a:lnTo>
                    <a:pt x="7121302" y="25954"/>
                  </a:lnTo>
                  <a:lnTo>
                    <a:pt x="7179813" y="35397"/>
                  </a:lnTo>
                  <a:lnTo>
                    <a:pt x="7236436" y="15891"/>
                  </a:lnTo>
                  <a:lnTo>
                    <a:pt x="7294947" y="21549"/>
                  </a:lnTo>
                </a:path>
              </a:pathLst>
            </a:custGeom>
            <a:ln w="25746" cap="flat">
              <a:solidFill>
                <a:srgbClr val="0D314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t18"/>
            <p:cNvSpPr/>
            <p:nvPr/>
          </p:nvSpPr>
          <p:spPr>
            <a:xfrm>
              <a:off x="8300877" y="1595322"/>
              <a:ext cx="32467" cy="32467"/>
            </a:xfrm>
            <a:prstGeom prst="ellipse">
              <a:avLst/>
            </a:prstGeom>
            <a:solidFill>
              <a:srgbClr val="581F54">
                <a:alpha val="100000"/>
              </a:srgbClr>
            </a:solidFill>
            <a:ln w="21600" cap="rnd">
              <a:solidFill>
                <a:srgbClr val="581F54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pt19"/>
            <p:cNvSpPr/>
            <p:nvPr/>
          </p:nvSpPr>
          <p:spPr>
            <a:xfrm>
              <a:off x="8300877" y="2954675"/>
              <a:ext cx="32467" cy="32467"/>
            </a:xfrm>
            <a:prstGeom prst="ellipse">
              <a:avLst/>
            </a:prstGeom>
            <a:solidFill>
              <a:srgbClr val="3B9D6C">
                <a:alpha val="100000"/>
              </a:srgbClr>
            </a:solidFill>
            <a:ln w="21600" cap="rnd">
              <a:solidFill>
                <a:srgbClr val="3B9D6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pt20"/>
            <p:cNvSpPr/>
            <p:nvPr/>
          </p:nvSpPr>
          <p:spPr>
            <a:xfrm>
              <a:off x="8300877" y="2479283"/>
              <a:ext cx="32467" cy="32467"/>
            </a:xfrm>
            <a:prstGeom prst="ellipse">
              <a:avLst/>
            </a:prstGeom>
            <a:solidFill>
              <a:srgbClr val="0D314F">
                <a:alpha val="100000"/>
              </a:srgbClr>
            </a:solidFill>
            <a:ln w="21600" cap="rnd">
              <a:solidFill>
                <a:srgbClr val="0D314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tx21"/>
            <p:cNvSpPr/>
            <p:nvPr/>
          </p:nvSpPr>
          <p:spPr>
            <a:xfrm>
              <a:off x="8398980" y="1589551"/>
              <a:ext cx="317810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177.8</a:t>
              </a:r>
            </a:p>
          </p:txBody>
        </p:sp>
        <p:sp>
          <p:nvSpPr>
            <p:cNvPr id="23" name="tx22"/>
            <p:cNvSpPr/>
            <p:nvPr/>
          </p:nvSpPr>
          <p:spPr>
            <a:xfrm>
              <a:off x="8456447" y="2914106"/>
              <a:ext cx="247178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98.1</a:t>
              </a:r>
            </a:p>
          </p:txBody>
        </p:sp>
        <p:sp>
          <p:nvSpPr>
            <p:cNvPr id="24" name="tx23"/>
            <p:cNvSpPr/>
            <p:nvPr/>
          </p:nvSpPr>
          <p:spPr>
            <a:xfrm>
              <a:off x="8398980" y="2410457"/>
              <a:ext cx="317810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126.0</a:t>
              </a:r>
            </a:p>
          </p:txBody>
        </p:sp>
        <p:sp>
          <p:nvSpPr>
            <p:cNvPr id="25" name="pl24"/>
            <p:cNvSpPr/>
            <p:nvPr/>
          </p:nvSpPr>
          <p:spPr>
            <a:xfrm>
              <a:off x="1022164" y="1233111"/>
              <a:ext cx="0" cy="2728201"/>
            </a:xfrm>
            <a:custGeom>
              <a:avLst/>
              <a:gdLst/>
              <a:ahLst/>
              <a:cxnLst/>
              <a:rect l="0" t="0" r="0" b="0"/>
              <a:pathLst>
                <a:path h="2728201">
                  <a:moveTo>
                    <a:pt x="0" y="2728201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" name="tx25"/>
            <p:cNvSpPr/>
            <p:nvPr/>
          </p:nvSpPr>
          <p:spPr>
            <a:xfrm>
              <a:off x="826376" y="3913887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40</a:t>
              </a:r>
            </a:p>
          </p:txBody>
        </p:sp>
        <p:sp>
          <p:nvSpPr>
            <p:cNvPr id="27" name="tx26"/>
            <p:cNvSpPr/>
            <p:nvPr/>
          </p:nvSpPr>
          <p:spPr>
            <a:xfrm>
              <a:off x="826376" y="3572862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60</a:t>
              </a:r>
            </a:p>
          </p:txBody>
        </p:sp>
        <p:sp>
          <p:nvSpPr>
            <p:cNvPr id="28" name="tx27"/>
            <p:cNvSpPr/>
            <p:nvPr/>
          </p:nvSpPr>
          <p:spPr>
            <a:xfrm>
              <a:off x="826376" y="3231836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80</a:t>
              </a:r>
            </a:p>
          </p:txBody>
        </p:sp>
        <p:sp>
          <p:nvSpPr>
            <p:cNvPr id="29" name="tx28"/>
            <p:cNvSpPr/>
            <p:nvPr/>
          </p:nvSpPr>
          <p:spPr>
            <a:xfrm>
              <a:off x="755744" y="2890811"/>
              <a:ext cx="211894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100</a:t>
              </a:r>
            </a:p>
          </p:txBody>
        </p:sp>
        <p:sp>
          <p:nvSpPr>
            <p:cNvPr id="30" name="tx29"/>
            <p:cNvSpPr/>
            <p:nvPr/>
          </p:nvSpPr>
          <p:spPr>
            <a:xfrm>
              <a:off x="755744" y="2549786"/>
              <a:ext cx="211894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120</a:t>
              </a:r>
            </a:p>
          </p:txBody>
        </p:sp>
        <p:sp>
          <p:nvSpPr>
            <p:cNvPr id="31" name="tx30"/>
            <p:cNvSpPr/>
            <p:nvPr/>
          </p:nvSpPr>
          <p:spPr>
            <a:xfrm>
              <a:off x="755744" y="2208761"/>
              <a:ext cx="211894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140</a:t>
              </a:r>
            </a:p>
          </p:txBody>
        </p:sp>
        <p:sp>
          <p:nvSpPr>
            <p:cNvPr id="32" name="tx31"/>
            <p:cNvSpPr/>
            <p:nvPr/>
          </p:nvSpPr>
          <p:spPr>
            <a:xfrm>
              <a:off x="755744" y="1867735"/>
              <a:ext cx="211894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160</a:t>
              </a:r>
            </a:p>
          </p:txBody>
        </p:sp>
        <p:sp>
          <p:nvSpPr>
            <p:cNvPr id="33" name="tx32"/>
            <p:cNvSpPr/>
            <p:nvPr/>
          </p:nvSpPr>
          <p:spPr>
            <a:xfrm>
              <a:off x="755744" y="1526710"/>
              <a:ext cx="211894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180</a:t>
              </a:r>
            </a:p>
          </p:txBody>
        </p:sp>
        <p:sp>
          <p:nvSpPr>
            <p:cNvPr id="34" name="tx33"/>
            <p:cNvSpPr/>
            <p:nvPr/>
          </p:nvSpPr>
          <p:spPr>
            <a:xfrm>
              <a:off x="755744" y="1185685"/>
              <a:ext cx="211894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200</a:t>
              </a:r>
            </a:p>
          </p:txBody>
        </p:sp>
        <p:sp>
          <p:nvSpPr>
            <p:cNvPr id="35" name="pl34"/>
            <p:cNvSpPr/>
            <p:nvPr/>
          </p:nvSpPr>
          <p:spPr>
            <a:xfrm>
              <a:off x="1022164" y="3961313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35"/>
            <p:cNvSpPr/>
            <p:nvPr/>
          </p:nvSpPr>
          <p:spPr>
            <a:xfrm>
              <a:off x="1022164" y="3620288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36"/>
            <p:cNvSpPr/>
            <p:nvPr/>
          </p:nvSpPr>
          <p:spPr>
            <a:xfrm>
              <a:off x="1022164" y="3279263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37"/>
            <p:cNvSpPr/>
            <p:nvPr/>
          </p:nvSpPr>
          <p:spPr>
            <a:xfrm>
              <a:off x="1022164" y="2938238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38"/>
            <p:cNvSpPr/>
            <p:nvPr/>
          </p:nvSpPr>
          <p:spPr>
            <a:xfrm>
              <a:off x="1022164" y="2597212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9"/>
            <p:cNvSpPr/>
            <p:nvPr/>
          </p:nvSpPr>
          <p:spPr>
            <a:xfrm>
              <a:off x="1022164" y="2256187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40"/>
            <p:cNvSpPr/>
            <p:nvPr/>
          </p:nvSpPr>
          <p:spPr>
            <a:xfrm>
              <a:off x="1022164" y="1915162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41"/>
            <p:cNvSpPr/>
            <p:nvPr/>
          </p:nvSpPr>
          <p:spPr>
            <a:xfrm>
              <a:off x="1022164" y="1574137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42"/>
            <p:cNvSpPr/>
            <p:nvPr/>
          </p:nvSpPr>
          <p:spPr>
            <a:xfrm>
              <a:off x="1022164" y="1233111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43"/>
            <p:cNvSpPr/>
            <p:nvPr/>
          </p:nvSpPr>
          <p:spPr>
            <a:xfrm>
              <a:off x="1022164" y="3961313"/>
              <a:ext cx="7513795" cy="0"/>
            </a:xfrm>
            <a:custGeom>
              <a:avLst/>
              <a:gdLst/>
              <a:ahLst/>
              <a:cxnLst/>
              <a:rect l="0" t="0" r="0" b="0"/>
              <a:pathLst>
                <a:path w="7513795">
                  <a:moveTo>
                    <a:pt x="0" y="0"/>
                  </a:moveTo>
                  <a:lnTo>
                    <a:pt x="7513795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44"/>
            <p:cNvSpPr/>
            <p:nvPr/>
          </p:nvSpPr>
          <p:spPr>
            <a:xfrm>
              <a:off x="1022164" y="3889313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l45"/>
            <p:cNvSpPr/>
            <p:nvPr/>
          </p:nvSpPr>
          <p:spPr>
            <a:xfrm>
              <a:off x="2401881" y="3889313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pl46"/>
            <p:cNvSpPr/>
            <p:nvPr/>
          </p:nvSpPr>
          <p:spPr>
            <a:xfrm>
              <a:off x="3779711" y="3889313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pl47"/>
            <p:cNvSpPr/>
            <p:nvPr/>
          </p:nvSpPr>
          <p:spPr>
            <a:xfrm>
              <a:off x="5159428" y="3889313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pl48"/>
            <p:cNvSpPr/>
            <p:nvPr/>
          </p:nvSpPr>
          <p:spPr>
            <a:xfrm>
              <a:off x="6537257" y="3889313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" name="pl49"/>
            <p:cNvSpPr/>
            <p:nvPr/>
          </p:nvSpPr>
          <p:spPr>
            <a:xfrm>
              <a:off x="7916974" y="3889313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" name="tx50"/>
            <p:cNvSpPr/>
            <p:nvPr/>
          </p:nvSpPr>
          <p:spPr>
            <a:xfrm>
              <a:off x="760878" y="4039160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2008</a:t>
              </a:r>
            </a:p>
          </p:txBody>
        </p:sp>
        <p:sp>
          <p:nvSpPr>
            <p:cNvPr id="52" name="tx51"/>
            <p:cNvSpPr/>
            <p:nvPr/>
          </p:nvSpPr>
          <p:spPr>
            <a:xfrm>
              <a:off x="2140595" y="4039160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2010</a:t>
              </a:r>
            </a:p>
          </p:txBody>
        </p:sp>
        <p:sp>
          <p:nvSpPr>
            <p:cNvPr id="53" name="tx52"/>
            <p:cNvSpPr/>
            <p:nvPr/>
          </p:nvSpPr>
          <p:spPr>
            <a:xfrm>
              <a:off x="3518424" y="4039160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2012</a:t>
              </a:r>
            </a:p>
          </p:txBody>
        </p:sp>
        <p:sp>
          <p:nvSpPr>
            <p:cNvPr id="54" name="tx53"/>
            <p:cNvSpPr/>
            <p:nvPr/>
          </p:nvSpPr>
          <p:spPr>
            <a:xfrm>
              <a:off x="4898141" y="4039160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2014</a:t>
              </a:r>
            </a:p>
          </p:txBody>
        </p:sp>
        <p:sp>
          <p:nvSpPr>
            <p:cNvPr id="55" name="tx54"/>
            <p:cNvSpPr/>
            <p:nvPr/>
          </p:nvSpPr>
          <p:spPr>
            <a:xfrm>
              <a:off x="6275971" y="4039160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2016</a:t>
              </a:r>
            </a:p>
          </p:txBody>
        </p:sp>
        <p:sp>
          <p:nvSpPr>
            <p:cNvPr id="56" name="tx55"/>
            <p:cNvSpPr/>
            <p:nvPr/>
          </p:nvSpPr>
          <p:spPr>
            <a:xfrm>
              <a:off x="7655688" y="4039160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2018</a:t>
              </a:r>
            </a:p>
          </p:txBody>
        </p:sp>
        <p:sp>
          <p:nvSpPr>
            <p:cNvPr id="57" name="tx56"/>
            <p:cNvSpPr/>
            <p:nvPr/>
          </p:nvSpPr>
          <p:spPr>
            <a:xfrm rot="-5400000">
              <a:off x="-1045803" y="2537582"/>
              <a:ext cx="3173635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Indexed 12-month moving average, Aug 2008 = 100, SA</a:t>
              </a:r>
            </a:p>
          </p:txBody>
        </p:sp>
        <p:sp>
          <p:nvSpPr>
            <p:cNvPr id="58" name="rc57"/>
            <p:cNvSpPr/>
            <p:nvPr/>
          </p:nvSpPr>
          <p:spPr>
            <a:xfrm>
              <a:off x="6665949" y="3431899"/>
              <a:ext cx="1485882" cy="513189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9" name="rc58"/>
            <p:cNvSpPr/>
            <p:nvPr/>
          </p:nvSpPr>
          <p:spPr>
            <a:xfrm>
              <a:off x="6737949" y="3558763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0" name="pl59"/>
            <p:cNvSpPr/>
            <p:nvPr/>
          </p:nvSpPr>
          <p:spPr>
            <a:xfrm>
              <a:off x="6737949" y="3611150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1" name="rc60"/>
            <p:cNvSpPr/>
            <p:nvPr/>
          </p:nvSpPr>
          <p:spPr>
            <a:xfrm>
              <a:off x="6737949" y="3663538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2" name="pl61"/>
            <p:cNvSpPr/>
            <p:nvPr/>
          </p:nvSpPr>
          <p:spPr>
            <a:xfrm>
              <a:off x="6737949" y="3715925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3" name="rc62"/>
            <p:cNvSpPr/>
            <p:nvPr/>
          </p:nvSpPr>
          <p:spPr>
            <a:xfrm>
              <a:off x="6737949" y="3768313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4" name="pl63"/>
            <p:cNvSpPr/>
            <p:nvPr/>
          </p:nvSpPr>
          <p:spPr>
            <a:xfrm>
              <a:off x="6737949" y="3820700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5" name="tx64"/>
            <p:cNvSpPr/>
            <p:nvPr/>
          </p:nvSpPr>
          <p:spPr>
            <a:xfrm>
              <a:off x="6636174" y="3395131"/>
              <a:ext cx="910332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 dirty="0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Columbus: 713</a:t>
              </a:r>
            </a:p>
          </p:txBody>
        </p:sp>
        <p:sp>
          <p:nvSpPr>
            <p:cNvPr id="66" name="tx65"/>
            <p:cNvSpPr/>
            <p:nvPr/>
          </p:nvSpPr>
          <p:spPr>
            <a:xfrm>
              <a:off x="6636174" y="3530167"/>
              <a:ext cx="684609" cy="1127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 dirty="0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Ohio: 1,971</a:t>
              </a:r>
            </a:p>
          </p:txBody>
        </p:sp>
        <p:sp>
          <p:nvSpPr>
            <p:cNvPr id="67" name="tx66"/>
            <p:cNvSpPr/>
            <p:nvPr/>
          </p:nvSpPr>
          <p:spPr>
            <a:xfrm>
              <a:off x="6636174" y="3683857"/>
              <a:ext cx="1348196" cy="1127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United States: 109,220</a:t>
              </a:r>
            </a:p>
          </p:txBody>
        </p:sp>
        <p:sp>
          <p:nvSpPr>
            <p:cNvPr id="68" name="tx67"/>
            <p:cNvSpPr/>
            <p:nvPr/>
          </p:nvSpPr>
          <p:spPr>
            <a:xfrm>
              <a:off x="1022164" y="1057769"/>
              <a:ext cx="2088554" cy="1127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United States, Ohio and Columbus</a:t>
              </a:r>
            </a:p>
          </p:txBody>
        </p:sp>
        <p:sp>
          <p:nvSpPr>
            <p:cNvPr id="69" name="tx68"/>
            <p:cNvSpPr/>
            <p:nvPr/>
          </p:nvSpPr>
          <p:spPr>
            <a:xfrm>
              <a:off x="1022164" y="826228"/>
              <a:ext cx="2472630" cy="14128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Total Residential Building Permits</a:t>
              </a:r>
            </a:p>
          </p:txBody>
        </p:sp>
        <p:sp>
          <p:nvSpPr>
            <p:cNvPr id="70" name="tx69"/>
            <p:cNvSpPr/>
            <p:nvPr/>
          </p:nvSpPr>
          <p:spPr>
            <a:xfrm>
              <a:off x="1022164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71" name="tx70"/>
            <p:cNvSpPr/>
            <p:nvPr/>
          </p:nvSpPr>
          <p:spPr>
            <a:xfrm>
              <a:off x="1022164" y="4347619"/>
              <a:ext cx="2498824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Source: Census Bureau via Haver Analytics.</a:t>
              </a:r>
            </a:p>
          </p:txBody>
        </p:sp>
        <p:sp>
          <p:nvSpPr>
            <p:cNvPr id="72" name="tx71"/>
            <p:cNvSpPr/>
            <p:nvPr/>
          </p:nvSpPr>
          <p:spPr>
            <a:xfrm>
              <a:off x="1022164" y="4484779"/>
              <a:ext cx="5217293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Aug 2018 for the United States, Aug 2018 for Ohio, Aug 2018 for Columbus.</a:t>
              </a:r>
            </a:p>
          </p:txBody>
        </p:sp>
        <p:sp>
          <p:nvSpPr>
            <p:cNvPr id="73" name="tx72"/>
            <p:cNvSpPr/>
            <p:nvPr/>
          </p:nvSpPr>
          <p:spPr>
            <a:xfrm>
              <a:off x="1022164" y="4621939"/>
              <a:ext cx="2767086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Number of units (12-month MA) shown in legend.</a:t>
              </a: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The metro area’s home prices grew 7 percent in the 12 months leading up to August 2018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993825" y="1233111"/>
              <a:ext cx="7542134" cy="2756776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993825" y="3989888"/>
              <a:ext cx="7542134" cy="0"/>
            </a:xfrm>
            <a:custGeom>
              <a:avLst/>
              <a:gdLst/>
              <a:ahLst/>
              <a:cxnLst/>
              <a:rect l="0" t="0" r="0" b="0"/>
              <a:pathLst>
                <a:path w="7542134">
                  <a:moveTo>
                    <a:pt x="0" y="0"/>
                  </a:moveTo>
                  <a:lnTo>
                    <a:pt x="7542134" y="0"/>
                  </a:lnTo>
                  <a:lnTo>
                    <a:pt x="7542134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993825" y="3645291"/>
              <a:ext cx="7542134" cy="0"/>
            </a:xfrm>
            <a:custGeom>
              <a:avLst/>
              <a:gdLst/>
              <a:ahLst/>
              <a:cxnLst/>
              <a:rect l="0" t="0" r="0" b="0"/>
              <a:pathLst>
                <a:path w="7542134">
                  <a:moveTo>
                    <a:pt x="0" y="0"/>
                  </a:moveTo>
                  <a:lnTo>
                    <a:pt x="7542134" y="0"/>
                  </a:lnTo>
                  <a:lnTo>
                    <a:pt x="7542134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993825" y="3300694"/>
              <a:ext cx="7542134" cy="0"/>
            </a:xfrm>
            <a:custGeom>
              <a:avLst/>
              <a:gdLst/>
              <a:ahLst/>
              <a:cxnLst/>
              <a:rect l="0" t="0" r="0" b="0"/>
              <a:pathLst>
                <a:path w="7542134">
                  <a:moveTo>
                    <a:pt x="0" y="0"/>
                  </a:moveTo>
                  <a:lnTo>
                    <a:pt x="7542134" y="0"/>
                  </a:lnTo>
                  <a:lnTo>
                    <a:pt x="7542134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993825" y="2956097"/>
              <a:ext cx="7542134" cy="0"/>
            </a:xfrm>
            <a:custGeom>
              <a:avLst/>
              <a:gdLst/>
              <a:ahLst/>
              <a:cxnLst/>
              <a:rect l="0" t="0" r="0" b="0"/>
              <a:pathLst>
                <a:path w="7542134">
                  <a:moveTo>
                    <a:pt x="0" y="0"/>
                  </a:moveTo>
                  <a:lnTo>
                    <a:pt x="7542134" y="0"/>
                  </a:lnTo>
                  <a:lnTo>
                    <a:pt x="7542134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993825" y="2611500"/>
              <a:ext cx="7542134" cy="0"/>
            </a:xfrm>
            <a:custGeom>
              <a:avLst/>
              <a:gdLst/>
              <a:ahLst/>
              <a:cxnLst/>
              <a:rect l="0" t="0" r="0" b="0"/>
              <a:pathLst>
                <a:path w="7542134">
                  <a:moveTo>
                    <a:pt x="0" y="0"/>
                  </a:moveTo>
                  <a:lnTo>
                    <a:pt x="7542134" y="0"/>
                  </a:lnTo>
                  <a:lnTo>
                    <a:pt x="7542134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993825" y="2266903"/>
              <a:ext cx="7542134" cy="0"/>
            </a:xfrm>
            <a:custGeom>
              <a:avLst/>
              <a:gdLst/>
              <a:ahLst/>
              <a:cxnLst/>
              <a:rect l="0" t="0" r="0" b="0"/>
              <a:pathLst>
                <a:path w="7542134">
                  <a:moveTo>
                    <a:pt x="0" y="0"/>
                  </a:moveTo>
                  <a:lnTo>
                    <a:pt x="7542134" y="0"/>
                  </a:lnTo>
                  <a:lnTo>
                    <a:pt x="7542134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993825" y="1922306"/>
              <a:ext cx="7542134" cy="0"/>
            </a:xfrm>
            <a:custGeom>
              <a:avLst/>
              <a:gdLst/>
              <a:ahLst/>
              <a:cxnLst/>
              <a:rect l="0" t="0" r="0" b="0"/>
              <a:pathLst>
                <a:path w="7542134">
                  <a:moveTo>
                    <a:pt x="0" y="0"/>
                  </a:moveTo>
                  <a:lnTo>
                    <a:pt x="7542134" y="0"/>
                  </a:lnTo>
                  <a:lnTo>
                    <a:pt x="7542134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993825" y="1577709"/>
              <a:ext cx="7542134" cy="0"/>
            </a:xfrm>
            <a:custGeom>
              <a:avLst/>
              <a:gdLst/>
              <a:ahLst/>
              <a:cxnLst/>
              <a:rect l="0" t="0" r="0" b="0"/>
              <a:pathLst>
                <a:path w="7542134">
                  <a:moveTo>
                    <a:pt x="0" y="0"/>
                  </a:moveTo>
                  <a:lnTo>
                    <a:pt x="7542134" y="0"/>
                  </a:lnTo>
                  <a:lnTo>
                    <a:pt x="7542134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l13"/>
            <p:cNvSpPr/>
            <p:nvPr/>
          </p:nvSpPr>
          <p:spPr>
            <a:xfrm>
              <a:off x="993825" y="1233111"/>
              <a:ext cx="7542134" cy="0"/>
            </a:xfrm>
            <a:custGeom>
              <a:avLst/>
              <a:gdLst/>
              <a:ahLst/>
              <a:cxnLst/>
              <a:rect l="0" t="0" r="0" b="0"/>
              <a:pathLst>
                <a:path w="7542134">
                  <a:moveTo>
                    <a:pt x="0" y="0"/>
                  </a:moveTo>
                  <a:lnTo>
                    <a:pt x="7542134" y="0"/>
                  </a:lnTo>
                  <a:lnTo>
                    <a:pt x="7542134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rc14"/>
            <p:cNvSpPr/>
            <p:nvPr/>
          </p:nvSpPr>
          <p:spPr>
            <a:xfrm>
              <a:off x="1485801" y="1233111"/>
              <a:ext cx="230883" cy="2756776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6" name="rc15"/>
            <p:cNvSpPr/>
            <p:nvPr/>
          </p:nvSpPr>
          <p:spPr>
            <a:xfrm>
              <a:off x="4146356" y="1233111"/>
              <a:ext cx="557788" cy="2756776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7" name="pl16"/>
            <p:cNvSpPr/>
            <p:nvPr/>
          </p:nvSpPr>
          <p:spPr>
            <a:xfrm>
              <a:off x="993825" y="1469363"/>
              <a:ext cx="7322461" cy="2382780"/>
            </a:xfrm>
            <a:custGeom>
              <a:avLst/>
              <a:gdLst/>
              <a:ahLst/>
              <a:cxnLst/>
              <a:rect l="0" t="0" r="0" b="0"/>
              <a:pathLst>
                <a:path w="7322461" h="2382780">
                  <a:moveTo>
                    <a:pt x="0" y="586809"/>
                  </a:moveTo>
                  <a:lnTo>
                    <a:pt x="33445" y="556560"/>
                  </a:lnTo>
                  <a:lnTo>
                    <a:pt x="64733" y="527788"/>
                  </a:lnTo>
                  <a:lnTo>
                    <a:pt x="98179" y="505783"/>
                  </a:lnTo>
                  <a:lnTo>
                    <a:pt x="130546" y="495387"/>
                  </a:lnTo>
                  <a:lnTo>
                    <a:pt x="163992" y="491376"/>
                  </a:lnTo>
                  <a:lnTo>
                    <a:pt x="196358" y="484088"/>
                  </a:lnTo>
                  <a:lnTo>
                    <a:pt x="229804" y="480836"/>
                  </a:lnTo>
                  <a:lnTo>
                    <a:pt x="263250" y="474672"/>
                  </a:lnTo>
                  <a:lnTo>
                    <a:pt x="295617" y="467369"/>
                  </a:lnTo>
                  <a:lnTo>
                    <a:pt x="329063" y="461446"/>
                  </a:lnTo>
                  <a:lnTo>
                    <a:pt x="361429" y="468031"/>
                  </a:lnTo>
                  <a:lnTo>
                    <a:pt x="394875" y="465603"/>
                  </a:lnTo>
                  <a:lnTo>
                    <a:pt x="428321" y="463257"/>
                  </a:lnTo>
                  <a:lnTo>
                    <a:pt x="458530" y="475360"/>
                  </a:lnTo>
                  <a:lnTo>
                    <a:pt x="491976" y="496413"/>
                  </a:lnTo>
                  <a:lnTo>
                    <a:pt x="524343" y="520096"/>
                  </a:lnTo>
                  <a:lnTo>
                    <a:pt x="557788" y="537890"/>
                  </a:lnTo>
                  <a:lnTo>
                    <a:pt x="590155" y="538917"/>
                  </a:lnTo>
                  <a:lnTo>
                    <a:pt x="623601" y="550923"/>
                  </a:lnTo>
                  <a:lnTo>
                    <a:pt x="657047" y="552728"/>
                  </a:lnTo>
                  <a:lnTo>
                    <a:pt x="689413" y="561595"/>
                  </a:lnTo>
                  <a:lnTo>
                    <a:pt x="722859" y="575183"/>
                  </a:lnTo>
                  <a:lnTo>
                    <a:pt x="755226" y="596993"/>
                  </a:lnTo>
                  <a:lnTo>
                    <a:pt x="788672" y="614800"/>
                  </a:lnTo>
                  <a:lnTo>
                    <a:pt x="822118" y="628860"/>
                  </a:lnTo>
                  <a:lnTo>
                    <a:pt x="852327" y="638622"/>
                  </a:lnTo>
                  <a:lnTo>
                    <a:pt x="885772" y="630380"/>
                  </a:lnTo>
                  <a:lnTo>
                    <a:pt x="918139" y="602881"/>
                  </a:lnTo>
                  <a:lnTo>
                    <a:pt x="951585" y="577808"/>
                  </a:lnTo>
                  <a:lnTo>
                    <a:pt x="983952" y="557731"/>
                  </a:lnTo>
                  <a:lnTo>
                    <a:pt x="1017398" y="538740"/>
                  </a:lnTo>
                  <a:lnTo>
                    <a:pt x="1050843" y="530129"/>
                  </a:lnTo>
                  <a:lnTo>
                    <a:pt x="1083210" y="528948"/>
                  </a:lnTo>
                  <a:lnTo>
                    <a:pt x="1116656" y="519545"/>
                  </a:lnTo>
                  <a:lnTo>
                    <a:pt x="1149023" y="492831"/>
                  </a:lnTo>
                  <a:lnTo>
                    <a:pt x="1182469" y="474250"/>
                  </a:lnTo>
                  <a:lnTo>
                    <a:pt x="1215914" y="478989"/>
                  </a:lnTo>
                  <a:lnTo>
                    <a:pt x="1246123" y="483419"/>
                  </a:lnTo>
                  <a:lnTo>
                    <a:pt x="1279569" y="488947"/>
                  </a:lnTo>
                  <a:lnTo>
                    <a:pt x="1311936" y="505119"/>
                  </a:lnTo>
                  <a:lnTo>
                    <a:pt x="1345382" y="523511"/>
                  </a:lnTo>
                  <a:lnTo>
                    <a:pt x="1377749" y="535988"/>
                  </a:lnTo>
                  <a:lnTo>
                    <a:pt x="1411194" y="524856"/>
                  </a:lnTo>
                  <a:lnTo>
                    <a:pt x="1444640" y="495503"/>
                  </a:lnTo>
                  <a:lnTo>
                    <a:pt x="1477007" y="460685"/>
                  </a:lnTo>
                  <a:lnTo>
                    <a:pt x="1510453" y="430400"/>
                  </a:lnTo>
                  <a:lnTo>
                    <a:pt x="1542819" y="392542"/>
                  </a:lnTo>
                  <a:lnTo>
                    <a:pt x="1576265" y="358538"/>
                  </a:lnTo>
                  <a:lnTo>
                    <a:pt x="1609711" y="330081"/>
                  </a:lnTo>
                  <a:lnTo>
                    <a:pt x="1640999" y="289360"/>
                  </a:lnTo>
                  <a:lnTo>
                    <a:pt x="1674445" y="241552"/>
                  </a:lnTo>
                  <a:lnTo>
                    <a:pt x="1706812" y="204385"/>
                  </a:lnTo>
                  <a:lnTo>
                    <a:pt x="1740257" y="154681"/>
                  </a:lnTo>
                  <a:lnTo>
                    <a:pt x="1772624" y="127182"/>
                  </a:lnTo>
                  <a:lnTo>
                    <a:pt x="1806070" y="122513"/>
                  </a:lnTo>
                  <a:lnTo>
                    <a:pt x="1839516" y="113443"/>
                  </a:lnTo>
                  <a:lnTo>
                    <a:pt x="1871882" y="94685"/>
                  </a:lnTo>
                  <a:lnTo>
                    <a:pt x="1905328" y="79199"/>
                  </a:lnTo>
                  <a:lnTo>
                    <a:pt x="1937695" y="60153"/>
                  </a:lnTo>
                  <a:lnTo>
                    <a:pt x="1971141" y="53526"/>
                  </a:lnTo>
                  <a:lnTo>
                    <a:pt x="2004587" y="36788"/>
                  </a:lnTo>
                  <a:lnTo>
                    <a:pt x="2034796" y="8881"/>
                  </a:lnTo>
                  <a:lnTo>
                    <a:pt x="2068241" y="0"/>
                  </a:lnTo>
                  <a:lnTo>
                    <a:pt x="2100608" y="11972"/>
                  </a:lnTo>
                  <a:lnTo>
                    <a:pt x="2134054" y="30378"/>
                  </a:lnTo>
                  <a:lnTo>
                    <a:pt x="2166421" y="40510"/>
                  </a:lnTo>
                  <a:lnTo>
                    <a:pt x="2199867" y="29356"/>
                  </a:lnTo>
                  <a:lnTo>
                    <a:pt x="2233312" y="14207"/>
                  </a:lnTo>
                  <a:lnTo>
                    <a:pt x="2265679" y="33672"/>
                  </a:lnTo>
                  <a:lnTo>
                    <a:pt x="2299125" y="58564"/>
                  </a:lnTo>
                  <a:lnTo>
                    <a:pt x="2331492" y="87080"/>
                  </a:lnTo>
                  <a:lnTo>
                    <a:pt x="2364938" y="121600"/>
                  </a:lnTo>
                  <a:lnTo>
                    <a:pt x="2398383" y="180481"/>
                  </a:lnTo>
                  <a:lnTo>
                    <a:pt x="2428592" y="272629"/>
                  </a:lnTo>
                  <a:lnTo>
                    <a:pt x="2462038" y="380638"/>
                  </a:lnTo>
                  <a:lnTo>
                    <a:pt x="2494405" y="494177"/>
                  </a:lnTo>
                  <a:lnTo>
                    <a:pt x="2527851" y="623495"/>
                  </a:lnTo>
                  <a:lnTo>
                    <a:pt x="2560218" y="734376"/>
                  </a:lnTo>
                  <a:lnTo>
                    <a:pt x="2593663" y="831702"/>
                  </a:lnTo>
                  <a:lnTo>
                    <a:pt x="2627109" y="912154"/>
                  </a:lnTo>
                  <a:lnTo>
                    <a:pt x="2659476" y="976201"/>
                  </a:lnTo>
                  <a:lnTo>
                    <a:pt x="2692922" y="1043692"/>
                  </a:lnTo>
                  <a:lnTo>
                    <a:pt x="2725289" y="1119606"/>
                  </a:lnTo>
                  <a:lnTo>
                    <a:pt x="2758734" y="1182966"/>
                  </a:lnTo>
                  <a:lnTo>
                    <a:pt x="2792180" y="1242019"/>
                  </a:lnTo>
                  <a:lnTo>
                    <a:pt x="2822389" y="1333321"/>
                  </a:lnTo>
                  <a:lnTo>
                    <a:pt x="2855835" y="1394853"/>
                  </a:lnTo>
                  <a:lnTo>
                    <a:pt x="2888202" y="1441212"/>
                  </a:lnTo>
                  <a:lnTo>
                    <a:pt x="2921647" y="1464524"/>
                  </a:lnTo>
                  <a:lnTo>
                    <a:pt x="2954014" y="1488597"/>
                  </a:lnTo>
                  <a:lnTo>
                    <a:pt x="2987460" y="1531857"/>
                  </a:lnTo>
                  <a:lnTo>
                    <a:pt x="3020906" y="1598618"/>
                  </a:lnTo>
                  <a:lnTo>
                    <a:pt x="3053273" y="1681923"/>
                  </a:lnTo>
                  <a:lnTo>
                    <a:pt x="3086718" y="1765100"/>
                  </a:lnTo>
                  <a:lnTo>
                    <a:pt x="3119085" y="1840339"/>
                  </a:lnTo>
                  <a:lnTo>
                    <a:pt x="3152531" y="1926167"/>
                  </a:lnTo>
                  <a:lnTo>
                    <a:pt x="3185977" y="2007742"/>
                  </a:lnTo>
                  <a:lnTo>
                    <a:pt x="3217265" y="2055529"/>
                  </a:lnTo>
                  <a:lnTo>
                    <a:pt x="3250710" y="2096423"/>
                  </a:lnTo>
                  <a:lnTo>
                    <a:pt x="3283077" y="2106042"/>
                  </a:lnTo>
                  <a:lnTo>
                    <a:pt x="3316523" y="2108491"/>
                  </a:lnTo>
                  <a:lnTo>
                    <a:pt x="3348890" y="2130488"/>
                  </a:lnTo>
                  <a:lnTo>
                    <a:pt x="3382336" y="2156309"/>
                  </a:lnTo>
                  <a:lnTo>
                    <a:pt x="3415781" y="2210510"/>
                  </a:lnTo>
                  <a:lnTo>
                    <a:pt x="3448148" y="2263176"/>
                  </a:lnTo>
                  <a:lnTo>
                    <a:pt x="3481594" y="2295903"/>
                  </a:lnTo>
                  <a:lnTo>
                    <a:pt x="3513961" y="2352116"/>
                  </a:lnTo>
                  <a:lnTo>
                    <a:pt x="3547407" y="2382780"/>
                  </a:lnTo>
                  <a:lnTo>
                    <a:pt x="3580852" y="2348939"/>
                  </a:lnTo>
                  <a:lnTo>
                    <a:pt x="3611061" y="2290509"/>
                  </a:lnTo>
                  <a:lnTo>
                    <a:pt x="3644507" y="2201056"/>
                  </a:lnTo>
                  <a:lnTo>
                    <a:pt x="3676874" y="2078079"/>
                  </a:lnTo>
                  <a:lnTo>
                    <a:pt x="3710320" y="1954298"/>
                  </a:lnTo>
                  <a:lnTo>
                    <a:pt x="3742687" y="1846986"/>
                  </a:lnTo>
                  <a:lnTo>
                    <a:pt x="3776132" y="1751866"/>
                  </a:lnTo>
                  <a:lnTo>
                    <a:pt x="3809578" y="1665946"/>
                  </a:lnTo>
                  <a:lnTo>
                    <a:pt x="3841945" y="1551079"/>
                  </a:lnTo>
                  <a:lnTo>
                    <a:pt x="3875391" y="1413131"/>
                  </a:lnTo>
                  <a:lnTo>
                    <a:pt x="3907758" y="1296189"/>
                  </a:lnTo>
                  <a:lnTo>
                    <a:pt x="3941203" y="1238488"/>
                  </a:lnTo>
                  <a:lnTo>
                    <a:pt x="3974649" y="1238841"/>
                  </a:lnTo>
                  <a:lnTo>
                    <a:pt x="4004858" y="1156935"/>
                  </a:lnTo>
                  <a:lnTo>
                    <a:pt x="4038304" y="1080454"/>
                  </a:lnTo>
                  <a:lnTo>
                    <a:pt x="4070671" y="1067621"/>
                  </a:lnTo>
                  <a:lnTo>
                    <a:pt x="4104116" y="1095888"/>
                  </a:lnTo>
                  <a:lnTo>
                    <a:pt x="4136483" y="1156056"/>
                  </a:lnTo>
                  <a:lnTo>
                    <a:pt x="4169929" y="1227639"/>
                  </a:lnTo>
                  <a:lnTo>
                    <a:pt x="4203375" y="1291101"/>
                  </a:lnTo>
                  <a:lnTo>
                    <a:pt x="4235742" y="1337199"/>
                  </a:lnTo>
                  <a:lnTo>
                    <a:pt x="4269187" y="1388924"/>
                  </a:lnTo>
                  <a:lnTo>
                    <a:pt x="4301554" y="1396100"/>
                  </a:lnTo>
                  <a:lnTo>
                    <a:pt x="4335000" y="1390526"/>
                  </a:lnTo>
                  <a:lnTo>
                    <a:pt x="4368446" y="1387122"/>
                  </a:lnTo>
                  <a:lnTo>
                    <a:pt x="4398655" y="1441231"/>
                  </a:lnTo>
                  <a:lnTo>
                    <a:pt x="4432101" y="1454899"/>
                  </a:lnTo>
                  <a:lnTo>
                    <a:pt x="4464467" y="1447373"/>
                  </a:lnTo>
                  <a:lnTo>
                    <a:pt x="4497913" y="1409406"/>
                  </a:lnTo>
                  <a:lnTo>
                    <a:pt x="4530280" y="1350978"/>
                  </a:lnTo>
                  <a:lnTo>
                    <a:pt x="4563726" y="1300307"/>
                  </a:lnTo>
                  <a:lnTo>
                    <a:pt x="4597172" y="1253020"/>
                  </a:lnTo>
                  <a:lnTo>
                    <a:pt x="4629538" y="1234922"/>
                  </a:lnTo>
                  <a:lnTo>
                    <a:pt x="4662984" y="1234130"/>
                  </a:lnTo>
                  <a:lnTo>
                    <a:pt x="4695351" y="1207526"/>
                  </a:lnTo>
                  <a:lnTo>
                    <a:pt x="4728797" y="1163927"/>
                  </a:lnTo>
                  <a:lnTo>
                    <a:pt x="4762242" y="1097888"/>
                  </a:lnTo>
                  <a:lnTo>
                    <a:pt x="4793530" y="1005169"/>
                  </a:lnTo>
                  <a:lnTo>
                    <a:pt x="4826976" y="950694"/>
                  </a:lnTo>
                  <a:lnTo>
                    <a:pt x="4859343" y="904151"/>
                  </a:lnTo>
                  <a:lnTo>
                    <a:pt x="4892789" y="878721"/>
                  </a:lnTo>
                  <a:lnTo>
                    <a:pt x="4925156" y="854193"/>
                  </a:lnTo>
                  <a:lnTo>
                    <a:pt x="4958601" y="814949"/>
                  </a:lnTo>
                  <a:lnTo>
                    <a:pt x="4992047" y="771513"/>
                  </a:lnTo>
                  <a:lnTo>
                    <a:pt x="5024414" y="723263"/>
                  </a:lnTo>
                  <a:lnTo>
                    <a:pt x="5057860" y="656845"/>
                  </a:lnTo>
                  <a:lnTo>
                    <a:pt x="5090227" y="599680"/>
                  </a:lnTo>
                  <a:lnTo>
                    <a:pt x="5123672" y="543943"/>
                  </a:lnTo>
                  <a:lnTo>
                    <a:pt x="5157118" y="499891"/>
                  </a:lnTo>
                  <a:lnTo>
                    <a:pt x="5187327" y="459399"/>
                  </a:lnTo>
                  <a:lnTo>
                    <a:pt x="5220773" y="454451"/>
                  </a:lnTo>
                  <a:lnTo>
                    <a:pt x="5253140" y="466733"/>
                  </a:lnTo>
                  <a:lnTo>
                    <a:pt x="5286585" y="494344"/>
                  </a:lnTo>
                  <a:lnTo>
                    <a:pt x="5318952" y="490667"/>
                  </a:lnTo>
                  <a:lnTo>
                    <a:pt x="5352398" y="478978"/>
                  </a:lnTo>
                  <a:lnTo>
                    <a:pt x="5385844" y="455239"/>
                  </a:lnTo>
                  <a:lnTo>
                    <a:pt x="5418211" y="439193"/>
                  </a:lnTo>
                  <a:lnTo>
                    <a:pt x="5451656" y="442011"/>
                  </a:lnTo>
                  <a:lnTo>
                    <a:pt x="5484023" y="454132"/>
                  </a:lnTo>
                  <a:lnTo>
                    <a:pt x="5517469" y="455469"/>
                  </a:lnTo>
                  <a:lnTo>
                    <a:pt x="5550915" y="456686"/>
                  </a:lnTo>
                  <a:lnTo>
                    <a:pt x="5581124" y="515841"/>
                  </a:lnTo>
                  <a:lnTo>
                    <a:pt x="5614570" y="585002"/>
                  </a:lnTo>
                  <a:lnTo>
                    <a:pt x="5646936" y="652391"/>
                  </a:lnTo>
                  <a:lnTo>
                    <a:pt x="5680382" y="701811"/>
                  </a:lnTo>
                  <a:lnTo>
                    <a:pt x="5712749" y="744060"/>
                  </a:lnTo>
                  <a:lnTo>
                    <a:pt x="5746195" y="772081"/>
                  </a:lnTo>
                  <a:lnTo>
                    <a:pt x="5779641" y="787829"/>
                  </a:lnTo>
                  <a:lnTo>
                    <a:pt x="5812007" y="785713"/>
                  </a:lnTo>
                  <a:lnTo>
                    <a:pt x="5845453" y="789305"/>
                  </a:lnTo>
                  <a:lnTo>
                    <a:pt x="5877820" y="796900"/>
                  </a:lnTo>
                  <a:lnTo>
                    <a:pt x="5911266" y="794685"/>
                  </a:lnTo>
                  <a:lnTo>
                    <a:pt x="5944712" y="786936"/>
                  </a:lnTo>
                  <a:lnTo>
                    <a:pt x="5974921" y="778396"/>
                  </a:lnTo>
                  <a:lnTo>
                    <a:pt x="6008366" y="774954"/>
                  </a:lnTo>
                  <a:lnTo>
                    <a:pt x="6040733" y="775327"/>
                  </a:lnTo>
                  <a:lnTo>
                    <a:pt x="6074179" y="778546"/>
                  </a:lnTo>
                  <a:lnTo>
                    <a:pt x="6106546" y="786952"/>
                  </a:lnTo>
                  <a:lnTo>
                    <a:pt x="6139992" y="787942"/>
                  </a:lnTo>
                  <a:lnTo>
                    <a:pt x="6173437" y="774200"/>
                  </a:lnTo>
                  <a:lnTo>
                    <a:pt x="6205804" y="767876"/>
                  </a:lnTo>
                  <a:lnTo>
                    <a:pt x="6239250" y="761638"/>
                  </a:lnTo>
                  <a:lnTo>
                    <a:pt x="6271617" y="748217"/>
                  </a:lnTo>
                  <a:lnTo>
                    <a:pt x="6305062" y="742547"/>
                  </a:lnTo>
                  <a:lnTo>
                    <a:pt x="6338508" y="748483"/>
                  </a:lnTo>
                  <a:lnTo>
                    <a:pt x="6369796" y="750390"/>
                  </a:lnTo>
                  <a:lnTo>
                    <a:pt x="6403242" y="751060"/>
                  </a:lnTo>
                  <a:lnTo>
                    <a:pt x="6435609" y="766855"/>
                  </a:lnTo>
                  <a:lnTo>
                    <a:pt x="6469055" y="783935"/>
                  </a:lnTo>
                  <a:lnTo>
                    <a:pt x="6501421" y="783008"/>
                  </a:lnTo>
                  <a:lnTo>
                    <a:pt x="6534867" y="781062"/>
                  </a:lnTo>
                  <a:lnTo>
                    <a:pt x="6568313" y="774913"/>
                  </a:lnTo>
                  <a:lnTo>
                    <a:pt x="6600680" y="766204"/>
                  </a:lnTo>
                  <a:lnTo>
                    <a:pt x="6634125" y="754073"/>
                  </a:lnTo>
                  <a:lnTo>
                    <a:pt x="6666492" y="758437"/>
                  </a:lnTo>
                  <a:lnTo>
                    <a:pt x="6699938" y="759415"/>
                  </a:lnTo>
                  <a:lnTo>
                    <a:pt x="6733384" y="745868"/>
                  </a:lnTo>
                  <a:lnTo>
                    <a:pt x="6763593" y="742932"/>
                  </a:lnTo>
                  <a:lnTo>
                    <a:pt x="6797039" y="748359"/>
                  </a:lnTo>
                  <a:lnTo>
                    <a:pt x="6829405" y="743096"/>
                  </a:lnTo>
                  <a:lnTo>
                    <a:pt x="6862851" y="732368"/>
                  </a:lnTo>
                  <a:lnTo>
                    <a:pt x="6895218" y="730168"/>
                  </a:lnTo>
                  <a:lnTo>
                    <a:pt x="6928664" y="725965"/>
                  </a:lnTo>
                  <a:lnTo>
                    <a:pt x="6962110" y="724645"/>
                  </a:lnTo>
                  <a:lnTo>
                    <a:pt x="6994476" y="720714"/>
                  </a:lnTo>
                  <a:lnTo>
                    <a:pt x="7027922" y="716981"/>
                  </a:lnTo>
                  <a:lnTo>
                    <a:pt x="7060289" y="718146"/>
                  </a:lnTo>
                  <a:lnTo>
                    <a:pt x="7093735" y="722602"/>
                  </a:lnTo>
                  <a:lnTo>
                    <a:pt x="7127181" y="703667"/>
                  </a:lnTo>
                  <a:lnTo>
                    <a:pt x="7157390" y="685435"/>
                  </a:lnTo>
                  <a:lnTo>
                    <a:pt x="7190835" y="688800"/>
                  </a:lnTo>
                  <a:lnTo>
                    <a:pt x="7223202" y="698984"/>
                  </a:lnTo>
                  <a:lnTo>
                    <a:pt x="7256648" y="717523"/>
                  </a:lnTo>
                  <a:lnTo>
                    <a:pt x="7289015" y="742860"/>
                  </a:lnTo>
                  <a:lnTo>
                    <a:pt x="7322461" y="763789"/>
                  </a:lnTo>
                </a:path>
              </a:pathLst>
            </a:custGeom>
            <a:ln w="25746" cap="flat">
              <a:solidFill>
                <a:srgbClr val="0D314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l17"/>
            <p:cNvSpPr/>
            <p:nvPr/>
          </p:nvSpPr>
          <p:spPr>
            <a:xfrm>
              <a:off x="993825" y="1993444"/>
              <a:ext cx="7322461" cy="1047632"/>
            </a:xfrm>
            <a:custGeom>
              <a:avLst/>
              <a:gdLst/>
              <a:ahLst/>
              <a:cxnLst/>
              <a:rect l="0" t="0" r="0" b="0"/>
              <a:pathLst>
                <a:path w="7322461" h="1047632">
                  <a:moveTo>
                    <a:pt x="0" y="295963"/>
                  </a:moveTo>
                  <a:lnTo>
                    <a:pt x="33445" y="287496"/>
                  </a:lnTo>
                  <a:lnTo>
                    <a:pt x="64733" y="282656"/>
                  </a:lnTo>
                  <a:lnTo>
                    <a:pt x="98179" y="280687"/>
                  </a:lnTo>
                  <a:lnTo>
                    <a:pt x="130546" y="280676"/>
                  </a:lnTo>
                  <a:lnTo>
                    <a:pt x="163992" y="285673"/>
                  </a:lnTo>
                  <a:lnTo>
                    <a:pt x="196358" y="279794"/>
                  </a:lnTo>
                  <a:lnTo>
                    <a:pt x="229804" y="285975"/>
                  </a:lnTo>
                  <a:lnTo>
                    <a:pt x="263250" y="303702"/>
                  </a:lnTo>
                  <a:lnTo>
                    <a:pt x="295617" y="302023"/>
                  </a:lnTo>
                  <a:lnTo>
                    <a:pt x="329063" y="299121"/>
                  </a:lnTo>
                  <a:lnTo>
                    <a:pt x="361429" y="298632"/>
                  </a:lnTo>
                  <a:lnTo>
                    <a:pt x="394875" y="307201"/>
                  </a:lnTo>
                  <a:lnTo>
                    <a:pt x="428321" y="311631"/>
                  </a:lnTo>
                  <a:lnTo>
                    <a:pt x="458530" y="351528"/>
                  </a:lnTo>
                  <a:lnTo>
                    <a:pt x="491976" y="352841"/>
                  </a:lnTo>
                  <a:lnTo>
                    <a:pt x="524343" y="333683"/>
                  </a:lnTo>
                  <a:lnTo>
                    <a:pt x="557788" y="330452"/>
                  </a:lnTo>
                  <a:lnTo>
                    <a:pt x="590155" y="323304"/>
                  </a:lnTo>
                  <a:lnTo>
                    <a:pt x="623601" y="323616"/>
                  </a:lnTo>
                  <a:lnTo>
                    <a:pt x="657047" y="316873"/>
                  </a:lnTo>
                  <a:lnTo>
                    <a:pt x="689413" y="321111"/>
                  </a:lnTo>
                  <a:lnTo>
                    <a:pt x="722859" y="336604"/>
                  </a:lnTo>
                  <a:lnTo>
                    <a:pt x="755226" y="342419"/>
                  </a:lnTo>
                  <a:lnTo>
                    <a:pt x="788672" y="350332"/>
                  </a:lnTo>
                  <a:lnTo>
                    <a:pt x="822118" y="360780"/>
                  </a:lnTo>
                  <a:lnTo>
                    <a:pt x="852327" y="339197"/>
                  </a:lnTo>
                  <a:lnTo>
                    <a:pt x="885772" y="349902"/>
                  </a:lnTo>
                  <a:lnTo>
                    <a:pt x="918139" y="346794"/>
                  </a:lnTo>
                  <a:lnTo>
                    <a:pt x="951585" y="337672"/>
                  </a:lnTo>
                  <a:lnTo>
                    <a:pt x="983952" y="351002"/>
                  </a:lnTo>
                  <a:lnTo>
                    <a:pt x="1017398" y="358815"/>
                  </a:lnTo>
                  <a:lnTo>
                    <a:pt x="1050843" y="368846"/>
                  </a:lnTo>
                  <a:lnTo>
                    <a:pt x="1083210" y="360155"/>
                  </a:lnTo>
                  <a:lnTo>
                    <a:pt x="1116656" y="344941"/>
                  </a:lnTo>
                  <a:lnTo>
                    <a:pt x="1149023" y="348444"/>
                  </a:lnTo>
                  <a:lnTo>
                    <a:pt x="1182469" y="365815"/>
                  </a:lnTo>
                  <a:lnTo>
                    <a:pt x="1215914" y="364556"/>
                  </a:lnTo>
                  <a:lnTo>
                    <a:pt x="1246123" y="347346"/>
                  </a:lnTo>
                  <a:lnTo>
                    <a:pt x="1279569" y="314816"/>
                  </a:lnTo>
                  <a:lnTo>
                    <a:pt x="1311936" y="342235"/>
                  </a:lnTo>
                  <a:lnTo>
                    <a:pt x="1345382" y="364206"/>
                  </a:lnTo>
                  <a:lnTo>
                    <a:pt x="1377749" y="358424"/>
                  </a:lnTo>
                  <a:lnTo>
                    <a:pt x="1411194" y="355157"/>
                  </a:lnTo>
                  <a:lnTo>
                    <a:pt x="1444640" y="363091"/>
                  </a:lnTo>
                  <a:lnTo>
                    <a:pt x="1477007" y="376162"/>
                  </a:lnTo>
                  <a:lnTo>
                    <a:pt x="1510453" y="376286"/>
                  </a:lnTo>
                  <a:lnTo>
                    <a:pt x="1542819" y="366242"/>
                  </a:lnTo>
                  <a:lnTo>
                    <a:pt x="1576265" y="345504"/>
                  </a:lnTo>
                  <a:lnTo>
                    <a:pt x="1609711" y="327628"/>
                  </a:lnTo>
                  <a:lnTo>
                    <a:pt x="1640999" y="395495"/>
                  </a:lnTo>
                  <a:lnTo>
                    <a:pt x="1674445" y="407435"/>
                  </a:lnTo>
                  <a:lnTo>
                    <a:pt x="1706812" y="409924"/>
                  </a:lnTo>
                  <a:lnTo>
                    <a:pt x="1740257" y="384545"/>
                  </a:lnTo>
                  <a:lnTo>
                    <a:pt x="1772624" y="365719"/>
                  </a:lnTo>
                  <a:lnTo>
                    <a:pt x="1806070" y="346197"/>
                  </a:lnTo>
                  <a:lnTo>
                    <a:pt x="1839516" y="349282"/>
                  </a:lnTo>
                  <a:lnTo>
                    <a:pt x="1871882" y="352545"/>
                  </a:lnTo>
                  <a:lnTo>
                    <a:pt x="1905328" y="366265"/>
                  </a:lnTo>
                  <a:lnTo>
                    <a:pt x="1937695" y="389184"/>
                  </a:lnTo>
                  <a:lnTo>
                    <a:pt x="1971141" y="397008"/>
                  </a:lnTo>
                  <a:lnTo>
                    <a:pt x="2004587" y="406875"/>
                  </a:lnTo>
                  <a:lnTo>
                    <a:pt x="2034796" y="376576"/>
                  </a:lnTo>
                  <a:lnTo>
                    <a:pt x="2068241" y="375027"/>
                  </a:lnTo>
                  <a:lnTo>
                    <a:pt x="2100608" y="388391"/>
                  </a:lnTo>
                  <a:lnTo>
                    <a:pt x="2134054" y="364142"/>
                  </a:lnTo>
                  <a:lnTo>
                    <a:pt x="2166421" y="375365"/>
                  </a:lnTo>
                  <a:lnTo>
                    <a:pt x="2199867" y="401185"/>
                  </a:lnTo>
                  <a:lnTo>
                    <a:pt x="2233312" y="418290"/>
                  </a:lnTo>
                  <a:lnTo>
                    <a:pt x="2265679" y="441773"/>
                  </a:lnTo>
                  <a:lnTo>
                    <a:pt x="2299125" y="474794"/>
                  </a:lnTo>
                  <a:lnTo>
                    <a:pt x="2331492" y="467910"/>
                  </a:lnTo>
                  <a:lnTo>
                    <a:pt x="2364938" y="471634"/>
                  </a:lnTo>
                  <a:lnTo>
                    <a:pt x="2398383" y="516351"/>
                  </a:lnTo>
                  <a:lnTo>
                    <a:pt x="2428592" y="517580"/>
                  </a:lnTo>
                  <a:lnTo>
                    <a:pt x="2462038" y="547767"/>
                  </a:lnTo>
                  <a:lnTo>
                    <a:pt x="2494405" y="533273"/>
                  </a:lnTo>
                  <a:lnTo>
                    <a:pt x="2527851" y="586623"/>
                  </a:lnTo>
                  <a:lnTo>
                    <a:pt x="2560218" y="584067"/>
                  </a:lnTo>
                  <a:lnTo>
                    <a:pt x="2593663" y="607388"/>
                  </a:lnTo>
                  <a:lnTo>
                    <a:pt x="2627109" y="622412"/>
                  </a:lnTo>
                  <a:lnTo>
                    <a:pt x="2659476" y="633659"/>
                  </a:lnTo>
                  <a:lnTo>
                    <a:pt x="2692922" y="628775"/>
                  </a:lnTo>
                  <a:lnTo>
                    <a:pt x="2725289" y="661281"/>
                  </a:lnTo>
                  <a:lnTo>
                    <a:pt x="2758734" y="691372"/>
                  </a:lnTo>
                  <a:lnTo>
                    <a:pt x="2792180" y="719173"/>
                  </a:lnTo>
                  <a:lnTo>
                    <a:pt x="2822389" y="762621"/>
                  </a:lnTo>
                  <a:lnTo>
                    <a:pt x="2855835" y="786718"/>
                  </a:lnTo>
                  <a:lnTo>
                    <a:pt x="2888202" y="801644"/>
                  </a:lnTo>
                  <a:lnTo>
                    <a:pt x="2921647" y="794935"/>
                  </a:lnTo>
                  <a:lnTo>
                    <a:pt x="2954014" y="808535"/>
                  </a:lnTo>
                  <a:lnTo>
                    <a:pt x="2987460" y="799211"/>
                  </a:lnTo>
                  <a:lnTo>
                    <a:pt x="3020906" y="791936"/>
                  </a:lnTo>
                  <a:lnTo>
                    <a:pt x="3053273" y="822515"/>
                  </a:lnTo>
                  <a:lnTo>
                    <a:pt x="3086718" y="880518"/>
                  </a:lnTo>
                  <a:lnTo>
                    <a:pt x="3119085" y="957487"/>
                  </a:lnTo>
                  <a:lnTo>
                    <a:pt x="3152531" y="1009658"/>
                  </a:lnTo>
                  <a:lnTo>
                    <a:pt x="3185977" y="1041151"/>
                  </a:lnTo>
                  <a:lnTo>
                    <a:pt x="3217265" y="1011249"/>
                  </a:lnTo>
                  <a:lnTo>
                    <a:pt x="3250710" y="982957"/>
                  </a:lnTo>
                  <a:lnTo>
                    <a:pt x="3283077" y="933874"/>
                  </a:lnTo>
                  <a:lnTo>
                    <a:pt x="3316523" y="890609"/>
                  </a:lnTo>
                  <a:lnTo>
                    <a:pt x="3348890" y="900788"/>
                  </a:lnTo>
                  <a:lnTo>
                    <a:pt x="3382336" y="953464"/>
                  </a:lnTo>
                  <a:lnTo>
                    <a:pt x="3415781" y="995605"/>
                  </a:lnTo>
                  <a:lnTo>
                    <a:pt x="3448148" y="1038854"/>
                  </a:lnTo>
                  <a:lnTo>
                    <a:pt x="3481594" y="1047632"/>
                  </a:lnTo>
                  <a:lnTo>
                    <a:pt x="3513961" y="1043564"/>
                  </a:lnTo>
                  <a:lnTo>
                    <a:pt x="3547407" y="1042718"/>
                  </a:lnTo>
                  <a:lnTo>
                    <a:pt x="3580852" y="1020164"/>
                  </a:lnTo>
                  <a:lnTo>
                    <a:pt x="3611061" y="1011742"/>
                  </a:lnTo>
                  <a:lnTo>
                    <a:pt x="3644507" y="1012889"/>
                  </a:lnTo>
                  <a:lnTo>
                    <a:pt x="3676874" y="1005839"/>
                  </a:lnTo>
                  <a:lnTo>
                    <a:pt x="3710320" y="972796"/>
                  </a:lnTo>
                  <a:lnTo>
                    <a:pt x="3742687" y="897149"/>
                  </a:lnTo>
                  <a:lnTo>
                    <a:pt x="3776132" y="810344"/>
                  </a:lnTo>
                  <a:lnTo>
                    <a:pt x="3809578" y="755817"/>
                  </a:lnTo>
                  <a:lnTo>
                    <a:pt x="3841945" y="654049"/>
                  </a:lnTo>
                  <a:lnTo>
                    <a:pt x="3875391" y="585206"/>
                  </a:lnTo>
                  <a:lnTo>
                    <a:pt x="3907758" y="579809"/>
                  </a:lnTo>
                  <a:lnTo>
                    <a:pt x="3941203" y="648341"/>
                  </a:lnTo>
                  <a:lnTo>
                    <a:pt x="3974649" y="689390"/>
                  </a:lnTo>
                  <a:lnTo>
                    <a:pt x="4004858" y="667078"/>
                  </a:lnTo>
                  <a:lnTo>
                    <a:pt x="4038304" y="588158"/>
                  </a:lnTo>
                  <a:lnTo>
                    <a:pt x="4070671" y="564330"/>
                  </a:lnTo>
                  <a:lnTo>
                    <a:pt x="4104116" y="589625"/>
                  </a:lnTo>
                  <a:lnTo>
                    <a:pt x="4136483" y="733983"/>
                  </a:lnTo>
                  <a:lnTo>
                    <a:pt x="4169929" y="787499"/>
                  </a:lnTo>
                  <a:lnTo>
                    <a:pt x="4203375" y="852813"/>
                  </a:lnTo>
                  <a:lnTo>
                    <a:pt x="4235742" y="909934"/>
                  </a:lnTo>
                  <a:lnTo>
                    <a:pt x="4269187" y="976522"/>
                  </a:lnTo>
                  <a:lnTo>
                    <a:pt x="4301554" y="897563"/>
                  </a:lnTo>
                  <a:lnTo>
                    <a:pt x="4335000" y="815594"/>
                  </a:lnTo>
                  <a:lnTo>
                    <a:pt x="4368446" y="835764"/>
                  </a:lnTo>
                  <a:lnTo>
                    <a:pt x="4398655" y="904245"/>
                  </a:lnTo>
                  <a:lnTo>
                    <a:pt x="4432101" y="914759"/>
                  </a:lnTo>
                  <a:lnTo>
                    <a:pt x="4464467" y="883395"/>
                  </a:lnTo>
                  <a:lnTo>
                    <a:pt x="4497913" y="883491"/>
                  </a:lnTo>
                  <a:lnTo>
                    <a:pt x="4530280" y="788859"/>
                  </a:lnTo>
                  <a:lnTo>
                    <a:pt x="4563726" y="803858"/>
                  </a:lnTo>
                  <a:lnTo>
                    <a:pt x="4597172" y="763699"/>
                  </a:lnTo>
                  <a:lnTo>
                    <a:pt x="4629538" y="769064"/>
                  </a:lnTo>
                  <a:lnTo>
                    <a:pt x="4662984" y="684750"/>
                  </a:lnTo>
                  <a:lnTo>
                    <a:pt x="4695351" y="702313"/>
                  </a:lnTo>
                  <a:lnTo>
                    <a:pt x="4728797" y="665840"/>
                  </a:lnTo>
                  <a:lnTo>
                    <a:pt x="4762242" y="600576"/>
                  </a:lnTo>
                  <a:lnTo>
                    <a:pt x="4793530" y="536458"/>
                  </a:lnTo>
                  <a:lnTo>
                    <a:pt x="4826976" y="453259"/>
                  </a:lnTo>
                  <a:lnTo>
                    <a:pt x="4859343" y="494934"/>
                  </a:lnTo>
                  <a:lnTo>
                    <a:pt x="4892789" y="481107"/>
                  </a:lnTo>
                  <a:lnTo>
                    <a:pt x="4925156" y="460751"/>
                  </a:lnTo>
                  <a:lnTo>
                    <a:pt x="4958601" y="415137"/>
                  </a:lnTo>
                  <a:lnTo>
                    <a:pt x="4992047" y="401418"/>
                  </a:lnTo>
                  <a:lnTo>
                    <a:pt x="5024414" y="356807"/>
                  </a:lnTo>
                  <a:lnTo>
                    <a:pt x="5057860" y="362304"/>
                  </a:lnTo>
                  <a:lnTo>
                    <a:pt x="5090227" y="328062"/>
                  </a:lnTo>
                  <a:lnTo>
                    <a:pt x="5123672" y="334909"/>
                  </a:lnTo>
                  <a:lnTo>
                    <a:pt x="5157118" y="324683"/>
                  </a:lnTo>
                  <a:lnTo>
                    <a:pt x="5187327" y="334732"/>
                  </a:lnTo>
                  <a:lnTo>
                    <a:pt x="5220773" y="372255"/>
                  </a:lnTo>
                  <a:lnTo>
                    <a:pt x="5253140" y="322420"/>
                  </a:lnTo>
                  <a:lnTo>
                    <a:pt x="5286585" y="301621"/>
                  </a:lnTo>
                  <a:lnTo>
                    <a:pt x="5318952" y="260601"/>
                  </a:lnTo>
                  <a:lnTo>
                    <a:pt x="5352398" y="230898"/>
                  </a:lnTo>
                  <a:lnTo>
                    <a:pt x="5385844" y="215709"/>
                  </a:lnTo>
                  <a:lnTo>
                    <a:pt x="5418211" y="213312"/>
                  </a:lnTo>
                  <a:lnTo>
                    <a:pt x="5451656" y="215477"/>
                  </a:lnTo>
                  <a:lnTo>
                    <a:pt x="5484023" y="226331"/>
                  </a:lnTo>
                  <a:lnTo>
                    <a:pt x="5517469" y="187782"/>
                  </a:lnTo>
                  <a:lnTo>
                    <a:pt x="5550915" y="135086"/>
                  </a:lnTo>
                  <a:lnTo>
                    <a:pt x="5581124" y="104620"/>
                  </a:lnTo>
                  <a:lnTo>
                    <a:pt x="5614570" y="134309"/>
                  </a:lnTo>
                  <a:lnTo>
                    <a:pt x="5646936" y="163754"/>
                  </a:lnTo>
                  <a:lnTo>
                    <a:pt x="5680382" y="223716"/>
                  </a:lnTo>
                  <a:lnTo>
                    <a:pt x="5712749" y="269437"/>
                  </a:lnTo>
                  <a:lnTo>
                    <a:pt x="5746195" y="270885"/>
                  </a:lnTo>
                  <a:lnTo>
                    <a:pt x="5779641" y="268680"/>
                  </a:lnTo>
                  <a:lnTo>
                    <a:pt x="5812007" y="257922"/>
                  </a:lnTo>
                  <a:lnTo>
                    <a:pt x="5845453" y="239696"/>
                  </a:lnTo>
                  <a:lnTo>
                    <a:pt x="5877820" y="254832"/>
                  </a:lnTo>
                  <a:lnTo>
                    <a:pt x="5911266" y="279270"/>
                  </a:lnTo>
                  <a:lnTo>
                    <a:pt x="5944712" y="293978"/>
                  </a:lnTo>
                  <a:lnTo>
                    <a:pt x="5974921" y="267948"/>
                  </a:lnTo>
                  <a:lnTo>
                    <a:pt x="6008366" y="307636"/>
                  </a:lnTo>
                  <a:lnTo>
                    <a:pt x="6040733" y="327023"/>
                  </a:lnTo>
                  <a:lnTo>
                    <a:pt x="6074179" y="296510"/>
                  </a:lnTo>
                  <a:lnTo>
                    <a:pt x="6106546" y="319168"/>
                  </a:lnTo>
                  <a:lnTo>
                    <a:pt x="6139992" y="322621"/>
                  </a:lnTo>
                  <a:lnTo>
                    <a:pt x="6173437" y="303934"/>
                  </a:lnTo>
                  <a:lnTo>
                    <a:pt x="6205804" y="287723"/>
                  </a:lnTo>
                  <a:lnTo>
                    <a:pt x="6239250" y="304962"/>
                  </a:lnTo>
                  <a:lnTo>
                    <a:pt x="6271617" y="301989"/>
                  </a:lnTo>
                  <a:lnTo>
                    <a:pt x="6305062" y="295716"/>
                  </a:lnTo>
                  <a:lnTo>
                    <a:pt x="6338508" y="295996"/>
                  </a:lnTo>
                  <a:lnTo>
                    <a:pt x="6369796" y="275338"/>
                  </a:lnTo>
                  <a:lnTo>
                    <a:pt x="6403242" y="240418"/>
                  </a:lnTo>
                  <a:lnTo>
                    <a:pt x="6435609" y="241307"/>
                  </a:lnTo>
                  <a:lnTo>
                    <a:pt x="6469055" y="214080"/>
                  </a:lnTo>
                  <a:lnTo>
                    <a:pt x="6501421" y="181064"/>
                  </a:lnTo>
                  <a:lnTo>
                    <a:pt x="6534867" y="180511"/>
                  </a:lnTo>
                  <a:lnTo>
                    <a:pt x="6568313" y="186102"/>
                  </a:lnTo>
                  <a:lnTo>
                    <a:pt x="6600680" y="200761"/>
                  </a:lnTo>
                  <a:lnTo>
                    <a:pt x="6634125" y="178916"/>
                  </a:lnTo>
                  <a:lnTo>
                    <a:pt x="6666492" y="167157"/>
                  </a:lnTo>
                  <a:lnTo>
                    <a:pt x="6699938" y="141608"/>
                  </a:lnTo>
                  <a:lnTo>
                    <a:pt x="6733384" y="97030"/>
                  </a:lnTo>
                  <a:lnTo>
                    <a:pt x="6763593" y="137907"/>
                  </a:lnTo>
                  <a:lnTo>
                    <a:pt x="6797039" y="175514"/>
                  </a:lnTo>
                  <a:lnTo>
                    <a:pt x="6829405" y="174228"/>
                  </a:lnTo>
                  <a:lnTo>
                    <a:pt x="6862851" y="218535"/>
                  </a:lnTo>
                  <a:lnTo>
                    <a:pt x="6895218" y="195840"/>
                  </a:lnTo>
                  <a:lnTo>
                    <a:pt x="6928664" y="198209"/>
                  </a:lnTo>
                  <a:lnTo>
                    <a:pt x="6962110" y="182110"/>
                  </a:lnTo>
                  <a:lnTo>
                    <a:pt x="6994476" y="133395"/>
                  </a:lnTo>
                  <a:lnTo>
                    <a:pt x="7027922" y="134785"/>
                  </a:lnTo>
                  <a:lnTo>
                    <a:pt x="7060289" y="109049"/>
                  </a:lnTo>
                  <a:lnTo>
                    <a:pt x="7093735" y="125600"/>
                  </a:lnTo>
                  <a:lnTo>
                    <a:pt x="7127181" y="100465"/>
                  </a:lnTo>
                  <a:lnTo>
                    <a:pt x="7157390" y="64756"/>
                  </a:lnTo>
                  <a:lnTo>
                    <a:pt x="7190835" y="0"/>
                  </a:lnTo>
                  <a:lnTo>
                    <a:pt x="7223202" y="19051"/>
                  </a:lnTo>
                  <a:lnTo>
                    <a:pt x="7256648" y="27466"/>
                  </a:lnTo>
                  <a:lnTo>
                    <a:pt x="7289015" y="86623"/>
                  </a:lnTo>
                  <a:lnTo>
                    <a:pt x="7322461" y="111888"/>
                  </a:lnTo>
                </a:path>
              </a:pathLst>
            </a:custGeom>
            <a:ln w="25746" cap="flat">
              <a:solidFill>
                <a:srgbClr val="581F54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l18"/>
            <p:cNvSpPr/>
            <p:nvPr/>
          </p:nvSpPr>
          <p:spPr>
            <a:xfrm>
              <a:off x="993825" y="2115349"/>
              <a:ext cx="7322461" cy="1027146"/>
            </a:xfrm>
            <a:custGeom>
              <a:avLst/>
              <a:gdLst/>
              <a:ahLst/>
              <a:cxnLst/>
              <a:rect l="0" t="0" r="0" b="0"/>
              <a:pathLst>
                <a:path w="7322461" h="1027146">
                  <a:moveTo>
                    <a:pt x="0" y="189144"/>
                  </a:moveTo>
                  <a:lnTo>
                    <a:pt x="33445" y="195965"/>
                  </a:lnTo>
                  <a:lnTo>
                    <a:pt x="64733" y="196436"/>
                  </a:lnTo>
                  <a:lnTo>
                    <a:pt x="98179" y="192708"/>
                  </a:lnTo>
                  <a:lnTo>
                    <a:pt x="130546" y="198780"/>
                  </a:lnTo>
                  <a:lnTo>
                    <a:pt x="163992" y="205488"/>
                  </a:lnTo>
                  <a:lnTo>
                    <a:pt x="196358" y="206406"/>
                  </a:lnTo>
                  <a:lnTo>
                    <a:pt x="229804" y="201174"/>
                  </a:lnTo>
                  <a:lnTo>
                    <a:pt x="263250" y="206994"/>
                  </a:lnTo>
                  <a:lnTo>
                    <a:pt x="295617" y="207749"/>
                  </a:lnTo>
                  <a:lnTo>
                    <a:pt x="329063" y="215746"/>
                  </a:lnTo>
                  <a:lnTo>
                    <a:pt x="361429" y="219778"/>
                  </a:lnTo>
                  <a:lnTo>
                    <a:pt x="394875" y="216972"/>
                  </a:lnTo>
                  <a:lnTo>
                    <a:pt x="428321" y="196423"/>
                  </a:lnTo>
                  <a:lnTo>
                    <a:pt x="458530" y="197866"/>
                  </a:lnTo>
                  <a:lnTo>
                    <a:pt x="491976" y="219026"/>
                  </a:lnTo>
                  <a:lnTo>
                    <a:pt x="524343" y="220634"/>
                  </a:lnTo>
                  <a:lnTo>
                    <a:pt x="557788" y="219856"/>
                  </a:lnTo>
                  <a:lnTo>
                    <a:pt x="590155" y="217922"/>
                  </a:lnTo>
                  <a:lnTo>
                    <a:pt x="623601" y="225128"/>
                  </a:lnTo>
                  <a:lnTo>
                    <a:pt x="657047" y="224462"/>
                  </a:lnTo>
                  <a:lnTo>
                    <a:pt x="689413" y="235109"/>
                  </a:lnTo>
                  <a:lnTo>
                    <a:pt x="722859" y="238768"/>
                  </a:lnTo>
                  <a:lnTo>
                    <a:pt x="755226" y="247885"/>
                  </a:lnTo>
                  <a:lnTo>
                    <a:pt x="788672" y="257362"/>
                  </a:lnTo>
                  <a:lnTo>
                    <a:pt x="822118" y="276193"/>
                  </a:lnTo>
                  <a:lnTo>
                    <a:pt x="852327" y="294316"/>
                  </a:lnTo>
                  <a:lnTo>
                    <a:pt x="885772" y="288637"/>
                  </a:lnTo>
                  <a:lnTo>
                    <a:pt x="918139" y="281826"/>
                  </a:lnTo>
                  <a:lnTo>
                    <a:pt x="951585" y="279363"/>
                  </a:lnTo>
                  <a:lnTo>
                    <a:pt x="983952" y="285539"/>
                  </a:lnTo>
                  <a:lnTo>
                    <a:pt x="1017398" y="292707"/>
                  </a:lnTo>
                  <a:lnTo>
                    <a:pt x="1050843" y="293505"/>
                  </a:lnTo>
                  <a:lnTo>
                    <a:pt x="1083210" y="278680"/>
                  </a:lnTo>
                  <a:lnTo>
                    <a:pt x="1116656" y="260568"/>
                  </a:lnTo>
                  <a:lnTo>
                    <a:pt x="1149023" y="254251"/>
                  </a:lnTo>
                  <a:lnTo>
                    <a:pt x="1182469" y="255461"/>
                  </a:lnTo>
                  <a:lnTo>
                    <a:pt x="1215914" y="252306"/>
                  </a:lnTo>
                  <a:lnTo>
                    <a:pt x="1246123" y="243479"/>
                  </a:lnTo>
                  <a:lnTo>
                    <a:pt x="1279569" y="234077"/>
                  </a:lnTo>
                  <a:lnTo>
                    <a:pt x="1311936" y="244628"/>
                  </a:lnTo>
                  <a:lnTo>
                    <a:pt x="1345382" y="250469"/>
                  </a:lnTo>
                  <a:lnTo>
                    <a:pt x="1377749" y="253133"/>
                  </a:lnTo>
                  <a:lnTo>
                    <a:pt x="1411194" y="243466"/>
                  </a:lnTo>
                  <a:lnTo>
                    <a:pt x="1444640" y="243827"/>
                  </a:lnTo>
                  <a:lnTo>
                    <a:pt x="1477007" y="245489"/>
                  </a:lnTo>
                  <a:lnTo>
                    <a:pt x="1510453" y="255696"/>
                  </a:lnTo>
                  <a:lnTo>
                    <a:pt x="1542819" y="257771"/>
                  </a:lnTo>
                  <a:lnTo>
                    <a:pt x="1576265" y="251842"/>
                  </a:lnTo>
                  <a:lnTo>
                    <a:pt x="1609711" y="262208"/>
                  </a:lnTo>
                  <a:lnTo>
                    <a:pt x="1640999" y="277400"/>
                  </a:lnTo>
                  <a:lnTo>
                    <a:pt x="1674445" y="278674"/>
                  </a:lnTo>
                  <a:lnTo>
                    <a:pt x="1706812" y="287506"/>
                  </a:lnTo>
                  <a:lnTo>
                    <a:pt x="1740257" y="277221"/>
                  </a:lnTo>
                  <a:lnTo>
                    <a:pt x="1772624" y="264444"/>
                  </a:lnTo>
                  <a:lnTo>
                    <a:pt x="1806070" y="263800"/>
                  </a:lnTo>
                  <a:lnTo>
                    <a:pt x="1839516" y="268932"/>
                  </a:lnTo>
                  <a:lnTo>
                    <a:pt x="1871882" y="269451"/>
                  </a:lnTo>
                  <a:lnTo>
                    <a:pt x="1905328" y="271770"/>
                  </a:lnTo>
                  <a:lnTo>
                    <a:pt x="1937695" y="271528"/>
                  </a:lnTo>
                  <a:lnTo>
                    <a:pt x="1971141" y="282955"/>
                  </a:lnTo>
                  <a:lnTo>
                    <a:pt x="2004587" y="275145"/>
                  </a:lnTo>
                  <a:lnTo>
                    <a:pt x="2034796" y="272376"/>
                  </a:lnTo>
                  <a:lnTo>
                    <a:pt x="2068241" y="279710"/>
                  </a:lnTo>
                  <a:lnTo>
                    <a:pt x="2100608" y="275711"/>
                  </a:lnTo>
                  <a:lnTo>
                    <a:pt x="2134054" y="265477"/>
                  </a:lnTo>
                  <a:lnTo>
                    <a:pt x="2166421" y="275804"/>
                  </a:lnTo>
                  <a:lnTo>
                    <a:pt x="2199867" y="268837"/>
                  </a:lnTo>
                  <a:lnTo>
                    <a:pt x="2233312" y="278883"/>
                  </a:lnTo>
                  <a:lnTo>
                    <a:pt x="2265679" y="305448"/>
                  </a:lnTo>
                  <a:lnTo>
                    <a:pt x="2299125" y="325309"/>
                  </a:lnTo>
                  <a:lnTo>
                    <a:pt x="2331492" y="344916"/>
                  </a:lnTo>
                  <a:lnTo>
                    <a:pt x="2364938" y="352510"/>
                  </a:lnTo>
                  <a:lnTo>
                    <a:pt x="2398383" y="384555"/>
                  </a:lnTo>
                  <a:lnTo>
                    <a:pt x="2428592" y="393009"/>
                  </a:lnTo>
                  <a:lnTo>
                    <a:pt x="2462038" y="408830"/>
                  </a:lnTo>
                  <a:lnTo>
                    <a:pt x="2494405" y="423507"/>
                  </a:lnTo>
                  <a:lnTo>
                    <a:pt x="2527851" y="454871"/>
                  </a:lnTo>
                  <a:lnTo>
                    <a:pt x="2560218" y="461529"/>
                  </a:lnTo>
                  <a:lnTo>
                    <a:pt x="2593663" y="500094"/>
                  </a:lnTo>
                  <a:lnTo>
                    <a:pt x="2627109" y="521459"/>
                  </a:lnTo>
                  <a:lnTo>
                    <a:pt x="2659476" y="539766"/>
                  </a:lnTo>
                  <a:lnTo>
                    <a:pt x="2692922" y="567250"/>
                  </a:lnTo>
                  <a:lnTo>
                    <a:pt x="2725289" y="582662"/>
                  </a:lnTo>
                  <a:lnTo>
                    <a:pt x="2758734" y="601625"/>
                  </a:lnTo>
                  <a:lnTo>
                    <a:pt x="2792180" y="621079"/>
                  </a:lnTo>
                  <a:lnTo>
                    <a:pt x="2822389" y="658369"/>
                  </a:lnTo>
                  <a:lnTo>
                    <a:pt x="2855835" y="679435"/>
                  </a:lnTo>
                  <a:lnTo>
                    <a:pt x="2888202" y="679955"/>
                  </a:lnTo>
                  <a:lnTo>
                    <a:pt x="2921647" y="689459"/>
                  </a:lnTo>
                  <a:lnTo>
                    <a:pt x="2954014" y="700852"/>
                  </a:lnTo>
                  <a:lnTo>
                    <a:pt x="2987460" y="711646"/>
                  </a:lnTo>
                  <a:lnTo>
                    <a:pt x="3020906" y="731971"/>
                  </a:lnTo>
                  <a:lnTo>
                    <a:pt x="3053273" y="772044"/>
                  </a:lnTo>
                  <a:lnTo>
                    <a:pt x="3086718" y="825602"/>
                  </a:lnTo>
                  <a:lnTo>
                    <a:pt x="3119085" y="873985"/>
                  </a:lnTo>
                  <a:lnTo>
                    <a:pt x="3152531" y="935368"/>
                  </a:lnTo>
                  <a:lnTo>
                    <a:pt x="3185977" y="962899"/>
                  </a:lnTo>
                  <a:lnTo>
                    <a:pt x="3217265" y="938860"/>
                  </a:lnTo>
                  <a:lnTo>
                    <a:pt x="3250710" y="914817"/>
                  </a:lnTo>
                  <a:lnTo>
                    <a:pt x="3283077" y="895945"/>
                  </a:lnTo>
                  <a:lnTo>
                    <a:pt x="3316523" y="857189"/>
                  </a:lnTo>
                  <a:lnTo>
                    <a:pt x="3348890" y="868209"/>
                  </a:lnTo>
                  <a:lnTo>
                    <a:pt x="3382336" y="881770"/>
                  </a:lnTo>
                  <a:lnTo>
                    <a:pt x="3415781" y="916696"/>
                  </a:lnTo>
                  <a:lnTo>
                    <a:pt x="3448148" y="945576"/>
                  </a:lnTo>
                  <a:lnTo>
                    <a:pt x="3481594" y="956668"/>
                  </a:lnTo>
                  <a:lnTo>
                    <a:pt x="3513961" y="999853"/>
                  </a:lnTo>
                  <a:lnTo>
                    <a:pt x="3547407" y="1024353"/>
                  </a:lnTo>
                  <a:lnTo>
                    <a:pt x="3580852" y="1027146"/>
                  </a:lnTo>
                  <a:lnTo>
                    <a:pt x="3611061" y="1025094"/>
                  </a:lnTo>
                  <a:lnTo>
                    <a:pt x="3644507" y="995595"/>
                  </a:lnTo>
                  <a:lnTo>
                    <a:pt x="3676874" y="935179"/>
                  </a:lnTo>
                  <a:lnTo>
                    <a:pt x="3710320" y="884349"/>
                  </a:lnTo>
                  <a:lnTo>
                    <a:pt x="3742687" y="805809"/>
                  </a:lnTo>
                  <a:lnTo>
                    <a:pt x="3776132" y="766969"/>
                  </a:lnTo>
                  <a:lnTo>
                    <a:pt x="3809578" y="722310"/>
                  </a:lnTo>
                  <a:lnTo>
                    <a:pt x="3841945" y="643644"/>
                  </a:lnTo>
                  <a:lnTo>
                    <a:pt x="3875391" y="541692"/>
                  </a:lnTo>
                  <a:lnTo>
                    <a:pt x="3907758" y="486019"/>
                  </a:lnTo>
                  <a:lnTo>
                    <a:pt x="3941203" y="458189"/>
                  </a:lnTo>
                  <a:lnTo>
                    <a:pt x="3974649" y="486037"/>
                  </a:lnTo>
                  <a:lnTo>
                    <a:pt x="4004858" y="457938"/>
                  </a:lnTo>
                  <a:lnTo>
                    <a:pt x="4038304" y="422941"/>
                  </a:lnTo>
                  <a:lnTo>
                    <a:pt x="4070671" y="447570"/>
                  </a:lnTo>
                  <a:lnTo>
                    <a:pt x="4104116" y="495013"/>
                  </a:lnTo>
                  <a:lnTo>
                    <a:pt x="4136483" y="617609"/>
                  </a:lnTo>
                  <a:lnTo>
                    <a:pt x="4169929" y="671105"/>
                  </a:lnTo>
                  <a:lnTo>
                    <a:pt x="4203375" y="718013"/>
                  </a:lnTo>
                  <a:lnTo>
                    <a:pt x="4235742" y="763260"/>
                  </a:lnTo>
                  <a:lnTo>
                    <a:pt x="4269187" y="789153"/>
                  </a:lnTo>
                  <a:lnTo>
                    <a:pt x="4301554" y="753085"/>
                  </a:lnTo>
                  <a:lnTo>
                    <a:pt x="4335000" y="756341"/>
                  </a:lnTo>
                  <a:lnTo>
                    <a:pt x="4368446" y="765257"/>
                  </a:lnTo>
                  <a:lnTo>
                    <a:pt x="4398655" y="842086"/>
                  </a:lnTo>
                  <a:lnTo>
                    <a:pt x="4432101" y="871303"/>
                  </a:lnTo>
                  <a:lnTo>
                    <a:pt x="4464467" y="839098"/>
                  </a:lnTo>
                  <a:lnTo>
                    <a:pt x="4497913" y="807516"/>
                  </a:lnTo>
                  <a:lnTo>
                    <a:pt x="4530280" y="706483"/>
                  </a:lnTo>
                  <a:lnTo>
                    <a:pt x="4563726" y="665345"/>
                  </a:lnTo>
                  <a:lnTo>
                    <a:pt x="4597172" y="621350"/>
                  </a:lnTo>
                  <a:lnTo>
                    <a:pt x="4629538" y="618270"/>
                  </a:lnTo>
                  <a:lnTo>
                    <a:pt x="4662984" y="635776"/>
                  </a:lnTo>
                  <a:lnTo>
                    <a:pt x="4695351" y="641842"/>
                  </a:lnTo>
                  <a:lnTo>
                    <a:pt x="4728797" y="603586"/>
                  </a:lnTo>
                  <a:lnTo>
                    <a:pt x="4762242" y="553687"/>
                  </a:lnTo>
                  <a:lnTo>
                    <a:pt x="4793530" y="458753"/>
                  </a:lnTo>
                  <a:lnTo>
                    <a:pt x="4826976" y="388933"/>
                  </a:lnTo>
                  <a:lnTo>
                    <a:pt x="4859343" y="397258"/>
                  </a:lnTo>
                  <a:lnTo>
                    <a:pt x="4892789" y="398380"/>
                  </a:lnTo>
                  <a:lnTo>
                    <a:pt x="4925156" y="408799"/>
                  </a:lnTo>
                  <a:lnTo>
                    <a:pt x="4958601" y="387284"/>
                  </a:lnTo>
                  <a:lnTo>
                    <a:pt x="4992047" y="376818"/>
                  </a:lnTo>
                  <a:lnTo>
                    <a:pt x="5024414" y="340237"/>
                  </a:lnTo>
                  <a:lnTo>
                    <a:pt x="5057860" y="291186"/>
                  </a:lnTo>
                  <a:lnTo>
                    <a:pt x="5090227" y="250351"/>
                  </a:lnTo>
                  <a:lnTo>
                    <a:pt x="5123672" y="242857"/>
                  </a:lnTo>
                  <a:lnTo>
                    <a:pt x="5157118" y="238406"/>
                  </a:lnTo>
                  <a:lnTo>
                    <a:pt x="5187327" y="244382"/>
                  </a:lnTo>
                  <a:lnTo>
                    <a:pt x="5220773" y="256966"/>
                  </a:lnTo>
                  <a:lnTo>
                    <a:pt x="5253140" y="249415"/>
                  </a:lnTo>
                  <a:lnTo>
                    <a:pt x="5286585" y="246151"/>
                  </a:lnTo>
                  <a:lnTo>
                    <a:pt x="5318952" y="215815"/>
                  </a:lnTo>
                  <a:lnTo>
                    <a:pt x="5352398" y="194198"/>
                  </a:lnTo>
                  <a:lnTo>
                    <a:pt x="5385844" y="185560"/>
                  </a:lnTo>
                  <a:lnTo>
                    <a:pt x="5418211" y="199285"/>
                  </a:lnTo>
                  <a:lnTo>
                    <a:pt x="5451656" y="213502"/>
                  </a:lnTo>
                  <a:lnTo>
                    <a:pt x="5484023" y="210413"/>
                  </a:lnTo>
                  <a:lnTo>
                    <a:pt x="5517469" y="183006"/>
                  </a:lnTo>
                  <a:lnTo>
                    <a:pt x="5550915" y="133503"/>
                  </a:lnTo>
                  <a:lnTo>
                    <a:pt x="5581124" y="91806"/>
                  </a:lnTo>
                  <a:lnTo>
                    <a:pt x="5614570" y="100311"/>
                  </a:lnTo>
                  <a:lnTo>
                    <a:pt x="5646936" y="118783"/>
                  </a:lnTo>
                  <a:lnTo>
                    <a:pt x="5680382" y="159737"/>
                  </a:lnTo>
                  <a:lnTo>
                    <a:pt x="5712749" y="187007"/>
                  </a:lnTo>
                  <a:lnTo>
                    <a:pt x="5746195" y="196342"/>
                  </a:lnTo>
                  <a:lnTo>
                    <a:pt x="5779641" y="183809"/>
                  </a:lnTo>
                  <a:lnTo>
                    <a:pt x="5812007" y="169326"/>
                  </a:lnTo>
                  <a:lnTo>
                    <a:pt x="5845453" y="162692"/>
                  </a:lnTo>
                  <a:lnTo>
                    <a:pt x="5877820" y="185747"/>
                  </a:lnTo>
                  <a:lnTo>
                    <a:pt x="5911266" y="197145"/>
                  </a:lnTo>
                  <a:lnTo>
                    <a:pt x="5944712" y="210452"/>
                  </a:lnTo>
                  <a:lnTo>
                    <a:pt x="5974921" y="228826"/>
                  </a:lnTo>
                  <a:lnTo>
                    <a:pt x="6008366" y="291468"/>
                  </a:lnTo>
                  <a:lnTo>
                    <a:pt x="6040733" y="293286"/>
                  </a:lnTo>
                  <a:lnTo>
                    <a:pt x="6074179" y="266636"/>
                  </a:lnTo>
                  <a:lnTo>
                    <a:pt x="6106546" y="266388"/>
                  </a:lnTo>
                  <a:lnTo>
                    <a:pt x="6139992" y="266751"/>
                  </a:lnTo>
                  <a:lnTo>
                    <a:pt x="6173437" y="264873"/>
                  </a:lnTo>
                  <a:lnTo>
                    <a:pt x="6205804" y="260361"/>
                  </a:lnTo>
                  <a:lnTo>
                    <a:pt x="6239250" y="275737"/>
                  </a:lnTo>
                  <a:lnTo>
                    <a:pt x="6271617" y="262503"/>
                  </a:lnTo>
                  <a:lnTo>
                    <a:pt x="6305062" y="222684"/>
                  </a:lnTo>
                  <a:lnTo>
                    <a:pt x="6338508" y="223141"/>
                  </a:lnTo>
                  <a:lnTo>
                    <a:pt x="6369796" y="245136"/>
                  </a:lnTo>
                  <a:lnTo>
                    <a:pt x="6403242" y="207975"/>
                  </a:lnTo>
                  <a:lnTo>
                    <a:pt x="6435609" y="195564"/>
                  </a:lnTo>
                  <a:lnTo>
                    <a:pt x="6469055" y="187422"/>
                  </a:lnTo>
                  <a:lnTo>
                    <a:pt x="6501421" y="178626"/>
                  </a:lnTo>
                  <a:lnTo>
                    <a:pt x="6534867" y="172703"/>
                  </a:lnTo>
                  <a:lnTo>
                    <a:pt x="6568313" y="158861"/>
                  </a:lnTo>
                  <a:lnTo>
                    <a:pt x="6600680" y="146669"/>
                  </a:lnTo>
                  <a:lnTo>
                    <a:pt x="6634125" y="123927"/>
                  </a:lnTo>
                  <a:lnTo>
                    <a:pt x="6666492" y="129284"/>
                  </a:lnTo>
                  <a:lnTo>
                    <a:pt x="6699938" y="133140"/>
                  </a:lnTo>
                  <a:lnTo>
                    <a:pt x="6733384" y="132818"/>
                  </a:lnTo>
                  <a:lnTo>
                    <a:pt x="6763593" y="145100"/>
                  </a:lnTo>
                  <a:lnTo>
                    <a:pt x="6797039" y="165287"/>
                  </a:lnTo>
                  <a:lnTo>
                    <a:pt x="6829405" y="196193"/>
                  </a:lnTo>
                  <a:lnTo>
                    <a:pt x="6862851" y="217081"/>
                  </a:lnTo>
                  <a:lnTo>
                    <a:pt x="6895218" y="205923"/>
                  </a:lnTo>
                  <a:lnTo>
                    <a:pt x="6928664" y="169914"/>
                  </a:lnTo>
                  <a:lnTo>
                    <a:pt x="6962110" y="143744"/>
                  </a:lnTo>
                  <a:lnTo>
                    <a:pt x="6994476" y="110637"/>
                  </a:lnTo>
                  <a:lnTo>
                    <a:pt x="7027922" y="103817"/>
                  </a:lnTo>
                  <a:lnTo>
                    <a:pt x="7060289" y="87753"/>
                  </a:lnTo>
                  <a:lnTo>
                    <a:pt x="7093735" y="105198"/>
                  </a:lnTo>
                  <a:lnTo>
                    <a:pt x="7127181" y="57166"/>
                  </a:lnTo>
                  <a:lnTo>
                    <a:pt x="7157390" y="43914"/>
                  </a:lnTo>
                  <a:lnTo>
                    <a:pt x="7190835" y="8951"/>
                  </a:lnTo>
                  <a:lnTo>
                    <a:pt x="7223202" y="4396"/>
                  </a:lnTo>
                  <a:lnTo>
                    <a:pt x="7256648" y="8981"/>
                  </a:lnTo>
                  <a:lnTo>
                    <a:pt x="7289015" y="0"/>
                  </a:lnTo>
                  <a:lnTo>
                    <a:pt x="7322461" y="44161"/>
                  </a:lnTo>
                </a:path>
              </a:pathLst>
            </a:custGeom>
            <a:ln w="25746" cap="flat">
              <a:solidFill>
                <a:srgbClr val="3B9D6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pt19"/>
            <p:cNvSpPr/>
            <p:nvPr/>
          </p:nvSpPr>
          <p:spPr>
            <a:xfrm>
              <a:off x="8300052" y="2216918"/>
              <a:ext cx="32467" cy="32467"/>
            </a:xfrm>
            <a:prstGeom prst="ellipse">
              <a:avLst/>
            </a:prstGeom>
            <a:solidFill>
              <a:srgbClr val="0D314F">
                <a:alpha val="100000"/>
              </a:srgbClr>
            </a:solidFill>
            <a:ln w="21600" cap="rnd">
              <a:solidFill>
                <a:srgbClr val="0D314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pt20"/>
            <p:cNvSpPr/>
            <p:nvPr/>
          </p:nvSpPr>
          <p:spPr>
            <a:xfrm>
              <a:off x="8300052" y="2089098"/>
              <a:ext cx="32467" cy="32467"/>
            </a:xfrm>
            <a:prstGeom prst="ellipse">
              <a:avLst/>
            </a:prstGeom>
            <a:solidFill>
              <a:srgbClr val="581F54">
                <a:alpha val="100000"/>
              </a:srgbClr>
            </a:solidFill>
            <a:ln w="21600" cap="rnd">
              <a:solidFill>
                <a:srgbClr val="581F54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pt21"/>
            <p:cNvSpPr/>
            <p:nvPr/>
          </p:nvSpPr>
          <p:spPr>
            <a:xfrm>
              <a:off x="8300052" y="2143277"/>
              <a:ext cx="32467" cy="32467"/>
            </a:xfrm>
            <a:prstGeom prst="ellipse">
              <a:avLst/>
            </a:prstGeom>
            <a:solidFill>
              <a:srgbClr val="3B9D6C">
                <a:alpha val="100000"/>
              </a:srgbClr>
            </a:solidFill>
            <a:ln w="21600" cap="rnd">
              <a:solidFill>
                <a:srgbClr val="3B9D6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tx22"/>
            <p:cNvSpPr/>
            <p:nvPr/>
          </p:nvSpPr>
          <p:spPr>
            <a:xfrm>
              <a:off x="8384121" y="2239167"/>
              <a:ext cx="176547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0D314F">
                      <a:alpha val="100000"/>
                    </a:srgbClr>
                  </a:solidFill>
                  <a:latin typeface="Arial"/>
                  <a:cs typeface="Arial"/>
                </a:rPr>
                <a:t>5.5</a:t>
              </a:r>
            </a:p>
          </p:txBody>
        </p:sp>
        <p:sp>
          <p:nvSpPr>
            <p:cNvPr id="24" name="tx23"/>
            <p:cNvSpPr/>
            <p:nvPr/>
          </p:nvSpPr>
          <p:spPr>
            <a:xfrm>
              <a:off x="8384122" y="1992390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7.3</a:t>
              </a:r>
            </a:p>
          </p:txBody>
        </p:sp>
        <p:sp>
          <p:nvSpPr>
            <p:cNvPr id="25" name="tx24"/>
            <p:cNvSpPr/>
            <p:nvPr/>
          </p:nvSpPr>
          <p:spPr>
            <a:xfrm>
              <a:off x="8384122" y="2119747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3B9D6C">
                      <a:alpha val="100000"/>
                    </a:srgbClr>
                  </a:solidFill>
                  <a:latin typeface="Arial"/>
                  <a:cs typeface="Arial"/>
                </a:rPr>
                <a:t>6.6</a:t>
              </a:r>
            </a:p>
          </p:txBody>
        </p:sp>
        <p:sp>
          <p:nvSpPr>
            <p:cNvPr id="26" name="pl25"/>
            <p:cNvSpPr/>
            <p:nvPr/>
          </p:nvSpPr>
          <p:spPr>
            <a:xfrm>
              <a:off x="993825" y="2611500"/>
              <a:ext cx="7542134" cy="0"/>
            </a:xfrm>
            <a:custGeom>
              <a:avLst/>
              <a:gdLst/>
              <a:ahLst/>
              <a:cxnLst/>
              <a:rect l="0" t="0" r="0" b="0"/>
              <a:pathLst>
                <a:path w="7542134">
                  <a:moveTo>
                    <a:pt x="0" y="0"/>
                  </a:moveTo>
                  <a:lnTo>
                    <a:pt x="7542134" y="0"/>
                  </a:lnTo>
                  <a:lnTo>
                    <a:pt x="7542134" y="0"/>
                  </a:lnTo>
                </a:path>
              </a:pathLst>
            </a:custGeom>
            <a:ln w="20325" cap="flat">
              <a:solidFill>
                <a:srgbClr val="000000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" name="pl26"/>
            <p:cNvSpPr/>
            <p:nvPr/>
          </p:nvSpPr>
          <p:spPr>
            <a:xfrm>
              <a:off x="993825" y="1233111"/>
              <a:ext cx="0" cy="2756776"/>
            </a:xfrm>
            <a:custGeom>
              <a:avLst/>
              <a:gdLst/>
              <a:ahLst/>
              <a:cxnLst/>
              <a:rect l="0" t="0" r="0" b="0"/>
              <a:pathLst>
                <a:path h="2756776">
                  <a:moveTo>
                    <a:pt x="0" y="2756776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tx27"/>
            <p:cNvSpPr/>
            <p:nvPr/>
          </p:nvSpPr>
          <p:spPr>
            <a:xfrm>
              <a:off x="755744" y="3942462"/>
              <a:ext cx="183554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-20</a:t>
              </a:r>
            </a:p>
          </p:txBody>
        </p:sp>
        <p:sp>
          <p:nvSpPr>
            <p:cNvPr id="29" name="tx28"/>
            <p:cNvSpPr/>
            <p:nvPr/>
          </p:nvSpPr>
          <p:spPr>
            <a:xfrm>
              <a:off x="755744" y="3597865"/>
              <a:ext cx="183554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-15</a:t>
              </a:r>
            </a:p>
          </p:txBody>
        </p:sp>
        <p:sp>
          <p:nvSpPr>
            <p:cNvPr id="30" name="tx29"/>
            <p:cNvSpPr/>
            <p:nvPr/>
          </p:nvSpPr>
          <p:spPr>
            <a:xfrm>
              <a:off x="755744" y="3253268"/>
              <a:ext cx="183554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-10</a:t>
              </a:r>
            </a:p>
          </p:txBody>
        </p:sp>
        <p:sp>
          <p:nvSpPr>
            <p:cNvPr id="31" name="tx30"/>
            <p:cNvSpPr/>
            <p:nvPr/>
          </p:nvSpPr>
          <p:spPr>
            <a:xfrm>
              <a:off x="826376" y="2910258"/>
              <a:ext cx="112923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-5</a:t>
              </a:r>
            </a:p>
          </p:txBody>
        </p:sp>
        <p:sp>
          <p:nvSpPr>
            <p:cNvPr id="32" name="tx31"/>
            <p:cNvSpPr/>
            <p:nvPr/>
          </p:nvSpPr>
          <p:spPr>
            <a:xfrm>
              <a:off x="868668" y="2564073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33" name="tx32"/>
            <p:cNvSpPr/>
            <p:nvPr/>
          </p:nvSpPr>
          <p:spPr>
            <a:xfrm>
              <a:off x="868668" y="2221064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34" name="tx33"/>
            <p:cNvSpPr/>
            <p:nvPr/>
          </p:nvSpPr>
          <p:spPr>
            <a:xfrm>
              <a:off x="798036" y="1874879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10</a:t>
              </a:r>
            </a:p>
          </p:txBody>
        </p:sp>
        <p:sp>
          <p:nvSpPr>
            <p:cNvPr id="35" name="tx34"/>
            <p:cNvSpPr/>
            <p:nvPr/>
          </p:nvSpPr>
          <p:spPr>
            <a:xfrm>
              <a:off x="798036" y="1530282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15</a:t>
              </a:r>
            </a:p>
          </p:txBody>
        </p:sp>
        <p:sp>
          <p:nvSpPr>
            <p:cNvPr id="36" name="tx35"/>
            <p:cNvSpPr/>
            <p:nvPr/>
          </p:nvSpPr>
          <p:spPr>
            <a:xfrm>
              <a:off x="798036" y="1185685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</a:t>
              </a:r>
            </a:p>
          </p:txBody>
        </p:sp>
        <p:sp>
          <p:nvSpPr>
            <p:cNvPr id="37" name="pl36"/>
            <p:cNvSpPr/>
            <p:nvPr/>
          </p:nvSpPr>
          <p:spPr>
            <a:xfrm>
              <a:off x="993825" y="3989888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37"/>
            <p:cNvSpPr/>
            <p:nvPr/>
          </p:nvSpPr>
          <p:spPr>
            <a:xfrm>
              <a:off x="993825" y="3645291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38"/>
            <p:cNvSpPr/>
            <p:nvPr/>
          </p:nvSpPr>
          <p:spPr>
            <a:xfrm>
              <a:off x="993825" y="3300694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9"/>
            <p:cNvSpPr/>
            <p:nvPr/>
          </p:nvSpPr>
          <p:spPr>
            <a:xfrm>
              <a:off x="993825" y="2956097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40"/>
            <p:cNvSpPr/>
            <p:nvPr/>
          </p:nvSpPr>
          <p:spPr>
            <a:xfrm>
              <a:off x="993825" y="2611500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41"/>
            <p:cNvSpPr/>
            <p:nvPr/>
          </p:nvSpPr>
          <p:spPr>
            <a:xfrm>
              <a:off x="993825" y="2266903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42"/>
            <p:cNvSpPr/>
            <p:nvPr/>
          </p:nvSpPr>
          <p:spPr>
            <a:xfrm>
              <a:off x="993825" y="1922306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43"/>
            <p:cNvSpPr/>
            <p:nvPr/>
          </p:nvSpPr>
          <p:spPr>
            <a:xfrm>
              <a:off x="993825" y="1577709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44"/>
            <p:cNvSpPr/>
            <p:nvPr/>
          </p:nvSpPr>
          <p:spPr>
            <a:xfrm>
              <a:off x="993825" y="1233111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l45"/>
            <p:cNvSpPr/>
            <p:nvPr/>
          </p:nvSpPr>
          <p:spPr>
            <a:xfrm>
              <a:off x="993825" y="3989888"/>
              <a:ext cx="7542134" cy="0"/>
            </a:xfrm>
            <a:custGeom>
              <a:avLst/>
              <a:gdLst/>
              <a:ahLst/>
              <a:cxnLst/>
              <a:rect l="0" t="0" r="0" b="0"/>
              <a:pathLst>
                <a:path w="7542134">
                  <a:moveTo>
                    <a:pt x="0" y="0"/>
                  </a:moveTo>
                  <a:lnTo>
                    <a:pt x="7542134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pl46"/>
            <p:cNvSpPr/>
            <p:nvPr/>
          </p:nvSpPr>
          <p:spPr>
            <a:xfrm>
              <a:off x="993825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pl47"/>
            <p:cNvSpPr/>
            <p:nvPr/>
          </p:nvSpPr>
          <p:spPr>
            <a:xfrm>
              <a:off x="2964966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pl48"/>
            <p:cNvSpPr/>
            <p:nvPr/>
          </p:nvSpPr>
          <p:spPr>
            <a:xfrm>
              <a:off x="4935028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" name="pl49"/>
            <p:cNvSpPr/>
            <p:nvPr/>
          </p:nvSpPr>
          <p:spPr>
            <a:xfrm>
              <a:off x="6905091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" name="tx50"/>
            <p:cNvSpPr/>
            <p:nvPr/>
          </p:nvSpPr>
          <p:spPr>
            <a:xfrm>
              <a:off x="732538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2000</a:t>
              </a:r>
            </a:p>
          </p:txBody>
        </p:sp>
        <p:sp>
          <p:nvSpPr>
            <p:cNvPr id="52" name="tx51"/>
            <p:cNvSpPr/>
            <p:nvPr/>
          </p:nvSpPr>
          <p:spPr>
            <a:xfrm>
              <a:off x="2703680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2005</a:t>
              </a:r>
            </a:p>
          </p:txBody>
        </p:sp>
        <p:sp>
          <p:nvSpPr>
            <p:cNvPr id="53" name="tx52"/>
            <p:cNvSpPr/>
            <p:nvPr/>
          </p:nvSpPr>
          <p:spPr>
            <a:xfrm>
              <a:off x="4673742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2010</a:t>
              </a:r>
            </a:p>
          </p:txBody>
        </p:sp>
        <p:sp>
          <p:nvSpPr>
            <p:cNvPr id="54" name="tx53"/>
            <p:cNvSpPr/>
            <p:nvPr/>
          </p:nvSpPr>
          <p:spPr>
            <a:xfrm>
              <a:off x="6643805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2015</a:t>
              </a:r>
            </a:p>
          </p:txBody>
        </p:sp>
        <p:sp>
          <p:nvSpPr>
            <p:cNvPr id="55" name="tx54"/>
            <p:cNvSpPr/>
            <p:nvPr/>
          </p:nvSpPr>
          <p:spPr>
            <a:xfrm rot="-5400000">
              <a:off x="-337084" y="2552663"/>
              <a:ext cx="1757784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Year-over-year percent change</a:t>
              </a:r>
            </a:p>
          </p:txBody>
        </p:sp>
        <p:sp>
          <p:nvSpPr>
            <p:cNvPr id="56" name="rc55"/>
            <p:cNvSpPr/>
            <p:nvPr/>
          </p:nvSpPr>
          <p:spPr>
            <a:xfrm>
              <a:off x="6918873" y="3457616"/>
              <a:ext cx="971532" cy="513189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7" name="rc56"/>
            <p:cNvSpPr/>
            <p:nvPr/>
          </p:nvSpPr>
          <p:spPr>
            <a:xfrm>
              <a:off x="6990873" y="3584480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8" name="pl57"/>
            <p:cNvSpPr/>
            <p:nvPr/>
          </p:nvSpPr>
          <p:spPr>
            <a:xfrm>
              <a:off x="6990873" y="363686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59" name="rc58"/>
            <p:cNvSpPr/>
            <p:nvPr/>
          </p:nvSpPr>
          <p:spPr>
            <a:xfrm>
              <a:off x="6990873" y="3689255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0" name="pl59"/>
            <p:cNvSpPr/>
            <p:nvPr/>
          </p:nvSpPr>
          <p:spPr>
            <a:xfrm>
              <a:off x="6990873" y="374164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1" name="rc60"/>
            <p:cNvSpPr/>
            <p:nvPr/>
          </p:nvSpPr>
          <p:spPr>
            <a:xfrm>
              <a:off x="6990873" y="3794030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2" name="pl61"/>
            <p:cNvSpPr/>
            <p:nvPr/>
          </p:nvSpPr>
          <p:spPr>
            <a:xfrm>
              <a:off x="6990873" y="384641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6" name="tx65"/>
            <p:cNvSpPr/>
            <p:nvPr/>
          </p:nvSpPr>
          <p:spPr>
            <a:xfrm>
              <a:off x="993825" y="1057769"/>
              <a:ext cx="2088554" cy="1127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United States, Ohio and Columbus</a:t>
              </a:r>
            </a:p>
          </p:txBody>
        </p:sp>
        <p:sp>
          <p:nvSpPr>
            <p:cNvPr id="67" name="tx66"/>
            <p:cNvSpPr/>
            <p:nvPr/>
          </p:nvSpPr>
          <p:spPr>
            <a:xfrm>
              <a:off x="993825" y="824442"/>
              <a:ext cx="2828329" cy="1430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Growth in CoreLogic Home Price Index</a:t>
              </a:r>
            </a:p>
          </p:txBody>
        </p:sp>
        <p:sp>
          <p:nvSpPr>
            <p:cNvPr id="68" name="tx67"/>
            <p:cNvSpPr/>
            <p:nvPr/>
          </p:nvSpPr>
          <p:spPr>
            <a:xfrm>
              <a:off x="993825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69" name="tx68"/>
            <p:cNvSpPr/>
            <p:nvPr/>
          </p:nvSpPr>
          <p:spPr>
            <a:xfrm>
              <a:off x="993825" y="4347619"/>
              <a:ext cx="1051842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Source: CoreLogic</a:t>
              </a:r>
            </a:p>
          </p:txBody>
        </p:sp>
        <p:sp>
          <p:nvSpPr>
            <p:cNvPr id="70" name="tx69"/>
            <p:cNvSpPr/>
            <p:nvPr/>
          </p:nvSpPr>
          <p:spPr>
            <a:xfrm>
              <a:off x="993825" y="4484779"/>
              <a:ext cx="5217293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Aug 2018 for the United States, Aug 2018 for Ohio, Aug 2018 for Columbus.</a:t>
              </a:r>
            </a:p>
          </p:txBody>
        </p:sp>
        <p:sp>
          <p:nvSpPr>
            <p:cNvPr id="71" name="tx70"/>
            <p:cNvSpPr/>
            <p:nvPr/>
          </p:nvSpPr>
          <p:spPr>
            <a:xfrm>
              <a:off x="993825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  <p:sp>
        <p:nvSpPr>
          <p:cNvPr id="72" name="tx97"/>
          <p:cNvSpPr/>
          <p:nvPr/>
        </p:nvSpPr>
        <p:spPr>
          <a:xfrm>
            <a:off x="7527950" y="2987488"/>
            <a:ext cx="620861" cy="94059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sz="1000" b="1" dirty="0">
                <a:solidFill>
                  <a:srgbClr val="581F54">
                    <a:alpha val="100000"/>
                  </a:srgbClr>
                </a:solidFill>
                <a:latin typeface="Arial"/>
                <a:cs typeface="Arial"/>
              </a:rPr>
              <a:t>Columbus</a:t>
            </a:r>
          </a:p>
        </p:txBody>
      </p:sp>
      <p:sp>
        <p:nvSpPr>
          <p:cNvPr id="73" name="tx98"/>
          <p:cNvSpPr/>
          <p:nvPr/>
        </p:nvSpPr>
        <p:spPr>
          <a:xfrm>
            <a:off x="7527950" y="3127049"/>
            <a:ext cx="289222" cy="94059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sz="1000" b="1">
                <a:solidFill>
                  <a:srgbClr val="3B9D6C">
                    <a:alpha val="100000"/>
                  </a:srgbClr>
                </a:solidFill>
                <a:latin typeface="Arial"/>
                <a:cs typeface="Arial"/>
              </a:rPr>
              <a:t>Ohio</a:t>
            </a:r>
          </a:p>
        </p:txBody>
      </p:sp>
      <p:sp>
        <p:nvSpPr>
          <p:cNvPr id="74" name="tx99"/>
          <p:cNvSpPr/>
          <p:nvPr/>
        </p:nvSpPr>
        <p:spPr>
          <a:xfrm>
            <a:off x="7527950" y="3266611"/>
            <a:ext cx="811547" cy="94059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sz="1000" b="1">
                <a:solidFill>
                  <a:srgbClr val="0D314F">
                    <a:alpha val="100000"/>
                  </a:srgbClr>
                </a:solidFill>
                <a:latin typeface="Arial"/>
                <a:cs typeface="Arial"/>
              </a:rPr>
              <a:t>United States</a:t>
            </a:r>
          </a:p>
        </p:txBody>
      </p:sp>
    </p:spTree>
    <p:extLst>
      <p:ext uri="{BB962C8B-B14F-4D97-AF65-F5344CB8AC3E}">
        <p14:creationId xmlns:p14="http://schemas.microsoft.com/office/powerpoint/2010/main" val="28486090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 about Columbus metro area economy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Columbus region continues to have a robust economy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Growth in output per person outpacing nation and Ohio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Unemployment rate remains around 4 percent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Employment growth has slowed in face of tight labor market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House prices grew 7 percent in the last 12 months</a:t>
            </a:r>
          </a:p>
        </p:txBody>
      </p:sp>
    </p:spTree>
    <p:extLst>
      <p:ext uri="{BB962C8B-B14F-4D97-AF65-F5344CB8AC3E}">
        <p14:creationId xmlns:p14="http://schemas.microsoft.com/office/powerpoint/2010/main" val="9108396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76200" y="2156791"/>
            <a:ext cx="8991600" cy="2415208"/>
          </a:xfrm>
        </p:spPr>
        <p:txBody>
          <a:bodyPr/>
          <a:lstStyle/>
          <a:p>
            <a:pPr algn="ctr"/>
            <a:r>
              <a:rPr lang="en-US" sz="3200" dirty="0"/>
              <a:t>Technological change, productivity, and wages</a:t>
            </a:r>
          </a:p>
        </p:txBody>
      </p:sp>
    </p:spTree>
    <p:extLst>
      <p:ext uri="{BB962C8B-B14F-4D97-AF65-F5344CB8AC3E}">
        <p14:creationId xmlns:p14="http://schemas.microsoft.com/office/powerpoint/2010/main" val="24651197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Technological change, productivity, and wages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2653748" y="576208"/>
            <a:ext cx="6414053" cy="399579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Bessen</a:t>
            </a:r>
            <a:r>
              <a:rPr lang="en-US" sz="2000" dirty="0"/>
              <a:t> (2015) has an interesting theory that helps explain the “skills gap” and weak wage growth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His theory is based on what happened during the industrial revolution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Adapting to major technological change takes a long time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800" dirty="0"/>
              <a:t>Change begets change begets change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800" dirty="0"/>
              <a:t>Tech change reduces the value of the stock of human capital and machines by making them obsolete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800" dirty="0"/>
              <a:t>Labor markets adapt slowly to technology change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While the economy adapts, hard to see gains in wages and productivity</a:t>
            </a:r>
          </a:p>
          <a:p>
            <a:endParaRPr lang="en-US" dirty="0"/>
          </a:p>
        </p:txBody>
      </p:sp>
      <p:pic>
        <p:nvPicPr>
          <p:cNvPr id="8" name="Picture 2" descr="https://images-na.ssl-images-amazon.com/images/I/61119IpUceL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35" t="21363" r="4066" b="10898"/>
          <a:stretch/>
        </p:blipFill>
        <p:spPr bwMode="auto">
          <a:xfrm>
            <a:off x="336994" y="975820"/>
            <a:ext cx="2122098" cy="3216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2057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begets change begets change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Getting the full value of new technology usually requires large changes in processes and organizational structure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When technology change makes one part of the process more efficient, it creates strong incentive to improve other parts of the process. This creates a recurring cycle of tech change.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Most technologies from the industrial revolution took 50 to 80 years to go from initial innovation to the point where rapid change ended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79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Federal Reserve Bank of Cleveland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59556" lvl="1" indent="0">
              <a:buNone/>
            </a:pPr>
            <a:endParaRPr lang="en-US" sz="2400" dirty="0"/>
          </a:p>
          <a:p>
            <a:pPr marL="259556" lvl="1" indent="0">
              <a:buNone/>
            </a:pPr>
            <a:r>
              <a:rPr lang="en-US" sz="2400" dirty="0"/>
              <a:t>FRBC’s role in the Federal Reserve System </a:t>
            </a:r>
          </a:p>
          <a:p>
            <a:pPr lvl="1"/>
            <a:r>
              <a:rPr lang="en-US" sz="2400" dirty="0"/>
              <a:t>Payments and cash processing</a:t>
            </a:r>
          </a:p>
          <a:p>
            <a:pPr lvl="1"/>
            <a:r>
              <a:rPr lang="en-US" sz="2400" dirty="0"/>
              <a:t>Bank supervision and regulation</a:t>
            </a:r>
          </a:p>
          <a:p>
            <a:pPr lvl="1"/>
            <a:r>
              <a:rPr lang="en-US" sz="2400" dirty="0"/>
              <a:t>Community development</a:t>
            </a:r>
          </a:p>
          <a:p>
            <a:pPr lvl="1"/>
            <a:r>
              <a:rPr lang="en-US" sz="2400" dirty="0"/>
              <a:t>Research</a:t>
            </a:r>
          </a:p>
          <a:p>
            <a:pPr lvl="1"/>
            <a:r>
              <a:rPr lang="en-US" sz="2400" dirty="0"/>
              <a:t>Monetary policy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4080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 change reduces the value of existing skills and machines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 more productive technology spreads, the value of existing stock of machines falls.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same is true for skills. Skills that do not translate to the new technology become less valuable.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These processes masks gains in productivity and wages from the technological change.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959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 markets are slow to adapt to technological change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Until a technology is standardized, people only learn to use latest tech on the job.  Therefore, only a limited number of people can learn to use latest tech.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Because it takes a long time for technology to standardize, learning by doing remains the main way people learn to use the new technology for a long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This means that a competitive labor market for the new skills takes a long time to arise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Therefore, there is an extended period where wage growth is limited and firms can not find enough workers with the new skills they want</a:t>
            </a:r>
          </a:p>
        </p:txBody>
      </p:sp>
    </p:spTree>
    <p:extLst>
      <p:ext uri="{BB962C8B-B14F-4D97-AF65-F5344CB8AC3E}">
        <p14:creationId xmlns:p14="http://schemas.microsoft.com/office/powerpoint/2010/main" val="36485835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of </a:t>
            </a:r>
            <a:r>
              <a:rPr lang="en-US" dirty="0" err="1"/>
              <a:t>Bessen’s</a:t>
            </a:r>
            <a:r>
              <a:rPr lang="en-US" dirty="0"/>
              <a:t> theory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If firms want to use the latest technology, they have two choices: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Outbid other firms for workers with the required skills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Invest in training to give workers the required skills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Outbidding increases incomes, but does not increase overall capacity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Training raises incomes AND the economy’s capacity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For employees, future income growth depends greatly on whether their skills are complements to technology or can be substituted with technology</a:t>
            </a:r>
          </a:p>
        </p:txBody>
      </p:sp>
    </p:spTree>
    <p:extLst>
      <p:ext uri="{BB962C8B-B14F-4D97-AF65-F5344CB8AC3E}">
        <p14:creationId xmlns:p14="http://schemas.microsoft.com/office/powerpoint/2010/main" val="35341895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76200" y="2156791"/>
            <a:ext cx="8991600" cy="2415208"/>
          </a:xfrm>
        </p:spPr>
        <p:txBody>
          <a:bodyPr/>
          <a:lstStyle/>
          <a:p>
            <a:pPr algn="ctr"/>
            <a:r>
              <a:rPr lang="en-US" sz="3200" dirty="0"/>
              <a:t>Forecast and Monetary Policy</a:t>
            </a:r>
          </a:p>
        </p:txBody>
      </p:sp>
    </p:spTree>
    <p:extLst>
      <p:ext uri="{BB962C8B-B14F-4D97-AF65-F5344CB8AC3E}">
        <p14:creationId xmlns:p14="http://schemas.microsoft.com/office/powerpoint/2010/main" val="25380294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Federal Open Market Committee members predict that output will grow 3.1% in 2018 &amp; 2.5% in 2019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990389" y="1240255"/>
              <a:ext cx="7545570" cy="2653192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990389" y="3893448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990389" y="3514420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990389" y="3135393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990389" y="2756365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990389" y="2377338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990389" y="1998310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990389" y="1619283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990389" y="1240255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l13"/>
            <p:cNvSpPr/>
            <p:nvPr/>
          </p:nvSpPr>
          <p:spPr>
            <a:xfrm>
              <a:off x="4855645" y="1467672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pl14"/>
            <p:cNvSpPr/>
            <p:nvPr/>
          </p:nvSpPr>
          <p:spPr>
            <a:xfrm>
              <a:off x="5133055" y="1467672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l15"/>
            <p:cNvSpPr/>
            <p:nvPr/>
          </p:nvSpPr>
          <p:spPr>
            <a:xfrm>
              <a:off x="4855645" y="1467672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l16"/>
            <p:cNvSpPr/>
            <p:nvPr/>
          </p:nvSpPr>
          <p:spPr>
            <a:xfrm>
              <a:off x="5595406" y="1770894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l17"/>
            <p:cNvSpPr/>
            <p:nvPr/>
          </p:nvSpPr>
          <p:spPr>
            <a:xfrm>
              <a:off x="5872817" y="1770894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l18"/>
            <p:cNvSpPr/>
            <p:nvPr/>
          </p:nvSpPr>
          <p:spPr>
            <a:xfrm>
              <a:off x="5595406" y="1770894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pl19"/>
            <p:cNvSpPr/>
            <p:nvPr/>
          </p:nvSpPr>
          <p:spPr>
            <a:xfrm>
              <a:off x="6335168" y="2074116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pl20"/>
            <p:cNvSpPr/>
            <p:nvPr/>
          </p:nvSpPr>
          <p:spPr>
            <a:xfrm>
              <a:off x="6612579" y="2074116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pl21"/>
            <p:cNvSpPr/>
            <p:nvPr/>
          </p:nvSpPr>
          <p:spPr>
            <a:xfrm>
              <a:off x="6335168" y="2074116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pl22"/>
            <p:cNvSpPr/>
            <p:nvPr/>
          </p:nvSpPr>
          <p:spPr>
            <a:xfrm>
              <a:off x="7074930" y="2301532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" name="pl23"/>
            <p:cNvSpPr/>
            <p:nvPr/>
          </p:nvSpPr>
          <p:spPr>
            <a:xfrm>
              <a:off x="7352341" y="2301532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pl24"/>
            <p:cNvSpPr/>
            <p:nvPr/>
          </p:nvSpPr>
          <p:spPr>
            <a:xfrm>
              <a:off x="7074930" y="2301532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" name="pl25"/>
            <p:cNvSpPr/>
            <p:nvPr/>
          </p:nvSpPr>
          <p:spPr>
            <a:xfrm>
              <a:off x="7814692" y="2301532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" name="pl26"/>
            <p:cNvSpPr/>
            <p:nvPr/>
          </p:nvSpPr>
          <p:spPr>
            <a:xfrm>
              <a:off x="8092102" y="2301532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pl27"/>
            <p:cNvSpPr/>
            <p:nvPr/>
          </p:nvSpPr>
          <p:spPr>
            <a:xfrm>
              <a:off x="7814692" y="2301532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" name="pl28"/>
            <p:cNvSpPr/>
            <p:nvPr/>
          </p:nvSpPr>
          <p:spPr>
            <a:xfrm>
              <a:off x="4855645" y="1695088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pl29"/>
            <p:cNvSpPr/>
            <p:nvPr/>
          </p:nvSpPr>
          <p:spPr>
            <a:xfrm>
              <a:off x="5133055" y="169508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pl30"/>
            <p:cNvSpPr/>
            <p:nvPr/>
          </p:nvSpPr>
          <p:spPr>
            <a:xfrm>
              <a:off x="4855645" y="1695088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pl31"/>
            <p:cNvSpPr/>
            <p:nvPr/>
          </p:nvSpPr>
          <p:spPr>
            <a:xfrm>
              <a:off x="5595406" y="2301532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l32"/>
            <p:cNvSpPr/>
            <p:nvPr/>
          </p:nvSpPr>
          <p:spPr>
            <a:xfrm>
              <a:off x="5872817" y="2301532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l33"/>
            <p:cNvSpPr/>
            <p:nvPr/>
          </p:nvSpPr>
          <p:spPr>
            <a:xfrm>
              <a:off x="5595406" y="2301532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l34"/>
            <p:cNvSpPr/>
            <p:nvPr/>
          </p:nvSpPr>
          <p:spPr>
            <a:xfrm>
              <a:off x="6335168" y="2604754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35"/>
            <p:cNvSpPr/>
            <p:nvPr/>
          </p:nvSpPr>
          <p:spPr>
            <a:xfrm>
              <a:off x="6612579" y="2604754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36"/>
            <p:cNvSpPr/>
            <p:nvPr/>
          </p:nvSpPr>
          <p:spPr>
            <a:xfrm>
              <a:off x="6335168" y="2604754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37"/>
            <p:cNvSpPr/>
            <p:nvPr/>
          </p:nvSpPr>
          <p:spPr>
            <a:xfrm>
              <a:off x="7074930" y="2756365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38"/>
            <p:cNvSpPr/>
            <p:nvPr/>
          </p:nvSpPr>
          <p:spPr>
            <a:xfrm>
              <a:off x="7352341" y="2756365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9"/>
            <p:cNvSpPr/>
            <p:nvPr/>
          </p:nvSpPr>
          <p:spPr>
            <a:xfrm>
              <a:off x="7074930" y="2756365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40"/>
            <p:cNvSpPr/>
            <p:nvPr/>
          </p:nvSpPr>
          <p:spPr>
            <a:xfrm>
              <a:off x="7814692" y="2604754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41"/>
            <p:cNvSpPr/>
            <p:nvPr/>
          </p:nvSpPr>
          <p:spPr>
            <a:xfrm>
              <a:off x="8092102" y="2604754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42"/>
            <p:cNvSpPr/>
            <p:nvPr/>
          </p:nvSpPr>
          <p:spPr>
            <a:xfrm>
              <a:off x="7814692" y="2604754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43"/>
            <p:cNvSpPr/>
            <p:nvPr/>
          </p:nvSpPr>
          <p:spPr>
            <a:xfrm>
              <a:off x="5133055" y="1467672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44"/>
            <p:cNvSpPr/>
            <p:nvPr/>
          </p:nvSpPr>
          <p:spPr>
            <a:xfrm>
              <a:off x="5133055" y="1619283"/>
              <a:ext cx="0" cy="75805"/>
            </a:xfrm>
            <a:custGeom>
              <a:avLst/>
              <a:gdLst/>
              <a:ahLst/>
              <a:cxnLst/>
              <a:rect l="0" t="0" r="0" b="0"/>
              <a:pathLst>
                <a:path h="75805">
                  <a:moveTo>
                    <a:pt x="0" y="0"/>
                  </a:moveTo>
                  <a:lnTo>
                    <a:pt x="0" y="75805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g45"/>
            <p:cNvSpPr/>
            <p:nvPr/>
          </p:nvSpPr>
          <p:spPr>
            <a:xfrm>
              <a:off x="4800162" y="1467672"/>
              <a:ext cx="665785" cy="151610"/>
            </a:xfrm>
            <a:custGeom>
              <a:avLst/>
              <a:gdLst/>
              <a:ahLst/>
              <a:cxnLst/>
              <a:rect l="0" t="0" r="0" b="0"/>
              <a:pathLst>
                <a:path w="665785" h="151610">
                  <a:moveTo>
                    <a:pt x="0" y="0"/>
                  </a:moveTo>
                  <a:lnTo>
                    <a:pt x="0" y="151610"/>
                  </a:lnTo>
                  <a:lnTo>
                    <a:pt x="665785" y="151610"/>
                  </a:lnTo>
                  <a:lnTo>
                    <a:pt x="665785" y="0"/>
                  </a:lnTo>
                  <a:close/>
                </a:path>
              </a:pathLst>
            </a:custGeom>
            <a:solidFill>
              <a:srgbClr val="2875A8">
                <a:alpha val="60000"/>
              </a:srgbClr>
            </a:solidFill>
            <a:ln w="13550" cap="rnd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pl46"/>
            <p:cNvSpPr/>
            <p:nvPr/>
          </p:nvSpPr>
          <p:spPr>
            <a:xfrm>
              <a:off x="4800162" y="1543477"/>
              <a:ext cx="665785" cy="0"/>
            </a:xfrm>
            <a:custGeom>
              <a:avLst/>
              <a:gdLst/>
              <a:ahLst/>
              <a:cxnLst/>
              <a:rect l="0" t="0" r="0" b="0"/>
              <a:pathLst>
                <a:path w="665785">
                  <a:moveTo>
                    <a:pt x="0" y="0"/>
                  </a:moveTo>
                  <a:lnTo>
                    <a:pt x="665785" y="0"/>
                  </a:lnTo>
                </a:path>
              </a:pathLst>
            </a:custGeom>
            <a:ln w="27101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pl47"/>
            <p:cNvSpPr/>
            <p:nvPr/>
          </p:nvSpPr>
          <p:spPr>
            <a:xfrm>
              <a:off x="5872817" y="1770894"/>
              <a:ext cx="0" cy="75805"/>
            </a:xfrm>
            <a:custGeom>
              <a:avLst/>
              <a:gdLst/>
              <a:ahLst/>
              <a:cxnLst/>
              <a:rect l="0" t="0" r="0" b="0"/>
              <a:pathLst>
                <a:path h="75805">
                  <a:moveTo>
                    <a:pt x="0" y="75805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pl48"/>
            <p:cNvSpPr/>
            <p:nvPr/>
          </p:nvSpPr>
          <p:spPr>
            <a:xfrm>
              <a:off x="5872817" y="2074116"/>
              <a:ext cx="0" cy="227416"/>
            </a:xfrm>
            <a:custGeom>
              <a:avLst/>
              <a:gdLst/>
              <a:ahLst/>
              <a:cxnLst/>
              <a:rect l="0" t="0" r="0" b="0"/>
              <a:pathLst>
                <a:path h="227416">
                  <a:moveTo>
                    <a:pt x="0" y="0"/>
                  </a:moveTo>
                  <a:lnTo>
                    <a:pt x="0" y="227416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" name="pg49"/>
            <p:cNvSpPr/>
            <p:nvPr/>
          </p:nvSpPr>
          <p:spPr>
            <a:xfrm>
              <a:off x="5539924" y="1846699"/>
              <a:ext cx="665785" cy="227416"/>
            </a:xfrm>
            <a:custGeom>
              <a:avLst/>
              <a:gdLst/>
              <a:ahLst/>
              <a:cxnLst/>
              <a:rect l="0" t="0" r="0" b="0"/>
              <a:pathLst>
                <a:path w="665785" h="227416">
                  <a:moveTo>
                    <a:pt x="0" y="0"/>
                  </a:moveTo>
                  <a:lnTo>
                    <a:pt x="0" y="227416"/>
                  </a:lnTo>
                  <a:lnTo>
                    <a:pt x="665785" y="227416"/>
                  </a:lnTo>
                  <a:lnTo>
                    <a:pt x="665785" y="0"/>
                  </a:lnTo>
                  <a:close/>
                </a:path>
              </a:pathLst>
            </a:custGeom>
            <a:solidFill>
              <a:srgbClr val="2875A8">
                <a:alpha val="60000"/>
              </a:srgbClr>
            </a:solidFill>
            <a:ln w="13550" cap="rnd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" name="pl50"/>
            <p:cNvSpPr/>
            <p:nvPr/>
          </p:nvSpPr>
          <p:spPr>
            <a:xfrm>
              <a:off x="5539924" y="1998310"/>
              <a:ext cx="665785" cy="0"/>
            </a:xfrm>
            <a:custGeom>
              <a:avLst/>
              <a:gdLst/>
              <a:ahLst/>
              <a:cxnLst/>
              <a:rect l="0" t="0" r="0" b="0"/>
              <a:pathLst>
                <a:path w="665785">
                  <a:moveTo>
                    <a:pt x="0" y="0"/>
                  </a:moveTo>
                  <a:lnTo>
                    <a:pt x="665785" y="0"/>
                  </a:lnTo>
                </a:path>
              </a:pathLst>
            </a:custGeom>
            <a:ln w="27101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" name="pl51"/>
            <p:cNvSpPr/>
            <p:nvPr/>
          </p:nvSpPr>
          <p:spPr>
            <a:xfrm>
              <a:off x="6612579" y="2074116"/>
              <a:ext cx="0" cy="227416"/>
            </a:xfrm>
            <a:custGeom>
              <a:avLst/>
              <a:gdLst/>
              <a:ahLst/>
              <a:cxnLst/>
              <a:rect l="0" t="0" r="0" b="0"/>
              <a:pathLst>
                <a:path h="227416">
                  <a:moveTo>
                    <a:pt x="0" y="227416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" name="pl52"/>
            <p:cNvSpPr/>
            <p:nvPr/>
          </p:nvSpPr>
          <p:spPr>
            <a:xfrm>
              <a:off x="6612579" y="2528949"/>
              <a:ext cx="0" cy="75805"/>
            </a:xfrm>
            <a:custGeom>
              <a:avLst/>
              <a:gdLst/>
              <a:ahLst/>
              <a:cxnLst/>
              <a:rect l="0" t="0" r="0" b="0"/>
              <a:pathLst>
                <a:path h="75805">
                  <a:moveTo>
                    <a:pt x="0" y="0"/>
                  </a:moveTo>
                  <a:lnTo>
                    <a:pt x="0" y="75805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" name="pg53"/>
            <p:cNvSpPr/>
            <p:nvPr/>
          </p:nvSpPr>
          <p:spPr>
            <a:xfrm>
              <a:off x="6279686" y="2301532"/>
              <a:ext cx="665785" cy="227416"/>
            </a:xfrm>
            <a:custGeom>
              <a:avLst/>
              <a:gdLst/>
              <a:ahLst/>
              <a:cxnLst/>
              <a:rect l="0" t="0" r="0" b="0"/>
              <a:pathLst>
                <a:path w="665785" h="227416">
                  <a:moveTo>
                    <a:pt x="0" y="0"/>
                  </a:moveTo>
                  <a:lnTo>
                    <a:pt x="0" y="227416"/>
                  </a:lnTo>
                  <a:lnTo>
                    <a:pt x="665785" y="227416"/>
                  </a:lnTo>
                  <a:lnTo>
                    <a:pt x="665785" y="0"/>
                  </a:lnTo>
                  <a:close/>
                </a:path>
              </a:pathLst>
            </a:custGeom>
            <a:solidFill>
              <a:srgbClr val="2875A8">
                <a:alpha val="60000"/>
              </a:srgbClr>
            </a:solidFill>
            <a:ln w="13550" cap="rnd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" name="pl54"/>
            <p:cNvSpPr/>
            <p:nvPr/>
          </p:nvSpPr>
          <p:spPr>
            <a:xfrm>
              <a:off x="6279686" y="2377338"/>
              <a:ext cx="665785" cy="0"/>
            </a:xfrm>
            <a:custGeom>
              <a:avLst/>
              <a:gdLst/>
              <a:ahLst/>
              <a:cxnLst/>
              <a:rect l="0" t="0" r="0" b="0"/>
              <a:pathLst>
                <a:path w="665785">
                  <a:moveTo>
                    <a:pt x="0" y="0"/>
                  </a:moveTo>
                  <a:lnTo>
                    <a:pt x="665785" y="0"/>
                  </a:lnTo>
                </a:path>
              </a:pathLst>
            </a:custGeom>
            <a:ln w="27101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" name="pl55"/>
            <p:cNvSpPr/>
            <p:nvPr/>
          </p:nvSpPr>
          <p:spPr>
            <a:xfrm>
              <a:off x="7352341" y="2301532"/>
              <a:ext cx="0" cy="75805"/>
            </a:xfrm>
            <a:custGeom>
              <a:avLst/>
              <a:gdLst/>
              <a:ahLst/>
              <a:cxnLst/>
              <a:rect l="0" t="0" r="0" b="0"/>
              <a:pathLst>
                <a:path h="75805">
                  <a:moveTo>
                    <a:pt x="0" y="75805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" name="pl56"/>
            <p:cNvSpPr/>
            <p:nvPr/>
          </p:nvSpPr>
          <p:spPr>
            <a:xfrm>
              <a:off x="7352341" y="2680560"/>
              <a:ext cx="0" cy="75805"/>
            </a:xfrm>
            <a:custGeom>
              <a:avLst/>
              <a:gdLst/>
              <a:ahLst/>
              <a:cxnLst/>
              <a:rect l="0" t="0" r="0" b="0"/>
              <a:pathLst>
                <a:path h="75805">
                  <a:moveTo>
                    <a:pt x="0" y="0"/>
                  </a:moveTo>
                  <a:lnTo>
                    <a:pt x="0" y="75805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" name="pg57"/>
            <p:cNvSpPr/>
            <p:nvPr/>
          </p:nvSpPr>
          <p:spPr>
            <a:xfrm>
              <a:off x="7019448" y="2377338"/>
              <a:ext cx="665785" cy="303221"/>
            </a:xfrm>
            <a:custGeom>
              <a:avLst/>
              <a:gdLst/>
              <a:ahLst/>
              <a:cxnLst/>
              <a:rect l="0" t="0" r="0" b="0"/>
              <a:pathLst>
                <a:path w="665785" h="303221">
                  <a:moveTo>
                    <a:pt x="0" y="0"/>
                  </a:moveTo>
                  <a:lnTo>
                    <a:pt x="0" y="303221"/>
                  </a:lnTo>
                  <a:lnTo>
                    <a:pt x="665785" y="303221"/>
                  </a:lnTo>
                  <a:lnTo>
                    <a:pt x="665785" y="0"/>
                  </a:lnTo>
                  <a:close/>
                </a:path>
              </a:pathLst>
            </a:custGeom>
            <a:solidFill>
              <a:srgbClr val="2875A8">
                <a:alpha val="60000"/>
              </a:srgbClr>
            </a:solidFill>
            <a:ln w="13550" cap="rnd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" name="pl58"/>
            <p:cNvSpPr/>
            <p:nvPr/>
          </p:nvSpPr>
          <p:spPr>
            <a:xfrm>
              <a:off x="7019448" y="2528949"/>
              <a:ext cx="665785" cy="0"/>
            </a:xfrm>
            <a:custGeom>
              <a:avLst/>
              <a:gdLst/>
              <a:ahLst/>
              <a:cxnLst/>
              <a:rect l="0" t="0" r="0" b="0"/>
              <a:pathLst>
                <a:path w="665785">
                  <a:moveTo>
                    <a:pt x="0" y="0"/>
                  </a:moveTo>
                  <a:lnTo>
                    <a:pt x="665785" y="0"/>
                  </a:lnTo>
                </a:path>
              </a:pathLst>
            </a:custGeom>
            <a:ln w="27101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" name="pl59"/>
            <p:cNvSpPr/>
            <p:nvPr/>
          </p:nvSpPr>
          <p:spPr>
            <a:xfrm>
              <a:off x="8092102" y="2301532"/>
              <a:ext cx="0" cy="75805"/>
            </a:xfrm>
            <a:custGeom>
              <a:avLst/>
              <a:gdLst/>
              <a:ahLst/>
              <a:cxnLst/>
              <a:rect l="0" t="0" r="0" b="0"/>
              <a:pathLst>
                <a:path h="75805">
                  <a:moveTo>
                    <a:pt x="0" y="75805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" name="pl60"/>
            <p:cNvSpPr/>
            <p:nvPr/>
          </p:nvSpPr>
          <p:spPr>
            <a:xfrm>
              <a:off x="8092102" y="2528949"/>
              <a:ext cx="0" cy="75805"/>
            </a:xfrm>
            <a:custGeom>
              <a:avLst/>
              <a:gdLst/>
              <a:ahLst/>
              <a:cxnLst/>
              <a:rect l="0" t="0" r="0" b="0"/>
              <a:pathLst>
                <a:path h="75805">
                  <a:moveTo>
                    <a:pt x="0" y="0"/>
                  </a:moveTo>
                  <a:lnTo>
                    <a:pt x="0" y="75805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" name="pg61"/>
            <p:cNvSpPr/>
            <p:nvPr/>
          </p:nvSpPr>
          <p:spPr>
            <a:xfrm>
              <a:off x="7759210" y="2377338"/>
              <a:ext cx="665785" cy="151610"/>
            </a:xfrm>
            <a:custGeom>
              <a:avLst/>
              <a:gdLst/>
              <a:ahLst/>
              <a:cxnLst/>
              <a:rect l="0" t="0" r="0" b="0"/>
              <a:pathLst>
                <a:path w="665785" h="151610">
                  <a:moveTo>
                    <a:pt x="0" y="0"/>
                  </a:moveTo>
                  <a:lnTo>
                    <a:pt x="0" y="151610"/>
                  </a:lnTo>
                  <a:lnTo>
                    <a:pt x="665785" y="151610"/>
                  </a:lnTo>
                  <a:lnTo>
                    <a:pt x="665785" y="0"/>
                  </a:lnTo>
                  <a:close/>
                </a:path>
              </a:pathLst>
            </a:custGeom>
            <a:solidFill>
              <a:srgbClr val="2875A8">
                <a:alpha val="60000"/>
              </a:srgbClr>
            </a:solidFill>
            <a:ln w="13550" cap="rnd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" name="pl62"/>
            <p:cNvSpPr/>
            <p:nvPr/>
          </p:nvSpPr>
          <p:spPr>
            <a:xfrm>
              <a:off x="7759210" y="2528949"/>
              <a:ext cx="665785" cy="0"/>
            </a:xfrm>
            <a:custGeom>
              <a:avLst/>
              <a:gdLst/>
              <a:ahLst/>
              <a:cxnLst/>
              <a:rect l="0" t="0" r="0" b="0"/>
              <a:pathLst>
                <a:path w="665785">
                  <a:moveTo>
                    <a:pt x="0" y="0"/>
                  </a:moveTo>
                  <a:lnTo>
                    <a:pt x="665785" y="0"/>
                  </a:lnTo>
                </a:path>
              </a:pathLst>
            </a:custGeom>
            <a:ln w="27101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" name="pt63"/>
            <p:cNvSpPr/>
            <p:nvPr/>
          </p:nvSpPr>
          <p:spPr>
            <a:xfrm>
              <a:off x="5084886" y="1495308"/>
              <a:ext cx="96337" cy="9633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90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" name="pt64"/>
            <p:cNvSpPr/>
            <p:nvPr/>
          </p:nvSpPr>
          <p:spPr>
            <a:xfrm>
              <a:off x="5824648" y="1950141"/>
              <a:ext cx="96337" cy="9633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90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" name="pt65"/>
            <p:cNvSpPr/>
            <p:nvPr/>
          </p:nvSpPr>
          <p:spPr>
            <a:xfrm>
              <a:off x="6564410" y="2329169"/>
              <a:ext cx="96337" cy="9633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90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" name="pt66"/>
            <p:cNvSpPr/>
            <p:nvPr/>
          </p:nvSpPr>
          <p:spPr>
            <a:xfrm>
              <a:off x="7304172" y="2480780"/>
              <a:ext cx="96337" cy="9633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90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" name="pt67"/>
            <p:cNvSpPr/>
            <p:nvPr/>
          </p:nvSpPr>
          <p:spPr>
            <a:xfrm>
              <a:off x="8043934" y="2480780"/>
              <a:ext cx="96337" cy="9633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90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" name="pl71"/>
            <p:cNvSpPr/>
            <p:nvPr/>
          </p:nvSpPr>
          <p:spPr>
            <a:xfrm>
              <a:off x="1434246" y="1844958"/>
              <a:ext cx="2959047" cy="624113"/>
            </a:xfrm>
            <a:custGeom>
              <a:avLst/>
              <a:gdLst/>
              <a:ahLst/>
              <a:cxnLst/>
              <a:rect l="0" t="0" r="0" b="0"/>
              <a:pathLst>
                <a:path w="2959047" h="624113">
                  <a:moveTo>
                    <a:pt x="0" y="66887"/>
                  </a:moveTo>
                  <a:lnTo>
                    <a:pt x="739761" y="0"/>
                  </a:lnTo>
                  <a:lnTo>
                    <a:pt x="1479523" y="532282"/>
                  </a:lnTo>
                  <a:lnTo>
                    <a:pt x="2219285" y="624113"/>
                  </a:lnTo>
                  <a:lnTo>
                    <a:pt x="2959047" y="174686"/>
                  </a:lnTo>
                </a:path>
              </a:pathLst>
            </a:custGeom>
            <a:ln w="25746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" name="tx72"/>
            <p:cNvSpPr/>
            <p:nvPr/>
          </p:nvSpPr>
          <p:spPr>
            <a:xfrm>
              <a:off x="1189055" y="2136032"/>
              <a:ext cx="1296181" cy="10358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3" b="1" dirty="0">
                  <a:solidFill>
                    <a:srgbClr val="103C62">
                      <a:alpha val="100000"/>
                    </a:srgbClr>
                  </a:solidFill>
                  <a:latin typeface="Arial"/>
                  <a:cs typeface="Arial"/>
                </a:rPr>
                <a:t>Actual GDP Growth</a:t>
              </a:r>
            </a:p>
          </p:txBody>
        </p:sp>
        <p:sp>
          <p:nvSpPr>
            <p:cNvPr id="74" name="pl73"/>
            <p:cNvSpPr/>
            <p:nvPr/>
          </p:nvSpPr>
          <p:spPr>
            <a:xfrm>
              <a:off x="990389" y="1240255"/>
              <a:ext cx="0" cy="2653192"/>
            </a:xfrm>
            <a:custGeom>
              <a:avLst/>
              <a:gdLst/>
              <a:ahLst/>
              <a:cxnLst/>
              <a:rect l="0" t="0" r="0" b="0"/>
              <a:pathLst>
                <a:path h="2653192">
                  <a:moveTo>
                    <a:pt x="0" y="2653192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" name="tx74"/>
            <p:cNvSpPr/>
            <p:nvPr/>
          </p:nvSpPr>
          <p:spPr>
            <a:xfrm>
              <a:off x="759316" y="3846021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0.0</a:t>
              </a:r>
            </a:p>
          </p:txBody>
        </p:sp>
        <p:sp>
          <p:nvSpPr>
            <p:cNvPr id="76" name="tx75"/>
            <p:cNvSpPr/>
            <p:nvPr/>
          </p:nvSpPr>
          <p:spPr>
            <a:xfrm>
              <a:off x="759316" y="3466994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0.5</a:t>
              </a:r>
            </a:p>
          </p:txBody>
        </p:sp>
        <p:sp>
          <p:nvSpPr>
            <p:cNvPr id="77" name="tx76"/>
            <p:cNvSpPr/>
            <p:nvPr/>
          </p:nvSpPr>
          <p:spPr>
            <a:xfrm>
              <a:off x="759316" y="3087966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1.0</a:t>
              </a:r>
            </a:p>
          </p:txBody>
        </p:sp>
        <p:sp>
          <p:nvSpPr>
            <p:cNvPr id="78" name="tx77"/>
            <p:cNvSpPr/>
            <p:nvPr/>
          </p:nvSpPr>
          <p:spPr>
            <a:xfrm>
              <a:off x="759316" y="2708939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1.5</a:t>
              </a:r>
            </a:p>
          </p:txBody>
        </p:sp>
        <p:sp>
          <p:nvSpPr>
            <p:cNvPr id="79" name="tx78"/>
            <p:cNvSpPr/>
            <p:nvPr/>
          </p:nvSpPr>
          <p:spPr>
            <a:xfrm>
              <a:off x="759316" y="2329911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2.0</a:t>
              </a:r>
            </a:p>
          </p:txBody>
        </p:sp>
        <p:sp>
          <p:nvSpPr>
            <p:cNvPr id="80" name="tx79"/>
            <p:cNvSpPr/>
            <p:nvPr/>
          </p:nvSpPr>
          <p:spPr>
            <a:xfrm>
              <a:off x="759316" y="1950884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2.5</a:t>
              </a:r>
            </a:p>
          </p:txBody>
        </p:sp>
        <p:sp>
          <p:nvSpPr>
            <p:cNvPr id="81" name="tx80"/>
            <p:cNvSpPr/>
            <p:nvPr/>
          </p:nvSpPr>
          <p:spPr>
            <a:xfrm>
              <a:off x="759316" y="1571856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3.0</a:t>
              </a:r>
            </a:p>
          </p:txBody>
        </p:sp>
        <p:sp>
          <p:nvSpPr>
            <p:cNvPr id="82" name="tx81"/>
            <p:cNvSpPr/>
            <p:nvPr/>
          </p:nvSpPr>
          <p:spPr>
            <a:xfrm>
              <a:off x="759316" y="1192829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3.5</a:t>
              </a:r>
            </a:p>
          </p:txBody>
        </p:sp>
        <p:sp>
          <p:nvSpPr>
            <p:cNvPr id="83" name="pl82"/>
            <p:cNvSpPr/>
            <p:nvPr/>
          </p:nvSpPr>
          <p:spPr>
            <a:xfrm>
              <a:off x="990389" y="3893448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" name="pl83"/>
            <p:cNvSpPr/>
            <p:nvPr/>
          </p:nvSpPr>
          <p:spPr>
            <a:xfrm>
              <a:off x="990389" y="3514420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" name="pl84"/>
            <p:cNvSpPr/>
            <p:nvPr/>
          </p:nvSpPr>
          <p:spPr>
            <a:xfrm>
              <a:off x="990389" y="3135393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" name="pl85"/>
            <p:cNvSpPr/>
            <p:nvPr/>
          </p:nvSpPr>
          <p:spPr>
            <a:xfrm>
              <a:off x="990389" y="2756365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7" name="pl86"/>
            <p:cNvSpPr/>
            <p:nvPr/>
          </p:nvSpPr>
          <p:spPr>
            <a:xfrm>
              <a:off x="990389" y="2377338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8" name="pl87"/>
            <p:cNvSpPr/>
            <p:nvPr/>
          </p:nvSpPr>
          <p:spPr>
            <a:xfrm>
              <a:off x="990389" y="1998310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9" name="pl88"/>
            <p:cNvSpPr/>
            <p:nvPr/>
          </p:nvSpPr>
          <p:spPr>
            <a:xfrm>
              <a:off x="990389" y="1619283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0" name="pl89"/>
            <p:cNvSpPr/>
            <p:nvPr/>
          </p:nvSpPr>
          <p:spPr>
            <a:xfrm>
              <a:off x="990389" y="1240255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1" name="pl90"/>
            <p:cNvSpPr/>
            <p:nvPr/>
          </p:nvSpPr>
          <p:spPr>
            <a:xfrm>
              <a:off x="990389" y="3893448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2" name="pl91"/>
            <p:cNvSpPr/>
            <p:nvPr/>
          </p:nvSpPr>
          <p:spPr>
            <a:xfrm>
              <a:off x="1434246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3" name="pl92"/>
            <p:cNvSpPr/>
            <p:nvPr/>
          </p:nvSpPr>
          <p:spPr>
            <a:xfrm>
              <a:off x="2174008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4" name="pl93"/>
            <p:cNvSpPr/>
            <p:nvPr/>
          </p:nvSpPr>
          <p:spPr>
            <a:xfrm>
              <a:off x="2913770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5" name="pl94"/>
            <p:cNvSpPr/>
            <p:nvPr/>
          </p:nvSpPr>
          <p:spPr>
            <a:xfrm>
              <a:off x="3653532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6" name="pl95"/>
            <p:cNvSpPr/>
            <p:nvPr/>
          </p:nvSpPr>
          <p:spPr>
            <a:xfrm>
              <a:off x="4393293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7" name="pl96"/>
            <p:cNvSpPr/>
            <p:nvPr/>
          </p:nvSpPr>
          <p:spPr>
            <a:xfrm>
              <a:off x="5133055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8" name="pl97"/>
            <p:cNvSpPr/>
            <p:nvPr/>
          </p:nvSpPr>
          <p:spPr>
            <a:xfrm>
              <a:off x="5872817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9" name="pl98"/>
            <p:cNvSpPr/>
            <p:nvPr/>
          </p:nvSpPr>
          <p:spPr>
            <a:xfrm>
              <a:off x="6612579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0" name="pl99"/>
            <p:cNvSpPr/>
            <p:nvPr/>
          </p:nvSpPr>
          <p:spPr>
            <a:xfrm>
              <a:off x="7352341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1" name="pl100"/>
            <p:cNvSpPr/>
            <p:nvPr/>
          </p:nvSpPr>
          <p:spPr>
            <a:xfrm>
              <a:off x="8092102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2" name="tx101"/>
            <p:cNvSpPr/>
            <p:nvPr/>
          </p:nvSpPr>
          <p:spPr>
            <a:xfrm>
              <a:off x="1292984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2013</a:t>
              </a:r>
            </a:p>
          </p:txBody>
        </p:sp>
        <p:sp>
          <p:nvSpPr>
            <p:cNvPr id="103" name="tx102"/>
            <p:cNvSpPr/>
            <p:nvPr/>
          </p:nvSpPr>
          <p:spPr>
            <a:xfrm>
              <a:off x="2032745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2014</a:t>
              </a:r>
            </a:p>
          </p:txBody>
        </p:sp>
        <p:sp>
          <p:nvSpPr>
            <p:cNvPr id="104" name="tx103"/>
            <p:cNvSpPr/>
            <p:nvPr/>
          </p:nvSpPr>
          <p:spPr>
            <a:xfrm>
              <a:off x="2772507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2015</a:t>
              </a:r>
            </a:p>
          </p:txBody>
        </p:sp>
        <p:sp>
          <p:nvSpPr>
            <p:cNvPr id="105" name="tx104"/>
            <p:cNvSpPr/>
            <p:nvPr/>
          </p:nvSpPr>
          <p:spPr>
            <a:xfrm>
              <a:off x="3512269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2016</a:t>
              </a:r>
            </a:p>
          </p:txBody>
        </p:sp>
        <p:sp>
          <p:nvSpPr>
            <p:cNvPr id="106" name="tx105"/>
            <p:cNvSpPr/>
            <p:nvPr/>
          </p:nvSpPr>
          <p:spPr>
            <a:xfrm>
              <a:off x="4252031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2017</a:t>
              </a:r>
            </a:p>
          </p:txBody>
        </p:sp>
        <p:sp>
          <p:nvSpPr>
            <p:cNvPr id="107" name="tx106"/>
            <p:cNvSpPr/>
            <p:nvPr/>
          </p:nvSpPr>
          <p:spPr>
            <a:xfrm>
              <a:off x="4991793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2018</a:t>
              </a:r>
            </a:p>
          </p:txBody>
        </p:sp>
        <p:sp>
          <p:nvSpPr>
            <p:cNvPr id="108" name="tx107"/>
            <p:cNvSpPr/>
            <p:nvPr/>
          </p:nvSpPr>
          <p:spPr>
            <a:xfrm>
              <a:off x="5731554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2019</a:t>
              </a:r>
            </a:p>
          </p:txBody>
        </p:sp>
        <p:sp>
          <p:nvSpPr>
            <p:cNvPr id="109" name="tx108"/>
            <p:cNvSpPr/>
            <p:nvPr/>
          </p:nvSpPr>
          <p:spPr>
            <a:xfrm>
              <a:off x="6471316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2020</a:t>
              </a:r>
            </a:p>
          </p:txBody>
        </p:sp>
        <p:sp>
          <p:nvSpPr>
            <p:cNvPr id="110" name="tx109"/>
            <p:cNvSpPr/>
            <p:nvPr/>
          </p:nvSpPr>
          <p:spPr>
            <a:xfrm>
              <a:off x="7211078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2021</a:t>
              </a:r>
            </a:p>
          </p:txBody>
        </p:sp>
        <p:sp>
          <p:nvSpPr>
            <p:cNvPr id="111" name="tx110"/>
            <p:cNvSpPr/>
            <p:nvPr/>
          </p:nvSpPr>
          <p:spPr>
            <a:xfrm>
              <a:off x="7841420" y="3946489"/>
              <a:ext cx="501364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Long run</a:t>
              </a:r>
            </a:p>
          </p:txBody>
        </p:sp>
        <p:sp>
          <p:nvSpPr>
            <p:cNvPr id="112" name="tx111"/>
            <p:cNvSpPr/>
            <p:nvPr/>
          </p:nvSpPr>
          <p:spPr>
            <a:xfrm rot="-5400000">
              <a:off x="-337084" y="2508015"/>
              <a:ext cx="1757784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Year-over-year percent change</a:t>
              </a:r>
            </a:p>
          </p:txBody>
        </p:sp>
        <p:sp>
          <p:nvSpPr>
            <p:cNvPr id="113" name="tx112"/>
            <p:cNvSpPr/>
            <p:nvPr/>
          </p:nvSpPr>
          <p:spPr>
            <a:xfrm>
              <a:off x="990389" y="1058364"/>
              <a:ext cx="2138102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Actual Growth and SEP projections</a:t>
              </a:r>
            </a:p>
          </p:txBody>
        </p:sp>
        <p:sp>
          <p:nvSpPr>
            <p:cNvPr id="114" name="tx113"/>
            <p:cNvSpPr/>
            <p:nvPr/>
          </p:nvSpPr>
          <p:spPr>
            <a:xfrm>
              <a:off x="990389" y="828014"/>
              <a:ext cx="1693515" cy="1430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FOMC GDP Projections</a:t>
              </a:r>
            </a:p>
          </p:txBody>
        </p:sp>
        <p:sp>
          <p:nvSpPr>
            <p:cNvPr id="115" name="tx114"/>
            <p:cNvSpPr/>
            <p:nvPr/>
          </p:nvSpPr>
          <p:spPr>
            <a:xfrm>
              <a:off x="990389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116" name="tx115"/>
            <p:cNvSpPr/>
            <p:nvPr/>
          </p:nvSpPr>
          <p:spPr>
            <a:xfrm>
              <a:off x="990389" y="4347619"/>
              <a:ext cx="4898863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Sources: Bureau of Economic Analysis and Federal Reserve Board via Haver Analytics</a:t>
              </a:r>
            </a:p>
          </p:txBody>
        </p:sp>
        <p:sp>
          <p:nvSpPr>
            <p:cNvPr id="117" name="tx116"/>
            <p:cNvSpPr/>
            <p:nvPr/>
          </p:nvSpPr>
          <p:spPr>
            <a:xfrm>
              <a:off x="990389" y="4484779"/>
              <a:ext cx="1531875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Projections from: Sep 2018</a:t>
              </a:r>
            </a:p>
          </p:txBody>
        </p:sp>
        <p:sp>
          <p:nvSpPr>
            <p:cNvPr id="118" name="tx117"/>
            <p:cNvSpPr/>
            <p:nvPr/>
          </p:nvSpPr>
          <p:spPr>
            <a:xfrm>
              <a:off x="990389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  <p:sp>
        <p:nvSpPr>
          <p:cNvPr id="119" name="tx55"/>
          <p:cNvSpPr/>
          <p:nvPr/>
        </p:nvSpPr>
        <p:spPr>
          <a:xfrm>
            <a:off x="1356586" y="2973732"/>
            <a:ext cx="3136428" cy="131167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103"/>
              </a:lnSpc>
              <a:spcBef>
                <a:spcPts val="0"/>
              </a:spcBef>
              <a:spcAft>
                <a:spcPts val="0"/>
              </a:spcAft>
            </a:pPr>
            <a:r>
              <a:rPr sz="1103" b="1" dirty="0">
                <a:solidFill>
                  <a:srgbClr val="103C62">
                    <a:alpha val="100000"/>
                  </a:srgbClr>
                </a:solidFill>
                <a:latin typeface="Arial"/>
                <a:cs typeface="Arial"/>
              </a:rPr>
              <a:t>Range of Projections represented by error bars</a:t>
            </a:r>
          </a:p>
        </p:txBody>
      </p:sp>
      <p:sp>
        <p:nvSpPr>
          <p:cNvPr id="120" name="tx56"/>
          <p:cNvSpPr/>
          <p:nvPr/>
        </p:nvSpPr>
        <p:spPr>
          <a:xfrm>
            <a:off x="1356586" y="3140185"/>
            <a:ext cx="2142498" cy="131167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103"/>
              </a:lnSpc>
              <a:spcBef>
                <a:spcPts val="0"/>
              </a:spcBef>
              <a:spcAft>
                <a:spcPts val="0"/>
              </a:spcAft>
            </a:pPr>
            <a:r>
              <a:rPr sz="1103" b="1" dirty="0">
                <a:solidFill>
                  <a:srgbClr val="2875A8">
                    <a:alpha val="100000"/>
                  </a:srgbClr>
                </a:solidFill>
                <a:latin typeface="Arial"/>
                <a:cs typeface="Arial"/>
              </a:rPr>
              <a:t>Central Tendency of Projections</a:t>
            </a:r>
          </a:p>
        </p:txBody>
      </p:sp>
      <p:sp>
        <p:nvSpPr>
          <p:cNvPr id="121" name="tx57"/>
          <p:cNvSpPr/>
          <p:nvPr/>
        </p:nvSpPr>
        <p:spPr>
          <a:xfrm>
            <a:off x="1356586" y="3306637"/>
            <a:ext cx="1451502" cy="131167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103"/>
              </a:lnSpc>
              <a:spcBef>
                <a:spcPts val="0"/>
              </a:spcBef>
              <a:spcAft>
                <a:spcPts val="0"/>
              </a:spcAft>
            </a:pPr>
            <a:r>
              <a:rPr sz="1103" b="1" dirty="0">
                <a:solidFill>
                  <a:srgbClr val="960909">
                    <a:alpha val="100000"/>
                  </a:srgbClr>
                </a:solidFill>
                <a:latin typeface="Arial"/>
                <a:cs typeface="Arial"/>
              </a:rPr>
              <a:t>Median of Projections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FOMC members expect inflation to be about 2 percent for the foreseeable future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990389" y="1240255"/>
              <a:ext cx="7545570" cy="2653192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990389" y="3893448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990389" y="3362809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990389" y="2832171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990389" y="2301532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990389" y="1770894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990389" y="1240255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4855645" y="1558638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5133055" y="155863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l13"/>
            <p:cNvSpPr/>
            <p:nvPr/>
          </p:nvSpPr>
          <p:spPr>
            <a:xfrm>
              <a:off x="4855645" y="1558638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pl14"/>
            <p:cNvSpPr/>
            <p:nvPr/>
          </p:nvSpPr>
          <p:spPr>
            <a:xfrm>
              <a:off x="5595406" y="1452511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l15"/>
            <p:cNvSpPr/>
            <p:nvPr/>
          </p:nvSpPr>
          <p:spPr>
            <a:xfrm>
              <a:off x="5872817" y="1452511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l16"/>
            <p:cNvSpPr/>
            <p:nvPr/>
          </p:nvSpPr>
          <p:spPr>
            <a:xfrm>
              <a:off x="5595406" y="1452511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l17"/>
            <p:cNvSpPr/>
            <p:nvPr/>
          </p:nvSpPr>
          <p:spPr>
            <a:xfrm>
              <a:off x="6335168" y="1558638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l18"/>
            <p:cNvSpPr/>
            <p:nvPr/>
          </p:nvSpPr>
          <p:spPr>
            <a:xfrm>
              <a:off x="6612579" y="155863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pl19"/>
            <p:cNvSpPr/>
            <p:nvPr/>
          </p:nvSpPr>
          <p:spPr>
            <a:xfrm>
              <a:off x="6335168" y="1558638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pl20"/>
            <p:cNvSpPr/>
            <p:nvPr/>
          </p:nvSpPr>
          <p:spPr>
            <a:xfrm>
              <a:off x="7074930" y="1452511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pl21"/>
            <p:cNvSpPr/>
            <p:nvPr/>
          </p:nvSpPr>
          <p:spPr>
            <a:xfrm>
              <a:off x="7352341" y="1452511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pl22"/>
            <p:cNvSpPr/>
            <p:nvPr/>
          </p:nvSpPr>
          <p:spPr>
            <a:xfrm>
              <a:off x="7074930" y="1452511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" name="pl23"/>
            <p:cNvSpPr/>
            <p:nvPr/>
          </p:nvSpPr>
          <p:spPr>
            <a:xfrm>
              <a:off x="7814692" y="1770894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pl24"/>
            <p:cNvSpPr/>
            <p:nvPr/>
          </p:nvSpPr>
          <p:spPr>
            <a:xfrm>
              <a:off x="8092102" y="1770894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" name="pl25"/>
            <p:cNvSpPr/>
            <p:nvPr/>
          </p:nvSpPr>
          <p:spPr>
            <a:xfrm>
              <a:off x="7814692" y="1770894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" name="pl26"/>
            <p:cNvSpPr/>
            <p:nvPr/>
          </p:nvSpPr>
          <p:spPr>
            <a:xfrm>
              <a:off x="4855645" y="1877021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pl27"/>
            <p:cNvSpPr/>
            <p:nvPr/>
          </p:nvSpPr>
          <p:spPr>
            <a:xfrm>
              <a:off x="5133055" y="1877021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" name="pl28"/>
            <p:cNvSpPr/>
            <p:nvPr/>
          </p:nvSpPr>
          <p:spPr>
            <a:xfrm>
              <a:off x="4855645" y="1877021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pl29"/>
            <p:cNvSpPr/>
            <p:nvPr/>
          </p:nvSpPr>
          <p:spPr>
            <a:xfrm>
              <a:off x="5595406" y="1770894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pl30"/>
            <p:cNvSpPr/>
            <p:nvPr/>
          </p:nvSpPr>
          <p:spPr>
            <a:xfrm>
              <a:off x="5872817" y="1770894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pl31"/>
            <p:cNvSpPr/>
            <p:nvPr/>
          </p:nvSpPr>
          <p:spPr>
            <a:xfrm>
              <a:off x="5595406" y="1770894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l32"/>
            <p:cNvSpPr/>
            <p:nvPr/>
          </p:nvSpPr>
          <p:spPr>
            <a:xfrm>
              <a:off x="6335168" y="1770894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l33"/>
            <p:cNvSpPr/>
            <p:nvPr/>
          </p:nvSpPr>
          <p:spPr>
            <a:xfrm>
              <a:off x="6612579" y="1770894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l34"/>
            <p:cNvSpPr/>
            <p:nvPr/>
          </p:nvSpPr>
          <p:spPr>
            <a:xfrm>
              <a:off x="6335168" y="1770894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35"/>
            <p:cNvSpPr/>
            <p:nvPr/>
          </p:nvSpPr>
          <p:spPr>
            <a:xfrm>
              <a:off x="7074930" y="1770894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36"/>
            <p:cNvSpPr/>
            <p:nvPr/>
          </p:nvSpPr>
          <p:spPr>
            <a:xfrm>
              <a:off x="7352341" y="1770894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37"/>
            <p:cNvSpPr/>
            <p:nvPr/>
          </p:nvSpPr>
          <p:spPr>
            <a:xfrm>
              <a:off x="7074930" y="1770894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38"/>
            <p:cNvSpPr/>
            <p:nvPr/>
          </p:nvSpPr>
          <p:spPr>
            <a:xfrm>
              <a:off x="7814692" y="1770894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9"/>
            <p:cNvSpPr/>
            <p:nvPr/>
          </p:nvSpPr>
          <p:spPr>
            <a:xfrm>
              <a:off x="8092102" y="1770894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40"/>
            <p:cNvSpPr/>
            <p:nvPr/>
          </p:nvSpPr>
          <p:spPr>
            <a:xfrm>
              <a:off x="7814692" y="1770894"/>
              <a:ext cx="554821" cy="0"/>
            </a:xfrm>
            <a:custGeom>
              <a:avLst/>
              <a:gdLst/>
              <a:ahLst/>
              <a:cxnLst/>
              <a:rect l="0" t="0" r="0" b="0"/>
              <a:pathLst>
                <a:path w="554821">
                  <a:moveTo>
                    <a:pt x="0" y="0"/>
                  </a:moveTo>
                  <a:lnTo>
                    <a:pt x="554821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41"/>
            <p:cNvSpPr/>
            <p:nvPr/>
          </p:nvSpPr>
          <p:spPr>
            <a:xfrm>
              <a:off x="5133055" y="1558638"/>
              <a:ext cx="0" cy="106127"/>
            </a:xfrm>
            <a:custGeom>
              <a:avLst/>
              <a:gdLst/>
              <a:ahLst/>
              <a:cxnLst/>
              <a:rect l="0" t="0" r="0" b="0"/>
              <a:pathLst>
                <a:path h="106127">
                  <a:moveTo>
                    <a:pt x="0" y="106127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42"/>
            <p:cNvSpPr/>
            <p:nvPr/>
          </p:nvSpPr>
          <p:spPr>
            <a:xfrm>
              <a:off x="5133055" y="1770894"/>
              <a:ext cx="0" cy="106127"/>
            </a:xfrm>
            <a:custGeom>
              <a:avLst/>
              <a:gdLst/>
              <a:ahLst/>
              <a:cxnLst/>
              <a:rect l="0" t="0" r="0" b="0"/>
              <a:pathLst>
                <a:path h="106127">
                  <a:moveTo>
                    <a:pt x="0" y="0"/>
                  </a:moveTo>
                  <a:lnTo>
                    <a:pt x="0" y="106127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g43"/>
            <p:cNvSpPr/>
            <p:nvPr/>
          </p:nvSpPr>
          <p:spPr>
            <a:xfrm>
              <a:off x="4800162" y="1664766"/>
              <a:ext cx="665785" cy="106127"/>
            </a:xfrm>
            <a:custGeom>
              <a:avLst/>
              <a:gdLst/>
              <a:ahLst/>
              <a:cxnLst/>
              <a:rect l="0" t="0" r="0" b="0"/>
              <a:pathLst>
                <a:path w="665785" h="106127">
                  <a:moveTo>
                    <a:pt x="0" y="0"/>
                  </a:moveTo>
                  <a:lnTo>
                    <a:pt x="0" y="106127"/>
                  </a:lnTo>
                  <a:lnTo>
                    <a:pt x="665785" y="106127"/>
                  </a:lnTo>
                  <a:lnTo>
                    <a:pt x="665785" y="0"/>
                  </a:lnTo>
                  <a:close/>
                </a:path>
              </a:pathLst>
            </a:custGeom>
            <a:solidFill>
              <a:srgbClr val="2875A8">
                <a:alpha val="60000"/>
              </a:srgbClr>
            </a:solidFill>
            <a:ln w="13550" cap="rnd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44"/>
            <p:cNvSpPr/>
            <p:nvPr/>
          </p:nvSpPr>
          <p:spPr>
            <a:xfrm>
              <a:off x="4800162" y="1664766"/>
              <a:ext cx="665785" cy="0"/>
            </a:xfrm>
            <a:custGeom>
              <a:avLst/>
              <a:gdLst/>
              <a:ahLst/>
              <a:cxnLst/>
              <a:rect l="0" t="0" r="0" b="0"/>
              <a:pathLst>
                <a:path w="665785">
                  <a:moveTo>
                    <a:pt x="0" y="0"/>
                  </a:moveTo>
                  <a:lnTo>
                    <a:pt x="665785" y="0"/>
                  </a:lnTo>
                </a:path>
              </a:pathLst>
            </a:custGeom>
            <a:ln w="27101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l45"/>
            <p:cNvSpPr/>
            <p:nvPr/>
          </p:nvSpPr>
          <p:spPr>
            <a:xfrm>
              <a:off x="5872817" y="1452511"/>
              <a:ext cx="0" cy="212255"/>
            </a:xfrm>
            <a:custGeom>
              <a:avLst/>
              <a:gdLst/>
              <a:ahLst/>
              <a:cxnLst/>
              <a:rect l="0" t="0" r="0" b="0"/>
              <a:pathLst>
                <a:path h="212255">
                  <a:moveTo>
                    <a:pt x="0" y="212255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pl46"/>
            <p:cNvSpPr/>
            <p:nvPr/>
          </p:nvSpPr>
          <p:spPr>
            <a:xfrm>
              <a:off x="5872817" y="1770894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pg47"/>
            <p:cNvSpPr/>
            <p:nvPr/>
          </p:nvSpPr>
          <p:spPr>
            <a:xfrm>
              <a:off x="5539924" y="1664766"/>
              <a:ext cx="665785" cy="106127"/>
            </a:xfrm>
            <a:custGeom>
              <a:avLst/>
              <a:gdLst/>
              <a:ahLst/>
              <a:cxnLst/>
              <a:rect l="0" t="0" r="0" b="0"/>
              <a:pathLst>
                <a:path w="665785" h="106127">
                  <a:moveTo>
                    <a:pt x="0" y="0"/>
                  </a:moveTo>
                  <a:lnTo>
                    <a:pt x="0" y="106127"/>
                  </a:lnTo>
                  <a:lnTo>
                    <a:pt x="665785" y="106127"/>
                  </a:lnTo>
                  <a:lnTo>
                    <a:pt x="665785" y="0"/>
                  </a:lnTo>
                  <a:close/>
                </a:path>
              </a:pathLst>
            </a:custGeom>
            <a:solidFill>
              <a:srgbClr val="2875A8">
                <a:alpha val="60000"/>
              </a:srgbClr>
            </a:solidFill>
            <a:ln w="13550" cap="rnd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pl48"/>
            <p:cNvSpPr/>
            <p:nvPr/>
          </p:nvSpPr>
          <p:spPr>
            <a:xfrm>
              <a:off x="5539924" y="1770894"/>
              <a:ext cx="665785" cy="0"/>
            </a:xfrm>
            <a:custGeom>
              <a:avLst/>
              <a:gdLst/>
              <a:ahLst/>
              <a:cxnLst/>
              <a:rect l="0" t="0" r="0" b="0"/>
              <a:pathLst>
                <a:path w="665785">
                  <a:moveTo>
                    <a:pt x="0" y="0"/>
                  </a:moveTo>
                  <a:lnTo>
                    <a:pt x="665785" y="0"/>
                  </a:lnTo>
                </a:path>
              </a:pathLst>
            </a:custGeom>
            <a:ln w="27101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" name="pl49"/>
            <p:cNvSpPr/>
            <p:nvPr/>
          </p:nvSpPr>
          <p:spPr>
            <a:xfrm>
              <a:off x="6612579" y="155863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" name="pl50"/>
            <p:cNvSpPr/>
            <p:nvPr/>
          </p:nvSpPr>
          <p:spPr>
            <a:xfrm>
              <a:off x="6612579" y="1664766"/>
              <a:ext cx="0" cy="106127"/>
            </a:xfrm>
            <a:custGeom>
              <a:avLst/>
              <a:gdLst/>
              <a:ahLst/>
              <a:cxnLst/>
              <a:rect l="0" t="0" r="0" b="0"/>
              <a:pathLst>
                <a:path h="106127">
                  <a:moveTo>
                    <a:pt x="0" y="0"/>
                  </a:moveTo>
                  <a:lnTo>
                    <a:pt x="0" y="106127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" name="pg51"/>
            <p:cNvSpPr/>
            <p:nvPr/>
          </p:nvSpPr>
          <p:spPr>
            <a:xfrm>
              <a:off x="6279686" y="1558638"/>
              <a:ext cx="665785" cy="106127"/>
            </a:xfrm>
            <a:custGeom>
              <a:avLst/>
              <a:gdLst/>
              <a:ahLst/>
              <a:cxnLst/>
              <a:rect l="0" t="0" r="0" b="0"/>
              <a:pathLst>
                <a:path w="665785" h="106127">
                  <a:moveTo>
                    <a:pt x="0" y="0"/>
                  </a:moveTo>
                  <a:lnTo>
                    <a:pt x="0" y="106127"/>
                  </a:lnTo>
                  <a:lnTo>
                    <a:pt x="665785" y="106127"/>
                  </a:lnTo>
                  <a:lnTo>
                    <a:pt x="665785" y="0"/>
                  </a:lnTo>
                  <a:close/>
                </a:path>
              </a:pathLst>
            </a:custGeom>
            <a:solidFill>
              <a:srgbClr val="2875A8">
                <a:alpha val="60000"/>
              </a:srgbClr>
            </a:solidFill>
            <a:ln w="13550" cap="rnd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" name="pl52"/>
            <p:cNvSpPr/>
            <p:nvPr/>
          </p:nvSpPr>
          <p:spPr>
            <a:xfrm>
              <a:off x="6279686" y="1664766"/>
              <a:ext cx="665785" cy="0"/>
            </a:xfrm>
            <a:custGeom>
              <a:avLst/>
              <a:gdLst/>
              <a:ahLst/>
              <a:cxnLst/>
              <a:rect l="0" t="0" r="0" b="0"/>
              <a:pathLst>
                <a:path w="665785">
                  <a:moveTo>
                    <a:pt x="0" y="0"/>
                  </a:moveTo>
                  <a:lnTo>
                    <a:pt x="665785" y="0"/>
                  </a:lnTo>
                </a:path>
              </a:pathLst>
            </a:custGeom>
            <a:ln w="27101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" name="pl53"/>
            <p:cNvSpPr/>
            <p:nvPr/>
          </p:nvSpPr>
          <p:spPr>
            <a:xfrm>
              <a:off x="7352341" y="1452511"/>
              <a:ext cx="0" cy="106127"/>
            </a:xfrm>
            <a:custGeom>
              <a:avLst/>
              <a:gdLst/>
              <a:ahLst/>
              <a:cxnLst/>
              <a:rect l="0" t="0" r="0" b="0"/>
              <a:pathLst>
                <a:path h="106127">
                  <a:moveTo>
                    <a:pt x="0" y="106127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" name="pl54"/>
            <p:cNvSpPr/>
            <p:nvPr/>
          </p:nvSpPr>
          <p:spPr>
            <a:xfrm>
              <a:off x="7352341" y="1770894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" name="pg55"/>
            <p:cNvSpPr/>
            <p:nvPr/>
          </p:nvSpPr>
          <p:spPr>
            <a:xfrm>
              <a:off x="7019448" y="1558638"/>
              <a:ext cx="665785" cy="212255"/>
            </a:xfrm>
            <a:custGeom>
              <a:avLst/>
              <a:gdLst/>
              <a:ahLst/>
              <a:cxnLst/>
              <a:rect l="0" t="0" r="0" b="0"/>
              <a:pathLst>
                <a:path w="665785" h="212255">
                  <a:moveTo>
                    <a:pt x="0" y="0"/>
                  </a:moveTo>
                  <a:lnTo>
                    <a:pt x="0" y="212255"/>
                  </a:lnTo>
                  <a:lnTo>
                    <a:pt x="665785" y="212255"/>
                  </a:lnTo>
                  <a:lnTo>
                    <a:pt x="665785" y="0"/>
                  </a:lnTo>
                  <a:close/>
                </a:path>
              </a:pathLst>
            </a:custGeom>
            <a:solidFill>
              <a:srgbClr val="2875A8">
                <a:alpha val="60000"/>
              </a:srgbClr>
            </a:solidFill>
            <a:ln w="13550" cap="rnd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" name="pl56"/>
            <p:cNvSpPr/>
            <p:nvPr/>
          </p:nvSpPr>
          <p:spPr>
            <a:xfrm>
              <a:off x="7019448" y="1664766"/>
              <a:ext cx="665785" cy="0"/>
            </a:xfrm>
            <a:custGeom>
              <a:avLst/>
              <a:gdLst/>
              <a:ahLst/>
              <a:cxnLst/>
              <a:rect l="0" t="0" r="0" b="0"/>
              <a:pathLst>
                <a:path w="665785">
                  <a:moveTo>
                    <a:pt x="0" y="0"/>
                  </a:moveTo>
                  <a:lnTo>
                    <a:pt x="665785" y="0"/>
                  </a:lnTo>
                </a:path>
              </a:pathLst>
            </a:custGeom>
            <a:ln w="27101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" name="pl57"/>
            <p:cNvSpPr/>
            <p:nvPr/>
          </p:nvSpPr>
          <p:spPr>
            <a:xfrm>
              <a:off x="8092102" y="1770894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" name="pl58"/>
            <p:cNvSpPr/>
            <p:nvPr/>
          </p:nvSpPr>
          <p:spPr>
            <a:xfrm>
              <a:off x="8092102" y="1770894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" name="pg59"/>
            <p:cNvSpPr/>
            <p:nvPr/>
          </p:nvSpPr>
          <p:spPr>
            <a:xfrm>
              <a:off x="7759210" y="1770894"/>
              <a:ext cx="665785" cy="0"/>
            </a:xfrm>
            <a:custGeom>
              <a:avLst/>
              <a:gdLst/>
              <a:ahLst/>
              <a:cxnLst/>
              <a:rect l="0" t="0" r="0" b="0"/>
              <a:pathLst>
                <a:path w="665785">
                  <a:moveTo>
                    <a:pt x="0" y="0"/>
                  </a:moveTo>
                  <a:lnTo>
                    <a:pt x="665785" y="0"/>
                  </a:lnTo>
                  <a:close/>
                </a:path>
              </a:pathLst>
            </a:custGeom>
            <a:solidFill>
              <a:srgbClr val="2875A8">
                <a:alpha val="60000"/>
              </a:srgbClr>
            </a:solidFill>
            <a:ln w="13550" cap="rnd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" name="pl60"/>
            <p:cNvSpPr/>
            <p:nvPr/>
          </p:nvSpPr>
          <p:spPr>
            <a:xfrm>
              <a:off x="7759210" y="1770894"/>
              <a:ext cx="665785" cy="0"/>
            </a:xfrm>
            <a:custGeom>
              <a:avLst/>
              <a:gdLst/>
              <a:ahLst/>
              <a:cxnLst/>
              <a:rect l="0" t="0" r="0" b="0"/>
              <a:pathLst>
                <a:path w="665785">
                  <a:moveTo>
                    <a:pt x="0" y="0"/>
                  </a:moveTo>
                  <a:lnTo>
                    <a:pt x="665785" y="0"/>
                  </a:lnTo>
                </a:path>
              </a:pathLst>
            </a:custGeom>
            <a:ln w="27101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" name="pt61"/>
            <p:cNvSpPr/>
            <p:nvPr/>
          </p:nvSpPr>
          <p:spPr>
            <a:xfrm>
              <a:off x="5084886" y="1616597"/>
              <a:ext cx="96337" cy="9633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90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" name="pt62"/>
            <p:cNvSpPr/>
            <p:nvPr/>
          </p:nvSpPr>
          <p:spPr>
            <a:xfrm>
              <a:off x="5824648" y="1722725"/>
              <a:ext cx="96337" cy="9633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90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" name="pt63"/>
            <p:cNvSpPr/>
            <p:nvPr/>
          </p:nvSpPr>
          <p:spPr>
            <a:xfrm>
              <a:off x="6564410" y="1616597"/>
              <a:ext cx="96337" cy="9633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90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" name="pt64"/>
            <p:cNvSpPr/>
            <p:nvPr/>
          </p:nvSpPr>
          <p:spPr>
            <a:xfrm>
              <a:off x="7304172" y="1616597"/>
              <a:ext cx="96337" cy="9633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90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" name="pt65"/>
            <p:cNvSpPr/>
            <p:nvPr/>
          </p:nvSpPr>
          <p:spPr>
            <a:xfrm>
              <a:off x="8043934" y="1722725"/>
              <a:ext cx="96337" cy="9633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90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" name="pl69"/>
            <p:cNvSpPr/>
            <p:nvPr/>
          </p:nvSpPr>
          <p:spPr>
            <a:xfrm>
              <a:off x="1434246" y="1989014"/>
              <a:ext cx="2959047" cy="1594501"/>
            </a:xfrm>
            <a:custGeom>
              <a:avLst/>
              <a:gdLst/>
              <a:ahLst/>
              <a:cxnLst/>
              <a:rect l="0" t="0" r="0" b="0"/>
              <a:pathLst>
                <a:path w="2959047" h="1594501">
                  <a:moveTo>
                    <a:pt x="0" y="579735"/>
                  </a:moveTo>
                  <a:lnTo>
                    <a:pt x="739761" y="665860"/>
                  </a:lnTo>
                  <a:lnTo>
                    <a:pt x="1479523" y="1594501"/>
                  </a:lnTo>
                  <a:lnTo>
                    <a:pt x="2219285" y="242242"/>
                  </a:lnTo>
                  <a:lnTo>
                    <a:pt x="2959047" y="0"/>
                  </a:lnTo>
                </a:path>
              </a:pathLst>
            </a:custGeom>
            <a:ln w="25746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" name="tx70"/>
            <p:cNvSpPr/>
            <p:nvPr/>
          </p:nvSpPr>
          <p:spPr>
            <a:xfrm>
              <a:off x="1321708" y="2934089"/>
              <a:ext cx="869236" cy="10358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3" b="1" dirty="0">
                  <a:solidFill>
                    <a:srgbClr val="103C62">
                      <a:alpha val="100000"/>
                    </a:srgbClr>
                  </a:solidFill>
                  <a:latin typeface="Arial"/>
                  <a:cs typeface="Arial"/>
                </a:rPr>
                <a:t>PCE Inflation</a:t>
              </a:r>
            </a:p>
          </p:txBody>
        </p:sp>
        <p:sp>
          <p:nvSpPr>
            <p:cNvPr id="72" name="pl71"/>
            <p:cNvSpPr/>
            <p:nvPr/>
          </p:nvSpPr>
          <p:spPr>
            <a:xfrm>
              <a:off x="990389" y="1240255"/>
              <a:ext cx="0" cy="2653192"/>
            </a:xfrm>
            <a:custGeom>
              <a:avLst/>
              <a:gdLst/>
              <a:ahLst/>
              <a:cxnLst/>
              <a:rect l="0" t="0" r="0" b="0"/>
              <a:pathLst>
                <a:path h="2653192">
                  <a:moveTo>
                    <a:pt x="0" y="2653192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" name="tx72"/>
            <p:cNvSpPr/>
            <p:nvPr/>
          </p:nvSpPr>
          <p:spPr>
            <a:xfrm>
              <a:off x="759316" y="3846021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0.0</a:t>
              </a:r>
            </a:p>
          </p:txBody>
        </p:sp>
        <p:sp>
          <p:nvSpPr>
            <p:cNvPr id="74" name="tx73"/>
            <p:cNvSpPr/>
            <p:nvPr/>
          </p:nvSpPr>
          <p:spPr>
            <a:xfrm>
              <a:off x="759316" y="3315383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0.5</a:t>
              </a:r>
            </a:p>
          </p:txBody>
        </p:sp>
        <p:sp>
          <p:nvSpPr>
            <p:cNvPr id="75" name="tx74"/>
            <p:cNvSpPr/>
            <p:nvPr/>
          </p:nvSpPr>
          <p:spPr>
            <a:xfrm>
              <a:off x="759316" y="2784744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1.0</a:t>
              </a:r>
            </a:p>
          </p:txBody>
        </p:sp>
        <p:sp>
          <p:nvSpPr>
            <p:cNvPr id="76" name="tx75"/>
            <p:cNvSpPr/>
            <p:nvPr/>
          </p:nvSpPr>
          <p:spPr>
            <a:xfrm>
              <a:off x="759316" y="2254106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1.5</a:t>
              </a:r>
            </a:p>
          </p:txBody>
        </p:sp>
        <p:sp>
          <p:nvSpPr>
            <p:cNvPr id="77" name="tx76"/>
            <p:cNvSpPr/>
            <p:nvPr/>
          </p:nvSpPr>
          <p:spPr>
            <a:xfrm>
              <a:off x="759316" y="1723467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2.0</a:t>
              </a:r>
            </a:p>
          </p:txBody>
        </p:sp>
        <p:sp>
          <p:nvSpPr>
            <p:cNvPr id="78" name="tx77"/>
            <p:cNvSpPr/>
            <p:nvPr/>
          </p:nvSpPr>
          <p:spPr>
            <a:xfrm>
              <a:off x="759316" y="1192829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2.5</a:t>
              </a:r>
            </a:p>
          </p:txBody>
        </p:sp>
        <p:sp>
          <p:nvSpPr>
            <p:cNvPr id="79" name="pl78"/>
            <p:cNvSpPr/>
            <p:nvPr/>
          </p:nvSpPr>
          <p:spPr>
            <a:xfrm>
              <a:off x="990389" y="3893448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" name="pl79"/>
            <p:cNvSpPr/>
            <p:nvPr/>
          </p:nvSpPr>
          <p:spPr>
            <a:xfrm>
              <a:off x="990389" y="3362809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" name="pl80"/>
            <p:cNvSpPr/>
            <p:nvPr/>
          </p:nvSpPr>
          <p:spPr>
            <a:xfrm>
              <a:off x="990389" y="2832171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" name="pl81"/>
            <p:cNvSpPr/>
            <p:nvPr/>
          </p:nvSpPr>
          <p:spPr>
            <a:xfrm>
              <a:off x="990389" y="2301532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" name="pl82"/>
            <p:cNvSpPr/>
            <p:nvPr/>
          </p:nvSpPr>
          <p:spPr>
            <a:xfrm>
              <a:off x="990389" y="1770894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" name="pl83"/>
            <p:cNvSpPr/>
            <p:nvPr/>
          </p:nvSpPr>
          <p:spPr>
            <a:xfrm>
              <a:off x="990389" y="1240255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" name="pl84"/>
            <p:cNvSpPr/>
            <p:nvPr/>
          </p:nvSpPr>
          <p:spPr>
            <a:xfrm>
              <a:off x="990389" y="3893448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" name="pl85"/>
            <p:cNvSpPr/>
            <p:nvPr/>
          </p:nvSpPr>
          <p:spPr>
            <a:xfrm>
              <a:off x="1434246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7" name="pl86"/>
            <p:cNvSpPr/>
            <p:nvPr/>
          </p:nvSpPr>
          <p:spPr>
            <a:xfrm>
              <a:off x="2174008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8" name="pl87"/>
            <p:cNvSpPr/>
            <p:nvPr/>
          </p:nvSpPr>
          <p:spPr>
            <a:xfrm>
              <a:off x="2913770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9" name="pl88"/>
            <p:cNvSpPr/>
            <p:nvPr/>
          </p:nvSpPr>
          <p:spPr>
            <a:xfrm>
              <a:off x="3653532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0" name="pl89"/>
            <p:cNvSpPr/>
            <p:nvPr/>
          </p:nvSpPr>
          <p:spPr>
            <a:xfrm>
              <a:off x="4393293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1" name="pl90"/>
            <p:cNvSpPr/>
            <p:nvPr/>
          </p:nvSpPr>
          <p:spPr>
            <a:xfrm>
              <a:off x="5133055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2" name="pl91"/>
            <p:cNvSpPr/>
            <p:nvPr/>
          </p:nvSpPr>
          <p:spPr>
            <a:xfrm>
              <a:off x="5872817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3" name="pl92"/>
            <p:cNvSpPr/>
            <p:nvPr/>
          </p:nvSpPr>
          <p:spPr>
            <a:xfrm>
              <a:off x="6612579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4" name="pl93"/>
            <p:cNvSpPr/>
            <p:nvPr/>
          </p:nvSpPr>
          <p:spPr>
            <a:xfrm>
              <a:off x="7352341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5" name="pl94"/>
            <p:cNvSpPr/>
            <p:nvPr/>
          </p:nvSpPr>
          <p:spPr>
            <a:xfrm>
              <a:off x="8092102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6" name="tx95"/>
            <p:cNvSpPr/>
            <p:nvPr/>
          </p:nvSpPr>
          <p:spPr>
            <a:xfrm>
              <a:off x="1292984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2013</a:t>
              </a:r>
            </a:p>
          </p:txBody>
        </p:sp>
        <p:sp>
          <p:nvSpPr>
            <p:cNvPr id="97" name="tx96"/>
            <p:cNvSpPr/>
            <p:nvPr/>
          </p:nvSpPr>
          <p:spPr>
            <a:xfrm>
              <a:off x="2032745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2014</a:t>
              </a:r>
            </a:p>
          </p:txBody>
        </p:sp>
        <p:sp>
          <p:nvSpPr>
            <p:cNvPr id="98" name="tx97"/>
            <p:cNvSpPr/>
            <p:nvPr/>
          </p:nvSpPr>
          <p:spPr>
            <a:xfrm>
              <a:off x="2772507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2015</a:t>
              </a:r>
            </a:p>
          </p:txBody>
        </p:sp>
        <p:sp>
          <p:nvSpPr>
            <p:cNvPr id="99" name="tx98"/>
            <p:cNvSpPr/>
            <p:nvPr/>
          </p:nvSpPr>
          <p:spPr>
            <a:xfrm>
              <a:off x="3512269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2016</a:t>
              </a:r>
            </a:p>
          </p:txBody>
        </p:sp>
        <p:sp>
          <p:nvSpPr>
            <p:cNvPr id="100" name="tx99"/>
            <p:cNvSpPr/>
            <p:nvPr/>
          </p:nvSpPr>
          <p:spPr>
            <a:xfrm>
              <a:off x="4252031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2017</a:t>
              </a:r>
            </a:p>
          </p:txBody>
        </p:sp>
        <p:sp>
          <p:nvSpPr>
            <p:cNvPr id="101" name="tx100"/>
            <p:cNvSpPr/>
            <p:nvPr/>
          </p:nvSpPr>
          <p:spPr>
            <a:xfrm>
              <a:off x="4991793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2018</a:t>
              </a:r>
            </a:p>
          </p:txBody>
        </p:sp>
        <p:sp>
          <p:nvSpPr>
            <p:cNvPr id="102" name="tx101"/>
            <p:cNvSpPr/>
            <p:nvPr/>
          </p:nvSpPr>
          <p:spPr>
            <a:xfrm>
              <a:off x="5731554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2019</a:t>
              </a:r>
            </a:p>
          </p:txBody>
        </p:sp>
        <p:sp>
          <p:nvSpPr>
            <p:cNvPr id="103" name="tx102"/>
            <p:cNvSpPr/>
            <p:nvPr/>
          </p:nvSpPr>
          <p:spPr>
            <a:xfrm>
              <a:off x="6471316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2020</a:t>
              </a:r>
            </a:p>
          </p:txBody>
        </p:sp>
        <p:sp>
          <p:nvSpPr>
            <p:cNvPr id="104" name="tx103"/>
            <p:cNvSpPr/>
            <p:nvPr/>
          </p:nvSpPr>
          <p:spPr>
            <a:xfrm>
              <a:off x="7211078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2021</a:t>
              </a:r>
            </a:p>
          </p:txBody>
        </p:sp>
        <p:sp>
          <p:nvSpPr>
            <p:cNvPr id="105" name="tx104"/>
            <p:cNvSpPr/>
            <p:nvPr/>
          </p:nvSpPr>
          <p:spPr>
            <a:xfrm>
              <a:off x="7841420" y="3946489"/>
              <a:ext cx="501364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Long run</a:t>
              </a:r>
            </a:p>
          </p:txBody>
        </p:sp>
        <p:sp>
          <p:nvSpPr>
            <p:cNvPr id="106" name="tx105"/>
            <p:cNvSpPr/>
            <p:nvPr/>
          </p:nvSpPr>
          <p:spPr>
            <a:xfrm rot="-5400000">
              <a:off x="-337084" y="2508015"/>
              <a:ext cx="1757784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Year-over-year percent change</a:t>
              </a:r>
            </a:p>
          </p:txBody>
        </p:sp>
        <p:sp>
          <p:nvSpPr>
            <p:cNvPr id="107" name="tx106"/>
            <p:cNvSpPr/>
            <p:nvPr/>
          </p:nvSpPr>
          <p:spPr>
            <a:xfrm>
              <a:off x="990389" y="1058364"/>
              <a:ext cx="2138102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Actual Growth and SEP projections</a:t>
              </a:r>
            </a:p>
          </p:txBody>
        </p:sp>
        <p:sp>
          <p:nvSpPr>
            <p:cNvPr id="108" name="tx107"/>
            <p:cNvSpPr/>
            <p:nvPr/>
          </p:nvSpPr>
          <p:spPr>
            <a:xfrm>
              <a:off x="990389" y="828014"/>
              <a:ext cx="2311524" cy="1430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FOMC PCE Inflation Projections</a:t>
              </a:r>
            </a:p>
          </p:txBody>
        </p:sp>
        <p:sp>
          <p:nvSpPr>
            <p:cNvPr id="109" name="tx108"/>
            <p:cNvSpPr/>
            <p:nvPr/>
          </p:nvSpPr>
          <p:spPr>
            <a:xfrm>
              <a:off x="990389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110" name="tx109"/>
            <p:cNvSpPr/>
            <p:nvPr/>
          </p:nvSpPr>
          <p:spPr>
            <a:xfrm>
              <a:off x="990389" y="4347619"/>
              <a:ext cx="4898863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Sources: Bureau of Economic Analysis and Federal Reserve Board via Haver Analytics</a:t>
              </a:r>
            </a:p>
          </p:txBody>
        </p:sp>
        <p:sp>
          <p:nvSpPr>
            <p:cNvPr id="111" name="tx110"/>
            <p:cNvSpPr/>
            <p:nvPr/>
          </p:nvSpPr>
          <p:spPr>
            <a:xfrm>
              <a:off x="990389" y="4484779"/>
              <a:ext cx="1531875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Projections from: Sep 2018</a:t>
              </a:r>
            </a:p>
          </p:txBody>
        </p:sp>
        <p:sp>
          <p:nvSpPr>
            <p:cNvPr id="112" name="tx111"/>
            <p:cNvSpPr/>
            <p:nvPr/>
          </p:nvSpPr>
          <p:spPr>
            <a:xfrm>
              <a:off x="990389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  <p:sp>
        <p:nvSpPr>
          <p:cNvPr id="113" name="tx55"/>
          <p:cNvSpPr/>
          <p:nvPr/>
        </p:nvSpPr>
        <p:spPr>
          <a:xfrm>
            <a:off x="5175650" y="2985881"/>
            <a:ext cx="3136428" cy="131167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103"/>
              </a:lnSpc>
              <a:spcBef>
                <a:spcPts val="0"/>
              </a:spcBef>
              <a:spcAft>
                <a:spcPts val="0"/>
              </a:spcAft>
            </a:pPr>
            <a:r>
              <a:rPr sz="1103" b="1" dirty="0">
                <a:solidFill>
                  <a:srgbClr val="103C62">
                    <a:alpha val="100000"/>
                  </a:srgbClr>
                </a:solidFill>
                <a:latin typeface="Arial"/>
                <a:cs typeface="Arial"/>
              </a:rPr>
              <a:t>Range of Projections represented by error bars</a:t>
            </a:r>
          </a:p>
        </p:txBody>
      </p:sp>
      <p:sp>
        <p:nvSpPr>
          <p:cNvPr id="114" name="tx56"/>
          <p:cNvSpPr/>
          <p:nvPr/>
        </p:nvSpPr>
        <p:spPr>
          <a:xfrm>
            <a:off x="5175650" y="3152334"/>
            <a:ext cx="2142498" cy="131167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103"/>
              </a:lnSpc>
              <a:spcBef>
                <a:spcPts val="0"/>
              </a:spcBef>
              <a:spcAft>
                <a:spcPts val="0"/>
              </a:spcAft>
            </a:pPr>
            <a:r>
              <a:rPr sz="1103" b="1" dirty="0">
                <a:solidFill>
                  <a:srgbClr val="2875A8">
                    <a:alpha val="100000"/>
                  </a:srgbClr>
                </a:solidFill>
                <a:latin typeface="Arial"/>
                <a:cs typeface="Arial"/>
              </a:rPr>
              <a:t>Central Tendency of Projections</a:t>
            </a:r>
          </a:p>
        </p:txBody>
      </p:sp>
      <p:sp>
        <p:nvSpPr>
          <p:cNvPr id="115" name="tx57"/>
          <p:cNvSpPr/>
          <p:nvPr/>
        </p:nvSpPr>
        <p:spPr>
          <a:xfrm>
            <a:off x="5175650" y="3318786"/>
            <a:ext cx="1451502" cy="131167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103"/>
              </a:lnSpc>
              <a:spcBef>
                <a:spcPts val="0"/>
              </a:spcBef>
              <a:spcAft>
                <a:spcPts val="0"/>
              </a:spcAft>
            </a:pPr>
            <a:r>
              <a:rPr sz="1103" b="1" dirty="0">
                <a:solidFill>
                  <a:srgbClr val="960909">
                    <a:alpha val="100000"/>
                  </a:srgbClr>
                </a:solidFill>
                <a:latin typeface="Arial"/>
                <a:cs typeface="Arial"/>
              </a:rPr>
              <a:t>Median of Projections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The unemployment rate is expected to reach 3.5 percent in 2019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884473" y="1240255"/>
              <a:ext cx="7651486" cy="2653192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884473" y="3893448"/>
              <a:ext cx="7651486" cy="0"/>
            </a:xfrm>
            <a:custGeom>
              <a:avLst/>
              <a:gdLst/>
              <a:ahLst/>
              <a:cxnLst/>
              <a:rect l="0" t="0" r="0" b="0"/>
              <a:pathLst>
                <a:path w="7651486">
                  <a:moveTo>
                    <a:pt x="0" y="0"/>
                  </a:moveTo>
                  <a:lnTo>
                    <a:pt x="7651486" y="0"/>
                  </a:lnTo>
                  <a:lnTo>
                    <a:pt x="765148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884473" y="3514420"/>
              <a:ext cx="7651486" cy="0"/>
            </a:xfrm>
            <a:custGeom>
              <a:avLst/>
              <a:gdLst/>
              <a:ahLst/>
              <a:cxnLst/>
              <a:rect l="0" t="0" r="0" b="0"/>
              <a:pathLst>
                <a:path w="7651486">
                  <a:moveTo>
                    <a:pt x="0" y="0"/>
                  </a:moveTo>
                  <a:lnTo>
                    <a:pt x="7651486" y="0"/>
                  </a:lnTo>
                  <a:lnTo>
                    <a:pt x="765148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884473" y="3135393"/>
              <a:ext cx="7651486" cy="0"/>
            </a:xfrm>
            <a:custGeom>
              <a:avLst/>
              <a:gdLst/>
              <a:ahLst/>
              <a:cxnLst/>
              <a:rect l="0" t="0" r="0" b="0"/>
              <a:pathLst>
                <a:path w="7651486">
                  <a:moveTo>
                    <a:pt x="0" y="0"/>
                  </a:moveTo>
                  <a:lnTo>
                    <a:pt x="7651486" y="0"/>
                  </a:lnTo>
                  <a:lnTo>
                    <a:pt x="765148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884473" y="2756365"/>
              <a:ext cx="7651486" cy="0"/>
            </a:xfrm>
            <a:custGeom>
              <a:avLst/>
              <a:gdLst/>
              <a:ahLst/>
              <a:cxnLst/>
              <a:rect l="0" t="0" r="0" b="0"/>
              <a:pathLst>
                <a:path w="7651486">
                  <a:moveTo>
                    <a:pt x="0" y="0"/>
                  </a:moveTo>
                  <a:lnTo>
                    <a:pt x="7651486" y="0"/>
                  </a:lnTo>
                  <a:lnTo>
                    <a:pt x="765148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884473" y="2377338"/>
              <a:ext cx="7651486" cy="0"/>
            </a:xfrm>
            <a:custGeom>
              <a:avLst/>
              <a:gdLst/>
              <a:ahLst/>
              <a:cxnLst/>
              <a:rect l="0" t="0" r="0" b="0"/>
              <a:pathLst>
                <a:path w="7651486">
                  <a:moveTo>
                    <a:pt x="0" y="0"/>
                  </a:moveTo>
                  <a:lnTo>
                    <a:pt x="7651486" y="0"/>
                  </a:lnTo>
                  <a:lnTo>
                    <a:pt x="765148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884473" y="1998310"/>
              <a:ext cx="7651486" cy="0"/>
            </a:xfrm>
            <a:custGeom>
              <a:avLst/>
              <a:gdLst/>
              <a:ahLst/>
              <a:cxnLst/>
              <a:rect l="0" t="0" r="0" b="0"/>
              <a:pathLst>
                <a:path w="7651486">
                  <a:moveTo>
                    <a:pt x="0" y="0"/>
                  </a:moveTo>
                  <a:lnTo>
                    <a:pt x="7651486" y="0"/>
                  </a:lnTo>
                  <a:lnTo>
                    <a:pt x="765148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884473" y="1619283"/>
              <a:ext cx="7651486" cy="0"/>
            </a:xfrm>
            <a:custGeom>
              <a:avLst/>
              <a:gdLst/>
              <a:ahLst/>
              <a:cxnLst/>
              <a:rect l="0" t="0" r="0" b="0"/>
              <a:pathLst>
                <a:path w="7651486">
                  <a:moveTo>
                    <a:pt x="0" y="0"/>
                  </a:moveTo>
                  <a:lnTo>
                    <a:pt x="7651486" y="0"/>
                  </a:lnTo>
                  <a:lnTo>
                    <a:pt x="765148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884473" y="1240255"/>
              <a:ext cx="7651486" cy="0"/>
            </a:xfrm>
            <a:custGeom>
              <a:avLst/>
              <a:gdLst/>
              <a:ahLst/>
              <a:cxnLst/>
              <a:rect l="0" t="0" r="0" b="0"/>
              <a:pathLst>
                <a:path w="7651486">
                  <a:moveTo>
                    <a:pt x="0" y="0"/>
                  </a:moveTo>
                  <a:lnTo>
                    <a:pt x="7651486" y="0"/>
                  </a:lnTo>
                  <a:lnTo>
                    <a:pt x="765148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l13"/>
            <p:cNvSpPr/>
            <p:nvPr/>
          </p:nvSpPr>
          <p:spPr>
            <a:xfrm>
              <a:off x="4803985" y="2453143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pl14"/>
            <p:cNvSpPr/>
            <p:nvPr/>
          </p:nvSpPr>
          <p:spPr>
            <a:xfrm>
              <a:off x="5085289" y="245314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l15"/>
            <p:cNvSpPr/>
            <p:nvPr/>
          </p:nvSpPr>
          <p:spPr>
            <a:xfrm>
              <a:off x="4803985" y="2453143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l16"/>
            <p:cNvSpPr/>
            <p:nvPr/>
          </p:nvSpPr>
          <p:spPr>
            <a:xfrm>
              <a:off x="5554130" y="2453143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l17"/>
            <p:cNvSpPr/>
            <p:nvPr/>
          </p:nvSpPr>
          <p:spPr>
            <a:xfrm>
              <a:off x="5835435" y="245314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l18"/>
            <p:cNvSpPr/>
            <p:nvPr/>
          </p:nvSpPr>
          <p:spPr>
            <a:xfrm>
              <a:off x="5554130" y="2453143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pl19"/>
            <p:cNvSpPr/>
            <p:nvPr/>
          </p:nvSpPr>
          <p:spPr>
            <a:xfrm>
              <a:off x="6304276" y="2377338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pl20"/>
            <p:cNvSpPr/>
            <p:nvPr/>
          </p:nvSpPr>
          <p:spPr>
            <a:xfrm>
              <a:off x="6585581" y="237733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pl21"/>
            <p:cNvSpPr/>
            <p:nvPr/>
          </p:nvSpPr>
          <p:spPr>
            <a:xfrm>
              <a:off x="6304276" y="2377338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pl22"/>
            <p:cNvSpPr/>
            <p:nvPr/>
          </p:nvSpPr>
          <p:spPr>
            <a:xfrm>
              <a:off x="7054422" y="2301532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" name="pl23"/>
            <p:cNvSpPr/>
            <p:nvPr/>
          </p:nvSpPr>
          <p:spPr>
            <a:xfrm>
              <a:off x="7335726" y="2301532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pl24"/>
            <p:cNvSpPr/>
            <p:nvPr/>
          </p:nvSpPr>
          <p:spPr>
            <a:xfrm>
              <a:off x="7054422" y="2301532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" name="pl25"/>
            <p:cNvSpPr/>
            <p:nvPr/>
          </p:nvSpPr>
          <p:spPr>
            <a:xfrm>
              <a:off x="7804567" y="2149921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" name="pl26"/>
            <p:cNvSpPr/>
            <p:nvPr/>
          </p:nvSpPr>
          <p:spPr>
            <a:xfrm>
              <a:off x="8085872" y="2149921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pl27"/>
            <p:cNvSpPr/>
            <p:nvPr/>
          </p:nvSpPr>
          <p:spPr>
            <a:xfrm>
              <a:off x="7804567" y="2149921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" name="pl28"/>
            <p:cNvSpPr/>
            <p:nvPr/>
          </p:nvSpPr>
          <p:spPr>
            <a:xfrm>
              <a:off x="4803985" y="2491046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pl29"/>
            <p:cNvSpPr/>
            <p:nvPr/>
          </p:nvSpPr>
          <p:spPr>
            <a:xfrm>
              <a:off x="5085289" y="2491046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pl30"/>
            <p:cNvSpPr/>
            <p:nvPr/>
          </p:nvSpPr>
          <p:spPr>
            <a:xfrm>
              <a:off x="4803985" y="2491046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pl31"/>
            <p:cNvSpPr/>
            <p:nvPr/>
          </p:nvSpPr>
          <p:spPr>
            <a:xfrm>
              <a:off x="5554130" y="2604754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l32"/>
            <p:cNvSpPr/>
            <p:nvPr/>
          </p:nvSpPr>
          <p:spPr>
            <a:xfrm>
              <a:off x="5835435" y="2604754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l33"/>
            <p:cNvSpPr/>
            <p:nvPr/>
          </p:nvSpPr>
          <p:spPr>
            <a:xfrm>
              <a:off x="5554130" y="2604754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l34"/>
            <p:cNvSpPr/>
            <p:nvPr/>
          </p:nvSpPr>
          <p:spPr>
            <a:xfrm>
              <a:off x="6304276" y="2642657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35"/>
            <p:cNvSpPr/>
            <p:nvPr/>
          </p:nvSpPr>
          <p:spPr>
            <a:xfrm>
              <a:off x="6585581" y="2642657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36"/>
            <p:cNvSpPr/>
            <p:nvPr/>
          </p:nvSpPr>
          <p:spPr>
            <a:xfrm>
              <a:off x="6304276" y="2642657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37"/>
            <p:cNvSpPr/>
            <p:nvPr/>
          </p:nvSpPr>
          <p:spPr>
            <a:xfrm>
              <a:off x="7054422" y="2604754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38"/>
            <p:cNvSpPr/>
            <p:nvPr/>
          </p:nvSpPr>
          <p:spPr>
            <a:xfrm>
              <a:off x="7335726" y="2604754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9"/>
            <p:cNvSpPr/>
            <p:nvPr/>
          </p:nvSpPr>
          <p:spPr>
            <a:xfrm>
              <a:off x="7054422" y="2604754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40"/>
            <p:cNvSpPr/>
            <p:nvPr/>
          </p:nvSpPr>
          <p:spPr>
            <a:xfrm>
              <a:off x="7804567" y="2377338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41"/>
            <p:cNvSpPr/>
            <p:nvPr/>
          </p:nvSpPr>
          <p:spPr>
            <a:xfrm>
              <a:off x="8085872" y="237733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42"/>
            <p:cNvSpPr/>
            <p:nvPr/>
          </p:nvSpPr>
          <p:spPr>
            <a:xfrm>
              <a:off x="7804567" y="2377338"/>
              <a:ext cx="562609" cy="0"/>
            </a:xfrm>
            <a:custGeom>
              <a:avLst/>
              <a:gdLst/>
              <a:ahLst/>
              <a:cxnLst/>
              <a:rect l="0" t="0" r="0" b="0"/>
              <a:pathLst>
                <a:path w="562609">
                  <a:moveTo>
                    <a:pt x="0" y="0"/>
                  </a:moveTo>
                  <a:lnTo>
                    <a:pt x="562609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43"/>
            <p:cNvSpPr/>
            <p:nvPr/>
          </p:nvSpPr>
          <p:spPr>
            <a:xfrm>
              <a:off x="5085289" y="2453143"/>
              <a:ext cx="0" cy="37902"/>
            </a:xfrm>
            <a:custGeom>
              <a:avLst/>
              <a:gdLst/>
              <a:ahLst/>
              <a:cxnLst/>
              <a:rect l="0" t="0" r="0" b="0"/>
              <a:pathLst>
                <a:path h="37902">
                  <a:moveTo>
                    <a:pt x="0" y="37902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44"/>
            <p:cNvSpPr/>
            <p:nvPr/>
          </p:nvSpPr>
          <p:spPr>
            <a:xfrm>
              <a:off x="5085289" y="2491046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g45"/>
            <p:cNvSpPr/>
            <p:nvPr/>
          </p:nvSpPr>
          <p:spPr>
            <a:xfrm>
              <a:off x="4747724" y="2491046"/>
              <a:ext cx="675131" cy="0"/>
            </a:xfrm>
            <a:custGeom>
              <a:avLst/>
              <a:gdLst/>
              <a:ahLst/>
              <a:cxnLst/>
              <a:rect l="0" t="0" r="0" b="0"/>
              <a:pathLst>
                <a:path w="675131">
                  <a:moveTo>
                    <a:pt x="0" y="0"/>
                  </a:moveTo>
                  <a:lnTo>
                    <a:pt x="675131" y="0"/>
                  </a:lnTo>
                  <a:close/>
                </a:path>
              </a:pathLst>
            </a:custGeom>
            <a:solidFill>
              <a:srgbClr val="2875A8">
                <a:alpha val="60000"/>
              </a:srgbClr>
            </a:solidFill>
            <a:ln w="13550" cap="rnd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pl46"/>
            <p:cNvSpPr/>
            <p:nvPr/>
          </p:nvSpPr>
          <p:spPr>
            <a:xfrm>
              <a:off x="4747724" y="2491046"/>
              <a:ext cx="675131" cy="0"/>
            </a:xfrm>
            <a:custGeom>
              <a:avLst/>
              <a:gdLst/>
              <a:ahLst/>
              <a:cxnLst/>
              <a:rect l="0" t="0" r="0" b="0"/>
              <a:pathLst>
                <a:path w="675131">
                  <a:moveTo>
                    <a:pt x="0" y="0"/>
                  </a:moveTo>
                  <a:lnTo>
                    <a:pt x="675131" y="0"/>
                  </a:lnTo>
                </a:path>
              </a:pathLst>
            </a:custGeom>
            <a:ln w="27101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pl47"/>
            <p:cNvSpPr/>
            <p:nvPr/>
          </p:nvSpPr>
          <p:spPr>
            <a:xfrm>
              <a:off x="5835435" y="2453143"/>
              <a:ext cx="0" cy="75805"/>
            </a:xfrm>
            <a:custGeom>
              <a:avLst/>
              <a:gdLst/>
              <a:ahLst/>
              <a:cxnLst/>
              <a:rect l="0" t="0" r="0" b="0"/>
              <a:pathLst>
                <a:path h="75805">
                  <a:moveTo>
                    <a:pt x="0" y="75805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pl48"/>
            <p:cNvSpPr/>
            <p:nvPr/>
          </p:nvSpPr>
          <p:spPr>
            <a:xfrm>
              <a:off x="5835435" y="2604754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" name="pg49"/>
            <p:cNvSpPr/>
            <p:nvPr/>
          </p:nvSpPr>
          <p:spPr>
            <a:xfrm>
              <a:off x="5497869" y="2528949"/>
              <a:ext cx="675131" cy="75805"/>
            </a:xfrm>
            <a:custGeom>
              <a:avLst/>
              <a:gdLst/>
              <a:ahLst/>
              <a:cxnLst/>
              <a:rect l="0" t="0" r="0" b="0"/>
              <a:pathLst>
                <a:path w="675131" h="75805">
                  <a:moveTo>
                    <a:pt x="0" y="0"/>
                  </a:moveTo>
                  <a:lnTo>
                    <a:pt x="0" y="75805"/>
                  </a:lnTo>
                  <a:lnTo>
                    <a:pt x="675131" y="75805"/>
                  </a:lnTo>
                  <a:lnTo>
                    <a:pt x="675131" y="0"/>
                  </a:lnTo>
                  <a:close/>
                </a:path>
              </a:pathLst>
            </a:custGeom>
            <a:solidFill>
              <a:srgbClr val="2875A8">
                <a:alpha val="60000"/>
              </a:srgbClr>
            </a:solidFill>
            <a:ln w="13550" cap="rnd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" name="pl50"/>
            <p:cNvSpPr/>
            <p:nvPr/>
          </p:nvSpPr>
          <p:spPr>
            <a:xfrm>
              <a:off x="5497869" y="2566851"/>
              <a:ext cx="675131" cy="0"/>
            </a:xfrm>
            <a:custGeom>
              <a:avLst/>
              <a:gdLst/>
              <a:ahLst/>
              <a:cxnLst/>
              <a:rect l="0" t="0" r="0" b="0"/>
              <a:pathLst>
                <a:path w="675131">
                  <a:moveTo>
                    <a:pt x="0" y="0"/>
                  </a:moveTo>
                  <a:lnTo>
                    <a:pt x="675131" y="0"/>
                  </a:lnTo>
                </a:path>
              </a:pathLst>
            </a:custGeom>
            <a:ln w="27101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" name="pl51"/>
            <p:cNvSpPr/>
            <p:nvPr/>
          </p:nvSpPr>
          <p:spPr>
            <a:xfrm>
              <a:off x="6585581" y="2377338"/>
              <a:ext cx="0" cy="75805"/>
            </a:xfrm>
            <a:custGeom>
              <a:avLst/>
              <a:gdLst/>
              <a:ahLst/>
              <a:cxnLst/>
              <a:rect l="0" t="0" r="0" b="0"/>
              <a:pathLst>
                <a:path h="75805">
                  <a:moveTo>
                    <a:pt x="0" y="75805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" name="pl52"/>
            <p:cNvSpPr/>
            <p:nvPr/>
          </p:nvSpPr>
          <p:spPr>
            <a:xfrm>
              <a:off x="6585581" y="2604754"/>
              <a:ext cx="0" cy="37902"/>
            </a:xfrm>
            <a:custGeom>
              <a:avLst/>
              <a:gdLst/>
              <a:ahLst/>
              <a:cxnLst/>
              <a:rect l="0" t="0" r="0" b="0"/>
              <a:pathLst>
                <a:path h="37902">
                  <a:moveTo>
                    <a:pt x="0" y="0"/>
                  </a:moveTo>
                  <a:lnTo>
                    <a:pt x="0" y="37902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" name="pg53"/>
            <p:cNvSpPr/>
            <p:nvPr/>
          </p:nvSpPr>
          <p:spPr>
            <a:xfrm>
              <a:off x="6248015" y="2453143"/>
              <a:ext cx="675131" cy="151610"/>
            </a:xfrm>
            <a:custGeom>
              <a:avLst/>
              <a:gdLst/>
              <a:ahLst/>
              <a:cxnLst/>
              <a:rect l="0" t="0" r="0" b="0"/>
              <a:pathLst>
                <a:path w="675131" h="151610">
                  <a:moveTo>
                    <a:pt x="0" y="0"/>
                  </a:moveTo>
                  <a:lnTo>
                    <a:pt x="0" y="151610"/>
                  </a:lnTo>
                  <a:lnTo>
                    <a:pt x="675131" y="151610"/>
                  </a:lnTo>
                  <a:lnTo>
                    <a:pt x="675131" y="0"/>
                  </a:lnTo>
                  <a:close/>
                </a:path>
              </a:pathLst>
            </a:custGeom>
            <a:solidFill>
              <a:srgbClr val="2875A8">
                <a:alpha val="60000"/>
              </a:srgbClr>
            </a:solidFill>
            <a:ln w="13550" cap="rnd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" name="pl54"/>
            <p:cNvSpPr/>
            <p:nvPr/>
          </p:nvSpPr>
          <p:spPr>
            <a:xfrm>
              <a:off x="6248015" y="2566851"/>
              <a:ext cx="675131" cy="0"/>
            </a:xfrm>
            <a:custGeom>
              <a:avLst/>
              <a:gdLst/>
              <a:ahLst/>
              <a:cxnLst/>
              <a:rect l="0" t="0" r="0" b="0"/>
              <a:pathLst>
                <a:path w="675131">
                  <a:moveTo>
                    <a:pt x="0" y="0"/>
                  </a:moveTo>
                  <a:lnTo>
                    <a:pt x="675131" y="0"/>
                  </a:lnTo>
                </a:path>
              </a:pathLst>
            </a:custGeom>
            <a:ln w="27101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" name="pl55"/>
            <p:cNvSpPr/>
            <p:nvPr/>
          </p:nvSpPr>
          <p:spPr>
            <a:xfrm>
              <a:off x="7335726" y="2301532"/>
              <a:ext cx="0" cy="75805"/>
            </a:xfrm>
            <a:custGeom>
              <a:avLst/>
              <a:gdLst/>
              <a:ahLst/>
              <a:cxnLst/>
              <a:rect l="0" t="0" r="0" b="0"/>
              <a:pathLst>
                <a:path h="75805">
                  <a:moveTo>
                    <a:pt x="0" y="75805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" name="pl56"/>
            <p:cNvSpPr/>
            <p:nvPr/>
          </p:nvSpPr>
          <p:spPr>
            <a:xfrm>
              <a:off x="7335726" y="2566851"/>
              <a:ext cx="0" cy="37902"/>
            </a:xfrm>
            <a:custGeom>
              <a:avLst/>
              <a:gdLst/>
              <a:ahLst/>
              <a:cxnLst/>
              <a:rect l="0" t="0" r="0" b="0"/>
              <a:pathLst>
                <a:path h="37902">
                  <a:moveTo>
                    <a:pt x="0" y="0"/>
                  </a:moveTo>
                  <a:lnTo>
                    <a:pt x="0" y="37902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" name="pg57"/>
            <p:cNvSpPr/>
            <p:nvPr/>
          </p:nvSpPr>
          <p:spPr>
            <a:xfrm>
              <a:off x="6998161" y="2377338"/>
              <a:ext cx="675131" cy="189513"/>
            </a:xfrm>
            <a:custGeom>
              <a:avLst/>
              <a:gdLst/>
              <a:ahLst/>
              <a:cxnLst/>
              <a:rect l="0" t="0" r="0" b="0"/>
              <a:pathLst>
                <a:path w="675131" h="189513">
                  <a:moveTo>
                    <a:pt x="0" y="0"/>
                  </a:moveTo>
                  <a:lnTo>
                    <a:pt x="0" y="189513"/>
                  </a:lnTo>
                  <a:lnTo>
                    <a:pt x="675131" y="189513"/>
                  </a:lnTo>
                  <a:lnTo>
                    <a:pt x="675131" y="0"/>
                  </a:lnTo>
                  <a:close/>
                </a:path>
              </a:pathLst>
            </a:custGeom>
            <a:solidFill>
              <a:srgbClr val="2875A8">
                <a:alpha val="60000"/>
              </a:srgbClr>
            </a:solidFill>
            <a:ln w="13550" cap="rnd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" name="pl58"/>
            <p:cNvSpPr/>
            <p:nvPr/>
          </p:nvSpPr>
          <p:spPr>
            <a:xfrm>
              <a:off x="6998161" y="2491046"/>
              <a:ext cx="675131" cy="0"/>
            </a:xfrm>
            <a:custGeom>
              <a:avLst/>
              <a:gdLst/>
              <a:ahLst/>
              <a:cxnLst/>
              <a:rect l="0" t="0" r="0" b="0"/>
              <a:pathLst>
                <a:path w="675131">
                  <a:moveTo>
                    <a:pt x="0" y="0"/>
                  </a:moveTo>
                  <a:lnTo>
                    <a:pt x="675131" y="0"/>
                  </a:lnTo>
                </a:path>
              </a:pathLst>
            </a:custGeom>
            <a:ln w="27101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" name="pl59"/>
            <p:cNvSpPr/>
            <p:nvPr/>
          </p:nvSpPr>
          <p:spPr>
            <a:xfrm>
              <a:off x="8085872" y="2149921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" name="pl60"/>
            <p:cNvSpPr/>
            <p:nvPr/>
          </p:nvSpPr>
          <p:spPr>
            <a:xfrm>
              <a:off x="8085872" y="2263629"/>
              <a:ext cx="0" cy="113708"/>
            </a:xfrm>
            <a:custGeom>
              <a:avLst/>
              <a:gdLst/>
              <a:ahLst/>
              <a:cxnLst/>
              <a:rect l="0" t="0" r="0" b="0"/>
              <a:pathLst>
                <a:path h="113708">
                  <a:moveTo>
                    <a:pt x="0" y="0"/>
                  </a:moveTo>
                  <a:lnTo>
                    <a:pt x="0" y="113708"/>
                  </a:lnTo>
                </a:path>
              </a:pathLst>
            </a:custGeom>
            <a:ln w="13550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" name="pg61"/>
            <p:cNvSpPr/>
            <p:nvPr/>
          </p:nvSpPr>
          <p:spPr>
            <a:xfrm>
              <a:off x="7748306" y="2149921"/>
              <a:ext cx="675131" cy="113708"/>
            </a:xfrm>
            <a:custGeom>
              <a:avLst/>
              <a:gdLst/>
              <a:ahLst/>
              <a:cxnLst/>
              <a:rect l="0" t="0" r="0" b="0"/>
              <a:pathLst>
                <a:path w="675131" h="113708">
                  <a:moveTo>
                    <a:pt x="0" y="0"/>
                  </a:moveTo>
                  <a:lnTo>
                    <a:pt x="0" y="113708"/>
                  </a:lnTo>
                  <a:lnTo>
                    <a:pt x="675131" y="113708"/>
                  </a:lnTo>
                  <a:lnTo>
                    <a:pt x="675131" y="0"/>
                  </a:lnTo>
                  <a:close/>
                </a:path>
              </a:pathLst>
            </a:custGeom>
            <a:solidFill>
              <a:srgbClr val="2875A8">
                <a:alpha val="60000"/>
              </a:srgbClr>
            </a:solidFill>
            <a:ln w="13550" cap="rnd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" name="pl62"/>
            <p:cNvSpPr/>
            <p:nvPr/>
          </p:nvSpPr>
          <p:spPr>
            <a:xfrm>
              <a:off x="7748306" y="2187824"/>
              <a:ext cx="675131" cy="0"/>
            </a:xfrm>
            <a:custGeom>
              <a:avLst/>
              <a:gdLst/>
              <a:ahLst/>
              <a:cxnLst/>
              <a:rect l="0" t="0" r="0" b="0"/>
              <a:pathLst>
                <a:path w="675131">
                  <a:moveTo>
                    <a:pt x="0" y="0"/>
                  </a:moveTo>
                  <a:lnTo>
                    <a:pt x="675131" y="0"/>
                  </a:lnTo>
                </a:path>
              </a:pathLst>
            </a:custGeom>
            <a:ln w="27101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" name="pt63"/>
            <p:cNvSpPr/>
            <p:nvPr/>
          </p:nvSpPr>
          <p:spPr>
            <a:xfrm>
              <a:off x="5037120" y="2442877"/>
              <a:ext cx="96337" cy="9633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90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" name="pt64"/>
            <p:cNvSpPr/>
            <p:nvPr/>
          </p:nvSpPr>
          <p:spPr>
            <a:xfrm>
              <a:off x="5787266" y="2518683"/>
              <a:ext cx="96337" cy="9633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90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" name="pt65"/>
            <p:cNvSpPr/>
            <p:nvPr/>
          </p:nvSpPr>
          <p:spPr>
            <a:xfrm>
              <a:off x="6537412" y="2518683"/>
              <a:ext cx="96337" cy="9633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90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" name="pt66"/>
            <p:cNvSpPr/>
            <p:nvPr/>
          </p:nvSpPr>
          <p:spPr>
            <a:xfrm>
              <a:off x="7287558" y="2442877"/>
              <a:ext cx="96337" cy="9633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90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" name="pt67"/>
            <p:cNvSpPr/>
            <p:nvPr/>
          </p:nvSpPr>
          <p:spPr>
            <a:xfrm>
              <a:off x="8037703" y="2139655"/>
              <a:ext cx="96337" cy="96337"/>
            </a:xfrm>
            <a:prstGeom prst="ellipse">
              <a:avLst/>
            </a:prstGeom>
            <a:solidFill>
              <a:srgbClr val="960909">
                <a:alpha val="100000"/>
              </a:srgbClr>
            </a:solidFill>
            <a:ln w="9000" cap="rnd">
              <a:solidFill>
                <a:srgbClr val="960909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" name="pl71"/>
            <p:cNvSpPr/>
            <p:nvPr/>
          </p:nvSpPr>
          <p:spPr>
            <a:xfrm>
              <a:off x="1334561" y="1265524"/>
              <a:ext cx="3000582" cy="1073911"/>
            </a:xfrm>
            <a:custGeom>
              <a:avLst/>
              <a:gdLst/>
              <a:ahLst/>
              <a:cxnLst/>
              <a:rect l="0" t="0" r="0" b="0"/>
              <a:pathLst>
                <a:path w="3000582" h="1073911">
                  <a:moveTo>
                    <a:pt x="0" y="0"/>
                  </a:moveTo>
                  <a:lnTo>
                    <a:pt x="750145" y="467467"/>
                  </a:lnTo>
                  <a:lnTo>
                    <a:pt x="1500291" y="732786"/>
                  </a:lnTo>
                  <a:lnTo>
                    <a:pt x="2250437" y="833860"/>
                  </a:lnTo>
                  <a:lnTo>
                    <a:pt x="3000582" y="1073911"/>
                  </a:lnTo>
                </a:path>
              </a:pathLst>
            </a:custGeom>
            <a:ln w="25746" cap="flat">
              <a:solidFill>
                <a:srgbClr val="103C6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" name="tx72"/>
            <p:cNvSpPr/>
            <p:nvPr/>
          </p:nvSpPr>
          <p:spPr>
            <a:xfrm>
              <a:off x="1409364" y="2206775"/>
              <a:ext cx="1350683" cy="1293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3" b="1" dirty="0">
                  <a:solidFill>
                    <a:srgbClr val="103C62">
                      <a:alpha val="100000"/>
                    </a:srgbClr>
                  </a:solidFill>
                  <a:latin typeface="Arial"/>
                  <a:cs typeface="Arial"/>
                </a:rPr>
                <a:t>Unemployment Rate</a:t>
              </a:r>
            </a:p>
          </p:txBody>
        </p:sp>
        <p:sp>
          <p:nvSpPr>
            <p:cNvPr id="74" name="pl73"/>
            <p:cNvSpPr/>
            <p:nvPr/>
          </p:nvSpPr>
          <p:spPr>
            <a:xfrm>
              <a:off x="884473" y="1240255"/>
              <a:ext cx="0" cy="2653192"/>
            </a:xfrm>
            <a:custGeom>
              <a:avLst/>
              <a:gdLst/>
              <a:ahLst/>
              <a:cxnLst/>
              <a:rect l="0" t="0" r="0" b="0"/>
              <a:pathLst>
                <a:path h="2653192">
                  <a:moveTo>
                    <a:pt x="0" y="2653192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" name="tx74"/>
            <p:cNvSpPr/>
            <p:nvPr/>
          </p:nvSpPr>
          <p:spPr>
            <a:xfrm>
              <a:off x="759316" y="3846021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76" name="tx75"/>
            <p:cNvSpPr/>
            <p:nvPr/>
          </p:nvSpPr>
          <p:spPr>
            <a:xfrm>
              <a:off x="759316" y="3468581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77" name="tx76"/>
            <p:cNvSpPr/>
            <p:nvPr/>
          </p:nvSpPr>
          <p:spPr>
            <a:xfrm>
              <a:off x="759316" y="3089554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78" name="tx77"/>
            <p:cNvSpPr/>
            <p:nvPr/>
          </p:nvSpPr>
          <p:spPr>
            <a:xfrm>
              <a:off x="759316" y="2708939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</a:t>
              </a:r>
            </a:p>
          </p:txBody>
        </p:sp>
        <p:sp>
          <p:nvSpPr>
            <p:cNvPr id="79" name="tx78"/>
            <p:cNvSpPr/>
            <p:nvPr/>
          </p:nvSpPr>
          <p:spPr>
            <a:xfrm>
              <a:off x="759316" y="2331896"/>
              <a:ext cx="70631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</a:t>
              </a:r>
            </a:p>
          </p:txBody>
        </p:sp>
        <p:sp>
          <p:nvSpPr>
            <p:cNvPr id="80" name="tx79"/>
            <p:cNvSpPr/>
            <p:nvPr/>
          </p:nvSpPr>
          <p:spPr>
            <a:xfrm>
              <a:off x="759316" y="1952471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81" name="tx80"/>
            <p:cNvSpPr/>
            <p:nvPr/>
          </p:nvSpPr>
          <p:spPr>
            <a:xfrm>
              <a:off x="759316" y="1571856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6</a:t>
              </a:r>
            </a:p>
          </p:txBody>
        </p:sp>
        <p:sp>
          <p:nvSpPr>
            <p:cNvPr id="82" name="tx81"/>
            <p:cNvSpPr/>
            <p:nvPr/>
          </p:nvSpPr>
          <p:spPr>
            <a:xfrm>
              <a:off x="759316" y="1196004"/>
              <a:ext cx="70631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7</a:t>
              </a:r>
            </a:p>
          </p:txBody>
        </p:sp>
        <p:sp>
          <p:nvSpPr>
            <p:cNvPr id="83" name="pl82"/>
            <p:cNvSpPr/>
            <p:nvPr/>
          </p:nvSpPr>
          <p:spPr>
            <a:xfrm>
              <a:off x="884473" y="3893448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" name="pl83"/>
            <p:cNvSpPr/>
            <p:nvPr/>
          </p:nvSpPr>
          <p:spPr>
            <a:xfrm>
              <a:off x="884473" y="3514420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" name="pl84"/>
            <p:cNvSpPr/>
            <p:nvPr/>
          </p:nvSpPr>
          <p:spPr>
            <a:xfrm>
              <a:off x="884473" y="3135393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" name="pl85"/>
            <p:cNvSpPr/>
            <p:nvPr/>
          </p:nvSpPr>
          <p:spPr>
            <a:xfrm>
              <a:off x="884473" y="2756365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7" name="pl86"/>
            <p:cNvSpPr/>
            <p:nvPr/>
          </p:nvSpPr>
          <p:spPr>
            <a:xfrm>
              <a:off x="884473" y="2377338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8" name="pl87"/>
            <p:cNvSpPr/>
            <p:nvPr/>
          </p:nvSpPr>
          <p:spPr>
            <a:xfrm>
              <a:off x="884473" y="1998310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9" name="pl88"/>
            <p:cNvSpPr/>
            <p:nvPr/>
          </p:nvSpPr>
          <p:spPr>
            <a:xfrm>
              <a:off x="884473" y="1619283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0" name="pl89"/>
            <p:cNvSpPr/>
            <p:nvPr/>
          </p:nvSpPr>
          <p:spPr>
            <a:xfrm>
              <a:off x="884473" y="1240255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1" name="pl90"/>
            <p:cNvSpPr/>
            <p:nvPr/>
          </p:nvSpPr>
          <p:spPr>
            <a:xfrm>
              <a:off x="884473" y="3893448"/>
              <a:ext cx="7651486" cy="0"/>
            </a:xfrm>
            <a:custGeom>
              <a:avLst/>
              <a:gdLst/>
              <a:ahLst/>
              <a:cxnLst/>
              <a:rect l="0" t="0" r="0" b="0"/>
              <a:pathLst>
                <a:path w="7651486">
                  <a:moveTo>
                    <a:pt x="0" y="0"/>
                  </a:moveTo>
                  <a:lnTo>
                    <a:pt x="7651486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2" name="pl91"/>
            <p:cNvSpPr/>
            <p:nvPr/>
          </p:nvSpPr>
          <p:spPr>
            <a:xfrm>
              <a:off x="1334561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3" name="pl92"/>
            <p:cNvSpPr/>
            <p:nvPr/>
          </p:nvSpPr>
          <p:spPr>
            <a:xfrm>
              <a:off x="2084706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4" name="pl93"/>
            <p:cNvSpPr/>
            <p:nvPr/>
          </p:nvSpPr>
          <p:spPr>
            <a:xfrm>
              <a:off x="2834852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5" name="pl94"/>
            <p:cNvSpPr/>
            <p:nvPr/>
          </p:nvSpPr>
          <p:spPr>
            <a:xfrm>
              <a:off x="3584998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6" name="pl95"/>
            <p:cNvSpPr/>
            <p:nvPr/>
          </p:nvSpPr>
          <p:spPr>
            <a:xfrm>
              <a:off x="4335143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7" name="pl96"/>
            <p:cNvSpPr/>
            <p:nvPr/>
          </p:nvSpPr>
          <p:spPr>
            <a:xfrm>
              <a:off x="5085289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8" name="pl97"/>
            <p:cNvSpPr/>
            <p:nvPr/>
          </p:nvSpPr>
          <p:spPr>
            <a:xfrm>
              <a:off x="5835435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9" name="pl98"/>
            <p:cNvSpPr/>
            <p:nvPr/>
          </p:nvSpPr>
          <p:spPr>
            <a:xfrm>
              <a:off x="6585581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0" name="pl99"/>
            <p:cNvSpPr/>
            <p:nvPr/>
          </p:nvSpPr>
          <p:spPr>
            <a:xfrm>
              <a:off x="7335726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1" name="pl100"/>
            <p:cNvSpPr/>
            <p:nvPr/>
          </p:nvSpPr>
          <p:spPr>
            <a:xfrm>
              <a:off x="8085872" y="382144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2" name="tx101"/>
            <p:cNvSpPr/>
            <p:nvPr/>
          </p:nvSpPr>
          <p:spPr>
            <a:xfrm>
              <a:off x="1193298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2013</a:t>
              </a:r>
            </a:p>
          </p:txBody>
        </p:sp>
        <p:sp>
          <p:nvSpPr>
            <p:cNvPr id="103" name="tx102"/>
            <p:cNvSpPr/>
            <p:nvPr/>
          </p:nvSpPr>
          <p:spPr>
            <a:xfrm>
              <a:off x="1943444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2014</a:t>
              </a:r>
            </a:p>
          </p:txBody>
        </p:sp>
        <p:sp>
          <p:nvSpPr>
            <p:cNvPr id="104" name="tx103"/>
            <p:cNvSpPr/>
            <p:nvPr/>
          </p:nvSpPr>
          <p:spPr>
            <a:xfrm>
              <a:off x="2693589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2015</a:t>
              </a:r>
            </a:p>
          </p:txBody>
        </p:sp>
        <p:sp>
          <p:nvSpPr>
            <p:cNvPr id="105" name="tx104"/>
            <p:cNvSpPr/>
            <p:nvPr/>
          </p:nvSpPr>
          <p:spPr>
            <a:xfrm>
              <a:off x="3443735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2016</a:t>
              </a:r>
            </a:p>
          </p:txBody>
        </p:sp>
        <p:sp>
          <p:nvSpPr>
            <p:cNvPr id="106" name="tx105"/>
            <p:cNvSpPr/>
            <p:nvPr/>
          </p:nvSpPr>
          <p:spPr>
            <a:xfrm>
              <a:off x="4193881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2017</a:t>
              </a:r>
            </a:p>
          </p:txBody>
        </p:sp>
        <p:sp>
          <p:nvSpPr>
            <p:cNvPr id="107" name="tx106"/>
            <p:cNvSpPr/>
            <p:nvPr/>
          </p:nvSpPr>
          <p:spPr>
            <a:xfrm>
              <a:off x="4944026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2018</a:t>
              </a:r>
            </a:p>
          </p:txBody>
        </p:sp>
        <p:sp>
          <p:nvSpPr>
            <p:cNvPr id="108" name="tx107"/>
            <p:cNvSpPr/>
            <p:nvPr/>
          </p:nvSpPr>
          <p:spPr>
            <a:xfrm>
              <a:off x="5694172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2019</a:t>
              </a:r>
            </a:p>
          </p:txBody>
        </p:sp>
        <p:sp>
          <p:nvSpPr>
            <p:cNvPr id="109" name="tx108"/>
            <p:cNvSpPr/>
            <p:nvPr/>
          </p:nvSpPr>
          <p:spPr>
            <a:xfrm>
              <a:off x="6444318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2020</a:t>
              </a:r>
            </a:p>
          </p:txBody>
        </p:sp>
        <p:sp>
          <p:nvSpPr>
            <p:cNvPr id="110" name="tx109"/>
            <p:cNvSpPr/>
            <p:nvPr/>
          </p:nvSpPr>
          <p:spPr>
            <a:xfrm>
              <a:off x="7194464" y="3971294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2021</a:t>
              </a:r>
            </a:p>
          </p:txBody>
        </p:sp>
        <p:sp>
          <p:nvSpPr>
            <p:cNvPr id="111" name="tx110"/>
            <p:cNvSpPr/>
            <p:nvPr/>
          </p:nvSpPr>
          <p:spPr>
            <a:xfrm>
              <a:off x="7835190" y="3946489"/>
              <a:ext cx="501364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Long run</a:t>
              </a:r>
            </a:p>
          </p:txBody>
        </p:sp>
        <p:sp>
          <p:nvSpPr>
            <p:cNvPr id="112" name="tx111"/>
            <p:cNvSpPr/>
            <p:nvPr/>
          </p:nvSpPr>
          <p:spPr>
            <a:xfrm rot="-5400000">
              <a:off x="-337084" y="2508015"/>
              <a:ext cx="1757784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Year-over-year percent change</a:t>
              </a:r>
            </a:p>
          </p:txBody>
        </p:sp>
        <p:sp>
          <p:nvSpPr>
            <p:cNvPr id="113" name="tx112"/>
            <p:cNvSpPr/>
            <p:nvPr/>
          </p:nvSpPr>
          <p:spPr>
            <a:xfrm>
              <a:off x="884473" y="1058364"/>
              <a:ext cx="2138102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Actual Growth and SEP projections</a:t>
              </a:r>
            </a:p>
          </p:txBody>
        </p:sp>
        <p:sp>
          <p:nvSpPr>
            <p:cNvPr id="114" name="tx113"/>
            <p:cNvSpPr/>
            <p:nvPr/>
          </p:nvSpPr>
          <p:spPr>
            <a:xfrm>
              <a:off x="884473" y="828014"/>
              <a:ext cx="2836738" cy="1430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FOMC Unemployment Rate Projections</a:t>
              </a:r>
            </a:p>
          </p:txBody>
        </p:sp>
        <p:sp>
          <p:nvSpPr>
            <p:cNvPr id="115" name="tx114"/>
            <p:cNvSpPr/>
            <p:nvPr/>
          </p:nvSpPr>
          <p:spPr>
            <a:xfrm>
              <a:off x="884473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116" name="tx115"/>
            <p:cNvSpPr/>
            <p:nvPr/>
          </p:nvSpPr>
          <p:spPr>
            <a:xfrm>
              <a:off x="884473" y="4347619"/>
              <a:ext cx="4701294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Sources: Bureau of Labor Statistics and Federal Reserve Board via Haver Analytics</a:t>
              </a:r>
            </a:p>
          </p:txBody>
        </p:sp>
        <p:sp>
          <p:nvSpPr>
            <p:cNvPr id="117" name="tx116"/>
            <p:cNvSpPr/>
            <p:nvPr/>
          </p:nvSpPr>
          <p:spPr>
            <a:xfrm>
              <a:off x="884473" y="4484779"/>
              <a:ext cx="1531875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Projections from: Sep 2018</a:t>
              </a:r>
            </a:p>
          </p:txBody>
        </p:sp>
        <p:sp>
          <p:nvSpPr>
            <p:cNvPr id="118" name="tx117"/>
            <p:cNvSpPr/>
            <p:nvPr/>
          </p:nvSpPr>
          <p:spPr>
            <a:xfrm>
              <a:off x="884473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  <p:sp>
        <p:nvSpPr>
          <p:cNvPr id="119" name="tx55"/>
          <p:cNvSpPr/>
          <p:nvPr/>
        </p:nvSpPr>
        <p:spPr>
          <a:xfrm>
            <a:off x="5175650" y="2985881"/>
            <a:ext cx="3136428" cy="131167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103"/>
              </a:lnSpc>
              <a:spcBef>
                <a:spcPts val="0"/>
              </a:spcBef>
              <a:spcAft>
                <a:spcPts val="0"/>
              </a:spcAft>
            </a:pPr>
            <a:r>
              <a:rPr sz="1103" b="1" dirty="0">
                <a:solidFill>
                  <a:srgbClr val="103C62">
                    <a:alpha val="100000"/>
                  </a:srgbClr>
                </a:solidFill>
                <a:latin typeface="Arial"/>
                <a:cs typeface="Arial"/>
              </a:rPr>
              <a:t>Range of Projections represented by error bars</a:t>
            </a:r>
          </a:p>
        </p:txBody>
      </p:sp>
      <p:sp>
        <p:nvSpPr>
          <p:cNvPr id="120" name="tx56"/>
          <p:cNvSpPr/>
          <p:nvPr/>
        </p:nvSpPr>
        <p:spPr>
          <a:xfrm>
            <a:off x="5175650" y="3152334"/>
            <a:ext cx="2142498" cy="131167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103"/>
              </a:lnSpc>
              <a:spcBef>
                <a:spcPts val="0"/>
              </a:spcBef>
              <a:spcAft>
                <a:spcPts val="0"/>
              </a:spcAft>
            </a:pPr>
            <a:r>
              <a:rPr sz="1103" b="1" dirty="0">
                <a:solidFill>
                  <a:srgbClr val="2875A8">
                    <a:alpha val="100000"/>
                  </a:srgbClr>
                </a:solidFill>
                <a:latin typeface="Arial"/>
                <a:cs typeface="Arial"/>
              </a:rPr>
              <a:t>Central Tendency of Projections</a:t>
            </a:r>
          </a:p>
        </p:txBody>
      </p:sp>
      <p:sp>
        <p:nvSpPr>
          <p:cNvPr id="121" name="tx57"/>
          <p:cNvSpPr/>
          <p:nvPr/>
        </p:nvSpPr>
        <p:spPr>
          <a:xfrm>
            <a:off x="5175650" y="3318786"/>
            <a:ext cx="1451502" cy="131167"/>
          </a:xfrm>
          <a:prstGeom prst="rect">
            <a:avLst/>
          </a:prstGeom>
          <a:noFill/>
        </p:spPr>
        <p:txBody>
          <a:bodyPr wrap="none" lIns="0" tIns="0" rIns="0" bIns="0" anchor="ctr" anchorCtr="1"/>
          <a:lstStyle/>
          <a:p>
            <a:pPr marL="0" marR="0" indent="0" algn="l">
              <a:lnSpc>
                <a:spcPts val="1103"/>
              </a:lnSpc>
              <a:spcBef>
                <a:spcPts val="0"/>
              </a:spcBef>
              <a:spcAft>
                <a:spcPts val="0"/>
              </a:spcAft>
            </a:pPr>
            <a:r>
              <a:rPr sz="1103" b="1" dirty="0">
                <a:solidFill>
                  <a:srgbClr val="960909">
                    <a:alpha val="100000"/>
                  </a:srgbClr>
                </a:solidFill>
                <a:latin typeface="Arial"/>
                <a:cs typeface="Arial"/>
              </a:rPr>
              <a:t>Median of Projections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The majority of FOMC members expect one more rate increase in 2018 and further increases in 2019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990389" y="1240255"/>
              <a:ext cx="7545570" cy="2816199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990389" y="4056455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990389" y="3743544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990389" y="3430633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990389" y="3117722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990389" y="2804810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990389" y="2491899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990389" y="2178988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990389" y="1866077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l13"/>
            <p:cNvSpPr/>
            <p:nvPr/>
          </p:nvSpPr>
          <p:spPr>
            <a:xfrm>
              <a:off x="990389" y="1553166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pl14"/>
            <p:cNvSpPr/>
            <p:nvPr/>
          </p:nvSpPr>
          <p:spPr>
            <a:xfrm>
              <a:off x="990389" y="1240255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  <a:lnTo>
                    <a:pt x="7545570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t15"/>
            <p:cNvSpPr/>
            <p:nvPr/>
          </p:nvSpPr>
          <p:spPr>
            <a:xfrm>
              <a:off x="1720222" y="2691380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7" name="pt16"/>
            <p:cNvSpPr/>
            <p:nvPr/>
          </p:nvSpPr>
          <p:spPr>
            <a:xfrm>
              <a:off x="1790627" y="2691380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8" name="pt17"/>
            <p:cNvSpPr/>
            <p:nvPr/>
          </p:nvSpPr>
          <p:spPr>
            <a:xfrm>
              <a:off x="1861032" y="2691380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9" name="pt18"/>
            <p:cNvSpPr/>
            <p:nvPr/>
          </p:nvSpPr>
          <p:spPr>
            <a:xfrm>
              <a:off x="1931437" y="2691380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0" name="pt19"/>
            <p:cNvSpPr/>
            <p:nvPr/>
          </p:nvSpPr>
          <p:spPr>
            <a:xfrm>
              <a:off x="1438602" y="2534925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1" name="pt20"/>
            <p:cNvSpPr/>
            <p:nvPr/>
          </p:nvSpPr>
          <p:spPr>
            <a:xfrm>
              <a:off x="1509007" y="2534925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2" name="pt21"/>
            <p:cNvSpPr/>
            <p:nvPr/>
          </p:nvSpPr>
          <p:spPr>
            <a:xfrm>
              <a:off x="1579412" y="2534925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3" name="pt22"/>
            <p:cNvSpPr/>
            <p:nvPr/>
          </p:nvSpPr>
          <p:spPr>
            <a:xfrm>
              <a:off x="1649817" y="2534925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4" name="pt23"/>
            <p:cNvSpPr/>
            <p:nvPr/>
          </p:nvSpPr>
          <p:spPr>
            <a:xfrm>
              <a:off x="1720222" y="2534925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5" name="pt24"/>
            <p:cNvSpPr/>
            <p:nvPr/>
          </p:nvSpPr>
          <p:spPr>
            <a:xfrm>
              <a:off x="1790627" y="2534925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6" name="pt25"/>
            <p:cNvSpPr/>
            <p:nvPr/>
          </p:nvSpPr>
          <p:spPr>
            <a:xfrm>
              <a:off x="1861032" y="2534925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7" name="pt26"/>
            <p:cNvSpPr/>
            <p:nvPr/>
          </p:nvSpPr>
          <p:spPr>
            <a:xfrm>
              <a:off x="1931437" y="2534925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8" name="pt27"/>
            <p:cNvSpPr/>
            <p:nvPr/>
          </p:nvSpPr>
          <p:spPr>
            <a:xfrm>
              <a:off x="2001842" y="2534925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9" name="pt28"/>
            <p:cNvSpPr/>
            <p:nvPr/>
          </p:nvSpPr>
          <p:spPr>
            <a:xfrm>
              <a:off x="2072247" y="2534925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0" name="pt29"/>
            <p:cNvSpPr/>
            <p:nvPr/>
          </p:nvSpPr>
          <p:spPr>
            <a:xfrm>
              <a:off x="2142652" y="2534925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1" name="pt30"/>
            <p:cNvSpPr/>
            <p:nvPr/>
          </p:nvSpPr>
          <p:spPr>
            <a:xfrm>
              <a:off x="2213057" y="2534925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2" name="pt31"/>
            <p:cNvSpPr/>
            <p:nvPr/>
          </p:nvSpPr>
          <p:spPr>
            <a:xfrm>
              <a:off x="3276901" y="2691380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3" name="pt32"/>
            <p:cNvSpPr/>
            <p:nvPr/>
          </p:nvSpPr>
          <p:spPr>
            <a:xfrm>
              <a:off x="3276901" y="2534925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4" name="pt33"/>
            <p:cNvSpPr/>
            <p:nvPr/>
          </p:nvSpPr>
          <p:spPr>
            <a:xfrm>
              <a:off x="3276901" y="2378469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5" name="pt34"/>
            <p:cNvSpPr/>
            <p:nvPr/>
          </p:nvSpPr>
          <p:spPr>
            <a:xfrm>
              <a:off x="3171293" y="2222014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6" name="pt35"/>
            <p:cNvSpPr/>
            <p:nvPr/>
          </p:nvSpPr>
          <p:spPr>
            <a:xfrm>
              <a:off x="3241698" y="2222014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7" name="pt36"/>
            <p:cNvSpPr/>
            <p:nvPr/>
          </p:nvSpPr>
          <p:spPr>
            <a:xfrm>
              <a:off x="3312103" y="2222014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8" name="pt37"/>
            <p:cNvSpPr/>
            <p:nvPr/>
          </p:nvSpPr>
          <p:spPr>
            <a:xfrm>
              <a:off x="3382508" y="2222014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9" name="pt38"/>
            <p:cNvSpPr/>
            <p:nvPr/>
          </p:nvSpPr>
          <p:spPr>
            <a:xfrm>
              <a:off x="3171293" y="2065558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0" name="pt39"/>
            <p:cNvSpPr/>
            <p:nvPr/>
          </p:nvSpPr>
          <p:spPr>
            <a:xfrm>
              <a:off x="3241698" y="2065558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1" name="pt40"/>
            <p:cNvSpPr/>
            <p:nvPr/>
          </p:nvSpPr>
          <p:spPr>
            <a:xfrm>
              <a:off x="3312103" y="2065558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2" name="pt41"/>
            <p:cNvSpPr/>
            <p:nvPr/>
          </p:nvSpPr>
          <p:spPr>
            <a:xfrm>
              <a:off x="3382508" y="2065558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3" name="pt42"/>
            <p:cNvSpPr/>
            <p:nvPr/>
          </p:nvSpPr>
          <p:spPr>
            <a:xfrm>
              <a:off x="3171293" y="1909103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4" name="pt43"/>
            <p:cNvSpPr/>
            <p:nvPr/>
          </p:nvSpPr>
          <p:spPr>
            <a:xfrm>
              <a:off x="3241698" y="1909103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5" name="pt44"/>
            <p:cNvSpPr/>
            <p:nvPr/>
          </p:nvSpPr>
          <p:spPr>
            <a:xfrm>
              <a:off x="3312103" y="1909103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6" name="pt45"/>
            <p:cNvSpPr/>
            <p:nvPr/>
          </p:nvSpPr>
          <p:spPr>
            <a:xfrm>
              <a:off x="3382508" y="1909103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7" name="pt46"/>
            <p:cNvSpPr/>
            <p:nvPr/>
          </p:nvSpPr>
          <p:spPr>
            <a:xfrm>
              <a:off x="3276901" y="1752647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8" name="pt47"/>
            <p:cNvSpPr/>
            <p:nvPr/>
          </p:nvSpPr>
          <p:spPr>
            <a:xfrm>
              <a:off x="4727972" y="2691380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9" name="pt48"/>
            <p:cNvSpPr/>
            <p:nvPr/>
          </p:nvSpPr>
          <p:spPr>
            <a:xfrm>
              <a:off x="4727972" y="2378469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0" name="pt49"/>
            <p:cNvSpPr/>
            <p:nvPr/>
          </p:nvSpPr>
          <p:spPr>
            <a:xfrm>
              <a:off x="4727972" y="2222014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1" name="pt50"/>
            <p:cNvSpPr/>
            <p:nvPr/>
          </p:nvSpPr>
          <p:spPr>
            <a:xfrm>
              <a:off x="4622364" y="2065558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2" name="pt51"/>
            <p:cNvSpPr/>
            <p:nvPr/>
          </p:nvSpPr>
          <p:spPr>
            <a:xfrm>
              <a:off x="4692769" y="2065558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3" name="pt52"/>
            <p:cNvSpPr/>
            <p:nvPr/>
          </p:nvSpPr>
          <p:spPr>
            <a:xfrm>
              <a:off x="4763174" y="2065558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4" name="pt53"/>
            <p:cNvSpPr/>
            <p:nvPr/>
          </p:nvSpPr>
          <p:spPr>
            <a:xfrm>
              <a:off x="4833579" y="2065558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5" name="pt54"/>
            <p:cNvSpPr/>
            <p:nvPr/>
          </p:nvSpPr>
          <p:spPr>
            <a:xfrm>
              <a:off x="4692769" y="1909103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6" name="pt55"/>
            <p:cNvSpPr/>
            <p:nvPr/>
          </p:nvSpPr>
          <p:spPr>
            <a:xfrm>
              <a:off x="4763174" y="1909103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7" name="pt56"/>
            <p:cNvSpPr/>
            <p:nvPr/>
          </p:nvSpPr>
          <p:spPr>
            <a:xfrm>
              <a:off x="4551959" y="1752647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8" name="pt57"/>
            <p:cNvSpPr/>
            <p:nvPr/>
          </p:nvSpPr>
          <p:spPr>
            <a:xfrm>
              <a:off x="4622364" y="1752647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9" name="pt58"/>
            <p:cNvSpPr/>
            <p:nvPr/>
          </p:nvSpPr>
          <p:spPr>
            <a:xfrm>
              <a:off x="4692769" y="1752647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0" name="pt59"/>
            <p:cNvSpPr/>
            <p:nvPr/>
          </p:nvSpPr>
          <p:spPr>
            <a:xfrm>
              <a:off x="4763174" y="1752647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1" name="pt60"/>
            <p:cNvSpPr/>
            <p:nvPr/>
          </p:nvSpPr>
          <p:spPr>
            <a:xfrm>
              <a:off x="4833579" y="1752647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2" name="pt61"/>
            <p:cNvSpPr/>
            <p:nvPr/>
          </p:nvSpPr>
          <p:spPr>
            <a:xfrm>
              <a:off x="4903984" y="1752647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3" name="pt62"/>
            <p:cNvSpPr/>
            <p:nvPr/>
          </p:nvSpPr>
          <p:spPr>
            <a:xfrm>
              <a:off x="4727972" y="1596192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4" name="pt63"/>
            <p:cNvSpPr/>
            <p:nvPr/>
          </p:nvSpPr>
          <p:spPr>
            <a:xfrm>
              <a:off x="6179043" y="2691380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5" name="pt64"/>
            <p:cNvSpPr/>
            <p:nvPr/>
          </p:nvSpPr>
          <p:spPr>
            <a:xfrm>
              <a:off x="6179043" y="2378469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6" name="pt65"/>
            <p:cNvSpPr/>
            <p:nvPr/>
          </p:nvSpPr>
          <p:spPr>
            <a:xfrm>
              <a:off x="6108638" y="2222014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7" name="pt66"/>
            <p:cNvSpPr/>
            <p:nvPr/>
          </p:nvSpPr>
          <p:spPr>
            <a:xfrm>
              <a:off x="6179043" y="2222014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8" name="pt67"/>
            <p:cNvSpPr/>
            <p:nvPr/>
          </p:nvSpPr>
          <p:spPr>
            <a:xfrm>
              <a:off x="6249448" y="2222014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9" name="pt68"/>
            <p:cNvSpPr/>
            <p:nvPr/>
          </p:nvSpPr>
          <p:spPr>
            <a:xfrm>
              <a:off x="6179043" y="2143786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0" name="pt69"/>
            <p:cNvSpPr/>
            <p:nvPr/>
          </p:nvSpPr>
          <p:spPr>
            <a:xfrm>
              <a:off x="6179043" y="2065558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1" name="pt70"/>
            <p:cNvSpPr/>
            <p:nvPr/>
          </p:nvSpPr>
          <p:spPr>
            <a:xfrm>
              <a:off x="6073436" y="1909103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2" name="pt71"/>
            <p:cNvSpPr/>
            <p:nvPr/>
          </p:nvSpPr>
          <p:spPr>
            <a:xfrm>
              <a:off x="6143841" y="1909103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3" name="pt72"/>
            <p:cNvSpPr/>
            <p:nvPr/>
          </p:nvSpPr>
          <p:spPr>
            <a:xfrm>
              <a:off x="6214246" y="1909103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4" name="pt73"/>
            <p:cNvSpPr/>
            <p:nvPr/>
          </p:nvSpPr>
          <p:spPr>
            <a:xfrm>
              <a:off x="6284651" y="1909103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5" name="pt74"/>
            <p:cNvSpPr/>
            <p:nvPr/>
          </p:nvSpPr>
          <p:spPr>
            <a:xfrm>
              <a:off x="6179043" y="1830875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6" name="pt75"/>
            <p:cNvSpPr/>
            <p:nvPr/>
          </p:nvSpPr>
          <p:spPr>
            <a:xfrm>
              <a:off x="6143841" y="1752647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7" name="pt76"/>
            <p:cNvSpPr/>
            <p:nvPr/>
          </p:nvSpPr>
          <p:spPr>
            <a:xfrm>
              <a:off x="6214246" y="1752647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8" name="pt77"/>
            <p:cNvSpPr/>
            <p:nvPr/>
          </p:nvSpPr>
          <p:spPr>
            <a:xfrm>
              <a:off x="6179043" y="1596192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9" name="pt78"/>
            <p:cNvSpPr/>
            <p:nvPr/>
          </p:nvSpPr>
          <p:spPr>
            <a:xfrm>
              <a:off x="6179043" y="1439736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0" name="pt79"/>
            <p:cNvSpPr/>
            <p:nvPr/>
          </p:nvSpPr>
          <p:spPr>
            <a:xfrm>
              <a:off x="7559709" y="2456697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1" name="pt80"/>
            <p:cNvSpPr/>
            <p:nvPr/>
          </p:nvSpPr>
          <p:spPr>
            <a:xfrm>
              <a:off x="7630114" y="2456697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2" name="pt81"/>
            <p:cNvSpPr/>
            <p:nvPr/>
          </p:nvSpPr>
          <p:spPr>
            <a:xfrm>
              <a:off x="7700519" y="2456697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3" name="pt82"/>
            <p:cNvSpPr/>
            <p:nvPr/>
          </p:nvSpPr>
          <p:spPr>
            <a:xfrm>
              <a:off x="7524507" y="2300241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4" name="pt83"/>
            <p:cNvSpPr/>
            <p:nvPr/>
          </p:nvSpPr>
          <p:spPr>
            <a:xfrm>
              <a:off x="7594912" y="2300241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5" name="pt84"/>
            <p:cNvSpPr/>
            <p:nvPr/>
          </p:nvSpPr>
          <p:spPr>
            <a:xfrm>
              <a:off x="7665317" y="2300241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6" name="pt85"/>
            <p:cNvSpPr/>
            <p:nvPr/>
          </p:nvSpPr>
          <p:spPr>
            <a:xfrm>
              <a:off x="7735722" y="2300241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7" name="pt86"/>
            <p:cNvSpPr/>
            <p:nvPr/>
          </p:nvSpPr>
          <p:spPr>
            <a:xfrm>
              <a:off x="7454102" y="2143786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8" name="pt87"/>
            <p:cNvSpPr/>
            <p:nvPr/>
          </p:nvSpPr>
          <p:spPr>
            <a:xfrm>
              <a:off x="7524507" y="2143786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9" name="pt88"/>
            <p:cNvSpPr/>
            <p:nvPr/>
          </p:nvSpPr>
          <p:spPr>
            <a:xfrm>
              <a:off x="7594912" y="2143786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0" name="pt89"/>
            <p:cNvSpPr/>
            <p:nvPr/>
          </p:nvSpPr>
          <p:spPr>
            <a:xfrm>
              <a:off x="7665317" y="2143786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1" name="pt90"/>
            <p:cNvSpPr/>
            <p:nvPr/>
          </p:nvSpPr>
          <p:spPr>
            <a:xfrm>
              <a:off x="7735722" y="2143786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2" name="pt91"/>
            <p:cNvSpPr/>
            <p:nvPr/>
          </p:nvSpPr>
          <p:spPr>
            <a:xfrm>
              <a:off x="7806127" y="2143786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3" name="pt92"/>
            <p:cNvSpPr/>
            <p:nvPr/>
          </p:nvSpPr>
          <p:spPr>
            <a:xfrm>
              <a:off x="7630114" y="1987330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4" name="pt93"/>
            <p:cNvSpPr/>
            <p:nvPr/>
          </p:nvSpPr>
          <p:spPr>
            <a:xfrm>
              <a:off x="7630114" y="1830875"/>
              <a:ext cx="70404" cy="70404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5" name="pl94"/>
            <p:cNvSpPr/>
            <p:nvPr/>
          </p:nvSpPr>
          <p:spPr>
            <a:xfrm>
              <a:off x="990389" y="1240255"/>
              <a:ext cx="0" cy="2816199"/>
            </a:xfrm>
            <a:custGeom>
              <a:avLst/>
              <a:gdLst/>
              <a:ahLst/>
              <a:cxnLst/>
              <a:rect l="0" t="0" r="0" b="0"/>
              <a:pathLst>
                <a:path h="2816199">
                  <a:moveTo>
                    <a:pt x="0" y="2816199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6" name="tx95"/>
            <p:cNvSpPr/>
            <p:nvPr/>
          </p:nvSpPr>
          <p:spPr>
            <a:xfrm>
              <a:off x="759316" y="4009028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0.0</a:t>
              </a:r>
            </a:p>
          </p:txBody>
        </p:sp>
        <p:sp>
          <p:nvSpPr>
            <p:cNvPr id="97" name="tx96"/>
            <p:cNvSpPr/>
            <p:nvPr/>
          </p:nvSpPr>
          <p:spPr>
            <a:xfrm>
              <a:off x="759316" y="3696117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0.5</a:t>
              </a:r>
            </a:p>
          </p:txBody>
        </p:sp>
        <p:sp>
          <p:nvSpPr>
            <p:cNvPr id="98" name="tx97"/>
            <p:cNvSpPr/>
            <p:nvPr/>
          </p:nvSpPr>
          <p:spPr>
            <a:xfrm>
              <a:off x="759316" y="3383206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1.0</a:t>
              </a:r>
            </a:p>
          </p:txBody>
        </p:sp>
        <p:sp>
          <p:nvSpPr>
            <p:cNvPr id="99" name="tx98"/>
            <p:cNvSpPr/>
            <p:nvPr/>
          </p:nvSpPr>
          <p:spPr>
            <a:xfrm>
              <a:off x="759316" y="3070295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1.5</a:t>
              </a:r>
            </a:p>
          </p:txBody>
        </p:sp>
        <p:sp>
          <p:nvSpPr>
            <p:cNvPr id="100" name="tx99"/>
            <p:cNvSpPr/>
            <p:nvPr/>
          </p:nvSpPr>
          <p:spPr>
            <a:xfrm>
              <a:off x="759316" y="2757384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2.0</a:t>
              </a:r>
            </a:p>
          </p:txBody>
        </p:sp>
        <p:sp>
          <p:nvSpPr>
            <p:cNvPr id="101" name="tx100"/>
            <p:cNvSpPr/>
            <p:nvPr/>
          </p:nvSpPr>
          <p:spPr>
            <a:xfrm>
              <a:off x="759316" y="2444473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2.5</a:t>
              </a:r>
            </a:p>
          </p:txBody>
        </p:sp>
        <p:sp>
          <p:nvSpPr>
            <p:cNvPr id="102" name="tx101"/>
            <p:cNvSpPr/>
            <p:nvPr/>
          </p:nvSpPr>
          <p:spPr>
            <a:xfrm>
              <a:off x="759316" y="2131562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3.0</a:t>
              </a:r>
            </a:p>
          </p:txBody>
        </p:sp>
        <p:sp>
          <p:nvSpPr>
            <p:cNvPr id="103" name="tx102"/>
            <p:cNvSpPr/>
            <p:nvPr/>
          </p:nvSpPr>
          <p:spPr>
            <a:xfrm>
              <a:off x="759316" y="1818651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3.5</a:t>
              </a:r>
            </a:p>
          </p:txBody>
        </p:sp>
        <p:sp>
          <p:nvSpPr>
            <p:cNvPr id="104" name="tx103"/>
            <p:cNvSpPr/>
            <p:nvPr/>
          </p:nvSpPr>
          <p:spPr>
            <a:xfrm>
              <a:off x="759316" y="1505740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4.0</a:t>
              </a:r>
            </a:p>
          </p:txBody>
        </p:sp>
        <p:sp>
          <p:nvSpPr>
            <p:cNvPr id="105" name="tx104"/>
            <p:cNvSpPr/>
            <p:nvPr/>
          </p:nvSpPr>
          <p:spPr>
            <a:xfrm>
              <a:off x="759316" y="1193226"/>
              <a:ext cx="176547" cy="9247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4.5</a:t>
              </a:r>
            </a:p>
          </p:txBody>
        </p:sp>
        <p:sp>
          <p:nvSpPr>
            <p:cNvPr id="106" name="pl105"/>
            <p:cNvSpPr/>
            <p:nvPr/>
          </p:nvSpPr>
          <p:spPr>
            <a:xfrm>
              <a:off x="990389" y="4056455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7" name="pl106"/>
            <p:cNvSpPr/>
            <p:nvPr/>
          </p:nvSpPr>
          <p:spPr>
            <a:xfrm>
              <a:off x="990389" y="3743544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8" name="pl107"/>
            <p:cNvSpPr/>
            <p:nvPr/>
          </p:nvSpPr>
          <p:spPr>
            <a:xfrm>
              <a:off x="990389" y="3430633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9" name="pl108"/>
            <p:cNvSpPr/>
            <p:nvPr/>
          </p:nvSpPr>
          <p:spPr>
            <a:xfrm>
              <a:off x="990389" y="3117722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0" name="pl109"/>
            <p:cNvSpPr/>
            <p:nvPr/>
          </p:nvSpPr>
          <p:spPr>
            <a:xfrm>
              <a:off x="990389" y="2804810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1" name="pl110"/>
            <p:cNvSpPr/>
            <p:nvPr/>
          </p:nvSpPr>
          <p:spPr>
            <a:xfrm>
              <a:off x="990389" y="2491899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2" name="pl111"/>
            <p:cNvSpPr/>
            <p:nvPr/>
          </p:nvSpPr>
          <p:spPr>
            <a:xfrm>
              <a:off x="990389" y="2178988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3" name="pl112"/>
            <p:cNvSpPr/>
            <p:nvPr/>
          </p:nvSpPr>
          <p:spPr>
            <a:xfrm>
              <a:off x="990389" y="1866077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4" name="pl113"/>
            <p:cNvSpPr/>
            <p:nvPr/>
          </p:nvSpPr>
          <p:spPr>
            <a:xfrm>
              <a:off x="990389" y="1553166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5" name="pl114"/>
            <p:cNvSpPr/>
            <p:nvPr/>
          </p:nvSpPr>
          <p:spPr>
            <a:xfrm>
              <a:off x="990389" y="1240255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6" name="pl115"/>
            <p:cNvSpPr/>
            <p:nvPr/>
          </p:nvSpPr>
          <p:spPr>
            <a:xfrm>
              <a:off x="990389" y="4056455"/>
              <a:ext cx="7545570" cy="0"/>
            </a:xfrm>
            <a:custGeom>
              <a:avLst/>
              <a:gdLst/>
              <a:ahLst/>
              <a:cxnLst/>
              <a:rect l="0" t="0" r="0" b="0"/>
              <a:pathLst>
                <a:path w="7545570">
                  <a:moveTo>
                    <a:pt x="0" y="0"/>
                  </a:moveTo>
                  <a:lnTo>
                    <a:pt x="754557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7" name="pl116"/>
            <p:cNvSpPr/>
            <p:nvPr/>
          </p:nvSpPr>
          <p:spPr>
            <a:xfrm>
              <a:off x="1861032" y="3984455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8" name="pl117"/>
            <p:cNvSpPr/>
            <p:nvPr/>
          </p:nvSpPr>
          <p:spPr>
            <a:xfrm>
              <a:off x="3312103" y="3984455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9" name="pl118"/>
            <p:cNvSpPr/>
            <p:nvPr/>
          </p:nvSpPr>
          <p:spPr>
            <a:xfrm>
              <a:off x="4763174" y="3984455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0" name="pl119"/>
            <p:cNvSpPr/>
            <p:nvPr/>
          </p:nvSpPr>
          <p:spPr>
            <a:xfrm>
              <a:off x="6214246" y="3984455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1" name="pl120"/>
            <p:cNvSpPr/>
            <p:nvPr/>
          </p:nvSpPr>
          <p:spPr>
            <a:xfrm>
              <a:off x="7665317" y="3984455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2" name="tx121"/>
            <p:cNvSpPr/>
            <p:nvPr/>
          </p:nvSpPr>
          <p:spPr>
            <a:xfrm>
              <a:off x="1719769" y="4134301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2018</a:t>
              </a:r>
            </a:p>
          </p:txBody>
        </p:sp>
        <p:sp>
          <p:nvSpPr>
            <p:cNvPr id="123" name="tx122"/>
            <p:cNvSpPr/>
            <p:nvPr/>
          </p:nvSpPr>
          <p:spPr>
            <a:xfrm>
              <a:off x="3170840" y="4134301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2019</a:t>
              </a:r>
            </a:p>
          </p:txBody>
        </p:sp>
        <p:sp>
          <p:nvSpPr>
            <p:cNvPr id="124" name="tx123"/>
            <p:cNvSpPr/>
            <p:nvPr/>
          </p:nvSpPr>
          <p:spPr>
            <a:xfrm>
              <a:off x="4621912" y="4134301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2020</a:t>
              </a:r>
            </a:p>
          </p:txBody>
        </p:sp>
        <p:sp>
          <p:nvSpPr>
            <p:cNvPr id="125" name="tx124"/>
            <p:cNvSpPr/>
            <p:nvPr/>
          </p:nvSpPr>
          <p:spPr>
            <a:xfrm>
              <a:off x="6072983" y="4134301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2021</a:t>
              </a:r>
            </a:p>
          </p:txBody>
        </p:sp>
        <p:sp>
          <p:nvSpPr>
            <p:cNvPr id="126" name="tx125"/>
            <p:cNvSpPr/>
            <p:nvPr/>
          </p:nvSpPr>
          <p:spPr>
            <a:xfrm>
              <a:off x="7333461" y="4109496"/>
              <a:ext cx="663711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Longer Run</a:t>
              </a:r>
            </a:p>
          </p:txBody>
        </p:sp>
        <p:sp>
          <p:nvSpPr>
            <p:cNvPr id="127" name="tx126"/>
            <p:cNvSpPr/>
            <p:nvPr/>
          </p:nvSpPr>
          <p:spPr>
            <a:xfrm rot="-5400000">
              <a:off x="-6797" y="2602119"/>
              <a:ext cx="1122412" cy="9247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Federal Funds Rate</a:t>
              </a:r>
            </a:p>
          </p:txBody>
        </p:sp>
        <p:sp>
          <p:nvSpPr>
            <p:cNvPr id="128" name="tx127"/>
            <p:cNvSpPr/>
            <p:nvPr/>
          </p:nvSpPr>
          <p:spPr>
            <a:xfrm>
              <a:off x="990389" y="1058364"/>
              <a:ext cx="1100770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FOMC Projections</a:t>
              </a:r>
            </a:p>
          </p:txBody>
        </p:sp>
        <p:sp>
          <p:nvSpPr>
            <p:cNvPr id="129" name="tx128"/>
            <p:cNvSpPr/>
            <p:nvPr/>
          </p:nvSpPr>
          <p:spPr>
            <a:xfrm>
              <a:off x="990389" y="829799"/>
              <a:ext cx="1922338" cy="14128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Target Federal Funds Rate</a:t>
              </a:r>
            </a:p>
          </p:txBody>
        </p:sp>
        <p:sp>
          <p:nvSpPr>
            <p:cNvPr id="130" name="tx129"/>
            <p:cNvSpPr/>
            <p:nvPr/>
          </p:nvSpPr>
          <p:spPr>
            <a:xfrm>
              <a:off x="990389" y="419256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131" name="tx130"/>
            <p:cNvSpPr/>
            <p:nvPr/>
          </p:nvSpPr>
          <p:spPr>
            <a:xfrm>
              <a:off x="990389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132" name="tx131"/>
            <p:cNvSpPr/>
            <p:nvPr/>
          </p:nvSpPr>
          <p:spPr>
            <a:xfrm>
              <a:off x="990389" y="4347619"/>
              <a:ext cx="2901094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Source: Federal Reserve Board via Haver Analytics</a:t>
              </a:r>
            </a:p>
          </p:txBody>
        </p:sp>
        <p:sp>
          <p:nvSpPr>
            <p:cNvPr id="133" name="tx132"/>
            <p:cNvSpPr/>
            <p:nvPr/>
          </p:nvSpPr>
          <p:spPr>
            <a:xfrm>
              <a:off x="990389" y="4484779"/>
              <a:ext cx="1567160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Projections from: Sep 2018.</a:t>
              </a:r>
            </a:p>
          </p:txBody>
        </p:sp>
        <p:sp>
          <p:nvSpPr>
            <p:cNvPr id="134" name="tx133"/>
            <p:cNvSpPr/>
            <p:nvPr/>
          </p:nvSpPr>
          <p:spPr>
            <a:xfrm>
              <a:off x="990389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The Federal Reserve continues to wind down its balance sheet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1064220" y="1233111"/>
              <a:ext cx="7471739" cy="2756776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1064220" y="3989888"/>
              <a:ext cx="7471739" cy="0"/>
            </a:xfrm>
            <a:custGeom>
              <a:avLst/>
              <a:gdLst/>
              <a:ahLst/>
              <a:cxnLst/>
              <a:rect l="0" t="0" r="0" b="0"/>
              <a:pathLst>
                <a:path w="7471739">
                  <a:moveTo>
                    <a:pt x="0" y="0"/>
                  </a:moveTo>
                  <a:lnTo>
                    <a:pt x="7471739" y="0"/>
                  </a:lnTo>
                  <a:lnTo>
                    <a:pt x="7471739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1064220" y="3438533"/>
              <a:ext cx="7471739" cy="0"/>
            </a:xfrm>
            <a:custGeom>
              <a:avLst/>
              <a:gdLst/>
              <a:ahLst/>
              <a:cxnLst/>
              <a:rect l="0" t="0" r="0" b="0"/>
              <a:pathLst>
                <a:path w="7471739">
                  <a:moveTo>
                    <a:pt x="0" y="0"/>
                  </a:moveTo>
                  <a:lnTo>
                    <a:pt x="7471739" y="0"/>
                  </a:lnTo>
                  <a:lnTo>
                    <a:pt x="7471739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1064220" y="2887178"/>
              <a:ext cx="7471739" cy="0"/>
            </a:xfrm>
            <a:custGeom>
              <a:avLst/>
              <a:gdLst/>
              <a:ahLst/>
              <a:cxnLst/>
              <a:rect l="0" t="0" r="0" b="0"/>
              <a:pathLst>
                <a:path w="7471739">
                  <a:moveTo>
                    <a:pt x="0" y="0"/>
                  </a:moveTo>
                  <a:lnTo>
                    <a:pt x="7471739" y="0"/>
                  </a:lnTo>
                  <a:lnTo>
                    <a:pt x="7471739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1064220" y="2335822"/>
              <a:ext cx="7471739" cy="0"/>
            </a:xfrm>
            <a:custGeom>
              <a:avLst/>
              <a:gdLst/>
              <a:ahLst/>
              <a:cxnLst/>
              <a:rect l="0" t="0" r="0" b="0"/>
              <a:pathLst>
                <a:path w="7471739">
                  <a:moveTo>
                    <a:pt x="0" y="0"/>
                  </a:moveTo>
                  <a:lnTo>
                    <a:pt x="7471739" y="0"/>
                  </a:lnTo>
                  <a:lnTo>
                    <a:pt x="7471739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1064220" y="1784467"/>
              <a:ext cx="7471739" cy="0"/>
            </a:xfrm>
            <a:custGeom>
              <a:avLst/>
              <a:gdLst/>
              <a:ahLst/>
              <a:cxnLst/>
              <a:rect l="0" t="0" r="0" b="0"/>
              <a:pathLst>
                <a:path w="7471739">
                  <a:moveTo>
                    <a:pt x="0" y="0"/>
                  </a:moveTo>
                  <a:lnTo>
                    <a:pt x="7471739" y="0"/>
                  </a:lnTo>
                  <a:lnTo>
                    <a:pt x="7471739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1064220" y="1233111"/>
              <a:ext cx="7471739" cy="0"/>
            </a:xfrm>
            <a:custGeom>
              <a:avLst/>
              <a:gdLst/>
              <a:ahLst/>
              <a:cxnLst/>
              <a:rect l="0" t="0" r="0" b="0"/>
              <a:pathLst>
                <a:path w="7471739">
                  <a:moveTo>
                    <a:pt x="0" y="0"/>
                  </a:moveTo>
                  <a:lnTo>
                    <a:pt x="7471739" y="0"/>
                  </a:lnTo>
                  <a:lnTo>
                    <a:pt x="7471739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rc11"/>
            <p:cNvSpPr/>
            <p:nvPr/>
          </p:nvSpPr>
          <p:spPr>
            <a:xfrm>
              <a:off x="1064220" y="1233111"/>
              <a:ext cx="573101" cy="2756776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1064220" y="1648370"/>
              <a:ext cx="7254115" cy="2077507"/>
            </a:xfrm>
            <a:custGeom>
              <a:avLst/>
              <a:gdLst/>
              <a:ahLst/>
              <a:cxnLst/>
              <a:rect l="0" t="0" r="0" b="0"/>
              <a:pathLst>
                <a:path w="7254115" h="2077507">
                  <a:moveTo>
                    <a:pt x="0" y="1948192"/>
                  </a:moveTo>
                  <a:lnTo>
                    <a:pt x="34363" y="1948208"/>
                  </a:lnTo>
                  <a:lnTo>
                    <a:pt x="66510" y="2015540"/>
                  </a:lnTo>
                  <a:lnTo>
                    <a:pt x="100874" y="2038994"/>
                  </a:lnTo>
                  <a:lnTo>
                    <a:pt x="134130" y="2073063"/>
                  </a:lnTo>
                  <a:lnTo>
                    <a:pt x="168494" y="2077507"/>
                  </a:lnTo>
                  <a:lnTo>
                    <a:pt x="201749" y="2077286"/>
                  </a:lnTo>
                  <a:lnTo>
                    <a:pt x="236113" y="2077032"/>
                  </a:lnTo>
                  <a:lnTo>
                    <a:pt x="270477" y="2070730"/>
                  </a:lnTo>
                  <a:lnTo>
                    <a:pt x="303732" y="2071304"/>
                  </a:lnTo>
                  <a:lnTo>
                    <a:pt x="338096" y="2072114"/>
                  </a:lnTo>
                  <a:lnTo>
                    <a:pt x="371352" y="2068249"/>
                  </a:lnTo>
                  <a:lnTo>
                    <a:pt x="405716" y="2059891"/>
                  </a:lnTo>
                  <a:lnTo>
                    <a:pt x="440080" y="2020805"/>
                  </a:lnTo>
                  <a:lnTo>
                    <a:pt x="471118" y="1911819"/>
                  </a:lnTo>
                  <a:lnTo>
                    <a:pt x="505482" y="1799436"/>
                  </a:lnTo>
                  <a:lnTo>
                    <a:pt x="538737" y="1727572"/>
                  </a:lnTo>
                  <a:lnTo>
                    <a:pt x="573101" y="1671334"/>
                  </a:lnTo>
                  <a:lnTo>
                    <a:pt x="606357" y="1594944"/>
                  </a:lnTo>
                  <a:lnTo>
                    <a:pt x="640721" y="1519171"/>
                  </a:lnTo>
                  <a:lnTo>
                    <a:pt x="675085" y="1463374"/>
                  </a:lnTo>
                  <a:lnTo>
                    <a:pt x="708340" y="1405426"/>
                  </a:lnTo>
                  <a:lnTo>
                    <a:pt x="742704" y="1358032"/>
                  </a:lnTo>
                  <a:lnTo>
                    <a:pt x="775959" y="1324355"/>
                  </a:lnTo>
                  <a:lnTo>
                    <a:pt x="810323" y="1288197"/>
                  </a:lnTo>
                  <a:lnTo>
                    <a:pt x="844687" y="1254890"/>
                  </a:lnTo>
                  <a:lnTo>
                    <a:pt x="875726" y="1230873"/>
                  </a:lnTo>
                  <a:lnTo>
                    <a:pt x="910090" y="1215584"/>
                  </a:lnTo>
                  <a:lnTo>
                    <a:pt x="943345" y="1207302"/>
                  </a:lnTo>
                  <a:lnTo>
                    <a:pt x="977709" y="1205792"/>
                  </a:lnTo>
                  <a:lnTo>
                    <a:pt x="1010964" y="1209039"/>
                  </a:lnTo>
                  <a:lnTo>
                    <a:pt x="1045328" y="1213472"/>
                  </a:lnTo>
                  <a:lnTo>
                    <a:pt x="1079692" y="1214376"/>
                  </a:lnTo>
                  <a:lnTo>
                    <a:pt x="1112948" y="1216626"/>
                  </a:lnTo>
                  <a:lnTo>
                    <a:pt x="1147312" y="1193888"/>
                  </a:lnTo>
                  <a:lnTo>
                    <a:pt x="1180567" y="1149989"/>
                  </a:lnTo>
                  <a:lnTo>
                    <a:pt x="1214931" y="1107419"/>
                  </a:lnTo>
                  <a:lnTo>
                    <a:pt x="1249295" y="1062461"/>
                  </a:lnTo>
                  <a:lnTo>
                    <a:pt x="1280333" y="1012696"/>
                  </a:lnTo>
                  <a:lnTo>
                    <a:pt x="1314697" y="978391"/>
                  </a:lnTo>
                  <a:lnTo>
                    <a:pt x="1347953" y="926050"/>
                  </a:lnTo>
                  <a:lnTo>
                    <a:pt x="1382316" y="883127"/>
                  </a:lnTo>
                  <a:lnTo>
                    <a:pt x="1415572" y="881567"/>
                  </a:lnTo>
                  <a:lnTo>
                    <a:pt x="1449936" y="882174"/>
                  </a:lnTo>
                  <a:lnTo>
                    <a:pt x="1484300" y="883839"/>
                  </a:lnTo>
                  <a:lnTo>
                    <a:pt x="1517555" y="897104"/>
                  </a:lnTo>
                  <a:lnTo>
                    <a:pt x="1551919" y="905237"/>
                  </a:lnTo>
                  <a:lnTo>
                    <a:pt x="1585175" y="905171"/>
                  </a:lnTo>
                  <a:lnTo>
                    <a:pt x="1619538" y="909400"/>
                  </a:lnTo>
                  <a:lnTo>
                    <a:pt x="1653902" y="906224"/>
                  </a:lnTo>
                  <a:lnTo>
                    <a:pt x="1686049" y="911081"/>
                  </a:lnTo>
                  <a:lnTo>
                    <a:pt x="1720413" y="906119"/>
                  </a:lnTo>
                  <a:lnTo>
                    <a:pt x="1753669" y="904443"/>
                  </a:lnTo>
                  <a:lnTo>
                    <a:pt x="1788033" y="904465"/>
                  </a:lnTo>
                  <a:lnTo>
                    <a:pt x="1821288" y="914058"/>
                  </a:lnTo>
                  <a:lnTo>
                    <a:pt x="1855652" y="922693"/>
                  </a:lnTo>
                  <a:lnTo>
                    <a:pt x="1890016" y="928019"/>
                  </a:lnTo>
                  <a:lnTo>
                    <a:pt x="1923271" y="919423"/>
                  </a:lnTo>
                  <a:lnTo>
                    <a:pt x="1957635" y="896614"/>
                  </a:lnTo>
                  <a:lnTo>
                    <a:pt x="1990891" y="869625"/>
                  </a:lnTo>
                  <a:lnTo>
                    <a:pt x="2025255" y="824750"/>
                  </a:lnTo>
                  <a:lnTo>
                    <a:pt x="2059619" y="773424"/>
                  </a:lnTo>
                  <a:lnTo>
                    <a:pt x="2090657" y="720853"/>
                  </a:lnTo>
                  <a:lnTo>
                    <a:pt x="2125021" y="667371"/>
                  </a:lnTo>
                  <a:lnTo>
                    <a:pt x="2158276" y="619039"/>
                  </a:lnTo>
                  <a:lnTo>
                    <a:pt x="2192640" y="569517"/>
                  </a:lnTo>
                  <a:lnTo>
                    <a:pt x="2225896" y="524311"/>
                  </a:lnTo>
                  <a:lnTo>
                    <a:pt x="2260260" y="474865"/>
                  </a:lnTo>
                  <a:lnTo>
                    <a:pt x="2294624" y="425547"/>
                  </a:lnTo>
                  <a:lnTo>
                    <a:pt x="2327879" y="372892"/>
                  </a:lnTo>
                  <a:lnTo>
                    <a:pt x="2362243" y="322509"/>
                  </a:lnTo>
                  <a:lnTo>
                    <a:pt x="2395498" y="270539"/>
                  </a:lnTo>
                  <a:lnTo>
                    <a:pt x="2429862" y="228895"/>
                  </a:lnTo>
                  <a:lnTo>
                    <a:pt x="2464226" y="188585"/>
                  </a:lnTo>
                  <a:lnTo>
                    <a:pt x="2495265" y="152604"/>
                  </a:lnTo>
                  <a:lnTo>
                    <a:pt x="2529628" y="121149"/>
                  </a:lnTo>
                  <a:lnTo>
                    <a:pt x="2562884" y="99254"/>
                  </a:lnTo>
                  <a:lnTo>
                    <a:pt x="2597248" y="76472"/>
                  </a:lnTo>
                  <a:lnTo>
                    <a:pt x="2630503" y="60676"/>
                  </a:lnTo>
                  <a:lnTo>
                    <a:pt x="2664867" y="49610"/>
                  </a:lnTo>
                  <a:lnTo>
                    <a:pt x="2699231" y="32348"/>
                  </a:lnTo>
                  <a:lnTo>
                    <a:pt x="2732487" y="15261"/>
                  </a:lnTo>
                  <a:lnTo>
                    <a:pt x="2766850" y="9213"/>
                  </a:lnTo>
                  <a:lnTo>
                    <a:pt x="2800106" y="5497"/>
                  </a:lnTo>
                  <a:lnTo>
                    <a:pt x="2834470" y="5419"/>
                  </a:lnTo>
                  <a:lnTo>
                    <a:pt x="2868834" y="5315"/>
                  </a:lnTo>
                  <a:lnTo>
                    <a:pt x="2899872" y="10183"/>
                  </a:lnTo>
                  <a:lnTo>
                    <a:pt x="2934236" y="17659"/>
                  </a:lnTo>
                  <a:lnTo>
                    <a:pt x="2967492" y="15322"/>
                  </a:lnTo>
                  <a:lnTo>
                    <a:pt x="3001855" y="9885"/>
                  </a:lnTo>
                  <a:lnTo>
                    <a:pt x="3035111" y="8468"/>
                  </a:lnTo>
                  <a:lnTo>
                    <a:pt x="3069475" y="7255"/>
                  </a:lnTo>
                  <a:lnTo>
                    <a:pt x="3103839" y="4725"/>
                  </a:lnTo>
                  <a:lnTo>
                    <a:pt x="3137094" y="3760"/>
                  </a:lnTo>
                  <a:lnTo>
                    <a:pt x="3171458" y="4135"/>
                  </a:lnTo>
                  <a:lnTo>
                    <a:pt x="3204714" y="2690"/>
                  </a:lnTo>
                  <a:lnTo>
                    <a:pt x="3239077" y="5530"/>
                  </a:lnTo>
                  <a:lnTo>
                    <a:pt x="3273441" y="1411"/>
                  </a:lnTo>
                  <a:lnTo>
                    <a:pt x="3305588" y="1747"/>
                  </a:lnTo>
                  <a:lnTo>
                    <a:pt x="3339952" y="7437"/>
                  </a:lnTo>
                  <a:lnTo>
                    <a:pt x="3373208" y="9334"/>
                  </a:lnTo>
                  <a:lnTo>
                    <a:pt x="3407572" y="8750"/>
                  </a:lnTo>
                  <a:lnTo>
                    <a:pt x="3440827" y="11258"/>
                  </a:lnTo>
                  <a:lnTo>
                    <a:pt x="3475191" y="9218"/>
                  </a:lnTo>
                  <a:lnTo>
                    <a:pt x="3509555" y="14340"/>
                  </a:lnTo>
                  <a:lnTo>
                    <a:pt x="3542810" y="15956"/>
                  </a:lnTo>
                  <a:lnTo>
                    <a:pt x="3577174" y="13127"/>
                  </a:lnTo>
                  <a:lnTo>
                    <a:pt x="3610430" y="14142"/>
                  </a:lnTo>
                  <a:lnTo>
                    <a:pt x="3644794" y="12460"/>
                  </a:lnTo>
                  <a:lnTo>
                    <a:pt x="3679158" y="3782"/>
                  </a:lnTo>
                  <a:lnTo>
                    <a:pt x="3710196" y="0"/>
                  </a:lnTo>
                  <a:lnTo>
                    <a:pt x="3744560" y="667"/>
                  </a:lnTo>
                  <a:lnTo>
                    <a:pt x="3777815" y="1295"/>
                  </a:lnTo>
                  <a:lnTo>
                    <a:pt x="3812179" y="1863"/>
                  </a:lnTo>
                  <a:lnTo>
                    <a:pt x="3845435" y="2503"/>
                  </a:lnTo>
                  <a:lnTo>
                    <a:pt x="3879799" y="5734"/>
                  </a:lnTo>
                  <a:lnTo>
                    <a:pt x="3914162" y="6522"/>
                  </a:lnTo>
                  <a:lnTo>
                    <a:pt x="3947418" y="9488"/>
                  </a:lnTo>
                  <a:lnTo>
                    <a:pt x="3981782" y="15118"/>
                  </a:lnTo>
                  <a:lnTo>
                    <a:pt x="4015037" y="18740"/>
                  </a:lnTo>
                  <a:lnTo>
                    <a:pt x="4049401" y="26250"/>
                  </a:lnTo>
                  <a:lnTo>
                    <a:pt x="4083765" y="36676"/>
                  </a:lnTo>
                  <a:lnTo>
                    <a:pt x="4114804" y="47945"/>
                  </a:lnTo>
                  <a:lnTo>
                    <a:pt x="4149167" y="61900"/>
                  </a:lnTo>
                  <a:lnTo>
                    <a:pt x="4182423" y="77630"/>
                  </a:lnTo>
                  <a:lnTo>
                    <a:pt x="4216787" y="95130"/>
                  </a:lnTo>
                  <a:lnTo>
                    <a:pt x="4250042" y="113468"/>
                  </a:lnTo>
                  <a:lnTo>
                    <a:pt x="4284406" y="132066"/>
                  </a:lnTo>
                  <a:lnTo>
                    <a:pt x="4318770" y="149643"/>
                  </a:lnTo>
                  <a:lnTo>
                    <a:pt x="4352026" y="170241"/>
                  </a:lnTo>
                  <a:lnTo>
                    <a:pt x="4386389" y="194424"/>
                  </a:lnTo>
                  <a:lnTo>
                    <a:pt x="4419645" y="211207"/>
                  </a:lnTo>
                  <a:lnTo>
                    <a:pt x="4454009" y="227108"/>
                  </a:lnTo>
                  <a:lnTo>
                    <a:pt x="4488373" y="251136"/>
                  </a:lnTo>
                  <a:lnTo>
                    <a:pt x="4519411" y="271051"/>
                  </a:lnTo>
                  <a:lnTo>
                    <a:pt x="4553775" y="294986"/>
                  </a:lnTo>
                  <a:lnTo>
                    <a:pt x="4587030" y="319543"/>
                  </a:lnTo>
                  <a:lnTo>
                    <a:pt x="4621394" y="339193"/>
                  </a:lnTo>
                  <a:lnTo>
                    <a:pt x="4654650" y="358347"/>
                  </a:lnTo>
                  <a:lnTo>
                    <a:pt x="4689014" y="381433"/>
                  </a:lnTo>
                  <a:lnTo>
                    <a:pt x="4723378" y="395740"/>
                  </a:lnTo>
                  <a:lnTo>
                    <a:pt x="4756633" y="411079"/>
                  </a:lnTo>
                  <a:lnTo>
                    <a:pt x="4790997" y="434473"/>
                  </a:lnTo>
                  <a:lnTo>
                    <a:pt x="4824252" y="447005"/>
                  </a:lnTo>
                  <a:lnTo>
                    <a:pt x="4858616" y="461644"/>
                  </a:lnTo>
                  <a:lnTo>
                    <a:pt x="4892980" y="484878"/>
                  </a:lnTo>
                  <a:lnTo>
                    <a:pt x="4925127" y="502163"/>
                  </a:lnTo>
                  <a:lnTo>
                    <a:pt x="4959491" y="515208"/>
                  </a:lnTo>
                  <a:lnTo>
                    <a:pt x="4992747" y="538999"/>
                  </a:lnTo>
                  <a:lnTo>
                    <a:pt x="5027111" y="555948"/>
                  </a:lnTo>
                  <a:lnTo>
                    <a:pt x="5060366" y="570680"/>
                  </a:lnTo>
                  <a:lnTo>
                    <a:pt x="5094730" y="593252"/>
                  </a:lnTo>
                  <a:lnTo>
                    <a:pt x="5129094" y="604020"/>
                  </a:lnTo>
                  <a:lnTo>
                    <a:pt x="5162349" y="610741"/>
                  </a:lnTo>
                  <a:lnTo>
                    <a:pt x="5196713" y="631572"/>
                  </a:lnTo>
                  <a:lnTo>
                    <a:pt x="5229969" y="640316"/>
                  </a:lnTo>
                  <a:lnTo>
                    <a:pt x="5264333" y="652082"/>
                  </a:lnTo>
                  <a:lnTo>
                    <a:pt x="5298696" y="674704"/>
                  </a:lnTo>
                  <a:lnTo>
                    <a:pt x="5329735" y="687325"/>
                  </a:lnTo>
                  <a:lnTo>
                    <a:pt x="5364099" y="701114"/>
                  </a:lnTo>
                  <a:lnTo>
                    <a:pt x="5397354" y="724111"/>
                  </a:lnTo>
                  <a:lnTo>
                    <a:pt x="5431718" y="734195"/>
                  </a:lnTo>
                  <a:lnTo>
                    <a:pt x="5464974" y="742107"/>
                  </a:lnTo>
                  <a:lnTo>
                    <a:pt x="5499338" y="763996"/>
                  </a:lnTo>
                  <a:lnTo>
                    <a:pt x="5533701" y="770447"/>
                  </a:lnTo>
                  <a:lnTo>
                    <a:pt x="5566957" y="776986"/>
                  </a:lnTo>
                  <a:lnTo>
                    <a:pt x="5601321" y="799051"/>
                  </a:lnTo>
                  <a:lnTo>
                    <a:pt x="5634576" y="806434"/>
                  </a:lnTo>
                  <a:lnTo>
                    <a:pt x="5668940" y="814203"/>
                  </a:lnTo>
                  <a:lnTo>
                    <a:pt x="5703304" y="818453"/>
                  </a:lnTo>
                  <a:lnTo>
                    <a:pt x="5734342" y="814748"/>
                  </a:lnTo>
                  <a:lnTo>
                    <a:pt x="5768706" y="810746"/>
                  </a:lnTo>
                  <a:lnTo>
                    <a:pt x="5801962" y="806836"/>
                  </a:lnTo>
                  <a:lnTo>
                    <a:pt x="5836326" y="802823"/>
                  </a:lnTo>
                  <a:lnTo>
                    <a:pt x="5869581" y="798902"/>
                  </a:lnTo>
                  <a:lnTo>
                    <a:pt x="5903945" y="794872"/>
                  </a:lnTo>
                  <a:lnTo>
                    <a:pt x="5938309" y="790847"/>
                  </a:lnTo>
                  <a:lnTo>
                    <a:pt x="5971564" y="786861"/>
                  </a:lnTo>
                  <a:lnTo>
                    <a:pt x="6005928" y="782753"/>
                  </a:lnTo>
                  <a:lnTo>
                    <a:pt x="6039184" y="778778"/>
                  </a:lnTo>
                  <a:lnTo>
                    <a:pt x="6073548" y="774604"/>
                  </a:lnTo>
                  <a:lnTo>
                    <a:pt x="6107912" y="770419"/>
                  </a:lnTo>
                  <a:lnTo>
                    <a:pt x="6138950" y="766615"/>
                  </a:lnTo>
                  <a:lnTo>
                    <a:pt x="6173314" y="762485"/>
                  </a:lnTo>
                  <a:lnTo>
                    <a:pt x="6206569" y="758472"/>
                  </a:lnTo>
                  <a:lnTo>
                    <a:pt x="6240933" y="754336"/>
                  </a:lnTo>
                  <a:lnTo>
                    <a:pt x="6274189" y="750284"/>
                  </a:lnTo>
                  <a:lnTo>
                    <a:pt x="6308553" y="746127"/>
                  </a:lnTo>
                  <a:lnTo>
                    <a:pt x="6342917" y="741980"/>
                  </a:lnTo>
                  <a:lnTo>
                    <a:pt x="6376172" y="737878"/>
                  </a:lnTo>
                  <a:lnTo>
                    <a:pt x="6410536" y="733655"/>
                  </a:lnTo>
                  <a:lnTo>
                    <a:pt x="6443791" y="729558"/>
                  </a:lnTo>
                  <a:lnTo>
                    <a:pt x="6478155" y="725302"/>
                  </a:lnTo>
                  <a:lnTo>
                    <a:pt x="6512519" y="721040"/>
                  </a:lnTo>
                  <a:lnTo>
                    <a:pt x="6544666" y="717032"/>
                  </a:lnTo>
                  <a:lnTo>
                    <a:pt x="6579030" y="712770"/>
                  </a:lnTo>
                  <a:lnTo>
                    <a:pt x="6612286" y="708629"/>
                  </a:lnTo>
                  <a:lnTo>
                    <a:pt x="6646650" y="704361"/>
                  </a:lnTo>
                  <a:lnTo>
                    <a:pt x="6679905" y="700188"/>
                  </a:lnTo>
                  <a:lnTo>
                    <a:pt x="6714269" y="695893"/>
                  </a:lnTo>
                  <a:lnTo>
                    <a:pt x="6748633" y="691592"/>
                  </a:lnTo>
                  <a:lnTo>
                    <a:pt x="6781888" y="687336"/>
                  </a:lnTo>
                  <a:lnTo>
                    <a:pt x="6816252" y="682952"/>
                  </a:lnTo>
                  <a:lnTo>
                    <a:pt x="6849508" y="678707"/>
                  </a:lnTo>
                  <a:lnTo>
                    <a:pt x="6883872" y="674246"/>
                  </a:lnTo>
                  <a:lnTo>
                    <a:pt x="6918235" y="669792"/>
                  </a:lnTo>
                  <a:lnTo>
                    <a:pt x="6949274" y="665728"/>
                  </a:lnTo>
                  <a:lnTo>
                    <a:pt x="6983638" y="661323"/>
                  </a:lnTo>
                  <a:lnTo>
                    <a:pt x="7016893" y="657039"/>
                  </a:lnTo>
                  <a:lnTo>
                    <a:pt x="7051257" y="652628"/>
                  </a:lnTo>
                  <a:lnTo>
                    <a:pt x="7084513" y="648311"/>
                  </a:lnTo>
                  <a:lnTo>
                    <a:pt x="7118876" y="643861"/>
                  </a:lnTo>
                  <a:lnTo>
                    <a:pt x="7153240" y="639417"/>
                  </a:lnTo>
                  <a:lnTo>
                    <a:pt x="7186496" y="635023"/>
                  </a:lnTo>
                  <a:lnTo>
                    <a:pt x="7220860" y="630491"/>
                  </a:lnTo>
                  <a:lnTo>
                    <a:pt x="7254115" y="626091"/>
                  </a:lnTo>
                </a:path>
              </a:pathLst>
            </a:custGeom>
            <a:ln w="25746" cap="flat">
              <a:solidFill>
                <a:srgbClr val="2875A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t13"/>
            <p:cNvSpPr/>
            <p:nvPr/>
          </p:nvSpPr>
          <p:spPr>
            <a:xfrm>
              <a:off x="8302102" y="2258228"/>
              <a:ext cx="32467" cy="32467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  <a:ln w="21600" cap="rnd">
              <a:solidFill>
                <a:srgbClr val="2875A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tx14"/>
            <p:cNvSpPr/>
            <p:nvPr/>
          </p:nvSpPr>
          <p:spPr>
            <a:xfrm>
              <a:off x="8021553" y="2116679"/>
              <a:ext cx="38844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3111.3</a:t>
              </a:r>
            </a:p>
          </p:txBody>
        </p:sp>
        <p:sp>
          <p:nvSpPr>
            <p:cNvPr id="16" name="pl15"/>
            <p:cNvSpPr/>
            <p:nvPr/>
          </p:nvSpPr>
          <p:spPr>
            <a:xfrm>
              <a:off x="1064220" y="1233111"/>
              <a:ext cx="0" cy="2756776"/>
            </a:xfrm>
            <a:custGeom>
              <a:avLst/>
              <a:gdLst/>
              <a:ahLst/>
              <a:cxnLst/>
              <a:rect l="0" t="0" r="0" b="0"/>
              <a:pathLst>
                <a:path h="2756776">
                  <a:moveTo>
                    <a:pt x="0" y="2756776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tx16"/>
            <p:cNvSpPr/>
            <p:nvPr/>
          </p:nvSpPr>
          <p:spPr>
            <a:xfrm>
              <a:off x="939063" y="3942462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18" name="tx17"/>
            <p:cNvSpPr/>
            <p:nvPr/>
          </p:nvSpPr>
          <p:spPr>
            <a:xfrm>
              <a:off x="727169" y="3391106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1000</a:t>
              </a:r>
            </a:p>
          </p:txBody>
        </p:sp>
        <p:sp>
          <p:nvSpPr>
            <p:cNvPr id="19" name="tx18"/>
            <p:cNvSpPr/>
            <p:nvPr/>
          </p:nvSpPr>
          <p:spPr>
            <a:xfrm>
              <a:off x="727169" y="2839751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2000</a:t>
              </a:r>
            </a:p>
          </p:txBody>
        </p:sp>
        <p:sp>
          <p:nvSpPr>
            <p:cNvPr id="20" name="tx19"/>
            <p:cNvSpPr/>
            <p:nvPr/>
          </p:nvSpPr>
          <p:spPr>
            <a:xfrm>
              <a:off x="727169" y="2288396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3000</a:t>
              </a:r>
            </a:p>
          </p:txBody>
        </p:sp>
        <p:sp>
          <p:nvSpPr>
            <p:cNvPr id="21" name="tx20"/>
            <p:cNvSpPr/>
            <p:nvPr/>
          </p:nvSpPr>
          <p:spPr>
            <a:xfrm>
              <a:off x="727169" y="1737040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4000</a:t>
              </a:r>
            </a:p>
          </p:txBody>
        </p:sp>
        <p:sp>
          <p:nvSpPr>
            <p:cNvPr id="22" name="tx21"/>
            <p:cNvSpPr/>
            <p:nvPr/>
          </p:nvSpPr>
          <p:spPr>
            <a:xfrm>
              <a:off x="727169" y="1185685"/>
              <a:ext cx="282525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5000</a:t>
              </a:r>
            </a:p>
          </p:txBody>
        </p:sp>
        <p:sp>
          <p:nvSpPr>
            <p:cNvPr id="23" name="pl22"/>
            <p:cNvSpPr/>
            <p:nvPr/>
          </p:nvSpPr>
          <p:spPr>
            <a:xfrm>
              <a:off x="1064220" y="3989888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" name="pl23"/>
            <p:cNvSpPr/>
            <p:nvPr/>
          </p:nvSpPr>
          <p:spPr>
            <a:xfrm>
              <a:off x="1064220" y="3438533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pl24"/>
            <p:cNvSpPr/>
            <p:nvPr/>
          </p:nvSpPr>
          <p:spPr>
            <a:xfrm>
              <a:off x="1064220" y="2887178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" name="pl25"/>
            <p:cNvSpPr/>
            <p:nvPr/>
          </p:nvSpPr>
          <p:spPr>
            <a:xfrm>
              <a:off x="1064220" y="2335822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" name="pl26"/>
            <p:cNvSpPr/>
            <p:nvPr/>
          </p:nvSpPr>
          <p:spPr>
            <a:xfrm>
              <a:off x="1064220" y="1784467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pl27"/>
            <p:cNvSpPr/>
            <p:nvPr/>
          </p:nvSpPr>
          <p:spPr>
            <a:xfrm>
              <a:off x="1064220" y="1233111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" name="pl28"/>
            <p:cNvSpPr/>
            <p:nvPr/>
          </p:nvSpPr>
          <p:spPr>
            <a:xfrm>
              <a:off x="1064220" y="3989888"/>
              <a:ext cx="7471739" cy="0"/>
            </a:xfrm>
            <a:custGeom>
              <a:avLst/>
              <a:gdLst/>
              <a:ahLst/>
              <a:cxnLst/>
              <a:rect l="0" t="0" r="0" b="0"/>
              <a:pathLst>
                <a:path w="7471739">
                  <a:moveTo>
                    <a:pt x="0" y="0"/>
                  </a:moveTo>
                  <a:lnTo>
                    <a:pt x="7471739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pl29"/>
            <p:cNvSpPr/>
            <p:nvPr/>
          </p:nvSpPr>
          <p:spPr>
            <a:xfrm>
              <a:off x="1874544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pl30"/>
            <p:cNvSpPr/>
            <p:nvPr/>
          </p:nvSpPr>
          <p:spPr>
            <a:xfrm>
              <a:off x="3898691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pl31"/>
            <p:cNvSpPr/>
            <p:nvPr/>
          </p:nvSpPr>
          <p:spPr>
            <a:xfrm>
              <a:off x="5922837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l32"/>
            <p:cNvSpPr/>
            <p:nvPr/>
          </p:nvSpPr>
          <p:spPr>
            <a:xfrm>
              <a:off x="7948092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tx33"/>
            <p:cNvSpPr/>
            <p:nvPr/>
          </p:nvSpPr>
          <p:spPr>
            <a:xfrm>
              <a:off x="1613258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2010</a:t>
              </a:r>
            </a:p>
          </p:txBody>
        </p:sp>
        <p:sp>
          <p:nvSpPr>
            <p:cNvPr id="35" name="tx34"/>
            <p:cNvSpPr/>
            <p:nvPr/>
          </p:nvSpPr>
          <p:spPr>
            <a:xfrm>
              <a:off x="3637404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2015</a:t>
              </a:r>
            </a:p>
          </p:txBody>
        </p:sp>
        <p:sp>
          <p:nvSpPr>
            <p:cNvPr id="36" name="tx35"/>
            <p:cNvSpPr/>
            <p:nvPr/>
          </p:nvSpPr>
          <p:spPr>
            <a:xfrm>
              <a:off x="5661551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2020</a:t>
              </a:r>
            </a:p>
          </p:txBody>
        </p:sp>
        <p:sp>
          <p:nvSpPr>
            <p:cNvPr id="37" name="tx36"/>
            <p:cNvSpPr/>
            <p:nvPr/>
          </p:nvSpPr>
          <p:spPr>
            <a:xfrm>
              <a:off x="7686806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2025</a:t>
              </a:r>
            </a:p>
          </p:txBody>
        </p:sp>
        <p:sp>
          <p:nvSpPr>
            <p:cNvPr id="38" name="tx37"/>
            <p:cNvSpPr/>
            <p:nvPr/>
          </p:nvSpPr>
          <p:spPr>
            <a:xfrm rot="-5400000">
              <a:off x="77147" y="2564470"/>
              <a:ext cx="952934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Billions of dollars</a:t>
              </a:r>
            </a:p>
          </p:txBody>
        </p:sp>
        <p:sp>
          <p:nvSpPr>
            <p:cNvPr id="39" name="rc38"/>
            <p:cNvSpPr/>
            <p:nvPr/>
          </p:nvSpPr>
          <p:spPr>
            <a:xfrm>
              <a:off x="6834183" y="3562391"/>
              <a:ext cx="1162031" cy="303639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40" name="rc39"/>
            <p:cNvSpPr/>
            <p:nvPr/>
          </p:nvSpPr>
          <p:spPr>
            <a:xfrm>
              <a:off x="6906183" y="3689255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41" name="pl40"/>
            <p:cNvSpPr/>
            <p:nvPr/>
          </p:nvSpPr>
          <p:spPr>
            <a:xfrm>
              <a:off x="6906183" y="374164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43" name="tx42"/>
            <p:cNvSpPr/>
            <p:nvPr/>
          </p:nvSpPr>
          <p:spPr>
            <a:xfrm>
              <a:off x="1064220" y="1045466"/>
              <a:ext cx="3797163" cy="1250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Projections given long run reserve balance level of $613 billion</a:t>
              </a:r>
            </a:p>
          </p:txBody>
        </p:sp>
        <p:sp>
          <p:nvSpPr>
            <p:cNvPr id="44" name="tx43"/>
            <p:cNvSpPr/>
            <p:nvPr/>
          </p:nvSpPr>
          <p:spPr>
            <a:xfrm>
              <a:off x="1064220" y="824442"/>
              <a:ext cx="1888256" cy="1430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Projected SOMA Holdings</a:t>
              </a:r>
            </a:p>
          </p:txBody>
        </p:sp>
        <p:sp>
          <p:nvSpPr>
            <p:cNvPr id="45" name="tx44"/>
            <p:cNvSpPr/>
            <p:nvPr/>
          </p:nvSpPr>
          <p:spPr>
            <a:xfrm>
              <a:off x="1064220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46" name="tx45"/>
            <p:cNvSpPr/>
            <p:nvPr/>
          </p:nvSpPr>
          <p:spPr>
            <a:xfrm>
              <a:off x="1064220" y="4372820"/>
              <a:ext cx="4122415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Sources: Federal Reserve Board and Federal Reserve Bank of New York</a:t>
              </a:r>
            </a:p>
          </p:txBody>
        </p:sp>
        <p:sp>
          <p:nvSpPr>
            <p:cNvPr id="47" name="tx46"/>
            <p:cNvSpPr/>
            <p:nvPr/>
          </p:nvSpPr>
          <p:spPr>
            <a:xfrm>
              <a:off x="1064220" y="460404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48" name="tx47"/>
            <p:cNvSpPr/>
            <p:nvPr/>
          </p:nvSpPr>
          <p:spPr>
            <a:xfrm>
              <a:off x="1064220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In most months, the Federal Reserve’s maturing treasury securities are not reinvested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994958" y="1233111"/>
              <a:ext cx="7541001" cy="2684776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994958" y="3917888"/>
              <a:ext cx="7541001" cy="0"/>
            </a:xfrm>
            <a:custGeom>
              <a:avLst/>
              <a:gdLst/>
              <a:ahLst/>
              <a:cxnLst/>
              <a:rect l="0" t="0" r="0" b="0"/>
              <a:pathLst>
                <a:path w="7541001">
                  <a:moveTo>
                    <a:pt x="0" y="0"/>
                  </a:moveTo>
                  <a:lnTo>
                    <a:pt x="7541001" y="0"/>
                  </a:lnTo>
                  <a:lnTo>
                    <a:pt x="7541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994958" y="3534349"/>
              <a:ext cx="7541001" cy="0"/>
            </a:xfrm>
            <a:custGeom>
              <a:avLst/>
              <a:gdLst/>
              <a:ahLst/>
              <a:cxnLst/>
              <a:rect l="0" t="0" r="0" b="0"/>
              <a:pathLst>
                <a:path w="7541001">
                  <a:moveTo>
                    <a:pt x="0" y="0"/>
                  </a:moveTo>
                  <a:lnTo>
                    <a:pt x="7541001" y="0"/>
                  </a:lnTo>
                  <a:lnTo>
                    <a:pt x="7541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994958" y="3150809"/>
              <a:ext cx="7541001" cy="0"/>
            </a:xfrm>
            <a:custGeom>
              <a:avLst/>
              <a:gdLst/>
              <a:ahLst/>
              <a:cxnLst/>
              <a:rect l="0" t="0" r="0" b="0"/>
              <a:pathLst>
                <a:path w="7541001">
                  <a:moveTo>
                    <a:pt x="0" y="0"/>
                  </a:moveTo>
                  <a:lnTo>
                    <a:pt x="7541001" y="0"/>
                  </a:lnTo>
                  <a:lnTo>
                    <a:pt x="7541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994958" y="2767270"/>
              <a:ext cx="7541001" cy="0"/>
            </a:xfrm>
            <a:custGeom>
              <a:avLst/>
              <a:gdLst/>
              <a:ahLst/>
              <a:cxnLst/>
              <a:rect l="0" t="0" r="0" b="0"/>
              <a:pathLst>
                <a:path w="7541001">
                  <a:moveTo>
                    <a:pt x="0" y="0"/>
                  </a:moveTo>
                  <a:lnTo>
                    <a:pt x="7541001" y="0"/>
                  </a:lnTo>
                  <a:lnTo>
                    <a:pt x="7541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994958" y="2383730"/>
              <a:ext cx="7541001" cy="0"/>
            </a:xfrm>
            <a:custGeom>
              <a:avLst/>
              <a:gdLst/>
              <a:ahLst/>
              <a:cxnLst/>
              <a:rect l="0" t="0" r="0" b="0"/>
              <a:pathLst>
                <a:path w="7541001">
                  <a:moveTo>
                    <a:pt x="0" y="0"/>
                  </a:moveTo>
                  <a:lnTo>
                    <a:pt x="7541001" y="0"/>
                  </a:lnTo>
                  <a:lnTo>
                    <a:pt x="7541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994958" y="2000191"/>
              <a:ext cx="7541001" cy="0"/>
            </a:xfrm>
            <a:custGeom>
              <a:avLst/>
              <a:gdLst/>
              <a:ahLst/>
              <a:cxnLst/>
              <a:rect l="0" t="0" r="0" b="0"/>
              <a:pathLst>
                <a:path w="7541001">
                  <a:moveTo>
                    <a:pt x="0" y="0"/>
                  </a:moveTo>
                  <a:lnTo>
                    <a:pt x="7541001" y="0"/>
                  </a:lnTo>
                  <a:lnTo>
                    <a:pt x="7541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994958" y="1616651"/>
              <a:ext cx="7541001" cy="0"/>
            </a:xfrm>
            <a:custGeom>
              <a:avLst/>
              <a:gdLst/>
              <a:ahLst/>
              <a:cxnLst/>
              <a:rect l="0" t="0" r="0" b="0"/>
              <a:pathLst>
                <a:path w="7541001">
                  <a:moveTo>
                    <a:pt x="0" y="0"/>
                  </a:moveTo>
                  <a:lnTo>
                    <a:pt x="7541001" y="0"/>
                  </a:lnTo>
                  <a:lnTo>
                    <a:pt x="7541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994958" y="1233111"/>
              <a:ext cx="7541001" cy="0"/>
            </a:xfrm>
            <a:custGeom>
              <a:avLst/>
              <a:gdLst/>
              <a:ahLst/>
              <a:cxnLst/>
              <a:rect l="0" t="0" r="0" b="0"/>
              <a:pathLst>
                <a:path w="7541001">
                  <a:moveTo>
                    <a:pt x="0" y="0"/>
                  </a:moveTo>
                  <a:lnTo>
                    <a:pt x="7541001" y="0"/>
                  </a:lnTo>
                  <a:lnTo>
                    <a:pt x="7541001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rc13"/>
            <p:cNvSpPr/>
            <p:nvPr/>
          </p:nvSpPr>
          <p:spPr>
            <a:xfrm>
              <a:off x="1068956" y="3917888"/>
              <a:ext cx="171046" cy="0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5" name="rc14"/>
            <p:cNvSpPr/>
            <p:nvPr/>
          </p:nvSpPr>
          <p:spPr>
            <a:xfrm>
              <a:off x="1068956" y="3516706"/>
              <a:ext cx="171046" cy="40118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6" name="rc15"/>
            <p:cNvSpPr/>
            <p:nvPr/>
          </p:nvSpPr>
          <p:spPr>
            <a:xfrm>
              <a:off x="1279370" y="3917888"/>
              <a:ext cx="171046" cy="0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7" name="rc16"/>
            <p:cNvSpPr/>
            <p:nvPr/>
          </p:nvSpPr>
          <p:spPr>
            <a:xfrm>
              <a:off x="1279370" y="3138152"/>
              <a:ext cx="171046" cy="77973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8" name="rc17"/>
            <p:cNvSpPr/>
            <p:nvPr/>
          </p:nvSpPr>
          <p:spPr>
            <a:xfrm>
              <a:off x="1469421" y="3917888"/>
              <a:ext cx="171046" cy="0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9" name="rc18"/>
            <p:cNvSpPr/>
            <p:nvPr/>
          </p:nvSpPr>
          <p:spPr>
            <a:xfrm>
              <a:off x="1469421" y="3390138"/>
              <a:ext cx="171046" cy="52775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0" name="rc19"/>
            <p:cNvSpPr/>
            <p:nvPr/>
          </p:nvSpPr>
          <p:spPr>
            <a:xfrm>
              <a:off x="1679836" y="3917888"/>
              <a:ext cx="171046" cy="0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1" name="rc20"/>
            <p:cNvSpPr/>
            <p:nvPr/>
          </p:nvSpPr>
          <p:spPr>
            <a:xfrm>
              <a:off x="1679836" y="3360989"/>
              <a:ext cx="171046" cy="55689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2" name="rc21"/>
            <p:cNvSpPr/>
            <p:nvPr/>
          </p:nvSpPr>
          <p:spPr>
            <a:xfrm>
              <a:off x="1883462" y="3917888"/>
              <a:ext cx="171046" cy="0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3" name="rc22"/>
            <p:cNvSpPr/>
            <p:nvPr/>
          </p:nvSpPr>
          <p:spPr>
            <a:xfrm>
              <a:off x="1883462" y="2675604"/>
              <a:ext cx="171046" cy="1242284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4" name="rc23"/>
            <p:cNvSpPr/>
            <p:nvPr/>
          </p:nvSpPr>
          <p:spPr>
            <a:xfrm>
              <a:off x="2093877" y="3917888"/>
              <a:ext cx="171046" cy="0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5" name="rc24"/>
            <p:cNvSpPr/>
            <p:nvPr/>
          </p:nvSpPr>
          <p:spPr>
            <a:xfrm>
              <a:off x="2093877" y="3423889"/>
              <a:ext cx="171046" cy="493998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6" name="rc25"/>
            <p:cNvSpPr/>
            <p:nvPr/>
          </p:nvSpPr>
          <p:spPr>
            <a:xfrm>
              <a:off x="2297503" y="3917888"/>
              <a:ext cx="171046" cy="0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7" name="rc26"/>
            <p:cNvSpPr/>
            <p:nvPr/>
          </p:nvSpPr>
          <p:spPr>
            <a:xfrm>
              <a:off x="2297503" y="3423889"/>
              <a:ext cx="171046" cy="493998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8" name="rc27"/>
            <p:cNvSpPr/>
            <p:nvPr/>
          </p:nvSpPr>
          <p:spPr>
            <a:xfrm>
              <a:off x="2507917" y="3917888"/>
              <a:ext cx="171046" cy="0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9" name="rc28"/>
            <p:cNvSpPr/>
            <p:nvPr/>
          </p:nvSpPr>
          <p:spPr>
            <a:xfrm>
              <a:off x="2507917" y="3079854"/>
              <a:ext cx="171046" cy="838033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0" name="rc29"/>
            <p:cNvSpPr/>
            <p:nvPr/>
          </p:nvSpPr>
          <p:spPr>
            <a:xfrm>
              <a:off x="2718332" y="3917888"/>
              <a:ext cx="171046" cy="0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1" name="rc30"/>
            <p:cNvSpPr/>
            <p:nvPr/>
          </p:nvSpPr>
          <p:spPr>
            <a:xfrm>
              <a:off x="2718332" y="3497912"/>
              <a:ext cx="171046" cy="41997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2" name="rc31"/>
            <p:cNvSpPr/>
            <p:nvPr/>
          </p:nvSpPr>
          <p:spPr>
            <a:xfrm>
              <a:off x="2921958" y="3687765"/>
              <a:ext cx="171046" cy="230123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3" name="rc32"/>
            <p:cNvSpPr/>
            <p:nvPr/>
          </p:nvSpPr>
          <p:spPr>
            <a:xfrm>
              <a:off x="2921958" y="3584209"/>
              <a:ext cx="171046" cy="10355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4" name="rc33"/>
            <p:cNvSpPr/>
            <p:nvPr/>
          </p:nvSpPr>
          <p:spPr>
            <a:xfrm>
              <a:off x="3132373" y="3687765"/>
              <a:ext cx="171046" cy="230123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5" name="rc34"/>
            <p:cNvSpPr/>
            <p:nvPr/>
          </p:nvSpPr>
          <p:spPr>
            <a:xfrm>
              <a:off x="3132373" y="3192615"/>
              <a:ext cx="171046" cy="49514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6" name="rc35"/>
            <p:cNvSpPr/>
            <p:nvPr/>
          </p:nvSpPr>
          <p:spPr>
            <a:xfrm>
              <a:off x="3335999" y="3687765"/>
              <a:ext cx="171046" cy="230123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7" name="rc36"/>
            <p:cNvSpPr/>
            <p:nvPr/>
          </p:nvSpPr>
          <p:spPr>
            <a:xfrm>
              <a:off x="3335999" y="3246694"/>
              <a:ext cx="171046" cy="44107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8" name="rc37"/>
            <p:cNvSpPr/>
            <p:nvPr/>
          </p:nvSpPr>
          <p:spPr>
            <a:xfrm>
              <a:off x="3546414" y="3457641"/>
              <a:ext cx="171046" cy="460247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9" name="rc38"/>
            <p:cNvSpPr/>
            <p:nvPr/>
          </p:nvSpPr>
          <p:spPr>
            <a:xfrm>
              <a:off x="3546414" y="2730450"/>
              <a:ext cx="171046" cy="72719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0" name="rc39"/>
            <p:cNvSpPr/>
            <p:nvPr/>
          </p:nvSpPr>
          <p:spPr>
            <a:xfrm>
              <a:off x="3756828" y="3457641"/>
              <a:ext cx="171046" cy="460247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1" name="rc40"/>
            <p:cNvSpPr/>
            <p:nvPr/>
          </p:nvSpPr>
          <p:spPr>
            <a:xfrm>
              <a:off x="3756828" y="2053503"/>
              <a:ext cx="171046" cy="1404138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2" name="rc41"/>
            <p:cNvSpPr/>
            <p:nvPr/>
          </p:nvSpPr>
          <p:spPr>
            <a:xfrm>
              <a:off x="3946879" y="3457641"/>
              <a:ext cx="171046" cy="460247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3" name="rc42"/>
            <p:cNvSpPr/>
            <p:nvPr/>
          </p:nvSpPr>
          <p:spPr>
            <a:xfrm>
              <a:off x="3946879" y="2721245"/>
              <a:ext cx="171046" cy="73639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4" name="rc43"/>
            <p:cNvSpPr/>
            <p:nvPr/>
          </p:nvSpPr>
          <p:spPr>
            <a:xfrm>
              <a:off x="4157294" y="3227517"/>
              <a:ext cx="171046" cy="690371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5" name="rc44"/>
            <p:cNvSpPr/>
            <p:nvPr/>
          </p:nvSpPr>
          <p:spPr>
            <a:xfrm>
              <a:off x="4157294" y="2589307"/>
              <a:ext cx="171046" cy="63820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6" name="rc45"/>
            <p:cNvSpPr/>
            <p:nvPr/>
          </p:nvSpPr>
          <p:spPr>
            <a:xfrm>
              <a:off x="4360920" y="3227517"/>
              <a:ext cx="171046" cy="690371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7" name="rc46"/>
            <p:cNvSpPr/>
            <p:nvPr/>
          </p:nvSpPr>
          <p:spPr>
            <a:xfrm>
              <a:off x="4360920" y="1819543"/>
              <a:ext cx="171046" cy="1407973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8" name="rc47"/>
            <p:cNvSpPr/>
            <p:nvPr/>
          </p:nvSpPr>
          <p:spPr>
            <a:xfrm>
              <a:off x="4571334" y="3227517"/>
              <a:ext cx="171046" cy="690371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9" name="rc48"/>
            <p:cNvSpPr/>
            <p:nvPr/>
          </p:nvSpPr>
          <p:spPr>
            <a:xfrm>
              <a:off x="4571334" y="2750010"/>
              <a:ext cx="171046" cy="477506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0" name="rc49"/>
            <p:cNvSpPr/>
            <p:nvPr/>
          </p:nvSpPr>
          <p:spPr>
            <a:xfrm>
              <a:off x="4774961" y="2997393"/>
              <a:ext cx="171046" cy="920494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1" name="rc50"/>
            <p:cNvSpPr/>
            <p:nvPr/>
          </p:nvSpPr>
          <p:spPr>
            <a:xfrm>
              <a:off x="4774961" y="2710889"/>
              <a:ext cx="171046" cy="286504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2" name="rc51"/>
            <p:cNvSpPr/>
            <p:nvPr/>
          </p:nvSpPr>
          <p:spPr>
            <a:xfrm>
              <a:off x="4985375" y="2997393"/>
              <a:ext cx="171046" cy="920494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3" name="rc52"/>
            <p:cNvSpPr/>
            <p:nvPr/>
          </p:nvSpPr>
          <p:spPr>
            <a:xfrm>
              <a:off x="4985375" y="2230314"/>
              <a:ext cx="171046" cy="76707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4" name="rc53"/>
            <p:cNvSpPr/>
            <p:nvPr/>
          </p:nvSpPr>
          <p:spPr>
            <a:xfrm>
              <a:off x="5195790" y="3188780"/>
              <a:ext cx="171046" cy="729108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5" name="rc54"/>
            <p:cNvSpPr/>
            <p:nvPr/>
          </p:nvSpPr>
          <p:spPr>
            <a:xfrm>
              <a:off x="5195790" y="3188780"/>
              <a:ext cx="171046" cy="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6" name="rc55"/>
            <p:cNvSpPr/>
            <p:nvPr/>
          </p:nvSpPr>
          <p:spPr>
            <a:xfrm>
              <a:off x="5399416" y="3002763"/>
              <a:ext cx="171046" cy="915125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7" name="rc56"/>
            <p:cNvSpPr/>
            <p:nvPr/>
          </p:nvSpPr>
          <p:spPr>
            <a:xfrm>
              <a:off x="5399416" y="3002763"/>
              <a:ext cx="171046" cy="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8" name="rc57"/>
            <p:cNvSpPr/>
            <p:nvPr/>
          </p:nvSpPr>
          <p:spPr>
            <a:xfrm>
              <a:off x="5609831" y="2767270"/>
              <a:ext cx="171046" cy="1150618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9" name="rc58"/>
            <p:cNvSpPr/>
            <p:nvPr/>
          </p:nvSpPr>
          <p:spPr>
            <a:xfrm>
              <a:off x="5609831" y="1646567"/>
              <a:ext cx="171046" cy="112070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0" name="rc59"/>
            <p:cNvSpPr/>
            <p:nvPr/>
          </p:nvSpPr>
          <p:spPr>
            <a:xfrm>
              <a:off x="5813457" y="3219463"/>
              <a:ext cx="171046" cy="698425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1" name="rc60"/>
            <p:cNvSpPr/>
            <p:nvPr/>
          </p:nvSpPr>
          <p:spPr>
            <a:xfrm>
              <a:off x="5813457" y="3219463"/>
              <a:ext cx="171046" cy="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2" name="rc61"/>
            <p:cNvSpPr/>
            <p:nvPr/>
          </p:nvSpPr>
          <p:spPr>
            <a:xfrm>
              <a:off x="6023871" y="3290418"/>
              <a:ext cx="171046" cy="627470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3" name="rc62"/>
            <p:cNvSpPr/>
            <p:nvPr/>
          </p:nvSpPr>
          <p:spPr>
            <a:xfrm>
              <a:off x="6023871" y="3290418"/>
              <a:ext cx="171046" cy="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4" name="rc63"/>
            <p:cNvSpPr/>
            <p:nvPr/>
          </p:nvSpPr>
          <p:spPr>
            <a:xfrm>
              <a:off x="6234286" y="2767270"/>
              <a:ext cx="171046" cy="1150618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5" name="rc64"/>
            <p:cNvSpPr/>
            <p:nvPr/>
          </p:nvSpPr>
          <p:spPr>
            <a:xfrm>
              <a:off x="6234286" y="1768149"/>
              <a:ext cx="171046" cy="99912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6" name="rc65"/>
            <p:cNvSpPr/>
            <p:nvPr/>
          </p:nvSpPr>
          <p:spPr>
            <a:xfrm>
              <a:off x="6424337" y="3059527"/>
              <a:ext cx="171046" cy="858361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7" name="rc66"/>
            <p:cNvSpPr/>
            <p:nvPr/>
          </p:nvSpPr>
          <p:spPr>
            <a:xfrm>
              <a:off x="6424337" y="3059527"/>
              <a:ext cx="171046" cy="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8" name="rc67"/>
            <p:cNvSpPr/>
            <p:nvPr/>
          </p:nvSpPr>
          <p:spPr>
            <a:xfrm>
              <a:off x="6634751" y="2767270"/>
              <a:ext cx="171046" cy="1150618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9" name="rc68"/>
            <p:cNvSpPr/>
            <p:nvPr/>
          </p:nvSpPr>
          <p:spPr>
            <a:xfrm>
              <a:off x="6634751" y="2687877"/>
              <a:ext cx="171046" cy="7939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0" name="rc69"/>
            <p:cNvSpPr/>
            <p:nvPr/>
          </p:nvSpPr>
          <p:spPr>
            <a:xfrm>
              <a:off x="6838378" y="2767270"/>
              <a:ext cx="171046" cy="1150618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1" name="rc70"/>
            <p:cNvSpPr/>
            <p:nvPr/>
          </p:nvSpPr>
          <p:spPr>
            <a:xfrm>
              <a:off x="6838378" y="1673031"/>
              <a:ext cx="171046" cy="1094238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2" name="rc71"/>
            <p:cNvSpPr/>
            <p:nvPr/>
          </p:nvSpPr>
          <p:spPr>
            <a:xfrm>
              <a:off x="7048792" y="3094812"/>
              <a:ext cx="171046" cy="823075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3" name="rc72"/>
            <p:cNvSpPr/>
            <p:nvPr/>
          </p:nvSpPr>
          <p:spPr>
            <a:xfrm>
              <a:off x="7048792" y="3094812"/>
              <a:ext cx="171046" cy="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4" name="rc73"/>
            <p:cNvSpPr/>
            <p:nvPr/>
          </p:nvSpPr>
          <p:spPr>
            <a:xfrm>
              <a:off x="7252419" y="3090593"/>
              <a:ext cx="171046" cy="827294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5" name="rc74"/>
            <p:cNvSpPr/>
            <p:nvPr/>
          </p:nvSpPr>
          <p:spPr>
            <a:xfrm>
              <a:off x="7252419" y="3090593"/>
              <a:ext cx="171046" cy="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6" name="rc75"/>
            <p:cNvSpPr/>
            <p:nvPr/>
          </p:nvSpPr>
          <p:spPr>
            <a:xfrm>
              <a:off x="7462833" y="2767270"/>
              <a:ext cx="171046" cy="1150618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7" name="rc76"/>
            <p:cNvSpPr/>
            <p:nvPr/>
          </p:nvSpPr>
          <p:spPr>
            <a:xfrm>
              <a:off x="7462833" y="1234262"/>
              <a:ext cx="171046" cy="1533007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8" name="rc77"/>
            <p:cNvSpPr/>
            <p:nvPr/>
          </p:nvSpPr>
          <p:spPr>
            <a:xfrm>
              <a:off x="7673248" y="3374029"/>
              <a:ext cx="171046" cy="543859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9" name="rc78"/>
            <p:cNvSpPr/>
            <p:nvPr/>
          </p:nvSpPr>
          <p:spPr>
            <a:xfrm>
              <a:off x="7673248" y="3374029"/>
              <a:ext cx="171046" cy="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0" name="rc79"/>
            <p:cNvSpPr/>
            <p:nvPr/>
          </p:nvSpPr>
          <p:spPr>
            <a:xfrm>
              <a:off x="7876874" y="3313814"/>
              <a:ext cx="171046" cy="604074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1" name="rc80"/>
            <p:cNvSpPr/>
            <p:nvPr/>
          </p:nvSpPr>
          <p:spPr>
            <a:xfrm>
              <a:off x="7876874" y="3313814"/>
              <a:ext cx="171046" cy="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2" name="rc81"/>
            <p:cNvSpPr/>
            <p:nvPr/>
          </p:nvSpPr>
          <p:spPr>
            <a:xfrm>
              <a:off x="8087288" y="2767270"/>
              <a:ext cx="171046" cy="1150618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3" name="rc82"/>
            <p:cNvSpPr/>
            <p:nvPr/>
          </p:nvSpPr>
          <p:spPr>
            <a:xfrm>
              <a:off x="8087288" y="2041229"/>
              <a:ext cx="171046" cy="72604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4" name="rc83"/>
            <p:cNvSpPr/>
            <p:nvPr/>
          </p:nvSpPr>
          <p:spPr>
            <a:xfrm>
              <a:off x="8290915" y="3467996"/>
              <a:ext cx="171046" cy="449891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5" name="rc84"/>
            <p:cNvSpPr/>
            <p:nvPr/>
          </p:nvSpPr>
          <p:spPr>
            <a:xfrm>
              <a:off x="8290915" y="3467996"/>
              <a:ext cx="171046" cy="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6" name="pl85"/>
            <p:cNvSpPr/>
            <p:nvPr/>
          </p:nvSpPr>
          <p:spPr>
            <a:xfrm>
              <a:off x="1154479" y="2767270"/>
              <a:ext cx="7221959" cy="1150618"/>
            </a:xfrm>
            <a:custGeom>
              <a:avLst/>
              <a:gdLst/>
              <a:ahLst/>
              <a:cxnLst/>
              <a:rect l="0" t="0" r="0" b="0"/>
              <a:pathLst>
                <a:path w="7221959" h="1150618">
                  <a:moveTo>
                    <a:pt x="0" y="1150618"/>
                  </a:moveTo>
                  <a:lnTo>
                    <a:pt x="210414" y="1150618"/>
                  </a:lnTo>
                  <a:lnTo>
                    <a:pt x="400465" y="1150618"/>
                  </a:lnTo>
                  <a:lnTo>
                    <a:pt x="610880" y="1150618"/>
                  </a:lnTo>
                  <a:lnTo>
                    <a:pt x="814506" y="1150618"/>
                  </a:lnTo>
                  <a:lnTo>
                    <a:pt x="1024920" y="1150618"/>
                  </a:lnTo>
                  <a:lnTo>
                    <a:pt x="1228547" y="1150618"/>
                  </a:lnTo>
                  <a:lnTo>
                    <a:pt x="1438961" y="1150618"/>
                  </a:lnTo>
                  <a:lnTo>
                    <a:pt x="1649376" y="1150618"/>
                  </a:lnTo>
                  <a:lnTo>
                    <a:pt x="1853002" y="920494"/>
                  </a:lnTo>
                  <a:lnTo>
                    <a:pt x="2063417" y="920494"/>
                  </a:lnTo>
                  <a:lnTo>
                    <a:pt x="2267043" y="920494"/>
                  </a:lnTo>
                  <a:lnTo>
                    <a:pt x="2477457" y="690371"/>
                  </a:lnTo>
                  <a:lnTo>
                    <a:pt x="2687872" y="690371"/>
                  </a:lnTo>
                  <a:lnTo>
                    <a:pt x="2877923" y="690371"/>
                  </a:lnTo>
                  <a:lnTo>
                    <a:pt x="3088337" y="460247"/>
                  </a:lnTo>
                  <a:lnTo>
                    <a:pt x="3291964" y="460247"/>
                  </a:lnTo>
                  <a:lnTo>
                    <a:pt x="3502378" y="460247"/>
                  </a:lnTo>
                  <a:lnTo>
                    <a:pt x="3706005" y="230123"/>
                  </a:lnTo>
                  <a:lnTo>
                    <a:pt x="3916419" y="230123"/>
                  </a:lnTo>
                  <a:lnTo>
                    <a:pt x="4126834" y="230123"/>
                  </a:lnTo>
                  <a:lnTo>
                    <a:pt x="4330460" y="0"/>
                  </a:lnTo>
                  <a:lnTo>
                    <a:pt x="4540874" y="0"/>
                  </a:lnTo>
                  <a:lnTo>
                    <a:pt x="4744501" y="0"/>
                  </a:lnTo>
                  <a:lnTo>
                    <a:pt x="4954915" y="0"/>
                  </a:lnTo>
                  <a:lnTo>
                    <a:pt x="5165330" y="0"/>
                  </a:lnTo>
                  <a:lnTo>
                    <a:pt x="5355381" y="0"/>
                  </a:lnTo>
                  <a:lnTo>
                    <a:pt x="5565795" y="0"/>
                  </a:lnTo>
                  <a:lnTo>
                    <a:pt x="5769422" y="0"/>
                  </a:lnTo>
                  <a:lnTo>
                    <a:pt x="5979836" y="0"/>
                  </a:lnTo>
                  <a:lnTo>
                    <a:pt x="6183463" y="0"/>
                  </a:lnTo>
                  <a:lnTo>
                    <a:pt x="6393877" y="0"/>
                  </a:lnTo>
                  <a:lnTo>
                    <a:pt x="6604291" y="0"/>
                  </a:lnTo>
                  <a:lnTo>
                    <a:pt x="6807918" y="0"/>
                  </a:lnTo>
                  <a:lnTo>
                    <a:pt x="7018332" y="0"/>
                  </a:lnTo>
                  <a:lnTo>
                    <a:pt x="7221959" y="0"/>
                  </a:lnTo>
                </a:path>
              </a:pathLst>
            </a:custGeom>
            <a:ln w="33876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7" name="pl86"/>
            <p:cNvSpPr/>
            <p:nvPr/>
          </p:nvSpPr>
          <p:spPr>
            <a:xfrm>
              <a:off x="994958" y="1233111"/>
              <a:ext cx="0" cy="2684776"/>
            </a:xfrm>
            <a:custGeom>
              <a:avLst/>
              <a:gdLst/>
              <a:ahLst/>
              <a:cxnLst/>
              <a:rect l="0" t="0" r="0" b="0"/>
              <a:pathLst>
                <a:path h="2684776">
                  <a:moveTo>
                    <a:pt x="0" y="2684776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8" name="tx87"/>
            <p:cNvSpPr/>
            <p:nvPr/>
          </p:nvSpPr>
          <p:spPr>
            <a:xfrm>
              <a:off x="797801" y="3870462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89" name="tx88"/>
            <p:cNvSpPr/>
            <p:nvPr/>
          </p:nvSpPr>
          <p:spPr>
            <a:xfrm>
              <a:off x="727169" y="3486922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10</a:t>
              </a:r>
            </a:p>
          </p:txBody>
        </p:sp>
        <p:sp>
          <p:nvSpPr>
            <p:cNvPr id="90" name="tx89"/>
            <p:cNvSpPr/>
            <p:nvPr/>
          </p:nvSpPr>
          <p:spPr>
            <a:xfrm>
              <a:off x="727169" y="3103383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</a:t>
              </a:r>
            </a:p>
          </p:txBody>
        </p:sp>
        <p:sp>
          <p:nvSpPr>
            <p:cNvPr id="91" name="tx90"/>
            <p:cNvSpPr/>
            <p:nvPr/>
          </p:nvSpPr>
          <p:spPr>
            <a:xfrm>
              <a:off x="727169" y="2719843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30</a:t>
              </a:r>
            </a:p>
          </p:txBody>
        </p:sp>
        <p:sp>
          <p:nvSpPr>
            <p:cNvPr id="92" name="tx91"/>
            <p:cNvSpPr/>
            <p:nvPr/>
          </p:nvSpPr>
          <p:spPr>
            <a:xfrm>
              <a:off x="727169" y="2336304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40</a:t>
              </a:r>
            </a:p>
          </p:txBody>
        </p:sp>
        <p:sp>
          <p:nvSpPr>
            <p:cNvPr id="93" name="tx92"/>
            <p:cNvSpPr/>
            <p:nvPr/>
          </p:nvSpPr>
          <p:spPr>
            <a:xfrm>
              <a:off x="727169" y="1952764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50</a:t>
              </a:r>
            </a:p>
          </p:txBody>
        </p:sp>
        <p:sp>
          <p:nvSpPr>
            <p:cNvPr id="94" name="tx93"/>
            <p:cNvSpPr/>
            <p:nvPr/>
          </p:nvSpPr>
          <p:spPr>
            <a:xfrm>
              <a:off x="727169" y="1569224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60</a:t>
              </a:r>
            </a:p>
          </p:txBody>
        </p:sp>
        <p:sp>
          <p:nvSpPr>
            <p:cNvPr id="95" name="tx94"/>
            <p:cNvSpPr/>
            <p:nvPr/>
          </p:nvSpPr>
          <p:spPr>
            <a:xfrm>
              <a:off x="727169" y="1185685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70</a:t>
              </a:r>
            </a:p>
          </p:txBody>
        </p:sp>
        <p:sp>
          <p:nvSpPr>
            <p:cNvPr id="96" name="pl95"/>
            <p:cNvSpPr/>
            <p:nvPr/>
          </p:nvSpPr>
          <p:spPr>
            <a:xfrm>
              <a:off x="994958" y="391788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7" name="pl96"/>
            <p:cNvSpPr/>
            <p:nvPr/>
          </p:nvSpPr>
          <p:spPr>
            <a:xfrm>
              <a:off x="994958" y="3534349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8" name="pl97"/>
            <p:cNvSpPr/>
            <p:nvPr/>
          </p:nvSpPr>
          <p:spPr>
            <a:xfrm>
              <a:off x="994958" y="3150809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9" name="pl98"/>
            <p:cNvSpPr/>
            <p:nvPr/>
          </p:nvSpPr>
          <p:spPr>
            <a:xfrm>
              <a:off x="994958" y="2767270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0" name="pl99"/>
            <p:cNvSpPr/>
            <p:nvPr/>
          </p:nvSpPr>
          <p:spPr>
            <a:xfrm>
              <a:off x="994958" y="2383730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1" name="pl100"/>
            <p:cNvSpPr/>
            <p:nvPr/>
          </p:nvSpPr>
          <p:spPr>
            <a:xfrm>
              <a:off x="994958" y="2000191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2" name="pl101"/>
            <p:cNvSpPr/>
            <p:nvPr/>
          </p:nvSpPr>
          <p:spPr>
            <a:xfrm>
              <a:off x="994958" y="1616651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3" name="pl102"/>
            <p:cNvSpPr/>
            <p:nvPr/>
          </p:nvSpPr>
          <p:spPr>
            <a:xfrm>
              <a:off x="994958" y="1233111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4" name="pl103"/>
            <p:cNvSpPr/>
            <p:nvPr/>
          </p:nvSpPr>
          <p:spPr>
            <a:xfrm>
              <a:off x="994958" y="3917888"/>
              <a:ext cx="7541001" cy="0"/>
            </a:xfrm>
            <a:custGeom>
              <a:avLst/>
              <a:gdLst/>
              <a:ahLst/>
              <a:cxnLst/>
              <a:rect l="0" t="0" r="0" b="0"/>
              <a:pathLst>
                <a:path w="7541001">
                  <a:moveTo>
                    <a:pt x="0" y="0"/>
                  </a:moveTo>
                  <a:lnTo>
                    <a:pt x="7541001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5" name="pl104"/>
            <p:cNvSpPr/>
            <p:nvPr/>
          </p:nvSpPr>
          <p:spPr>
            <a:xfrm>
              <a:off x="1154479" y="391788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6" name="pl105"/>
            <p:cNvSpPr/>
            <p:nvPr/>
          </p:nvSpPr>
          <p:spPr>
            <a:xfrm>
              <a:off x="2383026" y="391788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7" name="pl106"/>
            <p:cNvSpPr/>
            <p:nvPr/>
          </p:nvSpPr>
          <p:spPr>
            <a:xfrm>
              <a:off x="3631937" y="391788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8" name="pl107"/>
            <p:cNvSpPr/>
            <p:nvPr/>
          </p:nvSpPr>
          <p:spPr>
            <a:xfrm>
              <a:off x="4860484" y="391788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9" name="pl108"/>
            <p:cNvSpPr/>
            <p:nvPr/>
          </p:nvSpPr>
          <p:spPr>
            <a:xfrm>
              <a:off x="6109395" y="391788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0" name="pl109"/>
            <p:cNvSpPr/>
            <p:nvPr/>
          </p:nvSpPr>
          <p:spPr>
            <a:xfrm>
              <a:off x="7337942" y="391788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1" name="tx110"/>
            <p:cNvSpPr/>
            <p:nvPr/>
          </p:nvSpPr>
          <p:spPr>
            <a:xfrm>
              <a:off x="893192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2017</a:t>
              </a:r>
            </a:p>
          </p:txBody>
        </p:sp>
        <p:sp>
          <p:nvSpPr>
            <p:cNvPr id="112" name="tx111"/>
            <p:cNvSpPr/>
            <p:nvPr/>
          </p:nvSpPr>
          <p:spPr>
            <a:xfrm>
              <a:off x="2142948" y="4067735"/>
              <a:ext cx="480156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Jul 2017</a:t>
              </a:r>
            </a:p>
          </p:txBody>
        </p:sp>
        <p:sp>
          <p:nvSpPr>
            <p:cNvPr id="113" name="tx112"/>
            <p:cNvSpPr/>
            <p:nvPr/>
          </p:nvSpPr>
          <p:spPr>
            <a:xfrm>
              <a:off x="3370650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2018</a:t>
              </a:r>
            </a:p>
          </p:txBody>
        </p:sp>
        <p:sp>
          <p:nvSpPr>
            <p:cNvPr id="114" name="tx113"/>
            <p:cNvSpPr/>
            <p:nvPr/>
          </p:nvSpPr>
          <p:spPr>
            <a:xfrm>
              <a:off x="4620406" y="4067735"/>
              <a:ext cx="480156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Jul 2018</a:t>
              </a:r>
            </a:p>
          </p:txBody>
        </p:sp>
        <p:sp>
          <p:nvSpPr>
            <p:cNvPr id="115" name="tx114"/>
            <p:cNvSpPr/>
            <p:nvPr/>
          </p:nvSpPr>
          <p:spPr>
            <a:xfrm>
              <a:off x="5848108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2019</a:t>
              </a:r>
            </a:p>
          </p:txBody>
        </p:sp>
        <p:sp>
          <p:nvSpPr>
            <p:cNvPr id="116" name="tx115"/>
            <p:cNvSpPr/>
            <p:nvPr/>
          </p:nvSpPr>
          <p:spPr>
            <a:xfrm>
              <a:off x="7097864" y="4067735"/>
              <a:ext cx="480156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Jul 2019</a:t>
              </a:r>
            </a:p>
          </p:txBody>
        </p:sp>
        <p:sp>
          <p:nvSpPr>
            <p:cNvPr id="117" name="tx116"/>
            <p:cNvSpPr/>
            <p:nvPr/>
          </p:nvSpPr>
          <p:spPr>
            <a:xfrm rot="-5400000">
              <a:off x="77147" y="2528470"/>
              <a:ext cx="952934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Billions of dollars</a:t>
              </a:r>
            </a:p>
          </p:txBody>
        </p:sp>
        <p:sp>
          <p:nvSpPr>
            <p:cNvPr id="118" name="rc117"/>
            <p:cNvSpPr/>
            <p:nvPr/>
          </p:nvSpPr>
          <p:spPr>
            <a:xfrm>
              <a:off x="7257993" y="2371293"/>
              <a:ext cx="1047732" cy="408414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119" name="rc118"/>
            <p:cNvSpPr/>
            <p:nvPr/>
          </p:nvSpPr>
          <p:spPr>
            <a:xfrm>
              <a:off x="7329993" y="2498157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120" name="rc119"/>
            <p:cNvSpPr/>
            <p:nvPr/>
          </p:nvSpPr>
          <p:spPr>
            <a:xfrm>
              <a:off x="7329993" y="2498157"/>
              <a:ext cx="0" cy="10477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21" name="rc120"/>
            <p:cNvSpPr/>
            <p:nvPr/>
          </p:nvSpPr>
          <p:spPr>
            <a:xfrm>
              <a:off x="7329993" y="2602932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122" name="rc121"/>
            <p:cNvSpPr/>
            <p:nvPr/>
          </p:nvSpPr>
          <p:spPr>
            <a:xfrm>
              <a:off x="7329993" y="2602932"/>
              <a:ext cx="0" cy="104775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23" name="tx122"/>
            <p:cNvSpPr/>
            <p:nvPr/>
          </p:nvSpPr>
          <p:spPr>
            <a:xfrm>
              <a:off x="1188743" y="1847267"/>
              <a:ext cx="903448" cy="9247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 dirty="0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Reinvestments</a:t>
              </a:r>
            </a:p>
          </p:txBody>
        </p:sp>
        <p:sp>
          <p:nvSpPr>
            <p:cNvPr id="124" name="tx123"/>
            <p:cNvSpPr/>
            <p:nvPr/>
          </p:nvSpPr>
          <p:spPr>
            <a:xfrm>
              <a:off x="1192651" y="1698497"/>
              <a:ext cx="804416" cy="11588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 dirty="0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Redemptions</a:t>
              </a:r>
            </a:p>
          </p:txBody>
        </p:sp>
        <p:sp>
          <p:nvSpPr>
            <p:cNvPr id="125" name="tx124"/>
            <p:cNvSpPr/>
            <p:nvPr/>
          </p:nvSpPr>
          <p:spPr>
            <a:xfrm>
              <a:off x="994958" y="1054594"/>
              <a:ext cx="2004218" cy="11588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Redemptions and Reinvestments</a:t>
              </a:r>
            </a:p>
          </p:txBody>
        </p:sp>
        <p:sp>
          <p:nvSpPr>
            <p:cNvPr id="126" name="tx125"/>
            <p:cNvSpPr/>
            <p:nvPr/>
          </p:nvSpPr>
          <p:spPr>
            <a:xfrm>
              <a:off x="994958" y="824442"/>
              <a:ext cx="3065859" cy="1430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SOMA Treasury Securities Maturity Profile</a:t>
              </a:r>
            </a:p>
          </p:txBody>
        </p:sp>
        <p:sp>
          <p:nvSpPr>
            <p:cNvPr id="127" name="tx126"/>
            <p:cNvSpPr/>
            <p:nvPr/>
          </p:nvSpPr>
          <p:spPr>
            <a:xfrm>
              <a:off x="994958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128" name="tx127"/>
            <p:cNvSpPr/>
            <p:nvPr/>
          </p:nvSpPr>
          <p:spPr>
            <a:xfrm>
              <a:off x="994958" y="4372820"/>
              <a:ext cx="4122415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Sources: Federal Reserve Board and Federal Reserve Bank of New York</a:t>
              </a:r>
            </a:p>
          </p:txBody>
        </p:sp>
        <p:sp>
          <p:nvSpPr>
            <p:cNvPr id="129" name="tx128"/>
            <p:cNvSpPr/>
            <p:nvPr/>
          </p:nvSpPr>
          <p:spPr>
            <a:xfrm>
              <a:off x="994958" y="460404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130" name="tx129"/>
            <p:cNvSpPr/>
            <p:nvPr/>
          </p:nvSpPr>
          <p:spPr>
            <a:xfrm>
              <a:off x="994958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National economic conditions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Conditions in Columbus metro area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Technology change, productivity, and wages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Forecast and monetary policy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7844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Nation’s economy has had strong growth in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Wage growth and inflation have been rising</a:t>
            </a:r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yield curve has stopped flattening out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Columbus metro area continues to experience strong growth, though employment growth has slowed in the face of a tight labor market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Output is forecasted to grow about 2.5 percent in 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Barring a change in the data, the FOMC expects gradual rate increases to continue into 2019</a:t>
            </a:r>
          </a:p>
        </p:txBody>
      </p:sp>
    </p:spTree>
    <p:extLst>
      <p:ext uri="{BB962C8B-B14F-4D97-AF65-F5344CB8AC3E}">
        <p14:creationId xmlns:p14="http://schemas.microsoft.com/office/powerpoint/2010/main" val="3764939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B3CF8-59E7-44C6-88F7-CC6EEF5857E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76200" y="2156791"/>
            <a:ext cx="8991600" cy="2415208"/>
          </a:xfrm>
        </p:spPr>
        <p:txBody>
          <a:bodyPr/>
          <a:lstStyle/>
          <a:p>
            <a:pPr algn="ctr"/>
            <a:r>
              <a:rPr lang="en-US" sz="3200" dirty="0"/>
              <a:t>National Economic Conditions</a:t>
            </a:r>
          </a:p>
        </p:txBody>
      </p:sp>
    </p:spTree>
    <p:extLst>
      <p:ext uri="{BB962C8B-B14F-4D97-AF65-F5344CB8AC3E}">
        <p14:creationId xmlns:p14="http://schemas.microsoft.com/office/powerpoint/2010/main" val="3130445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On track for output to grow about 3 percent in 2018.  2</a:t>
            </a:r>
            <a:r>
              <a:rPr lang="en-US" baseline="30000" dirty="0"/>
              <a:t>nd</a:t>
            </a:r>
            <a:r>
              <a:rPr lang="en-US" dirty="0"/>
              <a:t> quarter’s growth was strongest since 2014.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952901" y="1204536"/>
              <a:ext cx="7583058" cy="2684776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952901" y="3889313"/>
              <a:ext cx="7583058" cy="0"/>
            </a:xfrm>
            <a:custGeom>
              <a:avLst/>
              <a:gdLst/>
              <a:ahLst/>
              <a:cxnLst/>
              <a:rect l="0" t="0" r="0" b="0"/>
              <a:pathLst>
                <a:path w="7583058">
                  <a:moveTo>
                    <a:pt x="0" y="0"/>
                  </a:moveTo>
                  <a:lnTo>
                    <a:pt x="7583058" y="0"/>
                  </a:lnTo>
                  <a:lnTo>
                    <a:pt x="7583058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952901" y="3292696"/>
              <a:ext cx="7583058" cy="0"/>
            </a:xfrm>
            <a:custGeom>
              <a:avLst/>
              <a:gdLst/>
              <a:ahLst/>
              <a:cxnLst/>
              <a:rect l="0" t="0" r="0" b="0"/>
              <a:pathLst>
                <a:path w="7583058">
                  <a:moveTo>
                    <a:pt x="0" y="0"/>
                  </a:moveTo>
                  <a:lnTo>
                    <a:pt x="7583058" y="0"/>
                  </a:lnTo>
                  <a:lnTo>
                    <a:pt x="7583058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952901" y="2696079"/>
              <a:ext cx="7583058" cy="0"/>
            </a:xfrm>
            <a:custGeom>
              <a:avLst/>
              <a:gdLst/>
              <a:ahLst/>
              <a:cxnLst/>
              <a:rect l="0" t="0" r="0" b="0"/>
              <a:pathLst>
                <a:path w="7583058">
                  <a:moveTo>
                    <a:pt x="0" y="0"/>
                  </a:moveTo>
                  <a:lnTo>
                    <a:pt x="7583058" y="0"/>
                  </a:lnTo>
                  <a:lnTo>
                    <a:pt x="7583058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952901" y="2099462"/>
              <a:ext cx="7583058" cy="0"/>
            </a:xfrm>
            <a:custGeom>
              <a:avLst/>
              <a:gdLst/>
              <a:ahLst/>
              <a:cxnLst/>
              <a:rect l="0" t="0" r="0" b="0"/>
              <a:pathLst>
                <a:path w="7583058">
                  <a:moveTo>
                    <a:pt x="0" y="0"/>
                  </a:moveTo>
                  <a:lnTo>
                    <a:pt x="7583058" y="0"/>
                  </a:lnTo>
                  <a:lnTo>
                    <a:pt x="7583058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952901" y="1502845"/>
              <a:ext cx="7583058" cy="0"/>
            </a:xfrm>
            <a:custGeom>
              <a:avLst/>
              <a:gdLst/>
              <a:ahLst/>
              <a:cxnLst/>
              <a:rect l="0" t="0" r="0" b="0"/>
              <a:pathLst>
                <a:path w="7583058">
                  <a:moveTo>
                    <a:pt x="0" y="0"/>
                  </a:moveTo>
                  <a:lnTo>
                    <a:pt x="7583058" y="0"/>
                  </a:lnTo>
                  <a:lnTo>
                    <a:pt x="7583058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rc10"/>
            <p:cNvSpPr/>
            <p:nvPr/>
          </p:nvSpPr>
          <p:spPr>
            <a:xfrm>
              <a:off x="1076538" y="2755741"/>
              <a:ext cx="741820" cy="1133572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2" name="rc11"/>
            <p:cNvSpPr/>
            <p:nvPr/>
          </p:nvSpPr>
          <p:spPr>
            <a:xfrm>
              <a:off x="1900784" y="2815403"/>
              <a:ext cx="741820" cy="107391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" name="rc12"/>
            <p:cNvSpPr/>
            <p:nvPr/>
          </p:nvSpPr>
          <p:spPr>
            <a:xfrm>
              <a:off x="2725029" y="2815403"/>
              <a:ext cx="741820" cy="107391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4" name="rc13"/>
            <p:cNvSpPr/>
            <p:nvPr/>
          </p:nvSpPr>
          <p:spPr>
            <a:xfrm>
              <a:off x="3549274" y="2099462"/>
              <a:ext cx="741820" cy="1789851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5" name="rc14"/>
            <p:cNvSpPr/>
            <p:nvPr/>
          </p:nvSpPr>
          <p:spPr>
            <a:xfrm>
              <a:off x="4373520" y="2218786"/>
              <a:ext cx="741820" cy="1670527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6" name="rc15"/>
            <p:cNvSpPr/>
            <p:nvPr/>
          </p:nvSpPr>
          <p:spPr>
            <a:xfrm>
              <a:off x="5197765" y="2517094"/>
              <a:ext cx="741820" cy="137221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7" name="rc16"/>
            <p:cNvSpPr/>
            <p:nvPr/>
          </p:nvSpPr>
          <p:spPr>
            <a:xfrm>
              <a:off x="6022011" y="2576756"/>
              <a:ext cx="741820" cy="1312557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8" name="rc17"/>
            <p:cNvSpPr/>
            <p:nvPr/>
          </p:nvSpPr>
          <p:spPr>
            <a:xfrm>
              <a:off x="6846256" y="1383522"/>
              <a:ext cx="741820" cy="2505791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9" name="rc18"/>
            <p:cNvSpPr/>
            <p:nvPr/>
          </p:nvSpPr>
          <p:spPr>
            <a:xfrm>
              <a:off x="7670502" y="1562507"/>
              <a:ext cx="741820" cy="2326806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0" name="tx19"/>
            <p:cNvSpPr/>
            <p:nvPr/>
          </p:nvSpPr>
          <p:spPr>
            <a:xfrm>
              <a:off x="1161941" y="2590442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1.9</a:t>
              </a:r>
            </a:p>
          </p:txBody>
        </p:sp>
        <p:sp>
          <p:nvSpPr>
            <p:cNvPr id="21" name="tx20"/>
            <p:cNvSpPr/>
            <p:nvPr/>
          </p:nvSpPr>
          <p:spPr>
            <a:xfrm>
              <a:off x="1986186" y="2650104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1.8</a:t>
              </a:r>
            </a:p>
          </p:txBody>
        </p:sp>
        <p:sp>
          <p:nvSpPr>
            <p:cNvPr id="22" name="tx21"/>
            <p:cNvSpPr/>
            <p:nvPr/>
          </p:nvSpPr>
          <p:spPr>
            <a:xfrm>
              <a:off x="2810432" y="2650104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1.8</a:t>
              </a:r>
            </a:p>
          </p:txBody>
        </p:sp>
        <p:sp>
          <p:nvSpPr>
            <p:cNvPr id="23" name="tx22"/>
            <p:cNvSpPr/>
            <p:nvPr/>
          </p:nvSpPr>
          <p:spPr>
            <a:xfrm>
              <a:off x="3634677" y="1934164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3.0</a:t>
              </a:r>
            </a:p>
          </p:txBody>
        </p:sp>
        <p:sp>
          <p:nvSpPr>
            <p:cNvPr id="24" name="tx23"/>
            <p:cNvSpPr/>
            <p:nvPr/>
          </p:nvSpPr>
          <p:spPr>
            <a:xfrm>
              <a:off x="4458923" y="2053487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2.8</a:t>
              </a:r>
            </a:p>
          </p:txBody>
        </p:sp>
        <p:sp>
          <p:nvSpPr>
            <p:cNvPr id="25" name="tx24"/>
            <p:cNvSpPr/>
            <p:nvPr/>
          </p:nvSpPr>
          <p:spPr>
            <a:xfrm>
              <a:off x="5283168" y="2351796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2.3</a:t>
              </a:r>
            </a:p>
          </p:txBody>
        </p:sp>
        <p:sp>
          <p:nvSpPr>
            <p:cNvPr id="26" name="tx25"/>
            <p:cNvSpPr/>
            <p:nvPr/>
          </p:nvSpPr>
          <p:spPr>
            <a:xfrm>
              <a:off x="6107414" y="2412846"/>
              <a:ext cx="158892" cy="8215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2.2</a:t>
              </a:r>
            </a:p>
          </p:txBody>
        </p:sp>
        <p:sp>
          <p:nvSpPr>
            <p:cNvPr id="27" name="tx26"/>
            <p:cNvSpPr/>
            <p:nvPr/>
          </p:nvSpPr>
          <p:spPr>
            <a:xfrm>
              <a:off x="6931659" y="1219612"/>
              <a:ext cx="158892" cy="8215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4.2</a:t>
              </a:r>
            </a:p>
          </p:txBody>
        </p:sp>
        <p:sp>
          <p:nvSpPr>
            <p:cNvPr id="28" name="tx27"/>
            <p:cNvSpPr/>
            <p:nvPr/>
          </p:nvSpPr>
          <p:spPr>
            <a:xfrm>
              <a:off x="8168027" y="1397208"/>
              <a:ext cx="158892" cy="835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5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53" b="1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3.9</a:t>
              </a:r>
            </a:p>
          </p:txBody>
        </p:sp>
        <p:sp>
          <p:nvSpPr>
            <p:cNvPr id="29" name="pl28"/>
            <p:cNvSpPr/>
            <p:nvPr/>
          </p:nvSpPr>
          <p:spPr>
            <a:xfrm>
              <a:off x="952901" y="1204536"/>
              <a:ext cx="0" cy="2684776"/>
            </a:xfrm>
            <a:custGeom>
              <a:avLst/>
              <a:gdLst/>
              <a:ahLst/>
              <a:cxnLst/>
              <a:rect l="0" t="0" r="0" b="0"/>
              <a:pathLst>
                <a:path h="2684776">
                  <a:moveTo>
                    <a:pt x="0" y="2684776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tx29"/>
            <p:cNvSpPr/>
            <p:nvPr/>
          </p:nvSpPr>
          <p:spPr>
            <a:xfrm>
              <a:off x="755744" y="3841887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31" name="tx30"/>
            <p:cNvSpPr/>
            <p:nvPr/>
          </p:nvSpPr>
          <p:spPr>
            <a:xfrm>
              <a:off x="755744" y="3246857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32" name="tx31"/>
            <p:cNvSpPr/>
            <p:nvPr/>
          </p:nvSpPr>
          <p:spPr>
            <a:xfrm>
              <a:off x="755744" y="2650240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33" name="tx32"/>
            <p:cNvSpPr/>
            <p:nvPr/>
          </p:nvSpPr>
          <p:spPr>
            <a:xfrm>
              <a:off x="755744" y="2052036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</a:t>
              </a:r>
            </a:p>
          </p:txBody>
        </p:sp>
        <p:sp>
          <p:nvSpPr>
            <p:cNvPr id="34" name="tx33"/>
            <p:cNvSpPr/>
            <p:nvPr/>
          </p:nvSpPr>
          <p:spPr>
            <a:xfrm>
              <a:off x="755744" y="1457403"/>
              <a:ext cx="70631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</a:t>
              </a:r>
            </a:p>
          </p:txBody>
        </p:sp>
        <p:sp>
          <p:nvSpPr>
            <p:cNvPr id="35" name="pl34"/>
            <p:cNvSpPr/>
            <p:nvPr/>
          </p:nvSpPr>
          <p:spPr>
            <a:xfrm>
              <a:off x="952901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35"/>
            <p:cNvSpPr/>
            <p:nvPr/>
          </p:nvSpPr>
          <p:spPr>
            <a:xfrm>
              <a:off x="952901" y="3292696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36"/>
            <p:cNvSpPr/>
            <p:nvPr/>
          </p:nvSpPr>
          <p:spPr>
            <a:xfrm>
              <a:off x="952901" y="2696079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37"/>
            <p:cNvSpPr/>
            <p:nvPr/>
          </p:nvSpPr>
          <p:spPr>
            <a:xfrm>
              <a:off x="952901" y="2099462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38"/>
            <p:cNvSpPr/>
            <p:nvPr/>
          </p:nvSpPr>
          <p:spPr>
            <a:xfrm>
              <a:off x="952901" y="1502845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9"/>
            <p:cNvSpPr/>
            <p:nvPr/>
          </p:nvSpPr>
          <p:spPr>
            <a:xfrm>
              <a:off x="952901" y="3889313"/>
              <a:ext cx="7583058" cy="0"/>
            </a:xfrm>
            <a:custGeom>
              <a:avLst/>
              <a:gdLst/>
              <a:ahLst/>
              <a:cxnLst/>
              <a:rect l="0" t="0" r="0" b="0"/>
              <a:pathLst>
                <a:path w="7583058">
                  <a:moveTo>
                    <a:pt x="0" y="0"/>
                  </a:moveTo>
                  <a:lnTo>
                    <a:pt x="7583058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40"/>
            <p:cNvSpPr/>
            <p:nvPr/>
          </p:nvSpPr>
          <p:spPr>
            <a:xfrm>
              <a:off x="1447449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41"/>
            <p:cNvSpPr/>
            <p:nvPr/>
          </p:nvSpPr>
          <p:spPr>
            <a:xfrm>
              <a:off x="2271694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42"/>
            <p:cNvSpPr/>
            <p:nvPr/>
          </p:nvSpPr>
          <p:spPr>
            <a:xfrm>
              <a:off x="3095939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43"/>
            <p:cNvSpPr/>
            <p:nvPr/>
          </p:nvSpPr>
          <p:spPr>
            <a:xfrm>
              <a:off x="3920185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44"/>
            <p:cNvSpPr/>
            <p:nvPr/>
          </p:nvSpPr>
          <p:spPr>
            <a:xfrm>
              <a:off x="4744430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l45"/>
            <p:cNvSpPr/>
            <p:nvPr/>
          </p:nvSpPr>
          <p:spPr>
            <a:xfrm>
              <a:off x="5568676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pl46"/>
            <p:cNvSpPr/>
            <p:nvPr/>
          </p:nvSpPr>
          <p:spPr>
            <a:xfrm>
              <a:off x="6392921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pl47"/>
            <p:cNvSpPr/>
            <p:nvPr/>
          </p:nvSpPr>
          <p:spPr>
            <a:xfrm>
              <a:off x="7217167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pl48"/>
            <p:cNvSpPr/>
            <p:nvPr/>
          </p:nvSpPr>
          <p:spPr>
            <a:xfrm>
              <a:off x="8041412" y="388931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" name="tx49"/>
            <p:cNvSpPr/>
            <p:nvPr/>
          </p:nvSpPr>
          <p:spPr>
            <a:xfrm>
              <a:off x="1203836" y="4032413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2016:Q3</a:t>
              </a:r>
            </a:p>
          </p:txBody>
        </p:sp>
        <p:sp>
          <p:nvSpPr>
            <p:cNvPr id="51" name="tx50"/>
            <p:cNvSpPr/>
            <p:nvPr/>
          </p:nvSpPr>
          <p:spPr>
            <a:xfrm>
              <a:off x="2028081" y="4032413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2016:Q4</a:t>
              </a:r>
            </a:p>
          </p:txBody>
        </p:sp>
        <p:sp>
          <p:nvSpPr>
            <p:cNvPr id="52" name="tx51"/>
            <p:cNvSpPr/>
            <p:nvPr/>
          </p:nvSpPr>
          <p:spPr>
            <a:xfrm>
              <a:off x="2852326" y="4032413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2017:Q1</a:t>
              </a:r>
            </a:p>
          </p:txBody>
        </p:sp>
        <p:sp>
          <p:nvSpPr>
            <p:cNvPr id="53" name="tx52"/>
            <p:cNvSpPr/>
            <p:nvPr/>
          </p:nvSpPr>
          <p:spPr>
            <a:xfrm>
              <a:off x="3676572" y="4032413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2017:Q2</a:t>
              </a:r>
            </a:p>
          </p:txBody>
        </p:sp>
        <p:sp>
          <p:nvSpPr>
            <p:cNvPr id="54" name="tx53"/>
            <p:cNvSpPr/>
            <p:nvPr/>
          </p:nvSpPr>
          <p:spPr>
            <a:xfrm>
              <a:off x="4500817" y="4032413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2017:Q3</a:t>
              </a:r>
            </a:p>
          </p:txBody>
        </p:sp>
        <p:sp>
          <p:nvSpPr>
            <p:cNvPr id="55" name="tx54"/>
            <p:cNvSpPr/>
            <p:nvPr/>
          </p:nvSpPr>
          <p:spPr>
            <a:xfrm>
              <a:off x="5325063" y="4032413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2017:Q4</a:t>
              </a:r>
            </a:p>
          </p:txBody>
        </p:sp>
        <p:sp>
          <p:nvSpPr>
            <p:cNvPr id="56" name="tx55"/>
            <p:cNvSpPr/>
            <p:nvPr/>
          </p:nvSpPr>
          <p:spPr>
            <a:xfrm>
              <a:off x="6149308" y="4032413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2018:Q1</a:t>
              </a:r>
            </a:p>
          </p:txBody>
        </p:sp>
        <p:sp>
          <p:nvSpPr>
            <p:cNvPr id="57" name="tx56"/>
            <p:cNvSpPr/>
            <p:nvPr/>
          </p:nvSpPr>
          <p:spPr>
            <a:xfrm>
              <a:off x="6973554" y="4032413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2018:Q2</a:t>
              </a:r>
            </a:p>
          </p:txBody>
        </p:sp>
        <p:sp>
          <p:nvSpPr>
            <p:cNvPr id="58" name="tx57"/>
            <p:cNvSpPr/>
            <p:nvPr/>
          </p:nvSpPr>
          <p:spPr>
            <a:xfrm>
              <a:off x="7797799" y="4032413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2018:Q3</a:t>
              </a:r>
            </a:p>
          </p:txBody>
        </p:sp>
        <p:sp>
          <p:nvSpPr>
            <p:cNvPr id="59" name="tx58"/>
            <p:cNvSpPr/>
            <p:nvPr/>
          </p:nvSpPr>
          <p:spPr>
            <a:xfrm rot="-5400000">
              <a:off x="-704894" y="2487294"/>
              <a:ext cx="2491816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Quarter-over-quarter percent change, SAAR</a:t>
              </a:r>
            </a:p>
          </p:txBody>
        </p:sp>
        <p:sp>
          <p:nvSpPr>
            <p:cNvPr id="60" name="rc59"/>
            <p:cNvSpPr/>
            <p:nvPr/>
          </p:nvSpPr>
          <p:spPr>
            <a:xfrm>
              <a:off x="7425238" y="2342718"/>
              <a:ext cx="704832" cy="408414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1" name="rc60"/>
            <p:cNvSpPr/>
            <p:nvPr/>
          </p:nvSpPr>
          <p:spPr>
            <a:xfrm>
              <a:off x="7497238" y="2469582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2" name="rc61"/>
            <p:cNvSpPr/>
            <p:nvPr/>
          </p:nvSpPr>
          <p:spPr>
            <a:xfrm>
              <a:off x="7497238" y="2469582"/>
              <a:ext cx="0" cy="10477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3" name="rc62"/>
            <p:cNvSpPr/>
            <p:nvPr/>
          </p:nvSpPr>
          <p:spPr>
            <a:xfrm>
              <a:off x="7497238" y="2574357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4" name="rc63"/>
            <p:cNvSpPr/>
            <p:nvPr/>
          </p:nvSpPr>
          <p:spPr>
            <a:xfrm>
              <a:off x="7497238" y="2574357"/>
              <a:ext cx="0" cy="104775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5" name="tx64"/>
            <p:cNvSpPr/>
            <p:nvPr/>
          </p:nvSpPr>
          <p:spPr>
            <a:xfrm>
              <a:off x="6186860" y="1638851"/>
              <a:ext cx="275208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 dirty="0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GDP</a:t>
              </a:r>
            </a:p>
          </p:txBody>
        </p:sp>
        <p:sp>
          <p:nvSpPr>
            <p:cNvPr id="66" name="tx65"/>
            <p:cNvSpPr/>
            <p:nvPr/>
          </p:nvSpPr>
          <p:spPr>
            <a:xfrm>
              <a:off x="6186860" y="1777792"/>
              <a:ext cx="543284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 dirty="0" err="1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GDPNow</a:t>
              </a:r>
              <a:endParaRPr sz="1000" b="1" dirty="0">
                <a:solidFill>
                  <a:srgbClr val="E67A17">
                    <a:alpha val="100000"/>
                  </a:srgbClr>
                </a:solidFill>
                <a:latin typeface="Arial"/>
                <a:cs typeface="Arial"/>
              </a:endParaRPr>
            </a:p>
          </p:txBody>
        </p:sp>
        <p:sp>
          <p:nvSpPr>
            <p:cNvPr id="67" name="tx66"/>
            <p:cNvSpPr/>
            <p:nvPr/>
          </p:nvSpPr>
          <p:spPr>
            <a:xfrm>
              <a:off x="952901" y="1047847"/>
              <a:ext cx="2462795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Real GDP Growth and GDPNow Forecast</a:t>
              </a:r>
            </a:p>
          </p:txBody>
        </p:sp>
        <p:sp>
          <p:nvSpPr>
            <p:cNvPr id="68" name="tx67"/>
            <p:cNvSpPr/>
            <p:nvPr/>
          </p:nvSpPr>
          <p:spPr>
            <a:xfrm>
              <a:off x="952901" y="824442"/>
              <a:ext cx="1990129" cy="1430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Quarterly Real GDP Growth</a:t>
              </a:r>
            </a:p>
          </p:txBody>
        </p:sp>
        <p:sp>
          <p:nvSpPr>
            <p:cNvPr id="69" name="tx68"/>
            <p:cNvSpPr/>
            <p:nvPr/>
          </p:nvSpPr>
          <p:spPr>
            <a:xfrm>
              <a:off x="952901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70" name="tx69"/>
            <p:cNvSpPr/>
            <p:nvPr/>
          </p:nvSpPr>
          <p:spPr>
            <a:xfrm>
              <a:off x="952901" y="4347619"/>
              <a:ext cx="4270561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Sources: Bureau of Economic Analysis and FRB Atlanta via Haver Analytics</a:t>
              </a:r>
            </a:p>
          </p:txBody>
        </p:sp>
        <p:sp>
          <p:nvSpPr>
            <p:cNvPr id="71" name="tx70"/>
            <p:cNvSpPr/>
            <p:nvPr/>
          </p:nvSpPr>
          <p:spPr>
            <a:xfrm>
              <a:off x="952901" y="4486366"/>
              <a:ext cx="2266156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GDPNow last updated on: Oct. 17, 2018</a:t>
              </a:r>
            </a:p>
          </p:txBody>
        </p:sp>
        <p:sp>
          <p:nvSpPr>
            <p:cNvPr id="72" name="tx71"/>
            <p:cNvSpPr/>
            <p:nvPr/>
          </p:nvSpPr>
          <p:spPr>
            <a:xfrm>
              <a:off x="952901" y="4623526"/>
              <a:ext cx="1426269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2018:Q2.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Strong growth in 2</a:t>
            </a:r>
            <a:r>
              <a:rPr lang="en-US" baseline="30000" dirty="0"/>
              <a:t>nd</a:t>
            </a:r>
            <a:r>
              <a:rPr lang="en-US" dirty="0"/>
              <a:t> quarter driven by consumption spending and an increase in net exports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923193" y="1204536"/>
              <a:ext cx="6201959" cy="2785351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923193" y="3933913"/>
              <a:ext cx="6201959" cy="0"/>
            </a:xfrm>
            <a:custGeom>
              <a:avLst/>
              <a:gdLst/>
              <a:ahLst/>
              <a:cxnLst/>
              <a:rect l="0" t="0" r="0" b="0"/>
              <a:pathLst>
                <a:path w="6201959">
                  <a:moveTo>
                    <a:pt x="0" y="0"/>
                  </a:moveTo>
                  <a:lnTo>
                    <a:pt x="6201959" y="0"/>
                  </a:lnTo>
                  <a:lnTo>
                    <a:pt x="6201959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923193" y="3580756"/>
              <a:ext cx="6201959" cy="0"/>
            </a:xfrm>
            <a:custGeom>
              <a:avLst/>
              <a:gdLst/>
              <a:ahLst/>
              <a:cxnLst/>
              <a:rect l="0" t="0" r="0" b="0"/>
              <a:pathLst>
                <a:path w="6201959">
                  <a:moveTo>
                    <a:pt x="0" y="0"/>
                  </a:moveTo>
                  <a:lnTo>
                    <a:pt x="6201959" y="0"/>
                  </a:lnTo>
                  <a:lnTo>
                    <a:pt x="6201959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923193" y="3227598"/>
              <a:ext cx="6201959" cy="0"/>
            </a:xfrm>
            <a:custGeom>
              <a:avLst/>
              <a:gdLst/>
              <a:ahLst/>
              <a:cxnLst/>
              <a:rect l="0" t="0" r="0" b="0"/>
              <a:pathLst>
                <a:path w="6201959">
                  <a:moveTo>
                    <a:pt x="0" y="0"/>
                  </a:moveTo>
                  <a:lnTo>
                    <a:pt x="6201959" y="0"/>
                  </a:lnTo>
                  <a:lnTo>
                    <a:pt x="6201959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923193" y="2874441"/>
              <a:ext cx="6201959" cy="0"/>
            </a:xfrm>
            <a:custGeom>
              <a:avLst/>
              <a:gdLst/>
              <a:ahLst/>
              <a:cxnLst/>
              <a:rect l="0" t="0" r="0" b="0"/>
              <a:pathLst>
                <a:path w="6201959">
                  <a:moveTo>
                    <a:pt x="0" y="0"/>
                  </a:moveTo>
                  <a:lnTo>
                    <a:pt x="6201959" y="0"/>
                  </a:lnTo>
                  <a:lnTo>
                    <a:pt x="6201959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923193" y="2521284"/>
              <a:ext cx="6201959" cy="0"/>
            </a:xfrm>
            <a:custGeom>
              <a:avLst/>
              <a:gdLst/>
              <a:ahLst/>
              <a:cxnLst/>
              <a:rect l="0" t="0" r="0" b="0"/>
              <a:pathLst>
                <a:path w="6201959">
                  <a:moveTo>
                    <a:pt x="0" y="0"/>
                  </a:moveTo>
                  <a:lnTo>
                    <a:pt x="6201959" y="0"/>
                  </a:lnTo>
                  <a:lnTo>
                    <a:pt x="6201959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923193" y="2168126"/>
              <a:ext cx="6201959" cy="0"/>
            </a:xfrm>
            <a:custGeom>
              <a:avLst/>
              <a:gdLst/>
              <a:ahLst/>
              <a:cxnLst/>
              <a:rect l="0" t="0" r="0" b="0"/>
              <a:pathLst>
                <a:path w="6201959">
                  <a:moveTo>
                    <a:pt x="0" y="0"/>
                  </a:moveTo>
                  <a:lnTo>
                    <a:pt x="6201959" y="0"/>
                  </a:lnTo>
                  <a:lnTo>
                    <a:pt x="6201959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923193" y="1814969"/>
              <a:ext cx="6201959" cy="0"/>
            </a:xfrm>
            <a:custGeom>
              <a:avLst/>
              <a:gdLst/>
              <a:ahLst/>
              <a:cxnLst/>
              <a:rect l="0" t="0" r="0" b="0"/>
              <a:pathLst>
                <a:path w="6201959">
                  <a:moveTo>
                    <a:pt x="0" y="0"/>
                  </a:moveTo>
                  <a:lnTo>
                    <a:pt x="6201959" y="0"/>
                  </a:lnTo>
                  <a:lnTo>
                    <a:pt x="6201959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923193" y="1461812"/>
              <a:ext cx="6201959" cy="0"/>
            </a:xfrm>
            <a:custGeom>
              <a:avLst/>
              <a:gdLst/>
              <a:ahLst/>
              <a:cxnLst/>
              <a:rect l="0" t="0" r="0" b="0"/>
              <a:pathLst>
                <a:path w="6201959">
                  <a:moveTo>
                    <a:pt x="0" y="0"/>
                  </a:moveTo>
                  <a:lnTo>
                    <a:pt x="6201959" y="0"/>
                  </a:lnTo>
                  <a:lnTo>
                    <a:pt x="6201959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rc13"/>
            <p:cNvSpPr/>
            <p:nvPr/>
          </p:nvSpPr>
          <p:spPr>
            <a:xfrm>
              <a:off x="2086061" y="2238758"/>
              <a:ext cx="387622" cy="988840"/>
            </a:xfrm>
            <a:prstGeom prst="rect">
              <a:avLst/>
            </a:prstGeom>
            <a:solidFill>
              <a:srgbClr val="7F7F7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5" name="rc14"/>
            <p:cNvSpPr/>
            <p:nvPr/>
          </p:nvSpPr>
          <p:spPr>
            <a:xfrm>
              <a:off x="3378135" y="2415336"/>
              <a:ext cx="387622" cy="812261"/>
            </a:xfrm>
            <a:prstGeom prst="rect">
              <a:avLst/>
            </a:prstGeom>
            <a:solidFill>
              <a:srgbClr val="7F7F7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6" name="rc15"/>
            <p:cNvSpPr/>
            <p:nvPr/>
          </p:nvSpPr>
          <p:spPr>
            <a:xfrm>
              <a:off x="4670210" y="2450652"/>
              <a:ext cx="387622" cy="776946"/>
            </a:xfrm>
            <a:prstGeom prst="rect">
              <a:avLst/>
            </a:prstGeom>
            <a:solidFill>
              <a:srgbClr val="7F7F7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7" name="rc16"/>
            <p:cNvSpPr/>
            <p:nvPr/>
          </p:nvSpPr>
          <p:spPr>
            <a:xfrm>
              <a:off x="5962285" y="1744337"/>
              <a:ext cx="387622" cy="1483260"/>
            </a:xfrm>
            <a:prstGeom prst="rect">
              <a:avLst/>
            </a:prstGeom>
            <a:solidFill>
              <a:srgbClr val="7F7F7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8" name="rc17"/>
            <p:cNvSpPr/>
            <p:nvPr/>
          </p:nvSpPr>
          <p:spPr>
            <a:xfrm>
              <a:off x="1698438" y="3227598"/>
              <a:ext cx="387622" cy="63568"/>
            </a:xfrm>
            <a:prstGeom prst="rect">
              <a:avLst/>
            </a:prstGeom>
            <a:solidFill>
              <a:srgbClr val="960909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9" name="rc18"/>
            <p:cNvSpPr/>
            <p:nvPr/>
          </p:nvSpPr>
          <p:spPr>
            <a:xfrm>
              <a:off x="1698438" y="3291167"/>
              <a:ext cx="387622" cy="7063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0" name="rc19"/>
            <p:cNvSpPr/>
            <p:nvPr/>
          </p:nvSpPr>
          <p:spPr>
            <a:xfrm>
              <a:off x="2990513" y="3227598"/>
              <a:ext cx="387622" cy="321373"/>
            </a:xfrm>
            <a:prstGeom prst="rect">
              <a:avLst/>
            </a:prstGeom>
            <a:solidFill>
              <a:srgbClr val="768F40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1" name="rc20"/>
            <p:cNvSpPr/>
            <p:nvPr/>
          </p:nvSpPr>
          <p:spPr>
            <a:xfrm>
              <a:off x="2990513" y="3548971"/>
              <a:ext cx="387622" cy="314310"/>
            </a:xfrm>
            <a:prstGeom prst="rect">
              <a:avLst/>
            </a:prstGeom>
            <a:solidFill>
              <a:srgbClr val="103C62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2" name="rc21"/>
            <p:cNvSpPr/>
            <p:nvPr/>
          </p:nvSpPr>
          <p:spPr>
            <a:xfrm>
              <a:off x="4282588" y="3227598"/>
              <a:ext cx="387622" cy="7063"/>
            </a:xfrm>
            <a:prstGeom prst="rect">
              <a:avLst/>
            </a:prstGeom>
            <a:solidFill>
              <a:srgbClr val="103C62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3" name="rc22"/>
            <p:cNvSpPr/>
            <p:nvPr/>
          </p:nvSpPr>
          <p:spPr>
            <a:xfrm>
              <a:off x="4282588" y="3234661"/>
              <a:ext cx="387622" cy="49442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4" name="rc23"/>
            <p:cNvSpPr/>
            <p:nvPr/>
          </p:nvSpPr>
          <p:spPr>
            <a:xfrm>
              <a:off x="5574663" y="3227598"/>
              <a:ext cx="387622" cy="413194"/>
            </a:xfrm>
            <a:prstGeom prst="rect">
              <a:avLst/>
            </a:prstGeom>
            <a:solidFill>
              <a:srgbClr val="768F40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5" name="rc24"/>
            <p:cNvSpPr/>
            <p:nvPr/>
          </p:nvSpPr>
          <p:spPr>
            <a:xfrm>
              <a:off x="5574663" y="3640792"/>
              <a:ext cx="387622" cy="17657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6" name="rc25"/>
            <p:cNvSpPr/>
            <p:nvPr/>
          </p:nvSpPr>
          <p:spPr>
            <a:xfrm>
              <a:off x="1698438" y="2860315"/>
              <a:ext cx="387622" cy="367283"/>
            </a:xfrm>
            <a:prstGeom prst="rect">
              <a:avLst/>
            </a:prstGeom>
            <a:solidFill>
              <a:srgbClr val="768F40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7" name="rc26"/>
            <p:cNvSpPr/>
            <p:nvPr/>
          </p:nvSpPr>
          <p:spPr>
            <a:xfrm>
              <a:off x="1698438" y="2856783"/>
              <a:ext cx="387622" cy="3531"/>
            </a:xfrm>
            <a:prstGeom prst="rect">
              <a:avLst/>
            </a:prstGeom>
            <a:solidFill>
              <a:srgbClr val="103C62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8" name="rc27"/>
            <p:cNvSpPr/>
            <p:nvPr/>
          </p:nvSpPr>
          <p:spPr>
            <a:xfrm>
              <a:off x="1698438" y="2697862"/>
              <a:ext cx="387622" cy="15892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9" name="rc28"/>
            <p:cNvSpPr/>
            <p:nvPr/>
          </p:nvSpPr>
          <p:spPr>
            <a:xfrm>
              <a:off x="1698438" y="2161063"/>
              <a:ext cx="387622" cy="536799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0" name="rc29"/>
            <p:cNvSpPr/>
            <p:nvPr/>
          </p:nvSpPr>
          <p:spPr>
            <a:xfrm>
              <a:off x="2990513" y="3082804"/>
              <a:ext cx="387622" cy="144794"/>
            </a:xfrm>
            <a:prstGeom prst="rect">
              <a:avLst/>
            </a:prstGeom>
            <a:solidFill>
              <a:srgbClr val="960909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1" name="rc30"/>
            <p:cNvSpPr/>
            <p:nvPr/>
          </p:nvSpPr>
          <p:spPr>
            <a:xfrm>
              <a:off x="2990513" y="2860315"/>
              <a:ext cx="387622" cy="222489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2" name="rc31"/>
            <p:cNvSpPr/>
            <p:nvPr/>
          </p:nvSpPr>
          <p:spPr>
            <a:xfrm>
              <a:off x="2990513" y="2715520"/>
              <a:ext cx="387622" cy="144794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3" name="rc32"/>
            <p:cNvSpPr/>
            <p:nvPr/>
          </p:nvSpPr>
          <p:spPr>
            <a:xfrm>
              <a:off x="2990513" y="1783185"/>
              <a:ext cx="387622" cy="932335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4" name="rc33"/>
            <p:cNvSpPr/>
            <p:nvPr/>
          </p:nvSpPr>
          <p:spPr>
            <a:xfrm>
              <a:off x="4282588" y="3132246"/>
              <a:ext cx="387622" cy="95352"/>
            </a:xfrm>
            <a:prstGeom prst="rect">
              <a:avLst/>
            </a:prstGeom>
            <a:solidFill>
              <a:srgbClr val="960909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5" name="rc34"/>
            <p:cNvSpPr/>
            <p:nvPr/>
          </p:nvSpPr>
          <p:spPr>
            <a:xfrm>
              <a:off x="4282588" y="3036893"/>
              <a:ext cx="387622" cy="95352"/>
            </a:xfrm>
            <a:prstGeom prst="rect">
              <a:avLst/>
            </a:prstGeom>
            <a:solidFill>
              <a:srgbClr val="768F40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6" name="rc35"/>
            <p:cNvSpPr/>
            <p:nvPr/>
          </p:nvSpPr>
          <p:spPr>
            <a:xfrm>
              <a:off x="4282588" y="2517752"/>
              <a:ext cx="387622" cy="519141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7" name="rc36"/>
            <p:cNvSpPr/>
            <p:nvPr/>
          </p:nvSpPr>
          <p:spPr>
            <a:xfrm>
              <a:off x="4282588" y="2390615"/>
              <a:ext cx="387622" cy="127136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8" name="rc37"/>
            <p:cNvSpPr/>
            <p:nvPr/>
          </p:nvSpPr>
          <p:spPr>
            <a:xfrm>
              <a:off x="5574663" y="3075741"/>
              <a:ext cx="387622" cy="151857"/>
            </a:xfrm>
            <a:prstGeom prst="rect">
              <a:avLst/>
            </a:prstGeom>
            <a:solidFill>
              <a:srgbClr val="960909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9" name="rc38"/>
            <p:cNvSpPr/>
            <p:nvPr/>
          </p:nvSpPr>
          <p:spPr>
            <a:xfrm>
              <a:off x="5574663" y="2644889"/>
              <a:ext cx="387622" cy="430851"/>
            </a:xfrm>
            <a:prstGeom prst="rect">
              <a:avLst/>
            </a:prstGeom>
            <a:solidFill>
              <a:srgbClr val="103C62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0" name="rc39"/>
            <p:cNvSpPr/>
            <p:nvPr/>
          </p:nvSpPr>
          <p:spPr>
            <a:xfrm>
              <a:off x="5574663" y="2238758"/>
              <a:ext cx="387622" cy="406130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1" name="rc40"/>
            <p:cNvSpPr/>
            <p:nvPr/>
          </p:nvSpPr>
          <p:spPr>
            <a:xfrm>
              <a:off x="5574663" y="1331143"/>
              <a:ext cx="387622" cy="907614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2" name="tx41"/>
            <p:cNvSpPr/>
            <p:nvPr/>
          </p:nvSpPr>
          <p:spPr>
            <a:xfrm>
              <a:off x="2202191" y="2086556"/>
              <a:ext cx="194202" cy="10219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 b="1">
                  <a:solidFill>
                    <a:srgbClr val="7F7F7F">
                      <a:alpha val="100000"/>
                    </a:srgbClr>
                  </a:solidFill>
                  <a:latin typeface="Arial"/>
                  <a:cs typeface="Arial"/>
                </a:rPr>
                <a:t>2.8</a:t>
              </a:r>
            </a:p>
          </p:txBody>
        </p:sp>
        <p:sp>
          <p:nvSpPr>
            <p:cNvPr id="43" name="tx42"/>
            <p:cNvSpPr/>
            <p:nvPr/>
          </p:nvSpPr>
          <p:spPr>
            <a:xfrm>
              <a:off x="3494266" y="2263135"/>
              <a:ext cx="194202" cy="10219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 b="1">
                  <a:solidFill>
                    <a:srgbClr val="7F7F7F">
                      <a:alpha val="100000"/>
                    </a:srgbClr>
                  </a:solidFill>
                  <a:latin typeface="Arial"/>
                  <a:cs typeface="Arial"/>
                </a:rPr>
                <a:t>2.3</a:t>
              </a:r>
            </a:p>
          </p:txBody>
        </p:sp>
        <p:sp>
          <p:nvSpPr>
            <p:cNvPr id="44" name="tx43"/>
            <p:cNvSpPr/>
            <p:nvPr/>
          </p:nvSpPr>
          <p:spPr>
            <a:xfrm>
              <a:off x="4786341" y="2300236"/>
              <a:ext cx="194202" cy="1004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 b="1">
                  <a:solidFill>
                    <a:srgbClr val="7F7F7F">
                      <a:alpha val="100000"/>
                    </a:srgbClr>
                  </a:solidFill>
                  <a:latin typeface="Arial"/>
                  <a:cs typeface="Arial"/>
                </a:rPr>
                <a:t>2.2</a:t>
              </a:r>
            </a:p>
          </p:txBody>
        </p:sp>
        <p:sp>
          <p:nvSpPr>
            <p:cNvPr id="45" name="tx44"/>
            <p:cNvSpPr/>
            <p:nvPr/>
          </p:nvSpPr>
          <p:spPr>
            <a:xfrm>
              <a:off x="6078416" y="1593922"/>
              <a:ext cx="194202" cy="1004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38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38" b="1">
                  <a:solidFill>
                    <a:srgbClr val="7F7F7F">
                      <a:alpha val="100000"/>
                    </a:srgbClr>
                  </a:solidFill>
                  <a:latin typeface="Arial"/>
                  <a:cs typeface="Arial"/>
                </a:rPr>
                <a:t>4.2</a:t>
              </a:r>
            </a:p>
          </p:txBody>
        </p:sp>
        <p:sp>
          <p:nvSpPr>
            <p:cNvPr id="46" name="tx45"/>
            <p:cNvSpPr/>
            <p:nvPr/>
          </p:nvSpPr>
          <p:spPr>
            <a:xfrm>
              <a:off x="1408589" y="3284103"/>
              <a:ext cx="218839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960909">
                      <a:alpha val="100000"/>
                    </a:srgbClr>
                  </a:solidFill>
                  <a:latin typeface="Arial"/>
                  <a:cs typeface="Arial"/>
                </a:rPr>
                <a:t>-0.2</a:t>
              </a:r>
            </a:p>
          </p:txBody>
        </p:sp>
        <p:sp>
          <p:nvSpPr>
            <p:cNvPr id="47" name="tx46"/>
            <p:cNvSpPr/>
            <p:nvPr/>
          </p:nvSpPr>
          <p:spPr>
            <a:xfrm>
              <a:off x="1408589" y="3114116"/>
              <a:ext cx="218839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-0.0</a:t>
              </a:r>
            </a:p>
          </p:txBody>
        </p:sp>
        <p:sp>
          <p:nvSpPr>
            <p:cNvPr id="48" name="tx47"/>
            <p:cNvSpPr/>
            <p:nvPr/>
          </p:nvSpPr>
          <p:spPr>
            <a:xfrm>
              <a:off x="2700664" y="3301020"/>
              <a:ext cx="218839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768F40">
                      <a:alpha val="100000"/>
                    </a:srgbClr>
                  </a:solidFill>
                  <a:latin typeface="Arial"/>
                  <a:cs typeface="Arial"/>
                </a:rPr>
                <a:t>-0.9</a:t>
              </a:r>
            </a:p>
          </p:txBody>
        </p:sp>
        <p:sp>
          <p:nvSpPr>
            <p:cNvPr id="49" name="tx48"/>
            <p:cNvSpPr/>
            <p:nvPr/>
          </p:nvSpPr>
          <p:spPr>
            <a:xfrm>
              <a:off x="2700663" y="3613258"/>
              <a:ext cx="218839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103C62">
                      <a:alpha val="100000"/>
                    </a:srgbClr>
                  </a:solidFill>
                  <a:latin typeface="Arial"/>
                  <a:cs typeface="Arial"/>
                </a:rPr>
                <a:t>-0.9</a:t>
              </a:r>
            </a:p>
          </p:txBody>
        </p:sp>
        <p:sp>
          <p:nvSpPr>
            <p:cNvPr id="50" name="tx49"/>
            <p:cNvSpPr/>
            <p:nvPr/>
          </p:nvSpPr>
          <p:spPr>
            <a:xfrm>
              <a:off x="3992738" y="3251957"/>
              <a:ext cx="218839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103C62">
                      <a:alpha val="100000"/>
                    </a:srgbClr>
                  </a:solidFill>
                  <a:latin typeface="Arial"/>
                  <a:cs typeface="Arial"/>
                </a:rPr>
                <a:t>-0.0</a:t>
              </a:r>
            </a:p>
          </p:txBody>
        </p:sp>
        <p:sp>
          <p:nvSpPr>
            <p:cNvPr id="51" name="tx50"/>
            <p:cNvSpPr/>
            <p:nvPr/>
          </p:nvSpPr>
          <p:spPr>
            <a:xfrm>
              <a:off x="3992739" y="3385341"/>
              <a:ext cx="218839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-0.1</a:t>
              </a:r>
            </a:p>
          </p:txBody>
        </p:sp>
        <p:sp>
          <p:nvSpPr>
            <p:cNvPr id="52" name="tx51"/>
            <p:cNvSpPr/>
            <p:nvPr/>
          </p:nvSpPr>
          <p:spPr>
            <a:xfrm>
              <a:off x="5221376" y="3342914"/>
              <a:ext cx="218839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768F40">
                      <a:alpha val="100000"/>
                    </a:srgbClr>
                  </a:solidFill>
                  <a:latin typeface="Arial"/>
                  <a:cs typeface="Arial"/>
                </a:rPr>
                <a:t>-1.2</a:t>
              </a:r>
            </a:p>
          </p:txBody>
        </p:sp>
        <p:sp>
          <p:nvSpPr>
            <p:cNvPr id="53" name="tx52"/>
            <p:cNvSpPr/>
            <p:nvPr/>
          </p:nvSpPr>
          <p:spPr>
            <a:xfrm>
              <a:off x="5221376" y="3556752"/>
              <a:ext cx="218839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-0.0</a:t>
              </a:r>
            </a:p>
          </p:txBody>
        </p:sp>
        <p:sp>
          <p:nvSpPr>
            <p:cNvPr id="54" name="tx53"/>
            <p:cNvSpPr/>
            <p:nvPr/>
          </p:nvSpPr>
          <p:spPr>
            <a:xfrm>
              <a:off x="1450881" y="2951088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768F40">
                      <a:alpha val="100000"/>
                    </a:srgbClr>
                  </a:solidFill>
                  <a:latin typeface="Arial"/>
                  <a:cs typeface="Arial"/>
                </a:rPr>
                <a:t>1.0</a:t>
              </a:r>
            </a:p>
          </p:txBody>
        </p:sp>
        <p:sp>
          <p:nvSpPr>
            <p:cNvPr id="55" name="tx54"/>
            <p:cNvSpPr/>
            <p:nvPr/>
          </p:nvSpPr>
          <p:spPr>
            <a:xfrm>
              <a:off x="1450881" y="2765680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103C62">
                      <a:alpha val="100000"/>
                    </a:srgbClr>
                  </a:solidFill>
                  <a:latin typeface="Arial"/>
                  <a:cs typeface="Arial"/>
                </a:rPr>
                <a:t>0.0</a:t>
              </a:r>
            </a:p>
          </p:txBody>
        </p:sp>
        <p:sp>
          <p:nvSpPr>
            <p:cNvPr id="56" name="tx55"/>
            <p:cNvSpPr/>
            <p:nvPr/>
          </p:nvSpPr>
          <p:spPr>
            <a:xfrm>
              <a:off x="1450881" y="2684454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0.4</a:t>
              </a:r>
            </a:p>
          </p:txBody>
        </p:sp>
        <p:sp>
          <p:nvSpPr>
            <p:cNvPr id="57" name="tx56"/>
            <p:cNvSpPr/>
            <p:nvPr/>
          </p:nvSpPr>
          <p:spPr>
            <a:xfrm>
              <a:off x="1450881" y="2336594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1.5</a:t>
              </a:r>
            </a:p>
          </p:txBody>
        </p:sp>
        <p:sp>
          <p:nvSpPr>
            <p:cNvPr id="58" name="tx57"/>
            <p:cNvSpPr/>
            <p:nvPr/>
          </p:nvSpPr>
          <p:spPr>
            <a:xfrm>
              <a:off x="2742956" y="3062332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960909">
                      <a:alpha val="100000"/>
                    </a:srgbClr>
                  </a:solidFill>
                  <a:latin typeface="Arial"/>
                  <a:cs typeface="Arial"/>
                </a:rPr>
                <a:t>0.4</a:t>
              </a:r>
            </a:p>
          </p:txBody>
        </p:sp>
        <p:sp>
          <p:nvSpPr>
            <p:cNvPr id="59" name="tx58"/>
            <p:cNvSpPr/>
            <p:nvPr/>
          </p:nvSpPr>
          <p:spPr>
            <a:xfrm>
              <a:off x="2742956" y="2878690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0.6</a:t>
              </a:r>
            </a:p>
          </p:txBody>
        </p:sp>
        <p:sp>
          <p:nvSpPr>
            <p:cNvPr id="60" name="tx59"/>
            <p:cNvSpPr/>
            <p:nvPr/>
          </p:nvSpPr>
          <p:spPr>
            <a:xfrm>
              <a:off x="2742956" y="2695049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0.4</a:t>
              </a:r>
            </a:p>
          </p:txBody>
        </p:sp>
        <p:sp>
          <p:nvSpPr>
            <p:cNvPr id="61" name="tx60"/>
            <p:cNvSpPr/>
            <p:nvPr/>
          </p:nvSpPr>
          <p:spPr>
            <a:xfrm>
              <a:off x="2742956" y="2156484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2.6</a:t>
              </a:r>
            </a:p>
          </p:txBody>
        </p:sp>
        <p:sp>
          <p:nvSpPr>
            <p:cNvPr id="62" name="tx61"/>
            <p:cNvSpPr/>
            <p:nvPr/>
          </p:nvSpPr>
          <p:spPr>
            <a:xfrm>
              <a:off x="4035031" y="3104983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960909">
                      <a:alpha val="100000"/>
                    </a:srgbClr>
                  </a:solidFill>
                  <a:latin typeface="Arial"/>
                  <a:cs typeface="Arial"/>
                </a:rPr>
                <a:t>0.3</a:t>
              </a:r>
            </a:p>
          </p:txBody>
        </p:sp>
        <p:sp>
          <p:nvSpPr>
            <p:cNvPr id="63" name="tx62"/>
            <p:cNvSpPr/>
            <p:nvPr/>
          </p:nvSpPr>
          <p:spPr>
            <a:xfrm>
              <a:off x="4035031" y="2991701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768F40">
                      <a:alpha val="100000"/>
                    </a:srgbClr>
                  </a:solidFill>
                  <a:latin typeface="Arial"/>
                  <a:cs typeface="Arial"/>
                </a:rPr>
                <a:t>0.3</a:t>
              </a:r>
            </a:p>
          </p:txBody>
        </p:sp>
        <p:sp>
          <p:nvSpPr>
            <p:cNvPr id="64" name="tx63"/>
            <p:cNvSpPr/>
            <p:nvPr/>
          </p:nvSpPr>
          <p:spPr>
            <a:xfrm>
              <a:off x="4035031" y="2684454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1.5</a:t>
              </a:r>
            </a:p>
          </p:txBody>
        </p:sp>
        <p:sp>
          <p:nvSpPr>
            <p:cNvPr id="65" name="tx64"/>
            <p:cNvSpPr/>
            <p:nvPr/>
          </p:nvSpPr>
          <p:spPr>
            <a:xfrm>
              <a:off x="4035031" y="2361315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0.4</a:t>
              </a:r>
            </a:p>
          </p:txBody>
        </p:sp>
        <p:sp>
          <p:nvSpPr>
            <p:cNvPr id="66" name="tx65"/>
            <p:cNvSpPr/>
            <p:nvPr/>
          </p:nvSpPr>
          <p:spPr>
            <a:xfrm>
              <a:off x="5327106" y="3058801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960909">
                      <a:alpha val="100000"/>
                    </a:srgbClr>
                  </a:solidFill>
                  <a:latin typeface="Arial"/>
                  <a:cs typeface="Arial"/>
                </a:rPr>
                <a:t>0.4</a:t>
              </a:r>
            </a:p>
          </p:txBody>
        </p:sp>
        <p:sp>
          <p:nvSpPr>
            <p:cNvPr id="67" name="tx66"/>
            <p:cNvSpPr/>
            <p:nvPr/>
          </p:nvSpPr>
          <p:spPr>
            <a:xfrm>
              <a:off x="5327106" y="2769033"/>
              <a:ext cx="176547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103C62">
                      <a:alpha val="100000"/>
                    </a:srgbClr>
                  </a:solidFill>
                  <a:latin typeface="Arial"/>
                  <a:cs typeface="Arial"/>
                </a:rPr>
                <a:t>1.2</a:t>
              </a:r>
            </a:p>
          </p:txBody>
        </p:sp>
        <p:sp>
          <p:nvSpPr>
            <p:cNvPr id="68" name="tx67"/>
            <p:cNvSpPr/>
            <p:nvPr/>
          </p:nvSpPr>
          <p:spPr>
            <a:xfrm>
              <a:off x="5327106" y="2350542"/>
              <a:ext cx="176547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1.1</a:t>
              </a:r>
            </a:p>
          </p:txBody>
        </p:sp>
        <p:sp>
          <p:nvSpPr>
            <p:cNvPr id="69" name="tx68"/>
            <p:cNvSpPr/>
            <p:nvPr/>
          </p:nvSpPr>
          <p:spPr>
            <a:xfrm>
              <a:off x="5327106" y="1692082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2.6</a:t>
              </a:r>
            </a:p>
          </p:txBody>
        </p:sp>
        <p:sp>
          <p:nvSpPr>
            <p:cNvPr id="70" name="pl69"/>
            <p:cNvSpPr/>
            <p:nvPr/>
          </p:nvSpPr>
          <p:spPr>
            <a:xfrm>
              <a:off x="923193" y="3227598"/>
              <a:ext cx="6201959" cy="0"/>
            </a:xfrm>
            <a:custGeom>
              <a:avLst/>
              <a:gdLst/>
              <a:ahLst/>
              <a:cxnLst/>
              <a:rect l="0" t="0" r="0" b="0"/>
              <a:pathLst>
                <a:path w="6201959">
                  <a:moveTo>
                    <a:pt x="0" y="0"/>
                  </a:moveTo>
                  <a:lnTo>
                    <a:pt x="6201959" y="0"/>
                  </a:lnTo>
                  <a:lnTo>
                    <a:pt x="6201959" y="0"/>
                  </a:lnTo>
                </a:path>
              </a:pathLst>
            </a:custGeom>
            <a:ln w="2032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" name="pl70"/>
            <p:cNvSpPr/>
            <p:nvPr/>
          </p:nvSpPr>
          <p:spPr>
            <a:xfrm>
              <a:off x="923193" y="1204536"/>
              <a:ext cx="0" cy="2785351"/>
            </a:xfrm>
            <a:custGeom>
              <a:avLst/>
              <a:gdLst/>
              <a:ahLst/>
              <a:cxnLst/>
              <a:rect l="0" t="0" r="0" b="0"/>
              <a:pathLst>
                <a:path h="2785351">
                  <a:moveTo>
                    <a:pt x="0" y="2785351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" name="tx71"/>
            <p:cNvSpPr/>
            <p:nvPr/>
          </p:nvSpPr>
          <p:spPr>
            <a:xfrm>
              <a:off x="755744" y="3888074"/>
              <a:ext cx="112923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-2</a:t>
              </a:r>
            </a:p>
          </p:txBody>
        </p:sp>
        <p:sp>
          <p:nvSpPr>
            <p:cNvPr id="73" name="tx72"/>
            <p:cNvSpPr/>
            <p:nvPr/>
          </p:nvSpPr>
          <p:spPr>
            <a:xfrm>
              <a:off x="755744" y="3534916"/>
              <a:ext cx="112923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-1</a:t>
              </a:r>
            </a:p>
          </p:txBody>
        </p:sp>
        <p:sp>
          <p:nvSpPr>
            <p:cNvPr id="74" name="tx73"/>
            <p:cNvSpPr/>
            <p:nvPr/>
          </p:nvSpPr>
          <p:spPr>
            <a:xfrm>
              <a:off x="798036" y="3180172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75" name="tx74"/>
            <p:cNvSpPr/>
            <p:nvPr/>
          </p:nvSpPr>
          <p:spPr>
            <a:xfrm>
              <a:off x="798036" y="2828602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76" name="tx75"/>
            <p:cNvSpPr/>
            <p:nvPr/>
          </p:nvSpPr>
          <p:spPr>
            <a:xfrm>
              <a:off x="798036" y="2475445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77" name="tx76"/>
            <p:cNvSpPr/>
            <p:nvPr/>
          </p:nvSpPr>
          <p:spPr>
            <a:xfrm>
              <a:off x="798036" y="2120700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</a:t>
              </a:r>
            </a:p>
          </p:txBody>
        </p:sp>
        <p:sp>
          <p:nvSpPr>
            <p:cNvPr id="78" name="tx77"/>
            <p:cNvSpPr/>
            <p:nvPr/>
          </p:nvSpPr>
          <p:spPr>
            <a:xfrm>
              <a:off x="798036" y="1769527"/>
              <a:ext cx="70631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</a:t>
              </a:r>
            </a:p>
          </p:txBody>
        </p:sp>
        <p:sp>
          <p:nvSpPr>
            <p:cNvPr id="79" name="tx78"/>
            <p:cNvSpPr/>
            <p:nvPr/>
          </p:nvSpPr>
          <p:spPr>
            <a:xfrm>
              <a:off x="798036" y="1415973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80" name="pl79"/>
            <p:cNvSpPr/>
            <p:nvPr/>
          </p:nvSpPr>
          <p:spPr>
            <a:xfrm>
              <a:off x="923193" y="3933913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" name="pl80"/>
            <p:cNvSpPr/>
            <p:nvPr/>
          </p:nvSpPr>
          <p:spPr>
            <a:xfrm>
              <a:off x="923193" y="3580756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" name="pl81"/>
            <p:cNvSpPr/>
            <p:nvPr/>
          </p:nvSpPr>
          <p:spPr>
            <a:xfrm>
              <a:off x="923193" y="3227598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" name="pl82"/>
            <p:cNvSpPr/>
            <p:nvPr/>
          </p:nvSpPr>
          <p:spPr>
            <a:xfrm>
              <a:off x="923193" y="2874441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" name="pl83"/>
            <p:cNvSpPr/>
            <p:nvPr/>
          </p:nvSpPr>
          <p:spPr>
            <a:xfrm>
              <a:off x="923193" y="2521284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" name="pl84"/>
            <p:cNvSpPr/>
            <p:nvPr/>
          </p:nvSpPr>
          <p:spPr>
            <a:xfrm>
              <a:off x="923193" y="2168126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" name="pl85"/>
            <p:cNvSpPr/>
            <p:nvPr/>
          </p:nvSpPr>
          <p:spPr>
            <a:xfrm>
              <a:off x="923193" y="1814969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7" name="pl86"/>
            <p:cNvSpPr/>
            <p:nvPr/>
          </p:nvSpPr>
          <p:spPr>
            <a:xfrm>
              <a:off x="923193" y="1461812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8" name="pl87"/>
            <p:cNvSpPr/>
            <p:nvPr/>
          </p:nvSpPr>
          <p:spPr>
            <a:xfrm>
              <a:off x="923193" y="3989888"/>
              <a:ext cx="6201959" cy="0"/>
            </a:xfrm>
            <a:custGeom>
              <a:avLst/>
              <a:gdLst/>
              <a:ahLst/>
              <a:cxnLst/>
              <a:rect l="0" t="0" r="0" b="0"/>
              <a:pathLst>
                <a:path w="6201959">
                  <a:moveTo>
                    <a:pt x="0" y="0"/>
                  </a:moveTo>
                  <a:lnTo>
                    <a:pt x="6201959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9" name="pl88"/>
            <p:cNvSpPr/>
            <p:nvPr/>
          </p:nvSpPr>
          <p:spPr>
            <a:xfrm>
              <a:off x="2086061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0" name="pl89"/>
            <p:cNvSpPr/>
            <p:nvPr/>
          </p:nvSpPr>
          <p:spPr>
            <a:xfrm>
              <a:off x="3378135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1" name="pl90"/>
            <p:cNvSpPr/>
            <p:nvPr/>
          </p:nvSpPr>
          <p:spPr>
            <a:xfrm>
              <a:off x="4670210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2" name="pl91"/>
            <p:cNvSpPr/>
            <p:nvPr/>
          </p:nvSpPr>
          <p:spPr>
            <a:xfrm>
              <a:off x="5962285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3" name="tx92"/>
            <p:cNvSpPr/>
            <p:nvPr/>
          </p:nvSpPr>
          <p:spPr>
            <a:xfrm>
              <a:off x="1842448" y="4060988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2017:Q3</a:t>
              </a:r>
            </a:p>
          </p:txBody>
        </p:sp>
        <p:sp>
          <p:nvSpPr>
            <p:cNvPr id="94" name="tx93"/>
            <p:cNvSpPr/>
            <p:nvPr/>
          </p:nvSpPr>
          <p:spPr>
            <a:xfrm>
              <a:off x="3134522" y="4060988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2017:Q4</a:t>
              </a:r>
            </a:p>
          </p:txBody>
        </p:sp>
        <p:sp>
          <p:nvSpPr>
            <p:cNvPr id="95" name="tx94"/>
            <p:cNvSpPr/>
            <p:nvPr/>
          </p:nvSpPr>
          <p:spPr>
            <a:xfrm>
              <a:off x="4426597" y="4060988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2018:Q1</a:t>
              </a:r>
            </a:p>
          </p:txBody>
        </p:sp>
        <p:sp>
          <p:nvSpPr>
            <p:cNvPr id="96" name="tx95"/>
            <p:cNvSpPr/>
            <p:nvPr/>
          </p:nvSpPr>
          <p:spPr>
            <a:xfrm>
              <a:off x="5718672" y="4060988"/>
              <a:ext cx="487226" cy="9961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2018:Q2</a:t>
              </a:r>
            </a:p>
          </p:txBody>
        </p:sp>
        <p:sp>
          <p:nvSpPr>
            <p:cNvPr id="97" name="tx96"/>
            <p:cNvSpPr/>
            <p:nvPr/>
          </p:nvSpPr>
          <p:spPr>
            <a:xfrm rot="-5400000">
              <a:off x="-704894" y="2537582"/>
              <a:ext cx="2491816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Quarter-over-quarter percent change, SAAR</a:t>
              </a:r>
            </a:p>
          </p:txBody>
        </p:sp>
        <p:sp>
          <p:nvSpPr>
            <p:cNvPr id="98" name="rc97"/>
            <p:cNvSpPr/>
            <p:nvPr/>
          </p:nvSpPr>
          <p:spPr>
            <a:xfrm>
              <a:off x="7269153" y="1993908"/>
              <a:ext cx="1266807" cy="1206609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99" name="rc98"/>
            <p:cNvSpPr/>
            <p:nvPr/>
          </p:nvSpPr>
          <p:spPr>
            <a:xfrm>
              <a:off x="7341153" y="2120772"/>
              <a:ext cx="0" cy="24193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100" name="rc99"/>
            <p:cNvSpPr/>
            <p:nvPr/>
          </p:nvSpPr>
          <p:spPr>
            <a:xfrm>
              <a:off x="7341153" y="2120772"/>
              <a:ext cx="0" cy="24193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1" name="rc100"/>
            <p:cNvSpPr/>
            <p:nvPr/>
          </p:nvSpPr>
          <p:spPr>
            <a:xfrm>
              <a:off x="7341153" y="2120772"/>
              <a:ext cx="0" cy="241935"/>
            </a:xfrm>
            <a:prstGeom prst="rect">
              <a:avLst/>
            </a:prstGeom>
            <a:solidFill>
              <a:srgbClr val="2875A8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2" name="rc101"/>
            <p:cNvSpPr/>
            <p:nvPr/>
          </p:nvSpPr>
          <p:spPr>
            <a:xfrm>
              <a:off x="7341153" y="2362707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103" name="rc102"/>
            <p:cNvSpPr/>
            <p:nvPr/>
          </p:nvSpPr>
          <p:spPr>
            <a:xfrm>
              <a:off x="7341153" y="2362707"/>
              <a:ext cx="0" cy="104775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4" name="rc103"/>
            <p:cNvSpPr/>
            <p:nvPr/>
          </p:nvSpPr>
          <p:spPr>
            <a:xfrm>
              <a:off x="7341153" y="2362707"/>
              <a:ext cx="0" cy="104775"/>
            </a:xfrm>
            <a:prstGeom prst="rect">
              <a:avLst/>
            </a:prstGeom>
            <a:solidFill>
              <a:srgbClr val="E67A17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5" name="rc104"/>
            <p:cNvSpPr/>
            <p:nvPr/>
          </p:nvSpPr>
          <p:spPr>
            <a:xfrm>
              <a:off x="7341153" y="2467482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106" name="rc105"/>
            <p:cNvSpPr/>
            <p:nvPr/>
          </p:nvSpPr>
          <p:spPr>
            <a:xfrm>
              <a:off x="7341153" y="2467482"/>
              <a:ext cx="0" cy="104775"/>
            </a:xfrm>
            <a:prstGeom prst="rect">
              <a:avLst/>
            </a:prstGeom>
            <a:solidFill>
              <a:srgbClr val="7F7F7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7" name="rc106"/>
            <p:cNvSpPr/>
            <p:nvPr/>
          </p:nvSpPr>
          <p:spPr>
            <a:xfrm>
              <a:off x="7341153" y="2467482"/>
              <a:ext cx="0" cy="104775"/>
            </a:xfrm>
            <a:prstGeom prst="rect">
              <a:avLst/>
            </a:prstGeom>
            <a:solidFill>
              <a:srgbClr val="7F7F7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8" name="rc107"/>
            <p:cNvSpPr/>
            <p:nvPr/>
          </p:nvSpPr>
          <p:spPr>
            <a:xfrm>
              <a:off x="7341153" y="2572257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109" name="rc108"/>
            <p:cNvSpPr/>
            <p:nvPr/>
          </p:nvSpPr>
          <p:spPr>
            <a:xfrm>
              <a:off x="7341153" y="2572257"/>
              <a:ext cx="0" cy="104775"/>
            </a:xfrm>
            <a:prstGeom prst="rect">
              <a:avLst/>
            </a:prstGeom>
            <a:solidFill>
              <a:srgbClr val="960909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10" name="rc109"/>
            <p:cNvSpPr/>
            <p:nvPr/>
          </p:nvSpPr>
          <p:spPr>
            <a:xfrm>
              <a:off x="7341153" y="2572257"/>
              <a:ext cx="0" cy="104775"/>
            </a:xfrm>
            <a:prstGeom prst="rect">
              <a:avLst/>
            </a:prstGeom>
            <a:solidFill>
              <a:srgbClr val="960909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11" name="rc110"/>
            <p:cNvSpPr/>
            <p:nvPr/>
          </p:nvSpPr>
          <p:spPr>
            <a:xfrm>
              <a:off x="7341153" y="2677032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112" name="rc111"/>
            <p:cNvSpPr/>
            <p:nvPr/>
          </p:nvSpPr>
          <p:spPr>
            <a:xfrm>
              <a:off x="7341153" y="2677032"/>
              <a:ext cx="0" cy="104775"/>
            </a:xfrm>
            <a:prstGeom prst="rect">
              <a:avLst/>
            </a:prstGeom>
            <a:solidFill>
              <a:srgbClr val="768F40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13" name="rc112"/>
            <p:cNvSpPr/>
            <p:nvPr/>
          </p:nvSpPr>
          <p:spPr>
            <a:xfrm>
              <a:off x="7341153" y="2677032"/>
              <a:ext cx="0" cy="104775"/>
            </a:xfrm>
            <a:prstGeom prst="rect">
              <a:avLst/>
            </a:prstGeom>
            <a:solidFill>
              <a:srgbClr val="768F40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14" name="rc113"/>
            <p:cNvSpPr/>
            <p:nvPr/>
          </p:nvSpPr>
          <p:spPr>
            <a:xfrm>
              <a:off x="7341153" y="2781807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115" name="rc114"/>
            <p:cNvSpPr/>
            <p:nvPr/>
          </p:nvSpPr>
          <p:spPr>
            <a:xfrm>
              <a:off x="7341153" y="2781807"/>
              <a:ext cx="0" cy="104775"/>
            </a:xfrm>
            <a:prstGeom prst="rect">
              <a:avLst/>
            </a:prstGeom>
            <a:solidFill>
              <a:srgbClr val="103C62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16" name="rc115"/>
            <p:cNvSpPr/>
            <p:nvPr/>
          </p:nvSpPr>
          <p:spPr>
            <a:xfrm>
              <a:off x="7341153" y="2781807"/>
              <a:ext cx="0" cy="104775"/>
            </a:xfrm>
            <a:prstGeom prst="rect">
              <a:avLst/>
            </a:prstGeom>
            <a:solidFill>
              <a:srgbClr val="103C62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17" name="rc116"/>
            <p:cNvSpPr/>
            <p:nvPr/>
          </p:nvSpPr>
          <p:spPr>
            <a:xfrm>
              <a:off x="7341153" y="2886582"/>
              <a:ext cx="0" cy="24193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118" name="rc117"/>
            <p:cNvSpPr/>
            <p:nvPr/>
          </p:nvSpPr>
          <p:spPr>
            <a:xfrm>
              <a:off x="7341153" y="2886582"/>
              <a:ext cx="0" cy="241935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19" name="rc118"/>
            <p:cNvSpPr/>
            <p:nvPr/>
          </p:nvSpPr>
          <p:spPr>
            <a:xfrm>
              <a:off x="7341153" y="2886582"/>
              <a:ext cx="0" cy="241935"/>
            </a:xfrm>
            <a:prstGeom prst="rect">
              <a:avLst/>
            </a:prstGeom>
            <a:solidFill>
              <a:srgbClr val="581F54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20" name="tx119"/>
            <p:cNvSpPr/>
            <p:nvPr/>
          </p:nvSpPr>
          <p:spPr>
            <a:xfrm>
              <a:off x="7368585" y="2045182"/>
              <a:ext cx="966948" cy="9247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 dirty="0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Business Fixed </a:t>
              </a:r>
            </a:p>
          </p:txBody>
        </p:sp>
        <p:sp>
          <p:nvSpPr>
            <p:cNvPr id="121" name="tx120"/>
            <p:cNvSpPr/>
            <p:nvPr/>
          </p:nvSpPr>
          <p:spPr>
            <a:xfrm>
              <a:off x="7368585" y="2143966"/>
              <a:ext cx="670470" cy="9247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 dirty="0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Investment</a:t>
              </a:r>
            </a:p>
          </p:txBody>
        </p:sp>
        <p:sp>
          <p:nvSpPr>
            <p:cNvPr id="122" name="tx121"/>
            <p:cNvSpPr/>
            <p:nvPr/>
          </p:nvSpPr>
          <p:spPr>
            <a:xfrm>
              <a:off x="7368585" y="2278262"/>
              <a:ext cx="818306" cy="11747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Consumption</a:t>
              </a:r>
            </a:p>
          </p:txBody>
        </p:sp>
        <p:sp>
          <p:nvSpPr>
            <p:cNvPr id="123" name="tx122"/>
            <p:cNvSpPr/>
            <p:nvPr/>
          </p:nvSpPr>
          <p:spPr>
            <a:xfrm>
              <a:off x="7368585" y="2419806"/>
              <a:ext cx="275208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7F7F7F">
                      <a:alpha val="100000"/>
                    </a:srgbClr>
                  </a:solidFill>
                  <a:latin typeface="Arial"/>
                  <a:cs typeface="Arial"/>
                </a:rPr>
                <a:t>GDP</a:t>
              </a:r>
            </a:p>
          </p:txBody>
        </p:sp>
        <p:sp>
          <p:nvSpPr>
            <p:cNvPr id="124" name="tx123"/>
            <p:cNvSpPr/>
            <p:nvPr/>
          </p:nvSpPr>
          <p:spPr>
            <a:xfrm>
              <a:off x="7368585" y="2537934"/>
              <a:ext cx="748047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960909">
                      <a:alpha val="100000"/>
                    </a:srgbClr>
                  </a:solidFill>
                  <a:latin typeface="Arial"/>
                  <a:cs typeface="Arial"/>
                </a:rPr>
                <a:t>Government</a:t>
              </a:r>
            </a:p>
          </p:txBody>
        </p:sp>
        <p:sp>
          <p:nvSpPr>
            <p:cNvPr id="125" name="tx124"/>
            <p:cNvSpPr/>
            <p:nvPr/>
          </p:nvSpPr>
          <p:spPr>
            <a:xfrm>
              <a:off x="7368585" y="2656062"/>
              <a:ext cx="677540" cy="9247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768F40">
                      <a:alpha val="100000"/>
                    </a:srgbClr>
                  </a:solidFill>
                  <a:latin typeface="Arial"/>
                  <a:cs typeface="Arial"/>
                </a:rPr>
                <a:t>Inventories</a:t>
              </a:r>
            </a:p>
          </p:txBody>
        </p:sp>
        <p:sp>
          <p:nvSpPr>
            <p:cNvPr id="126" name="tx125"/>
            <p:cNvSpPr/>
            <p:nvPr/>
          </p:nvSpPr>
          <p:spPr>
            <a:xfrm>
              <a:off x="7368585" y="2772602"/>
              <a:ext cx="712762" cy="11588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103C62">
                      <a:alpha val="100000"/>
                    </a:srgbClr>
                  </a:solidFill>
                  <a:latin typeface="Arial"/>
                  <a:cs typeface="Arial"/>
                </a:rPr>
                <a:t>Net Exports</a:t>
              </a:r>
            </a:p>
          </p:txBody>
        </p:sp>
        <p:sp>
          <p:nvSpPr>
            <p:cNvPr id="127" name="tx126"/>
            <p:cNvSpPr/>
            <p:nvPr/>
          </p:nvSpPr>
          <p:spPr>
            <a:xfrm>
              <a:off x="7368585" y="2930314"/>
              <a:ext cx="1079810" cy="9247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 dirty="0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Residential Fixed </a:t>
              </a:r>
            </a:p>
          </p:txBody>
        </p:sp>
        <p:sp>
          <p:nvSpPr>
            <p:cNvPr id="128" name="tx127"/>
            <p:cNvSpPr/>
            <p:nvPr/>
          </p:nvSpPr>
          <p:spPr>
            <a:xfrm>
              <a:off x="7368585" y="3029100"/>
              <a:ext cx="670470" cy="9247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581F54">
                      <a:alpha val="100000"/>
                    </a:srgbClr>
                  </a:solidFill>
                  <a:latin typeface="Arial"/>
                  <a:cs typeface="Arial"/>
                </a:rPr>
                <a:t>Investment</a:t>
              </a:r>
            </a:p>
          </p:txBody>
        </p:sp>
        <p:sp>
          <p:nvSpPr>
            <p:cNvPr id="129" name="tx128"/>
            <p:cNvSpPr/>
            <p:nvPr/>
          </p:nvSpPr>
          <p:spPr>
            <a:xfrm>
              <a:off x="923193" y="1024233"/>
              <a:ext cx="1128985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Major components</a:t>
              </a:r>
            </a:p>
          </p:txBody>
        </p:sp>
        <p:sp>
          <p:nvSpPr>
            <p:cNvPr id="130" name="tx129"/>
            <p:cNvSpPr/>
            <p:nvPr/>
          </p:nvSpPr>
          <p:spPr>
            <a:xfrm>
              <a:off x="923193" y="826228"/>
              <a:ext cx="2497559" cy="1127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Contributions to Real GDP Growth</a:t>
              </a:r>
            </a:p>
          </p:txBody>
        </p:sp>
        <p:sp>
          <p:nvSpPr>
            <p:cNvPr id="131" name="tx130"/>
            <p:cNvSpPr/>
            <p:nvPr/>
          </p:nvSpPr>
          <p:spPr>
            <a:xfrm>
              <a:off x="923193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132" name="tx131"/>
            <p:cNvSpPr/>
            <p:nvPr/>
          </p:nvSpPr>
          <p:spPr>
            <a:xfrm>
              <a:off x="923193" y="4347619"/>
              <a:ext cx="3239926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Source: Bureau of Economic Analysis via Haver Analytics</a:t>
              </a:r>
            </a:p>
          </p:txBody>
        </p:sp>
        <p:sp>
          <p:nvSpPr>
            <p:cNvPr id="133" name="tx132"/>
            <p:cNvSpPr/>
            <p:nvPr/>
          </p:nvSpPr>
          <p:spPr>
            <a:xfrm>
              <a:off x="923193" y="4486366"/>
              <a:ext cx="1426269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2018:Q2.</a:t>
              </a:r>
            </a:p>
          </p:txBody>
        </p:sp>
        <p:sp>
          <p:nvSpPr>
            <p:cNvPr id="134" name="tx133"/>
            <p:cNvSpPr/>
            <p:nvPr/>
          </p:nvSpPr>
          <p:spPr>
            <a:xfrm>
              <a:off x="923193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Output is now above CBO’s estimate of potential GDP, implying that the economy is near its capacity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923193" y="1204536"/>
              <a:ext cx="7612766" cy="2785351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923193" y="3989888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923193" y="3591981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923193" y="3194073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923193" y="2796166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923193" y="2398259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923193" y="2000351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923193" y="1602444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923193" y="1204536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rc13"/>
            <p:cNvSpPr/>
            <p:nvPr/>
          </p:nvSpPr>
          <p:spPr>
            <a:xfrm>
              <a:off x="1216126" y="1204536"/>
              <a:ext cx="109398" cy="2785351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5" name="rc14"/>
            <p:cNvSpPr/>
            <p:nvPr/>
          </p:nvSpPr>
          <p:spPr>
            <a:xfrm>
              <a:off x="1801590" y="1204536"/>
              <a:ext cx="146265" cy="2785351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6" name="rc15"/>
            <p:cNvSpPr/>
            <p:nvPr/>
          </p:nvSpPr>
          <p:spPr>
            <a:xfrm>
              <a:off x="2716052" y="1204536"/>
              <a:ext cx="36466" cy="2785351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7" name="rc16"/>
            <p:cNvSpPr/>
            <p:nvPr/>
          </p:nvSpPr>
          <p:spPr>
            <a:xfrm>
              <a:off x="2935651" y="1204536"/>
              <a:ext cx="146265" cy="2785351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8" name="rc17"/>
            <p:cNvSpPr/>
            <p:nvPr/>
          </p:nvSpPr>
          <p:spPr>
            <a:xfrm>
              <a:off x="4252846" y="1204536"/>
              <a:ext cx="36867" cy="2785351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9" name="rc18"/>
            <p:cNvSpPr/>
            <p:nvPr/>
          </p:nvSpPr>
          <p:spPr>
            <a:xfrm>
              <a:off x="5789639" y="1204536"/>
              <a:ext cx="73333" cy="2785351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0" name="rc19"/>
            <p:cNvSpPr/>
            <p:nvPr/>
          </p:nvSpPr>
          <p:spPr>
            <a:xfrm>
              <a:off x="6777836" y="1204536"/>
              <a:ext cx="182732" cy="2785351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1" name="pl20"/>
            <p:cNvSpPr/>
            <p:nvPr/>
          </p:nvSpPr>
          <p:spPr>
            <a:xfrm>
              <a:off x="923193" y="1506946"/>
              <a:ext cx="7391035" cy="2390826"/>
            </a:xfrm>
            <a:custGeom>
              <a:avLst/>
              <a:gdLst/>
              <a:ahLst/>
              <a:cxnLst/>
              <a:rect l="0" t="0" r="0" b="0"/>
              <a:pathLst>
                <a:path w="7391035" h="2390826">
                  <a:moveTo>
                    <a:pt x="0" y="268388"/>
                  </a:moveTo>
                  <a:lnTo>
                    <a:pt x="36466" y="165529"/>
                  </a:lnTo>
                  <a:lnTo>
                    <a:pt x="72932" y="256053"/>
                  </a:lnTo>
                  <a:lnTo>
                    <a:pt x="109799" y="396514"/>
                  </a:lnTo>
                  <a:lnTo>
                    <a:pt x="146666" y="306189"/>
                  </a:lnTo>
                  <a:lnTo>
                    <a:pt x="182732" y="453614"/>
                  </a:lnTo>
                  <a:lnTo>
                    <a:pt x="219198" y="529216"/>
                  </a:lnTo>
                  <a:lnTo>
                    <a:pt x="256065" y="806160"/>
                  </a:lnTo>
                  <a:lnTo>
                    <a:pt x="292932" y="1011281"/>
                  </a:lnTo>
                  <a:lnTo>
                    <a:pt x="328998" y="1132245"/>
                  </a:lnTo>
                  <a:lnTo>
                    <a:pt x="365464" y="1105983"/>
                  </a:lnTo>
                  <a:lnTo>
                    <a:pt x="402331" y="1447786"/>
                  </a:lnTo>
                  <a:lnTo>
                    <a:pt x="439198" y="1070967"/>
                  </a:lnTo>
                  <a:lnTo>
                    <a:pt x="475263" y="1095240"/>
                  </a:lnTo>
                  <a:lnTo>
                    <a:pt x="511730" y="1076538"/>
                  </a:lnTo>
                  <a:lnTo>
                    <a:pt x="548597" y="1154329"/>
                  </a:lnTo>
                  <a:lnTo>
                    <a:pt x="585464" y="943438"/>
                  </a:lnTo>
                  <a:lnTo>
                    <a:pt x="621930" y="626903"/>
                  </a:lnTo>
                  <a:lnTo>
                    <a:pt x="658396" y="587709"/>
                  </a:lnTo>
                  <a:lnTo>
                    <a:pt x="695263" y="404273"/>
                  </a:lnTo>
                  <a:lnTo>
                    <a:pt x="732130" y="63665"/>
                  </a:lnTo>
                  <a:lnTo>
                    <a:pt x="768196" y="0"/>
                  </a:lnTo>
                  <a:lnTo>
                    <a:pt x="804662" y="287488"/>
                  </a:lnTo>
                  <a:lnTo>
                    <a:pt x="841529" y="275749"/>
                  </a:lnTo>
                  <a:lnTo>
                    <a:pt x="878396" y="629091"/>
                  </a:lnTo>
                  <a:lnTo>
                    <a:pt x="914462" y="762987"/>
                  </a:lnTo>
                  <a:lnTo>
                    <a:pt x="950928" y="1140999"/>
                  </a:lnTo>
                  <a:lnTo>
                    <a:pt x="987795" y="1399639"/>
                  </a:lnTo>
                  <a:lnTo>
                    <a:pt x="1024662" y="1804311"/>
                  </a:lnTo>
                  <a:lnTo>
                    <a:pt x="1060728" y="1820824"/>
                  </a:lnTo>
                  <a:lnTo>
                    <a:pt x="1097194" y="1667629"/>
                  </a:lnTo>
                  <a:lnTo>
                    <a:pt x="1134061" y="1567556"/>
                  </a:lnTo>
                  <a:lnTo>
                    <a:pt x="1170928" y="1287827"/>
                  </a:lnTo>
                  <a:lnTo>
                    <a:pt x="1207394" y="1292005"/>
                  </a:lnTo>
                  <a:lnTo>
                    <a:pt x="1243861" y="1343534"/>
                  </a:lnTo>
                  <a:lnTo>
                    <a:pt x="1280728" y="1348906"/>
                  </a:lnTo>
                  <a:lnTo>
                    <a:pt x="1317595" y="1279272"/>
                  </a:lnTo>
                  <a:lnTo>
                    <a:pt x="1353660" y="1056643"/>
                  </a:lnTo>
                  <a:lnTo>
                    <a:pt x="1390126" y="871616"/>
                  </a:lnTo>
                  <a:lnTo>
                    <a:pt x="1426993" y="1033962"/>
                  </a:lnTo>
                  <a:lnTo>
                    <a:pt x="1463860" y="1131051"/>
                  </a:lnTo>
                  <a:lnTo>
                    <a:pt x="1499926" y="545531"/>
                  </a:lnTo>
                  <a:lnTo>
                    <a:pt x="1536392" y="526033"/>
                  </a:lnTo>
                  <a:lnTo>
                    <a:pt x="1573259" y="430734"/>
                  </a:lnTo>
                  <a:lnTo>
                    <a:pt x="1610126" y="560850"/>
                  </a:lnTo>
                  <a:lnTo>
                    <a:pt x="1646192" y="696934"/>
                  </a:lnTo>
                  <a:lnTo>
                    <a:pt x="1682658" y="705290"/>
                  </a:lnTo>
                  <a:lnTo>
                    <a:pt x="1719525" y="796212"/>
                  </a:lnTo>
                  <a:lnTo>
                    <a:pt x="1756392" y="858684"/>
                  </a:lnTo>
                  <a:lnTo>
                    <a:pt x="1792858" y="1368005"/>
                  </a:lnTo>
                  <a:lnTo>
                    <a:pt x="1829325" y="1497922"/>
                  </a:lnTo>
                  <a:lnTo>
                    <a:pt x="1866192" y="1242266"/>
                  </a:lnTo>
                  <a:lnTo>
                    <a:pt x="1903059" y="947616"/>
                  </a:lnTo>
                  <a:lnTo>
                    <a:pt x="1939124" y="1216402"/>
                  </a:lnTo>
                  <a:lnTo>
                    <a:pt x="1975591" y="1124884"/>
                  </a:lnTo>
                  <a:lnTo>
                    <a:pt x="2012458" y="1493744"/>
                  </a:lnTo>
                  <a:lnTo>
                    <a:pt x="2049325" y="1969840"/>
                  </a:lnTo>
                  <a:lnTo>
                    <a:pt x="2085390" y="2024552"/>
                  </a:lnTo>
                  <a:lnTo>
                    <a:pt x="2121857" y="2250365"/>
                  </a:lnTo>
                  <a:lnTo>
                    <a:pt x="2158724" y="2390826"/>
                  </a:lnTo>
                  <a:lnTo>
                    <a:pt x="2195591" y="2301098"/>
                  </a:lnTo>
                  <a:lnTo>
                    <a:pt x="2231656" y="2031516"/>
                  </a:lnTo>
                  <a:lnTo>
                    <a:pt x="2268122" y="1819431"/>
                  </a:lnTo>
                  <a:lnTo>
                    <a:pt x="2304989" y="1587053"/>
                  </a:lnTo>
                  <a:lnTo>
                    <a:pt x="2341856" y="1371387"/>
                  </a:lnTo>
                  <a:lnTo>
                    <a:pt x="2378323" y="1203669"/>
                  </a:lnTo>
                  <a:lnTo>
                    <a:pt x="2414789" y="1187355"/>
                  </a:lnTo>
                  <a:lnTo>
                    <a:pt x="2451656" y="1209837"/>
                  </a:lnTo>
                  <a:lnTo>
                    <a:pt x="2488523" y="1197502"/>
                  </a:lnTo>
                  <a:lnTo>
                    <a:pt x="2524589" y="1201680"/>
                  </a:lnTo>
                  <a:lnTo>
                    <a:pt x="2561055" y="1081512"/>
                  </a:lnTo>
                  <a:lnTo>
                    <a:pt x="2597922" y="1117125"/>
                  </a:lnTo>
                  <a:lnTo>
                    <a:pt x="2634789" y="1113742"/>
                  </a:lnTo>
                  <a:lnTo>
                    <a:pt x="2670854" y="1199491"/>
                  </a:lnTo>
                  <a:lnTo>
                    <a:pt x="2707321" y="1176015"/>
                  </a:lnTo>
                  <a:lnTo>
                    <a:pt x="2744188" y="1245848"/>
                  </a:lnTo>
                  <a:lnTo>
                    <a:pt x="2781055" y="1277879"/>
                  </a:lnTo>
                  <a:lnTo>
                    <a:pt x="2817120" y="1225952"/>
                  </a:lnTo>
                  <a:lnTo>
                    <a:pt x="2853587" y="1213816"/>
                  </a:lnTo>
                  <a:lnTo>
                    <a:pt x="2890454" y="1055449"/>
                  </a:lnTo>
                  <a:lnTo>
                    <a:pt x="2927321" y="1107774"/>
                  </a:lnTo>
                  <a:lnTo>
                    <a:pt x="2963787" y="1010485"/>
                  </a:lnTo>
                  <a:lnTo>
                    <a:pt x="3000253" y="1057239"/>
                  </a:lnTo>
                  <a:lnTo>
                    <a:pt x="3037120" y="955773"/>
                  </a:lnTo>
                  <a:lnTo>
                    <a:pt x="3073987" y="914789"/>
                  </a:lnTo>
                  <a:lnTo>
                    <a:pt x="3110053" y="916579"/>
                  </a:lnTo>
                  <a:lnTo>
                    <a:pt x="3146519" y="924139"/>
                  </a:lnTo>
                  <a:lnTo>
                    <a:pt x="3183386" y="1034360"/>
                  </a:lnTo>
                  <a:lnTo>
                    <a:pt x="3220253" y="967113"/>
                  </a:lnTo>
                  <a:lnTo>
                    <a:pt x="3256319" y="1034957"/>
                  </a:lnTo>
                  <a:lnTo>
                    <a:pt x="3292785" y="1170046"/>
                  </a:lnTo>
                  <a:lnTo>
                    <a:pt x="3329652" y="1470864"/>
                  </a:lnTo>
                  <a:lnTo>
                    <a:pt x="3366519" y="1688917"/>
                  </a:lnTo>
                  <a:lnTo>
                    <a:pt x="3402585" y="1663451"/>
                  </a:lnTo>
                  <a:lnTo>
                    <a:pt x="3439051" y="1691504"/>
                  </a:lnTo>
                  <a:lnTo>
                    <a:pt x="3475918" y="1725724"/>
                  </a:lnTo>
                  <a:lnTo>
                    <a:pt x="3512785" y="1617493"/>
                  </a:lnTo>
                  <a:lnTo>
                    <a:pt x="3549251" y="1522791"/>
                  </a:lnTo>
                  <a:lnTo>
                    <a:pt x="3585717" y="1451765"/>
                  </a:lnTo>
                  <a:lnTo>
                    <a:pt x="3622585" y="1375366"/>
                  </a:lnTo>
                  <a:lnTo>
                    <a:pt x="3659452" y="1457733"/>
                  </a:lnTo>
                  <a:lnTo>
                    <a:pt x="3695517" y="1462707"/>
                  </a:lnTo>
                  <a:lnTo>
                    <a:pt x="3731983" y="1489367"/>
                  </a:lnTo>
                  <a:lnTo>
                    <a:pt x="3768850" y="1354277"/>
                  </a:lnTo>
                  <a:lnTo>
                    <a:pt x="3805717" y="1287827"/>
                  </a:lnTo>
                  <a:lnTo>
                    <a:pt x="3841783" y="1146968"/>
                  </a:lnTo>
                  <a:lnTo>
                    <a:pt x="3878249" y="1157512"/>
                  </a:lnTo>
                  <a:lnTo>
                    <a:pt x="3915116" y="1062611"/>
                  </a:lnTo>
                  <a:lnTo>
                    <a:pt x="3951983" y="1123491"/>
                  </a:lnTo>
                  <a:lnTo>
                    <a:pt x="3988049" y="1181586"/>
                  </a:lnTo>
                  <a:lnTo>
                    <a:pt x="4024515" y="1143187"/>
                  </a:lnTo>
                  <a:lnTo>
                    <a:pt x="4061382" y="1137020"/>
                  </a:lnTo>
                  <a:lnTo>
                    <a:pt x="4098249" y="1146371"/>
                  </a:lnTo>
                  <a:lnTo>
                    <a:pt x="4134715" y="948810"/>
                  </a:lnTo>
                  <a:lnTo>
                    <a:pt x="4171182" y="917375"/>
                  </a:lnTo>
                  <a:lnTo>
                    <a:pt x="4208049" y="867239"/>
                  </a:lnTo>
                  <a:lnTo>
                    <a:pt x="4244916" y="885145"/>
                  </a:lnTo>
                  <a:lnTo>
                    <a:pt x="4280981" y="764579"/>
                  </a:lnTo>
                  <a:lnTo>
                    <a:pt x="4317448" y="696735"/>
                  </a:lnTo>
                  <a:lnTo>
                    <a:pt x="4354315" y="733144"/>
                  </a:lnTo>
                  <a:lnTo>
                    <a:pt x="4391182" y="731552"/>
                  </a:lnTo>
                  <a:lnTo>
                    <a:pt x="4427247" y="738118"/>
                  </a:lnTo>
                  <a:lnTo>
                    <a:pt x="4463713" y="680620"/>
                  </a:lnTo>
                  <a:lnTo>
                    <a:pt x="4500581" y="558860"/>
                  </a:lnTo>
                  <a:lnTo>
                    <a:pt x="4537448" y="605018"/>
                  </a:lnTo>
                  <a:lnTo>
                    <a:pt x="4573513" y="649981"/>
                  </a:lnTo>
                  <a:lnTo>
                    <a:pt x="4609979" y="608002"/>
                  </a:lnTo>
                  <a:lnTo>
                    <a:pt x="4646846" y="469928"/>
                  </a:lnTo>
                  <a:lnTo>
                    <a:pt x="4683713" y="618547"/>
                  </a:lnTo>
                  <a:lnTo>
                    <a:pt x="4720180" y="445855"/>
                  </a:lnTo>
                  <a:lnTo>
                    <a:pt x="4756646" y="622526"/>
                  </a:lnTo>
                  <a:lnTo>
                    <a:pt x="4793513" y="701908"/>
                  </a:lnTo>
                  <a:lnTo>
                    <a:pt x="4830380" y="939658"/>
                  </a:lnTo>
                  <a:lnTo>
                    <a:pt x="4866446" y="1003721"/>
                  </a:lnTo>
                  <a:lnTo>
                    <a:pt x="4902912" y="1225554"/>
                  </a:lnTo>
                  <a:lnTo>
                    <a:pt x="4939779" y="1322246"/>
                  </a:lnTo>
                  <a:lnTo>
                    <a:pt x="4976646" y="1285439"/>
                  </a:lnTo>
                  <a:lnTo>
                    <a:pt x="5012711" y="1313691"/>
                  </a:lnTo>
                  <a:lnTo>
                    <a:pt x="5049178" y="1349701"/>
                  </a:lnTo>
                  <a:lnTo>
                    <a:pt x="5086045" y="1464498"/>
                  </a:lnTo>
                  <a:lnTo>
                    <a:pt x="5122912" y="1491555"/>
                  </a:lnTo>
                  <a:lnTo>
                    <a:pt x="5158977" y="1438037"/>
                  </a:lnTo>
                  <a:lnTo>
                    <a:pt x="5195444" y="1239680"/>
                  </a:lnTo>
                  <a:lnTo>
                    <a:pt x="5232311" y="1137219"/>
                  </a:lnTo>
                  <a:lnTo>
                    <a:pt x="5269178" y="1150748"/>
                  </a:lnTo>
                  <a:lnTo>
                    <a:pt x="5305644" y="1136423"/>
                  </a:lnTo>
                  <a:lnTo>
                    <a:pt x="5342110" y="1087083"/>
                  </a:lnTo>
                  <a:lnTo>
                    <a:pt x="5378977" y="1044705"/>
                  </a:lnTo>
                  <a:lnTo>
                    <a:pt x="5415844" y="960946"/>
                  </a:lnTo>
                  <a:lnTo>
                    <a:pt x="5451910" y="979648"/>
                  </a:lnTo>
                  <a:lnTo>
                    <a:pt x="5488376" y="931700"/>
                  </a:lnTo>
                  <a:lnTo>
                    <a:pt x="5525243" y="932495"/>
                  </a:lnTo>
                  <a:lnTo>
                    <a:pt x="5562110" y="801584"/>
                  </a:lnTo>
                  <a:lnTo>
                    <a:pt x="5598176" y="843563"/>
                  </a:lnTo>
                  <a:lnTo>
                    <a:pt x="5634642" y="923742"/>
                  </a:lnTo>
                  <a:lnTo>
                    <a:pt x="5671509" y="864652"/>
                  </a:lnTo>
                  <a:lnTo>
                    <a:pt x="5708376" y="947815"/>
                  </a:lnTo>
                  <a:lnTo>
                    <a:pt x="5744442" y="892904"/>
                  </a:lnTo>
                  <a:lnTo>
                    <a:pt x="5780908" y="855301"/>
                  </a:lnTo>
                  <a:lnTo>
                    <a:pt x="5817775" y="878579"/>
                  </a:lnTo>
                  <a:lnTo>
                    <a:pt x="5854642" y="1106978"/>
                  </a:lnTo>
                  <a:lnTo>
                    <a:pt x="5891108" y="1101208"/>
                  </a:lnTo>
                  <a:lnTo>
                    <a:pt x="5927574" y="1283251"/>
                  </a:lnTo>
                  <a:lnTo>
                    <a:pt x="5964441" y="1775661"/>
                  </a:lnTo>
                  <a:lnTo>
                    <a:pt x="6001308" y="2110699"/>
                  </a:lnTo>
                  <a:lnTo>
                    <a:pt x="6037374" y="2196647"/>
                  </a:lnTo>
                  <a:lnTo>
                    <a:pt x="6073840" y="2191475"/>
                  </a:lnTo>
                  <a:lnTo>
                    <a:pt x="6110707" y="2062950"/>
                  </a:lnTo>
                  <a:lnTo>
                    <a:pt x="6147574" y="2028929"/>
                  </a:lnTo>
                  <a:lnTo>
                    <a:pt x="6183640" y="1894039"/>
                  </a:lnTo>
                  <a:lnTo>
                    <a:pt x="6220106" y="1812468"/>
                  </a:lnTo>
                  <a:lnTo>
                    <a:pt x="6256973" y="1740446"/>
                  </a:lnTo>
                  <a:lnTo>
                    <a:pt x="6293840" y="1867379"/>
                  </a:lnTo>
                  <a:lnTo>
                    <a:pt x="6329906" y="1785211"/>
                  </a:lnTo>
                  <a:lnTo>
                    <a:pt x="6366372" y="1802719"/>
                  </a:lnTo>
                  <a:lnTo>
                    <a:pt x="6403239" y="1648729"/>
                  </a:lnTo>
                  <a:lnTo>
                    <a:pt x="6440106" y="1583273"/>
                  </a:lnTo>
                  <a:lnTo>
                    <a:pt x="6476572" y="1558205"/>
                  </a:lnTo>
                  <a:lnTo>
                    <a:pt x="6513039" y="1601378"/>
                  </a:lnTo>
                  <a:lnTo>
                    <a:pt x="6549906" y="1664844"/>
                  </a:lnTo>
                  <a:lnTo>
                    <a:pt x="6586773" y="1601179"/>
                  </a:lnTo>
                  <a:lnTo>
                    <a:pt x="6622838" y="1634603"/>
                  </a:lnTo>
                  <a:lnTo>
                    <a:pt x="6659305" y="1558603"/>
                  </a:lnTo>
                  <a:lnTo>
                    <a:pt x="6696172" y="1444204"/>
                  </a:lnTo>
                  <a:lnTo>
                    <a:pt x="6733039" y="1561189"/>
                  </a:lnTo>
                  <a:lnTo>
                    <a:pt x="6769104" y="1418141"/>
                  </a:lnTo>
                  <a:lnTo>
                    <a:pt x="6805570" y="1246643"/>
                  </a:lnTo>
                  <a:lnTo>
                    <a:pt x="6842437" y="1226748"/>
                  </a:lnTo>
                  <a:lnTo>
                    <a:pt x="6879304" y="1150549"/>
                  </a:lnTo>
                  <a:lnTo>
                    <a:pt x="6915370" y="1100810"/>
                  </a:lnTo>
                  <a:lnTo>
                    <a:pt x="6951836" y="1105187"/>
                  </a:lnTo>
                  <a:lnTo>
                    <a:pt x="6988703" y="1165470"/>
                  </a:lnTo>
                  <a:lnTo>
                    <a:pt x="7025570" y="1219984"/>
                  </a:lnTo>
                  <a:lnTo>
                    <a:pt x="7062037" y="1190936"/>
                  </a:lnTo>
                  <a:lnTo>
                    <a:pt x="7098503" y="1135030"/>
                  </a:lnTo>
                  <a:lnTo>
                    <a:pt x="7135370" y="1127669"/>
                  </a:lnTo>
                  <a:lnTo>
                    <a:pt x="7172237" y="1144381"/>
                  </a:lnTo>
                  <a:lnTo>
                    <a:pt x="7208303" y="1074349"/>
                  </a:lnTo>
                  <a:lnTo>
                    <a:pt x="7244769" y="1001731"/>
                  </a:lnTo>
                  <a:lnTo>
                    <a:pt x="7281636" y="944632"/>
                  </a:lnTo>
                  <a:lnTo>
                    <a:pt x="7318503" y="937270"/>
                  </a:lnTo>
                  <a:lnTo>
                    <a:pt x="7354568" y="827050"/>
                  </a:lnTo>
                  <a:lnTo>
                    <a:pt x="7391035" y="774327"/>
                  </a:lnTo>
                </a:path>
              </a:pathLst>
            </a:custGeom>
            <a:ln w="25746" cap="flat">
              <a:solidFill>
                <a:srgbClr val="2875A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pt21"/>
            <p:cNvSpPr/>
            <p:nvPr/>
          </p:nvSpPr>
          <p:spPr>
            <a:xfrm>
              <a:off x="8297995" y="2265040"/>
              <a:ext cx="32467" cy="32467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  <a:ln w="21600" cap="rnd">
              <a:solidFill>
                <a:srgbClr val="2875A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tx22"/>
            <p:cNvSpPr/>
            <p:nvPr/>
          </p:nvSpPr>
          <p:spPr>
            <a:xfrm>
              <a:off x="8365680" y="2207209"/>
              <a:ext cx="176547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0.6</a:t>
              </a:r>
            </a:p>
          </p:txBody>
        </p:sp>
        <p:sp>
          <p:nvSpPr>
            <p:cNvPr id="24" name="pl23"/>
            <p:cNvSpPr/>
            <p:nvPr/>
          </p:nvSpPr>
          <p:spPr>
            <a:xfrm>
              <a:off x="923193" y="2398259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  <a:lnTo>
                    <a:pt x="7612766" y="0"/>
                  </a:lnTo>
                </a:path>
              </a:pathLst>
            </a:custGeom>
            <a:ln w="20325" cap="flat">
              <a:solidFill>
                <a:srgbClr val="000000">
                  <a:alpha val="100000"/>
                </a:srgbClr>
              </a:solidFill>
              <a:prstDash val="dash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pl24"/>
            <p:cNvSpPr/>
            <p:nvPr/>
          </p:nvSpPr>
          <p:spPr>
            <a:xfrm>
              <a:off x="923193" y="1204536"/>
              <a:ext cx="0" cy="2785351"/>
            </a:xfrm>
            <a:custGeom>
              <a:avLst/>
              <a:gdLst/>
              <a:ahLst/>
              <a:cxnLst/>
              <a:rect l="0" t="0" r="0" b="0"/>
              <a:pathLst>
                <a:path h="2785351">
                  <a:moveTo>
                    <a:pt x="0" y="2785351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" name="tx25"/>
            <p:cNvSpPr/>
            <p:nvPr/>
          </p:nvSpPr>
          <p:spPr>
            <a:xfrm>
              <a:off x="755744" y="3942462"/>
              <a:ext cx="112923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-8</a:t>
              </a:r>
            </a:p>
          </p:txBody>
        </p:sp>
        <p:sp>
          <p:nvSpPr>
            <p:cNvPr id="27" name="tx26"/>
            <p:cNvSpPr/>
            <p:nvPr/>
          </p:nvSpPr>
          <p:spPr>
            <a:xfrm>
              <a:off x="755744" y="3544554"/>
              <a:ext cx="112923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-6</a:t>
              </a:r>
            </a:p>
          </p:txBody>
        </p:sp>
        <p:sp>
          <p:nvSpPr>
            <p:cNvPr id="28" name="tx27"/>
            <p:cNvSpPr/>
            <p:nvPr/>
          </p:nvSpPr>
          <p:spPr>
            <a:xfrm>
              <a:off x="755744" y="3148631"/>
              <a:ext cx="112923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-4</a:t>
              </a:r>
            </a:p>
          </p:txBody>
        </p:sp>
        <p:sp>
          <p:nvSpPr>
            <p:cNvPr id="29" name="tx28"/>
            <p:cNvSpPr/>
            <p:nvPr/>
          </p:nvSpPr>
          <p:spPr>
            <a:xfrm>
              <a:off x="755744" y="2750327"/>
              <a:ext cx="112923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-2</a:t>
              </a:r>
            </a:p>
          </p:txBody>
        </p:sp>
        <p:sp>
          <p:nvSpPr>
            <p:cNvPr id="30" name="tx29"/>
            <p:cNvSpPr/>
            <p:nvPr/>
          </p:nvSpPr>
          <p:spPr>
            <a:xfrm>
              <a:off x="798036" y="2350832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31" name="tx30"/>
            <p:cNvSpPr/>
            <p:nvPr/>
          </p:nvSpPr>
          <p:spPr>
            <a:xfrm>
              <a:off x="798036" y="1954512"/>
              <a:ext cx="70631" cy="912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32" name="tx31"/>
            <p:cNvSpPr/>
            <p:nvPr/>
          </p:nvSpPr>
          <p:spPr>
            <a:xfrm>
              <a:off x="798036" y="1557002"/>
              <a:ext cx="70631" cy="9088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</a:t>
              </a:r>
            </a:p>
          </p:txBody>
        </p:sp>
        <p:sp>
          <p:nvSpPr>
            <p:cNvPr id="33" name="tx32"/>
            <p:cNvSpPr/>
            <p:nvPr/>
          </p:nvSpPr>
          <p:spPr>
            <a:xfrm>
              <a:off x="798036" y="1157110"/>
              <a:ext cx="70631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6</a:t>
              </a:r>
            </a:p>
          </p:txBody>
        </p:sp>
        <p:sp>
          <p:nvSpPr>
            <p:cNvPr id="34" name="pl33"/>
            <p:cNvSpPr/>
            <p:nvPr/>
          </p:nvSpPr>
          <p:spPr>
            <a:xfrm>
              <a:off x="923193" y="3989888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l34"/>
            <p:cNvSpPr/>
            <p:nvPr/>
          </p:nvSpPr>
          <p:spPr>
            <a:xfrm>
              <a:off x="923193" y="3591981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35"/>
            <p:cNvSpPr/>
            <p:nvPr/>
          </p:nvSpPr>
          <p:spPr>
            <a:xfrm>
              <a:off x="923193" y="3194073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36"/>
            <p:cNvSpPr/>
            <p:nvPr/>
          </p:nvSpPr>
          <p:spPr>
            <a:xfrm>
              <a:off x="923193" y="2796166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37"/>
            <p:cNvSpPr/>
            <p:nvPr/>
          </p:nvSpPr>
          <p:spPr>
            <a:xfrm>
              <a:off x="923193" y="2398259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38"/>
            <p:cNvSpPr/>
            <p:nvPr/>
          </p:nvSpPr>
          <p:spPr>
            <a:xfrm>
              <a:off x="923193" y="2000351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39"/>
            <p:cNvSpPr/>
            <p:nvPr/>
          </p:nvSpPr>
          <p:spPr>
            <a:xfrm>
              <a:off x="923193" y="1602444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40"/>
            <p:cNvSpPr/>
            <p:nvPr/>
          </p:nvSpPr>
          <p:spPr>
            <a:xfrm>
              <a:off x="923193" y="1204536"/>
              <a:ext cx="72000" cy="0"/>
            </a:xfrm>
            <a:custGeom>
              <a:avLst/>
              <a:gdLst/>
              <a:ahLst/>
              <a:cxnLst/>
              <a:rect l="0" t="0" r="0" b="0"/>
              <a:pathLst>
                <a:path w="72000">
                  <a:moveTo>
                    <a:pt x="72000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41"/>
            <p:cNvSpPr/>
            <p:nvPr/>
          </p:nvSpPr>
          <p:spPr>
            <a:xfrm>
              <a:off x="923193" y="3989888"/>
              <a:ext cx="7612766" cy="0"/>
            </a:xfrm>
            <a:custGeom>
              <a:avLst/>
              <a:gdLst/>
              <a:ahLst/>
              <a:cxnLst/>
              <a:rect l="0" t="0" r="0" b="0"/>
              <a:pathLst>
                <a:path w="7612766">
                  <a:moveTo>
                    <a:pt x="0" y="0"/>
                  </a:moveTo>
                  <a:lnTo>
                    <a:pt x="7612766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42"/>
            <p:cNvSpPr/>
            <p:nvPr/>
          </p:nvSpPr>
          <p:spPr>
            <a:xfrm>
              <a:off x="1216126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43"/>
            <p:cNvSpPr/>
            <p:nvPr/>
          </p:nvSpPr>
          <p:spPr>
            <a:xfrm>
              <a:off x="2679586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44"/>
            <p:cNvSpPr/>
            <p:nvPr/>
          </p:nvSpPr>
          <p:spPr>
            <a:xfrm>
              <a:off x="4143447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l45"/>
            <p:cNvSpPr/>
            <p:nvPr/>
          </p:nvSpPr>
          <p:spPr>
            <a:xfrm>
              <a:off x="5606907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pl46"/>
            <p:cNvSpPr/>
            <p:nvPr/>
          </p:nvSpPr>
          <p:spPr>
            <a:xfrm>
              <a:off x="7070768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pl47"/>
            <p:cNvSpPr/>
            <p:nvPr/>
          </p:nvSpPr>
          <p:spPr>
            <a:xfrm>
              <a:off x="8534228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tx48"/>
            <p:cNvSpPr/>
            <p:nvPr/>
          </p:nvSpPr>
          <p:spPr>
            <a:xfrm>
              <a:off x="954839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1970</a:t>
              </a:r>
            </a:p>
          </p:txBody>
        </p:sp>
        <p:sp>
          <p:nvSpPr>
            <p:cNvPr id="50" name="tx49"/>
            <p:cNvSpPr/>
            <p:nvPr/>
          </p:nvSpPr>
          <p:spPr>
            <a:xfrm>
              <a:off x="2418300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1980</a:t>
              </a:r>
            </a:p>
          </p:txBody>
        </p:sp>
        <p:sp>
          <p:nvSpPr>
            <p:cNvPr id="51" name="tx50"/>
            <p:cNvSpPr/>
            <p:nvPr/>
          </p:nvSpPr>
          <p:spPr>
            <a:xfrm>
              <a:off x="3882161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1990</a:t>
              </a:r>
            </a:p>
          </p:txBody>
        </p:sp>
        <p:sp>
          <p:nvSpPr>
            <p:cNvPr id="52" name="tx51"/>
            <p:cNvSpPr/>
            <p:nvPr/>
          </p:nvSpPr>
          <p:spPr>
            <a:xfrm>
              <a:off x="5345621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2000</a:t>
              </a:r>
            </a:p>
          </p:txBody>
        </p:sp>
        <p:sp>
          <p:nvSpPr>
            <p:cNvPr id="53" name="tx52"/>
            <p:cNvSpPr/>
            <p:nvPr/>
          </p:nvSpPr>
          <p:spPr>
            <a:xfrm>
              <a:off x="6809482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2010</a:t>
              </a:r>
            </a:p>
          </p:txBody>
        </p:sp>
        <p:sp>
          <p:nvSpPr>
            <p:cNvPr id="54" name="tx53"/>
            <p:cNvSpPr/>
            <p:nvPr/>
          </p:nvSpPr>
          <p:spPr>
            <a:xfrm>
              <a:off x="8272942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2020</a:t>
              </a:r>
            </a:p>
          </p:txBody>
        </p:sp>
        <p:sp>
          <p:nvSpPr>
            <p:cNvPr id="55" name="tx54"/>
            <p:cNvSpPr/>
            <p:nvPr/>
          </p:nvSpPr>
          <p:spPr>
            <a:xfrm rot="-5400000">
              <a:off x="-160599" y="2538376"/>
              <a:ext cx="1404813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Percent of potential GDP</a:t>
              </a:r>
            </a:p>
          </p:txBody>
        </p:sp>
        <p:sp>
          <p:nvSpPr>
            <p:cNvPr id="56" name="rc55"/>
            <p:cNvSpPr/>
            <p:nvPr/>
          </p:nvSpPr>
          <p:spPr>
            <a:xfrm>
              <a:off x="6965429" y="3559534"/>
              <a:ext cx="857232" cy="303639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7" name="rc56"/>
            <p:cNvSpPr/>
            <p:nvPr/>
          </p:nvSpPr>
          <p:spPr>
            <a:xfrm>
              <a:off x="7037429" y="3686398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8" name="pl57"/>
            <p:cNvSpPr/>
            <p:nvPr/>
          </p:nvSpPr>
          <p:spPr>
            <a:xfrm>
              <a:off x="7037429" y="3738785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60" name="tx59"/>
            <p:cNvSpPr/>
            <p:nvPr/>
          </p:nvSpPr>
          <p:spPr>
            <a:xfrm>
              <a:off x="923193" y="1047847"/>
              <a:ext cx="1503102" cy="9405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Percent of Potential GDP</a:t>
              </a:r>
            </a:p>
          </p:txBody>
        </p:sp>
        <p:sp>
          <p:nvSpPr>
            <p:cNvPr id="61" name="tx60"/>
            <p:cNvSpPr/>
            <p:nvPr/>
          </p:nvSpPr>
          <p:spPr>
            <a:xfrm>
              <a:off x="923193" y="826426"/>
              <a:ext cx="838051" cy="14108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Output Gap</a:t>
              </a:r>
            </a:p>
          </p:txBody>
        </p:sp>
        <p:sp>
          <p:nvSpPr>
            <p:cNvPr id="62" name="tx61"/>
            <p:cNvSpPr/>
            <p:nvPr/>
          </p:nvSpPr>
          <p:spPr>
            <a:xfrm>
              <a:off x="923193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63" name="tx62"/>
            <p:cNvSpPr/>
            <p:nvPr/>
          </p:nvSpPr>
          <p:spPr>
            <a:xfrm>
              <a:off x="923193" y="4347619"/>
              <a:ext cx="3204765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Source: Congressional Budget Office via Haver Analytics</a:t>
              </a:r>
            </a:p>
          </p:txBody>
        </p:sp>
        <p:sp>
          <p:nvSpPr>
            <p:cNvPr id="64" name="tx63"/>
            <p:cNvSpPr/>
            <p:nvPr/>
          </p:nvSpPr>
          <p:spPr>
            <a:xfrm>
              <a:off x="923193" y="4486366"/>
              <a:ext cx="1426269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2018:Q3.</a:t>
              </a:r>
            </a:p>
          </p:txBody>
        </p:sp>
        <p:sp>
          <p:nvSpPr>
            <p:cNvPr id="65" name="tx64"/>
            <p:cNvSpPr/>
            <p:nvPr/>
          </p:nvSpPr>
          <p:spPr>
            <a:xfrm>
              <a:off x="923193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25879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2064"/>
          </a:xfrm>
        </p:spPr>
        <p:txBody>
          <a:bodyPr/>
          <a:lstStyle/>
          <a:p>
            <a:r>
              <a:rPr lang="en-US" dirty="0"/>
              <a:t>Industrial production grew 5 percent between Sep. 2017 and Sep. 2018,  the best 12 months since 2011</a:t>
            </a:r>
            <a:endParaRPr dirty="0"/>
          </a:p>
        </p:txBody>
      </p:sp>
      <p:grpSp>
        <p:nvGrpSpPr>
          <p:cNvPr id="3" name="grp1"/>
          <p:cNvGrpSpPr/>
          <p:nvPr/>
        </p:nvGrpSpPr>
        <p:grpSpPr>
          <a:xfrm>
            <a:off x="365760" y="685800"/>
            <a:ext cx="8458200" cy="4343400"/>
            <a:chOff x="365760" y="685800"/>
            <a:chExt cx="8458200" cy="4343400"/>
          </a:xfrm>
        </p:grpSpPr>
        <p:sp>
          <p:nvSpPr>
            <p:cNvPr id="4" name="rc3"/>
            <p:cNvSpPr/>
            <p:nvPr/>
          </p:nvSpPr>
          <p:spPr>
            <a:xfrm>
              <a:off x="365760" y="685800"/>
              <a:ext cx="8458200" cy="4343400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1022164" y="1204536"/>
              <a:ext cx="7513795" cy="2785351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1022164" y="3989888"/>
              <a:ext cx="7513795" cy="0"/>
            </a:xfrm>
            <a:custGeom>
              <a:avLst/>
              <a:gdLst/>
              <a:ahLst/>
              <a:cxnLst/>
              <a:rect l="0" t="0" r="0" b="0"/>
              <a:pathLst>
                <a:path w="7513795">
                  <a:moveTo>
                    <a:pt x="0" y="0"/>
                  </a:moveTo>
                  <a:lnTo>
                    <a:pt x="7513795" y="0"/>
                  </a:lnTo>
                  <a:lnTo>
                    <a:pt x="7513795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1022164" y="3432818"/>
              <a:ext cx="7513795" cy="0"/>
            </a:xfrm>
            <a:custGeom>
              <a:avLst/>
              <a:gdLst/>
              <a:ahLst/>
              <a:cxnLst/>
              <a:rect l="0" t="0" r="0" b="0"/>
              <a:pathLst>
                <a:path w="7513795">
                  <a:moveTo>
                    <a:pt x="0" y="0"/>
                  </a:moveTo>
                  <a:lnTo>
                    <a:pt x="7513795" y="0"/>
                  </a:lnTo>
                  <a:lnTo>
                    <a:pt x="7513795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1022164" y="2875748"/>
              <a:ext cx="7513795" cy="0"/>
            </a:xfrm>
            <a:custGeom>
              <a:avLst/>
              <a:gdLst/>
              <a:ahLst/>
              <a:cxnLst/>
              <a:rect l="0" t="0" r="0" b="0"/>
              <a:pathLst>
                <a:path w="7513795">
                  <a:moveTo>
                    <a:pt x="0" y="0"/>
                  </a:moveTo>
                  <a:lnTo>
                    <a:pt x="7513795" y="0"/>
                  </a:lnTo>
                  <a:lnTo>
                    <a:pt x="7513795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1022164" y="2318677"/>
              <a:ext cx="7513795" cy="0"/>
            </a:xfrm>
            <a:custGeom>
              <a:avLst/>
              <a:gdLst/>
              <a:ahLst/>
              <a:cxnLst/>
              <a:rect l="0" t="0" r="0" b="0"/>
              <a:pathLst>
                <a:path w="7513795">
                  <a:moveTo>
                    <a:pt x="0" y="0"/>
                  </a:moveTo>
                  <a:lnTo>
                    <a:pt x="7513795" y="0"/>
                  </a:lnTo>
                  <a:lnTo>
                    <a:pt x="7513795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1022164" y="1761607"/>
              <a:ext cx="7513795" cy="0"/>
            </a:xfrm>
            <a:custGeom>
              <a:avLst/>
              <a:gdLst/>
              <a:ahLst/>
              <a:cxnLst/>
              <a:rect l="0" t="0" r="0" b="0"/>
              <a:pathLst>
                <a:path w="7513795">
                  <a:moveTo>
                    <a:pt x="0" y="0"/>
                  </a:moveTo>
                  <a:lnTo>
                    <a:pt x="7513795" y="0"/>
                  </a:lnTo>
                  <a:lnTo>
                    <a:pt x="7513795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1022164" y="1204536"/>
              <a:ext cx="7513795" cy="0"/>
            </a:xfrm>
            <a:custGeom>
              <a:avLst/>
              <a:gdLst/>
              <a:ahLst/>
              <a:cxnLst/>
              <a:rect l="0" t="0" r="0" b="0"/>
              <a:pathLst>
                <a:path w="7513795">
                  <a:moveTo>
                    <a:pt x="0" y="0"/>
                  </a:moveTo>
                  <a:lnTo>
                    <a:pt x="7513795" y="0"/>
                  </a:lnTo>
                  <a:lnTo>
                    <a:pt x="7513795" y="0"/>
                  </a:lnTo>
                </a:path>
              </a:pathLst>
            </a:custGeom>
            <a:ln w="6775" cap="flat">
              <a:solidFill>
                <a:srgbClr val="E5E5E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rc11"/>
            <p:cNvSpPr/>
            <p:nvPr/>
          </p:nvSpPr>
          <p:spPr>
            <a:xfrm>
              <a:off x="1022164" y="1204536"/>
              <a:ext cx="968040" cy="2785351"/>
            </a:xfrm>
            <a:prstGeom prst="rect">
              <a:avLst/>
            </a:prstGeom>
            <a:solidFill>
              <a:srgbClr val="A6A6A6">
                <a:alpha val="74901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1022164" y="1371658"/>
              <a:ext cx="7294947" cy="2384261"/>
            </a:xfrm>
            <a:custGeom>
              <a:avLst/>
              <a:gdLst/>
              <a:ahLst/>
              <a:cxnLst/>
              <a:rect l="0" t="0" r="0" b="0"/>
              <a:pathLst>
                <a:path w="7294947" h="2384261">
                  <a:moveTo>
                    <a:pt x="0" y="378807"/>
                  </a:moveTo>
                  <a:lnTo>
                    <a:pt x="58045" y="423373"/>
                  </a:lnTo>
                  <a:lnTo>
                    <a:pt x="112345" y="445656"/>
                  </a:lnTo>
                  <a:lnTo>
                    <a:pt x="170390" y="534787"/>
                  </a:lnTo>
                  <a:lnTo>
                    <a:pt x="226562" y="601635"/>
                  </a:lnTo>
                  <a:lnTo>
                    <a:pt x="284607" y="635060"/>
                  </a:lnTo>
                  <a:lnTo>
                    <a:pt x="340780" y="690767"/>
                  </a:lnTo>
                  <a:lnTo>
                    <a:pt x="398825" y="869029"/>
                  </a:lnTo>
                  <a:lnTo>
                    <a:pt x="456870" y="1348110"/>
                  </a:lnTo>
                  <a:lnTo>
                    <a:pt x="513042" y="1247837"/>
                  </a:lnTo>
                  <a:lnTo>
                    <a:pt x="571088" y="1381534"/>
                  </a:lnTo>
                  <a:lnTo>
                    <a:pt x="627260" y="1693493"/>
                  </a:lnTo>
                  <a:lnTo>
                    <a:pt x="685305" y="1949746"/>
                  </a:lnTo>
                  <a:lnTo>
                    <a:pt x="743350" y="2016594"/>
                  </a:lnTo>
                  <a:lnTo>
                    <a:pt x="795778" y="2172574"/>
                  </a:lnTo>
                  <a:lnTo>
                    <a:pt x="853823" y="2250564"/>
                  </a:lnTo>
                  <a:lnTo>
                    <a:pt x="909995" y="2350836"/>
                  </a:lnTo>
                  <a:lnTo>
                    <a:pt x="968040" y="2384261"/>
                  </a:lnTo>
                  <a:lnTo>
                    <a:pt x="1024213" y="2283988"/>
                  </a:lnTo>
                  <a:lnTo>
                    <a:pt x="1082258" y="2172574"/>
                  </a:lnTo>
                  <a:lnTo>
                    <a:pt x="1140303" y="2094584"/>
                  </a:lnTo>
                  <a:lnTo>
                    <a:pt x="1196476" y="2061160"/>
                  </a:lnTo>
                  <a:lnTo>
                    <a:pt x="1254521" y="2016594"/>
                  </a:lnTo>
                  <a:lnTo>
                    <a:pt x="1310693" y="1994311"/>
                  </a:lnTo>
                  <a:lnTo>
                    <a:pt x="1368738" y="1871756"/>
                  </a:lnTo>
                  <a:lnTo>
                    <a:pt x="1426783" y="1838332"/>
                  </a:lnTo>
                  <a:lnTo>
                    <a:pt x="1479211" y="1771483"/>
                  </a:lnTo>
                  <a:lnTo>
                    <a:pt x="1537256" y="1726918"/>
                  </a:lnTo>
                  <a:lnTo>
                    <a:pt x="1593429" y="1582079"/>
                  </a:lnTo>
                  <a:lnTo>
                    <a:pt x="1651474" y="1570938"/>
                  </a:lnTo>
                  <a:lnTo>
                    <a:pt x="1707646" y="1526372"/>
                  </a:lnTo>
                  <a:lnTo>
                    <a:pt x="1765691" y="1492948"/>
                  </a:lnTo>
                  <a:lnTo>
                    <a:pt x="1823736" y="1459524"/>
                  </a:lnTo>
                  <a:lnTo>
                    <a:pt x="1879909" y="1492948"/>
                  </a:lnTo>
                  <a:lnTo>
                    <a:pt x="1937954" y="1492948"/>
                  </a:lnTo>
                  <a:lnTo>
                    <a:pt x="1994126" y="1392675"/>
                  </a:lnTo>
                  <a:lnTo>
                    <a:pt x="2052171" y="1403817"/>
                  </a:lnTo>
                  <a:lnTo>
                    <a:pt x="2110216" y="1448382"/>
                  </a:lnTo>
                  <a:lnTo>
                    <a:pt x="2162644" y="1336968"/>
                  </a:lnTo>
                  <a:lnTo>
                    <a:pt x="2220689" y="1381534"/>
                  </a:lnTo>
                  <a:lnTo>
                    <a:pt x="2276862" y="1359251"/>
                  </a:lnTo>
                  <a:lnTo>
                    <a:pt x="2334907" y="1325827"/>
                  </a:lnTo>
                  <a:lnTo>
                    <a:pt x="2391079" y="1270120"/>
                  </a:lnTo>
                  <a:lnTo>
                    <a:pt x="2449124" y="1203271"/>
                  </a:lnTo>
                  <a:lnTo>
                    <a:pt x="2507169" y="1214413"/>
                  </a:lnTo>
                  <a:lnTo>
                    <a:pt x="2563342" y="1136423"/>
                  </a:lnTo>
                  <a:lnTo>
                    <a:pt x="2621387" y="1147564"/>
                  </a:lnTo>
                  <a:lnTo>
                    <a:pt x="2677560" y="1080716"/>
                  </a:lnTo>
                  <a:lnTo>
                    <a:pt x="2735605" y="1013868"/>
                  </a:lnTo>
                  <a:lnTo>
                    <a:pt x="2793650" y="991585"/>
                  </a:lnTo>
                  <a:lnTo>
                    <a:pt x="2847950" y="1036150"/>
                  </a:lnTo>
                  <a:lnTo>
                    <a:pt x="2905995" y="958161"/>
                  </a:lnTo>
                  <a:lnTo>
                    <a:pt x="2962167" y="935878"/>
                  </a:lnTo>
                  <a:lnTo>
                    <a:pt x="3020212" y="947019"/>
                  </a:lnTo>
                  <a:lnTo>
                    <a:pt x="3076385" y="913595"/>
                  </a:lnTo>
                  <a:lnTo>
                    <a:pt x="3134430" y="958161"/>
                  </a:lnTo>
                  <a:lnTo>
                    <a:pt x="3192475" y="958161"/>
                  </a:lnTo>
                  <a:lnTo>
                    <a:pt x="3248648" y="935878"/>
                  </a:lnTo>
                  <a:lnTo>
                    <a:pt x="3306693" y="880171"/>
                  </a:lnTo>
                  <a:lnTo>
                    <a:pt x="3362865" y="846746"/>
                  </a:lnTo>
                  <a:lnTo>
                    <a:pt x="3420910" y="846746"/>
                  </a:lnTo>
                  <a:lnTo>
                    <a:pt x="3478955" y="791039"/>
                  </a:lnTo>
                  <a:lnTo>
                    <a:pt x="3531383" y="746474"/>
                  </a:lnTo>
                  <a:lnTo>
                    <a:pt x="3589428" y="757615"/>
                  </a:lnTo>
                  <a:lnTo>
                    <a:pt x="3645601" y="746474"/>
                  </a:lnTo>
                  <a:lnTo>
                    <a:pt x="3703646" y="735332"/>
                  </a:lnTo>
                  <a:lnTo>
                    <a:pt x="3759818" y="791039"/>
                  </a:lnTo>
                  <a:lnTo>
                    <a:pt x="3817863" y="701908"/>
                  </a:lnTo>
                  <a:lnTo>
                    <a:pt x="3875908" y="646201"/>
                  </a:lnTo>
                  <a:lnTo>
                    <a:pt x="3932081" y="668484"/>
                  </a:lnTo>
                  <a:lnTo>
                    <a:pt x="3990126" y="623918"/>
                  </a:lnTo>
                  <a:lnTo>
                    <a:pt x="4046298" y="590494"/>
                  </a:lnTo>
                  <a:lnTo>
                    <a:pt x="4104343" y="646201"/>
                  </a:lnTo>
                  <a:lnTo>
                    <a:pt x="4162388" y="545928"/>
                  </a:lnTo>
                  <a:lnTo>
                    <a:pt x="4214816" y="434514"/>
                  </a:lnTo>
                  <a:lnTo>
                    <a:pt x="4272861" y="423373"/>
                  </a:lnTo>
                  <a:lnTo>
                    <a:pt x="4329034" y="378807"/>
                  </a:lnTo>
                  <a:lnTo>
                    <a:pt x="4387079" y="345383"/>
                  </a:lnTo>
                  <a:lnTo>
                    <a:pt x="4443251" y="323100"/>
                  </a:lnTo>
                  <a:lnTo>
                    <a:pt x="4501296" y="334242"/>
                  </a:lnTo>
                  <a:lnTo>
                    <a:pt x="4559341" y="300817"/>
                  </a:lnTo>
                  <a:lnTo>
                    <a:pt x="4615514" y="300817"/>
                  </a:lnTo>
                  <a:lnTo>
                    <a:pt x="4673559" y="200545"/>
                  </a:lnTo>
                  <a:lnTo>
                    <a:pt x="4729732" y="222828"/>
                  </a:lnTo>
                  <a:lnTo>
                    <a:pt x="4787777" y="289676"/>
                  </a:lnTo>
                  <a:lnTo>
                    <a:pt x="4845822" y="345383"/>
                  </a:lnTo>
                  <a:lnTo>
                    <a:pt x="4898249" y="378807"/>
                  </a:lnTo>
                  <a:lnTo>
                    <a:pt x="4956294" y="434514"/>
                  </a:lnTo>
                  <a:lnTo>
                    <a:pt x="5012467" y="490221"/>
                  </a:lnTo>
                  <a:lnTo>
                    <a:pt x="5070512" y="534787"/>
                  </a:lnTo>
                  <a:lnTo>
                    <a:pt x="5126685" y="479080"/>
                  </a:lnTo>
                  <a:lnTo>
                    <a:pt x="5184730" y="490221"/>
                  </a:lnTo>
                  <a:lnTo>
                    <a:pt x="5242775" y="534787"/>
                  </a:lnTo>
                  <a:lnTo>
                    <a:pt x="5298947" y="568211"/>
                  </a:lnTo>
                  <a:lnTo>
                    <a:pt x="5356992" y="646201"/>
                  </a:lnTo>
                  <a:lnTo>
                    <a:pt x="5413165" y="690767"/>
                  </a:lnTo>
                  <a:lnTo>
                    <a:pt x="5471210" y="612777"/>
                  </a:lnTo>
                  <a:lnTo>
                    <a:pt x="5529255" y="690767"/>
                  </a:lnTo>
                  <a:lnTo>
                    <a:pt x="5583555" y="779898"/>
                  </a:lnTo>
                  <a:lnTo>
                    <a:pt x="5641600" y="757615"/>
                  </a:lnTo>
                  <a:lnTo>
                    <a:pt x="5697773" y="768757"/>
                  </a:lnTo>
                  <a:lnTo>
                    <a:pt x="5755818" y="735332"/>
                  </a:lnTo>
                  <a:lnTo>
                    <a:pt x="5811990" y="713050"/>
                  </a:lnTo>
                  <a:lnTo>
                    <a:pt x="5870035" y="713050"/>
                  </a:lnTo>
                  <a:lnTo>
                    <a:pt x="5928080" y="735332"/>
                  </a:lnTo>
                  <a:lnTo>
                    <a:pt x="5984253" y="713050"/>
                  </a:lnTo>
                  <a:lnTo>
                    <a:pt x="6042298" y="746474"/>
                  </a:lnTo>
                  <a:lnTo>
                    <a:pt x="6098470" y="635060"/>
                  </a:lnTo>
                  <a:lnTo>
                    <a:pt x="6156515" y="668484"/>
                  </a:lnTo>
                  <a:lnTo>
                    <a:pt x="6214560" y="701908"/>
                  </a:lnTo>
                  <a:lnTo>
                    <a:pt x="6266988" y="646201"/>
                  </a:lnTo>
                  <a:lnTo>
                    <a:pt x="6325033" y="534787"/>
                  </a:lnTo>
                  <a:lnTo>
                    <a:pt x="6381206" y="534787"/>
                  </a:lnTo>
                  <a:lnTo>
                    <a:pt x="6439251" y="523646"/>
                  </a:lnTo>
                  <a:lnTo>
                    <a:pt x="6495423" y="545928"/>
                  </a:lnTo>
                  <a:lnTo>
                    <a:pt x="6553468" y="590494"/>
                  </a:lnTo>
                  <a:lnTo>
                    <a:pt x="6611513" y="590494"/>
                  </a:lnTo>
                  <a:lnTo>
                    <a:pt x="6667686" y="412232"/>
                  </a:lnTo>
                  <a:lnTo>
                    <a:pt x="6725731" y="356525"/>
                  </a:lnTo>
                  <a:lnTo>
                    <a:pt x="6781904" y="300817"/>
                  </a:lnTo>
                  <a:lnTo>
                    <a:pt x="6839949" y="345383"/>
                  </a:lnTo>
                  <a:lnTo>
                    <a:pt x="6897994" y="289676"/>
                  </a:lnTo>
                  <a:lnTo>
                    <a:pt x="6950421" y="233969"/>
                  </a:lnTo>
                  <a:lnTo>
                    <a:pt x="7008466" y="89131"/>
                  </a:lnTo>
                  <a:lnTo>
                    <a:pt x="7064639" y="189403"/>
                  </a:lnTo>
                  <a:lnTo>
                    <a:pt x="7122684" y="111414"/>
                  </a:lnTo>
                  <a:lnTo>
                    <a:pt x="7178857" y="77989"/>
                  </a:lnTo>
                  <a:lnTo>
                    <a:pt x="7236902" y="33424"/>
                  </a:lnTo>
                  <a:lnTo>
                    <a:pt x="7294947" y="0"/>
                  </a:lnTo>
                </a:path>
              </a:pathLst>
            </a:custGeom>
            <a:ln w="25746" cap="flat">
              <a:solidFill>
                <a:srgbClr val="2875A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l13"/>
            <p:cNvSpPr/>
            <p:nvPr/>
          </p:nvSpPr>
          <p:spPr>
            <a:xfrm>
              <a:off x="1022164" y="1405082"/>
              <a:ext cx="7294947" cy="2473392"/>
            </a:xfrm>
            <a:custGeom>
              <a:avLst/>
              <a:gdLst/>
              <a:ahLst/>
              <a:cxnLst/>
              <a:rect l="0" t="0" r="0" b="0"/>
              <a:pathLst>
                <a:path w="7294947" h="2473392">
                  <a:moveTo>
                    <a:pt x="0" y="0"/>
                  </a:moveTo>
                  <a:lnTo>
                    <a:pt x="58045" y="77989"/>
                  </a:lnTo>
                  <a:lnTo>
                    <a:pt x="112345" y="111414"/>
                  </a:lnTo>
                  <a:lnTo>
                    <a:pt x="170390" y="245110"/>
                  </a:lnTo>
                  <a:lnTo>
                    <a:pt x="226562" y="300817"/>
                  </a:lnTo>
                  <a:lnTo>
                    <a:pt x="284607" y="389949"/>
                  </a:lnTo>
                  <a:lnTo>
                    <a:pt x="340780" y="523646"/>
                  </a:lnTo>
                  <a:lnTo>
                    <a:pt x="398825" y="668484"/>
                  </a:lnTo>
                  <a:lnTo>
                    <a:pt x="456870" y="1080716"/>
                  </a:lnTo>
                  <a:lnTo>
                    <a:pt x="513042" y="1136423"/>
                  </a:lnTo>
                  <a:lnTo>
                    <a:pt x="571088" y="1403817"/>
                  </a:lnTo>
                  <a:lnTo>
                    <a:pt x="627260" y="1771483"/>
                  </a:lnTo>
                  <a:lnTo>
                    <a:pt x="685305" y="2094584"/>
                  </a:lnTo>
                  <a:lnTo>
                    <a:pt x="743350" y="2094584"/>
                  </a:lnTo>
                  <a:lnTo>
                    <a:pt x="795778" y="2272847"/>
                  </a:lnTo>
                  <a:lnTo>
                    <a:pt x="853823" y="2339695"/>
                  </a:lnTo>
                  <a:lnTo>
                    <a:pt x="909995" y="2439968"/>
                  </a:lnTo>
                  <a:lnTo>
                    <a:pt x="968040" y="2473392"/>
                  </a:lnTo>
                  <a:lnTo>
                    <a:pt x="1024213" y="2317412"/>
                  </a:lnTo>
                  <a:lnTo>
                    <a:pt x="1082258" y="2194857"/>
                  </a:lnTo>
                  <a:lnTo>
                    <a:pt x="1140303" y="2105725"/>
                  </a:lnTo>
                  <a:lnTo>
                    <a:pt x="1196476" y="2094584"/>
                  </a:lnTo>
                  <a:lnTo>
                    <a:pt x="1254521" y="1994311"/>
                  </a:lnTo>
                  <a:lnTo>
                    <a:pt x="1310693" y="2005453"/>
                  </a:lnTo>
                  <a:lnTo>
                    <a:pt x="1368738" y="1882897"/>
                  </a:lnTo>
                  <a:lnTo>
                    <a:pt x="1426783" y="1882897"/>
                  </a:lnTo>
                  <a:lnTo>
                    <a:pt x="1479211" y="1749200"/>
                  </a:lnTo>
                  <a:lnTo>
                    <a:pt x="1537256" y="1660069"/>
                  </a:lnTo>
                  <a:lnTo>
                    <a:pt x="1593429" y="1515231"/>
                  </a:lnTo>
                  <a:lnTo>
                    <a:pt x="1651474" y="1526372"/>
                  </a:lnTo>
                  <a:lnTo>
                    <a:pt x="1707646" y="1459524"/>
                  </a:lnTo>
                  <a:lnTo>
                    <a:pt x="1765691" y="1448382"/>
                  </a:lnTo>
                  <a:lnTo>
                    <a:pt x="1823736" y="1437241"/>
                  </a:lnTo>
                  <a:lnTo>
                    <a:pt x="1879909" y="1437241"/>
                  </a:lnTo>
                  <a:lnTo>
                    <a:pt x="1937954" y="1426100"/>
                  </a:lnTo>
                  <a:lnTo>
                    <a:pt x="1994126" y="1370393"/>
                  </a:lnTo>
                  <a:lnTo>
                    <a:pt x="2052171" y="1348110"/>
                  </a:lnTo>
                  <a:lnTo>
                    <a:pt x="2110216" y="1336968"/>
                  </a:lnTo>
                  <a:lnTo>
                    <a:pt x="2162644" y="1258979"/>
                  </a:lnTo>
                  <a:lnTo>
                    <a:pt x="2220689" y="1325827"/>
                  </a:lnTo>
                  <a:lnTo>
                    <a:pt x="2276862" y="1314686"/>
                  </a:lnTo>
                  <a:lnTo>
                    <a:pt x="2334907" y="1303544"/>
                  </a:lnTo>
                  <a:lnTo>
                    <a:pt x="2391079" y="1236696"/>
                  </a:lnTo>
                  <a:lnTo>
                    <a:pt x="2449124" y="1192130"/>
                  </a:lnTo>
                  <a:lnTo>
                    <a:pt x="2507169" y="1158706"/>
                  </a:lnTo>
                  <a:lnTo>
                    <a:pt x="2563342" y="1091857"/>
                  </a:lnTo>
                  <a:lnTo>
                    <a:pt x="2621387" y="1125282"/>
                  </a:lnTo>
                  <a:lnTo>
                    <a:pt x="2677560" y="1047292"/>
                  </a:lnTo>
                  <a:lnTo>
                    <a:pt x="2735605" y="947019"/>
                  </a:lnTo>
                  <a:lnTo>
                    <a:pt x="2793650" y="902453"/>
                  </a:lnTo>
                  <a:lnTo>
                    <a:pt x="2847950" y="958161"/>
                  </a:lnTo>
                  <a:lnTo>
                    <a:pt x="2905995" y="891312"/>
                  </a:lnTo>
                  <a:lnTo>
                    <a:pt x="2962167" y="935878"/>
                  </a:lnTo>
                  <a:lnTo>
                    <a:pt x="3020212" y="902453"/>
                  </a:lnTo>
                  <a:lnTo>
                    <a:pt x="3076385" y="913595"/>
                  </a:lnTo>
                  <a:lnTo>
                    <a:pt x="3134430" y="935878"/>
                  </a:lnTo>
                  <a:lnTo>
                    <a:pt x="3192475" y="935878"/>
                  </a:lnTo>
                  <a:lnTo>
                    <a:pt x="3248648" y="969302"/>
                  </a:lnTo>
                  <a:lnTo>
                    <a:pt x="3306693" y="891312"/>
                  </a:lnTo>
                  <a:lnTo>
                    <a:pt x="3362865" y="791039"/>
                  </a:lnTo>
                  <a:lnTo>
                    <a:pt x="3420910" y="835605"/>
                  </a:lnTo>
                  <a:lnTo>
                    <a:pt x="3478955" y="768757"/>
                  </a:lnTo>
                  <a:lnTo>
                    <a:pt x="3531383" y="779898"/>
                  </a:lnTo>
                  <a:lnTo>
                    <a:pt x="3589428" y="824464"/>
                  </a:lnTo>
                  <a:lnTo>
                    <a:pt x="3645601" y="802181"/>
                  </a:lnTo>
                  <a:lnTo>
                    <a:pt x="3703646" y="768757"/>
                  </a:lnTo>
                  <a:lnTo>
                    <a:pt x="3759818" y="891312"/>
                  </a:lnTo>
                  <a:lnTo>
                    <a:pt x="3817863" y="779898"/>
                  </a:lnTo>
                  <a:lnTo>
                    <a:pt x="3875908" y="768757"/>
                  </a:lnTo>
                  <a:lnTo>
                    <a:pt x="3932081" y="757615"/>
                  </a:lnTo>
                  <a:lnTo>
                    <a:pt x="3990126" y="757615"/>
                  </a:lnTo>
                  <a:lnTo>
                    <a:pt x="4046298" y="757615"/>
                  </a:lnTo>
                  <a:lnTo>
                    <a:pt x="4104343" y="891312"/>
                  </a:lnTo>
                  <a:lnTo>
                    <a:pt x="4162388" y="768757"/>
                  </a:lnTo>
                  <a:lnTo>
                    <a:pt x="4214816" y="668484"/>
                  </a:lnTo>
                  <a:lnTo>
                    <a:pt x="4272861" y="690767"/>
                  </a:lnTo>
                  <a:lnTo>
                    <a:pt x="4329034" y="657343"/>
                  </a:lnTo>
                  <a:lnTo>
                    <a:pt x="4387079" y="612777"/>
                  </a:lnTo>
                  <a:lnTo>
                    <a:pt x="4443251" y="579353"/>
                  </a:lnTo>
                  <a:lnTo>
                    <a:pt x="4501296" y="623918"/>
                  </a:lnTo>
                  <a:lnTo>
                    <a:pt x="4559341" y="623918"/>
                  </a:lnTo>
                  <a:lnTo>
                    <a:pt x="4615514" y="635060"/>
                  </a:lnTo>
                  <a:lnTo>
                    <a:pt x="4673559" y="534787"/>
                  </a:lnTo>
                  <a:lnTo>
                    <a:pt x="4729732" y="568211"/>
                  </a:lnTo>
                  <a:lnTo>
                    <a:pt x="4787777" y="623918"/>
                  </a:lnTo>
                  <a:lnTo>
                    <a:pt x="4845822" y="690767"/>
                  </a:lnTo>
                  <a:lnTo>
                    <a:pt x="4898249" y="657343"/>
                  </a:lnTo>
                  <a:lnTo>
                    <a:pt x="4956294" y="668484"/>
                  </a:lnTo>
                  <a:lnTo>
                    <a:pt x="5012467" y="690767"/>
                  </a:lnTo>
                  <a:lnTo>
                    <a:pt x="5070512" y="724191"/>
                  </a:lnTo>
                  <a:lnTo>
                    <a:pt x="5126685" y="657343"/>
                  </a:lnTo>
                  <a:lnTo>
                    <a:pt x="5184730" y="690767"/>
                  </a:lnTo>
                  <a:lnTo>
                    <a:pt x="5242775" y="735332"/>
                  </a:lnTo>
                  <a:lnTo>
                    <a:pt x="5298947" y="735332"/>
                  </a:lnTo>
                  <a:lnTo>
                    <a:pt x="5356992" y="768757"/>
                  </a:lnTo>
                  <a:lnTo>
                    <a:pt x="5413165" y="791039"/>
                  </a:lnTo>
                  <a:lnTo>
                    <a:pt x="5471210" y="724191"/>
                  </a:lnTo>
                  <a:lnTo>
                    <a:pt x="5529255" y="768757"/>
                  </a:lnTo>
                  <a:lnTo>
                    <a:pt x="5583555" y="791039"/>
                  </a:lnTo>
                  <a:lnTo>
                    <a:pt x="5641600" y="835605"/>
                  </a:lnTo>
                  <a:lnTo>
                    <a:pt x="5697773" y="846746"/>
                  </a:lnTo>
                  <a:lnTo>
                    <a:pt x="5755818" y="813322"/>
                  </a:lnTo>
                  <a:lnTo>
                    <a:pt x="5811990" y="791039"/>
                  </a:lnTo>
                  <a:lnTo>
                    <a:pt x="5870035" y="824464"/>
                  </a:lnTo>
                  <a:lnTo>
                    <a:pt x="5928080" y="802181"/>
                  </a:lnTo>
                  <a:lnTo>
                    <a:pt x="5984253" y="768757"/>
                  </a:lnTo>
                  <a:lnTo>
                    <a:pt x="6042298" y="768757"/>
                  </a:lnTo>
                  <a:lnTo>
                    <a:pt x="6098470" y="724191"/>
                  </a:lnTo>
                  <a:lnTo>
                    <a:pt x="6156515" y="690767"/>
                  </a:lnTo>
                  <a:lnTo>
                    <a:pt x="6214560" y="668484"/>
                  </a:lnTo>
                  <a:lnTo>
                    <a:pt x="6266988" y="724191"/>
                  </a:lnTo>
                  <a:lnTo>
                    <a:pt x="6325033" y="590494"/>
                  </a:lnTo>
                  <a:lnTo>
                    <a:pt x="6381206" y="635060"/>
                  </a:lnTo>
                  <a:lnTo>
                    <a:pt x="6439251" y="612777"/>
                  </a:lnTo>
                  <a:lnTo>
                    <a:pt x="6495423" y="646201"/>
                  </a:lnTo>
                  <a:lnTo>
                    <a:pt x="6553468" y="668484"/>
                  </a:lnTo>
                  <a:lnTo>
                    <a:pt x="6611513" y="690767"/>
                  </a:lnTo>
                  <a:lnTo>
                    <a:pt x="6667686" y="534787"/>
                  </a:lnTo>
                  <a:lnTo>
                    <a:pt x="6725731" y="501363"/>
                  </a:lnTo>
                  <a:lnTo>
                    <a:pt x="6781904" y="501363"/>
                  </a:lnTo>
                  <a:lnTo>
                    <a:pt x="6839949" y="557070"/>
                  </a:lnTo>
                  <a:lnTo>
                    <a:pt x="6897994" y="389949"/>
                  </a:lnTo>
                  <a:lnTo>
                    <a:pt x="6950421" y="412232"/>
                  </a:lnTo>
                  <a:lnTo>
                    <a:pt x="7008466" y="334242"/>
                  </a:lnTo>
                  <a:lnTo>
                    <a:pt x="7064639" y="445656"/>
                  </a:lnTo>
                  <a:lnTo>
                    <a:pt x="7122684" y="356525"/>
                  </a:lnTo>
                  <a:lnTo>
                    <a:pt x="7178857" y="311959"/>
                  </a:lnTo>
                  <a:lnTo>
                    <a:pt x="7236902" y="278535"/>
                  </a:lnTo>
                  <a:lnTo>
                    <a:pt x="7294947" y="245110"/>
                  </a:lnTo>
                </a:path>
              </a:pathLst>
            </a:custGeom>
            <a:ln w="25746" cap="flat">
              <a:solidFill>
                <a:srgbClr val="E67A17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pt14"/>
            <p:cNvSpPr/>
            <p:nvPr/>
          </p:nvSpPr>
          <p:spPr>
            <a:xfrm>
              <a:off x="8300877" y="1355424"/>
              <a:ext cx="32467" cy="32467"/>
            </a:xfrm>
            <a:prstGeom prst="ellipse">
              <a:avLst/>
            </a:prstGeom>
            <a:solidFill>
              <a:srgbClr val="2875A8">
                <a:alpha val="100000"/>
              </a:srgbClr>
            </a:solidFill>
            <a:ln w="21600" cap="rnd">
              <a:solidFill>
                <a:srgbClr val="2875A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t15"/>
            <p:cNvSpPr/>
            <p:nvPr/>
          </p:nvSpPr>
          <p:spPr>
            <a:xfrm>
              <a:off x="8300877" y="1633959"/>
              <a:ext cx="32467" cy="32467"/>
            </a:xfrm>
            <a:prstGeom prst="ellipse">
              <a:avLst/>
            </a:prstGeom>
            <a:solidFill>
              <a:srgbClr val="E67A17">
                <a:alpha val="100000"/>
              </a:srgbClr>
            </a:solidFill>
            <a:ln w="21600" cap="rnd">
              <a:solidFill>
                <a:srgbClr val="E67A17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tx16"/>
            <p:cNvSpPr/>
            <p:nvPr/>
          </p:nvSpPr>
          <p:spPr>
            <a:xfrm>
              <a:off x="8373461" y="1307715"/>
              <a:ext cx="317810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 dirty="0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108.5</a:t>
              </a:r>
            </a:p>
          </p:txBody>
        </p:sp>
        <p:sp>
          <p:nvSpPr>
            <p:cNvPr id="18" name="tx17"/>
            <p:cNvSpPr/>
            <p:nvPr/>
          </p:nvSpPr>
          <p:spPr>
            <a:xfrm>
              <a:off x="8399621" y="1595706"/>
              <a:ext cx="317810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 b="1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106.0</a:t>
              </a:r>
            </a:p>
          </p:txBody>
        </p:sp>
        <p:sp>
          <p:nvSpPr>
            <p:cNvPr id="19" name="pl18"/>
            <p:cNvSpPr/>
            <p:nvPr/>
          </p:nvSpPr>
          <p:spPr>
            <a:xfrm>
              <a:off x="1022164" y="1204536"/>
              <a:ext cx="0" cy="2785351"/>
            </a:xfrm>
            <a:custGeom>
              <a:avLst/>
              <a:gdLst/>
              <a:ahLst/>
              <a:cxnLst/>
              <a:rect l="0" t="0" r="0" b="0"/>
              <a:pathLst>
                <a:path h="2785351">
                  <a:moveTo>
                    <a:pt x="0" y="2785351"/>
                  </a:moveTo>
                  <a:lnTo>
                    <a:pt x="0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tx19"/>
            <p:cNvSpPr/>
            <p:nvPr/>
          </p:nvSpPr>
          <p:spPr>
            <a:xfrm>
              <a:off x="826376" y="3942462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85</a:t>
              </a:r>
            </a:p>
          </p:txBody>
        </p:sp>
        <p:sp>
          <p:nvSpPr>
            <p:cNvPr id="21" name="tx20"/>
            <p:cNvSpPr/>
            <p:nvPr/>
          </p:nvSpPr>
          <p:spPr>
            <a:xfrm>
              <a:off x="826376" y="3385391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90</a:t>
              </a:r>
            </a:p>
          </p:txBody>
        </p:sp>
        <p:sp>
          <p:nvSpPr>
            <p:cNvPr id="22" name="tx21"/>
            <p:cNvSpPr/>
            <p:nvPr/>
          </p:nvSpPr>
          <p:spPr>
            <a:xfrm>
              <a:off x="826376" y="2828321"/>
              <a:ext cx="14126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95</a:t>
              </a:r>
            </a:p>
          </p:txBody>
        </p:sp>
        <p:sp>
          <p:nvSpPr>
            <p:cNvPr id="23" name="tx22"/>
            <p:cNvSpPr/>
            <p:nvPr/>
          </p:nvSpPr>
          <p:spPr>
            <a:xfrm>
              <a:off x="755744" y="2271251"/>
              <a:ext cx="211894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100</a:t>
              </a:r>
            </a:p>
          </p:txBody>
        </p:sp>
        <p:sp>
          <p:nvSpPr>
            <p:cNvPr id="24" name="tx23"/>
            <p:cNvSpPr/>
            <p:nvPr/>
          </p:nvSpPr>
          <p:spPr>
            <a:xfrm>
              <a:off x="755744" y="1714180"/>
              <a:ext cx="211894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105</a:t>
              </a:r>
            </a:p>
          </p:txBody>
        </p:sp>
        <p:sp>
          <p:nvSpPr>
            <p:cNvPr id="25" name="tx24"/>
            <p:cNvSpPr/>
            <p:nvPr/>
          </p:nvSpPr>
          <p:spPr>
            <a:xfrm>
              <a:off x="755744" y="1157110"/>
              <a:ext cx="211894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110</a:t>
              </a:r>
            </a:p>
          </p:txBody>
        </p:sp>
        <p:sp>
          <p:nvSpPr>
            <p:cNvPr id="26" name="pl25"/>
            <p:cNvSpPr/>
            <p:nvPr/>
          </p:nvSpPr>
          <p:spPr>
            <a:xfrm>
              <a:off x="1022164" y="3989888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" name="pl26"/>
            <p:cNvSpPr/>
            <p:nvPr/>
          </p:nvSpPr>
          <p:spPr>
            <a:xfrm>
              <a:off x="1022164" y="3432818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pl27"/>
            <p:cNvSpPr/>
            <p:nvPr/>
          </p:nvSpPr>
          <p:spPr>
            <a:xfrm>
              <a:off x="1022164" y="2875748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" name="pl28"/>
            <p:cNvSpPr/>
            <p:nvPr/>
          </p:nvSpPr>
          <p:spPr>
            <a:xfrm>
              <a:off x="1022164" y="2318677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pl29"/>
            <p:cNvSpPr/>
            <p:nvPr/>
          </p:nvSpPr>
          <p:spPr>
            <a:xfrm>
              <a:off x="1022164" y="1761607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pl30"/>
            <p:cNvSpPr/>
            <p:nvPr/>
          </p:nvSpPr>
          <p:spPr>
            <a:xfrm>
              <a:off x="1022164" y="1204536"/>
              <a:ext cx="71999" cy="0"/>
            </a:xfrm>
            <a:custGeom>
              <a:avLst/>
              <a:gdLst/>
              <a:ahLst/>
              <a:cxnLst/>
              <a:rect l="0" t="0" r="0" b="0"/>
              <a:pathLst>
                <a:path w="71999">
                  <a:moveTo>
                    <a:pt x="71999" y="0"/>
                  </a:moveTo>
                  <a:lnTo>
                    <a:pt x="0" y="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pl31"/>
            <p:cNvSpPr/>
            <p:nvPr/>
          </p:nvSpPr>
          <p:spPr>
            <a:xfrm>
              <a:off x="1022164" y="3989888"/>
              <a:ext cx="7513795" cy="0"/>
            </a:xfrm>
            <a:custGeom>
              <a:avLst/>
              <a:gdLst/>
              <a:ahLst/>
              <a:cxnLst/>
              <a:rect l="0" t="0" r="0" b="0"/>
              <a:pathLst>
                <a:path w="7513795">
                  <a:moveTo>
                    <a:pt x="0" y="0"/>
                  </a:moveTo>
                  <a:lnTo>
                    <a:pt x="7513795" y="0"/>
                  </a:lnTo>
                </a:path>
              </a:pathLst>
            </a:custGeom>
            <a:ln w="6775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l32"/>
            <p:cNvSpPr/>
            <p:nvPr/>
          </p:nvSpPr>
          <p:spPr>
            <a:xfrm>
              <a:off x="1022164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l33"/>
            <p:cNvSpPr/>
            <p:nvPr/>
          </p:nvSpPr>
          <p:spPr>
            <a:xfrm>
              <a:off x="2390903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l34"/>
            <p:cNvSpPr/>
            <p:nvPr/>
          </p:nvSpPr>
          <p:spPr>
            <a:xfrm>
              <a:off x="3757769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35"/>
            <p:cNvSpPr/>
            <p:nvPr/>
          </p:nvSpPr>
          <p:spPr>
            <a:xfrm>
              <a:off x="5126508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36"/>
            <p:cNvSpPr/>
            <p:nvPr/>
          </p:nvSpPr>
          <p:spPr>
            <a:xfrm>
              <a:off x="6493374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37"/>
            <p:cNvSpPr/>
            <p:nvPr/>
          </p:nvSpPr>
          <p:spPr>
            <a:xfrm>
              <a:off x="7862113" y="3917888"/>
              <a:ext cx="0" cy="72000"/>
            </a:xfrm>
            <a:custGeom>
              <a:avLst/>
              <a:gdLst/>
              <a:ahLst/>
              <a:cxnLst/>
              <a:rect l="0" t="0" r="0" b="0"/>
              <a:pathLst>
                <a:path h="72000">
                  <a:moveTo>
                    <a:pt x="0" y="0"/>
                  </a:moveTo>
                  <a:lnTo>
                    <a:pt x="0" y="72000"/>
                  </a:lnTo>
                </a:path>
              </a:pathLst>
            </a:custGeom>
            <a:ln w="6775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tx38"/>
            <p:cNvSpPr/>
            <p:nvPr/>
          </p:nvSpPr>
          <p:spPr>
            <a:xfrm>
              <a:off x="760878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2008</a:t>
              </a:r>
            </a:p>
          </p:txBody>
        </p:sp>
        <p:sp>
          <p:nvSpPr>
            <p:cNvPr id="40" name="tx39"/>
            <p:cNvSpPr/>
            <p:nvPr/>
          </p:nvSpPr>
          <p:spPr>
            <a:xfrm>
              <a:off x="2129616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2010</a:t>
              </a:r>
            </a:p>
          </p:txBody>
        </p:sp>
        <p:sp>
          <p:nvSpPr>
            <p:cNvPr id="41" name="tx40"/>
            <p:cNvSpPr/>
            <p:nvPr/>
          </p:nvSpPr>
          <p:spPr>
            <a:xfrm>
              <a:off x="3496483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2012</a:t>
              </a:r>
            </a:p>
          </p:txBody>
        </p:sp>
        <p:sp>
          <p:nvSpPr>
            <p:cNvPr id="42" name="tx41"/>
            <p:cNvSpPr/>
            <p:nvPr/>
          </p:nvSpPr>
          <p:spPr>
            <a:xfrm>
              <a:off x="4865222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2014</a:t>
              </a:r>
            </a:p>
          </p:txBody>
        </p:sp>
        <p:sp>
          <p:nvSpPr>
            <p:cNvPr id="43" name="tx42"/>
            <p:cNvSpPr/>
            <p:nvPr/>
          </p:nvSpPr>
          <p:spPr>
            <a:xfrm>
              <a:off x="6232088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2016</a:t>
              </a:r>
            </a:p>
          </p:txBody>
        </p:sp>
        <p:sp>
          <p:nvSpPr>
            <p:cNvPr id="44" name="tx43"/>
            <p:cNvSpPr/>
            <p:nvPr/>
          </p:nvSpPr>
          <p:spPr>
            <a:xfrm>
              <a:off x="7600827" y="4067735"/>
              <a:ext cx="522572" cy="9286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Jan 2018</a:t>
              </a:r>
            </a:p>
          </p:txBody>
        </p:sp>
        <p:sp>
          <p:nvSpPr>
            <p:cNvPr id="45" name="tx44"/>
            <p:cNvSpPr/>
            <p:nvPr/>
          </p:nvSpPr>
          <p:spPr>
            <a:xfrm rot="-5400000">
              <a:off x="-84814" y="2541948"/>
              <a:ext cx="1260388" cy="11052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Index, 2012 = 100, SA</a:t>
              </a:r>
            </a:p>
          </p:txBody>
        </p:sp>
        <p:sp>
          <p:nvSpPr>
            <p:cNvPr id="46" name="rc45"/>
            <p:cNvSpPr/>
            <p:nvPr/>
          </p:nvSpPr>
          <p:spPr>
            <a:xfrm>
              <a:off x="6694524" y="3507146"/>
              <a:ext cx="1428732" cy="408414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47" name="rc46"/>
            <p:cNvSpPr/>
            <p:nvPr/>
          </p:nvSpPr>
          <p:spPr>
            <a:xfrm>
              <a:off x="6766524" y="3634010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48" name="pl47"/>
            <p:cNvSpPr/>
            <p:nvPr/>
          </p:nvSpPr>
          <p:spPr>
            <a:xfrm>
              <a:off x="6766524" y="368639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49" name="rc48"/>
            <p:cNvSpPr/>
            <p:nvPr/>
          </p:nvSpPr>
          <p:spPr>
            <a:xfrm>
              <a:off x="6766524" y="3738785"/>
              <a:ext cx="0" cy="104775"/>
            </a:xfrm>
            <a:prstGeom prst="rect">
              <a:avLst/>
            </a:prstGeom>
          </p:spPr>
          <p:txBody>
            <a:bodyPr/>
            <a:lstStyle/>
            <a:p>
              <a:endParaRPr/>
            </a:p>
          </p:txBody>
        </p:sp>
        <p:sp>
          <p:nvSpPr>
            <p:cNvPr id="50" name="pl49"/>
            <p:cNvSpPr/>
            <p:nvPr/>
          </p:nvSpPr>
          <p:spPr>
            <a:xfrm>
              <a:off x="6766524" y="3791173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51" name="tx50"/>
            <p:cNvSpPr/>
            <p:nvPr/>
          </p:nvSpPr>
          <p:spPr>
            <a:xfrm>
              <a:off x="6793956" y="3603856"/>
              <a:ext cx="1277069" cy="9247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 dirty="0">
                  <a:solidFill>
                    <a:srgbClr val="2875A8">
                      <a:alpha val="100000"/>
                    </a:srgbClr>
                  </a:solidFill>
                  <a:latin typeface="Arial"/>
                  <a:cs typeface="Arial"/>
                </a:rPr>
                <a:t>Industrial Production</a:t>
              </a:r>
            </a:p>
          </p:txBody>
        </p:sp>
        <p:sp>
          <p:nvSpPr>
            <p:cNvPr id="52" name="tx51"/>
            <p:cNvSpPr/>
            <p:nvPr/>
          </p:nvSpPr>
          <p:spPr>
            <a:xfrm>
              <a:off x="6793956" y="3717354"/>
              <a:ext cx="1072430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E67A17">
                      <a:alpha val="100000"/>
                    </a:srgbClr>
                  </a:solidFill>
                  <a:latin typeface="Arial"/>
                  <a:cs typeface="Arial"/>
                </a:rPr>
                <a:t>IP: Manufacturing</a:t>
              </a:r>
            </a:p>
          </p:txBody>
        </p:sp>
        <p:sp>
          <p:nvSpPr>
            <p:cNvPr id="53" name="tx52"/>
            <p:cNvSpPr/>
            <p:nvPr/>
          </p:nvSpPr>
          <p:spPr>
            <a:xfrm>
              <a:off x="1022164" y="1022645"/>
              <a:ext cx="1601886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 b="1">
                  <a:solidFill>
                    <a:srgbClr val="414B56">
                      <a:alpha val="100000"/>
                    </a:srgbClr>
                  </a:solidFill>
                  <a:latin typeface="Arial"/>
                  <a:cs typeface="Arial"/>
                </a:rPr>
                <a:t>Overall and Manufacturing</a:t>
              </a:r>
            </a:p>
          </p:txBody>
        </p:sp>
        <p:sp>
          <p:nvSpPr>
            <p:cNvPr id="54" name="tx53"/>
            <p:cNvSpPr/>
            <p:nvPr/>
          </p:nvSpPr>
          <p:spPr>
            <a:xfrm>
              <a:off x="1022164" y="828014"/>
              <a:ext cx="2142380" cy="11092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 b="1">
                  <a:solidFill>
                    <a:srgbClr val="3A6F8F">
                      <a:alpha val="100000"/>
                    </a:srgbClr>
                  </a:solidFill>
                  <a:latin typeface="Arial"/>
                  <a:cs typeface="Arial"/>
                </a:rPr>
                <a:t>Industrial Production Indexes</a:t>
              </a:r>
            </a:p>
          </p:txBody>
        </p:sp>
        <p:sp>
          <p:nvSpPr>
            <p:cNvPr id="55" name="tx54"/>
            <p:cNvSpPr/>
            <p:nvPr/>
          </p:nvSpPr>
          <p:spPr>
            <a:xfrm>
              <a:off x="1022164" y="432972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56" name="tx55"/>
            <p:cNvSpPr/>
            <p:nvPr/>
          </p:nvSpPr>
          <p:spPr>
            <a:xfrm>
              <a:off x="1022164" y="4347619"/>
              <a:ext cx="2901094" cy="11926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Source: Federal Reserve Board via Haver Analytics</a:t>
              </a:r>
            </a:p>
          </p:txBody>
        </p:sp>
        <p:sp>
          <p:nvSpPr>
            <p:cNvPr id="57" name="tx56"/>
            <p:cNvSpPr/>
            <p:nvPr/>
          </p:nvSpPr>
          <p:spPr>
            <a:xfrm>
              <a:off x="1022164" y="4486366"/>
              <a:ext cx="1482824" cy="1176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Last data point: Sep 2018.</a:t>
              </a:r>
            </a:p>
          </p:txBody>
        </p:sp>
        <p:sp>
          <p:nvSpPr>
            <p:cNvPr id="58" name="tx57"/>
            <p:cNvSpPr/>
            <p:nvPr/>
          </p:nvSpPr>
          <p:spPr>
            <a:xfrm>
              <a:off x="1022164" y="4741200"/>
              <a:ext cx="0" cy="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briefingmaster">
  <a:themeElements>
    <a:clrScheme name="Fed Colors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875A8"/>
      </a:accent1>
      <a:accent2>
        <a:srgbClr val="E67A17"/>
      </a:accent2>
      <a:accent3>
        <a:srgbClr val="414B56"/>
      </a:accent3>
      <a:accent4>
        <a:srgbClr val="599871"/>
      </a:accent4>
      <a:accent5>
        <a:srgbClr val="7FB6CA"/>
      </a:accent5>
      <a:accent6>
        <a:srgbClr val="12B3D1"/>
      </a:accent6>
      <a:hlink>
        <a:srgbClr val="0563C1"/>
      </a:hlink>
      <a:folHlink>
        <a:srgbClr val="954F72"/>
      </a:folHlink>
    </a:clrScheme>
    <a:fontScheme name="Chart Title and Subtitle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116049</TotalTime>
  <Words>2820</Words>
  <Application>Microsoft Office PowerPoint</Application>
  <PresentationFormat>On-screen Show (16:9)</PresentationFormat>
  <Paragraphs>821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Gill Sans MT</vt:lpstr>
      <vt:lpstr>Symbol</vt:lpstr>
      <vt:lpstr>Wingdings</vt:lpstr>
      <vt:lpstr>briefingmaster</vt:lpstr>
      <vt:lpstr>Economic Outlook for U.S. and Columbus Metropolitan Area</vt:lpstr>
      <vt:lpstr>Disclaimer</vt:lpstr>
      <vt:lpstr>The Federal Reserve Bank of Cleveland</vt:lpstr>
      <vt:lpstr>Outline</vt:lpstr>
      <vt:lpstr>PowerPoint Presentation</vt:lpstr>
      <vt:lpstr>On track for output to grow about 3 percent in 2018.  2nd quarter’s growth was strongest since 2014.</vt:lpstr>
      <vt:lpstr>Strong growth in 2nd quarter driven by consumption spending and an increase in net exports</vt:lpstr>
      <vt:lpstr>Output is now above CBO’s estimate of potential GDP, implying that the economy is near its capacity</vt:lpstr>
      <vt:lpstr>Industrial production grew 5 percent between Sep. 2017 and Sep. 2018,  the best 12 months since 2011</vt:lpstr>
      <vt:lpstr>September was 96th consecutive month in which the nation added jobs</vt:lpstr>
      <vt:lpstr>Unemployment continues to tick down and “part-time for economic reasons” is at pre-recession levels</vt:lpstr>
      <vt:lpstr>Wage growth in recent quarters is approaching the average during the expansion of the 2000’s </vt:lpstr>
      <vt:lpstr>Inflation is now in line with the Federal Open Market Committee’s long-run target of 2 percent per year</vt:lpstr>
      <vt:lpstr>Despite recent drop, S &amp; P 500 is up 113 points since the beginning of 2018</vt:lpstr>
      <vt:lpstr>Interest rates continued to rise through September, in line with increases in Federal Funds Rate target</vt:lpstr>
      <vt:lpstr>As longer maturity interest rates rose, the yield curve has become less flat in the past month</vt:lpstr>
      <vt:lpstr>Takeaways about national economic conditions</vt:lpstr>
      <vt:lpstr>PowerPoint Presentation</vt:lpstr>
      <vt:lpstr>The Columbus metro area remains highly productive and output per person continues to grow</vt:lpstr>
      <vt:lpstr>The metro area’s unemployment rate has been close to 4 percent since the fall of 2015</vt:lpstr>
      <vt:lpstr>Columbus’s employment growth slowed in 2017, but remains above Ohio’s rate of growth</vt:lpstr>
      <vt:lpstr>The metro area specializes in financial activities and professional and business services</vt:lpstr>
      <vt:lpstr>Construction had the highest rate of employment growth between March 2017 and March 2018 </vt:lpstr>
      <vt:lpstr>While growth has slowed, residential building permits remain 75% higher than a decade ago</vt:lpstr>
      <vt:lpstr>The metro area’s home prices grew 7 percent in the 12 months leading up to August 2018</vt:lpstr>
      <vt:lpstr>Takeaways about Columbus metro area economy</vt:lpstr>
      <vt:lpstr>PowerPoint Presentation</vt:lpstr>
      <vt:lpstr>Technological change, productivity, and wages</vt:lpstr>
      <vt:lpstr>Change begets change begets change</vt:lpstr>
      <vt:lpstr>Tech change reduces the value of existing skills and machines</vt:lpstr>
      <vt:lpstr>Labor markets are slow to adapt to technological change</vt:lpstr>
      <vt:lpstr>Implications of Bessen’s theory</vt:lpstr>
      <vt:lpstr>PowerPoint Presentation</vt:lpstr>
      <vt:lpstr>Federal Open Market Committee members predict that output will grow 3.1% in 2018 &amp; 2.5% in 2019</vt:lpstr>
      <vt:lpstr>FOMC members expect inflation to be about 2 percent for the foreseeable future</vt:lpstr>
      <vt:lpstr>The unemployment rate is expected to reach 3.5 percent in 2019</vt:lpstr>
      <vt:lpstr>The majority of FOMC members expect one more rate increase in 2018 and further increases in 2019</vt:lpstr>
      <vt:lpstr>The Federal Reserve continues to wind down its balance sheet</vt:lpstr>
      <vt:lpstr>In most months, the Federal Reserve’s maturing treasury securities are not reinvested</vt:lpstr>
      <vt:lpstr>Summary</vt:lpstr>
    </vt:vector>
  </TitlesOfParts>
  <Company>Federal Reserve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Chris.Vecchio@clev.frb.org</dc:creator>
  <cp:lastModifiedBy>DebbieLee Dougherty</cp:lastModifiedBy>
  <cp:revision>4251</cp:revision>
  <cp:lastPrinted>2018-10-24T21:15:20Z</cp:lastPrinted>
  <dcterms:created xsi:type="dcterms:W3CDTF">2011-08-04T15:41:22Z</dcterms:created>
  <dcterms:modified xsi:type="dcterms:W3CDTF">2018-10-26T13:28:05Z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d4d02eef-c7ca-4530-858f-fb0bc4a0f192</vt:lpwstr>
  </property>
</Properties>
</file>