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34"/>
  </p:notesMasterIdLst>
  <p:sldIdLst>
    <p:sldId id="256" r:id="rId5"/>
    <p:sldId id="257" r:id="rId6"/>
    <p:sldId id="258"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166DE9-DDD2-44F6-A5C4-628CEE59C67F}">
          <p14:sldIdLst>
            <p14:sldId id="256"/>
            <p14:sldId id="257"/>
            <p14:sldId id="258"/>
            <p14:sldId id="260"/>
            <p14:sldId id="261"/>
            <p14:sldId id="262"/>
            <p14:sldId id="263"/>
            <p14:sldId id="264"/>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65"/>
    <a:srgbClr val="D2E6ED"/>
    <a:srgbClr val="ECF2F8"/>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63" autoAdjust="0"/>
    <p:restoredTop sz="96154" autoAdjust="0"/>
  </p:normalViewPr>
  <p:slideViewPr>
    <p:cSldViewPr snapToGrid="0" showGuides="1">
      <p:cViewPr varScale="1">
        <p:scale>
          <a:sx n="111" d="100"/>
          <a:sy n="111" d="100"/>
        </p:scale>
        <p:origin x="123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1540A-86DB-4733-90C6-7CDCA13E82DB}" type="datetimeFigureOut">
              <a:rPr lang="en-US" smtClean="0"/>
              <a:t>8/10/2020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7FE13-6C44-4D4F-83E5-6B74AC9F3ED9}" type="slidenum">
              <a:rPr lang="en-US" smtClean="0"/>
              <a:t>‹#›</a:t>
            </a:fld>
            <a:endParaRPr lang="en-US" dirty="0"/>
          </a:p>
        </p:txBody>
      </p:sp>
    </p:spTree>
    <p:extLst>
      <p:ext uri="{BB962C8B-B14F-4D97-AF65-F5344CB8AC3E}">
        <p14:creationId xmlns:p14="http://schemas.microsoft.com/office/powerpoint/2010/main" val="4189964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41.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42.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American Fla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13888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 Hear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56303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 Information Technolog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116324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 Magnifying Glas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275062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 Produc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422965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 Shirt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4077473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 Stethoscop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2260202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51888"/>
            <a:ext cx="4405313" cy="4425075"/>
          </a:xfrm>
          <a:prstGeom prst="rect">
            <a:avLst/>
          </a:prstGeom>
        </p:spPr>
        <p:txBody>
          <a:bodyPr/>
          <a:lstStyle>
            <a:lvl1pPr>
              <a:defRPr sz="1400" b="0"/>
            </a:lvl1pPr>
          </a:lstStyle>
          <a:p>
            <a:pPr lvl="0"/>
            <a:r>
              <a:rPr lang="en-US" dirty="0" smtClean="0"/>
              <a:t>Edit Master text styles</a:t>
            </a:r>
          </a:p>
        </p:txBody>
      </p:sp>
      <p:sp>
        <p:nvSpPr>
          <p:cNvPr id="6" name="Slide Number Placeholder 5"/>
          <p:cNvSpPr>
            <a:spLocks noGrp="1"/>
          </p:cNvSpPr>
          <p:nvPr>
            <p:ph type="sldNum" sz="quarter" idx="12"/>
          </p:nvPr>
        </p:nvSpPr>
        <p:spPr/>
        <p:txBody>
          <a:bodyPr/>
          <a:lstStyle/>
          <a:p>
            <a:fld id="{B71DA92F-EF21-444B-B1E2-DF7A8A57101B}" type="slidenum">
              <a:rPr lang="en-US" smtClean="0"/>
              <a:t>‹#›</a:t>
            </a:fld>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63" y="1166707"/>
            <a:ext cx="37099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825971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s 1">
    <p:spTree>
      <p:nvGrpSpPr>
        <p:cNvPr id="1" name=""/>
        <p:cNvGrpSpPr/>
        <p:nvPr/>
      </p:nvGrpSpPr>
      <p:grpSpPr>
        <a:xfrm>
          <a:off x="0" y="0"/>
          <a:ext cx="0" cy="0"/>
          <a:chOff x="0" y="0"/>
          <a:chExt cx="0" cy="0"/>
        </a:xfrm>
      </p:grpSpPr>
      <p:sp>
        <p:nvSpPr>
          <p:cNvPr id="6" name="Rectangle 1"/>
          <p:cNvSpPr>
            <a:spLocks noChangeArrowheads="1"/>
          </p:cNvSpPr>
          <p:nvPr userDrawn="1"/>
        </p:nvSpPr>
        <p:spPr bwMode="auto">
          <a:xfrm>
            <a:off x="0" y="2895600"/>
            <a:ext cx="9144000" cy="3505200"/>
          </a:xfrm>
          <a:prstGeom prst="rect">
            <a:avLst/>
          </a:prstGeom>
          <a:solidFill>
            <a:srgbClr val="0082B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3" name="Rectangle 2"/>
          <p:cNvSpPr>
            <a:spLocks noChangeArrowheads="1"/>
          </p:cNvSpPr>
          <p:nvPr userDrawn="1"/>
        </p:nvSpPr>
        <p:spPr bwMode="auto">
          <a:xfrm>
            <a:off x="0" y="2743200"/>
            <a:ext cx="9144000" cy="152400"/>
          </a:xfrm>
          <a:prstGeom prst="rect">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5" name="Oval 10"/>
          <p:cNvSpPr>
            <a:spLocks noChangeArrowheads="1"/>
          </p:cNvSpPr>
          <p:nvPr userDrawn="1"/>
        </p:nvSpPr>
        <p:spPr bwMode="auto">
          <a:xfrm>
            <a:off x="3962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4" name="Slide Number Placeholder 3"/>
          <p:cNvSpPr>
            <a:spLocks noGrp="1"/>
          </p:cNvSpPr>
          <p:nvPr>
            <p:ph type="sldNum" sz="quarter" idx="4"/>
          </p:nvPr>
        </p:nvSpPr>
        <p:spPr>
          <a:xfrm>
            <a:off x="685800" y="6477000"/>
            <a:ext cx="4572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F1C7021-47ED-40A2-A6F4-109D57A38FDF}" type="slidenum">
              <a:rPr lang="en-US" altLang="en-US" sz="900" smtClean="0">
                <a:solidFill>
                  <a:srgbClr val="005581"/>
                </a:solidFill>
                <a:latin typeface="Verdana" panose="020B0604030504040204" pitchFamily="34" charset="0"/>
              </a:rPr>
              <a:pPr/>
              <a:t>‹#›</a:t>
            </a:fld>
            <a:endParaRPr lang="en-US" altLang="en-US" sz="900" dirty="0"/>
          </a:p>
        </p:txBody>
      </p:sp>
      <p:sp>
        <p:nvSpPr>
          <p:cNvPr id="5" name="Picture Placeholder 4"/>
          <p:cNvSpPr>
            <a:spLocks noGrp="1"/>
          </p:cNvSpPr>
          <p:nvPr>
            <p:ph type="pic" sz="quarter" idx="11" hasCustomPrompt="1"/>
          </p:nvPr>
        </p:nvSpPr>
        <p:spPr>
          <a:xfrm>
            <a:off x="4023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11" name="TextBox 10"/>
          <p:cNvSpPr txBox="1"/>
          <p:nvPr userDrawn="1"/>
        </p:nvSpPr>
        <p:spPr>
          <a:xfrm>
            <a:off x="-2098767" y="2696289"/>
            <a:ext cx="1959429" cy="246221"/>
          </a:xfrm>
          <a:prstGeom prst="rect">
            <a:avLst/>
          </a:prstGeom>
          <a:noFill/>
        </p:spPr>
        <p:txBody>
          <a:bodyPr wrap="square" rtlCol="0">
            <a:spAutoFit/>
          </a:bodyPr>
          <a:lstStyle/>
          <a:p>
            <a:r>
              <a:rPr lang="en-US" sz="1000" dirty="0" smtClean="0">
                <a:solidFill>
                  <a:schemeClr val="bg1"/>
                </a:solidFill>
              </a:rPr>
              <a:t>Employee Picture Location:</a:t>
            </a:r>
            <a:endParaRPr lang="en-US" sz="1000" dirty="0">
              <a:solidFill>
                <a:schemeClr val="bg1"/>
              </a:solidFill>
            </a:endParaRPr>
          </a:p>
        </p:txBody>
      </p:sp>
      <p:sp>
        <p:nvSpPr>
          <p:cNvPr id="19" name="TextBox 18"/>
          <p:cNvSpPr txBox="1"/>
          <p:nvPr userDrawn="1"/>
        </p:nvSpPr>
        <p:spPr>
          <a:xfrm>
            <a:off x="-2098767" y="3256401"/>
            <a:ext cx="1959429" cy="1754326"/>
          </a:xfrm>
          <a:prstGeom prst="rect">
            <a:avLst/>
          </a:prstGeom>
          <a:noFill/>
        </p:spPr>
        <p:txBody>
          <a:bodyPr wrap="square" rtlCol="0">
            <a:spAutoFit/>
          </a:bodyPr>
          <a:lstStyle/>
          <a:p>
            <a:r>
              <a:rPr lang="en-US" sz="900" b="1" dirty="0" smtClean="0">
                <a:solidFill>
                  <a:schemeClr val="bg1"/>
                </a:solidFill>
              </a:rPr>
              <a:t>Name Line:</a:t>
            </a:r>
          </a:p>
          <a:p>
            <a:r>
              <a:rPr lang="en-US" sz="900" baseline="0" dirty="0" smtClean="0">
                <a:solidFill>
                  <a:schemeClr val="bg1"/>
                </a:solidFill>
              </a:rPr>
              <a:t>   </a:t>
            </a:r>
            <a:r>
              <a:rPr lang="en-US" sz="900" dirty="0" smtClean="0">
                <a:solidFill>
                  <a:schemeClr val="bg1"/>
                </a:solidFill>
              </a:rPr>
              <a:t>Verdana Bold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Title, Department Line:</a:t>
            </a:r>
            <a:br>
              <a:rPr lang="en-US" sz="900" b="1" dirty="0" smtClean="0">
                <a:solidFill>
                  <a:schemeClr val="bg1"/>
                </a:solidFill>
              </a:rPr>
            </a:br>
            <a:r>
              <a:rPr lang="en-US" sz="900" dirty="0" smtClean="0">
                <a:solidFill>
                  <a:schemeClr val="bg1"/>
                </a:solidFill>
              </a:rPr>
              <a:t>   Verdana Italics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Phone</a:t>
            </a:r>
            <a:r>
              <a:rPr lang="en-US" sz="900" b="1" baseline="0" dirty="0" smtClean="0">
                <a:solidFill>
                  <a:schemeClr val="bg1"/>
                </a:solidFill>
              </a:rPr>
              <a:t> Number Line:</a:t>
            </a:r>
            <a:r>
              <a:rPr lang="en-US" sz="900" baseline="0" dirty="0" smtClean="0">
                <a:solidFill>
                  <a:schemeClr val="bg1"/>
                </a:solidFill>
              </a:rPr>
              <a:t/>
            </a:r>
            <a:br>
              <a:rPr lang="en-US" sz="900"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a:r>
            <a:br>
              <a:rPr lang="en-US" sz="900" baseline="0" dirty="0" smtClean="0">
                <a:solidFill>
                  <a:schemeClr val="bg1"/>
                </a:solidFill>
              </a:rPr>
            </a:br>
            <a:r>
              <a:rPr lang="en-US" sz="900" b="1" baseline="0" dirty="0" smtClean="0">
                <a:solidFill>
                  <a:schemeClr val="bg1"/>
                </a:solidFill>
              </a:rPr>
              <a:t>Email Address: </a:t>
            </a:r>
            <a:br>
              <a:rPr lang="en-US" sz="900" b="1"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“G” Blue 0,65,101</a:t>
            </a:r>
            <a:endParaRPr lang="en-US" sz="900" dirty="0">
              <a:solidFill>
                <a:schemeClr val="bg1"/>
              </a:solidFill>
            </a:endParaRPr>
          </a:p>
        </p:txBody>
      </p:sp>
      <p:sp>
        <p:nvSpPr>
          <p:cNvPr id="14" name="Text Placeholder 13"/>
          <p:cNvSpPr>
            <a:spLocks noGrp="1"/>
          </p:cNvSpPr>
          <p:nvPr>
            <p:ph type="body" sz="quarter" idx="12" hasCustomPrompt="1"/>
          </p:nvPr>
        </p:nvSpPr>
        <p:spPr>
          <a:xfrm>
            <a:off x="3429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21"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041169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6" name="Rectangle 1"/>
          <p:cNvSpPr>
            <a:spLocks noChangeArrowheads="1"/>
          </p:cNvSpPr>
          <p:nvPr userDrawn="1"/>
        </p:nvSpPr>
        <p:spPr bwMode="auto">
          <a:xfrm>
            <a:off x="0" y="2895600"/>
            <a:ext cx="9144000" cy="3505200"/>
          </a:xfrm>
          <a:prstGeom prst="rect">
            <a:avLst/>
          </a:prstGeom>
          <a:solidFill>
            <a:srgbClr val="0082B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3" name="Rectangle 2"/>
          <p:cNvSpPr>
            <a:spLocks noChangeArrowheads="1"/>
          </p:cNvSpPr>
          <p:nvPr userDrawn="1"/>
        </p:nvSpPr>
        <p:spPr bwMode="auto">
          <a:xfrm>
            <a:off x="0" y="2743200"/>
            <a:ext cx="9144000" cy="152400"/>
          </a:xfrm>
          <a:prstGeom prst="rect">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5" name="Oval 10"/>
          <p:cNvSpPr>
            <a:spLocks noChangeArrowheads="1"/>
          </p:cNvSpPr>
          <p:nvPr userDrawn="1"/>
        </p:nvSpPr>
        <p:spPr bwMode="auto">
          <a:xfrm>
            <a:off x="1676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4" name="Slide Number Placeholder 3"/>
          <p:cNvSpPr>
            <a:spLocks noGrp="1"/>
          </p:cNvSpPr>
          <p:nvPr>
            <p:ph type="sldNum" sz="quarter" idx="4"/>
          </p:nvPr>
        </p:nvSpPr>
        <p:spPr>
          <a:xfrm>
            <a:off x="685800" y="6477000"/>
            <a:ext cx="4572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F1C7021-47ED-40A2-A6F4-109D57A38FDF}" type="slidenum">
              <a:rPr lang="en-US" altLang="en-US" sz="900" smtClean="0">
                <a:solidFill>
                  <a:srgbClr val="005581"/>
                </a:solidFill>
                <a:latin typeface="Verdana" panose="020B0604030504040204" pitchFamily="34" charset="0"/>
              </a:rPr>
              <a:pPr/>
              <a:t>‹#›</a:t>
            </a:fld>
            <a:endParaRPr lang="en-US" altLang="en-US" sz="900" dirty="0"/>
          </a:p>
        </p:txBody>
      </p:sp>
      <p:sp>
        <p:nvSpPr>
          <p:cNvPr id="10" name="Oval 10"/>
          <p:cNvSpPr>
            <a:spLocks noChangeArrowheads="1"/>
          </p:cNvSpPr>
          <p:nvPr userDrawn="1"/>
        </p:nvSpPr>
        <p:spPr bwMode="auto">
          <a:xfrm>
            <a:off x="6248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7" name="Picture Placeholder 4"/>
          <p:cNvSpPr>
            <a:spLocks noGrp="1"/>
          </p:cNvSpPr>
          <p:nvPr>
            <p:ph type="pic" sz="quarter" idx="11" hasCustomPrompt="1"/>
          </p:nvPr>
        </p:nvSpPr>
        <p:spPr>
          <a:xfrm>
            <a:off x="1737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19" name="Picture Placeholder 4"/>
          <p:cNvSpPr>
            <a:spLocks noGrp="1"/>
          </p:cNvSpPr>
          <p:nvPr>
            <p:ph type="pic" sz="quarter" idx="12" hasCustomPrompt="1"/>
          </p:nvPr>
        </p:nvSpPr>
        <p:spPr>
          <a:xfrm>
            <a:off x="6309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0" name="TextBox 19"/>
          <p:cNvSpPr txBox="1"/>
          <p:nvPr userDrawn="1"/>
        </p:nvSpPr>
        <p:spPr>
          <a:xfrm>
            <a:off x="-2098767" y="2696289"/>
            <a:ext cx="1959429" cy="246221"/>
          </a:xfrm>
          <a:prstGeom prst="rect">
            <a:avLst/>
          </a:prstGeom>
          <a:noFill/>
        </p:spPr>
        <p:txBody>
          <a:bodyPr wrap="square" rtlCol="0">
            <a:spAutoFit/>
          </a:bodyPr>
          <a:lstStyle/>
          <a:p>
            <a:r>
              <a:rPr lang="en-US" sz="1000" dirty="0" smtClean="0">
                <a:solidFill>
                  <a:schemeClr val="bg1"/>
                </a:solidFill>
              </a:rPr>
              <a:t>Employee Picture Location:</a:t>
            </a:r>
            <a:endParaRPr lang="en-US" sz="1000" dirty="0">
              <a:solidFill>
                <a:schemeClr val="bg1"/>
              </a:solidFill>
            </a:endParaRPr>
          </a:p>
        </p:txBody>
      </p:sp>
      <p:sp>
        <p:nvSpPr>
          <p:cNvPr id="21" name="TextBox 20"/>
          <p:cNvSpPr txBox="1"/>
          <p:nvPr userDrawn="1"/>
        </p:nvSpPr>
        <p:spPr>
          <a:xfrm>
            <a:off x="-2098767" y="3256401"/>
            <a:ext cx="1959429" cy="1754326"/>
          </a:xfrm>
          <a:prstGeom prst="rect">
            <a:avLst/>
          </a:prstGeom>
          <a:noFill/>
        </p:spPr>
        <p:txBody>
          <a:bodyPr wrap="square" rtlCol="0">
            <a:spAutoFit/>
          </a:bodyPr>
          <a:lstStyle/>
          <a:p>
            <a:r>
              <a:rPr lang="en-US" sz="900" b="1" dirty="0" smtClean="0">
                <a:solidFill>
                  <a:schemeClr val="bg1"/>
                </a:solidFill>
              </a:rPr>
              <a:t>Name Line:</a:t>
            </a:r>
          </a:p>
          <a:p>
            <a:r>
              <a:rPr lang="en-US" sz="900" baseline="0" dirty="0" smtClean="0">
                <a:solidFill>
                  <a:schemeClr val="bg1"/>
                </a:solidFill>
              </a:rPr>
              <a:t>   </a:t>
            </a:r>
            <a:r>
              <a:rPr lang="en-US" sz="900" dirty="0" smtClean="0">
                <a:solidFill>
                  <a:schemeClr val="bg1"/>
                </a:solidFill>
              </a:rPr>
              <a:t>Verdana Bold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Title, Department Line:</a:t>
            </a:r>
            <a:br>
              <a:rPr lang="en-US" sz="900" b="1" dirty="0" smtClean="0">
                <a:solidFill>
                  <a:schemeClr val="bg1"/>
                </a:solidFill>
              </a:rPr>
            </a:br>
            <a:r>
              <a:rPr lang="en-US" sz="900" dirty="0" smtClean="0">
                <a:solidFill>
                  <a:schemeClr val="bg1"/>
                </a:solidFill>
              </a:rPr>
              <a:t>   Verdana Italics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Phone</a:t>
            </a:r>
            <a:r>
              <a:rPr lang="en-US" sz="900" b="1" baseline="0" dirty="0" smtClean="0">
                <a:solidFill>
                  <a:schemeClr val="bg1"/>
                </a:solidFill>
              </a:rPr>
              <a:t> Number Line:</a:t>
            </a:r>
            <a:r>
              <a:rPr lang="en-US" sz="900" baseline="0" dirty="0" smtClean="0">
                <a:solidFill>
                  <a:schemeClr val="bg1"/>
                </a:solidFill>
              </a:rPr>
              <a:t/>
            </a:r>
            <a:br>
              <a:rPr lang="en-US" sz="900"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a:r>
            <a:br>
              <a:rPr lang="en-US" sz="900" baseline="0" dirty="0" smtClean="0">
                <a:solidFill>
                  <a:schemeClr val="bg1"/>
                </a:solidFill>
              </a:rPr>
            </a:br>
            <a:r>
              <a:rPr lang="en-US" sz="900" b="1" baseline="0" dirty="0" smtClean="0">
                <a:solidFill>
                  <a:schemeClr val="bg1"/>
                </a:solidFill>
              </a:rPr>
              <a:t>Email Address: </a:t>
            </a:r>
            <a:br>
              <a:rPr lang="en-US" sz="900" b="1"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“G” Blue 0,65,101</a:t>
            </a:r>
            <a:endParaRPr lang="en-US" sz="900" dirty="0">
              <a:solidFill>
                <a:schemeClr val="bg1"/>
              </a:solidFill>
            </a:endParaRPr>
          </a:p>
        </p:txBody>
      </p:sp>
      <p:sp>
        <p:nvSpPr>
          <p:cNvPr id="22" name="Text Placeholder 13"/>
          <p:cNvSpPr>
            <a:spLocks noGrp="1"/>
          </p:cNvSpPr>
          <p:nvPr>
            <p:ph type="body" sz="quarter" idx="13" hasCustomPrompt="1"/>
          </p:nvPr>
        </p:nvSpPr>
        <p:spPr>
          <a:xfrm>
            <a:off x="5715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25" name="Text Placeholder 13"/>
          <p:cNvSpPr>
            <a:spLocks noGrp="1"/>
          </p:cNvSpPr>
          <p:nvPr>
            <p:ph type="body" sz="quarter" idx="14" hasCustomPrompt="1"/>
          </p:nvPr>
        </p:nvSpPr>
        <p:spPr>
          <a:xfrm>
            <a:off x="1143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26"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41606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6" name="Rectangle 1"/>
          <p:cNvSpPr>
            <a:spLocks noChangeArrowheads="1"/>
          </p:cNvSpPr>
          <p:nvPr userDrawn="1"/>
        </p:nvSpPr>
        <p:spPr bwMode="auto">
          <a:xfrm>
            <a:off x="0" y="2895600"/>
            <a:ext cx="9144000" cy="3505200"/>
          </a:xfrm>
          <a:prstGeom prst="rect">
            <a:avLst/>
          </a:prstGeom>
          <a:solidFill>
            <a:srgbClr val="0082B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3" name="Rectangle 2"/>
          <p:cNvSpPr>
            <a:spLocks noChangeArrowheads="1"/>
          </p:cNvSpPr>
          <p:nvPr userDrawn="1"/>
        </p:nvSpPr>
        <p:spPr bwMode="auto">
          <a:xfrm>
            <a:off x="0" y="2743200"/>
            <a:ext cx="9144000" cy="152400"/>
          </a:xfrm>
          <a:prstGeom prst="rect">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4" name="Oval 3"/>
          <p:cNvSpPr>
            <a:spLocks noChangeArrowheads="1"/>
          </p:cNvSpPr>
          <p:nvPr userDrawn="1"/>
        </p:nvSpPr>
        <p:spPr bwMode="auto">
          <a:xfrm>
            <a:off x="1371600" y="21717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5" name="Oval 10"/>
          <p:cNvSpPr>
            <a:spLocks noChangeArrowheads="1"/>
          </p:cNvSpPr>
          <p:nvPr userDrawn="1"/>
        </p:nvSpPr>
        <p:spPr bwMode="auto">
          <a:xfrm>
            <a:off x="3962400" y="21717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6" name="Oval 11"/>
          <p:cNvSpPr>
            <a:spLocks noChangeArrowheads="1"/>
          </p:cNvSpPr>
          <p:nvPr userDrawn="1"/>
        </p:nvSpPr>
        <p:spPr bwMode="auto">
          <a:xfrm>
            <a:off x="6553200" y="21717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4" name="Slide Number Placeholder 3"/>
          <p:cNvSpPr>
            <a:spLocks noGrp="1"/>
          </p:cNvSpPr>
          <p:nvPr>
            <p:ph type="sldNum" sz="quarter" idx="4"/>
          </p:nvPr>
        </p:nvSpPr>
        <p:spPr>
          <a:xfrm>
            <a:off x="685800" y="6477000"/>
            <a:ext cx="4572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F1C7021-47ED-40A2-A6F4-109D57A38FDF}" type="slidenum">
              <a:rPr lang="en-US" altLang="en-US" sz="900" smtClean="0">
                <a:solidFill>
                  <a:srgbClr val="005581"/>
                </a:solidFill>
                <a:latin typeface="Verdana" panose="020B0604030504040204" pitchFamily="34" charset="0"/>
              </a:rPr>
              <a:pPr/>
              <a:t>‹#›</a:t>
            </a:fld>
            <a:endParaRPr lang="en-US" altLang="en-US" sz="900" dirty="0"/>
          </a:p>
        </p:txBody>
      </p:sp>
      <p:sp>
        <p:nvSpPr>
          <p:cNvPr id="18" name="TextBox 17"/>
          <p:cNvSpPr txBox="1"/>
          <p:nvPr userDrawn="1"/>
        </p:nvSpPr>
        <p:spPr>
          <a:xfrm>
            <a:off x="-2098767" y="2696289"/>
            <a:ext cx="1959429" cy="246221"/>
          </a:xfrm>
          <a:prstGeom prst="rect">
            <a:avLst/>
          </a:prstGeom>
          <a:noFill/>
        </p:spPr>
        <p:txBody>
          <a:bodyPr wrap="square" rtlCol="0">
            <a:spAutoFit/>
          </a:bodyPr>
          <a:lstStyle/>
          <a:p>
            <a:r>
              <a:rPr lang="en-US" sz="1000" dirty="0" smtClean="0">
                <a:solidFill>
                  <a:schemeClr val="bg1"/>
                </a:solidFill>
              </a:rPr>
              <a:t>Employee Picture Location:</a:t>
            </a:r>
            <a:endParaRPr lang="en-US" sz="1000" dirty="0">
              <a:solidFill>
                <a:schemeClr val="bg1"/>
              </a:solidFill>
            </a:endParaRPr>
          </a:p>
        </p:txBody>
      </p:sp>
      <p:sp>
        <p:nvSpPr>
          <p:cNvPr id="19" name="TextBox 18"/>
          <p:cNvSpPr txBox="1"/>
          <p:nvPr userDrawn="1"/>
        </p:nvSpPr>
        <p:spPr>
          <a:xfrm>
            <a:off x="-2098767" y="3256401"/>
            <a:ext cx="1959429" cy="1754326"/>
          </a:xfrm>
          <a:prstGeom prst="rect">
            <a:avLst/>
          </a:prstGeom>
          <a:noFill/>
        </p:spPr>
        <p:txBody>
          <a:bodyPr wrap="square" rtlCol="0">
            <a:spAutoFit/>
          </a:bodyPr>
          <a:lstStyle/>
          <a:p>
            <a:r>
              <a:rPr lang="en-US" sz="900" b="1" dirty="0" smtClean="0">
                <a:solidFill>
                  <a:schemeClr val="bg1"/>
                </a:solidFill>
              </a:rPr>
              <a:t>Name Line:</a:t>
            </a:r>
          </a:p>
          <a:p>
            <a:r>
              <a:rPr lang="en-US" sz="900" baseline="0" dirty="0" smtClean="0">
                <a:solidFill>
                  <a:schemeClr val="bg1"/>
                </a:solidFill>
              </a:rPr>
              <a:t>   </a:t>
            </a:r>
            <a:r>
              <a:rPr lang="en-US" sz="900" dirty="0" smtClean="0">
                <a:solidFill>
                  <a:schemeClr val="bg1"/>
                </a:solidFill>
              </a:rPr>
              <a:t>Verdana Bold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Title, Department Line:</a:t>
            </a:r>
            <a:br>
              <a:rPr lang="en-US" sz="900" b="1" dirty="0" smtClean="0">
                <a:solidFill>
                  <a:schemeClr val="bg1"/>
                </a:solidFill>
              </a:rPr>
            </a:br>
            <a:r>
              <a:rPr lang="en-US" sz="900" dirty="0" smtClean="0">
                <a:solidFill>
                  <a:schemeClr val="bg1"/>
                </a:solidFill>
              </a:rPr>
              <a:t>   Verdana Italics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Phone</a:t>
            </a:r>
            <a:r>
              <a:rPr lang="en-US" sz="900" b="1" baseline="0" dirty="0" smtClean="0">
                <a:solidFill>
                  <a:schemeClr val="bg1"/>
                </a:solidFill>
              </a:rPr>
              <a:t> Number Line:</a:t>
            </a:r>
            <a:r>
              <a:rPr lang="en-US" sz="900" baseline="0" dirty="0" smtClean="0">
                <a:solidFill>
                  <a:schemeClr val="bg1"/>
                </a:solidFill>
              </a:rPr>
              <a:t/>
            </a:r>
            <a:br>
              <a:rPr lang="en-US" sz="900"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a:r>
            <a:br>
              <a:rPr lang="en-US" sz="900" baseline="0" dirty="0" smtClean="0">
                <a:solidFill>
                  <a:schemeClr val="bg1"/>
                </a:solidFill>
              </a:rPr>
            </a:br>
            <a:r>
              <a:rPr lang="en-US" sz="900" b="1" baseline="0" dirty="0" smtClean="0">
                <a:solidFill>
                  <a:schemeClr val="bg1"/>
                </a:solidFill>
              </a:rPr>
              <a:t>Email Address: </a:t>
            </a:r>
            <a:br>
              <a:rPr lang="en-US" sz="900" b="1"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“G” Blue 0,65,101</a:t>
            </a:r>
            <a:endParaRPr lang="en-US" sz="900" dirty="0">
              <a:solidFill>
                <a:schemeClr val="bg1"/>
              </a:solidFill>
            </a:endParaRPr>
          </a:p>
        </p:txBody>
      </p:sp>
      <p:sp>
        <p:nvSpPr>
          <p:cNvPr id="20" name="Picture Placeholder 4"/>
          <p:cNvSpPr>
            <a:spLocks noGrp="1"/>
          </p:cNvSpPr>
          <p:nvPr>
            <p:ph type="pic" sz="quarter" idx="11" hasCustomPrompt="1"/>
          </p:nvPr>
        </p:nvSpPr>
        <p:spPr>
          <a:xfrm>
            <a:off x="1432560" y="22326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1" name="Picture Placeholder 4"/>
          <p:cNvSpPr>
            <a:spLocks noGrp="1"/>
          </p:cNvSpPr>
          <p:nvPr>
            <p:ph type="pic" sz="quarter" idx="12" hasCustomPrompt="1"/>
          </p:nvPr>
        </p:nvSpPr>
        <p:spPr>
          <a:xfrm>
            <a:off x="4023360" y="22326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5" name="Picture Placeholder 4"/>
          <p:cNvSpPr>
            <a:spLocks noGrp="1"/>
          </p:cNvSpPr>
          <p:nvPr>
            <p:ph type="pic" sz="quarter" idx="13" hasCustomPrompt="1"/>
          </p:nvPr>
        </p:nvSpPr>
        <p:spPr>
          <a:xfrm>
            <a:off x="6614160" y="22326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6" name="Text Placeholder 13"/>
          <p:cNvSpPr>
            <a:spLocks noGrp="1"/>
          </p:cNvSpPr>
          <p:nvPr>
            <p:ph type="body" sz="quarter" idx="14" hasCustomPrompt="1"/>
          </p:nvPr>
        </p:nvSpPr>
        <p:spPr>
          <a:xfrm>
            <a:off x="3429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27" name="Text Placeholder 13"/>
          <p:cNvSpPr>
            <a:spLocks noGrp="1"/>
          </p:cNvSpPr>
          <p:nvPr>
            <p:ph type="body" sz="quarter" idx="15" hasCustomPrompt="1"/>
          </p:nvPr>
        </p:nvSpPr>
        <p:spPr>
          <a:xfrm>
            <a:off x="8382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28" name="Text Placeholder 13"/>
          <p:cNvSpPr>
            <a:spLocks noGrp="1"/>
          </p:cNvSpPr>
          <p:nvPr>
            <p:ph type="body" sz="quarter" idx="16" hasCustomPrompt="1"/>
          </p:nvPr>
        </p:nvSpPr>
        <p:spPr>
          <a:xfrm>
            <a:off x="60198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34"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4601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American Fla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2135231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13" name="Rectangle 2"/>
          <p:cNvSpPr>
            <a:spLocks noChangeArrowheads="1"/>
          </p:cNvSpPr>
          <p:nvPr userDrawn="1"/>
        </p:nvSpPr>
        <p:spPr bwMode="auto">
          <a:xfrm>
            <a:off x="0" y="2743200"/>
            <a:ext cx="9144000" cy="152400"/>
          </a:xfrm>
          <a:prstGeom prst="rect">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4" name="Slide Number Placeholder 3"/>
          <p:cNvSpPr>
            <a:spLocks noGrp="1"/>
          </p:cNvSpPr>
          <p:nvPr>
            <p:ph type="sldNum" sz="quarter" idx="4"/>
          </p:nvPr>
        </p:nvSpPr>
        <p:spPr>
          <a:xfrm>
            <a:off x="685800" y="6477000"/>
            <a:ext cx="4572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F1C7021-47ED-40A2-A6F4-109D57A38FDF}" type="slidenum">
              <a:rPr lang="en-US" altLang="en-US" sz="900" smtClean="0">
                <a:solidFill>
                  <a:srgbClr val="005581"/>
                </a:solidFill>
                <a:latin typeface="Verdana" panose="020B0604030504040204" pitchFamily="34" charset="0"/>
              </a:rPr>
              <a:pPr/>
              <a:t>‹#›</a:t>
            </a:fld>
            <a:endParaRPr lang="en-US" altLang="en-US" sz="900" dirty="0"/>
          </a:p>
        </p:txBody>
      </p:sp>
      <p:sp>
        <p:nvSpPr>
          <p:cNvPr id="20" name="Rectangle 1"/>
          <p:cNvSpPr>
            <a:spLocks noChangeArrowheads="1"/>
          </p:cNvSpPr>
          <p:nvPr userDrawn="1"/>
        </p:nvSpPr>
        <p:spPr bwMode="auto">
          <a:xfrm>
            <a:off x="0" y="2895600"/>
            <a:ext cx="9144000" cy="3505200"/>
          </a:xfrm>
          <a:prstGeom prst="rect">
            <a:avLst/>
          </a:prstGeom>
          <a:solidFill>
            <a:srgbClr val="0082B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1" name="Oval 3"/>
          <p:cNvSpPr>
            <a:spLocks noChangeArrowheads="1"/>
          </p:cNvSpPr>
          <p:nvPr userDrawn="1"/>
        </p:nvSpPr>
        <p:spPr bwMode="auto">
          <a:xfrm>
            <a:off x="533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6" name="Oval 3"/>
          <p:cNvSpPr>
            <a:spLocks noChangeArrowheads="1"/>
          </p:cNvSpPr>
          <p:nvPr userDrawn="1"/>
        </p:nvSpPr>
        <p:spPr bwMode="auto">
          <a:xfrm>
            <a:off x="2819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31" name="Oval 3"/>
          <p:cNvSpPr>
            <a:spLocks noChangeArrowheads="1"/>
          </p:cNvSpPr>
          <p:nvPr userDrawn="1"/>
        </p:nvSpPr>
        <p:spPr bwMode="auto">
          <a:xfrm>
            <a:off x="5105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32" name="Oval 3"/>
          <p:cNvSpPr>
            <a:spLocks noChangeArrowheads="1"/>
          </p:cNvSpPr>
          <p:nvPr userDrawn="1"/>
        </p:nvSpPr>
        <p:spPr bwMode="auto">
          <a:xfrm>
            <a:off x="7391400" y="2209800"/>
            <a:ext cx="1219200" cy="1219200"/>
          </a:xfrm>
          <a:prstGeom prst="ellipse">
            <a:avLst/>
          </a:prstGeom>
          <a:solidFill>
            <a:srgbClr val="66BC2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9" name="TextBox 18"/>
          <p:cNvSpPr txBox="1"/>
          <p:nvPr userDrawn="1"/>
        </p:nvSpPr>
        <p:spPr>
          <a:xfrm>
            <a:off x="-2098767" y="2696289"/>
            <a:ext cx="1959429" cy="246221"/>
          </a:xfrm>
          <a:prstGeom prst="rect">
            <a:avLst/>
          </a:prstGeom>
          <a:noFill/>
        </p:spPr>
        <p:txBody>
          <a:bodyPr wrap="square" rtlCol="0">
            <a:spAutoFit/>
          </a:bodyPr>
          <a:lstStyle/>
          <a:p>
            <a:r>
              <a:rPr lang="en-US" sz="1000" dirty="0" smtClean="0">
                <a:solidFill>
                  <a:schemeClr val="bg1"/>
                </a:solidFill>
              </a:rPr>
              <a:t>Employee Picture Location:</a:t>
            </a:r>
            <a:endParaRPr lang="en-US" sz="1000" dirty="0">
              <a:solidFill>
                <a:schemeClr val="bg1"/>
              </a:solidFill>
            </a:endParaRPr>
          </a:p>
        </p:txBody>
      </p:sp>
      <p:sp>
        <p:nvSpPr>
          <p:cNvPr id="22" name="TextBox 21"/>
          <p:cNvSpPr txBox="1"/>
          <p:nvPr userDrawn="1"/>
        </p:nvSpPr>
        <p:spPr>
          <a:xfrm>
            <a:off x="-2098767" y="3256401"/>
            <a:ext cx="1959429" cy="1754326"/>
          </a:xfrm>
          <a:prstGeom prst="rect">
            <a:avLst/>
          </a:prstGeom>
          <a:noFill/>
        </p:spPr>
        <p:txBody>
          <a:bodyPr wrap="square" rtlCol="0">
            <a:spAutoFit/>
          </a:bodyPr>
          <a:lstStyle/>
          <a:p>
            <a:r>
              <a:rPr lang="en-US" sz="900" b="1" dirty="0" smtClean="0">
                <a:solidFill>
                  <a:schemeClr val="bg1"/>
                </a:solidFill>
              </a:rPr>
              <a:t>Name,</a:t>
            </a:r>
            <a:r>
              <a:rPr lang="en-US" sz="900" b="1" baseline="0" dirty="0" smtClean="0">
                <a:solidFill>
                  <a:schemeClr val="bg1"/>
                </a:solidFill>
              </a:rPr>
              <a:t> Designation Line</a:t>
            </a:r>
            <a:r>
              <a:rPr lang="en-US" sz="900" b="1" dirty="0" smtClean="0">
                <a:solidFill>
                  <a:schemeClr val="bg1"/>
                </a:solidFill>
              </a:rPr>
              <a:t>:</a:t>
            </a:r>
          </a:p>
          <a:p>
            <a:r>
              <a:rPr lang="en-US" sz="900" baseline="0" dirty="0" smtClean="0">
                <a:solidFill>
                  <a:schemeClr val="bg1"/>
                </a:solidFill>
              </a:rPr>
              <a:t>   </a:t>
            </a:r>
            <a:r>
              <a:rPr lang="en-US" sz="900" dirty="0" smtClean="0">
                <a:solidFill>
                  <a:schemeClr val="bg1"/>
                </a:solidFill>
              </a:rPr>
              <a:t>Verdana Bold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Title, Department Line:</a:t>
            </a:r>
            <a:br>
              <a:rPr lang="en-US" sz="900" b="1" dirty="0" smtClean="0">
                <a:solidFill>
                  <a:schemeClr val="bg1"/>
                </a:solidFill>
              </a:rPr>
            </a:br>
            <a:r>
              <a:rPr lang="en-US" sz="900" dirty="0" smtClean="0">
                <a:solidFill>
                  <a:schemeClr val="bg1"/>
                </a:solidFill>
              </a:rPr>
              <a:t>   Verdana Italics 12pt Font</a:t>
            </a:r>
            <a:br>
              <a:rPr lang="en-US" sz="900" dirty="0" smtClean="0">
                <a:solidFill>
                  <a:schemeClr val="bg1"/>
                </a:solidFill>
              </a:rPr>
            </a:br>
            <a:r>
              <a:rPr lang="en-US" sz="900" dirty="0" smtClean="0">
                <a:solidFill>
                  <a:schemeClr val="bg1"/>
                </a:solidFill>
              </a:rPr>
              <a:t/>
            </a:r>
            <a:br>
              <a:rPr lang="en-US" sz="900" dirty="0" smtClean="0">
                <a:solidFill>
                  <a:schemeClr val="bg1"/>
                </a:solidFill>
              </a:rPr>
            </a:br>
            <a:r>
              <a:rPr lang="en-US" sz="900" b="1" dirty="0" smtClean="0">
                <a:solidFill>
                  <a:schemeClr val="bg1"/>
                </a:solidFill>
              </a:rPr>
              <a:t>Phone</a:t>
            </a:r>
            <a:r>
              <a:rPr lang="en-US" sz="900" b="1" baseline="0" dirty="0" smtClean="0">
                <a:solidFill>
                  <a:schemeClr val="bg1"/>
                </a:solidFill>
              </a:rPr>
              <a:t> Number Line:</a:t>
            </a:r>
            <a:r>
              <a:rPr lang="en-US" sz="900" baseline="0" dirty="0" smtClean="0">
                <a:solidFill>
                  <a:schemeClr val="bg1"/>
                </a:solidFill>
              </a:rPr>
              <a:t/>
            </a:r>
            <a:br>
              <a:rPr lang="en-US" sz="900"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a:r>
            <a:br>
              <a:rPr lang="en-US" sz="900" baseline="0" dirty="0" smtClean="0">
                <a:solidFill>
                  <a:schemeClr val="bg1"/>
                </a:solidFill>
              </a:rPr>
            </a:br>
            <a:r>
              <a:rPr lang="en-US" sz="900" b="1" baseline="0" dirty="0" smtClean="0">
                <a:solidFill>
                  <a:schemeClr val="bg1"/>
                </a:solidFill>
              </a:rPr>
              <a:t>Email Address: </a:t>
            </a:r>
            <a:br>
              <a:rPr lang="en-US" sz="900" b="1" baseline="0" dirty="0" smtClean="0">
                <a:solidFill>
                  <a:schemeClr val="bg1"/>
                </a:solidFill>
              </a:rPr>
            </a:br>
            <a:r>
              <a:rPr lang="en-US" sz="900" baseline="0" dirty="0" smtClean="0">
                <a:solidFill>
                  <a:schemeClr val="bg1"/>
                </a:solidFill>
              </a:rPr>
              <a:t>   Verdana 12pt Font</a:t>
            </a:r>
            <a:br>
              <a:rPr lang="en-US" sz="900" baseline="0" dirty="0" smtClean="0">
                <a:solidFill>
                  <a:schemeClr val="bg1"/>
                </a:solidFill>
              </a:rPr>
            </a:br>
            <a:r>
              <a:rPr lang="en-US" sz="900" baseline="0" dirty="0" smtClean="0">
                <a:solidFill>
                  <a:schemeClr val="bg1"/>
                </a:solidFill>
              </a:rPr>
              <a:t>   “G” Blue 0,65,101</a:t>
            </a:r>
            <a:endParaRPr lang="en-US" sz="900" dirty="0">
              <a:solidFill>
                <a:schemeClr val="bg1"/>
              </a:solidFill>
            </a:endParaRPr>
          </a:p>
        </p:txBody>
      </p:sp>
      <p:sp>
        <p:nvSpPr>
          <p:cNvPr id="27" name="Picture Placeholder 4"/>
          <p:cNvSpPr>
            <a:spLocks noGrp="1"/>
          </p:cNvSpPr>
          <p:nvPr>
            <p:ph type="pic" sz="quarter" idx="11" hasCustomPrompt="1"/>
          </p:nvPr>
        </p:nvSpPr>
        <p:spPr>
          <a:xfrm>
            <a:off x="594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8" name="Picture Placeholder 4"/>
          <p:cNvSpPr>
            <a:spLocks noGrp="1"/>
          </p:cNvSpPr>
          <p:nvPr>
            <p:ph type="pic" sz="quarter" idx="12" hasCustomPrompt="1"/>
          </p:nvPr>
        </p:nvSpPr>
        <p:spPr>
          <a:xfrm>
            <a:off x="2880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29" name="Picture Placeholder 4"/>
          <p:cNvSpPr>
            <a:spLocks noGrp="1"/>
          </p:cNvSpPr>
          <p:nvPr>
            <p:ph type="pic" sz="quarter" idx="13" hasCustomPrompt="1"/>
          </p:nvPr>
        </p:nvSpPr>
        <p:spPr>
          <a:xfrm>
            <a:off x="5166360" y="2270760"/>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30" name="Picture Placeholder 4"/>
          <p:cNvSpPr>
            <a:spLocks noGrp="1"/>
          </p:cNvSpPr>
          <p:nvPr>
            <p:ph type="pic" sz="quarter" idx="14" hasCustomPrompt="1"/>
          </p:nvPr>
        </p:nvSpPr>
        <p:spPr>
          <a:xfrm>
            <a:off x="7452360" y="2268583"/>
            <a:ext cx="1097280" cy="1097280"/>
          </a:xfrm>
          <a:prstGeom prst="rect">
            <a:avLst/>
          </a:prstGeom>
        </p:spPr>
        <p:txBody>
          <a:bodyPr anchor="ctr">
            <a:normAutofit/>
          </a:bodyPr>
          <a:lstStyle>
            <a:lvl1pPr marL="0" indent="0" algn="ctr">
              <a:buNone/>
              <a:defRPr sz="1400" b="0">
                <a:solidFill>
                  <a:schemeClr val="bg1"/>
                </a:solidFill>
              </a:defRPr>
            </a:lvl1pPr>
          </a:lstStyle>
          <a:p>
            <a:r>
              <a:rPr lang="en-US" dirty="0" smtClean="0"/>
              <a:t>Choose Employee Picture</a:t>
            </a:r>
            <a:endParaRPr lang="en-US" dirty="0"/>
          </a:p>
        </p:txBody>
      </p:sp>
      <p:sp>
        <p:nvSpPr>
          <p:cNvPr id="39" name="Text Placeholder 13"/>
          <p:cNvSpPr>
            <a:spLocks noGrp="1"/>
          </p:cNvSpPr>
          <p:nvPr>
            <p:ph type="body" sz="quarter" idx="15" hasCustomPrompt="1"/>
          </p:nvPr>
        </p:nvSpPr>
        <p:spPr>
          <a:xfrm>
            <a:off x="2286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41" name="Text Placeholder 13"/>
          <p:cNvSpPr>
            <a:spLocks noGrp="1"/>
          </p:cNvSpPr>
          <p:nvPr>
            <p:ph type="body" sz="quarter" idx="16" hasCustomPrompt="1"/>
          </p:nvPr>
        </p:nvSpPr>
        <p:spPr>
          <a:xfrm>
            <a:off x="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42" name="Text Placeholder 13"/>
          <p:cNvSpPr>
            <a:spLocks noGrp="1"/>
          </p:cNvSpPr>
          <p:nvPr>
            <p:ph type="body" sz="quarter" idx="17" hasCustomPrompt="1"/>
          </p:nvPr>
        </p:nvSpPr>
        <p:spPr>
          <a:xfrm>
            <a:off x="6858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43" name="Text Placeholder 13"/>
          <p:cNvSpPr>
            <a:spLocks noGrp="1"/>
          </p:cNvSpPr>
          <p:nvPr>
            <p:ph type="body" sz="quarter" idx="18" hasCustomPrompt="1"/>
          </p:nvPr>
        </p:nvSpPr>
        <p:spPr>
          <a:xfrm>
            <a:off x="4572000" y="3717512"/>
            <a:ext cx="2286000" cy="832104"/>
          </a:xfrm>
          <a:prstGeom prst="rect">
            <a:avLst/>
          </a:prstGeom>
        </p:spPr>
        <p:txBody>
          <a:bodyPr>
            <a:normAutofit/>
          </a:bodyPr>
          <a:lstStyle>
            <a:lvl1pPr marL="0" indent="0" algn="ctr">
              <a:spcBef>
                <a:spcPts val="0"/>
              </a:spcBef>
              <a:buNone/>
              <a:defRPr sz="1200" b="0" baseline="0">
                <a:solidFill>
                  <a:schemeClr val="bg1"/>
                </a:solidFill>
              </a:defRPr>
            </a:lvl1pPr>
          </a:lstStyle>
          <a:p>
            <a:pPr lvl="0"/>
            <a:r>
              <a:rPr lang="en-US" dirty="0" smtClean="0"/>
              <a:t>First Last, Designation</a:t>
            </a:r>
          </a:p>
          <a:p>
            <a:pPr lvl="0"/>
            <a:r>
              <a:rPr lang="en-US" dirty="0" smtClean="0"/>
              <a:t>Title, Department</a:t>
            </a:r>
          </a:p>
          <a:p>
            <a:pPr lvl="0"/>
            <a:r>
              <a:rPr lang="en-US" dirty="0" smtClean="0"/>
              <a:t>Phone Number</a:t>
            </a:r>
          </a:p>
          <a:p>
            <a:pPr lvl="0"/>
            <a:r>
              <a:rPr lang="en-US" dirty="0" smtClean="0"/>
              <a:t>email.address@gbq.com</a:t>
            </a:r>
          </a:p>
        </p:txBody>
      </p:sp>
      <p:sp>
        <p:nvSpPr>
          <p:cNvPr id="44"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33494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730" y="1606610"/>
            <a:ext cx="8229600" cy="4570354"/>
          </a:xfrm>
          <a:prstGeom prst="rect">
            <a:avLst/>
          </a:prstGeom>
        </p:spPr>
        <p:txBody>
          <a:bodyPr/>
          <a:lstStyle>
            <a:lvl1pPr>
              <a:defRPr sz="1400" b="0"/>
            </a:lvl1pPr>
          </a:lstStyle>
          <a:p>
            <a:pPr lvl="0"/>
            <a:r>
              <a:rPr lang="en-US" dirty="0" smtClean="0"/>
              <a:t>Edit Master text styles</a:t>
            </a:r>
          </a:p>
        </p:txBody>
      </p:sp>
      <p:sp>
        <p:nvSpPr>
          <p:cNvPr id="6" name="Slide Number Placeholder 5"/>
          <p:cNvSpPr>
            <a:spLocks noGrp="1"/>
          </p:cNvSpPr>
          <p:nvPr>
            <p:ph type="sldNum" sz="quarter" idx="12"/>
          </p:nvPr>
        </p:nvSpPr>
        <p:spPr/>
        <p:txBody>
          <a:bodyPr/>
          <a:lstStyle/>
          <a:p>
            <a:fld id="{B71DA92F-EF21-444B-B1E2-DF7A8A57101B}" type="slidenum">
              <a:rPr lang="en-US" smtClean="0"/>
              <a:t>‹#›</a:t>
            </a:fld>
            <a:endParaRPr lang="en-US" dirty="0"/>
          </a:p>
        </p:txBody>
      </p:sp>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35095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BQ By The Numbe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6" name="Picture Placeholder 5"/>
          <p:cNvSpPr>
            <a:spLocks noGrp="1"/>
          </p:cNvSpPr>
          <p:nvPr>
            <p:ph type="pic" sz="quarter" idx="11" hasCustomPrompt="1"/>
          </p:nvPr>
        </p:nvSpPr>
        <p:spPr>
          <a:xfrm>
            <a:off x="461917" y="1606682"/>
            <a:ext cx="8229600" cy="4563382"/>
          </a:xfrm>
          <a:prstGeom prst="rect">
            <a:avLst/>
          </a:prstGeom>
        </p:spPr>
        <p:txBody>
          <a:bodyPr anchor="ctr"/>
          <a:lstStyle>
            <a:lvl1pPr marL="0" indent="0" algn="ctr">
              <a:buNone/>
              <a:defRPr/>
            </a:lvl1pPr>
          </a:lstStyle>
          <a:p>
            <a:r>
              <a:rPr lang="en-US" dirty="0" smtClean="0"/>
              <a:t>Picture Goes Here</a:t>
            </a:r>
            <a:endParaRPr lang="en-US" dirty="0"/>
          </a:p>
        </p:txBody>
      </p:sp>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37478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ernate Layout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79463"/>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274074" y="1611313"/>
            <a:ext cx="5160962" cy="4686937"/>
          </a:xfrm>
          <a:prstGeom prst="rect">
            <a:avLst/>
          </a:prstGeom>
        </p:spPr>
        <p:txBody>
          <a:bodyPr/>
          <a:lstStyle>
            <a:lvl1pPr>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15284"/>
          <a:stretch/>
        </p:blipFill>
        <p:spPr>
          <a:xfrm>
            <a:off x="0" y="1003610"/>
            <a:ext cx="9144000" cy="5854390"/>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55814" y="6515535"/>
            <a:ext cx="628650" cy="353616"/>
          </a:xfrm>
          <a:prstGeom prst="rect">
            <a:avLst/>
          </a:prstGeom>
        </p:spPr>
      </p:pic>
    </p:spTree>
    <p:extLst>
      <p:ext uri="{BB962C8B-B14F-4D97-AF65-F5344CB8AC3E}">
        <p14:creationId xmlns:p14="http://schemas.microsoft.com/office/powerpoint/2010/main" val="96375926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Layout 3">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5038"/>
            <a:ext cx="91440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5747948" y="1324450"/>
            <a:ext cx="2619438" cy="4686937"/>
          </a:xfrm>
          <a:prstGeom prst="rect">
            <a:avLst/>
          </a:prstGeom>
        </p:spPr>
        <p:txBody>
          <a:bodyPr/>
          <a:lstStyle>
            <a:lvl1pPr marL="0" indent="0">
              <a:buNone/>
              <a:defRPr sz="1400" b="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9"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7595012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e Layout 4">
    <p:spTree>
      <p:nvGrpSpPr>
        <p:cNvPr id="1" name=""/>
        <p:cNvGrpSpPr/>
        <p:nvPr/>
      </p:nvGrpSpPr>
      <p:grpSpPr>
        <a:xfrm>
          <a:off x="0" y="0"/>
          <a:ext cx="0" cy="0"/>
          <a:chOff x="0" y="0"/>
          <a:chExt cx="0" cy="0"/>
        </a:xfrm>
      </p:grpSpPr>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9113"/>
            <a:ext cx="9144000"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5498926" y="1324450"/>
            <a:ext cx="2830882" cy="4686937"/>
          </a:xfrm>
          <a:prstGeom prst="rect">
            <a:avLst/>
          </a:prstGeom>
        </p:spPr>
        <p:txBody>
          <a:bodyPr/>
          <a:lstStyle>
            <a:lvl1pPr marL="0" indent="0">
              <a:buNone/>
              <a:defRPr sz="1400" b="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294266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ernate Layout 5">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14" name="Rectangle 13"/>
          <p:cNvSpPr/>
          <p:nvPr userDrawn="1"/>
        </p:nvSpPr>
        <p:spPr bwMode="auto">
          <a:xfrm>
            <a:off x="0" y="4000500"/>
            <a:ext cx="9144000" cy="2400300"/>
          </a:xfrm>
          <a:prstGeom prst="rect">
            <a:avLst/>
          </a:prstGeom>
          <a:solidFill>
            <a:srgbClr val="D2E6ED"/>
          </a:solidFill>
          <a:ln w="9525" cap="flat" cmpd="sng" algn="ctr">
            <a:noFill/>
            <a:prstDash val="solid"/>
            <a:round/>
            <a:headEnd type="none" w="med" len="med"/>
            <a:tailEnd type="none" w="med" len="med"/>
          </a:ln>
          <a:effectLst/>
        </p:spPr>
        <p:txBody>
          <a:bodyPr/>
          <a:lstStyle/>
          <a:p>
            <a:pPr>
              <a:defRPr/>
            </a:pPr>
            <a:endParaRPr lang="en-US" dirty="0">
              <a:solidFill>
                <a:srgbClr val="004165"/>
              </a:solidFill>
              <a:latin typeface="Arial" charset="0"/>
            </a:endParaRPr>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612775" y="4243389"/>
            <a:ext cx="2057273" cy="1898332"/>
          </a:xfrm>
          <a:prstGeom prst="rect">
            <a:avLst/>
          </a:prstGeom>
        </p:spPr>
        <p:txBody>
          <a:bodyPr/>
          <a:lstStyle>
            <a:lvl1pPr marL="0" indent="0">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7" name="Text Placeholder 7"/>
          <p:cNvSpPr>
            <a:spLocks noGrp="1"/>
          </p:cNvSpPr>
          <p:nvPr>
            <p:ph type="body" sz="quarter" idx="12"/>
          </p:nvPr>
        </p:nvSpPr>
        <p:spPr>
          <a:xfrm>
            <a:off x="2973324" y="4259104"/>
            <a:ext cx="5867400" cy="1898332"/>
          </a:xfrm>
          <a:prstGeom prst="rect">
            <a:avLst/>
          </a:prstGeom>
        </p:spPr>
        <p:txBody>
          <a:bodyPr numCol="2"/>
          <a:lstStyle>
            <a:lvl1pPr marL="0" indent="0">
              <a:buNone/>
              <a:defRPr sz="12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9"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386566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lternate Layout 5">
    <p:spTree>
      <p:nvGrpSpPr>
        <p:cNvPr id="1" name=""/>
        <p:cNvGrpSpPr/>
        <p:nvPr/>
      </p:nvGrpSpPr>
      <p:grpSpPr>
        <a:xfrm>
          <a:off x="0" y="0"/>
          <a:ext cx="0" cy="0"/>
          <a:chOff x="0" y="0"/>
          <a:chExt cx="0" cy="0"/>
        </a:xfrm>
      </p:grpSpPr>
      <p:pic>
        <p:nvPicPr>
          <p:cNvPr id="13"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414" b="41410"/>
          <a:stretch/>
        </p:blipFill>
        <p:spPr bwMode="auto">
          <a:xfrm>
            <a:off x="0" y="152400"/>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14" name="Rectangle 13"/>
          <p:cNvSpPr/>
          <p:nvPr userDrawn="1"/>
        </p:nvSpPr>
        <p:spPr bwMode="auto">
          <a:xfrm>
            <a:off x="0" y="4000500"/>
            <a:ext cx="9144000" cy="2400300"/>
          </a:xfrm>
          <a:prstGeom prst="rect">
            <a:avLst/>
          </a:prstGeom>
          <a:solidFill>
            <a:srgbClr val="D2E6ED"/>
          </a:solidFill>
          <a:ln w="9525" cap="flat" cmpd="sng" algn="ctr">
            <a:noFill/>
            <a:prstDash val="solid"/>
            <a:round/>
            <a:headEnd type="none" w="med" len="med"/>
            <a:tailEnd type="none" w="med" len="med"/>
          </a:ln>
          <a:effectLst/>
        </p:spPr>
        <p:txBody>
          <a:bodyPr/>
          <a:lstStyle/>
          <a:p>
            <a:pPr>
              <a:defRPr/>
            </a:pPr>
            <a:endParaRPr lang="en-US" dirty="0">
              <a:solidFill>
                <a:srgbClr val="004165"/>
              </a:solidFill>
              <a:latin typeface="Arial" charset="0"/>
            </a:endParaRPr>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612775" y="4243389"/>
            <a:ext cx="2057273" cy="1898332"/>
          </a:xfrm>
          <a:prstGeom prst="rect">
            <a:avLst/>
          </a:prstGeom>
        </p:spPr>
        <p:txBody>
          <a:bodyPr/>
          <a:lstStyle>
            <a:lvl1pPr marL="0" indent="0">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7" name="Text Placeholder 7"/>
          <p:cNvSpPr>
            <a:spLocks noGrp="1"/>
          </p:cNvSpPr>
          <p:nvPr>
            <p:ph type="body" sz="quarter" idx="12"/>
          </p:nvPr>
        </p:nvSpPr>
        <p:spPr>
          <a:xfrm>
            <a:off x="2973324" y="4259104"/>
            <a:ext cx="5867400" cy="1898332"/>
          </a:xfrm>
          <a:prstGeom prst="rect">
            <a:avLst/>
          </a:prstGeom>
        </p:spPr>
        <p:txBody>
          <a:bodyPr numCol="2"/>
          <a:lstStyle>
            <a:lvl1pPr marL="0" indent="0">
              <a:buNone/>
              <a:defRPr sz="12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9"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8271787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ernate Layout 6">
    <p:spTree>
      <p:nvGrpSpPr>
        <p:cNvPr id="1" name=""/>
        <p:cNvGrpSpPr/>
        <p:nvPr/>
      </p:nvGrpSpPr>
      <p:grpSpPr>
        <a:xfrm>
          <a:off x="0" y="0"/>
          <a:ext cx="0" cy="0"/>
          <a:chOff x="0" y="0"/>
          <a:chExt cx="0" cy="0"/>
        </a:xfrm>
      </p:grpSpPr>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4714"/>
            <a:ext cx="91440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14" name="Rectangle 13"/>
          <p:cNvSpPr/>
          <p:nvPr userDrawn="1"/>
        </p:nvSpPr>
        <p:spPr bwMode="auto">
          <a:xfrm>
            <a:off x="0" y="4000500"/>
            <a:ext cx="9144000" cy="2400300"/>
          </a:xfrm>
          <a:prstGeom prst="rect">
            <a:avLst/>
          </a:prstGeom>
          <a:solidFill>
            <a:srgbClr val="D2E6ED"/>
          </a:solidFill>
          <a:ln w="9525" cap="flat" cmpd="sng" algn="ctr">
            <a:noFill/>
            <a:prstDash val="solid"/>
            <a:round/>
            <a:headEnd type="none" w="med" len="med"/>
            <a:tailEnd type="none" w="med" len="med"/>
          </a:ln>
          <a:effectLst/>
        </p:spPr>
        <p:txBody>
          <a:bodyPr/>
          <a:lstStyle/>
          <a:p>
            <a:pPr>
              <a:defRPr/>
            </a:pPr>
            <a:endParaRPr lang="en-US" dirty="0">
              <a:solidFill>
                <a:srgbClr val="004165"/>
              </a:solidFill>
              <a:latin typeface="Arial" charset="0"/>
            </a:endParaRPr>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612775" y="4243389"/>
            <a:ext cx="2057273" cy="1898332"/>
          </a:xfrm>
          <a:prstGeom prst="rect">
            <a:avLst/>
          </a:prstGeom>
        </p:spPr>
        <p:txBody>
          <a:bodyPr/>
          <a:lstStyle>
            <a:lvl1pPr marL="0" indent="0">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7" name="Text Placeholder 7"/>
          <p:cNvSpPr>
            <a:spLocks noGrp="1"/>
          </p:cNvSpPr>
          <p:nvPr>
            <p:ph type="body" sz="quarter" idx="12"/>
          </p:nvPr>
        </p:nvSpPr>
        <p:spPr>
          <a:xfrm>
            <a:off x="2973324" y="4259104"/>
            <a:ext cx="5867400" cy="1898332"/>
          </a:xfrm>
          <a:prstGeom prst="rect">
            <a:avLst/>
          </a:prstGeom>
        </p:spPr>
        <p:txBody>
          <a:bodyPr numCol="2"/>
          <a:lstStyle>
            <a:lvl1pPr marL="0" indent="0">
              <a:buNone/>
              <a:defRPr sz="12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0"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288876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lternate Layout 6">
    <p:spTree>
      <p:nvGrpSpPr>
        <p:cNvPr id="1" name=""/>
        <p:cNvGrpSpPr/>
        <p:nvPr/>
      </p:nvGrpSpPr>
      <p:grpSpPr>
        <a:xfrm>
          <a:off x="0" y="0"/>
          <a:ext cx="0" cy="0"/>
          <a:chOff x="0" y="0"/>
          <a:chExt cx="0" cy="0"/>
        </a:xfrm>
      </p:grpSpPr>
      <p:pic>
        <p:nvPicPr>
          <p:cNvPr id="9"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835"/>
          <a:stretch/>
        </p:blipFill>
        <p:spPr bwMode="auto">
          <a:xfrm>
            <a:off x="1" y="19050"/>
            <a:ext cx="9144000" cy="551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14" name="Rectangle 13"/>
          <p:cNvSpPr/>
          <p:nvPr userDrawn="1"/>
        </p:nvSpPr>
        <p:spPr bwMode="auto">
          <a:xfrm>
            <a:off x="0" y="4000500"/>
            <a:ext cx="9144000" cy="2400300"/>
          </a:xfrm>
          <a:prstGeom prst="rect">
            <a:avLst/>
          </a:prstGeom>
          <a:solidFill>
            <a:srgbClr val="D2E6ED"/>
          </a:solidFill>
          <a:ln w="9525" cap="flat" cmpd="sng" algn="ctr">
            <a:noFill/>
            <a:prstDash val="solid"/>
            <a:round/>
            <a:headEnd type="none" w="med" len="med"/>
            <a:tailEnd type="none" w="med" len="med"/>
          </a:ln>
          <a:effectLst/>
        </p:spPr>
        <p:txBody>
          <a:bodyPr/>
          <a:lstStyle/>
          <a:p>
            <a:pPr>
              <a:defRPr/>
            </a:pPr>
            <a:endParaRPr lang="en-US" dirty="0">
              <a:solidFill>
                <a:srgbClr val="004165"/>
              </a:solidFill>
              <a:latin typeface="Arial" charset="0"/>
            </a:endParaRPr>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612775" y="4243389"/>
            <a:ext cx="2057273" cy="1898332"/>
          </a:xfrm>
          <a:prstGeom prst="rect">
            <a:avLst/>
          </a:prstGeom>
        </p:spPr>
        <p:txBody>
          <a:bodyPr/>
          <a:lstStyle>
            <a:lvl1pPr marL="0" indent="0">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7" name="Text Placeholder 7"/>
          <p:cNvSpPr>
            <a:spLocks noGrp="1"/>
          </p:cNvSpPr>
          <p:nvPr>
            <p:ph type="body" sz="quarter" idx="12"/>
          </p:nvPr>
        </p:nvSpPr>
        <p:spPr>
          <a:xfrm>
            <a:off x="2973324" y="4259104"/>
            <a:ext cx="5867400" cy="1898332"/>
          </a:xfrm>
          <a:prstGeom prst="rect">
            <a:avLst/>
          </a:prstGeom>
        </p:spPr>
        <p:txBody>
          <a:bodyPr numCol="2"/>
          <a:lstStyle>
            <a:lvl1pPr marL="0" indent="0">
              <a:buNone/>
              <a:defRPr sz="12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sp>
        <p:nvSpPr>
          <p:cNvPr id="10"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7434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 American Fla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26617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71917" y="1091406"/>
            <a:ext cx="548640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24" name="Text Placeholder 23"/>
          <p:cNvSpPr>
            <a:spLocks noGrp="1"/>
          </p:cNvSpPr>
          <p:nvPr>
            <p:ph type="body" sz="quarter" idx="11"/>
          </p:nvPr>
        </p:nvSpPr>
        <p:spPr>
          <a:xfrm rot="20220000">
            <a:off x="3306408" y="159428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5" name="Text Placeholder 23"/>
          <p:cNvSpPr>
            <a:spLocks noGrp="1"/>
          </p:cNvSpPr>
          <p:nvPr>
            <p:ph type="body" sz="quarter" idx="12"/>
          </p:nvPr>
        </p:nvSpPr>
        <p:spPr>
          <a:xfrm rot="1440000">
            <a:off x="4642960" y="157660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6" name="Text Placeholder 23"/>
          <p:cNvSpPr>
            <a:spLocks noGrp="1"/>
          </p:cNvSpPr>
          <p:nvPr>
            <p:ph type="body" sz="quarter" idx="13"/>
          </p:nvPr>
        </p:nvSpPr>
        <p:spPr>
          <a:xfrm rot="17580000">
            <a:off x="2335591" y="251753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7" name="Text Placeholder 23"/>
          <p:cNvSpPr>
            <a:spLocks noGrp="1"/>
          </p:cNvSpPr>
          <p:nvPr>
            <p:ph type="body" sz="quarter" idx="14"/>
          </p:nvPr>
        </p:nvSpPr>
        <p:spPr>
          <a:xfrm rot="4140000">
            <a:off x="5619848" y="253032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8" name="Text Placeholder 23"/>
          <p:cNvSpPr>
            <a:spLocks noGrp="1"/>
          </p:cNvSpPr>
          <p:nvPr>
            <p:ph type="body" sz="quarter" idx="15"/>
          </p:nvPr>
        </p:nvSpPr>
        <p:spPr>
          <a:xfrm rot="20220000">
            <a:off x="4656908" y="4792579"/>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9" name="Text Placeholder 23"/>
          <p:cNvSpPr>
            <a:spLocks noGrp="1"/>
          </p:cNvSpPr>
          <p:nvPr>
            <p:ph type="body" sz="quarter" idx="16"/>
          </p:nvPr>
        </p:nvSpPr>
        <p:spPr>
          <a:xfrm rot="1440000">
            <a:off x="3312433" y="477996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30" name="Text Placeholder 23"/>
          <p:cNvSpPr>
            <a:spLocks noGrp="1"/>
          </p:cNvSpPr>
          <p:nvPr>
            <p:ph type="body" sz="quarter" idx="17"/>
          </p:nvPr>
        </p:nvSpPr>
        <p:spPr>
          <a:xfrm rot="17580000">
            <a:off x="5574145" y="3856925"/>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31" name="Text Placeholder 23"/>
          <p:cNvSpPr>
            <a:spLocks noGrp="1"/>
          </p:cNvSpPr>
          <p:nvPr>
            <p:ph type="body" sz="quarter" idx="18"/>
          </p:nvPr>
        </p:nvSpPr>
        <p:spPr>
          <a:xfrm rot="4140000">
            <a:off x="2346893" y="3869714"/>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Tree>
    <p:extLst>
      <p:ext uri="{BB962C8B-B14F-4D97-AF65-F5344CB8AC3E}">
        <p14:creationId xmlns:p14="http://schemas.microsoft.com/office/powerpoint/2010/main" val="1830951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8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6410" y="1091406"/>
            <a:ext cx="5486400"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24" name="Text Placeholder 23"/>
          <p:cNvSpPr>
            <a:spLocks noGrp="1"/>
          </p:cNvSpPr>
          <p:nvPr>
            <p:ph type="body" sz="quarter" idx="11"/>
          </p:nvPr>
        </p:nvSpPr>
        <p:spPr>
          <a:xfrm rot="20220000">
            <a:off x="1800901" y="159428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5" name="Text Placeholder 23"/>
          <p:cNvSpPr>
            <a:spLocks noGrp="1"/>
          </p:cNvSpPr>
          <p:nvPr>
            <p:ph type="body" sz="quarter" idx="12"/>
          </p:nvPr>
        </p:nvSpPr>
        <p:spPr>
          <a:xfrm rot="1440000">
            <a:off x="3137453" y="157660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6" name="Text Placeholder 23"/>
          <p:cNvSpPr>
            <a:spLocks noGrp="1"/>
          </p:cNvSpPr>
          <p:nvPr>
            <p:ph type="body" sz="quarter" idx="13"/>
          </p:nvPr>
        </p:nvSpPr>
        <p:spPr>
          <a:xfrm rot="17580000">
            <a:off x="830084" y="251753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7" name="Text Placeholder 23"/>
          <p:cNvSpPr>
            <a:spLocks noGrp="1"/>
          </p:cNvSpPr>
          <p:nvPr>
            <p:ph type="body" sz="quarter" idx="14"/>
          </p:nvPr>
        </p:nvSpPr>
        <p:spPr>
          <a:xfrm rot="4140000">
            <a:off x="4114341" y="253032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8" name="Text Placeholder 23"/>
          <p:cNvSpPr>
            <a:spLocks noGrp="1"/>
          </p:cNvSpPr>
          <p:nvPr>
            <p:ph type="body" sz="quarter" idx="15"/>
          </p:nvPr>
        </p:nvSpPr>
        <p:spPr>
          <a:xfrm rot="20220000">
            <a:off x="3151401" y="4792579"/>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29" name="Text Placeholder 23"/>
          <p:cNvSpPr>
            <a:spLocks noGrp="1"/>
          </p:cNvSpPr>
          <p:nvPr>
            <p:ph type="body" sz="quarter" idx="16"/>
          </p:nvPr>
        </p:nvSpPr>
        <p:spPr>
          <a:xfrm rot="1440000">
            <a:off x="1806926" y="4779967"/>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30" name="Text Placeholder 23"/>
          <p:cNvSpPr>
            <a:spLocks noGrp="1"/>
          </p:cNvSpPr>
          <p:nvPr>
            <p:ph type="body" sz="quarter" idx="17"/>
          </p:nvPr>
        </p:nvSpPr>
        <p:spPr>
          <a:xfrm rot="17580000">
            <a:off x="4068638" y="3856925"/>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31" name="Text Placeholder 23"/>
          <p:cNvSpPr>
            <a:spLocks noGrp="1"/>
          </p:cNvSpPr>
          <p:nvPr>
            <p:ph type="body" sz="quarter" idx="18"/>
          </p:nvPr>
        </p:nvSpPr>
        <p:spPr>
          <a:xfrm rot="4140000">
            <a:off x="841386" y="3869714"/>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16"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Tree>
    <p:extLst>
      <p:ext uri="{BB962C8B-B14F-4D97-AF65-F5344CB8AC3E}">
        <p14:creationId xmlns:p14="http://schemas.microsoft.com/office/powerpoint/2010/main" val="3248385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28496" y="1164946"/>
            <a:ext cx="48307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4008438" y="511016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8" name="Text Placeholder 6"/>
          <p:cNvSpPr>
            <a:spLocks noGrp="1"/>
          </p:cNvSpPr>
          <p:nvPr>
            <p:ph type="body" sz="quarter" idx="12"/>
          </p:nvPr>
        </p:nvSpPr>
        <p:spPr>
          <a:xfrm>
            <a:off x="5297428" y="4399438"/>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9" name="Text Placeholder 6"/>
          <p:cNvSpPr>
            <a:spLocks noGrp="1"/>
          </p:cNvSpPr>
          <p:nvPr>
            <p:ph type="body" sz="quarter" idx="13"/>
          </p:nvPr>
        </p:nvSpPr>
        <p:spPr>
          <a:xfrm>
            <a:off x="2719448" y="4399438"/>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0" name="Text Placeholder 6"/>
          <p:cNvSpPr>
            <a:spLocks noGrp="1"/>
          </p:cNvSpPr>
          <p:nvPr>
            <p:ph type="body" sz="quarter" idx="14"/>
          </p:nvPr>
        </p:nvSpPr>
        <p:spPr>
          <a:xfrm>
            <a:off x="5656352" y="307327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1" name="Text Placeholder 6"/>
          <p:cNvSpPr>
            <a:spLocks noGrp="1"/>
          </p:cNvSpPr>
          <p:nvPr>
            <p:ph type="body" sz="quarter" idx="15"/>
          </p:nvPr>
        </p:nvSpPr>
        <p:spPr>
          <a:xfrm>
            <a:off x="2417496" y="307327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2" name="Text Placeholder 6"/>
          <p:cNvSpPr>
            <a:spLocks noGrp="1"/>
          </p:cNvSpPr>
          <p:nvPr>
            <p:ph type="body" sz="quarter" idx="16"/>
          </p:nvPr>
        </p:nvSpPr>
        <p:spPr>
          <a:xfrm>
            <a:off x="3220800" y="1873402"/>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3" name="Text Placeholder 6"/>
          <p:cNvSpPr>
            <a:spLocks noGrp="1"/>
          </p:cNvSpPr>
          <p:nvPr>
            <p:ph type="body" sz="quarter" idx="17"/>
          </p:nvPr>
        </p:nvSpPr>
        <p:spPr>
          <a:xfrm>
            <a:off x="4729103" y="1873402"/>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Tree>
    <p:extLst>
      <p:ext uri="{BB962C8B-B14F-4D97-AF65-F5344CB8AC3E}">
        <p14:creationId xmlns:p14="http://schemas.microsoft.com/office/powerpoint/2010/main" val="137514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7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8979" y="1164946"/>
            <a:ext cx="48307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2418921" y="511016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8" name="Text Placeholder 6"/>
          <p:cNvSpPr>
            <a:spLocks noGrp="1"/>
          </p:cNvSpPr>
          <p:nvPr>
            <p:ph type="body" sz="quarter" idx="12"/>
          </p:nvPr>
        </p:nvSpPr>
        <p:spPr>
          <a:xfrm>
            <a:off x="3707911" y="4399438"/>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9" name="Text Placeholder 6"/>
          <p:cNvSpPr>
            <a:spLocks noGrp="1"/>
          </p:cNvSpPr>
          <p:nvPr>
            <p:ph type="body" sz="quarter" idx="13"/>
          </p:nvPr>
        </p:nvSpPr>
        <p:spPr>
          <a:xfrm>
            <a:off x="1129931" y="4399438"/>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0" name="Text Placeholder 6"/>
          <p:cNvSpPr>
            <a:spLocks noGrp="1"/>
          </p:cNvSpPr>
          <p:nvPr>
            <p:ph type="body" sz="quarter" idx="14"/>
          </p:nvPr>
        </p:nvSpPr>
        <p:spPr>
          <a:xfrm>
            <a:off x="4066835" y="307327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1" name="Text Placeholder 6"/>
          <p:cNvSpPr>
            <a:spLocks noGrp="1"/>
          </p:cNvSpPr>
          <p:nvPr>
            <p:ph type="body" sz="quarter" idx="15"/>
          </p:nvPr>
        </p:nvSpPr>
        <p:spPr>
          <a:xfrm>
            <a:off x="827979" y="3073273"/>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2" name="Text Placeholder 6"/>
          <p:cNvSpPr>
            <a:spLocks noGrp="1"/>
          </p:cNvSpPr>
          <p:nvPr>
            <p:ph type="body" sz="quarter" idx="16"/>
          </p:nvPr>
        </p:nvSpPr>
        <p:spPr>
          <a:xfrm>
            <a:off x="1631283" y="1873402"/>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3" name="Text Placeholder 6"/>
          <p:cNvSpPr>
            <a:spLocks noGrp="1"/>
          </p:cNvSpPr>
          <p:nvPr>
            <p:ph type="body" sz="quarter" idx="17"/>
          </p:nvPr>
        </p:nvSpPr>
        <p:spPr>
          <a:xfrm>
            <a:off x="3139586" y="1873402"/>
            <a:ext cx="1136650" cy="803275"/>
          </a:xfrm>
          <a:prstGeom prst="rect">
            <a:avLst/>
          </a:prstGeom>
        </p:spPr>
        <p:txBody>
          <a:bodyPr anchor="ctr"/>
          <a:lstStyle>
            <a:lvl1pPr marL="0" indent="0" algn="ctr">
              <a:buNone/>
              <a:defRPr sz="1800" b="0">
                <a:solidFill>
                  <a:schemeClr val="bg1"/>
                </a:solidFill>
              </a:defRPr>
            </a:lvl1pPr>
            <a:lvl2pPr marL="0" indent="0">
              <a:buNone/>
              <a:defRPr b="0">
                <a:solidFill>
                  <a:schemeClr val="bg1"/>
                </a:solidFill>
              </a:defRPr>
            </a:lvl2pPr>
            <a:lvl3pPr marL="914400" indent="0">
              <a:buFont typeface="Arial" panose="020B0604020202020204" pitchFamily="34" charset="0"/>
              <a:buNone/>
              <a:defRPr b="0">
                <a:solidFill>
                  <a:schemeClr val="bg1"/>
                </a:solidFill>
              </a:defRPr>
            </a:lvl3pPr>
            <a:lvl4pPr marL="1371600" indent="0">
              <a:buNone/>
              <a:defRPr b="0">
                <a:solidFill>
                  <a:schemeClr val="bg1"/>
                </a:solidFill>
              </a:defRPr>
            </a:lvl4pPr>
            <a:lvl5pPr marL="1828800" indent="0">
              <a:buNone/>
              <a:defRPr b="0">
                <a:solidFill>
                  <a:schemeClr val="bg1"/>
                </a:solidFill>
              </a:defRPr>
            </a:lvl5pPr>
          </a:lstStyle>
          <a:p>
            <a:pPr lvl="0"/>
            <a:r>
              <a:rPr lang="en-US" dirty="0" smtClean="0"/>
              <a:t>Edit Master text styles</a:t>
            </a:r>
          </a:p>
        </p:txBody>
      </p:sp>
      <p:sp>
        <p:nvSpPr>
          <p:cNvPr id="14"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Tree>
    <p:extLst>
      <p:ext uri="{BB962C8B-B14F-4D97-AF65-F5344CB8AC3E}">
        <p14:creationId xmlns:p14="http://schemas.microsoft.com/office/powerpoint/2010/main" val="3114191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96539" y="1229240"/>
            <a:ext cx="49355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4632312" y="4612500"/>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8" name="Text Placeholder 6"/>
          <p:cNvSpPr>
            <a:spLocks noGrp="1"/>
          </p:cNvSpPr>
          <p:nvPr>
            <p:ph type="body" sz="quarter" idx="12"/>
          </p:nvPr>
        </p:nvSpPr>
        <p:spPr>
          <a:xfrm>
            <a:off x="2881558" y="4612500"/>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9" name="Text Placeholder 6"/>
          <p:cNvSpPr>
            <a:spLocks noGrp="1"/>
          </p:cNvSpPr>
          <p:nvPr>
            <p:ph type="body" sz="quarter" idx="13"/>
          </p:nvPr>
        </p:nvSpPr>
        <p:spPr>
          <a:xfrm>
            <a:off x="5348986" y="3199327"/>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0" name="Text Placeholder 6"/>
          <p:cNvSpPr>
            <a:spLocks noGrp="1"/>
          </p:cNvSpPr>
          <p:nvPr>
            <p:ph type="body" sz="quarter" idx="14"/>
          </p:nvPr>
        </p:nvSpPr>
        <p:spPr>
          <a:xfrm>
            <a:off x="2096539" y="3196667"/>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1" name="Text Placeholder 6"/>
          <p:cNvSpPr>
            <a:spLocks noGrp="1"/>
          </p:cNvSpPr>
          <p:nvPr>
            <p:ph type="body" sz="quarter" idx="15"/>
          </p:nvPr>
        </p:nvSpPr>
        <p:spPr>
          <a:xfrm>
            <a:off x="4564308" y="1786154"/>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2" name="Text Placeholder 6"/>
          <p:cNvSpPr>
            <a:spLocks noGrp="1"/>
          </p:cNvSpPr>
          <p:nvPr>
            <p:ph type="body" sz="quarter" idx="16"/>
          </p:nvPr>
        </p:nvSpPr>
        <p:spPr>
          <a:xfrm>
            <a:off x="2881558" y="1780834"/>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Tree>
    <p:extLst>
      <p:ext uri="{BB962C8B-B14F-4D97-AF65-F5344CB8AC3E}">
        <p14:creationId xmlns:p14="http://schemas.microsoft.com/office/powerpoint/2010/main" val="4194031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6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7021" y="1214438"/>
            <a:ext cx="49355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3042794" y="4597698"/>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8" name="Text Placeholder 6"/>
          <p:cNvSpPr>
            <a:spLocks noGrp="1"/>
          </p:cNvSpPr>
          <p:nvPr>
            <p:ph type="body" sz="quarter" idx="12"/>
          </p:nvPr>
        </p:nvSpPr>
        <p:spPr>
          <a:xfrm>
            <a:off x="1292040" y="4597698"/>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9" name="Text Placeholder 6"/>
          <p:cNvSpPr>
            <a:spLocks noGrp="1"/>
          </p:cNvSpPr>
          <p:nvPr>
            <p:ph type="body" sz="quarter" idx="13"/>
          </p:nvPr>
        </p:nvSpPr>
        <p:spPr>
          <a:xfrm>
            <a:off x="3759468" y="3184525"/>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0" name="Text Placeholder 6"/>
          <p:cNvSpPr>
            <a:spLocks noGrp="1"/>
          </p:cNvSpPr>
          <p:nvPr>
            <p:ph type="body" sz="quarter" idx="14"/>
          </p:nvPr>
        </p:nvSpPr>
        <p:spPr>
          <a:xfrm>
            <a:off x="507021" y="3181865"/>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1" name="Text Placeholder 6"/>
          <p:cNvSpPr>
            <a:spLocks noGrp="1"/>
          </p:cNvSpPr>
          <p:nvPr>
            <p:ph type="body" sz="quarter" idx="15"/>
          </p:nvPr>
        </p:nvSpPr>
        <p:spPr>
          <a:xfrm>
            <a:off x="2974790" y="1771352"/>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2" name="Text Placeholder 6"/>
          <p:cNvSpPr>
            <a:spLocks noGrp="1"/>
          </p:cNvSpPr>
          <p:nvPr>
            <p:ph type="body" sz="quarter" idx="16"/>
          </p:nvPr>
        </p:nvSpPr>
        <p:spPr>
          <a:xfrm>
            <a:off x="1292040" y="1766032"/>
            <a:ext cx="1682750" cy="1076325"/>
          </a:xfrm>
          <a:prstGeom prst="rect">
            <a:avLst/>
          </a:prstGeom>
        </p:spPr>
        <p:txBody>
          <a:bodyPr anchor="ctr"/>
          <a:lstStyle>
            <a:lvl1pPr marL="0" indent="0" algn="ctr">
              <a:buNone/>
              <a:defRPr sz="1800" b="0">
                <a:solidFill>
                  <a:schemeClr val="bg1"/>
                </a:solidFill>
              </a:defRPr>
            </a:lvl1pPr>
          </a:lstStyle>
          <a:p>
            <a:pPr lvl="0"/>
            <a:r>
              <a:rPr lang="en-US" dirty="0" smtClean="0"/>
              <a:t>Edit Master text styles</a:t>
            </a:r>
          </a:p>
        </p:txBody>
      </p:sp>
      <p:sp>
        <p:nvSpPr>
          <p:cNvPr id="13"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Tree>
    <p:extLst>
      <p:ext uri="{BB962C8B-B14F-4D97-AF65-F5344CB8AC3E}">
        <p14:creationId xmlns:p14="http://schemas.microsoft.com/office/powerpoint/2010/main" val="2619072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2325" y="1431925"/>
            <a:ext cx="5045075"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3683000" y="4811713"/>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8" name="Text Placeholder 6"/>
          <p:cNvSpPr>
            <a:spLocks noGrp="1"/>
          </p:cNvSpPr>
          <p:nvPr>
            <p:ph type="body" sz="quarter" idx="12"/>
          </p:nvPr>
        </p:nvSpPr>
        <p:spPr>
          <a:xfrm>
            <a:off x="3205162" y="1938902"/>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9" name="Text Placeholder 6"/>
          <p:cNvSpPr>
            <a:spLocks noGrp="1"/>
          </p:cNvSpPr>
          <p:nvPr>
            <p:ph type="body" sz="quarter" idx="13"/>
          </p:nvPr>
        </p:nvSpPr>
        <p:spPr>
          <a:xfrm>
            <a:off x="5022849" y="2301597"/>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10" name="Text Placeholder 6"/>
          <p:cNvSpPr>
            <a:spLocks noGrp="1"/>
          </p:cNvSpPr>
          <p:nvPr>
            <p:ph type="body" sz="quarter" idx="14"/>
          </p:nvPr>
        </p:nvSpPr>
        <p:spPr>
          <a:xfrm>
            <a:off x="5322872" y="4049713"/>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12" name="Text Placeholder 6"/>
          <p:cNvSpPr>
            <a:spLocks noGrp="1"/>
          </p:cNvSpPr>
          <p:nvPr>
            <p:ph type="body" sz="quarter" idx="15"/>
          </p:nvPr>
        </p:nvSpPr>
        <p:spPr>
          <a:xfrm>
            <a:off x="2382615" y="3571082"/>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Tree>
    <p:extLst>
      <p:ext uri="{BB962C8B-B14F-4D97-AF65-F5344CB8AC3E}">
        <p14:creationId xmlns:p14="http://schemas.microsoft.com/office/powerpoint/2010/main" val="1676303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5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078" y="1416050"/>
            <a:ext cx="5045075"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7" name="Text Placeholder 6"/>
          <p:cNvSpPr>
            <a:spLocks noGrp="1"/>
          </p:cNvSpPr>
          <p:nvPr>
            <p:ph type="body" sz="quarter" idx="11"/>
          </p:nvPr>
        </p:nvSpPr>
        <p:spPr>
          <a:xfrm>
            <a:off x="2050753" y="4795838"/>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8" name="Text Placeholder 6"/>
          <p:cNvSpPr>
            <a:spLocks noGrp="1"/>
          </p:cNvSpPr>
          <p:nvPr>
            <p:ph type="body" sz="quarter" idx="12"/>
          </p:nvPr>
        </p:nvSpPr>
        <p:spPr>
          <a:xfrm>
            <a:off x="1572915" y="1923027"/>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9" name="Text Placeholder 6"/>
          <p:cNvSpPr>
            <a:spLocks noGrp="1"/>
          </p:cNvSpPr>
          <p:nvPr>
            <p:ph type="body" sz="quarter" idx="13"/>
          </p:nvPr>
        </p:nvSpPr>
        <p:spPr>
          <a:xfrm>
            <a:off x="3390602" y="2285722"/>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10" name="Text Placeholder 6"/>
          <p:cNvSpPr>
            <a:spLocks noGrp="1"/>
          </p:cNvSpPr>
          <p:nvPr>
            <p:ph type="body" sz="quarter" idx="14"/>
          </p:nvPr>
        </p:nvSpPr>
        <p:spPr>
          <a:xfrm>
            <a:off x="3690625" y="4033838"/>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12" name="Text Placeholder 6"/>
          <p:cNvSpPr>
            <a:spLocks noGrp="1"/>
          </p:cNvSpPr>
          <p:nvPr>
            <p:ph type="body" sz="quarter" idx="15"/>
          </p:nvPr>
        </p:nvSpPr>
        <p:spPr>
          <a:xfrm>
            <a:off x="750368" y="3555207"/>
            <a:ext cx="1409700" cy="957262"/>
          </a:xfrm>
          <a:prstGeom prst="rect">
            <a:avLst/>
          </a:prstGeom>
        </p:spPr>
        <p:txBody>
          <a:bodyPr anchor="ctr"/>
          <a:lstStyle>
            <a:lvl1pPr marL="0" indent="0" algn="ctr">
              <a:buNone/>
              <a:defRPr sz="1800" b="0">
                <a:solidFill>
                  <a:schemeClr val="bg1"/>
                </a:solidFill>
              </a:defRPr>
            </a:lvl1pPr>
            <a:lvl2pPr>
              <a:defRPr sz="1400" b="0"/>
            </a:lvl2pPr>
            <a:lvl3pPr>
              <a:defRPr sz="1400" b="0"/>
            </a:lvl3pPr>
            <a:lvl4pPr>
              <a:defRPr sz="1400" b="0"/>
            </a:lvl4pPr>
            <a:lvl5pPr>
              <a:defRPr sz="1400" b="0"/>
            </a:lvl5pPr>
          </a:lstStyle>
          <a:p>
            <a:pPr lvl="0"/>
            <a:r>
              <a:rPr lang="en-US" dirty="0" smtClean="0"/>
              <a:t>Edit Master text styles</a:t>
            </a:r>
          </a:p>
        </p:txBody>
      </p:sp>
      <p:sp>
        <p:nvSpPr>
          <p:cNvPr id="11"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Tree>
    <p:extLst>
      <p:ext uri="{BB962C8B-B14F-4D97-AF65-F5344CB8AC3E}">
        <p14:creationId xmlns:p14="http://schemas.microsoft.com/office/powerpoint/2010/main" val="2604806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92350" y="1641846"/>
            <a:ext cx="4559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18" name="Text Placeholder 23"/>
          <p:cNvSpPr>
            <a:spLocks noGrp="1"/>
          </p:cNvSpPr>
          <p:nvPr>
            <p:ph type="body" sz="quarter" idx="12"/>
          </p:nvPr>
        </p:nvSpPr>
        <p:spPr>
          <a:xfrm>
            <a:off x="3981016" y="321853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19" name="Text Placeholder 23"/>
          <p:cNvSpPr>
            <a:spLocks noGrp="1"/>
          </p:cNvSpPr>
          <p:nvPr>
            <p:ph type="body" sz="quarter" idx="13"/>
          </p:nvPr>
        </p:nvSpPr>
        <p:spPr>
          <a:xfrm>
            <a:off x="3580688" y="1932001"/>
            <a:ext cx="2016807" cy="811199"/>
          </a:xfrm>
          <a:prstGeom prst="rect">
            <a:avLst/>
          </a:prstGeom>
        </p:spPr>
        <p:txBody>
          <a:bodyPr/>
          <a:lstStyle>
            <a:lvl1pPr marL="0" indent="0" algn="ctr">
              <a:buNone/>
              <a:defRPr sz="1800" b="0">
                <a:solidFill>
                  <a:schemeClr val="bg1"/>
                </a:solidFill>
              </a:defRPr>
            </a:lvl1pPr>
          </a:lstStyle>
          <a:p>
            <a:pPr lvl="0"/>
            <a:endParaRPr lang="en-US" dirty="0"/>
          </a:p>
        </p:txBody>
      </p:sp>
      <p:sp>
        <p:nvSpPr>
          <p:cNvPr id="20" name="Text Placeholder 23"/>
          <p:cNvSpPr>
            <a:spLocks noGrp="1"/>
          </p:cNvSpPr>
          <p:nvPr>
            <p:ph type="body" sz="quarter" idx="14"/>
          </p:nvPr>
        </p:nvSpPr>
        <p:spPr>
          <a:xfrm>
            <a:off x="3580688" y="5058338"/>
            <a:ext cx="2016807" cy="811199"/>
          </a:xfrm>
          <a:prstGeom prst="rect">
            <a:avLst/>
          </a:prstGeom>
        </p:spPr>
        <p:txBody>
          <a:bodyPr/>
          <a:lstStyle>
            <a:lvl1pPr marL="0" indent="0" algn="ctr">
              <a:buNone/>
              <a:defRPr sz="1800" b="0">
                <a:solidFill>
                  <a:schemeClr val="bg1"/>
                </a:solidFill>
              </a:defRPr>
            </a:lvl1pPr>
          </a:lstStyle>
          <a:p>
            <a:pPr lvl="0"/>
            <a:endParaRPr lang="en-US" dirty="0"/>
          </a:p>
        </p:txBody>
      </p:sp>
      <p:sp>
        <p:nvSpPr>
          <p:cNvPr id="21" name="Text Placeholder 23"/>
          <p:cNvSpPr>
            <a:spLocks noGrp="1"/>
          </p:cNvSpPr>
          <p:nvPr>
            <p:ph type="body" sz="quarter" idx="15"/>
          </p:nvPr>
        </p:nvSpPr>
        <p:spPr>
          <a:xfrm>
            <a:off x="5748900" y="2848932"/>
            <a:ext cx="813816" cy="2020824"/>
          </a:xfrm>
          <a:prstGeom prst="rect">
            <a:avLst/>
          </a:prstGeom>
        </p:spPr>
        <p:txBody>
          <a:bodyPr/>
          <a:lstStyle>
            <a:lvl1pPr marL="0" indent="0" algn="ctr">
              <a:buNone/>
              <a:defRPr sz="1800" b="0">
                <a:solidFill>
                  <a:schemeClr val="bg1"/>
                </a:solidFill>
              </a:defRPr>
            </a:lvl1pPr>
          </a:lstStyle>
          <a:p>
            <a:pPr lvl="0"/>
            <a:endParaRPr lang="en-US" dirty="0"/>
          </a:p>
        </p:txBody>
      </p:sp>
      <p:sp>
        <p:nvSpPr>
          <p:cNvPr id="22" name="Text Placeholder 23"/>
          <p:cNvSpPr>
            <a:spLocks noGrp="1"/>
          </p:cNvSpPr>
          <p:nvPr>
            <p:ph type="body" sz="quarter" idx="16"/>
          </p:nvPr>
        </p:nvSpPr>
        <p:spPr>
          <a:xfrm>
            <a:off x="2612240" y="2917434"/>
            <a:ext cx="813816" cy="2020824"/>
          </a:xfrm>
          <a:prstGeom prst="rect">
            <a:avLst/>
          </a:prstGeom>
        </p:spPr>
        <p:txBody>
          <a:bodyPr/>
          <a:lstStyle>
            <a:lvl1pPr marL="0" indent="0" algn="ctr">
              <a:buNone/>
              <a:defRPr sz="1800" b="0">
                <a:solidFill>
                  <a:schemeClr val="bg1"/>
                </a:solidFill>
              </a:defRPr>
            </a:lvl1pPr>
          </a:lstStyle>
          <a:p>
            <a:pPr lvl="0"/>
            <a:endParaRPr lang="en-US" dirty="0"/>
          </a:p>
        </p:txBody>
      </p:sp>
    </p:spTree>
    <p:extLst>
      <p:ext uri="{BB962C8B-B14F-4D97-AF65-F5344CB8AC3E}">
        <p14:creationId xmlns:p14="http://schemas.microsoft.com/office/powerpoint/2010/main" val="933978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4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8100" y="1641846"/>
            <a:ext cx="4559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18" name="Text Placeholder 23"/>
          <p:cNvSpPr>
            <a:spLocks noGrp="1"/>
          </p:cNvSpPr>
          <p:nvPr>
            <p:ph type="body" sz="quarter" idx="12"/>
          </p:nvPr>
        </p:nvSpPr>
        <p:spPr>
          <a:xfrm>
            <a:off x="2356766" y="3218531"/>
            <a:ext cx="1216152" cy="1281627"/>
          </a:xfrm>
          <a:prstGeom prst="rect">
            <a:avLst/>
          </a:prstGeom>
        </p:spPr>
        <p:txBody>
          <a:bodyPr anchor="ctr"/>
          <a:lstStyle>
            <a:lvl1pPr marL="0" indent="0" algn="ctr">
              <a:buNone/>
              <a:defRPr sz="1800" b="0">
                <a:solidFill>
                  <a:schemeClr val="bg1"/>
                </a:solidFill>
              </a:defRPr>
            </a:lvl1pPr>
          </a:lstStyle>
          <a:p>
            <a:pPr lvl="0"/>
            <a:endParaRPr lang="en-US" dirty="0"/>
          </a:p>
        </p:txBody>
      </p:sp>
      <p:sp>
        <p:nvSpPr>
          <p:cNvPr id="19" name="Text Placeholder 23"/>
          <p:cNvSpPr>
            <a:spLocks noGrp="1"/>
          </p:cNvSpPr>
          <p:nvPr>
            <p:ph type="body" sz="quarter" idx="13"/>
          </p:nvPr>
        </p:nvSpPr>
        <p:spPr>
          <a:xfrm>
            <a:off x="1956438" y="1932001"/>
            <a:ext cx="2016807" cy="811199"/>
          </a:xfrm>
          <a:prstGeom prst="rect">
            <a:avLst/>
          </a:prstGeom>
        </p:spPr>
        <p:txBody>
          <a:bodyPr/>
          <a:lstStyle>
            <a:lvl1pPr marL="0" indent="0" algn="ctr">
              <a:buNone/>
              <a:defRPr sz="1800" b="0">
                <a:solidFill>
                  <a:schemeClr val="bg1"/>
                </a:solidFill>
              </a:defRPr>
            </a:lvl1pPr>
          </a:lstStyle>
          <a:p>
            <a:pPr lvl="0"/>
            <a:endParaRPr lang="en-US" dirty="0"/>
          </a:p>
        </p:txBody>
      </p:sp>
      <p:sp>
        <p:nvSpPr>
          <p:cNvPr id="20" name="Text Placeholder 23"/>
          <p:cNvSpPr>
            <a:spLocks noGrp="1"/>
          </p:cNvSpPr>
          <p:nvPr>
            <p:ph type="body" sz="quarter" idx="14"/>
          </p:nvPr>
        </p:nvSpPr>
        <p:spPr>
          <a:xfrm>
            <a:off x="1956438" y="5058338"/>
            <a:ext cx="2016807" cy="811199"/>
          </a:xfrm>
          <a:prstGeom prst="rect">
            <a:avLst/>
          </a:prstGeom>
        </p:spPr>
        <p:txBody>
          <a:bodyPr/>
          <a:lstStyle>
            <a:lvl1pPr marL="0" indent="0" algn="ctr">
              <a:buNone/>
              <a:defRPr sz="1800" b="0">
                <a:solidFill>
                  <a:schemeClr val="bg1"/>
                </a:solidFill>
              </a:defRPr>
            </a:lvl1pPr>
          </a:lstStyle>
          <a:p>
            <a:pPr lvl="0"/>
            <a:endParaRPr lang="en-US" dirty="0"/>
          </a:p>
        </p:txBody>
      </p:sp>
      <p:sp>
        <p:nvSpPr>
          <p:cNvPr id="21" name="Text Placeholder 23"/>
          <p:cNvSpPr>
            <a:spLocks noGrp="1"/>
          </p:cNvSpPr>
          <p:nvPr>
            <p:ph type="body" sz="quarter" idx="15"/>
          </p:nvPr>
        </p:nvSpPr>
        <p:spPr>
          <a:xfrm>
            <a:off x="4124650" y="2848932"/>
            <a:ext cx="813816" cy="2020824"/>
          </a:xfrm>
          <a:prstGeom prst="rect">
            <a:avLst/>
          </a:prstGeom>
        </p:spPr>
        <p:txBody>
          <a:bodyPr/>
          <a:lstStyle>
            <a:lvl1pPr marL="0" indent="0" algn="ctr">
              <a:buNone/>
              <a:defRPr sz="1800" b="0">
                <a:solidFill>
                  <a:schemeClr val="bg1"/>
                </a:solidFill>
              </a:defRPr>
            </a:lvl1pPr>
          </a:lstStyle>
          <a:p>
            <a:pPr lvl="0"/>
            <a:endParaRPr lang="en-US" dirty="0"/>
          </a:p>
        </p:txBody>
      </p:sp>
      <p:sp>
        <p:nvSpPr>
          <p:cNvPr id="22" name="Text Placeholder 23"/>
          <p:cNvSpPr>
            <a:spLocks noGrp="1"/>
          </p:cNvSpPr>
          <p:nvPr>
            <p:ph type="body" sz="quarter" idx="16"/>
          </p:nvPr>
        </p:nvSpPr>
        <p:spPr>
          <a:xfrm>
            <a:off x="987990" y="2917434"/>
            <a:ext cx="813816" cy="2020824"/>
          </a:xfrm>
          <a:prstGeom prst="rect">
            <a:avLst/>
          </a:prstGeom>
        </p:spPr>
        <p:txBody>
          <a:bodyPr/>
          <a:lstStyle>
            <a:lvl1pPr marL="0" indent="0" algn="ctr">
              <a:buNone/>
              <a:defRPr sz="1800" b="0">
                <a:solidFill>
                  <a:schemeClr val="bg1"/>
                </a:solidFill>
              </a:defRPr>
            </a:lvl1pPr>
          </a:lstStyle>
          <a:p>
            <a:pPr lvl="0"/>
            <a:endParaRPr lang="en-US" dirty="0"/>
          </a:p>
        </p:txBody>
      </p:sp>
      <p:sp>
        <p:nvSpPr>
          <p:cNvPr id="12"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Tree>
    <p:extLst>
      <p:ext uri="{BB962C8B-B14F-4D97-AF65-F5344CB8AC3E}">
        <p14:creationId xmlns:p14="http://schemas.microsoft.com/office/powerpoint/2010/main" val="88841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 American Fla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3211166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834" y="1442758"/>
            <a:ext cx="4802187"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20"/>
          </p:nvPr>
        </p:nvSpPr>
        <p:spPr>
          <a:xfrm>
            <a:off x="4050796" y="2387321"/>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
        <p:nvSpPr>
          <p:cNvPr id="11" name="Text Placeholder 3"/>
          <p:cNvSpPr>
            <a:spLocks noGrp="1"/>
          </p:cNvSpPr>
          <p:nvPr>
            <p:ph type="body" sz="quarter" idx="21"/>
          </p:nvPr>
        </p:nvSpPr>
        <p:spPr>
          <a:xfrm>
            <a:off x="4997954" y="4209771"/>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
        <p:nvSpPr>
          <p:cNvPr id="12" name="Text Placeholder 3"/>
          <p:cNvSpPr>
            <a:spLocks noGrp="1"/>
          </p:cNvSpPr>
          <p:nvPr>
            <p:ph type="body" sz="quarter" idx="22"/>
          </p:nvPr>
        </p:nvSpPr>
        <p:spPr>
          <a:xfrm>
            <a:off x="3044032" y="4209771"/>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Tree>
    <p:extLst>
      <p:ext uri="{BB962C8B-B14F-4D97-AF65-F5344CB8AC3E}">
        <p14:creationId xmlns:p14="http://schemas.microsoft.com/office/powerpoint/2010/main" val="3927238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3 with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3213" y="1447800"/>
            <a:ext cx="4802187"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8" name="Content Placeholder 16"/>
          <p:cNvSpPr>
            <a:spLocks noGrp="1"/>
          </p:cNvSpPr>
          <p:nvPr>
            <p:ph sz="quarter" idx="19"/>
          </p:nvPr>
        </p:nvSpPr>
        <p:spPr>
          <a:xfrm>
            <a:off x="5665862" y="1573213"/>
            <a:ext cx="3205088" cy="4657725"/>
          </a:xfrm>
          <a:prstGeom prst="rect">
            <a:avLst/>
          </a:prstGeom>
        </p:spPr>
        <p:txBody>
          <a:bodyPr/>
          <a:lstStyle>
            <a:lvl1pPr>
              <a:defRPr sz="1400" b="0"/>
            </a:lvl1pPr>
          </a:lstStyle>
          <a:p>
            <a:pPr lvl="0"/>
            <a:r>
              <a:rPr lang="en-US" dirty="0" smtClean="0"/>
              <a:t>Edit Master text styles</a:t>
            </a:r>
          </a:p>
        </p:txBody>
      </p:sp>
      <p:sp>
        <p:nvSpPr>
          <p:cNvPr id="4" name="Text Placeholder 3"/>
          <p:cNvSpPr>
            <a:spLocks noGrp="1"/>
          </p:cNvSpPr>
          <p:nvPr>
            <p:ph type="body" sz="quarter" idx="20"/>
          </p:nvPr>
        </p:nvSpPr>
        <p:spPr>
          <a:xfrm>
            <a:off x="2162175" y="2392363"/>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
        <p:nvSpPr>
          <p:cNvPr id="9" name="Text Placeholder 3"/>
          <p:cNvSpPr>
            <a:spLocks noGrp="1"/>
          </p:cNvSpPr>
          <p:nvPr>
            <p:ph type="body" sz="quarter" idx="21"/>
          </p:nvPr>
        </p:nvSpPr>
        <p:spPr>
          <a:xfrm>
            <a:off x="3109333" y="4214813"/>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
        <p:nvSpPr>
          <p:cNvPr id="10" name="Text Placeholder 3"/>
          <p:cNvSpPr>
            <a:spLocks noGrp="1"/>
          </p:cNvSpPr>
          <p:nvPr>
            <p:ph type="body" sz="quarter" idx="22"/>
          </p:nvPr>
        </p:nvSpPr>
        <p:spPr>
          <a:xfrm>
            <a:off x="1155411" y="4214813"/>
            <a:ext cx="1101725" cy="1085850"/>
          </a:xfrm>
          <a:prstGeom prst="rect">
            <a:avLst/>
          </a:prstGeom>
        </p:spPr>
        <p:txBody>
          <a:bodyPr anchor="ctr"/>
          <a:lstStyle>
            <a:lvl1pPr marL="0" indent="0" algn="ctr">
              <a:buNone/>
              <a:defRPr sz="1800" b="0">
                <a:solidFill>
                  <a:schemeClr val="bg1"/>
                </a:solidFill>
              </a:defRPr>
            </a:lvl1pPr>
            <a:lvl2pPr>
              <a:defRPr sz="1800" b="0">
                <a:solidFill>
                  <a:schemeClr val="bg1"/>
                </a:solidFill>
              </a:defRPr>
            </a:lvl2pPr>
            <a:lvl3pPr>
              <a:defRPr sz="1800" b="0">
                <a:solidFill>
                  <a:schemeClr val="bg1"/>
                </a:solidFill>
              </a:defRPr>
            </a:lvl3pPr>
            <a:lvl4pPr>
              <a:defRPr sz="1800" b="0">
                <a:solidFill>
                  <a:schemeClr val="bg1"/>
                </a:solidFill>
              </a:defRPr>
            </a:lvl4pPr>
            <a:lvl5pPr>
              <a:defRPr sz="1800" b="0">
                <a:solidFill>
                  <a:schemeClr val="bg1"/>
                </a:solidFill>
              </a:defRPr>
            </a:lvl5pPr>
          </a:lstStyle>
          <a:p>
            <a:pPr lvl="0"/>
            <a:r>
              <a:rPr lang="en-US" dirty="0" smtClean="0"/>
              <a:t>Edit Master text styles</a:t>
            </a:r>
            <a:endParaRPr lang="en-US" dirty="0"/>
          </a:p>
        </p:txBody>
      </p:sp>
    </p:spTree>
    <p:extLst>
      <p:ext uri="{BB962C8B-B14F-4D97-AF65-F5344CB8AC3E}">
        <p14:creationId xmlns:p14="http://schemas.microsoft.com/office/powerpoint/2010/main" val="2473973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owering Growth">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30213"/>
            <a:ext cx="914400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88570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G - Clients">
    <p:spTree>
      <p:nvGrpSpPr>
        <p:cNvPr id="1" name=""/>
        <p:cNvGrpSpPr/>
        <p:nvPr/>
      </p:nvGrpSpPr>
      <p:grpSpPr>
        <a:xfrm>
          <a:off x="0" y="0"/>
          <a:ext cx="0" cy="0"/>
          <a:chOff x="0" y="0"/>
          <a:chExt cx="0" cy="0"/>
        </a:xfrm>
      </p:grpSpPr>
      <p:sp>
        <p:nvSpPr>
          <p:cNvPr id="10" name="Media Placeholder 9"/>
          <p:cNvSpPr>
            <a:spLocks noGrp="1"/>
          </p:cNvSpPr>
          <p:nvPr>
            <p:ph type="media" sz="quarter" idx="11" hasCustomPrompt="1"/>
          </p:nvPr>
        </p:nvSpPr>
        <p:spPr>
          <a:xfrm>
            <a:off x="3427042" y="1162050"/>
            <a:ext cx="5715000" cy="5221224"/>
          </a:xfrm>
          <a:prstGeom prst="rect">
            <a:avLst/>
          </a:prstGeom>
          <a:solidFill>
            <a:srgbClr val="ECF2F8"/>
          </a:solidFill>
        </p:spPr>
        <p:txBody>
          <a:bodyPr anchor="ctr"/>
          <a:lstStyle>
            <a:lvl1pPr marL="0" indent="0" algn="ctr">
              <a:buNone/>
              <a:defRPr/>
            </a:lvl1pPr>
          </a:lstStyle>
          <a:p>
            <a:r>
              <a:rPr lang="en-US" dirty="0" smtClean="0"/>
              <a:t>Insert Video Here</a:t>
            </a:r>
            <a:endParaRPr lang="en-US" dirty="0"/>
          </a:p>
        </p:txBody>
      </p:sp>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7325" y="2265277"/>
            <a:ext cx="2984500" cy="25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016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G - Associates">
    <p:spTree>
      <p:nvGrpSpPr>
        <p:cNvPr id="1" name=""/>
        <p:cNvGrpSpPr/>
        <p:nvPr/>
      </p:nvGrpSpPr>
      <p:grpSpPr>
        <a:xfrm>
          <a:off x="0" y="0"/>
          <a:ext cx="0" cy="0"/>
          <a:chOff x="0" y="0"/>
          <a:chExt cx="0" cy="0"/>
        </a:xfrm>
      </p:grpSpPr>
      <p:sp>
        <p:nvSpPr>
          <p:cNvPr id="10" name="Media Placeholder 9"/>
          <p:cNvSpPr>
            <a:spLocks noGrp="1"/>
          </p:cNvSpPr>
          <p:nvPr>
            <p:ph type="media" sz="quarter" idx="11" hasCustomPrompt="1"/>
          </p:nvPr>
        </p:nvSpPr>
        <p:spPr>
          <a:xfrm>
            <a:off x="3427042" y="1162050"/>
            <a:ext cx="5715000" cy="5221224"/>
          </a:xfrm>
          <a:prstGeom prst="rect">
            <a:avLst/>
          </a:prstGeom>
          <a:solidFill>
            <a:srgbClr val="ECF2F8"/>
          </a:solidFill>
        </p:spPr>
        <p:txBody>
          <a:bodyPr anchor="ctr"/>
          <a:lstStyle>
            <a:lvl1pPr marL="0" indent="0" algn="ctr">
              <a:buNone/>
              <a:defRPr/>
            </a:lvl1pPr>
          </a:lstStyle>
          <a:p>
            <a:r>
              <a:rPr lang="en-US" dirty="0" smtClean="0"/>
              <a:t>Insert Video Here</a:t>
            </a:r>
            <a:endParaRPr lang="en-US" dirty="0"/>
          </a:p>
        </p:txBody>
      </p:sp>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0" y="2317750"/>
            <a:ext cx="32385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12845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G - Communities">
    <p:spTree>
      <p:nvGrpSpPr>
        <p:cNvPr id="1" name=""/>
        <p:cNvGrpSpPr/>
        <p:nvPr/>
      </p:nvGrpSpPr>
      <p:grpSpPr>
        <a:xfrm>
          <a:off x="0" y="0"/>
          <a:ext cx="0" cy="0"/>
          <a:chOff x="0" y="0"/>
          <a:chExt cx="0" cy="0"/>
        </a:xfrm>
      </p:grpSpPr>
      <p:sp>
        <p:nvSpPr>
          <p:cNvPr id="10" name="Media Placeholder 9"/>
          <p:cNvSpPr>
            <a:spLocks noGrp="1"/>
          </p:cNvSpPr>
          <p:nvPr>
            <p:ph type="media" sz="quarter" idx="11" hasCustomPrompt="1"/>
          </p:nvPr>
        </p:nvSpPr>
        <p:spPr>
          <a:xfrm>
            <a:off x="3427042" y="1162050"/>
            <a:ext cx="5715000" cy="5221224"/>
          </a:xfrm>
          <a:prstGeom prst="rect">
            <a:avLst/>
          </a:prstGeom>
          <a:solidFill>
            <a:srgbClr val="ECF2F8"/>
          </a:solidFill>
        </p:spPr>
        <p:txBody>
          <a:bodyPr anchor="ctr"/>
          <a:lstStyle>
            <a:lvl1pPr marL="0" indent="0" algn="ctr">
              <a:buNone/>
              <a:defRPr/>
            </a:lvl1pPr>
          </a:lstStyle>
          <a:p>
            <a:r>
              <a:rPr lang="en-US" dirty="0" smtClean="0"/>
              <a:t>Insert Video Here</a:t>
            </a:r>
            <a:endParaRPr lang="en-US" dirty="0"/>
          </a:p>
        </p:txBody>
      </p:sp>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2295525"/>
            <a:ext cx="325755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01955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0"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8300"/>
            <a:ext cx="9144000"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57273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GBQ By The Numbers">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447" b="-1"/>
          <a:stretch/>
        </p:blipFill>
        <p:spPr>
          <a:xfrm>
            <a:off x="0" y="1003610"/>
            <a:ext cx="9144000" cy="5854390"/>
          </a:xfrm>
          <a:prstGeom prst="rect">
            <a:avLst/>
          </a:prstGeom>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10" name="Text Placeholder 7"/>
          <p:cNvSpPr>
            <a:spLocks noGrp="1"/>
          </p:cNvSpPr>
          <p:nvPr>
            <p:ph type="body" sz="quarter" idx="11"/>
          </p:nvPr>
        </p:nvSpPr>
        <p:spPr>
          <a:xfrm>
            <a:off x="5005176" y="1502832"/>
            <a:ext cx="3450638" cy="4469315"/>
          </a:xfrm>
          <a:prstGeom prst="rect">
            <a:avLst/>
          </a:prstGeom>
        </p:spPr>
        <p:txBody>
          <a:bodyPr/>
          <a:lstStyle>
            <a:lvl1pPr marL="0" indent="0">
              <a:buFontTx/>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5814" y="6504384"/>
            <a:ext cx="628650" cy="353616"/>
          </a:xfrm>
          <a:prstGeom prst="rect">
            <a:avLst/>
          </a:prstGeom>
        </p:spPr>
      </p:pic>
    </p:spTree>
    <p:extLst>
      <p:ext uri="{BB962C8B-B14F-4D97-AF65-F5344CB8AC3E}">
        <p14:creationId xmlns:p14="http://schemas.microsoft.com/office/powerpoint/2010/main" val="6388729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BQ By The Numbers">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447" b="-1"/>
          <a:stretch/>
        </p:blipFill>
        <p:spPr>
          <a:xfrm>
            <a:off x="0" y="1003610"/>
            <a:ext cx="9144000" cy="5854390"/>
          </a:xfrm>
          <a:prstGeom prst="rect">
            <a:avLst/>
          </a:prstGeom>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10" name="Text Placeholder 7"/>
          <p:cNvSpPr>
            <a:spLocks noGrp="1"/>
          </p:cNvSpPr>
          <p:nvPr>
            <p:ph type="body" sz="quarter" idx="11"/>
          </p:nvPr>
        </p:nvSpPr>
        <p:spPr>
          <a:xfrm>
            <a:off x="5005176" y="1502832"/>
            <a:ext cx="3450638" cy="4469315"/>
          </a:xfrm>
          <a:prstGeom prst="rect">
            <a:avLst/>
          </a:prstGeom>
        </p:spPr>
        <p:txBody>
          <a:bodyPr/>
          <a:lstStyle>
            <a:lvl1pPr marL="0" indent="0">
              <a:buFontTx/>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5814" y="6504384"/>
            <a:ext cx="628650" cy="353616"/>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t="15284"/>
          <a:stretch/>
        </p:blipFill>
        <p:spPr>
          <a:xfrm>
            <a:off x="0" y="1003610"/>
            <a:ext cx="9144000" cy="585439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0992" y="6504384"/>
            <a:ext cx="628650" cy="353616"/>
          </a:xfrm>
          <a:prstGeom prst="rect">
            <a:avLst/>
          </a:prstGeom>
        </p:spPr>
      </p:pic>
    </p:spTree>
    <p:extLst>
      <p:ext uri="{BB962C8B-B14F-4D97-AF65-F5344CB8AC3E}">
        <p14:creationId xmlns:p14="http://schemas.microsoft.com/office/powerpoint/2010/main" val="141508167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GBQ By The Number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B71DA92F-EF21-444B-B1E2-DF7A8A57101B}" type="slidenum">
              <a:rPr lang="en-US" smtClean="0"/>
              <a:pPr/>
              <a:t>‹#›</a:t>
            </a:fld>
            <a:endParaRPr lang="en-US" dirty="0"/>
          </a:p>
        </p:txBody>
      </p:sp>
      <p:sp>
        <p:nvSpPr>
          <p:cNvPr id="5" name="Title 1"/>
          <p:cNvSpPr>
            <a:spLocks noGrp="1"/>
          </p:cNvSpPr>
          <p:nvPr>
            <p:ph type="title"/>
          </p:nvPr>
        </p:nvSpPr>
        <p:spPr>
          <a:xfrm>
            <a:off x="628650" y="0"/>
            <a:ext cx="8335888" cy="940037"/>
          </a:xfrm>
        </p:spPr>
        <p:txBody>
          <a:bodyPr/>
          <a:lstStyle/>
          <a:p>
            <a:r>
              <a:rPr lang="en-US" dirty="0" smtClean="0"/>
              <a:t>Click to edit Master title style</a:t>
            </a:r>
            <a:endParaRPr lang="en-US" dirty="0"/>
          </a:p>
        </p:txBody>
      </p:sp>
      <p:sp>
        <p:nvSpPr>
          <p:cNvPr id="10" name="Text Placeholder 7"/>
          <p:cNvSpPr>
            <a:spLocks noGrp="1"/>
          </p:cNvSpPr>
          <p:nvPr>
            <p:ph type="body" sz="quarter" idx="11"/>
          </p:nvPr>
        </p:nvSpPr>
        <p:spPr>
          <a:xfrm>
            <a:off x="5005176" y="1502832"/>
            <a:ext cx="3450638" cy="4469315"/>
          </a:xfrm>
          <a:prstGeom prst="rect">
            <a:avLst/>
          </a:prstGeom>
        </p:spPr>
        <p:txBody>
          <a:bodyPr/>
          <a:lstStyle>
            <a:lvl1pPr marL="0" indent="0">
              <a:buFontTx/>
              <a:buNone/>
              <a:defRPr sz="1400" b="0">
                <a:solidFill>
                  <a:srgbClr val="004165"/>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5814" y="6504384"/>
            <a:ext cx="628650" cy="353616"/>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9948" y="6572339"/>
            <a:ext cx="536330" cy="238369"/>
          </a:xfrm>
          <a:prstGeom prst="rect">
            <a:avLst/>
          </a:prstGeom>
        </p:spPr>
      </p:pic>
    </p:spTree>
    <p:extLst>
      <p:ext uri="{BB962C8B-B14F-4D97-AF65-F5344CB8AC3E}">
        <p14:creationId xmlns:p14="http://schemas.microsoft.com/office/powerpoint/2010/main" val="7246998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 Coin Growth">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917661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 Gear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25605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 Glob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67325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 Handshak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359195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 Hard Ha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58368" y="3857017"/>
            <a:ext cx="7772400" cy="2387600"/>
          </a:xfrm>
        </p:spPr>
        <p:txBody>
          <a:bodyPr anchor="ctr">
            <a:normAutofit/>
          </a:bodyPr>
          <a:lstStyle>
            <a:lvl1pPr algn="l">
              <a:defRPr sz="3200">
                <a:solidFill>
                  <a:srgbClr val="69BE28"/>
                </a:solidFill>
              </a:defRPr>
            </a:lvl1pPr>
          </a:lstStyle>
          <a:p>
            <a:r>
              <a:rPr lang="en-US" dirty="0" smtClean="0"/>
              <a:t>Title Verdana 32 Bold</a:t>
            </a:r>
            <a:endParaRPr lang="en-US" dirty="0"/>
          </a:p>
        </p:txBody>
      </p:sp>
      <p:sp>
        <p:nvSpPr>
          <p:cNvPr id="3" name="Subtitle 2"/>
          <p:cNvSpPr>
            <a:spLocks noGrp="1"/>
          </p:cNvSpPr>
          <p:nvPr>
            <p:ph type="subTitle" idx="1" hasCustomPrompt="1"/>
          </p:nvPr>
        </p:nvSpPr>
        <p:spPr>
          <a:xfrm>
            <a:off x="1258368" y="5435124"/>
            <a:ext cx="6858000" cy="458053"/>
          </a:xfrm>
          <a:prstGeom prst="rect">
            <a:avLst/>
          </a:prstGeom>
        </p:spPr>
        <p:txBody>
          <a:bodyPr anchor="ctr">
            <a:normAutofit/>
          </a:bodyPr>
          <a:lstStyle>
            <a:lvl1pPr marL="0" indent="0" algn="l">
              <a:buNone/>
              <a:defRPr sz="2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Date Verdana 20</a:t>
            </a:r>
            <a:endParaRPr lang="en-US" dirty="0"/>
          </a:p>
        </p:txBody>
      </p:sp>
    </p:spTree>
    <p:extLst>
      <p:ext uri="{BB962C8B-B14F-4D97-AF65-F5344CB8AC3E}">
        <p14:creationId xmlns:p14="http://schemas.microsoft.com/office/powerpoint/2010/main" val="5882123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05972"/>
            <a:ext cx="8335888" cy="841248"/>
          </a:xfrm>
          <a:prstGeom prst="rect">
            <a:avLst/>
          </a:prstGeom>
        </p:spPr>
        <p:txBody>
          <a:bodyPr vert="horz" lIns="91440" tIns="45720" rIns="91440" bIns="45720" rtlCol="0" anchor="ctr">
            <a:normAutofit/>
          </a:bodyPr>
          <a:lstStyle/>
          <a:p>
            <a:r>
              <a:rPr lang="en-US" dirty="0" smtClean="0"/>
              <a:t>Title Verdana 24</a:t>
            </a:r>
            <a:endParaRPr lang="en-US" dirty="0"/>
          </a:p>
        </p:txBody>
      </p:sp>
      <p:sp>
        <p:nvSpPr>
          <p:cNvPr id="6" name="Slide Number Placeholder 5"/>
          <p:cNvSpPr>
            <a:spLocks noGrp="1"/>
          </p:cNvSpPr>
          <p:nvPr>
            <p:ph type="sldNum" sz="quarter" idx="4"/>
          </p:nvPr>
        </p:nvSpPr>
        <p:spPr>
          <a:xfrm>
            <a:off x="628650" y="6534943"/>
            <a:ext cx="422483" cy="201613"/>
          </a:xfrm>
          <a:prstGeom prst="rect">
            <a:avLst/>
          </a:prstGeom>
        </p:spPr>
        <p:txBody>
          <a:bodyPr vert="horz" lIns="91440" tIns="45720" rIns="91440" bIns="45720" rtlCol="0" anchor="ctr"/>
          <a:lstStyle>
            <a:lvl1pPr algn="l">
              <a:defRPr sz="900" b="1">
                <a:solidFill>
                  <a:srgbClr val="004165"/>
                </a:solidFill>
              </a:defRPr>
            </a:lvl1pPr>
          </a:lstStyle>
          <a:p>
            <a:fld id="{B71DA92F-EF21-444B-B1E2-DF7A8A57101B}" type="slidenum">
              <a:rPr lang="en-US" smtClean="0"/>
              <a:pPr/>
              <a:t>‹#›</a:t>
            </a:fld>
            <a:endParaRPr lang="en-US" dirty="0"/>
          </a:p>
        </p:txBody>
      </p:sp>
      <p:pic>
        <p:nvPicPr>
          <p:cNvPr id="8" name="Picture 5"/>
          <p:cNvPicPr>
            <a:picLocks noChangeAspect="1"/>
          </p:cNvPicPr>
          <p:nvPr userDrawn="1"/>
        </p:nvPicPr>
        <p:blipFill>
          <a:blip r:embed="rId51">
            <a:extLst>
              <a:ext uri="{28A0092B-C50C-407E-A947-70E740481C1C}">
                <a14:useLocalDpi xmlns:a14="http://schemas.microsoft.com/office/drawing/2010/main" val="0"/>
              </a:ext>
            </a:extLst>
          </a:blip>
          <a:srcRect/>
          <a:stretch>
            <a:fillRect/>
          </a:stretch>
        </p:blipFill>
        <p:spPr bwMode="auto">
          <a:xfrm>
            <a:off x="8096250" y="6477000"/>
            <a:ext cx="565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userDrawn="1"/>
        </p:nvPicPr>
        <p:blipFill>
          <a:blip r:embed="rId52">
            <a:extLst>
              <a:ext uri="{28A0092B-C50C-407E-A947-70E740481C1C}">
                <a14:useLocalDpi xmlns:a14="http://schemas.microsoft.com/office/drawing/2010/main" val="0"/>
              </a:ext>
            </a:extLst>
          </a:blip>
          <a:srcRect/>
          <a:stretch>
            <a:fillRect/>
          </a:stretch>
        </p:blipFill>
        <p:spPr bwMode="auto">
          <a:xfrm>
            <a:off x="0" y="6248400"/>
            <a:ext cx="9144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userDrawn="1"/>
        </p:nvPicPr>
        <p:blipFill>
          <a:blip r:embed="rId53">
            <a:extLst>
              <a:ext uri="{28A0092B-C50C-407E-A947-70E740481C1C}">
                <a14:useLocalDpi xmlns:a14="http://schemas.microsoft.com/office/drawing/2010/main" val="0"/>
              </a:ext>
            </a:extLst>
          </a:blip>
          <a:srcRect/>
          <a:stretch>
            <a:fillRect/>
          </a:stretch>
        </p:blipFill>
        <p:spPr bwMode="auto">
          <a:xfrm>
            <a:off x="0" y="-26988"/>
            <a:ext cx="9144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139173"/>
      </p:ext>
    </p:extLst>
  </p:cSld>
  <p:clrMap bg1="lt1" tx1="dk1" bg2="lt2" tx2="dk2" accent1="accent1" accent2="accent2" accent3="accent3" accent4="accent4" accent5="accent5" accent6="accent6" hlink="hlink" folHlink="folHlink"/>
  <p:sldLayoutIdLst>
    <p:sldLayoutId id="2147483701" r:id="rId1"/>
    <p:sldLayoutId id="2147483715" r:id="rId2"/>
    <p:sldLayoutId id="2147483716" r:id="rId3"/>
    <p:sldLayoutId id="2147483717" r:id="rId4"/>
    <p:sldLayoutId id="2147483695" r:id="rId5"/>
    <p:sldLayoutId id="2147483702" r:id="rId6"/>
    <p:sldLayoutId id="2147483696" r:id="rId7"/>
    <p:sldLayoutId id="2147483691" r:id="rId8"/>
    <p:sldLayoutId id="2147483700" r:id="rId9"/>
    <p:sldLayoutId id="2147483693" r:id="rId10"/>
    <p:sldLayoutId id="2147483661" r:id="rId11"/>
    <p:sldLayoutId id="2147483694" r:id="rId12"/>
    <p:sldLayoutId id="2147483697" r:id="rId13"/>
    <p:sldLayoutId id="2147483698" r:id="rId14"/>
    <p:sldLayoutId id="2147483699" r:id="rId15"/>
    <p:sldLayoutId id="2147483676" r:id="rId16"/>
    <p:sldLayoutId id="2147483672" r:id="rId17"/>
    <p:sldLayoutId id="2147483673" r:id="rId18"/>
    <p:sldLayoutId id="2147483674" r:id="rId19"/>
    <p:sldLayoutId id="2147483675" r:id="rId20"/>
    <p:sldLayoutId id="2147483662" r:id="rId21"/>
    <p:sldLayoutId id="2147483677" r:id="rId22"/>
    <p:sldLayoutId id="2147483679" r:id="rId23"/>
    <p:sldLayoutId id="2147483684" r:id="rId24"/>
    <p:sldLayoutId id="2147483685" r:id="rId25"/>
    <p:sldLayoutId id="2147483686" r:id="rId26"/>
    <p:sldLayoutId id="2147483720" r:id="rId27"/>
    <p:sldLayoutId id="2147483687" r:id="rId28"/>
    <p:sldLayoutId id="2147483719" r:id="rId29"/>
    <p:sldLayoutId id="2147483703" r:id="rId30"/>
    <p:sldLayoutId id="2147483709" r:id="rId31"/>
    <p:sldLayoutId id="2147483705" r:id="rId32"/>
    <p:sldLayoutId id="2147483714" r:id="rId33"/>
    <p:sldLayoutId id="2147483706" r:id="rId34"/>
    <p:sldLayoutId id="2147483713" r:id="rId35"/>
    <p:sldLayoutId id="2147483707" r:id="rId36"/>
    <p:sldLayoutId id="2147483712" r:id="rId37"/>
    <p:sldLayoutId id="2147483704" r:id="rId38"/>
    <p:sldLayoutId id="2147483710" r:id="rId39"/>
    <p:sldLayoutId id="2147483708" r:id="rId40"/>
    <p:sldLayoutId id="2147483711" r:id="rId41"/>
    <p:sldLayoutId id="2147483680" r:id="rId42"/>
    <p:sldLayoutId id="2147483681" r:id="rId43"/>
    <p:sldLayoutId id="2147483683" r:id="rId44"/>
    <p:sldLayoutId id="2147483682" r:id="rId45"/>
    <p:sldLayoutId id="2147483688" r:id="rId46"/>
    <p:sldLayoutId id="2147483721" r:id="rId47"/>
    <p:sldLayoutId id="2147483722" r:id="rId48"/>
    <p:sldLayoutId id="2147483723" r:id="rId49"/>
  </p:sldLayoutIdLst>
  <p:txStyles>
    <p:titleStyle>
      <a:lvl1pPr algn="l" defTabSz="914400" rtl="0" eaLnBrk="1" latinLnBrk="0" hangingPunct="1">
        <a:lnSpc>
          <a:spcPct val="90000"/>
        </a:lnSpc>
        <a:spcBef>
          <a:spcPct val="0"/>
        </a:spcBef>
        <a:buNone/>
        <a:defRPr sz="2400" b="1" kern="1200">
          <a:solidFill>
            <a:schemeClr val="bg1"/>
          </a:solidFill>
          <a:latin typeface="+mj-lt"/>
          <a:ea typeface="Verdana" panose="020B0604030504040204" pitchFamily="34" charset="0"/>
          <a:cs typeface="+mj-cs"/>
        </a:defRPr>
      </a:lvl1pPr>
    </p:titleStyle>
    <p:bodyStyle>
      <a:lvl1pPr marL="342900" indent="-342900" algn="l" defTabSz="914400" rtl="0" eaLnBrk="1" latinLnBrk="0" hangingPunct="1">
        <a:lnSpc>
          <a:spcPct val="100000"/>
        </a:lnSpc>
        <a:spcBef>
          <a:spcPts val="1000"/>
        </a:spcBef>
        <a:buSzPct val="125000"/>
        <a:buFont typeface="Arial" panose="020B0604020202020204" pitchFamily="34" charset="0"/>
        <a:buChar char="•"/>
        <a:defRPr lang="en-US" sz="2000" b="1" kern="1200" dirty="0" smtClean="0">
          <a:solidFill>
            <a:srgbClr val="004165"/>
          </a:solidFill>
          <a:latin typeface="+mn-lt"/>
          <a:ea typeface="+mn-ea"/>
          <a:cs typeface="+mn-cs"/>
        </a:defRPr>
      </a:lvl1pPr>
      <a:lvl2pPr marL="228600" indent="-228600" algn="l" defTabSz="914400" rtl="0" eaLnBrk="1" latinLnBrk="0" hangingPunct="1">
        <a:lnSpc>
          <a:spcPct val="100000"/>
        </a:lnSpc>
        <a:spcBef>
          <a:spcPts val="1000"/>
        </a:spcBef>
        <a:buClr>
          <a:srgbClr val="004165"/>
        </a:buClr>
        <a:buSzPct val="70000"/>
        <a:buFont typeface="Arial" panose="020B0604020202020204" pitchFamily="34" charset="0"/>
        <a:buChar char="•"/>
        <a:defRPr sz="2400" kern="1200">
          <a:solidFill>
            <a:srgbClr val="004165"/>
          </a:solidFill>
          <a:latin typeface="+mn-lt"/>
          <a:ea typeface="+mn-ea"/>
          <a:cs typeface="+mn-cs"/>
        </a:defRPr>
      </a:lvl2pPr>
      <a:lvl3pPr marL="914400" indent="0" algn="l" defTabSz="914400" rtl="0" eaLnBrk="1" latinLnBrk="0" hangingPunct="1">
        <a:lnSpc>
          <a:spcPct val="90000"/>
        </a:lnSpc>
        <a:spcBef>
          <a:spcPts val="500"/>
        </a:spcBef>
        <a:buClr>
          <a:srgbClr val="004165"/>
        </a:buClr>
        <a:buFont typeface="Arial" panose="020B0604020202020204" pitchFamily="34" charset="0"/>
        <a:buNone/>
        <a:defRPr sz="2000" kern="1200">
          <a:solidFill>
            <a:srgbClr val="00416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enterprisecommunity.org/opportunity360/opportunity-zone-eligibility-tool" TargetMode="External"/><Relationship Id="rId2" Type="http://schemas.openxmlformats.org/officeDocument/2006/relationships/hyperlink" Target="https://opportunityzones.ohio.gov/wps/portal/gov/ooz" TargetMode="Externa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8368" y="3810717"/>
            <a:ext cx="7772400" cy="2387600"/>
          </a:xfrm>
        </p:spPr>
        <p:txBody>
          <a:bodyPr/>
          <a:lstStyle/>
          <a:p>
            <a:r>
              <a:rPr lang="en-US" dirty="0"/>
              <a:t>Qualified Opportunity </a:t>
            </a:r>
            <a:r>
              <a:rPr lang="en-US" dirty="0" smtClean="0"/>
              <a:t>Zones</a:t>
            </a:r>
            <a:endParaRPr lang="en-US" dirty="0"/>
          </a:p>
        </p:txBody>
      </p:sp>
      <p:sp>
        <p:nvSpPr>
          <p:cNvPr id="3" name="Subtitle 2"/>
          <p:cNvSpPr>
            <a:spLocks noGrp="1"/>
          </p:cNvSpPr>
          <p:nvPr>
            <p:ph type="subTitle" idx="1"/>
          </p:nvPr>
        </p:nvSpPr>
        <p:spPr/>
        <p:txBody>
          <a:bodyPr/>
          <a:lstStyle/>
          <a:p>
            <a:r>
              <a:rPr lang="en-US" dirty="0" smtClean="0"/>
              <a:t>August 11, 2020</a:t>
            </a:r>
            <a:endParaRPr lang="en-US" dirty="0"/>
          </a:p>
        </p:txBody>
      </p:sp>
    </p:spTree>
    <p:extLst>
      <p:ext uri="{BB962C8B-B14F-4D97-AF65-F5344CB8AC3E}">
        <p14:creationId xmlns:p14="http://schemas.microsoft.com/office/powerpoint/2010/main" val="2685228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a:t>Opportunity Zones </a:t>
            </a:r>
            <a:r>
              <a:rPr lang="en-US" dirty="0" smtClean="0"/>
              <a:t>Versus </a:t>
            </a:r>
            <a:br>
              <a:rPr lang="en-US" dirty="0" smtClean="0"/>
            </a:br>
            <a:r>
              <a:rPr lang="en-US" dirty="0" smtClean="0"/>
              <a:t>Other </a:t>
            </a:r>
            <a:r>
              <a:rPr lang="en-US" dirty="0"/>
              <a:t>Tax Incentives</a:t>
            </a:r>
          </a:p>
        </p:txBody>
      </p:sp>
      <p:sp>
        <p:nvSpPr>
          <p:cNvPr id="3" name="Text Placeholder 2"/>
          <p:cNvSpPr>
            <a:spLocks noGrp="1"/>
          </p:cNvSpPr>
          <p:nvPr>
            <p:ph type="body" sz="quarter" idx="4294967295"/>
          </p:nvPr>
        </p:nvSpPr>
        <p:spPr>
          <a:xfrm>
            <a:off x="443878" y="1474313"/>
            <a:ext cx="7985414" cy="4696264"/>
          </a:xfrm>
        </p:spPr>
        <p:txBody>
          <a:bodyPr/>
          <a:lstStyle/>
          <a:p>
            <a:pPr marL="285750" indent="-285750">
              <a:buFont typeface="Arial" panose="020B0604020202020204" pitchFamily="34" charset="0"/>
              <a:buChar char="•"/>
            </a:pPr>
            <a:r>
              <a:rPr lang="en-US" sz="1600" dirty="0"/>
              <a:t>Flexible</a:t>
            </a:r>
          </a:p>
          <a:p>
            <a:pPr marL="514350" lvl="1" indent="-285750">
              <a:buSzPct val="125000"/>
            </a:pPr>
            <a:r>
              <a:rPr lang="en-US" sz="1600" dirty="0">
                <a:solidFill>
                  <a:srgbClr val="004165"/>
                </a:solidFill>
              </a:rPr>
              <a:t>Any kind of asset sale that generates a capital gain</a:t>
            </a:r>
          </a:p>
          <a:p>
            <a:pPr marL="514350" lvl="1" indent="-285750">
              <a:buSzPct val="125000"/>
            </a:pPr>
            <a:r>
              <a:rPr lang="en-US" sz="1600" dirty="0">
                <a:solidFill>
                  <a:srgbClr val="004165"/>
                </a:solidFill>
              </a:rPr>
              <a:t>Real estate, stocks, bonds, art, coins, etc.</a:t>
            </a:r>
          </a:p>
          <a:p>
            <a:pPr marL="514350" lvl="1" indent="-285750">
              <a:buSzPct val="125000"/>
            </a:pPr>
            <a:r>
              <a:rPr lang="en-US" sz="1600" dirty="0">
                <a:solidFill>
                  <a:srgbClr val="004165"/>
                </a:solidFill>
              </a:rPr>
              <a:t>Invest in real estate, companies, equipment</a:t>
            </a:r>
          </a:p>
          <a:p>
            <a:pPr marL="514350" lvl="1" indent="-285750">
              <a:buSzPct val="125000"/>
            </a:pPr>
            <a:r>
              <a:rPr lang="en-US" sz="1600" dirty="0">
                <a:solidFill>
                  <a:srgbClr val="004165"/>
                </a:solidFill>
              </a:rPr>
              <a:t>Invest via a partnership or </a:t>
            </a:r>
            <a:r>
              <a:rPr lang="en-US" sz="1600" dirty="0" smtClean="0">
                <a:solidFill>
                  <a:srgbClr val="004165"/>
                </a:solidFill>
              </a:rPr>
              <a:t>corporation</a:t>
            </a:r>
          </a:p>
          <a:p>
            <a:pPr lvl="1" indent="0">
              <a:buSzPct val="125000"/>
              <a:buNone/>
            </a:pPr>
            <a:endParaRPr lang="en-US" sz="100" dirty="0">
              <a:solidFill>
                <a:srgbClr val="004165"/>
              </a:solidFill>
            </a:endParaRPr>
          </a:p>
          <a:p>
            <a:pPr marL="285750" indent="-285750">
              <a:buFont typeface="Arial" panose="020B0604020202020204" pitchFamily="34" charset="0"/>
              <a:buChar char="•"/>
            </a:pPr>
            <a:r>
              <a:rPr lang="en-US" sz="1600" dirty="0"/>
              <a:t>Simple</a:t>
            </a:r>
          </a:p>
          <a:p>
            <a:pPr marL="514350" lvl="1" indent="-285750">
              <a:buSzPct val="125000"/>
            </a:pPr>
            <a:r>
              <a:rPr lang="en-US" sz="1600" dirty="0">
                <a:solidFill>
                  <a:srgbClr val="004165"/>
                </a:solidFill>
              </a:rPr>
              <a:t>Self-certification process for </a:t>
            </a:r>
            <a:r>
              <a:rPr lang="en-US" sz="1600" dirty="0" smtClean="0">
                <a:solidFill>
                  <a:srgbClr val="004165"/>
                </a:solidFill>
              </a:rPr>
              <a:t>fund </a:t>
            </a:r>
            <a:r>
              <a:rPr lang="en-US" sz="1600" dirty="0">
                <a:solidFill>
                  <a:srgbClr val="004165"/>
                </a:solidFill>
              </a:rPr>
              <a:t>(90% assets invested) (Form 8996)</a:t>
            </a:r>
          </a:p>
          <a:p>
            <a:pPr marL="514350" lvl="1" indent="-285750">
              <a:buSzPct val="125000"/>
            </a:pPr>
            <a:r>
              <a:rPr lang="en-US" sz="1600" dirty="0">
                <a:solidFill>
                  <a:srgbClr val="004165"/>
                </a:solidFill>
              </a:rPr>
              <a:t>Self-certification process for investor (filed with tax return Form 8949 and Form 8997</a:t>
            </a:r>
            <a:r>
              <a:rPr lang="en-US" sz="1600" dirty="0" smtClean="0"/>
              <a:t>)</a:t>
            </a:r>
          </a:p>
          <a:p>
            <a:pPr lvl="1" indent="0">
              <a:buSzPct val="125000"/>
              <a:buNone/>
            </a:pPr>
            <a:endParaRPr lang="en-US" sz="100" dirty="0"/>
          </a:p>
          <a:p>
            <a:pPr marL="285750" indent="-285750">
              <a:buFont typeface="Arial" panose="020B0604020202020204" pitchFamily="34" charset="0"/>
              <a:buChar char="•"/>
            </a:pPr>
            <a:r>
              <a:rPr lang="en-US" sz="1600" dirty="0"/>
              <a:t>Scalable</a:t>
            </a:r>
          </a:p>
          <a:p>
            <a:pPr marL="514350" lvl="1" indent="-285750">
              <a:buSzPct val="125000"/>
            </a:pPr>
            <a:r>
              <a:rPr lang="en-US" sz="1600" dirty="0">
                <a:solidFill>
                  <a:srgbClr val="004165"/>
                </a:solidFill>
              </a:rPr>
              <a:t>No competitive process to take advantage (like other credits)</a:t>
            </a:r>
          </a:p>
          <a:p>
            <a:pPr marL="514350" lvl="1" indent="-285750">
              <a:buSzPct val="125000"/>
            </a:pPr>
            <a:r>
              <a:rPr lang="en-US" sz="1600" dirty="0">
                <a:solidFill>
                  <a:srgbClr val="004165"/>
                </a:solidFill>
              </a:rPr>
              <a:t>No limit as to how big the investment is </a:t>
            </a:r>
          </a:p>
          <a:p>
            <a:pPr marL="514350" lvl="1" indent="-285750">
              <a:buSzPct val="125000"/>
            </a:pPr>
            <a:r>
              <a:rPr lang="en-US" sz="1600" dirty="0">
                <a:solidFill>
                  <a:srgbClr val="004165"/>
                </a:solidFill>
              </a:rPr>
              <a:t>No limit on the tax benefits that can be </a:t>
            </a:r>
            <a:r>
              <a:rPr lang="en-US" sz="1600" dirty="0" smtClean="0">
                <a:solidFill>
                  <a:srgbClr val="004165"/>
                </a:solidFill>
              </a:rPr>
              <a:t>realized</a:t>
            </a:r>
            <a:endParaRPr lang="en-US" sz="1600" dirty="0">
              <a:solidFill>
                <a:srgbClr val="004165"/>
              </a:solidFill>
            </a:endParaRPr>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10</a:t>
            </a:r>
            <a:endParaRPr lang="en-US" sz="800" dirty="0">
              <a:solidFill>
                <a:srgbClr val="004165"/>
              </a:solidFill>
            </a:endParaRPr>
          </a:p>
        </p:txBody>
      </p:sp>
    </p:spTree>
    <p:extLst>
      <p:ext uri="{BB962C8B-B14F-4D97-AF65-F5344CB8AC3E}">
        <p14:creationId xmlns:p14="http://schemas.microsoft.com/office/powerpoint/2010/main" val="205204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6"/>
          <p:cNvSpPr txBox="1">
            <a:spLocks/>
          </p:cNvSpPr>
          <p:nvPr/>
        </p:nvSpPr>
        <p:spPr bwMode="auto">
          <a:xfrm>
            <a:off x="5855824" y="4178836"/>
            <a:ext cx="2917785" cy="952985"/>
          </a:xfrm>
          <a:prstGeom prst="rect">
            <a:avLst/>
          </a:prstGeom>
          <a:solidFill>
            <a:srgbClr val="ECF2F8"/>
          </a:solidFill>
          <a:ln w="9525" cap="flat" cmpd="sng" algn="ctr">
            <a:solidFill>
              <a:srgbClr val="0041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lvl1pPr marL="342900" indent="-342900" algn="l" defTabSz="914400" rtl="0" eaLnBrk="1" latinLnBrk="0" hangingPunct="1">
              <a:lnSpc>
                <a:spcPct val="100000"/>
              </a:lnSpc>
              <a:spcBef>
                <a:spcPts val="1000"/>
              </a:spcBef>
              <a:buSzPct val="125000"/>
              <a:buFont typeface="Arial" panose="020B0604020202020204" pitchFamily="34" charset="0"/>
              <a:buChar char="•"/>
              <a:defRPr lang="en-US" sz="2000" b="1" kern="1200" dirty="0" smtClean="0">
                <a:solidFill>
                  <a:srgbClr val="004165"/>
                </a:solidFill>
                <a:latin typeface="+mn-lt"/>
                <a:ea typeface="+mn-ea"/>
                <a:cs typeface="+mn-cs"/>
              </a:defRPr>
            </a:lvl1pPr>
            <a:lvl2pPr marL="228600" indent="-228600" algn="l" defTabSz="914400" rtl="0" eaLnBrk="1" latinLnBrk="0" hangingPunct="1">
              <a:lnSpc>
                <a:spcPct val="100000"/>
              </a:lnSpc>
              <a:spcBef>
                <a:spcPts val="1000"/>
              </a:spcBef>
              <a:buClr>
                <a:srgbClr val="004165"/>
              </a:buClr>
              <a:buSzPct val="70000"/>
              <a:buFont typeface="Arial" panose="020B0604020202020204" pitchFamily="34" charset="0"/>
              <a:buChar char="•"/>
              <a:defRPr sz="2400" kern="1200">
                <a:solidFill>
                  <a:srgbClr val="004165"/>
                </a:solidFill>
                <a:latin typeface="+mn-lt"/>
                <a:ea typeface="+mn-ea"/>
                <a:cs typeface="+mn-cs"/>
              </a:defRPr>
            </a:lvl2pPr>
            <a:lvl3pPr marL="914400" indent="0" algn="l" defTabSz="914400" rtl="0" eaLnBrk="1" latinLnBrk="0" hangingPunct="1">
              <a:lnSpc>
                <a:spcPct val="90000"/>
              </a:lnSpc>
              <a:spcBef>
                <a:spcPts val="500"/>
              </a:spcBef>
              <a:buClr>
                <a:srgbClr val="004165"/>
              </a:buClr>
              <a:buFont typeface="Arial" panose="020B0604020202020204" pitchFamily="34" charset="0"/>
              <a:buNone/>
              <a:defRPr sz="2000" kern="1200">
                <a:solidFill>
                  <a:srgbClr val="00416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spcBef>
                <a:spcPct val="0"/>
              </a:spcBef>
              <a:spcAft>
                <a:spcPct val="0"/>
              </a:spcAft>
              <a:buSzTx/>
              <a:buFontTx/>
              <a:buNone/>
            </a:pPr>
            <a:r>
              <a:rPr lang="en-US" sz="1400" dirty="0" smtClean="0">
                <a:latin typeface="+mj-lt"/>
              </a:rPr>
              <a:t>Qualified Opportunity Zone</a:t>
            </a:r>
          </a:p>
          <a:p>
            <a:pPr marL="0" indent="0" algn="ctr" eaLnBrk="0" fontAlgn="base" hangingPunct="0">
              <a:spcBef>
                <a:spcPct val="0"/>
              </a:spcBef>
              <a:spcAft>
                <a:spcPct val="0"/>
              </a:spcAft>
              <a:buSzTx/>
              <a:buFontTx/>
              <a:buNone/>
            </a:pPr>
            <a:r>
              <a:rPr lang="en-US" sz="1400" dirty="0" smtClean="0">
                <a:latin typeface="+mj-lt"/>
              </a:rPr>
              <a:t>Stock</a:t>
            </a:r>
          </a:p>
          <a:p>
            <a:pPr marL="0" indent="0" algn="ctr" eaLnBrk="0" fontAlgn="base" hangingPunct="0">
              <a:spcBef>
                <a:spcPct val="0"/>
              </a:spcBef>
              <a:spcAft>
                <a:spcPct val="0"/>
              </a:spcAft>
              <a:buSzTx/>
              <a:buFontTx/>
              <a:buNone/>
            </a:pPr>
            <a:r>
              <a:rPr lang="en-US" sz="1400" dirty="0" smtClean="0">
                <a:latin typeface="+mj-lt"/>
              </a:rPr>
              <a:t>(Qualified Opportunity Zone Business)</a:t>
            </a:r>
            <a:endParaRPr lang="en-US" sz="1400" dirty="0">
              <a:latin typeface="+mj-lt"/>
            </a:endParaRPr>
          </a:p>
        </p:txBody>
      </p:sp>
      <p:sp>
        <p:nvSpPr>
          <p:cNvPr id="16" name="Rectangle 15"/>
          <p:cNvSpPr/>
          <p:nvPr/>
        </p:nvSpPr>
        <p:spPr bwMode="auto">
          <a:xfrm>
            <a:off x="337729" y="4178837"/>
            <a:ext cx="2927296" cy="952984"/>
          </a:xfrm>
          <a:prstGeom prst="rect">
            <a:avLst/>
          </a:prstGeom>
          <a:solidFill>
            <a:srgbClr val="ECF2F8"/>
          </a:solidFill>
          <a:ln w="9525" cap="flat" cmpd="sng" algn="ctr">
            <a:solidFill>
              <a:srgbClr val="0041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4165"/>
                </a:solidFill>
                <a:effectLst/>
                <a:latin typeface="+mj-lt"/>
              </a:rPr>
              <a:t>Qualified Opportunity Zone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04165"/>
                </a:solidFill>
                <a:latin typeface="+mj-lt"/>
              </a:rPr>
              <a:t>Partnership Interest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4165"/>
                </a:solidFill>
                <a:effectLst/>
                <a:latin typeface="+mj-lt"/>
              </a:rPr>
              <a:t>(Qualified Opportunity Zone Business)</a:t>
            </a:r>
          </a:p>
        </p:txBody>
      </p:sp>
      <p:sp>
        <p:nvSpPr>
          <p:cNvPr id="17" name="Rectangle 16"/>
          <p:cNvSpPr/>
          <p:nvPr/>
        </p:nvSpPr>
        <p:spPr bwMode="auto">
          <a:xfrm>
            <a:off x="3493625" y="5474237"/>
            <a:ext cx="2362200" cy="757180"/>
          </a:xfrm>
          <a:prstGeom prst="rect">
            <a:avLst/>
          </a:prstGeom>
          <a:solidFill>
            <a:srgbClr val="D2E6ED"/>
          </a:solidFill>
          <a:ln w="9525" cap="flat" cmpd="sng" algn="ctr">
            <a:solidFill>
              <a:srgbClr val="0041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04165"/>
                </a:solidFill>
                <a:latin typeface="+mj-lt"/>
              </a:rPr>
              <a:t>Qualified Opportunity Zone Business Property</a:t>
            </a:r>
            <a:endParaRPr kumimoji="0" lang="en-US" sz="1400" b="1" i="0" u="none" strike="noStrike" cap="none" normalizeH="0" baseline="0" dirty="0" smtClean="0">
              <a:ln>
                <a:noFill/>
              </a:ln>
              <a:solidFill>
                <a:srgbClr val="004165"/>
              </a:solidFill>
              <a:effectLst/>
              <a:latin typeface="+mj-lt"/>
            </a:endParaRPr>
          </a:p>
        </p:txBody>
      </p:sp>
      <p:sp>
        <p:nvSpPr>
          <p:cNvPr id="18" name="Oval 17"/>
          <p:cNvSpPr/>
          <p:nvPr/>
        </p:nvSpPr>
        <p:spPr bwMode="auto">
          <a:xfrm>
            <a:off x="3627700" y="2883437"/>
            <a:ext cx="1981200" cy="1219200"/>
          </a:xfrm>
          <a:prstGeom prst="ellipse">
            <a:avLst/>
          </a:prstGeom>
          <a:solidFill>
            <a:srgbClr val="004165"/>
          </a:solidFill>
          <a:ln w="9525" cap="flat" cmpd="sng" algn="ctr">
            <a:solidFill>
              <a:srgbClr val="0041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j-lt"/>
              </a:rPr>
              <a:t>Qualified</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latin typeface="+mj-lt"/>
              </a:rPr>
              <a:t>Opportunity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j-lt"/>
              </a:rPr>
              <a:t>Zone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chemeClr val="bg1"/>
                </a:solidFill>
                <a:latin typeface="+mj-lt"/>
              </a:rPr>
              <a:t>Property</a:t>
            </a:r>
            <a:endParaRPr kumimoji="0" lang="en-US" sz="1400" b="1" i="0" u="none" strike="noStrike" cap="none" normalizeH="0" baseline="0" dirty="0" smtClean="0">
              <a:ln>
                <a:noFill/>
              </a:ln>
              <a:solidFill>
                <a:schemeClr val="bg1"/>
              </a:solidFill>
              <a:effectLst/>
              <a:latin typeface="+mj-lt"/>
            </a:endParaRPr>
          </a:p>
        </p:txBody>
      </p:sp>
      <p:cxnSp>
        <p:nvCxnSpPr>
          <p:cNvPr id="19" name="Straight Arrow Connector 18"/>
          <p:cNvCxnSpPr/>
          <p:nvPr/>
        </p:nvCxnSpPr>
        <p:spPr bwMode="auto">
          <a:xfrm>
            <a:off x="5703425" y="3493037"/>
            <a:ext cx="1295400" cy="609600"/>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cxnSp>
        <p:nvCxnSpPr>
          <p:cNvPr id="20" name="Straight Arrow Connector 19"/>
          <p:cNvCxnSpPr/>
          <p:nvPr/>
        </p:nvCxnSpPr>
        <p:spPr bwMode="auto">
          <a:xfrm flipH="1">
            <a:off x="2198225" y="3493037"/>
            <a:ext cx="1295400" cy="609600"/>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cxnSp>
        <p:nvCxnSpPr>
          <p:cNvPr id="21" name="Straight Arrow Connector 20"/>
          <p:cNvCxnSpPr/>
          <p:nvPr/>
        </p:nvCxnSpPr>
        <p:spPr bwMode="auto">
          <a:xfrm>
            <a:off x="4636625" y="4178837"/>
            <a:ext cx="0" cy="1219200"/>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cxnSp>
        <p:nvCxnSpPr>
          <p:cNvPr id="22" name="Straight Arrow Connector 21"/>
          <p:cNvCxnSpPr/>
          <p:nvPr/>
        </p:nvCxnSpPr>
        <p:spPr bwMode="auto">
          <a:xfrm>
            <a:off x="2500132" y="5208020"/>
            <a:ext cx="917293" cy="571017"/>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cxnSp>
        <p:nvCxnSpPr>
          <p:cNvPr id="23" name="Straight Arrow Connector 22"/>
          <p:cNvCxnSpPr/>
          <p:nvPr/>
        </p:nvCxnSpPr>
        <p:spPr bwMode="auto">
          <a:xfrm flipH="1">
            <a:off x="5932025" y="5242745"/>
            <a:ext cx="734993" cy="571017"/>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sp>
        <p:nvSpPr>
          <p:cNvPr id="24" name="Oval 23"/>
          <p:cNvSpPr/>
          <p:nvPr/>
        </p:nvSpPr>
        <p:spPr bwMode="auto">
          <a:xfrm>
            <a:off x="3569825" y="1289027"/>
            <a:ext cx="1981200" cy="1137210"/>
          </a:xfrm>
          <a:prstGeom prst="ellipse">
            <a:avLst/>
          </a:prstGeom>
          <a:solidFill>
            <a:srgbClr val="69BE28"/>
          </a:solidFill>
          <a:ln w="9525" cap="flat" cmpd="sng" algn="ctr">
            <a:solidFill>
              <a:srgbClr val="0041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4165"/>
                </a:solidFill>
                <a:effectLst/>
                <a:latin typeface="+mj-lt"/>
              </a:rPr>
              <a:t>Qualified</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04165"/>
                </a:solidFill>
                <a:latin typeface="+mj-lt"/>
              </a:rPr>
              <a:t>Opportunity</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04165"/>
                </a:solidFill>
                <a:latin typeface="+mj-lt"/>
              </a:rPr>
              <a:t>Fund</a:t>
            </a:r>
            <a:endParaRPr kumimoji="0" lang="en-US" sz="1400" b="1" i="0" u="none" strike="noStrike" cap="none" normalizeH="0" baseline="0" dirty="0" smtClean="0">
              <a:ln>
                <a:noFill/>
              </a:ln>
              <a:solidFill>
                <a:srgbClr val="004165"/>
              </a:solidFill>
              <a:effectLst/>
              <a:latin typeface="+mj-lt"/>
            </a:endParaRPr>
          </a:p>
        </p:txBody>
      </p:sp>
      <p:cxnSp>
        <p:nvCxnSpPr>
          <p:cNvPr id="25" name="Straight Arrow Connector 24"/>
          <p:cNvCxnSpPr/>
          <p:nvPr/>
        </p:nvCxnSpPr>
        <p:spPr bwMode="auto">
          <a:xfrm>
            <a:off x="4620227" y="2460962"/>
            <a:ext cx="0" cy="381000"/>
          </a:xfrm>
          <a:prstGeom prst="straightConnector1">
            <a:avLst/>
          </a:prstGeom>
          <a:solidFill>
            <a:schemeClr val="accent1"/>
          </a:solidFill>
          <a:ln w="9525" cap="flat" cmpd="sng" algn="ctr">
            <a:solidFill>
              <a:srgbClr val="004165"/>
            </a:solidFill>
            <a:prstDash val="solid"/>
            <a:round/>
            <a:headEnd type="none" w="med" len="med"/>
            <a:tailEnd type="triangle"/>
          </a:ln>
          <a:effectLst/>
        </p:spPr>
      </p:cxnSp>
      <p:sp>
        <p:nvSpPr>
          <p:cNvPr id="13" name="Rectangle 12"/>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11</a:t>
            </a:r>
            <a:endParaRPr lang="en-US" sz="800" dirty="0">
              <a:solidFill>
                <a:srgbClr val="004165"/>
              </a:solidFill>
            </a:endParaRPr>
          </a:p>
        </p:txBody>
      </p:sp>
    </p:spTree>
    <p:extLst>
      <p:ext uri="{BB962C8B-B14F-4D97-AF65-F5344CB8AC3E}">
        <p14:creationId xmlns:p14="http://schemas.microsoft.com/office/powerpoint/2010/main" val="276817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50"/>
            <a:ext cx="8335888" cy="940037"/>
          </a:xfrm>
        </p:spPr>
        <p:txBody>
          <a:bodyPr/>
          <a:lstStyle/>
          <a:p>
            <a:r>
              <a:rPr lang="en-US" dirty="0" smtClean="0"/>
              <a:t>Definitions</a:t>
            </a:r>
            <a:endParaRPr lang="en-US" dirty="0"/>
          </a:p>
        </p:txBody>
      </p:sp>
      <p:sp>
        <p:nvSpPr>
          <p:cNvPr id="3" name="Text Placeholder 2"/>
          <p:cNvSpPr>
            <a:spLocks noGrp="1"/>
          </p:cNvSpPr>
          <p:nvPr>
            <p:ph type="body" sz="quarter" idx="4294967295"/>
          </p:nvPr>
        </p:nvSpPr>
        <p:spPr>
          <a:xfrm>
            <a:off x="455877" y="1466129"/>
            <a:ext cx="7985414" cy="4973009"/>
          </a:xfrm>
        </p:spPr>
        <p:txBody>
          <a:bodyPr/>
          <a:lstStyle/>
          <a:p>
            <a:pPr marL="285750" indent="-285750">
              <a:buFont typeface="Arial" panose="020B0604020202020204" pitchFamily="34" charset="0"/>
              <a:buChar char="•"/>
            </a:pPr>
            <a:r>
              <a:rPr lang="en-US" sz="1500" b="1" u="sng" dirty="0"/>
              <a:t>Qualified Opportunity Fund </a:t>
            </a:r>
            <a:r>
              <a:rPr lang="en-US" sz="1500" dirty="0"/>
              <a:t>– </a:t>
            </a:r>
            <a:r>
              <a:rPr lang="en-US" sz="1500" b="0" dirty="0"/>
              <a:t>an investment vehicle organized as a corporation or partnership for the purpose of investing in OZ property. Opportunity Funds are private sector entities required to invest 90 percent or more of their resources in Qualified Opportunity Zones</a:t>
            </a:r>
            <a:r>
              <a:rPr lang="en-US" sz="1500" b="0" dirty="0" smtClean="0"/>
              <a:t>.</a:t>
            </a:r>
          </a:p>
          <a:p>
            <a:endParaRPr lang="en-US" sz="100" dirty="0"/>
          </a:p>
          <a:p>
            <a:pPr marL="285750" indent="-285750">
              <a:buFont typeface="Arial" panose="020B0604020202020204" pitchFamily="34" charset="0"/>
              <a:buChar char="•"/>
            </a:pPr>
            <a:r>
              <a:rPr lang="en-US" sz="1500" b="1" u="sng" dirty="0"/>
              <a:t>Qualified Opportunity Zone Property </a:t>
            </a:r>
            <a:r>
              <a:rPr lang="en-US" sz="1500" dirty="0"/>
              <a:t>– property which is:</a:t>
            </a:r>
          </a:p>
          <a:p>
            <a:pPr marL="514350" lvl="1" indent="-285750">
              <a:buSzPct val="125000"/>
            </a:pPr>
            <a:r>
              <a:rPr lang="en-US" sz="1500" i="1" dirty="0">
                <a:solidFill>
                  <a:srgbClr val="004165"/>
                </a:solidFill>
              </a:rPr>
              <a:t>Qualified opportunity zone stock </a:t>
            </a:r>
            <a:r>
              <a:rPr lang="en-US" sz="1500" dirty="0">
                <a:solidFill>
                  <a:srgbClr val="004165"/>
                </a:solidFill>
              </a:rPr>
              <a:t>– stock in a domestic corporation that is a qualified opportunity zone business during “substantially all</a:t>
            </a:r>
            <a:r>
              <a:rPr lang="en-US" sz="1500" dirty="0" smtClean="0">
                <a:solidFill>
                  <a:srgbClr val="004165"/>
                </a:solidFill>
              </a:rPr>
              <a:t>” (</a:t>
            </a:r>
            <a:r>
              <a:rPr lang="en-US" sz="1500" dirty="0">
                <a:solidFill>
                  <a:srgbClr val="004165"/>
                </a:solidFill>
              </a:rPr>
              <a:t>at least 90%) of the applicable holding period, and the stock is acquired after December 31, 2017, at its original issue in exchange for </a:t>
            </a:r>
            <a:r>
              <a:rPr lang="en-US" sz="1500" dirty="0" smtClean="0">
                <a:solidFill>
                  <a:srgbClr val="004165"/>
                </a:solidFill>
              </a:rPr>
              <a:t>cash,</a:t>
            </a:r>
            <a:r>
              <a:rPr lang="en-US" sz="1500" dirty="0">
                <a:solidFill>
                  <a:srgbClr val="004165"/>
                </a:solidFill>
              </a:rPr>
              <a:t> </a:t>
            </a:r>
          </a:p>
          <a:p>
            <a:pPr marL="514350" lvl="1" indent="-285750">
              <a:buSzPct val="125000"/>
            </a:pPr>
            <a:r>
              <a:rPr lang="en-US" sz="1500" i="1" dirty="0">
                <a:solidFill>
                  <a:srgbClr val="004165"/>
                </a:solidFill>
              </a:rPr>
              <a:t>Qualified opportunity zone partnership</a:t>
            </a:r>
            <a:r>
              <a:rPr lang="en-US" sz="1500" dirty="0">
                <a:solidFill>
                  <a:srgbClr val="004165"/>
                </a:solidFill>
              </a:rPr>
              <a:t> – a capital or profits interest in a domestic partnership that is a qualified opportunity zone business during “substantially all</a:t>
            </a:r>
            <a:r>
              <a:rPr lang="en-US" sz="1500" dirty="0" smtClean="0">
                <a:solidFill>
                  <a:srgbClr val="004165"/>
                </a:solidFill>
              </a:rPr>
              <a:t>” (</a:t>
            </a:r>
            <a:r>
              <a:rPr lang="en-US" sz="1500" dirty="0">
                <a:solidFill>
                  <a:srgbClr val="004165"/>
                </a:solidFill>
              </a:rPr>
              <a:t>at least 90%) of the applicable holding period, and the interest is acquired after December 31, 2017, in exchange for cash, or </a:t>
            </a:r>
            <a:endParaRPr lang="en-US" sz="1500" dirty="0" smtClean="0">
              <a:solidFill>
                <a:srgbClr val="004165"/>
              </a:solidFill>
            </a:endParaRPr>
          </a:p>
          <a:p>
            <a:pPr marL="514350" lvl="1" indent="-285750">
              <a:buSzPct val="125000"/>
            </a:pPr>
            <a:r>
              <a:rPr lang="en-US" sz="1500" i="1" dirty="0" smtClean="0">
                <a:solidFill>
                  <a:srgbClr val="004165"/>
                </a:solidFill>
              </a:rPr>
              <a:t>Qualified </a:t>
            </a:r>
            <a:r>
              <a:rPr lang="en-US" sz="1500" i="1" dirty="0">
                <a:solidFill>
                  <a:srgbClr val="004165"/>
                </a:solidFill>
              </a:rPr>
              <a:t>opportunity zone business property</a:t>
            </a:r>
            <a:r>
              <a:rPr lang="en-US" sz="1500" dirty="0">
                <a:solidFill>
                  <a:srgbClr val="004165"/>
                </a:solidFill>
              </a:rPr>
              <a:t> – tangible property used in the trade or business of a qualified opportunity zone business if the original use of the property commences with the qualified opportunity fund or the fund “substantially improves” the property, and the property is acquired by purchase after December 31, 2017 from an unrelated party.</a:t>
            </a:r>
          </a:p>
          <a:p>
            <a:endParaRPr lang="en-US" dirty="0"/>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12</a:t>
            </a:r>
            <a:endParaRPr lang="en-US" sz="800" dirty="0">
              <a:solidFill>
                <a:srgbClr val="004165"/>
              </a:solidFill>
            </a:endParaRPr>
          </a:p>
        </p:txBody>
      </p:sp>
    </p:spTree>
    <p:extLst>
      <p:ext uri="{BB962C8B-B14F-4D97-AF65-F5344CB8AC3E}">
        <p14:creationId xmlns:p14="http://schemas.microsoft.com/office/powerpoint/2010/main" val="372653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48"/>
            <a:ext cx="8335888" cy="940037"/>
          </a:xfrm>
        </p:spPr>
        <p:txBody>
          <a:bodyPr/>
          <a:lstStyle/>
          <a:p>
            <a:r>
              <a:rPr lang="en-US" dirty="0"/>
              <a:t>Definitions</a:t>
            </a:r>
          </a:p>
        </p:txBody>
      </p:sp>
      <p:sp>
        <p:nvSpPr>
          <p:cNvPr id="3" name="Text Placeholder 2"/>
          <p:cNvSpPr>
            <a:spLocks noGrp="1"/>
          </p:cNvSpPr>
          <p:nvPr>
            <p:ph type="body" sz="quarter" idx="4294967295"/>
          </p:nvPr>
        </p:nvSpPr>
        <p:spPr>
          <a:xfrm>
            <a:off x="445573" y="1535895"/>
            <a:ext cx="7985414" cy="4499494"/>
          </a:xfrm>
        </p:spPr>
        <p:txBody>
          <a:bodyPr/>
          <a:lstStyle/>
          <a:p>
            <a:r>
              <a:rPr lang="en-US" sz="1600" b="1" u="sng" dirty="0"/>
              <a:t>Qualified opportunity zone business</a:t>
            </a:r>
            <a:r>
              <a:rPr lang="en-US" sz="1600" b="1" dirty="0"/>
              <a:t> </a:t>
            </a:r>
            <a:r>
              <a:rPr lang="en-US" sz="1600" dirty="0"/>
              <a:t>– a trade or business in which: </a:t>
            </a:r>
          </a:p>
          <a:p>
            <a:pPr marL="514350" lvl="1" indent="-285750">
              <a:buSzPct val="125000"/>
            </a:pPr>
            <a:r>
              <a:rPr lang="en-US" sz="1600" dirty="0">
                <a:solidFill>
                  <a:srgbClr val="004165"/>
                </a:solidFill>
              </a:rPr>
              <a:t>Substantially all (70%) of its tangible property, owned or leased, is qualified opportunity zone business property; </a:t>
            </a:r>
          </a:p>
          <a:p>
            <a:pPr marL="514350" lvl="1" indent="-285750">
              <a:buSzPct val="125000"/>
            </a:pPr>
            <a:r>
              <a:rPr lang="en-US" sz="1600" dirty="0">
                <a:solidFill>
                  <a:srgbClr val="004165"/>
                </a:solidFill>
              </a:rPr>
              <a:t>At least 50 percent of its total gross income is derived from the active conduct of its business;</a:t>
            </a:r>
          </a:p>
          <a:p>
            <a:pPr marL="514350" lvl="1" indent="-285750">
              <a:buSzPct val="125000"/>
            </a:pPr>
            <a:r>
              <a:rPr lang="en-US" sz="1600" dirty="0">
                <a:solidFill>
                  <a:srgbClr val="004165"/>
                </a:solidFill>
              </a:rPr>
              <a:t>A substantial portion (40%) of its intangible property is used in the active conduct of its business;</a:t>
            </a:r>
          </a:p>
          <a:p>
            <a:pPr marL="514350" lvl="1" indent="-285750">
              <a:buSzPct val="125000"/>
            </a:pPr>
            <a:r>
              <a:rPr lang="en-US" sz="1600" dirty="0">
                <a:solidFill>
                  <a:srgbClr val="004165"/>
                </a:solidFill>
              </a:rPr>
              <a:t>Less than five percent of the average of its aggregate unadjusted bases of the property is attributable to nonqualified financial property; and</a:t>
            </a:r>
          </a:p>
          <a:p>
            <a:pPr marL="514350" lvl="1" indent="-285750">
              <a:buSzPct val="125000"/>
            </a:pPr>
            <a:r>
              <a:rPr lang="en-US" sz="1600" dirty="0">
                <a:solidFill>
                  <a:srgbClr val="004165"/>
                </a:solidFill>
              </a:rPr>
              <a:t>No portion of its proceeds is used to fund certain types of businesses:  a private or commercial golf course, country club, massage parlor, hot tub facility, suntan facility, racetrack or other facility used for gambling, or any store the principal business of which is the sale of alcoholic beverages for consumption off premises.</a:t>
            </a:r>
          </a:p>
          <a:p>
            <a:pPr marL="285750" indent="-285750">
              <a:buFont typeface="Arial" panose="020B0604020202020204" pitchFamily="34" charset="0"/>
              <a:buChar char="•"/>
            </a:pPr>
            <a:endParaRPr lang="en-US" sz="100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13</a:t>
            </a:r>
            <a:endParaRPr lang="en-US" sz="800" dirty="0">
              <a:solidFill>
                <a:srgbClr val="004165"/>
              </a:solidFill>
            </a:endParaRPr>
          </a:p>
        </p:txBody>
      </p:sp>
    </p:spTree>
    <p:extLst>
      <p:ext uri="{BB962C8B-B14F-4D97-AF65-F5344CB8AC3E}">
        <p14:creationId xmlns:p14="http://schemas.microsoft.com/office/powerpoint/2010/main" val="168826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50"/>
            <a:ext cx="8335888" cy="940037"/>
          </a:xfrm>
        </p:spPr>
        <p:txBody>
          <a:bodyPr/>
          <a:lstStyle/>
          <a:p>
            <a:r>
              <a:rPr lang="en-US" dirty="0"/>
              <a:t>Example </a:t>
            </a:r>
            <a:r>
              <a:rPr lang="en-US" dirty="0" smtClean="0"/>
              <a:t>Showing </a:t>
            </a:r>
            <a:r>
              <a:rPr lang="en-US" dirty="0"/>
              <a:t>the </a:t>
            </a:r>
            <a:r>
              <a:rPr lang="en-US" dirty="0" smtClean="0"/>
              <a:t/>
            </a:r>
            <a:br>
              <a:rPr lang="en-US" dirty="0" smtClean="0"/>
            </a:br>
            <a:r>
              <a:rPr lang="en-US" dirty="0" smtClean="0"/>
              <a:t>Potential </a:t>
            </a:r>
            <a:r>
              <a:rPr lang="en-US" dirty="0"/>
              <a:t>for </a:t>
            </a:r>
            <a:r>
              <a:rPr lang="en-US" dirty="0" smtClean="0"/>
              <a:t>Enhanced </a:t>
            </a:r>
            <a:r>
              <a:rPr lang="en-US" dirty="0"/>
              <a:t>ROI </a:t>
            </a:r>
          </a:p>
        </p:txBody>
      </p:sp>
      <p:sp>
        <p:nvSpPr>
          <p:cNvPr id="3" name="Text Placeholder 2"/>
          <p:cNvSpPr>
            <a:spLocks noGrp="1"/>
          </p:cNvSpPr>
          <p:nvPr>
            <p:ph type="body" sz="quarter" idx="4294967295"/>
          </p:nvPr>
        </p:nvSpPr>
        <p:spPr>
          <a:xfrm>
            <a:off x="467964" y="1509522"/>
            <a:ext cx="7985414" cy="2048464"/>
          </a:xfrm>
        </p:spPr>
        <p:txBody>
          <a:bodyPr/>
          <a:lstStyle/>
          <a:p>
            <a:pPr marL="0" indent="0">
              <a:buNone/>
            </a:pPr>
            <a:r>
              <a:rPr lang="en-US" sz="1400" dirty="0"/>
              <a:t>Assumptions: </a:t>
            </a:r>
          </a:p>
          <a:p>
            <a:pPr marL="514350" lvl="1" indent="-285750">
              <a:buSzPct val="125000"/>
            </a:pPr>
            <a:r>
              <a:rPr lang="en-US" sz="1400" dirty="0">
                <a:solidFill>
                  <a:srgbClr val="004165"/>
                </a:solidFill>
              </a:rPr>
              <a:t>Investor has capital gain of $1,000,000 in 2020, that he/she has an option to reinvest in the </a:t>
            </a:r>
            <a:r>
              <a:rPr lang="en-US" sz="1400" dirty="0" smtClean="0">
                <a:solidFill>
                  <a:srgbClr val="004165"/>
                </a:solidFill>
              </a:rPr>
              <a:t>O-Zone </a:t>
            </a:r>
            <a:r>
              <a:rPr lang="en-US" sz="1400" dirty="0">
                <a:solidFill>
                  <a:srgbClr val="004165"/>
                </a:solidFill>
              </a:rPr>
              <a:t>investment or traditional investment for </a:t>
            </a:r>
            <a:r>
              <a:rPr lang="en-US" sz="1400" dirty="0" smtClean="0">
                <a:solidFill>
                  <a:srgbClr val="004165"/>
                </a:solidFill>
              </a:rPr>
              <a:t>ten </a:t>
            </a:r>
            <a:r>
              <a:rPr lang="en-US" sz="1400" dirty="0">
                <a:solidFill>
                  <a:srgbClr val="004165"/>
                </a:solidFill>
              </a:rPr>
              <a:t>years;</a:t>
            </a:r>
          </a:p>
          <a:p>
            <a:pPr marL="514350" lvl="1" indent="-285750">
              <a:buSzPct val="125000"/>
            </a:pPr>
            <a:r>
              <a:rPr lang="en-US" sz="1400" dirty="0">
                <a:solidFill>
                  <a:srgbClr val="004165"/>
                </a:solidFill>
              </a:rPr>
              <a:t>The cash invested grows on average 7% a year in both types of </a:t>
            </a:r>
            <a:r>
              <a:rPr lang="en-US" sz="1400" dirty="0" smtClean="0">
                <a:solidFill>
                  <a:srgbClr val="004165"/>
                </a:solidFill>
              </a:rPr>
              <a:t>investments;</a:t>
            </a:r>
            <a:endParaRPr lang="en-US" sz="1400" dirty="0">
              <a:solidFill>
                <a:srgbClr val="004165"/>
              </a:solidFill>
            </a:endParaRPr>
          </a:p>
          <a:p>
            <a:pPr marL="514350" lvl="1" indent="-285750">
              <a:buSzPct val="125000"/>
            </a:pPr>
            <a:r>
              <a:rPr lang="en-US" sz="1400" dirty="0">
                <a:solidFill>
                  <a:srgbClr val="004165"/>
                </a:solidFill>
              </a:rPr>
              <a:t>Capital gain tax rates remain unchanged or 23.8% (20% capital gain rate and 3.8% NIIT rate) for </a:t>
            </a:r>
            <a:r>
              <a:rPr lang="en-US" sz="1400" dirty="0" smtClean="0">
                <a:solidFill>
                  <a:srgbClr val="004165"/>
                </a:solidFill>
              </a:rPr>
              <a:t>ten years;</a:t>
            </a:r>
          </a:p>
          <a:p>
            <a:pPr marL="514350" lvl="1" indent="-285750">
              <a:buSzPct val="125000"/>
            </a:pPr>
            <a:r>
              <a:rPr lang="en-US" sz="1400" dirty="0" smtClean="0">
                <a:solidFill>
                  <a:srgbClr val="004165"/>
                </a:solidFill>
              </a:rPr>
              <a:t>Assume </a:t>
            </a:r>
            <a:r>
              <a:rPr lang="en-US" sz="1400" dirty="0">
                <a:solidFill>
                  <a:srgbClr val="004165"/>
                </a:solidFill>
              </a:rPr>
              <a:t>for simplicity that gain is not subject to state and local taxation;</a:t>
            </a:r>
          </a:p>
          <a:p>
            <a:pPr marL="171450" indent="-171450">
              <a:buFont typeface="Arial" panose="020B0604020202020204" pitchFamily="34" charset="0"/>
              <a:buChar cha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16254735"/>
              </p:ext>
            </p:extLst>
          </p:nvPr>
        </p:nvGraphicFramePr>
        <p:xfrm>
          <a:off x="277792" y="3557986"/>
          <a:ext cx="8686746" cy="2822841"/>
        </p:xfrm>
        <a:graphic>
          <a:graphicData uri="http://schemas.openxmlformats.org/drawingml/2006/table">
            <a:tbl>
              <a:tblPr firstRow="1" bandRow="1">
                <a:tableStyleId>{5C22544A-7EE6-4342-B048-85BDC9FD1C3A}</a:tableStyleId>
              </a:tblPr>
              <a:tblGrid>
                <a:gridCol w="2469761">
                  <a:extLst>
                    <a:ext uri="{9D8B030D-6E8A-4147-A177-3AD203B41FA5}">
                      <a16:colId xmlns:a16="http://schemas.microsoft.com/office/drawing/2014/main" val="1370742912"/>
                    </a:ext>
                  </a:extLst>
                </a:gridCol>
                <a:gridCol w="1873612">
                  <a:extLst>
                    <a:ext uri="{9D8B030D-6E8A-4147-A177-3AD203B41FA5}">
                      <a16:colId xmlns:a16="http://schemas.microsoft.com/office/drawing/2014/main" val="1476210854"/>
                    </a:ext>
                  </a:extLst>
                </a:gridCol>
                <a:gridCol w="2299433">
                  <a:extLst>
                    <a:ext uri="{9D8B030D-6E8A-4147-A177-3AD203B41FA5}">
                      <a16:colId xmlns:a16="http://schemas.microsoft.com/office/drawing/2014/main" val="3391692643"/>
                    </a:ext>
                  </a:extLst>
                </a:gridCol>
                <a:gridCol w="2043940">
                  <a:extLst>
                    <a:ext uri="{9D8B030D-6E8A-4147-A177-3AD203B41FA5}">
                      <a16:colId xmlns:a16="http://schemas.microsoft.com/office/drawing/2014/main" val="1747590540"/>
                    </a:ext>
                  </a:extLst>
                </a:gridCol>
              </a:tblGrid>
              <a:tr h="278200">
                <a:tc gridSpan="2">
                  <a:txBody>
                    <a:bodyPr/>
                    <a:lstStyle/>
                    <a:p>
                      <a:pPr algn="ctr"/>
                      <a:r>
                        <a:rPr lang="en-US" sz="1400" b="1" dirty="0" smtClean="0"/>
                        <a:t>QOF INVESTMENT</a:t>
                      </a:r>
                      <a:endParaRPr lang="en-US" sz="1400" b="1" dirty="0"/>
                    </a:p>
                  </a:txBody>
                  <a:tcPr>
                    <a:solidFill>
                      <a:srgbClr val="004165"/>
                    </a:solidFill>
                  </a:tcPr>
                </a:tc>
                <a:tc hMerge="1">
                  <a:txBody>
                    <a:bodyPr/>
                    <a:lstStyle/>
                    <a:p>
                      <a:endParaRPr lang="en-US" dirty="0"/>
                    </a:p>
                  </a:txBody>
                  <a:tcPr/>
                </a:tc>
                <a:tc gridSpan="2">
                  <a:txBody>
                    <a:bodyPr/>
                    <a:lstStyle/>
                    <a:p>
                      <a:pPr algn="ctr"/>
                      <a:r>
                        <a:rPr lang="en-US" sz="1400" b="1" dirty="0" smtClean="0"/>
                        <a:t>TRADITIONAL INVESTMENT</a:t>
                      </a:r>
                      <a:endParaRPr lang="en-US" sz="1400" b="1" dirty="0"/>
                    </a:p>
                  </a:txBody>
                  <a:tcPr>
                    <a:solidFill>
                      <a:srgbClr val="004165"/>
                    </a:solidFill>
                  </a:tcPr>
                </a:tc>
                <a:tc hMerge="1">
                  <a:txBody>
                    <a:bodyPr/>
                    <a:lstStyle/>
                    <a:p>
                      <a:endParaRPr lang="en-US" dirty="0"/>
                    </a:p>
                  </a:txBody>
                  <a:tcPr/>
                </a:tc>
                <a:extLst>
                  <a:ext uri="{0D108BD9-81ED-4DB2-BD59-A6C34878D82A}">
                    <a16:rowId xmlns:a16="http://schemas.microsoft.com/office/drawing/2014/main" val="3841429446"/>
                  </a:ext>
                </a:extLst>
              </a:tr>
              <a:tr h="222560">
                <a:tc>
                  <a:txBody>
                    <a:bodyPr/>
                    <a:lstStyle/>
                    <a:p>
                      <a:r>
                        <a:rPr lang="en-US" sz="1000" dirty="0" smtClean="0"/>
                        <a:t>Long</a:t>
                      </a:r>
                      <a:r>
                        <a:rPr lang="en-US" sz="1000" baseline="0" dirty="0" smtClean="0"/>
                        <a:t> term capital gain</a:t>
                      </a:r>
                      <a:endParaRPr lang="en-US" sz="1000" dirty="0"/>
                    </a:p>
                  </a:txBody>
                  <a:tcPr>
                    <a:solidFill>
                      <a:srgbClr val="D2E6ED"/>
                    </a:solidFill>
                  </a:tcPr>
                </a:tc>
                <a:tc>
                  <a:txBody>
                    <a:bodyPr/>
                    <a:lstStyle/>
                    <a:p>
                      <a:r>
                        <a:rPr lang="en-US" sz="1000" dirty="0" smtClean="0"/>
                        <a:t>$1,000,000</a:t>
                      </a:r>
                      <a:endParaRPr lang="en-US" sz="1000" dirty="0"/>
                    </a:p>
                  </a:txBody>
                  <a:tcPr>
                    <a:solidFill>
                      <a:srgbClr val="D2E6ED"/>
                    </a:solidFill>
                  </a:tcPr>
                </a:tc>
                <a:tc>
                  <a:txBody>
                    <a:bodyPr/>
                    <a:lstStyle/>
                    <a:p>
                      <a:r>
                        <a:rPr lang="en-US" sz="1000" dirty="0" smtClean="0"/>
                        <a:t>Long term capital gain</a:t>
                      </a:r>
                      <a:endParaRPr lang="en-US" sz="1000" dirty="0"/>
                    </a:p>
                  </a:txBody>
                  <a:tcPr>
                    <a:solidFill>
                      <a:srgbClr val="D2E6ED"/>
                    </a:solidFill>
                  </a:tcPr>
                </a:tc>
                <a:tc>
                  <a:txBody>
                    <a:bodyPr/>
                    <a:lstStyle/>
                    <a:p>
                      <a:r>
                        <a:rPr lang="en-US" sz="1000" dirty="0" smtClean="0"/>
                        <a:t>$ 1,000,000</a:t>
                      </a:r>
                      <a:endParaRPr lang="en-US" sz="1000" dirty="0"/>
                    </a:p>
                  </a:txBody>
                  <a:tcPr>
                    <a:solidFill>
                      <a:srgbClr val="D2E6ED"/>
                    </a:solidFill>
                  </a:tcPr>
                </a:tc>
                <a:extLst>
                  <a:ext uri="{0D108BD9-81ED-4DB2-BD59-A6C34878D82A}">
                    <a16:rowId xmlns:a16="http://schemas.microsoft.com/office/drawing/2014/main" val="2859750946"/>
                  </a:ext>
                </a:extLst>
              </a:tr>
              <a:tr h="361660">
                <a:tc>
                  <a:txBody>
                    <a:bodyPr/>
                    <a:lstStyle/>
                    <a:p>
                      <a:r>
                        <a:rPr lang="en-US" sz="1000" dirty="0" smtClean="0"/>
                        <a:t>Tax on gain</a:t>
                      </a:r>
                      <a:endParaRPr lang="en-US" sz="1000" dirty="0"/>
                    </a:p>
                  </a:txBody>
                  <a:tcPr/>
                </a:tc>
                <a:tc>
                  <a:txBody>
                    <a:bodyPr/>
                    <a:lstStyle/>
                    <a:p>
                      <a:r>
                        <a:rPr lang="en-US" sz="1000" dirty="0" smtClean="0"/>
                        <a:t>0</a:t>
                      </a:r>
                      <a:endParaRPr lang="en-US" sz="1000" dirty="0"/>
                    </a:p>
                  </a:txBody>
                  <a:tcPr/>
                </a:tc>
                <a:tc>
                  <a:txBody>
                    <a:bodyPr/>
                    <a:lstStyle/>
                    <a:p>
                      <a:r>
                        <a:rPr lang="en-US" sz="1000" dirty="0" smtClean="0"/>
                        <a:t>Tax on gain</a:t>
                      </a:r>
                      <a:endParaRPr lang="en-US" sz="1000" dirty="0"/>
                    </a:p>
                  </a:txBody>
                  <a:tcPr/>
                </a:tc>
                <a:tc>
                  <a:txBody>
                    <a:bodyPr/>
                    <a:lstStyle/>
                    <a:p>
                      <a:r>
                        <a:rPr lang="en-US" sz="1000" dirty="0" smtClean="0"/>
                        <a:t>($238,000)</a:t>
                      </a:r>
                    </a:p>
                    <a:p>
                      <a:endParaRPr lang="en-US" sz="1000" dirty="0"/>
                    </a:p>
                  </a:txBody>
                  <a:tcPr/>
                </a:tc>
                <a:extLst>
                  <a:ext uri="{0D108BD9-81ED-4DB2-BD59-A6C34878D82A}">
                    <a16:rowId xmlns:a16="http://schemas.microsoft.com/office/drawing/2014/main" val="1514075556"/>
                  </a:ext>
                </a:extLst>
              </a:tr>
              <a:tr h="222560">
                <a:tc>
                  <a:txBody>
                    <a:bodyPr/>
                    <a:lstStyle/>
                    <a:p>
                      <a:r>
                        <a:rPr lang="en-US" sz="1000" dirty="0" smtClean="0"/>
                        <a:t>Funds left to invest</a:t>
                      </a:r>
                      <a:endParaRPr lang="en-US" sz="1000" dirty="0"/>
                    </a:p>
                  </a:txBody>
                  <a:tcPr>
                    <a:solidFill>
                      <a:srgbClr val="D2E6ED"/>
                    </a:solidFill>
                  </a:tcPr>
                </a:tc>
                <a:tc>
                  <a:txBody>
                    <a:bodyPr/>
                    <a:lstStyle/>
                    <a:p>
                      <a:r>
                        <a:rPr lang="en-US" sz="1000" dirty="0" smtClean="0"/>
                        <a:t>$1,000,000</a:t>
                      </a:r>
                      <a:endParaRPr lang="en-US" sz="1000" dirty="0"/>
                    </a:p>
                  </a:txBody>
                  <a:tcPr>
                    <a:solidFill>
                      <a:srgbClr val="D2E6ED"/>
                    </a:solidFill>
                  </a:tcPr>
                </a:tc>
                <a:tc>
                  <a:txBody>
                    <a:bodyPr/>
                    <a:lstStyle/>
                    <a:p>
                      <a:r>
                        <a:rPr lang="en-US" sz="1000" dirty="0" smtClean="0"/>
                        <a:t>Funds left to invest</a:t>
                      </a:r>
                      <a:endParaRPr lang="en-US" sz="1000" dirty="0"/>
                    </a:p>
                  </a:txBody>
                  <a:tcPr>
                    <a:solidFill>
                      <a:srgbClr val="D2E6ED"/>
                    </a:solidFill>
                  </a:tcPr>
                </a:tc>
                <a:tc>
                  <a:txBody>
                    <a:bodyPr/>
                    <a:lstStyle/>
                    <a:p>
                      <a:r>
                        <a:rPr lang="en-US" sz="1000" dirty="0" smtClean="0"/>
                        <a:t>$ 762,000</a:t>
                      </a:r>
                      <a:endParaRPr lang="en-US" sz="1000" dirty="0"/>
                    </a:p>
                  </a:txBody>
                  <a:tcPr>
                    <a:solidFill>
                      <a:srgbClr val="D2E6ED"/>
                    </a:solidFill>
                  </a:tcPr>
                </a:tc>
                <a:extLst>
                  <a:ext uri="{0D108BD9-81ED-4DB2-BD59-A6C34878D82A}">
                    <a16:rowId xmlns:a16="http://schemas.microsoft.com/office/drawing/2014/main" val="2345363505"/>
                  </a:ext>
                </a:extLst>
              </a:tr>
              <a:tr h="436408">
                <a:tc>
                  <a:txBody>
                    <a:bodyPr/>
                    <a:lstStyle/>
                    <a:p>
                      <a:r>
                        <a:rPr lang="en-US" sz="1000" dirty="0" smtClean="0"/>
                        <a:t>12/31/2026</a:t>
                      </a:r>
                      <a:r>
                        <a:rPr lang="en-US" sz="1000" baseline="0" dirty="0" smtClean="0"/>
                        <a:t> tax (90% x 1,000,000 x 23.8%) paid with outside funds</a:t>
                      </a:r>
                      <a:endParaRPr lang="en-US" sz="1000" dirty="0"/>
                    </a:p>
                  </a:txBody>
                  <a:tcPr/>
                </a:tc>
                <a:tc>
                  <a:txBody>
                    <a:bodyPr/>
                    <a:lstStyle/>
                    <a:p>
                      <a:r>
                        <a:rPr lang="en-US" sz="1000" dirty="0" smtClean="0"/>
                        <a:t>($214,200)</a:t>
                      </a:r>
                      <a:endParaRPr lang="en-US" sz="1000" dirty="0"/>
                    </a:p>
                  </a:txBody>
                  <a:tcPr/>
                </a:tc>
                <a:tc>
                  <a:txBody>
                    <a:bodyPr/>
                    <a:lstStyle/>
                    <a:p>
                      <a:r>
                        <a:rPr lang="en-US" sz="1000" dirty="0" smtClean="0"/>
                        <a:t>12/31/2026</a:t>
                      </a:r>
                      <a:r>
                        <a:rPr lang="en-US" sz="1000" baseline="0" dirty="0" smtClean="0"/>
                        <a:t> tax</a:t>
                      </a:r>
                      <a:endParaRPr lang="en-US" sz="1000" dirty="0"/>
                    </a:p>
                  </a:txBody>
                  <a:tcPr/>
                </a:tc>
                <a:tc>
                  <a:txBody>
                    <a:bodyPr/>
                    <a:lstStyle/>
                    <a:p>
                      <a:r>
                        <a:rPr lang="en-US" sz="1000" dirty="0" smtClean="0"/>
                        <a:t>0</a:t>
                      </a:r>
                      <a:endParaRPr lang="en-US" sz="1000" dirty="0"/>
                    </a:p>
                  </a:txBody>
                  <a:tcPr/>
                </a:tc>
                <a:extLst>
                  <a:ext uri="{0D108BD9-81ED-4DB2-BD59-A6C34878D82A}">
                    <a16:rowId xmlns:a16="http://schemas.microsoft.com/office/drawing/2014/main" val="3201477393"/>
                  </a:ext>
                </a:extLst>
              </a:tr>
              <a:tr h="557633">
                <a:tc>
                  <a:txBody>
                    <a:bodyPr/>
                    <a:lstStyle/>
                    <a:p>
                      <a:r>
                        <a:rPr lang="en-US" sz="1000" dirty="0" smtClean="0"/>
                        <a:t>2030 value (</a:t>
                      </a:r>
                      <a:r>
                        <a:rPr lang="en-US" sz="1000" baseline="0" dirty="0" smtClean="0"/>
                        <a:t> more than 10 years after original investment)</a:t>
                      </a:r>
                      <a:endParaRPr lang="en-US" sz="1000" dirty="0"/>
                    </a:p>
                  </a:txBody>
                  <a:tcPr>
                    <a:solidFill>
                      <a:srgbClr val="D2E6ED"/>
                    </a:solidFill>
                  </a:tcPr>
                </a:tc>
                <a:tc>
                  <a:txBody>
                    <a:bodyPr/>
                    <a:lstStyle/>
                    <a:p>
                      <a:r>
                        <a:rPr lang="en-US" sz="1000" dirty="0" smtClean="0"/>
                        <a:t>$1,967,151</a:t>
                      </a:r>
                      <a:endParaRPr lang="en-US" sz="1000" dirty="0"/>
                    </a:p>
                  </a:txBody>
                  <a:tcPr>
                    <a:solidFill>
                      <a:srgbClr val="D2E6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2030 value (</a:t>
                      </a:r>
                      <a:r>
                        <a:rPr lang="en-US" sz="1000" baseline="0" dirty="0" smtClean="0"/>
                        <a:t> more than 10 years after original investment)</a:t>
                      </a:r>
                      <a:endParaRPr lang="en-US" sz="1000" dirty="0" smtClean="0"/>
                    </a:p>
                    <a:p>
                      <a:endParaRPr lang="en-US" sz="1000" dirty="0"/>
                    </a:p>
                  </a:txBody>
                  <a:tcPr>
                    <a:solidFill>
                      <a:srgbClr val="D2E6ED"/>
                    </a:solidFill>
                  </a:tcPr>
                </a:tc>
                <a:tc>
                  <a:txBody>
                    <a:bodyPr/>
                    <a:lstStyle/>
                    <a:p>
                      <a:r>
                        <a:rPr lang="en-US" sz="1000" dirty="0" smtClean="0"/>
                        <a:t>$1,498,969</a:t>
                      </a:r>
                      <a:endParaRPr lang="en-US" sz="1000" dirty="0"/>
                    </a:p>
                  </a:txBody>
                  <a:tcPr>
                    <a:solidFill>
                      <a:srgbClr val="D2E6ED"/>
                    </a:solidFill>
                  </a:tcPr>
                </a:tc>
                <a:extLst>
                  <a:ext uri="{0D108BD9-81ED-4DB2-BD59-A6C34878D82A}">
                    <a16:rowId xmlns:a16="http://schemas.microsoft.com/office/drawing/2014/main" val="3232126859"/>
                  </a:ext>
                </a:extLst>
              </a:tr>
              <a:tr h="361660">
                <a:tc>
                  <a:txBody>
                    <a:bodyPr/>
                    <a:lstStyle/>
                    <a:p>
                      <a:r>
                        <a:rPr lang="en-US" sz="1000" dirty="0" smtClean="0"/>
                        <a:t>Tax</a:t>
                      </a:r>
                      <a:r>
                        <a:rPr lang="en-US" sz="1000" baseline="0" dirty="0" smtClean="0"/>
                        <a:t> in 2026 and lost earnings on  2026 payments</a:t>
                      </a:r>
                      <a:endParaRPr lang="en-US" sz="1000" dirty="0"/>
                    </a:p>
                  </a:txBody>
                  <a:tcPr/>
                </a:tc>
                <a:tc>
                  <a:txBody>
                    <a:bodyPr/>
                    <a:lstStyle/>
                    <a:p>
                      <a:r>
                        <a:rPr lang="en-US" sz="1000" dirty="0" smtClean="0"/>
                        <a:t>($245,238)</a:t>
                      </a:r>
                      <a:endParaRPr lang="en-US" sz="1000" dirty="0"/>
                    </a:p>
                  </a:txBody>
                  <a:tcPr/>
                </a:tc>
                <a:tc>
                  <a:txBody>
                    <a:bodyPr/>
                    <a:lstStyle/>
                    <a:p>
                      <a:r>
                        <a:rPr lang="en-US" sz="1000" dirty="0" smtClean="0"/>
                        <a:t>Tax on the</a:t>
                      </a:r>
                      <a:r>
                        <a:rPr lang="en-US" sz="1000" baseline="0" dirty="0" smtClean="0"/>
                        <a:t> sale in 2028</a:t>
                      </a:r>
                    </a:p>
                    <a:p>
                      <a:r>
                        <a:rPr lang="en-US" sz="1000" baseline="0" dirty="0" smtClean="0"/>
                        <a:t>(1,498,969-762,000)x23.8%</a:t>
                      </a:r>
                      <a:endParaRPr lang="en-US" sz="1000" dirty="0"/>
                    </a:p>
                  </a:txBody>
                  <a:tcPr/>
                </a:tc>
                <a:tc>
                  <a:txBody>
                    <a:bodyPr/>
                    <a:lstStyle/>
                    <a:p>
                      <a:r>
                        <a:rPr lang="en-US" sz="1000" dirty="0" smtClean="0"/>
                        <a:t>($175,399)</a:t>
                      </a:r>
                      <a:endParaRPr lang="en-US" sz="1000" dirty="0"/>
                    </a:p>
                  </a:txBody>
                  <a:tcPr/>
                </a:tc>
                <a:extLst>
                  <a:ext uri="{0D108BD9-81ED-4DB2-BD59-A6C34878D82A}">
                    <a16:rowId xmlns:a16="http://schemas.microsoft.com/office/drawing/2014/main" val="3389680678"/>
                  </a:ext>
                </a:extLst>
              </a:tr>
              <a:tr h="222560">
                <a:tc>
                  <a:txBody>
                    <a:bodyPr/>
                    <a:lstStyle/>
                    <a:p>
                      <a:r>
                        <a:rPr lang="en-US" sz="1000" dirty="0" smtClean="0"/>
                        <a:t>Cash left with after 10 years</a:t>
                      </a:r>
                      <a:endParaRPr lang="en-US" sz="1000" dirty="0"/>
                    </a:p>
                  </a:txBody>
                  <a:tcPr>
                    <a:solidFill>
                      <a:srgbClr val="D2E6ED"/>
                    </a:solidFill>
                  </a:tcPr>
                </a:tc>
                <a:tc>
                  <a:txBody>
                    <a:bodyPr/>
                    <a:lstStyle/>
                    <a:p>
                      <a:r>
                        <a:rPr lang="en-US" sz="1000" dirty="0" smtClean="0"/>
                        <a:t>$1,721,913</a:t>
                      </a:r>
                      <a:endParaRPr lang="en-US" sz="1000" dirty="0"/>
                    </a:p>
                  </a:txBody>
                  <a:tcPr>
                    <a:solidFill>
                      <a:srgbClr val="D2E6ED"/>
                    </a:solidFill>
                  </a:tcPr>
                </a:tc>
                <a:tc>
                  <a:txBody>
                    <a:bodyPr/>
                    <a:lstStyle/>
                    <a:p>
                      <a:r>
                        <a:rPr lang="en-US" sz="1000" dirty="0" smtClean="0"/>
                        <a:t>Cash left with after 10 years</a:t>
                      </a:r>
                      <a:endParaRPr lang="en-US" sz="1000" dirty="0"/>
                    </a:p>
                  </a:txBody>
                  <a:tcPr>
                    <a:solidFill>
                      <a:srgbClr val="D2E6ED"/>
                    </a:solidFill>
                  </a:tcPr>
                </a:tc>
                <a:tc>
                  <a:txBody>
                    <a:bodyPr/>
                    <a:lstStyle/>
                    <a:p>
                      <a:r>
                        <a:rPr lang="en-US" sz="1000" dirty="0" smtClean="0"/>
                        <a:t>$1,323,570</a:t>
                      </a:r>
                      <a:endParaRPr lang="en-US" sz="1000" dirty="0"/>
                    </a:p>
                  </a:txBody>
                  <a:tcPr>
                    <a:solidFill>
                      <a:srgbClr val="D2E6ED"/>
                    </a:solidFill>
                  </a:tcPr>
                </a:tc>
                <a:extLst>
                  <a:ext uri="{0D108BD9-81ED-4DB2-BD59-A6C34878D82A}">
                    <a16:rowId xmlns:a16="http://schemas.microsoft.com/office/drawing/2014/main" val="1153802663"/>
                  </a:ext>
                </a:extLst>
              </a:tr>
            </a:tbl>
          </a:graphicData>
        </a:graphic>
      </p:graphicFrame>
      <p:sp>
        <p:nvSpPr>
          <p:cNvPr id="5" name="Rectangle 4"/>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14</a:t>
            </a:r>
            <a:endParaRPr lang="en-US" sz="800" dirty="0">
              <a:solidFill>
                <a:srgbClr val="004165"/>
              </a:solidFill>
            </a:endParaRPr>
          </a:p>
        </p:txBody>
      </p:sp>
    </p:spTree>
    <p:extLst>
      <p:ext uri="{BB962C8B-B14F-4D97-AF65-F5344CB8AC3E}">
        <p14:creationId xmlns:p14="http://schemas.microsoft.com/office/powerpoint/2010/main" val="408283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a:t>How it </a:t>
            </a:r>
            <a:r>
              <a:rPr lang="en-US" dirty="0" smtClean="0"/>
              <a:t>Works</a:t>
            </a:r>
            <a:endParaRPr lang="en-US" dirty="0"/>
          </a:p>
        </p:txBody>
      </p:sp>
      <p:sp>
        <p:nvSpPr>
          <p:cNvPr id="3" name="Text Placeholder 2"/>
          <p:cNvSpPr>
            <a:spLocks noGrp="1"/>
          </p:cNvSpPr>
          <p:nvPr>
            <p:ph type="body" sz="quarter" idx="4294967295"/>
          </p:nvPr>
        </p:nvSpPr>
        <p:spPr>
          <a:xfrm>
            <a:off x="455030" y="1452011"/>
            <a:ext cx="7985414" cy="4927757"/>
          </a:xfrm>
        </p:spPr>
        <p:txBody>
          <a:bodyPr/>
          <a:lstStyle/>
          <a:p>
            <a:pPr marL="285750" indent="-285750">
              <a:buFont typeface="Arial" panose="020B0604020202020204" pitchFamily="34" charset="0"/>
              <a:buChar char="•"/>
            </a:pPr>
            <a:r>
              <a:rPr lang="en-US" sz="1500" b="0" dirty="0"/>
              <a:t>Step 1: Qualified Opportunity Fund (QOF) is formed and can self certify </a:t>
            </a:r>
            <a:r>
              <a:rPr lang="en-US" sz="1500" b="0" dirty="0" smtClean="0"/>
              <a:t>with </a:t>
            </a:r>
            <a:r>
              <a:rPr lang="en-US" sz="1500" b="0" dirty="0"/>
              <a:t>the IRS.</a:t>
            </a:r>
          </a:p>
          <a:p>
            <a:pPr marL="285750" indent="-285750">
              <a:buFont typeface="Arial" panose="020B0604020202020204" pitchFamily="34" charset="0"/>
              <a:buChar char="•"/>
            </a:pPr>
            <a:r>
              <a:rPr lang="en-US" sz="1500" b="0" dirty="0"/>
              <a:t>Step 2: An investor realizes capital gain and within 180 days of the gain being realized invests the gain (only gain required to be invested for the tax deferral) into QOF. Investor defers the tax on gain and has initial basis in QOF of zero.</a:t>
            </a:r>
          </a:p>
          <a:p>
            <a:pPr marL="285750" indent="-285750">
              <a:buFont typeface="Arial" panose="020B0604020202020204" pitchFamily="34" charset="0"/>
              <a:buChar char="•"/>
            </a:pPr>
            <a:r>
              <a:rPr lang="en-US" sz="1500" b="0" dirty="0"/>
              <a:t>Step 3: QOF uses the investment to acquire or substantially improve ‘Qualified Opportunity Zone Property’.</a:t>
            </a:r>
          </a:p>
          <a:p>
            <a:pPr marL="285750" indent="-285750">
              <a:buFont typeface="Arial" panose="020B0604020202020204" pitchFamily="34" charset="0"/>
              <a:buChar char="•"/>
            </a:pPr>
            <a:r>
              <a:rPr lang="en-US" sz="1500" b="0" dirty="0"/>
              <a:t>Step 4: Once the investor holds QOF interest for </a:t>
            </a:r>
            <a:r>
              <a:rPr lang="en-US" sz="1500" b="0" dirty="0" smtClean="0"/>
              <a:t>five </a:t>
            </a:r>
            <a:r>
              <a:rPr lang="en-US" sz="1500" b="0" dirty="0"/>
              <a:t>years, the investor gets a basis allocation equal to the 10% of deferred gain that will offset some of </a:t>
            </a:r>
            <a:r>
              <a:rPr lang="en-US" sz="1500" b="0" dirty="0" smtClean="0"/>
              <a:t>his/her </a:t>
            </a:r>
            <a:r>
              <a:rPr lang="en-US" sz="1500" b="0" dirty="0"/>
              <a:t>capital gain when it gets recognized</a:t>
            </a:r>
            <a:r>
              <a:rPr lang="en-US" sz="1500" b="0" dirty="0" smtClean="0"/>
              <a:t>.</a:t>
            </a:r>
            <a:endParaRPr lang="en-US" sz="1500" b="0" dirty="0"/>
          </a:p>
          <a:p>
            <a:pPr marL="285750" indent="-285750">
              <a:buFont typeface="Arial" panose="020B0604020202020204" pitchFamily="34" charset="0"/>
              <a:buChar char="•"/>
            </a:pPr>
            <a:r>
              <a:rPr lang="en-US" sz="1500" b="0" dirty="0"/>
              <a:t>In any event, the investor’s capital gain deferral period ends on 12/31/2026, and if the investment is still outstanding, the deferred capital gain (less the basis step up) is recognized.</a:t>
            </a:r>
          </a:p>
          <a:p>
            <a:pPr marL="285750" indent="-285750">
              <a:buFont typeface="Arial" panose="020B0604020202020204" pitchFamily="34" charset="0"/>
              <a:buChar char="•"/>
            </a:pPr>
            <a:r>
              <a:rPr lang="en-US" sz="1500" b="0" dirty="0"/>
              <a:t>If the investor holds his interest in the QOF for more than </a:t>
            </a:r>
            <a:r>
              <a:rPr lang="en-US" sz="1500" b="0" dirty="0" smtClean="0"/>
              <a:t>ten </a:t>
            </a:r>
            <a:r>
              <a:rPr lang="en-US" sz="1500" b="0" dirty="0"/>
              <a:t>years, </a:t>
            </a:r>
            <a:r>
              <a:rPr lang="en-US" sz="1500" b="0" dirty="0" smtClean="0"/>
              <a:t>he/she </a:t>
            </a:r>
            <a:r>
              <a:rPr lang="en-US" sz="1500" b="0" dirty="0"/>
              <a:t>is entitled to a FMV basis step-up so that any appreciation in the value of his interest can be excluded from income when QOF interest gets sold.</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15</a:t>
            </a:r>
            <a:endParaRPr lang="en-US" sz="800" dirty="0">
              <a:solidFill>
                <a:srgbClr val="004165"/>
              </a:solidFill>
            </a:endParaRPr>
          </a:p>
        </p:txBody>
      </p:sp>
    </p:spTree>
    <p:extLst>
      <p:ext uri="{BB962C8B-B14F-4D97-AF65-F5344CB8AC3E}">
        <p14:creationId xmlns:p14="http://schemas.microsoft.com/office/powerpoint/2010/main" val="361164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Treasury Regulations </a:t>
            </a:r>
          </a:p>
        </p:txBody>
      </p:sp>
      <p:sp>
        <p:nvSpPr>
          <p:cNvPr id="3" name="Text Placeholder 2"/>
          <p:cNvSpPr>
            <a:spLocks noGrp="1"/>
          </p:cNvSpPr>
          <p:nvPr>
            <p:ph type="body" sz="quarter" idx="11"/>
          </p:nvPr>
        </p:nvSpPr>
        <p:spPr>
          <a:xfrm>
            <a:off x="457200" y="1502832"/>
            <a:ext cx="7998614" cy="4469315"/>
          </a:xfrm>
        </p:spPr>
        <p:txBody>
          <a:bodyPr/>
          <a:lstStyle/>
          <a:p>
            <a:pPr marL="285750" indent="-285750">
              <a:buFont typeface="Arial" panose="020B0604020202020204" pitchFamily="34" charset="0"/>
              <a:buChar char="•"/>
            </a:pPr>
            <a:r>
              <a:rPr lang="en-US" sz="1600" dirty="0"/>
              <a:t>First set of Proposed Regulations issued by Treasury on October 19, 2018, along with Revenue Ruling 2018-29 and two new tax forms: </a:t>
            </a:r>
            <a:r>
              <a:rPr lang="en-US" sz="1600" dirty="0" smtClean="0"/>
              <a:t>Form </a:t>
            </a:r>
            <a:r>
              <a:rPr lang="en-US" sz="1600" dirty="0"/>
              <a:t>8949 for an investor to report the gain deferral, and Form 8996 for a QOF to report the 90% Asset Test</a:t>
            </a:r>
            <a:r>
              <a:rPr lang="en-US" sz="1600" dirty="0" smtClean="0"/>
              <a:t>.</a:t>
            </a:r>
          </a:p>
          <a:p>
            <a:endParaRPr lang="en-US" sz="1600" dirty="0"/>
          </a:p>
          <a:p>
            <a:pPr marL="285750" indent="-285750">
              <a:buFont typeface="Arial" panose="020B0604020202020204" pitchFamily="34" charset="0"/>
              <a:buChar char="•"/>
            </a:pPr>
            <a:r>
              <a:rPr lang="en-US" sz="1600" dirty="0"/>
              <a:t>Second set of Proposed Regulations were issued on April 17, 2019, and offer guidance on questions that remained unanswered such as the treatment of land as QOZBP, and treatment of leased property. </a:t>
            </a:r>
            <a:endParaRPr lang="en-US" sz="1600" dirty="0" smtClean="0"/>
          </a:p>
          <a:p>
            <a:endParaRPr lang="en-US" sz="1600" dirty="0"/>
          </a:p>
          <a:p>
            <a:pPr marL="285750" indent="-285750">
              <a:buFont typeface="Arial" panose="020B0604020202020204" pitchFamily="34" charset="0"/>
              <a:buChar char="•"/>
            </a:pPr>
            <a:r>
              <a:rPr lang="en-US" sz="1600" dirty="0"/>
              <a:t>Final regulations were published on January 13, 2020 and offer additional flexibility for the investment timing and disposals after </a:t>
            </a:r>
            <a:r>
              <a:rPr lang="en-US" sz="1600" dirty="0" smtClean="0"/>
              <a:t>ten </a:t>
            </a:r>
            <a:r>
              <a:rPr lang="en-US" sz="1600" dirty="0"/>
              <a:t>year holding period, as well as guidance on triggering events and reinvestments of proceeds on the sale among others.</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16</a:t>
            </a:r>
            <a:endParaRPr lang="en-US" sz="800" dirty="0">
              <a:solidFill>
                <a:srgbClr val="004165"/>
              </a:solidFill>
            </a:endParaRPr>
          </a:p>
        </p:txBody>
      </p:sp>
    </p:spTree>
    <p:extLst>
      <p:ext uri="{BB962C8B-B14F-4D97-AF65-F5344CB8AC3E}">
        <p14:creationId xmlns:p14="http://schemas.microsoft.com/office/powerpoint/2010/main" val="3278343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a:t>Final Treasury </a:t>
            </a:r>
            <a:r>
              <a:rPr lang="en-US" dirty="0" smtClean="0"/>
              <a:t>Regulations</a:t>
            </a:r>
            <a:endParaRPr lang="en-US" dirty="0"/>
          </a:p>
        </p:txBody>
      </p:sp>
      <p:sp>
        <p:nvSpPr>
          <p:cNvPr id="3" name="Text Placeholder 2"/>
          <p:cNvSpPr>
            <a:spLocks noGrp="1"/>
          </p:cNvSpPr>
          <p:nvPr>
            <p:ph type="body" sz="quarter" idx="4294967295"/>
          </p:nvPr>
        </p:nvSpPr>
        <p:spPr>
          <a:xfrm>
            <a:off x="489753" y="1591331"/>
            <a:ext cx="7985414" cy="4720259"/>
          </a:xfrm>
        </p:spPr>
        <p:txBody>
          <a:bodyPr/>
          <a:lstStyle/>
          <a:p>
            <a:pPr marL="0" indent="0">
              <a:buNone/>
            </a:pPr>
            <a:r>
              <a:rPr lang="en-US" sz="1600" dirty="0"/>
              <a:t>Eligible Gains</a:t>
            </a:r>
          </a:p>
          <a:p>
            <a:pPr marL="285750" indent="-285750">
              <a:buFont typeface="Arial" panose="020B0604020202020204" pitchFamily="34" charset="0"/>
              <a:buChar char="•"/>
            </a:pPr>
            <a:r>
              <a:rPr lang="en-US" sz="1600" b="0" dirty="0" smtClean="0"/>
              <a:t>An </a:t>
            </a:r>
            <a:r>
              <a:rPr lang="en-US" sz="1600" b="0" dirty="0"/>
              <a:t>investment in a QOF must be an equity interest – corporate stock, a partnership </a:t>
            </a:r>
            <a:r>
              <a:rPr lang="en-US" sz="1600" b="0" dirty="0" smtClean="0"/>
              <a:t>interest </a:t>
            </a:r>
            <a:r>
              <a:rPr lang="en-US" sz="1600" b="0" dirty="0"/>
              <a:t>or a membership interest in a limited liability company. The investment cannot be any form of debt instrument</a:t>
            </a:r>
            <a:r>
              <a:rPr lang="en-US" sz="1600" b="0" dirty="0" smtClean="0"/>
              <a:t>.</a:t>
            </a:r>
          </a:p>
          <a:p>
            <a:endParaRPr lang="en-US" sz="1600" b="0" dirty="0"/>
          </a:p>
          <a:p>
            <a:pPr marL="285750" indent="-285750">
              <a:buFont typeface="Arial" panose="020B0604020202020204" pitchFamily="34" charset="0"/>
              <a:buChar char="•"/>
            </a:pPr>
            <a:r>
              <a:rPr lang="en-US" sz="1600" b="0" dirty="0" smtClean="0"/>
              <a:t>Only </a:t>
            </a:r>
            <a:r>
              <a:rPr lang="en-US" sz="1600" b="0" dirty="0"/>
              <a:t>gains that are capital in nature may be deferred into QOF projects</a:t>
            </a:r>
            <a:r>
              <a:rPr lang="en-US" sz="1600" b="0" dirty="0" smtClean="0"/>
              <a:t>.</a:t>
            </a:r>
          </a:p>
          <a:p>
            <a:endParaRPr lang="en-US" sz="1600" b="0" dirty="0"/>
          </a:p>
          <a:p>
            <a:pPr marL="285750" indent="-285750">
              <a:buFont typeface="Arial" panose="020B0604020202020204" pitchFamily="34" charset="0"/>
              <a:buChar char="•"/>
            </a:pPr>
            <a:r>
              <a:rPr lang="en-US" sz="1600" b="0" dirty="0" smtClean="0"/>
              <a:t>The </a:t>
            </a:r>
            <a:r>
              <a:rPr lang="en-US" sz="1600" b="0" dirty="0"/>
              <a:t>character of the eligible capital gain will carry through the investment period. For example, if an investor has short-term capital gains that are invested in a QOF, the gain will be taxed as short-term capital gain at the end of the deferral period</a:t>
            </a:r>
            <a:r>
              <a:rPr lang="en-US" sz="1600" b="0" dirty="0" smtClean="0"/>
              <a:t>.</a:t>
            </a:r>
          </a:p>
          <a:p>
            <a:endParaRPr lang="en-US" sz="1600" b="0" dirty="0"/>
          </a:p>
          <a:p>
            <a:pPr marL="285750" indent="-285750">
              <a:buFont typeface="Arial" panose="020B0604020202020204" pitchFamily="34" charset="0"/>
              <a:buChar char="•"/>
            </a:pPr>
            <a:r>
              <a:rPr lang="en-US" sz="1600" b="0" dirty="0" smtClean="0"/>
              <a:t>Any </a:t>
            </a:r>
            <a:r>
              <a:rPr lang="en-US" sz="1600" b="0" dirty="0"/>
              <a:t>type of taxpayer that recognizes capital gains is eligible to defer those gains. Eligible gains may not arise from a transaction with a related party.</a:t>
            </a:r>
          </a:p>
          <a:p>
            <a:pPr marL="285750" indent="-285750">
              <a:buFont typeface="Arial" panose="020B0604020202020204" pitchFamily="34" charset="0"/>
              <a:buChar char="•"/>
            </a:pPr>
            <a:endParaRPr lang="en-US"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17</a:t>
            </a:r>
            <a:endParaRPr lang="en-US" sz="800" dirty="0">
              <a:solidFill>
                <a:srgbClr val="004165"/>
              </a:solidFill>
            </a:endParaRPr>
          </a:p>
        </p:txBody>
      </p:sp>
    </p:spTree>
    <p:extLst>
      <p:ext uri="{BB962C8B-B14F-4D97-AF65-F5344CB8AC3E}">
        <p14:creationId xmlns:p14="http://schemas.microsoft.com/office/powerpoint/2010/main" val="407612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4172"/>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455029" y="1762410"/>
            <a:ext cx="7985414" cy="4268000"/>
          </a:xfrm>
        </p:spPr>
        <p:txBody>
          <a:bodyPr/>
          <a:lstStyle/>
          <a:p>
            <a:pPr marL="285750" indent="-285750">
              <a:buFont typeface="Arial" panose="020B0604020202020204" pitchFamily="34" charset="0"/>
              <a:buChar char="•"/>
            </a:pPr>
            <a:r>
              <a:rPr lang="en-US" sz="1600" b="0" dirty="0"/>
              <a:t>An individual partner or shareholder in a </a:t>
            </a:r>
            <a:r>
              <a:rPr lang="en-US" sz="1600" b="0" dirty="0" smtClean="0"/>
              <a:t>pass-through </a:t>
            </a:r>
            <a:r>
              <a:rPr lang="en-US" sz="1600" b="0" dirty="0"/>
              <a:t>entity may begin the 180-day reinvestment period on </a:t>
            </a:r>
            <a:r>
              <a:rPr lang="en-US" sz="1600" b="0" dirty="0" smtClean="0"/>
              <a:t>three </a:t>
            </a:r>
            <a:r>
              <a:rPr lang="en-US" sz="1600" b="0" dirty="0"/>
              <a:t>different dates. This provides significant flexibility for an individual investor.</a:t>
            </a:r>
          </a:p>
          <a:p>
            <a:pPr marL="285750" indent="-285750">
              <a:buFont typeface="Arial" panose="020B0604020202020204" pitchFamily="34" charset="0"/>
              <a:buChar char="•"/>
            </a:pPr>
            <a:r>
              <a:rPr lang="en-US" sz="1600" b="0" dirty="0"/>
              <a:t>Partnerships may defer gain by investing in a QOF. If a partnership chooses not to defer the gain, one or more of the individual partners in the partnership may elect to defer his/her share of the gain into a QOF. S-corporations, trusts and estates that are taxed as </a:t>
            </a:r>
            <a:r>
              <a:rPr lang="en-US" sz="1600" b="0" dirty="0" smtClean="0"/>
              <a:t>pass-through </a:t>
            </a:r>
            <a:r>
              <a:rPr lang="en-US" sz="1600" b="0" dirty="0"/>
              <a:t>entities are treated the same way - an election at the entity or individual level may be made.</a:t>
            </a:r>
          </a:p>
          <a:p>
            <a:endParaRPr lang="en-US" sz="1600" b="0" dirty="0"/>
          </a:p>
          <a:p>
            <a:pPr marL="0" indent="0">
              <a:buNone/>
            </a:pPr>
            <a:r>
              <a:rPr lang="en-US" sz="1600" dirty="0"/>
              <a:t>Qualified Opportunity Fund </a:t>
            </a:r>
            <a:r>
              <a:rPr lang="en-US" sz="1600" dirty="0" smtClean="0"/>
              <a:t>Issues</a:t>
            </a:r>
            <a:endParaRPr lang="en-US" sz="1600" dirty="0"/>
          </a:p>
          <a:p>
            <a:pPr marL="285750" indent="-285750">
              <a:buFont typeface="Arial" panose="020B0604020202020204" pitchFamily="34" charset="0"/>
              <a:buChar char="•"/>
            </a:pPr>
            <a:r>
              <a:rPr lang="en-US" sz="1600" b="0" dirty="0"/>
              <a:t>A QOF will use the asset values reported on the entity’s applicable financial statement to calculate the 90% Asset Test. If the entity does not have financial statements, the QOF will use the cost basis of the assets for the </a:t>
            </a:r>
            <a:r>
              <a:rPr lang="en-US" sz="1600" b="0" dirty="0" smtClean="0"/>
              <a:t>test</a:t>
            </a:r>
            <a:r>
              <a:rPr lang="en-US" sz="1600" b="0" dirty="0"/>
              <a:t>.</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18</a:t>
            </a:r>
            <a:endParaRPr lang="en-US" sz="800" dirty="0">
              <a:solidFill>
                <a:srgbClr val="004165"/>
              </a:solidFill>
            </a:endParaRPr>
          </a:p>
        </p:txBody>
      </p:sp>
    </p:spTree>
    <p:extLst>
      <p:ext uri="{BB962C8B-B14F-4D97-AF65-F5344CB8AC3E}">
        <p14:creationId xmlns:p14="http://schemas.microsoft.com/office/powerpoint/2010/main" val="172342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598"/>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466604" y="1565639"/>
            <a:ext cx="7985414" cy="4768253"/>
          </a:xfrm>
        </p:spPr>
        <p:txBody>
          <a:bodyPr/>
          <a:lstStyle/>
          <a:p>
            <a:pPr marL="285750" indent="-285750">
              <a:buFont typeface="Arial" panose="020B0604020202020204" pitchFamily="34" charset="0"/>
              <a:buChar char="•"/>
            </a:pPr>
            <a:r>
              <a:rPr lang="en-US" sz="1600" b="0" dirty="0"/>
              <a:t>QOFs may accept non-capital gain rollover funds from investors. However, only investments of rollover gains will be eligible for the tax incentives of the QOZ. Separate accounting will be required. </a:t>
            </a:r>
          </a:p>
          <a:p>
            <a:pPr marL="285750" indent="-285750">
              <a:buFont typeface="Arial" panose="020B0604020202020204" pitchFamily="34" charset="0"/>
              <a:buChar char="•"/>
            </a:pPr>
            <a:r>
              <a:rPr lang="en-US" sz="1600" b="0" dirty="0"/>
              <a:t>QOZ’s are set to expire at the end of 2047. To receive the benefit of the tax-free gain, the taxpayer must sell QOZ investment before 1/1/2048</a:t>
            </a:r>
            <a:r>
              <a:rPr lang="en-US" sz="1600" b="0" dirty="0" smtClean="0"/>
              <a:t>.</a:t>
            </a:r>
          </a:p>
          <a:p>
            <a:endParaRPr lang="en-US" sz="1600" b="0" dirty="0"/>
          </a:p>
          <a:p>
            <a:pPr marL="0" indent="0">
              <a:buNone/>
            </a:pPr>
            <a:r>
              <a:rPr lang="en-US" sz="1600" dirty="0"/>
              <a:t>Working capital safe harbor (subsidiary only)</a:t>
            </a:r>
          </a:p>
          <a:p>
            <a:pPr marL="285750" indent="-285750">
              <a:buFont typeface="Arial" panose="020B0604020202020204" pitchFamily="34" charset="0"/>
              <a:buChar char="•"/>
            </a:pPr>
            <a:r>
              <a:rPr lang="en-US" sz="1600" b="0" dirty="0"/>
              <a:t>Given that many QOZ projects will involve construction and/or significant remodeling or rehabilitation, a safe harbor has been provided for a QOZ business to hold working capital and qualify those liquid assets as part of the 90% Asset Test for a period of up to 31 months, assuming that there is a schedule and a plan that is followed for the expenditures of cash.  </a:t>
            </a:r>
          </a:p>
          <a:p>
            <a:pPr marL="285750" indent="-285750">
              <a:buFont typeface="Arial" panose="020B0604020202020204" pitchFamily="34" charset="0"/>
              <a:buChar char="•"/>
            </a:pPr>
            <a:r>
              <a:rPr lang="en-US" sz="1600" b="0" dirty="0"/>
              <a:t>Applies to real estate development as well as operating trade or business in the QOZ.</a:t>
            </a:r>
          </a:p>
          <a:p>
            <a:pPr marL="285750" indent="-285750">
              <a:buFont typeface="Arial" panose="020B0604020202020204" pitchFamily="34" charset="0"/>
              <a:buChar char="•"/>
            </a:pPr>
            <a:r>
              <a:rPr lang="en-US" sz="1600" b="0" dirty="0"/>
              <a:t>Working capital safe harbor is not violated if delay is due to government action (i.e. permits or other government approval).</a:t>
            </a:r>
          </a:p>
          <a:p>
            <a:endParaRPr lang="en-US"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19</a:t>
            </a:r>
            <a:endParaRPr lang="en-US" sz="800" dirty="0">
              <a:solidFill>
                <a:srgbClr val="004165"/>
              </a:solidFill>
            </a:endParaRPr>
          </a:p>
        </p:txBody>
      </p:sp>
    </p:spTree>
    <p:extLst>
      <p:ext uri="{BB962C8B-B14F-4D97-AF65-F5344CB8AC3E}">
        <p14:creationId xmlns:p14="http://schemas.microsoft.com/office/powerpoint/2010/main" val="3604358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quarter" idx="13"/>
          </p:nvPr>
        </p:nvSpPr>
        <p:spPr>
          <a:xfrm>
            <a:off x="5715000" y="3717511"/>
            <a:ext cx="2286000" cy="2116129"/>
          </a:xfrm>
        </p:spPr>
        <p:txBody>
          <a:bodyPr>
            <a:normAutofit/>
          </a:bodyPr>
          <a:lstStyle/>
          <a:p>
            <a:r>
              <a:rPr lang="en-US" b="1" dirty="0"/>
              <a:t>Kaz </a:t>
            </a:r>
            <a:r>
              <a:rPr lang="en-US" b="1" dirty="0" smtClean="0"/>
              <a:t>Unalan</a:t>
            </a:r>
          </a:p>
          <a:p>
            <a:r>
              <a:rPr lang="en-US" i="1" dirty="0" smtClean="0"/>
              <a:t>Director</a:t>
            </a:r>
            <a:r>
              <a:rPr lang="en-US" i="1" dirty="0"/>
              <a:t>, Tax and Business </a:t>
            </a:r>
          </a:p>
          <a:p>
            <a:r>
              <a:rPr lang="en-US" i="1" dirty="0"/>
              <a:t>Advisory Services </a:t>
            </a:r>
          </a:p>
          <a:p>
            <a:r>
              <a:rPr lang="en-US" dirty="0"/>
              <a:t>(614) </a:t>
            </a:r>
            <a:r>
              <a:rPr lang="en-US" dirty="0" smtClean="0"/>
              <a:t>947-5309</a:t>
            </a:r>
          </a:p>
          <a:p>
            <a:r>
              <a:rPr lang="en-US" dirty="0">
                <a:solidFill>
                  <a:srgbClr val="004165"/>
                </a:solidFill>
              </a:rPr>
              <a:t>kunalan@gbq.com</a:t>
            </a:r>
            <a:endParaRPr lang="en-US" dirty="0"/>
          </a:p>
        </p:txBody>
      </p:sp>
      <p:sp>
        <p:nvSpPr>
          <p:cNvPr id="5" name="Text Placeholder 4"/>
          <p:cNvSpPr>
            <a:spLocks noGrp="1"/>
          </p:cNvSpPr>
          <p:nvPr>
            <p:ph type="body" sz="quarter" idx="14"/>
          </p:nvPr>
        </p:nvSpPr>
        <p:spPr>
          <a:xfrm>
            <a:off x="1143000" y="3717511"/>
            <a:ext cx="2286000" cy="2231875"/>
          </a:xfrm>
        </p:spPr>
        <p:txBody>
          <a:bodyPr>
            <a:normAutofit/>
          </a:bodyPr>
          <a:lstStyle/>
          <a:p>
            <a:r>
              <a:rPr lang="en-US" b="1" dirty="0"/>
              <a:t>Azra Nakicevic</a:t>
            </a:r>
          </a:p>
          <a:p>
            <a:r>
              <a:rPr lang="en-US" i="1" dirty="0"/>
              <a:t>Director, Tax and Business </a:t>
            </a:r>
          </a:p>
          <a:p>
            <a:r>
              <a:rPr lang="en-US" i="1" dirty="0"/>
              <a:t>Advisory Services </a:t>
            </a:r>
          </a:p>
          <a:p>
            <a:r>
              <a:rPr lang="en-US" dirty="0" smtClean="0"/>
              <a:t>(</a:t>
            </a:r>
            <a:r>
              <a:rPr lang="en-US" dirty="0"/>
              <a:t>614) 947-5286</a:t>
            </a:r>
          </a:p>
          <a:p>
            <a:r>
              <a:rPr lang="en-US" dirty="0">
                <a:solidFill>
                  <a:srgbClr val="004165"/>
                </a:solidFill>
              </a:rPr>
              <a:t>anakicevic@gbq.com</a:t>
            </a:r>
          </a:p>
          <a:p>
            <a:endParaRPr lang="en-US" dirty="0"/>
          </a:p>
        </p:txBody>
      </p:sp>
      <p:sp>
        <p:nvSpPr>
          <p:cNvPr id="6" name="Title 5"/>
          <p:cNvSpPr>
            <a:spLocks noGrp="1"/>
          </p:cNvSpPr>
          <p:nvPr>
            <p:ph type="title"/>
          </p:nvPr>
        </p:nvSpPr>
        <p:spPr/>
        <p:txBody>
          <a:bodyPr/>
          <a:lstStyle/>
          <a:p>
            <a:r>
              <a:rPr lang="en-US" dirty="0" smtClean="0"/>
              <a:t>Presenters</a:t>
            </a:r>
            <a:endParaRPr lang="en-US" dirty="0"/>
          </a:p>
        </p:txBody>
      </p:sp>
      <p:sp>
        <p:nvSpPr>
          <p:cNvPr id="9" name="Rectangle 8"/>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2</a:t>
            </a:r>
            <a:endParaRPr lang="en-US" sz="800" dirty="0">
              <a:solidFill>
                <a:srgbClr val="004165"/>
              </a:solidFill>
            </a:endParaRPr>
          </a:p>
        </p:txBody>
      </p:sp>
    </p:spTree>
    <p:extLst>
      <p:ext uri="{BB962C8B-B14F-4D97-AF65-F5344CB8AC3E}">
        <p14:creationId xmlns:p14="http://schemas.microsoft.com/office/powerpoint/2010/main" val="3023577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Treasury Regulations </a:t>
            </a:r>
          </a:p>
        </p:txBody>
      </p:sp>
      <p:sp>
        <p:nvSpPr>
          <p:cNvPr id="3" name="Text Placeholder 2"/>
          <p:cNvSpPr>
            <a:spLocks noGrp="1"/>
          </p:cNvSpPr>
          <p:nvPr>
            <p:ph type="body" sz="quarter" idx="11"/>
          </p:nvPr>
        </p:nvSpPr>
        <p:spPr>
          <a:xfrm>
            <a:off x="5016326" y="1257505"/>
            <a:ext cx="4038463" cy="5519738"/>
          </a:xfrm>
        </p:spPr>
        <p:txBody>
          <a:bodyPr/>
          <a:lstStyle/>
          <a:p>
            <a:r>
              <a:rPr lang="en-US" sz="1600" b="1" dirty="0"/>
              <a:t>Active Conduct of Trade or Business</a:t>
            </a:r>
          </a:p>
          <a:p>
            <a:pPr marL="285750" indent="-285750">
              <a:buFont typeface="Arial" panose="020B0604020202020204" pitchFamily="34" charset="0"/>
              <a:buChar char="•"/>
            </a:pPr>
            <a:r>
              <a:rPr lang="en-US" sz="1550" dirty="0"/>
              <a:t>Ownership and operation of real property is treated as active conduct of trade or business. Exception are triple-net leases</a:t>
            </a:r>
            <a:r>
              <a:rPr lang="en-US" sz="1550" dirty="0" smtClean="0"/>
              <a:t>.</a:t>
            </a:r>
          </a:p>
          <a:p>
            <a:endParaRPr lang="en-US" sz="400" dirty="0"/>
          </a:p>
          <a:p>
            <a:r>
              <a:rPr lang="en-US" sz="1600" b="1" dirty="0"/>
              <a:t>Land</a:t>
            </a:r>
          </a:p>
          <a:p>
            <a:pPr marL="285750" indent="-285750">
              <a:buFont typeface="Arial" panose="020B0604020202020204" pitchFamily="34" charset="0"/>
              <a:buChar char="•"/>
            </a:pPr>
            <a:r>
              <a:rPr lang="en-US" sz="1550" dirty="0"/>
              <a:t>Vacant land purchased after 12/31/2017, used in trade or business is treated as QOZBP and does not have to satisfy original use or substantial improvement test.</a:t>
            </a:r>
          </a:p>
          <a:p>
            <a:pPr marL="285750" indent="-285750">
              <a:buFont typeface="Arial" panose="020B0604020202020204" pitchFamily="34" charset="0"/>
              <a:buChar char="•"/>
            </a:pPr>
            <a:r>
              <a:rPr lang="en-US" sz="1550" dirty="0"/>
              <a:t>Land purchased with no intention or expectation to materially improve is not considered QOZBP.</a:t>
            </a:r>
          </a:p>
          <a:p>
            <a:pPr marL="285750" indent="-285750">
              <a:buFont typeface="Arial" panose="020B0604020202020204" pitchFamily="34" charset="0"/>
              <a:buChar char="•"/>
            </a:pPr>
            <a:r>
              <a:rPr lang="en-US" sz="1550" dirty="0"/>
              <a:t>Land acquired prior to 12/31/2017 is not eligible for the special rule</a:t>
            </a:r>
            <a:r>
              <a:rPr lang="en-US" sz="1600" dirty="0"/>
              <a:t>.</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20</a:t>
            </a:r>
            <a:endParaRPr lang="en-US" sz="800" dirty="0">
              <a:solidFill>
                <a:srgbClr val="004165"/>
              </a:solidFill>
            </a:endParaRPr>
          </a:p>
        </p:txBody>
      </p:sp>
    </p:spTree>
    <p:extLst>
      <p:ext uri="{BB962C8B-B14F-4D97-AF65-F5344CB8AC3E}">
        <p14:creationId xmlns:p14="http://schemas.microsoft.com/office/powerpoint/2010/main" val="124594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50"/>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489754" y="1530915"/>
            <a:ext cx="7985414" cy="5246327"/>
          </a:xfrm>
        </p:spPr>
        <p:txBody>
          <a:bodyPr/>
          <a:lstStyle/>
          <a:p>
            <a:pPr marL="0" indent="0">
              <a:buNone/>
            </a:pPr>
            <a:r>
              <a:rPr lang="en-US" sz="1500" dirty="0"/>
              <a:t>Leased </a:t>
            </a:r>
            <a:r>
              <a:rPr lang="en-US" sz="1500" dirty="0" smtClean="0"/>
              <a:t>Property</a:t>
            </a:r>
          </a:p>
          <a:p>
            <a:pPr marL="285750" indent="-285750">
              <a:buFont typeface="Arial" panose="020B0604020202020204" pitchFamily="34" charset="0"/>
              <a:buChar char="•"/>
            </a:pPr>
            <a:r>
              <a:rPr lang="en-US" sz="1500" b="0" dirty="0" smtClean="0"/>
              <a:t>Both QOF and QOZB can qualify leased property as QOZBP without meeting original use or substantial improvement requirement.</a:t>
            </a:r>
          </a:p>
          <a:p>
            <a:pPr marL="285750" indent="-285750">
              <a:buFont typeface="Arial" panose="020B0604020202020204" pitchFamily="34" charset="0"/>
              <a:buChar char="•"/>
            </a:pPr>
            <a:r>
              <a:rPr lang="en-US" sz="1500" b="0" dirty="0" smtClean="0"/>
              <a:t>Requirements</a:t>
            </a:r>
            <a:r>
              <a:rPr lang="en-US" sz="1500" b="0" dirty="0"/>
              <a:t>: (a) Lease entered into after 12/31/17; (b) Lease terms are arms length; (c) </a:t>
            </a:r>
            <a:r>
              <a:rPr lang="en-US" sz="1500" b="0" dirty="0" smtClean="0"/>
              <a:t> </a:t>
            </a:r>
            <a:r>
              <a:rPr lang="en-US" sz="1500" b="0" dirty="0"/>
              <a:t>during at least 90% of the QOF’s or QOZB’s  holding period for such leased property, 70% of the leased property’s use is in a QOZ;</a:t>
            </a:r>
          </a:p>
          <a:p>
            <a:pPr marL="285750" indent="-285750">
              <a:buFont typeface="Arial" panose="020B0604020202020204" pitchFamily="34" charset="0"/>
              <a:buChar char="•"/>
            </a:pPr>
            <a:r>
              <a:rPr lang="en-US" sz="1500" b="0" dirty="0"/>
              <a:t>If the lease is between related parties, special rules apply.</a:t>
            </a:r>
          </a:p>
          <a:p>
            <a:pPr marL="285750" indent="-285750">
              <a:buFont typeface="Arial" panose="020B0604020202020204" pitchFamily="34" charset="0"/>
              <a:buChar char="•"/>
            </a:pPr>
            <a:r>
              <a:rPr lang="en-US" sz="1500" b="0" dirty="0"/>
              <a:t>Lease valuation for purposes of calculating QOF 90% and QOZB 70% test is based on the financial statement method or by calculating present value of lease payments</a:t>
            </a:r>
            <a:r>
              <a:rPr lang="en-US" sz="1500" b="0" dirty="0" smtClean="0"/>
              <a:t>.</a:t>
            </a:r>
          </a:p>
          <a:p>
            <a:pPr marL="285750" indent="-285750">
              <a:buFont typeface="Arial" panose="020B0604020202020204" pitchFamily="34" charset="0"/>
              <a:buChar char="•"/>
            </a:pPr>
            <a:endParaRPr lang="en-US" sz="1500" b="0" dirty="0"/>
          </a:p>
          <a:p>
            <a:pPr marL="0" indent="0">
              <a:buNone/>
            </a:pPr>
            <a:r>
              <a:rPr lang="en-US" sz="1500" dirty="0"/>
              <a:t>Inclusion Events</a:t>
            </a:r>
          </a:p>
          <a:p>
            <a:pPr marL="285750" indent="-285750">
              <a:buFont typeface="Arial" panose="020B0604020202020204" pitchFamily="34" charset="0"/>
              <a:buChar char="•"/>
            </a:pPr>
            <a:r>
              <a:rPr lang="en-US" sz="1500" b="0" dirty="0"/>
              <a:t>Sale of all or part of interest in QOF. Gain is also triggered if a partner sells interest in partnership that is invested in QOF.</a:t>
            </a:r>
          </a:p>
          <a:p>
            <a:pPr marL="285750" indent="-285750">
              <a:buFont typeface="Arial" panose="020B0604020202020204" pitchFamily="34" charset="0"/>
              <a:buChar char="•"/>
            </a:pPr>
            <a:r>
              <a:rPr lang="en-US" sz="1500" b="0" dirty="0"/>
              <a:t>Termination or liquidation of QOF.</a:t>
            </a:r>
          </a:p>
          <a:p>
            <a:pPr marL="285750" indent="-285750">
              <a:buFont typeface="Arial" panose="020B0604020202020204" pitchFamily="34" charset="0"/>
              <a:buChar char="•"/>
            </a:pPr>
            <a:r>
              <a:rPr lang="en-US" sz="1500" b="0" dirty="0"/>
              <a:t>Transfer of QOF interest by gift.</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21</a:t>
            </a:r>
            <a:endParaRPr lang="en-US" sz="800" dirty="0">
              <a:solidFill>
                <a:srgbClr val="004165"/>
              </a:solidFill>
            </a:endParaRPr>
          </a:p>
        </p:txBody>
      </p:sp>
    </p:spTree>
    <p:extLst>
      <p:ext uri="{BB962C8B-B14F-4D97-AF65-F5344CB8AC3E}">
        <p14:creationId xmlns:p14="http://schemas.microsoft.com/office/powerpoint/2010/main" val="778514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1025"/>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467452" y="1605344"/>
            <a:ext cx="7985414" cy="4372172"/>
          </a:xfrm>
        </p:spPr>
        <p:txBody>
          <a:bodyPr/>
          <a:lstStyle/>
          <a:p>
            <a:pPr marL="0" indent="0">
              <a:buNone/>
            </a:pPr>
            <a:r>
              <a:rPr lang="en-US" sz="1600" dirty="0"/>
              <a:t>Non-Inclusion Events</a:t>
            </a:r>
          </a:p>
          <a:p>
            <a:pPr marL="285750" indent="-285750">
              <a:buFont typeface="Arial" panose="020B0604020202020204" pitchFamily="34" charset="0"/>
              <a:buChar char="•"/>
            </a:pPr>
            <a:r>
              <a:rPr lang="en-US" sz="1600" b="0" dirty="0"/>
              <a:t>Transfer of interest in QOF by death.</a:t>
            </a:r>
          </a:p>
          <a:p>
            <a:pPr marL="285750" indent="-285750">
              <a:buFont typeface="Arial" panose="020B0604020202020204" pitchFamily="34" charset="0"/>
              <a:buChar char="•"/>
            </a:pPr>
            <a:r>
              <a:rPr lang="en-US" sz="1600" b="0" dirty="0"/>
              <a:t>Contribution of QOF interest to a grantor trust.</a:t>
            </a:r>
          </a:p>
          <a:p>
            <a:pPr marL="285750" indent="-285750">
              <a:buFont typeface="Arial" panose="020B0604020202020204" pitchFamily="34" charset="0"/>
              <a:buChar char="•"/>
            </a:pPr>
            <a:r>
              <a:rPr lang="en-US" sz="1600" b="0" dirty="0"/>
              <a:t>Sec 721 and 381 transactions.</a:t>
            </a:r>
          </a:p>
          <a:p>
            <a:pPr marL="285750" indent="-285750">
              <a:buFont typeface="Arial" panose="020B0604020202020204" pitchFamily="34" charset="0"/>
              <a:buChar char="•"/>
            </a:pPr>
            <a:r>
              <a:rPr lang="en-US" sz="1600" b="0" dirty="0"/>
              <a:t>DFD </a:t>
            </a:r>
            <a:r>
              <a:rPr lang="en-US" sz="1600" b="0" dirty="0" smtClean="0"/>
              <a:t>(excluding </a:t>
            </a:r>
            <a:r>
              <a:rPr lang="en-US" sz="1600" b="0" dirty="0"/>
              <a:t>DFD in the first </a:t>
            </a:r>
            <a:r>
              <a:rPr lang="en-US" sz="1600" b="0" dirty="0" smtClean="0"/>
              <a:t>two </a:t>
            </a:r>
            <a:r>
              <a:rPr lang="en-US" sz="1600" b="0" dirty="0"/>
              <a:t>years of investment) to extent of basis in QOF.</a:t>
            </a:r>
          </a:p>
          <a:p>
            <a:endParaRPr lang="en-US" sz="1600" b="0" dirty="0"/>
          </a:p>
          <a:p>
            <a:pPr marL="0" indent="0">
              <a:buNone/>
            </a:pPr>
            <a:r>
              <a:rPr lang="en-US" sz="1600" b="0" dirty="0"/>
              <a:t>Deferred gain that is triggered upon an inclusion event is the LESSER OF:</a:t>
            </a:r>
          </a:p>
          <a:p>
            <a:pPr marL="342900" indent="-342900">
              <a:buSzPct val="100000"/>
              <a:buFont typeface="+mj-lt"/>
              <a:buAutoNum type="arabicPeriod"/>
            </a:pPr>
            <a:r>
              <a:rPr lang="en-US" sz="1600" b="0" dirty="0"/>
              <a:t>T</a:t>
            </a:r>
            <a:r>
              <a:rPr lang="en-US" sz="1600" b="0" dirty="0" smtClean="0"/>
              <a:t>he </a:t>
            </a:r>
            <a:r>
              <a:rPr lang="en-US" sz="1600" b="0" dirty="0"/>
              <a:t>percentage of the investment sold * the remaining deferred gain (counting any basis adjustments at the </a:t>
            </a:r>
            <a:r>
              <a:rPr lang="en-US" sz="1600" b="0" dirty="0" smtClean="0"/>
              <a:t>five </a:t>
            </a:r>
            <a:r>
              <a:rPr lang="en-US" sz="1600" b="0" dirty="0"/>
              <a:t>or </a:t>
            </a:r>
            <a:r>
              <a:rPr lang="en-US" sz="1600" b="0" dirty="0" smtClean="0"/>
              <a:t>seven </a:t>
            </a:r>
            <a:r>
              <a:rPr lang="en-US" sz="1600" b="0" dirty="0"/>
              <a:t>year mark), </a:t>
            </a:r>
            <a:r>
              <a:rPr lang="en-US" sz="1600" b="0" dirty="0" smtClean="0"/>
              <a:t>or</a:t>
            </a:r>
          </a:p>
          <a:p>
            <a:pPr marL="342900" indent="-342900">
              <a:buSzPct val="100000"/>
              <a:buFont typeface="+mj-lt"/>
              <a:buAutoNum type="arabicPeriod"/>
            </a:pPr>
            <a:r>
              <a:rPr lang="en-US" sz="1600" b="0" dirty="0"/>
              <a:t>T</a:t>
            </a:r>
            <a:r>
              <a:rPr lang="en-US" sz="1600" b="0" dirty="0" smtClean="0"/>
              <a:t>he </a:t>
            </a:r>
            <a:r>
              <a:rPr lang="en-US" sz="1600" b="0" dirty="0"/>
              <a:t>gain that would have been recognized on a fully taxable sale of that portion of the investment in the QOF that was disposed of in the inclusion event</a:t>
            </a:r>
            <a:r>
              <a:rPr lang="en-US" sz="1600" b="0" dirty="0" smtClean="0"/>
              <a:t>.</a:t>
            </a:r>
            <a:endParaRPr lang="en-US" sz="1600"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22</a:t>
            </a:r>
            <a:endParaRPr lang="en-US" sz="800" dirty="0">
              <a:solidFill>
                <a:srgbClr val="004165"/>
              </a:solidFill>
            </a:endParaRPr>
          </a:p>
        </p:txBody>
      </p:sp>
    </p:spTree>
    <p:extLst>
      <p:ext uri="{BB962C8B-B14F-4D97-AF65-F5344CB8AC3E}">
        <p14:creationId xmlns:p14="http://schemas.microsoft.com/office/powerpoint/2010/main" val="326900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41" y="0"/>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512903" y="1600365"/>
            <a:ext cx="7985414" cy="4754136"/>
          </a:xfrm>
        </p:spPr>
        <p:txBody>
          <a:bodyPr/>
          <a:lstStyle/>
          <a:p>
            <a:pPr marL="0" indent="0">
              <a:buNone/>
            </a:pPr>
            <a:r>
              <a:rPr lang="en-US" sz="1600" dirty="0"/>
              <a:t>Sale of QOF interest or sale of assets by QOF</a:t>
            </a:r>
          </a:p>
          <a:p>
            <a:pPr marL="285750" indent="-285750">
              <a:buFont typeface="Arial" panose="020B0604020202020204" pitchFamily="34" charset="0"/>
              <a:buChar char="•"/>
            </a:pPr>
            <a:r>
              <a:rPr lang="en-US" sz="1600" b="0" dirty="0"/>
              <a:t>Gain from sale of QOF interest or assets held by QOF is excluded from tax for qualified investors after a </a:t>
            </a:r>
            <a:r>
              <a:rPr lang="en-US" sz="1600" b="0" dirty="0" smtClean="0"/>
              <a:t>ten </a:t>
            </a:r>
            <a:r>
              <a:rPr lang="en-US" sz="1600" b="0" dirty="0"/>
              <a:t>year holding period. Only ordinary income from the sale of inventory is recognized</a:t>
            </a:r>
            <a:r>
              <a:rPr lang="en-US" sz="1600" b="0" dirty="0" smtClean="0"/>
              <a:t>.</a:t>
            </a:r>
          </a:p>
          <a:p>
            <a:endParaRPr lang="en-US" sz="1600" b="0" dirty="0"/>
          </a:p>
          <a:p>
            <a:pPr marL="0" indent="0">
              <a:buNone/>
            </a:pPr>
            <a:r>
              <a:rPr lang="en-US" sz="1600" dirty="0"/>
              <a:t>Sale of QOZBP during the </a:t>
            </a:r>
            <a:r>
              <a:rPr lang="en-US" sz="1600" dirty="0" smtClean="0"/>
              <a:t>ten year </a:t>
            </a:r>
            <a:r>
              <a:rPr lang="en-US" sz="1600" dirty="0"/>
              <a:t>holding period</a:t>
            </a:r>
          </a:p>
          <a:p>
            <a:pPr marL="285750" indent="-285750">
              <a:buFont typeface="Arial" panose="020B0604020202020204" pitchFamily="34" charset="0"/>
              <a:buChar char="•"/>
            </a:pPr>
            <a:r>
              <a:rPr lang="en-US" sz="1600" b="0" dirty="0"/>
              <a:t>Final </a:t>
            </a:r>
            <a:r>
              <a:rPr lang="en-US" sz="1600" b="0" dirty="0" smtClean="0"/>
              <a:t>regulations </a:t>
            </a:r>
            <a:r>
              <a:rPr lang="en-US" sz="1600" b="0" dirty="0"/>
              <a:t>provide that QOF has 12 months to reinvest the proceeds from the sale of QOZBP and during this time they will be counted as QOZBP for the 90% asset test.</a:t>
            </a:r>
          </a:p>
          <a:p>
            <a:pPr marL="285750" indent="-285750">
              <a:buFont typeface="Arial" panose="020B0604020202020204" pitchFamily="34" charset="0"/>
              <a:buChar char="•"/>
            </a:pPr>
            <a:r>
              <a:rPr lang="en-US" sz="1600" b="0" dirty="0"/>
              <a:t>However, while the sale of assets does not restart </a:t>
            </a:r>
            <a:r>
              <a:rPr lang="en-US" sz="1600" b="0" dirty="0" smtClean="0"/>
              <a:t>the ten </a:t>
            </a:r>
            <a:r>
              <a:rPr lang="en-US" sz="1600" b="0" dirty="0"/>
              <a:t>year holding period, any gain recognized by QOF on the sale of asset is fully taxable</a:t>
            </a:r>
            <a:r>
              <a:rPr lang="en-US" sz="1600" b="0" dirty="0" smtClean="0"/>
              <a:t>.</a:t>
            </a:r>
          </a:p>
          <a:p>
            <a:endParaRPr lang="en-US" sz="1600" b="0" dirty="0"/>
          </a:p>
          <a:p>
            <a:pPr marL="0" indent="0">
              <a:buNone/>
            </a:pPr>
            <a:r>
              <a:rPr lang="en-US" sz="1600" dirty="0"/>
              <a:t>Sale of QOF interest during the </a:t>
            </a:r>
            <a:r>
              <a:rPr lang="en-US" sz="1600" dirty="0" smtClean="0"/>
              <a:t>ten </a:t>
            </a:r>
            <a:r>
              <a:rPr lang="en-US" sz="1600" dirty="0"/>
              <a:t>year holding period</a:t>
            </a:r>
          </a:p>
          <a:p>
            <a:pPr marL="285750" indent="-285750">
              <a:buFont typeface="Arial" panose="020B0604020202020204" pitchFamily="34" charset="0"/>
              <a:buChar char="•"/>
            </a:pPr>
            <a:r>
              <a:rPr lang="en-US" sz="1600" b="0" dirty="0"/>
              <a:t>Sale of QOF interest does not trigger gain recognition if the proceeds are reinvested into another QOF within 180 days.</a:t>
            </a:r>
          </a:p>
          <a:p>
            <a:endParaRPr lang="en-US"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23</a:t>
            </a:r>
            <a:endParaRPr lang="en-US" sz="800" dirty="0">
              <a:solidFill>
                <a:srgbClr val="004165"/>
              </a:solidFill>
            </a:endParaRPr>
          </a:p>
        </p:txBody>
      </p:sp>
    </p:spTree>
    <p:extLst>
      <p:ext uri="{BB962C8B-B14F-4D97-AF65-F5344CB8AC3E}">
        <p14:creationId xmlns:p14="http://schemas.microsoft.com/office/powerpoint/2010/main" val="1422547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17"/>
            <a:ext cx="8335888" cy="940037"/>
          </a:xfrm>
        </p:spPr>
        <p:txBody>
          <a:bodyPr/>
          <a:lstStyle/>
          <a:p>
            <a:r>
              <a:rPr lang="en-US" dirty="0"/>
              <a:t>Final Treasury Regulations </a:t>
            </a:r>
          </a:p>
        </p:txBody>
      </p:sp>
      <p:sp>
        <p:nvSpPr>
          <p:cNvPr id="3" name="Text Placeholder 2"/>
          <p:cNvSpPr>
            <a:spLocks noGrp="1"/>
          </p:cNvSpPr>
          <p:nvPr>
            <p:ph type="body" sz="quarter" idx="4294967295"/>
          </p:nvPr>
        </p:nvSpPr>
        <p:spPr>
          <a:xfrm>
            <a:off x="478179" y="1533460"/>
            <a:ext cx="7985414" cy="4534218"/>
          </a:xfrm>
        </p:spPr>
        <p:txBody>
          <a:bodyPr/>
          <a:lstStyle/>
          <a:p>
            <a:pPr marL="0" indent="0">
              <a:buNone/>
            </a:pPr>
            <a:r>
              <a:rPr lang="en-US" sz="1470" dirty="0"/>
              <a:t>Original Use Test </a:t>
            </a:r>
          </a:p>
          <a:p>
            <a:pPr marL="285750" indent="-285750">
              <a:buFont typeface="Arial" panose="020B0604020202020204" pitchFamily="34" charset="0"/>
              <a:buChar char="•"/>
            </a:pPr>
            <a:r>
              <a:rPr lang="en-US" sz="1470" b="0" dirty="0"/>
              <a:t>Original use of an asset starts on the date when the property is first placed in service in the QOZ for purposes of depreciation or amortization.</a:t>
            </a:r>
          </a:p>
          <a:p>
            <a:pPr marL="285750" indent="-285750">
              <a:buFont typeface="Arial" panose="020B0604020202020204" pitchFamily="34" charset="0"/>
              <a:buChar char="•"/>
            </a:pPr>
            <a:r>
              <a:rPr lang="en-US" sz="1470" b="0" dirty="0"/>
              <a:t>A building or structure that was vacant for at least five years prior to being purchased by the QOF or QOZB will satisfy the original use requirement (reduced to three and one year vacancy requirement in certain circumstances).</a:t>
            </a:r>
          </a:p>
          <a:p>
            <a:pPr marL="285750" indent="-285750">
              <a:buFont typeface="Arial" panose="020B0604020202020204" pitchFamily="34" charset="0"/>
              <a:buChar char="•"/>
            </a:pPr>
            <a:r>
              <a:rPr lang="en-US" sz="1470" b="0" dirty="0"/>
              <a:t>Leasehold improvements made by a lessee are treated as original use property</a:t>
            </a:r>
            <a:r>
              <a:rPr lang="en-US" sz="1470" b="0" dirty="0" smtClean="0"/>
              <a:t>.</a:t>
            </a:r>
          </a:p>
          <a:p>
            <a:endParaRPr lang="en-US" sz="1470" b="0" dirty="0"/>
          </a:p>
          <a:p>
            <a:pPr marL="0" indent="0">
              <a:buNone/>
            </a:pPr>
            <a:r>
              <a:rPr lang="en-US" sz="1470" dirty="0"/>
              <a:t>Substantial Improvement</a:t>
            </a:r>
          </a:p>
          <a:p>
            <a:pPr marL="285750" indent="-285750">
              <a:buFont typeface="Arial" panose="020B0604020202020204" pitchFamily="34" charset="0"/>
              <a:buChar char="•"/>
            </a:pPr>
            <a:r>
              <a:rPr lang="en-US" sz="1470" b="0" dirty="0"/>
              <a:t>If not original use property, QOF has a 30 month window to improve the acquired Opportunity Zone property.</a:t>
            </a:r>
          </a:p>
          <a:p>
            <a:pPr marL="285750" indent="-285750">
              <a:buFont typeface="Arial" panose="020B0604020202020204" pitchFamily="34" charset="0"/>
              <a:buChar char="•"/>
            </a:pPr>
            <a:r>
              <a:rPr lang="en-US" sz="1470" b="0" dirty="0"/>
              <a:t>Taxpayer has to double the basis of property during the 30 </a:t>
            </a:r>
            <a:r>
              <a:rPr lang="en-US" sz="1470" b="0" dirty="0" smtClean="0"/>
              <a:t>month </a:t>
            </a:r>
            <a:r>
              <a:rPr lang="en-US" sz="1470" b="0" dirty="0"/>
              <a:t>period.</a:t>
            </a:r>
          </a:p>
          <a:p>
            <a:pPr marL="285750" indent="-285750">
              <a:buFont typeface="Arial" panose="020B0604020202020204" pitchFamily="34" charset="0"/>
              <a:buChar char="•"/>
            </a:pPr>
            <a:r>
              <a:rPr lang="en-US" sz="1470" b="0" dirty="0"/>
              <a:t>The substantial improvement requirement is made on an asset by asset basis.</a:t>
            </a:r>
          </a:p>
          <a:p>
            <a:pPr marL="285750" indent="-285750">
              <a:buFont typeface="Arial" panose="020B0604020202020204" pitchFamily="34" charset="0"/>
              <a:buChar char="•"/>
            </a:pPr>
            <a:r>
              <a:rPr lang="en-US" sz="1470" b="0" dirty="0"/>
              <a:t>Rev. Rul. 2018-29 stated that land can never have original use; however, land will not be required to be substantially improved if it is used in an active trade or business.</a:t>
            </a:r>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24</a:t>
            </a:r>
            <a:endParaRPr lang="en-US" sz="800" dirty="0">
              <a:solidFill>
                <a:srgbClr val="004165"/>
              </a:solidFill>
            </a:endParaRPr>
          </a:p>
        </p:txBody>
      </p:sp>
    </p:spTree>
    <p:extLst>
      <p:ext uri="{BB962C8B-B14F-4D97-AF65-F5344CB8AC3E}">
        <p14:creationId xmlns:p14="http://schemas.microsoft.com/office/powerpoint/2010/main" val="54301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50"/>
            <a:ext cx="8335888" cy="940037"/>
          </a:xfrm>
        </p:spPr>
        <p:txBody>
          <a:bodyPr/>
          <a:lstStyle/>
          <a:p>
            <a:r>
              <a:rPr lang="en-US" dirty="0"/>
              <a:t>OZ’s Compared to 1031 Exchanges</a:t>
            </a:r>
          </a:p>
        </p:txBody>
      </p:sp>
      <p:sp>
        <p:nvSpPr>
          <p:cNvPr id="3" name="Text Placeholder 2"/>
          <p:cNvSpPr>
            <a:spLocks noGrp="1"/>
          </p:cNvSpPr>
          <p:nvPr>
            <p:ph type="body" sz="quarter" idx="4294967295"/>
          </p:nvPr>
        </p:nvSpPr>
        <p:spPr>
          <a:xfrm>
            <a:off x="455030" y="1762410"/>
            <a:ext cx="7985414" cy="4603666"/>
          </a:xfrm>
        </p:spPr>
        <p:txBody>
          <a:bodyPr/>
          <a:lstStyle/>
          <a:p>
            <a:pPr marL="285750" indent="-285750">
              <a:buFont typeface="Arial" panose="020B0604020202020204" pitchFamily="34" charset="0"/>
              <a:buChar char="•"/>
            </a:pPr>
            <a:r>
              <a:rPr lang="en-US" sz="1600" b="0" dirty="0"/>
              <a:t>Tax payers can defer tax on capital gain if gains are reinvested into QOF within </a:t>
            </a:r>
            <a:r>
              <a:rPr lang="en-US" sz="1600" b="0" dirty="0" smtClean="0"/>
              <a:t>180 days </a:t>
            </a:r>
            <a:r>
              <a:rPr lang="en-US" sz="1600" b="0" dirty="0"/>
              <a:t>from the time gain is realized</a:t>
            </a:r>
            <a:r>
              <a:rPr lang="en-US" sz="1600" b="0" dirty="0" smtClean="0"/>
              <a:t>.</a:t>
            </a:r>
          </a:p>
          <a:p>
            <a:endParaRPr lang="en-US" sz="1600" b="0" dirty="0"/>
          </a:p>
          <a:p>
            <a:pPr marL="285750" indent="-285750">
              <a:buFont typeface="Arial" panose="020B0604020202020204" pitchFamily="34" charset="0"/>
              <a:buChar char="•"/>
            </a:pPr>
            <a:r>
              <a:rPr lang="en-US" sz="1600" b="0" dirty="0"/>
              <a:t>This differs from a 1031 exchange in two beneficial ways:</a:t>
            </a:r>
          </a:p>
          <a:p>
            <a:pPr marL="514350" lvl="1" indent="-285750">
              <a:buSzPct val="125000"/>
            </a:pPr>
            <a:r>
              <a:rPr lang="en-US" sz="1600" dirty="0">
                <a:solidFill>
                  <a:srgbClr val="004165"/>
                </a:solidFill>
              </a:rPr>
              <a:t>Section 1031 requires that the entire proceeds of the original property be reinvested in a new property in order to defer taxation. 1031 exchanges have a 45-day identification period and a 180-day exchange period. The OZ law requires investment of the gain, not the entire proceeds. </a:t>
            </a:r>
          </a:p>
          <a:p>
            <a:pPr marL="514350" lvl="1" indent="-285750">
              <a:buSzPct val="125000"/>
            </a:pPr>
            <a:r>
              <a:rPr lang="en-US" sz="1600" dirty="0">
                <a:solidFill>
                  <a:srgbClr val="004165"/>
                </a:solidFill>
              </a:rPr>
              <a:t>Further, OZ’s places almost no restriction on the type of gain eligible for deferment. It only requires that the gain stem from a sale or exchange to an unrelated person or business. Real estate, personal property, intangible </a:t>
            </a:r>
            <a:r>
              <a:rPr lang="en-US" sz="1600" dirty="0" smtClean="0">
                <a:solidFill>
                  <a:srgbClr val="004165"/>
                </a:solidFill>
              </a:rPr>
              <a:t>assets </a:t>
            </a:r>
            <a:r>
              <a:rPr lang="en-US" sz="1600" dirty="0">
                <a:solidFill>
                  <a:srgbClr val="004165"/>
                </a:solidFill>
              </a:rPr>
              <a:t>and virtually any other asset can qualify. In contrast, under the Tax Cuts and Jobs Act, </a:t>
            </a:r>
            <a:r>
              <a:rPr lang="en-US" sz="1600" dirty="0" smtClean="0">
                <a:solidFill>
                  <a:srgbClr val="004165"/>
                </a:solidFill>
              </a:rPr>
              <a:t>eligibility </a:t>
            </a:r>
            <a:r>
              <a:rPr lang="en-US" sz="1600" dirty="0">
                <a:solidFill>
                  <a:srgbClr val="004165"/>
                </a:solidFill>
              </a:rPr>
              <a:t>for 1031 treatment is restricted to only gains from real estate.</a:t>
            </a:r>
          </a:p>
          <a:p>
            <a:endParaRPr lang="en-US" sz="100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25</a:t>
            </a:r>
            <a:endParaRPr lang="en-US" sz="800" dirty="0">
              <a:solidFill>
                <a:srgbClr val="004165"/>
              </a:solidFill>
            </a:endParaRPr>
          </a:p>
        </p:txBody>
      </p:sp>
    </p:spTree>
    <p:extLst>
      <p:ext uri="{BB962C8B-B14F-4D97-AF65-F5344CB8AC3E}">
        <p14:creationId xmlns:p14="http://schemas.microsoft.com/office/powerpoint/2010/main" val="402038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50"/>
            <a:ext cx="8335888" cy="940037"/>
          </a:xfrm>
        </p:spPr>
        <p:txBody>
          <a:bodyPr/>
          <a:lstStyle/>
          <a:p>
            <a:r>
              <a:rPr lang="en-US" dirty="0"/>
              <a:t>Other Tax Considerations</a:t>
            </a:r>
          </a:p>
        </p:txBody>
      </p:sp>
      <p:sp>
        <p:nvSpPr>
          <p:cNvPr id="3" name="Text Placeholder 2"/>
          <p:cNvSpPr>
            <a:spLocks noGrp="1"/>
          </p:cNvSpPr>
          <p:nvPr>
            <p:ph type="body" sz="quarter" idx="4294967295"/>
          </p:nvPr>
        </p:nvSpPr>
        <p:spPr>
          <a:xfrm>
            <a:off x="455878" y="1498310"/>
            <a:ext cx="7985414" cy="4580517"/>
          </a:xfrm>
        </p:spPr>
        <p:txBody>
          <a:bodyPr/>
          <a:lstStyle/>
          <a:p>
            <a:pPr marL="285750" indent="-285750">
              <a:buFont typeface="Arial" panose="020B0604020202020204" pitchFamily="34" charset="0"/>
              <a:buChar char="•"/>
            </a:pPr>
            <a:r>
              <a:rPr lang="en-US" sz="1400" b="0" dirty="0"/>
              <a:t>Capital gains rate when gain is recognized – not when deferred</a:t>
            </a:r>
          </a:p>
          <a:p>
            <a:pPr marL="285750" indent="-285750">
              <a:buFont typeface="Arial" panose="020B0604020202020204" pitchFamily="34" charset="0"/>
              <a:buChar char="•"/>
            </a:pPr>
            <a:r>
              <a:rPr lang="en-US" sz="1400" b="0" dirty="0"/>
              <a:t>If the taxpayer dies, the capital gain is still recognized on the original investment – no step up at death.</a:t>
            </a:r>
          </a:p>
          <a:p>
            <a:pPr marL="285750" indent="-285750">
              <a:buFont typeface="Arial" panose="020B0604020202020204" pitchFamily="34" charset="0"/>
              <a:buChar char="•"/>
            </a:pPr>
            <a:r>
              <a:rPr lang="en-US" sz="1400" b="0" dirty="0"/>
              <a:t>Combine with other Federal tax credits – NMTC, historic tax credits, low income housing.</a:t>
            </a:r>
          </a:p>
          <a:p>
            <a:pPr marL="285750" indent="-285750">
              <a:buFont typeface="Arial" panose="020B0604020202020204" pitchFamily="34" charset="0"/>
              <a:buChar char="•"/>
            </a:pPr>
            <a:r>
              <a:rPr lang="en-US" sz="1400" b="0" dirty="0"/>
              <a:t>Combine with other </a:t>
            </a:r>
            <a:r>
              <a:rPr lang="en-US" sz="1400" b="0" dirty="0" smtClean="0"/>
              <a:t>state </a:t>
            </a:r>
            <a:r>
              <a:rPr lang="en-US" sz="1400" b="0" dirty="0"/>
              <a:t>credit and incentive programs.</a:t>
            </a:r>
          </a:p>
          <a:p>
            <a:pPr marL="285750" indent="-285750">
              <a:buFont typeface="Arial" panose="020B0604020202020204" pitchFamily="34" charset="0"/>
              <a:buChar char="•"/>
            </a:pPr>
            <a:r>
              <a:rPr lang="en-US" sz="1400" b="0" dirty="0"/>
              <a:t>Several states have already conformed to the Federal tax benefits and others are coming up with </a:t>
            </a:r>
            <a:r>
              <a:rPr lang="en-US" sz="1400" b="0" dirty="0" smtClean="0"/>
              <a:t>state </a:t>
            </a:r>
            <a:r>
              <a:rPr lang="en-US" sz="1400" b="0" dirty="0"/>
              <a:t>specific QOZ benefits.</a:t>
            </a:r>
          </a:p>
          <a:p>
            <a:pPr marL="285750" indent="-285750">
              <a:buFont typeface="Arial" panose="020B0604020202020204" pitchFamily="34" charset="0"/>
              <a:buChar char="•"/>
            </a:pPr>
            <a:r>
              <a:rPr lang="en-US" sz="1400" b="0" dirty="0"/>
              <a:t>Taxpayers should evaluate their investments regardless of tax benefits</a:t>
            </a:r>
            <a:r>
              <a:rPr lang="en-US" sz="1400" b="0" dirty="0" smtClean="0"/>
              <a:t>.</a:t>
            </a:r>
          </a:p>
          <a:p>
            <a:endParaRPr lang="en-US" sz="100" b="0" dirty="0"/>
          </a:p>
          <a:p>
            <a:pPr marL="0" indent="0">
              <a:buNone/>
            </a:pPr>
            <a:r>
              <a:rPr lang="en-US" sz="1400" dirty="0"/>
              <a:t>Ohio QOZ Credit</a:t>
            </a:r>
          </a:p>
          <a:p>
            <a:pPr marL="285750" indent="-285750">
              <a:buFont typeface="Arial" panose="020B0604020202020204" pitchFamily="34" charset="0"/>
              <a:buChar char="•"/>
            </a:pPr>
            <a:r>
              <a:rPr lang="en-US" sz="1400" b="0" dirty="0"/>
              <a:t>Equal to 10% of the taxpayer’s investment in a prior year, up to a $10 million investment.</a:t>
            </a:r>
          </a:p>
          <a:p>
            <a:pPr marL="285750" indent="-285750">
              <a:buFont typeface="Arial" panose="020B0604020202020204" pitchFamily="34" charset="0"/>
              <a:buChar char="•"/>
            </a:pPr>
            <a:r>
              <a:rPr lang="en-US" sz="1400" b="0" dirty="0"/>
              <a:t>Available for investments made with QOFs that are 100% invested in </a:t>
            </a:r>
            <a:r>
              <a:rPr lang="en-US" sz="1400" b="0" dirty="0" smtClean="0"/>
              <a:t>Ohio </a:t>
            </a:r>
            <a:r>
              <a:rPr lang="en-US" sz="1400" b="0" dirty="0"/>
              <a:t>QOZs.</a:t>
            </a:r>
          </a:p>
          <a:p>
            <a:pPr marL="285750" indent="-285750">
              <a:buFont typeface="Arial" panose="020B0604020202020204" pitchFamily="34" charset="0"/>
              <a:buChar char="•"/>
            </a:pPr>
            <a:r>
              <a:rPr lang="en-US" sz="1400" b="0" dirty="0"/>
              <a:t>Application process opens on January 1 and available on a first come-first serve basis.</a:t>
            </a:r>
          </a:p>
          <a:p>
            <a:pPr marL="285750" indent="-285750">
              <a:buFont typeface="Arial" panose="020B0604020202020204" pitchFamily="34" charset="0"/>
              <a:buChar char="•"/>
            </a:pPr>
            <a:r>
              <a:rPr lang="en-US" sz="1400" b="0" dirty="0"/>
              <a:t>Transferable</a:t>
            </a:r>
            <a:r>
              <a:rPr lang="en-US" sz="1400" b="0" dirty="0" smtClean="0"/>
              <a:t>.</a:t>
            </a:r>
            <a:endParaRPr lang="en-US" sz="1400"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26</a:t>
            </a:r>
            <a:endParaRPr lang="en-US" sz="800" dirty="0">
              <a:solidFill>
                <a:srgbClr val="004165"/>
              </a:solidFill>
            </a:endParaRPr>
          </a:p>
        </p:txBody>
      </p:sp>
    </p:spTree>
    <p:extLst>
      <p:ext uri="{BB962C8B-B14F-4D97-AF65-F5344CB8AC3E}">
        <p14:creationId xmlns:p14="http://schemas.microsoft.com/office/powerpoint/2010/main" val="839522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smtClean="0"/>
              <a:t>COVID-19 Deadline Extensions</a:t>
            </a:r>
            <a:endParaRPr lang="en-US" dirty="0"/>
          </a:p>
        </p:txBody>
      </p:sp>
      <p:sp>
        <p:nvSpPr>
          <p:cNvPr id="3" name="Text Placeholder 2"/>
          <p:cNvSpPr>
            <a:spLocks noGrp="1"/>
          </p:cNvSpPr>
          <p:nvPr>
            <p:ph type="body" sz="quarter" idx="4294967295"/>
          </p:nvPr>
        </p:nvSpPr>
        <p:spPr>
          <a:xfrm>
            <a:off x="478180" y="1658237"/>
            <a:ext cx="7985414" cy="4487919"/>
          </a:xfrm>
        </p:spPr>
        <p:txBody>
          <a:bodyPr/>
          <a:lstStyle/>
          <a:p>
            <a:pPr marL="285750" indent="-285750">
              <a:buFont typeface="Arial" panose="020B0604020202020204" pitchFamily="34" charset="0"/>
              <a:buChar char="•"/>
            </a:pPr>
            <a:r>
              <a:rPr lang="en-US" sz="1600" b="0" dirty="0"/>
              <a:t>180 day QOF investment period is extended for certain taxpayers until </a:t>
            </a:r>
            <a:r>
              <a:rPr lang="en-US" sz="1600" b="0" dirty="0" smtClean="0"/>
              <a:t>December 31, </a:t>
            </a:r>
            <a:r>
              <a:rPr lang="en-US" sz="1600" b="0" dirty="0"/>
              <a:t>2020 pursuant to Notice </a:t>
            </a:r>
            <a:r>
              <a:rPr lang="en-US" sz="1600" b="0" dirty="0" smtClean="0"/>
              <a:t>2020-39.</a:t>
            </a:r>
            <a:endParaRPr lang="en-US" sz="1600" b="0" dirty="0"/>
          </a:p>
          <a:p>
            <a:pPr marL="285750" indent="-285750">
              <a:buFont typeface="Arial" panose="020B0604020202020204" pitchFamily="34" charset="0"/>
              <a:buChar char="•"/>
            </a:pPr>
            <a:r>
              <a:rPr lang="en-US" sz="1600" b="0" dirty="0"/>
              <a:t>Working Capital Safe Harbor generally provides 31 months to convert invested capital into an asset used in trade or business. If a business is located in a QOZ within a federally declared disaster area, the business may receive additional 24 months to convert capital into a qualifying asset. Exceeding the 31-month period does not violate the safe harbor if the delay is attributable to waiting for government action</a:t>
            </a:r>
            <a:r>
              <a:rPr lang="en-US" sz="1600" b="0" dirty="0" smtClean="0"/>
              <a:t>.</a:t>
            </a:r>
          </a:p>
          <a:p>
            <a:pPr marL="285750" indent="-285750">
              <a:buFont typeface="Arial" panose="020B0604020202020204" pitchFamily="34" charset="0"/>
              <a:buChar char="•"/>
            </a:pPr>
            <a:r>
              <a:rPr lang="en-US" sz="1600" b="0" dirty="0" smtClean="0"/>
              <a:t>Failure </a:t>
            </a:r>
            <a:r>
              <a:rPr lang="en-US" sz="1600" b="0" dirty="0"/>
              <a:t>to meet 90% asset test – regulations provide reasonable cause exception for QOFs that fail the test. </a:t>
            </a:r>
            <a:r>
              <a:rPr lang="en-US" sz="1600" b="0" dirty="0" smtClean="0"/>
              <a:t>Notice 2020-39 provides reasonable cause exception for all </a:t>
            </a:r>
            <a:r>
              <a:rPr lang="en-US" sz="1600" b="0" dirty="0" err="1" smtClean="0"/>
              <a:t>QOF’s</a:t>
            </a:r>
            <a:r>
              <a:rPr lang="en-US" sz="1600" b="0" dirty="0" smtClean="0"/>
              <a:t> who fail to meet 90% test between April 1 and December 31, 2020. F</a:t>
            </a:r>
            <a:r>
              <a:rPr lang="en-US" sz="1600" b="0" dirty="0" smtClean="0"/>
              <a:t>unds </a:t>
            </a:r>
            <a:r>
              <a:rPr lang="en-US" sz="1600" b="0" dirty="0"/>
              <a:t>should maintain contemporaneous records of time and resources spent during this period.</a:t>
            </a:r>
          </a:p>
          <a:p>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27</a:t>
            </a:r>
            <a:endParaRPr lang="en-US" sz="800" dirty="0">
              <a:solidFill>
                <a:srgbClr val="004165"/>
              </a:solidFill>
            </a:endParaRPr>
          </a:p>
        </p:txBody>
      </p:sp>
    </p:spTree>
    <p:extLst>
      <p:ext uri="{BB962C8B-B14F-4D97-AF65-F5344CB8AC3E}">
        <p14:creationId xmlns:p14="http://schemas.microsoft.com/office/powerpoint/2010/main" val="239788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Rectangle 2"/>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28</a:t>
            </a:r>
            <a:endParaRPr lang="en-US" sz="800" dirty="0">
              <a:solidFill>
                <a:srgbClr val="004165"/>
              </a:solidFill>
            </a:endParaRPr>
          </a:p>
        </p:txBody>
      </p:sp>
    </p:spTree>
    <p:extLst>
      <p:ext uri="{BB962C8B-B14F-4D97-AF65-F5344CB8AC3E}">
        <p14:creationId xmlns:p14="http://schemas.microsoft.com/office/powerpoint/2010/main" val="172908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quarter" idx="13"/>
          </p:nvPr>
        </p:nvSpPr>
        <p:spPr>
          <a:xfrm>
            <a:off x="5715000" y="3717511"/>
            <a:ext cx="2286000" cy="2116129"/>
          </a:xfrm>
        </p:spPr>
        <p:txBody>
          <a:bodyPr>
            <a:normAutofit/>
          </a:bodyPr>
          <a:lstStyle/>
          <a:p>
            <a:r>
              <a:rPr lang="en-US" b="1" dirty="0"/>
              <a:t>Kaz </a:t>
            </a:r>
            <a:r>
              <a:rPr lang="en-US" b="1" dirty="0" smtClean="0"/>
              <a:t>Unalan</a:t>
            </a:r>
          </a:p>
          <a:p>
            <a:r>
              <a:rPr lang="en-US" i="1" dirty="0" smtClean="0"/>
              <a:t>Director</a:t>
            </a:r>
            <a:r>
              <a:rPr lang="en-US" i="1" dirty="0"/>
              <a:t>, Tax and Business </a:t>
            </a:r>
          </a:p>
          <a:p>
            <a:r>
              <a:rPr lang="en-US" i="1" dirty="0"/>
              <a:t>Advisory Services </a:t>
            </a:r>
          </a:p>
          <a:p>
            <a:r>
              <a:rPr lang="en-US" dirty="0"/>
              <a:t>(614) </a:t>
            </a:r>
            <a:r>
              <a:rPr lang="en-US" dirty="0" smtClean="0"/>
              <a:t>947-5309</a:t>
            </a:r>
          </a:p>
          <a:p>
            <a:r>
              <a:rPr lang="en-US" dirty="0">
                <a:solidFill>
                  <a:srgbClr val="004165"/>
                </a:solidFill>
              </a:rPr>
              <a:t>kunalan@gbq.com</a:t>
            </a:r>
            <a:endParaRPr lang="en-US" dirty="0"/>
          </a:p>
        </p:txBody>
      </p:sp>
      <p:sp>
        <p:nvSpPr>
          <p:cNvPr id="5" name="Text Placeholder 4"/>
          <p:cNvSpPr>
            <a:spLocks noGrp="1"/>
          </p:cNvSpPr>
          <p:nvPr>
            <p:ph type="body" sz="quarter" idx="14"/>
          </p:nvPr>
        </p:nvSpPr>
        <p:spPr>
          <a:xfrm>
            <a:off x="1143000" y="3717511"/>
            <a:ext cx="2286000" cy="2231875"/>
          </a:xfrm>
        </p:spPr>
        <p:txBody>
          <a:bodyPr>
            <a:normAutofit/>
          </a:bodyPr>
          <a:lstStyle/>
          <a:p>
            <a:r>
              <a:rPr lang="en-US" b="1" dirty="0"/>
              <a:t>Azra Nakicevic</a:t>
            </a:r>
          </a:p>
          <a:p>
            <a:r>
              <a:rPr lang="en-US" i="1" dirty="0"/>
              <a:t>Director, Tax and Business </a:t>
            </a:r>
          </a:p>
          <a:p>
            <a:r>
              <a:rPr lang="en-US" i="1" dirty="0"/>
              <a:t>Advisory Services </a:t>
            </a:r>
          </a:p>
          <a:p>
            <a:r>
              <a:rPr lang="en-US" dirty="0" smtClean="0"/>
              <a:t>(</a:t>
            </a:r>
            <a:r>
              <a:rPr lang="en-US" dirty="0"/>
              <a:t>614) 947-5286</a:t>
            </a:r>
          </a:p>
          <a:p>
            <a:r>
              <a:rPr lang="en-US" dirty="0">
                <a:solidFill>
                  <a:srgbClr val="004165"/>
                </a:solidFill>
              </a:rPr>
              <a:t>anakicevic@gbq.com</a:t>
            </a:r>
          </a:p>
          <a:p>
            <a:endParaRPr lang="en-US" dirty="0"/>
          </a:p>
        </p:txBody>
      </p:sp>
      <p:sp>
        <p:nvSpPr>
          <p:cNvPr id="6" name="Title 5"/>
          <p:cNvSpPr>
            <a:spLocks noGrp="1"/>
          </p:cNvSpPr>
          <p:nvPr>
            <p:ph type="title"/>
          </p:nvPr>
        </p:nvSpPr>
        <p:spPr/>
        <p:txBody>
          <a:bodyPr/>
          <a:lstStyle/>
          <a:p>
            <a:r>
              <a:rPr lang="en-US" dirty="0" smtClean="0"/>
              <a:t>Contact Information</a:t>
            </a:r>
            <a:endParaRPr lang="en-US" dirty="0"/>
          </a:p>
        </p:txBody>
      </p:sp>
      <p:sp>
        <p:nvSpPr>
          <p:cNvPr id="9" name="Rectangle 8"/>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29</a:t>
            </a:r>
            <a:endParaRPr lang="en-US" sz="800" dirty="0">
              <a:solidFill>
                <a:srgbClr val="004165"/>
              </a:solidFill>
            </a:endParaRPr>
          </a:p>
        </p:txBody>
      </p:sp>
    </p:spTree>
    <p:extLst>
      <p:ext uri="{BB962C8B-B14F-4D97-AF65-F5344CB8AC3E}">
        <p14:creationId xmlns:p14="http://schemas.microsoft.com/office/powerpoint/2010/main" val="257081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r>
              <a:rPr lang="en-US" dirty="0"/>
              <a:t>Opportunity zones background</a:t>
            </a:r>
          </a:p>
          <a:p>
            <a:endParaRPr lang="en-US" dirty="0"/>
          </a:p>
          <a:p>
            <a:pPr marL="285750" indent="-285750"/>
            <a:r>
              <a:rPr lang="en-US" dirty="0"/>
              <a:t>Tax benefits for QOF investors</a:t>
            </a:r>
          </a:p>
          <a:p>
            <a:endParaRPr lang="en-US" dirty="0"/>
          </a:p>
          <a:p>
            <a:pPr marL="285750" indent="-285750"/>
            <a:r>
              <a:rPr lang="en-US" dirty="0"/>
              <a:t>Final regulations and rules for compliance</a:t>
            </a:r>
          </a:p>
          <a:p>
            <a:endParaRPr lang="en-US" dirty="0"/>
          </a:p>
          <a:p>
            <a:pPr marL="285750" indent="-285750"/>
            <a:r>
              <a:rPr lang="en-US" dirty="0"/>
              <a:t>Ohio QOZ Credit</a:t>
            </a:r>
          </a:p>
          <a:p>
            <a:endParaRPr lang="en-US" dirty="0"/>
          </a:p>
          <a:p>
            <a:pPr marL="285750" indent="-285750"/>
            <a:r>
              <a:rPr lang="en-US" dirty="0"/>
              <a:t>Recent developments </a:t>
            </a:r>
          </a:p>
          <a:p>
            <a:endParaRPr lang="en-US" dirty="0"/>
          </a:p>
        </p:txBody>
      </p:sp>
      <p:sp>
        <p:nvSpPr>
          <p:cNvPr id="3" name="Title 2"/>
          <p:cNvSpPr>
            <a:spLocks noGrp="1"/>
          </p:cNvSpPr>
          <p:nvPr>
            <p:ph type="title"/>
          </p:nvPr>
        </p:nvSpPr>
        <p:spPr/>
        <p:txBody>
          <a:bodyPr/>
          <a:lstStyle/>
          <a:p>
            <a:r>
              <a:rPr lang="en-US" dirty="0" smtClean="0"/>
              <a:t>Agenda</a:t>
            </a:r>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3</a:t>
            </a:r>
            <a:endParaRPr lang="en-US" sz="800" dirty="0">
              <a:solidFill>
                <a:srgbClr val="004165"/>
              </a:solidFill>
            </a:endParaRPr>
          </a:p>
        </p:txBody>
      </p:sp>
    </p:spTree>
    <p:extLst>
      <p:ext uri="{BB962C8B-B14F-4D97-AF65-F5344CB8AC3E}">
        <p14:creationId xmlns:p14="http://schemas.microsoft.com/office/powerpoint/2010/main" val="40161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smtClean="0"/>
              <a:t>Background</a:t>
            </a:r>
            <a:endParaRPr lang="en-US" dirty="0"/>
          </a:p>
        </p:txBody>
      </p:sp>
      <p:sp>
        <p:nvSpPr>
          <p:cNvPr id="3" name="Text Placeholder 2"/>
          <p:cNvSpPr>
            <a:spLocks noGrp="1"/>
          </p:cNvSpPr>
          <p:nvPr>
            <p:ph type="body" sz="quarter" idx="4294967295"/>
          </p:nvPr>
        </p:nvSpPr>
        <p:spPr>
          <a:xfrm>
            <a:off x="443454" y="1449888"/>
            <a:ext cx="7985414" cy="5019311"/>
          </a:xfrm>
        </p:spPr>
        <p:txBody>
          <a:bodyPr/>
          <a:lstStyle/>
          <a:p>
            <a:pPr marL="285750" indent="-285750">
              <a:buFont typeface="Arial" panose="020B0604020202020204" pitchFamily="34" charset="0"/>
              <a:buChar char="•"/>
            </a:pPr>
            <a:r>
              <a:rPr lang="en-US" sz="1550" b="0" dirty="0" smtClean="0"/>
              <a:t>Economic Innovation Group is a bipartisan public policy organization, founded in 2013. EIG is based in Washington DC and convenes experts from the public and private sectors, develops original research and works to advance creative policy proposals that will bring new jobs, investment and economic growth to U.S. communities.</a:t>
            </a:r>
          </a:p>
          <a:p>
            <a:pPr marL="285750" indent="-285750">
              <a:buFont typeface="Arial" panose="020B0604020202020204" pitchFamily="34" charset="0"/>
              <a:buChar char="•"/>
            </a:pPr>
            <a:r>
              <a:rPr lang="en-US" sz="1550" b="0" dirty="0" smtClean="0"/>
              <a:t>Fundamental concepts of the OZ language were originally in a bipartisan bill entitled the Investing in Opportunity Act, which was sponsored by Senators Tim Scott (R-SC) Corey Booker (D-NJ) and Congressmen Pat Tiberi (R-OH) and Ron Kind (D-WI). 100 Congressional co-sponsors. This concept was then enacted into law with the Tax Cuts and Jobs Act enacted on December 22, 2017.</a:t>
            </a:r>
          </a:p>
          <a:p>
            <a:pPr marL="285750" indent="-285750">
              <a:buFont typeface="Arial" panose="020B0604020202020204" pitchFamily="34" charset="0"/>
              <a:buChar char="•"/>
            </a:pPr>
            <a:r>
              <a:rPr lang="en-US" sz="1550" b="0" dirty="0" smtClean="0"/>
              <a:t>Post-recession, the economy has done very well. However, it has been uneven. 1/6 of Americans (more than 52 million people) live in economically distressed communities. The idea is to counteract an increasing poverty rate with incentives for private investment.</a:t>
            </a:r>
          </a:p>
          <a:p>
            <a:pPr marL="285750" indent="-285750">
              <a:buFont typeface="Arial" panose="020B0604020202020204" pitchFamily="34" charset="0"/>
              <a:buChar char="•"/>
            </a:pPr>
            <a:r>
              <a:rPr lang="en-US" sz="1550" b="0" dirty="0" smtClean="0"/>
              <a:t>The main objective behind the Opportunity Zones (O-zones) is to promote and help unlock private investment in certain economically distressed communities nationwide, and promote long term economic growth without using direct government funding.</a:t>
            </a:r>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4</a:t>
            </a:r>
            <a:endParaRPr lang="en-US" sz="800" dirty="0">
              <a:solidFill>
                <a:srgbClr val="004165"/>
              </a:solidFill>
            </a:endParaRPr>
          </a:p>
        </p:txBody>
      </p:sp>
    </p:spTree>
    <p:extLst>
      <p:ext uri="{BB962C8B-B14F-4D97-AF65-F5344CB8AC3E}">
        <p14:creationId xmlns:p14="http://schemas.microsoft.com/office/powerpoint/2010/main" val="49446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300"/>
            <a:ext cx="8335888" cy="940037"/>
          </a:xfrm>
        </p:spPr>
        <p:txBody>
          <a:bodyPr/>
          <a:lstStyle/>
          <a:p>
            <a:r>
              <a:rPr lang="en-US" dirty="0" smtClean="0"/>
              <a:t>Background</a:t>
            </a:r>
            <a:endParaRPr lang="en-US" dirty="0"/>
          </a:p>
        </p:txBody>
      </p:sp>
      <p:sp>
        <p:nvSpPr>
          <p:cNvPr id="3" name="Text Placeholder 2"/>
          <p:cNvSpPr>
            <a:spLocks noGrp="1"/>
          </p:cNvSpPr>
          <p:nvPr>
            <p:ph type="body" sz="quarter" idx="4294967295"/>
          </p:nvPr>
        </p:nvSpPr>
        <p:spPr>
          <a:xfrm>
            <a:off x="455029" y="1426740"/>
            <a:ext cx="7985414" cy="5100333"/>
          </a:xfrm>
        </p:spPr>
        <p:txBody>
          <a:bodyPr/>
          <a:lstStyle/>
          <a:p>
            <a:pPr marL="285750" indent="-285750">
              <a:buFont typeface="Arial" panose="020B0604020202020204" pitchFamily="34" charset="0"/>
              <a:buChar char="•"/>
            </a:pPr>
            <a:r>
              <a:rPr lang="en-US" sz="1370" b="0" dirty="0"/>
              <a:t>Created through the passage of the TCJA of 2017.</a:t>
            </a:r>
          </a:p>
          <a:p>
            <a:pPr marL="285750" indent="-285750">
              <a:buFont typeface="Arial" panose="020B0604020202020204" pitchFamily="34" charset="0"/>
              <a:buChar char="•"/>
            </a:pPr>
            <a:r>
              <a:rPr lang="en-US" sz="1370" b="0" dirty="0"/>
              <a:t>New Section 1400Z-1 and 1400Z-2 of the IRC.</a:t>
            </a:r>
          </a:p>
          <a:p>
            <a:pPr marL="285750" indent="-285750">
              <a:buFont typeface="Arial" panose="020B0604020202020204" pitchFamily="34" charset="0"/>
              <a:buChar char="•"/>
            </a:pPr>
            <a:r>
              <a:rPr lang="en-US" sz="1370" b="0" dirty="0"/>
              <a:t>The main objective behind the Opportunity Zones (O-zones) is to promote and help unlock private </a:t>
            </a:r>
            <a:r>
              <a:rPr lang="en-US" sz="1370" b="0" dirty="0" smtClean="0"/>
              <a:t>investments </a:t>
            </a:r>
            <a:r>
              <a:rPr lang="en-US" sz="1370" b="0" dirty="0"/>
              <a:t>in certain economically distressed communities nationwide, and promote </a:t>
            </a:r>
            <a:r>
              <a:rPr lang="en-US" sz="1370" b="0" dirty="0" smtClean="0"/>
              <a:t>long-term </a:t>
            </a:r>
            <a:r>
              <a:rPr lang="en-US" sz="1370" b="0" dirty="0"/>
              <a:t>economic growth without using direct government funding.</a:t>
            </a:r>
          </a:p>
          <a:p>
            <a:pPr marL="285750" indent="-285750">
              <a:buFont typeface="Arial" panose="020B0604020202020204" pitchFamily="34" charset="0"/>
              <a:buChar char="•"/>
            </a:pPr>
            <a:r>
              <a:rPr lang="en-US" sz="1370" b="0" dirty="0"/>
              <a:t>Specifically designed to drive more equity capital from private sources into markets that are generally being overlooked.</a:t>
            </a:r>
          </a:p>
          <a:p>
            <a:pPr marL="285750" indent="-285750">
              <a:buFont typeface="Arial" panose="020B0604020202020204" pitchFamily="34" charset="0"/>
              <a:buChar char="•"/>
            </a:pPr>
            <a:r>
              <a:rPr lang="en-US" sz="1370" b="0" dirty="0"/>
              <a:t>O-zones are not the first federal tax incentive programs for distressed communities. Prior programs include empowerment zones (EZs), enterprise communities (ECs</a:t>
            </a:r>
            <a:r>
              <a:rPr lang="en-US" sz="1370" b="0" dirty="0" smtClean="0"/>
              <a:t>) </a:t>
            </a:r>
            <a:r>
              <a:rPr lang="en-US" sz="1370" b="0" dirty="0"/>
              <a:t>and the New Market Tax Credit (NMTC), but it’s the first new national community investment program in over 15 years.</a:t>
            </a:r>
          </a:p>
          <a:p>
            <a:pPr marL="285750" indent="-285750">
              <a:buFont typeface="Arial" panose="020B0604020202020204" pitchFamily="34" charset="0"/>
              <a:buChar char="•"/>
            </a:pPr>
            <a:r>
              <a:rPr lang="en-US" sz="1370" b="0" dirty="0"/>
              <a:t>EIG research shows than more than half of America’s most economically distressed communities contained both fewer jobs and businesses in 2015 than they did in </a:t>
            </a:r>
            <a:r>
              <a:rPr lang="en-US" sz="1370" b="0" dirty="0" smtClean="0"/>
              <a:t>2000’s, </a:t>
            </a:r>
            <a:r>
              <a:rPr lang="en-US" sz="1370" b="0" dirty="0"/>
              <a:t>and new business formation in these areas is near a record low. The average distressed community saw a 6% decline in local businesses during the prime years of the national economic recovery.</a:t>
            </a:r>
          </a:p>
          <a:p>
            <a:pPr marL="285750" indent="-285750">
              <a:buFont typeface="Arial" panose="020B0604020202020204" pitchFamily="34" charset="0"/>
              <a:buChar char="•"/>
            </a:pPr>
            <a:r>
              <a:rPr lang="en-US" sz="1370" b="0" dirty="0"/>
              <a:t>U.S. investors currently hold $2.3 </a:t>
            </a:r>
            <a:r>
              <a:rPr lang="en-US" sz="1370" b="0" dirty="0" smtClean="0"/>
              <a:t>trillion+ in </a:t>
            </a:r>
            <a:r>
              <a:rPr lang="en-US" sz="1370" b="0" dirty="0"/>
              <a:t>unrealized capital gains, representing a huge untapped resource for economic development. </a:t>
            </a:r>
            <a:r>
              <a:rPr lang="en-US" sz="1370" b="0" dirty="0" smtClean="0"/>
              <a:t>OZ’s </a:t>
            </a:r>
            <a:r>
              <a:rPr lang="en-US" sz="1370" b="0" dirty="0"/>
              <a:t>will incentivize investors to use some of this capital in exchange for significant tax benefits</a:t>
            </a:r>
            <a:r>
              <a:rPr lang="en-US" sz="1370" b="0" dirty="0" smtClean="0"/>
              <a:t>.</a:t>
            </a:r>
            <a:endParaRPr lang="en-US" sz="1370"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5</a:t>
            </a:r>
            <a:endParaRPr lang="en-US" sz="800" dirty="0">
              <a:solidFill>
                <a:srgbClr val="004165"/>
              </a:solidFill>
            </a:endParaRPr>
          </a:p>
        </p:txBody>
      </p:sp>
    </p:spTree>
    <p:extLst>
      <p:ext uri="{BB962C8B-B14F-4D97-AF65-F5344CB8AC3E}">
        <p14:creationId xmlns:p14="http://schemas.microsoft.com/office/powerpoint/2010/main" val="44890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1025"/>
            <a:ext cx="8335888" cy="940037"/>
          </a:xfrm>
        </p:spPr>
        <p:txBody>
          <a:bodyPr/>
          <a:lstStyle/>
          <a:p>
            <a:r>
              <a:rPr lang="en-US" dirty="0"/>
              <a:t>The </a:t>
            </a:r>
            <a:r>
              <a:rPr lang="en-US" dirty="0" smtClean="0"/>
              <a:t>Designation </a:t>
            </a:r>
            <a:r>
              <a:rPr lang="en-US" dirty="0"/>
              <a:t>of Opportunity Zones</a:t>
            </a:r>
          </a:p>
        </p:txBody>
      </p:sp>
      <p:sp>
        <p:nvSpPr>
          <p:cNvPr id="3" name="Text Placeholder 2"/>
          <p:cNvSpPr>
            <a:spLocks noGrp="1"/>
          </p:cNvSpPr>
          <p:nvPr>
            <p:ph type="body" sz="quarter" idx="4294967295"/>
          </p:nvPr>
        </p:nvSpPr>
        <p:spPr>
          <a:xfrm>
            <a:off x="443455" y="1449086"/>
            <a:ext cx="7985414" cy="4684689"/>
          </a:xfrm>
        </p:spPr>
        <p:txBody>
          <a:bodyPr/>
          <a:lstStyle/>
          <a:p>
            <a:pPr marL="285750" indent="-285750">
              <a:buFont typeface="Arial" panose="020B0604020202020204" pitchFamily="34" charset="0"/>
              <a:buChar char="•"/>
            </a:pPr>
            <a:r>
              <a:rPr lang="en-US" sz="1450" b="0" dirty="0" smtClean="0"/>
              <a:t>Each state has been tasked with the nomination of census tracts to be designated as O-Zones. Nominations were due by March 21, 2018.</a:t>
            </a:r>
          </a:p>
          <a:p>
            <a:pPr marL="285750" indent="-285750">
              <a:buFont typeface="Arial" panose="020B0604020202020204" pitchFamily="34" charset="0"/>
              <a:buChar char="•"/>
            </a:pPr>
            <a:r>
              <a:rPr lang="en-US" sz="1450" b="0" dirty="0" smtClean="0"/>
              <a:t>To qualify for nomination as O-Zone, the population census tract had to qualify as a “low income community” (LIC).</a:t>
            </a:r>
          </a:p>
          <a:p>
            <a:pPr marL="285750" indent="-285750">
              <a:buFont typeface="Arial" panose="020B0604020202020204" pitchFamily="34" charset="0"/>
              <a:buChar char="•"/>
            </a:pPr>
            <a:r>
              <a:rPr lang="en-US" sz="1450" b="0" dirty="0" smtClean="0"/>
              <a:t>Tracts that were selected are home to more than 31 million people, many of which are located within zip codes experiencing employment growth, and majority within metropolitan areas.</a:t>
            </a:r>
          </a:p>
          <a:p>
            <a:endParaRPr lang="en-US" sz="1450" b="0" u="sng" dirty="0" smtClean="0"/>
          </a:p>
          <a:p>
            <a:r>
              <a:rPr lang="en-US" sz="1450" u="sng" dirty="0" smtClean="0"/>
              <a:t>Qualified Opportunity Zone</a:t>
            </a:r>
            <a:r>
              <a:rPr lang="en-US" sz="1450" b="0" dirty="0" smtClean="0"/>
              <a:t> - A low-income census tract (LIC) designated by the governor of the state or territory, in which it is located and approved by U.S. Treasury. </a:t>
            </a:r>
          </a:p>
          <a:p>
            <a:pPr marL="1200150" lvl="2" indent="-285750">
              <a:buFont typeface="Arial" panose="020B0604020202020204" pitchFamily="34" charset="0"/>
              <a:buChar char="•"/>
            </a:pPr>
            <a:r>
              <a:rPr lang="en-US" sz="1450" dirty="0" smtClean="0">
                <a:solidFill>
                  <a:srgbClr val="004165"/>
                </a:solidFill>
              </a:rPr>
              <a:t>Up to 25% of LICs (as designated by the New Markets Tax Credit program) may be designated as Opportunity Zones (states or territories, in which there are fewer than 100 LICs that may be designated up to 25 LICs as Opportunity Zones).</a:t>
            </a:r>
          </a:p>
          <a:p>
            <a:pPr marL="1200150" lvl="2" indent="-285750">
              <a:buFont typeface="Arial" panose="020B0604020202020204" pitchFamily="34" charset="0"/>
              <a:buChar char="•"/>
            </a:pPr>
            <a:r>
              <a:rPr lang="en-US" sz="1450" dirty="0" smtClean="0">
                <a:solidFill>
                  <a:srgbClr val="004165"/>
                </a:solidFill>
              </a:rPr>
              <a:t>Census tracts contiguous with LICs may be designated as Opportunity Zones if the median family income of the census tract does not exceed 125% of the median family income of the LIC to which the tract is contiguous. No more than 5% of a state or territory's LIC-contiguous census tracts may be designated as Opportunity Zones.</a:t>
            </a:r>
          </a:p>
          <a:p>
            <a:pPr marL="171450" indent="-171450">
              <a:buFont typeface="Arial" panose="020B0604020202020204" pitchFamily="34" charset="0"/>
              <a:buChar char="•"/>
            </a:pPr>
            <a:endParaRPr lang="en-US" sz="1550" b="0"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6</a:t>
            </a:r>
            <a:endParaRPr lang="en-US" sz="800" dirty="0">
              <a:solidFill>
                <a:srgbClr val="004165"/>
              </a:solidFill>
            </a:endParaRPr>
          </a:p>
        </p:txBody>
      </p:sp>
    </p:spTree>
    <p:extLst>
      <p:ext uri="{BB962C8B-B14F-4D97-AF65-F5344CB8AC3E}">
        <p14:creationId xmlns:p14="http://schemas.microsoft.com/office/powerpoint/2010/main" val="152585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75"/>
            <a:ext cx="8335888" cy="940037"/>
          </a:xfrm>
        </p:spPr>
        <p:txBody>
          <a:bodyPr/>
          <a:lstStyle/>
          <a:p>
            <a:r>
              <a:rPr lang="en-US" dirty="0"/>
              <a:t>The </a:t>
            </a:r>
            <a:r>
              <a:rPr lang="en-US" dirty="0" smtClean="0"/>
              <a:t>Designation </a:t>
            </a:r>
            <a:r>
              <a:rPr lang="en-US" dirty="0"/>
              <a:t>of Opportunity Zones</a:t>
            </a:r>
          </a:p>
        </p:txBody>
      </p:sp>
      <p:sp>
        <p:nvSpPr>
          <p:cNvPr id="3" name="Text Placeholder 2"/>
          <p:cNvSpPr>
            <a:spLocks noGrp="1"/>
          </p:cNvSpPr>
          <p:nvPr>
            <p:ph type="body" sz="quarter" idx="11"/>
          </p:nvPr>
        </p:nvSpPr>
        <p:spPr>
          <a:xfrm>
            <a:off x="4796594" y="1550985"/>
            <a:ext cx="4288366" cy="4469315"/>
          </a:xfrm>
        </p:spPr>
        <p:txBody>
          <a:bodyPr/>
          <a:lstStyle/>
          <a:p>
            <a:pPr marL="285750" indent="-285750">
              <a:buFont typeface="Arial" panose="020B0604020202020204" pitchFamily="34" charset="0"/>
              <a:buChar char="•"/>
            </a:pPr>
            <a:r>
              <a:rPr lang="en-US" sz="1600" dirty="0"/>
              <a:t>Designation process has been completed and the end result is roughly 8,700 designated </a:t>
            </a:r>
            <a:r>
              <a:rPr lang="en-US" sz="1600" dirty="0" smtClean="0"/>
              <a:t>O-Zones</a:t>
            </a:r>
            <a:r>
              <a:rPr lang="en-US" sz="1600" dirty="0"/>
              <a:t>. Entire territory of Puerto Rico is designated as an Opportunity Zone</a:t>
            </a:r>
            <a:r>
              <a:rPr lang="en-US" sz="1600" dirty="0" smtClean="0"/>
              <a:t>.</a:t>
            </a:r>
          </a:p>
          <a:p>
            <a:endParaRPr lang="en-US" sz="1600" dirty="0"/>
          </a:p>
          <a:p>
            <a:pPr marL="285750" indent="-285750">
              <a:buFont typeface="Arial" panose="020B0604020202020204" pitchFamily="34" charset="0"/>
              <a:buChar char="•"/>
            </a:pPr>
            <a:r>
              <a:rPr lang="en-US" sz="1600" dirty="0"/>
              <a:t>For the map of </a:t>
            </a:r>
            <a:r>
              <a:rPr lang="en-US" sz="1600" i="1" dirty="0"/>
              <a:t>Ohio</a:t>
            </a:r>
            <a:r>
              <a:rPr lang="en-US" sz="1600" dirty="0"/>
              <a:t> </a:t>
            </a:r>
            <a:r>
              <a:rPr lang="en-US" sz="1600" dirty="0" smtClean="0"/>
              <a:t>O-Zones </a:t>
            </a:r>
            <a:r>
              <a:rPr lang="en-US" sz="1600" dirty="0"/>
              <a:t>go to </a:t>
            </a:r>
            <a:r>
              <a:rPr lang="en-US" sz="1600" dirty="0">
                <a:hlinkClick r:id="rId2"/>
              </a:rPr>
              <a:t>https://</a:t>
            </a:r>
            <a:r>
              <a:rPr lang="en-US" sz="1600" dirty="0" smtClean="0">
                <a:hlinkClick r:id="rId2"/>
              </a:rPr>
              <a:t>opportunityzones.ohio.gov/wps/portal/gov/ooz</a:t>
            </a:r>
            <a:endParaRPr lang="en-US" sz="1600" dirty="0" smtClean="0"/>
          </a:p>
          <a:p>
            <a:endParaRPr lang="en-US" sz="1600" dirty="0"/>
          </a:p>
          <a:p>
            <a:pPr marL="285750" indent="-285750">
              <a:buFont typeface="Arial" panose="020B0604020202020204" pitchFamily="34" charset="0"/>
              <a:buChar char="•"/>
            </a:pPr>
            <a:r>
              <a:rPr lang="en-US" sz="1600" dirty="0"/>
              <a:t>For the map of </a:t>
            </a:r>
            <a:r>
              <a:rPr lang="en-US" sz="1600" i="1" dirty="0"/>
              <a:t>national</a:t>
            </a:r>
            <a:r>
              <a:rPr lang="en-US" sz="1600" dirty="0"/>
              <a:t> </a:t>
            </a:r>
            <a:r>
              <a:rPr lang="en-US" sz="1600" dirty="0" smtClean="0"/>
              <a:t>O-Zones </a:t>
            </a:r>
            <a:r>
              <a:rPr lang="en-US" sz="1600" dirty="0"/>
              <a:t>go </a:t>
            </a:r>
            <a:r>
              <a:rPr lang="en-US" sz="1600" dirty="0" smtClean="0"/>
              <a:t>to </a:t>
            </a:r>
            <a:r>
              <a:rPr lang="en-US" sz="1600" dirty="0" smtClean="0">
                <a:hlinkClick r:id="rId3"/>
              </a:rPr>
              <a:t>https</a:t>
            </a:r>
            <a:r>
              <a:rPr lang="en-US" sz="1600" dirty="0">
                <a:hlinkClick r:id="rId3"/>
              </a:rPr>
              <a:t>://</a:t>
            </a:r>
            <a:r>
              <a:rPr lang="en-US" sz="1600" dirty="0" smtClean="0">
                <a:hlinkClick r:id="rId3"/>
              </a:rPr>
              <a:t>www.enterprisecommunity.org/opportunity360/opportunity-zone-eligibility-tool</a:t>
            </a:r>
            <a:r>
              <a:rPr lang="en-US" sz="1600" dirty="0" smtClean="0"/>
              <a:t> </a:t>
            </a:r>
            <a:endParaRPr lang="en-US" sz="1600" dirty="0"/>
          </a:p>
          <a:p>
            <a:pPr marL="285750" indent="-285750">
              <a:buFont typeface="Arial" panose="020B0604020202020204" pitchFamily="34" charset="0"/>
              <a:buChar char="•"/>
            </a:pPr>
            <a:endParaRPr lang="en-US" dirty="0"/>
          </a:p>
        </p:txBody>
      </p:sp>
      <p:sp>
        <p:nvSpPr>
          <p:cNvPr id="4" name="Rectangle 3"/>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7</a:t>
            </a:r>
            <a:endParaRPr lang="en-US" sz="800" dirty="0">
              <a:solidFill>
                <a:srgbClr val="004165"/>
              </a:solidFill>
            </a:endParaRPr>
          </a:p>
        </p:txBody>
      </p:sp>
    </p:spTree>
    <p:extLst>
      <p:ext uri="{BB962C8B-B14F-4D97-AF65-F5344CB8AC3E}">
        <p14:creationId xmlns:p14="http://schemas.microsoft.com/office/powerpoint/2010/main" val="261404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36119" y="1509077"/>
            <a:ext cx="3545572" cy="5450551"/>
          </a:xfrm>
        </p:spPr>
        <p:txBody>
          <a:bodyPr/>
          <a:lstStyle/>
          <a:p>
            <a:pPr marL="342900" indent="-342900">
              <a:buSzPct val="100000"/>
              <a:buFont typeface="+mj-lt"/>
              <a:buAutoNum type="arabicPeriod"/>
            </a:pPr>
            <a:r>
              <a:rPr lang="en-US" altLang="en-US" sz="1430" dirty="0" smtClean="0"/>
              <a:t>A </a:t>
            </a:r>
            <a:r>
              <a:rPr lang="en-US" altLang="en-US" sz="1430" dirty="0"/>
              <a:t>temporary deferral of tax for </a:t>
            </a:r>
            <a:r>
              <a:rPr lang="en-US" altLang="en-US" sz="1430" u="sng" dirty="0"/>
              <a:t>capital gains reinvested</a:t>
            </a:r>
            <a:r>
              <a:rPr lang="en-US" altLang="en-US" sz="1430" dirty="0"/>
              <a:t> in a Qualified Opportunity Fund. The deferred gain must be recognized on the earlier of December 31, 2026 or the date on which the OZ investment is disposed. </a:t>
            </a:r>
            <a:endParaRPr lang="en-US" altLang="en-US" sz="1430" dirty="0" smtClean="0"/>
          </a:p>
          <a:p>
            <a:pPr lvl="2"/>
            <a:r>
              <a:rPr lang="en-US" altLang="en-US" sz="1430" b="1" dirty="0" smtClean="0">
                <a:solidFill>
                  <a:srgbClr val="004165"/>
                </a:solidFill>
              </a:rPr>
              <a:t>NOTE</a:t>
            </a:r>
            <a:r>
              <a:rPr lang="en-US" altLang="en-US" sz="1430" b="1" dirty="0">
                <a:solidFill>
                  <a:srgbClr val="004165"/>
                </a:solidFill>
              </a:rPr>
              <a:t>: no investor </a:t>
            </a:r>
            <a:r>
              <a:rPr lang="en-US" altLang="en-US" sz="1430" b="1" dirty="0" smtClean="0">
                <a:solidFill>
                  <a:srgbClr val="004165"/>
                </a:solidFill>
              </a:rPr>
              <a:t>tax benefits are available unless </a:t>
            </a:r>
            <a:r>
              <a:rPr lang="en-US" altLang="en-US" sz="1430" b="1" dirty="0">
                <a:solidFill>
                  <a:srgbClr val="004165"/>
                </a:solidFill>
              </a:rPr>
              <a:t>the </a:t>
            </a:r>
            <a:r>
              <a:rPr lang="en-US" altLang="en-US" sz="1430" b="1" dirty="0" smtClean="0">
                <a:solidFill>
                  <a:srgbClr val="004165"/>
                </a:solidFill>
              </a:rPr>
              <a:t>transaction starts </a:t>
            </a:r>
            <a:r>
              <a:rPr lang="en-US" altLang="en-US" sz="1430" b="1" dirty="0">
                <a:solidFill>
                  <a:srgbClr val="004165"/>
                </a:solidFill>
              </a:rPr>
              <a:t>with a capital </a:t>
            </a:r>
            <a:r>
              <a:rPr lang="en-US" altLang="en-US" sz="1430" b="1" dirty="0" smtClean="0">
                <a:solidFill>
                  <a:srgbClr val="004165"/>
                </a:solidFill>
              </a:rPr>
              <a:t>gain deferral.</a:t>
            </a:r>
          </a:p>
          <a:p>
            <a:endParaRPr lang="en-US" altLang="en-US" sz="100" dirty="0"/>
          </a:p>
          <a:p>
            <a:pPr marL="342900" indent="-342900">
              <a:buSzPct val="100000"/>
              <a:buFont typeface="+mj-lt"/>
              <a:buAutoNum type="arabicPeriod" startAt="2"/>
            </a:pPr>
            <a:r>
              <a:rPr lang="en-US" altLang="en-US" sz="1430" dirty="0" smtClean="0"/>
              <a:t>An </a:t>
            </a:r>
            <a:r>
              <a:rPr lang="en-US" altLang="en-US" sz="1430" dirty="0"/>
              <a:t>increase in basis of 10% if the investment is held for more than </a:t>
            </a:r>
            <a:r>
              <a:rPr lang="en-US" altLang="en-US" sz="1430" dirty="0" smtClean="0"/>
              <a:t>five </a:t>
            </a:r>
            <a:r>
              <a:rPr lang="en-US" altLang="en-US" sz="1430" dirty="0"/>
              <a:t>years, and an additional 5% if held for at least </a:t>
            </a:r>
            <a:r>
              <a:rPr lang="en-US" altLang="en-US" sz="1430" dirty="0" smtClean="0"/>
              <a:t>seven </a:t>
            </a:r>
            <a:r>
              <a:rPr lang="en-US" altLang="en-US" sz="1430" dirty="0"/>
              <a:t>years, thereby permanently excluding up to 15% of the original gain from tax</a:t>
            </a:r>
            <a:r>
              <a:rPr lang="en-US" altLang="en-US" sz="1430" dirty="0" smtClean="0"/>
              <a:t>.</a:t>
            </a:r>
            <a:endParaRPr lang="en-US" altLang="en-US" sz="1430" dirty="0"/>
          </a:p>
        </p:txBody>
      </p:sp>
      <p:sp>
        <p:nvSpPr>
          <p:cNvPr id="2" name="Title 1"/>
          <p:cNvSpPr>
            <a:spLocks noGrp="1"/>
          </p:cNvSpPr>
          <p:nvPr>
            <p:ph type="title"/>
          </p:nvPr>
        </p:nvSpPr>
        <p:spPr/>
        <p:txBody>
          <a:bodyPr/>
          <a:lstStyle/>
          <a:p>
            <a:r>
              <a:rPr lang="en-US" dirty="0"/>
              <a:t>Three Tax Benefits of Investing </a:t>
            </a:r>
            <a:r>
              <a:rPr lang="en-US" dirty="0" smtClean="0"/>
              <a:t/>
            </a:r>
            <a:br>
              <a:rPr lang="en-US" dirty="0" smtClean="0"/>
            </a:br>
            <a:r>
              <a:rPr lang="en-US" dirty="0" smtClean="0"/>
              <a:t>in </a:t>
            </a:r>
            <a:r>
              <a:rPr lang="en-US" dirty="0"/>
              <a:t>Opportunity Zones</a:t>
            </a:r>
          </a:p>
        </p:txBody>
      </p:sp>
      <p:sp>
        <p:nvSpPr>
          <p:cNvPr id="5" name="Rectangle 4"/>
          <p:cNvSpPr/>
          <p:nvPr/>
        </p:nvSpPr>
        <p:spPr>
          <a:xfrm>
            <a:off x="337729" y="6561799"/>
            <a:ext cx="507225" cy="215444"/>
          </a:xfrm>
          <a:prstGeom prst="rect">
            <a:avLst/>
          </a:prstGeom>
        </p:spPr>
        <p:txBody>
          <a:bodyPr wrap="square">
            <a:spAutoFit/>
          </a:bodyPr>
          <a:lstStyle/>
          <a:p>
            <a:pPr lvl="0" algn="ctr" defTabSz="914400">
              <a:buSzPct val="125000"/>
            </a:pPr>
            <a:r>
              <a:rPr lang="en-US" sz="800" b="1" dirty="0" smtClean="0">
                <a:solidFill>
                  <a:srgbClr val="004165"/>
                </a:solidFill>
              </a:rPr>
              <a:t>8</a:t>
            </a:r>
            <a:endParaRPr lang="en-US" sz="800" dirty="0">
              <a:solidFill>
                <a:srgbClr val="004165"/>
              </a:solidFill>
            </a:endParaRPr>
          </a:p>
        </p:txBody>
      </p:sp>
    </p:spTree>
    <p:extLst>
      <p:ext uri="{BB962C8B-B14F-4D97-AF65-F5344CB8AC3E}">
        <p14:creationId xmlns:p14="http://schemas.microsoft.com/office/powerpoint/2010/main" val="1278472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59268" y="1604217"/>
            <a:ext cx="3545572" cy="2410571"/>
          </a:xfrm>
        </p:spPr>
        <p:txBody>
          <a:bodyPr/>
          <a:lstStyle/>
          <a:p>
            <a:pPr>
              <a:buSzPct val="100000"/>
              <a:buFont typeface="+mj-lt"/>
              <a:buAutoNum type="arabicPeriod" startAt="3"/>
            </a:pPr>
            <a:r>
              <a:rPr lang="en-US" altLang="en-US" dirty="0"/>
              <a:t>Elimination of capital gains tax on appreciation of the investment held within the Qualified Opportunity Fund if it is held for 10 years or more.</a:t>
            </a:r>
          </a:p>
          <a:p>
            <a:pPr>
              <a:buSzPct val="100000"/>
              <a:buFont typeface="+mj-lt"/>
              <a:buAutoNum type="arabicPeriod" startAt="3"/>
            </a:pPr>
            <a:endParaRPr lang="en-US" altLang="en-US" dirty="0"/>
          </a:p>
          <a:p>
            <a:pPr marL="0" indent="0">
              <a:buSzPct val="100000"/>
              <a:buNone/>
            </a:pPr>
            <a:r>
              <a:rPr lang="en-US" altLang="en-US" dirty="0"/>
              <a:t>In combination, these tax benefits significantly enhance ROI.</a:t>
            </a:r>
          </a:p>
        </p:txBody>
      </p:sp>
      <p:sp>
        <p:nvSpPr>
          <p:cNvPr id="2" name="Title 1"/>
          <p:cNvSpPr>
            <a:spLocks noGrp="1"/>
          </p:cNvSpPr>
          <p:nvPr>
            <p:ph type="title"/>
          </p:nvPr>
        </p:nvSpPr>
        <p:spPr/>
        <p:txBody>
          <a:bodyPr/>
          <a:lstStyle/>
          <a:p>
            <a:r>
              <a:rPr lang="en-US" dirty="0"/>
              <a:t>Three Tax Benefits of Investing </a:t>
            </a:r>
            <a:r>
              <a:rPr lang="en-US" dirty="0" smtClean="0"/>
              <a:t/>
            </a:r>
            <a:br>
              <a:rPr lang="en-US" dirty="0" smtClean="0"/>
            </a:br>
            <a:r>
              <a:rPr lang="en-US" dirty="0" smtClean="0"/>
              <a:t>in </a:t>
            </a:r>
            <a:r>
              <a:rPr lang="en-US" dirty="0"/>
              <a:t>Opportunity Zones</a:t>
            </a:r>
          </a:p>
        </p:txBody>
      </p:sp>
      <p:sp>
        <p:nvSpPr>
          <p:cNvPr id="5" name="Rectangle 4"/>
          <p:cNvSpPr/>
          <p:nvPr/>
        </p:nvSpPr>
        <p:spPr>
          <a:xfrm>
            <a:off x="337729" y="6561799"/>
            <a:ext cx="507225" cy="215444"/>
          </a:xfrm>
          <a:prstGeom prst="rect">
            <a:avLst/>
          </a:prstGeom>
        </p:spPr>
        <p:txBody>
          <a:bodyPr wrap="square">
            <a:spAutoFit/>
          </a:bodyPr>
          <a:lstStyle/>
          <a:p>
            <a:pPr lvl="0" algn="ctr" defTabSz="914400">
              <a:buSzPct val="125000"/>
            </a:pPr>
            <a:r>
              <a:rPr lang="en-US" sz="800" b="1" dirty="0">
                <a:solidFill>
                  <a:srgbClr val="004165"/>
                </a:solidFill>
              </a:rPr>
              <a:t>9</a:t>
            </a:r>
            <a:endParaRPr lang="en-US" sz="800" dirty="0">
              <a:solidFill>
                <a:srgbClr val="004165"/>
              </a:solidFill>
            </a:endParaRPr>
          </a:p>
        </p:txBody>
      </p:sp>
    </p:spTree>
    <p:extLst>
      <p:ext uri="{BB962C8B-B14F-4D97-AF65-F5344CB8AC3E}">
        <p14:creationId xmlns:p14="http://schemas.microsoft.com/office/powerpoint/2010/main" val="997507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E32D3265A78C40AC27660EB80D738C" ma:contentTypeVersion="0" ma:contentTypeDescription="Create a new document." ma:contentTypeScope="" ma:versionID="c51403ae11e69eb68539e547ab659409">
  <xsd:schema xmlns:xsd="http://www.w3.org/2001/XMLSchema" xmlns:xs="http://www.w3.org/2001/XMLSchema" xmlns:p="http://schemas.microsoft.com/office/2006/metadata/properties" targetNamespace="http://schemas.microsoft.com/office/2006/metadata/properties" ma:root="true" ma:fieldsID="36d0b7a386f537a0b314099bb36b9a0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971B95-F7C1-4728-BC20-0E9B727C83F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A6FDCAA-0AEE-43EA-B6D3-19901C63A099}">
  <ds:schemaRefs>
    <ds:schemaRef ds:uri="http://schemas.microsoft.com/sharepoint/v3/contenttype/forms"/>
  </ds:schemaRefs>
</ds:datastoreItem>
</file>

<file path=customXml/itemProps3.xml><?xml version="1.0" encoding="utf-8"?>
<ds:datastoreItem xmlns:ds="http://schemas.openxmlformats.org/officeDocument/2006/customXml" ds:itemID="{2F96679A-4923-4960-84D5-9FB4C8376D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1770</TotalTime>
  <Words>3173</Words>
  <Application>Microsoft Office PowerPoint</Application>
  <PresentationFormat>On-screen Show (4:3)</PresentationFormat>
  <Paragraphs>288</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Verdana</vt:lpstr>
      <vt:lpstr>Office Theme</vt:lpstr>
      <vt:lpstr>Qualified Opportunity Zones</vt:lpstr>
      <vt:lpstr>Presenters</vt:lpstr>
      <vt:lpstr>Agenda</vt:lpstr>
      <vt:lpstr>Background</vt:lpstr>
      <vt:lpstr>Background</vt:lpstr>
      <vt:lpstr>The Designation of Opportunity Zones</vt:lpstr>
      <vt:lpstr>The Designation of Opportunity Zones</vt:lpstr>
      <vt:lpstr>Three Tax Benefits of Investing  in Opportunity Zones</vt:lpstr>
      <vt:lpstr>Three Tax Benefits of Investing  in Opportunity Zones</vt:lpstr>
      <vt:lpstr>Opportunity Zones Versus  Other Tax Incentives</vt:lpstr>
      <vt:lpstr>PowerPoint Presentation</vt:lpstr>
      <vt:lpstr>Definitions</vt:lpstr>
      <vt:lpstr>Definitions</vt:lpstr>
      <vt:lpstr>Example Showing the  Potential for Enhanced ROI </vt:lpstr>
      <vt:lpstr>How it Works</vt:lpstr>
      <vt:lpstr>Final Treasury Regulations </vt:lpstr>
      <vt:lpstr>Final Treasury Regulations</vt:lpstr>
      <vt:lpstr>Final Treasury Regulations </vt:lpstr>
      <vt:lpstr>Final Treasury Regulations </vt:lpstr>
      <vt:lpstr>Final Treasury Regulations </vt:lpstr>
      <vt:lpstr>Final Treasury Regulations </vt:lpstr>
      <vt:lpstr>Final Treasury Regulations </vt:lpstr>
      <vt:lpstr>Final Treasury Regulations </vt:lpstr>
      <vt:lpstr>Final Treasury Regulations </vt:lpstr>
      <vt:lpstr>OZ’s Compared to 1031 Exchanges</vt:lpstr>
      <vt:lpstr>Other Tax Considerations</vt:lpstr>
      <vt:lpstr>COVID-19 Deadline Extensions</vt:lpstr>
      <vt:lpstr>Questions</vt:lpstr>
      <vt:lpstr>Contact Information</vt:lpstr>
    </vt:vector>
  </TitlesOfParts>
  <Company>GBQ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 Shelly R.</dc:creator>
  <cp:lastModifiedBy>Nakicevic, Azra</cp:lastModifiedBy>
  <cp:revision>76</cp:revision>
  <dcterms:created xsi:type="dcterms:W3CDTF">2018-09-19T17:45:20Z</dcterms:created>
  <dcterms:modified xsi:type="dcterms:W3CDTF">2020-08-11T12:45:21Z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0x010100AFE32D3265A78C40AC27660EB80D738C</vt:lpwstr>
  </property>
</Properties>
</file>