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67" r:id="rId2"/>
    <p:sldId id="269" r:id="rId3"/>
    <p:sldId id="273" r:id="rId4"/>
    <p:sldId id="285" r:id="rId5"/>
    <p:sldId id="287" r:id="rId6"/>
    <p:sldId id="295" r:id="rId7"/>
    <p:sldId id="272" r:id="rId8"/>
    <p:sldId id="310" r:id="rId9"/>
    <p:sldId id="311" r:id="rId10"/>
    <p:sldId id="312" r:id="rId11"/>
    <p:sldId id="313" r:id="rId12"/>
    <p:sldId id="314" r:id="rId13"/>
    <p:sldId id="31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7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17"/>
    <p:restoredTop sz="94627"/>
  </p:normalViewPr>
  <p:slideViewPr>
    <p:cSldViewPr snapToGrid="0" snapToObjects="1">
      <p:cViewPr varScale="1">
        <p:scale>
          <a:sx n="114" d="100"/>
          <a:sy n="114" d="100"/>
        </p:scale>
        <p:origin x="44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C7C929-E72D-9944-8593-7FCC4A8AA74B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AC2377-8AF0-4645-A11B-347DFC30D3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075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C60C15-A38E-B348-AD33-C66DE6C62213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49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[SPEAKER</a:t>
            </a:r>
            <a:r>
              <a:rPr lang="en-US" baseline="0" dirty="0"/>
              <a:t> NOTE: </a:t>
            </a:r>
            <a:r>
              <a:rPr lang="en-US" dirty="0"/>
              <a:t>This is a slide that lets you briefly summarize the presentation and segue into your call to action (next slide).]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C44B-FD75-9B40-8FD1-CC33C61FDE6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4082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[SPEAKER</a:t>
            </a:r>
            <a:r>
              <a:rPr lang="en-US" baseline="0" dirty="0"/>
              <a:t> NOTE: </a:t>
            </a:r>
            <a:r>
              <a:rPr lang="en-US" dirty="0"/>
              <a:t>This is a slide that lets you briefly summarize the presentation and segue into your call to action (next slide).]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C44B-FD75-9B40-8FD1-CC33C61FDE6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57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[SPEAKER</a:t>
            </a:r>
            <a:r>
              <a:rPr lang="en-US" baseline="0" dirty="0"/>
              <a:t> NOTE: </a:t>
            </a:r>
            <a:r>
              <a:rPr lang="en-US" dirty="0"/>
              <a:t>This is a slide that lets you briefly summarize the presentation and segue into your call to action (next slide).]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C44B-FD75-9B40-8FD1-CC33C61FDE6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606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[SPEAKER</a:t>
            </a:r>
            <a:r>
              <a:rPr lang="en-US" baseline="0" dirty="0"/>
              <a:t> NOTE: </a:t>
            </a:r>
            <a:r>
              <a:rPr lang="en-US" dirty="0"/>
              <a:t>This is a slide that lets you briefly summarize the presentation and segue into your call to action (next slide).]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C44B-FD75-9B40-8FD1-CC33C61FDE6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467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[SPEAKER</a:t>
            </a:r>
            <a:r>
              <a:rPr lang="en-US" baseline="0" dirty="0"/>
              <a:t> NOTE: </a:t>
            </a:r>
            <a:r>
              <a:rPr lang="en-US" dirty="0"/>
              <a:t>This is a slide that lets you briefly summarize the presentation and segue into your call to action (next slide).]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C44B-FD75-9B40-8FD1-CC33C61FDE6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73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[SPEAKER</a:t>
            </a:r>
            <a:r>
              <a:rPr lang="en-US" baseline="0" dirty="0"/>
              <a:t> NOTE: </a:t>
            </a:r>
            <a:r>
              <a:rPr lang="en-US" dirty="0"/>
              <a:t>This is a slide that lets you briefly summarize the presentation and segue into your call to action (next slide).]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C44B-FD75-9B40-8FD1-CC33C61FDE6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601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[SPEAKER</a:t>
            </a:r>
            <a:r>
              <a:rPr lang="en-US" baseline="0" dirty="0"/>
              <a:t> NOTE: </a:t>
            </a:r>
            <a:r>
              <a:rPr lang="en-US" dirty="0"/>
              <a:t>This is a slide that lets you briefly summarize the presentation and segue into your call to action (next slide).]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8DC44B-FD75-9B40-8FD1-CC33C61FDE6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28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53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63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904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29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32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061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5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6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93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390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6F50E00-6819-B944-AB45-4B952174BFC0}" type="datetimeFigureOut">
              <a:rPr lang="en-US" smtClean="0"/>
              <a:t>5/13/2021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71E6B5-2300-2C47-858F-87C25F0BCE3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16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BB8435-BD43-7844-8C3B-83494CFA3DAC}"/>
              </a:ext>
            </a:extLst>
          </p:cNvPr>
          <p:cNvSpPr/>
          <p:nvPr userDrawn="1"/>
        </p:nvSpPr>
        <p:spPr>
          <a:xfrm>
            <a:off x="0" y="5791200"/>
            <a:ext cx="12192000" cy="50800"/>
          </a:xfrm>
          <a:prstGeom prst="rect">
            <a:avLst/>
          </a:prstGeom>
          <a:solidFill>
            <a:srgbClr val="39573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B969CE-A34D-764A-8918-7B4B54D846EA}"/>
              </a:ext>
            </a:extLst>
          </p:cNvPr>
          <p:cNvSpPr txBox="1"/>
          <p:nvPr userDrawn="1"/>
        </p:nvSpPr>
        <p:spPr>
          <a:xfrm>
            <a:off x="838200" y="5840205"/>
            <a:ext cx="1015447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dirty="0">
                <a:solidFill>
                  <a:schemeClr val="tx1"/>
                </a:solidFill>
                <a:latin typeface="Trajan Pro" panose="02020502050506020301" pitchFamily="18" charset="0"/>
              </a:rPr>
              <a:t>The Law Office of Gregory L. Williams  |   Resch, Root, Philipps &amp; Graham, LLC</a:t>
            </a:r>
            <a:endParaRPr lang="en-US" sz="1400" u="none" dirty="0">
              <a:solidFill>
                <a:schemeClr val="tx1"/>
              </a:solidFill>
              <a:latin typeface="Trajan Pro" panose="02020502050506020301" pitchFamily="18" charset="0"/>
            </a:endParaRPr>
          </a:p>
          <a:p>
            <a:pPr algn="l"/>
            <a:endParaRPr lang="en-US" sz="1600" dirty="0">
              <a:solidFill>
                <a:srgbClr val="39573F"/>
              </a:solidFill>
              <a:latin typeface="Trajan Pro" panose="02020502050506020301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614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servercdn.net/198.71.233.86/741.9f4.myftpupload.com/wp-content/uploads/2021/04/Pub-590-B-Choate-Guide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paytaxeslater.com/articles/preparing-for-the-death-of-the-stretch-ira.pdf" TargetMode="External"/><Relationship Id="rId4" Type="http://schemas.openxmlformats.org/officeDocument/2006/relationships/hyperlink" Target="https://secureservercdn.net/198.71.233.86/741.9f4.myftpupload.com/wp-content/uploads/2020/11/NewDev2020-3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microsoft.com/office/2007/relationships/hdphoto" Target="../media/hdphoto3.wdp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FEE08-CB09-3A4F-A63E-3C4804E87E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86929"/>
            <a:ext cx="10668000" cy="2656632"/>
          </a:xfrm>
        </p:spPr>
        <p:txBody>
          <a:bodyPr>
            <a:normAutofit/>
          </a:bodyPr>
          <a:lstStyle/>
          <a:p>
            <a:r>
              <a:rPr lang="en-US" sz="6600" dirty="0"/>
              <a:t>The Secure Act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10B12-B351-694C-AF46-9A44BCE974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93450"/>
            <a:ext cx="9144000" cy="1290022"/>
          </a:xfrm>
        </p:spPr>
        <p:txBody>
          <a:bodyPr/>
          <a:lstStyle/>
          <a:p>
            <a:r>
              <a:rPr lang="en-US" dirty="0"/>
              <a:t>Presented by Gregory L. Williams and Logan Philipps</a:t>
            </a:r>
          </a:p>
          <a:p>
            <a:r>
              <a:rPr lang="en-US" dirty="0"/>
              <a:t>May 11, 2021</a:t>
            </a:r>
          </a:p>
        </p:txBody>
      </p:sp>
    </p:spTree>
    <p:extLst>
      <p:ext uri="{BB962C8B-B14F-4D97-AF65-F5344CB8AC3E}">
        <p14:creationId xmlns:p14="http://schemas.microsoft.com/office/powerpoint/2010/main" val="687079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149DC772-6E72-614F-A53D-AF82875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465"/>
            <a:ext cx="10515600" cy="972944"/>
          </a:xfrm>
        </p:spPr>
        <p:txBody>
          <a:bodyPr>
            <a:normAutofit/>
          </a:bodyPr>
          <a:lstStyle/>
          <a:p>
            <a:r>
              <a:rPr lang="en-US" sz="3600" u="sng" dirty="0"/>
              <a:t>This won’t work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1ADF00-8ED4-C64E-AD35-40B9E20D3E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9791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D9FF7-A18C-6541-8BF8-5082A5363B9D}"/>
              </a:ext>
            </a:extLst>
          </p:cNvPr>
          <p:cNvSpPr txBox="1"/>
          <p:nvPr/>
        </p:nvSpPr>
        <p:spPr>
          <a:xfrm>
            <a:off x="980102" y="1348800"/>
            <a:ext cx="1006683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“I’d like to have trust be conduit while child is a minor and than switch to accumulation.”  Not possible.  Once a Conduit, always a Conduit.</a:t>
            </a:r>
          </a:p>
          <a:p>
            <a:pPr marL="914400" lvl="1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Accumulation trust for minors:</a:t>
            </a:r>
          </a:p>
          <a:p>
            <a:pPr marL="1371600" lvl="2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of majority-10 year rule starts</a:t>
            </a:r>
          </a:p>
          <a:p>
            <a:pPr marL="1828800" lvl="3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18, 21,  or 26 (specified course of study)</a:t>
            </a:r>
          </a:p>
          <a:p>
            <a:pPr marL="1828800" lvl="3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Don’t have conduit trust for multiple minor beneficiaries. (Not the same as beneficiary with disabilities)</a:t>
            </a:r>
          </a:p>
          <a:p>
            <a:pPr marL="1828800" lvl="3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655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149DC772-6E72-614F-A53D-AF82875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306"/>
            <a:ext cx="10515600" cy="972944"/>
          </a:xfrm>
        </p:spPr>
        <p:txBody>
          <a:bodyPr>
            <a:normAutofit/>
          </a:bodyPr>
          <a:lstStyle/>
          <a:p>
            <a:r>
              <a:rPr lang="en-US" sz="3600" u="sng" dirty="0"/>
              <a:t>Do RMDs have to happen during 10 years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1ADF00-8ED4-C64E-AD35-40B9E20D3E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9791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D9FF7-A18C-6541-8BF8-5082A5363B9D}"/>
              </a:ext>
            </a:extLst>
          </p:cNvPr>
          <p:cNvSpPr txBox="1"/>
          <p:nvPr/>
        </p:nvSpPr>
        <p:spPr>
          <a:xfrm>
            <a:off x="992459" y="1706137"/>
            <a:ext cx="7159081" cy="32521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 Slott:  Maybe</a:t>
            </a: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Natalie Choate: No.</a:t>
            </a:r>
          </a:p>
          <a:p>
            <a:pPr marL="914400" lvl="1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Publication 590-B used an old example that is wrong.</a:t>
            </a:r>
          </a:p>
          <a:p>
            <a:pPr marL="1828800" lvl="3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3406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149DC772-6E72-614F-A53D-AF82875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306"/>
            <a:ext cx="10515600" cy="972944"/>
          </a:xfrm>
        </p:spPr>
        <p:txBody>
          <a:bodyPr>
            <a:normAutofit/>
          </a:bodyPr>
          <a:lstStyle/>
          <a:p>
            <a:r>
              <a:rPr lang="en-US" sz="3600" u="sng" dirty="0"/>
              <a:t>Acknowledgement and Further Reading: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1ADF00-8ED4-C64E-AD35-40B9E20D3E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9791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D9FF7-A18C-6541-8BF8-5082A5363B9D}"/>
              </a:ext>
            </a:extLst>
          </p:cNvPr>
          <p:cNvSpPr txBox="1"/>
          <p:nvPr/>
        </p:nvSpPr>
        <p:spPr>
          <a:xfrm>
            <a:off x="992459" y="1706137"/>
            <a:ext cx="7159081" cy="5037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https://secureservercdn.net/198.71.233.86/741.9f4.myftpupload.com/wp-content/uploads/2021/04/Pub-590-B-Choate-Guide.pdf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https://secureservercdn.net/198.71.233.86/741.9f4.myftpupload.com/wp-content/uploads/2020/11/NewDev2020-3.pdf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https://www.paytaxeslater.com/articles/preparing-for-the-death-of-the-stretch-ira</a:t>
            </a: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.pdf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28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149DC772-6E72-614F-A53D-AF82875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306"/>
            <a:ext cx="10515600" cy="972944"/>
          </a:xfrm>
        </p:spPr>
        <p:txBody>
          <a:bodyPr>
            <a:normAutofit/>
          </a:bodyPr>
          <a:lstStyle/>
          <a:p>
            <a:r>
              <a:rPr lang="en-US" sz="3600" u="sng" dirty="0"/>
              <a:t>What advisors should look for: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1ADF00-8ED4-C64E-AD35-40B9E20D3E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9791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25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5D820-4B2F-C148-906E-48BCED086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Qualified Account- History</a:t>
            </a:r>
          </a:p>
        </p:txBody>
      </p:sp>
    </p:spTree>
    <p:extLst>
      <p:ext uri="{BB962C8B-B14F-4D97-AF65-F5344CB8AC3E}">
        <p14:creationId xmlns:p14="http://schemas.microsoft.com/office/powerpoint/2010/main" val="423839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AE16-E2CF-E949-AF0D-5392CA4C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The Good: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D3184D-AE74-D84C-A935-51D1A52C05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the required beginning date (RBD) for required minimum distributions (RMDs) from 70 ½ to 72</a:t>
            </a:r>
          </a:p>
          <a:p>
            <a:endParaRPr lang="en-US" dirty="0"/>
          </a:p>
          <a:p>
            <a:r>
              <a:rPr lang="en-US" dirty="0"/>
              <a:t>Repealed the maximum age for contributions to traditional IRAs</a:t>
            </a:r>
          </a:p>
          <a:p>
            <a:endParaRPr lang="en-US" dirty="0"/>
          </a:p>
          <a:p>
            <a:r>
              <a:rPr lang="en-US" dirty="0"/>
              <a:t>Allows penalty-free withdrawals of $5,000 by each parent in the year of birth or adoption of a child</a:t>
            </a:r>
          </a:p>
        </p:txBody>
      </p:sp>
    </p:spTree>
    <p:extLst>
      <p:ext uri="{BB962C8B-B14F-4D97-AF65-F5344CB8AC3E}">
        <p14:creationId xmlns:p14="http://schemas.microsoft.com/office/powerpoint/2010/main" val="1722397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2E030-1372-4C2C-B4AE-7087E2B90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The Bad: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1D46F-FE35-4C9A-A81E-5E5F68255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6"/>
            <a:ext cx="10515600" cy="41671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Requires most non-spouse beneficiaries to withdraw inherited account balances within 10 years of the account owner’s death.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Exceptions for Eligible Designated Beneficiaries (EDB) who are either:</a:t>
            </a:r>
          </a:p>
          <a:p>
            <a:pPr lvl="2">
              <a:buSzPct val="50000"/>
              <a:buFont typeface="Wingdings" pitchFamily="2" charset="2"/>
              <a:buChar char="Ø"/>
            </a:pPr>
            <a:r>
              <a:rPr lang="en-US" sz="2200" dirty="0"/>
              <a:t>a minor child of the account owner (until the child reaches the “age of majority”);</a:t>
            </a:r>
          </a:p>
          <a:p>
            <a:pPr lvl="2">
              <a:buSzPct val="50000"/>
              <a:buFont typeface="Wingdings" pitchFamily="2" charset="2"/>
              <a:buChar char="Ø"/>
            </a:pPr>
            <a:r>
              <a:rPr lang="en-US" sz="2200" dirty="0"/>
              <a:t>a disabled individual (lifetime stretch)</a:t>
            </a:r>
          </a:p>
          <a:p>
            <a:pPr lvl="2">
              <a:buSzPct val="50000"/>
              <a:buFont typeface="Wingdings" pitchFamily="2" charset="2"/>
              <a:buChar char="Ø"/>
            </a:pPr>
            <a:r>
              <a:rPr lang="en-US" sz="2200" dirty="0"/>
              <a:t>a chronically ill individual; or</a:t>
            </a:r>
          </a:p>
          <a:p>
            <a:pPr lvl="2">
              <a:buSzPct val="50000"/>
              <a:buFont typeface="Wingdings" pitchFamily="2" charset="2"/>
              <a:buChar char="Ø"/>
            </a:pPr>
            <a:r>
              <a:rPr lang="en-US" sz="2200" dirty="0"/>
              <a:t>an individual who is not more than 10 years younger than the account owner</a:t>
            </a:r>
          </a:p>
        </p:txBody>
      </p:sp>
    </p:spTree>
    <p:extLst>
      <p:ext uri="{BB962C8B-B14F-4D97-AF65-F5344CB8AC3E}">
        <p14:creationId xmlns:p14="http://schemas.microsoft.com/office/powerpoint/2010/main" val="3639661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F95DB2C5-31DE-A540-9C57-0ADA7E4D5A02}"/>
              </a:ext>
            </a:extLst>
          </p:cNvPr>
          <p:cNvCxnSpPr/>
          <p:nvPr/>
        </p:nvCxnSpPr>
        <p:spPr>
          <a:xfrm>
            <a:off x="8655842" y="4208990"/>
            <a:ext cx="0" cy="641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356FBF05-9513-B249-AF46-AA6038D35877}"/>
              </a:ext>
            </a:extLst>
          </p:cNvPr>
          <p:cNvCxnSpPr/>
          <p:nvPr/>
        </p:nvCxnSpPr>
        <p:spPr>
          <a:xfrm>
            <a:off x="4926805" y="4204408"/>
            <a:ext cx="0" cy="641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5895C3AD-610B-4440-9E77-85C6CAD6346B}"/>
              </a:ext>
            </a:extLst>
          </p:cNvPr>
          <p:cNvSpPr/>
          <p:nvPr/>
        </p:nvSpPr>
        <p:spPr>
          <a:xfrm>
            <a:off x="3919014" y="3524226"/>
            <a:ext cx="2024758" cy="1005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83F27B0-C66D-6243-836F-2ACBC7576E4A}"/>
              </a:ext>
            </a:extLst>
          </p:cNvPr>
          <p:cNvSpPr/>
          <p:nvPr/>
        </p:nvSpPr>
        <p:spPr>
          <a:xfrm>
            <a:off x="4046499" y="3384924"/>
            <a:ext cx="1769789" cy="1005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B2299-0BBB-EC40-B71D-BC1C082C5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u="sng" dirty="0"/>
              <a:t>The Ugly(Maybe)Trusts for Children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FA9683-6AFD-824A-9640-ECBE6B726C46}"/>
              </a:ext>
            </a:extLst>
          </p:cNvPr>
          <p:cNvSpPr/>
          <p:nvPr/>
        </p:nvSpPr>
        <p:spPr>
          <a:xfrm>
            <a:off x="5687463" y="1614581"/>
            <a:ext cx="2213525" cy="1442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337FCCD-8AF0-F84C-BCFD-8BB06AA04735}"/>
              </a:ext>
            </a:extLst>
          </p:cNvPr>
          <p:cNvSpPr/>
          <p:nvPr/>
        </p:nvSpPr>
        <p:spPr>
          <a:xfrm>
            <a:off x="5835100" y="1475279"/>
            <a:ext cx="1934785" cy="1442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9957832D-B635-374E-96AC-556D5E6C965E}"/>
              </a:ext>
            </a:extLst>
          </p:cNvPr>
          <p:cNvSpPr/>
          <p:nvPr/>
        </p:nvSpPr>
        <p:spPr>
          <a:xfrm>
            <a:off x="9853612" y="707231"/>
            <a:ext cx="1500188" cy="64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IRA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65A2EBA-F205-7348-BF28-3DE745370120}"/>
              </a:ext>
            </a:extLst>
          </p:cNvPr>
          <p:cNvCxnSpPr/>
          <p:nvPr/>
        </p:nvCxnSpPr>
        <p:spPr>
          <a:xfrm>
            <a:off x="10617993" y="1306508"/>
            <a:ext cx="0" cy="641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AD3D0CD-1938-1E41-B369-ADD54D6E8205}"/>
              </a:ext>
            </a:extLst>
          </p:cNvPr>
          <p:cNvSpPr txBox="1"/>
          <p:nvPr/>
        </p:nvSpPr>
        <p:spPr>
          <a:xfrm>
            <a:off x="9575005" y="1948466"/>
            <a:ext cx="2085975" cy="4616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SPOUSE</a:t>
            </a:r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D62D7F11-F3CE-124E-9A42-413339D99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8565233" flipH="1">
            <a:off x="6877546" y="553562"/>
            <a:ext cx="3448096" cy="1930934"/>
          </a:xfrm>
          <a:prstGeom prst="rect">
            <a:avLst/>
          </a:prstGeom>
        </p:spPr>
      </p:pic>
      <p:sp>
        <p:nvSpPr>
          <p:cNvPr id="49" name="Content Placeholder 2">
            <a:extLst>
              <a:ext uri="{FF2B5EF4-FFF2-40B4-BE49-F238E27FC236}">
                <a16:creationId xmlns:a16="http://schemas.microsoft.com/office/drawing/2014/main" id="{E3950C62-34A5-0A46-954C-D5982D01327E}"/>
              </a:ext>
            </a:extLst>
          </p:cNvPr>
          <p:cNvSpPr txBox="1">
            <a:spLocks/>
          </p:cNvSpPr>
          <p:nvPr/>
        </p:nvSpPr>
        <p:spPr>
          <a:xfrm>
            <a:off x="1594239" y="1614581"/>
            <a:ext cx="3462338" cy="1325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Asset protection </a:t>
            </a:r>
          </a:p>
          <a:p>
            <a:r>
              <a:rPr lang="en-US" dirty="0"/>
              <a:t>Spouse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674AB7-D404-A646-9854-FE9281AB8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0784" y="1760339"/>
            <a:ext cx="2447175" cy="8151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/>
              <a:t>Revocable </a:t>
            </a:r>
          </a:p>
          <a:p>
            <a:pPr marL="0" indent="0" algn="ctr">
              <a:buNone/>
            </a:pPr>
            <a:r>
              <a:rPr lang="en-US" dirty="0"/>
              <a:t>Living Trust</a:t>
            </a: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951DB00E-6525-8444-8C6B-B44984FE0C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381575" flipH="1">
            <a:off x="6198779" y="3029697"/>
            <a:ext cx="1949093" cy="1091492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:a16="http://schemas.microsoft.com/office/drawing/2014/main" id="{B2DACEAC-C9DF-904C-ACA4-3FCD8492E1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 rot="218425">
            <a:off x="5403329" y="3026310"/>
            <a:ext cx="1949093" cy="1091492"/>
          </a:xfrm>
          <a:prstGeom prst="rect">
            <a:avLst/>
          </a:prstGeom>
        </p:spPr>
      </p:pic>
      <p:sp>
        <p:nvSpPr>
          <p:cNvPr id="64" name="Rounded Rectangle 63">
            <a:extLst>
              <a:ext uri="{FF2B5EF4-FFF2-40B4-BE49-F238E27FC236}">
                <a16:creationId xmlns:a16="http://schemas.microsoft.com/office/drawing/2014/main" id="{1037783F-A2C0-7E49-B3B2-3B94EC4FCD9E}"/>
              </a:ext>
            </a:extLst>
          </p:cNvPr>
          <p:cNvSpPr/>
          <p:nvPr/>
        </p:nvSpPr>
        <p:spPr>
          <a:xfrm>
            <a:off x="4244909" y="3374955"/>
            <a:ext cx="1323668" cy="64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Inherited IRA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64DE36F-4017-C04F-B889-F1AD8DF77728}"/>
              </a:ext>
            </a:extLst>
          </p:cNvPr>
          <p:cNvSpPr/>
          <p:nvPr/>
        </p:nvSpPr>
        <p:spPr>
          <a:xfrm>
            <a:off x="7607428" y="3524226"/>
            <a:ext cx="2024758" cy="1005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89A139A-8789-A648-9561-EA8EFC7A8C3D}"/>
              </a:ext>
            </a:extLst>
          </p:cNvPr>
          <p:cNvSpPr/>
          <p:nvPr/>
        </p:nvSpPr>
        <p:spPr>
          <a:xfrm>
            <a:off x="7734913" y="3384924"/>
            <a:ext cx="1769789" cy="10054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ounded Rectangle 69">
            <a:extLst>
              <a:ext uri="{FF2B5EF4-FFF2-40B4-BE49-F238E27FC236}">
                <a16:creationId xmlns:a16="http://schemas.microsoft.com/office/drawing/2014/main" id="{F6FB0347-51BE-1B4E-8991-E75C97A1F903}"/>
              </a:ext>
            </a:extLst>
          </p:cNvPr>
          <p:cNvSpPr/>
          <p:nvPr/>
        </p:nvSpPr>
        <p:spPr>
          <a:xfrm>
            <a:off x="7947611" y="3374955"/>
            <a:ext cx="1323668" cy="641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Inherited IRA</a:t>
            </a:r>
          </a:p>
        </p:txBody>
      </p:sp>
      <p:sp>
        <p:nvSpPr>
          <p:cNvPr id="71" name="Content Placeholder 2">
            <a:extLst>
              <a:ext uri="{FF2B5EF4-FFF2-40B4-BE49-F238E27FC236}">
                <a16:creationId xmlns:a16="http://schemas.microsoft.com/office/drawing/2014/main" id="{62BD7E8A-C9E3-494C-9638-D9E8FD332D7C}"/>
              </a:ext>
            </a:extLst>
          </p:cNvPr>
          <p:cNvSpPr txBox="1">
            <a:spLocks/>
          </p:cNvSpPr>
          <p:nvPr/>
        </p:nvSpPr>
        <p:spPr>
          <a:xfrm>
            <a:off x="3726019" y="4026274"/>
            <a:ext cx="2447175" cy="815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000" dirty="0"/>
              <a:t>Children Trust</a:t>
            </a:r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382A05C3-F66C-C745-A88F-1BAD19F8A8D7}"/>
              </a:ext>
            </a:extLst>
          </p:cNvPr>
          <p:cNvSpPr txBox="1">
            <a:spLocks/>
          </p:cNvSpPr>
          <p:nvPr/>
        </p:nvSpPr>
        <p:spPr>
          <a:xfrm>
            <a:off x="7406437" y="4016305"/>
            <a:ext cx="2447175" cy="815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/>
              <a:buNone/>
            </a:pPr>
            <a:r>
              <a:rPr lang="en-US" sz="2000" dirty="0"/>
              <a:t>Children Trust</a:t>
            </a:r>
          </a:p>
        </p:txBody>
      </p:sp>
      <p:pic>
        <p:nvPicPr>
          <p:cNvPr id="76" name="Picture 75">
            <a:extLst>
              <a:ext uri="{FF2B5EF4-FFF2-40B4-BE49-F238E27FC236}">
                <a16:creationId xmlns:a16="http://schemas.microsoft.com/office/drawing/2014/main" id="{7AF5349C-5610-8644-B3A2-35BD18BE5D7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88344" y="4860045"/>
            <a:ext cx="893947" cy="893947"/>
          </a:xfrm>
          <a:prstGeom prst="rect">
            <a:avLst/>
          </a:prstGeom>
        </p:spPr>
      </p:pic>
      <p:pic>
        <p:nvPicPr>
          <p:cNvPr id="77" name="Picture 76">
            <a:extLst>
              <a:ext uri="{FF2B5EF4-FFF2-40B4-BE49-F238E27FC236}">
                <a16:creationId xmlns:a16="http://schemas.microsoft.com/office/drawing/2014/main" id="{226B4813-604A-B746-A504-9508DF6B092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23156" y="4860045"/>
            <a:ext cx="893947" cy="893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791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CE451A-6C72-9A42-9914-488DDEE50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7587" y="-28576"/>
            <a:ext cx="10515600" cy="28527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br>
              <a:rPr lang="en-US" dirty="0"/>
            </a:br>
            <a:r>
              <a:rPr lang="en-US" dirty="0"/>
              <a:t>The Conduit Crisis:</a:t>
            </a:r>
            <a:br>
              <a:rPr lang="en-US" dirty="0"/>
            </a:br>
            <a:r>
              <a:rPr lang="en-US" sz="3100" dirty="0"/>
              <a:t>Here’s what happens</a:t>
            </a:r>
            <a:br>
              <a:rPr lang="en-US" sz="3100" dirty="0"/>
            </a:br>
            <a:r>
              <a:rPr lang="en-US" sz="3100" dirty="0"/>
              <a:t>	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Choice: Asset Protection or High Taxes?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10EB3B-25CA-8C4C-881B-4BC3151B2A0C}"/>
              </a:ext>
            </a:extLst>
          </p:cNvPr>
          <p:cNvSpPr txBox="1"/>
          <p:nvPr/>
        </p:nvSpPr>
        <p:spPr>
          <a:xfrm>
            <a:off x="2781801" y="3013501"/>
            <a:ext cx="74973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Trust tax rate is 37% for income over $13,050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Protect my children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Give them access to money before I would like 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beneficiaries-oldest beneficiary controls</a:t>
            </a:r>
          </a:p>
        </p:txBody>
      </p:sp>
    </p:spTree>
    <p:extLst>
      <p:ext uri="{BB962C8B-B14F-4D97-AF65-F5344CB8AC3E}">
        <p14:creationId xmlns:p14="http://schemas.microsoft.com/office/powerpoint/2010/main" val="7362191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149DC772-6E72-614F-A53D-AF82875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306"/>
            <a:ext cx="10515600" cy="972944"/>
          </a:xfrm>
        </p:spPr>
        <p:txBody>
          <a:bodyPr>
            <a:normAutofit/>
          </a:bodyPr>
          <a:lstStyle/>
          <a:p>
            <a:r>
              <a:rPr lang="en-US" sz="3600" u="sng" dirty="0"/>
              <a:t>What are the options?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1ADF00-8ED4-C64E-AD35-40B9E20D3E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9791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D9FF7-A18C-6541-8BF8-5082A5363B9D}"/>
              </a:ext>
            </a:extLst>
          </p:cNvPr>
          <p:cNvSpPr txBox="1"/>
          <p:nvPr/>
        </p:nvSpPr>
        <p:spPr>
          <a:xfrm>
            <a:off x="992459" y="1706137"/>
            <a:ext cx="9313076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Accumulation Trust</a:t>
            </a:r>
          </a:p>
          <a:p>
            <a:pPr marL="914400" lvl="1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potential beneficiaries of the trust must be identifiable individuals.</a:t>
            </a:r>
          </a:p>
          <a:p>
            <a:pPr marL="914400" lvl="1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Generally, 10 year rule applies.  Except for:</a:t>
            </a:r>
          </a:p>
          <a:p>
            <a:pPr marL="1371600" lvl="2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spouse is the sole EDB for the retirement account in the trust, then stretch-QTIP still works but must require greater of income or RMD each year to be distributed.</a:t>
            </a: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88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149DC772-6E72-614F-A53D-AF82875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0254"/>
            <a:ext cx="10515600" cy="972944"/>
          </a:xfrm>
        </p:spPr>
        <p:txBody>
          <a:bodyPr>
            <a:normAutofit/>
          </a:bodyPr>
          <a:lstStyle/>
          <a:p>
            <a:r>
              <a:rPr lang="en-US" sz="3600" u="sng" dirty="0"/>
              <a:t>What are the options?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1ADF00-8ED4-C64E-AD35-40B9E20D3E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9791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D9FF7-A18C-6541-8BF8-5082A5363B9D}"/>
              </a:ext>
            </a:extLst>
          </p:cNvPr>
          <p:cNvSpPr txBox="1"/>
          <p:nvPr/>
        </p:nvSpPr>
        <p:spPr>
          <a:xfrm>
            <a:off x="972580" y="1351508"/>
            <a:ext cx="9654231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TPDT for beneficiaries who have a disability or are chronically ill.</a:t>
            </a: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Buy life insurance to cover the tax.</a:t>
            </a:r>
          </a:p>
          <a:p>
            <a:pPr marL="457200" lvl="0" indent="-457200">
              <a:lnSpc>
                <a:spcPct val="100000"/>
              </a:lnSpc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Look at alternate trust options (stand alone retirement trust, Irrevocable Life Insurance Trust, or a Charitable Remainder Trust as the beneficiary of a large IRA)</a:t>
            </a: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ROTH IRA Conversions</a:t>
            </a:r>
          </a:p>
        </p:txBody>
      </p:sp>
    </p:spTree>
    <p:extLst>
      <p:ext uri="{BB962C8B-B14F-4D97-AF65-F5344CB8AC3E}">
        <p14:creationId xmlns:p14="http://schemas.microsoft.com/office/powerpoint/2010/main" val="6569635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3">
            <a:extLst>
              <a:ext uri="{FF2B5EF4-FFF2-40B4-BE49-F238E27FC236}">
                <a16:creationId xmlns:a16="http://schemas.microsoft.com/office/drawing/2014/main" id="{149DC772-6E72-614F-A53D-AF828759F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306"/>
            <a:ext cx="10515600" cy="972944"/>
          </a:xfrm>
        </p:spPr>
        <p:txBody>
          <a:bodyPr>
            <a:normAutofit/>
          </a:bodyPr>
          <a:lstStyle/>
          <a:p>
            <a:r>
              <a:rPr lang="en-US" sz="3600" u="sng" dirty="0"/>
              <a:t>Chronically Ill and Disabled EDBs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31ADF00-8ED4-C64E-AD35-40B9E20D3EEE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397912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Times New Roman" charset="0"/>
                <a:ea typeface="Times New Roman" charset="0"/>
                <a:cs typeface="Times New Roman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BD9FF7-A18C-6541-8BF8-5082A5363B9D}"/>
              </a:ext>
            </a:extLst>
          </p:cNvPr>
          <p:cNvSpPr txBox="1"/>
          <p:nvPr/>
        </p:nvSpPr>
        <p:spPr>
          <a:xfrm>
            <a:off x="980102" y="2163337"/>
            <a:ext cx="9498427" cy="2021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TPDT still work so long as beneficiary with disability is sole lifetime beneficiary and all beneficiaries are humans.</a:t>
            </a:r>
          </a:p>
          <a:p>
            <a:pPr marL="457200" indent="-457200">
              <a:spcBef>
                <a:spcPts val="1600"/>
              </a:spcBef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Multiple Beneficiary Trust beneficiary with disability still gets stretch-Change from prior rule and general rule.</a:t>
            </a:r>
          </a:p>
        </p:txBody>
      </p:sp>
    </p:spTree>
    <p:extLst>
      <p:ext uri="{BB962C8B-B14F-4D97-AF65-F5344CB8AC3E}">
        <p14:creationId xmlns:p14="http://schemas.microsoft.com/office/powerpoint/2010/main" val="3998180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AC293F4-D15A-754B-AB52-01AF7A3265B4}" vid="{D6612DF2-D4DA-054E-9548-C1B44654CF8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1556</TotalTime>
  <Words>740</Words>
  <Application>Microsoft Office PowerPoint</Application>
  <PresentationFormat>Widescreen</PresentationFormat>
  <Paragraphs>77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Times New Roman</vt:lpstr>
      <vt:lpstr>Trajan Pro</vt:lpstr>
      <vt:lpstr>Wingdings</vt:lpstr>
      <vt:lpstr>Office Theme</vt:lpstr>
      <vt:lpstr>The Secure Act</vt:lpstr>
      <vt:lpstr>Qualified Account- History</vt:lpstr>
      <vt:lpstr>The Good:</vt:lpstr>
      <vt:lpstr>The Bad:</vt:lpstr>
      <vt:lpstr>The Ugly(Maybe)Trusts for Children</vt:lpstr>
      <vt:lpstr>  The Conduit Crisis: Here’s what happens    Choice: Asset Protection or High Taxes?</vt:lpstr>
      <vt:lpstr>What are the options?</vt:lpstr>
      <vt:lpstr>What are the options?</vt:lpstr>
      <vt:lpstr>Chronically Ill and Disabled EDBs </vt:lpstr>
      <vt:lpstr>This won’t work</vt:lpstr>
      <vt:lpstr>Do RMDs have to happen during 10 years</vt:lpstr>
      <vt:lpstr>Acknowledgement and Further Reading:</vt:lpstr>
      <vt:lpstr>What advisors should look for: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 Crabtree</dc:creator>
  <cp:lastModifiedBy>DebbieLee Dougherty</cp:lastModifiedBy>
  <cp:revision>52</cp:revision>
  <cp:lastPrinted>2021-04-27T13:46:23Z</cp:lastPrinted>
  <dcterms:created xsi:type="dcterms:W3CDTF">2019-01-31T18:05:06Z</dcterms:created>
  <dcterms:modified xsi:type="dcterms:W3CDTF">2021-05-13T14:45:36Z</dcterms:modified>
</cp:coreProperties>
</file>