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4"/>
  </p:notesMasterIdLst>
  <p:handoutMasterIdLst>
    <p:handoutMasterId r:id="rId65"/>
  </p:handoutMasterIdLst>
  <p:sldIdLst>
    <p:sldId id="256" r:id="rId2"/>
    <p:sldId id="422" r:id="rId3"/>
    <p:sldId id="835" r:id="rId4"/>
    <p:sldId id="838" r:id="rId5"/>
    <p:sldId id="837" r:id="rId6"/>
    <p:sldId id="836" r:id="rId7"/>
    <p:sldId id="839" r:id="rId8"/>
    <p:sldId id="882" r:id="rId9"/>
    <p:sldId id="910" r:id="rId10"/>
    <p:sldId id="884" r:id="rId11"/>
    <p:sldId id="885" r:id="rId12"/>
    <p:sldId id="891" r:id="rId13"/>
    <p:sldId id="892" r:id="rId14"/>
    <p:sldId id="840" r:id="rId15"/>
    <p:sldId id="866" r:id="rId16"/>
    <p:sldId id="867" r:id="rId17"/>
    <p:sldId id="868" r:id="rId18"/>
    <p:sldId id="869" r:id="rId19"/>
    <p:sldId id="907" r:id="rId20"/>
    <p:sldId id="908" r:id="rId21"/>
    <p:sldId id="909" r:id="rId22"/>
    <p:sldId id="807" r:id="rId23"/>
    <p:sldId id="870" r:id="rId24"/>
    <p:sldId id="871" r:id="rId25"/>
    <p:sldId id="872" r:id="rId26"/>
    <p:sldId id="873" r:id="rId27"/>
    <p:sldId id="874" r:id="rId28"/>
    <p:sldId id="875" r:id="rId29"/>
    <p:sldId id="877" r:id="rId30"/>
    <p:sldId id="809" r:id="rId31"/>
    <p:sldId id="878" r:id="rId32"/>
    <p:sldId id="880" r:id="rId33"/>
    <p:sldId id="879" r:id="rId34"/>
    <p:sldId id="881" r:id="rId35"/>
    <p:sldId id="810" r:id="rId36"/>
    <p:sldId id="865" r:id="rId37"/>
    <p:sldId id="762" r:id="rId38"/>
    <p:sldId id="860" r:id="rId39"/>
    <p:sldId id="862" r:id="rId40"/>
    <p:sldId id="853" r:id="rId41"/>
    <p:sldId id="766" r:id="rId42"/>
    <p:sldId id="849" r:id="rId43"/>
    <p:sldId id="886" r:id="rId44"/>
    <p:sldId id="887" r:id="rId45"/>
    <p:sldId id="888" r:id="rId46"/>
    <p:sldId id="889" r:id="rId47"/>
    <p:sldId id="890" r:id="rId48"/>
    <p:sldId id="893" r:id="rId49"/>
    <p:sldId id="894" r:id="rId50"/>
    <p:sldId id="895" r:id="rId51"/>
    <p:sldId id="896" r:id="rId52"/>
    <p:sldId id="897" r:id="rId53"/>
    <p:sldId id="898" r:id="rId54"/>
    <p:sldId id="899" r:id="rId55"/>
    <p:sldId id="900" r:id="rId56"/>
    <p:sldId id="901" r:id="rId57"/>
    <p:sldId id="902" r:id="rId58"/>
    <p:sldId id="903" r:id="rId59"/>
    <p:sldId id="904" r:id="rId60"/>
    <p:sldId id="905" r:id="rId61"/>
    <p:sldId id="906" r:id="rId62"/>
    <p:sldId id="325" r:id="rId63"/>
  </p:sldIdLst>
  <p:sldSz cx="9144000" cy="6858000" type="screen4x3"/>
  <p:notesSz cx="7010400" cy="9296400"/>
  <p:embeddedFontLst>
    <p:embeddedFont>
      <p:font typeface="Calibri" panose="020F0502020204030204" pitchFamily="34"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
      <p:font typeface="Open Sans Extrabold" panose="020B0906030804020204" pitchFamily="34" charset="0"/>
      <p:bold r:id="rId74"/>
      <p:boldItalic r:id="rId75"/>
    </p:embeddedFont>
    <p:embeddedFont>
      <p:font typeface="Open Sans Semibold" panose="020B0706030804020204" pitchFamily="34" charset="0"/>
      <p:bold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44F"/>
    <a:srgbClr val="6EB43F"/>
    <a:srgbClr val="E8E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1" autoAdjust="0"/>
    <p:restoredTop sz="94186" autoAdjust="0"/>
  </p:normalViewPr>
  <p:slideViewPr>
    <p:cSldViewPr>
      <p:cViewPr varScale="1">
        <p:scale>
          <a:sx n="84" d="100"/>
          <a:sy n="84" d="100"/>
        </p:scale>
        <p:origin x="1266" y="96"/>
      </p:cViewPr>
      <p:guideLst>
        <p:guide orient="horz" pos="2160"/>
        <p:guide pos="2880"/>
      </p:guideLst>
    </p:cSldViewPr>
  </p:slideViewPr>
  <p:outlineViewPr>
    <p:cViewPr>
      <p:scale>
        <a:sx n="33" d="100"/>
        <a:sy n="33" d="100"/>
      </p:scale>
      <p:origin x="0" y="-61698"/>
    </p:cViewPr>
  </p:outlineViewPr>
  <p:notesTextViewPr>
    <p:cViewPr>
      <p:scale>
        <a:sx n="1" d="1"/>
        <a:sy n="1" d="1"/>
      </p:scale>
      <p:origin x="0" y="0"/>
    </p:cViewPr>
  </p:notesTextViewPr>
  <p:notesViewPr>
    <p:cSldViewPr>
      <p:cViewPr varScale="1">
        <p:scale>
          <a:sx n="73" d="100"/>
          <a:sy n="73" d="100"/>
        </p:scale>
        <p:origin x="313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6725"/>
          </a:xfrm>
          <a:prstGeom prst="rect">
            <a:avLst/>
          </a:prstGeom>
        </p:spPr>
        <p:txBody>
          <a:bodyPr vert="horz" lIns="91412" tIns="45705" rIns="91412" bIns="45705" rtlCol="0"/>
          <a:lstStyle>
            <a:lvl1pPr algn="l">
              <a:defRPr sz="1200"/>
            </a:lvl1pPr>
          </a:lstStyle>
          <a:p>
            <a:endParaRPr lang="en-US"/>
          </a:p>
        </p:txBody>
      </p:sp>
      <p:sp>
        <p:nvSpPr>
          <p:cNvPr id="3" name="Date Placeholder 2"/>
          <p:cNvSpPr>
            <a:spLocks noGrp="1"/>
          </p:cNvSpPr>
          <p:nvPr>
            <p:ph type="dt" sz="quarter" idx="1"/>
          </p:nvPr>
        </p:nvSpPr>
        <p:spPr>
          <a:xfrm>
            <a:off x="3970341" y="3"/>
            <a:ext cx="3038475" cy="466725"/>
          </a:xfrm>
          <a:prstGeom prst="rect">
            <a:avLst/>
          </a:prstGeom>
        </p:spPr>
        <p:txBody>
          <a:bodyPr vert="horz" lIns="91412" tIns="45705" rIns="91412" bIns="45705" rtlCol="0"/>
          <a:lstStyle>
            <a:lvl1pPr algn="r">
              <a:defRPr sz="1200"/>
            </a:lvl1pPr>
          </a:lstStyle>
          <a:p>
            <a:fld id="{A3434B74-0686-42B9-AE2D-8AF3537BA4BB}" type="datetimeFigureOut">
              <a:rPr lang="en-US" smtClean="0"/>
              <a:t>11/13/2023</a:t>
            </a:fld>
            <a:endParaRPr lang="en-US"/>
          </a:p>
        </p:txBody>
      </p:sp>
      <p:sp>
        <p:nvSpPr>
          <p:cNvPr id="4" name="Footer Placeholder 3"/>
          <p:cNvSpPr>
            <a:spLocks noGrp="1"/>
          </p:cNvSpPr>
          <p:nvPr>
            <p:ph type="ftr" sz="quarter" idx="2"/>
          </p:nvPr>
        </p:nvSpPr>
        <p:spPr>
          <a:xfrm>
            <a:off x="3" y="8829678"/>
            <a:ext cx="3038475" cy="466725"/>
          </a:xfrm>
          <a:prstGeom prst="rect">
            <a:avLst/>
          </a:prstGeom>
        </p:spPr>
        <p:txBody>
          <a:bodyPr vert="horz" lIns="91412" tIns="45705" rIns="91412" bIns="45705"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8"/>
            <a:ext cx="3038475" cy="466725"/>
          </a:xfrm>
          <a:prstGeom prst="rect">
            <a:avLst/>
          </a:prstGeom>
        </p:spPr>
        <p:txBody>
          <a:bodyPr vert="horz" lIns="91412" tIns="45705" rIns="91412" bIns="45705" rtlCol="0" anchor="b"/>
          <a:lstStyle>
            <a:lvl1pPr algn="r">
              <a:defRPr sz="1200"/>
            </a:lvl1pPr>
          </a:lstStyle>
          <a:p>
            <a:fld id="{0B06E607-3891-49DB-A43E-A9439DD7081D}" type="slidenum">
              <a:rPr lang="en-US" smtClean="0"/>
              <a:t>‹#›</a:t>
            </a:fld>
            <a:endParaRPr lang="en-US"/>
          </a:p>
        </p:txBody>
      </p:sp>
    </p:spTree>
    <p:extLst>
      <p:ext uri="{BB962C8B-B14F-4D97-AF65-F5344CB8AC3E}">
        <p14:creationId xmlns:p14="http://schemas.microsoft.com/office/powerpoint/2010/main" val="3344936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3970340" y="2"/>
            <a:ext cx="3038475" cy="466725"/>
          </a:xfrm>
          <a:prstGeom prst="rect">
            <a:avLst/>
          </a:prstGeom>
        </p:spPr>
        <p:txBody>
          <a:bodyPr vert="horz" lIns="91413" tIns="45706" rIns="91413" bIns="45706" rtlCol="0"/>
          <a:lstStyle>
            <a:lvl1pPr algn="r">
              <a:defRPr sz="1200"/>
            </a:lvl1pPr>
          </a:lstStyle>
          <a:p>
            <a:fld id="{3727AA12-DE5A-492E-BB5C-37836711BCE9}" type="datetimeFigureOut">
              <a:rPr lang="en-US" smtClean="0"/>
              <a:t>11/13/2023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701677" y="4473575"/>
            <a:ext cx="5607050" cy="3660775"/>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6" rIns="91413" bIns="45706" rtlCol="0" anchor="b"/>
          <a:lstStyle>
            <a:lvl1pPr algn="r">
              <a:defRPr sz="1200"/>
            </a:lvl1pPr>
          </a:lstStyle>
          <a:p>
            <a:fld id="{7B815765-E510-490D-BC5A-9972B3AEEBA2}" type="slidenum">
              <a:rPr lang="en-US" smtClean="0"/>
              <a:t>‹#›</a:t>
            </a:fld>
            <a:endParaRPr lang="en-US"/>
          </a:p>
        </p:txBody>
      </p:sp>
    </p:spTree>
    <p:extLst>
      <p:ext uri="{BB962C8B-B14F-4D97-AF65-F5344CB8AC3E}">
        <p14:creationId xmlns:p14="http://schemas.microsoft.com/office/powerpoint/2010/main" val="136692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a:t>
            </a:fld>
            <a:endParaRPr lang="en-US"/>
          </a:p>
        </p:txBody>
      </p:sp>
    </p:spTree>
    <p:extLst>
      <p:ext uri="{BB962C8B-B14F-4D97-AF65-F5344CB8AC3E}">
        <p14:creationId xmlns:p14="http://schemas.microsoft.com/office/powerpoint/2010/main" val="311625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10</a:t>
            </a:fld>
            <a:endParaRPr lang="en-US"/>
          </a:p>
        </p:txBody>
      </p:sp>
    </p:spTree>
    <p:extLst>
      <p:ext uri="{BB962C8B-B14F-4D97-AF65-F5344CB8AC3E}">
        <p14:creationId xmlns:p14="http://schemas.microsoft.com/office/powerpoint/2010/main" val="178759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11</a:t>
            </a:fld>
            <a:endParaRPr lang="en-US"/>
          </a:p>
        </p:txBody>
      </p:sp>
    </p:spTree>
    <p:extLst>
      <p:ext uri="{BB962C8B-B14F-4D97-AF65-F5344CB8AC3E}">
        <p14:creationId xmlns:p14="http://schemas.microsoft.com/office/powerpoint/2010/main" val="79697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12</a:t>
            </a:fld>
            <a:endParaRPr lang="en-US"/>
          </a:p>
        </p:txBody>
      </p:sp>
    </p:spTree>
    <p:extLst>
      <p:ext uri="{BB962C8B-B14F-4D97-AF65-F5344CB8AC3E}">
        <p14:creationId xmlns:p14="http://schemas.microsoft.com/office/powerpoint/2010/main" val="244559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13</a:t>
            </a:fld>
            <a:endParaRPr lang="en-US"/>
          </a:p>
        </p:txBody>
      </p:sp>
    </p:spTree>
    <p:extLst>
      <p:ext uri="{BB962C8B-B14F-4D97-AF65-F5344CB8AC3E}">
        <p14:creationId xmlns:p14="http://schemas.microsoft.com/office/powerpoint/2010/main" val="92316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14</a:t>
            </a:fld>
            <a:endParaRPr lang="en-US"/>
          </a:p>
        </p:txBody>
      </p:sp>
    </p:spTree>
    <p:extLst>
      <p:ext uri="{BB962C8B-B14F-4D97-AF65-F5344CB8AC3E}">
        <p14:creationId xmlns:p14="http://schemas.microsoft.com/office/powerpoint/2010/main" val="333832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15</a:t>
            </a:fld>
            <a:endParaRPr lang="en-US"/>
          </a:p>
        </p:txBody>
      </p:sp>
    </p:spTree>
    <p:extLst>
      <p:ext uri="{BB962C8B-B14F-4D97-AF65-F5344CB8AC3E}">
        <p14:creationId xmlns:p14="http://schemas.microsoft.com/office/powerpoint/2010/main" val="344852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16</a:t>
            </a:fld>
            <a:endParaRPr lang="en-US"/>
          </a:p>
        </p:txBody>
      </p:sp>
    </p:spTree>
    <p:extLst>
      <p:ext uri="{BB962C8B-B14F-4D97-AF65-F5344CB8AC3E}">
        <p14:creationId xmlns:p14="http://schemas.microsoft.com/office/powerpoint/2010/main" val="11508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17</a:t>
            </a:fld>
            <a:endParaRPr lang="en-US"/>
          </a:p>
        </p:txBody>
      </p:sp>
    </p:spTree>
    <p:extLst>
      <p:ext uri="{BB962C8B-B14F-4D97-AF65-F5344CB8AC3E}">
        <p14:creationId xmlns:p14="http://schemas.microsoft.com/office/powerpoint/2010/main" val="366478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18</a:t>
            </a:fld>
            <a:endParaRPr lang="en-US"/>
          </a:p>
        </p:txBody>
      </p:sp>
    </p:spTree>
    <p:extLst>
      <p:ext uri="{BB962C8B-B14F-4D97-AF65-F5344CB8AC3E}">
        <p14:creationId xmlns:p14="http://schemas.microsoft.com/office/powerpoint/2010/main" val="284167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19</a:t>
            </a:fld>
            <a:endParaRPr lang="en-US"/>
          </a:p>
        </p:txBody>
      </p:sp>
    </p:spTree>
    <p:extLst>
      <p:ext uri="{BB962C8B-B14F-4D97-AF65-F5344CB8AC3E}">
        <p14:creationId xmlns:p14="http://schemas.microsoft.com/office/powerpoint/2010/main" val="232730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a:t>
            </a:fld>
            <a:endParaRPr lang="en-US"/>
          </a:p>
        </p:txBody>
      </p:sp>
    </p:spTree>
    <p:extLst>
      <p:ext uri="{BB962C8B-B14F-4D97-AF65-F5344CB8AC3E}">
        <p14:creationId xmlns:p14="http://schemas.microsoft.com/office/powerpoint/2010/main" val="260577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20</a:t>
            </a:fld>
            <a:endParaRPr lang="en-US"/>
          </a:p>
        </p:txBody>
      </p:sp>
    </p:spTree>
    <p:extLst>
      <p:ext uri="{BB962C8B-B14F-4D97-AF65-F5344CB8AC3E}">
        <p14:creationId xmlns:p14="http://schemas.microsoft.com/office/powerpoint/2010/main" val="132245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21</a:t>
            </a:fld>
            <a:endParaRPr lang="en-US"/>
          </a:p>
        </p:txBody>
      </p:sp>
    </p:spTree>
    <p:extLst>
      <p:ext uri="{BB962C8B-B14F-4D97-AF65-F5344CB8AC3E}">
        <p14:creationId xmlns:p14="http://schemas.microsoft.com/office/powerpoint/2010/main" val="3148633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22</a:t>
            </a:fld>
            <a:endParaRPr lang="en-US"/>
          </a:p>
        </p:txBody>
      </p:sp>
    </p:spTree>
    <p:extLst>
      <p:ext uri="{BB962C8B-B14F-4D97-AF65-F5344CB8AC3E}">
        <p14:creationId xmlns:p14="http://schemas.microsoft.com/office/powerpoint/2010/main" val="3170053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23</a:t>
            </a:fld>
            <a:endParaRPr lang="en-US"/>
          </a:p>
        </p:txBody>
      </p:sp>
    </p:spTree>
    <p:extLst>
      <p:ext uri="{BB962C8B-B14F-4D97-AF65-F5344CB8AC3E}">
        <p14:creationId xmlns:p14="http://schemas.microsoft.com/office/powerpoint/2010/main" val="291038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24</a:t>
            </a:fld>
            <a:endParaRPr lang="en-US"/>
          </a:p>
        </p:txBody>
      </p:sp>
    </p:spTree>
    <p:extLst>
      <p:ext uri="{BB962C8B-B14F-4D97-AF65-F5344CB8AC3E}">
        <p14:creationId xmlns:p14="http://schemas.microsoft.com/office/powerpoint/2010/main" val="268286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25</a:t>
            </a:fld>
            <a:endParaRPr lang="en-US"/>
          </a:p>
        </p:txBody>
      </p:sp>
    </p:spTree>
    <p:extLst>
      <p:ext uri="{BB962C8B-B14F-4D97-AF65-F5344CB8AC3E}">
        <p14:creationId xmlns:p14="http://schemas.microsoft.com/office/powerpoint/2010/main" val="2292807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26</a:t>
            </a:fld>
            <a:endParaRPr lang="en-US"/>
          </a:p>
        </p:txBody>
      </p:sp>
    </p:spTree>
    <p:extLst>
      <p:ext uri="{BB962C8B-B14F-4D97-AF65-F5344CB8AC3E}">
        <p14:creationId xmlns:p14="http://schemas.microsoft.com/office/powerpoint/2010/main" val="3455797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27</a:t>
            </a:fld>
            <a:endParaRPr lang="en-US"/>
          </a:p>
        </p:txBody>
      </p:sp>
    </p:spTree>
    <p:extLst>
      <p:ext uri="{BB962C8B-B14F-4D97-AF65-F5344CB8AC3E}">
        <p14:creationId xmlns:p14="http://schemas.microsoft.com/office/powerpoint/2010/main" val="253658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28</a:t>
            </a:fld>
            <a:endParaRPr lang="en-US"/>
          </a:p>
        </p:txBody>
      </p:sp>
    </p:spTree>
    <p:extLst>
      <p:ext uri="{BB962C8B-B14F-4D97-AF65-F5344CB8AC3E}">
        <p14:creationId xmlns:p14="http://schemas.microsoft.com/office/powerpoint/2010/main" val="104766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29</a:t>
            </a:fld>
            <a:endParaRPr lang="en-US"/>
          </a:p>
        </p:txBody>
      </p:sp>
    </p:spTree>
    <p:extLst>
      <p:ext uri="{BB962C8B-B14F-4D97-AF65-F5344CB8AC3E}">
        <p14:creationId xmlns:p14="http://schemas.microsoft.com/office/powerpoint/2010/main" val="133282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a:t>
            </a:fld>
            <a:endParaRPr lang="en-US"/>
          </a:p>
        </p:txBody>
      </p:sp>
    </p:spTree>
    <p:extLst>
      <p:ext uri="{BB962C8B-B14F-4D97-AF65-F5344CB8AC3E}">
        <p14:creationId xmlns:p14="http://schemas.microsoft.com/office/powerpoint/2010/main" val="393810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30</a:t>
            </a:fld>
            <a:endParaRPr lang="en-US"/>
          </a:p>
        </p:txBody>
      </p:sp>
    </p:spTree>
    <p:extLst>
      <p:ext uri="{BB962C8B-B14F-4D97-AF65-F5344CB8AC3E}">
        <p14:creationId xmlns:p14="http://schemas.microsoft.com/office/powerpoint/2010/main" val="3919917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31</a:t>
            </a:fld>
            <a:endParaRPr lang="en-US"/>
          </a:p>
        </p:txBody>
      </p:sp>
    </p:spTree>
    <p:extLst>
      <p:ext uri="{BB962C8B-B14F-4D97-AF65-F5344CB8AC3E}">
        <p14:creationId xmlns:p14="http://schemas.microsoft.com/office/powerpoint/2010/main" val="2968413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32</a:t>
            </a:fld>
            <a:endParaRPr lang="en-US"/>
          </a:p>
        </p:txBody>
      </p:sp>
    </p:spTree>
    <p:extLst>
      <p:ext uri="{BB962C8B-B14F-4D97-AF65-F5344CB8AC3E}">
        <p14:creationId xmlns:p14="http://schemas.microsoft.com/office/powerpoint/2010/main" val="1341549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33</a:t>
            </a:fld>
            <a:endParaRPr lang="en-US"/>
          </a:p>
        </p:txBody>
      </p:sp>
    </p:spTree>
    <p:extLst>
      <p:ext uri="{BB962C8B-B14F-4D97-AF65-F5344CB8AC3E}">
        <p14:creationId xmlns:p14="http://schemas.microsoft.com/office/powerpoint/2010/main" val="40581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34</a:t>
            </a:fld>
            <a:endParaRPr lang="en-US"/>
          </a:p>
        </p:txBody>
      </p:sp>
    </p:spTree>
    <p:extLst>
      <p:ext uri="{BB962C8B-B14F-4D97-AF65-F5344CB8AC3E}">
        <p14:creationId xmlns:p14="http://schemas.microsoft.com/office/powerpoint/2010/main" val="1859704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35</a:t>
            </a:fld>
            <a:endParaRPr lang="en-US"/>
          </a:p>
        </p:txBody>
      </p:sp>
    </p:spTree>
    <p:extLst>
      <p:ext uri="{BB962C8B-B14F-4D97-AF65-F5344CB8AC3E}">
        <p14:creationId xmlns:p14="http://schemas.microsoft.com/office/powerpoint/2010/main" val="1916265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36</a:t>
            </a:fld>
            <a:endParaRPr lang="en-US"/>
          </a:p>
        </p:txBody>
      </p:sp>
    </p:spTree>
    <p:extLst>
      <p:ext uri="{BB962C8B-B14F-4D97-AF65-F5344CB8AC3E}">
        <p14:creationId xmlns:p14="http://schemas.microsoft.com/office/powerpoint/2010/main" val="546915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37</a:t>
            </a:fld>
            <a:endParaRPr lang="en-US"/>
          </a:p>
        </p:txBody>
      </p:sp>
    </p:spTree>
    <p:extLst>
      <p:ext uri="{BB962C8B-B14F-4D97-AF65-F5344CB8AC3E}">
        <p14:creationId xmlns:p14="http://schemas.microsoft.com/office/powerpoint/2010/main" val="1662476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38</a:t>
            </a:fld>
            <a:endParaRPr lang="en-US"/>
          </a:p>
        </p:txBody>
      </p:sp>
    </p:spTree>
    <p:extLst>
      <p:ext uri="{BB962C8B-B14F-4D97-AF65-F5344CB8AC3E}">
        <p14:creationId xmlns:p14="http://schemas.microsoft.com/office/powerpoint/2010/main" val="1322947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39</a:t>
            </a:fld>
            <a:endParaRPr lang="en-US"/>
          </a:p>
        </p:txBody>
      </p:sp>
    </p:spTree>
    <p:extLst>
      <p:ext uri="{BB962C8B-B14F-4D97-AF65-F5344CB8AC3E}">
        <p14:creationId xmlns:p14="http://schemas.microsoft.com/office/powerpoint/2010/main" val="419949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a:t>
            </a:fld>
            <a:endParaRPr lang="en-US"/>
          </a:p>
        </p:txBody>
      </p:sp>
    </p:spTree>
    <p:extLst>
      <p:ext uri="{BB962C8B-B14F-4D97-AF65-F5344CB8AC3E}">
        <p14:creationId xmlns:p14="http://schemas.microsoft.com/office/powerpoint/2010/main" val="3229467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40</a:t>
            </a:fld>
            <a:endParaRPr lang="en-US"/>
          </a:p>
        </p:txBody>
      </p:sp>
    </p:spTree>
    <p:extLst>
      <p:ext uri="{BB962C8B-B14F-4D97-AF65-F5344CB8AC3E}">
        <p14:creationId xmlns:p14="http://schemas.microsoft.com/office/powerpoint/2010/main" val="2190578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41</a:t>
            </a:fld>
            <a:endParaRPr lang="en-US"/>
          </a:p>
        </p:txBody>
      </p:sp>
    </p:spTree>
    <p:extLst>
      <p:ext uri="{BB962C8B-B14F-4D97-AF65-F5344CB8AC3E}">
        <p14:creationId xmlns:p14="http://schemas.microsoft.com/office/powerpoint/2010/main" val="3341755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42</a:t>
            </a:fld>
            <a:endParaRPr lang="en-US"/>
          </a:p>
        </p:txBody>
      </p:sp>
    </p:spTree>
    <p:extLst>
      <p:ext uri="{BB962C8B-B14F-4D97-AF65-F5344CB8AC3E}">
        <p14:creationId xmlns:p14="http://schemas.microsoft.com/office/powerpoint/2010/main" val="3896383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43</a:t>
            </a:fld>
            <a:endParaRPr lang="en-US"/>
          </a:p>
        </p:txBody>
      </p:sp>
    </p:spTree>
    <p:extLst>
      <p:ext uri="{BB962C8B-B14F-4D97-AF65-F5344CB8AC3E}">
        <p14:creationId xmlns:p14="http://schemas.microsoft.com/office/powerpoint/2010/main" val="3458567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44</a:t>
            </a:fld>
            <a:endParaRPr lang="en-US"/>
          </a:p>
        </p:txBody>
      </p:sp>
    </p:spTree>
    <p:extLst>
      <p:ext uri="{BB962C8B-B14F-4D97-AF65-F5344CB8AC3E}">
        <p14:creationId xmlns:p14="http://schemas.microsoft.com/office/powerpoint/2010/main" val="30607751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45</a:t>
            </a:fld>
            <a:endParaRPr lang="en-US"/>
          </a:p>
        </p:txBody>
      </p:sp>
    </p:spTree>
    <p:extLst>
      <p:ext uri="{BB962C8B-B14F-4D97-AF65-F5344CB8AC3E}">
        <p14:creationId xmlns:p14="http://schemas.microsoft.com/office/powerpoint/2010/main" val="69259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46</a:t>
            </a:fld>
            <a:endParaRPr lang="en-US"/>
          </a:p>
        </p:txBody>
      </p:sp>
    </p:spTree>
    <p:extLst>
      <p:ext uri="{BB962C8B-B14F-4D97-AF65-F5344CB8AC3E}">
        <p14:creationId xmlns:p14="http://schemas.microsoft.com/office/powerpoint/2010/main" val="27327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47</a:t>
            </a:fld>
            <a:endParaRPr lang="en-US"/>
          </a:p>
        </p:txBody>
      </p:sp>
    </p:spTree>
    <p:extLst>
      <p:ext uri="{BB962C8B-B14F-4D97-AF65-F5344CB8AC3E}">
        <p14:creationId xmlns:p14="http://schemas.microsoft.com/office/powerpoint/2010/main" val="1445778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48</a:t>
            </a:fld>
            <a:endParaRPr lang="en-US"/>
          </a:p>
        </p:txBody>
      </p:sp>
    </p:spTree>
    <p:extLst>
      <p:ext uri="{BB962C8B-B14F-4D97-AF65-F5344CB8AC3E}">
        <p14:creationId xmlns:p14="http://schemas.microsoft.com/office/powerpoint/2010/main" val="3461633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49</a:t>
            </a:fld>
            <a:endParaRPr lang="en-US"/>
          </a:p>
        </p:txBody>
      </p:sp>
    </p:spTree>
    <p:extLst>
      <p:ext uri="{BB962C8B-B14F-4D97-AF65-F5344CB8AC3E}">
        <p14:creationId xmlns:p14="http://schemas.microsoft.com/office/powerpoint/2010/main" val="315865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a:t>
            </a:fld>
            <a:endParaRPr lang="en-US"/>
          </a:p>
        </p:txBody>
      </p:sp>
    </p:spTree>
    <p:extLst>
      <p:ext uri="{BB962C8B-B14F-4D97-AF65-F5344CB8AC3E}">
        <p14:creationId xmlns:p14="http://schemas.microsoft.com/office/powerpoint/2010/main" val="2629150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50</a:t>
            </a:fld>
            <a:endParaRPr lang="en-US"/>
          </a:p>
        </p:txBody>
      </p:sp>
    </p:spTree>
    <p:extLst>
      <p:ext uri="{BB962C8B-B14F-4D97-AF65-F5344CB8AC3E}">
        <p14:creationId xmlns:p14="http://schemas.microsoft.com/office/powerpoint/2010/main" val="988318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51</a:t>
            </a:fld>
            <a:endParaRPr lang="en-US"/>
          </a:p>
        </p:txBody>
      </p:sp>
    </p:spTree>
    <p:extLst>
      <p:ext uri="{BB962C8B-B14F-4D97-AF65-F5344CB8AC3E}">
        <p14:creationId xmlns:p14="http://schemas.microsoft.com/office/powerpoint/2010/main" val="2870901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52</a:t>
            </a:fld>
            <a:endParaRPr lang="en-US"/>
          </a:p>
        </p:txBody>
      </p:sp>
    </p:spTree>
    <p:extLst>
      <p:ext uri="{BB962C8B-B14F-4D97-AF65-F5344CB8AC3E}">
        <p14:creationId xmlns:p14="http://schemas.microsoft.com/office/powerpoint/2010/main" val="787666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53</a:t>
            </a:fld>
            <a:endParaRPr lang="en-US"/>
          </a:p>
        </p:txBody>
      </p:sp>
    </p:spTree>
    <p:extLst>
      <p:ext uri="{BB962C8B-B14F-4D97-AF65-F5344CB8AC3E}">
        <p14:creationId xmlns:p14="http://schemas.microsoft.com/office/powerpoint/2010/main" val="1027944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54</a:t>
            </a:fld>
            <a:endParaRPr lang="en-US"/>
          </a:p>
        </p:txBody>
      </p:sp>
    </p:spTree>
    <p:extLst>
      <p:ext uri="{BB962C8B-B14F-4D97-AF65-F5344CB8AC3E}">
        <p14:creationId xmlns:p14="http://schemas.microsoft.com/office/powerpoint/2010/main" val="2194837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55</a:t>
            </a:fld>
            <a:endParaRPr lang="en-US"/>
          </a:p>
        </p:txBody>
      </p:sp>
    </p:spTree>
    <p:extLst>
      <p:ext uri="{BB962C8B-B14F-4D97-AF65-F5344CB8AC3E}">
        <p14:creationId xmlns:p14="http://schemas.microsoft.com/office/powerpoint/2010/main" val="174046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56</a:t>
            </a:fld>
            <a:endParaRPr lang="en-US"/>
          </a:p>
        </p:txBody>
      </p:sp>
    </p:spTree>
    <p:extLst>
      <p:ext uri="{BB962C8B-B14F-4D97-AF65-F5344CB8AC3E}">
        <p14:creationId xmlns:p14="http://schemas.microsoft.com/office/powerpoint/2010/main" val="2716857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57</a:t>
            </a:fld>
            <a:endParaRPr lang="en-US"/>
          </a:p>
        </p:txBody>
      </p:sp>
    </p:spTree>
    <p:extLst>
      <p:ext uri="{BB962C8B-B14F-4D97-AF65-F5344CB8AC3E}">
        <p14:creationId xmlns:p14="http://schemas.microsoft.com/office/powerpoint/2010/main" val="5252539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58</a:t>
            </a:fld>
            <a:endParaRPr lang="en-US"/>
          </a:p>
        </p:txBody>
      </p:sp>
    </p:spTree>
    <p:extLst>
      <p:ext uri="{BB962C8B-B14F-4D97-AF65-F5344CB8AC3E}">
        <p14:creationId xmlns:p14="http://schemas.microsoft.com/office/powerpoint/2010/main" val="3684286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59</a:t>
            </a:fld>
            <a:endParaRPr lang="en-US"/>
          </a:p>
        </p:txBody>
      </p:sp>
    </p:spTree>
    <p:extLst>
      <p:ext uri="{BB962C8B-B14F-4D97-AF65-F5344CB8AC3E}">
        <p14:creationId xmlns:p14="http://schemas.microsoft.com/office/powerpoint/2010/main" val="184890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6</a:t>
            </a:fld>
            <a:endParaRPr lang="en-US"/>
          </a:p>
        </p:txBody>
      </p:sp>
    </p:spTree>
    <p:extLst>
      <p:ext uri="{BB962C8B-B14F-4D97-AF65-F5344CB8AC3E}">
        <p14:creationId xmlns:p14="http://schemas.microsoft.com/office/powerpoint/2010/main" val="994578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60</a:t>
            </a:fld>
            <a:endParaRPr lang="en-US"/>
          </a:p>
        </p:txBody>
      </p:sp>
    </p:spTree>
    <p:extLst>
      <p:ext uri="{BB962C8B-B14F-4D97-AF65-F5344CB8AC3E}">
        <p14:creationId xmlns:p14="http://schemas.microsoft.com/office/powerpoint/2010/main" val="3605814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61</a:t>
            </a:fld>
            <a:endParaRPr lang="en-US"/>
          </a:p>
        </p:txBody>
      </p:sp>
    </p:spTree>
    <p:extLst>
      <p:ext uri="{BB962C8B-B14F-4D97-AF65-F5344CB8AC3E}">
        <p14:creationId xmlns:p14="http://schemas.microsoft.com/office/powerpoint/2010/main" val="2450370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62</a:t>
            </a:fld>
            <a:endParaRPr lang="en-US"/>
          </a:p>
        </p:txBody>
      </p:sp>
    </p:spTree>
    <p:extLst>
      <p:ext uri="{BB962C8B-B14F-4D97-AF65-F5344CB8AC3E}">
        <p14:creationId xmlns:p14="http://schemas.microsoft.com/office/powerpoint/2010/main" val="421813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7</a:t>
            </a:fld>
            <a:endParaRPr lang="en-US"/>
          </a:p>
        </p:txBody>
      </p:sp>
    </p:spTree>
    <p:extLst>
      <p:ext uri="{BB962C8B-B14F-4D97-AF65-F5344CB8AC3E}">
        <p14:creationId xmlns:p14="http://schemas.microsoft.com/office/powerpoint/2010/main" val="145957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8</a:t>
            </a:fld>
            <a:endParaRPr lang="en-US"/>
          </a:p>
        </p:txBody>
      </p:sp>
    </p:spTree>
    <p:extLst>
      <p:ext uri="{BB962C8B-B14F-4D97-AF65-F5344CB8AC3E}">
        <p14:creationId xmlns:p14="http://schemas.microsoft.com/office/powerpoint/2010/main" val="142669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15765-E510-490D-BC5A-9972B3AEEBA2}" type="slidenum">
              <a:rPr lang="en-US" smtClean="0"/>
              <a:t>9</a:t>
            </a:fld>
            <a:endParaRPr lang="en-US"/>
          </a:p>
        </p:txBody>
      </p:sp>
    </p:spTree>
    <p:extLst>
      <p:ext uri="{BB962C8B-B14F-4D97-AF65-F5344CB8AC3E}">
        <p14:creationId xmlns:p14="http://schemas.microsoft.com/office/powerpoint/2010/main" val="41852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78C0FF-3BA8-45A5-99DB-D1EA21D18F80}"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406924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8C0FF-3BA8-45A5-99DB-D1EA21D18F80}"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185092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8C0FF-3BA8-45A5-99DB-D1EA21D18F80}"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363630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8C0FF-3BA8-45A5-99DB-D1EA21D18F80}"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128266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78C0FF-3BA8-45A5-99DB-D1EA21D18F80}"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184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78C0FF-3BA8-45A5-99DB-D1EA21D18F80}"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381054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78C0FF-3BA8-45A5-99DB-D1EA21D18F80}"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392587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78C0FF-3BA8-45A5-99DB-D1EA21D18F80}"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250301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8C0FF-3BA8-45A5-99DB-D1EA21D18F80}"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289471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8C0FF-3BA8-45A5-99DB-D1EA21D18F80}"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156860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8C0FF-3BA8-45A5-99DB-D1EA21D18F80}"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4857A-B566-492F-84DC-828477090A61}" type="slidenum">
              <a:rPr lang="en-US" smtClean="0"/>
              <a:t>‹#›</a:t>
            </a:fld>
            <a:endParaRPr lang="en-US"/>
          </a:p>
        </p:txBody>
      </p:sp>
    </p:spTree>
    <p:extLst>
      <p:ext uri="{BB962C8B-B14F-4D97-AF65-F5344CB8AC3E}">
        <p14:creationId xmlns:p14="http://schemas.microsoft.com/office/powerpoint/2010/main" val="339115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8C0FF-3BA8-45A5-99DB-D1EA21D18F80}" type="datetimeFigureOut">
              <a:rPr lang="en-US" smtClean="0"/>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4857A-B566-492F-84DC-828477090A61}" type="slidenum">
              <a:rPr lang="en-US" smtClean="0"/>
              <a:t>‹#›</a:t>
            </a:fld>
            <a:endParaRPr lang="en-US"/>
          </a:p>
        </p:txBody>
      </p:sp>
    </p:spTree>
    <p:extLst>
      <p:ext uri="{BB962C8B-B14F-4D97-AF65-F5344CB8AC3E}">
        <p14:creationId xmlns:p14="http://schemas.microsoft.com/office/powerpoint/2010/main" val="371444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3089" y="1289848"/>
            <a:ext cx="4648199" cy="809791"/>
          </a:xfrm>
        </p:spPr>
        <p:txBody>
          <a:bodyPr>
            <a:normAutofit/>
          </a:bodyPr>
          <a:lstStyle/>
          <a:p>
            <a:pPr algn="l"/>
            <a:r>
              <a:rPr lang="en-US" sz="3600" dirty="0">
                <a:solidFill>
                  <a:srgbClr val="6F644F"/>
                </a:solidFill>
                <a:latin typeface="Open Sans Extrabold" panose="020B0906030804020204" pitchFamily="34" charset="0"/>
                <a:ea typeface="Open Sans Extrabold" panose="020B0906030804020204" pitchFamily="34" charset="0"/>
                <a:cs typeface="Open Sans Extrabold" panose="020B0906030804020204" pitchFamily="34" charset="0"/>
              </a:rPr>
              <a:t>2023 Tax Update</a:t>
            </a:r>
          </a:p>
        </p:txBody>
      </p:sp>
      <p:sp>
        <p:nvSpPr>
          <p:cNvPr id="3" name="Subtitle 2"/>
          <p:cNvSpPr>
            <a:spLocks noGrp="1"/>
          </p:cNvSpPr>
          <p:nvPr>
            <p:ph type="subTitle" idx="1"/>
          </p:nvPr>
        </p:nvSpPr>
        <p:spPr>
          <a:xfrm>
            <a:off x="152400" y="152398"/>
            <a:ext cx="4495800" cy="838202"/>
          </a:xfrm>
        </p:spPr>
        <p:txBody>
          <a:bodyPr>
            <a:noAutofit/>
          </a:bodyPr>
          <a:lstStyle/>
          <a:p>
            <a:pPr algn="l"/>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November 14</a:t>
            </a:r>
            <a:r>
              <a:rPr lang="en-US"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a:t>
            </a: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2023</a:t>
            </a:r>
          </a:p>
        </p:txBody>
      </p:sp>
      <p:sp>
        <p:nvSpPr>
          <p:cNvPr id="4" name="Subtitle 2"/>
          <p:cNvSpPr txBox="1">
            <a:spLocks/>
          </p:cNvSpPr>
          <p:nvPr/>
        </p:nvSpPr>
        <p:spPr>
          <a:xfrm>
            <a:off x="76201" y="2398889"/>
            <a:ext cx="2438400" cy="30875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200" i="1" dirty="0">
              <a:solidFill>
                <a:srgbClr val="6F64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1026" name="Picture 2" descr="Ohio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18" y="2099639"/>
            <a:ext cx="3768031" cy="2317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CURE 2.0 Provides New Tools to Assist Plan Participants In Crisis -  PenChecks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29000"/>
            <a:ext cx="4133043"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RSToday | How to Handle Offering Patients Refu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339897"/>
            <a:ext cx="2847975" cy="1609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7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r>
              <a:rPr lang="en-US" sz="2800" b="1" dirty="0">
                <a:solidFill>
                  <a:srgbClr val="6F644F"/>
                </a:solidFill>
              </a:rPr>
              <a:t>Materially Participation test</a:t>
            </a:r>
          </a:p>
          <a:p>
            <a:pPr marL="0" indent="0">
              <a:buNone/>
            </a:pPr>
            <a:endParaRPr lang="en-US" dirty="0">
              <a:solidFill>
                <a:srgbClr val="6F644F"/>
              </a:solidFill>
            </a:endParaRPr>
          </a:p>
          <a:p>
            <a:pPr lvl="1" fontAlgn="base"/>
            <a:r>
              <a:rPr lang="en-US" dirty="0">
                <a:solidFill>
                  <a:srgbClr val="6F644F"/>
                </a:solidFill>
              </a:rPr>
              <a:t>The tax law references the description in the U.S. Code of Federal Regulations 26 C.F.R. 1.469-5T to define material participation in the activities of the business</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Business Income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63552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800" b="1" dirty="0">
                <a:solidFill>
                  <a:srgbClr val="6F644F"/>
                </a:solidFill>
              </a:rPr>
              <a:t>Refund Claim</a:t>
            </a:r>
            <a:endParaRPr lang="en-US" dirty="0">
              <a:solidFill>
                <a:srgbClr val="6F644F"/>
              </a:solidFill>
            </a:endParaRPr>
          </a:p>
          <a:p>
            <a:pPr lvl="1"/>
            <a:r>
              <a:rPr lang="en-US" sz="2400" dirty="0">
                <a:solidFill>
                  <a:srgbClr val="6F644F"/>
                </a:solidFill>
              </a:rPr>
              <a:t>Taxpayers who engaged in the sale of a business in the past several years where the transaction was not eligible for Ohio BID…file refund claim!</a:t>
            </a:r>
          </a:p>
          <a:p>
            <a:pPr lvl="1"/>
            <a:endParaRPr lang="en-US" sz="2400" dirty="0">
              <a:solidFill>
                <a:srgbClr val="6F644F"/>
              </a:solidFill>
            </a:endParaRPr>
          </a:p>
          <a:p>
            <a:pPr lvl="1"/>
            <a:r>
              <a:rPr lang="en-US" sz="2400" dirty="0">
                <a:solidFill>
                  <a:srgbClr val="6F644F"/>
                </a:solidFill>
              </a:rPr>
              <a:t>Deadline to file an amended return and refund claim in Ohio is </a:t>
            </a:r>
            <a:r>
              <a:rPr lang="en-US" sz="2400" i="1" dirty="0">
                <a:solidFill>
                  <a:srgbClr val="6F644F"/>
                </a:solidFill>
              </a:rPr>
              <a:t>four</a:t>
            </a:r>
            <a:r>
              <a:rPr lang="en-US" sz="2400" dirty="0">
                <a:solidFill>
                  <a:srgbClr val="6F644F"/>
                </a:solidFill>
              </a:rPr>
              <a:t> y</a:t>
            </a:r>
            <a:r>
              <a:rPr lang="en-US" sz="2400" i="1" dirty="0">
                <a:solidFill>
                  <a:srgbClr val="6F644F"/>
                </a:solidFill>
              </a:rPr>
              <a:t>ears</a:t>
            </a:r>
            <a:r>
              <a:rPr lang="en-US" sz="2400" dirty="0">
                <a:solidFill>
                  <a:srgbClr val="6F644F"/>
                </a:solidFill>
              </a:rPr>
              <a:t> from the date the return was filed or required to be filed, whichever is later.</a:t>
            </a:r>
          </a:p>
          <a:p>
            <a:pPr lvl="1"/>
            <a:endParaRPr lang="en-US" sz="2400" dirty="0">
              <a:solidFill>
                <a:srgbClr val="6F644F"/>
              </a:solidFill>
            </a:endParaRPr>
          </a:p>
          <a:p>
            <a:pPr lvl="1"/>
            <a:r>
              <a:rPr lang="en-US" sz="2400" dirty="0">
                <a:solidFill>
                  <a:srgbClr val="6F644F"/>
                </a:solidFill>
              </a:rPr>
              <a:t>Make sure future sales are properly treated as business income.  </a:t>
            </a: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Business Income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27554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Sale of Business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461128" y="2072137"/>
            <a:ext cx="8382000" cy="1814063"/>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439515" y="3962400"/>
            <a:ext cx="8398899" cy="1842421"/>
          </a:xfrm>
          <a:prstGeom prst="rect">
            <a:avLst/>
          </a:prstGeom>
        </p:spPr>
      </p:pic>
      <p:sp>
        <p:nvSpPr>
          <p:cNvPr id="12" name="TextBox 11"/>
          <p:cNvSpPr txBox="1"/>
          <p:nvPr/>
        </p:nvSpPr>
        <p:spPr>
          <a:xfrm>
            <a:off x="439515" y="1341989"/>
            <a:ext cx="6248400" cy="461665"/>
          </a:xfrm>
          <a:prstGeom prst="rect">
            <a:avLst/>
          </a:prstGeom>
          <a:noFill/>
        </p:spPr>
        <p:txBody>
          <a:bodyPr wrap="square" rtlCol="0">
            <a:spAutoFit/>
          </a:bodyPr>
          <a:lstStyle/>
          <a:p>
            <a:r>
              <a:rPr lang="en-US" sz="2400" b="1" u="sng" dirty="0"/>
              <a:t>3.8% Net Investment Income Tax</a:t>
            </a:r>
          </a:p>
        </p:txBody>
      </p:sp>
    </p:spTree>
    <p:extLst>
      <p:ext uri="{BB962C8B-B14F-4D97-AF65-F5344CB8AC3E}">
        <p14:creationId xmlns:p14="http://schemas.microsoft.com/office/powerpoint/2010/main" val="336628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800" b="1" dirty="0">
                <a:solidFill>
                  <a:srgbClr val="6F644F"/>
                </a:solidFill>
              </a:rPr>
              <a:t>Be sure to review Form 8960!</a:t>
            </a:r>
          </a:p>
          <a:p>
            <a:endParaRPr lang="en-US" sz="2800" b="1" dirty="0">
              <a:solidFill>
                <a:srgbClr val="6F644F"/>
              </a:solidFill>
            </a:endParaRPr>
          </a:p>
          <a:p>
            <a:endParaRPr lang="en-US" sz="2800" b="1" dirty="0">
              <a:solidFill>
                <a:srgbClr val="6F644F"/>
              </a:solidFill>
            </a:endParaRPr>
          </a:p>
          <a:p>
            <a:endParaRPr lang="en-US" sz="2800" b="1" dirty="0">
              <a:solidFill>
                <a:srgbClr val="6F644F"/>
              </a:solidFill>
            </a:endParaRPr>
          </a:p>
          <a:p>
            <a:endParaRPr lang="en-US" sz="2800" b="1" dirty="0">
              <a:solidFill>
                <a:srgbClr val="6F644F"/>
              </a:solidFill>
            </a:endParaRPr>
          </a:p>
          <a:p>
            <a:endParaRPr lang="en-US" sz="2800" b="1" dirty="0">
              <a:solidFill>
                <a:srgbClr val="6F644F"/>
              </a:solidFill>
            </a:endParaRPr>
          </a:p>
          <a:p>
            <a:endParaRPr lang="en-US" sz="2800" b="1" dirty="0">
              <a:solidFill>
                <a:srgbClr val="6F644F"/>
              </a:solidFill>
            </a:endParaRPr>
          </a:p>
          <a:p>
            <a:endParaRPr lang="en-US" sz="2800" b="1" dirty="0">
              <a:solidFill>
                <a:srgbClr val="6F644F"/>
              </a:solidFill>
            </a:endParaRPr>
          </a:p>
          <a:p>
            <a:r>
              <a:rPr lang="en-US" sz="2800" b="1" dirty="0">
                <a:solidFill>
                  <a:srgbClr val="6F644F"/>
                </a:solidFill>
              </a:rPr>
              <a:t>Ohio BID income as well</a:t>
            </a:r>
            <a:endParaRPr lang="en-US" sz="2400" dirty="0">
              <a:solidFill>
                <a:srgbClr val="6F644F"/>
              </a:solidFill>
            </a:endParaRP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Sale of Business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428920" y="1981200"/>
            <a:ext cx="7902625" cy="1303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412354" y="3615500"/>
            <a:ext cx="7935756"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19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Tax Rates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3" name="Picture 2"/>
          <p:cNvPicPr>
            <a:picLocks noChangeAspect="1"/>
          </p:cNvPicPr>
          <p:nvPr/>
        </p:nvPicPr>
        <p:blipFill>
          <a:blip r:embed="rId4"/>
          <a:stretch>
            <a:fillRect/>
          </a:stretch>
        </p:blipFill>
        <p:spPr>
          <a:xfrm>
            <a:off x="152400" y="1447800"/>
            <a:ext cx="8710180" cy="400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28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Tax Rates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762000" y="1143000"/>
            <a:ext cx="7291387" cy="4737722"/>
          </a:xfrm>
          <a:prstGeom prst="rect">
            <a:avLst/>
          </a:prstGeom>
        </p:spPr>
      </p:pic>
    </p:spTree>
    <p:extLst>
      <p:ext uri="{BB962C8B-B14F-4D97-AF65-F5344CB8AC3E}">
        <p14:creationId xmlns:p14="http://schemas.microsoft.com/office/powerpoint/2010/main" val="334073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CAT Tax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3" name="Picture 2"/>
          <p:cNvPicPr>
            <a:picLocks noChangeAspect="1"/>
          </p:cNvPicPr>
          <p:nvPr/>
        </p:nvPicPr>
        <p:blipFill>
          <a:blip r:embed="rId4"/>
          <a:stretch>
            <a:fillRect/>
          </a:stretch>
        </p:blipFill>
        <p:spPr>
          <a:xfrm>
            <a:off x="1371600" y="1055465"/>
            <a:ext cx="5715000" cy="5116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292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CAT Tax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stretch>
            <a:fillRect/>
          </a:stretch>
        </p:blipFill>
        <p:spPr>
          <a:xfrm>
            <a:off x="990600" y="1143000"/>
            <a:ext cx="719694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878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CAT Tax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3" name="Picture 2"/>
          <p:cNvPicPr>
            <a:picLocks noChangeAspect="1"/>
          </p:cNvPicPr>
          <p:nvPr/>
        </p:nvPicPr>
        <p:blipFill>
          <a:blip r:embed="rId4"/>
          <a:stretch>
            <a:fillRect/>
          </a:stretch>
        </p:blipFill>
        <p:spPr>
          <a:xfrm>
            <a:off x="152400" y="1143000"/>
            <a:ext cx="5334000" cy="2257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1802050" y="3657600"/>
            <a:ext cx="6884750" cy="2241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186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CAT Tax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stretch>
            <a:fillRect/>
          </a:stretch>
        </p:blipFill>
        <p:spPr>
          <a:xfrm>
            <a:off x="435067" y="1981200"/>
            <a:ext cx="82184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81000" y="1255067"/>
            <a:ext cx="3429000" cy="461665"/>
          </a:xfrm>
          <a:prstGeom prst="rect">
            <a:avLst/>
          </a:prstGeom>
          <a:noFill/>
        </p:spPr>
        <p:txBody>
          <a:bodyPr wrap="square" rtlCol="0">
            <a:spAutoFit/>
          </a:bodyPr>
          <a:lstStyle/>
          <a:p>
            <a:r>
              <a:rPr lang="en-US" sz="2400" dirty="0">
                <a:solidFill>
                  <a:srgbClr val="6F644F"/>
                </a:solidFill>
              </a:rPr>
              <a:t>Refund Opportunity??</a:t>
            </a:r>
          </a:p>
        </p:txBody>
      </p:sp>
    </p:spTree>
    <p:extLst>
      <p:ext uri="{BB962C8B-B14F-4D97-AF65-F5344CB8AC3E}">
        <p14:creationId xmlns:p14="http://schemas.microsoft.com/office/powerpoint/2010/main" val="165606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rPr>
              <a:t>This document and information is provided by Ary Roepcke Mulchaey, P.C. and the presenter for general guidance only, and does not constitute the provision of legal advice, accounting services, investment advice, written tax advice, or professional advice of any kind.</a:t>
            </a:r>
          </a:p>
          <a:p>
            <a:endPar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rPr>
              <a:t>The information provided herein should not be used as a substitute for consultation with professional tax, accounting, legal, or other competent advisors.</a:t>
            </a:r>
          </a:p>
          <a:p>
            <a:endPar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rPr>
              <a:t>Before making any decision or taking any action, you should consult with a professional adviser who has been provided with all pertinent facts relevant to your particular situation.</a:t>
            </a:r>
          </a:p>
          <a:p>
            <a:pPr marL="0" indent="0">
              <a:buNone/>
            </a:pPr>
            <a:endPar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rgbClr val="6F644F"/>
                </a:solidFill>
                <a:latin typeface="Open Sans" panose="020B0606030504020204" pitchFamily="34" charset="0"/>
                <a:ea typeface="Open Sans" panose="020B0606030504020204" pitchFamily="34" charset="0"/>
                <a:cs typeface="Open Sans" panose="020B0606030504020204" pitchFamily="34" charset="0"/>
              </a:rPr>
              <a:t>The information is provided “as is” with no assurance or guarantee of completeness, accuracy, or timeliness of the information, and without warranty of any kind, express or implied, including but not limited to warranties of performance, merchantability, and fitness for a particular purpose.</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Disclaimer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402473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CAT Tax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3" name="Picture 2"/>
          <p:cNvPicPr>
            <a:picLocks noChangeAspect="1"/>
          </p:cNvPicPr>
          <p:nvPr/>
        </p:nvPicPr>
        <p:blipFill>
          <a:blip r:embed="rId4"/>
          <a:stretch>
            <a:fillRect/>
          </a:stretch>
        </p:blipFill>
        <p:spPr>
          <a:xfrm>
            <a:off x="914400" y="1295400"/>
            <a:ext cx="7262812" cy="3801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087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CAT Tax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stretch>
            <a:fillRect/>
          </a:stretch>
        </p:blipFill>
        <p:spPr>
          <a:xfrm>
            <a:off x="819222" y="1371600"/>
            <a:ext cx="7505556" cy="3781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172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800" dirty="0">
                <a:solidFill>
                  <a:srgbClr val="6F644F"/>
                </a:solidFill>
              </a:rPr>
              <a:t>House Bill 33 authorizes an income tax deduction for individuals who contribute to homeownership savings accounts, which can be used towards the down payment and closing costs associated with the purchase of a home</a:t>
            </a:r>
            <a:endParaRPr lang="en-US" sz="2400" dirty="0">
              <a:solidFill>
                <a:srgbClr val="6F644F"/>
              </a:solidFill>
            </a:endParaRPr>
          </a:p>
          <a:p>
            <a:pPr marL="457200" lvl="1" indent="0">
              <a:buNone/>
            </a:pPr>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Homeownership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stretch>
            <a:fillRect/>
          </a:stretch>
        </p:blipFill>
        <p:spPr>
          <a:xfrm>
            <a:off x="5181600" y="3657600"/>
            <a:ext cx="3009900" cy="1885950"/>
          </a:xfrm>
          <a:prstGeom prst="rect">
            <a:avLst/>
          </a:prstGeom>
        </p:spPr>
      </p:pic>
    </p:spTree>
    <p:extLst>
      <p:ext uri="{BB962C8B-B14F-4D97-AF65-F5344CB8AC3E}">
        <p14:creationId xmlns:p14="http://schemas.microsoft.com/office/powerpoint/2010/main" val="71246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800" dirty="0">
                <a:solidFill>
                  <a:srgbClr val="6F644F"/>
                </a:solidFill>
              </a:rPr>
              <a:t>The deduction has two components: </a:t>
            </a:r>
          </a:p>
          <a:p>
            <a:pPr lvl="1"/>
            <a:r>
              <a:rPr lang="en-US" sz="2400" dirty="0">
                <a:solidFill>
                  <a:srgbClr val="6F644F"/>
                </a:solidFill>
              </a:rPr>
              <a:t>A deduction for contributions to an account. This deduction is limited to $10,000 per year, per account for joint filers and $5,000 per year, per account for all other filers, with a lifetime maximum per contributor, per account of $25,000. Only the account holder, or the account holder’s parent, spouse, sibling, stepparent, or grandparent are eligible to take this deduction. </a:t>
            </a:r>
          </a:p>
          <a:p>
            <a:pPr lvl="1"/>
            <a:endParaRPr lang="en-US" sz="2400" dirty="0">
              <a:solidFill>
                <a:srgbClr val="6F644F"/>
              </a:solidFill>
            </a:endParaRPr>
          </a:p>
          <a:p>
            <a:pPr lvl="1"/>
            <a:r>
              <a:rPr lang="en-US" sz="2400" dirty="0">
                <a:solidFill>
                  <a:srgbClr val="6F644F"/>
                </a:solidFill>
              </a:rPr>
              <a:t>A deduction for the interest earned on deposits in, and employer contributions to, an account. This deduction is only available to the account holder.</a:t>
            </a:r>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Homeownership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49730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400" dirty="0">
                <a:solidFill>
                  <a:srgbClr val="6F644F"/>
                </a:solidFill>
              </a:rPr>
              <a:t>Under the bill, if an account holder withdraws money from a homeownership savings account, but does not use the money to pay the closing costs on a home that will be the account holder’s primary residence, that individual is required to pay income tax on the amount withdrawn. The amount is added back to the account holder’s taxable income, even if the amount was originally contributed by someone else. </a:t>
            </a:r>
          </a:p>
          <a:p>
            <a:endParaRPr lang="en-US" sz="2400" dirty="0">
              <a:solidFill>
                <a:srgbClr val="6F644F"/>
              </a:solidFill>
            </a:endParaRPr>
          </a:p>
          <a:p>
            <a:r>
              <a:rPr lang="en-US" sz="2400" dirty="0">
                <a:solidFill>
                  <a:srgbClr val="6F644F"/>
                </a:solidFill>
              </a:rPr>
              <a:t>The tax deduction is available for taxable year </a:t>
            </a:r>
            <a:r>
              <a:rPr lang="en-US" sz="2400" b="1" u="sng" dirty="0">
                <a:solidFill>
                  <a:srgbClr val="6F644F"/>
                </a:solidFill>
              </a:rPr>
              <a:t>2024</a:t>
            </a:r>
            <a:r>
              <a:rPr lang="en-US" sz="2400" dirty="0">
                <a:solidFill>
                  <a:srgbClr val="6F644F"/>
                </a:solidFill>
              </a:rPr>
              <a:t> and thereafter.</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Homeownership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341702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400" dirty="0">
                <a:solidFill>
                  <a:srgbClr val="6F644F"/>
                </a:solidFill>
              </a:rPr>
              <a:t>House Bill 33 allows donations to scholarship granting organizations (SGOs) made before the federal income tax return filing deadline (generally April 15) to be the basis of a tax credit claim against the income tax for the preceding taxable year. </a:t>
            </a:r>
          </a:p>
          <a:p>
            <a:endParaRPr lang="en-US" sz="2400" dirty="0">
              <a:solidFill>
                <a:srgbClr val="6F644F"/>
              </a:solidFill>
            </a:endParaRPr>
          </a:p>
          <a:p>
            <a:r>
              <a:rPr lang="en-US" sz="2400" dirty="0">
                <a:solidFill>
                  <a:srgbClr val="6F644F"/>
                </a:solidFill>
              </a:rPr>
              <a:t>Under prior law, such donations may be the basis for an income tax credit claim, but only for the taxable year in which the donations are made. The bill does not change other aspects of the credit, such as a $1,500 cap for spouses filing jointly, and a $750 cap for single filers.</a:t>
            </a:r>
          </a:p>
          <a:p>
            <a:endParaRPr lang="en-US" sz="2400"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Scholarship Credit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77066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400" dirty="0">
                <a:solidFill>
                  <a:srgbClr val="6F644F"/>
                </a:solidFill>
              </a:rPr>
              <a:t>House Bill 33 allows businesses with employees who work remotely to use a modified version of this apportionment formula. Instead of apportioning the payroll earned, sales made, or property used by a remote employee to that employee’s remote work location, the employer may instead apportion those amounts to a designated “</a:t>
            </a:r>
            <a:r>
              <a:rPr lang="en-US" sz="2400" b="1" u="sng" dirty="0">
                <a:solidFill>
                  <a:srgbClr val="6F644F"/>
                </a:solidFill>
              </a:rPr>
              <a:t>reporting location</a:t>
            </a:r>
            <a:r>
              <a:rPr lang="en-US" sz="2400" dirty="0">
                <a:solidFill>
                  <a:srgbClr val="6F644F"/>
                </a:solidFill>
              </a:rPr>
              <a:t>.” </a:t>
            </a:r>
          </a:p>
          <a:p>
            <a:endParaRPr lang="en-US" sz="2400" dirty="0">
              <a:solidFill>
                <a:srgbClr val="6F644F"/>
              </a:solidFill>
            </a:endParaRPr>
          </a:p>
          <a:p>
            <a:r>
              <a:rPr lang="en-US" sz="2400" dirty="0">
                <a:solidFill>
                  <a:srgbClr val="6F644F"/>
                </a:solidFill>
              </a:rPr>
              <a:t>This alternative is available both to businesses that file returns with municipal tax administrators and businesses that elect to file a single return covering all municipal corporations with the Tax Commissioner.</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Apportionment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13373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400" dirty="0">
                <a:solidFill>
                  <a:srgbClr val="6F644F"/>
                </a:solidFill>
              </a:rPr>
              <a:t>To use the bill’s modified apportionment formula, the business must assign a remote employee to a designated reporting location, which is any location owned or controlled by the employer or, in some circumstances, by a customer of the employer. </a:t>
            </a:r>
          </a:p>
          <a:p>
            <a:r>
              <a:rPr lang="en-US" sz="2400" dirty="0">
                <a:solidFill>
                  <a:srgbClr val="6F644F"/>
                </a:solidFill>
              </a:rPr>
              <a:t>An employee’s designated reporting location will be (a) the location at which the employee works on a regular or periodic basis, (b) if no such location exists, the location at which the employee’s supervisor works on a regular or periodic basis, or (c) if neither such locations exist, any reporting location designated by the employer, provided that the designation is made in good faith and is reflected in the employer’s business records. </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Apportionment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04016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400" dirty="0">
                <a:solidFill>
                  <a:srgbClr val="6F644F"/>
                </a:solidFill>
              </a:rPr>
              <a:t>A business can change a remote employee’s designated reporting location at any time. If the business is a pass-through entity, e.g., a partnership or LLC, it can also designate a reporting location for any of its equity owners who work remotely. </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Apportionment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2819401" y="2831756"/>
            <a:ext cx="4924424" cy="3216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265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400" dirty="0">
                <a:solidFill>
                  <a:srgbClr val="6F644F"/>
                </a:solidFill>
              </a:rPr>
              <a:t>House Bill 33 exempts stock option and nonqualified deferred compensation income from any municipality’s income tax. Under previous law, those types of income are exempt only if a municipality exempted such income in an ordinance adopted before 2016. </a:t>
            </a:r>
          </a:p>
          <a:p>
            <a:r>
              <a:rPr lang="en-US" sz="2400" dirty="0">
                <a:solidFill>
                  <a:srgbClr val="6F644F"/>
                </a:solidFill>
              </a:rPr>
              <a:t>The bill’s changes apply to taxable years beginning on or after </a:t>
            </a:r>
            <a:r>
              <a:rPr lang="en-US" sz="2400" b="1" u="sng" dirty="0">
                <a:solidFill>
                  <a:srgbClr val="6F644F"/>
                </a:solidFill>
              </a:rPr>
              <a:t>January 1, 2024</a:t>
            </a:r>
          </a:p>
          <a:p>
            <a:endParaRPr lang="en-US" sz="2400" dirty="0">
              <a:solidFill>
                <a:srgbClr val="6F644F"/>
              </a:solidFill>
            </a:endParaRPr>
          </a:p>
          <a:p>
            <a:endParaRPr lang="en-US" sz="2400"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Stock Options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8" name="Picture 7"/>
          <p:cNvPicPr>
            <a:picLocks noChangeAspect="1"/>
          </p:cNvPicPr>
          <p:nvPr/>
        </p:nvPicPr>
        <p:blipFill>
          <a:blip r:embed="rId4"/>
          <a:stretch>
            <a:fillRect/>
          </a:stretch>
        </p:blipFill>
        <p:spPr>
          <a:xfrm>
            <a:off x="598133" y="4182072"/>
            <a:ext cx="8088667" cy="1753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18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1778967"/>
          </a:xfrm>
        </p:spPr>
        <p:txBody>
          <a:bodyPr>
            <a:noAutofit/>
          </a:bodyPr>
          <a:lstStyle/>
          <a:p>
            <a:r>
              <a:rPr lang="en-US" sz="2800" dirty="0">
                <a:solidFill>
                  <a:srgbClr val="6F644F"/>
                </a:solidFill>
              </a:rPr>
              <a:t>Federal state and local tax (SALT) cap is $10,000</a:t>
            </a:r>
          </a:p>
          <a:p>
            <a:endParaRPr lang="en-US" sz="2800" b="1" dirty="0">
              <a:solidFill>
                <a:srgbClr val="6F644F"/>
              </a:solidFill>
            </a:endParaRPr>
          </a:p>
          <a:p>
            <a:r>
              <a:rPr lang="en-US" sz="2400" dirty="0">
                <a:solidFill>
                  <a:srgbClr val="6F644F"/>
                </a:solidFill>
              </a:rPr>
              <a:t>Many states now have a workaround for individual business owners to workaround the cap deduction of $10,000.</a:t>
            </a: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SALT Workaround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8" name="Picture 7"/>
          <p:cNvPicPr>
            <a:picLocks noChangeAspect="1"/>
          </p:cNvPicPr>
          <p:nvPr/>
        </p:nvPicPr>
        <p:blipFill>
          <a:blip r:embed="rId4"/>
          <a:stretch>
            <a:fillRect/>
          </a:stretch>
        </p:blipFill>
        <p:spPr>
          <a:xfrm>
            <a:off x="1752600" y="3048000"/>
            <a:ext cx="4943475"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819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Marginal rate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8" name="Picture 7"/>
          <p:cNvPicPr>
            <a:picLocks noChangeAspect="1"/>
          </p:cNvPicPr>
          <p:nvPr/>
        </p:nvPicPr>
        <p:blipFill rotWithShape="1">
          <a:blip r:embed="rId4"/>
          <a:srcRect b="18186"/>
          <a:stretch/>
        </p:blipFill>
        <p:spPr>
          <a:xfrm>
            <a:off x="1447800" y="1125536"/>
            <a:ext cx="5751013" cy="187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1447800" y="3161759"/>
            <a:ext cx="5819775" cy="2953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744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219200" y="1113141"/>
            <a:ext cx="6000750" cy="481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Marginal rate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63349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Marginal rate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152400" y="990599"/>
            <a:ext cx="6608408" cy="2493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3505200" y="3606236"/>
            <a:ext cx="4933950" cy="2589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758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Marginal rate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1295400" y="1295400"/>
            <a:ext cx="6124575" cy="4781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230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Marginal rate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3" name="Picture 2"/>
          <p:cNvPicPr>
            <a:picLocks noChangeAspect="1"/>
          </p:cNvPicPr>
          <p:nvPr/>
        </p:nvPicPr>
        <p:blipFill>
          <a:blip r:embed="rId4"/>
          <a:stretch>
            <a:fillRect/>
          </a:stretch>
        </p:blipFill>
        <p:spPr>
          <a:xfrm>
            <a:off x="1447800" y="1143000"/>
            <a:ext cx="6086293"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116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pPr marL="0" indent="0">
              <a:buNone/>
            </a:pPr>
            <a:r>
              <a:rPr lang="en-US" sz="2400" b="1" dirty="0">
                <a:solidFill>
                  <a:srgbClr val="6F644F"/>
                </a:solidFill>
              </a:rPr>
              <a:t>Reminder to check tax return to make sure it is reported properly!</a:t>
            </a:r>
          </a:p>
          <a:p>
            <a:pPr marL="0" indent="0">
              <a:buNone/>
            </a:pPr>
            <a:endParaRPr lang="en-US" sz="2400" b="1" dirty="0">
              <a:solidFill>
                <a:srgbClr val="6F644F"/>
              </a:solidFill>
            </a:endParaRPr>
          </a:p>
          <a:p>
            <a:pPr marL="0" indent="0">
              <a:buNone/>
            </a:pPr>
            <a:endParaRPr lang="en-US" sz="2400"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Backdoor Roth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stretch>
            <a:fillRect/>
          </a:stretch>
        </p:blipFill>
        <p:spPr>
          <a:xfrm>
            <a:off x="547202" y="2590800"/>
            <a:ext cx="759239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612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Back-Door Roth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3" name="Picture 2"/>
          <p:cNvPicPr>
            <a:picLocks noChangeAspect="1"/>
          </p:cNvPicPr>
          <p:nvPr/>
        </p:nvPicPr>
        <p:blipFill>
          <a:blip r:embed="rId4"/>
          <a:stretch>
            <a:fillRect/>
          </a:stretch>
        </p:blipFill>
        <p:spPr>
          <a:xfrm>
            <a:off x="457200" y="1143000"/>
            <a:ext cx="8001000" cy="4958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6026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838200" y="1295400"/>
            <a:ext cx="7067550" cy="443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Backdoor Roth</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3167034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Back-Door Roth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800100" y="1219200"/>
            <a:ext cx="7010400" cy="118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a:srcRect t="17910"/>
          <a:stretch/>
        </p:blipFill>
        <p:spPr>
          <a:xfrm>
            <a:off x="776287" y="2514600"/>
            <a:ext cx="7058025" cy="2134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stretch>
            <a:fillRect/>
          </a:stretch>
        </p:blipFill>
        <p:spPr>
          <a:xfrm>
            <a:off x="752475" y="4763517"/>
            <a:ext cx="7058025"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374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Back-Door Roth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1219200" y="1113141"/>
            <a:ext cx="6024562" cy="4917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038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r>
              <a:rPr lang="en-US" sz="2800" b="1" dirty="0">
                <a:solidFill>
                  <a:srgbClr val="6F644F"/>
                </a:solidFill>
              </a:rPr>
              <a:t>Example</a:t>
            </a:r>
          </a:p>
          <a:p>
            <a:pPr lvl="1"/>
            <a:r>
              <a:rPr lang="en-US" dirty="0">
                <a:solidFill>
                  <a:srgbClr val="6F644F"/>
                </a:solidFill>
              </a:rPr>
              <a:t>Assume $1,000,000 of business income in 2023.</a:t>
            </a:r>
          </a:p>
          <a:p>
            <a:pPr lvl="1"/>
            <a:endParaRPr lang="en-US" dirty="0">
              <a:solidFill>
                <a:srgbClr val="6F644F"/>
              </a:solidFill>
            </a:endParaRPr>
          </a:p>
          <a:p>
            <a:pPr lvl="1"/>
            <a:r>
              <a:rPr lang="en-US" dirty="0">
                <a:solidFill>
                  <a:srgbClr val="6F644F"/>
                </a:solidFill>
              </a:rPr>
              <a:t>$30,000 tax would be paid by entity, which would reduce Federal adjusted gross income since the tax would be a business deduction that reduces  K-1 income.</a:t>
            </a:r>
          </a:p>
          <a:p>
            <a:pPr lvl="1"/>
            <a:endParaRPr lang="en-US" dirty="0">
              <a:solidFill>
                <a:srgbClr val="6F644F"/>
              </a:solidFill>
            </a:endParaRPr>
          </a:p>
          <a:p>
            <a:pPr lvl="1"/>
            <a:r>
              <a:rPr lang="en-US" dirty="0">
                <a:solidFill>
                  <a:srgbClr val="6F644F"/>
                </a:solidFill>
              </a:rPr>
              <a:t>The $30,000 of income would be added back when calculating Ohio business income.</a:t>
            </a:r>
          </a:p>
          <a:p>
            <a:pPr lvl="1"/>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SALT Workaround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3909716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10 Year Rule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
        <p:nvSpPr>
          <p:cNvPr id="7" name="Content Placeholder 2"/>
          <p:cNvSpPr>
            <a:spLocks noGrp="1"/>
          </p:cNvSpPr>
          <p:nvPr>
            <p:ph idx="1"/>
          </p:nvPr>
        </p:nvSpPr>
        <p:spPr>
          <a:xfrm>
            <a:off x="457200" y="1020458"/>
            <a:ext cx="8229600" cy="4906963"/>
          </a:xfrm>
        </p:spPr>
        <p:txBody>
          <a:bodyPr>
            <a:normAutofit/>
          </a:bodyPr>
          <a:lstStyle/>
          <a:p>
            <a:endParaRPr lang="en-US" sz="1400" dirty="0">
              <a:solidFill>
                <a:srgbClr val="6F644F"/>
              </a:solidFill>
            </a:endParaRPr>
          </a:p>
          <a:p>
            <a:endParaRPr lang="en-US" sz="1400" dirty="0">
              <a:solidFill>
                <a:srgbClr val="6F644F"/>
              </a:solidFill>
            </a:endParaRPr>
          </a:p>
        </p:txBody>
      </p:sp>
      <p:pic>
        <p:nvPicPr>
          <p:cNvPr id="2050" name="Picture 2" descr="IRA Beneficiaries After The Secure 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6169025" cy="451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20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a:bodyPr>
          <a:lstStyle/>
          <a:p>
            <a:r>
              <a:rPr lang="en-US" dirty="0">
                <a:solidFill>
                  <a:srgbClr val="6F644F"/>
                </a:solidFill>
              </a:rPr>
              <a:t>Notice 2023-54 extended relief even further </a:t>
            </a:r>
          </a:p>
          <a:p>
            <a:pPr lvl="1"/>
            <a:r>
              <a:rPr lang="en-US" dirty="0">
                <a:solidFill>
                  <a:srgbClr val="6F644F"/>
                </a:solidFill>
              </a:rPr>
              <a:t>The new Notice added another year of relief by waiving 2023 RMDs for NEDBs of IRA owners who died in 2020 or 2021 after the required beginning date. </a:t>
            </a:r>
          </a:p>
          <a:p>
            <a:pPr lvl="1"/>
            <a:endParaRPr lang="en-US" dirty="0">
              <a:solidFill>
                <a:srgbClr val="6F644F"/>
              </a:solidFill>
            </a:endParaRPr>
          </a:p>
          <a:p>
            <a:pPr lvl="1"/>
            <a:r>
              <a:rPr lang="en-US" dirty="0">
                <a:solidFill>
                  <a:srgbClr val="6F644F"/>
                </a:solidFill>
              </a:rPr>
              <a:t>It also excused 2023 RMDs for NEDBs of owners who died in 2022 after the required beginning date.</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10 Year Rule - Update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3341919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Secure Act 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62368416"/>
              </p:ext>
            </p:extLst>
          </p:nvPr>
        </p:nvGraphicFramePr>
        <p:xfrm>
          <a:off x="228600" y="1143001"/>
          <a:ext cx="8610600" cy="5257800"/>
        </p:xfrm>
        <a:graphic>
          <a:graphicData uri="http://schemas.openxmlformats.org/drawingml/2006/table">
            <a:tbl>
              <a:tblPr firstRow="1" bandRow="1">
                <a:tableStyleId>{F5AB1C69-6EDB-4FF4-983F-18BD219EF322}</a:tableStyleId>
              </a:tblPr>
              <a:tblGrid>
                <a:gridCol w="4305300">
                  <a:extLst>
                    <a:ext uri="{9D8B030D-6E8A-4147-A177-3AD203B41FA5}">
                      <a16:colId xmlns:a16="http://schemas.microsoft.com/office/drawing/2014/main" val="1370546043"/>
                    </a:ext>
                  </a:extLst>
                </a:gridCol>
                <a:gridCol w="4305300">
                  <a:extLst>
                    <a:ext uri="{9D8B030D-6E8A-4147-A177-3AD203B41FA5}">
                      <a16:colId xmlns:a16="http://schemas.microsoft.com/office/drawing/2014/main" val="3311455175"/>
                    </a:ext>
                  </a:extLst>
                </a:gridCol>
              </a:tblGrid>
              <a:tr h="439829">
                <a:tc>
                  <a:txBody>
                    <a:bodyPr/>
                    <a:lstStyle/>
                    <a:p>
                      <a:r>
                        <a:rPr lang="en-US" dirty="0"/>
                        <a:t>Secure Act Changes</a:t>
                      </a:r>
                    </a:p>
                  </a:txBody>
                  <a:tcPr/>
                </a:tc>
                <a:tc>
                  <a:txBody>
                    <a:bodyPr/>
                    <a:lstStyle/>
                    <a:p>
                      <a:r>
                        <a:rPr lang="en-US" dirty="0"/>
                        <a:t>Secure Act 2.0 Changes</a:t>
                      </a:r>
                    </a:p>
                  </a:txBody>
                  <a:tcPr/>
                </a:tc>
                <a:extLst>
                  <a:ext uri="{0D108BD9-81ED-4DB2-BD59-A6C34878D82A}">
                    <a16:rowId xmlns:a16="http://schemas.microsoft.com/office/drawing/2014/main" val="324694111"/>
                  </a:ext>
                </a:extLst>
              </a:tr>
              <a:tr h="4817971">
                <a:tc>
                  <a:txBody>
                    <a:bodyPr/>
                    <a:lstStyle/>
                    <a:p>
                      <a:pPr marL="285750" indent="-285750">
                        <a:buFont typeface="Arial" panose="020B0604020202020204" pitchFamily="34" charset="0"/>
                        <a:buChar char="•"/>
                      </a:pPr>
                      <a:r>
                        <a:rPr lang="en-US" dirty="0"/>
                        <a:t>Delayed Required Beginning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Part-Time Worker Participation Opportunities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Small Business Retirement Plan Credits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Repeal of IRA Contribution Age Limit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IRA Beneficiary Withdrawal Period Changes</a:t>
                      </a:r>
                    </a:p>
                  </a:txBody>
                  <a:tcPr/>
                </a:tc>
                <a:tc>
                  <a:txBody>
                    <a:bodyPr/>
                    <a:lstStyle/>
                    <a:p>
                      <a:pPr marL="285750" indent="-285750">
                        <a:buFont typeface="Arial" panose="020B0604020202020204" pitchFamily="34" charset="0"/>
                        <a:buChar char="•"/>
                      </a:pPr>
                      <a:r>
                        <a:rPr lang="en-US" dirty="0"/>
                        <a:t>Delayed (again) Required Beginning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 Part-Time Worker Participation Opportunities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Expanded Catch Up Contributions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Mandatory Automatic Enrollment &amp; Escalation Terms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Roth Matching Opportunities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 Loan Matching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Lost &amp; Found Retirement Account Database </a:t>
                      </a:r>
                    </a:p>
                  </a:txBody>
                  <a:tcPr/>
                </a:tc>
                <a:extLst>
                  <a:ext uri="{0D108BD9-81ED-4DB2-BD59-A6C34878D82A}">
                    <a16:rowId xmlns:a16="http://schemas.microsoft.com/office/drawing/2014/main" val="1421463708"/>
                  </a:ext>
                </a:extLst>
              </a:tr>
            </a:tbl>
          </a:graphicData>
        </a:graphic>
      </p:graphicFrame>
    </p:spTree>
    <p:extLst>
      <p:ext uri="{BB962C8B-B14F-4D97-AF65-F5344CB8AC3E}">
        <p14:creationId xmlns:p14="http://schemas.microsoft.com/office/powerpoint/2010/main" val="1620515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a:bodyPr>
          <a:lstStyle/>
          <a:p>
            <a:r>
              <a:rPr lang="en-US" dirty="0">
                <a:solidFill>
                  <a:srgbClr val="6F644F"/>
                </a:solidFill>
              </a:rPr>
              <a:t>SECURE Act 2.0 Replaces Age 72 with Ages 73-75 Based on Timeline: </a:t>
            </a:r>
          </a:p>
          <a:p>
            <a:endParaRPr lang="en-US" dirty="0">
              <a:solidFill>
                <a:srgbClr val="6F644F"/>
              </a:solidFill>
            </a:endParaRPr>
          </a:p>
          <a:p>
            <a:pPr lvl="1"/>
            <a:r>
              <a:rPr lang="en-US" dirty="0">
                <a:solidFill>
                  <a:srgbClr val="6F644F"/>
                </a:solidFill>
              </a:rPr>
              <a:t>Age 73 starting in 2023</a:t>
            </a:r>
          </a:p>
          <a:p>
            <a:pPr lvl="1"/>
            <a:r>
              <a:rPr lang="en-US" dirty="0">
                <a:solidFill>
                  <a:srgbClr val="6F644F"/>
                </a:solidFill>
              </a:rPr>
              <a:t>Age 74 starting in 2030</a:t>
            </a:r>
          </a:p>
          <a:p>
            <a:pPr lvl="1"/>
            <a:r>
              <a:rPr lang="en-US" dirty="0">
                <a:solidFill>
                  <a:srgbClr val="6F644F"/>
                </a:solidFill>
              </a:rPr>
              <a:t>Age 75 starting in 2033 </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RMD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476671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RMD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577416" y="1447800"/>
            <a:ext cx="8121221" cy="4238881"/>
          </a:xfrm>
          <a:prstGeom prst="rect">
            <a:avLst/>
          </a:prstGeom>
        </p:spPr>
      </p:pic>
    </p:spTree>
    <p:extLst>
      <p:ext uri="{BB962C8B-B14F-4D97-AF65-F5344CB8AC3E}">
        <p14:creationId xmlns:p14="http://schemas.microsoft.com/office/powerpoint/2010/main" val="1243963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a:bodyPr>
          <a:lstStyle/>
          <a:p>
            <a:r>
              <a:rPr lang="en-US" dirty="0">
                <a:solidFill>
                  <a:srgbClr val="6F644F"/>
                </a:solidFill>
              </a:rPr>
              <a:t>IRC 4974(a) imposes a penalty if employee (or any beneficiary) withdraws less than the RMD</a:t>
            </a:r>
          </a:p>
          <a:p>
            <a:endParaRPr lang="en-US" dirty="0">
              <a:solidFill>
                <a:srgbClr val="6F644F"/>
              </a:solidFill>
            </a:endParaRPr>
          </a:p>
          <a:p>
            <a:pPr lvl="1"/>
            <a:r>
              <a:rPr lang="en-US" dirty="0">
                <a:solidFill>
                  <a:srgbClr val="6F644F"/>
                </a:solidFill>
              </a:rPr>
              <a:t>Penalty = 50% of amount that was not withdraw but should have been withdrawn.</a:t>
            </a:r>
          </a:p>
          <a:p>
            <a:pPr marL="457200" lvl="1" indent="0">
              <a:buNone/>
            </a:pPr>
            <a:endParaRPr lang="en-US" dirty="0">
              <a:solidFill>
                <a:srgbClr val="6F644F"/>
              </a:solidFill>
            </a:endParaRPr>
          </a:p>
          <a:p>
            <a:pPr lvl="1"/>
            <a:r>
              <a:rPr lang="en-US" dirty="0">
                <a:solidFill>
                  <a:srgbClr val="6F644F"/>
                </a:solidFill>
              </a:rPr>
              <a:t>Secure Act 2.0 reduces the penalty under 4974(a) to 25%.</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RMD Penalty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533168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7500" lnSpcReduction="20000"/>
          </a:bodyPr>
          <a:lstStyle/>
          <a:p>
            <a:r>
              <a:rPr lang="en-US" dirty="0">
                <a:solidFill>
                  <a:srgbClr val="6F644F"/>
                </a:solidFill>
              </a:rPr>
              <a:t>New IRC 4974(e) added to allow further penalty reduction to 10% if taxpayer withdraws the previously un-withdrawn amounts during a “correction window” and pays tax on those amounts.</a:t>
            </a:r>
          </a:p>
          <a:p>
            <a:endParaRPr lang="en-US" dirty="0">
              <a:solidFill>
                <a:srgbClr val="6F644F"/>
              </a:solidFill>
            </a:endParaRPr>
          </a:p>
          <a:p>
            <a:r>
              <a:rPr lang="en-US" dirty="0">
                <a:solidFill>
                  <a:srgbClr val="6F644F"/>
                </a:solidFill>
              </a:rPr>
              <a:t>Correction Window ends on the earlier of: </a:t>
            </a:r>
          </a:p>
          <a:p>
            <a:pPr marL="971550" lvl="1" indent="-514350">
              <a:buFont typeface="+mj-lt"/>
              <a:buAutoNum type="arabicPeriod"/>
            </a:pPr>
            <a:r>
              <a:rPr lang="en-US" dirty="0">
                <a:solidFill>
                  <a:srgbClr val="6F644F"/>
                </a:solidFill>
              </a:rPr>
              <a:t>Date a notice of deficiency is mailed relating to the 4974(a) penalty</a:t>
            </a:r>
          </a:p>
          <a:p>
            <a:pPr marL="971550" lvl="1" indent="-514350">
              <a:buFont typeface="+mj-lt"/>
              <a:buAutoNum type="arabicPeriod"/>
            </a:pPr>
            <a:r>
              <a:rPr lang="en-US" dirty="0">
                <a:solidFill>
                  <a:srgbClr val="6F644F"/>
                </a:solidFill>
              </a:rPr>
              <a:t>Date Taxpayer addresses the 4974(a) penalty, or </a:t>
            </a:r>
          </a:p>
          <a:p>
            <a:pPr marL="971550" lvl="1" indent="-514350">
              <a:buFont typeface="+mj-lt"/>
              <a:buAutoNum type="arabicPeriod"/>
            </a:pPr>
            <a:r>
              <a:rPr lang="en-US" dirty="0">
                <a:solidFill>
                  <a:srgbClr val="6F644F"/>
                </a:solidFill>
              </a:rPr>
              <a:t>The last day of the 2nd year after the penalty is imposed</a:t>
            </a:r>
          </a:p>
          <a:p>
            <a:pPr marL="457200" lvl="1" indent="0">
              <a:buNone/>
            </a:pPr>
            <a:endParaRPr lang="en-US" dirty="0">
              <a:solidFill>
                <a:srgbClr val="6F644F"/>
              </a:solidFill>
            </a:endParaRPr>
          </a:p>
          <a:p>
            <a:pPr marL="457200" lvl="1" indent="0">
              <a:buNone/>
            </a:pPr>
            <a:r>
              <a:rPr lang="en-US" dirty="0">
                <a:solidFill>
                  <a:srgbClr val="6F644F"/>
                </a:solidFill>
              </a:rPr>
              <a:t>If not corrected within the Correction Window, then 10% reduced penalty is no longer available.  Intended to incentivize taxpayers to address unwithdrawn RMDs instead of ignoring or waiting out the statute of limitations.</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RMD Penalty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890878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lnSpcReduction="10000"/>
          </a:bodyPr>
          <a:lstStyle/>
          <a:p>
            <a:r>
              <a:rPr lang="en-US" dirty="0">
                <a:solidFill>
                  <a:srgbClr val="6F644F"/>
                </a:solidFill>
              </a:rPr>
              <a:t>Currently, IRS permits taxpayers to request waiver of penalty for reasonable cause.</a:t>
            </a:r>
          </a:p>
          <a:p>
            <a:endParaRPr lang="en-US" dirty="0">
              <a:solidFill>
                <a:srgbClr val="6F644F"/>
              </a:solidFill>
            </a:endParaRPr>
          </a:p>
          <a:p>
            <a:r>
              <a:rPr lang="en-US" dirty="0">
                <a:solidFill>
                  <a:srgbClr val="6F644F"/>
                </a:solidFill>
              </a:rPr>
              <a:t>Taxpayer attaches statement explaining the circumstances surrounding the missed withdrawal and explains how they are correcting it. </a:t>
            </a:r>
          </a:p>
          <a:p>
            <a:endParaRPr lang="en-US" dirty="0">
              <a:solidFill>
                <a:srgbClr val="6F644F"/>
              </a:solidFill>
            </a:endParaRPr>
          </a:p>
          <a:p>
            <a:r>
              <a:rPr lang="en-US" dirty="0">
                <a:solidFill>
                  <a:srgbClr val="6F644F"/>
                </a:solidFill>
              </a:rPr>
              <a:t>Will Secure Act 2.0 reduced penalty impact IRS’ voluntary penalty waiver process? </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RMD Penalty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467745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85000" lnSpcReduction="20000"/>
          </a:bodyPr>
          <a:lstStyle/>
          <a:p>
            <a:r>
              <a:rPr lang="en-US" b="1" u="sng" dirty="0">
                <a:solidFill>
                  <a:srgbClr val="6F644F"/>
                </a:solidFill>
              </a:rPr>
              <a:t>Originally effective January 1, 2024</a:t>
            </a:r>
            <a:r>
              <a:rPr lang="en-US" dirty="0">
                <a:solidFill>
                  <a:srgbClr val="6F644F"/>
                </a:solidFill>
              </a:rPr>
              <a:t>, catch-up contributions to employer sponsored plans (i.e. 401k, 403b, 457b plans) must be made to a ROTH account if taxpayer earns more than $145,000 </a:t>
            </a:r>
            <a:r>
              <a:rPr lang="en-US" b="1" u="sng" dirty="0">
                <a:solidFill>
                  <a:srgbClr val="6EB43F"/>
                </a:solidFill>
              </a:rPr>
              <a:t>Delayed to 2026</a:t>
            </a:r>
          </a:p>
          <a:p>
            <a:endParaRPr lang="en-US" dirty="0">
              <a:solidFill>
                <a:srgbClr val="6F644F"/>
              </a:solidFill>
            </a:endParaRPr>
          </a:p>
          <a:p>
            <a:r>
              <a:rPr lang="en-US" dirty="0">
                <a:solidFill>
                  <a:srgbClr val="6F644F"/>
                </a:solidFill>
              </a:rPr>
              <a:t>401(k) Limits Example: </a:t>
            </a:r>
          </a:p>
          <a:p>
            <a:pPr lvl="1"/>
            <a:r>
              <a:rPr lang="en-US" dirty="0">
                <a:solidFill>
                  <a:srgbClr val="6F644F"/>
                </a:solidFill>
              </a:rPr>
              <a:t>Under Age 50 = $22,500 (all pre-tax)</a:t>
            </a:r>
          </a:p>
          <a:p>
            <a:pPr lvl="1"/>
            <a:r>
              <a:rPr lang="en-US" dirty="0">
                <a:solidFill>
                  <a:srgbClr val="6F644F"/>
                </a:solidFill>
              </a:rPr>
              <a:t>Over Age 50 </a:t>
            </a:r>
          </a:p>
          <a:p>
            <a:pPr lvl="2"/>
            <a:r>
              <a:rPr lang="en-US" dirty="0">
                <a:solidFill>
                  <a:srgbClr val="6F644F"/>
                </a:solidFill>
              </a:rPr>
              <a:t>$22,500 (pre-tax)</a:t>
            </a:r>
          </a:p>
          <a:p>
            <a:pPr lvl="2"/>
            <a:r>
              <a:rPr lang="en-US" dirty="0">
                <a:solidFill>
                  <a:srgbClr val="6F644F"/>
                </a:solidFill>
              </a:rPr>
              <a:t>$7,500 (post-tax ROTH)</a:t>
            </a:r>
          </a:p>
          <a:p>
            <a:pPr lvl="1"/>
            <a:r>
              <a:rPr lang="en-US" dirty="0">
                <a:solidFill>
                  <a:srgbClr val="6F644F"/>
                </a:solidFill>
              </a:rPr>
              <a:t>Ages 62-64 </a:t>
            </a:r>
          </a:p>
          <a:p>
            <a:pPr lvl="2"/>
            <a:r>
              <a:rPr lang="en-US" dirty="0">
                <a:solidFill>
                  <a:srgbClr val="6F644F"/>
                </a:solidFill>
              </a:rPr>
              <a:t>$22,500 (pre-tax)</a:t>
            </a:r>
          </a:p>
          <a:p>
            <a:pPr lvl="2"/>
            <a:r>
              <a:rPr lang="en-US" dirty="0">
                <a:solidFill>
                  <a:srgbClr val="6F644F"/>
                </a:solidFill>
              </a:rPr>
              <a:t>$10,000 (post-tax ROTH)</a:t>
            </a:r>
          </a:p>
          <a:p>
            <a:pPr marL="914400" lvl="2" indent="0">
              <a:buNone/>
            </a:pPr>
            <a:endParaRPr lang="en-US" dirty="0">
              <a:solidFill>
                <a:srgbClr val="6F644F"/>
              </a:solidFill>
            </a:endParaRPr>
          </a:p>
          <a:p>
            <a:pPr marL="914400" lvl="2" indent="0">
              <a:buNone/>
            </a:pPr>
            <a:endParaRPr lang="en-US" dirty="0">
              <a:solidFill>
                <a:srgbClr val="6F644F"/>
              </a:solidFill>
            </a:endParaRPr>
          </a:p>
          <a:p>
            <a:pPr marL="914400" lvl="2" indent="0">
              <a:buNone/>
            </a:pPr>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Roth Catch-up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411613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0000" lnSpcReduction="20000"/>
          </a:bodyPr>
          <a:lstStyle/>
          <a:p>
            <a:r>
              <a:rPr lang="en-US" dirty="0">
                <a:solidFill>
                  <a:srgbClr val="6F644F"/>
                </a:solidFill>
              </a:rPr>
              <a:t>IRC 72(t) allows taxpayers to withdraw retirement funds before age 59 ½ without paying the 10% penalty for a multitude of reasons (medical expenses, college, first-time homebuyer, disability </a:t>
            </a:r>
            <a:r>
              <a:rPr lang="en-US" dirty="0" err="1">
                <a:solidFill>
                  <a:srgbClr val="6F644F"/>
                </a:solidFill>
              </a:rPr>
              <a:t>etc</a:t>
            </a:r>
            <a:r>
              <a:rPr lang="en-US" dirty="0">
                <a:solidFill>
                  <a:srgbClr val="6F644F"/>
                </a:solidFill>
              </a:rPr>
              <a:t>). </a:t>
            </a:r>
          </a:p>
          <a:p>
            <a:endParaRPr lang="en-US" dirty="0">
              <a:solidFill>
                <a:srgbClr val="6F644F"/>
              </a:solidFill>
            </a:endParaRPr>
          </a:p>
          <a:p>
            <a:r>
              <a:rPr lang="en-US" dirty="0">
                <a:solidFill>
                  <a:srgbClr val="6F644F"/>
                </a:solidFill>
              </a:rPr>
              <a:t>Secure Act 2.0 adds to this list of exceptions by allowing taxpayer to make a one-time withdrawal of up to $1,000 per year for an unforeseeable or immediate financial need related to personal or family emergency expenses. </a:t>
            </a:r>
          </a:p>
          <a:p>
            <a:endParaRPr lang="en-US" dirty="0">
              <a:solidFill>
                <a:srgbClr val="6F644F"/>
              </a:solidFill>
            </a:endParaRPr>
          </a:p>
          <a:p>
            <a:r>
              <a:rPr lang="en-US" dirty="0">
                <a:solidFill>
                  <a:srgbClr val="6F644F"/>
                </a:solidFill>
              </a:rPr>
              <a:t>Taxpayer can repay the withdrawal within 3 years. If not repaid, taxpayer cannot make further withdrawal during 3-year period.</a:t>
            </a:r>
          </a:p>
          <a:p>
            <a:pPr marL="0" indent="0">
              <a:buNone/>
            </a:pPr>
            <a:endParaRPr lang="en-US" dirty="0">
              <a:solidFill>
                <a:srgbClr val="6F644F"/>
              </a:solidFill>
            </a:endParaRPr>
          </a:p>
          <a:p>
            <a:r>
              <a:rPr lang="en-US" dirty="0">
                <a:solidFill>
                  <a:srgbClr val="6F644F"/>
                </a:solidFill>
              </a:rPr>
              <a:t>Effective starting January 1, 2024</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Early Withdrawal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98103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SALT Workaround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6" name="Picture 5"/>
          <p:cNvPicPr>
            <a:picLocks noChangeAspect="1"/>
          </p:cNvPicPr>
          <p:nvPr/>
        </p:nvPicPr>
        <p:blipFill>
          <a:blip r:embed="rId4"/>
          <a:stretch>
            <a:fillRect/>
          </a:stretch>
        </p:blipFill>
        <p:spPr>
          <a:xfrm>
            <a:off x="1905000" y="1091687"/>
            <a:ext cx="5405437" cy="5101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2626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0000" lnSpcReduction="20000"/>
          </a:bodyPr>
          <a:lstStyle/>
          <a:p>
            <a:r>
              <a:rPr lang="en-US" dirty="0">
                <a:solidFill>
                  <a:srgbClr val="6F644F"/>
                </a:solidFill>
              </a:rPr>
              <a:t>Effective January 1, 2024, retirement plans can offer linked Emergency Savings Accounts to non-highly compensated employees. </a:t>
            </a:r>
          </a:p>
          <a:p>
            <a:endParaRPr lang="en-US" dirty="0">
              <a:solidFill>
                <a:srgbClr val="6F644F"/>
              </a:solidFill>
            </a:endParaRPr>
          </a:p>
          <a:p>
            <a:r>
              <a:rPr lang="en-US" dirty="0">
                <a:solidFill>
                  <a:srgbClr val="6F644F"/>
                </a:solidFill>
              </a:rPr>
              <a:t>Employee can contribute 3% of salary up to total account balance of $2,500 on a post-tax (ROTH) basis.</a:t>
            </a:r>
          </a:p>
          <a:p>
            <a:endParaRPr lang="en-US" dirty="0">
              <a:solidFill>
                <a:srgbClr val="6F644F"/>
              </a:solidFill>
            </a:endParaRPr>
          </a:p>
          <a:p>
            <a:r>
              <a:rPr lang="en-US" dirty="0">
                <a:solidFill>
                  <a:srgbClr val="6F644F"/>
                </a:solidFill>
              </a:rPr>
              <a:t>Participant can withdraw up to $1,000 once per year for an emergency. No 10% Early Withdrawal Penalty.</a:t>
            </a:r>
          </a:p>
          <a:p>
            <a:endParaRPr lang="en-US" dirty="0">
              <a:solidFill>
                <a:srgbClr val="6F644F"/>
              </a:solidFill>
            </a:endParaRPr>
          </a:p>
          <a:p>
            <a:r>
              <a:rPr lang="en-US" dirty="0">
                <a:solidFill>
                  <a:srgbClr val="6F644F"/>
                </a:solidFill>
              </a:rPr>
              <a:t>Withdrawal can be repaid within 3 years of the withdrawal, but if not repaid, no further withdrawals during 3-year term.</a:t>
            </a:r>
          </a:p>
          <a:p>
            <a:endParaRPr lang="en-US" dirty="0">
              <a:solidFill>
                <a:srgbClr val="6F644F"/>
              </a:solidFill>
            </a:endParaRPr>
          </a:p>
          <a:p>
            <a:r>
              <a:rPr lang="en-US" dirty="0">
                <a:solidFill>
                  <a:srgbClr val="6F644F"/>
                </a:solidFill>
              </a:rPr>
              <a:t>Intended to address lower income earner’s worries that saving for retirement leaves them without an emergency fund. </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Retirement Savings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508672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Retirement Savings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685800" y="1828800"/>
            <a:ext cx="7785830" cy="3348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7635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7500" lnSpcReduction="20000"/>
          </a:bodyPr>
          <a:lstStyle/>
          <a:p>
            <a:r>
              <a:rPr lang="en-US" dirty="0">
                <a:solidFill>
                  <a:srgbClr val="6F644F"/>
                </a:solidFill>
              </a:rPr>
              <a:t>SECURE ACT 2.0 adds new IRC Section 414A which requires NEW defined contribution plans to include provisions that would automatically enroll employees once eligible. </a:t>
            </a:r>
          </a:p>
          <a:p>
            <a:endParaRPr lang="en-US" dirty="0">
              <a:solidFill>
                <a:srgbClr val="6F644F"/>
              </a:solidFill>
            </a:endParaRPr>
          </a:p>
          <a:p>
            <a:r>
              <a:rPr lang="en-US" dirty="0">
                <a:solidFill>
                  <a:srgbClr val="6F644F"/>
                </a:solidFill>
              </a:rPr>
              <a:t>Initial automatic savings rate must be at least 3% but no more than 10%.</a:t>
            </a:r>
          </a:p>
          <a:p>
            <a:endParaRPr lang="en-US" dirty="0">
              <a:solidFill>
                <a:srgbClr val="6F644F"/>
              </a:solidFill>
            </a:endParaRPr>
          </a:p>
          <a:p>
            <a:r>
              <a:rPr lang="en-US" dirty="0">
                <a:solidFill>
                  <a:srgbClr val="6F644F"/>
                </a:solidFill>
              </a:rPr>
              <a:t>Savings rate must automatically increase by 1% annually up to at least 10% but no more than 15%. </a:t>
            </a:r>
          </a:p>
          <a:p>
            <a:endParaRPr lang="en-US" dirty="0">
              <a:solidFill>
                <a:srgbClr val="6F644F"/>
              </a:solidFill>
            </a:endParaRPr>
          </a:p>
          <a:p>
            <a:r>
              <a:rPr lang="en-US" dirty="0">
                <a:solidFill>
                  <a:srgbClr val="6F644F"/>
                </a:solidFill>
              </a:rPr>
              <a:t>Employee may elect out of saving at anytime. </a:t>
            </a:r>
          </a:p>
          <a:p>
            <a:endParaRPr lang="en-US" dirty="0">
              <a:solidFill>
                <a:srgbClr val="6F644F"/>
              </a:solidFill>
            </a:endParaRPr>
          </a:p>
          <a:p>
            <a:r>
              <a:rPr lang="en-US" dirty="0">
                <a:solidFill>
                  <a:srgbClr val="6F644F"/>
                </a:solidFill>
              </a:rPr>
              <a:t>Effective for plans beginning after December 31, 2024.</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Automatic Terms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951918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Automatic Terms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2057400" y="1371600"/>
            <a:ext cx="4710112" cy="4345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9884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85000" lnSpcReduction="10000"/>
          </a:bodyPr>
          <a:lstStyle/>
          <a:p>
            <a:r>
              <a:rPr lang="en-US" dirty="0">
                <a:solidFill>
                  <a:srgbClr val="6F644F"/>
                </a:solidFill>
              </a:rPr>
              <a:t>Current law requires employer contributions or matches to be made on a pre-tax basis.</a:t>
            </a:r>
          </a:p>
          <a:p>
            <a:endParaRPr lang="en-US" dirty="0">
              <a:solidFill>
                <a:srgbClr val="6F644F"/>
              </a:solidFill>
            </a:endParaRPr>
          </a:p>
          <a:p>
            <a:r>
              <a:rPr lang="en-US" dirty="0">
                <a:solidFill>
                  <a:srgbClr val="6F644F"/>
                </a:solidFill>
              </a:rPr>
              <a:t>Secure Act 2.0 allows employees to elect to recognize some or all of the employer’s contribution as income.</a:t>
            </a:r>
          </a:p>
          <a:p>
            <a:endParaRPr lang="en-US" dirty="0">
              <a:solidFill>
                <a:srgbClr val="6F644F"/>
              </a:solidFill>
            </a:endParaRPr>
          </a:p>
          <a:p>
            <a:r>
              <a:rPr lang="en-US" dirty="0">
                <a:solidFill>
                  <a:srgbClr val="6F644F"/>
                </a:solidFill>
              </a:rPr>
              <a:t>Contributions recognized as income could then be contributed to a ROTH account.</a:t>
            </a:r>
          </a:p>
          <a:p>
            <a:endParaRPr lang="en-US" dirty="0">
              <a:solidFill>
                <a:srgbClr val="6F644F"/>
              </a:solidFill>
            </a:endParaRPr>
          </a:p>
          <a:p>
            <a:r>
              <a:rPr lang="en-US" dirty="0">
                <a:solidFill>
                  <a:srgbClr val="6F644F"/>
                </a:solidFill>
              </a:rPr>
              <a:t>Normal contribution income limits still apply limiting total contributions by both Employee and Employer.</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Roth Employer Contr.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310183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7500" lnSpcReduction="20000"/>
          </a:bodyPr>
          <a:lstStyle/>
          <a:p>
            <a:r>
              <a:rPr lang="en-US" dirty="0">
                <a:solidFill>
                  <a:srgbClr val="6F644F"/>
                </a:solidFill>
              </a:rPr>
              <a:t>Employee earns $100,000 per year and contributes 10% of their earnings to a pre-tax 401(k) and 10% of their earnings to a post-tax Roth 401(k)</a:t>
            </a:r>
          </a:p>
          <a:p>
            <a:pPr lvl="1"/>
            <a:endParaRPr lang="en-US" dirty="0">
              <a:solidFill>
                <a:srgbClr val="6F644F"/>
              </a:solidFill>
            </a:endParaRPr>
          </a:p>
          <a:p>
            <a:pPr lvl="1"/>
            <a:r>
              <a:rPr lang="en-US" dirty="0">
                <a:solidFill>
                  <a:srgbClr val="6F644F"/>
                </a:solidFill>
              </a:rPr>
              <a:t>Employee has contributed $10,000 to the 401(k) and $10,000 to the Roth 401(k). </a:t>
            </a:r>
          </a:p>
          <a:p>
            <a:pPr lvl="1"/>
            <a:endParaRPr lang="en-US" dirty="0">
              <a:solidFill>
                <a:srgbClr val="6F644F"/>
              </a:solidFill>
            </a:endParaRPr>
          </a:p>
          <a:p>
            <a:pPr lvl="1"/>
            <a:r>
              <a:rPr lang="en-US" dirty="0">
                <a:solidFill>
                  <a:srgbClr val="6F644F"/>
                </a:solidFill>
              </a:rPr>
              <a:t>Employer offers a 6% match of employee’s contributions.</a:t>
            </a:r>
          </a:p>
          <a:p>
            <a:pPr lvl="1"/>
            <a:endParaRPr lang="en-US" dirty="0">
              <a:solidFill>
                <a:srgbClr val="6F644F"/>
              </a:solidFill>
            </a:endParaRPr>
          </a:p>
          <a:p>
            <a:pPr lvl="1"/>
            <a:r>
              <a:rPr lang="en-US" dirty="0">
                <a:solidFill>
                  <a:srgbClr val="6F644F"/>
                </a:solidFill>
              </a:rPr>
              <a:t>Employee is eligible for $6,000 contribution from Employer.</a:t>
            </a:r>
          </a:p>
          <a:p>
            <a:pPr lvl="1"/>
            <a:endParaRPr lang="en-US" dirty="0">
              <a:solidFill>
                <a:srgbClr val="6F644F"/>
              </a:solidFill>
            </a:endParaRPr>
          </a:p>
          <a:p>
            <a:pPr lvl="1"/>
            <a:r>
              <a:rPr lang="en-US" dirty="0">
                <a:solidFill>
                  <a:srgbClr val="6F644F"/>
                </a:solidFill>
              </a:rPr>
              <a:t>If Employer’s plan allows, Employee may choose to have all of the contribution added to either the 401(k) or Roth 401(k) or part to each account.</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Roth Employer Contr.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836070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92500" lnSpcReduction="20000"/>
          </a:bodyPr>
          <a:lstStyle/>
          <a:p>
            <a:r>
              <a:rPr lang="en-US" dirty="0">
                <a:solidFill>
                  <a:srgbClr val="6F644F"/>
                </a:solidFill>
              </a:rPr>
              <a:t>IRS Private Letter Ruling 201833012 permitted employers to provide a retirement plan matching contribution based on employee’s student loan payments (instead of actual retirement contributions).</a:t>
            </a:r>
          </a:p>
          <a:p>
            <a:endParaRPr lang="en-US" dirty="0">
              <a:solidFill>
                <a:srgbClr val="6F644F"/>
              </a:solidFill>
            </a:endParaRPr>
          </a:p>
          <a:p>
            <a:r>
              <a:rPr lang="en-US" dirty="0">
                <a:solidFill>
                  <a:srgbClr val="6F644F"/>
                </a:solidFill>
              </a:rPr>
              <a:t>Secure Act 2.0 makes this ruling a permanent statutory fixture. </a:t>
            </a:r>
          </a:p>
          <a:p>
            <a:endParaRPr lang="en-US" dirty="0">
              <a:solidFill>
                <a:srgbClr val="6F644F"/>
              </a:solidFill>
            </a:endParaRPr>
          </a:p>
          <a:p>
            <a:r>
              <a:rPr lang="en-US" dirty="0">
                <a:solidFill>
                  <a:srgbClr val="6F644F"/>
                </a:solidFill>
              </a:rPr>
              <a:t>All other tests for the retirement plan must still be met including anti-discrimination calculations.</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Student Loan Matching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539945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7500" lnSpcReduction="20000"/>
          </a:bodyPr>
          <a:lstStyle/>
          <a:p>
            <a:r>
              <a:rPr lang="en-US" dirty="0">
                <a:solidFill>
                  <a:srgbClr val="6F644F"/>
                </a:solidFill>
              </a:rPr>
              <a:t>Employee earns $50,000 annually. Pays $500 per month ($6,000 annually / 12% of salary) toward student loans. Cannot afford to save for retirement on top of student loan payments.</a:t>
            </a:r>
          </a:p>
          <a:p>
            <a:endParaRPr lang="en-US" dirty="0">
              <a:solidFill>
                <a:srgbClr val="6F644F"/>
              </a:solidFill>
            </a:endParaRPr>
          </a:p>
          <a:p>
            <a:r>
              <a:rPr lang="en-US" dirty="0">
                <a:solidFill>
                  <a:srgbClr val="6F644F"/>
                </a:solidFill>
              </a:rPr>
              <a:t>Employer who has adopted this plan provision who normally contributes a 4% of employee’s retirement savings can now deposit $2,000 in employee’s retirement account even if employee contributes nothing.</a:t>
            </a:r>
          </a:p>
          <a:p>
            <a:endParaRPr lang="en-US" dirty="0">
              <a:solidFill>
                <a:srgbClr val="6F644F"/>
              </a:solidFill>
            </a:endParaRPr>
          </a:p>
          <a:p>
            <a:r>
              <a:rPr lang="en-US" dirty="0">
                <a:solidFill>
                  <a:srgbClr val="6F644F"/>
                </a:solidFill>
              </a:rPr>
              <a:t>Employee’s payments toward their student loans count as retirement contributions for purposes of the employer’s matching calculations.</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Student Loan Matching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2462004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92500" lnSpcReduction="10000"/>
          </a:bodyPr>
          <a:lstStyle/>
          <a:p>
            <a:r>
              <a:rPr lang="en-US" dirty="0">
                <a:solidFill>
                  <a:srgbClr val="6F644F"/>
                </a:solidFill>
              </a:rPr>
              <a:t>Secure Act amends IRC 408A and 529 to permit unused 529 savings to be rolled into Roth IRA accounts.</a:t>
            </a:r>
          </a:p>
          <a:p>
            <a:endParaRPr lang="en-US" dirty="0">
              <a:solidFill>
                <a:srgbClr val="6F644F"/>
              </a:solidFill>
            </a:endParaRPr>
          </a:p>
          <a:p>
            <a:r>
              <a:rPr lang="en-US" dirty="0">
                <a:solidFill>
                  <a:srgbClr val="6F644F"/>
                </a:solidFill>
              </a:rPr>
              <a:t>Beneficial for students who did not fully deplete their educational savings accounts and would have been subject to </a:t>
            </a:r>
            <a:r>
              <a:rPr lang="en-US" dirty="0" err="1">
                <a:solidFill>
                  <a:srgbClr val="6F644F"/>
                </a:solidFill>
              </a:rPr>
              <a:t>nonqualifying</a:t>
            </a:r>
            <a:r>
              <a:rPr lang="en-US" dirty="0">
                <a:solidFill>
                  <a:srgbClr val="6F644F"/>
                </a:solidFill>
              </a:rPr>
              <a:t> use penalties + tax on any earnings.</a:t>
            </a:r>
          </a:p>
          <a:p>
            <a:endParaRPr lang="en-US" dirty="0">
              <a:solidFill>
                <a:srgbClr val="6F644F"/>
              </a:solidFill>
            </a:endParaRPr>
          </a:p>
          <a:p>
            <a:r>
              <a:rPr lang="en-US" dirty="0">
                <a:solidFill>
                  <a:srgbClr val="6F644F"/>
                </a:solidFill>
              </a:rPr>
              <a:t>Effective for tax years after December 31, 2023.</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529 Plan Rollovers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589272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85000" lnSpcReduction="20000"/>
          </a:bodyPr>
          <a:lstStyle/>
          <a:p>
            <a:r>
              <a:rPr lang="en-US" dirty="0">
                <a:solidFill>
                  <a:srgbClr val="6F644F"/>
                </a:solidFill>
              </a:rPr>
              <a:t>Transfers must be done on a trustee-to-trustee rollover. </a:t>
            </a:r>
          </a:p>
          <a:p>
            <a:endParaRPr lang="en-US" dirty="0">
              <a:solidFill>
                <a:srgbClr val="6F644F"/>
              </a:solidFill>
            </a:endParaRPr>
          </a:p>
          <a:p>
            <a:r>
              <a:rPr lang="en-US" dirty="0">
                <a:solidFill>
                  <a:srgbClr val="6F644F"/>
                </a:solidFill>
              </a:rPr>
              <a:t>Beneficiary of 529 and Owner of Roth must be the same person.</a:t>
            </a:r>
          </a:p>
          <a:p>
            <a:endParaRPr lang="en-US" dirty="0">
              <a:solidFill>
                <a:srgbClr val="6F644F"/>
              </a:solidFill>
            </a:endParaRPr>
          </a:p>
          <a:p>
            <a:r>
              <a:rPr lang="en-US" dirty="0">
                <a:solidFill>
                  <a:srgbClr val="6F644F"/>
                </a:solidFill>
              </a:rPr>
              <a:t>529 must be open for 15 years prior to rollover. </a:t>
            </a:r>
          </a:p>
          <a:p>
            <a:endParaRPr lang="en-US" dirty="0">
              <a:solidFill>
                <a:srgbClr val="6F644F"/>
              </a:solidFill>
            </a:endParaRPr>
          </a:p>
          <a:p>
            <a:r>
              <a:rPr lang="en-US" dirty="0">
                <a:solidFill>
                  <a:srgbClr val="6F644F"/>
                </a:solidFill>
              </a:rPr>
              <a:t>Total rollovers cannot exceed $35,000 during beneficiary’s lifetime.</a:t>
            </a:r>
          </a:p>
          <a:p>
            <a:endParaRPr lang="en-US" dirty="0">
              <a:solidFill>
                <a:srgbClr val="6F644F"/>
              </a:solidFill>
            </a:endParaRPr>
          </a:p>
          <a:p>
            <a:r>
              <a:rPr lang="en-US" dirty="0">
                <a:solidFill>
                  <a:srgbClr val="6F644F"/>
                </a:solidFill>
              </a:rPr>
              <a:t>Roth IRA contribution limits apply (without considering taxpayer’s income).</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529 Plan Rollovers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70044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0433"/>
            <a:ext cx="8229600" cy="4906963"/>
          </a:xfrm>
        </p:spPr>
        <p:txBody>
          <a:bodyPr>
            <a:noAutofit/>
          </a:bodyPr>
          <a:lstStyle/>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SALT Workaround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7" name="Picture 6"/>
          <p:cNvPicPr>
            <a:picLocks noChangeAspect="1"/>
          </p:cNvPicPr>
          <p:nvPr/>
        </p:nvPicPr>
        <p:blipFill>
          <a:blip r:embed="rId4"/>
          <a:stretch>
            <a:fillRect/>
          </a:stretch>
        </p:blipFill>
        <p:spPr>
          <a:xfrm>
            <a:off x="457200" y="1143000"/>
            <a:ext cx="7848600" cy="4861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0253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fontScale="70000" lnSpcReduction="20000"/>
          </a:bodyPr>
          <a:lstStyle/>
          <a:p>
            <a:r>
              <a:rPr lang="en-US" dirty="0">
                <a:solidFill>
                  <a:srgbClr val="6F644F"/>
                </a:solidFill>
              </a:rPr>
              <a:t>Parents and grandparents contribute $200,000 to 529 savings account to grandchild. </a:t>
            </a:r>
          </a:p>
          <a:p>
            <a:endParaRPr lang="en-US" dirty="0">
              <a:solidFill>
                <a:srgbClr val="6F644F"/>
              </a:solidFill>
            </a:endParaRPr>
          </a:p>
          <a:p>
            <a:r>
              <a:rPr lang="en-US" dirty="0">
                <a:solidFill>
                  <a:srgbClr val="6F644F"/>
                </a:solidFill>
              </a:rPr>
              <a:t>Grandchild gets scholarships and has $30,000 remaining in their 529 account upon graduation.</a:t>
            </a:r>
          </a:p>
          <a:p>
            <a:endParaRPr lang="en-US" dirty="0">
              <a:solidFill>
                <a:srgbClr val="6F644F"/>
              </a:solidFill>
            </a:endParaRPr>
          </a:p>
          <a:p>
            <a:r>
              <a:rPr lang="en-US" dirty="0">
                <a:solidFill>
                  <a:srgbClr val="6F644F"/>
                </a:solidFill>
              </a:rPr>
              <a:t>Grandchild can roll-over $6,500 in 2024 to ROTH IRA account.</a:t>
            </a:r>
          </a:p>
          <a:p>
            <a:endParaRPr lang="en-US" dirty="0">
              <a:solidFill>
                <a:srgbClr val="6F644F"/>
              </a:solidFill>
            </a:endParaRPr>
          </a:p>
          <a:p>
            <a:r>
              <a:rPr lang="en-US" dirty="0">
                <a:solidFill>
                  <a:srgbClr val="6F644F"/>
                </a:solidFill>
              </a:rPr>
              <a:t>The next year, they can roll-over another $6,500 and so on until the account is empty.</a:t>
            </a:r>
          </a:p>
          <a:p>
            <a:endParaRPr lang="en-US" dirty="0">
              <a:solidFill>
                <a:srgbClr val="6F644F"/>
              </a:solidFill>
            </a:endParaRPr>
          </a:p>
          <a:p>
            <a:r>
              <a:rPr lang="en-US" dirty="0">
                <a:solidFill>
                  <a:srgbClr val="6F644F"/>
                </a:solidFill>
              </a:rPr>
              <a:t>Grandchild now has a solid start to retirement savings during years when income levels may have been too low to contribute. </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529 Plan Rollovers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284675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458"/>
            <a:ext cx="8229600" cy="4906963"/>
          </a:xfrm>
        </p:spPr>
        <p:txBody>
          <a:bodyPr>
            <a:normAutofit/>
          </a:bodyPr>
          <a:lstStyle/>
          <a:p>
            <a:r>
              <a:rPr lang="en-US" dirty="0">
                <a:solidFill>
                  <a:srgbClr val="6F644F"/>
                </a:solidFill>
              </a:rPr>
              <a:t>After age 70 1/2, taxpayers can make charitable contributions of up to $100,000 per year directly from an IRA (not a 401k)</a:t>
            </a:r>
          </a:p>
          <a:p>
            <a:endParaRPr lang="en-US" dirty="0">
              <a:solidFill>
                <a:srgbClr val="6F644F"/>
              </a:solidFill>
            </a:endParaRPr>
          </a:p>
          <a:p>
            <a:r>
              <a:rPr lang="en-US" dirty="0">
                <a:solidFill>
                  <a:srgbClr val="6F644F"/>
                </a:solidFill>
              </a:rPr>
              <a:t>Under the SECURE ACT 2.0, the $100,000 limit is now indexed for inflation.</a:t>
            </a:r>
          </a:p>
          <a:p>
            <a:endParaRPr lang="en-US" dirty="0">
              <a:solidFill>
                <a:srgbClr val="6F644F"/>
              </a:solidFill>
            </a:endParaRPr>
          </a:p>
          <a:p>
            <a:r>
              <a:rPr lang="en-US" dirty="0">
                <a:solidFill>
                  <a:srgbClr val="6F644F"/>
                </a:solidFill>
              </a:rPr>
              <a:t>Inflation index will start for tax years starting after 2023.    </a:t>
            </a:r>
            <a:r>
              <a:rPr lang="en-US" b="1" u="sng" dirty="0">
                <a:solidFill>
                  <a:srgbClr val="6F644F"/>
                </a:solidFill>
              </a:rPr>
              <a:t>$105,000 for 2024</a:t>
            </a: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QCDs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69574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1026" name="Picture 2" descr="est-ohio">
            <a:extLst>
              <a:ext uri="{FF2B5EF4-FFF2-40B4-BE49-F238E27FC236}">
                <a16:creationId xmlns:a16="http://schemas.microsoft.com/office/drawing/2014/main" id="{BBF43F48-59EA-42D2-9F5C-2AC58F7A0AF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40959" y="1925515"/>
            <a:ext cx="2445841" cy="27828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1F71865-B3FA-424F-AB82-B19FF5ED1BFE}"/>
              </a:ext>
            </a:extLst>
          </p:cNvPr>
          <p:cNvPicPr>
            <a:picLocks noChangeAspect="1"/>
          </p:cNvPicPr>
          <p:nvPr/>
        </p:nvPicPr>
        <p:blipFill rotWithShape="1">
          <a:blip r:embed="rId6"/>
          <a:srcRect r="35115"/>
          <a:stretch/>
        </p:blipFill>
        <p:spPr>
          <a:xfrm>
            <a:off x="685954" y="3485752"/>
            <a:ext cx="5228492"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Go Bucks Vinyl Decal / OSU Ohio State Buckeye Decal for Car - Ets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6447" y="1143000"/>
            <a:ext cx="2857130" cy="2142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3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599"/>
            <a:ext cx="8229600" cy="4906963"/>
          </a:xfrm>
        </p:spPr>
        <p:txBody>
          <a:bodyPr>
            <a:noAutofit/>
          </a:bodyPr>
          <a:lstStyle/>
          <a:p>
            <a:r>
              <a:rPr lang="en-US" sz="2400" dirty="0">
                <a:solidFill>
                  <a:srgbClr val="6F644F"/>
                </a:solidFill>
              </a:rPr>
              <a:t>Until House Bill 33 that was passed back in July 2023, taxpayers could not take a credit for SALT workaround taxes paid </a:t>
            </a:r>
            <a:r>
              <a:rPr lang="en-US" sz="2400" b="1" i="1" u="sng" dirty="0">
                <a:solidFill>
                  <a:srgbClr val="6F644F"/>
                </a:solidFill>
              </a:rPr>
              <a:t>to other states </a:t>
            </a:r>
            <a:r>
              <a:rPr lang="en-US" sz="2400" dirty="0">
                <a:solidFill>
                  <a:srgbClr val="6F644F"/>
                </a:solidFill>
              </a:rPr>
              <a:t>(since it was not technically a personal income tax).</a:t>
            </a:r>
          </a:p>
          <a:p>
            <a:endParaRPr lang="en-US" sz="2400" dirty="0">
              <a:solidFill>
                <a:srgbClr val="6F644F"/>
              </a:solidFill>
            </a:endParaRPr>
          </a:p>
          <a:p>
            <a:r>
              <a:rPr lang="en-US" sz="2400" dirty="0">
                <a:solidFill>
                  <a:srgbClr val="6F644F"/>
                </a:solidFill>
              </a:rPr>
              <a:t>For the purposes of the resident income tax credit for taxes paid to other states, the </a:t>
            </a:r>
            <a:r>
              <a:rPr lang="en-US" sz="2400" b="1" u="sng" dirty="0">
                <a:solidFill>
                  <a:srgbClr val="6F644F"/>
                </a:solidFill>
              </a:rPr>
              <a:t>bill now allows </a:t>
            </a:r>
            <a:r>
              <a:rPr lang="en-US" sz="2400" dirty="0">
                <a:solidFill>
                  <a:srgbClr val="6F644F"/>
                </a:solidFill>
              </a:rPr>
              <a:t>taxpayers to take into account pass-through entity taxes paid </a:t>
            </a:r>
            <a:r>
              <a:rPr lang="en-US" sz="2400" b="1" u="sng" dirty="0">
                <a:solidFill>
                  <a:srgbClr val="6F644F"/>
                </a:solidFill>
              </a:rPr>
              <a:t>to other states</a:t>
            </a:r>
            <a:r>
              <a:rPr lang="en-US" sz="2400" dirty="0">
                <a:solidFill>
                  <a:srgbClr val="6F644F"/>
                </a:solidFill>
              </a:rPr>
              <a:t>.</a:t>
            </a:r>
          </a:p>
          <a:p>
            <a:endParaRPr lang="en-US" sz="2400" dirty="0">
              <a:solidFill>
                <a:srgbClr val="6F644F"/>
              </a:solidFill>
            </a:endParaRPr>
          </a:p>
          <a:p>
            <a:r>
              <a:rPr lang="en-US" sz="2400" dirty="0">
                <a:solidFill>
                  <a:srgbClr val="6F644F"/>
                </a:solidFill>
              </a:rPr>
              <a:t>These changes apply to taxable years ending on or after January 1, 2023, but taxpayers may apply them to taxable years ending on or after January 1, 2022, by filing an </a:t>
            </a:r>
            <a:r>
              <a:rPr lang="en-US" sz="2400" b="1" u="sng" dirty="0">
                <a:solidFill>
                  <a:srgbClr val="6F644F"/>
                </a:solidFill>
              </a:rPr>
              <a:t>amended</a:t>
            </a:r>
            <a:r>
              <a:rPr lang="en-US" sz="2400" dirty="0">
                <a:solidFill>
                  <a:srgbClr val="6F644F"/>
                </a:solidFill>
              </a:rPr>
              <a:t> or original return for that year.</a:t>
            </a:r>
          </a:p>
          <a:p>
            <a:pPr lvl="1"/>
            <a:endParaRPr lang="en-US" dirty="0">
              <a:solidFill>
                <a:srgbClr val="6F644F"/>
              </a:solidFill>
            </a:endParaRPr>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Credits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322153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Business Income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pic>
        <p:nvPicPr>
          <p:cNvPr id="8" name="Picture 7"/>
          <p:cNvPicPr>
            <a:picLocks noChangeAspect="1"/>
          </p:cNvPicPr>
          <p:nvPr/>
        </p:nvPicPr>
        <p:blipFill>
          <a:blip r:embed="rId4"/>
          <a:stretch>
            <a:fillRect/>
          </a:stretch>
        </p:blipFill>
        <p:spPr>
          <a:xfrm>
            <a:off x="457200" y="1828800"/>
            <a:ext cx="7901478"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3276600" y="1163637"/>
            <a:ext cx="2038350"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248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sz="2300" dirty="0">
                <a:solidFill>
                  <a:srgbClr val="6F644F"/>
                </a:solidFill>
              </a:rPr>
              <a:t>On June 24</a:t>
            </a:r>
            <a:r>
              <a:rPr lang="en-US" sz="2300" baseline="30000" dirty="0">
                <a:solidFill>
                  <a:srgbClr val="6F644F"/>
                </a:solidFill>
              </a:rPr>
              <a:t>th</a:t>
            </a:r>
            <a:r>
              <a:rPr lang="en-US" sz="2300" dirty="0">
                <a:solidFill>
                  <a:srgbClr val="6F644F"/>
                </a:solidFill>
              </a:rPr>
              <a:t>, 2022, Governor DeWine signed House Bill 515 into law.  The law became effective September 21, 2022</a:t>
            </a:r>
          </a:p>
          <a:p>
            <a:pPr marL="0" indent="0">
              <a:buNone/>
            </a:pPr>
            <a:endParaRPr lang="en-US" sz="2300" dirty="0">
              <a:solidFill>
                <a:srgbClr val="6F644F"/>
              </a:solidFill>
            </a:endParaRPr>
          </a:p>
          <a:p>
            <a:pPr lvl="1"/>
            <a:r>
              <a:rPr lang="en-US" sz="2300" dirty="0">
                <a:solidFill>
                  <a:srgbClr val="6F644F"/>
                </a:solidFill>
              </a:rPr>
              <a:t>Clarifies that the sale of an equity or ownership interest in a business qualifies for the Ohio Business Income Deduction</a:t>
            </a:r>
          </a:p>
          <a:p>
            <a:pPr lvl="1"/>
            <a:endParaRPr lang="en-US" sz="2300" dirty="0">
              <a:solidFill>
                <a:srgbClr val="6F644F"/>
              </a:solidFill>
            </a:endParaRPr>
          </a:p>
          <a:p>
            <a:pPr lvl="1"/>
            <a:r>
              <a:rPr lang="en-US" sz="2300" dirty="0">
                <a:solidFill>
                  <a:srgbClr val="6F644F"/>
                </a:solidFill>
              </a:rPr>
              <a:t>The bill’s changes apply to any transactions, refund applications, audits, petitions for reassessments and appeals pending on or after the bill’s 90-day effective date</a:t>
            </a:r>
          </a:p>
          <a:p>
            <a:pPr lvl="1"/>
            <a:endParaRPr lang="en-US" sz="2300" dirty="0">
              <a:solidFill>
                <a:srgbClr val="6F644F"/>
              </a:solidFill>
            </a:endParaRPr>
          </a:p>
          <a:p>
            <a:pPr lvl="1"/>
            <a:r>
              <a:rPr lang="en-US" sz="2300" dirty="0">
                <a:solidFill>
                  <a:srgbClr val="6F644F"/>
                </a:solidFill>
              </a:rPr>
              <a:t>To qualify as business income, certain requirements must be met including either </a:t>
            </a:r>
          </a:p>
          <a:p>
            <a:pPr marL="457200" lvl="1" indent="0">
              <a:buNone/>
            </a:pPr>
            <a:endParaRPr lang="en-US" sz="2300" dirty="0">
              <a:solidFill>
                <a:srgbClr val="6F644F"/>
              </a:solidFill>
            </a:endParaRPr>
          </a:p>
          <a:p>
            <a:pPr lvl="2"/>
            <a:r>
              <a:rPr lang="en-US" sz="2300" dirty="0">
                <a:solidFill>
                  <a:srgbClr val="6F644F"/>
                </a:solidFill>
              </a:rPr>
              <a:t>a) the sale must be treated for federal tax purposes as the sale of assets or </a:t>
            </a:r>
          </a:p>
          <a:p>
            <a:pPr lvl="2"/>
            <a:endParaRPr lang="en-US" sz="2300" dirty="0">
              <a:solidFill>
                <a:srgbClr val="6F644F"/>
              </a:solidFill>
            </a:endParaRPr>
          </a:p>
          <a:p>
            <a:pPr lvl="2"/>
            <a:r>
              <a:rPr lang="en-US" sz="2300" dirty="0">
                <a:solidFill>
                  <a:srgbClr val="6F644F"/>
                </a:solidFill>
              </a:rPr>
              <a:t>b) the seller materially participated in the activities of the business during the taxable year in which the sale occurs or during any of the five preceding taxable years</a:t>
            </a:r>
          </a:p>
          <a:p>
            <a:pPr lvl="1"/>
            <a:endParaRPr lang="en-US" dirty="0"/>
          </a:p>
        </p:txBody>
      </p:sp>
      <p:sp>
        <p:nvSpPr>
          <p:cNvPr id="4" name="Rectangle 3"/>
          <p:cNvSpPr/>
          <p:nvPr/>
        </p:nvSpPr>
        <p:spPr>
          <a:xfrm>
            <a:off x="0" y="0"/>
            <a:ext cx="9144000" cy="990600"/>
          </a:xfrm>
          <a:prstGeom prst="rect">
            <a:avLst/>
          </a:prstGeom>
          <a:solidFill>
            <a:srgbClr val="6F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715962"/>
          </a:xfrm>
        </p:spPr>
        <p:txBody>
          <a:bodyPr>
            <a:normAutofit fontScale="90000"/>
          </a:bodyPr>
          <a:lstStyle/>
          <a:p>
            <a:pPr algn="l"/>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Ohio Business Income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2541"/>
            <a:ext cx="2362200" cy="745517"/>
          </a:xfrm>
          <a:prstGeom prst="rect">
            <a:avLst/>
          </a:prstGeom>
        </p:spPr>
      </p:pic>
    </p:spTree>
    <p:extLst>
      <p:ext uri="{BB962C8B-B14F-4D97-AF65-F5344CB8AC3E}">
        <p14:creationId xmlns:p14="http://schemas.microsoft.com/office/powerpoint/2010/main" val="1620229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ARM-Powerpoint</Template>
  <TotalTime>7714</TotalTime>
  <Words>2800</Words>
  <Application>Microsoft Office PowerPoint</Application>
  <PresentationFormat>On-screen Show (4:3)</PresentationFormat>
  <Paragraphs>348</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Open Sans</vt:lpstr>
      <vt:lpstr>Open Sans Semibold</vt:lpstr>
      <vt:lpstr>Calibri</vt:lpstr>
      <vt:lpstr>Arial</vt:lpstr>
      <vt:lpstr>Open Sans Extrabold</vt:lpstr>
      <vt:lpstr>Office Theme</vt:lpstr>
      <vt:lpstr>2023 Tax Update</vt:lpstr>
      <vt:lpstr>Disclaimer</vt:lpstr>
      <vt:lpstr>Ohio SALT Workaround</vt:lpstr>
      <vt:lpstr>Ohio SALT Workaround</vt:lpstr>
      <vt:lpstr>Ohio SALT Workaround</vt:lpstr>
      <vt:lpstr>Ohio SALT Workaround</vt:lpstr>
      <vt:lpstr>Ohio Credits</vt:lpstr>
      <vt:lpstr>Ohio Business Income</vt:lpstr>
      <vt:lpstr>Ohio Business Income</vt:lpstr>
      <vt:lpstr>Ohio Business Income</vt:lpstr>
      <vt:lpstr>Ohio Business Income</vt:lpstr>
      <vt:lpstr>Sale of Business </vt:lpstr>
      <vt:lpstr>Sale of Business</vt:lpstr>
      <vt:lpstr>Ohio Tax Rates</vt:lpstr>
      <vt:lpstr>Ohio Tax Rates</vt:lpstr>
      <vt:lpstr>Ohio CAT Tax</vt:lpstr>
      <vt:lpstr>Ohio CAT Tax</vt:lpstr>
      <vt:lpstr>Ohio CAT Tax</vt:lpstr>
      <vt:lpstr>Ohio CAT Tax</vt:lpstr>
      <vt:lpstr>Ohio CAT Tax</vt:lpstr>
      <vt:lpstr>Ohio CAT Tax</vt:lpstr>
      <vt:lpstr>Homeownership</vt:lpstr>
      <vt:lpstr>Homeownership</vt:lpstr>
      <vt:lpstr>Homeownership</vt:lpstr>
      <vt:lpstr>Scholarship Credit</vt:lpstr>
      <vt:lpstr>Apportionment</vt:lpstr>
      <vt:lpstr>Apportionment</vt:lpstr>
      <vt:lpstr>Apportionment</vt:lpstr>
      <vt:lpstr>Stock Options</vt:lpstr>
      <vt:lpstr>Marginal rate</vt:lpstr>
      <vt:lpstr>Marginal rate</vt:lpstr>
      <vt:lpstr>Marginal rate</vt:lpstr>
      <vt:lpstr>Marginal rate</vt:lpstr>
      <vt:lpstr>Marginal rate</vt:lpstr>
      <vt:lpstr>Backdoor Roth  </vt:lpstr>
      <vt:lpstr>Back-Door Roth</vt:lpstr>
      <vt:lpstr>Backdoor Roth</vt:lpstr>
      <vt:lpstr>Back-Door Roth</vt:lpstr>
      <vt:lpstr>Back-Door Roth</vt:lpstr>
      <vt:lpstr>10 Year Rule</vt:lpstr>
      <vt:lpstr>10 Year Rule - Update</vt:lpstr>
      <vt:lpstr>Secure Act 2.0</vt:lpstr>
      <vt:lpstr>RMD</vt:lpstr>
      <vt:lpstr>RMD</vt:lpstr>
      <vt:lpstr>RMD Penalty</vt:lpstr>
      <vt:lpstr>RMD Penalty</vt:lpstr>
      <vt:lpstr>RMD Penalty</vt:lpstr>
      <vt:lpstr>Roth Catch-up</vt:lpstr>
      <vt:lpstr>Early Withdrawal</vt:lpstr>
      <vt:lpstr>Retirement Savings</vt:lpstr>
      <vt:lpstr>Retirement Savings</vt:lpstr>
      <vt:lpstr>Automatic Terms</vt:lpstr>
      <vt:lpstr>Automatic Terms</vt:lpstr>
      <vt:lpstr>Roth Employer Contr.</vt:lpstr>
      <vt:lpstr>Roth Employer Contr.</vt:lpstr>
      <vt:lpstr>Student Loan Matching</vt:lpstr>
      <vt:lpstr>Student Loan Matching</vt:lpstr>
      <vt:lpstr>529 Plan Rollovers</vt:lpstr>
      <vt:lpstr>529 Plan Rollovers</vt:lpstr>
      <vt:lpstr>529 Plan Rollovers</vt:lpstr>
      <vt:lpstr>QCDs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Presentation</dc:title>
  <dc:creator>William Vasil</dc:creator>
  <cp:lastModifiedBy>Emily Coil</cp:lastModifiedBy>
  <cp:revision>763</cp:revision>
  <cp:lastPrinted>2023-11-05T16:37:31Z</cp:lastPrinted>
  <dcterms:created xsi:type="dcterms:W3CDTF">2016-10-31T15:31:33Z</dcterms:created>
  <dcterms:modified xsi:type="dcterms:W3CDTF">2023-11-13T21:40:41Z</dcterms:modified>
</cp:coreProperties>
</file>