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6"/>
  </p:notesMasterIdLst>
  <p:handoutMasterIdLst>
    <p:handoutMasterId r:id="rId17"/>
  </p:handoutMasterIdLst>
  <p:sldIdLst>
    <p:sldId id="553" r:id="rId5"/>
    <p:sldId id="534" r:id="rId6"/>
    <p:sldId id="535" r:id="rId7"/>
    <p:sldId id="536" r:id="rId8"/>
    <p:sldId id="537" r:id="rId9"/>
    <p:sldId id="551" r:id="rId10"/>
    <p:sldId id="552" r:id="rId11"/>
    <p:sldId id="539" r:id="rId12"/>
    <p:sldId id="540" r:id="rId13"/>
    <p:sldId id="541" r:id="rId14"/>
    <p:sldId id="5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2AE"/>
    <a:srgbClr val="3262AE"/>
    <a:srgbClr val="8BAC3E"/>
    <a:srgbClr val="B4C7E7"/>
    <a:srgbClr val="F1592A"/>
    <a:srgbClr val="013066"/>
    <a:srgbClr val="17335D"/>
    <a:srgbClr val="2C2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5FB34-001E-445B-BDAD-785D8C1DCC57}" v="5" dt="2026-06-29T18:26:07.864"/>
    <p1510:client id="{FA7983E2-9C6A-4176-8EEA-B7DC4126FAEC}" v="1" dt="2026-06-30T15:49:25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9218" autoAdjust="0"/>
  </p:normalViewPr>
  <p:slideViewPr>
    <p:cSldViewPr snapToGrid="0" showGuides="1">
      <p:cViewPr varScale="1">
        <p:scale>
          <a:sx n="73" d="100"/>
          <a:sy n="73" d="100"/>
        </p:scale>
        <p:origin x="1075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6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F011D5-B94C-4AF4-927F-D10EA98DBF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0F9F-5719-4029-B228-E198F1B00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E7D04-2F52-41A0-8BB5-2225D88CA0B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64198-66E9-41BA-BD92-35687E7AD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86FCB-26CF-4B31-935C-10EAE9F19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DE534-BC2B-4A90-BD3F-AE20446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1596-4027-466F-AB29-83D96B4BDDA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B6D6-32E1-4557-A881-87ABBB2EA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3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Opening Reception is on 15</a:t>
            </a:r>
            <a:r>
              <a:rPr lang="en-US" baseline="30000" dirty="0"/>
              <a:t>th</a:t>
            </a:r>
            <a:r>
              <a:rPr lang="en-US" dirty="0"/>
              <a:t> floor and will be closed for our private event/ Once we’re done the bar stays open.  So challenge will be to MOVE THE CROWD downstairs. Elevator capacity… slow move downstairs…</a:t>
            </a:r>
          </a:p>
          <a:p>
            <a:endParaRPr lang="en-US" dirty="0"/>
          </a:p>
          <a:p>
            <a:r>
              <a:rPr lang="en-US" dirty="0"/>
              <a:t>The Longfellow space is ours whenever we want it for however long we want it. We do need to tell the hotel.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B6D6-32E1-4557-A881-87ABBB2EA9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0DFCE7-9404-468B-9481-D8C970938898}"/>
              </a:ext>
            </a:extLst>
          </p:cNvPr>
          <p:cNvCxnSpPr>
            <a:cxnSpLocks/>
          </p:cNvCxnSpPr>
          <p:nvPr userDrawn="1"/>
        </p:nvCxnSpPr>
        <p:spPr>
          <a:xfrm>
            <a:off x="6419850" y="3677805"/>
            <a:ext cx="560730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C9CAD-8E57-098E-B643-FB703C8035F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20798" y="2165220"/>
            <a:ext cx="5205413" cy="1282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>
                <a:solidFill>
                  <a:srgbClr val="3262AE"/>
                </a:solidFill>
                <a:latin typeface="Brother 1816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5CD4514-7CFF-6BE1-85F9-5D7728E6CF5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20798" y="3907690"/>
            <a:ext cx="5205413" cy="1282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A1467-E102-A944-8A01-B62DD776E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29" y="1859149"/>
            <a:ext cx="4547194" cy="24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1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0B3A-623B-475B-9644-465643CB1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1930" y="517525"/>
            <a:ext cx="5883964" cy="76303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000" b="1">
                <a:solidFill>
                  <a:srgbClr val="3262AE"/>
                </a:solidFill>
                <a:latin typeface="Brother 1816" pitchFamily="50" charset="0"/>
              </a:defRPr>
            </a:lvl1pPr>
          </a:lstStyle>
          <a:p>
            <a:r>
              <a:rPr lang="en-US" dirty="0"/>
              <a:t>Presenter Name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B2A18-2307-4F65-BAD8-05EB14365C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1930" y="1752603"/>
            <a:ext cx="5883964" cy="4078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bio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CCD587-D633-4D15-8898-559743FCE8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850" y="517525"/>
            <a:ext cx="4819650" cy="53134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presenter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363259-60E1-4665-AB36-F68662D618B1}"/>
              </a:ext>
            </a:extLst>
          </p:cNvPr>
          <p:cNvCxnSpPr>
            <a:cxnSpLocks/>
          </p:cNvCxnSpPr>
          <p:nvPr userDrawn="1"/>
        </p:nvCxnSpPr>
        <p:spPr>
          <a:xfrm>
            <a:off x="5671930" y="1516582"/>
            <a:ext cx="5883965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C7C947-4336-4157-9347-17B977FCDBF2}"/>
              </a:ext>
            </a:extLst>
          </p:cNvPr>
          <p:cNvSpPr/>
          <p:nvPr userDrawn="1"/>
        </p:nvSpPr>
        <p:spPr>
          <a:xfrm>
            <a:off x="619125" y="1562101"/>
            <a:ext cx="10963276" cy="439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314E56-5194-4B0B-9BFC-8C00C13B8234}"/>
              </a:ext>
            </a:extLst>
          </p:cNvPr>
          <p:cNvCxnSpPr>
            <a:cxnSpLocks/>
          </p:cNvCxnSpPr>
          <p:nvPr userDrawn="1"/>
        </p:nvCxnSpPr>
        <p:spPr>
          <a:xfrm>
            <a:off x="3154017" y="1384869"/>
            <a:ext cx="5883965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45FC33-1DFE-E19E-7A76-676A03361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6740" y="339823"/>
            <a:ext cx="9638521" cy="7630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b="1">
                <a:solidFill>
                  <a:srgbClr val="3262AE"/>
                </a:solidFill>
                <a:latin typeface="Brother 1816" pitchFamily="50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C214469-826E-FF64-1288-7D4EE0B81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494" y="1657349"/>
            <a:ext cx="10650538" cy="4200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39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0DFCE7-9404-468B-9481-D8C970938898}"/>
              </a:ext>
            </a:extLst>
          </p:cNvPr>
          <p:cNvCxnSpPr>
            <a:cxnSpLocks/>
          </p:cNvCxnSpPr>
          <p:nvPr userDrawn="1"/>
        </p:nvCxnSpPr>
        <p:spPr>
          <a:xfrm>
            <a:off x="-238539" y="1457739"/>
            <a:ext cx="593528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54F8F5-D20F-47D2-85DD-D1D757988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22438"/>
            <a:ext cx="10650538" cy="4200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F802D-B5AC-5F80-2BEC-8A88E545B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445535"/>
            <a:ext cx="10650538" cy="7630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1">
                <a:solidFill>
                  <a:srgbClr val="3262AE"/>
                </a:solidFill>
                <a:latin typeface="Brother 1816" pitchFamily="50" charset="0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3153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0DFCE7-9404-468B-9481-D8C970938898}"/>
              </a:ext>
            </a:extLst>
          </p:cNvPr>
          <p:cNvCxnSpPr>
            <a:cxnSpLocks/>
          </p:cNvCxnSpPr>
          <p:nvPr userDrawn="1"/>
        </p:nvCxnSpPr>
        <p:spPr>
          <a:xfrm>
            <a:off x="0" y="2906395"/>
            <a:ext cx="672465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C069C7-5DA2-42B0-9004-5071EC1BABA1}"/>
              </a:ext>
            </a:extLst>
          </p:cNvPr>
          <p:cNvSpPr txBox="1"/>
          <p:nvPr userDrawn="1"/>
        </p:nvSpPr>
        <p:spPr>
          <a:xfrm>
            <a:off x="161925" y="1506756"/>
            <a:ext cx="7537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b="1" cap="none" baseline="0" dirty="0">
                <a:solidFill>
                  <a:srgbClr val="3262AE"/>
                </a:solidFill>
                <a:effectLst/>
                <a:latin typeface="Brother 1816" pitchFamily="50" charset="0"/>
                <a:ea typeface="Times New Roman" panose="02020603050405020304" pitchFamily="18" charset="0"/>
              </a:rPr>
              <a:t>Questions</a:t>
            </a:r>
            <a:endParaRPr lang="en-US" sz="8000" b="1" cap="none" baseline="0" dirty="0">
              <a:solidFill>
                <a:srgbClr val="3262AE"/>
              </a:solidFill>
              <a:latin typeface="Brother 1816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5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E947E5-AD19-4330-8AB7-02338326DC94}"/>
              </a:ext>
            </a:extLst>
          </p:cNvPr>
          <p:cNvCxnSpPr>
            <a:cxnSpLocks/>
          </p:cNvCxnSpPr>
          <p:nvPr userDrawn="1"/>
        </p:nvCxnSpPr>
        <p:spPr>
          <a:xfrm>
            <a:off x="3140765" y="1470990"/>
            <a:ext cx="5883965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4A6AC-BD7B-4472-A40B-07246FCDC7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708" y="1875188"/>
            <a:ext cx="11655426" cy="10327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000"/>
              </a:lnSpc>
              <a:buFont typeface="Arial" panose="020B0604020202020204" pitchFamily="34" charset="0"/>
              <a:buNone/>
              <a:defRPr sz="3200" b="1" i="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Presenter Name</a:t>
            </a:r>
            <a:br>
              <a:rPr lang="en-US" dirty="0"/>
            </a:br>
            <a:r>
              <a:rPr lang="en-US" dirty="0"/>
              <a:t>Presenter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CEC21C-40BD-4F9A-B800-AE0577004328}"/>
              </a:ext>
            </a:extLst>
          </p:cNvPr>
          <p:cNvSpPr txBox="1"/>
          <p:nvPr userDrawn="1"/>
        </p:nvSpPr>
        <p:spPr>
          <a:xfrm>
            <a:off x="0" y="58058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none" baseline="0" dirty="0">
                <a:solidFill>
                  <a:srgbClr val="3262AE"/>
                </a:solidFill>
                <a:effectLst/>
                <a:latin typeface="Brother 1816" pitchFamily="50" charset="0"/>
                <a:ea typeface="Times New Roman" panose="02020603050405020304" pitchFamily="18" charset="0"/>
              </a:rPr>
              <a:t>Contact Information</a:t>
            </a:r>
            <a:endParaRPr lang="en-US" sz="4000" b="1" cap="none" baseline="0" dirty="0">
              <a:solidFill>
                <a:srgbClr val="3262AE"/>
              </a:solidFill>
              <a:latin typeface="Brother 1816" pitchFamily="50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0BBEE04-CD2C-4A0A-8129-840D8AE06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769" y="3093060"/>
            <a:ext cx="11655425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Phone Number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1A3C504-6BE9-4C50-A979-79B521E29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769" y="3515645"/>
            <a:ext cx="11655425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Email Address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2D153E90-1C97-4C4C-8A42-7327D2F840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769" y="3938229"/>
            <a:ext cx="11655425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Website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8E71F-0F99-E548-A2A9-448AECAE8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72" y="5129938"/>
            <a:ext cx="2272224" cy="12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E947E5-AD19-4330-8AB7-02338326DC94}"/>
              </a:ext>
            </a:extLst>
          </p:cNvPr>
          <p:cNvCxnSpPr>
            <a:cxnSpLocks/>
          </p:cNvCxnSpPr>
          <p:nvPr userDrawn="1"/>
        </p:nvCxnSpPr>
        <p:spPr>
          <a:xfrm>
            <a:off x="3140765" y="1728165"/>
            <a:ext cx="5883965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CEC21C-40BD-4F9A-B800-AE0577004328}"/>
              </a:ext>
            </a:extLst>
          </p:cNvPr>
          <p:cNvSpPr txBox="1"/>
          <p:nvPr userDrawn="1"/>
        </p:nvSpPr>
        <p:spPr>
          <a:xfrm>
            <a:off x="-106018" y="704437"/>
            <a:ext cx="12404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none" baseline="0" dirty="0">
                <a:solidFill>
                  <a:srgbClr val="3262AE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Connect With FPDA on Social Media!</a:t>
            </a:r>
            <a:endParaRPr lang="en-US" sz="4000" b="1" cap="none" baseline="0" dirty="0">
              <a:solidFill>
                <a:srgbClr val="3262AE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73A3EAF-2068-4090-A2B3-8FD6B2BC4B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8793" y="3023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C9D3168-7DB9-4527-A5AC-E45F48C8F3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8793" y="34810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1EF1614-B1D9-42CC-A60E-D5F36F3193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8793" y="39382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CDC8727-89C3-4AA2-B433-F4C051AED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604" y="2754778"/>
            <a:ext cx="1505919" cy="14709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E7EE590-E4F9-4D68-907B-1EBC24955C7E}"/>
              </a:ext>
            </a:extLst>
          </p:cNvPr>
          <p:cNvSpPr txBox="1"/>
          <p:nvPr userDrawn="1"/>
        </p:nvSpPr>
        <p:spPr>
          <a:xfrm>
            <a:off x="457200" y="44800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@theFPDA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8CE3A-F612-4C17-AE1C-1BB22DFCE50A}"/>
              </a:ext>
            </a:extLst>
          </p:cNvPr>
          <p:cNvSpPr txBox="1"/>
          <p:nvPr userDrawn="1"/>
        </p:nvSpPr>
        <p:spPr>
          <a:xfrm>
            <a:off x="3604154" y="4480039"/>
            <a:ext cx="2200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@fpda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1EC38-69F8-48D1-BB95-E3FDD6C92BBC}"/>
              </a:ext>
            </a:extLst>
          </p:cNvPr>
          <p:cNvSpPr txBox="1"/>
          <p:nvPr userDrawn="1"/>
        </p:nvSpPr>
        <p:spPr>
          <a:xfrm>
            <a:off x="6078011" y="44800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@FPDAinMotion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5CE3E0-A7CB-4F04-A349-CC304787A9DB}"/>
              </a:ext>
            </a:extLst>
          </p:cNvPr>
          <p:cNvSpPr txBox="1"/>
          <p:nvPr userDrawn="1"/>
        </p:nvSpPr>
        <p:spPr>
          <a:xfrm>
            <a:off x="8963027" y="44800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@fpda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EC04F-20D0-40AC-A35F-9B78F8D74C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326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5A2B487-5821-4EAE-9840-BE8FB1BFB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4750" y="2754778"/>
            <a:ext cx="1505919" cy="147099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EA145F1-E81F-41C6-A372-B75D74214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331" y="2754778"/>
            <a:ext cx="1505919" cy="1470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AA77C52-DEC8-4B95-BB98-5D8CFB350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940" y="2754778"/>
            <a:ext cx="1505919" cy="1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172201"/>
            <a:ext cx="2235200" cy="5353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107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6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172201"/>
            <a:ext cx="2235200" cy="5353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107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62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2E0D847-DC5A-D46C-8728-72191A40AF6C}"/>
              </a:ext>
            </a:extLst>
          </p:cNvPr>
          <p:cNvSpPr txBox="1"/>
          <p:nvPr userDrawn="1"/>
        </p:nvSpPr>
        <p:spPr>
          <a:xfrm>
            <a:off x="2062239" y="6178877"/>
            <a:ext cx="22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cap="none" baseline="0" dirty="0">
                <a:solidFill>
                  <a:schemeClr val="accent1">
                    <a:lumMod val="75000"/>
                  </a:schemeClr>
                </a:solidFill>
                <a:effectLst/>
                <a:latin typeface="Brother 1816" pitchFamily="50" charset="0"/>
                <a:ea typeface="Times New Roman" panose="02020603050405020304" pitchFamily="18" charset="0"/>
              </a:rPr>
              <a:t>fpda.org</a:t>
            </a:r>
            <a:endParaRPr lang="en-US" sz="2800" b="0" cap="none" baseline="0" dirty="0">
              <a:solidFill>
                <a:schemeClr val="accent1">
                  <a:lumMod val="75000"/>
                </a:schemeClr>
              </a:solidFill>
              <a:latin typeface="Brother 1816" pitchFamily="50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497F18-6827-305D-5597-992206977DB3}"/>
              </a:ext>
            </a:extLst>
          </p:cNvPr>
          <p:cNvCxnSpPr>
            <a:cxnSpLocks/>
          </p:cNvCxnSpPr>
          <p:nvPr userDrawn="1"/>
        </p:nvCxnSpPr>
        <p:spPr>
          <a:xfrm>
            <a:off x="1864179" y="6073775"/>
            <a:ext cx="0" cy="73342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A76B5DF-E234-034B-9902-BDA4E5A1C94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73" y="6073775"/>
            <a:ext cx="1164147" cy="6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0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6" r:id="rId4"/>
    <p:sldLayoutId id="2147483681" r:id="rId5"/>
    <p:sldLayoutId id="2147483682" r:id="rId6"/>
    <p:sldLayoutId id="2147483684" r:id="rId7"/>
    <p:sldLayoutId id="2147483686" r:id="rId8"/>
    <p:sldLayoutId id="214748368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D9A7EB-D108-1701-AF7E-C08FEDFC1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396691"/>
            <a:ext cx="7039978" cy="35262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capstone project is </a:t>
            </a:r>
          </a:p>
          <a:p>
            <a:pPr marL="0" indent="0" algn="ctr">
              <a:buNone/>
            </a:pPr>
            <a:r>
              <a:rPr lang="en-US" b="1" dirty="0"/>
              <a:t>the culminating assignment </a:t>
            </a:r>
            <a:r>
              <a:rPr lang="en-US" dirty="0"/>
              <a:t>of </a:t>
            </a:r>
          </a:p>
          <a:p>
            <a:pPr marL="0" indent="0" algn="ctr">
              <a:buNone/>
            </a:pPr>
            <a:r>
              <a:rPr lang="en-US" dirty="0"/>
              <a:t>an academic program, </a:t>
            </a:r>
          </a:p>
          <a:p>
            <a:pPr marL="0" indent="0" algn="ctr">
              <a:buNone/>
            </a:pPr>
            <a:r>
              <a:rPr lang="en-US" dirty="0"/>
              <a:t>serving as </a:t>
            </a:r>
            <a:r>
              <a:rPr lang="en-US" b="1" dirty="0"/>
              <a:t>a bridge between </a:t>
            </a:r>
          </a:p>
          <a:p>
            <a:pPr marL="0" indent="0" algn="ctr">
              <a:buNone/>
            </a:pPr>
            <a:r>
              <a:rPr lang="en-US" b="1" dirty="0"/>
              <a:t>classroom theory and real-world practice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2A4FDB-0AE9-2113-D695-A99F5CBB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FLM Capstone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B2974-FBEF-F6DD-DC85-30C2D946468F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D85180-CBCF-CE34-7A12-1E65ED625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FD6288-E965-6281-B28F-CCED19AAEC4C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FFDF50A-14B2-DCC4-5D92-E27365E24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982" y="1323155"/>
            <a:ext cx="3583812" cy="55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6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A4B390-750E-1EE3-5D49-40DD4EBD0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 to YOU to decide which roles are required, and who should do what</a:t>
            </a:r>
          </a:p>
          <a:p>
            <a:r>
              <a:rPr lang="en-US" dirty="0"/>
              <a:t>Self-organize and report team roster back </a:t>
            </a:r>
            <a:r>
              <a:rPr lang="en-US" b="1" dirty="0">
                <a:solidFill>
                  <a:schemeClr val="accent1"/>
                </a:solidFill>
              </a:rPr>
              <a:t>to Bill Haley by July 3</a:t>
            </a:r>
            <a:r>
              <a:rPr lang="en-US" b="1" baseline="30000" dirty="0">
                <a:solidFill>
                  <a:schemeClr val="accent1"/>
                </a:solidFill>
              </a:rPr>
              <a:t>rd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E8415-E0F2-7ED9-7DC7-5AD529E9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Roles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D2B230-6B5C-4ABF-1492-301520BA81D6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C6B471-5C23-D663-4A05-CB245ED44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EDB45C-CB8D-64F6-515D-797620EE9A4E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77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26065-FB8E-72CC-6126-54BB64BE9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A05F8D-17D8-E7F3-522D-DABB9864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1E844-0C2F-7C75-49BC-8BF9DBF5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604962"/>
            <a:ext cx="5829300" cy="36480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1D29839-C74B-C214-D10D-6CC24C81972D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B4E0C6-B39D-AE39-F5F0-0D8FD47A2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5AFE4D-3278-C506-6611-8D68A1451ABA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02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3D5DBB-F1B7-B935-F2A9-FC37D7E87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 of event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Hotel Room and Local Area</a:t>
            </a:r>
          </a:p>
          <a:p>
            <a:r>
              <a:rPr lang="en-US" dirty="0"/>
              <a:t>Event Details</a:t>
            </a:r>
          </a:p>
          <a:p>
            <a:r>
              <a:rPr lang="en-US" dirty="0"/>
              <a:t>Marketing Plan</a:t>
            </a:r>
          </a:p>
          <a:p>
            <a:r>
              <a:rPr lang="en-US" dirty="0"/>
              <a:t>FLM Team Roles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4235A5-1430-8481-088E-42C4BA2A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Theme: Harbor Hustle Lobster Trap Challenge!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255B93-2158-7ABC-B5F0-CAA30580CB9B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2A3F5D-B7B6-2A15-9A80-D2315A108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3F793E-B275-4C8F-2689-C6F2F52F9DA4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C709608-1831-ABB6-5379-C801AC7037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8077" y="1474083"/>
            <a:ext cx="5370857" cy="3534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71230-547F-764C-604C-9EC74CC88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89474" l="5702" r="94518">
                        <a14:foregroundMark x1="11404" y1="48246" x2="14035" y2="69591"/>
                        <a14:foregroundMark x1="14035" y1="69591" x2="40570" y2="73392"/>
                        <a14:foregroundMark x1="40570" y1="73392" x2="23026" y2="57602"/>
                        <a14:foregroundMark x1="5921" y1="59357" x2="10307" y2="63450"/>
                        <a14:foregroundMark x1="54605" y1="48538" x2="67544" y2="36550"/>
                        <a14:foregroundMark x1="67544" y1="36550" x2="42982" y2="24854"/>
                        <a14:foregroundMark x1="58333" y1="74269" x2="61842" y2="70468"/>
                        <a14:foregroundMark x1="87939" y1="33626" x2="89035" y2="28363"/>
                        <a14:foregroundMark x1="94518" y1="30702" x2="92982" y2="30702"/>
                        <a14:foregroundMark x1="84649" y1="33333" x2="84211" y2="30117"/>
                        <a14:foregroundMark x1="67982" y1="73392" x2="67105" y2="72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4524" y="3644889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1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DE2D24-240D-EF26-7320-41BED68EF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12312"/>
            <a:ext cx="10650538" cy="4410652"/>
          </a:xfrm>
        </p:spPr>
        <p:txBody>
          <a:bodyPr/>
          <a:lstStyle/>
          <a:p>
            <a:r>
              <a:rPr lang="en-US" dirty="0"/>
              <a:t>Networking Event sponsored by FLM </a:t>
            </a:r>
          </a:p>
          <a:p>
            <a:r>
              <a:rPr lang="en-US" dirty="0"/>
              <a:t>On-site at Westin hotel</a:t>
            </a:r>
          </a:p>
          <a:p>
            <a:r>
              <a:rPr lang="en-US" dirty="0"/>
              <a:t>Incorporate leadership, team building and executive skills</a:t>
            </a:r>
          </a:p>
          <a:p>
            <a:r>
              <a:rPr lang="en-US" dirty="0"/>
              <a:t>Opportunity to demonstrate your abilities</a:t>
            </a:r>
          </a:p>
          <a:p>
            <a:r>
              <a:rPr lang="en-US" dirty="0"/>
              <a:t>Create engagement between attendees</a:t>
            </a:r>
          </a:p>
          <a:p>
            <a:r>
              <a:rPr lang="en-US" b="1" i="1" dirty="0"/>
              <a:t>Fun!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389D8E-56F8-825E-8B3B-B501EA55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5CD722-2D73-6561-F67A-EDCF7B65BDCF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BD8B4B-E101-3604-460C-4AEF5F6A8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08B15A-5EEF-132F-64D0-2F7C4A900DE2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28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6F71B-80CF-DDA5-2F2C-2453EBFF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Monday, Oct.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0ACCA5-5015-DC3F-95D2-6BCA88D1EA0C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D58BC7-BA63-88C4-474A-B5673E18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B6EBBD-B941-7375-ACBE-8031DE3881B3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2F78545-0E04-D81B-7FFE-746C1E86C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12312"/>
            <a:ext cx="10650538" cy="4410652"/>
          </a:xfrm>
        </p:spPr>
        <p:txBody>
          <a:bodyPr/>
          <a:lstStyle/>
          <a:p>
            <a:r>
              <a:rPr lang="en-US" sz="2400" dirty="0"/>
              <a:t>8:00 am - 11:00 am   Private Fishing Excursion </a:t>
            </a:r>
          </a:p>
          <a:p>
            <a:r>
              <a:rPr lang="en-US" sz="2400" dirty="0"/>
              <a:t>9:00 am - 3:00 pm    Golf Outing – Scramble Shotgun Start at 9:00 am</a:t>
            </a:r>
          </a:p>
          <a:p>
            <a:r>
              <a:rPr lang="en-US" sz="2400" dirty="0"/>
              <a:t>9:00 am - 5:00 pm    Registration Desk Open</a:t>
            </a:r>
          </a:p>
          <a:p>
            <a:r>
              <a:rPr lang="en-US" sz="2400" dirty="0"/>
              <a:t>10:00 am - 12:30 pm  City &amp; Lighthouse Tour </a:t>
            </a:r>
          </a:p>
          <a:p>
            <a:r>
              <a:rPr lang="en-US" sz="2400" dirty="0"/>
              <a:t>10:00 am - 5:00 pm   2026 FLM Workshop &amp; Lunch</a:t>
            </a:r>
          </a:p>
          <a:p>
            <a:r>
              <a:rPr lang="en-US" sz="2400" dirty="0"/>
              <a:t>1:00 pm - 5:00 pm    Vendor Showcase Set-Up</a:t>
            </a:r>
          </a:p>
          <a:p>
            <a:r>
              <a:rPr lang="en-US" sz="2400" dirty="0"/>
              <a:t>4:30 pm - 5:30 pm    FPDA/ISD BOD Meeting</a:t>
            </a:r>
          </a:p>
          <a:p>
            <a:r>
              <a:rPr lang="en-US" sz="2400" dirty="0"/>
              <a:t>5:30 pm - 7:00 pm    Welcome Reception</a:t>
            </a:r>
          </a:p>
          <a:p>
            <a:r>
              <a:rPr lang="en-US" sz="2400" b="1" dirty="0">
                <a:solidFill>
                  <a:schemeClr val="accent6"/>
                </a:solidFill>
              </a:rPr>
              <a:t>7:00 pm - 9:00 pm    Harbor Hustle Lobster Trap Challenge</a:t>
            </a:r>
          </a:p>
        </p:txBody>
      </p:sp>
    </p:spTree>
    <p:extLst>
      <p:ext uri="{BB962C8B-B14F-4D97-AF65-F5344CB8AC3E}">
        <p14:creationId xmlns:p14="http://schemas.microsoft.com/office/powerpoint/2010/main" val="299475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BF997-55C3-FEA9-BE4D-BD5CD8740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22438"/>
            <a:ext cx="5519186" cy="4200525"/>
          </a:xfrm>
        </p:spPr>
        <p:txBody>
          <a:bodyPr/>
          <a:lstStyle/>
          <a:p>
            <a:r>
              <a:rPr lang="en-US" dirty="0"/>
              <a:t>Budget - $1000</a:t>
            </a:r>
          </a:p>
          <a:p>
            <a:r>
              <a:rPr lang="en-US" dirty="0"/>
              <a:t>Westin Property – Longfellow Ballroom (Video?)</a:t>
            </a:r>
          </a:p>
          <a:p>
            <a:r>
              <a:rPr lang="en-US" dirty="0"/>
              <a:t>1500sf</a:t>
            </a:r>
          </a:p>
          <a:p>
            <a:r>
              <a:rPr lang="en-US" dirty="0"/>
              <a:t>Consider how to best use the space!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E8A2F-903C-7C1A-8A41-3AB90230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Available to You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8C256-7653-F392-D625-FCF5C7740573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3F0C2B-6D36-C468-692D-C9089117E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01D5A5-82D5-F33A-B239-F6B8F8A574AC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225521-4481-244D-3BEF-B9A2C56C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291" y="1494737"/>
            <a:ext cx="6783546" cy="4992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9D2D7-37AB-C3F4-EAA2-584AE7276AC3}"/>
              </a:ext>
            </a:extLst>
          </p:cNvPr>
          <p:cNvSpPr txBox="1"/>
          <p:nvPr/>
        </p:nvSpPr>
        <p:spPr>
          <a:xfrm>
            <a:off x="3821229" y="4273787"/>
            <a:ext cx="9529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48903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897CE-B480-2967-6CE9-9CDBB574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2721B-AAD2-38B4-928C-78DF6A3D5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216" y="1514499"/>
            <a:ext cx="10650538" cy="492937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The Idea</a:t>
            </a:r>
            <a:br>
              <a:rPr lang="en-US" sz="1800" dirty="0"/>
            </a:br>
            <a:r>
              <a:rPr lang="en-US" sz="1800" dirty="0"/>
              <a:t>Maine-themed event where teams compete in a build-and-steal challenge using remote-control lobsters.</a:t>
            </a:r>
          </a:p>
          <a:p>
            <a:pPr marL="0" indent="0">
              <a:buNone/>
            </a:pPr>
            <a:r>
              <a:rPr lang="en-US" sz="1800" b="1" dirty="0"/>
              <a:t>Each Team Receives</a:t>
            </a:r>
            <a:endParaRPr lang="en-US" sz="1800" dirty="0"/>
          </a:p>
          <a:p>
            <a:r>
              <a:rPr lang="en-US" sz="1800" dirty="0"/>
              <a:t>🛠️ Supplies to build a lobster trap </a:t>
            </a:r>
          </a:p>
          <a:p>
            <a:r>
              <a:rPr lang="en-US" sz="1800" dirty="0"/>
              <a:t>🐟 Lobster bait to protect </a:t>
            </a:r>
          </a:p>
          <a:p>
            <a:r>
              <a:rPr lang="en-US" sz="1800" dirty="0"/>
              <a:t>🎮 A remote-control lobster/car </a:t>
            </a:r>
          </a:p>
          <a:p>
            <a:r>
              <a:rPr lang="en-US" sz="1800" dirty="0"/>
              <a:t>🎨 Materials to outfit or decorate their lobster </a:t>
            </a:r>
          </a:p>
          <a:p>
            <a:pPr marL="0" indent="0">
              <a:buNone/>
            </a:pPr>
            <a:r>
              <a:rPr lang="en-US" sz="1800" b="1" dirty="0"/>
              <a:t>The Challenge</a:t>
            </a:r>
            <a:br>
              <a:rPr lang="en-US" sz="1800" dirty="0"/>
            </a:br>
            <a:r>
              <a:rPr lang="en-US" sz="1800" dirty="0"/>
              <a:t>Build a lobster trap that protects your bait and makes it difficult for competitors to steal it.</a:t>
            </a:r>
          </a:p>
          <a:p>
            <a:pPr marL="0" indent="0">
              <a:buNone/>
            </a:pPr>
            <a:r>
              <a:rPr lang="en-US" sz="1800" b="1" dirty="0"/>
              <a:t>Objective</a:t>
            </a:r>
            <a:br>
              <a:rPr lang="en-US" sz="1800" dirty="0"/>
            </a:br>
            <a:r>
              <a:rPr lang="en-US" sz="1800" b="1" dirty="0"/>
              <a:t>Steal the most bait while protecting your own. Winner =</a:t>
            </a:r>
            <a:r>
              <a:rPr lang="en-US" sz="1800" dirty="0"/>
              <a:t> Team with the most bait at the end of the competition.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52EE5E-F374-D5AE-F52D-65CC320E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Idea Harbor Hustle: Lobster Trap Heist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BDBA5B-AAE6-51CE-9807-E9D866F3A93E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F4EA17-DCE6-DEAE-18A7-BD47DD7AB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81F71C-52E7-3E67-7CE3-0BB909177866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887EC2-F0A1-C8C6-A71B-2D0FAAE576DB}"/>
              </a:ext>
            </a:extLst>
          </p:cNvPr>
          <p:cNvSpPr txBox="1"/>
          <p:nvPr/>
        </p:nvSpPr>
        <p:spPr>
          <a:xfrm>
            <a:off x="4751294" y="5920653"/>
            <a:ext cx="6436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Build. Defend. Steal. Escape. Win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CB355-E891-DA4F-F3D5-9AC4AEE8A1FA}"/>
              </a:ext>
            </a:extLst>
          </p:cNvPr>
          <p:cNvSpPr txBox="1"/>
          <p:nvPr/>
        </p:nvSpPr>
        <p:spPr>
          <a:xfrm>
            <a:off x="2866465" y="3329498"/>
            <a:ext cx="621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B5F1EF-43EF-BC68-5F7C-E9537C39B0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865" y="2186295"/>
            <a:ext cx="3226871" cy="210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292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551DC-6E16-5989-2418-F1D7EFAE9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DCD121-EF66-113E-0857-312AEF27A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28" y="1537104"/>
            <a:ext cx="10650538" cy="42005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Supplies</a:t>
            </a:r>
            <a:endParaRPr lang="en-US" sz="2000" dirty="0"/>
          </a:p>
          <a:p>
            <a:r>
              <a:rPr lang="en-US" sz="2000" dirty="0"/>
              <a:t>What materials are you providing to the teams? Lobster cars, trap materials, bait, etc.</a:t>
            </a:r>
          </a:p>
          <a:p>
            <a:pPr marL="0" indent="0">
              <a:buNone/>
            </a:pPr>
            <a:r>
              <a:rPr lang="en-US" sz="2000" b="1" dirty="0"/>
              <a:t>Rules</a:t>
            </a:r>
            <a:endParaRPr lang="en-US" sz="2000" dirty="0"/>
          </a:p>
          <a:p>
            <a:r>
              <a:rPr lang="en-US" sz="2000" dirty="0"/>
              <a:t>Trap size limits? </a:t>
            </a:r>
          </a:p>
          <a:p>
            <a:r>
              <a:rPr lang="en-US" sz="2000" dirty="0"/>
              <a:t>Minimum trap entrance size?</a:t>
            </a:r>
          </a:p>
          <a:p>
            <a:r>
              <a:rPr lang="en-US" sz="2000" dirty="0"/>
              <a:t>How is bait captured? </a:t>
            </a:r>
          </a:p>
          <a:p>
            <a:r>
              <a:rPr lang="en-US" sz="2000" dirty="0"/>
              <a:t>How do you keep the competition fair? </a:t>
            </a:r>
          </a:p>
          <a:p>
            <a:pPr marL="0" indent="0">
              <a:buNone/>
            </a:pPr>
            <a:r>
              <a:rPr lang="en-US" sz="2000" b="1" dirty="0"/>
              <a:t>Schedule</a:t>
            </a:r>
            <a:endParaRPr lang="en-US" sz="2000" dirty="0"/>
          </a:p>
          <a:p>
            <a:r>
              <a:rPr lang="en-US" sz="2000" dirty="0"/>
              <a:t>Build time? </a:t>
            </a:r>
          </a:p>
          <a:p>
            <a:r>
              <a:rPr lang="en-US" sz="2000" dirty="0"/>
              <a:t>Practice time? </a:t>
            </a:r>
          </a:p>
          <a:p>
            <a:r>
              <a:rPr lang="en-US" sz="2000" dirty="0"/>
              <a:t>Competition format (heats or all at once)? How do teams rank and win? What prizes?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CAFA2-6284-B75F-236B-5B2BCA03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Assignment: Design the Event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6F9B97-E1D5-9CD3-29FA-8383F09B3CCD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C10900-FDDA-4DE7-31DD-B4256B4F7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38C5B9-1C5A-EC7B-FF7A-A5A86BF3E1C1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BBA791-249C-5B25-0915-7658C65BA79B}"/>
              </a:ext>
            </a:extLst>
          </p:cNvPr>
          <p:cNvSpPr txBox="1"/>
          <p:nvPr/>
        </p:nvSpPr>
        <p:spPr>
          <a:xfrm>
            <a:off x="6705600" y="2572871"/>
            <a:ext cx="3944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Create an event that is: Fun, Fair, Easy to understand, and Exciting to watch</a:t>
            </a:r>
          </a:p>
          <a:p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49EB03-987D-ACAE-A882-825AFFF69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50-100 Participants of varying age and physique</a:t>
            </a:r>
          </a:p>
          <a:p>
            <a:pPr lvl="1"/>
            <a:r>
              <a:rPr lang="en-US" dirty="0"/>
              <a:t>FPDA and ISD member companies</a:t>
            </a:r>
          </a:p>
          <a:p>
            <a:r>
              <a:rPr lang="en-US" dirty="0"/>
              <a:t>Teams of 6-8 people? Need to set a MAX number of teams to ensure correct # of cars.</a:t>
            </a:r>
          </a:p>
          <a:p>
            <a:r>
              <a:rPr lang="en-US" dirty="0"/>
              <a:t>Self-run event.  FPDA and ISD member volunteers and staff.</a:t>
            </a:r>
          </a:p>
          <a:p>
            <a:r>
              <a:rPr lang="en-US" dirty="0"/>
              <a:t>Food – People will be hungry following reception.</a:t>
            </a:r>
          </a:p>
          <a:p>
            <a:pPr lvl="1"/>
            <a:r>
              <a:rPr lang="en-US" dirty="0"/>
              <a:t>Work with FPDA staff and Hotel </a:t>
            </a:r>
          </a:p>
          <a:p>
            <a:r>
              <a:rPr lang="en-US" dirty="0"/>
              <a:t>GOAL – Fun memories and new connections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3D9E0-C1AC-8813-CF1E-B741310C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Mission: Engage and Entertain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317F9A-6B23-A639-F6DB-3AE737ACDEE7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496D02-D8B9-B07A-5C1B-077246971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BABAF7-5D8D-838A-5754-E2387B73626D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48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95B1EE-72B5-02A1-5692-71AFAF88D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Competition format and points system</a:t>
            </a:r>
          </a:p>
          <a:p>
            <a:r>
              <a:rPr lang="en-US" dirty="0"/>
              <a:t>Staffing plan</a:t>
            </a:r>
          </a:p>
          <a:p>
            <a:r>
              <a:rPr lang="en-US" dirty="0"/>
              <a:t>Resource/Materials list (RC Car decorations, lobster traps, event props, puzzles, prizes)</a:t>
            </a:r>
          </a:p>
          <a:p>
            <a:r>
              <a:rPr lang="en-US" dirty="0"/>
              <a:t>Event Budget</a:t>
            </a:r>
          </a:p>
          <a:p>
            <a:r>
              <a:rPr lang="en-US" dirty="0"/>
              <a:t>Marketing Plan – social media posts, videos, mailers?</a:t>
            </a:r>
          </a:p>
          <a:p>
            <a:r>
              <a:rPr lang="en-US" dirty="0"/>
              <a:t>Presentation to Bill, Luke and Chris – </a:t>
            </a:r>
            <a:r>
              <a:rPr lang="en-US" dirty="0">
                <a:highlight>
                  <a:srgbClr val="FFFF00"/>
                </a:highlight>
              </a:rPr>
              <a:t>August TBD @ 3PM EDT – 1 week before BOD presentation</a:t>
            </a:r>
          </a:p>
          <a:p>
            <a:r>
              <a:rPr lang="en-US" dirty="0"/>
              <a:t>Presentation to FPDA BOD – </a:t>
            </a:r>
            <a:r>
              <a:rPr lang="en-US" dirty="0">
                <a:highlight>
                  <a:srgbClr val="FFFF00"/>
                </a:highlight>
              </a:rPr>
              <a:t>August 27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>
                <a:highlight>
                  <a:srgbClr val="FFFF00"/>
                </a:highlight>
              </a:rPr>
              <a:t> @ 3PM EDT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E0CD80-25B3-0B4C-4A16-0C174CBC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18E231-F027-C53B-0458-9991CB841B13}"/>
              </a:ext>
            </a:extLst>
          </p:cNvPr>
          <p:cNvGrpSpPr/>
          <p:nvPr/>
        </p:nvGrpSpPr>
        <p:grpSpPr>
          <a:xfrm>
            <a:off x="371475" y="5920653"/>
            <a:ext cx="1475821" cy="937347"/>
            <a:chOff x="6858384" y="3882108"/>
            <a:chExt cx="1475821" cy="9373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61B466-F1B8-E835-C1C6-F24CE4882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384" y="3882108"/>
              <a:ext cx="1475821" cy="9373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3CAF29-8E3B-51D2-6B83-9FBD2E5BC50A}"/>
                </a:ext>
              </a:extLst>
            </p:cNvPr>
            <p:cNvSpPr txBox="1"/>
            <p:nvPr/>
          </p:nvSpPr>
          <p:spPr>
            <a:xfrm>
              <a:off x="7051350" y="4027617"/>
              <a:ext cx="128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33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H-ERF Presentation Template" id="{29A39B2E-3EE8-435D-9905-ED520DCE9560}" vid="{D5CE4F39-2A79-497A-BD2F-5E14017C5A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a273da-3de4-4bf2-a3ce-ba026fc29404">
      <Terms xmlns="http://schemas.microsoft.com/office/infopath/2007/PartnerControls"/>
    </lcf76f155ced4ddcb4097134ff3c332f>
    <TaxCatchAll xmlns="03a67363-0174-4e84-b0b0-03441103e3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4CA4F55D9684A9CFEE520EA5CA083" ma:contentTypeVersion="10" ma:contentTypeDescription="Create a new document." ma:contentTypeScope="" ma:versionID="94453842846455bb4e84a27314b0d73d">
  <xsd:schema xmlns:xsd="http://www.w3.org/2001/XMLSchema" xmlns:xs="http://www.w3.org/2001/XMLSchema" xmlns:p="http://schemas.microsoft.com/office/2006/metadata/properties" xmlns:ns2="f6a273da-3de4-4bf2-a3ce-ba026fc29404" xmlns:ns3="03a67363-0174-4e84-b0b0-03441103e3b4" targetNamespace="http://schemas.microsoft.com/office/2006/metadata/properties" ma:root="true" ma:fieldsID="f70c061ae2b9cb4b7f7d441d4b1e89e1" ns2:_="" ns3:_="">
    <xsd:import namespace="f6a273da-3de4-4bf2-a3ce-ba026fc29404"/>
    <xsd:import namespace="03a67363-0174-4e84-b0b0-03441103e3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273da-3de4-4bf2-a3ce-ba026fc29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7e7a4b-f39d-4b45-a94f-a4b0d09f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67363-0174-4e84-b0b0-03441103e3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91b6627-a503-4d50-a4f5-777010fc68f2}" ma:internalName="TaxCatchAll" ma:showField="CatchAllData" ma:web="03a67363-0174-4e84-b0b0-03441103e3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79543D-A6B9-4CE6-9141-34E93358997D}">
  <ds:schemaRefs>
    <ds:schemaRef ds:uri="http://schemas.microsoft.com/office/2006/metadata/properties"/>
    <ds:schemaRef ds:uri="http://schemas.microsoft.com/office/infopath/2007/PartnerControls"/>
    <ds:schemaRef ds:uri="26972eb7-eb30-45cb-9db2-93647d01d97b"/>
    <ds:schemaRef ds:uri="4dc83593-ea61-4f6b-a660-48508fb3f5b6"/>
    <ds:schemaRef ds:uri="b8e1cea0-326a-4b23-9862-5807ba86ac07"/>
    <ds:schemaRef ds:uri="cbb4cac8-50bf-4832-b6f0-9a2fe9f1f70b"/>
  </ds:schemaRefs>
</ds:datastoreItem>
</file>

<file path=customXml/itemProps2.xml><?xml version="1.0" encoding="utf-8"?>
<ds:datastoreItem xmlns:ds="http://schemas.openxmlformats.org/officeDocument/2006/customXml" ds:itemID="{B1905789-0F0F-4E0B-BDF4-50C3AB49C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B6D31A-10BC-4D05-BF2B-709B15E8AF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4328</TotalTime>
  <Words>649</Words>
  <Application>Microsoft Office PowerPoint</Application>
  <PresentationFormat>Widescreen</PresentationFormat>
  <Paragraphs>96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Bodoni MT</vt:lpstr>
      <vt:lpstr>Brother 1816</vt:lpstr>
      <vt:lpstr>Calibri</vt:lpstr>
      <vt:lpstr>Office Theme</vt:lpstr>
      <vt:lpstr>FLM Capstone Project</vt:lpstr>
      <vt:lpstr>Theme: Harbor Hustle Lobster Trap Challenge!</vt:lpstr>
      <vt:lpstr>Overview</vt:lpstr>
      <vt:lpstr>Schedule for Monday, Oct. 5th </vt:lpstr>
      <vt:lpstr>Resources Available to You</vt:lpstr>
      <vt:lpstr>Event Idea Harbor Hustle: Lobster Trap Heist</vt:lpstr>
      <vt:lpstr>Your Assignment: Design the Event</vt:lpstr>
      <vt:lpstr>Your Mission: Engage and Entertain</vt:lpstr>
      <vt:lpstr>Deliverables</vt:lpstr>
      <vt:lpstr>Team Roles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truitt</dc:creator>
  <cp:lastModifiedBy>Kathie Pillard</cp:lastModifiedBy>
  <cp:revision>44</cp:revision>
  <dcterms:created xsi:type="dcterms:W3CDTF">2021-09-22T18:19:44Z</dcterms:created>
  <dcterms:modified xsi:type="dcterms:W3CDTF">2026-06-30T17:54:29Z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100.000000000000</vt:lpwstr>
  </property>
  <property fmtid="{D5CDD505-2E9C-101B-9397-08002B2CF9AE}" pid="3" name="ContentTypeId">
    <vt:lpwstr>0x0101001924CA4F55D9684A9CFEE520EA5CA083</vt:lpwstr>
  </property>
  <property fmtid="{D5CDD505-2E9C-101B-9397-08002B2CF9AE}" pid="4" name="MediaServiceImageTags">
    <vt:lpwstr/>
  </property>
</Properties>
</file>