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1"/>
  </p:notesMasterIdLst>
  <p:handoutMasterIdLst>
    <p:handoutMasterId r:id="rId42"/>
  </p:handoutMasterIdLst>
  <p:sldIdLst>
    <p:sldId id="256" r:id="rId2"/>
    <p:sldId id="268" r:id="rId3"/>
    <p:sldId id="276" r:id="rId4"/>
    <p:sldId id="290" r:id="rId5"/>
    <p:sldId id="288" r:id="rId6"/>
    <p:sldId id="285" r:id="rId7"/>
    <p:sldId id="311" r:id="rId8"/>
    <p:sldId id="312" r:id="rId9"/>
    <p:sldId id="313" r:id="rId10"/>
    <p:sldId id="314" r:id="rId11"/>
    <p:sldId id="316" r:id="rId12"/>
    <p:sldId id="317" r:id="rId13"/>
    <p:sldId id="318" r:id="rId14"/>
    <p:sldId id="319" r:id="rId15"/>
    <p:sldId id="320" r:id="rId16"/>
    <p:sldId id="307" r:id="rId17"/>
    <p:sldId id="308" r:id="rId18"/>
    <p:sldId id="315" r:id="rId19"/>
    <p:sldId id="309" r:id="rId20"/>
    <p:sldId id="302" r:id="rId21"/>
    <p:sldId id="310" r:id="rId22"/>
    <p:sldId id="275" r:id="rId23"/>
    <p:sldId id="293" r:id="rId24"/>
    <p:sldId id="294" r:id="rId25"/>
    <p:sldId id="295" r:id="rId26"/>
    <p:sldId id="297" r:id="rId27"/>
    <p:sldId id="296" r:id="rId28"/>
    <p:sldId id="298" r:id="rId29"/>
    <p:sldId id="299" r:id="rId30"/>
    <p:sldId id="300" r:id="rId31"/>
    <p:sldId id="301" r:id="rId32"/>
    <p:sldId id="272" r:id="rId33"/>
    <p:sldId id="273" r:id="rId34"/>
    <p:sldId id="303" r:id="rId35"/>
    <p:sldId id="305" r:id="rId36"/>
    <p:sldId id="306" r:id="rId37"/>
    <p:sldId id="292" r:id="rId38"/>
    <p:sldId id="282" r:id="rId39"/>
    <p:sldId id="26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008" autoAdjust="0"/>
  </p:normalViewPr>
  <p:slideViewPr>
    <p:cSldViewPr>
      <p:cViewPr>
        <p:scale>
          <a:sx n="77" d="100"/>
          <a:sy n="77" d="100"/>
        </p:scale>
        <p:origin x="-192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Presentation Information</a:t>
            </a:r>
          </a:p>
        </p:txBody>
      </p:sp>
      <p:sp>
        <p:nvSpPr>
          <p:cNvPr id="35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CONFIDENTIAL</a:t>
            </a:r>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491D5E-8F25-4425-B266-172596BB21B3}" type="slidenum">
              <a:rPr lang="en-US"/>
              <a:pPr/>
              <a:t>‹#›</a:t>
            </a:fld>
            <a:endParaRPr lang="en-US"/>
          </a:p>
        </p:txBody>
      </p:sp>
    </p:spTree>
    <p:extLst>
      <p:ext uri="{BB962C8B-B14F-4D97-AF65-F5344CB8AC3E}">
        <p14:creationId xmlns:p14="http://schemas.microsoft.com/office/powerpoint/2010/main" val="419982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Presentation Information</a:t>
            </a:r>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CONFIDENTIAL</a:t>
            </a: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7F5DE5-4240-4B04-B17E-7EC200F41F74}" type="slidenum">
              <a:rPr lang="en-US"/>
              <a:pPr/>
              <a:t>‹#›</a:t>
            </a:fld>
            <a:endParaRPr lang="en-US"/>
          </a:p>
        </p:txBody>
      </p:sp>
    </p:spTree>
    <p:extLst>
      <p:ext uri="{BB962C8B-B14F-4D97-AF65-F5344CB8AC3E}">
        <p14:creationId xmlns:p14="http://schemas.microsoft.com/office/powerpoint/2010/main" val="105509705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there is a tangible</a:t>
            </a:r>
            <a:r>
              <a:rPr lang="en-US" baseline="0" dirty="0" smtClean="0"/>
              <a:t> value to your EMRA membership.</a:t>
            </a: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20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there is a tangible</a:t>
            </a:r>
            <a:r>
              <a:rPr lang="en-US" baseline="0" dirty="0" smtClean="0"/>
              <a:t> value to your EMRA membership.</a:t>
            </a: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“call to action” to watch video, need internet connection</a:t>
            </a:r>
            <a:endParaRPr lang="en-US" dirty="0"/>
          </a:p>
        </p:txBody>
      </p:sp>
      <p:sp>
        <p:nvSpPr>
          <p:cNvPr id="4" name="Header Placeholder 3"/>
          <p:cNvSpPr>
            <a:spLocks noGrp="1"/>
          </p:cNvSpPr>
          <p:nvPr>
            <p:ph type="hdr" sz="quarter" idx="10"/>
          </p:nvPr>
        </p:nvSpPr>
        <p:spPr/>
        <p:txBody>
          <a:bodyPr/>
          <a:lstStyle/>
          <a:p>
            <a:r>
              <a:rPr lang="en-US" smtClean="0"/>
              <a:t>Presentation Information</a:t>
            </a:r>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9F7F5DE5-4240-4B04-B17E-7EC200F41F74}" type="slidenum">
              <a:rPr lang="en-US" smtClean="0"/>
              <a:pPr/>
              <a:t>22</a:t>
            </a:fld>
            <a:endParaRPr lang="en-US"/>
          </a:p>
        </p:txBody>
      </p:sp>
    </p:spTree>
    <p:extLst>
      <p:ext uri="{BB962C8B-B14F-4D97-AF65-F5344CB8AC3E}">
        <p14:creationId xmlns:p14="http://schemas.microsoft.com/office/powerpoint/2010/main" val="11420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A huge problem with trying to correct the situation is the way our legislators and American public view emergency care.</a:t>
            </a:r>
          </a:p>
          <a:p>
            <a:pPr eaLnBrk="1" hangingPunct="1">
              <a:spcBef>
                <a:spcPct val="0"/>
              </a:spcBef>
            </a:pPr>
            <a:endParaRPr lang="en-US" dirty="0" smtClean="0"/>
          </a:p>
          <a:p>
            <a:r>
              <a:rPr lang="en-US" dirty="0" smtClean="0"/>
              <a:t>ACEP</a:t>
            </a:r>
            <a:r>
              <a:rPr lang="en-US" baseline="0" dirty="0" smtClean="0"/>
              <a:t> has been working to combat this disparity, and will continue to fight for our physicians.</a:t>
            </a: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Because most of the provisions of the health care reform law don't take effect for months or years, there is still time for us to constructively improve it with additional legislation or regulatory language. </a:t>
            </a:r>
            <a:br>
              <a:rPr lang="en-US" dirty="0" smtClean="0"/>
            </a:br>
            <a:r>
              <a:rPr lang="en-US" dirty="0" smtClean="0"/>
              <a:t/>
            </a:r>
            <a:br>
              <a:rPr lang="en-US" dirty="0" smtClean="0"/>
            </a:br>
            <a:r>
              <a:rPr lang="en-US" dirty="0" smtClean="0"/>
              <a:t>ACEP has already been influential</a:t>
            </a:r>
            <a:r>
              <a:rPr lang="en-US" baseline="0" dirty="0" smtClean="0"/>
              <a:t> with key regulatory agencies, securing wins for our members and our patients.</a:t>
            </a:r>
            <a:endParaRPr lang="en-US" dirty="0" smtClean="0"/>
          </a:p>
          <a:p>
            <a:endParaRPr lang="en-US" dirty="0" smtClean="0"/>
          </a:p>
          <a:p>
            <a:r>
              <a:rPr lang="en-US" dirty="0" smtClean="0"/>
              <a:t>For example, CMS responded to ACEP’s concerns and allowed an exception for emergency departments in their interpretive guidelines on use of anesthesia services and now allows the flexibility</a:t>
            </a:r>
            <a:r>
              <a:rPr lang="en-US" baseline="0" dirty="0" smtClean="0"/>
              <a:t> of </a:t>
            </a:r>
            <a:r>
              <a:rPr lang="en-US" dirty="0" smtClean="0"/>
              <a:t>different clinical guidelines in different areas of the hospital, specifically pointing out the unique environment of the ED and the specialized training of emergency physicians. </a:t>
            </a:r>
          </a:p>
          <a:p>
            <a:endParaRPr lang="en-US" dirty="0" smtClean="0"/>
          </a:p>
          <a:p>
            <a:r>
              <a:rPr lang="en-US" dirty="0" smtClean="0"/>
              <a:t>In that same vein, ACEP is working</a:t>
            </a:r>
            <a:r>
              <a:rPr lang="en-US" baseline="0" dirty="0" smtClean="0"/>
              <a:t> to </a:t>
            </a:r>
          </a:p>
          <a:p>
            <a:pPr lvl="1">
              <a:buFont typeface="Arial" pitchFamily="34" charset="0"/>
              <a:buChar char="•"/>
            </a:pPr>
            <a:r>
              <a:rPr lang="en-US" baseline="0" dirty="0" smtClean="0"/>
              <a:t> favorably influence guidelines and standards on quality measures through the PQRI and their relationship to your reimbursement. </a:t>
            </a:r>
          </a:p>
          <a:p>
            <a:pPr marL="452173" lvl="1" defTabSz="904348">
              <a:buFont typeface="Arial" pitchFamily="34" charset="0"/>
              <a:buChar char="•"/>
              <a:defRPr/>
            </a:pPr>
            <a:r>
              <a:rPr lang="en-US" sz="1300" dirty="0"/>
              <a:t> ensure that the regulations proposed for creating accountable care organizations don’t put unreasonable and cumbersome constraints on emergency physicians. </a:t>
            </a:r>
          </a:p>
          <a:p>
            <a:pPr marL="452173" lvl="1" defTabSz="904348">
              <a:buFont typeface="Arial" pitchFamily="34" charset="0"/>
              <a:buChar char="•"/>
              <a:defRPr/>
            </a:pPr>
            <a:r>
              <a:rPr lang="en-US" sz="1300" dirty="0"/>
              <a:t> prevent CMS pilot projects on value-based purchasing from decreasing your reimbursement. </a:t>
            </a:r>
          </a:p>
          <a:p>
            <a:pPr marL="452173" lvl="1" defTabSz="904348">
              <a:buFont typeface="Arial" pitchFamily="34" charset="0"/>
              <a:buChar char="•"/>
              <a:defRPr/>
            </a:pPr>
            <a:r>
              <a:rPr lang="en-US" sz="1300" dirty="0"/>
              <a:t> ensure a future where the specialty of emergency medicine is not erroneously labeled as “inefficient and expensive” but rather treated as the valuable asset that it is.</a:t>
            </a:r>
          </a:p>
          <a:p>
            <a:pPr lvl="1">
              <a:buFont typeface="Arial" pitchFamily="34" charset="0"/>
              <a:buChar char="•"/>
            </a:pPr>
            <a:r>
              <a:rPr lang="en-US" dirty="0" smtClean="0"/>
              <a:t> maintain the </a:t>
            </a:r>
            <a:r>
              <a:rPr lang="en-US" sz="1300" dirty="0"/>
              <a:t>independent practice of emergency medicine and not have all emergency physicians forced to become hospital employees.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300" dirty="0"/>
              <a:t>For the first time in years, there is a chance of our nation adopting a change in the medical liability landscape that could be favorable to emergency physicians, our patients, and our on-call colleagues.</a:t>
            </a:r>
          </a:p>
          <a:p>
            <a:r>
              <a:rPr lang="en-US" sz="1300" dirty="0"/>
              <a:t> </a:t>
            </a:r>
          </a:p>
          <a:p>
            <a:r>
              <a:rPr lang="en-US" sz="1300" dirty="0"/>
              <a:t>ACEP has been active in getting many of these proposals on the Congressional agenda, thanks in part to our members’ advocacy efforts and our diligent and influential staff members in our Washington, DC office. </a:t>
            </a:r>
          </a:p>
          <a:p>
            <a:endParaRPr lang="en-US" sz="1300" dirty="0"/>
          </a:p>
          <a:p>
            <a:r>
              <a:rPr lang="en-US" sz="1300" dirty="0"/>
              <a:t>In February, ACEP President Dr. Sandy Schneider, ACEP Executive Director Dean Wilkerson, EMRA President Dr. Nathan Deal, and EMRA Legislative Advisor Dr. Alison Haddock met with several members of Congress to discuss the medical liability bills and their impact in emergency medicine.</a:t>
            </a:r>
          </a:p>
          <a:p>
            <a:endParaRPr lang="en-US" sz="1300" dirty="0"/>
          </a:p>
          <a:p>
            <a:r>
              <a:rPr lang="en-US" sz="1300" dirty="0"/>
              <a:t>There are at least six bills pending consideration, including the one I have highlighted on the slide.</a:t>
            </a:r>
          </a:p>
          <a:p>
            <a:pPr defTabSz="904348">
              <a:defRPr/>
            </a:pPr>
            <a:endParaRPr lang="en-US" sz="1300" dirty="0"/>
          </a:p>
          <a:p>
            <a:pPr defTabSz="904348">
              <a:defRPr/>
            </a:pPr>
            <a:r>
              <a:rPr lang="en-US" sz="1300" dirty="0"/>
              <a:t>ACEP will continue to urge Congress to pass these national bills, which will benefit the emergency medicine community and ultimately, our patients. </a:t>
            </a:r>
          </a:p>
          <a:p>
            <a:pPr defTabSz="904348">
              <a:defRPr/>
            </a:pPr>
            <a:endParaRPr lang="en-US" sz="1300" dirty="0"/>
          </a:p>
          <a:p>
            <a:pPr defTabSz="904348">
              <a:defRPr/>
            </a:pPr>
            <a:r>
              <a:rPr lang="en-US" sz="1300" dirty="0"/>
              <a:t>We understand that this is a huge priority for our members and their daily practice of emergency medicine.  </a:t>
            </a:r>
          </a:p>
          <a:p>
            <a:pPr defTabSz="904348">
              <a:defRPr/>
            </a:pPr>
            <a:endParaRPr lang="en-US" sz="1300" dirty="0"/>
          </a:p>
          <a:p>
            <a:pPr defTabSz="904348">
              <a:defRPr/>
            </a:pPr>
            <a:r>
              <a:rPr lang="en-US" sz="1300" dirty="0"/>
              <a:t>Be assured that not only is ACEP monitoring the changing medical liability landscape, but we are actively working to shift it in our favor.</a:t>
            </a:r>
          </a:p>
          <a:p>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recent ACEP membership survey, high-quality</a:t>
            </a:r>
            <a:r>
              <a:rPr lang="en-US" baseline="0" dirty="0" smtClean="0"/>
              <a:t> CME programs were rated as the most important aspect of continuing education and more than 90 percent of the those surveyed said they were satisfied or very satisfied with the quality of the CME programs ACEP offers.</a:t>
            </a:r>
          </a:p>
          <a:p>
            <a:endParaRPr lang="en-US" dirty="0" smtClean="0"/>
          </a:p>
          <a:p>
            <a:r>
              <a:rPr lang="en-US" dirty="0" smtClean="0"/>
              <a:t>The opportunity to travel, the opportunity to network</a:t>
            </a:r>
            <a:r>
              <a:rPr lang="en-US" baseline="0" dirty="0" smtClean="0"/>
              <a:t> and the opportunity to ask the presenter live questions were all listed as benefits to having in-person CME courses.</a:t>
            </a:r>
          </a:p>
          <a:p>
            <a:endParaRPr lang="en-US" dirty="0" smtClean="0"/>
          </a:p>
          <a:p>
            <a:r>
              <a:rPr lang="en-US" dirty="0" smtClean="0"/>
              <a:t>But 46 percent said they preferred</a:t>
            </a:r>
            <a:r>
              <a:rPr lang="en-US" baseline="0" dirty="0" smtClean="0"/>
              <a:t> to get CME credits online, and this was especially true for residents. ACEP has many online CME resources – including a new benefit to keep track of all of your CME hours on our website -- and we continue to find new ways to offer the resources and quality information you need.</a:t>
            </a:r>
          </a:p>
        </p:txBody>
      </p:sp>
      <p:sp>
        <p:nvSpPr>
          <p:cNvPr id="4" name="Slide Number Placeholder 3"/>
          <p:cNvSpPr>
            <a:spLocks noGrp="1"/>
          </p:cNvSpPr>
          <p:nvPr>
            <p:ph type="sldNum" sz="quarter" idx="10"/>
          </p:nvPr>
        </p:nvSpPr>
        <p:spPr/>
        <p:txBody>
          <a:bodyPr/>
          <a:lstStyle/>
          <a:p>
            <a:fld id="{450014F4-4A0C-499C-BF2C-38A9D6654AF6}"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What</a:t>
            </a:r>
            <a:r>
              <a:rPr lang="en-US" baseline="0" dirty="0" smtClean="0"/>
              <a:t> many members find as the most valuable aspect to belonging to ACEP is the worldwide network of emergency physicians.</a:t>
            </a:r>
          </a:p>
          <a:p>
            <a:endParaRPr lang="en-US" baseline="0" dirty="0" smtClean="0"/>
          </a:p>
          <a:p>
            <a:r>
              <a:rPr lang="en-US" baseline="0" dirty="0" smtClean="0"/>
              <a:t>There are opportunities to develop import connections as ACEP Special interest Sections (Don’t forget - residents can join one section for free!). Most committees have resident representation, and many chapters have special leadership opportunities for their resident members.</a:t>
            </a:r>
          </a:p>
          <a:p>
            <a:endParaRPr lang="en-US" baseline="0" dirty="0" smtClean="0"/>
          </a:p>
          <a:p>
            <a:r>
              <a:rPr lang="en-US" baseline="0" dirty="0" smtClean="0"/>
              <a:t>Networking is also a primary activity for our live conferences. At the annual Leadership and Advocacy Conference, more than 100 residents are taking the steps to demonstrate the value of emergency medicine and preserving our specialty in the future of health care. Scientific Assembly is the largest emergency medicine conference and last year 6,295 physicians from around the world attended the CME courses and the networking events.</a:t>
            </a:r>
          </a:p>
          <a:p>
            <a:endParaRPr lang="en-US" baseline="0" dirty="0" smtClean="0"/>
          </a:p>
          <a:p>
            <a:r>
              <a:rPr lang="en-US" baseline="0" dirty="0" smtClean="0"/>
              <a:t>In our new multimedia environment, networking can take place online, too. ACEP’s official blog, The Central Line is place for emergency physicians to share their thoughts on practice issues, clinical topics, or even just the day-to-day experiences we can all relate to.</a:t>
            </a:r>
          </a:p>
          <a:p>
            <a:endParaRPr lang="en-US" baseline="0" dirty="0" smtClean="0"/>
          </a:p>
          <a:p>
            <a:r>
              <a:rPr lang="en-US" baseline="0" dirty="0" smtClean="0"/>
              <a:t>We have a </a:t>
            </a:r>
            <a:r>
              <a:rPr lang="en-US" baseline="0" dirty="0" err="1" smtClean="0"/>
              <a:t>facebook</a:t>
            </a:r>
            <a:r>
              <a:rPr lang="en-US" baseline="0" dirty="0" smtClean="0"/>
              <a:t> fan page, a few twitter feeds, and a linked in presence … all in an effort to allow our members and other emergency medicine professionals to discuss the things they want to discuss … in the forums where they feel comfortable. </a:t>
            </a: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One of the best things about being an ACEP member is the wealth of information and support from your peers.</a:t>
            </a:r>
          </a:p>
          <a:p>
            <a:r>
              <a:rPr lang="en-US" sz="1300" dirty="0"/>
              <a:t> </a:t>
            </a:r>
          </a:p>
          <a:p>
            <a:r>
              <a:rPr lang="en-US" sz="1300" dirty="0"/>
              <a:t>Litigation Stress Counseling is available to any ACEP member -- volunteers provide peer-to-peer litigation counseling, but do not offer legal advice.</a:t>
            </a:r>
          </a:p>
          <a:p>
            <a:r>
              <a:rPr lang="en-US" sz="1300" dirty="0"/>
              <a:t> </a:t>
            </a:r>
          </a:p>
          <a:p>
            <a:r>
              <a:rPr lang="en-US" sz="1300" dirty="0"/>
              <a:t>ACEP members can request a review of questionable expert witness testimony regarding emergency medicine’s standards of care. Any member may request a review of egregious testimony.</a:t>
            </a:r>
          </a:p>
          <a:p>
            <a:r>
              <a:rPr lang="en-US" sz="1300" dirty="0"/>
              <a:t> </a:t>
            </a:r>
          </a:p>
          <a:p>
            <a:r>
              <a:rPr lang="en-US" sz="1300" dirty="0"/>
              <a:t>And there are other online resources – including a “So You Have Been Sued!” booklet and a primer on litigation stress.</a:t>
            </a:r>
          </a:p>
          <a:p>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there is a tangible</a:t>
            </a:r>
            <a:r>
              <a:rPr lang="en-US" baseline="0" dirty="0" smtClean="0"/>
              <a:t> value to your EMRA membership.</a:t>
            </a:r>
            <a:endParaRPr lang="en-US" dirty="0"/>
          </a:p>
        </p:txBody>
      </p:sp>
      <p:sp>
        <p:nvSpPr>
          <p:cNvPr id="4" name="Slide Number Placeholder 3"/>
          <p:cNvSpPr>
            <a:spLocks noGrp="1"/>
          </p:cNvSpPr>
          <p:nvPr>
            <p:ph type="sldNum" sz="quarter" idx="10"/>
          </p:nvPr>
        </p:nvSpPr>
        <p:spPr/>
        <p:txBody>
          <a:bodyPr/>
          <a:lstStyle/>
          <a:p>
            <a:fld id="{450014F4-4A0C-499C-BF2C-38A9D6654AF6}"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4818" name="Picture 2" descr="j0315447"/>
          <p:cNvPicPr>
            <a:picLocks noChangeAspect="1" noChangeArrowheads="1"/>
          </p:cNvPicPr>
          <p:nvPr/>
        </p:nvPicPr>
        <p:blipFill>
          <a:blip r:embed="rId2" cstate="print">
            <a:lum bright="40000" contrast="-20000"/>
            <a:grayscl/>
          </a:blip>
          <a:srcRect/>
          <a:stretch>
            <a:fillRect/>
          </a:stretch>
        </p:blipFill>
        <p:spPr bwMode="auto">
          <a:xfrm>
            <a:off x="0" y="0"/>
            <a:ext cx="9144000" cy="6858000"/>
          </a:xfrm>
          <a:prstGeom prst="rect">
            <a:avLst/>
          </a:prstGeom>
          <a:noFill/>
          <a:ln w="9525">
            <a:noFill/>
            <a:miter lim="800000"/>
            <a:headEnd/>
            <a:tailEnd/>
          </a:ln>
        </p:spPr>
      </p:pic>
      <p:sp>
        <p:nvSpPr>
          <p:cNvPr id="34827" name="Rectangle 11"/>
          <p:cNvSpPr>
            <a:spLocks noChangeArrowheads="1"/>
          </p:cNvSpPr>
          <p:nvPr/>
        </p:nvSpPr>
        <p:spPr bwMode="auto">
          <a:xfrm>
            <a:off x="609600" y="1828800"/>
            <a:ext cx="8001000" cy="4495800"/>
          </a:xfrm>
          <a:prstGeom prst="rect">
            <a:avLst/>
          </a:prstGeom>
          <a:gradFill rotWithShape="1">
            <a:gsLst>
              <a:gs pos="0">
                <a:schemeClr val="bg1">
                  <a:alpha val="39999"/>
                </a:schemeClr>
              </a:gs>
              <a:gs pos="100000">
                <a:schemeClr val="bg1">
                  <a:alpha val="39999"/>
                </a:schemeClr>
              </a:gs>
            </a:gsLst>
            <a:lin ang="5400000" scaled="1"/>
          </a:gradFill>
          <a:ln w="9525">
            <a:noFill/>
            <a:miter lim="800000"/>
            <a:headEnd/>
            <a:tailEnd/>
          </a:ln>
          <a:effectLst/>
        </p:spPr>
        <p:txBody>
          <a:bodyPr wrap="none" anchor="ctr"/>
          <a:lstStyle/>
          <a:p>
            <a:endParaRPr lang="en-US"/>
          </a:p>
        </p:txBody>
      </p:sp>
      <p:sp>
        <p:nvSpPr>
          <p:cNvPr id="34819" name="Rectangle 3"/>
          <p:cNvSpPr>
            <a:spLocks noGrp="1" noChangeArrowheads="1"/>
          </p:cNvSpPr>
          <p:nvPr>
            <p:ph type="ctrTitle" hasCustomPrompt="1"/>
          </p:nvPr>
        </p:nvSpPr>
        <p:spPr>
          <a:xfrm>
            <a:off x="1219200" y="762000"/>
            <a:ext cx="7772400" cy="457200"/>
          </a:xfrm>
        </p:spPr>
        <p:txBody>
          <a:bodyPr/>
          <a:lstStyle>
            <a:lvl1pPr algn="l">
              <a:defRPr sz="1600" baseline="0"/>
            </a:lvl1pPr>
          </a:lstStyle>
          <a:p>
            <a:r>
              <a:rPr lang="en-US" dirty="0" smtClean="0"/>
              <a:t> </a:t>
            </a:r>
            <a:br>
              <a:rPr lang="en-US" dirty="0" smtClean="0"/>
            </a:br>
            <a:r>
              <a:rPr lang="en-US" dirty="0" smtClean="0"/>
              <a:t>Government Services Chapter of the American College of Emergency Physicians</a:t>
            </a:r>
            <a:endParaRPr lang="en-US" dirty="0"/>
          </a:p>
        </p:txBody>
      </p:sp>
      <p:sp>
        <p:nvSpPr>
          <p:cNvPr id="34820"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smtClean="0"/>
              <a:t>Click to edit Master subtitle style</a:t>
            </a:r>
            <a:endParaRPr lang="en-US"/>
          </a:p>
        </p:txBody>
      </p:sp>
      <p:pic>
        <p:nvPicPr>
          <p:cNvPr id="10" name="Picture 9" descr="GSACEP Logo.jpg"/>
          <p:cNvPicPr>
            <a:picLocks noChangeAspect="1"/>
          </p:cNvPicPr>
          <p:nvPr userDrawn="1"/>
        </p:nvPicPr>
        <p:blipFill>
          <a:blip r:embed="rId3" cstate="print"/>
          <a:stretch>
            <a:fillRect/>
          </a:stretch>
        </p:blipFill>
        <p:spPr>
          <a:xfrm>
            <a:off x="152400" y="152400"/>
            <a:ext cx="1076325" cy="1066800"/>
          </a:xfrm>
          <a:prstGeom prst="rect">
            <a:avLst/>
          </a:prstGeom>
        </p:spPr>
      </p:pic>
      <p:sp>
        <p:nvSpPr>
          <p:cNvPr id="11" name="TextBox 10"/>
          <p:cNvSpPr txBox="1"/>
          <p:nvPr userDrawn="1"/>
        </p:nvSpPr>
        <p:spPr>
          <a:xfrm>
            <a:off x="1219200" y="152401"/>
            <a:ext cx="3352800" cy="830997"/>
          </a:xfrm>
          <a:prstGeom prst="rect">
            <a:avLst/>
          </a:prstGeom>
          <a:noFill/>
        </p:spPr>
        <p:txBody>
          <a:bodyPr wrap="square" rtlCol="0">
            <a:spAutoFit/>
          </a:bodyPr>
          <a:lstStyle/>
          <a:p>
            <a:r>
              <a:rPr lang="en-US" sz="4800" dirty="0" smtClean="0">
                <a:solidFill>
                  <a:srgbClr val="00B050"/>
                </a:solidFill>
              </a:rPr>
              <a:t>GSACEP</a:t>
            </a:r>
            <a:endParaRPr lang="en-US" sz="4800" dirty="0">
              <a:solidFill>
                <a:srgbClr val="00B050"/>
              </a:solidFill>
            </a:endParaRPr>
          </a:p>
        </p:txBody>
      </p:sp>
    </p:spTree>
  </p:cSld>
  <p:clrMapOvr>
    <a:masterClrMapping/>
  </p:clrMapOvr>
  <p:transition xmlns:p14="http://schemas.microsoft.com/office/powerpoint/2010/mai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CONFIDENTIAL</a:t>
            </a:r>
          </a:p>
        </p:txBody>
      </p:sp>
      <p:sp>
        <p:nvSpPr>
          <p:cNvPr id="6" name="Slide Number Placeholder 5"/>
          <p:cNvSpPr>
            <a:spLocks noGrp="1"/>
          </p:cNvSpPr>
          <p:nvPr>
            <p:ph type="sldNum" sz="quarter" idx="11"/>
          </p:nvPr>
        </p:nvSpPr>
        <p:spPr/>
        <p:txBody>
          <a:bodyPr/>
          <a:lstStyle>
            <a:lvl1pPr>
              <a:defRPr/>
            </a:lvl1pPr>
          </a:lstStyle>
          <a:p>
            <a:fld id="{630D88B5-3E44-4ED9-9AE4-56DDF4AE609B}"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CONFIDENTIAL</a:t>
            </a:r>
          </a:p>
        </p:txBody>
      </p:sp>
      <p:sp>
        <p:nvSpPr>
          <p:cNvPr id="5" name="Slide Number Placeholder 4"/>
          <p:cNvSpPr>
            <a:spLocks noGrp="1"/>
          </p:cNvSpPr>
          <p:nvPr>
            <p:ph type="sldNum" sz="quarter" idx="11"/>
          </p:nvPr>
        </p:nvSpPr>
        <p:spPr/>
        <p:txBody>
          <a:bodyPr/>
          <a:lstStyle>
            <a:lvl1pPr>
              <a:defRPr/>
            </a:lvl1pPr>
          </a:lstStyle>
          <a:p>
            <a:fld id="{96761566-A635-4EF7-8E31-0E47621961E7}"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CONFIDENTIAL</a:t>
            </a:r>
          </a:p>
        </p:txBody>
      </p:sp>
      <p:sp>
        <p:nvSpPr>
          <p:cNvPr id="5" name="Slide Number Placeholder 4"/>
          <p:cNvSpPr>
            <a:spLocks noGrp="1"/>
          </p:cNvSpPr>
          <p:nvPr>
            <p:ph type="sldNum" sz="quarter" idx="11"/>
          </p:nvPr>
        </p:nvSpPr>
        <p:spPr/>
        <p:txBody>
          <a:bodyPr/>
          <a:lstStyle>
            <a:lvl1pPr>
              <a:defRPr/>
            </a:lvl1pPr>
          </a:lstStyle>
          <a:p>
            <a:fld id="{CAC9D823-42F4-4455-B7AF-82364F909CA1}"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8580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1600" y="1600200"/>
            <a:ext cx="7315200" cy="4525963"/>
          </a:xfrm>
        </p:spPr>
        <p:txBody>
          <a:bodyPr/>
          <a:lstStyle/>
          <a:p>
            <a:r>
              <a:rPr lang="en-US" smtClean="0"/>
              <a:t>Click icon to add SmartArt graphic</a:t>
            </a:r>
            <a:endParaRPr lang="en-US"/>
          </a:p>
        </p:txBody>
      </p:sp>
      <p:sp>
        <p:nvSpPr>
          <p:cNvPr id="4" name="Footer Placeholder 3"/>
          <p:cNvSpPr>
            <a:spLocks noGrp="1"/>
          </p:cNvSpPr>
          <p:nvPr>
            <p:ph type="ftr" sz="quarter" idx="10"/>
          </p:nvPr>
        </p:nvSpPr>
        <p:spPr>
          <a:xfrm>
            <a:off x="6934200" y="6400800"/>
            <a:ext cx="1752600" cy="381000"/>
          </a:xfrm>
        </p:spPr>
        <p:txBody>
          <a:bodyPr/>
          <a:lstStyle>
            <a:lvl1pPr>
              <a:defRPr/>
            </a:lvl1pPr>
          </a:lstStyle>
          <a:p>
            <a:r>
              <a:rPr lang="en-US"/>
              <a:t>CONFIDENTIAL</a:t>
            </a:r>
          </a:p>
        </p:txBody>
      </p:sp>
      <p:sp>
        <p:nvSpPr>
          <p:cNvPr id="5" name="Slide Number Placeholder 4"/>
          <p:cNvSpPr>
            <a:spLocks noGrp="1"/>
          </p:cNvSpPr>
          <p:nvPr>
            <p:ph type="sldNum" sz="quarter" idx="11"/>
          </p:nvPr>
        </p:nvSpPr>
        <p:spPr>
          <a:xfrm>
            <a:off x="3924300" y="6400800"/>
            <a:ext cx="1752600" cy="381000"/>
          </a:xfrm>
        </p:spPr>
        <p:txBody>
          <a:bodyPr/>
          <a:lstStyle>
            <a:lvl1pPr>
              <a:defRPr/>
            </a:lvl1pPr>
          </a:lstStyle>
          <a:p>
            <a:fld id="{B03F0AC9-725C-4287-8EBB-C2D40D26EC12}"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600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600200"/>
            <a:ext cx="3581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938588"/>
            <a:ext cx="3581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934200" y="6400800"/>
            <a:ext cx="1752600" cy="381000"/>
          </a:xfrm>
        </p:spPr>
        <p:txBody>
          <a:bodyPr/>
          <a:lstStyle>
            <a:lvl1pPr>
              <a:defRPr/>
            </a:lvl1pPr>
          </a:lstStyle>
          <a:p>
            <a:r>
              <a:rPr lang="en-US"/>
              <a:t>CONFIDENTIAL</a:t>
            </a:r>
          </a:p>
        </p:txBody>
      </p:sp>
      <p:sp>
        <p:nvSpPr>
          <p:cNvPr id="7" name="Slide Number Placeholder 6"/>
          <p:cNvSpPr>
            <a:spLocks noGrp="1"/>
          </p:cNvSpPr>
          <p:nvPr>
            <p:ph type="sldNum" sz="quarter" idx="11"/>
          </p:nvPr>
        </p:nvSpPr>
        <p:spPr>
          <a:xfrm>
            <a:off x="3924300" y="6400800"/>
            <a:ext cx="1752600" cy="381000"/>
          </a:xfrm>
        </p:spPr>
        <p:txBody>
          <a:bodyPr/>
          <a:lstStyle>
            <a:lvl1pPr>
              <a:defRPr/>
            </a:lvl1pPr>
          </a:lstStyle>
          <a:p>
            <a:fld id="{C288871B-FF4F-4FC9-B249-9B1C5465C93A}"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600200"/>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600200"/>
            <a:ext cx="3581400" cy="4525963"/>
          </a:xfrm>
        </p:spPr>
        <p:txBody>
          <a:bodyPr/>
          <a:lstStyle/>
          <a:p>
            <a:r>
              <a:rPr lang="en-US" smtClean="0"/>
              <a:t>Click icon to add media</a:t>
            </a:r>
            <a:endParaRPr lang="en-US"/>
          </a:p>
        </p:txBody>
      </p:sp>
      <p:sp>
        <p:nvSpPr>
          <p:cNvPr id="5" name="Footer Placeholder 4"/>
          <p:cNvSpPr>
            <a:spLocks noGrp="1"/>
          </p:cNvSpPr>
          <p:nvPr>
            <p:ph type="ftr" sz="quarter" idx="10"/>
          </p:nvPr>
        </p:nvSpPr>
        <p:spPr>
          <a:xfrm>
            <a:off x="6934200" y="6400800"/>
            <a:ext cx="1752600" cy="381000"/>
          </a:xfrm>
        </p:spPr>
        <p:txBody>
          <a:bodyPr/>
          <a:lstStyle>
            <a:lvl1pPr>
              <a:defRPr/>
            </a:lvl1pPr>
          </a:lstStyle>
          <a:p>
            <a:r>
              <a:rPr lang="en-US"/>
              <a:t>CONFIDENTIAL</a:t>
            </a:r>
          </a:p>
        </p:txBody>
      </p:sp>
      <p:sp>
        <p:nvSpPr>
          <p:cNvPr id="6" name="Slide Number Placeholder 5"/>
          <p:cNvSpPr>
            <a:spLocks noGrp="1"/>
          </p:cNvSpPr>
          <p:nvPr>
            <p:ph type="sldNum" sz="quarter" idx="11"/>
          </p:nvPr>
        </p:nvSpPr>
        <p:spPr>
          <a:xfrm>
            <a:off x="3924300" y="6400800"/>
            <a:ext cx="1752600" cy="381000"/>
          </a:xfrm>
        </p:spPr>
        <p:txBody>
          <a:bodyPr/>
          <a:lstStyle>
            <a:lvl1pPr>
              <a:defRPr/>
            </a:lvl1pPr>
          </a:lstStyle>
          <a:p>
            <a:fld id="{C713940E-D7F4-4F66-BA95-66E8A889E931}"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CONFIDENTIAL</a:t>
            </a:r>
          </a:p>
        </p:txBody>
      </p:sp>
      <p:sp>
        <p:nvSpPr>
          <p:cNvPr id="5" name="Slide Number Placeholder 4"/>
          <p:cNvSpPr>
            <a:spLocks noGrp="1"/>
          </p:cNvSpPr>
          <p:nvPr>
            <p:ph type="sldNum" sz="quarter" idx="11"/>
          </p:nvPr>
        </p:nvSpPr>
        <p:spPr/>
        <p:txBody>
          <a:bodyPr/>
          <a:lstStyle>
            <a:lvl1pPr>
              <a:defRPr/>
            </a:lvl1pPr>
          </a:lstStyle>
          <a:p>
            <a:fld id="{C40E8E2A-82FF-4E46-B0C6-419DD456927D}" type="slidenum">
              <a:rPr lang="en-US"/>
              <a:pPr/>
              <a:t>‹#›</a:t>
            </a:fld>
            <a:endParaRPr lang="en-US"/>
          </a:p>
        </p:txBody>
      </p:sp>
      <p:pic>
        <p:nvPicPr>
          <p:cNvPr id="45058" name="Picture 2"/>
          <p:cNvPicPr>
            <a:picLocks noChangeAspect="1" noChangeArrowheads="1"/>
          </p:cNvPicPr>
          <p:nvPr userDrawn="1"/>
        </p:nvPicPr>
        <p:blipFill>
          <a:blip r:embed="rId2" cstate="print"/>
          <a:srcRect/>
          <a:stretch>
            <a:fillRect/>
          </a:stretch>
        </p:blipFill>
        <p:spPr bwMode="auto">
          <a:xfrm>
            <a:off x="1219201" y="6102742"/>
            <a:ext cx="762000" cy="755257"/>
          </a:xfrm>
          <a:prstGeom prst="rect">
            <a:avLst/>
          </a:prstGeom>
          <a:noFill/>
          <a:ln w="9525">
            <a:noFill/>
            <a:miter lim="800000"/>
            <a:headEnd/>
            <a:tailEnd/>
          </a:ln>
        </p:spPr>
      </p:pic>
      <p:sp>
        <p:nvSpPr>
          <p:cNvPr id="7" name="TextBox 6"/>
          <p:cNvSpPr txBox="1"/>
          <p:nvPr userDrawn="1"/>
        </p:nvSpPr>
        <p:spPr>
          <a:xfrm>
            <a:off x="2057400" y="6172200"/>
            <a:ext cx="1828800" cy="523220"/>
          </a:xfrm>
          <a:prstGeom prst="rect">
            <a:avLst/>
          </a:prstGeom>
          <a:noFill/>
        </p:spPr>
        <p:txBody>
          <a:bodyPr wrap="square" rtlCol="0">
            <a:spAutoFit/>
          </a:bodyPr>
          <a:lstStyle/>
          <a:p>
            <a:r>
              <a:rPr lang="en-US" sz="2800" dirty="0" smtClean="0">
                <a:solidFill>
                  <a:srgbClr val="00B050"/>
                </a:solidFill>
              </a:rPr>
              <a:t>GSACEP</a:t>
            </a:r>
            <a:endParaRPr lang="en-US" sz="2800" dirty="0">
              <a:solidFill>
                <a:srgbClr val="00B050"/>
              </a:solidFill>
            </a:endParaRPr>
          </a:p>
        </p:txBody>
      </p:sp>
      <p:pic>
        <p:nvPicPr>
          <p:cNvPr id="8" name="Picture 7" descr="ACEP Logo.JPG"/>
          <p:cNvPicPr>
            <a:picLocks noChangeAspect="1"/>
          </p:cNvPicPr>
          <p:nvPr userDrawn="1"/>
        </p:nvPicPr>
        <p:blipFill>
          <a:blip r:embed="rId3" cstate="print"/>
          <a:stretch>
            <a:fillRect/>
          </a:stretch>
        </p:blipFill>
        <p:spPr>
          <a:xfrm>
            <a:off x="6934200" y="6131923"/>
            <a:ext cx="2209800" cy="726077"/>
          </a:xfrm>
          <a:prstGeom prst="rect">
            <a:avLst/>
          </a:prstGeom>
        </p:spPr>
      </p:pic>
    </p:spTree>
  </p:cSld>
  <p:clrMapOvr>
    <a:masterClrMapping/>
  </p:clrMapOvr>
  <p:transition xmlns:p14="http://schemas.microsoft.com/office/powerpoint/2010/mai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CONFIDENTIAL</a:t>
            </a:r>
          </a:p>
        </p:txBody>
      </p:sp>
      <p:sp>
        <p:nvSpPr>
          <p:cNvPr id="5" name="Slide Number Placeholder 4"/>
          <p:cNvSpPr>
            <a:spLocks noGrp="1"/>
          </p:cNvSpPr>
          <p:nvPr>
            <p:ph type="sldNum" sz="quarter" idx="11"/>
          </p:nvPr>
        </p:nvSpPr>
        <p:spPr/>
        <p:txBody>
          <a:bodyPr/>
          <a:lstStyle>
            <a:lvl1pPr>
              <a:defRPr/>
            </a:lvl1pPr>
          </a:lstStyle>
          <a:p>
            <a:fld id="{C40E8E2A-82FF-4E46-B0C6-419DD456927D}" type="slidenum">
              <a:rPr lang="en-US"/>
              <a:pPr/>
              <a:t>‹#›</a:t>
            </a:fld>
            <a:endParaRPr lang="en-US"/>
          </a:p>
        </p:txBody>
      </p:sp>
      <p:pic>
        <p:nvPicPr>
          <p:cNvPr id="45058" name="Picture 2"/>
          <p:cNvPicPr>
            <a:picLocks noChangeAspect="1" noChangeArrowheads="1"/>
          </p:cNvPicPr>
          <p:nvPr userDrawn="1"/>
        </p:nvPicPr>
        <p:blipFill>
          <a:blip r:embed="rId2" cstate="print"/>
          <a:srcRect/>
          <a:stretch>
            <a:fillRect/>
          </a:stretch>
        </p:blipFill>
        <p:spPr bwMode="auto">
          <a:xfrm>
            <a:off x="1219201" y="6102742"/>
            <a:ext cx="762000" cy="755257"/>
          </a:xfrm>
          <a:prstGeom prst="rect">
            <a:avLst/>
          </a:prstGeom>
          <a:noFill/>
          <a:ln w="9525">
            <a:noFill/>
            <a:miter lim="800000"/>
            <a:headEnd/>
            <a:tailEnd/>
          </a:ln>
        </p:spPr>
      </p:pic>
      <p:sp>
        <p:nvSpPr>
          <p:cNvPr id="7" name="TextBox 6"/>
          <p:cNvSpPr txBox="1"/>
          <p:nvPr userDrawn="1"/>
        </p:nvSpPr>
        <p:spPr>
          <a:xfrm>
            <a:off x="2057400" y="6172200"/>
            <a:ext cx="1828800" cy="523220"/>
          </a:xfrm>
          <a:prstGeom prst="rect">
            <a:avLst/>
          </a:prstGeom>
          <a:noFill/>
        </p:spPr>
        <p:txBody>
          <a:bodyPr wrap="square" rtlCol="0">
            <a:spAutoFit/>
          </a:bodyPr>
          <a:lstStyle/>
          <a:p>
            <a:r>
              <a:rPr lang="en-US" sz="2800" dirty="0" smtClean="0">
                <a:solidFill>
                  <a:srgbClr val="00B050"/>
                </a:solidFill>
              </a:rPr>
              <a:t>GSACEP</a:t>
            </a:r>
            <a:endParaRPr lang="en-US" sz="2800" dirty="0">
              <a:solidFill>
                <a:srgbClr val="00B050"/>
              </a:solidFill>
            </a:endParaRPr>
          </a:p>
        </p:txBody>
      </p:sp>
    </p:spTree>
  </p:cSld>
  <p:clrMapOvr>
    <a:masterClrMapping/>
  </p:clrMapOvr>
  <p:transition xmlns:p14="http://schemas.microsoft.com/office/powerpoint/2010/mai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CONFIDENTIAL</a:t>
            </a:r>
          </a:p>
        </p:txBody>
      </p:sp>
      <p:sp>
        <p:nvSpPr>
          <p:cNvPr id="5" name="Slide Number Placeholder 4"/>
          <p:cNvSpPr>
            <a:spLocks noGrp="1"/>
          </p:cNvSpPr>
          <p:nvPr>
            <p:ph type="sldNum" sz="quarter" idx="11"/>
          </p:nvPr>
        </p:nvSpPr>
        <p:spPr/>
        <p:txBody>
          <a:bodyPr/>
          <a:lstStyle>
            <a:lvl1pPr>
              <a:defRPr/>
            </a:lvl1pPr>
          </a:lstStyle>
          <a:p>
            <a:fld id="{195284CB-3E70-477F-A2B7-1A25AE361971}"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CONFIDENTIAL</a:t>
            </a:r>
          </a:p>
        </p:txBody>
      </p:sp>
      <p:sp>
        <p:nvSpPr>
          <p:cNvPr id="6" name="Slide Number Placeholder 5"/>
          <p:cNvSpPr>
            <a:spLocks noGrp="1"/>
          </p:cNvSpPr>
          <p:nvPr>
            <p:ph type="sldNum" sz="quarter" idx="11"/>
          </p:nvPr>
        </p:nvSpPr>
        <p:spPr/>
        <p:txBody>
          <a:bodyPr/>
          <a:lstStyle>
            <a:lvl1pPr>
              <a:defRPr/>
            </a:lvl1pPr>
          </a:lstStyle>
          <a:p>
            <a:fld id="{BAA000AA-2E26-4BD8-91EB-A1D47A04B4CF}"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CONFIDENTIAL</a:t>
            </a:r>
          </a:p>
        </p:txBody>
      </p:sp>
      <p:sp>
        <p:nvSpPr>
          <p:cNvPr id="8" name="Slide Number Placeholder 7"/>
          <p:cNvSpPr>
            <a:spLocks noGrp="1"/>
          </p:cNvSpPr>
          <p:nvPr>
            <p:ph type="sldNum" sz="quarter" idx="11"/>
          </p:nvPr>
        </p:nvSpPr>
        <p:spPr/>
        <p:txBody>
          <a:bodyPr/>
          <a:lstStyle>
            <a:lvl1pPr>
              <a:defRPr/>
            </a:lvl1pPr>
          </a:lstStyle>
          <a:p>
            <a:fld id="{1473AB75-5372-40C3-9455-B0AB5E7BF043}"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CONFIDENTIAL</a:t>
            </a:r>
          </a:p>
        </p:txBody>
      </p:sp>
      <p:sp>
        <p:nvSpPr>
          <p:cNvPr id="4" name="Slide Number Placeholder 3"/>
          <p:cNvSpPr>
            <a:spLocks noGrp="1"/>
          </p:cNvSpPr>
          <p:nvPr>
            <p:ph type="sldNum" sz="quarter" idx="11"/>
          </p:nvPr>
        </p:nvSpPr>
        <p:spPr/>
        <p:txBody>
          <a:bodyPr/>
          <a:lstStyle>
            <a:lvl1pPr>
              <a:defRPr/>
            </a:lvl1pPr>
          </a:lstStyle>
          <a:p>
            <a:fld id="{7F5610B8-6D61-4F8E-B6E1-47823ACAA0DF}"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CONFIDENTIAL</a:t>
            </a:r>
          </a:p>
        </p:txBody>
      </p:sp>
      <p:sp>
        <p:nvSpPr>
          <p:cNvPr id="3" name="Slide Number Placeholder 2"/>
          <p:cNvSpPr>
            <a:spLocks noGrp="1"/>
          </p:cNvSpPr>
          <p:nvPr>
            <p:ph type="sldNum" sz="quarter" idx="11"/>
          </p:nvPr>
        </p:nvSpPr>
        <p:spPr/>
        <p:txBody>
          <a:bodyPr/>
          <a:lstStyle>
            <a:lvl1pPr>
              <a:defRPr/>
            </a:lvl1pPr>
          </a:lstStyle>
          <a:p>
            <a:fld id="{F910CB43-D32D-4612-A4A8-1E98597F8702}" type="slidenum">
              <a:rPr lang="en-US"/>
              <a:pPr/>
              <a:t>‹#›</a:t>
            </a:fld>
            <a:endParaRPr lang="en-US"/>
          </a:p>
        </p:txBody>
      </p:sp>
    </p:spTree>
  </p:cSld>
  <p:clrMapOvr>
    <a:masterClrMapping/>
  </p:clrMapOvr>
  <p:transition xmlns:p14="http://schemas.microsoft.com/office/powerpoint/2010/mai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CONFIDENTIAL</a:t>
            </a:r>
          </a:p>
        </p:txBody>
      </p:sp>
      <p:sp>
        <p:nvSpPr>
          <p:cNvPr id="6" name="Slide Number Placeholder 5"/>
          <p:cNvSpPr>
            <a:spLocks noGrp="1"/>
          </p:cNvSpPr>
          <p:nvPr>
            <p:ph type="sldNum" sz="quarter" idx="11"/>
          </p:nvPr>
        </p:nvSpPr>
        <p:spPr/>
        <p:txBody>
          <a:bodyPr/>
          <a:lstStyle>
            <a:lvl1pPr>
              <a:defRPr/>
            </a:lvl1pPr>
          </a:lstStyle>
          <a:p>
            <a:fld id="{8936F4C5-7342-4FD1-9234-C8167527F8F1}" type="slidenum">
              <a:rPr lang="en-US"/>
              <a:pPr/>
              <a:t>‹#›</a:t>
            </a:fld>
            <a:endParaRPr lang="en-US"/>
          </a:p>
        </p:txBody>
      </p:sp>
    </p:spTree>
  </p:cSld>
  <p:clrMapOvr>
    <a:masterClrMapping/>
  </p:clrMapOvr>
  <p:transition xmlns:p14="http://schemas.microsoft.com/office/powerpoint/2010/main" spd="slow">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371600" y="274638"/>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13716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ftr" sz="quarter" idx="3"/>
          </p:nvPr>
        </p:nvSpPr>
        <p:spPr bwMode="auto">
          <a:xfrm>
            <a:off x="6934200" y="640080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66"/>
                </a:solidFill>
                <a:latin typeface="+mn-lt"/>
              </a:defRPr>
            </a:lvl1pPr>
          </a:lstStyle>
          <a:p>
            <a:r>
              <a:rPr lang="en-US"/>
              <a:t>CONFIDENTIAL</a:t>
            </a:r>
          </a:p>
        </p:txBody>
      </p:sp>
      <p:sp>
        <p:nvSpPr>
          <p:cNvPr id="33797" name="Rectangle 5"/>
          <p:cNvSpPr>
            <a:spLocks noGrp="1" noChangeArrowheads="1"/>
          </p:cNvSpPr>
          <p:nvPr>
            <p:ph type="sldNum" sz="quarter" idx="4"/>
          </p:nvPr>
        </p:nvSpPr>
        <p:spPr bwMode="auto">
          <a:xfrm>
            <a:off x="3924300" y="640080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66"/>
                </a:solidFill>
                <a:latin typeface="+mn-lt"/>
              </a:defRPr>
            </a:lvl1pPr>
          </a:lstStyle>
          <a:p>
            <a:fld id="{036094EC-81AE-4BF6-BBAC-683B34F7E7C0}" type="slidenum">
              <a:rPr lang="en-US"/>
              <a:pPr/>
              <a:t>‹#›</a:t>
            </a:fld>
            <a:endParaRPr lang="en-US"/>
          </a:p>
        </p:txBody>
      </p:sp>
      <p:pic>
        <p:nvPicPr>
          <p:cNvPr id="33798" name="Picture 6" descr="j0315447"/>
          <p:cNvPicPr>
            <a:picLocks noChangeAspect="1" noChangeArrowheads="1"/>
          </p:cNvPicPr>
          <p:nvPr/>
        </p:nvPicPr>
        <p:blipFill>
          <a:blip r:embed="rId17" cstate="print"/>
          <a:srcRect/>
          <a:stretch>
            <a:fillRect/>
          </a:stretch>
        </p:blipFill>
        <p:spPr bwMode="auto">
          <a:xfrm>
            <a:off x="0" y="0"/>
            <a:ext cx="1143000" cy="6858000"/>
          </a:xfrm>
          <a:prstGeom prst="rect">
            <a:avLst/>
          </a:prstGeom>
          <a:noFill/>
        </p:spPr>
      </p:pic>
      <p:pic>
        <p:nvPicPr>
          <p:cNvPr id="7" name="Picture 2"/>
          <p:cNvPicPr>
            <a:picLocks noChangeAspect="1" noChangeArrowheads="1"/>
          </p:cNvPicPr>
          <p:nvPr userDrawn="1"/>
        </p:nvPicPr>
        <p:blipFill>
          <a:blip r:embed="rId18" cstate="print"/>
          <a:srcRect/>
          <a:stretch>
            <a:fillRect/>
          </a:stretch>
        </p:blipFill>
        <p:spPr bwMode="auto">
          <a:xfrm>
            <a:off x="1219201" y="6102742"/>
            <a:ext cx="762000" cy="755257"/>
          </a:xfrm>
          <a:prstGeom prst="rect">
            <a:avLst/>
          </a:prstGeom>
          <a:noFill/>
          <a:ln w="9525">
            <a:noFill/>
            <a:miter lim="800000"/>
            <a:headEnd/>
            <a:tailEnd/>
          </a:ln>
        </p:spPr>
      </p:pic>
      <p:sp>
        <p:nvSpPr>
          <p:cNvPr id="8" name="TextBox 7"/>
          <p:cNvSpPr txBox="1"/>
          <p:nvPr userDrawn="1"/>
        </p:nvSpPr>
        <p:spPr>
          <a:xfrm>
            <a:off x="2057400" y="6172200"/>
            <a:ext cx="1828800" cy="523220"/>
          </a:xfrm>
          <a:prstGeom prst="rect">
            <a:avLst/>
          </a:prstGeom>
          <a:noFill/>
        </p:spPr>
        <p:txBody>
          <a:bodyPr wrap="square" rtlCol="0">
            <a:spAutoFit/>
          </a:bodyPr>
          <a:lstStyle/>
          <a:p>
            <a:r>
              <a:rPr lang="en-US" sz="2800" dirty="0" smtClean="0">
                <a:solidFill>
                  <a:srgbClr val="00B050"/>
                </a:solidFill>
              </a:rPr>
              <a:t>GSACEP</a:t>
            </a:r>
            <a:endParaRPr lang="en-US" sz="2800" dirty="0">
              <a:solidFill>
                <a:srgbClr val="00B050"/>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66"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xmlns:p14="http://schemas.microsoft.com/office/powerpoint/2010/main" spd="slow">
    <p:random/>
  </p:transition>
  <p:hf hdr="0" ftr="0" dt="0"/>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Tahoma" pitchFamily="34" charset="0"/>
        </a:defRPr>
      </a:lvl2pPr>
      <a:lvl3pPr algn="ctr" rtl="0" eaLnBrk="1" fontAlgn="base" hangingPunct="1">
        <a:spcBef>
          <a:spcPct val="0"/>
        </a:spcBef>
        <a:spcAft>
          <a:spcPct val="0"/>
        </a:spcAft>
        <a:defRPr sz="4400">
          <a:solidFill>
            <a:srgbClr val="000066"/>
          </a:solidFill>
          <a:latin typeface="Tahoma" pitchFamily="34" charset="0"/>
        </a:defRPr>
      </a:lvl3pPr>
      <a:lvl4pPr algn="ctr" rtl="0" eaLnBrk="1" fontAlgn="base" hangingPunct="1">
        <a:spcBef>
          <a:spcPct val="0"/>
        </a:spcBef>
        <a:spcAft>
          <a:spcPct val="0"/>
        </a:spcAft>
        <a:defRPr sz="4400">
          <a:solidFill>
            <a:srgbClr val="000066"/>
          </a:solidFill>
          <a:latin typeface="Tahoma" pitchFamily="34" charset="0"/>
        </a:defRPr>
      </a:lvl4pPr>
      <a:lvl5pPr algn="ctr" rtl="0" eaLnBrk="1" fontAlgn="base" hangingPunct="1">
        <a:spcBef>
          <a:spcPct val="0"/>
        </a:spcBef>
        <a:spcAft>
          <a:spcPct val="0"/>
        </a:spcAft>
        <a:defRPr sz="4400">
          <a:solidFill>
            <a:srgbClr val="000066"/>
          </a:solidFill>
          <a:latin typeface="Tahoma" pitchFamily="34" charset="0"/>
        </a:defRPr>
      </a:lvl5pPr>
      <a:lvl6pPr marL="457200" algn="ctr" rtl="0" eaLnBrk="1" fontAlgn="base" hangingPunct="1">
        <a:spcBef>
          <a:spcPct val="0"/>
        </a:spcBef>
        <a:spcAft>
          <a:spcPct val="0"/>
        </a:spcAft>
        <a:defRPr sz="4400">
          <a:solidFill>
            <a:srgbClr val="000066"/>
          </a:solidFill>
          <a:latin typeface="Tahoma" pitchFamily="34" charset="0"/>
        </a:defRPr>
      </a:lvl6pPr>
      <a:lvl7pPr marL="914400" algn="ctr" rtl="0" eaLnBrk="1" fontAlgn="base" hangingPunct="1">
        <a:spcBef>
          <a:spcPct val="0"/>
        </a:spcBef>
        <a:spcAft>
          <a:spcPct val="0"/>
        </a:spcAft>
        <a:defRPr sz="4400">
          <a:solidFill>
            <a:srgbClr val="000066"/>
          </a:solidFill>
          <a:latin typeface="Tahoma" pitchFamily="34" charset="0"/>
        </a:defRPr>
      </a:lvl7pPr>
      <a:lvl8pPr marL="1371600" algn="ctr" rtl="0" eaLnBrk="1" fontAlgn="base" hangingPunct="1">
        <a:spcBef>
          <a:spcPct val="0"/>
        </a:spcBef>
        <a:spcAft>
          <a:spcPct val="0"/>
        </a:spcAft>
        <a:defRPr sz="4400">
          <a:solidFill>
            <a:srgbClr val="000066"/>
          </a:solidFill>
          <a:latin typeface="Tahoma" pitchFamily="34" charset="0"/>
        </a:defRPr>
      </a:lvl8pPr>
      <a:lvl9pPr marL="1828800" algn="ctr" rtl="0" eaLnBrk="1" fontAlgn="base" hangingPunct="1">
        <a:spcBef>
          <a:spcPct val="0"/>
        </a:spcBef>
        <a:spcAft>
          <a:spcPct val="0"/>
        </a:spcAft>
        <a:defRPr sz="4400">
          <a:solidFill>
            <a:srgbClr val="000066"/>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400">
          <a:solidFill>
            <a:srgbClr val="000066"/>
          </a:solidFill>
          <a:latin typeface="Arial" charset="0"/>
        </a:defRPr>
      </a:lvl2pPr>
      <a:lvl3pPr marL="1143000" indent="-228600" algn="l" rtl="0" eaLnBrk="1" fontAlgn="base" hangingPunct="1">
        <a:spcBef>
          <a:spcPct val="20000"/>
        </a:spcBef>
        <a:spcAft>
          <a:spcPct val="0"/>
        </a:spcAft>
        <a:buChar char="•"/>
        <a:defRPr sz="2000">
          <a:solidFill>
            <a:srgbClr val="000066"/>
          </a:solidFill>
          <a:latin typeface="Arial" charset="0"/>
        </a:defRPr>
      </a:lvl3pPr>
      <a:lvl4pPr marL="1600200" indent="-228600" algn="l" rtl="0" eaLnBrk="1" fontAlgn="base" hangingPunct="1">
        <a:spcBef>
          <a:spcPct val="20000"/>
        </a:spcBef>
        <a:spcAft>
          <a:spcPct val="0"/>
        </a:spcAft>
        <a:buChar char="–"/>
        <a:defRPr>
          <a:solidFill>
            <a:srgbClr val="000066"/>
          </a:solidFill>
          <a:latin typeface="Arial" charset="0"/>
        </a:defRPr>
      </a:lvl4pPr>
      <a:lvl5pPr marL="2057400" indent="-228600" algn="l" rtl="0" eaLnBrk="1" fontAlgn="base" hangingPunct="1">
        <a:spcBef>
          <a:spcPct val="20000"/>
        </a:spcBef>
        <a:spcAft>
          <a:spcPct val="0"/>
        </a:spcAft>
        <a:buChar char="»"/>
        <a:defRPr>
          <a:solidFill>
            <a:srgbClr val="000066"/>
          </a:solidFill>
          <a:latin typeface="Arial" charset="0"/>
        </a:defRPr>
      </a:lvl5pPr>
      <a:lvl6pPr marL="2514600" indent="-228600" algn="l" rtl="0" eaLnBrk="1" fontAlgn="base" hangingPunct="1">
        <a:spcBef>
          <a:spcPct val="20000"/>
        </a:spcBef>
        <a:spcAft>
          <a:spcPct val="0"/>
        </a:spcAft>
        <a:buChar char="»"/>
        <a:defRPr>
          <a:solidFill>
            <a:srgbClr val="000066"/>
          </a:solidFill>
          <a:latin typeface="Arial" charset="0"/>
        </a:defRPr>
      </a:lvl6pPr>
      <a:lvl7pPr marL="2971800" indent="-228600" algn="l" rtl="0" eaLnBrk="1" fontAlgn="base" hangingPunct="1">
        <a:spcBef>
          <a:spcPct val="20000"/>
        </a:spcBef>
        <a:spcAft>
          <a:spcPct val="0"/>
        </a:spcAft>
        <a:buChar char="»"/>
        <a:defRPr>
          <a:solidFill>
            <a:srgbClr val="000066"/>
          </a:solidFill>
          <a:latin typeface="Arial" charset="0"/>
        </a:defRPr>
      </a:lvl7pPr>
      <a:lvl8pPr marL="3429000" indent="-228600" algn="l" rtl="0" eaLnBrk="1" fontAlgn="base" hangingPunct="1">
        <a:spcBef>
          <a:spcPct val="20000"/>
        </a:spcBef>
        <a:spcAft>
          <a:spcPct val="0"/>
        </a:spcAft>
        <a:buChar char="»"/>
        <a:defRPr>
          <a:solidFill>
            <a:srgbClr val="000066"/>
          </a:solidFill>
          <a:latin typeface="Arial" charset="0"/>
        </a:defRPr>
      </a:lvl8pPr>
      <a:lvl9pPr marL="3886200" indent="-228600" algn="l" rtl="0" eaLnBrk="1" fontAlgn="base" hangingPunct="1">
        <a:spcBef>
          <a:spcPct val="20000"/>
        </a:spcBef>
        <a:spcAft>
          <a:spcPct val="0"/>
        </a:spcAft>
        <a:buChar char="»"/>
        <a:defRPr>
          <a:solidFill>
            <a:srgbClr val="000066"/>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7.xml.rels><?xml version="1.0" encoding="UTF-8" standalone="yes"?>
<Relationships xmlns="http://schemas.openxmlformats.org/package/2006/relationships"><Relationship Id="rId11" Type="http://schemas.openxmlformats.org/officeDocument/2006/relationships/hyperlink" Target="http://www.healthecareers.com/site_templates/ACEP/index.asp?aff=ACEP&amp;SPLD=ACEP" TargetMode="External"/><Relationship Id="rId12" Type="http://schemas.openxmlformats.org/officeDocument/2006/relationships/hyperlink" Target="http://www.acep.org/practres.aspx?LinkIdentifier=ID&amp;id=30232&amp;fid=898&amp;Mo=No&amp;acepTitle=Practice%20Resources" TargetMode="External"/><Relationship Id="rId13" Type="http://schemas.openxmlformats.org/officeDocument/2006/relationships/hyperlink" Target="http://www.acep.org/WorkArea/linkit.aspx?LinkIdentifier=id&amp;ItemID=25892" TargetMode="External"/><Relationship Id="rId14" Type="http://schemas.openxmlformats.org/officeDocument/2006/relationships/hyperlink" Target="http://www.acep.org/practres.aspx?id=30200&amp;list=1&amp;fid=1744&amp;listorder=datecreated&amp;listdirect=desc" TargetMode="External"/><Relationship Id="rId15" Type="http://schemas.openxmlformats.org/officeDocument/2006/relationships/hyperlink" Target="http://www.acep.org/grouprecognition/" TargetMode="External"/><Relationship Id="rId1" Type="http://schemas.openxmlformats.org/officeDocument/2006/relationships/slideLayout" Target="../slideLayouts/slideLayout2.xml"/><Relationship Id="rId2" Type="http://schemas.openxmlformats.org/officeDocument/2006/relationships/hyperlink" Target="http://www.acep.org/portfoliotracker/" TargetMode="External"/><Relationship Id="rId3" Type="http://schemas.openxmlformats.org/officeDocument/2006/relationships/hyperlink" Target="https://webapps.acep.org/Membership/myacep.aspx" TargetMode="External"/><Relationship Id="rId4" Type="http://schemas.openxmlformats.org/officeDocument/2006/relationships/hyperlink" Target="http://www.acep.org/WorkArea/linkit.aspx?LinkIdentifier=id&amp;ItemID=26906" TargetMode="External"/><Relationship Id="rId5" Type="http://schemas.openxmlformats.org/officeDocument/2006/relationships/hyperlink" Target="http://www.acep.org/WorkArea/linkit.aspx?LinkIdentifier=id&amp;ItemID=22394" TargetMode="External"/><Relationship Id="rId6" Type="http://schemas.openxmlformats.org/officeDocument/2006/relationships/hyperlink" Target="http://www.acep.org/cme.aspx?LinkIdentifier=ID&amp;id=22366&amp;fid=1528&amp;Mo=No&amp;acepTitle=CME" TargetMode="External"/><Relationship Id="rId7" Type="http://schemas.openxmlformats.org/officeDocument/2006/relationships/hyperlink" Target="http://www.acep.org/practres.aspx?id=30060&amp;coll=1&amp;collid=74" TargetMode="External"/><Relationship Id="rId8" Type="http://schemas.openxmlformats.org/officeDocument/2006/relationships/hyperlink" Target="http://www.acep.org/practres.aspx?id=32334&amp;list=1&amp;fid=2144" TargetMode="External"/><Relationship Id="rId9" Type="http://schemas.openxmlformats.org/officeDocument/2006/relationships/hyperlink" Target="http://www.acep.org/WorkArea/linkit.aspx?LinkIdentifier=id&amp;ItemID=30196" TargetMode="External"/><Relationship Id="rId10" Type="http://schemas.openxmlformats.org/officeDocument/2006/relationships/hyperlink" Target="http://www.sonoguid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www.acep.org/WorkArea/linkit.aspx?LinkIdentifier=id&amp;ItemID=24766" TargetMode="External"/><Relationship Id="rId4" Type="http://schemas.openxmlformats.org/officeDocument/2006/relationships/hyperlink" Target="http://www.acep.org/WorkArea/linkit.aspx?LinkIdentifier=id&amp;ItemID=30952" TargetMode="External"/><Relationship Id="rId1" Type="http://schemas.openxmlformats.org/officeDocument/2006/relationships/slideLayout" Target="../slideLayouts/slideLayout2.xml"/><Relationship Id="rId2" Type="http://schemas.openxmlformats.org/officeDocument/2006/relationships/hyperlink" Target="https://webapps.acep.org/MasterSignIn/SignIn.aspx?redir=https://webapps.acep.org/Membership/MemberDirectory.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0"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1" Type="http://schemas.openxmlformats.org/officeDocument/2006/relationships/hyperlink" Target="http://www.canopyapps.com/partners/acep" TargetMode="External"/><Relationship Id="rId12" Type="http://schemas.openxmlformats.org/officeDocument/2006/relationships/hyperlink" Target="https://prescribersletter.therapeuticresearch.com/ecommerce/order.aspx?s=PRL&amp;cs=acep" TargetMode="External"/><Relationship Id="rId13" Type="http://schemas.openxmlformats.org/officeDocument/2006/relationships/hyperlink" Target="http://www.acep.org/Membership-top-banner/Vestex-Discount/" TargetMode="External"/><Relationship Id="rId1" Type="http://schemas.openxmlformats.org/officeDocument/2006/relationships/slideLayout" Target="../slideLayouts/slideLayout2.xml"/><Relationship Id="rId2" Type="http://schemas.openxmlformats.org/officeDocument/2006/relationships/hyperlink" Target="http://www.acep.org/hbi/" TargetMode="External"/><Relationship Id="rId3" Type="http://schemas.openxmlformats.org/officeDocument/2006/relationships/hyperlink" Target="http://www.acep.org/officedepot/" TargetMode="External"/><Relationship Id="rId4" Type="http://schemas.openxmlformats.org/officeDocument/2006/relationships/hyperlink" Target="http://www.sofi.org/acep" TargetMode="External"/><Relationship Id="rId5" Type="http://schemas.openxmlformats.org/officeDocument/2006/relationships/hyperlink" Target="http://www.acep.org/uploadedFiles/ACEP/memberCenter/benefits/CyberWeek-ACEP-Dell.pdf" TargetMode="External"/><Relationship Id="rId6" Type="http://schemas.openxmlformats.org/officeDocument/2006/relationships/hyperlink" Target="http://www.medjet.com/ACEP" TargetMode="External"/><Relationship Id="rId7" Type="http://schemas.openxmlformats.org/officeDocument/2006/relationships/hyperlink" Target="http://www.acep.org/bankofamerica.aspx" TargetMode="External"/><Relationship Id="rId8" Type="http://schemas.openxmlformats.org/officeDocument/2006/relationships/hyperlink" Target="http://www.acep.org/WorkArea/linkit.aspx?LinkIdentifier=id&amp;ItemID=23276&amp;libID=23298" TargetMode="External"/><Relationship Id="rId9" Type="http://schemas.openxmlformats.org/officeDocument/2006/relationships/hyperlink" Target="http://www.acep.org/brooksbrothers/" TargetMode="External"/><Relationship Id="rId10" Type="http://schemas.openxmlformats.org/officeDocument/2006/relationships/hyperlink" Target="http://www.acep.org/WorkArea/linkit.aspx?LinkIdentifier=id&amp;ItemID=8429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aT5NqcWoNgY&amp;feature=player_popout"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ep.org/" TargetMode="External"/><Relationship Id="rId3" Type="http://schemas.openxmlformats.org/officeDocument/2006/relationships/hyperlink" Target="http://www.gsacep.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g"/><Relationship Id="rId1" Type="http://schemas.openxmlformats.org/officeDocument/2006/relationships/slideLayout" Target="../slideLayouts/slideLayout7.xml"/><Relationship Id="rId2"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dirty="0"/>
          </a:p>
        </p:txBody>
      </p:sp>
      <p:sp>
        <p:nvSpPr>
          <p:cNvPr id="2051" name="Rectangle 3"/>
          <p:cNvSpPr>
            <a:spLocks noGrp="1" noChangeArrowheads="1"/>
          </p:cNvSpPr>
          <p:nvPr>
            <p:ph type="subTitle" idx="1"/>
          </p:nvPr>
        </p:nvSpPr>
        <p:spPr>
          <a:xfrm>
            <a:off x="1219200" y="5029200"/>
            <a:ext cx="6781800" cy="1066800"/>
          </a:xfrm>
        </p:spPr>
        <p:txBody>
          <a:bodyPr/>
          <a:lstStyle/>
          <a:p>
            <a:endParaRPr lang="en-US" sz="2400" dirty="0" smtClean="0"/>
          </a:p>
          <a:p>
            <a:r>
              <a:rPr lang="en-US" sz="2400" dirty="0" smtClean="0"/>
              <a:t>Speaker’s name</a:t>
            </a:r>
          </a:p>
          <a:p>
            <a:r>
              <a:rPr lang="en-US" sz="2400" dirty="0" err="1" smtClean="0"/>
              <a:t>Credientials</a:t>
            </a:r>
            <a:endParaRPr lang="en-US" sz="2000" dirty="0" smtClean="0"/>
          </a:p>
        </p:txBody>
      </p:sp>
      <p:sp>
        <p:nvSpPr>
          <p:cNvPr id="4" name="TextBox 3"/>
          <p:cNvSpPr txBox="1"/>
          <p:nvPr/>
        </p:nvSpPr>
        <p:spPr>
          <a:xfrm>
            <a:off x="3581400" y="6324600"/>
            <a:ext cx="2298303" cy="369332"/>
          </a:xfrm>
          <a:prstGeom prst="rect">
            <a:avLst/>
          </a:prstGeom>
          <a:noFill/>
        </p:spPr>
        <p:txBody>
          <a:bodyPr wrap="none" rtlCol="0">
            <a:spAutoFit/>
          </a:bodyPr>
          <a:lstStyle/>
          <a:p>
            <a:r>
              <a:rPr lang="en-US" b="1" i="1" dirty="0" smtClean="0"/>
              <a:t>“New slogan here”</a:t>
            </a:r>
            <a:endParaRPr lang="en-US" b="1" i="1" dirty="0"/>
          </a:p>
        </p:txBody>
      </p:sp>
      <p:pic>
        <p:nvPicPr>
          <p:cNvPr id="2" name="Picture 1" descr="military-flags-pride-coll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47800"/>
            <a:ext cx="7924800" cy="3962400"/>
          </a:xfrm>
          <a:prstGeom prst="rect">
            <a:avLst/>
          </a:prstGeom>
        </p:spPr>
      </p:pic>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a:t>
            </a:r>
            <a:endParaRPr lang="en-US" dirty="0"/>
          </a:p>
        </p:txBody>
      </p:sp>
      <p:sp>
        <p:nvSpPr>
          <p:cNvPr id="3" name="Content Placeholder 2"/>
          <p:cNvSpPr>
            <a:spLocks noGrp="1"/>
          </p:cNvSpPr>
          <p:nvPr>
            <p:ph idx="1"/>
          </p:nvPr>
        </p:nvSpPr>
        <p:spPr/>
        <p:txBody>
          <a:bodyPr/>
          <a:lstStyle/>
          <a:p>
            <a:r>
              <a:rPr lang="en-US" dirty="0" smtClean="0"/>
              <a:t>Military Excellence Award</a:t>
            </a:r>
          </a:p>
          <a:p>
            <a:endParaRPr lang="en-US" dirty="0" smtClean="0"/>
          </a:p>
          <a:p>
            <a:r>
              <a:rPr lang="en-US" dirty="0" smtClean="0"/>
              <a:t>Military Medical Director Award</a:t>
            </a:r>
          </a:p>
          <a:p>
            <a:endParaRPr lang="en-US" dirty="0" smtClean="0"/>
          </a:p>
          <a:p>
            <a:r>
              <a:rPr lang="en-US" dirty="0" smtClean="0"/>
              <a:t>Rising Star Award</a:t>
            </a:r>
          </a:p>
          <a:p>
            <a:pPr marL="0" indent="0">
              <a:buNone/>
            </a:pPr>
            <a:endParaRPr lang="en-US" dirty="0" smtClean="0"/>
          </a:p>
          <a:p>
            <a:r>
              <a:rPr lang="en-US" dirty="0" smtClean="0"/>
              <a:t>Resident Scholarship Award</a:t>
            </a:r>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10</a:t>
            </a:fld>
            <a:endParaRPr lang="en-US"/>
          </a:p>
        </p:txBody>
      </p:sp>
    </p:spTree>
    <p:extLst>
      <p:ext uri="{BB962C8B-B14F-4D97-AF65-F5344CB8AC3E}">
        <p14:creationId xmlns:p14="http://schemas.microsoft.com/office/powerpoint/2010/main" val="3379590622"/>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Fellowship in Leadership and Advocacy</a:t>
            </a:r>
            <a:endParaRPr lang="en-US" dirty="0"/>
          </a:p>
        </p:txBody>
      </p:sp>
      <p:sp>
        <p:nvSpPr>
          <p:cNvPr id="3" name="Content Placeholder 2"/>
          <p:cNvSpPr>
            <a:spLocks noGrp="1"/>
          </p:cNvSpPr>
          <p:nvPr>
            <p:ph idx="1"/>
          </p:nvPr>
        </p:nvSpPr>
        <p:spPr/>
        <p:txBody>
          <a:bodyPr/>
          <a:lstStyle/>
          <a:p>
            <a:r>
              <a:rPr lang="en-US" sz="1800" dirty="0" smtClean="0"/>
              <a:t>Designed </a:t>
            </a:r>
            <a:r>
              <a:rPr lang="en-US" sz="1800" dirty="0"/>
              <a:t>to develop and groom future military and federal emergency medicine leaders.  </a:t>
            </a:r>
            <a:endParaRPr lang="en-US" sz="1800" dirty="0" smtClean="0"/>
          </a:p>
          <a:p>
            <a:pPr marL="0" indent="0">
              <a:buNone/>
            </a:pPr>
            <a:endParaRPr lang="en-US" sz="1800" dirty="0" smtClean="0"/>
          </a:p>
          <a:p>
            <a:r>
              <a:rPr lang="en-US" sz="1800" dirty="0"/>
              <a:t>C</a:t>
            </a:r>
            <a:r>
              <a:rPr lang="en-US" sz="1800" dirty="0" smtClean="0"/>
              <a:t>ombines </a:t>
            </a:r>
            <a:r>
              <a:rPr lang="en-US" sz="1800" dirty="0"/>
              <a:t>elements of mentoring, with skills in organization, education, advocacy, and involvement.   </a:t>
            </a:r>
            <a:endParaRPr lang="en-US" sz="1800" dirty="0" smtClean="0"/>
          </a:p>
          <a:p>
            <a:endParaRPr lang="en-US" sz="1800" dirty="0" smtClean="0"/>
          </a:p>
          <a:p>
            <a:r>
              <a:rPr lang="en-US" sz="1800" dirty="0" smtClean="0"/>
              <a:t>Nominees </a:t>
            </a:r>
            <a:r>
              <a:rPr lang="en-US" sz="1800" dirty="0"/>
              <a:t>must meet the following criteria:</a:t>
            </a:r>
            <a:endParaRPr lang="en-US" sz="3600" dirty="0"/>
          </a:p>
          <a:p>
            <a:pPr lvl="1"/>
            <a:r>
              <a:rPr lang="en-US" sz="1400" dirty="0"/>
              <a:t>Active Resident in an accredited Emergency Medicine residency program or young faculty &lt;5 years out of training.</a:t>
            </a:r>
            <a:endParaRPr lang="en-US" sz="2800" dirty="0"/>
          </a:p>
          <a:p>
            <a:pPr lvl="1"/>
            <a:r>
              <a:rPr lang="en-US" sz="1400" dirty="0"/>
              <a:t>Two years obligated service remaining in military or VA service.    </a:t>
            </a:r>
            <a:endParaRPr lang="en-US" sz="2800" dirty="0"/>
          </a:p>
          <a:p>
            <a:pPr lvl="1"/>
            <a:r>
              <a:rPr lang="en-US" sz="1400" dirty="0"/>
              <a:t>Active member of GSACEP </a:t>
            </a:r>
            <a:endParaRPr lang="en-US" sz="2800" dirty="0"/>
          </a:p>
          <a:p>
            <a:pPr lvl="1"/>
            <a:r>
              <a:rPr lang="en-US" sz="1400" dirty="0"/>
              <a:t>Possess a  track record of outstanding work and participation in professional activities.</a:t>
            </a:r>
            <a:endParaRPr lang="en-US" sz="2800" dirty="0"/>
          </a:p>
          <a:p>
            <a:pPr lvl="1"/>
            <a:r>
              <a:rPr lang="en-US" sz="1400" dirty="0"/>
              <a:t>Commit to all elements of the GSACEP fellow expectations.  </a:t>
            </a:r>
            <a:endParaRPr lang="en-US" sz="2800" dirty="0"/>
          </a:p>
          <a:p>
            <a:pPr marL="0" indent="0">
              <a:buNone/>
            </a:pPr>
            <a:endParaRPr lang="en-US" sz="14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11</a:t>
            </a:fld>
            <a:endParaRPr lang="en-US"/>
          </a:p>
        </p:txBody>
      </p:sp>
    </p:spTree>
    <p:extLst>
      <p:ext uri="{BB962C8B-B14F-4D97-AF65-F5344CB8AC3E}">
        <p14:creationId xmlns:p14="http://schemas.microsoft.com/office/powerpoint/2010/main" val="2346027233"/>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Fellowship in Leadership and Advocacy</a:t>
            </a:r>
            <a:endParaRPr lang="en-US" dirty="0"/>
          </a:p>
        </p:txBody>
      </p:sp>
      <p:sp>
        <p:nvSpPr>
          <p:cNvPr id="3" name="Content Placeholder 2"/>
          <p:cNvSpPr>
            <a:spLocks noGrp="1"/>
          </p:cNvSpPr>
          <p:nvPr>
            <p:ph idx="1"/>
          </p:nvPr>
        </p:nvSpPr>
        <p:spPr/>
        <p:txBody>
          <a:bodyPr/>
          <a:lstStyle/>
          <a:p>
            <a:r>
              <a:rPr lang="en-US" sz="1800" dirty="0" smtClean="0"/>
              <a:t>Over </a:t>
            </a:r>
            <a:r>
              <a:rPr lang="en-US" sz="1800" dirty="0"/>
              <a:t>the course of their one year fellowship, GSACEP Fellows will participate/contribute in the following ways</a:t>
            </a:r>
            <a:r>
              <a:rPr lang="en-US" sz="1800" dirty="0" smtClean="0"/>
              <a:t>:</a:t>
            </a:r>
            <a:endParaRPr lang="en-US" sz="3600" dirty="0"/>
          </a:p>
          <a:p>
            <a:pPr lvl="1"/>
            <a:r>
              <a:rPr lang="en-US" sz="1400" dirty="0"/>
              <a:t>Volunteer as a member of one </a:t>
            </a:r>
            <a:r>
              <a:rPr lang="en-US" sz="1400" dirty="0" smtClean="0"/>
              <a:t>ACEP </a:t>
            </a:r>
            <a:r>
              <a:rPr lang="en-US" sz="1400" dirty="0"/>
              <a:t>committee of your choice.</a:t>
            </a:r>
            <a:endParaRPr lang="en-US" sz="4000" dirty="0"/>
          </a:p>
          <a:p>
            <a:pPr lvl="1"/>
            <a:r>
              <a:rPr lang="en-US" sz="1400" dirty="0" smtClean="0"/>
              <a:t>Volunteer as a member of one GSACEP committee of your choice.</a:t>
            </a:r>
            <a:endParaRPr lang="en-US" sz="4000" dirty="0" smtClean="0"/>
          </a:p>
          <a:p>
            <a:pPr lvl="1"/>
            <a:r>
              <a:rPr lang="en-US" sz="1400" dirty="0" smtClean="0"/>
              <a:t>Participate </a:t>
            </a:r>
            <a:r>
              <a:rPr lang="en-US" sz="1400" dirty="0"/>
              <a:t>in GSACEP Board of Directors conference calls and attend BOD meetings at conferences outlined below</a:t>
            </a:r>
            <a:r>
              <a:rPr lang="en-US" sz="1400" dirty="0" smtClean="0"/>
              <a:t>.</a:t>
            </a:r>
            <a:endParaRPr lang="en-US" sz="4000" dirty="0"/>
          </a:p>
          <a:p>
            <a:pPr lvl="1"/>
            <a:r>
              <a:rPr lang="en-US" sz="1400" dirty="0"/>
              <a:t>Write one article for the GSACEP Newsletter, "The EPIC".  </a:t>
            </a:r>
            <a:endParaRPr lang="en-US" sz="4000" dirty="0"/>
          </a:p>
          <a:p>
            <a:pPr lvl="1"/>
            <a:r>
              <a:rPr lang="en-US" sz="1400" dirty="0"/>
              <a:t>Act as Alternate GSACEP </a:t>
            </a:r>
            <a:r>
              <a:rPr lang="en-US" sz="1400" dirty="0" err="1"/>
              <a:t>Councillor</a:t>
            </a:r>
            <a:r>
              <a:rPr lang="en-US" sz="1400" dirty="0"/>
              <a:t> for the annual ACEP Council Meeting.  (October timeframe</a:t>
            </a:r>
            <a:r>
              <a:rPr lang="en-US" sz="1400" dirty="0" smtClean="0"/>
              <a:t>)</a:t>
            </a:r>
            <a:endParaRPr lang="en-US" sz="2000" dirty="0" smtClean="0"/>
          </a:p>
          <a:p>
            <a:pPr lvl="2"/>
            <a:r>
              <a:rPr lang="en-US" sz="1200" dirty="0" smtClean="0"/>
              <a:t>GSACEP provides airfare, 3 nights hotel, and per-diem.</a:t>
            </a:r>
            <a:endParaRPr lang="en-US" sz="4000" dirty="0" smtClean="0"/>
          </a:p>
          <a:p>
            <a:pPr lvl="1"/>
            <a:r>
              <a:rPr lang="en-US" sz="1400" dirty="0" smtClean="0"/>
              <a:t>Represent </a:t>
            </a:r>
            <a:r>
              <a:rPr lang="en-US" sz="1400" dirty="0"/>
              <a:t>GSACEP at the ACEP annual Scientific Assembly. (October timeframe) </a:t>
            </a:r>
            <a:endParaRPr lang="en-US" sz="2000" dirty="0"/>
          </a:p>
          <a:p>
            <a:pPr lvl="2"/>
            <a:r>
              <a:rPr lang="en-US" sz="1200" dirty="0" smtClean="0"/>
              <a:t>GSACEP </a:t>
            </a:r>
            <a:r>
              <a:rPr lang="en-US" sz="1200" dirty="0"/>
              <a:t>provides 2 nights hotel, and per-diem </a:t>
            </a:r>
            <a:r>
              <a:rPr lang="en-US" sz="1200" dirty="0" smtClean="0"/>
              <a:t>.</a:t>
            </a:r>
            <a:endParaRPr lang="en-US" sz="4000" dirty="0"/>
          </a:p>
          <a:p>
            <a:pPr lvl="1"/>
            <a:r>
              <a:rPr lang="en-US" sz="1400" dirty="0"/>
              <a:t>Attend GSACEP annual Government Services Symposium .  (Mar/Apr timeframe)</a:t>
            </a:r>
            <a:endParaRPr lang="en-US" sz="2000" dirty="0"/>
          </a:p>
          <a:p>
            <a:pPr lvl="2"/>
            <a:r>
              <a:rPr lang="en-US" sz="1200" dirty="0" smtClean="0"/>
              <a:t>GSACEP </a:t>
            </a:r>
            <a:r>
              <a:rPr lang="en-US" sz="1200" dirty="0"/>
              <a:t>provides airfare, waives tuition, provides 4 nights hotel, and per-diem.  </a:t>
            </a:r>
            <a:endParaRPr lang="en-US" sz="4000" dirty="0"/>
          </a:p>
          <a:p>
            <a:pPr lvl="1"/>
            <a:r>
              <a:rPr lang="en-US" sz="1400" dirty="0"/>
              <a:t>Attend annual ACEP Leadership and Advocacy Conference. (May timeframe) </a:t>
            </a:r>
            <a:endParaRPr lang="en-US" sz="2000" dirty="0"/>
          </a:p>
          <a:p>
            <a:pPr lvl="2"/>
            <a:r>
              <a:rPr lang="en-US" sz="1200" dirty="0"/>
              <a:t>GSACEP provides airfare, 3-4 nights hotel, and per-diem .</a:t>
            </a:r>
            <a:endParaRPr lang="en-US" sz="1800" dirty="0"/>
          </a:p>
          <a:p>
            <a:endParaRPr lang="en-US" sz="14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12</a:t>
            </a:fld>
            <a:endParaRPr lang="en-US"/>
          </a:p>
        </p:txBody>
      </p:sp>
      <p:pic>
        <p:nvPicPr>
          <p:cNvPr id="5" name="Picture 4"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78000"/>
            <a:ext cx="4038600" cy="4038600"/>
          </a:xfrm>
          <a:prstGeom prst="rect">
            <a:avLst/>
          </a:prstGeom>
        </p:spPr>
      </p:pic>
      <p:pic>
        <p:nvPicPr>
          <p:cNvPr id="6" name="Picture 5" descr="lac 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209800"/>
            <a:ext cx="4749800" cy="3562350"/>
          </a:xfrm>
          <a:prstGeom prst="rect">
            <a:avLst/>
          </a:prstGeom>
        </p:spPr>
      </p:pic>
    </p:spTree>
    <p:extLst>
      <p:ext uri="{BB962C8B-B14F-4D97-AF65-F5344CB8AC3E}">
        <p14:creationId xmlns:p14="http://schemas.microsoft.com/office/powerpoint/2010/main" val="132718998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858000" cy="1143000"/>
          </a:xfrm>
        </p:spPr>
        <p:txBody>
          <a:bodyPr/>
          <a:lstStyle/>
          <a:p>
            <a:r>
              <a:rPr lang="en-US" sz="3600" dirty="0" smtClean="0"/>
              <a:t>Leadership and Advocacy Conference</a:t>
            </a:r>
            <a:endParaRPr lang="en-US" sz="3600" dirty="0"/>
          </a:p>
        </p:txBody>
      </p:sp>
      <p:sp>
        <p:nvSpPr>
          <p:cNvPr id="3" name="Content Placeholder 2"/>
          <p:cNvSpPr>
            <a:spLocks noGrp="1"/>
          </p:cNvSpPr>
          <p:nvPr>
            <p:ph idx="1"/>
          </p:nvPr>
        </p:nvSpPr>
        <p:spPr/>
        <p:txBody>
          <a:bodyPr/>
          <a:lstStyle/>
          <a:p>
            <a:r>
              <a:rPr lang="en-US" dirty="0" smtClean="0"/>
              <a:t>4 day conference held in Washington D.C.</a:t>
            </a:r>
          </a:p>
          <a:p>
            <a:r>
              <a:rPr lang="en-US" dirty="0" smtClean="0"/>
              <a:t>Meeting objectives</a:t>
            </a:r>
            <a:r>
              <a:rPr lang="en-US" dirty="0"/>
              <a:t>		</a:t>
            </a:r>
            <a:endParaRPr lang="en-US" dirty="0" smtClean="0"/>
          </a:p>
          <a:p>
            <a:pPr lvl="1"/>
            <a:r>
              <a:rPr lang="en-US" sz="1800" dirty="0" smtClean="0"/>
              <a:t>Acquire </a:t>
            </a:r>
            <a:r>
              <a:rPr lang="en-US" sz="1800" dirty="0"/>
              <a:t>information critical to serving as a leader at the state or national level.</a:t>
            </a:r>
          </a:p>
          <a:p>
            <a:pPr lvl="1"/>
            <a:r>
              <a:rPr lang="en-US" sz="1800" dirty="0" smtClean="0"/>
              <a:t>Identify </a:t>
            </a:r>
            <a:r>
              <a:rPr lang="en-US" sz="1800" dirty="0"/>
              <a:t>your role in advancing key issues facing emergency medicine.</a:t>
            </a:r>
          </a:p>
          <a:p>
            <a:pPr lvl="1"/>
            <a:r>
              <a:rPr lang="en-US" sz="1800" dirty="0" smtClean="0"/>
              <a:t>Meet </a:t>
            </a:r>
            <a:r>
              <a:rPr lang="en-US" sz="1800" dirty="0"/>
              <a:t>with members of Congress and other key policy makers.</a:t>
            </a:r>
          </a:p>
          <a:p>
            <a:pPr lvl="1"/>
            <a:r>
              <a:rPr lang="en-US" sz="1800" dirty="0" smtClean="0"/>
              <a:t>Understand </a:t>
            </a:r>
            <a:r>
              <a:rPr lang="en-US" sz="1800" dirty="0"/>
              <a:t>the elements of conducting successful meetings, projects, and chapter operations.</a:t>
            </a:r>
          </a:p>
          <a:p>
            <a:pPr lvl="1"/>
            <a:r>
              <a:rPr lang="en-US" sz="1800" dirty="0" smtClean="0"/>
              <a:t>Gain </a:t>
            </a:r>
            <a:r>
              <a:rPr lang="en-US" sz="1800" dirty="0"/>
              <a:t>skills in media relations, making presentations, and networking for influence.</a:t>
            </a:r>
          </a:p>
          <a:p>
            <a:pPr lvl="1"/>
            <a:r>
              <a:rPr lang="en-US" sz="1800" dirty="0" smtClean="0"/>
              <a:t>Hold </a:t>
            </a:r>
            <a:r>
              <a:rPr lang="en-US" sz="1800" dirty="0"/>
              <a:t>one-on-one discussions with ACEP leaders and staff.</a:t>
            </a:r>
          </a:p>
          <a:p>
            <a:pPr lvl="1"/>
            <a:r>
              <a:rPr lang="en-US" sz="1800" dirty="0" smtClean="0"/>
              <a:t>Reenergize </a:t>
            </a:r>
            <a:r>
              <a:rPr lang="en-US" sz="1800" dirty="0"/>
              <a:t>your enthusiasm and commitment.</a:t>
            </a:r>
          </a:p>
        </p:txBody>
      </p:sp>
      <p:sp>
        <p:nvSpPr>
          <p:cNvPr id="4" name="Slide Number Placeholder 3"/>
          <p:cNvSpPr>
            <a:spLocks noGrp="1"/>
          </p:cNvSpPr>
          <p:nvPr>
            <p:ph type="sldNum" sz="quarter" idx="11"/>
          </p:nvPr>
        </p:nvSpPr>
        <p:spPr/>
        <p:txBody>
          <a:bodyPr/>
          <a:lstStyle/>
          <a:p>
            <a:fld id="{C40E8E2A-82FF-4E46-B0C6-419DD456927D}" type="slidenum">
              <a:rPr lang="en-US" smtClean="0"/>
              <a:pPr/>
              <a:t>13</a:t>
            </a:fld>
            <a:endParaRPr lang="en-US"/>
          </a:p>
        </p:txBody>
      </p:sp>
      <p:pic>
        <p:nvPicPr>
          <p:cNvPr id="5" name="Picture 4" descr="Screen Shot 2014-12-18 at 9.1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071" y="43072"/>
            <a:ext cx="1759729" cy="1557128"/>
          </a:xfrm>
          <a:prstGeom prst="rect">
            <a:avLst/>
          </a:prstGeom>
        </p:spPr>
      </p:pic>
    </p:spTree>
    <p:extLst>
      <p:ext uri="{BB962C8B-B14F-4D97-AF65-F5344CB8AC3E}">
        <p14:creationId xmlns:p14="http://schemas.microsoft.com/office/powerpoint/2010/main" val="381360796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858000" cy="1143000"/>
          </a:xfrm>
        </p:spPr>
        <p:txBody>
          <a:bodyPr/>
          <a:lstStyle/>
          <a:p>
            <a:r>
              <a:rPr lang="en-US" sz="3600" dirty="0" smtClean="0"/>
              <a:t>Joint Services Symposium</a:t>
            </a:r>
            <a:endParaRPr lang="en-US" sz="3600" dirty="0"/>
          </a:p>
        </p:txBody>
      </p:sp>
      <p:sp>
        <p:nvSpPr>
          <p:cNvPr id="3" name="Content Placeholder 2"/>
          <p:cNvSpPr>
            <a:spLocks noGrp="1"/>
          </p:cNvSpPr>
          <p:nvPr>
            <p:ph idx="1"/>
          </p:nvPr>
        </p:nvSpPr>
        <p:spPr/>
        <p:txBody>
          <a:bodyPr/>
          <a:lstStyle/>
          <a:p>
            <a:r>
              <a:rPr lang="en-US" dirty="0" smtClean="0"/>
              <a:t>Historically held in San Antonio, TX or Lake Tahoe, CA.</a:t>
            </a:r>
            <a:endParaRPr lang="en-US" dirty="0" smtClean="0"/>
          </a:p>
          <a:p>
            <a:r>
              <a:rPr lang="en-US" dirty="0" smtClean="0"/>
              <a:t>Meeting objectives</a:t>
            </a:r>
            <a:r>
              <a:rPr lang="en-US" dirty="0"/>
              <a:t>		</a:t>
            </a:r>
            <a:endParaRPr lang="en-US" dirty="0" smtClean="0"/>
          </a:p>
          <a:p>
            <a:pPr lvl="1"/>
            <a:r>
              <a:rPr lang="en-US" sz="1800" dirty="0" smtClean="0"/>
              <a:t>Networking with fellow </a:t>
            </a:r>
            <a:r>
              <a:rPr lang="en-US" sz="1800" dirty="0" smtClean="0"/>
              <a:t>federal emergency medicine providers.</a:t>
            </a:r>
          </a:p>
          <a:p>
            <a:pPr lvl="1"/>
            <a:r>
              <a:rPr lang="en-US" sz="1800" dirty="0" smtClean="0"/>
              <a:t>CME lectures with focus on military medicine topics</a:t>
            </a:r>
          </a:p>
          <a:p>
            <a:pPr lvl="1"/>
            <a:r>
              <a:rPr lang="en-US" sz="1800" dirty="0" smtClean="0"/>
              <a:t>Opportunity for lecturers to present to larger audience</a:t>
            </a:r>
          </a:p>
          <a:p>
            <a:pPr lvl="1"/>
            <a:r>
              <a:rPr lang="en-US" sz="1800" dirty="0" smtClean="0"/>
              <a:t>SIMWARs</a:t>
            </a:r>
            <a:endParaRPr lang="en-US" sz="18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14</a:t>
            </a:fld>
            <a:endParaRPr lang="en-US"/>
          </a:p>
        </p:txBody>
      </p:sp>
    </p:spTree>
    <p:extLst>
      <p:ext uri="{BB962C8B-B14F-4D97-AF65-F5344CB8AC3E}">
        <p14:creationId xmlns:p14="http://schemas.microsoft.com/office/powerpoint/2010/main" val="770589365"/>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858000" cy="1143000"/>
          </a:xfrm>
        </p:spPr>
        <p:txBody>
          <a:bodyPr/>
          <a:lstStyle/>
          <a:p>
            <a:r>
              <a:rPr lang="en-US" sz="3600" dirty="0" smtClean="0"/>
              <a:t>Joint Services Symposium</a:t>
            </a:r>
            <a:endParaRPr lang="en-US" sz="3600" dirty="0"/>
          </a:p>
        </p:txBody>
      </p:sp>
      <p:sp>
        <p:nvSpPr>
          <p:cNvPr id="3" name="Content Placeholder 2"/>
          <p:cNvSpPr>
            <a:spLocks noGrp="1"/>
          </p:cNvSpPr>
          <p:nvPr>
            <p:ph idx="1"/>
          </p:nvPr>
        </p:nvSpPr>
        <p:spPr/>
        <p:txBody>
          <a:bodyPr/>
          <a:lstStyle/>
          <a:p>
            <a:r>
              <a:rPr lang="en-US" sz="1800" dirty="0" smtClean="0"/>
              <a:t>SIMWARs</a:t>
            </a:r>
            <a:endParaRPr lang="en-US" sz="18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15</a:t>
            </a:fld>
            <a:endParaRPr lang="en-US"/>
          </a:p>
        </p:txBody>
      </p:sp>
      <p:pic>
        <p:nvPicPr>
          <p:cNvPr id="5" name="Picture 4" descr="IMG_3838-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09800"/>
            <a:ext cx="4229100" cy="2819400"/>
          </a:xfrm>
          <a:prstGeom prst="rect">
            <a:avLst/>
          </a:prstGeom>
        </p:spPr>
      </p:pic>
      <p:pic>
        <p:nvPicPr>
          <p:cNvPr id="6" name="Picture 5" descr="IMG_38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19200"/>
            <a:ext cx="3771900" cy="2514600"/>
          </a:xfrm>
          <a:prstGeom prst="rect">
            <a:avLst/>
          </a:prstGeom>
        </p:spPr>
      </p:pic>
      <p:pic>
        <p:nvPicPr>
          <p:cNvPr id="7" name="Picture 6" descr="IMG_380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3352800"/>
            <a:ext cx="5257800" cy="3505200"/>
          </a:xfrm>
          <a:prstGeom prst="rect">
            <a:avLst/>
          </a:prstGeom>
        </p:spPr>
      </p:pic>
    </p:spTree>
    <p:extLst>
      <p:ext uri="{BB962C8B-B14F-4D97-AF65-F5344CB8AC3E}">
        <p14:creationId xmlns:p14="http://schemas.microsoft.com/office/powerpoint/2010/main" val="285060412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College of Emergency Physicians</a:t>
            </a:r>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16</a:t>
            </a:fld>
            <a:endParaRPr lang="en-US"/>
          </a:p>
        </p:txBody>
      </p:sp>
      <p:sp>
        <p:nvSpPr>
          <p:cNvPr id="8" name="Content Placeholder 7"/>
          <p:cNvSpPr>
            <a:spLocks noGrp="1"/>
          </p:cNvSpPr>
          <p:nvPr>
            <p:ph idx="1"/>
          </p:nvPr>
        </p:nvSpPr>
        <p:spPr>
          <a:xfrm>
            <a:off x="1371600" y="1874837"/>
            <a:ext cx="7315200" cy="4525963"/>
          </a:xfrm>
        </p:spPr>
        <p:txBody>
          <a:bodyPr/>
          <a:lstStyle/>
          <a:p>
            <a:r>
              <a:rPr lang="en-US" dirty="0" smtClean="0"/>
              <a:t>ACEP </a:t>
            </a:r>
            <a:r>
              <a:rPr lang="en-US" dirty="0"/>
              <a:t>promotes the highest quality of emergency care and is the leading advocate for emergency physicians, their patients and the public</a:t>
            </a:r>
            <a:r>
              <a:rPr lang="en-US" dirty="0" smtClean="0"/>
              <a:t>.</a:t>
            </a:r>
          </a:p>
          <a:p>
            <a:r>
              <a:rPr lang="en-US" dirty="0"/>
              <a:t>Founded in 1968, ACEP today represents more than 32,000 emergency physicians, residents and medical students.</a:t>
            </a:r>
          </a:p>
        </p:txBody>
      </p:sp>
      <p:pic>
        <p:nvPicPr>
          <p:cNvPr id="3" name="Picture 2" descr="1425380_10152306907799810_42981390_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524000"/>
            <a:ext cx="5793284" cy="7759740"/>
          </a:xfrm>
          <a:prstGeom prst="rect">
            <a:avLst/>
          </a:prstGeom>
        </p:spPr>
      </p:pic>
    </p:spTree>
    <p:extLst>
      <p:ext uri="{BB962C8B-B14F-4D97-AF65-F5344CB8AC3E}">
        <p14:creationId xmlns:p14="http://schemas.microsoft.com/office/powerpoint/2010/main" val="144820602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17</a:t>
            </a:fld>
            <a:endParaRPr lang="en-US"/>
          </a:p>
        </p:txBody>
      </p:sp>
      <p:sp>
        <p:nvSpPr>
          <p:cNvPr id="7170" name="Rectangle 2"/>
          <p:cNvSpPr>
            <a:spLocks noGrp="1" noChangeArrowheads="1"/>
          </p:cNvSpPr>
          <p:nvPr>
            <p:ph type="title"/>
          </p:nvPr>
        </p:nvSpPr>
        <p:spPr>
          <a:xfrm>
            <a:off x="1066800" y="274638"/>
            <a:ext cx="7924800" cy="1143000"/>
          </a:xfrm>
        </p:spPr>
        <p:txBody>
          <a:bodyPr/>
          <a:lstStyle/>
          <a:p>
            <a:r>
              <a:rPr lang="en-US" dirty="0" smtClean="0"/>
              <a:t>Why ACEP?  </a:t>
            </a:r>
            <a:br>
              <a:rPr lang="en-US" dirty="0" smtClean="0"/>
            </a:br>
            <a:r>
              <a:rPr lang="en-US" sz="2800" dirty="0" smtClean="0"/>
              <a:t>Career and Practice Management Resources</a:t>
            </a:r>
            <a:endParaRPr lang="en-US" dirty="0"/>
          </a:p>
        </p:txBody>
      </p:sp>
      <p:sp>
        <p:nvSpPr>
          <p:cNvPr id="7171" name="Rectangle 3"/>
          <p:cNvSpPr>
            <a:spLocks noGrp="1" noChangeArrowheads="1"/>
          </p:cNvSpPr>
          <p:nvPr>
            <p:ph type="body" idx="1"/>
          </p:nvPr>
        </p:nvSpPr>
        <p:spPr>
          <a:xfrm>
            <a:off x="1371600" y="1371600"/>
            <a:ext cx="7315200" cy="4525963"/>
          </a:xfrm>
        </p:spPr>
        <p:txBody>
          <a:bodyPr/>
          <a:lstStyle/>
          <a:p>
            <a:r>
              <a:rPr lang="en-US" sz="1600" b="1" dirty="0" smtClean="0">
                <a:solidFill>
                  <a:srgbClr val="000000"/>
                </a:solidFill>
                <a:hlinkClick r:id="rId2"/>
              </a:rPr>
              <a:t>Portfolio </a:t>
            </a:r>
            <a:r>
              <a:rPr lang="en-US" sz="1600" b="1" dirty="0">
                <a:solidFill>
                  <a:srgbClr val="000000"/>
                </a:solidFill>
                <a:hlinkClick r:id="rId2"/>
              </a:rPr>
              <a:t>Tracker</a:t>
            </a:r>
            <a:r>
              <a:rPr lang="en-US" sz="1600" dirty="0">
                <a:solidFill>
                  <a:srgbClr val="000000"/>
                </a:solidFill>
                <a:hlinkClick r:id="rId2"/>
              </a:rPr>
              <a:t> - Keep all your important professional documents secure and handy</a:t>
            </a:r>
          </a:p>
          <a:p>
            <a:r>
              <a:rPr lang="en-US" sz="1600" b="1" dirty="0">
                <a:solidFill>
                  <a:srgbClr val="000000"/>
                </a:solidFill>
                <a:hlinkClick r:id="rId3"/>
              </a:rPr>
              <a:t>CME Tracker</a:t>
            </a:r>
            <a:endParaRPr lang="en-US" sz="1600" dirty="0">
              <a:solidFill>
                <a:srgbClr val="000000"/>
              </a:solidFill>
              <a:hlinkClick r:id="rId3"/>
            </a:endParaRPr>
          </a:p>
          <a:p>
            <a:r>
              <a:rPr lang="en-US" sz="1600" b="1" i="1" dirty="0">
                <a:solidFill>
                  <a:srgbClr val="000000"/>
                </a:solidFill>
                <a:hlinkClick r:id="rId4"/>
              </a:rPr>
              <a:t>Annals of Emergency Medicine</a:t>
            </a:r>
            <a:r>
              <a:rPr lang="en-US" sz="1600" dirty="0">
                <a:solidFill>
                  <a:srgbClr val="000000"/>
                </a:solidFill>
                <a:hlinkClick r:id="rId4"/>
              </a:rPr>
              <a:t> - The #1 science and research journal in EM</a:t>
            </a:r>
          </a:p>
          <a:p>
            <a:r>
              <a:rPr lang="en-US" sz="1600" b="1" i="1" dirty="0">
                <a:solidFill>
                  <a:srgbClr val="000000"/>
                </a:solidFill>
                <a:hlinkClick r:id="rId5"/>
              </a:rPr>
              <a:t>Scientific Assembly</a:t>
            </a:r>
            <a:r>
              <a:rPr lang="en-US" sz="1600" dirty="0">
                <a:solidFill>
                  <a:srgbClr val="000000"/>
                </a:solidFill>
                <a:hlinkClick r:id="rId5"/>
              </a:rPr>
              <a:t> - Registration discount</a:t>
            </a:r>
          </a:p>
          <a:p>
            <a:r>
              <a:rPr lang="en-US" sz="1600" b="1" dirty="0">
                <a:solidFill>
                  <a:srgbClr val="000000"/>
                </a:solidFill>
                <a:hlinkClick r:id="rId6"/>
              </a:rPr>
              <a:t>Continuing Medical Education</a:t>
            </a:r>
            <a:r>
              <a:rPr lang="en-US" sz="1600" dirty="0">
                <a:solidFill>
                  <a:srgbClr val="000000"/>
                </a:solidFill>
                <a:hlinkClick r:id="rId6"/>
              </a:rPr>
              <a:t> (CME) - Member discounts</a:t>
            </a:r>
          </a:p>
          <a:p>
            <a:r>
              <a:rPr lang="en-US" sz="1600" b="1" dirty="0">
                <a:solidFill>
                  <a:srgbClr val="000000"/>
                </a:solidFill>
                <a:hlinkClick r:id="rId7"/>
              </a:rPr>
              <a:t>Clinical Policies</a:t>
            </a:r>
            <a:r>
              <a:rPr lang="en-US" sz="1600" dirty="0">
                <a:solidFill>
                  <a:srgbClr val="000000"/>
                </a:solidFill>
                <a:hlinkClick r:id="rId7"/>
              </a:rPr>
              <a:t>, </a:t>
            </a:r>
            <a:r>
              <a:rPr lang="en-US" sz="1600" b="1" dirty="0">
                <a:solidFill>
                  <a:srgbClr val="000000"/>
                </a:solidFill>
                <a:hlinkClick r:id="rId8"/>
              </a:rPr>
              <a:t>Policy Statements</a:t>
            </a:r>
            <a:r>
              <a:rPr lang="en-US" sz="1600" dirty="0">
                <a:solidFill>
                  <a:srgbClr val="000000"/>
                </a:solidFill>
                <a:hlinkClick r:id="rId8"/>
              </a:rPr>
              <a:t> and </a:t>
            </a:r>
            <a:r>
              <a:rPr lang="en-US" sz="1600" b="1" dirty="0">
                <a:solidFill>
                  <a:srgbClr val="000000"/>
                </a:solidFill>
                <a:hlinkClick r:id="rId9"/>
              </a:rPr>
              <a:t>information papers</a:t>
            </a:r>
            <a:endParaRPr lang="en-US" sz="1600" dirty="0">
              <a:solidFill>
                <a:srgbClr val="000000"/>
              </a:solidFill>
              <a:hlinkClick r:id="rId9"/>
            </a:endParaRPr>
          </a:p>
          <a:p>
            <a:r>
              <a:rPr lang="en-US" sz="1600" b="1" dirty="0">
                <a:solidFill>
                  <a:srgbClr val="000000"/>
                </a:solidFill>
                <a:hlinkClick r:id="rId10"/>
              </a:rPr>
              <a:t>Sonoguide: Ultrasound Guide for Emergency Physicians</a:t>
            </a:r>
            <a:endParaRPr lang="en-US" sz="1600" dirty="0">
              <a:solidFill>
                <a:srgbClr val="000000"/>
              </a:solidFill>
              <a:hlinkClick r:id="rId10"/>
            </a:endParaRPr>
          </a:p>
          <a:p>
            <a:r>
              <a:rPr lang="en-US" sz="1600" b="1" dirty="0">
                <a:solidFill>
                  <a:srgbClr val="000000"/>
                </a:solidFill>
                <a:hlinkClick r:id="rId11"/>
              </a:rPr>
              <a:t>EM Career Central</a:t>
            </a:r>
            <a:r>
              <a:rPr lang="en-US" sz="1600" dirty="0">
                <a:solidFill>
                  <a:srgbClr val="000000"/>
                </a:solidFill>
                <a:hlinkClick r:id="rId11"/>
              </a:rPr>
              <a:t> – Access job listings at no charge</a:t>
            </a:r>
          </a:p>
          <a:p>
            <a:r>
              <a:rPr lang="en-US" sz="1600" b="1" dirty="0">
                <a:solidFill>
                  <a:srgbClr val="000000"/>
                </a:solidFill>
                <a:hlinkClick r:id="rId12"/>
              </a:rPr>
              <a:t>Practice Resources</a:t>
            </a:r>
            <a:r>
              <a:rPr lang="en-US" sz="1600" dirty="0">
                <a:solidFill>
                  <a:srgbClr val="000000"/>
                </a:solidFill>
                <a:hlinkClick r:id="rId12"/>
              </a:rPr>
              <a:t> – Education for improved efficiency and patient care</a:t>
            </a:r>
          </a:p>
          <a:p>
            <a:r>
              <a:rPr lang="en-US" sz="1600" b="1" dirty="0">
                <a:solidFill>
                  <a:srgbClr val="000000"/>
                </a:solidFill>
                <a:hlinkClick r:id="rId13"/>
              </a:rPr>
              <a:t>Patient &amp; Consumer Education</a:t>
            </a:r>
            <a:r>
              <a:rPr lang="en-US" sz="1600" dirty="0">
                <a:solidFill>
                  <a:srgbClr val="000000"/>
                </a:solidFill>
                <a:hlinkClick r:id="rId13"/>
              </a:rPr>
              <a:t> – Patient information pieces from ACEP.org</a:t>
            </a:r>
          </a:p>
          <a:p>
            <a:r>
              <a:rPr lang="en-US" sz="1600" b="1" dirty="0">
                <a:solidFill>
                  <a:srgbClr val="000000"/>
                </a:solidFill>
                <a:hlinkClick r:id="rId14"/>
              </a:rPr>
              <a:t>Financial Planning Resources</a:t>
            </a:r>
            <a:r>
              <a:rPr lang="en-US" sz="1600" dirty="0">
                <a:solidFill>
                  <a:srgbClr val="000000"/>
                </a:solidFill>
                <a:hlinkClick r:id="rId14"/>
              </a:rPr>
              <a:t> – Provided by the Financial Planning Association</a:t>
            </a:r>
          </a:p>
          <a:p>
            <a:r>
              <a:rPr lang="en-US" sz="1600" b="1" dirty="0">
                <a:solidFill>
                  <a:srgbClr val="000000"/>
                </a:solidFill>
                <a:hlinkClick r:id="rId15"/>
              </a:rPr>
              <a:t>100% Club</a:t>
            </a:r>
            <a:r>
              <a:rPr lang="en-US" sz="1600" dirty="0">
                <a:solidFill>
                  <a:srgbClr val="000000"/>
                </a:solidFill>
                <a:hlinkClick r:id="rId15"/>
              </a:rPr>
              <a:t>- 25% off national dues for all new ACEP members</a:t>
            </a:r>
            <a:endParaRPr lang="en-US" sz="1600" dirty="0" smtClean="0">
              <a:solidFill>
                <a:srgbClr val="000000"/>
              </a:solidFill>
            </a:endParaRPr>
          </a:p>
          <a:p>
            <a:pPr>
              <a:tabLst>
                <a:tab pos="576263" algn="l"/>
              </a:tabLst>
            </a:pPr>
            <a:endParaRPr lang="en-US" dirty="0" smtClean="0"/>
          </a:p>
          <a:p>
            <a:pPr marL="0" indent="0">
              <a:buNone/>
              <a:tabLst>
                <a:tab pos="576263" algn="l"/>
              </a:tabLst>
            </a:pPr>
            <a:endParaRPr lang="en-US" dirty="0" smtClean="0"/>
          </a:p>
          <a:p>
            <a:pPr>
              <a:tabLst>
                <a:tab pos="576263" algn="l"/>
              </a:tabLst>
            </a:pPr>
            <a:endParaRPr lang="en-US" dirty="0"/>
          </a:p>
          <a:p>
            <a:pPr>
              <a:tabLst>
                <a:tab pos="576263" algn="l"/>
              </a:tabLst>
            </a:pPr>
            <a:endParaRPr lang="en-US" dirty="0"/>
          </a:p>
        </p:txBody>
      </p:sp>
    </p:spTree>
    <p:extLst>
      <p:ext uri="{BB962C8B-B14F-4D97-AF65-F5344CB8AC3E}">
        <p14:creationId xmlns:p14="http://schemas.microsoft.com/office/powerpoint/2010/main" val="3125305064"/>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18</a:t>
            </a:fld>
            <a:endParaRPr lang="en-US"/>
          </a:p>
        </p:txBody>
      </p:sp>
      <p:sp>
        <p:nvSpPr>
          <p:cNvPr id="7170" name="Rectangle 2"/>
          <p:cNvSpPr>
            <a:spLocks noGrp="1" noChangeArrowheads="1"/>
          </p:cNvSpPr>
          <p:nvPr>
            <p:ph type="title"/>
          </p:nvPr>
        </p:nvSpPr>
        <p:spPr>
          <a:xfrm>
            <a:off x="1066800" y="274638"/>
            <a:ext cx="7924800" cy="1143000"/>
          </a:xfrm>
        </p:spPr>
        <p:txBody>
          <a:bodyPr/>
          <a:lstStyle/>
          <a:p>
            <a:r>
              <a:rPr lang="en-US" dirty="0" smtClean="0"/>
              <a:t>Why ACEP?  </a:t>
            </a:r>
            <a:br>
              <a:rPr lang="en-US" dirty="0" smtClean="0"/>
            </a:br>
            <a:r>
              <a:rPr lang="en-US" sz="2800" dirty="0" smtClean="0"/>
              <a:t>Career and Practice Management Resources</a:t>
            </a:r>
            <a:endParaRPr lang="en-US" sz="3600" dirty="0"/>
          </a:p>
        </p:txBody>
      </p:sp>
      <p:sp>
        <p:nvSpPr>
          <p:cNvPr id="7171" name="Rectangle 3"/>
          <p:cNvSpPr>
            <a:spLocks noGrp="1" noChangeArrowheads="1"/>
          </p:cNvSpPr>
          <p:nvPr>
            <p:ph type="body" idx="1"/>
          </p:nvPr>
        </p:nvSpPr>
        <p:spPr/>
        <p:txBody>
          <a:bodyPr/>
          <a:lstStyle/>
          <a:p>
            <a:pPr>
              <a:tabLst>
                <a:tab pos="576263" algn="l"/>
              </a:tabLst>
            </a:pPr>
            <a:r>
              <a:rPr lang="en-US" dirty="0" smtClean="0"/>
              <a:t>19 current clinical policy statements, peer reviewed, evidence based</a:t>
            </a:r>
          </a:p>
          <a:p>
            <a:pPr>
              <a:tabLst>
                <a:tab pos="576263" algn="l"/>
              </a:tabLst>
            </a:pPr>
            <a:r>
              <a:rPr lang="en-US" dirty="0" smtClean="0"/>
              <a:t>Support for EM physicians </a:t>
            </a:r>
          </a:p>
          <a:p>
            <a:pPr>
              <a:tabLst>
                <a:tab pos="576263" algn="l"/>
              </a:tabLst>
            </a:pPr>
            <a:r>
              <a:rPr lang="en-US" dirty="0" smtClean="0"/>
              <a:t>Example: Treatment</a:t>
            </a:r>
          </a:p>
          <a:p>
            <a:pPr>
              <a:buNone/>
              <a:tabLst>
                <a:tab pos="576263" algn="l"/>
              </a:tabLst>
            </a:pPr>
            <a:r>
              <a:rPr lang="en-US" dirty="0"/>
              <a:t> </a:t>
            </a:r>
            <a:r>
              <a:rPr lang="en-US" dirty="0" smtClean="0"/>
              <a:t>   asymptomatic HTN</a:t>
            </a:r>
          </a:p>
          <a:p>
            <a:pPr>
              <a:tabLst>
                <a:tab pos="576263" algn="l"/>
              </a:tabLst>
            </a:pPr>
            <a:endParaRPr lang="en-US" dirty="0"/>
          </a:p>
          <a:p>
            <a:pPr>
              <a:tabLst>
                <a:tab pos="576263" algn="l"/>
              </a:tabLst>
            </a:pP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5410200" y="3643298"/>
            <a:ext cx="3324225" cy="2424127"/>
          </a:xfrm>
          <a:prstGeom prst="rect">
            <a:avLst/>
          </a:prstGeom>
          <a:noFill/>
          <a:ln w="9525">
            <a:noFill/>
            <a:miter lim="800000"/>
            <a:headEnd/>
            <a:tailEnd/>
          </a:ln>
        </p:spPr>
      </p:pic>
    </p:spTree>
    <p:extLst>
      <p:ext uri="{BB962C8B-B14F-4D97-AF65-F5344CB8AC3E}">
        <p14:creationId xmlns:p14="http://schemas.microsoft.com/office/powerpoint/2010/main" val="4017683854"/>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19</a:t>
            </a:fld>
            <a:endParaRPr lang="en-US"/>
          </a:p>
        </p:txBody>
      </p:sp>
      <p:sp>
        <p:nvSpPr>
          <p:cNvPr id="7170" name="Rectangle 2"/>
          <p:cNvSpPr>
            <a:spLocks noGrp="1" noChangeArrowheads="1"/>
          </p:cNvSpPr>
          <p:nvPr>
            <p:ph type="title"/>
          </p:nvPr>
        </p:nvSpPr>
        <p:spPr>
          <a:xfrm>
            <a:off x="1066800" y="274638"/>
            <a:ext cx="7924800" cy="1143000"/>
          </a:xfrm>
        </p:spPr>
        <p:txBody>
          <a:bodyPr/>
          <a:lstStyle/>
          <a:p>
            <a:r>
              <a:rPr lang="en-US" dirty="0" smtClean="0"/>
              <a:t>Why ACEP?  </a:t>
            </a:r>
            <a:br>
              <a:rPr lang="en-US" dirty="0" smtClean="0"/>
            </a:br>
            <a:r>
              <a:rPr lang="en-US" sz="2800" dirty="0" smtClean="0"/>
              <a:t>Leadership and Networking Resources</a:t>
            </a:r>
            <a:endParaRPr lang="en-US" dirty="0"/>
          </a:p>
        </p:txBody>
      </p:sp>
      <p:sp>
        <p:nvSpPr>
          <p:cNvPr id="7171" name="Rectangle 3"/>
          <p:cNvSpPr>
            <a:spLocks noGrp="1" noChangeArrowheads="1"/>
          </p:cNvSpPr>
          <p:nvPr>
            <p:ph type="body" idx="1"/>
          </p:nvPr>
        </p:nvSpPr>
        <p:spPr>
          <a:xfrm>
            <a:off x="1371600" y="1722437"/>
            <a:ext cx="7315200" cy="4525963"/>
          </a:xfrm>
        </p:spPr>
        <p:txBody>
          <a:bodyPr/>
          <a:lstStyle/>
          <a:p>
            <a:r>
              <a:rPr lang="en-US" sz="2000" b="1" dirty="0" smtClean="0">
                <a:hlinkClick r:id="rId2"/>
              </a:rPr>
              <a:t>ACEP's </a:t>
            </a:r>
            <a:r>
              <a:rPr lang="en-US" sz="2000" b="1" dirty="0">
                <a:hlinkClick r:id="rId2"/>
              </a:rPr>
              <a:t>Member Directory</a:t>
            </a:r>
            <a:r>
              <a:rPr lang="en-US" sz="2000" dirty="0">
                <a:hlinkClick r:id="rId2"/>
              </a:rPr>
              <a:t> - Stay connected with your </a:t>
            </a:r>
            <a:r>
              <a:rPr lang="en-US" sz="2000" dirty="0" smtClean="0">
                <a:hlinkClick r:id="rId2"/>
              </a:rPr>
              <a:t>colleagues</a:t>
            </a:r>
          </a:p>
          <a:p>
            <a:pPr marL="0" indent="0">
              <a:buNone/>
            </a:pPr>
            <a:endParaRPr lang="en-US" sz="2000" dirty="0">
              <a:hlinkClick r:id="rId2"/>
            </a:endParaRPr>
          </a:p>
          <a:p>
            <a:r>
              <a:rPr lang="en-US" sz="2000" b="1" dirty="0">
                <a:hlinkClick r:id="rId3"/>
              </a:rPr>
              <a:t>Sections of Membership</a:t>
            </a:r>
            <a:r>
              <a:rPr lang="en-US" sz="2000" dirty="0">
                <a:hlinkClick r:id="rId3"/>
              </a:rPr>
              <a:t> - Join any of 30 special interest groups providing education, networking and leadership </a:t>
            </a:r>
            <a:r>
              <a:rPr lang="en-US" sz="2000" dirty="0" smtClean="0">
                <a:hlinkClick r:id="rId3"/>
              </a:rPr>
              <a:t>opportunities</a:t>
            </a:r>
          </a:p>
          <a:p>
            <a:pPr marL="0" indent="0">
              <a:buNone/>
            </a:pPr>
            <a:endParaRPr lang="en-US" sz="2000" dirty="0">
              <a:hlinkClick r:id="rId3"/>
            </a:endParaRPr>
          </a:p>
          <a:p>
            <a:r>
              <a:rPr lang="en-US" sz="2000" b="1" dirty="0">
                <a:hlinkClick r:id="rId4"/>
              </a:rPr>
              <a:t>Leadership and Advocacy Conference</a:t>
            </a:r>
            <a:r>
              <a:rPr lang="en-US" sz="2000" dirty="0">
                <a:hlinkClick r:id="rId4"/>
              </a:rPr>
              <a:t> - Featuring the annual Washington, DC emergency medicine lobbying day</a:t>
            </a:r>
            <a:endParaRPr lang="en-US" sz="3600" dirty="0" smtClean="0"/>
          </a:p>
          <a:p>
            <a:pPr marL="0" indent="0">
              <a:buNone/>
              <a:tabLst>
                <a:tab pos="576263" algn="l"/>
              </a:tabLst>
            </a:pPr>
            <a:endParaRPr lang="en-US" dirty="0" smtClean="0"/>
          </a:p>
          <a:p>
            <a:pPr>
              <a:tabLst>
                <a:tab pos="576263" algn="l"/>
              </a:tabLst>
            </a:pPr>
            <a:endParaRPr lang="en-US" dirty="0"/>
          </a:p>
          <a:p>
            <a:pPr>
              <a:tabLst>
                <a:tab pos="576263" algn="l"/>
              </a:tabLst>
            </a:pPr>
            <a:endParaRPr lang="en-US" dirty="0"/>
          </a:p>
        </p:txBody>
      </p:sp>
    </p:spTree>
    <p:extLst>
      <p:ext uri="{BB962C8B-B14F-4D97-AF65-F5344CB8AC3E}">
        <p14:creationId xmlns:p14="http://schemas.microsoft.com/office/powerpoint/2010/main" val="2623152308"/>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SS 011A_0.tmp"/>
          <p:cNvPicPr>
            <a:picLocks noChangeAspect="1"/>
          </p:cNvPicPr>
          <p:nvPr/>
        </p:nvPicPr>
        <p:blipFill>
          <a:blip r:embed="rId2" cstate="print"/>
          <a:stretch>
            <a:fillRect/>
          </a:stretch>
        </p:blipFill>
        <p:spPr>
          <a:xfrm>
            <a:off x="3124200" y="2133600"/>
            <a:ext cx="3283942" cy="2895600"/>
          </a:xfrm>
          <a:prstGeom prst="rect">
            <a:avLst/>
          </a:prstGeom>
        </p:spPr>
      </p:pic>
      <p:pic>
        <p:nvPicPr>
          <p:cNvPr id="5" name="Picture 4" descr="mamasapano-maguindanao-saf-20150126-0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124200"/>
            <a:ext cx="3276600" cy="2186106"/>
          </a:xfrm>
          <a:prstGeom prst="rect">
            <a:avLst/>
          </a:prstGeom>
        </p:spPr>
      </p:pic>
      <p:sp>
        <p:nvSpPr>
          <p:cNvPr id="2" name="Title 1"/>
          <p:cNvSpPr>
            <a:spLocks noGrp="1"/>
          </p:cNvSpPr>
          <p:nvPr>
            <p:ph type="title"/>
          </p:nvPr>
        </p:nvSpPr>
        <p:spPr/>
        <p:txBody>
          <a:bodyPr/>
          <a:lstStyle/>
          <a:p>
            <a:r>
              <a:rPr lang="en-US" dirty="0" smtClean="0"/>
              <a:t>GSACEP</a:t>
            </a:r>
            <a:br>
              <a:rPr lang="en-US" dirty="0" smtClean="0"/>
            </a:br>
            <a:r>
              <a:rPr lang="en-US" sz="3600" i="1" dirty="0" smtClean="0"/>
              <a:t>Who we are</a:t>
            </a:r>
            <a:endParaRPr lang="en-US" sz="3600" i="1"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2</a:t>
            </a:fld>
            <a:endParaRPr lang="en-US"/>
          </a:p>
        </p:txBody>
      </p:sp>
      <p:pic>
        <p:nvPicPr>
          <p:cNvPr id="9" name="Picture 8" descr="GSS 2011_1.tmp"/>
          <p:cNvPicPr>
            <a:picLocks noChangeAspect="1"/>
          </p:cNvPicPr>
          <p:nvPr/>
        </p:nvPicPr>
        <p:blipFill>
          <a:blip r:embed="rId4" cstate="print"/>
          <a:stretch>
            <a:fillRect/>
          </a:stretch>
        </p:blipFill>
        <p:spPr>
          <a:xfrm rot="20816450">
            <a:off x="828455" y="2143599"/>
            <a:ext cx="3048000" cy="2286000"/>
          </a:xfrm>
          <a:prstGeom prst="rect">
            <a:avLst/>
          </a:prstGeom>
        </p:spPr>
      </p:pic>
      <p:pic>
        <p:nvPicPr>
          <p:cNvPr id="6" name="Picture 5" descr="GSS 2011_0.tmp"/>
          <p:cNvPicPr>
            <a:picLocks noChangeAspect="1"/>
          </p:cNvPicPr>
          <p:nvPr/>
        </p:nvPicPr>
        <p:blipFill>
          <a:blip r:embed="rId5" cstate="print"/>
          <a:stretch>
            <a:fillRect/>
          </a:stretch>
        </p:blipFill>
        <p:spPr>
          <a:xfrm>
            <a:off x="5257800" y="3886200"/>
            <a:ext cx="3454400" cy="2590800"/>
          </a:xfrm>
          <a:prstGeom prst="rect">
            <a:avLst/>
          </a:prstGeom>
        </p:spPr>
      </p:pic>
      <p:pic>
        <p:nvPicPr>
          <p:cNvPr id="8" name="Picture 7" descr="GSS 2011_0.tmp"/>
          <p:cNvPicPr>
            <a:picLocks noChangeAspect="1"/>
          </p:cNvPicPr>
          <p:nvPr/>
        </p:nvPicPr>
        <p:blipFill>
          <a:blip r:embed="rId6" cstate="print"/>
          <a:stretch>
            <a:fillRect/>
          </a:stretch>
        </p:blipFill>
        <p:spPr>
          <a:xfrm rot="805497">
            <a:off x="1295883" y="4062375"/>
            <a:ext cx="3657600" cy="2403872"/>
          </a:xfrm>
          <a:prstGeom prst="rect">
            <a:avLst/>
          </a:prstGeom>
        </p:spPr>
      </p:pic>
      <p:pic>
        <p:nvPicPr>
          <p:cNvPr id="7" name="Picture 6" descr="22440_262156739809_2019970_n.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228600"/>
            <a:ext cx="2844800" cy="2133600"/>
          </a:xfrm>
          <a:prstGeom prst="rect">
            <a:avLst/>
          </a:prstGeom>
        </p:spPr>
      </p:pic>
      <p:pic>
        <p:nvPicPr>
          <p:cNvPr id="3" name="Picture 2" descr="photo-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33817">
            <a:off x="5419486" y="1404644"/>
            <a:ext cx="3784600" cy="2838450"/>
          </a:xfrm>
          <a:prstGeom prst="rect">
            <a:avLst/>
          </a:prstGeom>
        </p:spPr>
      </p:pic>
      <p:pic>
        <p:nvPicPr>
          <p:cNvPr id="11" name="Picture 10" descr="67219_485249344809_5909380_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3429000"/>
            <a:ext cx="4064000" cy="3048000"/>
          </a:xfrm>
          <a:prstGeom prst="rect">
            <a:avLst/>
          </a:prstGeom>
        </p:spPr>
      </p:pic>
      <p:pic>
        <p:nvPicPr>
          <p:cNvPr id="12" name="Picture 11" descr="325576_10150538462719810_1745683869_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9600" y="3200400"/>
            <a:ext cx="4572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2000"/>
                                        <p:tgtEl>
                                          <p:spTgt spid="3"/>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2500"/>
                            </p:stCondLst>
                            <p:childTnLst>
                              <p:par>
                                <p:cTn id="16" presetID="1" presetClass="entr"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3500"/>
                            </p:stCondLst>
                            <p:childTnLst>
                              <p:par>
                                <p:cTn id="19" presetID="12" presetClass="entr" presetSubtype="4"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p:tgtEl>
                                          <p:spTgt spid="8"/>
                                        </p:tgtEl>
                                        <p:attrNameLst>
                                          <p:attrName>ppt_y</p:attrName>
                                        </p:attrNameLst>
                                      </p:cBhvr>
                                      <p:tavLst>
                                        <p:tav tm="0">
                                          <p:val>
                                            <p:strVal val="#ppt_y+#ppt_h*1.125000"/>
                                          </p:val>
                                        </p:tav>
                                        <p:tav tm="100000">
                                          <p:val>
                                            <p:strVal val="#ppt_y"/>
                                          </p:val>
                                        </p:tav>
                                      </p:tavLst>
                                    </p:anim>
                                    <p:animEffect transition="in" filter="wipe(up)">
                                      <p:cBhvr>
                                        <p:cTn id="22" dur="2000"/>
                                        <p:tgtEl>
                                          <p:spTgt spid="8"/>
                                        </p:tgtEl>
                                      </p:cBhvr>
                                    </p:animEffect>
                                  </p:childTnLst>
                                </p:cTn>
                              </p:par>
                            </p:childTnLst>
                          </p:cTn>
                        </p:par>
                        <p:par>
                          <p:cTn id="23" fill="hold">
                            <p:stCondLst>
                              <p:cond delay="6500"/>
                            </p:stCondLst>
                            <p:childTnLst>
                              <p:par>
                                <p:cTn id="24" presetID="6" presetClass="entr" presetSubtype="16"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par>
                          <p:cTn id="27" fill="hold">
                            <p:stCondLst>
                              <p:cond delay="9500"/>
                            </p:stCondLst>
                            <p:childTnLst>
                              <p:par>
                                <p:cTn id="28" presetID="42" presetClass="entr" presetSubtype="0" fill="hold" nodeType="after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1500"/>
                            </p:stCondLst>
                            <p:childTnLst>
                              <p:par>
                                <p:cTn id="34" presetID="31" presetClass="entr" presetSubtype="0" fill="hold" nodeType="afterEffect">
                                  <p:stCondLst>
                                    <p:cond delay="10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par>
                          <p:cTn id="40" fill="hold">
                            <p:stCondLst>
                              <p:cond delay="13500"/>
                            </p:stCondLst>
                            <p:childTnLst>
                              <p:par>
                                <p:cTn id="41" presetID="43" presetClass="entr" presetSubtype="0" fill="hold"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anim calcmode="lin" valueType="num">
                                      <p:cBhvr>
                                        <p:cTn id="44" dur="400" fill="hold"/>
                                        <p:tgtEl>
                                          <p:spTgt spid="12"/>
                                        </p:tgtEl>
                                        <p:attrNameLst>
                                          <p:attrName>ppt_x</p:attrName>
                                        </p:attrNameLst>
                                      </p:cBhvr>
                                      <p:tavLst>
                                        <p:tav tm="0">
                                          <p:val>
                                            <p:strVal val="#ppt_x"/>
                                          </p:val>
                                        </p:tav>
                                        <p:tav tm="100000">
                                          <p:val>
                                            <p:strVal val="#ppt_x"/>
                                          </p:val>
                                        </p:tav>
                                      </p:tavLst>
                                    </p:anim>
                                    <p:anim calcmode="lin" valueType="num">
                                      <p:cBhvr>
                                        <p:cTn id="45" dur="400" fill="hold"/>
                                        <p:tgtEl>
                                          <p:spTgt spid="1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Membership: ACEP </a:t>
            </a:r>
            <a:endParaRPr lang="en-US"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20</a:t>
            </a:fld>
            <a:endParaRPr lang="en-US" dirty="0"/>
          </a:p>
        </p:txBody>
      </p:sp>
      <p:pic>
        <p:nvPicPr>
          <p:cNvPr id="9" name="Picture 8" descr="Screen Shot 2014-12-08 at 10.58.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1524000"/>
            <a:ext cx="7021104" cy="4419600"/>
          </a:xfrm>
          <a:prstGeom prst="rect">
            <a:avLst/>
          </a:prstGeom>
        </p:spPr>
      </p:pic>
    </p:spTree>
    <p:extLst>
      <p:ext uri="{BB962C8B-B14F-4D97-AF65-F5344CB8AC3E}">
        <p14:creationId xmlns:p14="http://schemas.microsoft.com/office/powerpoint/2010/main" val="76796430"/>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21</a:t>
            </a:fld>
            <a:endParaRPr lang="en-US"/>
          </a:p>
        </p:txBody>
      </p:sp>
      <p:sp>
        <p:nvSpPr>
          <p:cNvPr id="7170" name="Rectangle 2"/>
          <p:cNvSpPr>
            <a:spLocks noGrp="1" noChangeArrowheads="1"/>
          </p:cNvSpPr>
          <p:nvPr>
            <p:ph type="title"/>
          </p:nvPr>
        </p:nvSpPr>
        <p:spPr>
          <a:xfrm>
            <a:off x="1066800" y="274638"/>
            <a:ext cx="7924800" cy="1143000"/>
          </a:xfrm>
        </p:spPr>
        <p:txBody>
          <a:bodyPr/>
          <a:lstStyle/>
          <a:p>
            <a:r>
              <a:rPr lang="en-US" dirty="0" smtClean="0"/>
              <a:t>Why ACEP?  </a:t>
            </a:r>
            <a:br>
              <a:rPr lang="en-US" dirty="0" smtClean="0"/>
            </a:br>
            <a:r>
              <a:rPr lang="en-US" sz="2400" dirty="0" smtClean="0"/>
              <a:t>Additional discounts and savings</a:t>
            </a:r>
            <a:endParaRPr lang="en-US" sz="2400" dirty="0"/>
          </a:p>
        </p:txBody>
      </p:sp>
      <p:sp>
        <p:nvSpPr>
          <p:cNvPr id="7171" name="Rectangle 3"/>
          <p:cNvSpPr>
            <a:spLocks noGrp="1" noChangeArrowheads="1"/>
          </p:cNvSpPr>
          <p:nvPr>
            <p:ph type="body" idx="1"/>
          </p:nvPr>
        </p:nvSpPr>
        <p:spPr>
          <a:xfrm>
            <a:off x="1371600" y="1447800"/>
            <a:ext cx="7315200" cy="4525963"/>
          </a:xfrm>
        </p:spPr>
        <p:txBody>
          <a:bodyPr/>
          <a:lstStyle/>
          <a:p>
            <a:r>
              <a:rPr lang="en-US" sz="1600" dirty="0" smtClean="0">
                <a:hlinkClick r:id="rId2"/>
              </a:rPr>
              <a:t>ACEP </a:t>
            </a:r>
            <a:r>
              <a:rPr lang="en-US" sz="1600" dirty="0">
                <a:hlinkClick r:id="rId2"/>
              </a:rPr>
              <a:t>Insurance Programs </a:t>
            </a:r>
            <a:endParaRPr lang="en-US" sz="1600" dirty="0" smtClean="0"/>
          </a:p>
          <a:p>
            <a:r>
              <a:rPr lang="en-US" sz="1600" b="1" dirty="0" smtClean="0">
                <a:hlinkClick r:id="rId3"/>
              </a:rPr>
              <a:t>Office </a:t>
            </a:r>
            <a:r>
              <a:rPr lang="en-US" sz="1600" b="1" dirty="0">
                <a:hlinkClick r:id="rId3"/>
              </a:rPr>
              <a:t>Depot</a:t>
            </a:r>
            <a:r>
              <a:rPr lang="en-US" sz="1600" dirty="0">
                <a:hlinkClick r:id="rId3"/>
              </a:rPr>
              <a:t> - Savings off manufacturer's list prices</a:t>
            </a:r>
          </a:p>
          <a:p>
            <a:r>
              <a:rPr lang="en-US" sz="1600" b="1" dirty="0">
                <a:hlinkClick r:id="rId4"/>
              </a:rPr>
              <a:t>SoFi</a:t>
            </a:r>
            <a:r>
              <a:rPr lang="en-US" sz="1600" dirty="0">
                <a:hlinkClick r:id="rId4"/>
              </a:rPr>
              <a:t> - Save thousands by refinancing your student loans</a:t>
            </a:r>
          </a:p>
          <a:p>
            <a:r>
              <a:rPr lang="en-US" sz="1600" b="1" dirty="0">
                <a:hlinkClick r:id="rId5"/>
              </a:rPr>
              <a:t>Dell</a:t>
            </a:r>
            <a:r>
              <a:rPr lang="en-US" sz="1600" dirty="0">
                <a:hlinkClick r:id="rId5"/>
              </a:rPr>
              <a:t> - Special member discounts on computers and equipment</a:t>
            </a:r>
          </a:p>
          <a:p>
            <a:r>
              <a:rPr lang="en-US" sz="1600" b="1" dirty="0">
                <a:hlinkClick r:id="rId6"/>
              </a:rPr>
              <a:t>MedjetAssist</a:t>
            </a:r>
            <a:r>
              <a:rPr lang="en-US" sz="1600" dirty="0">
                <a:hlinkClick r:id="rId6"/>
              </a:rPr>
              <a:t> - Take trips, not chances, with MedjetAssist</a:t>
            </a:r>
          </a:p>
          <a:p>
            <a:r>
              <a:rPr lang="en-US" sz="1600" b="1" dirty="0">
                <a:hlinkClick r:id="rId7"/>
              </a:rPr>
              <a:t>Bank of America</a:t>
            </a:r>
            <a:r>
              <a:rPr lang="en-US" sz="1600" dirty="0">
                <a:hlinkClick r:id="rId7"/>
              </a:rPr>
              <a:t> - Earn points with the freedom to redeem for cash back or other rewards</a:t>
            </a:r>
          </a:p>
          <a:p>
            <a:r>
              <a:rPr lang="en-US" sz="1600" b="1" dirty="0">
                <a:hlinkClick r:id="rId8"/>
              </a:rPr>
              <a:t>Hertz Rental Car</a:t>
            </a:r>
            <a:r>
              <a:rPr lang="en-US" sz="1600" dirty="0">
                <a:hlinkClick r:id="rId8"/>
              </a:rPr>
              <a:t> - Special member discounts year-round</a:t>
            </a:r>
          </a:p>
          <a:p>
            <a:r>
              <a:rPr lang="en-US" sz="1600" b="1" dirty="0">
                <a:hlinkClick r:id="rId9"/>
              </a:rPr>
              <a:t>Brooks Brothers</a:t>
            </a:r>
            <a:r>
              <a:rPr lang="en-US" sz="1600" dirty="0">
                <a:hlinkClick r:id="rId9"/>
              </a:rPr>
              <a:t> - ACEP members save 15% on regular price merchandise at Brooks Brothers </a:t>
            </a:r>
          </a:p>
          <a:p>
            <a:r>
              <a:rPr lang="en-US" sz="1600" b="1" dirty="0">
                <a:hlinkClick r:id="rId10"/>
              </a:rPr>
              <a:t>FoundersCard</a:t>
            </a:r>
            <a:r>
              <a:rPr lang="en-US" sz="1600" dirty="0">
                <a:hlinkClick r:id="rId10"/>
              </a:rPr>
              <a:t> - 35% off membership rate  </a:t>
            </a:r>
          </a:p>
          <a:p>
            <a:r>
              <a:rPr lang="en-US" sz="1600" b="1" dirty="0">
                <a:hlinkClick r:id="rId11"/>
              </a:rPr>
              <a:t>Canopy Medical Translator App</a:t>
            </a:r>
            <a:r>
              <a:rPr lang="en-US" sz="1600" dirty="0">
                <a:hlinkClick r:id="rId11"/>
              </a:rPr>
              <a:t> - Free download with ACEP's access code</a:t>
            </a:r>
          </a:p>
          <a:p>
            <a:r>
              <a:rPr lang="en-US" sz="1600" b="1" dirty="0">
                <a:hlinkClick r:id="rId12"/>
              </a:rPr>
              <a:t>Prescriber’s Letter</a:t>
            </a:r>
            <a:r>
              <a:rPr lang="en-US" sz="1600" dirty="0">
                <a:hlinkClick r:id="rId12"/>
              </a:rPr>
              <a:t> - Save more than $100 on a subscription that includes CME </a:t>
            </a:r>
          </a:p>
          <a:p>
            <a:r>
              <a:rPr lang="en-US" sz="1600" b="1" dirty="0">
                <a:hlinkClick r:id="rId13"/>
              </a:rPr>
              <a:t>Vestex</a:t>
            </a:r>
            <a:r>
              <a:rPr lang="en-US" sz="1600" dirty="0">
                <a:hlinkClick r:id="rId13"/>
              </a:rPr>
              <a:t> - 15% off active barrier protective lab coats and scrub uniforms  </a:t>
            </a:r>
          </a:p>
          <a:p>
            <a:pPr marL="0" indent="0">
              <a:buNone/>
              <a:tabLst>
                <a:tab pos="576263" algn="l"/>
              </a:tabLst>
            </a:pPr>
            <a:endParaRPr lang="en-US" dirty="0"/>
          </a:p>
          <a:p>
            <a:pPr>
              <a:tabLst>
                <a:tab pos="576263" algn="l"/>
              </a:tabLst>
            </a:pPr>
            <a:endParaRPr lang="en-US" dirty="0"/>
          </a:p>
        </p:txBody>
      </p:sp>
    </p:spTree>
    <p:extLst>
      <p:ext uri="{BB962C8B-B14F-4D97-AF65-F5344CB8AC3E}">
        <p14:creationId xmlns:p14="http://schemas.microsoft.com/office/powerpoint/2010/main" val="45180106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22</a:t>
            </a:fld>
            <a:endParaRPr lang="en-US"/>
          </a:p>
        </p:txBody>
      </p:sp>
      <p:sp>
        <p:nvSpPr>
          <p:cNvPr id="7170" name="Rectangle 2"/>
          <p:cNvSpPr>
            <a:spLocks noGrp="1" noChangeArrowheads="1"/>
          </p:cNvSpPr>
          <p:nvPr>
            <p:ph type="title"/>
          </p:nvPr>
        </p:nvSpPr>
        <p:spPr/>
        <p:txBody>
          <a:bodyPr/>
          <a:lstStyle/>
          <a:p>
            <a:r>
              <a:rPr lang="en-US" dirty="0" smtClean="0"/>
              <a:t>Why ACEP?</a:t>
            </a:r>
            <a:br>
              <a:rPr lang="en-US" dirty="0" smtClean="0"/>
            </a:br>
            <a:r>
              <a:rPr lang="en-US" sz="3200" dirty="0" smtClean="0"/>
              <a:t>Advocacy</a:t>
            </a:r>
            <a:endParaRPr lang="en-US" dirty="0"/>
          </a:p>
        </p:txBody>
      </p:sp>
      <p:sp>
        <p:nvSpPr>
          <p:cNvPr id="7171" name="Rectangle 3"/>
          <p:cNvSpPr>
            <a:spLocks noGrp="1" noChangeArrowheads="1"/>
          </p:cNvSpPr>
          <p:nvPr>
            <p:ph type="body" idx="1"/>
          </p:nvPr>
        </p:nvSpPr>
        <p:spPr>
          <a:xfrm>
            <a:off x="1219200" y="1600200"/>
            <a:ext cx="7620000" cy="4525963"/>
          </a:xfrm>
        </p:spPr>
        <p:txBody>
          <a:bodyPr/>
          <a:lstStyle/>
          <a:p>
            <a:pPr>
              <a:tabLst>
                <a:tab pos="576263" algn="l"/>
              </a:tabLst>
            </a:pPr>
            <a:r>
              <a:rPr lang="en-US" dirty="0" smtClean="0"/>
              <a:t>Media Relations</a:t>
            </a:r>
          </a:p>
          <a:p>
            <a:pPr lvl="1">
              <a:tabLst>
                <a:tab pos="576263" algn="l"/>
              </a:tabLst>
            </a:pPr>
            <a:r>
              <a:rPr lang="en-US" dirty="0" smtClean="0"/>
              <a:t>March on Capital Mall about ED overcrowding</a:t>
            </a:r>
          </a:p>
          <a:p>
            <a:pPr>
              <a:tabLst>
                <a:tab pos="576263" algn="l"/>
              </a:tabLst>
            </a:pPr>
            <a:r>
              <a:rPr lang="en-US" dirty="0" smtClean="0"/>
              <a:t>Advocate to Congress</a:t>
            </a:r>
          </a:p>
          <a:p>
            <a:pPr lvl="1">
              <a:tabLst>
                <a:tab pos="576263" algn="l"/>
              </a:tabLst>
            </a:pPr>
            <a:r>
              <a:rPr lang="en-US" dirty="0" smtClean="0"/>
              <a:t>NEMPAC—ACEP’s lobbying organization</a:t>
            </a:r>
            <a:endParaRPr lang="en-US" dirty="0"/>
          </a:p>
          <a:p>
            <a:pPr lvl="1">
              <a:tabLst>
                <a:tab pos="576263" algn="l"/>
              </a:tabLst>
            </a:pPr>
            <a:r>
              <a:rPr lang="en-US" dirty="0" smtClean="0"/>
              <a:t>Join the 911 Legislative Network</a:t>
            </a:r>
          </a:p>
          <a:p>
            <a:pPr lvl="2">
              <a:tabLst>
                <a:tab pos="576263" algn="l"/>
              </a:tabLst>
            </a:pPr>
            <a:r>
              <a:rPr lang="en-US" dirty="0" smtClean="0"/>
              <a:t>1600 physicians who provide guidance to Congress</a:t>
            </a:r>
          </a:p>
          <a:p>
            <a:pPr lvl="2">
              <a:tabLst>
                <a:tab pos="576263" algn="l"/>
              </a:tabLst>
            </a:pPr>
            <a:r>
              <a:rPr lang="en-US" dirty="0" smtClean="0"/>
              <a:t>Invite Legislators to visit your ED’s</a:t>
            </a:r>
          </a:p>
          <a:p>
            <a:pPr>
              <a:tabLst>
                <a:tab pos="576263" algn="l"/>
              </a:tabLst>
            </a:pPr>
            <a:r>
              <a:rPr lang="en-US" dirty="0" smtClean="0"/>
              <a:t>Federal Issues</a:t>
            </a:r>
          </a:p>
          <a:p>
            <a:pPr lvl="1">
              <a:tabLst>
                <a:tab pos="576263" algn="l"/>
              </a:tabLst>
            </a:pPr>
            <a:r>
              <a:rPr lang="en-US" dirty="0" smtClean="0"/>
              <a:t>Access to Emergency Medicine Act</a:t>
            </a:r>
          </a:p>
          <a:p>
            <a:pPr lvl="1">
              <a:tabLst>
                <a:tab pos="576263" algn="l"/>
              </a:tabLst>
            </a:pPr>
            <a:r>
              <a:rPr lang="en-US" dirty="0" smtClean="0"/>
              <a:t>Medicare Physician Payment Reform</a:t>
            </a:r>
            <a:endParaRPr lang="en-US" dirty="0"/>
          </a:p>
        </p:txBody>
      </p:sp>
      <p:sp>
        <p:nvSpPr>
          <p:cNvPr id="7" name="TextBox 6"/>
          <p:cNvSpPr txBox="1"/>
          <p:nvPr/>
        </p:nvSpPr>
        <p:spPr>
          <a:xfrm>
            <a:off x="7467600" y="1447800"/>
            <a:ext cx="1371600" cy="246221"/>
          </a:xfrm>
          <a:prstGeom prst="rect">
            <a:avLst/>
          </a:prstGeom>
          <a:noFill/>
        </p:spPr>
        <p:txBody>
          <a:bodyPr wrap="square" rtlCol="0">
            <a:spAutoFit/>
          </a:bodyPr>
          <a:lstStyle/>
          <a:p>
            <a:r>
              <a:rPr lang="en-US" sz="1000" dirty="0" smtClean="0">
                <a:hlinkClick r:id="rId3"/>
              </a:rPr>
              <a:t>Call to Action</a:t>
            </a:r>
            <a:endParaRPr lang="en-US" sz="1000" dirty="0"/>
          </a:p>
        </p:txBody>
      </p:sp>
      <p:pic>
        <p:nvPicPr>
          <p:cNvPr id="2" name="Picture 1"/>
          <p:cNvPicPr>
            <a:picLocks noChangeAspect="1"/>
          </p:cNvPicPr>
          <p:nvPr/>
        </p:nvPicPr>
        <p:blipFill>
          <a:blip r:embed="rId4"/>
          <a:stretch>
            <a:fillRect/>
          </a:stretch>
        </p:blipFill>
        <p:spPr>
          <a:xfrm>
            <a:off x="7620000" y="381000"/>
            <a:ext cx="812800" cy="1063613"/>
          </a:xfrm>
          <a:prstGeom prst="rect">
            <a:avLst/>
          </a:prstGeom>
        </p:spPr>
      </p:pic>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ost of EMTALA"/>
          <p:cNvPicPr>
            <a:picLocks noChangeAspect="1" noChangeArrowheads="1"/>
          </p:cNvPicPr>
          <p:nvPr/>
        </p:nvPicPr>
        <p:blipFill rotWithShape="1">
          <a:blip r:embed="rId3" cstate="print"/>
          <a:srcRect t="90864"/>
          <a:stretch/>
        </p:blipFill>
        <p:spPr bwMode="auto">
          <a:xfrm>
            <a:off x="152400" y="5927510"/>
            <a:ext cx="7520940" cy="450430"/>
          </a:xfrm>
          <a:prstGeom prst="rect">
            <a:avLst/>
          </a:prstGeom>
          <a:noFill/>
          <a:ln>
            <a:noFill/>
          </a:ln>
        </p:spPr>
      </p:pic>
      <p:sp>
        <p:nvSpPr>
          <p:cNvPr id="2" name="Title 1"/>
          <p:cNvSpPr>
            <a:spLocks noGrp="1"/>
          </p:cNvSpPr>
          <p:nvPr>
            <p:ph type="title"/>
          </p:nvPr>
        </p:nvSpPr>
        <p:spPr/>
        <p:txBody>
          <a:bodyPr>
            <a:normAutofit/>
          </a:bodyPr>
          <a:lstStyle/>
          <a:p>
            <a:r>
              <a:rPr lang="en-US" sz="3600" dirty="0" smtClean="0"/>
              <a:t>EMTALA Uncompensated Care</a:t>
            </a:r>
            <a:endParaRPr lang="en-US" sz="3600"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23</a:t>
            </a:fld>
            <a:endParaRPr lang="en-US"/>
          </a:p>
        </p:txBody>
      </p:sp>
      <p:sp>
        <p:nvSpPr>
          <p:cNvPr id="131" name="Text Box 123"/>
          <p:cNvSpPr txBox="1">
            <a:spLocks noChangeArrowheads="1"/>
          </p:cNvSpPr>
          <p:nvPr/>
        </p:nvSpPr>
        <p:spPr bwMode="auto">
          <a:xfrm>
            <a:off x="3912870" y="5927510"/>
            <a:ext cx="4876800" cy="276999"/>
          </a:xfrm>
          <a:prstGeom prst="rect">
            <a:avLst/>
          </a:prstGeom>
          <a:noFill/>
          <a:ln w="9525">
            <a:noFill/>
            <a:miter lim="800000"/>
            <a:headEnd/>
            <a:tailEnd/>
          </a:ln>
        </p:spPr>
        <p:txBody>
          <a:bodyPr wrap="square" anchor="b">
            <a:spAutoFit/>
          </a:bodyPr>
          <a:lstStyle/>
          <a:p>
            <a:r>
              <a:rPr lang="en-US" sz="1200" b="1" i="1" dirty="0">
                <a:solidFill>
                  <a:schemeClr val="bg2">
                    <a:lumMod val="50000"/>
                  </a:schemeClr>
                </a:solidFill>
                <a:cs typeface="Times New Roman" pitchFamily="18" charset="0"/>
              </a:rPr>
              <a:t>Source: American Medical Association</a:t>
            </a:r>
            <a:endParaRPr lang="en-US" sz="1200" dirty="0">
              <a:solidFill>
                <a:schemeClr val="bg2">
                  <a:lumMod val="50000"/>
                </a:schemeClr>
              </a:solidFill>
            </a:endParaRPr>
          </a:p>
        </p:txBody>
      </p:sp>
      <p:grpSp>
        <p:nvGrpSpPr>
          <p:cNvPr id="11" name="Group 3"/>
          <p:cNvGrpSpPr>
            <a:grpSpLocks/>
          </p:cNvGrpSpPr>
          <p:nvPr/>
        </p:nvGrpSpPr>
        <p:grpSpPr bwMode="auto">
          <a:xfrm>
            <a:off x="1371600" y="1676400"/>
            <a:ext cx="7239000" cy="4114800"/>
            <a:chOff x="-3" y="-3"/>
            <a:chExt cx="3739" cy="5572"/>
          </a:xfrm>
        </p:grpSpPr>
        <p:grpSp>
          <p:nvGrpSpPr>
            <p:cNvPr id="12" name="Group 4"/>
            <p:cNvGrpSpPr>
              <a:grpSpLocks/>
            </p:cNvGrpSpPr>
            <p:nvPr/>
          </p:nvGrpSpPr>
          <p:grpSpPr bwMode="auto">
            <a:xfrm>
              <a:off x="0" y="0"/>
              <a:ext cx="3733" cy="5566"/>
              <a:chOff x="0" y="0"/>
              <a:chExt cx="3733" cy="5566"/>
            </a:xfrm>
          </p:grpSpPr>
          <p:grpSp>
            <p:nvGrpSpPr>
              <p:cNvPr id="14" name="Group 5"/>
              <p:cNvGrpSpPr>
                <a:grpSpLocks/>
              </p:cNvGrpSpPr>
              <p:nvPr/>
            </p:nvGrpSpPr>
            <p:grpSpPr bwMode="auto">
              <a:xfrm>
                <a:off x="0" y="0"/>
                <a:ext cx="1137" cy="730"/>
                <a:chOff x="0" y="0"/>
                <a:chExt cx="1137" cy="730"/>
              </a:xfrm>
            </p:grpSpPr>
            <p:sp>
              <p:nvSpPr>
                <p:cNvPr id="129" name="Rectangle 6"/>
                <p:cNvSpPr>
                  <a:spLocks noChangeArrowheads="1"/>
                </p:cNvSpPr>
                <p:nvPr/>
              </p:nvSpPr>
              <p:spPr bwMode="auto">
                <a:xfrm>
                  <a:off x="43" y="0"/>
                  <a:ext cx="1051" cy="730"/>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Specialty</a:t>
                  </a:r>
                  <a:endParaRPr lang="en-US" b="1">
                    <a:latin typeface="Times New Roman" pitchFamily="18" charset="0"/>
                  </a:endParaRPr>
                </a:p>
              </p:txBody>
            </p:sp>
            <p:sp>
              <p:nvSpPr>
                <p:cNvPr id="130" name="Rectangle 7"/>
                <p:cNvSpPr>
                  <a:spLocks noChangeArrowheads="1"/>
                </p:cNvSpPr>
                <p:nvPr/>
              </p:nvSpPr>
              <p:spPr bwMode="auto">
                <a:xfrm>
                  <a:off x="0" y="0"/>
                  <a:ext cx="1137" cy="730"/>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15" name="Group 8"/>
              <p:cNvGrpSpPr>
                <a:grpSpLocks/>
              </p:cNvGrpSpPr>
              <p:nvPr/>
            </p:nvGrpSpPr>
            <p:grpSpPr bwMode="auto">
              <a:xfrm>
                <a:off x="1137" y="0"/>
                <a:ext cx="1100" cy="730"/>
                <a:chOff x="1137" y="0"/>
                <a:chExt cx="1100" cy="730"/>
              </a:xfrm>
            </p:grpSpPr>
            <p:sp>
              <p:nvSpPr>
                <p:cNvPr id="127" name="Rectangle 9"/>
                <p:cNvSpPr>
                  <a:spLocks noChangeArrowheads="1"/>
                </p:cNvSpPr>
                <p:nvPr/>
              </p:nvSpPr>
              <p:spPr bwMode="auto">
                <a:xfrm>
                  <a:off x="1180" y="0"/>
                  <a:ext cx="1014" cy="730"/>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Physicians</a:t>
                  </a:r>
                </a:p>
                <a:p>
                  <a:pPr algn="ctr"/>
                  <a:r>
                    <a:rPr lang="en-US" sz="1200" b="1">
                      <a:latin typeface="Times New Roman" pitchFamily="18" charset="0"/>
                      <a:cs typeface="Times New Roman" pitchFamily="18" charset="0"/>
                    </a:rPr>
                    <a:t> Affected</a:t>
                  </a:r>
                  <a:endParaRPr lang="en-US" sz="1200" b="1">
                    <a:latin typeface="Times New Roman" pitchFamily="18" charset="0"/>
                  </a:endParaRPr>
                </a:p>
              </p:txBody>
            </p:sp>
            <p:sp>
              <p:nvSpPr>
                <p:cNvPr id="128" name="Rectangle 10"/>
                <p:cNvSpPr>
                  <a:spLocks noChangeArrowheads="1"/>
                </p:cNvSpPr>
                <p:nvPr/>
              </p:nvSpPr>
              <p:spPr bwMode="auto">
                <a:xfrm>
                  <a:off x="1137" y="0"/>
                  <a:ext cx="1100" cy="730"/>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16" name="Group 11"/>
              <p:cNvGrpSpPr>
                <a:grpSpLocks/>
              </p:cNvGrpSpPr>
              <p:nvPr/>
            </p:nvGrpSpPr>
            <p:grpSpPr bwMode="auto">
              <a:xfrm>
                <a:off x="2237" y="0"/>
                <a:ext cx="1496" cy="730"/>
                <a:chOff x="2237" y="0"/>
                <a:chExt cx="1496" cy="730"/>
              </a:xfrm>
            </p:grpSpPr>
            <p:sp>
              <p:nvSpPr>
                <p:cNvPr id="125" name="Rectangle 12"/>
                <p:cNvSpPr>
                  <a:spLocks noChangeArrowheads="1"/>
                </p:cNvSpPr>
                <p:nvPr/>
              </p:nvSpPr>
              <p:spPr bwMode="auto">
                <a:xfrm>
                  <a:off x="2280" y="0"/>
                  <a:ext cx="1410" cy="730"/>
                </a:xfrm>
                <a:prstGeom prst="rect">
                  <a:avLst/>
                </a:prstGeom>
                <a:noFill/>
                <a:ln w="9525">
                  <a:noFill/>
                  <a:miter lim="800000"/>
                  <a:headEnd/>
                  <a:tailEnd/>
                </a:ln>
              </p:spPr>
              <p:txBody>
                <a:bodyPr lIns="0" tIns="182880" rIns="0" bIns="182880" anchor="ctr"/>
                <a:lstStyle/>
                <a:p>
                  <a:pPr algn="ctr"/>
                  <a:r>
                    <a:rPr lang="en-US" sz="1200" b="1">
                      <a:cs typeface="Times New Roman" pitchFamily="18" charset="0"/>
                    </a:rPr>
                    <a:t>Average Bad Debt</a:t>
                  </a:r>
                </a:p>
                <a:p>
                  <a:pPr algn="ctr"/>
                  <a:r>
                    <a:rPr lang="en-US" sz="1200" b="1">
                      <a:cs typeface="Times New Roman" pitchFamily="18" charset="0"/>
                    </a:rPr>
                    <a:t>from EMTALA</a:t>
                  </a:r>
                  <a:endParaRPr lang="en-US" b="1">
                    <a:latin typeface="Times New Roman" pitchFamily="18" charset="0"/>
                  </a:endParaRPr>
                </a:p>
              </p:txBody>
            </p:sp>
            <p:sp>
              <p:nvSpPr>
                <p:cNvPr id="126" name="Rectangle 13"/>
                <p:cNvSpPr>
                  <a:spLocks noChangeArrowheads="1"/>
                </p:cNvSpPr>
                <p:nvPr/>
              </p:nvSpPr>
              <p:spPr bwMode="auto">
                <a:xfrm>
                  <a:off x="2237" y="0"/>
                  <a:ext cx="1496" cy="730"/>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17" name="Group 14"/>
              <p:cNvGrpSpPr>
                <a:grpSpLocks/>
              </p:cNvGrpSpPr>
              <p:nvPr/>
            </p:nvGrpSpPr>
            <p:grpSpPr bwMode="auto">
              <a:xfrm>
                <a:off x="0" y="730"/>
                <a:ext cx="1137" cy="403"/>
                <a:chOff x="0" y="730"/>
                <a:chExt cx="1137" cy="403"/>
              </a:xfrm>
            </p:grpSpPr>
            <p:sp>
              <p:nvSpPr>
                <p:cNvPr id="123" name="Rectangle 15"/>
                <p:cNvSpPr>
                  <a:spLocks noChangeArrowheads="1"/>
                </p:cNvSpPr>
                <p:nvPr/>
              </p:nvSpPr>
              <p:spPr bwMode="auto">
                <a:xfrm>
                  <a:off x="43" y="730"/>
                  <a:ext cx="1051" cy="403"/>
                </a:xfrm>
                <a:prstGeom prst="rect">
                  <a:avLst/>
                </a:prstGeom>
                <a:noFill/>
                <a:ln w="9525">
                  <a:noFill/>
                  <a:miter lim="800000"/>
                  <a:headEnd/>
                  <a:tailEnd/>
                </a:ln>
              </p:spPr>
              <p:txBody>
                <a:bodyPr lIns="0" tIns="182880" rIns="0" bIns="182880" anchor="ctr"/>
                <a:lstStyle/>
                <a:p>
                  <a:r>
                    <a:rPr lang="en-US" sz="1600" b="1" dirty="0">
                      <a:latin typeface="Times New Roman" pitchFamily="18" charset="0"/>
                      <a:cs typeface="Times New Roman" pitchFamily="18" charset="0"/>
                    </a:rPr>
                    <a:t>Emergency Med</a:t>
                  </a:r>
                  <a:endParaRPr lang="en-US" sz="2400" b="1" dirty="0">
                    <a:latin typeface="Times New Roman" pitchFamily="18" charset="0"/>
                  </a:endParaRPr>
                </a:p>
              </p:txBody>
            </p:sp>
            <p:sp>
              <p:nvSpPr>
                <p:cNvPr id="124" name="Rectangle 16"/>
                <p:cNvSpPr>
                  <a:spLocks noChangeArrowheads="1"/>
                </p:cNvSpPr>
                <p:nvPr/>
              </p:nvSpPr>
              <p:spPr bwMode="auto">
                <a:xfrm>
                  <a:off x="0" y="730"/>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18" name="Group 17"/>
              <p:cNvGrpSpPr>
                <a:grpSpLocks/>
              </p:cNvGrpSpPr>
              <p:nvPr/>
            </p:nvGrpSpPr>
            <p:grpSpPr bwMode="auto">
              <a:xfrm>
                <a:off x="1137" y="730"/>
                <a:ext cx="1100" cy="403"/>
                <a:chOff x="1137" y="730"/>
                <a:chExt cx="1100" cy="403"/>
              </a:xfrm>
            </p:grpSpPr>
            <p:sp>
              <p:nvSpPr>
                <p:cNvPr id="121" name="Rectangle 18"/>
                <p:cNvSpPr>
                  <a:spLocks noChangeArrowheads="1"/>
                </p:cNvSpPr>
                <p:nvPr/>
              </p:nvSpPr>
              <p:spPr bwMode="auto">
                <a:xfrm>
                  <a:off x="1180" y="730"/>
                  <a:ext cx="1014" cy="403"/>
                </a:xfrm>
                <a:prstGeom prst="rect">
                  <a:avLst/>
                </a:prstGeom>
                <a:noFill/>
                <a:ln w="9525">
                  <a:noFill/>
                  <a:miter lim="800000"/>
                  <a:headEnd/>
                  <a:tailEnd/>
                </a:ln>
              </p:spPr>
              <p:txBody>
                <a:bodyPr lIns="0" tIns="182880" rIns="0" bIns="182880" anchor="ctr"/>
                <a:lstStyle/>
                <a:p>
                  <a:pPr algn="ctr"/>
                  <a:r>
                    <a:rPr lang="en-US" sz="1600" b="1" dirty="0">
                      <a:latin typeface="Times New Roman" pitchFamily="18" charset="0"/>
                      <a:cs typeface="Times New Roman" pitchFamily="18" charset="0"/>
                    </a:rPr>
                    <a:t>100%</a:t>
                  </a:r>
                  <a:endParaRPr lang="en-US" sz="2400" b="1" dirty="0">
                    <a:latin typeface="Times New Roman" pitchFamily="18" charset="0"/>
                  </a:endParaRPr>
                </a:p>
              </p:txBody>
            </p:sp>
            <p:sp>
              <p:nvSpPr>
                <p:cNvPr id="122" name="Rectangle 19"/>
                <p:cNvSpPr>
                  <a:spLocks noChangeArrowheads="1"/>
                </p:cNvSpPr>
                <p:nvPr/>
              </p:nvSpPr>
              <p:spPr bwMode="auto">
                <a:xfrm>
                  <a:off x="1137" y="730"/>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19" name="Group 20"/>
              <p:cNvGrpSpPr>
                <a:grpSpLocks/>
              </p:cNvGrpSpPr>
              <p:nvPr/>
            </p:nvGrpSpPr>
            <p:grpSpPr bwMode="auto">
              <a:xfrm>
                <a:off x="2237" y="730"/>
                <a:ext cx="1496" cy="403"/>
                <a:chOff x="2237" y="730"/>
                <a:chExt cx="1496" cy="403"/>
              </a:xfrm>
            </p:grpSpPr>
            <p:sp>
              <p:nvSpPr>
                <p:cNvPr id="119" name="Rectangle 21"/>
                <p:cNvSpPr>
                  <a:spLocks noChangeArrowheads="1"/>
                </p:cNvSpPr>
                <p:nvPr/>
              </p:nvSpPr>
              <p:spPr bwMode="auto">
                <a:xfrm>
                  <a:off x="2280" y="730"/>
                  <a:ext cx="1410" cy="403"/>
                </a:xfrm>
                <a:prstGeom prst="rect">
                  <a:avLst/>
                </a:prstGeom>
                <a:noFill/>
                <a:ln w="9525">
                  <a:noFill/>
                  <a:miter lim="800000"/>
                  <a:headEnd/>
                  <a:tailEnd/>
                </a:ln>
              </p:spPr>
              <p:txBody>
                <a:bodyPr lIns="0" tIns="182880" rIns="0" bIns="182880" anchor="ctr"/>
                <a:lstStyle/>
                <a:p>
                  <a:pPr algn="ctr"/>
                  <a:r>
                    <a:rPr lang="en-US" sz="1600" b="1" dirty="0">
                      <a:latin typeface="Times New Roman" pitchFamily="18" charset="0"/>
                      <a:cs typeface="Times New Roman" pitchFamily="18" charset="0"/>
                    </a:rPr>
                    <a:t>$138,300</a:t>
                  </a:r>
                  <a:endParaRPr lang="en-US" sz="2400" b="1" dirty="0">
                    <a:latin typeface="Times New Roman" pitchFamily="18" charset="0"/>
                  </a:endParaRPr>
                </a:p>
              </p:txBody>
            </p:sp>
            <p:sp>
              <p:nvSpPr>
                <p:cNvPr id="120" name="Rectangle 22"/>
                <p:cNvSpPr>
                  <a:spLocks noChangeArrowheads="1"/>
                </p:cNvSpPr>
                <p:nvPr/>
              </p:nvSpPr>
              <p:spPr bwMode="auto">
                <a:xfrm>
                  <a:off x="2237" y="730"/>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0" name="Group 23"/>
              <p:cNvGrpSpPr>
                <a:grpSpLocks/>
              </p:cNvGrpSpPr>
              <p:nvPr/>
            </p:nvGrpSpPr>
            <p:grpSpPr bwMode="auto">
              <a:xfrm>
                <a:off x="0" y="1133"/>
                <a:ext cx="1137" cy="403"/>
                <a:chOff x="0" y="1133"/>
                <a:chExt cx="1137" cy="403"/>
              </a:xfrm>
            </p:grpSpPr>
            <p:sp>
              <p:nvSpPr>
                <p:cNvPr id="117" name="Rectangle 24"/>
                <p:cNvSpPr>
                  <a:spLocks noChangeArrowheads="1"/>
                </p:cNvSpPr>
                <p:nvPr/>
              </p:nvSpPr>
              <p:spPr bwMode="auto">
                <a:xfrm>
                  <a:off x="43" y="1133"/>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General Surgery</a:t>
                  </a:r>
                  <a:endParaRPr lang="en-US" b="1">
                    <a:latin typeface="Times New Roman" pitchFamily="18" charset="0"/>
                  </a:endParaRPr>
                </a:p>
              </p:txBody>
            </p:sp>
            <p:sp>
              <p:nvSpPr>
                <p:cNvPr id="118" name="Rectangle 25"/>
                <p:cNvSpPr>
                  <a:spLocks noChangeArrowheads="1"/>
                </p:cNvSpPr>
                <p:nvPr/>
              </p:nvSpPr>
              <p:spPr bwMode="auto">
                <a:xfrm>
                  <a:off x="0" y="1133"/>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1" name="Group 26"/>
              <p:cNvGrpSpPr>
                <a:grpSpLocks/>
              </p:cNvGrpSpPr>
              <p:nvPr/>
            </p:nvGrpSpPr>
            <p:grpSpPr bwMode="auto">
              <a:xfrm>
                <a:off x="1137" y="1133"/>
                <a:ext cx="1100" cy="403"/>
                <a:chOff x="1137" y="1133"/>
                <a:chExt cx="1100" cy="403"/>
              </a:xfrm>
            </p:grpSpPr>
            <p:sp>
              <p:nvSpPr>
                <p:cNvPr id="115" name="Rectangle 27"/>
                <p:cNvSpPr>
                  <a:spLocks noChangeArrowheads="1"/>
                </p:cNvSpPr>
                <p:nvPr/>
              </p:nvSpPr>
              <p:spPr bwMode="auto">
                <a:xfrm>
                  <a:off x="1180" y="1133"/>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76%</a:t>
                  </a:r>
                  <a:endParaRPr lang="en-US" b="1">
                    <a:latin typeface="Times New Roman" pitchFamily="18" charset="0"/>
                  </a:endParaRPr>
                </a:p>
              </p:txBody>
            </p:sp>
            <p:sp>
              <p:nvSpPr>
                <p:cNvPr id="116" name="Rectangle 28"/>
                <p:cNvSpPr>
                  <a:spLocks noChangeArrowheads="1"/>
                </p:cNvSpPr>
                <p:nvPr/>
              </p:nvSpPr>
              <p:spPr bwMode="auto">
                <a:xfrm>
                  <a:off x="1137" y="1133"/>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2" name="Group 29"/>
              <p:cNvGrpSpPr>
                <a:grpSpLocks/>
              </p:cNvGrpSpPr>
              <p:nvPr/>
            </p:nvGrpSpPr>
            <p:grpSpPr bwMode="auto">
              <a:xfrm>
                <a:off x="2237" y="1133"/>
                <a:ext cx="1496" cy="403"/>
                <a:chOff x="2237" y="1133"/>
                <a:chExt cx="1496" cy="403"/>
              </a:xfrm>
            </p:grpSpPr>
            <p:sp>
              <p:nvSpPr>
                <p:cNvPr id="113" name="Rectangle 30"/>
                <p:cNvSpPr>
                  <a:spLocks noChangeArrowheads="1"/>
                </p:cNvSpPr>
                <p:nvPr/>
              </p:nvSpPr>
              <p:spPr bwMode="auto">
                <a:xfrm>
                  <a:off x="2280" y="1133"/>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$25,600</a:t>
                  </a:r>
                  <a:endParaRPr lang="en-US" b="1">
                    <a:latin typeface="Times New Roman" pitchFamily="18" charset="0"/>
                  </a:endParaRPr>
                </a:p>
              </p:txBody>
            </p:sp>
            <p:sp>
              <p:nvSpPr>
                <p:cNvPr id="114" name="Rectangle 31"/>
                <p:cNvSpPr>
                  <a:spLocks noChangeArrowheads="1"/>
                </p:cNvSpPr>
                <p:nvPr/>
              </p:nvSpPr>
              <p:spPr bwMode="auto">
                <a:xfrm>
                  <a:off x="2237" y="1133"/>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3" name="Group 32"/>
              <p:cNvGrpSpPr>
                <a:grpSpLocks/>
              </p:cNvGrpSpPr>
              <p:nvPr/>
            </p:nvGrpSpPr>
            <p:grpSpPr bwMode="auto">
              <a:xfrm>
                <a:off x="0" y="1536"/>
                <a:ext cx="1137" cy="403"/>
                <a:chOff x="0" y="1536"/>
                <a:chExt cx="1137" cy="403"/>
              </a:xfrm>
            </p:grpSpPr>
            <p:sp>
              <p:nvSpPr>
                <p:cNvPr id="111" name="Rectangle 33"/>
                <p:cNvSpPr>
                  <a:spLocks noChangeArrowheads="1"/>
                </p:cNvSpPr>
                <p:nvPr/>
              </p:nvSpPr>
              <p:spPr bwMode="auto">
                <a:xfrm>
                  <a:off x="43" y="1536"/>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Anesthesiology</a:t>
                  </a:r>
                  <a:endParaRPr lang="en-US" b="1">
                    <a:latin typeface="Times New Roman" pitchFamily="18" charset="0"/>
                  </a:endParaRPr>
                </a:p>
              </p:txBody>
            </p:sp>
            <p:sp>
              <p:nvSpPr>
                <p:cNvPr id="112" name="Rectangle 34"/>
                <p:cNvSpPr>
                  <a:spLocks noChangeArrowheads="1"/>
                </p:cNvSpPr>
                <p:nvPr/>
              </p:nvSpPr>
              <p:spPr bwMode="auto">
                <a:xfrm>
                  <a:off x="0" y="1536"/>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4" name="Group 35"/>
              <p:cNvGrpSpPr>
                <a:grpSpLocks/>
              </p:cNvGrpSpPr>
              <p:nvPr/>
            </p:nvGrpSpPr>
            <p:grpSpPr bwMode="auto">
              <a:xfrm>
                <a:off x="1137" y="1536"/>
                <a:ext cx="1100" cy="403"/>
                <a:chOff x="1137" y="1536"/>
                <a:chExt cx="1100" cy="403"/>
              </a:xfrm>
            </p:grpSpPr>
            <p:sp>
              <p:nvSpPr>
                <p:cNvPr id="109" name="Rectangle 36"/>
                <p:cNvSpPr>
                  <a:spLocks noChangeArrowheads="1"/>
                </p:cNvSpPr>
                <p:nvPr/>
              </p:nvSpPr>
              <p:spPr bwMode="auto">
                <a:xfrm>
                  <a:off x="1180" y="1536"/>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69%</a:t>
                  </a:r>
                  <a:endParaRPr lang="en-US" b="1">
                    <a:latin typeface="Times New Roman" pitchFamily="18" charset="0"/>
                  </a:endParaRPr>
                </a:p>
              </p:txBody>
            </p:sp>
            <p:sp>
              <p:nvSpPr>
                <p:cNvPr id="110" name="Rectangle 37"/>
                <p:cNvSpPr>
                  <a:spLocks noChangeArrowheads="1"/>
                </p:cNvSpPr>
                <p:nvPr/>
              </p:nvSpPr>
              <p:spPr bwMode="auto">
                <a:xfrm>
                  <a:off x="1137" y="1536"/>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5" name="Group 38"/>
              <p:cNvGrpSpPr>
                <a:grpSpLocks/>
              </p:cNvGrpSpPr>
              <p:nvPr/>
            </p:nvGrpSpPr>
            <p:grpSpPr bwMode="auto">
              <a:xfrm>
                <a:off x="2237" y="1536"/>
                <a:ext cx="1496" cy="403"/>
                <a:chOff x="2237" y="1536"/>
                <a:chExt cx="1496" cy="403"/>
              </a:xfrm>
            </p:grpSpPr>
            <p:sp>
              <p:nvSpPr>
                <p:cNvPr id="107" name="Rectangle 39"/>
                <p:cNvSpPr>
                  <a:spLocks noChangeArrowheads="1"/>
                </p:cNvSpPr>
                <p:nvPr/>
              </p:nvSpPr>
              <p:spPr bwMode="auto">
                <a:xfrm>
                  <a:off x="2280" y="1536"/>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$16,500</a:t>
                  </a:r>
                  <a:endParaRPr lang="en-US" b="1">
                    <a:latin typeface="Times New Roman" pitchFamily="18" charset="0"/>
                  </a:endParaRPr>
                </a:p>
              </p:txBody>
            </p:sp>
            <p:sp>
              <p:nvSpPr>
                <p:cNvPr id="108" name="Rectangle 40"/>
                <p:cNvSpPr>
                  <a:spLocks noChangeArrowheads="1"/>
                </p:cNvSpPr>
                <p:nvPr/>
              </p:nvSpPr>
              <p:spPr bwMode="auto">
                <a:xfrm>
                  <a:off x="2237" y="1536"/>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6" name="Group 41"/>
              <p:cNvGrpSpPr>
                <a:grpSpLocks/>
              </p:cNvGrpSpPr>
              <p:nvPr/>
            </p:nvGrpSpPr>
            <p:grpSpPr bwMode="auto">
              <a:xfrm>
                <a:off x="0" y="1939"/>
                <a:ext cx="1137" cy="403"/>
                <a:chOff x="0" y="1939"/>
                <a:chExt cx="1137" cy="403"/>
              </a:xfrm>
            </p:grpSpPr>
            <p:sp>
              <p:nvSpPr>
                <p:cNvPr id="105" name="Rectangle 42"/>
                <p:cNvSpPr>
                  <a:spLocks noChangeArrowheads="1"/>
                </p:cNvSpPr>
                <p:nvPr/>
              </p:nvSpPr>
              <p:spPr bwMode="auto">
                <a:xfrm>
                  <a:off x="43" y="1939"/>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OB\GYN</a:t>
                  </a:r>
                  <a:endParaRPr lang="en-US" b="1">
                    <a:latin typeface="Times New Roman" pitchFamily="18" charset="0"/>
                  </a:endParaRPr>
                </a:p>
              </p:txBody>
            </p:sp>
            <p:sp>
              <p:nvSpPr>
                <p:cNvPr id="106" name="Rectangle 43"/>
                <p:cNvSpPr>
                  <a:spLocks noChangeArrowheads="1"/>
                </p:cNvSpPr>
                <p:nvPr/>
              </p:nvSpPr>
              <p:spPr bwMode="auto">
                <a:xfrm>
                  <a:off x="0" y="1939"/>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7" name="Group 44"/>
              <p:cNvGrpSpPr>
                <a:grpSpLocks/>
              </p:cNvGrpSpPr>
              <p:nvPr/>
            </p:nvGrpSpPr>
            <p:grpSpPr bwMode="auto">
              <a:xfrm>
                <a:off x="1137" y="1939"/>
                <a:ext cx="1100" cy="403"/>
                <a:chOff x="1137" y="1939"/>
                <a:chExt cx="1100" cy="403"/>
              </a:xfrm>
            </p:grpSpPr>
            <p:sp>
              <p:nvSpPr>
                <p:cNvPr id="103" name="Rectangle 45"/>
                <p:cNvSpPr>
                  <a:spLocks noChangeArrowheads="1"/>
                </p:cNvSpPr>
                <p:nvPr/>
              </p:nvSpPr>
              <p:spPr bwMode="auto">
                <a:xfrm>
                  <a:off x="1180" y="1939"/>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52%</a:t>
                  </a:r>
                </a:p>
              </p:txBody>
            </p:sp>
            <p:sp>
              <p:nvSpPr>
                <p:cNvPr id="104" name="Rectangle 46"/>
                <p:cNvSpPr>
                  <a:spLocks noChangeArrowheads="1"/>
                </p:cNvSpPr>
                <p:nvPr/>
              </p:nvSpPr>
              <p:spPr bwMode="auto">
                <a:xfrm>
                  <a:off x="1137" y="1939"/>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8" name="Group 47"/>
              <p:cNvGrpSpPr>
                <a:grpSpLocks/>
              </p:cNvGrpSpPr>
              <p:nvPr/>
            </p:nvGrpSpPr>
            <p:grpSpPr bwMode="auto">
              <a:xfrm>
                <a:off x="2237" y="1939"/>
                <a:ext cx="1496" cy="403"/>
                <a:chOff x="2237" y="1939"/>
                <a:chExt cx="1496" cy="403"/>
              </a:xfrm>
            </p:grpSpPr>
            <p:sp>
              <p:nvSpPr>
                <p:cNvPr id="101" name="Rectangle 48"/>
                <p:cNvSpPr>
                  <a:spLocks noChangeArrowheads="1"/>
                </p:cNvSpPr>
                <p:nvPr/>
              </p:nvSpPr>
              <p:spPr bwMode="auto">
                <a:xfrm>
                  <a:off x="2280" y="1939"/>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$4,100</a:t>
                  </a:r>
                </a:p>
              </p:txBody>
            </p:sp>
            <p:sp>
              <p:nvSpPr>
                <p:cNvPr id="102" name="Rectangle 49"/>
                <p:cNvSpPr>
                  <a:spLocks noChangeArrowheads="1"/>
                </p:cNvSpPr>
                <p:nvPr/>
              </p:nvSpPr>
              <p:spPr bwMode="auto">
                <a:xfrm>
                  <a:off x="2237" y="1939"/>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29" name="Group 50"/>
              <p:cNvGrpSpPr>
                <a:grpSpLocks/>
              </p:cNvGrpSpPr>
              <p:nvPr/>
            </p:nvGrpSpPr>
            <p:grpSpPr bwMode="auto">
              <a:xfrm>
                <a:off x="0" y="2342"/>
                <a:ext cx="1137" cy="403"/>
                <a:chOff x="0" y="2342"/>
                <a:chExt cx="1137" cy="403"/>
              </a:xfrm>
            </p:grpSpPr>
            <p:sp>
              <p:nvSpPr>
                <p:cNvPr id="99" name="Rectangle 51"/>
                <p:cNvSpPr>
                  <a:spLocks noChangeArrowheads="1"/>
                </p:cNvSpPr>
                <p:nvPr/>
              </p:nvSpPr>
              <p:spPr bwMode="auto">
                <a:xfrm>
                  <a:off x="43" y="2342"/>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Radiology</a:t>
                  </a:r>
                  <a:endParaRPr lang="en-US" b="1">
                    <a:latin typeface="Times New Roman" pitchFamily="18" charset="0"/>
                  </a:endParaRPr>
                </a:p>
              </p:txBody>
            </p:sp>
            <p:sp>
              <p:nvSpPr>
                <p:cNvPr id="100" name="Rectangle 52"/>
                <p:cNvSpPr>
                  <a:spLocks noChangeArrowheads="1"/>
                </p:cNvSpPr>
                <p:nvPr/>
              </p:nvSpPr>
              <p:spPr bwMode="auto">
                <a:xfrm>
                  <a:off x="0" y="2342"/>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0" name="Group 53"/>
              <p:cNvGrpSpPr>
                <a:grpSpLocks/>
              </p:cNvGrpSpPr>
              <p:nvPr/>
            </p:nvGrpSpPr>
            <p:grpSpPr bwMode="auto">
              <a:xfrm>
                <a:off x="1137" y="2342"/>
                <a:ext cx="1100" cy="403"/>
                <a:chOff x="1137" y="2342"/>
                <a:chExt cx="1100" cy="403"/>
              </a:xfrm>
            </p:grpSpPr>
            <p:sp>
              <p:nvSpPr>
                <p:cNvPr id="97" name="Rectangle 54"/>
                <p:cNvSpPr>
                  <a:spLocks noChangeArrowheads="1"/>
                </p:cNvSpPr>
                <p:nvPr/>
              </p:nvSpPr>
              <p:spPr bwMode="auto">
                <a:xfrm>
                  <a:off x="1180" y="2342"/>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47%</a:t>
                  </a:r>
                </a:p>
              </p:txBody>
            </p:sp>
            <p:sp>
              <p:nvSpPr>
                <p:cNvPr id="98" name="Rectangle 55"/>
                <p:cNvSpPr>
                  <a:spLocks noChangeArrowheads="1"/>
                </p:cNvSpPr>
                <p:nvPr/>
              </p:nvSpPr>
              <p:spPr bwMode="auto">
                <a:xfrm>
                  <a:off x="1137" y="2342"/>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1" name="Group 56"/>
              <p:cNvGrpSpPr>
                <a:grpSpLocks/>
              </p:cNvGrpSpPr>
              <p:nvPr/>
            </p:nvGrpSpPr>
            <p:grpSpPr bwMode="auto">
              <a:xfrm>
                <a:off x="2237" y="2342"/>
                <a:ext cx="1496" cy="403"/>
                <a:chOff x="2237" y="2342"/>
                <a:chExt cx="1496" cy="403"/>
              </a:xfrm>
            </p:grpSpPr>
            <p:sp>
              <p:nvSpPr>
                <p:cNvPr id="95" name="Rectangle 57"/>
                <p:cNvSpPr>
                  <a:spLocks noChangeArrowheads="1"/>
                </p:cNvSpPr>
                <p:nvPr/>
              </p:nvSpPr>
              <p:spPr bwMode="auto">
                <a:xfrm>
                  <a:off x="2280" y="2342"/>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$22,000</a:t>
                  </a:r>
                  <a:endParaRPr lang="en-US" b="1">
                    <a:latin typeface="Times New Roman" pitchFamily="18" charset="0"/>
                  </a:endParaRPr>
                </a:p>
              </p:txBody>
            </p:sp>
            <p:sp>
              <p:nvSpPr>
                <p:cNvPr id="96" name="Rectangle 58"/>
                <p:cNvSpPr>
                  <a:spLocks noChangeArrowheads="1"/>
                </p:cNvSpPr>
                <p:nvPr/>
              </p:nvSpPr>
              <p:spPr bwMode="auto">
                <a:xfrm>
                  <a:off x="2237" y="2342"/>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2" name="Group 59"/>
              <p:cNvGrpSpPr>
                <a:grpSpLocks/>
              </p:cNvGrpSpPr>
              <p:nvPr/>
            </p:nvGrpSpPr>
            <p:grpSpPr bwMode="auto">
              <a:xfrm>
                <a:off x="0" y="2745"/>
                <a:ext cx="1137" cy="403"/>
                <a:chOff x="0" y="2745"/>
                <a:chExt cx="1137" cy="403"/>
              </a:xfrm>
            </p:grpSpPr>
            <p:sp>
              <p:nvSpPr>
                <p:cNvPr id="93" name="Rectangle 60"/>
                <p:cNvSpPr>
                  <a:spLocks noChangeArrowheads="1"/>
                </p:cNvSpPr>
                <p:nvPr/>
              </p:nvSpPr>
              <p:spPr bwMode="auto">
                <a:xfrm>
                  <a:off x="43" y="2745"/>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Internal Medicine</a:t>
                  </a:r>
                  <a:endParaRPr lang="en-US" b="1">
                    <a:latin typeface="Times New Roman" pitchFamily="18" charset="0"/>
                  </a:endParaRPr>
                </a:p>
              </p:txBody>
            </p:sp>
            <p:sp>
              <p:nvSpPr>
                <p:cNvPr id="94" name="Rectangle 61"/>
                <p:cNvSpPr>
                  <a:spLocks noChangeArrowheads="1"/>
                </p:cNvSpPr>
                <p:nvPr/>
              </p:nvSpPr>
              <p:spPr bwMode="auto">
                <a:xfrm>
                  <a:off x="0" y="2745"/>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3" name="Group 62"/>
              <p:cNvGrpSpPr>
                <a:grpSpLocks/>
              </p:cNvGrpSpPr>
              <p:nvPr/>
            </p:nvGrpSpPr>
            <p:grpSpPr bwMode="auto">
              <a:xfrm>
                <a:off x="1137" y="2745"/>
                <a:ext cx="1100" cy="403"/>
                <a:chOff x="1137" y="2745"/>
                <a:chExt cx="1100" cy="403"/>
              </a:xfrm>
            </p:grpSpPr>
            <p:sp>
              <p:nvSpPr>
                <p:cNvPr id="91" name="Rectangle 63"/>
                <p:cNvSpPr>
                  <a:spLocks noChangeArrowheads="1"/>
                </p:cNvSpPr>
                <p:nvPr/>
              </p:nvSpPr>
              <p:spPr bwMode="auto">
                <a:xfrm>
                  <a:off x="1180" y="2745"/>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34%</a:t>
                  </a:r>
                  <a:endParaRPr lang="en-US" b="1">
                    <a:latin typeface="Times New Roman" pitchFamily="18" charset="0"/>
                  </a:endParaRPr>
                </a:p>
              </p:txBody>
            </p:sp>
            <p:sp>
              <p:nvSpPr>
                <p:cNvPr id="92" name="Rectangle 64"/>
                <p:cNvSpPr>
                  <a:spLocks noChangeArrowheads="1"/>
                </p:cNvSpPr>
                <p:nvPr/>
              </p:nvSpPr>
              <p:spPr bwMode="auto">
                <a:xfrm>
                  <a:off x="1137" y="2745"/>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4" name="Group 65"/>
              <p:cNvGrpSpPr>
                <a:grpSpLocks/>
              </p:cNvGrpSpPr>
              <p:nvPr/>
            </p:nvGrpSpPr>
            <p:grpSpPr bwMode="auto">
              <a:xfrm>
                <a:off x="2237" y="2745"/>
                <a:ext cx="1496" cy="403"/>
                <a:chOff x="2237" y="2745"/>
                <a:chExt cx="1496" cy="403"/>
              </a:xfrm>
            </p:grpSpPr>
            <p:sp>
              <p:nvSpPr>
                <p:cNvPr id="89" name="Rectangle 66"/>
                <p:cNvSpPr>
                  <a:spLocks noChangeArrowheads="1"/>
                </p:cNvSpPr>
                <p:nvPr/>
              </p:nvSpPr>
              <p:spPr bwMode="auto">
                <a:xfrm>
                  <a:off x="2280" y="2745"/>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$7,000</a:t>
                  </a:r>
                  <a:endParaRPr lang="en-US" b="1">
                    <a:latin typeface="Times New Roman" pitchFamily="18" charset="0"/>
                  </a:endParaRPr>
                </a:p>
              </p:txBody>
            </p:sp>
            <p:sp>
              <p:nvSpPr>
                <p:cNvPr id="90" name="Rectangle 67"/>
                <p:cNvSpPr>
                  <a:spLocks noChangeArrowheads="1"/>
                </p:cNvSpPr>
                <p:nvPr/>
              </p:nvSpPr>
              <p:spPr bwMode="auto">
                <a:xfrm>
                  <a:off x="2237" y="2745"/>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5" name="Group 68"/>
              <p:cNvGrpSpPr>
                <a:grpSpLocks/>
              </p:cNvGrpSpPr>
              <p:nvPr/>
            </p:nvGrpSpPr>
            <p:grpSpPr bwMode="auto">
              <a:xfrm>
                <a:off x="0" y="3148"/>
                <a:ext cx="1137" cy="403"/>
                <a:chOff x="0" y="3148"/>
                <a:chExt cx="1137" cy="403"/>
              </a:xfrm>
            </p:grpSpPr>
            <p:sp>
              <p:nvSpPr>
                <p:cNvPr id="87" name="Rectangle 69"/>
                <p:cNvSpPr>
                  <a:spLocks noChangeArrowheads="1"/>
                </p:cNvSpPr>
                <p:nvPr/>
              </p:nvSpPr>
              <p:spPr bwMode="auto">
                <a:xfrm>
                  <a:off x="43" y="3148"/>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Gen \ Family Prac</a:t>
                  </a:r>
                  <a:endParaRPr lang="en-US" b="1">
                    <a:latin typeface="Times New Roman" pitchFamily="18" charset="0"/>
                  </a:endParaRPr>
                </a:p>
              </p:txBody>
            </p:sp>
            <p:sp>
              <p:nvSpPr>
                <p:cNvPr id="88" name="Rectangle 70"/>
                <p:cNvSpPr>
                  <a:spLocks noChangeArrowheads="1"/>
                </p:cNvSpPr>
                <p:nvPr/>
              </p:nvSpPr>
              <p:spPr bwMode="auto">
                <a:xfrm>
                  <a:off x="0" y="3148"/>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6" name="Group 71"/>
              <p:cNvGrpSpPr>
                <a:grpSpLocks/>
              </p:cNvGrpSpPr>
              <p:nvPr/>
            </p:nvGrpSpPr>
            <p:grpSpPr bwMode="auto">
              <a:xfrm>
                <a:off x="1137" y="3148"/>
                <a:ext cx="1100" cy="403"/>
                <a:chOff x="1137" y="3148"/>
                <a:chExt cx="1100" cy="403"/>
              </a:xfrm>
            </p:grpSpPr>
            <p:sp>
              <p:nvSpPr>
                <p:cNvPr id="85" name="Rectangle 72"/>
                <p:cNvSpPr>
                  <a:spLocks noChangeArrowheads="1"/>
                </p:cNvSpPr>
                <p:nvPr/>
              </p:nvSpPr>
              <p:spPr bwMode="auto">
                <a:xfrm>
                  <a:off x="1180" y="3148"/>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31%</a:t>
                  </a:r>
                  <a:endParaRPr lang="en-US" b="1">
                    <a:latin typeface="Times New Roman" pitchFamily="18" charset="0"/>
                  </a:endParaRPr>
                </a:p>
              </p:txBody>
            </p:sp>
            <p:sp>
              <p:nvSpPr>
                <p:cNvPr id="86" name="Rectangle 73"/>
                <p:cNvSpPr>
                  <a:spLocks noChangeArrowheads="1"/>
                </p:cNvSpPr>
                <p:nvPr/>
              </p:nvSpPr>
              <p:spPr bwMode="auto">
                <a:xfrm>
                  <a:off x="1137" y="3148"/>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7" name="Group 74"/>
              <p:cNvGrpSpPr>
                <a:grpSpLocks/>
              </p:cNvGrpSpPr>
              <p:nvPr/>
            </p:nvGrpSpPr>
            <p:grpSpPr bwMode="auto">
              <a:xfrm>
                <a:off x="2237" y="3148"/>
                <a:ext cx="1496" cy="403"/>
                <a:chOff x="2237" y="3148"/>
                <a:chExt cx="1496" cy="403"/>
              </a:xfrm>
            </p:grpSpPr>
            <p:sp>
              <p:nvSpPr>
                <p:cNvPr id="83" name="Rectangle 75"/>
                <p:cNvSpPr>
                  <a:spLocks noChangeArrowheads="1"/>
                </p:cNvSpPr>
                <p:nvPr/>
              </p:nvSpPr>
              <p:spPr bwMode="auto">
                <a:xfrm>
                  <a:off x="2280" y="3148"/>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$4,700</a:t>
                  </a:r>
                  <a:endParaRPr lang="en-US" b="1">
                    <a:latin typeface="Times New Roman" pitchFamily="18" charset="0"/>
                  </a:endParaRPr>
                </a:p>
              </p:txBody>
            </p:sp>
            <p:sp>
              <p:nvSpPr>
                <p:cNvPr id="84" name="Rectangle 76"/>
                <p:cNvSpPr>
                  <a:spLocks noChangeArrowheads="1"/>
                </p:cNvSpPr>
                <p:nvPr/>
              </p:nvSpPr>
              <p:spPr bwMode="auto">
                <a:xfrm>
                  <a:off x="2237" y="3148"/>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8" name="Group 77"/>
              <p:cNvGrpSpPr>
                <a:grpSpLocks/>
              </p:cNvGrpSpPr>
              <p:nvPr/>
            </p:nvGrpSpPr>
            <p:grpSpPr bwMode="auto">
              <a:xfrm>
                <a:off x="0" y="3551"/>
                <a:ext cx="1137" cy="403"/>
                <a:chOff x="0" y="3551"/>
                <a:chExt cx="1137" cy="403"/>
              </a:xfrm>
            </p:grpSpPr>
            <p:sp>
              <p:nvSpPr>
                <p:cNvPr id="81" name="Rectangle 78"/>
                <p:cNvSpPr>
                  <a:spLocks noChangeArrowheads="1"/>
                </p:cNvSpPr>
                <p:nvPr/>
              </p:nvSpPr>
              <p:spPr bwMode="auto">
                <a:xfrm>
                  <a:off x="43" y="3551"/>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Pediatrics</a:t>
                  </a:r>
                  <a:endParaRPr lang="en-US" b="1">
                    <a:latin typeface="Times New Roman" pitchFamily="18" charset="0"/>
                  </a:endParaRPr>
                </a:p>
              </p:txBody>
            </p:sp>
            <p:sp>
              <p:nvSpPr>
                <p:cNvPr id="82" name="Rectangle 79"/>
                <p:cNvSpPr>
                  <a:spLocks noChangeArrowheads="1"/>
                </p:cNvSpPr>
                <p:nvPr/>
              </p:nvSpPr>
              <p:spPr bwMode="auto">
                <a:xfrm>
                  <a:off x="0" y="3551"/>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39" name="Group 80"/>
              <p:cNvGrpSpPr>
                <a:grpSpLocks/>
              </p:cNvGrpSpPr>
              <p:nvPr/>
            </p:nvGrpSpPr>
            <p:grpSpPr bwMode="auto">
              <a:xfrm>
                <a:off x="1137" y="3551"/>
                <a:ext cx="1100" cy="403"/>
                <a:chOff x="1137" y="3551"/>
                <a:chExt cx="1100" cy="403"/>
              </a:xfrm>
            </p:grpSpPr>
            <p:sp>
              <p:nvSpPr>
                <p:cNvPr id="79" name="Rectangle 81"/>
                <p:cNvSpPr>
                  <a:spLocks noChangeArrowheads="1"/>
                </p:cNvSpPr>
                <p:nvPr/>
              </p:nvSpPr>
              <p:spPr bwMode="auto">
                <a:xfrm>
                  <a:off x="1180" y="3551"/>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23%</a:t>
                  </a:r>
                  <a:endParaRPr lang="en-US" b="1">
                    <a:latin typeface="Times New Roman" pitchFamily="18" charset="0"/>
                  </a:endParaRPr>
                </a:p>
              </p:txBody>
            </p:sp>
            <p:sp>
              <p:nvSpPr>
                <p:cNvPr id="80" name="Rectangle 82"/>
                <p:cNvSpPr>
                  <a:spLocks noChangeArrowheads="1"/>
                </p:cNvSpPr>
                <p:nvPr/>
              </p:nvSpPr>
              <p:spPr bwMode="auto">
                <a:xfrm>
                  <a:off x="1137" y="3551"/>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0" name="Group 83"/>
              <p:cNvGrpSpPr>
                <a:grpSpLocks/>
              </p:cNvGrpSpPr>
              <p:nvPr/>
            </p:nvGrpSpPr>
            <p:grpSpPr bwMode="auto">
              <a:xfrm>
                <a:off x="2237" y="3551"/>
                <a:ext cx="1496" cy="403"/>
                <a:chOff x="2237" y="3551"/>
                <a:chExt cx="1496" cy="403"/>
              </a:xfrm>
            </p:grpSpPr>
            <p:sp>
              <p:nvSpPr>
                <p:cNvPr id="77" name="Rectangle 84"/>
                <p:cNvSpPr>
                  <a:spLocks noChangeArrowheads="1"/>
                </p:cNvSpPr>
                <p:nvPr/>
              </p:nvSpPr>
              <p:spPr bwMode="auto">
                <a:xfrm>
                  <a:off x="2280" y="3551"/>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$2,400</a:t>
                  </a:r>
                </a:p>
              </p:txBody>
            </p:sp>
            <p:sp>
              <p:nvSpPr>
                <p:cNvPr id="78" name="Rectangle 85"/>
                <p:cNvSpPr>
                  <a:spLocks noChangeArrowheads="1"/>
                </p:cNvSpPr>
                <p:nvPr/>
              </p:nvSpPr>
              <p:spPr bwMode="auto">
                <a:xfrm>
                  <a:off x="2237" y="3551"/>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1" name="Group 86"/>
              <p:cNvGrpSpPr>
                <a:grpSpLocks/>
              </p:cNvGrpSpPr>
              <p:nvPr/>
            </p:nvGrpSpPr>
            <p:grpSpPr bwMode="auto">
              <a:xfrm>
                <a:off x="0" y="3954"/>
                <a:ext cx="1137" cy="403"/>
                <a:chOff x="0" y="3954"/>
                <a:chExt cx="1137" cy="403"/>
              </a:xfrm>
            </p:grpSpPr>
            <p:sp>
              <p:nvSpPr>
                <p:cNvPr id="75" name="Rectangle 87"/>
                <p:cNvSpPr>
                  <a:spLocks noChangeArrowheads="1"/>
                </p:cNvSpPr>
                <p:nvPr/>
              </p:nvSpPr>
              <p:spPr bwMode="auto">
                <a:xfrm>
                  <a:off x="43" y="3954"/>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Pathology</a:t>
                  </a:r>
                  <a:endParaRPr lang="en-US" b="1">
                    <a:latin typeface="Times New Roman" pitchFamily="18" charset="0"/>
                  </a:endParaRPr>
                </a:p>
              </p:txBody>
            </p:sp>
            <p:sp>
              <p:nvSpPr>
                <p:cNvPr id="76" name="Rectangle 88"/>
                <p:cNvSpPr>
                  <a:spLocks noChangeArrowheads="1"/>
                </p:cNvSpPr>
                <p:nvPr/>
              </p:nvSpPr>
              <p:spPr bwMode="auto">
                <a:xfrm>
                  <a:off x="0" y="3954"/>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2" name="Group 89"/>
              <p:cNvGrpSpPr>
                <a:grpSpLocks/>
              </p:cNvGrpSpPr>
              <p:nvPr/>
            </p:nvGrpSpPr>
            <p:grpSpPr bwMode="auto">
              <a:xfrm>
                <a:off x="1137" y="3954"/>
                <a:ext cx="1100" cy="403"/>
                <a:chOff x="1137" y="3954"/>
                <a:chExt cx="1100" cy="403"/>
              </a:xfrm>
            </p:grpSpPr>
            <p:sp>
              <p:nvSpPr>
                <p:cNvPr id="73" name="Rectangle 90"/>
                <p:cNvSpPr>
                  <a:spLocks noChangeArrowheads="1"/>
                </p:cNvSpPr>
                <p:nvPr/>
              </p:nvSpPr>
              <p:spPr bwMode="auto">
                <a:xfrm>
                  <a:off x="1180" y="3954"/>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13%</a:t>
                  </a:r>
                  <a:endParaRPr lang="en-US" b="1">
                    <a:latin typeface="Times New Roman" pitchFamily="18" charset="0"/>
                  </a:endParaRPr>
                </a:p>
              </p:txBody>
            </p:sp>
            <p:sp>
              <p:nvSpPr>
                <p:cNvPr id="74" name="Rectangle 91"/>
                <p:cNvSpPr>
                  <a:spLocks noChangeArrowheads="1"/>
                </p:cNvSpPr>
                <p:nvPr/>
              </p:nvSpPr>
              <p:spPr bwMode="auto">
                <a:xfrm>
                  <a:off x="1137" y="3954"/>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3" name="Group 92"/>
              <p:cNvGrpSpPr>
                <a:grpSpLocks/>
              </p:cNvGrpSpPr>
              <p:nvPr/>
            </p:nvGrpSpPr>
            <p:grpSpPr bwMode="auto">
              <a:xfrm>
                <a:off x="2237" y="3954"/>
                <a:ext cx="1496" cy="403"/>
                <a:chOff x="2237" y="3954"/>
                <a:chExt cx="1496" cy="403"/>
              </a:xfrm>
            </p:grpSpPr>
            <p:sp>
              <p:nvSpPr>
                <p:cNvPr id="71" name="Rectangle 93"/>
                <p:cNvSpPr>
                  <a:spLocks noChangeArrowheads="1"/>
                </p:cNvSpPr>
                <p:nvPr/>
              </p:nvSpPr>
              <p:spPr bwMode="auto">
                <a:xfrm>
                  <a:off x="2280" y="3954"/>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$3,400</a:t>
                  </a:r>
                  <a:endParaRPr lang="en-US" b="1">
                    <a:latin typeface="Times New Roman" pitchFamily="18" charset="0"/>
                  </a:endParaRPr>
                </a:p>
              </p:txBody>
            </p:sp>
            <p:sp>
              <p:nvSpPr>
                <p:cNvPr id="72" name="Rectangle 94"/>
                <p:cNvSpPr>
                  <a:spLocks noChangeArrowheads="1"/>
                </p:cNvSpPr>
                <p:nvPr/>
              </p:nvSpPr>
              <p:spPr bwMode="auto">
                <a:xfrm>
                  <a:off x="2237" y="3954"/>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4" name="Group 95"/>
              <p:cNvGrpSpPr>
                <a:grpSpLocks/>
              </p:cNvGrpSpPr>
              <p:nvPr/>
            </p:nvGrpSpPr>
            <p:grpSpPr bwMode="auto">
              <a:xfrm>
                <a:off x="0" y="4357"/>
                <a:ext cx="1137" cy="403"/>
                <a:chOff x="0" y="4357"/>
                <a:chExt cx="1137" cy="403"/>
              </a:xfrm>
            </p:grpSpPr>
            <p:sp>
              <p:nvSpPr>
                <p:cNvPr id="69" name="Rectangle 96"/>
                <p:cNvSpPr>
                  <a:spLocks noChangeArrowheads="1"/>
                </p:cNvSpPr>
                <p:nvPr/>
              </p:nvSpPr>
              <p:spPr bwMode="auto">
                <a:xfrm>
                  <a:off x="43" y="4357"/>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Psychiatry</a:t>
                  </a:r>
                  <a:endParaRPr lang="en-US" b="1">
                    <a:latin typeface="Times New Roman" pitchFamily="18" charset="0"/>
                  </a:endParaRPr>
                </a:p>
              </p:txBody>
            </p:sp>
            <p:sp>
              <p:nvSpPr>
                <p:cNvPr id="70" name="Rectangle 97"/>
                <p:cNvSpPr>
                  <a:spLocks noChangeArrowheads="1"/>
                </p:cNvSpPr>
                <p:nvPr/>
              </p:nvSpPr>
              <p:spPr bwMode="auto">
                <a:xfrm>
                  <a:off x="0" y="4357"/>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5" name="Group 98"/>
              <p:cNvGrpSpPr>
                <a:grpSpLocks/>
              </p:cNvGrpSpPr>
              <p:nvPr/>
            </p:nvGrpSpPr>
            <p:grpSpPr bwMode="auto">
              <a:xfrm>
                <a:off x="1137" y="4357"/>
                <a:ext cx="1100" cy="403"/>
                <a:chOff x="1137" y="4357"/>
                <a:chExt cx="1100" cy="403"/>
              </a:xfrm>
            </p:grpSpPr>
            <p:sp>
              <p:nvSpPr>
                <p:cNvPr id="67" name="Rectangle 99"/>
                <p:cNvSpPr>
                  <a:spLocks noChangeArrowheads="1"/>
                </p:cNvSpPr>
                <p:nvPr/>
              </p:nvSpPr>
              <p:spPr bwMode="auto">
                <a:xfrm>
                  <a:off x="1180" y="4357"/>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11%</a:t>
                  </a:r>
                  <a:endParaRPr lang="en-US" b="1">
                    <a:latin typeface="Times New Roman" pitchFamily="18" charset="0"/>
                  </a:endParaRPr>
                </a:p>
              </p:txBody>
            </p:sp>
            <p:sp>
              <p:nvSpPr>
                <p:cNvPr id="68" name="Rectangle 100"/>
                <p:cNvSpPr>
                  <a:spLocks noChangeArrowheads="1"/>
                </p:cNvSpPr>
                <p:nvPr/>
              </p:nvSpPr>
              <p:spPr bwMode="auto">
                <a:xfrm>
                  <a:off x="1137" y="4357"/>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6" name="Group 101"/>
              <p:cNvGrpSpPr>
                <a:grpSpLocks/>
              </p:cNvGrpSpPr>
              <p:nvPr/>
            </p:nvGrpSpPr>
            <p:grpSpPr bwMode="auto">
              <a:xfrm>
                <a:off x="2237" y="4357"/>
                <a:ext cx="1496" cy="403"/>
                <a:chOff x="2237" y="4357"/>
                <a:chExt cx="1496" cy="403"/>
              </a:xfrm>
            </p:grpSpPr>
            <p:sp>
              <p:nvSpPr>
                <p:cNvPr id="65" name="Rectangle 102"/>
                <p:cNvSpPr>
                  <a:spLocks noChangeArrowheads="1"/>
                </p:cNvSpPr>
                <p:nvPr/>
              </p:nvSpPr>
              <p:spPr bwMode="auto">
                <a:xfrm>
                  <a:off x="2280" y="4357"/>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$1,200</a:t>
                  </a:r>
                  <a:endParaRPr lang="en-US" b="1">
                    <a:latin typeface="Times New Roman" pitchFamily="18" charset="0"/>
                  </a:endParaRPr>
                </a:p>
              </p:txBody>
            </p:sp>
            <p:sp>
              <p:nvSpPr>
                <p:cNvPr id="66" name="Rectangle 103"/>
                <p:cNvSpPr>
                  <a:spLocks noChangeArrowheads="1"/>
                </p:cNvSpPr>
                <p:nvPr/>
              </p:nvSpPr>
              <p:spPr bwMode="auto">
                <a:xfrm>
                  <a:off x="2237" y="4357"/>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7" name="Group 104"/>
              <p:cNvGrpSpPr>
                <a:grpSpLocks/>
              </p:cNvGrpSpPr>
              <p:nvPr/>
            </p:nvGrpSpPr>
            <p:grpSpPr bwMode="auto">
              <a:xfrm>
                <a:off x="0" y="4760"/>
                <a:ext cx="1137" cy="403"/>
                <a:chOff x="0" y="4760"/>
                <a:chExt cx="1137" cy="403"/>
              </a:xfrm>
            </p:grpSpPr>
            <p:sp>
              <p:nvSpPr>
                <p:cNvPr id="63" name="Rectangle 105"/>
                <p:cNvSpPr>
                  <a:spLocks noChangeArrowheads="1"/>
                </p:cNvSpPr>
                <p:nvPr/>
              </p:nvSpPr>
              <p:spPr bwMode="auto">
                <a:xfrm>
                  <a:off x="43" y="4760"/>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Other Specialties</a:t>
                  </a:r>
                  <a:endParaRPr lang="en-US" b="1">
                    <a:latin typeface="Times New Roman" pitchFamily="18" charset="0"/>
                  </a:endParaRPr>
                </a:p>
              </p:txBody>
            </p:sp>
            <p:sp>
              <p:nvSpPr>
                <p:cNvPr id="64" name="Rectangle 106"/>
                <p:cNvSpPr>
                  <a:spLocks noChangeArrowheads="1"/>
                </p:cNvSpPr>
                <p:nvPr/>
              </p:nvSpPr>
              <p:spPr bwMode="auto">
                <a:xfrm>
                  <a:off x="0" y="4760"/>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8" name="Group 107"/>
              <p:cNvGrpSpPr>
                <a:grpSpLocks/>
              </p:cNvGrpSpPr>
              <p:nvPr/>
            </p:nvGrpSpPr>
            <p:grpSpPr bwMode="auto">
              <a:xfrm>
                <a:off x="1137" y="4760"/>
                <a:ext cx="1100" cy="403"/>
                <a:chOff x="1137" y="4760"/>
                <a:chExt cx="1100" cy="403"/>
              </a:xfrm>
            </p:grpSpPr>
            <p:sp>
              <p:nvSpPr>
                <p:cNvPr id="61" name="Rectangle 108"/>
                <p:cNvSpPr>
                  <a:spLocks noChangeArrowheads="1"/>
                </p:cNvSpPr>
                <p:nvPr/>
              </p:nvSpPr>
              <p:spPr bwMode="auto">
                <a:xfrm>
                  <a:off x="1180" y="4760"/>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5%</a:t>
                  </a:r>
                  <a:endParaRPr lang="en-US" b="1">
                    <a:latin typeface="Times New Roman" pitchFamily="18" charset="0"/>
                  </a:endParaRPr>
                </a:p>
              </p:txBody>
            </p:sp>
            <p:sp>
              <p:nvSpPr>
                <p:cNvPr id="62" name="Rectangle 109"/>
                <p:cNvSpPr>
                  <a:spLocks noChangeArrowheads="1"/>
                </p:cNvSpPr>
                <p:nvPr/>
              </p:nvSpPr>
              <p:spPr bwMode="auto">
                <a:xfrm>
                  <a:off x="1137" y="4760"/>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49" name="Group 110"/>
              <p:cNvGrpSpPr>
                <a:grpSpLocks/>
              </p:cNvGrpSpPr>
              <p:nvPr/>
            </p:nvGrpSpPr>
            <p:grpSpPr bwMode="auto">
              <a:xfrm>
                <a:off x="2237" y="4760"/>
                <a:ext cx="1496" cy="403"/>
                <a:chOff x="2237" y="4760"/>
                <a:chExt cx="1496" cy="403"/>
              </a:xfrm>
            </p:grpSpPr>
            <p:sp>
              <p:nvSpPr>
                <p:cNvPr id="59" name="Rectangle 111"/>
                <p:cNvSpPr>
                  <a:spLocks noChangeArrowheads="1"/>
                </p:cNvSpPr>
                <p:nvPr/>
              </p:nvSpPr>
              <p:spPr bwMode="auto">
                <a:xfrm>
                  <a:off x="2280" y="4760"/>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$4,500</a:t>
                  </a:r>
                  <a:endParaRPr lang="en-US" b="1">
                    <a:latin typeface="Times New Roman" pitchFamily="18" charset="0"/>
                  </a:endParaRPr>
                </a:p>
              </p:txBody>
            </p:sp>
            <p:sp>
              <p:nvSpPr>
                <p:cNvPr id="60" name="Rectangle 112"/>
                <p:cNvSpPr>
                  <a:spLocks noChangeArrowheads="1"/>
                </p:cNvSpPr>
                <p:nvPr/>
              </p:nvSpPr>
              <p:spPr bwMode="auto">
                <a:xfrm>
                  <a:off x="2237" y="4760"/>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50" name="Group 113"/>
              <p:cNvGrpSpPr>
                <a:grpSpLocks/>
              </p:cNvGrpSpPr>
              <p:nvPr/>
            </p:nvGrpSpPr>
            <p:grpSpPr bwMode="auto">
              <a:xfrm>
                <a:off x="0" y="5163"/>
                <a:ext cx="1137" cy="403"/>
                <a:chOff x="0" y="5163"/>
                <a:chExt cx="1137" cy="403"/>
              </a:xfrm>
            </p:grpSpPr>
            <p:sp>
              <p:nvSpPr>
                <p:cNvPr id="57" name="Rectangle 114"/>
                <p:cNvSpPr>
                  <a:spLocks noChangeArrowheads="1"/>
                </p:cNvSpPr>
                <p:nvPr/>
              </p:nvSpPr>
              <p:spPr bwMode="auto">
                <a:xfrm>
                  <a:off x="43" y="5163"/>
                  <a:ext cx="1051" cy="403"/>
                </a:xfrm>
                <a:prstGeom prst="rect">
                  <a:avLst/>
                </a:prstGeom>
                <a:noFill/>
                <a:ln w="9525">
                  <a:noFill/>
                  <a:miter lim="800000"/>
                  <a:headEnd/>
                  <a:tailEnd/>
                </a:ln>
              </p:spPr>
              <p:txBody>
                <a:bodyPr lIns="0" tIns="182880" rIns="0" bIns="182880" anchor="ctr"/>
                <a:lstStyle/>
                <a:p>
                  <a:r>
                    <a:rPr lang="en-US" sz="1200" b="1">
                      <a:latin typeface="Times New Roman" pitchFamily="18" charset="0"/>
                      <a:cs typeface="Times New Roman" pitchFamily="18" charset="0"/>
                    </a:rPr>
                    <a:t>All Physicians</a:t>
                  </a:r>
                  <a:endParaRPr lang="en-US" b="1">
                    <a:latin typeface="Times New Roman" pitchFamily="18" charset="0"/>
                  </a:endParaRPr>
                </a:p>
              </p:txBody>
            </p:sp>
            <p:sp>
              <p:nvSpPr>
                <p:cNvPr id="58" name="Rectangle 115"/>
                <p:cNvSpPr>
                  <a:spLocks noChangeArrowheads="1"/>
                </p:cNvSpPr>
                <p:nvPr/>
              </p:nvSpPr>
              <p:spPr bwMode="auto">
                <a:xfrm>
                  <a:off x="0" y="5163"/>
                  <a:ext cx="1137"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51" name="Group 116"/>
              <p:cNvGrpSpPr>
                <a:grpSpLocks/>
              </p:cNvGrpSpPr>
              <p:nvPr/>
            </p:nvGrpSpPr>
            <p:grpSpPr bwMode="auto">
              <a:xfrm>
                <a:off x="1137" y="5163"/>
                <a:ext cx="1100" cy="403"/>
                <a:chOff x="1137" y="5163"/>
                <a:chExt cx="1100" cy="403"/>
              </a:xfrm>
            </p:grpSpPr>
            <p:sp>
              <p:nvSpPr>
                <p:cNvPr id="55" name="Rectangle 117"/>
                <p:cNvSpPr>
                  <a:spLocks noChangeArrowheads="1"/>
                </p:cNvSpPr>
                <p:nvPr/>
              </p:nvSpPr>
              <p:spPr bwMode="auto">
                <a:xfrm>
                  <a:off x="1180" y="5163"/>
                  <a:ext cx="1014"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42%</a:t>
                  </a:r>
                  <a:endParaRPr lang="en-US" b="1">
                    <a:latin typeface="Times New Roman" pitchFamily="18" charset="0"/>
                  </a:endParaRPr>
                </a:p>
              </p:txBody>
            </p:sp>
            <p:sp>
              <p:nvSpPr>
                <p:cNvPr id="56" name="Rectangle 118"/>
                <p:cNvSpPr>
                  <a:spLocks noChangeArrowheads="1"/>
                </p:cNvSpPr>
                <p:nvPr/>
              </p:nvSpPr>
              <p:spPr bwMode="auto">
                <a:xfrm>
                  <a:off x="1137" y="5163"/>
                  <a:ext cx="1100"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nvGrpSpPr>
              <p:cNvPr id="52" name="Group 119"/>
              <p:cNvGrpSpPr>
                <a:grpSpLocks/>
              </p:cNvGrpSpPr>
              <p:nvPr/>
            </p:nvGrpSpPr>
            <p:grpSpPr bwMode="auto">
              <a:xfrm>
                <a:off x="2237" y="5163"/>
                <a:ext cx="1496" cy="403"/>
                <a:chOff x="2237" y="5163"/>
                <a:chExt cx="1496" cy="403"/>
              </a:xfrm>
            </p:grpSpPr>
            <p:sp>
              <p:nvSpPr>
                <p:cNvPr id="53" name="Rectangle 120"/>
                <p:cNvSpPr>
                  <a:spLocks noChangeArrowheads="1"/>
                </p:cNvSpPr>
                <p:nvPr/>
              </p:nvSpPr>
              <p:spPr bwMode="auto">
                <a:xfrm>
                  <a:off x="2280" y="5163"/>
                  <a:ext cx="1410" cy="403"/>
                </a:xfrm>
                <a:prstGeom prst="rect">
                  <a:avLst/>
                </a:prstGeom>
                <a:noFill/>
                <a:ln w="9525">
                  <a:noFill/>
                  <a:miter lim="800000"/>
                  <a:headEnd/>
                  <a:tailEnd/>
                </a:ln>
              </p:spPr>
              <p:txBody>
                <a:bodyPr lIns="0" tIns="182880" rIns="0" bIns="182880" anchor="ctr"/>
                <a:lstStyle/>
                <a:p>
                  <a:pPr algn="ctr"/>
                  <a:r>
                    <a:rPr lang="en-US" sz="1200" b="1">
                      <a:latin typeface="Times New Roman" pitchFamily="18" charset="0"/>
                      <a:cs typeface="Times New Roman" pitchFamily="18" charset="0"/>
                    </a:rPr>
                    <a:t>$12,300</a:t>
                  </a:r>
                  <a:endParaRPr lang="en-US" b="1">
                    <a:latin typeface="Times New Roman" pitchFamily="18" charset="0"/>
                  </a:endParaRPr>
                </a:p>
              </p:txBody>
            </p:sp>
            <p:sp>
              <p:nvSpPr>
                <p:cNvPr id="54" name="Rectangle 121"/>
                <p:cNvSpPr>
                  <a:spLocks noChangeArrowheads="1"/>
                </p:cNvSpPr>
                <p:nvPr/>
              </p:nvSpPr>
              <p:spPr bwMode="auto">
                <a:xfrm>
                  <a:off x="2237" y="5163"/>
                  <a:ext cx="1496" cy="403"/>
                </a:xfrm>
                <a:prstGeom prst="rect">
                  <a:avLst/>
                </a:prstGeom>
                <a:noFill/>
                <a:ln w="7">
                  <a:solidFill>
                    <a:srgbClr val="A0A0A0"/>
                  </a:solidFill>
                  <a:miter lim="800000"/>
                  <a:headEnd/>
                  <a:tailEnd/>
                </a:ln>
              </p:spPr>
              <p:txBody>
                <a:bodyPr lIns="0" tIns="182880" rIns="0" bIns="182880" anchor="ctr"/>
                <a:lstStyle/>
                <a:p>
                  <a:endParaRPr lang="en-US">
                    <a:latin typeface="Calibri" pitchFamily="34" charset="0"/>
                  </a:endParaRPr>
                </a:p>
              </p:txBody>
            </p:sp>
          </p:grpSp>
        </p:grpSp>
        <p:sp>
          <p:nvSpPr>
            <p:cNvPr id="13" name="Rectangle 122"/>
            <p:cNvSpPr>
              <a:spLocks noChangeArrowheads="1"/>
            </p:cNvSpPr>
            <p:nvPr/>
          </p:nvSpPr>
          <p:spPr bwMode="auto">
            <a:xfrm>
              <a:off x="-3" y="-3"/>
              <a:ext cx="3739" cy="5572"/>
            </a:xfrm>
            <a:prstGeom prst="rect">
              <a:avLst/>
            </a:prstGeom>
            <a:noFill/>
            <a:ln w="9525">
              <a:solidFill>
                <a:srgbClr val="A0A0A0"/>
              </a:solidFill>
              <a:miter lim="800000"/>
              <a:headEnd/>
              <a:tailEnd/>
            </a:ln>
          </p:spPr>
          <p:txBody>
            <a:bodyPr lIns="0" tIns="182880" rIns="0" bIns="182880" anchor="ctr"/>
            <a:lstStyle/>
            <a:p>
              <a:endParaRPr lang="en-US">
                <a:latin typeface="Calibri" pitchFamily="34" charset="0"/>
              </a:endParaRPr>
            </a:p>
          </p:txBody>
        </p:sp>
      </p:grpSp>
    </p:spTree>
    <p:extLst>
      <p:ext uri="{BB962C8B-B14F-4D97-AF65-F5344CB8AC3E}">
        <p14:creationId xmlns:p14="http://schemas.microsoft.com/office/powerpoint/2010/main" val="3632559618"/>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Washington State </a:t>
            </a:r>
            <a:r>
              <a:rPr lang="en-US" sz="3600" dirty="0" smtClean="0"/>
              <a:t>Medicaid</a:t>
            </a:r>
            <a:endParaRPr lang="en-US" sz="3600"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24</a:t>
            </a:fld>
            <a:endParaRPr lang="en-US"/>
          </a:p>
        </p:txBody>
      </p:sp>
      <p:sp>
        <p:nvSpPr>
          <p:cNvPr id="7" name="Content Placeholder 6"/>
          <p:cNvSpPr>
            <a:spLocks noGrp="1"/>
          </p:cNvSpPr>
          <p:nvPr>
            <p:ph idx="1"/>
          </p:nvPr>
        </p:nvSpPr>
        <p:spPr/>
        <p:txBody>
          <a:bodyPr/>
          <a:lstStyle/>
          <a:p>
            <a:r>
              <a:rPr lang="en-US" dirty="0" smtClean="0"/>
              <a:t>Imposed “3 visit” limit for one of 700 “non-emergent” diagnoses (including chest pain!)</a:t>
            </a:r>
          </a:p>
          <a:p>
            <a:r>
              <a:rPr lang="en-US" dirty="0" smtClean="0"/>
              <a:t>Blocked by lawsuit from WA/ACEP, WSMA, WSHA</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066800" y="3886200"/>
            <a:ext cx="7115175" cy="2200275"/>
          </a:xfrm>
          <a:prstGeom prst="rect">
            <a:avLst/>
          </a:prstGeom>
          <a:noFill/>
          <a:ln w="9525">
            <a:noFill/>
            <a:miter lim="800000"/>
            <a:headEnd/>
            <a:tailEnd/>
          </a:ln>
        </p:spPr>
      </p:pic>
    </p:spTree>
    <p:extLst>
      <p:ext uri="{BB962C8B-B14F-4D97-AF65-F5344CB8AC3E}">
        <p14:creationId xmlns:p14="http://schemas.microsoft.com/office/powerpoint/2010/main" val="3324344011"/>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Washington State </a:t>
            </a:r>
            <a:r>
              <a:rPr lang="en-US" sz="3600" dirty="0" smtClean="0"/>
              <a:t>Medicaid</a:t>
            </a:r>
            <a:endParaRPr lang="en-US" sz="3600"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25</a:t>
            </a:fld>
            <a:endParaRPr lang="en-US"/>
          </a:p>
        </p:txBody>
      </p:sp>
      <p:sp>
        <p:nvSpPr>
          <p:cNvPr id="8" name="Content Placeholder 7"/>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A win for ACEP!</a:t>
            </a:r>
          </a:p>
          <a:p>
            <a:r>
              <a:rPr lang="en-US" dirty="0" smtClean="0"/>
              <a:t>Battles loom in other states, but Washington gives us a blueprint</a:t>
            </a:r>
            <a:endParaRPr lang="en-US" dirty="0"/>
          </a:p>
        </p:txBody>
      </p:sp>
      <p:pic>
        <p:nvPicPr>
          <p:cNvPr id="6" name="Picture 5" descr="WashMedicaidReversal.JPG"/>
          <p:cNvPicPr>
            <a:picLocks noChangeAspect="1"/>
          </p:cNvPicPr>
          <p:nvPr/>
        </p:nvPicPr>
        <p:blipFill>
          <a:blip r:embed="rId2" cstate="print"/>
          <a:stretch>
            <a:fillRect/>
          </a:stretch>
        </p:blipFill>
        <p:spPr>
          <a:xfrm>
            <a:off x="892235" y="1676400"/>
            <a:ext cx="7661391" cy="2538413"/>
          </a:xfrm>
          <a:prstGeom prst="rect">
            <a:avLst/>
          </a:prstGeom>
          <a:ln w="25400">
            <a:solidFill>
              <a:schemeClr val="tx1"/>
            </a:solidFill>
          </a:ln>
        </p:spPr>
      </p:pic>
    </p:spTree>
    <p:extLst>
      <p:ext uri="{BB962C8B-B14F-4D97-AF65-F5344CB8AC3E}">
        <p14:creationId xmlns:p14="http://schemas.microsoft.com/office/powerpoint/2010/main" val="418087794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Letters to Regulatory Agencies</a:t>
            </a:r>
            <a:endParaRPr lang="en-US" sz="4300" dirty="0"/>
          </a:p>
        </p:txBody>
      </p:sp>
      <p:sp>
        <p:nvSpPr>
          <p:cNvPr id="3" name="Content Placeholder 2"/>
          <p:cNvSpPr>
            <a:spLocks noGrp="1"/>
          </p:cNvSpPr>
          <p:nvPr>
            <p:ph idx="1"/>
          </p:nvPr>
        </p:nvSpPr>
        <p:spPr/>
        <p:txBody>
          <a:bodyPr/>
          <a:lstStyle/>
          <a:p>
            <a:r>
              <a:rPr lang="en-US" sz="3600" dirty="0" smtClean="0"/>
              <a:t>CMS Anesthesia guidelines revised </a:t>
            </a:r>
            <a:r>
              <a:rPr lang="en-US" sz="2800" dirty="0" smtClean="0"/>
              <a:t>(Jan 2011)</a:t>
            </a:r>
          </a:p>
          <a:p>
            <a:endParaRPr lang="en-US" sz="2800" dirty="0"/>
          </a:p>
          <a:p>
            <a:endParaRPr lang="en-US" sz="2800" dirty="0" smtClean="0"/>
          </a:p>
          <a:p>
            <a:endParaRPr lang="en-US" sz="2800" dirty="0"/>
          </a:p>
          <a:p>
            <a:endParaRPr lang="en-US" sz="2800" dirty="0" smtClean="0"/>
          </a:p>
          <a:p>
            <a:pPr marL="0" indent="0">
              <a:buNone/>
            </a:pPr>
            <a:endParaRPr lang="en-US" sz="2800" dirty="0" smtClean="0"/>
          </a:p>
          <a:p>
            <a:r>
              <a:rPr lang="en-US" dirty="0" smtClean="0"/>
              <a:t>Quality measures (PQRI)</a:t>
            </a:r>
          </a:p>
          <a:p>
            <a:pPr marL="457200" lvl="1" indent="0">
              <a:buNone/>
            </a:pPr>
            <a:endParaRPr lang="en-US" dirty="0" smtClean="0"/>
          </a:p>
          <a:p>
            <a:pPr>
              <a:buNone/>
            </a:pPr>
            <a:endParaRPr lang="en-US" dirty="0" smtClean="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26</a:t>
            </a:fld>
            <a:endParaRPr lang="en-US"/>
          </a:p>
        </p:txBody>
      </p:sp>
      <p:pic>
        <p:nvPicPr>
          <p:cNvPr id="5" name="Picture 4" descr="art.propofol.gi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743200"/>
            <a:ext cx="3378200" cy="2533650"/>
          </a:xfrm>
          <a:prstGeom prst="rect">
            <a:avLst/>
          </a:prstGeom>
        </p:spPr>
      </p:pic>
    </p:spTree>
    <p:extLst>
      <p:ext uri="{BB962C8B-B14F-4D97-AF65-F5344CB8AC3E}">
        <p14:creationId xmlns:p14="http://schemas.microsoft.com/office/powerpoint/2010/main" val="1935224745"/>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Medical Liability Reform</a:t>
            </a:r>
            <a:endParaRPr lang="en-US" sz="4000"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27</a:t>
            </a:fld>
            <a:endParaRPr lang="en-US"/>
          </a:p>
        </p:txBody>
      </p:sp>
      <p:sp>
        <p:nvSpPr>
          <p:cNvPr id="3" name="Content Placeholder 2"/>
          <p:cNvSpPr>
            <a:spLocks noGrp="1"/>
          </p:cNvSpPr>
          <p:nvPr>
            <p:ph sz="half" idx="1"/>
          </p:nvPr>
        </p:nvSpPr>
        <p:spPr>
          <a:xfrm>
            <a:off x="1416272" y="1676400"/>
            <a:ext cx="7696200" cy="3657600"/>
          </a:xfrm>
        </p:spPr>
        <p:txBody>
          <a:bodyPr>
            <a:normAutofit fontScale="85000" lnSpcReduction="20000"/>
          </a:bodyPr>
          <a:lstStyle/>
          <a:p>
            <a:pPr>
              <a:buNone/>
            </a:pPr>
            <a:r>
              <a:rPr lang="en-US" sz="3200" b="1" dirty="0" smtClean="0"/>
              <a:t>HR 5 – HEALTH act: PASSED! (3/22/12)</a:t>
            </a:r>
          </a:p>
          <a:p>
            <a:r>
              <a:rPr lang="en-US" dirty="0" smtClean="0"/>
              <a:t>Medical liability reforms  incl. caps non-economic damages, and repeal IPAB</a:t>
            </a:r>
          </a:p>
          <a:p>
            <a:endParaRPr lang="en-US" dirty="0" smtClean="0"/>
          </a:p>
          <a:p>
            <a:pPr>
              <a:buNone/>
            </a:pPr>
            <a:r>
              <a:rPr lang="en-US" sz="3200" b="1" dirty="0" smtClean="0"/>
              <a:t>HR 157 -- Health Care Safety Net Enhancement Act </a:t>
            </a:r>
            <a:endParaRPr lang="en-US" sz="3200" dirty="0" smtClean="0"/>
          </a:p>
          <a:p>
            <a:r>
              <a:rPr lang="en-US" dirty="0" smtClean="0"/>
              <a:t>Would amend the Public Health Service Act to deem ED physicians as Public Health Service employees for purposes of lawsuits stemming from EMTALA-related services. </a:t>
            </a:r>
          </a:p>
        </p:txBody>
      </p:sp>
    </p:spTree>
    <p:extLst>
      <p:ext uri="{BB962C8B-B14F-4D97-AF65-F5344CB8AC3E}">
        <p14:creationId xmlns:p14="http://schemas.microsoft.com/office/powerpoint/2010/main" val="2184988233"/>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371600" y="457200"/>
            <a:ext cx="7315200" cy="4525963"/>
          </a:xfrm>
        </p:spPr>
        <p:txBody>
          <a:bodyPr>
            <a:normAutofit/>
          </a:bodyPr>
          <a:lstStyle/>
          <a:p>
            <a:pPr>
              <a:buNone/>
            </a:pPr>
            <a:r>
              <a:rPr lang="en-US" sz="3600" dirty="0" smtClean="0"/>
              <a:t>    </a:t>
            </a:r>
          </a:p>
          <a:p>
            <a:pPr>
              <a:buNone/>
            </a:pPr>
            <a:r>
              <a:rPr lang="en-US" sz="3600" dirty="0" smtClean="0"/>
              <a:t>    In addition to advocacy, what is ACEP doing to make it </a:t>
            </a:r>
            <a:r>
              <a:rPr lang="en-US" sz="3600" b="1" dirty="0" smtClean="0">
                <a:solidFill>
                  <a:srgbClr val="0070C0"/>
                </a:solidFill>
              </a:rPr>
              <a:t>easier for me to practice </a:t>
            </a:r>
            <a:r>
              <a:rPr lang="en-US" sz="3600" dirty="0" smtClean="0"/>
              <a:t>emergency medicine and </a:t>
            </a:r>
            <a:r>
              <a:rPr lang="en-US" sz="3600" b="1" dirty="0" smtClean="0">
                <a:solidFill>
                  <a:srgbClr val="0070C0"/>
                </a:solidFill>
              </a:rPr>
              <a:t>provide the highest quality care</a:t>
            </a:r>
            <a:r>
              <a:rPr lang="en-US" sz="3600" dirty="0" smtClean="0"/>
              <a:t> for my patients?</a:t>
            </a:r>
            <a:endParaRPr lang="en-US" sz="3600"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28</a:t>
            </a:fld>
            <a:endParaRPr lang="en-US"/>
          </a:p>
        </p:txBody>
      </p:sp>
    </p:spTree>
    <p:extLst>
      <p:ext uri="{BB962C8B-B14F-4D97-AF65-F5344CB8AC3E}">
        <p14:creationId xmlns:p14="http://schemas.microsoft.com/office/powerpoint/2010/main" val="227207685"/>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Educational Opportunities</a:t>
            </a:r>
            <a:endParaRPr lang="en-US"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29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29000"/>
            <a:ext cx="2819400" cy="1871056"/>
          </a:xfrm>
          <a:prstGeom prst="rect">
            <a:avLst/>
          </a:prstGeom>
        </p:spPr>
      </p:pic>
      <p:sp>
        <p:nvSpPr>
          <p:cNvPr id="6" name="Rectangle 5"/>
          <p:cNvSpPr/>
          <p:nvPr/>
        </p:nvSpPr>
        <p:spPr>
          <a:xfrm>
            <a:off x="1524000" y="5334000"/>
            <a:ext cx="3505200" cy="646331"/>
          </a:xfrm>
          <a:prstGeom prst="rect">
            <a:avLst/>
          </a:prstGeom>
        </p:spPr>
        <p:txBody>
          <a:bodyPr wrap="square">
            <a:spAutoFit/>
          </a:bodyPr>
          <a:lstStyle/>
          <a:p>
            <a:r>
              <a:rPr lang="en-US" dirty="0"/>
              <a:t>Advanced Pediatric Emergency Medicine Assembly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1295400"/>
            <a:ext cx="2686988" cy="1828800"/>
          </a:xfrm>
          <a:prstGeom prst="rect">
            <a:avLst/>
          </a:prstGeom>
        </p:spPr>
      </p:pic>
      <p:sp>
        <p:nvSpPr>
          <p:cNvPr id="8" name="TextBox 7"/>
          <p:cNvSpPr txBox="1"/>
          <p:nvPr/>
        </p:nvSpPr>
        <p:spPr>
          <a:xfrm>
            <a:off x="6096000" y="3200400"/>
            <a:ext cx="3886200" cy="646331"/>
          </a:xfrm>
          <a:prstGeom prst="rect">
            <a:avLst/>
          </a:prstGeom>
          <a:noFill/>
        </p:spPr>
        <p:txBody>
          <a:bodyPr wrap="square" rtlCol="0">
            <a:spAutoFit/>
          </a:bodyPr>
          <a:lstStyle/>
          <a:p>
            <a:r>
              <a:rPr lang="en-US" dirty="0"/>
              <a:t>Leadership and Advocacy Conference</a:t>
            </a:r>
          </a:p>
          <a:p>
            <a:endParaRPr lang="en-US" dirty="0"/>
          </a:p>
        </p:txBody>
      </p:sp>
      <p:sp>
        <p:nvSpPr>
          <p:cNvPr id="9" name="TextBox 8"/>
          <p:cNvSpPr txBox="1"/>
          <p:nvPr/>
        </p:nvSpPr>
        <p:spPr>
          <a:xfrm>
            <a:off x="4343400" y="1828800"/>
            <a:ext cx="1974056" cy="646331"/>
          </a:xfrm>
          <a:prstGeom prst="rect">
            <a:avLst/>
          </a:prstGeom>
          <a:noFill/>
        </p:spPr>
        <p:txBody>
          <a:bodyPr wrap="square" rtlCol="0">
            <a:spAutoFit/>
          </a:bodyPr>
          <a:lstStyle/>
          <a:p>
            <a:r>
              <a:rPr lang="en-US" i="1" dirty="0" smtClean="0"/>
              <a:t>Scientific</a:t>
            </a:r>
          </a:p>
          <a:p>
            <a:r>
              <a:rPr lang="en-US" i="1" dirty="0" smtClean="0"/>
              <a:t>Assembly</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3278" y="1295400"/>
            <a:ext cx="2873922" cy="1915948"/>
          </a:xfrm>
          <a:prstGeom prst="rect">
            <a:avLst/>
          </a:prstGeom>
        </p:spPr>
      </p:pic>
      <p:sp>
        <p:nvSpPr>
          <p:cNvPr id="12" name="TextBox 11"/>
          <p:cNvSpPr txBox="1"/>
          <p:nvPr/>
        </p:nvSpPr>
        <p:spPr>
          <a:xfrm>
            <a:off x="5257800" y="4267200"/>
            <a:ext cx="4191000" cy="646331"/>
          </a:xfrm>
          <a:prstGeom prst="rect">
            <a:avLst/>
          </a:prstGeom>
          <a:noFill/>
        </p:spPr>
        <p:txBody>
          <a:bodyPr wrap="square" rtlCol="0">
            <a:spAutoFit/>
          </a:bodyPr>
          <a:lstStyle/>
          <a:p>
            <a:r>
              <a:rPr lang="en-US" dirty="0"/>
              <a:t>Also: Teaching Fellowship, ED Directors </a:t>
            </a:r>
            <a:r>
              <a:rPr lang="en-US" dirty="0" smtClean="0"/>
              <a:t>Academy</a:t>
            </a:r>
            <a:endParaRPr lang="en-US" dirty="0"/>
          </a:p>
        </p:txBody>
      </p:sp>
    </p:spTree>
    <p:extLst>
      <p:ext uri="{BB962C8B-B14F-4D97-AF65-F5344CB8AC3E}">
        <p14:creationId xmlns:p14="http://schemas.microsoft.com/office/powerpoint/2010/main" val="1467016132"/>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GSACEP  </a:t>
            </a:r>
            <a:br>
              <a:rPr lang="en-US" dirty="0" smtClean="0"/>
            </a:br>
            <a:r>
              <a:rPr lang="en-US" sz="3600" i="1" dirty="0" smtClean="0"/>
              <a:t>Who we are</a:t>
            </a:r>
            <a:endParaRPr lang="en-US" sz="3600" i="1" dirty="0"/>
          </a:p>
        </p:txBody>
      </p:sp>
      <p:sp>
        <p:nvSpPr>
          <p:cNvPr id="3" name="Content Placeholder 2"/>
          <p:cNvSpPr>
            <a:spLocks noGrp="1"/>
          </p:cNvSpPr>
          <p:nvPr>
            <p:ph idx="1"/>
          </p:nvPr>
        </p:nvSpPr>
        <p:spPr/>
        <p:txBody>
          <a:bodyPr>
            <a:normAutofit/>
          </a:bodyPr>
          <a:lstStyle/>
          <a:p>
            <a:r>
              <a:rPr lang="en-US" dirty="0" smtClean="0"/>
              <a:t>Federal Emergency Medicine Physicians</a:t>
            </a:r>
          </a:p>
          <a:p>
            <a:pPr lvl="1"/>
            <a:r>
              <a:rPr lang="en-US" sz="2000" dirty="0" smtClean="0"/>
              <a:t>Active Duty Military, Reserve, Guard and Retired</a:t>
            </a:r>
          </a:p>
          <a:p>
            <a:pPr lvl="1"/>
            <a:r>
              <a:rPr lang="en-US" sz="2000" dirty="0" smtClean="0"/>
              <a:t>Veteran’s Affairs, CDC, and other federal agencies</a:t>
            </a:r>
          </a:p>
          <a:p>
            <a:r>
              <a:rPr lang="en-US" dirty="0"/>
              <a:t>9</a:t>
            </a:r>
            <a:r>
              <a:rPr lang="en-US" dirty="0" smtClean="0"/>
              <a:t>th largest Chapter in ACEP</a:t>
            </a:r>
          </a:p>
          <a:p>
            <a:pPr lvl="1"/>
            <a:r>
              <a:rPr lang="en-US" dirty="0" smtClean="0"/>
              <a:t>1100 members across the globe</a:t>
            </a:r>
          </a:p>
          <a:p>
            <a:r>
              <a:rPr lang="en-US" dirty="0" smtClean="0"/>
              <a:t>Purpose: Promote quality emergency care and advance the specialty of emergency medicine within the military and federal healthcare systems</a:t>
            </a:r>
          </a:p>
        </p:txBody>
      </p:sp>
      <p:sp>
        <p:nvSpPr>
          <p:cNvPr id="4" name="Slide Number Placeholder 3"/>
          <p:cNvSpPr>
            <a:spLocks noGrp="1"/>
          </p:cNvSpPr>
          <p:nvPr>
            <p:ph type="sldNum" sz="quarter" idx="11"/>
          </p:nvPr>
        </p:nvSpPr>
        <p:spPr/>
        <p:txBody>
          <a:bodyPr/>
          <a:lstStyle/>
          <a:p>
            <a:fld id="{C40E8E2A-82FF-4E46-B0C6-419DD456927D}" type="slidenum">
              <a:rPr lang="en-US" smtClean="0"/>
              <a:pPr/>
              <a:t>3</a:t>
            </a:fld>
            <a:endParaRPr lang="en-US"/>
          </a:p>
        </p:txBody>
      </p:sp>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Networking</a:t>
            </a:r>
            <a:endParaRPr lang="en-US"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30</a:t>
            </a:fld>
            <a:endParaRPr lang="en-US"/>
          </a:p>
        </p:txBody>
      </p:sp>
      <p:pic>
        <p:nvPicPr>
          <p:cNvPr id="6" name="Picture 5" descr="Sections of Membershi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7010400" cy="4615812"/>
          </a:xfrm>
          <a:prstGeom prst="rect">
            <a:avLst/>
          </a:prstGeom>
        </p:spPr>
      </p:pic>
    </p:spTree>
    <p:extLst>
      <p:ext uri="{BB962C8B-B14F-4D97-AF65-F5344CB8AC3E}">
        <p14:creationId xmlns:p14="http://schemas.microsoft.com/office/powerpoint/2010/main" val="380356097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Medical-Legal Support</a:t>
            </a:r>
            <a:endParaRPr lang="en-US" dirty="0"/>
          </a:p>
        </p:txBody>
      </p:sp>
      <p:pic>
        <p:nvPicPr>
          <p:cNvPr id="5" name="Content Placeholder 4" descr="Medical-Law.jpg"/>
          <p:cNvPicPr>
            <a:picLocks noGrp="1" noChangeAspect="1"/>
          </p:cNvPicPr>
          <p:nvPr>
            <p:ph idx="1"/>
          </p:nvPr>
        </p:nvPicPr>
        <p:blipFill>
          <a:blip r:embed="rId3">
            <a:extLst>
              <a:ext uri="{28A0092B-C50C-407E-A947-70E740481C1C}">
                <a14:useLocalDpi xmlns:a14="http://schemas.microsoft.com/office/drawing/2010/main" val="0"/>
              </a:ext>
            </a:extLst>
          </a:blip>
          <a:srcRect l="-38737" r="-38737"/>
          <a:stretch>
            <a:fillRect/>
          </a:stretch>
        </p:blipFill>
        <p:spPr>
          <a:xfrm>
            <a:off x="2362200" y="1219200"/>
            <a:ext cx="6248400" cy="3865927"/>
          </a:xfrm>
        </p:spPr>
      </p:pic>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31</a:t>
            </a:fld>
            <a:endParaRPr lang="en-US"/>
          </a:p>
        </p:txBody>
      </p:sp>
      <p:sp>
        <p:nvSpPr>
          <p:cNvPr id="6" name="TextBox 5"/>
          <p:cNvSpPr txBox="1"/>
          <p:nvPr/>
        </p:nvSpPr>
        <p:spPr>
          <a:xfrm>
            <a:off x="1371600" y="4800600"/>
            <a:ext cx="4114800" cy="1200329"/>
          </a:xfrm>
          <a:prstGeom prst="rect">
            <a:avLst/>
          </a:prstGeom>
          <a:noFill/>
        </p:spPr>
        <p:txBody>
          <a:bodyPr wrap="square" rtlCol="0">
            <a:spAutoFit/>
          </a:bodyPr>
          <a:lstStyle/>
          <a:p>
            <a:r>
              <a:rPr lang="en-US" dirty="0" smtClean="0"/>
              <a:t>Expert witness resources</a:t>
            </a:r>
          </a:p>
          <a:p>
            <a:r>
              <a:rPr lang="en-US" dirty="0" smtClean="0"/>
              <a:t>So, You Have Been Sued Primer </a:t>
            </a:r>
            <a:endParaRPr lang="en-US" dirty="0"/>
          </a:p>
          <a:p>
            <a:r>
              <a:rPr lang="en-US" dirty="0" smtClean="0"/>
              <a:t>Webinars on </a:t>
            </a:r>
            <a:r>
              <a:rPr lang="en-US" dirty="0" err="1" smtClean="0"/>
              <a:t>Depo</a:t>
            </a:r>
            <a:r>
              <a:rPr lang="en-US" dirty="0" smtClean="0"/>
              <a:t> Prep and Coping with Litigation Stress</a:t>
            </a:r>
            <a:endParaRPr lang="en-US" dirty="0"/>
          </a:p>
        </p:txBody>
      </p:sp>
    </p:spTree>
    <p:extLst>
      <p:ext uri="{BB962C8B-B14F-4D97-AF65-F5344CB8AC3E}">
        <p14:creationId xmlns:p14="http://schemas.microsoft.com/office/powerpoint/2010/main" val="325725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32</a:t>
            </a:fld>
            <a:endParaRPr lang="en-US"/>
          </a:p>
        </p:txBody>
      </p:sp>
      <p:sp>
        <p:nvSpPr>
          <p:cNvPr id="7170" name="Rectangle 2"/>
          <p:cNvSpPr>
            <a:spLocks noGrp="1" noChangeArrowheads="1"/>
          </p:cNvSpPr>
          <p:nvPr>
            <p:ph type="title"/>
          </p:nvPr>
        </p:nvSpPr>
        <p:spPr/>
        <p:txBody>
          <a:bodyPr/>
          <a:lstStyle/>
          <a:p>
            <a:r>
              <a:rPr lang="en-US" dirty="0" smtClean="0"/>
              <a:t>Why ACEP?</a:t>
            </a:r>
            <a:br>
              <a:rPr lang="en-US" dirty="0" smtClean="0"/>
            </a:br>
            <a:r>
              <a:rPr lang="en-US" sz="3200" dirty="0" smtClean="0"/>
              <a:t>Continuing Education</a:t>
            </a:r>
            <a:endParaRPr lang="en-US" dirty="0"/>
          </a:p>
        </p:txBody>
      </p:sp>
      <p:sp>
        <p:nvSpPr>
          <p:cNvPr id="7171" name="Rectangle 3"/>
          <p:cNvSpPr>
            <a:spLocks noGrp="1" noChangeArrowheads="1"/>
          </p:cNvSpPr>
          <p:nvPr>
            <p:ph type="body" idx="1"/>
          </p:nvPr>
        </p:nvSpPr>
        <p:spPr/>
        <p:txBody>
          <a:bodyPr/>
          <a:lstStyle/>
          <a:p>
            <a:r>
              <a:rPr lang="en-US" sz="2400" dirty="0" smtClean="0">
                <a:solidFill>
                  <a:schemeClr val="accent2">
                    <a:lumMod val="75000"/>
                  </a:schemeClr>
                </a:solidFill>
              </a:rPr>
              <a:t> Online Education</a:t>
            </a:r>
          </a:p>
          <a:p>
            <a:pPr lvl="1"/>
            <a:r>
              <a:rPr lang="en-US" sz="2000" dirty="0" err="1" smtClean="0">
                <a:solidFill>
                  <a:schemeClr val="accent2">
                    <a:lumMod val="75000"/>
                  </a:schemeClr>
                </a:solidFill>
              </a:rPr>
              <a:t>eCME</a:t>
            </a:r>
            <a:endParaRPr lang="en-US" sz="2000" dirty="0" smtClean="0">
              <a:solidFill>
                <a:schemeClr val="accent2">
                  <a:lumMod val="75000"/>
                </a:schemeClr>
              </a:solidFill>
            </a:endParaRPr>
          </a:p>
          <a:p>
            <a:pPr lvl="1"/>
            <a:r>
              <a:rPr lang="en-US" sz="2000" dirty="0" smtClean="0">
                <a:solidFill>
                  <a:schemeClr val="accent2">
                    <a:lumMod val="75000"/>
                  </a:schemeClr>
                </a:solidFill>
              </a:rPr>
              <a:t>ACEP-EMedHome.com</a:t>
            </a:r>
          </a:p>
          <a:p>
            <a:pPr lvl="1"/>
            <a:r>
              <a:rPr lang="en-US" sz="2000" dirty="0" smtClean="0">
                <a:solidFill>
                  <a:schemeClr val="accent2">
                    <a:lumMod val="75000"/>
                  </a:schemeClr>
                </a:solidFill>
              </a:rPr>
              <a:t>PEER VIII</a:t>
            </a:r>
          </a:p>
          <a:p>
            <a:pPr lvl="1"/>
            <a:r>
              <a:rPr lang="en-US" sz="2000" dirty="0" smtClean="0">
                <a:solidFill>
                  <a:schemeClr val="accent2">
                    <a:lumMod val="75000"/>
                  </a:schemeClr>
                </a:solidFill>
              </a:rPr>
              <a:t>APLS Case Presentations, ACLS</a:t>
            </a:r>
          </a:p>
          <a:p>
            <a:pPr lvl="1"/>
            <a:r>
              <a:rPr lang="en-US" sz="2000" dirty="0" smtClean="0">
                <a:solidFill>
                  <a:schemeClr val="accent2">
                    <a:lumMod val="75000"/>
                  </a:schemeClr>
                </a:solidFill>
              </a:rPr>
              <a:t>"Focus On“</a:t>
            </a:r>
          </a:p>
          <a:p>
            <a:pPr lvl="2"/>
            <a:r>
              <a:rPr lang="en-US" sz="1800" dirty="0" smtClean="0">
                <a:solidFill>
                  <a:schemeClr val="accent2">
                    <a:lumMod val="75000"/>
                  </a:schemeClr>
                </a:solidFill>
              </a:rPr>
              <a:t>new series of clinical articles that may change your clinical practice </a:t>
            </a:r>
          </a:p>
          <a:p>
            <a:r>
              <a:rPr lang="en-US" sz="2400" dirty="0" smtClean="0">
                <a:solidFill>
                  <a:schemeClr val="accent2">
                    <a:lumMod val="75000"/>
                  </a:schemeClr>
                </a:solidFill>
              </a:rPr>
              <a:t>Publications</a:t>
            </a:r>
          </a:p>
          <a:p>
            <a:pPr lvl="1"/>
            <a:r>
              <a:rPr lang="en-US" sz="2000" dirty="0" smtClean="0">
                <a:solidFill>
                  <a:schemeClr val="accent2">
                    <a:lumMod val="75000"/>
                  </a:schemeClr>
                </a:solidFill>
              </a:rPr>
              <a:t>PEER VII/VIII</a:t>
            </a:r>
          </a:p>
          <a:p>
            <a:pPr lvl="1"/>
            <a:r>
              <a:rPr lang="en-US" sz="2000" dirty="0" smtClean="0">
                <a:solidFill>
                  <a:schemeClr val="accent2">
                    <a:lumMod val="75000"/>
                  </a:schemeClr>
                </a:solidFill>
              </a:rPr>
              <a:t>Critical Decisions in Emergency Medicine</a:t>
            </a:r>
          </a:p>
          <a:p>
            <a:pPr lvl="1"/>
            <a:r>
              <a:rPr lang="en-US" sz="2000" dirty="0" err="1" smtClean="0">
                <a:solidFill>
                  <a:schemeClr val="accent2">
                    <a:lumMod val="75000"/>
                  </a:schemeClr>
                </a:solidFill>
              </a:rPr>
              <a:t>EM:Prep</a:t>
            </a:r>
            <a:r>
              <a:rPr lang="en-US" sz="2000" dirty="0" smtClean="0">
                <a:solidFill>
                  <a:schemeClr val="accent2">
                    <a:lumMod val="75000"/>
                  </a:schemeClr>
                </a:solidFill>
              </a:rPr>
              <a:t> </a:t>
            </a:r>
          </a:p>
          <a:p>
            <a:pPr>
              <a:tabLst>
                <a:tab pos="576263" algn="l"/>
              </a:tabLst>
            </a:pPr>
            <a:endParaRPr lang="en-US" dirty="0"/>
          </a:p>
        </p:txBody>
      </p:sp>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A5B8612-8E8C-4449-96FB-4FDF90AF1484}" type="slidenum">
              <a:rPr lang="en-US"/>
              <a:pPr/>
              <a:t>33</a:t>
            </a:fld>
            <a:endParaRPr lang="en-US"/>
          </a:p>
        </p:txBody>
      </p:sp>
      <p:sp>
        <p:nvSpPr>
          <p:cNvPr id="7170" name="Rectangle 2"/>
          <p:cNvSpPr>
            <a:spLocks noGrp="1" noChangeArrowheads="1"/>
          </p:cNvSpPr>
          <p:nvPr>
            <p:ph type="title"/>
          </p:nvPr>
        </p:nvSpPr>
        <p:spPr/>
        <p:txBody>
          <a:bodyPr/>
          <a:lstStyle/>
          <a:p>
            <a:r>
              <a:rPr lang="en-US" dirty="0" smtClean="0"/>
              <a:t>Why ACEP?</a:t>
            </a:r>
            <a:br>
              <a:rPr lang="en-US" dirty="0" smtClean="0"/>
            </a:br>
            <a:r>
              <a:rPr lang="en-US" sz="3600" dirty="0" smtClean="0"/>
              <a:t>Professional Development</a:t>
            </a:r>
            <a:endParaRPr lang="en-US" dirty="0"/>
          </a:p>
        </p:txBody>
      </p:sp>
      <p:sp>
        <p:nvSpPr>
          <p:cNvPr id="7171" name="Rectangle 3"/>
          <p:cNvSpPr>
            <a:spLocks noGrp="1" noChangeArrowheads="1"/>
          </p:cNvSpPr>
          <p:nvPr>
            <p:ph type="body" idx="1"/>
          </p:nvPr>
        </p:nvSpPr>
        <p:spPr/>
        <p:txBody>
          <a:bodyPr/>
          <a:lstStyle/>
          <a:p>
            <a:pPr>
              <a:tabLst>
                <a:tab pos="576263" algn="l"/>
              </a:tabLst>
            </a:pPr>
            <a:r>
              <a:rPr lang="en-US" sz="2400" dirty="0" smtClean="0"/>
              <a:t>Faculty Development</a:t>
            </a:r>
          </a:p>
          <a:p>
            <a:pPr lvl="1">
              <a:tabLst>
                <a:tab pos="576263" algn="l"/>
              </a:tabLst>
            </a:pPr>
            <a:r>
              <a:rPr lang="en-US" sz="2000" dirty="0" smtClean="0"/>
              <a:t>Educational Skills</a:t>
            </a:r>
          </a:p>
          <a:p>
            <a:pPr lvl="2">
              <a:tabLst>
                <a:tab pos="576263" algn="l"/>
              </a:tabLst>
            </a:pPr>
            <a:r>
              <a:rPr lang="en-US" sz="1800" dirty="0" smtClean="0"/>
              <a:t>Ultrasound, Risk Management, Medical Simulation, more</a:t>
            </a:r>
          </a:p>
          <a:p>
            <a:pPr lvl="1">
              <a:tabLst>
                <a:tab pos="576263" algn="l"/>
              </a:tabLst>
            </a:pPr>
            <a:r>
              <a:rPr lang="en-US" sz="2000" dirty="0" smtClean="0"/>
              <a:t>Administrative Skills</a:t>
            </a:r>
          </a:p>
          <a:p>
            <a:pPr lvl="2">
              <a:tabLst>
                <a:tab pos="576263" algn="l"/>
              </a:tabLst>
            </a:pPr>
            <a:r>
              <a:rPr lang="en-US" sz="1800" dirty="0" smtClean="0"/>
              <a:t>Emergency Department Directors Academy</a:t>
            </a:r>
          </a:p>
          <a:p>
            <a:pPr lvl="1">
              <a:tabLst>
                <a:tab pos="576263" algn="l"/>
              </a:tabLst>
            </a:pPr>
            <a:r>
              <a:rPr lang="en-US" sz="2000" dirty="0" smtClean="0"/>
              <a:t>Research Skills</a:t>
            </a:r>
          </a:p>
          <a:p>
            <a:pPr lvl="2">
              <a:tabLst>
                <a:tab pos="576263" algn="l"/>
              </a:tabLst>
            </a:pPr>
            <a:r>
              <a:rPr lang="en-US" sz="1800" dirty="0" smtClean="0"/>
              <a:t>Emergency Medicine Foundation (EMF) is the charitable arm of ACEP, funding research efforts</a:t>
            </a:r>
          </a:p>
          <a:p>
            <a:pPr>
              <a:tabLst>
                <a:tab pos="576263" algn="l"/>
              </a:tabLst>
            </a:pPr>
            <a:r>
              <a:rPr lang="en-US" sz="2400" dirty="0" smtClean="0"/>
              <a:t>Financial Planning</a:t>
            </a:r>
          </a:p>
          <a:p>
            <a:pPr lvl="1">
              <a:tabLst>
                <a:tab pos="576263" algn="l"/>
              </a:tabLst>
            </a:pPr>
            <a:r>
              <a:rPr lang="en-US" sz="1800" dirty="0" smtClean="0"/>
              <a:t>Member only downloads, advice from other EM physicians</a:t>
            </a:r>
          </a:p>
          <a:p>
            <a:pPr lvl="1">
              <a:tabLst>
                <a:tab pos="576263" algn="l"/>
              </a:tabLst>
            </a:pPr>
            <a:r>
              <a:rPr lang="en-US" sz="1800" dirty="0" smtClean="0"/>
              <a:t>PlannerSearch.org</a:t>
            </a:r>
          </a:p>
          <a:p>
            <a:pPr lvl="1">
              <a:tabLst>
                <a:tab pos="576263" algn="l"/>
              </a:tabLst>
            </a:pPr>
            <a:r>
              <a:rPr lang="en-US" sz="1800" dirty="0" smtClean="0"/>
              <a:t>Estate Planning, Tax, Retirement, Long Term Health Care, Insurance</a:t>
            </a:r>
            <a:endParaRPr lang="en-US" sz="1800" dirty="0"/>
          </a:p>
        </p:txBody>
      </p:sp>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Medicine Residents Association</a:t>
            </a:r>
            <a:endParaRPr lang="en-US" dirty="0"/>
          </a:p>
        </p:txBody>
      </p:sp>
      <p:sp>
        <p:nvSpPr>
          <p:cNvPr id="3" name="Content Placeholder 2"/>
          <p:cNvSpPr>
            <a:spLocks noGrp="1"/>
          </p:cNvSpPr>
          <p:nvPr>
            <p:ph idx="1"/>
          </p:nvPr>
        </p:nvSpPr>
        <p:spPr>
          <a:xfrm>
            <a:off x="1371600" y="1828800"/>
            <a:ext cx="7315200" cy="4525963"/>
          </a:xfrm>
        </p:spPr>
        <p:txBody>
          <a:bodyPr/>
          <a:lstStyle/>
          <a:p>
            <a:r>
              <a:rPr lang="en-US" dirty="0" smtClean="0"/>
              <a:t>EMRA is </a:t>
            </a:r>
            <a:r>
              <a:rPr lang="en-US" dirty="0"/>
              <a:t>the voice of emergency medicine physicians-in-training and the future of our specialty</a:t>
            </a:r>
            <a:r>
              <a:rPr lang="en-US" dirty="0" smtClean="0"/>
              <a:t>.</a:t>
            </a:r>
            <a:endParaRPr lang="en-US" dirty="0"/>
          </a:p>
          <a:p>
            <a:r>
              <a:rPr lang="en-US" dirty="0"/>
              <a:t>EMRA is the </a:t>
            </a:r>
            <a:r>
              <a:rPr lang="en-US" dirty="0" smtClean="0"/>
              <a:t>largest and </a:t>
            </a:r>
            <a:r>
              <a:rPr lang="en-US" dirty="0"/>
              <a:t>oldest independent resident organization in the world. EMRA was founded in 1974 and today has a membership of nearly 12,000 residents, medical students, and alumni. </a:t>
            </a:r>
            <a:endParaRPr lang="en-US" dirty="0" smtClean="0"/>
          </a:p>
        </p:txBody>
      </p:sp>
      <p:sp>
        <p:nvSpPr>
          <p:cNvPr id="4" name="Slide Number Placeholder 3"/>
          <p:cNvSpPr>
            <a:spLocks noGrp="1"/>
          </p:cNvSpPr>
          <p:nvPr>
            <p:ph type="sldNum" sz="quarter" idx="11"/>
          </p:nvPr>
        </p:nvSpPr>
        <p:spPr/>
        <p:txBody>
          <a:bodyPr/>
          <a:lstStyle/>
          <a:p>
            <a:fld id="{C40E8E2A-82FF-4E46-B0C6-419DD456927D}" type="slidenum">
              <a:rPr lang="en-US" smtClean="0"/>
              <a:pPr/>
              <a:t>34</a:t>
            </a:fld>
            <a:endParaRPr lang="en-US"/>
          </a:p>
        </p:txBody>
      </p:sp>
      <p:pic>
        <p:nvPicPr>
          <p:cNvPr id="5" name="Picture 4" descr="EMRA"/>
          <p:cNvPicPr>
            <a:picLocks noChangeAspect="1" noChangeArrowheads="1"/>
          </p:cNvPicPr>
          <p:nvPr/>
        </p:nvPicPr>
        <p:blipFill>
          <a:blip r:embed="rId2" cstate="print"/>
          <a:srcRect/>
          <a:stretch>
            <a:fillRect/>
          </a:stretch>
        </p:blipFill>
        <p:spPr bwMode="auto">
          <a:xfrm>
            <a:off x="7592939" y="152400"/>
            <a:ext cx="1524000" cy="962025"/>
          </a:xfrm>
          <a:prstGeom prst="rect">
            <a:avLst/>
          </a:prstGeom>
          <a:noFill/>
          <a:ln w="9525">
            <a:noFill/>
            <a:miter lim="800000"/>
            <a:headEnd/>
            <a:tailEnd/>
          </a:ln>
        </p:spPr>
      </p:pic>
    </p:spTree>
    <p:extLst>
      <p:ext uri="{BB962C8B-B14F-4D97-AF65-F5344CB8AC3E}">
        <p14:creationId xmlns:p14="http://schemas.microsoft.com/office/powerpoint/2010/main" val="1192843021"/>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Medicine Residents Association</a:t>
            </a:r>
            <a:endParaRPr lang="en-US" dirty="0"/>
          </a:p>
        </p:txBody>
      </p:sp>
      <p:sp>
        <p:nvSpPr>
          <p:cNvPr id="3" name="Content Placeholder 2"/>
          <p:cNvSpPr>
            <a:spLocks noGrp="1"/>
          </p:cNvSpPr>
          <p:nvPr>
            <p:ph idx="1"/>
          </p:nvPr>
        </p:nvSpPr>
        <p:spPr>
          <a:xfrm>
            <a:off x="1371600" y="1828800"/>
            <a:ext cx="7315200" cy="4525963"/>
          </a:xfrm>
        </p:spPr>
        <p:txBody>
          <a:bodyPr/>
          <a:lstStyle/>
          <a:p>
            <a:r>
              <a:rPr lang="en-US" b="1" dirty="0"/>
              <a:t>Annual Dues</a:t>
            </a:r>
            <a:r>
              <a:rPr lang="en-US" dirty="0"/>
              <a:t> </a:t>
            </a:r>
            <a:r>
              <a:rPr lang="en-US" dirty="0" smtClean="0"/>
              <a:t> **</a:t>
            </a:r>
            <a:r>
              <a:rPr lang="en-US" i="1" dirty="0" smtClean="0"/>
              <a:t>Resident</a:t>
            </a:r>
            <a:r>
              <a:rPr lang="en-US" i="1" dirty="0"/>
              <a:t>, Fellow, and Student dues include the price of ACEP membership</a:t>
            </a:r>
            <a:endParaRPr lang="en-US" dirty="0"/>
          </a:p>
          <a:p>
            <a:pPr lvl="1"/>
            <a:r>
              <a:rPr lang="fr-FR" dirty="0" err="1" smtClean="0"/>
              <a:t>Resident</a:t>
            </a:r>
            <a:r>
              <a:rPr lang="fr-FR" dirty="0" smtClean="0"/>
              <a:t> </a:t>
            </a:r>
            <a:r>
              <a:rPr lang="fr-FR" dirty="0"/>
              <a:t>$105*</a:t>
            </a:r>
            <a:r>
              <a:rPr lang="fr-FR" dirty="0" smtClean="0"/>
              <a:t>*</a:t>
            </a:r>
          </a:p>
          <a:p>
            <a:pPr lvl="1"/>
            <a:r>
              <a:rPr lang="en-US" dirty="0" smtClean="0"/>
              <a:t>Fellow </a:t>
            </a:r>
            <a:r>
              <a:rPr lang="en-US" dirty="0"/>
              <a:t>$105** </a:t>
            </a:r>
            <a:endParaRPr lang="en-US" dirty="0" smtClean="0"/>
          </a:p>
          <a:p>
            <a:pPr lvl="1"/>
            <a:r>
              <a:rPr lang="fr-FR" dirty="0" err="1" smtClean="0"/>
              <a:t>Student</a:t>
            </a:r>
            <a:r>
              <a:rPr lang="fr-FR" dirty="0" smtClean="0"/>
              <a:t> </a:t>
            </a:r>
            <a:r>
              <a:rPr lang="fr-FR" dirty="0"/>
              <a:t>$55*</a:t>
            </a:r>
            <a:r>
              <a:rPr lang="fr-FR" dirty="0" smtClean="0"/>
              <a:t>*</a:t>
            </a:r>
          </a:p>
          <a:p>
            <a:pPr lvl="1"/>
            <a:r>
              <a:rPr lang="fr-FR" dirty="0" err="1" smtClean="0"/>
              <a:t>Alumni</a:t>
            </a:r>
            <a:r>
              <a:rPr lang="fr-FR" dirty="0" smtClean="0"/>
              <a:t> </a:t>
            </a:r>
            <a:r>
              <a:rPr lang="fr-FR" dirty="0"/>
              <a:t>$</a:t>
            </a:r>
            <a:r>
              <a:rPr lang="fr-FR" dirty="0" smtClean="0"/>
              <a:t>50</a:t>
            </a:r>
            <a:endParaRPr lang="fr-FR" dirty="0"/>
          </a:p>
          <a:p>
            <a:pPr marL="0" indent="0">
              <a:buNone/>
            </a:pPr>
            <a:endParaRPr lang="en-US" dirty="0" smtClean="0"/>
          </a:p>
        </p:txBody>
      </p:sp>
      <p:sp>
        <p:nvSpPr>
          <p:cNvPr id="4" name="Slide Number Placeholder 3"/>
          <p:cNvSpPr>
            <a:spLocks noGrp="1"/>
          </p:cNvSpPr>
          <p:nvPr>
            <p:ph type="sldNum" sz="quarter" idx="11"/>
          </p:nvPr>
        </p:nvSpPr>
        <p:spPr/>
        <p:txBody>
          <a:bodyPr/>
          <a:lstStyle/>
          <a:p>
            <a:fld id="{C40E8E2A-82FF-4E46-B0C6-419DD456927D}" type="slidenum">
              <a:rPr lang="en-US" smtClean="0"/>
              <a:pPr/>
              <a:t>35</a:t>
            </a:fld>
            <a:endParaRPr lang="en-US"/>
          </a:p>
        </p:txBody>
      </p:sp>
      <p:pic>
        <p:nvPicPr>
          <p:cNvPr id="5" name="Picture 4" descr="EMRA"/>
          <p:cNvPicPr>
            <a:picLocks noChangeAspect="1" noChangeArrowheads="1"/>
          </p:cNvPicPr>
          <p:nvPr/>
        </p:nvPicPr>
        <p:blipFill>
          <a:blip r:embed="rId2" cstate="print"/>
          <a:srcRect/>
          <a:stretch>
            <a:fillRect/>
          </a:stretch>
        </p:blipFill>
        <p:spPr bwMode="auto">
          <a:xfrm>
            <a:off x="7592939" y="152400"/>
            <a:ext cx="1524000" cy="962025"/>
          </a:xfrm>
          <a:prstGeom prst="rect">
            <a:avLst/>
          </a:prstGeom>
          <a:noFill/>
          <a:ln w="9525">
            <a:noFill/>
            <a:miter lim="800000"/>
            <a:headEnd/>
            <a:tailEnd/>
          </a:ln>
        </p:spPr>
      </p:pic>
    </p:spTree>
    <p:extLst>
      <p:ext uri="{BB962C8B-B14F-4D97-AF65-F5344CB8AC3E}">
        <p14:creationId xmlns:p14="http://schemas.microsoft.com/office/powerpoint/2010/main" val="2673951747"/>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Membership: EMRA </a:t>
            </a:r>
            <a:endParaRPr lang="en-US"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36</a:t>
            </a:fld>
            <a:endParaRPr lang="en-US" dirty="0"/>
          </a:p>
        </p:txBody>
      </p:sp>
      <p:sp>
        <p:nvSpPr>
          <p:cNvPr id="5" name="Content Placeholder 2"/>
          <p:cNvSpPr txBox="1">
            <a:spLocks/>
          </p:cNvSpPr>
          <p:nvPr/>
        </p:nvSpPr>
        <p:spPr>
          <a:xfrm>
            <a:off x="1066800" y="1722437"/>
            <a:ext cx="8077200" cy="4525963"/>
          </a:xfrm>
          <a:prstGeom prst="rect">
            <a:avLst/>
          </a:prstGeom>
        </p:spPr>
        <p:txBody>
          <a:bodyPr vert="horz" lIns="91440" tIns="45720" rIns="91440" bIns="45720" rtlCol="0">
            <a:normAutofit/>
          </a:bodyPr>
          <a:lstStyle/>
          <a:p>
            <a:pPr marR="0" lvl="0" algn="l" defTabSz="914400" rtl="0" eaLnBrk="1" fontAlgn="auto" latinLnBrk="0" hangingPunct="1">
              <a:lnSpc>
                <a:spcPct val="80000"/>
              </a:lnSpc>
              <a:spcBef>
                <a:spcPct val="20000"/>
              </a:spcBef>
              <a:spcAft>
                <a:spcPts val="0"/>
              </a:spcAft>
              <a:buClr>
                <a:srgbClr val="396F87"/>
              </a:buClr>
              <a:buSzPct val="100000"/>
              <a:tabLst/>
              <a:defRPr/>
            </a:pPr>
            <a:r>
              <a:rPr kumimoji="0" lang="en-US" sz="2100" b="1"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tx1"/>
                </a:solidFill>
                <a:effectLst/>
                <a:uLnTx/>
                <a:uFillTx/>
                <a:latin typeface="+mn-lt"/>
              </a:rPr>
              <a:t>Access to publications from EMRA at discounted</a:t>
            </a:r>
            <a:r>
              <a:rPr kumimoji="0" lang="en-US" sz="2400" b="1" i="1" u="none" strike="noStrike" kern="1200" cap="none" spc="0" normalizeH="0" noProof="0" dirty="0" smtClean="0">
                <a:ln>
                  <a:noFill/>
                </a:ln>
                <a:solidFill>
                  <a:schemeClr val="tx1"/>
                </a:solidFill>
                <a:effectLst/>
                <a:uLnTx/>
                <a:uFillTx/>
                <a:latin typeface="+mn-lt"/>
              </a:rPr>
              <a:t> or no cost.</a:t>
            </a:r>
            <a:r>
              <a:rPr kumimoji="0" lang="en-US" sz="2400" b="1" i="1" u="none" strike="noStrike" kern="1200" cap="none" spc="0" normalizeH="0" baseline="0" noProof="0" dirty="0" smtClean="0">
                <a:ln>
                  <a:noFill/>
                </a:ln>
                <a:solidFill>
                  <a:schemeClr val="tx1"/>
                </a:solidFill>
                <a:effectLst/>
                <a:uLnTx/>
                <a:uFillTx/>
                <a:latin typeface="+mn-lt"/>
              </a:rPr>
              <a:t> 	</a:t>
            </a:r>
          </a:p>
          <a:p>
            <a:pPr marR="0" lvl="0" algn="l" defTabSz="914400" rtl="0" eaLnBrk="1" fontAlgn="auto" latinLnBrk="0" hangingPunct="1">
              <a:lnSpc>
                <a:spcPct val="80000"/>
              </a:lnSpc>
              <a:spcBef>
                <a:spcPct val="20000"/>
              </a:spcBef>
              <a:spcAft>
                <a:spcPts val="0"/>
              </a:spcAft>
              <a:buClr>
                <a:srgbClr val="396F87"/>
              </a:buClr>
              <a:buSzPct val="100000"/>
              <a:tabLst/>
              <a:defRPr/>
            </a:pPr>
            <a:r>
              <a:rPr kumimoji="0" lang="en-US" sz="2400" b="1" i="1" u="none" strike="noStrike" kern="1200" cap="none" spc="0" normalizeH="0" baseline="0" noProof="0" dirty="0" smtClean="0">
                <a:ln>
                  <a:noFill/>
                </a:ln>
                <a:solidFill>
                  <a:schemeClr val="tx1"/>
                </a:solidFill>
                <a:effectLst/>
                <a:uLnTx/>
                <a:uFillTx/>
                <a:latin typeface="+mn-lt"/>
              </a:rPr>
              <a:t>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tx1"/>
                </a:solidFill>
                <a:effectLst/>
                <a:uLnTx/>
                <a:uFillTx/>
                <a:latin typeface="+mn-lt"/>
              </a:rPr>
              <a:t>Leadership opportunities on board</a:t>
            </a:r>
            <a:r>
              <a:rPr kumimoji="0" lang="en-US" sz="2400" b="1" i="1" u="none" strike="noStrike" kern="1200" cap="none" spc="0" normalizeH="0" noProof="0" dirty="0" smtClean="0">
                <a:ln>
                  <a:noFill/>
                </a:ln>
                <a:solidFill>
                  <a:schemeClr val="tx1"/>
                </a:solidFill>
                <a:effectLst/>
                <a:uLnTx/>
                <a:uFillTx/>
                <a:latin typeface="+mn-lt"/>
              </a:rPr>
              <a:t> of directors, committees and sections</a:t>
            </a:r>
          </a:p>
          <a:p>
            <a:pPr marR="0" lvl="0" algn="l" defTabSz="914400" rtl="0" eaLnBrk="1" fontAlgn="auto" latinLnBrk="0" hangingPunct="1">
              <a:lnSpc>
                <a:spcPct val="80000"/>
              </a:lnSpc>
              <a:spcBef>
                <a:spcPct val="20000"/>
              </a:spcBef>
              <a:spcAft>
                <a:spcPts val="0"/>
              </a:spcAft>
              <a:buClr>
                <a:srgbClr val="396F87"/>
              </a:buClr>
              <a:buSzPct val="100000"/>
              <a:tabLst/>
              <a:defRPr/>
            </a:pPr>
            <a:endParaRPr kumimoji="0" lang="en-US" sz="2400" b="1" i="1" u="none" strike="noStrike" kern="1200" cap="none" spc="0" normalizeH="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lang="en-US" sz="2400" b="1" i="1" baseline="0" dirty="0" smtClean="0">
                <a:latin typeface="+mn-lt"/>
              </a:rPr>
              <a:t>Access</a:t>
            </a:r>
            <a:r>
              <a:rPr lang="en-US" sz="2400" b="1" i="1" dirty="0" smtClean="0">
                <a:latin typeface="+mn-lt"/>
              </a:rPr>
              <a:t> to information on residencies and fellowships</a:t>
            </a:r>
          </a:p>
          <a:p>
            <a:pPr marR="0" lvl="0" algn="l" defTabSz="914400" rtl="0" eaLnBrk="1" fontAlgn="auto" latinLnBrk="0" hangingPunct="1">
              <a:lnSpc>
                <a:spcPct val="80000"/>
              </a:lnSpc>
              <a:spcBef>
                <a:spcPct val="20000"/>
              </a:spcBef>
              <a:spcAft>
                <a:spcPts val="0"/>
              </a:spcAft>
              <a:buClr>
                <a:srgbClr val="396F87"/>
              </a:buClr>
              <a:buSzPct val="100000"/>
              <a:tabLst/>
              <a:defRPr/>
            </a:pPr>
            <a:endParaRPr lang="en-US" sz="2400" b="1" i="1" dirty="0" smtClean="0">
              <a:latin typeface="+mn-lt"/>
            </a:endParaRP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lang="en-US" sz="2400" b="1" i="1" dirty="0" smtClean="0">
                <a:latin typeface="+mn-lt"/>
              </a:rPr>
              <a:t>Access to information on career opportunities, board prep, advocacy, </a:t>
            </a:r>
          </a:p>
        </p:txBody>
      </p:sp>
      <p:pic>
        <p:nvPicPr>
          <p:cNvPr id="7" name="Picture 6" descr="EMRA"/>
          <p:cNvPicPr>
            <a:picLocks noChangeAspect="1" noChangeArrowheads="1"/>
          </p:cNvPicPr>
          <p:nvPr/>
        </p:nvPicPr>
        <p:blipFill>
          <a:blip r:embed="rId3" cstate="print"/>
          <a:srcRect/>
          <a:stretch>
            <a:fillRect/>
          </a:stretch>
        </p:blipFill>
        <p:spPr bwMode="auto">
          <a:xfrm>
            <a:off x="7086600" y="990600"/>
            <a:ext cx="1524000" cy="962025"/>
          </a:xfrm>
          <a:prstGeom prst="rect">
            <a:avLst/>
          </a:prstGeom>
          <a:noFill/>
          <a:ln w="9525">
            <a:noFill/>
            <a:miter lim="800000"/>
            <a:headEnd/>
            <a:tailEnd/>
          </a:ln>
        </p:spPr>
      </p:pic>
    </p:spTree>
    <p:extLst>
      <p:ext uri="{BB962C8B-B14F-4D97-AF65-F5344CB8AC3E}">
        <p14:creationId xmlns:p14="http://schemas.microsoft.com/office/powerpoint/2010/main" val="3002186104"/>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Membership: EMRA </a:t>
            </a:r>
            <a:endParaRPr lang="en-US" dirty="0"/>
          </a:p>
        </p:txBody>
      </p:sp>
      <p:sp>
        <p:nvSpPr>
          <p:cNvPr id="4" name="Slide Number Placeholder 3"/>
          <p:cNvSpPr>
            <a:spLocks noGrp="1"/>
          </p:cNvSpPr>
          <p:nvPr>
            <p:ph type="sldNum" sz="quarter" idx="4294967295"/>
          </p:nvPr>
        </p:nvSpPr>
        <p:spPr>
          <a:xfrm>
            <a:off x="3733800" y="6248400"/>
            <a:ext cx="1679223" cy="365125"/>
          </a:xfrm>
          <a:prstGeom prst="rect">
            <a:avLst/>
          </a:prstGeom>
        </p:spPr>
        <p:txBody>
          <a:bodyPr/>
          <a:lstStyle/>
          <a:p>
            <a:fld id="{48245ED4-B845-4266-AC04-E6C695F1CAB5}" type="slidenum">
              <a:rPr lang="en-US" smtClean="0"/>
              <a:pPr/>
              <a:t>37</a:t>
            </a:fld>
            <a:endParaRPr lang="en-US" dirty="0"/>
          </a:p>
        </p:txBody>
      </p:sp>
      <p:sp>
        <p:nvSpPr>
          <p:cNvPr id="5" name="Content Placeholder 2"/>
          <p:cNvSpPr txBox="1">
            <a:spLocks/>
          </p:cNvSpPr>
          <p:nvPr/>
        </p:nvSpPr>
        <p:spPr>
          <a:xfrm>
            <a:off x="1066800" y="1722437"/>
            <a:ext cx="8077200" cy="4525963"/>
          </a:xfrm>
          <a:prstGeom prst="rect">
            <a:avLst/>
          </a:prstGeom>
        </p:spPr>
        <p:txBody>
          <a:bodyPr vert="horz" lIns="91440" tIns="45720" rIns="91440" bIns="45720" rtlCol="0">
            <a:normAutofit/>
          </a:bodyPr>
          <a:lstStyle/>
          <a:p>
            <a:pPr marR="0" lvl="0" algn="l" defTabSz="914400" rtl="0" eaLnBrk="1" fontAlgn="auto" latinLnBrk="0" hangingPunct="1">
              <a:lnSpc>
                <a:spcPct val="80000"/>
              </a:lnSpc>
              <a:spcBef>
                <a:spcPct val="20000"/>
              </a:spcBef>
              <a:spcAft>
                <a:spcPts val="0"/>
              </a:spcAft>
              <a:buClr>
                <a:srgbClr val="396F87"/>
              </a:buClr>
              <a:buSzPct val="100000"/>
              <a:tabLst/>
              <a:defRPr/>
            </a:pPr>
            <a:r>
              <a:rPr kumimoji="0" lang="en-US" sz="2100" b="1" i="1" u="none" strike="noStrike" kern="1200" cap="none" spc="0" normalizeH="0" baseline="0" noProof="0" dirty="0" smtClean="0">
                <a:ln>
                  <a:noFill/>
                </a:ln>
                <a:solidFill>
                  <a:schemeClr val="tx1"/>
                </a:solidFill>
                <a:effectLst/>
                <a:uLnTx/>
                <a:uFillTx/>
                <a:latin typeface="+mn-lt"/>
                <a:ea typeface="+mn-ea"/>
                <a:cs typeface="+mn-cs"/>
              </a:rPr>
              <a:t>  					</a:t>
            </a:r>
            <a:endParaRPr kumimoji="0" lang="en-US"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1" i="1" u="none" strike="noStrike" kern="1200" cap="none" spc="0" normalizeH="0" baseline="0" noProof="0" dirty="0" smtClean="0">
                <a:ln>
                  <a:noFill/>
                </a:ln>
                <a:solidFill>
                  <a:schemeClr val="tx1"/>
                </a:solidFill>
                <a:effectLst/>
                <a:uLnTx/>
                <a:uFillTx/>
                <a:latin typeface="+mn-lt"/>
              </a:rPr>
              <a:t>2015 Antibiotic Guide</a:t>
            </a:r>
            <a:r>
              <a:rPr kumimoji="0" lang="en-US" sz="2000" b="0" i="1" u="none" strike="noStrike" kern="1200" cap="none" spc="0" normalizeH="0" baseline="0" noProof="0" dirty="0" smtClean="0">
                <a:ln>
                  <a:noFill/>
                </a:ln>
                <a:solidFill>
                  <a:schemeClr val="tx1"/>
                </a:solidFill>
                <a:effectLst/>
                <a:uLnTx/>
                <a:uFillTx/>
                <a:latin typeface="+mn-lt"/>
              </a:rPr>
              <a:t>,</a:t>
            </a:r>
            <a:r>
              <a:rPr kumimoji="0" lang="en-US" sz="2000" b="1" i="1" u="none" strike="noStrike" kern="1200" cap="none" spc="0" normalizeH="0" baseline="0" noProof="0" dirty="0" smtClean="0">
                <a:ln>
                  <a:noFill/>
                </a:ln>
                <a:solidFill>
                  <a:schemeClr val="tx1"/>
                </a:solidFill>
                <a:effectLst/>
                <a:uLnTx/>
                <a:uFillTx/>
                <a:latin typeface="+mn-lt"/>
              </a:rPr>
              <a:t> </a:t>
            </a:r>
            <a:r>
              <a:rPr kumimoji="0" lang="en-US" sz="2000" b="0" i="1" u="none" strike="noStrike" kern="1200" cap="none" spc="0" normalizeH="0" baseline="0" noProof="0" dirty="0" smtClean="0">
                <a:ln>
                  <a:noFill/>
                </a:ln>
                <a:solidFill>
                  <a:schemeClr val="tx1"/>
                </a:solidFill>
                <a:effectLst/>
                <a:uLnTx/>
                <a:uFillTx/>
                <a:latin typeface="+mn-lt"/>
              </a:rPr>
              <a:t>16th Edition</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1" i="1" u="none" strike="noStrike" kern="1200" cap="none" spc="0" normalizeH="0" baseline="0" noProof="0" dirty="0" err="1" smtClean="0">
                <a:ln>
                  <a:noFill/>
                </a:ln>
                <a:solidFill>
                  <a:schemeClr val="tx1"/>
                </a:solidFill>
                <a:effectLst/>
                <a:uLnTx/>
                <a:uFillTx/>
                <a:latin typeface="+mn-lt"/>
              </a:rPr>
              <a:t>PressorDex</a:t>
            </a:r>
            <a:r>
              <a:rPr kumimoji="0" lang="en-US" sz="2000" b="0" i="1" u="none" strike="noStrike" kern="1200" cap="none" spc="0" normalizeH="0" baseline="0" noProof="0" dirty="0" smtClean="0">
                <a:ln>
                  <a:noFill/>
                </a:ln>
                <a:solidFill>
                  <a:schemeClr val="tx1"/>
                </a:solidFill>
                <a:effectLst/>
                <a:uLnTx/>
                <a:uFillTx/>
                <a:latin typeface="+mn-lt"/>
              </a:rPr>
              <a:t>, 2</a:t>
            </a:r>
            <a:r>
              <a:rPr kumimoji="0" lang="en-US" sz="2000" b="0" i="1" u="none" strike="noStrike" kern="1200" cap="none" spc="0" normalizeH="0" baseline="30000" noProof="0" dirty="0" smtClean="0">
                <a:ln>
                  <a:noFill/>
                </a:ln>
                <a:solidFill>
                  <a:schemeClr val="tx1"/>
                </a:solidFill>
                <a:effectLst/>
                <a:uLnTx/>
                <a:uFillTx/>
                <a:latin typeface="+mn-lt"/>
              </a:rPr>
              <a:t>nd</a:t>
            </a:r>
            <a:r>
              <a:rPr kumimoji="0" lang="en-US" sz="2000" b="0" i="1" u="none" strike="noStrike" kern="1200" cap="none" spc="0" normalizeH="0" baseline="0" noProof="0" dirty="0" smtClean="0">
                <a:ln>
                  <a:noFill/>
                </a:ln>
                <a:solidFill>
                  <a:schemeClr val="tx1"/>
                </a:solidFill>
                <a:effectLst/>
                <a:uLnTx/>
                <a:uFillTx/>
                <a:latin typeface="+mn-lt"/>
              </a:rPr>
              <a:t> Edition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1" i="1" u="none" strike="noStrike" kern="1200" cap="none" spc="0" normalizeH="0" baseline="0" noProof="0" dirty="0" smtClean="0">
                <a:ln>
                  <a:noFill/>
                </a:ln>
                <a:solidFill>
                  <a:schemeClr val="tx1"/>
                </a:solidFill>
                <a:effectLst/>
                <a:uLnTx/>
                <a:uFillTx/>
                <a:latin typeface="+mn-lt"/>
              </a:rPr>
              <a:t>Top </a:t>
            </a:r>
            <a:r>
              <a:rPr kumimoji="0" lang="en-US" sz="2000" b="1" i="1" u="none" strike="noStrike" kern="1200" cap="none" spc="0" normalizeH="0" baseline="0" noProof="0" dirty="0" err="1" smtClean="0">
                <a:ln>
                  <a:noFill/>
                </a:ln>
                <a:solidFill>
                  <a:schemeClr val="tx1"/>
                </a:solidFill>
                <a:effectLst/>
                <a:uLnTx/>
                <a:uFillTx/>
                <a:latin typeface="+mn-lt"/>
              </a:rPr>
              <a:t>Ped</a:t>
            </a:r>
            <a:r>
              <a:rPr kumimoji="0" lang="en-US" sz="2000" b="1" i="1" u="none" strike="noStrike" kern="1200" cap="none" spc="0" normalizeH="0" baseline="0" noProof="0" dirty="0" smtClean="0">
                <a:ln>
                  <a:noFill/>
                </a:ln>
                <a:solidFill>
                  <a:schemeClr val="tx1"/>
                </a:solidFill>
                <a:effectLst/>
                <a:uLnTx/>
                <a:uFillTx/>
                <a:latin typeface="+mn-lt"/>
              </a:rPr>
              <a:t> Clinical Problems</a:t>
            </a:r>
            <a:r>
              <a:rPr kumimoji="0" lang="en-US" sz="2000" b="0" i="1" u="none" strike="noStrike" kern="1200" cap="none" spc="0" normalizeH="0" baseline="0" noProof="0" dirty="0" smtClean="0">
                <a:ln>
                  <a:noFill/>
                </a:ln>
                <a:solidFill>
                  <a:schemeClr val="tx1"/>
                </a:solidFill>
                <a:effectLst/>
                <a:uLnTx/>
                <a:uFillTx/>
                <a:latin typeface="+mn-lt"/>
              </a:rPr>
              <a:t>,</a:t>
            </a:r>
            <a:r>
              <a:rPr kumimoji="0" lang="en-US" sz="2000" b="1" i="1" u="none" strike="noStrike" kern="1200" cap="none" spc="0" normalizeH="0" baseline="0" noProof="0" dirty="0" smtClean="0">
                <a:ln>
                  <a:noFill/>
                </a:ln>
                <a:solidFill>
                  <a:schemeClr val="tx1"/>
                </a:solidFill>
                <a:effectLst/>
                <a:uLnTx/>
                <a:uFillTx/>
                <a:latin typeface="+mn-lt"/>
              </a:rPr>
              <a:t> </a:t>
            </a:r>
            <a:r>
              <a:rPr lang="en-US" sz="2000" i="1" dirty="0" smtClean="0">
                <a:latin typeface="+mn-lt"/>
              </a:rPr>
              <a:t>2</a:t>
            </a:r>
            <a:r>
              <a:rPr lang="en-US" sz="2000" i="1" baseline="30000" dirty="0" smtClean="0">
                <a:latin typeface="+mn-lt"/>
              </a:rPr>
              <a:t>nd</a:t>
            </a:r>
            <a:r>
              <a:rPr kumimoji="0" lang="en-US" sz="2000" b="0" i="1" u="none" strike="noStrike" kern="1200" cap="none" spc="0" normalizeH="0" baseline="0" noProof="0" dirty="0" smtClean="0">
                <a:ln>
                  <a:noFill/>
                </a:ln>
                <a:solidFill>
                  <a:schemeClr val="tx1"/>
                </a:solidFill>
                <a:effectLst/>
                <a:uLnTx/>
                <a:uFillTx/>
                <a:latin typeface="+mn-lt"/>
              </a:rPr>
              <a:t> Edition</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1" i="1" u="none" strike="noStrike" kern="1200" cap="none" spc="0" normalizeH="0" baseline="0" noProof="0" dirty="0" smtClean="0">
                <a:ln>
                  <a:noFill/>
                </a:ln>
                <a:solidFill>
                  <a:schemeClr val="tx1"/>
                </a:solidFill>
                <a:effectLst/>
                <a:uLnTx/>
                <a:uFillTx/>
                <a:latin typeface="+mn-lt"/>
              </a:rPr>
              <a:t>Top Clinical Problems,</a:t>
            </a:r>
            <a:r>
              <a:rPr kumimoji="0" lang="en-US" sz="2000" b="1" i="1" u="none" strike="noStrike" kern="1200" cap="none" spc="0" normalizeH="0" noProof="0" dirty="0" smtClean="0">
                <a:ln>
                  <a:noFill/>
                </a:ln>
                <a:solidFill>
                  <a:schemeClr val="tx1"/>
                </a:solidFill>
                <a:effectLst/>
                <a:uLnTx/>
                <a:uFillTx/>
                <a:latin typeface="+mn-lt"/>
              </a:rPr>
              <a:t> 1</a:t>
            </a:r>
            <a:r>
              <a:rPr kumimoji="0" lang="en-US" sz="2000" b="1" i="1" u="none" strike="noStrike" kern="1200" cap="none" spc="0" normalizeH="0" baseline="30000" noProof="0" dirty="0" smtClean="0">
                <a:ln>
                  <a:noFill/>
                </a:ln>
                <a:solidFill>
                  <a:schemeClr val="tx1"/>
                </a:solidFill>
                <a:effectLst/>
                <a:uLnTx/>
                <a:uFillTx/>
                <a:latin typeface="+mn-lt"/>
              </a:rPr>
              <a:t>st</a:t>
            </a:r>
            <a:r>
              <a:rPr kumimoji="0" lang="en-US" sz="2000" b="1" i="1" u="none" strike="noStrike" kern="1200" cap="none" spc="0" normalizeH="0" noProof="0" dirty="0" smtClean="0">
                <a:ln>
                  <a:noFill/>
                </a:ln>
                <a:solidFill>
                  <a:schemeClr val="tx1"/>
                </a:solidFill>
                <a:effectLst/>
                <a:uLnTx/>
                <a:uFillTx/>
                <a:latin typeface="+mn-lt"/>
              </a:rPr>
              <a:t> edition</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i="1" u="none" strike="noStrike" kern="1200" cap="none" spc="0" normalizeH="0" baseline="0" noProof="0" dirty="0" smtClean="0">
                <a:ln>
                  <a:noFill/>
                </a:ln>
                <a:solidFill>
                  <a:schemeClr val="tx1"/>
                </a:solidFill>
                <a:effectLst/>
                <a:uLnTx/>
                <a:uFillTx/>
                <a:latin typeface="+mn-lt"/>
              </a:rPr>
              <a:t>Pediatric </a:t>
            </a:r>
            <a:r>
              <a:rPr kumimoji="0" lang="en-US" sz="2000" i="1" u="none" strike="noStrike" kern="1200" cap="none" spc="0" normalizeH="0" baseline="0" noProof="0" dirty="0" err="1" smtClean="0">
                <a:ln>
                  <a:noFill/>
                </a:ln>
                <a:solidFill>
                  <a:schemeClr val="tx1"/>
                </a:solidFill>
                <a:effectLst/>
                <a:uLnTx/>
                <a:uFillTx/>
                <a:latin typeface="+mn-lt"/>
              </a:rPr>
              <a:t>Qwic</a:t>
            </a:r>
            <a:r>
              <a:rPr kumimoji="0" lang="en-US" sz="2000" i="1" u="none" strike="noStrike" kern="1200" cap="none" spc="0" normalizeH="0" baseline="0" noProof="0" dirty="0" smtClean="0">
                <a:ln>
                  <a:noFill/>
                </a:ln>
                <a:solidFill>
                  <a:schemeClr val="tx1"/>
                </a:solidFill>
                <a:effectLst/>
                <a:uLnTx/>
                <a:uFillTx/>
                <a:latin typeface="+mn-lt"/>
              </a:rPr>
              <a:t> Card</a:t>
            </a:r>
            <a:r>
              <a:rPr kumimoji="0" lang="en-US" sz="2000" b="0" i="1" u="none" strike="noStrike" kern="1200" cap="none" spc="0" normalizeH="0" baseline="0" noProof="0" dirty="0" smtClean="0">
                <a:ln>
                  <a:noFill/>
                </a:ln>
                <a:solidFill>
                  <a:schemeClr val="tx1"/>
                </a:solidFill>
                <a:effectLst/>
                <a:uLnTx/>
                <a:uFillTx/>
                <a:latin typeface="+mn-lt"/>
              </a:rPr>
              <a:t>,</a:t>
            </a:r>
            <a:r>
              <a:rPr kumimoji="0" lang="en-US" sz="2000" b="1" i="1" u="none" strike="noStrike" kern="1200" cap="none" spc="0" normalizeH="0" baseline="0" noProof="0" dirty="0" smtClean="0">
                <a:ln>
                  <a:noFill/>
                </a:ln>
                <a:solidFill>
                  <a:schemeClr val="tx1"/>
                </a:solidFill>
                <a:effectLst/>
                <a:uLnTx/>
                <a:uFillTx/>
                <a:latin typeface="+mn-lt"/>
              </a:rPr>
              <a:t> </a:t>
            </a:r>
            <a:r>
              <a:rPr kumimoji="0" lang="en-US" sz="2000" b="0" i="1" u="none" strike="noStrike" kern="1200" cap="none" spc="0" normalizeH="0" baseline="0" noProof="0" dirty="0" smtClean="0">
                <a:ln>
                  <a:noFill/>
                </a:ln>
                <a:solidFill>
                  <a:schemeClr val="tx1"/>
                </a:solidFill>
                <a:effectLst/>
                <a:uLnTx/>
                <a:uFillTx/>
                <a:latin typeface="+mn-lt"/>
              </a:rPr>
              <a:t>1st Edition		</a:t>
            </a:r>
            <a:r>
              <a:rPr kumimoji="0" lang="en-US" sz="2000" b="0" i="1" u="none" strike="noStrike" kern="1200" cap="none" spc="0" normalizeH="0" noProof="0" dirty="0" smtClean="0">
                <a:ln>
                  <a:noFill/>
                </a:ln>
                <a:solidFill>
                  <a:schemeClr val="tx1"/>
                </a:solidFill>
                <a:effectLst/>
                <a:uLnTx/>
                <a:uFillTx/>
                <a:latin typeface="+mn-lt"/>
              </a:rPr>
              <a:t>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rPr>
              <a:t>Sepsis Card</a:t>
            </a:r>
            <a:r>
              <a:rPr lang="en-US" sz="2000" dirty="0" smtClean="0">
                <a:latin typeface="+mn-lt"/>
              </a:rPr>
              <a:t>/Airway Card</a:t>
            </a:r>
            <a:endParaRPr kumimoji="0" lang="en-US" sz="20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1" u="none" strike="noStrike" kern="1200" cap="none" spc="0" normalizeH="0" baseline="0" noProof="0" dirty="0" smtClean="0">
                <a:ln>
                  <a:noFill/>
                </a:ln>
                <a:solidFill>
                  <a:schemeClr val="tx1"/>
                </a:solidFill>
                <a:effectLst/>
                <a:uLnTx/>
                <a:uFillTx/>
                <a:latin typeface="+mn-lt"/>
              </a:rPr>
              <a:t>Career Planning Guide for EM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1" u="none" strike="noStrike" kern="1200" cap="none" spc="0" normalizeH="0" baseline="0" noProof="0" dirty="0" smtClean="0">
                <a:ln>
                  <a:noFill/>
                </a:ln>
                <a:solidFill>
                  <a:schemeClr val="tx1"/>
                </a:solidFill>
                <a:effectLst/>
                <a:uLnTx/>
                <a:uFillTx/>
                <a:latin typeface="+mn-lt"/>
              </a:rPr>
              <a:t>EM Resident</a:t>
            </a:r>
            <a:r>
              <a:rPr kumimoji="0" lang="en-US" sz="2000" b="0" i="0" u="none" strike="noStrike" kern="1200" cap="none" spc="0" normalizeH="0" baseline="0" noProof="0" dirty="0" smtClean="0">
                <a:ln>
                  <a:noFill/>
                </a:ln>
                <a:solidFill>
                  <a:schemeClr val="tx1"/>
                </a:solidFill>
                <a:effectLst/>
                <a:uLnTx/>
                <a:uFillTx/>
                <a:latin typeface="+mn-lt"/>
              </a:rPr>
              <a:t> Magazine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rPr>
              <a:t>EM:RAP</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rPr>
              <a:t>EB Medicine (EMP, PEDS)			</a:t>
            </a:r>
          </a:p>
          <a:p>
            <a:pPr marL="342900" marR="0" lvl="0" indent="-342900" algn="l" defTabSz="914400" rtl="0" eaLnBrk="1" fontAlgn="auto" latinLnBrk="0" hangingPunct="1">
              <a:lnSpc>
                <a:spcPct val="80000"/>
              </a:lnSpc>
              <a:spcBef>
                <a:spcPct val="20000"/>
              </a:spcBef>
              <a:spcAft>
                <a:spcPts val="0"/>
              </a:spcAft>
              <a:buClr>
                <a:srgbClr val="396F87"/>
              </a:buClr>
              <a:buSzPct val="100000"/>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rPr>
              <a:t>Critical Decisions in Emergency Medicine        </a:t>
            </a:r>
          </a:p>
          <a:p>
            <a:pPr marR="0" lvl="0" algn="l" defTabSz="914400" rtl="0" eaLnBrk="1" fontAlgn="auto" latinLnBrk="0" hangingPunct="1">
              <a:lnSpc>
                <a:spcPct val="80000"/>
              </a:lnSpc>
              <a:spcBef>
                <a:spcPct val="20000"/>
              </a:spcBef>
              <a:spcAft>
                <a:spcPts val="0"/>
              </a:spcAft>
              <a:buClr>
                <a:srgbClr val="396F87"/>
              </a:buClr>
              <a:buSzPct val="100000"/>
              <a:tabLst/>
              <a:defRPr/>
            </a:pPr>
            <a:r>
              <a:rPr kumimoji="0" lang="en-US" sz="2400" b="1" i="0" u="none" strike="noStrike" kern="1200" cap="none" spc="0" normalizeH="0" baseline="0" noProof="0" dirty="0" smtClean="0">
                <a:ln>
                  <a:noFill/>
                </a:ln>
                <a:solidFill>
                  <a:schemeClr val="tx1"/>
                </a:solidFill>
                <a:effectLst/>
                <a:uLnTx/>
                <a:uFillTx/>
                <a:latin typeface="+mn-lt"/>
              </a:rPr>
              <a:t>By far just</a:t>
            </a:r>
            <a:r>
              <a:rPr kumimoji="0" lang="en-US" sz="2400" b="1" i="0" u="none" strike="noStrike" kern="1200" cap="none" spc="0" normalizeH="0" noProof="0" dirty="0" smtClean="0">
                <a:ln>
                  <a:noFill/>
                </a:ln>
                <a:solidFill>
                  <a:schemeClr val="tx1"/>
                </a:solidFill>
                <a:effectLst/>
                <a:uLnTx/>
                <a:uFillTx/>
                <a:latin typeface="+mn-lt"/>
              </a:rPr>
              <a:t> the beginning!!!    </a:t>
            </a:r>
            <a:r>
              <a:rPr kumimoji="0" lang="en-US" sz="2000" b="0" i="0" u="none" strike="noStrike" kern="1200" cap="none" spc="0" normalizeH="0" noProof="0" dirty="0" smtClean="0">
                <a:ln>
                  <a:noFill/>
                </a:ln>
                <a:solidFill>
                  <a:schemeClr val="tx1"/>
                </a:solidFill>
                <a:effectLst/>
                <a:uLnTx/>
                <a:uFillTx/>
                <a:latin typeface="+mn-lt"/>
              </a:rPr>
              <a:t>Total:   1455.00         Free!</a:t>
            </a:r>
            <a:endParaRPr kumimoji="0" lang="en-US" sz="2000" b="0" i="0" u="none" strike="noStrike" kern="1200" cap="none" spc="0" normalizeH="0" baseline="0" noProof="0" dirty="0" smtClean="0">
              <a:ln>
                <a:noFill/>
              </a:ln>
              <a:solidFill>
                <a:schemeClr val="tx1"/>
              </a:solidFill>
              <a:effectLst/>
              <a:uLnTx/>
              <a:uFillTx/>
              <a:latin typeface="+mn-lt"/>
            </a:endParaRPr>
          </a:p>
        </p:txBody>
      </p:sp>
      <p:pic>
        <p:nvPicPr>
          <p:cNvPr id="7" name="Picture 6" descr="EMRA"/>
          <p:cNvPicPr>
            <a:picLocks noChangeAspect="1" noChangeArrowheads="1"/>
          </p:cNvPicPr>
          <p:nvPr/>
        </p:nvPicPr>
        <p:blipFill>
          <a:blip r:embed="rId3" cstate="print"/>
          <a:srcRect/>
          <a:stretch>
            <a:fillRect/>
          </a:stretch>
        </p:blipFill>
        <p:spPr bwMode="auto">
          <a:xfrm>
            <a:off x="6477000" y="762000"/>
            <a:ext cx="1524000" cy="962025"/>
          </a:xfrm>
          <a:prstGeom prst="rect">
            <a:avLst/>
          </a:prstGeom>
          <a:noFill/>
          <a:ln w="9525">
            <a:noFill/>
            <a:miter lim="800000"/>
            <a:headEnd/>
            <a:tailEnd/>
          </a:ln>
        </p:spPr>
      </p:pic>
      <p:pic>
        <p:nvPicPr>
          <p:cNvPr id="8" name="Picture 4" descr="small image-em resident"/>
          <p:cNvPicPr>
            <a:picLocks noGrp="1" noChangeAspect="1" noChangeArrowheads="1"/>
          </p:cNvPicPr>
          <p:nvPr>
            <p:ph sz="half" idx="1"/>
          </p:nvPr>
        </p:nvPicPr>
        <p:blipFill>
          <a:blip r:embed="rId4" cstate="print"/>
          <a:srcRect/>
          <a:stretch>
            <a:fillRect/>
          </a:stretch>
        </p:blipFill>
        <p:spPr>
          <a:xfrm>
            <a:off x="0" y="609600"/>
            <a:ext cx="1330767" cy="1600200"/>
          </a:xfrm>
          <a:noFill/>
        </p:spPr>
      </p:pic>
      <p:sp>
        <p:nvSpPr>
          <p:cNvPr id="3" name="TextBox 2"/>
          <p:cNvSpPr txBox="1"/>
          <p:nvPr/>
        </p:nvSpPr>
        <p:spPr>
          <a:xfrm>
            <a:off x="6515744" y="1676400"/>
            <a:ext cx="2614425" cy="4041106"/>
          </a:xfrm>
          <a:prstGeom prst="rect">
            <a:avLst/>
          </a:prstGeom>
          <a:noFill/>
        </p:spPr>
        <p:txBody>
          <a:bodyPr wrap="square" rtlCol="0">
            <a:spAutoFit/>
          </a:bodyPr>
          <a:lstStyle/>
          <a:p>
            <a:r>
              <a:rPr lang="en-US" b="1" i="1" dirty="0"/>
              <a:t>Nonmember  </a:t>
            </a:r>
            <a:r>
              <a:rPr lang="en-US" b="1" i="1" dirty="0" smtClean="0"/>
              <a:t>Member</a:t>
            </a:r>
          </a:p>
          <a:p>
            <a:pPr lvl="0" fontAlgn="auto">
              <a:lnSpc>
                <a:spcPct val="80000"/>
              </a:lnSpc>
              <a:spcBef>
                <a:spcPct val="20000"/>
              </a:spcBef>
              <a:spcAft>
                <a:spcPts val="0"/>
              </a:spcAft>
              <a:buClr>
                <a:srgbClr val="396F87"/>
              </a:buClr>
              <a:buSzPct val="100000"/>
              <a:defRPr/>
            </a:pPr>
            <a:r>
              <a:rPr lang="en-US" sz="2200" i="1" dirty="0">
                <a:latin typeface="+mn-lt"/>
              </a:rPr>
              <a:t>27.00       </a:t>
            </a:r>
            <a:r>
              <a:rPr lang="en-US" sz="2200" i="1" dirty="0" smtClean="0">
                <a:latin typeface="+mn-lt"/>
              </a:rPr>
              <a:t>   Free</a:t>
            </a:r>
          </a:p>
          <a:p>
            <a:pPr lvl="0" fontAlgn="auto">
              <a:lnSpc>
                <a:spcPct val="80000"/>
              </a:lnSpc>
              <a:spcBef>
                <a:spcPct val="20000"/>
              </a:spcBef>
              <a:spcAft>
                <a:spcPts val="0"/>
              </a:spcAft>
              <a:buClr>
                <a:srgbClr val="396F87"/>
              </a:buClr>
              <a:buSzPct val="100000"/>
              <a:defRPr/>
            </a:pPr>
            <a:r>
              <a:rPr lang="en-US" sz="2200" i="1" dirty="0" smtClean="0">
                <a:latin typeface="+mn-lt"/>
              </a:rPr>
              <a:t>27.00          Free</a:t>
            </a:r>
          </a:p>
          <a:p>
            <a:pPr lvl="0" fontAlgn="auto">
              <a:lnSpc>
                <a:spcPct val="80000"/>
              </a:lnSpc>
              <a:spcBef>
                <a:spcPct val="20000"/>
              </a:spcBef>
              <a:spcAft>
                <a:spcPts val="0"/>
              </a:spcAft>
              <a:buClr>
                <a:srgbClr val="396F87"/>
              </a:buClr>
              <a:buSzPct val="100000"/>
              <a:defRPr/>
            </a:pPr>
            <a:r>
              <a:rPr lang="en-US" sz="2200" i="1" dirty="0" smtClean="0">
                <a:latin typeface="+mn-lt"/>
              </a:rPr>
              <a:t>27.00          Free</a:t>
            </a:r>
          </a:p>
          <a:p>
            <a:pPr lvl="0" fontAlgn="auto">
              <a:lnSpc>
                <a:spcPct val="80000"/>
              </a:lnSpc>
              <a:spcBef>
                <a:spcPct val="20000"/>
              </a:spcBef>
              <a:spcAft>
                <a:spcPts val="0"/>
              </a:spcAft>
              <a:buClr>
                <a:srgbClr val="396F87"/>
              </a:buClr>
              <a:buSzPct val="100000"/>
              <a:defRPr/>
            </a:pPr>
            <a:r>
              <a:rPr lang="en-US" sz="2200" i="1" dirty="0" smtClean="0">
                <a:latin typeface="+mn-lt"/>
              </a:rPr>
              <a:t>12.00          Free</a:t>
            </a:r>
          </a:p>
          <a:p>
            <a:pPr lvl="0" fontAlgn="auto">
              <a:lnSpc>
                <a:spcPct val="80000"/>
              </a:lnSpc>
              <a:spcBef>
                <a:spcPct val="20000"/>
              </a:spcBef>
              <a:spcAft>
                <a:spcPts val="0"/>
              </a:spcAft>
              <a:buClr>
                <a:srgbClr val="396F87"/>
              </a:buClr>
              <a:buSzPct val="100000"/>
              <a:defRPr/>
            </a:pPr>
            <a:r>
              <a:rPr lang="en-US" sz="2200" i="1" dirty="0" smtClean="0">
                <a:latin typeface="+mn-lt"/>
              </a:rPr>
              <a:t>12.00(</a:t>
            </a:r>
            <a:r>
              <a:rPr lang="en-US" sz="2200" i="1" dirty="0" err="1" smtClean="0">
                <a:latin typeface="+mn-lt"/>
              </a:rPr>
              <a:t>ea</a:t>
            </a:r>
            <a:r>
              <a:rPr lang="en-US" sz="2200" i="1" dirty="0" smtClean="0">
                <a:latin typeface="+mn-lt"/>
              </a:rPr>
              <a:t>)    Free</a:t>
            </a:r>
          </a:p>
          <a:p>
            <a:pPr lvl="0" fontAlgn="auto">
              <a:lnSpc>
                <a:spcPct val="80000"/>
              </a:lnSpc>
              <a:spcBef>
                <a:spcPct val="20000"/>
              </a:spcBef>
              <a:spcAft>
                <a:spcPts val="0"/>
              </a:spcAft>
              <a:buClr>
                <a:srgbClr val="396F87"/>
              </a:buClr>
              <a:buSzPct val="100000"/>
              <a:defRPr/>
            </a:pPr>
            <a:r>
              <a:rPr lang="en-US" sz="2200" i="1" dirty="0" smtClean="0">
                <a:latin typeface="+mn-lt"/>
              </a:rPr>
              <a:t>27.00          Free</a:t>
            </a:r>
          </a:p>
          <a:p>
            <a:pPr lvl="0" fontAlgn="auto">
              <a:lnSpc>
                <a:spcPct val="80000"/>
              </a:lnSpc>
              <a:spcBef>
                <a:spcPct val="20000"/>
              </a:spcBef>
              <a:spcAft>
                <a:spcPts val="0"/>
              </a:spcAft>
              <a:buClr>
                <a:srgbClr val="396F87"/>
              </a:buClr>
              <a:buSzPct val="100000"/>
              <a:defRPr/>
            </a:pPr>
            <a:r>
              <a:rPr lang="en-US" sz="2200" i="1" dirty="0" smtClean="0">
                <a:latin typeface="+mn-lt"/>
              </a:rPr>
              <a:t>N/A             Free</a:t>
            </a:r>
          </a:p>
          <a:p>
            <a:pPr lvl="0" fontAlgn="auto">
              <a:lnSpc>
                <a:spcPct val="80000"/>
              </a:lnSpc>
              <a:spcBef>
                <a:spcPct val="20000"/>
              </a:spcBef>
              <a:spcAft>
                <a:spcPts val="0"/>
              </a:spcAft>
              <a:buClr>
                <a:srgbClr val="396F87"/>
              </a:buClr>
              <a:buSzPct val="100000"/>
              <a:defRPr/>
            </a:pPr>
            <a:r>
              <a:rPr lang="en-US" sz="2200" i="1" dirty="0" smtClean="0">
                <a:latin typeface="+mn-lt"/>
              </a:rPr>
              <a:t>55.00          Free</a:t>
            </a:r>
          </a:p>
          <a:p>
            <a:pPr lvl="0" fontAlgn="auto">
              <a:lnSpc>
                <a:spcPct val="80000"/>
              </a:lnSpc>
              <a:spcBef>
                <a:spcPct val="20000"/>
              </a:spcBef>
              <a:spcAft>
                <a:spcPts val="0"/>
              </a:spcAft>
              <a:buClr>
                <a:srgbClr val="396F87"/>
              </a:buClr>
              <a:buSzPct val="100000"/>
              <a:defRPr/>
            </a:pPr>
            <a:r>
              <a:rPr lang="en-US" sz="2200" i="1" dirty="0" smtClean="0">
                <a:latin typeface="+mn-lt"/>
              </a:rPr>
              <a:t>628.00        Free</a:t>
            </a:r>
          </a:p>
          <a:p>
            <a:pPr lvl="0" fontAlgn="auto">
              <a:lnSpc>
                <a:spcPct val="80000"/>
              </a:lnSpc>
              <a:spcBef>
                <a:spcPct val="20000"/>
              </a:spcBef>
              <a:spcAft>
                <a:spcPts val="0"/>
              </a:spcAft>
              <a:buClr>
                <a:srgbClr val="396F87"/>
              </a:buClr>
              <a:buSzPct val="100000"/>
              <a:defRPr/>
            </a:pPr>
            <a:r>
              <a:rPr lang="en-US" sz="2200" i="1" dirty="0" smtClean="0">
                <a:latin typeface="+mn-lt"/>
              </a:rPr>
              <a:t>N/A            Free</a:t>
            </a:r>
          </a:p>
          <a:p>
            <a:pPr marL="342900" lvl="0" indent="-342900" fontAlgn="auto">
              <a:lnSpc>
                <a:spcPct val="80000"/>
              </a:lnSpc>
              <a:spcBef>
                <a:spcPct val="20000"/>
              </a:spcBef>
              <a:spcAft>
                <a:spcPts val="0"/>
              </a:spcAft>
              <a:buClr>
                <a:srgbClr val="396F87"/>
              </a:buClr>
              <a:buSzPct val="100000"/>
              <a:buFont typeface="Wingdings" pitchFamily="2" charset="2"/>
              <a:buChar char="§"/>
              <a:defRPr/>
            </a:pPr>
            <a:endParaRPr lang="en-US" i="1" dirty="0"/>
          </a:p>
        </p:txBody>
      </p:sp>
    </p:spTree>
    <p:extLst>
      <p:ext uri="{BB962C8B-B14F-4D97-AF65-F5344CB8AC3E}">
        <p14:creationId xmlns:p14="http://schemas.microsoft.com/office/powerpoint/2010/main" val="78062834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Join</a:t>
            </a:r>
            <a:endParaRPr lang="en-US" dirty="0"/>
          </a:p>
        </p:txBody>
      </p:sp>
      <p:sp>
        <p:nvSpPr>
          <p:cNvPr id="3" name="Content Placeholder 2"/>
          <p:cNvSpPr>
            <a:spLocks noGrp="1"/>
          </p:cNvSpPr>
          <p:nvPr>
            <p:ph idx="1"/>
          </p:nvPr>
        </p:nvSpPr>
        <p:spPr/>
        <p:txBody>
          <a:bodyPr/>
          <a:lstStyle/>
          <a:p>
            <a:pPr marL="0" indent="0">
              <a:buNone/>
            </a:pPr>
            <a:r>
              <a:rPr lang="en-US" dirty="0" smtClean="0"/>
              <a:t>Information on how to join and much more is available at:</a:t>
            </a:r>
          </a:p>
          <a:p>
            <a:r>
              <a:rPr lang="en-US" dirty="0" smtClean="0">
                <a:hlinkClick r:id="rId2"/>
              </a:rPr>
              <a:t>http://www.acep.org</a:t>
            </a:r>
            <a:endParaRPr lang="en-US" dirty="0" smtClean="0"/>
          </a:p>
          <a:p>
            <a:r>
              <a:rPr lang="en-US" dirty="0" smtClean="0">
                <a:hlinkClick r:id="rId3"/>
              </a:rPr>
              <a:t>http://www.gsacep.org</a:t>
            </a:r>
            <a:endParaRPr lang="en-US" dirty="0" smtClean="0"/>
          </a:p>
          <a:p>
            <a:pPr>
              <a:buNone/>
            </a:pPr>
            <a:endParaRPr lang="en-US" dirty="0"/>
          </a:p>
          <a:p>
            <a:pPr>
              <a:buNone/>
            </a:pPr>
            <a:r>
              <a:rPr lang="en-US" dirty="0" smtClean="0"/>
              <a:t>Become involved—there’s something of value for every Emergency Physician!</a:t>
            </a:r>
          </a:p>
          <a:p>
            <a:endParaRPr lang="en-US" dirty="0" smtClean="0"/>
          </a:p>
        </p:txBody>
      </p:sp>
      <p:sp>
        <p:nvSpPr>
          <p:cNvPr id="4" name="Slide Number Placeholder 3"/>
          <p:cNvSpPr>
            <a:spLocks noGrp="1"/>
          </p:cNvSpPr>
          <p:nvPr>
            <p:ph type="sldNum" sz="quarter" idx="11"/>
          </p:nvPr>
        </p:nvSpPr>
        <p:spPr/>
        <p:txBody>
          <a:bodyPr/>
          <a:lstStyle/>
          <a:p>
            <a:fld id="{C40E8E2A-82FF-4E46-B0C6-419DD456927D}" type="slidenum">
              <a:rPr lang="en-US" smtClean="0"/>
              <a:pPr/>
              <a:t>38</a:t>
            </a:fld>
            <a:endParaRPr lang="en-US"/>
          </a:p>
        </p:txBody>
      </p:sp>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08D2708B-9619-46AE-A2A2-722C376AACDB}" type="slidenum">
              <a:rPr lang="en-US"/>
              <a:pPr/>
              <a:t>39</a:t>
            </a:fld>
            <a:endParaRPr lang="en-US"/>
          </a:p>
        </p:txBody>
      </p:sp>
      <p:sp>
        <p:nvSpPr>
          <p:cNvPr id="12290" name="Rectangle 2"/>
          <p:cNvSpPr>
            <a:spLocks noGrp="1" noChangeArrowheads="1"/>
          </p:cNvSpPr>
          <p:nvPr>
            <p:ph type="title"/>
          </p:nvPr>
        </p:nvSpPr>
        <p:spPr/>
        <p:txBody>
          <a:bodyPr/>
          <a:lstStyle/>
          <a:p>
            <a:r>
              <a:rPr lang="en-US" dirty="0" smtClean="0"/>
              <a:t>Questions?</a:t>
            </a:r>
            <a:endParaRPr lang="en-US" dirty="0"/>
          </a:p>
        </p:txBody>
      </p:sp>
      <p:pic>
        <p:nvPicPr>
          <p:cNvPr id="12297" name="Picture 9" descr="MCBS01890_0000[1]"/>
          <p:cNvPicPr>
            <a:picLocks noChangeAspect="1" noChangeArrowheads="1"/>
          </p:cNvPicPr>
          <p:nvPr/>
        </p:nvPicPr>
        <p:blipFill>
          <a:blip r:embed="rId2" cstate="print"/>
          <a:srcRect/>
          <a:stretch>
            <a:fillRect/>
          </a:stretch>
        </p:blipFill>
        <p:spPr bwMode="auto">
          <a:xfrm>
            <a:off x="3429000" y="1905000"/>
            <a:ext cx="2778125" cy="3505200"/>
          </a:xfrm>
          <a:prstGeom prst="rect">
            <a:avLst/>
          </a:prstGeom>
          <a:noFill/>
        </p:spPr>
      </p:pic>
      <p:pic>
        <p:nvPicPr>
          <p:cNvPr id="12306" name="Picture 18"/>
          <p:cNvPicPr>
            <a:picLocks noChangeAspect="1" noChangeArrowheads="1"/>
          </p:cNvPicPr>
          <p:nvPr/>
        </p:nvPicPr>
        <p:blipFill>
          <a:blip r:embed="rId3" cstate="print"/>
          <a:srcRect/>
          <a:stretch>
            <a:fillRect/>
          </a:stretch>
        </p:blipFill>
        <p:spPr bwMode="auto">
          <a:xfrm>
            <a:off x="7010400" y="6156961"/>
            <a:ext cx="2133600" cy="701040"/>
          </a:xfrm>
          <a:prstGeom prst="rect">
            <a:avLst/>
          </a:prstGeom>
          <a:noFill/>
          <a:ln w="9525">
            <a:noFill/>
            <a:miter lim="800000"/>
            <a:headEnd/>
            <a:tailEnd/>
          </a:ln>
        </p:spPr>
      </p:pic>
      <p:pic>
        <p:nvPicPr>
          <p:cNvPr id="2" name="Picture 1" descr="h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219200"/>
            <a:ext cx="6742176" cy="4718304"/>
          </a:xfrm>
          <a:prstGeom prst="rect">
            <a:avLst/>
          </a:prstGeom>
        </p:spPr>
      </p:pic>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Join?</a:t>
            </a:r>
            <a:endParaRPr lang="en-US" dirty="0"/>
          </a:p>
        </p:txBody>
      </p:sp>
      <p:sp>
        <p:nvSpPr>
          <p:cNvPr id="3" name="Content Placeholder 2"/>
          <p:cNvSpPr>
            <a:spLocks noGrp="1"/>
          </p:cNvSpPr>
          <p:nvPr>
            <p:ph idx="1"/>
          </p:nvPr>
        </p:nvSpPr>
        <p:spPr/>
        <p:txBody>
          <a:bodyPr/>
          <a:lstStyle/>
          <a:p>
            <a:r>
              <a:rPr lang="en-US" sz="3200" dirty="0" smtClean="0"/>
              <a:t>Chapter “home” no matter when/where you PCS</a:t>
            </a:r>
          </a:p>
          <a:p>
            <a:r>
              <a:rPr lang="en-US" sz="3200" dirty="0"/>
              <a:t>Leadership </a:t>
            </a:r>
            <a:r>
              <a:rPr lang="en-US" sz="3200" dirty="0" smtClean="0"/>
              <a:t>Opportunities </a:t>
            </a:r>
          </a:p>
          <a:p>
            <a:r>
              <a:rPr lang="en-US" sz="3200" dirty="0" smtClean="0"/>
              <a:t>Networking</a:t>
            </a:r>
          </a:p>
          <a:p>
            <a:r>
              <a:rPr lang="en-US" sz="3200" dirty="0" smtClean="0"/>
              <a:t>Opportunity to Make a Difference</a:t>
            </a:r>
          </a:p>
          <a:p>
            <a:r>
              <a:rPr lang="en-US" sz="3200" dirty="0"/>
              <a:t>Investment in your </a:t>
            </a:r>
            <a:r>
              <a:rPr lang="en-US" sz="3200" dirty="0" smtClean="0"/>
              <a:t>Career</a:t>
            </a:r>
          </a:p>
          <a:p>
            <a:endParaRPr lang="en-US" dirty="0"/>
          </a:p>
          <a:p>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4</a:t>
            </a:fld>
            <a:endParaRPr lang="en-US"/>
          </a:p>
        </p:txBody>
      </p:sp>
    </p:spTree>
    <p:extLst>
      <p:ext uri="{BB962C8B-B14F-4D97-AF65-F5344CB8AC3E}">
        <p14:creationId xmlns:p14="http://schemas.microsoft.com/office/powerpoint/2010/main" val="1722302302"/>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blocks?</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t>Getting involved requires </a:t>
            </a:r>
            <a:r>
              <a:rPr lang="en-US" dirty="0" smtClean="0"/>
              <a:t>travel</a:t>
            </a:r>
          </a:p>
          <a:p>
            <a:r>
              <a:rPr lang="en-US" dirty="0"/>
              <a:t>I have to burn leave to go to meetings</a:t>
            </a:r>
          </a:p>
          <a:p>
            <a:pPr lvl="1"/>
            <a:r>
              <a:rPr lang="en-US" dirty="0"/>
              <a:t>Permissive </a:t>
            </a:r>
            <a:r>
              <a:rPr lang="en-US" dirty="0" smtClean="0"/>
              <a:t>TDY</a:t>
            </a:r>
            <a:endParaRPr lang="en-US" dirty="0"/>
          </a:p>
          <a:p>
            <a:r>
              <a:rPr lang="en-US" dirty="0" smtClean="0"/>
              <a:t>There is no funding </a:t>
            </a:r>
          </a:p>
          <a:p>
            <a:r>
              <a:rPr lang="en-US" dirty="0"/>
              <a:t>T</a:t>
            </a:r>
            <a:r>
              <a:rPr lang="en-US" dirty="0" smtClean="0"/>
              <a:t>here is too much red tape to get approval </a:t>
            </a:r>
            <a:endParaRPr lang="en-US" dirty="0"/>
          </a:p>
          <a:p>
            <a:r>
              <a:rPr lang="en-US" dirty="0" smtClean="0"/>
              <a:t>Membership is too expensive</a:t>
            </a:r>
          </a:p>
          <a:p>
            <a:endParaRPr lang="en-US" dirty="0"/>
          </a:p>
          <a:p>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5</a:t>
            </a:fld>
            <a:endParaRPr lang="en-US"/>
          </a:p>
        </p:txBody>
      </p:sp>
    </p:spTree>
    <p:extLst>
      <p:ext uri="{BB962C8B-B14F-4D97-AF65-F5344CB8AC3E}">
        <p14:creationId xmlns:p14="http://schemas.microsoft.com/office/powerpoint/2010/main" val="259550882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 Benefits</a:t>
            </a:r>
            <a:endParaRPr lang="en-US" dirty="0"/>
          </a:p>
        </p:txBody>
      </p:sp>
      <p:sp>
        <p:nvSpPr>
          <p:cNvPr id="3" name="Content Placeholder 2"/>
          <p:cNvSpPr>
            <a:spLocks noGrp="1"/>
          </p:cNvSpPr>
          <p:nvPr>
            <p:ph idx="1"/>
          </p:nvPr>
        </p:nvSpPr>
        <p:spPr/>
        <p:txBody>
          <a:bodyPr/>
          <a:lstStyle/>
          <a:p>
            <a:r>
              <a:rPr lang="en-US" dirty="0" smtClean="0"/>
              <a:t>Residents/ students are free (no chapter dues)</a:t>
            </a:r>
          </a:p>
          <a:p>
            <a:r>
              <a:rPr lang="en-US" dirty="0"/>
              <a:t>Physicians in the uniformed services, while serving as GMOs eligible for candidate </a:t>
            </a:r>
            <a:r>
              <a:rPr lang="en-US" dirty="0" smtClean="0"/>
              <a:t>membership</a:t>
            </a:r>
          </a:p>
          <a:p>
            <a:r>
              <a:rPr lang="en-US" dirty="0" smtClean="0"/>
              <a:t>Deployed members can be inactive</a:t>
            </a:r>
          </a:p>
          <a:p>
            <a:r>
              <a:rPr lang="en-US" dirty="0"/>
              <a:t>New Active members in military service receive a 50% reduction in dues their first year and a 33% reduction their second year</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6</a:t>
            </a:fld>
            <a:endParaRPr lang="en-US"/>
          </a:p>
        </p:txBody>
      </p:sp>
    </p:spTree>
    <p:extLst>
      <p:ext uri="{BB962C8B-B14F-4D97-AF65-F5344CB8AC3E}">
        <p14:creationId xmlns:p14="http://schemas.microsoft.com/office/powerpoint/2010/main" val="1802503873"/>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GSACEP?</a:t>
            </a:r>
            <a:br>
              <a:rPr lang="en-US" dirty="0" smtClean="0"/>
            </a:br>
            <a:r>
              <a:rPr lang="en-US" dirty="0" smtClean="0">
                <a:solidFill>
                  <a:srgbClr val="FF0000"/>
                </a:solidFill>
              </a:rPr>
              <a:t>Collaboration</a:t>
            </a:r>
            <a:endParaRPr lang="en-US" dirty="0">
              <a:solidFill>
                <a:srgbClr val="FF0000"/>
              </a:solidFill>
            </a:endParaRPr>
          </a:p>
        </p:txBody>
      </p:sp>
      <p:sp>
        <p:nvSpPr>
          <p:cNvPr id="3" name="Content Placeholder 2"/>
          <p:cNvSpPr>
            <a:spLocks noGrp="1"/>
          </p:cNvSpPr>
          <p:nvPr>
            <p:ph idx="1"/>
          </p:nvPr>
        </p:nvSpPr>
        <p:spPr/>
        <p:txBody>
          <a:bodyPr/>
          <a:lstStyle/>
          <a:p>
            <a:r>
              <a:rPr lang="en-US" sz="2400" dirty="0" smtClean="0"/>
              <a:t>GSACEP enables members to exchange ideas and to collaborate across the country</a:t>
            </a:r>
          </a:p>
          <a:p>
            <a:r>
              <a:rPr lang="en-US" sz="2400" dirty="0" smtClean="0"/>
              <a:t>GSACEP allows formulation of position statements that support the practice of EM within the federal healthcare system. </a:t>
            </a:r>
          </a:p>
          <a:p>
            <a:r>
              <a:rPr lang="en-US" sz="2400" dirty="0" smtClean="0"/>
              <a:t>Only ACEP Chapter that allows seamless movement across state lines (PCS, etc.) and best VALUE</a:t>
            </a:r>
          </a:p>
          <a:p>
            <a:r>
              <a:rPr lang="en-US" sz="2400" dirty="0" smtClean="0"/>
              <a:t>Resources for military members</a:t>
            </a:r>
          </a:p>
          <a:p>
            <a:endParaRPr lang="en-US" sz="24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7</a:t>
            </a:fld>
            <a:endParaRPr lang="en-US"/>
          </a:p>
        </p:txBody>
      </p:sp>
    </p:spTree>
    <p:extLst>
      <p:ext uri="{BB962C8B-B14F-4D97-AF65-F5344CB8AC3E}">
        <p14:creationId xmlns:p14="http://schemas.microsoft.com/office/powerpoint/2010/main" val="2874779224"/>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GSACEP?</a:t>
            </a:r>
            <a:br>
              <a:rPr lang="en-US" dirty="0" smtClean="0"/>
            </a:br>
            <a:r>
              <a:rPr lang="en-US" sz="2800" dirty="0" smtClean="0"/>
              <a:t>Connecting Physicians Across the Globe</a:t>
            </a:r>
            <a:endParaRPr lang="en-US" sz="2800" dirty="0"/>
          </a:p>
        </p:txBody>
      </p:sp>
      <p:sp>
        <p:nvSpPr>
          <p:cNvPr id="3" name="Content Placeholder 2"/>
          <p:cNvSpPr>
            <a:spLocks noGrp="1"/>
          </p:cNvSpPr>
          <p:nvPr>
            <p:ph idx="1"/>
          </p:nvPr>
        </p:nvSpPr>
        <p:spPr/>
        <p:txBody>
          <a:bodyPr/>
          <a:lstStyle/>
          <a:p>
            <a:r>
              <a:rPr lang="en-US" dirty="0" smtClean="0"/>
              <a:t>EPIC Newsletter</a:t>
            </a:r>
          </a:p>
          <a:p>
            <a:pPr lvl="1"/>
            <a:r>
              <a:rPr lang="en-US" sz="2000" dirty="0"/>
              <a:t>P</a:t>
            </a:r>
            <a:r>
              <a:rPr lang="en-US" sz="2000" dirty="0" smtClean="0"/>
              <a:t>ublication with current GSACEP events, original articles and lessons learned.</a:t>
            </a:r>
          </a:p>
          <a:p>
            <a:r>
              <a:rPr lang="en-US" dirty="0" smtClean="0"/>
              <a:t>GSACEP Website</a:t>
            </a:r>
          </a:p>
          <a:p>
            <a:pPr lvl="1"/>
            <a:r>
              <a:rPr lang="en-US" sz="2000" dirty="0" smtClean="0"/>
              <a:t>GSACEP.org</a:t>
            </a:r>
          </a:p>
          <a:p>
            <a:pPr lvl="1"/>
            <a:r>
              <a:rPr lang="en-US" sz="2000" dirty="0" smtClean="0"/>
              <a:t>Pre-deployment Resources</a:t>
            </a:r>
          </a:p>
          <a:p>
            <a:pPr lvl="1"/>
            <a:r>
              <a:rPr lang="en-US" sz="2000" dirty="0" smtClean="0"/>
              <a:t>Military Unique Resources</a:t>
            </a:r>
          </a:p>
          <a:p>
            <a:pPr lvl="1"/>
            <a:r>
              <a:rPr lang="en-US" sz="2000" dirty="0" smtClean="0"/>
              <a:t>Members Only Section	</a:t>
            </a:r>
          </a:p>
          <a:p>
            <a:pPr lvl="2"/>
            <a:r>
              <a:rPr lang="en-US" sz="1600" dirty="0" smtClean="0"/>
              <a:t>Access to </a:t>
            </a:r>
            <a:r>
              <a:rPr lang="en-US" sz="1600" smtClean="0"/>
              <a:t>GSS lectures</a:t>
            </a:r>
            <a:endParaRPr lang="en-US" sz="2000" dirty="0" smtClean="0"/>
          </a:p>
          <a:p>
            <a:pPr lvl="1"/>
            <a:endParaRPr lang="en-US" sz="1600" dirty="0" smtClean="0"/>
          </a:p>
          <a:p>
            <a:endParaRPr lang="en-US" sz="2400"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8</a:t>
            </a:fld>
            <a:endParaRPr lang="en-US"/>
          </a:p>
        </p:txBody>
      </p:sp>
    </p:spTree>
    <p:extLst>
      <p:ext uri="{BB962C8B-B14F-4D97-AF65-F5344CB8AC3E}">
        <p14:creationId xmlns:p14="http://schemas.microsoft.com/office/powerpoint/2010/main" val="340484469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858000" cy="1325562"/>
          </a:xfrm>
        </p:spPr>
        <p:txBody>
          <a:bodyPr/>
          <a:lstStyle/>
          <a:p>
            <a:r>
              <a:rPr lang="en-US" dirty="0" smtClean="0"/>
              <a:t>Why GSACEP?</a:t>
            </a:r>
            <a:br>
              <a:rPr lang="en-US" dirty="0" smtClean="0"/>
            </a:br>
            <a:r>
              <a:rPr lang="en-US" sz="3200" dirty="0" smtClean="0"/>
              <a:t>Leadership Opportunities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Committees and Task Forces</a:t>
            </a:r>
          </a:p>
          <a:p>
            <a:pPr lvl="1"/>
            <a:r>
              <a:rPr lang="en-US" dirty="0" smtClean="0"/>
              <a:t>Communications Committee </a:t>
            </a:r>
          </a:p>
          <a:p>
            <a:pPr lvl="1"/>
            <a:r>
              <a:rPr lang="en-US" dirty="0" smtClean="0"/>
              <a:t>Conference Committee </a:t>
            </a:r>
          </a:p>
          <a:p>
            <a:pPr lvl="1"/>
            <a:r>
              <a:rPr lang="en-US" dirty="0" smtClean="0"/>
              <a:t>Membership Committee </a:t>
            </a:r>
          </a:p>
          <a:p>
            <a:pPr lvl="1"/>
            <a:r>
              <a:rPr lang="en-US" dirty="0" smtClean="0"/>
              <a:t>Research Committee </a:t>
            </a:r>
          </a:p>
          <a:p>
            <a:pPr lvl="1"/>
            <a:r>
              <a:rPr lang="en-US" dirty="0" smtClean="0"/>
              <a:t>Nominating Committee</a:t>
            </a:r>
          </a:p>
          <a:p>
            <a:r>
              <a:rPr lang="en-US" dirty="0" smtClean="0"/>
              <a:t>GSACEP Officer positions</a:t>
            </a:r>
          </a:p>
          <a:p>
            <a:r>
              <a:rPr lang="en-US" dirty="0" smtClean="0"/>
              <a:t>Scholarship program </a:t>
            </a:r>
          </a:p>
          <a:p>
            <a:pPr lvl="1"/>
            <a:r>
              <a:rPr lang="en-US" dirty="0" smtClean="0"/>
              <a:t>Leadership and Advocacy Conference</a:t>
            </a:r>
          </a:p>
          <a:p>
            <a:pPr lvl="1"/>
            <a:r>
              <a:rPr lang="en-US" dirty="0" smtClean="0"/>
              <a:t>Scientific Assembly</a:t>
            </a:r>
            <a:endParaRPr lang="en-US" dirty="0"/>
          </a:p>
        </p:txBody>
      </p:sp>
      <p:sp>
        <p:nvSpPr>
          <p:cNvPr id="4" name="Slide Number Placeholder 3"/>
          <p:cNvSpPr>
            <a:spLocks noGrp="1"/>
          </p:cNvSpPr>
          <p:nvPr>
            <p:ph type="sldNum" sz="quarter" idx="11"/>
          </p:nvPr>
        </p:nvSpPr>
        <p:spPr/>
        <p:txBody>
          <a:bodyPr/>
          <a:lstStyle/>
          <a:p>
            <a:fld id="{C40E8E2A-82FF-4E46-B0C6-419DD456927D}" type="slidenum">
              <a:rPr lang="en-US" smtClean="0"/>
              <a:pPr/>
              <a:t>9</a:t>
            </a:fld>
            <a:endParaRPr lang="en-US"/>
          </a:p>
        </p:txBody>
      </p:sp>
    </p:spTree>
    <p:extLst>
      <p:ext uri="{BB962C8B-B14F-4D97-AF65-F5344CB8AC3E}">
        <p14:creationId xmlns:p14="http://schemas.microsoft.com/office/powerpoint/2010/main" val="2664918340"/>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octors presentation sample with media">
  <a:themeElements>
    <a:clrScheme name="Patient Health Education Seminar-Template--KH-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ient Health Education Seminar-Template--KH-copyedit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tient Health Education Seminar-Template--KH-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ient Health Education Seminar-Template--KH-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ient Health Education Seminar-Template--KH-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ient Health Education Seminar-Template--KH-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ient Health Education Seminar-Template--KH-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ient Health Education Seminar-Template--KH-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ient Health Education Seminar-Template--KH-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ient Health Education Seminar-Template--KH-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ient Health Education Seminar-Template--KH-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ient Health Education Seminar-Template--KH-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ient Health Education Seminar-Template--KH-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ient Health Education Seminar-Template--KH-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Doctors presentation sample with media</Template>
  <TotalTime>44675</TotalTime>
  <Words>1957</Words>
  <Application>Microsoft Macintosh PowerPoint</Application>
  <PresentationFormat>On-screen Show (4:3)</PresentationFormat>
  <Paragraphs>421</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Doctors presentation sample with media</vt:lpstr>
      <vt:lpstr>PowerPoint Presentation</vt:lpstr>
      <vt:lpstr>GSACEP Who we are</vt:lpstr>
      <vt:lpstr>GSACEP   Who we are</vt:lpstr>
      <vt:lpstr>Why Join?</vt:lpstr>
      <vt:lpstr>Road blocks?</vt:lpstr>
      <vt:lpstr>Costs / Benefits</vt:lpstr>
      <vt:lpstr>Why GSACEP? Collaboration</vt:lpstr>
      <vt:lpstr>Why GSACEP? Connecting Physicians Across the Globe</vt:lpstr>
      <vt:lpstr>Why GSACEP? Leadership Opportunities </vt:lpstr>
      <vt:lpstr>Awards</vt:lpstr>
      <vt:lpstr>Fellowship in Leadership and Advocacy</vt:lpstr>
      <vt:lpstr>Fellowship in Leadership and Advocacy</vt:lpstr>
      <vt:lpstr>Leadership and Advocacy Conference</vt:lpstr>
      <vt:lpstr>Joint Services Symposium</vt:lpstr>
      <vt:lpstr>Joint Services Symposium</vt:lpstr>
      <vt:lpstr>American College of Emergency Physicians</vt:lpstr>
      <vt:lpstr>Why ACEP?   Career and Practice Management Resources</vt:lpstr>
      <vt:lpstr>Why ACEP?   Career and Practice Management Resources</vt:lpstr>
      <vt:lpstr>Why ACEP?   Leadership and Networking Resources</vt:lpstr>
      <vt:lpstr>Benefits of Membership: ACEP </vt:lpstr>
      <vt:lpstr>Why ACEP?   Additional discounts and savings</vt:lpstr>
      <vt:lpstr>Why ACEP? Advocacy</vt:lpstr>
      <vt:lpstr>EMTALA Uncompensated Care</vt:lpstr>
      <vt:lpstr>Washington State Medicaid</vt:lpstr>
      <vt:lpstr>Washington State Medicaid</vt:lpstr>
      <vt:lpstr>Letters to Regulatory Agencies</vt:lpstr>
      <vt:lpstr>Medical Liability Reform</vt:lpstr>
      <vt:lpstr> </vt:lpstr>
      <vt:lpstr>Educational Opportunities</vt:lpstr>
      <vt:lpstr>Networking</vt:lpstr>
      <vt:lpstr>Medical-Legal Support</vt:lpstr>
      <vt:lpstr>Why ACEP? Continuing Education</vt:lpstr>
      <vt:lpstr>Why ACEP? Professional Development</vt:lpstr>
      <vt:lpstr>Emergency Medicine Residents Association</vt:lpstr>
      <vt:lpstr>Emergency Medicine Residents Association</vt:lpstr>
      <vt:lpstr>Benefits of Membership: EMRA </vt:lpstr>
      <vt:lpstr>Benefits of Membership: EMRA </vt:lpstr>
      <vt:lpstr>How to Join</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Health Education Seminar</dc:title>
  <dc:creator>Chris</dc:creator>
  <cp:lastModifiedBy>Brett Matzek</cp:lastModifiedBy>
  <cp:revision>102</cp:revision>
  <dcterms:created xsi:type="dcterms:W3CDTF">2011-03-02T19:21:42Z</dcterms:created>
  <dcterms:modified xsi:type="dcterms:W3CDTF">2015-03-07T02:46:27Z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TC011628171033</vt:lpwstr>
  </property>
</Properties>
</file>