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tags/tag1.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48"/>
  </p:notesMasterIdLst>
  <p:handoutMasterIdLst>
    <p:handoutMasterId r:id="rId49"/>
  </p:handoutMasterIdLst>
  <p:sldIdLst>
    <p:sldId id="326" r:id="rId6"/>
    <p:sldId id="710" r:id="rId7"/>
    <p:sldId id="260" r:id="rId8"/>
    <p:sldId id="257" r:id="rId9"/>
    <p:sldId id="278" r:id="rId10"/>
    <p:sldId id="708" r:id="rId11"/>
    <p:sldId id="256" r:id="rId12"/>
    <p:sldId id="602" r:id="rId13"/>
    <p:sldId id="687" r:id="rId14"/>
    <p:sldId id="688" r:id="rId15"/>
    <p:sldId id="689" r:id="rId16"/>
    <p:sldId id="690" r:id="rId17"/>
    <p:sldId id="691" r:id="rId18"/>
    <p:sldId id="692" r:id="rId19"/>
    <p:sldId id="693" r:id="rId20"/>
    <p:sldId id="694" r:id="rId21"/>
    <p:sldId id="600" r:id="rId22"/>
    <p:sldId id="601" r:id="rId23"/>
    <p:sldId id="695" r:id="rId24"/>
    <p:sldId id="696" r:id="rId25"/>
    <p:sldId id="697" r:id="rId26"/>
    <p:sldId id="698" r:id="rId27"/>
    <p:sldId id="699" r:id="rId28"/>
    <p:sldId id="700" r:id="rId29"/>
    <p:sldId id="701" r:id="rId30"/>
    <p:sldId id="702" r:id="rId31"/>
    <p:sldId id="703" r:id="rId32"/>
    <p:sldId id="704" r:id="rId33"/>
    <p:sldId id="705" r:id="rId34"/>
    <p:sldId id="706" r:id="rId35"/>
    <p:sldId id="707" r:id="rId36"/>
    <p:sldId id="643" r:id="rId37"/>
    <p:sldId id="343" r:id="rId38"/>
    <p:sldId id="463" r:id="rId39"/>
    <p:sldId id="680" r:id="rId40"/>
    <p:sldId id="455" r:id="rId41"/>
    <p:sldId id="681" r:id="rId42"/>
    <p:sldId id="682" r:id="rId43"/>
    <p:sldId id="683" r:id="rId44"/>
    <p:sldId id="684" r:id="rId45"/>
    <p:sldId id="685" r:id="rId46"/>
    <p:sldId id="314" r:id="rId4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31CC8A-27E8-496A-BBD5-65A32E3090F6}" v="11" dt="2019-03-15T19:19:47.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1645" autoAdjust="0"/>
  </p:normalViewPr>
  <p:slideViewPr>
    <p:cSldViewPr>
      <p:cViewPr varScale="1">
        <p:scale>
          <a:sx n="73" d="100"/>
          <a:sy n="73" d="100"/>
        </p:scale>
        <p:origin x="1024" y="44"/>
      </p:cViewPr>
      <p:guideLst>
        <p:guide orient="horz" pos="2160"/>
        <p:guide pos="2880"/>
      </p:guideLst>
    </p:cSldViewPr>
  </p:slideViewPr>
  <p:outlineViewPr>
    <p:cViewPr>
      <p:scale>
        <a:sx n="33" d="100"/>
        <a:sy n="33" d="100"/>
      </p:scale>
      <p:origin x="0" y="-20524"/>
    </p:cViewPr>
  </p:outlineViewPr>
  <p:notesTextViewPr>
    <p:cViewPr>
      <p:scale>
        <a:sx n="1" d="1"/>
        <a:sy n="1" d="1"/>
      </p:scale>
      <p:origin x="0" y="0"/>
    </p:cViewPr>
  </p:notesTextViewPr>
  <p:sorterViewPr>
    <p:cViewPr>
      <p:scale>
        <a:sx n="100" d="100"/>
        <a:sy n="100" d="100"/>
      </p:scale>
      <p:origin x="0" y="-66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a Newbury" userId="6bf6226c-ffc2-4c5c-9ed3-6a942d7b78bb" providerId="ADAL" clId="{0031CC8A-27E8-496A-BBD5-65A32E3090F6}"/>
    <pc:docChg chg="custSel addSld delSld modSld">
      <pc:chgData name="Kara Newbury" userId="6bf6226c-ffc2-4c5c-9ed3-6a942d7b78bb" providerId="ADAL" clId="{0031CC8A-27E8-496A-BBD5-65A32E3090F6}" dt="2019-03-15T19:19:30.485" v="37" actId="2696"/>
      <pc:docMkLst>
        <pc:docMk/>
      </pc:docMkLst>
      <pc:sldChg chg="del">
        <pc:chgData name="Kara Newbury" userId="6bf6226c-ffc2-4c5c-9ed3-6a942d7b78bb" providerId="ADAL" clId="{0031CC8A-27E8-496A-BBD5-65A32E3090F6}" dt="2019-03-15T19:17:47.771" v="12" actId="2696"/>
        <pc:sldMkLst>
          <pc:docMk/>
          <pc:sldMk cId="656326556" sldId="342"/>
        </pc:sldMkLst>
      </pc:sldChg>
      <pc:sldChg chg="addSp delSp modSp add del">
        <pc:chgData name="Kara Newbury" userId="6bf6226c-ffc2-4c5c-9ed3-6a942d7b78bb" providerId="ADAL" clId="{0031CC8A-27E8-496A-BBD5-65A32E3090F6}" dt="2019-03-15T19:19:30.485" v="37" actId="2696"/>
        <pc:sldMkLst>
          <pc:docMk/>
          <pc:sldMk cId="4154924443" sldId="709"/>
        </pc:sldMkLst>
        <pc:spChg chg="mod">
          <ac:chgData name="Kara Newbury" userId="6bf6226c-ffc2-4c5c-9ed3-6a942d7b78bb" providerId="ADAL" clId="{0031CC8A-27E8-496A-BBD5-65A32E3090F6}" dt="2019-03-15T19:18:03.489" v="14" actId="20577"/>
          <ac:spMkLst>
            <pc:docMk/>
            <pc:sldMk cId="4154924443" sldId="709"/>
            <ac:spMk id="2" creationId="{640918D6-510A-4CDB-82BE-92A5BC47AC2A}"/>
          </ac:spMkLst>
        </pc:spChg>
        <pc:spChg chg="del">
          <ac:chgData name="Kara Newbury" userId="6bf6226c-ffc2-4c5c-9ed3-6a942d7b78bb" providerId="ADAL" clId="{0031CC8A-27E8-496A-BBD5-65A32E3090F6}" dt="2019-03-15T19:17:43.915" v="11"/>
          <ac:spMkLst>
            <pc:docMk/>
            <pc:sldMk cId="4154924443" sldId="709"/>
            <ac:spMk id="3" creationId="{7362A658-31CE-42A4-9D8C-32083179202A}"/>
          </ac:spMkLst>
        </pc:spChg>
        <pc:spChg chg="add del mod">
          <ac:chgData name="Kara Newbury" userId="6bf6226c-ffc2-4c5c-9ed3-6a942d7b78bb" providerId="ADAL" clId="{0031CC8A-27E8-496A-BBD5-65A32E3090F6}" dt="2019-03-15T19:18:45.813" v="20"/>
          <ac:spMkLst>
            <pc:docMk/>
            <pc:sldMk cId="4154924443" sldId="709"/>
            <ac:spMk id="6" creationId="{F8FD76C0-FC18-4AEC-B223-8542664C1222}"/>
          </ac:spMkLst>
        </pc:spChg>
        <pc:graphicFrameChg chg="add del mod modGraphic">
          <ac:chgData name="Kara Newbury" userId="6bf6226c-ffc2-4c5c-9ed3-6a942d7b78bb" providerId="ADAL" clId="{0031CC8A-27E8-496A-BBD5-65A32E3090F6}" dt="2019-03-15T19:18:28.794" v="17" actId="478"/>
          <ac:graphicFrameMkLst>
            <pc:docMk/>
            <pc:sldMk cId="4154924443" sldId="709"/>
            <ac:graphicFrameMk id="4" creationId="{6689F08A-E176-404A-8C1E-92534A32C969}"/>
          </ac:graphicFrameMkLst>
        </pc:graphicFrameChg>
        <pc:graphicFrameChg chg="add del mod">
          <ac:chgData name="Kara Newbury" userId="6bf6226c-ffc2-4c5c-9ed3-6a942d7b78bb" providerId="ADAL" clId="{0031CC8A-27E8-496A-BBD5-65A32E3090F6}" dt="2019-03-15T19:18:33.793" v="19"/>
          <ac:graphicFrameMkLst>
            <pc:docMk/>
            <pc:sldMk cId="4154924443" sldId="709"/>
            <ac:graphicFrameMk id="7" creationId="{EB64636C-E890-4D51-9E34-AE5A36F5380B}"/>
          </ac:graphicFrameMkLst>
        </pc:graphicFrameChg>
        <pc:graphicFrameChg chg="add mod">
          <ac:chgData name="Kara Newbury" userId="6bf6226c-ffc2-4c5c-9ed3-6a942d7b78bb" providerId="ADAL" clId="{0031CC8A-27E8-496A-BBD5-65A32E3090F6}" dt="2019-03-15T19:18:45.813" v="20"/>
          <ac:graphicFrameMkLst>
            <pc:docMk/>
            <pc:sldMk cId="4154924443" sldId="709"/>
            <ac:graphicFrameMk id="8" creationId="{1964994C-E50C-41DA-A7EB-C66E794E9002}"/>
          </ac:graphicFrameMkLst>
        </pc:graphicFrameChg>
      </pc:sldChg>
      <pc:sldChg chg="modSp add">
        <pc:chgData name="Kara Newbury" userId="6bf6226c-ffc2-4c5c-9ed3-6a942d7b78bb" providerId="ADAL" clId="{0031CC8A-27E8-496A-BBD5-65A32E3090F6}" dt="2019-03-15T19:19:28.715" v="36"/>
        <pc:sldMkLst>
          <pc:docMk/>
          <pc:sldMk cId="2168432074" sldId="710"/>
        </pc:sldMkLst>
        <pc:spChg chg="mod">
          <ac:chgData name="Kara Newbury" userId="6bf6226c-ffc2-4c5c-9ed3-6a942d7b78bb" providerId="ADAL" clId="{0031CC8A-27E8-496A-BBD5-65A32E3090F6}" dt="2019-03-15T19:19:07.678" v="31" actId="20577"/>
          <ac:spMkLst>
            <pc:docMk/>
            <pc:sldMk cId="2168432074" sldId="710"/>
            <ac:spMk id="2" creationId="{1E2E41E2-0151-4AC0-A1AC-2E6FCA2F8DCF}"/>
          </ac:spMkLst>
        </pc:spChg>
        <pc:spChg chg="mod">
          <ac:chgData name="Kara Newbury" userId="6bf6226c-ffc2-4c5c-9ed3-6a942d7b78bb" providerId="ADAL" clId="{0031CC8A-27E8-496A-BBD5-65A32E3090F6}" dt="2019-03-15T19:19:28.715" v="36"/>
          <ac:spMkLst>
            <pc:docMk/>
            <pc:sldMk cId="2168432074" sldId="710"/>
            <ac:spMk id="3" creationId="{B35D1DD4-7C81-461B-BD09-E62010B726BA}"/>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knewbury\AppData\Local\Microsoft\Windows\INetCache\Content.Outlook\HK04LYKN\2019%20Proposed%20Rule%20Analysis%20-%20ASCA%20(006).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newbury\AppData\Local\Microsoft\Windows\INetCache\Content.Outlook\HK04LYKN\2019%20Proposed%20Rule%20Analysis%20-%20ASCA%20(006).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mlowe\Documents\Weights%20and%20rates%20top%20100%20last%208%20year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lowe\Documents\Weights%20and%20rates%20top%20100%20last%208%20year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lowe\Documents\Weights%20and%20rates%20top%20100%20last%208%20year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lgn="ctr">
              <a:defRPr/>
            </a:pPr>
            <a:r>
              <a:rPr lang="en-US" sz="1400" b="1" i="0" u="none" cap="all" baseline="0" dirty="0">
                <a:latin typeface="Times New Roman"/>
                <a:ea typeface="Times New Roman"/>
                <a:cs typeface="Times New Roman"/>
              </a:rPr>
              <a:t>ANNUAL uPDATE fACTORS - asc VS. HOPD (2009 - 2019)</a:t>
            </a:r>
          </a:p>
        </c:rich>
      </c:tx>
      <c:overlay val="0"/>
      <c:spPr>
        <a:noFill/>
        <a:ln>
          <a:noFill/>
        </a:ln>
        <a:effectLst/>
      </c:spPr>
    </c:title>
    <c:autoTitleDeleted val="0"/>
    <c:plotArea>
      <c:layout>
        <c:manualLayout>
          <c:layoutTarget val="inner"/>
          <c:xMode val="edge"/>
          <c:yMode val="edge"/>
          <c:x val="2.4509803921568627E-2"/>
          <c:y val="8.6029411764705896E-2"/>
          <c:w val="0.96405228758169936"/>
          <c:h val="0.78657325922494981"/>
        </c:manualLayout>
      </c:layout>
      <c:lineChart>
        <c:grouping val="standard"/>
        <c:varyColors val="0"/>
        <c:ser>
          <c:idx val="0"/>
          <c:order val="0"/>
          <c:tx>
            <c:strRef>
              <c:f>'[2019 Proposed Rule Analysis - ASCA (006).XLSX]Update and Scalar'!$B$1</c:f>
              <c:strCache>
                <c:ptCount val="1"/>
                <c:pt idx="0">
                  <c:v>ASC PS</c:v>
                </c:pt>
              </c:strCache>
            </c:strRef>
          </c:tx>
          <c:spPr>
            <a:ln w="19050" cap="rnd" cmpd="sng">
              <a:solidFill>
                <a:schemeClr val="accent1">
                  <a:shade val="95000"/>
                  <a:satMod val="105000"/>
                </a:schemeClr>
              </a:solidFill>
              <a:round/>
            </a:ln>
            <a:effectLst/>
          </c:spPr>
          <c:marker>
            <c:symbol val="circle"/>
            <c:size val="17"/>
            <c:spPr>
              <a:solidFill>
                <a:schemeClr val="bg1"/>
              </a:solidFill>
              <a:ln>
                <a:noFill/>
              </a:ln>
              <a:effectLst/>
            </c:spPr>
          </c:marker>
          <c:dLbls>
            <c:spPr>
              <a:noFill/>
              <a:ln>
                <a:noFill/>
              </a:ln>
              <a:effectLst/>
            </c:spPr>
            <c:txPr>
              <a:bodyPr rot="0" vert="horz"/>
              <a:lstStyle/>
              <a:p>
                <a:pPr algn="ctr">
                  <a:defRPr lang="en-US" sz="900" b="1" i="0" u="none" baseline="0">
                    <a:solidFill>
                      <a:schemeClr val="accent1"/>
                    </a:solidFill>
                    <a:latin typeface="Times New Roman"/>
                    <a:ea typeface="Times New Roman"/>
                    <a:cs typeface="Times New Roman"/>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'[2019 Proposed Rule Analysis - ASCA (006).XLSX]Update and Scalar'!$A$2:$A$12</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'[2019 Proposed Rule Analysis - ASCA (006).XLSX]Update and Scalar'!$B$2:$B$12</c:f>
              <c:numCache>
                <c:formatCode>0.0</c:formatCode>
                <c:ptCount val="11"/>
                <c:pt idx="0" formatCode="0.0000">
                  <c:v>0.99960000000000004</c:v>
                </c:pt>
                <c:pt idx="1">
                  <c:v>1.2</c:v>
                </c:pt>
                <c:pt idx="2">
                  <c:v>0.2</c:v>
                </c:pt>
                <c:pt idx="3">
                  <c:v>1.6</c:v>
                </c:pt>
                <c:pt idx="4">
                  <c:v>0.6</c:v>
                </c:pt>
                <c:pt idx="5">
                  <c:v>1.2</c:v>
                </c:pt>
                <c:pt idx="6">
                  <c:v>1.4</c:v>
                </c:pt>
                <c:pt idx="7">
                  <c:v>0.3</c:v>
                </c:pt>
                <c:pt idx="8">
                  <c:v>1.9</c:v>
                </c:pt>
                <c:pt idx="9">
                  <c:v>1.2</c:v>
                </c:pt>
                <c:pt idx="10">
                  <c:v>2.1</c:v>
                </c:pt>
              </c:numCache>
            </c:numRef>
          </c:val>
          <c:smooth val="0"/>
          <c:extLst>
            <c:ext xmlns:c16="http://schemas.microsoft.com/office/drawing/2014/chart" uri="{C3380CC4-5D6E-409C-BE32-E72D297353CC}">
              <c16:uniqueId val="{00000000-FD21-40EB-9947-9E84E68512AF}"/>
            </c:ext>
          </c:extLst>
        </c:ser>
        <c:ser>
          <c:idx val="1"/>
          <c:order val="1"/>
          <c:tx>
            <c:strRef>
              <c:f>'[2019 Proposed Rule Analysis - ASCA (006).XLSX]Update and Scalar'!$C$1</c:f>
              <c:strCache>
                <c:ptCount val="1"/>
                <c:pt idx="0">
                  <c:v>OPPS</c:v>
                </c:pt>
              </c:strCache>
            </c:strRef>
          </c:tx>
          <c:spPr>
            <a:ln w="19050" cap="rnd" cmpd="sng">
              <a:solidFill>
                <a:schemeClr val="accent2">
                  <a:shade val="95000"/>
                  <a:satMod val="105000"/>
                </a:schemeClr>
              </a:solidFill>
              <a:round/>
            </a:ln>
            <a:effectLst/>
          </c:spPr>
          <c:marker>
            <c:symbol val="circle"/>
            <c:size val="17"/>
            <c:spPr>
              <a:solidFill>
                <a:schemeClr val="bg1"/>
              </a:solidFill>
              <a:ln>
                <a:noFill/>
              </a:ln>
              <a:effectLst/>
            </c:spPr>
          </c:marker>
          <c:dLbls>
            <c:spPr>
              <a:noFill/>
              <a:ln>
                <a:noFill/>
              </a:ln>
              <a:effectLst/>
            </c:spPr>
            <c:txPr>
              <a:bodyPr rot="0" vert="horz"/>
              <a:lstStyle/>
              <a:p>
                <a:pPr algn="ctr">
                  <a:defRPr lang="en-US" sz="1000" b="1" i="0" u="none" baseline="0">
                    <a:solidFill>
                      <a:schemeClr val="accent2"/>
                    </a:solidFill>
                    <a:latin typeface="Times New Roman"/>
                    <a:ea typeface="Times New Roman"/>
                    <a:cs typeface="Times New Roman"/>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'[2019 Proposed Rule Analysis - ASCA (006).XLSX]Update and Scalar'!$A$2:$A$12</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'[2019 Proposed Rule Analysis - ASCA (006).XLSX]Update and Scalar'!$C$2:$C$12</c:f>
              <c:numCache>
                <c:formatCode>0.00</c:formatCode>
                <c:ptCount val="11"/>
                <c:pt idx="0" formatCode="0.0000">
                  <c:v>3.6</c:v>
                </c:pt>
                <c:pt idx="1">
                  <c:v>2.1</c:v>
                </c:pt>
                <c:pt idx="2">
                  <c:v>2.35</c:v>
                </c:pt>
                <c:pt idx="3">
                  <c:v>1.9</c:v>
                </c:pt>
                <c:pt idx="4">
                  <c:v>1.8</c:v>
                </c:pt>
                <c:pt idx="5">
                  <c:v>1.7</c:v>
                </c:pt>
                <c:pt idx="6">
                  <c:v>2.2000000000000002</c:v>
                </c:pt>
                <c:pt idx="7">
                  <c:v>-0.3</c:v>
                </c:pt>
                <c:pt idx="8">
                  <c:v>1.65</c:v>
                </c:pt>
                <c:pt idx="9">
                  <c:v>1.35</c:v>
                </c:pt>
                <c:pt idx="10">
                  <c:v>1.35</c:v>
                </c:pt>
              </c:numCache>
            </c:numRef>
          </c:val>
          <c:smooth val="0"/>
          <c:extLst>
            <c:ext xmlns:c16="http://schemas.microsoft.com/office/drawing/2014/chart" uri="{C3380CC4-5D6E-409C-BE32-E72D297353CC}">
              <c16:uniqueId val="{00000001-FD21-40EB-9947-9E84E68512AF}"/>
            </c:ext>
          </c:extLst>
        </c:ser>
        <c:dLbls>
          <c:showLegendKey val="0"/>
          <c:showVal val="0"/>
          <c:showCatName val="0"/>
          <c:showSerName val="0"/>
          <c:showPercent val="0"/>
          <c:showBubbleSize val="0"/>
        </c:dLbls>
        <c:marker val="1"/>
        <c:smooth val="0"/>
        <c:axId val="53057244"/>
        <c:axId val="49668154"/>
      </c:lineChart>
      <c:catAx>
        <c:axId val="53057244"/>
        <c:scaling>
          <c:orientation val="minMax"/>
        </c:scaling>
        <c:delete val="0"/>
        <c:axPos val="b"/>
        <c:numFmt formatCode="General" sourceLinked="1"/>
        <c:majorTickMark val="none"/>
        <c:minorTickMark val="none"/>
        <c:tickLblPos val="low"/>
        <c:spPr>
          <a:noFill/>
          <a:ln w="9525" cap="flat" cmpd="sng">
            <a:solidFill>
              <a:schemeClr val="tx1">
                <a:lumMod val="15000"/>
                <a:lumOff val="85000"/>
              </a:schemeClr>
            </a:solidFill>
            <a:round/>
          </a:ln>
          <a:effectLst/>
        </c:spPr>
        <c:txPr>
          <a:bodyPr/>
          <a:lstStyle/>
          <a:p>
            <a:pPr>
              <a:defRPr lang="en-US" sz="1200" b="0" i="0" u="none" baseline="0">
                <a:solidFill>
                  <a:schemeClr val="tx1">
                    <a:lumMod val="65000"/>
                    <a:lumOff val="35000"/>
                  </a:schemeClr>
                </a:solidFill>
                <a:latin typeface="Times New Roman"/>
                <a:ea typeface="Times New Roman"/>
                <a:cs typeface="Times New Roman"/>
              </a:defRPr>
            </a:pPr>
            <a:endParaRPr lang="en-US"/>
          </a:p>
        </c:txPr>
        <c:crossAx val="49668154"/>
        <c:crosses val="autoZero"/>
        <c:auto val="1"/>
        <c:lblAlgn val="ctr"/>
        <c:lblOffset val="100"/>
        <c:noMultiLvlLbl val="0"/>
      </c:catAx>
      <c:valAx>
        <c:axId val="49668154"/>
        <c:scaling>
          <c:orientation val="minMax"/>
        </c:scaling>
        <c:delete val="1"/>
        <c:axPos val="l"/>
        <c:numFmt formatCode="0.0000" sourceLinked="1"/>
        <c:majorTickMark val="none"/>
        <c:minorTickMark val="none"/>
        <c:tickLblPos val="nextTo"/>
        <c:crossAx val="53057244"/>
        <c:crosses val="autoZero"/>
        <c:crossBetween val="between"/>
      </c:valAx>
      <c:spPr>
        <a:solidFill>
          <a:schemeClr val="bg1"/>
        </a:solidFill>
        <a:ln>
          <a:solidFill>
            <a:schemeClr val="tx1"/>
          </a:solidFill>
        </a:ln>
        <a:effectLst/>
      </c:spPr>
    </c:plotArea>
    <c:legend>
      <c:legendPos val="b"/>
      <c:overlay val="0"/>
      <c:spPr>
        <a:solidFill>
          <a:schemeClr val="bg1"/>
        </a:solidFill>
        <a:ln>
          <a:solidFill>
            <a:schemeClr val="tx1"/>
          </a:solidFill>
        </a:ln>
        <a:effectLst/>
      </c:spPr>
      <c:txPr>
        <a:bodyPr rot="0" vert="horz"/>
        <a:lstStyle/>
        <a:p>
          <a:pPr>
            <a:defRPr lang="en-US" sz="1100" b="0" i="0" u="none" baseline="0">
              <a:solidFill>
                <a:schemeClr val="tx1">
                  <a:lumMod val="65000"/>
                  <a:lumOff val="35000"/>
                </a:schemeClr>
              </a:solidFill>
              <a:latin typeface="Times New Roman"/>
              <a:ea typeface="Times New Roman"/>
              <a:cs typeface="Times New Roman"/>
            </a:defRPr>
          </a:pPr>
          <a:endParaRPr lang="en-US"/>
        </a:p>
      </c:txPr>
    </c:legend>
    <c:plotVisOnly val="1"/>
    <c:dispBlanksAs val="gap"/>
    <c:showDLblsOverMax val="1"/>
  </c:chart>
  <c:spPr>
    <a:solidFill>
      <a:schemeClr val="bg1">
        <a:lumMod val="75000"/>
      </a:schemeClr>
    </a:solidFill>
    <a:ln w="9525" cap="flat" cmpd="sng">
      <a:solidFill>
        <a:schemeClr val="tx1">
          <a:lumMod val="15000"/>
          <a:lumOff val="85000"/>
        </a:schemeClr>
      </a:solidFill>
      <a:round/>
    </a:ln>
    <a:effectLst/>
  </c:spPr>
  <c:txPr>
    <a:bodyPr rot="0" vert="horz"/>
    <a:lstStyle/>
    <a:p>
      <a:pPr>
        <a:defRPr lang="en-US" u="none" baseline="0">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lgn="ctr">
              <a:defRPr/>
            </a:pPr>
            <a:r>
              <a:rPr lang="en-US" sz="1400" b="1" i="0" u="none" cap="all" baseline="0" dirty="0">
                <a:latin typeface="Times New Roman"/>
                <a:ea typeface="Times New Roman"/>
                <a:cs typeface="Times New Roman"/>
              </a:rPr>
              <a:t>sECONDARY Scalar - ASC pAYMENT sYSTEm (2009 - 2019)</a:t>
            </a:r>
          </a:p>
        </c:rich>
      </c:tx>
      <c:overlay val="0"/>
      <c:spPr>
        <a:noFill/>
        <a:ln>
          <a:noFill/>
        </a:ln>
        <a:effectLst/>
      </c:spPr>
    </c:title>
    <c:autoTitleDeleted val="0"/>
    <c:plotArea>
      <c:layout/>
      <c:lineChart>
        <c:grouping val="standard"/>
        <c:varyColors val="0"/>
        <c:ser>
          <c:idx val="0"/>
          <c:order val="0"/>
          <c:tx>
            <c:strRef>
              <c:f>'[2019 Proposed Rule Analysis - ASCA (006).XLSX]Update and Scalar'!$F$1</c:f>
              <c:strCache>
                <c:ptCount val="1"/>
                <c:pt idx="0">
                  <c:v>Scalar - ASC</c:v>
                </c:pt>
              </c:strCache>
            </c:strRef>
          </c:tx>
          <c:spPr>
            <a:ln w="19050" cap="rnd" cmpd="sng">
              <a:solidFill>
                <a:schemeClr val="accent1">
                  <a:shade val="95000"/>
                  <a:satMod val="105000"/>
                </a:schemeClr>
              </a:solidFill>
              <a:round/>
            </a:ln>
            <a:effectLst/>
          </c:spPr>
          <c:marker>
            <c:symbol val="circle"/>
            <c:size val="17"/>
            <c:spPr>
              <a:solidFill>
                <a:schemeClr val="bg1"/>
              </a:solidFill>
              <a:ln>
                <a:noFill/>
              </a:ln>
              <a:effectLst/>
            </c:spPr>
          </c:marker>
          <c:dLbls>
            <c:spPr>
              <a:noFill/>
              <a:ln>
                <a:noFill/>
              </a:ln>
              <a:effectLst/>
            </c:spPr>
            <c:txPr>
              <a:bodyPr rot="0" vert="horz"/>
              <a:lstStyle/>
              <a:p>
                <a:pPr algn="ctr">
                  <a:defRPr lang="en-US" sz="1000" b="1" i="0" u="none" baseline="0">
                    <a:solidFill>
                      <a:schemeClr val="accent1"/>
                    </a:solidFill>
                    <a:latin typeface="Times New Roman"/>
                    <a:ea typeface="Times New Roman"/>
                    <a:cs typeface="Times New Roman"/>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'[2019 Proposed Rule Analysis - ASCA (006).XLSX]Update and Scalar'!$E$2:$E$12</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'[2019 Proposed Rule Analysis - ASCA (006).XLSX]Update and Scalar'!$F$2:$F$12</c:f>
              <c:numCache>
                <c:formatCode>0.0000</c:formatCode>
                <c:ptCount val="11"/>
                <c:pt idx="0">
                  <c:v>0.97509999999999997</c:v>
                </c:pt>
                <c:pt idx="1">
                  <c:v>0.95669999999999999</c:v>
                </c:pt>
                <c:pt idx="2">
                  <c:v>0.92379999999999995</c:v>
                </c:pt>
                <c:pt idx="3">
                  <c:v>0.94769999999999999</c:v>
                </c:pt>
                <c:pt idx="4">
                  <c:v>0.93240000000000001</c:v>
                </c:pt>
                <c:pt idx="5">
                  <c:v>0.92349999999999999</c:v>
                </c:pt>
                <c:pt idx="6">
                  <c:v>0.92249999999999999</c:v>
                </c:pt>
                <c:pt idx="7">
                  <c:v>0.93320000000000003</c:v>
                </c:pt>
                <c:pt idx="8">
                  <c:v>0.9</c:v>
                </c:pt>
                <c:pt idx="9">
                  <c:v>0.89900000000000002</c:v>
                </c:pt>
                <c:pt idx="10">
                  <c:v>0.87919999999999998</c:v>
                </c:pt>
              </c:numCache>
            </c:numRef>
          </c:val>
          <c:smooth val="0"/>
          <c:extLst>
            <c:ext xmlns:c16="http://schemas.microsoft.com/office/drawing/2014/chart" uri="{C3380CC4-5D6E-409C-BE32-E72D297353CC}">
              <c16:uniqueId val="{00000000-1E59-46E8-8DE1-0C53941BF201}"/>
            </c:ext>
          </c:extLst>
        </c:ser>
        <c:dLbls>
          <c:showLegendKey val="0"/>
          <c:showVal val="0"/>
          <c:showCatName val="0"/>
          <c:showSerName val="0"/>
          <c:showPercent val="0"/>
          <c:showBubbleSize val="0"/>
        </c:dLbls>
        <c:marker val="1"/>
        <c:smooth val="0"/>
        <c:axId val="56621618"/>
        <c:axId val="22995899"/>
      </c:lineChart>
      <c:catAx>
        <c:axId val="56621618"/>
        <c:scaling>
          <c:orientation val="minMax"/>
        </c:scaling>
        <c:delete val="0"/>
        <c:axPos val="b"/>
        <c:numFmt formatCode="General" sourceLinked="1"/>
        <c:majorTickMark val="none"/>
        <c:minorTickMark val="none"/>
        <c:tickLblPos val="nextTo"/>
        <c:spPr>
          <a:noFill/>
          <a:ln w="9525" cap="flat" cmpd="sng">
            <a:solidFill>
              <a:schemeClr val="tx1">
                <a:lumMod val="15000"/>
                <a:lumOff val="85000"/>
              </a:schemeClr>
            </a:solidFill>
            <a:round/>
          </a:ln>
          <a:effectLst/>
        </c:spPr>
        <c:txPr>
          <a:bodyPr/>
          <a:lstStyle/>
          <a:p>
            <a:pPr>
              <a:defRPr lang="en-US" sz="1200" b="0" i="0" u="none" baseline="0">
                <a:solidFill>
                  <a:schemeClr val="tx1">
                    <a:lumMod val="65000"/>
                    <a:lumOff val="35000"/>
                  </a:schemeClr>
                </a:solidFill>
                <a:latin typeface="Times New Roman"/>
                <a:ea typeface="Times New Roman"/>
                <a:cs typeface="Times New Roman"/>
              </a:defRPr>
            </a:pPr>
            <a:endParaRPr lang="en-US"/>
          </a:p>
        </c:txPr>
        <c:crossAx val="22995899"/>
        <c:crosses val="autoZero"/>
        <c:auto val="1"/>
        <c:lblAlgn val="ctr"/>
        <c:lblOffset val="100"/>
        <c:noMultiLvlLbl val="0"/>
      </c:catAx>
      <c:valAx>
        <c:axId val="22995899"/>
        <c:scaling>
          <c:orientation val="minMax"/>
        </c:scaling>
        <c:delete val="1"/>
        <c:axPos val="l"/>
        <c:numFmt formatCode="0.0000" sourceLinked="1"/>
        <c:majorTickMark val="none"/>
        <c:minorTickMark val="none"/>
        <c:tickLblPos val="nextTo"/>
        <c:crossAx val="56621618"/>
        <c:crosses val="autoZero"/>
        <c:crossBetween val="between"/>
      </c:valAx>
      <c:spPr>
        <a:solidFill>
          <a:schemeClr val="bg1"/>
        </a:solidFill>
        <a:ln>
          <a:solidFill>
            <a:schemeClr val="tx1"/>
          </a:solidFill>
        </a:ln>
        <a:effectLst/>
      </c:spPr>
    </c:plotArea>
    <c:plotVisOnly val="1"/>
    <c:dispBlanksAs val="gap"/>
    <c:showDLblsOverMax val="1"/>
  </c:chart>
  <c:spPr>
    <a:solidFill>
      <a:schemeClr val="bg1">
        <a:lumMod val="75000"/>
      </a:schemeClr>
    </a:solidFill>
    <a:ln w="9525" cap="flat" cmpd="sng">
      <a:solidFill>
        <a:schemeClr val="tx1">
          <a:lumMod val="15000"/>
          <a:lumOff val="85000"/>
        </a:schemeClr>
      </a:solidFill>
      <a:round/>
    </a:ln>
    <a:effectLst/>
  </c:spPr>
  <c:txPr>
    <a:bodyPr rot="0" vert="horz"/>
    <a:lstStyle/>
    <a:p>
      <a:pPr>
        <a:defRPr lang="en-US" u="none" baseline="0">
          <a:latin typeface="Times New Roman"/>
          <a:ea typeface="Times New Roman"/>
          <a:cs typeface="Times New Roman"/>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Relationship of ASC and Hospital</a:t>
            </a:r>
            <a:r>
              <a:rPr lang="en-US" sz="2000" baseline="0" dirty="0"/>
              <a:t> Outpatient Payments (2012-2024p)</a:t>
            </a:r>
          </a:p>
          <a:p>
            <a:pPr>
              <a:defRPr sz="2000"/>
            </a:pPr>
            <a:r>
              <a:rPr lang="en-US" sz="1400" dirty="0"/>
              <a:t>Top 75 ASC Codes by Volume with</a:t>
            </a:r>
          </a:p>
          <a:p>
            <a:pPr>
              <a:defRPr sz="2000"/>
            </a:pPr>
            <a:r>
              <a:rPr lang="en-US" sz="1400" dirty="0"/>
              <a:t>Payment Based on OPPS Relative Weight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31080988316644"/>
          <c:y val="0.30725205648404508"/>
          <c:w val="0.78111888282460606"/>
          <c:h val="0.40253980788231741"/>
        </c:manualLayout>
      </c:layout>
      <c:lineChart>
        <c:grouping val="standard"/>
        <c:varyColors val="0"/>
        <c:ser>
          <c:idx val="0"/>
          <c:order val="0"/>
          <c:tx>
            <c:v>Conversion factor ratio</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'CF scaler and projections'!$B$3:$B$15</c:f>
              <c:numCache>
                <c:formatCode>General</c:formatCode>
                <c:ptCount val="13"/>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numCache>
            </c:numRef>
          </c:cat>
          <c:val>
            <c:numRef>
              <c:f>'CF scaler and projections'!$E$3:$E$15</c:f>
              <c:numCache>
                <c:formatCode>0%</c:formatCode>
                <c:ptCount val="13"/>
                <c:pt idx="0">
                  <c:v>0.58535664863504844</c:v>
                </c:pt>
                <c:pt idx="1">
                  <c:v>0.58535664863504844</c:v>
                </c:pt>
                <c:pt idx="2">
                  <c:v>0.58535664863504844</c:v>
                </c:pt>
                <c:pt idx="3">
                  <c:v>0.58535664863504844</c:v>
                </c:pt>
                <c:pt idx="4">
                  <c:v>0.58535664863504844</c:v>
                </c:pt>
                <c:pt idx="5">
                  <c:v>0.58535664863504844</c:v>
                </c:pt>
                <c:pt idx="6">
                  <c:v>0.57967696807834157</c:v>
                </c:pt>
                <c:pt idx="7">
                  <c:v>0.6</c:v>
                </c:pt>
                <c:pt idx="8">
                  <c:v>0.59929462832338576</c:v>
                </c:pt>
                <c:pt idx="9">
                  <c:v>0.59404071727113394</c:v>
                </c:pt>
                <c:pt idx="10">
                  <c:v>0.59818356956102925</c:v>
                </c:pt>
                <c:pt idx="11">
                  <c:v>0.60187911933810123</c:v>
                </c:pt>
                <c:pt idx="12">
                  <c:v>0.6088260497000858</c:v>
                </c:pt>
              </c:numCache>
            </c:numRef>
          </c:val>
          <c:smooth val="0"/>
          <c:extLst>
            <c:ext xmlns:c16="http://schemas.microsoft.com/office/drawing/2014/chart" uri="{C3380CC4-5D6E-409C-BE32-E72D297353CC}">
              <c16:uniqueId val="{00000000-E24E-41A7-8BFC-5B83212C7694}"/>
            </c:ext>
          </c:extLst>
        </c:ser>
        <c:ser>
          <c:idx val="1"/>
          <c:order val="1"/>
          <c:tx>
            <c:v>Ratio of ASC to HOPD Spending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'CF scaler and projections'!$B$3:$B$15</c:f>
              <c:numCache>
                <c:formatCode>General</c:formatCode>
                <c:ptCount val="13"/>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numCache>
            </c:numRef>
          </c:cat>
          <c:val>
            <c:numRef>
              <c:f>'CF scaler and projections'!$L$3:$L$15</c:f>
              <c:numCache>
                <c:formatCode>0%</c:formatCode>
                <c:ptCount val="13"/>
                <c:pt idx="0">
                  <c:v>0.47919233216681795</c:v>
                </c:pt>
                <c:pt idx="1">
                  <c:v>0.48481835942621465</c:v>
                </c:pt>
                <c:pt idx="2">
                  <c:v>0.49059943870945433</c:v>
                </c:pt>
                <c:pt idx="3">
                  <c:v>0.49654206937438894</c:v>
                </c:pt>
                <c:pt idx="4">
                  <c:v>0.50265311917336786</c:v>
                </c:pt>
                <c:pt idx="5" formatCode="0.0%">
                  <c:v>0.50271377913245119</c:v>
                </c:pt>
                <c:pt idx="6">
                  <c:v>0.50875056111614247</c:v>
                </c:pt>
                <c:pt idx="7">
                  <c:v>0.52850000940186603</c:v>
                </c:pt>
                <c:pt idx="8">
                  <c:v>0.55662991116976113</c:v>
                </c:pt>
                <c:pt idx="9">
                  <c:v>0.54800313769729825</c:v>
                </c:pt>
                <c:pt idx="10">
                  <c:v>0.55242247109993825</c:v>
                </c:pt>
                <c:pt idx="11">
                  <c:v>0.5611918929179055</c:v>
                </c:pt>
                <c:pt idx="12">
                  <c:v>0.57642486391110193</c:v>
                </c:pt>
              </c:numCache>
            </c:numRef>
          </c:val>
          <c:smooth val="0"/>
          <c:extLst>
            <c:ext xmlns:c16="http://schemas.microsoft.com/office/drawing/2014/chart" uri="{C3380CC4-5D6E-409C-BE32-E72D297353CC}">
              <c16:uniqueId val="{00000001-E24E-41A7-8BFC-5B83212C7694}"/>
            </c:ext>
          </c:extLst>
        </c:ser>
        <c:ser>
          <c:idx val="2"/>
          <c:order val="2"/>
          <c:tx>
            <c:v>Relative weight ratio</c:v>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'CF scaler and projections'!$B$3:$B$15</c:f>
              <c:numCache>
                <c:formatCode>General</c:formatCode>
                <c:ptCount val="13"/>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numCache>
            </c:numRef>
          </c:cat>
          <c:val>
            <c:numRef>
              <c:f>'CF scaler and projections'!$M$3:$M$15</c:f>
              <c:numCache>
                <c:formatCode>0.00%</c:formatCode>
                <c:ptCount val="13"/>
                <c:pt idx="0">
                  <c:v>0.79469999999999996</c:v>
                </c:pt>
                <c:pt idx="1">
                  <c:v>0.80669999999999997</c:v>
                </c:pt>
                <c:pt idx="2">
                  <c:v>0.81869999999999998</c:v>
                </c:pt>
                <c:pt idx="3">
                  <c:v>0.83069999999999999</c:v>
                </c:pt>
                <c:pt idx="4">
                  <c:v>0.8427</c:v>
                </c:pt>
                <c:pt idx="5">
                  <c:v>0.85881621111623774</c:v>
                </c:pt>
                <c:pt idx="6">
                  <c:v>0.87764494560250716</c:v>
                </c:pt>
                <c:pt idx="7">
                  <c:v>0.88083334900311017</c:v>
                </c:pt>
                <c:pt idx="8">
                  <c:v>0.92880844389847861</c:v>
                </c:pt>
                <c:pt idx="9">
                  <c:v>0.92250096965521133</c:v>
                </c:pt>
                <c:pt idx="10">
                  <c:v>0.92349990740355448</c:v>
                </c:pt>
                <c:pt idx="11">
                  <c:v>0.93239967110847721</c:v>
                </c:pt>
                <c:pt idx="12">
                  <c:v>0.94678088132900196</c:v>
                </c:pt>
              </c:numCache>
            </c:numRef>
          </c:val>
          <c:smooth val="0"/>
          <c:extLst>
            <c:ext xmlns:c16="http://schemas.microsoft.com/office/drawing/2014/chart" uri="{C3380CC4-5D6E-409C-BE32-E72D297353CC}">
              <c16:uniqueId val="{00000002-E24E-41A7-8BFC-5B83212C7694}"/>
            </c:ext>
          </c:extLst>
        </c:ser>
        <c:dLbls>
          <c:showLegendKey val="0"/>
          <c:showVal val="0"/>
          <c:showCatName val="0"/>
          <c:showSerName val="0"/>
          <c:showPercent val="0"/>
          <c:showBubbleSize val="0"/>
        </c:dLbls>
        <c:marker val="1"/>
        <c:smooth val="0"/>
        <c:axId val="512029064"/>
        <c:axId val="512026320"/>
      </c:lineChart>
      <c:catAx>
        <c:axId val="51202906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2026320"/>
        <c:crosses val="autoZero"/>
        <c:auto val="1"/>
        <c:lblAlgn val="ctr"/>
        <c:lblOffset val="100"/>
        <c:noMultiLvlLbl val="0"/>
      </c:catAx>
      <c:valAx>
        <c:axId val="512026320"/>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2029064"/>
        <c:crosses val="max"/>
        <c:crossBetween val="between"/>
      </c:valAx>
      <c:spPr>
        <a:noFill/>
        <a:ln>
          <a:noFill/>
        </a:ln>
        <a:effectLst/>
      </c:spPr>
    </c:plotArea>
    <c:legend>
      <c:legendPos val="b"/>
      <c:layout>
        <c:manualLayout>
          <c:xMode val="edge"/>
          <c:yMode val="edge"/>
          <c:x val="0.20021297584612777"/>
          <c:y val="0.83504207766214167"/>
          <c:w val="0.60178673911748137"/>
          <c:h val="0.1531879045412210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Cataract with IOL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2"/>
          <c:tx>
            <c:v>ASC Payment Rate</c:v>
          </c:tx>
          <c:spPr>
            <a:solidFill>
              <a:schemeClr val="accent3"/>
            </a:solidFill>
            <a:ln>
              <a:noFill/>
            </a:ln>
            <a:effectLst/>
          </c:spPr>
          <c:invertIfNegative val="0"/>
          <c:cat>
            <c:numRef>
              <c:f>'Chart play'!$B$14:$I$14</c:f>
              <c:numCache>
                <c:formatCode>General</c:formatCode>
                <c:ptCount val="8"/>
                <c:pt idx="0">
                  <c:v>2012</c:v>
                </c:pt>
                <c:pt idx="1">
                  <c:v>2013</c:v>
                </c:pt>
                <c:pt idx="2">
                  <c:v>2014</c:v>
                </c:pt>
                <c:pt idx="3">
                  <c:v>2015</c:v>
                </c:pt>
                <c:pt idx="4">
                  <c:v>2016</c:v>
                </c:pt>
                <c:pt idx="5">
                  <c:v>2017</c:v>
                </c:pt>
                <c:pt idx="6">
                  <c:v>2018</c:v>
                </c:pt>
                <c:pt idx="7">
                  <c:v>2019</c:v>
                </c:pt>
              </c:numCache>
            </c:numRef>
          </c:cat>
          <c:val>
            <c:numRef>
              <c:f>'Chart play'!$B$23:$I$23</c:f>
              <c:numCache>
                <c:formatCode>General</c:formatCode>
                <c:ptCount val="8"/>
                <c:pt idx="0">
                  <c:v>964.64</c:v>
                </c:pt>
                <c:pt idx="1">
                  <c:v>971.02</c:v>
                </c:pt>
                <c:pt idx="2">
                  <c:v>975.58</c:v>
                </c:pt>
                <c:pt idx="3">
                  <c:v>960.36</c:v>
                </c:pt>
                <c:pt idx="4">
                  <c:v>976.17</c:v>
                </c:pt>
                <c:pt idx="5">
                  <c:v>978.21</c:v>
                </c:pt>
                <c:pt idx="6">
                  <c:v>991.95</c:v>
                </c:pt>
                <c:pt idx="7">
                  <c:v>977.33</c:v>
                </c:pt>
              </c:numCache>
            </c:numRef>
          </c:val>
          <c:extLst>
            <c:ext xmlns:c16="http://schemas.microsoft.com/office/drawing/2014/chart" uri="{C3380CC4-5D6E-409C-BE32-E72D297353CC}">
              <c16:uniqueId val="{00000000-D08C-4826-8E4C-F4B7DF72B186}"/>
            </c:ext>
          </c:extLst>
        </c:ser>
        <c:ser>
          <c:idx val="3"/>
          <c:order val="3"/>
          <c:tx>
            <c:v>OPPS Payment Rate</c:v>
          </c:tx>
          <c:spPr>
            <a:solidFill>
              <a:schemeClr val="accent4"/>
            </a:solidFill>
            <a:ln>
              <a:noFill/>
            </a:ln>
            <a:effectLst/>
          </c:spPr>
          <c:invertIfNegative val="0"/>
          <c:cat>
            <c:numRef>
              <c:f>'Chart play'!$B$14:$I$14</c:f>
              <c:numCache>
                <c:formatCode>General</c:formatCode>
                <c:ptCount val="8"/>
                <c:pt idx="0">
                  <c:v>2012</c:v>
                </c:pt>
                <c:pt idx="1">
                  <c:v>2013</c:v>
                </c:pt>
                <c:pt idx="2">
                  <c:v>2014</c:v>
                </c:pt>
                <c:pt idx="3">
                  <c:v>2015</c:v>
                </c:pt>
                <c:pt idx="4">
                  <c:v>2016</c:v>
                </c:pt>
                <c:pt idx="5">
                  <c:v>2017</c:v>
                </c:pt>
                <c:pt idx="6">
                  <c:v>2018</c:v>
                </c:pt>
                <c:pt idx="7">
                  <c:v>2019</c:v>
                </c:pt>
              </c:numCache>
            </c:numRef>
          </c:cat>
          <c:val>
            <c:numRef>
              <c:f>'Chart play'!$B$24:$I$24</c:f>
              <c:numCache>
                <c:formatCode>_("$"* #,##0.00_);_("$"* \(#,##0.00\);_("$"* "-"??_);_(@_)</c:formatCode>
                <c:ptCount val="8"/>
                <c:pt idx="0">
                  <c:v>1670.41</c:v>
                </c:pt>
                <c:pt idx="1">
                  <c:v>1730.47</c:v>
                </c:pt>
                <c:pt idx="2">
                  <c:v>1766.01</c:v>
                </c:pt>
                <c:pt idx="3">
                  <c:v>1752.62</c:v>
                </c:pt>
                <c:pt idx="4">
                  <c:v>1745.7</c:v>
                </c:pt>
                <c:pt idx="5">
                  <c:v>1824.35</c:v>
                </c:pt>
                <c:pt idx="6">
                  <c:v>1921.09</c:v>
                </c:pt>
                <c:pt idx="7">
                  <c:v>1917.16</c:v>
                </c:pt>
              </c:numCache>
            </c:numRef>
          </c:val>
          <c:extLst>
            <c:ext xmlns:c16="http://schemas.microsoft.com/office/drawing/2014/chart" uri="{C3380CC4-5D6E-409C-BE32-E72D297353CC}">
              <c16:uniqueId val="{00000001-D08C-4826-8E4C-F4B7DF72B186}"/>
            </c:ext>
          </c:extLst>
        </c:ser>
        <c:dLbls>
          <c:showLegendKey val="0"/>
          <c:showVal val="0"/>
          <c:showCatName val="0"/>
          <c:showSerName val="0"/>
          <c:showPercent val="0"/>
          <c:showBubbleSize val="0"/>
        </c:dLbls>
        <c:gapWidth val="219"/>
        <c:axId val="561331992"/>
        <c:axId val="561331600"/>
      </c:barChart>
      <c:lineChart>
        <c:grouping val="standard"/>
        <c:varyColors val="0"/>
        <c:ser>
          <c:idx val="0"/>
          <c:order val="0"/>
          <c:tx>
            <c:strRef>
              <c:f>'Chart play'!$W$27</c:f>
              <c:strCache>
                <c:ptCount val="1"/>
                <c:pt idx="0">
                  <c:v>ASC Relative Weight</c:v>
                </c:pt>
              </c:strCache>
            </c:strRef>
          </c:tx>
          <c:spPr>
            <a:ln w="28575" cap="rnd">
              <a:solidFill>
                <a:schemeClr val="accent1"/>
              </a:solidFill>
              <a:round/>
            </a:ln>
            <a:effectLst/>
          </c:spPr>
          <c:marker>
            <c:symbol val="none"/>
          </c:marker>
          <c:cat>
            <c:numRef>
              <c:f>'Chart play'!$B$14:$I$14</c:f>
              <c:numCache>
                <c:formatCode>General</c:formatCode>
                <c:ptCount val="8"/>
                <c:pt idx="0">
                  <c:v>2012</c:v>
                </c:pt>
                <c:pt idx="1">
                  <c:v>2013</c:v>
                </c:pt>
                <c:pt idx="2">
                  <c:v>2014</c:v>
                </c:pt>
                <c:pt idx="3">
                  <c:v>2015</c:v>
                </c:pt>
                <c:pt idx="4">
                  <c:v>2016</c:v>
                </c:pt>
                <c:pt idx="5">
                  <c:v>2017</c:v>
                </c:pt>
                <c:pt idx="6">
                  <c:v>2018</c:v>
                </c:pt>
                <c:pt idx="7">
                  <c:v>2019</c:v>
                </c:pt>
              </c:numCache>
            </c:numRef>
          </c:cat>
          <c:val>
            <c:numRef>
              <c:f>'Chart play'!$B$21:$I$21</c:f>
              <c:numCache>
                <c:formatCode>General</c:formatCode>
                <c:ptCount val="8"/>
                <c:pt idx="0">
                  <c:v>22.6297</c:v>
                </c:pt>
                <c:pt idx="1">
                  <c:v>22.625499999999999</c:v>
                </c:pt>
                <c:pt idx="2">
                  <c:v>22.4421</c:v>
                </c:pt>
                <c:pt idx="3">
                  <c:v>21.797599999999999</c:v>
                </c:pt>
                <c:pt idx="4">
                  <c:v>22.096800000000002</c:v>
                </c:pt>
                <c:pt idx="5">
                  <c:v>21.736599999999999</c:v>
                </c:pt>
                <c:pt idx="6">
                  <c:v>21.7653</c:v>
                </c:pt>
                <c:pt idx="7">
                  <c:v>21.003299999999999</c:v>
                </c:pt>
              </c:numCache>
            </c:numRef>
          </c:val>
          <c:smooth val="0"/>
          <c:extLst>
            <c:ext xmlns:c16="http://schemas.microsoft.com/office/drawing/2014/chart" uri="{C3380CC4-5D6E-409C-BE32-E72D297353CC}">
              <c16:uniqueId val="{00000002-D08C-4826-8E4C-F4B7DF72B186}"/>
            </c:ext>
          </c:extLst>
        </c:ser>
        <c:ser>
          <c:idx val="1"/>
          <c:order val="1"/>
          <c:tx>
            <c:strRef>
              <c:f>'Chart play'!$W$28</c:f>
              <c:strCache>
                <c:ptCount val="1"/>
                <c:pt idx="0">
                  <c:v>OPPS Relative Weight</c:v>
                </c:pt>
              </c:strCache>
            </c:strRef>
          </c:tx>
          <c:spPr>
            <a:ln w="28575" cap="rnd">
              <a:solidFill>
                <a:schemeClr val="accent2"/>
              </a:solidFill>
              <a:round/>
            </a:ln>
            <a:effectLst/>
          </c:spPr>
          <c:marker>
            <c:symbol val="none"/>
          </c:marker>
          <c:cat>
            <c:numRef>
              <c:f>'Chart play'!$B$14:$I$14</c:f>
              <c:numCache>
                <c:formatCode>General</c:formatCode>
                <c:ptCount val="8"/>
                <c:pt idx="0">
                  <c:v>2012</c:v>
                </c:pt>
                <c:pt idx="1">
                  <c:v>2013</c:v>
                </c:pt>
                <c:pt idx="2">
                  <c:v>2014</c:v>
                </c:pt>
                <c:pt idx="3">
                  <c:v>2015</c:v>
                </c:pt>
                <c:pt idx="4">
                  <c:v>2016</c:v>
                </c:pt>
                <c:pt idx="5">
                  <c:v>2017</c:v>
                </c:pt>
                <c:pt idx="6">
                  <c:v>2018</c:v>
                </c:pt>
                <c:pt idx="7">
                  <c:v>2019</c:v>
                </c:pt>
              </c:numCache>
            </c:numRef>
          </c:cat>
          <c:val>
            <c:numRef>
              <c:f>'Chart play'!$B$22:$I$22</c:f>
              <c:numCache>
                <c:formatCode>General</c:formatCode>
                <c:ptCount val="8"/>
                <c:pt idx="0">
                  <c:v>23.857600000000001</c:v>
                </c:pt>
                <c:pt idx="1">
                  <c:v>24.265899999999998</c:v>
                </c:pt>
                <c:pt idx="2">
                  <c:v>24.301100000000002</c:v>
                </c:pt>
                <c:pt idx="3">
                  <c:v>23.628799999999998</c:v>
                </c:pt>
                <c:pt idx="4">
                  <c:v>23.6785</c:v>
                </c:pt>
                <c:pt idx="5">
                  <c:v>24.324400000000001</c:v>
                </c:pt>
                <c:pt idx="6">
                  <c:v>24.430099999999999</c:v>
                </c:pt>
                <c:pt idx="7">
                  <c:v>24.118200000000002</c:v>
                </c:pt>
              </c:numCache>
            </c:numRef>
          </c:val>
          <c:smooth val="0"/>
          <c:extLst>
            <c:ext xmlns:c16="http://schemas.microsoft.com/office/drawing/2014/chart" uri="{C3380CC4-5D6E-409C-BE32-E72D297353CC}">
              <c16:uniqueId val="{00000003-D08C-4826-8E4C-F4B7DF72B186}"/>
            </c:ext>
          </c:extLst>
        </c:ser>
        <c:dLbls>
          <c:showLegendKey val="0"/>
          <c:showVal val="0"/>
          <c:showCatName val="0"/>
          <c:showSerName val="0"/>
          <c:showPercent val="0"/>
          <c:showBubbleSize val="0"/>
        </c:dLbls>
        <c:marker val="1"/>
        <c:smooth val="0"/>
        <c:axId val="513322040"/>
        <c:axId val="513322432"/>
      </c:lineChart>
      <c:catAx>
        <c:axId val="51332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322432"/>
        <c:crosses val="autoZero"/>
        <c:auto val="1"/>
        <c:lblAlgn val="ctr"/>
        <c:lblOffset val="100"/>
        <c:noMultiLvlLbl val="0"/>
      </c:catAx>
      <c:valAx>
        <c:axId val="513322432"/>
        <c:scaling>
          <c:orientation val="minMax"/>
          <c:min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Relative Weight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322040"/>
        <c:crosses val="autoZero"/>
        <c:crossBetween val="between"/>
        <c:majorUnit val="1"/>
      </c:valAx>
      <c:valAx>
        <c:axId val="561331600"/>
        <c:scaling>
          <c:orientation val="minMax"/>
        </c:scaling>
        <c:delete val="0"/>
        <c:axPos val="r"/>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331992"/>
        <c:crosses val="max"/>
        <c:crossBetween val="between"/>
      </c:valAx>
      <c:catAx>
        <c:axId val="561331992"/>
        <c:scaling>
          <c:orientation val="minMax"/>
        </c:scaling>
        <c:delete val="1"/>
        <c:axPos val="b"/>
        <c:numFmt formatCode="General" sourceLinked="1"/>
        <c:majorTickMark val="out"/>
        <c:minorTickMark val="none"/>
        <c:tickLblPos val="nextTo"/>
        <c:crossAx val="56133160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Arthroscopic rotator cuff repair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2"/>
          <c:tx>
            <c:v>ASC Rate</c:v>
          </c:tx>
          <c:spPr>
            <a:solidFill>
              <a:schemeClr val="accent3"/>
            </a:solidFill>
            <a:ln>
              <a:noFill/>
            </a:ln>
            <a:effectLst/>
          </c:spPr>
          <c:invertIfNegative val="0"/>
          <c:val>
            <c:numRef>
              <c:f>'Chart play'!$B$29:$I$29</c:f>
              <c:numCache>
                <c:formatCode>General</c:formatCode>
                <c:ptCount val="8"/>
                <c:pt idx="0">
                  <c:v>2303.2199999999998</c:v>
                </c:pt>
                <c:pt idx="1">
                  <c:v>2177.3000000000002</c:v>
                </c:pt>
                <c:pt idx="2">
                  <c:v>2352.7600000000002</c:v>
                </c:pt>
                <c:pt idx="3">
                  <c:v>2381.17</c:v>
                </c:pt>
                <c:pt idx="4">
                  <c:v>2486.2199999999998</c:v>
                </c:pt>
                <c:pt idx="5">
                  <c:v>2651.09</c:v>
                </c:pt>
                <c:pt idx="6">
                  <c:v>2721.37</c:v>
                </c:pt>
                <c:pt idx="7">
                  <c:v>2744.32</c:v>
                </c:pt>
              </c:numCache>
            </c:numRef>
          </c:val>
          <c:extLst>
            <c:ext xmlns:c16="http://schemas.microsoft.com/office/drawing/2014/chart" uri="{C3380CC4-5D6E-409C-BE32-E72D297353CC}">
              <c16:uniqueId val="{00000000-85D7-4569-8A15-529063EBA754}"/>
            </c:ext>
          </c:extLst>
        </c:ser>
        <c:ser>
          <c:idx val="3"/>
          <c:order val="3"/>
          <c:tx>
            <c:v>OPPS Rate</c:v>
          </c:tx>
          <c:spPr>
            <a:solidFill>
              <a:schemeClr val="accent4"/>
            </a:solidFill>
            <a:ln>
              <a:noFill/>
            </a:ln>
            <a:effectLst/>
          </c:spPr>
          <c:invertIfNegative val="0"/>
          <c:val>
            <c:numRef>
              <c:f>'Chart play'!$B$30:$I$30</c:f>
              <c:numCache>
                <c:formatCode>_("$"* #,##0.00_);_("$"* \(#,##0.00\);_("$"* "-"??_);_(@_)</c:formatCode>
                <c:ptCount val="8"/>
                <c:pt idx="0">
                  <c:v>3988.35</c:v>
                </c:pt>
                <c:pt idx="1">
                  <c:v>3880.22</c:v>
                </c:pt>
                <c:pt idx="2">
                  <c:v>4259.01</c:v>
                </c:pt>
                <c:pt idx="3">
                  <c:v>4345.55</c:v>
                </c:pt>
                <c:pt idx="4">
                  <c:v>4969.26</c:v>
                </c:pt>
                <c:pt idx="5">
                  <c:v>5221.57</c:v>
                </c:pt>
                <c:pt idx="6">
                  <c:v>5606.42</c:v>
                </c:pt>
                <c:pt idx="7">
                  <c:v>5699.59</c:v>
                </c:pt>
              </c:numCache>
            </c:numRef>
          </c:val>
          <c:extLst>
            <c:ext xmlns:c16="http://schemas.microsoft.com/office/drawing/2014/chart" uri="{C3380CC4-5D6E-409C-BE32-E72D297353CC}">
              <c16:uniqueId val="{00000001-85D7-4569-8A15-529063EBA754}"/>
            </c:ext>
          </c:extLst>
        </c:ser>
        <c:dLbls>
          <c:showLegendKey val="0"/>
          <c:showVal val="0"/>
          <c:showCatName val="0"/>
          <c:showSerName val="0"/>
          <c:showPercent val="0"/>
          <c:showBubbleSize val="0"/>
        </c:dLbls>
        <c:gapWidth val="219"/>
        <c:axId val="509866176"/>
        <c:axId val="511043952"/>
      </c:barChart>
      <c:lineChart>
        <c:grouping val="standard"/>
        <c:varyColors val="0"/>
        <c:ser>
          <c:idx val="0"/>
          <c:order val="0"/>
          <c:tx>
            <c:strRef>
              <c:f>'Chart play'!$W$27</c:f>
              <c:strCache>
                <c:ptCount val="1"/>
                <c:pt idx="0">
                  <c:v>ASC Relative Weight</c:v>
                </c:pt>
              </c:strCache>
            </c:strRef>
          </c:tx>
          <c:spPr>
            <a:ln w="28575" cap="rnd">
              <a:solidFill>
                <a:schemeClr val="accent1"/>
              </a:solidFill>
              <a:round/>
            </a:ln>
            <a:effectLst/>
          </c:spPr>
          <c:marker>
            <c:symbol val="none"/>
          </c:marker>
          <c:cat>
            <c:numRef>
              <c:f>'Chart play'!$W$29:$AD$29</c:f>
              <c:numCache>
                <c:formatCode>General</c:formatCode>
                <c:ptCount val="8"/>
                <c:pt idx="0">
                  <c:v>2012</c:v>
                </c:pt>
                <c:pt idx="1">
                  <c:v>2013</c:v>
                </c:pt>
                <c:pt idx="2">
                  <c:v>2014</c:v>
                </c:pt>
                <c:pt idx="3">
                  <c:v>2015</c:v>
                </c:pt>
                <c:pt idx="4">
                  <c:v>2016</c:v>
                </c:pt>
                <c:pt idx="5">
                  <c:v>2017</c:v>
                </c:pt>
                <c:pt idx="6">
                  <c:v>2018</c:v>
                </c:pt>
                <c:pt idx="7">
                  <c:v>2019</c:v>
                </c:pt>
              </c:numCache>
            </c:numRef>
          </c:cat>
          <c:val>
            <c:numRef>
              <c:f>'Chart play'!$B$27:$I$27</c:f>
              <c:numCache>
                <c:formatCode>General</c:formatCode>
                <c:ptCount val="8"/>
                <c:pt idx="0">
                  <c:v>54.0319</c:v>
                </c:pt>
                <c:pt idx="1">
                  <c:v>50.732900000000001</c:v>
                </c:pt>
                <c:pt idx="2">
                  <c:v>54.122500000000002</c:v>
                </c:pt>
                <c:pt idx="3">
                  <c:v>54.046199999999999</c:v>
                </c:pt>
                <c:pt idx="4">
                  <c:v>56.278700000000001</c:v>
                </c:pt>
                <c:pt idx="5">
                  <c:v>58.909100000000002</c:v>
                </c:pt>
                <c:pt idx="6">
                  <c:v>59.7119</c:v>
                </c:pt>
                <c:pt idx="7">
                  <c:v>58.976999999999997</c:v>
                </c:pt>
              </c:numCache>
            </c:numRef>
          </c:val>
          <c:smooth val="0"/>
          <c:extLst>
            <c:ext xmlns:c16="http://schemas.microsoft.com/office/drawing/2014/chart" uri="{C3380CC4-5D6E-409C-BE32-E72D297353CC}">
              <c16:uniqueId val="{00000002-85D7-4569-8A15-529063EBA754}"/>
            </c:ext>
          </c:extLst>
        </c:ser>
        <c:ser>
          <c:idx val="1"/>
          <c:order val="1"/>
          <c:tx>
            <c:strRef>
              <c:f>'Chart play'!$W$28</c:f>
              <c:strCache>
                <c:ptCount val="1"/>
                <c:pt idx="0">
                  <c:v>OPPS Relative Weight</c:v>
                </c:pt>
              </c:strCache>
            </c:strRef>
          </c:tx>
          <c:spPr>
            <a:ln w="28575" cap="rnd">
              <a:solidFill>
                <a:schemeClr val="accent2"/>
              </a:solidFill>
              <a:round/>
            </a:ln>
            <a:effectLst/>
          </c:spPr>
          <c:marker>
            <c:symbol val="none"/>
          </c:marker>
          <c:cat>
            <c:numRef>
              <c:f>'Chart play'!$W$29:$AD$29</c:f>
              <c:numCache>
                <c:formatCode>General</c:formatCode>
                <c:ptCount val="8"/>
                <c:pt idx="0">
                  <c:v>2012</c:v>
                </c:pt>
                <c:pt idx="1">
                  <c:v>2013</c:v>
                </c:pt>
                <c:pt idx="2">
                  <c:v>2014</c:v>
                </c:pt>
                <c:pt idx="3">
                  <c:v>2015</c:v>
                </c:pt>
                <c:pt idx="4">
                  <c:v>2016</c:v>
                </c:pt>
                <c:pt idx="5">
                  <c:v>2017</c:v>
                </c:pt>
                <c:pt idx="6">
                  <c:v>2018</c:v>
                </c:pt>
                <c:pt idx="7">
                  <c:v>2019</c:v>
                </c:pt>
              </c:numCache>
            </c:numRef>
          </c:cat>
          <c:val>
            <c:numRef>
              <c:f>'Chart play'!$B$28:$I$28</c:f>
              <c:numCache>
                <c:formatCode>General</c:formatCode>
                <c:ptCount val="8"/>
                <c:pt idx="0">
                  <c:v>56.9634</c:v>
                </c:pt>
                <c:pt idx="1">
                  <c:v>54.411099999999998</c:v>
                </c:pt>
                <c:pt idx="2">
                  <c:v>58.605899999999998</c:v>
                </c:pt>
                <c:pt idx="3">
                  <c:v>58.5867</c:v>
                </c:pt>
                <c:pt idx="4">
                  <c:v>67.402699999999996</c:v>
                </c:pt>
                <c:pt idx="5">
                  <c:v>69.62</c:v>
                </c:pt>
                <c:pt idx="6">
                  <c:v>71.295900000000003</c:v>
                </c:pt>
                <c:pt idx="7">
                  <c:v>71.701999999999998</c:v>
                </c:pt>
              </c:numCache>
            </c:numRef>
          </c:val>
          <c:smooth val="0"/>
          <c:extLst>
            <c:ext xmlns:c16="http://schemas.microsoft.com/office/drawing/2014/chart" uri="{C3380CC4-5D6E-409C-BE32-E72D297353CC}">
              <c16:uniqueId val="{00000003-85D7-4569-8A15-529063EBA754}"/>
            </c:ext>
          </c:extLst>
        </c:ser>
        <c:dLbls>
          <c:showLegendKey val="0"/>
          <c:showVal val="0"/>
          <c:showCatName val="0"/>
          <c:showSerName val="0"/>
          <c:showPercent val="0"/>
          <c:showBubbleSize val="0"/>
        </c:dLbls>
        <c:marker val="1"/>
        <c:smooth val="0"/>
        <c:axId val="500920808"/>
        <c:axId val="511044736"/>
      </c:lineChart>
      <c:catAx>
        <c:axId val="500920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1044736"/>
        <c:crosses val="autoZero"/>
        <c:auto val="1"/>
        <c:lblAlgn val="ctr"/>
        <c:lblOffset val="100"/>
        <c:noMultiLvlLbl val="0"/>
      </c:catAx>
      <c:valAx>
        <c:axId val="511044736"/>
        <c:scaling>
          <c:orientation val="minMax"/>
          <c:min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Relative weight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0920808"/>
        <c:crosses val="autoZero"/>
        <c:crossBetween val="between"/>
      </c:valAx>
      <c:valAx>
        <c:axId val="511043952"/>
        <c:scaling>
          <c:orientation val="minMax"/>
        </c:scaling>
        <c:delete val="0"/>
        <c:axPos val="r"/>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866176"/>
        <c:crosses val="max"/>
        <c:crossBetween val="between"/>
      </c:valAx>
      <c:catAx>
        <c:axId val="509866176"/>
        <c:scaling>
          <c:orientation val="minMax"/>
        </c:scaling>
        <c:delete val="1"/>
        <c:axPos val="b"/>
        <c:majorTickMark val="out"/>
        <c:minorTickMark val="none"/>
        <c:tickLblPos val="nextTo"/>
        <c:crossAx val="51104395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3.jpe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Picture 1" descr="image002">
          <a:extLst xmlns:a="http://schemas.openxmlformats.org/drawingml/2006/main">
            <a:ext uri="{FF2B5EF4-FFF2-40B4-BE49-F238E27FC236}">
              <a16:creationId xmlns:a16="http://schemas.microsoft.com/office/drawing/2014/main" id="{6943E2F7-C41F-4E54-91F3-D883076ED727}"/>
            </a:ext>
          </a:extLst>
        </cdr:cNvPr>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0" y="-1981200"/>
          <a:ext cx="7924800" cy="472440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pic>
  </cdr:relSizeAnchor>
</c:userShapes>
</file>

<file path=ppt/drawings/drawing2.xml><?xml version="1.0" encoding="utf-8"?>
<c:userShapes xmlns:c="http://schemas.openxmlformats.org/drawingml/2006/chart">
  <cdr:relSizeAnchor xmlns:cdr="http://schemas.openxmlformats.org/drawingml/2006/chartDrawing">
    <cdr:from>
      <cdr:x>0.57015</cdr:x>
      <cdr:y>0.31185</cdr:y>
    </cdr:from>
    <cdr:to>
      <cdr:x>0.5717</cdr:x>
      <cdr:y>0.70982</cdr:y>
    </cdr:to>
    <cdr:cxnSp macro="">
      <cdr:nvCxnSpPr>
        <cdr:cNvPr id="3" name="Straight Connector 2">
          <a:extLst xmlns:a="http://schemas.openxmlformats.org/drawingml/2006/main">
            <a:ext uri="{FF2B5EF4-FFF2-40B4-BE49-F238E27FC236}">
              <a16:creationId xmlns:a16="http://schemas.microsoft.com/office/drawing/2014/main" id="{0D02453C-B925-48B6-A2FC-F0CA26E673C9}"/>
            </a:ext>
          </a:extLst>
        </cdr:cNvPr>
        <cdr:cNvCxnSpPr/>
      </cdr:nvCxnSpPr>
      <cdr:spPr>
        <a:xfrm xmlns:a="http://schemas.openxmlformats.org/drawingml/2006/main" flipH="1" flipV="1">
          <a:off x="3272422" y="1595447"/>
          <a:ext cx="8917" cy="2036093"/>
        </a:xfrm>
        <a:prstGeom xmlns:a="http://schemas.openxmlformats.org/drawingml/2006/main" prst="line">
          <a:avLst/>
        </a:prstGeom>
        <a:ln xmlns:a="http://schemas.openxmlformats.org/drawingml/2006/main" w="28575">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019DFEC-A71C-48CD-B31A-32F89E140CE8}" type="datetimeFigureOut">
              <a:rPr lang="en-US" smtClean="0"/>
              <a:t>3/13/2019</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528655B-AE38-4AED-9612-87AC301442FA}" type="slidenum">
              <a:rPr lang="en-US" smtClean="0"/>
              <a:t>‹#›</a:t>
            </a:fld>
            <a:endParaRPr lang="en-US" dirty="0"/>
          </a:p>
        </p:txBody>
      </p:sp>
    </p:spTree>
    <p:extLst>
      <p:ext uri="{BB962C8B-B14F-4D97-AF65-F5344CB8AC3E}">
        <p14:creationId xmlns:p14="http://schemas.microsoft.com/office/powerpoint/2010/main" val="1885026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5F115C-9026-4185-B90C-45AD2E848824}" type="datetimeFigureOut">
              <a:rPr lang="en-US" smtClean="0"/>
              <a:t>3/13/2019</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0CD5BA50-A0E4-42F8-97CE-A71118E4B04E}" type="slidenum">
              <a:rPr lang="en-US" smtClean="0"/>
              <a:t>‹#›</a:t>
            </a:fld>
            <a:endParaRPr lang="en-US" dirty="0"/>
          </a:p>
        </p:txBody>
      </p:sp>
    </p:spTree>
    <p:extLst>
      <p:ext uri="{BB962C8B-B14F-4D97-AF65-F5344CB8AC3E}">
        <p14:creationId xmlns:p14="http://schemas.microsoft.com/office/powerpoint/2010/main" val="68418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F87BDE-63EE-416C-A728-E67FA57563C3}" type="slidenum">
              <a:rPr lang="en-US" smtClean="0"/>
              <a:t>4</a:t>
            </a:fld>
            <a:endParaRPr lang="en-US" dirty="0"/>
          </a:p>
        </p:txBody>
      </p:sp>
    </p:spTree>
    <p:extLst>
      <p:ext uri="{BB962C8B-B14F-4D97-AF65-F5344CB8AC3E}">
        <p14:creationId xmlns:p14="http://schemas.microsoft.com/office/powerpoint/2010/main" val="81675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HOPD copayments are capped at inpatient rate – currently $1,340</a:t>
            </a:r>
          </a:p>
        </p:txBody>
      </p:sp>
      <p:sp>
        <p:nvSpPr>
          <p:cNvPr id="4" name="Slide Number Placeholder 3"/>
          <p:cNvSpPr>
            <a:spLocks noGrp="1"/>
          </p:cNvSpPr>
          <p:nvPr>
            <p:ph type="sldNum" sz="quarter" idx="5"/>
          </p:nvPr>
        </p:nvSpPr>
        <p:spPr/>
        <p:txBody>
          <a:bodyPr/>
          <a:lstStyle/>
          <a:p>
            <a:fld id="{48CE2C05-8E55-4AC1-A5A9-669E736C4BC4}" type="slidenum">
              <a:rPr lang="en-US" smtClean="0"/>
              <a:t>18</a:t>
            </a:fld>
            <a:endParaRPr lang="en-US" dirty="0"/>
          </a:p>
        </p:txBody>
      </p:sp>
    </p:spTree>
    <p:extLst>
      <p:ext uri="{BB962C8B-B14F-4D97-AF65-F5344CB8AC3E}">
        <p14:creationId xmlns:p14="http://schemas.microsoft.com/office/powerpoint/2010/main" val="3140199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xfrm>
            <a:off x="1262063" y="268288"/>
            <a:ext cx="4691062" cy="3517900"/>
          </a:xfrm>
          <a:noFill/>
          <a:ln>
            <a:solidFill>
              <a:srgbClr val="000000"/>
            </a:solidFill>
            <a:miter lim="800000"/>
            <a:headEnd/>
            <a:tailEnd/>
          </a:ln>
        </p:spPr>
      </p:sp>
      <p:sp>
        <p:nvSpPr>
          <p:cNvPr id="122883" name="Notes Placeholder 2"/>
          <p:cNvSpPr>
            <a:spLocks noGrp="1"/>
          </p:cNvSpPr>
          <p:nvPr>
            <p:ph type="body" idx="1"/>
          </p:nvPr>
        </p:nvSpPr>
        <p:spPr bwMode="auto">
          <a:xfrm>
            <a:off x="178117" y="3930947"/>
            <a:ext cx="6902440" cy="5190376"/>
          </a:xfrm>
          <a:noFill/>
        </p:spPr>
        <p:txBody>
          <a:bodyPr wrap="square" numCol="1" anchor="t" anchorCtr="0" compatLnSpc="1">
            <a:prstTxWarp prst="textNoShape">
              <a:avLst/>
            </a:prstTxWarp>
            <a:normAutofit/>
          </a:bodyPr>
          <a:lstStyle/>
          <a:p>
            <a:pPr>
              <a:buFont typeface="Arial" pitchFamily="34" charset="0"/>
              <a:buChar char="•"/>
            </a:pPr>
            <a:endParaRPr lang="en-US" sz="1600" dirty="0"/>
          </a:p>
        </p:txBody>
      </p:sp>
      <p:sp>
        <p:nvSpPr>
          <p:cNvPr id="4" name="Slide Number Placeholder 3"/>
          <p:cNvSpPr>
            <a:spLocks noGrp="1"/>
          </p:cNvSpPr>
          <p:nvPr>
            <p:ph type="sldNum" sz="quarter" idx="5"/>
          </p:nvPr>
        </p:nvSpPr>
        <p:spPr/>
        <p:txBody>
          <a:bodyPr/>
          <a:lstStyle/>
          <a:p>
            <a:pPr>
              <a:defRPr/>
            </a:pPr>
            <a:fld id="{433BDC93-8563-4D60-92F7-4DF522BF5B35}" type="slidenum">
              <a:rPr lang="en-US" smtClean="0"/>
              <a:pPr>
                <a:defRPr/>
              </a:pPr>
              <a:t>19</a:t>
            </a:fld>
            <a:endParaRPr lang="en-US" dirty="0"/>
          </a:p>
        </p:txBody>
      </p:sp>
    </p:spTree>
    <p:extLst>
      <p:ext uri="{BB962C8B-B14F-4D97-AF65-F5344CB8AC3E}">
        <p14:creationId xmlns:p14="http://schemas.microsoft.com/office/powerpoint/2010/main" val="1121174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xfrm>
            <a:off x="1262063" y="268288"/>
            <a:ext cx="4691062" cy="3517900"/>
          </a:xfrm>
          <a:noFill/>
          <a:ln>
            <a:solidFill>
              <a:srgbClr val="000000"/>
            </a:solidFill>
            <a:miter lim="800000"/>
            <a:headEnd/>
            <a:tailEnd/>
          </a:ln>
        </p:spPr>
      </p:sp>
      <p:sp>
        <p:nvSpPr>
          <p:cNvPr id="122883" name="Notes Placeholder 2"/>
          <p:cNvSpPr>
            <a:spLocks noGrp="1"/>
          </p:cNvSpPr>
          <p:nvPr>
            <p:ph type="body" idx="1"/>
          </p:nvPr>
        </p:nvSpPr>
        <p:spPr bwMode="auto">
          <a:xfrm>
            <a:off x="178117" y="3930947"/>
            <a:ext cx="6902440" cy="5190376"/>
          </a:xfrm>
          <a:noFill/>
        </p:spPr>
        <p:txBody>
          <a:bodyPr wrap="square" numCol="1" anchor="t" anchorCtr="0" compatLnSpc="1">
            <a:prstTxWarp prst="textNoShape">
              <a:avLst/>
            </a:prstTxWarp>
            <a:normAutofit/>
          </a:bodyPr>
          <a:lstStyle/>
          <a:p>
            <a:pPr>
              <a:buFont typeface="Arial" pitchFamily="34" charset="0"/>
              <a:buChar char="•"/>
            </a:pPr>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3BDC93-8563-4D60-92F7-4DF522BF5B3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8784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xfrm>
            <a:off x="1262063" y="268288"/>
            <a:ext cx="4691062" cy="3517900"/>
          </a:xfrm>
          <a:noFill/>
          <a:ln>
            <a:solidFill>
              <a:srgbClr val="000000"/>
            </a:solidFill>
            <a:miter lim="800000"/>
            <a:headEnd/>
            <a:tailEnd/>
          </a:ln>
        </p:spPr>
      </p:sp>
      <p:sp>
        <p:nvSpPr>
          <p:cNvPr id="122883" name="Notes Placeholder 2"/>
          <p:cNvSpPr>
            <a:spLocks noGrp="1"/>
          </p:cNvSpPr>
          <p:nvPr>
            <p:ph type="body" idx="1"/>
          </p:nvPr>
        </p:nvSpPr>
        <p:spPr bwMode="auto">
          <a:xfrm>
            <a:off x="178117" y="3930947"/>
            <a:ext cx="6902440" cy="5190376"/>
          </a:xfrm>
          <a:noFill/>
        </p:spPr>
        <p:txBody>
          <a:bodyPr wrap="square" numCol="1" anchor="t" anchorCtr="0" compatLnSpc="1">
            <a:prstTxWarp prst="textNoShape">
              <a:avLst/>
            </a:prstTxWarp>
            <a:normAutofit/>
          </a:bodyPr>
          <a:lstStyle/>
          <a:p>
            <a:pPr>
              <a:buFont typeface="Arial" pitchFamily="34" charset="0"/>
              <a:buChar char="•"/>
            </a:pPr>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3BDC93-8563-4D60-92F7-4DF522BF5B3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7960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xfrm>
            <a:off x="1262063" y="268288"/>
            <a:ext cx="4691062" cy="3517900"/>
          </a:xfrm>
          <a:noFill/>
          <a:ln>
            <a:solidFill>
              <a:srgbClr val="000000"/>
            </a:solidFill>
            <a:miter lim="800000"/>
            <a:headEnd/>
            <a:tailEnd/>
          </a:ln>
        </p:spPr>
      </p:sp>
      <p:sp>
        <p:nvSpPr>
          <p:cNvPr id="122883" name="Notes Placeholder 2"/>
          <p:cNvSpPr>
            <a:spLocks noGrp="1"/>
          </p:cNvSpPr>
          <p:nvPr>
            <p:ph type="body" idx="1"/>
          </p:nvPr>
        </p:nvSpPr>
        <p:spPr bwMode="auto">
          <a:xfrm>
            <a:off x="178117" y="3930947"/>
            <a:ext cx="6902440" cy="5190376"/>
          </a:xfrm>
          <a:noFill/>
        </p:spPr>
        <p:txBody>
          <a:bodyPr wrap="square" numCol="1" anchor="t" anchorCtr="0" compatLnSpc="1">
            <a:prstTxWarp prst="textNoShape">
              <a:avLst/>
            </a:prstTxWarp>
            <a:normAutofit/>
          </a:bodyPr>
          <a:lstStyle/>
          <a:p>
            <a:pPr>
              <a:buFont typeface="Arial" pitchFamily="34" charset="0"/>
              <a:buChar char="•"/>
            </a:pPr>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3BDC93-8563-4D60-92F7-4DF522BF5B3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0921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BBED1B-5D3E-4954-AE7F-744386DFAF2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9646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FED956-F64C-40AB-89E7-2C2F3FA649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0632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FED956-F64C-40AB-89E7-2C2F3FA649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1688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FED956-F64C-40AB-89E7-2C2F3FA649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4290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45EDBC-7C45-4AB0-9BFE-6EC764869F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0373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Times New Roman" panose="02020603050405020304" pitchFamily="18" charset="0"/>
              </a:rPr>
              <a:t>This graph shows the impact of the ASC weight scalar which is a secondary (negative) adjustment or scaling that is applied to the ASC relative payment weights of the covered surgical procedures, covered ancillary procedures, and certain diagnostic tests.</a:t>
            </a:r>
          </a:p>
          <a:p>
            <a:endParaRPr lang="en-US" dirty="0"/>
          </a:p>
        </p:txBody>
      </p:sp>
      <p:sp>
        <p:nvSpPr>
          <p:cNvPr id="4" name="Slide Number Placeholder 3"/>
          <p:cNvSpPr>
            <a:spLocks noGrp="1"/>
          </p:cNvSpPr>
          <p:nvPr>
            <p:ph type="sldNum" sz="quarter" idx="10"/>
          </p:nvPr>
        </p:nvSpPr>
        <p:spPr/>
        <p:txBody>
          <a:bodyPr/>
          <a:lstStyle/>
          <a:p>
            <a:fld id="{05F87BDE-63EE-416C-A728-E67FA57563C3}" type="slidenum">
              <a:rPr lang="en-US" smtClean="0"/>
              <a:t>5</a:t>
            </a:fld>
            <a:endParaRPr lang="en-US" dirty="0"/>
          </a:p>
        </p:txBody>
      </p:sp>
    </p:spTree>
    <p:extLst>
      <p:ext uri="{BB962C8B-B14F-4D97-AF65-F5344CB8AC3E}">
        <p14:creationId xmlns:p14="http://schemas.microsoft.com/office/powerpoint/2010/main" val="81675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45EDBC-7C45-4AB0-9BFE-6EC764869F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1004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45EDBC-7C45-4AB0-9BFE-6EC764869F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0373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45EDBC-7C45-4AB0-9BFE-6EC764869F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0373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234950"/>
            <a:ext cx="4695825" cy="3521075"/>
          </a:xfrm>
        </p:spPr>
      </p:sp>
      <p:sp>
        <p:nvSpPr>
          <p:cNvPr id="3" name="Notes Placeholder 2"/>
          <p:cNvSpPr>
            <a:spLocks noGrp="1"/>
          </p:cNvSpPr>
          <p:nvPr>
            <p:ph type="body" idx="1"/>
          </p:nvPr>
        </p:nvSpPr>
        <p:spPr>
          <a:xfrm>
            <a:off x="322681" y="3833628"/>
            <a:ext cx="6695617" cy="5241899"/>
          </a:xfrm>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800762-AB93-41A3-BB4D-495A6B46CE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6708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A10F8-4C23-4A66-B695-7D2FC72D210C}" type="slidenum">
              <a:rPr lang="en-US" smtClean="0"/>
              <a:t>42</a:t>
            </a:fld>
            <a:endParaRPr lang="en-US" dirty="0"/>
          </a:p>
        </p:txBody>
      </p:sp>
    </p:spTree>
    <p:extLst>
      <p:ext uri="{BB962C8B-B14F-4D97-AF65-F5344CB8AC3E}">
        <p14:creationId xmlns:p14="http://schemas.microsoft.com/office/powerpoint/2010/main" val="2678758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ASC rates are based on the OPPS relative weights multiplied by an ASC-specific conversion factor.  Both components of the payment system are updated annually.</a:t>
            </a:r>
          </a:p>
          <a:p>
            <a:endParaRPr lang="en-US" sz="1200" dirty="0"/>
          </a:p>
          <a:p>
            <a:r>
              <a:rPr lang="en-US" sz="1200" dirty="0"/>
              <a:t>Historically ASC and OPPS payments had been updated using different factors (the CPI-U and hospital market basket) – These different factors led to the rates drifting apart, as the market basket has been higher than the CPI-U.  CMS began using a single update factor in 2019, eliminating one source of the divergence.</a:t>
            </a:r>
          </a:p>
          <a:p>
            <a:endParaRPr lang="en-US" sz="1200" dirty="0"/>
          </a:p>
          <a:p>
            <a:r>
              <a:rPr lang="en-US" sz="1200" dirty="0"/>
              <a:t>However, the difference in the relative weights will continue to be the larger driver of the declining ratio of ASC to OPPS payments for the same services.</a:t>
            </a:r>
          </a:p>
          <a:p>
            <a:endParaRPr lang="en-US" sz="1200" dirty="0"/>
          </a:p>
          <a:p>
            <a:r>
              <a:rPr lang="en-US" sz="1200" dirty="0"/>
              <a:t>The relative weight differences are caused by CMS separating the budget neutrality adjustment between the ASC and outpatient systems, allowing the weights for the same services to rise faster in the hospital outpatient department. </a:t>
            </a:r>
          </a:p>
          <a:p>
            <a:endParaRPr lang="en-US" sz="1200" dirty="0"/>
          </a:p>
          <a:p>
            <a:r>
              <a:rPr lang="en-US" sz="1200" dirty="0"/>
              <a:t>The result is that in the last 8 years, payment to ASCs for the most common services has declined from 58 to 50 percent of the OPPS amount.</a:t>
            </a:r>
          </a:p>
          <a:p>
            <a:endParaRPr lang="en-US" sz="1200" dirty="0"/>
          </a:p>
          <a:p>
            <a:r>
              <a:rPr lang="en-US" sz="1200" dirty="0"/>
              <a:t>Absent an intervention, the difference in the weights will cause ASC payments to drop below 50 percent of the OPPS next year and continue declining even though the conversion factor updates have been stabilized.</a:t>
            </a:r>
          </a:p>
          <a:p>
            <a:endParaRPr lang="en-US" sz="1200" dirty="0"/>
          </a:p>
          <a:p>
            <a:r>
              <a:rPr lang="en-US" sz="1200" dirty="0"/>
              <a:t>CMS can fix this within their statutory authority by combining the budget neutrality step of the annual weight updates into one calculation and applying a unified scaling factor across both payment systems.</a:t>
            </a:r>
          </a:p>
          <a:p>
            <a:endParaRPr lang="en-US" dirty="0"/>
          </a:p>
        </p:txBody>
      </p:sp>
      <p:sp>
        <p:nvSpPr>
          <p:cNvPr id="4" name="Slide Number Placeholder 3"/>
          <p:cNvSpPr>
            <a:spLocks noGrp="1"/>
          </p:cNvSpPr>
          <p:nvPr>
            <p:ph type="sldNum" sz="quarter" idx="5"/>
          </p:nvPr>
        </p:nvSpPr>
        <p:spPr/>
        <p:txBody>
          <a:bodyPr/>
          <a:lstStyle/>
          <a:p>
            <a:fld id="{53DDA817-7A0A-45A7-A179-C06474D41840}" type="slidenum">
              <a:rPr lang="en-US" smtClean="0"/>
              <a:t>6</a:t>
            </a:fld>
            <a:endParaRPr lang="en-US" dirty="0"/>
          </a:p>
        </p:txBody>
      </p:sp>
    </p:spTree>
    <p:extLst>
      <p:ext uri="{BB962C8B-B14F-4D97-AF65-F5344CB8AC3E}">
        <p14:creationId xmlns:p14="http://schemas.microsoft.com/office/powerpoint/2010/main" val="1702760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Some of this is the result of different packaging policies CMS uses for OPPS payments, but it is primarily caused by the separate scaling of the ASC relative weights.</a:t>
            </a:r>
          </a:p>
          <a:p>
            <a:endParaRPr lang="en-US" dirty="0"/>
          </a:p>
        </p:txBody>
      </p:sp>
      <p:sp>
        <p:nvSpPr>
          <p:cNvPr id="4" name="Slide Number Placeholder 3"/>
          <p:cNvSpPr>
            <a:spLocks noGrp="1"/>
          </p:cNvSpPr>
          <p:nvPr>
            <p:ph type="sldNum" sz="quarter" idx="5"/>
          </p:nvPr>
        </p:nvSpPr>
        <p:spPr/>
        <p:txBody>
          <a:bodyPr/>
          <a:lstStyle/>
          <a:p>
            <a:fld id="{53DDA817-7A0A-45A7-A179-C06474D41840}" type="slidenum">
              <a:rPr lang="en-US" smtClean="0"/>
              <a:t>7</a:t>
            </a:fld>
            <a:endParaRPr lang="en-US" dirty="0"/>
          </a:p>
        </p:txBody>
      </p:sp>
    </p:spTree>
    <p:extLst>
      <p:ext uri="{BB962C8B-B14F-4D97-AF65-F5344CB8AC3E}">
        <p14:creationId xmlns:p14="http://schemas.microsoft.com/office/powerpoint/2010/main" val="300569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This analysis looks at the top 100 Medicare procedures performed in ASC (in terms of volume in 2017) and compares the total revenue with 2018 final versus 2019 final Medicare ASC payment rates. The impact varies by specialty. When examining the top 100 codes in aggregate, the impact is slightly positive (net change of 0.6%).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For slide 10: This analysis looks at the top 100 Medicare procedures performed in ASC (in terms of volume in 2017) and compares the total revenue with 2018 final versus 2019 proposed Medicare ASC payment rates. The impact varies by specialty. When examining the top 100 codes in aggregate, the impact is slightly positive (net change of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8CE2C05-8E55-4AC1-A5A9-669E736C4BC4}" type="slidenum">
              <a:rPr lang="en-US" smtClean="0"/>
              <a:t>8</a:t>
            </a:fld>
            <a:endParaRPr lang="en-US" dirty="0"/>
          </a:p>
        </p:txBody>
      </p:sp>
    </p:spTree>
    <p:extLst>
      <p:ext uri="{BB962C8B-B14F-4D97-AF65-F5344CB8AC3E}">
        <p14:creationId xmlns:p14="http://schemas.microsoft.com/office/powerpoint/2010/main" val="1144114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This analysis looks at the top 100 Medicare procedures performed in ASC (in terms of volume in 2017) and compares the total revenue with 2018 final versus 2019 proposed Medicare ASC payment rates. The impact varies by specialty. When examining the top 100 codes in aggregate, the impact is slightly positive (net change of 1.5%).</a:t>
            </a:r>
          </a:p>
          <a:p>
            <a:endParaRPr lang="en-US" dirty="0"/>
          </a:p>
        </p:txBody>
      </p:sp>
      <p:sp>
        <p:nvSpPr>
          <p:cNvPr id="4" name="Slide Number Placeholder 3"/>
          <p:cNvSpPr>
            <a:spLocks noGrp="1"/>
          </p:cNvSpPr>
          <p:nvPr>
            <p:ph type="sldNum" sz="quarter" idx="10"/>
          </p:nvPr>
        </p:nvSpPr>
        <p:spPr/>
        <p:txBody>
          <a:bodyPr/>
          <a:lstStyle/>
          <a:p>
            <a:fld id="{0CD5BA50-A0E4-42F8-97CE-A71118E4B04E}" type="slidenum">
              <a:rPr lang="en-US" smtClean="0"/>
              <a:t>9</a:t>
            </a:fld>
            <a:endParaRPr lang="en-US" dirty="0"/>
          </a:p>
        </p:txBody>
      </p:sp>
    </p:spTree>
    <p:extLst>
      <p:ext uri="{BB962C8B-B14F-4D97-AF65-F5344CB8AC3E}">
        <p14:creationId xmlns:p14="http://schemas.microsoft.com/office/powerpoint/2010/main" val="1616132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A10F8-4C23-4A66-B695-7D2FC72D210C}" type="slidenum">
              <a:rPr lang="en-US" smtClean="0"/>
              <a:t>10</a:t>
            </a:fld>
            <a:endParaRPr lang="en-US" dirty="0"/>
          </a:p>
        </p:txBody>
      </p:sp>
    </p:spTree>
    <p:extLst>
      <p:ext uri="{BB962C8B-B14F-4D97-AF65-F5344CB8AC3E}">
        <p14:creationId xmlns:p14="http://schemas.microsoft.com/office/powerpoint/2010/main" val="240830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a:t>
            </a:r>
            <a:r>
              <a:rPr lang="en-US" baseline="0" dirty="0"/>
              <a:t> codes requested that are currently on the inpatient-only list. </a:t>
            </a:r>
            <a:endParaRPr lang="en-US" dirty="0"/>
          </a:p>
          <a:p>
            <a:endParaRPr lang="en-US" dirty="0"/>
          </a:p>
          <a:p>
            <a:r>
              <a:rPr lang="en-US" dirty="0"/>
              <a:t>Unlisted codes: 22 were requested for addition. CMS is continuing its policy</a:t>
            </a:r>
            <a:r>
              <a:rPr lang="en-US" baseline="0" dirty="0"/>
              <a:t> not to reimburse unlisted codes because it believes it is “not appropriate to provide ASC payment for procedures described by unlisted CPT codes in the surgical range, even if payment may be provided under the OPPS.” </a:t>
            </a:r>
          </a:p>
          <a:p>
            <a:endParaRPr lang="en-US" baseline="0" dirty="0"/>
          </a:p>
          <a:p>
            <a:r>
              <a:rPr lang="en-US" baseline="0" dirty="0"/>
              <a:t>Commenters asked for 44 other codes (not currently on inpatient-only list); CMS believes they meet one of the criteria for exclusion (don’t have to tell us which one!)</a:t>
            </a:r>
            <a:endParaRPr lang="en-US" dirty="0"/>
          </a:p>
        </p:txBody>
      </p:sp>
      <p:sp>
        <p:nvSpPr>
          <p:cNvPr id="4" name="Slide Number Placeholder 3"/>
          <p:cNvSpPr>
            <a:spLocks noGrp="1"/>
          </p:cNvSpPr>
          <p:nvPr>
            <p:ph type="sldNum" sz="quarter" idx="10"/>
          </p:nvPr>
        </p:nvSpPr>
        <p:spPr/>
        <p:txBody>
          <a:bodyPr/>
          <a:lstStyle/>
          <a:p>
            <a:fld id="{E6AA10F8-4C23-4A66-B695-7D2FC72D210C}" type="slidenum">
              <a:rPr lang="en-US" smtClean="0"/>
              <a:t>11</a:t>
            </a:fld>
            <a:endParaRPr lang="en-US" dirty="0"/>
          </a:p>
        </p:txBody>
      </p:sp>
    </p:spTree>
    <p:extLst>
      <p:ext uri="{BB962C8B-B14F-4D97-AF65-F5344CB8AC3E}">
        <p14:creationId xmlns:p14="http://schemas.microsoft.com/office/powerpoint/2010/main" val="3747125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currently 153 device-intensive codes in 2018</a:t>
            </a:r>
          </a:p>
        </p:txBody>
      </p:sp>
      <p:sp>
        <p:nvSpPr>
          <p:cNvPr id="4" name="Slide Number Placeholder 3"/>
          <p:cNvSpPr>
            <a:spLocks noGrp="1"/>
          </p:cNvSpPr>
          <p:nvPr>
            <p:ph type="sldNum" sz="quarter" idx="10"/>
          </p:nvPr>
        </p:nvSpPr>
        <p:spPr/>
        <p:txBody>
          <a:bodyPr/>
          <a:lstStyle/>
          <a:p>
            <a:fld id="{05F87BDE-63EE-416C-A728-E67FA57563C3}" type="slidenum">
              <a:rPr lang="en-US" smtClean="0"/>
              <a:t>15</a:t>
            </a:fld>
            <a:endParaRPr lang="en-US" dirty="0"/>
          </a:p>
        </p:txBody>
      </p:sp>
    </p:spTree>
    <p:extLst>
      <p:ext uri="{BB962C8B-B14F-4D97-AF65-F5344CB8AC3E}">
        <p14:creationId xmlns:p14="http://schemas.microsoft.com/office/powerpoint/2010/main" val="164606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33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37968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254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3075"/>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73075"/>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595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33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617761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4692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336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77271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794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8462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61043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5784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5476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526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363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3687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5265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4527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3075"/>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73075"/>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158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336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0826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33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454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1893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24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5476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526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464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537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81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0563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3366"/>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03366"/>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03366"/>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0336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81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83368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baseline="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3366"/>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03366"/>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03366"/>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0336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medicare.gov/what-medicare-covers/outpatient-facility-checklist" TargetMode="External"/><Relationship Id="rId2" Type="http://schemas.openxmlformats.org/officeDocument/2006/relationships/hyperlink" Target="https://www.medicare.gov/procedure-price-lookup/"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qualitynet.org/"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Word_Document.docx"/></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package" Target="../embeddings/Microsoft_Word_Document1.docx"/></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package" Target="../embeddings/Microsoft_Word_Document2.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package" Target="../embeddings/Microsoft_Word_Document3.docx"/></Relationships>
</file>

<file path=ppt/slides/_rels/slide31.xml.rels><?xml version="1.0" encoding="UTF-8" standalone="yes"?>
<Relationships xmlns="http://schemas.openxmlformats.org/package/2006/relationships"><Relationship Id="rId3" Type="http://schemas.openxmlformats.org/officeDocument/2006/relationships/hyperlink" Target="https://www.medicare.gov/hospitalcompare/asc-ambulatory-surgical-measures.html"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knewbury@ascassociation.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slideLayout" Target="../slideLayouts/slideLayout18.xml"/><Relationship Id="rId7" Type="http://schemas.openxmlformats.org/officeDocument/2006/relationships/chart" Target="../charts/chart4.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838200"/>
          </a:xfrm>
        </p:spPr>
        <p:txBody>
          <a:bodyPr>
            <a:normAutofit fontScale="90000"/>
          </a:bodyPr>
          <a:lstStyle/>
          <a:p>
            <a:r>
              <a:rPr lang="en-US" dirty="0"/>
              <a:t>Federal Update: Key Regulatory Changes That Could Impact Your ASC</a:t>
            </a:r>
          </a:p>
        </p:txBody>
      </p:sp>
      <p:sp>
        <p:nvSpPr>
          <p:cNvPr id="3" name="Subtitle 2"/>
          <p:cNvSpPr>
            <a:spLocks noGrp="1"/>
          </p:cNvSpPr>
          <p:nvPr>
            <p:ph type="subTitle" idx="1"/>
          </p:nvPr>
        </p:nvSpPr>
        <p:spPr>
          <a:xfrm>
            <a:off x="1371600" y="5181600"/>
            <a:ext cx="6400800" cy="1143000"/>
          </a:xfrm>
        </p:spPr>
        <p:txBody>
          <a:bodyPr>
            <a:normAutofit/>
          </a:bodyPr>
          <a:lstStyle/>
          <a:p>
            <a:r>
              <a:rPr lang="en-US" sz="2800" dirty="0">
                <a:solidFill>
                  <a:srgbClr val="003366"/>
                </a:solidFill>
              </a:rPr>
              <a:t>Kara Newbury, ASCA</a:t>
            </a:r>
          </a:p>
          <a:p>
            <a:r>
              <a:rPr lang="en-US" sz="2800" dirty="0"/>
              <a:t>Regulatory Counsel</a:t>
            </a:r>
            <a:endParaRPr lang="en-US" sz="2800" dirty="0">
              <a:solidFill>
                <a:srgbClr val="003366"/>
              </a:solidFill>
            </a:endParaRPr>
          </a:p>
        </p:txBody>
      </p:sp>
    </p:spTree>
    <p:extLst>
      <p:ext uri="{BB962C8B-B14F-4D97-AF65-F5344CB8AC3E}">
        <p14:creationId xmlns:p14="http://schemas.microsoft.com/office/powerpoint/2010/main" val="4147315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r>
              <a:rPr lang="en-US" dirty="0"/>
              <a:t>Medicare’s ASC-Payable List</a:t>
            </a:r>
          </a:p>
        </p:txBody>
      </p:sp>
      <p:sp>
        <p:nvSpPr>
          <p:cNvPr id="3" name="Content Placeholder 2"/>
          <p:cNvSpPr>
            <a:spLocks noGrp="1"/>
          </p:cNvSpPr>
          <p:nvPr>
            <p:ph idx="1"/>
          </p:nvPr>
        </p:nvSpPr>
        <p:spPr>
          <a:xfrm>
            <a:off x="457200" y="1676400"/>
            <a:ext cx="8229600" cy="4830763"/>
          </a:xfrm>
        </p:spPr>
        <p:txBody>
          <a:bodyPr>
            <a:normAutofit fontScale="92500" lnSpcReduction="10000"/>
          </a:bodyPr>
          <a:lstStyle/>
          <a:p>
            <a:r>
              <a:rPr lang="en-US" dirty="0"/>
              <a:t>Historically includes surgical procedures CPT 1,000-6,999 (unless excluded)</a:t>
            </a:r>
          </a:p>
          <a:p>
            <a:r>
              <a:rPr lang="en-US" dirty="0"/>
              <a:t>Ancillary services (when provided on conjunction with surgical code)</a:t>
            </a:r>
          </a:p>
          <a:p>
            <a:r>
              <a:rPr lang="en-US" dirty="0"/>
              <a:t>List updated annually (mid-year coding changes)</a:t>
            </a:r>
          </a:p>
          <a:p>
            <a:r>
              <a:rPr lang="en-US" dirty="0"/>
              <a:t>Evaluates excluded procedures &amp; procedures newly removed from the inpatient list</a:t>
            </a:r>
          </a:p>
          <a:p>
            <a:r>
              <a:rPr lang="en-US" dirty="0"/>
              <a:t>Determine if any codes currently excluded should be added to the ASC-payable list, using the ASC List Exclusion Criteria</a:t>
            </a:r>
          </a:p>
          <a:p>
            <a:endParaRPr lang="en-US" dirty="0"/>
          </a:p>
        </p:txBody>
      </p:sp>
    </p:spTree>
    <p:extLst>
      <p:ext uri="{BB962C8B-B14F-4D97-AF65-F5344CB8AC3E}">
        <p14:creationId xmlns:p14="http://schemas.microsoft.com/office/powerpoint/2010/main" val="99587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69571"/>
          </a:xfrm>
        </p:spPr>
        <p:txBody>
          <a:bodyPr/>
          <a:lstStyle/>
          <a:p>
            <a:r>
              <a:rPr lang="en-US" dirty="0"/>
              <a:t>Reasons for Exclusions</a:t>
            </a:r>
          </a:p>
        </p:txBody>
      </p:sp>
      <p:sp>
        <p:nvSpPr>
          <p:cNvPr id="4" name="TextBox 3"/>
          <p:cNvSpPr txBox="1"/>
          <p:nvPr/>
        </p:nvSpPr>
        <p:spPr>
          <a:xfrm>
            <a:off x="239202" y="1495469"/>
            <a:ext cx="8076292" cy="4884414"/>
          </a:xfrm>
          <a:prstGeom prst="rect">
            <a:avLst/>
          </a:prstGeom>
          <a:noFill/>
        </p:spPr>
        <p:txBody>
          <a:bodyPr wrap="square" lIns="0" rIns="0" bIns="0" numCol="1" rtlCol="0">
            <a:spAutoFit/>
          </a:bodyPr>
          <a:lstStyle/>
          <a:p>
            <a:pPr marL="285750" indent="-285750">
              <a:lnSpc>
                <a:spcPct val="120000"/>
              </a:lnSpc>
              <a:buFont typeface="Wingdings" charset="2"/>
              <a:buChar char="§"/>
            </a:pPr>
            <a:r>
              <a:rPr lang="en-US" sz="2000" dirty="0"/>
              <a:t>Pays for unless meets one or more of the following:</a:t>
            </a:r>
          </a:p>
          <a:p>
            <a:pPr marL="742950" lvl="1" indent="-285750">
              <a:lnSpc>
                <a:spcPct val="120000"/>
              </a:lnSpc>
              <a:buFont typeface="Wingdings" charset="2"/>
              <a:buChar char="§"/>
            </a:pPr>
            <a:r>
              <a:rPr lang="en-US" sz="2000" b="1" dirty="0"/>
              <a:t>ASC List Exclusion Criteria</a:t>
            </a:r>
          </a:p>
          <a:p>
            <a:pPr lvl="2">
              <a:buClr>
                <a:srgbClr val="FF0000"/>
              </a:buClr>
              <a:buFont typeface="Wingdings 2" pitchFamily="18" charset="2"/>
              <a:buChar char="Q"/>
            </a:pPr>
            <a:r>
              <a:rPr lang="en-US" sz="2000" dirty="0"/>
              <a:t>  Is on the inpatient only list  </a:t>
            </a:r>
          </a:p>
          <a:p>
            <a:pPr lvl="2">
              <a:buClr>
                <a:srgbClr val="FF0000"/>
              </a:buClr>
              <a:buFont typeface="Wingdings 2" pitchFamily="18" charset="2"/>
              <a:buChar char="Q"/>
            </a:pPr>
            <a:r>
              <a:rPr lang="en-US" sz="2000" dirty="0"/>
              <a:t>  Poses a significant safety risk to the beneficiary</a:t>
            </a:r>
          </a:p>
          <a:p>
            <a:pPr lvl="2">
              <a:buClr>
                <a:srgbClr val="FF0000"/>
              </a:buClr>
              <a:buFont typeface="Wingdings 2" pitchFamily="18" charset="2"/>
              <a:buChar char=""/>
            </a:pPr>
            <a:r>
              <a:rPr lang="en-US" sz="2000" dirty="0"/>
              <a:t>  Typically requires active medical monitoring and care past midnight </a:t>
            </a:r>
          </a:p>
          <a:p>
            <a:pPr lvl="2">
              <a:buClr>
                <a:srgbClr val="FF0000"/>
              </a:buClr>
              <a:buFont typeface="Wingdings 2" pitchFamily="18" charset="2"/>
              <a:buChar char=""/>
            </a:pPr>
            <a:r>
              <a:rPr lang="en-US" sz="2000" dirty="0"/>
              <a:t>  Directly involves major blood vessels</a:t>
            </a:r>
          </a:p>
          <a:p>
            <a:pPr lvl="2">
              <a:buClr>
                <a:srgbClr val="FF0000"/>
              </a:buClr>
              <a:buFont typeface="Wingdings 2" pitchFamily="18" charset="2"/>
              <a:buChar char=""/>
            </a:pPr>
            <a:r>
              <a:rPr lang="en-US" sz="2000" dirty="0"/>
              <a:t>  Requires major or prolonged invasion of body cavities</a:t>
            </a:r>
          </a:p>
          <a:p>
            <a:pPr lvl="2">
              <a:buClr>
                <a:srgbClr val="FF0000"/>
              </a:buClr>
              <a:buFont typeface="Wingdings 2" pitchFamily="18" charset="2"/>
              <a:buChar char=""/>
            </a:pPr>
            <a:r>
              <a:rPr lang="en-US" sz="2000" dirty="0"/>
              <a:t>  Generally results in extensive blood loss</a:t>
            </a:r>
          </a:p>
          <a:p>
            <a:pPr lvl="2">
              <a:buClr>
                <a:srgbClr val="FF0000"/>
              </a:buClr>
              <a:buFont typeface="Wingdings 2" pitchFamily="18" charset="2"/>
              <a:buChar char=""/>
            </a:pPr>
            <a:r>
              <a:rPr lang="en-US" sz="2000" dirty="0"/>
              <a:t>  Is emergent in nature</a:t>
            </a:r>
          </a:p>
          <a:p>
            <a:pPr lvl="2">
              <a:buClr>
                <a:srgbClr val="FF0000"/>
              </a:buClr>
              <a:buFont typeface="Wingdings 2" pitchFamily="18" charset="2"/>
              <a:buChar char=""/>
            </a:pPr>
            <a:r>
              <a:rPr lang="en-US" sz="2000" dirty="0"/>
              <a:t>  Is life-threatening in nature</a:t>
            </a:r>
          </a:p>
          <a:p>
            <a:pPr lvl="2">
              <a:buClr>
                <a:srgbClr val="FF0000"/>
              </a:buClr>
              <a:buFont typeface="Wingdings 2" pitchFamily="18" charset="2"/>
              <a:buChar char=""/>
            </a:pPr>
            <a:r>
              <a:rPr lang="en-US" sz="2000" dirty="0"/>
              <a:t>  Commonly requires systemic thrombolytic therapy</a:t>
            </a:r>
          </a:p>
          <a:p>
            <a:pPr lvl="2">
              <a:buClr>
                <a:srgbClr val="FF0000"/>
              </a:buClr>
              <a:buFont typeface="Wingdings 2" pitchFamily="18" charset="2"/>
              <a:buChar char=""/>
            </a:pPr>
            <a:r>
              <a:rPr lang="en-US" sz="2000" dirty="0"/>
              <a:t>  Can only be reported using an unlisted surgical procedure code</a:t>
            </a:r>
          </a:p>
          <a:p>
            <a:pPr marL="285750" indent="-285750">
              <a:lnSpc>
                <a:spcPct val="120000"/>
              </a:lnSpc>
              <a:buFont typeface="Wingdings" charset="2"/>
              <a:buChar char="§"/>
            </a:pPr>
            <a:endParaRPr lang="en-US" sz="2000" dirty="0">
              <a:solidFill>
                <a:srgbClr val="005288"/>
              </a:solidFill>
            </a:endParaRPr>
          </a:p>
          <a:p>
            <a:pPr marL="285750" indent="-285750">
              <a:lnSpc>
                <a:spcPct val="120000"/>
              </a:lnSpc>
              <a:buFont typeface="Wingdings" charset="2"/>
              <a:buChar char="§"/>
            </a:pPr>
            <a:endParaRPr lang="en-US" sz="2000" dirty="0">
              <a:solidFill>
                <a:srgbClr val="005288"/>
              </a:solidFill>
            </a:endParaRPr>
          </a:p>
        </p:txBody>
      </p:sp>
    </p:spTree>
    <p:extLst>
      <p:ext uri="{BB962C8B-B14F-4D97-AF65-F5344CB8AC3E}">
        <p14:creationId xmlns:p14="http://schemas.microsoft.com/office/powerpoint/2010/main" val="3157748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a:xfrm>
            <a:off x="0" y="152400"/>
            <a:ext cx="9144000"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003366"/>
                </a:solidFill>
                <a:cs typeface="Times New Roman" panose="02020603050405020304" pitchFamily="18" charset="0"/>
              </a:rPr>
              <a:t>2019 ASC-Payable List</a:t>
            </a:r>
          </a:p>
        </p:txBody>
      </p:sp>
      <p:sp>
        <p:nvSpPr>
          <p:cNvPr id="8" name="Title 1"/>
          <p:cNvSpPr txBox="1"/>
          <p:nvPr/>
        </p:nvSpPr>
        <p:spPr>
          <a:xfrm>
            <a:off x="457200" y="1752600"/>
            <a:ext cx="8229600" cy="47244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spcBef>
                <a:spcPts val="0"/>
              </a:spcBef>
              <a:buFont typeface="Wingdings" panose="05000000000000000000" pitchFamily="2" charset="2"/>
              <a:buChar char="§"/>
            </a:pPr>
            <a:r>
              <a:rPr lang="en-US" sz="2400" dirty="0">
                <a:solidFill>
                  <a:srgbClr val="003366"/>
                </a:solidFill>
                <a:latin typeface="+mn-lt"/>
                <a:cs typeface="Times New Roman" panose="02020603050405020304" pitchFamily="18" charset="0"/>
              </a:rPr>
              <a:t>Broadening definition of surgical procedures</a:t>
            </a:r>
          </a:p>
          <a:p>
            <a:pPr marL="692150" indent="-401638" algn="l">
              <a:spcBef>
                <a:spcPts val="0"/>
              </a:spcBef>
              <a:buFont typeface="Courier New" panose="02070309020205020404" pitchFamily="49" charset="0"/>
              <a:buChar char="-"/>
            </a:pPr>
            <a:r>
              <a:rPr lang="en-US" sz="2400" dirty="0">
                <a:solidFill>
                  <a:srgbClr val="003366"/>
                </a:solidFill>
                <a:latin typeface="+mn-lt"/>
                <a:cs typeface="Times New Roman" panose="02020603050405020304" pitchFamily="18" charset="0"/>
              </a:rPr>
              <a:t>CMS revised the definition of “surgery” to account for surgery-like procedures that fall outside of the CPT surgical range (10000 – 69999)</a:t>
            </a:r>
          </a:p>
          <a:p>
            <a:pPr marL="285750" indent="-285750" algn="l">
              <a:spcBef>
                <a:spcPts val="0"/>
              </a:spcBef>
              <a:buFont typeface="Wingdings" panose="05000000000000000000" pitchFamily="2" charset="2"/>
              <a:buChar char="§"/>
            </a:pPr>
            <a:endParaRPr lang="en-US" sz="2400" dirty="0">
              <a:solidFill>
                <a:srgbClr val="003366"/>
              </a:solidFill>
              <a:latin typeface="+mn-lt"/>
              <a:cs typeface="Times New Roman" panose="02020603050405020304" pitchFamily="18" charset="0"/>
            </a:endParaRPr>
          </a:p>
          <a:p>
            <a:pPr marL="285750" indent="-285750" algn="l">
              <a:spcBef>
                <a:spcPts val="0"/>
              </a:spcBef>
              <a:buFont typeface="Wingdings" panose="05000000000000000000" pitchFamily="2" charset="2"/>
              <a:buChar char="§"/>
            </a:pPr>
            <a:r>
              <a:rPr lang="en-US" sz="2400" dirty="0">
                <a:solidFill>
                  <a:srgbClr val="003366"/>
                </a:solidFill>
                <a:latin typeface="+mn-lt"/>
                <a:cs typeface="Times New Roman" panose="02020603050405020304" pitchFamily="18" charset="0"/>
              </a:rPr>
              <a:t>Seventeen cardiac catheterization codes added:</a:t>
            </a:r>
          </a:p>
          <a:p>
            <a:pPr marL="692150" indent="-234950" algn="l">
              <a:spcBef>
                <a:spcPts val="0"/>
              </a:spcBef>
              <a:buFont typeface="Courier New" panose="02070309020205020404" pitchFamily="49" charset="0"/>
              <a:buChar char="-"/>
            </a:pPr>
            <a:r>
              <a:rPr lang="en-US" sz="2400" dirty="0">
                <a:solidFill>
                  <a:srgbClr val="003366"/>
                </a:solidFill>
                <a:latin typeface="+mn-lt"/>
                <a:cs typeface="Times New Roman" panose="02020603050405020304" pitchFamily="18" charset="0"/>
              </a:rPr>
              <a:t>CPT procedures 93451 through 93462 (in proposed rule) </a:t>
            </a:r>
          </a:p>
          <a:p>
            <a:pPr marL="692150" indent="-234950" algn="l">
              <a:spcBef>
                <a:spcPts val="0"/>
              </a:spcBef>
              <a:buFont typeface="Courier New" panose="02070309020205020404" pitchFamily="49" charset="0"/>
              <a:buChar char="-"/>
            </a:pPr>
            <a:r>
              <a:rPr lang="en-US" sz="2400" dirty="0">
                <a:solidFill>
                  <a:srgbClr val="003366"/>
                </a:solidFill>
                <a:latin typeface="+mn-lt"/>
                <a:cs typeface="Times New Roman" panose="02020603050405020304" pitchFamily="18" charset="0"/>
              </a:rPr>
              <a:t>CPT codes 93566, 93567, 93568, 93571 and 93572</a:t>
            </a:r>
          </a:p>
        </p:txBody>
      </p:sp>
      <p:sp>
        <p:nvSpPr>
          <p:cNvPr id="5" name="Rectangle 4"/>
          <p:cNvSpPr/>
          <p:nvPr/>
        </p:nvSpPr>
        <p:spPr>
          <a:xfrm>
            <a:off x="533400" y="5181600"/>
            <a:ext cx="8001000" cy="1295400"/>
          </a:xfrm>
          <a:prstGeom prst="rect">
            <a:avLst/>
          </a:prstGeom>
          <a:ln w="254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000" i="1" dirty="0">
                <a:cs typeface="Times New Roman" panose="02020603050405020304" pitchFamily="18" charset="0"/>
              </a:rPr>
              <a:t>No other codes finalized for addition outside cardiac catheterization </a:t>
            </a:r>
          </a:p>
          <a:p>
            <a:pPr algn="ctr">
              <a:spcAft>
                <a:spcPts val="1200"/>
              </a:spcAft>
            </a:pPr>
            <a:r>
              <a:rPr lang="en-US" sz="2000" i="1" dirty="0">
                <a:cs typeface="Times New Roman" panose="02020603050405020304" pitchFamily="18" charset="0"/>
              </a:rPr>
              <a:t>No discussion or changes to total joint procedures from CY 2018</a:t>
            </a:r>
          </a:p>
        </p:txBody>
      </p:sp>
    </p:spTree>
    <p:extLst>
      <p:ext uri="{BB962C8B-B14F-4D97-AF65-F5344CB8AC3E}">
        <p14:creationId xmlns:p14="http://schemas.microsoft.com/office/powerpoint/2010/main" val="240139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a:xfrm>
            <a:off x="0" y="533400"/>
            <a:ext cx="91440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003366"/>
                </a:solidFill>
                <a:cs typeface="Times New Roman" panose="02020603050405020304" pitchFamily="18" charset="0"/>
              </a:rPr>
              <a:t>Review of Codes Recently Added to </a:t>
            </a:r>
          </a:p>
          <a:p>
            <a:r>
              <a:rPr lang="en-US" dirty="0">
                <a:solidFill>
                  <a:srgbClr val="003366"/>
                </a:solidFill>
                <a:cs typeface="Times New Roman" panose="02020603050405020304" pitchFamily="18" charset="0"/>
              </a:rPr>
              <a:t>ASC-Payable List</a:t>
            </a:r>
          </a:p>
        </p:txBody>
      </p:sp>
      <p:sp>
        <p:nvSpPr>
          <p:cNvPr id="8" name="Title 1"/>
          <p:cNvSpPr txBox="1"/>
          <p:nvPr/>
        </p:nvSpPr>
        <p:spPr>
          <a:xfrm>
            <a:off x="457200" y="1981200"/>
            <a:ext cx="8229600" cy="47244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spcBef>
                <a:spcPts val="0"/>
              </a:spcBef>
              <a:buFont typeface="Wingdings" panose="05000000000000000000" pitchFamily="2" charset="2"/>
              <a:buChar char="§"/>
            </a:pPr>
            <a:r>
              <a:rPr lang="en-US" sz="2800" dirty="0">
                <a:solidFill>
                  <a:srgbClr val="003366"/>
                </a:solidFill>
                <a:latin typeface="+mn-lt"/>
                <a:cs typeface="Times New Roman" panose="02020603050405020304" pitchFamily="18" charset="0"/>
              </a:rPr>
              <a:t>CMS KEPT on ASC-payable list all codes under review</a:t>
            </a:r>
          </a:p>
          <a:p>
            <a:pPr marL="285750" indent="-285750" algn="l">
              <a:spcBef>
                <a:spcPts val="0"/>
              </a:spcBef>
              <a:buFont typeface="Wingdings" panose="05000000000000000000" pitchFamily="2" charset="2"/>
              <a:buChar char="§"/>
            </a:pPr>
            <a:endParaRPr lang="en-US" sz="1600" dirty="0">
              <a:solidFill>
                <a:srgbClr val="003366"/>
              </a:solidFill>
              <a:latin typeface="+mn-lt"/>
              <a:cs typeface="Times New Roman" panose="02020603050405020304" pitchFamily="18" charset="0"/>
            </a:endParaRPr>
          </a:p>
          <a:p>
            <a:pPr marL="285750" indent="-285750" algn="l">
              <a:spcBef>
                <a:spcPts val="0"/>
              </a:spcBef>
              <a:buFont typeface="Wingdings" panose="05000000000000000000" pitchFamily="2" charset="2"/>
              <a:buChar char="§"/>
            </a:pPr>
            <a:r>
              <a:rPr lang="en-US" sz="2800" dirty="0">
                <a:solidFill>
                  <a:srgbClr val="003366"/>
                </a:solidFill>
                <a:latin typeface="+mn-lt"/>
                <a:cs typeface="Times New Roman" panose="02020603050405020304" pitchFamily="18" charset="0"/>
              </a:rPr>
              <a:t>Codes added in the last three years (2015 – 2017)</a:t>
            </a:r>
          </a:p>
          <a:p>
            <a:pPr marL="692150" indent="-401638" algn="l">
              <a:spcBef>
                <a:spcPts val="0"/>
              </a:spcBef>
              <a:buFont typeface="Courier New" panose="02070309020205020404" pitchFamily="49" charset="0"/>
              <a:buChar char="-"/>
            </a:pPr>
            <a:r>
              <a:rPr lang="en-US" sz="2800" dirty="0">
                <a:solidFill>
                  <a:srgbClr val="003366"/>
                </a:solidFill>
                <a:latin typeface="+mn-lt"/>
                <a:cs typeface="Times New Roman" panose="02020603050405020304" pitchFamily="18" charset="0"/>
              </a:rPr>
              <a:t>Constitutes 38 codes</a:t>
            </a:r>
          </a:p>
          <a:p>
            <a:pPr marL="692150" indent="-401638" algn="l">
              <a:spcBef>
                <a:spcPts val="0"/>
              </a:spcBef>
              <a:buFont typeface="Courier New" panose="02070309020205020404" pitchFamily="49" charset="0"/>
              <a:buChar char="-"/>
            </a:pPr>
            <a:r>
              <a:rPr lang="en-US" sz="2800" dirty="0">
                <a:solidFill>
                  <a:srgbClr val="003366"/>
                </a:solidFill>
                <a:latin typeface="+mn-lt"/>
                <a:cs typeface="Times New Roman" panose="02020603050405020304" pitchFamily="18" charset="0"/>
              </a:rPr>
              <a:t>Seventeen codes had no volume</a:t>
            </a:r>
          </a:p>
          <a:p>
            <a:pPr marL="971550" lvl="1" indent="-288925">
              <a:buFont typeface="Arial" panose="020B0604020202020204" pitchFamily="34" charset="0"/>
              <a:buChar char="•"/>
            </a:pPr>
            <a:r>
              <a:rPr lang="en-US" sz="2800" dirty="0">
                <a:solidFill>
                  <a:srgbClr val="003366"/>
                </a:solidFill>
                <a:cs typeface="Times New Roman" panose="02020603050405020304" pitchFamily="18" charset="0"/>
              </a:rPr>
              <a:t>Two codes were deleted as of January 1, 2017</a:t>
            </a:r>
          </a:p>
          <a:p>
            <a:pPr marL="971550" lvl="1" indent="-288925">
              <a:buFont typeface="Arial" panose="020B0604020202020204" pitchFamily="34" charset="0"/>
              <a:buChar char="•"/>
            </a:pPr>
            <a:r>
              <a:rPr lang="en-US" sz="2800" dirty="0">
                <a:solidFill>
                  <a:srgbClr val="003366"/>
                </a:solidFill>
                <a:cs typeface="Times New Roman" panose="02020603050405020304" pitchFamily="18" charset="0"/>
              </a:rPr>
              <a:t>Twelve codes were add-on codes where payment was bundled (“N1” indicator)</a:t>
            </a:r>
          </a:p>
          <a:p>
            <a:pPr marL="971550" lvl="1" indent="-288925">
              <a:buFont typeface="Arial" panose="020B0604020202020204" pitchFamily="34" charset="0"/>
              <a:buChar char="•"/>
            </a:pPr>
            <a:r>
              <a:rPr lang="en-US" sz="2800" dirty="0">
                <a:solidFill>
                  <a:srgbClr val="003366"/>
                </a:solidFill>
                <a:cs typeface="Times New Roman" panose="02020603050405020304" pitchFamily="18" charset="0"/>
              </a:rPr>
              <a:t>Three codes (including two gynecology codes) had no volume report from ’15 – ‘17</a:t>
            </a:r>
          </a:p>
        </p:txBody>
      </p:sp>
    </p:spTree>
    <p:extLst>
      <p:ext uri="{BB962C8B-B14F-4D97-AF65-F5344CB8AC3E}">
        <p14:creationId xmlns:p14="http://schemas.microsoft.com/office/powerpoint/2010/main" val="219355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7AAD5-70CB-472B-B748-1899F91610E3}"/>
              </a:ext>
            </a:extLst>
          </p:cNvPr>
          <p:cNvSpPr>
            <a:spLocks noGrp="1"/>
          </p:cNvSpPr>
          <p:nvPr>
            <p:ph type="title"/>
          </p:nvPr>
        </p:nvSpPr>
        <p:spPr>
          <a:xfrm>
            <a:off x="457200" y="304800"/>
            <a:ext cx="8229600" cy="1143000"/>
          </a:xfrm>
        </p:spPr>
        <p:txBody>
          <a:bodyPr/>
          <a:lstStyle/>
          <a:p>
            <a:r>
              <a:rPr lang="en-US" dirty="0"/>
              <a:t>Recently-Added Spine Codes</a:t>
            </a:r>
          </a:p>
        </p:txBody>
      </p:sp>
      <p:pic>
        <p:nvPicPr>
          <p:cNvPr id="16" name="Content Placeholder 15">
            <a:extLst>
              <a:ext uri="{FF2B5EF4-FFF2-40B4-BE49-F238E27FC236}">
                <a16:creationId xmlns:a16="http://schemas.microsoft.com/office/drawing/2014/main" id="{923C5E27-A9D6-481F-AF59-019BFF19DA8A}"/>
              </a:ext>
            </a:extLst>
          </p:cNvPr>
          <p:cNvPicPr>
            <a:picLocks noGrp="1" noChangeAspect="1"/>
          </p:cNvPicPr>
          <p:nvPr>
            <p:ph idx="1"/>
          </p:nvPr>
        </p:nvPicPr>
        <p:blipFill>
          <a:blip r:embed="rId2"/>
          <a:stretch>
            <a:fillRect/>
          </a:stretch>
        </p:blipFill>
        <p:spPr>
          <a:xfrm>
            <a:off x="457200" y="1524000"/>
            <a:ext cx="8305800" cy="4724400"/>
          </a:xfrm>
          <a:prstGeom prst="rect">
            <a:avLst/>
          </a:prstGeom>
        </p:spPr>
      </p:pic>
    </p:spTree>
    <p:extLst>
      <p:ext uri="{BB962C8B-B14F-4D97-AF65-F5344CB8AC3E}">
        <p14:creationId xmlns:p14="http://schemas.microsoft.com/office/powerpoint/2010/main" val="1079316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a:xfrm>
            <a:off x="0" y="122238"/>
            <a:ext cx="9144000" cy="14017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003366"/>
                </a:solidFill>
                <a:cs typeface="Times New Roman" panose="02020603050405020304" pitchFamily="18" charset="0"/>
              </a:rPr>
              <a:t>Device Intensive Policies</a:t>
            </a:r>
          </a:p>
        </p:txBody>
      </p:sp>
      <p:sp>
        <p:nvSpPr>
          <p:cNvPr id="8" name="Title 1"/>
          <p:cNvSpPr txBox="1"/>
          <p:nvPr/>
        </p:nvSpPr>
        <p:spPr>
          <a:xfrm>
            <a:off x="457200" y="1600200"/>
            <a:ext cx="8229600" cy="5791200"/>
          </a:xfrm>
          <a:prstGeom prst="rect">
            <a:avLst/>
          </a:prstGeom>
        </p:spPr>
        <p:txBody>
          <a:bodyPr vert="horz" wrap="square"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400" dirty="0">
                <a:solidFill>
                  <a:srgbClr val="003366"/>
                </a:solidFill>
                <a:latin typeface="+mn-lt"/>
                <a:cs typeface="Times New Roman" panose="02020603050405020304" pitchFamily="18" charset="0"/>
              </a:rPr>
              <a:t>1) Codes designated as device-intensive in 2019 if device offset at HCPCS-code level is greater than </a:t>
            </a:r>
            <a:r>
              <a:rPr lang="en-US" sz="2400" u="sng" dirty="0">
                <a:solidFill>
                  <a:srgbClr val="003366"/>
                </a:solidFill>
                <a:latin typeface="+mn-lt"/>
                <a:cs typeface="Times New Roman" panose="02020603050405020304" pitchFamily="18" charset="0"/>
              </a:rPr>
              <a:t>30 percent</a:t>
            </a:r>
            <a:r>
              <a:rPr lang="en-US" sz="2400" dirty="0">
                <a:solidFill>
                  <a:srgbClr val="003366"/>
                </a:solidFill>
                <a:latin typeface="+mn-lt"/>
                <a:cs typeface="Times New Roman" panose="02020603050405020304" pitchFamily="18" charset="0"/>
              </a:rPr>
              <a:t> of overall costs</a:t>
            </a:r>
          </a:p>
          <a:p>
            <a:pPr lvl="1">
              <a:buFont typeface="Arial" panose="020B0604020202020204" pitchFamily="34" charset="0"/>
              <a:buChar char="•"/>
            </a:pPr>
            <a:r>
              <a:rPr lang="en-US" sz="2400" dirty="0">
                <a:solidFill>
                  <a:srgbClr val="003366"/>
                </a:solidFill>
                <a:latin typeface="+mn-lt"/>
                <a:cs typeface="Times New Roman" panose="02020603050405020304" pitchFamily="18" charset="0"/>
              </a:rPr>
              <a:t>For new HCPCS codes, device offset would be initially set at 31 percent</a:t>
            </a:r>
          </a:p>
          <a:p>
            <a:pPr algn="l">
              <a:spcBef>
                <a:spcPts val="0"/>
              </a:spcBef>
              <a:buFont typeface="Arial" panose="020B0604020202020204" pitchFamily="34" charset="0"/>
              <a:buChar char="•"/>
            </a:pPr>
            <a:endParaRPr lang="en-US" sz="1600" dirty="0">
              <a:solidFill>
                <a:srgbClr val="003366"/>
              </a:solidFill>
              <a:latin typeface="+mn-lt"/>
              <a:cs typeface="Times New Roman" panose="02020603050405020304" pitchFamily="18" charset="0"/>
            </a:endParaRPr>
          </a:p>
          <a:p>
            <a:pPr algn="l">
              <a:spcBef>
                <a:spcPts val="0"/>
              </a:spcBef>
            </a:pPr>
            <a:r>
              <a:rPr lang="en-US" sz="2400" dirty="0">
                <a:solidFill>
                  <a:srgbClr val="003366"/>
                </a:solidFill>
                <a:latin typeface="+mn-lt"/>
                <a:cs typeface="Times New Roman" panose="02020603050405020304" pitchFamily="18" charset="0"/>
              </a:rPr>
              <a:t>2) Procedures with single-use devices that do not remain implanted or inserted in the body following the procedure can be device intensive.</a:t>
            </a:r>
          </a:p>
          <a:p>
            <a:pPr algn="l">
              <a:spcBef>
                <a:spcPts val="0"/>
              </a:spcBef>
            </a:pPr>
            <a:endParaRPr lang="en-US" sz="1600" dirty="0">
              <a:solidFill>
                <a:srgbClr val="003366"/>
              </a:solidFill>
              <a:latin typeface="+mn-lt"/>
              <a:cs typeface="Times New Roman" panose="02020603050405020304" pitchFamily="18" charset="0"/>
            </a:endParaRPr>
          </a:p>
          <a:p>
            <a:pPr algn="l">
              <a:spcBef>
                <a:spcPts val="0"/>
              </a:spcBef>
            </a:pPr>
            <a:endParaRPr lang="en-US" sz="2400" b="1" dirty="0">
              <a:solidFill>
                <a:srgbClr val="003366"/>
              </a:solidFill>
              <a:latin typeface="+mn-lt"/>
              <a:cs typeface="Times New Roman" panose="02020603050405020304" pitchFamily="18" charset="0"/>
            </a:endParaRPr>
          </a:p>
          <a:p>
            <a:pPr algn="l">
              <a:spcBef>
                <a:spcPts val="0"/>
              </a:spcBef>
            </a:pPr>
            <a:r>
              <a:rPr lang="en-US" sz="2400" dirty="0">
                <a:solidFill>
                  <a:srgbClr val="003366"/>
                </a:solidFill>
                <a:latin typeface="+mn-lt"/>
                <a:cs typeface="Times New Roman" panose="02020603050405020304" pitchFamily="18" charset="0"/>
              </a:rPr>
              <a:t>There are </a:t>
            </a:r>
            <a:r>
              <a:rPr lang="en-US" sz="2400" b="1" dirty="0">
                <a:solidFill>
                  <a:srgbClr val="003366"/>
                </a:solidFill>
                <a:latin typeface="+mn-lt"/>
                <a:cs typeface="Times New Roman" panose="02020603050405020304" pitchFamily="18" charset="0"/>
              </a:rPr>
              <a:t>263 </a:t>
            </a:r>
            <a:r>
              <a:rPr lang="en-US" sz="2400" dirty="0">
                <a:solidFill>
                  <a:srgbClr val="003366"/>
                </a:solidFill>
                <a:latin typeface="+mn-lt"/>
                <a:cs typeface="Times New Roman" panose="02020603050405020304" pitchFamily="18" charset="0"/>
              </a:rPr>
              <a:t>Device-intensive codes in 2019</a:t>
            </a:r>
          </a:p>
        </p:txBody>
      </p:sp>
    </p:spTree>
    <p:extLst>
      <p:ext uri="{BB962C8B-B14F-4D97-AF65-F5344CB8AC3E}">
        <p14:creationId xmlns:p14="http://schemas.microsoft.com/office/powerpoint/2010/main" val="2504757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3085F-6FEF-4324-924F-39C3EC2A995E}"/>
              </a:ext>
            </a:extLst>
          </p:cNvPr>
          <p:cNvSpPr>
            <a:spLocks noGrp="1"/>
          </p:cNvSpPr>
          <p:nvPr>
            <p:ph type="title"/>
          </p:nvPr>
        </p:nvSpPr>
        <p:spPr>
          <a:xfrm>
            <a:off x="457200" y="457200"/>
            <a:ext cx="8229600" cy="1447800"/>
          </a:xfrm>
        </p:spPr>
        <p:txBody>
          <a:bodyPr>
            <a:normAutofit/>
          </a:bodyPr>
          <a:lstStyle/>
          <a:p>
            <a:r>
              <a:rPr lang="en-US" dirty="0"/>
              <a:t>Reimbursement for </a:t>
            </a:r>
            <a:br>
              <a:rPr lang="en-US" dirty="0"/>
            </a:br>
            <a:r>
              <a:rPr lang="en-US" dirty="0"/>
              <a:t>Non-Opioid Pain Management</a:t>
            </a:r>
          </a:p>
        </p:txBody>
      </p:sp>
      <p:sp>
        <p:nvSpPr>
          <p:cNvPr id="3" name="Content Placeholder 2">
            <a:extLst>
              <a:ext uri="{FF2B5EF4-FFF2-40B4-BE49-F238E27FC236}">
                <a16:creationId xmlns:a16="http://schemas.microsoft.com/office/drawing/2014/main" id="{AD0AE50E-7400-48F5-BA46-E2E5A957F431}"/>
              </a:ext>
            </a:extLst>
          </p:cNvPr>
          <p:cNvSpPr>
            <a:spLocks noGrp="1"/>
          </p:cNvSpPr>
          <p:nvPr>
            <p:ph idx="1"/>
          </p:nvPr>
        </p:nvSpPr>
        <p:spPr>
          <a:xfrm>
            <a:off x="457200" y="2438400"/>
            <a:ext cx="8229600" cy="4068763"/>
          </a:xfrm>
        </p:spPr>
        <p:txBody>
          <a:bodyPr>
            <a:normAutofit/>
          </a:bodyPr>
          <a:lstStyle/>
          <a:p>
            <a:r>
              <a:rPr lang="en-US" dirty="0"/>
              <a:t>CMS will provide separate payment for non-opioid pain management “drugs that function as a supply” when used in a surgical procedure performed in an ASC</a:t>
            </a:r>
          </a:p>
          <a:p>
            <a:r>
              <a:rPr lang="en-US" dirty="0"/>
              <a:t>Currently, HCPCS code C9290, Exparel, is the only code that meets these criteria</a:t>
            </a:r>
          </a:p>
        </p:txBody>
      </p:sp>
    </p:spTree>
    <p:extLst>
      <p:ext uri="{BB962C8B-B14F-4D97-AF65-F5344CB8AC3E}">
        <p14:creationId xmlns:p14="http://schemas.microsoft.com/office/powerpoint/2010/main" val="2758219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D26F-2737-4546-99F2-8DD8B5C0FE2C}"/>
              </a:ext>
            </a:extLst>
          </p:cNvPr>
          <p:cNvSpPr>
            <a:spLocks noGrp="1"/>
          </p:cNvSpPr>
          <p:nvPr>
            <p:ph type="title"/>
          </p:nvPr>
        </p:nvSpPr>
        <p:spPr>
          <a:xfrm>
            <a:off x="0" y="-228600"/>
            <a:ext cx="9220200" cy="2590800"/>
          </a:xfrm>
        </p:spPr>
        <p:txBody>
          <a:bodyPr>
            <a:noAutofit/>
          </a:bodyPr>
          <a:lstStyle/>
          <a:p>
            <a:r>
              <a:rPr lang="en-US" b="1" i="1" dirty="0"/>
              <a:t>New</a:t>
            </a:r>
            <a:r>
              <a:rPr lang="en-US" dirty="0"/>
              <a:t> Medicare Cost Transparency Tool for Certain Surgical Procedures</a:t>
            </a:r>
          </a:p>
        </p:txBody>
      </p:sp>
      <p:sp>
        <p:nvSpPr>
          <p:cNvPr id="3" name="Content Placeholder 2">
            <a:extLst>
              <a:ext uri="{FF2B5EF4-FFF2-40B4-BE49-F238E27FC236}">
                <a16:creationId xmlns:a16="http://schemas.microsoft.com/office/drawing/2014/main" id="{368A4B76-57CB-44B0-B115-0F6E73AEA016}"/>
              </a:ext>
            </a:extLst>
          </p:cNvPr>
          <p:cNvSpPr>
            <a:spLocks noGrp="1"/>
          </p:cNvSpPr>
          <p:nvPr>
            <p:ph idx="1"/>
          </p:nvPr>
        </p:nvSpPr>
        <p:spPr>
          <a:xfrm>
            <a:off x="457200" y="1447800"/>
            <a:ext cx="8229600" cy="5059363"/>
          </a:xfrm>
        </p:spPr>
        <p:txBody>
          <a:bodyPr>
            <a:normAutofit/>
          </a:bodyPr>
          <a:lstStyle/>
          <a:p>
            <a:endParaRPr lang="en-US" dirty="0"/>
          </a:p>
          <a:p>
            <a:r>
              <a:rPr lang="en-US" dirty="0"/>
              <a:t>Mandated by the 21</a:t>
            </a:r>
            <a:r>
              <a:rPr lang="en-US" baseline="30000" dirty="0"/>
              <a:t>st</a:t>
            </a:r>
            <a:r>
              <a:rPr lang="en-US" dirty="0"/>
              <a:t> Century Cures Act (signed into law December 13, 2016) </a:t>
            </a:r>
          </a:p>
          <a:p>
            <a:pPr lvl="1"/>
            <a:r>
              <a:rPr lang="en-US" dirty="0">
                <a:hlinkClick r:id="rId2"/>
              </a:rPr>
              <a:t>https://www.medicare.gov/procedure-price-lookup/</a:t>
            </a:r>
            <a:endParaRPr lang="en-US" dirty="0"/>
          </a:p>
          <a:p>
            <a:r>
              <a:rPr lang="en-US" dirty="0"/>
              <a:t>Outpatient facility checklist: Which facility is best for my outpatient procedure? </a:t>
            </a:r>
            <a:r>
              <a:rPr lang="en-US" sz="2800" dirty="0">
                <a:hlinkClick r:id="rId3"/>
              </a:rPr>
              <a:t>https://www.medicare.gov/what-medicare-covers/outpatient-facility-checklist</a:t>
            </a:r>
            <a:endParaRPr lang="en-US" sz="2800" dirty="0"/>
          </a:p>
          <a:p>
            <a:pPr lvl="1"/>
            <a:r>
              <a:rPr lang="en-US" dirty="0"/>
              <a:t>Also a hospital and ASC look up tool</a:t>
            </a:r>
          </a:p>
        </p:txBody>
      </p:sp>
    </p:spTree>
    <p:extLst>
      <p:ext uri="{BB962C8B-B14F-4D97-AF65-F5344CB8AC3E}">
        <p14:creationId xmlns:p14="http://schemas.microsoft.com/office/powerpoint/2010/main" val="76075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8A60A-A422-4247-9A22-0D98BA808701}"/>
              </a:ext>
            </a:extLst>
          </p:cNvPr>
          <p:cNvSpPr>
            <a:spLocks noGrp="1"/>
          </p:cNvSpPr>
          <p:nvPr>
            <p:ph type="title"/>
          </p:nvPr>
        </p:nvSpPr>
        <p:spPr/>
        <p:txBody>
          <a:bodyPr>
            <a:noAutofit/>
          </a:bodyPr>
          <a:lstStyle/>
          <a:p>
            <a:r>
              <a:rPr lang="en-US" dirty="0"/>
              <a:t>Cost Transparency Tool: </a:t>
            </a:r>
            <a:br>
              <a:rPr lang="en-US" dirty="0"/>
            </a:br>
            <a:r>
              <a:rPr lang="en-US" dirty="0"/>
              <a:t>ASC to HOPD Comparison</a:t>
            </a:r>
          </a:p>
        </p:txBody>
      </p:sp>
      <p:sp>
        <p:nvSpPr>
          <p:cNvPr id="3" name="Content Placeholder 2">
            <a:extLst>
              <a:ext uri="{FF2B5EF4-FFF2-40B4-BE49-F238E27FC236}">
                <a16:creationId xmlns:a16="http://schemas.microsoft.com/office/drawing/2014/main" id="{5010916B-6759-4F2F-AA2E-5193DECB14C8}"/>
              </a:ext>
            </a:extLst>
          </p:cNvPr>
          <p:cNvSpPr>
            <a:spLocks noGrp="1"/>
          </p:cNvSpPr>
          <p:nvPr>
            <p:ph idx="1"/>
          </p:nvPr>
        </p:nvSpPr>
        <p:spPr/>
        <p:txBody>
          <a:bodyPr/>
          <a:lstStyle/>
          <a:p>
            <a:endParaRPr lang="en-US" dirty="0"/>
          </a:p>
        </p:txBody>
      </p:sp>
      <p:pic>
        <p:nvPicPr>
          <p:cNvPr id="4" name="Picture 1" descr="image005">
            <a:extLst>
              <a:ext uri="{FF2B5EF4-FFF2-40B4-BE49-F238E27FC236}">
                <a16:creationId xmlns:a16="http://schemas.microsoft.com/office/drawing/2014/main" id="{AA676810-B453-466F-8D0A-758242FC8D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05000"/>
            <a:ext cx="7315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7798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609600"/>
            <a:ext cx="8229600" cy="914400"/>
          </a:xfrm>
        </p:spPr>
        <p:txBody>
          <a:bodyPr>
            <a:noAutofit/>
          </a:bodyPr>
          <a:lstStyle/>
          <a:p>
            <a:r>
              <a:rPr lang="en-US" dirty="0"/>
              <a:t>Quality Reporting in 2019 OPPS/ASC FINAL Payment Rule </a:t>
            </a:r>
          </a:p>
        </p:txBody>
      </p:sp>
      <p:sp>
        <p:nvSpPr>
          <p:cNvPr id="5" name="Content Placeholder 4"/>
          <p:cNvSpPr>
            <a:spLocks noGrp="1"/>
          </p:cNvSpPr>
          <p:nvPr>
            <p:ph idx="1"/>
          </p:nvPr>
        </p:nvSpPr>
        <p:spPr>
          <a:xfrm>
            <a:off x="457200" y="1981200"/>
            <a:ext cx="8229600" cy="4525963"/>
          </a:xfrm>
        </p:spPr>
        <p:txBody>
          <a:bodyPr>
            <a:normAutofit/>
          </a:bodyPr>
          <a:lstStyle/>
          <a:p>
            <a:r>
              <a:rPr lang="en-US" b="1" i="1" dirty="0"/>
              <a:t>Remove</a:t>
            </a:r>
            <a:r>
              <a:rPr lang="en-US" dirty="0"/>
              <a:t> measures 8 &amp; 10</a:t>
            </a:r>
          </a:p>
          <a:p>
            <a:r>
              <a:rPr lang="en-US" b="1" i="1" dirty="0"/>
              <a:t>Maintain </a:t>
            </a:r>
            <a:r>
              <a:rPr lang="en-US" dirty="0"/>
              <a:t>measures ASC 9, 11*, 12-14; 17 and 18</a:t>
            </a:r>
          </a:p>
          <a:p>
            <a:r>
              <a:rPr lang="en-US" b="1" i="1" dirty="0"/>
              <a:t>Maintain but Suspend </a:t>
            </a:r>
            <a:r>
              <a:rPr lang="en-US" dirty="0"/>
              <a:t>measures 1-4</a:t>
            </a:r>
            <a:endParaRPr lang="en-US" b="1" i="1" dirty="0"/>
          </a:p>
          <a:p>
            <a:r>
              <a:rPr lang="en-US" b="1" i="1" dirty="0"/>
              <a:t>Continued Delay</a:t>
            </a:r>
            <a:r>
              <a:rPr lang="en-US" dirty="0"/>
              <a:t> of implementation of ASC 15a-e: OAS CAHPS Survey measures</a:t>
            </a:r>
          </a:p>
          <a:p>
            <a:pPr marL="0" indent="0">
              <a:buNone/>
            </a:pPr>
            <a:endParaRPr lang="en-US" dirty="0"/>
          </a:p>
          <a:p>
            <a:pPr marL="0" indent="0">
              <a:buNone/>
            </a:pPr>
            <a:r>
              <a:rPr lang="en-US" dirty="0"/>
              <a:t>*Still voluntary</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6460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41E2-0151-4AC0-A1AC-2E6FCA2F8DCF}"/>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B35D1DD4-7C81-461B-BD09-E62010B726BA}"/>
              </a:ext>
            </a:extLst>
          </p:cNvPr>
          <p:cNvSpPr>
            <a:spLocks noGrp="1"/>
          </p:cNvSpPr>
          <p:nvPr>
            <p:ph idx="1"/>
          </p:nvPr>
        </p:nvSpPr>
        <p:spPr/>
        <p:txBody>
          <a:bodyPr/>
          <a:lstStyle/>
          <a:p>
            <a:r>
              <a:rPr lang="en-US" dirty="0">
                <a:latin typeface="Calibri" panose="020F0502020204030204" pitchFamily="34" charset="0"/>
                <a:ea typeface="Times New Roman" panose="02020603050405020304" pitchFamily="18" charset="0"/>
                <a:cs typeface="Calibri" panose="020F0502020204030204" pitchFamily="34" charset="0"/>
              </a:rPr>
              <a:t>Discuss CMS payment policy issues finalized in the 2019 payment rule.</a:t>
            </a:r>
          </a:p>
          <a:p>
            <a:r>
              <a:rPr lang="en-US" dirty="0">
                <a:latin typeface="Calibri" panose="020F0502020204030204" pitchFamily="34" charset="0"/>
                <a:ea typeface="Times New Roman" panose="02020603050405020304" pitchFamily="18" charset="0"/>
                <a:cs typeface="Calibri" panose="020F0502020204030204" pitchFamily="34" charset="0"/>
              </a:rPr>
              <a:t>Outline current requirements for the ASC Quality Reporting program, focusing on recent changes finalized in the 2019 payment rule.</a:t>
            </a:r>
          </a:p>
          <a:p>
            <a:r>
              <a:rPr lang="en-US" dirty="0">
                <a:latin typeface="Calibri" panose="020F0502020204030204" pitchFamily="34" charset="0"/>
                <a:ea typeface="Times New Roman" panose="02020603050405020304" pitchFamily="18" charset="0"/>
                <a:cs typeface="Calibri" panose="020F0502020204030204" pitchFamily="34" charset="0"/>
              </a:rPr>
              <a:t>Review common citations and proposed changes to the CMS Conditions for Coverage (CfCs) and Interpretive Guidelines.</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8432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4000" y="533400"/>
            <a:ext cx="8686800" cy="1447800"/>
          </a:xfrm>
        </p:spPr>
        <p:txBody>
          <a:bodyPr>
            <a:noAutofit/>
          </a:bodyPr>
          <a:lstStyle/>
          <a:p>
            <a:pPr algn="ctr">
              <a:defRPr/>
            </a:pPr>
            <a:r>
              <a:rPr lang="en-US" b="0" dirty="0">
                <a:solidFill>
                  <a:srgbClr val="003366"/>
                </a:solidFill>
                <a:ea typeface="Calibri" pitchFamily="34" charset="0"/>
                <a:cs typeface="Calibri" pitchFamily="34" charset="0"/>
              </a:rPr>
              <a:t>Two Measures Removed in </a:t>
            </a:r>
            <a:br>
              <a:rPr lang="en-US" b="0" dirty="0">
                <a:solidFill>
                  <a:srgbClr val="003366"/>
                </a:solidFill>
                <a:ea typeface="Calibri" pitchFamily="34" charset="0"/>
                <a:cs typeface="Calibri" pitchFamily="34" charset="0"/>
              </a:rPr>
            </a:br>
            <a:r>
              <a:rPr lang="en-US" b="0" dirty="0">
                <a:solidFill>
                  <a:srgbClr val="003366"/>
                </a:solidFill>
                <a:ea typeface="Calibri" pitchFamily="34" charset="0"/>
                <a:cs typeface="Calibri" pitchFamily="34" charset="0"/>
              </a:rPr>
              <a:t>2019 Final Rule</a:t>
            </a:r>
            <a:endParaRPr lang="en-US" b="0" dirty="0">
              <a:solidFill>
                <a:srgbClr val="003366"/>
              </a:solidFill>
            </a:endParaRPr>
          </a:p>
        </p:txBody>
      </p:sp>
      <p:sp>
        <p:nvSpPr>
          <p:cNvPr id="5" name="Content Placeholder 4"/>
          <p:cNvSpPr>
            <a:spLocks noGrp="1"/>
          </p:cNvSpPr>
          <p:nvPr>
            <p:ph idx="1"/>
          </p:nvPr>
        </p:nvSpPr>
        <p:spPr>
          <a:xfrm>
            <a:off x="228600" y="2209800"/>
            <a:ext cx="8697036" cy="4496264"/>
          </a:xfrm>
        </p:spPr>
        <p:txBody>
          <a:bodyPr>
            <a:normAutofit fontScale="85000" lnSpcReduction="10000"/>
          </a:bodyPr>
          <a:lstStyle/>
          <a:p>
            <a:r>
              <a:rPr lang="en-US" dirty="0">
                <a:solidFill>
                  <a:srgbClr val="FF0000"/>
                </a:solidFill>
              </a:rPr>
              <a:t>Removed</a:t>
            </a:r>
            <a:r>
              <a:rPr lang="en-US" dirty="0"/>
              <a:t> </a:t>
            </a:r>
            <a:r>
              <a:rPr lang="en-US" dirty="0">
                <a:solidFill>
                  <a:srgbClr val="003366"/>
                </a:solidFill>
              </a:rPr>
              <a:t>a total of </a:t>
            </a:r>
            <a:r>
              <a:rPr lang="en-US" strike="sngStrike" dirty="0">
                <a:solidFill>
                  <a:srgbClr val="003366"/>
                </a:solidFill>
              </a:rPr>
              <a:t>eight</a:t>
            </a:r>
            <a:r>
              <a:rPr lang="en-US" dirty="0">
                <a:solidFill>
                  <a:srgbClr val="003366"/>
                </a:solidFill>
              </a:rPr>
              <a:t> </a:t>
            </a:r>
            <a:r>
              <a:rPr lang="en-US" dirty="0">
                <a:solidFill>
                  <a:srgbClr val="FF0000"/>
                </a:solidFill>
              </a:rPr>
              <a:t>two</a:t>
            </a:r>
            <a:r>
              <a:rPr lang="en-US" dirty="0"/>
              <a:t> </a:t>
            </a:r>
            <a:r>
              <a:rPr lang="en-US" dirty="0">
                <a:solidFill>
                  <a:srgbClr val="003366"/>
                </a:solidFill>
              </a:rPr>
              <a:t>measures and </a:t>
            </a:r>
            <a:r>
              <a:rPr lang="en-US" dirty="0">
                <a:solidFill>
                  <a:srgbClr val="FF0000"/>
                </a:solidFill>
              </a:rPr>
              <a:t>suspended</a:t>
            </a:r>
            <a:r>
              <a:rPr lang="en-US" dirty="0"/>
              <a:t> </a:t>
            </a:r>
            <a:r>
              <a:rPr lang="en-US" dirty="0">
                <a:solidFill>
                  <a:srgbClr val="003366"/>
                </a:solidFill>
              </a:rPr>
              <a:t>four measures across CY 2020 and CY 2021 payment determinations:</a:t>
            </a:r>
          </a:p>
          <a:p>
            <a:pPr marL="0" indent="0">
              <a:buNone/>
            </a:pPr>
            <a:r>
              <a:rPr lang="en-US" dirty="0"/>
              <a:t>    </a:t>
            </a:r>
            <a:r>
              <a:rPr lang="en-US" u="sng" dirty="0">
                <a:solidFill>
                  <a:srgbClr val="003366"/>
                </a:solidFill>
              </a:rPr>
              <a:t>CY 2020 Payment Determination (Data Collection 2018)</a:t>
            </a:r>
          </a:p>
          <a:p>
            <a:pPr lvl="1"/>
            <a:r>
              <a:rPr lang="en-US" dirty="0">
                <a:solidFill>
                  <a:srgbClr val="003366"/>
                </a:solidFill>
              </a:rPr>
              <a:t>ASC-8: Influenza Vaccination Coverage Among Healthcare Personnel</a:t>
            </a:r>
          </a:p>
          <a:p>
            <a:pPr lvl="1"/>
            <a:endParaRPr lang="en-US" dirty="0">
              <a:solidFill>
                <a:srgbClr val="003366"/>
              </a:solidFill>
            </a:endParaRPr>
          </a:p>
          <a:p>
            <a:pPr marL="0" indent="0">
              <a:buNone/>
            </a:pPr>
            <a:r>
              <a:rPr lang="en-US" dirty="0">
                <a:solidFill>
                  <a:srgbClr val="003366"/>
                </a:solidFill>
              </a:rPr>
              <a:t>    </a:t>
            </a:r>
            <a:r>
              <a:rPr lang="en-US" u="sng" dirty="0">
                <a:solidFill>
                  <a:srgbClr val="003366"/>
                </a:solidFill>
              </a:rPr>
              <a:t>CY 2021 Payment Determination (Data Collection 2019)</a:t>
            </a:r>
          </a:p>
          <a:p>
            <a:pPr lvl="1"/>
            <a:r>
              <a:rPr lang="en-US" dirty="0">
                <a:solidFill>
                  <a:srgbClr val="003366"/>
                </a:solidFill>
              </a:rPr>
              <a:t>ASC-10: Endoscopy/Polyp Surveillance: Colonoscopy Interval for Patients with a History of Adenomatous Polyps-Avoidance of Inappropriate Use</a:t>
            </a:r>
          </a:p>
          <a:p>
            <a:pPr marL="0" indent="0">
              <a:buNone/>
            </a:pPr>
            <a:endParaRPr lang="en-US" dirty="0">
              <a:solidFill>
                <a:srgbClr val="003366"/>
              </a:solidFill>
            </a:endParaRPr>
          </a:p>
          <a:p>
            <a:endParaRPr lang="en-US" sz="2200" i="1" dirty="0">
              <a:solidFill>
                <a:srgbClr val="003366"/>
              </a:solidFill>
            </a:endParaRPr>
          </a:p>
          <a:p>
            <a:pPr>
              <a:buFont typeface="Wingdings" pitchFamily="2" charset="2"/>
              <a:buChar char="Ø"/>
            </a:pPr>
            <a:endParaRPr lang="en-US" sz="2600" i="1" dirty="0">
              <a:solidFill>
                <a:srgbClr val="003366"/>
              </a:solidFill>
            </a:endParaRPr>
          </a:p>
          <a:p>
            <a:pPr>
              <a:buNone/>
            </a:pPr>
            <a:endParaRPr lang="en-US" sz="2700" i="1" dirty="0"/>
          </a:p>
          <a:p>
            <a:pPr>
              <a:buNone/>
            </a:pPr>
            <a:endParaRPr lang="en-US" sz="2700" i="1" dirty="0"/>
          </a:p>
          <a:p>
            <a:endParaRPr lang="en-US" sz="1100" dirty="0"/>
          </a:p>
          <a:p>
            <a:pPr>
              <a:buNone/>
            </a:pPr>
            <a:endParaRPr lang="en-US" dirty="0"/>
          </a:p>
          <a:p>
            <a:pPr>
              <a:buNone/>
            </a:pPr>
            <a:endParaRPr lang="en-US" dirty="0"/>
          </a:p>
          <a:p>
            <a:pPr marL="342900" lvl="1" indent="-342900">
              <a:buFont typeface="Arial" charset="0"/>
              <a:buChar char="•"/>
              <a:defRPr/>
            </a:pP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Arial" charset="0"/>
              <a:buChar char="•"/>
              <a:defRPr/>
            </a:pP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Arial" charset="0"/>
              <a:buChar char="•"/>
              <a:defRPr/>
            </a:pPr>
            <a:endParaRPr lang="en-US" sz="2800" dirty="0">
              <a:solidFill>
                <a:schemeClr val="tx1"/>
              </a:solidFill>
            </a:endParaRPr>
          </a:p>
          <a:p>
            <a:pPr marL="342900" lvl="1" indent="-342900">
              <a:buFont typeface="Arial" charset="0"/>
              <a:buNone/>
              <a:defRPr/>
            </a:pPr>
            <a:endParaRPr lang="en-US" sz="1900" dirty="0"/>
          </a:p>
        </p:txBody>
      </p:sp>
    </p:spTree>
    <p:extLst>
      <p:ext uri="{BB962C8B-B14F-4D97-AF65-F5344CB8AC3E}">
        <p14:creationId xmlns:p14="http://schemas.microsoft.com/office/powerpoint/2010/main" val="251825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4000" y="533400"/>
            <a:ext cx="8686800" cy="1371600"/>
          </a:xfrm>
        </p:spPr>
        <p:txBody>
          <a:bodyPr>
            <a:noAutofit/>
          </a:bodyPr>
          <a:lstStyle/>
          <a:p>
            <a:pPr algn="ctr">
              <a:defRPr/>
            </a:pPr>
            <a:r>
              <a:rPr lang="en-US" b="0" dirty="0">
                <a:solidFill>
                  <a:srgbClr val="003366"/>
                </a:solidFill>
                <a:ea typeface="Calibri" pitchFamily="34" charset="0"/>
                <a:cs typeface="Calibri" pitchFamily="34" charset="0"/>
              </a:rPr>
              <a:t>Four measures suspended in </a:t>
            </a:r>
            <a:br>
              <a:rPr lang="en-US" b="0" dirty="0">
                <a:solidFill>
                  <a:srgbClr val="003366"/>
                </a:solidFill>
                <a:ea typeface="Calibri" pitchFamily="34" charset="0"/>
                <a:cs typeface="Calibri" pitchFamily="34" charset="0"/>
              </a:rPr>
            </a:br>
            <a:r>
              <a:rPr lang="en-US" b="0" dirty="0">
                <a:solidFill>
                  <a:srgbClr val="003366"/>
                </a:solidFill>
                <a:ea typeface="Calibri" pitchFamily="34" charset="0"/>
                <a:cs typeface="Calibri" pitchFamily="34" charset="0"/>
              </a:rPr>
              <a:t>2019 Final Rule</a:t>
            </a:r>
            <a:endParaRPr lang="en-US" b="0" dirty="0">
              <a:solidFill>
                <a:srgbClr val="003366"/>
              </a:solidFill>
            </a:endParaRPr>
          </a:p>
        </p:txBody>
      </p:sp>
      <p:sp>
        <p:nvSpPr>
          <p:cNvPr id="5" name="Content Placeholder 4"/>
          <p:cNvSpPr>
            <a:spLocks noGrp="1"/>
          </p:cNvSpPr>
          <p:nvPr>
            <p:ph idx="1"/>
          </p:nvPr>
        </p:nvSpPr>
        <p:spPr>
          <a:xfrm>
            <a:off x="228600" y="1981200"/>
            <a:ext cx="8697036" cy="4724864"/>
          </a:xfrm>
        </p:spPr>
        <p:txBody>
          <a:bodyPr>
            <a:normAutofit fontScale="85000" lnSpcReduction="10000"/>
          </a:bodyPr>
          <a:lstStyle/>
          <a:p>
            <a:r>
              <a:rPr lang="en-US" dirty="0">
                <a:solidFill>
                  <a:srgbClr val="FF0000"/>
                </a:solidFill>
              </a:rPr>
              <a:t>Removed</a:t>
            </a:r>
            <a:r>
              <a:rPr lang="en-US" dirty="0"/>
              <a:t> </a:t>
            </a:r>
            <a:r>
              <a:rPr lang="en-US" dirty="0">
                <a:solidFill>
                  <a:srgbClr val="003366"/>
                </a:solidFill>
              </a:rPr>
              <a:t>a total of </a:t>
            </a:r>
            <a:r>
              <a:rPr lang="en-US" strike="sngStrike" dirty="0">
                <a:solidFill>
                  <a:srgbClr val="003366"/>
                </a:solidFill>
              </a:rPr>
              <a:t>eight</a:t>
            </a:r>
            <a:r>
              <a:rPr lang="en-US" dirty="0">
                <a:solidFill>
                  <a:srgbClr val="003366"/>
                </a:solidFill>
              </a:rPr>
              <a:t> </a:t>
            </a:r>
            <a:r>
              <a:rPr lang="en-US" dirty="0">
                <a:solidFill>
                  <a:srgbClr val="FF0000"/>
                </a:solidFill>
              </a:rPr>
              <a:t>two</a:t>
            </a:r>
            <a:r>
              <a:rPr lang="en-US" dirty="0"/>
              <a:t> </a:t>
            </a:r>
            <a:r>
              <a:rPr lang="en-US" dirty="0">
                <a:solidFill>
                  <a:srgbClr val="003366"/>
                </a:solidFill>
              </a:rPr>
              <a:t>measures and </a:t>
            </a:r>
            <a:r>
              <a:rPr lang="en-US" dirty="0">
                <a:solidFill>
                  <a:srgbClr val="FF0000"/>
                </a:solidFill>
              </a:rPr>
              <a:t>suspended</a:t>
            </a:r>
            <a:r>
              <a:rPr lang="en-US" dirty="0"/>
              <a:t> </a:t>
            </a:r>
            <a:r>
              <a:rPr lang="en-US" dirty="0">
                <a:solidFill>
                  <a:srgbClr val="003366"/>
                </a:solidFill>
              </a:rPr>
              <a:t>four measures across CY 2020 and CY 2021 payment determinations:</a:t>
            </a:r>
          </a:p>
          <a:p>
            <a:pPr marL="0" indent="0">
              <a:buNone/>
            </a:pPr>
            <a:r>
              <a:rPr lang="en-US" dirty="0">
                <a:solidFill>
                  <a:srgbClr val="003366"/>
                </a:solidFill>
              </a:rPr>
              <a:t>    </a:t>
            </a:r>
            <a:r>
              <a:rPr lang="en-US" u="sng" dirty="0">
                <a:solidFill>
                  <a:srgbClr val="003366"/>
                </a:solidFill>
              </a:rPr>
              <a:t>CY 2021 Payment Determination (Data Collection 2019)</a:t>
            </a:r>
          </a:p>
          <a:p>
            <a:pPr lvl="1"/>
            <a:r>
              <a:rPr lang="en-US" dirty="0">
                <a:solidFill>
                  <a:srgbClr val="003366"/>
                </a:solidFill>
              </a:rPr>
              <a:t>ASC-1: Patient Burn </a:t>
            </a:r>
          </a:p>
          <a:p>
            <a:pPr lvl="1"/>
            <a:r>
              <a:rPr lang="en-US" dirty="0">
                <a:solidFill>
                  <a:srgbClr val="003366"/>
                </a:solidFill>
              </a:rPr>
              <a:t>ASC-2: Patient Fall</a:t>
            </a:r>
          </a:p>
          <a:p>
            <a:pPr lvl="1"/>
            <a:r>
              <a:rPr lang="en-US" dirty="0">
                <a:solidFill>
                  <a:srgbClr val="003366"/>
                </a:solidFill>
              </a:rPr>
              <a:t>ASC-3: Wrong Site, Wrong Side, Wrong Patient, Wrong Procedure, Wrong Implant</a:t>
            </a:r>
          </a:p>
          <a:p>
            <a:pPr lvl="1"/>
            <a:r>
              <a:rPr lang="en-US" dirty="0">
                <a:solidFill>
                  <a:srgbClr val="003366"/>
                </a:solidFill>
              </a:rPr>
              <a:t>ASC-4: All-Cause Hospital Transfer/Admission</a:t>
            </a:r>
          </a:p>
          <a:p>
            <a:pPr marL="0" indent="0" algn="ctr">
              <a:buNone/>
            </a:pPr>
            <a:r>
              <a:rPr lang="en-US" dirty="0">
                <a:solidFill>
                  <a:srgbClr val="FF0000"/>
                </a:solidFill>
              </a:rPr>
              <a:t>(ASC 1- ASC 4: suspended data collection starting January 1, 2019 until further rulemaking)</a:t>
            </a:r>
          </a:p>
          <a:p>
            <a:pPr marL="0" indent="0">
              <a:buNone/>
            </a:pPr>
            <a:endParaRPr lang="en-US" dirty="0">
              <a:solidFill>
                <a:srgbClr val="FF0000"/>
              </a:solidFill>
            </a:endParaRPr>
          </a:p>
          <a:p>
            <a:pPr marL="0" indent="0">
              <a:buNone/>
            </a:pPr>
            <a:endParaRPr lang="en-US" dirty="0">
              <a:solidFill>
                <a:srgbClr val="003366"/>
              </a:solidFill>
            </a:endParaRPr>
          </a:p>
          <a:p>
            <a:endParaRPr lang="en-US" sz="2200" i="1" dirty="0">
              <a:solidFill>
                <a:srgbClr val="003366"/>
              </a:solidFill>
            </a:endParaRPr>
          </a:p>
          <a:p>
            <a:pPr>
              <a:buFont typeface="Wingdings" pitchFamily="2" charset="2"/>
              <a:buChar char="Ø"/>
            </a:pPr>
            <a:endParaRPr lang="en-US" sz="2600" i="1" dirty="0">
              <a:solidFill>
                <a:srgbClr val="003366"/>
              </a:solidFill>
            </a:endParaRPr>
          </a:p>
          <a:p>
            <a:pPr>
              <a:buNone/>
            </a:pPr>
            <a:endParaRPr lang="en-US" sz="2700" i="1" dirty="0"/>
          </a:p>
          <a:p>
            <a:pPr>
              <a:buNone/>
            </a:pPr>
            <a:endParaRPr lang="en-US" sz="2700" i="1" dirty="0"/>
          </a:p>
          <a:p>
            <a:endParaRPr lang="en-US" sz="1100" dirty="0"/>
          </a:p>
          <a:p>
            <a:pPr>
              <a:buNone/>
            </a:pPr>
            <a:endParaRPr lang="en-US" dirty="0"/>
          </a:p>
          <a:p>
            <a:pPr>
              <a:buNone/>
            </a:pPr>
            <a:endParaRPr lang="en-US" dirty="0"/>
          </a:p>
          <a:p>
            <a:pPr marL="342900" lvl="1" indent="-342900">
              <a:buFont typeface="Arial" charset="0"/>
              <a:buChar char="•"/>
              <a:defRPr/>
            </a:pP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Arial" charset="0"/>
              <a:buChar char="•"/>
              <a:defRPr/>
            </a:pP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Arial" charset="0"/>
              <a:buChar char="•"/>
              <a:defRPr/>
            </a:pPr>
            <a:endParaRPr lang="en-US" sz="2800" dirty="0">
              <a:solidFill>
                <a:schemeClr val="tx1"/>
              </a:solidFill>
            </a:endParaRPr>
          </a:p>
          <a:p>
            <a:pPr marL="342900" lvl="1" indent="-342900">
              <a:buFont typeface="Arial" charset="0"/>
              <a:buNone/>
              <a:defRPr/>
            </a:pPr>
            <a:endParaRPr lang="en-US" sz="1900" dirty="0"/>
          </a:p>
        </p:txBody>
      </p:sp>
    </p:spTree>
    <p:extLst>
      <p:ext uri="{BB962C8B-B14F-4D97-AF65-F5344CB8AC3E}">
        <p14:creationId xmlns:p14="http://schemas.microsoft.com/office/powerpoint/2010/main" val="2378115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8836" y="609600"/>
            <a:ext cx="8686800" cy="1295400"/>
          </a:xfrm>
        </p:spPr>
        <p:txBody>
          <a:bodyPr>
            <a:noAutofit/>
          </a:bodyPr>
          <a:lstStyle/>
          <a:p>
            <a:pPr>
              <a:defRPr/>
            </a:pPr>
            <a:r>
              <a:rPr lang="en-US" dirty="0"/>
              <a:t>Other Quality Reporting Aspects of 2019 Final Rule to Know</a:t>
            </a:r>
            <a:endParaRPr lang="en-US" b="0" dirty="0">
              <a:solidFill>
                <a:srgbClr val="003366"/>
              </a:solidFill>
            </a:endParaRPr>
          </a:p>
        </p:txBody>
      </p:sp>
      <p:sp>
        <p:nvSpPr>
          <p:cNvPr id="5" name="Content Placeholder 4"/>
          <p:cNvSpPr>
            <a:spLocks noGrp="1"/>
          </p:cNvSpPr>
          <p:nvPr>
            <p:ph idx="1"/>
          </p:nvPr>
        </p:nvSpPr>
        <p:spPr>
          <a:xfrm>
            <a:off x="228600" y="2362664"/>
            <a:ext cx="8697036" cy="4343400"/>
          </a:xfrm>
        </p:spPr>
        <p:txBody>
          <a:bodyPr>
            <a:normAutofit lnSpcReduction="10000"/>
          </a:bodyPr>
          <a:lstStyle/>
          <a:p>
            <a:r>
              <a:rPr lang="en-US" b="1" u="sng" dirty="0">
                <a:solidFill>
                  <a:srgbClr val="003366"/>
                </a:solidFill>
              </a:rPr>
              <a:t>Continued delayed</a:t>
            </a:r>
            <a:r>
              <a:rPr lang="en-US" b="1" i="1" dirty="0">
                <a:solidFill>
                  <a:srgbClr val="003366"/>
                </a:solidFill>
              </a:rPr>
              <a:t> </a:t>
            </a:r>
            <a:r>
              <a:rPr lang="en-US" dirty="0">
                <a:solidFill>
                  <a:srgbClr val="003366"/>
                </a:solidFill>
              </a:rPr>
              <a:t>implementation of (ASC 15a-e): OAS CAHPS Survey measures</a:t>
            </a:r>
          </a:p>
          <a:p>
            <a:pPr marL="0" indent="0">
              <a:buNone/>
            </a:pPr>
            <a:endParaRPr lang="en-US" sz="1600" dirty="0">
              <a:solidFill>
                <a:srgbClr val="003366"/>
              </a:solidFill>
            </a:endParaRPr>
          </a:p>
          <a:p>
            <a:r>
              <a:rPr lang="en-US" dirty="0">
                <a:solidFill>
                  <a:srgbClr val="003366"/>
                </a:solidFill>
              </a:rPr>
              <a:t>Change the reporting period for ASC-12: Facility 7-Day Risk-Standardized Hospital Visit Rate after Outpatient Colonoscopy from 1 year to 3 years. For example, for CY 2020 payment determination claims data from January 1, 2016 through December 31, 2018 would be utilized.  </a:t>
            </a:r>
          </a:p>
          <a:p>
            <a:pPr>
              <a:buFont typeface="Wingdings" pitchFamily="2" charset="2"/>
              <a:buChar char="Ø"/>
            </a:pPr>
            <a:endParaRPr lang="en-US" sz="2600" i="1" dirty="0">
              <a:solidFill>
                <a:srgbClr val="003366"/>
              </a:solidFill>
            </a:endParaRPr>
          </a:p>
          <a:p>
            <a:pPr>
              <a:buNone/>
            </a:pPr>
            <a:endParaRPr lang="en-US" sz="2700" i="1" dirty="0"/>
          </a:p>
          <a:p>
            <a:pPr>
              <a:buNone/>
            </a:pPr>
            <a:endParaRPr lang="en-US" sz="2700" i="1" dirty="0"/>
          </a:p>
          <a:p>
            <a:endParaRPr lang="en-US" sz="1100" dirty="0"/>
          </a:p>
          <a:p>
            <a:pPr>
              <a:buNone/>
            </a:pPr>
            <a:endParaRPr lang="en-US" dirty="0"/>
          </a:p>
          <a:p>
            <a:pPr>
              <a:buNone/>
            </a:pPr>
            <a:endParaRPr lang="en-US" dirty="0"/>
          </a:p>
          <a:p>
            <a:pPr marL="342900" lvl="1" indent="-342900">
              <a:buFont typeface="Arial" charset="0"/>
              <a:buChar char="•"/>
              <a:defRPr/>
            </a:pP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Arial" charset="0"/>
              <a:buChar char="•"/>
              <a:defRPr/>
            </a:pPr>
            <a:endParaRPr lang="en-US" sz="24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lvl="1" indent="-342900">
              <a:buFont typeface="Arial" charset="0"/>
              <a:buChar char="•"/>
              <a:defRPr/>
            </a:pPr>
            <a:endParaRPr lang="en-US" sz="2800" dirty="0">
              <a:solidFill>
                <a:schemeClr val="tx1"/>
              </a:solidFill>
            </a:endParaRPr>
          </a:p>
          <a:p>
            <a:pPr marL="342900" lvl="1" indent="-342900">
              <a:buFont typeface="Arial" charset="0"/>
              <a:buNone/>
              <a:defRPr/>
            </a:pPr>
            <a:endParaRPr lang="en-US" sz="1900" dirty="0"/>
          </a:p>
        </p:txBody>
      </p:sp>
    </p:spTree>
    <p:extLst>
      <p:ext uri="{BB962C8B-B14F-4D97-AF65-F5344CB8AC3E}">
        <p14:creationId xmlns:p14="http://schemas.microsoft.com/office/powerpoint/2010/main" val="1831177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515" y="1995095"/>
            <a:ext cx="8229600" cy="4527550"/>
          </a:xfrm>
        </p:spPr>
        <p:txBody>
          <a:bodyPr>
            <a:normAutofit/>
          </a:bodyPr>
          <a:lstStyle/>
          <a:p>
            <a:r>
              <a:rPr lang="en-US" sz="2200" dirty="0">
                <a:solidFill>
                  <a:srgbClr val="003366"/>
                </a:solidFill>
              </a:rPr>
              <a:t>ASC 13 Normothermia Outcome</a:t>
            </a:r>
          </a:p>
          <a:p>
            <a:pPr>
              <a:buNone/>
            </a:pPr>
            <a:r>
              <a:rPr lang="en-US" sz="2200" dirty="0">
                <a:solidFill>
                  <a:srgbClr val="003366"/>
                </a:solidFill>
              </a:rPr>
              <a:t>	Data submitted for </a:t>
            </a:r>
            <a:r>
              <a:rPr lang="en-US" sz="2200" b="1" i="1" dirty="0">
                <a:solidFill>
                  <a:srgbClr val="003366"/>
                </a:solidFill>
              </a:rPr>
              <a:t>a Sampling</a:t>
            </a:r>
            <a:r>
              <a:rPr lang="en-US" sz="2200" b="1" dirty="0">
                <a:solidFill>
                  <a:srgbClr val="003366"/>
                </a:solidFill>
              </a:rPr>
              <a:t> </a:t>
            </a:r>
            <a:r>
              <a:rPr lang="en-US" sz="2200" dirty="0">
                <a:solidFill>
                  <a:srgbClr val="003366"/>
                </a:solidFill>
              </a:rPr>
              <a:t>that meet the denominator criteria.</a:t>
            </a:r>
          </a:p>
          <a:p>
            <a:r>
              <a:rPr lang="en-US" sz="2200" dirty="0">
                <a:solidFill>
                  <a:srgbClr val="003366"/>
                </a:solidFill>
              </a:rPr>
              <a:t>ASC 14 Unplanned Anterior Vitrectomy</a:t>
            </a:r>
          </a:p>
          <a:p>
            <a:pPr>
              <a:buNone/>
            </a:pPr>
            <a:r>
              <a:rPr lang="en-US" sz="2200" dirty="0">
                <a:solidFill>
                  <a:srgbClr val="003366"/>
                </a:solidFill>
              </a:rPr>
              <a:t> 	Data submitted for </a:t>
            </a:r>
            <a:r>
              <a:rPr lang="en-US" sz="2200" b="1" i="1" dirty="0">
                <a:solidFill>
                  <a:srgbClr val="003366"/>
                </a:solidFill>
              </a:rPr>
              <a:t>All Patients</a:t>
            </a:r>
            <a:r>
              <a:rPr lang="en-US" sz="2200" b="1" dirty="0">
                <a:solidFill>
                  <a:srgbClr val="003366"/>
                </a:solidFill>
              </a:rPr>
              <a:t> </a:t>
            </a:r>
            <a:r>
              <a:rPr lang="en-US" sz="2200" dirty="0">
                <a:solidFill>
                  <a:srgbClr val="003366"/>
                </a:solidFill>
              </a:rPr>
              <a:t>that meet the denominator criteria.</a:t>
            </a:r>
            <a:endParaRPr lang="en-US" sz="2200" i="1" dirty="0">
              <a:solidFill>
                <a:srgbClr val="003366"/>
              </a:solidFill>
            </a:endParaRPr>
          </a:p>
          <a:p>
            <a:pPr>
              <a:buNone/>
            </a:pPr>
            <a:endParaRPr lang="en-US" sz="2200" i="1" dirty="0">
              <a:solidFill>
                <a:srgbClr val="003366"/>
              </a:solidFill>
            </a:endParaRPr>
          </a:p>
          <a:p>
            <a:pPr>
              <a:buNone/>
            </a:pPr>
            <a:r>
              <a:rPr lang="en-US" sz="2200" b="1" dirty="0">
                <a:solidFill>
                  <a:srgbClr val="003366"/>
                </a:solidFill>
              </a:rPr>
              <a:t>	Web Based Reporting via QualityNet Secure Portal </a:t>
            </a:r>
            <a:r>
              <a:rPr lang="en-US" sz="2200" b="1" dirty="0"/>
              <a:t>(</a:t>
            </a:r>
            <a:r>
              <a:rPr lang="en-US" sz="2200" b="1" dirty="0">
                <a:hlinkClick r:id="rId3"/>
              </a:rPr>
              <a:t>www.qualitynet.org</a:t>
            </a:r>
            <a:r>
              <a:rPr lang="en-US" sz="2200" b="1" dirty="0"/>
              <a:t>) </a:t>
            </a:r>
          </a:p>
          <a:p>
            <a:pPr marL="0" indent="0">
              <a:buNone/>
            </a:pPr>
            <a:endParaRPr lang="en-US" sz="2200" dirty="0"/>
          </a:p>
          <a:p>
            <a:r>
              <a:rPr lang="en-US" sz="2200" dirty="0">
                <a:solidFill>
                  <a:srgbClr val="003366"/>
                </a:solidFill>
              </a:rPr>
              <a:t>Data </a:t>
            </a:r>
            <a:r>
              <a:rPr lang="en-US" sz="2200" b="1" i="1" u="sng" dirty="0">
                <a:solidFill>
                  <a:srgbClr val="003366"/>
                </a:solidFill>
              </a:rPr>
              <a:t>collection</a:t>
            </a:r>
            <a:r>
              <a:rPr lang="en-US" sz="2200" dirty="0">
                <a:solidFill>
                  <a:srgbClr val="003366"/>
                </a:solidFill>
              </a:rPr>
              <a:t>: January 1 through December 31, 2018</a:t>
            </a:r>
          </a:p>
          <a:p>
            <a:r>
              <a:rPr lang="en-US" sz="2200" dirty="0">
                <a:solidFill>
                  <a:srgbClr val="003366"/>
                </a:solidFill>
              </a:rPr>
              <a:t>Data </a:t>
            </a:r>
            <a:r>
              <a:rPr lang="en-US" sz="2200" b="1" i="1" u="sng" dirty="0">
                <a:solidFill>
                  <a:srgbClr val="003366"/>
                </a:solidFill>
              </a:rPr>
              <a:t>reporting</a:t>
            </a:r>
            <a:r>
              <a:rPr lang="en-US" sz="2200" dirty="0">
                <a:solidFill>
                  <a:srgbClr val="003366"/>
                </a:solidFill>
              </a:rPr>
              <a:t>:  January 1 through</a:t>
            </a:r>
            <a:r>
              <a:rPr lang="en-US" sz="2200" dirty="0"/>
              <a:t> </a:t>
            </a:r>
            <a:r>
              <a:rPr lang="en-US" sz="2200" dirty="0">
                <a:solidFill>
                  <a:srgbClr val="003366"/>
                </a:solidFill>
              </a:rPr>
              <a:t>May 15, 2019</a:t>
            </a:r>
            <a:endParaRPr lang="en-US" sz="2200" i="1" dirty="0">
              <a:solidFill>
                <a:srgbClr val="003366"/>
              </a:solidFill>
            </a:endParaRPr>
          </a:p>
          <a:p>
            <a:endParaRPr lang="en-US" dirty="0">
              <a:solidFill>
                <a:srgbClr val="003366"/>
              </a:solidFill>
            </a:endParaRPr>
          </a:p>
          <a:p>
            <a:endParaRPr lang="en-US" dirty="0"/>
          </a:p>
          <a:p>
            <a:endParaRPr lang="en-US" dirty="0"/>
          </a:p>
        </p:txBody>
      </p:sp>
      <p:sp>
        <p:nvSpPr>
          <p:cNvPr id="3" name="Title 2"/>
          <p:cNvSpPr>
            <a:spLocks noGrp="1"/>
          </p:cNvSpPr>
          <p:nvPr>
            <p:ph type="title"/>
          </p:nvPr>
        </p:nvSpPr>
        <p:spPr>
          <a:xfrm>
            <a:off x="355315" y="533400"/>
            <a:ext cx="8382000" cy="1173162"/>
          </a:xfrm>
        </p:spPr>
        <p:txBody>
          <a:bodyPr>
            <a:noAutofit/>
          </a:bodyPr>
          <a:lstStyle/>
          <a:p>
            <a:pPr algn="ctr"/>
            <a:r>
              <a:rPr lang="en-US" b="0" dirty="0">
                <a:solidFill>
                  <a:srgbClr val="003366"/>
                </a:solidFill>
              </a:rPr>
              <a:t>ASC Quality Reporting Program Measures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75517" y="381000"/>
            <a:ext cx="8686800" cy="1295400"/>
          </a:xfrm>
        </p:spPr>
        <p:txBody>
          <a:bodyPr>
            <a:noAutofit/>
          </a:bodyPr>
          <a:lstStyle/>
          <a:p>
            <a:pPr algn="ctr"/>
            <a:r>
              <a:rPr lang="en-US" b="0" dirty="0">
                <a:solidFill>
                  <a:srgbClr val="003366"/>
                </a:solidFill>
              </a:rPr>
              <a:t>ASC 17: Hospital Visits after Orthopedic ASC Procedures</a:t>
            </a:r>
          </a:p>
        </p:txBody>
      </p:sp>
      <p:sp>
        <p:nvSpPr>
          <p:cNvPr id="63491" name="Content Placeholder 2"/>
          <p:cNvSpPr>
            <a:spLocks noGrp="1"/>
          </p:cNvSpPr>
          <p:nvPr>
            <p:ph idx="1"/>
          </p:nvPr>
        </p:nvSpPr>
        <p:spPr>
          <a:xfrm>
            <a:off x="251717" y="1828800"/>
            <a:ext cx="8610600" cy="4892675"/>
          </a:xfrm>
        </p:spPr>
        <p:txBody>
          <a:bodyPr>
            <a:normAutofit fontScale="70000" lnSpcReduction="20000"/>
          </a:bodyPr>
          <a:lstStyle/>
          <a:p>
            <a:pPr>
              <a:lnSpc>
                <a:spcPct val="120000"/>
              </a:lnSpc>
              <a:spcBef>
                <a:spcPts val="0"/>
              </a:spcBef>
            </a:pPr>
            <a:r>
              <a:rPr lang="en-US" sz="3100" dirty="0">
                <a:solidFill>
                  <a:srgbClr val="1F497D"/>
                </a:solidFill>
              </a:rPr>
              <a:t>Data </a:t>
            </a:r>
            <a:r>
              <a:rPr lang="en-US" sz="3100" i="1" dirty="0">
                <a:solidFill>
                  <a:srgbClr val="1F497D"/>
                </a:solidFill>
              </a:rPr>
              <a:t>pulled by CMS </a:t>
            </a:r>
            <a:r>
              <a:rPr lang="en-US" sz="3100" dirty="0">
                <a:solidFill>
                  <a:srgbClr val="1F497D"/>
                </a:solidFill>
              </a:rPr>
              <a:t>from the Medicare Fee for Service </a:t>
            </a:r>
            <a:r>
              <a:rPr lang="en-US" sz="3100" i="1" dirty="0">
                <a:solidFill>
                  <a:srgbClr val="1F497D"/>
                </a:solidFill>
              </a:rPr>
              <a:t>administrative</a:t>
            </a:r>
            <a:r>
              <a:rPr lang="en-US" sz="3100" dirty="0">
                <a:solidFill>
                  <a:srgbClr val="1F497D"/>
                </a:solidFill>
              </a:rPr>
              <a:t> claims billed by the center.</a:t>
            </a:r>
          </a:p>
          <a:p>
            <a:pPr>
              <a:lnSpc>
                <a:spcPct val="120000"/>
              </a:lnSpc>
              <a:spcBef>
                <a:spcPts val="0"/>
              </a:spcBef>
            </a:pPr>
            <a:endParaRPr lang="en-US" sz="2600" dirty="0">
              <a:solidFill>
                <a:srgbClr val="1F497D"/>
              </a:solidFill>
            </a:endParaRPr>
          </a:p>
          <a:p>
            <a:pPr>
              <a:lnSpc>
                <a:spcPct val="120000"/>
              </a:lnSpc>
              <a:spcBef>
                <a:spcPts val="0"/>
              </a:spcBef>
            </a:pPr>
            <a:r>
              <a:rPr lang="en-US" sz="3100" b="1" u="sng" dirty="0">
                <a:solidFill>
                  <a:srgbClr val="1F497D"/>
                </a:solidFill>
              </a:rPr>
              <a:t>No data submission</a:t>
            </a:r>
            <a:r>
              <a:rPr lang="en-US" sz="3100" b="1" dirty="0">
                <a:solidFill>
                  <a:srgbClr val="1F497D"/>
                </a:solidFill>
              </a:rPr>
              <a:t> </a:t>
            </a:r>
            <a:r>
              <a:rPr lang="en-US" sz="3100" dirty="0">
                <a:solidFill>
                  <a:srgbClr val="1F497D"/>
                </a:solidFill>
              </a:rPr>
              <a:t>or reporting required from the ASC. </a:t>
            </a:r>
          </a:p>
          <a:p>
            <a:pPr>
              <a:lnSpc>
                <a:spcPct val="120000"/>
              </a:lnSpc>
              <a:spcBef>
                <a:spcPts val="0"/>
              </a:spcBef>
            </a:pPr>
            <a:endParaRPr lang="en-US" sz="2600" dirty="0">
              <a:solidFill>
                <a:srgbClr val="1F497D"/>
              </a:solidFill>
            </a:endParaRPr>
          </a:p>
          <a:p>
            <a:pPr>
              <a:lnSpc>
                <a:spcPct val="120000"/>
              </a:lnSpc>
              <a:spcBef>
                <a:spcPts val="0"/>
              </a:spcBef>
            </a:pPr>
            <a:r>
              <a:rPr lang="en-US" sz="3100" dirty="0">
                <a:solidFill>
                  <a:srgbClr val="1F497D"/>
                </a:solidFill>
              </a:rPr>
              <a:t>Data collection period for the CY 2022 payment determination would be CY 2019 to 2020 (two calendar years).</a:t>
            </a:r>
          </a:p>
          <a:p>
            <a:pPr>
              <a:lnSpc>
                <a:spcPct val="120000"/>
              </a:lnSpc>
              <a:spcBef>
                <a:spcPts val="0"/>
              </a:spcBef>
            </a:pPr>
            <a:endParaRPr lang="en-US" sz="2600" dirty="0">
              <a:solidFill>
                <a:srgbClr val="1F497D"/>
              </a:solidFill>
            </a:endParaRPr>
          </a:p>
          <a:p>
            <a:pPr>
              <a:lnSpc>
                <a:spcPct val="120000"/>
              </a:lnSpc>
              <a:spcBef>
                <a:spcPts val="0"/>
              </a:spcBef>
            </a:pPr>
            <a:r>
              <a:rPr lang="en-US" sz="3100" dirty="0">
                <a:solidFill>
                  <a:srgbClr val="1F497D"/>
                </a:solidFill>
              </a:rPr>
              <a:t>The measure outcome is all-cause, unplanned hospital visits (Emergency Department Visit, Observation Stays, Unplanned  Inpatient Admission) within seven days of an orthopedic procedure performed at an ASC.</a:t>
            </a:r>
          </a:p>
          <a:p>
            <a:pPr marL="0" indent="0">
              <a:lnSpc>
                <a:spcPct val="120000"/>
              </a:lnSpc>
              <a:spcBef>
                <a:spcPts val="0"/>
              </a:spcBef>
              <a:buNone/>
            </a:pPr>
            <a:endParaRPr lang="en-US" sz="2600" b="1" dirty="0">
              <a:solidFill>
                <a:srgbClr val="1F497D"/>
              </a:solidFill>
            </a:endParaRPr>
          </a:p>
          <a:p>
            <a:pPr>
              <a:lnSpc>
                <a:spcPct val="120000"/>
              </a:lnSpc>
              <a:spcBef>
                <a:spcPts val="0"/>
              </a:spcBef>
            </a:pPr>
            <a:r>
              <a:rPr lang="en-US" sz="3100" b="1" dirty="0">
                <a:solidFill>
                  <a:srgbClr val="1F497D"/>
                </a:solidFill>
              </a:rPr>
              <a:t>Claims Detail Reports (CDR) </a:t>
            </a:r>
            <a:r>
              <a:rPr lang="en-US" sz="3100" dirty="0">
                <a:solidFill>
                  <a:srgbClr val="1F497D"/>
                </a:solidFill>
              </a:rPr>
              <a:t>will be uploaded to QualityNet secure portal for facility review.</a:t>
            </a:r>
          </a:p>
          <a:p>
            <a:pPr>
              <a:buNone/>
            </a:pPr>
            <a:endParaRPr lang="en-US" dirty="0"/>
          </a:p>
        </p:txBody>
      </p:sp>
    </p:spTree>
    <p:extLst>
      <p:ext uri="{BB962C8B-B14F-4D97-AF65-F5344CB8AC3E}">
        <p14:creationId xmlns:p14="http://schemas.microsoft.com/office/powerpoint/2010/main" val="671663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75517" y="457200"/>
            <a:ext cx="8686800" cy="1219200"/>
          </a:xfrm>
        </p:spPr>
        <p:txBody>
          <a:bodyPr>
            <a:noAutofit/>
          </a:bodyPr>
          <a:lstStyle/>
          <a:p>
            <a:pPr algn="ctr"/>
            <a:r>
              <a:rPr lang="en-US" b="0" dirty="0">
                <a:solidFill>
                  <a:srgbClr val="003366"/>
                </a:solidFill>
              </a:rPr>
              <a:t>ASC 18: Hospital Visits after Urology ASC Procedures</a:t>
            </a:r>
          </a:p>
        </p:txBody>
      </p:sp>
      <p:sp>
        <p:nvSpPr>
          <p:cNvPr id="63491" name="Content Placeholder 2"/>
          <p:cNvSpPr>
            <a:spLocks noGrp="1"/>
          </p:cNvSpPr>
          <p:nvPr>
            <p:ph idx="1"/>
          </p:nvPr>
        </p:nvSpPr>
        <p:spPr>
          <a:xfrm>
            <a:off x="251717" y="1981200"/>
            <a:ext cx="8610600" cy="4740275"/>
          </a:xfrm>
        </p:spPr>
        <p:txBody>
          <a:bodyPr>
            <a:normAutofit lnSpcReduction="10000"/>
          </a:bodyPr>
          <a:lstStyle/>
          <a:p>
            <a:pPr>
              <a:spcBef>
                <a:spcPts val="0"/>
              </a:spcBef>
            </a:pPr>
            <a:r>
              <a:rPr lang="en-US" sz="2400" dirty="0">
                <a:solidFill>
                  <a:srgbClr val="1F497D"/>
                </a:solidFill>
              </a:rPr>
              <a:t>Data </a:t>
            </a:r>
            <a:r>
              <a:rPr lang="en-US" sz="2400" i="1" dirty="0">
                <a:solidFill>
                  <a:srgbClr val="1F497D"/>
                </a:solidFill>
              </a:rPr>
              <a:t>pulled by CMS </a:t>
            </a:r>
            <a:r>
              <a:rPr lang="en-US" sz="2400" dirty="0">
                <a:solidFill>
                  <a:srgbClr val="1F497D"/>
                </a:solidFill>
              </a:rPr>
              <a:t>from the Medicare Fee for Service </a:t>
            </a:r>
            <a:r>
              <a:rPr lang="en-US" sz="2400" i="1" dirty="0">
                <a:solidFill>
                  <a:srgbClr val="1F497D"/>
                </a:solidFill>
              </a:rPr>
              <a:t>administrative</a:t>
            </a:r>
            <a:r>
              <a:rPr lang="en-US" sz="2400" dirty="0">
                <a:solidFill>
                  <a:srgbClr val="1F497D"/>
                </a:solidFill>
              </a:rPr>
              <a:t> claims billed by the center.</a:t>
            </a:r>
          </a:p>
          <a:p>
            <a:pPr>
              <a:spcBef>
                <a:spcPts val="0"/>
              </a:spcBef>
            </a:pPr>
            <a:endParaRPr lang="en-US" sz="1700" dirty="0">
              <a:solidFill>
                <a:srgbClr val="1F497D"/>
              </a:solidFill>
            </a:endParaRPr>
          </a:p>
          <a:p>
            <a:pPr>
              <a:spcBef>
                <a:spcPts val="0"/>
              </a:spcBef>
            </a:pPr>
            <a:r>
              <a:rPr lang="en-US" sz="2400" b="1" u="sng" dirty="0">
                <a:solidFill>
                  <a:srgbClr val="1F497D"/>
                </a:solidFill>
              </a:rPr>
              <a:t>No data submission</a:t>
            </a:r>
            <a:r>
              <a:rPr lang="en-US" sz="2400" b="1" dirty="0">
                <a:solidFill>
                  <a:srgbClr val="1F497D"/>
                </a:solidFill>
              </a:rPr>
              <a:t> </a:t>
            </a:r>
            <a:r>
              <a:rPr lang="en-US" sz="2400" dirty="0">
                <a:solidFill>
                  <a:srgbClr val="1F497D"/>
                </a:solidFill>
              </a:rPr>
              <a:t>or reporting required from the ASC </a:t>
            </a:r>
          </a:p>
          <a:p>
            <a:pPr>
              <a:spcBef>
                <a:spcPts val="0"/>
              </a:spcBef>
            </a:pPr>
            <a:endParaRPr lang="en-US" sz="1700" dirty="0">
              <a:solidFill>
                <a:srgbClr val="1F497D"/>
              </a:solidFill>
            </a:endParaRPr>
          </a:p>
          <a:p>
            <a:pPr>
              <a:spcBef>
                <a:spcPts val="0"/>
              </a:spcBef>
            </a:pPr>
            <a:r>
              <a:rPr lang="en-US" sz="2400" dirty="0">
                <a:solidFill>
                  <a:srgbClr val="1F497D"/>
                </a:solidFill>
              </a:rPr>
              <a:t>Data collection period for the CY 2022 payment determination would be CY 2019 to 2020 (two calendar years).</a:t>
            </a:r>
          </a:p>
          <a:p>
            <a:pPr>
              <a:spcBef>
                <a:spcPts val="0"/>
              </a:spcBef>
            </a:pPr>
            <a:endParaRPr lang="en-US" sz="1700" dirty="0">
              <a:solidFill>
                <a:srgbClr val="1F497D"/>
              </a:solidFill>
            </a:endParaRPr>
          </a:p>
          <a:p>
            <a:pPr>
              <a:spcBef>
                <a:spcPts val="0"/>
              </a:spcBef>
            </a:pPr>
            <a:r>
              <a:rPr lang="en-US" sz="2400" dirty="0">
                <a:solidFill>
                  <a:srgbClr val="1F497D"/>
                </a:solidFill>
              </a:rPr>
              <a:t>The measure outcome is all-cause, unplanned hospital visits (Emergency Department Visit, Observation Stays, Unplanned  Inpatient Admission) within seven days of an urology procedure performed at an ASC.</a:t>
            </a:r>
          </a:p>
          <a:p>
            <a:pPr marL="0" indent="0">
              <a:spcBef>
                <a:spcPts val="0"/>
              </a:spcBef>
              <a:buNone/>
            </a:pPr>
            <a:endParaRPr lang="en-US" sz="1600" b="1" dirty="0">
              <a:solidFill>
                <a:srgbClr val="1F497D"/>
              </a:solidFill>
            </a:endParaRPr>
          </a:p>
          <a:p>
            <a:pPr>
              <a:spcBef>
                <a:spcPts val="0"/>
              </a:spcBef>
            </a:pPr>
            <a:r>
              <a:rPr lang="en-US" sz="2400" b="1" dirty="0">
                <a:solidFill>
                  <a:srgbClr val="1F497D"/>
                </a:solidFill>
              </a:rPr>
              <a:t>Claims Detail Reports (CDR) </a:t>
            </a:r>
            <a:r>
              <a:rPr lang="en-US" sz="2400" dirty="0">
                <a:solidFill>
                  <a:srgbClr val="1F497D"/>
                </a:solidFill>
              </a:rPr>
              <a:t>will be uploaded to QualityNet secure portal for facility review.</a:t>
            </a:r>
          </a:p>
          <a:p>
            <a:pPr>
              <a:buNone/>
            </a:pPr>
            <a:endParaRPr lang="en-US" dirty="0"/>
          </a:p>
        </p:txBody>
      </p:sp>
    </p:spTree>
    <p:extLst>
      <p:ext uri="{BB962C8B-B14F-4D97-AF65-F5344CB8AC3E}">
        <p14:creationId xmlns:p14="http://schemas.microsoft.com/office/powerpoint/2010/main" val="3518772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75517" y="533400"/>
            <a:ext cx="8686800" cy="1143000"/>
          </a:xfrm>
        </p:spPr>
        <p:txBody>
          <a:bodyPr>
            <a:noAutofit/>
          </a:bodyPr>
          <a:lstStyle/>
          <a:p>
            <a:pPr algn="ctr"/>
            <a:r>
              <a:rPr lang="en-US" b="0" dirty="0">
                <a:solidFill>
                  <a:srgbClr val="003366"/>
                </a:solidFill>
              </a:rPr>
              <a:t>ASC-17 and ASC-18 </a:t>
            </a:r>
            <a:br>
              <a:rPr lang="en-US" sz="3400" b="0" dirty="0">
                <a:solidFill>
                  <a:srgbClr val="003366"/>
                </a:solidFill>
              </a:rPr>
            </a:br>
            <a:r>
              <a:rPr lang="en-US" sz="3400" b="0" dirty="0">
                <a:solidFill>
                  <a:srgbClr val="003366"/>
                </a:solidFill>
              </a:rPr>
              <a:t>                </a:t>
            </a:r>
          </a:p>
        </p:txBody>
      </p:sp>
      <p:sp>
        <p:nvSpPr>
          <p:cNvPr id="63491" name="Content Placeholder 2"/>
          <p:cNvSpPr>
            <a:spLocks noGrp="1"/>
          </p:cNvSpPr>
          <p:nvPr>
            <p:ph idx="1"/>
          </p:nvPr>
        </p:nvSpPr>
        <p:spPr>
          <a:xfrm>
            <a:off x="266700" y="1408591"/>
            <a:ext cx="8610600" cy="5220809"/>
          </a:xfrm>
        </p:spPr>
        <p:txBody>
          <a:bodyPr>
            <a:normAutofit fontScale="85000" lnSpcReduction="10000"/>
          </a:bodyPr>
          <a:lstStyle/>
          <a:p>
            <a:pPr>
              <a:lnSpc>
                <a:spcPct val="120000"/>
              </a:lnSpc>
              <a:spcBef>
                <a:spcPts val="576"/>
              </a:spcBef>
            </a:pPr>
            <a:r>
              <a:rPr lang="en-US" sz="2600" dirty="0">
                <a:solidFill>
                  <a:srgbClr val="003366"/>
                </a:solidFill>
              </a:rPr>
              <a:t>The dry run occurred from </a:t>
            </a:r>
            <a:r>
              <a:rPr lang="en-US" sz="2600" b="1" dirty="0">
                <a:solidFill>
                  <a:srgbClr val="003366"/>
                </a:solidFill>
              </a:rPr>
              <a:t>August 1, 2018 through August 30, 2018 </a:t>
            </a:r>
            <a:r>
              <a:rPr lang="en-US" sz="2600" dirty="0">
                <a:solidFill>
                  <a:srgbClr val="003366"/>
                </a:solidFill>
              </a:rPr>
              <a:t>and the measure results provided during the dry run will not be used for public reporting or payment determination.</a:t>
            </a:r>
          </a:p>
          <a:p>
            <a:pPr>
              <a:lnSpc>
                <a:spcPct val="120000"/>
              </a:lnSpc>
            </a:pPr>
            <a:r>
              <a:rPr lang="en-US" sz="2600" dirty="0">
                <a:solidFill>
                  <a:srgbClr val="003366"/>
                </a:solidFill>
              </a:rPr>
              <a:t>A dry run is a period of confidential feedback during which ASCs may:</a:t>
            </a:r>
          </a:p>
          <a:p>
            <a:pPr lvl="1">
              <a:lnSpc>
                <a:spcPct val="120000"/>
              </a:lnSpc>
            </a:pPr>
            <a:r>
              <a:rPr lang="en-US" dirty="0">
                <a:solidFill>
                  <a:srgbClr val="003366"/>
                </a:solidFill>
              </a:rPr>
              <a:t>Allow facilities to review the data used to calculate their 7-day results;</a:t>
            </a:r>
          </a:p>
          <a:p>
            <a:pPr lvl="1">
              <a:lnSpc>
                <a:spcPct val="120000"/>
              </a:lnSpc>
            </a:pPr>
            <a:r>
              <a:rPr lang="en-US" dirty="0">
                <a:solidFill>
                  <a:srgbClr val="003366"/>
                </a:solidFill>
              </a:rPr>
              <a:t>Inform facilities of how to interpret their measure results; and</a:t>
            </a:r>
          </a:p>
          <a:p>
            <a:pPr lvl="1">
              <a:lnSpc>
                <a:spcPct val="120000"/>
              </a:lnSpc>
            </a:pPr>
            <a:r>
              <a:rPr lang="en-US" dirty="0">
                <a:solidFill>
                  <a:srgbClr val="003366"/>
                </a:solidFill>
              </a:rPr>
              <a:t>Provide an opportunity for facilities to ask questions about the measures.</a:t>
            </a:r>
          </a:p>
          <a:p>
            <a:pPr>
              <a:lnSpc>
                <a:spcPct val="120000"/>
              </a:lnSpc>
              <a:spcBef>
                <a:spcPts val="576"/>
              </a:spcBef>
            </a:pPr>
            <a:r>
              <a:rPr lang="en-US" sz="2600" dirty="0">
                <a:solidFill>
                  <a:srgbClr val="003366"/>
                </a:solidFill>
              </a:rPr>
              <a:t>For the dry-run, the most current 2-year set of data available was August 2015 to August 2017</a:t>
            </a:r>
          </a:p>
          <a:p>
            <a:pPr>
              <a:lnSpc>
                <a:spcPct val="120000"/>
              </a:lnSpc>
              <a:spcBef>
                <a:spcPts val="576"/>
              </a:spcBef>
            </a:pPr>
            <a:r>
              <a:rPr lang="en-US" sz="2600" dirty="0">
                <a:solidFill>
                  <a:srgbClr val="003366"/>
                </a:solidFill>
              </a:rPr>
              <a:t>Reports uploaded to QualityNet secure portal</a:t>
            </a:r>
            <a:endParaRPr lang="en-US" dirty="0"/>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97C91AA-96C8-4E20-ABEE-5180C2A5BFC0}" type="slidenum">
              <a:rPr kumimoji="0" lang="en-US" sz="1000" b="0" i="0" u="none" strike="noStrike" kern="1200" cap="none" spc="0" normalizeH="0" baseline="0" noProof="0" smtClean="0">
                <a:ln>
                  <a:noFill/>
                </a:ln>
                <a:solidFill>
                  <a:prstClr val="black">
                    <a:tint val="75000"/>
                  </a:prstClr>
                </a:solidFill>
                <a:effectLst/>
                <a:uLnTx/>
                <a:uFillTx/>
                <a:latin typeface="Times New Roman" pitchFamily="18" charset="0"/>
                <a:ea typeface="+mn-ea"/>
                <a:cs typeface="Times New Roman"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US" sz="1000" b="0" i="0" u="none" strike="noStrike" kern="1200" cap="none" spc="0" normalizeH="0" baseline="0" noProof="0" dirty="0">
              <a:ln>
                <a:noFill/>
              </a:ln>
              <a:solidFill>
                <a:prstClr val="black">
                  <a:tint val="75000"/>
                </a:prst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909885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00"/>
            <a:ext cx="8610600" cy="868362"/>
          </a:xfrm>
        </p:spPr>
        <p:txBody>
          <a:bodyPr>
            <a:noAutofit/>
          </a:bodyPr>
          <a:lstStyle/>
          <a:p>
            <a:pPr algn="ctr"/>
            <a:br>
              <a:rPr lang="en-US" dirty="0"/>
            </a:br>
            <a:r>
              <a:rPr lang="en-US" dirty="0"/>
              <a:t>2019 </a:t>
            </a:r>
            <a:r>
              <a:rPr lang="en-US" b="0" dirty="0">
                <a:solidFill>
                  <a:srgbClr val="003366"/>
                </a:solidFill>
              </a:rPr>
              <a:t>ASCQR Program </a:t>
            </a:r>
            <a:br>
              <a:rPr lang="en-US" b="0" dirty="0">
                <a:solidFill>
                  <a:srgbClr val="003366"/>
                </a:solidFill>
              </a:rPr>
            </a:br>
            <a:r>
              <a:rPr lang="en-US" b="0" dirty="0">
                <a:solidFill>
                  <a:srgbClr val="003366"/>
                </a:solidFill>
              </a:rPr>
              <a:t>Measures Summary</a:t>
            </a:r>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97C91AA-96C8-4E20-ABEE-5180C2A5BFC0}" type="slidenum">
              <a:rPr kumimoji="0" lang="en-US" sz="1000" b="0" i="0" u="none" strike="noStrike" kern="1200" cap="none" spc="0" normalizeH="0" baseline="0" noProof="0" smtClean="0">
                <a:ln>
                  <a:noFill/>
                </a:ln>
                <a:solidFill>
                  <a:prstClr val="black">
                    <a:tint val="75000"/>
                  </a:prstClr>
                </a:solidFill>
                <a:effectLst/>
                <a:uLnTx/>
                <a:uFillTx/>
                <a:latin typeface="Times New Roman" pitchFamily="18" charset="0"/>
                <a:ea typeface="+mn-ea"/>
                <a:cs typeface="Times New Roman"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27</a:t>
            </a:fld>
            <a:endParaRPr kumimoji="0" lang="en-US" sz="1000" b="0" i="0" u="none" strike="noStrike" kern="1200" cap="none" spc="0" normalizeH="0" baseline="0" noProof="0" dirty="0">
              <a:ln>
                <a:noFill/>
              </a:ln>
              <a:solidFill>
                <a:prstClr val="black">
                  <a:tint val="75000"/>
                </a:prstClr>
              </a:solidFill>
              <a:effectLst/>
              <a:uLnTx/>
              <a:uFillTx/>
              <a:latin typeface="Times New Roman" pitchFamily="18" charset="0"/>
              <a:ea typeface="+mn-ea"/>
              <a:cs typeface="Times New Roman" pitchFamily="18" charset="0"/>
            </a:endParaRPr>
          </a:p>
        </p:txBody>
      </p:sp>
      <p:graphicFrame>
        <p:nvGraphicFramePr>
          <p:cNvPr id="5" name="Object 3">
            <a:extLst>
              <a:ext uri="{FF2B5EF4-FFF2-40B4-BE49-F238E27FC236}">
                <a16:creationId xmlns:a16="http://schemas.microsoft.com/office/drawing/2014/main" id="{4D1D285A-F47D-4286-9C35-4019407E1AD0}"/>
              </a:ext>
            </a:extLst>
          </p:cNvPr>
          <p:cNvGraphicFramePr>
            <a:graphicFrameLocks noChangeAspect="1"/>
          </p:cNvGraphicFramePr>
          <p:nvPr>
            <p:extLst/>
          </p:nvPr>
        </p:nvGraphicFramePr>
        <p:xfrm>
          <a:off x="304800" y="2133600"/>
          <a:ext cx="8458200" cy="5257800"/>
        </p:xfrm>
        <a:graphic>
          <a:graphicData uri="http://schemas.openxmlformats.org/presentationml/2006/ole">
            <mc:AlternateContent xmlns:mc="http://schemas.openxmlformats.org/markup-compatibility/2006">
              <mc:Choice xmlns:v="urn:schemas-microsoft-com:vml" Requires="v">
                <p:oleObj spid="_x0000_s2050" name="Document" r:id="rId4" imgW="11858635" imgH="7710748" progId="Word.Document.12">
                  <p:embed/>
                </p:oleObj>
              </mc:Choice>
              <mc:Fallback>
                <p:oleObj name="Document" r:id="rId4" imgW="11858635" imgH="7710748" progId="Word.Document.12">
                  <p:embed/>
                  <p:pic>
                    <p:nvPicPr>
                      <p:cNvPr id="5" name="Object 3">
                        <a:extLst>
                          <a:ext uri="{FF2B5EF4-FFF2-40B4-BE49-F238E27FC236}">
                            <a16:creationId xmlns:a16="http://schemas.microsoft.com/office/drawing/2014/main" id="{4D1D285A-F47D-4286-9C35-4019407E1AD0}"/>
                          </a:ext>
                        </a:extLst>
                      </p:cNvPr>
                      <p:cNvPicPr>
                        <a:picLocks noChangeAspect="1" noChangeArrowheads="1"/>
                      </p:cNvPicPr>
                      <p:nvPr/>
                    </p:nvPicPr>
                    <p:blipFill>
                      <a:blip r:embed="rId5"/>
                      <a:srcRect/>
                      <a:stretch>
                        <a:fillRect/>
                      </a:stretch>
                    </p:blipFill>
                    <p:spPr bwMode="auto">
                      <a:xfrm>
                        <a:off x="304800" y="2133600"/>
                        <a:ext cx="8458200" cy="5257800"/>
                      </a:xfrm>
                      <a:prstGeom prst="rect">
                        <a:avLst/>
                      </a:prstGeom>
                      <a:noFill/>
                      <a:extLst/>
                    </p:spPr>
                  </p:pic>
                </p:oleObj>
              </mc:Fallback>
            </mc:AlternateContent>
          </a:graphicData>
        </a:graphic>
      </p:graphicFrame>
    </p:spTree>
    <p:extLst>
      <p:ext uri="{BB962C8B-B14F-4D97-AF65-F5344CB8AC3E}">
        <p14:creationId xmlns:p14="http://schemas.microsoft.com/office/powerpoint/2010/main" val="1735012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99"/>
            <a:ext cx="8534400" cy="472281"/>
          </a:xfrm>
        </p:spPr>
        <p:txBody>
          <a:bodyPr>
            <a:noAutofit/>
          </a:bodyPr>
          <a:lstStyle/>
          <a:p>
            <a:pPr algn="ctr"/>
            <a:r>
              <a:rPr lang="en-US" b="0" dirty="0">
                <a:solidFill>
                  <a:srgbClr val="003366"/>
                </a:solidFill>
              </a:rPr>
              <a:t>2019 ASCQR Program </a:t>
            </a:r>
            <a:br>
              <a:rPr lang="en-US" b="0" dirty="0">
                <a:solidFill>
                  <a:srgbClr val="003366"/>
                </a:solidFill>
              </a:rPr>
            </a:br>
            <a:r>
              <a:rPr lang="en-US" b="0" dirty="0">
                <a:solidFill>
                  <a:srgbClr val="003366"/>
                </a:solidFill>
              </a:rPr>
              <a:t>Measures Summary</a:t>
            </a:r>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97C91AA-96C8-4E20-ABEE-5180C2A5BFC0}" type="slidenum">
              <a:rPr kumimoji="0" lang="en-US" sz="1000" b="0" i="0" u="none" strike="noStrike" kern="1200" cap="none" spc="0" normalizeH="0" baseline="0" noProof="0" smtClean="0">
                <a:ln>
                  <a:noFill/>
                </a:ln>
                <a:solidFill>
                  <a:prstClr val="black">
                    <a:tint val="75000"/>
                  </a:prstClr>
                </a:solidFill>
                <a:effectLst/>
                <a:uLnTx/>
                <a:uFillTx/>
                <a:latin typeface="Times New Roman" pitchFamily="18" charset="0"/>
                <a:ea typeface="+mn-ea"/>
                <a:cs typeface="Times New Roman"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dirty="0">
              <a:ln>
                <a:noFill/>
              </a:ln>
              <a:solidFill>
                <a:prstClr val="black">
                  <a:tint val="75000"/>
                </a:prstClr>
              </a:solidFill>
              <a:effectLst/>
              <a:uLnTx/>
              <a:uFillTx/>
              <a:latin typeface="Times New Roman" pitchFamily="18" charset="0"/>
              <a:ea typeface="+mn-ea"/>
              <a:cs typeface="Times New Roman" pitchFamily="18" charset="0"/>
            </a:endParaRPr>
          </a:p>
        </p:txBody>
      </p:sp>
      <p:graphicFrame>
        <p:nvGraphicFramePr>
          <p:cNvPr id="5" name="Object 3">
            <a:extLst>
              <a:ext uri="{FF2B5EF4-FFF2-40B4-BE49-F238E27FC236}">
                <a16:creationId xmlns:a16="http://schemas.microsoft.com/office/drawing/2014/main" id="{BA03CACA-8CF7-4F84-B38D-C211B68FF3F8}"/>
              </a:ext>
            </a:extLst>
          </p:cNvPr>
          <p:cNvGraphicFramePr>
            <a:graphicFrameLocks noChangeAspect="1"/>
          </p:cNvGraphicFramePr>
          <p:nvPr>
            <p:extLst/>
          </p:nvPr>
        </p:nvGraphicFramePr>
        <p:xfrm>
          <a:off x="609599" y="1981200"/>
          <a:ext cx="7924801" cy="5181600"/>
        </p:xfrm>
        <a:graphic>
          <a:graphicData uri="http://schemas.openxmlformats.org/presentationml/2006/ole">
            <mc:AlternateContent xmlns:mc="http://schemas.openxmlformats.org/markup-compatibility/2006">
              <mc:Choice xmlns:v="urn:schemas-microsoft-com:vml" Requires="v">
                <p:oleObj spid="_x0000_s3074" name="Document" r:id="rId4" imgW="11904372" imgH="7044075" progId="Word.Document.12">
                  <p:embed/>
                </p:oleObj>
              </mc:Choice>
              <mc:Fallback>
                <p:oleObj name="Document" r:id="rId4" imgW="11904372" imgH="7044075" progId="Word.Document.12">
                  <p:embed/>
                  <p:pic>
                    <p:nvPicPr>
                      <p:cNvPr id="5" name="Object 3">
                        <a:extLst>
                          <a:ext uri="{FF2B5EF4-FFF2-40B4-BE49-F238E27FC236}">
                            <a16:creationId xmlns:a16="http://schemas.microsoft.com/office/drawing/2014/main" id="{BA03CACA-8CF7-4F84-B38D-C211B68FF3F8}"/>
                          </a:ext>
                        </a:extLst>
                      </p:cNvPr>
                      <p:cNvPicPr>
                        <a:picLocks noChangeAspect="1" noChangeArrowheads="1"/>
                      </p:cNvPicPr>
                      <p:nvPr/>
                    </p:nvPicPr>
                    <p:blipFill>
                      <a:blip r:embed="rId5"/>
                      <a:srcRect/>
                      <a:stretch>
                        <a:fillRect/>
                      </a:stretch>
                    </p:blipFill>
                    <p:spPr bwMode="auto">
                      <a:xfrm>
                        <a:off x="609599" y="1981200"/>
                        <a:ext cx="7924801" cy="5181600"/>
                      </a:xfrm>
                      <a:prstGeom prst="rect">
                        <a:avLst/>
                      </a:prstGeom>
                      <a:noFill/>
                      <a:extLst/>
                    </p:spPr>
                  </p:pic>
                </p:oleObj>
              </mc:Fallback>
            </mc:AlternateContent>
          </a:graphicData>
        </a:graphic>
      </p:graphicFrame>
    </p:spTree>
    <p:extLst>
      <p:ext uri="{BB962C8B-B14F-4D97-AF65-F5344CB8AC3E}">
        <p14:creationId xmlns:p14="http://schemas.microsoft.com/office/powerpoint/2010/main" val="351585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10946" cy="1295400"/>
          </a:xfrm>
        </p:spPr>
        <p:txBody>
          <a:bodyPr>
            <a:normAutofit fontScale="90000"/>
          </a:bodyPr>
          <a:lstStyle/>
          <a:p>
            <a:pPr algn="ctr"/>
            <a:br>
              <a:rPr lang="en-US" sz="4000" dirty="0"/>
            </a:br>
            <a:r>
              <a:rPr lang="en-US" sz="4900" dirty="0"/>
              <a:t>2019 </a:t>
            </a:r>
            <a:r>
              <a:rPr lang="en-US" sz="4900" b="0" dirty="0">
                <a:solidFill>
                  <a:srgbClr val="003366"/>
                </a:solidFill>
              </a:rPr>
              <a:t>ASCQR Program </a:t>
            </a:r>
            <a:br>
              <a:rPr lang="en-US" sz="4900" b="0" dirty="0">
                <a:solidFill>
                  <a:srgbClr val="003366"/>
                </a:solidFill>
              </a:rPr>
            </a:br>
            <a:r>
              <a:rPr lang="en-US" sz="4900" b="0" dirty="0">
                <a:solidFill>
                  <a:srgbClr val="003366"/>
                </a:solidFill>
              </a:rPr>
              <a:t>Measures Summary </a:t>
            </a:r>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97C91AA-96C8-4E20-ABEE-5180C2A5BFC0}" type="slidenum">
              <a:rPr kumimoji="0" lang="en-US" sz="1000" b="0" i="0" u="none" strike="noStrike" kern="1200" cap="none" spc="0" normalizeH="0" baseline="0" noProof="0" smtClean="0">
                <a:ln>
                  <a:noFill/>
                </a:ln>
                <a:solidFill>
                  <a:prstClr val="black">
                    <a:tint val="75000"/>
                  </a:prstClr>
                </a:solidFill>
                <a:effectLst/>
                <a:uLnTx/>
                <a:uFillTx/>
                <a:latin typeface="Times New Roman" pitchFamily="18" charset="0"/>
                <a:ea typeface="+mn-ea"/>
                <a:cs typeface="Times New Roman"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en-US" sz="1000" b="0" i="0" u="none" strike="noStrike" kern="1200" cap="none" spc="0" normalizeH="0" baseline="0" noProof="0" dirty="0">
              <a:ln>
                <a:noFill/>
              </a:ln>
              <a:solidFill>
                <a:prstClr val="black">
                  <a:tint val="75000"/>
                </a:prstClr>
              </a:solidFill>
              <a:effectLst/>
              <a:uLnTx/>
              <a:uFillTx/>
              <a:latin typeface="Times New Roman" pitchFamily="18" charset="0"/>
              <a:ea typeface="+mn-ea"/>
              <a:cs typeface="Times New Roman" pitchFamily="18" charset="0"/>
            </a:endParaRPr>
          </a:p>
        </p:txBody>
      </p:sp>
      <p:graphicFrame>
        <p:nvGraphicFramePr>
          <p:cNvPr id="5" name="Object 3">
            <a:extLst>
              <a:ext uri="{FF2B5EF4-FFF2-40B4-BE49-F238E27FC236}">
                <a16:creationId xmlns:a16="http://schemas.microsoft.com/office/drawing/2014/main" id="{77531708-6D42-47DA-A9F9-81F2C89AADB9}"/>
              </a:ext>
            </a:extLst>
          </p:cNvPr>
          <p:cNvGraphicFramePr>
            <a:graphicFrameLocks noChangeAspect="1"/>
          </p:cNvGraphicFramePr>
          <p:nvPr>
            <p:extLst>
              <p:ext uri="{D42A27DB-BD31-4B8C-83A1-F6EECF244321}">
                <p14:modId xmlns:p14="http://schemas.microsoft.com/office/powerpoint/2010/main" val="3749777078"/>
              </p:ext>
            </p:extLst>
          </p:nvPr>
        </p:nvGraphicFramePr>
        <p:xfrm>
          <a:off x="477838" y="1905000"/>
          <a:ext cx="8123237" cy="4443413"/>
        </p:xfrm>
        <a:graphic>
          <a:graphicData uri="http://schemas.openxmlformats.org/presentationml/2006/ole">
            <mc:AlternateContent xmlns:mc="http://schemas.openxmlformats.org/markup-compatibility/2006">
              <mc:Choice xmlns:v="urn:schemas-microsoft-com:vml" Requires="v">
                <p:oleObj spid="_x0000_s4098" name="Document" r:id="rId4" imgW="12084081" imgH="6966152" progId="Word.Document.12">
                  <p:embed/>
                </p:oleObj>
              </mc:Choice>
              <mc:Fallback>
                <p:oleObj name="Document" r:id="rId4" imgW="12084081" imgH="6966152" progId="Word.Document.12">
                  <p:embed/>
                  <p:pic>
                    <p:nvPicPr>
                      <p:cNvPr id="5" name="Object 3">
                        <a:extLst>
                          <a:ext uri="{FF2B5EF4-FFF2-40B4-BE49-F238E27FC236}">
                            <a16:creationId xmlns:a16="http://schemas.microsoft.com/office/drawing/2014/main" id="{77531708-6D42-47DA-A9F9-81F2C89AADB9}"/>
                          </a:ext>
                        </a:extLst>
                      </p:cNvPr>
                      <p:cNvPicPr>
                        <a:picLocks noChangeAspect="1" noChangeArrowheads="1"/>
                      </p:cNvPicPr>
                      <p:nvPr/>
                    </p:nvPicPr>
                    <p:blipFill>
                      <a:blip r:embed="rId5"/>
                      <a:srcRect/>
                      <a:stretch>
                        <a:fillRect/>
                      </a:stretch>
                    </p:blipFill>
                    <p:spPr bwMode="auto">
                      <a:xfrm>
                        <a:off x="477838" y="1905000"/>
                        <a:ext cx="8123237" cy="4443413"/>
                      </a:xfrm>
                      <a:prstGeom prst="rect">
                        <a:avLst/>
                      </a:prstGeom>
                      <a:noFill/>
                      <a:extLst/>
                    </p:spPr>
                  </p:pic>
                </p:oleObj>
              </mc:Fallback>
            </mc:AlternateContent>
          </a:graphicData>
        </a:graphic>
      </p:graphicFrame>
    </p:spTree>
    <p:extLst>
      <p:ext uri="{BB962C8B-B14F-4D97-AF65-F5344CB8AC3E}">
        <p14:creationId xmlns:p14="http://schemas.microsoft.com/office/powerpoint/2010/main" val="89917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a:xfrm>
            <a:off x="0" y="122238"/>
            <a:ext cx="9144000" cy="1096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3366"/>
                </a:solidFill>
                <a:cs typeface="Times New Roman" panose="02020603050405020304" pitchFamily="18" charset="0"/>
              </a:rPr>
              <a:t>2019 FINAL Payment Update Changes</a:t>
            </a:r>
          </a:p>
        </p:txBody>
      </p:sp>
      <p:sp>
        <p:nvSpPr>
          <p:cNvPr id="8" name="Title 1"/>
          <p:cNvSpPr txBox="1"/>
          <p:nvPr/>
        </p:nvSpPr>
        <p:spPr>
          <a:xfrm>
            <a:off x="457200" y="1493838"/>
            <a:ext cx="8382000" cy="4983162"/>
          </a:xfrm>
          <a:prstGeom prst="rect">
            <a:avLst/>
          </a:prstGeom>
        </p:spPr>
        <p:txBody>
          <a:bodyPr vert="horz" wrap="none" lIns="0" tIns="0" rIns="0" bIns="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buFont typeface="Wingdings" panose="05000000000000000000" pitchFamily="2" charset="2"/>
              <a:buChar char="§"/>
            </a:pPr>
            <a:r>
              <a:rPr lang="en-US" sz="2400" b="1" dirty="0">
                <a:solidFill>
                  <a:schemeClr val="tx2">
                    <a:lumMod val="75000"/>
                  </a:schemeClr>
                </a:solidFill>
                <a:latin typeface="+mn-lt"/>
                <a:cs typeface="Times New Roman" panose="02020603050405020304" pitchFamily="18" charset="0"/>
              </a:rPr>
              <a:t>ASC Effective Inflation Update: 2.1%</a:t>
            </a:r>
            <a:endParaRPr lang="en-US" sz="2400" b="1" i="1" dirty="0">
              <a:solidFill>
                <a:schemeClr val="tx2">
                  <a:lumMod val="75000"/>
                </a:schemeClr>
              </a:solidFill>
              <a:latin typeface="+mn-lt"/>
              <a:cs typeface="Times New Roman" panose="02020603050405020304" pitchFamily="18" charset="0"/>
            </a:endParaRPr>
          </a:p>
          <a:p>
            <a:pPr marL="571500" indent="-285750" algn="l">
              <a:buFont typeface="Times New Roman" panose="02020603050405020304" pitchFamily="18" charset="0"/>
              <a:buChar char="–"/>
            </a:pPr>
            <a:r>
              <a:rPr lang="en-US" sz="2400" dirty="0">
                <a:solidFill>
                  <a:schemeClr val="tx2">
                    <a:lumMod val="75000"/>
                  </a:schemeClr>
                </a:solidFill>
                <a:latin typeface="+mn-lt"/>
                <a:cs typeface="Times New Roman" panose="02020603050405020304" pitchFamily="18" charset="0"/>
              </a:rPr>
              <a:t>CMS to use hospital market basket index for 2019 - 2023</a:t>
            </a:r>
          </a:p>
          <a:p>
            <a:pPr marL="571500" indent="-285750" algn="l">
              <a:buFont typeface="Times New Roman" panose="02020603050405020304" pitchFamily="18" charset="0"/>
              <a:buChar char="–"/>
            </a:pPr>
            <a:r>
              <a:rPr lang="en-US" sz="2400" dirty="0">
                <a:solidFill>
                  <a:schemeClr val="tx2">
                    <a:lumMod val="75000"/>
                  </a:schemeClr>
                </a:solidFill>
                <a:latin typeface="+mn-lt"/>
                <a:cs typeface="Times New Roman" panose="02020603050405020304" pitchFamily="18" charset="0"/>
              </a:rPr>
              <a:t>Hospital Market Basket: 2.9%</a:t>
            </a:r>
            <a:endParaRPr lang="en-US" sz="2400" i="1" dirty="0">
              <a:solidFill>
                <a:schemeClr val="tx2">
                  <a:lumMod val="75000"/>
                </a:schemeClr>
              </a:solidFill>
              <a:latin typeface="+mn-lt"/>
              <a:cs typeface="Times New Roman" panose="02020603050405020304" pitchFamily="18" charset="0"/>
            </a:endParaRPr>
          </a:p>
          <a:p>
            <a:pPr marL="571500" indent="-285750" algn="l">
              <a:buFont typeface="Times New Roman" panose="02020603050405020304" pitchFamily="18" charset="0"/>
              <a:buChar char="–"/>
            </a:pPr>
            <a:r>
              <a:rPr lang="en-US" sz="2400" dirty="0">
                <a:solidFill>
                  <a:schemeClr val="tx2">
                    <a:lumMod val="75000"/>
                  </a:schemeClr>
                </a:solidFill>
                <a:latin typeface="+mn-lt"/>
                <a:cs typeface="Times New Roman" panose="02020603050405020304" pitchFamily="18" charset="0"/>
              </a:rPr>
              <a:t>Multi-factor productivity (MFP) adjustment: 0.8%</a:t>
            </a:r>
          </a:p>
          <a:p>
            <a:pPr marL="285750" indent="-285750" algn="l">
              <a:spcBef>
                <a:spcPts val="1800"/>
              </a:spcBef>
              <a:buFont typeface="Wingdings" panose="05000000000000000000" pitchFamily="2" charset="2"/>
              <a:buChar char="§"/>
            </a:pPr>
            <a:r>
              <a:rPr lang="en-US" sz="2400" b="1" dirty="0">
                <a:solidFill>
                  <a:schemeClr val="tx2">
                    <a:lumMod val="75000"/>
                  </a:schemeClr>
                </a:solidFill>
                <a:latin typeface="+mn-lt"/>
                <a:cs typeface="Times New Roman" panose="02020603050405020304" pitchFamily="18" charset="0"/>
              </a:rPr>
              <a:t>HOPD Effective Inflation Update: 1.35%</a:t>
            </a:r>
          </a:p>
          <a:p>
            <a:pPr marL="571500" indent="-285750" algn="l">
              <a:buFont typeface="Times New Roman" panose="02020603050405020304" pitchFamily="18" charset="0"/>
              <a:buChar char="–"/>
            </a:pPr>
            <a:r>
              <a:rPr lang="en-US" sz="2400" dirty="0">
                <a:solidFill>
                  <a:schemeClr val="tx2">
                    <a:lumMod val="75000"/>
                  </a:schemeClr>
                </a:solidFill>
                <a:latin typeface="+mn-lt"/>
                <a:cs typeface="Times New Roman" panose="02020603050405020304" pitchFamily="18" charset="0"/>
              </a:rPr>
              <a:t>Hospital Market Basket: 2.9%</a:t>
            </a:r>
            <a:endParaRPr lang="en-US" sz="2400" i="1" dirty="0">
              <a:solidFill>
                <a:schemeClr val="tx2">
                  <a:lumMod val="75000"/>
                </a:schemeClr>
              </a:solidFill>
              <a:latin typeface="+mn-lt"/>
              <a:cs typeface="Times New Roman" panose="02020603050405020304" pitchFamily="18" charset="0"/>
            </a:endParaRPr>
          </a:p>
          <a:p>
            <a:pPr marL="571500" indent="-285750" algn="l">
              <a:buFont typeface="Times New Roman" panose="02020603050405020304" pitchFamily="18" charset="0"/>
              <a:buChar char="–"/>
            </a:pPr>
            <a:r>
              <a:rPr lang="en-US" sz="2400" dirty="0">
                <a:solidFill>
                  <a:schemeClr val="tx2">
                    <a:lumMod val="75000"/>
                  </a:schemeClr>
                </a:solidFill>
                <a:latin typeface="+mn-lt"/>
                <a:cs typeface="Times New Roman" panose="02020603050405020304" pitchFamily="18" charset="0"/>
              </a:rPr>
              <a:t>Multi-factor productivity (MFP) adjustment: 0.8%</a:t>
            </a:r>
          </a:p>
          <a:p>
            <a:pPr marL="571500" indent="-285750" algn="l">
              <a:buFont typeface="Times New Roman" panose="02020603050405020304" pitchFamily="18" charset="0"/>
              <a:buChar char="–"/>
            </a:pPr>
            <a:r>
              <a:rPr lang="en-US" sz="2400" dirty="0">
                <a:solidFill>
                  <a:schemeClr val="tx2">
                    <a:lumMod val="75000"/>
                  </a:schemeClr>
                </a:solidFill>
                <a:latin typeface="+mn-lt"/>
                <a:cs typeface="Times New Roman" panose="02020603050405020304" pitchFamily="18" charset="0"/>
              </a:rPr>
              <a:t>ACA adjustment: 0.75%</a:t>
            </a:r>
          </a:p>
          <a:p>
            <a:pPr marL="285750" algn="l"/>
            <a:endParaRPr lang="en-US" sz="2400" dirty="0">
              <a:solidFill>
                <a:schemeClr val="tx2">
                  <a:lumMod val="75000"/>
                </a:schemeClr>
              </a:solidFill>
              <a:latin typeface="+mn-lt"/>
              <a:cs typeface="Times New Roman" panose="02020603050405020304" pitchFamily="18" charset="0"/>
            </a:endParaRPr>
          </a:p>
          <a:p>
            <a:pPr marL="285750" indent="-285750" algn="l">
              <a:spcBef>
                <a:spcPts val="0"/>
              </a:spcBef>
              <a:buFont typeface="Wingdings" panose="05000000000000000000" pitchFamily="2" charset="2"/>
              <a:buChar char="§"/>
            </a:pPr>
            <a:r>
              <a:rPr lang="en-US" sz="2400" b="1" dirty="0">
                <a:solidFill>
                  <a:schemeClr val="tx2">
                    <a:lumMod val="75000"/>
                  </a:schemeClr>
                </a:solidFill>
                <a:latin typeface="+mn-lt"/>
                <a:cs typeface="Times New Roman" panose="02020603050405020304" pitchFamily="18" charset="0"/>
              </a:rPr>
              <a:t>Secondary Rescaling Factor: 0.8800</a:t>
            </a:r>
          </a:p>
          <a:p>
            <a:pPr algn="l">
              <a:spcBef>
                <a:spcPts val="0"/>
              </a:spcBef>
            </a:pPr>
            <a:r>
              <a:rPr lang="en-US" sz="2400" dirty="0">
                <a:solidFill>
                  <a:schemeClr val="tx2">
                    <a:lumMod val="75000"/>
                  </a:schemeClr>
                </a:solidFill>
                <a:latin typeface="+mn-lt"/>
                <a:cs typeface="Times New Roman" panose="02020603050405020304" pitchFamily="18" charset="0"/>
              </a:rPr>
              <a:t>     -2019 proposed: 0.8854 (</a:t>
            </a:r>
            <a:r>
              <a:rPr lang="en-US" sz="2400" i="1" dirty="0">
                <a:solidFill>
                  <a:schemeClr val="tx2">
                    <a:lumMod val="75000"/>
                  </a:schemeClr>
                </a:solidFill>
                <a:latin typeface="+mn-lt"/>
                <a:cs typeface="Times New Roman" panose="02020603050405020304" pitchFamily="18" charset="0"/>
              </a:rPr>
              <a:t>0.8990 in CY 2018</a:t>
            </a:r>
            <a:r>
              <a:rPr lang="en-US" sz="2400" dirty="0">
                <a:solidFill>
                  <a:schemeClr val="tx2">
                    <a:lumMod val="75000"/>
                  </a:schemeClr>
                </a:solidFill>
                <a:latin typeface="+mn-lt"/>
                <a:cs typeface="Times New Roman" panose="02020603050405020304" pitchFamily="18" charset="0"/>
              </a:rPr>
              <a:t>)</a:t>
            </a:r>
          </a:p>
          <a:p>
            <a:pPr marL="285750" indent="-285750" algn="l">
              <a:spcBef>
                <a:spcPts val="1800"/>
              </a:spcBef>
              <a:buFont typeface="Wingdings" panose="05000000000000000000" pitchFamily="2" charset="2"/>
              <a:buChar char="§"/>
            </a:pPr>
            <a:r>
              <a:rPr lang="en-US" sz="2400" b="1" dirty="0">
                <a:solidFill>
                  <a:schemeClr val="tx2">
                    <a:lumMod val="75000"/>
                  </a:schemeClr>
                </a:solidFill>
                <a:latin typeface="+mn-lt"/>
                <a:cs typeface="Times New Roman" panose="02020603050405020304" pitchFamily="18" charset="0"/>
              </a:rPr>
              <a:t>Rate change varies by procedure</a:t>
            </a:r>
          </a:p>
        </p:txBody>
      </p:sp>
    </p:spTree>
    <p:extLst>
      <p:ext uri="{BB962C8B-B14F-4D97-AF65-F5344CB8AC3E}">
        <p14:creationId xmlns:p14="http://schemas.microsoft.com/office/powerpoint/2010/main" val="2815997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28600"/>
            <a:ext cx="8610600" cy="1066800"/>
          </a:xfrm>
        </p:spPr>
        <p:txBody>
          <a:bodyPr>
            <a:normAutofit fontScale="90000"/>
          </a:bodyPr>
          <a:lstStyle/>
          <a:p>
            <a:pPr algn="ctr"/>
            <a:br>
              <a:rPr lang="en-US" sz="4000" dirty="0"/>
            </a:br>
            <a:r>
              <a:rPr lang="en-US" sz="4900" dirty="0"/>
              <a:t>2019 </a:t>
            </a:r>
            <a:r>
              <a:rPr lang="en-US" sz="4900" b="0" dirty="0">
                <a:solidFill>
                  <a:srgbClr val="003366"/>
                </a:solidFill>
              </a:rPr>
              <a:t>ASCQR Program </a:t>
            </a:r>
            <a:br>
              <a:rPr lang="en-US" sz="4900" b="0" dirty="0">
                <a:solidFill>
                  <a:srgbClr val="003366"/>
                </a:solidFill>
              </a:rPr>
            </a:br>
            <a:r>
              <a:rPr lang="en-US" sz="4900" b="0" dirty="0">
                <a:solidFill>
                  <a:srgbClr val="003366"/>
                </a:solidFill>
              </a:rPr>
              <a:t>Measures Summary</a:t>
            </a:r>
            <a:endParaRPr lang="en-US" sz="4900" b="0" i="1" dirty="0">
              <a:solidFill>
                <a:srgbClr val="003366"/>
              </a:solidFill>
            </a:endParaRPr>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97C91AA-96C8-4E20-ABEE-5180C2A5BFC0}" type="slidenum">
              <a:rPr kumimoji="0" lang="en-US" sz="1000" b="0" i="0" u="none" strike="noStrike" kern="1200" cap="none" spc="0" normalizeH="0" baseline="0" noProof="0" smtClean="0">
                <a:ln>
                  <a:noFill/>
                </a:ln>
                <a:solidFill>
                  <a:prstClr val="black">
                    <a:tint val="75000"/>
                  </a:prstClr>
                </a:solidFill>
                <a:effectLst/>
                <a:uLnTx/>
                <a:uFillTx/>
                <a:latin typeface="Times New Roman" pitchFamily="18" charset="0"/>
                <a:ea typeface="+mn-ea"/>
                <a:cs typeface="Times New Roman"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en-US" sz="1000" b="0" i="0" u="none" strike="noStrike" kern="1200" cap="none" spc="0" normalizeH="0" baseline="0" noProof="0" dirty="0">
              <a:ln>
                <a:noFill/>
              </a:ln>
              <a:solidFill>
                <a:prstClr val="black">
                  <a:tint val="75000"/>
                </a:prstClr>
              </a:solidFill>
              <a:effectLst/>
              <a:uLnTx/>
              <a:uFillTx/>
              <a:latin typeface="Times New Roman" pitchFamily="18" charset="0"/>
              <a:ea typeface="+mn-ea"/>
              <a:cs typeface="Times New Roman" pitchFamily="18" charset="0"/>
            </a:endParaRPr>
          </a:p>
        </p:txBody>
      </p:sp>
      <p:graphicFrame>
        <p:nvGraphicFramePr>
          <p:cNvPr id="5" name="Object 3">
            <a:extLst>
              <a:ext uri="{FF2B5EF4-FFF2-40B4-BE49-F238E27FC236}">
                <a16:creationId xmlns:a16="http://schemas.microsoft.com/office/drawing/2014/main" id="{933D24C4-D79F-48AB-86F1-4CCA7AD454A7}"/>
              </a:ext>
            </a:extLst>
          </p:cNvPr>
          <p:cNvGraphicFramePr>
            <a:graphicFrameLocks noChangeAspect="1"/>
          </p:cNvGraphicFramePr>
          <p:nvPr>
            <p:extLst/>
          </p:nvPr>
        </p:nvGraphicFramePr>
        <p:xfrm>
          <a:off x="379413" y="1904999"/>
          <a:ext cx="8158162" cy="4572001"/>
        </p:xfrm>
        <a:graphic>
          <a:graphicData uri="http://schemas.openxmlformats.org/presentationml/2006/ole">
            <mc:AlternateContent xmlns:mc="http://schemas.openxmlformats.org/markup-compatibility/2006">
              <mc:Choice xmlns:v="urn:schemas-microsoft-com:vml" Requires="v">
                <p:oleObj spid="_x0000_s5122" name="Document" r:id="rId4" imgW="12046956" imgH="6482743" progId="Word.Document.12">
                  <p:embed/>
                </p:oleObj>
              </mc:Choice>
              <mc:Fallback>
                <p:oleObj name="Document" r:id="rId4" imgW="12046956" imgH="6482743" progId="Word.Document.12">
                  <p:embed/>
                  <p:pic>
                    <p:nvPicPr>
                      <p:cNvPr id="5" name="Object 3">
                        <a:extLst>
                          <a:ext uri="{FF2B5EF4-FFF2-40B4-BE49-F238E27FC236}">
                            <a16:creationId xmlns:a16="http://schemas.microsoft.com/office/drawing/2014/main" id="{933D24C4-D79F-48AB-86F1-4CCA7AD454A7}"/>
                          </a:ext>
                        </a:extLst>
                      </p:cNvPr>
                      <p:cNvPicPr>
                        <a:picLocks noChangeAspect="1" noChangeArrowheads="1"/>
                      </p:cNvPicPr>
                      <p:nvPr/>
                    </p:nvPicPr>
                    <p:blipFill>
                      <a:blip r:embed="rId5"/>
                      <a:srcRect/>
                      <a:stretch>
                        <a:fillRect/>
                      </a:stretch>
                    </p:blipFill>
                    <p:spPr bwMode="auto">
                      <a:xfrm>
                        <a:off x="379413" y="1904999"/>
                        <a:ext cx="8158162" cy="4572001"/>
                      </a:xfrm>
                      <a:prstGeom prst="rect">
                        <a:avLst/>
                      </a:prstGeom>
                      <a:noFill/>
                      <a:extLst/>
                    </p:spPr>
                  </p:pic>
                </p:oleObj>
              </mc:Fallback>
            </mc:AlternateContent>
          </a:graphicData>
        </a:graphic>
      </p:graphicFrame>
    </p:spTree>
    <p:extLst>
      <p:ext uri="{BB962C8B-B14F-4D97-AF65-F5344CB8AC3E}">
        <p14:creationId xmlns:p14="http://schemas.microsoft.com/office/powerpoint/2010/main" val="339268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97888" cy="1524000"/>
          </a:xfrm>
        </p:spPr>
        <p:txBody>
          <a:bodyPr>
            <a:normAutofit fontScale="90000"/>
          </a:bodyPr>
          <a:lstStyle/>
          <a:p>
            <a:pPr algn="ctr"/>
            <a:br>
              <a:rPr lang="en-US" sz="4000" dirty="0"/>
            </a:br>
            <a:br>
              <a:rPr lang="en-US" sz="4000" dirty="0"/>
            </a:br>
            <a:br>
              <a:rPr lang="en-US" sz="4900" b="0" dirty="0">
                <a:solidFill>
                  <a:srgbClr val="003366"/>
                </a:solidFill>
              </a:rPr>
            </a:br>
            <a:r>
              <a:rPr lang="en-US" sz="4900" b="0" dirty="0">
                <a:solidFill>
                  <a:srgbClr val="003366"/>
                </a:solidFill>
              </a:rPr>
              <a:t>Public Reporting of Facility Specific Quality Reporting Data</a:t>
            </a:r>
            <a:r>
              <a:rPr lang="en-US" sz="4900" dirty="0">
                <a:solidFill>
                  <a:srgbClr val="003366"/>
                </a:solidFill>
              </a:rPr>
              <a:t> </a:t>
            </a:r>
          </a:p>
        </p:txBody>
      </p:sp>
      <p:sp>
        <p:nvSpPr>
          <p:cNvPr id="3" name="Content Placeholder 2"/>
          <p:cNvSpPr>
            <a:spLocks noGrp="1"/>
          </p:cNvSpPr>
          <p:nvPr>
            <p:ph idx="1"/>
          </p:nvPr>
        </p:nvSpPr>
        <p:spPr>
          <a:xfrm>
            <a:off x="457200" y="1905000"/>
            <a:ext cx="8497888" cy="4495799"/>
          </a:xfrm>
        </p:spPr>
        <p:txBody>
          <a:bodyPr>
            <a:normAutofit/>
          </a:bodyPr>
          <a:lstStyle/>
          <a:p>
            <a:r>
              <a:rPr lang="en-US" sz="2800" dirty="0">
                <a:solidFill>
                  <a:srgbClr val="1F497D"/>
                </a:solidFill>
              </a:rPr>
              <a:t>CMS reports ASC data on </a:t>
            </a:r>
            <a:r>
              <a:rPr lang="en-US" sz="2800" i="1" dirty="0">
                <a:solidFill>
                  <a:srgbClr val="1F497D"/>
                </a:solidFill>
              </a:rPr>
              <a:t>Hospital Compare</a:t>
            </a:r>
            <a:r>
              <a:rPr lang="en-US" sz="2800" dirty="0">
                <a:solidFill>
                  <a:srgbClr val="1F497D"/>
                </a:solidFill>
              </a:rPr>
              <a:t>, the CMS website for Medicare beneficiaries and the general public at:</a:t>
            </a:r>
          </a:p>
          <a:p>
            <a:pPr>
              <a:buNone/>
            </a:pPr>
            <a:r>
              <a:rPr lang="en-US" sz="2800" dirty="0">
                <a:solidFill>
                  <a:srgbClr val="1F497D"/>
                </a:solidFill>
              </a:rPr>
              <a:t>	</a:t>
            </a:r>
            <a:r>
              <a:rPr lang="en-US" sz="2800" dirty="0">
                <a:solidFill>
                  <a:srgbClr val="1F497D"/>
                </a:solidFill>
                <a:hlinkClick r:id="rId3"/>
              </a:rPr>
              <a:t>https://www.medicare.gov/hospitalcompare/asc-ambulatory-surgical-measures.html</a:t>
            </a:r>
            <a:r>
              <a:rPr lang="en-US" sz="2800" dirty="0">
                <a:solidFill>
                  <a:srgbClr val="1F497D"/>
                </a:solidFill>
              </a:rPr>
              <a:t> </a:t>
            </a:r>
          </a:p>
          <a:p>
            <a:r>
              <a:rPr lang="en-US" sz="2800" dirty="0">
                <a:solidFill>
                  <a:srgbClr val="1F497D"/>
                </a:solidFill>
              </a:rPr>
              <a:t>Facility, state, and national data is displayed. </a:t>
            </a:r>
          </a:p>
          <a:p>
            <a:r>
              <a:rPr lang="en-US" sz="2800" dirty="0">
                <a:solidFill>
                  <a:srgbClr val="1F497D"/>
                </a:solidFill>
              </a:rPr>
              <a:t>ASC 1-12 Facility Specific Data submitted for calendar year </a:t>
            </a:r>
            <a:r>
              <a:rPr lang="en-US" sz="2800" b="1" dirty="0">
                <a:solidFill>
                  <a:srgbClr val="1F497D"/>
                </a:solidFill>
              </a:rPr>
              <a:t>2017 </a:t>
            </a:r>
            <a:r>
              <a:rPr lang="en-US" sz="2800" dirty="0">
                <a:solidFill>
                  <a:srgbClr val="1F497D"/>
                </a:solidFill>
              </a:rPr>
              <a:t>publicly reported February 2019</a:t>
            </a:r>
          </a:p>
          <a:p>
            <a:endParaRPr lang="en-US" sz="2400" dirty="0"/>
          </a:p>
          <a:p>
            <a:pPr>
              <a:buNone/>
            </a:pPr>
            <a:endParaRPr lang="en-US" sz="2400" dirty="0"/>
          </a:p>
          <a:p>
            <a:endParaRPr lang="en-US" sz="2400" dirty="0"/>
          </a:p>
          <a:p>
            <a:endParaRPr lang="en-US" dirty="0"/>
          </a:p>
        </p:txBody>
      </p:sp>
      <p:sp>
        <p:nvSpPr>
          <p:cNvPr id="4" name="Slide Number Placeholder 3"/>
          <p:cNvSpPr>
            <a:spLocks noGrp="1"/>
          </p:cNvSpPr>
          <p:nvPr>
            <p:ph type="sldNum" sz="quarter" idx="4"/>
          </p:nvPr>
        </p:nvSpPr>
        <p:spPr>
          <a:xfrm>
            <a:off x="381000" y="6356350"/>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97C91AA-96C8-4E20-ABEE-5180C2A5BFC0}" type="slidenum">
              <a:rPr kumimoji="0" lang="en-US" sz="1000" b="0" i="0" u="none" strike="noStrike" kern="1200" cap="none" spc="0" normalizeH="0" baseline="0" noProof="0" smtClean="0">
                <a:ln>
                  <a:noFill/>
                </a:ln>
                <a:solidFill>
                  <a:prstClr val="black">
                    <a:tint val="75000"/>
                  </a:prstClr>
                </a:solidFill>
                <a:effectLst/>
                <a:uLnTx/>
                <a:uFillTx/>
                <a:latin typeface="Times New Roman" pitchFamily="18" charset="0"/>
                <a:ea typeface="+mn-ea"/>
                <a:cs typeface="Times New Roman"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en-US" sz="1000" b="0" i="0" u="none" strike="noStrike" kern="1200" cap="none" spc="0" normalizeH="0" baseline="0" noProof="0" dirty="0">
              <a:ln>
                <a:noFill/>
              </a:ln>
              <a:solidFill>
                <a:prstClr val="black">
                  <a:tint val="75000"/>
                </a:prstClr>
              </a:solidFill>
              <a:effectLst/>
              <a:uLnTx/>
              <a:uFillTx/>
              <a:latin typeface="Times New Roman" pitchFamily="18" charset="0"/>
              <a:ea typeface="+mn-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8FC80-EE85-498D-9D8B-CD07C0AD0DA8}"/>
              </a:ext>
            </a:extLst>
          </p:cNvPr>
          <p:cNvSpPr>
            <a:spLocks noGrp="1"/>
          </p:cNvSpPr>
          <p:nvPr>
            <p:ph type="title"/>
          </p:nvPr>
        </p:nvSpPr>
        <p:spPr/>
        <p:txBody>
          <a:bodyPr>
            <a:normAutofit fontScale="90000"/>
          </a:bodyPr>
          <a:lstStyle/>
          <a:p>
            <a:r>
              <a:rPr lang="en-US" dirty="0"/>
              <a:t>ASCQR Program: </a:t>
            </a:r>
            <a:br>
              <a:rPr lang="en-US" dirty="0"/>
            </a:br>
            <a:r>
              <a:rPr lang="en-US" dirty="0"/>
              <a:t>Public Reporting Comparison</a:t>
            </a:r>
          </a:p>
        </p:txBody>
      </p:sp>
      <p:graphicFrame>
        <p:nvGraphicFramePr>
          <p:cNvPr id="4" name="Content Placeholder 3">
            <a:extLst>
              <a:ext uri="{FF2B5EF4-FFF2-40B4-BE49-F238E27FC236}">
                <a16:creationId xmlns:a16="http://schemas.microsoft.com/office/drawing/2014/main" id="{58F0B140-0FAF-4CF8-85C5-9B515EECD076}"/>
              </a:ext>
            </a:extLst>
          </p:cNvPr>
          <p:cNvGraphicFramePr>
            <a:graphicFrameLocks noGrp="1"/>
          </p:cNvGraphicFramePr>
          <p:nvPr>
            <p:ph idx="1"/>
            <p:extLst>
              <p:ext uri="{D42A27DB-BD31-4B8C-83A1-F6EECF244321}">
                <p14:modId xmlns:p14="http://schemas.microsoft.com/office/powerpoint/2010/main" val="3974440680"/>
              </p:ext>
            </p:extLst>
          </p:nvPr>
        </p:nvGraphicFramePr>
        <p:xfrm>
          <a:off x="609600" y="1905000"/>
          <a:ext cx="8153400" cy="4724400"/>
        </p:xfrm>
        <a:graphic>
          <a:graphicData uri="http://schemas.openxmlformats.org/drawingml/2006/table">
            <a:tbl>
              <a:tblPr>
                <a:tableStyleId>{5C22544A-7EE6-4342-B048-85BDC9FD1C3A}</a:tableStyleId>
              </a:tblPr>
              <a:tblGrid>
                <a:gridCol w="3581400">
                  <a:extLst>
                    <a:ext uri="{9D8B030D-6E8A-4147-A177-3AD203B41FA5}">
                      <a16:colId xmlns:a16="http://schemas.microsoft.com/office/drawing/2014/main" val="1484379643"/>
                    </a:ext>
                  </a:extLst>
                </a:gridCol>
                <a:gridCol w="2133600">
                  <a:extLst>
                    <a:ext uri="{9D8B030D-6E8A-4147-A177-3AD203B41FA5}">
                      <a16:colId xmlns:a16="http://schemas.microsoft.com/office/drawing/2014/main" val="1017409782"/>
                    </a:ext>
                  </a:extLst>
                </a:gridCol>
                <a:gridCol w="2438400">
                  <a:extLst>
                    <a:ext uri="{9D8B030D-6E8A-4147-A177-3AD203B41FA5}">
                      <a16:colId xmlns:a16="http://schemas.microsoft.com/office/drawing/2014/main" val="2153007974"/>
                    </a:ext>
                  </a:extLst>
                </a:gridCol>
              </a:tblGrid>
              <a:tr h="586907">
                <a:tc>
                  <a:txBody>
                    <a:bodyPr/>
                    <a:lstStyle/>
                    <a:p>
                      <a:pPr algn="ctr" fontAlgn="b"/>
                      <a:r>
                        <a:rPr lang="en-US" sz="1800" b="1" u="none" strike="noStrike" dirty="0">
                          <a:effectLst/>
                          <a:latin typeface="+mn-lt"/>
                        </a:rPr>
                        <a:t>Measure</a:t>
                      </a:r>
                      <a:endParaRPr lang="en-US" sz="1800" b="1" i="0" u="none" strike="noStrike" dirty="0">
                        <a:solidFill>
                          <a:srgbClr val="000000"/>
                        </a:solidFill>
                        <a:effectLst/>
                        <a:latin typeface="+mn-lt"/>
                      </a:endParaRPr>
                    </a:p>
                  </a:txBody>
                  <a:tcPr marR="6350" marT="6350" marB="0" anchor="ctr">
                    <a:solidFill>
                      <a:schemeClr val="tx2">
                        <a:lumMod val="60000"/>
                        <a:lumOff val="40000"/>
                      </a:schemeClr>
                    </a:solidFill>
                  </a:tcPr>
                </a:tc>
                <a:tc>
                  <a:txBody>
                    <a:bodyPr/>
                    <a:lstStyle/>
                    <a:p>
                      <a:pPr algn="ctr" fontAlgn="b"/>
                      <a:r>
                        <a:rPr lang="en-US" sz="1800" b="1" u="none" strike="noStrike" dirty="0">
                          <a:effectLst/>
                          <a:latin typeface="+mn-lt"/>
                        </a:rPr>
                        <a:t>National</a:t>
                      </a:r>
                      <a:endParaRPr lang="en-US" sz="1800" b="1" i="0" u="none" strike="noStrike" dirty="0">
                        <a:solidFill>
                          <a:srgbClr val="000000"/>
                        </a:solidFill>
                        <a:effectLst/>
                        <a:latin typeface="+mn-lt"/>
                      </a:endParaRPr>
                    </a:p>
                  </a:txBody>
                  <a:tcPr marR="6350" marT="6350" marB="0" anchor="ctr">
                    <a:solidFill>
                      <a:schemeClr val="tx2">
                        <a:lumMod val="60000"/>
                        <a:lumOff val="40000"/>
                      </a:schemeClr>
                    </a:solidFill>
                  </a:tcPr>
                </a:tc>
                <a:tc>
                  <a:txBody>
                    <a:bodyPr/>
                    <a:lstStyle/>
                    <a:p>
                      <a:pPr algn="ctr" fontAlgn="b"/>
                      <a:r>
                        <a:rPr lang="en-US" sz="1800" b="1" i="0" u="none" strike="noStrike" dirty="0">
                          <a:solidFill>
                            <a:srgbClr val="000000"/>
                          </a:solidFill>
                          <a:effectLst/>
                          <a:latin typeface="+mn-lt"/>
                        </a:rPr>
                        <a:t>Iowa</a:t>
                      </a:r>
                    </a:p>
                  </a:txBody>
                  <a:tcPr marR="6350" marT="6350" marB="0" anchor="ctr">
                    <a:solidFill>
                      <a:schemeClr val="tx2">
                        <a:lumMod val="60000"/>
                        <a:lumOff val="40000"/>
                      </a:schemeClr>
                    </a:solidFill>
                  </a:tcPr>
                </a:tc>
                <a:extLst>
                  <a:ext uri="{0D108BD9-81ED-4DB2-BD59-A6C34878D82A}">
                    <a16:rowId xmlns:a16="http://schemas.microsoft.com/office/drawing/2014/main" val="2249172404"/>
                  </a:ext>
                </a:extLst>
              </a:tr>
              <a:tr h="476607">
                <a:tc>
                  <a:txBody>
                    <a:bodyPr/>
                    <a:lstStyle/>
                    <a:p>
                      <a:pPr algn="ctr" fontAlgn="b"/>
                      <a:r>
                        <a:rPr lang="en-US" sz="1800" u="none" strike="noStrike" dirty="0">
                          <a:effectLst/>
                          <a:latin typeface="+mn-lt"/>
                        </a:rPr>
                        <a:t>ASC-1: Patient Burn</a:t>
                      </a:r>
                      <a:endParaRPr lang="en-US" sz="1800" b="1"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0.162</a:t>
                      </a:r>
                      <a:endParaRPr lang="en-US" sz="1800" b="0"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0.106</a:t>
                      </a:r>
                      <a:endParaRPr lang="en-US" sz="1800" b="0" i="0" u="none" strike="noStrike" dirty="0">
                        <a:solidFill>
                          <a:srgbClr val="000000"/>
                        </a:solidFill>
                        <a:effectLst/>
                        <a:latin typeface="+mn-lt"/>
                      </a:endParaRPr>
                    </a:p>
                  </a:txBody>
                  <a:tcPr marL="6350" marR="6350" marT="6350" marB="0"/>
                </a:tc>
                <a:extLst>
                  <a:ext uri="{0D108BD9-81ED-4DB2-BD59-A6C34878D82A}">
                    <a16:rowId xmlns:a16="http://schemas.microsoft.com/office/drawing/2014/main" val="687579495"/>
                  </a:ext>
                </a:extLst>
              </a:tr>
              <a:tr h="721023">
                <a:tc>
                  <a:txBody>
                    <a:bodyPr/>
                    <a:lstStyle/>
                    <a:p>
                      <a:pPr algn="ctr" fontAlgn="b"/>
                      <a:r>
                        <a:rPr lang="en-US" sz="1800" u="none" strike="noStrike" dirty="0">
                          <a:effectLst/>
                          <a:latin typeface="+mn-lt"/>
                        </a:rPr>
                        <a:t>ASC-2: Patient Fall</a:t>
                      </a:r>
                      <a:endParaRPr lang="en-US" sz="1800" b="1"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0.106</a:t>
                      </a:r>
                      <a:endParaRPr lang="en-US" sz="1800" b="0" i="0" u="none" strike="noStrike" dirty="0">
                        <a:solidFill>
                          <a:srgbClr val="000000"/>
                        </a:solidFill>
                        <a:effectLst/>
                        <a:latin typeface="+mn-lt"/>
                      </a:endParaRPr>
                    </a:p>
                  </a:txBody>
                  <a:tcPr marL="6350" marR="6350" marT="6350" marB="0"/>
                </a:tc>
                <a:tc>
                  <a:txBody>
                    <a:bodyPr/>
                    <a:lstStyle/>
                    <a:p>
                      <a:pPr algn="ctr" fontAlgn="b"/>
                      <a:r>
                        <a:rPr lang="en-US" sz="1800" b="0" i="0" u="none" strike="noStrike" dirty="0">
                          <a:solidFill>
                            <a:srgbClr val="000000"/>
                          </a:solidFill>
                          <a:effectLst/>
                          <a:latin typeface="+mn-lt"/>
                        </a:rPr>
                        <a:t>0.106</a:t>
                      </a:r>
                    </a:p>
                  </a:txBody>
                  <a:tcPr marL="6350" marR="6350" marT="6350" marB="0"/>
                </a:tc>
                <a:extLst>
                  <a:ext uri="{0D108BD9-81ED-4DB2-BD59-A6C34878D82A}">
                    <a16:rowId xmlns:a16="http://schemas.microsoft.com/office/drawing/2014/main" val="3208565025"/>
                  </a:ext>
                </a:extLst>
              </a:tr>
              <a:tr h="774627">
                <a:tc>
                  <a:txBody>
                    <a:bodyPr/>
                    <a:lstStyle/>
                    <a:p>
                      <a:pPr algn="ctr" fontAlgn="b"/>
                      <a:r>
                        <a:rPr lang="en-US" sz="1800" u="none" strike="noStrike" dirty="0">
                          <a:effectLst/>
                          <a:latin typeface="+mn-lt"/>
                        </a:rPr>
                        <a:t>ASC-3: Wrong Site, Side, Patient, Procedure, Implant</a:t>
                      </a:r>
                      <a:endParaRPr lang="en-US" sz="1800" b="1"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0.036</a:t>
                      </a:r>
                      <a:endParaRPr lang="en-US" sz="1800" b="0"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0.026</a:t>
                      </a:r>
                      <a:endParaRPr lang="en-US" sz="1800" b="0" i="0" u="none" strike="noStrike" dirty="0">
                        <a:solidFill>
                          <a:srgbClr val="000000"/>
                        </a:solidFill>
                        <a:effectLst/>
                        <a:latin typeface="+mn-lt"/>
                      </a:endParaRPr>
                    </a:p>
                  </a:txBody>
                  <a:tcPr marL="6350" marR="6350" marT="6350" marB="0"/>
                </a:tc>
                <a:extLst>
                  <a:ext uri="{0D108BD9-81ED-4DB2-BD59-A6C34878D82A}">
                    <a16:rowId xmlns:a16="http://schemas.microsoft.com/office/drawing/2014/main" val="826424458"/>
                  </a:ext>
                </a:extLst>
              </a:tr>
              <a:tr h="525493">
                <a:tc>
                  <a:txBody>
                    <a:bodyPr/>
                    <a:lstStyle/>
                    <a:p>
                      <a:pPr algn="ctr" fontAlgn="b"/>
                      <a:r>
                        <a:rPr lang="en-US" sz="1800" u="none" strike="noStrike" dirty="0">
                          <a:effectLst/>
                          <a:latin typeface="+mn-lt"/>
                        </a:rPr>
                        <a:t>ASC-4: Hospital Transfer/Admission</a:t>
                      </a:r>
                      <a:endParaRPr lang="en-US" sz="1800" b="1"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0.350</a:t>
                      </a:r>
                      <a:endParaRPr lang="en-US" sz="1800" b="0" i="0" u="none" strike="noStrike" dirty="0">
                        <a:solidFill>
                          <a:srgbClr val="000000"/>
                        </a:solidFill>
                        <a:effectLst/>
                        <a:latin typeface="+mn-lt"/>
                      </a:endParaRPr>
                    </a:p>
                  </a:txBody>
                  <a:tcPr marL="6350" marR="6350" marT="6350" marB="0"/>
                </a:tc>
                <a:tc>
                  <a:txBody>
                    <a:bodyPr/>
                    <a:lstStyle/>
                    <a:p>
                      <a:pPr algn="ctr" fontAlgn="b"/>
                      <a:r>
                        <a:rPr lang="en-US" sz="1800" u="none" strike="noStrike" dirty="0">
                          <a:effectLst/>
                          <a:latin typeface="+mn-lt"/>
                        </a:rPr>
                        <a:t>0.476</a:t>
                      </a:r>
                      <a:endParaRPr lang="en-US" sz="1800" b="0" i="0" u="none" strike="noStrike" dirty="0">
                        <a:solidFill>
                          <a:srgbClr val="000000"/>
                        </a:solidFill>
                        <a:effectLst/>
                        <a:latin typeface="+mn-lt"/>
                      </a:endParaRPr>
                    </a:p>
                  </a:txBody>
                  <a:tcPr marL="6350" marR="6350" marT="6350" marB="0"/>
                </a:tc>
                <a:extLst>
                  <a:ext uri="{0D108BD9-81ED-4DB2-BD59-A6C34878D82A}">
                    <a16:rowId xmlns:a16="http://schemas.microsoft.com/office/drawing/2014/main" val="3043443127"/>
                  </a:ext>
                </a:extLst>
              </a:tr>
              <a:tr h="1639743">
                <a:tc>
                  <a:txBody>
                    <a:bodyPr/>
                    <a:lstStyle/>
                    <a:p>
                      <a:pPr algn="ctr" fontAlgn="b"/>
                      <a:r>
                        <a:rPr lang="en-US" sz="1800" b="0" i="0" u="none" strike="noStrike" dirty="0">
                          <a:solidFill>
                            <a:srgbClr val="000000"/>
                          </a:solidFill>
                          <a:effectLst/>
                          <a:latin typeface="+mn-lt"/>
                        </a:rPr>
                        <a:t>ASC-12: </a:t>
                      </a:r>
                      <a:r>
                        <a:rPr lang="en-US" sz="1800" kern="1200" dirty="0">
                          <a:solidFill>
                            <a:schemeClr val="dk1"/>
                          </a:solidFill>
                          <a:effectLst/>
                          <a:latin typeface="+mn-lt"/>
                          <a:ea typeface="+mn-ea"/>
                          <a:cs typeface="+mn-cs"/>
                        </a:rPr>
                        <a:t>Facility Seven-Day Risk Standardized Hospital Visit Rate after Outpatient Colonoscopy</a:t>
                      </a:r>
                      <a:endParaRPr lang="en-US" sz="1800" b="0" i="0" u="none" strike="noStrike" dirty="0">
                        <a:solidFill>
                          <a:srgbClr val="000000"/>
                        </a:solidFill>
                        <a:effectLst/>
                        <a:latin typeface="+mn-lt"/>
                      </a:endParaRPr>
                    </a:p>
                  </a:txBody>
                  <a:tcPr marL="6350" marR="6350" marT="6350" marB="0"/>
                </a:tc>
                <a:tc>
                  <a:txBody>
                    <a:bodyPr/>
                    <a:lstStyle/>
                    <a:p>
                      <a:pPr algn="ctr" fontAlgn="b"/>
                      <a:r>
                        <a:rPr lang="en-US" sz="1800" b="1" i="0" u="none" strike="noStrike" dirty="0">
                          <a:solidFill>
                            <a:srgbClr val="000000"/>
                          </a:solidFill>
                          <a:effectLst/>
                          <a:latin typeface="+mn-lt"/>
                        </a:rPr>
                        <a:t>11</a:t>
                      </a:r>
                      <a:r>
                        <a:rPr lang="en-US" sz="1800" b="0" i="0" u="none" strike="noStrike" dirty="0">
                          <a:solidFill>
                            <a:srgbClr val="000000"/>
                          </a:solidFill>
                          <a:effectLst/>
                          <a:latin typeface="+mn-lt"/>
                        </a:rPr>
                        <a:t> facilities – no different than average</a:t>
                      </a:r>
                    </a:p>
                    <a:p>
                      <a:pPr algn="ctr" fontAlgn="b"/>
                      <a:r>
                        <a:rPr lang="en-US" sz="1800" b="1" i="0" u="none" strike="noStrike" dirty="0">
                          <a:solidFill>
                            <a:srgbClr val="000000"/>
                          </a:solidFill>
                          <a:effectLst/>
                          <a:latin typeface="+mn-lt"/>
                        </a:rPr>
                        <a:t>3</a:t>
                      </a:r>
                      <a:r>
                        <a:rPr lang="en-US" sz="1800" b="0" i="0" u="none" strike="noStrike" dirty="0">
                          <a:solidFill>
                            <a:srgbClr val="000000"/>
                          </a:solidFill>
                          <a:effectLst/>
                          <a:latin typeface="+mn-lt"/>
                        </a:rPr>
                        <a:t> facilities: too small sample size</a:t>
                      </a:r>
                    </a:p>
                  </a:txBody>
                  <a:tcPr marL="6350" marR="6350" marT="6350" marB="0"/>
                </a:tc>
                <a:tc>
                  <a:txBody>
                    <a:bodyPr/>
                    <a:lstStyle/>
                    <a:p>
                      <a:pPr algn="ctr" fontAlgn="b"/>
                      <a:r>
                        <a:rPr lang="en-US" sz="1800" b="1" i="0" u="none" strike="noStrike" dirty="0">
                          <a:solidFill>
                            <a:srgbClr val="000000"/>
                          </a:solidFill>
                          <a:effectLst/>
                          <a:latin typeface="+mn-lt"/>
                        </a:rPr>
                        <a:t>1801: </a:t>
                      </a:r>
                      <a:r>
                        <a:rPr lang="en-US" sz="1800" b="0" i="0" u="none" strike="noStrike" dirty="0">
                          <a:solidFill>
                            <a:srgbClr val="000000"/>
                          </a:solidFill>
                          <a:effectLst/>
                          <a:latin typeface="+mn-lt"/>
                        </a:rPr>
                        <a:t>no different than average;</a:t>
                      </a:r>
                    </a:p>
                    <a:p>
                      <a:pPr algn="ctr" fontAlgn="b"/>
                      <a:r>
                        <a:rPr lang="en-US" sz="1800" b="1" i="0" u="none" strike="noStrike" dirty="0">
                          <a:solidFill>
                            <a:srgbClr val="000000"/>
                          </a:solidFill>
                          <a:effectLst/>
                          <a:latin typeface="+mn-lt"/>
                        </a:rPr>
                        <a:t>259: </a:t>
                      </a:r>
                      <a:r>
                        <a:rPr lang="en-US" sz="1800" b="0" i="0" u="none" strike="noStrike" dirty="0">
                          <a:solidFill>
                            <a:srgbClr val="000000"/>
                          </a:solidFill>
                          <a:effectLst/>
                          <a:latin typeface="+mn-lt"/>
                        </a:rPr>
                        <a:t>too small;</a:t>
                      </a:r>
                    </a:p>
                    <a:p>
                      <a:pPr algn="ctr" fontAlgn="b"/>
                      <a:r>
                        <a:rPr lang="en-US" sz="1800" b="1" i="0" u="none" strike="noStrike" dirty="0">
                          <a:solidFill>
                            <a:srgbClr val="000000"/>
                          </a:solidFill>
                          <a:effectLst/>
                          <a:latin typeface="+mn-lt"/>
                        </a:rPr>
                        <a:t>3</a:t>
                      </a:r>
                      <a:r>
                        <a:rPr lang="en-US" sz="1800" b="0" i="0" u="none" strike="noStrike" dirty="0">
                          <a:solidFill>
                            <a:srgbClr val="000000"/>
                          </a:solidFill>
                          <a:effectLst/>
                          <a:latin typeface="+mn-lt"/>
                        </a:rPr>
                        <a:t>: outside of average range (1 better; 2 worse)</a:t>
                      </a:r>
                    </a:p>
                  </a:txBody>
                  <a:tcPr marL="6350" marR="6350" marT="6350" marB="0"/>
                </a:tc>
                <a:extLst>
                  <a:ext uri="{0D108BD9-81ED-4DB2-BD59-A6C34878D82A}">
                    <a16:rowId xmlns:a16="http://schemas.microsoft.com/office/drawing/2014/main" val="711321542"/>
                  </a:ext>
                </a:extLst>
              </a:tr>
            </a:tbl>
          </a:graphicData>
        </a:graphic>
      </p:graphicFrame>
    </p:spTree>
    <p:extLst>
      <p:ext uri="{BB962C8B-B14F-4D97-AF65-F5344CB8AC3E}">
        <p14:creationId xmlns:p14="http://schemas.microsoft.com/office/powerpoint/2010/main" val="3714150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and Certification</a:t>
            </a:r>
          </a:p>
        </p:txBody>
      </p:sp>
      <p:sp>
        <p:nvSpPr>
          <p:cNvPr id="3" name="Content Placeholder 2"/>
          <p:cNvSpPr>
            <a:spLocks noGrp="1"/>
          </p:cNvSpPr>
          <p:nvPr>
            <p:ph idx="1"/>
          </p:nvPr>
        </p:nvSpPr>
        <p:spPr>
          <a:xfrm>
            <a:off x="457200" y="1905000"/>
            <a:ext cx="8229600" cy="4602163"/>
          </a:xfrm>
        </p:spPr>
        <p:txBody>
          <a:bodyPr>
            <a:normAutofit/>
          </a:bodyPr>
          <a:lstStyle/>
          <a:p>
            <a:r>
              <a:rPr lang="en-US" dirty="0"/>
              <a:t>Top Citations </a:t>
            </a:r>
          </a:p>
          <a:p>
            <a:r>
              <a:rPr lang="en-US" dirty="0"/>
              <a:t>Distinct entity language (State Operations Manual)</a:t>
            </a:r>
          </a:p>
          <a:p>
            <a:r>
              <a:rPr lang="en-US" dirty="0"/>
              <a:t>Regulatory Provisions to Promote Program Efficiency, Transparency, and Burden Reduction (CMS-3346-P) </a:t>
            </a:r>
          </a:p>
          <a:p>
            <a:pPr marL="457200" lvl="1" indent="0">
              <a:buNone/>
            </a:pPr>
            <a:endParaRPr lang="en-US" dirty="0"/>
          </a:p>
          <a:p>
            <a:pPr lvl="1"/>
            <a:endParaRPr lang="en-US" dirty="0"/>
          </a:p>
        </p:txBody>
      </p:sp>
    </p:spTree>
    <p:extLst>
      <p:ext uri="{BB962C8B-B14F-4D97-AF65-F5344CB8AC3E}">
        <p14:creationId xmlns:p14="http://schemas.microsoft.com/office/powerpoint/2010/main" val="4145551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Overall Survey &amp; Certification Recommendations</a:t>
            </a:r>
          </a:p>
        </p:txBody>
      </p:sp>
      <p:sp>
        <p:nvSpPr>
          <p:cNvPr id="3" name="Content Placeholder 2"/>
          <p:cNvSpPr>
            <a:spLocks noGrp="1"/>
          </p:cNvSpPr>
          <p:nvPr>
            <p:ph idx="1"/>
          </p:nvPr>
        </p:nvSpPr>
        <p:spPr/>
        <p:txBody>
          <a:bodyPr>
            <a:normAutofit fontScale="92500"/>
          </a:bodyPr>
          <a:lstStyle/>
          <a:p>
            <a:r>
              <a:rPr lang="en-US" dirty="0"/>
              <a:t>Periodically review state regulations for revisions</a:t>
            </a:r>
          </a:p>
          <a:p>
            <a:r>
              <a:rPr lang="en-US" dirty="0"/>
              <a:t>State vs Medicare: More restrictive regulation must be followed  </a:t>
            </a:r>
          </a:p>
          <a:p>
            <a:r>
              <a:rPr lang="en-US" dirty="0"/>
              <a:t>ASC policies must be updated when any revision is made to a process or procedure at the center </a:t>
            </a:r>
          </a:p>
          <a:p>
            <a:r>
              <a:rPr lang="en-US" dirty="0"/>
              <a:t>Revised policies must be approved by the center’s Governing Board</a:t>
            </a:r>
          </a:p>
          <a:p>
            <a:pPr lvl="1"/>
            <a:r>
              <a:rPr lang="en-US" dirty="0"/>
              <a:t>This should be documented in meeting minutes</a:t>
            </a:r>
          </a:p>
        </p:txBody>
      </p:sp>
    </p:spTree>
    <p:extLst>
      <p:ext uri="{BB962C8B-B14F-4D97-AF65-F5344CB8AC3E}">
        <p14:creationId xmlns:p14="http://schemas.microsoft.com/office/powerpoint/2010/main" val="2990782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D249-D501-42EE-B180-6EDAF57AFCF4}"/>
              </a:ext>
            </a:extLst>
          </p:cNvPr>
          <p:cNvSpPr>
            <a:spLocks noGrp="1"/>
          </p:cNvSpPr>
          <p:nvPr>
            <p:ph type="title"/>
          </p:nvPr>
        </p:nvSpPr>
        <p:spPr/>
        <p:txBody>
          <a:bodyPr>
            <a:normAutofit fontScale="90000"/>
          </a:bodyPr>
          <a:lstStyle/>
          <a:p>
            <a:r>
              <a:rPr lang="en-US" dirty="0"/>
              <a:t>2018 CMS Health Survey Citations</a:t>
            </a:r>
            <a:br>
              <a:rPr lang="en-US" dirty="0"/>
            </a:br>
            <a:r>
              <a:rPr lang="en-US" sz="3600" dirty="0"/>
              <a:t>(Based on 1,318 total surveys)</a:t>
            </a:r>
            <a:endParaRPr lang="en-US" dirty="0"/>
          </a:p>
        </p:txBody>
      </p:sp>
      <p:graphicFrame>
        <p:nvGraphicFramePr>
          <p:cNvPr id="4" name="Content Placeholder 3">
            <a:extLst>
              <a:ext uri="{FF2B5EF4-FFF2-40B4-BE49-F238E27FC236}">
                <a16:creationId xmlns:a16="http://schemas.microsoft.com/office/drawing/2014/main" id="{521421FE-5EC3-49B8-9D89-26A4DE9B6FB9}"/>
              </a:ext>
            </a:extLst>
          </p:cNvPr>
          <p:cNvGraphicFramePr>
            <a:graphicFrameLocks noGrp="1"/>
          </p:cNvGraphicFramePr>
          <p:nvPr>
            <p:ph idx="1"/>
            <p:extLst>
              <p:ext uri="{D42A27DB-BD31-4B8C-83A1-F6EECF244321}">
                <p14:modId xmlns:p14="http://schemas.microsoft.com/office/powerpoint/2010/main" val="2902904710"/>
              </p:ext>
            </p:extLst>
          </p:nvPr>
        </p:nvGraphicFramePr>
        <p:xfrm>
          <a:off x="685800" y="1828800"/>
          <a:ext cx="7772400" cy="4571996"/>
        </p:xfrm>
        <a:graphic>
          <a:graphicData uri="http://schemas.openxmlformats.org/drawingml/2006/table">
            <a:tbl>
              <a:tblPr>
                <a:tableStyleId>{5C22544A-7EE6-4342-B048-85BDC9FD1C3A}</a:tableStyleId>
              </a:tblPr>
              <a:tblGrid>
                <a:gridCol w="1026544">
                  <a:extLst>
                    <a:ext uri="{9D8B030D-6E8A-4147-A177-3AD203B41FA5}">
                      <a16:colId xmlns:a16="http://schemas.microsoft.com/office/drawing/2014/main" val="1478461734"/>
                    </a:ext>
                  </a:extLst>
                </a:gridCol>
                <a:gridCol w="4022374">
                  <a:extLst>
                    <a:ext uri="{9D8B030D-6E8A-4147-A177-3AD203B41FA5}">
                      <a16:colId xmlns:a16="http://schemas.microsoft.com/office/drawing/2014/main" val="4121675734"/>
                    </a:ext>
                  </a:extLst>
                </a:gridCol>
                <a:gridCol w="1110342">
                  <a:extLst>
                    <a:ext uri="{9D8B030D-6E8A-4147-A177-3AD203B41FA5}">
                      <a16:colId xmlns:a16="http://schemas.microsoft.com/office/drawing/2014/main" val="1762849727"/>
                    </a:ext>
                  </a:extLst>
                </a:gridCol>
                <a:gridCol w="1613140">
                  <a:extLst>
                    <a:ext uri="{9D8B030D-6E8A-4147-A177-3AD203B41FA5}">
                      <a16:colId xmlns:a16="http://schemas.microsoft.com/office/drawing/2014/main" val="242354166"/>
                    </a:ext>
                  </a:extLst>
                </a:gridCol>
              </a:tblGrid>
              <a:tr h="415636">
                <a:tc>
                  <a:txBody>
                    <a:bodyPr/>
                    <a:lstStyle/>
                    <a:p>
                      <a:pPr algn="ctr" fontAlgn="b"/>
                      <a:r>
                        <a:rPr lang="en-US" sz="1900" b="1" u="none" strike="noStrike" dirty="0">
                          <a:effectLst/>
                          <a:latin typeface="+mn-lt"/>
                        </a:rPr>
                        <a:t>Tag #</a:t>
                      </a:r>
                      <a:endParaRPr lang="en-US" sz="1900" b="1" i="0" u="none" strike="noStrike" dirty="0">
                        <a:solidFill>
                          <a:srgbClr val="000000"/>
                        </a:solidFill>
                        <a:effectLst/>
                        <a:latin typeface="+mn-lt"/>
                      </a:endParaRPr>
                    </a:p>
                  </a:txBody>
                  <a:tcPr marL="6350" marR="6350" marT="6350" anchor="b"/>
                </a:tc>
                <a:tc>
                  <a:txBody>
                    <a:bodyPr/>
                    <a:lstStyle/>
                    <a:p>
                      <a:pPr algn="ctr" fontAlgn="b"/>
                      <a:r>
                        <a:rPr lang="en-US" sz="1900" b="1" u="none" strike="noStrike" dirty="0">
                          <a:effectLst/>
                          <a:latin typeface="+mn-lt"/>
                        </a:rPr>
                        <a:t>Tag Description</a:t>
                      </a:r>
                      <a:endParaRPr lang="en-US" sz="1900" b="1" i="0" u="none" strike="noStrike" dirty="0">
                        <a:solidFill>
                          <a:srgbClr val="000000"/>
                        </a:solidFill>
                        <a:effectLst/>
                        <a:latin typeface="+mn-lt"/>
                      </a:endParaRPr>
                    </a:p>
                  </a:txBody>
                  <a:tcPr marL="6350" marR="6350" marT="6350" anchor="b"/>
                </a:tc>
                <a:tc>
                  <a:txBody>
                    <a:bodyPr/>
                    <a:lstStyle/>
                    <a:p>
                      <a:pPr algn="ctr" fontAlgn="b"/>
                      <a:r>
                        <a:rPr lang="en-US" sz="1900" b="1" u="none" strike="noStrike" dirty="0">
                          <a:effectLst/>
                          <a:latin typeface="+mn-lt"/>
                        </a:rPr>
                        <a:t># Citations</a:t>
                      </a:r>
                      <a:endParaRPr lang="en-US" sz="1900" b="1" i="0" u="none" strike="noStrike" dirty="0">
                        <a:solidFill>
                          <a:srgbClr val="000000"/>
                        </a:solidFill>
                        <a:effectLst/>
                        <a:latin typeface="+mn-lt"/>
                      </a:endParaRPr>
                    </a:p>
                  </a:txBody>
                  <a:tcPr marL="6350" marR="6350" marT="6350" anchor="b"/>
                </a:tc>
                <a:tc>
                  <a:txBody>
                    <a:bodyPr/>
                    <a:lstStyle/>
                    <a:p>
                      <a:pPr algn="ctr" fontAlgn="b"/>
                      <a:r>
                        <a:rPr lang="en-US" sz="1900" b="1" u="none" strike="noStrike" dirty="0">
                          <a:effectLst/>
                          <a:latin typeface="+mn-lt"/>
                        </a:rPr>
                        <a:t>% Surveys Cited</a:t>
                      </a:r>
                      <a:endParaRPr lang="en-US" sz="1900" b="1" i="0" u="none" strike="noStrike" dirty="0">
                        <a:solidFill>
                          <a:srgbClr val="000000"/>
                        </a:solidFill>
                        <a:effectLst/>
                        <a:latin typeface="+mn-lt"/>
                      </a:endParaRPr>
                    </a:p>
                  </a:txBody>
                  <a:tcPr marL="6350" marR="6350" marT="6350" anchor="b"/>
                </a:tc>
                <a:extLst>
                  <a:ext uri="{0D108BD9-81ED-4DB2-BD59-A6C34878D82A}">
                    <a16:rowId xmlns:a16="http://schemas.microsoft.com/office/drawing/2014/main" val="548779467"/>
                  </a:ext>
                </a:extLst>
              </a:tr>
              <a:tr h="415636">
                <a:tc>
                  <a:txBody>
                    <a:bodyPr/>
                    <a:lstStyle/>
                    <a:p>
                      <a:r>
                        <a:rPr lang="en-US" dirty="0">
                          <a:latin typeface="+mn-lt"/>
                        </a:rPr>
                        <a:t>Q0241</a:t>
                      </a:r>
                    </a:p>
                  </a:txBody>
                  <a:tcPr marL="19050" marR="19050" marT="19050" marB="19050" anchor="ctr"/>
                </a:tc>
                <a:tc>
                  <a:txBody>
                    <a:bodyPr/>
                    <a:lstStyle/>
                    <a:p>
                      <a:r>
                        <a:rPr lang="en-US" dirty="0">
                          <a:latin typeface="+mn-lt"/>
                        </a:rPr>
                        <a:t>SANITARY ENVIRONMENT</a:t>
                      </a:r>
                    </a:p>
                  </a:txBody>
                  <a:tcPr marL="19050" marR="19050" marT="19050" marB="19050" anchor="ctr"/>
                </a:tc>
                <a:tc>
                  <a:txBody>
                    <a:bodyPr/>
                    <a:lstStyle/>
                    <a:p>
                      <a:r>
                        <a:rPr lang="en-US" dirty="0">
                          <a:latin typeface="+mn-lt"/>
                        </a:rPr>
                        <a:t>359</a:t>
                      </a:r>
                    </a:p>
                  </a:txBody>
                  <a:tcPr marL="19050" marR="19050" marT="19050" marB="19050" anchor="ctr"/>
                </a:tc>
                <a:tc>
                  <a:txBody>
                    <a:bodyPr/>
                    <a:lstStyle/>
                    <a:p>
                      <a:r>
                        <a:rPr lang="en-US" dirty="0">
                          <a:latin typeface="+mn-lt"/>
                        </a:rPr>
                        <a:t>27.2%</a:t>
                      </a:r>
                    </a:p>
                  </a:txBody>
                  <a:tcPr marL="19050" marR="19050" marT="19050" marB="19050" anchor="ctr"/>
                </a:tc>
                <a:extLst>
                  <a:ext uri="{0D108BD9-81ED-4DB2-BD59-A6C34878D82A}">
                    <a16:rowId xmlns:a16="http://schemas.microsoft.com/office/drawing/2014/main" val="343367454"/>
                  </a:ext>
                </a:extLst>
              </a:tr>
              <a:tr h="415636">
                <a:tc>
                  <a:txBody>
                    <a:bodyPr/>
                    <a:lstStyle/>
                    <a:p>
                      <a:r>
                        <a:rPr lang="en-US" dirty="0">
                          <a:latin typeface="+mn-lt"/>
                        </a:rPr>
                        <a:t>Q0181</a:t>
                      </a:r>
                    </a:p>
                  </a:txBody>
                  <a:tcPr marL="19050" marR="19050" marT="19050" marB="19050" anchor="ctr"/>
                </a:tc>
                <a:tc>
                  <a:txBody>
                    <a:bodyPr/>
                    <a:lstStyle/>
                    <a:p>
                      <a:r>
                        <a:rPr lang="en-US" dirty="0">
                          <a:latin typeface="+mn-lt"/>
                        </a:rPr>
                        <a:t>ADMINISTRATION OF DRUGS</a:t>
                      </a:r>
                    </a:p>
                  </a:txBody>
                  <a:tcPr marL="19050" marR="19050" marT="19050" marB="19050" anchor="ctr"/>
                </a:tc>
                <a:tc>
                  <a:txBody>
                    <a:bodyPr/>
                    <a:lstStyle/>
                    <a:p>
                      <a:r>
                        <a:rPr lang="en-US" dirty="0">
                          <a:latin typeface="+mn-lt"/>
                        </a:rPr>
                        <a:t>321</a:t>
                      </a:r>
                    </a:p>
                  </a:txBody>
                  <a:tcPr marL="19050" marR="19050" marT="19050" marB="19050" anchor="ctr"/>
                </a:tc>
                <a:tc>
                  <a:txBody>
                    <a:bodyPr/>
                    <a:lstStyle/>
                    <a:p>
                      <a:r>
                        <a:rPr lang="en-US" dirty="0">
                          <a:latin typeface="+mn-lt"/>
                        </a:rPr>
                        <a:t>24.4%</a:t>
                      </a:r>
                    </a:p>
                  </a:txBody>
                  <a:tcPr marL="19050" marR="19050" marT="19050" marB="19050" anchor="ctr"/>
                </a:tc>
                <a:extLst>
                  <a:ext uri="{0D108BD9-81ED-4DB2-BD59-A6C34878D82A}">
                    <a16:rowId xmlns:a16="http://schemas.microsoft.com/office/drawing/2014/main" val="3789112903"/>
                  </a:ext>
                </a:extLst>
              </a:tr>
              <a:tr h="415636">
                <a:tc>
                  <a:txBody>
                    <a:bodyPr/>
                    <a:lstStyle/>
                    <a:p>
                      <a:r>
                        <a:rPr lang="en-US" dirty="0">
                          <a:latin typeface="+mn-lt"/>
                        </a:rPr>
                        <a:t>Q0242</a:t>
                      </a:r>
                    </a:p>
                  </a:txBody>
                  <a:tcPr marL="19050" marR="19050" marT="19050" marB="19050" anchor="ctr"/>
                </a:tc>
                <a:tc>
                  <a:txBody>
                    <a:bodyPr/>
                    <a:lstStyle/>
                    <a:p>
                      <a:r>
                        <a:rPr lang="en-US" dirty="0">
                          <a:latin typeface="+mn-lt"/>
                        </a:rPr>
                        <a:t>INFECTION CONTROL PROGRAM</a:t>
                      </a:r>
                    </a:p>
                  </a:txBody>
                  <a:tcPr marL="19050" marR="19050" marT="19050" marB="19050" anchor="ctr"/>
                </a:tc>
                <a:tc>
                  <a:txBody>
                    <a:bodyPr/>
                    <a:lstStyle/>
                    <a:p>
                      <a:r>
                        <a:rPr lang="en-US" dirty="0">
                          <a:latin typeface="+mn-lt"/>
                        </a:rPr>
                        <a:t>267</a:t>
                      </a:r>
                    </a:p>
                  </a:txBody>
                  <a:tcPr marL="19050" marR="19050" marT="19050" marB="19050" anchor="ctr"/>
                </a:tc>
                <a:tc>
                  <a:txBody>
                    <a:bodyPr/>
                    <a:lstStyle/>
                    <a:p>
                      <a:r>
                        <a:rPr lang="en-US" dirty="0">
                          <a:latin typeface="+mn-lt"/>
                        </a:rPr>
                        <a:t>19.9%</a:t>
                      </a:r>
                    </a:p>
                  </a:txBody>
                  <a:tcPr marL="19050" marR="19050" marT="19050" marB="19050" anchor="ctr"/>
                </a:tc>
                <a:extLst>
                  <a:ext uri="{0D108BD9-81ED-4DB2-BD59-A6C34878D82A}">
                    <a16:rowId xmlns:a16="http://schemas.microsoft.com/office/drawing/2014/main" val="1199292883"/>
                  </a:ext>
                </a:extLst>
              </a:tr>
              <a:tr h="415636">
                <a:tc>
                  <a:txBody>
                    <a:bodyPr/>
                    <a:lstStyle/>
                    <a:p>
                      <a:r>
                        <a:rPr lang="en-US" dirty="0">
                          <a:latin typeface="+mn-lt"/>
                        </a:rPr>
                        <a:t>Q0162</a:t>
                      </a:r>
                    </a:p>
                  </a:txBody>
                  <a:tcPr marL="19050" marR="19050" marT="19050" marB="19050" anchor="ctr"/>
                </a:tc>
                <a:tc>
                  <a:txBody>
                    <a:bodyPr/>
                    <a:lstStyle/>
                    <a:p>
                      <a:r>
                        <a:rPr lang="en-US" dirty="0">
                          <a:latin typeface="+mn-lt"/>
                        </a:rPr>
                        <a:t>FORM AND CONTENT OF RECORD</a:t>
                      </a:r>
                    </a:p>
                  </a:txBody>
                  <a:tcPr marL="19050" marR="19050" marT="19050" marB="19050" anchor="ctr"/>
                </a:tc>
                <a:tc>
                  <a:txBody>
                    <a:bodyPr/>
                    <a:lstStyle/>
                    <a:p>
                      <a:r>
                        <a:rPr lang="en-US" dirty="0">
                          <a:latin typeface="+mn-lt"/>
                        </a:rPr>
                        <a:t>188</a:t>
                      </a:r>
                    </a:p>
                  </a:txBody>
                  <a:tcPr marL="19050" marR="19050" marT="19050" marB="19050" anchor="ctr"/>
                </a:tc>
                <a:tc>
                  <a:txBody>
                    <a:bodyPr/>
                    <a:lstStyle/>
                    <a:p>
                      <a:r>
                        <a:rPr lang="en-US" dirty="0">
                          <a:latin typeface="+mn-lt"/>
                        </a:rPr>
                        <a:t>14.3%</a:t>
                      </a:r>
                    </a:p>
                  </a:txBody>
                  <a:tcPr marL="19050" marR="19050" marT="19050" marB="19050" anchor="ctr"/>
                </a:tc>
                <a:extLst>
                  <a:ext uri="{0D108BD9-81ED-4DB2-BD59-A6C34878D82A}">
                    <a16:rowId xmlns:a16="http://schemas.microsoft.com/office/drawing/2014/main" val="2386327746"/>
                  </a:ext>
                </a:extLst>
              </a:tr>
              <a:tr h="415636">
                <a:tc>
                  <a:txBody>
                    <a:bodyPr/>
                    <a:lstStyle/>
                    <a:p>
                      <a:r>
                        <a:rPr lang="en-US" dirty="0">
                          <a:latin typeface="+mn-lt"/>
                        </a:rPr>
                        <a:t>Q0101</a:t>
                      </a:r>
                    </a:p>
                  </a:txBody>
                  <a:tcPr marL="19050" marR="19050" marT="19050" marB="19050" anchor="ctr"/>
                </a:tc>
                <a:tc>
                  <a:txBody>
                    <a:bodyPr/>
                    <a:lstStyle/>
                    <a:p>
                      <a:r>
                        <a:rPr lang="en-US" dirty="0">
                          <a:latin typeface="+mn-lt"/>
                        </a:rPr>
                        <a:t>PHYSICAL ENVIRONMENT</a:t>
                      </a:r>
                    </a:p>
                  </a:txBody>
                  <a:tcPr marL="19050" marR="19050" marT="19050" marB="19050" anchor="ctr"/>
                </a:tc>
                <a:tc>
                  <a:txBody>
                    <a:bodyPr/>
                    <a:lstStyle/>
                    <a:p>
                      <a:r>
                        <a:rPr lang="en-US" dirty="0">
                          <a:latin typeface="+mn-lt"/>
                        </a:rPr>
                        <a:t>146</a:t>
                      </a:r>
                    </a:p>
                  </a:txBody>
                  <a:tcPr marL="19050" marR="19050" marT="19050" marB="19050" anchor="ctr"/>
                </a:tc>
                <a:tc>
                  <a:txBody>
                    <a:bodyPr/>
                    <a:lstStyle/>
                    <a:p>
                      <a:r>
                        <a:rPr lang="en-US" dirty="0">
                          <a:latin typeface="+mn-lt"/>
                        </a:rPr>
                        <a:t>11.1%</a:t>
                      </a:r>
                    </a:p>
                  </a:txBody>
                  <a:tcPr marL="19050" marR="19050" marT="19050" marB="19050" anchor="ctr"/>
                </a:tc>
                <a:extLst>
                  <a:ext uri="{0D108BD9-81ED-4DB2-BD59-A6C34878D82A}">
                    <a16:rowId xmlns:a16="http://schemas.microsoft.com/office/drawing/2014/main" val="612109815"/>
                  </a:ext>
                </a:extLst>
              </a:tr>
              <a:tr h="415636">
                <a:tc>
                  <a:txBody>
                    <a:bodyPr/>
                    <a:lstStyle/>
                    <a:p>
                      <a:r>
                        <a:rPr lang="en-US" dirty="0">
                          <a:latin typeface="+mn-lt"/>
                        </a:rPr>
                        <a:t>Q0104</a:t>
                      </a:r>
                    </a:p>
                  </a:txBody>
                  <a:tcPr marL="19050" marR="19050" marT="19050" marB="19050" anchor="ctr"/>
                </a:tc>
                <a:tc>
                  <a:txBody>
                    <a:bodyPr/>
                    <a:lstStyle/>
                    <a:p>
                      <a:r>
                        <a:rPr lang="en-US" dirty="0">
                          <a:latin typeface="+mn-lt"/>
                        </a:rPr>
                        <a:t>SAFETY FROM FIRE</a:t>
                      </a:r>
                    </a:p>
                  </a:txBody>
                  <a:tcPr marL="19050" marR="19050" marT="19050" marB="19050" anchor="ctr"/>
                </a:tc>
                <a:tc>
                  <a:txBody>
                    <a:bodyPr/>
                    <a:lstStyle/>
                    <a:p>
                      <a:r>
                        <a:rPr lang="en-US" dirty="0">
                          <a:latin typeface="+mn-lt"/>
                        </a:rPr>
                        <a:t>137</a:t>
                      </a:r>
                    </a:p>
                  </a:txBody>
                  <a:tcPr marL="19050" marR="19050" marT="19050" marB="19050" anchor="ctr"/>
                </a:tc>
                <a:tc>
                  <a:txBody>
                    <a:bodyPr/>
                    <a:lstStyle/>
                    <a:p>
                      <a:r>
                        <a:rPr lang="en-US" dirty="0">
                          <a:latin typeface="+mn-lt"/>
                        </a:rPr>
                        <a:t>10.4%</a:t>
                      </a:r>
                    </a:p>
                  </a:txBody>
                  <a:tcPr marL="19050" marR="19050" marT="19050" marB="19050" anchor="ctr"/>
                </a:tc>
                <a:extLst>
                  <a:ext uri="{0D108BD9-81ED-4DB2-BD59-A6C34878D82A}">
                    <a16:rowId xmlns:a16="http://schemas.microsoft.com/office/drawing/2014/main" val="3985990231"/>
                  </a:ext>
                </a:extLst>
              </a:tr>
              <a:tr h="415636">
                <a:tc>
                  <a:txBody>
                    <a:bodyPr/>
                    <a:lstStyle/>
                    <a:p>
                      <a:r>
                        <a:rPr lang="en-US" dirty="0">
                          <a:latin typeface="+mn-lt"/>
                        </a:rPr>
                        <a:t>Q0141</a:t>
                      </a:r>
                    </a:p>
                  </a:txBody>
                  <a:tcPr marL="19050" marR="19050" marT="19050" marB="19050" anchor="ctr"/>
                </a:tc>
                <a:tc>
                  <a:txBody>
                    <a:bodyPr/>
                    <a:lstStyle/>
                    <a:p>
                      <a:r>
                        <a:rPr lang="en-US" dirty="0">
                          <a:latin typeface="+mn-lt"/>
                        </a:rPr>
                        <a:t>ORGANIZATION AND STAFFING</a:t>
                      </a:r>
                    </a:p>
                  </a:txBody>
                  <a:tcPr marL="19050" marR="19050" marT="19050" marB="19050" anchor="ctr"/>
                </a:tc>
                <a:tc>
                  <a:txBody>
                    <a:bodyPr/>
                    <a:lstStyle/>
                    <a:p>
                      <a:r>
                        <a:rPr lang="en-US" dirty="0">
                          <a:latin typeface="+mn-lt"/>
                        </a:rPr>
                        <a:t>120</a:t>
                      </a:r>
                    </a:p>
                  </a:txBody>
                  <a:tcPr marL="19050" marR="19050" marT="19050" marB="19050" anchor="ctr"/>
                </a:tc>
                <a:tc>
                  <a:txBody>
                    <a:bodyPr/>
                    <a:lstStyle/>
                    <a:p>
                      <a:r>
                        <a:rPr lang="en-US" dirty="0">
                          <a:latin typeface="+mn-lt"/>
                        </a:rPr>
                        <a:t>9.1%</a:t>
                      </a:r>
                    </a:p>
                  </a:txBody>
                  <a:tcPr marL="19050" marR="19050" marT="19050" marB="19050" anchor="ctr"/>
                </a:tc>
                <a:extLst>
                  <a:ext uri="{0D108BD9-81ED-4DB2-BD59-A6C34878D82A}">
                    <a16:rowId xmlns:a16="http://schemas.microsoft.com/office/drawing/2014/main" val="1541896502"/>
                  </a:ext>
                </a:extLst>
              </a:tr>
              <a:tr h="415636">
                <a:tc>
                  <a:txBody>
                    <a:bodyPr/>
                    <a:lstStyle/>
                    <a:p>
                      <a:r>
                        <a:rPr lang="en-US" dirty="0">
                          <a:latin typeface="+mn-lt"/>
                        </a:rPr>
                        <a:t>Q0240</a:t>
                      </a:r>
                    </a:p>
                  </a:txBody>
                  <a:tcPr marL="19050" marR="19050" marT="19050" marB="19050" anchor="ctr"/>
                </a:tc>
                <a:tc>
                  <a:txBody>
                    <a:bodyPr/>
                    <a:lstStyle/>
                    <a:p>
                      <a:r>
                        <a:rPr lang="en-US" dirty="0">
                          <a:latin typeface="+mn-lt"/>
                        </a:rPr>
                        <a:t>INFECTION CONTROL</a:t>
                      </a:r>
                    </a:p>
                  </a:txBody>
                  <a:tcPr marL="19050" marR="19050" marT="19050" marB="19050" anchor="ctr"/>
                </a:tc>
                <a:tc>
                  <a:txBody>
                    <a:bodyPr/>
                    <a:lstStyle/>
                    <a:p>
                      <a:r>
                        <a:rPr lang="en-US" dirty="0">
                          <a:latin typeface="+mn-lt"/>
                        </a:rPr>
                        <a:t>109</a:t>
                      </a:r>
                    </a:p>
                  </a:txBody>
                  <a:tcPr marL="19050" marR="19050" marT="19050" marB="19050" anchor="ctr"/>
                </a:tc>
                <a:tc>
                  <a:txBody>
                    <a:bodyPr/>
                    <a:lstStyle/>
                    <a:p>
                      <a:r>
                        <a:rPr lang="en-US" dirty="0">
                          <a:latin typeface="+mn-lt"/>
                        </a:rPr>
                        <a:t>8.3%</a:t>
                      </a:r>
                    </a:p>
                  </a:txBody>
                  <a:tcPr marL="19050" marR="19050" marT="19050" marB="19050" anchor="ctr"/>
                </a:tc>
                <a:extLst>
                  <a:ext uri="{0D108BD9-81ED-4DB2-BD59-A6C34878D82A}">
                    <a16:rowId xmlns:a16="http://schemas.microsoft.com/office/drawing/2014/main" val="2329636540"/>
                  </a:ext>
                </a:extLst>
              </a:tr>
              <a:tr h="415636">
                <a:tc>
                  <a:txBody>
                    <a:bodyPr/>
                    <a:lstStyle/>
                    <a:p>
                      <a:r>
                        <a:rPr lang="en-US" dirty="0">
                          <a:latin typeface="+mn-lt"/>
                        </a:rPr>
                        <a:t>Q0100</a:t>
                      </a:r>
                    </a:p>
                  </a:txBody>
                  <a:tcPr marL="19050" marR="19050" marT="19050" marB="19050" anchor="ctr"/>
                </a:tc>
                <a:tc>
                  <a:txBody>
                    <a:bodyPr/>
                    <a:lstStyle/>
                    <a:p>
                      <a:r>
                        <a:rPr lang="en-US" dirty="0">
                          <a:latin typeface="+mn-lt"/>
                        </a:rPr>
                        <a:t>ENVIRONMENT</a:t>
                      </a:r>
                    </a:p>
                  </a:txBody>
                  <a:tcPr marL="19050" marR="19050" marT="19050" marB="19050" anchor="ctr"/>
                </a:tc>
                <a:tc>
                  <a:txBody>
                    <a:bodyPr/>
                    <a:lstStyle/>
                    <a:p>
                      <a:r>
                        <a:rPr lang="en-US" dirty="0">
                          <a:latin typeface="+mn-lt"/>
                        </a:rPr>
                        <a:t>99</a:t>
                      </a:r>
                    </a:p>
                  </a:txBody>
                  <a:tcPr marL="19050" marR="19050" marT="19050" marB="19050" anchor="ctr"/>
                </a:tc>
                <a:tc>
                  <a:txBody>
                    <a:bodyPr/>
                    <a:lstStyle/>
                    <a:p>
                      <a:r>
                        <a:rPr lang="en-US" dirty="0">
                          <a:latin typeface="+mn-lt"/>
                        </a:rPr>
                        <a:t>7.5%</a:t>
                      </a:r>
                    </a:p>
                  </a:txBody>
                  <a:tcPr marL="19050" marR="19050" marT="19050" marB="19050" anchor="ctr"/>
                </a:tc>
                <a:extLst>
                  <a:ext uri="{0D108BD9-81ED-4DB2-BD59-A6C34878D82A}">
                    <a16:rowId xmlns:a16="http://schemas.microsoft.com/office/drawing/2014/main" val="2639285645"/>
                  </a:ext>
                </a:extLst>
              </a:tr>
              <a:tr h="415636">
                <a:tc>
                  <a:txBody>
                    <a:bodyPr/>
                    <a:lstStyle/>
                    <a:p>
                      <a:r>
                        <a:rPr lang="en-US" dirty="0">
                          <a:latin typeface="+mn-lt"/>
                        </a:rPr>
                        <a:t>Q0261</a:t>
                      </a:r>
                    </a:p>
                  </a:txBody>
                  <a:tcPr marL="19050" marR="19050" marT="19050" marB="19050" anchor="ctr"/>
                </a:tc>
                <a:tc>
                  <a:txBody>
                    <a:bodyPr/>
                    <a:lstStyle/>
                    <a:p>
                      <a:r>
                        <a:rPr lang="en-US" dirty="0">
                          <a:latin typeface="+mn-lt"/>
                        </a:rPr>
                        <a:t>ADMISSION ASSESSMENT</a:t>
                      </a:r>
                    </a:p>
                  </a:txBody>
                  <a:tcPr marL="19050" marR="19050" marT="19050" marB="19050" anchor="ctr"/>
                </a:tc>
                <a:tc>
                  <a:txBody>
                    <a:bodyPr/>
                    <a:lstStyle/>
                    <a:p>
                      <a:r>
                        <a:rPr lang="en-US" dirty="0">
                          <a:latin typeface="+mn-lt"/>
                        </a:rPr>
                        <a:t>94</a:t>
                      </a:r>
                    </a:p>
                  </a:txBody>
                  <a:tcPr marL="19050" marR="19050" marT="19050" marB="19050" anchor="ctr"/>
                </a:tc>
                <a:tc>
                  <a:txBody>
                    <a:bodyPr/>
                    <a:lstStyle/>
                    <a:p>
                      <a:r>
                        <a:rPr lang="en-US" dirty="0">
                          <a:latin typeface="+mn-lt"/>
                        </a:rPr>
                        <a:t>7.1%</a:t>
                      </a:r>
                    </a:p>
                  </a:txBody>
                  <a:tcPr marL="19050" marR="19050" marT="19050" marB="19050" anchor="ctr"/>
                </a:tc>
                <a:extLst>
                  <a:ext uri="{0D108BD9-81ED-4DB2-BD59-A6C34878D82A}">
                    <a16:rowId xmlns:a16="http://schemas.microsoft.com/office/drawing/2014/main" val="923168697"/>
                  </a:ext>
                </a:extLst>
              </a:tr>
            </a:tbl>
          </a:graphicData>
        </a:graphic>
      </p:graphicFrame>
    </p:spTree>
    <p:extLst>
      <p:ext uri="{BB962C8B-B14F-4D97-AF65-F5344CB8AC3E}">
        <p14:creationId xmlns:p14="http://schemas.microsoft.com/office/powerpoint/2010/main" val="2977057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r>
              <a:rPr lang="en-US" dirty="0"/>
              <a:t>Distinct Entity Language in </a:t>
            </a:r>
            <a:br>
              <a:rPr lang="en-US" dirty="0"/>
            </a:br>
            <a:r>
              <a:rPr lang="en-US" dirty="0"/>
              <a:t>State Operations Manual</a:t>
            </a:r>
          </a:p>
        </p:txBody>
      </p:sp>
      <p:sp>
        <p:nvSpPr>
          <p:cNvPr id="5" name="Content Placeholder 4">
            <a:extLst>
              <a:ext uri="{FF2B5EF4-FFF2-40B4-BE49-F238E27FC236}">
                <a16:creationId xmlns:a16="http://schemas.microsoft.com/office/drawing/2014/main" id="{382F2426-4695-428E-8278-5388D7F01FF3}"/>
              </a:ext>
            </a:extLst>
          </p:cNvPr>
          <p:cNvSpPr>
            <a:spLocks noGrp="1"/>
          </p:cNvSpPr>
          <p:nvPr>
            <p:ph idx="1"/>
          </p:nvPr>
        </p:nvSpPr>
        <p:spPr/>
        <p:txBody>
          <a:bodyPr/>
          <a:lstStyle/>
          <a:p>
            <a:r>
              <a:rPr lang="en-US" dirty="0"/>
              <a:t>“Furthermore, care must be taken when such an arrangement is in use to ensure that the </a:t>
            </a:r>
            <a:r>
              <a:rPr lang="en-US" b="1" i="1" dirty="0"/>
              <a:t>ASC’s medical and administrative records are physically separate</a:t>
            </a:r>
            <a:r>
              <a:rPr lang="en-US" dirty="0"/>
              <a:t>.” </a:t>
            </a:r>
          </a:p>
          <a:p>
            <a:pPr marL="0" indent="0">
              <a:buNone/>
            </a:pPr>
            <a:endParaRPr lang="en-US" dirty="0"/>
          </a:p>
          <a:p>
            <a:r>
              <a:rPr lang="en-US" dirty="0"/>
              <a:t>Revised SOM should be released soon</a:t>
            </a:r>
          </a:p>
          <a:p>
            <a:endParaRPr lang="en-US" dirty="0"/>
          </a:p>
        </p:txBody>
      </p:sp>
    </p:spTree>
    <p:extLst>
      <p:ext uri="{BB962C8B-B14F-4D97-AF65-F5344CB8AC3E}">
        <p14:creationId xmlns:p14="http://schemas.microsoft.com/office/powerpoint/2010/main" val="41277979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8CBE-7A46-48BC-A569-48C3995FB0D9}"/>
              </a:ext>
            </a:extLst>
          </p:cNvPr>
          <p:cNvSpPr>
            <a:spLocks noGrp="1"/>
          </p:cNvSpPr>
          <p:nvPr>
            <p:ph type="title"/>
          </p:nvPr>
        </p:nvSpPr>
        <p:spPr>
          <a:xfrm>
            <a:off x="457200" y="457200"/>
            <a:ext cx="8229600" cy="1371600"/>
          </a:xfrm>
        </p:spPr>
        <p:txBody>
          <a:bodyPr>
            <a:normAutofit fontScale="90000"/>
          </a:bodyPr>
          <a:lstStyle/>
          <a:p>
            <a:r>
              <a:rPr lang="en-US" sz="3600" b="1" dirty="0"/>
              <a:t>Regulatory Provisions to Promote Program Efficiency, Transparency, and Burden Reduction (CMS-3346-P)</a:t>
            </a:r>
            <a:r>
              <a:rPr lang="en-US" b="1" dirty="0"/>
              <a:t> </a:t>
            </a:r>
          </a:p>
        </p:txBody>
      </p:sp>
      <p:sp>
        <p:nvSpPr>
          <p:cNvPr id="3" name="Content Placeholder 2">
            <a:extLst>
              <a:ext uri="{FF2B5EF4-FFF2-40B4-BE49-F238E27FC236}">
                <a16:creationId xmlns:a16="http://schemas.microsoft.com/office/drawing/2014/main" id="{AB653F8B-365D-4AB5-9165-AF37D6F1234C}"/>
              </a:ext>
            </a:extLst>
          </p:cNvPr>
          <p:cNvSpPr>
            <a:spLocks noGrp="1"/>
          </p:cNvSpPr>
          <p:nvPr>
            <p:ph idx="1"/>
          </p:nvPr>
        </p:nvSpPr>
        <p:spPr>
          <a:xfrm>
            <a:off x="457200" y="2133600"/>
            <a:ext cx="8229600" cy="4373563"/>
          </a:xfrm>
        </p:spPr>
        <p:txBody>
          <a:bodyPr>
            <a:normAutofit/>
          </a:bodyPr>
          <a:lstStyle/>
          <a:p>
            <a:r>
              <a:rPr lang="en-US" dirty="0"/>
              <a:t>Changes to many provider types</a:t>
            </a:r>
          </a:p>
          <a:p>
            <a:r>
              <a:rPr lang="en-US" b="1" i="1" dirty="0"/>
              <a:t>Removal of Requirements </a:t>
            </a:r>
            <a:r>
              <a:rPr lang="en-US" dirty="0"/>
              <a:t>at 42 CFR 416.41(b)(3), “Standard: Hospitalization.”</a:t>
            </a:r>
          </a:p>
          <a:p>
            <a:r>
              <a:rPr lang="en-US" b="1" i="1" dirty="0"/>
              <a:t>Remove current requirements </a:t>
            </a:r>
            <a:r>
              <a:rPr lang="en-US" dirty="0"/>
              <a:t>at § 416.52(a) (comprehensive history &amp; physical assessment)</a:t>
            </a:r>
          </a:p>
          <a:p>
            <a:r>
              <a:rPr lang="en-US" b="1" i="1" dirty="0"/>
              <a:t>Revises some emergency preparedness requirements</a:t>
            </a:r>
          </a:p>
        </p:txBody>
      </p:sp>
    </p:spTree>
    <p:extLst>
      <p:ext uri="{BB962C8B-B14F-4D97-AF65-F5344CB8AC3E}">
        <p14:creationId xmlns:p14="http://schemas.microsoft.com/office/powerpoint/2010/main" val="3791221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D784-50F7-4D5D-BEFB-E23C112ABA04}"/>
              </a:ext>
            </a:extLst>
          </p:cNvPr>
          <p:cNvSpPr>
            <a:spLocks noGrp="1"/>
          </p:cNvSpPr>
          <p:nvPr>
            <p:ph type="title"/>
          </p:nvPr>
        </p:nvSpPr>
        <p:spPr/>
        <p:txBody>
          <a:bodyPr>
            <a:normAutofit fontScale="90000"/>
          </a:bodyPr>
          <a:lstStyle/>
          <a:p>
            <a:r>
              <a:rPr lang="en-US" dirty="0"/>
              <a:t>42 CFR 416.41(b)(3) </a:t>
            </a:r>
            <a:br>
              <a:rPr lang="en-US" dirty="0"/>
            </a:br>
            <a:r>
              <a:rPr lang="en-US" dirty="0"/>
              <a:t>“Standard: Hospitalization”</a:t>
            </a:r>
          </a:p>
        </p:txBody>
      </p:sp>
      <p:sp>
        <p:nvSpPr>
          <p:cNvPr id="3" name="Content Placeholder 2">
            <a:extLst>
              <a:ext uri="{FF2B5EF4-FFF2-40B4-BE49-F238E27FC236}">
                <a16:creationId xmlns:a16="http://schemas.microsoft.com/office/drawing/2014/main" id="{B3871CCB-8354-410F-8AA5-CDADD51B29C5}"/>
              </a:ext>
            </a:extLst>
          </p:cNvPr>
          <p:cNvSpPr>
            <a:spLocks noGrp="1"/>
          </p:cNvSpPr>
          <p:nvPr>
            <p:ph idx="1"/>
          </p:nvPr>
        </p:nvSpPr>
        <p:spPr/>
        <p:txBody>
          <a:bodyPr>
            <a:normAutofit fontScale="92500"/>
          </a:bodyPr>
          <a:lstStyle/>
          <a:p>
            <a:r>
              <a:rPr lang="en-US" dirty="0"/>
              <a:t>Addresses competition barriers that currently exist in some situations where hospitals providing outpatient surgical services refuse to sign written transfer agreements or grant admitting privileges to physicians performing surgery in an ASC  </a:t>
            </a:r>
          </a:p>
          <a:p>
            <a:r>
              <a:rPr lang="en-US" dirty="0"/>
              <a:t>The Emergency Medical Treatment and Labor Act emergency response regulations would continue to address emergency transfer of a patient from an ASC to a nearby hospital </a:t>
            </a:r>
          </a:p>
          <a:p>
            <a:endParaRPr lang="en-US" dirty="0"/>
          </a:p>
        </p:txBody>
      </p:sp>
    </p:spTree>
    <p:extLst>
      <p:ext uri="{BB962C8B-B14F-4D97-AF65-F5344CB8AC3E}">
        <p14:creationId xmlns:p14="http://schemas.microsoft.com/office/powerpoint/2010/main" val="3104520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35E8A-D290-435A-AB9F-7CB28D3480DF}"/>
              </a:ext>
            </a:extLst>
          </p:cNvPr>
          <p:cNvSpPr>
            <a:spLocks noGrp="1"/>
          </p:cNvSpPr>
          <p:nvPr>
            <p:ph type="title"/>
          </p:nvPr>
        </p:nvSpPr>
        <p:spPr>
          <a:xfrm>
            <a:off x="457200" y="1295400"/>
            <a:ext cx="8229600" cy="304800"/>
          </a:xfrm>
        </p:spPr>
        <p:txBody>
          <a:bodyPr>
            <a:normAutofit fontScale="90000"/>
          </a:bodyPr>
          <a:lstStyle/>
          <a:p>
            <a:r>
              <a:rPr lang="en-US" dirty="0"/>
              <a:t>Comprehensive Medical History and Physical Assessment (H&amp;P)</a:t>
            </a:r>
            <a:br>
              <a:rPr lang="en-US" dirty="0"/>
            </a:br>
            <a:endParaRPr lang="en-US" dirty="0"/>
          </a:p>
        </p:txBody>
      </p:sp>
      <p:sp>
        <p:nvSpPr>
          <p:cNvPr id="3" name="Content Placeholder 2">
            <a:extLst>
              <a:ext uri="{FF2B5EF4-FFF2-40B4-BE49-F238E27FC236}">
                <a16:creationId xmlns:a16="http://schemas.microsoft.com/office/drawing/2014/main" id="{6465FE36-AD13-44C7-B820-54BDFEB95A56}"/>
              </a:ext>
            </a:extLst>
          </p:cNvPr>
          <p:cNvSpPr>
            <a:spLocks noGrp="1"/>
          </p:cNvSpPr>
          <p:nvPr>
            <p:ph idx="1"/>
          </p:nvPr>
        </p:nvSpPr>
        <p:spPr/>
        <p:txBody>
          <a:bodyPr>
            <a:normAutofit fontScale="77500" lnSpcReduction="20000"/>
          </a:bodyPr>
          <a:lstStyle/>
          <a:p>
            <a:r>
              <a:rPr lang="en-US" dirty="0"/>
              <a:t>Replace with requirements that defer, to a certain extent, to the ASC policy and operating physician’s clinical judgment to ensure that patients receive the appropriate pre-surgical assessments tailored to the patient and the type of surgery being performed.  </a:t>
            </a:r>
          </a:p>
          <a:p>
            <a:r>
              <a:rPr lang="en-US" dirty="0"/>
              <a:t>Would still require the operating physician to document any pre-existing medical conditions and appropriate test results, in the medical record, which would have to be considered before, during and after surgery.  </a:t>
            </a:r>
          </a:p>
          <a:p>
            <a:r>
              <a:rPr lang="en-US" dirty="0"/>
              <a:t>Retains requirement that all pre-surgical assessments include documentation regarding any allergies to drugs and biologicals, and that H&amp;P, if completed, be placed in the patient’s medical record prior to the surgical procedure.</a:t>
            </a:r>
          </a:p>
          <a:p>
            <a:endParaRPr lang="en-US" dirty="0"/>
          </a:p>
        </p:txBody>
      </p:sp>
    </p:spTree>
    <p:extLst>
      <p:ext uri="{BB962C8B-B14F-4D97-AF65-F5344CB8AC3E}">
        <p14:creationId xmlns:p14="http://schemas.microsoft.com/office/powerpoint/2010/main" val="318708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762000"/>
            <a:ext cx="9144000" cy="655638"/>
          </a:xfrm>
        </p:spPr>
        <p:txBody>
          <a:bodyPr>
            <a:noAutofit/>
          </a:bodyPr>
          <a:lstStyle/>
          <a:p>
            <a:r>
              <a:rPr lang="en-US" sz="3200" dirty="0">
                <a:cs typeface="Times New Roman" panose="02020603050405020304" pitchFamily="18" charset="0"/>
              </a:rPr>
              <a:t>HOPD vs. ASC Update Factors </a:t>
            </a:r>
            <a:br>
              <a:rPr lang="en-US" sz="3200" dirty="0">
                <a:cs typeface="Times New Roman" panose="02020603050405020304" pitchFamily="18" charset="0"/>
              </a:rPr>
            </a:br>
            <a:r>
              <a:rPr lang="en-US" sz="3200" dirty="0">
                <a:cs typeface="Times New Roman" panose="02020603050405020304" pitchFamily="18" charset="0"/>
              </a:rPr>
              <a:t>2009 – 2019 </a:t>
            </a:r>
            <a:br>
              <a:rPr lang="en-US" sz="3200" dirty="0">
                <a:cs typeface="Times New Roman" panose="02020603050405020304" pitchFamily="18" charset="0"/>
              </a:rPr>
            </a:br>
            <a:endParaRPr lang="en-US" sz="3200" dirty="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768720288"/>
              </p:ext>
            </p:extLst>
          </p:nvPr>
        </p:nvGraphicFramePr>
        <p:xfrm>
          <a:off x="609600" y="1447800"/>
          <a:ext cx="78486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6889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FA2C0-71E5-4D9E-8F1A-9C370013508C}"/>
              </a:ext>
            </a:extLst>
          </p:cNvPr>
          <p:cNvSpPr>
            <a:spLocks noGrp="1"/>
          </p:cNvSpPr>
          <p:nvPr>
            <p:ph type="title"/>
          </p:nvPr>
        </p:nvSpPr>
        <p:spPr/>
        <p:txBody>
          <a:bodyPr>
            <a:normAutofit fontScale="90000"/>
          </a:bodyPr>
          <a:lstStyle/>
          <a:p>
            <a:r>
              <a:rPr lang="en-US" dirty="0"/>
              <a:t>Proposed Changes to Emergency Preparedness Requirements</a:t>
            </a:r>
          </a:p>
        </p:txBody>
      </p:sp>
      <p:sp>
        <p:nvSpPr>
          <p:cNvPr id="3" name="Content Placeholder 2">
            <a:extLst>
              <a:ext uri="{FF2B5EF4-FFF2-40B4-BE49-F238E27FC236}">
                <a16:creationId xmlns:a16="http://schemas.microsoft.com/office/drawing/2014/main" id="{D10059E0-7DD3-4838-B339-B44A5FDCF836}"/>
              </a:ext>
            </a:extLst>
          </p:cNvPr>
          <p:cNvSpPr>
            <a:spLocks noGrp="1"/>
          </p:cNvSpPr>
          <p:nvPr>
            <p:ph idx="1"/>
          </p:nvPr>
        </p:nvSpPr>
        <p:spPr>
          <a:xfrm>
            <a:off x="457200" y="1981200"/>
            <a:ext cx="8229600" cy="4876800"/>
          </a:xfrm>
        </p:spPr>
        <p:txBody>
          <a:bodyPr>
            <a:normAutofit fontScale="92500"/>
          </a:bodyPr>
          <a:lstStyle/>
          <a:p>
            <a:r>
              <a:rPr lang="en-US" dirty="0"/>
              <a:t>Requires review of Emergency Plan (EP) every two years (currently annual requirement);</a:t>
            </a:r>
          </a:p>
          <a:p>
            <a:r>
              <a:rPr lang="en-US" dirty="0"/>
              <a:t>Eliminates requirement that facilities document efforts to contact local, tribal, regional, State, and Federal EP officials;</a:t>
            </a:r>
          </a:p>
          <a:p>
            <a:pPr lvl="1"/>
            <a:r>
              <a:rPr lang="en-US" dirty="0"/>
              <a:t>Still need to reach out and try to coordinate with them, just don’t have to document contact was made</a:t>
            </a:r>
          </a:p>
          <a:p>
            <a:r>
              <a:rPr lang="en-US" dirty="0"/>
              <a:t>Training requirement changed from every year to every two years (or when EP is significantly updated)</a:t>
            </a:r>
          </a:p>
          <a:p>
            <a:pPr marL="0" indent="0">
              <a:buNone/>
            </a:pPr>
            <a:endParaRPr lang="en-US" dirty="0"/>
          </a:p>
        </p:txBody>
      </p:sp>
    </p:spTree>
    <p:extLst>
      <p:ext uri="{BB962C8B-B14F-4D97-AF65-F5344CB8AC3E}">
        <p14:creationId xmlns:p14="http://schemas.microsoft.com/office/powerpoint/2010/main" val="9011711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81E7-76B7-41DA-AD36-4444F7563A43}"/>
              </a:ext>
            </a:extLst>
          </p:cNvPr>
          <p:cNvSpPr>
            <a:spLocks noGrp="1"/>
          </p:cNvSpPr>
          <p:nvPr>
            <p:ph type="title"/>
          </p:nvPr>
        </p:nvSpPr>
        <p:spPr/>
        <p:txBody>
          <a:bodyPr>
            <a:normAutofit fontScale="90000"/>
          </a:bodyPr>
          <a:lstStyle/>
          <a:p>
            <a:r>
              <a:rPr lang="en-US" dirty="0"/>
              <a:t>Proposed Changes to EP Requirements, Contd.</a:t>
            </a:r>
          </a:p>
        </p:txBody>
      </p:sp>
      <p:sp>
        <p:nvSpPr>
          <p:cNvPr id="3" name="Content Placeholder 2">
            <a:extLst>
              <a:ext uri="{FF2B5EF4-FFF2-40B4-BE49-F238E27FC236}">
                <a16:creationId xmlns:a16="http://schemas.microsoft.com/office/drawing/2014/main" id="{B6921072-6A34-4A47-991E-B9A7FF7879B4}"/>
              </a:ext>
            </a:extLst>
          </p:cNvPr>
          <p:cNvSpPr>
            <a:spLocks noGrp="1"/>
          </p:cNvSpPr>
          <p:nvPr>
            <p:ph idx="1"/>
          </p:nvPr>
        </p:nvSpPr>
        <p:spPr/>
        <p:txBody>
          <a:bodyPr>
            <a:normAutofit fontScale="85000" lnSpcReduction="20000"/>
          </a:bodyPr>
          <a:lstStyle/>
          <a:p>
            <a:r>
              <a:rPr lang="en-US" dirty="0"/>
              <a:t>Outpatient providers only need one testing exercise per year</a:t>
            </a:r>
          </a:p>
          <a:p>
            <a:pPr lvl="1"/>
            <a:r>
              <a:rPr lang="en-US" dirty="0"/>
              <a:t>Providers must participate in either a community-based full-scale exercise (if available) or conduct an individual facility-based functional exercise every other year.  </a:t>
            </a:r>
          </a:p>
          <a:p>
            <a:pPr lvl="1"/>
            <a:r>
              <a:rPr lang="en-US" dirty="0"/>
              <a:t>In the opposite years, providers may conduct a testing exercise of their choice, which may include: a community-based full-scale exercise (if available), an individual, facility-based functional exercise, a drill, or a tabletop exercise or workshop that includes a group discussion led by a facilitator. </a:t>
            </a:r>
          </a:p>
          <a:p>
            <a:r>
              <a:rPr lang="en-US" dirty="0"/>
              <a:t>Providers are exempt from the next required exercise after an event requiring activation of EP plan</a:t>
            </a:r>
          </a:p>
          <a:p>
            <a:endParaRPr lang="en-US" dirty="0"/>
          </a:p>
        </p:txBody>
      </p:sp>
    </p:spTree>
    <p:extLst>
      <p:ext uri="{BB962C8B-B14F-4D97-AF65-F5344CB8AC3E}">
        <p14:creationId xmlns:p14="http://schemas.microsoft.com/office/powerpoint/2010/main" val="3737645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762001"/>
            <a:ext cx="7772400" cy="11429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003366"/>
                </a:solidFill>
                <a:cs typeface="Arial" pitchFamily="34" charset="0"/>
              </a:rPr>
              <a:t>Questions?</a:t>
            </a:r>
            <a:endParaRPr lang="en-US" sz="1200" dirty="0">
              <a:solidFill>
                <a:srgbClr val="003366"/>
              </a:solidFill>
              <a:cs typeface="Arial" pitchFamily="34" charset="0"/>
            </a:endParaRPr>
          </a:p>
        </p:txBody>
      </p:sp>
      <p:sp>
        <p:nvSpPr>
          <p:cNvPr id="6" name="Subtitle 2"/>
          <p:cNvSpPr txBox="1">
            <a:spLocks/>
          </p:cNvSpPr>
          <p:nvPr/>
        </p:nvSpPr>
        <p:spPr>
          <a:xfrm>
            <a:off x="1371600" y="3276600"/>
            <a:ext cx="6400800" cy="236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20000"/>
              </a:lnSpc>
            </a:pPr>
            <a:r>
              <a:rPr lang="en-US" dirty="0">
                <a:solidFill>
                  <a:schemeClr val="tx1">
                    <a:lumMod val="65000"/>
                    <a:lumOff val="35000"/>
                  </a:schemeClr>
                </a:solidFill>
              </a:rPr>
              <a:t>Contact the speaker at: </a:t>
            </a:r>
            <a:r>
              <a:rPr lang="en-US" b="1" dirty="0">
                <a:solidFill>
                  <a:schemeClr val="tx1">
                    <a:lumMod val="65000"/>
                    <a:lumOff val="35000"/>
                  </a:schemeClr>
                </a:solidFill>
                <a:hlinkClick r:id="rId3"/>
              </a:rPr>
              <a:t>knewbury@ascassociation.org</a:t>
            </a:r>
            <a:r>
              <a:rPr lang="en-US" b="1" dirty="0">
                <a:solidFill>
                  <a:schemeClr val="tx1">
                    <a:lumMod val="65000"/>
                    <a:lumOff val="35000"/>
                  </a:schemeClr>
                </a:solidFill>
              </a:rPr>
              <a:t> </a:t>
            </a:r>
          </a:p>
        </p:txBody>
      </p:sp>
    </p:spTree>
    <p:extLst>
      <p:ext uri="{BB962C8B-B14F-4D97-AF65-F5344CB8AC3E}">
        <p14:creationId xmlns:p14="http://schemas.microsoft.com/office/powerpoint/2010/main" val="64012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792162"/>
          </a:xfrm>
        </p:spPr>
        <p:txBody>
          <a:bodyPr>
            <a:noAutofit/>
          </a:bodyPr>
          <a:lstStyle/>
          <a:p>
            <a:r>
              <a:rPr lang="en-US" sz="3200" b="1" dirty="0">
                <a:cs typeface="Times New Roman" panose="02020603050405020304" pitchFamily="18" charset="0"/>
              </a:rPr>
              <a:t>ASC Weight Scalar:</a:t>
            </a:r>
            <a:r>
              <a:rPr lang="en-US" sz="3200" dirty="0">
                <a:cs typeface="Times New Roman" panose="02020603050405020304" pitchFamily="18" charset="0"/>
              </a:rPr>
              <a:t> </a:t>
            </a:r>
            <a:r>
              <a:rPr lang="en-US" sz="3200" b="1" dirty="0">
                <a:cs typeface="Times New Roman" panose="02020603050405020304" pitchFamily="18" charset="0"/>
              </a:rPr>
              <a:t>2009 – 2019</a:t>
            </a:r>
          </a:p>
        </p:txBody>
      </p:sp>
      <p:sp>
        <p:nvSpPr>
          <p:cNvPr id="8" name="Title 1"/>
          <p:cNvSpPr txBox="1"/>
          <p:nvPr/>
        </p:nvSpPr>
        <p:spPr>
          <a:xfrm>
            <a:off x="228600" y="1112838"/>
            <a:ext cx="8686800" cy="109696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600"/>
              </a:lnSpc>
            </a:pPr>
            <a:endParaRPr lang="en-US" sz="1600" dirty="0">
              <a:latin typeface="+mn-lt"/>
              <a:cs typeface="Times New Roman" panose="02020603050405020304" pitchFamily="18" charset="0"/>
            </a:endParaRPr>
          </a:p>
        </p:txBody>
      </p:sp>
      <p:graphicFrame>
        <p:nvGraphicFramePr>
          <p:cNvPr id="6" name="Chart 5">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721914475"/>
              </p:ext>
            </p:extLst>
          </p:nvPr>
        </p:nvGraphicFramePr>
        <p:xfrm>
          <a:off x="685800" y="1219200"/>
          <a:ext cx="78486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98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543493773"/>
              </p:ext>
            </p:extLst>
          </p:nvPr>
        </p:nvGraphicFramePr>
        <p:xfrm>
          <a:off x="443428" y="1216099"/>
          <a:ext cx="4814372" cy="518470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950200" y="3579082"/>
            <a:ext cx="1023425" cy="276999"/>
          </a:xfrm>
          <a:prstGeom prst="rect">
            <a:avLst/>
          </a:prstGeom>
          <a:noFill/>
        </p:spPr>
        <p:txBody>
          <a:bodyPr wrap="square" rtlCol="0">
            <a:spAutoFit/>
          </a:bodyPr>
          <a:lstStyle/>
          <a:p>
            <a:r>
              <a:rPr lang="en-US" sz="1200" dirty="0"/>
              <a:t>Projected</a:t>
            </a:r>
          </a:p>
        </p:txBody>
      </p:sp>
      <p:sp>
        <p:nvSpPr>
          <p:cNvPr id="5" name="TextBox 4"/>
          <p:cNvSpPr txBox="1"/>
          <p:nvPr/>
        </p:nvSpPr>
        <p:spPr>
          <a:xfrm>
            <a:off x="1837836" y="3579082"/>
            <a:ext cx="1023425" cy="276999"/>
          </a:xfrm>
          <a:prstGeom prst="rect">
            <a:avLst/>
          </a:prstGeom>
          <a:noFill/>
        </p:spPr>
        <p:txBody>
          <a:bodyPr wrap="square" rtlCol="0">
            <a:spAutoFit/>
          </a:bodyPr>
          <a:lstStyle/>
          <a:p>
            <a:pPr algn="r"/>
            <a:r>
              <a:rPr lang="en-US" sz="1200" dirty="0"/>
              <a:t>Actual</a:t>
            </a:r>
          </a:p>
        </p:txBody>
      </p:sp>
      <p:sp>
        <p:nvSpPr>
          <p:cNvPr id="6" name="TextBox 5"/>
          <p:cNvSpPr txBox="1"/>
          <p:nvPr/>
        </p:nvSpPr>
        <p:spPr>
          <a:xfrm>
            <a:off x="5257800" y="1383562"/>
            <a:ext cx="3810000" cy="4247317"/>
          </a:xfrm>
          <a:prstGeom prst="rect">
            <a:avLst/>
          </a:prstGeom>
          <a:noFill/>
        </p:spPr>
        <p:txBody>
          <a:bodyPr wrap="square" rtlCol="0">
            <a:spAutoFit/>
          </a:bodyPr>
          <a:lstStyle/>
          <a:p>
            <a:pPr marL="214313" indent="-214313">
              <a:buFont typeface="Arial" panose="020B0604020202020204" pitchFamily="34" charset="0"/>
              <a:buChar char="•"/>
            </a:pPr>
            <a:r>
              <a:rPr lang="en-US" sz="1500" dirty="0"/>
              <a:t>ASC rates based on OPPS relative weights multiplied by ASC-specific conversion factor</a:t>
            </a:r>
          </a:p>
          <a:p>
            <a:pPr marL="214313" indent="-214313">
              <a:buFont typeface="Arial" panose="020B0604020202020204" pitchFamily="34" charset="0"/>
              <a:buChar char="•"/>
            </a:pPr>
            <a:r>
              <a:rPr lang="en-US" sz="1500" dirty="0"/>
              <a:t>Historically ASC and OPPS payments updated using different factors (CPI-U and hospital market basket)</a:t>
            </a:r>
          </a:p>
          <a:p>
            <a:pPr marL="214313" indent="-214313">
              <a:buFont typeface="Arial" panose="020B0604020202020204" pitchFamily="34" charset="0"/>
              <a:buChar char="•"/>
            </a:pPr>
            <a:r>
              <a:rPr lang="en-US" sz="1500" dirty="0"/>
              <a:t>CMS began using a single update factor in 2019, eliminating one source of the divergence</a:t>
            </a:r>
          </a:p>
          <a:p>
            <a:pPr marL="214313" indent="-214313">
              <a:buFont typeface="Arial" panose="020B0604020202020204" pitchFamily="34" charset="0"/>
              <a:buChar char="•"/>
            </a:pPr>
            <a:r>
              <a:rPr lang="en-US" sz="1500" dirty="0"/>
              <a:t>Relative weight differences caused by CMS separating budget neutrality adjustment between ASC and OPPS, allowing the weights for the same services to rise faster in the hospital outpatient department</a:t>
            </a:r>
          </a:p>
          <a:p>
            <a:pPr marL="214313" indent="-214313">
              <a:buFont typeface="Arial" panose="020B0604020202020204" pitchFamily="34" charset="0"/>
              <a:buChar char="•"/>
            </a:pPr>
            <a:r>
              <a:rPr lang="en-US" sz="1500" dirty="0"/>
              <a:t>CMS can fix this by combining the budget neutrality step of the annual weight updates into one calculation and applying a unified scaling factor across both payment systems.</a:t>
            </a:r>
          </a:p>
        </p:txBody>
      </p:sp>
      <p:sp>
        <p:nvSpPr>
          <p:cNvPr id="7" name="TextBox 6"/>
          <p:cNvSpPr txBox="1"/>
          <p:nvPr/>
        </p:nvSpPr>
        <p:spPr>
          <a:xfrm>
            <a:off x="97180" y="2439865"/>
            <a:ext cx="392415" cy="2146742"/>
          </a:xfrm>
          <a:prstGeom prst="rect">
            <a:avLst/>
          </a:prstGeom>
          <a:noFill/>
        </p:spPr>
        <p:txBody>
          <a:bodyPr vert="vert270" wrap="square" rtlCol="0">
            <a:spAutoFit/>
          </a:bodyPr>
          <a:lstStyle/>
          <a:p>
            <a:pPr algn="ctr"/>
            <a:r>
              <a:rPr lang="en-US" sz="1350" dirty="0">
                <a:solidFill>
                  <a:schemeClr val="tx1">
                    <a:lumMod val="65000"/>
                    <a:lumOff val="35000"/>
                  </a:schemeClr>
                </a:solidFill>
              </a:rPr>
              <a:t>Ratio of ASC to OPPS rates</a:t>
            </a:r>
          </a:p>
        </p:txBody>
      </p:sp>
    </p:spTree>
    <p:extLst>
      <p:ext uri="{BB962C8B-B14F-4D97-AF65-F5344CB8AC3E}">
        <p14:creationId xmlns:p14="http://schemas.microsoft.com/office/powerpoint/2010/main" val="110357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1026"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191" y="858441"/>
                        <a:ext cx="1191" cy="1191"/>
                      </a:xfrm>
                      <a:prstGeom prst="rect">
                        <a:avLst/>
                      </a:prstGeom>
                    </p:spPr>
                  </p:pic>
                </p:oleObj>
              </mc:Fallback>
            </mc:AlternateContent>
          </a:graphicData>
        </a:graphic>
      </p:graphicFrame>
      <p:sp>
        <p:nvSpPr>
          <p:cNvPr id="7" name="Rectangle 6"/>
          <p:cNvSpPr/>
          <p:nvPr/>
        </p:nvSpPr>
        <p:spPr>
          <a:xfrm>
            <a:off x="4388476" y="1447357"/>
            <a:ext cx="4568780" cy="2264735"/>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en-US" sz="1200" b="1" dirty="0"/>
              <a:t>Example: Rotator Cuff Repair (HCPCS 29827)</a:t>
            </a:r>
          </a:p>
          <a:p>
            <a:endParaRPr lang="en-US" sz="1200" dirty="0"/>
          </a:p>
          <a:p>
            <a:r>
              <a:rPr lang="en-US" sz="1200" b="1" dirty="0"/>
              <a:t>2012</a:t>
            </a:r>
            <a:r>
              <a:rPr lang="en-US" sz="1200" dirty="0"/>
              <a:t>: ASCs were paid 58% of OPPS Rate, and the relative weight for the code was just 5.4% higher in the OPPS.</a:t>
            </a:r>
          </a:p>
          <a:p>
            <a:endParaRPr lang="en-US" sz="1200" dirty="0"/>
          </a:p>
          <a:p>
            <a:r>
              <a:rPr lang="en-US" sz="1200" b="1" dirty="0"/>
              <a:t>2019</a:t>
            </a:r>
            <a:r>
              <a:rPr lang="en-US" sz="1200" dirty="0"/>
              <a:t>: ASC payment for a rotator cuff repair had dropped to 48% of the amount paid to a hospital.  Driving that decline is that the relative weight is now </a:t>
            </a:r>
            <a:r>
              <a:rPr lang="en-US" sz="1200" b="1" dirty="0"/>
              <a:t>21% higher </a:t>
            </a:r>
            <a:r>
              <a:rPr lang="en-US" sz="1200" dirty="0"/>
              <a:t>in the OPPS.  </a:t>
            </a:r>
          </a:p>
          <a:p>
            <a:endParaRPr lang="en-US" sz="1200" dirty="0"/>
          </a:p>
          <a:p>
            <a:endParaRPr lang="en-US" sz="900" dirty="0"/>
          </a:p>
        </p:txBody>
      </p:sp>
      <p:graphicFrame>
        <p:nvGraphicFramePr>
          <p:cNvPr id="9" name="Chart 8"/>
          <p:cNvGraphicFramePr>
            <a:graphicFrameLocks/>
          </p:cNvGraphicFramePr>
          <p:nvPr>
            <p:extLst/>
          </p:nvPr>
        </p:nvGraphicFramePr>
        <p:xfrm>
          <a:off x="239868" y="3704117"/>
          <a:ext cx="3884591" cy="214511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p:cNvGraphicFramePr>
            <a:graphicFrameLocks/>
          </p:cNvGraphicFramePr>
          <p:nvPr>
            <p:extLst/>
          </p:nvPr>
        </p:nvGraphicFramePr>
        <p:xfrm>
          <a:off x="239868" y="1407485"/>
          <a:ext cx="3884591" cy="2153093"/>
        </p:xfrm>
        <a:graphic>
          <a:graphicData uri="http://schemas.openxmlformats.org/drawingml/2006/chart">
            <c:chart xmlns:c="http://schemas.openxmlformats.org/drawingml/2006/chart" xmlns:r="http://schemas.openxmlformats.org/officeDocument/2006/relationships" r:id="rId8"/>
          </a:graphicData>
        </a:graphic>
      </p:graphicFrame>
      <p:sp>
        <p:nvSpPr>
          <p:cNvPr id="11" name="Rectangle 10"/>
          <p:cNvSpPr/>
          <p:nvPr/>
        </p:nvSpPr>
        <p:spPr>
          <a:xfrm>
            <a:off x="4388476" y="3831709"/>
            <a:ext cx="4568780" cy="202460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en-US" sz="1200" b="1" dirty="0"/>
              <a:t>Example: Cataract Surgery with IOL (HCPCs 66984)</a:t>
            </a:r>
          </a:p>
          <a:p>
            <a:endParaRPr lang="en-US" sz="1200" dirty="0"/>
          </a:p>
          <a:p>
            <a:r>
              <a:rPr lang="en-US" sz="1200" b="1" dirty="0"/>
              <a:t>2012</a:t>
            </a:r>
            <a:r>
              <a:rPr lang="en-US" sz="1200" dirty="0"/>
              <a:t>: ASCs were paid 58% of OPPS Rate, and the relative weight for the code was just 5% higher in the OPPS.</a:t>
            </a:r>
          </a:p>
          <a:p>
            <a:endParaRPr lang="en-US" sz="1200" dirty="0"/>
          </a:p>
          <a:p>
            <a:r>
              <a:rPr lang="en-US" sz="1200" b="1" dirty="0"/>
              <a:t>2019: </a:t>
            </a:r>
            <a:r>
              <a:rPr lang="en-US" sz="1200" dirty="0"/>
              <a:t>ASC payment for a cataract surgery with lens replacement had dropped to 51% of the amount paid to a hospital.  Driving that decline is that the relative weight is now </a:t>
            </a:r>
            <a:r>
              <a:rPr lang="en-US" sz="1200" b="1" dirty="0"/>
              <a:t>12% higher </a:t>
            </a:r>
            <a:r>
              <a:rPr lang="en-US" sz="1200" dirty="0"/>
              <a:t>in the OPPS.  </a:t>
            </a:r>
          </a:p>
          <a:p>
            <a:endParaRPr lang="en-US" sz="900" dirty="0"/>
          </a:p>
        </p:txBody>
      </p:sp>
    </p:spTree>
    <p:extLst>
      <p:ext uri="{BB962C8B-B14F-4D97-AF65-F5344CB8AC3E}">
        <p14:creationId xmlns:p14="http://schemas.microsoft.com/office/powerpoint/2010/main" val="333248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52400" y="350838"/>
            <a:ext cx="8839200" cy="1325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003366"/>
                </a:solidFill>
                <a:cs typeface="Times New Roman" panose="02020603050405020304" pitchFamily="18" charset="0"/>
              </a:rPr>
              <a:t>2019 Final Rule Impact:</a:t>
            </a:r>
          </a:p>
          <a:p>
            <a:r>
              <a:rPr lang="en-US" dirty="0">
                <a:solidFill>
                  <a:srgbClr val="003366"/>
                </a:solidFill>
                <a:cs typeface="Times New Roman" panose="02020603050405020304" pitchFamily="18" charset="0"/>
              </a:rPr>
              <a:t>Top 100 Procedures by Volume in ASC</a:t>
            </a:r>
          </a:p>
        </p:txBody>
      </p:sp>
      <p:graphicFrame>
        <p:nvGraphicFramePr>
          <p:cNvPr id="2" name="Table 1"/>
          <p:cNvGraphicFramePr>
            <a:graphicFrameLocks noGrp="1"/>
          </p:cNvGraphicFramePr>
          <p:nvPr>
            <p:extLst>
              <p:ext uri="{D42A27DB-BD31-4B8C-83A1-F6EECF244321}">
                <p14:modId xmlns:p14="http://schemas.microsoft.com/office/powerpoint/2010/main" val="2730927604"/>
              </p:ext>
            </p:extLst>
          </p:nvPr>
        </p:nvGraphicFramePr>
        <p:xfrm>
          <a:off x="914400" y="1752600"/>
          <a:ext cx="7467600" cy="4647155"/>
        </p:xfrm>
        <a:graphic>
          <a:graphicData uri="http://schemas.openxmlformats.org/drawingml/2006/table">
            <a:tbl>
              <a:tblPr>
                <a:tableStyleId>{5C22544A-7EE6-4342-B048-85BDC9FD1C3A}</a:tableStyleId>
              </a:tblPr>
              <a:tblGrid>
                <a:gridCol w="1706880">
                  <a:extLst>
                    <a:ext uri="{9D8B030D-6E8A-4147-A177-3AD203B41FA5}">
                      <a16:colId xmlns:a16="http://schemas.microsoft.com/office/drawing/2014/main" val="20000"/>
                    </a:ext>
                  </a:extLst>
                </a:gridCol>
                <a:gridCol w="987369">
                  <a:extLst>
                    <a:ext uri="{9D8B030D-6E8A-4147-A177-3AD203B41FA5}">
                      <a16:colId xmlns:a16="http://schemas.microsoft.com/office/drawing/2014/main" val="20001"/>
                    </a:ext>
                  </a:extLst>
                </a:gridCol>
                <a:gridCol w="963351">
                  <a:extLst>
                    <a:ext uri="{9D8B030D-6E8A-4147-A177-3AD203B41FA5}">
                      <a16:colId xmlns:a16="http://schemas.microsoft.com/office/drawing/2014/main" val="20002"/>
                    </a:ext>
                  </a:extLst>
                </a:gridCol>
                <a:gridCol w="1381760">
                  <a:extLst>
                    <a:ext uri="{9D8B030D-6E8A-4147-A177-3AD203B41FA5}">
                      <a16:colId xmlns:a16="http://schemas.microsoft.com/office/drawing/2014/main" val="20003"/>
                    </a:ext>
                  </a:extLst>
                </a:gridCol>
                <a:gridCol w="136144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756946">
                <a:tc>
                  <a:txBody>
                    <a:bodyPr/>
                    <a:lstStyle/>
                    <a:p>
                      <a:pPr algn="l" fontAlgn="b"/>
                      <a:r>
                        <a:rPr lang="en-US" sz="1400" b="1" u="none" strike="noStrike" dirty="0">
                          <a:solidFill>
                            <a:schemeClr val="tx1"/>
                          </a:solidFill>
                          <a:effectLst/>
                          <a:latin typeface="+mj-lt"/>
                          <a:cs typeface="Times New Roman" panose="02020603050405020304" pitchFamily="18" charset="0"/>
                        </a:rPr>
                        <a:t>Specialty</a:t>
                      </a:r>
                      <a:endParaRPr lang="en-US" sz="1400" b="1" i="0" u="none" strike="noStrike" dirty="0">
                        <a:solidFill>
                          <a:schemeClr val="tx1"/>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400" b="1" u="none" strike="noStrike" dirty="0">
                          <a:solidFill>
                            <a:schemeClr val="tx1"/>
                          </a:solidFill>
                          <a:effectLst/>
                          <a:latin typeface="+mj-lt"/>
                          <a:cs typeface="Times New Roman" panose="02020603050405020304" pitchFamily="18" charset="0"/>
                        </a:rPr>
                        <a:t>Total Codes in Top 100</a:t>
                      </a:r>
                      <a:endParaRPr lang="en-US" sz="1400" b="1" i="0" u="none" strike="noStrike" dirty="0">
                        <a:solidFill>
                          <a:schemeClr val="tx1"/>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400" b="1" u="none" strike="noStrike" dirty="0">
                          <a:solidFill>
                            <a:schemeClr val="tx1"/>
                          </a:solidFill>
                          <a:effectLst/>
                          <a:latin typeface="+mj-lt"/>
                          <a:cs typeface="Times New Roman" panose="02020603050405020304" pitchFamily="18" charset="0"/>
                        </a:rPr>
                        <a:t>2017 ASC Volume for Top 100 Codes*</a:t>
                      </a:r>
                      <a:endParaRPr lang="en-US" sz="1400" b="1" i="0" u="none" strike="noStrike" dirty="0">
                        <a:solidFill>
                          <a:schemeClr val="tx1"/>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400" b="1" u="none" strike="noStrike" dirty="0">
                          <a:solidFill>
                            <a:schemeClr val="tx1"/>
                          </a:solidFill>
                          <a:effectLst/>
                          <a:latin typeface="+mj-lt"/>
                          <a:cs typeface="Times New Roman" panose="02020603050405020304" pitchFamily="18" charset="0"/>
                        </a:rPr>
                        <a:t>2018 Payment (2017 Volume)</a:t>
                      </a:r>
                      <a:endParaRPr lang="en-US" sz="1400" b="1" i="0" u="none" strike="noStrike" dirty="0">
                        <a:solidFill>
                          <a:schemeClr val="tx1"/>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400" b="1" u="none" strike="noStrike" dirty="0">
                          <a:solidFill>
                            <a:schemeClr val="tx1"/>
                          </a:solidFill>
                          <a:effectLst/>
                          <a:latin typeface="+mj-lt"/>
                          <a:cs typeface="Times New Roman" panose="02020603050405020304" pitchFamily="18" charset="0"/>
                        </a:rPr>
                        <a:t>2019 Final Payment (2017 Volume)</a:t>
                      </a:r>
                      <a:endParaRPr lang="en-US" sz="1400" b="1" i="0" u="none" strike="noStrike" dirty="0">
                        <a:solidFill>
                          <a:schemeClr val="tx1"/>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400" b="1" u="none" strike="noStrike" dirty="0">
                          <a:solidFill>
                            <a:schemeClr val="tx1"/>
                          </a:solidFill>
                          <a:effectLst/>
                          <a:latin typeface="+mj-lt"/>
                          <a:cs typeface="Times New Roman" panose="02020603050405020304" pitchFamily="18" charset="0"/>
                        </a:rPr>
                        <a:t>Difference, 2018- 2019</a:t>
                      </a:r>
                      <a:endParaRPr lang="en-US" sz="1400" b="1" i="0" u="none" strike="noStrike" dirty="0">
                        <a:solidFill>
                          <a:schemeClr val="tx1"/>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44066">
                <a:tc>
                  <a:txBody>
                    <a:bodyPr/>
                    <a:lstStyle/>
                    <a:p>
                      <a:pPr algn="l" fontAlgn="b"/>
                      <a:r>
                        <a:rPr lang="en-US" sz="1400" u="none" strike="noStrike" dirty="0">
                          <a:effectLst/>
                          <a:latin typeface="+mj-lt"/>
                          <a:cs typeface="Times New Roman" panose="02020603050405020304" pitchFamily="18" charset="0"/>
                        </a:rPr>
                        <a:t>Cardiovascular</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2</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12,550</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$ 25,053,894</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$ 21,353,080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FF0000"/>
                          </a:solidFill>
                          <a:effectLst/>
                          <a:latin typeface="+mj-lt"/>
                        </a:rPr>
                        <a:t>-14.8%</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4066">
                <a:tc>
                  <a:txBody>
                    <a:bodyPr/>
                    <a:lstStyle/>
                    <a:p>
                      <a:pPr algn="l" fontAlgn="b"/>
                      <a:r>
                        <a:rPr lang="en-US" sz="1400" u="none" strike="noStrike" dirty="0">
                          <a:effectLst/>
                          <a:latin typeface="+mj-lt"/>
                          <a:cs typeface="Times New Roman" panose="02020603050405020304" pitchFamily="18" charset="0"/>
                        </a:rPr>
                        <a:t>Dermatology</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9</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114,284</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$ 76,118,511</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$ 74,655,795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FF0000"/>
                          </a:solidFill>
                          <a:effectLst/>
                          <a:latin typeface="+mj-lt"/>
                        </a:rPr>
                        <a:t>-1.9%</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344066">
                <a:tc>
                  <a:txBody>
                    <a:bodyPr/>
                    <a:lstStyle/>
                    <a:p>
                      <a:pPr algn="l" fontAlgn="b"/>
                      <a:r>
                        <a:rPr lang="en-US" sz="1400" u="none" strike="noStrike" dirty="0">
                          <a:effectLst/>
                          <a:latin typeface="+mj-lt"/>
                          <a:cs typeface="Times New Roman" panose="02020603050405020304" pitchFamily="18" charset="0"/>
                        </a:rPr>
                        <a:t>Gastrointestinal</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17</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1,842,821</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$ 801,429,463</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$ 824,201,038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2.8%</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4066">
                <a:tc>
                  <a:txBody>
                    <a:bodyPr/>
                    <a:lstStyle/>
                    <a:p>
                      <a:pPr algn="l" fontAlgn="b"/>
                      <a:r>
                        <a:rPr lang="en-US" sz="1400" u="none" strike="noStrike" dirty="0">
                          <a:effectLst/>
                          <a:latin typeface="+mj-lt"/>
                          <a:cs typeface="Times New Roman" panose="02020603050405020304" pitchFamily="18" charset="0"/>
                        </a:rPr>
                        <a:t>Male Genital System</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1</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20,494</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$ 15,969,122</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$ 16,093,869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0.8%</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344066">
                <a:tc>
                  <a:txBody>
                    <a:bodyPr/>
                    <a:lstStyle/>
                    <a:p>
                      <a:pPr algn="l" fontAlgn="b"/>
                      <a:r>
                        <a:rPr lang="en-US" sz="1400" u="none" strike="noStrike" dirty="0">
                          <a:effectLst/>
                          <a:latin typeface="+mj-lt"/>
                          <a:cs typeface="Times New Roman" panose="02020603050405020304" pitchFamily="18" charset="0"/>
                        </a:rPr>
                        <a:t>Neurology</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17</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1,143,047</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$ 834,231,882</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$ 857,216,223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2.8%</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44066">
                <a:tc>
                  <a:txBody>
                    <a:bodyPr/>
                    <a:lstStyle/>
                    <a:p>
                      <a:pPr algn="l" fontAlgn="b"/>
                      <a:r>
                        <a:rPr lang="en-US" sz="1400" u="none" strike="noStrike" dirty="0">
                          <a:effectLst/>
                          <a:latin typeface="+mj-lt"/>
                          <a:cs typeface="Times New Roman" panose="02020603050405020304" pitchFamily="18" charset="0"/>
                        </a:rPr>
                        <a:t>Ophthalmology</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24</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1,855,171</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$ 1,655,596,163</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$ 1,643,849,225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FF0000"/>
                          </a:solidFill>
                          <a:effectLst/>
                          <a:latin typeface="+mj-lt"/>
                        </a:rPr>
                        <a:t>-0.7%</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344066">
                <a:tc>
                  <a:txBody>
                    <a:bodyPr/>
                    <a:lstStyle/>
                    <a:p>
                      <a:pPr algn="l" fontAlgn="b"/>
                      <a:r>
                        <a:rPr lang="en-US" sz="1400" u="none" strike="noStrike" dirty="0">
                          <a:effectLst/>
                          <a:latin typeface="+mj-lt"/>
                          <a:cs typeface="Times New Roman" panose="02020603050405020304" pitchFamily="18" charset="0"/>
                        </a:rPr>
                        <a:t>Orthopedics</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17</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246,683</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$ 270,894,352</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$ 267,389,711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FF0000"/>
                          </a:solidFill>
                          <a:effectLst/>
                          <a:latin typeface="+mj-lt"/>
                        </a:rPr>
                        <a:t>-1.3%</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44066">
                <a:tc>
                  <a:txBody>
                    <a:bodyPr/>
                    <a:lstStyle/>
                    <a:p>
                      <a:pPr algn="l" fontAlgn="b"/>
                      <a:r>
                        <a:rPr lang="en-US" sz="1400" u="none" strike="noStrike" dirty="0">
                          <a:effectLst/>
                          <a:latin typeface="+mj-lt"/>
                          <a:cs typeface="Times New Roman" panose="02020603050405020304" pitchFamily="18" charset="0"/>
                        </a:rPr>
                        <a:t>Radiology</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2</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30,004</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$ 4,216,285</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$ 3,658,094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FF0000"/>
                          </a:solidFill>
                          <a:effectLst/>
                          <a:latin typeface="+mj-lt"/>
                        </a:rPr>
                        <a:t>-13.2%</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8"/>
                  </a:ext>
                </a:extLst>
              </a:tr>
              <a:tr h="344066">
                <a:tc>
                  <a:txBody>
                    <a:bodyPr/>
                    <a:lstStyle/>
                    <a:p>
                      <a:pPr algn="l" fontAlgn="b"/>
                      <a:r>
                        <a:rPr lang="en-US" sz="1400" u="none" strike="noStrike" dirty="0">
                          <a:effectLst/>
                          <a:latin typeface="+mj-lt"/>
                          <a:cs typeface="Times New Roman" panose="02020603050405020304" pitchFamily="18" charset="0"/>
                        </a:rPr>
                        <a:t>Respiratory</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2</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11,934</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$ 15,492,740</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mj-lt"/>
                        </a:rPr>
                        <a:t>$ 15,726,227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mj-lt"/>
                        </a:rPr>
                        <a:t>1.5%</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44066">
                <a:tc>
                  <a:txBody>
                    <a:bodyPr/>
                    <a:lstStyle/>
                    <a:p>
                      <a:pPr algn="l" fontAlgn="b"/>
                      <a:r>
                        <a:rPr lang="en-US" sz="1400" u="none" strike="noStrike" dirty="0">
                          <a:effectLst/>
                          <a:latin typeface="+mj-lt"/>
                          <a:cs typeface="Times New Roman" panose="02020603050405020304" pitchFamily="18" charset="0"/>
                        </a:rPr>
                        <a:t>Urology</a:t>
                      </a:r>
                      <a:endParaRPr lang="en-US" sz="1400" b="0"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9</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000000"/>
                          </a:solidFill>
                          <a:effectLst/>
                          <a:latin typeface="+mj-lt"/>
                        </a:rPr>
                        <a:t>141,774</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$ 93,941,976</a:t>
                      </a:r>
                    </a:p>
                  </a:txBody>
                  <a:tcPr marL="45720" marR="4572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400" b="0" i="0" u="none" strike="noStrike" dirty="0">
                          <a:solidFill>
                            <a:srgbClr val="000000"/>
                          </a:solidFill>
                          <a:effectLst/>
                          <a:latin typeface="+mj-lt"/>
                        </a:rPr>
                        <a:t>$ 91,857,205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400" b="0" i="0" u="none" strike="noStrike" dirty="0">
                          <a:solidFill>
                            <a:srgbClr val="FF0000"/>
                          </a:solidFill>
                          <a:effectLst/>
                          <a:latin typeface="+mj-lt"/>
                        </a:rPr>
                        <a:t>-2.2%</a:t>
                      </a:r>
                    </a:p>
                  </a:txBody>
                  <a:tcPr marL="6350" marR="6350" marT="6350" marB="0"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10"/>
                  </a:ext>
                </a:extLst>
              </a:tr>
              <a:tr h="298191">
                <a:tc>
                  <a:txBody>
                    <a:bodyPr/>
                    <a:lstStyle/>
                    <a:p>
                      <a:pPr algn="l" fontAlgn="b"/>
                      <a:r>
                        <a:rPr lang="en-US" sz="1400" b="1" u="none" strike="noStrike" dirty="0">
                          <a:effectLst/>
                          <a:latin typeface="+mj-lt"/>
                          <a:cs typeface="Times New Roman" panose="02020603050405020304" pitchFamily="18" charset="0"/>
                        </a:rPr>
                        <a:t>Grand Total</a:t>
                      </a:r>
                      <a:endParaRPr lang="en-US" sz="1400" b="1" i="0" u="none" strike="noStrike" dirty="0">
                        <a:solidFill>
                          <a:srgbClr val="000000"/>
                        </a:solidFill>
                        <a:effectLst/>
                        <a:latin typeface="+mj-lt"/>
                        <a:cs typeface="Times New Roman" panose="02020603050405020304" pitchFamily="18" charset="0"/>
                      </a:endParaRP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400" b="1" i="0" u="none" strike="noStrike" dirty="0">
                          <a:solidFill>
                            <a:srgbClr val="000000"/>
                          </a:solidFill>
                          <a:effectLst/>
                          <a:latin typeface="+mj-lt"/>
                        </a:rPr>
                        <a:t>100</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400" b="1" i="0" u="none" strike="noStrike" dirty="0">
                          <a:solidFill>
                            <a:srgbClr val="000000"/>
                          </a:solidFill>
                          <a:effectLst/>
                          <a:latin typeface="+mj-lt"/>
                        </a:rPr>
                        <a:t>5,418,762</a:t>
                      </a:r>
                    </a:p>
                  </a:txBody>
                  <a:tcPr marL="45720" marR="45720"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1400" b="1" i="0" u="none" strike="noStrike" dirty="0">
                          <a:solidFill>
                            <a:srgbClr val="000000"/>
                          </a:solidFill>
                          <a:effectLst/>
                          <a:latin typeface="+mj-lt"/>
                        </a:rPr>
                        <a:t>$ 3,792,944,386</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1400" b="1" i="0" u="none" strike="noStrike" dirty="0">
                          <a:solidFill>
                            <a:srgbClr val="000000"/>
                          </a:solidFill>
                          <a:effectLst/>
                          <a:latin typeface="+mj-lt"/>
                        </a:rPr>
                        <a:t>$ 3,816,000,467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lgDash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400" b="1" i="0" u="none" strike="noStrike" dirty="0">
                          <a:solidFill>
                            <a:srgbClr val="000000"/>
                          </a:solidFill>
                          <a:effectLst/>
                          <a:latin typeface="+mj-lt"/>
                        </a:rPr>
                        <a:t>0.6%</a:t>
                      </a:r>
                    </a:p>
                  </a:txBody>
                  <a:tcPr marL="45720" marR="45720" marT="27432" marB="27432" anchor="b">
                    <a:lnL w="12700" cap="flat" cmpd="sng" algn="ctr">
                      <a:solidFill>
                        <a:schemeClr val="tx1"/>
                      </a:solidFill>
                      <a:prstDash val="lgDash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7" name="Title 1"/>
          <p:cNvSpPr txBox="1"/>
          <p:nvPr/>
        </p:nvSpPr>
        <p:spPr>
          <a:xfrm>
            <a:off x="228600" y="1447800"/>
            <a:ext cx="8686800" cy="109696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600"/>
              </a:lnSpc>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21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628650" y="365125"/>
            <a:ext cx="7886700" cy="1235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pPr>
            <a:r>
              <a:rPr lang="en-US" kern="1200" dirty="0">
                <a:solidFill>
                  <a:srgbClr val="003366"/>
                </a:solidFill>
                <a:latin typeface="+mj-lt"/>
                <a:ea typeface="+mj-ea"/>
                <a:cs typeface="+mj-cs"/>
              </a:rPr>
              <a:t>2019 Final Rule Impact:</a:t>
            </a:r>
          </a:p>
          <a:p>
            <a:pPr>
              <a:lnSpc>
                <a:spcPct val="90000"/>
              </a:lnSpc>
              <a:spcAft>
                <a:spcPts val="600"/>
              </a:spcAft>
            </a:pPr>
            <a:r>
              <a:rPr lang="en-US" kern="1200" dirty="0">
                <a:solidFill>
                  <a:srgbClr val="003366"/>
                </a:solidFill>
                <a:latin typeface="+mj-lt"/>
                <a:ea typeface="+mj-ea"/>
                <a:cs typeface="+mj-cs"/>
              </a:rPr>
              <a:t>Top Procedures by Volume in ASC</a:t>
            </a:r>
          </a:p>
        </p:txBody>
      </p:sp>
      <p:sp>
        <p:nvSpPr>
          <p:cNvPr id="7" name="Title 1"/>
          <p:cNvSpPr txBox="1"/>
          <p:nvPr/>
        </p:nvSpPr>
        <p:spPr>
          <a:xfrm>
            <a:off x="228600" y="1447800"/>
            <a:ext cx="8686800" cy="109696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600"/>
              </a:lnSpc>
            </a:pPr>
            <a:endParaRPr lang="en-US" sz="1600" dirty="0">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541C6F3-C053-4BE2-93FF-102755B30BFF}"/>
              </a:ext>
            </a:extLst>
          </p:cNvPr>
          <p:cNvGraphicFramePr>
            <a:graphicFrameLocks noGrp="1"/>
          </p:cNvGraphicFramePr>
          <p:nvPr>
            <p:extLst>
              <p:ext uri="{D42A27DB-BD31-4B8C-83A1-F6EECF244321}">
                <p14:modId xmlns:p14="http://schemas.microsoft.com/office/powerpoint/2010/main" val="4212995908"/>
              </p:ext>
            </p:extLst>
          </p:nvPr>
        </p:nvGraphicFramePr>
        <p:xfrm>
          <a:off x="533401" y="1752600"/>
          <a:ext cx="8001001" cy="4724405"/>
        </p:xfrm>
        <a:graphic>
          <a:graphicData uri="http://schemas.openxmlformats.org/drawingml/2006/table">
            <a:tbl>
              <a:tblPr firstRow="1" bandRow="1">
                <a:tableStyleId>{5C22544A-7EE6-4342-B048-85BDC9FD1C3A}</a:tableStyleId>
              </a:tblPr>
              <a:tblGrid>
                <a:gridCol w="615917">
                  <a:extLst>
                    <a:ext uri="{9D8B030D-6E8A-4147-A177-3AD203B41FA5}">
                      <a16:colId xmlns:a16="http://schemas.microsoft.com/office/drawing/2014/main" val="1673175431"/>
                    </a:ext>
                  </a:extLst>
                </a:gridCol>
                <a:gridCol w="2127282">
                  <a:extLst>
                    <a:ext uri="{9D8B030D-6E8A-4147-A177-3AD203B41FA5}">
                      <a16:colId xmlns:a16="http://schemas.microsoft.com/office/drawing/2014/main" val="4224139939"/>
                    </a:ext>
                  </a:extLst>
                </a:gridCol>
                <a:gridCol w="1219200">
                  <a:extLst>
                    <a:ext uri="{9D8B030D-6E8A-4147-A177-3AD203B41FA5}">
                      <a16:colId xmlns:a16="http://schemas.microsoft.com/office/drawing/2014/main" val="1695971346"/>
                    </a:ext>
                  </a:extLst>
                </a:gridCol>
                <a:gridCol w="1143000">
                  <a:extLst>
                    <a:ext uri="{9D8B030D-6E8A-4147-A177-3AD203B41FA5}">
                      <a16:colId xmlns:a16="http://schemas.microsoft.com/office/drawing/2014/main" val="1182417207"/>
                    </a:ext>
                  </a:extLst>
                </a:gridCol>
                <a:gridCol w="1066800">
                  <a:extLst>
                    <a:ext uri="{9D8B030D-6E8A-4147-A177-3AD203B41FA5}">
                      <a16:colId xmlns:a16="http://schemas.microsoft.com/office/drawing/2014/main" val="2028259099"/>
                    </a:ext>
                  </a:extLst>
                </a:gridCol>
                <a:gridCol w="914400">
                  <a:extLst>
                    <a:ext uri="{9D8B030D-6E8A-4147-A177-3AD203B41FA5}">
                      <a16:colId xmlns:a16="http://schemas.microsoft.com/office/drawing/2014/main" val="604916581"/>
                    </a:ext>
                  </a:extLst>
                </a:gridCol>
                <a:gridCol w="914402">
                  <a:extLst>
                    <a:ext uri="{9D8B030D-6E8A-4147-A177-3AD203B41FA5}">
                      <a16:colId xmlns:a16="http://schemas.microsoft.com/office/drawing/2014/main" val="2707793091"/>
                    </a:ext>
                  </a:extLst>
                </a:gridCol>
              </a:tblGrid>
              <a:tr h="264920">
                <a:tc>
                  <a:txBody>
                    <a:bodyPr/>
                    <a:lstStyle/>
                    <a:p>
                      <a:pPr algn="ctr" fontAlgn="ctr"/>
                      <a:r>
                        <a:rPr lang="en-US" sz="1300" u="none" strike="noStrike" dirty="0">
                          <a:effectLst/>
                        </a:rPr>
                        <a:t>Codes</a:t>
                      </a:r>
                      <a:endParaRPr lang="en-US" sz="1300" b="0" i="0" u="none" strike="noStrike" dirty="0">
                        <a:solidFill>
                          <a:srgbClr val="FFFFFF"/>
                        </a:solidFill>
                        <a:effectLst/>
                        <a:latin typeface="Times New Roman" panose="02020603050405020304" pitchFamily="18" charset="0"/>
                      </a:endParaRPr>
                    </a:p>
                  </a:txBody>
                  <a:tcPr marL="0" marR="0" marT="0" marB="0" anchor="ctr"/>
                </a:tc>
                <a:tc>
                  <a:txBody>
                    <a:bodyPr/>
                    <a:lstStyle/>
                    <a:p>
                      <a:pPr algn="ctr" fontAlgn="ctr"/>
                      <a:r>
                        <a:rPr lang="en-US" sz="1300" u="none" strike="noStrike" dirty="0">
                          <a:effectLst/>
                        </a:rPr>
                        <a:t>Descriptor</a:t>
                      </a:r>
                      <a:endParaRPr lang="en-US" sz="1300" b="0" i="0" u="none" strike="noStrike" dirty="0">
                        <a:solidFill>
                          <a:srgbClr val="FFFFFF"/>
                        </a:solidFill>
                        <a:effectLst/>
                        <a:latin typeface="Times New Roman" panose="02020603050405020304" pitchFamily="18" charset="0"/>
                      </a:endParaRPr>
                    </a:p>
                  </a:txBody>
                  <a:tcPr marL="0" marR="0" marT="0" marB="0" anchor="ctr"/>
                </a:tc>
                <a:tc>
                  <a:txBody>
                    <a:bodyPr/>
                    <a:lstStyle/>
                    <a:p>
                      <a:pPr algn="ctr" fontAlgn="ctr"/>
                      <a:r>
                        <a:rPr lang="en-US" sz="1300" u="none" strike="noStrike" dirty="0">
                          <a:effectLst/>
                        </a:rPr>
                        <a:t>Specialty</a:t>
                      </a:r>
                      <a:endParaRPr lang="en-US" sz="1300" b="0" i="0" u="none" strike="noStrike" dirty="0">
                        <a:solidFill>
                          <a:srgbClr val="FFFFFF"/>
                        </a:solidFill>
                        <a:effectLst/>
                        <a:latin typeface="Times New Roman" panose="02020603050405020304" pitchFamily="18" charset="0"/>
                      </a:endParaRPr>
                    </a:p>
                  </a:txBody>
                  <a:tcPr marL="0" marR="0" marT="0" marB="0" anchor="ctr"/>
                </a:tc>
                <a:tc>
                  <a:txBody>
                    <a:bodyPr/>
                    <a:lstStyle/>
                    <a:p>
                      <a:pPr algn="ctr" fontAlgn="ctr"/>
                      <a:r>
                        <a:rPr lang="en-US" sz="1300" u="none" strike="noStrike" dirty="0">
                          <a:effectLst/>
                        </a:rPr>
                        <a:t>2017 Volume</a:t>
                      </a:r>
                      <a:endParaRPr lang="en-US" sz="1300" b="0" i="0" u="none" strike="noStrike" dirty="0">
                        <a:solidFill>
                          <a:srgbClr val="FFFFFF"/>
                        </a:solidFill>
                        <a:effectLst/>
                        <a:latin typeface="Times New Roman" panose="02020603050405020304" pitchFamily="18" charset="0"/>
                      </a:endParaRPr>
                    </a:p>
                  </a:txBody>
                  <a:tcPr marL="0" marR="0" marT="0" marB="0" anchor="ctr"/>
                </a:tc>
                <a:tc>
                  <a:txBody>
                    <a:bodyPr/>
                    <a:lstStyle/>
                    <a:p>
                      <a:pPr algn="ctr" fontAlgn="ctr"/>
                      <a:r>
                        <a:rPr lang="en-US" sz="1300" u="none" strike="noStrike" dirty="0">
                          <a:effectLst/>
                        </a:rPr>
                        <a:t>2018 Rate</a:t>
                      </a:r>
                      <a:endParaRPr lang="en-US" sz="1300" b="0" i="0" u="none" strike="noStrike" dirty="0">
                        <a:solidFill>
                          <a:srgbClr val="FFFFFF"/>
                        </a:solidFill>
                        <a:effectLst/>
                        <a:latin typeface="Times New Roman" panose="02020603050405020304" pitchFamily="18" charset="0"/>
                      </a:endParaRPr>
                    </a:p>
                  </a:txBody>
                  <a:tcPr marL="0" marR="0" marT="0" marB="0" anchor="ctr"/>
                </a:tc>
                <a:tc>
                  <a:txBody>
                    <a:bodyPr/>
                    <a:lstStyle/>
                    <a:p>
                      <a:pPr algn="ctr" fontAlgn="ctr"/>
                      <a:r>
                        <a:rPr lang="en-US" sz="1300" u="none" strike="noStrike" dirty="0">
                          <a:effectLst/>
                        </a:rPr>
                        <a:t>2019 Rate</a:t>
                      </a:r>
                      <a:endParaRPr lang="en-US" sz="1300" b="0" i="0" u="none" strike="noStrike" dirty="0">
                        <a:solidFill>
                          <a:srgbClr val="FFFFFF"/>
                        </a:solidFill>
                        <a:effectLst/>
                        <a:latin typeface="Times New Roman" panose="02020603050405020304" pitchFamily="18" charset="0"/>
                      </a:endParaRPr>
                    </a:p>
                  </a:txBody>
                  <a:tcPr marL="0" marR="0" marT="0" marB="0" anchor="ctr"/>
                </a:tc>
                <a:tc>
                  <a:txBody>
                    <a:bodyPr/>
                    <a:lstStyle/>
                    <a:p>
                      <a:pPr algn="ctr" fontAlgn="ctr"/>
                      <a:r>
                        <a:rPr lang="en-US" sz="1300" u="none" strike="noStrike" dirty="0">
                          <a:effectLst/>
                        </a:rPr>
                        <a:t>∆, '18-'19</a:t>
                      </a:r>
                      <a:endParaRPr lang="en-US" sz="1300" b="0" i="0" u="none" strike="noStrike" dirty="0">
                        <a:solidFill>
                          <a:srgbClr val="FFFFFF"/>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720536844"/>
                  </a:ext>
                </a:extLst>
              </a:tr>
              <a:tr h="264920">
                <a:tc>
                  <a:txBody>
                    <a:bodyPr/>
                    <a:lstStyle/>
                    <a:p>
                      <a:pPr algn="ctr" fontAlgn="b"/>
                      <a:r>
                        <a:rPr lang="en-US" sz="1300" u="none" strike="noStrike" dirty="0">
                          <a:effectLst/>
                        </a:rPr>
                        <a:t>66984</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Cataract surg w/iol 1 stage</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Ophthalmology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1,228,887</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$ 991.95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$ 977.33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-1.5%</a:t>
                      </a:r>
                      <a:endParaRPr lang="en-US" sz="1300" b="0" i="0" u="none" strike="noStrike" dirty="0">
                        <a:solidFill>
                          <a:srgbClr val="9C0006"/>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75832367"/>
                  </a:ext>
                </a:extLst>
              </a:tr>
              <a:tr h="264920">
                <a:tc>
                  <a:txBody>
                    <a:bodyPr/>
                    <a:lstStyle/>
                    <a:p>
                      <a:pPr algn="ctr" fontAlgn="b"/>
                      <a:r>
                        <a:rPr lang="en-US" sz="1300" u="none" strike="noStrike" dirty="0">
                          <a:effectLst/>
                        </a:rPr>
                        <a:t>43239</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Egd biopsy single/multiple</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Gastrointestinal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465,461</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$ 387.30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$ 392.30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1.29%</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935935185"/>
                  </a:ext>
                </a:extLst>
              </a:tr>
              <a:tr h="264920">
                <a:tc>
                  <a:txBody>
                    <a:bodyPr/>
                    <a:lstStyle/>
                    <a:p>
                      <a:pPr algn="ctr" fontAlgn="b"/>
                      <a:r>
                        <a:rPr lang="en-US" sz="1300" u="none" strike="noStrike" dirty="0">
                          <a:effectLst/>
                        </a:rPr>
                        <a:t>45380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Colonoscopy and biopsy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Gastrointestinal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462,305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$ 487.78</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$ 504.73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3.47%</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415061073"/>
                  </a:ext>
                </a:extLst>
              </a:tr>
              <a:tr h="485685">
                <a:tc>
                  <a:txBody>
                    <a:bodyPr/>
                    <a:lstStyle/>
                    <a:p>
                      <a:pPr algn="ctr" fontAlgn="b"/>
                      <a:r>
                        <a:rPr lang="en-US" sz="1300" u="none" strike="noStrike" dirty="0">
                          <a:effectLst/>
                        </a:rPr>
                        <a:t>45385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Colonoscopy w/lesion removal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Gastrointestinal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319,962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$ 487.78</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$ 504.73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3.47%</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158914996"/>
                  </a:ext>
                </a:extLst>
              </a:tr>
              <a:tr h="264920">
                <a:tc>
                  <a:txBody>
                    <a:bodyPr/>
                    <a:lstStyle/>
                    <a:p>
                      <a:pPr algn="ctr" fontAlgn="b"/>
                      <a:r>
                        <a:rPr lang="en-US" sz="1300" u="none" strike="noStrike" dirty="0">
                          <a:effectLst/>
                        </a:rPr>
                        <a:t>64483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pt-BR" sz="1300" u="none" strike="noStrike">
                          <a:effectLst/>
                        </a:rPr>
                        <a:t>Inj foramen epidural l/s</a:t>
                      </a:r>
                      <a:endParaRPr lang="pt-BR" sz="13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Neurology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284,658</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$ 350.15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$ 394.00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12.52%</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527117775"/>
                  </a:ext>
                </a:extLst>
              </a:tr>
              <a:tr h="264920">
                <a:tc>
                  <a:txBody>
                    <a:bodyPr/>
                    <a:lstStyle/>
                    <a:p>
                      <a:pPr algn="ctr" fontAlgn="b"/>
                      <a:r>
                        <a:rPr lang="en-US" sz="1300" u="none" strike="noStrike" dirty="0">
                          <a:effectLst/>
                        </a:rPr>
                        <a:t>66821</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After cataract laser surgery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Ophthalmology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277,500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$ 254.19</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$ 255.60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0.55%</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762794618"/>
                  </a:ext>
                </a:extLst>
              </a:tr>
              <a:tr h="264920">
                <a:tc>
                  <a:txBody>
                    <a:bodyPr/>
                    <a:lstStyle/>
                    <a:p>
                      <a:pPr algn="ctr" fontAlgn="b"/>
                      <a:r>
                        <a:rPr lang="en-US" sz="1300" u="none" strike="noStrike" dirty="0">
                          <a:effectLst/>
                        </a:rPr>
                        <a:t>62323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Njx interlaminar lmbr/sac</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Neurology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192,112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$ 283.06</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$ 308.47</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8.98%</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067365047"/>
                  </a:ext>
                </a:extLst>
              </a:tr>
              <a:tr h="264920">
                <a:tc>
                  <a:txBody>
                    <a:bodyPr/>
                    <a:lstStyle/>
                    <a:p>
                      <a:pPr algn="ctr" fontAlgn="b"/>
                      <a:r>
                        <a:rPr lang="en-US" sz="1300" u="none" strike="noStrike" dirty="0">
                          <a:effectLst/>
                        </a:rPr>
                        <a:t>64493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Inj paravert f jnt l/s 1 lev</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Neurology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180,422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$ 350.15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$ 394.00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12.52%</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525761427"/>
                  </a:ext>
                </a:extLst>
              </a:tr>
              <a:tr h="264920">
                <a:tc>
                  <a:txBody>
                    <a:bodyPr/>
                    <a:lstStyle/>
                    <a:p>
                      <a:pPr algn="ctr" fontAlgn="b"/>
                      <a:r>
                        <a:rPr lang="en-US" sz="1300" u="none" strike="noStrike" dirty="0">
                          <a:effectLst/>
                        </a:rPr>
                        <a:t>G0105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Colorectal scrn; hi risk ind</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Gastrointestinal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129,346</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$ 369.84</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$ 383.72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3.75%</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406353956"/>
                  </a:ext>
                </a:extLst>
              </a:tr>
              <a:tr h="264920">
                <a:tc>
                  <a:txBody>
                    <a:bodyPr/>
                    <a:lstStyle/>
                    <a:p>
                      <a:pPr algn="ctr" fontAlgn="b"/>
                      <a:r>
                        <a:rPr lang="en-US" sz="1300" u="none" strike="noStrike" dirty="0">
                          <a:effectLst/>
                        </a:rPr>
                        <a:t>G0121</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Colon ca scrn not hi rsk ind</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Gastrointestinal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112,279</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$ 369.84</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$ 383.72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3.75%</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714735379"/>
                  </a:ext>
                </a:extLst>
              </a:tr>
              <a:tr h="264920">
                <a:tc>
                  <a:txBody>
                    <a:bodyPr/>
                    <a:lstStyle/>
                    <a:p>
                      <a:pPr algn="ctr" fontAlgn="b"/>
                      <a:r>
                        <a:rPr lang="en-US" sz="1300" u="none" strike="noStrike" dirty="0">
                          <a:effectLst/>
                        </a:rPr>
                        <a:t>45378</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Diagnostic colonoscopy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Gastrointestinal</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111,079</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$ 369.84</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$ 383.72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3.75%</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583729785"/>
                  </a:ext>
                </a:extLst>
              </a:tr>
              <a:tr h="264920">
                <a:tc>
                  <a:txBody>
                    <a:bodyPr/>
                    <a:lstStyle/>
                    <a:p>
                      <a:pPr algn="ctr" fontAlgn="b"/>
                      <a:r>
                        <a:rPr lang="en-US" sz="1300" u="none" strike="noStrike" dirty="0">
                          <a:effectLst/>
                        </a:rPr>
                        <a:t>64635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Destroy lumb/sac facet jnt</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Neurology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96,408</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$ 785.41</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$ 781.71</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-0.53%</a:t>
                      </a:r>
                      <a:endParaRPr lang="en-US" sz="1300" b="0" i="0" u="none" strike="noStrike" dirty="0">
                        <a:solidFill>
                          <a:srgbClr val="9C0006"/>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120250572"/>
                  </a:ext>
                </a:extLst>
              </a:tr>
              <a:tr h="264920">
                <a:tc>
                  <a:txBody>
                    <a:bodyPr/>
                    <a:lstStyle/>
                    <a:p>
                      <a:pPr algn="ctr" fontAlgn="b"/>
                      <a:r>
                        <a:rPr lang="en-US" sz="1300" u="none" strike="noStrike" dirty="0">
                          <a:effectLst/>
                        </a:rPr>
                        <a:t>66982</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Cataract surgery complex</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Ophthalmology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90,318</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$ 991.95</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$ 977.33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-1.53%</a:t>
                      </a:r>
                      <a:endParaRPr lang="en-US" sz="1300" b="0" i="0" u="none" strike="noStrike" dirty="0">
                        <a:solidFill>
                          <a:srgbClr val="9C0006"/>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519838686"/>
                  </a:ext>
                </a:extLst>
              </a:tr>
              <a:tr h="264920">
                <a:tc>
                  <a:txBody>
                    <a:bodyPr/>
                    <a:lstStyle/>
                    <a:p>
                      <a:pPr algn="ctr" fontAlgn="b"/>
                      <a:r>
                        <a:rPr lang="en-US" sz="1300" u="none" strike="noStrike" dirty="0">
                          <a:effectLst/>
                        </a:rPr>
                        <a:t>52000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Cystoscopy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80,524</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$ 294.63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$ 289.63</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-1.70%</a:t>
                      </a:r>
                      <a:endParaRPr lang="en-US" sz="1300" b="0" i="0" u="none" strike="noStrike" dirty="0">
                        <a:solidFill>
                          <a:srgbClr val="9C0006"/>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455372979"/>
                  </a:ext>
                </a:extLst>
              </a:tr>
              <a:tr h="264920">
                <a:tc>
                  <a:txBody>
                    <a:bodyPr/>
                    <a:lstStyle/>
                    <a:p>
                      <a:pPr algn="ctr" fontAlgn="b"/>
                      <a:r>
                        <a:rPr lang="en-US" sz="1300" u="none" strike="noStrike" dirty="0">
                          <a:effectLst/>
                        </a:rPr>
                        <a:t>G0260</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Inj for sacroiliac jt anesth</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Neurology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79,007</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$ 283.06</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$ 308.47</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8.98%</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978072453"/>
                  </a:ext>
                </a:extLst>
              </a:tr>
              <a:tr h="264920">
                <a:tc>
                  <a:txBody>
                    <a:bodyPr/>
                    <a:lstStyle/>
                    <a:p>
                      <a:pPr algn="ctr" fontAlgn="b"/>
                      <a:r>
                        <a:rPr lang="en-US" sz="1300" u="none" strike="noStrike" dirty="0">
                          <a:effectLst/>
                        </a:rPr>
                        <a:t>62321</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Njx interlaminar crv/thrc</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300" u="none" strike="noStrike" dirty="0">
                          <a:effectLst/>
                        </a:rPr>
                        <a:t>Neurology</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66,969</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$ 283.06</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$ 308.47</a:t>
                      </a:r>
                      <a:endParaRPr lang="en-US" sz="13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300" u="none" strike="noStrike" dirty="0">
                          <a:effectLst/>
                        </a:rPr>
                        <a:t>8.98%</a:t>
                      </a:r>
                      <a:endParaRPr lang="en-US" sz="13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072693048"/>
                  </a:ext>
                </a:extLst>
              </a:tr>
            </a:tbl>
          </a:graphicData>
        </a:graphic>
      </p:graphicFrame>
    </p:spTree>
    <p:extLst>
      <p:ext uri="{BB962C8B-B14F-4D97-AF65-F5344CB8AC3E}">
        <p14:creationId xmlns:p14="http://schemas.microsoft.com/office/powerpoint/2010/main" val="8592063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F03B5F2848FE47A188BDCE17A3B63F" ma:contentTypeVersion="12" ma:contentTypeDescription="Create a new document." ma:contentTypeScope="" ma:versionID="a9a655f6e67fc14d2b1000b0993f4c87">
  <xsd:schema xmlns:xsd="http://www.w3.org/2001/XMLSchema" xmlns:xs="http://www.w3.org/2001/XMLSchema" xmlns:p="http://schemas.microsoft.com/office/2006/metadata/properties" xmlns:ns1="http://schemas.microsoft.com/sharepoint/v3" xmlns:ns2="28e19744-7c6f-4a51-b805-df2ce65c1f18" xmlns:ns3="437f6eba-b718-4ca4-8005-d14014e286a6" targetNamespace="http://schemas.microsoft.com/office/2006/metadata/properties" ma:root="true" ma:fieldsID="bb783612802388d4ebd7140606287263" ns1:_="" ns2:_="" ns3:_="">
    <xsd:import namespace="http://schemas.microsoft.com/sharepoint/v3"/>
    <xsd:import namespace="28e19744-7c6f-4a51-b805-df2ce65c1f18"/>
    <xsd:import namespace="437f6eba-b718-4ca4-8005-d14014e286a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1:_ip_UnifiedCompliancePolicyProperties" minOccurs="0"/>
                <xsd:element ref="ns1:_ip_UnifiedCompliancePolicyUIAction"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e19744-7c6f-4a51-b805-df2ce65c1f1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7f6eba-b718-4ca4-8005-d14014e286a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80B7D6-A0FF-456D-896D-81D24C94B6B6}">
  <ds:schemaRefs>
    <ds:schemaRef ds:uri="http://schemas.microsoft.com/sharepoint/v3/contenttype/forms"/>
  </ds:schemaRefs>
</ds:datastoreItem>
</file>

<file path=customXml/itemProps2.xml><?xml version="1.0" encoding="utf-8"?>
<ds:datastoreItem xmlns:ds="http://schemas.openxmlformats.org/officeDocument/2006/customXml" ds:itemID="{C1F8E56B-22ED-4055-96E4-4E94DBB94F26}">
  <ds:schemaRefs>
    <ds:schemaRef ds:uri="http://purl.org/dc/elements/1.1/"/>
    <ds:schemaRef ds:uri="28e19744-7c6f-4a51-b805-df2ce65c1f18"/>
    <ds:schemaRef ds:uri="http://schemas.microsoft.com/office/2006/metadata/properties"/>
    <ds:schemaRef ds:uri="http://schemas.microsoft.com/office/2006/documentManagement/types"/>
    <ds:schemaRef ds:uri="http://purl.org/dc/dcmitype/"/>
    <ds:schemaRef ds:uri="http://schemas.microsoft.com/sharepoint/v3"/>
    <ds:schemaRef ds:uri="http://schemas.microsoft.com/office/infopath/2007/PartnerControls"/>
    <ds:schemaRef ds:uri="437f6eba-b718-4ca4-8005-d14014e286a6"/>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342534A6-0FB9-4709-B525-431556242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e19744-7c6f-4a51-b805-df2ce65c1f18"/>
    <ds:schemaRef ds:uri="437f6eba-b718-4ca4-8005-d14014e286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9019</TotalTime>
  <Words>3409</Words>
  <Application>Microsoft Office PowerPoint</Application>
  <PresentationFormat>On-screen Show (4:3)</PresentationFormat>
  <Paragraphs>577</Paragraphs>
  <Slides>42</Slides>
  <Notes>24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3</vt:i4>
      </vt:variant>
      <vt:variant>
        <vt:lpstr>Slide Titles</vt:lpstr>
      </vt:variant>
      <vt:variant>
        <vt:i4>42</vt:i4>
      </vt:variant>
    </vt:vector>
  </HeadingPairs>
  <TitlesOfParts>
    <vt:vector size="54" baseType="lpstr">
      <vt:lpstr>Arial</vt:lpstr>
      <vt:lpstr>Calibri</vt:lpstr>
      <vt:lpstr>Courier New</vt:lpstr>
      <vt:lpstr>Tahoma</vt:lpstr>
      <vt:lpstr>Times New Roman</vt:lpstr>
      <vt:lpstr>Wingdings</vt:lpstr>
      <vt:lpstr>Wingdings 2</vt:lpstr>
      <vt:lpstr>Office Theme</vt:lpstr>
      <vt:lpstr>1_Office Theme</vt:lpstr>
      <vt:lpstr>think-cell Slide</vt:lpstr>
      <vt:lpstr>Document</vt:lpstr>
      <vt:lpstr>Microsoft Word Document</vt:lpstr>
      <vt:lpstr>Federal Update: Key Regulatory Changes That Could Impact Your ASC</vt:lpstr>
      <vt:lpstr>Objectives</vt:lpstr>
      <vt:lpstr>PowerPoint Presentation</vt:lpstr>
      <vt:lpstr>HOPD vs. ASC Update Factors  2009 – 2019  </vt:lpstr>
      <vt:lpstr>ASC Weight Scalar: 2009 – 2019</vt:lpstr>
      <vt:lpstr>PowerPoint Presentation</vt:lpstr>
      <vt:lpstr>PowerPoint Presentation</vt:lpstr>
      <vt:lpstr>PowerPoint Presentation</vt:lpstr>
      <vt:lpstr>PowerPoint Presentation</vt:lpstr>
      <vt:lpstr>Medicare’s ASC-Payable List</vt:lpstr>
      <vt:lpstr>Reasons for Exclusions</vt:lpstr>
      <vt:lpstr>PowerPoint Presentation</vt:lpstr>
      <vt:lpstr>PowerPoint Presentation</vt:lpstr>
      <vt:lpstr>Recently-Added Spine Codes</vt:lpstr>
      <vt:lpstr>PowerPoint Presentation</vt:lpstr>
      <vt:lpstr>Reimbursement for  Non-Opioid Pain Management</vt:lpstr>
      <vt:lpstr>New Medicare Cost Transparency Tool for Certain Surgical Procedures</vt:lpstr>
      <vt:lpstr>Cost Transparency Tool:  ASC to HOPD Comparison</vt:lpstr>
      <vt:lpstr>Quality Reporting in 2019 OPPS/ASC FINAL Payment Rule </vt:lpstr>
      <vt:lpstr>Two Measures Removed in  2019 Final Rule</vt:lpstr>
      <vt:lpstr>Four measures suspended in  2019 Final Rule</vt:lpstr>
      <vt:lpstr>Other Quality Reporting Aspects of 2019 Final Rule to Know</vt:lpstr>
      <vt:lpstr>ASC Quality Reporting Program Measures</vt:lpstr>
      <vt:lpstr>ASC 17: Hospital Visits after Orthopedic ASC Procedures</vt:lpstr>
      <vt:lpstr>ASC 18: Hospital Visits after Urology ASC Procedures</vt:lpstr>
      <vt:lpstr>ASC-17 and ASC-18                  </vt:lpstr>
      <vt:lpstr> 2019 ASCQR Program  Measures Summary</vt:lpstr>
      <vt:lpstr>2019 ASCQR Program  Measures Summary</vt:lpstr>
      <vt:lpstr> 2019 ASCQR Program  Measures Summary </vt:lpstr>
      <vt:lpstr> 2019 ASCQR Program  Measures Summary</vt:lpstr>
      <vt:lpstr>   Public Reporting of Facility Specific Quality Reporting Data </vt:lpstr>
      <vt:lpstr>ASCQR Program:  Public Reporting Comparison</vt:lpstr>
      <vt:lpstr>Survey and Certification</vt:lpstr>
      <vt:lpstr>Overall Survey &amp; Certification Recommendations</vt:lpstr>
      <vt:lpstr>2018 CMS Health Survey Citations (Based on 1,318 total surveys)</vt:lpstr>
      <vt:lpstr>Distinct Entity Language in  State Operations Manual</vt:lpstr>
      <vt:lpstr>Regulatory Provisions to Promote Program Efficiency, Transparency, and Burden Reduction (CMS-3346-P) </vt:lpstr>
      <vt:lpstr>42 CFR 416.41(b)(3)  “Standard: Hospitalization”</vt:lpstr>
      <vt:lpstr>Comprehensive Medical History and Physical Assessment (H&amp;P) </vt:lpstr>
      <vt:lpstr>Proposed Changes to Emergency Preparedness Requirements</vt:lpstr>
      <vt:lpstr>Proposed Changes to EP Requirements,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Federal Regulatory Changes That Could Impact Your ASC</dc:title>
  <dc:creator>Kara Newbury</dc:creator>
  <cp:lastModifiedBy>Kara Newbury</cp:lastModifiedBy>
  <cp:revision>14</cp:revision>
  <dcterms:created xsi:type="dcterms:W3CDTF">2018-11-09T19:19:18Z</dcterms:created>
  <dcterms:modified xsi:type="dcterms:W3CDTF">2019-03-15T19:19:51Z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0x01010030F03B5F2848FE47A188BDCE17A3B63F</vt:lpwstr>
  </property>
</Properties>
</file>