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6" r:id="rId5"/>
    <p:sldId id="265" r:id="rId6"/>
    <p:sldId id="267" r:id="rId7"/>
    <p:sldId id="268" r:id="rId8"/>
    <p:sldId id="303" r:id="rId9"/>
    <p:sldId id="304" r:id="rId10"/>
    <p:sldId id="269" r:id="rId11"/>
    <p:sldId id="270" r:id="rId12"/>
    <p:sldId id="271" r:id="rId13"/>
    <p:sldId id="277" r:id="rId14"/>
    <p:sldId id="276" r:id="rId15"/>
    <p:sldId id="278" r:id="rId16"/>
    <p:sldId id="282" r:id="rId17"/>
    <p:sldId id="281" r:id="rId18"/>
    <p:sldId id="307" r:id="rId19"/>
    <p:sldId id="272" r:id="rId20"/>
    <p:sldId id="294" r:id="rId21"/>
    <p:sldId id="301" r:id="rId22"/>
    <p:sldId id="300" r:id="rId23"/>
    <p:sldId id="279" r:id="rId24"/>
    <p:sldId id="284" r:id="rId25"/>
    <p:sldId id="286" r:id="rId26"/>
    <p:sldId id="305" r:id="rId27"/>
    <p:sldId id="308" r:id="rId28"/>
    <p:sldId id="297" r:id="rId29"/>
    <p:sldId id="296" r:id="rId30"/>
    <p:sldId id="290" r:id="rId31"/>
    <p:sldId id="288" r:id="rId32"/>
    <p:sldId id="291" r:id="rId33"/>
    <p:sldId id="292" r:id="rId34"/>
    <p:sldId id="299" r:id="rId35"/>
    <p:sldId id="285" r:id="rId36"/>
    <p:sldId id="263" r:id="rId37"/>
    <p:sldId id="266" r:id="rId38"/>
    <p:sldId id="302" r:id="rId3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BC6FB4-3995-4CA8-A9B5-5B836471968C}">
          <p14:sldIdLst>
            <p14:sldId id="256"/>
            <p14:sldId id="265"/>
          </p14:sldIdLst>
        </p14:section>
        <p14:section name="Background and Types of unplanned events" id="{0659AA87-BD06-4B36-AB8C-CC1E84CC403C}">
          <p14:sldIdLst>
            <p14:sldId id="267"/>
            <p14:sldId id="268"/>
            <p14:sldId id="303"/>
            <p14:sldId id="304"/>
            <p14:sldId id="269"/>
          </p14:sldIdLst>
        </p14:section>
        <p14:section name="why do we care about near misses, sentinel events?" id="{36CCC1B2-9E34-48EA-8E35-58913FD71271}">
          <p14:sldIdLst>
            <p14:sldId id="270"/>
            <p14:sldId id="271"/>
            <p14:sldId id="277"/>
            <p14:sldId id="276"/>
            <p14:sldId id="278"/>
            <p14:sldId id="282"/>
            <p14:sldId id="281"/>
          </p14:sldIdLst>
        </p14:section>
        <p14:section name="Error modes" id="{02B2A527-5AD7-4894-9B4B-26CB8502C1A8}">
          <p14:sldIdLst>
            <p14:sldId id="307"/>
            <p14:sldId id="272"/>
            <p14:sldId id="294"/>
          </p14:sldIdLst>
        </p14:section>
        <p14:section name="RCA and ACA info" id="{5ABD33B5-A5DA-46E0-8679-FC905EDDF20E}">
          <p14:sldIdLst>
            <p14:sldId id="301"/>
            <p14:sldId id="300"/>
          </p14:sldIdLst>
        </p14:section>
        <p14:section name="Leadership methods" id="{33849410-6FB7-4C22-A42B-1E1BA7EA3554}">
          <p14:sldIdLst>
            <p14:sldId id="279"/>
            <p14:sldId id="284"/>
            <p14:sldId id="286"/>
            <p14:sldId id="305"/>
            <p14:sldId id="308"/>
            <p14:sldId id="297"/>
            <p14:sldId id="296"/>
            <p14:sldId id="290"/>
            <p14:sldId id="288"/>
            <p14:sldId id="291"/>
            <p14:sldId id="292"/>
            <p14:sldId id="299"/>
            <p14:sldId id="285"/>
            <p14:sldId id="263"/>
            <p14:sldId id="266"/>
            <p14:sldId id="3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14" autoAdjust="0"/>
  </p:normalViewPr>
  <p:slideViewPr>
    <p:cSldViewPr>
      <p:cViewPr varScale="1">
        <p:scale>
          <a:sx n="65" d="100"/>
          <a:sy n="65" d="100"/>
        </p:scale>
        <p:origin x="828" y="60"/>
      </p:cViewPr>
      <p:guideLst>
        <p:guide orient="horz" pos="2160"/>
        <p:guide pos="2880"/>
      </p:guideLst>
    </p:cSldViewPr>
  </p:slideViewPr>
  <p:notesTextViewPr>
    <p:cViewPr>
      <p:scale>
        <a:sx n="1" d="1"/>
        <a:sy n="1" d="1"/>
      </p:scale>
      <p:origin x="0" y="0"/>
    </p:cViewPr>
  </p:notesTextViewPr>
  <p:sorterViewPr>
    <p:cViewPr>
      <p:scale>
        <a:sx n="80" d="100"/>
        <a:sy n="80" d="100"/>
      </p:scale>
      <p:origin x="0" y="-68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019DFEC-A71C-48CD-B31A-32F89E140CE8}" type="datetimeFigureOut">
              <a:rPr lang="en-US" smtClean="0"/>
              <a:t>3/31/2019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528655B-AE38-4AED-9612-87AC301442FA}" type="slidenum">
              <a:rPr lang="en-US" smtClean="0"/>
              <a:t>‹#›</a:t>
            </a:fld>
            <a:endParaRPr lang="en-US"/>
          </a:p>
        </p:txBody>
      </p:sp>
    </p:spTree>
    <p:extLst>
      <p:ext uri="{BB962C8B-B14F-4D97-AF65-F5344CB8AC3E}">
        <p14:creationId xmlns:p14="http://schemas.microsoft.com/office/powerpoint/2010/main" val="1885026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E538C1B3-0873-44AE-B028-B2384BBA612F}" type="datetimeFigureOut">
              <a:rPr lang="en-US" smtClean="0"/>
              <a:t>3/31/2019</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6756A3ED-EF53-4BF0-AAB4-B17F97B64A6C}" type="slidenum">
              <a:rPr lang="en-US" smtClean="0"/>
              <a:t>‹#›</a:t>
            </a:fld>
            <a:endParaRPr lang="en-US"/>
          </a:p>
        </p:txBody>
      </p:sp>
    </p:spTree>
    <p:extLst>
      <p:ext uri="{BB962C8B-B14F-4D97-AF65-F5344CB8AC3E}">
        <p14:creationId xmlns:p14="http://schemas.microsoft.com/office/powerpoint/2010/main" val="376612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4487" cy="3117850"/>
          </a:xfrm>
        </p:spPr>
      </p:sp>
      <p:sp>
        <p:nvSpPr>
          <p:cNvPr id="3" name="Notes Placeholder 2"/>
          <p:cNvSpPr>
            <a:spLocks noGrp="1"/>
          </p:cNvSpPr>
          <p:nvPr>
            <p:ph type="body" idx="1"/>
          </p:nvPr>
        </p:nvSpPr>
        <p:spPr>
          <a:xfrm>
            <a:off x="685800" y="4473341"/>
            <a:ext cx="5486400" cy="4086443"/>
          </a:xfrm>
        </p:spPr>
        <p:txBody>
          <a:bodyPr/>
          <a:lstStyle/>
          <a:p>
            <a:r>
              <a:rPr lang="en-US" altLang="en-US" b="1" dirty="0" smtClean="0"/>
              <a:t>Speaker’s Notes: </a:t>
            </a:r>
          </a:p>
          <a:p>
            <a:r>
              <a:rPr lang="en-US" altLang="en-US" dirty="0" smtClean="0"/>
              <a:t>We’re here today to talk about Harm in Healthcare –. Healthcare is an industry where people work hard, but they do very complex activities, with great possibility for harm – and in fact great harm occurs. You may not realize it, but according to the 1999 Institute of Medicine report, between 44,000 to 98,000 deaths occur each year as the result of medical errors. </a:t>
            </a:r>
          </a:p>
          <a:p>
            <a:endParaRPr lang="en-US" altLang="en-US" dirty="0" smtClean="0"/>
          </a:p>
          <a:p>
            <a:r>
              <a:rPr lang="en-US" altLang="en-US" dirty="0" smtClean="0"/>
              <a:t>A retrospective study conducted by </a:t>
            </a:r>
            <a:r>
              <a:rPr lang="en-US" altLang="en-US" dirty="0" err="1" smtClean="0"/>
              <a:t>HealthGrades</a:t>
            </a:r>
            <a:r>
              <a:rPr lang="en-US" altLang="en-US" dirty="0" smtClean="0"/>
              <a:t> and released in 2005 supported the projections of the IOM report, revealing that almost 300,000 people had died as a result of preventable patient safety incidents during the 3-year period 2001 to 2003. </a:t>
            </a:r>
          </a:p>
          <a:p>
            <a:endParaRPr lang="en-US" altLang="en-US" dirty="0" smtClean="0"/>
          </a:p>
          <a:p>
            <a:r>
              <a:rPr lang="en-US" altLang="en-US" dirty="0" smtClean="0"/>
              <a:t>This is an incredible number, and it got a lot of attention because they compared the number of people dying as if a 747 jumbo jet were crashing every day in the United States and killing everyone on board. That’s what 98,000 deaths from medical errors is like.</a:t>
            </a:r>
          </a:p>
          <a:p>
            <a:endParaRPr lang="en-US" altLang="en-US" dirty="0" smtClean="0"/>
          </a:p>
          <a:p>
            <a:r>
              <a:rPr lang="en-US" altLang="en-US" dirty="0" smtClean="0"/>
              <a:t>This is why we’re here today – to talk about how we can reduce these events and</a:t>
            </a:r>
            <a:r>
              <a:rPr lang="en-US" altLang="en-US" baseline="0" dirty="0" smtClean="0"/>
              <a:t> create a culture of safety</a:t>
            </a:r>
            <a:endParaRPr lang="en-US" dirty="0"/>
          </a:p>
        </p:txBody>
      </p:sp>
      <p:sp>
        <p:nvSpPr>
          <p:cNvPr id="4" name="Slide Number Placeholder 3"/>
          <p:cNvSpPr>
            <a:spLocks noGrp="1"/>
          </p:cNvSpPr>
          <p:nvPr>
            <p:ph type="sldNum" sz="quarter" idx="10"/>
          </p:nvPr>
        </p:nvSpPr>
        <p:spPr/>
        <p:txBody>
          <a:bodyPr/>
          <a:lstStyle/>
          <a:p>
            <a:fld id="{6D65ECFF-27F0-4669-A28D-FC070E6E00D6}" type="slidenum">
              <a:rPr lang="en-US" smtClean="0"/>
              <a:t>3</a:t>
            </a:fld>
            <a:endParaRPr lang="en-US"/>
          </a:p>
        </p:txBody>
      </p:sp>
    </p:spTree>
    <p:extLst>
      <p:ext uri="{BB962C8B-B14F-4D97-AF65-F5344CB8AC3E}">
        <p14:creationId xmlns:p14="http://schemas.microsoft.com/office/powerpoint/2010/main" val="3777734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spent</a:t>
            </a:r>
            <a:r>
              <a:rPr lang="en-US" baseline="0" dirty="0" smtClean="0"/>
              <a:t> quite a bit of time talking about patient and employee safety events, so what types of events should be reported?</a:t>
            </a:r>
          </a:p>
          <a:p>
            <a:endParaRPr lang="en-US" baseline="0" dirty="0" smtClean="0"/>
          </a:p>
          <a:p>
            <a:r>
              <a:rPr lang="en-US" dirty="0" smtClean="0"/>
              <a:t>This is a screenshot of the OWLS  (Occurrence</a:t>
            </a:r>
            <a:r>
              <a:rPr lang="en-US" baseline="0" dirty="0" smtClean="0"/>
              <a:t> with Learning System) </a:t>
            </a:r>
            <a:r>
              <a:rPr lang="en-US" dirty="0" smtClean="0"/>
              <a:t>reporting system.  Encourage people to report actual and near miss errors  as well</a:t>
            </a:r>
            <a:r>
              <a:rPr lang="en-US" baseline="0" dirty="0" smtClean="0"/>
              <a:t> as disruptive behavior events.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want everyone to report events or near events even when there was no harm to anyone.  Why? Because by evaluating these events, we can understand what to do to prevent this same potential event from happening in the future.  The same action that initiates a Near Miss or Precursor Safety Event could end up as a Serious Safety Event the next time!</a:t>
            </a:r>
          </a:p>
          <a:p>
            <a:endParaRPr lang="en-US" dirty="0"/>
          </a:p>
        </p:txBody>
      </p:sp>
    </p:spTree>
    <p:extLst>
      <p:ext uri="{BB962C8B-B14F-4D97-AF65-F5344CB8AC3E}">
        <p14:creationId xmlns:p14="http://schemas.microsoft.com/office/powerpoint/2010/main" val="259864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Skill based-</a:t>
            </a:r>
            <a:r>
              <a:rPr lang="en-US" baseline="0" dirty="0" smtClean="0"/>
              <a:t> putting on a seatbelt</a:t>
            </a:r>
          </a:p>
          <a:p>
            <a:endParaRPr lang="en-US" baseline="0" dirty="0" smtClean="0"/>
          </a:p>
          <a:p>
            <a:r>
              <a:rPr lang="en-US" dirty="0" smtClean="0"/>
              <a:t>Cognitive psychologists distinguish between “skill-based” performance, “rule-based” performance, and “knowledge-based” performance. Skills are highly practiced behaviors that we perform routinely, with little conscious effort. They’re literally automatic. Rule and knowledge-based performance require more mental involvement or conscious deliberation. We rely on them when skill-based performance won’t work, typically in exceptional or novel situations.</a:t>
            </a:r>
          </a:p>
          <a:p>
            <a:endParaRPr lang="en-US" b="1" dirty="0" smtClean="0"/>
          </a:p>
          <a:p>
            <a:r>
              <a:rPr lang="en-US" b="1" dirty="0" smtClean="0"/>
              <a:t>Slips and lapses</a:t>
            </a:r>
            <a:r>
              <a:rPr lang="en-US" dirty="0" smtClean="0"/>
              <a:t> are errors in the performance of skill-based behaviors, typically when our attention is diverted. A common mechanism for a slip is “capture”, in which a more frequently performed behavior “takes-over” a similar, but less familiar one. For example, a capture error is made when a nurse </a:t>
            </a:r>
            <a:r>
              <a:rPr lang="en-US" dirty="0" err="1" smtClean="0"/>
              <a:t>misprograms</a:t>
            </a:r>
            <a:r>
              <a:rPr lang="en-US" dirty="0" smtClean="0"/>
              <a:t> a new infusion pump because the sequence of steps is similar, but not identical to the pump he is most familiar with. Description errors are slips that occur when the objects of different actions are close together or visually similar, as when the wrong control on an EKG is adjusted because it’s close to other controls that look the same. Loss of activation errors are lapses where the goal is forgotten in the middle of a sequence of actions (e.g., a radiologists forgetting what he is looking for after retrieving and displaying a comparison study), or we omit a step in a routine sequence (e.g., the failure to complete a “double-check” for blood-type in an organ transfer protocol).</a:t>
            </a:r>
          </a:p>
          <a:p>
            <a:r>
              <a:rPr lang="en-US" dirty="0" smtClean="0"/>
              <a:t>Slips and lapses occur while our attention is diverted and we fail to monitor the actions we’re performing.</a:t>
            </a:r>
          </a:p>
          <a:p>
            <a:r>
              <a:rPr lang="en-US" b="1" dirty="0" smtClean="0"/>
              <a:t>Mistakes </a:t>
            </a:r>
            <a:r>
              <a:rPr lang="en-US" dirty="0" smtClean="0"/>
              <a:t>are errors in rule or knowledge-based performance. They arise when we misinterpret a situation or misapply a rule (usually, a rule that is frequently used and seems to fit the situation well enough). Mistakes include errors in perception, judgment, inference, and interpretation. Mode errors are common mistakes. A mode error arises when we perform an action appropriate for one mode, but we are mistakenly in another (e.g., when a nurse assumes the default analgesic concentration of 1.0 mg applies, but the pump was set to 10 mg by previous user). Misdiagnoses, misinterpretation of test results, failing to provide indicated prophylactics, and failing to respond to a device alarm are all examples of mistakes.</a:t>
            </a:r>
          </a:p>
          <a:p>
            <a:r>
              <a:rPr lang="en-US" sz="1200" b="1" kern="1200" dirty="0" smtClean="0">
                <a:solidFill>
                  <a:schemeClr val="tx1"/>
                </a:solidFill>
                <a:effectLst/>
                <a:latin typeface="+mn-lt"/>
                <a:ea typeface="+mn-ea"/>
                <a:cs typeface="+mn-cs"/>
              </a:rPr>
              <a:t>The Role of Attention</a:t>
            </a:r>
            <a:endParaRPr lang="en-US" b="1" dirty="0" smtClean="0"/>
          </a:p>
          <a:p>
            <a:r>
              <a:rPr lang="en-US" dirty="0" smtClean="0"/>
              <a:t>As with slips and lapses, attention plays a key role in mistakes. Whereas attention’s job is to monitor skill-based performance, our attention is actively engaged in the analytical reasoning and problems solving of rule and knowledge-based performance. As a result, slips, lapses, and mistakes are all more common when situational factors divert our attention. Situational factors include physiological factors like fatigue, sleep loss, alcohol, drugs and illness and psychological factors such as having to juggle multiple activities, stress, boredom, frustration, fear, anxiety, and anger</a:t>
            </a:r>
          </a:p>
          <a:p>
            <a:endParaRPr lang="en-US" dirty="0"/>
          </a:p>
        </p:txBody>
      </p:sp>
      <p:sp>
        <p:nvSpPr>
          <p:cNvPr id="4" name="Slide Number Placeholder 3"/>
          <p:cNvSpPr>
            <a:spLocks noGrp="1"/>
          </p:cNvSpPr>
          <p:nvPr>
            <p:ph type="sldNum" sz="quarter" idx="10"/>
          </p:nvPr>
        </p:nvSpPr>
        <p:spPr/>
        <p:txBody>
          <a:bodyPr/>
          <a:lstStyle/>
          <a:p>
            <a:fld id="{6756A3ED-EF53-4BF0-AAB4-B17F97B64A6C}" type="slidenum">
              <a:rPr lang="en-US" smtClean="0"/>
              <a:t>15</a:t>
            </a:fld>
            <a:endParaRPr lang="en-US"/>
          </a:p>
        </p:txBody>
      </p:sp>
    </p:spTree>
    <p:extLst>
      <p:ext uri="{BB962C8B-B14F-4D97-AF65-F5344CB8AC3E}">
        <p14:creationId xmlns:p14="http://schemas.microsoft.com/office/powerpoint/2010/main" val="1835493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dirty="0" smtClean="0"/>
              <a:t>There is a 5-7 second delay before the video starts.</a:t>
            </a:r>
            <a:endParaRPr lang="en-US" dirty="0"/>
          </a:p>
        </p:txBody>
      </p:sp>
    </p:spTree>
    <p:extLst>
      <p:ext uri="{BB962C8B-B14F-4D97-AF65-F5344CB8AC3E}">
        <p14:creationId xmlns:p14="http://schemas.microsoft.com/office/powerpoint/2010/main" val="390965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from</a:t>
            </a:r>
            <a:r>
              <a:rPr lang="en-US" baseline="0" dirty="0" smtClean="0"/>
              <a:t> 168 HPI hospitals indicated that these are the top 5 most common systems issues that contribute to safety events.</a:t>
            </a:r>
          </a:p>
          <a:p>
            <a:pPr marL="171450" indent="-171450">
              <a:buFont typeface="Arial" panose="020B0604020202020204" pitchFamily="34" charset="0"/>
              <a:buChar char="•"/>
            </a:pPr>
            <a:r>
              <a:rPr lang="en-US" b="1" baseline="0" dirty="0" smtClean="0"/>
              <a:t>Structure:  </a:t>
            </a:r>
            <a:r>
              <a:rPr lang="en-US" baseline="0" dirty="0" smtClean="0"/>
              <a:t>organizational structure, resource allocation, collaboration mechanisms</a:t>
            </a:r>
          </a:p>
          <a:p>
            <a:pPr marL="171450" indent="-171450">
              <a:buFont typeface="Arial" panose="020B0604020202020204" pitchFamily="34" charset="0"/>
              <a:buChar char="•"/>
            </a:pPr>
            <a:r>
              <a:rPr lang="en-US" b="1" baseline="0" dirty="0" smtClean="0"/>
              <a:t>Culture:  </a:t>
            </a:r>
            <a:r>
              <a:rPr lang="en-US" baseline="0" dirty="0" smtClean="0"/>
              <a:t>vision/mission, collaboration, operational leadership, high reliability environment, competency, communication, critical thinking, compliance</a:t>
            </a:r>
          </a:p>
          <a:p>
            <a:pPr marL="171450" indent="-171450">
              <a:buFont typeface="Arial" panose="020B0604020202020204" pitchFamily="34" charset="0"/>
              <a:buChar char="•"/>
            </a:pPr>
            <a:r>
              <a:rPr lang="en-US" b="1" baseline="0" dirty="0" smtClean="0"/>
              <a:t>Process:  </a:t>
            </a:r>
            <a:r>
              <a:rPr lang="en-US" baseline="0" dirty="0" smtClean="0"/>
              <a:t>omitted or excessive actions, information handoffs,</a:t>
            </a:r>
          </a:p>
          <a:p>
            <a:pPr marL="171450" indent="-171450">
              <a:buFont typeface="Arial" panose="020B0604020202020204" pitchFamily="34" charset="0"/>
              <a:buChar char="•"/>
            </a:pPr>
            <a:r>
              <a:rPr lang="en-US" b="1" baseline="0" dirty="0" smtClean="0"/>
              <a:t>Policy &amp; protocol:  </a:t>
            </a:r>
            <a:r>
              <a:rPr lang="en-US" baseline="0" dirty="0" smtClean="0"/>
              <a:t>usability, understandability, knowledge in environment</a:t>
            </a:r>
          </a:p>
          <a:p>
            <a:pPr marL="171450" indent="-171450">
              <a:buFont typeface="Arial" panose="020B0604020202020204" pitchFamily="34" charset="0"/>
              <a:buChar char="•"/>
            </a:pPr>
            <a:r>
              <a:rPr lang="en-US" b="1" baseline="0" dirty="0" smtClean="0"/>
              <a:t>Technology &amp; Environment</a:t>
            </a:r>
            <a:r>
              <a:rPr lang="en-US" baseline="0" dirty="0" smtClean="0"/>
              <a:t>:  visual display, alarms, lighting, noise, </a:t>
            </a:r>
          </a:p>
          <a:p>
            <a:endParaRPr lang="en-US" baseline="0" dirty="0" smtClean="0"/>
          </a:p>
          <a:p>
            <a:r>
              <a:rPr lang="en-US" b="1" baseline="0" dirty="0" smtClean="0"/>
              <a:t>NOTE</a:t>
            </a:r>
            <a:r>
              <a:rPr lang="en-US" b="0" baseline="0" dirty="0" smtClean="0"/>
              <a:t>:  </a:t>
            </a:r>
            <a:r>
              <a:rPr lang="en-US" baseline="0" dirty="0" smtClean="0"/>
              <a:t>“Culture” is ranked first; that is one of the reasons we are focusing our efforts on building and sustaining a culture of safety.</a:t>
            </a:r>
            <a:endParaRPr lang="en-US" dirty="0"/>
          </a:p>
        </p:txBody>
      </p:sp>
    </p:spTree>
    <p:extLst>
      <p:ext uri="{BB962C8B-B14F-4D97-AF65-F5344CB8AC3E}">
        <p14:creationId xmlns:p14="http://schemas.microsoft.com/office/powerpoint/2010/main" val="3599205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errors occur, patient outcome is not the only thing that needs to be considered.  It is also important to understand the behavior that contributed to the error in order to respond appropriately.</a:t>
            </a:r>
            <a:endParaRPr lang="en-US" dirty="0"/>
          </a:p>
        </p:txBody>
      </p:sp>
    </p:spTree>
    <p:extLst>
      <p:ext uri="{BB962C8B-B14F-4D97-AF65-F5344CB8AC3E}">
        <p14:creationId xmlns:p14="http://schemas.microsoft.com/office/powerpoint/2010/main" val="262906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5996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5166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Spend a good amount of time on this chart.</a:t>
            </a:r>
          </a:p>
          <a:p>
            <a:r>
              <a:rPr lang="en-US" dirty="0" smtClean="0"/>
              <a:t>Set up the graph first </a:t>
            </a:r>
          </a:p>
          <a:p>
            <a:r>
              <a:rPr lang="en-US" dirty="0" smtClean="0"/>
              <a:t>When change is implemented the typical effect on morale and productivity can be shown on this “bathtub” chart</a:t>
            </a:r>
          </a:p>
          <a:p>
            <a:r>
              <a:rPr lang="en-US" dirty="0" smtClean="0"/>
              <a:t>As we can see there is a significant impact on performance before achieving the future state</a:t>
            </a:r>
          </a:p>
          <a:p>
            <a:r>
              <a:rPr lang="en-US" dirty="0" smtClean="0"/>
              <a:t>Ask for input on things such as where do we have stimulus for change? Where have we experienced it before? How has this been handled? Communicated? Etc.?</a:t>
            </a:r>
          </a:p>
          <a:p>
            <a:r>
              <a:rPr lang="en-US" dirty="0" smtClean="0"/>
              <a:t>Focus on the role of a project leader and how they can manage the team and area through required change.</a:t>
            </a:r>
          </a:p>
          <a:p>
            <a:endParaRPr lang="en-US" dirty="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879390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sz="4000">
                <a:solidFill>
                  <a:schemeClr val="tx2"/>
                </a:solidFill>
                <a:latin typeface="Arial" pitchFamily="34" charset="0"/>
              </a:defRPr>
            </a:lvl1pPr>
            <a:lvl2pPr marL="742950" indent="-285750" defTabSz="903288" eaLnBrk="0" hangingPunct="0">
              <a:defRPr sz="4000">
                <a:solidFill>
                  <a:schemeClr val="tx2"/>
                </a:solidFill>
                <a:latin typeface="Arial" pitchFamily="34" charset="0"/>
              </a:defRPr>
            </a:lvl2pPr>
            <a:lvl3pPr marL="1143000" indent="-228600" defTabSz="903288" eaLnBrk="0" hangingPunct="0">
              <a:defRPr sz="4000">
                <a:solidFill>
                  <a:schemeClr val="tx2"/>
                </a:solidFill>
                <a:latin typeface="Arial" pitchFamily="34" charset="0"/>
              </a:defRPr>
            </a:lvl3pPr>
            <a:lvl4pPr marL="1600200" indent="-228600" defTabSz="903288" eaLnBrk="0" hangingPunct="0">
              <a:defRPr sz="4000">
                <a:solidFill>
                  <a:schemeClr val="tx2"/>
                </a:solidFill>
                <a:latin typeface="Arial" pitchFamily="34" charset="0"/>
              </a:defRPr>
            </a:lvl4pPr>
            <a:lvl5pPr marL="2057400" indent="-228600" defTabSz="903288" eaLnBrk="0" hangingPunct="0">
              <a:defRPr sz="4000">
                <a:solidFill>
                  <a:schemeClr val="tx2"/>
                </a:solidFill>
                <a:latin typeface="Arial" pitchFamily="34" charset="0"/>
              </a:defRPr>
            </a:lvl5pPr>
            <a:lvl6pPr marL="2514600" indent="-228600" defTabSz="903288" eaLnBrk="0" fontAlgn="base" hangingPunct="0">
              <a:spcBef>
                <a:spcPct val="0"/>
              </a:spcBef>
              <a:spcAft>
                <a:spcPct val="0"/>
              </a:spcAft>
              <a:defRPr sz="4000">
                <a:solidFill>
                  <a:schemeClr val="tx2"/>
                </a:solidFill>
                <a:latin typeface="Arial" pitchFamily="34" charset="0"/>
              </a:defRPr>
            </a:lvl6pPr>
            <a:lvl7pPr marL="2971800" indent="-228600" defTabSz="903288" eaLnBrk="0" fontAlgn="base" hangingPunct="0">
              <a:spcBef>
                <a:spcPct val="0"/>
              </a:spcBef>
              <a:spcAft>
                <a:spcPct val="0"/>
              </a:spcAft>
              <a:defRPr sz="4000">
                <a:solidFill>
                  <a:schemeClr val="tx2"/>
                </a:solidFill>
                <a:latin typeface="Arial" pitchFamily="34" charset="0"/>
              </a:defRPr>
            </a:lvl7pPr>
            <a:lvl8pPr marL="3429000" indent="-228600" defTabSz="903288" eaLnBrk="0" fontAlgn="base" hangingPunct="0">
              <a:spcBef>
                <a:spcPct val="0"/>
              </a:spcBef>
              <a:spcAft>
                <a:spcPct val="0"/>
              </a:spcAft>
              <a:defRPr sz="4000">
                <a:solidFill>
                  <a:schemeClr val="tx2"/>
                </a:solidFill>
                <a:latin typeface="Arial" pitchFamily="34" charset="0"/>
              </a:defRPr>
            </a:lvl8pPr>
            <a:lvl9pPr marL="3886200" indent="-228600" defTabSz="903288" eaLnBrk="0" fontAlgn="base" hangingPunct="0">
              <a:spcBef>
                <a:spcPct val="0"/>
              </a:spcBef>
              <a:spcAft>
                <a:spcPct val="0"/>
              </a:spcAft>
              <a:defRPr sz="4000">
                <a:solidFill>
                  <a:schemeClr val="tx2"/>
                </a:solidFill>
                <a:latin typeface="Arial" pitchFamily="34" charset="0"/>
              </a:defRPr>
            </a:lvl9pPr>
          </a:lstStyle>
          <a:p>
            <a:pPr eaLnBrk="1" hangingPunct="1"/>
            <a:fld id="{5E7463E4-48FD-480B-8C13-F96AFA132FA7}" type="slidenum">
              <a:rPr lang="en-US" sz="1200" smtClean="0">
                <a:solidFill>
                  <a:srgbClr val="000000"/>
                </a:solidFill>
              </a:rPr>
              <a:pPr eaLnBrk="1" hangingPunct="1"/>
              <a:t>28</a:t>
            </a:fld>
            <a:endParaRPr lang="en-US" sz="1200" smtClean="0">
              <a:solidFill>
                <a:srgbClr val="000000"/>
              </a:solidFill>
            </a:endParaRPr>
          </a:p>
        </p:txBody>
      </p:sp>
      <p:sp>
        <p:nvSpPr>
          <p:cNvPr id="121859" name="Rectangle 7"/>
          <p:cNvSpPr txBox="1">
            <a:spLocks noGrp="1" noChangeArrowheads="1"/>
          </p:cNvSpPr>
          <p:nvPr/>
        </p:nvSpPr>
        <p:spPr bwMode="auto">
          <a:xfrm>
            <a:off x="3885579" y="8829675"/>
            <a:ext cx="2970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7" tIns="46564" rIns="93127" bIns="46564" anchor="b"/>
          <a:lstStyle>
            <a:lvl1pPr defTabSz="938213" eaLnBrk="0" hangingPunct="0">
              <a:defRPr sz="4000">
                <a:solidFill>
                  <a:schemeClr val="tx2"/>
                </a:solidFill>
                <a:latin typeface="Arial" pitchFamily="34" charset="0"/>
              </a:defRPr>
            </a:lvl1pPr>
            <a:lvl2pPr marL="742950" indent="-285750" defTabSz="938213" eaLnBrk="0" hangingPunct="0">
              <a:defRPr sz="4000">
                <a:solidFill>
                  <a:schemeClr val="tx2"/>
                </a:solidFill>
                <a:latin typeface="Arial" pitchFamily="34" charset="0"/>
              </a:defRPr>
            </a:lvl2pPr>
            <a:lvl3pPr marL="1143000" indent="-228600" defTabSz="938213" eaLnBrk="0" hangingPunct="0">
              <a:defRPr sz="4000">
                <a:solidFill>
                  <a:schemeClr val="tx2"/>
                </a:solidFill>
                <a:latin typeface="Arial" pitchFamily="34" charset="0"/>
              </a:defRPr>
            </a:lvl3pPr>
            <a:lvl4pPr marL="1600200" indent="-228600" defTabSz="938213" eaLnBrk="0" hangingPunct="0">
              <a:defRPr sz="4000">
                <a:solidFill>
                  <a:schemeClr val="tx2"/>
                </a:solidFill>
                <a:latin typeface="Arial" pitchFamily="34" charset="0"/>
              </a:defRPr>
            </a:lvl4pPr>
            <a:lvl5pPr marL="2057400" indent="-228600" defTabSz="938213" eaLnBrk="0" hangingPunct="0">
              <a:defRPr sz="4000">
                <a:solidFill>
                  <a:schemeClr val="tx2"/>
                </a:solidFill>
                <a:latin typeface="Arial" pitchFamily="34" charset="0"/>
              </a:defRPr>
            </a:lvl5pPr>
            <a:lvl6pPr marL="2514600" indent="-228600" defTabSz="938213" eaLnBrk="0" fontAlgn="base" hangingPunct="0">
              <a:spcBef>
                <a:spcPct val="0"/>
              </a:spcBef>
              <a:spcAft>
                <a:spcPct val="0"/>
              </a:spcAft>
              <a:defRPr sz="4000">
                <a:solidFill>
                  <a:schemeClr val="tx2"/>
                </a:solidFill>
                <a:latin typeface="Arial" pitchFamily="34" charset="0"/>
              </a:defRPr>
            </a:lvl6pPr>
            <a:lvl7pPr marL="2971800" indent="-228600" defTabSz="938213" eaLnBrk="0" fontAlgn="base" hangingPunct="0">
              <a:spcBef>
                <a:spcPct val="0"/>
              </a:spcBef>
              <a:spcAft>
                <a:spcPct val="0"/>
              </a:spcAft>
              <a:defRPr sz="4000">
                <a:solidFill>
                  <a:schemeClr val="tx2"/>
                </a:solidFill>
                <a:latin typeface="Arial" pitchFamily="34" charset="0"/>
              </a:defRPr>
            </a:lvl7pPr>
            <a:lvl8pPr marL="3429000" indent="-228600" defTabSz="938213" eaLnBrk="0" fontAlgn="base" hangingPunct="0">
              <a:spcBef>
                <a:spcPct val="0"/>
              </a:spcBef>
              <a:spcAft>
                <a:spcPct val="0"/>
              </a:spcAft>
              <a:defRPr sz="4000">
                <a:solidFill>
                  <a:schemeClr val="tx2"/>
                </a:solidFill>
                <a:latin typeface="Arial" pitchFamily="34" charset="0"/>
              </a:defRPr>
            </a:lvl8pPr>
            <a:lvl9pPr marL="3886200" indent="-228600" defTabSz="938213" eaLnBrk="0" fontAlgn="base" hangingPunct="0">
              <a:spcBef>
                <a:spcPct val="0"/>
              </a:spcBef>
              <a:spcAft>
                <a:spcPct val="0"/>
              </a:spcAft>
              <a:defRPr sz="4000">
                <a:solidFill>
                  <a:schemeClr val="tx2"/>
                </a:solidFill>
                <a:latin typeface="Arial" pitchFamily="34" charset="0"/>
              </a:defRPr>
            </a:lvl9pPr>
          </a:lstStyle>
          <a:p>
            <a:pPr algn="r" eaLnBrk="1" hangingPunct="1"/>
            <a:fld id="{3A5F72BB-9584-41D6-A800-87BC806CF59A}" type="slidenum">
              <a:rPr lang="en-US" sz="1200">
                <a:solidFill>
                  <a:srgbClr val="000000"/>
                </a:solidFill>
                <a:ea typeface="ヒラギノ角ゴ Pro W3"/>
                <a:cs typeface="ヒラギノ角ゴ Pro W3"/>
              </a:rPr>
              <a:pPr algn="r" eaLnBrk="1" hangingPunct="1"/>
              <a:t>28</a:t>
            </a:fld>
            <a:endParaRPr lang="en-US" sz="1200">
              <a:solidFill>
                <a:srgbClr val="000000"/>
              </a:solidFill>
              <a:ea typeface="ヒラギノ角ゴ Pro W3"/>
              <a:cs typeface="ヒラギノ角ゴ Pro W3"/>
            </a:endParaRPr>
          </a:p>
        </p:txBody>
      </p:sp>
      <p:sp>
        <p:nvSpPr>
          <p:cNvPr id="121860" name="Rectangle 2"/>
          <p:cNvSpPr>
            <a:spLocks noGrp="1" noRot="1" noChangeAspect="1" noChangeArrowheads="1" noTextEdit="1"/>
          </p:cNvSpPr>
          <p:nvPr>
            <p:ph type="sldImg"/>
          </p:nvPr>
        </p:nvSpPr>
        <p:spPr>
          <a:xfrm>
            <a:off x="1109663" y="177800"/>
            <a:ext cx="4643437" cy="3484563"/>
          </a:xfrm>
          <a:ln/>
        </p:spPr>
      </p:sp>
      <p:sp>
        <p:nvSpPr>
          <p:cNvPr id="121861" name="Rectangle 7"/>
          <p:cNvSpPr>
            <a:spLocks noGrp="1" noChangeArrowheads="1"/>
          </p:cNvSpPr>
          <p:nvPr>
            <p:ph type="body" idx="1"/>
          </p:nvPr>
        </p:nvSpPr>
        <p:spPr>
          <a:xfrm>
            <a:off x="186359" y="4171950"/>
            <a:ext cx="5031685" cy="250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2" tIns="47721" rIns="95442" bIns="47721">
            <a:spAutoFit/>
          </a:bodyPr>
          <a:lstStyle/>
          <a:p>
            <a:r>
              <a:rPr lang="en-US" sz="1000" dirty="0" smtClean="0">
                <a:latin typeface="Arial" pitchFamily="34" charset="0"/>
              </a:rPr>
              <a:t>Leadership is solving problems. The day your staff stops bringing you their problems is the day you have stopped leading them. They have either lost confidence that you can help or concluded you do not care. Either case is a failure of leadership.” – Colin Powell</a:t>
            </a:r>
          </a:p>
          <a:p>
            <a:endParaRPr lang="en-US" sz="1000" dirty="0" smtClean="0">
              <a:latin typeface="Arial" pitchFamily="34" charset="0"/>
            </a:endParaRPr>
          </a:p>
        </p:txBody>
      </p:sp>
      <p:sp>
        <p:nvSpPr>
          <p:cNvPr id="121862" name="Rectangle 3"/>
          <p:cNvSpPr txBox="1">
            <a:spLocks noChangeArrowheads="1"/>
          </p:cNvSpPr>
          <p:nvPr/>
        </p:nvSpPr>
        <p:spPr bwMode="auto">
          <a:xfrm>
            <a:off x="153747" y="4700588"/>
            <a:ext cx="3275254"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0" tIns="47726" rIns="95450" bIns="47726"/>
          <a:lstStyle>
            <a:lvl1pPr defTabSz="903288" eaLnBrk="0" hangingPunct="0">
              <a:defRPr sz="4000">
                <a:solidFill>
                  <a:schemeClr val="tx2"/>
                </a:solidFill>
                <a:latin typeface="Arial" pitchFamily="34" charset="0"/>
              </a:defRPr>
            </a:lvl1pPr>
            <a:lvl2pPr marL="742950" indent="-285750" defTabSz="903288" eaLnBrk="0" hangingPunct="0">
              <a:defRPr sz="4000">
                <a:solidFill>
                  <a:schemeClr val="tx2"/>
                </a:solidFill>
                <a:latin typeface="Arial" pitchFamily="34" charset="0"/>
              </a:defRPr>
            </a:lvl2pPr>
            <a:lvl3pPr marL="1143000" indent="-228600" defTabSz="903288" eaLnBrk="0" hangingPunct="0">
              <a:defRPr sz="4000">
                <a:solidFill>
                  <a:schemeClr val="tx2"/>
                </a:solidFill>
                <a:latin typeface="Arial" pitchFamily="34" charset="0"/>
              </a:defRPr>
            </a:lvl3pPr>
            <a:lvl4pPr marL="1600200" indent="-228600" defTabSz="903288" eaLnBrk="0" hangingPunct="0">
              <a:defRPr sz="4000">
                <a:solidFill>
                  <a:schemeClr val="tx2"/>
                </a:solidFill>
                <a:latin typeface="Arial" pitchFamily="34" charset="0"/>
              </a:defRPr>
            </a:lvl4pPr>
            <a:lvl5pPr marL="2057400" indent="-228600" defTabSz="903288" eaLnBrk="0" hangingPunct="0">
              <a:defRPr sz="4000">
                <a:solidFill>
                  <a:schemeClr val="tx2"/>
                </a:solidFill>
                <a:latin typeface="Arial" pitchFamily="34" charset="0"/>
              </a:defRPr>
            </a:lvl5pPr>
            <a:lvl6pPr marL="2514600" indent="-228600" defTabSz="903288" eaLnBrk="0" fontAlgn="base" hangingPunct="0">
              <a:spcBef>
                <a:spcPct val="0"/>
              </a:spcBef>
              <a:spcAft>
                <a:spcPct val="0"/>
              </a:spcAft>
              <a:defRPr sz="4000">
                <a:solidFill>
                  <a:schemeClr val="tx2"/>
                </a:solidFill>
                <a:latin typeface="Arial" pitchFamily="34" charset="0"/>
              </a:defRPr>
            </a:lvl6pPr>
            <a:lvl7pPr marL="2971800" indent="-228600" defTabSz="903288" eaLnBrk="0" fontAlgn="base" hangingPunct="0">
              <a:spcBef>
                <a:spcPct val="0"/>
              </a:spcBef>
              <a:spcAft>
                <a:spcPct val="0"/>
              </a:spcAft>
              <a:defRPr sz="4000">
                <a:solidFill>
                  <a:schemeClr val="tx2"/>
                </a:solidFill>
                <a:latin typeface="Arial" pitchFamily="34" charset="0"/>
              </a:defRPr>
            </a:lvl7pPr>
            <a:lvl8pPr marL="3429000" indent="-228600" defTabSz="903288" eaLnBrk="0" fontAlgn="base" hangingPunct="0">
              <a:spcBef>
                <a:spcPct val="0"/>
              </a:spcBef>
              <a:spcAft>
                <a:spcPct val="0"/>
              </a:spcAft>
              <a:defRPr sz="4000">
                <a:solidFill>
                  <a:schemeClr val="tx2"/>
                </a:solidFill>
                <a:latin typeface="Arial" pitchFamily="34" charset="0"/>
              </a:defRPr>
            </a:lvl8pPr>
            <a:lvl9pPr marL="3886200" indent="-228600" defTabSz="903288" eaLnBrk="0" fontAlgn="base" hangingPunct="0">
              <a:spcBef>
                <a:spcPct val="0"/>
              </a:spcBef>
              <a:spcAft>
                <a:spcPct val="0"/>
              </a:spcAft>
              <a:defRPr sz="4000">
                <a:solidFill>
                  <a:schemeClr val="tx2"/>
                </a:solidFill>
                <a:latin typeface="Arial" pitchFamily="34" charset="0"/>
              </a:defRPr>
            </a:lvl9pPr>
          </a:lstStyle>
          <a:p>
            <a:pPr eaLnBrk="1" hangingPunct="1"/>
            <a:r>
              <a:rPr lang="en-US" sz="1100" b="1" i="1">
                <a:solidFill>
                  <a:srgbClr val="150D65"/>
                </a:solidFill>
                <a:latin typeface="Calibri" pitchFamily="34" charset="0"/>
              </a:rPr>
              <a:t>1. Leadership Method</a:t>
            </a:r>
          </a:p>
          <a:p>
            <a:pPr eaLnBrk="1" hangingPunct="1"/>
            <a:r>
              <a:rPr lang="en-US" sz="1100">
                <a:solidFill>
                  <a:srgbClr val="000000"/>
                </a:solidFill>
                <a:latin typeface="Calibri" pitchFamily="34" charset="0"/>
              </a:rPr>
              <a:t>Leaders build and sustain a culture of safety and performance excellence by facilitating open communication, promoting teamwork to eliminate error-likely situations and by reinforcing and building accountability as clear expectation. Accountability is not about punishing people; it is about everyone being responsible for their actions and conduct. Leaders will learn new skills and reinforce behaviors that support and accelerate prevention, detection, and correction of human errors. </a:t>
            </a:r>
          </a:p>
          <a:p>
            <a:pPr eaLnBrk="1" hangingPunct="1"/>
            <a:endParaRPr lang="en-US" sz="1100">
              <a:solidFill>
                <a:srgbClr val="000000"/>
              </a:solidFill>
              <a:latin typeface="Calibri" pitchFamily="34" charset="0"/>
            </a:endParaRPr>
          </a:p>
          <a:p>
            <a:pPr eaLnBrk="1" hangingPunct="1"/>
            <a:r>
              <a:rPr lang="en-US" sz="1100" b="1" i="1">
                <a:solidFill>
                  <a:srgbClr val="150D65"/>
                </a:solidFill>
                <a:latin typeface="Calibri" pitchFamily="34" charset="0"/>
              </a:rPr>
              <a:t>2.  </a:t>
            </a:r>
            <a:r>
              <a:rPr lang="en-US" sz="1100" b="1" i="1">
                <a:solidFill>
                  <a:srgbClr val="000000"/>
                </a:solidFill>
                <a:latin typeface="Calibri" pitchFamily="34" charset="0"/>
              </a:rPr>
              <a:t>Make Error Prevention Effective and Reliable</a:t>
            </a:r>
            <a:endParaRPr lang="en-US" sz="1100" b="1">
              <a:solidFill>
                <a:srgbClr val="000000"/>
              </a:solidFill>
              <a:latin typeface="Calibri" pitchFamily="34" charset="0"/>
            </a:endParaRPr>
          </a:p>
          <a:p>
            <a:pPr eaLnBrk="1" hangingPunct="1"/>
            <a:r>
              <a:rPr lang="en-US" sz="1100">
                <a:solidFill>
                  <a:srgbClr val="000000"/>
                </a:solidFill>
                <a:latin typeface="Calibri" pitchFamily="34" charset="0"/>
              </a:rPr>
              <a:t>This intervention is what we’re here to learn about today.  NCH has  defined  specific  safety behaviors and proven error prevention techniques for all NCH staff, physicians and leaders to use.  This will be  followed by a fair and just monitoring  and accountability system to ensure the desired behaviors and techniques are practiced</a:t>
            </a:r>
            <a:r>
              <a:rPr lang="en-US" sz="1200">
                <a:solidFill>
                  <a:srgbClr val="000000"/>
                </a:solidFill>
                <a:latin typeface="Calibri" pitchFamily="34" charset="0"/>
              </a:rPr>
              <a:t>.  </a:t>
            </a:r>
          </a:p>
          <a:p>
            <a:pPr eaLnBrk="1" hangingPunct="1"/>
            <a:endParaRPr lang="en-US" sz="1200">
              <a:solidFill>
                <a:srgbClr val="000000"/>
              </a:solidFill>
              <a:latin typeface="Calibri" pitchFamily="34" charset="0"/>
            </a:endParaRPr>
          </a:p>
          <a:p>
            <a:pPr eaLnBrk="1" hangingPunct="1"/>
            <a:endParaRPr lang="en-US" sz="1200">
              <a:solidFill>
                <a:srgbClr val="000000"/>
              </a:solidFill>
              <a:latin typeface="Calibri" pitchFamily="34" charset="0"/>
            </a:endParaRPr>
          </a:p>
        </p:txBody>
      </p:sp>
      <p:sp>
        <p:nvSpPr>
          <p:cNvPr id="121863" name="Rectangle 3"/>
          <p:cNvSpPr>
            <a:spLocks noChangeArrowheads="1"/>
          </p:cNvSpPr>
          <p:nvPr/>
        </p:nvSpPr>
        <p:spPr bwMode="auto">
          <a:xfrm>
            <a:off x="3429001" y="4694238"/>
            <a:ext cx="3133932"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2" tIns="47721" rIns="95442" bIns="47721"/>
          <a:lstStyle/>
          <a:p>
            <a:pPr defTabSz="903288"/>
            <a:r>
              <a:rPr lang="en-US" sz="1100" i="1">
                <a:solidFill>
                  <a:srgbClr val="000000"/>
                </a:solidFill>
              </a:rPr>
              <a:t>3. Cause Analysis Processes and Capabilities</a:t>
            </a:r>
            <a:endParaRPr lang="en-US" sz="1100">
              <a:solidFill>
                <a:srgbClr val="000000"/>
              </a:solidFill>
            </a:endParaRPr>
          </a:p>
          <a:p>
            <a:pPr defTabSz="903288"/>
            <a:r>
              <a:rPr lang="en-US" sz="1100">
                <a:solidFill>
                  <a:srgbClr val="000000"/>
                </a:solidFill>
              </a:rPr>
              <a:t>It is imperative to establish robust root cause and common cause analysis capabilities from problem initiation, screening, analysis, implementation, and monitoring.  The response to events and preventing their recurrence must be “owned” by front line management with appropriate support from risk management and quality departments.  Lessons learned and generic implications must be shared and effectively resolved.  We modify our RCA process routinely to assure that the process and follow up get to the true ‘root cause’ of an event, and that appropriate action plans were developed, implemented and sustained.  </a:t>
            </a:r>
          </a:p>
          <a:p>
            <a:pPr defTabSz="903288"/>
            <a:endParaRPr lang="en-US" sz="1100" i="1">
              <a:solidFill>
                <a:srgbClr val="000000"/>
              </a:solidFill>
            </a:endParaRPr>
          </a:p>
          <a:p>
            <a:pPr defTabSz="903288"/>
            <a:r>
              <a:rPr lang="en-US" sz="1100">
                <a:solidFill>
                  <a:srgbClr val="000000"/>
                </a:solidFill>
              </a:rPr>
              <a:t>4.  Create and implement a robust Lessons-Learned program</a:t>
            </a:r>
          </a:p>
          <a:p>
            <a:pPr defTabSz="903288"/>
            <a:r>
              <a:rPr lang="en-US" sz="1100">
                <a:solidFill>
                  <a:srgbClr val="000000"/>
                </a:solidFill>
              </a:rPr>
              <a:t>Highly reliable organizations have “institutionalized” their “lessons learned” approaches to ensure that knowledge gained from both good and bad experience is shared and utilized to continually improve performance.   NCH will be looking at unique ways to ‘share our lessons learned’.</a:t>
            </a:r>
            <a:r>
              <a:rPr lang="en-US" sz="1100">
                <a:solidFill>
                  <a:srgbClr val="FF0000"/>
                </a:solidFill>
              </a:rPr>
              <a:t>   </a:t>
            </a:r>
          </a:p>
          <a:p>
            <a:pPr defTabSz="903288"/>
            <a:endParaRPr lang="en-US" sz="1100">
              <a:solidFill>
                <a:srgbClr val="FF0000"/>
              </a:solidFill>
            </a:endParaRPr>
          </a:p>
        </p:txBody>
      </p:sp>
      <p:sp>
        <p:nvSpPr>
          <p:cNvPr id="121864" name="TextBox 8"/>
          <p:cNvSpPr txBox="1">
            <a:spLocks noChangeArrowheads="1"/>
          </p:cNvSpPr>
          <p:nvPr/>
        </p:nvSpPr>
        <p:spPr bwMode="auto">
          <a:xfrm>
            <a:off x="161511" y="8621714"/>
            <a:ext cx="6485283" cy="64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03" tIns="45151" rIns="90303" bIns="45151">
            <a:spAutoFit/>
          </a:bodyPr>
          <a:lstStyle>
            <a:lvl1pPr defTabSz="903288" eaLnBrk="0" hangingPunct="0">
              <a:defRPr sz="4000">
                <a:solidFill>
                  <a:schemeClr val="tx2"/>
                </a:solidFill>
                <a:latin typeface="Arial" pitchFamily="34" charset="0"/>
              </a:defRPr>
            </a:lvl1pPr>
            <a:lvl2pPr marL="742950" indent="-285750" defTabSz="903288" eaLnBrk="0" hangingPunct="0">
              <a:defRPr sz="4000">
                <a:solidFill>
                  <a:schemeClr val="tx2"/>
                </a:solidFill>
                <a:latin typeface="Arial" pitchFamily="34" charset="0"/>
              </a:defRPr>
            </a:lvl2pPr>
            <a:lvl3pPr marL="1143000" indent="-228600" defTabSz="903288" eaLnBrk="0" hangingPunct="0">
              <a:defRPr sz="4000">
                <a:solidFill>
                  <a:schemeClr val="tx2"/>
                </a:solidFill>
                <a:latin typeface="Arial" pitchFamily="34" charset="0"/>
              </a:defRPr>
            </a:lvl3pPr>
            <a:lvl4pPr marL="1600200" indent="-228600" defTabSz="903288" eaLnBrk="0" hangingPunct="0">
              <a:defRPr sz="4000">
                <a:solidFill>
                  <a:schemeClr val="tx2"/>
                </a:solidFill>
                <a:latin typeface="Arial" pitchFamily="34" charset="0"/>
              </a:defRPr>
            </a:lvl4pPr>
            <a:lvl5pPr marL="2057400" indent="-228600" defTabSz="903288" eaLnBrk="0" hangingPunct="0">
              <a:defRPr sz="4000">
                <a:solidFill>
                  <a:schemeClr val="tx2"/>
                </a:solidFill>
                <a:latin typeface="Arial" pitchFamily="34" charset="0"/>
              </a:defRPr>
            </a:lvl5pPr>
            <a:lvl6pPr marL="2514600" indent="-228600" defTabSz="903288" eaLnBrk="0" fontAlgn="base" hangingPunct="0">
              <a:spcBef>
                <a:spcPct val="0"/>
              </a:spcBef>
              <a:spcAft>
                <a:spcPct val="0"/>
              </a:spcAft>
              <a:defRPr sz="4000">
                <a:solidFill>
                  <a:schemeClr val="tx2"/>
                </a:solidFill>
                <a:latin typeface="Arial" pitchFamily="34" charset="0"/>
              </a:defRPr>
            </a:lvl6pPr>
            <a:lvl7pPr marL="2971800" indent="-228600" defTabSz="903288" eaLnBrk="0" fontAlgn="base" hangingPunct="0">
              <a:spcBef>
                <a:spcPct val="0"/>
              </a:spcBef>
              <a:spcAft>
                <a:spcPct val="0"/>
              </a:spcAft>
              <a:defRPr sz="4000">
                <a:solidFill>
                  <a:schemeClr val="tx2"/>
                </a:solidFill>
                <a:latin typeface="Arial" pitchFamily="34" charset="0"/>
              </a:defRPr>
            </a:lvl7pPr>
            <a:lvl8pPr marL="3429000" indent="-228600" defTabSz="903288" eaLnBrk="0" fontAlgn="base" hangingPunct="0">
              <a:spcBef>
                <a:spcPct val="0"/>
              </a:spcBef>
              <a:spcAft>
                <a:spcPct val="0"/>
              </a:spcAft>
              <a:defRPr sz="4000">
                <a:solidFill>
                  <a:schemeClr val="tx2"/>
                </a:solidFill>
                <a:latin typeface="Arial" pitchFamily="34" charset="0"/>
              </a:defRPr>
            </a:lvl8pPr>
            <a:lvl9pPr marL="3886200" indent="-228600" defTabSz="903288" eaLnBrk="0" fontAlgn="base" hangingPunct="0">
              <a:spcBef>
                <a:spcPct val="0"/>
              </a:spcBef>
              <a:spcAft>
                <a:spcPct val="0"/>
              </a:spcAft>
              <a:defRPr sz="4000">
                <a:solidFill>
                  <a:schemeClr val="tx2"/>
                </a:solidFill>
                <a:latin typeface="Arial" pitchFamily="34" charset="0"/>
              </a:defRPr>
            </a:lvl9pPr>
          </a:lstStyle>
          <a:p>
            <a:pPr eaLnBrk="1" hangingPunct="1"/>
            <a:r>
              <a:rPr lang="en-US" sz="1200" i="1">
                <a:solidFill>
                  <a:srgbClr val="000000"/>
                </a:solidFill>
                <a:latin typeface="Calibri" pitchFamily="34" charset="0"/>
              </a:rPr>
              <a:t>Highly reliable organizations establish Safety as a Core Value, something that can not be compromised for any reason, and never a priority. Why not a priority? – Because priorities change….Safety can never take a back seat. </a:t>
            </a:r>
          </a:p>
        </p:txBody>
      </p:sp>
      <p:sp>
        <p:nvSpPr>
          <p:cNvPr id="121865" name="Rectangle 10"/>
          <p:cNvSpPr>
            <a:spLocks noChangeArrowheads="1"/>
          </p:cNvSpPr>
          <p:nvPr/>
        </p:nvSpPr>
        <p:spPr bwMode="auto">
          <a:xfrm>
            <a:off x="242267" y="3722689"/>
            <a:ext cx="570102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13" tIns="45706" rIns="91413" bIns="45706">
            <a:spAutoFit/>
          </a:bodyPr>
          <a:lstStyle/>
          <a:p>
            <a:pPr defTabSz="911225"/>
            <a:r>
              <a:rPr lang="en-US" sz="1000">
                <a:solidFill>
                  <a:srgbClr val="000000"/>
                </a:solidFill>
              </a:rPr>
              <a:t>Time: &lt;10 sec</a:t>
            </a:r>
          </a:p>
          <a:p>
            <a:pPr defTabSz="911225"/>
            <a:r>
              <a:rPr lang="en-US" sz="1000">
                <a:solidFill>
                  <a:srgbClr val="000000"/>
                </a:solidFill>
              </a:rPr>
              <a:t>Key Point:  We are in the Error Prevention Stage and that is what everyone is doing here today!</a:t>
            </a:r>
          </a:p>
        </p:txBody>
      </p:sp>
    </p:spTree>
    <p:extLst>
      <p:ext uri="{BB962C8B-B14F-4D97-AF65-F5344CB8AC3E}">
        <p14:creationId xmlns:p14="http://schemas.microsoft.com/office/powerpoint/2010/main" val="1837308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sz="4000">
                <a:solidFill>
                  <a:schemeClr val="tx2"/>
                </a:solidFill>
                <a:latin typeface="Arial" pitchFamily="34" charset="0"/>
              </a:defRPr>
            </a:lvl1pPr>
            <a:lvl2pPr marL="742950" indent="-285750" defTabSz="903288" eaLnBrk="0" hangingPunct="0">
              <a:defRPr sz="4000">
                <a:solidFill>
                  <a:schemeClr val="tx2"/>
                </a:solidFill>
                <a:latin typeface="Arial" pitchFamily="34" charset="0"/>
              </a:defRPr>
            </a:lvl2pPr>
            <a:lvl3pPr marL="1143000" indent="-228600" defTabSz="903288" eaLnBrk="0" hangingPunct="0">
              <a:defRPr sz="4000">
                <a:solidFill>
                  <a:schemeClr val="tx2"/>
                </a:solidFill>
                <a:latin typeface="Arial" pitchFamily="34" charset="0"/>
              </a:defRPr>
            </a:lvl3pPr>
            <a:lvl4pPr marL="1600200" indent="-228600" defTabSz="903288" eaLnBrk="0" hangingPunct="0">
              <a:defRPr sz="4000">
                <a:solidFill>
                  <a:schemeClr val="tx2"/>
                </a:solidFill>
                <a:latin typeface="Arial" pitchFamily="34" charset="0"/>
              </a:defRPr>
            </a:lvl4pPr>
            <a:lvl5pPr marL="2057400" indent="-228600" defTabSz="903288" eaLnBrk="0" hangingPunct="0">
              <a:defRPr sz="4000">
                <a:solidFill>
                  <a:schemeClr val="tx2"/>
                </a:solidFill>
                <a:latin typeface="Arial" pitchFamily="34" charset="0"/>
              </a:defRPr>
            </a:lvl5pPr>
            <a:lvl6pPr marL="2514600" indent="-228600" defTabSz="903288" eaLnBrk="0" fontAlgn="base" hangingPunct="0">
              <a:spcBef>
                <a:spcPct val="0"/>
              </a:spcBef>
              <a:spcAft>
                <a:spcPct val="0"/>
              </a:spcAft>
              <a:defRPr sz="4000">
                <a:solidFill>
                  <a:schemeClr val="tx2"/>
                </a:solidFill>
                <a:latin typeface="Arial" pitchFamily="34" charset="0"/>
              </a:defRPr>
            </a:lvl6pPr>
            <a:lvl7pPr marL="2971800" indent="-228600" defTabSz="903288" eaLnBrk="0" fontAlgn="base" hangingPunct="0">
              <a:spcBef>
                <a:spcPct val="0"/>
              </a:spcBef>
              <a:spcAft>
                <a:spcPct val="0"/>
              </a:spcAft>
              <a:defRPr sz="4000">
                <a:solidFill>
                  <a:schemeClr val="tx2"/>
                </a:solidFill>
                <a:latin typeface="Arial" pitchFamily="34" charset="0"/>
              </a:defRPr>
            </a:lvl7pPr>
            <a:lvl8pPr marL="3429000" indent="-228600" defTabSz="903288" eaLnBrk="0" fontAlgn="base" hangingPunct="0">
              <a:spcBef>
                <a:spcPct val="0"/>
              </a:spcBef>
              <a:spcAft>
                <a:spcPct val="0"/>
              </a:spcAft>
              <a:defRPr sz="4000">
                <a:solidFill>
                  <a:schemeClr val="tx2"/>
                </a:solidFill>
                <a:latin typeface="Arial" pitchFamily="34" charset="0"/>
              </a:defRPr>
            </a:lvl8pPr>
            <a:lvl9pPr marL="3886200" indent="-228600" defTabSz="903288" eaLnBrk="0" fontAlgn="base" hangingPunct="0">
              <a:spcBef>
                <a:spcPct val="0"/>
              </a:spcBef>
              <a:spcAft>
                <a:spcPct val="0"/>
              </a:spcAft>
              <a:defRPr sz="4000">
                <a:solidFill>
                  <a:schemeClr val="tx2"/>
                </a:solidFill>
                <a:latin typeface="Arial" pitchFamily="34" charset="0"/>
              </a:defRPr>
            </a:lvl9pPr>
          </a:lstStyle>
          <a:p>
            <a:pPr eaLnBrk="1" hangingPunct="1"/>
            <a:fld id="{0F802356-67EB-41B8-886C-791C026DD56A}" type="slidenum">
              <a:rPr lang="en-US" sz="1200" smtClean="0">
                <a:solidFill>
                  <a:srgbClr val="000000"/>
                </a:solidFill>
              </a:rPr>
              <a:pPr eaLnBrk="1" hangingPunct="1"/>
              <a:t>29</a:t>
            </a:fld>
            <a:endParaRPr lang="en-US" sz="1200" smtClean="0">
              <a:solidFill>
                <a:srgbClr val="000000"/>
              </a:solidFill>
            </a:endParaRPr>
          </a:p>
        </p:txBody>
      </p:sp>
    </p:spTree>
    <p:extLst>
      <p:ext uri="{BB962C8B-B14F-4D97-AF65-F5344CB8AC3E}">
        <p14:creationId xmlns:p14="http://schemas.microsoft.com/office/powerpoint/2010/main" val="2849907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4487" cy="3117850"/>
          </a:xfrm>
        </p:spPr>
      </p:sp>
      <p:sp>
        <p:nvSpPr>
          <p:cNvPr id="3" name="Notes Placeholder 2"/>
          <p:cNvSpPr>
            <a:spLocks noGrp="1"/>
          </p:cNvSpPr>
          <p:nvPr>
            <p:ph type="body" idx="1"/>
          </p:nvPr>
        </p:nvSpPr>
        <p:spPr/>
        <p:txBody>
          <a:bodyPr/>
          <a:lstStyle/>
          <a:p>
            <a:r>
              <a:rPr lang="en-US" altLang="en-US" sz="1200" b="1" dirty="0" smtClean="0"/>
              <a:t>Speaker’s Notes: </a:t>
            </a:r>
          </a:p>
          <a:p>
            <a:r>
              <a:rPr lang="en-US" altLang="en-US" sz="1200" dirty="0" smtClean="0"/>
              <a:t>Here is another story from Duke Health</a:t>
            </a:r>
            <a:r>
              <a:rPr lang="en-US" altLang="en-US" sz="1200" baseline="0" dirty="0" smtClean="0"/>
              <a:t> that </a:t>
            </a:r>
            <a:r>
              <a:rPr lang="en-US" altLang="en-US" sz="1200" dirty="0" smtClean="0"/>
              <a:t>shows how patient safety is not limited to the clinical environment – its really everybody’s business – and its why we’re all going through this training.</a:t>
            </a:r>
          </a:p>
          <a:p>
            <a:endParaRPr lang="en-US" altLang="en-US" sz="1200" dirty="0" smtClean="0"/>
          </a:p>
          <a:p>
            <a:r>
              <a:rPr lang="en-US" altLang="en-US" sz="1200" dirty="0" smtClean="0"/>
              <a:t>“In November and December of 2004, hydraulic fluid was accidentally substituted for detergent in one step of a multi-step cleaning and sterilization process of surgical tools at Durham Regional Hospital (DRH) and Duke Health Raleigh Hospital (DHRH), both of which are part of the Duke University Health System (DUHS). </a:t>
            </a:r>
          </a:p>
          <a:p>
            <a:r>
              <a:rPr lang="en-US" altLang="en-US" sz="1200" dirty="0" smtClean="0"/>
              <a:t>Employees of Automatic Elevator, a firm that serviced the hospitals’ elevators, drained the fluid from elevators into containers that had held surgical detergent. The containers were not properly re-labeled or securely stored by Automatic Elevator. </a:t>
            </a:r>
          </a:p>
          <a:p>
            <a:endParaRPr lang="en-US" altLang="en-US" sz="1200" dirty="0" smtClean="0"/>
          </a:p>
          <a:p>
            <a:r>
              <a:rPr lang="en-US" altLang="en-US" sz="1200" dirty="0" smtClean="0"/>
              <a:t>Cardinal Health, the firm that provides surgical detergent to DUHS, picked the containers up, restocked and stored them, and then shipped them as detergent back to several hospitals. The fluid was then used in the cleaning process for surgical instruments at DRH and DHRH. The mix-up was not immediately noticed, in part because the detergent our hospitals use and the hydraulic fluid have a similar color and consistency.”</a:t>
            </a:r>
          </a:p>
          <a:p>
            <a:endParaRPr lang="en-US" altLang="en-US" sz="1200" dirty="0" smtClean="0"/>
          </a:p>
          <a:p>
            <a:r>
              <a:rPr lang="en-US" altLang="en-US" sz="1200" dirty="0" smtClean="0"/>
              <a:t>During this time the surgeons were saying: “the instruments seem to be a little more slick” and the staff in sterile processing were saying: The soap looks a little darker and smells a little  different. Yet no one took the next step and asked why. NOBODY HAD A GOOD QUESTIONING ATTITUDE OR FELT EMPOWERED TO “STOP THE LINE” WHEN SOMETHING DIDN”T SEEM RIGHT.</a:t>
            </a:r>
          </a:p>
          <a:p>
            <a:r>
              <a:rPr lang="en-US" altLang="en-US" sz="1200" b="1" dirty="0" smtClean="0"/>
              <a:t>Points to emphasize: </a:t>
            </a:r>
          </a:p>
          <a:p>
            <a:pPr>
              <a:buFont typeface="Wingdings" pitchFamily="-107" charset="2"/>
              <a:buChar char="§"/>
            </a:pPr>
            <a:r>
              <a:rPr lang="en-US" altLang="en-US" sz="1200" dirty="0" smtClean="0"/>
              <a:t>3,800 patients were involved in this error.</a:t>
            </a:r>
          </a:p>
          <a:p>
            <a:pPr>
              <a:buFont typeface="Wingdings" pitchFamily="-107" charset="2"/>
              <a:buChar char="§"/>
            </a:pPr>
            <a:r>
              <a:rPr lang="en-US" altLang="en-US" sz="1200" dirty="0" smtClean="0"/>
              <a:t>This event demonstrates that we all play a role in keeping our patients safe. There is no professional group in healthcare that has not, through an error of omission or commission, caused harm to a patient. A hospital is first and foremost a patient care enterprise. Every job is important to patient safety.</a:t>
            </a:r>
          </a:p>
          <a:p>
            <a:endParaRPr lang="en-US" dirty="0"/>
          </a:p>
        </p:txBody>
      </p:sp>
      <p:sp>
        <p:nvSpPr>
          <p:cNvPr id="4" name="Slide Number Placeholder 3"/>
          <p:cNvSpPr>
            <a:spLocks noGrp="1"/>
          </p:cNvSpPr>
          <p:nvPr>
            <p:ph type="sldNum" sz="quarter" idx="10"/>
          </p:nvPr>
        </p:nvSpPr>
        <p:spPr/>
        <p:txBody>
          <a:bodyPr/>
          <a:lstStyle/>
          <a:p>
            <a:fld id="{6D65ECFF-27F0-4669-A28D-FC070E6E00D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22528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sz="4000">
                <a:solidFill>
                  <a:schemeClr val="tx2"/>
                </a:solidFill>
                <a:latin typeface="Arial" pitchFamily="34" charset="0"/>
              </a:defRPr>
            </a:lvl1pPr>
            <a:lvl2pPr marL="742950" indent="-285750" defTabSz="903288" eaLnBrk="0" hangingPunct="0">
              <a:defRPr sz="4000">
                <a:solidFill>
                  <a:schemeClr val="tx2"/>
                </a:solidFill>
                <a:latin typeface="Arial" pitchFamily="34" charset="0"/>
              </a:defRPr>
            </a:lvl2pPr>
            <a:lvl3pPr marL="1143000" indent="-228600" defTabSz="903288" eaLnBrk="0" hangingPunct="0">
              <a:defRPr sz="4000">
                <a:solidFill>
                  <a:schemeClr val="tx2"/>
                </a:solidFill>
                <a:latin typeface="Arial" pitchFamily="34" charset="0"/>
              </a:defRPr>
            </a:lvl3pPr>
            <a:lvl4pPr marL="1600200" indent="-228600" defTabSz="903288" eaLnBrk="0" hangingPunct="0">
              <a:defRPr sz="4000">
                <a:solidFill>
                  <a:schemeClr val="tx2"/>
                </a:solidFill>
                <a:latin typeface="Arial" pitchFamily="34" charset="0"/>
              </a:defRPr>
            </a:lvl4pPr>
            <a:lvl5pPr marL="2057400" indent="-228600" defTabSz="903288" eaLnBrk="0" hangingPunct="0">
              <a:defRPr sz="4000">
                <a:solidFill>
                  <a:schemeClr val="tx2"/>
                </a:solidFill>
                <a:latin typeface="Arial" pitchFamily="34" charset="0"/>
              </a:defRPr>
            </a:lvl5pPr>
            <a:lvl6pPr marL="2514600" indent="-228600" defTabSz="903288" eaLnBrk="0" fontAlgn="base" hangingPunct="0">
              <a:spcBef>
                <a:spcPct val="0"/>
              </a:spcBef>
              <a:spcAft>
                <a:spcPct val="0"/>
              </a:spcAft>
              <a:defRPr sz="4000">
                <a:solidFill>
                  <a:schemeClr val="tx2"/>
                </a:solidFill>
                <a:latin typeface="Arial" pitchFamily="34" charset="0"/>
              </a:defRPr>
            </a:lvl6pPr>
            <a:lvl7pPr marL="2971800" indent="-228600" defTabSz="903288" eaLnBrk="0" fontAlgn="base" hangingPunct="0">
              <a:spcBef>
                <a:spcPct val="0"/>
              </a:spcBef>
              <a:spcAft>
                <a:spcPct val="0"/>
              </a:spcAft>
              <a:defRPr sz="4000">
                <a:solidFill>
                  <a:schemeClr val="tx2"/>
                </a:solidFill>
                <a:latin typeface="Arial" pitchFamily="34" charset="0"/>
              </a:defRPr>
            </a:lvl7pPr>
            <a:lvl8pPr marL="3429000" indent="-228600" defTabSz="903288" eaLnBrk="0" fontAlgn="base" hangingPunct="0">
              <a:spcBef>
                <a:spcPct val="0"/>
              </a:spcBef>
              <a:spcAft>
                <a:spcPct val="0"/>
              </a:spcAft>
              <a:defRPr sz="4000">
                <a:solidFill>
                  <a:schemeClr val="tx2"/>
                </a:solidFill>
                <a:latin typeface="Arial" pitchFamily="34" charset="0"/>
              </a:defRPr>
            </a:lvl8pPr>
            <a:lvl9pPr marL="3886200" indent="-228600" defTabSz="903288" eaLnBrk="0" fontAlgn="base" hangingPunct="0">
              <a:spcBef>
                <a:spcPct val="0"/>
              </a:spcBef>
              <a:spcAft>
                <a:spcPct val="0"/>
              </a:spcAft>
              <a:defRPr sz="4000">
                <a:solidFill>
                  <a:schemeClr val="tx2"/>
                </a:solidFill>
                <a:latin typeface="Arial" pitchFamily="34" charset="0"/>
              </a:defRPr>
            </a:lvl9pPr>
          </a:lstStyle>
          <a:p>
            <a:pPr eaLnBrk="1" hangingPunct="1"/>
            <a:fld id="{0F802356-67EB-41B8-886C-791C026DD56A}" type="slidenum">
              <a:rPr lang="en-US" sz="1200" smtClean="0">
                <a:solidFill>
                  <a:srgbClr val="000000"/>
                </a:solidFill>
              </a:rPr>
              <a:pPr eaLnBrk="1" hangingPunct="1"/>
              <a:t>30</a:t>
            </a:fld>
            <a:endParaRPr lang="en-US" sz="1200" smtClean="0">
              <a:solidFill>
                <a:srgbClr val="000000"/>
              </a:solidFill>
            </a:endParaRPr>
          </a:p>
        </p:txBody>
      </p:sp>
    </p:spTree>
    <p:extLst>
      <p:ext uri="{BB962C8B-B14F-4D97-AF65-F5344CB8AC3E}">
        <p14:creationId xmlns:p14="http://schemas.microsoft.com/office/powerpoint/2010/main" val="2318076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xfrm>
            <a:off x="685800" y="4473340"/>
            <a:ext cx="5486400" cy="47000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1200" dirty="0" smtClean="0"/>
              <a:t>One of the most important things for you to take away from this presentation is that our safety initiative does not end with this training session! Remember that our initiative is all about practicing new behaviors that will help prevent us from making errors – AND making those behaviors become our habits. Errors and harmful events will continue to happen if we do not make this initiative stick. </a:t>
            </a:r>
          </a:p>
          <a:p>
            <a:pPr eaLnBrk="1" hangingPunct="1">
              <a:spcBef>
                <a:spcPct val="0"/>
              </a:spcBef>
            </a:pPr>
            <a:endParaRPr lang="en-US" sz="1200" dirty="0" smtClean="0"/>
          </a:p>
          <a:p>
            <a:pPr eaLnBrk="1" hangingPunct="1">
              <a:spcBef>
                <a:spcPct val="0"/>
              </a:spcBef>
            </a:pPr>
            <a:r>
              <a:rPr lang="en-US" sz="1200" dirty="0" smtClean="0"/>
              <a:t>This graph shows the stages of an effective error prevention program:</a:t>
            </a:r>
          </a:p>
          <a:p>
            <a:pPr eaLnBrk="1" hangingPunct="1">
              <a:spcBef>
                <a:spcPct val="0"/>
              </a:spcBef>
              <a:buFontTx/>
              <a:buChar char="•"/>
            </a:pPr>
            <a:r>
              <a:rPr lang="en-US" sz="1200" b="1" dirty="0" smtClean="0"/>
              <a:t>Awareness</a:t>
            </a:r>
            <a:r>
              <a:rPr lang="en-US" sz="1200" dirty="0" smtClean="0"/>
              <a:t> – That’s what our training session is all about; we’re educating you on our behavior expectations and tools for error prevention. But as you can see on the graph, awareness will drop our event rate only a small amount.</a:t>
            </a:r>
          </a:p>
          <a:p>
            <a:pPr eaLnBrk="1" hangingPunct="1">
              <a:spcBef>
                <a:spcPct val="0"/>
              </a:spcBef>
              <a:buFontTx/>
              <a:buChar char="•"/>
            </a:pPr>
            <a:r>
              <a:rPr lang="en-US" sz="1200" b="1" dirty="0" smtClean="0"/>
              <a:t>Skill Acquisition</a:t>
            </a:r>
            <a:r>
              <a:rPr lang="en-US" sz="1200" dirty="0" smtClean="0"/>
              <a:t> – When we leave this training session, we’ll begin to practice our behaviors and use our error prevention tools. We won’t have it down perfectly – sometimes we’ll forget, and we may apply a technique incorrectly every once in a while. During this phase we’ll be counting on leaders and team members to reinforce our behavior expectations and help build our accountability for practicing them.</a:t>
            </a:r>
          </a:p>
          <a:p>
            <a:pPr eaLnBrk="1" hangingPunct="1">
              <a:spcBef>
                <a:spcPct val="0"/>
              </a:spcBef>
              <a:buFontTx/>
              <a:buChar char="•"/>
            </a:pPr>
            <a:r>
              <a:rPr lang="en-US" sz="1200" b="1" dirty="0" smtClean="0"/>
              <a:t>Habit Formation</a:t>
            </a:r>
            <a:r>
              <a:rPr lang="en-US" sz="1200" dirty="0" smtClean="0"/>
              <a:t> – “Practice makes…habits!” At first, we’ll have to consciously remember to practice our expected safety behaviors and error prevention techniques. But over time, they will indeed become our work habits. Most likely, you’ll find yourself practicing them at home, too, and you’ll see a reduction in the errors that you make outside of work. Our goal is to make these best practices become our common practices.</a:t>
            </a:r>
          </a:p>
          <a:p>
            <a:pPr eaLnBrk="1" hangingPunct="1">
              <a:spcBef>
                <a:spcPct val="0"/>
              </a:spcBef>
              <a:buFontTx/>
              <a:buChar char="•"/>
            </a:pPr>
            <a:r>
              <a:rPr lang="en-US" sz="1200" b="1" dirty="0" smtClean="0"/>
              <a:t>Performance</a:t>
            </a:r>
            <a:r>
              <a:rPr lang="en-US" sz="1200" dirty="0" smtClean="0"/>
              <a:t> – As our expected safety behaviors become our common practice, we will begin to see a reduction in the number of errors we make as individuals and in the number of events that occur </a:t>
            </a:r>
            <a:r>
              <a:rPr lang="en-US" sz="1200" dirty="0" smtClean="0">
                <a:latin typeface="Arial" pitchFamily="34" charset="0"/>
              </a:rPr>
              <a:t>at our hospital. </a:t>
            </a:r>
          </a:p>
          <a:p>
            <a:pPr eaLnBrk="1" hangingPunct="1">
              <a:spcBef>
                <a:spcPct val="0"/>
              </a:spcBef>
              <a:buFontTx/>
              <a:buChar char="•"/>
            </a:pPr>
            <a:endParaRPr lang="en-US" dirty="0" smtClean="0">
              <a:latin typeface="Arial" pitchFamily="34" charset="0"/>
            </a:endParaRPr>
          </a:p>
          <a:p>
            <a:pPr algn="ctr" eaLnBrk="1" hangingPunct="1">
              <a:spcBef>
                <a:spcPct val="0"/>
              </a:spcBef>
            </a:pPr>
            <a:endParaRPr lang="en-US" b="1" dirty="0" smtClean="0">
              <a:solidFill>
                <a:srgbClr val="150D65"/>
              </a:solidFill>
              <a:latin typeface="Arial" pitchFamily="34" charset="0"/>
            </a:endParaRPr>
          </a:p>
          <a:p>
            <a:endParaRPr lang="en-US" dirty="0"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sz="4000">
                <a:solidFill>
                  <a:schemeClr val="tx2"/>
                </a:solidFill>
                <a:latin typeface="Arial" pitchFamily="34" charset="0"/>
              </a:defRPr>
            </a:lvl1pPr>
            <a:lvl2pPr marL="742950" indent="-285750" defTabSz="903288" eaLnBrk="0" hangingPunct="0">
              <a:defRPr sz="4000">
                <a:solidFill>
                  <a:schemeClr val="tx2"/>
                </a:solidFill>
                <a:latin typeface="Arial" pitchFamily="34" charset="0"/>
              </a:defRPr>
            </a:lvl2pPr>
            <a:lvl3pPr marL="1143000" indent="-228600" defTabSz="903288" eaLnBrk="0" hangingPunct="0">
              <a:defRPr sz="4000">
                <a:solidFill>
                  <a:schemeClr val="tx2"/>
                </a:solidFill>
                <a:latin typeface="Arial" pitchFamily="34" charset="0"/>
              </a:defRPr>
            </a:lvl3pPr>
            <a:lvl4pPr marL="1600200" indent="-228600" defTabSz="903288" eaLnBrk="0" hangingPunct="0">
              <a:defRPr sz="4000">
                <a:solidFill>
                  <a:schemeClr val="tx2"/>
                </a:solidFill>
                <a:latin typeface="Arial" pitchFamily="34" charset="0"/>
              </a:defRPr>
            </a:lvl4pPr>
            <a:lvl5pPr marL="2057400" indent="-228600" defTabSz="903288" eaLnBrk="0" hangingPunct="0">
              <a:defRPr sz="4000">
                <a:solidFill>
                  <a:schemeClr val="tx2"/>
                </a:solidFill>
                <a:latin typeface="Arial" pitchFamily="34" charset="0"/>
              </a:defRPr>
            </a:lvl5pPr>
            <a:lvl6pPr marL="2514600" indent="-228600" defTabSz="903288" eaLnBrk="0" fontAlgn="base" hangingPunct="0">
              <a:spcBef>
                <a:spcPct val="0"/>
              </a:spcBef>
              <a:spcAft>
                <a:spcPct val="0"/>
              </a:spcAft>
              <a:defRPr sz="4000">
                <a:solidFill>
                  <a:schemeClr val="tx2"/>
                </a:solidFill>
                <a:latin typeface="Arial" pitchFamily="34" charset="0"/>
              </a:defRPr>
            </a:lvl6pPr>
            <a:lvl7pPr marL="2971800" indent="-228600" defTabSz="903288" eaLnBrk="0" fontAlgn="base" hangingPunct="0">
              <a:spcBef>
                <a:spcPct val="0"/>
              </a:spcBef>
              <a:spcAft>
                <a:spcPct val="0"/>
              </a:spcAft>
              <a:defRPr sz="4000">
                <a:solidFill>
                  <a:schemeClr val="tx2"/>
                </a:solidFill>
                <a:latin typeface="Arial" pitchFamily="34" charset="0"/>
              </a:defRPr>
            </a:lvl7pPr>
            <a:lvl8pPr marL="3429000" indent="-228600" defTabSz="903288" eaLnBrk="0" fontAlgn="base" hangingPunct="0">
              <a:spcBef>
                <a:spcPct val="0"/>
              </a:spcBef>
              <a:spcAft>
                <a:spcPct val="0"/>
              </a:spcAft>
              <a:defRPr sz="4000">
                <a:solidFill>
                  <a:schemeClr val="tx2"/>
                </a:solidFill>
                <a:latin typeface="Arial" pitchFamily="34" charset="0"/>
              </a:defRPr>
            </a:lvl8pPr>
            <a:lvl9pPr marL="3886200" indent="-228600" defTabSz="903288" eaLnBrk="0" fontAlgn="base" hangingPunct="0">
              <a:spcBef>
                <a:spcPct val="0"/>
              </a:spcBef>
              <a:spcAft>
                <a:spcPct val="0"/>
              </a:spcAft>
              <a:defRPr sz="4000">
                <a:solidFill>
                  <a:schemeClr val="tx2"/>
                </a:solidFill>
                <a:latin typeface="Arial" pitchFamily="34" charset="0"/>
              </a:defRPr>
            </a:lvl9pPr>
          </a:lstStyle>
          <a:p>
            <a:pPr eaLnBrk="1" hangingPunct="1"/>
            <a:fld id="{4A74CFFB-829D-4122-A411-726B8DA2073B}" type="slidenum">
              <a:rPr lang="en-US" sz="1200" smtClean="0">
                <a:solidFill>
                  <a:srgbClr val="000000"/>
                </a:solidFill>
              </a:rPr>
              <a:pPr eaLnBrk="1" hangingPunct="1"/>
              <a:t>32</a:t>
            </a:fld>
            <a:endParaRPr lang="en-US" sz="1200" smtClean="0">
              <a:solidFill>
                <a:srgbClr val="000000"/>
              </a:solidFill>
            </a:endParaRPr>
          </a:p>
        </p:txBody>
      </p:sp>
    </p:spTree>
    <p:extLst>
      <p:ext uri="{BB962C8B-B14F-4D97-AF65-F5344CB8AC3E}">
        <p14:creationId xmlns:p14="http://schemas.microsoft.com/office/powerpoint/2010/main" val="186869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Transitions</a:t>
            </a:r>
            <a:r>
              <a:rPr lang="en-US" b="1" baseline="0" dirty="0" smtClean="0"/>
              <a:t> of Care</a:t>
            </a:r>
          </a:p>
          <a:p>
            <a:pPr marL="171450" indent="-171450">
              <a:buFont typeface="Arial" panose="020B0604020202020204" pitchFamily="34" charset="0"/>
              <a:buChar char="•"/>
            </a:pPr>
            <a:r>
              <a:rPr lang="en-US" b="1" dirty="0" smtClean="0"/>
              <a:t>Handoffs</a:t>
            </a:r>
            <a:r>
              <a:rPr lang="en-US" b="0" dirty="0" smtClean="0"/>
              <a:t> and transitions are particularly high-risk for adverse events (e.g. how do we hand off information </a:t>
            </a:r>
            <a:r>
              <a:rPr lang="en-US" b="0" baseline="0" dirty="0" smtClean="0"/>
              <a:t>from ambulatory care? Inpatient units?  Radiology? Nursing homes? Upon discharge?, etc.)</a:t>
            </a:r>
            <a:endParaRPr lang="en-US" b="0" dirty="0" smtClean="0"/>
          </a:p>
          <a:p>
            <a:pPr marL="171450" indent="-171450">
              <a:buFont typeface="Arial" panose="020B0604020202020204" pitchFamily="34" charset="0"/>
              <a:buChar char="•"/>
            </a:pPr>
            <a:r>
              <a:rPr lang="en-US" b="0" dirty="0" smtClean="0"/>
              <a:t>20%</a:t>
            </a:r>
            <a:r>
              <a:rPr lang="en-US" b="0" baseline="0" dirty="0" smtClean="0"/>
              <a:t> of patients experience a</a:t>
            </a:r>
            <a:r>
              <a:rPr lang="en-US" b="0" dirty="0" smtClean="0"/>
              <a:t>dverse</a:t>
            </a:r>
            <a:r>
              <a:rPr lang="en-US" b="0" baseline="0" dirty="0" smtClean="0"/>
              <a:t> events after discharge;</a:t>
            </a:r>
          </a:p>
          <a:p>
            <a:pPr marL="628650" lvl="1" indent="-171450">
              <a:buFont typeface="Arial" panose="020B0604020202020204" pitchFamily="34" charset="0"/>
              <a:buChar char="•"/>
            </a:pPr>
            <a:r>
              <a:rPr lang="en-US" b="1" baseline="0" dirty="0" smtClean="0"/>
              <a:t>ADE</a:t>
            </a:r>
            <a:r>
              <a:rPr lang="en-US" b="0" baseline="0" dirty="0" smtClean="0"/>
              <a:t> is most common (66%)</a:t>
            </a:r>
          </a:p>
          <a:p>
            <a:pPr marL="628650" lvl="1" indent="-171450">
              <a:buFont typeface="Arial" panose="020B0604020202020204" pitchFamily="34" charset="0"/>
              <a:buChar char="•"/>
            </a:pPr>
            <a:r>
              <a:rPr lang="en-US" b="0" baseline="0" dirty="0" smtClean="0"/>
              <a:t>Procedure related:  17%</a:t>
            </a:r>
          </a:p>
          <a:p>
            <a:pPr marL="0" lvl="0" indent="0">
              <a:buFont typeface="Arial" panose="020B0604020202020204" pitchFamily="34" charset="0"/>
              <a:buNone/>
            </a:pPr>
            <a:r>
              <a:rPr lang="en-US" b="1" baseline="0" dirty="0" smtClean="0"/>
              <a:t>Medication Safety</a:t>
            </a:r>
          </a:p>
          <a:p>
            <a:pPr marL="171450" lvl="0" indent="-171450">
              <a:buFont typeface="Arial" panose="020B0604020202020204" pitchFamily="34" charset="0"/>
              <a:buChar char="•"/>
            </a:pPr>
            <a:r>
              <a:rPr lang="en-US" b="1" baseline="0" dirty="0" smtClean="0"/>
              <a:t>ADE</a:t>
            </a:r>
          </a:p>
          <a:p>
            <a:pPr marL="171450" lvl="0" indent="-171450">
              <a:buFont typeface="Arial" panose="020B0604020202020204" pitchFamily="34" charset="0"/>
              <a:buChar char="•"/>
            </a:pPr>
            <a:r>
              <a:rPr lang="en-US" b="0" baseline="0" dirty="0" smtClean="0"/>
              <a:t>Inpatient errors (prescribing, administration)</a:t>
            </a:r>
          </a:p>
          <a:p>
            <a:pPr marL="171450" lvl="0" indent="-171450">
              <a:buFont typeface="Arial" panose="020B0604020202020204" pitchFamily="34" charset="0"/>
              <a:buChar char="•"/>
            </a:pPr>
            <a:r>
              <a:rPr lang="en-US" b="0" baseline="0" dirty="0" smtClean="0"/>
              <a:t>ADE’s after discharge</a:t>
            </a:r>
          </a:p>
          <a:p>
            <a:pPr marL="171450" lvl="0" indent="-171450">
              <a:buFont typeface="Arial" panose="020B0604020202020204" pitchFamily="34" charset="0"/>
              <a:buChar char="•"/>
            </a:pPr>
            <a:r>
              <a:rPr lang="en-US" b="0" baseline="0" dirty="0" smtClean="0"/>
              <a:t>Outpatient prescription errors</a:t>
            </a:r>
            <a:endParaRPr lang="en-US" b="0" dirty="0" smtClean="0"/>
          </a:p>
          <a:p>
            <a:r>
              <a:rPr lang="en-US" b="1" dirty="0" smtClean="0"/>
              <a:t>Med reconciliation:</a:t>
            </a:r>
          </a:p>
          <a:p>
            <a:pPr marL="171450" indent="-171450">
              <a:buFont typeface="Arial" panose="020B0604020202020204" pitchFamily="34" charset="0"/>
              <a:buChar char="•"/>
            </a:pPr>
            <a:r>
              <a:rPr lang="en-US" dirty="0" smtClean="0"/>
              <a:t>Half of all medication errors occurred at interfaces of care</a:t>
            </a:r>
          </a:p>
          <a:p>
            <a:pPr marL="171450" indent="-171450">
              <a:buFont typeface="Arial" panose="020B0604020202020204" pitchFamily="34" charset="0"/>
              <a:buChar char="•"/>
            </a:pPr>
            <a:r>
              <a:rPr lang="en-US" dirty="0" smtClean="0"/>
              <a:t>Over half</a:t>
            </a:r>
            <a:r>
              <a:rPr lang="en-US" baseline="0" dirty="0" smtClean="0"/>
              <a:t> of patients have a medication discrepancy at the time of hospital admission</a:t>
            </a:r>
          </a:p>
          <a:p>
            <a:pPr marL="171450" indent="-171450">
              <a:buFont typeface="Arial" panose="020B0604020202020204" pitchFamily="34" charset="0"/>
              <a:buChar char="•"/>
            </a:pPr>
            <a:r>
              <a:rPr lang="en-US" baseline="0" dirty="0" smtClean="0"/>
              <a:t>One study, using phone follow-up 3-5 days after discharge found that 29% of patients:</a:t>
            </a:r>
          </a:p>
          <a:p>
            <a:pPr marL="628650" lvl="1" indent="-171450">
              <a:buFont typeface="Arial" panose="020B0604020202020204" pitchFamily="34" charset="0"/>
              <a:buChar char="•"/>
            </a:pPr>
            <a:r>
              <a:rPr lang="en-US" baseline="0" dirty="0" smtClean="0"/>
              <a:t>Not taking a medication on their discharge list</a:t>
            </a:r>
          </a:p>
          <a:p>
            <a:pPr marL="628650" lvl="1" indent="-171450">
              <a:buFont typeface="Arial" panose="020B0604020202020204" pitchFamily="34" charset="0"/>
              <a:buChar char="•"/>
            </a:pPr>
            <a:r>
              <a:rPr lang="en-US" baseline="0" dirty="0" smtClean="0"/>
              <a:t>Taking a different dose or frequency</a:t>
            </a:r>
          </a:p>
          <a:p>
            <a:pPr marL="628650" lvl="1" indent="-171450">
              <a:buFont typeface="Arial" panose="020B0604020202020204" pitchFamily="34" charset="0"/>
              <a:buChar char="•"/>
            </a:pPr>
            <a:r>
              <a:rPr lang="en-US" baseline="0" dirty="0" smtClean="0"/>
              <a:t>Taking an additional medication</a:t>
            </a:r>
          </a:p>
          <a:p>
            <a:pPr marL="0" indent="0">
              <a:buFont typeface="Arial" panose="020B0604020202020204" pitchFamily="34" charset="0"/>
              <a:buNone/>
            </a:pPr>
            <a:r>
              <a:rPr lang="en-US" b="1" dirty="0" smtClean="0"/>
              <a:t>Missed and delayed diagnoses</a:t>
            </a:r>
          </a:p>
          <a:p>
            <a:pPr marL="0" indent="0">
              <a:buFont typeface="Arial" panose="020B0604020202020204" pitchFamily="34" charset="0"/>
              <a:buNone/>
            </a:pPr>
            <a:r>
              <a:rPr lang="en-US" b="1" dirty="0" smtClean="0"/>
              <a:t>Test result</a:t>
            </a:r>
            <a:r>
              <a:rPr lang="en-US" b="1" baseline="0" dirty="0" smtClean="0"/>
              <a:t> follow-up:</a:t>
            </a:r>
            <a:endParaRPr lang="en-US" b="0" baseline="0" dirty="0" smtClean="0"/>
          </a:p>
          <a:p>
            <a:pPr marL="171450" indent="-171450">
              <a:buFont typeface="Arial" panose="020B0604020202020204" pitchFamily="34" charset="0"/>
              <a:buChar char="•"/>
            </a:pPr>
            <a:r>
              <a:rPr lang="en-US" b="0" baseline="0" dirty="0" smtClean="0"/>
              <a:t>Multiple contributing factors re:  failure to follow up:</a:t>
            </a:r>
          </a:p>
          <a:p>
            <a:pPr marL="628650" lvl="1" indent="-171450">
              <a:buFont typeface="Arial" panose="020B0604020202020204" pitchFamily="34" charset="0"/>
              <a:buChar char="•"/>
            </a:pPr>
            <a:r>
              <a:rPr lang="en-US" b="0" baseline="0" dirty="0" smtClean="0"/>
              <a:t>41% of patients discharged had test results return after discharge; providers unaware of 2/3 of these results</a:t>
            </a:r>
          </a:p>
          <a:p>
            <a:pPr marL="628650" lvl="1" indent="-171450">
              <a:buFont typeface="Arial" panose="020B0604020202020204" pitchFamily="34" charset="0"/>
              <a:buChar char="•"/>
            </a:pPr>
            <a:r>
              <a:rPr lang="en-US" b="0" baseline="0" dirty="0" smtClean="0"/>
              <a:t>Absence of guidelines re:  who has responsibility and how and when to notify patients</a:t>
            </a:r>
          </a:p>
          <a:p>
            <a:pPr marL="628650" lvl="1" indent="-171450">
              <a:buFont typeface="Arial" panose="020B0604020202020204" pitchFamily="34" charset="0"/>
              <a:buChar char="•"/>
            </a:pPr>
            <a:r>
              <a:rPr lang="en-US" b="0" baseline="0" dirty="0" smtClean="0"/>
              <a:t>Lack of integrated information systems</a:t>
            </a:r>
          </a:p>
          <a:p>
            <a:pPr marL="628650" lvl="1" indent="-171450">
              <a:buFont typeface="Arial" panose="020B0604020202020204" pitchFamily="34" charset="0"/>
              <a:buChar char="•"/>
            </a:pPr>
            <a:r>
              <a:rPr lang="en-US" b="0" baseline="0" dirty="0" smtClean="0"/>
              <a:t>Multidisciplinary nature of the test management process</a:t>
            </a:r>
          </a:p>
          <a:p>
            <a:pPr marL="628650" lvl="1" indent="-171450">
              <a:buFont typeface="Arial" panose="020B0604020202020204" pitchFamily="34" charset="0"/>
              <a:buChar char="•"/>
            </a:pPr>
            <a:r>
              <a:rPr lang="en-US" b="0" baseline="0" dirty="0" smtClean="0"/>
              <a:t>Lengthy turn-around time for test results</a:t>
            </a:r>
          </a:p>
          <a:p>
            <a:pPr marL="628650" lvl="1" indent="-171450">
              <a:buFont typeface="Arial" panose="020B0604020202020204" pitchFamily="34" charset="0"/>
              <a:buChar char="•"/>
            </a:pPr>
            <a:r>
              <a:rPr lang="en-US" b="0" baseline="0" dirty="0" smtClean="0"/>
              <a:t>Lack of standard communication strategies</a:t>
            </a:r>
          </a:p>
          <a:p>
            <a:pPr marL="628650" lvl="1" indent="-171450">
              <a:buFont typeface="Arial" panose="020B0604020202020204" pitchFamily="34" charset="0"/>
              <a:buChar char="•"/>
            </a:pPr>
            <a:r>
              <a:rPr lang="en-US" b="0" baseline="0" dirty="0" smtClean="0"/>
              <a:t>Diffused responsibilities (whose responsibility is it to follow up?  (E.g.  Polyp biopsied:  GI, Pathologist, or PCP to follow up?)</a:t>
            </a:r>
          </a:p>
          <a:p>
            <a:pPr marL="171450" lvl="0" indent="-171450">
              <a:buFont typeface="Arial" panose="020B0604020202020204" pitchFamily="34" charset="0"/>
              <a:buChar char="•"/>
            </a:pPr>
            <a:r>
              <a:rPr lang="en-US" b="0" baseline="0" dirty="0" smtClean="0"/>
              <a:t>Typical PCP reviews 800 </a:t>
            </a:r>
            <a:r>
              <a:rPr lang="en-US" b="0" baseline="0" dirty="0" err="1" smtClean="0"/>
              <a:t>chem</a:t>
            </a:r>
            <a:r>
              <a:rPr lang="en-US" b="0" baseline="0" dirty="0" smtClean="0"/>
              <a:t>-hem, 40 rad, and 12 path reports/week</a:t>
            </a:r>
          </a:p>
          <a:p>
            <a:pPr marL="0" lvl="0" indent="0">
              <a:buFont typeface="Arial" panose="020B0604020202020204" pitchFamily="34" charset="0"/>
              <a:buNone/>
            </a:pPr>
            <a:r>
              <a:rPr lang="en-US" b="1" baseline="0" dirty="0" smtClean="0"/>
              <a:t>Referral Management:</a:t>
            </a:r>
          </a:p>
          <a:p>
            <a:pPr marL="171450" lvl="0" indent="-171450">
              <a:buFont typeface="Arial" panose="020B0604020202020204" pitchFamily="34" charset="0"/>
              <a:buChar char="•"/>
            </a:pPr>
            <a:r>
              <a:rPr lang="en-US" b="0" baseline="0" dirty="0" smtClean="0"/>
              <a:t>Poor referral communication issues are often cited as a factor in outpatient missed/delayed diagnosis claims</a:t>
            </a:r>
          </a:p>
          <a:p>
            <a:pPr marL="628650" lvl="1" indent="-171450">
              <a:buFont typeface="Arial" panose="020B0604020202020204" pitchFamily="34" charset="0"/>
              <a:buChar char="•"/>
            </a:pPr>
            <a:endParaRPr lang="en-US" b="0" baseline="0" dirty="0" smtClean="0"/>
          </a:p>
          <a:p>
            <a:pPr marL="628650" lvl="1" indent="-171450">
              <a:buFont typeface="Arial" panose="020B0604020202020204" pitchFamily="34" charset="0"/>
              <a:buChar char="•"/>
            </a:pPr>
            <a:endParaRPr lang="en-US" b="0" baseline="0" dirty="0" smtClean="0"/>
          </a:p>
          <a:p>
            <a:pPr marL="628650" lvl="1"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8BBF54F1-DCA2-4F99-AC1B-4928B4FE794B}" type="slidenum">
              <a:rPr lang="en-US" smtClean="0"/>
              <a:t>7</a:t>
            </a:fld>
            <a:endParaRPr lang="en-US"/>
          </a:p>
        </p:txBody>
      </p:sp>
    </p:spTree>
    <p:extLst>
      <p:ext uri="{BB962C8B-B14F-4D97-AF65-F5344CB8AC3E}">
        <p14:creationId xmlns:p14="http://schemas.microsoft.com/office/powerpoint/2010/main" val="7720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6"/>
          <p:cNvSpPr>
            <a:spLocks noGrp="1"/>
          </p:cNvSpPr>
          <p:nvPr>
            <p:ph type="sldNum" sz="quarter" idx="5"/>
          </p:nvPr>
        </p:nvSpPr>
        <p:spPr>
          <a:noFill/>
        </p:spPr>
        <p:txBody>
          <a:bodyPr/>
          <a:lstStyle/>
          <a:p>
            <a:pPr defTabSz="909638"/>
            <a:fld id="{5794EBB5-CA48-4EF2-B635-C45E267CA35F}" type="slidenum">
              <a:rPr lang="en-US" smtClean="0">
                <a:solidFill>
                  <a:prstClr val="black"/>
                </a:solidFill>
                <a:latin typeface="Arial" pitchFamily="34" charset="0"/>
              </a:rPr>
              <a:pPr defTabSz="909638"/>
              <a:t>8</a:t>
            </a:fld>
            <a:endParaRPr lang="en-US" smtClean="0">
              <a:solidFill>
                <a:prstClr val="black"/>
              </a:solidFill>
              <a:latin typeface="Arial" pitchFamily="34" charset="0"/>
            </a:endParaRPr>
          </a:p>
        </p:txBody>
      </p:sp>
      <p:sp>
        <p:nvSpPr>
          <p:cNvPr id="179203" name="Rectangle 2"/>
          <p:cNvSpPr>
            <a:spLocks noGrp="1" noRot="1" noChangeAspect="1" noChangeArrowheads="1" noTextEdit="1"/>
          </p:cNvSpPr>
          <p:nvPr>
            <p:ph type="sldImg"/>
          </p:nvPr>
        </p:nvSpPr>
        <p:spPr>
          <a:xfrm>
            <a:off x="1200150" y="700088"/>
            <a:ext cx="4687888" cy="3516312"/>
          </a:xfrm>
          <a:ln/>
        </p:spPr>
      </p:sp>
      <p:sp>
        <p:nvSpPr>
          <p:cNvPr id="179204" name="Rectangle 3"/>
          <p:cNvSpPr>
            <a:spLocks noGrp="1" noChangeArrowheads="1"/>
          </p:cNvSpPr>
          <p:nvPr>
            <p:ph type="body" idx="1"/>
          </p:nvPr>
        </p:nvSpPr>
        <p:spPr>
          <a:xfrm>
            <a:off x="383382" y="4313241"/>
            <a:ext cx="6091237" cy="4918075"/>
          </a:xfrm>
          <a:noFill/>
          <a:ln/>
        </p:spPr>
        <p:txBody>
          <a:bodyPr lIns="94529" tIns="47265" rIns="94529" bIns="47265"/>
          <a:lstStyle/>
          <a:p>
            <a:pPr eaLnBrk="1" hangingPunct="1">
              <a:lnSpc>
                <a:spcPct val="80000"/>
              </a:lnSpc>
              <a:spcBef>
                <a:spcPct val="0"/>
              </a:spcBef>
            </a:pPr>
            <a:r>
              <a:rPr lang="en-US" sz="1100" b="1" dirty="0" smtClean="0">
                <a:latin typeface="Arial" pitchFamily="34" charset="0"/>
              </a:rPr>
              <a:t>Time: </a:t>
            </a:r>
            <a:r>
              <a:rPr lang="en-US" sz="1100" dirty="0" smtClean="0">
                <a:latin typeface="Arial" pitchFamily="34" charset="0"/>
              </a:rPr>
              <a:t>&lt;2 min</a:t>
            </a:r>
          </a:p>
          <a:p>
            <a:pPr eaLnBrk="1" hangingPunct="1">
              <a:lnSpc>
                <a:spcPct val="80000"/>
              </a:lnSpc>
              <a:spcBef>
                <a:spcPct val="0"/>
              </a:spcBef>
            </a:pPr>
            <a:r>
              <a:rPr lang="en-US" b="1" dirty="0" smtClean="0"/>
              <a:t>Key Point:</a:t>
            </a:r>
            <a:r>
              <a:rPr lang="en-US" dirty="0" smtClean="0"/>
              <a:t> Swiss Cheese Model- there are processes and systems in place to detect human error or prevent it from reaching the patient, but no  safe guard is</a:t>
            </a:r>
            <a:r>
              <a:rPr lang="en-US" baseline="0" dirty="0" smtClean="0"/>
              <a:t> perfect.  </a:t>
            </a:r>
            <a:r>
              <a:rPr lang="en-US" dirty="0" smtClean="0"/>
              <a:t> It is not just one person making a mistake, we are one team and at any point care, someone has the option to Question the process and/or system.  If harm reaches a patient, we’ve all made a mistake! </a:t>
            </a:r>
          </a:p>
          <a:p>
            <a:pPr eaLnBrk="1" hangingPunct="1">
              <a:lnSpc>
                <a:spcPct val="80000"/>
              </a:lnSpc>
              <a:spcBef>
                <a:spcPct val="0"/>
              </a:spcBef>
            </a:pPr>
            <a:endParaRPr lang="en-US" b="1" dirty="0" smtClean="0"/>
          </a:p>
          <a:p>
            <a:pPr eaLnBrk="1" hangingPunct="1">
              <a:lnSpc>
                <a:spcPct val="80000"/>
              </a:lnSpc>
              <a:spcBef>
                <a:spcPct val="0"/>
              </a:spcBef>
            </a:pPr>
            <a:r>
              <a:rPr lang="en-US" b="1" dirty="0" smtClean="0"/>
              <a:t>Why Significant Events Happen</a:t>
            </a:r>
          </a:p>
          <a:p>
            <a:pPr eaLnBrk="1" hangingPunct="1">
              <a:lnSpc>
                <a:spcPct val="80000"/>
              </a:lnSpc>
              <a:spcBef>
                <a:spcPct val="0"/>
              </a:spcBef>
            </a:pPr>
            <a:endParaRPr lang="en-US" dirty="0" smtClean="0"/>
          </a:p>
          <a:p>
            <a:pPr eaLnBrk="1" hangingPunct="1">
              <a:lnSpc>
                <a:spcPct val="80000"/>
              </a:lnSpc>
              <a:spcBef>
                <a:spcPct val="0"/>
              </a:spcBef>
            </a:pPr>
            <a:r>
              <a:rPr lang="en-US" dirty="0" smtClean="0"/>
              <a:t>The Swiss Cheese Effect, a model that explains how human error results in events of harm, was developed by James Reason, a psychologist studying events in aviation. In most everything we do, there are </a:t>
            </a:r>
            <a:r>
              <a:rPr lang="en-US" b="1" dirty="0" smtClean="0">
                <a:solidFill>
                  <a:srgbClr val="800000"/>
                </a:solidFill>
              </a:rPr>
              <a:t>checks and barriers</a:t>
            </a:r>
            <a:r>
              <a:rPr lang="en-US" dirty="0" smtClean="0"/>
              <a:t> built designed to help catch errors and prevent them from resulting in events. This is called </a:t>
            </a:r>
            <a:r>
              <a:rPr lang="en-US" u="sng" dirty="0" smtClean="0"/>
              <a:t>defense-in-depth</a:t>
            </a:r>
            <a:r>
              <a:rPr lang="en-US" dirty="0" smtClean="0"/>
              <a:t>. The slices of Swiss cheese represent that defense-in-depth. </a:t>
            </a:r>
          </a:p>
          <a:p>
            <a:pPr eaLnBrk="1" hangingPunct="1">
              <a:lnSpc>
                <a:spcPct val="80000"/>
              </a:lnSpc>
              <a:spcBef>
                <a:spcPct val="0"/>
              </a:spcBef>
            </a:pPr>
            <a:endParaRPr lang="en-US" dirty="0" smtClean="0"/>
          </a:p>
          <a:p>
            <a:pPr eaLnBrk="1" hangingPunct="1">
              <a:lnSpc>
                <a:spcPct val="80000"/>
              </a:lnSpc>
              <a:spcBef>
                <a:spcPct val="0"/>
              </a:spcBef>
            </a:pPr>
            <a:r>
              <a:rPr lang="en-US" b="1" i="0" dirty="0" smtClean="0"/>
              <a:t>Latent</a:t>
            </a:r>
            <a:r>
              <a:rPr lang="en-US" b="1" i="0" baseline="0" dirty="0" smtClean="0"/>
              <a:t> errors/weaknesses</a:t>
            </a:r>
            <a:r>
              <a:rPr lang="en-US" b="0" i="0" baseline="0" dirty="0" smtClean="0"/>
              <a:t>:  Inherent weaknesses in the system.  Most days these weaknesses do not result in errors (e.g. failing to double check 2 forms of ID).  However, on a particular day, due to the circumstances surrounding the event, these latent weaknesses can allow an active error to reach the patient. (e.g. failing to double check 2 forms of ID when there are 2 patients with the same name on a unit or in clinic)   </a:t>
            </a:r>
            <a:endParaRPr lang="en-US" b="1" i="0" dirty="0" smtClean="0"/>
          </a:p>
          <a:p>
            <a:pPr eaLnBrk="1" hangingPunct="1">
              <a:lnSpc>
                <a:spcPct val="80000"/>
              </a:lnSpc>
              <a:spcBef>
                <a:spcPct val="0"/>
              </a:spcBef>
            </a:pPr>
            <a:endParaRPr lang="en-US" dirty="0" smtClean="0"/>
          </a:p>
          <a:p>
            <a:pPr eaLnBrk="1" hangingPunct="1">
              <a:lnSpc>
                <a:spcPct val="80000"/>
              </a:lnSpc>
              <a:spcBef>
                <a:spcPct val="0"/>
              </a:spcBef>
            </a:pPr>
            <a:r>
              <a:rPr lang="en-US" dirty="0" smtClean="0"/>
              <a:t>The healthcare system is designed wherever possible with defense-in-depth such that single human errors do not result in harm. Good defenses can include </a:t>
            </a:r>
            <a:r>
              <a:rPr lang="en-US" b="1" i="1" dirty="0" smtClean="0">
                <a:solidFill>
                  <a:srgbClr val="800000"/>
                </a:solidFill>
              </a:rPr>
              <a:t>technology </a:t>
            </a:r>
            <a:r>
              <a:rPr lang="en-US" dirty="0" smtClean="0"/>
              <a:t>(a pharmacy order entry system that warns the Pharmacist of potential drug interactions); </a:t>
            </a:r>
            <a:r>
              <a:rPr lang="en-US" b="1" i="1" dirty="0" smtClean="0">
                <a:solidFill>
                  <a:srgbClr val="800000"/>
                </a:solidFill>
              </a:rPr>
              <a:t>processes </a:t>
            </a:r>
            <a:r>
              <a:rPr lang="en-US" dirty="0" smtClean="0"/>
              <a:t>(operative site verification procedure that requires the OR team to pause before making the incision to confirm the correct site); or </a:t>
            </a:r>
            <a:r>
              <a:rPr lang="en-US" b="1" i="1" dirty="0" smtClean="0">
                <a:solidFill>
                  <a:srgbClr val="800000"/>
                </a:solidFill>
              </a:rPr>
              <a:t>other people</a:t>
            </a:r>
            <a:r>
              <a:rPr lang="en-US" i="1" dirty="0" smtClean="0"/>
              <a:t> (</a:t>
            </a:r>
            <a:r>
              <a:rPr lang="en-US" dirty="0" smtClean="0"/>
              <a:t>a coworker who sees us prepare to care for a patient without washing our hands and stops to remind us).</a:t>
            </a:r>
          </a:p>
          <a:p>
            <a:pPr eaLnBrk="1" hangingPunct="1">
              <a:lnSpc>
                <a:spcPct val="80000"/>
              </a:lnSpc>
              <a:spcBef>
                <a:spcPct val="0"/>
              </a:spcBef>
            </a:pPr>
            <a:endParaRPr lang="en-US" dirty="0" smtClean="0"/>
          </a:p>
          <a:p>
            <a:pPr eaLnBrk="1" hangingPunct="1">
              <a:lnSpc>
                <a:spcPct val="80000"/>
              </a:lnSpc>
              <a:spcBef>
                <a:spcPct val="0"/>
              </a:spcBef>
            </a:pPr>
            <a:r>
              <a:rPr lang="en-US" dirty="0" smtClean="0"/>
              <a:t>Sometimes, however, those good checks and barriers fail. Those failures are seen as the holes in the Swiss cheese. When all our best defenses fail us, an error that otherwise would have been caught carries through the holes unstopped and results in an event. On average, a Serious Safety Event is the result of </a:t>
            </a:r>
            <a:r>
              <a:rPr lang="en-US" b="1" dirty="0" smtClean="0">
                <a:solidFill>
                  <a:srgbClr val="FF0000"/>
                </a:solidFill>
              </a:rPr>
              <a:t>8.3 human errors.</a:t>
            </a:r>
          </a:p>
          <a:p>
            <a:pPr eaLnBrk="1" hangingPunct="1">
              <a:lnSpc>
                <a:spcPct val="80000"/>
              </a:lnSpc>
              <a:spcBef>
                <a:spcPct val="0"/>
              </a:spcBef>
            </a:pPr>
            <a:endParaRPr lang="en-US" b="1" dirty="0">
              <a:solidFill>
                <a:srgbClr val="FF0000"/>
              </a:solidFill>
            </a:endParaRPr>
          </a:p>
          <a:p>
            <a:pPr eaLnBrk="1" hangingPunct="1">
              <a:lnSpc>
                <a:spcPct val="80000"/>
              </a:lnSpc>
              <a:spcBef>
                <a:spcPct val="0"/>
              </a:spcBef>
            </a:pPr>
            <a:r>
              <a:rPr lang="en-US" dirty="0" smtClean="0"/>
              <a:t>Safety doesn’t just happen. We have to work to make it happen. There are two basic approaches to reducing event rate. </a:t>
            </a:r>
            <a:r>
              <a:rPr lang="en-US" b="1" dirty="0" smtClean="0"/>
              <a:t>First, reduce the human error rate.</a:t>
            </a:r>
            <a:r>
              <a:rPr lang="en-US" dirty="0" smtClean="0"/>
              <a:t> The event rate is proportional to the human error rate, so any decrease in human error rate will reduce the number of events. Safety Behaviors using error prevention tools are designed to reduce the human error rate, and thereby event rate, by 80% in two years. </a:t>
            </a:r>
            <a:r>
              <a:rPr lang="en-US" b="1" dirty="0" smtClean="0"/>
              <a:t>Second, find and fix the holes in the Swiss cheese</a:t>
            </a:r>
            <a:r>
              <a:rPr lang="en-US" dirty="0" smtClean="0"/>
              <a:t>. Continuous improvement approaches to system reliability are designed to reduce event rate by 50% in two years.</a:t>
            </a:r>
          </a:p>
          <a:p>
            <a:pPr eaLnBrk="1" hangingPunct="1">
              <a:lnSpc>
                <a:spcPct val="80000"/>
              </a:lnSpc>
              <a:spcBef>
                <a:spcPct val="0"/>
              </a:spcBef>
            </a:pPr>
            <a:endParaRPr lang="en-US" dirty="0" smtClean="0"/>
          </a:p>
          <a:p>
            <a:pPr eaLnBrk="1" hangingPunct="1">
              <a:lnSpc>
                <a:spcPct val="80000"/>
              </a:lnSpc>
              <a:spcBef>
                <a:spcPct val="0"/>
              </a:spcBef>
            </a:pPr>
            <a:r>
              <a:rPr lang="en-US" dirty="0" smtClean="0"/>
              <a:t>Our hospital plans to continue finding and fixing the system problems, implement Behavioral Expectations for human error prevention, and measure the results through a reduction in Serious Safety Event Rate and an increase in the number of event-free days.</a:t>
            </a:r>
          </a:p>
        </p:txBody>
      </p:sp>
    </p:spTree>
    <p:extLst>
      <p:ext uri="{BB962C8B-B14F-4D97-AF65-F5344CB8AC3E}">
        <p14:creationId xmlns:p14="http://schemas.microsoft.com/office/powerpoint/2010/main" val="367652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4487" cy="3117850"/>
          </a:xfrm>
        </p:spPr>
      </p:sp>
      <p:sp>
        <p:nvSpPr>
          <p:cNvPr id="3" name="Notes Placeholder 2"/>
          <p:cNvSpPr>
            <a:spLocks noGrp="1"/>
          </p:cNvSpPr>
          <p:nvPr>
            <p:ph type="body" idx="1"/>
          </p:nvPr>
        </p:nvSpPr>
        <p:spPr/>
        <p:txBody>
          <a:bodyPr/>
          <a:lstStyle/>
          <a:p>
            <a:r>
              <a:rPr lang="en-US" b="1" dirty="0" smtClean="0">
                <a:latin typeface="Arial" pitchFamily="34" charset="0"/>
              </a:rPr>
              <a:t>Time:</a:t>
            </a:r>
          </a:p>
          <a:p>
            <a:r>
              <a:rPr lang="en-US" b="1" dirty="0" smtClean="0">
                <a:latin typeface="Arial" pitchFamily="34" charset="0"/>
              </a:rPr>
              <a:t>Key Point:</a:t>
            </a:r>
          </a:p>
          <a:p>
            <a:endParaRPr lang="en-US" b="1"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event happened at the </a:t>
            </a:r>
            <a:r>
              <a:rPr lang="en-US" dirty="0" err="1" smtClean="0"/>
              <a:t>Univ</a:t>
            </a:r>
            <a:r>
              <a:rPr lang="en-US" dirty="0" smtClean="0"/>
              <a:t> of California San Francisco Children’s Hospital.   Robert </a:t>
            </a:r>
            <a:r>
              <a:rPr lang="en-US" dirty="0" err="1" smtClean="0"/>
              <a:t>Wachter</a:t>
            </a:r>
            <a:r>
              <a:rPr lang="en-US" dirty="0" smtClean="0"/>
              <a:t>, a national expert in Patient Safety</a:t>
            </a:r>
            <a:r>
              <a:rPr lang="en-US" baseline="0" dirty="0" smtClean="0"/>
              <a:t> who works at UCSF, reported this error.  </a:t>
            </a:r>
            <a:r>
              <a:rPr lang="en-US" dirty="0" smtClean="0"/>
              <a:t>Make the point</a:t>
            </a:r>
            <a:r>
              <a:rPr lang="en-US" baseline="0" dirty="0" smtClean="0"/>
              <a:t> that 38.5 tabs of Bactrim were given to an adolescent because of a simple typographical error in an electronic record.  Technology not only failed to stop the error, it actually made it easier for the error to reach the patient (personnel were falsely reassured by the automation).</a:t>
            </a:r>
          </a:p>
          <a:p>
            <a:endParaRPr lang="en-US" b="1" dirty="0" smtClean="0">
              <a:latin typeface="Arial" pitchFamily="34" charset="0"/>
            </a:endParaRPr>
          </a:p>
          <a:p>
            <a:pPr marL="171450" indent="-171450">
              <a:buFont typeface="Arial" panose="020B0604020202020204" pitchFamily="34" charset="0"/>
              <a:buChar char="•"/>
            </a:pPr>
            <a:r>
              <a:rPr lang="en-US" dirty="0" smtClean="0"/>
              <a:t>Original dose ordered was </a:t>
            </a:r>
            <a:r>
              <a:rPr lang="en-US" b="1" dirty="0" smtClean="0"/>
              <a:t>5 mg/kg</a:t>
            </a:r>
            <a:r>
              <a:rPr lang="en-US" b="1" baseline="0" dirty="0" smtClean="0"/>
              <a:t> </a:t>
            </a:r>
            <a:r>
              <a:rPr lang="en-US" baseline="0" dirty="0" smtClean="0"/>
              <a:t>(</a:t>
            </a:r>
            <a:r>
              <a:rPr lang="en-US" dirty="0" smtClean="0"/>
              <a:t>193 mg.) for a 38.6 kg child)</a:t>
            </a:r>
          </a:p>
          <a:p>
            <a:pPr marL="171450" indent="-171450">
              <a:buFont typeface="Arial" panose="020B0604020202020204" pitchFamily="34" charset="0"/>
              <a:buChar char="•"/>
            </a:pPr>
            <a:r>
              <a:rPr lang="en-US" dirty="0" smtClean="0"/>
              <a:t>The</a:t>
            </a:r>
            <a:r>
              <a:rPr lang="en-US" baseline="0" dirty="0" smtClean="0"/>
              <a:t> dose was r</a:t>
            </a:r>
            <a:r>
              <a:rPr lang="en-US" dirty="0" smtClean="0"/>
              <a:t>ounded to 160 mg.  When</a:t>
            </a:r>
            <a:r>
              <a:rPr lang="en-US" baseline="0" dirty="0" smtClean="0"/>
              <a:t> a dose is greater than 5% of the original dose, pharmacy is required to call the provider for approval.</a:t>
            </a:r>
          </a:p>
          <a:p>
            <a:pPr marL="171450" indent="-171450">
              <a:buFont typeface="Arial" panose="020B0604020202020204" pitchFamily="34" charset="0"/>
              <a:buChar char="•"/>
            </a:pPr>
            <a:r>
              <a:rPr lang="en-US" baseline="0" dirty="0" smtClean="0"/>
              <a:t>Pharmacy called provider and she agreed to the new dose, but typed “</a:t>
            </a:r>
            <a:r>
              <a:rPr lang="en-US" b="1" baseline="0" dirty="0" smtClean="0"/>
              <a:t>160 mg/kg” </a:t>
            </a:r>
            <a:r>
              <a:rPr lang="en-US" baseline="0" dirty="0" smtClean="0"/>
              <a:t>(system defaulted to mg/kg based on the last order) </a:t>
            </a:r>
            <a:r>
              <a:rPr lang="en-US" b="1" baseline="0" dirty="0" smtClean="0"/>
              <a:t>instead of the correct 160 mg (total) dose</a:t>
            </a:r>
          </a:p>
          <a:p>
            <a:pPr marL="171450" indent="-171450">
              <a:buFont typeface="Arial" panose="020B0604020202020204" pitchFamily="34" charset="0"/>
              <a:buChar char="•"/>
            </a:pPr>
            <a:r>
              <a:rPr lang="en-US" baseline="0" dirty="0" smtClean="0"/>
              <a:t>Several alerts  popped up, but were ignored/overridden</a:t>
            </a:r>
          </a:p>
          <a:p>
            <a:pPr marL="171450" indent="-171450">
              <a:buFont typeface="Arial" panose="020B0604020202020204" pitchFamily="34" charset="0"/>
              <a:buChar char="•"/>
            </a:pPr>
            <a:r>
              <a:rPr lang="en-US" baseline="0" dirty="0" smtClean="0"/>
              <a:t>Robot in pharmacy pulled 38.5 tablets to equal 160 mg/kg ( 6,176 mg)</a:t>
            </a:r>
          </a:p>
          <a:p>
            <a:pPr marL="171450" indent="-171450">
              <a:buFont typeface="Arial" panose="020B0604020202020204" pitchFamily="34" charset="0"/>
              <a:buChar char="•"/>
            </a:pPr>
            <a:r>
              <a:rPr lang="en-US" baseline="0" dirty="0" smtClean="0"/>
              <a:t>RN caring for patient was floating to this unit; she felt that something wasn’t quite right, but because the unit was so busy, she didn’t want to bother anyone.   However, she was reassured that the dose must  be ok because she thought the electronic health system would have caught the error and the dose matched the order.</a:t>
            </a:r>
          </a:p>
          <a:p>
            <a:pPr marL="171450" indent="-171450">
              <a:buFont typeface="Arial" panose="020B0604020202020204" pitchFamily="34" charset="0"/>
              <a:buChar char="•"/>
            </a:pPr>
            <a:r>
              <a:rPr lang="en-US" dirty="0" smtClean="0"/>
              <a:t>When</a:t>
            </a:r>
            <a:r>
              <a:rPr lang="en-US" baseline="0" dirty="0" smtClean="0"/>
              <a:t> she scanned the medication, the barcode scanner further confirmed that the dose was correct.</a:t>
            </a:r>
          </a:p>
          <a:p>
            <a:pPr marL="171450" indent="-171450">
              <a:buFont typeface="Arial" panose="020B0604020202020204" pitchFamily="34" charset="0"/>
              <a:buChar char="•"/>
            </a:pPr>
            <a:r>
              <a:rPr lang="en-US" baseline="0" dirty="0" smtClean="0"/>
              <a:t>Technology in this case actually facilitated the error because the RN was falsely reassured.</a:t>
            </a:r>
            <a:endParaRPr lang="en-US" dirty="0"/>
          </a:p>
        </p:txBody>
      </p:sp>
      <p:sp>
        <p:nvSpPr>
          <p:cNvPr id="4" name="Slide Number Placeholder 3"/>
          <p:cNvSpPr>
            <a:spLocks noGrp="1"/>
          </p:cNvSpPr>
          <p:nvPr>
            <p:ph type="sldNum" sz="quarter" idx="10"/>
          </p:nvPr>
        </p:nvSpPr>
        <p:spPr/>
        <p:txBody>
          <a:bodyPr/>
          <a:lstStyle/>
          <a:p>
            <a:fld id="{6D65ECFF-27F0-4669-A28D-FC070E6E00D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9802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4487" cy="3117850"/>
          </a:xfrm>
        </p:spPr>
      </p:sp>
      <p:sp>
        <p:nvSpPr>
          <p:cNvPr id="3" name="Notes Placeholder 2"/>
          <p:cNvSpPr>
            <a:spLocks noGrp="1"/>
          </p:cNvSpPr>
          <p:nvPr>
            <p:ph type="body" idx="1"/>
          </p:nvPr>
        </p:nvSpPr>
        <p:spPr>
          <a:xfrm>
            <a:off x="685800" y="4473338"/>
            <a:ext cx="5486400" cy="4518262"/>
          </a:xfrm>
        </p:spPr>
        <p:txBody>
          <a:bodyPr/>
          <a:lstStyle/>
          <a:p>
            <a:pPr eaLnBrk="1" hangingPunct="1">
              <a:spcBef>
                <a:spcPct val="0"/>
              </a:spcBef>
            </a:pPr>
            <a:r>
              <a:rPr lang="en-US" b="1" dirty="0" smtClean="0"/>
              <a:t>Time:</a:t>
            </a:r>
            <a:r>
              <a:rPr lang="en-US" dirty="0" smtClean="0"/>
              <a:t> &lt;1 min</a:t>
            </a:r>
            <a:endParaRPr lang="en-US" b="1" dirty="0" smtClean="0"/>
          </a:p>
          <a:p>
            <a:pPr eaLnBrk="1" hangingPunct="1">
              <a:spcBef>
                <a:spcPct val="0"/>
              </a:spcBef>
            </a:pPr>
            <a:r>
              <a:rPr lang="en-US" b="1" dirty="0" smtClean="0"/>
              <a:t>Key Point:</a:t>
            </a:r>
            <a:r>
              <a:rPr lang="en-US" dirty="0" smtClean="0"/>
              <a:t> Serious Safety Events= Variation from best practice-followed by- Significant Patient Harm</a:t>
            </a:r>
          </a:p>
          <a:p>
            <a:pPr eaLnBrk="1" hangingPunct="1">
              <a:spcBef>
                <a:spcPct val="0"/>
              </a:spcBef>
            </a:pPr>
            <a:endParaRPr lang="en-US" dirty="0" smtClean="0"/>
          </a:p>
          <a:p>
            <a:pPr eaLnBrk="1" hangingPunct="1">
              <a:spcBef>
                <a:spcPct val="0"/>
              </a:spcBef>
            </a:pPr>
            <a:r>
              <a:rPr lang="en-US" dirty="0" smtClean="0"/>
              <a:t>Serious Safety Events occur when we </a:t>
            </a:r>
            <a:r>
              <a:rPr lang="en-US" b="1" dirty="0" smtClean="0"/>
              <a:t>vary</a:t>
            </a:r>
            <a:r>
              <a:rPr lang="en-US" dirty="0" smtClean="0"/>
              <a:t> from </a:t>
            </a:r>
            <a:r>
              <a:rPr lang="en-US" b="1" dirty="0" smtClean="0"/>
              <a:t>generally accepted performance standards</a:t>
            </a:r>
            <a:r>
              <a:rPr lang="en-US" dirty="0" smtClean="0"/>
              <a:t> and cause significant patient harm.</a:t>
            </a:r>
          </a:p>
          <a:p>
            <a:pPr eaLnBrk="1" hangingPunct="1">
              <a:spcBef>
                <a:spcPct val="0"/>
              </a:spcBef>
            </a:pPr>
            <a:endParaRPr lang="en-US" dirty="0" smtClean="0"/>
          </a:p>
          <a:p>
            <a:pPr eaLnBrk="1" hangingPunct="1">
              <a:spcBef>
                <a:spcPct val="0"/>
              </a:spcBef>
            </a:pPr>
            <a:r>
              <a:rPr lang="en-US" b="1" i="1" dirty="0" smtClean="0"/>
              <a:t>Serious Safety Events</a:t>
            </a:r>
            <a:r>
              <a:rPr lang="en-US" dirty="0" smtClean="0"/>
              <a:t> are </a:t>
            </a:r>
            <a:r>
              <a:rPr lang="en-US" b="1" dirty="0" smtClean="0">
                <a:solidFill>
                  <a:srgbClr val="336699"/>
                </a:solidFill>
              </a:rPr>
              <a:t>deviations</a:t>
            </a:r>
            <a:r>
              <a:rPr lang="en-US" dirty="0" smtClean="0"/>
              <a:t> in </a:t>
            </a:r>
            <a:r>
              <a:rPr lang="en-US" b="1" dirty="0" smtClean="0"/>
              <a:t>standard care </a:t>
            </a:r>
            <a:r>
              <a:rPr lang="en-US" dirty="0" smtClean="0"/>
              <a:t>that result in:</a:t>
            </a:r>
          </a:p>
          <a:p>
            <a:pPr eaLnBrk="1" hangingPunct="1">
              <a:spcBef>
                <a:spcPct val="0"/>
              </a:spcBef>
            </a:pPr>
            <a:endParaRPr lang="en-US" dirty="0" smtClean="0"/>
          </a:p>
          <a:p>
            <a:pPr marL="224348" lvl="1" indent="-107501" eaLnBrk="1" hangingPunct="1">
              <a:lnSpc>
                <a:spcPct val="50000"/>
              </a:lnSpc>
              <a:spcBef>
                <a:spcPct val="0"/>
              </a:spcBef>
              <a:buFontTx/>
              <a:buChar char="•"/>
            </a:pPr>
            <a:r>
              <a:rPr lang="en-US" dirty="0" smtClean="0"/>
              <a:t>Death or</a:t>
            </a:r>
          </a:p>
          <a:p>
            <a:pPr marL="224348" lvl="1" indent="-107501" eaLnBrk="1" hangingPunct="1">
              <a:spcBef>
                <a:spcPct val="0"/>
              </a:spcBef>
              <a:buFontTx/>
              <a:buChar char="•"/>
            </a:pPr>
            <a:r>
              <a:rPr lang="en-US" dirty="0" smtClean="0"/>
              <a:t>Moderate to severe temporary or permanent harm to the patient</a:t>
            </a:r>
          </a:p>
          <a:p>
            <a:pPr marL="224348" lvl="1" indent="-107501" eaLnBrk="1" hangingPunct="1">
              <a:spcBef>
                <a:spcPct val="0"/>
              </a:spcBef>
            </a:pPr>
            <a:endParaRPr lang="en-US" dirty="0" smtClean="0"/>
          </a:p>
          <a:p>
            <a:pPr marL="224348" lvl="1" indent="-107501" eaLnBrk="1" hangingPunct="1">
              <a:spcBef>
                <a:spcPct val="0"/>
              </a:spcBef>
            </a:pPr>
            <a:r>
              <a:rPr lang="en-US" b="1" dirty="0" smtClean="0"/>
              <a:t>In other words, a patient is seriously harmed or dies due to preventable harm….</a:t>
            </a:r>
          </a:p>
          <a:p>
            <a:pPr marL="224348" lvl="1" indent="-107501" eaLnBrk="1" hangingPunct="1">
              <a:spcBef>
                <a:spcPct val="0"/>
              </a:spcBef>
            </a:pPr>
            <a:r>
              <a:rPr lang="en-US" dirty="0" smtClean="0"/>
              <a:t>There are 33 different event categories.  Some of the top ones are listed here.</a:t>
            </a:r>
          </a:p>
          <a:p>
            <a:pPr marL="224348" lvl="1" indent="-107501" eaLnBrk="1" hangingPunct="1">
              <a:spcBef>
                <a:spcPct val="0"/>
              </a:spcBef>
            </a:pPr>
            <a:endParaRPr lang="en-US" dirty="0" smtClean="0"/>
          </a:p>
          <a:p>
            <a:pPr marL="224348" lvl="1" indent="-107501" eaLnBrk="1" hangingPunct="1">
              <a:spcBef>
                <a:spcPct val="0"/>
              </a:spcBef>
            </a:pPr>
            <a:r>
              <a:rPr lang="en-US" dirty="0" smtClean="0"/>
              <a:t>Do you think all of the examples of SSE’s  identified  in this slide have happened here at our hospital?   Which do you think causes more errors here?  </a:t>
            </a:r>
          </a:p>
          <a:p>
            <a:pPr marL="224348" lvl="1" indent="-107501" eaLnBrk="1" hangingPunct="1">
              <a:spcBef>
                <a:spcPct val="0"/>
              </a:spcBef>
            </a:pPr>
            <a:endParaRPr lang="en-US" dirty="0" smtClean="0"/>
          </a:p>
          <a:p>
            <a:pPr marL="224348" lvl="1" indent="-107501" eaLnBrk="1" hangingPunct="1">
              <a:spcBef>
                <a:spcPct val="0"/>
              </a:spcBef>
            </a:pPr>
            <a:r>
              <a:rPr lang="en-US" dirty="0" smtClean="0"/>
              <a:t>In HPI’s analysis of our SSEs they found that the causes across the various event types were “common.”  For example, non-compliance, critical thinking failures, communication failures.  These conditions cause events of different type.  If miscommunication is an underlying common cause it will result in a medication event on one day and a delay in treatment event on another.  Therefore, our plan is to not take tactical solutions but rather to focus on our behaviors and culture that addresses the observed common causes.</a:t>
            </a:r>
          </a:p>
          <a:p>
            <a:endParaRPr lang="en-US" dirty="0"/>
          </a:p>
        </p:txBody>
      </p:sp>
      <p:sp>
        <p:nvSpPr>
          <p:cNvPr id="4" name="Slide Number Placeholder 3"/>
          <p:cNvSpPr>
            <a:spLocks noGrp="1"/>
          </p:cNvSpPr>
          <p:nvPr>
            <p:ph type="sldNum" sz="quarter" idx="10"/>
          </p:nvPr>
        </p:nvSpPr>
        <p:spPr/>
        <p:txBody>
          <a:bodyPr/>
          <a:lstStyle/>
          <a:p>
            <a:fld id="{6D65ECFF-27F0-4669-A28D-FC070E6E00D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7081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4487" cy="3117850"/>
          </a:xfrm>
        </p:spPr>
      </p:sp>
      <p:sp>
        <p:nvSpPr>
          <p:cNvPr id="3" name="Notes Placeholder 2"/>
          <p:cNvSpPr>
            <a:spLocks noGrp="1"/>
          </p:cNvSpPr>
          <p:nvPr>
            <p:ph type="body" idx="1"/>
          </p:nvPr>
        </p:nvSpPr>
        <p:spPr/>
        <p:txBody>
          <a:bodyPr/>
          <a:lstStyle/>
          <a:p>
            <a:r>
              <a:rPr lang="en-US" b="1" dirty="0" smtClean="0"/>
              <a:t>Time: 1 min</a:t>
            </a:r>
          </a:p>
          <a:p>
            <a:r>
              <a:rPr lang="en-US" b="1" dirty="0" smtClean="0"/>
              <a:t>Key Point:</a:t>
            </a:r>
          </a:p>
          <a:p>
            <a:pPr eaLnBrk="1" hangingPunct="1"/>
            <a:r>
              <a:rPr lang="en-US" dirty="0" smtClean="0"/>
              <a:t>For every Serious Safety Event, there are most likely hundreds of Precursor Safety Events, and thousands of Near Miss Safety Events…..and the causes are the same.  Everyone has been distracted and has inadvertently run a stop sign or stop light in their years of driving.  However most of us have not experienced an accident, a few might have had a fender bender and once in a while a serious accident occurs.  As we eliminate the SSEs we will need to shift our learning to the PSEs and NMEs.  They are our “early warning system” and are just as valuable to evaluate as a SSE.</a:t>
            </a:r>
          </a:p>
          <a:p>
            <a:pPr eaLnBrk="1" hangingPunct="1"/>
            <a:endParaRPr lang="en-US" dirty="0" smtClean="0"/>
          </a:p>
          <a:p>
            <a:pPr eaLnBrk="1" hangingPunct="1"/>
            <a:r>
              <a:rPr lang="en-US" dirty="0" smtClean="0"/>
              <a:t>How effective are we at identifying Serious Safety Events?</a:t>
            </a:r>
          </a:p>
          <a:p>
            <a:pPr eaLnBrk="1" hangingPunct="1"/>
            <a:endParaRPr lang="en-US" dirty="0" smtClean="0"/>
          </a:p>
          <a:p>
            <a:pPr eaLnBrk="1" hangingPunct="1"/>
            <a:r>
              <a:rPr lang="en-US" dirty="0" smtClean="0"/>
              <a:t>What about Precursor and Near Miss Events?</a:t>
            </a:r>
          </a:p>
          <a:p>
            <a:pPr eaLnBrk="1" hangingPunct="1"/>
            <a:endParaRPr lang="en-US" dirty="0" smtClean="0"/>
          </a:p>
          <a:p>
            <a:pPr eaLnBrk="1" hangingPunct="1"/>
            <a:r>
              <a:rPr lang="en-US" dirty="0" smtClean="0"/>
              <a:t>We want everyone to report events or near events even when there was no harm to anyone.  Why? Because by evaluating these events, we can understand what to do to prevent this same potential event from happening in the future.  The same action that initiates a Near Miss or Precursor Safety Event could end up as a Serious Safety Event the next time!</a:t>
            </a:r>
          </a:p>
          <a:p>
            <a:pPr eaLnBrk="1" hangingPunct="1"/>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D65ECFF-27F0-4669-A28D-FC070E6E00D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42816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4487"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5ECFF-27F0-4669-A28D-FC070E6E00D6}" type="slidenum">
              <a:rPr lang="en-US" smtClean="0"/>
              <a:t>12</a:t>
            </a:fld>
            <a:endParaRPr lang="en-US"/>
          </a:p>
        </p:txBody>
      </p:sp>
    </p:spTree>
    <p:extLst>
      <p:ext uri="{BB962C8B-B14F-4D97-AF65-F5344CB8AC3E}">
        <p14:creationId xmlns:p14="http://schemas.microsoft.com/office/powerpoint/2010/main" val="4264561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common reasons that people fail to report safety events.  Based on the results of the audience response system, engage in a discussion about these</a:t>
            </a:r>
            <a:r>
              <a:rPr lang="en-US" baseline="0" dirty="0" smtClean="0"/>
              <a:t> issues and that they should not be reasons that people fail to report (e.g. Just Culture philosophy, importance of learning from near miss </a:t>
            </a:r>
            <a:r>
              <a:rPr lang="en-US" baseline="0" smtClean="0"/>
              <a:t>and precursor </a:t>
            </a:r>
            <a:r>
              <a:rPr lang="en-US" baseline="0" dirty="0" smtClean="0"/>
              <a:t>events so that they don’t become serious safety events, etc.)</a:t>
            </a:r>
            <a:endParaRPr lang="en-US" dirty="0"/>
          </a:p>
        </p:txBody>
      </p:sp>
    </p:spTree>
    <p:extLst>
      <p:ext uri="{BB962C8B-B14F-4D97-AF65-F5344CB8AC3E}">
        <p14:creationId xmlns:p14="http://schemas.microsoft.com/office/powerpoint/2010/main" val="358763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37968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254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3075"/>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7307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59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368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33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0826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33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4546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1893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24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5476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526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464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37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81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0563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rgbClr val="0033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00336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00336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00336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003366"/>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0033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ahrq.gov/sites/default/files/wysiwyg/professionals/quality-patient-safety/hais/tools/ambulatory-surgery/sections/ambulatory-surgery-report.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mailto:Laurie.b.heels@Hitchcock.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patientsafety.va.gov/professionals/onthejob/rca.asp" TargetMode="External"/><Relationship Id="rId2" Type="http://schemas.openxmlformats.org/officeDocument/2006/relationships/hyperlink" Target="http://hpiresults.com/publications/HPI%20White%20Paper%20-%20SEC%20SSER%20Measurement%20System%20REV%202%20MAY%202010.pdf" TargetMode="External"/><Relationship Id="rId1" Type="http://schemas.openxmlformats.org/officeDocument/2006/relationships/slideLayout" Target="../slideLayouts/slideLayout2.xml"/><Relationship Id="rId4" Type="http://schemas.openxmlformats.org/officeDocument/2006/relationships/hyperlink" Target="http://www.ahrq.gov/professionals/quality-patient-safety/hais/tools/ambulatory-surgery/sections/sustainability/management/kit.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pressganey.com/consulting/safety-high-reliability" TargetMode="External"/><Relationship Id="rId2" Type="http://schemas.openxmlformats.org/officeDocument/2006/relationships/hyperlink" Target="https://www.ahrq.gov/sites/default/files/wysiwyg/professionals/quality-patient-safety/hais/tools/ambulatory-surgery/sections/ambulatory-surgery-report.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hydraulicfluidfacts.dukehealth.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hyperlink" Target="https://www.cms.gov/Medicare/Provider-Enrollment-and-Certification/SurveyCertificationGenInfo/Downloads/Survey-and-Cert-Letter-13-14.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jointcommission.org/ambulatory_buzz/making_ambulatory_surgery_saf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a:bodyPr>
          <a:lstStyle/>
          <a:p>
            <a:r>
              <a:rPr lang="en-US" b="1" dirty="0"/>
              <a:t>Learning from Near-Misses and Mistakes</a:t>
            </a:r>
            <a:endParaRPr lang="en-US" sz="1200" dirty="0">
              <a:cs typeface="Arial" pitchFamily="34" charset="0"/>
            </a:endParaRPr>
          </a:p>
        </p:txBody>
      </p:sp>
      <p:sp>
        <p:nvSpPr>
          <p:cNvPr id="3" name="Subtitle 2"/>
          <p:cNvSpPr>
            <a:spLocks noGrp="1"/>
          </p:cNvSpPr>
          <p:nvPr>
            <p:ph type="subTitle" idx="1"/>
          </p:nvPr>
        </p:nvSpPr>
        <p:spPr>
          <a:xfrm>
            <a:off x="1371600" y="3200400"/>
            <a:ext cx="6400800" cy="2438400"/>
          </a:xfrm>
        </p:spPr>
        <p:txBody>
          <a:bodyPr>
            <a:normAutofit/>
          </a:bodyPr>
          <a:lstStyle/>
          <a:p>
            <a:r>
              <a:rPr lang="en-US" dirty="0" smtClean="0"/>
              <a:t>Laurie Heels, MSN, RN</a:t>
            </a:r>
            <a:endParaRPr lang="en-US" dirty="0"/>
          </a:p>
          <a:p>
            <a:r>
              <a:rPr lang="en-US" dirty="0" smtClean="0"/>
              <a:t>Director, Perioperative Services</a:t>
            </a:r>
            <a:endParaRPr lang="en-US" dirty="0"/>
          </a:p>
          <a:p>
            <a:r>
              <a:rPr lang="en-US" dirty="0" smtClean="0"/>
              <a:t>Dartmouth-Hitchcock Medical </a:t>
            </a:r>
            <a:r>
              <a:rPr lang="en-US" dirty="0" smtClean="0"/>
              <a:t>Center</a:t>
            </a:r>
          </a:p>
          <a:p>
            <a:endParaRPr lang="en-US" dirty="0" smtClean="0"/>
          </a:p>
          <a:p>
            <a:endParaRPr lang="en-US" dirty="0"/>
          </a:p>
          <a:p>
            <a:endParaRPr lang="en-US" sz="2600" i="1" dirty="0"/>
          </a:p>
        </p:txBody>
      </p:sp>
      <p:pic>
        <p:nvPicPr>
          <p:cNvPr id="4" name="Picture 3" descr="DH-email_lg.png"/>
          <p:cNvPicPr/>
          <p:nvPr/>
        </p:nvPicPr>
        <p:blipFill>
          <a:blip r:embed="rId2">
            <a:extLst>
              <a:ext uri="{28A0092B-C50C-407E-A947-70E740481C1C}">
                <a14:useLocalDpi xmlns:a14="http://schemas.microsoft.com/office/drawing/2010/main" val="0"/>
              </a:ext>
            </a:extLst>
          </a:blip>
          <a:srcRect/>
          <a:stretch>
            <a:fillRect/>
          </a:stretch>
        </p:blipFill>
        <p:spPr bwMode="auto">
          <a:xfrm>
            <a:off x="2971800" y="5791199"/>
            <a:ext cx="3200400" cy="434975"/>
          </a:xfrm>
          <a:prstGeom prst="rect">
            <a:avLst/>
          </a:prstGeom>
          <a:noFill/>
          <a:ln>
            <a:noFill/>
          </a:ln>
        </p:spPr>
      </p:pic>
    </p:spTree>
    <p:extLst>
      <p:ext uri="{BB962C8B-B14F-4D97-AF65-F5344CB8AC3E}">
        <p14:creationId xmlns:p14="http://schemas.microsoft.com/office/powerpoint/2010/main" val="1276054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0"/>
          <p:cNvSpPr>
            <a:spLocks noChangeArrowheads="1"/>
          </p:cNvSpPr>
          <p:nvPr/>
        </p:nvSpPr>
        <p:spPr bwMode="auto">
          <a:xfrm>
            <a:off x="4636479" y="1686475"/>
            <a:ext cx="1589485" cy="964406"/>
          </a:xfrm>
          <a:prstGeom prst="roundRect">
            <a:avLst>
              <a:gd name="adj" fmla="val 16667"/>
            </a:avLst>
          </a:prstGeom>
          <a:solidFill>
            <a:srgbClr val="A30050"/>
          </a:solidFill>
          <a:ln w="9525">
            <a:noFill/>
            <a:round/>
            <a:headEnd/>
            <a:tailEnd/>
          </a:ln>
        </p:spPr>
        <p:txBody>
          <a:bodyPr wrap="none" anchor="ctr"/>
          <a:lstStyle/>
          <a:p>
            <a:pPr algn="ctr" defTabSz="684610">
              <a:defRPr/>
            </a:pPr>
            <a:r>
              <a:rPr lang="en-US" sz="1800" kern="0" dirty="0">
                <a:solidFill>
                  <a:prstClr val="white"/>
                </a:solidFill>
                <a:latin typeface="Calibri" panose="020F0502020204030204"/>
                <a:ea typeface="+mn-ea"/>
                <a:cs typeface="+mn-cs"/>
              </a:rPr>
              <a:t>Significant</a:t>
            </a:r>
          </a:p>
          <a:p>
            <a:pPr algn="ctr" defTabSz="684610">
              <a:defRPr/>
            </a:pPr>
            <a:r>
              <a:rPr lang="en-US" sz="1800" kern="0" dirty="0">
                <a:solidFill>
                  <a:prstClr val="white"/>
                </a:solidFill>
                <a:latin typeface="Calibri" panose="020F0502020204030204"/>
                <a:ea typeface="+mn-ea"/>
                <a:cs typeface="+mn-cs"/>
              </a:rPr>
              <a:t>Patient</a:t>
            </a:r>
          </a:p>
          <a:p>
            <a:pPr algn="ctr" defTabSz="684610">
              <a:defRPr/>
            </a:pPr>
            <a:r>
              <a:rPr lang="en-US" sz="1800" kern="0" dirty="0">
                <a:solidFill>
                  <a:prstClr val="white"/>
                </a:solidFill>
                <a:latin typeface="Calibri" panose="020F0502020204030204"/>
                <a:ea typeface="+mn-ea"/>
                <a:cs typeface="+mn-cs"/>
              </a:rPr>
              <a:t>Harm</a:t>
            </a:r>
          </a:p>
        </p:txBody>
      </p:sp>
      <p:grpSp>
        <p:nvGrpSpPr>
          <p:cNvPr id="14" name="Group 17"/>
          <p:cNvGrpSpPr>
            <a:grpSpLocks/>
          </p:cNvGrpSpPr>
          <p:nvPr/>
        </p:nvGrpSpPr>
        <p:grpSpPr bwMode="auto">
          <a:xfrm>
            <a:off x="3075568" y="1688858"/>
            <a:ext cx="1447800" cy="962025"/>
            <a:chOff x="1673" y="622"/>
            <a:chExt cx="1216" cy="808"/>
          </a:xfrm>
        </p:grpSpPr>
        <p:sp>
          <p:nvSpPr>
            <p:cNvPr id="15" name="AutoShape 11"/>
            <p:cNvSpPr>
              <a:spLocks noChangeArrowheads="1"/>
            </p:cNvSpPr>
            <p:nvPr/>
          </p:nvSpPr>
          <p:spPr bwMode="auto">
            <a:xfrm>
              <a:off x="1673" y="622"/>
              <a:ext cx="1216" cy="808"/>
            </a:xfrm>
            <a:prstGeom prst="rightArrow">
              <a:avLst>
                <a:gd name="adj1" fmla="val 50000"/>
                <a:gd name="adj2" fmla="val 34983"/>
              </a:avLst>
            </a:prstGeom>
            <a:solidFill>
              <a:sysClr val="windowText" lastClr="000000"/>
            </a:solidFill>
            <a:ln w="9525">
              <a:solidFill>
                <a:sysClr val="window" lastClr="FFFFFF"/>
              </a:solidFill>
              <a:miter lim="800000"/>
              <a:headEnd/>
              <a:tailEnd/>
            </a:ln>
          </p:spPr>
          <p:txBody>
            <a:bodyPr wrap="none" anchor="ctr"/>
            <a:lstStyle/>
            <a:p>
              <a:pPr defTabSz="684610">
                <a:defRPr/>
              </a:pPr>
              <a:endParaRPr lang="en-US" sz="1350" kern="0">
                <a:solidFill>
                  <a:prstClr val="white"/>
                </a:solidFill>
                <a:ea typeface="+mn-ea"/>
                <a:cs typeface="+mn-cs"/>
              </a:endParaRPr>
            </a:p>
          </p:txBody>
        </p:sp>
        <p:sp>
          <p:nvSpPr>
            <p:cNvPr id="16" name="Text Box 12"/>
            <p:cNvSpPr txBox="1">
              <a:spLocks noChangeArrowheads="1"/>
            </p:cNvSpPr>
            <p:nvPr/>
          </p:nvSpPr>
          <p:spPr bwMode="auto">
            <a:xfrm>
              <a:off x="1697" y="881"/>
              <a:ext cx="1084" cy="310"/>
            </a:xfrm>
            <a:prstGeom prst="rect">
              <a:avLst/>
            </a:prstGeom>
            <a:solidFill>
              <a:sysClr val="windowText" lastClr="000000"/>
            </a:solidFill>
            <a:ln w="9525">
              <a:noFill/>
              <a:miter lim="800000"/>
              <a:headEnd/>
              <a:tailEnd/>
            </a:ln>
            <a:effectLst/>
          </p:spPr>
          <p:txBody>
            <a:bodyPr>
              <a:spAutoFit/>
            </a:bodyPr>
            <a:lstStyle>
              <a:lvl1pPr eaLnBrk="0" hangingPunct="0">
                <a:defRPr sz="2000" b="1">
                  <a:solidFill>
                    <a:schemeClr val="bg1"/>
                  </a:solidFill>
                  <a:latin typeface="Calibri" pitchFamily="34" charset="0"/>
                </a:defRPr>
              </a:lvl1pPr>
              <a:lvl2pPr marL="742950" indent="-285750" eaLnBrk="0" hangingPunct="0">
                <a:defRPr sz="2000" b="1">
                  <a:solidFill>
                    <a:schemeClr val="bg1"/>
                  </a:solidFill>
                  <a:latin typeface="Calibri" pitchFamily="34" charset="0"/>
                </a:defRPr>
              </a:lvl2pPr>
              <a:lvl3pPr marL="1143000" indent="-228600" eaLnBrk="0" hangingPunct="0">
                <a:defRPr sz="2000" b="1">
                  <a:solidFill>
                    <a:schemeClr val="bg1"/>
                  </a:solidFill>
                  <a:latin typeface="Calibri" pitchFamily="34" charset="0"/>
                </a:defRPr>
              </a:lvl3pPr>
              <a:lvl4pPr marL="1600200" indent="-228600" eaLnBrk="0" hangingPunct="0">
                <a:defRPr sz="2000" b="1">
                  <a:solidFill>
                    <a:schemeClr val="bg1"/>
                  </a:solidFill>
                  <a:latin typeface="Calibri" pitchFamily="34" charset="0"/>
                </a:defRPr>
              </a:lvl4pPr>
              <a:lvl5pPr marL="2057400" indent="-228600" eaLnBrk="0" hangingPunct="0">
                <a:defRPr sz="2000" b="1">
                  <a:solidFill>
                    <a:schemeClr val="bg1"/>
                  </a:solidFill>
                  <a:latin typeface="Calibri" pitchFamily="34" charset="0"/>
                </a:defRPr>
              </a:lvl5pPr>
              <a:lvl6pPr marL="2514600" indent="-228600" algn="ctr" eaLnBrk="0" fontAlgn="base" hangingPunct="0">
                <a:spcBef>
                  <a:spcPct val="0"/>
                </a:spcBef>
                <a:spcAft>
                  <a:spcPct val="0"/>
                </a:spcAft>
                <a:defRPr sz="2000" b="1">
                  <a:solidFill>
                    <a:schemeClr val="bg1"/>
                  </a:solidFill>
                  <a:latin typeface="Calibri" pitchFamily="34" charset="0"/>
                </a:defRPr>
              </a:lvl6pPr>
              <a:lvl7pPr marL="2971800" indent="-228600" algn="ctr" eaLnBrk="0" fontAlgn="base" hangingPunct="0">
                <a:spcBef>
                  <a:spcPct val="0"/>
                </a:spcBef>
                <a:spcAft>
                  <a:spcPct val="0"/>
                </a:spcAft>
                <a:defRPr sz="2000" b="1">
                  <a:solidFill>
                    <a:schemeClr val="bg1"/>
                  </a:solidFill>
                  <a:latin typeface="Calibri" pitchFamily="34" charset="0"/>
                </a:defRPr>
              </a:lvl7pPr>
              <a:lvl8pPr marL="3429000" indent="-228600" algn="ctr" eaLnBrk="0" fontAlgn="base" hangingPunct="0">
                <a:spcBef>
                  <a:spcPct val="0"/>
                </a:spcBef>
                <a:spcAft>
                  <a:spcPct val="0"/>
                </a:spcAft>
                <a:defRPr sz="2000" b="1">
                  <a:solidFill>
                    <a:schemeClr val="bg1"/>
                  </a:solidFill>
                  <a:latin typeface="Calibri" pitchFamily="34" charset="0"/>
                </a:defRPr>
              </a:lvl8pPr>
              <a:lvl9pPr marL="3886200" indent="-228600" algn="ctr" eaLnBrk="0" fontAlgn="base" hangingPunct="0">
                <a:spcBef>
                  <a:spcPct val="0"/>
                </a:spcBef>
                <a:spcAft>
                  <a:spcPct val="0"/>
                </a:spcAft>
                <a:defRPr sz="2000" b="1">
                  <a:solidFill>
                    <a:schemeClr val="bg1"/>
                  </a:solidFill>
                  <a:latin typeface="Calibri" pitchFamily="34" charset="0"/>
                </a:defRPr>
              </a:lvl9pPr>
            </a:lstStyle>
            <a:p>
              <a:pPr defTabSz="684610" eaLnBrk="1" hangingPunct="1">
                <a:defRPr/>
              </a:pPr>
              <a:r>
                <a:rPr lang="en-US" sz="1800" b="0" kern="0" dirty="0">
                  <a:solidFill>
                    <a:prstClr val="white"/>
                  </a:solidFill>
                  <a:effectLst>
                    <a:outerShdw blurRad="38100" dist="38100" dir="2700000" algn="tl">
                      <a:srgbClr val="C0C0C0"/>
                    </a:outerShdw>
                  </a:effectLst>
                  <a:ea typeface="ヒラギノ角ゴ Pro W3"/>
                  <a:cs typeface="ヒラギノ角ゴ Pro W3"/>
                </a:rPr>
                <a:t>Resulting in</a:t>
              </a:r>
            </a:p>
          </p:txBody>
        </p:sp>
      </p:grpSp>
      <p:sp>
        <p:nvSpPr>
          <p:cNvPr id="17" name="Rectangle 6"/>
          <p:cNvSpPr txBox="1">
            <a:spLocks noChangeArrowheads="1"/>
          </p:cNvSpPr>
          <p:nvPr/>
        </p:nvSpPr>
        <p:spPr bwMode="auto">
          <a:xfrm>
            <a:off x="1330112" y="1050681"/>
            <a:ext cx="6229350" cy="400050"/>
          </a:xfrm>
          <a:prstGeom prst="rect">
            <a:avLst/>
          </a:prstGeom>
          <a:noFill/>
          <a:ln w="9525">
            <a:noFill/>
            <a:miter lim="800000"/>
            <a:headEnd/>
            <a:tailEnd/>
          </a:ln>
        </p:spPr>
        <p:txBody>
          <a:bodyPr vert="horz" wrap="square" lIns="68574" tIns="34287" rIns="68574" bIns="34287" numCol="1" anchor="ctr" anchorCtr="0" compatLnSpc="1">
            <a:prstTxWarp prst="textNoShape">
              <a:avLst/>
            </a:prstTxWarp>
            <a:normAutofit fontScale="90000" lnSpcReduction="20000"/>
          </a:bodyPr>
          <a:lstStyle>
            <a:lvl1pPr algn="ctr" defTabSz="912813" rtl="0" eaLnBrk="1" fontAlgn="base" hangingPunct="1">
              <a:spcBef>
                <a:spcPct val="0"/>
              </a:spcBef>
              <a:spcAft>
                <a:spcPct val="0"/>
              </a:spcAft>
              <a:defRPr sz="5200" kern="1200" spc="0">
                <a:solidFill>
                  <a:schemeClr val="bg1"/>
                </a:solidFill>
                <a:latin typeface="Arial"/>
                <a:ea typeface="Geneva" charset="-128"/>
                <a:cs typeface="Geneva" charset="-128"/>
              </a:defRPr>
            </a:lvl1pPr>
            <a:lvl2pPr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2pPr>
            <a:lvl3pPr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3pPr>
            <a:lvl4pPr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4pPr>
            <a:lvl5pPr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5pPr>
            <a:lvl6pPr marL="457200"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6pPr>
            <a:lvl7pPr marL="914400"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7pPr>
            <a:lvl8pPr marL="1371600"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8pPr>
            <a:lvl9pPr marL="1828800"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9pPr>
          </a:lstStyle>
          <a:p>
            <a:pPr defTabSz="684610">
              <a:defRPr/>
            </a:pPr>
            <a:r>
              <a:rPr lang="en-US" sz="3000" b="1">
                <a:solidFill>
                  <a:sysClr val="windowText" lastClr="000000"/>
                </a:solidFill>
              </a:rPr>
              <a:t>What are Serious Safety Events?</a:t>
            </a:r>
            <a:endParaRPr lang="en-US" sz="3000" b="1" dirty="0">
              <a:solidFill>
                <a:sysClr val="windowText" lastClr="000000"/>
              </a:solidFill>
            </a:endParaRPr>
          </a:p>
        </p:txBody>
      </p:sp>
      <p:sp>
        <p:nvSpPr>
          <p:cNvPr id="18" name="AutoShape 8"/>
          <p:cNvSpPr>
            <a:spLocks noChangeArrowheads="1"/>
          </p:cNvSpPr>
          <p:nvPr/>
        </p:nvSpPr>
        <p:spPr bwMode="auto">
          <a:xfrm>
            <a:off x="1217002" y="1699572"/>
            <a:ext cx="1794272" cy="951310"/>
          </a:xfrm>
          <a:prstGeom prst="roundRect">
            <a:avLst>
              <a:gd name="adj" fmla="val 16667"/>
            </a:avLst>
          </a:prstGeom>
          <a:solidFill>
            <a:srgbClr val="E0AA0F"/>
          </a:solidFill>
          <a:ln w="9525">
            <a:noFill/>
            <a:round/>
            <a:headEnd/>
            <a:tailEnd/>
          </a:ln>
        </p:spPr>
        <p:txBody>
          <a:bodyPr wrap="none" anchor="ctr"/>
          <a:lstStyle/>
          <a:p>
            <a:pPr algn="ctr" defTabSz="684610">
              <a:defRPr/>
            </a:pPr>
            <a:r>
              <a:rPr lang="en-US" sz="1800" kern="0" dirty="0">
                <a:solidFill>
                  <a:prstClr val="white"/>
                </a:solidFill>
                <a:latin typeface="Calibri" panose="020F0502020204030204"/>
                <a:ea typeface="+mn-ea"/>
                <a:cs typeface="+mn-cs"/>
              </a:rPr>
              <a:t>Deviations </a:t>
            </a:r>
          </a:p>
          <a:p>
            <a:pPr algn="ctr" defTabSz="684610">
              <a:defRPr/>
            </a:pPr>
            <a:r>
              <a:rPr lang="en-US" sz="1800" kern="0" dirty="0">
                <a:solidFill>
                  <a:prstClr val="white"/>
                </a:solidFill>
                <a:latin typeface="Calibri" panose="020F0502020204030204"/>
                <a:ea typeface="+mn-ea"/>
                <a:cs typeface="+mn-cs"/>
              </a:rPr>
              <a:t>From Standard</a:t>
            </a:r>
          </a:p>
          <a:p>
            <a:pPr algn="ctr" defTabSz="684610">
              <a:defRPr/>
            </a:pPr>
            <a:r>
              <a:rPr lang="en-US" sz="1800" kern="0" dirty="0">
                <a:solidFill>
                  <a:prstClr val="white"/>
                </a:solidFill>
                <a:latin typeface="Calibri" panose="020F0502020204030204"/>
                <a:ea typeface="+mn-ea"/>
                <a:cs typeface="+mn-cs"/>
              </a:rPr>
              <a:t>Care</a:t>
            </a:r>
          </a:p>
        </p:txBody>
      </p:sp>
      <p:sp>
        <p:nvSpPr>
          <p:cNvPr id="19" name="Rectangle 20"/>
          <p:cNvSpPr>
            <a:spLocks noChangeArrowheads="1"/>
          </p:cNvSpPr>
          <p:nvPr/>
        </p:nvSpPr>
        <p:spPr bwMode="auto">
          <a:xfrm>
            <a:off x="1379737" y="2805412"/>
            <a:ext cx="6480572" cy="3724096"/>
          </a:xfrm>
          <a:prstGeom prst="rect">
            <a:avLst/>
          </a:prstGeom>
          <a:noFill/>
          <a:ln>
            <a:noFill/>
          </a:ln>
          <a:extLst/>
        </p:spPr>
        <p:txBody>
          <a:bodyPr>
            <a:spAutoFit/>
          </a:bodyPr>
          <a:lstStyle/>
          <a:p>
            <a:pPr defTabSz="684610">
              <a:defRPr/>
            </a:pPr>
            <a:r>
              <a:rPr lang="en-US" sz="2000" kern="0" dirty="0">
                <a:solidFill>
                  <a:srgbClr val="073E87"/>
                </a:solidFill>
                <a:latin typeface="Calibri" panose="020F0502020204030204"/>
                <a:ea typeface="+mn-ea"/>
                <a:cs typeface="+mn-cs"/>
              </a:rPr>
              <a:t>Significant patient harm is </a:t>
            </a:r>
            <a:r>
              <a:rPr lang="en-US" sz="2000" kern="0" dirty="0">
                <a:solidFill>
                  <a:srgbClr val="FF0000"/>
                </a:solidFill>
                <a:latin typeface="Calibri" panose="020F0502020204030204"/>
                <a:ea typeface="+mn-ea"/>
                <a:cs typeface="+mn-cs"/>
              </a:rPr>
              <a:t>death, permanent or temporary loss of </a:t>
            </a:r>
            <a:r>
              <a:rPr lang="en-US" sz="2000" kern="0" dirty="0" smtClean="0">
                <a:solidFill>
                  <a:srgbClr val="FF0000"/>
                </a:solidFill>
                <a:latin typeface="Calibri" panose="020F0502020204030204"/>
                <a:ea typeface="+mn-ea"/>
                <a:cs typeface="+mn-cs"/>
              </a:rPr>
              <a:t>function or </a:t>
            </a:r>
            <a:r>
              <a:rPr lang="en-US" sz="2000" kern="0" dirty="0">
                <a:solidFill>
                  <a:srgbClr val="FF0000"/>
                </a:solidFill>
                <a:latin typeface="Calibri" panose="020F0502020204030204"/>
                <a:ea typeface="+mn-ea"/>
                <a:cs typeface="+mn-cs"/>
              </a:rPr>
              <a:t>injury</a:t>
            </a:r>
            <a:r>
              <a:rPr lang="en-US" sz="2000" kern="0" dirty="0">
                <a:solidFill>
                  <a:srgbClr val="073E87"/>
                </a:solidFill>
                <a:latin typeface="Calibri" panose="020F0502020204030204"/>
                <a:ea typeface="+mn-ea"/>
                <a:cs typeface="+mn-cs"/>
              </a:rPr>
              <a:t>. Examples of SSEs may include: </a:t>
            </a:r>
          </a:p>
          <a:p>
            <a:pPr marL="684610" lvl="2" indent="-165497" defTabSz="684610">
              <a:buFont typeface="Arial" pitchFamily="34" charset="0"/>
              <a:buChar char="•"/>
              <a:defRPr/>
            </a:pPr>
            <a:r>
              <a:rPr lang="en-US" sz="2000" kern="0" dirty="0">
                <a:solidFill>
                  <a:srgbClr val="073E87"/>
                </a:solidFill>
                <a:latin typeface="Calibri" panose="020F0502020204030204"/>
                <a:ea typeface="+mn-ea"/>
                <a:cs typeface="+mn-cs"/>
              </a:rPr>
              <a:t>Transfusion reaction (wrong blood)	</a:t>
            </a:r>
          </a:p>
          <a:p>
            <a:pPr marL="684610" lvl="2" indent="-165497" defTabSz="684610">
              <a:buFont typeface="Arial" pitchFamily="34" charset="0"/>
              <a:buChar char="•"/>
              <a:defRPr/>
            </a:pPr>
            <a:r>
              <a:rPr lang="en-US" sz="2000" kern="0" dirty="0">
                <a:solidFill>
                  <a:srgbClr val="073E87"/>
                </a:solidFill>
                <a:latin typeface="Calibri" panose="020F0502020204030204"/>
                <a:ea typeface="+mn-ea"/>
                <a:cs typeface="+mn-cs"/>
              </a:rPr>
              <a:t>Medication event</a:t>
            </a:r>
          </a:p>
          <a:p>
            <a:pPr marL="684610" lvl="2" indent="-165497" defTabSz="684610">
              <a:buFont typeface="Arial" pitchFamily="34" charset="0"/>
              <a:buChar char="•"/>
              <a:defRPr/>
            </a:pPr>
            <a:r>
              <a:rPr lang="en-US" sz="2000" kern="0" dirty="0">
                <a:solidFill>
                  <a:srgbClr val="073E87"/>
                </a:solidFill>
                <a:latin typeface="Calibri" panose="020F0502020204030204"/>
                <a:ea typeface="+mn-ea"/>
                <a:cs typeface="+mn-cs"/>
              </a:rPr>
              <a:t>Misdiagnosis				</a:t>
            </a:r>
          </a:p>
          <a:p>
            <a:pPr marL="684610" lvl="2" indent="-165497" defTabSz="684610">
              <a:buFont typeface="Arial" pitchFamily="34" charset="0"/>
              <a:buChar char="•"/>
              <a:defRPr/>
            </a:pPr>
            <a:r>
              <a:rPr lang="en-US" sz="2000" kern="0" dirty="0">
                <a:solidFill>
                  <a:srgbClr val="073E87"/>
                </a:solidFill>
                <a:latin typeface="Calibri" panose="020F0502020204030204"/>
                <a:ea typeface="+mn-ea"/>
                <a:cs typeface="+mn-cs"/>
              </a:rPr>
              <a:t>Hospital-Acquired Infection</a:t>
            </a:r>
          </a:p>
          <a:p>
            <a:pPr marL="684610" lvl="2" indent="-165497" defTabSz="684610">
              <a:buFont typeface="Arial" pitchFamily="34" charset="0"/>
              <a:buChar char="•"/>
              <a:defRPr/>
            </a:pPr>
            <a:r>
              <a:rPr lang="en-US" sz="2000" kern="0" dirty="0">
                <a:solidFill>
                  <a:srgbClr val="073E87"/>
                </a:solidFill>
                <a:latin typeface="Calibri" panose="020F0502020204030204"/>
                <a:ea typeface="+mn-ea"/>
                <a:cs typeface="+mn-cs"/>
              </a:rPr>
              <a:t>Treatment error </a:t>
            </a:r>
          </a:p>
          <a:p>
            <a:pPr marL="684610" lvl="2" indent="-165497" defTabSz="684610">
              <a:buFont typeface="Arial" pitchFamily="34" charset="0"/>
              <a:buChar char="•"/>
              <a:defRPr/>
            </a:pPr>
            <a:r>
              <a:rPr lang="en-US" sz="2000" kern="0" dirty="0">
                <a:solidFill>
                  <a:srgbClr val="073E87"/>
                </a:solidFill>
                <a:latin typeface="Calibri" panose="020F0502020204030204"/>
                <a:ea typeface="+mn-ea"/>
                <a:cs typeface="+mn-cs"/>
              </a:rPr>
              <a:t>Delay in treatment </a:t>
            </a:r>
          </a:p>
          <a:p>
            <a:pPr marL="684610" lvl="2" indent="-165497" defTabSz="684610">
              <a:buFont typeface="Arial" pitchFamily="34" charset="0"/>
              <a:buChar char="•"/>
              <a:defRPr/>
            </a:pPr>
            <a:r>
              <a:rPr lang="en-US" sz="2000" kern="0" dirty="0">
                <a:solidFill>
                  <a:srgbClr val="073E87"/>
                </a:solidFill>
                <a:latin typeface="Calibri" panose="020F0502020204030204"/>
                <a:ea typeface="+mn-ea"/>
                <a:cs typeface="+mn-cs"/>
              </a:rPr>
              <a:t>Wrong site/side surgery or procedure</a:t>
            </a:r>
          </a:p>
          <a:p>
            <a:pPr marL="684610" lvl="2" indent="-165497" defTabSz="684610">
              <a:buFont typeface="Arial" pitchFamily="34" charset="0"/>
              <a:buChar char="•"/>
              <a:defRPr/>
            </a:pPr>
            <a:r>
              <a:rPr lang="en-US" sz="2000" kern="0" dirty="0">
                <a:solidFill>
                  <a:srgbClr val="073E87"/>
                </a:solidFill>
                <a:latin typeface="Calibri" panose="020F0502020204030204"/>
                <a:ea typeface="+mn-ea"/>
                <a:cs typeface="+mn-cs"/>
              </a:rPr>
              <a:t>Fall with serious injury</a:t>
            </a:r>
          </a:p>
          <a:p>
            <a:pPr marL="0" lvl="6" indent="-165497" defTabSz="342900">
              <a:buFontTx/>
              <a:buChar char="•"/>
              <a:defRPr/>
            </a:pPr>
            <a:endParaRPr lang="en-US" sz="1800" kern="0" dirty="0">
              <a:solidFill>
                <a:prstClr val="white"/>
              </a:solidFill>
              <a:ea typeface="+mn-ea"/>
              <a:cs typeface="+mn-cs"/>
            </a:endParaRPr>
          </a:p>
          <a:p>
            <a:pPr marL="1891903" lvl="6" defTabSz="342900">
              <a:defRPr/>
            </a:pPr>
            <a:endParaRPr lang="en-US" sz="1800" kern="0" dirty="0">
              <a:solidFill>
                <a:srgbClr val="FF0000"/>
              </a:solidFill>
              <a:ea typeface="+mn-ea"/>
              <a:cs typeface="+mn-cs"/>
            </a:endParaRPr>
          </a:p>
        </p:txBody>
      </p:sp>
      <p:sp>
        <p:nvSpPr>
          <p:cNvPr id="20" name="Dodecagon 19"/>
          <p:cNvSpPr/>
          <p:nvPr/>
        </p:nvSpPr>
        <p:spPr>
          <a:xfrm>
            <a:off x="6427177" y="1605259"/>
            <a:ext cx="1433132" cy="1102772"/>
          </a:xfrm>
          <a:prstGeom prst="dodecagon">
            <a:avLst/>
          </a:prstGeom>
          <a:solidFill>
            <a:srgbClr val="C10538"/>
          </a:solidFill>
          <a:ln w="25400" cap="flat" cmpd="sng" algn="ctr">
            <a:noFill/>
            <a:prstDash val="solid"/>
          </a:ln>
          <a:effectLst/>
        </p:spPr>
        <p:txBody>
          <a:bodyPr anchor="ctr"/>
          <a:lstStyle/>
          <a:p>
            <a:pPr algn="ctr" defTabSz="684610">
              <a:lnSpc>
                <a:spcPct val="90000"/>
              </a:lnSpc>
              <a:defRPr/>
            </a:pPr>
            <a:r>
              <a:rPr lang="en-US" sz="1800" kern="0" dirty="0">
                <a:solidFill>
                  <a:srgbClr val="FFFFFF"/>
                </a:solidFill>
                <a:latin typeface="Arial"/>
                <a:ea typeface="+mn-ea"/>
                <a:cs typeface="+mn-cs"/>
              </a:rPr>
              <a:t>Serious</a:t>
            </a:r>
          </a:p>
          <a:p>
            <a:pPr algn="ctr" defTabSz="684610">
              <a:lnSpc>
                <a:spcPct val="90000"/>
              </a:lnSpc>
              <a:defRPr/>
            </a:pPr>
            <a:r>
              <a:rPr lang="en-US" sz="1800" kern="0" dirty="0">
                <a:solidFill>
                  <a:srgbClr val="FFFFFF"/>
                </a:solidFill>
                <a:latin typeface="Arial"/>
                <a:ea typeface="+mn-ea"/>
                <a:cs typeface="+mn-cs"/>
              </a:rPr>
              <a:t>Safety</a:t>
            </a:r>
          </a:p>
          <a:p>
            <a:pPr algn="ctr" defTabSz="684610">
              <a:defRPr/>
            </a:pPr>
            <a:r>
              <a:rPr lang="en-US" sz="1800" kern="0" dirty="0">
                <a:solidFill>
                  <a:srgbClr val="FFFFFF"/>
                </a:solidFill>
                <a:latin typeface="Arial"/>
                <a:ea typeface="+mn-ea"/>
                <a:cs typeface="+mn-cs"/>
              </a:rPr>
              <a:t>Event</a:t>
            </a:r>
          </a:p>
        </p:txBody>
      </p:sp>
      <p:pic>
        <p:nvPicPr>
          <p:cNvPr id="22" name="Picture 8" descr="closeup_gloved_hand"/>
          <p:cNvPicPr>
            <a:picLocks noChangeAspect="1" noChangeArrowheads="1"/>
          </p:cNvPicPr>
          <p:nvPr/>
        </p:nvPicPr>
        <p:blipFill>
          <a:blip r:embed="rId3" cstate="print"/>
          <a:srcRect/>
          <a:stretch>
            <a:fillRect/>
          </a:stretch>
        </p:blipFill>
        <p:spPr bwMode="auto">
          <a:xfrm>
            <a:off x="6394263" y="3657600"/>
            <a:ext cx="1879292" cy="1788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1652" y="6400802"/>
            <a:ext cx="659134" cy="313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686800" y="5867400"/>
            <a:ext cx="301686" cy="369332"/>
          </a:xfrm>
          <a:prstGeom prst="rect">
            <a:avLst/>
          </a:prstGeom>
          <a:noFill/>
        </p:spPr>
        <p:txBody>
          <a:bodyPr wrap="none" rtlCol="0">
            <a:spAutoFit/>
          </a:bodyPr>
          <a:lstStyle/>
          <a:p>
            <a:r>
              <a:rPr lang="en-US" sz="1800" dirty="0" smtClean="0">
                <a:solidFill>
                  <a:schemeClr val="bg1"/>
                </a:solidFill>
                <a:latin typeface="Calibri" panose="020F0502020204030204" pitchFamily="34" charset="0"/>
              </a:rPr>
              <a:t>1</a:t>
            </a:r>
            <a:endParaRPr lang="en-US" sz="1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4983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0"/>
          <p:cNvGrpSpPr>
            <a:grpSpLocks noChangeAspect="1"/>
          </p:cNvGrpSpPr>
          <p:nvPr/>
        </p:nvGrpSpPr>
        <p:grpSpPr bwMode="auto">
          <a:xfrm>
            <a:off x="998387" y="1206105"/>
            <a:ext cx="6475809" cy="3994547"/>
            <a:chOff x="26986" y="576263"/>
            <a:chExt cx="9045577" cy="5580062"/>
          </a:xfrm>
        </p:grpSpPr>
        <p:sp>
          <p:nvSpPr>
            <p:cNvPr id="16" name="Text Box 3"/>
            <p:cNvSpPr txBox="1">
              <a:spLocks noChangeArrowheads="1"/>
            </p:cNvSpPr>
            <p:nvPr/>
          </p:nvSpPr>
          <p:spPr bwMode="auto">
            <a:xfrm>
              <a:off x="26986" y="1298575"/>
              <a:ext cx="6096000" cy="1295400"/>
            </a:xfrm>
            <a:prstGeom prst="rect">
              <a:avLst/>
            </a:prstGeom>
            <a:solidFill>
              <a:srgbClr val="A50021"/>
            </a:solidFill>
            <a:ln w="9525">
              <a:noFill/>
              <a:miter lim="800000"/>
              <a:headEnd/>
              <a:tailEnd/>
            </a:ln>
          </p:spPr>
          <p:txBody>
            <a:bodyPr wrap="none" anchor="ctr"/>
            <a:lstStyle/>
            <a:p>
              <a:pPr marL="85725" indent="-85725" defTabSz="684610">
                <a:defRPr/>
              </a:pPr>
              <a:r>
                <a:rPr lang="en-US" sz="1800" b="1" kern="0" dirty="0">
                  <a:solidFill>
                    <a:srgbClr val="FFFFFF"/>
                  </a:solidFill>
                  <a:ea typeface="ヒラギノ角ゴ Pro W3" charset="-128"/>
                  <a:cs typeface="+mn-cs"/>
                </a:rPr>
                <a:t>Serious Safety Event</a:t>
              </a:r>
            </a:p>
            <a:p>
              <a:pPr marL="85725" indent="-85725" defTabSz="684610">
                <a:buFontTx/>
                <a:buChar char="•"/>
                <a:defRPr/>
              </a:pPr>
              <a:r>
                <a:rPr lang="en-US" sz="1200" kern="0" dirty="0">
                  <a:solidFill>
                    <a:srgbClr val="FFFFFF"/>
                  </a:solidFill>
                  <a:ea typeface="ヒラギノ角ゴ Pro W3" charset="-128"/>
                  <a:cs typeface="+mn-cs"/>
                </a:rPr>
                <a:t>Reaches the patient </a:t>
              </a:r>
              <a:r>
                <a:rPr lang="en-US" sz="1200" i="1" kern="0" dirty="0">
                  <a:solidFill>
                    <a:srgbClr val="FFFFFF"/>
                  </a:solidFill>
                  <a:ea typeface="ヒラギノ角ゴ Pro W3" charset="-128"/>
                  <a:cs typeface="+mn-cs"/>
                </a:rPr>
                <a:t>and</a:t>
              </a:r>
            </a:p>
            <a:p>
              <a:pPr marL="85725" indent="-85725" defTabSz="684610">
                <a:buFontTx/>
                <a:buChar char="•"/>
                <a:defRPr/>
              </a:pPr>
              <a:r>
                <a:rPr lang="en-US" sz="1200" kern="0" dirty="0">
                  <a:solidFill>
                    <a:srgbClr val="FFFFFF"/>
                  </a:solidFill>
                  <a:ea typeface="ヒラギノ角ゴ Pro W3" charset="-128"/>
                  <a:cs typeface="+mn-cs"/>
                </a:rPr>
                <a:t>Results in moderate harm to severe harm</a:t>
              </a:r>
            </a:p>
            <a:p>
              <a:pPr marL="85725" indent="-85725" defTabSz="684610">
                <a:defRPr/>
              </a:pPr>
              <a:r>
                <a:rPr lang="en-US" sz="1200" kern="0" dirty="0">
                  <a:solidFill>
                    <a:srgbClr val="FFFFFF"/>
                  </a:solidFill>
                  <a:ea typeface="ヒラギノ角ゴ Pro W3" charset="-128"/>
                  <a:cs typeface="+mn-cs"/>
                </a:rPr>
                <a:t>	or death</a:t>
              </a:r>
            </a:p>
          </p:txBody>
        </p:sp>
        <p:sp>
          <p:nvSpPr>
            <p:cNvPr id="17" name="Text Box 4"/>
            <p:cNvSpPr txBox="1">
              <a:spLocks noChangeArrowheads="1"/>
            </p:cNvSpPr>
            <p:nvPr/>
          </p:nvSpPr>
          <p:spPr bwMode="auto">
            <a:xfrm>
              <a:off x="26986" y="2987675"/>
              <a:ext cx="5105400" cy="1298575"/>
            </a:xfrm>
            <a:prstGeom prst="rect">
              <a:avLst/>
            </a:prstGeom>
            <a:solidFill>
              <a:srgbClr val="FF9900"/>
            </a:solidFill>
            <a:ln w="9525">
              <a:noFill/>
              <a:miter lim="800000"/>
              <a:headEnd/>
              <a:tailEnd/>
            </a:ln>
          </p:spPr>
          <p:txBody>
            <a:bodyPr wrap="none" anchor="ctr"/>
            <a:lstStyle/>
            <a:p>
              <a:pPr marL="85725" indent="-85725" defTabSz="684610">
                <a:defRPr/>
              </a:pPr>
              <a:r>
                <a:rPr lang="en-US" sz="1800" b="1" kern="0" dirty="0">
                  <a:solidFill>
                    <a:srgbClr val="000000"/>
                  </a:solidFill>
                  <a:ea typeface="ヒラギノ角ゴ Pro W3" charset="-128"/>
                  <a:cs typeface="+mn-cs"/>
                </a:rPr>
                <a:t>Precursor Safety Event</a:t>
              </a:r>
            </a:p>
            <a:p>
              <a:pPr marL="85725" indent="-85725" defTabSz="684610">
                <a:buFontTx/>
                <a:buChar char="•"/>
                <a:defRPr/>
              </a:pPr>
              <a:r>
                <a:rPr lang="en-US" sz="1200" kern="0" dirty="0">
                  <a:solidFill>
                    <a:srgbClr val="000000"/>
                  </a:solidFill>
                  <a:ea typeface="ヒラギノ角ゴ Pro W3" charset="-128"/>
                  <a:cs typeface="+mn-cs"/>
                </a:rPr>
                <a:t>Reaches the patient </a:t>
              </a:r>
              <a:r>
                <a:rPr lang="en-US" sz="1200" i="1" kern="0" dirty="0">
                  <a:solidFill>
                    <a:srgbClr val="000000"/>
                  </a:solidFill>
                  <a:ea typeface="ヒラギノ角ゴ Pro W3" charset="-128"/>
                  <a:cs typeface="+mn-cs"/>
                </a:rPr>
                <a:t>and</a:t>
              </a:r>
            </a:p>
            <a:p>
              <a:pPr marL="85725" indent="-85725" defTabSz="684610">
                <a:buFontTx/>
                <a:buChar char="•"/>
                <a:defRPr/>
              </a:pPr>
              <a:r>
                <a:rPr lang="en-US" sz="1200" kern="0" dirty="0">
                  <a:solidFill>
                    <a:srgbClr val="000000"/>
                  </a:solidFill>
                  <a:ea typeface="ヒラギノ角ゴ Pro W3" charset="-128"/>
                  <a:cs typeface="+mn-cs"/>
                </a:rPr>
                <a:t>Results in minimal harm or no</a:t>
              </a:r>
            </a:p>
            <a:p>
              <a:pPr marL="85725" indent="-85725" defTabSz="684610">
                <a:defRPr/>
              </a:pPr>
              <a:r>
                <a:rPr lang="en-US" sz="1200" kern="0" dirty="0">
                  <a:solidFill>
                    <a:srgbClr val="000000"/>
                  </a:solidFill>
                  <a:ea typeface="ヒラギノ角ゴ Pro W3" charset="-128"/>
                  <a:cs typeface="+mn-cs"/>
                </a:rPr>
                <a:t>	detectable harm</a:t>
              </a:r>
            </a:p>
          </p:txBody>
        </p:sp>
        <p:sp>
          <p:nvSpPr>
            <p:cNvPr id="18" name="Text Box 5"/>
            <p:cNvSpPr txBox="1">
              <a:spLocks noChangeArrowheads="1"/>
            </p:cNvSpPr>
            <p:nvPr/>
          </p:nvSpPr>
          <p:spPr bwMode="auto">
            <a:xfrm>
              <a:off x="26986" y="4709334"/>
              <a:ext cx="4191001" cy="1297302"/>
            </a:xfrm>
            <a:prstGeom prst="rect">
              <a:avLst/>
            </a:prstGeom>
            <a:solidFill>
              <a:srgbClr val="FFFF00"/>
            </a:solidFill>
            <a:ln w="9525">
              <a:noFill/>
              <a:miter lim="800000"/>
              <a:headEnd/>
              <a:tailEnd/>
            </a:ln>
          </p:spPr>
          <p:txBody>
            <a:bodyPr wrap="none" anchor="ctr"/>
            <a:lstStyle/>
            <a:p>
              <a:pPr defTabSz="684610">
                <a:defRPr/>
              </a:pPr>
              <a:r>
                <a:rPr lang="en-US" sz="1800" b="1" kern="0" dirty="0">
                  <a:solidFill>
                    <a:srgbClr val="000000"/>
                  </a:solidFill>
                  <a:latin typeface="Arial" charset="0"/>
                  <a:ea typeface="ヒラギノ角ゴ Pro W3" pitchFamily="1" charset="-128"/>
                  <a:cs typeface="+mn-cs"/>
                </a:rPr>
                <a:t>Near Miss Safety Event</a:t>
              </a:r>
            </a:p>
            <a:p>
              <a:pPr marL="86916" indent="-86916" defTabSz="684610">
                <a:buFont typeface="Arial" pitchFamily="34" charset="0"/>
                <a:buChar char="•"/>
                <a:defRPr/>
              </a:pPr>
              <a:r>
                <a:rPr lang="en-US" sz="1200" kern="0" dirty="0">
                  <a:solidFill>
                    <a:srgbClr val="000000"/>
                  </a:solidFill>
                  <a:latin typeface="Arial" charset="0"/>
                  <a:ea typeface="ヒラギノ角ゴ Pro W3" pitchFamily="1" charset="-128"/>
                  <a:cs typeface="+mn-cs"/>
                </a:rPr>
                <a:t>Does not reach the patient</a:t>
              </a:r>
            </a:p>
            <a:p>
              <a:pPr marL="86916" indent="-86916" defTabSz="684610">
                <a:buFont typeface="Arial" pitchFamily="34" charset="0"/>
                <a:buChar char="•"/>
                <a:defRPr/>
              </a:pPr>
              <a:r>
                <a:rPr lang="en-US" sz="1200" kern="0" dirty="0">
                  <a:solidFill>
                    <a:srgbClr val="000000"/>
                  </a:solidFill>
                  <a:latin typeface="Arial" charset="0"/>
                  <a:ea typeface="ヒラギノ角ゴ Pro W3" pitchFamily="1" charset="-128"/>
                  <a:cs typeface="+mn-cs"/>
                </a:rPr>
                <a:t>Error is caught by a</a:t>
              </a:r>
            </a:p>
            <a:p>
              <a:pPr marL="86916" indent="-86916" defTabSz="684610">
                <a:defRPr/>
              </a:pPr>
              <a:r>
                <a:rPr lang="en-US" sz="1200" kern="0" dirty="0">
                  <a:solidFill>
                    <a:srgbClr val="000000"/>
                  </a:solidFill>
                  <a:latin typeface="Arial" charset="0"/>
                  <a:ea typeface="ヒラギノ角ゴ Pro W3" pitchFamily="1" charset="-128"/>
                  <a:cs typeface="+mn-cs"/>
                </a:rPr>
                <a:t>	detection barrier or by chance</a:t>
              </a:r>
            </a:p>
          </p:txBody>
        </p:sp>
        <p:sp>
          <p:nvSpPr>
            <p:cNvPr id="19" name="AutoShape 7"/>
            <p:cNvSpPr>
              <a:spLocks noChangeArrowheads="1"/>
            </p:cNvSpPr>
            <p:nvPr/>
          </p:nvSpPr>
          <p:spPr bwMode="auto">
            <a:xfrm>
              <a:off x="3358166" y="1033645"/>
              <a:ext cx="5714397" cy="5122680"/>
            </a:xfrm>
            <a:prstGeom prst="triangle">
              <a:avLst>
                <a:gd name="adj" fmla="val 50000"/>
              </a:avLst>
            </a:prstGeom>
            <a:solidFill>
              <a:srgbClr val="000066"/>
            </a:solidFill>
            <a:ln w="12700">
              <a:noFill/>
              <a:miter lim="800000"/>
              <a:headEnd type="none" w="sm" len="sm"/>
              <a:tailEnd type="none" w="sm" len="sm"/>
            </a:ln>
            <a:effectLst>
              <a:outerShdw blurRad="50800" dist="38100" dir="2700000" algn="tl" rotWithShape="0">
                <a:prstClr val="black">
                  <a:alpha val="40000"/>
                </a:prstClr>
              </a:outerShdw>
            </a:effectLst>
          </p:spPr>
          <p:txBody>
            <a:bodyPr wrap="none" anchor="ctr"/>
            <a:lstStyle/>
            <a:p>
              <a:pPr defTabSz="684610">
                <a:defRPr/>
              </a:pPr>
              <a:endParaRPr lang="en-US" sz="1800" kern="0" dirty="0">
                <a:solidFill>
                  <a:srgbClr val="000000"/>
                </a:solidFill>
                <a:latin typeface="Arial" charset="0"/>
                <a:ea typeface="ヒラギノ角ゴ Pro W3" pitchFamily="1" charset="-128"/>
                <a:cs typeface="+mn-cs"/>
              </a:endParaRPr>
            </a:p>
          </p:txBody>
        </p:sp>
        <p:sp>
          <p:nvSpPr>
            <p:cNvPr id="20" name="Line 8"/>
            <p:cNvSpPr>
              <a:spLocks noChangeShapeType="1"/>
            </p:cNvSpPr>
            <p:nvPr/>
          </p:nvSpPr>
          <p:spPr bwMode="auto">
            <a:xfrm>
              <a:off x="5226050" y="2803525"/>
              <a:ext cx="2011363" cy="0"/>
            </a:xfrm>
            <a:prstGeom prst="line">
              <a:avLst/>
            </a:prstGeom>
            <a:noFill/>
            <a:ln w="38100">
              <a:solidFill>
                <a:sysClr val="windowText" lastClr="000000"/>
              </a:solidFill>
              <a:round/>
              <a:headEnd type="none" w="sm" len="sm"/>
              <a:tailEnd type="none" w="sm" len="sm"/>
            </a:ln>
          </p:spPr>
          <p:txBody>
            <a:bodyPr/>
            <a:lstStyle/>
            <a:p>
              <a:pPr defTabSz="684610">
                <a:defRPr/>
              </a:pPr>
              <a:endParaRPr lang="en-US" sz="1800" kern="0">
                <a:solidFill>
                  <a:prstClr val="white"/>
                </a:solidFill>
                <a:ea typeface="+mn-ea"/>
                <a:cs typeface="+mn-cs"/>
              </a:endParaRPr>
            </a:p>
          </p:txBody>
        </p:sp>
        <p:sp>
          <p:nvSpPr>
            <p:cNvPr id="21" name="Line 9"/>
            <p:cNvSpPr>
              <a:spLocks noChangeShapeType="1"/>
            </p:cNvSpPr>
            <p:nvPr/>
          </p:nvSpPr>
          <p:spPr bwMode="auto">
            <a:xfrm flipV="1">
              <a:off x="4252913" y="4527550"/>
              <a:ext cx="3949700" cy="0"/>
            </a:xfrm>
            <a:prstGeom prst="line">
              <a:avLst/>
            </a:prstGeom>
            <a:noFill/>
            <a:ln w="38100">
              <a:solidFill>
                <a:sysClr val="windowText" lastClr="000000"/>
              </a:solidFill>
              <a:round/>
              <a:headEnd type="none" w="sm" len="sm"/>
              <a:tailEnd type="none" w="sm" len="sm"/>
            </a:ln>
          </p:spPr>
          <p:txBody>
            <a:bodyPr/>
            <a:lstStyle/>
            <a:p>
              <a:pPr defTabSz="684610">
                <a:defRPr/>
              </a:pPr>
              <a:endParaRPr lang="en-US" sz="1800" kern="0">
                <a:solidFill>
                  <a:prstClr val="white"/>
                </a:solidFill>
                <a:ea typeface="+mn-ea"/>
                <a:cs typeface="+mn-cs"/>
              </a:endParaRPr>
            </a:p>
          </p:txBody>
        </p:sp>
        <p:sp>
          <p:nvSpPr>
            <p:cNvPr id="22" name="Rectangle 10"/>
            <p:cNvSpPr>
              <a:spLocks noChangeArrowheads="1"/>
            </p:cNvSpPr>
            <p:nvPr/>
          </p:nvSpPr>
          <p:spPr bwMode="auto">
            <a:xfrm>
              <a:off x="4862513" y="3167063"/>
              <a:ext cx="2700337" cy="1057650"/>
            </a:xfrm>
            <a:prstGeom prst="rect">
              <a:avLst/>
            </a:prstGeom>
            <a:noFill/>
            <a:ln w="12700">
              <a:noFill/>
              <a:miter lim="800000"/>
              <a:headEnd type="none" w="sm" len="sm"/>
              <a:tailEnd type="none" w="sm" len="sm"/>
            </a:ln>
          </p:spPr>
          <p:txBody>
            <a:bodyPr>
              <a:spAutoFit/>
            </a:bodyPr>
            <a:lstStyle/>
            <a:p>
              <a:pPr algn="ctr" defTabSz="684610">
                <a:lnSpc>
                  <a:spcPct val="80000"/>
                </a:lnSpc>
                <a:defRPr/>
              </a:pPr>
              <a:r>
                <a:rPr lang="en-US" sz="1800" kern="0" dirty="0">
                  <a:solidFill>
                    <a:srgbClr val="FFFFFF"/>
                  </a:solidFill>
                  <a:latin typeface="Arial Narrow" pitchFamily="34" charset="0"/>
                  <a:ea typeface="+mn-ea"/>
                  <a:cs typeface="+mn-cs"/>
                </a:rPr>
                <a:t>Precursor</a:t>
              </a:r>
            </a:p>
            <a:p>
              <a:pPr algn="ctr" defTabSz="684610">
                <a:lnSpc>
                  <a:spcPct val="80000"/>
                </a:lnSpc>
                <a:defRPr/>
              </a:pPr>
              <a:r>
                <a:rPr lang="en-US" sz="1800" kern="0" dirty="0">
                  <a:solidFill>
                    <a:srgbClr val="FFFFFF"/>
                  </a:solidFill>
                  <a:latin typeface="Arial Narrow" pitchFamily="34" charset="0"/>
                  <a:ea typeface="+mn-ea"/>
                  <a:cs typeface="+mn-cs"/>
                </a:rPr>
                <a:t>Safety</a:t>
              </a:r>
            </a:p>
            <a:p>
              <a:pPr algn="ctr" defTabSz="684610">
                <a:lnSpc>
                  <a:spcPct val="80000"/>
                </a:lnSpc>
                <a:defRPr/>
              </a:pPr>
              <a:r>
                <a:rPr lang="en-US" sz="1800" kern="0" dirty="0">
                  <a:solidFill>
                    <a:srgbClr val="FFFFFF"/>
                  </a:solidFill>
                  <a:latin typeface="Arial Narrow" pitchFamily="34" charset="0"/>
                  <a:ea typeface="+mn-ea"/>
                  <a:cs typeface="+mn-cs"/>
                </a:rPr>
                <a:t>Events</a:t>
              </a:r>
            </a:p>
          </p:txBody>
        </p:sp>
        <p:sp>
          <p:nvSpPr>
            <p:cNvPr id="23" name="Rectangle 11"/>
            <p:cNvSpPr>
              <a:spLocks noChangeArrowheads="1"/>
            </p:cNvSpPr>
            <p:nvPr/>
          </p:nvSpPr>
          <p:spPr bwMode="auto">
            <a:xfrm>
              <a:off x="5170488" y="1785938"/>
              <a:ext cx="2095500" cy="1057650"/>
            </a:xfrm>
            <a:prstGeom prst="rect">
              <a:avLst/>
            </a:prstGeom>
            <a:noFill/>
            <a:ln w="12700">
              <a:noFill/>
              <a:miter lim="800000"/>
              <a:headEnd type="none" w="sm" len="sm"/>
              <a:tailEnd type="none" w="sm" len="sm"/>
            </a:ln>
          </p:spPr>
          <p:txBody>
            <a:bodyPr>
              <a:spAutoFit/>
            </a:bodyPr>
            <a:lstStyle/>
            <a:p>
              <a:pPr algn="ctr" defTabSz="684610">
                <a:lnSpc>
                  <a:spcPct val="80000"/>
                </a:lnSpc>
                <a:defRPr/>
              </a:pPr>
              <a:r>
                <a:rPr lang="en-US" sz="1800" kern="0">
                  <a:solidFill>
                    <a:srgbClr val="FFFFFF"/>
                  </a:solidFill>
                  <a:latin typeface="Arial Narrow" pitchFamily="34" charset="0"/>
                  <a:ea typeface="+mn-ea"/>
                  <a:cs typeface="+mn-cs"/>
                </a:rPr>
                <a:t>Serious</a:t>
              </a:r>
            </a:p>
            <a:p>
              <a:pPr algn="ctr" defTabSz="684610">
                <a:lnSpc>
                  <a:spcPct val="80000"/>
                </a:lnSpc>
                <a:defRPr/>
              </a:pPr>
              <a:r>
                <a:rPr lang="en-US" sz="1800" kern="0">
                  <a:solidFill>
                    <a:srgbClr val="FFFFFF"/>
                  </a:solidFill>
                  <a:latin typeface="Arial Narrow" pitchFamily="34" charset="0"/>
                  <a:ea typeface="+mn-ea"/>
                  <a:cs typeface="+mn-cs"/>
                </a:rPr>
                <a:t>Safety</a:t>
              </a:r>
            </a:p>
            <a:p>
              <a:pPr algn="ctr" defTabSz="684610">
                <a:lnSpc>
                  <a:spcPct val="80000"/>
                </a:lnSpc>
                <a:defRPr/>
              </a:pPr>
              <a:r>
                <a:rPr lang="en-US" sz="1800" kern="0">
                  <a:solidFill>
                    <a:srgbClr val="FFFFFF"/>
                  </a:solidFill>
                  <a:latin typeface="Arial Narrow" pitchFamily="34" charset="0"/>
                  <a:ea typeface="+mn-ea"/>
                  <a:cs typeface="+mn-cs"/>
                </a:rPr>
                <a:t>Events</a:t>
              </a:r>
            </a:p>
          </p:txBody>
        </p:sp>
        <p:sp>
          <p:nvSpPr>
            <p:cNvPr id="24" name="Rectangle 12"/>
            <p:cNvSpPr>
              <a:spLocks noChangeArrowheads="1"/>
            </p:cNvSpPr>
            <p:nvPr/>
          </p:nvSpPr>
          <p:spPr bwMode="auto">
            <a:xfrm>
              <a:off x="4724399" y="5224464"/>
              <a:ext cx="2971800" cy="748094"/>
            </a:xfrm>
            <a:prstGeom prst="rect">
              <a:avLst/>
            </a:prstGeom>
            <a:noFill/>
            <a:ln w="12700">
              <a:noFill/>
              <a:miter lim="800000"/>
              <a:headEnd type="none" w="sm" len="sm"/>
              <a:tailEnd type="none" w="sm" len="sm"/>
            </a:ln>
          </p:spPr>
          <p:txBody>
            <a:bodyPr>
              <a:spAutoFit/>
            </a:bodyPr>
            <a:lstStyle/>
            <a:p>
              <a:pPr algn="ctr" defTabSz="684610">
                <a:lnSpc>
                  <a:spcPct val="80000"/>
                </a:lnSpc>
                <a:defRPr/>
              </a:pPr>
              <a:r>
                <a:rPr lang="en-US" sz="1800" kern="0">
                  <a:solidFill>
                    <a:srgbClr val="FFFFFF"/>
                  </a:solidFill>
                  <a:latin typeface="Arial Narrow" pitchFamily="34" charset="0"/>
                  <a:ea typeface="+mn-ea"/>
                  <a:cs typeface="+mn-cs"/>
                </a:rPr>
                <a:t>Near Miss Safety Event</a:t>
              </a:r>
            </a:p>
          </p:txBody>
        </p:sp>
        <p:sp>
          <p:nvSpPr>
            <p:cNvPr id="25" name="Text Box 1036"/>
            <p:cNvSpPr txBox="1">
              <a:spLocks noChangeArrowheads="1"/>
            </p:cNvSpPr>
            <p:nvPr/>
          </p:nvSpPr>
          <p:spPr bwMode="auto">
            <a:xfrm>
              <a:off x="26986" y="576263"/>
              <a:ext cx="5638800" cy="773891"/>
            </a:xfrm>
            <a:prstGeom prst="rect">
              <a:avLst/>
            </a:prstGeom>
            <a:noFill/>
            <a:ln w="9525">
              <a:noFill/>
              <a:miter lim="800000"/>
              <a:headEnd/>
              <a:tailEnd/>
            </a:ln>
          </p:spPr>
          <p:txBody>
            <a:bodyPr>
              <a:spAutoFit/>
            </a:bodyPr>
            <a:lstStyle/>
            <a:p>
              <a:pPr defTabSz="684610">
                <a:defRPr/>
              </a:pPr>
              <a:r>
                <a:rPr lang="en-US" sz="1500" kern="0" dirty="0">
                  <a:solidFill>
                    <a:srgbClr val="000000"/>
                  </a:solidFill>
                  <a:ea typeface="ヒラギノ角ゴ Pro W3" charset="-128"/>
                  <a:cs typeface="+mn-cs"/>
                </a:rPr>
                <a:t>A deviation from generally accepted performance standards (GAPS) that…</a:t>
              </a:r>
            </a:p>
          </p:txBody>
        </p:sp>
      </p:grpSp>
      <p:grpSp>
        <p:nvGrpSpPr>
          <p:cNvPr id="36" name="Group 13"/>
          <p:cNvGrpSpPr>
            <a:grpSpLocks noChangeAspect="1"/>
          </p:cNvGrpSpPr>
          <p:nvPr/>
        </p:nvGrpSpPr>
        <p:grpSpPr bwMode="auto">
          <a:xfrm>
            <a:off x="5570492" y="1059325"/>
            <a:ext cx="2258616" cy="539353"/>
            <a:chOff x="3581400" y="1524000"/>
            <a:chExt cx="2994210" cy="715008"/>
          </a:xfrm>
        </p:grpSpPr>
        <p:pic>
          <p:nvPicPr>
            <p:cNvPr id="37" name="Picture 1037" descr="C:\Documents and Settings\GenericUser\My Documents\SEC.jpg"/>
            <p:cNvPicPr>
              <a:picLocks noChangeAspect="1" noChangeArrowheads="1"/>
            </p:cNvPicPr>
            <p:nvPr/>
          </p:nvPicPr>
          <p:blipFill>
            <a:blip r:embed="rId3" cstate="print"/>
            <a:srcRect/>
            <a:stretch>
              <a:fillRect/>
            </a:stretch>
          </p:blipFill>
          <p:spPr bwMode="auto">
            <a:xfrm>
              <a:off x="3581400" y="1524000"/>
              <a:ext cx="2590800" cy="706438"/>
            </a:xfrm>
            <a:prstGeom prst="rect">
              <a:avLst/>
            </a:prstGeom>
            <a:noFill/>
            <a:ln w="9525">
              <a:noFill/>
              <a:miter lim="800000"/>
              <a:headEnd/>
              <a:tailEnd/>
            </a:ln>
          </p:spPr>
        </p:pic>
        <p:pic>
          <p:nvPicPr>
            <p:cNvPr id="38" name="Picture 15" descr="Picture1.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5986792" y="1991958"/>
              <a:ext cx="588818" cy="247050"/>
            </a:xfrm>
            <a:prstGeom prst="rect">
              <a:avLst/>
            </a:prstGeom>
            <a:noFill/>
            <a:ln w="9525">
              <a:noFill/>
              <a:miter lim="800000"/>
              <a:headEnd/>
              <a:tailEnd/>
            </a:ln>
          </p:spPr>
        </p:pic>
      </p:grpSp>
      <p:grpSp>
        <p:nvGrpSpPr>
          <p:cNvPr id="39" name="Group 38"/>
          <p:cNvGrpSpPr/>
          <p:nvPr/>
        </p:nvGrpSpPr>
        <p:grpSpPr>
          <a:xfrm>
            <a:off x="6458374" y="1855003"/>
            <a:ext cx="1370734" cy="1091328"/>
            <a:chOff x="7127442" y="1306971"/>
            <a:chExt cx="1827645" cy="1455103"/>
          </a:xfrm>
        </p:grpSpPr>
        <p:sp>
          <p:nvSpPr>
            <p:cNvPr id="40" name="Isosceles Triangle 39"/>
            <p:cNvSpPr/>
            <p:nvPr/>
          </p:nvSpPr>
          <p:spPr>
            <a:xfrm>
              <a:off x="7127442" y="1306971"/>
              <a:ext cx="1827645" cy="1436446"/>
            </a:xfrm>
            <a:prstGeom prst="triangle">
              <a:avLst/>
            </a:prstGeom>
            <a:noFill/>
            <a:ln w="25400" cap="flat" cmpd="sng" algn="ctr">
              <a:solidFill>
                <a:sysClr val="windowText" lastClr="000000"/>
              </a:solidFill>
              <a:prstDash val="solid"/>
            </a:ln>
            <a:effectLst/>
          </p:spPr>
          <p:txBody>
            <a:bodyPr rtlCol="0" anchor="ctr"/>
            <a:lstStyle/>
            <a:p>
              <a:pPr algn="ctr" defTabSz="684610">
                <a:defRPr/>
              </a:pPr>
              <a:endParaRPr lang="en-US" sz="1800" kern="0">
                <a:solidFill>
                  <a:prstClr val="black"/>
                </a:solidFill>
                <a:latin typeface="Arial"/>
                <a:ea typeface="+mn-ea"/>
                <a:cs typeface="+mn-cs"/>
              </a:endParaRPr>
            </a:p>
          </p:txBody>
        </p:sp>
        <p:sp>
          <p:nvSpPr>
            <p:cNvPr id="41" name="TextBox 40"/>
            <p:cNvSpPr txBox="1"/>
            <p:nvPr/>
          </p:nvSpPr>
          <p:spPr>
            <a:xfrm>
              <a:off x="7867049" y="1343982"/>
              <a:ext cx="361589" cy="430886"/>
            </a:xfrm>
            <a:prstGeom prst="rect">
              <a:avLst/>
            </a:prstGeom>
            <a:noFill/>
          </p:spPr>
          <p:txBody>
            <a:bodyPr wrap="square" rtlCol="0">
              <a:spAutoFit/>
            </a:bodyPr>
            <a:lstStyle/>
            <a:p>
              <a:pPr defTabSz="684610">
                <a:defRPr/>
              </a:pPr>
              <a:r>
                <a:rPr lang="en-US" sz="1500" b="1" kern="0" dirty="0">
                  <a:solidFill>
                    <a:prstClr val="black"/>
                  </a:solidFill>
                  <a:ea typeface="+mn-ea"/>
                  <a:cs typeface="+mn-cs"/>
                </a:rPr>
                <a:t>1</a:t>
              </a:r>
            </a:p>
          </p:txBody>
        </p:sp>
        <p:cxnSp>
          <p:nvCxnSpPr>
            <p:cNvPr id="42" name="Straight Connector 41"/>
            <p:cNvCxnSpPr/>
            <p:nvPr/>
          </p:nvCxnSpPr>
          <p:spPr>
            <a:xfrm>
              <a:off x="7732815" y="1772150"/>
              <a:ext cx="630057" cy="0"/>
            </a:xfrm>
            <a:prstGeom prst="line">
              <a:avLst/>
            </a:prstGeom>
            <a:noFill/>
            <a:ln w="22225" cap="flat" cmpd="sng" algn="ctr">
              <a:solidFill>
                <a:sysClr val="windowText" lastClr="000000"/>
              </a:solidFill>
              <a:prstDash val="solid"/>
            </a:ln>
            <a:effectLst/>
          </p:spPr>
        </p:cxnSp>
        <p:sp>
          <p:nvSpPr>
            <p:cNvPr id="43" name="TextBox 42"/>
            <p:cNvSpPr txBox="1"/>
            <p:nvPr/>
          </p:nvSpPr>
          <p:spPr>
            <a:xfrm>
              <a:off x="7747494" y="1834187"/>
              <a:ext cx="683785" cy="430886"/>
            </a:xfrm>
            <a:prstGeom prst="rect">
              <a:avLst/>
            </a:prstGeom>
            <a:noFill/>
          </p:spPr>
          <p:txBody>
            <a:bodyPr wrap="square" rtlCol="0">
              <a:spAutoFit/>
            </a:bodyPr>
            <a:lstStyle/>
            <a:p>
              <a:pPr defTabSz="684610">
                <a:defRPr/>
              </a:pPr>
              <a:r>
                <a:rPr lang="en-US" sz="1500" b="1" kern="0" dirty="0">
                  <a:solidFill>
                    <a:prstClr val="black"/>
                  </a:solidFill>
                  <a:ea typeface="+mn-ea"/>
                  <a:cs typeface="+mn-cs"/>
                </a:rPr>
                <a:t>100</a:t>
              </a:r>
            </a:p>
          </p:txBody>
        </p:sp>
        <p:cxnSp>
          <p:nvCxnSpPr>
            <p:cNvPr id="44" name="Straight Connector 43"/>
            <p:cNvCxnSpPr/>
            <p:nvPr/>
          </p:nvCxnSpPr>
          <p:spPr>
            <a:xfrm>
              <a:off x="7352804" y="2362200"/>
              <a:ext cx="1365746" cy="0"/>
            </a:xfrm>
            <a:prstGeom prst="line">
              <a:avLst/>
            </a:prstGeom>
            <a:noFill/>
            <a:ln w="22225" cap="flat" cmpd="sng" algn="ctr">
              <a:solidFill>
                <a:sysClr val="windowText" lastClr="000000"/>
              </a:solidFill>
              <a:prstDash val="solid"/>
            </a:ln>
            <a:effectLst/>
          </p:spPr>
        </p:cxnSp>
        <p:sp>
          <p:nvSpPr>
            <p:cNvPr id="45" name="TextBox 44"/>
            <p:cNvSpPr txBox="1"/>
            <p:nvPr/>
          </p:nvSpPr>
          <p:spPr>
            <a:xfrm>
              <a:off x="7622229" y="2331188"/>
              <a:ext cx="851231" cy="430886"/>
            </a:xfrm>
            <a:prstGeom prst="rect">
              <a:avLst/>
            </a:prstGeom>
            <a:noFill/>
          </p:spPr>
          <p:txBody>
            <a:bodyPr wrap="square" rtlCol="0">
              <a:spAutoFit/>
            </a:bodyPr>
            <a:lstStyle/>
            <a:p>
              <a:pPr defTabSz="684610">
                <a:defRPr/>
              </a:pPr>
              <a:r>
                <a:rPr lang="en-US" sz="1500" b="1" kern="0" dirty="0">
                  <a:solidFill>
                    <a:prstClr val="black"/>
                  </a:solidFill>
                  <a:ea typeface="+mn-ea"/>
                  <a:cs typeface="+mn-cs"/>
                </a:rPr>
                <a:t>1000</a:t>
              </a:r>
            </a:p>
          </p:txBody>
        </p:sp>
      </p:gr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8102" y="6349071"/>
            <a:ext cx="673947" cy="32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610600" y="5979737"/>
            <a:ext cx="301686" cy="369332"/>
          </a:xfrm>
          <a:prstGeom prst="rect">
            <a:avLst/>
          </a:prstGeom>
          <a:noFill/>
        </p:spPr>
        <p:txBody>
          <a:bodyPr wrap="none" rtlCol="0">
            <a:spAutoFit/>
          </a:bodyPr>
          <a:lstStyle/>
          <a:p>
            <a:r>
              <a:rPr lang="en-US" sz="1800" dirty="0" smtClean="0">
                <a:solidFill>
                  <a:schemeClr val="bg1"/>
                </a:solidFill>
                <a:latin typeface="Calibri" panose="020F0502020204030204" pitchFamily="34" charset="0"/>
              </a:rPr>
              <a:t>1</a:t>
            </a:r>
            <a:endParaRPr lang="en-US" sz="18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758416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ChangeArrowheads="1"/>
          </p:cNvSpPr>
          <p:nvPr/>
        </p:nvSpPr>
        <p:spPr bwMode="auto">
          <a:xfrm>
            <a:off x="864988" y="870619"/>
            <a:ext cx="7669411" cy="846534"/>
          </a:xfrm>
          <a:prstGeom prst="rect">
            <a:avLst/>
          </a:prstGeom>
          <a:noFill/>
          <a:ln>
            <a:noFill/>
          </a:ln>
          <a:extLst/>
        </p:spPr>
        <p:txBody>
          <a:bodyPr anchor="ctr"/>
          <a:lstStyle/>
          <a:p>
            <a:pPr defTabSz="684610">
              <a:lnSpc>
                <a:spcPct val="80000"/>
              </a:lnSpc>
              <a:defRPr/>
            </a:pPr>
            <a:r>
              <a:rPr lang="en-US" sz="4400" b="1" dirty="0">
                <a:solidFill>
                  <a:prstClr val="black"/>
                </a:solidFill>
              </a:rPr>
              <a:t>Why Do You Think Serious Safety Events </a:t>
            </a:r>
            <a:r>
              <a:rPr lang="en-US" sz="4400" b="1" dirty="0" smtClean="0">
                <a:solidFill>
                  <a:prstClr val="black"/>
                </a:solidFill>
              </a:rPr>
              <a:t>Occur </a:t>
            </a:r>
            <a:r>
              <a:rPr lang="en-US" sz="4400" b="1" dirty="0">
                <a:solidFill>
                  <a:prstClr val="black"/>
                </a:solidFill>
              </a:rPr>
              <a:t>at </a:t>
            </a:r>
            <a:r>
              <a:rPr lang="en-US" sz="4400" b="1" dirty="0" smtClean="0">
                <a:solidFill>
                  <a:prstClr val="black"/>
                </a:solidFill>
              </a:rPr>
              <a:t>your institution?</a:t>
            </a:r>
            <a:endParaRPr lang="en-US" sz="4400" b="1" dirty="0">
              <a:solidFill>
                <a:prstClr val="black"/>
              </a:solidFill>
            </a:endParaRPr>
          </a:p>
        </p:txBody>
      </p:sp>
      <p:sp>
        <p:nvSpPr>
          <p:cNvPr id="9" name="Rectangle 19"/>
          <p:cNvSpPr>
            <a:spLocks noChangeArrowheads="1"/>
          </p:cNvSpPr>
          <p:nvPr/>
        </p:nvSpPr>
        <p:spPr bwMode="auto">
          <a:xfrm>
            <a:off x="891425" y="2815822"/>
            <a:ext cx="2563415" cy="3739485"/>
          </a:xfrm>
          <a:prstGeom prst="rect">
            <a:avLst/>
          </a:prstGeom>
          <a:noFill/>
          <a:ln w="9525">
            <a:noFill/>
            <a:miter lim="800000"/>
            <a:headEnd/>
            <a:tailEnd/>
          </a:ln>
        </p:spPr>
        <p:txBody>
          <a:bodyPr>
            <a:spAutoFit/>
          </a:bodyPr>
          <a:lstStyle/>
          <a:p>
            <a:pPr defTabSz="684610">
              <a:defRPr/>
            </a:pPr>
            <a:r>
              <a:rPr lang="en-US" sz="2400" i="1" kern="0" dirty="0">
                <a:solidFill>
                  <a:srgbClr val="073E87"/>
                </a:solidFill>
              </a:rPr>
              <a:t>If  someone you cared about was </a:t>
            </a:r>
            <a:r>
              <a:rPr lang="en-US" sz="2400" i="1" kern="0" dirty="0" smtClean="0">
                <a:solidFill>
                  <a:srgbClr val="073E87"/>
                </a:solidFill>
              </a:rPr>
              <a:t>receiving care at your site, what </a:t>
            </a:r>
            <a:r>
              <a:rPr lang="en-US" sz="2400" i="1" kern="0" dirty="0">
                <a:solidFill>
                  <a:srgbClr val="073E87"/>
                </a:solidFill>
              </a:rPr>
              <a:t>would concern you the most about keeping them safe – free from preventable harm</a:t>
            </a:r>
            <a:r>
              <a:rPr lang="en-US" sz="2400" i="1" kern="0" dirty="0" smtClean="0">
                <a:solidFill>
                  <a:srgbClr val="073E87"/>
                </a:solidFill>
              </a:rPr>
              <a:t>?</a:t>
            </a:r>
          </a:p>
          <a:p>
            <a:pPr defTabSz="684610">
              <a:defRPr/>
            </a:pPr>
            <a:endParaRPr lang="en-US" sz="2100" i="1" kern="0" dirty="0">
              <a:solidFill>
                <a:srgbClr val="073E87"/>
              </a:solidFill>
            </a:endParaRPr>
          </a:p>
        </p:txBody>
      </p:sp>
      <p:pic>
        <p:nvPicPr>
          <p:cNvPr id="10" name="Picture 22" descr="082008bs098"/>
          <p:cNvPicPr>
            <a:picLocks noChangeAspect="1" noChangeArrowheads="1"/>
          </p:cNvPicPr>
          <p:nvPr/>
        </p:nvPicPr>
        <p:blipFill>
          <a:blip r:embed="rId3" cstate="print"/>
          <a:srcRect/>
          <a:stretch>
            <a:fillRect/>
          </a:stretch>
        </p:blipFill>
        <p:spPr bwMode="auto">
          <a:xfrm>
            <a:off x="4419600" y="2302574"/>
            <a:ext cx="3261954" cy="25895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8534400" y="5943600"/>
            <a:ext cx="301686" cy="369332"/>
          </a:xfrm>
          <a:prstGeom prst="rect">
            <a:avLst/>
          </a:prstGeom>
          <a:noFill/>
        </p:spPr>
        <p:txBody>
          <a:bodyPr wrap="none" rtlCol="0">
            <a:spAutoFit/>
          </a:bodyPr>
          <a:lstStyle/>
          <a:p>
            <a:r>
              <a:rPr lang="en-US" sz="1800" dirty="0">
                <a:solidFill>
                  <a:schemeClr val="bg1"/>
                </a:solidFill>
                <a:latin typeface="Calibri" panose="020F0502020204030204" pitchFamily="34" charset="0"/>
              </a:rPr>
              <a:t>1</a:t>
            </a:r>
          </a:p>
        </p:txBody>
      </p:sp>
    </p:spTree>
    <p:extLst>
      <p:ext uri="{BB962C8B-B14F-4D97-AF65-F5344CB8AC3E}">
        <p14:creationId xmlns:p14="http://schemas.microsoft.com/office/powerpoint/2010/main" val="2647322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PQuestion"/>
          <p:cNvSpPr>
            <a:spLocks noGrp="1"/>
          </p:cNvSpPr>
          <p:nvPr>
            <p:ph type="title"/>
          </p:nvPr>
        </p:nvSpPr>
        <p:spPr>
          <a:xfrm>
            <a:off x="436984" y="685800"/>
            <a:ext cx="8229600" cy="1143000"/>
          </a:xfrm>
        </p:spPr>
        <p:txBody>
          <a:bodyPr>
            <a:noAutofit/>
          </a:bodyPr>
          <a:lstStyle/>
          <a:p>
            <a:pPr algn="l"/>
            <a:r>
              <a:rPr lang="en-US" sz="4000" dirty="0" smtClean="0">
                <a:solidFill>
                  <a:prstClr val="black"/>
                </a:solidFill>
              </a:rPr>
              <a:t>What is the Most Common </a:t>
            </a:r>
            <a:r>
              <a:rPr lang="en-US" sz="4000" dirty="0">
                <a:solidFill>
                  <a:prstClr val="black"/>
                </a:solidFill>
              </a:rPr>
              <a:t>R</a:t>
            </a:r>
            <a:r>
              <a:rPr lang="en-US" sz="4000" dirty="0" smtClean="0">
                <a:solidFill>
                  <a:prstClr val="black"/>
                </a:solidFill>
              </a:rPr>
              <a:t>eason </a:t>
            </a:r>
            <a:r>
              <a:rPr lang="en-US" sz="4000" dirty="0">
                <a:solidFill>
                  <a:prstClr val="black"/>
                </a:solidFill>
              </a:rPr>
              <a:t>People </a:t>
            </a:r>
            <a:r>
              <a:rPr lang="en-US" sz="4000" dirty="0" smtClean="0">
                <a:solidFill>
                  <a:prstClr val="black"/>
                </a:solidFill>
              </a:rPr>
              <a:t>are Hesitant </a:t>
            </a:r>
            <a:r>
              <a:rPr lang="en-US" sz="4000" dirty="0">
                <a:solidFill>
                  <a:prstClr val="black"/>
                </a:solidFill>
              </a:rPr>
              <a:t>to Report Safety Events?</a:t>
            </a:r>
            <a:endParaRPr lang="en-US" sz="4000" dirty="0"/>
          </a:p>
        </p:txBody>
      </p:sp>
      <p:sp>
        <p:nvSpPr>
          <p:cNvPr id="2" name="TPAnswers"/>
          <p:cNvSpPr>
            <a:spLocks noGrp="1"/>
          </p:cNvSpPr>
          <p:nvPr>
            <p:ph idx="1"/>
            <p:custDataLst>
              <p:tags r:id="rId2"/>
            </p:custDataLst>
          </p:nvPr>
        </p:nvSpPr>
        <p:spPr>
          <a:xfrm>
            <a:off x="436984" y="2209800"/>
            <a:ext cx="8229600" cy="3810000"/>
          </a:xfrm>
        </p:spPr>
        <p:txBody>
          <a:bodyPr>
            <a:noAutofit/>
          </a:bodyPr>
          <a:lstStyle/>
          <a:p>
            <a:r>
              <a:rPr lang="en-US" sz="2400" dirty="0" smtClean="0">
                <a:solidFill>
                  <a:prstClr val="black">
                    <a:lumMod val="75000"/>
                    <a:lumOff val="25000"/>
                  </a:prstClr>
                </a:solidFill>
              </a:rPr>
              <a:t>Fear of disciplinary action for self or others</a:t>
            </a:r>
            <a:endParaRPr lang="en-US" sz="2400" dirty="0">
              <a:solidFill>
                <a:prstClr val="black">
                  <a:lumMod val="75000"/>
                  <a:lumOff val="25000"/>
                </a:prstClr>
              </a:solidFill>
            </a:endParaRPr>
          </a:p>
          <a:p>
            <a:r>
              <a:rPr lang="en-US" sz="2400" dirty="0" smtClean="0">
                <a:solidFill>
                  <a:prstClr val="black">
                    <a:lumMod val="75000"/>
                    <a:lumOff val="25000"/>
                  </a:prstClr>
                </a:solidFill>
              </a:rPr>
              <a:t>Perception </a:t>
            </a:r>
            <a:r>
              <a:rPr lang="en-US" sz="2400" dirty="0">
                <a:solidFill>
                  <a:prstClr val="black">
                    <a:lumMod val="75000"/>
                    <a:lumOff val="25000"/>
                  </a:prstClr>
                </a:solidFill>
              </a:rPr>
              <a:t>of “tattling” on </a:t>
            </a:r>
            <a:r>
              <a:rPr lang="en-US" sz="2400" dirty="0" smtClean="0">
                <a:solidFill>
                  <a:prstClr val="black">
                    <a:lumMod val="75000"/>
                    <a:lumOff val="25000"/>
                  </a:prstClr>
                </a:solidFill>
              </a:rPr>
              <a:t>others</a:t>
            </a:r>
          </a:p>
          <a:p>
            <a:r>
              <a:rPr lang="en-US" sz="2400" dirty="0" smtClean="0">
                <a:solidFill>
                  <a:prstClr val="black">
                    <a:lumMod val="75000"/>
                    <a:lumOff val="25000"/>
                  </a:prstClr>
                </a:solidFill>
              </a:rPr>
              <a:t>Form </a:t>
            </a:r>
            <a:r>
              <a:rPr lang="en-US" sz="2400" dirty="0" smtClean="0">
                <a:solidFill>
                  <a:prstClr val="black">
                    <a:lumMod val="75000"/>
                    <a:lumOff val="25000"/>
                  </a:prstClr>
                </a:solidFill>
              </a:rPr>
              <a:t>too long; lack of time</a:t>
            </a:r>
            <a:endParaRPr lang="en-US" sz="2400" dirty="0">
              <a:solidFill>
                <a:prstClr val="black">
                  <a:lumMod val="75000"/>
                  <a:lumOff val="25000"/>
                </a:prstClr>
              </a:solidFill>
            </a:endParaRPr>
          </a:p>
          <a:p>
            <a:r>
              <a:rPr lang="en-US" sz="2400" dirty="0">
                <a:solidFill>
                  <a:prstClr val="black">
                    <a:lumMod val="75000"/>
                    <a:lumOff val="25000"/>
                  </a:prstClr>
                </a:solidFill>
              </a:rPr>
              <a:t>Unsure that event is “worth reporting” (e.g. </a:t>
            </a:r>
            <a:r>
              <a:rPr lang="en-US" sz="2400" dirty="0" smtClean="0">
                <a:solidFill>
                  <a:prstClr val="black">
                    <a:lumMod val="75000"/>
                    <a:lumOff val="25000"/>
                  </a:prstClr>
                </a:solidFill>
              </a:rPr>
              <a:t>event seemed “trivial”)</a:t>
            </a:r>
            <a:endParaRPr lang="en-US" sz="2400" dirty="0">
              <a:solidFill>
                <a:prstClr val="black">
                  <a:lumMod val="75000"/>
                  <a:lumOff val="25000"/>
                </a:prstClr>
              </a:solidFill>
            </a:endParaRPr>
          </a:p>
          <a:p>
            <a:r>
              <a:rPr lang="en-US" sz="2400" dirty="0">
                <a:solidFill>
                  <a:prstClr val="black">
                    <a:lumMod val="75000"/>
                    <a:lumOff val="25000"/>
                  </a:prstClr>
                </a:solidFill>
              </a:rPr>
              <a:t>Unsure how and/or where to report event</a:t>
            </a:r>
          </a:p>
          <a:p>
            <a:r>
              <a:rPr lang="en-US" sz="2400" dirty="0">
                <a:solidFill>
                  <a:prstClr val="black">
                    <a:lumMod val="75000"/>
                    <a:lumOff val="25000"/>
                  </a:prstClr>
                </a:solidFill>
              </a:rPr>
              <a:t>Assume someone else will report event</a:t>
            </a:r>
          </a:p>
          <a:p>
            <a:r>
              <a:rPr lang="en-US" sz="2400" dirty="0">
                <a:solidFill>
                  <a:prstClr val="black">
                    <a:lumMod val="75000"/>
                    <a:lumOff val="25000"/>
                  </a:prstClr>
                </a:solidFill>
              </a:rPr>
              <a:t>Think that event is the “norm” and no need to </a:t>
            </a:r>
            <a:r>
              <a:rPr lang="en-US" sz="2400" dirty="0" smtClean="0">
                <a:solidFill>
                  <a:prstClr val="black">
                    <a:lumMod val="75000"/>
                    <a:lumOff val="25000"/>
                  </a:prstClr>
                </a:solidFill>
              </a:rPr>
              <a:t>report</a:t>
            </a:r>
          </a:p>
          <a:p>
            <a:r>
              <a:rPr lang="en-US" sz="2400" dirty="0" smtClean="0">
                <a:solidFill>
                  <a:prstClr val="black">
                    <a:lumMod val="75000"/>
                    <a:lumOff val="25000"/>
                  </a:prstClr>
                </a:solidFill>
              </a:rPr>
              <a:t>Lack of feedback on incident </a:t>
            </a:r>
            <a:r>
              <a:rPr lang="en-US" sz="2400" dirty="0" smtClean="0">
                <a:solidFill>
                  <a:prstClr val="black">
                    <a:lumMod val="75000"/>
                    <a:lumOff val="25000"/>
                  </a:prstClr>
                </a:solidFill>
              </a:rPr>
              <a:t>follow-up</a:t>
            </a:r>
          </a:p>
          <a:p>
            <a:r>
              <a:rPr lang="en-US" sz="2400" dirty="0" smtClean="0">
                <a:solidFill>
                  <a:prstClr val="black">
                    <a:lumMod val="75000"/>
                    <a:lumOff val="25000"/>
                  </a:prstClr>
                </a:solidFill>
              </a:rPr>
              <a:t>“Why bother”</a:t>
            </a:r>
            <a:endParaRPr lang="en-US" sz="2400" dirty="0" smtClean="0">
              <a:solidFill>
                <a:prstClr val="black">
                  <a:lumMod val="75000"/>
                  <a:lumOff val="25000"/>
                </a:prstClr>
              </a:solidFill>
            </a:endParaRPr>
          </a:p>
        </p:txBody>
      </p:sp>
    </p:spTree>
    <p:custDataLst>
      <p:tags r:id="rId1"/>
    </p:custDataLst>
    <p:extLst>
      <p:ext uri="{BB962C8B-B14F-4D97-AF65-F5344CB8AC3E}">
        <p14:creationId xmlns:p14="http://schemas.microsoft.com/office/powerpoint/2010/main" val="2645289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54" y="484559"/>
            <a:ext cx="8573546" cy="1172069"/>
          </a:xfrm>
        </p:spPr>
        <p:txBody>
          <a:bodyPr/>
          <a:lstStyle/>
          <a:p>
            <a:pPr algn="ctr"/>
            <a:r>
              <a:rPr lang="en-US" dirty="0" smtClean="0"/>
              <a:t>Adverse Events</a:t>
            </a:r>
            <a:endParaRPr lang="en-US" dirty="0"/>
          </a:p>
        </p:txBody>
      </p:sp>
      <p:sp>
        <p:nvSpPr>
          <p:cNvPr id="3" name="Content Placeholder 2"/>
          <p:cNvSpPr>
            <a:spLocks noGrp="1"/>
          </p:cNvSpPr>
          <p:nvPr>
            <p:ph idx="1"/>
          </p:nvPr>
        </p:nvSpPr>
        <p:spPr>
          <a:xfrm>
            <a:off x="762000" y="1524000"/>
            <a:ext cx="8077200" cy="4724400"/>
          </a:xfrm>
        </p:spPr>
        <p:txBody>
          <a:bodyPr/>
          <a:lstStyle/>
          <a:p>
            <a:r>
              <a:rPr lang="en-US" sz="2000" dirty="0" smtClean="0"/>
              <a:t>What types of events do you report?</a:t>
            </a:r>
          </a:p>
          <a:p>
            <a:pPr lvl="1"/>
            <a:r>
              <a:rPr lang="en-US" sz="2000" dirty="0" smtClean="0"/>
              <a:t>Safety events (actual or near miss) that impact  patient and/or employee safety. </a:t>
            </a:r>
          </a:p>
          <a:p>
            <a:pPr lvl="1"/>
            <a:r>
              <a:rPr lang="en-US" sz="2000" dirty="0" smtClean="0"/>
              <a:t>Disruptive Behavior which is behavior that includes words or actions that can create an unsafe or hostile environment</a:t>
            </a:r>
            <a:r>
              <a:rPr lang="en-US" sz="2000" dirty="0" smtClean="0"/>
              <a:t>.</a:t>
            </a:r>
          </a:p>
          <a:p>
            <a:pPr lvl="1"/>
            <a:r>
              <a:rPr lang="en-US" sz="2000" dirty="0" smtClean="0"/>
              <a:t>Good catches</a:t>
            </a:r>
            <a:endParaRPr lang="en-US" sz="2000" dirty="0" smtClean="0"/>
          </a:p>
          <a:p>
            <a:pPr marL="457200" lvl="1" indent="0">
              <a:buNone/>
            </a:pPr>
            <a:endParaRPr lang="en-US" dirty="0"/>
          </a:p>
        </p:txBody>
      </p:sp>
      <p:pic>
        <p:nvPicPr>
          <p:cNvPr id="1027" name="Picture 3"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663308"/>
            <a:ext cx="4841298" cy="246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425" y="3886200"/>
            <a:ext cx="17811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537514" y="5879068"/>
            <a:ext cx="301686" cy="369332"/>
          </a:xfrm>
          <a:prstGeom prst="rect">
            <a:avLst/>
          </a:prstGeom>
        </p:spPr>
        <p:txBody>
          <a:bodyPr wrap="none">
            <a:spAutoFit/>
          </a:bodyPr>
          <a:lstStyle/>
          <a:p>
            <a:pPr lvl="0"/>
            <a:r>
              <a:rPr lang="en-US" sz="1800" dirty="0" smtClean="0">
                <a:solidFill>
                  <a:prstClr val="black"/>
                </a:solidFill>
                <a:latin typeface="Calibri" panose="020F0502020204030204" pitchFamily="34" charset="0"/>
              </a:rPr>
              <a:t>2</a:t>
            </a:r>
            <a:endParaRPr lang="en-US" sz="18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3857532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Human </a:t>
            </a:r>
            <a:r>
              <a:rPr lang="en-US" dirty="0" smtClean="0"/>
              <a:t>behavior </a:t>
            </a:r>
            <a:r>
              <a:rPr lang="en-US" dirty="0"/>
              <a:t>can generally be broken down into three distinct categories: skill-based, rule-based and knowledge-based </a:t>
            </a:r>
            <a:r>
              <a:rPr lang="en-US" dirty="0" smtClean="0"/>
              <a:t>behavior</a:t>
            </a:r>
          </a:p>
          <a:p>
            <a:pPr marL="0" indent="0">
              <a:buNone/>
            </a:pPr>
            <a:endParaRPr lang="en-US" dirty="0"/>
          </a:p>
        </p:txBody>
      </p:sp>
    </p:spTree>
    <p:extLst>
      <p:ext uri="{BB962C8B-B14F-4D97-AF65-F5344CB8AC3E}">
        <p14:creationId xmlns:p14="http://schemas.microsoft.com/office/powerpoint/2010/main" val="1272246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Generalized Error Modes</a:t>
            </a:r>
            <a:endParaRPr lang="en-US" dirty="0"/>
          </a:p>
        </p:txBody>
      </p:sp>
      <p:pic>
        <p:nvPicPr>
          <p:cNvPr id="6" name="Picture 5"/>
          <p:cNvPicPr>
            <a:picLocks noChangeAspect="1"/>
          </p:cNvPicPr>
          <p:nvPr/>
        </p:nvPicPr>
        <p:blipFill>
          <a:blip r:embed="rId3"/>
          <a:stretch>
            <a:fillRect/>
          </a:stretch>
        </p:blipFill>
        <p:spPr>
          <a:xfrm>
            <a:off x="8619138" y="5861756"/>
            <a:ext cx="396274" cy="493819"/>
          </a:xfrm>
          <a:prstGeom prst="rect">
            <a:avLst/>
          </a:prstGeom>
        </p:spPr>
      </p:pic>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489657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981200"/>
            <a:ext cx="8077200" cy="3429000"/>
          </a:xfrm>
        </p:spPr>
        <p:txBody>
          <a:bodyPr/>
          <a:lstStyle/>
          <a:p>
            <a:pPr marL="0" indent="0" algn="ctr">
              <a:buNone/>
            </a:pPr>
            <a:r>
              <a:rPr lang="en-US" sz="3600" i="1" dirty="0" smtClean="0"/>
              <a:t>“Human error is not the cause of failure, but a symptom of failure.  Human error…should be the start of our investigations, not the conclusion.” </a:t>
            </a:r>
          </a:p>
          <a:p>
            <a:pPr marL="0" indent="0">
              <a:buNone/>
            </a:pPr>
            <a:endParaRPr lang="en-US" sz="2000" i="1" dirty="0" smtClean="0"/>
          </a:p>
          <a:p>
            <a:pPr marL="0" indent="0" algn="ctr">
              <a:buNone/>
            </a:pPr>
            <a:r>
              <a:rPr lang="en-US" sz="2000" i="1" dirty="0" smtClean="0"/>
              <a:t>(PM Fitts &amp; RE Jones, 1947)</a:t>
            </a:r>
            <a:endParaRPr lang="en-US" dirty="0" smtClean="0"/>
          </a:p>
        </p:txBody>
      </p:sp>
      <p:sp>
        <p:nvSpPr>
          <p:cNvPr id="7" name="Title 6"/>
          <p:cNvSpPr>
            <a:spLocks noGrp="1"/>
          </p:cNvSpPr>
          <p:nvPr>
            <p:ph type="title"/>
          </p:nvPr>
        </p:nvSpPr>
        <p:spPr>
          <a:xfrm>
            <a:off x="285227" y="504331"/>
            <a:ext cx="8573546" cy="1172069"/>
          </a:xfrm>
        </p:spPr>
        <p:txBody>
          <a:bodyPr/>
          <a:lstStyle/>
          <a:p>
            <a:r>
              <a:rPr lang="en-US" sz="4400" b="1" dirty="0" smtClean="0"/>
              <a:t>Human Error</a:t>
            </a:r>
            <a:endParaRPr lang="en-US" sz="4400" b="1" dirty="0"/>
          </a:p>
        </p:txBody>
      </p:sp>
    </p:spTree>
    <p:extLst>
      <p:ext uri="{BB962C8B-B14F-4D97-AF65-F5344CB8AC3E}">
        <p14:creationId xmlns:p14="http://schemas.microsoft.com/office/powerpoint/2010/main" val="3305860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Root Cause vs Apparent Cause Analysis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rPr>
              <a:t>What’s the difference?</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3918552"/>
              </p:ext>
            </p:extLst>
          </p:nvPr>
        </p:nvGraphicFramePr>
        <p:xfrm>
          <a:off x="838200" y="3048000"/>
          <a:ext cx="6096000" cy="20167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0">
                <a:tc>
                  <a:txBody>
                    <a:bodyPr/>
                    <a:lstStyle/>
                    <a:p>
                      <a:r>
                        <a:rPr lang="en-US" dirty="0" smtClean="0"/>
                        <a:t>RCA</a:t>
                      </a:r>
                      <a:endParaRPr lang="en-US" dirty="0"/>
                    </a:p>
                  </a:txBody>
                  <a:tcPr/>
                </a:tc>
                <a:tc>
                  <a:txBody>
                    <a:bodyPr/>
                    <a:lstStyle/>
                    <a:p>
                      <a:r>
                        <a:rPr lang="en-US" dirty="0" smtClean="0"/>
                        <a:t>ACA</a:t>
                      </a:r>
                      <a:endParaRPr lang="en-US" dirty="0"/>
                    </a:p>
                  </a:txBody>
                  <a:tcPr/>
                </a:tc>
                <a:extLst>
                  <a:ext uri="{0D108BD9-81ED-4DB2-BD59-A6C34878D82A}">
                    <a16:rowId xmlns:a16="http://schemas.microsoft.com/office/drawing/2014/main" xmlns="" val="10000"/>
                  </a:ext>
                </a:extLst>
              </a:tr>
              <a:tr h="370840">
                <a:tc>
                  <a:txBody>
                    <a:bodyPr/>
                    <a:lstStyle/>
                    <a:p>
                      <a:r>
                        <a:rPr lang="en-US" dirty="0" smtClean="0"/>
                        <a:t>More formal</a:t>
                      </a:r>
                    </a:p>
                    <a:p>
                      <a:endParaRPr lang="en-US" dirty="0"/>
                    </a:p>
                  </a:txBody>
                  <a:tcPr/>
                </a:tc>
                <a:tc>
                  <a:txBody>
                    <a:bodyPr/>
                    <a:lstStyle/>
                    <a:p>
                      <a:r>
                        <a:rPr lang="en-US" dirty="0" smtClean="0"/>
                        <a:t>Less structured</a:t>
                      </a:r>
                      <a:endParaRPr lang="en-US" dirty="0"/>
                    </a:p>
                  </a:txBody>
                  <a:tcPr/>
                </a:tc>
                <a:extLst>
                  <a:ext uri="{0D108BD9-81ED-4DB2-BD59-A6C34878D82A}">
                    <a16:rowId xmlns:a16="http://schemas.microsoft.com/office/drawing/2014/main" xmlns="" val="10001"/>
                  </a:ext>
                </a:extLst>
              </a:tr>
              <a:tr h="370840">
                <a:tc>
                  <a:txBody>
                    <a:bodyPr/>
                    <a:lstStyle/>
                    <a:p>
                      <a:r>
                        <a:rPr lang="en-US" dirty="0" smtClean="0"/>
                        <a:t>Review </a:t>
                      </a:r>
                      <a:r>
                        <a:rPr lang="en-US" dirty="0" err="1" smtClean="0"/>
                        <a:t>commitee</a:t>
                      </a:r>
                      <a:endParaRPr lang="en-US" dirty="0"/>
                    </a:p>
                  </a:txBody>
                  <a:tcPr/>
                </a:tc>
                <a:tc>
                  <a:txBody>
                    <a:bodyPr/>
                    <a:lstStyle/>
                    <a:p>
                      <a:r>
                        <a:rPr lang="en-US" dirty="0" smtClean="0"/>
                        <a:t>Able to be done at the local level</a:t>
                      </a:r>
                      <a:endParaRPr lang="en-US" dirty="0"/>
                    </a:p>
                  </a:txBody>
                  <a:tcPr/>
                </a:tc>
                <a:extLst>
                  <a:ext uri="{0D108BD9-81ED-4DB2-BD59-A6C34878D82A}">
                    <a16:rowId xmlns:a16="http://schemas.microsoft.com/office/drawing/2014/main" xmlns="" val="10002"/>
                  </a:ext>
                </a:extLst>
              </a:tr>
              <a:tr h="370840">
                <a:tc>
                  <a:txBody>
                    <a:bodyPr/>
                    <a:lstStyle/>
                    <a:p>
                      <a:r>
                        <a:rPr lang="en-US" dirty="0" smtClean="0"/>
                        <a:t>Often</a:t>
                      </a:r>
                      <a:r>
                        <a:rPr lang="en-US" baseline="0" dirty="0" smtClean="0"/>
                        <a:t> 1 root cause</a:t>
                      </a:r>
                      <a:endParaRPr lang="en-US" dirty="0"/>
                    </a:p>
                  </a:txBody>
                  <a:tcPr/>
                </a:tc>
                <a:tc>
                  <a:txBody>
                    <a:bodyPr/>
                    <a:lstStyle/>
                    <a:p>
                      <a:r>
                        <a:rPr lang="en-US" dirty="0" smtClean="0"/>
                        <a:t>Multiple</a:t>
                      </a:r>
                      <a:r>
                        <a:rPr lang="en-US" baseline="0" dirty="0" smtClean="0"/>
                        <a:t> apparent causes</a:t>
                      </a:r>
                      <a:endParaRPr lang="en-US"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674392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Apparent Cause Analysis Process</a:t>
            </a:r>
            <a:endParaRPr lang="en-US" dirty="0">
              <a:solidFill>
                <a:schemeClr val="tx1"/>
              </a:solidFill>
            </a:endParaRP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3200" dirty="0" smtClean="0">
                <a:solidFill>
                  <a:schemeClr val="tx1"/>
                </a:solidFill>
              </a:rPr>
              <a:t>Investigate the event</a:t>
            </a:r>
          </a:p>
          <a:p>
            <a:pPr lvl="1">
              <a:buFont typeface="Arial" panose="020B0604020202020204" pitchFamily="34" charset="0"/>
              <a:buChar char="•"/>
            </a:pPr>
            <a:r>
              <a:rPr lang="en-US" sz="3200" dirty="0" smtClean="0">
                <a:solidFill>
                  <a:schemeClr val="tx1"/>
                </a:solidFill>
              </a:rPr>
              <a:t>Identify the detectable causes</a:t>
            </a:r>
          </a:p>
          <a:p>
            <a:pPr lvl="2">
              <a:buFont typeface="Calibri" panose="020F0502020204030204" pitchFamily="34" charset="0"/>
              <a:buChar char="⁻"/>
            </a:pPr>
            <a:r>
              <a:rPr lang="en-US" dirty="0" smtClean="0">
                <a:solidFill>
                  <a:schemeClr val="tx1"/>
                </a:solidFill>
              </a:rPr>
              <a:t>Inappropriate acts or human error</a:t>
            </a:r>
          </a:p>
          <a:p>
            <a:pPr lvl="2">
              <a:buFont typeface="Calibri" panose="020F0502020204030204" pitchFamily="34" charset="0"/>
              <a:buChar char="⁻"/>
            </a:pPr>
            <a:r>
              <a:rPr lang="en-US" dirty="0" smtClean="0">
                <a:solidFill>
                  <a:schemeClr val="tx1"/>
                </a:solidFill>
              </a:rPr>
              <a:t>Equipment failure or misuse</a:t>
            </a:r>
          </a:p>
          <a:p>
            <a:pPr lvl="2">
              <a:buFont typeface="Calibri" panose="020F0502020204030204" pitchFamily="34" charset="0"/>
              <a:buChar char="⁻"/>
            </a:pPr>
            <a:r>
              <a:rPr lang="en-US" dirty="0" smtClean="0">
                <a:solidFill>
                  <a:schemeClr val="tx1"/>
                </a:solidFill>
              </a:rPr>
              <a:t>Develop the Apparent Cause statement</a:t>
            </a:r>
          </a:p>
          <a:p>
            <a:pPr lvl="2">
              <a:buFont typeface="Calibri" panose="020F0502020204030204" pitchFamily="34" charset="0"/>
              <a:buChar char="⁻"/>
            </a:pPr>
            <a:r>
              <a:rPr lang="en-US" dirty="0" smtClean="0">
                <a:solidFill>
                  <a:schemeClr val="tx1"/>
                </a:solidFill>
              </a:rPr>
              <a:t>Define actions to address any gaps in the system</a:t>
            </a:r>
          </a:p>
        </p:txBody>
      </p:sp>
    </p:spTree>
    <p:extLst>
      <p:ext uri="{BB962C8B-B14F-4D97-AF65-F5344CB8AC3E}">
        <p14:creationId xmlns:p14="http://schemas.microsoft.com/office/powerpoint/2010/main" val="2153003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66"/>
                </a:solidFill>
              </a:rPr>
              <a:t>Learning Objectives Slide </a:t>
            </a:r>
          </a:p>
        </p:txBody>
      </p:sp>
      <p:sp>
        <p:nvSpPr>
          <p:cNvPr id="3" name="Content Placeholder 2"/>
          <p:cNvSpPr>
            <a:spLocks noGrp="1"/>
          </p:cNvSpPr>
          <p:nvPr>
            <p:ph idx="1"/>
          </p:nvPr>
        </p:nvSpPr>
        <p:spPr>
          <a:xfrm>
            <a:off x="457200" y="1600200"/>
            <a:ext cx="8382000" cy="4876799"/>
          </a:xfrm>
        </p:spPr>
        <p:txBody>
          <a:bodyPr>
            <a:normAutofit fontScale="62500" lnSpcReduction="20000"/>
          </a:bodyPr>
          <a:lstStyle/>
          <a:p>
            <a:r>
              <a:rPr lang="en-US" sz="5100" dirty="0" smtClean="0"/>
              <a:t>Identify </a:t>
            </a:r>
            <a:r>
              <a:rPr lang="en-US" sz="5100" dirty="0"/>
              <a:t>the types of unplanned events that can occur in an ASC </a:t>
            </a:r>
            <a:r>
              <a:rPr lang="en-US" sz="5100" dirty="0" smtClean="0"/>
              <a:t>setting</a:t>
            </a:r>
          </a:p>
          <a:p>
            <a:r>
              <a:rPr lang="en-US" sz="5100" dirty="0" smtClean="0"/>
              <a:t>Identify </a:t>
            </a:r>
            <a:r>
              <a:rPr lang="en-US" sz="5100" dirty="0"/>
              <a:t>what can be learned from early catches, near-misses and actual sentinel events</a:t>
            </a:r>
            <a:r>
              <a:rPr lang="en-US" sz="5100" dirty="0" smtClean="0"/>
              <a:t>.</a:t>
            </a:r>
          </a:p>
          <a:p>
            <a:r>
              <a:rPr lang="en-US" sz="5100" dirty="0"/>
              <a:t>U</a:t>
            </a:r>
            <a:r>
              <a:rPr lang="en-US" sz="5100" dirty="0" smtClean="0"/>
              <a:t>nderstand and apply rule-</a:t>
            </a:r>
            <a:r>
              <a:rPr lang="en-US" sz="5100" dirty="0"/>
              <a:t>, knowledge- and skill-based errors </a:t>
            </a:r>
            <a:endParaRPr lang="en-US" sz="5100" dirty="0" smtClean="0"/>
          </a:p>
          <a:p>
            <a:r>
              <a:rPr lang="en-US" sz="5100" dirty="0" smtClean="0"/>
              <a:t>Understand the differences between apparent cause analysis and root cause analysis</a:t>
            </a:r>
          </a:p>
          <a:p>
            <a:r>
              <a:rPr lang="en-US" sz="5100" dirty="0" smtClean="0"/>
              <a:t>Understand these concepts and apply leadership behaviors in the workplace</a:t>
            </a:r>
            <a:endParaRPr lang="en-US" sz="5100" dirty="0"/>
          </a:p>
        </p:txBody>
      </p:sp>
    </p:spTree>
    <p:extLst>
      <p:ext uri="{BB962C8B-B14F-4D97-AF65-F5344CB8AC3E}">
        <p14:creationId xmlns:p14="http://schemas.microsoft.com/office/powerpoint/2010/main" val="4092280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2819400"/>
            <a:ext cx="7696200" cy="3810000"/>
          </a:xfrm>
        </p:spPr>
        <p:txBody>
          <a:bodyPr>
            <a:normAutofit/>
          </a:bodyPr>
          <a:lstStyle/>
          <a:p>
            <a:pPr marL="341313" indent="-341313" algn="l">
              <a:buFont typeface="Arial" pitchFamily="-84" charset="0"/>
              <a:buChar char="•"/>
            </a:pPr>
            <a:r>
              <a:rPr lang="en-US" dirty="0">
                <a:solidFill>
                  <a:schemeClr val="tx1"/>
                </a:solidFill>
              </a:rPr>
              <a:t>Culture				</a:t>
            </a:r>
            <a:r>
              <a:rPr lang="en-US" dirty="0" smtClean="0">
                <a:solidFill>
                  <a:schemeClr val="tx1"/>
                </a:solidFill>
              </a:rPr>
              <a:t>	55</a:t>
            </a:r>
            <a:r>
              <a:rPr lang="en-US" dirty="0">
                <a:solidFill>
                  <a:schemeClr val="tx1"/>
                </a:solidFill>
              </a:rPr>
              <a:t>%</a:t>
            </a:r>
          </a:p>
          <a:p>
            <a:pPr marL="341313" indent="-341313" algn="l">
              <a:buFont typeface="Arial" pitchFamily="-84" charset="0"/>
              <a:buChar char="•"/>
            </a:pPr>
            <a:r>
              <a:rPr lang="en-US" dirty="0">
                <a:solidFill>
                  <a:srgbClr val="000000"/>
                </a:solidFill>
              </a:rPr>
              <a:t>Processes				18</a:t>
            </a:r>
            <a:r>
              <a:rPr lang="en-US" dirty="0" smtClean="0">
                <a:solidFill>
                  <a:srgbClr val="000000"/>
                </a:solidFill>
              </a:rPr>
              <a:t>%</a:t>
            </a:r>
          </a:p>
          <a:p>
            <a:pPr marL="341313" lvl="0" indent="-341313" algn="l">
              <a:buFont typeface="Arial" pitchFamily="-84" charset="0"/>
              <a:buChar char="•"/>
            </a:pPr>
            <a:r>
              <a:rPr lang="en-US" dirty="0" smtClean="0">
                <a:solidFill>
                  <a:srgbClr val="000000"/>
                </a:solidFill>
              </a:rPr>
              <a:t>Structure</a:t>
            </a:r>
            <a:r>
              <a:rPr lang="en-US" dirty="0">
                <a:solidFill>
                  <a:srgbClr val="000000"/>
                </a:solidFill>
              </a:rPr>
              <a:t>		</a:t>
            </a:r>
            <a:r>
              <a:rPr lang="en-US" dirty="0" smtClean="0">
                <a:solidFill>
                  <a:srgbClr val="000000"/>
                </a:solidFill>
              </a:rPr>
              <a:t>		12</a:t>
            </a:r>
            <a:r>
              <a:rPr lang="en-US" dirty="0">
                <a:solidFill>
                  <a:srgbClr val="000000"/>
                </a:solidFill>
              </a:rPr>
              <a:t>%</a:t>
            </a:r>
          </a:p>
          <a:p>
            <a:pPr marL="341313" lvl="0" indent="-341313" algn="l">
              <a:buFont typeface="Arial" pitchFamily="-84" charset="0"/>
              <a:buChar char="•"/>
            </a:pPr>
            <a:r>
              <a:rPr lang="en-US" dirty="0" smtClean="0">
                <a:solidFill>
                  <a:srgbClr val="000000"/>
                </a:solidFill>
              </a:rPr>
              <a:t>Policy </a:t>
            </a:r>
            <a:r>
              <a:rPr lang="en-US" dirty="0">
                <a:solidFill>
                  <a:srgbClr val="000000"/>
                </a:solidFill>
              </a:rPr>
              <a:t>&amp; Protocol	</a:t>
            </a:r>
            <a:r>
              <a:rPr lang="en-US" dirty="0" smtClean="0">
                <a:solidFill>
                  <a:srgbClr val="000000"/>
                </a:solidFill>
              </a:rPr>
              <a:t>		10</a:t>
            </a:r>
            <a:r>
              <a:rPr lang="en-US" dirty="0">
                <a:solidFill>
                  <a:srgbClr val="000000"/>
                </a:solidFill>
              </a:rPr>
              <a:t>%</a:t>
            </a:r>
          </a:p>
          <a:p>
            <a:pPr marL="341313" lvl="0" indent="-341313" algn="l">
              <a:buFont typeface="Arial" pitchFamily="-84" charset="0"/>
              <a:buChar char="•"/>
            </a:pPr>
            <a:r>
              <a:rPr lang="en-US" dirty="0">
                <a:solidFill>
                  <a:srgbClr val="000000"/>
                </a:solidFill>
              </a:rPr>
              <a:t>Technology </a:t>
            </a:r>
            <a:r>
              <a:rPr lang="en-US" dirty="0" smtClean="0">
                <a:solidFill>
                  <a:srgbClr val="000000"/>
                </a:solidFill>
              </a:rPr>
              <a:t>&amp; Equipment</a:t>
            </a:r>
            <a:r>
              <a:rPr lang="en-US" dirty="0">
                <a:solidFill>
                  <a:srgbClr val="000000"/>
                </a:solidFill>
              </a:rPr>
              <a:t>	 </a:t>
            </a:r>
            <a:r>
              <a:rPr lang="en-US" dirty="0" smtClean="0">
                <a:solidFill>
                  <a:srgbClr val="000000"/>
                </a:solidFill>
              </a:rPr>
              <a:t>	5</a:t>
            </a:r>
            <a:r>
              <a:rPr lang="en-US" dirty="0">
                <a:solidFill>
                  <a:srgbClr val="000000"/>
                </a:solidFill>
              </a:rPr>
              <a:t>%</a:t>
            </a:r>
            <a:r>
              <a:rPr lang="en-US" sz="2400" dirty="0">
                <a:solidFill>
                  <a:srgbClr val="000000"/>
                </a:solidFill>
              </a:rPr>
              <a:t>	 </a:t>
            </a:r>
          </a:p>
          <a:p>
            <a:pPr lvl="0" algn="l"/>
            <a:r>
              <a:rPr lang="en-US" sz="2400" dirty="0">
                <a:solidFill>
                  <a:srgbClr val="000000"/>
                </a:solidFill>
              </a:rPr>
              <a:t>     </a:t>
            </a:r>
            <a:r>
              <a:rPr lang="en-US" sz="2400" dirty="0" smtClean="0">
                <a:solidFill>
                  <a:srgbClr val="000000"/>
                </a:solidFill>
              </a:rPr>
              <a:t>			</a:t>
            </a:r>
          </a:p>
          <a:p>
            <a:pPr lvl="0" algn="l"/>
            <a:r>
              <a:rPr lang="en-US" sz="1800" dirty="0" smtClean="0">
                <a:solidFill>
                  <a:srgbClr val="000000"/>
                </a:solidFill>
              </a:rPr>
              <a:t>*Data from 168 HPI hospitals</a:t>
            </a:r>
            <a:endParaRPr lang="en-US" sz="1800" dirty="0"/>
          </a:p>
        </p:txBody>
      </p:sp>
      <p:sp>
        <p:nvSpPr>
          <p:cNvPr id="3" name="Title 2"/>
          <p:cNvSpPr>
            <a:spLocks noGrp="1"/>
          </p:cNvSpPr>
          <p:nvPr>
            <p:ph type="title"/>
          </p:nvPr>
        </p:nvSpPr>
        <p:spPr>
          <a:xfrm>
            <a:off x="228600" y="762000"/>
            <a:ext cx="8534400" cy="1470025"/>
          </a:xfrm>
        </p:spPr>
        <p:txBody>
          <a:bodyPr>
            <a:noAutofit/>
          </a:bodyPr>
          <a:lstStyle/>
          <a:p>
            <a:pPr algn="l"/>
            <a:r>
              <a:rPr lang="en-US" sz="4000" dirty="0" smtClean="0">
                <a:solidFill>
                  <a:schemeClr val="tx1"/>
                </a:solidFill>
              </a:rPr>
              <a:t>What </a:t>
            </a:r>
            <a:r>
              <a:rPr lang="en-US" sz="4000" dirty="0" smtClean="0">
                <a:solidFill>
                  <a:schemeClr val="tx1"/>
                </a:solidFill>
              </a:rPr>
              <a:t>are the Most Common “Systems” Issues that Contribute to Safety Events?</a:t>
            </a:r>
            <a:endParaRPr lang="en-US" sz="4000" dirty="0">
              <a:solidFill>
                <a:schemeClr val="tx1"/>
              </a:solidFill>
            </a:endParaRPr>
          </a:p>
        </p:txBody>
      </p:sp>
    </p:spTree>
    <p:extLst>
      <p:ext uri="{BB962C8B-B14F-4D97-AF65-F5344CB8AC3E}">
        <p14:creationId xmlns:p14="http://schemas.microsoft.com/office/powerpoint/2010/main" val="3775586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3917" y="685800"/>
            <a:ext cx="7077075" cy="965716"/>
          </a:xfrm>
        </p:spPr>
        <p:txBody>
          <a:bodyPr>
            <a:normAutofit fontScale="90000"/>
          </a:bodyPr>
          <a:lstStyle/>
          <a:p>
            <a:r>
              <a:rPr lang="en-US" sz="3200" dirty="0" smtClean="0">
                <a:solidFill>
                  <a:schemeClr val="tx1"/>
                </a:solidFill>
              </a:rPr>
              <a:t>Expected Safety Behaviors for All:  </a:t>
            </a:r>
            <a:r>
              <a:rPr lang="en-US" dirty="0" smtClean="0">
                <a:solidFill>
                  <a:schemeClr val="tx1"/>
                </a:solidFill>
              </a:rPr>
              <a:t/>
            </a:r>
            <a:br>
              <a:rPr lang="en-US" dirty="0" smtClean="0">
                <a:solidFill>
                  <a:schemeClr val="tx1"/>
                </a:solidFill>
              </a:rPr>
            </a:br>
            <a:r>
              <a:rPr lang="en-US" dirty="0" smtClean="0">
                <a:solidFill>
                  <a:schemeClr val="tx1"/>
                </a:solidFill>
              </a:rPr>
              <a:t>Just Culture</a:t>
            </a:r>
            <a:endParaRPr lang="en-US" dirty="0">
              <a:solidFill>
                <a:schemeClr val="tx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79469999"/>
              </p:ext>
            </p:extLst>
          </p:nvPr>
        </p:nvGraphicFramePr>
        <p:xfrm>
          <a:off x="1076325" y="1981200"/>
          <a:ext cx="6991350" cy="3815087"/>
        </p:xfrm>
        <a:graphic>
          <a:graphicData uri="http://schemas.openxmlformats.org/drawingml/2006/table">
            <a:tbl>
              <a:tblPr firstRow="1" bandRow="1">
                <a:tableStyleId>{D7AC3CCA-C797-4891-BE02-D94E43425B78}</a:tableStyleId>
              </a:tblPr>
              <a:tblGrid>
                <a:gridCol w="2330450">
                  <a:extLst>
                    <a:ext uri="{9D8B030D-6E8A-4147-A177-3AD203B41FA5}">
                      <a16:colId xmlns:a16="http://schemas.microsoft.com/office/drawing/2014/main" xmlns="" val="20000"/>
                    </a:ext>
                  </a:extLst>
                </a:gridCol>
                <a:gridCol w="2330450">
                  <a:extLst>
                    <a:ext uri="{9D8B030D-6E8A-4147-A177-3AD203B41FA5}">
                      <a16:colId xmlns:a16="http://schemas.microsoft.com/office/drawing/2014/main" xmlns="" val="20001"/>
                    </a:ext>
                  </a:extLst>
                </a:gridCol>
                <a:gridCol w="2330450">
                  <a:extLst>
                    <a:ext uri="{9D8B030D-6E8A-4147-A177-3AD203B41FA5}">
                      <a16:colId xmlns:a16="http://schemas.microsoft.com/office/drawing/2014/main" xmlns="" val="20002"/>
                    </a:ext>
                  </a:extLst>
                </a:gridCol>
              </a:tblGrid>
              <a:tr h="1251585">
                <a:tc>
                  <a:txBody>
                    <a:bodyPr/>
                    <a:lstStyle/>
                    <a:p>
                      <a:pPr algn="ctr"/>
                      <a:r>
                        <a:rPr lang="en-US" sz="1400" dirty="0" smtClean="0">
                          <a:solidFill>
                            <a:schemeClr val="tx1"/>
                          </a:solidFill>
                        </a:rPr>
                        <a:t>HUMAN ERROR</a:t>
                      </a:r>
                    </a:p>
                    <a:p>
                      <a:pPr algn="ctr"/>
                      <a:endParaRPr lang="en-US" sz="1000" dirty="0" smtClean="0">
                        <a:solidFill>
                          <a:schemeClr val="tx1"/>
                        </a:solidFill>
                      </a:endParaRPr>
                    </a:p>
                    <a:p>
                      <a:pPr algn="ctr"/>
                      <a:r>
                        <a:rPr lang="en-US" sz="1400" dirty="0" smtClean="0">
                          <a:solidFill>
                            <a:schemeClr val="tx1"/>
                          </a:solidFill>
                        </a:rPr>
                        <a:t>Inadvertent action: slip, lapse,</a:t>
                      </a:r>
                      <a:r>
                        <a:rPr lang="en-US" sz="1400" baseline="0" dirty="0" smtClean="0">
                          <a:solidFill>
                            <a:schemeClr val="tx1"/>
                          </a:solidFill>
                        </a:rPr>
                        <a:t> mistake</a:t>
                      </a:r>
                      <a:endParaRPr lang="en-US" sz="1400" b="0" dirty="0">
                        <a:solidFill>
                          <a:schemeClr val="tx1"/>
                        </a:solidFill>
                      </a:endParaRPr>
                    </a:p>
                  </a:txBody>
                  <a:tcPr marL="68580" marR="68580" marT="34290" marB="34290">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rPr>
                        <a:t>AT-RISK BEHAVIOR</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rPr>
                        <a:t>A choice: risk not recognized or believed justified </a:t>
                      </a:r>
                    </a:p>
                    <a:p>
                      <a:pPr algn="ctr"/>
                      <a:endParaRPr lang="en-US" sz="1000" dirty="0">
                        <a:solidFill>
                          <a:schemeClr val="tx1"/>
                        </a:solidFill>
                      </a:endParaRPr>
                    </a:p>
                  </a:txBody>
                  <a:tcPr marL="68580" marR="68580" marT="34290" marB="3429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0070C0"/>
                    </a:solidFill>
                  </a:tcPr>
                </a:tc>
                <a:tc>
                  <a:txBody>
                    <a:bodyPr/>
                    <a:lstStyle/>
                    <a:p>
                      <a:pPr algn="ctr"/>
                      <a:r>
                        <a:rPr lang="en-US" sz="1400" dirty="0" smtClean="0">
                          <a:solidFill>
                            <a:schemeClr val="tx1"/>
                          </a:solidFill>
                        </a:rPr>
                        <a:t>RECKLESS</a:t>
                      </a:r>
                      <a:r>
                        <a:rPr lang="en-US" sz="1400" baseline="0" dirty="0" smtClean="0">
                          <a:solidFill>
                            <a:schemeClr val="tx1"/>
                          </a:solidFill>
                        </a:rPr>
                        <a:t> BEHAVIOR</a:t>
                      </a:r>
                    </a:p>
                    <a:p>
                      <a:pPr algn="ctr"/>
                      <a:endParaRPr lang="en-US" sz="1000" baseline="0" dirty="0" smtClean="0">
                        <a:solidFill>
                          <a:schemeClr val="tx1"/>
                        </a:solidFill>
                      </a:endParaRPr>
                    </a:p>
                    <a:p>
                      <a:pPr algn="ctr"/>
                      <a:r>
                        <a:rPr lang="en-US" sz="1400" baseline="0" dirty="0" smtClean="0">
                          <a:solidFill>
                            <a:schemeClr val="tx1"/>
                          </a:solidFill>
                        </a:rPr>
                        <a:t>Conscious disregard of unreasonable risk</a:t>
                      </a:r>
                      <a:endParaRPr lang="en-US" sz="1400" b="0" dirty="0">
                        <a:solidFill>
                          <a:schemeClr val="tx1"/>
                        </a:solidFill>
                      </a:endParaRPr>
                    </a:p>
                  </a:txBody>
                  <a:tcPr marL="68580" marR="68580" marT="34290" marB="34290">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xmlns="" val="10000"/>
                  </a:ext>
                </a:extLst>
              </a:tr>
              <a:tr h="1996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kern="1200" baseline="0" dirty="0" smtClean="0"/>
                        <a:t>Manage through changes in: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kern="1200" baseline="0" dirty="0" smtClean="0"/>
                        <a:t> </a:t>
                      </a:r>
                    </a:p>
                    <a:p>
                      <a:pPr marL="457161" marR="0" lvl="1" indent="0" algn="l" defTabSz="914400" rtl="0" eaLnBrk="1" fontAlgn="auto" latinLnBrk="0" hangingPunct="1">
                        <a:lnSpc>
                          <a:spcPct val="100000"/>
                        </a:lnSpc>
                        <a:spcBef>
                          <a:spcPts val="0"/>
                        </a:spcBef>
                        <a:spcAft>
                          <a:spcPts val="400"/>
                        </a:spcAft>
                        <a:buClrTx/>
                        <a:buSzTx/>
                        <a:buFont typeface="Arial" pitchFamily="34" charset="0"/>
                        <a:buChar char="•"/>
                        <a:tabLst/>
                        <a:defRPr/>
                      </a:pPr>
                      <a:r>
                        <a:rPr lang="en-US" sz="1400" kern="1200" baseline="0" dirty="0" smtClean="0"/>
                        <a:t>Processes</a:t>
                      </a:r>
                    </a:p>
                    <a:p>
                      <a:pPr marL="457161" marR="0" lvl="1" indent="0" algn="l" defTabSz="914400" rtl="0" eaLnBrk="1" fontAlgn="auto" latinLnBrk="0" hangingPunct="1">
                        <a:lnSpc>
                          <a:spcPct val="100000"/>
                        </a:lnSpc>
                        <a:spcBef>
                          <a:spcPts val="0"/>
                        </a:spcBef>
                        <a:spcAft>
                          <a:spcPts val="400"/>
                        </a:spcAft>
                        <a:buClrTx/>
                        <a:buSzTx/>
                        <a:buFont typeface="Arial" pitchFamily="34" charset="0"/>
                        <a:buChar char="•"/>
                        <a:tabLst/>
                        <a:defRPr/>
                      </a:pPr>
                      <a:r>
                        <a:rPr lang="en-US" sz="1400" kern="1200" baseline="0" dirty="0" smtClean="0"/>
                        <a:t>Procedures</a:t>
                      </a:r>
                    </a:p>
                    <a:p>
                      <a:pPr marL="457161" marR="0" lvl="1" indent="0" algn="l" defTabSz="914400" rtl="0" eaLnBrk="1" fontAlgn="auto" latinLnBrk="0" hangingPunct="1">
                        <a:lnSpc>
                          <a:spcPct val="100000"/>
                        </a:lnSpc>
                        <a:spcBef>
                          <a:spcPts val="0"/>
                        </a:spcBef>
                        <a:spcAft>
                          <a:spcPts val="400"/>
                        </a:spcAft>
                        <a:buClrTx/>
                        <a:buSzTx/>
                        <a:buFont typeface="Arial" pitchFamily="34" charset="0"/>
                        <a:buChar char="•"/>
                        <a:tabLst/>
                        <a:defRPr/>
                      </a:pPr>
                      <a:r>
                        <a:rPr lang="en-US" sz="1400" kern="1200" baseline="0" dirty="0" smtClean="0"/>
                        <a:t>Training</a:t>
                      </a:r>
                    </a:p>
                    <a:p>
                      <a:pPr marL="457161" marR="0" lvl="1" indent="0" algn="l" defTabSz="914400" rtl="0" eaLnBrk="1" fontAlgn="auto" latinLnBrk="0" hangingPunct="1">
                        <a:lnSpc>
                          <a:spcPct val="100000"/>
                        </a:lnSpc>
                        <a:spcBef>
                          <a:spcPts val="0"/>
                        </a:spcBef>
                        <a:spcAft>
                          <a:spcPts val="400"/>
                        </a:spcAft>
                        <a:buClrTx/>
                        <a:buSzTx/>
                        <a:buFont typeface="Arial" pitchFamily="34" charset="0"/>
                        <a:buChar char="•"/>
                        <a:tabLst/>
                        <a:defRPr/>
                      </a:pPr>
                      <a:r>
                        <a:rPr lang="en-US" sz="1400" kern="1200" baseline="0" dirty="0" smtClean="0"/>
                        <a:t>Design</a:t>
                      </a:r>
                    </a:p>
                    <a:p>
                      <a:pPr marL="457161" marR="0" lvl="1" indent="0" algn="l" defTabSz="914400" rtl="0" eaLnBrk="1" fontAlgn="auto" latinLnBrk="0" hangingPunct="1">
                        <a:lnSpc>
                          <a:spcPct val="100000"/>
                        </a:lnSpc>
                        <a:spcBef>
                          <a:spcPts val="0"/>
                        </a:spcBef>
                        <a:spcAft>
                          <a:spcPts val="400"/>
                        </a:spcAft>
                        <a:buClrTx/>
                        <a:buSzTx/>
                        <a:buFont typeface="Arial" pitchFamily="34" charset="0"/>
                        <a:buChar char="•"/>
                        <a:tabLst/>
                        <a:defRPr/>
                      </a:pPr>
                      <a:r>
                        <a:rPr lang="en-US" sz="1400" kern="1200" baseline="0" dirty="0" smtClean="0"/>
                        <a:t>Environment</a:t>
                      </a:r>
                      <a:endParaRPr lang="en-US" sz="1000" dirty="0">
                        <a:solidFill>
                          <a:schemeClr val="bg1"/>
                        </a:solidFill>
                      </a:endParaRPr>
                    </a:p>
                  </a:txBody>
                  <a:tcPr marL="68580" marR="68580" marT="34290" marB="34290">
                    <a:lnT w="12700" cap="flat" cmpd="sng" algn="ctr">
                      <a:solidFill>
                        <a:srgbClr val="FFFFFF"/>
                      </a:solidFill>
                      <a:prstDash val="solid"/>
                      <a:round/>
                      <a:headEnd type="none" w="med" len="med"/>
                      <a:tailEnd type="none" w="med" len="med"/>
                    </a:lnT>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baseline="0" dirty="0" smtClean="0"/>
                        <a:t>Manage through:</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baseline="0" dirty="0" smtClean="0"/>
                    </a:p>
                    <a:p>
                      <a:pPr marL="457161" marR="0" lvl="1" indent="0" algn="l" defTabSz="914400" rtl="0" eaLnBrk="1" fontAlgn="auto" latinLnBrk="0" hangingPunct="1">
                        <a:lnSpc>
                          <a:spcPct val="100000"/>
                        </a:lnSpc>
                        <a:spcBef>
                          <a:spcPts val="0"/>
                        </a:spcBef>
                        <a:spcAft>
                          <a:spcPts val="400"/>
                        </a:spcAft>
                        <a:buClrTx/>
                        <a:buSzTx/>
                        <a:buFont typeface="Arial" pitchFamily="34" charset="0"/>
                        <a:buChar char="•"/>
                        <a:tabLst/>
                        <a:defRPr/>
                      </a:pPr>
                      <a:r>
                        <a:rPr lang="en-US" sz="1400" kern="1200" baseline="0" dirty="0" smtClean="0"/>
                        <a:t>Removing incentives    for at-risk behaviors</a:t>
                      </a:r>
                    </a:p>
                    <a:p>
                      <a:pPr marL="457161" marR="0" lvl="1" indent="0" algn="l" defTabSz="914400" rtl="0" eaLnBrk="1" fontAlgn="auto" latinLnBrk="0" hangingPunct="1">
                        <a:lnSpc>
                          <a:spcPct val="100000"/>
                        </a:lnSpc>
                        <a:spcBef>
                          <a:spcPts val="0"/>
                        </a:spcBef>
                        <a:spcAft>
                          <a:spcPts val="400"/>
                        </a:spcAft>
                        <a:buClrTx/>
                        <a:buSzTx/>
                        <a:buFont typeface="Arial" pitchFamily="34" charset="0"/>
                        <a:buChar char="•"/>
                        <a:tabLst/>
                        <a:defRPr/>
                      </a:pPr>
                      <a:r>
                        <a:rPr lang="en-US" sz="1400" kern="1200" baseline="0" dirty="0" smtClean="0"/>
                        <a:t>Creating incentives for healthy behaviors</a:t>
                      </a:r>
                    </a:p>
                    <a:p>
                      <a:pPr marL="457161" marR="0" lvl="1" indent="0" algn="l" defTabSz="914400" rtl="0" eaLnBrk="1" fontAlgn="auto" latinLnBrk="0" hangingPunct="1">
                        <a:lnSpc>
                          <a:spcPct val="100000"/>
                        </a:lnSpc>
                        <a:spcBef>
                          <a:spcPts val="0"/>
                        </a:spcBef>
                        <a:spcAft>
                          <a:spcPts val="400"/>
                        </a:spcAft>
                        <a:buClrTx/>
                        <a:buSzTx/>
                        <a:buFont typeface="Arial" pitchFamily="34" charset="0"/>
                        <a:buChar char="•"/>
                        <a:tabLst/>
                        <a:defRPr/>
                      </a:pPr>
                      <a:r>
                        <a:rPr lang="en-US" sz="1400" kern="1200" baseline="0" dirty="0" smtClean="0"/>
                        <a:t>Increasing situational awareness</a:t>
                      </a:r>
                      <a:endParaRPr lang="en-US" sz="1000" dirty="0">
                        <a:solidFill>
                          <a:schemeClr val="bg1"/>
                        </a:solidFill>
                      </a:endParaRPr>
                    </a:p>
                  </a:txBody>
                  <a:tcPr marL="68580" marR="68580" marT="34290" marB="34290">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CCECFF"/>
                    </a:solidFill>
                  </a:tcPr>
                </a:tc>
                <a:tc>
                  <a:txBody>
                    <a:bodyPr/>
                    <a:lstStyle/>
                    <a:p>
                      <a:pPr algn="ctr"/>
                      <a:r>
                        <a:rPr lang="en-US" sz="1400" b="1" dirty="0" smtClean="0"/>
                        <a:t>Manage</a:t>
                      </a:r>
                      <a:r>
                        <a:rPr lang="en-US" sz="1400" b="1" baseline="0" dirty="0" smtClean="0"/>
                        <a:t> through:</a:t>
                      </a:r>
                      <a:endParaRPr lang="en-US" sz="1000" baseline="0" dirty="0" smtClean="0"/>
                    </a:p>
                    <a:p>
                      <a:pPr algn="ctr"/>
                      <a:endParaRPr lang="en-US" sz="1000" baseline="0" dirty="0" smtClean="0"/>
                    </a:p>
                    <a:p>
                      <a:pPr marL="457161" marR="0" lvl="1" indent="0" algn="l" defTabSz="914400" rtl="0" eaLnBrk="1" fontAlgn="auto" latinLnBrk="0" hangingPunct="1">
                        <a:lnSpc>
                          <a:spcPct val="100000"/>
                        </a:lnSpc>
                        <a:spcBef>
                          <a:spcPts val="0"/>
                        </a:spcBef>
                        <a:spcAft>
                          <a:spcPts val="400"/>
                        </a:spcAft>
                        <a:buClrTx/>
                        <a:buSzTx/>
                        <a:buFont typeface="Arial" pitchFamily="34" charset="0"/>
                        <a:buChar char="•"/>
                        <a:tabLst/>
                        <a:defRPr/>
                      </a:pPr>
                      <a:r>
                        <a:rPr lang="en-US" sz="1400" kern="1200" baseline="0" dirty="0" smtClean="0"/>
                        <a:t>Remedial action</a:t>
                      </a:r>
                    </a:p>
                    <a:p>
                      <a:pPr marL="457161" marR="0" lvl="1" indent="0" algn="l" defTabSz="914400" rtl="0" eaLnBrk="1" fontAlgn="auto" latinLnBrk="0" hangingPunct="1">
                        <a:lnSpc>
                          <a:spcPct val="100000"/>
                        </a:lnSpc>
                        <a:spcBef>
                          <a:spcPts val="0"/>
                        </a:spcBef>
                        <a:spcAft>
                          <a:spcPts val="400"/>
                        </a:spcAft>
                        <a:buClrTx/>
                        <a:buSzTx/>
                        <a:buFont typeface="Arial" pitchFamily="34" charset="0"/>
                        <a:buChar char="•"/>
                        <a:tabLst/>
                        <a:defRPr/>
                      </a:pPr>
                      <a:r>
                        <a:rPr lang="en-US" sz="1400" kern="1200" baseline="0" dirty="0" smtClean="0"/>
                        <a:t>Punitive action</a:t>
                      </a:r>
                      <a:endParaRPr lang="en-US" sz="1000"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rgbClr val="CCECFF"/>
                    </a:solidFill>
                  </a:tcPr>
                </a:tc>
                <a:extLst>
                  <a:ext uri="{0D108BD9-81ED-4DB2-BD59-A6C34878D82A}">
                    <a16:rowId xmlns:a16="http://schemas.microsoft.com/office/drawing/2014/main" xmlns="" val="10001"/>
                  </a:ext>
                </a:extLst>
              </a:tr>
              <a:tr h="567062">
                <a:tc>
                  <a:txBody>
                    <a:bodyPr/>
                    <a:lstStyle/>
                    <a:p>
                      <a:pPr algn="ctr">
                        <a:spcBef>
                          <a:spcPts val="600"/>
                        </a:spcBef>
                        <a:spcAft>
                          <a:spcPts val="600"/>
                        </a:spcAft>
                      </a:pPr>
                      <a:r>
                        <a:rPr lang="en-US" sz="1400" b="1" kern="1200" baseline="0" dirty="0" smtClean="0"/>
                        <a:t>CONSOLE</a:t>
                      </a:r>
                      <a:endParaRPr lang="en-US" sz="1000" b="1" i="0" dirty="0">
                        <a:solidFill>
                          <a:schemeClr val="bg1"/>
                        </a:solidFill>
                      </a:endParaRPr>
                    </a:p>
                  </a:txBody>
                  <a:tcPr marL="68580" marR="68580" marT="34290" marB="34290" anchor="ctr">
                    <a:solidFill>
                      <a:srgbClr val="66CCFF"/>
                    </a:solidFill>
                  </a:tcPr>
                </a:tc>
                <a:tc>
                  <a:txBody>
                    <a:bodyPr/>
                    <a:lstStyle/>
                    <a:p>
                      <a:pPr algn="ctr">
                        <a:spcBef>
                          <a:spcPts val="600"/>
                        </a:spcBef>
                        <a:spcAft>
                          <a:spcPts val="600"/>
                        </a:spcAft>
                      </a:pPr>
                      <a:r>
                        <a:rPr lang="en-US" sz="1400" b="1" dirty="0" smtClean="0"/>
                        <a:t>COACH</a:t>
                      </a:r>
                      <a:endParaRPr lang="en-US" sz="1400" b="1" dirty="0">
                        <a:solidFill>
                          <a:schemeClr val="bg1"/>
                        </a:solidFill>
                      </a:endParaRPr>
                    </a:p>
                  </a:txBody>
                  <a:tcPr marL="68580" marR="68580" marT="34290" marB="34290" anchor="ctr">
                    <a:solidFill>
                      <a:srgbClr val="66CCFF"/>
                    </a:solidFill>
                  </a:tcPr>
                </a:tc>
                <a:tc>
                  <a:txBody>
                    <a:bodyPr/>
                    <a:lstStyle/>
                    <a:p>
                      <a:pPr algn="ctr">
                        <a:spcBef>
                          <a:spcPts val="600"/>
                        </a:spcBef>
                        <a:spcAft>
                          <a:spcPts val="600"/>
                        </a:spcAft>
                      </a:pPr>
                      <a:r>
                        <a:rPr lang="en-US" sz="1400" b="1" dirty="0" smtClean="0"/>
                        <a:t>PUNISH</a:t>
                      </a:r>
                      <a:endParaRPr lang="en-US" sz="1400" b="1" dirty="0">
                        <a:solidFill>
                          <a:schemeClr val="bg1"/>
                        </a:solidFill>
                      </a:endParaRPr>
                    </a:p>
                  </a:txBody>
                  <a:tcPr marL="68580" marR="68580" marT="34290" marB="34290" anchor="ctr">
                    <a:solidFill>
                      <a:srgbClr val="66CCFF"/>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454087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972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9144000"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208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you do?</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sz="8000" dirty="0"/>
              <a:t>One facility lead shared the story of a nurse who faced two challenging situations that required her to speak up to a senior surgeon. On the first occasion, the nurse observed a surgeon as he was about to begin a case, and she suspected that the wrong limb had been prepared for the procedure. Just prior to skin incision she spoke up using the structured language tools taught in the program. Her suspicion </a:t>
            </a:r>
            <a:r>
              <a:rPr lang="en-US" sz="8000" dirty="0" smtClean="0"/>
              <a:t> turned </a:t>
            </a:r>
            <a:r>
              <a:rPr lang="en-US" sz="8000" dirty="0"/>
              <a:t>out to be wrong and the surgeon ridiculed her for interrupting the case and questioning his judgment. </a:t>
            </a:r>
            <a:endParaRPr lang="en-US" sz="8000"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r>
              <a:rPr lang="en-US" sz="4300" dirty="0" smtClean="0">
                <a:hlinkClick r:id="rId2"/>
              </a:rPr>
              <a:t>https</a:t>
            </a:r>
            <a:r>
              <a:rPr lang="en-US" sz="4300" dirty="0">
                <a:hlinkClick r:id="rId2"/>
              </a:rPr>
              <a:t>://</a:t>
            </a:r>
            <a:r>
              <a:rPr lang="en-US" sz="4300" dirty="0" smtClean="0">
                <a:hlinkClick r:id="rId2"/>
              </a:rPr>
              <a:t>www.ahrq.gov/sites/default/files/wysiwyg/professionals/quality-patient-safety/hais/tools/ambulatory-surgery/sections/ambulatory-surgery-report.pdf</a:t>
            </a:r>
            <a:endParaRPr lang="en-US" sz="4300" dirty="0" smtClean="0"/>
          </a:p>
          <a:p>
            <a:pPr marL="0" indent="0">
              <a:buNone/>
            </a:pPr>
            <a:endParaRPr lang="en-US" sz="2500" dirty="0"/>
          </a:p>
        </p:txBody>
      </p:sp>
    </p:spTree>
    <p:extLst>
      <p:ext uri="{BB962C8B-B14F-4D97-AF65-F5344CB8AC3E}">
        <p14:creationId xmlns:p14="http://schemas.microsoft.com/office/powerpoint/2010/main" val="3047608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5029200"/>
          </a:xfrm>
        </p:spPr>
        <p:txBody>
          <a:bodyPr>
            <a:normAutofit fontScale="77500" lnSpcReduction="20000"/>
          </a:bodyPr>
          <a:lstStyle/>
          <a:p>
            <a:pPr marL="0" indent="0">
              <a:buNone/>
            </a:pPr>
            <a:r>
              <a:rPr lang="en-US" dirty="0"/>
              <a:t>On the second occasion this same nurse found herself working with this surgeon and, once again, just prior to skin incision, she had a similar suspicion that the wrong limb had been prepared. While it clearly would have been easier for her to say nothing, especially given the reception she received the last time she spoke up, she used the training once again to voice her concerns. </a:t>
            </a:r>
            <a:endParaRPr lang="en-US" dirty="0" smtClean="0"/>
          </a:p>
          <a:p>
            <a:pPr marL="0" indent="0">
              <a:buNone/>
            </a:pPr>
            <a:endParaRPr lang="en-US" dirty="0"/>
          </a:p>
          <a:p>
            <a:pPr marL="0" indent="0">
              <a:buNone/>
            </a:pPr>
            <a:r>
              <a:rPr lang="en-US" dirty="0" smtClean="0"/>
              <a:t>On </a:t>
            </a:r>
            <a:r>
              <a:rPr lang="en-US" dirty="0"/>
              <a:t>this occasion, however, the nurse was correct and the team was about to operate on the wrong limb. This time the surgeon reacted very differently. He was extremely appreciative and thanked the nurse for preventing a wrong-site surgery. He also apologized for his earlier negative reaction to her speaking up and has since become a champion for better communication in the OR. </a:t>
            </a:r>
          </a:p>
          <a:p>
            <a:endParaRPr lang="en-US" dirty="0"/>
          </a:p>
        </p:txBody>
      </p:sp>
    </p:spTree>
    <p:extLst>
      <p:ext uri="{BB962C8B-B14F-4D97-AF65-F5344CB8AC3E}">
        <p14:creationId xmlns:p14="http://schemas.microsoft.com/office/powerpoint/2010/main" val="1462508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5227" y="504331"/>
            <a:ext cx="8573546" cy="638669"/>
          </a:xfrm>
        </p:spPr>
        <p:txBody>
          <a:bodyPr/>
          <a:lstStyle/>
          <a:p>
            <a:pPr algn="l"/>
            <a:r>
              <a:rPr lang="en-US" sz="3200" dirty="0" smtClean="0">
                <a:solidFill>
                  <a:schemeClr val="tx1"/>
                </a:solidFill>
              </a:rPr>
              <a:t>Performance Management Decision Guide</a:t>
            </a:r>
            <a:endParaRPr lang="en-US" sz="3200" dirty="0">
              <a:solidFill>
                <a:schemeClr val="tx1"/>
              </a:solidFill>
            </a:endParaRPr>
          </a:p>
        </p:txBody>
      </p:sp>
      <p:sp>
        <p:nvSpPr>
          <p:cNvPr id="6" name="Content Placeholder 7"/>
          <p:cNvSpPr>
            <a:spLocks noGrp="1"/>
          </p:cNvSpPr>
          <p:nvPr>
            <p:ph idx="1"/>
          </p:nvPr>
        </p:nvSpPr>
        <p:spPr>
          <a:xfrm>
            <a:off x="457200" y="1447800"/>
            <a:ext cx="8229600" cy="4525963"/>
          </a:xfrm>
        </p:spPr>
        <p:txBody>
          <a:bodyPr>
            <a:normAutofit fontScale="92500" lnSpcReduction="20000"/>
          </a:bodyPr>
          <a:lstStyle/>
          <a:p>
            <a:pPr marL="0" indent="0">
              <a:buNone/>
            </a:pPr>
            <a:r>
              <a:rPr lang="en-US" dirty="0">
                <a:solidFill>
                  <a:schemeClr val="tx1"/>
                </a:solidFill>
              </a:rPr>
              <a:t>Answers </a:t>
            </a:r>
            <a:r>
              <a:rPr lang="en-US" dirty="0" smtClean="0">
                <a:solidFill>
                  <a:schemeClr val="tx1"/>
                </a:solidFill>
              </a:rPr>
              <a:t>the question “why </a:t>
            </a:r>
            <a:r>
              <a:rPr lang="en-US" dirty="0">
                <a:solidFill>
                  <a:schemeClr val="tx1"/>
                </a:solidFill>
              </a:rPr>
              <a:t>did the individual act this way</a:t>
            </a:r>
            <a:r>
              <a:rPr lang="en-US" dirty="0" smtClean="0">
                <a:solidFill>
                  <a:schemeClr val="tx1"/>
                </a:solidFill>
              </a:rPr>
              <a:t>?”</a:t>
            </a:r>
          </a:p>
          <a:p>
            <a:pPr marL="0" indent="0">
              <a:buNone/>
            </a:pPr>
            <a:endParaRPr lang="en-US" sz="2200" b="1" dirty="0">
              <a:solidFill>
                <a:srgbClr val="0070C0"/>
              </a:solidFill>
            </a:endParaRPr>
          </a:p>
          <a:p>
            <a:r>
              <a:rPr lang="en-US" b="1" dirty="0" smtClean="0">
                <a:solidFill>
                  <a:schemeClr val="tx1"/>
                </a:solidFill>
                <a:latin typeface="Calibri" panose="020F0502020204030204" pitchFamily="34" charset="0"/>
              </a:rPr>
              <a:t>Deliberate Harm Test</a:t>
            </a:r>
          </a:p>
          <a:p>
            <a:pPr lvl="1"/>
            <a:r>
              <a:rPr lang="en-US" dirty="0" smtClean="0">
                <a:solidFill>
                  <a:schemeClr val="tx1"/>
                </a:solidFill>
              </a:rPr>
              <a:t>Did the individual intend the harm?</a:t>
            </a:r>
          </a:p>
          <a:p>
            <a:r>
              <a:rPr lang="en-US" b="1" dirty="0">
                <a:solidFill>
                  <a:schemeClr val="tx1"/>
                </a:solidFill>
                <a:latin typeface="Calibri" panose="020F0502020204030204" pitchFamily="34" charset="0"/>
              </a:rPr>
              <a:t>Incapacity </a:t>
            </a:r>
            <a:r>
              <a:rPr lang="en-US" b="1" dirty="0" smtClean="0">
                <a:solidFill>
                  <a:schemeClr val="tx1"/>
                </a:solidFill>
                <a:latin typeface="Calibri" panose="020F0502020204030204" pitchFamily="34" charset="0"/>
              </a:rPr>
              <a:t>Test</a:t>
            </a:r>
          </a:p>
          <a:p>
            <a:pPr lvl="1"/>
            <a:r>
              <a:rPr lang="en-US" dirty="0">
                <a:solidFill>
                  <a:schemeClr val="tx1"/>
                </a:solidFill>
              </a:rPr>
              <a:t>Is there a suspicion of ill health, medical condition, or substance abuse?</a:t>
            </a:r>
          </a:p>
          <a:p>
            <a:r>
              <a:rPr lang="en-US" b="1" dirty="0" smtClean="0">
                <a:solidFill>
                  <a:schemeClr val="tx1"/>
                </a:solidFill>
                <a:latin typeface="Calibri" panose="020F0502020204030204" pitchFamily="34" charset="0"/>
              </a:rPr>
              <a:t>Compliance </a:t>
            </a:r>
            <a:r>
              <a:rPr lang="en-US" b="1" dirty="0">
                <a:solidFill>
                  <a:schemeClr val="tx1"/>
                </a:solidFill>
                <a:latin typeface="Calibri" panose="020F0502020204030204" pitchFamily="34" charset="0"/>
              </a:rPr>
              <a:t>Test</a:t>
            </a:r>
          </a:p>
          <a:p>
            <a:pPr lvl="1"/>
            <a:r>
              <a:rPr lang="en-US" dirty="0" smtClean="0">
                <a:solidFill>
                  <a:schemeClr val="tx1"/>
                </a:solidFill>
              </a:rPr>
              <a:t>Did the individual depart from policies, procedures, accepted standards of practice?</a:t>
            </a:r>
            <a:endParaRPr lang="en-US" b="1" dirty="0" smtClean="0">
              <a:solidFill>
                <a:srgbClr val="0070C0"/>
              </a:solidFill>
            </a:endParaRPr>
          </a:p>
          <a:p>
            <a:pPr lvl="1"/>
            <a:endParaRPr lang="en-US" dirty="0">
              <a:solidFill>
                <a:schemeClr val="tx1"/>
              </a:solidFill>
            </a:endParaRPr>
          </a:p>
        </p:txBody>
      </p:sp>
    </p:spTree>
    <p:extLst>
      <p:ext uri="{BB962C8B-B14F-4D97-AF65-F5344CB8AC3E}">
        <p14:creationId xmlns:p14="http://schemas.microsoft.com/office/powerpoint/2010/main" val="3106494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1371600"/>
            <a:ext cx="8382000" cy="4648200"/>
          </a:xfrm>
        </p:spPr>
        <p:txBody>
          <a:bodyPr>
            <a:normAutofit lnSpcReduction="10000"/>
          </a:bodyPr>
          <a:lstStyle/>
          <a:p>
            <a:pPr marL="0" indent="0">
              <a:spcAft>
                <a:spcPts val="1200"/>
              </a:spcAft>
              <a:buNone/>
            </a:pPr>
            <a:r>
              <a:rPr lang="en-US" sz="2800" dirty="0" smtClean="0">
                <a:solidFill>
                  <a:schemeClr val="tx1"/>
                </a:solidFill>
              </a:rPr>
              <a:t>Other Considerations</a:t>
            </a:r>
          </a:p>
          <a:p>
            <a:r>
              <a:rPr lang="en-US" b="1" dirty="0">
                <a:solidFill>
                  <a:schemeClr val="tx1"/>
                </a:solidFill>
                <a:latin typeface="Calibri" panose="020F0502020204030204" pitchFamily="34" charset="0"/>
              </a:rPr>
              <a:t>Substitution Test</a:t>
            </a:r>
          </a:p>
          <a:p>
            <a:pPr lvl="1"/>
            <a:r>
              <a:rPr lang="en-US" dirty="0" smtClean="0">
                <a:solidFill>
                  <a:schemeClr val="tx1"/>
                </a:solidFill>
              </a:rPr>
              <a:t>Would individuals in the same profession and with comparable knowledge and skill act the same under similar circumstances?</a:t>
            </a:r>
          </a:p>
          <a:p>
            <a:r>
              <a:rPr lang="en-US" b="1" dirty="0">
                <a:solidFill>
                  <a:schemeClr val="tx1"/>
                </a:solidFill>
                <a:latin typeface="Calibri" panose="020F0502020204030204" pitchFamily="34" charset="0"/>
              </a:rPr>
              <a:t>Leader actions based on algorithm</a:t>
            </a:r>
          </a:p>
          <a:p>
            <a:pPr lvl="1"/>
            <a:r>
              <a:rPr lang="en-US" dirty="0" smtClean="0">
                <a:solidFill>
                  <a:schemeClr val="tx1"/>
                </a:solidFill>
              </a:rPr>
              <a:t>May include Disciplinary action, Coaching and Consoling</a:t>
            </a:r>
          </a:p>
          <a:p>
            <a:pPr lvl="1"/>
            <a:r>
              <a:rPr lang="en-US" dirty="0" smtClean="0">
                <a:solidFill>
                  <a:schemeClr val="tx1"/>
                </a:solidFill>
              </a:rPr>
              <a:t>Find and Fix problems</a:t>
            </a:r>
            <a:endParaRPr lang="en-US" dirty="0">
              <a:solidFill>
                <a:schemeClr val="tx1"/>
              </a:solidFill>
            </a:endParaRPr>
          </a:p>
        </p:txBody>
      </p:sp>
      <p:sp>
        <p:nvSpPr>
          <p:cNvPr id="7" name="Title 6"/>
          <p:cNvSpPr>
            <a:spLocks noGrp="1"/>
          </p:cNvSpPr>
          <p:nvPr>
            <p:ph type="title"/>
          </p:nvPr>
        </p:nvSpPr>
        <p:spPr>
          <a:xfrm>
            <a:off x="285227" y="504331"/>
            <a:ext cx="8573546" cy="638669"/>
          </a:xfrm>
        </p:spPr>
        <p:txBody>
          <a:bodyPr/>
          <a:lstStyle/>
          <a:p>
            <a:pPr algn="l"/>
            <a:r>
              <a:rPr lang="en-US" sz="3200" dirty="0" smtClean="0">
                <a:solidFill>
                  <a:schemeClr val="tx1"/>
                </a:solidFill>
              </a:rPr>
              <a:t>Performance Management Decision Guide</a:t>
            </a:r>
            <a:endParaRPr lang="en-US" sz="3200" dirty="0">
              <a:solidFill>
                <a:schemeClr val="tx1"/>
              </a:solidFill>
            </a:endParaRPr>
          </a:p>
        </p:txBody>
      </p:sp>
    </p:spTree>
    <p:extLst>
      <p:ext uri="{BB962C8B-B14F-4D97-AF65-F5344CB8AC3E}">
        <p14:creationId xmlns:p14="http://schemas.microsoft.com/office/powerpoint/2010/main" val="3765599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12"/>
          <p:cNvSpPr>
            <a:spLocks noGrp="1" noChangeArrowheads="1"/>
          </p:cNvSpPr>
          <p:nvPr>
            <p:ph type="title"/>
          </p:nvPr>
        </p:nvSpPr>
        <p:spPr>
          <a:xfrm>
            <a:off x="838200" y="533400"/>
            <a:ext cx="4343400" cy="1066800"/>
          </a:xfrm>
        </p:spPr>
        <p:txBody>
          <a:bodyPr rtlCol="0">
            <a:noAutofit/>
          </a:bodyPr>
          <a:lstStyle/>
          <a:p>
            <a:pPr fontAlgn="auto">
              <a:spcAft>
                <a:spcPts val="0"/>
              </a:spcAft>
              <a:defRPr/>
            </a:pPr>
            <a:r>
              <a:rPr lang="en-US" altLang="en-US" sz="2800" b="1" dirty="0" smtClean="0">
                <a:cs typeface="Arial" pitchFamily="34" charset="0"/>
              </a:rPr>
              <a:t>How Change is Typically Experienced</a:t>
            </a:r>
          </a:p>
        </p:txBody>
      </p:sp>
      <p:sp>
        <p:nvSpPr>
          <p:cNvPr id="138244" name="Line 2"/>
          <p:cNvSpPr>
            <a:spLocks noChangeShapeType="1"/>
          </p:cNvSpPr>
          <p:nvPr/>
        </p:nvSpPr>
        <p:spPr bwMode="auto">
          <a:xfrm>
            <a:off x="471488" y="6019800"/>
            <a:ext cx="8181975" cy="0"/>
          </a:xfrm>
          <a:prstGeom prst="line">
            <a:avLst/>
          </a:prstGeom>
          <a:noFill/>
          <a:ln w="28575">
            <a:solidFill>
              <a:srgbClr val="4F81BD"/>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sz="1800" dirty="0">
              <a:solidFill>
                <a:prstClr val="black"/>
              </a:solidFill>
              <a:latin typeface="Arial"/>
              <a:ea typeface="Geneva" charset="-128"/>
              <a:cs typeface="Arial" pitchFamily="34" charset="0"/>
            </a:endParaRPr>
          </a:p>
        </p:txBody>
      </p:sp>
      <p:sp>
        <p:nvSpPr>
          <p:cNvPr id="138245" name="Freeform 3"/>
          <p:cNvSpPr>
            <a:spLocks/>
          </p:cNvSpPr>
          <p:nvPr/>
        </p:nvSpPr>
        <p:spPr bwMode="auto">
          <a:xfrm>
            <a:off x="484188" y="696913"/>
            <a:ext cx="8405812" cy="4329112"/>
          </a:xfrm>
          <a:custGeom>
            <a:avLst/>
            <a:gdLst>
              <a:gd name="T0" fmla="*/ 0 w 5295"/>
              <a:gd name="T1" fmla="*/ 1387475 h 2727"/>
              <a:gd name="T2" fmla="*/ 2070100 w 5295"/>
              <a:gd name="T3" fmla="*/ 1666875 h 2727"/>
              <a:gd name="T4" fmla="*/ 2578100 w 5295"/>
              <a:gd name="T5" fmla="*/ 3841750 h 2727"/>
              <a:gd name="T6" fmla="*/ 3900487 w 5295"/>
              <a:gd name="T7" fmla="*/ 4210050 h 2727"/>
              <a:gd name="T8" fmla="*/ 5033962 w 5295"/>
              <a:gd name="T9" fmla="*/ 3128962 h 2727"/>
              <a:gd name="T10" fmla="*/ 6253162 w 5295"/>
              <a:gd name="T11" fmla="*/ 493712 h 2727"/>
              <a:gd name="T12" fmla="*/ 8405812 w 5295"/>
              <a:gd name="T13" fmla="*/ 169862 h 2727"/>
              <a:gd name="T14" fmla="*/ 0 60000 65536"/>
              <a:gd name="T15" fmla="*/ 0 60000 65536"/>
              <a:gd name="T16" fmla="*/ 0 60000 65536"/>
              <a:gd name="T17" fmla="*/ 0 60000 65536"/>
              <a:gd name="T18" fmla="*/ 0 60000 65536"/>
              <a:gd name="T19" fmla="*/ 0 60000 65536"/>
              <a:gd name="T20" fmla="*/ 0 60000 65536"/>
              <a:gd name="T21" fmla="*/ 0 w 5295"/>
              <a:gd name="T22" fmla="*/ 0 h 2727"/>
              <a:gd name="T23" fmla="*/ 5295 w 5295"/>
              <a:gd name="T24" fmla="*/ 2727 h 27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95" h="2727">
                <a:moveTo>
                  <a:pt x="0" y="874"/>
                </a:moveTo>
                <a:cubicBezTo>
                  <a:pt x="217" y="903"/>
                  <a:pt x="1033" y="792"/>
                  <a:pt x="1304" y="1050"/>
                </a:cubicBezTo>
                <a:cubicBezTo>
                  <a:pt x="1575" y="1308"/>
                  <a:pt x="1432" y="2153"/>
                  <a:pt x="1624" y="2420"/>
                </a:cubicBezTo>
                <a:cubicBezTo>
                  <a:pt x="1816" y="2687"/>
                  <a:pt x="2199" y="2727"/>
                  <a:pt x="2457" y="2652"/>
                </a:cubicBezTo>
                <a:cubicBezTo>
                  <a:pt x="2715" y="2577"/>
                  <a:pt x="2924" y="2361"/>
                  <a:pt x="3171" y="1971"/>
                </a:cubicBezTo>
                <a:cubicBezTo>
                  <a:pt x="3418" y="1581"/>
                  <a:pt x="3585" y="622"/>
                  <a:pt x="3939" y="311"/>
                </a:cubicBezTo>
                <a:cubicBezTo>
                  <a:pt x="4293" y="0"/>
                  <a:pt x="5013" y="149"/>
                  <a:pt x="5295" y="107"/>
                </a:cubicBezTo>
              </a:path>
            </a:pathLst>
          </a:custGeom>
          <a:noFill/>
          <a:ln w="76200">
            <a:solidFill>
              <a:srgbClr val="800040"/>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sz="1800" dirty="0">
              <a:solidFill>
                <a:prstClr val="black"/>
              </a:solidFill>
              <a:latin typeface="Arial"/>
              <a:ea typeface="Geneva" charset="-128"/>
              <a:cs typeface="Arial" pitchFamily="34" charset="0"/>
            </a:endParaRPr>
          </a:p>
        </p:txBody>
      </p:sp>
      <p:sp>
        <p:nvSpPr>
          <p:cNvPr id="138246" name="Text Box 4"/>
          <p:cNvSpPr txBox="1">
            <a:spLocks noChangeArrowheads="1"/>
          </p:cNvSpPr>
          <p:nvPr/>
        </p:nvSpPr>
        <p:spPr bwMode="auto">
          <a:xfrm>
            <a:off x="4038600" y="6019800"/>
            <a:ext cx="881063" cy="366712"/>
          </a:xfrm>
          <a:prstGeom prst="rect">
            <a:avLst/>
          </a:prstGeom>
          <a:noFill/>
          <a:ln>
            <a:noFill/>
          </a:ln>
          <a:extLst>
            <a:ext uri="{91240B29-F687-4F45-9708-019B960494DF}">
              <a14:hiddenLine xmlns:a14="http://schemas.microsoft.com/office/drawing/2010/main" w="15875">
                <a:solidFill>
                  <a:srgbClr val="000000"/>
                </a:solidFill>
                <a:miter lim="800000"/>
                <a:headEnd/>
                <a:tailEnd/>
              </a14:hiddenLine>
            </a:ext>
          </a:extLst>
        </p:spPr>
        <p:txBody>
          <a:bodyPr lIns="0" r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1800" b="1" i="1" dirty="0">
                <a:solidFill>
                  <a:srgbClr val="4F81BD"/>
                </a:solidFill>
                <a:ea typeface="Geneva" charset="-128"/>
                <a:cs typeface="Arial" pitchFamily="34" charset="0"/>
              </a:rPr>
              <a:t>TIME</a:t>
            </a:r>
          </a:p>
        </p:txBody>
      </p:sp>
      <p:sp>
        <p:nvSpPr>
          <p:cNvPr id="138247" name="Text Box 5"/>
          <p:cNvSpPr txBox="1">
            <a:spLocks noChangeArrowheads="1"/>
          </p:cNvSpPr>
          <p:nvPr/>
        </p:nvSpPr>
        <p:spPr bwMode="auto">
          <a:xfrm>
            <a:off x="4191000" y="53340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1800" dirty="0">
                <a:solidFill>
                  <a:prstClr val="black"/>
                </a:solidFill>
                <a:ea typeface="Geneva" charset="-128"/>
                <a:cs typeface="Arial" pitchFamily="34" charset="0"/>
              </a:rPr>
              <a:t>Trust</a:t>
            </a:r>
            <a:r>
              <a:rPr lang="en-US" altLang="en-US" sz="1800" b="1" dirty="0">
                <a:solidFill>
                  <a:prstClr val="black"/>
                </a:solidFill>
                <a:ea typeface="Geneva" charset="-128"/>
                <a:cs typeface="Arial" pitchFamily="34" charset="0"/>
              </a:rPr>
              <a:t> </a:t>
            </a:r>
            <a:r>
              <a:rPr lang="en-US" altLang="en-US" sz="1800" dirty="0">
                <a:solidFill>
                  <a:prstClr val="black"/>
                </a:solidFill>
                <a:ea typeface="Geneva" charset="-128"/>
                <a:cs typeface="Arial" pitchFamily="34" charset="0"/>
              </a:rPr>
              <a:t>Established</a:t>
            </a:r>
          </a:p>
        </p:txBody>
      </p:sp>
      <p:sp>
        <p:nvSpPr>
          <p:cNvPr id="138248" name="Text Box 6"/>
          <p:cNvSpPr txBox="1">
            <a:spLocks noChangeArrowheads="1"/>
          </p:cNvSpPr>
          <p:nvPr/>
        </p:nvSpPr>
        <p:spPr bwMode="auto">
          <a:xfrm>
            <a:off x="5638800" y="4384675"/>
            <a:ext cx="1524000" cy="641350"/>
          </a:xfrm>
          <a:prstGeom prst="rect">
            <a:avLst/>
          </a:prstGeom>
          <a:noFill/>
          <a:ln>
            <a:noFill/>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altLang="en-US" sz="1800" dirty="0">
                <a:solidFill>
                  <a:prstClr val="black"/>
                </a:solidFill>
                <a:ea typeface="Geneva" charset="-128"/>
                <a:cs typeface="Arial" pitchFamily="34" charset="0"/>
              </a:rPr>
              <a:t>New Tools &amp; Training</a:t>
            </a:r>
          </a:p>
        </p:txBody>
      </p:sp>
      <p:sp>
        <p:nvSpPr>
          <p:cNvPr id="138249" name="Text Box 7"/>
          <p:cNvSpPr txBox="1">
            <a:spLocks noChangeArrowheads="1"/>
          </p:cNvSpPr>
          <p:nvPr/>
        </p:nvSpPr>
        <p:spPr bwMode="auto">
          <a:xfrm>
            <a:off x="6096000" y="3378200"/>
            <a:ext cx="2209800" cy="915988"/>
          </a:xfrm>
          <a:prstGeom prst="rect">
            <a:avLst/>
          </a:prstGeom>
          <a:noFill/>
          <a:ln>
            <a:noFill/>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altLang="en-US" sz="1800" dirty="0">
                <a:solidFill>
                  <a:prstClr val="black"/>
                </a:solidFill>
                <a:ea typeface="Geneva" charset="-128"/>
                <a:cs typeface="Arial" pitchFamily="34" charset="0"/>
              </a:rPr>
              <a:t>Experimenting </a:t>
            </a:r>
            <a:r>
              <a:rPr lang="en-US" altLang="en-US" sz="1800" dirty="0" smtClean="0">
                <a:solidFill>
                  <a:prstClr val="black"/>
                </a:solidFill>
                <a:ea typeface="Geneva" charset="-128"/>
                <a:cs typeface="Arial" pitchFamily="34" charset="0"/>
              </a:rPr>
              <a:t>with </a:t>
            </a:r>
            <a:r>
              <a:rPr lang="en-US" altLang="en-US" sz="1800" dirty="0">
                <a:solidFill>
                  <a:prstClr val="black"/>
                </a:solidFill>
                <a:ea typeface="Geneva" charset="-128"/>
                <a:cs typeface="Arial" pitchFamily="34" charset="0"/>
              </a:rPr>
              <a:t>New Ways of Working</a:t>
            </a:r>
          </a:p>
        </p:txBody>
      </p:sp>
      <p:sp>
        <p:nvSpPr>
          <p:cNvPr id="138250" name="Text Box 8"/>
          <p:cNvSpPr txBox="1">
            <a:spLocks noChangeArrowheads="1"/>
          </p:cNvSpPr>
          <p:nvPr/>
        </p:nvSpPr>
        <p:spPr bwMode="auto">
          <a:xfrm>
            <a:off x="6477000" y="2466975"/>
            <a:ext cx="241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altLang="en-US" sz="1800" dirty="0">
                <a:solidFill>
                  <a:prstClr val="black"/>
                </a:solidFill>
                <a:ea typeface="Geneva" charset="-128"/>
                <a:cs typeface="Arial" pitchFamily="34" charset="0"/>
              </a:rPr>
              <a:t>Acknowledgement &amp; Reinforcement</a:t>
            </a:r>
          </a:p>
        </p:txBody>
      </p:sp>
      <p:sp>
        <p:nvSpPr>
          <p:cNvPr id="138251" name="Text Box 9"/>
          <p:cNvSpPr txBox="1">
            <a:spLocks noChangeArrowheads="1"/>
          </p:cNvSpPr>
          <p:nvPr/>
        </p:nvSpPr>
        <p:spPr bwMode="auto">
          <a:xfrm>
            <a:off x="6894513" y="1371600"/>
            <a:ext cx="175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altLang="en-US" sz="1800" dirty="0">
                <a:solidFill>
                  <a:prstClr val="black"/>
                </a:solidFill>
                <a:ea typeface="Geneva" charset="-128"/>
                <a:cs typeface="Arial" pitchFamily="34" charset="0"/>
              </a:rPr>
              <a:t>Competence &amp; Confidence</a:t>
            </a:r>
          </a:p>
        </p:txBody>
      </p:sp>
      <p:sp>
        <p:nvSpPr>
          <p:cNvPr id="1968138" name="Rectangle 10"/>
          <p:cNvSpPr>
            <a:spLocks noChangeArrowheads="1"/>
          </p:cNvSpPr>
          <p:nvPr/>
        </p:nvSpPr>
        <p:spPr bwMode="auto">
          <a:xfrm>
            <a:off x="588962" y="1600200"/>
            <a:ext cx="1849438" cy="366713"/>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eaLnBrk="0" hangingPunct="0">
              <a:defRPr/>
            </a:pPr>
            <a:r>
              <a:rPr lang="en-US" altLang="en-US" sz="1800" b="1" dirty="0">
                <a:solidFill>
                  <a:prstClr val="black"/>
                </a:solidFill>
                <a:cs typeface="Arial" pitchFamily="34" charset="0"/>
              </a:rPr>
              <a:t>Steady State</a:t>
            </a:r>
          </a:p>
        </p:txBody>
      </p:sp>
      <p:sp>
        <p:nvSpPr>
          <p:cNvPr id="1968139" name="Rectangle 11"/>
          <p:cNvSpPr>
            <a:spLocks noChangeArrowheads="1"/>
          </p:cNvSpPr>
          <p:nvPr/>
        </p:nvSpPr>
        <p:spPr bwMode="auto">
          <a:xfrm>
            <a:off x="5791200" y="381000"/>
            <a:ext cx="3295650" cy="366713"/>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eaLnBrk="0" hangingPunct="0">
              <a:defRPr/>
            </a:pPr>
            <a:r>
              <a:rPr lang="en-US" altLang="en-US" sz="1800" b="1" dirty="0">
                <a:solidFill>
                  <a:prstClr val="black"/>
                </a:solidFill>
                <a:cs typeface="Arial" pitchFamily="34" charset="0"/>
              </a:rPr>
              <a:t>Enhanced Steady State</a:t>
            </a:r>
          </a:p>
        </p:txBody>
      </p:sp>
      <p:sp>
        <p:nvSpPr>
          <p:cNvPr id="138254" name="Oval 13"/>
          <p:cNvSpPr>
            <a:spLocks noChangeArrowheads="1"/>
          </p:cNvSpPr>
          <p:nvPr/>
        </p:nvSpPr>
        <p:spPr bwMode="auto">
          <a:xfrm>
            <a:off x="6419850" y="1300163"/>
            <a:ext cx="228600" cy="2286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dirty="0">
              <a:solidFill>
                <a:prstClr val="black"/>
              </a:solidFill>
              <a:latin typeface="Arial"/>
              <a:ea typeface="Geneva" charset="-128"/>
              <a:cs typeface="Arial" pitchFamily="34" charset="0"/>
            </a:endParaRPr>
          </a:p>
        </p:txBody>
      </p:sp>
      <p:sp>
        <p:nvSpPr>
          <p:cNvPr id="138255" name="Oval 14"/>
          <p:cNvSpPr>
            <a:spLocks noChangeArrowheads="1"/>
          </p:cNvSpPr>
          <p:nvPr/>
        </p:nvSpPr>
        <p:spPr bwMode="auto">
          <a:xfrm>
            <a:off x="6005513" y="2224088"/>
            <a:ext cx="228600" cy="2286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dirty="0">
              <a:solidFill>
                <a:prstClr val="black"/>
              </a:solidFill>
              <a:latin typeface="Arial"/>
              <a:ea typeface="Geneva" charset="-128"/>
              <a:cs typeface="Arial" pitchFamily="34" charset="0"/>
            </a:endParaRPr>
          </a:p>
        </p:txBody>
      </p:sp>
      <p:sp>
        <p:nvSpPr>
          <p:cNvPr id="138256" name="Line 15"/>
          <p:cNvSpPr>
            <a:spLocks noChangeShapeType="1"/>
          </p:cNvSpPr>
          <p:nvPr/>
        </p:nvSpPr>
        <p:spPr bwMode="auto">
          <a:xfrm>
            <a:off x="6677025" y="1485900"/>
            <a:ext cx="300038" cy="173038"/>
          </a:xfrm>
          <a:prstGeom prst="line">
            <a:avLst/>
          </a:prstGeom>
          <a:noFill/>
          <a:ln w="9525" cap="rnd">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pPr algn="ctr"/>
            <a:endParaRPr lang="en-US" sz="1800" dirty="0">
              <a:solidFill>
                <a:prstClr val="black"/>
              </a:solidFill>
              <a:latin typeface="Arial"/>
              <a:ea typeface="Geneva" charset="-128"/>
              <a:cs typeface="Arial" pitchFamily="34" charset="0"/>
            </a:endParaRPr>
          </a:p>
        </p:txBody>
      </p:sp>
      <p:sp>
        <p:nvSpPr>
          <p:cNvPr id="138257" name="Line 16"/>
          <p:cNvSpPr>
            <a:spLocks noChangeShapeType="1"/>
          </p:cNvSpPr>
          <p:nvPr/>
        </p:nvSpPr>
        <p:spPr bwMode="auto">
          <a:xfrm>
            <a:off x="6248400" y="2409825"/>
            <a:ext cx="300038" cy="173038"/>
          </a:xfrm>
          <a:prstGeom prst="line">
            <a:avLst/>
          </a:prstGeom>
          <a:noFill/>
          <a:ln w="9525" cap="rnd">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pPr algn="ctr"/>
            <a:endParaRPr lang="en-US" sz="1800" dirty="0">
              <a:solidFill>
                <a:prstClr val="black"/>
              </a:solidFill>
              <a:latin typeface="Arial"/>
              <a:ea typeface="Geneva" charset="-128"/>
              <a:cs typeface="Arial" pitchFamily="34" charset="0"/>
            </a:endParaRPr>
          </a:p>
        </p:txBody>
      </p:sp>
      <p:sp>
        <p:nvSpPr>
          <p:cNvPr id="138258" name="Oval 17"/>
          <p:cNvSpPr>
            <a:spLocks noChangeArrowheads="1"/>
          </p:cNvSpPr>
          <p:nvPr/>
        </p:nvSpPr>
        <p:spPr bwMode="auto">
          <a:xfrm>
            <a:off x="5643563" y="3189288"/>
            <a:ext cx="228600" cy="2286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dirty="0">
              <a:solidFill>
                <a:prstClr val="black"/>
              </a:solidFill>
              <a:latin typeface="Arial"/>
              <a:ea typeface="Geneva" charset="-128"/>
              <a:cs typeface="Arial" pitchFamily="34" charset="0"/>
            </a:endParaRPr>
          </a:p>
        </p:txBody>
      </p:sp>
      <p:sp>
        <p:nvSpPr>
          <p:cNvPr id="138259" name="Line 18"/>
          <p:cNvSpPr>
            <a:spLocks noChangeShapeType="1"/>
          </p:cNvSpPr>
          <p:nvPr/>
        </p:nvSpPr>
        <p:spPr bwMode="auto">
          <a:xfrm>
            <a:off x="5872163" y="3360738"/>
            <a:ext cx="300037" cy="173037"/>
          </a:xfrm>
          <a:prstGeom prst="line">
            <a:avLst/>
          </a:prstGeom>
          <a:noFill/>
          <a:ln w="9525" cap="rnd">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pPr algn="ctr"/>
            <a:endParaRPr lang="en-US" sz="1800" dirty="0">
              <a:solidFill>
                <a:prstClr val="black"/>
              </a:solidFill>
              <a:latin typeface="Arial"/>
              <a:ea typeface="Geneva" charset="-128"/>
              <a:cs typeface="Arial" pitchFamily="34" charset="0"/>
            </a:endParaRPr>
          </a:p>
        </p:txBody>
      </p:sp>
      <p:grpSp>
        <p:nvGrpSpPr>
          <p:cNvPr id="138260" name="Group 19"/>
          <p:cNvGrpSpPr>
            <a:grpSpLocks/>
          </p:cNvGrpSpPr>
          <p:nvPr/>
        </p:nvGrpSpPr>
        <p:grpSpPr bwMode="auto">
          <a:xfrm>
            <a:off x="5114925" y="4097338"/>
            <a:ext cx="528638" cy="344487"/>
            <a:chOff x="4110" y="864"/>
            <a:chExt cx="333" cy="217"/>
          </a:xfrm>
        </p:grpSpPr>
        <p:sp>
          <p:nvSpPr>
            <p:cNvPr id="138276" name="Oval 20"/>
            <p:cNvSpPr>
              <a:spLocks noChangeArrowheads="1"/>
            </p:cNvSpPr>
            <p:nvPr/>
          </p:nvSpPr>
          <p:spPr bwMode="auto">
            <a:xfrm>
              <a:off x="4110" y="864"/>
              <a:ext cx="144" cy="144"/>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dirty="0">
                <a:solidFill>
                  <a:prstClr val="black"/>
                </a:solidFill>
                <a:latin typeface="Arial"/>
                <a:ea typeface="Geneva" charset="-128"/>
                <a:cs typeface="Arial" pitchFamily="34" charset="0"/>
              </a:endParaRPr>
            </a:p>
          </p:txBody>
        </p:sp>
        <p:sp>
          <p:nvSpPr>
            <p:cNvPr id="138277" name="Line 21"/>
            <p:cNvSpPr>
              <a:spLocks noChangeShapeType="1"/>
            </p:cNvSpPr>
            <p:nvPr/>
          </p:nvSpPr>
          <p:spPr bwMode="auto">
            <a:xfrm>
              <a:off x="4254" y="972"/>
              <a:ext cx="189" cy="109"/>
            </a:xfrm>
            <a:prstGeom prst="line">
              <a:avLst/>
            </a:prstGeom>
            <a:noFill/>
            <a:ln w="9525" cap="rnd">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pPr algn="ctr"/>
              <a:endParaRPr lang="en-US" sz="1800" dirty="0">
                <a:solidFill>
                  <a:prstClr val="black"/>
                </a:solidFill>
                <a:latin typeface="Arial"/>
                <a:ea typeface="Geneva" charset="-128"/>
                <a:cs typeface="Arial" pitchFamily="34" charset="0"/>
              </a:endParaRPr>
            </a:p>
          </p:txBody>
        </p:sp>
      </p:grpSp>
      <p:sp>
        <p:nvSpPr>
          <p:cNvPr id="138261" name="Oval 22"/>
          <p:cNvSpPr>
            <a:spLocks noChangeArrowheads="1"/>
          </p:cNvSpPr>
          <p:nvPr/>
        </p:nvSpPr>
        <p:spPr bwMode="auto">
          <a:xfrm>
            <a:off x="4352925" y="4783138"/>
            <a:ext cx="228600" cy="2286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dirty="0">
              <a:solidFill>
                <a:prstClr val="black"/>
              </a:solidFill>
              <a:latin typeface="Arial"/>
              <a:ea typeface="Geneva" charset="-128"/>
              <a:cs typeface="Arial" pitchFamily="34" charset="0"/>
            </a:endParaRPr>
          </a:p>
        </p:txBody>
      </p:sp>
      <p:sp>
        <p:nvSpPr>
          <p:cNvPr id="138262" name="Line 23"/>
          <p:cNvSpPr>
            <a:spLocks noChangeShapeType="1"/>
          </p:cNvSpPr>
          <p:nvPr/>
        </p:nvSpPr>
        <p:spPr bwMode="auto">
          <a:xfrm>
            <a:off x="4471988" y="4994275"/>
            <a:ext cx="109537" cy="334963"/>
          </a:xfrm>
          <a:prstGeom prst="line">
            <a:avLst/>
          </a:prstGeom>
          <a:noFill/>
          <a:ln w="9525" cap="rnd">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pPr algn="ctr"/>
            <a:endParaRPr lang="en-US" sz="1800" dirty="0">
              <a:solidFill>
                <a:prstClr val="black"/>
              </a:solidFill>
              <a:latin typeface="Arial"/>
              <a:ea typeface="Geneva" charset="-128"/>
              <a:cs typeface="Arial" pitchFamily="34" charset="0"/>
            </a:endParaRPr>
          </a:p>
        </p:txBody>
      </p:sp>
      <p:sp>
        <p:nvSpPr>
          <p:cNvPr id="138263" name="Text Box 24"/>
          <p:cNvSpPr txBox="1">
            <a:spLocks noChangeArrowheads="1"/>
          </p:cNvSpPr>
          <p:nvPr/>
        </p:nvSpPr>
        <p:spPr bwMode="auto">
          <a:xfrm>
            <a:off x="990600" y="5334000"/>
            <a:ext cx="286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800" dirty="0">
                <a:solidFill>
                  <a:prstClr val="black"/>
                </a:solidFill>
                <a:ea typeface="Geneva" charset="-128"/>
                <a:cs typeface="Arial" pitchFamily="34" charset="0"/>
              </a:rPr>
              <a:t>Acceptance of Change</a:t>
            </a:r>
          </a:p>
        </p:txBody>
      </p:sp>
      <p:grpSp>
        <p:nvGrpSpPr>
          <p:cNvPr id="138264" name="Group 25"/>
          <p:cNvGrpSpPr>
            <a:grpSpLocks/>
          </p:cNvGrpSpPr>
          <p:nvPr/>
        </p:nvGrpSpPr>
        <p:grpSpPr bwMode="auto">
          <a:xfrm rot="4004337">
            <a:off x="3263900" y="4868863"/>
            <a:ext cx="528637" cy="344488"/>
            <a:chOff x="4110" y="864"/>
            <a:chExt cx="333" cy="217"/>
          </a:xfrm>
        </p:grpSpPr>
        <p:sp>
          <p:nvSpPr>
            <p:cNvPr id="138274" name="Oval 26"/>
            <p:cNvSpPr>
              <a:spLocks noChangeArrowheads="1"/>
            </p:cNvSpPr>
            <p:nvPr/>
          </p:nvSpPr>
          <p:spPr bwMode="auto">
            <a:xfrm>
              <a:off x="4110" y="864"/>
              <a:ext cx="144" cy="144"/>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dirty="0">
                <a:solidFill>
                  <a:prstClr val="black"/>
                </a:solidFill>
                <a:latin typeface="Arial"/>
                <a:ea typeface="Geneva" charset="-128"/>
                <a:cs typeface="Arial" pitchFamily="34" charset="0"/>
              </a:endParaRPr>
            </a:p>
          </p:txBody>
        </p:sp>
        <p:sp>
          <p:nvSpPr>
            <p:cNvPr id="138275" name="Line 27"/>
            <p:cNvSpPr>
              <a:spLocks noChangeShapeType="1"/>
            </p:cNvSpPr>
            <p:nvPr/>
          </p:nvSpPr>
          <p:spPr bwMode="auto">
            <a:xfrm>
              <a:off x="4254" y="972"/>
              <a:ext cx="189" cy="109"/>
            </a:xfrm>
            <a:prstGeom prst="line">
              <a:avLst/>
            </a:prstGeom>
            <a:noFill/>
            <a:ln w="9525" cap="rnd">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pPr algn="ctr"/>
              <a:endParaRPr lang="en-US" sz="1800" dirty="0">
                <a:solidFill>
                  <a:prstClr val="black"/>
                </a:solidFill>
                <a:latin typeface="Arial"/>
                <a:ea typeface="Geneva" charset="-128"/>
                <a:cs typeface="Arial" pitchFamily="34" charset="0"/>
              </a:endParaRPr>
            </a:p>
          </p:txBody>
        </p:sp>
      </p:grpSp>
      <p:sp>
        <p:nvSpPr>
          <p:cNvPr id="138265" name="Text Box 28"/>
          <p:cNvSpPr txBox="1">
            <a:spLocks noChangeArrowheads="1"/>
          </p:cNvSpPr>
          <p:nvPr/>
        </p:nvSpPr>
        <p:spPr bwMode="auto">
          <a:xfrm>
            <a:off x="762000" y="42672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800" dirty="0">
                <a:solidFill>
                  <a:prstClr val="black"/>
                </a:solidFill>
                <a:ea typeface="Geneva" charset="-128"/>
                <a:cs typeface="Arial" pitchFamily="34" charset="0"/>
              </a:rPr>
              <a:t>Uncertainty &amp; </a:t>
            </a:r>
          </a:p>
          <a:p>
            <a:pPr algn="ctr" eaLnBrk="1" hangingPunct="1"/>
            <a:r>
              <a:rPr lang="en-US" altLang="en-US" sz="1800" dirty="0">
                <a:solidFill>
                  <a:prstClr val="black"/>
                </a:solidFill>
                <a:ea typeface="Geneva" charset="-128"/>
                <a:cs typeface="Arial" pitchFamily="34" charset="0"/>
              </a:rPr>
              <a:t>Disorientation</a:t>
            </a:r>
          </a:p>
        </p:txBody>
      </p:sp>
      <p:grpSp>
        <p:nvGrpSpPr>
          <p:cNvPr id="138266" name="Group 29"/>
          <p:cNvGrpSpPr>
            <a:grpSpLocks/>
          </p:cNvGrpSpPr>
          <p:nvPr/>
        </p:nvGrpSpPr>
        <p:grpSpPr bwMode="auto">
          <a:xfrm rot="8426529">
            <a:off x="2514600" y="4191000"/>
            <a:ext cx="581025" cy="381000"/>
            <a:chOff x="4110" y="864"/>
            <a:chExt cx="333" cy="217"/>
          </a:xfrm>
        </p:grpSpPr>
        <p:sp>
          <p:nvSpPr>
            <p:cNvPr id="138272" name="Oval 30"/>
            <p:cNvSpPr>
              <a:spLocks noChangeArrowheads="1"/>
            </p:cNvSpPr>
            <p:nvPr/>
          </p:nvSpPr>
          <p:spPr bwMode="auto">
            <a:xfrm>
              <a:off x="4110" y="864"/>
              <a:ext cx="144" cy="144"/>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dirty="0">
                <a:solidFill>
                  <a:prstClr val="black"/>
                </a:solidFill>
                <a:latin typeface="Arial"/>
                <a:ea typeface="Geneva" charset="-128"/>
                <a:cs typeface="Arial" pitchFamily="34" charset="0"/>
              </a:endParaRPr>
            </a:p>
          </p:txBody>
        </p:sp>
        <p:sp>
          <p:nvSpPr>
            <p:cNvPr id="138273" name="Line 31"/>
            <p:cNvSpPr>
              <a:spLocks noChangeShapeType="1"/>
            </p:cNvSpPr>
            <p:nvPr/>
          </p:nvSpPr>
          <p:spPr bwMode="auto">
            <a:xfrm>
              <a:off x="4254" y="972"/>
              <a:ext cx="189" cy="109"/>
            </a:xfrm>
            <a:prstGeom prst="line">
              <a:avLst/>
            </a:prstGeom>
            <a:noFill/>
            <a:ln w="9525" cap="rnd">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pPr algn="ctr"/>
              <a:endParaRPr lang="en-US" sz="1800" dirty="0">
                <a:solidFill>
                  <a:prstClr val="black"/>
                </a:solidFill>
                <a:latin typeface="Arial"/>
                <a:ea typeface="Geneva" charset="-128"/>
                <a:cs typeface="Arial" pitchFamily="34" charset="0"/>
              </a:endParaRPr>
            </a:p>
          </p:txBody>
        </p:sp>
      </p:grpSp>
      <p:sp>
        <p:nvSpPr>
          <p:cNvPr id="138267" name="Text Box 32"/>
          <p:cNvSpPr txBox="1">
            <a:spLocks noChangeArrowheads="1"/>
          </p:cNvSpPr>
          <p:nvPr/>
        </p:nvSpPr>
        <p:spPr bwMode="auto">
          <a:xfrm>
            <a:off x="838200" y="2559050"/>
            <a:ext cx="1804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800" dirty="0">
                <a:solidFill>
                  <a:prstClr val="black"/>
                </a:solidFill>
                <a:ea typeface="Geneva" charset="-128"/>
                <a:cs typeface="Arial" pitchFamily="34" charset="0"/>
              </a:rPr>
              <a:t>Stimulus </a:t>
            </a:r>
            <a:r>
              <a:rPr lang="en-US" altLang="en-US" sz="1800" dirty="0" smtClean="0">
                <a:solidFill>
                  <a:prstClr val="black"/>
                </a:solidFill>
                <a:ea typeface="Geneva" charset="-128"/>
                <a:cs typeface="Arial" pitchFamily="34" charset="0"/>
              </a:rPr>
              <a:t>for</a:t>
            </a:r>
            <a:endParaRPr lang="en-US" altLang="en-US" sz="1800" dirty="0">
              <a:solidFill>
                <a:prstClr val="black"/>
              </a:solidFill>
              <a:ea typeface="Geneva" charset="-128"/>
              <a:cs typeface="Arial" pitchFamily="34" charset="0"/>
            </a:endParaRPr>
          </a:p>
          <a:p>
            <a:pPr algn="ctr" eaLnBrk="1" hangingPunct="1"/>
            <a:r>
              <a:rPr lang="en-US" altLang="en-US" sz="1800" dirty="0">
                <a:solidFill>
                  <a:prstClr val="black"/>
                </a:solidFill>
                <a:ea typeface="Geneva" charset="-128"/>
                <a:cs typeface="Arial" pitchFamily="34" charset="0"/>
              </a:rPr>
              <a:t>Change</a:t>
            </a:r>
          </a:p>
        </p:txBody>
      </p:sp>
      <p:sp>
        <p:nvSpPr>
          <p:cNvPr id="138268" name="Oval 33"/>
          <p:cNvSpPr>
            <a:spLocks noChangeArrowheads="1"/>
          </p:cNvSpPr>
          <p:nvPr/>
        </p:nvSpPr>
        <p:spPr bwMode="auto">
          <a:xfrm rot="6341175">
            <a:off x="2154238" y="2085975"/>
            <a:ext cx="228600" cy="2286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800" dirty="0">
              <a:solidFill>
                <a:prstClr val="black"/>
              </a:solidFill>
              <a:latin typeface="Arial"/>
              <a:ea typeface="Geneva" charset="-128"/>
              <a:cs typeface="Arial" pitchFamily="34" charset="0"/>
            </a:endParaRPr>
          </a:p>
        </p:txBody>
      </p:sp>
      <p:sp>
        <p:nvSpPr>
          <p:cNvPr id="138269" name="Line 34"/>
          <p:cNvSpPr>
            <a:spLocks noChangeShapeType="1"/>
          </p:cNvSpPr>
          <p:nvPr/>
        </p:nvSpPr>
        <p:spPr bwMode="auto">
          <a:xfrm rot="6341175">
            <a:off x="2007394" y="2434432"/>
            <a:ext cx="300037" cy="6350"/>
          </a:xfrm>
          <a:prstGeom prst="line">
            <a:avLst/>
          </a:prstGeom>
          <a:noFill/>
          <a:ln w="9525" cap="rnd">
            <a:solidFill>
              <a:schemeClr val="bg1"/>
            </a:solidFill>
            <a:prstDash val="sysDot"/>
            <a:round/>
            <a:headEnd/>
            <a:tailEnd/>
          </a:ln>
          <a:extLst>
            <a:ext uri="{909E8E84-426E-40DD-AFC4-6F175D3DCCD1}">
              <a14:hiddenFill xmlns:a14="http://schemas.microsoft.com/office/drawing/2010/main">
                <a:noFill/>
              </a14:hiddenFill>
            </a:ext>
          </a:extLst>
        </p:spPr>
        <p:txBody>
          <a:bodyPr wrap="none" anchor="ctr"/>
          <a:lstStyle/>
          <a:p>
            <a:pPr algn="ctr"/>
            <a:endParaRPr lang="en-US" sz="1800" dirty="0">
              <a:solidFill>
                <a:prstClr val="black"/>
              </a:solidFill>
              <a:latin typeface="Arial"/>
              <a:ea typeface="Geneva" charset="-128"/>
              <a:cs typeface="Arial" pitchFamily="34" charset="0"/>
            </a:endParaRPr>
          </a:p>
        </p:txBody>
      </p:sp>
      <p:sp>
        <p:nvSpPr>
          <p:cNvPr id="138270" name="Line 35"/>
          <p:cNvSpPr>
            <a:spLocks noChangeShapeType="1"/>
          </p:cNvSpPr>
          <p:nvPr/>
        </p:nvSpPr>
        <p:spPr bwMode="auto">
          <a:xfrm flipV="1">
            <a:off x="457200" y="990600"/>
            <a:ext cx="0" cy="5029200"/>
          </a:xfrm>
          <a:prstGeom prst="line">
            <a:avLst/>
          </a:prstGeom>
          <a:noFill/>
          <a:ln w="28575">
            <a:solidFill>
              <a:srgbClr val="4F81BD"/>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sz="1800" dirty="0">
              <a:solidFill>
                <a:prstClr val="black"/>
              </a:solidFill>
              <a:latin typeface="Arial"/>
              <a:ea typeface="Geneva" charset="-128"/>
              <a:cs typeface="Arial" pitchFamily="34" charset="0"/>
            </a:endParaRPr>
          </a:p>
        </p:txBody>
      </p:sp>
      <p:sp>
        <p:nvSpPr>
          <p:cNvPr id="138271" name="Text Box 36"/>
          <p:cNvSpPr txBox="1">
            <a:spLocks noChangeArrowheads="1"/>
          </p:cNvSpPr>
          <p:nvPr/>
        </p:nvSpPr>
        <p:spPr bwMode="auto">
          <a:xfrm rot="-5400000">
            <a:off x="-1458118" y="3820319"/>
            <a:ext cx="3587750" cy="366713"/>
          </a:xfrm>
          <a:prstGeom prst="rect">
            <a:avLst/>
          </a:prstGeom>
          <a:noFill/>
          <a:ln>
            <a:noFill/>
          </a:ln>
          <a:extLst>
            <a:ext uri="{91240B29-F687-4F45-9708-019B960494DF}">
              <a14:hiddenLine xmlns:a14="http://schemas.microsoft.com/office/drawing/2010/main" w="15875">
                <a:solidFill>
                  <a:srgbClr val="000000"/>
                </a:solidFill>
                <a:miter lim="800000"/>
                <a:headEnd/>
                <a:tailEnd/>
              </a14:hiddenLine>
            </a:ext>
          </a:extLst>
        </p:spPr>
        <p:txBody>
          <a:bodyPr lIns="0" r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1800" b="1" i="1" dirty="0">
                <a:solidFill>
                  <a:srgbClr val="4F81BD"/>
                </a:solidFill>
                <a:ea typeface="Geneva" charset="-128"/>
                <a:cs typeface="Arial" pitchFamily="34" charset="0"/>
              </a:rPr>
              <a:t>MORALE &amp; PRODUCTIVITY</a:t>
            </a:r>
          </a:p>
        </p:txBody>
      </p:sp>
      <p:sp>
        <p:nvSpPr>
          <p:cNvPr id="2" name="Rectangle 1"/>
          <p:cNvSpPr/>
          <p:nvPr/>
        </p:nvSpPr>
        <p:spPr>
          <a:xfrm>
            <a:off x="4352925" y="5329238"/>
            <a:ext cx="2124075" cy="468313"/>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305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AutoShape 2"/>
          <p:cNvSpPr>
            <a:spLocks noChangeArrowheads="1"/>
          </p:cNvSpPr>
          <p:nvPr/>
        </p:nvSpPr>
        <p:spPr bwMode="auto">
          <a:xfrm flipV="1">
            <a:off x="666750" y="209550"/>
            <a:ext cx="8248650" cy="5938838"/>
          </a:xfrm>
          <a:prstGeom prst="triangle">
            <a:avLst>
              <a:gd name="adj" fmla="val 49884"/>
            </a:avLst>
          </a:prstGeom>
          <a:solidFill>
            <a:srgbClr val="5785E1">
              <a:alpha val="50195"/>
            </a:srgbClr>
          </a:solidFill>
          <a:ln>
            <a:noFill/>
          </a:ln>
          <a:extLst>
            <a:ext uri="{91240B29-F687-4F45-9708-019B960494DF}">
              <a14:hiddenLine xmlns:a14="http://schemas.microsoft.com/office/drawing/2010/main" w="76200" cap="sq">
                <a:solidFill>
                  <a:srgbClr val="000000"/>
                </a:solidFill>
                <a:miter lim="800000"/>
                <a:headEnd type="none" w="sm" len="sm"/>
                <a:tailEnd type="none" w="sm" len="sm"/>
              </a14:hiddenLine>
            </a:ext>
          </a:extLst>
        </p:spPr>
        <p:txBody>
          <a:bodyPr rot="10800000" wrap="none" lIns="91407" tIns="45704" rIns="91407" bIns="45704" anchor="ctr"/>
          <a:lstStyle/>
          <a:p>
            <a:pPr algn="ctr" eaLnBrk="0" hangingPunct="0">
              <a:lnSpc>
                <a:spcPct val="90000"/>
              </a:lnSpc>
              <a:spcAft>
                <a:spcPct val="30000"/>
              </a:spcAft>
              <a:buClr>
                <a:srgbClr val="FFFF00"/>
              </a:buClr>
              <a:buFontTx/>
              <a:buChar char="•"/>
            </a:pPr>
            <a:endParaRPr lang="en-US" sz="2000">
              <a:solidFill>
                <a:srgbClr val="00009C"/>
              </a:solidFill>
            </a:endParaRPr>
          </a:p>
          <a:p>
            <a:pPr algn="ctr" eaLnBrk="0" hangingPunct="0">
              <a:lnSpc>
                <a:spcPct val="90000"/>
              </a:lnSpc>
              <a:spcAft>
                <a:spcPct val="30000"/>
              </a:spcAft>
              <a:buClr>
                <a:srgbClr val="FFFF00"/>
              </a:buClr>
              <a:buFontTx/>
              <a:buChar char="•"/>
            </a:pPr>
            <a:endParaRPr lang="en-US" sz="2000">
              <a:solidFill>
                <a:srgbClr val="00009C"/>
              </a:solidFill>
            </a:endParaRPr>
          </a:p>
          <a:p>
            <a:pPr algn="ctr" eaLnBrk="0" hangingPunct="0">
              <a:lnSpc>
                <a:spcPct val="90000"/>
              </a:lnSpc>
              <a:spcAft>
                <a:spcPct val="30000"/>
              </a:spcAft>
              <a:buClr>
                <a:srgbClr val="FFFF00"/>
              </a:buClr>
              <a:buFontTx/>
              <a:buChar char="•"/>
            </a:pPr>
            <a:endParaRPr lang="en-US" sz="2000">
              <a:solidFill>
                <a:srgbClr val="00009C"/>
              </a:solidFill>
            </a:endParaRPr>
          </a:p>
          <a:p>
            <a:pPr algn="ctr" eaLnBrk="0" hangingPunct="0">
              <a:lnSpc>
                <a:spcPct val="90000"/>
              </a:lnSpc>
              <a:spcAft>
                <a:spcPct val="30000"/>
              </a:spcAft>
              <a:buClr>
                <a:srgbClr val="FFFF00"/>
              </a:buClr>
              <a:buFontTx/>
              <a:buChar char="•"/>
            </a:pPr>
            <a:endParaRPr lang="en-US" sz="2000">
              <a:solidFill>
                <a:srgbClr val="00009C"/>
              </a:solidFill>
            </a:endParaRPr>
          </a:p>
          <a:p>
            <a:pPr algn="ctr" eaLnBrk="0" hangingPunct="0">
              <a:lnSpc>
                <a:spcPct val="90000"/>
              </a:lnSpc>
              <a:spcAft>
                <a:spcPct val="30000"/>
              </a:spcAft>
              <a:buClr>
                <a:srgbClr val="FFFF00"/>
              </a:buClr>
              <a:buFontTx/>
              <a:buChar char="•"/>
            </a:pPr>
            <a:endParaRPr lang="en-US" sz="2000">
              <a:solidFill>
                <a:srgbClr val="00009C"/>
              </a:solidFill>
            </a:endParaRPr>
          </a:p>
        </p:txBody>
      </p:sp>
      <p:sp>
        <p:nvSpPr>
          <p:cNvPr id="52229" name="Text Box 3"/>
          <p:cNvSpPr txBox="1">
            <a:spLocks noChangeArrowheads="1"/>
          </p:cNvSpPr>
          <p:nvPr/>
        </p:nvSpPr>
        <p:spPr bwMode="auto">
          <a:xfrm>
            <a:off x="685800" y="3765550"/>
            <a:ext cx="83820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algn="ctr">
              <a:lnSpc>
                <a:spcPct val="90000"/>
              </a:lnSpc>
              <a:buClr>
                <a:srgbClr val="FFFF00"/>
              </a:buClr>
              <a:buFont typeface="Wingdings" pitchFamily="2" charset="2"/>
              <a:buNone/>
            </a:pPr>
            <a:r>
              <a:rPr lang="en-US" sz="2400" b="1" dirty="0">
                <a:solidFill>
                  <a:srgbClr val="000066"/>
                </a:solidFill>
                <a:latin typeface="Calibri" pitchFamily="34" charset="0"/>
              </a:rPr>
              <a:t>Cause Analysis</a:t>
            </a:r>
          </a:p>
          <a:p>
            <a:pPr algn="ctr">
              <a:lnSpc>
                <a:spcPct val="90000"/>
              </a:lnSpc>
              <a:buClr>
                <a:srgbClr val="FFFF00"/>
              </a:buClr>
              <a:buFont typeface="Wingdings" pitchFamily="2" charset="2"/>
              <a:buNone/>
            </a:pPr>
            <a:r>
              <a:rPr lang="en-US" sz="2200" dirty="0">
                <a:solidFill>
                  <a:srgbClr val="000000"/>
                </a:solidFill>
                <a:latin typeface="Calibri" pitchFamily="34" charset="0"/>
              </a:rPr>
              <a:t>Implement an philosophy and tools of a “state-of-the-art” cause analysis program to accelerate learning from events.</a:t>
            </a:r>
            <a:r>
              <a:rPr lang="en-US" sz="2000" dirty="0">
                <a:solidFill>
                  <a:srgbClr val="000000"/>
                </a:solidFill>
                <a:latin typeface="Calibri" pitchFamily="34" charset="0"/>
              </a:rPr>
              <a:t>  </a:t>
            </a:r>
          </a:p>
        </p:txBody>
      </p:sp>
      <p:sp>
        <p:nvSpPr>
          <p:cNvPr id="52230" name="Text Box 4"/>
          <p:cNvSpPr txBox="1">
            <a:spLocks noChangeArrowheads="1"/>
          </p:cNvSpPr>
          <p:nvPr/>
        </p:nvSpPr>
        <p:spPr bwMode="auto">
          <a:xfrm>
            <a:off x="609600" y="379412"/>
            <a:ext cx="852963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algn="ctr">
              <a:lnSpc>
                <a:spcPct val="90000"/>
              </a:lnSpc>
              <a:spcAft>
                <a:spcPct val="30000"/>
              </a:spcAft>
              <a:buClr>
                <a:srgbClr val="FFFF00"/>
              </a:buClr>
              <a:buFont typeface="Wingdings" pitchFamily="2" charset="2"/>
              <a:buNone/>
            </a:pPr>
            <a:r>
              <a:rPr lang="en-US" sz="2400" b="1" dirty="0">
                <a:solidFill>
                  <a:srgbClr val="000066"/>
                </a:solidFill>
                <a:latin typeface="Calibri" pitchFamily="34" charset="0"/>
              </a:rPr>
              <a:t>Overall Goal: Establish Safety as a Core Value</a:t>
            </a:r>
          </a:p>
          <a:p>
            <a:pPr algn="ctr">
              <a:lnSpc>
                <a:spcPct val="90000"/>
              </a:lnSpc>
              <a:spcAft>
                <a:spcPct val="30000"/>
              </a:spcAft>
              <a:buClr>
                <a:srgbClr val="FFFF00"/>
              </a:buClr>
              <a:buFont typeface="Wingdings" pitchFamily="2" charset="2"/>
              <a:buNone/>
            </a:pPr>
            <a:r>
              <a:rPr lang="en-US" sz="2200" dirty="0">
                <a:solidFill>
                  <a:srgbClr val="000000"/>
                </a:solidFill>
                <a:latin typeface="Calibri" pitchFamily="34" charset="0"/>
              </a:rPr>
              <a:t>Create a highly reliable environment for safe practices with global safety metrics and control loops to ensure continuous improvement.</a:t>
            </a:r>
          </a:p>
        </p:txBody>
      </p:sp>
      <p:sp>
        <p:nvSpPr>
          <p:cNvPr id="52231" name="Text Box 5"/>
          <p:cNvSpPr txBox="1">
            <a:spLocks noChangeArrowheads="1"/>
          </p:cNvSpPr>
          <p:nvPr/>
        </p:nvSpPr>
        <p:spPr bwMode="auto">
          <a:xfrm>
            <a:off x="685800" y="1633538"/>
            <a:ext cx="83820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algn="ctr">
              <a:lnSpc>
                <a:spcPct val="90000"/>
              </a:lnSpc>
              <a:buClr>
                <a:srgbClr val="FFFF00"/>
              </a:buClr>
              <a:buFont typeface="Wingdings" pitchFamily="2" charset="2"/>
              <a:buNone/>
            </a:pPr>
            <a:r>
              <a:rPr lang="en-US" sz="2400" b="1" dirty="0">
                <a:solidFill>
                  <a:srgbClr val="000066"/>
                </a:solidFill>
                <a:latin typeface="Calibri" pitchFamily="34" charset="0"/>
              </a:rPr>
              <a:t>Leadership Method</a:t>
            </a:r>
          </a:p>
          <a:p>
            <a:pPr algn="ctr">
              <a:lnSpc>
                <a:spcPct val="90000"/>
              </a:lnSpc>
              <a:buClr>
                <a:srgbClr val="FFFF00"/>
              </a:buClr>
              <a:buFont typeface="Wingdings" pitchFamily="2" charset="2"/>
              <a:buNone/>
            </a:pPr>
            <a:r>
              <a:rPr lang="en-US" sz="2200" dirty="0">
                <a:solidFill>
                  <a:srgbClr val="000000"/>
                </a:solidFill>
                <a:latin typeface="Calibri" pitchFamily="34" charset="0"/>
              </a:rPr>
              <a:t>Learn, adopt, and practice leader skills for building and sustaining a culture of safety and performance excellence.</a:t>
            </a:r>
          </a:p>
        </p:txBody>
      </p:sp>
      <p:sp>
        <p:nvSpPr>
          <p:cNvPr id="52232" name="Text Box 6"/>
          <p:cNvSpPr txBox="1">
            <a:spLocks noChangeArrowheads="1"/>
          </p:cNvSpPr>
          <p:nvPr/>
        </p:nvSpPr>
        <p:spPr bwMode="auto">
          <a:xfrm>
            <a:off x="609600" y="2743200"/>
            <a:ext cx="83820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algn="ctr">
              <a:lnSpc>
                <a:spcPct val="90000"/>
              </a:lnSpc>
              <a:buClr>
                <a:srgbClr val="FFFF00"/>
              </a:buClr>
              <a:buFont typeface="Wingdings" pitchFamily="2" charset="2"/>
              <a:buNone/>
            </a:pPr>
            <a:r>
              <a:rPr lang="en-US" sz="2400" b="1">
                <a:solidFill>
                  <a:srgbClr val="000066"/>
                </a:solidFill>
                <a:latin typeface="Calibri" pitchFamily="34" charset="0"/>
              </a:rPr>
              <a:t>Error Prevention</a:t>
            </a:r>
          </a:p>
          <a:p>
            <a:pPr algn="ctr">
              <a:lnSpc>
                <a:spcPct val="90000"/>
              </a:lnSpc>
              <a:buClr>
                <a:srgbClr val="FFFF00"/>
              </a:buClr>
              <a:buFont typeface="Wingdings" pitchFamily="2" charset="2"/>
              <a:buNone/>
            </a:pPr>
            <a:r>
              <a:rPr lang="en-US" sz="2200">
                <a:solidFill>
                  <a:srgbClr val="000000"/>
                </a:solidFill>
                <a:latin typeface="Calibri" pitchFamily="34" charset="0"/>
              </a:rPr>
              <a:t>Implement behavior expectations for error prevention, targeted at common causes of past events.</a:t>
            </a:r>
            <a:r>
              <a:rPr lang="en-US" sz="2000">
                <a:solidFill>
                  <a:srgbClr val="000000"/>
                </a:solidFill>
                <a:latin typeface="Calibri" pitchFamily="34" charset="0"/>
              </a:rPr>
              <a:t>  </a:t>
            </a:r>
          </a:p>
        </p:txBody>
      </p:sp>
      <p:sp>
        <p:nvSpPr>
          <p:cNvPr id="52233" name="Text Box 7"/>
          <p:cNvSpPr txBox="1">
            <a:spLocks noChangeArrowheads="1"/>
          </p:cNvSpPr>
          <p:nvPr/>
        </p:nvSpPr>
        <p:spPr bwMode="auto">
          <a:xfrm rot="-5400000">
            <a:off x="-2778125" y="2740025"/>
            <a:ext cx="6070600" cy="5334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nchor="ctr" anchorCtr="1"/>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algn="ctr">
              <a:lnSpc>
                <a:spcPct val="90000"/>
              </a:lnSpc>
              <a:spcBef>
                <a:spcPct val="50000"/>
              </a:spcBef>
              <a:spcAft>
                <a:spcPct val="30000"/>
              </a:spcAft>
              <a:buClr>
                <a:srgbClr val="FFFF00"/>
              </a:buClr>
            </a:pPr>
            <a:r>
              <a:rPr lang="en-US" sz="3600" dirty="0">
                <a:solidFill>
                  <a:srgbClr val="FFFFFF"/>
                </a:solidFill>
                <a:latin typeface="Calibri" pitchFamily="34" charset="0"/>
              </a:rPr>
              <a:t>Recommended Interventions</a:t>
            </a:r>
          </a:p>
        </p:txBody>
      </p:sp>
      <p:sp>
        <p:nvSpPr>
          <p:cNvPr id="52234" name="Text Box 8"/>
          <p:cNvSpPr txBox="1">
            <a:spLocks noChangeArrowheads="1"/>
          </p:cNvSpPr>
          <p:nvPr/>
        </p:nvSpPr>
        <p:spPr bwMode="auto">
          <a:xfrm>
            <a:off x="685800" y="4832350"/>
            <a:ext cx="83820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spAutoFit/>
          </a:bodyPr>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algn="ctr">
              <a:lnSpc>
                <a:spcPct val="90000"/>
              </a:lnSpc>
              <a:buClr>
                <a:srgbClr val="FFFF00"/>
              </a:buClr>
              <a:buFont typeface="Wingdings" pitchFamily="2" charset="2"/>
              <a:buNone/>
            </a:pPr>
            <a:r>
              <a:rPr lang="en-US" sz="2400" b="1" dirty="0">
                <a:solidFill>
                  <a:srgbClr val="000066"/>
                </a:solidFill>
                <a:latin typeface="Calibri" pitchFamily="34" charset="0"/>
              </a:rPr>
              <a:t>Lessons Learned</a:t>
            </a:r>
          </a:p>
          <a:p>
            <a:pPr algn="ctr">
              <a:lnSpc>
                <a:spcPct val="90000"/>
              </a:lnSpc>
              <a:buClr>
                <a:srgbClr val="FFFF00"/>
              </a:buClr>
              <a:buFont typeface="Wingdings" pitchFamily="2" charset="2"/>
              <a:buNone/>
            </a:pPr>
            <a:r>
              <a:rPr lang="en-US" sz="2200" dirty="0">
                <a:solidFill>
                  <a:srgbClr val="000000"/>
                </a:solidFill>
                <a:latin typeface="Calibri" pitchFamily="34" charset="0"/>
              </a:rPr>
              <a:t>Implement robust lessons learned program for safety metrics, great catches, and successful tactical strategies aimed at eliminating events.</a:t>
            </a:r>
            <a:r>
              <a:rPr lang="en-US" sz="2000" dirty="0">
                <a:solidFill>
                  <a:srgbClr val="000000"/>
                </a:solidFill>
                <a:latin typeface="Calibri" pitchFamily="34" charset="0"/>
              </a:rPr>
              <a:t> </a:t>
            </a:r>
          </a:p>
        </p:txBody>
      </p:sp>
    </p:spTree>
    <p:extLst>
      <p:ext uri="{BB962C8B-B14F-4D97-AF65-F5344CB8AC3E}">
        <p14:creationId xmlns:p14="http://schemas.microsoft.com/office/powerpoint/2010/main" val="2696926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1"/>
          <p:cNvSpPr>
            <a:spLocks noGrp="1"/>
          </p:cNvSpPr>
          <p:nvPr>
            <p:ph type="title"/>
          </p:nvPr>
        </p:nvSpPr>
        <p:spPr>
          <a:xfrm>
            <a:off x="1" y="381000"/>
            <a:ext cx="9144000" cy="849313"/>
          </a:xfrm>
        </p:spPr>
        <p:txBody>
          <a:bodyPr/>
          <a:lstStyle/>
          <a:p>
            <a:r>
              <a:rPr lang="en-US" dirty="0" smtClean="0">
                <a:solidFill>
                  <a:schemeClr val="tx1"/>
                </a:solidFill>
                <a:latin typeface="Calibri" pitchFamily="34" charset="0"/>
              </a:rPr>
              <a:t>Senior Leader Walking Rounds</a:t>
            </a:r>
          </a:p>
        </p:txBody>
      </p:sp>
      <p:sp>
        <p:nvSpPr>
          <p:cNvPr id="5" name="Content Placeholder 2"/>
          <p:cNvSpPr txBox="1">
            <a:spLocks/>
          </p:cNvSpPr>
          <p:nvPr/>
        </p:nvSpPr>
        <p:spPr bwMode="auto">
          <a:xfrm>
            <a:off x="276225" y="1447800"/>
            <a:ext cx="8651875"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eaLnBrk="0" hangingPunct="0">
              <a:defRPr sz="4000">
                <a:solidFill>
                  <a:schemeClr val="tx2"/>
                </a:solidFill>
                <a:latin typeface="Arial" pitchFamily="34" charset="0"/>
              </a:defRPr>
            </a:lvl1pPr>
            <a:lvl2pPr marL="342900" indent="-34290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a:spcBef>
                <a:spcPct val="20000"/>
              </a:spcBef>
              <a:buFont typeface="Wingdings" pitchFamily="2" charset="2"/>
              <a:buNone/>
            </a:pPr>
            <a:r>
              <a:rPr lang="en-US" sz="3600" i="1" dirty="0">
                <a:solidFill>
                  <a:srgbClr val="005392"/>
                </a:solidFill>
                <a:latin typeface="Calibri" pitchFamily="34" charset="0"/>
              </a:rPr>
              <a:t>Senior Leaders </a:t>
            </a:r>
            <a:r>
              <a:rPr lang="en-US" sz="3600" b="1" i="1" u="sng" dirty="0">
                <a:solidFill>
                  <a:srgbClr val="005392"/>
                </a:solidFill>
                <a:latin typeface="Calibri" pitchFamily="34" charset="0"/>
              </a:rPr>
              <a:t>set the tone</a:t>
            </a:r>
          </a:p>
          <a:p>
            <a:pPr lvl="1">
              <a:spcBef>
                <a:spcPct val="20000"/>
              </a:spcBef>
              <a:buFont typeface="Wingdings" pitchFamily="2" charset="2"/>
              <a:buChar char="ü"/>
            </a:pPr>
            <a:r>
              <a:rPr lang="en-US" sz="2400" dirty="0">
                <a:solidFill>
                  <a:srgbClr val="000000"/>
                </a:solidFill>
                <a:latin typeface="Calibri" pitchFamily="34" charset="0"/>
              </a:rPr>
              <a:t>Support safety as </a:t>
            </a:r>
            <a:r>
              <a:rPr lang="en-US" sz="2400" i="1" dirty="0">
                <a:solidFill>
                  <a:srgbClr val="000000"/>
                </a:solidFill>
                <a:latin typeface="Calibri" pitchFamily="34" charset="0"/>
              </a:rPr>
              <a:t>core value </a:t>
            </a:r>
            <a:r>
              <a:rPr lang="en-US" sz="2400" dirty="0">
                <a:solidFill>
                  <a:srgbClr val="000000"/>
                </a:solidFill>
                <a:latin typeface="Calibri" pitchFamily="34" charset="0"/>
              </a:rPr>
              <a:t>by how you spend your time</a:t>
            </a:r>
          </a:p>
          <a:p>
            <a:pPr lvl="1">
              <a:spcBef>
                <a:spcPct val="20000"/>
              </a:spcBef>
              <a:buFont typeface="Wingdings" pitchFamily="2" charset="2"/>
              <a:buChar char="ü"/>
            </a:pPr>
            <a:r>
              <a:rPr lang="en-US" sz="2400" dirty="0">
                <a:solidFill>
                  <a:srgbClr val="000000"/>
                </a:solidFill>
                <a:latin typeface="Calibri" pitchFamily="34" charset="0"/>
              </a:rPr>
              <a:t>Ask subordinates and staff about safety concerns and great catches</a:t>
            </a:r>
          </a:p>
          <a:p>
            <a:pPr lvl="1">
              <a:spcBef>
                <a:spcPct val="20000"/>
              </a:spcBef>
              <a:buFont typeface="Wingdings" pitchFamily="2" charset="2"/>
              <a:buChar char="ü"/>
            </a:pPr>
            <a:r>
              <a:rPr lang="en-US" sz="2400" dirty="0">
                <a:solidFill>
                  <a:srgbClr val="000000"/>
                </a:solidFill>
                <a:latin typeface="Calibri" pitchFamily="34" charset="0"/>
              </a:rPr>
              <a:t>Maintain a relentless drumbeat regarding safety </a:t>
            </a:r>
            <a:endParaRPr lang="en-US" sz="2400" dirty="0" smtClean="0">
              <a:solidFill>
                <a:srgbClr val="000000"/>
              </a:solidFill>
              <a:latin typeface="Calibri" pitchFamily="34" charset="0"/>
            </a:endParaRPr>
          </a:p>
          <a:p>
            <a:pPr lvl="1">
              <a:spcBef>
                <a:spcPct val="20000"/>
              </a:spcBef>
              <a:buFont typeface="Wingdings" pitchFamily="2" charset="2"/>
              <a:buChar char="ü"/>
            </a:pPr>
            <a:r>
              <a:rPr lang="en-US" sz="2400" dirty="0" smtClean="0">
                <a:solidFill>
                  <a:srgbClr val="000000"/>
                </a:solidFill>
                <a:latin typeface="Calibri" pitchFamily="34" charset="0"/>
              </a:rPr>
              <a:t>Hold </a:t>
            </a:r>
            <a:r>
              <a:rPr lang="en-US" sz="2400" dirty="0">
                <a:solidFill>
                  <a:srgbClr val="000000"/>
                </a:solidFill>
                <a:latin typeface="Calibri" pitchFamily="34" charset="0"/>
              </a:rPr>
              <a:t>operational leaders accountable for practicing leadership methods </a:t>
            </a:r>
          </a:p>
          <a:p>
            <a:pPr lvl="1">
              <a:spcBef>
                <a:spcPct val="20000"/>
              </a:spcBef>
              <a:buFont typeface="Wingdings" pitchFamily="2" charset="2"/>
              <a:buChar char="ü"/>
            </a:pPr>
            <a:r>
              <a:rPr lang="en-US" sz="2400" dirty="0">
                <a:solidFill>
                  <a:srgbClr val="000000"/>
                </a:solidFill>
                <a:latin typeface="Calibri" pitchFamily="34" charset="0"/>
              </a:rPr>
              <a:t>Be personally involved in patient safety – put a “face” on safety issues – “let me tell you a story” – now, tell me a story</a:t>
            </a:r>
            <a:r>
              <a:rPr lang="en-US" sz="2400" dirty="0" smtClean="0">
                <a:solidFill>
                  <a:srgbClr val="000000"/>
                </a:solidFill>
                <a:latin typeface="Calibri" pitchFamily="34" charset="0"/>
              </a:rPr>
              <a:t>…</a:t>
            </a:r>
          </a:p>
          <a:p>
            <a:pPr lvl="1">
              <a:spcBef>
                <a:spcPct val="20000"/>
              </a:spcBef>
              <a:buFont typeface="Wingdings" pitchFamily="2" charset="2"/>
              <a:buChar char="ü"/>
            </a:pPr>
            <a:r>
              <a:rPr lang="en-US" sz="2400" dirty="0" smtClean="0">
                <a:solidFill>
                  <a:srgbClr val="000000"/>
                </a:solidFill>
                <a:latin typeface="Calibri" pitchFamily="34" charset="0"/>
              </a:rPr>
              <a:t>Transparency and learning when events occur</a:t>
            </a:r>
            <a:endParaRPr lang="en-US" sz="2400" dirty="0" smtClean="0">
              <a:solidFill>
                <a:srgbClr val="000000"/>
              </a:solidFill>
              <a:latin typeface="Calibri" pitchFamily="34" charset="0"/>
            </a:endParaRPr>
          </a:p>
          <a:p>
            <a:pPr marL="0" lvl="1" indent="0">
              <a:spcBef>
                <a:spcPct val="20000"/>
              </a:spcBef>
            </a:pPr>
            <a:endParaRPr lang="en-US" sz="2400" dirty="0">
              <a:solidFill>
                <a:srgbClr val="000000"/>
              </a:solidFill>
              <a:latin typeface="Calibri" pitchFamily="34" charset="0"/>
            </a:endParaRPr>
          </a:p>
        </p:txBody>
      </p:sp>
    </p:spTree>
    <p:extLst>
      <p:ext uri="{BB962C8B-B14F-4D97-AF65-F5344CB8AC3E}">
        <p14:creationId xmlns:p14="http://schemas.microsoft.com/office/powerpoint/2010/main" val="205277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19528" y="1301441"/>
            <a:ext cx="6430160" cy="879052"/>
          </a:xfrm>
          <a:prstGeom prst="rect">
            <a:avLst/>
          </a:prstGeom>
          <a:noFill/>
          <a:ln w="9525">
            <a:noFill/>
            <a:miter lim="800000"/>
            <a:headEnd/>
            <a:tailEnd/>
          </a:ln>
        </p:spPr>
        <p:txBody>
          <a:bodyPr vert="horz" wrap="square" lIns="68574" tIns="34287" rIns="68574" bIns="34287" numCol="1" rtlCol="0" anchor="ctr" anchorCtr="0" compatLnSpc="1">
            <a:prstTxWarp prst="textNoShape">
              <a:avLst/>
            </a:prstTxWarp>
            <a:noAutofit/>
          </a:bodyPr>
          <a:lstStyle>
            <a:lvl1pPr algn="ctr" defTabSz="912813" rtl="0" eaLnBrk="1" fontAlgn="base" hangingPunct="1">
              <a:spcBef>
                <a:spcPct val="0"/>
              </a:spcBef>
              <a:spcAft>
                <a:spcPct val="0"/>
              </a:spcAft>
              <a:defRPr sz="5200" kern="1200">
                <a:solidFill>
                  <a:schemeClr val="bg1"/>
                </a:solidFill>
                <a:latin typeface="Arial"/>
                <a:ea typeface="Geneva" charset="-128"/>
                <a:cs typeface="Geneva" charset="-128"/>
              </a:defRPr>
            </a:lvl1pPr>
            <a:lvl2pPr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2pPr>
            <a:lvl3pPr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3pPr>
            <a:lvl4pPr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4pPr>
            <a:lvl5pPr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5pPr>
            <a:lvl6pPr marL="457200"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6pPr>
            <a:lvl7pPr marL="914400"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7pPr>
            <a:lvl8pPr marL="1371600"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8pPr>
            <a:lvl9pPr marL="1828800"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9pPr>
          </a:lstStyle>
          <a:p>
            <a:pPr defTabSz="684610">
              <a:defRPr/>
            </a:pPr>
            <a:r>
              <a:rPr lang="en-US" altLang="en-US" sz="2550" dirty="0">
                <a:solidFill>
                  <a:sysClr val="windowText" lastClr="000000"/>
                </a:solidFill>
                <a:latin typeface="+mj-lt"/>
              </a:rPr>
              <a:t>Harm in Healthcare – an Overview</a:t>
            </a:r>
            <a:br>
              <a:rPr lang="en-US" altLang="en-US" sz="2550" dirty="0">
                <a:solidFill>
                  <a:sysClr val="windowText" lastClr="000000"/>
                </a:solidFill>
                <a:latin typeface="+mj-lt"/>
              </a:rPr>
            </a:br>
            <a:r>
              <a:rPr lang="en-US" altLang="en-US" sz="2250" i="1" dirty="0">
                <a:solidFill>
                  <a:sysClr val="windowText" lastClr="000000"/>
                </a:solidFill>
                <a:latin typeface="+mj-lt"/>
              </a:rPr>
              <a:t>“A 747 a Day”</a:t>
            </a:r>
            <a:endParaRPr lang="en-US" altLang="en-US" sz="2550" i="1" dirty="0">
              <a:solidFill>
                <a:sysClr val="windowText" lastClr="000000"/>
              </a:solidFill>
              <a:latin typeface="+mj-lt"/>
            </a:endParaRPr>
          </a:p>
        </p:txBody>
      </p:sp>
      <p:pic>
        <p:nvPicPr>
          <p:cNvPr id="9" name="Picture 8" descr="Boeing 747-400 Singapore Airli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1858" y="2331755"/>
            <a:ext cx="195942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To Err Is Human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2472" y="2219336"/>
            <a:ext cx="1306286" cy="19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bwMode="auto">
          <a:xfrm>
            <a:off x="1371600" y="4343400"/>
            <a:ext cx="6019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870" tIns="32435" rIns="64870" bIns="32435"/>
          <a:lstStyle>
            <a:lvl1pPr marL="342900" indent="-342900" eaLnBrk="0" hangingPunct="0">
              <a:defRPr sz="2400">
                <a:solidFill>
                  <a:schemeClr val="tx1"/>
                </a:solidFill>
                <a:latin typeface="Arial" charset="0"/>
                <a:cs typeface="Arial" charset="0"/>
              </a:defRPr>
            </a:lvl1pPr>
            <a:lvl2pPr marL="825500" indent="-342900" eaLnBrk="0" hangingPunct="0">
              <a:defRPr sz="2400">
                <a:solidFill>
                  <a:schemeClr val="tx1"/>
                </a:solidFill>
                <a:latin typeface="Arial" charset="0"/>
                <a:cs typeface="Arial" charset="0"/>
              </a:defRPr>
            </a:lvl2pPr>
            <a:lvl3pPr marL="1308100" indent="-342900"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marL="482600" lvl="1" indent="0" defTabSz="684610">
              <a:defRPr/>
            </a:pPr>
            <a:endParaRPr lang="en-US" altLang="en-US" sz="1800" kern="0" dirty="0" smtClean="0">
              <a:solidFill>
                <a:prstClr val="black"/>
              </a:solidFill>
            </a:endParaRPr>
          </a:p>
          <a:p>
            <a:pPr marL="0" indent="0" defTabSz="684610">
              <a:defRPr/>
            </a:pPr>
            <a:r>
              <a:rPr lang="en-US" altLang="en-US" sz="1800" kern="0" dirty="0">
                <a:solidFill>
                  <a:prstClr val="black"/>
                </a:solidFill>
                <a:latin typeface="+mj-lt"/>
              </a:rPr>
              <a:t>2016 (BMJ</a:t>
            </a:r>
            <a:r>
              <a:rPr lang="en-US" altLang="en-US" sz="1800" kern="0" dirty="0" smtClean="0">
                <a:solidFill>
                  <a:prstClr val="black"/>
                </a:solidFill>
                <a:latin typeface="+mj-lt"/>
              </a:rPr>
              <a:t>) Johns </a:t>
            </a:r>
            <a:r>
              <a:rPr lang="en-US" altLang="en-US" sz="1800" kern="0" dirty="0">
                <a:solidFill>
                  <a:prstClr val="black"/>
                </a:solidFill>
                <a:latin typeface="+mj-lt"/>
              </a:rPr>
              <a:t>Hopkins University School of Medicine</a:t>
            </a:r>
            <a:r>
              <a:rPr lang="en-US" altLang="en-US" sz="1800" kern="0" dirty="0" smtClean="0">
                <a:solidFill>
                  <a:prstClr val="black"/>
                </a:solidFill>
                <a:latin typeface="+mj-lt"/>
              </a:rPr>
              <a:t>:</a:t>
            </a:r>
          </a:p>
          <a:p>
            <a:pPr marL="0" indent="0" defTabSz="684610">
              <a:defRPr/>
            </a:pPr>
            <a:endParaRPr lang="en-US" altLang="en-US" sz="1800" kern="0" dirty="0">
              <a:solidFill>
                <a:prstClr val="black"/>
              </a:solidFill>
              <a:latin typeface="+mj-lt"/>
            </a:endParaRPr>
          </a:p>
          <a:p>
            <a:pPr marL="768350" lvl="1" indent="-285750" defTabSz="684610">
              <a:buFont typeface="Arial" panose="020B0604020202020204" pitchFamily="34" charset="0"/>
              <a:buChar char="•"/>
              <a:defRPr/>
            </a:pPr>
            <a:r>
              <a:rPr lang="en-US" altLang="en-US" sz="1800" kern="0" dirty="0">
                <a:solidFill>
                  <a:prstClr val="black"/>
                </a:solidFill>
                <a:latin typeface="+mj-lt"/>
              </a:rPr>
              <a:t>Medical error may be the third most common cause of death</a:t>
            </a:r>
          </a:p>
          <a:p>
            <a:pPr marL="257175" indent="-257175" defTabSz="684610" fontAlgn="base">
              <a:spcBef>
                <a:spcPct val="0"/>
              </a:spcBef>
              <a:spcAft>
                <a:spcPct val="0"/>
              </a:spcAft>
              <a:defRPr/>
            </a:pPr>
            <a:endParaRPr lang="en-US" altLang="en-US" sz="1800" kern="0" dirty="0" smtClean="0">
              <a:solidFill>
                <a:prstClr val="black"/>
              </a:solidFill>
            </a:endParaRPr>
          </a:p>
          <a:p>
            <a:pPr marL="257175" indent="-257175" defTabSz="684610" fontAlgn="base">
              <a:spcBef>
                <a:spcPct val="0"/>
              </a:spcBef>
              <a:spcAft>
                <a:spcPct val="0"/>
              </a:spcAft>
              <a:defRPr/>
            </a:pPr>
            <a:endParaRPr lang="en-US" altLang="en-US" sz="1800" kern="0" dirty="0">
              <a:solidFill>
                <a:prstClr val="black"/>
              </a:solidFill>
            </a:endParaRPr>
          </a:p>
          <a:p>
            <a:pPr marL="0" indent="0" defTabSz="684610" fontAlgn="base">
              <a:spcBef>
                <a:spcPct val="0"/>
              </a:spcBef>
              <a:spcAft>
                <a:spcPct val="0"/>
              </a:spcAft>
              <a:defRPr/>
            </a:pPr>
            <a:endParaRPr lang="en-US" altLang="en-US" sz="1800" kern="0" dirty="0">
              <a:solidFill>
                <a:prstClr val="black"/>
              </a:solidFill>
            </a:endParaRPr>
          </a:p>
        </p:txBody>
      </p:sp>
    </p:spTree>
    <p:extLst>
      <p:ext uri="{BB962C8B-B14F-4D97-AF65-F5344CB8AC3E}">
        <p14:creationId xmlns:p14="http://schemas.microsoft.com/office/powerpoint/2010/main" val="3157999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1"/>
          <p:cNvSpPr>
            <a:spLocks noGrp="1"/>
          </p:cNvSpPr>
          <p:nvPr>
            <p:ph type="title"/>
          </p:nvPr>
        </p:nvSpPr>
        <p:spPr>
          <a:xfrm>
            <a:off x="1" y="381000"/>
            <a:ext cx="9144000" cy="849313"/>
          </a:xfrm>
        </p:spPr>
        <p:txBody>
          <a:bodyPr/>
          <a:lstStyle/>
          <a:p>
            <a:r>
              <a:rPr lang="en-US" dirty="0" smtClean="0">
                <a:latin typeface="Calibri" pitchFamily="34" charset="0"/>
              </a:rPr>
              <a:t>Senior Leader Walking Rounds</a:t>
            </a:r>
          </a:p>
        </p:txBody>
      </p:sp>
      <p:sp>
        <p:nvSpPr>
          <p:cNvPr id="5" name="Content Placeholder 2"/>
          <p:cNvSpPr txBox="1">
            <a:spLocks/>
          </p:cNvSpPr>
          <p:nvPr/>
        </p:nvSpPr>
        <p:spPr bwMode="auto">
          <a:xfrm>
            <a:off x="914400" y="1447800"/>
            <a:ext cx="80137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eaLnBrk="0" hangingPunct="0">
              <a:defRPr sz="4000">
                <a:solidFill>
                  <a:schemeClr val="tx2"/>
                </a:solidFill>
                <a:latin typeface="Arial" pitchFamily="34" charset="0"/>
              </a:defRPr>
            </a:lvl1pPr>
            <a:lvl2pPr marL="342900" indent="-34290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a:spcBef>
                <a:spcPct val="20000"/>
              </a:spcBef>
              <a:buFont typeface="Wingdings" pitchFamily="2" charset="2"/>
              <a:buNone/>
            </a:pPr>
            <a:r>
              <a:rPr lang="en-US" sz="3600" dirty="0" smtClean="0">
                <a:solidFill>
                  <a:schemeClr val="tx1"/>
                </a:solidFill>
                <a:latin typeface="Calibri" pitchFamily="34" charset="0"/>
              </a:rPr>
              <a:t>3 </a:t>
            </a:r>
            <a:r>
              <a:rPr lang="en-US" sz="3600" dirty="0" smtClean="0">
                <a:solidFill>
                  <a:schemeClr val="tx1"/>
                </a:solidFill>
                <a:latin typeface="Calibri" pitchFamily="34" charset="0"/>
              </a:rPr>
              <a:t>key messages</a:t>
            </a:r>
          </a:p>
          <a:p>
            <a:pPr marL="569913" indent="-342900">
              <a:spcBef>
                <a:spcPct val="20000"/>
              </a:spcBef>
              <a:buFont typeface="Wingdings" pitchFamily="2" charset="2"/>
              <a:buNone/>
            </a:pPr>
            <a:endParaRPr lang="en-US" sz="1800" b="1" i="1" u="sng" dirty="0">
              <a:solidFill>
                <a:srgbClr val="005392"/>
              </a:solidFill>
              <a:latin typeface="Calibri" pitchFamily="34" charset="0"/>
            </a:endParaRPr>
          </a:p>
          <a:p>
            <a:pPr marL="569913" lvl="1">
              <a:spcBef>
                <a:spcPct val="20000"/>
              </a:spcBef>
              <a:buFont typeface="Wingdings" pitchFamily="2" charset="2"/>
              <a:buChar char="ü"/>
            </a:pPr>
            <a:r>
              <a:rPr lang="en-US" sz="3200" dirty="0" smtClean="0">
                <a:solidFill>
                  <a:srgbClr val="000000"/>
                </a:solidFill>
                <a:latin typeface="Calibri" pitchFamily="34" charset="0"/>
              </a:rPr>
              <a:t>You’re the expert about your job (deference to expertise)</a:t>
            </a:r>
          </a:p>
          <a:p>
            <a:pPr marL="569913" lvl="1">
              <a:spcBef>
                <a:spcPct val="20000"/>
              </a:spcBef>
              <a:buFont typeface="Wingdings" pitchFamily="2" charset="2"/>
              <a:buChar char="ü"/>
            </a:pPr>
            <a:r>
              <a:rPr lang="en-US" sz="3200" dirty="0" smtClean="0">
                <a:solidFill>
                  <a:srgbClr val="000000"/>
                </a:solidFill>
                <a:latin typeface="Calibri" pitchFamily="34" charset="0"/>
              </a:rPr>
              <a:t>We really care about your opinions</a:t>
            </a:r>
            <a:endParaRPr lang="en-US" sz="3200" dirty="0">
              <a:solidFill>
                <a:srgbClr val="000000"/>
              </a:solidFill>
              <a:latin typeface="Calibri" pitchFamily="34" charset="0"/>
            </a:endParaRPr>
          </a:p>
          <a:p>
            <a:pPr marL="569913" lvl="1">
              <a:spcBef>
                <a:spcPct val="20000"/>
              </a:spcBef>
              <a:buFont typeface="Wingdings" pitchFamily="2" charset="2"/>
              <a:buChar char="ü"/>
            </a:pPr>
            <a:r>
              <a:rPr lang="en-US" sz="3200" dirty="0" smtClean="0">
                <a:solidFill>
                  <a:srgbClr val="000000"/>
                </a:solidFill>
                <a:latin typeface="Calibri" pitchFamily="34" charset="0"/>
              </a:rPr>
              <a:t>Part of your job is to improve your job – making it safer for our patients and our employees</a:t>
            </a:r>
          </a:p>
          <a:p>
            <a:pPr lvl="1">
              <a:spcBef>
                <a:spcPct val="20000"/>
              </a:spcBef>
              <a:buFont typeface="Wingdings" pitchFamily="2" charset="2"/>
              <a:buChar char="ü"/>
            </a:pPr>
            <a:endParaRPr lang="en-US" sz="2400" dirty="0">
              <a:solidFill>
                <a:srgbClr val="000000"/>
              </a:solidFill>
              <a:latin typeface="Calibri" pitchFamily="34" charset="0"/>
            </a:endParaRPr>
          </a:p>
          <a:p>
            <a:pPr lvl="1">
              <a:spcBef>
                <a:spcPct val="20000"/>
              </a:spcBef>
              <a:buFont typeface="Wingdings" pitchFamily="2" charset="2"/>
              <a:buChar char="ü"/>
            </a:pPr>
            <a:endParaRPr lang="en-US" sz="2400" dirty="0">
              <a:solidFill>
                <a:srgbClr val="000000"/>
              </a:solidFill>
              <a:latin typeface="Calibri" pitchFamily="34" charset="0"/>
            </a:endParaRPr>
          </a:p>
        </p:txBody>
      </p:sp>
    </p:spTree>
    <p:extLst>
      <p:ext uri="{BB962C8B-B14F-4D97-AF65-F5344CB8AC3E}">
        <p14:creationId xmlns:p14="http://schemas.microsoft.com/office/powerpoint/2010/main" val="294800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1252537"/>
          </a:xfrm>
        </p:spPr>
        <p:txBody>
          <a:bodyPr/>
          <a:lstStyle/>
          <a:p>
            <a:r>
              <a:rPr lang="en-US" b="1" dirty="0" smtClean="0"/>
              <a:t>Ways to ID &amp; Prioritize</a:t>
            </a:r>
            <a:endParaRPr lang="en-US" b="1" dirty="0"/>
          </a:p>
        </p:txBody>
      </p:sp>
      <p:sp>
        <p:nvSpPr>
          <p:cNvPr id="2" name="Content Placeholder 1"/>
          <p:cNvSpPr>
            <a:spLocks noGrp="1"/>
          </p:cNvSpPr>
          <p:nvPr>
            <p:ph idx="1"/>
          </p:nvPr>
        </p:nvSpPr>
        <p:spPr>
          <a:xfrm>
            <a:off x="417240" y="2389118"/>
            <a:ext cx="7408862" cy="3451225"/>
          </a:xfrm>
        </p:spPr>
        <p:txBody>
          <a:bodyPr/>
          <a:lstStyle/>
          <a:p>
            <a:pPr marL="0" indent="0" eaLnBrk="1" hangingPunct="1">
              <a:spcAft>
                <a:spcPct val="30000"/>
              </a:spcAft>
              <a:buNone/>
            </a:pPr>
            <a:r>
              <a:rPr lang="en-US" sz="2800" b="1" dirty="0" smtClean="0">
                <a:latin typeface="Arial" pitchFamily="34" charset="0"/>
              </a:rPr>
              <a:t>Identify </a:t>
            </a:r>
            <a:r>
              <a:rPr lang="en-US" sz="2800" b="1" dirty="0">
                <a:latin typeface="Arial" pitchFamily="34" charset="0"/>
              </a:rPr>
              <a:t>Problems</a:t>
            </a:r>
          </a:p>
          <a:p>
            <a:pPr lvl="1" eaLnBrk="1" hangingPunct="1">
              <a:buFontTx/>
              <a:buChar char="•"/>
            </a:pPr>
            <a:r>
              <a:rPr lang="en-US" sz="2800" dirty="0">
                <a:latin typeface="Arial" pitchFamily="34" charset="0"/>
              </a:rPr>
              <a:t>Daily Check-In</a:t>
            </a:r>
          </a:p>
          <a:p>
            <a:pPr lvl="1" eaLnBrk="1" hangingPunct="1">
              <a:buFontTx/>
              <a:buChar char="•"/>
            </a:pPr>
            <a:r>
              <a:rPr lang="en-US" sz="2800" dirty="0">
                <a:latin typeface="Arial" pitchFamily="34" charset="0"/>
              </a:rPr>
              <a:t>Walking Rounds</a:t>
            </a:r>
          </a:p>
          <a:p>
            <a:pPr lvl="1" eaLnBrk="1" hangingPunct="1">
              <a:buFontTx/>
              <a:buChar char="•"/>
            </a:pPr>
            <a:r>
              <a:rPr lang="en-US" sz="2800" dirty="0">
                <a:latin typeface="Arial" pitchFamily="34" charset="0"/>
              </a:rPr>
              <a:t>Direct observation</a:t>
            </a:r>
          </a:p>
          <a:p>
            <a:pPr lvl="1" eaLnBrk="1" hangingPunct="1">
              <a:buFontTx/>
              <a:buChar char="•"/>
            </a:pPr>
            <a:r>
              <a:rPr lang="en-US" sz="2800" dirty="0">
                <a:latin typeface="Arial" pitchFamily="34" charset="0"/>
              </a:rPr>
              <a:t>Safety events and near misses</a:t>
            </a:r>
          </a:p>
          <a:p>
            <a:pPr lvl="1" eaLnBrk="1" hangingPunct="1">
              <a:buFontTx/>
              <a:buChar char="•"/>
            </a:pPr>
            <a:r>
              <a:rPr lang="en-US" sz="2800" i="1" dirty="0">
                <a:latin typeface="Arial" pitchFamily="34" charset="0"/>
              </a:rPr>
              <a:t>Things that keep you up at night…</a:t>
            </a:r>
          </a:p>
          <a:p>
            <a:endParaRPr lang="en-US" dirty="0"/>
          </a:p>
        </p:txBody>
      </p:sp>
      <p:sp>
        <p:nvSpPr>
          <p:cNvPr id="15" name="TextBox 14"/>
          <p:cNvSpPr txBox="1"/>
          <p:nvPr/>
        </p:nvSpPr>
        <p:spPr>
          <a:xfrm>
            <a:off x="7826102" y="332188"/>
            <a:ext cx="987425" cy="338554"/>
          </a:xfrm>
          <a:prstGeom prst="rect">
            <a:avLst/>
          </a:prstGeom>
          <a:noFill/>
        </p:spPr>
        <p:txBody>
          <a:bodyPr wrap="square" rtlCol="0">
            <a:spAutoFit/>
          </a:bodyPr>
          <a:lstStyle/>
          <a:p>
            <a:pPr algn="ctr"/>
            <a:r>
              <a:rPr lang="en-US" sz="1600" dirty="0" smtClean="0">
                <a:solidFill>
                  <a:schemeClr val="tx1"/>
                </a:solidFill>
              </a:rPr>
              <a:t>Jodi</a:t>
            </a:r>
            <a:endParaRPr lang="en-US" sz="1600" dirty="0">
              <a:solidFill>
                <a:schemeClr val="tx1"/>
              </a:solidFill>
            </a:endParaRPr>
          </a:p>
        </p:txBody>
      </p:sp>
      <p:grpSp>
        <p:nvGrpSpPr>
          <p:cNvPr id="18" name="Group 1035"/>
          <p:cNvGrpSpPr>
            <a:grpSpLocks/>
          </p:cNvGrpSpPr>
          <p:nvPr/>
        </p:nvGrpSpPr>
        <p:grpSpPr bwMode="auto">
          <a:xfrm>
            <a:off x="4191000" y="1447800"/>
            <a:ext cx="4724400" cy="3048142"/>
            <a:chOff x="2112" y="3312"/>
            <a:chExt cx="2040" cy="1253"/>
          </a:xfrm>
        </p:grpSpPr>
        <p:grpSp>
          <p:nvGrpSpPr>
            <p:cNvPr id="19" name="Group 1036"/>
            <p:cNvGrpSpPr>
              <a:grpSpLocks/>
            </p:cNvGrpSpPr>
            <p:nvPr/>
          </p:nvGrpSpPr>
          <p:grpSpPr bwMode="auto">
            <a:xfrm>
              <a:off x="2112" y="3600"/>
              <a:ext cx="2040" cy="965"/>
              <a:chOff x="1640" y="3544"/>
              <a:chExt cx="2040" cy="965"/>
            </a:xfrm>
          </p:grpSpPr>
          <p:sp>
            <p:nvSpPr>
              <p:cNvPr id="21" name="Rectangle 1037"/>
              <p:cNvSpPr>
                <a:spLocks noChangeArrowheads="1"/>
              </p:cNvSpPr>
              <p:nvPr/>
            </p:nvSpPr>
            <p:spPr bwMode="auto">
              <a:xfrm>
                <a:off x="2304" y="3744"/>
                <a:ext cx="672" cy="33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defTabSz="966788"/>
                <a:r>
                  <a:rPr lang="en-US" sz="1600">
                    <a:solidFill>
                      <a:prstClr val="white"/>
                    </a:solidFill>
                    <a:latin typeface="Arial" pitchFamily="34" charset="0"/>
                    <a:ea typeface="+mn-ea"/>
                    <a:cs typeface="+mn-cs"/>
                  </a:rPr>
                  <a:t>Primary Focus “A”</a:t>
                </a:r>
              </a:p>
              <a:p>
                <a:pPr algn="ctr" defTabSz="966788"/>
                <a:r>
                  <a:rPr lang="en-US" sz="1600">
                    <a:solidFill>
                      <a:prstClr val="white"/>
                    </a:solidFill>
                    <a:latin typeface="Arial" pitchFamily="34" charset="0"/>
                    <a:ea typeface="+mn-ea"/>
                    <a:cs typeface="+mn-cs"/>
                  </a:rPr>
                  <a:t>For Top 10 List</a:t>
                </a:r>
              </a:p>
            </p:txBody>
          </p:sp>
          <p:sp>
            <p:nvSpPr>
              <p:cNvPr id="22" name="Rectangle 1038"/>
              <p:cNvSpPr>
                <a:spLocks noChangeArrowheads="1"/>
              </p:cNvSpPr>
              <p:nvPr/>
            </p:nvSpPr>
            <p:spPr bwMode="auto">
              <a:xfrm>
                <a:off x="1640" y="3792"/>
                <a:ext cx="67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defTabSz="966788"/>
                <a:r>
                  <a:rPr lang="en-US" sz="1600">
                    <a:solidFill>
                      <a:srgbClr val="1F497D"/>
                    </a:solidFill>
                    <a:latin typeface="Arial" pitchFamily="34" charset="0"/>
                    <a:ea typeface="+mn-ea"/>
                    <a:cs typeface="+mn-cs"/>
                  </a:rPr>
                  <a:t>Safety Critical</a:t>
                </a:r>
              </a:p>
            </p:txBody>
          </p:sp>
          <p:sp>
            <p:nvSpPr>
              <p:cNvPr id="23" name="Rectangle 1039"/>
              <p:cNvSpPr>
                <a:spLocks noChangeArrowheads="1"/>
              </p:cNvSpPr>
              <p:nvPr/>
            </p:nvSpPr>
            <p:spPr bwMode="auto">
              <a:xfrm>
                <a:off x="1640" y="4160"/>
                <a:ext cx="67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defTabSz="966788"/>
                <a:r>
                  <a:rPr lang="en-US" sz="1600">
                    <a:solidFill>
                      <a:srgbClr val="1F497D"/>
                    </a:solidFill>
                    <a:latin typeface="Arial" pitchFamily="34" charset="0"/>
                    <a:ea typeface="+mn-ea"/>
                    <a:cs typeface="+mn-cs"/>
                  </a:rPr>
                  <a:t>Not</a:t>
                </a:r>
              </a:p>
              <a:p>
                <a:pPr algn="r" defTabSz="966788"/>
                <a:r>
                  <a:rPr lang="en-US" sz="1600">
                    <a:solidFill>
                      <a:srgbClr val="1F497D"/>
                    </a:solidFill>
                    <a:latin typeface="Arial" pitchFamily="34" charset="0"/>
                    <a:ea typeface="+mn-ea"/>
                    <a:cs typeface="+mn-cs"/>
                  </a:rPr>
                  <a:t>Safety Critical</a:t>
                </a:r>
              </a:p>
            </p:txBody>
          </p:sp>
          <p:sp>
            <p:nvSpPr>
              <p:cNvPr id="24" name="Rectangle 1040"/>
              <p:cNvSpPr>
                <a:spLocks noChangeArrowheads="1"/>
              </p:cNvSpPr>
              <p:nvPr/>
            </p:nvSpPr>
            <p:spPr bwMode="auto">
              <a:xfrm>
                <a:off x="2304" y="3552"/>
                <a:ext cx="6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66788"/>
                <a:r>
                  <a:rPr lang="en-US" sz="1600" dirty="0">
                    <a:solidFill>
                      <a:srgbClr val="1F497D"/>
                    </a:solidFill>
                    <a:latin typeface="Arial" pitchFamily="34" charset="0"/>
                    <a:ea typeface="+mn-ea"/>
                    <a:cs typeface="+mn-cs"/>
                  </a:rPr>
                  <a:t>High Urgency</a:t>
                </a:r>
              </a:p>
              <a:p>
                <a:pPr algn="ctr" defTabSz="966788"/>
                <a:r>
                  <a:rPr lang="en-US" sz="1600" dirty="0">
                    <a:solidFill>
                      <a:srgbClr val="1F497D"/>
                    </a:solidFill>
                    <a:latin typeface="Arial" pitchFamily="34" charset="0"/>
                    <a:ea typeface="+mn-ea"/>
                    <a:cs typeface="+mn-cs"/>
                  </a:rPr>
                  <a:t>to Solve</a:t>
                </a:r>
              </a:p>
            </p:txBody>
          </p:sp>
          <p:sp>
            <p:nvSpPr>
              <p:cNvPr id="25" name="Rectangle 1041"/>
              <p:cNvSpPr>
                <a:spLocks noChangeArrowheads="1"/>
              </p:cNvSpPr>
              <p:nvPr/>
            </p:nvSpPr>
            <p:spPr bwMode="auto">
              <a:xfrm>
                <a:off x="3008" y="3544"/>
                <a:ext cx="6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66788"/>
                <a:r>
                  <a:rPr lang="en-US" sz="1600" dirty="0">
                    <a:solidFill>
                      <a:srgbClr val="1F497D"/>
                    </a:solidFill>
                    <a:latin typeface="Arial" pitchFamily="34" charset="0"/>
                    <a:ea typeface="+mn-ea"/>
                    <a:cs typeface="+mn-cs"/>
                  </a:rPr>
                  <a:t>Low Urgency</a:t>
                </a:r>
              </a:p>
              <a:p>
                <a:pPr algn="ctr" defTabSz="966788"/>
                <a:r>
                  <a:rPr lang="en-US" sz="1600" dirty="0">
                    <a:solidFill>
                      <a:srgbClr val="1F497D"/>
                    </a:solidFill>
                    <a:latin typeface="Arial" pitchFamily="34" charset="0"/>
                    <a:ea typeface="+mn-ea"/>
                    <a:cs typeface="+mn-cs"/>
                  </a:rPr>
                  <a:t>to Solve</a:t>
                </a:r>
              </a:p>
            </p:txBody>
          </p:sp>
          <p:sp>
            <p:nvSpPr>
              <p:cNvPr id="26" name="Rectangle 1042"/>
              <p:cNvSpPr>
                <a:spLocks noChangeArrowheads="1"/>
              </p:cNvSpPr>
              <p:nvPr/>
            </p:nvSpPr>
            <p:spPr bwMode="auto">
              <a:xfrm>
                <a:off x="3000" y="3744"/>
                <a:ext cx="672" cy="336"/>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defTabSz="966788"/>
                <a:r>
                  <a:rPr lang="en-US" sz="1600">
                    <a:solidFill>
                      <a:prstClr val="white"/>
                    </a:solidFill>
                    <a:latin typeface="Arial" pitchFamily="34" charset="0"/>
                    <a:ea typeface="+mn-ea"/>
                    <a:cs typeface="+mn-cs"/>
                  </a:rPr>
                  <a:t>Secondary Focus For Top 10 List</a:t>
                </a:r>
              </a:p>
            </p:txBody>
          </p:sp>
          <p:sp>
            <p:nvSpPr>
              <p:cNvPr id="27" name="Rectangle 1043"/>
              <p:cNvSpPr>
                <a:spLocks noChangeArrowheads="1"/>
              </p:cNvSpPr>
              <p:nvPr/>
            </p:nvSpPr>
            <p:spPr bwMode="auto">
              <a:xfrm>
                <a:off x="2304" y="4112"/>
                <a:ext cx="672" cy="39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defTabSz="966788"/>
                <a:r>
                  <a:rPr lang="en-US" sz="1600" dirty="0">
                    <a:solidFill>
                      <a:prstClr val="white"/>
                    </a:solidFill>
                    <a:latin typeface="Arial" pitchFamily="34" charset="0"/>
                    <a:ea typeface="+mn-ea"/>
                    <a:cs typeface="+mn-cs"/>
                  </a:rPr>
                  <a:t>Primary Focus “B” For Top 10 List</a:t>
                </a:r>
              </a:p>
            </p:txBody>
          </p:sp>
          <p:sp>
            <p:nvSpPr>
              <p:cNvPr id="28" name="Rectangle 1044"/>
              <p:cNvSpPr>
                <a:spLocks noChangeArrowheads="1"/>
              </p:cNvSpPr>
              <p:nvPr/>
            </p:nvSpPr>
            <p:spPr bwMode="auto">
              <a:xfrm>
                <a:off x="3000" y="4112"/>
                <a:ext cx="680" cy="397"/>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algn="ctr" defTabSz="966788"/>
                <a:r>
                  <a:rPr lang="en-US" sz="1600" dirty="0">
                    <a:solidFill>
                      <a:srgbClr val="1F497D"/>
                    </a:solidFill>
                    <a:latin typeface="Arial" pitchFamily="34" charset="0"/>
                    <a:ea typeface="+mn-ea"/>
                    <a:cs typeface="+mn-cs"/>
                  </a:rPr>
                  <a:t>Add to Top 10 When All Other Problems Solved</a:t>
                </a:r>
              </a:p>
            </p:txBody>
          </p:sp>
        </p:grpSp>
        <p:sp>
          <p:nvSpPr>
            <p:cNvPr id="20" name="Text Box 1045"/>
            <p:cNvSpPr txBox="1">
              <a:spLocks noChangeArrowheads="1"/>
            </p:cNvSpPr>
            <p:nvPr/>
          </p:nvSpPr>
          <p:spPr bwMode="auto">
            <a:xfrm>
              <a:off x="2219" y="3312"/>
              <a:ext cx="1492"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spcAft>
                  <a:spcPct val="30000"/>
                </a:spcAft>
              </a:pPr>
              <a:r>
                <a:rPr lang="en-US" sz="2800" b="1" dirty="0" smtClean="0">
                  <a:solidFill>
                    <a:srgbClr val="C0504D">
                      <a:lumMod val="50000"/>
                    </a:srgbClr>
                  </a:solidFill>
                  <a:latin typeface="Arial" pitchFamily="34" charset="0"/>
                  <a:ea typeface="+mn-ea"/>
                  <a:cs typeface="+mn-cs"/>
                </a:rPr>
                <a:t>Prioritize </a:t>
              </a:r>
              <a:r>
                <a:rPr lang="en-US" sz="2800" b="1" dirty="0">
                  <a:solidFill>
                    <a:srgbClr val="C0504D">
                      <a:lumMod val="50000"/>
                    </a:srgbClr>
                  </a:solidFill>
                  <a:latin typeface="Arial" pitchFamily="34" charset="0"/>
                  <a:ea typeface="+mn-ea"/>
                  <a:cs typeface="+mn-cs"/>
                </a:rPr>
                <a:t>Problems</a:t>
              </a:r>
            </a:p>
          </p:txBody>
        </p:sp>
      </p:grpSp>
    </p:spTree>
    <p:extLst>
      <p:ext uri="{BB962C8B-B14F-4D97-AF65-F5344CB8AC3E}">
        <p14:creationId xmlns:p14="http://schemas.microsoft.com/office/powerpoint/2010/main" val="573625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277813" y="382588"/>
            <a:ext cx="8229600" cy="828675"/>
          </a:xfrm>
        </p:spPr>
        <p:txBody>
          <a:bodyPr/>
          <a:lstStyle/>
          <a:p>
            <a:pPr algn="l" eaLnBrk="1" hangingPunct="1"/>
            <a:r>
              <a:rPr lang="en-US" sz="4000" b="1" dirty="0" smtClean="0">
                <a:latin typeface="Calibri" pitchFamily="34" charset="0"/>
              </a:rPr>
              <a:t>It’s All </a:t>
            </a:r>
            <a:r>
              <a:rPr lang="en-US" sz="4000" b="1" i="1" dirty="0" smtClean="0">
                <a:latin typeface="Calibri" pitchFamily="34" charset="0"/>
              </a:rPr>
              <a:t>Hawthorne</a:t>
            </a:r>
            <a:r>
              <a:rPr lang="en-US" sz="4000" b="1" dirty="0" smtClean="0">
                <a:latin typeface="Calibri" pitchFamily="34" charset="0"/>
              </a:rPr>
              <a:t> Until </a:t>
            </a:r>
            <a:r>
              <a:rPr lang="en-US" sz="4000" b="1" i="1" dirty="0" smtClean="0">
                <a:latin typeface="Calibri" pitchFamily="34" charset="0"/>
              </a:rPr>
              <a:t>Habit*</a:t>
            </a:r>
            <a:r>
              <a:rPr lang="en-US" sz="4000" b="1" dirty="0" smtClean="0"/>
              <a:t> </a:t>
            </a:r>
          </a:p>
        </p:txBody>
      </p:sp>
      <p:sp>
        <p:nvSpPr>
          <p:cNvPr id="60420" name="Text Box 3"/>
          <p:cNvSpPr txBox="1">
            <a:spLocks noChangeArrowheads="1"/>
          </p:cNvSpPr>
          <p:nvPr/>
        </p:nvSpPr>
        <p:spPr bwMode="auto">
          <a:xfrm>
            <a:off x="515938" y="4494213"/>
            <a:ext cx="5381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defTabSz="912813" fontAlgn="base">
              <a:lnSpc>
                <a:spcPct val="110000"/>
              </a:lnSpc>
              <a:spcBef>
                <a:spcPct val="0"/>
              </a:spcBef>
              <a:spcAft>
                <a:spcPct val="0"/>
              </a:spcAft>
            </a:pPr>
            <a:r>
              <a:rPr lang="en-US" sz="1600" b="1">
                <a:solidFill>
                  <a:srgbClr val="000000"/>
                </a:solidFill>
                <a:latin typeface="Calibri" pitchFamily="34" charset="0"/>
              </a:rPr>
              <a:t>20%</a:t>
            </a:r>
          </a:p>
        </p:txBody>
      </p:sp>
      <p:sp>
        <p:nvSpPr>
          <p:cNvPr id="60421" name="Text Box 4"/>
          <p:cNvSpPr txBox="1">
            <a:spLocks noChangeArrowheads="1"/>
          </p:cNvSpPr>
          <p:nvPr/>
        </p:nvSpPr>
        <p:spPr bwMode="auto">
          <a:xfrm rot="-5400000">
            <a:off x="165100" y="3306763"/>
            <a:ext cx="1206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defTabSz="912813" fontAlgn="base">
              <a:lnSpc>
                <a:spcPct val="110000"/>
              </a:lnSpc>
              <a:spcBef>
                <a:spcPct val="0"/>
              </a:spcBef>
              <a:spcAft>
                <a:spcPct val="0"/>
              </a:spcAft>
            </a:pPr>
            <a:r>
              <a:rPr lang="en-US" sz="1800" b="1">
                <a:solidFill>
                  <a:srgbClr val="000000"/>
                </a:solidFill>
                <a:latin typeface="Calibri" pitchFamily="34" charset="0"/>
              </a:rPr>
              <a:t>Event Rate</a:t>
            </a:r>
          </a:p>
        </p:txBody>
      </p:sp>
      <p:sp>
        <p:nvSpPr>
          <p:cNvPr id="9222" name="Line 5"/>
          <p:cNvSpPr>
            <a:spLocks noChangeShapeType="1"/>
          </p:cNvSpPr>
          <p:nvPr/>
        </p:nvSpPr>
        <p:spPr bwMode="auto">
          <a:xfrm>
            <a:off x="1104900" y="1897063"/>
            <a:ext cx="1265238" cy="431800"/>
          </a:xfrm>
          <a:prstGeom prst="line">
            <a:avLst/>
          </a:prstGeom>
          <a:noFill/>
          <a:ln w="38100">
            <a:solidFill>
              <a:srgbClr val="99CC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2813" fontAlgn="base">
              <a:spcBef>
                <a:spcPct val="0"/>
              </a:spcBef>
              <a:spcAft>
                <a:spcPct val="0"/>
              </a:spcAft>
            </a:pPr>
            <a:endParaRPr lang="en-US" sz="2400">
              <a:solidFill>
                <a:prstClr val="white"/>
              </a:solidFill>
              <a:latin typeface="Lucida Grande" pitchFamily="-84" charset="0"/>
            </a:endParaRPr>
          </a:p>
        </p:txBody>
      </p:sp>
      <p:sp>
        <p:nvSpPr>
          <p:cNvPr id="9223" name="Line 6"/>
          <p:cNvSpPr>
            <a:spLocks noChangeShapeType="1"/>
          </p:cNvSpPr>
          <p:nvPr/>
        </p:nvSpPr>
        <p:spPr bwMode="auto">
          <a:xfrm>
            <a:off x="2357438" y="2324100"/>
            <a:ext cx="860425" cy="550863"/>
          </a:xfrm>
          <a:prstGeom prst="line">
            <a:avLst/>
          </a:prstGeom>
          <a:noFill/>
          <a:ln w="38100">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2813" fontAlgn="base">
              <a:spcBef>
                <a:spcPct val="0"/>
              </a:spcBef>
              <a:spcAft>
                <a:spcPct val="0"/>
              </a:spcAft>
            </a:pPr>
            <a:endParaRPr lang="en-US" sz="2400">
              <a:solidFill>
                <a:prstClr val="white"/>
              </a:solidFill>
              <a:latin typeface="Lucida Grande" pitchFamily="-84" charset="0"/>
            </a:endParaRPr>
          </a:p>
        </p:txBody>
      </p:sp>
      <p:sp>
        <p:nvSpPr>
          <p:cNvPr id="9224" name="Line 7"/>
          <p:cNvSpPr>
            <a:spLocks noChangeShapeType="1"/>
          </p:cNvSpPr>
          <p:nvPr/>
        </p:nvSpPr>
        <p:spPr bwMode="auto">
          <a:xfrm>
            <a:off x="3217863" y="2874963"/>
            <a:ext cx="1552575" cy="2187575"/>
          </a:xfrm>
          <a:prstGeom prst="line">
            <a:avLst/>
          </a:prstGeom>
          <a:noFill/>
          <a:ln w="38100">
            <a:solidFill>
              <a:srgbClr val="00009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2813" fontAlgn="base">
              <a:spcBef>
                <a:spcPct val="0"/>
              </a:spcBef>
              <a:spcAft>
                <a:spcPct val="0"/>
              </a:spcAft>
            </a:pPr>
            <a:endParaRPr lang="en-US" sz="2400">
              <a:solidFill>
                <a:prstClr val="white"/>
              </a:solidFill>
              <a:latin typeface="Lucida Grande" pitchFamily="-84" charset="0"/>
            </a:endParaRPr>
          </a:p>
        </p:txBody>
      </p:sp>
      <p:sp>
        <p:nvSpPr>
          <p:cNvPr id="9225" name="Line 8"/>
          <p:cNvSpPr>
            <a:spLocks noChangeShapeType="1"/>
          </p:cNvSpPr>
          <p:nvPr/>
        </p:nvSpPr>
        <p:spPr bwMode="auto">
          <a:xfrm>
            <a:off x="4756150" y="5049838"/>
            <a:ext cx="1922463" cy="419100"/>
          </a:xfrm>
          <a:prstGeom prst="line">
            <a:avLst/>
          </a:prstGeom>
          <a:noFill/>
          <a:ln w="38100">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2813" fontAlgn="base">
              <a:spcBef>
                <a:spcPct val="0"/>
              </a:spcBef>
              <a:spcAft>
                <a:spcPct val="0"/>
              </a:spcAft>
            </a:pPr>
            <a:endParaRPr lang="en-US" sz="2400">
              <a:solidFill>
                <a:prstClr val="white"/>
              </a:solidFill>
              <a:latin typeface="Lucida Grande" pitchFamily="-84" charset="0"/>
            </a:endParaRPr>
          </a:p>
        </p:txBody>
      </p:sp>
      <p:sp>
        <p:nvSpPr>
          <p:cNvPr id="11" name="Text Box 9"/>
          <p:cNvSpPr txBox="1">
            <a:spLocks noChangeArrowheads="1"/>
          </p:cNvSpPr>
          <p:nvPr/>
        </p:nvSpPr>
        <p:spPr bwMode="auto">
          <a:xfrm>
            <a:off x="1768475" y="1339056"/>
            <a:ext cx="1676400" cy="427038"/>
          </a:xfrm>
          <a:prstGeom prst="rect">
            <a:avLst/>
          </a:prstGeom>
          <a:solidFill>
            <a:srgbClr val="92D050"/>
          </a:solidFill>
          <a:ln>
            <a:noFill/>
          </a:ln>
          <a:extLst/>
        </p:spPr>
        <p:txBody>
          <a:bodyPr>
            <a:spAutoFit/>
          </a:bodyPr>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defTabSz="912813" fontAlgn="base">
              <a:lnSpc>
                <a:spcPct val="110000"/>
              </a:lnSpc>
              <a:spcBef>
                <a:spcPct val="0"/>
              </a:spcBef>
              <a:spcAft>
                <a:spcPct val="0"/>
              </a:spcAft>
            </a:pPr>
            <a:r>
              <a:rPr lang="en-US" sz="2000" b="1" i="1">
                <a:solidFill>
                  <a:srgbClr val="000000"/>
                </a:solidFill>
                <a:latin typeface="Calibri" pitchFamily="34" charset="0"/>
              </a:rPr>
              <a:t>Awareness</a:t>
            </a:r>
            <a:endParaRPr lang="en-US" sz="1400" b="1">
              <a:solidFill>
                <a:srgbClr val="000000"/>
              </a:solidFill>
              <a:latin typeface="Calibri" pitchFamily="34" charset="0"/>
            </a:endParaRPr>
          </a:p>
        </p:txBody>
      </p:sp>
      <p:sp>
        <p:nvSpPr>
          <p:cNvPr id="12" name="Text Box 10"/>
          <p:cNvSpPr txBox="1">
            <a:spLocks noChangeArrowheads="1"/>
          </p:cNvSpPr>
          <p:nvPr/>
        </p:nvSpPr>
        <p:spPr bwMode="auto">
          <a:xfrm>
            <a:off x="2944812" y="2126456"/>
            <a:ext cx="2308225" cy="427038"/>
          </a:xfrm>
          <a:prstGeom prst="rect">
            <a:avLst/>
          </a:prstGeom>
          <a:solidFill>
            <a:srgbClr val="92D05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defTabSz="912813" fontAlgn="base">
              <a:lnSpc>
                <a:spcPct val="110000"/>
              </a:lnSpc>
              <a:spcBef>
                <a:spcPct val="0"/>
              </a:spcBef>
              <a:spcAft>
                <a:spcPct val="0"/>
              </a:spcAft>
            </a:pPr>
            <a:r>
              <a:rPr lang="en-US" sz="2000" b="1" i="1" dirty="0">
                <a:solidFill>
                  <a:srgbClr val="000000"/>
                </a:solidFill>
                <a:latin typeface="Calibri" pitchFamily="34" charset="0"/>
              </a:rPr>
              <a:t>Skill Acquisition</a:t>
            </a:r>
          </a:p>
        </p:txBody>
      </p:sp>
      <p:sp>
        <p:nvSpPr>
          <p:cNvPr id="13" name="Text Box 11"/>
          <p:cNvSpPr txBox="1">
            <a:spLocks noChangeArrowheads="1"/>
          </p:cNvSpPr>
          <p:nvPr/>
        </p:nvSpPr>
        <p:spPr bwMode="auto">
          <a:xfrm>
            <a:off x="4057650" y="3398838"/>
            <a:ext cx="2343150" cy="427037"/>
          </a:xfrm>
          <a:prstGeom prst="rect">
            <a:avLst/>
          </a:prstGeom>
          <a:solidFill>
            <a:srgbClr val="92D05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defTabSz="912813" fontAlgn="base">
              <a:lnSpc>
                <a:spcPct val="110000"/>
              </a:lnSpc>
              <a:spcBef>
                <a:spcPct val="0"/>
              </a:spcBef>
              <a:spcAft>
                <a:spcPct val="0"/>
              </a:spcAft>
            </a:pPr>
            <a:r>
              <a:rPr lang="en-US" sz="2000" b="1" i="1" dirty="0">
                <a:solidFill>
                  <a:srgbClr val="000000"/>
                </a:solidFill>
                <a:latin typeface="Calibri" pitchFamily="34" charset="0"/>
              </a:rPr>
              <a:t>Habit Formation</a:t>
            </a:r>
            <a:endParaRPr lang="en-US" sz="1400" b="1" i="1" dirty="0">
              <a:solidFill>
                <a:srgbClr val="000000"/>
              </a:solidFill>
              <a:latin typeface="Calibri" pitchFamily="34" charset="0"/>
            </a:endParaRPr>
          </a:p>
        </p:txBody>
      </p:sp>
      <p:sp>
        <p:nvSpPr>
          <p:cNvPr id="60429" name="Text Box 12"/>
          <p:cNvSpPr txBox="1">
            <a:spLocks noChangeArrowheads="1"/>
          </p:cNvSpPr>
          <p:nvPr/>
        </p:nvSpPr>
        <p:spPr bwMode="auto">
          <a:xfrm>
            <a:off x="5749925" y="4826000"/>
            <a:ext cx="1538288" cy="427038"/>
          </a:xfrm>
          <a:prstGeom prst="rect">
            <a:avLst/>
          </a:prstGeom>
          <a:solidFill>
            <a:srgbClr val="92D050"/>
          </a:solidFill>
          <a:ln>
            <a:noFill/>
          </a:ln>
          <a:extLst/>
        </p:spPr>
        <p:txBody>
          <a:bodyPr wrap="none">
            <a:spAutoFit/>
          </a:bodyPr>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defTabSz="912813" fontAlgn="base">
              <a:lnSpc>
                <a:spcPct val="110000"/>
              </a:lnSpc>
              <a:spcBef>
                <a:spcPct val="0"/>
              </a:spcBef>
              <a:spcAft>
                <a:spcPct val="0"/>
              </a:spcAft>
            </a:pPr>
            <a:r>
              <a:rPr lang="en-US" sz="2000" b="1" i="1" dirty="0">
                <a:solidFill>
                  <a:srgbClr val="000000"/>
                </a:solidFill>
                <a:latin typeface="Calibri" pitchFamily="34" charset="0"/>
              </a:rPr>
              <a:t>Performance</a:t>
            </a:r>
            <a:endParaRPr lang="en-US" sz="2400" b="1" dirty="0">
              <a:solidFill>
                <a:srgbClr val="000000"/>
              </a:solidFill>
              <a:latin typeface="Calibri" pitchFamily="34" charset="0"/>
            </a:endParaRPr>
          </a:p>
        </p:txBody>
      </p:sp>
      <p:sp>
        <p:nvSpPr>
          <p:cNvPr id="60430" name="Line 13"/>
          <p:cNvSpPr>
            <a:spLocks noChangeShapeType="1"/>
          </p:cNvSpPr>
          <p:nvPr/>
        </p:nvSpPr>
        <p:spPr bwMode="auto">
          <a:xfrm>
            <a:off x="1104900" y="1597025"/>
            <a:ext cx="0" cy="3965575"/>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2813" fontAlgn="base">
              <a:spcBef>
                <a:spcPct val="0"/>
              </a:spcBef>
              <a:spcAft>
                <a:spcPct val="0"/>
              </a:spcAft>
            </a:pPr>
            <a:endParaRPr lang="en-US" sz="2400">
              <a:solidFill>
                <a:prstClr val="white"/>
              </a:solidFill>
              <a:latin typeface="Lucida Grande" pitchFamily="-84" charset="0"/>
            </a:endParaRPr>
          </a:p>
        </p:txBody>
      </p:sp>
      <p:sp>
        <p:nvSpPr>
          <p:cNvPr id="60431" name="Line 14"/>
          <p:cNvSpPr>
            <a:spLocks noChangeShapeType="1"/>
          </p:cNvSpPr>
          <p:nvPr/>
        </p:nvSpPr>
        <p:spPr bwMode="auto">
          <a:xfrm>
            <a:off x="1131888" y="5534025"/>
            <a:ext cx="5934075"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defTabSz="912813" fontAlgn="base">
              <a:spcBef>
                <a:spcPct val="0"/>
              </a:spcBef>
              <a:spcAft>
                <a:spcPct val="0"/>
              </a:spcAft>
            </a:pPr>
            <a:endParaRPr lang="en-US" sz="2400">
              <a:solidFill>
                <a:prstClr val="white"/>
              </a:solidFill>
              <a:latin typeface="Lucida Grande" pitchFamily="-84" charset="0"/>
            </a:endParaRPr>
          </a:p>
        </p:txBody>
      </p:sp>
      <p:sp>
        <p:nvSpPr>
          <p:cNvPr id="60432" name="Line 15"/>
          <p:cNvSpPr>
            <a:spLocks noChangeShapeType="1"/>
          </p:cNvSpPr>
          <p:nvPr/>
        </p:nvSpPr>
        <p:spPr bwMode="auto">
          <a:xfrm>
            <a:off x="1158875" y="4800600"/>
            <a:ext cx="5851525"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pPr defTabSz="912813" fontAlgn="base">
              <a:spcBef>
                <a:spcPct val="0"/>
              </a:spcBef>
              <a:spcAft>
                <a:spcPct val="0"/>
              </a:spcAft>
            </a:pPr>
            <a:endParaRPr lang="en-US" sz="2400">
              <a:solidFill>
                <a:prstClr val="white"/>
              </a:solidFill>
              <a:latin typeface="Lucida Grande" pitchFamily="-84" charset="0"/>
            </a:endParaRPr>
          </a:p>
        </p:txBody>
      </p:sp>
      <p:sp>
        <p:nvSpPr>
          <p:cNvPr id="60433" name="Text Box 17"/>
          <p:cNvSpPr txBox="1">
            <a:spLocks noChangeArrowheads="1"/>
          </p:cNvSpPr>
          <p:nvPr/>
        </p:nvSpPr>
        <p:spPr bwMode="auto">
          <a:xfrm>
            <a:off x="3895725" y="5684838"/>
            <a:ext cx="6524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defTabSz="912813" fontAlgn="base">
              <a:lnSpc>
                <a:spcPct val="110000"/>
              </a:lnSpc>
              <a:spcBef>
                <a:spcPct val="20000"/>
              </a:spcBef>
              <a:spcAft>
                <a:spcPct val="0"/>
              </a:spcAft>
            </a:pPr>
            <a:r>
              <a:rPr lang="en-US" sz="1800" b="1">
                <a:solidFill>
                  <a:srgbClr val="000000"/>
                </a:solidFill>
                <a:latin typeface="Calibri" pitchFamily="34" charset="0"/>
              </a:rPr>
              <a:t>Time</a:t>
            </a:r>
          </a:p>
        </p:txBody>
      </p:sp>
      <p:sp>
        <p:nvSpPr>
          <p:cNvPr id="60434" name="Text Box 18"/>
          <p:cNvSpPr txBox="1">
            <a:spLocks noChangeArrowheads="1"/>
          </p:cNvSpPr>
          <p:nvPr/>
        </p:nvSpPr>
        <p:spPr bwMode="auto">
          <a:xfrm>
            <a:off x="277813" y="1654175"/>
            <a:ext cx="6413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defTabSz="912813" fontAlgn="base">
              <a:lnSpc>
                <a:spcPct val="110000"/>
              </a:lnSpc>
              <a:spcBef>
                <a:spcPct val="0"/>
              </a:spcBef>
              <a:spcAft>
                <a:spcPct val="0"/>
              </a:spcAft>
            </a:pPr>
            <a:r>
              <a:rPr lang="en-US" sz="1600" b="1">
                <a:solidFill>
                  <a:srgbClr val="000000"/>
                </a:solidFill>
                <a:latin typeface="Calibri" pitchFamily="34" charset="0"/>
              </a:rPr>
              <a:t>100%</a:t>
            </a:r>
          </a:p>
        </p:txBody>
      </p:sp>
      <p:sp>
        <p:nvSpPr>
          <p:cNvPr id="60435" name="Text Box 21"/>
          <p:cNvSpPr txBox="1">
            <a:spLocks noChangeArrowheads="1"/>
          </p:cNvSpPr>
          <p:nvPr/>
        </p:nvSpPr>
        <p:spPr bwMode="auto">
          <a:xfrm>
            <a:off x="6134100" y="5518150"/>
            <a:ext cx="8969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defTabSz="912813" fontAlgn="base">
              <a:lnSpc>
                <a:spcPct val="110000"/>
              </a:lnSpc>
              <a:spcBef>
                <a:spcPct val="0"/>
              </a:spcBef>
              <a:spcAft>
                <a:spcPct val="0"/>
              </a:spcAft>
            </a:pPr>
            <a:r>
              <a:rPr lang="en-US" sz="1600" b="1">
                <a:solidFill>
                  <a:srgbClr val="000000"/>
                </a:solidFill>
                <a:latin typeface="Calibri" pitchFamily="34" charset="0"/>
              </a:rPr>
              <a:t>~2 Years</a:t>
            </a:r>
          </a:p>
        </p:txBody>
      </p:sp>
      <p:sp>
        <p:nvSpPr>
          <p:cNvPr id="60437" name="Line 23"/>
          <p:cNvSpPr>
            <a:spLocks noChangeShapeType="1"/>
          </p:cNvSpPr>
          <p:nvPr/>
        </p:nvSpPr>
        <p:spPr bwMode="auto">
          <a:xfrm flipH="1">
            <a:off x="1208088" y="1416050"/>
            <a:ext cx="357187" cy="136525"/>
          </a:xfrm>
          <a:prstGeom prst="line">
            <a:avLst/>
          </a:prstGeom>
          <a:noFill/>
          <a:ln w="9525">
            <a:solidFill>
              <a:schemeClr val="tx1"/>
            </a:solidFill>
            <a:round/>
            <a:headEnd type="none" w="lg" len="lg"/>
            <a:tailEnd type="triangle" w="med" len="med"/>
          </a:ln>
          <a:extLst>
            <a:ext uri="{909E8E84-426E-40DD-AFC4-6F175D3DCCD1}">
              <a14:hiddenFill xmlns:a14="http://schemas.microsoft.com/office/drawing/2010/main">
                <a:noFill/>
              </a14:hiddenFill>
            </a:ext>
          </a:extLst>
        </p:spPr>
        <p:txBody>
          <a:bodyPr/>
          <a:lstStyle/>
          <a:p>
            <a:pPr defTabSz="912813" fontAlgn="base">
              <a:spcBef>
                <a:spcPct val="0"/>
              </a:spcBef>
              <a:spcAft>
                <a:spcPct val="0"/>
              </a:spcAft>
            </a:pPr>
            <a:endParaRPr lang="en-US" sz="2400">
              <a:solidFill>
                <a:prstClr val="white"/>
              </a:solidFill>
              <a:latin typeface="Lucida Grande" pitchFamily="-84" charset="0"/>
            </a:endParaRPr>
          </a:p>
        </p:txBody>
      </p:sp>
      <p:sp>
        <p:nvSpPr>
          <p:cNvPr id="24" name="Text Box 27"/>
          <p:cNvSpPr txBox="1">
            <a:spLocks noChangeArrowheads="1"/>
          </p:cNvSpPr>
          <p:nvPr/>
        </p:nvSpPr>
        <p:spPr bwMode="auto">
          <a:xfrm>
            <a:off x="1219200" y="2800350"/>
            <a:ext cx="1387475" cy="954088"/>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defTabSz="912813" eaLnBrk="1" fontAlgn="base" hangingPunct="1">
              <a:spcBef>
                <a:spcPct val="0"/>
              </a:spcBef>
              <a:spcAft>
                <a:spcPct val="0"/>
              </a:spcAft>
            </a:pPr>
            <a:r>
              <a:rPr lang="en-US" sz="1800" b="1" dirty="0">
                <a:solidFill>
                  <a:srgbClr val="000000"/>
                </a:solidFill>
                <a:latin typeface="Calibri" pitchFamily="34" charset="0"/>
              </a:rPr>
              <a:t>Safety Behavior Education</a:t>
            </a:r>
          </a:p>
        </p:txBody>
      </p:sp>
      <p:sp>
        <p:nvSpPr>
          <p:cNvPr id="25" name="Text Box 29"/>
          <p:cNvSpPr txBox="1">
            <a:spLocks noChangeArrowheads="1"/>
          </p:cNvSpPr>
          <p:nvPr/>
        </p:nvSpPr>
        <p:spPr bwMode="auto">
          <a:xfrm>
            <a:off x="1716089" y="4960421"/>
            <a:ext cx="2638425" cy="369332"/>
          </a:xfrm>
          <a:prstGeom prst="rect">
            <a:avLst/>
          </a:prstGeom>
          <a:noFill/>
          <a:ln w="76200" cmpd="tri">
            <a:solidFill>
              <a:srgbClr val="FF0000"/>
            </a:solidFill>
            <a:miter lim="800000"/>
            <a:headEnd/>
            <a:tailEnd/>
          </a:ln>
        </p:spPr>
        <p:txBody>
          <a:bodyPr>
            <a:spAutoFit/>
          </a:bodyPr>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defTabSz="912813" eaLnBrk="1" fontAlgn="base" hangingPunct="1">
              <a:spcBef>
                <a:spcPct val="0"/>
              </a:spcBef>
              <a:spcAft>
                <a:spcPct val="0"/>
              </a:spcAft>
            </a:pPr>
            <a:r>
              <a:rPr lang="en-US" sz="1800" b="1" dirty="0">
                <a:solidFill>
                  <a:schemeClr val="tx1"/>
                </a:solidFill>
              </a:rPr>
              <a:t>Leadership Influence</a:t>
            </a:r>
          </a:p>
        </p:txBody>
      </p:sp>
      <p:sp>
        <p:nvSpPr>
          <p:cNvPr id="60440" name="Line 30"/>
          <p:cNvSpPr>
            <a:spLocks noChangeShapeType="1"/>
          </p:cNvSpPr>
          <p:nvPr/>
        </p:nvSpPr>
        <p:spPr bwMode="auto">
          <a:xfrm>
            <a:off x="2895600" y="447675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2813" fontAlgn="base">
              <a:spcBef>
                <a:spcPct val="0"/>
              </a:spcBef>
              <a:spcAft>
                <a:spcPct val="0"/>
              </a:spcAft>
            </a:pPr>
            <a:endParaRPr lang="en-US" sz="2400">
              <a:solidFill>
                <a:prstClr val="white"/>
              </a:solidFill>
              <a:latin typeface="Lucida Grande" pitchFamily="-84" charset="0"/>
            </a:endParaRPr>
          </a:p>
        </p:txBody>
      </p:sp>
      <p:sp>
        <p:nvSpPr>
          <p:cNvPr id="9242" name="Line 32"/>
          <p:cNvSpPr>
            <a:spLocks noChangeShapeType="1"/>
          </p:cNvSpPr>
          <p:nvPr/>
        </p:nvSpPr>
        <p:spPr bwMode="auto">
          <a:xfrm flipV="1">
            <a:off x="1846263" y="2293938"/>
            <a:ext cx="50800" cy="484187"/>
          </a:xfrm>
          <a:prstGeom prst="line">
            <a:avLst/>
          </a:prstGeom>
          <a:noFill/>
          <a:ln w="38100">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pPr defTabSz="912813" fontAlgn="base">
              <a:spcBef>
                <a:spcPct val="0"/>
              </a:spcBef>
              <a:spcAft>
                <a:spcPct val="0"/>
              </a:spcAft>
            </a:pPr>
            <a:endParaRPr lang="en-US" sz="2400">
              <a:solidFill>
                <a:prstClr val="white"/>
              </a:solidFill>
              <a:latin typeface="Lucida Grande" pitchFamily="-84" charset="0"/>
            </a:endParaRPr>
          </a:p>
        </p:txBody>
      </p:sp>
      <p:sp>
        <p:nvSpPr>
          <p:cNvPr id="28" name="Line 33"/>
          <p:cNvSpPr>
            <a:spLocks noChangeShapeType="1"/>
          </p:cNvSpPr>
          <p:nvPr/>
        </p:nvSpPr>
        <p:spPr bwMode="auto">
          <a:xfrm flipV="1">
            <a:off x="2484438" y="3105150"/>
            <a:ext cx="411162" cy="172561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2813" fontAlgn="base">
              <a:spcBef>
                <a:spcPct val="0"/>
              </a:spcBef>
              <a:spcAft>
                <a:spcPct val="0"/>
              </a:spcAft>
            </a:pPr>
            <a:endParaRPr lang="en-US" sz="2400">
              <a:solidFill>
                <a:prstClr val="white"/>
              </a:solidFill>
              <a:latin typeface="Lucida Grande" pitchFamily="-84" charset="0"/>
            </a:endParaRPr>
          </a:p>
        </p:txBody>
      </p:sp>
      <p:sp>
        <p:nvSpPr>
          <p:cNvPr id="29" name="Line 34"/>
          <p:cNvSpPr>
            <a:spLocks noChangeShapeType="1"/>
          </p:cNvSpPr>
          <p:nvPr/>
        </p:nvSpPr>
        <p:spPr bwMode="auto">
          <a:xfrm flipV="1">
            <a:off x="2501900" y="3714750"/>
            <a:ext cx="1003300" cy="10810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2813" fontAlgn="base">
              <a:spcBef>
                <a:spcPct val="0"/>
              </a:spcBef>
              <a:spcAft>
                <a:spcPct val="0"/>
              </a:spcAft>
            </a:pPr>
            <a:endParaRPr lang="en-US" sz="2400">
              <a:solidFill>
                <a:prstClr val="white"/>
              </a:solidFill>
              <a:latin typeface="Lucida Grande" pitchFamily="-84" charset="0"/>
            </a:endParaRPr>
          </a:p>
        </p:txBody>
      </p:sp>
      <p:sp>
        <p:nvSpPr>
          <p:cNvPr id="30" name="Line 36"/>
          <p:cNvSpPr>
            <a:spLocks noChangeShapeType="1"/>
          </p:cNvSpPr>
          <p:nvPr/>
        </p:nvSpPr>
        <p:spPr bwMode="auto">
          <a:xfrm flipV="1">
            <a:off x="2501900" y="4657725"/>
            <a:ext cx="1914525" cy="1206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2813" fontAlgn="base">
              <a:spcBef>
                <a:spcPct val="0"/>
              </a:spcBef>
              <a:spcAft>
                <a:spcPct val="0"/>
              </a:spcAft>
            </a:pPr>
            <a:endParaRPr lang="en-US" sz="2400">
              <a:solidFill>
                <a:prstClr val="white"/>
              </a:solidFill>
              <a:latin typeface="Lucida Grande" pitchFamily="-84" charset="0"/>
            </a:endParaRPr>
          </a:p>
        </p:txBody>
      </p:sp>
      <p:sp>
        <p:nvSpPr>
          <p:cNvPr id="31" name="Line 37"/>
          <p:cNvSpPr>
            <a:spLocks noChangeShapeType="1"/>
          </p:cNvSpPr>
          <p:nvPr/>
        </p:nvSpPr>
        <p:spPr bwMode="auto">
          <a:xfrm flipV="1">
            <a:off x="2501900" y="4324350"/>
            <a:ext cx="1384300" cy="4714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2813" fontAlgn="base">
              <a:spcBef>
                <a:spcPct val="0"/>
              </a:spcBef>
              <a:spcAft>
                <a:spcPct val="0"/>
              </a:spcAft>
            </a:pPr>
            <a:endParaRPr lang="en-US" sz="2400">
              <a:solidFill>
                <a:prstClr val="white"/>
              </a:solidFill>
              <a:latin typeface="Lucida Grande" pitchFamily="-84" charset="0"/>
            </a:endParaRPr>
          </a:p>
        </p:txBody>
      </p:sp>
      <p:sp>
        <p:nvSpPr>
          <p:cNvPr id="60446" name="TextBox 31"/>
          <p:cNvSpPr txBox="1">
            <a:spLocks noChangeArrowheads="1"/>
          </p:cNvSpPr>
          <p:nvPr/>
        </p:nvSpPr>
        <p:spPr bwMode="auto">
          <a:xfrm>
            <a:off x="6535126" y="5966778"/>
            <a:ext cx="2400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2"/>
                </a:solidFill>
                <a:latin typeface="Arial" pitchFamily="34" charset="0"/>
              </a:defRPr>
            </a:lvl1pPr>
            <a:lvl2pPr marL="742950" indent="-285750" eaLnBrk="0" hangingPunct="0">
              <a:defRPr sz="4000">
                <a:solidFill>
                  <a:schemeClr val="tx2"/>
                </a:solidFill>
                <a:latin typeface="Arial" pitchFamily="34" charset="0"/>
              </a:defRPr>
            </a:lvl2pPr>
            <a:lvl3pPr marL="1143000" indent="-228600" eaLnBrk="0" hangingPunct="0">
              <a:defRPr sz="4000">
                <a:solidFill>
                  <a:schemeClr val="tx2"/>
                </a:solidFill>
                <a:latin typeface="Arial" pitchFamily="34" charset="0"/>
              </a:defRPr>
            </a:lvl3pPr>
            <a:lvl4pPr marL="1600200" indent="-228600" eaLnBrk="0" hangingPunct="0">
              <a:defRPr sz="4000">
                <a:solidFill>
                  <a:schemeClr val="tx2"/>
                </a:solidFill>
                <a:latin typeface="Arial" pitchFamily="34" charset="0"/>
              </a:defRPr>
            </a:lvl4pPr>
            <a:lvl5pPr marL="2057400" indent="-228600" eaLnBrk="0" hangingPunct="0">
              <a:defRPr sz="4000">
                <a:solidFill>
                  <a:schemeClr val="tx2"/>
                </a:solidFill>
                <a:latin typeface="Arial" pitchFamily="34" charset="0"/>
              </a:defRPr>
            </a:lvl5pPr>
            <a:lvl6pPr marL="2514600" indent="-228600" eaLnBrk="0" fontAlgn="base" hangingPunct="0">
              <a:spcBef>
                <a:spcPct val="0"/>
              </a:spcBef>
              <a:spcAft>
                <a:spcPct val="0"/>
              </a:spcAft>
              <a:defRPr sz="4000">
                <a:solidFill>
                  <a:schemeClr val="tx2"/>
                </a:solidFill>
                <a:latin typeface="Arial" pitchFamily="34" charset="0"/>
              </a:defRPr>
            </a:lvl6pPr>
            <a:lvl7pPr marL="2971800" indent="-228600" eaLnBrk="0" fontAlgn="base" hangingPunct="0">
              <a:spcBef>
                <a:spcPct val="0"/>
              </a:spcBef>
              <a:spcAft>
                <a:spcPct val="0"/>
              </a:spcAft>
              <a:defRPr sz="4000">
                <a:solidFill>
                  <a:schemeClr val="tx2"/>
                </a:solidFill>
                <a:latin typeface="Arial" pitchFamily="34" charset="0"/>
              </a:defRPr>
            </a:lvl7pPr>
            <a:lvl8pPr marL="3429000" indent="-228600" eaLnBrk="0" fontAlgn="base" hangingPunct="0">
              <a:spcBef>
                <a:spcPct val="0"/>
              </a:spcBef>
              <a:spcAft>
                <a:spcPct val="0"/>
              </a:spcAft>
              <a:defRPr sz="4000">
                <a:solidFill>
                  <a:schemeClr val="tx2"/>
                </a:solidFill>
                <a:latin typeface="Arial" pitchFamily="34" charset="0"/>
              </a:defRPr>
            </a:lvl8pPr>
            <a:lvl9pPr marL="3886200" indent="-228600" eaLnBrk="0" fontAlgn="base" hangingPunct="0">
              <a:spcBef>
                <a:spcPct val="0"/>
              </a:spcBef>
              <a:spcAft>
                <a:spcPct val="0"/>
              </a:spcAft>
              <a:defRPr sz="4000">
                <a:solidFill>
                  <a:schemeClr val="tx2"/>
                </a:solidFill>
                <a:latin typeface="Arial" pitchFamily="34" charset="0"/>
              </a:defRPr>
            </a:lvl9pPr>
          </a:lstStyle>
          <a:p>
            <a:pPr defTabSz="912813" eaLnBrk="1" fontAlgn="base" hangingPunct="1">
              <a:spcBef>
                <a:spcPct val="0"/>
              </a:spcBef>
              <a:spcAft>
                <a:spcPct val="0"/>
              </a:spcAft>
            </a:pPr>
            <a:r>
              <a:rPr lang="en-US" sz="1100" b="1" dirty="0">
                <a:solidFill>
                  <a:srgbClr val="000000"/>
                </a:solidFill>
                <a:latin typeface="Calibri" pitchFamily="34" charset="0"/>
              </a:rPr>
              <a:t>*Glen </a:t>
            </a:r>
            <a:r>
              <a:rPr lang="en-US" sz="1100" b="1" dirty="0" err="1">
                <a:solidFill>
                  <a:srgbClr val="000000"/>
                </a:solidFill>
                <a:latin typeface="Calibri" pitchFamily="34" charset="0"/>
              </a:rPr>
              <a:t>Bingle</a:t>
            </a:r>
            <a:r>
              <a:rPr lang="en-US" sz="1100" b="1" dirty="0">
                <a:solidFill>
                  <a:srgbClr val="000000"/>
                </a:solidFill>
                <a:latin typeface="Calibri" pitchFamily="34" charset="0"/>
              </a:rPr>
              <a:t>, CMO Community Health</a:t>
            </a:r>
          </a:p>
        </p:txBody>
      </p:sp>
      <p:sp>
        <p:nvSpPr>
          <p:cNvPr id="32" name="TextBox 31"/>
          <p:cNvSpPr txBox="1"/>
          <p:nvPr/>
        </p:nvSpPr>
        <p:spPr>
          <a:xfrm>
            <a:off x="7826102" y="332188"/>
            <a:ext cx="987425" cy="338554"/>
          </a:xfrm>
          <a:prstGeom prst="rect">
            <a:avLst/>
          </a:prstGeom>
          <a:noFill/>
        </p:spPr>
        <p:txBody>
          <a:bodyPr wrap="square" rtlCol="0">
            <a:spAutoFit/>
          </a:bodyPr>
          <a:lstStyle/>
          <a:p>
            <a:pPr algn="ctr" defTabSz="912813" fontAlgn="base">
              <a:spcBef>
                <a:spcPct val="0"/>
              </a:spcBef>
              <a:spcAft>
                <a:spcPct val="0"/>
              </a:spcAft>
            </a:pPr>
            <a:r>
              <a:rPr lang="en-US" sz="1600" dirty="0" smtClean="0">
                <a:solidFill>
                  <a:prstClr val="white"/>
                </a:solidFill>
                <a:latin typeface="Lucida Grande" pitchFamily="-84" charset="0"/>
              </a:rPr>
              <a:t>Mike</a:t>
            </a:r>
            <a:endParaRPr lang="en-US" sz="1600" dirty="0">
              <a:solidFill>
                <a:prstClr val="white"/>
              </a:solidFill>
              <a:latin typeface="Lucida Grande" pitchFamily="-84" charset="0"/>
            </a:endParaRPr>
          </a:p>
        </p:txBody>
      </p:sp>
    </p:spTree>
    <p:extLst>
      <p:ext uri="{BB962C8B-B14F-4D97-AF65-F5344CB8AC3E}">
        <p14:creationId xmlns:p14="http://schemas.microsoft.com/office/powerpoint/2010/main" val="3745284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3366"/>
                </a:solidFill>
                <a:cs typeface="Arial" pitchFamily="34" charset="0"/>
              </a:rPr>
              <a:t>Questions? </a:t>
            </a:r>
            <a:endParaRPr lang="en-US" sz="1200" dirty="0">
              <a:solidFill>
                <a:srgbClr val="003366"/>
              </a:solidFill>
              <a:cs typeface="Arial" pitchFamily="34" charset="0"/>
            </a:endParaRPr>
          </a:p>
        </p:txBody>
      </p:sp>
      <p:sp>
        <p:nvSpPr>
          <p:cNvPr id="6" name="Subtitle 2"/>
          <p:cNvSpPr txBox="1">
            <a:spLocks/>
          </p:cNvSpPr>
          <p:nvPr/>
        </p:nvSpPr>
        <p:spPr>
          <a:xfrm>
            <a:off x="1219200" y="3623777"/>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en-US" dirty="0" smtClean="0">
                <a:solidFill>
                  <a:srgbClr val="003366"/>
                </a:solidFill>
              </a:rPr>
              <a:t>Feel free to contact me:</a:t>
            </a:r>
          </a:p>
          <a:p>
            <a:pPr marL="0" lvl="0" indent="0" algn="ctr">
              <a:buNone/>
            </a:pPr>
            <a:r>
              <a:rPr lang="en-US" dirty="0">
                <a:solidFill>
                  <a:prstClr val="black">
                    <a:tint val="75000"/>
                  </a:prstClr>
                </a:solidFill>
                <a:hlinkClick r:id="rId2"/>
              </a:rPr>
              <a:t>l</a:t>
            </a:r>
            <a:r>
              <a:rPr lang="en-US" dirty="0" smtClean="0">
                <a:solidFill>
                  <a:prstClr val="black">
                    <a:tint val="75000"/>
                  </a:prstClr>
                </a:solidFill>
                <a:hlinkClick r:id="rId2"/>
              </a:rPr>
              <a:t>aurie.b.heels@Hitchcock.org</a:t>
            </a:r>
            <a:endParaRPr lang="en-US" dirty="0" smtClean="0">
              <a:solidFill>
                <a:prstClr val="black">
                  <a:tint val="75000"/>
                </a:prstClr>
              </a:solidFill>
            </a:endParaRPr>
          </a:p>
          <a:p>
            <a:pPr marL="0" lvl="0" indent="0" algn="ctr">
              <a:buNone/>
            </a:pPr>
            <a:endParaRPr lang="en-US" dirty="0">
              <a:solidFill>
                <a:prstClr val="black">
                  <a:tint val="75000"/>
                </a:prstClr>
              </a:solidFill>
            </a:endParaRPr>
          </a:p>
        </p:txBody>
      </p:sp>
    </p:spTree>
    <p:extLst>
      <p:ext uri="{BB962C8B-B14F-4D97-AF65-F5344CB8AC3E}">
        <p14:creationId xmlns:p14="http://schemas.microsoft.com/office/powerpoint/2010/main" val="29273523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66"/>
                </a:solidFill>
              </a:rPr>
              <a:t>References</a:t>
            </a:r>
          </a:p>
        </p:txBody>
      </p:sp>
      <p:sp>
        <p:nvSpPr>
          <p:cNvPr id="3" name="Content Placeholder 2"/>
          <p:cNvSpPr>
            <a:spLocks noGrp="1"/>
          </p:cNvSpPr>
          <p:nvPr>
            <p:ph idx="1"/>
          </p:nvPr>
        </p:nvSpPr>
        <p:spPr>
          <a:xfrm>
            <a:off x="457200" y="1798637"/>
            <a:ext cx="8305800" cy="4525963"/>
          </a:xfrm>
        </p:spPr>
        <p:txBody>
          <a:bodyPr>
            <a:normAutofit/>
          </a:bodyPr>
          <a:lstStyle/>
          <a:p>
            <a:endParaRPr lang="en-US" dirty="0" smtClean="0"/>
          </a:p>
          <a:p>
            <a:r>
              <a:rPr lang="en-US" sz="2200" dirty="0" smtClean="0"/>
              <a:t>HPI White paper  SEC &amp; SSER Patient Safety Measurement System for Healthcare</a:t>
            </a:r>
          </a:p>
          <a:p>
            <a:pPr marL="857250" lvl="2" indent="0">
              <a:buNone/>
            </a:pPr>
            <a:r>
              <a:rPr lang="en-US" sz="1600" dirty="0">
                <a:hlinkClick r:id="rId2"/>
              </a:rPr>
              <a:t>http://hpiresults.com/publications/HPI%20White%20Paper%20-%</a:t>
            </a:r>
            <a:r>
              <a:rPr lang="en-US" sz="1600" dirty="0" smtClean="0">
                <a:hlinkClick r:id="rId2"/>
              </a:rPr>
              <a:t>20SEC%20SSER%20Measurement%20System%20REV%202%20MAY%202010.pdf</a:t>
            </a:r>
            <a:endParaRPr lang="en-US" sz="1600" dirty="0" smtClean="0"/>
          </a:p>
          <a:p>
            <a:r>
              <a:rPr lang="en-US" sz="2200" dirty="0" err="1" smtClean="0"/>
              <a:t>Childrens</a:t>
            </a:r>
            <a:r>
              <a:rPr lang="en-US" sz="2200" dirty="0" smtClean="0"/>
              <a:t>’ Hospitals </a:t>
            </a:r>
            <a:r>
              <a:rPr lang="en-US" sz="2200" dirty="0" smtClean="0">
                <a:solidFill>
                  <a:srgbClr val="003366"/>
                </a:solidFill>
              </a:rPr>
              <a:t>Solutions for Patient Safety</a:t>
            </a:r>
          </a:p>
          <a:p>
            <a:pPr marL="800100" lvl="2" indent="0">
              <a:buNone/>
            </a:pPr>
            <a:r>
              <a:rPr lang="en-US" sz="1600" dirty="0">
                <a:hlinkClick r:id="rId3"/>
              </a:rPr>
              <a:t>https://</a:t>
            </a:r>
            <a:r>
              <a:rPr lang="en-US" sz="1600" dirty="0" smtClean="0">
                <a:hlinkClick r:id="rId3"/>
              </a:rPr>
              <a:t>www.patientsafety.va.gov/professionals/onthejob/rca.asp</a:t>
            </a:r>
            <a:endParaRPr lang="en-US" sz="1600" dirty="0" smtClean="0"/>
          </a:p>
          <a:p>
            <a:pPr marL="285750" lvl="2" indent="-285750"/>
            <a:r>
              <a:rPr lang="en-US" sz="2200" dirty="0" smtClean="0"/>
              <a:t>A Frontline Management System To Sustain Improvement in Safety Practices. Content last reviewed June 2017. Agency for Healthcare Research and Quality, Rockville, MD. </a:t>
            </a:r>
          </a:p>
          <a:p>
            <a:pPr marL="857250" lvl="2" indent="0">
              <a:buNone/>
            </a:pPr>
            <a:r>
              <a:rPr lang="en-US" sz="1600" dirty="0" smtClean="0">
                <a:hlinkClick r:id="rId4"/>
              </a:rPr>
              <a:t>http</a:t>
            </a:r>
            <a:r>
              <a:rPr lang="en-US" sz="1600" dirty="0">
                <a:hlinkClick r:id="rId4"/>
              </a:rPr>
              <a:t>://www.ahrq.gov/professionals/quality-patient-safety/hais/tools/ambulatory-surgery/sections/sustainability/management/kit.html</a:t>
            </a:r>
            <a:endParaRPr lang="en-US" sz="1600" dirty="0"/>
          </a:p>
          <a:p>
            <a:endParaRPr lang="en-US" sz="2200" dirty="0" smtClean="0"/>
          </a:p>
          <a:p>
            <a:endParaRPr lang="en-US" dirty="0">
              <a:solidFill>
                <a:srgbClr val="003366"/>
              </a:solidFill>
            </a:endParaRPr>
          </a:p>
        </p:txBody>
      </p:sp>
    </p:spTree>
    <p:extLst>
      <p:ext uri="{BB962C8B-B14F-4D97-AF65-F5344CB8AC3E}">
        <p14:creationId xmlns:p14="http://schemas.microsoft.com/office/powerpoint/2010/main" val="675148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200" dirty="0"/>
              <a:t>AHRQ Safety Program for Ambulatory Surgery, AHRQ Publication No. 16(17)-0019-1-EF, May 2017 </a:t>
            </a:r>
          </a:p>
          <a:p>
            <a:pPr marL="800100" lvl="2" indent="0">
              <a:buNone/>
            </a:pPr>
            <a:r>
              <a:rPr lang="en-US" sz="1600" dirty="0" smtClean="0">
                <a:hlinkClick r:id="rId2"/>
              </a:rPr>
              <a:t>https</a:t>
            </a:r>
            <a:r>
              <a:rPr lang="en-US" sz="1600" dirty="0">
                <a:hlinkClick r:id="rId2"/>
              </a:rPr>
              <a:t>://</a:t>
            </a:r>
            <a:r>
              <a:rPr lang="en-US" sz="1600" dirty="0" smtClean="0">
                <a:hlinkClick r:id="rId2"/>
              </a:rPr>
              <a:t>www.ahrq.gov/sites/default/files/wysiwyg/professionals/quality-patient-safety/hais/tools/ambulatory-surgery/sections/ambulatory-surgery-report.pdf</a:t>
            </a:r>
            <a:endParaRPr lang="en-US" sz="1600" dirty="0" smtClean="0"/>
          </a:p>
          <a:p>
            <a:r>
              <a:rPr lang="en-US" sz="2200" dirty="0" smtClean="0"/>
              <a:t>HPI (Healthcare Performance Improvement)/ Press </a:t>
            </a:r>
            <a:r>
              <a:rPr lang="en-US" sz="2200" dirty="0" err="1" smtClean="0"/>
              <a:t>Ganey</a:t>
            </a:r>
            <a:r>
              <a:rPr lang="en-US" sz="2200" dirty="0" smtClean="0"/>
              <a:t> consulting</a:t>
            </a:r>
          </a:p>
          <a:p>
            <a:pPr marL="457200" lvl="1" indent="0">
              <a:buNone/>
            </a:pPr>
            <a:r>
              <a:rPr lang="en-US" sz="1600" dirty="0"/>
              <a:t>	</a:t>
            </a:r>
            <a:r>
              <a:rPr lang="en-US" sz="1600" dirty="0">
                <a:hlinkClick r:id="rId3"/>
              </a:rPr>
              <a:t>http://</a:t>
            </a:r>
            <a:r>
              <a:rPr lang="en-US" sz="1600" dirty="0" smtClean="0">
                <a:hlinkClick r:id="rId3"/>
              </a:rPr>
              <a:t>www.pressganey.com/consulting/safety-high-reliability</a:t>
            </a:r>
            <a:endParaRPr lang="en-US" sz="1600" dirty="0" smtClean="0"/>
          </a:p>
          <a:p>
            <a:pPr marL="457200" lvl="1" indent="0">
              <a:buNone/>
            </a:pPr>
            <a:endParaRPr lang="en-US" sz="1600" dirty="0"/>
          </a:p>
          <a:p>
            <a:endParaRPr lang="en-US" dirty="0"/>
          </a:p>
        </p:txBody>
      </p:sp>
    </p:spTree>
    <p:extLst>
      <p:ext uri="{BB962C8B-B14F-4D97-AF65-F5344CB8AC3E}">
        <p14:creationId xmlns:p14="http://schemas.microsoft.com/office/powerpoint/2010/main" val="2642249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1208715" y="995781"/>
            <a:ext cx="6515554" cy="628427"/>
          </a:xfrm>
          <a:prstGeom prst="rect">
            <a:avLst/>
          </a:prstGeom>
          <a:noFill/>
          <a:ln w="9525">
            <a:noFill/>
            <a:miter lim="800000"/>
            <a:headEnd/>
            <a:tailEnd/>
          </a:ln>
        </p:spPr>
        <p:txBody>
          <a:bodyPr vert="horz" wrap="square" lIns="68574" tIns="34287" rIns="68574" bIns="34287" numCol="1" anchor="ctr" anchorCtr="0" compatLnSpc="1">
            <a:prstTxWarp prst="textNoShape">
              <a:avLst/>
            </a:prstTxWarp>
          </a:bodyPr>
          <a:lstStyle>
            <a:lvl1pPr algn="ctr" defTabSz="912813" rtl="0" eaLnBrk="1" fontAlgn="base" hangingPunct="1">
              <a:spcBef>
                <a:spcPct val="0"/>
              </a:spcBef>
              <a:spcAft>
                <a:spcPct val="0"/>
              </a:spcAft>
              <a:defRPr sz="5200" kern="1200" spc="0">
                <a:solidFill>
                  <a:schemeClr val="bg1"/>
                </a:solidFill>
                <a:latin typeface="Arial"/>
                <a:ea typeface="Geneva" charset="-128"/>
                <a:cs typeface="Geneva" charset="-128"/>
              </a:defRPr>
            </a:lvl1pPr>
            <a:lvl2pPr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2pPr>
            <a:lvl3pPr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3pPr>
            <a:lvl4pPr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4pPr>
            <a:lvl5pPr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5pPr>
            <a:lvl6pPr marL="457200"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6pPr>
            <a:lvl7pPr marL="914400"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7pPr>
            <a:lvl8pPr marL="1371600"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8pPr>
            <a:lvl9pPr marL="1828800" algn="ctr" defTabSz="912813" rtl="0" eaLnBrk="1" fontAlgn="base" hangingPunct="1">
              <a:spcBef>
                <a:spcPct val="0"/>
              </a:spcBef>
              <a:spcAft>
                <a:spcPct val="0"/>
              </a:spcAft>
              <a:defRPr sz="5200">
                <a:solidFill>
                  <a:schemeClr val="bg1"/>
                </a:solidFill>
                <a:latin typeface="Futura Std Light" charset="0"/>
                <a:ea typeface="Geneva" charset="-128"/>
                <a:cs typeface="Geneva" charset="-128"/>
              </a:defRPr>
            </a:lvl9pPr>
          </a:lstStyle>
          <a:p>
            <a:pPr defTabSz="684610">
              <a:defRPr/>
            </a:pPr>
            <a:r>
              <a:rPr lang="en-US" altLang="en-US" sz="3600" dirty="0">
                <a:solidFill>
                  <a:sysClr val="windowText" lastClr="000000"/>
                </a:solidFill>
                <a:latin typeface="+mj-lt"/>
              </a:rPr>
              <a:t>Safety is Everybody’s Business</a:t>
            </a:r>
          </a:p>
        </p:txBody>
      </p:sp>
      <p:pic>
        <p:nvPicPr>
          <p:cNvPr id="13" name="Picture 1026" descr="masthea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b="2808"/>
          <a:stretch>
            <a:fillRect/>
          </a:stretch>
        </p:blipFill>
        <p:spPr bwMode="auto">
          <a:xfrm>
            <a:off x="1551843" y="1724010"/>
            <a:ext cx="5374822" cy="591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1027"/>
          <p:cNvSpPr txBox="1">
            <a:spLocks noChangeArrowheads="1"/>
          </p:cNvSpPr>
          <p:nvPr/>
        </p:nvSpPr>
        <p:spPr bwMode="auto">
          <a:xfrm>
            <a:off x="1208717" y="2514602"/>
            <a:ext cx="6313715" cy="171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64870" tIns="32435" rIns="64870" bIns="32435">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defTabSz="684610" eaLnBrk="1" hangingPunct="1">
              <a:spcBef>
                <a:spcPct val="50000"/>
              </a:spcBef>
              <a:defRPr/>
            </a:pPr>
            <a:r>
              <a:rPr lang="en-US" altLang="en-US" sz="1425" kern="0" dirty="0">
                <a:solidFill>
                  <a:prstClr val="black"/>
                </a:solidFill>
                <a:latin typeface="+mj-lt"/>
              </a:rPr>
              <a:t>Contract elevator maintenance employees drained fluid from elevators into containers used for surgical detergent. The containers were not properly re-labeled or securely stored. They were restocked and shipped as detergent back to Durham Regional Hospital and Duke Health Raleigh Hospital.</a:t>
            </a:r>
          </a:p>
          <a:p>
            <a:pPr defTabSz="684610" eaLnBrk="1" hangingPunct="1">
              <a:spcBef>
                <a:spcPct val="50000"/>
              </a:spcBef>
              <a:defRPr/>
            </a:pPr>
            <a:r>
              <a:rPr lang="en-US" altLang="en-US" sz="1425" kern="0" dirty="0">
                <a:solidFill>
                  <a:prstClr val="black"/>
                </a:solidFill>
                <a:latin typeface="+mj-lt"/>
              </a:rPr>
              <a:t>In November and December of 2004, the elevator hydraulic fluid was used as detergent in one step of a multi-step cleaning and sterilization process of surgical tools.</a:t>
            </a:r>
          </a:p>
        </p:txBody>
      </p:sp>
      <p:pic>
        <p:nvPicPr>
          <p:cNvPr id="15" name="Picture 1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582948"/>
            <a:ext cx="1742848" cy="124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nvGrpSpPr>
          <p:cNvPr id="16" name="Group 1030"/>
          <p:cNvGrpSpPr>
            <a:grpSpLocks/>
          </p:cNvGrpSpPr>
          <p:nvPr/>
        </p:nvGrpSpPr>
        <p:grpSpPr bwMode="auto">
          <a:xfrm>
            <a:off x="5562600" y="4597009"/>
            <a:ext cx="1925452" cy="1426824"/>
            <a:chOff x="3881" y="2052"/>
            <a:chExt cx="1701" cy="1442"/>
          </a:xfrm>
        </p:grpSpPr>
        <p:pic>
          <p:nvPicPr>
            <p:cNvPr id="17" name="Picture 1031" descr="Hydraulic Fluid photo"/>
            <p:cNvPicPr>
              <a:picLocks noChangeAspect="1" noChangeArrowheads="1"/>
            </p:cNvPicPr>
            <p:nvPr/>
          </p:nvPicPr>
          <p:blipFill>
            <a:blip r:embed="rId6">
              <a:extLst>
                <a:ext uri="{28A0092B-C50C-407E-A947-70E740481C1C}">
                  <a14:useLocalDpi xmlns:a14="http://schemas.microsoft.com/office/drawing/2010/main" val="0"/>
                </a:ext>
              </a:extLst>
            </a:blip>
            <a:srcRect l="513" t="1381" r="1091" b="2112"/>
            <a:stretch>
              <a:fillRect/>
            </a:stretch>
          </p:blipFill>
          <p:spPr bwMode="auto">
            <a:xfrm>
              <a:off x="3928" y="2052"/>
              <a:ext cx="1627" cy="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32"/>
            <p:cNvSpPr txBox="1">
              <a:spLocks noChangeArrowheads="1"/>
            </p:cNvSpPr>
            <p:nvPr/>
          </p:nvSpPr>
          <p:spPr bwMode="auto">
            <a:xfrm>
              <a:off x="3881" y="3296"/>
              <a:ext cx="1701"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defTabSz="684610" eaLnBrk="1" hangingPunct="1">
                <a:defRPr/>
              </a:pPr>
              <a:r>
                <a:rPr lang="en-US" altLang="en-US" sz="675" kern="0">
                  <a:solidFill>
                    <a:prstClr val="white"/>
                  </a:solidFill>
                </a:rPr>
                <a:t>Photo Credit: Duke University Medical Center</a:t>
              </a:r>
            </a:p>
          </p:txBody>
        </p:sp>
      </p:grpSp>
    </p:spTree>
    <p:extLst>
      <p:ext uri="{BB962C8B-B14F-4D97-AF65-F5344CB8AC3E}">
        <p14:creationId xmlns:p14="http://schemas.microsoft.com/office/powerpoint/2010/main" val="934870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en-US" dirty="0" smtClean="0"/>
              <a:t>2013 CMS report</a:t>
            </a:r>
            <a:endParaRPr lang="en-US" dirty="0"/>
          </a:p>
        </p:txBody>
      </p:sp>
      <p:sp>
        <p:nvSpPr>
          <p:cNvPr id="3" name="Content Placeholder 2"/>
          <p:cNvSpPr>
            <a:spLocks noGrp="1"/>
          </p:cNvSpPr>
          <p:nvPr>
            <p:ph idx="1"/>
          </p:nvPr>
        </p:nvSpPr>
        <p:spPr>
          <a:xfrm>
            <a:off x="304800" y="1295400"/>
            <a:ext cx="8229600" cy="5029200"/>
          </a:xfrm>
        </p:spPr>
        <p:txBody>
          <a:bodyPr>
            <a:normAutofit fontScale="32500" lnSpcReduction="20000"/>
          </a:bodyPr>
          <a:lstStyle/>
          <a:p>
            <a:pPr marL="0" indent="0">
              <a:buNone/>
            </a:pPr>
            <a:endParaRPr lang="en-US" dirty="0"/>
          </a:p>
          <a:p>
            <a:r>
              <a:rPr lang="en-US" sz="7000" b="1" dirty="0" err="1"/>
              <a:t>Luer</a:t>
            </a:r>
            <a:r>
              <a:rPr lang="en-US" sz="7000" b="1" dirty="0"/>
              <a:t> Misconnections continue to result in adverse events and deaths – </a:t>
            </a:r>
            <a:r>
              <a:rPr lang="en-US" sz="7000" dirty="0" err="1"/>
              <a:t>Luer</a:t>
            </a:r>
            <a:r>
              <a:rPr lang="en-US" sz="7000" dirty="0"/>
              <a:t> connectors easily link many medical components, accessories, and delivery systems. Clinicians, in any type of provider or supplier setting, can mistakenly connect the wrong devices and deliver substances through the wrong route. Despite numerous alerts and warnings, a patient’s blood pressure tubing was recently misconnected to an intravenous (IV) line in an ambulatory surgery center (ASC) resulting in a patient death</a:t>
            </a:r>
            <a:r>
              <a:rPr lang="en-US" sz="7000" dirty="0" smtClean="0"/>
              <a:t>. </a:t>
            </a:r>
          </a:p>
          <a:p>
            <a:pPr marL="0" indent="0">
              <a:buNone/>
            </a:pPr>
            <a:r>
              <a:rPr lang="en-US" sz="7000" dirty="0" smtClean="0"/>
              <a:t>  </a:t>
            </a:r>
            <a:endParaRPr lang="en-US" sz="7000" dirty="0"/>
          </a:p>
          <a:p>
            <a:r>
              <a:rPr lang="en-US" sz="7000" b="1" dirty="0"/>
              <a:t>Facility Reporting to Food &amp; Drug Administration (FDA): </a:t>
            </a:r>
            <a:r>
              <a:rPr lang="en-US" sz="7000" dirty="0"/>
              <a:t>Surveyors should encourage health care facilities to report problems with </a:t>
            </a:r>
            <a:r>
              <a:rPr lang="en-US" sz="7000" dirty="0" err="1"/>
              <a:t>Luer</a:t>
            </a:r>
            <a:r>
              <a:rPr lang="en-US" sz="7000" dirty="0"/>
              <a:t> misconnections to the FDA, even if no adverse event occurred. </a:t>
            </a:r>
            <a:endParaRPr lang="en-US" sz="7000" dirty="0" smtClean="0"/>
          </a:p>
          <a:p>
            <a:pPr marL="0" indent="0">
              <a:buNone/>
            </a:pPr>
            <a:endParaRPr lang="en-US" sz="1600" dirty="0"/>
          </a:p>
          <a:p>
            <a:pPr marL="0" indent="0">
              <a:buNone/>
            </a:pPr>
            <a:endParaRPr lang="en-US" sz="2500" dirty="0" smtClean="0">
              <a:hlinkClick r:id="rId2"/>
            </a:endParaRPr>
          </a:p>
          <a:p>
            <a:pPr marL="0" indent="0">
              <a:buNone/>
            </a:pPr>
            <a:endParaRPr lang="en-US" sz="2500" dirty="0">
              <a:hlinkClick r:id="rId2"/>
            </a:endParaRPr>
          </a:p>
          <a:p>
            <a:pPr marL="0" indent="0">
              <a:buNone/>
            </a:pPr>
            <a:endParaRPr lang="en-US" sz="2500" dirty="0" smtClean="0">
              <a:hlinkClick r:id="rId2"/>
            </a:endParaRPr>
          </a:p>
          <a:p>
            <a:pPr marL="0" indent="0">
              <a:buNone/>
            </a:pPr>
            <a:r>
              <a:rPr lang="en-US" sz="2500" dirty="0" smtClean="0">
                <a:hlinkClick r:id="rId2"/>
              </a:rPr>
              <a:t>https</a:t>
            </a:r>
            <a:r>
              <a:rPr lang="en-US" sz="2500" dirty="0">
                <a:hlinkClick r:id="rId2"/>
              </a:rPr>
              <a:t>://</a:t>
            </a:r>
            <a:r>
              <a:rPr lang="en-US" sz="2500" dirty="0" smtClean="0">
                <a:hlinkClick r:id="rId2"/>
              </a:rPr>
              <a:t>www.cms.gov/Medicare/Provider-Enrollment-and-Certification/SurveyCertificationGenInfo/Downloads/Survey-and-Cert-Letter-13-14.pdf</a:t>
            </a:r>
            <a:endParaRPr lang="en-US" sz="2500" dirty="0"/>
          </a:p>
          <a:p>
            <a:pPr marL="0" indent="0">
              <a:buNone/>
            </a:pPr>
            <a:r>
              <a:rPr lang="en-US" sz="2500" dirty="0" smtClean="0"/>
              <a:t>March </a:t>
            </a:r>
            <a:r>
              <a:rPr lang="en-US" sz="2500" dirty="0"/>
              <a:t>8, 2013 report</a:t>
            </a:r>
          </a:p>
          <a:p>
            <a:pPr marL="0" indent="0">
              <a:buNone/>
            </a:pPr>
            <a:endParaRPr lang="en-US" sz="1600" dirty="0"/>
          </a:p>
        </p:txBody>
      </p:sp>
    </p:spTree>
    <p:extLst>
      <p:ext uri="{BB962C8B-B14F-4D97-AF65-F5344CB8AC3E}">
        <p14:creationId xmlns:p14="http://schemas.microsoft.com/office/powerpoint/2010/main" val="2337840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53000"/>
          </a:xfrm>
        </p:spPr>
        <p:txBody>
          <a:bodyPr>
            <a:normAutofit fontScale="92500" lnSpcReduction="20000"/>
          </a:bodyPr>
          <a:lstStyle/>
          <a:p>
            <a:pPr marL="0" indent="0">
              <a:buNone/>
            </a:pPr>
            <a:r>
              <a:rPr lang="en-US" dirty="0" smtClean="0"/>
              <a:t>Over 23 million </a:t>
            </a:r>
            <a:r>
              <a:rPr lang="en-US" dirty="0"/>
              <a:t>procedures performed in ASCs/year  </a:t>
            </a:r>
          </a:p>
          <a:p>
            <a:pPr marL="0" indent="0">
              <a:buNone/>
            </a:pPr>
            <a:endParaRPr lang="en-US" dirty="0" smtClean="0"/>
          </a:p>
          <a:p>
            <a:pPr marL="0" indent="0">
              <a:buNone/>
            </a:pPr>
            <a:r>
              <a:rPr lang="en-US" dirty="0" smtClean="0"/>
              <a:t>Where is the risk?</a:t>
            </a:r>
          </a:p>
          <a:p>
            <a:pPr marL="0" indent="0">
              <a:buNone/>
            </a:pPr>
            <a:endParaRPr lang="en-US" sz="1300" dirty="0" smtClean="0"/>
          </a:p>
          <a:p>
            <a:pPr lvl="1"/>
            <a:r>
              <a:rPr lang="en-US" dirty="0" smtClean="0"/>
              <a:t>Falls</a:t>
            </a:r>
          </a:p>
          <a:p>
            <a:pPr lvl="1"/>
            <a:r>
              <a:rPr lang="en-US" dirty="0" smtClean="0"/>
              <a:t>Wrong sided surgery/site</a:t>
            </a:r>
          </a:p>
          <a:p>
            <a:pPr lvl="1"/>
            <a:r>
              <a:rPr lang="en-US" dirty="0" smtClean="0"/>
              <a:t>Patient burn</a:t>
            </a:r>
          </a:p>
          <a:p>
            <a:pPr lvl="1"/>
            <a:r>
              <a:rPr lang="en-US" dirty="0" smtClean="0"/>
              <a:t>Patient transfer/admission </a:t>
            </a:r>
          </a:p>
          <a:p>
            <a:pPr lvl="1"/>
            <a:r>
              <a:rPr lang="en-US" dirty="0"/>
              <a:t>Device malfunction or misuse</a:t>
            </a:r>
          </a:p>
          <a:p>
            <a:pPr lvl="1"/>
            <a:r>
              <a:rPr lang="en-US" dirty="0" smtClean="0"/>
              <a:t>Pressure </a:t>
            </a:r>
            <a:r>
              <a:rPr lang="en-US" dirty="0"/>
              <a:t>injuries/gaps in skin assessment</a:t>
            </a:r>
          </a:p>
          <a:p>
            <a:pPr marL="0" indent="0">
              <a:buNone/>
            </a:pPr>
            <a:endParaRPr lang="en-US" dirty="0" smtClean="0"/>
          </a:p>
          <a:p>
            <a:pPr marL="0" indent="0">
              <a:buNone/>
            </a:pPr>
            <a:r>
              <a:rPr lang="en-US" sz="1200" dirty="0" smtClean="0"/>
              <a:t>TJC:  </a:t>
            </a:r>
            <a:r>
              <a:rPr lang="en-US" sz="1300" dirty="0" smtClean="0">
                <a:hlinkClick r:id="rId2"/>
              </a:rPr>
              <a:t>https</a:t>
            </a:r>
            <a:r>
              <a:rPr lang="en-US" sz="1300" dirty="0">
                <a:hlinkClick r:id="rId2"/>
              </a:rPr>
              <a:t>://www.jointcommission.org/ambulatory_buzz/making_ambulatory_surgery_safer</a:t>
            </a:r>
            <a:r>
              <a:rPr lang="en-US" sz="1300" dirty="0" smtClean="0">
                <a:hlinkClick r:id="rId2"/>
              </a:rPr>
              <a:t>/</a:t>
            </a:r>
            <a:endParaRPr lang="en-US" sz="1300" dirty="0" smtClean="0"/>
          </a:p>
          <a:p>
            <a:pPr marL="0" indent="0">
              <a:buNone/>
            </a:pPr>
            <a:endParaRPr lang="en-US" dirty="0"/>
          </a:p>
          <a:p>
            <a:endParaRPr lang="en-US" dirty="0"/>
          </a:p>
        </p:txBody>
      </p:sp>
    </p:spTree>
    <p:extLst>
      <p:ext uri="{BB962C8B-B14F-4D97-AF65-F5344CB8AC3E}">
        <p14:creationId xmlns:p14="http://schemas.microsoft.com/office/powerpoint/2010/main" val="857499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Safety Events Across the Continuum</a:t>
            </a:r>
            <a:endParaRPr lang="en-US" dirty="0"/>
          </a:p>
        </p:txBody>
      </p:sp>
      <p:sp>
        <p:nvSpPr>
          <p:cNvPr id="5" name="Content Placeholder 4"/>
          <p:cNvSpPr>
            <a:spLocks noGrp="1"/>
          </p:cNvSpPr>
          <p:nvPr>
            <p:ph idx="1"/>
          </p:nvPr>
        </p:nvSpPr>
        <p:spPr>
          <a:xfrm>
            <a:off x="685800" y="1676400"/>
            <a:ext cx="8077200" cy="4648200"/>
          </a:xfrm>
        </p:spPr>
        <p:txBody>
          <a:bodyPr>
            <a:normAutofit fontScale="77500" lnSpcReduction="20000"/>
          </a:bodyPr>
          <a:lstStyle/>
          <a:p>
            <a:r>
              <a:rPr lang="en-US" sz="4100" dirty="0" smtClean="0"/>
              <a:t>Transitions of Care</a:t>
            </a:r>
          </a:p>
          <a:p>
            <a:pPr lvl="1"/>
            <a:r>
              <a:rPr lang="en-US" sz="4100" dirty="0" smtClean="0"/>
              <a:t>Handoffs</a:t>
            </a:r>
          </a:p>
          <a:p>
            <a:r>
              <a:rPr lang="en-US" sz="4100" dirty="0" smtClean="0"/>
              <a:t>Medication Safety</a:t>
            </a:r>
          </a:p>
          <a:p>
            <a:pPr lvl="1"/>
            <a:r>
              <a:rPr lang="en-US" sz="4100" dirty="0"/>
              <a:t>Adverse Drug Events</a:t>
            </a:r>
          </a:p>
          <a:p>
            <a:pPr lvl="1"/>
            <a:r>
              <a:rPr lang="en-US" sz="4100" dirty="0"/>
              <a:t>Medication </a:t>
            </a:r>
            <a:r>
              <a:rPr lang="en-US" sz="4100" dirty="0" smtClean="0"/>
              <a:t>reconciliation</a:t>
            </a:r>
          </a:p>
          <a:p>
            <a:r>
              <a:rPr lang="en-US" sz="4100" dirty="0" smtClean="0"/>
              <a:t>Missed and delayed diagnoses</a:t>
            </a:r>
          </a:p>
          <a:p>
            <a:pPr lvl="1"/>
            <a:r>
              <a:rPr lang="en-US" sz="4100" dirty="0" smtClean="0"/>
              <a:t>Test result follow-up</a:t>
            </a:r>
          </a:p>
          <a:p>
            <a:pPr lvl="1"/>
            <a:r>
              <a:rPr lang="en-US" sz="4100" dirty="0" smtClean="0"/>
              <a:t>Referral management</a:t>
            </a:r>
          </a:p>
          <a:p>
            <a:pPr marL="457200" lvl="1" indent="0">
              <a:buNone/>
            </a:pPr>
            <a:endParaRPr lang="en-US" dirty="0" smtClean="0"/>
          </a:p>
          <a:p>
            <a:pPr marL="0" indent="0">
              <a:buNone/>
            </a:pPr>
            <a:r>
              <a:rPr lang="en-US" sz="1600" dirty="0" smtClean="0"/>
              <a:t>National Patient Safety Foundation (NPSF) Patient Safety Curriculum 2</a:t>
            </a:r>
            <a:r>
              <a:rPr lang="en-US" sz="1600" baseline="30000" dirty="0" smtClean="0"/>
              <a:t>nd</a:t>
            </a:r>
            <a:r>
              <a:rPr lang="en-US" sz="1600" dirty="0" smtClean="0"/>
              <a:t> edition, 2015</a:t>
            </a:r>
            <a:endParaRPr lang="en-US" sz="1600" dirty="0"/>
          </a:p>
        </p:txBody>
      </p:sp>
    </p:spTree>
    <p:extLst>
      <p:ext uri="{BB962C8B-B14F-4D97-AF65-F5344CB8AC3E}">
        <p14:creationId xmlns:p14="http://schemas.microsoft.com/office/powerpoint/2010/main" val="2475474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16-Point Star 41"/>
          <p:cNvSpPr/>
          <p:nvPr/>
        </p:nvSpPr>
        <p:spPr>
          <a:xfrm>
            <a:off x="5931694" y="2072880"/>
            <a:ext cx="2047875" cy="1864519"/>
          </a:xfrm>
          <a:prstGeom prst="star1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500" dirty="0">
              <a:solidFill>
                <a:prstClr val="white"/>
              </a:solidFill>
            </a:endParaRPr>
          </a:p>
        </p:txBody>
      </p:sp>
      <p:sp>
        <p:nvSpPr>
          <p:cNvPr id="74755" name="Rectangle 4"/>
          <p:cNvSpPr>
            <a:spLocks noChangeArrowheads="1"/>
          </p:cNvSpPr>
          <p:nvPr/>
        </p:nvSpPr>
        <p:spPr bwMode="auto">
          <a:xfrm>
            <a:off x="4985149" y="2570560"/>
            <a:ext cx="916781" cy="1357313"/>
          </a:xfrm>
          <a:prstGeom prst="rect">
            <a:avLst/>
          </a:prstGeom>
          <a:solidFill>
            <a:srgbClr val="FFB300"/>
          </a:solidFill>
          <a:ln w="38100">
            <a:solidFill>
              <a:schemeClr val="tx1"/>
            </a:solidFill>
            <a:miter lim="800000"/>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56" name="Rectangle 5"/>
          <p:cNvSpPr>
            <a:spLocks noChangeArrowheads="1"/>
          </p:cNvSpPr>
          <p:nvPr/>
        </p:nvSpPr>
        <p:spPr bwMode="auto">
          <a:xfrm>
            <a:off x="4504136" y="2757487"/>
            <a:ext cx="916781" cy="1358504"/>
          </a:xfrm>
          <a:prstGeom prst="rect">
            <a:avLst/>
          </a:prstGeom>
          <a:solidFill>
            <a:srgbClr val="FFB300"/>
          </a:solidFill>
          <a:ln w="38100">
            <a:solidFill>
              <a:schemeClr val="tx1"/>
            </a:solidFill>
            <a:miter lim="800000"/>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57" name="Rectangle 6"/>
          <p:cNvSpPr>
            <a:spLocks noChangeArrowheads="1"/>
          </p:cNvSpPr>
          <p:nvPr/>
        </p:nvSpPr>
        <p:spPr bwMode="auto">
          <a:xfrm>
            <a:off x="3675461" y="2897981"/>
            <a:ext cx="916781" cy="1358504"/>
          </a:xfrm>
          <a:prstGeom prst="rect">
            <a:avLst/>
          </a:prstGeom>
          <a:solidFill>
            <a:srgbClr val="FFB300"/>
          </a:solidFill>
          <a:ln w="38100">
            <a:solidFill>
              <a:schemeClr val="tx1"/>
            </a:solidFill>
            <a:miter lim="800000"/>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58" name="Rectangle 7"/>
          <p:cNvSpPr>
            <a:spLocks noChangeArrowheads="1"/>
          </p:cNvSpPr>
          <p:nvPr/>
        </p:nvSpPr>
        <p:spPr bwMode="auto">
          <a:xfrm>
            <a:off x="3151586" y="3187305"/>
            <a:ext cx="916781" cy="1358503"/>
          </a:xfrm>
          <a:prstGeom prst="rect">
            <a:avLst/>
          </a:prstGeom>
          <a:solidFill>
            <a:srgbClr val="FFB300"/>
          </a:solidFill>
          <a:ln w="38100">
            <a:solidFill>
              <a:schemeClr val="tx1"/>
            </a:solidFill>
            <a:miter lim="800000"/>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59" name="Oval 8"/>
          <p:cNvSpPr>
            <a:spLocks noChangeArrowheads="1"/>
          </p:cNvSpPr>
          <p:nvPr/>
        </p:nvSpPr>
        <p:spPr bwMode="auto">
          <a:xfrm>
            <a:off x="3282553" y="3881439"/>
            <a:ext cx="261938" cy="375047"/>
          </a:xfrm>
          <a:prstGeom prst="ellipse">
            <a:avLst/>
          </a:prstGeom>
          <a:solidFill>
            <a:schemeClr val="bg1"/>
          </a:solidFill>
          <a:ln w="38100">
            <a:solidFill>
              <a:schemeClr val="tx1"/>
            </a:solidFill>
            <a:round/>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60" name="Oval 9"/>
          <p:cNvSpPr>
            <a:spLocks noChangeArrowheads="1"/>
          </p:cNvSpPr>
          <p:nvPr/>
        </p:nvSpPr>
        <p:spPr bwMode="auto">
          <a:xfrm>
            <a:off x="4242197" y="3646885"/>
            <a:ext cx="261938" cy="375047"/>
          </a:xfrm>
          <a:prstGeom prst="ellipse">
            <a:avLst/>
          </a:prstGeom>
          <a:solidFill>
            <a:schemeClr val="bg1"/>
          </a:solidFill>
          <a:ln w="38100">
            <a:solidFill>
              <a:schemeClr val="tx1"/>
            </a:solidFill>
            <a:round/>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61" name="Oval 10"/>
          <p:cNvSpPr>
            <a:spLocks noChangeArrowheads="1"/>
          </p:cNvSpPr>
          <p:nvPr/>
        </p:nvSpPr>
        <p:spPr bwMode="auto">
          <a:xfrm>
            <a:off x="3544491" y="3365897"/>
            <a:ext cx="261938" cy="280988"/>
          </a:xfrm>
          <a:prstGeom prst="ellipse">
            <a:avLst/>
          </a:prstGeom>
          <a:solidFill>
            <a:schemeClr val="bg1"/>
          </a:solidFill>
          <a:ln w="38100">
            <a:solidFill>
              <a:schemeClr val="tx1"/>
            </a:solidFill>
            <a:round/>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62" name="Oval 11"/>
          <p:cNvSpPr>
            <a:spLocks noChangeArrowheads="1"/>
          </p:cNvSpPr>
          <p:nvPr/>
        </p:nvSpPr>
        <p:spPr bwMode="auto">
          <a:xfrm>
            <a:off x="4947047" y="2799160"/>
            <a:ext cx="261938" cy="280988"/>
          </a:xfrm>
          <a:prstGeom prst="ellipse">
            <a:avLst/>
          </a:prstGeom>
          <a:solidFill>
            <a:schemeClr val="bg1"/>
          </a:solidFill>
          <a:ln w="38100">
            <a:solidFill>
              <a:schemeClr val="tx1"/>
            </a:solidFill>
            <a:round/>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63" name="Oval 12"/>
          <p:cNvSpPr>
            <a:spLocks noChangeArrowheads="1"/>
          </p:cNvSpPr>
          <p:nvPr/>
        </p:nvSpPr>
        <p:spPr bwMode="auto">
          <a:xfrm>
            <a:off x="5158980" y="3273030"/>
            <a:ext cx="130969" cy="140494"/>
          </a:xfrm>
          <a:prstGeom prst="ellipse">
            <a:avLst/>
          </a:prstGeom>
          <a:solidFill>
            <a:schemeClr val="bg1"/>
          </a:solidFill>
          <a:ln w="38100">
            <a:solidFill>
              <a:schemeClr val="tx1"/>
            </a:solidFill>
            <a:round/>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64" name="Oval 13"/>
          <p:cNvSpPr>
            <a:spLocks noChangeArrowheads="1"/>
          </p:cNvSpPr>
          <p:nvPr/>
        </p:nvSpPr>
        <p:spPr bwMode="auto">
          <a:xfrm>
            <a:off x="4111230" y="3413523"/>
            <a:ext cx="130969" cy="140494"/>
          </a:xfrm>
          <a:prstGeom prst="ellipse">
            <a:avLst/>
          </a:prstGeom>
          <a:solidFill>
            <a:schemeClr val="bg1"/>
          </a:solidFill>
          <a:ln w="38100">
            <a:solidFill>
              <a:schemeClr val="tx1"/>
            </a:solidFill>
            <a:round/>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65" name="Oval 14"/>
          <p:cNvSpPr>
            <a:spLocks noChangeArrowheads="1"/>
          </p:cNvSpPr>
          <p:nvPr/>
        </p:nvSpPr>
        <p:spPr bwMode="auto">
          <a:xfrm>
            <a:off x="3544492" y="3787380"/>
            <a:ext cx="130969" cy="140494"/>
          </a:xfrm>
          <a:prstGeom prst="ellipse">
            <a:avLst/>
          </a:prstGeom>
          <a:solidFill>
            <a:schemeClr val="bg1"/>
          </a:solidFill>
          <a:ln w="38100">
            <a:solidFill>
              <a:schemeClr val="tx1"/>
            </a:solidFill>
            <a:round/>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66" name="Oval 15"/>
          <p:cNvSpPr>
            <a:spLocks noChangeArrowheads="1"/>
          </p:cNvSpPr>
          <p:nvPr/>
        </p:nvSpPr>
        <p:spPr bwMode="auto">
          <a:xfrm>
            <a:off x="3631406" y="4068367"/>
            <a:ext cx="305991" cy="234553"/>
          </a:xfrm>
          <a:prstGeom prst="ellipse">
            <a:avLst/>
          </a:prstGeom>
          <a:solidFill>
            <a:schemeClr val="bg1"/>
          </a:solidFill>
          <a:ln w="38100">
            <a:solidFill>
              <a:schemeClr val="tx1"/>
            </a:solidFill>
            <a:round/>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67" name="Oval 16"/>
          <p:cNvSpPr>
            <a:spLocks noChangeArrowheads="1"/>
          </p:cNvSpPr>
          <p:nvPr/>
        </p:nvSpPr>
        <p:spPr bwMode="auto">
          <a:xfrm>
            <a:off x="4723211" y="3319463"/>
            <a:ext cx="392906" cy="467916"/>
          </a:xfrm>
          <a:prstGeom prst="ellipse">
            <a:avLst/>
          </a:prstGeom>
          <a:solidFill>
            <a:schemeClr val="bg1"/>
          </a:solidFill>
          <a:ln w="38100">
            <a:solidFill>
              <a:schemeClr val="tx1"/>
            </a:solidFill>
            <a:round/>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68" name="Line 17"/>
          <p:cNvSpPr>
            <a:spLocks noChangeShapeType="1"/>
          </p:cNvSpPr>
          <p:nvPr/>
        </p:nvSpPr>
        <p:spPr bwMode="auto">
          <a:xfrm flipV="1">
            <a:off x="5898358" y="3155157"/>
            <a:ext cx="145256" cy="73819"/>
          </a:xfrm>
          <a:prstGeom prst="line">
            <a:avLst/>
          </a:prstGeom>
          <a:noFill/>
          <a:ln w="38100">
            <a:solidFill>
              <a:schemeClr val="tx1"/>
            </a:solidFill>
            <a:round/>
            <a:headEnd type="none" w="sm" len="sm"/>
            <a:tailEnd type="triangle" w="med" len="med"/>
          </a:ln>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4769" name="Text Box 18"/>
          <p:cNvSpPr txBox="1">
            <a:spLocks noChangeArrowheads="1"/>
          </p:cNvSpPr>
          <p:nvPr/>
        </p:nvSpPr>
        <p:spPr bwMode="auto">
          <a:xfrm>
            <a:off x="1143000" y="3701654"/>
            <a:ext cx="1768079" cy="1200329"/>
          </a:xfrm>
          <a:prstGeom prst="rect">
            <a:avLst/>
          </a:prstGeom>
          <a:noFill/>
          <a:ln w="12700">
            <a:noFill/>
            <a:miter lim="800000"/>
            <a:headEnd type="none" w="sm" len="sm"/>
            <a:tailEnd type="none" w="sm" len="sm"/>
          </a:ln>
        </p:spPr>
        <p:txBody>
          <a:bodyPr>
            <a:spAutoFit/>
          </a:bodyPr>
          <a:lstStyle/>
          <a:p>
            <a:pPr algn="ctr" defTabSz="685800" fontAlgn="auto">
              <a:spcBef>
                <a:spcPts val="0"/>
              </a:spcBef>
              <a:spcAft>
                <a:spcPts val="0"/>
              </a:spcAft>
            </a:pPr>
            <a:r>
              <a:rPr lang="en-US" sz="1800" b="1" dirty="0">
                <a:solidFill>
                  <a:srgbClr val="073E87"/>
                </a:solidFill>
                <a:latin typeface="Calibri" pitchFamily="34" charset="0"/>
                <a:ea typeface="+mn-ea"/>
                <a:cs typeface="+mn-cs"/>
              </a:rPr>
              <a:t>Active errors </a:t>
            </a:r>
            <a:r>
              <a:rPr lang="en-US" sz="1800" dirty="0">
                <a:solidFill>
                  <a:srgbClr val="073E87"/>
                </a:solidFill>
                <a:latin typeface="Calibri" pitchFamily="34" charset="0"/>
                <a:ea typeface="+mn-ea"/>
                <a:cs typeface="+mn-cs"/>
              </a:rPr>
              <a:t>by individuals result in initiating action(s)</a:t>
            </a:r>
          </a:p>
        </p:txBody>
      </p:sp>
      <p:sp>
        <p:nvSpPr>
          <p:cNvPr id="74770" name="Text Box 19"/>
          <p:cNvSpPr txBox="1">
            <a:spLocks noChangeArrowheads="1"/>
          </p:cNvSpPr>
          <p:nvPr/>
        </p:nvSpPr>
        <p:spPr bwMode="auto">
          <a:xfrm>
            <a:off x="3314700" y="1329441"/>
            <a:ext cx="3718322" cy="923330"/>
          </a:xfrm>
          <a:prstGeom prst="rect">
            <a:avLst/>
          </a:prstGeom>
          <a:noFill/>
          <a:ln w="12700">
            <a:noFill/>
            <a:miter lim="800000"/>
            <a:headEnd type="none" w="sm" len="sm"/>
            <a:tailEnd type="none" w="sm" len="sm"/>
          </a:ln>
        </p:spPr>
        <p:txBody>
          <a:bodyPr>
            <a:spAutoFit/>
          </a:bodyPr>
          <a:lstStyle/>
          <a:p>
            <a:pPr defTabSz="685800" fontAlgn="auto">
              <a:spcBef>
                <a:spcPts val="0"/>
              </a:spcBef>
              <a:spcAft>
                <a:spcPts val="0"/>
              </a:spcAft>
            </a:pPr>
            <a:r>
              <a:rPr lang="en-US" sz="1800" b="1" dirty="0" smtClean="0">
                <a:solidFill>
                  <a:srgbClr val="073E87"/>
                </a:solidFill>
                <a:latin typeface="Calibri" pitchFamily="34" charset="0"/>
                <a:ea typeface="+mn-ea"/>
                <a:cs typeface="+mn-cs"/>
              </a:rPr>
              <a:t>Multiple Barriers </a:t>
            </a:r>
            <a:r>
              <a:rPr lang="en-US" sz="1800" dirty="0" smtClean="0">
                <a:solidFill>
                  <a:srgbClr val="073E87"/>
                </a:solidFill>
                <a:latin typeface="Calibri" pitchFamily="34" charset="0"/>
                <a:ea typeface="+mn-ea"/>
                <a:cs typeface="+mn-cs"/>
              </a:rPr>
              <a:t>(technology, processes, and people) designed to stop active errors</a:t>
            </a:r>
            <a:endParaRPr lang="en-US" sz="1800" dirty="0">
              <a:solidFill>
                <a:srgbClr val="073E87"/>
              </a:solidFill>
              <a:latin typeface="Calibri" pitchFamily="34" charset="0"/>
              <a:ea typeface="+mn-ea"/>
              <a:cs typeface="+mn-cs"/>
            </a:endParaRPr>
          </a:p>
        </p:txBody>
      </p:sp>
      <p:sp>
        <p:nvSpPr>
          <p:cNvPr id="74771" name="Oval 20"/>
          <p:cNvSpPr>
            <a:spLocks noChangeArrowheads="1"/>
          </p:cNvSpPr>
          <p:nvPr/>
        </p:nvSpPr>
        <p:spPr bwMode="auto">
          <a:xfrm>
            <a:off x="4417220" y="3319464"/>
            <a:ext cx="130969" cy="140494"/>
          </a:xfrm>
          <a:prstGeom prst="ellipse">
            <a:avLst/>
          </a:prstGeom>
          <a:solidFill>
            <a:schemeClr val="bg1"/>
          </a:solidFill>
          <a:ln w="38100">
            <a:solidFill>
              <a:schemeClr val="tx1"/>
            </a:solidFill>
            <a:round/>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72" name="Oval 21"/>
          <p:cNvSpPr>
            <a:spLocks noChangeArrowheads="1"/>
          </p:cNvSpPr>
          <p:nvPr/>
        </p:nvSpPr>
        <p:spPr bwMode="auto">
          <a:xfrm>
            <a:off x="4242198" y="3178970"/>
            <a:ext cx="130969" cy="140494"/>
          </a:xfrm>
          <a:prstGeom prst="ellipse">
            <a:avLst/>
          </a:prstGeom>
          <a:solidFill>
            <a:schemeClr val="bg1"/>
          </a:solidFill>
          <a:ln w="38100">
            <a:solidFill>
              <a:schemeClr val="tx1"/>
            </a:solidFill>
            <a:round/>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73" name="Freeform 22"/>
          <p:cNvSpPr>
            <a:spLocks/>
          </p:cNvSpPr>
          <p:nvPr/>
        </p:nvSpPr>
        <p:spPr bwMode="auto">
          <a:xfrm>
            <a:off x="1608536" y="2430067"/>
            <a:ext cx="1935956" cy="983456"/>
          </a:xfrm>
          <a:custGeom>
            <a:avLst/>
            <a:gdLst>
              <a:gd name="T0" fmla="*/ 2147483647 w 2128"/>
              <a:gd name="T1" fmla="*/ 0 h 1008"/>
              <a:gd name="T2" fmla="*/ 2147483647 w 2128"/>
              <a:gd name="T3" fmla="*/ 2147483647 h 1008"/>
              <a:gd name="T4" fmla="*/ 2147483647 w 2128"/>
              <a:gd name="T5" fmla="*/ 2147483647 h 1008"/>
              <a:gd name="T6" fmla="*/ 0 60000 65536"/>
              <a:gd name="T7" fmla="*/ 0 60000 65536"/>
              <a:gd name="T8" fmla="*/ 0 60000 65536"/>
              <a:gd name="T9" fmla="*/ 0 w 2128"/>
              <a:gd name="T10" fmla="*/ 0 h 1008"/>
              <a:gd name="T11" fmla="*/ 2128 w 2128"/>
              <a:gd name="T12" fmla="*/ 1008 h 1008"/>
            </a:gdLst>
            <a:ahLst/>
            <a:cxnLst>
              <a:cxn ang="T6">
                <a:pos x="T0" y="T1"/>
              </a:cxn>
              <a:cxn ang="T7">
                <a:pos x="T2" y="T3"/>
              </a:cxn>
              <a:cxn ang="T8">
                <a:pos x="T4" y="T5"/>
              </a:cxn>
            </a:cxnLst>
            <a:rect l="T9" t="T10" r="T11" b="T12"/>
            <a:pathLst>
              <a:path w="2128" h="1008">
                <a:moveTo>
                  <a:pt x="592" y="0"/>
                </a:moveTo>
                <a:cubicBezTo>
                  <a:pt x="296" y="108"/>
                  <a:pt x="0" y="216"/>
                  <a:pt x="256" y="384"/>
                </a:cubicBezTo>
                <a:cubicBezTo>
                  <a:pt x="512" y="552"/>
                  <a:pt x="1824" y="920"/>
                  <a:pt x="2128" y="1008"/>
                </a:cubicBezTo>
              </a:path>
            </a:pathLst>
          </a:custGeom>
          <a:noFill/>
          <a:ln w="38100">
            <a:solidFill>
              <a:schemeClr val="tx1"/>
            </a:solidFill>
            <a:round/>
            <a:headEnd type="none" w="sm" len="sm"/>
            <a:tailEnd type="triangle" w="med" len="med"/>
          </a:ln>
        </p:spPr>
        <p:txBody>
          <a:bodyPr wrap="none" anchor="ctr"/>
          <a:lstStyle/>
          <a:p>
            <a:pPr defTabSz="685800" fontAlgn="auto">
              <a:spcBef>
                <a:spcPts val="0"/>
              </a:spcBef>
              <a:spcAft>
                <a:spcPts val="0"/>
              </a:spcAft>
            </a:pPr>
            <a:endParaRPr lang="en-US" sz="1350">
              <a:solidFill>
                <a:schemeClr val="bg1"/>
              </a:solidFill>
              <a:latin typeface="Calibri" panose="020F0502020204030204"/>
              <a:ea typeface="+mn-ea"/>
              <a:cs typeface="+mn-cs"/>
            </a:endParaRPr>
          </a:p>
        </p:txBody>
      </p:sp>
      <p:sp>
        <p:nvSpPr>
          <p:cNvPr id="74774" name="Text Box 23"/>
          <p:cNvSpPr txBox="1">
            <a:spLocks noChangeArrowheads="1"/>
          </p:cNvSpPr>
          <p:nvPr/>
        </p:nvSpPr>
        <p:spPr bwMode="auto">
          <a:xfrm>
            <a:off x="6186728" y="2734897"/>
            <a:ext cx="1591334" cy="415498"/>
          </a:xfrm>
          <a:prstGeom prst="rect">
            <a:avLst/>
          </a:prstGeom>
          <a:noFill/>
          <a:ln w="12700">
            <a:noFill/>
            <a:miter lim="800000"/>
            <a:headEnd type="none" w="sm" len="sm"/>
            <a:tailEnd type="none" w="sm" len="sm"/>
          </a:ln>
        </p:spPr>
        <p:txBody>
          <a:bodyPr wrap="none">
            <a:spAutoFit/>
          </a:bodyPr>
          <a:lstStyle/>
          <a:p>
            <a:pPr algn="ctr" defTabSz="685800" fontAlgn="auto">
              <a:spcBef>
                <a:spcPts val="0"/>
              </a:spcBef>
              <a:spcAft>
                <a:spcPts val="0"/>
              </a:spcAft>
            </a:pPr>
            <a:r>
              <a:rPr lang="en-US" sz="2100" b="1" dirty="0" smtClean="0">
                <a:solidFill>
                  <a:prstClr val="black"/>
                </a:solidFill>
                <a:latin typeface="Calibri" pitchFamily="34" charset="0"/>
                <a:ea typeface="+mn-ea"/>
                <a:cs typeface="+mn-cs"/>
              </a:rPr>
              <a:t>Harm Events</a:t>
            </a:r>
            <a:endParaRPr lang="en-US" sz="2100" b="1" dirty="0">
              <a:solidFill>
                <a:prstClr val="black"/>
              </a:solidFill>
              <a:latin typeface="Calibri" pitchFamily="34" charset="0"/>
              <a:ea typeface="+mn-ea"/>
              <a:cs typeface="+mn-cs"/>
            </a:endParaRPr>
          </a:p>
        </p:txBody>
      </p:sp>
      <p:sp>
        <p:nvSpPr>
          <p:cNvPr id="74775" name="Line 24"/>
          <p:cNvSpPr>
            <a:spLocks noChangeShapeType="1"/>
          </p:cNvSpPr>
          <p:nvPr/>
        </p:nvSpPr>
        <p:spPr bwMode="auto">
          <a:xfrm flipV="1">
            <a:off x="4592241" y="3600451"/>
            <a:ext cx="523875" cy="246460"/>
          </a:xfrm>
          <a:prstGeom prst="line">
            <a:avLst/>
          </a:prstGeom>
          <a:noFill/>
          <a:ln w="38100">
            <a:solidFill>
              <a:schemeClr val="tx1"/>
            </a:solidFill>
            <a:round/>
            <a:headEnd type="none" w="sm" len="sm"/>
            <a:tailEnd type="none" w="sm" len="sm"/>
          </a:ln>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4776" name="Line 25"/>
          <p:cNvSpPr>
            <a:spLocks noChangeShapeType="1"/>
          </p:cNvSpPr>
          <p:nvPr/>
        </p:nvSpPr>
        <p:spPr bwMode="auto">
          <a:xfrm flipV="1">
            <a:off x="4070747" y="3895725"/>
            <a:ext cx="428625" cy="200025"/>
          </a:xfrm>
          <a:prstGeom prst="line">
            <a:avLst/>
          </a:prstGeom>
          <a:noFill/>
          <a:ln w="38100">
            <a:solidFill>
              <a:schemeClr val="tx1"/>
            </a:solidFill>
            <a:round/>
            <a:headEnd type="none" w="sm" len="sm"/>
            <a:tailEnd type="none" w="sm" len="sm"/>
          </a:ln>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4777" name="Oval 26"/>
          <p:cNvSpPr>
            <a:spLocks noChangeArrowheads="1"/>
          </p:cNvSpPr>
          <p:nvPr/>
        </p:nvSpPr>
        <p:spPr bwMode="auto">
          <a:xfrm>
            <a:off x="5247085" y="2616995"/>
            <a:ext cx="304800" cy="94060"/>
          </a:xfrm>
          <a:prstGeom prst="ellipse">
            <a:avLst/>
          </a:prstGeom>
          <a:solidFill>
            <a:schemeClr val="bg1"/>
          </a:solidFill>
          <a:ln w="38100">
            <a:solidFill>
              <a:schemeClr val="tx1"/>
            </a:solidFill>
            <a:round/>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78" name="Oval 27"/>
          <p:cNvSpPr>
            <a:spLocks noChangeArrowheads="1"/>
          </p:cNvSpPr>
          <p:nvPr/>
        </p:nvSpPr>
        <p:spPr bwMode="auto">
          <a:xfrm>
            <a:off x="5464970" y="2944417"/>
            <a:ext cx="175022" cy="140494"/>
          </a:xfrm>
          <a:prstGeom prst="ellipse">
            <a:avLst/>
          </a:prstGeom>
          <a:solidFill>
            <a:schemeClr val="bg1"/>
          </a:solidFill>
          <a:ln w="38100">
            <a:solidFill>
              <a:schemeClr val="tx1"/>
            </a:solidFill>
            <a:round/>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79" name="Oval 28"/>
          <p:cNvSpPr>
            <a:spLocks noChangeArrowheads="1"/>
          </p:cNvSpPr>
          <p:nvPr/>
        </p:nvSpPr>
        <p:spPr bwMode="auto">
          <a:xfrm>
            <a:off x="5595939" y="3225405"/>
            <a:ext cx="217885" cy="188119"/>
          </a:xfrm>
          <a:prstGeom prst="ellipse">
            <a:avLst/>
          </a:prstGeom>
          <a:solidFill>
            <a:schemeClr val="bg1"/>
          </a:solidFill>
          <a:ln w="38100">
            <a:solidFill>
              <a:schemeClr val="tx1"/>
            </a:solidFill>
            <a:round/>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80" name="Oval 29"/>
          <p:cNvSpPr>
            <a:spLocks noChangeArrowheads="1"/>
          </p:cNvSpPr>
          <p:nvPr/>
        </p:nvSpPr>
        <p:spPr bwMode="auto">
          <a:xfrm>
            <a:off x="5595939" y="3554016"/>
            <a:ext cx="130969" cy="280988"/>
          </a:xfrm>
          <a:prstGeom prst="ellipse">
            <a:avLst/>
          </a:prstGeom>
          <a:solidFill>
            <a:schemeClr val="bg1"/>
          </a:solidFill>
          <a:ln w="38100">
            <a:solidFill>
              <a:schemeClr val="tx1"/>
            </a:solidFill>
            <a:round/>
            <a:headEnd type="none" w="sm" len="sm"/>
            <a:tailEnd type="none" w="sm" len="sm"/>
          </a:ln>
        </p:spPr>
        <p:txBody>
          <a:bodyPr wrap="none" anchor="ctr"/>
          <a:lstStyle/>
          <a:p>
            <a:pPr defTabSz="685800" fontAlgn="auto">
              <a:lnSpc>
                <a:spcPct val="90000"/>
              </a:lnSpc>
              <a:spcBef>
                <a:spcPts val="0"/>
              </a:spcBef>
              <a:spcAft>
                <a:spcPct val="30000"/>
              </a:spcAft>
              <a:buClr>
                <a:srgbClr val="FFFF00"/>
              </a:buClr>
              <a:buFontTx/>
              <a:buChar char="•"/>
            </a:pPr>
            <a:endParaRPr kumimoji="1" lang="en-US" sz="2100">
              <a:solidFill>
                <a:prstClr val="black"/>
              </a:solidFill>
              <a:latin typeface="Calibri" panose="020F0502020204030204"/>
              <a:ea typeface="+mn-ea"/>
              <a:cs typeface="+mn-cs"/>
            </a:endParaRPr>
          </a:p>
        </p:txBody>
      </p:sp>
      <p:sp>
        <p:nvSpPr>
          <p:cNvPr id="74781" name="Line 30"/>
          <p:cNvSpPr>
            <a:spLocks noChangeShapeType="1"/>
          </p:cNvSpPr>
          <p:nvPr/>
        </p:nvSpPr>
        <p:spPr bwMode="auto">
          <a:xfrm flipV="1">
            <a:off x="5424489" y="3273028"/>
            <a:ext cx="378619" cy="175022"/>
          </a:xfrm>
          <a:prstGeom prst="line">
            <a:avLst/>
          </a:prstGeom>
          <a:noFill/>
          <a:ln w="38100" cap="sq">
            <a:solidFill>
              <a:schemeClr val="tx1"/>
            </a:solidFill>
            <a:round/>
            <a:headEnd type="none" w="sm" len="sm"/>
            <a:tailEnd type="none" w="sm" len="sm"/>
          </a:ln>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4782" name="Line 31"/>
          <p:cNvSpPr>
            <a:spLocks noChangeShapeType="1"/>
          </p:cNvSpPr>
          <p:nvPr/>
        </p:nvSpPr>
        <p:spPr bwMode="auto">
          <a:xfrm flipH="1">
            <a:off x="4121944" y="3688557"/>
            <a:ext cx="44054" cy="216694"/>
          </a:xfrm>
          <a:prstGeom prst="line">
            <a:avLst/>
          </a:prstGeom>
          <a:noFill/>
          <a:ln w="38100" cap="sq">
            <a:solidFill>
              <a:schemeClr val="tx1"/>
            </a:solidFill>
            <a:round/>
            <a:headEnd type="none" w="sm" len="sm"/>
            <a:tailEnd type="triangle" w="sm" len="sm"/>
          </a:ln>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4783" name="Line 32"/>
          <p:cNvSpPr>
            <a:spLocks noChangeShapeType="1"/>
          </p:cNvSpPr>
          <p:nvPr/>
        </p:nvSpPr>
        <p:spPr bwMode="auto">
          <a:xfrm flipV="1">
            <a:off x="2943226" y="3981450"/>
            <a:ext cx="578644" cy="257175"/>
          </a:xfrm>
          <a:prstGeom prst="line">
            <a:avLst/>
          </a:prstGeom>
          <a:noFill/>
          <a:ln w="38100" cap="sq">
            <a:solidFill>
              <a:schemeClr val="tx1"/>
            </a:solidFill>
            <a:round/>
            <a:headEnd type="none" w="sm" len="sm"/>
            <a:tailEnd type="none" w="sm" len="sm"/>
          </a:ln>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4784" name="Line 33"/>
          <p:cNvSpPr>
            <a:spLocks noChangeShapeType="1"/>
          </p:cNvSpPr>
          <p:nvPr/>
        </p:nvSpPr>
        <p:spPr bwMode="auto">
          <a:xfrm flipV="1">
            <a:off x="4070747" y="3688558"/>
            <a:ext cx="95250" cy="40481"/>
          </a:xfrm>
          <a:prstGeom prst="line">
            <a:avLst/>
          </a:prstGeom>
          <a:noFill/>
          <a:ln w="38100" cap="sq">
            <a:solidFill>
              <a:schemeClr val="tx1"/>
            </a:solidFill>
            <a:round/>
            <a:headEnd type="none" w="sm" len="sm"/>
            <a:tailEnd type="none" w="sm" len="sm"/>
          </a:ln>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4785" name="Line 34"/>
          <p:cNvSpPr>
            <a:spLocks noChangeShapeType="1"/>
          </p:cNvSpPr>
          <p:nvPr/>
        </p:nvSpPr>
        <p:spPr bwMode="auto">
          <a:xfrm flipV="1">
            <a:off x="2845594" y="3436145"/>
            <a:ext cx="938213" cy="345281"/>
          </a:xfrm>
          <a:prstGeom prst="line">
            <a:avLst/>
          </a:prstGeom>
          <a:noFill/>
          <a:ln w="38100" cap="sq">
            <a:solidFill>
              <a:schemeClr val="tx1"/>
            </a:solidFill>
            <a:round/>
            <a:headEnd type="none" w="sm" len="sm"/>
            <a:tailEnd type="none" w="sm" len="sm"/>
          </a:ln>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4786" name="Line 35"/>
          <p:cNvSpPr>
            <a:spLocks noChangeShapeType="1"/>
          </p:cNvSpPr>
          <p:nvPr/>
        </p:nvSpPr>
        <p:spPr bwMode="auto">
          <a:xfrm flipV="1">
            <a:off x="4070748" y="3225405"/>
            <a:ext cx="291703" cy="102394"/>
          </a:xfrm>
          <a:prstGeom prst="line">
            <a:avLst/>
          </a:prstGeom>
          <a:noFill/>
          <a:ln w="38100" cap="sq">
            <a:solidFill>
              <a:schemeClr val="tx1"/>
            </a:solidFill>
            <a:round/>
            <a:headEnd type="none" w="sm" len="sm"/>
            <a:tailEnd type="none" w="sm" len="sm"/>
          </a:ln>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4787" name="Line 36"/>
          <p:cNvSpPr>
            <a:spLocks noChangeShapeType="1"/>
          </p:cNvSpPr>
          <p:nvPr/>
        </p:nvSpPr>
        <p:spPr bwMode="auto">
          <a:xfrm flipH="1">
            <a:off x="4695826" y="3090862"/>
            <a:ext cx="54769" cy="234554"/>
          </a:xfrm>
          <a:prstGeom prst="line">
            <a:avLst/>
          </a:prstGeom>
          <a:noFill/>
          <a:ln w="38100" cap="sq">
            <a:solidFill>
              <a:schemeClr val="tx1"/>
            </a:solidFill>
            <a:round/>
            <a:headEnd type="none" w="sm" len="sm"/>
            <a:tailEnd type="triangle" w="sm" len="sm"/>
          </a:ln>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4788" name="Line 37"/>
          <p:cNvSpPr>
            <a:spLocks noChangeShapeType="1"/>
          </p:cNvSpPr>
          <p:nvPr/>
        </p:nvSpPr>
        <p:spPr bwMode="auto">
          <a:xfrm flipV="1">
            <a:off x="4592242" y="3090864"/>
            <a:ext cx="158353" cy="59531"/>
          </a:xfrm>
          <a:prstGeom prst="line">
            <a:avLst/>
          </a:prstGeom>
          <a:noFill/>
          <a:ln w="38100" cap="sq">
            <a:solidFill>
              <a:schemeClr val="tx1"/>
            </a:solidFill>
            <a:round/>
            <a:headEnd type="none" w="sm" len="sm"/>
            <a:tailEnd type="none" w="sm" len="sm"/>
          </a:ln>
        </p:spPr>
        <p:txBody>
          <a:bodyPr wrap="none" anchor="ct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4789" name="Line 38"/>
          <p:cNvSpPr>
            <a:spLocks noChangeShapeType="1"/>
          </p:cNvSpPr>
          <p:nvPr/>
        </p:nvSpPr>
        <p:spPr bwMode="auto">
          <a:xfrm flipV="1">
            <a:off x="2877741" y="4174333"/>
            <a:ext cx="1047750" cy="479822"/>
          </a:xfrm>
          <a:prstGeom prst="line">
            <a:avLst/>
          </a:prstGeom>
          <a:noFill/>
          <a:ln w="38100" cap="sq">
            <a:solidFill>
              <a:schemeClr val="tx1"/>
            </a:solidFill>
            <a:round/>
            <a:headEnd type="none" w="sm" len="sm"/>
            <a:tailEnd type="none" w="sm" len="sm"/>
          </a:ln>
        </p:spPr>
        <p:txBody>
          <a:bodyPr/>
          <a:lstStyle/>
          <a:p>
            <a:pPr defTabSz="685800" fontAlgn="auto">
              <a:spcBef>
                <a:spcPts val="0"/>
              </a:spcBef>
              <a:spcAft>
                <a:spcPts val="0"/>
              </a:spcAft>
            </a:pPr>
            <a:endParaRPr lang="en-US" sz="1350">
              <a:solidFill>
                <a:prstClr val="black"/>
              </a:solidFill>
              <a:latin typeface="Calibri" panose="020F0502020204030204"/>
              <a:ea typeface="+mn-ea"/>
              <a:cs typeface="+mn-cs"/>
            </a:endParaRPr>
          </a:p>
        </p:txBody>
      </p:sp>
      <p:sp>
        <p:nvSpPr>
          <p:cNvPr id="74790" name="Rectangle 39"/>
          <p:cNvSpPr>
            <a:spLocks noChangeArrowheads="1"/>
          </p:cNvSpPr>
          <p:nvPr/>
        </p:nvSpPr>
        <p:spPr bwMode="auto">
          <a:xfrm>
            <a:off x="2533892" y="5532466"/>
            <a:ext cx="4000500" cy="383182"/>
          </a:xfrm>
          <a:prstGeom prst="rect">
            <a:avLst/>
          </a:prstGeom>
          <a:noFill/>
          <a:ln w="12700">
            <a:noFill/>
            <a:miter lim="800000"/>
            <a:headEnd type="none" w="sm" len="sm"/>
            <a:tailEnd type="none" w="sm" len="sm"/>
          </a:ln>
        </p:spPr>
        <p:txBody>
          <a:bodyPr>
            <a:spAutoFit/>
          </a:bodyPr>
          <a:lstStyle/>
          <a:p>
            <a:pPr defTabSz="685800" fontAlgn="auto">
              <a:lnSpc>
                <a:spcPct val="90000"/>
              </a:lnSpc>
              <a:spcBef>
                <a:spcPts val="0"/>
              </a:spcBef>
              <a:spcAft>
                <a:spcPts val="0"/>
              </a:spcAft>
              <a:buClr>
                <a:srgbClr val="D3005F"/>
              </a:buClr>
              <a:buSzPct val="80000"/>
            </a:pPr>
            <a:r>
              <a:rPr lang="en-US" sz="2100" b="1" dirty="0">
                <a:solidFill>
                  <a:srgbClr val="073E87"/>
                </a:solidFill>
                <a:latin typeface="Calibri" pitchFamily="34" charset="0"/>
                <a:ea typeface="+mn-ea"/>
                <a:cs typeface="+mn-cs"/>
              </a:rPr>
              <a:t>“Safety is a Dynamic Non-Event”</a:t>
            </a:r>
          </a:p>
        </p:txBody>
      </p:sp>
      <p:sp>
        <p:nvSpPr>
          <p:cNvPr id="74791" name="Text Box 42"/>
          <p:cNvSpPr txBox="1">
            <a:spLocks noChangeArrowheads="1"/>
          </p:cNvSpPr>
          <p:nvPr/>
        </p:nvSpPr>
        <p:spPr bwMode="auto">
          <a:xfrm>
            <a:off x="5639992" y="6079599"/>
            <a:ext cx="2598789" cy="320857"/>
          </a:xfrm>
          <a:prstGeom prst="rect">
            <a:avLst/>
          </a:prstGeom>
          <a:noFill/>
          <a:ln w="9525">
            <a:noFill/>
            <a:miter lim="800000"/>
            <a:headEnd/>
            <a:tailEnd/>
          </a:ln>
        </p:spPr>
        <p:txBody>
          <a:bodyPr wrap="none">
            <a:spAutoFit/>
          </a:bodyPr>
          <a:lstStyle/>
          <a:p>
            <a:pPr algn="ctr" defTabSz="685800" fontAlgn="auto">
              <a:lnSpc>
                <a:spcPct val="110000"/>
              </a:lnSpc>
              <a:spcBef>
                <a:spcPts val="0"/>
              </a:spcBef>
              <a:spcAft>
                <a:spcPts val="0"/>
              </a:spcAft>
            </a:pPr>
            <a:r>
              <a:rPr kumimoji="1" lang="en-US" sz="675" dirty="0">
                <a:solidFill>
                  <a:prstClr val="black"/>
                </a:solidFill>
                <a:latin typeface="Calibri" pitchFamily="34" charset="0"/>
                <a:ea typeface="+mn-ea"/>
                <a:cs typeface="+mn-cs"/>
              </a:rPr>
              <a:t>Slide concept adapted from</a:t>
            </a:r>
          </a:p>
          <a:p>
            <a:pPr algn="ctr" defTabSz="685800" fontAlgn="auto">
              <a:lnSpc>
                <a:spcPct val="110000"/>
              </a:lnSpc>
              <a:spcBef>
                <a:spcPts val="0"/>
              </a:spcBef>
              <a:spcAft>
                <a:spcPts val="0"/>
              </a:spcAft>
            </a:pPr>
            <a:r>
              <a:rPr kumimoji="1" lang="en-US" sz="675" dirty="0">
                <a:solidFill>
                  <a:prstClr val="black"/>
                </a:solidFill>
                <a:latin typeface="Calibri" pitchFamily="34" charset="0"/>
                <a:ea typeface="+mn-ea"/>
                <a:cs typeface="+mn-cs"/>
              </a:rPr>
              <a:t>James Reason, </a:t>
            </a:r>
            <a:r>
              <a:rPr kumimoji="1" lang="en-US" sz="675" i="1" dirty="0">
                <a:solidFill>
                  <a:prstClr val="black"/>
                </a:solidFill>
                <a:latin typeface="Calibri" pitchFamily="34" charset="0"/>
                <a:ea typeface="+mn-ea"/>
                <a:cs typeface="+mn-cs"/>
              </a:rPr>
              <a:t>Managing the Risks of Organizational Accidents</a:t>
            </a:r>
            <a:r>
              <a:rPr kumimoji="1" lang="en-US" sz="675" dirty="0">
                <a:solidFill>
                  <a:prstClr val="black"/>
                </a:solidFill>
                <a:latin typeface="Calibri" pitchFamily="34" charset="0"/>
                <a:ea typeface="+mn-ea"/>
                <a:cs typeface="+mn-cs"/>
              </a:rPr>
              <a:t>, 1997</a:t>
            </a:r>
          </a:p>
        </p:txBody>
      </p:sp>
      <p:sp>
        <p:nvSpPr>
          <p:cNvPr id="3" name="Rectangle 2"/>
          <p:cNvSpPr/>
          <p:nvPr/>
        </p:nvSpPr>
        <p:spPr>
          <a:xfrm>
            <a:off x="1165028" y="435580"/>
            <a:ext cx="6504384" cy="769441"/>
          </a:xfrm>
          <a:prstGeom prst="rect">
            <a:avLst/>
          </a:prstGeom>
        </p:spPr>
        <p:txBody>
          <a:bodyPr>
            <a:spAutoFit/>
          </a:bodyPr>
          <a:lstStyle/>
          <a:p>
            <a:pPr algn="ctr" defTabSz="685800" fontAlgn="auto">
              <a:spcBef>
                <a:spcPts val="0"/>
              </a:spcBef>
              <a:spcAft>
                <a:spcPts val="0"/>
              </a:spcAft>
              <a:defRPr/>
            </a:pPr>
            <a:r>
              <a:rPr lang="en-US" sz="4400" b="1" dirty="0" smtClean="0">
                <a:solidFill>
                  <a:prstClr val="black"/>
                </a:solidFill>
                <a:latin typeface="Calibri" panose="020F0502020204030204"/>
                <a:ea typeface="+mn-ea"/>
                <a:cs typeface="+mn-cs"/>
              </a:rPr>
              <a:t>Anatomy of a Safety Event</a:t>
            </a:r>
            <a:endParaRPr lang="en-US" sz="4400" b="1" dirty="0">
              <a:solidFill>
                <a:prstClr val="black"/>
              </a:solidFill>
              <a:latin typeface="Calibri" panose="020F0502020204030204"/>
              <a:ea typeface="+mn-ea"/>
              <a:cs typeface="+mn-cs"/>
            </a:endParaRPr>
          </a:p>
        </p:txBody>
      </p:sp>
      <p:pic>
        <p:nvPicPr>
          <p:cNvPr id="269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438" y="6096000"/>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0628" y="1659432"/>
            <a:ext cx="3162894" cy="923330"/>
          </a:xfrm>
          <a:prstGeom prst="rect">
            <a:avLst/>
          </a:prstGeom>
        </p:spPr>
        <p:txBody>
          <a:bodyPr wrap="square">
            <a:spAutoFit/>
          </a:bodyPr>
          <a:lstStyle/>
          <a:p>
            <a:pPr lvl="0" defTabSz="685800" fontAlgn="auto">
              <a:spcBef>
                <a:spcPts val="0"/>
              </a:spcBef>
              <a:spcAft>
                <a:spcPts val="0"/>
              </a:spcAft>
            </a:pPr>
            <a:r>
              <a:rPr lang="en-US" sz="1800" dirty="0">
                <a:solidFill>
                  <a:srgbClr val="073E87"/>
                </a:solidFill>
                <a:latin typeface="Calibri" pitchFamily="34" charset="0"/>
                <a:ea typeface="+mn-ea"/>
                <a:cs typeface="+mn-cs"/>
              </a:rPr>
              <a:t>Poorly designed processes or active </a:t>
            </a:r>
            <a:r>
              <a:rPr lang="en-US" sz="1800" dirty="0">
                <a:solidFill>
                  <a:srgbClr val="0033CC"/>
                </a:solidFill>
                <a:latin typeface="Calibri" pitchFamily="34" charset="0"/>
                <a:ea typeface="+mn-ea"/>
                <a:cs typeface="+mn-cs"/>
              </a:rPr>
              <a:t>errors</a:t>
            </a:r>
            <a:r>
              <a:rPr lang="en-US" sz="1800" dirty="0">
                <a:solidFill>
                  <a:srgbClr val="073E87"/>
                </a:solidFill>
                <a:latin typeface="Calibri" pitchFamily="34" charset="0"/>
                <a:ea typeface="+mn-ea"/>
                <a:cs typeface="+mn-cs"/>
              </a:rPr>
              <a:t> within a well designed process</a:t>
            </a:r>
          </a:p>
        </p:txBody>
      </p:sp>
      <p:sp>
        <p:nvSpPr>
          <p:cNvPr id="5" name="TextBox 4"/>
          <p:cNvSpPr txBox="1"/>
          <p:nvPr/>
        </p:nvSpPr>
        <p:spPr>
          <a:xfrm>
            <a:off x="4973538" y="4644378"/>
            <a:ext cx="2362185" cy="646331"/>
          </a:xfrm>
          <a:prstGeom prst="rect">
            <a:avLst/>
          </a:prstGeom>
          <a:noFill/>
        </p:spPr>
        <p:txBody>
          <a:bodyPr wrap="none" rtlCol="0">
            <a:spAutoFit/>
          </a:bodyPr>
          <a:lstStyle/>
          <a:p>
            <a:r>
              <a:rPr lang="en-US" sz="1800" b="1" dirty="0" smtClean="0">
                <a:solidFill>
                  <a:schemeClr val="accent5">
                    <a:lumMod val="75000"/>
                  </a:schemeClr>
                </a:solidFill>
                <a:latin typeface="Calibri" panose="020F0502020204030204" pitchFamily="34" charset="0"/>
              </a:rPr>
              <a:t>Weaknesses </a:t>
            </a:r>
            <a:r>
              <a:rPr lang="en-US" sz="1800" dirty="0" smtClean="0">
                <a:solidFill>
                  <a:schemeClr val="accent5">
                    <a:lumMod val="75000"/>
                  </a:schemeClr>
                </a:solidFill>
                <a:latin typeface="Calibri" panose="020F0502020204030204" pitchFamily="34" charset="0"/>
              </a:rPr>
              <a:t>in barriers</a:t>
            </a:r>
          </a:p>
          <a:p>
            <a:pPr algn="ctr"/>
            <a:r>
              <a:rPr lang="en-US" sz="1800" dirty="0" smtClean="0">
                <a:solidFill>
                  <a:schemeClr val="accent5">
                    <a:lumMod val="75000"/>
                  </a:schemeClr>
                </a:solidFill>
                <a:latin typeface="Calibri" panose="020F0502020204030204" pitchFamily="34" charset="0"/>
              </a:rPr>
              <a:t>(</a:t>
            </a:r>
            <a:r>
              <a:rPr lang="en-US" sz="1800" b="1" dirty="0" smtClean="0">
                <a:solidFill>
                  <a:schemeClr val="accent5">
                    <a:lumMod val="75000"/>
                  </a:schemeClr>
                </a:solidFill>
                <a:latin typeface="Calibri" panose="020F0502020204030204" pitchFamily="34" charset="0"/>
              </a:rPr>
              <a:t>Latent errors</a:t>
            </a:r>
            <a:r>
              <a:rPr lang="en-US" sz="1800" dirty="0" smtClean="0">
                <a:solidFill>
                  <a:schemeClr val="accent5">
                    <a:lumMod val="75000"/>
                  </a:schemeClr>
                </a:solidFill>
                <a:latin typeface="Calibri" panose="020F0502020204030204" pitchFamily="34" charset="0"/>
              </a:rPr>
              <a:t>)</a:t>
            </a:r>
            <a:endParaRPr lang="en-US" sz="1800" dirty="0">
              <a:solidFill>
                <a:schemeClr val="accent5">
                  <a:lumMod val="75000"/>
                </a:schemeClr>
              </a:solidFill>
              <a:latin typeface="Calibri" panose="020F0502020204030204" pitchFamily="34" charset="0"/>
            </a:endParaRPr>
          </a:p>
        </p:txBody>
      </p:sp>
      <p:cxnSp>
        <p:nvCxnSpPr>
          <p:cNvPr id="13" name="Straight Arrow Connector 12"/>
          <p:cNvCxnSpPr/>
          <p:nvPr/>
        </p:nvCxnSpPr>
        <p:spPr>
          <a:xfrm flipH="1">
            <a:off x="4326733" y="2187735"/>
            <a:ext cx="647700" cy="700717"/>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73538" y="2161533"/>
            <a:ext cx="470894" cy="37417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417220" y="4000381"/>
            <a:ext cx="982265" cy="77045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994673" y="3744037"/>
            <a:ext cx="403621" cy="101918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828800" y="2616995"/>
            <a:ext cx="76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706072" y="2502672"/>
            <a:ext cx="1868684" cy="97752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7978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59"/>
          <p:cNvGrpSpPr>
            <a:grpSpLocks/>
          </p:cNvGrpSpPr>
          <p:nvPr/>
        </p:nvGrpSpPr>
        <p:grpSpPr bwMode="auto">
          <a:xfrm>
            <a:off x="5016836" y="2282429"/>
            <a:ext cx="1818084" cy="2306546"/>
            <a:chOff x="5029200" y="2185988"/>
            <a:chExt cx="2424113" cy="3075356"/>
          </a:xfrm>
        </p:grpSpPr>
        <p:sp>
          <p:nvSpPr>
            <p:cNvPr id="45" name="Line 12"/>
            <p:cNvSpPr>
              <a:spLocks noChangeShapeType="1"/>
            </p:cNvSpPr>
            <p:nvPr/>
          </p:nvSpPr>
          <p:spPr bwMode="auto">
            <a:xfrm flipV="1">
              <a:off x="6634163" y="3044814"/>
              <a:ext cx="819150" cy="342896"/>
            </a:xfrm>
            <a:prstGeom prst="line">
              <a:avLst/>
            </a:prstGeom>
            <a:noFill/>
            <a:ln w="28575" cap="sq">
              <a:solidFill>
                <a:srgbClr val="000000"/>
              </a:solidFill>
              <a:round/>
              <a:headEnd type="none" w="sm" len="sm"/>
              <a:tailEnd type="triangle" w="lg" len="lg"/>
            </a:ln>
          </p:spPr>
          <p:txBody>
            <a:bodyPr wrap="none" anchor="ctr"/>
            <a:lstStyle/>
            <a:p>
              <a:pPr algn="ctr" defTabSz="684610">
                <a:defRPr/>
              </a:pPr>
              <a:endParaRPr lang="en-US" b="1" kern="0" dirty="0">
                <a:solidFill>
                  <a:sysClr val="windowText" lastClr="000000"/>
                </a:solidFill>
                <a:ea typeface="ヒラギノ角ゴ Pro W3" charset="-128"/>
              </a:endParaRPr>
            </a:p>
          </p:txBody>
        </p:sp>
        <p:sp>
          <p:nvSpPr>
            <p:cNvPr id="46" name="Rectangle 21"/>
            <p:cNvSpPr>
              <a:spLocks noChangeArrowheads="1"/>
            </p:cNvSpPr>
            <p:nvPr/>
          </p:nvSpPr>
          <p:spPr bwMode="auto">
            <a:xfrm>
              <a:off x="5029200" y="2185988"/>
              <a:ext cx="1600201" cy="2209773"/>
            </a:xfrm>
            <a:prstGeom prst="rect">
              <a:avLst/>
            </a:prstGeom>
            <a:solidFill>
              <a:srgbClr val="FFFFFF"/>
            </a:solidFill>
            <a:ln w="12700">
              <a:solidFill>
                <a:srgbClr val="000000"/>
              </a:solidFill>
              <a:miter lim="800000"/>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47" name="Oval 27"/>
            <p:cNvSpPr>
              <a:spLocks noChangeArrowheads="1"/>
            </p:cNvSpPr>
            <p:nvPr/>
          </p:nvSpPr>
          <p:spPr bwMode="auto">
            <a:xfrm>
              <a:off x="5334000" y="2490784"/>
              <a:ext cx="457200" cy="457194"/>
            </a:xfrm>
            <a:prstGeom prst="ellipse">
              <a:avLst/>
            </a:prstGeom>
            <a:solidFill>
              <a:srgbClr val="00539E"/>
            </a:solidFill>
            <a:ln w="12700">
              <a:solidFill>
                <a:srgbClr val="000000"/>
              </a:solidFill>
              <a:round/>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48" name="Oval 28"/>
            <p:cNvSpPr>
              <a:spLocks noChangeArrowheads="1"/>
            </p:cNvSpPr>
            <p:nvPr/>
          </p:nvSpPr>
          <p:spPr bwMode="auto">
            <a:xfrm>
              <a:off x="6172200" y="3089264"/>
              <a:ext cx="228600" cy="228597"/>
            </a:xfrm>
            <a:prstGeom prst="ellipse">
              <a:avLst/>
            </a:prstGeom>
            <a:solidFill>
              <a:srgbClr val="00539E"/>
            </a:solidFill>
            <a:ln w="12700">
              <a:solidFill>
                <a:srgbClr val="000000"/>
              </a:solidFill>
              <a:round/>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49" name="Oval 32"/>
            <p:cNvSpPr>
              <a:spLocks noChangeArrowheads="1"/>
            </p:cNvSpPr>
            <p:nvPr/>
          </p:nvSpPr>
          <p:spPr bwMode="auto">
            <a:xfrm>
              <a:off x="5410200" y="3100377"/>
              <a:ext cx="685800" cy="761991"/>
            </a:xfrm>
            <a:prstGeom prst="ellipse">
              <a:avLst/>
            </a:prstGeom>
            <a:solidFill>
              <a:srgbClr val="00539E"/>
            </a:solidFill>
            <a:ln w="12700">
              <a:solidFill>
                <a:srgbClr val="000000"/>
              </a:solidFill>
              <a:round/>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50" name="TextBox 52"/>
            <p:cNvSpPr txBox="1">
              <a:spLocks noChangeArrowheads="1"/>
            </p:cNvSpPr>
            <p:nvPr/>
          </p:nvSpPr>
          <p:spPr bwMode="auto">
            <a:xfrm>
              <a:off x="5621046" y="4528845"/>
              <a:ext cx="1832267" cy="732499"/>
            </a:xfrm>
            <a:prstGeom prst="rect">
              <a:avLst/>
            </a:prstGeom>
            <a:noFill/>
            <a:ln w="9525">
              <a:noFill/>
              <a:miter lim="800000"/>
              <a:headEnd/>
              <a:tailEnd/>
            </a:ln>
          </p:spPr>
          <p:txBody>
            <a:bodyPr wrap="square">
              <a:spAutoFit/>
            </a:bodyPr>
            <a:lstStyle/>
            <a:p>
              <a:pPr algn="ctr" defTabSz="684610" eaLnBrk="0" hangingPunct="0">
                <a:lnSpc>
                  <a:spcPct val="90000"/>
                </a:lnSpc>
                <a:spcAft>
                  <a:spcPct val="30000"/>
                </a:spcAft>
                <a:buClr>
                  <a:srgbClr val="FFFF00"/>
                </a:buClr>
                <a:defRPr/>
              </a:pPr>
              <a:r>
                <a:rPr lang="en-US" sz="825" b="1" kern="0" dirty="0" smtClean="0">
                  <a:solidFill>
                    <a:sysClr val="windowText" lastClr="000000"/>
                  </a:solidFill>
                  <a:ea typeface="ヒラギノ角ゴ Pro W3" charset="-128"/>
                </a:rPr>
                <a:t>RN relied on barcode scanner (e.g. confirmation that  38. 5 tablets was correct)  </a:t>
              </a:r>
              <a:endParaRPr lang="en-US" sz="825" b="1" kern="0" dirty="0">
                <a:solidFill>
                  <a:sysClr val="windowText" lastClr="000000"/>
                </a:solidFill>
                <a:ea typeface="ヒラギノ角ゴ Pro W3" charset="-128"/>
              </a:endParaRPr>
            </a:p>
          </p:txBody>
        </p:sp>
      </p:grpSp>
      <p:grpSp>
        <p:nvGrpSpPr>
          <p:cNvPr id="51" name="Group 64"/>
          <p:cNvGrpSpPr>
            <a:grpSpLocks/>
          </p:cNvGrpSpPr>
          <p:nvPr/>
        </p:nvGrpSpPr>
        <p:grpSpPr bwMode="auto">
          <a:xfrm>
            <a:off x="3934558" y="2449118"/>
            <a:ext cx="1885950" cy="2316246"/>
            <a:chOff x="3581400" y="2414588"/>
            <a:chExt cx="2514600" cy="3088441"/>
          </a:xfrm>
        </p:grpSpPr>
        <p:sp>
          <p:nvSpPr>
            <p:cNvPr id="52" name="Line 36"/>
            <p:cNvSpPr>
              <a:spLocks noChangeShapeType="1"/>
            </p:cNvSpPr>
            <p:nvPr/>
          </p:nvSpPr>
          <p:spPr bwMode="auto">
            <a:xfrm flipV="1">
              <a:off x="5181600" y="3557629"/>
              <a:ext cx="914400" cy="400064"/>
            </a:xfrm>
            <a:prstGeom prst="line">
              <a:avLst/>
            </a:prstGeom>
            <a:noFill/>
            <a:ln w="28575">
              <a:solidFill>
                <a:srgbClr val="000000"/>
              </a:solidFill>
              <a:round/>
              <a:headEnd type="none" w="sm" len="sm"/>
              <a:tailEnd type="none" w="sm" len="sm"/>
            </a:ln>
          </p:spPr>
          <p:txBody>
            <a:bodyPr wrap="none" anchor="ctr"/>
            <a:lstStyle/>
            <a:p>
              <a:pPr algn="ctr" defTabSz="684610">
                <a:defRPr/>
              </a:pPr>
              <a:endParaRPr lang="en-US" b="1" kern="0" dirty="0">
                <a:solidFill>
                  <a:sysClr val="windowText" lastClr="000000"/>
                </a:solidFill>
                <a:ea typeface="ヒラギノ角ゴ Pro W3" charset="-128"/>
              </a:endParaRPr>
            </a:p>
          </p:txBody>
        </p:sp>
        <p:grpSp>
          <p:nvGrpSpPr>
            <p:cNvPr id="53" name="Group 62"/>
            <p:cNvGrpSpPr>
              <a:grpSpLocks/>
            </p:cNvGrpSpPr>
            <p:nvPr/>
          </p:nvGrpSpPr>
          <p:grpSpPr bwMode="auto">
            <a:xfrm>
              <a:off x="3581400" y="2414588"/>
              <a:ext cx="2133600" cy="3088441"/>
              <a:chOff x="3581400" y="2414588"/>
              <a:chExt cx="2133600" cy="3088441"/>
            </a:xfrm>
          </p:grpSpPr>
          <p:sp>
            <p:nvSpPr>
              <p:cNvPr id="54" name="Rectangle 22"/>
              <p:cNvSpPr>
                <a:spLocks noChangeArrowheads="1"/>
              </p:cNvSpPr>
              <p:nvPr/>
            </p:nvSpPr>
            <p:spPr bwMode="auto">
              <a:xfrm>
                <a:off x="3581400" y="2414588"/>
                <a:ext cx="1600200" cy="2209879"/>
              </a:xfrm>
              <a:prstGeom prst="rect">
                <a:avLst/>
              </a:prstGeom>
              <a:solidFill>
                <a:srgbClr val="FFFFFF"/>
              </a:solidFill>
              <a:ln w="12700">
                <a:solidFill>
                  <a:srgbClr val="000000"/>
                </a:solidFill>
                <a:miter lim="800000"/>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55" name="Oval 54"/>
              <p:cNvSpPr>
                <a:spLocks noChangeArrowheads="1"/>
              </p:cNvSpPr>
              <p:nvPr/>
            </p:nvSpPr>
            <p:spPr bwMode="auto">
              <a:xfrm>
                <a:off x="4572000" y="3633832"/>
                <a:ext cx="457200" cy="609622"/>
              </a:xfrm>
              <a:prstGeom prst="ellipse">
                <a:avLst/>
              </a:prstGeom>
              <a:solidFill>
                <a:srgbClr val="00539E"/>
              </a:solidFill>
              <a:ln w="12700">
                <a:solidFill>
                  <a:srgbClr val="000000"/>
                </a:solidFill>
                <a:round/>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56" name="Oval 29"/>
              <p:cNvSpPr>
                <a:spLocks noChangeArrowheads="1"/>
              </p:cNvSpPr>
              <p:nvPr/>
            </p:nvSpPr>
            <p:spPr bwMode="auto">
              <a:xfrm>
                <a:off x="4343400" y="3252818"/>
                <a:ext cx="228600" cy="228608"/>
              </a:xfrm>
              <a:prstGeom prst="ellipse">
                <a:avLst/>
              </a:prstGeom>
              <a:solidFill>
                <a:srgbClr val="00539E"/>
              </a:solidFill>
              <a:ln w="12700">
                <a:solidFill>
                  <a:srgbClr val="000000"/>
                </a:solidFill>
                <a:round/>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57" name="Oval 33"/>
              <p:cNvSpPr>
                <a:spLocks noChangeArrowheads="1"/>
              </p:cNvSpPr>
              <p:nvPr/>
            </p:nvSpPr>
            <p:spPr bwMode="auto">
              <a:xfrm>
                <a:off x="4876800" y="3100412"/>
                <a:ext cx="228600" cy="228608"/>
              </a:xfrm>
              <a:prstGeom prst="ellipse">
                <a:avLst/>
              </a:prstGeom>
              <a:solidFill>
                <a:srgbClr val="00539E"/>
              </a:solidFill>
              <a:ln w="12700">
                <a:solidFill>
                  <a:srgbClr val="000000"/>
                </a:solidFill>
                <a:round/>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58" name="Oval 34"/>
              <p:cNvSpPr>
                <a:spLocks noChangeArrowheads="1"/>
              </p:cNvSpPr>
              <p:nvPr/>
            </p:nvSpPr>
            <p:spPr bwMode="auto">
              <a:xfrm>
                <a:off x="4572000" y="2871804"/>
                <a:ext cx="228600" cy="228608"/>
              </a:xfrm>
              <a:prstGeom prst="ellipse">
                <a:avLst/>
              </a:prstGeom>
              <a:solidFill>
                <a:srgbClr val="00539E"/>
              </a:solidFill>
              <a:ln w="12700">
                <a:solidFill>
                  <a:srgbClr val="000000"/>
                </a:solidFill>
                <a:round/>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59" name="TextBox 51"/>
              <p:cNvSpPr txBox="1">
                <a:spLocks noChangeArrowheads="1"/>
              </p:cNvSpPr>
              <p:nvPr/>
            </p:nvSpPr>
            <p:spPr bwMode="auto">
              <a:xfrm>
                <a:off x="4333875" y="4719708"/>
                <a:ext cx="1381125" cy="783321"/>
              </a:xfrm>
              <a:prstGeom prst="rect">
                <a:avLst/>
              </a:prstGeom>
              <a:noFill/>
              <a:ln w="9525">
                <a:noFill/>
                <a:miter lim="800000"/>
                <a:headEnd/>
                <a:tailEnd/>
              </a:ln>
            </p:spPr>
            <p:txBody>
              <a:bodyPr>
                <a:spAutoFit/>
              </a:bodyPr>
              <a:lstStyle/>
              <a:p>
                <a:pPr algn="ctr" defTabSz="684610" eaLnBrk="0" hangingPunct="0">
                  <a:lnSpc>
                    <a:spcPct val="90000"/>
                  </a:lnSpc>
                  <a:spcAft>
                    <a:spcPct val="30000"/>
                  </a:spcAft>
                  <a:buClr>
                    <a:srgbClr val="FFFF00"/>
                  </a:buClr>
                  <a:defRPr/>
                </a:pPr>
                <a:r>
                  <a:rPr lang="en-US" sz="825" b="1" kern="0" dirty="0" smtClean="0">
                    <a:solidFill>
                      <a:sysClr val="windowText" lastClr="000000"/>
                    </a:solidFill>
                    <a:ea typeface="ヒラギノ角ゴ Pro W3" charset="-128"/>
                  </a:rPr>
                  <a:t>Dose Alerts overridden</a:t>
                </a:r>
              </a:p>
              <a:p>
                <a:pPr algn="ctr" defTabSz="684610" eaLnBrk="0" hangingPunct="0">
                  <a:lnSpc>
                    <a:spcPct val="90000"/>
                  </a:lnSpc>
                  <a:spcAft>
                    <a:spcPct val="30000"/>
                  </a:spcAft>
                  <a:buClr>
                    <a:srgbClr val="FFFF00"/>
                  </a:buClr>
                  <a:defRPr/>
                </a:pPr>
                <a:r>
                  <a:rPr lang="en-US" sz="825" b="1" kern="0" dirty="0" smtClean="0">
                    <a:solidFill>
                      <a:sysClr val="windowText" lastClr="000000"/>
                    </a:solidFill>
                    <a:ea typeface="ヒラギノ角ゴ Pro W3" charset="-128"/>
                  </a:rPr>
                  <a:t>Robot packages  38.5 tablets</a:t>
                </a:r>
                <a:endParaRPr lang="en-US" sz="825" b="1" kern="0" dirty="0">
                  <a:solidFill>
                    <a:sysClr val="windowText" lastClr="000000"/>
                  </a:solidFill>
                  <a:ea typeface="ヒラギノ角ゴ Pro W3" charset="-128"/>
                </a:endParaRPr>
              </a:p>
            </p:txBody>
          </p:sp>
        </p:grpSp>
      </p:grpSp>
      <p:sp>
        <p:nvSpPr>
          <p:cNvPr id="60" name="AutoShape 5"/>
          <p:cNvSpPr>
            <a:spLocks noChangeAspect="1" noChangeArrowheads="1"/>
          </p:cNvSpPr>
          <p:nvPr/>
        </p:nvSpPr>
        <p:spPr bwMode="auto">
          <a:xfrm>
            <a:off x="6712067" y="2006729"/>
            <a:ext cx="1830209" cy="1606819"/>
          </a:xfrm>
          <a:prstGeom prst="irregularSeal2">
            <a:avLst/>
          </a:prstGeom>
          <a:solidFill>
            <a:srgbClr val="DB0029"/>
          </a:solidFill>
          <a:ln w="57150">
            <a:solidFill>
              <a:srgbClr val="000000"/>
            </a:solidFill>
            <a:miter lim="800000"/>
            <a:headEnd/>
            <a:tailEnd/>
          </a:ln>
        </p:spPr>
        <p:txBody>
          <a:bodyPr wrap="none" anchor="ctr"/>
          <a:lstStyle/>
          <a:p>
            <a:pPr algn="ctr" defTabSz="684610" eaLnBrk="0" hangingPunct="0">
              <a:lnSpc>
                <a:spcPct val="60000"/>
              </a:lnSpc>
              <a:spcAft>
                <a:spcPct val="30000"/>
              </a:spcAft>
              <a:buClr>
                <a:srgbClr val="FFFF00"/>
              </a:buClr>
              <a:defRPr/>
            </a:pPr>
            <a:endParaRPr lang="en-US" sz="1050" b="1" kern="0" dirty="0">
              <a:solidFill>
                <a:srgbClr val="FFFFFF"/>
              </a:solidFill>
              <a:latin typeface="Tahoma" pitchFamily="34" charset="0"/>
              <a:ea typeface="ヒラギノ角ゴ Pro W3" charset="-128"/>
            </a:endParaRPr>
          </a:p>
          <a:p>
            <a:pPr algn="ctr" defTabSz="684610" eaLnBrk="0" hangingPunct="0">
              <a:lnSpc>
                <a:spcPct val="60000"/>
              </a:lnSpc>
              <a:spcAft>
                <a:spcPct val="30000"/>
              </a:spcAft>
              <a:buClr>
                <a:srgbClr val="FFFF00"/>
              </a:buClr>
              <a:defRPr/>
            </a:pPr>
            <a:r>
              <a:rPr lang="en-US" sz="1050" b="1" kern="0" dirty="0" smtClean="0">
                <a:solidFill>
                  <a:srgbClr val="FFFFFF"/>
                </a:solidFill>
                <a:latin typeface="Tahoma" pitchFamily="34" charset="0"/>
                <a:ea typeface="ヒラギノ角ゴ Pro W3" charset="-128"/>
              </a:rPr>
              <a:t>Patient seized; </a:t>
            </a:r>
          </a:p>
          <a:p>
            <a:pPr algn="ctr" defTabSz="684610" eaLnBrk="0" hangingPunct="0">
              <a:lnSpc>
                <a:spcPct val="60000"/>
              </a:lnSpc>
              <a:spcAft>
                <a:spcPct val="30000"/>
              </a:spcAft>
              <a:buClr>
                <a:srgbClr val="FFFF00"/>
              </a:buClr>
              <a:defRPr/>
            </a:pPr>
            <a:r>
              <a:rPr lang="en-US" sz="1050" b="1" kern="0" dirty="0">
                <a:solidFill>
                  <a:srgbClr val="FFFFFF"/>
                </a:solidFill>
                <a:latin typeface="Tahoma" pitchFamily="34" charset="0"/>
                <a:ea typeface="ヒラギノ角ゴ Pro W3" charset="-128"/>
              </a:rPr>
              <a:t>t</a:t>
            </a:r>
            <a:r>
              <a:rPr lang="en-US" sz="1050" b="1" kern="0" dirty="0" smtClean="0">
                <a:solidFill>
                  <a:srgbClr val="FFFFFF"/>
                </a:solidFill>
                <a:latin typeface="Tahoma" pitchFamily="34" charset="0"/>
                <a:ea typeface="ヒラギノ角ゴ Pro W3" charset="-128"/>
              </a:rPr>
              <a:t>ransferred to </a:t>
            </a:r>
          </a:p>
          <a:p>
            <a:pPr algn="ctr" defTabSz="684610" eaLnBrk="0" hangingPunct="0">
              <a:lnSpc>
                <a:spcPct val="60000"/>
              </a:lnSpc>
              <a:spcAft>
                <a:spcPct val="30000"/>
              </a:spcAft>
              <a:buClr>
                <a:srgbClr val="FFFF00"/>
              </a:buClr>
              <a:defRPr/>
            </a:pPr>
            <a:r>
              <a:rPr lang="en-US" sz="1050" b="1" kern="0" dirty="0">
                <a:solidFill>
                  <a:srgbClr val="FFFFFF"/>
                </a:solidFill>
                <a:latin typeface="Tahoma" pitchFamily="34" charset="0"/>
                <a:ea typeface="ヒラギノ角ゴ Pro W3" charset="-128"/>
              </a:rPr>
              <a:t>h</a:t>
            </a:r>
            <a:r>
              <a:rPr lang="en-US" sz="1050" b="1" kern="0" dirty="0" smtClean="0">
                <a:solidFill>
                  <a:srgbClr val="FFFFFF"/>
                </a:solidFill>
                <a:latin typeface="Tahoma" pitchFamily="34" charset="0"/>
                <a:ea typeface="ヒラギノ角ゴ Pro W3" charset="-128"/>
              </a:rPr>
              <a:t>igher</a:t>
            </a:r>
          </a:p>
          <a:p>
            <a:pPr algn="ctr" defTabSz="684610" eaLnBrk="0" hangingPunct="0">
              <a:lnSpc>
                <a:spcPct val="60000"/>
              </a:lnSpc>
              <a:spcAft>
                <a:spcPct val="30000"/>
              </a:spcAft>
              <a:buClr>
                <a:srgbClr val="FFFF00"/>
              </a:buClr>
              <a:defRPr/>
            </a:pPr>
            <a:r>
              <a:rPr lang="en-US" sz="1050" b="1" kern="0" dirty="0">
                <a:solidFill>
                  <a:srgbClr val="FFFFFF"/>
                </a:solidFill>
                <a:latin typeface="Tahoma" pitchFamily="34" charset="0"/>
                <a:ea typeface="ヒラギノ角ゴ Pro W3" charset="-128"/>
              </a:rPr>
              <a:t>l</a:t>
            </a:r>
            <a:r>
              <a:rPr lang="en-US" sz="1050" b="1" kern="0" dirty="0" smtClean="0">
                <a:solidFill>
                  <a:srgbClr val="FFFFFF"/>
                </a:solidFill>
                <a:latin typeface="Tahoma" pitchFamily="34" charset="0"/>
                <a:ea typeface="ヒラギノ角ゴ Pro W3" charset="-128"/>
              </a:rPr>
              <a:t>evel of care</a:t>
            </a:r>
          </a:p>
        </p:txBody>
      </p:sp>
      <p:sp>
        <p:nvSpPr>
          <p:cNvPr id="61" name="Rectangle 2"/>
          <p:cNvSpPr>
            <a:spLocks noChangeArrowheads="1"/>
          </p:cNvSpPr>
          <p:nvPr/>
        </p:nvSpPr>
        <p:spPr bwMode="auto">
          <a:xfrm>
            <a:off x="1594979" y="559595"/>
            <a:ext cx="5807869" cy="535781"/>
          </a:xfrm>
          <a:prstGeom prst="rect">
            <a:avLst/>
          </a:prstGeom>
          <a:noFill/>
          <a:ln w="9525">
            <a:noFill/>
            <a:miter lim="800000"/>
            <a:headEnd/>
            <a:tailEnd/>
          </a:ln>
        </p:spPr>
        <p:txBody>
          <a:bodyPr anchor="ctr"/>
          <a:lstStyle/>
          <a:p>
            <a:pPr algn="ctr" defTabSz="684610" eaLnBrk="0" hangingPunct="0">
              <a:lnSpc>
                <a:spcPct val="90000"/>
              </a:lnSpc>
              <a:spcAft>
                <a:spcPct val="30000"/>
              </a:spcAft>
              <a:buClr>
                <a:srgbClr val="FFFF00"/>
              </a:buClr>
              <a:defRPr/>
            </a:pPr>
            <a:r>
              <a:rPr lang="en-US" sz="4000" b="1" dirty="0" smtClean="0">
                <a:solidFill>
                  <a:prstClr val="black"/>
                </a:solidFill>
                <a:latin typeface="Arial"/>
              </a:rPr>
              <a:t>Medication Error</a:t>
            </a:r>
            <a:endParaRPr lang="en-US" sz="4000" b="1" dirty="0">
              <a:solidFill>
                <a:prstClr val="black"/>
              </a:solidFill>
              <a:latin typeface="Arial"/>
            </a:endParaRPr>
          </a:p>
        </p:txBody>
      </p:sp>
      <p:sp>
        <p:nvSpPr>
          <p:cNvPr id="62" name="Text Box 46"/>
          <p:cNvSpPr txBox="1">
            <a:spLocks noChangeArrowheads="1"/>
          </p:cNvSpPr>
          <p:nvPr/>
        </p:nvSpPr>
        <p:spPr bwMode="auto">
          <a:xfrm>
            <a:off x="4654201" y="4993482"/>
            <a:ext cx="184731" cy="424732"/>
          </a:xfrm>
          <a:prstGeom prst="rect">
            <a:avLst/>
          </a:prstGeom>
          <a:noFill/>
          <a:ln w="12700">
            <a:noFill/>
            <a:miter lim="800000"/>
            <a:headEnd/>
            <a:tailEnd/>
          </a:ln>
        </p:spPr>
        <p:txBody>
          <a:bodyPr wrap="none">
            <a:spAutoFit/>
          </a:bodyPr>
          <a:lstStyle/>
          <a:p>
            <a:pPr algn="ctr" defTabSz="684610" eaLnBrk="0" hangingPunct="0">
              <a:lnSpc>
                <a:spcPct val="90000"/>
              </a:lnSpc>
              <a:spcAft>
                <a:spcPct val="30000"/>
              </a:spcAft>
              <a:buClr>
                <a:srgbClr val="FFFF00"/>
              </a:buClr>
              <a:defRPr/>
            </a:pPr>
            <a:endParaRPr lang="en-US" b="1" i="1" kern="0" dirty="0">
              <a:solidFill>
                <a:sysClr val="windowText" lastClr="000000"/>
              </a:solidFill>
              <a:ea typeface="ヒラギノ角ゴ Pro W3" charset="-128"/>
            </a:endParaRPr>
          </a:p>
        </p:txBody>
      </p:sp>
      <p:sp>
        <p:nvSpPr>
          <p:cNvPr id="63" name="Oval 48"/>
          <p:cNvSpPr>
            <a:spLocks noChangeArrowheads="1"/>
          </p:cNvSpPr>
          <p:nvPr/>
        </p:nvSpPr>
        <p:spPr bwMode="auto">
          <a:xfrm>
            <a:off x="56220" y="2716482"/>
            <a:ext cx="1673929" cy="2126026"/>
          </a:xfrm>
          <a:prstGeom prst="ellipse">
            <a:avLst/>
          </a:prstGeom>
          <a:noFill/>
          <a:ln w="12700" algn="ctr">
            <a:solidFill>
              <a:srgbClr val="000099"/>
            </a:solidFill>
            <a:round/>
            <a:headEnd/>
            <a:tailEnd/>
          </a:ln>
        </p:spPr>
        <p:txBody>
          <a:bodyPr/>
          <a:lstStyle/>
          <a:p>
            <a:pPr algn="ctr" defTabSz="684610" eaLnBrk="0" hangingPunct="0">
              <a:lnSpc>
                <a:spcPct val="90000"/>
              </a:lnSpc>
              <a:spcAft>
                <a:spcPct val="30000"/>
              </a:spcAft>
              <a:buClr>
                <a:srgbClr val="FFFF00"/>
              </a:buClr>
              <a:buFontTx/>
              <a:buChar char="•"/>
              <a:defRPr/>
            </a:pPr>
            <a:endParaRPr lang="en-US" b="1" kern="0" dirty="0">
              <a:solidFill>
                <a:sysClr val="windowText" lastClr="000000"/>
              </a:solidFill>
              <a:ea typeface="ヒラギノ角ゴ Pro W3" charset="-128"/>
            </a:endParaRPr>
          </a:p>
        </p:txBody>
      </p:sp>
      <p:sp>
        <p:nvSpPr>
          <p:cNvPr id="64" name="TextBox 49"/>
          <p:cNvSpPr txBox="1">
            <a:spLocks noChangeArrowheads="1"/>
          </p:cNvSpPr>
          <p:nvPr/>
        </p:nvSpPr>
        <p:spPr bwMode="auto">
          <a:xfrm>
            <a:off x="272596" y="3251085"/>
            <a:ext cx="1336677" cy="1255728"/>
          </a:xfrm>
          <a:prstGeom prst="rect">
            <a:avLst/>
          </a:prstGeom>
          <a:noFill/>
          <a:ln w="9525">
            <a:noFill/>
            <a:miter lim="800000"/>
            <a:headEnd/>
            <a:tailEnd/>
          </a:ln>
        </p:spPr>
        <p:txBody>
          <a:bodyPr wrap="square">
            <a:spAutoFit/>
          </a:bodyPr>
          <a:lstStyle/>
          <a:p>
            <a:pPr algn="ctr" defTabSz="684610" eaLnBrk="0" hangingPunct="0">
              <a:lnSpc>
                <a:spcPct val="90000"/>
              </a:lnSpc>
              <a:spcAft>
                <a:spcPct val="30000"/>
              </a:spcAft>
              <a:buClr>
                <a:srgbClr val="FFFF00"/>
              </a:buClr>
              <a:defRPr/>
            </a:pPr>
            <a:r>
              <a:rPr lang="en-US" sz="1050" b="1" kern="0" dirty="0" smtClean="0">
                <a:solidFill>
                  <a:sysClr val="windowText" lastClr="000000"/>
                </a:solidFill>
                <a:ea typeface="ヒラギノ角ゴ Pro W3" charset="-128"/>
              </a:rPr>
              <a:t>Pharmacist asked provider to change </a:t>
            </a:r>
          </a:p>
          <a:p>
            <a:pPr algn="ctr" defTabSz="684610" eaLnBrk="0" hangingPunct="0">
              <a:lnSpc>
                <a:spcPct val="90000"/>
              </a:lnSpc>
              <a:spcAft>
                <a:spcPct val="30000"/>
              </a:spcAft>
              <a:buClr>
                <a:srgbClr val="FFFF00"/>
              </a:buClr>
              <a:defRPr/>
            </a:pPr>
            <a:r>
              <a:rPr lang="en-US" sz="1050" b="1" kern="0" dirty="0" smtClean="0">
                <a:solidFill>
                  <a:sysClr val="windowText" lastClr="000000"/>
                </a:solidFill>
                <a:ea typeface="ヒラギノ角ゴ Pro W3" charset="-128"/>
              </a:rPr>
              <a:t>5 mg/kg (193 mg)</a:t>
            </a:r>
          </a:p>
          <a:p>
            <a:pPr algn="ctr" defTabSz="684610" eaLnBrk="0" hangingPunct="0">
              <a:lnSpc>
                <a:spcPct val="90000"/>
              </a:lnSpc>
              <a:spcAft>
                <a:spcPct val="30000"/>
              </a:spcAft>
              <a:buClr>
                <a:srgbClr val="FFFF00"/>
              </a:buClr>
              <a:defRPr/>
            </a:pPr>
            <a:r>
              <a:rPr lang="en-US" sz="1050" b="1" kern="0" dirty="0" smtClean="0">
                <a:solidFill>
                  <a:sysClr val="windowText" lastClr="000000"/>
                </a:solidFill>
                <a:ea typeface="ヒラギノ角ゴ Pro W3" charset="-128"/>
              </a:rPr>
              <a:t> to 160 mg </a:t>
            </a:r>
          </a:p>
          <a:p>
            <a:pPr algn="ctr" defTabSz="684610" eaLnBrk="0" hangingPunct="0">
              <a:lnSpc>
                <a:spcPct val="90000"/>
              </a:lnSpc>
              <a:spcAft>
                <a:spcPct val="30000"/>
              </a:spcAft>
              <a:buClr>
                <a:srgbClr val="FFFF00"/>
              </a:buClr>
              <a:defRPr/>
            </a:pPr>
            <a:r>
              <a:rPr lang="en-US" sz="1050" b="1" kern="0" dirty="0" smtClean="0">
                <a:solidFill>
                  <a:sysClr val="windowText" lastClr="000000"/>
                </a:solidFill>
                <a:ea typeface="ヒラギノ角ゴ Pro W3" charset="-128"/>
              </a:rPr>
              <a:t>so it could be given as a tablet. </a:t>
            </a:r>
            <a:endParaRPr lang="en-US" sz="1050" b="1" kern="0" dirty="0">
              <a:solidFill>
                <a:sysClr val="windowText" lastClr="000000"/>
              </a:solidFill>
              <a:ea typeface="ヒラギノ角ゴ Pro W3" charset="-128"/>
            </a:endParaRPr>
          </a:p>
        </p:txBody>
      </p:sp>
      <p:grpSp>
        <p:nvGrpSpPr>
          <p:cNvPr id="65" name="Group 61"/>
          <p:cNvGrpSpPr>
            <a:grpSpLocks/>
          </p:cNvGrpSpPr>
          <p:nvPr/>
        </p:nvGrpSpPr>
        <p:grpSpPr bwMode="auto">
          <a:xfrm>
            <a:off x="1984151" y="2792016"/>
            <a:ext cx="3029116" cy="2788233"/>
            <a:chOff x="980854" y="2871788"/>
            <a:chExt cx="4038821" cy="3717004"/>
          </a:xfrm>
        </p:grpSpPr>
        <p:sp>
          <p:nvSpPr>
            <p:cNvPr id="66" name="Line 37"/>
            <p:cNvSpPr>
              <a:spLocks noChangeShapeType="1"/>
            </p:cNvSpPr>
            <p:nvPr/>
          </p:nvSpPr>
          <p:spPr bwMode="auto">
            <a:xfrm flipV="1">
              <a:off x="4271963" y="4038400"/>
              <a:ext cx="747712" cy="323794"/>
            </a:xfrm>
            <a:prstGeom prst="line">
              <a:avLst/>
            </a:prstGeom>
            <a:noFill/>
            <a:ln w="28575">
              <a:solidFill>
                <a:srgbClr val="000000"/>
              </a:solidFill>
              <a:round/>
              <a:headEnd type="none" w="sm" len="sm"/>
              <a:tailEnd type="none" w="sm" len="sm"/>
            </a:ln>
          </p:spPr>
          <p:txBody>
            <a:bodyPr wrap="none" anchor="ctr"/>
            <a:lstStyle/>
            <a:p>
              <a:pPr algn="ctr" defTabSz="684610">
                <a:defRPr/>
              </a:pPr>
              <a:endParaRPr lang="en-US" b="1" kern="0" dirty="0">
                <a:solidFill>
                  <a:sysClr val="windowText" lastClr="000000"/>
                </a:solidFill>
                <a:ea typeface="ヒラギノ角ゴ Pro W3" charset="-128"/>
              </a:endParaRPr>
            </a:p>
          </p:txBody>
        </p:sp>
        <p:grpSp>
          <p:nvGrpSpPr>
            <p:cNvPr id="67" name="Group 57"/>
            <p:cNvGrpSpPr>
              <a:grpSpLocks/>
            </p:cNvGrpSpPr>
            <p:nvPr/>
          </p:nvGrpSpPr>
          <p:grpSpPr bwMode="auto">
            <a:xfrm>
              <a:off x="980854" y="2871788"/>
              <a:ext cx="3286346" cy="3717004"/>
              <a:chOff x="980854" y="2871788"/>
              <a:chExt cx="3286346" cy="3717004"/>
            </a:xfrm>
          </p:grpSpPr>
          <p:sp>
            <p:nvSpPr>
              <p:cNvPr id="68" name="Rectangle 23"/>
              <p:cNvSpPr>
                <a:spLocks noChangeArrowheads="1"/>
              </p:cNvSpPr>
              <p:nvPr/>
            </p:nvSpPr>
            <p:spPr bwMode="auto">
              <a:xfrm>
                <a:off x="2667000" y="2871788"/>
                <a:ext cx="1600200" cy="2209420"/>
              </a:xfrm>
              <a:prstGeom prst="rect">
                <a:avLst/>
              </a:prstGeom>
              <a:solidFill>
                <a:srgbClr val="FFFFFF"/>
              </a:solidFill>
              <a:ln w="12700">
                <a:solidFill>
                  <a:srgbClr val="000000"/>
                </a:solidFill>
                <a:miter lim="800000"/>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latin typeface="Franklin Gothic Demi" pitchFamily="34" charset="0"/>
                  <a:ea typeface="ヒラギノ角ゴ Pro W3" charset="-128"/>
                </a:endParaRPr>
              </a:p>
            </p:txBody>
          </p:sp>
          <p:sp>
            <p:nvSpPr>
              <p:cNvPr id="69" name="Oval 24"/>
              <p:cNvSpPr>
                <a:spLocks noChangeArrowheads="1"/>
              </p:cNvSpPr>
              <p:nvPr/>
            </p:nvSpPr>
            <p:spPr bwMode="auto">
              <a:xfrm>
                <a:off x="2895600" y="4014592"/>
                <a:ext cx="457200" cy="609495"/>
              </a:xfrm>
              <a:prstGeom prst="ellipse">
                <a:avLst/>
              </a:prstGeom>
              <a:solidFill>
                <a:srgbClr val="00539E"/>
              </a:solidFill>
              <a:ln w="12700">
                <a:solidFill>
                  <a:srgbClr val="000000"/>
                </a:solidFill>
                <a:round/>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70" name="Oval 26"/>
              <p:cNvSpPr>
                <a:spLocks noChangeArrowheads="1"/>
              </p:cNvSpPr>
              <p:nvPr/>
            </p:nvSpPr>
            <p:spPr bwMode="auto">
              <a:xfrm>
                <a:off x="3352800" y="3176536"/>
                <a:ext cx="457200" cy="457121"/>
              </a:xfrm>
              <a:prstGeom prst="ellipse">
                <a:avLst/>
              </a:prstGeom>
              <a:solidFill>
                <a:srgbClr val="00539E"/>
              </a:solidFill>
              <a:ln w="12700">
                <a:solidFill>
                  <a:srgbClr val="000000"/>
                </a:solidFill>
                <a:round/>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71" name="Oval 30"/>
              <p:cNvSpPr>
                <a:spLocks noChangeArrowheads="1"/>
              </p:cNvSpPr>
              <p:nvPr/>
            </p:nvSpPr>
            <p:spPr bwMode="auto">
              <a:xfrm>
                <a:off x="3352800" y="3862218"/>
                <a:ext cx="228600" cy="228561"/>
              </a:xfrm>
              <a:prstGeom prst="ellipse">
                <a:avLst/>
              </a:prstGeom>
              <a:solidFill>
                <a:srgbClr val="00539E"/>
              </a:solidFill>
              <a:ln w="12700">
                <a:solidFill>
                  <a:srgbClr val="000000"/>
                </a:solidFill>
                <a:round/>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72" name="Oval 31"/>
              <p:cNvSpPr>
                <a:spLocks noChangeArrowheads="1"/>
              </p:cNvSpPr>
              <p:nvPr/>
            </p:nvSpPr>
            <p:spPr bwMode="auto">
              <a:xfrm>
                <a:off x="3505200" y="4319339"/>
                <a:ext cx="533400" cy="380935"/>
              </a:xfrm>
              <a:prstGeom prst="ellipse">
                <a:avLst/>
              </a:prstGeom>
              <a:solidFill>
                <a:srgbClr val="00539E"/>
              </a:solidFill>
              <a:ln w="12700">
                <a:solidFill>
                  <a:srgbClr val="000000"/>
                </a:solidFill>
                <a:round/>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73" name="Freeform 35"/>
              <p:cNvSpPr>
                <a:spLocks/>
              </p:cNvSpPr>
              <p:nvPr/>
            </p:nvSpPr>
            <p:spPr bwMode="auto">
              <a:xfrm>
                <a:off x="1238250" y="4476474"/>
                <a:ext cx="2789238" cy="1026937"/>
              </a:xfrm>
              <a:custGeom>
                <a:avLst/>
                <a:gdLst>
                  <a:gd name="T0" fmla="*/ 2147483647 w 1712"/>
                  <a:gd name="T1" fmla="*/ 2147483647 h 536"/>
                  <a:gd name="T2" fmla="*/ 2147483647 w 1712"/>
                  <a:gd name="T3" fmla="*/ 2147483647 h 536"/>
                  <a:gd name="T4" fmla="*/ 2147483647 w 1712"/>
                  <a:gd name="T5" fmla="*/ 0 h 536"/>
                  <a:gd name="T6" fmla="*/ 0 60000 65536"/>
                  <a:gd name="T7" fmla="*/ 0 60000 65536"/>
                  <a:gd name="T8" fmla="*/ 0 60000 65536"/>
                  <a:gd name="T9" fmla="*/ 0 w 1712"/>
                  <a:gd name="T10" fmla="*/ 0 h 536"/>
                  <a:gd name="T11" fmla="*/ 1712 w 1712"/>
                  <a:gd name="T12" fmla="*/ 536 h 536"/>
                </a:gdLst>
                <a:ahLst/>
                <a:cxnLst>
                  <a:cxn ang="T6">
                    <a:pos x="T0" y="T1"/>
                  </a:cxn>
                  <a:cxn ang="T7">
                    <a:pos x="T2" y="T3"/>
                  </a:cxn>
                  <a:cxn ang="T8">
                    <a:pos x="T4" y="T5"/>
                  </a:cxn>
                </a:cxnLst>
                <a:rect l="T9" t="T10" r="T11" b="T12"/>
                <a:pathLst>
                  <a:path w="1712" h="536">
                    <a:moveTo>
                      <a:pt x="80" y="336"/>
                    </a:moveTo>
                    <a:cubicBezTo>
                      <a:pt x="40" y="436"/>
                      <a:pt x="0" y="536"/>
                      <a:pt x="272" y="480"/>
                    </a:cubicBezTo>
                    <a:cubicBezTo>
                      <a:pt x="544" y="424"/>
                      <a:pt x="1472" y="104"/>
                      <a:pt x="1712" y="0"/>
                    </a:cubicBezTo>
                  </a:path>
                </a:pathLst>
              </a:custGeom>
              <a:noFill/>
              <a:ln w="28575">
                <a:solidFill>
                  <a:srgbClr val="000000"/>
                </a:solidFill>
                <a:round/>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74" name="TextBox 50"/>
              <p:cNvSpPr txBox="1">
                <a:spLocks noChangeArrowheads="1"/>
              </p:cNvSpPr>
              <p:nvPr/>
            </p:nvSpPr>
            <p:spPr bwMode="auto">
              <a:xfrm>
                <a:off x="980854" y="5957959"/>
                <a:ext cx="1587500" cy="630833"/>
              </a:xfrm>
              <a:prstGeom prst="rect">
                <a:avLst/>
              </a:prstGeom>
              <a:noFill/>
              <a:ln w="9525">
                <a:noFill/>
                <a:miter lim="800000"/>
                <a:headEnd/>
                <a:tailEnd/>
              </a:ln>
            </p:spPr>
            <p:txBody>
              <a:bodyPr>
                <a:spAutoFit/>
              </a:bodyPr>
              <a:lstStyle/>
              <a:p>
                <a:pPr algn="ctr" defTabSz="684610" eaLnBrk="0" hangingPunct="0">
                  <a:lnSpc>
                    <a:spcPct val="90000"/>
                  </a:lnSpc>
                  <a:spcAft>
                    <a:spcPct val="30000"/>
                  </a:spcAft>
                  <a:buClr>
                    <a:srgbClr val="FFFF00"/>
                  </a:buClr>
                  <a:defRPr/>
                </a:pPr>
                <a:r>
                  <a:rPr lang="en-US" sz="825" b="1" kern="0" dirty="0" smtClean="0">
                    <a:solidFill>
                      <a:sysClr val="windowText" lastClr="000000"/>
                    </a:solidFill>
                    <a:ea typeface="ヒラギノ角ゴ Pro W3" charset="-128"/>
                  </a:rPr>
                  <a:t>MD entered</a:t>
                </a:r>
              </a:p>
              <a:p>
                <a:pPr algn="ctr" defTabSz="684610" eaLnBrk="0" hangingPunct="0">
                  <a:lnSpc>
                    <a:spcPct val="90000"/>
                  </a:lnSpc>
                  <a:spcAft>
                    <a:spcPct val="30000"/>
                  </a:spcAft>
                  <a:buClr>
                    <a:srgbClr val="FFFF00"/>
                  </a:buClr>
                  <a:defRPr/>
                </a:pPr>
                <a:r>
                  <a:rPr lang="en-US" sz="825" b="1" kern="0" dirty="0" smtClean="0">
                    <a:solidFill>
                      <a:sysClr val="windowText" lastClr="000000"/>
                    </a:solidFill>
                    <a:ea typeface="ヒラギノ角ゴ Pro W3" charset="-128"/>
                  </a:rPr>
                  <a:t> “160 mg/kg”  instead “160 mg”</a:t>
                </a:r>
                <a:endParaRPr lang="en-US" sz="825" b="1" kern="0" dirty="0">
                  <a:solidFill>
                    <a:sysClr val="windowText" lastClr="000000"/>
                  </a:solidFill>
                  <a:ea typeface="ヒラギノ角ゴ Pro W3" charset="-128"/>
                </a:endParaRPr>
              </a:p>
            </p:txBody>
          </p:sp>
        </p:grpSp>
      </p:grpSp>
      <p:grpSp>
        <p:nvGrpSpPr>
          <p:cNvPr id="75" name="Group 63"/>
          <p:cNvGrpSpPr>
            <a:grpSpLocks/>
          </p:cNvGrpSpPr>
          <p:nvPr/>
        </p:nvGrpSpPr>
        <p:grpSpPr bwMode="auto">
          <a:xfrm>
            <a:off x="589497" y="1424320"/>
            <a:ext cx="6636544" cy="1816398"/>
            <a:chOff x="-72654" y="646105"/>
            <a:chExt cx="8999428" cy="2421874"/>
          </a:xfrm>
        </p:grpSpPr>
        <p:grpSp>
          <p:nvGrpSpPr>
            <p:cNvPr id="76" name="Group 55"/>
            <p:cNvGrpSpPr>
              <a:grpSpLocks/>
            </p:cNvGrpSpPr>
            <p:nvPr/>
          </p:nvGrpSpPr>
          <p:grpSpPr bwMode="auto">
            <a:xfrm>
              <a:off x="-72654" y="759002"/>
              <a:ext cx="6388722" cy="2308977"/>
              <a:chOff x="-72654" y="1141774"/>
              <a:chExt cx="6388722" cy="2308977"/>
            </a:xfrm>
          </p:grpSpPr>
          <p:sp>
            <p:nvSpPr>
              <p:cNvPr id="78" name="Text Box 38"/>
              <p:cNvSpPr txBox="1">
                <a:spLocks noChangeArrowheads="1"/>
              </p:cNvSpPr>
              <p:nvPr/>
            </p:nvSpPr>
            <p:spPr bwMode="auto">
              <a:xfrm>
                <a:off x="-72654" y="1141774"/>
                <a:ext cx="6388722" cy="2308977"/>
              </a:xfrm>
              <a:prstGeom prst="rect">
                <a:avLst/>
              </a:prstGeom>
              <a:noFill/>
              <a:ln w="9525">
                <a:noFill/>
                <a:miter lim="800000"/>
                <a:headEnd/>
                <a:tailEnd/>
              </a:ln>
            </p:spPr>
            <p:txBody>
              <a:bodyPr lIns="69056" tIns="34529" rIns="69056" bIns="34529">
                <a:spAutoFit/>
              </a:bodyPr>
              <a:lstStyle/>
              <a:p>
                <a:pPr algn="ctr" defTabSz="684610" eaLnBrk="0" hangingPunct="0">
                  <a:buClr>
                    <a:srgbClr val="FFFF00"/>
                  </a:buClr>
                  <a:defRPr/>
                </a:pPr>
                <a:r>
                  <a:rPr lang="en-US" sz="2700" b="1" kern="0" dirty="0">
                    <a:solidFill>
                      <a:sysClr val="windowText" lastClr="000000"/>
                    </a:solidFill>
                    <a:ea typeface="ヒラギノ角ゴ Pro W3" charset="-128"/>
                  </a:rPr>
                  <a:t>Barriers </a:t>
                </a:r>
                <a:r>
                  <a:rPr lang="en-US" sz="2700" b="1" kern="0" dirty="0" smtClean="0">
                    <a:solidFill>
                      <a:sysClr val="windowText" lastClr="000000"/>
                    </a:solidFill>
                    <a:ea typeface="ヒラギノ角ゴ Pro W3" charset="-128"/>
                  </a:rPr>
                  <a:t>fail</a:t>
                </a:r>
                <a:endParaRPr lang="en-US" sz="2700" b="1" kern="0" dirty="0">
                  <a:solidFill>
                    <a:sysClr val="windowText" lastClr="000000"/>
                  </a:solidFill>
                  <a:ea typeface="ヒラギノ角ゴ Pro W3" charset="-128"/>
                </a:endParaRPr>
              </a:p>
              <a:p>
                <a:pPr algn="ctr" defTabSz="684610" eaLnBrk="0" hangingPunct="0">
                  <a:buClr>
                    <a:srgbClr val="FFFF00"/>
                  </a:buClr>
                  <a:defRPr/>
                </a:pPr>
                <a:endParaRPr lang="en-US" sz="2700" b="1" kern="0" dirty="0">
                  <a:solidFill>
                    <a:sysClr val="windowText" lastClr="000000"/>
                  </a:solidFill>
                  <a:latin typeface="Tahoma" pitchFamily="34" charset="0"/>
                  <a:ea typeface="ヒラギノ角ゴ Pro W3" charset="-128"/>
                </a:endParaRPr>
              </a:p>
              <a:p>
                <a:pPr algn="ctr" defTabSz="684610" eaLnBrk="0" hangingPunct="0">
                  <a:buClr>
                    <a:srgbClr val="FFFF00"/>
                  </a:buClr>
                  <a:defRPr/>
                </a:pPr>
                <a:endParaRPr lang="en-US" sz="2700" b="1" kern="0" dirty="0">
                  <a:solidFill>
                    <a:sysClr val="windowText" lastClr="000000"/>
                  </a:solidFill>
                  <a:latin typeface="Tahoma" pitchFamily="34" charset="0"/>
                  <a:ea typeface="ヒラギノ角ゴ Pro W3" charset="-128"/>
                </a:endParaRPr>
              </a:p>
              <a:p>
                <a:pPr algn="ctr" defTabSz="684610" eaLnBrk="0" hangingPunct="0">
                  <a:buClr>
                    <a:srgbClr val="FFFF00"/>
                  </a:buClr>
                  <a:defRPr/>
                </a:pPr>
                <a:endParaRPr lang="en-US" sz="2700" b="1" kern="0" dirty="0">
                  <a:solidFill>
                    <a:sysClr val="windowText" lastClr="000000"/>
                  </a:solidFill>
                  <a:latin typeface="Tahoma" pitchFamily="34" charset="0"/>
                  <a:ea typeface="ヒラギノ角ゴ Pro W3" charset="-128"/>
                </a:endParaRPr>
              </a:p>
            </p:txBody>
          </p:sp>
          <p:sp>
            <p:nvSpPr>
              <p:cNvPr id="79" name="Line 39"/>
              <p:cNvSpPr>
                <a:spLocks noChangeShapeType="1"/>
              </p:cNvSpPr>
              <p:nvPr/>
            </p:nvSpPr>
            <p:spPr bwMode="auto">
              <a:xfrm flipH="1">
                <a:off x="2888407" y="1892480"/>
                <a:ext cx="473059" cy="1131892"/>
              </a:xfrm>
              <a:prstGeom prst="line">
                <a:avLst/>
              </a:prstGeom>
              <a:noFill/>
              <a:ln w="9525">
                <a:solidFill>
                  <a:srgbClr val="000000"/>
                </a:solidFill>
                <a:prstDash val="dashDot"/>
                <a:round/>
                <a:headEnd/>
                <a:tailEnd type="triangle" w="med" len="med"/>
              </a:ln>
            </p:spPr>
            <p:txBody>
              <a:bodyPr lIns="69056" tIns="34529" rIns="69056" bIns="34529"/>
              <a:lstStyle/>
              <a:p>
                <a:pPr algn="ctr" defTabSz="684610">
                  <a:defRPr/>
                </a:pPr>
                <a:endParaRPr lang="en-US" b="1" kern="0" dirty="0">
                  <a:solidFill>
                    <a:sysClr val="windowText" lastClr="000000"/>
                  </a:solidFill>
                  <a:ea typeface="ヒラギノ角ゴ Pro W3" charset="-128"/>
                </a:endParaRPr>
              </a:p>
            </p:txBody>
          </p:sp>
          <p:sp>
            <p:nvSpPr>
              <p:cNvPr id="80" name="Line 40"/>
              <p:cNvSpPr>
                <a:spLocks noChangeShapeType="1"/>
              </p:cNvSpPr>
              <p:nvPr/>
            </p:nvSpPr>
            <p:spPr bwMode="auto">
              <a:xfrm>
                <a:off x="3346935" y="1848030"/>
                <a:ext cx="563473" cy="820741"/>
              </a:xfrm>
              <a:prstGeom prst="line">
                <a:avLst/>
              </a:prstGeom>
              <a:noFill/>
              <a:ln w="9525">
                <a:solidFill>
                  <a:srgbClr val="000000"/>
                </a:solidFill>
                <a:prstDash val="dashDot"/>
                <a:round/>
                <a:headEnd/>
                <a:tailEnd type="triangle" w="med" len="med"/>
              </a:ln>
            </p:spPr>
            <p:txBody>
              <a:bodyPr lIns="69056" tIns="34529" rIns="69056" bIns="34529"/>
              <a:lstStyle/>
              <a:p>
                <a:pPr algn="ctr" defTabSz="684610">
                  <a:defRPr/>
                </a:pPr>
                <a:endParaRPr lang="en-US" b="1" kern="0" dirty="0">
                  <a:solidFill>
                    <a:sysClr val="windowText" lastClr="000000"/>
                  </a:solidFill>
                  <a:ea typeface="ヒラギノ角ゴ Pro W3" charset="-128"/>
                </a:endParaRPr>
              </a:p>
            </p:txBody>
          </p:sp>
          <p:sp>
            <p:nvSpPr>
              <p:cNvPr id="81" name="Line 41"/>
              <p:cNvSpPr>
                <a:spLocks noChangeShapeType="1"/>
              </p:cNvSpPr>
              <p:nvPr/>
            </p:nvSpPr>
            <p:spPr bwMode="auto">
              <a:xfrm>
                <a:off x="3358236" y="1855968"/>
                <a:ext cx="1872863" cy="477839"/>
              </a:xfrm>
              <a:prstGeom prst="line">
                <a:avLst/>
              </a:prstGeom>
              <a:noFill/>
              <a:ln w="9525">
                <a:solidFill>
                  <a:srgbClr val="000000"/>
                </a:solidFill>
                <a:prstDash val="dashDot"/>
                <a:round/>
                <a:headEnd/>
                <a:tailEnd type="triangle" w="med" len="med"/>
              </a:ln>
            </p:spPr>
            <p:txBody>
              <a:bodyPr lIns="69056" tIns="34529" rIns="69056" bIns="34529"/>
              <a:lstStyle/>
              <a:p>
                <a:pPr algn="ctr" defTabSz="684610">
                  <a:defRPr/>
                </a:pPr>
                <a:endParaRPr lang="en-US" b="1" kern="0" dirty="0">
                  <a:solidFill>
                    <a:sysClr val="windowText" lastClr="000000"/>
                  </a:solidFill>
                  <a:ea typeface="ヒラギノ角ゴ Pro W3" charset="-128"/>
                </a:endParaRPr>
              </a:p>
            </p:txBody>
          </p:sp>
          <p:sp>
            <p:nvSpPr>
              <p:cNvPr id="82" name="Line 43"/>
              <p:cNvSpPr>
                <a:spLocks noChangeShapeType="1"/>
              </p:cNvSpPr>
              <p:nvPr/>
            </p:nvSpPr>
            <p:spPr bwMode="auto">
              <a:xfrm>
                <a:off x="3363080" y="1851205"/>
                <a:ext cx="2730181" cy="217489"/>
              </a:xfrm>
              <a:prstGeom prst="line">
                <a:avLst/>
              </a:prstGeom>
              <a:noFill/>
              <a:ln w="9525">
                <a:solidFill>
                  <a:srgbClr val="000000"/>
                </a:solidFill>
                <a:prstDash val="dashDot"/>
                <a:round/>
                <a:headEnd/>
                <a:tailEnd type="triangle" w="med" len="med"/>
              </a:ln>
            </p:spPr>
            <p:txBody>
              <a:bodyPr lIns="69056" tIns="34529" rIns="69056" bIns="34529"/>
              <a:lstStyle/>
              <a:p>
                <a:pPr algn="ctr" defTabSz="684610">
                  <a:defRPr/>
                </a:pPr>
                <a:endParaRPr lang="en-US" b="1" kern="0" dirty="0">
                  <a:solidFill>
                    <a:sysClr val="windowText" lastClr="000000"/>
                  </a:solidFill>
                  <a:ea typeface="ヒラギノ角ゴ Pro W3" charset="-128"/>
                </a:endParaRPr>
              </a:p>
            </p:txBody>
          </p:sp>
        </p:grpSp>
        <p:sp>
          <p:nvSpPr>
            <p:cNvPr id="77" name="TextBox 54"/>
            <p:cNvSpPr txBox="1">
              <a:spLocks noChangeArrowheads="1"/>
            </p:cNvSpPr>
            <p:nvPr/>
          </p:nvSpPr>
          <p:spPr bwMode="auto">
            <a:xfrm>
              <a:off x="6974799" y="646105"/>
              <a:ext cx="1951975" cy="1200333"/>
            </a:xfrm>
            <a:prstGeom prst="rect">
              <a:avLst/>
            </a:prstGeom>
            <a:noFill/>
            <a:ln w="9525">
              <a:noFill/>
              <a:miter lim="800000"/>
              <a:headEnd/>
              <a:tailEnd/>
            </a:ln>
          </p:spPr>
          <p:txBody>
            <a:bodyPr>
              <a:spAutoFit/>
            </a:bodyPr>
            <a:lstStyle/>
            <a:p>
              <a:pPr algn="ctr" defTabSz="684610" eaLnBrk="0" hangingPunct="0">
                <a:buClr>
                  <a:srgbClr val="FFFF00"/>
                </a:buClr>
                <a:defRPr/>
              </a:pPr>
              <a:r>
                <a:rPr lang="en-US" sz="1050" b="1" kern="0" dirty="0">
                  <a:solidFill>
                    <a:prstClr val="white"/>
                  </a:solidFill>
                  <a:ea typeface="ヒラギノ角ゴ Pro W3" charset="-128"/>
                </a:rPr>
                <a:t>Pt. developed infection and required an additional surgery to remove sponge</a:t>
              </a:r>
            </a:p>
          </p:txBody>
        </p:sp>
      </p:grpSp>
      <p:pic>
        <p:nvPicPr>
          <p:cNvPr id="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752" y="6400802"/>
            <a:ext cx="70008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10378" y="5823498"/>
            <a:ext cx="4225568" cy="246221"/>
          </a:xfrm>
          <a:prstGeom prst="rect">
            <a:avLst/>
          </a:prstGeom>
          <a:noFill/>
        </p:spPr>
        <p:txBody>
          <a:bodyPr wrap="square" rtlCol="0">
            <a:spAutoFit/>
          </a:bodyPr>
          <a:lstStyle/>
          <a:p>
            <a:r>
              <a:rPr lang="en-US" sz="1000" dirty="0" err="1" smtClean="0">
                <a:solidFill>
                  <a:schemeClr val="bg1"/>
                </a:solidFill>
                <a:latin typeface="+mn-lt"/>
              </a:rPr>
              <a:t>Wachter</a:t>
            </a:r>
            <a:r>
              <a:rPr lang="en-US" sz="1000" dirty="0" smtClean="0">
                <a:solidFill>
                  <a:schemeClr val="bg1"/>
                </a:solidFill>
                <a:latin typeface="+mn-lt"/>
              </a:rPr>
              <a:t>, Robert (2015).  The Digital Doctor:  Hype, Hope, and Harm</a:t>
            </a:r>
            <a:endParaRPr lang="en-US" sz="1000" dirty="0">
              <a:solidFill>
                <a:schemeClr val="bg1"/>
              </a:solidFill>
              <a:latin typeface="+mn-lt"/>
            </a:endParaRPr>
          </a:p>
        </p:txBody>
      </p:sp>
      <p:grpSp>
        <p:nvGrpSpPr>
          <p:cNvPr id="85" name="Group 62"/>
          <p:cNvGrpSpPr>
            <a:grpSpLocks/>
          </p:cNvGrpSpPr>
          <p:nvPr/>
        </p:nvGrpSpPr>
        <p:grpSpPr bwMode="auto">
          <a:xfrm>
            <a:off x="1922239" y="3373372"/>
            <a:ext cx="1200150" cy="1657349"/>
            <a:chOff x="3581400" y="2414588"/>
            <a:chExt cx="1600200" cy="2209879"/>
          </a:xfrm>
        </p:grpSpPr>
        <p:sp>
          <p:nvSpPr>
            <p:cNvPr id="86" name="Rectangle 22"/>
            <p:cNvSpPr>
              <a:spLocks noChangeArrowheads="1"/>
            </p:cNvSpPr>
            <p:nvPr/>
          </p:nvSpPr>
          <p:spPr bwMode="auto">
            <a:xfrm>
              <a:off x="3581400" y="2414588"/>
              <a:ext cx="1600200" cy="2209879"/>
            </a:xfrm>
            <a:prstGeom prst="rect">
              <a:avLst/>
            </a:prstGeom>
            <a:solidFill>
              <a:srgbClr val="FFFFFF"/>
            </a:solidFill>
            <a:ln w="12700">
              <a:solidFill>
                <a:srgbClr val="000000"/>
              </a:solidFill>
              <a:miter lim="800000"/>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87" name="Oval 86"/>
            <p:cNvSpPr>
              <a:spLocks noChangeArrowheads="1"/>
            </p:cNvSpPr>
            <p:nvPr/>
          </p:nvSpPr>
          <p:spPr bwMode="auto">
            <a:xfrm>
              <a:off x="4572000" y="3633832"/>
              <a:ext cx="457200" cy="609622"/>
            </a:xfrm>
            <a:prstGeom prst="ellipse">
              <a:avLst/>
            </a:prstGeom>
            <a:solidFill>
              <a:srgbClr val="00539E"/>
            </a:solidFill>
            <a:ln w="12700">
              <a:solidFill>
                <a:srgbClr val="000000"/>
              </a:solidFill>
              <a:round/>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88" name="Oval 29"/>
            <p:cNvSpPr>
              <a:spLocks noChangeArrowheads="1"/>
            </p:cNvSpPr>
            <p:nvPr/>
          </p:nvSpPr>
          <p:spPr bwMode="auto">
            <a:xfrm>
              <a:off x="4343400" y="3252818"/>
              <a:ext cx="228600" cy="228608"/>
            </a:xfrm>
            <a:prstGeom prst="ellipse">
              <a:avLst/>
            </a:prstGeom>
            <a:solidFill>
              <a:srgbClr val="00539E"/>
            </a:solidFill>
            <a:ln w="12700">
              <a:solidFill>
                <a:srgbClr val="000000"/>
              </a:solidFill>
              <a:round/>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89" name="Oval 33"/>
            <p:cNvSpPr>
              <a:spLocks noChangeArrowheads="1"/>
            </p:cNvSpPr>
            <p:nvPr/>
          </p:nvSpPr>
          <p:spPr bwMode="auto">
            <a:xfrm>
              <a:off x="4876800" y="3100412"/>
              <a:ext cx="228600" cy="228608"/>
            </a:xfrm>
            <a:prstGeom prst="ellipse">
              <a:avLst/>
            </a:prstGeom>
            <a:solidFill>
              <a:srgbClr val="00539E"/>
            </a:solidFill>
            <a:ln w="12700">
              <a:solidFill>
                <a:srgbClr val="000000"/>
              </a:solidFill>
              <a:round/>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sp>
          <p:nvSpPr>
            <p:cNvPr id="90" name="Oval 34"/>
            <p:cNvSpPr>
              <a:spLocks noChangeArrowheads="1"/>
            </p:cNvSpPr>
            <p:nvPr/>
          </p:nvSpPr>
          <p:spPr bwMode="auto">
            <a:xfrm>
              <a:off x="4572000" y="2871804"/>
              <a:ext cx="228600" cy="228608"/>
            </a:xfrm>
            <a:prstGeom prst="ellipse">
              <a:avLst/>
            </a:prstGeom>
            <a:solidFill>
              <a:srgbClr val="00539E"/>
            </a:solidFill>
            <a:ln w="12700">
              <a:solidFill>
                <a:srgbClr val="000000"/>
              </a:solidFill>
              <a:round/>
              <a:headEnd type="none" w="sm" len="sm"/>
              <a:tailEnd type="none" w="sm" len="sm"/>
            </a:ln>
          </p:spPr>
          <p:txBody>
            <a:bodyPr wrap="none" anchor="ctr"/>
            <a:lstStyle/>
            <a:p>
              <a:pPr algn="ctr" defTabSz="684610" eaLnBrk="0" hangingPunct="0">
                <a:lnSpc>
                  <a:spcPct val="90000"/>
                </a:lnSpc>
                <a:buClr>
                  <a:srgbClr val="FFFF00"/>
                </a:buClr>
                <a:defRPr/>
              </a:pPr>
              <a:endParaRPr lang="en-US" b="1" kern="0" dirty="0">
                <a:solidFill>
                  <a:sysClr val="windowText" lastClr="000000"/>
                </a:solidFill>
                <a:ea typeface="ヒラギノ角ゴ Pro W3" charset="-128"/>
              </a:endParaRPr>
            </a:p>
          </p:txBody>
        </p:sp>
      </p:grpSp>
      <p:sp>
        <p:nvSpPr>
          <p:cNvPr id="3" name="TextBox 2"/>
          <p:cNvSpPr txBox="1"/>
          <p:nvPr/>
        </p:nvSpPr>
        <p:spPr>
          <a:xfrm>
            <a:off x="3392974" y="4584242"/>
            <a:ext cx="1106393" cy="475515"/>
          </a:xfrm>
          <a:prstGeom prst="rect">
            <a:avLst/>
          </a:prstGeom>
          <a:noFill/>
        </p:spPr>
        <p:txBody>
          <a:bodyPr wrap="none" rtlCol="0">
            <a:spAutoFit/>
          </a:bodyPr>
          <a:lstStyle/>
          <a:p>
            <a:r>
              <a:rPr lang="en-US" sz="830" b="1" dirty="0" smtClean="0">
                <a:solidFill>
                  <a:schemeClr val="bg1"/>
                </a:solidFill>
              </a:rPr>
              <a:t>Pharmacist sees</a:t>
            </a:r>
          </a:p>
          <a:p>
            <a:r>
              <a:rPr lang="en-US" sz="830" b="1" dirty="0" smtClean="0">
                <a:solidFill>
                  <a:schemeClr val="bg1"/>
                </a:solidFill>
              </a:rPr>
              <a:t>the “160” and</a:t>
            </a:r>
          </a:p>
          <a:p>
            <a:r>
              <a:rPr lang="en-US" sz="830" b="1" dirty="0" smtClean="0">
                <a:solidFill>
                  <a:schemeClr val="bg1"/>
                </a:solidFill>
              </a:rPr>
              <a:t>verifies the order </a:t>
            </a:r>
            <a:endParaRPr lang="en-US" sz="830" b="1" dirty="0">
              <a:solidFill>
                <a:schemeClr val="bg1"/>
              </a:solidFill>
            </a:endParaRPr>
          </a:p>
        </p:txBody>
      </p:sp>
      <p:sp>
        <p:nvSpPr>
          <p:cNvPr id="5" name="Freeform 4"/>
          <p:cNvSpPr/>
          <p:nvPr/>
        </p:nvSpPr>
        <p:spPr>
          <a:xfrm>
            <a:off x="1109609" y="4541178"/>
            <a:ext cx="1921267" cy="424774"/>
          </a:xfrm>
          <a:custGeom>
            <a:avLst/>
            <a:gdLst>
              <a:gd name="connsiteX0" fmla="*/ 0 w 1921267"/>
              <a:gd name="connsiteY0" fmla="*/ 287676 h 424774"/>
              <a:gd name="connsiteX1" fmla="*/ 400692 w 1921267"/>
              <a:gd name="connsiteY1" fmla="*/ 410966 h 424774"/>
              <a:gd name="connsiteX2" fmla="*/ 1921267 w 1921267"/>
              <a:gd name="connsiteY2" fmla="*/ 0 h 424774"/>
            </a:gdLst>
            <a:ahLst/>
            <a:cxnLst>
              <a:cxn ang="0">
                <a:pos x="connsiteX0" y="connsiteY0"/>
              </a:cxn>
              <a:cxn ang="0">
                <a:pos x="connsiteX1" y="connsiteY1"/>
              </a:cxn>
              <a:cxn ang="0">
                <a:pos x="connsiteX2" y="connsiteY2"/>
              </a:cxn>
            </a:cxnLst>
            <a:rect l="l" t="t" r="r" b="b"/>
            <a:pathLst>
              <a:path w="1921267" h="424774">
                <a:moveTo>
                  <a:pt x="0" y="287676"/>
                </a:moveTo>
                <a:cubicBezTo>
                  <a:pt x="40240" y="373294"/>
                  <a:pt x="80481" y="458912"/>
                  <a:pt x="400692" y="410966"/>
                </a:cubicBezTo>
                <a:cubicBezTo>
                  <a:pt x="720903" y="363020"/>
                  <a:pt x="1695236" y="35959"/>
                  <a:pt x="1921267" y="0"/>
                </a:cubicBezTo>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YPE" val="MultiChoiceSlide"/>
  <p:tag name="RESULTS" val="Why are People Hesitant to Report Safety Events?[;crlf;]2[;]2[;]2[;]False[;]0[;][;crlf;]5[;]5[;]0[;]0[;crlf;]0[;]0[;]Fear of disciplinary action for self or others1[;]Fear of disciplinary action for self or others[;][;crlf;]0[;]0[;]Perception of “tattling” on others2[;]Perception of “tattling” on others[;][;crlf;]0[;]0[;]Form too long; lack of time3[;]Form too long; lack of time[;][;crlf;]0[;]0[;]Unsure that event is “worth reporting” (e.g. event seemed “trivial”)4[;]Unsure that event is “worth reporting” (e.g. event seemed “trivial”)[;][;crlf;]2[;]0[;]Unsure how and/or where to report event5[;]Unsure how and/or where to report event[;][;crlf;]0[;]0[;]Assume someone else will report event6[;]Assume someone else will report event[;][;crlf;]0[;]0[;]Think that event is the “norm” and no need to report7[;]Think that event is the “norm” and no need to report[;][;crlf;]0[;]0[;]Lack of feedback on incident follow-up8[;]Lack of feedback on incident follow-up[;]"/>
  <p:tag name="LIVECHARTING" val="False"/>
  <p:tag name="TPQUESTIONXML" val="﻿&lt;?xml version=&quot;1.0&quot; encoding=&quot;utf-8&quot;?&gt;&#10;&lt;questionlist&gt;&#10;    &lt;properties&gt;&#10;        &lt;guid&gt;9F5EDFCF8DAC42CFBE968163928257B2&lt;/guid&gt;&#10;        &lt;description /&gt;&#10;        &lt;date&gt;12/29/2016 11:56:2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5B87CDC5EF64CEC9154CEF404CBE0A1&lt;/guid&gt;&#10;            &lt;repollguid&gt;0FFC2147E19F4C5B8DEFFE691462F758&lt;/repollguid&gt;&#10;            &lt;sourceid&gt;B64157EA9504458AA0FAC2DF2E9AF8B3&lt;/sourceid&gt;&#10;            &lt;questiontext&gt;What is the Most Common Reason People are Hesitant to Report Safety Event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9E3D74E9530450EABE6CB98CFDCC5FA&lt;/guid&gt;&#10;                    &lt;answertext&gt;Fear of disciplinary action for self or others&lt;/answertext&gt;&#10;                    &lt;valuetype&gt;0&lt;/valuetype&gt;&#10;                &lt;/answer&gt;&#10;                &lt;answer&gt;&#10;                    &lt;guid&gt;125BE4B4407D4B60B500A9618ECCC39E&lt;/guid&gt;&#10;                    &lt;answertext&gt;Perception of “tattling” on others&lt;/answertext&gt;&#10;                    &lt;valuetype&gt;0&lt;/valuetype&gt;&#10;                &lt;/answer&gt;&#10;                &lt;answer&gt;&#10;                    &lt;guid&gt;33C2E874CC7949078A5CBCF4993A4C5A&lt;/guid&gt;&#10;                    &lt;answertext&gt;Form too long; lack of time&lt;/answertext&gt;&#10;                    &lt;valuetype&gt;0&lt;/valuetype&gt;&#10;                &lt;/answer&gt;&#10;                &lt;answer&gt;&#10;                    &lt;guid&gt;4ADE1F79FE254A75AB9D4F6D67099E82&lt;/guid&gt;&#10;                    &lt;answertext&gt;Unsure that event is “worth reporting” (e.g. event seemed “trivial”)&lt;/answertext&gt;&#10;                    &lt;valuetype&gt;0&lt;/valuetype&gt;&#10;                &lt;/answer&gt;&#10;                &lt;answer&gt;&#10;                    &lt;guid&gt;59AE000C7E03401280F2CC36926EE369&lt;/guid&gt;&#10;                    &lt;answertext&gt;Unsure how and/or where to report event&lt;/answertext&gt;&#10;                    &lt;valuetype&gt;0&lt;/valuetype&gt;&#10;                &lt;/answer&gt;&#10;                &lt;answer&gt;&#10;                    &lt;guid&gt;C673A258D9B8406BB3B8DD1C6942FB5B&lt;/guid&gt;&#10;                    &lt;answertext&gt;Assume someone else will report event&lt;/answertext&gt;&#10;                    &lt;valuetype&gt;0&lt;/valuetype&gt;&#10;                &lt;/answer&gt;&#10;                &lt;answer&gt;&#10;                    &lt;guid&gt;0F4A9D9453EB4E68867BACEDB92C47DB&lt;/guid&gt;&#10;                    &lt;answertext&gt;Think that event is the “norm” and no need to report&lt;/answertext&gt;&#10;                    &lt;valuetype&gt;0&lt;/valuetype&gt;&#10;                &lt;/answer&gt;&#10;                &lt;answer&gt;&#10;                    &lt;guid&gt;563B82275C1A4A43B57807023FD7BC4D&lt;/guid&gt;&#10;                    &lt;answertext&gt;Lack of feedback on incident follow-up&lt;/answertext&gt;&#10;                    &lt;valuetype&gt;0&lt;/valuetype&gt;&#10;                &lt;/answer&gt;&#10;            &lt;/answers&gt;&#10;        &lt;/multichoice&gt;&#10;    &lt;/questions&gt;&#10;&lt;/questionlist&gt;"/>
  <p:tag name="AUTOOPENPOLL" val="True"/>
  <p:tag name="AUTOFORMATCHART" val="True"/>
  <p:tag name="HASRESULTS" val="False"/>
</p:tagLst>
</file>

<file path=ppt/tags/tag2.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61339B9B85EB41B426C0550B7ADDF8" ma:contentTypeVersion="7" ma:contentTypeDescription="Create a new document." ma:contentTypeScope="" ma:versionID="55c6b092b68833657023544aae4fa619">
  <xsd:schema xmlns:xsd="http://www.w3.org/2001/XMLSchema" xmlns:xs="http://www.w3.org/2001/XMLSchema" xmlns:p="http://schemas.microsoft.com/office/2006/metadata/properties" xmlns:ns2="28e19744-7c6f-4a51-b805-df2ce65c1f18" xmlns:ns3="fc2b3de4-89ca-4727-9f79-a67cf3041c55" targetNamespace="http://schemas.microsoft.com/office/2006/metadata/properties" ma:root="true" ma:fieldsID="9826a52d1274ff330c631c24e82aede3" ns2:_="" ns3:_="">
    <xsd:import namespace="28e19744-7c6f-4a51-b805-df2ce65c1f18"/>
    <xsd:import namespace="fc2b3de4-89ca-4727-9f79-a67cf3041c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e19744-7c6f-4a51-b805-df2ce65c1f1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2b3de4-89ca-4727-9f79-a67cf3041c5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57D166-9D26-4D84-8EDF-D0C5019E533B}">
  <ds:schemaRefs>
    <ds:schemaRef ds:uri="http://schemas.microsoft.com/sharepoint/v3/contenttype/forms"/>
  </ds:schemaRefs>
</ds:datastoreItem>
</file>

<file path=customXml/itemProps2.xml><?xml version="1.0" encoding="utf-8"?>
<ds:datastoreItem xmlns:ds="http://schemas.openxmlformats.org/officeDocument/2006/customXml" ds:itemID="{F8E5E594-A561-44F2-A3D4-58C5F3EBBD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e19744-7c6f-4a51-b805-df2ce65c1f18"/>
    <ds:schemaRef ds:uri="fc2b3de4-89ca-4727-9f79-a67cf3041c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E69DBA-7A7D-4CE4-B5ED-C3760A0E836B}">
  <ds:schemaRefs>
    <ds:schemaRef ds:uri="http://www.w3.org/XML/1998/namespace"/>
    <ds:schemaRef ds:uri="http://schemas.microsoft.com/office/2006/metadata/properties"/>
    <ds:schemaRef ds:uri="http://purl.org/dc/dcmitype/"/>
    <ds:schemaRef ds:uri="http://schemas.microsoft.com/office/2006/documentManagement/types"/>
    <ds:schemaRef ds:uri="28e19744-7c6f-4a51-b805-df2ce65c1f18"/>
    <ds:schemaRef ds:uri="http://purl.org/dc/terms/"/>
    <ds:schemaRef ds:uri="http://schemas.microsoft.com/office/infopath/2007/PartnerControls"/>
    <ds:schemaRef ds:uri="http://schemas.openxmlformats.org/package/2006/metadata/core-properties"/>
    <ds:schemaRef ds:uri="fc2b3de4-89ca-4727-9f79-a67cf3041c55"/>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1951</TotalTime>
  <Words>5733</Words>
  <Application>Microsoft Office PowerPoint</Application>
  <PresentationFormat>On-screen Show (4:3)</PresentationFormat>
  <Paragraphs>504</Paragraphs>
  <Slides>35</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Arial Narrow</vt:lpstr>
      <vt:lpstr>Calibri</vt:lpstr>
      <vt:lpstr>Franklin Gothic Demi</vt:lpstr>
      <vt:lpstr>Geneva</vt:lpstr>
      <vt:lpstr>Lucida Grande</vt:lpstr>
      <vt:lpstr>Tahoma</vt:lpstr>
      <vt:lpstr>Wingdings</vt:lpstr>
      <vt:lpstr>ヒラギノ角ゴ Pro W3</vt:lpstr>
      <vt:lpstr>Office Theme</vt:lpstr>
      <vt:lpstr>Learning from Near-Misses and Mistakes</vt:lpstr>
      <vt:lpstr>Learning Objectives Slide </vt:lpstr>
      <vt:lpstr>PowerPoint Presentation</vt:lpstr>
      <vt:lpstr>PowerPoint Presentation</vt:lpstr>
      <vt:lpstr>2013 CMS report</vt:lpstr>
      <vt:lpstr>PowerPoint Presentation</vt:lpstr>
      <vt:lpstr>Safety Events Across the Continuum</vt:lpstr>
      <vt:lpstr>PowerPoint Presentation</vt:lpstr>
      <vt:lpstr>PowerPoint Presentation</vt:lpstr>
      <vt:lpstr>PowerPoint Presentation</vt:lpstr>
      <vt:lpstr>PowerPoint Presentation</vt:lpstr>
      <vt:lpstr>PowerPoint Presentation</vt:lpstr>
      <vt:lpstr>What is the Most Common Reason People are Hesitant to Report Safety Events?</vt:lpstr>
      <vt:lpstr>Adverse Events</vt:lpstr>
      <vt:lpstr>PowerPoint Presentation</vt:lpstr>
      <vt:lpstr>Generalized Error Modes</vt:lpstr>
      <vt:lpstr>Human Error</vt:lpstr>
      <vt:lpstr>Root Cause vs Apparent Cause Analysis</vt:lpstr>
      <vt:lpstr>Apparent Cause Analysis Process</vt:lpstr>
      <vt:lpstr>What are the Most Common “Systems” Issues that Contribute to Safety Events?</vt:lpstr>
      <vt:lpstr>Expected Safety Behaviors for All:   Just Culture</vt:lpstr>
      <vt:lpstr>PowerPoint Presentation</vt:lpstr>
      <vt:lpstr>What would you do?</vt:lpstr>
      <vt:lpstr>PowerPoint Presentation</vt:lpstr>
      <vt:lpstr>Performance Management Decision Guide</vt:lpstr>
      <vt:lpstr>Performance Management Decision Guide</vt:lpstr>
      <vt:lpstr>How Change is Typically Experienced</vt:lpstr>
      <vt:lpstr>PowerPoint Presentation</vt:lpstr>
      <vt:lpstr>Senior Leader Walking Rounds</vt:lpstr>
      <vt:lpstr>Senior Leader Walking Rounds</vt:lpstr>
      <vt:lpstr>Ways to ID &amp; Prioritize</vt:lpstr>
      <vt:lpstr>It’s All Hawthorne Until Habit* </vt:lpstr>
      <vt:lpstr>PowerPoint Presentation</vt:lpstr>
      <vt:lpstr>References</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jhornig</dc:creator>
  <cp:lastModifiedBy>Laurie B. Heels</cp:lastModifiedBy>
  <cp:revision>68</cp:revision>
  <cp:lastPrinted>2012-08-17T15:31:21Z</cp:lastPrinted>
  <dcterms:created xsi:type="dcterms:W3CDTF">2012-08-17T14:22:31Z</dcterms:created>
  <dcterms:modified xsi:type="dcterms:W3CDTF">2019-03-31T18:24:04Z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0x0101000A61339B9B85EB41B426C0550B7ADDF8</vt:lpwstr>
  </property>
</Properties>
</file>