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4" r:id="rId4"/>
    <p:sldId id="257" r:id="rId5"/>
    <p:sldId id="265" r:id="rId6"/>
    <p:sldId id="266" r:id="rId7"/>
    <p:sldId id="272" r:id="rId8"/>
    <p:sldId id="267" r:id="rId9"/>
    <p:sldId id="273" r:id="rId10"/>
    <p:sldId id="274" r:id="rId11"/>
    <p:sldId id="269" r:id="rId12"/>
    <p:sldId id="287" r:id="rId13"/>
    <p:sldId id="285" r:id="rId14"/>
    <p:sldId id="283" r:id="rId15"/>
    <p:sldId id="277" r:id="rId16"/>
    <p:sldId id="278" r:id="rId17"/>
    <p:sldId id="268" r:id="rId18"/>
    <p:sldId id="279" r:id="rId19"/>
    <p:sldId id="280" r:id="rId20"/>
    <p:sldId id="270" r:id="rId21"/>
    <p:sldId id="271" r:id="rId22"/>
    <p:sldId id="281" r:id="rId23"/>
    <p:sldId id="261" r:id="rId24"/>
    <p:sldId id="282" r:id="rId25"/>
    <p:sldId id="284" r:id="rId26"/>
    <p:sldId id="276" r:id="rId27"/>
    <p:sldId id="262" r:id="rId28"/>
    <p:sldId id="286" r:id="rId29"/>
    <p:sldId id="275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Jakob" panose="020B0604020202020204" charset="0"/>
      <p:regular r:id="rId36"/>
    </p:embeddedFont>
    <p:embeddedFont>
      <p:font typeface="Montserrat" panose="00000500000000000000" pitchFamily="2" charset="0"/>
      <p:regular r:id="rId37"/>
    </p:embeddedFont>
    <p:embeddedFont>
      <p:font typeface="Montserrat Heavy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Tisdale" initials="ET" lastIdx="2" clrIdx="0">
    <p:extLst>
      <p:ext uri="{19B8F6BF-5375-455C-9EA6-DF929625EA0E}">
        <p15:presenceInfo xmlns:p15="http://schemas.microsoft.com/office/powerpoint/2012/main" userId="0de428905a3f6a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5" d="100"/>
          <a:sy n="35" d="100"/>
        </p:scale>
        <p:origin x="6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/>
              <a:t>Attendance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2">
                  <a:lumMod val="20000"/>
                  <a:lumOff val="80000"/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E-4739-B51A-D66EFDEDE4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553744"/>
        <c:axId val="437282528"/>
      </c:barChart>
      <c:catAx>
        <c:axId val="61755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282528"/>
        <c:crosses val="autoZero"/>
        <c:auto val="1"/>
        <c:lblAlgn val="ctr"/>
        <c:lblOffset val="100"/>
        <c:noMultiLvlLbl val="0"/>
      </c:catAx>
      <c:valAx>
        <c:axId val="437282528"/>
        <c:scaling>
          <c:orientation val="minMax"/>
          <c:max val="25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5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Participant 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Training &amp; Certificate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04A-41B8-A2CC-3D6AF3B4FB2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04A-41B8-A2CC-3D6AF3B4FB21}"/>
              </c:ext>
            </c:extLst>
          </c:dPt>
          <c:dLbls>
            <c:dLbl>
              <c:idx val="0"/>
              <c:layout>
                <c:manualLayout>
                  <c:x val="-0.21239837398373992"/>
                  <c:y val="-0.2339324564198261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7967479674796"/>
                      <c:h val="9.971098265895954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04A-41B8-A2CC-3D6AF3B4FB21}"/>
                </c:ext>
              </c:extLst>
            </c:dLbl>
            <c:dLbl>
              <c:idx val="1"/>
              <c:layout>
                <c:manualLayout>
                  <c:x val="0.17682926829268292"/>
                  <c:y val="0.15485200188126774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5650406504066"/>
                      <c:h val="9.971098265895954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04A-41B8-A2CC-3D6AF3B4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Certified</c:v>
                </c:pt>
                <c:pt idx="1">
                  <c:v>Not Certified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A-41B8-A2CC-3D6AF3B4F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Participants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7-45D6-A4A1-294891F8DC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7-45D6-A4A1-294891F8DC8A}"/>
              </c:ext>
            </c:extLst>
          </c:dPt>
          <c:dLbls>
            <c:dLbl>
              <c:idx val="0"/>
              <c:layout>
                <c:manualLayout>
                  <c:x val="-0.22098420306157382"/>
                  <c:y val="-0.20071216803776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/>
                      <a:t>76%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0186335403726"/>
                      <c:h val="0.141676232801246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C17-45D6-A4A1-294891F8DC8A}"/>
                </c:ext>
              </c:extLst>
            </c:dLbl>
            <c:dLbl>
              <c:idx val="1"/>
              <c:layout>
                <c:manualLayout>
                  <c:x val="0.13023504854961795"/>
                  <c:y val="9.05736178139022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17-45D6-A4A1-294891F8D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Completed survey </c:v>
                </c:pt>
                <c:pt idx="1">
                  <c:v>Did not complete survey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17-45D6-A4A1-294891F8D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0FE1E-B372-4EB5-8C1A-9485588974D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999C4-9424-40BE-9903-5A40A68F0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9C4-9424-40BE-9903-5A40A68F0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9C4-9424-40BE-9903-5A40A68F0C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provide hard copies of all assessments and explain each.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9C4-9424-40BE-9903-5A40A68F0C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9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bring books to show attendees.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9C4-9424-40BE-9903-5A40A68F0C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 talk about goals, expanding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9C4-9424-40BE-9903-5A40A68F0C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9C4-9424-40BE-9903-5A40A68F0C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05"/>
            <a:ext cx="7602229" cy="7602229"/>
          </a:xfrm>
          <a:custGeom>
            <a:avLst/>
            <a:gdLst/>
            <a:ahLst/>
            <a:cxnLst/>
            <a:rect l="l" t="t" r="r" b="b"/>
            <a:pathLst>
              <a:path w="7602229" h="7602229">
                <a:moveTo>
                  <a:pt x="0" y="0"/>
                </a:moveTo>
                <a:lnTo>
                  <a:pt x="7602229" y="0"/>
                </a:lnTo>
                <a:lnTo>
                  <a:pt x="7602229" y="7602229"/>
                </a:lnTo>
                <a:lnTo>
                  <a:pt x="0" y="7602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6711" y="7902454"/>
            <a:ext cx="1020335" cy="418466"/>
          </a:xfrm>
          <a:custGeom>
            <a:avLst/>
            <a:gdLst/>
            <a:ahLst/>
            <a:cxnLst/>
            <a:rect l="l" t="t" r="r" b="b"/>
            <a:pathLst>
              <a:path w="1020335" h="418466">
                <a:moveTo>
                  <a:pt x="0" y="0"/>
                </a:moveTo>
                <a:lnTo>
                  <a:pt x="1020334" y="0"/>
                </a:lnTo>
                <a:lnTo>
                  <a:pt x="1020334" y="418467"/>
                </a:lnTo>
                <a:lnTo>
                  <a:pt x="0" y="418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90961" y="8177808"/>
            <a:ext cx="2199745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18"/>
              </a:lnSpc>
            </a:pPr>
            <a:r>
              <a:rPr lang="en-US" sz="5400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79689" y="9537144"/>
            <a:ext cx="2932924" cy="27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1911" b="1">
                <a:solidFill>
                  <a:srgbClr val="27618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September 9-10,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2804" y="9282515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7445" y="9875422"/>
            <a:ext cx="3558868" cy="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8"/>
              </a:lnSpc>
            </a:pPr>
            <a:r>
              <a:rPr lang="en-US" sz="1243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Embassy Suites Noblesville | Indianapolis, IN </a:t>
            </a:r>
          </a:p>
        </p:txBody>
      </p:sp>
      <p:pic>
        <p:nvPicPr>
          <p:cNvPr id="11" name="Picture 10" descr="A black and red logo&#10;&#10;Description automatically generated">
            <a:extLst>
              <a:ext uri="{FF2B5EF4-FFF2-40B4-BE49-F238E27FC236}">
                <a16:creationId xmlns:a16="http://schemas.microsoft.com/office/drawing/2014/main" id="{FE6BC4BC-29C2-4393-9AA2-F1D76144B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6E6329-6568-4629-98EF-F96688C31A4F}"/>
              </a:ext>
            </a:extLst>
          </p:cNvPr>
          <p:cNvSpPr txBox="1"/>
          <p:nvPr/>
        </p:nvSpPr>
        <p:spPr>
          <a:xfrm>
            <a:off x="4103243" y="3543300"/>
            <a:ext cx="111946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Communicate to Care: Strengthening Connections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0ADE6-DE42-48B8-A679-69F9A2D26066}"/>
              </a:ext>
            </a:extLst>
          </p:cNvPr>
          <p:cNvSpPr txBox="1"/>
          <p:nvPr/>
        </p:nvSpPr>
        <p:spPr>
          <a:xfrm>
            <a:off x="3333663" y="5783521"/>
            <a:ext cx="12733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Emily D. Tisdale, M.Ed. &amp; Katie </a:t>
            </a:r>
            <a:r>
              <a:rPr lang="en-US" sz="5000" dirty="0" err="1"/>
              <a:t>Greenan</a:t>
            </a:r>
            <a:r>
              <a:rPr lang="en-US" sz="5000" dirty="0"/>
              <a:t>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69" y="495300"/>
            <a:ext cx="14978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Fellowship Components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6834B26-5493-42F9-B956-4C7AD8727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72033"/>
              </p:ext>
            </p:extLst>
          </p:nvPr>
        </p:nvGraphicFramePr>
        <p:xfrm>
          <a:off x="1143001" y="2095500"/>
          <a:ext cx="16230600" cy="59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30600">
                  <a:extLst>
                    <a:ext uri="{9D8B030D-6E8A-4147-A177-3AD203B41FA5}">
                      <a16:colId xmlns:a16="http://schemas.microsoft.com/office/drawing/2014/main" val="2299682539"/>
                    </a:ext>
                  </a:extLst>
                </a:gridCol>
              </a:tblGrid>
              <a:tr h="803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Year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87097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Conduct applied and community-based research as determined in Year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41838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Continue to work with service provider during project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13800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Discuss research and fellowship at a CAC Affiliated Faculty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36990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Determine project future through continued research, publication, or project wrap-up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7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30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DDF005-DAFE-4FE4-BC51-C861443FC409}"/>
              </a:ext>
            </a:extLst>
          </p:cNvPr>
          <p:cNvSpPr txBox="1">
            <a:spLocks/>
          </p:cNvSpPr>
          <p:nvPr/>
        </p:nvSpPr>
        <p:spPr>
          <a:xfrm>
            <a:off x="914400" y="670525"/>
            <a:ext cx="1204520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Fellows Profiles</a:t>
            </a: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A7CC448A-541E-4EB3-B6D6-1704EF7C9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13" y="5140198"/>
            <a:ext cx="8795322" cy="3396433"/>
          </a:xfrm>
          <a:prstGeom prst="rect">
            <a:avLst/>
          </a:prstGeom>
        </p:spPr>
      </p:pic>
      <p:pic>
        <p:nvPicPr>
          <p:cNvPr id="13" name="Picture 12" descr="A close up of a name&#10;&#10;Description automatically generated">
            <a:extLst>
              <a:ext uri="{FF2B5EF4-FFF2-40B4-BE49-F238E27FC236}">
                <a16:creationId xmlns:a16="http://schemas.microsoft.com/office/drawing/2014/main" id="{41E29536-6D6C-4AB1-89EA-E7B5C343F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57" y="1217372"/>
            <a:ext cx="7434635" cy="3208096"/>
          </a:xfrm>
          <a:prstGeom prst="rect">
            <a:avLst/>
          </a:prstGeom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58EE16D-A4C0-4A49-8A44-18EB921E6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80156"/>
            <a:ext cx="8862644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FC96BEC1-E20D-449D-B334-0B6AE7F9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8" y="571500"/>
            <a:ext cx="12744965" cy="8102394"/>
          </a:xfrm>
          <a:prstGeom prst="rect">
            <a:avLst/>
          </a:prstGeom>
        </p:spPr>
      </p:pic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DDF005-DAFE-4FE4-BC51-C861443FC409}"/>
              </a:ext>
            </a:extLst>
          </p:cNvPr>
          <p:cNvSpPr txBox="1">
            <a:spLocks/>
          </p:cNvSpPr>
          <p:nvPr/>
        </p:nvSpPr>
        <p:spPr>
          <a:xfrm>
            <a:off x="760077" y="2705100"/>
            <a:ext cx="3733800" cy="2948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Fellows </a:t>
            </a:r>
            <a:br>
              <a:rPr lang="en-US" sz="8000" b="1" dirty="0"/>
            </a:br>
            <a:r>
              <a:rPr lang="en-US" sz="8000" b="1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11445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70" y="49530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Food for thought…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7476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Patient-centered communication is associated with positive health outcomes, increased patient satisfaction, reduced medical expenditures, and prevention of malpractice litigation.</a:t>
            </a:r>
          </a:p>
          <a:p>
            <a:r>
              <a:rPr lang="en-US" sz="4000" dirty="0"/>
              <a:t>Social connections improve odds of survival by 50%.</a:t>
            </a:r>
          </a:p>
          <a:p>
            <a:r>
              <a:rPr lang="en-US" sz="4000" dirty="0"/>
              <a:t>Communication skills training improved patient-centered care without increasing visit length and showed measurable improvements in professional performance and self-efficacy.</a:t>
            </a:r>
          </a:p>
          <a:p>
            <a:r>
              <a:rPr lang="en-US" sz="4000" dirty="0"/>
              <a:t>83% of studies showed social support benefited depression symptoms and lonely adults are more than twice as likely to develop depression.</a:t>
            </a:r>
          </a:p>
        </p:txBody>
      </p:sp>
    </p:spTree>
    <p:extLst>
      <p:ext uri="{BB962C8B-B14F-4D97-AF65-F5344CB8AC3E}">
        <p14:creationId xmlns:p14="http://schemas.microsoft.com/office/powerpoint/2010/main" val="3361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77CB47F4-1DAC-4DFF-A598-458D12654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94AC39-59A3-43E9-91A6-E03D96DBDD79}"/>
              </a:ext>
            </a:extLst>
          </p:cNvPr>
          <p:cNvSpPr txBox="1">
            <a:spLocks/>
          </p:cNvSpPr>
          <p:nvPr/>
        </p:nvSpPr>
        <p:spPr>
          <a:xfrm>
            <a:off x="3390900" y="3339894"/>
            <a:ext cx="11506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390057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8" name="Picture 7" descr="Old woman on a video call">
            <a:extLst>
              <a:ext uri="{FF2B5EF4-FFF2-40B4-BE49-F238E27FC236}">
                <a16:creationId xmlns:a16="http://schemas.microsoft.com/office/drawing/2014/main" id="{CA4F0342-C775-44D7-9801-05DE2840F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83" y="2381250"/>
            <a:ext cx="8429336" cy="5524500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EA4203-BF1E-4E09-9584-F7BB8CE41CAE}"/>
              </a:ext>
            </a:extLst>
          </p:cNvPr>
          <p:cNvSpPr txBox="1"/>
          <p:nvPr/>
        </p:nvSpPr>
        <p:spPr>
          <a:xfrm>
            <a:off x="838200" y="1866900"/>
            <a:ext cx="6019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Collaboration: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4000" dirty="0"/>
              <a:t>UIndy CAC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4000" dirty="0"/>
              <a:t>CICOA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25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15 contact hours over five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15 CECs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Certificate of Completion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D0562-CA2F-421E-9743-4835761A0DDC}"/>
              </a:ext>
            </a:extLst>
          </p:cNvPr>
          <p:cNvSpPr txBox="1">
            <a:spLocks/>
          </p:cNvSpPr>
          <p:nvPr/>
        </p:nvSpPr>
        <p:spPr>
          <a:xfrm>
            <a:off x="838200" y="38044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Pilot Program</a:t>
            </a:r>
          </a:p>
        </p:txBody>
      </p:sp>
      <p:graphicFrame>
        <p:nvGraphicFramePr>
          <p:cNvPr id="11" name="Content Placeholder 11">
            <a:extLst>
              <a:ext uri="{FF2B5EF4-FFF2-40B4-BE49-F238E27FC236}">
                <a16:creationId xmlns:a16="http://schemas.microsoft.com/office/drawing/2014/main" id="{263A2B21-AF60-46B9-8AE7-3BD5671B5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20732"/>
              </p:ext>
            </p:extLst>
          </p:nvPr>
        </p:nvGraphicFramePr>
        <p:xfrm>
          <a:off x="7315200" y="817678"/>
          <a:ext cx="10491540" cy="810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035040" imgH="4663299" progId="Acrobat.Document.DC">
                  <p:embed/>
                </p:oleObj>
              </mc:Choice>
              <mc:Fallback>
                <p:oleObj name="Acrobat Document" r:id="rId4" imgW="6035040" imgH="4663299" progId="Acrobat.Document.DC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EC7AB0BD-F203-4D3E-9A12-EB6CBEF0BA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817678"/>
                        <a:ext cx="10491540" cy="810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46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9341035-5A25-4F73-B25B-03F7A3B93F8F}"/>
              </a:ext>
            </a:extLst>
          </p:cNvPr>
          <p:cNvSpPr/>
          <p:nvPr/>
        </p:nvSpPr>
        <p:spPr>
          <a:xfrm>
            <a:off x="7402830" y="3848100"/>
            <a:ext cx="3482340" cy="2590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Purpose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23DC5-19C1-4273-BEE4-021FDAF18DC1}"/>
              </a:ext>
            </a:extLst>
          </p:cNvPr>
          <p:cNvCxnSpPr>
            <a:cxnSpLocks/>
            <a:stCxn id="10" idx="7"/>
            <a:endCxn id="32" idx="2"/>
          </p:cNvCxnSpPr>
          <p:nvPr/>
        </p:nvCxnSpPr>
        <p:spPr>
          <a:xfrm flipV="1">
            <a:off x="10375193" y="2490711"/>
            <a:ext cx="1207207" cy="1736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FB21ABB-1E76-4ED8-8E6D-51C4CD395C35}"/>
              </a:ext>
            </a:extLst>
          </p:cNvPr>
          <p:cNvSpPr/>
          <p:nvPr/>
        </p:nvSpPr>
        <p:spPr>
          <a:xfrm>
            <a:off x="2971800" y="1133321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 strengthen engagement with patients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6C10CC-90F2-46A2-BA66-7D53229B2DEC}"/>
              </a:ext>
            </a:extLst>
          </p:cNvPr>
          <p:cNvSpPr/>
          <p:nvPr/>
        </p:nvSpPr>
        <p:spPr>
          <a:xfrm>
            <a:off x="11582400" y="1133321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 navigate sensitive conversations with greater confidence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87261E-98CC-42BC-8A1A-536D2E1A853C}"/>
              </a:ext>
            </a:extLst>
          </p:cNvPr>
          <p:cNvSpPr/>
          <p:nvPr/>
        </p:nvSpPr>
        <p:spPr>
          <a:xfrm>
            <a:off x="11582400" y="6972299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 improve the overall quality of care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407C81-A818-4FE6-ACFB-22F088B33415}"/>
              </a:ext>
            </a:extLst>
          </p:cNvPr>
          <p:cNvCxnSpPr>
            <a:cxnSpLocks/>
            <a:stCxn id="29" idx="6"/>
            <a:endCxn id="10" idx="1"/>
          </p:cNvCxnSpPr>
          <p:nvPr/>
        </p:nvCxnSpPr>
        <p:spPr>
          <a:xfrm>
            <a:off x="6454140" y="2490711"/>
            <a:ext cx="1458667" cy="1736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4375758-044F-4CCB-916D-9D33E2C5CB70}"/>
              </a:ext>
            </a:extLst>
          </p:cNvPr>
          <p:cNvCxnSpPr>
            <a:cxnSpLocks/>
            <a:stCxn id="34" idx="1"/>
            <a:endCxn id="10" idx="5"/>
          </p:cNvCxnSpPr>
          <p:nvPr/>
        </p:nvCxnSpPr>
        <p:spPr>
          <a:xfrm flipH="1" flipV="1">
            <a:off x="10375193" y="6059486"/>
            <a:ext cx="1717184" cy="1310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08063A9D-8E3C-42C9-AB5C-CC301FDD99DF}"/>
              </a:ext>
            </a:extLst>
          </p:cNvPr>
          <p:cNvSpPr/>
          <p:nvPr/>
        </p:nvSpPr>
        <p:spPr>
          <a:xfrm>
            <a:off x="3223261" y="6972300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have more purposeful conversations with patients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450A36E-7574-471D-B793-93FBE2D57D7F}"/>
              </a:ext>
            </a:extLst>
          </p:cNvPr>
          <p:cNvCxnSpPr>
            <a:cxnSpLocks/>
            <a:stCxn id="10" idx="3"/>
            <a:endCxn id="85" idx="7"/>
          </p:cNvCxnSpPr>
          <p:nvPr/>
        </p:nvCxnSpPr>
        <p:spPr>
          <a:xfrm flipH="1">
            <a:off x="6195624" y="6059486"/>
            <a:ext cx="1717183" cy="1310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1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9341035-5A25-4F73-B25B-03F7A3B93F8F}"/>
              </a:ext>
            </a:extLst>
          </p:cNvPr>
          <p:cNvSpPr/>
          <p:nvPr/>
        </p:nvSpPr>
        <p:spPr>
          <a:xfrm>
            <a:off x="7402830" y="3848100"/>
            <a:ext cx="3482340" cy="2590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Learning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Objectives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23DC5-19C1-4273-BEE4-021FDAF18DC1}"/>
              </a:ext>
            </a:extLst>
          </p:cNvPr>
          <p:cNvCxnSpPr>
            <a:cxnSpLocks/>
            <a:stCxn id="10" idx="7"/>
            <a:endCxn id="32" idx="2"/>
          </p:cNvCxnSpPr>
          <p:nvPr/>
        </p:nvCxnSpPr>
        <p:spPr>
          <a:xfrm flipV="1">
            <a:off x="10375193" y="3406138"/>
            <a:ext cx="1968849" cy="82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FB21ABB-1E76-4ED8-8E6D-51C4CD395C35}"/>
              </a:ext>
            </a:extLst>
          </p:cNvPr>
          <p:cNvSpPr/>
          <p:nvPr/>
        </p:nvSpPr>
        <p:spPr>
          <a:xfrm>
            <a:off x="7402830" y="704877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create social connections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6C10CC-90F2-46A2-BA66-7D53229B2DEC}"/>
              </a:ext>
            </a:extLst>
          </p:cNvPr>
          <p:cNvSpPr/>
          <p:nvPr/>
        </p:nvSpPr>
        <p:spPr>
          <a:xfrm>
            <a:off x="12344042" y="2048748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learn and practice techniques of Motivational Interviewing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87261E-98CC-42BC-8A1A-536D2E1A853C}"/>
              </a:ext>
            </a:extLst>
          </p:cNvPr>
          <p:cNvSpPr/>
          <p:nvPr/>
        </p:nvSpPr>
        <p:spPr>
          <a:xfrm>
            <a:off x="12573000" y="5523471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practice listening and responding skills in different</a:t>
            </a:r>
          </a:p>
          <a:p>
            <a:pPr algn="ctr"/>
            <a:r>
              <a:rPr lang="en-US" sz="2400" dirty="0"/>
              <a:t>communication contexts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4E4F0B-752C-4FC6-9DA8-CF75360D7C53}"/>
              </a:ext>
            </a:extLst>
          </p:cNvPr>
          <p:cNvSpPr/>
          <p:nvPr/>
        </p:nvSpPr>
        <p:spPr>
          <a:xfrm>
            <a:off x="7402830" y="6867344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evaluate one’s communication strengths and weaknesses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B17D2D-C02D-4277-9DFD-7461B060EE17}"/>
              </a:ext>
            </a:extLst>
          </p:cNvPr>
          <p:cNvSpPr/>
          <p:nvPr/>
        </p:nvSpPr>
        <p:spPr>
          <a:xfrm>
            <a:off x="1916788" y="5523472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assess the value and health of one’s relationships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BD971A-2F81-4FDC-BB45-D6E837635D8E}"/>
              </a:ext>
            </a:extLst>
          </p:cNvPr>
          <p:cNvSpPr/>
          <p:nvPr/>
        </p:nvSpPr>
        <p:spPr>
          <a:xfrm>
            <a:off x="1916788" y="2048749"/>
            <a:ext cx="3482340" cy="2714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share stories and exchange information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407C81-A818-4FE6-ACFB-22F088B33415}"/>
              </a:ext>
            </a:extLst>
          </p:cNvPr>
          <p:cNvCxnSpPr>
            <a:cxnSpLocks/>
            <a:stCxn id="29" idx="4"/>
            <a:endCxn id="10" idx="0"/>
          </p:cNvCxnSpPr>
          <p:nvPr/>
        </p:nvCxnSpPr>
        <p:spPr>
          <a:xfrm>
            <a:off x="9144000" y="3419656"/>
            <a:ext cx="0" cy="42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8BF688-6810-4AEF-9492-950C0B148F51}"/>
              </a:ext>
            </a:extLst>
          </p:cNvPr>
          <p:cNvCxnSpPr>
            <a:cxnSpLocks/>
            <a:stCxn id="36" idx="0"/>
            <a:endCxn id="10" idx="4"/>
          </p:cNvCxnSpPr>
          <p:nvPr/>
        </p:nvCxnSpPr>
        <p:spPr>
          <a:xfrm flipV="1">
            <a:off x="9144000" y="6438900"/>
            <a:ext cx="0" cy="42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4375758-044F-4CCB-916D-9D33E2C5CB70}"/>
              </a:ext>
            </a:extLst>
          </p:cNvPr>
          <p:cNvCxnSpPr>
            <a:cxnSpLocks/>
            <a:stCxn id="34" idx="2"/>
            <a:endCxn id="10" idx="5"/>
          </p:cNvCxnSpPr>
          <p:nvPr/>
        </p:nvCxnSpPr>
        <p:spPr>
          <a:xfrm flipH="1" flipV="1">
            <a:off x="10375193" y="6059486"/>
            <a:ext cx="2197807" cy="82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F7719A-80D9-45AF-AC38-29B7D4B4B603}"/>
              </a:ext>
            </a:extLst>
          </p:cNvPr>
          <p:cNvCxnSpPr>
            <a:cxnSpLocks/>
            <a:stCxn id="39" idx="6"/>
            <a:endCxn id="10" idx="1"/>
          </p:cNvCxnSpPr>
          <p:nvPr/>
        </p:nvCxnSpPr>
        <p:spPr>
          <a:xfrm>
            <a:off x="5399128" y="3406139"/>
            <a:ext cx="2513679" cy="82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EB1E9D-22DA-46F4-9A3C-B9FB9C727DE7}"/>
              </a:ext>
            </a:extLst>
          </p:cNvPr>
          <p:cNvCxnSpPr>
            <a:cxnSpLocks/>
            <a:stCxn id="38" idx="6"/>
            <a:endCxn id="10" idx="3"/>
          </p:cNvCxnSpPr>
          <p:nvPr/>
        </p:nvCxnSpPr>
        <p:spPr>
          <a:xfrm flipV="1">
            <a:off x="5399128" y="6059486"/>
            <a:ext cx="2513679" cy="82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5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69" y="495300"/>
            <a:ext cx="14978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Program Content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7476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/>
              <a:t>Self-assessments</a:t>
            </a:r>
          </a:p>
          <a:p>
            <a:pPr lvl="1"/>
            <a:r>
              <a:rPr lang="en-US" sz="3800" dirty="0"/>
              <a:t>PRCA-24</a:t>
            </a:r>
          </a:p>
          <a:p>
            <a:pPr lvl="1"/>
            <a:r>
              <a:rPr lang="en-US" sz="3800" dirty="0"/>
              <a:t>SPCC</a:t>
            </a:r>
          </a:p>
          <a:p>
            <a:pPr lvl="1"/>
            <a:r>
              <a:rPr lang="en-US" sz="3800" dirty="0"/>
              <a:t>Conflict Style Scale</a:t>
            </a:r>
          </a:p>
          <a:p>
            <a:r>
              <a:rPr lang="en-US" sz="4200" dirty="0"/>
              <a:t>Communication Theory</a:t>
            </a:r>
          </a:p>
          <a:p>
            <a:pPr lvl="1"/>
            <a:r>
              <a:rPr lang="en-US" sz="3600" dirty="0"/>
              <a:t>Social Penetration Theory</a:t>
            </a:r>
          </a:p>
          <a:p>
            <a:pPr lvl="1"/>
            <a:r>
              <a:rPr lang="en-US" sz="3600" dirty="0"/>
              <a:t>Systems Theory</a:t>
            </a:r>
          </a:p>
          <a:p>
            <a:pPr lvl="1"/>
            <a:r>
              <a:rPr lang="en-US" sz="3600" dirty="0"/>
              <a:t>Uncertainty Reduction Theory</a:t>
            </a:r>
          </a:p>
        </p:txBody>
      </p:sp>
    </p:spTree>
    <p:extLst>
      <p:ext uri="{BB962C8B-B14F-4D97-AF65-F5344CB8AC3E}">
        <p14:creationId xmlns:p14="http://schemas.microsoft.com/office/powerpoint/2010/main" val="10766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69" y="495300"/>
            <a:ext cx="14978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Program Content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7476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Academic readings &amp; discussions</a:t>
            </a:r>
          </a:p>
          <a:p>
            <a:pPr lvl="1"/>
            <a:r>
              <a:rPr lang="en-US" i="1" dirty="0"/>
              <a:t>Refrigerator Rights: Creating Connection and Restoring Relationships </a:t>
            </a:r>
            <a:r>
              <a:rPr lang="en-US" dirty="0"/>
              <a:t>(Miller &amp; Sparks, 2015)</a:t>
            </a:r>
          </a:p>
          <a:p>
            <a:pPr lvl="1"/>
            <a:r>
              <a:rPr lang="en-US" i="1" dirty="0"/>
              <a:t>Communicating in Small Groups: Principles and Practices</a:t>
            </a:r>
            <a:r>
              <a:rPr lang="en-US" b="1" i="1" dirty="0"/>
              <a:t> </a:t>
            </a:r>
            <a:r>
              <a:rPr lang="en-US" dirty="0"/>
              <a:t>(Beebe &amp; Masterson, 2015)</a:t>
            </a:r>
          </a:p>
          <a:p>
            <a:pPr lvl="2"/>
            <a:r>
              <a:rPr lang="en-US" i="1" dirty="0"/>
              <a:t>Understanding Interpersonal Communication</a:t>
            </a:r>
          </a:p>
          <a:p>
            <a:pPr lvl="2"/>
            <a:r>
              <a:rPr lang="en-US" i="1" dirty="0"/>
              <a:t>Communication and The Self</a:t>
            </a:r>
          </a:p>
          <a:p>
            <a:pPr lvl="2"/>
            <a:r>
              <a:rPr lang="en-US" i="1" dirty="0"/>
              <a:t>Listening and Responding</a:t>
            </a:r>
          </a:p>
          <a:p>
            <a:pPr lvl="2"/>
            <a:r>
              <a:rPr lang="en-US" i="1" dirty="0"/>
              <a:t>Conflict Management Skills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Motivational Interviewing for Mental Health Clinicians </a:t>
            </a:r>
            <a:r>
              <a:rPr lang="en-US" dirty="0"/>
              <a:t>(Frey &amp; Hall, 2021)</a:t>
            </a:r>
          </a:p>
          <a:p>
            <a:pPr marL="457200" lvl="1" indent="0">
              <a:buNone/>
            </a:pPr>
            <a:endParaRPr lang="en-US" sz="1800" dirty="0"/>
          </a:p>
          <a:p>
            <a:pPr marL="514350" indent="-457200"/>
            <a:r>
              <a:rPr lang="en-US" dirty="0"/>
              <a:t>Motivational interviews:</a:t>
            </a:r>
          </a:p>
          <a:p>
            <a:pPr marL="914400" lvl="1" indent="-457200"/>
            <a:r>
              <a:rPr lang="en-US" dirty="0"/>
              <a:t>Interview (ER)</a:t>
            </a:r>
          </a:p>
          <a:p>
            <a:pPr marL="914400" lvl="1" indent="-457200"/>
            <a:r>
              <a:rPr lang="en-US" dirty="0"/>
              <a:t>Interview (EE)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5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77CB47F4-1DAC-4DFF-A598-458D12654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ED245-F615-40F8-B58C-B9BDD82158B1}"/>
              </a:ext>
            </a:extLst>
          </p:cNvPr>
          <p:cNvSpPr txBox="1">
            <a:spLocks/>
          </p:cNvSpPr>
          <p:nvPr/>
        </p:nvSpPr>
        <p:spPr>
          <a:xfrm>
            <a:off x="6858000" y="5125139"/>
            <a:ext cx="12013830" cy="3139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Emily D. Tisdale, M.Ed. </a:t>
            </a:r>
            <a:br>
              <a:rPr lang="en-US" sz="4000" dirty="0"/>
            </a:br>
            <a:r>
              <a:rPr lang="en-US" sz="4000" dirty="0"/>
              <a:t>University of Indianapolis</a:t>
            </a:r>
            <a:br>
              <a:rPr lang="en-US" sz="4000" dirty="0"/>
            </a:br>
            <a:r>
              <a:rPr lang="en-US" sz="4000" dirty="0"/>
              <a:t>Executive Director | Center for Aging &amp; Community</a:t>
            </a:r>
            <a:br>
              <a:rPr lang="en-US" sz="4000" dirty="0"/>
            </a:br>
            <a:r>
              <a:rPr lang="en-US" sz="4000" dirty="0"/>
              <a:t>Adjunct Faculty | College of Health Sciences</a:t>
            </a:r>
          </a:p>
        </p:txBody>
      </p:sp>
      <p:pic>
        <p:nvPicPr>
          <p:cNvPr id="11" name="Picture 10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A022250C-A0CC-46F4-91E4-A4D506FE3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74862"/>
            <a:ext cx="4942512" cy="6591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graphicFrame>
        <p:nvGraphicFramePr>
          <p:cNvPr id="5" name="Content Placeholder 14">
            <a:extLst>
              <a:ext uri="{FF2B5EF4-FFF2-40B4-BE49-F238E27FC236}">
                <a16:creationId xmlns:a16="http://schemas.microsoft.com/office/drawing/2014/main" id="{AD91671D-38AE-4A29-9FB0-701F23A39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99219"/>
              </p:ext>
            </p:extLst>
          </p:nvPr>
        </p:nvGraphicFramePr>
        <p:xfrm>
          <a:off x="2426508" y="1620291"/>
          <a:ext cx="13563600" cy="636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1C81CC58-8AB3-4EEF-9CB3-D41E931BA14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Data &amp; Findings</a:t>
            </a:r>
          </a:p>
        </p:txBody>
      </p:sp>
    </p:spTree>
    <p:extLst>
      <p:ext uri="{BB962C8B-B14F-4D97-AF65-F5344CB8AC3E}">
        <p14:creationId xmlns:p14="http://schemas.microsoft.com/office/powerpoint/2010/main" val="395870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00CC98D-60B1-44CA-8A9A-E4CC58CE5BC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Data &amp; Findings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6C5C33C-F4FB-434D-ABBA-CC899B0E43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83292"/>
              </p:ext>
            </p:extLst>
          </p:nvPr>
        </p:nvGraphicFramePr>
        <p:xfrm>
          <a:off x="3200400" y="1529931"/>
          <a:ext cx="12496800" cy="65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92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A4203-BF1E-4E09-9584-F7BB8CE41CAE}"/>
              </a:ext>
            </a:extLst>
          </p:cNvPr>
          <p:cNvSpPr txBox="1"/>
          <p:nvPr/>
        </p:nvSpPr>
        <p:spPr>
          <a:xfrm>
            <a:off x="838200" y="2259946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Post-Training Survey: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19 of 25 participants (76%)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Quantitative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Qualitative data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D0562-CA2F-421E-9743-4835761A0DDC}"/>
              </a:ext>
            </a:extLst>
          </p:cNvPr>
          <p:cNvSpPr txBox="1">
            <a:spLocks/>
          </p:cNvSpPr>
          <p:nvPr/>
        </p:nvSpPr>
        <p:spPr>
          <a:xfrm>
            <a:off x="838200" y="38044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Data &amp; Findings</a:t>
            </a:r>
          </a:p>
        </p:txBody>
      </p:sp>
      <p:graphicFrame>
        <p:nvGraphicFramePr>
          <p:cNvPr id="12" name="Content Placeholder 14">
            <a:extLst>
              <a:ext uri="{FF2B5EF4-FFF2-40B4-BE49-F238E27FC236}">
                <a16:creationId xmlns:a16="http://schemas.microsoft.com/office/drawing/2014/main" id="{81EB4135-C77C-4F11-9ED0-427C1C381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998328"/>
              </p:ext>
            </p:extLst>
          </p:nvPr>
        </p:nvGraphicFramePr>
        <p:xfrm>
          <a:off x="8534400" y="1047110"/>
          <a:ext cx="6927037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155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AFF72E-1B5F-410E-BBB9-08E27E63B2E5}"/>
              </a:ext>
            </a:extLst>
          </p:cNvPr>
          <p:cNvSpPr txBox="1">
            <a:spLocks/>
          </p:cNvSpPr>
          <p:nvPr/>
        </p:nvSpPr>
        <p:spPr>
          <a:xfrm>
            <a:off x="838200" y="38044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Quantitative Data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8798ACD8-5E1B-4233-AB6E-3E422C7A6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521341"/>
              </p:ext>
            </p:extLst>
          </p:nvPr>
        </p:nvGraphicFramePr>
        <p:xfrm>
          <a:off x="472440" y="2324100"/>
          <a:ext cx="17373600" cy="47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40212943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277637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76790415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40065656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54342666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064808881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Q1: Would you recommend this training to others?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Q2: How relevant was the training material to your job/role?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Q3: Do you feel more confident addressing sensitive topics?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Q4: How likely are you to apply the knowledge and skills learned in your daily work?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Q5: Have you noticed improvement in your communication skills as a result of participating in the program?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Q6: Do you feel more confident communicating as a result of taking the training?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59872"/>
                  </a:ext>
                </a:extLst>
              </a:tr>
              <a:tr h="1174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100% recommend</a:t>
                      </a:r>
                      <a:br>
                        <a:rPr lang="en-US" sz="2000" dirty="0">
                          <a:latin typeface="+mn-lt"/>
                        </a:rPr>
                      </a:br>
                      <a:r>
                        <a:rPr lang="en-US" sz="2000" dirty="0">
                          <a:latin typeface="+mn-lt"/>
                        </a:rPr>
                        <a:t>(n=19)</a:t>
                      </a: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84% "very relevant” (n=16)</a:t>
                      </a: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more confident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(n=19)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likely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(n=19)</a:t>
                      </a: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 "great improvement“ (n=14)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89.5% "more confident“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(n=17)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39402190"/>
                  </a:ext>
                </a:extLst>
              </a:tr>
              <a:tr h="1174164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16% "relevant“ </a:t>
                      </a:r>
                      <a:br>
                        <a:rPr lang="en-US" sz="2000" dirty="0">
                          <a:latin typeface="+mn-lt"/>
                        </a:rPr>
                      </a:br>
                      <a:r>
                        <a:rPr lang="en-US" sz="2000" dirty="0">
                          <a:latin typeface="+mn-lt"/>
                        </a:rPr>
                        <a:t>(n=3)</a:t>
                      </a:r>
                      <a:endParaRPr lang="en-US" sz="2000" i="1" dirty="0">
                        <a:latin typeface="+mn-lt"/>
                      </a:endParaRPr>
                    </a:p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 "improvement“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(n=5)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10.5% "somewhat more confident”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(n=2)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7634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60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AFF72E-1B5F-410E-BBB9-08E27E63B2E5}"/>
              </a:ext>
            </a:extLst>
          </p:cNvPr>
          <p:cNvSpPr txBox="1">
            <a:spLocks/>
          </p:cNvSpPr>
          <p:nvPr/>
        </p:nvSpPr>
        <p:spPr>
          <a:xfrm>
            <a:off x="838200" y="38044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Qualitative Data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5B100181-74D9-4103-9471-E8DA58D40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411558"/>
              </p:ext>
            </p:extLst>
          </p:nvPr>
        </p:nvGraphicFramePr>
        <p:xfrm>
          <a:off x="691667" y="1737752"/>
          <a:ext cx="16904665" cy="639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035">
                  <a:extLst>
                    <a:ext uri="{9D8B030D-6E8A-4147-A177-3AD203B41FA5}">
                      <a16:colId xmlns:a16="http://schemas.microsoft.com/office/drawing/2014/main" val="2806664608"/>
                    </a:ext>
                  </a:extLst>
                </a:gridCol>
                <a:gridCol w="5279663">
                  <a:extLst>
                    <a:ext uri="{9D8B030D-6E8A-4147-A177-3AD203B41FA5}">
                      <a16:colId xmlns:a16="http://schemas.microsoft.com/office/drawing/2014/main" val="2402129431"/>
                    </a:ext>
                  </a:extLst>
                </a:gridCol>
                <a:gridCol w="2068045">
                  <a:extLst>
                    <a:ext uri="{9D8B030D-6E8A-4147-A177-3AD203B41FA5}">
                      <a16:colId xmlns:a16="http://schemas.microsoft.com/office/drawing/2014/main" val="4277637245"/>
                    </a:ext>
                  </a:extLst>
                </a:gridCol>
                <a:gridCol w="3114789">
                  <a:extLst>
                    <a:ext uri="{9D8B030D-6E8A-4147-A177-3AD203B41FA5}">
                      <a16:colId xmlns:a16="http://schemas.microsoft.com/office/drawing/2014/main" val="2767904159"/>
                    </a:ext>
                  </a:extLst>
                </a:gridCol>
                <a:gridCol w="4401133">
                  <a:extLst>
                    <a:ext uri="{9D8B030D-6E8A-4147-A177-3AD203B41FA5}">
                      <a16:colId xmlns:a16="http://schemas.microsoft.com/office/drawing/2014/main" val="1400656561"/>
                    </a:ext>
                  </a:extLst>
                </a:gridCol>
              </a:tblGrid>
              <a:tr h="1270827"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Q7: What aspects of the training were particularly valuable?</a:t>
                      </a:r>
                      <a:r>
                        <a:rPr lang="en-US" sz="2400" b="1" i="0" u="none" strike="noStrike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Q8: How could the training improve?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Q9. Which sensitive topics are you more confident addressing? 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Q10: Provide any additional information here.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45459872"/>
                  </a:ext>
                </a:extLst>
              </a:tr>
              <a:tr h="127876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</a:rPr>
                        <a:t>Respondent 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“…the interview techniques were extremely helpful, but the book really made me think about my current relationships."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"More time"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"Personal questions"  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"I really enjoyed learning more about myself. I really related to the book and decided to reconnect with family friends."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68766707"/>
                  </a:ext>
                </a:extLst>
              </a:tr>
              <a:tr h="22318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</a:rPr>
                        <a:t>Respondent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"Your class has helped me in more ways than MI,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getting better with communicating with confidence. I am a big time introvert that would rather send an email than talk. I've been talking, even making phone calls instead of emails."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"I've been a more attentive listener when I have had to hear my employees’ personal struggles."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"I really enjoyed this class - thank you for capitalizing on the relationship CICOA has with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UIndy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make it happen. My work here can be SO busy - it is so nice to have time for personal and professional enrichment during my day."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39402190"/>
                  </a:ext>
                </a:extLst>
              </a:tr>
              <a:tr h="1596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</a:rPr>
                        <a:t>Respondent 3</a:t>
                      </a: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"The book was such a good tool for discussion and really brought the topic of communication into a whole new light. Having insight from the instructor expanded on the basic topics and how to use communication in real-world situations."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"More time in breakout sessions"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"End of life issues"</a:t>
                      </a:r>
                    </a:p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"[I learned] Asking open-ended questions to gain more knowledge about sensitive subjects. Learning to listen rather than speak" </a:t>
                      </a:r>
                    </a:p>
                    <a:p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34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88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77CB47F4-1DAC-4DFF-A598-458D12654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94AC39-59A3-43E9-91A6-E03D96DBDD79}"/>
              </a:ext>
            </a:extLst>
          </p:cNvPr>
          <p:cNvSpPr txBox="1">
            <a:spLocks/>
          </p:cNvSpPr>
          <p:nvPr/>
        </p:nvSpPr>
        <p:spPr>
          <a:xfrm>
            <a:off x="3390900" y="3339894"/>
            <a:ext cx="11506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66234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69" y="495300"/>
            <a:ext cx="14978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Future Implementation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8F6F3AF-252B-47F2-831C-C522788BC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84159"/>
              </p:ext>
            </p:extLst>
          </p:nvPr>
        </p:nvGraphicFramePr>
        <p:xfrm>
          <a:off x="1321170" y="2628900"/>
          <a:ext cx="15900030" cy="38989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00010">
                  <a:extLst>
                    <a:ext uri="{9D8B030D-6E8A-4147-A177-3AD203B41FA5}">
                      <a16:colId xmlns:a16="http://schemas.microsoft.com/office/drawing/2014/main" val="228146304"/>
                    </a:ext>
                  </a:extLst>
                </a:gridCol>
                <a:gridCol w="5300010">
                  <a:extLst>
                    <a:ext uri="{9D8B030D-6E8A-4147-A177-3AD203B41FA5}">
                      <a16:colId xmlns:a16="http://schemas.microsoft.com/office/drawing/2014/main" val="3588504411"/>
                    </a:ext>
                  </a:extLst>
                </a:gridCol>
                <a:gridCol w="5300010">
                  <a:extLst>
                    <a:ext uri="{9D8B030D-6E8A-4147-A177-3AD203B41FA5}">
                      <a16:colId xmlns:a16="http://schemas.microsoft.com/office/drawing/2014/main" val="3091644266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sz="3400" b="1" u="sng" dirty="0"/>
                        <a:t>Option 1</a:t>
                      </a:r>
                    </a:p>
                    <a:p>
                      <a:pPr algn="ctr"/>
                      <a:r>
                        <a:rPr lang="en-US" sz="3400" dirty="0"/>
                        <a:t>Asynchronous Online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u="sng" dirty="0"/>
                        <a:t>Option 2</a:t>
                      </a:r>
                    </a:p>
                    <a:p>
                      <a:pPr algn="ctr"/>
                      <a:r>
                        <a:rPr lang="en-US" sz="3400" dirty="0"/>
                        <a:t>Hybrid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u="sng" dirty="0"/>
                        <a:t>Option 3</a:t>
                      </a:r>
                    </a:p>
                    <a:p>
                      <a:pPr algn="ctr"/>
                      <a:r>
                        <a:rPr lang="en-US" sz="3400" dirty="0"/>
                        <a:t>Consulting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989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Self-paced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Self-paced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Self-paced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46394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Live session(s) with Dr. </a:t>
                      </a:r>
                      <a:r>
                        <a:rPr lang="en-US" sz="2800" dirty="0" err="1"/>
                        <a:t>Greenan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Live session(s) with Dr. </a:t>
                      </a:r>
                      <a:r>
                        <a:rPr lang="en-US" sz="2800" dirty="0" err="1"/>
                        <a:t>Greenan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68699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Customized organizational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8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4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77CB47F4-1DAC-4DFF-A598-458D12654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94AC39-59A3-43E9-91A6-E03D96DBDD79}"/>
              </a:ext>
            </a:extLst>
          </p:cNvPr>
          <p:cNvSpPr txBox="1">
            <a:spLocks/>
          </p:cNvSpPr>
          <p:nvPr/>
        </p:nvSpPr>
        <p:spPr>
          <a:xfrm>
            <a:off x="5029200" y="331524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324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70" y="49530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References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1882344"/>
            <a:ext cx="157476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Iversen, E. D.,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Wolderslund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M., Kofoed, P. E.,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Gulbrandsen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P., Poulsen, H., Cold, S., &amp;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Ammentorp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J. (2021). Communication Skills Training: A Means to Promote Time-Efficient Patient-Centered Communication in Clinical Practice. </a:t>
            </a:r>
            <a:r>
              <a:rPr lang="en-US" sz="2600" b="0" i="1" dirty="0">
                <a:solidFill>
                  <a:srgbClr val="1B1B1B"/>
                </a:solidFill>
                <a:effectLst/>
                <a:latin typeface="+mj-lt"/>
              </a:rPr>
              <a:t>Journal of patient-centered research and reviews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 </a:t>
            </a:r>
            <a:r>
              <a:rPr lang="en-US" sz="2600" b="0" i="1" dirty="0">
                <a:solidFill>
                  <a:srgbClr val="1B1B1B"/>
                </a:solidFill>
                <a:effectLst/>
                <a:latin typeface="+mj-lt"/>
              </a:rPr>
              <a:t>8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(4), 307–314. https://doi.org/10.17294/2330-0698.1782</a:t>
            </a:r>
          </a:p>
          <a:p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Martino, J.,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Pegg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J., &amp; Frates, E. P. (2015). The Connection Prescription: Using the Power of Social Interactions and the Deep Desire for Connectedness to Empower Health and Wellness. American journal of lifestyle medicine, 11(6), 466–475. https://doi.org/10.1177/1559827615608788</a:t>
            </a:r>
          </a:p>
          <a:p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Mata, Á. N. S., de Azevedo, K. P. M., Braga, L. P., de Medeiros, G. C. B. S., de Oliveira Segundo, V. H.,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Bezerra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I. N. M.,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Pimenta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I. D. S. F., Nicolás, I. M., &amp;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Piuvezam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G. (2021). Training in communication skills for self-efficacy of health professionals: a systematic review. Human resources for health, 19(1), 30. https://doi.org/10.1186/s12960-021-00574-3</a:t>
            </a:r>
          </a:p>
          <a:p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Wickramaratne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P. J.,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Yangchen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T.,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Lepow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L., Patra, B. G.,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Glicksburg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B.,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Talati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A.,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Adekkanattu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P., Ryu, E.,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Biernacka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J. M., Charney, A., Mann, J. J., Pathak, J.,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Olfson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, M., &amp; Weissman, M. M. (2022). Social connectedness as a determinant of mental health: A scoping review. </a:t>
            </a:r>
            <a:r>
              <a:rPr lang="en-US" sz="2600" b="0" i="0" dirty="0" err="1">
                <a:solidFill>
                  <a:srgbClr val="1B1B1B"/>
                </a:solidFill>
                <a:effectLst/>
                <a:latin typeface="+mj-lt"/>
              </a:rPr>
              <a:t>PloS</a:t>
            </a:r>
            <a:r>
              <a:rPr lang="en-US" sz="2600" b="0" i="0" dirty="0">
                <a:solidFill>
                  <a:srgbClr val="1B1B1B"/>
                </a:solidFill>
                <a:effectLst/>
                <a:latin typeface="+mj-lt"/>
              </a:rPr>
              <a:t> one, 17(10), e0275004. https://doi.org/10.1371/journal.pone.0275004</a:t>
            </a:r>
          </a:p>
          <a:p>
            <a:endParaRPr lang="en-US" sz="2400" b="0" i="0" dirty="0">
              <a:solidFill>
                <a:srgbClr val="1B1B1B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78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05"/>
            <a:ext cx="7602229" cy="7602229"/>
          </a:xfrm>
          <a:custGeom>
            <a:avLst/>
            <a:gdLst/>
            <a:ahLst/>
            <a:cxnLst/>
            <a:rect l="l" t="t" r="r" b="b"/>
            <a:pathLst>
              <a:path w="7602229" h="7602229">
                <a:moveTo>
                  <a:pt x="0" y="0"/>
                </a:moveTo>
                <a:lnTo>
                  <a:pt x="7602229" y="0"/>
                </a:lnTo>
                <a:lnTo>
                  <a:pt x="7602229" y="7602229"/>
                </a:lnTo>
                <a:lnTo>
                  <a:pt x="0" y="7602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16711" y="7902454"/>
            <a:ext cx="1020335" cy="418466"/>
          </a:xfrm>
          <a:custGeom>
            <a:avLst/>
            <a:gdLst/>
            <a:ahLst/>
            <a:cxnLst/>
            <a:rect l="l" t="t" r="r" b="b"/>
            <a:pathLst>
              <a:path w="1020335" h="418466">
                <a:moveTo>
                  <a:pt x="0" y="0"/>
                </a:moveTo>
                <a:lnTo>
                  <a:pt x="1020334" y="0"/>
                </a:lnTo>
                <a:lnTo>
                  <a:pt x="1020334" y="418467"/>
                </a:lnTo>
                <a:lnTo>
                  <a:pt x="0" y="418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90961" y="8177808"/>
            <a:ext cx="2199745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18"/>
              </a:lnSpc>
            </a:pPr>
            <a:r>
              <a:rPr lang="en-US" sz="5400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79689" y="9537144"/>
            <a:ext cx="2932924" cy="27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1911" b="1">
                <a:solidFill>
                  <a:srgbClr val="27618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September 9-10,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2804" y="9282515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7445" y="9875422"/>
            <a:ext cx="3558868" cy="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8"/>
              </a:lnSpc>
            </a:pPr>
            <a:r>
              <a:rPr lang="en-US" sz="1243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Embassy Suites Noblesville | Indianapolis, IN </a:t>
            </a:r>
          </a:p>
        </p:txBody>
      </p:sp>
      <p:pic>
        <p:nvPicPr>
          <p:cNvPr id="11" name="Picture 10" descr="A black and red logo&#10;&#10;Description automatically generated">
            <a:extLst>
              <a:ext uri="{FF2B5EF4-FFF2-40B4-BE49-F238E27FC236}">
                <a16:creationId xmlns:a16="http://schemas.microsoft.com/office/drawing/2014/main" id="{FE6BC4BC-29C2-4393-9AA2-F1D76144B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6E6329-6568-4629-98EF-F96688C31A4F}"/>
              </a:ext>
            </a:extLst>
          </p:cNvPr>
          <p:cNvSpPr txBox="1"/>
          <p:nvPr/>
        </p:nvSpPr>
        <p:spPr>
          <a:xfrm>
            <a:off x="4096316" y="2886623"/>
            <a:ext cx="11194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i="1" dirty="0">
                <a:latin typeface="+mj-lt"/>
              </a:rPr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0ADE6-DE42-48B8-A679-69F9A2D26066}"/>
              </a:ext>
            </a:extLst>
          </p:cNvPr>
          <p:cNvSpPr txBox="1"/>
          <p:nvPr/>
        </p:nvSpPr>
        <p:spPr>
          <a:xfrm>
            <a:off x="2449134" y="4983114"/>
            <a:ext cx="7380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Emily D. Tisdale, M.Ed.</a:t>
            </a:r>
            <a:br>
              <a:rPr lang="en-US" sz="5000" dirty="0"/>
            </a:br>
            <a:r>
              <a:rPr lang="en-US" sz="5000" dirty="0"/>
              <a:t>tisdalee@uindy.edu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EE089E-4C1B-4B49-AA70-D5F0A9DB28FA}"/>
              </a:ext>
            </a:extLst>
          </p:cNvPr>
          <p:cNvSpPr txBox="1"/>
          <p:nvPr/>
        </p:nvSpPr>
        <p:spPr>
          <a:xfrm>
            <a:off x="9093718" y="4903277"/>
            <a:ext cx="7380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Katie </a:t>
            </a:r>
            <a:r>
              <a:rPr lang="en-US" sz="5000" b="1" dirty="0" err="1"/>
              <a:t>Greenan</a:t>
            </a:r>
            <a:r>
              <a:rPr lang="en-US" sz="5000" b="1" dirty="0"/>
              <a:t>, Ph.D.</a:t>
            </a:r>
          </a:p>
          <a:p>
            <a:pPr algn="ctr"/>
            <a:r>
              <a:rPr lang="en-US" sz="5000" dirty="0"/>
              <a:t>greenank@uindy.edu</a:t>
            </a:r>
          </a:p>
        </p:txBody>
      </p:sp>
    </p:spTree>
    <p:extLst>
      <p:ext uri="{BB962C8B-B14F-4D97-AF65-F5344CB8AC3E}">
        <p14:creationId xmlns:p14="http://schemas.microsoft.com/office/powerpoint/2010/main" val="7137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458241" cy="4458241"/>
          </a:xfrm>
          <a:custGeom>
            <a:avLst/>
            <a:gdLst/>
            <a:ahLst/>
            <a:cxnLst/>
            <a:rect l="l" t="t" r="r" b="b"/>
            <a:pathLst>
              <a:path w="4458241" h="4458241">
                <a:moveTo>
                  <a:pt x="0" y="0"/>
                </a:moveTo>
                <a:lnTo>
                  <a:pt x="4458241" y="0"/>
                </a:lnTo>
                <a:lnTo>
                  <a:pt x="4458241" y="4458241"/>
                </a:lnTo>
                <a:lnTo>
                  <a:pt x="0" y="4458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77CB47F4-1DAC-4DFF-A598-458D12654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ED245-F615-40F8-B58C-B9BDD82158B1}"/>
              </a:ext>
            </a:extLst>
          </p:cNvPr>
          <p:cNvSpPr txBox="1">
            <a:spLocks/>
          </p:cNvSpPr>
          <p:nvPr/>
        </p:nvSpPr>
        <p:spPr>
          <a:xfrm>
            <a:off x="7086600" y="4458241"/>
            <a:ext cx="10439400" cy="3139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Katie </a:t>
            </a:r>
            <a:r>
              <a:rPr lang="en-US" sz="4000" b="1" dirty="0" err="1"/>
              <a:t>Greenan</a:t>
            </a:r>
            <a:r>
              <a:rPr lang="en-US" sz="4000" b="1" dirty="0"/>
              <a:t>, Ph.D. </a:t>
            </a:r>
            <a:br>
              <a:rPr lang="en-US" sz="4000" dirty="0"/>
            </a:br>
            <a:r>
              <a:rPr lang="en-US" sz="4000" dirty="0"/>
              <a:t>University of Indianapolis</a:t>
            </a:r>
            <a:br>
              <a:rPr lang="en-US" sz="4000" dirty="0"/>
            </a:br>
            <a:r>
              <a:rPr lang="en-US" sz="4000" dirty="0"/>
              <a:t>Associate Professor of Communication</a:t>
            </a:r>
            <a:br>
              <a:rPr lang="en-US" sz="4000" dirty="0"/>
            </a:br>
            <a:r>
              <a:rPr lang="en-US" sz="4000" dirty="0"/>
              <a:t>Department of Communication</a:t>
            </a:r>
            <a:br>
              <a:rPr lang="en-US" sz="4000" dirty="0"/>
            </a:br>
            <a:r>
              <a:rPr lang="en-US" sz="4000" dirty="0" err="1"/>
              <a:t>Shaheen</a:t>
            </a:r>
            <a:r>
              <a:rPr lang="en-US" sz="4000" dirty="0"/>
              <a:t> College of Arts &amp; Sciences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2DCA6-3B78-4A9B-9C8F-5AE47A5B0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120" y="1170236"/>
            <a:ext cx="4481216" cy="65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70" y="495300"/>
            <a:ext cx="120138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Session Overview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9000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This program shares key insights from a donor-funded pilot with an Indianapolis aging services partner focused on improving communication among healthcare professionals. </a:t>
            </a:r>
          </a:p>
          <a:p>
            <a:pPr marL="0" indent="0">
              <a:buNone/>
            </a:pPr>
            <a:r>
              <a:rPr lang="en-US" sz="4000" dirty="0"/>
              <a:t>The session highlights how effective communication enhances patient relationships, supports decision-making, and addresses sensitive issues such as end-of-life care, family dynamics, loneliness, and health concerns. </a:t>
            </a:r>
          </a:p>
          <a:p>
            <a:pPr marL="0" indent="0">
              <a:buNone/>
            </a:pPr>
            <a:r>
              <a:rPr lang="en-US" sz="4000" dirty="0"/>
              <a:t>Participants will leave with practical, evidence-based strategies to strengthen engagement, navigate tough conversations, and improve quality of care.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70" y="495300"/>
            <a:ext cx="120138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Learning Objectives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4428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Apply motivational interviewing (MI) strategies in diverse care and support contexts.</a:t>
            </a:r>
          </a:p>
          <a:p>
            <a:r>
              <a:rPr lang="en-US" sz="4000" dirty="0"/>
              <a:t>Demonstrate effective listening, responding, and self-reflection skills.</a:t>
            </a:r>
          </a:p>
          <a:p>
            <a:r>
              <a:rPr lang="en-US" sz="4000" dirty="0"/>
              <a:t>Analyze communication strengths, challenges, and relational dynamics.</a:t>
            </a:r>
          </a:p>
          <a:p>
            <a:r>
              <a:rPr lang="en-US" sz="4000" dirty="0"/>
              <a:t>Utilize evidence-informed resources to strengthen communication practices.</a:t>
            </a:r>
          </a:p>
          <a:p>
            <a:r>
              <a:rPr lang="en-US" sz="4000" dirty="0"/>
              <a:t>Engage with peers to exchange experiences and build meaningful connections.</a:t>
            </a:r>
          </a:p>
        </p:txBody>
      </p:sp>
    </p:spTree>
    <p:extLst>
      <p:ext uri="{BB962C8B-B14F-4D97-AF65-F5344CB8AC3E}">
        <p14:creationId xmlns:p14="http://schemas.microsoft.com/office/powerpoint/2010/main" val="45298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70" y="49530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UIndy Center for Aging &amp; Community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7476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00" dirty="0"/>
              <a:t>The </a:t>
            </a:r>
            <a:r>
              <a:rPr lang="en-US" sz="4200" b="1" i="1" dirty="0"/>
              <a:t>University of Indianapolis Center for Aging &amp; Community (CAC) </a:t>
            </a:r>
            <a:r>
              <a:rPr lang="en-US" sz="4200" dirty="0"/>
              <a:t>is a trusted partner in aging-focused research, training, and collaboration</a:t>
            </a:r>
            <a:r>
              <a:rPr lang="en-US" sz="4000" dirty="0"/>
              <a:t>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b="1" i="1" dirty="0"/>
              <a:t>We turn ideas into action</a:t>
            </a:r>
            <a:r>
              <a:rPr lang="en-US" sz="4000" dirty="0"/>
              <a:t>. From training and program development to strengthening systems of care, CAC designs and delivers solutions that improve aging services and support those who deliver them.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dirty="0"/>
              <a:t>We work with service providers, policymakers, and community leaders to ensure that care is effective, equitable, and sustainable for older adults of today and the generations to come.</a:t>
            </a:r>
          </a:p>
        </p:txBody>
      </p:sp>
    </p:spTree>
    <p:extLst>
      <p:ext uri="{BB962C8B-B14F-4D97-AF65-F5344CB8AC3E}">
        <p14:creationId xmlns:p14="http://schemas.microsoft.com/office/powerpoint/2010/main" val="212992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B1989E8C-3AED-4EBF-98D0-A9EE6169A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5D3E-9115-4DE7-8F23-E5D1353B4CCA}"/>
              </a:ext>
            </a:extLst>
          </p:cNvPr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01875F7-9D99-4432-AFCD-C359F20F7B17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8" name="Picture 7" descr="Old woman on a video call">
            <a:extLst>
              <a:ext uri="{FF2B5EF4-FFF2-40B4-BE49-F238E27FC236}">
                <a16:creationId xmlns:a16="http://schemas.microsoft.com/office/drawing/2014/main" id="{CA4F0342-C775-44D7-9801-05DE2840F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83" y="2381250"/>
            <a:ext cx="8429336" cy="5524500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EA4203-BF1E-4E09-9584-F7BB8CE41CAE}"/>
              </a:ext>
            </a:extLst>
          </p:cNvPr>
          <p:cNvSpPr txBox="1"/>
          <p:nvPr/>
        </p:nvSpPr>
        <p:spPr>
          <a:xfrm>
            <a:off x="838200" y="1790700"/>
            <a:ext cx="97536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The UIndy Center for Aging &amp; Community (CAC) Fellowship is an ongoing, two-year, collaborative fellowship program that supports faculty from across the university in leveraging expertise through innovative approaches to meeting the needs of older adults. </a:t>
            </a:r>
            <a:br>
              <a:rPr lang="en-US" sz="3100" dirty="0"/>
            </a:br>
            <a:br>
              <a:rPr lang="en-US" sz="1000" dirty="0"/>
            </a:br>
            <a:r>
              <a:rPr lang="en-US" sz="3100" b="1" dirty="0"/>
              <a:t>The goal of the fellowship is two-fold:</a:t>
            </a:r>
          </a:p>
          <a:p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To provide fellows an opportunity for applied </a:t>
            </a:r>
            <a:br>
              <a:rPr lang="en-US" sz="3100" dirty="0"/>
            </a:br>
            <a:r>
              <a:rPr lang="en-US" sz="3100" dirty="0"/>
              <a:t>research that will extend their academic expertise </a:t>
            </a:r>
            <a:br>
              <a:rPr lang="en-US" sz="3100" dirty="0"/>
            </a:br>
            <a:r>
              <a:rPr lang="en-US" sz="3100" dirty="0"/>
              <a:t>into the area of 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To enhance or create services, programs, education/training, or business processes that </a:t>
            </a:r>
            <a:br>
              <a:rPr lang="en-US" sz="3100" dirty="0"/>
            </a:br>
            <a:r>
              <a:rPr lang="en-US" sz="3100" dirty="0"/>
              <a:t>support healthy aging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D0562-CA2F-421E-9743-4835761A0DDC}"/>
              </a:ext>
            </a:extLst>
          </p:cNvPr>
          <p:cNvSpPr txBox="1">
            <a:spLocks/>
          </p:cNvSpPr>
          <p:nvPr/>
        </p:nvSpPr>
        <p:spPr>
          <a:xfrm>
            <a:off x="1244970" y="495300"/>
            <a:ext cx="1605243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CAC Fellows Program</a:t>
            </a:r>
          </a:p>
        </p:txBody>
      </p:sp>
    </p:spTree>
    <p:extLst>
      <p:ext uri="{BB962C8B-B14F-4D97-AF65-F5344CB8AC3E}">
        <p14:creationId xmlns:p14="http://schemas.microsoft.com/office/powerpoint/2010/main" val="8459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69" y="495300"/>
            <a:ext cx="14978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Fellowship Components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B26B2E-64C1-4E5F-AD8B-2E6153DDFE2D}"/>
              </a:ext>
            </a:extLst>
          </p:cNvPr>
          <p:cNvSpPr txBox="1">
            <a:spLocks/>
          </p:cNvSpPr>
          <p:nvPr/>
        </p:nvSpPr>
        <p:spPr>
          <a:xfrm>
            <a:off x="1244970" y="2003836"/>
            <a:ext cx="15747630" cy="59791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/>
              <a:t>Fellows develop a project in conjunction with a service provider to enhance or create services, programs, education/training, or business processes</a:t>
            </a:r>
          </a:p>
          <a:p>
            <a:r>
              <a:rPr lang="en-US" sz="4200" dirty="0"/>
              <a:t>CAC provides a stipend, and Fellows are encouraged to apply for additional funding to support their research project</a:t>
            </a:r>
          </a:p>
          <a:p>
            <a:r>
              <a:rPr lang="en-US" sz="4200" dirty="0"/>
              <a:t>Current Fellows participate in the selection of the next cohort of Fellows.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293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 dirty="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94B723EB-5D65-428E-86A0-5DE89BB2D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8105543"/>
            <a:ext cx="4821308" cy="187297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1AA1B91-D155-4F8D-ACA0-2481C7532405}"/>
              </a:ext>
            </a:extLst>
          </p:cNvPr>
          <p:cNvSpPr txBox="1"/>
          <p:nvPr/>
        </p:nvSpPr>
        <p:spPr>
          <a:xfrm>
            <a:off x="16237292" y="9886790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 dirty="0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197EA4-A196-49DB-BC46-676EF7F89847}"/>
              </a:ext>
            </a:extLst>
          </p:cNvPr>
          <p:cNvSpPr txBox="1">
            <a:spLocks/>
          </p:cNvSpPr>
          <p:nvPr/>
        </p:nvSpPr>
        <p:spPr>
          <a:xfrm>
            <a:off x="1244969" y="495300"/>
            <a:ext cx="1497846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/>
              <a:t>Fellowship Components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6834B26-5493-42F9-B956-4C7AD8727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28091"/>
              </p:ext>
            </p:extLst>
          </p:nvPr>
        </p:nvGraphicFramePr>
        <p:xfrm>
          <a:off x="1244969" y="2247900"/>
          <a:ext cx="15900031" cy="535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0031">
                  <a:extLst>
                    <a:ext uri="{9D8B030D-6E8A-4147-A177-3AD203B41FA5}">
                      <a16:colId xmlns:a16="http://schemas.microsoft.com/office/drawing/2014/main" val="2299682539"/>
                    </a:ext>
                  </a:extLst>
                </a:gridCol>
              </a:tblGrid>
              <a:tr h="803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Year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87097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Work with service provider to identify existing and emerging areas of practice that would benefit from university-led research and expertise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41838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Develop project idea and design implementation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13800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Apply for external funding for Year 2 (encouraged)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36990"/>
                  </a:ext>
                </a:extLst>
              </a:tr>
              <a:tr h="81466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400" dirty="0"/>
                        <a:t>Participate in the selection of the next cohort of CAC Fellows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7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8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1917</Words>
  <Application>Microsoft Office PowerPoint</Application>
  <PresentationFormat>Custom</PresentationFormat>
  <Paragraphs>246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Montserrat Heavy</vt:lpstr>
      <vt:lpstr>Calibri</vt:lpstr>
      <vt:lpstr>Montserrat</vt:lpstr>
      <vt:lpstr>Courier New</vt:lpstr>
      <vt:lpstr>Jakob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Photos</dc:title>
  <dc:creator>Emily</dc:creator>
  <cp:lastModifiedBy>Emily Tisdale</cp:lastModifiedBy>
  <cp:revision>35</cp:revision>
  <dcterms:created xsi:type="dcterms:W3CDTF">2006-08-16T00:00:00Z</dcterms:created>
  <dcterms:modified xsi:type="dcterms:W3CDTF">2025-09-04T01:27:53Z</dcterms:modified>
  <dc:identifier>DAGsxocnpX8</dc:identifier>
</cp:coreProperties>
</file>