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8" r:id="rId4"/>
  </p:sldMasterIdLst>
  <p:notesMasterIdLst>
    <p:notesMasterId r:id="rId29"/>
  </p:notesMasterIdLst>
  <p:handoutMasterIdLst>
    <p:handoutMasterId r:id="rId30"/>
  </p:handoutMasterIdLst>
  <p:sldIdLst>
    <p:sldId id="2147309616" r:id="rId5"/>
    <p:sldId id="2147309567" r:id="rId6"/>
    <p:sldId id="2147309571" r:id="rId7"/>
    <p:sldId id="2147309581" r:id="rId8"/>
    <p:sldId id="2147309651" r:id="rId9"/>
    <p:sldId id="2147309632" r:id="rId10"/>
    <p:sldId id="2147309656" r:id="rId11"/>
    <p:sldId id="2147309657" r:id="rId12"/>
    <p:sldId id="2147309635" r:id="rId13"/>
    <p:sldId id="2147309644" r:id="rId14"/>
    <p:sldId id="2147309658" r:id="rId15"/>
    <p:sldId id="2147309659" r:id="rId16"/>
    <p:sldId id="2147309660" r:id="rId17"/>
    <p:sldId id="2147309665" r:id="rId18"/>
    <p:sldId id="2147309661" r:id="rId19"/>
    <p:sldId id="2147309666" r:id="rId20"/>
    <p:sldId id="2147309670" r:id="rId21"/>
    <p:sldId id="2147309663" r:id="rId22"/>
    <p:sldId id="2147309668" r:id="rId23"/>
    <p:sldId id="2147309655" r:id="rId24"/>
    <p:sldId id="2147309664" r:id="rId25"/>
    <p:sldId id="2147309669" r:id="rId26"/>
    <p:sldId id="2147309610" r:id="rId27"/>
    <p:sldId id="2147309615" r:id="rId28"/>
  </p:sldIdLst>
  <p:sldSz cx="12188825" cy="6858000"/>
  <p:notesSz cx="9144000" cy="6858000"/>
  <p:defaultTextStyle>
    <a:defPPr>
      <a:defRPr lang="en-US"/>
    </a:defPPr>
    <a:lvl1pPr marL="0" indent="0" algn="l" defTabSz="457200" rtl="0" eaLnBrk="1" latinLnBrk="0" hangingPunct="1">
      <a:buClrTx/>
      <a:buFont typeface="Arial"/>
      <a:buNone/>
      <a:defRPr sz="1500" b="0" kern="1200">
        <a:solidFill>
          <a:schemeClr val="tx2"/>
        </a:solidFill>
        <a:latin typeface="+mn-lt"/>
        <a:ea typeface="+mn-ea"/>
        <a:cs typeface="+mn-cs"/>
      </a:defRPr>
    </a:lvl1pPr>
    <a:lvl2pPr marL="457200" algn="l" defTabSz="914400" rtl="0" eaLnBrk="1" fontAlgn="ctr" latinLnBrk="0" hangingPunct="1">
      <a:defRPr sz="1800" kern="1200">
        <a:solidFill>
          <a:schemeClr val="tx1"/>
        </a:solidFill>
        <a:latin typeface="+mn-lt"/>
        <a:ea typeface="+mn-ea"/>
        <a:cs typeface="+mn-cs"/>
      </a:defRPr>
    </a:lvl2pPr>
    <a:lvl3pPr marL="914400" algn="l" defTabSz="914400" rtl="0" eaLnBrk="1" fontAlgn="ctr" latinLnBrk="0" hangingPunct="1">
      <a:defRPr sz="1800" kern="1200">
        <a:solidFill>
          <a:schemeClr val="tx1"/>
        </a:solidFill>
        <a:latin typeface="+mn-lt"/>
        <a:ea typeface="+mn-ea"/>
        <a:cs typeface="+mn-cs"/>
      </a:defRPr>
    </a:lvl3pPr>
    <a:lvl4pPr marL="1371600" algn="l" defTabSz="914400" rtl="0" eaLnBrk="1" fontAlgn="ctr" latinLnBrk="0" hangingPunct="1">
      <a:defRPr sz="1800" kern="1200">
        <a:solidFill>
          <a:schemeClr val="tx1"/>
        </a:solidFill>
        <a:latin typeface="+mn-lt"/>
        <a:ea typeface="+mn-ea"/>
        <a:cs typeface="+mn-cs"/>
      </a:defRPr>
    </a:lvl4pPr>
    <a:lvl5pPr marL="1828800" algn="l" defTabSz="914400" rtl="0" eaLnBrk="1" fontAlgn="ctr" latinLnBrk="0" hangingPunct="1">
      <a:defRPr sz="1800" kern="1200">
        <a:solidFill>
          <a:schemeClr val="tx1"/>
        </a:solidFill>
        <a:latin typeface="+mn-lt"/>
        <a:ea typeface="+mn-ea"/>
        <a:cs typeface="+mn-cs"/>
      </a:defRPr>
    </a:lvl5pPr>
    <a:lvl6pPr marL="2286000" algn="l" defTabSz="914400" rtl="0" eaLnBrk="1" fontAlgn="ctr" latinLnBrk="0" hangingPunct="1">
      <a:defRPr sz="1800" kern="1200">
        <a:solidFill>
          <a:schemeClr val="tx1"/>
        </a:solidFill>
        <a:latin typeface="+mn-lt"/>
        <a:ea typeface="+mn-ea"/>
        <a:cs typeface="+mn-cs"/>
      </a:defRPr>
    </a:lvl6pPr>
    <a:lvl7pPr marL="2743200" algn="l" defTabSz="914400" rtl="0" eaLnBrk="1" fontAlgn="ctr" latinLnBrk="0" hangingPunct="1">
      <a:defRPr sz="1800" kern="1200">
        <a:solidFill>
          <a:schemeClr val="tx1"/>
        </a:solidFill>
        <a:latin typeface="+mn-lt"/>
        <a:ea typeface="+mn-ea"/>
        <a:cs typeface="+mn-cs"/>
      </a:defRPr>
    </a:lvl7pPr>
    <a:lvl8pPr marL="3200400" algn="l" defTabSz="914400" rtl="0" eaLnBrk="1" fontAlgn="ctr" latinLnBrk="0" hangingPunct="1">
      <a:defRPr sz="1800" kern="1200">
        <a:solidFill>
          <a:schemeClr val="tx1"/>
        </a:solidFill>
        <a:latin typeface="+mn-lt"/>
        <a:ea typeface="+mn-ea"/>
        <a:cs typeface="+mn-cs"/>
      </a:defRPr>
    </a:lvl8pPr>
    <a:lvl9pPr marL="3657600" algn="l" defTabSz="914400" rtl="0" eaLnBrk="1" fontAlgn="ctr"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0" userDrawn="1">
          <p15:clr>
            <a:srgbClr val="A4A3A4"/>
          </p15:clr>
        </p15:guide>
        <p15:guide id="2" orient="horz" pos="1368" userDrawn="1">
          <p15:clr>
            <a:srgbClr val="A4A3A4"/>
          </p15:clr>
        </p15:guide>
        <p15:guide id="3" orient="horz" pos="4128" userDrawn="1">
          <p15:clr>
            <a:srgbClr val="A4A3A4"/>
          </p15:clr>
        </p15:guide>
        <p15:guide id="4" orient="horz" pos="2760" userDrawn="1">
          <p15:clr>
            <a:srgbClr val="A4A3A4"/>
          </p15:clr>
        </p15:guide>
        <p15:guide id="5" pos="2927" userDrawn="1">
          <p15:clr>
            <a:srgbClr val="A4A3A4"/>
          </p15:clr>
        </p15:guide>
        <p15:guide id="6" pos="7151" userDrawn="1">
          <p15:clr>
            <a:srgbClr val="A4A3A4"/>
          </p15:clr>
        </p15:guide>
        <p15:guide id="7" pos="4415" userDrawn="1">
          <p15:clr>
            <a:srgbClr val="A4A3A4"/>
          </p15:clr>
        </p15:guide>
        <p15:guide id="8" orient="horz" pos="3144" userDrawn="1">
          <p15:clr>
            <a:srgbClr val="A4A3A4"/>
          </p15:clr>
        </p15:guide>
        <p15:guide id="9" pos="5903" userDrawn="1">
          <p15:clr>
            <a:srgbClr val="A4A3A4"/>
          </p15:clr>
        </p15:guide>
        <p15:guide id="10" orient="horz" pos="1872"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43D615-2723-F5CA-DE9E-992BE3D6CDE7}" name="Kilmartin, Richard" initials="KR" userId="S::Richard.Kilmartin@omnicare.com::97e3cca4-365f-4d01-a0ca-4ef55f8f7752" providerId="AD"/>
  <p188:author id="{2670A655-7095-4CC6-A482-456AAC6325FA}" name="Mody, Charul D." initials="MCD" userId="S::Charul.Mody@omnicare.com::f536889a-efe3-466b-975e-acd891f022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own, Shelley K" initials="BSK" lastIdx="6" clrIdx="0">
    <p:extLst>
      <p:ext uri="{19B8F6BF-5375-455C-9EA6-DF929625EA0E}">
        <p15:presenceInfo xmlns:p15="http://schemas.microsoft.com/office/powerpoint/2012/main" userId="S::BrownS17@aetna.com::a4ba3ad5-6974-47f1-ad5f-cc4c3e428943" providerId="AD"/>
      </p:ext>
    </p:extLst>
  </p:cmAuthor>
  <p:cmAuthor id="2" name="Malhotra, Nidhi" initials="MN" lastIdx="10" clrIdx="1">
    <p:extLst>
      <p:ext uri="{19B8F6BF-5375-455C-9EA6-DF929625EA0E}">
        <p15:presenceInfo xmlns:p15="http://schemas.microsoft.com/office/powerpoint/2012/main" userId="S::MalhotraN1@aetna.com::cc07d14a-f33a-4c83-9c94-808eb70661c7" providerId="AD"/>
      </p:ext>
    </p:extLst>
  </p:cmAuthor>
  <p:cmAuthor id="3" name="Scott" initials="S" lastIdx="2" clrIdx="2">
    <p:extLst>
      <p:ext uri="{19B8F6BF-5375-455C-9EA6-DF929625EA0E}">
        <p15:presenceInfo xmlns:p15="http://schemas.microsoft.com/office/powerpoint/2012/main" userId="S::Scott.Davis3@CVSHealth.com::cbaf7703-d0d5-492d-9d43-8a5eda984ced" providerId="AD"/>
      </p:ext>
    </p:extLst>
  </p:cmAuthor>
  <p:cmAuthor id="4" name="Mody, Charul D." initials="MCD" lastIdx="4" clrIdx="3">
    <p:extLst>
      <p:ext uri="{19B8F6BF-5375-455C-9EA6-DF929625EA0E}">
        <p15:presenceInfo xmlns:p15="http://schemas.microsoft.com/office/powerpoint/2012/main" userId="S::Charul.Mody@omnicare.com::f536889a-efe3-466b-975e-acd891f02210" providerId="AD"/>
      </p:ext>
    </p:extLst>
  </p:cmAuthor>
  <p:cmAuthor id="5" name="Lefkovitz, Allen L." initials="LAL" lastIdx="21" clrIdx="4">
    <p:extLst>
      <p:ext uri="{19B8F6BF-5375-455C-9EA6-DF929625EA0E}">
        <p15:presenceInfo xmlns:p15="http://schemas.microsoft.com/office/powerpoint/2012/main" userId="S::Allen.Lefkovitz@omnicare.com::79bce6a6-ef4d-422b-95f2-b641e238a2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4BECD3-1946-49B8-A077-205F1168E22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F4BECD3-1946-49B8-A077-205F1168E22D}" styleName="CVS Table 1">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tcStyle>
    </a:band2H>
    <a:band1V>
      <a:tcStyle>
        <a:tcBdr/>
      </a:tcStyle>
    </a:band1V>
    <a:band2V>
      <a:tcStyle>
        <a:tcBdr/>
      </a:tcStyle>
    </a:band2V>
    <a:lastCol>
      <a:tcTxStyle b="on">
        <a:fontRef idx="minor">
          <a:prstClr val="black"/>
        </a:fontRef>
        <a:schemeClr val="tx2"/>
      </a:tcTxStyle>
      <a:tcStyle>
        <a:tcBdr/>
        <a:fill>
          <a:solidFill>
            <a:srgbClr val="E9E9E9"/>
          </a:solidFill>
        </a:fill>
      </a:tcStyle>
    </a:lastCol>
    <a:firstCol>
      <a:tcTxStyle b="on">
        <a:fontRef idx="minor">
          <a:prstClr val="black"/>
        </a:fontRef>
        <a:schemeClr val="tx2"/>
      </a:tcTxStyle>
      <a:tcStyle>
        <a:tcBdr/>
      </a:tcStyle>
    </a:firstCol>
    <a:lastRow>
      <a:tcTxStyle b="on">
        <a:fontRef idx="minor">
          <a:prstClr val="black"/>
        </a:fontRef>
        <a:schemeClr val="tx2"/>
      </a:tcTxStyle>
      <a:tcStyle>
        <a:tcBdr/>
        <a:fill>
          <a:solidFill>
            <a:srgbClr val="E9E9E9"/>
          </a:solidFill>
        </a:fill>
      </a:tcStyle>
    </a:lastRow>
    <a:firstRow>
      <a:tcTxStyle b="on">
        <a:fontRef idx="minor">
          <a:prstClr val="black"/>
        </a:fontRef>
        <a:schemeClr val="tx2"/>
      </a:tcTxStyle>
      <a:tcStyle>
        <a:tcBdr>
          <a:bottom>
            <a:ln w="12700" cmpd="sng">
              <a:solidFill>
                <a:schemeClr val="accent6"/>
              </a:solidFill>
            </a:ln>
          </a:bottom>
        </a:tcBdr>
      </a:tcStyle>
    </a:firstRow>
  </a:tblStyle>
  <a:tblStyle styleId="{C0B4EDBA-67D5-4435-A0B7-D5753C67F26B}" styleName="CVS Table 2">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tcStyle>
    </a:band2H>
    <a:band1V>
      <a:tcStyle>
        <a:tcBdr/>
      </a:tcStyle>
    </a:band1V>
    <a:band2V>
      <a:tcStyle>
        <a:tcBdr/>
      </a:tcStyle>
    </a:band2V>
    <a:lastCol>
      <a:tcTxStyle b="on">
        <a:fontRef idx="minor">
          <a:prstClr val="black"/>
        </a:fontRef>
        <a:schemeClr val="tx2"/>
      </a:tcTxStyle>
      <a:tcStyle>
        <a:tcBdr/>
        <a:fill>
          <a:solidFill>
            <a:srgbClr val="E9E9E9"/>
          </a:solidFill>
        </a:fill>
      </a:tcStyle>
    </a:lastCol>
    <a:firstCol>
      <a:tcTxStyle b="on">
        <a:fontRef idx="minor">
          <a:prstClr val="black"/>
        </a:fontRef>
        <a:schemeClr val="tx2"/>
      </a:tcTxStyle>
      <a:tcStyle>
        <a:tcBdr/>
      </a:tcStyle>
    </a:firstCol>
    <a:lastRow>
      <a:tcTxStyle b="on">
        <a:fontRef idx="minor">
          <a:prstClr val="black"/>
        </a:fontRef>
        <a:schemeClr val="tx2"/>
      </a:tcTxStyle>
      <a:tcStyle>
        <a:tcBdr/>
        <a:fill>
          <a:solidFill>
            <a:srgbClr val="E9E9E9"/>
          </a:solidFill>
        </a:fill>
      </a:tcStyle>
    </a:lastRow>
    <a:firstRow>
      <a:tcTxStyle b="on">
        <a:fontRef idx="minor">
          <a:prstClr val="black"/>
        </a:fontRef>
        <a:schemeClr val="tx2"/>
      </a:tcTxStyle>
      <a:tcStyle>
        <a:tcBdr>
          <a:bottom>
            <a:ln w="12700" cmpd="sng">
              <a:solidFill>
                <a:schemeClr val="accent2"/>
              </a:solidFill>
            </a:ln>
          </a:bottom>
        </a:tcBdr>
      </a:tcStyle>
    </a:firstRow>
  </a:tblStyle>
  <a:tblStyle styleId="{16486439-AC5F-4A27-B78C-A0BE22C8523E}" styleName="CVS Table 3">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tcStyle>
    </a:band2H>
    <a:band1V>
      <a:tcStyle>
        <a:tcBdr/>
      </a:tcStyle>
    </a:band1V>
    <a:band2V>
      <a:tcStyle>
        <a:tcBdr/>
      </a:tcStyle>
    </a:band2V>
    <a:lastCol>
      <a:tcTxStyle b="on">
        <a:fontRef idx="minor">
          <a:prstClr val="black"/>
        </a:fontRef>
        <a:schemeClr val="tx2"/>
      </a:tcTxStyle>
      <a:tcStyle>
        <a:tcBdr/>
        <a:fill>
          <a:solidFill>
            <a:srgbClr val="E9E9E9"/>
          </a:solidFill>
        </a:fill>
      </a:tcStyle>
    </a:lastCol>
    <a:firstCol>
      <a:tcTxStyle b="on">
        <a:fontRef idx="minor">
          <a:prstClr val="black"/>
        </a:fontRef>
        <a:schemeClr val="tx2"/>
      </a:tcTxStyle>
      <a:tcStyle>
        <a:tcBdr/>
      </a:tcStyle>
    </a:firstCol>
    <a:lastRow>
      <a:tcTxStyle b="on">
        <a:fontRef idx="minor">
          <a:prstClr val="black"/>
        </a:fontRef>
        <a:schemeClr val="tx2"/>
      </a:tcTxStyle>
      <a:tcStyle>
        <a:tcBdr/>
        <a:fill>
          <a:solidFill>
            <a:srgbClr val="E9E9E9"/>
          </a:solidFill>
        </a:fill>
      </a:tcStyle>
    </a:lastRow>
    <a:firstRow>
      <a:tcTxStyle b="on">
        <a:fontRef idx="minor">
          <a:prstClr val="red"/>
        </a:fontRef>
        <a:schemeClr val="accent2"/>
      </a:tcTxStyle>
      <a:tcStyle>
        <a:tcBdr>
          <a:bottom>
            <a:ln w="12700" cmpd="sng">
              <a:solidFill>
                <a:schemeClr val="accent6"/>
              </a:solidFill>
            </a:ln>
          </a:bottom>
        </a:tcBdr>
      </a:tcStyle>
    </a:firstRow>
  </a:tblStyle>
  <a:tblStyle styleId="{45550388-6236-4824-97A7-F25172F56FC5}" styleName="CVS Table 4">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tcStyle>
    </a:band2H>
    <a:band1V>
      <a:tcStyle>
        <a:tcBdr/>
      </a:tcStyle>
    </a:band1V>
    <a:band2V>
      <a:tcStyle>
        <a:tcBdr/>
      </a:tcStyle>
    </a:band2V>
    <a:lastCol>
      <a:tcTxStyle b="on">
        <a:fontRef idx="minor">
          <a:prstClr val="black"/>
        </a:fontRef>
        <a:schemeClr val="tx2"/>
      </a:tcTxStyle>
      <a:tcStyle>
        <a:tcBdr/>
        <a:fill>
          <a:solidFill>
            <a:srgbClr val="E9E9E9"/>
          </a:solidFill>
        </a:fill>
      </a:tcStyle>
    </a:lastCol>
    <a:firstCol>
      <a:tcTxStyle b="on">
        <a:fontRef idx="minor">
          <a:prstClr val="black"/>
        </a:fontRef>
        <a:schemeClr val="tx2"/>
      </a:tcTxStyle>
      <a:tcStyle>
        <a:tcBdr/>
      </a:tcStyle>
    </a:firstCol>
    <a:lastRow>
      <a:tcTxStyle b="on">
        <a:fontRef idx="minor">
          <a:prstClr val="black"/>
        </a:fontRef>
        <a:schemeClr val="tx2"/>
      </a:tcTxStyle>
      <a:tcStyle>
        <a:tcBdr/>
        <a:fill>
          <a:solidFill>
            <a:srgbClr val="E9E9E9"/>
          </a:solidFill>
        </a:fill>
      </a:tcStyle>
    </a:lastRow>
    <a:firstRow>
      <a:tcTxStyle b="on">
        <a:fontRef idx="minor">
          <a:prstClr val="blue"/>
        </a:fontRef>
        <a:srgbClr val="0A4B8C"/>
      </a:tcTxStyle>
      <a:tcStyle>
        <a:tcBdr>
          <a:bottom>
            <a:ln w="12700" cmpd="sng">
              <a:solidFill>
                <a:schemeClr val="accent6"/>
              </a:solidFill>
            </a:ln>
          </a:bottom>
        </a:tcBdr>
      </a:tcStyle>
    </a:firstRow>
  </a:tblStyle>
  <a:tblStyle styleId="{2268F375-FF24-489F-8BCC-F0714B050B05}" styleName="CVS Table 5">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fill>
          <a:solidFill>
            <a:srgbClr val="E9E9E9"/>
          </a:solidFill>
        </a:fill>
      </a:tcStyle>
    </a:band2H>
    <a:band1V>
      <a:tcStyle>
        <a:tcBdr/>
      </a:tcStyle>
    </a:band1V>
    <a:band2V>
      <a:tcStyle>
        <a:tcBdr/>
        <a:fill>
          <a:solidFill>
            <a:srgbClr val="E9E9E9"/>
          </a:solidFill>
        </a:fill>
      </a:tcStyle>
    </a:band2V>
    <a:lastCol>
      <a:tcStyle>
        <a:tcBdr/>
      </a:tcStyle>
    </a:lastCol>
    <a:firstCol>
      <a:tcTxStyle b="on">
        <a:fontRef idx="minor">
          <a:prstClr val="black"/>
        </a:fontRef>
        <a:schemeClr val="tx2"/>
      </a:tcTxStyle>
      <a:tcStyle>
        <a:tcBdr/>
      </a:tcStyle>
    </a:firstCol>
    <a:lastRow>
      <a:tcTxStyle b="on">
        <a:fontRef idx="minor">
          <a:prstClr val="brown"/>
        </a:fontRef>
        <a:schemeClr val="accent1"/>
      </a:tcTxStyle>
      <a:tcStyle>
        <a:tcBdr/>
      </a:tcStyle>
    </a:lastRow>
    <a:firstRow>
      <a:tcTxStyle b="on">
        <a:fontRef idx="minor">
          <a:prstClr val="black"/>
        </a:fontRef>
        <a:schemeClr val="tx2"/>
      </a:tcTxStyle>
      <a:tcStyle>
        <a:tcBdr>
          <a:bottom>
            <a:ln w="12700" cmpd="sng">
              <a:solidFill>
                <a:schemeClr val="accent6"/>
              </a:solidFill>
            </a:ln>
          </a:bottom>
        </a:tcBdr>
        <a:fill>
          <a:solidFill>
            <a:srgbClr val="E9E9E9"/>
          </a:solidFill>
        </a:fill>
      </a:tcStyle>
    </a:firstRow>
  </a:tblStyle>
  <a:tblStyle styleId="{5B16CA05-3835-4193-AC71-686F5E0D2453}" styleName="CVS Table 6">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fill>
          <a:solidFill>
            <a:srgbClr val="E9E9E9"/>
          </a:solidFill>
        </a:fill>
      </a:tcStyle>
    </a:band2H>
    <a:band1V>
      <a:tcStyle>
        <a:tcBdr/>
      </a:tcStyle>
    </a:band1V>
    <a:band2V>
      <a:tcStyle>
        <a:tcBdr/>
        <a:fill>
          <a:solidFill>
            <a:srgbClr val="E9E9E9"/>
          </a:solidFill>
        </a:fill>
      </a:tcStyle>
    </a:band2V>
    <a:lastCol>
      <a:tcStyle>
        <a:tcBdr/>
      </a:tcStyle>
    </a:lastCol>
    <a:firstCol>
      <a:tcTxStyle b="on">
        <a:fontRef idx="minor">
          <a:prstClr val="black"/>
        </a:fontRef>
        <a:schemeClr val="tx2"/>
      </a:tcTxStyle>
      <a:tcStyle>
        <a:tcBdr/>
      </a:tcStyle>
    </a:firstCol>
    <a:lastRow>
      <a:tcTxStyle b="on">
        <a:fontRef idx="minor">
          <a:prstClr val="black"/>
        </a:fontRef>
        <a:schemeClr val="tx2"/>
      </a:tcTxStyle>
      <a:tcStyle>
        <a:tcBdr/>
      </a:tcStyle>
    </a:lastRow>
    <a:firstRow>
      <a:tcTxStyle b="on">
        <a:fontRef idx="minor">
          <a:prstClr val="black"/>
        </a:fontRef>
        <a:schemeClr val="tx2"/>
      </a:tcTxStyle>
      <a:tcStyle>
        <a:tcBdr>
          <a:bottom>
            <a:ln w="12700" cmpd="sng">
              <a:solidFill>
                <a:schemeClr val="accent2"/>
              </a:solidFill>
            </a:ln>
          </a:bottom>
        </a:tcBdr>
        <a:fill>
          <a:solidFill>
            <a:srgbClr val="E9E9E9"/>
          </a:solidFill>
        </a:fill>
      </a:tcStyle>
    </a:firstRow>
  </a:tblStyle>
  <a:tblStyle styleId="{FA0B3A61-A383-473F-9F12-C45DFEE99176}" styleName="CVS Table 7">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fill>
          <a:solidFill>
            <a:srgbClr val="E9E9E9"/>
          </a:solidFill>
        </a:fill>
      </a:tcStyle>
    </a:band2H>
    <a:band1V>
      <a:tcStyle>
        <a:tcBdr/>
      </a:tcStyle>
    </a:band1V>
    <a:band2V>
      <a:tcStyle>
        <a:tcBdr/>
        <a:fill>
          <a:solidFill>
            <a:srgbClr val="E9E9E9"/>
          </a:solidFill>
        </a:fill>
      </a:tcStyle>
    </a:band2V>
    <a:lastCol>
      <a:tcStyle>
        <a:tcBdr/>
      </a:tcStyle>
    </a:lastCol>
    <a:firstCol>
      <a:tcTxStyle b="on">
        <a:fontRef idx="minor">
          <a:prstClr val="black"/>
        </a:fontRef>
        <a:schemeClr val="tx2"/>
      </a:tcTxStyle>
      <a:tcStyle>
        <a:tcBdr/>
      </a:tcStyle>
    </a:firstCol>
    <a:lastRow>
      <a:tcTxStyle b="on">
        <a:fontRef idx="minor">
          <a:prstClr val="black"/>
        </a:fontRef>
        <a:schemeClr val="tx2"/>
      </a:tcTxStyle>
      <a:tcStyle>
        <a:tcBdr/>
      </a:tcStyle>
    </a:lastRow>
    <a:firstRow>
      <a:tcTxStyle b="on">
        <a:fontRef idx="minor">
          <a:prstClr val="blue"/>
        </a:fontRef>
        <a:srgbClr val="0A4B8C"/>
      </a:tcTxStyle>
      <a:tcStyle>
        <a:tcBdr>
          <a:bottom>
            <a:ln w="12700" cmpd="sng">
              <a:solidFill>
                <a:schemeClr val="accent6"/>
              </a:solidFill>
            </a:ln>
          </a:bottom>
        </a:tcBdr>
        <a:fill>
          <a:solidFill>
            <a:srgbClr val="E9E9E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84900" autoAdjust="0"/>
  </p:normalViewPr>
  <p:slideViewPr>
    <p:cSldViewPr snapToGrid="0">
      <p:cViewPr varScale="1">
        <p:scale>
          <a:sx n="53" d="100"/>
          <a:sy n="53" d="100"/>
        </p:scale>
        <p:origin x="1076" y="52"/>
      </p:cViewPr>
      <p:guideLst>
        <p:guide orient="horz" pos="480"/>
        <p:guide orient="horz" pos="1368"/>
        <p:guide orient="horz" pos="4128"/>
        <p:guide orient="horz" pos="2760"/>
        <p:guide pos="2927"/>
        <p:guide pos="7151"/>
        <p:guide pos="4415"/>
        <p:guide orient="horz" pos="3144"/>
        <p:guide pos="5903"/>
        <p:guide orient="horz" pos="18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4" d="100"/>
          <a:sy n="84" d="100"/>
        </p:scale>
        <p:origin x="2083" y="8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0BBF4B-70A9-4B0A-BFE9-2E0D24666C0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5BB6647-83A0-4ACE-B94F-A6C4F5E5A576}">
      <dgm:prSet phldrT="[Text]"/>
      <dgm:spPr>
        <a:solidFill>
          <a:schemeClr val="accent5"/>
        </a:solidFill>
      </dgm:spPr>
      <dgm:t>
        <a:bodyPr lIns="0" tIns="0" rIns="0" bIns="0"/>
        <a:lstStyle/>
        <a:p>
          <a:r>
            <a:rPr lang="en-US" b="1" dirty="0"/>
            <a:t>Osteoporosis</a:t>
          </a:r>
        </a:p>
      </dgm:t>
    </dgm:pt>
    <dgm:pt modelId="{B10E77D5-0E6A-4E0C-ACBA-2BED7417109D}" type="parTrans" cxnId="{7FA9FDBE-80F6-4D19-921F-794351799B32}">
      <dgm:prSet/>
      <dgm:spPr/>
      <dgm:t>
        <a:bodyPr/>
        <a:lstStyle/>
        <a:p>
          <a:endParaRPr lang="en-US"/>
        </a:p>
      </dgm:t>
    </dgm:pt>
    <dgm:pt modelId="{00C2AE7C-17D4-4895-8E2E-6345D6909B30}" type="sibTrans" cxnId="{7FA9FDBE-80F6-4D19-921F-794351799B32}">
      <dgm:prSet/>
      <dgm:spPr/>
      <dgm:t>
        <a:bodyPr/>
        <a:lstStyle/>
        <a:p>
          <a:endParaRPr lang="en-US"/>
        </a:p>
      </dgm:t>
    </dgm:pt>
    <dgm:pt modelId="{EBF5FF91-6952-4FFD-9C37-E3ACA2DE17A4}">
      <dgm:prSet phldrT="[Text]"/>
      <dgm:spPr>
        <a:solidFill>
          <a:schemeClr val="accent2"/>
        </a:solidFill>
      </dgm:spPr>
      <dgm:t>
        <a:bodyPr/>
        <a:lstStyle/>
        <a:p>
          <a:r>
            <a:rPr lang="en-US" dirty="0"/>
            <a:t>Women &gt; Men</a:t>
          </a:r>
        </a:p>
      </dgm:t>
    </dgm:pt>
    <dgm:pt modelId="{BF504950-784F-4192-9E66-5FD4B21A024F}" type="parTrans" cxnId="{007F9E8F-E8EE-4538-83C2-8C3244DD355D}">
      <dgm:prSet/>
      <dgm:spPr>
        <a:gradFill flip="none" rotWithShape="1">
          <a:gsLst>
            <a:gs pos="0">
              <a:schemeClr val="bg1">
                <a:lumMod val="95000"/>
              </a:schemeClr>
            </a:gs>
            <a:gs pos="100000">
              <a:schemeClr val="bg2"/>
            </a:gs>
          </a:gsLst>
          <a:lin ang="10800000" scaled="1"/>
          <a:tileRect/>
        </a:gradFill>
      </dgm:spPr>
      <dgm:t>
        <a:bodyPr/>
        <a:lstStyle/>
        <a:p>
          <a:endParaRPr lang="en-US"/>
        </a:p>
      </dgm:t>
    </dgm:pt>
    <dgm:pt modelId="{D4742A7B-8385-4948-A578-0E7D9B1EF7E0}" type="sibTrans" cxnId="{007F9E8F-E8EE-4538-83C2-8C3244DD355D}">
      <dgm:prSet/>
      <dgm:spPr/>
      <dgm:t>
        <a:bodyPr/>
        <a:lstStyle/>
        <a:p>
          <a:endParaRPr lang="en-US"/>
        </a:p>
      </dgm:t>
    </dgm:pt>
    <dgm:pt modelId="{DCB97E03-F62F-40D0-A75C-9B51EDCF0D43}">
      <dgm:prSet phldrT="[Text]"/>
      <dgm:spPr>
        <a:solidFill>
          <a:schemeClr val="accent2"/>
        </a:solidFill>
      </dgm:spPr>
      <dgm:t>
        <a:bodyPr/>
        <a:lstStyle/>
        <a:p>
          <a:r>
            <a:rPr lang="en-US" dirty="0"/>
            <a:t>Increasing Age</a:t>
          </a:r>
        </a:p>
      </dgm:t>
    </dgm:pt>
    <dgm:pt modelId="{787701FB-1FF2-4F3E-A0DA-A8A7B02A8C59}" type="parTrans" cxnId="{7B9BC935-5A7C-45BD-8A45-B91FC2B1F72E}">
      <dgm:prSet/>
      <dgm:spPr>
        <a:gradFill flip="none" rotWithShape="1">
          <a:gsLst>
            <a:gs pos="0">
              <a:schemeClr val="bg1">
                <a:lumMod val="95000"/>
              </a:schemeClr>
            </a:gs>
            <a:gs pos="100000">
              <a:schemeClr val="bg2"/>
            </a:gs>
          </a:gsLst>
          <a:lin ang="10800000" scaled="1"/>
          <a:tileRect/>
        </a:gradFill>
      </dgm:spPr>
      <dgm:t>
        <a:bodyPr/>
        <a:lstStyle/>
        <a:p>
          <a:endParaRPr lang="en-US"/>
        </a:p>
      </dgm:t>
    </dgm:pt>
    <dgm:pt modelId="{0F2E5CA3-C3ED-42BE-AFDC-79DB47252CB5}" type="sibTrans" cxnId="{7B9BC935-5A7C-45BD-8A45-B91FC2B1F72E}">
      <dgm:prSet/>
      <dgm:spPr/>
      <dgm:t>
        <a:bodyPr/>
        <a:lstStyle/>
        <a:p>
          <a:endParaRPr lang="en-US"/>
        </a:p>
      </dgm:t>
    </dgm:pt>
    <dgm:pt modelId="{0DF4788C-A2BB-450F-928A-87B1840C9366}">
      <dgm:prSet phldrT="[Text]"/>
      <dgm:spPr>
        <a:solidFill>
          <a:schemeClr val="accent2"/>
        </a:solidFill>
      </dgm:spPr>
      <dgm:t>
        <a:bodyPr/>
        <a:lstStyle/>
        <a:p>
          <a:r>
            <a:rPr lang="en-US" dirty="0"/>
            <a:t>Slender, </a:t>
          </a:r>
          <a:br>
            <a:rPr lang="en-US" dirty="0"/>
          </a:br>
          <a:r>
            <a:rPr lang="en-US" dirty="0"/>
            <a:t>thin-boned body type</a:t>
          </a:r>
        </a:p>
      </dgm:t>
    </dgm:pt>
    <dgm:pt modelId="{F278C2B0-517F-4A0C-AA40-8A6358F6A3B1}" type="parTrans" cxnId="{A0DD8717-EB95-46DC-94FF-AA4B735F80C2}">
      <dgm:prSet/>
      <dgm:spPr>
        <a:gradFill flip="none" rotWithShape="1">
          <a:gsLst>
            <a:gs pos="0">
              <a:schemeClr val="bg1">
                <a:lumMod val="95000"/>
              </a:schemeClr>
            </a:gs>
            <a:gs pos="100000">
              <a:schemeClr val="bg2"/>
            </a:gs>
          </a:gsLst>
          <a:lin ang="10800000" scaled="1"/>
          <a:tileRect/>
        </a:gradFill>
      </dgm:spPr>
      <dgm:t>
        <a:bodyPr/>
        <a:lstStyle/>
        <a:p>
          <a:endParaRPr lang="en-US"/>
        </a:p>
      </dgm:t>
    </dgm:pt>
    <dgm:pt modelId="{C0B44660-17AC-43AE-8AC0-E374D05D725E}" type="sibTrans" cxnId="{A0DD8717-EB95-46DC-94FF-AA4B735F80C2}">
      <dgm:prSet/>
      <dgm:spPr/>
      <dgm:t>
        <a:bodyPr/>
        <a:lstStyle/>
        <a:p>
          <a:endParaRPr lang="en-US"/>
        </a:p>
      </dgm:t>
    </dgm:pt>
    <dgm:pt modelId="{DED59EA6-3BE5-4E51-8EBC-A343C812C8DF}">
      <dgm:prSet phldrT="[Text]"/>
      <dgm:spPr>
        <a:solidFill>
          <a:schemeClr val="accent2"/>
        </a:solidFill>
      </dgm:spPr>
      <dgm:t>
        <a:bodyPr/>
        <a:lstStyle/>
        <a:p>
          <a:r>
            <a:rPr lang="en-US" dirty="0"/>
            <a:t>White or Asian women</a:t>
          </a:r>
        </a:p>
      </dgm:t>
    </dgm:pt>
    <dgm:pt modelId="{E14F7A76-0C9E-4F37-94EB-14951C77A0DC}" type="parTrans" cxnId="{77A3665E-BE07-4248-A0E9-49C19EA2E183}">
      <dgm:prSet/>
      <dgm:spPr>
        <a:gradFill flip="none" rotWithShape="1">
          <a:gsLst>
            <a:gs pos="0">
              <a:schemeClr val="bg1">
                <a:lumMod val="95000"/>
              </a:schemeClr>
            </a:gs>
            <a:gs pos="100000">
              <a:schemeClr val="bg2"/>
            </a:gs>
          </a:gsLst>
          <a:lin ang="10800000" scaled="1"/>
          <a:tileRect/>
        </a:gradFill>
      </dgm:spPr>
      <dgm:t>
        <a:bodyPr/>
        <a:lstStyle/>
        <a:p>
          <a:endParaRPr lang="en-US"/>
        </a:p>
      </dgm:t>
    </dgm:pt>
    <dgm:pt modelId="{95F9C3DC-C9E2-4883-81D2-BE9B97FD4C21}" type="sibTrans" cxnId="{77A3665E-BE07-4248-A0E9-49C19EA2E183}">
      <dgm:prSet/>
      <dgm:spPr/>
      <dgm:t>
        <a:bodyPr/>
        <a:lstStyle/>
        <a:p>
          <a:endParaRPr lang="en-US"/>
        </a:p>
      </dgm:t>
    </dgm:pt>
    <dgm:pt modelId="{093FA6CF-538E-4DAB-9290-2F4EF63A2205}">
      <dgm:prSet phldrT="[Text]"/>
      <dgm:spPr>
        <a:solidFill>
          <a:schemeClr val="accent2"/>
        </a:solidFill>
      </dgm:spPr>
      <dgm:t>
        <a:bodyPr/>
        <a:lstStyle/>
        <a:p>
          <a:r>
            <a:rPr lang="en-US" dirty="0"/>
            <a:t>Family History</a:t>
          </a:r>
        </a:p>
      </dgm:t>
    </dgm:pt>
    <dgm:pt modelId="{40EEA878-9082-4902-B04C-7E1F43271FE2}" type="parTrans" cxnId="{F7C768AC-7FE5-4FFA-A9AE-C79709BA1658}">
      <dgm:prSet/>
      <dgm:spPr>
        <a:gradFill flip="none" rotWithShape="1">
          <a:gsLst>
            <a:gs pos="0">
              <a:schemeClr val="bg1">
                <a:lumMod val="95000"/>
              </a:schemeClr>
            </a:gs>
            <a:gs pos="100000">
              <a:schemeClr val="bg2"/>
            </a:gs>
          </a:gsLst>
          <a:lin ang="10800000" scaled="1"/>
          <a:tileRect/>
        </a:gradFill>
      </dgm:spPr>
      <dgm:t>
        <a:bodyPr/>
        <a:lstStyle/>
        <a:p>
          <a:endParaRPr lang="en-US"/>
        </a:p>
      </dgm:t>
    </dgm:pt>
    <dgm:pt modelId="{E21BACC2-D4D3-4759-8D99-B3CE5A850796}" type="sibTrans" cxnId="{F7C768AC-7FE5-4FFA-A9AE-C79709BA1658}">
      <dgm:prSet/>
      <dgm:spPr/>
      <dgm:t>
        <a:bodyPr/>
        <a:lstStyle/>
        <a:p>
          <a:endParaRPr lang="en-US"/>
        </a:p>
      </dgm:t>
    </dgm:pt>
    <dgm:pt modelId="{24DDD41D-DCA3-40F0-A88E-92B48EDA7B07}">
      <dgm:prSet phldrT="[Text]"/>
      <dgm:spPr>
        <a:solidFill>
          <a:schemeClr val="accent2"/>
        </a:solidFill>
      </dgm:spPr>
      <dgm:t>
        <a:bodyPr/>
        <a:lstStyle/>
        <a:p>
          <a:r>
            <a:rPr lang="en-US" dirty="0"/>
            <a:t>Low estrogen/ testosterone</a:t>
          </a:r>
        </a:p>
      </dgm:t>
    </dgm:pt>
    <dgm:pt modelId="{C5B52284-FD58-4F2F-AA16-DEF6562DD1E2}" type="parTrans" cxnId="{9B2E516E-D415-4FFB-802C-7FC4933AABB1}">
      <dgm:prSet/>
      <dgm:spPr>
        <a:gradFill flip="none" rotWithShape="1">
          <a:gsLst>
            <a:gs pos="0">
              <a:schemeClr val="bg1">
                <a:lumMod val="95000"/>
              </a:schemeClr>
            </a:gs>
            <a:gs pos="100000">
              <a:schemeClr val="bg2"/>
            </a:gs>
          </a:gsLst>
          <a:lin ang="10800000" scaled="1"/>
          <a:tileRect/>
        </a:gradFill>
      </dgm:spPr>
      <dgm:t>
        <a:bodyPr/>
        <a:lstStyle/>
        <a:p>
          <a:endParaRPr lang="en-US"/>
        </a:p>
      </dgm:t>
    </dgm:pt>
    <dgm:pt modelId="{F395C973-6D90-4D5F-86DA-65634A455F10}" type="sibTrans" cxnId="{9B2E516E-D415-4FFB-802C-7FC4933AABB1}">
      <dgm:prSet/>
      <dgm:spPr/>
      <dgm:t>
        <a:bodyPr/>
        <a:lstStyle/>
        <a:p>
          <a:endParaRPr lang="en-US"/>
        </a:p>
      </dgm:t>
    </dgm:pt>
    <dgm:pt modelId="{52C507D0-D559-46BB-8DFA-F5C3DFF2DD73}">
      <dgm:prSet phldrT="[Text]"/>
      <dgm:spPr>
        <a:solidFill>
          <a:schemeClr val="accent2"/>
        </a:solidFill>
      </dgm:spPr>
      <dgm:t>
        <a:bodyPr/>
        <a:lstStyle/>
        <a:p>
          <a:r>
            <a:rPr lang="en-US" dirty="0"/>
            <a:t>Low calcium + vit D intake</a:t>
          </a:r>
        </a:p>
      </dgm:t>
    </dgm:pt>
    <dgm:pt modelId="{BE92942E-8DE0-4465-A073-2CA1F5EDBAE8}" type="parTrans" cxnId="{6863ACE3-56E6-4AB0-9C1E-5B21E5CAB3E0}">
      <dgm:prSet/>
      <dgm:spPr>
        <a:gradFill flip="none" rotWithShape="1">
          <a:gsLst>
            <a:gs pos="0">
              <a:schemeClr val="bg1">
                <a:lumMod val="95000"/>
              </a:schemeClr>
            </a:gs>
            <a:gs pos="100000">
              <a:schemeClr val="bg2"/>
            </a:gs>
          </a:gsLst>
          <a:lin ang="10800000" scaled="1"/>
          <a:tileRect/>
        </a:gradFill>
      </dgm:spPr>
      <dgm:t>
        <a:bodyPr/>
        <a:lstStyle/>
        <a:p>
          <a:endParaRPr lang="en-US"/>
        </a:p>
      </dgm:t>
    </dgm:pt>
    <dgm:pt modelId="{D94D7B4E-4752-40C6-A499-BD2724EC2C0A}" type="sibTrans" cxnId="{6863ACE3-56E6-4AB0-9C1E-5B21E5CAB3E0}">
      <dgm:prSet/>
      <dgm:spPr/>
      <dgm:t>
        <a:bodyPr/>
        <a:lstStyle/>
        <a:p>
          <a:endParaRPr lang="en-US"/>
        </a:p>
      </dgm:t>
    </dgm:pt>
    <dgm:pt modelId="{84954982-E26C-43A3-8752-C17D8A2E091D}">
      <dgm:prSet phldrT="[Text]"/>
      <dgm:spPr>
        <a:solidFill>
          <a:schemeClr val="accent2"/>
        </a:solidFill>
      </dgm:spPr>
      <dgm:t>
        <a:bodyPr/>
        <a:lstStyle/>
        <a:p>
          <a:r>
            <a:rPr lang="en-US" dirty="0"/>
            <a:t>Excessive dieting </a:t>
          </a:r>
        </a:p>
      </dgm:t>
    </dgm:pt>
    <dgm:pt modelId="{634A125C-0342-4434-8058-3DF131B3A185}" type="parTrans" cxnId="{670773BA-3B75-4750-9CEE-07ACF32F67E5}">
      <dgm:prSet/>
      <dgm:spPr>
        <a:gradFill flip="none" rotWithShape="1">
          <a:gsLst>
            <a:gs pos="0">
              <a:schemeClr val="bg1">
                <a:lumMod val="95000"/>
              </a:schemeClr>
            </a:gs>
            <a:gs pos="100000">
              <a:schemeClr val="bg2"/>
            </a:gs>
          </a:gsLst>
          <a:lin ang="10800000" scaled="1"/>
          <a:tileRect/>
        </a:gradFill>
      </dgm:spPr>
      <dgm:t>
        <a:bodyPr/>
        <a:lstStyle/>
        <a:p>
          <a:endParaRPr lang="en-US"/>
        </a:p>
      </dgm:t>
    </dgm:pt>
    <dgm:pt modelId="{D14182EE-2D47-492A-806A-7ED42CEA7F1F}" type="sibTrans" cxnId="{670773BA-3B75-4750-9CEE-07ACF32F67E5}">
      <dgm:prSet/>
      <dgm:spPr/>
      <dgm:t>
        <a:bodyPr/>
        <a:lstStyle/>
        <a:p>
          <a:endParaRPr lang="en-US"/>
        </a:p>
      </dgm:t>
    </dgm:pt>
    <dgm:pt modelId="{0418543B-363B-44D2-BA1C-62176671DCEC}">
      <dgm:prSet phldrT="[Text]"/>
      <dgm:spPr>
        <a:solidFill>
          <a:schemeClr val="accent2"/>
        </a:solidFill>
      </dgm:spPr>
      <dgm:t>
        <a:bodyPr/>
        <a:lstStyle/>
        <a:p>
          <a:r>
            <a:rPr lang="en-US" dirty="0"/>
            <a:t>Lifestyle factors</a:t>
          </a:r>
        </a:p>
      </dgm:t>
    </dgm:pt>
    <dgm:pt modelId="{3506678D-4A00-4950-BD81-CB65398D4C9E}" type="parTrans" cxnId="{3390E430-EE80-433A-8378-20A15DE1C321}">
      <dgm:prSet/>
      <dgm:spPr>
        <a:gradFill flip="none" rotWithShape="1">
          <a:gsLst>
            <a:gs pos="0">
              <a:schemeClr val="bg1">
                <a:lumMod val="95000"/>
              </a:schemeClr>
            </a:gs>
            <a:gs pos="100000">
              <a:schemeClr val="bg2"/>
            </a:gs>
          </a:gsLst>
          <a:lin ang="10800000" scaled="1"/>
          <a:tileRect/>
        </a:gradFill>
      </dgm:spPr>
      <dgm:t>
        <a:bodyPr/>
        <a:lstStyle/>
        <a:p>
          <a:endParaRPr lang="en-US"/>
        </a:p>
      </dgm:t>
    </dgm:pt>
    <dgm:pt modelId="{23EC2C2D-558A-4E2F-800A-46DFACF833CF}" type="sibTrans" cxnId="{3390E430-EE80-433A-8378-20A15DE1C321}">
      <dgm:prSet/>
      <dgm:spPr/>
      <dgm:t>
        <a:bodyPr/>
        <a:lstStyle/>
        <a:p>
          <a:endParaRPr lang="en-US"/>
        </a:p>
      </dgm:t>
    </dgm:pt>
    <dgm:pt modelId="{5D0D3B29-FCF4-4DF7-BC42-63188F163726}" type="pres">
      <dgm:prSet presAssocID="{1F0BBF4B-70A9-4B0A-BFE9-2E0D24666C0F}" presName="cycle" presStyleCnt="0">
        <dgm:presLayoutVars>
          <dgm:chMax val="1"/>
          <dgm:dir/>
          <dgm:animLvl val="ctr"/>
          <dgm:resizeHandles val="exact"/>
        </dgm:presLayoutVars>
      </dgm:prSet>
      <dgm:spPr/>
    </dgm:pt>
    <dgm:pt modelId="{ABBF35CA-E4DD-4C66-9262-F5C4A6548D24}" type="pres">
      <dgm:prSet presAssocID="{35BB6647-83A0-4ACE-B94F-A6C4F5E5A576}" presName="centerShape" presStyleLbl="node0" presStyleIdx="0" presStyleCnt="1"/>
      <dgm:spPr/>
    </dgm:pt>
    <dgm:pt modelId="{729BB1AF-5CD0-4DB1-92EF-50A03F27B9D8}" type="pres">
      <dgm:prSet presAssocID="{BF504950-784F-4192-9E66-5FD4B21A024F}" presName="parTrans" presStyleLbl="bgSibTrans2D1" presStyleIdx="0" presStyleCnt="9"/>
      <dgm:spPr/>
    </dgm:pt>
    <dgm:pt modelId="{65A94737-1E4F-4E86-A939-6323D3514472}" type="pres">
      <dgm:prSet presAssocID="{EBF5FF91-6952-4FFD-9C37-E3ACA2DE17A4}" presName="node" presStyleLbl="node1" presStyleIdx="0" presStyleCnt="9">
        <dgm:presLayoutVars>
          <dgm:bulletEnabled val="1"/>
        </dgm:presLayoutVars>
      </dgm:prSet>
      <dgm:spPr/>
    </dgm:pt>
    <dgm:pt modelId="{8CC97CFA-A76A-4097-BEFF-0C73D5D444D5}" type="pres">
      <dgm:prSet presAssocID="{787701FB-1FF2-4F3E-A0DA-A8A7B02A8C59}" presName="parTrans" presStyleLbl="bgSibTrans2D1" presStyleIdx="1" presStyleCnt="9"/>
      <dgm:spPr/>
    </dgm:pt>
    <dgm:pt modelId="{A801641D-9460-41C4-A5D4-392E05E16B7A}" type="pres">
      <dgm:prSet presAssocID="{DCB97E03-F62F-40D0-A75C-9B51EDCF0D43}" presName="node" presStyleLbl="node1" presStyleIdx="1" presStyleCnt="9">
        <dgm:presLayoutVars>
          <dgm:bulletEnabled val="1"/>
        </dgm:presLayoutVars>
      </dgm:prSet>
      <dgm:spPr/>
    </dgm:pt>
    <dgm:pt modelId="{30B78FE1-7BE9-4D0C-B569-87A486B7E298}" type="pres">
      <dgm:prSet presAssocID="{F278C2B0-517F-4A0C-AA40-8A6358F6A3B1}" presName="parTrans" presStyleLbl="bgSibTrans2D1" presStyleIdx="2" presStyleCnt="9"/>
      <dgm:spPr/>
    </dgm:pt>
    <dgm:pt modelId="{5C7EADC8-E554-48B2-9E3E-606D1FF0F542}" type="pres">
      <dgm:prSet presAssocID="{0DF4788C-A2BB-450F-928A-87B1840C9366}" presName="node" presStyleLbl="node1" presStyleIdx="2" presStyleCnt="9">
        <dgm:presLayoutVars>
          <dgm:bulletEnabled val="1"/>
        </dgm:presLayoutVars>
      </dgm:prSet>
      <dgm:spPr/>
    </dgm:pt>
    <dgm:pt modelId="{FDF418D5-7532-4CC8-8842-A94545B474C3}" type="pres">
      <dgm:prSet presAssocID="{E14F7A76-0C9E-4F37-94EB-14951C77A0DC}" presName="parTrans" presStyleLbl="bgSibTrans2D1" presStyleIdx="3" presStyleCnt="9"/>
      <dgm:spPr/>
    </dgm:pt>
    <dgm:pt modelId="{A3A0AB67-0D27-439F-86F6-73067A6A4665}" type="pres">
      <dgm:prSet presAssocID="{DED59EA6-3BE5-4E51-8EBC-A343C812C8DF}" presName="node" presStyleLbl="node1" presStyleIdx="3" presStyleCnt="9">
        <dgm:presLayoutVars>
          <dgm:bulletEnabled val="1"/>
        </dgm:presLayoutVars>
      </dgm:prSet>
      <dgm:spPr/>
    </dgm:pt>
    <dgm:pt modelId="{CC4F46F2-623D-4930-B893-B94366EA90CA}" type="pres">
      <dgm:prSet presAssocID="{40EEA878-9082-4902-B04C-7E1F43271FE2}" presName="parTrans" presStyleLbl="bgSibTrans2D1" presStyleIdx="4" presStyleCnt="9"/>
      <dgm:spPr/>
    </dgm:pt>
    <dgm:pt modelId="{A5EE6709-1C25-4F09-9BB6-61113FD5808E}" type="pres">
      <dgm:prSet presAssocID="{093FA6CF-538E-4DAB-9290-2F4EF63A2205}" presName="node" presStyleLbl="node1" presStyleIdx="4" presStyleCnt="9">
        <dgm:presLayoutVars>
          <dgm:bulletEnabled val="1"/>
        </dgm:presLayoutVars>
      </dgm:prSet>
      <dgm:spPr/>
    </dgm:pt>
    <dgm:pt modelId="{95AD175C-0BC3-4C08-8D56-48219F28A40E}" type="pres">
      <dgm:prSet presAssocID="{C5B52284-FD58-4F2F-AA16-DEF6562DD1E2}" presName="parTrans" presStyleLbl="bgSibTrans2D1" presStyleIdx="5" presStyleCnt="9"/>
      <dgm:spPr/>
    </dgm:pt>
    <dgm:pt modelId="{2DA1A3A0-A0D4-467D-BE96-761DED0E1294}" type="pres">
      <dgm:prSet presAssocID="{24DDD41D-DCA3-40F0-A88E-92B48EDA7B07}" presName="node" presStyleLbl="node1" presStyleIdx="5" presStyleCnt="9">
        <dgm:presLayoutVars>
          <dgm:bulletEnabled val="1"/>
        </dgm:presLayoutVars>
      </dgm:prSet>
      <dgm:spPr/>
    </dgm:pt>
    <dgm:pt modelId="{BD2EF341-27D1-41A8-8146-4739007C65D7}" type="pres">
      <dgm:prSet presAssocID="{BE92942E-8DE0-4465-A073-2CA1F5EDBAE8}" presName="parTrans" presStyleLbl="bgSibTrans2D1" presStyleIdx="6" presStyleCnt="9"/>
      <dgm:spPr/>
    </dgm:pt>
    <dgm:pt modelId="{5A66D82C-D4AF-4933-89D6-D2552ECE5295}" type="pres">
      <dgm:prSet presAssocID="{52C507D0-D559-46BB-8DFA-F5C3DFF2DD73}" presName="node" presStyleLbl="node1" presStyleIdx="6" presStyleCnt="9">
        <dgm:presLayoutVars>
          <dgm:bulletEnabled val="1"/>
        </dgm:presLayoutVars>
      </dgm:prSet>
      <dgm:spPr/>
    </dgm:pt>
    <dgm:pt modelId="{73EAC6F7-9C7F-490A-AA45-822DE4B1E437}" type="pres">
      <dgm:prSet presAssocID="{634A125C-0342-4434-8058-3DF131B3A185}" presName="parTrans" presStyleLbl="bgSibTrans2D1" presStyleIdx="7" presStyleCnt="9"/>
      <dgm:spPr/>
    </dgm:pt>
    <dgm:pt modelId="{15CC83D2-EFCD-408F-B3CF-1BED593E569E}" type="pres">
      <dgm:prSet presAssocID="{84954982-E26C-43A3-8752-C17D8A2E091D}" presName="node" presStyleLbl="node1" presStyleIdx="7" presStyleCnt="9">
        <dgm:presLayoutVars>
          <dgm:bulletEnabled val="1"/>
        </dgm:presLayoutVars>
      </dgm:prSet>
      <dgm:spPr/>
    </dgm:pt>
    <dgm:pt modelId="{63A48B81-B43B-470A-8644-32FDE33040DE}" type="pres">
      <dgm:prSet presAssocID="{3506678D-4A00-4950-BD81-CB65398D4C9E}" presName="parTrans" presStyleLbl="bgSibTrans2D1" presStyleIdx="8" presStyleCnt="9"/>
      <dgm:spPr/>
    </dgm:pt>
    <dgm:pt modelId="{A238B762-C006-484F-AA90-22805E149569}" type="pres">
      <dgm:prSet presAssocID="{0418543B-363B-44D2-BA1C-62176671DCEC}" presName="node" presStyleLbl="node1" presStyleIdx="8" presStyleCnt="9">
        <dgm:presLayoutVars>
          <dgm:bulletEnabled val="1"/>
        </dgm:presLayoutVars>
      </dgm:prSet>
      <dgm:spPr/>
    </dgm:pt>
  </dgm:ptLst>
  <dgm:cxnLst>
    <dgm:cxn modelId="{D869E10A-EA27-41C0-A535-045B16BC5546}" type="presOf" srcId="{40EEA878-9082-4902-B04C-7E1F43271FE2}" destId="{CC4F46F2-623D-4930-B893-B94366EA90CA}" srcOrd="0" destOrd="0" presId="urn:microsoft.com/office/officeart/2005/8/layout/radial4"/>
    <dgm:cxn modelId="{A0DD8717-EB95-46DC-94FF-AA4B735F80C2}" srcId="{35BB6647-83A0-4ACE-B94F-A6C4F5E5A576}" destId="{0DF4788C-A2BB-450F-928A-87B1840C9366}" srcOrd="2" destOrd="0" parTransId="{F278C2B0-517F-4A0C-AA40-8A6358F6A3B1}" sibTransId="{C0B44660-17AC-43AE-8AC0-E374D05D725E}"/>
    <dgm:cxn modelId="{509ABB20-5BA4-4CC4-A007-9AC176A7F0D2}" type="presOf" srcId="{3506678D-4A00-4950-BD81-CB65398D4C9E}" destId="{63A48B81-B43B-470A-8644-32FDE33040DE}" srcOrd="0" destOrd="0" presId="urn:microsoft.com/office/officeart/2005/8/layout/radial4"/>
    <dgm:cxn modelId="{DBCB432B-BD9E-4341-8773-D9B1BA0989B1}" type="presOf" srcId="{BE92942E-8DE0-4465-A073-2CA1F5EDBAE8}" destId="{BD2EF341-27D1-41A8-8146-4739007C65D7}" srcOrd="0" destOrd="0" presId="urn:microsoft.com/office/officeart/2005/8/layout/radial4"/>
    <dgm:cxn modelId="{3390E430-EE80-433A-8378-20A15DE1C321}" srcId="{35BB6647-83A0-4ACE-B94F-A6C4F5E5A576}" destId="{0418543B-363B-44D2-BA1C-62176671DCEC}" srcOrd="8" destOrd="0" parTransId="{3506678D-4A00-4950-BD81-CB65398D4C9E}" sibTransId="{23EC2C2D-558A-4E2F-800A-46DFACF833CF}"/>
    <dgm:cxn modelId="{7B9BC935-5A7C-45BD-8A45-B91FC2B1F72E}" srcId="{35BB6647-83A0-4ACE-B94F-A6C4F5E5A576}" destId="{DCB97E03-F62F-40D0-A75C-9B51EDCF0D43}" srcOrd="1" destOrd="0" parTransId="{787701FB-1FF2-4F3E-A0DA-A8A7B02A8C59}" sibTransId="{0F2E5CA3-C3ED-42BE-AFDC-79DB47252CB5}"/>
    <dgm:cxn modelId="{91670E36-17E0-4B7C-B77F-F1E46A71BD06}" type="presOf" srcId="{1F0BBF4B-70A9-4B0A-BFE9-2E0D24666C0F}" destId="{5D0D3B29-FCF4-4DF7-BC42-63188F163726}" srcOrd="0" destOrd="0" presId="urn:microsoft.com/office/officeart/2005/8/layout/radial4"/>
    <dgm:cxn modelId="{77A3665E-BE07-4248-A0E9-49C19EA2E183}" srcId="{35BB6647-83A0-4ACE-B94F-A6C4F5E5A576}" destId="{DED59EA6-3BE5-4E51-8EBC-A343C812C8DF}" srcOrd="3" destOrd="0" parTransId="{E14F7A76-0C9E-4F37-94EB-14951C77A0DC}" sibTransId="{95F9C3DC-C9E2-4883-81D2-BE9B97FD4C21}"/>
    <dgm:cxn modelId="{1953C44B-7C35-4B51-9D5A-E4BEFF61961E}" type="presOf" srcId="{24DDD41D-DCA3-40F0-A88E-92B48EDA7B07}" destId="{2DA1A3A0-A0D4-467D-BE96-761DED0E1294}" srcOrd="0" destOrd="0" presId="urn:microsoft.com/office/officeart/2005/8/layout/radial4"/>
    <dgm:cxn modelId="{9B2E516E-D415-4FFB-802C-7FC4933AABB1}" srcId="{35BB6647-83A0-4ACE-B94F-A6C4F5E5A576}" destId="{24DDD41D-DCA3-40F0-A88E-92B48EDA7B07}" srcOrd="5" destOrd="0" parTransId="{C5B52284-FD58-4F2F-AA16-DEF6562DD1E2}" sibTransId="{F395C973-6D90-4D5F-86DA-65634A455F10}"/>
    <dgm:cxn modelId="{75A16150-3253-4DE3-94A9-60D4CFD2CE79}" type="presOf" srcId="{35BB6647-83A0-4ACE-B94F-A6C4F5E5A576}" destId="{ABBF35CA-E4DD-4C66-9262-F5C4A6548D24}" srcOrd="0" destOrd="0" presId="urn:microsoft.com/office/officeart/2005/8/layout/radial4"/>
    <dgm:cxn modelId="{2DF87053-3964-47DD-9CAB-1F92B55034A7}" type="presOf" srcId="{EBF5FF91-6952-4FFD-9C37-E3ACA2DE17A4}" destId="{65A94737-1E4F-4E86-A939-6323D3514472}" srcOrd="0" destOrd="0" presId="urn:microsoft.com/office/officeart/2005/8/layout/radial4"/>
    <dgm:cxn modelId="{4A335474-09E3-4331-95B7-715AA3C23492}" type="presOf" srcId="{DED59EA6-3BE5-4E51-8EBC-A343C812C8DF}" destId="{A3A0AB67-0D27-439F-86F6-73067A6A4665}" srcOrd="0" destOrd="0" presId="urn:microsoft.com/office/officeart/2005/8/layout/radial4"/>
    <dgm:cxn modelId="{6EBC3558-8B3F-4637-9440-6BE73344AD80}" type="presOf" srcId="{52C507D0-D559-46BB-8DFA-F5C3DFF2DD73}" destId="{5A66D82C-D4AF-4933-89D6-D2552ECE5295}" srcOrd="0" destOrd="0" presId="urn:microsoft.com/office/officeart/2005/8/layout/radial4"/>
    <dgm:cxn modelId="{BB90277B-1E1F-4A3C-A991-41056C567B56}" type="presOf" srcId="{F278C2B0-517F-4A0C-AA40-8A6358F6A3B1}" destId="{30B78FE1-7BE9-4D0C-B569-87A486B7E298}" srcOrd="0" destOrd="0" presId="urn:microsoft.com/office/officeart/2005/8/layout/radial4"/>
    <dgm:cxn modelId="{BB52887D-CB6A-422F-9F3F-266B9582AF5F}" type="presOf" srcId="{093FA6CF-538E-4DAB-9290-2F4EF63A2205}" destId="{A5EE6709-1C25-4F09-9BB6-61113FD5808E}" srcOrd="0" destOrd="0" presId="urn:microsoft.com/office/officeart/2005/8/layout/radial4"/>
    <dgm:cxn modelId="{8CAE4582-439E-4083-B2F6-02D18264F654}" type="presOf" srcId="{84954982-E26C-43A3-8752-C17D8A2E091D}" destId="{15CC83D2-EFCD-408F-B3CF-1BED593E569E}" srcOrd="0" destOrd="0" presId="urn:microsoft.com/office/officeart/2005/8/layout/radial4"/>
    <dgm:cxn modelId="{A7E38689-FDEC-49AE-9AEB-7A5457908696}" type="presOf" srcId="{0418543B-363B-44D2-BA1C-62176671DCEC}" destId="{A238B762-C006-484F-AA90-22805E149569}" srcOrd="0" destOrd="0" presId="urn:microsoft.com/office/officeart/2005/8/layout/radial4"/>
    <dgm:cxn modelId="{58AED68C-21EA-4D74-B253-07A7344F76AC}" type="presOf" srcId="{DCB97E03-F62F-40D0-A75C-9B51EDCF0D43}" destId="{A801641D-9460-41C4-A5D4-392E05E16B7A}" srcOrd="0" destOrd="0" presId="urn:microsoft.com/office/officeart/2005/8/layout/radial4"/>
    <dgm:cxn modelId="{007F9E8F-E8EE-4538-83C2-8C3244DD355D}" srcId="{35BB6647-83A0-4ACE-B94F-A6C4F5E5A576}" destId="{EBF5FF91-6952-4FFD-9C37-E3ACA2DE17A4}" srcOrd="0" destOrd="0" parTransId="{BF504950-784F-4192-9E66-5FD4B21A024F}" sibTransId="{D4742A7B-8385-4948-A578-0E7D9B1EF7E0}"/>
    <dgm:cxn modelId="{BD0D5594-CDC0-4F92-8B5B-EC0E0793AA57}" type="presOf" srcId="{C5B52284-FD58-4F2F-AA16-DEF6562DD1E2}" destId="{95AD175C-0BC3-4C08-8D56-48219F28A40E}" srcOrd="0" destOrd="0" presId="urn:microsoft.com/office/officeart/2005/8/layout/radial4"/>
    <dgm:cxn modelId="{588E019A-8C2F-42A8-9183-B229B132AF69}" type="presOf" srcId="{E14F7A76-0C9E-4F37-94EB-14951C77A0DC}" destId="{FDF418D5-7532-4CC8-8842-A94545B474C3}" srcOrd="0" destOrd="0" presId="urn:microsoft.com/office/officeart/2005/8/layout/radial4"/>
    <dgm:cxn modelId="{F7C768AC-7FE5-4FFA-A9AE-C79709BA1658}" srcId="{35BB6647-83A0-4ACE-B94F-A6C4F5E5A576}" destId="{093FA6CF-538E-4DAB-9290-2F4EF63A2205}" srcOrd="4" destOrd="0" parTransId="{40EEA878-9082-4902-B04C-7E1F43271FE2}" sibTransId="{E21BACC2-D4D3-4759-8D99-B3CE5A850796}"/>
    <dgm:cxn modelId="{15707AB3-5331-464E-B4A3-D50126988B37}" type="presOf" srcId="{0DF4788C-A2BB-450F-928A-87B1840C9366}" destId="{5C7EADC8-E554-48B2-9E3E-606D1FF0F542}" srcOrd="0" destOrd="0" presId="urn:microsoft.com/office/officeart/2005/8/layout/radial4"/>
    <dgm:cxn modelId="{5BBAADB5-884D-4CE1-929D-5868F6C55ED8}" type="presOf" srcId="{634A125C-0342-4434-8058-3DF131B3A185}" destId="{73EAC6F7-9C7F-490A-AA45-822DE4B1E437}" srcOrd="0" destOrd="0" presId="urn:microsoft.com/office/officeart/2005/8/layout/radial4"/>
    <dgm:cxn modelId="{670773BA-3B75-4750-9CEE-07ACF32F67E5}" srcId="{35BB6647-83A0-4ACE-B94F-A6C4F5E5A576}" destId="{84954982-E26C-43A3-8752-C17D8A2E091D}" srcOrd="7" destOrd="0" parTransId="{634A125C-0342-4434-8058-3DF131B3A185}" sibTransId="{D14182EE-2D47-492A-806A-7ED42CEA7F1F}"/>
    <dgm:cxn modelId="{7FA9FDBE-80F6-4D19-921F-794351799B32}" srcId="{1F0BBF4B-70A9-4B0A-BFE9-2E0D24666C0F}" destId="{35BB6647-83A0-4ACE-B94F-A6C4F5E5A576}" srcOrd="0" destOrd="0" parTransId="{B10E77D5-0E6A-4E0C-ACBA-2BED7417109D}" sibTransId="{00C2AE7C-17D4-4895-8E2E-6345D6909B30}"/>
    <dgm:cxn modelId="{6863ACE3-56E6-4AB0-9C1E-5B21E5CAB3E0}" srcId="{35BB6647-83A0-4ACE-B94F-A6C4F5E5A576}" destId="{52C507D0-D559-46BB-8DFA-F5C3DFF2DD73}" srcOrd="6" destOrd="0" parTransId="{BE92942E-8DE0-4465-A073-2CA1F5EDBAE8}" sibTransId="{D94D7B4E-4752-40C6-A499-BD2724EC2C0A}"/>
    <dgm:cxn modelId="{1307B9E9-4DAE-4262-853E-1EA55A4E430E}" type="presOf" srcId="{787701FB-1FF2-4F3E-A0DA-A8A7B02A8C59}" destId="{8CC97CFA-A76A-4097-BEFF-0C73D5D444D5}" srcOrd="0" destOrd="0" presId="urn:microsoft.com/office/officeart/2005/8/layout/radial4"/>
    <dgm:cxn modelId="{B95AAEF0-BC6A-4399-8666-029B1DB9F33D}" type="presOf" srcId="{BF504950-784F-4192-9E66-5FD4B21A024F}" destId="{729BB1AF-5CD0-4DB1-92EF-50A03F27B9D8}" srcOrd="0" destOrd="0" presId="urn:microsoft.com/office/officeart/2005/8/layout/radial4"/>
    <dgm:cxn modelId="{0E090748-1D02-4954-BCA1-662A00CEC6B6}" type="presParOf" srcId="{5D0D3B29-FCF4-4DF7-BC42-63188F163726}" destId="{ABBF35CA-E4DD-4C66-9262-F5C4A6548D24}" srcOrd="0" destOrd="0" presId="urn:microsoft.com/office/officeart/2005/8/layout/radial4"/>
    <dgm:cxn modelId="{67229607-8D2E-49FF-A1CB-79CE4764F821}" type="presParOf" srcId="{5D0D3B29-FCF4-4DF7-BC42-63188F163726}" destId="{729BB1AF-5CD0-4DB1-92EF-50A03F27B9D8}" srcOrd="1" destOrd="0" presId="urn:microsoft.com/office/officeart/2005/8/layout/radial4"/>
    <dgm:cxn modelId="{A4FDCF2E-3E42-4C73-A78C-DACC645E7BCE}" type="presParOf" srcId="{5D0D3B29-FCF4-4DF7-BC42-63188F163726}" destId="{65A94737-1E4F-4E86-A939-6323D3514472}" srcOrd="2" destOrd="0" presId="urn:microsoft.com/office/officeart/2005/8/layout/radial4"/>
    <dgm:cxn modelId="{ECA10875-8920-4E90-90EA-9ECBF0B7A74E}" type="presParOf" srcId="{5D0D3B29-FCF4-4DF7-BC42-63188F163726}" destId="{8CC97CFA-A76A-4097-BEFF-0C73D5D444D5}" srcOrd="3" destOrd="0" presId="urn:microsoft.com/office/officeart/2005/8/layout/radial4"/>
    <dgm:cxn modelId="{5EEE718B-E28B-404A-AB20-C14BD787AD4B}" type="presParOf" srcId="{5D0D3B29-FCF4-4DF7-BC42-63188F163726}" destId="{A801641D-9460-41C4-A5D4-392E05E16B7A}" srcOrd="4" destOrd="0" presId="urn:microsoft.com/office/officeart/2005/8/layout/radial4"/>
    <dgm:cxn modelId="{F02AC7DF-EB75-4E93-970A-BF99DDCCF3FC}" type="presParOf" srcId="{5D0D3B29-FCF4-4DF7-BC42-63188F163726}" destId="{30B78FE1-7BE9-4D0C-B569-87A486B7E298}" srcOrd="5" destOrd="0" presId="urn:microsoft.com/office/officeart/2005/8/layout/radial4"/>
    <dgm:cxn modelId="{9DEE6D29-4DC9-420A-8A94-19A2B714C5EF}" type="presParOf" srcId="{5D0D3B29-FCF4-4DF7-BC42-63188F163726}" destId="{5C7EADC8-E554-48B2-9E3E-606D1FF0F542}" srcOrd="6" destOrd="0" presId="urn:microsoft.com/office/officeart/2005/8/layout/radial4"/>
    <dgm:cxn modelId="{7C694EE8-B66D-4472-BF13-2B27077BE3D4}" type="presParOf" srcId="{5D0D3B29-FCF4-4DF7-BC42-63188F163726}" destId="{FDF418D5-7532-4CC8-8842-A94545B474C3}" srcOrd="7" destOrd="0" presId="urn:microsoft.com/office/officeart/2005/8/layout/radial4"/>
    <dgm:cxn modelId="{E2AD34FE-3664-4EDD-93CD-8695F934A278}" type="presParOf" srcId="{5D0D3B29-FCF4-4DF7-BC42-63188F163726}" destId="{A3A0AB67-0D27-439F-86F6-73067A6A4665}" srcOrd="8" destOrd="0" presId="urn:microsoft.com/office/officeart/2005/8/layout/radial4"/>
    <dgm:cxn modelId="{43F3E2F2-3EB3-46E1-89CC-457D42EA35AC}" type="presParOf" srcId="{5D0D3B29-FCF4-4DF7-BC42-63188F163726}" destId="{CC4F46F2-623D-4930-B893-B94366EA90CA}" srcOrd="9" destOrd="0" presId="urn:microsoft.com/office/officeart/2005/8/layout/radial4"/>
    <dgm:cxn modelId="{E48297AB-85A1-4733-B2F4-783C020BF885}" type="presParOf" srcId="{5D0D3B29-FCF4-4DF7-BC42-63188F163726}" destId="{A5EE6709-1C25-4F09-9BB6-61113FD5808E}" srcOrd="10" destOrd="0" presId="urn:microsoft.com/office/officeart/2005/8/layout/radial4"/>
    <dgm:cxn modelId="{43B1606A-3F1F-4E13-B253-7F39CAD0A31F}" type="presParOf" srcId="{5D0D3B29-FCF4-4DF7-BC42-63188F163726}" destId="{95AD175C-0BC3-4C08-8D56-48219F28A40E}" srcOrd="11" destOrd="0" presId="urn:microsoft.com/office/officeart/2005/8/layout/radial4"/>
    <dgm:cxn modelId="{532B6DED-640F-41D7-AFA6-BCCA22B79600}" type="presParOf" srcId="{5D0D3B29-FCF4-4DF7-BC42-63188F163726}" destId="{2DA1A3A0-A0D4-467D-BE96-761DED0E1294}" srcOrd="12" destOrd="0" presId="urn:microsoft.com/office/officeart/2005/8/layout/radial4"/>
    <dgm:cxn modelId="{EEE63FDF-5741-458F-9D4A-A0758CAE82D8}" type="presParOf" srcId="{5D0D3B29-FCF4-4DF7-BC42-63188F163726}" destId="{BD2EF341-27D1-41A8-8146-4739007C65D7}" srcOrd="13" destOrd="0" presId="urn:microsoft.com/office/officeart/2005/8/layout/radial4"/>
    <dgm:cxn modelId="{088D843D-D272-4A73-8A47-8D426F294429}" type="presParOf" srcId="{5D0D3B29-FCF4-4DF7-BC42-63188F163726}" destId="{5A66D82C-D4AF-4933-89D6-D2552ECE5295}" srcOrd="14" destOrd="0" presId="urn:microsoft.com/office/officeart/2005/8/layout/radial4"/>
    <dgm:cxn modelId="{377069C8-8A26-48C5-8D6B-2D4DADA5CEAA}" type="presParOf" srcId="{5D0D3B29-FCF4-4DF7-BC42-63188F163726}" destId="{73EAC6F7-9C7F-490A-AA45-822DE4B1E437}" srcOrd="15" destOrd="0" presId="urn:microsoft.com/office/officeart/2005/8/layout/radial4"/>
    <dgm:cxn modelId="{16123707-4099-4214-A6EB-00949279E8BB}" type="presParOf" srcId="{5D0D3B29-FCF4-4DF7-BC42-63188F163726}" destId="{15CC83D2-EFCD-408F-B3CF-1BED593E569E}" srcOrd="16" destOrd="0" presId="urn:microsoft.com/office/officeart/2005/8/layout/radial4"/>
    <dgm:cxn modelId="{B1453F57-7536-4A70-B2FE-42D55DA9E34C}" type="presParOf" srcId="{5D0D3B29-FCF4-4DF7-BC42-63188F163726}" destId="{63A48B81-B43B-470A-8644-32FDE33040DE}" srcOrd="17" destOrd="0" presId="urn:microsoft.com/office/officeart/2005/8/layout/radial4"/>
    <dgm:cxn modelId="{70E02DF3-CD70-4C7F-BBF9-97441956797E}" type="presParOf" srcId="{5D0D3B29-FCF4-4DF7-BC42-63188F163726}" destId="{A238B762-C006-484F-AA90-22805E149569}" srcOrd="18"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5EC719-0C3A-4E49-B281-ABC932356C89}"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n-US"/>
        </a:p>
      </dgm:t>
    </dgm:pt>
    <dgm:pt modelId="{BA725111-F616-4156-A057-60675AE936CA}">
      <dgm:prSet phldrT="[Text]" custT="1"/>
      <dgm:spPr>
        <a:solidFill>
          <a:schemeClr val="bg1">
            <a:lumMod val="95000"/>
          </a:schemeClr>
        </a:solidFill>
        <a:ln>
          <a:noFill/>
        </a:ln>
      </dgm:spPr>
      <dgm:t>
        <a:bodyPr lIns="182880" tIns="182880" rIns="182880" bIns="182880"/>
        <a:lstStyle/>
        <a:p>
          <a:r>
            <a:rPr lang="en-US" sz="1300" b="1" dirty="0"/>
            <a:t>RANK Ligand Inhibitor</a:t>
          </a:r>
        </a:p>
      </dgm:t>
    </dgm:pt>
    <dgm:pt modelId="{FA598322-5A24-4DE6-BCB8-CC7FE0A5184B}" type="parTrans" cxnId="{B3136266-9E8F-43B1-A43C-B63B62E2C452}">
      <dgm:prSet/>
      <dgm:spPr/>
      <dgm:t>
        <a:bodyPr/>
        <a:lstStyle/>
        <a:p>
          <a:endParaRPr lang="en-US" sz="1300"/>
        </a:p>
      </dgm:t>
    </dgm:pt>
    <dgm:pt modelId="{4B1B6BEC-76CC-4D29-BBAD-DD090775C5CA}" type="sibTrans" cxnId="{B3136266-9E8F-43B1-A43C-B63B62E2C452}">
      <dgm:prSet/>
      <dgm:spPr/>
      <dgm:t>
        <a:bodyPr/>
        <a:lstStyle/>
        <a:p>
          <a:endParaRPr lang="en-US" sz="1300"/>
        </a:p>
      </dgm:t>
    </dgm:pt>
    <dgm:pt modelId="{71503637-94BD-4089-86AB-B10E5682A3BC}">
      <dgm:prSet phldrT="[Text]" custT="1"/>
      <dgm:spPr>
        <a:solidFill>
          <a:schemeClr val="bg1">
            <a:lumMod val="95000"/>
          </a:schemeClr>
        </a:solidFill>
        <a:ln>
          <a:noFill/>
        </a:ln>
      </dgm:spPr>
      <dgm:t>
        <a:bodyPr lIns="182880" tIns="182880" rIns="182880" bIns="182880" anchor="ctr" anchorCtr="0"/>
        <a:lstStyle/>
        <a:p>
          <a:r>
            <a:rPr lang="en-US" sz="1300"/>
            <a:t>Denosumab (Prolia)</a:t>
          </a:r>
          <a:endParaRPr lang="en-US" sz="1300" dirty="0"/>
        </a:p>
      </dgm:t>
    </dgm:pt>
    <dgm:pt modelId="{7C8B5CF5-C29A-4DB6-B2E7-923442F8DA56}" type="parTrans" cxnId="{494AA895-3121-4ACD-8840-2D79D47A0B18}">
      <dgm:prSet/>
      <dgm:spPr/>
      <dgm:t>
        <a:bodyPr/>
        <a:lstStyle/>
        <a:p>
          <a:endParaRPr lang="en-US" sz="1300"/>
        </a:p>
      </dgm:t>
    </dgm:pt>
    <dgm:pt modelId="{6E270FAE-9D47-4A3A-BBCB-69378D910CA4}" type="sibTrans" cxnId="{494AA895-3121-4ACD-8840-2D79D47A0B18}">
      <dgm:prSet/>
      <dgm:spPr/>
      <dgm:t>
        <a:bodyPr/>
        <a:lstStyle/>
        <a:p>
          <a:endParaRPr lang="en-US" sz="1300"/>
        </a:p>
      </dgm:t>
    </dgm:pt>
    <dgm:pt modelId="{5A7E5634-2C34-4081-BF09-170C0BE91F9D}">
      <dgm:prSet phldrT="[Text]" custT="1"/>
      <dgm:spPr>
        <a:solidFill>
          <a:schemeClr val="bg1">
            <a:lumMod val="95000"/>
          </a:schemeClr>
        </a:solidFill>
        <a:ln>
          <a:noFill/>
        </a:ln>
      </dgm:spPr>
      <dgm:t>
        <a:bodyPr lIns="182880" tIns="182880" rIns="182880" bIns="182880"/>
        <a:lstStyle/>
        <a:p>
          <a:r>
            <a:rPr lang="en-US" sz="1300" b="1" dirty="0"/>
            <a:t>Parathyroid Hormone Analogs</a:t>
          </a:r>
        </a:p>
      </dgm:t>
    </dgm:pt>
    <dgm:pt modelId="{71780E87-2E57-42B2-B5BC-878E7CDA6638}" type="parTrans" cxnId="{1D3A545D-C731-4C3E-BCDF-4A626DF44573}">
      <dgm:prSet/>
      <dgm:spPr/>
      <dgm:t>
        <a:bodyPr/>
        <a:lstStyle/>
        <a:p>
          <a:endParaRPr lang="en-US" sz="1300"/>
        </a:p>
      </dgm:t>
    </dgm:pt>
    <dgm:pt modelId="{F5AA7710-BAFD-46C9-97FE-ADF6ED57A90B}" type="sibTrans" cxnId="{1D3A545D-C731-4C3E-BCDF-4A626DF44573}">
      <dgm:prSet/>
      <dgm:spPr/>
      <dgm:t>
        <a:bodyPr/>
        <a:lstStyle/>
        <a:p>
          <a:endParaRPr lang="en-US" sz="1300"/>
        </a:p>
      </dgm:t>
    </dgm:pt>
    <dgm:pt modelId="{D522D5CC-EB53-4DC8-BB69-BFC2A4F0F15E}">
      <dgm:prSet phldrT="[Text]" custT="1"/>
      <dgm:spPr>
        <a:solidFill>
          <a:schemeClr val="bg1">
            <a:lumMod val="95000"/>
          </a:schemeClr>
        </a:solidFill>
        <a:ln>
          <a:noFill/>
        </a:ln>
      </dgm:spPr>
      <dgm:t>
        <a:bodyPr lIns="182880" tIns="182880" rIns="182880" bIns="182880"/>
        <a:lstStyle/>
        <a:p>
          <a:r>
            <a:rPr lang="en-US" sz="1300"/>
            <a:t>Abaloparatide (Tymlos)</a:t>
          </a:r>
          <a:endParaRPr lang="en-US" sz="1300" dirty="0"/>
        </a:p>
      </dgm:t>
    </dgm:pt>
    <dgm:pt modelId="{4EB41D67-466B-471B-A56E-E41E32798C5C}" type="parTrans" cxnId="{ACEF59CE-4DFA-4DDE-B2DE-9F99C09F718E}">
      <dgm:prSet/>
      <dgm:spPr/>
      <dgm:t>
        <a:bodyPr/>
        <a:lstStyle/>
        <a:p>
          <a:endParaRPr lang="en-US" sz="1300"/>
        </a:p>
      </dgm:t>
    </dgm:pt>
    <dgm:pt modelId="{2C6384DB-F4BB-45DB-8E20-C53C1C0DA493}" type="sibTrans" cxnId="{ACEF59CE-4DFA-4DDE-B2DE-9F99C09F718E}">
      <dgm:prSet/>
      <dgm:spPr/>
      <dgm:t>
        <a:bodyPr/>
        <a:lstStyle/>
        <a:p>
          <a:endParaRPr lang="en-US" sz="1300"/>
        </a:p>
      </dgm:t>
    </dgm:pt>
    <dgm:pt modelId="{A86A3D3F-3734-403B-BB82-C0B09D6F37C5}">
      <dgm:prSet phldrT="[Text]" custT="1"/>
      <dgm:spPr>
        <a:solidFill>
          <a:schemeClr val="bg1">
            <a:lumMod val="95000"/>
          </a:schemeClr>
        </a:solidFill>
        <a:ln>
          <a:noFill/>
        </a:ln>
      </dgm:spPr>
      <dgm:t>
        <a:bodyPr lIns="182880" tIns="182880" rIns="182880" bIns="182880"/>
        <a:lstStyle/>
        <a:p>
          <a:r>
            <a:rPr lang="en-US" sz="1300"/>
            <a:t>Alendronate (Binosto, Fosamax, Fosamax/D)</a:t>
          </a:r>
          <a:endParaRPr lang="en-US" sz="1300" dirty="0"/>
        </a:p>
      </dgm:t>
    </dgm:pt>
    <dgm:pt modelId="{47A7315D-EC3B-4417-9BFC-6F88BF378DD0}" type="parTrans" cxnId="{0AAF8EC7-859D-494F-9673-09152E4E68D6}">
      <dgm:prSet/>
      <dgm:spPr/>
      <dgm:t>
        <a:bodyPr/>
        <a:lstStyle/>
        <a:p>
          <a:endParaRPr lang="en-US" sz="1300"/>
        </a:p>
      </dgm:t>
    </dgm:pt>
    <dgm:pt modelId="{E70D0CD1-0DE1-44DA-BF07-BED7657F782E}" type="sibTrans" cxnId="{0AAF8EC7-859D-494F-9673-09152E4E68D6}">
      <dgm:prSet/>
      <dgm:spPr/>
      <dgm:t>
        <a:bodyPr/>
        <a:lstStyle/>
        <a:p>
          <a:endParaRPr lang="en-US" sz="1300"/>
        </a:p>
      </dgm:t>
    </dgm:pt>
    <dgm:pt modelId="{D6D5CD90-3840-494C-B57F-BFF3CE084AE4}">
      <dgm:prSet phldrT="[Text]" custT="1"/>
      <dgm:spPr>
        <a:solidFill>
          <a:schemeClr val="bg1">
            <a:lumMod val="95000"/>
          </a:schemeClr>
        </a:solidFill>
        <a:ln>
          <a:noFill/>
        </a:ln>
      </dgm:spPr>
      <dgm:t>
        <a:bodyPr lIns="182880" tIns="182880" rIns="182880" bIns="182880"/>
        <a:lstStyle/>
        <a:p>
          <a:r>
            <a:rPr lang="en-US" sz="1300"/>
            <a:t>Risedronate (Actonel, Atelvia)</a:t>
          </a:r>
          <a:endParaRPr lang="en-US" sz="1300" dirty="0"/>
        </a:p>
      </dgm:t>
    </dgm:pt>
    <dgm:pt modelId="{A387082C-A57A-4B82-88C5-A2897E3FCE5C}" type="parTrans" cxnId="{3A6B964D-3394-4CBB-A590-A2BE0790C0C0}">
      <dgm:prSet/>
      <dgm:spPr/>
      <dgm:t>
        <a:bodyPr/>
        <a:lstStyle/>
        <a:p>
          <a:endParaRPr lang="en-US" sz="1300"/>
        </a:p>
      </dgm:t>
    </dgm:pt>
    <dgm:pt modelId="{A722B954-125F-4142-86A0-2A3632BECC17}" type="sibTrans" cxnId="{3A6B964D-3394-4CBB-A590-A2BE0790C0C0}">
      <dgm:prSet/>
      <dgm:spPr/>
      <dgm:t>
        <a:bodyPr/>
        <a:lstStyle/>
        <a:p>
          <a:endParaRPr lang="en-US" sz="1300"/>
        </a:p>
      </dgm:t>
    </dgm:pt>
    <dgm:pt modelId="{FD760E5D-C89F-44F5-9EA2-8066ECFC142D}">
      <dgm:prSet phldrT="[Text]" custT="1"/>
      <dgm:spPr>
        <a:solidFill>
          <a:schemeClr val="bg1">
            <a:lumMod val="95000"/>
          </a:schemeClr>
        </a:solidFill>
        <a:ln>
          <a:noFill/>
        </a:ln>
      </dgm:spPr>
      <dgm:t>
        <a:bodyPr lIns="182880" tIns="182880" rIns="182880" bIns="182880"/>
        <a:lstStyle/>
        <a:p>
          <a:r>
            <a:rPr lang="en-US" sz="1300" dirty="0"/>
            <a:t>Ibandronate (Boniva)</a:t>
          </a:r>
        </a:p>
      </dgm:t>
    </dgm:pt>
    <dgm:pt modelId="{93124CDA-E84D-4A31-894B-41302E85AA86}" type="parTrans" cxnId="{6AE472C1-A5E1-4D7D-9271-525995D64D69}">
      <dgm:prSet/>
      <dgm:spPr/>
      <dgm:t>
        <a:bodyPr/>
        <a:lstStyle/>
        <a:p>
          <a:endParaRPr lang="en-US" sz="1300"/>
        </a:p>
      </dgm:t>
    </dgm:pt>
    <dgm:pt modelId="{7282D533-314F-4916-89A7-12D564BDE404}" type="sibTrans" cxnId="{6AE472C1-A5E1-4D7D-9271-525995D64D69}">
      <dgm:prSet/>
      <dgm:spPr/>
      <dgm:t>
        <a:bodyPr/>
        <a:lstStyle/>
        <a:p>
          <a:endParaRPr lang="en-US" sz="1300"/>
        </a:p>
      </dgm:t>
    </dgm:pt>
    <dgm:pt modelId="{02EF83E9-AB67-485A-89E6-E8DB3A4D1913}">
      <dgm:prSet phldrT="[Text]" custT="1"/>
      <dgm:spPr>
        <a:solidFill>
          <a:schemeClr val="bg1">
            <a:lumMod val="95000"/>
          </a:schemeClr>
        </a:solidFill>
        <a:ln>
          <a:noFill/>
        </a:ln>
      </dgm:spPr>
      <dgm:t>
        <a:bodyPr lIns="182880" tIns="182880" rIns="182880" bIns="182880"/>
        <a:lstStyle/>
        <a:p>
          <a:r>
            <a:rPr lang="en-US" sz="1300"/>
            <a:t>Zoledronate (Reclast)</a:t>
          </a:r>
          <a:endParaRPr lang="en-US" sz="1300" dirty="0"/>
        </a:p>
      </dgm:t>
    </dgm:pt>
    <dgm:pt modelId="{06E31BDC-03EF-4B3A-9A85-F90D86BD7233}" type="parTrans" cxnId="{2223CF93-988E-4BCA-BD90-B1160C680B21}">
      <dgm:prSet/>
      <dgm:spPr/>
      <dgm:t>
        <a:bodyPr/>
        <a:lstStyle/>
        <a:p>
          <a:endParaRPr lang="en-US" sz="1300"/>
        </a:p>
      </dgm:t>
    </dgm:pt>
    <dgm:pt modelId="{DF67F7DC-6E97-4D47-BE71-D6F5D92FF767}" type="sibTrans" cxnId="{2223CF93-988E-4BCA-BD90-B1160C680B21}">
      <dgm:prSet/>
      <dgm:spPr/>
      <dgm:t>
        <a:bodyPr/>
        <a:lstStyle/>
        <a:p>
          <a:endParaRPr lang="en-US" sz="1300"/>
        </a:p>
      </dgm:t>
    </dgm:pt>
    <dgm:pt modelId="{03ACE0AB-7824-4AF2-BF52-09E7DF9666A7}">
      <dgm:prSet phldrT="[Text]" custT="1"/>
      <dgm:spPr>
        <a:solidFill>
          <a:schemeClr val="bg1">
            <a:lumMod val="95000"/>
          </a:schemeClr>
        </a:solidFill>
        <a:ln>
          <a:noFill/>
        </a:ln>
      </dgm:spPr>
      <dgm:t>
        <a:bodyPr lIns="182880" tIns="182880" rIns="182880" bIns="182880"/>
        <a:lstStyle/>
        <a:p>
          <a:r>
            <a:rPr lang="en-US" sz="1300" b="1" dirty="0"/>
            <a:t>Sclerostin Inhibitor</a:t>
          </a:r>
        </a:p>
      </dgm:t>
    </dgm:pt>
    <dgm:pt modelId="{4BC4933B-EEA9-45D6-B0A6-4ADCA53AB92C}" type="parTrans" cxnId="{9FA2F435-253E-48A4-9739-75DEFEFA380D}">
      <dgm:prSet/>
      <dgm:spPr/>
      <dgm:t>
        <a:bodyPr/>
        <a:lstStyle/>
        <a:p>
          <a:endParaRPr lang="en-US" sz="1300"/>
        </a:p>
      </dgm:t>
    </dgm:pt>
    <dgm:pt modelId="{8C7C457D-3134-4B0A-A19B-8B00806F531F}" type="sibTrans" cxnId="{9FA2F435-253E-48A4-9739-75DEFEFA380D}">
      <dgm:prSet/>
      <dgm:spPr/>
      <dgm:t>
        <a:bodyPr/>
        <a:lstStyle/>
        <a:p>
          <a:endParaRPr lang="en-US" sz="1300"/>
        </a:p>
      </dgm:t>
    </dgm:pt>
    <dgm:pt modelId="{782C54E2-F47D-43A6-AAFE-3C690E3E69D6}">
      <dgm:prSet phldrT="[Text]" custT="1"/>
      <dgm:spPr>
        <a:solidFill>
          <a:schemeClr val="bg1">
            <a:lumMod val="95000"/>
          </a:schemeClr>
        </a:solidFill>
        <a:ln>
          <a:noFill/>
        </a:ln>
      </dgm:spPr>
      <dgm:t>
        <a:bodyPr lIns="182880" tIns="182880" rIns="182880" bIns="182880" anchor="ctr" anchorCtr="0"/>
        <a:lstStyle/>
        <a:p>
          <a:r>
            <a:rPr lang="en-US" sz="1300"/>
            <a:t>Romosozumab (Evenity)</a:t>
          </a:r>
          <a:endParaRPr lang="en-US" sz="1300" dirty="0"/>
        </a:p>
      </dgm:t>
    </dgm:pt>
    <dgm:pt modelId="{F7207EC8-91BF-4787-AA66-E349AC4C97E0}" type="parTrans" cxnId="{9B9D60B4-8AE4-45C0-BF12-F13E7C044D6B}">
      <dgm:prSet/>
      <dgm:spPr/>
      <dgm:t>
        <a:bodyPr/>
        <a:lstStyle/>
        <a:p>
          <a:endParaRPr lang="en-US" sz="1300"/>
        </a:p>
      </dgm:t>
    </dgm:pt>
    <dgm:pt modelId="{C4E1838A-7227-4056-9ED9-D496F5338D76}" type="sibTrans" cxnId="{9B9D60B4-8AE4-45C0-BF12-F13E7C044D6B}">
      <dgm:prSet/>
      <dgm:spPr/>
      <dgm:t>
        <a:bodyPr/>
        <a:lstStyle/>
        <a:p>
          <a:endParaRPr lang="en-US" sz="1300"/>
        </a:p>
      </dgm:t>
    </dgm:pt>
    <dgm:pt modelId="{414FE214-FA8E-4241-BA5B-881213B0C48B}">
      <dgm:prSet phldrT="[Text]" custT="1"/>
      <dgm:spPr>
        <a:solidFill>
          <a:schemeClr val="bg1">
            <a:lumMod val="95000"/>
          </a:schemeClr>
        </a:solidFill>
        <a:ln>
          <a:noFill/>
        </a:ln>
      </dgm:spPr>
      <dgm:t>
        <a:bodyPr lIns="182880" tIns="182880" rIns="182880" bIns="182880"/>
        <a:lstStyle/>
        <a:p>
          <a:r>
            <a:rPr lang="en-US" sz="1300" b="1" dirty="0"/>
            <a:t>Other Agents</a:t>
          </a:r>
        </a:p>
      </dgm:t>
    </dgm:pt>
    <dgm:pt modelId="{94CFA54E-CEC2-4398-9170-FE3795394D6B}" type="parTrans" cxnId="{8850C082-BF8C-4C36-8F3C-B666AF35A95B}">
      <dgm:prSet/>
      <dgm:spPr/>
      <dgm:t>
        <a:bodyPr/>
        <a:lstStyle/>
        <a:p>
          <a:endParaRPr lang="en-US" sz="1300"/>
        </a:p>
      </dgm:t>
    </dgm:pt>
    <dgm:pt modelId="{E3508ACB-8526-4BF5-A247-D7CB9321845B}" type="sibTrans" cxnId="{8850C082-BF8C-4C36-8F3C-B666AF35A95B}">
      <dgm:prSet/>
      <dgm:spPr/>
      <dgm:t>
        <a:bodyPr/>
        <a:lstStyle/>
        <a:p>
          <a:endParaRPr lang="en-US" sz="1300"/>
        </a:p>
      </dgm:t>
    </dgm:pt>
    <dgm:pt modelId="{9169178B-284D-4F42-9CEB-3530F8EF5B82}">
      <dgm:prSet phldrT="[Text]" custT="1"/>
      <dgm:spPr>
        <a:solidFill>
          <a:schemeClr val="bg1">
            <a:lumMod val="95000"/>
          </a:schemeClr>
        </a:solidFill>
        <a:ln>
          <a:noFill/>
        </a:ln>
      </dgm:spPr>
      <dgm:t>
        <a:bodyPr lIns="182880" tIns="182880" rIns="182880" bIns="182880"/>
        <a:lstStyle/>
        <a:p>
          <a:r>
            <a:rPr lang="en-US" sz="1300"/>
            <a:t>Calcitonin (Fortical, Miacalcin)</a:t>
          </a:r>
          <a:endParaRPr lang="en-US" sz="1300" dirty="0"/>
        </a:p>
      </dgm:t>
    </dgm:pt>
    <dgm:pt modelId="{5483DBB3-38F8-4652-BBEB-55406BD00F66}" type="parTrans" cxnId="{40A31BBD-E467-427B-ADEB-9421A734987C}">
      <dgm:prSet/>
      <dgm:spPr/>
      <dgm:t>
        <a:bodyPr/>
        <a:lstStyle/>
        <a:p>
          <a:endParaRPr lang="en-US" sz="1300"/>
        </a:p>
      </dgm:t>
    </dgm:pt>
    <dgm:pt modelId="{42ABBE8A-AC84-4D1D-A441-5AC7AC8050CC}" type="sibTrans" cxnId="{40A31BBD-E467-427B-ADEB-9421A734987C}">
      <dgm:prSet/>
      <dgm:spPr/>
      <dgm:t>
        <a:bodyPr/>
        <a:lstStyle/>
        <a:p>
          <a:endParaRPr lang="en-US" sz="1300"/>
        </a:p>
      </dgm:t>
    </dgm:pt>
    <dgm:pt modelId="{4A31586C-39F5-4A7E-9B0E-70E2BD7916D4}">
      <dgm:prSet phldrT="[Text]" custT="1"/>
      <dgm:spPr>
        <a:solidFill>
          <a:schemeClr val="bg1">
            <a:lumMod val="95000"/>
          </a:schemeClr>
        </a:solidFill>
        <a:ln>
          <a:noFill/>
        </a:ln>
      </dgm:spPr>
      <dgm:t>
        <a:bodyPr lIns="182880" tIns="182880" rIns="182880" bIns="182880"/>
        <a:lstStyle/>
        <a:p>
          <a:r>
            <a:rPr lang="en-US" sz="1300"/>
            <a:t>Conjugated estrogens/ bazedoxifene (Duavee)</a:t>
          </a:r>
          <a:endParaRPr lang="en-US" sz="1300" dirty="0"/>
        </a:p>
      </dgm:t>
    </dgm:pt>
    <dgm:pt modelId="{3D174B41-C07C-47B4-8AF3-AA0719433A77}" type="parTrans" cxnId="{1F1B79FE-4151-4919-ADBE-AD0988A54B39}">
      <dgm:prSet/>
      <dgm:spPr/>
      <dgm:t>
        <a:bodyPr/>
        <a:lstStyle/>
        <a:p>
          <a:endParaRPr lang="en-US" sz="1300"/>
        </a:p>
      </dgm:t>
    </dgm:pt>
    <dgm:pt modelId="{581D049A-F7D2-48DC-9D3D-AD16A0848EC9}" type="sibTrans" cxnId="{1F1B79FE-4151-4919-ADBE-AD0988A54B39}">
      <dgm:prSet/>
      <dgm:spPr/>
      <dgm:t>
        <a:bodyPr/>
        <a:lstStyle/>
        <a:p>
          <a:endParaRPr lang="en-US" sz="1300"/>
        </a:p>
      </dgm:t>
    </dgm:pt>
    <dgm:pt modelId="{181BAD96-7BC1-448C-8639-FA1E16017144}">
      <dgm:prSet phldrT="[Text]" custT="1"/>
      <dgm:spPr>
        <a:solidFill>
          <a:schemeClr val="bg1">
            <a:lumMod val="95000"/>
          </a:schemeClr>
        </a:solidFill>
        <a:ln>
          <a:noFill/>
        </a:ln>
      </dgm:spPr>
      <dgm:t>
        <a:bodyPr lIns="182880" tIns="182880" rIns="182880" bIns="182880"/>
        <a:lstStyle/>
        <a:p>
          <a:r>
            <a:rPr lang="en-US" sz="1300" b="1" dirty="0"/>
            <a:t>Bisphosphonates</a:t>
          </a:r>
        </a:p>
      </dgm:t>
    </dgm:pt>
    <dgm:pt modelId="{6BD86DB4-DFB5-416C-94C0-3AF58B8F20C1}" type="sibTrans" cxnId="{252FC648-42BB-4856-A601-D9693D48D2E4}">
      <dgm:prSet/>
      <dgm:spPr/>
      <dgm:t>
        <a:bodyPr/>
        <a:lstStyle/>
        <a:p>
          <a:endParaRPr lang="en-US" sz="1300"/>
        </a:p>
      </dgm:t>
    </dgm:pt>
    <dgm:pt modelId="{93D96AD6-AEEF-4AD2-A752-E10A9C874B33}" type="parTrans" cxnId="{252FC648-42BB-4856-A601-D9693D48D2E4}">
      <dgm:prSet/>
      <dgm:spPr/>
      <dgm:t>
        <a:bodyPr/>
        <a:lstStyle/>
        <a:p>
          <a:endParaRPr lang="en-US" sz="1300"/>
        </a:p>
      </dgm:t>
    </dgm:pt>
    <dgm:pt modelId="{5F8F1A2A-6A9E-4CD6-BA2A-9860165FC22E}">
      <dgm:prSet phldrT="[Text]" custT="1"/>
      <dgm:spPr>
        <a:solidFill>
          <a:schemeClr val="bg1">
            <a:lumMod val="95000"/>
          </a:schemeClr>
        </a:solidFill>
        <a:ln>
          <a:noFill/>
        </a:ln>
      </dgm:spPr>
      <dgm:t>
        <a:bodyPr lIns="182880" tIns="182880" rIns="182880" bIns="182880"/>
        <a:lstStyle/>
        <a:p>
          <a:r>
            <a:rPr lang="en-US" sz="1300"/>
            <a:t>Teriparatide (Forteo)</a:t>
          </a:r>
          <a:endParaRPr lang="en-US" sz="1300" dirty="0"/>
        </a:p>
      </dgm:t>
    </dgm:pt>
    <dgm:pt modelId="{8075A475-4458-4F71-A850-DD21E8681F2C}" type="parTrans" cxnId="{B51592F5-6CDA-4CAF-B153-EFA9E8CD6668}">
      <dgm:prSet/>
      <dgm:spPr/>
      <dgm:t>
        <a:bodyPr/>
        <a:lstStyle/>
        <a:p>
          <a:endParaRPr lang="en-US" sz="1300"/>
        </a:p>
      </dgm:t>
    </dgm:pt>
    <dgm:pt modelId="{1D258047-C4C2-48B7-87CB-5C7BAF0A8E50}" type="sibTrans" cxnId="{B51592F5-6CDA-4CAF-B153-EFA9E8CD6668}">
      <dgm:prSet/>
      <dgm:spPr/>
      <dgm:t>
        <a:bodyPr/>
        <a:lstStyle/>
        <a:p>
          <a:endParaRPr lang="en-US" sz="1300"/>
        </a:p>
      </dgm:t>
    </dgm:pt>
    <dgm:pt modelId="{2AA815E1-E64C-4115-86DD-67313D8C400B}">
      <dgm:prSet phldrT="[Text]" custT="1"/>
      <dgm:spPr>
        <a:solidFill>
          <a:schemeClr val="bg1">
            <a:lumMod val="95000"/>
          </a:schemeClr>
        </a:solidFill>
        <a:ln>
          <a:noFill/>
        </a:ln>
      </dgm:spPr>
      <dgm:t>
        <a:bodyPr lIns="182880" tIns="182880" rIns="182880" bIns="182880"/>
        <a:lstStyle/>
        <a:p>
          <a:r>
            <a:rPr lang="en-US" sz="1300"/>
            <a:t>Raloxifene (Evista)</a:t>
          </a:r>
          <a:endParaRPr lang="en-US" sz="1300" dirty="0"/>
        </a:p>
      </dgm:t>
    </dgm:pt>
    <dgm:pt modelId="{881D1A52-70EC-47EB-9B1D-FFED5D51055D}" type="parTrans" cxnId="{2E0F16DB-8924-4D06-A7C6-D505F92D7C0E}">
      <dgm:prSet/>
      <dgm:spPr/>
      <dgm:t>
        <a:bodyPr/>
        <a:lstStyle/>
        <a:p>
          <a:endParaRPr lang="en-US" sz="1300"/>
        </a:p>
      </dgm:t>
    </dgm:pt>
    <dgm:pt modelId="{562733A4-AE09-4117-B238-7407E9A5079D}" type="sibTrans" cxnId="{2E0F16DB-8924-4D06-A7C6-D505F92D7C0E}">
      <dgm:prSet/>
      <dgm:spPr/>
      <dgm:t>
        <a:bodyPr/>
        <a:lstStyle/>
        <a:p>
          <a:endParaRPr lang="en-US" sz="1300"/>
        </a:p>
      </dgm:t>
    </dgm:pt>
    <dgm:pt modelId="{7EE33656-A314-4249-9B37-219CDE6452B9}" type="pres">
      <dgm:prSet presAssocID="{0E5EC719-0C3A-4E49-B281-ABC932356C89}" presName="diagram" presStyleCnt="0">
        <dgm:presLayoutVars>
          <dgm:dir/>
          <dgm:resizeHandles val="exact"/>
        </dgm:presLayoutVars>
      </dgm:prSet>
      <dgm:spPr/>
    </dgm:pt>
    <dgm:pt modelId="{CB142142-3DC5-6043-AF23-47F9902646A9}" type="pres">
      <dgm:prSet presAssocID="{181BAD96-7BC1-448C-8639-FA1E16017144}" presName="node" presStyleLbl="node1" presStyleIdx="0" presStyleCnt="5">
        <dgm:presLayoutVars>
          <dgm:bulletEnabled val="1"/>
        </dgm:presLayoutVars>
      </dgm:prSet>
      <dgm:spPr/>
    </dgm:pt>
    <dgm:pt modelId="{4078CB4A-22AC-4549-93DF-ED405692C3CD}" type="pres">
      <dgm:prSet presAssocID="{6BD86DB4-DFB5-416C-94C0-3AF58B8F20C1}" presName="sibTrans" presStyleCnt="0"/>
      <dgm:spPr/>
    </dgm:pt>
    <dgm:pt modelId="{369E5695-45C2-0A40-A801-BCC0E034DB29}" type="pres">
      <dgm:prSet presAssocID="{BA725111-F616-4156-A057-60675AE936CA}" presName="node" presStyleLbl="node1" presStyleIdx="1" presStyleCnt="5">
        <dgm:presLayoutVars>
          <dgm:bulletEnabled val="1"/>
        </dgm:presLayoutVars>
      </dgm:prSet>
      <dgm:spPr/>
    </dgm:pt>
    <dgm:pt modelId="{F97CB803-5B43-AD46-9F45-802D2BB10981}" type="pres">
      <dgm:prSet presAssocID="{4B1B6BEC-76CC-4D29-BBAD-DD090775C5CA}" presName="sibTrans" presStyleCnt="0"/>
      <dgm:spPr/>
    </dgm:pt>
    <dgm:pt modelId="{C6DA2C8B-38E9-9545-8818-0CAA06DCAA21}" type="pres">
      <dgm:prSet presAssocID="{5A7E5634-2C34-4081-BF09-170C0BE91F9D}" presName="node" presStyleLbl="node1" presStyleIdx="2" presStyleCnt="5">
        <dgm:presLayoutVars>
          <dgm:bulletEnabled val="1"/>
        </dgm:presLayoutVars>
      </dgm:prSet>
      <dgm:spPr/>
    </dgm:pt>
    <dgm:pt modelId="{016F5C2D-F01A-C343-818D-82866F41ECF8}" type="pres">
      <dgm:prSet presAssocID="{F5AA7710-BAFD-46C9-97FE-ADF6ED57A90B}" presName="sibTrans" presStyleCnt="0"/>
      <dgm:spPr/>
    </dgm:pt>
    <dgm:pt modelId="{A5B2E4BC-E04F-1746-BCD3-A578069024DA}" type="pres">
      <dgm:prSet presAssocID="{03ACE0AB-7824-4AF2-BF52-09E7DF9666A7}" presName="node" presStyleLbl="node1" presStyleIdx="3" presStyleCnt="5">
        <dgm:presLayoutVars>
          <dgm:bulletEnabled val="1"/>
        </dgm:presLayoutVars>
      </dgm:prSet>
      <dgm:spPr/>
    </dgm:pt>
    <dgm:pt modelId="{8A4EB0CD-B710-404E-A7B9-3519E4A49AC6}" type="pres">
      <dgm:prSet presAssocID="{8C7C457D-3134-4B0A-A19B-8B00806F531F}" presName="sibTrans" presStyleCnt="0"/>
      <dgm:spPr/>
    </dgm:pt>
    <dgm:pt modelId="{56ADAF98-4918-8F4C-BB40-94881FD655B5}" type="pres">
      <dgm:prSet presAssocID="{414FE214-FA8E-4241-BA5B-881213B0C48B}" presName="node" presStyleLbl="node1" presStyleIdx="4" presStyleCnt="5">
        <dgm:presLayoutVars>
          <dgm:bulletEnabled val="1"/>
        </dgm:presLayoutVars>
      </dgm:prSet>
      <dgm:spPr/>
    </dgm:pt>
  </dgm:ptLst>
  <dgm:cxnLst>
    <dgm:cxn modelId="{CA884704-8046-2448-B186-4336B581746A}" type="presOf" srcId="{9169178B-284D-4F42-9CEB-3530F8EF5B82}" destId="{56ADAF98-4918-8F4C-BB40-94881FD655B5}" srcOrd="0" destOrd="1" presId="urn:microsoft.com/office/officeart/2005/8/layout/default"/>
    <dgm:cxn modelId="{18909F0E-9E1A-1442-B312-A46C3A0DB0A7}" type="presOf" srcId="{181BAD96-7BC1-448C-8639-FA1E16017144}" destId="{CB142142-3DC5-6043-AF23-47F9902646A9}" srcOrd="0" destOrd="0" presId="urn:microsoft.com/office/officeart/2005/8/layout/default"/>
    <dgm:cxn modelId="{CE777120-3612-3146-8D36-366BEF7E7EBB}" type="presOf" srcId="{02EF83E9-AB67-485A-89E6-E8DB3A4D1913}" destId="{CB142142-3DC5-6043-AF23-47F9902646A9}" srcOrd="0" destOrd="4" presId="urn:microsoft.com/office/officeart/2005/8/layout/default"/>
    <dgm:cxn modelId="{9FA2F435-253E-48A4-9739-75DEFEFA380D}" srcId="{0E5EC719-0C3A-4E49-B281-ABC932356C89}" destId="{03ACE0AB-7824-4AF2-BF52-09E7DF9666A7}" srcOrd="3" destOrd="0" parTransId="{4BC4933B-EEA9-45D6-B0A6-4ADCA53AB92C}" sibTransId="{8C7C457D-3134-4B0A-A19B-8B00806F531F}"/>
    <dgm:cxn modelId="{E38D6439-1866-DF48-B032-7B96E8EADE0F}" type="presOf" srcId="{5A7E5634-2C34-4081-BF09-170C0BE91F9D}" destId="{C6DA2C8B-38E9-9545-8818-0CAA06DCAA21}" srcOrd="0" destOrd="0" presId="urn:microsoft.com/office/officeart/2005/8/layout/default"/>
    <dgm:cxn modelId="{1D3A545D-C731-4C3E-BCDF-4A626DF44573}" srcId="{0E5EC719-0C3A-4E49-B281-ABC932356C89}" destId="{5A7E5634-2C34-4081-BF09-170C0BE91F9D}" srcOrd="2" destOrd="0" parTransId="{71780E87-2E57-42B2-B5BC-878E7CDA6638}" sibTransId="{F5AA7710-BAFD-46C9-97FE-ADF6ED57A90B}"/>
    <dgm:cxn modelId="{F9F5C242-E5D8-5441-AFEA-0DF24F6899E6}" type="presOf" srcId="{0E5EC719-0C3A-4E49-B281-ABC932356C89}" destId="{7EE33656-A314-4249-9B37-219CDE6452B9}" srcOrd="0" destOrd="0" presId="urn:microsoft.com/office/officeart/2005/8/layout/default"/>
    <dgm:cxn modelId="{B3136266-9E8F-43B1-A43C-B63B62E2C452}" srcId="{0E5EC719-0C3A-4E49-B281-ABC932356C89}" destId="{BA725111-F616-4156-A057-60675AE936CA}" srcOrd="1" destOrd="0" parTransId="{FA598322-5A24-4DE6-BCB8-CC7FE0A5184B}" sibTransId="{4B1B6BEC-76CC-4D29-BBAD-DD090775C5CA}"/>
    <dgm:cxn modelId="{252FC648-42BB-4856-A601-D9693D48D2E4}" srcId="{0E5EC719-0C3A-4E49-B281-ABC932356C89}" destId="{181BAD96-7BC1-448C-8639-FA1E16017144}" srcOrd="0" destOrd="0" parTransId="{93D96AD6-AEEF-4AD2-A752-E10A9C874B33}" sibTransId="{6BD86DB4-DFB5-416C-94C0-3AF58B8F20C1}"/>
    <dgm:cxn modelId="{370F5249-522B-2E48-B816-7669729D0911}" type="presOf" srcId="{D6D5CD90-3840-494C-B57F-BFF3CE084AE4}" destId="{CB142142-3DC5-6043-AF23-47F9902646A9}" srcOrd="0" destOrd="2" presId="urn:microsoft.com/office/officeart/2005/8/layout/default"/>
    <dgm:cxn modelId="{D7083F6A-6F4B-3E4E-AEFD-F531ECB613BB}" type="presOf" srcId="{782C54E2-F47D-43A6-AAFE-3C690E3E69D6}" destId="{A5B2E4BC-E04F-1746-BCD3-A578069024DA}" srcOrd="0" destOrd="1" presId="urn:microsoft.com/office/officeart/2005/8/layout/default"/>
    <dgm:cxn modelId="{8D5DC04A-0751-B04E-9F69-C11FC59D3C4D}" type="presOf" srcId="{BA725111-F616-4156-A057-60675AE936CA}" destId="{369E5695-45C2-0A40-A801-BCC0E034DB29}" srcOrd="0" destOrd="0" presId="urn:microsoft.com/office/officeart/2005/8/layout/default"/>
    <dgm:cxn modelId="{3A6B964D-3394-4CBB-A590-A2BE0790C0C0}" srcId="{181BAD96-7BC1-448C-8639-FA1E16017144}" destId="{D6D5CD90-3840-494C-B57F-BFF3CE084AE4}" srcOrd="1" destOrd="0" parTransId="{A387082C-A57A-4B82-88C5-A2897E3FCE5C}" sibTransId="{A722B954-125F-4142-86A0-2A3632BECC17}"/>
    <dgm:cxn modelId="{1C64486F-2633-9849-90CC-0E25BBADE659}" type="presOf" srcId="{414FE214-FA8E-4241-BA5B-881213B0C48B}" destId="{56ADAF98-4918-8F4C-BB40-94881FD655B5}" srcOrd="0" destOrd="0" presId="urn:microsoft.com/office/officeart/2005/8/layout/default"/>
    <dgm:cxn modelId="{80FBBC51-D713-3F41-B86D-3D82A24E745D}" type="presOf" srcId="{FD760E5D-C89F-44F5-9EA2-8066ECFC142D}" destId="{CB142142-3DC5-6043-AF23-47F9902646A9}" srcOrd="0" destOrd="3" presId="urn:microsoft.com/office/officeart/2005/8/layout/default"/>
    <dgm:cxn modelId="{CF7C4E73-B8C0-D448-9EEC-3EDD0CF7EAAD}" type="presOf" srcId="{71503637-94BD-4089-86AB-B10E5682A3BC}" destId="{369E5695-45C2-0A40-A801-BCC0E034DB29}" srcOrd="0" destOrd="1" presId="urn:microsoft.com/office/officeart/2005/8/layout/default"/>
    <dgm:cxn modelId="{8850C082-BF8C-4C36-8F3C-B666AF35A95B}" srcId="{0E5EC719-0C3A-4E49-B281-ABC932356C89}" destId="{414FE214-FA8E-4241-BA5B-881213B0C48B}" srcOrd="4" destOrd="0" parTransId="{94CFA54E-CEC2-4398-9170-FE3795394D6B}" sibTransId="{E3508ACB-8526-4BF5-A247-D7CB9321845B}"/>
    <dgm:cxn modelId="{2223CF93-988E-4BCA-BD90-B1160C680B21}" srcId="{181BAD96-7BC1-448C-8639-FA1E16017144}" destId="{02EF83E9-AB67-485A-89E6-E8DB3A4D1913}" srcOrd="3" destOrd="0" parTransId="{06E31BDC-03EF-4B3A-9A85-F90D86BD7233}" sibTransId="{DF67F7DC-6E97-4D47-BE71-D6F5D92FF767}"/>
    <dgm:cxn modelId="{494AA895-3121-4ACD-8840-2D79D47A0B18}" srcId="{BA725111-F616-4156-A057-60675AE936CA}" destId="{71503637-94BD-4089-86AB-B10E5682A3BC}" srcOrd="0" destOrd="0" parTransId="{7C8B5CF5-C29A-4DB6-B2E7-923442F8DA56}" sibTransId="{6E270FAE-9D47-4A3A-BBCB-69378D910CA4}"/>
    <dgm:cxn modelId="{9B9D60B4-8AE4-45C0-BF12-F13E7C044D6B}" srcId="{03ACE0AB-7824-4AF2-BF52-09E7DF9666A7}" destId="{782C54E2-F47D-43A6-AAFE-3C690E3E69D6}" srcOrd="0" destOrd="0" parTransId="{F7207EC8-91BF-4787-AA66-E349AC4C97E0}" sibTransId="{C4E1838A-7227-4056-9ED9-D496F5338D76}"/>
    <dgm:cxn modelId="{6DE4C0B8-61CA-CE40-AF7C-AD4E82BD2C5F}" type="presOf" srcId="{5F8F1A2A-6A9E-4CD6-BA2A-9860165FC22E}" destId="{C6DA2C8B-38E9-9545-8818-0CAA06DCAA21}" srcOrd="0" destOrd="2" presId="urn:microsoft.com/office/officeart/2005/8/layout/default"/>
    <dgm:cxn modelId="{40A31BBD-E467-427B-ADEB-9421A734987C}" srcId="{414FE214-FA8E-4241-BA5B-881213B0C48B}" destId="{9169178B-284D-4F42-9CEB-3530F8EF5B82}" srcOrd="0" destOrd="0" parTransId="{5483DBB3-38F8-4652-BBEB-55406BD00F66}" sibTransId="{42ABBE8A-AC84-4D1D-A441-5AC7AC8050CC}"/>
    <dgm:cxn modelId="{6AE472C1-A5E1-4D7D-9271-525995D64D69}" srcId="{181BAD96-7BC1-448C-8639-FA1E16017144}" destId="{FD760E5D-C89F-44F5-9EA2-8066ECFC142D}" srcOrd="2" destOrd="0" parTransId="{93124CDA-E84D-4A31-894B-41302E85AA86}" sibTransId="{7282D533-314F-4916-89A7-12D564BDE404}"/>
    <dgm:cxn modelId="{0AAF8EC7-859D-494F-9673-09152E4E68D6}" srcId="{181BAD96-7BC1-448C-8639-FA1E16017144}" destId="{A86A3D3F-3734-403B-BB82-C0B09D6F37C5}" srcOrd="0" destOrd="0" parTransId="{47A7315D-EC3B-4417-9BFC-6F88BF378DD0}" sibTransId="{E70D0CD1-0DE1-44DA-BF07-BED7657F782E}"/>
    <dgm:cxn modelId="{F03E77CE-5313-2E4E-9968-720B6853A896}" type="presOf" srcId="{2AA815E1-E64C-4115-86DD-67313D8C400B}" destId="{56ADAF98-4918-8F4C-BB40-94881FD655B5}" srcOrd="0" destOrd="3" presId="urn:microsoft.com/office/officeart/2005/8/layout/default"/>
    <dgm:cxn modelId="{ACEF59CE-4DFA-4DDE-B2DE-9F99C09F718E}" srcId="{5A7E5634-2C34-4081-BF09-170C0BE91F9D}" destId="{D522D5CC-EB53-4DC8-BB69-BFC2A4F0F15E}" srcOrd="0" destOrd="0" parTransId="{4EB41D67-466B-471B-A56E-E41E32798C5C}" sibTransId="{2C6384DB-F4BB-45DB-8E20-C53C1C0DA493}"/>
    <dgm:cxn modelId="{2E0F16DB-8924-4D06-A7C6-D505F92D7C0E}" srcId="{414FE214-FA8E-4241-BA5B-881213B0C48B}" destId="{2AA815E1-E64C-4115-86DD-67313D8C400B}" srcOrd="2" destOrd="0" parTransId="{881D1A52-70EC-47EB-9B1D-FFED5D51055D}" sibTransId="{562733A4-AE09-4117-B238-7407E9A5079D}"/>
    <dgm:cxn modelId="{9753C7E8-88B9-5A44-87F2-DB2D2514B1A9}" type="presOf" srcId="{4A31586C-39F5-4A7E-9B0E-70E2BD7916D4}" destId="{56ADAF98-4918-8F4C-BB40-94881FD655B5}" srcOrd="0" destOrd="2" presId="urn:microsoft.com/office/officeart/2005/8/layout/default"/>
    <dgm:cxn modelId="{BAFE1BF5-FCAF-FD46-B3E9-CF27A7EED05F}" type="presOf" srcId="{03ACE0AB-7824-4AF2-BF52-09E7DF9666A7}" destId="{A5B2E4BC-E04F-1746-BCD3-A578069024DA}" srcOrd="0" destOrd="0" presId="urn:microsoft.com/office/officeart/2005/8/layout/default"/>
    <dgm:cxn modelId="{FC4969F5-E754-534F-9D5A-E5E6ABFCD7D8}" type="presOf" srcId="{D522D5CC-EB53-4DC8-BB69-BFC2A4F0F15E}" destId="{C6DA2C8B-38E9-9545-8818-0CAA06DCAA21}" srcOrd="0" destOrd="1" presId="urn:microsoft.com/office/officeart/2005/8/layout/default"/>
    <dgm:cxn modelId="{B51592F5-6CDA-4CAF-B153-EFA9E8CD6668}" srcId="{5A7E5634-2C34-4081-BF09-170C0BE91F9D}" destId="{5F8F1A2A-6A9E-4CD6-BA2A-9860165FC22E}" srcOrd="1" destOrd="0" parTransId="{8075A475-4458-4F71-A850-DD21E8681F2C}" sibTransId="{1D258047-C4C2-48B7-87CB-5C7BAF0A8E50}"/>
    <dgm:cxn modelId="{083DCDF6-DEEA-B845-BC19-52504584AC8C}" type="presOf" srcId="{A86A3D3F-3734-403B-BB82-C0B09D6F37C5}" destId="{CB142142-3DC5-6043-AF23-47F9902646A9}" srcOrd="0" destOrd="1" presId="urn:microsoft.com/office/officeart/2005/8/layout/default"/>
    <dgm:cxn modelId="{1F1B79FE-4151-4919-ADBE-AD0988A54B39}" srcId="{414FE214-FA8E-4241-BA5B-881213B0C48B}" destId="{4A31586C-39F5-4A7E-9B0E-70E2BD7916D4}" srcOrd="1" destOrd="0" parTransId="{3D174B41-C07C-47B4-8AF3-AA0719433A77}" sibTransId="{581D049A-F7D2-48DC-9D3D-AD16A0848EC9}"/>
    <dgm:cxn modelId="{CD975E2C-D4E7-D64B-8543-BB56A2061C61}" type="presParOf" srcId="{7EE33656-A314-4249-9B37-219CDE6452B9}" destId="{CB142142-3DC5-6043-AF23-47F9902646A9}" srcOrd="0" destOrd="0" presId="urn:microsoft.com/office/officeart/2005/8/layout/default"/>
    <dgm:cxn modelId="{4A20A074-9546-E947-A0CB-81A9D670E854}" type="presParOf" srcId="{7EE33656-A314-4249-9B37-219CDE6452B9}" destId="{4078CB4A-22AC-4549-93DF-ED405692C3CD}" srcOrd="1" destOrd="0" presId="urn:microsoft.com/office/officeart/2005/8/layout/default"/>
    <dgm:cxn modelId="{7EBC0F09-3C05-B148-87A7-4DBD1FBE7FB1}" type="presParOf" srcId="{7EE33656-A314-4249-9B37-219CDE6452B9}" destId="{369E5695-45C2-0A40-A801-BCC0E034DB29}" srcOrd="2" destOrd="0" presId="urn:microsoft.com/office/officeart/2005/8/layout/default"/>
    <dgm:cxn modelId="{EE584C8E-3F52-3249-8D2D-0334BA6A95E7}" type="presParOf" srcId="{7EE33656-A314-4249-9B37-219CDE6452B9}" destId="{F97CB803-5B43-AD46-9F45-802D2BB10981}" srcOrd="3" destOrd="0" presId="urn:microsoft.com/office/officeart/2005/8/layout/default"/>
    <dgm:cxn modelId="{5E549A3C-6157-9F46-9A54-198FAD748C9C}" type="presParOf" srcId="{7EE33656-A314-4249-9B37-219CDE6452B9}" destId="{C6DA2C8B-38E9-9545-8818-0CAA06DCAA21}" srcOrd="4" destOrd="0" presId="urn:microsoft.com/office/officeart/2005/8/layout/default"/>
    <dgm:cxn modelId="{A4FB646B-F9F3-0143-9A48-2EB4DE89ED35}" type="presParOf" srcId="{7EE33656-A314-4249-9B37-219CDE6452B9}" destId="{016F5C2D-F01A-C343-818D-82866F41ECF8}" srcOrd="5" destOrd="0" presId="urn:microsoft.com/office/officeart/2005/8/layout/default"/>
    <dgm:cxn modelId="{3D6C8146-E67B-EE4E-B775-BA61A2100584}" type="presParOf" srcId="{7EE33656-A314-4249-9B37-219CDE6452B9}" destId="{A5B2E4BC-E04F-1746-BCD3-A578069024DA}" srcOrd="6" destOrd="0" presId="urn:microsoft.com/office/officeart/2005/8/layout/default"/>
    <dgm:cxn modelId="{CE18CA5A-9A3C-8741-945A-CB682509CC32}" type="presParOf" srcId="{7EE33656-A314-4249-9B37-219CDE6452B9}" destId="{8A4EB0CD-B710-404E-A7B9-3519E4A49AC6}" srcOrd="7" destOrd="0" presId="urn:microsoft.com/office/officeart/2005/8/layout/default"/>
    <dgm:cxn modelId="{1D3673A3-A606-9642-81AF-A9F5F33265CD}" type="presParOf" srcId="{7EE33656-A314-4249-9B37-219CDE6452B9}" destId="{56ADAF98-4918-8F4C-BB40-94881FD655B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F35CA-E4DD-4C66-9262-F5C4A6548D24}">
      <dsp:nvSpPr>
        <dsp:cNvPr id="0" name=""/>
        <dsp:cNvSpPr/>
      </dsp:nvSpPr>
      <dsp:spPr>
        <a:xfrm>
          <a:off x="4398782" y="3454819"/>
          <a:ext cx="1630506" cy="1630506"/>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t>Osteoporosis</a:t>
          </a:r>
        </a:p>
      </dsp:txBody>
      <dsp:txXfrm>
        <a:off x="4637564" y="3693601"/>
        <a:ext cx="1152942" cy="1152942"/>
      </dsp:txXfrm>
    </dsp:sp>
    <dsp:sp modelId="{729BB1AF-5CD0-4DB1-92EF-50A03F27B9D8}">
      <dsp:nvSpPr>
        <dsp:cNvPr id="0" name=""/>
        <dsp:cNvSpPr/>
      </dsp:nvSpPr>
      <dsp:spPr>
        <a:xfrm rot="10800000">
          <a:off x="1402993" y="4037725"/>
          <a:ext cx="2831021" cy="464694"/>
        </a:xfrm>
        <a:prstGeom prst="leftArrow">
          <a:avLst>
            <a:gd name="adj1" fmla="val 60000"/>
            <a:gd name="adj2" fmla="val 50000"/>
          </a:avLst>
        </a:prstGeom>
        <a:gradFill flip="none" rotWithShape="1">
          <a:gsLst>
            <a:gs pos="0">
              <a:schemeClr val="bg1">
                <a:lumMod val="95000"/>
              </a:schemeClr>
            </a:gs>
            <a:gs pos="100000">
              <a:schemeClr val="bg2"/>
            </a:gs>
          </a:gsLst>
          <a:lin ang="10800000" scaled="1"/>
          <a:tileRect/>
        </a:gradFill>
        <a:ln>
          <a:noFill/>
        </a:ln>
        <a:effectLst/>
      </dsp:spPr>
      <dsp:style>
        <a:lnRef idx="0">
          <a:scrgbClr r="0" g="0" b="0"/>
        </a:lnRef>
        <a:fillRef idx="1">
          <a:scrgbClr r="0" g="0" b="0"/>
        </a:fillRef>
        <a:effectRef idx="0">
          <a:scrgbClr r="0" g="0" b="0"/>
        </a:effectRef>
        <a:fontRef idx="minor">
          <a:schemeClr val="lt1"/>
        </a:fontRef>
      </dsp:style>
    </dsp:sp>
    <dsp:sp modelId="{65A94737-1E4F-4E86-A939-6323D3514472}">
      <dsp:nvSpPr>
        <dsp:cNvPr id="0" name=""/>
        <dsp:cNvSpPr/>
      </dsp:nvSpPr>
      <dsp:spPr>
        <a:xfrm>
          <a:off x="832315" y="3813531"/>
          <a:ext cx="1141354" cy="91308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Women &gt; Men</a:t>
          </a:r>
        </a:p>
      </dsp:txBody>
      <dsp:txXfrm>
        <a:off x="859058" y="3840274"/>
        <a:ext cx="1087868" cy="859597"/>
      </dsp:txXfrm>
    </dsp:sp>
    <dsp:sp modelId="{8CC97CFA-A76A-4097-BEFF-0C73D5D444D5}">
      <dsp:nvSpPr>
        <dsp:cNvPr id="0" name=""/>
        <dsp:cNvSpPr/>
      </dsp:nvSpPr>
      <dsp:spPr>
        <a:xfrm rot="12150000">
          <a:off x="1585342" y="3120995"/>
          <a:ext cx="2831021" cy="464694"/>
        </a:xfrm>
        <a:prstGeom prst="leftArrow">
          <a:avLst>
            <a:gd name="adj1" fmla="val 60000"/>
            <a:gd name="adj2" fmla="val 50000"/>
          </a:avLst>
        </a:prstGeom>
        <a:gradFill flip="none" rotWithShape="1">
          <a:gsLst>
            <a:gs pos="0">
              <a:schemeClr val="bg1">
                <a:lumMod val="95000"/>
              </a:schemeClr>
            </a:gs>
            <a:gs pos="100000">
              <a:schemeClr val="bg2"/>
            </a:gs>
          </a:gsLst>
          <a:lin ang="10800000" scaled="1"/>
          <a:tileRect/>
        </a:gradFill>
        <a:ln>
          <a:noFill/>
        </a:ln>
        <a:effectLst/>
      </dsp:spPr>
      <dsp:style>
        <a:lnRef idx="0">
          <a:scrgbClr r="0" g="0" b="0"/>
        </a:lnRef>
        <a:fillRef idx="1">
          <a:scrgbClr r="0" g="0" b="0"/>
        </a:fillRef>
        <a:effectRef idx="0">
          <a:scrgbClr r="0" g="0" b="0"/>
        </a:effectRef>
        <a:fontRef idx="minor">
          <a:schemeClr val="lt1"/>
        </a:fontRef>
      </dsp:style>
    </dsp:sp>
    <dsp:sp modelId="{A801641D-9460-41C4-A5D4-392E05E16B7A}">
      <dsp:nvSpPr>
        <dsp:cNvPr id="0" name=""/>
        <dsp:cNvSpPr/>
      </dsp:nvSpPr>
      <dsp:spPr>
        <a:xfrm>
          <a:off x="1122414" y="2355108"/>
          <a:ext cx="1141354" cy="91308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Increasing Age</a:t>
          </a:r>
        </a:p>
      </dsp:txBody>
      <dsp:txXfrm>
        <a:off x="1149157" y="2381851"/>
        <a:ext cx="1087868" cy="859597"/>
      </dsp:txXfrm>
    </dsp:sp>
    <dsp:sp modelId="{30B78FE1-7BE9-4D0C-B569-87A486B7E298}">
      <dsp:nvSpPr>
        <dsp:cNvPr id="0" name=""/>
        <dsp:cNvSpPr/>
      </dsp:nvSpPr>
      <dsp:spPr>
        <a:xfrm rot="13500000">
          <a:off x="2104628" y="2343828"/>
          <a:ext cx="2831021" cy="464694"/>
        </a:xfrm>
        <a:prstGeom prst="leftArrow">
          <a:avLst>
            <a:gd name="adj1" fmla="val 60000"/>
            <a:gd name="adj2" fmla="val 50000"/>
          </a:avLst>
        </a:prstGeom>
        <a:gradFill flip="none" rotWithShape="1">
          <a:gsLst>
            <a:gs pos="0">
              <a:schemeClr val="bg1">
                <a:lumMod val="95000"/>
              </a:schemeClr>
            </a:gs>
            <a:gs pos="100000">
              <a:schemeClr val="bg2"/>
            </a:gs>
          </a:gsLst>
          <a:lin ang="10800000" scaled="1"/>
          <a:tileRect/>
        </a:gradFill>
        <a:ln>
          <a:noFill/>
        </a:ln>
        <a:effectLst/>
      </dsp:spPr>
      <dsp:style>
        <a:lnRef idx="0">
          <a:scrgbClr r="0" g="0" b="0"/>
        </a:lnRef>
        <a:fillRef idx="1">
          <a:scrgbClr r="0" g="0" b="0"/>
        </a:fillRef>
        <a:effectRef idx="0">
          <a:scrgbClr r="0" g="0" b="0"/>
        </a:effectRef>
        <a:fontRef idx="minor">
          <a:schemeClr val="lt1"/>
        </a:fontRef>
      </dsp:style>
    </dsp:sp>
    <dsp:sp modelId="{5C7EADC8-E554-48B2-9E3E-606D1FF0F542}">
      <dsp:nvSpPr>
        <dsp:cNvPr id="0" name=""/>
        <dsp:cNvSpPr/>
      </dsp:nvSpPr>
      <dsp:spPr>
        <a:xfrm>
          <a:off x="1948544" y="1118717"/>
          <a:ext cx="1141354" cy="91308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Slender, </a:t>
          </a:r>
          <a:br>
            <a:rPr lang="en-US" sz="1300" kern="1200" dirty="0"/>
          </a:br>
          <a:r>
            <a:rPr lang="en-US" sz="1300" kern="1200" dirty="0"/>
            <a:t>thin-boned body type</a:t>
          </a:r>
        </a:p>
      </dsp:txBody>
      <dsp:txXfrm>
        <a:off x="1975287" y="1145460"/>
        <a:ext cx="1087868" cy="859597"/>
      </dsp:txXfrm>
    </dsp:sp>
    <dsp:sp modelId="{FDF418D5-7532-4CC8-8842-A94545B474C3}">
      <dsp:nvSpPr>
        <dsp:cNvPr id="0" name=""/>
        <dsp:cNvSpPr/>
      </dsp:nvSpPr>
      <dsp:spPr>
        <a:xfrm rot="14850000">
          <a:off x="2881794" y="1824542"/>
          <a:ext cx="2831021" cy="464694"/>
        </a:xfrm>
        <a:prstGeom prst="leftArrow">
          <a:avLst>
            <a:gd name="adj1" fmla="val 60000"/>
            <a:gd name="adj2" fmla="val 50000"/>
          </a:avLst>
        </a:prstGeom>
        <a:gradFill flip="none" rotWithShape="1">
          <a:gsLst>
            <a:gs pos="0">
              <a:schemeClr val="bg1">
                <a:lumMod val="95000"/>
              </a:schemeClr>
            </a:gs>
            <a:gs pos="100000">
              <a:schemeClr val="bg2"/>
            </a:gs>
          </a:gsLst>
          <a:lin ang="10800000" scaled="1"/>
          <a:tileRect/>
        </a:gradFill>
        <a:ln>
          <a:noFill/>
        </a:ln>
        <a:effectLst/>
      </dsp:spPr>
      <dsp:style>
        <a:lnRef idx="0">
          <a:scrgbClr r="0" g="0" b="0"/>
        </a:lnRef>
        <a:fillRef idx="1">
          <a:scrgbClr r="0" g="0" b="0"/>
        </a:fillRef>
        <a:effectRef idx="0">
          <a:scrgbClr r="0" g="0" b="0"/>
        </a:effectRef>
        <a:fontRef idx="minor">
          <a:schemeClr val="lt1"/>
        </a:fontRef>
      </dsp:style>
    </dsp:sp>
    <dsp:sp modelId="{A3A0AB67-0D27-439F-86F6-73067A6A4665}">
      <dsp:nvSpPr>
        <dsp:cNvPr id="0" name=""/>
        <dsp:cNvSpPr/>
      </dsp:nvSpPr>
      <dsp:spPr>
        <a:xfrm>
          <a:off x="3184935" y="292586"/>
          <a:ext cx="1141354" cy="91308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White or Asian women</a:t>
          </a:r>
        </a:p>
      </dsp:txBody>
      <dsp:txXfrm>
        <a:off x="3211678" y="319329"/>
        <a:ext cx="1087868" cy="859597"/>
      </dsp:txXfrm>
    </dsp:sp>
    <dsp:sp modelId="{CC4F46F2-623D-4930-B893-B94366EA90CA}">
      <dsp:nvSpPr>
        <dsp:cNvPr id="0" name=""/>
        <dsp:cNvSpPr/>
      </dsp:nvSpPr>
      <dsp:spPr>
        <a:xfrm rot="16200000">
          <a:off x="3798525" y="1642193"/>
          <a:ext cx="2831021" cy="464694"/>
        </a:xfrm>
        <a:prstGeom prst="leftArrow">
          <a:avLst>
            <a:gd name="adj1" fmla="val 60000"/>
            <a:gd name="adj2" fmla="val 50000"/>
          </a:avLst>
        </a:prstGeom>
        <a:gradFill flip="none" rotWithShape="1">
          <a:gsLst>
            <a:gs pos="0">
              <a:schemeClr val="bg1">
                <a:lumMod val="95000"/>
              </a:schemeClr>
            </a:gs>
            <a:gs pos="100000">
              <a:schemeClr val="bg2"/>
            </a:gs>
          </a:gsLst>
          <a:lin ang="10800000" scaled="1"/>
          <a:tileRect/>
        </a:gradFill>
        <a:ln>
          <a:noFill/>
        </a:ln>
        <a:effectLst/>
      </dsp:spPr>
      <dsp:style>
        <a:lnRef idx="0">
          <a:scrgbClr r="0" g="0" b="0"/>
        </a:lnRef>
        <a:fillRef idx="1">
          <a:scrgbClr r="0" g="0" b="0"/>
        </a:fillRef>
        <a:effectRef idx="0">
          <a:scrgbClr r="0" g="0" b="0"/>
        </a:effectRef>
        <a:fontRef idx="minor">
          <a:schemeClr val="lt1"/>
        </a:fontRef>
      </dsp:style>
    </dsp:sp>
    <dsp:sp modelId="{A5EE6709-1C25-4F09-9BB6-61113FD5808E}">
      <dsp:nvSpPr>
        <dsp:cNvPr id="0" name=""/>
        <dsp:cNvSpPr/>
      </dsp:nvSpPr>
      <dsp:spPr>
        <a:xfrm>
          <a:off x="4643358" y="2488"/>
          <a:ext cx="1141354" cy="91308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Family History</a:t>
          </a:r>
        </a:p>
      </dsp:txBody>
      <dsp:txXfrm>
        <a:off x="4670101" y="29231"/>
        <a:ext cx="1087868" cy="859597"/>
      </dsp:txXfrm>
    </dsp:sp>
    <dsp:sp modelId="{95AD175C-0BC3-4C08-8D56-48219F28A40E}">
      <dsp:nvSpPr>
        <dsp:cNvPr id="0" name=""/>
        <dsp:cNvSpPr/>
      </dsp:nvSpPr>
      <dsp:spPr>
        <a:xfrm rot="17550000">
          <a:off x="4715255" y="1824542"/>
          <a:ext cx="2831021" cy="464694"/>
        </a:xfrm>
        <a:prstGeom prst="leftArrow">
          <a:avLst>
            <a:gd name="adj1" fmla="val 60000"/>
            <a:gd name="adj2" fmla="val 50000"/>
          </a:avLst>
        </a:prstGeom>
        <a:gradFill flip="none" rotWithShape="1">
          <a:gsLst>
            <a:gs pos="0">
              <a:schemeClr val="bg1">
                <a:lumMod val="95000"/>
              </a:schemeClr>
            </a:gs>
            <a:gs pos="100000">
              <a:schemeClr val="bg2"/>
            </a:gs>
          </a:gsLst>
          <a:lin ang="10800000" scaled="1"/>
          <a:tileRect/>
        </a:gradFill>
        <a:ln>
          <a:noFill/>
        </a:ln>
        <a:effectLst/>
      </dsp:spPr>
      <dsp:style>
        <a:lnRef idx="0">
          <a:scrgbClr r="0" g="0" b="0"/>
        </a:lnRef>
        <a:fillRef idx="1">
          <a:scrgbClr r="0" g="0" b="0"/>
        </a:fillRef>
        <a:effectRef idx="0">
          <a:scrgbClr r="0" g="0" b="0"/>
        </a:effectRef>
        <a:fontRef idx="minor">
          <a:schemeClr val="lt1"/>
        </a:fontRef>
      </dsp:style>
    </dsp:sp>
    <dsp:sp modelId="{2DA1A3A0-A0D4-467D-BE96-761DED0E1294}">
      <dsp:nvSpPr>
        <dsp:cNvPr id="0" name=""/>
        <dsp:cNvSpPr/>
      </dsp:nvSpPr>
      <dsp:spPr>
        <a:xfrm>
          <a:off x="6101781" y="292586"/>
          <a:ext cx="1141354" cy="91308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Low estrogen/ testosterone</a:t>
          </a:r>
        </a:p>
      </dsp:txBody>
      <dsp:txXfrm>
        <a:off x="6128524" y="319329"/>
        <a:ext cx="1087868" cy="859597"/>
      </dsp:txXfrm>
    </dsp:sp>
    <dsp:sp modelId="{BD2EF341-27D1-41A8-8146-4739007C65D7}">
      <dsp:nvSpPr>
        <dsp:cNvPr id="0" name=""/>
        <dsp:cNvSpPr/>
      </dsp:nvSpPr>
      <dsp:spPr>
        <a:xfrm rot="18900000">
          <a:off x="5492422" y="2343828"/>
          <a:ext cx="2831021" cy="464694"/>
        </a:xfrm>
        <a:prstGeom prst="leftArrow">
          <a:avLst>
            <a:gd name="adj1" fmla="val 60000"/>
            <a:gd name="adj2" fmla="val 50000"/>
          </a:avLst>
        </a:prstGeom>
        <a:gradFill flip="none" rotWithShape="1">
          <a:gsLst>
            <a:gs pos="0">
              <a:schemeClr val="bg1">
                <a:lumMod val="95000"/>
              </a:schemeClr>
            </a:gs>
            <a:gs pos="100000">
              <a:schemeClr val="bg2"/>
            </a:gs>
          </a:gsLst>
          <a:lin ang="10800000" scaled="1"/>
          <a:tileRect/>
        </a:gradFill>
        <a:ln>
          <a:noFill/>
        </a:ln>
        <a:effectLst/>
      </dsp:spPr>
      <dsp:style>
        <a:lnRef idx="0">
          <a:scrgbClr r="0" g="0" b="0"/>
        </a:lnRef>
        <a:fillRef idx="1">
          <a:scrgbClr r="0" g="0" b="0"/>
        </a:fillRef>
        <a:effectRef idx="0">
          <a:scrgbClr r="0" g="0" b="0"/>
        </a:effectRef>
        <a:fontRef idx="minor">
          <a:schemeClr val="lt1"/>
        </a:fontRef>
      </dsp:style>
    </dsp:sp>
    <dsp:sp modelId="{5A66D82C-D4AF-4933-89D6-D2552ECE5295}">
      <dsp:nvSpPr>
        <dsp:cNvPr id="0" name=""/>
        <dsp:cNvSpPr/>
      </dsp:nvSpPr>
      <dsp:spPr>
        <a:xfrm>
          <a:off x="7338172" y="1118717"/>
          <a:ext cx="1141354" cy="91308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Low calcium + vit D intake</a:t>
          </a:r>
        </a:p>
      </dsp:txBody>
      <dsp:txXfrm>
        <a:off x="7364915" y="1145460"/>
        <a:ext cx="1087868" cy="859597"/>
      </dsp:txXfrm>
    </dsp:sp>
    <dsp:sp modelId="{73EAC6F7-9C7F-490A-AA45-822DE4B1E437}">
      <dsp:nvSpPr>
        <dsp:cNvPr id="0" name=""/>
        <dsp:cNvSpPr/>
      </dsp:nvSpPr>
      <dsp:spPr>
        <a:xfrm rot="20250000">
          <a:off x="6011708" y="3120995"/>
          <a:ext cx="2831021" cy="464694"/>
        </a:xfrm>
        <a:prstGeom prst="leftArrow">
          <a:avLst>
            <a:gd name="adj1" fmla="val 60000"/>
            <a:gd name="adj2" fmla="val 50000"/>
          </a:avLst>
        </a:prstGeom>
        <a:gradFill flip="none" rotWithShape="1">
          <a:gsLst>
            <a:gs pos="0">
              <a:schemeClr val="bg1">
                <a:lumMod val="95000"/>
              </a:schemeClr>
            </a:gs>
            <a:gs pos="100000">
              <a:schemeClr val="bg2"/>
            </a:gs>
          </a:gsLst>
          <a:lin ang="10800000" scaled="1"/>
          <a:tileRect/>
        </a:gradFill>
        <a:ln>
          <a:noFill/>
        </a:ln>
        <a:effectLst/>
      </dsp:spPr>
      <dsp:style>
        <a:lnRef idx="0">
          <a:scrgbClr r="0" g="0" b="0"/>
        </a:lnRef>
        <a:fillRef idx="1">
          <a:scrgbClr r="0" g="0" b="0"/>
        </a:fillRef>
        <a:effectRef idx="0">
          <a:scrgbClr r="0" g="0" b="0"/>
        </a:effectRef>
        <a:fontRef idx="minor">
          <a:schemeClr val="lt1"/>
        </a:fontRef>
      </dsp:style>
    </dsp:sp>
    <dsp:sp modelId="{15CC83D2-EFCD-408F-B3CF-1BED593E569E}">
      <dsp:nvSpPr>
        <dsp:cNvPr id="0" name=""/>
        <dsp:cNvSpPr/>
      </dsp:nvSpPr>
      <dsp:spPr>
        <a:xfrm>
          <a:off x="8164303" y="2355108"/>
          <a:ext cx="1141354" cy="91308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Excessive dieting </a:t>
          </a:r>
        </a:p>
      </dsp:txBody>
      <dsp:txXfrm>
        <a:off x="8191046" y="2381851"/>
        <a:ext cx="1087868" cy="859597"/>
      </dsp:txXfrm>
    </dsp:sp>
    <dsp:sp modelId="{63A48B81-B43B-470A-8644-32FDE33040DE}">
      <dsp:nvSpPr>
        <dsp:cNvPr id="0" name=""/>
        <dsp:cNvSpPr/>
      </dsp:nvSpPr>
      <dsp:spPr>
        <a:xfrm>
          <a:off x="6194057" y="4037725"/>
          <a:ext cx="2831021" cy="464694"/>
        </a:xfrm>
        <a:prstGeom prst="leftArrow">
          <a:avLst>
            <a:gd name="adj1" fmla="val 60000"/>
            <a:gd name="adj2" fmla="val 50000"/>
          </a:avLst>
        </a:prstGeom>
        <a:gradFill flip="none" rotWithShape="1">
          <a:gsLst>
            <a:gs pos="0">
              <a:schemeClr val="bg1">
                <a:lumMod val="95000"/>
              </a:schemeClr>
            </a:gs>
            <a:gs pos="100000">
              <a:schemeClr val="bg2"/>
            </a:gs>
          </a:gsLst>
          <a:lin ang="10800000" scaled="1"/>
          <a:tileRect/>
        </a:gradFill>
        <a:ln>
          <a:noFill/>
        </a:ln>
        <a:effectLst/>
      </dsp:spPr>
      <dsp:style>
        <a:lnRef idx="0">
          <a:scrgbClr r="0" g="0" b="0"/>
        </a:lnRef>
        <a:fillRef idx="1">
          <a:scrgbClr r="0" g="0" b="0"/>
        </a:fillRef>
        <a:effectRef idx="0">
          <a:scrgbClr r="0" g="0" b="0"/>
        </a:effectRef>
        <a:fontRef idx="minor">
          <a:schemeClr val="lt1"/>
        </a:fontRef>
      </dsp:style>
    </dsp:sp>
    <dsp:sp modelId="{A238B762-C006-484F-AA90-22805E149569}">
      <dsp:nvSpPr>
        <dsp:cNvPr id="0" name=""/>
        <dsp:cNvSpPr/>
      </dsp:nvSpPr>
      <dsp:spPr>
        <a:xfrm>
          <a:off x="8454401" y="3813531"/>
          <a:ext cx="1141354" cy="91308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Lifestyle factors</a:t>
          </a:r>
        </a:p>
      </dsp:txBody>
      <dsp:txXfrm>
        <a:off x="8481144" y="3840274"/>
        <a:ext cx="1087868" cy="859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42142-3DC5-6043-AF23-47F9902646A9}">
      <dsp:nvSpPr>
        <dsp:cNvPr id="0" name=""/>
        <dsp:cNvSpPr/>
      </dsp:nvSpPr>
      <dsp:spPr>
        <a:xfrm>
          <a:off x="0" y="72851"/>
          <a:ext cx="2866868" cy="1720121"/>
        </a:xfrm>
        <a:prstGeom prst="rect">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l" defTabSz="577850">
            <a:lnSpc>
              <a:spcPct val="90000"/>
            </a:lnSpc>
            <a:spcBef>
              <a:spcPct val="0"/>
            </a:spcBef>
            <a:spcAft>
              <a:spcPct val="35000"/>
            </a:spcAft>
            <a:buNone/>
          </a:pPr>
          <a:r>
            <a:rPr lang="en-US" sz="1300" b="1" kern="1200" dirty="0"/>
            <a:t>Bisphosphonates</a:t>
          </a:r>
        </a:p>
        <a:p>
          <a:pPr marL="114300" lvl="1" indent="-114300" algn="l" defTabSz="577850">
            <a:lnSpc>
              <a:spcPct val="90000"/>
            </a:lnSpc>
            <a:spcBef>
              <a:spcPct val="0"/>
            </a:spcBef>
            <a:spcAft>
              <a:spcPct val="15000"/>
            </a:spcAft>
            <a:buChar char="•"/>
          </a:pPr>
          <a:r>
            <a:rPr lang="en-US" sz="1300" kern="1200"/>
            <a:t>Alendronate (Binosto, Fosamax, Fosamax/D)</a:t>
          </a:r>
          <a:endParaRPr lang="en-US" sz="1300" kern="1200" dirty="0"/>
        </a:p>
        <a:p>
          <a:pPr marL="114300" lvl="1" indent="-114300" algn="l" defTabSz="577850">
            <a:lnSpc>
              <a:spcPct val="90000"/>
            </a:lnSpc>
            <a:spcBef>
              <a:spcPct val="0"/>
            </a:spcBef>
            <a:spcAft>
              <a:spcPct val="15000"/>
            </a:spcAft>
            <a:buChar char="•"/>
          </a:pPr>
          <a:r>
            <a:rPr lang="en-US" sz="1300" kern="1200"/>
            <a:t>Risedronate (Actonel, Atelvia)</a:t>
          </a:r>
          <a:endParaRPr lang="en-US" sz="1300" kern="1200" dirty="0"/>
        </a:p>
        <a:p>
          <a:pPr marL="114300" lvl="1" indent="-114300" algn="l" defTabSz="577850">
            <a:lnSpc>
              <a:spcPct val="90000"/>
            </a:lnSpc>
            <a:spcBef>
              <a:spcPct val="0"/>
            </a:spcBef>
            <a:spcAft>
              <a:spcPct val="15000"/>
            </a:spcAft>
            <a:buChar char="•"/>
          </a:pPr>
          <a:r>
            <a:rPr lang="en-US" sz="1300" kern="1200" dirty="0"/>
            <a:t>Ibandronate (Boniva)</a:t>
          </a:r>
        </a:p>
        <a:p>
          <a:pPr marL="114300" lvl="1" indent="-114300" algn="l" defTabSz="577850">
            <a:lnSpc>
              <a:spcPct val="90000"/>
            </a:lnSpc>
            <a:spcBef>
              <a:spcPct val="0"/>
            </a:spcBef>
            <a:spcAft>
              <a:spcPct val="15000"/>
            </a:spcAft>
            <a:buChar char="•"/>
          </a:pPr>
          <a:r>
            <a:rPr lang="en-US" sz="1300" kern="1200"/>
            <a:t>Zoledronate (Reclast)</a:t>
          </a:r>
          <a:endParaRPr lang="en-US" sz="1300" kern="1200" dirty="0"/>
        </a:p>
      </dsp:txBody>
      <dsp:txXfrm>
        <a:off x="0" y="72851"/>
        <a:ext cx="2866868" cy="1720121"/>
      </dsp:txXfrm>
    </dsp:sp>
    <dsp:sp modelId="{369E5695-45C2-0A40-A801-BCC0E034DB29}">
      <dsp:nvSpPr>
        <dsp:cNvPr id="0" name=""/>
        <dsp:cNvSpPr/>
      </dsp:nvSpPr>
      <dsp:spPr>
        <a:xfrm>
          <a:off x="3153555" y="72851"/>
          <a:ext cx="2866868" cy="1720121"/>
        </a:xfrm>
        <a:prstGeom prst="rect">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l" defTabSz="577850">
            <a:lnSpc>
              <a:spcPct val="90000"/>
            </a:lnSpc>
            <a:spcBef>
              <a:spcPct val="0"/>
            </a:spcBef>
            <a:spcAft>
              <a:spcPct val="35000"/>
            </a:spcAft>
            <a:buNone/>
          </a:pPr>
          <a:r>
            <a:rPr lang="en-US" sz="1300" b="1" kern="1200" dirty="0"/>
            <a:t>RANK Ligand Inhibitor</a:t>
          </a:r>
        </a:p>
        <a:p>
          <a:pPr marL="114300" lvl="1" indent="-114300" algn="l" defTabSz="577850">
            <a:lnSpc>
              <a:spcPct val="90000"/>
            </a:lnSpc>
            <a:spcBef>
              <a:spcPct val="0"/>
            </a:spcBef>
            <a:spcAft>
              <a:spcPct val="15000"/>
            </a:spcAft>
            <a:buChar char="•"/>
          </a:pPr>
          <a:r>
            <a:rPr lang="en-US" sz="1300" kern="1200"/>
            <a:t>Denosumab (Prolia)</a:t>
          </a:r>
          <a:endParaRPr lang="en-US" sz="1300" kern="1200" dirty="0"/>
        </a:p>
      </dsp:txBody>
      <dsp:txXfrm>
        <a:off x="3153555" y="72851"/>
        <a:ext cx="2866868" cy="1720121"/>
      </dsp:txXfrm>
    </dsp:sp>
    <dsp:sp modelId="{C6DA2C8B-38E9-9545-8818-0CAA06DCAA21}">
      <dsp:nvSpPr>
        <dsp:cNvPr id="0" name=""/>
        <dsp:cNvSpPr/>
      </dsp:nvSpPr>
      <dsp:spPr>
        <a:xfrm>
          <a:off x="6307111" y="72851"/>
          <a:ext cx="2866868" cy="1720121"/>
        </a:xfrm>
        <a:prstGeom prst="rect">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l" defTabSz="577850">
            <a:lnSpc>
              <a:spcPct val="90000"/>
            </a:lnSpc>
            <a:spcBef>
              <a:spcPct val="0"/>
            </a:spcBef>
            <a:spcAft>
              <a:spcPct val="35000"/>
            </a:spcAft>
            <a:buNone/>
          </a:pPr>
          <a:r>
            <a:rPr lang="en-US" sz="1300" b="1" kern="1200" dirty="0"/>
            <a:t>Parathyroid Hormone Analogs</a:t>
          </a:r>
        </a:p>
        <a:p>
          <a:pPr marL="114300" lvl="1" indent="-114300" algn="l" defTabSz="577850">
            <a:lnSpc>
              <a:spcPct val="90000"/>
            </a:lnSpc>
            <a:spcBef>
              <a:spcPct val="0"/>
            </a:spcBef>
            <a:spcAft>
              <a:spcPct val="15000"/>
            </a:spcAft>
            <a:buChar char="•"/>
          </a:pPr>
          <a:r>
            <a:rPr lang="en-US" sz="1300" kern="1200"/>
            <a:t>Abaloparatide (Tymlos)</a:t>
          </a:r>
          <a:endParaRPr lang="en-US" sz="1300" kern="1200" dirty="0"/>
        </a:p>
        <a:p>
          <a:pPr marL="114300" lvl="1" indent="-114300" algn="l" defTabSz="577850">
            <a:lnSpc>
              <a:spcPct val="90000"/>
            </a:lnSpc>
            <a:spcBef>
              <a:spcPct val="0"/>
            </a:spcBef>
            <a:spcAft>
              <a:spcPct val="15000"/>
            </a:spcAft>
            <a:buChar char="•"/>
          </a:pPr>
          <a:r>
            <a:rPr lang="en-US" sz="1300" kern="1200"/>
            <a:t>Teriparatide (Forteo)</a:t>
          </a:r>
          <a:endParaRPr lang="en-US" sz="1300" kern="1200" dirty="0"/>
        </a:p>
      </dsp:txBody>
      <dsp:txXfrm>
        <a:off x="6307111" y="72851"/>
        <a:ext cx="2866868" cy="1720121"/>
      </dsp:txXfrm>
    </dsp:sp>
    <dsp:sp modelId="{A5B2E4BC-E04F-1746-BCD3-A578069024DA}">
      <dsp:nvSpPr>
        <dsp:cNvPr id="0" name=""/>
        <dsp:cNvSpPr/>
      </dsp:nvSpPr>
      <dsp:spPr>
        <a:xfrm>
          <a:off x="1576777" y="2079659"/>
          <a:ext cx="2866868" cy="1720121"/>
        </a:xfrm>
        <a:prstGeom prst="rect">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l" defTabSz="577850">
            <a:lnSpc>
              <a:spcPct val="90000"/>
            </a:lnSpc>
            <a:spcBef>
              <a:spcPct val="0"/>
            </a:spcBef>
            <a:spcAft>
              <a:spcPct val="35000"/>
            </a:spcAft>
            <a:buNone/>
          </a:pPr>
          <a:r>
            <a:rPr lang="en-US" sz="1300" b="1" kern="1200" dirty="0"/>
            <a:t>Sclerostin Inhibitor</a:t>
          </a:r>
        </a:p>
        <a:p>
          <a:pPr marL="114300" lvl="1" indent="-114300" algn="l" defTabSz="577850">
            <a:lnSpc>
              <a:spcPct val="90000"/>
            </a:lnSpc>
            <a:spcBef>
              <a:spcPct val="0"/>
            </a:spcBef>
            <a:spcAft>
              <a:spcPct val="15000"/>
            </a:spcAft>
            <a:buChar char="•"/>
          </a:pPr>
          <a:r>
            <a:rPr lang="en-US" sz="1300" kern="1200"/>
            <a:t>Romosozumab (Evenity)</a:t>
          </a:r>
          <a:endParaRPr lang="en-US" sz="1300" kern="1200" dirty="0"/>
        </a:p>
      </dsp:txBody>
      <dsp:txXfrm>
        <a:off x="1576777" y="2079659"/>
        <a:ext cx="2866868" cy="1720121"/>
      </dsp:txXfrm>
    </dsp:sp>
    <dsp:sp modelId="{56ADAF98-4918-8F4C-BB40-94881FD655B5}">
      <dsp:nvSpPr>
        <dsp:cNvPr id="0" name=""/>
        <dsp:cNvSpPr/>
      </dsp:nvSpPr>
      <dsp:spPr>
        <a:xfrm>
          <a:off x="4730333" y="2079659"/>
          <a:ext cx="2866868" cy="1720121"/>
        </a:xfrm>
        <a:prstGeom prst="rect">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l" defTabSz="577850">
            <a:lnSpc>
              <a:spcPct val="90000"/>
            </a:lnSpc>
            <a:spcBef>
              <a:spcPct val="0"/>
            </a:spcBef>
            <a:spcAft>
              <a:spcPct val="35000"/>
            </a:spcAft>
            <a:buNone/>
          </a:pPr>
          <a:r>
            <a:rPr lang="en-US" sz="1300" b="1" kern="1200" dirty="0"/>
            <a:t>Other Agents</a:t>
          </a:r>
        </a:p>
        <a:p>
          <a:pPr marL="114300" lvl="1" indent="-114300" algn="l" defTabSz="577850">
            <a:lnSpc>
              <a:spcPct val="90000"/>
            </a:lnSpc>
            <a:spcBef>
              <a:spcPct val="0"/>
            </a:spcBef>
            <a:spcAft>
              <a:spcPct val="15000"/>
            </a:spcAft>
            <a:buChar char="•"/>
          </a:pPr>
          <a:r>
            <a:rPr lang="en-US" sz="1300" kern="1200"/>
            <a:t>Calcitonin (Fortical, Miacalcin)</a:t>
          </a:r>
          <a:endParaRPr lang="en-US" sz="1300" kern="1200" dirty="0"/>
        </a:p>
        <a:p>
          <a:pPr marL="114300" lvl="1" indent="-114300" algn="l" defTabSz="577850">
            <a:lnSpc>
              <a:spcPct val="90000"/>
            </a:lnSpc>
            <a:spcBef>
              <a:spcPct val="0"/>
            </a:spcBef>
            <a:spcAft>
              <a:spcPct val="15000"/>
            </a:spcAft>
            <a:buChar char="•"/>
          </a:pPr>
          <a:r>
            <a:rPr lang="en-US" sz="1300" kern="1200"/>
            <a:t>Conjugated estrogens/ bazedoxifene (Duavee)</a:t>
          </a:r>
          <a:endParaRPr lang="en-US" sz="1300" kern="1200" dirty="0"/>
        </a:p>
        <a:p>
          <a:pPr marL="114300" lvl="1" indent="-114300" algn="l" defTabSz="577850">
            <a:lnSpc>
              <a:spcPct val="90000"/>
            </a:lnSpc>
            <a:spcBef>
              <a:spcPct val="0"/>
            </a:spcBef>
            <a:spcAft>
              <a:spcPct val="15000"/>
            </a:spcAft>
            <a:buChar char="•"/>
          </a:pPr>
          <a:r>
            <a:rPr lang="en-US" sz="1300" kern="1200"/>
            <a:t>Raloxifene (Evista)</a:t>
          </a:r>
          <a:endParaRPr lang="en-US" sz="1300" kern="1200" dirty="0"/>
        </a:p>
      </dsp:txBody>
      <dsp:txXfrm>
        <a:off x="4730333" y="2079659"/>
        <a:ext cx="2866868" cy="172012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sz="1000" dirty="0">
              <a:cs typeface="Arial" panose="020B0604020202020204" pitchFamily="34" charset="0"/>
            </a:endParaRPr>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82541AEF-3112-6549-914A-E0D9B60F40EA}" type="datetimeFigureOut">
              <a:rPr lang="en-US" sz="1000" smtClean="0">
                <a:cs typeface="Arial" panose="020B0604020202020204" pitchFamily="34" charset="0"/>
              </a:rPr>
              <a:t>9/3/2025</a:t>
            </a:fld>
            <a:endParaRPr lang="en-US" sz="1000" dirty="0">
              <a:cs typeface="Arial" panose="020B0604020202020204" pitchFamily="34" charset="0"/>
            </a:endParaRPr>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sz="1000" dirty="0">
              <a:cs typeface="Arial" panose="020B0604020202020204" pitchFamily="34" charset="0"/>
            </a:endParaRPr>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BF293638-C25A-9844-8D5B-B0309EC5F961}" type="slidenum">
              <a:rPr lang="en-US" sz="1000" smtClean="0">
                <a:cs typeface="Arial" panose="020B0604020202020204" pitchFamily="34" charset="0"/>
              </a:rPr>
              <a:t>‹#›</a:t>
            </a:fld>
            <a:endParaRPr lang="en-US" sz="1000" dirty="0">
              <a:cs typeface="Arial" panose="020B0604020202020204" pitchFamily="34" charset="0"/>
            </a:endParaRPr>
          </a:p>
        </p:txBody>
      </p:sp>
    </p:spTree>
    <p:extLst>
      <p:ext uri="{BB962C8B-B14F-4D97-AF65-F5344CB8AC3E}">
        <p14:creationId xmlns:p14="http://schemas.microsoft.com/office/powerpoint/2010/main" val="3476834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000">
                <a:solidFill>
                  <a:schemeClr val="tx2"/>
                </a:solidFill>
                <a:latin typeface="+mn-lt"/>
                <a:cs typeface="Arial" panose="020B0604020202020204" pitchFamily="34" charset="0"/>
              </a:defRPr>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000">
                <a:solidFill>
                  <a:schemeClr val="tx2"/>
                </a:solidFill>
                <a:latin typeface="+mn-lt"/>
                <a:cs typeface="Arial" panose="020B0604020202020204" pitchFamily="34" charset="0"/>
              </a:defRPr>
            </a:lvl1pPr>
          </a:lstStyle>
          <a:p>
            <a:fld id="{EC2C7003-A6A9-A249-88AD-8CFDA7DED64B}" type="datetimeFigureOut">
              <a:rPr lang="en-US" smtClean="0"/>
              <a:pPr/>
              <a:t>9/3/2025</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schemeClr val="accent6"/>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000">
                <a:solidFill>
                  <a:schemeClr val="tx2"/>
                </a:solidFill>
                <a:latin typeface="+mn-lt"/>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000">
                <a:solidFill>
                  <a:schemeClr val="tx2"/>
                </a:solidFill>
                <a:latin typeface="+mn-lt"/>
                <a:cs typeface="Arial" panose="020B0604020202020204" pitchFamily="34" charset="0"/>
              </a:defRPr>
            </a:lvl1pPr>
          </a:lstStyle>
          <a:p>
            <a:fld id="{50AD15A5-6128-B84F-818D-8AA5BDD9AF9D}" type="slidenum">
              <a:rPr lang="en-US" smtClean="0"/>
              <a:pPr/>
              <a:t>‹#›</a:t>
            </a:fld>
            <a:endParaRPr lang="en-US" dirty="0"/>
          </a:p>
        </p:txBody>
      </p:sp>
    </p:spTree>
    <p:extLst>
      <p:ext uri="{BB962C8B-B14F-4D97-AF65-F5344CB8AC3E}">
        <p14:creationId xmlns:p14="http://schemas.microsoft.com/office/powerpoint/2010/main" val="3526269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2"/>
        </a:solidFill>
        <a:latin typeface="+mn-lt"/>
        <a:ea typeface="+mn-ea"/>
        <a:cs typeface="Arial" panose="020B0604020202020204" pitchFamily="34" charset="0"/>
      </a:defRPr>
    </a:lvl1pPr>
    <a:lvl2pPr marL="457200" algn="l" defTabSz="457200" rtl="0" eaLnBrk="1" latinLnBrk="0" hangingPunct="1">
      <a:defRPr sz="1200" kern="1200">
        <a:solidFill>
          <a:schemeClr val="tx2"/>
        </a:solidFill>
        <a:latin typeface="+mn-lt"/>
        <a:ea typeface="+mn-ea"/>
        <a:cs typeface="Arial" panose="020B0604020202020204" pitchFamily="34" charset="0"/>
      </a:defRPr>
    </a:lvl2pPr>
    <a:lvl3pPr marL="914400" algn="l" defTabSz="457200" rtl="0" eaLnBrk="1" latinLnBrk="0" hangingPunct="1">
      <a:defRPr sz="1200" kern="1200">
        <a:solidFill>
          <a:schemeClr val="tx2"/>
        </a:solidFill>
        <a:latin typeface="+mn-lt"/>
        <a:ea typeface="+mn-ea"/>
        <a:cs typeface="Arial" panose="020B0604020202020204" pitchFamily="34" charset="0"/>
      </a:defRPr>
    </a:lvl3pPr>
    <a:lvl4pPr marL="1371600" algn="l" defTabSz="457200" rtl="0" eaLnBrk="1" latinLnBrk="0" hangingPunct="1">
      <a:defRPr sz="1200" kern="1200">
        <a:solidFill>
          <a:schemeClr val="tx2"/>
        </a:solidFill>
        <a:latin typeface="+mn-lt"/>
        <a:ea typeface="+mn-ea"/>
        <a:cs typeface="Arial" panose="020B0604020202020204" pitchFamily="34" charset="0"/>
      </a:defRPr>
    </a:lvl4pPr>
    <a:lvl5pPr marL="1828800" algn="l" defTabSz="457200" rtl="0" eaLnBrk="1" latinLnBrk="0" hangingPunct="1">
      <a:defRPr sz="1200" kern="1200">
        <a:solidFill>
          <a:schemeClr val="tx2"/>
        </a:solidFill>
        <a:latin typeface="+mn-lt"/>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ClinicalGeriatrics@CVSHealth.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Today we will be discussing management of osteoporosis in older adults.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dirty="0">
                <a:effectLst/>
                <a:latin typeface="Segoe UI" panose="020B0502040204020203" pitchFamily="34" charset="0"/>
              </a:rPr>
              <a:t>Presenter: For comments or questions related to this program, please contact the Clinical Geriatrics Department at </a:t>
            </a:r>
            <a:r>
              <a:rPr lang="en-US" sz="1800" i="1" dirty="0">
                <a:effectLst/>
                <a:latin typeface="Segoe UI" panose="020B0502040204020203" pitchFamily="34" charset="0"/>
                <a:hlinkClick r:id="rId3" action="ppaction://hlinkfile"/>
              </a:rPr>
              <a:t>ClinicalGeriatrics@CVSHealth.com</a:t>
            </a:r>
            <a:endParaRPr lang="en-US" sz="1800" i="1"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a:t>
            </a:fld>
            <a:endParaRPr lang="en-US" dirty="0"/>
          </a:p>
        </p:txBody>
      </p:sp>
    </p:spTree>
    <p:extLst>
      <p:ext uri="{BB962C8B-B14F-4D97-AF65-F5344CB8AC3E}">
        <p14:creationId xmlns:p14="http://schemas.microsoft.com/office/powerpoint/2010/main" val="1179766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medications, let’s discuss calcium requirements. Calcium and vitamin D are vital in developing and keeping bones strong. The medications we will discuss come with recommendations to ensure adequate intake of calcium and vitamin D through diet or if necessary, supplementation. On the screen, you can see the calcium content of common foods seen in facility menus. This list is not all-inclusive and only serves as a reminder that calcium is found in many foods. Per the 2019 Surgeon General’s report, typical adults need up to 1,200 mg of calcium every day, individuals with osteoporosis may require even more. When a resident’s dietary intake may be inadequate, a referral to a dietitian may aid in developing a meal plan to help increase intake. Vitamin D plays a supportive role to calcium, increasing calcium absorption in the body. Older adults, age 50 and older should consume at least 20 mcg (800) IU of vitamin D each day. If using supplements, make sure the product selected matches with the dose ordered. They come in a wide variety of products. Multiple products may be stocked in the house supply, so it is important to match the order to the label. When it comes to administration of calcium supplements, it is important to remember they may interact with iron supplements and multivitamins, so administration should be separated. Calcium supplements can be given 2 hours before or 1 hour after iron or a multivitamin. </a:t>
            </a:r>
            <a:r>
              <a:rPr lang="en-US" b="0" dirty="0"/>
              <a:t>It is also vital to mention that along with appropriate intake of calcium and vitamin D, the surgeon general recommends 2 hours and 30 minutes per week of moderate-intensity physical activity as tolerated which puts some stress on the bones. Of course, any activity should be approved by the individual’s prescriber. </a:t>
            </a:r>
          </a:p>
        </p:txBody>
      </p:sp>
      <p:sp>
        <p:nvSpPr>
          <p:cNvPr id="4" name="Slide Number Placeholder 3"/>
          <p:cNvSpPr>
            <a:spLocks noGrp="1"/>
          </p:cNvSpPr>
          <p:nvPr>
            <p:ph type="sldNum" sz="quarter" idx="5"/>
          </p:nvPr>
        </p:nvSpPr>
        <p:spPr/>
        <p:txBody>
          <a:bodyPr/>
          <a:lstStyle/>
          <a:p>
            <a:fld id="{50AD15A5-6128-B84F-818D-8AA5BDD9AF9D}" type="slidenum">
              <a:rPr lang="en-US" smtClean="0"/>
              <a:pPr/>
              <a:t>10</a:t>
            </a:fld>
            <a:endParaRPr lang="en-US" dirty="0"/>
          </a:p>
        </p:txBody>
      </p:sp>
    </p:spTree>
    <p:extLst>
      <p:ext uri="{BB962C8B-B14F-4D97-AF65-F5344CB8AC3E}">
        <p14:creationId xmlns:p14="http://schemas.microsoft.com/office/powerpoint/2010/main" val="656235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Let’s dig into the medications. On the screen we have multiple classes of medications used to manage osteoporosis. Take a moment to look it over. Bisphosphonates, like alendronate and risedronate, are considered initial treatment options and Prolia, a RANK ligand inhibitor, is an alternative initial therapy. Parathyroid hormone analogs, Forteo and Tymlos, along with sclerostin inhibitor, Evenity, are recommended for those with severe or multiple vertebral fractures and for whom initial therapies are not appropriate. Other agents, such as selective estrogen receptor modulators and hormone therapy can be used in postmenopausal women with low risk of DVT and for whom initial therapies are not appropriate. Calcitonin is the unique formulation in the group as a nasal spray; however, it is considered a last line option for those in which all other medications are deemed inappropriate. Let’s get into some of the specifics. </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11</a:t>
            </a:fld>
            <a:endParaRPr lang="en-US" dirty="0"/>
          </a:p>
        </p:txBody>
      </p:sp>
    </p:spTree>
    <p:extLst>
      <p:ext uri="{BB962C8B-B14F-4D97-AF65-F5344CB8AC3E}">
        <p14:creationId xmlns:p14="http://schemas.microsoft.com/office/powerpoint/2010/main" val="2313593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Bisphosphonates are the initial therapy of choice, and there are multiple options: alendronate, risedronate, zoledronic acid and ibandronate. Alendronate and risedronate are administered orally and are available as tablets; whereas zoledronic acid is available as a solution for injection. Ibandronate has an oral tablet formulation and solution for injection. Of the medications listed, alendronate is the most commonly used. It also has the widest range of indications as compared to the other bisphosphonates. An important note to remember about this class, the frequency of administration </a:t>
            </a:r>
            <a:r>
              <a:rPr lang="en-US" b="0" dirty="0"/>
              <a:t>(e.g., once daily vs once weekly)</a:t>
            </a:r>
            <a:r>
              <a:rPr lang="en-US" dirty="0"/>
              <a:t> varies based on the dosage as well as the indication it is being used for. For example, for treatment of osteoporosis in women, Alendronate can be ordered as 70 mg tablet orally once weekly or 10 mg tablet orally once daily. However, if alendronate were being used for prevention of osteoporosis in women, the dosing can be 35 mg tablet orally once weekly or 5 mg orally once daily. While as nurses you are not expected to know the dosing, it is important to familiarize yourself with typical doses, so when you see the incorrect 70 mg once daily regimen, you can ask for a clarification from the physician before any delays or potential harm to the resident occur. </a:t>
            </a:r>
          </a:p>
        </p:txBody>
      </p:sp>
      <p:sp>
        <p:nvSpPr>
          <p:cNvPr id="4" name="Slide Number Placeholder 3"/>
          <p:cNvSpPr>
            <a:spLocks noGrp="1"/>
          </p:cNvSpPr>
          <p:nvPr>
            <p:ph type="sldNum" sz="quarter" idx="5"/>
          </p:nvPr>
        </p:nvSpPr>
        <p:spPr/>
        <p:txBody>
          <a:bodyPr/>
          <a:lstStyle/>
          <a:p>
            <a:fld id="{50AD15A5-6128-B84F-818D-8AA5BDD9AF9D}" type="slidenum">
              <a:rPr lang="en-US" smtClean="0"/>
              <a:pPr/>
              <a:t>12</a:t>
            </a:fld>
            <a:endParaRPr lang="en-US" dirty="0"/>
          </a:p>
        </p:txBody>
      </p:sp>
    </p:spTree>
    <p:extLst>
      <p:ext uri="{BB962C8B-B14F-4D97-AF65-F5344CB8AC3E}">
        <p14:creationId xmlns:p14="http://schemas.microsoft.com/office/powerpoint/2010/main" val="1215226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It is </a:t>
            </a:r>
            <a:r>
              <a:rPr lang="en-US" b="0" dirty="0"/>
              <a:t>also</a:t>
            </a:r>
            <a:r>
              <a:rPr lang="en-US" dirty="0"/>
              <a:t> important to be familiar with the administration recommendations for oral bisphosphonates. It is recommended that they be </a:t>
            </a:r>
            <a:r>
              <a:rPr lang="en-US" strike="noStrike" dirty="0"/>
              <a:t>administered</a:t>
            </a:r>
            <a:r>
              <a:rPr lang="en-US" dirty="0"/>
              <a:t> at least 30 minutes before the first food, beverage or medication of the day and that the individual remain in an upright position for at least 30 minutes and until they have had their first food of the day. This time increases to 60 minutes if the individual is </a:t>
            </a:r>
            <a:r>
              <a:rPr lang="en-US" strike="noStrike" dirty="0"/>
              <a:t>on</a:t>
            </a:r>
            <a:r>
              <a:rPr lang="en-US" dirty="0"/>
              <a:t> ibandronate. Avoiding administration with food, beverages (including mineral water) or other medications helps ensure optimal absorption of the medication and thus effectiveness. By staying upright, the risk for any esophageal irritation is reduced. Oral tablets should not be crushed for individuals who need their medications crushed. Instead, an alternative product or route of administration should be considered.</a:t>
            </a:r>
          </a:p>
        </p:txBody>
      </p:sp>
      <p:sp>
        <p:nvSpPr>
          <p:cNvPr id="4" name="Slide Number Placeholder 3"/>
          <p:cNvSpPr>
            <a:spLocks noGrp="1"/>
          </p:cNvSpPr>
          <p:nvPr>
            <p:ph type="sldNum" sz="quarter" idx="5"/>
          </p:nvPr>
        </p:nvSpPr>
        <p:spPr/>
        <p:txBody>
          <a:bodyPr/>
          <a:lstStyle/>
          <a:p>
            <a:fld id="{50AD15A5-6128-B84F-818D-8AA5BDD9AF9D}" type="slidenum">
              <a:rPr lang="en-US" smtClean="0"/>
              <a:pPr/>
              <a:t>13</a:t>
            </a:fld>
            <a:endParaRPr lang="en-US" dirty="0"/>
          </a:p>
        </p:txBody>
      </p:sp>
    </p:spTree>
    <p:extLst>
      <p:ext uri="{BB962C8B-B14F-4D97-AF65-F5344CB8AC3E}">
        <p14:creationId xmlns:p14="http://schemas.microsoft.com/office/powerpoint/2010/main" val="2385840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common side effects with bisphosphonates are upper GI complications, which is why we have the administration requirements we just talked about. More serious complications include atypical femur fracture and osteonecrosis of the jaw. Atypical femur fractures are prevented through fall precautions and standard safety measures. Osteonecrosis of the jaw can appear spontaneously but is generally associated with tooth extraction or delayed healing of an oral infection. It can present as pain, swelling, and/or numbness of the jaw and may require discontinuation of the bisphosphonate. If an individual is scheduled for any type of dental procedure, it is important to send a medication list to the dentist to ensure they are aware that they are on this drug. For alendronate, risedronate, and ibandronate, a BMP should be done at baseline and then annually. For zoledronic acid, monitoring includes a BMP at baseline, every 6 months and prior to each dose, along with a serum calcium, phosphate and magnesium at baseline and prior to each dose. </a:t>
            </a:r>
          </a:p>
        </p:txBody>
      </p:sp>
      <p:sp>
        <p:nvSpPr>
          <p:cNvPr id="4" name="Slide Number Placeholder 3"/>
          <p:cNvSpPr>
            <a:spLocks noGrp="1"/>
          </p:cNvSpPr>
          <p:nvPr>
            <p:ph type="sldNum" sz="quarter" idx="5"/>
          </p:nvPr>
        </p:nvSpPr>
        <p:spPr/>
        <p:txBody>
          <a:bodyPr/>
          <a:lstStyle/>
          <a:p>
            <a:fld id="{50AD15A5-6128-B84F-818D-8AA5BDD9AF9D}" type="slidenum">
              <a:rPr lang="en-US" smtClean="0"/>
              <a:pPr/>
              <a:t>14</a:t>
            </a:fld>
            <a:endParaRPr lang="en-US" dirty="0"/>
          </a:p>
        </p:txBody>
      </p:sp>
    </p:spTree>
    <p:extLst>
      <p:ext uri="{BB962C8B-B14F-4D97-AF65-F5344CB8AC3E}">
        <p14:creationId xmlns:p14="http://schemas.microsoft.com/office/powerpoint/2010/main" val="2310081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Denosumab is administered as a subcutaneous injection every 6 months. The long duration between doses can make it difficult for staff at a nursing home to know when a dose is due if they have a new admission with denosumab on their medication profile. It is important, especially if the resident is a short stay, that staff attempt to determine when the next dose is due prior to ordering the medication. Once you receive the medication it must be kept in refrigeration and can be brought to room temperature, by letting it sit out for 15 to 30 minutes prior to administration. The syringe must be protected from direct heat and vigorous shaking. The injection can be given in the upper arm, upper thigh or abdominal area. </a:t>
            </a:r>
            <a:endParaRPr lang="en-US" b="1" strike="sngStrike"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15</a:t>
            </a:fld>
            <a:endParaRPr lang="en-US" dirty="0"/>
          </a:p>
        </p:txBody>
      </p:sp>
    </p:spTree>
    <p:extLst>
      <p:ext uri="{BB962C8B-B14F-4D97-AF65-F5344CB8AC3E}">
        <p14:creationId xmlns:p14="http://schemas.microsoft.com/office/powerpoint/2010/main" val="2289301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Common side effects include injection site reactions and musculoskeletal pain. More serious side effects include atypical femur fracture and osteonecrosis of the jaw. We would take the same precautions with Prolia as we did with bisphosphonates, ensuring that all practitioners are aware that the individual is on a medication that can cause these issues. Orthostatic hypotension can occur after the injection; thus, it is recommended that the initial injection be given while the individual is seated or lying down. Serum creatinine should be checked at baseline and serum calcium, phosphorus and magnesium should be monitored at baseline and within 14-days of each injection. Since Prolia can worsen hypocalcemia, it is very important that prior to starting therapy or before any dose that any pre-existing hypocalcemia be corrected. </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16</a:t>
            </a:fld>
            <a:endParaRPr lang="en-US" dirty="0"/>
          </a:p>
        </p:txBody>
      </p:sp>
    </p:spTree>
    <p:extLst>
      <p:ext uri="{BB962C8B-B14F-4D97-AF65-F5344CB8AC3E}">
        <p14:creationId xmlns:p14="http://schemas.microsoft.com/office/powerpoint/2010/main" val="516268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Parathyroid hormone analogs stimulate the formation of bone, through increased absorption of calcium. This mechanism of action requires that individuals receive calcium and vitamin D supplements, while on these medications, if daily dietary intake is inadequate.  Both medications are available as prefilled pens, administered as subcutaneous injections daily. Teriparatide can be injected into the thigh or abdominal region; whereas abaloparatide should be administered into the lower abdomen, but not within 2 inches of the belly button. The teriparatide pen must be kept in refrigeration when not being administered</a:t>
            </a:r>
            <a:r>
              <a:rPr lang="en-US" b="0" dirty="0"/>
              <a:t>, even after you have started using the pen. </a:t>
            </a:r>
            <a:r>
              <a:rPr lang="en-US" dirty="0"/>
              <a:t>The pen must be discarded 28 days after opening. The abaloparatide pen can be kept at room temperature for up to 30 days once in use. The common side effect profile consists of dizziness and joint pain. It is important to administer the first few doses of these medications while the individual is sitting or lying down due to an increased risk of orthostatic hypotension with use. This class of medications has warnings for hypercalcemia and an increased risk of osteosarcoma (a type of bone cancer), which is the reason use is generally limited to 2 years as we will talk about in a little bit.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17</a:t>
            </a:fld>
            <a:endParaRPr lang="en-US" dirty="0"/>
          </a:p>
        </p:txBody>
      </p:sp>
    </p:spTree>
    <p:extLst>
      <p:ext uri="{BB962C8B-B14F-4D97-AF65-F5344CB8AC3E}">
        <p14:creationId xmlns:p14="http://schemas.microsoft.com/office/powerpoint/2010/main" val="2604996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Romosozumab is the newest agent on the market in the treatment of osteoporosis. Romosozumab requires correction of pre-existing hypocalcemia </a:t>
            </a:r>
            <a:r>
              <a:rPr lang="en-US" b="0" dirty="0"/>
              <a:t>prior to starting the medication </a:t>
            </a:r>
            <a:r>
              <a:rPr lang="en-US" dirty="0"/>
              <a:t>and is available as a solution for injection. </a:t>
            </a:r>
            <a:r>
              <a:rPr lang="en-US" b="0" strike="noStrike" dirty="0" err="1"/>
              <a:t>R</a:t>
            </a:r>
            <a:r>
              <a:rPr lang="en-US" dirty="0" err="1"/>
              <a:t>omosozumab</a:t>
            </a:r>
            <a:r>
              <a:rPr lang="en-US" dirty="0"/>
              <a:t> must be administered subcutaneously into the abdomen, thigh or upper arm once a month and is not recommended for use beyond 12 months. In order to administer the recommended dose of 210 mg, you must inject the individual twice, as each single use prefilled syringe only contains 105 mg (or half the dose required). Romosozumab must be kept in the refrigerator and can last </a:t>
            </a:r>
            <a:r>
              <a:rPr lang="en-US" b="0" dirty="0"/>
              <a:t>up to </a:t>
            </a:r>
            <a:r>
              <a:rPr lang="en-US" dirty="0"/>
              <a:t>30 days at room temperature. Remember, a complete dose requires TWO injections. It is recommended that different injection sites be used for each injection, e.g., the upper arm and the abdomen. If a separate site cannot be used, do not inject into the same place as the previous injection, meaning if the first shot is administered into the top of the upper arm, the second shot should be administered lower.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18</a:t>
            </a:fld>
            <a:endParaRPr lang="en-US" dirty="0"/>
          </a:p>
        </p:txBody>
      </p:sp>
    </p:spTree>
    <p:extLst>
      <p:ext uri="{BB962C8B-B14F-4D97-AF65-F5344CB8AC3E}">
        <p14:creationId xmlns:p14="http://schemas.microsoft.com/office/powerpoint/2010/main" val="4089014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newer agent does come with a boxed warning of increased risk of myocardial infarction, stroke and cardiovascular death and therefore should not be used in individual’s who have had an MI or stroke in the preceding year. Romosozumab can cause osteonecrosis of the jaw as seen with bisphosphonates and denosumab. It is also important to monitor kidney function and serum calcium at baseline and as necessary while on therapy. </a:t>
            </a:r>
            <a:r>
              <a:rPr lang="en-US" b="0" strike="noStrike" dirty="0"/>
              <a:t>There is also </a:t>
            </a:r>
            <a:r>
              <a:rPr lang="en-US" dirty="0"/>
              <a:t>a warning for hypocalcemia, which is why it is recommended that any pre-existing hypocalcemia be corrected prior to initiating treatment. </a:t>
            </a:r>
          </a:p>
        </p:txBody>
      </p:sp>
      <p:sp>
        <p:nvSpPr>
          <p:cNvPr id="4" name="Slide Number Placeholder 3"/>
          <p:cNvSpPr>
            <a:spLocks noGrp="1"/>
          </p:cNvSpPr>
          <p:nvPr>
            <p:ph type="sldNum" sz="quarter" idx="5"/>
          </p:nvPr>
        </p:nvSpPr>
        <p:spPr/>
        <p:txBody>
          <a:bodyPr/>
          <a:lstStyle/>
          <a:p>
            <a:fld id="{50AD15A5-6128-B84F-818D-8AA5BDD9AF9D}" type="slidenum">
              <a:rPr lang="en-US" smtClean="0"/>
              <a:pPr/>
              <a:t>19</a:t>
            </a:fld>
            <a:endParaRPr lang="en-US" dirty="0"/>
          </a:p>
        </p:txBody>
      </p:sp>
    </p:spTree>
    <p:extLst>
      <p:ext uri="{BB962C8B-B14F-4D97-AF65-F5344CB8AC3E}">
        <p14:creationId xmlns:p14="http://schemas.microsoft.com/office/powerpoint/2010/main" val="210257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let’s go over what we will be talking about. We will discuss risk factors associated with osteoporosis and review medications commonly used in its prevention and treatment. We’ll look at how they are supplied, administration considerations and what you should look for while residents are on them. </a:t>
            </a:r>
          </a:p>
          <a:p>
            <a:r>
              <a:rPr lang="en-US" dirty="0"/>
              <a:t>If at any time you have a question, feel free to stop me and ask. We will have time for questions at the end also. </a:t>
            </a:r>
          </a:p>
        </p:txBody>
      </p:sp>
      <p:sp>
        <p:nvSpPr>
          <p:cNvPr id="4" name="Slide Number Placeholder 3"/>
          <p:cNvSpPr>
            <a:spLocks noGrp="1"/>
          </p:cNvSpPr>
          <p:nvPr>
            <p:ph type="sldNum" sz="quarter" idx="5"/>
          </p:nvPr>
        </p:nvSpPr>
        <p:spPr/>
        <p:txBody>
          <a:bodyPr/>
          <a:lstStyle/>
          <a:p>
            <a:fld id="{50AD15A5-6128-B84F-818D-8AA5BDD9AF9D}" type="slidenum">
              <a:rPr lang="en-US" smtClean="0"/>
              <a:pPr/>
              <a:t>2</a:t>
            </a:fld>
            <a:endParaRPr lang="en-US" dirty="0"/>
          </a:p>
        </p:txBody>
      </p:sp>
    </p:spTree>
    <p:extLst>
      <p:ext uri="{BB962C8B-B14F-4D97-AF65-F5344CB8AC3E}">
        <p14:creationId xmlns:p14="http://schemas.microsoft.com/office/powerpoint/2010/main" val="4019577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medication</a:t>
            </a:r>
            <a:r>
              <a:rPr lang="en-US" b="0" dirty="0"/>
              <a:t>s </a:t>
            </a:r>
            <a:r>
              <a:rPr lang="en-US" dirty="0"/>
              <a:t>are useful in the management of osteoporosis, sometimes it is necessary to perform a drug holiday to help lower some of the risks associated with the</a:t>
            </a:r>
            <a:r>
              <a:rPr lang="en-US" strike="noStrike" dirty="0"/>
              <a:t> </a:t>
            </a:r>
            <a:r>
              <a:rPr lang="en-US" dirty="0"/>
              <a:t>medications. </a:t>
            </a:r>
            <a:r>
              <a:rPr lang="en-US" b="0" strike="noStrike" dirty="0"/>
              <a:t>For </a:t>
            </a:r>
            <a:r>
              <a:rPr lang="en-US" b="0" dirty="0"/>
              <a:t>bisphosphonates</a:t>
            </a:r>
            <a:r>
              <a:rPr lang="en-US" dirty="0"/>
              <a:t>, it is recommended to consider a drug holiday once they are stable, which is often after 5 years of oral therapy or 3 years of IV therapy. And while drug holidays are important, if the prescriber deems it appropriate (such as if they develop another fracture), drug therapy may be restarted. The benefits on bone formation of Prolia quickly reverse when it’s discontinued which is why an individual should be transitioned to a bisphosphonate when stopping Prolia. The risks associated with Forteo, Tymlos and Evenity call for a limited duration of therapy and then switching to preferred treatment options. However, use of teriparatide may be considered beyond 2 years if the resident remains at or has returned to having a high risk of fracture. </a:t>
            </a:r>
          </a:p>
        </p:txBody>
      </p:sp>
      <p:sp>
        <p:nvSpPr>
          <p:cNvPr id="4" name="Slide Number Placeholder 3"/>
          <p:cNvSpPr>
            <a:spLocks noGrp="1"/>
          </p:cNvSpPr>
          <p:nvPr>
            <p:ph type="sldNum" sz="quarter" idx="5"/>
          </p:nvPr>
        </p:nvSpPr>
        <p:spPr/>
        <p:txBody>
          <a:bodyPr/>
          <a:lstStyle/>
          <a:p>
            <a:fld id="{50AD15A5-6128-B84F-818D-8AA5BDD9AF9D}" type="slidenum">
              <a:rPr lang="en-US" smtClean="0"/>
              <a:pPr/>
              <a:t>20</a:t>
            </a:fld>
            <a:endParaRPr lang="en-US" dirty="0"/>
          </a:p>
        </p:txBody>
      </p:sp>
    </p:spTree>
    <p:extLst>
      <p:ext uri="{BB962C8B-B14F-4D97-AF65-F5344CB8AC3E}">
        <p14:creationId xmlns:p14="http://schemas.microsoft.com/office/powerpoint/2010/main" val="4140806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agents shown here are alternative options, not commonly used </a:t>
            </a:r>
            <a:r>
              <a:rPr lang="en-US" strike="noStrike" dirty="0"/>
              <a:t>as first line treatments, </a:t>
            </a:r>
            <a:r>
              <a:rPr lang="en-US" dirty="0"/>
              <a:t>in the management of osteoporosis. Calcitonin is indicated for treatment of postmenopausal osteoporosis in women greater than 5 years post menopause for whom all other treatments are contraindicated, not tolerated or not preferred. It is a unique </a:t>
            </a:r>
            <a:r>
              <a:rPr lang="en-US" b="0" dirty="0"/>
              <a:t>nasal spray </a:t>
            </a:r>
            <a:r>
              <a:rPr lang="en-US" dirty="0"/>
              <a:t>formulation. Unopened bottles must remain in the refrigerator, whereas bottles in use can be stored in an upright manner at room temperature. Calcitonin should be administered to one nostril daily with administration alternating between each nostril, e.g., give in left nostril on Tuesday, then right nostril on Wednesday. Therefore, it is important that site of administration (meaning left or right) be documented daily. The nasal spray must be primed prior to its first use, not daily. Evista and Duavee should be taken once daily without crushing. All of these options, like the previous ones we talked about, require adequate calcium and vitamin D intake. </a:t>
            </a:r>
          </a:p>
        </p:txBody>
      </p:sp>
      <p:sp>
        <p:nvSpPr>
          <p:cNvPr id="4" name="Slide Number Placeholder 3"/>
          <p:cNvSpPr>
            <a:spLocks noGrp="1"/>
          </p:cNvSpPr>
          <p:nvPr>
            <p:ph type="sldNum" sz="quarter" idx="5"/>
          </p:nvPr>
        </p:nvSpPr>
        <p:spPr/>
        <p:txBody>
          <a:bodyPr/>
          <a:lstStyle/>
          <a:p>
            <a:fld id="{50AD15A5-6128-B84F-818D-8AA5BDD9AF9D}" type="slidenum">
              <a:rPr lang="en-US" smtClean="0"/>
              <a:pPr/>
              <a:t>21</a:t>
            </a:fld>
            <a:endParaRPr lang="en-US" dirty="0"/>
          </a:p>
        </p:txBody>
      </p:sp>
    </p:spTree>
    <p:extLst>
      <p:ext uri="{BB962C8B-B14F-4D97-AF65-F5344CB8AC3E}">
        <p14:creationId xmlns:p14="http://schemas.microsoft.com/office/powerpoint/2010/main" val="1244318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Common adverse reactions for calcitonin include administration site reactions such as rhinitis, nasal dryness and redness, and systemic effects include back pain, joint pain and headache. </a:t>
            </a:r>
            <a:r>
              <a:rPr lang="en-US"/>
              <a:t>More common adverse effects of hormone therapy include flu like symptoms, leg cramps, hot flashes, nausea and diarrhea. Hormone </a:t>
            </a:r>
            <a:r>
              <a:rPr lang="en-US" dirty="0"/>
              <a:t>therapies come with boxed warnings for increased risk of venous thromboembolism and death from stroke. Estrogen products come with an added warning for increased risk of dementia. Thus, these medications are contraindicated for any individual with an active or past history of venous thromboembolism. </a:t>
            </a:r>
            <a:r>
              <a:rPr lang="en-US" dirty="0" err="1"/>
              <a:t>Duavee</a:t>
            </a:r>
            <a:r>
              <a:rPr lang="en-US" dirty="0"/>
              <a:t> has many other contraindications including those with known or suspected breast cancer, estrogen-dependent neoplasia, undiagnosed abnormal uterine bleeding, and known hepatic or </a:t>
            </a:r>
            <a:r>
              <a:rPr lang="en-US" dirty="0" err="1"/>
              <a:t>thrombophilic</a:t>
            </a:r>
            <a:r>
              <a:rPr lang="en-US" dirty="0"/>
              <a:t> disorders. </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22</a:t>
            </a:fld>
            <a:endParaRPr lang="en-US" dirty="0"/>
          </a:p>
        </p:txBody>
      </p:sp>
    </p:spTree>
    <p:extLst>
      <p:ext uri="{BB962C8B-B14F-4D97-AF65-F5344CB8AC3E}">
        <p14:creationId xmlns:p14="http://schemas.microsoft.com/office/powerpoint/2010/main" val="2998817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Osteoporosis impact</a:t>
            </a:r>
            <a:r>
              <a:rPr lang="en-US" strike="noStrike" dirty="0"/>
              <a:t>s </a:t>
            </a:r>
            <a:r>
              <a:rPr lang="en-US" dirty="0"/>
              <a:t>many individuals under our care. By modifying lifestyles and ensuring adequate intake of calcium and vitamin D we can maintain good bone health and delay bone loss. Using medications appropriately to prevent and treat osteoporosis can increase their effectiveness and prevent medication errors. Overall, vigilant monitoring and management can help improve an individual’s quality of life and potentially prevent a fracture.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What questions can I answer?</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23</a:t>
            </a:fld>
            <a:endParaRPr lang="en-US" dirty="0"/>
          </a:p>
        </p:txBody>
      </p:sp>
    </p:spTree>
    <p:extLst>
      <p:ext uri="{BB962C8B-B14F-4D97-AF65-F5344CB8AC3E}">
        <p14:creationId xmlns:p14="http://schemas.microsoft.com/office/powerpoint/2010/main" val="3654410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with an overview of osteoporosis.</a:t>
            </a:r>
          </a:p>
        </p:txBody>
      </p:sp>
      <p:sp>
        <p:nvSpPr>
          <p:cNvPr id="4" name="Slide Number Placeholder 3"/>
          <p:cNvSpPr>
            <a:spLocks noGrp="1"/>
          </p:cNvSpPr>
          <p:nvPr>
            <p:ph type="sldNum" sz="quarter" idx="5"/>
          </p:nvPr>
        </p:nvSpPr>
        <p:spPr/>
        <p:txBody>
          <a:bodyPr/>
          <a:lstStyle/>
          <a:p>
            <a:fld id="{50AD15A5-6128-B84F-818D-8AA5BDD9AF9D}" type="slidenum">
              <a:rPr lang="en-US" smtClean="0"/>
              <a:pPr/>
              <a:t>3</a:t>
            </a:fld>
            <a:endParaRPr lang="en-US" dirty="0"/>
          </a:p>
        </p:txBody>
      </p:sp>
    </p:spTree>
    <p:extLst>
      <p:ext uri="{BB962C8B-B14F-4D97-AF65-F5344CB8AC3E}">
        <p14:creationId xmlns:p14="http://schemas.microsoft.com/office/powerpoint/2010/main" val="3301631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rPr>
              <a:t>Think of our</a:t>
            </a:r>
            <a:r>
              <a:rPr lang="en-US" dirty="0"/>
              <a:t> bones as the framework of our bodies, similar to the wooden framing in a house. Now when an individual has osteoporosis, the framework of their body becomes like a house with termites. The way termites weaken the house, osteoporosis weakens the bones through the loss of minerals like calcium. </a:t>
            </a:r>
            <a:r>
              <a:rPr lang="en-US" sz="1200" dirty="0">
                <a:effectLst/>
                <a:latin typeface="Segoe UI" panose="020B0502040204020203" pitchFamily="34" charset="0"/>
              </a:rPr>
              <a:t>Osteoporosis occurs when the body loses too much bone, makes too little bone, or both. As a result, bones become weak and may break from a fall or, in serious cases, from simply sneezing or minor bumps.</a:t>
            </a:r>
            <a:r>
              <a:rPr lang="en-US" dirty="0"/>
              <a:t> Osteoporosis does not cause any outward symptoms until a break actually occurs and is therefore known as a “silent disease”. </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4</a:t>
            </a:fld>
            <a:endParaRPr lang="en-US" dirty="0"/>
          </a:p>
        </p:txBody>
      </p:sp>
    </p:spTree>
    <p:extLst>
      <p:ext uri="{BB962C8B-B14F-4D97-AF65-F5344CB8AC3E}">
        <p14:creationId xmlns:p14="http://schemas.microsoft.com/office/powerpoint/2010/main" val="2172875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So why does this matter to us? Well about 54 million Americans have osteoporosis and low bone mass, placing them at increased risk for osteoporosis. Studies suggest about half of women and one in four men will break a bone due to osteoporosis. Most of the individuals in our care have multiple risk factors, which we will cover shortly, which increase their risk of developing osteoporosis. This is why we are taking the time to talk about this today. </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5</a:t>
            </a:fld>
            <a:endParaRPr lang="en-US" dirty="0"/>
          </a:p>
        </p:txBody>
      </p:sp>
    </p:spTree>
    <p:extLst>
      <p:ext uri="{BB962C8B-B14F-4D97-AF65-F5344CB8AC3E}">
        <p14:creationId xmlns:p14="http://schemas.microsoft.com/office/powerpoint/2010/main" val="2543325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Now, let’s talk about risk factors of osteoporosis.  </a:t>
            </a:r>
          </a:p>
        </p:txBody>
      </p:sp>
      <p:sp>
        <p:nvSpPr>
          <p:cNvPr id="4" name="Slide Number Placeholder 3"/>
          <p:cNvSpPr>
            <a:spLocks noGrp="1"/>
          </p:cNvSpPr>
          <p:nvPr>
            <p:ph type="sldNum" sz="quarter" idx="5"/>
          </p:nvPr>
        </p:nvSpPr>
        <p:spPr/>
        <p:txBody>
          <a:bodyPr/>
          <a:lstStyle/>
          <a:p>
            <a:fld id="{50AD15A5-6128-B84F-818D-8AA5BDD9AF9D}" type="slidenum">
              <a:rPr lang="en-US" smtClean="0"/>
              <a:pPr/>
              <a:t>6</a:t>
            </a:fld>
            <a:endParaRPr lang="en-US" dirty="0"/>
          </a:p>
        </p:txBody>
      </p:sp>
    </p:spTree>
    <p:extLst>
      <p:ext uri="{BB962C8B-B14F-4D97-AF65-F5344CB8AC3E}">
        <p14:creationId xmlns:p14="http://schemas.microsoft.com/office/powerpoint/2010/main" val="3466863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saw earlier, women are at greater risk than men in developing osteoporosis. Another risk factor, that we will review again later, is an inadequate dietary intake of calcium and vitamin D. Most individuals in our care are impacted by low hormone levels which can increase their risk for bone loss. While there are factors that cannot be changed such as age, race, body type or family history. </a:t>
            </a:r>
            <a:r>
              <a:rPr lang="en-US" b="0" dirty="0">
                <a:solidFill>
                  <a:schemeClr val="tx1"/>
                </a:solidFill>
              </a:rPr>
              <a:t>It is important to note that some may be modifiable by</a:t>
            </a:r>
            <a:r>
              <a:rPr lang="en-US" b="0" baseline="0" dirty="0">
                <a:solidFill>
                  <a:schemeClr val="tx1"/>
                </a:solidFill>
              </a:rPr>
              <a:t> addressing </a:t>
            </a:r>
            <a:r>
              <a:rPr lang="en-US" b="0" dirty="0">
                <a:solidFill>
                  <a:schemeClr val="tx1"/>
                </a:solidFill>
              </a:rPr>
              <a:t>lifestyle choices such as maintaining a healthy weight and avoiding tobacco</a:t>
            </a:r>
            <a:r>
              <a:rPr lang="en-US" b="0" baseline="0" dirty="0">
                <a:solidFill>
                  <a:schemeClr val="tx1"/>
                </a:solidFill>
              </a:rPr>
              <a:t> or </a:t>
            </a:r>
            <a:r>
              <a:rPr lang="en-US" b="0" dirty="0">
                <a:solidFill>
                  <a:schemeClr val="tx1"/>
                </a:solidFill>
              </a:rPr>
              <a:t>alcohol abuse</a:t>
            </a:r>
            <a:r>
              <a:rPr lang="en-US" b="0" baseline="0" dirty="0">
                <a:solidFill>
                  <a:schemeClr val="tx1"/>
                </a:solidFill>
              </a:rPr>
              <a:t>. </a:t>
            </a:r>
            <a:endParaRPr lang="en-US" dirty="0"/>
          </a:p>
          <a:p>
            <a:r>
              <a:rPr lang="en-US" dirty="0"/>
              <a:t>Take a moment to read over the risk factors on the screen. </a:t>
            </a:r>
          </a:p>
        </p:txBody>
      </p:sp>
      <p:sp>
        <p:nvSpPr>
          <p:cNvPr id="4" name="Slide Number Placeholder 3"/>
          <p:cNvSpPr>
            <a:spLocks noGrp="1"/>
          </p:cNvSpPr>
          <p:nvPr>
            <p:ph type="sldNum" sz="quarter" idx="5"/>
          </p:nvPr>
        </p:nvSpPr>
        <p:spPr/>
        <p:txBody>
          <a:bodyPr/>
          <a:lstStyle/>
          <a:p>
            <a:fld id="{50AD15A5-6128-B84F-818D-8AA5BDD9AF9D}" type="slidenum">
              <a:rPr lang="en-US" smtClean="0"/>
              <a:pPr/>
              <a:t>7</a:t>
            </a:fld>
            <a:endParaRPr lang="en-US" dirty="0"/>
          </a:p>
        </p:txBody>
      </p:sp>
    </p:spTree>
    <p:extLst>
      <p:ext uri="{BB962C8B-B14F-4D97-AF65-F5344CB8AC3E}">
        <p14:creationId xmlns:p14="http://schemas.microsoft.com/office/powerpoint/2010/main" val="2315439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individuals in our care have comorbid conditions, such as diabetes and kidney disease, which can increase the risk of developing osteoporosis. Some conditions are related directly, such as calcium deficiency, and others not so much. For example, immobilization increases risk because to develop strong bones physical activity is required. </a:t>
            </a:r>
            <a:r>
              <a:rPr lang="en-US" b="0" dirty="0">
                <a:solidFill>
                  <a:schemeClr val="tx1"/>
                </a:solidFill>
              </a:rPr>
              <a:t>Preventing and managing comorbidities is key to either avoiding or delaying the progression of osteoporosis. Medications can play a major role in developing osteoporosis as well. Take a look at the list on the right and you may see many familiar drugs such as anticonvulsants, PPIs, and some antidepressants. Some of the ways drugs can cause or worsen osteoporosis is by preventing bone formation. While not always possible, we may be able to reduce risk by</a:t>
            </a:r>
            <a:r>
              <a:rPr lang="en-US" b="0" baseline="0" dirty="0">
                <a:solidFill>
                  <a:schemeClr val="tx1"/>
                </a:solidFill>
              </a:rPr>
              <a:t> changing to a potentially safer alternative. When they cannot be changed, at least being aware may allow us to better address their increased risk and improve the care we provide. </a:t>
            </a:r>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8</a:t>
            </a:fld>
            <a:endParaRPr lang="en-US" dirty="0"/>
          </a:p>
        </p:txBody>
      </p:sp>
    </p:spTree>
    <p:extLst>
      <p:ext uri="{BB962C8B-B14F-4D97-AF65-F5344CB8AC3E}">
        <p14:creationId xmlns:p14="http://schemas.microsoft.com/office/powerpoint/2010/main" val="1191480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turn our attention to medications used to prevent and treat osteoporosis. </a:t>
            </a:r>
          </a:p>
        </p:txBody>
      </p:sp>
      <p:sp>
        <p:nvSpPr>
          <p:cNvPr id="4" name="Slide Number Placeholder 3"/>
          <p:cNvSpPr>
            <a:spLocks noGrp="1"/>
          </p:cNvSpPr>
          <p:nvPr>
            <p:ph type="sldNum" sz="quarter" idx="5"/>
          </p:nvPr>
        </p:nvSpPr>
        <p:spPr/>
        <p:txBody>
          <a:bodyPr/>
          <a:lstStyle/>
          <a:p>
            <a:fld id="{50AD15A5-6128-B84F-818D-8AA5BDD9AF9D}" type="slidenum">
              <a:rPr lang="en-US" smtClean="0"/>
              <a:pPr/>
              <a:t>9</a:t>
            </a:fld>
            <a:endParaRPr lang="en-US" dirty="0"/>
          </a:p>
        </p:txBody>
      </p:sp>
    </p:spTree>
    <p:extLst>
      <p:ext uri="{BB962C8B-B14F-4D97-AF65-F5344CB8AC3E}">
        <p14:creationId xmlns:p14="http://schemas.microsoft.com/office/powerpoint/2010/main" val="2886677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C7EDB7-A836-4CDF-8BF2-6FBC234825D2}"/>
              </a:ext>
            </a:extLst>
          </p:cNvPr>
          <p:cNvPicPr>
            <a:picLocks noChangeAspect="1"/>
          </p:cNvPicPr>
          <p:nvPr userDrawn="1"/>
        </p:nvPicPr>
        <p:blipFill>
          <a:blip r:embed="rId2"/>
          <a:stretch>
            <a:fillRect/>
          </a:stretch>
        </p:blipFill>
        <p:spPr>
          <a:xfrm>
            <a:off x="574675" y="432407"/>
            <a:ext cx="2429538" cy="654552"/>
          </a:xfrm>
          <a:prstGeom prst="rect">
            <a:avLst/>
          </a:prstGeom>
        </p:spPr>
      </p:pic>
      <p:sp>
        <p:nvSpPr>
          <p:cNvPr id="2" name="Title 1"/>
          <p:cNvSpPr>
            <a:spLocks noGrp="1"/>
          </p:cNvSpPr>
          <p:nvPr>
            <p:ph type="ctrTitle" hasCustomPrompt="1"/>
          </p:nvPr>
        </p:nvSpPr>
        <p:spPr>
          <a:xfrm>
            <a:off x="557786" y="2130386"/>
            <a:ext cx="4681728" cy="2011680"/>
          </a:xfrm>
        </p:spPr>
        <p:txBody>
          <a:bodyPr rIns="0" anchor="b" anchorCtr="0"/>
          <a:lstStyle>
            <a:lvl1pPr>
              <a:lnSpc>
                <a:spcPct val="90000"/>
              </a:lnSpc>
              <a:defRPr sz="4000">
                <a:solidFill>
                  <a:schemeClr val="tx2"/>
                </a:solidFill>
              </a:defRPr>
            </a:lvl1pPr>
          </a:lstStyle>
          <a:p>
            <a:r>
              <a:rPr lang="en-US" dirty="0"/>
              <a:t>Click to add title</a:t>
            </a:r>
          </a:p>
        </p:txBody>
      </p:sp>
      <p:sp>
        <p:nvSpPr>
          <p:cNvPr id="22" name="Text Placeholder 4"/>
          <p:cNvSpPr>
            <a:spLocks noGrp="1"/>
          </p:cNvSpPr>
          <p:nvPr>
            <p:ph type="body" sz="quarter" idx="16" hasCustomPrompt="1"/>
          </p:nvPr>
        </p:nvSpPr>
        <p:spPr>
          <a:xfrm>
            <a:off x="557784" y="4379002"/>
            <a:ext cx="3582017" cy="1262324"/>
          </a:xfrm>
        </p:spPr>
        <p:txBody>
          <a:bodyPr/>
          <a:lstStyle>
            <a:lvl1pPr>
              <a:defRPr sz="1500" b="1">
                <a:solidFill>
                  <a:schemeClr val="tx2"/>
                </a:solidFill>
                <a:latin typeface="CVS Health Sans" panose="020B0504020202020204" pitchFamily="34" charset="0"/>
              </a:defRPr>
            </a:lvl1pPr>
            <a:lvl2pPr marL="0" indent="0">
              <a:spcBef>
                <a:spcPts val="0"/>
              </a:spcBef>
              <a:spcAft>
                <a:spcPts val="2400"/>
              </a:spcAft>
              <a:buFontTx/>
              <a:buNone/>
              <a:defRPr sz="1300">
                <a:solidFill>
                  <a:schemeClr val="tx2"/>
                </a:solidFill>
              </a:defRPr>
            </a:lvl2pPr>
            <a:lvl3pPr marL="0" indent="0">
              <a:buFontTx/>
              <a:buNone/>
              <a:defRPr sz="1200">
                <a:solidFill>
                  <a:schemeClr val="tx2"/>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pic>
        <p:nvPicPr>
          <p:cNvPr id="21" name="Picture 20" descr="Cover example w/hear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73561" y="1016178"/>
            <a:ext cx="5221110" cy="4340047"/>
          </a:xfrm>
          <a:prstGeom prst="rect">
            <a:avLst/>
          </a:prstGeom>
        </p:spPr>
      </p:pic>
    </p:spTree>
    <p:extLst>
      <p:ext uri="{BB962C8B-B14F-4D97-AF65-F5344CB8AC3E}">
        <p14:creationId xmlns:p14="http://schemas.microsoft.com/office/powerpoint/2010/main" val="2230787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bg1"/>
                </a:solidFill>
                <a:latin typeface="+mj-lt"/>
                <a:ea typeface="+mj-ea"/>
                <a:cs typeface="+mj-cs"/>
              </a:defRPr>
            </a:lvl1pPr>
          </a:lstStyle>
          <a:p>
            <a:r>
              <a:rPr lang="en-US" dirty="0"/>
              <a:t>Click to edit title for divider</a:t>
            </a:r>
          </a:p>
        </p:txBody>
      </p:sp>
    </p:spTree>
    <p:extLst>
      <p:ext uri="{BB962C8B-B14F-4D97-AF65-F5344CB8AC3E}">
        <p14:creationId xmlns:p14="http://schemas.microsoft.com/office/powerpoint/2010/main" val="228797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nav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111EDB-A7DC-4D3C-BA73-E639327B03EF}"/>
              </a:ext>
            </a:extLst>
          </p:cNvPr>
          <p:cNvSpPr/>
          <p:nvPr userDrawn="1"/>
        </p:nvSpPr>
        <p:spPr>
          <a:xfrm>
            <a:off x="0" y="0"/>
            <a:ext cx="12188825" cy="6858000"/>
          </a:xfrm>
          <a:prstGeom prst="rect">
            <a:avLst/>
          </a:prstGeom>
          <a:solidFill>
            <a:srgbClr val="0B3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4" name="Title 1">
            <a:extLst>
              <a:ext uri="{FF2B5EF4-FFF2-40B4-BE49-F238E27FC236}">
                <a16:creationId xmlns:a16="http://schemas.microsoft.com/office/drawing/2014/main" id="{A8DD2AFC-8349-4DB3-855A-645AB85DF6B0}"/>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bg1"/>
                </a:solidFill>
                <a:latin typeface="+mj-lt"/>
                <a:ea typeface="+mj-ea"/>
                <a:cs typeface="+mj-cs"/>
              </a:defRPr>
            </a:lvl1pPr>
          </a:lstStyle>
          <a:p>
            <a:r>
              <a:rPr lang="en-US" dirty="0"/>
              <a:t>Click to edit title for divider</a:t>
            </a:r>
          </a:p>
        </p:txBody>
      </p:sp>
    </p:spTree>
    <p:extLst>
      <p:ext uri="{BB962C8B-B14F-4D97-AF65-F5344CB8AC3E}">
        <p14:creationId xmlns:p14="http://schemas.microsoft.com/office/powerpoint/2010/main" val="3070277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r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a:defRPr sz="3200" b="1">
                <a:solidFill>
                  <a:schemeClr val="bg1"/>
                </a:solidFill>
                <a:latin typeface="+mj-lt"/>
              </a:defRPr>
            </a:lvl1pPr>
          </a:lstStyle>
          <a:p>
            <a:r>
              <a:rPr lang="en-US" dirty="0"/>
              <a:t>Click to edit title for divider</a:t>
            </a:r>
          </a:p>
        </p:txBody>
      </p:sp>
    </p:spTree>
    <p:extLst>
      <p:ext uri="{BB962C8B-B14F-4D97-AF65-F5344CB8AC3E}">
        <p14:creationId xmlns:p14="http://schemas.microsoft.com/office/powerpoint/2010/main" val="1938994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accent2"/>
                </a:solidFill>
                <a:latin typeface="+mj-lt"/>
                <a:ea typeface="+mj-ea"/>
                <a:cs typeface="+mj-cs"/>
              </a:defRPr>
            </a:lvl1pPr>
          </a:lstStyle>
          <a:p>
            <a:r>
              <a:rPr lang="en-US" dirty="0"/>
              <a:t>Click to edit title for divider</a:t>
            </a:r>
          </a:p>
        </p:txBody>
      </p:sp>
    </p:spTree>
    <p:extLst>
      <p:ext uri="{BB962C8B-B14F-4D97-AF65-F5344CB8AC3E}">
        <p14:creationId xmlns:p14="http://schemas.microsoft.com/office/powerpoint/2010/main" val="1981205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add title for one-column layout</a:t>
            </a:r>
          </a:p>
        </p:txBody>
      </p:sp>
      <p:sp>
        <p:nvSpPr>
          <p:cNvPr id="3" name="Content Placeholder 2"/>
          <p:cNvSpPr>
            <a:spLocks noGrp="1"/>
          </p:cNvSpPr>
          <p:nvPr>
            <p:ph idx="1" hasCustomPrompt="1"/>
          </p:nvPr>
        </p:nvSpPr>
        <p:spPr bwMode="gray">
          <a:xfrm>
            <a:off x="557784" y="1767532"/>
            <a:ext cx="8586216" cy="3977640"/>
          </a:xfrm>
        </p:spPr>
        <p:txBody>
          <a:bodyPr/>
          <a:lstStyle>
            <a:lvl1pPr>
              <a:defRPr cap="none" baseline="0">
                <a:solidFill>
                  <a:schemeClr val="tx2"/>
                </a:solidFill>
              </a:defRPr>
            </a:lvl1pPr>
            <a:lvl2pPr>
              <a:defRPr>
                <a:solidFill>
                  <a:schemeClr val="tx2"/>
                </a:solidFill>
              </a:defRPr>
            </a:lvl2pPr>
            <a:lvl3pPr>
              <a:defRPr baseline="0">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4099297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one-column layout</a:t>
            </a:r>
          </a:p>
        </p:txBody>
      </p:sp>
      <p:sp>
        <p:nvSpPr>
          <p:cNvPr id="3" name="Content Placeholder 2"/>
          <p:cNvSpPr>
            <a:spLocks noGrp="1"/>
          </p:cNvSpPr>
          <p:nvPr>
            <p:ph idx="1" hasCustomPrompt="1"/>
          </p:nvPr>
        </p:nvSpPr>
        <p:spPr bwMode="gray">
          <a:xfrm>
            <a:off x="557784" y="1767532"/>
            <a:ext cx="8586216" cy="3977640"/>
          </a:xfrm>
        </p:spPr>
        <p:txBody>
          <a:bodyPr/>
          <a:lstStyle>
            <a:lvl1pPr>
              <a:lnSpc>
                <a:spcPct val="100000"/>
              </a:lnSpc>
              <a:buClr>
                <a:schemeClr val="tx1"/>
              </a:buClr>
              <a:defRPr sz="1800" b="1" cap="none" baseline="0">
                <a:solidFill>
                  <a:schemeClr val="tx2"/>
                </a:solidFill>
                <a:latin typeface="+mn-lt"/>
              </a:defRPr>
            </a:lvl1pPr>
            <a:lvl2pPr marL="0" indent="0">
              <a:buClr>
                <a:schemeClr val="tx1"/>
              </a:buClr>
              <a:buNone/>
              <a:defRPr sz="1300" baseline="0">
                <a:solidFill>
                  <a:schemeClr val="tx2"/>
                </a:solidFill>
              </a:defRPr>
            </a:lvl2pPr>
            <a:lvl3pPr marL="171450" indent="-171450">
              <a:spcBef>
                <a:spcPts val="1200"/>
              </a:spcBef>
              <a:buClr>
                <a:schemeClr val="tx1"/>
              </a:buClr>
              <a:buFont typeface="Arial" panose="020B0604020202020204" pitchFamily="34" charset="0"/>
              <a:buChar char="•"/>
              <a:defRPr sz="1300" baseline="0">
                <a:solidFill>
                  <a:schemeClr val="tx2"/>
                </a:solidFill>
              </a:defRPr>
            </a:lvl3pPr>
            <a:lvl4pPr marL="342900" indent="-171450">
              <a:buClr>
                <a:schemeClr val="tx1"/>
              </a:buClr>
              <a:buFont typeface="Arial" panose="020B0604020202020204" pitchFamily="34" charset="0"/>
              <a:buChar char="–"/>
              <a:defRPr sz="1300" baseline="0">
                <a:solidFill>
                  <a:schemeClr val="tx2"/>
                </a:solidFill>
              </a:defRPr>
            </a:lvl4pPr>
            <a:lvl5pPr marL="515938" indent="-173038">
              <a:buClr>
                <a:schemeClr val="tx1"/>
              </a:buClr>
              <a:buFont typeface="Arial" panose="020B0604020202020204" pitchFamily="34" charset="0"/>
              <a:buChar char="•"/>
              <a:defRPr sz="1300">
                <a:solidFill>
                  <a:schemeClr val="tx2"/>
                </a:solidFill>
              </a:defRPr>
            </a:lvl5pPr>
            <a:lvl6pPr marL="687388"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424699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two-column layout</a:t>
            </a:r>
          </a:p>
        </p:txBody>
      </p:sp>
      <p:sp>
        <p:nvSpPr>
          <p:cNvPr id="3" name="Content Placeholder 2"/>
          <p:cNvSpPr>
            <a:spLocks noGrp="1"/>
          </p:cNvSpPr>
          <p:nvPr>
            <p:ph sz="half" idx="1" hasCustomPrompt="1"/>
          </p:nvPr>
        </p:nvSpPr>
        <p:spPr bwMode="gray">
          <a:xfrm>
            <a:off x="557784" y="1767532"/>
            <a:ext cx="5237114" cy="3973512"/>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5" name="Content Placeholder 2"/>
          <p:cNvSpPr>
            <a:spLocks noGrp="1"/>
          </p:cNvSpPr>
          <p:nvPr>
            <p:ph sz="half" idx="10" hasCustomPrompt="1"/>
          </p:nvPr>
        </p:nvSpPr>
        <p:spPr bwMode="gray">
          <a:xfrm>
            <a:off x="6382512" y="1767532"/>
            <a:ext cx="5237114" cy="3973512"/>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3393997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three-column layout</a:t>
            </a:r>
          </a:p>
        </p:txBody>
      </p:sp>
      <p:sp>
        <p:nvSpPr>
          <p:cNvPr id="3" name="Content Placeholder 2"/>
          <p:cNvSpPr>
            <a:spLocks noGrp="1"/>
          </p:cNvSpPr>
          <p:nvPr>
            <p:ph sz="half" idx="1" hasCustomPrompt="1"/>
          </p:nvPr>
        </p:nvSpPr>
        <p:spPr bwMode="gray">
          <a:xfrm>
            <a:off x="557784" y="1764792"/>
            <a:ext cx="3433191"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6" name="Content Placeholder 2"/>
          <p:cNvSpPr>
            <a:spLocks noGrp="1"/>
          </p:cNvSpPr>
          <p:nvPr>
            <p:ph sz="half" idx="10" hasCustomPrompt="1"/>
          </p:nvPr>
        </p:nvSpPr>
        <p:spPr bwMode="gray">
          <a:xfrm>
            <a:off x="4370832" y="1764792"/>
            <a:ext cx="3433191"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2"/>
          <p:cNvSpPr>
            <a:spLocks noGrp="1"/>
          </p:cNvSpPr>
          <p:nvPr>
            <p:ph sz="half" idx="11" hasCustomPrompt="1"/>
          </p:nvPr>
        </p:nvSpPr>
        <p:spPr bwMode="gray">
          <a:xfrm>
            <a:off x="8183880" y="1764792"/>
            <a:ext cx="3433191"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920309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four-column layout</a:t>
            </a:r>
          </a:p>
        </p:txBody>
      </p:sp>
      <p:sp>
        <p:nvSpPr>
          <p:cNvPr id="3" name="Content Placeholder 2"/>
          <p:cNvSpPr>
            <a:spLocks noGrp="1"/>
          </p:cNvSpPr>
          <p:nvPr>
            <p:ph sz="half" idx="1" hasCustomPrompt="1"/>
          </p:nvPr>
        </p:nvSpPr>
        <p:spPr bwMode="gray">
          <a:xfrm>
            <a:off x="557784"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2"/>
          <p:cNvSpPr>
            <a:spLocks noGrp="1"/>
          </p:cNvSpPr>
          <p:nvPr>
            <p:ph sz="half" idx="10" hasCustomPrompt="1"/>
          </p:nvPr>
        </p:nvSpPr>
        <p:spPr bwMode="gray">
          <a:xfrm>
            <a:off x="3410712"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8" name="Content Placeholder 2"/>
          <p:cNvSpPr>
            <a:spLocks noGrp="1"/>
          </p:cNvSpPr>
          <p:nvPr>
            <p:ph sz="half" idx="11" hasCustomPrompt="1"/>
          </p:nvPr>
        </p:nvSpPr>
        <p:spPr bwMode="gray">
          <a:xfrm>
            <a:off x="6254496"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9" name="Content Placeholder 2"/>
          <p:cNvSpPr>
            <a:spLocks noGrp="1"/>
          </p:cNvSpPr>
          <p:nvPr>
            <p:ph sz="half" idx="12" hasCustomPrompt="1"/>
          </p:nvPr>
        </p:nvSpPr>
        <p:spPr bwMode="gray">
          <a:xfrm>
            <a:off x="9098280"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3126896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ve Content Journ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five-column journey layout</a:t>
            </a:r>
          </a:p>
        </p:txBody>
      </p:sp>
      <p:sp>
        <p:nvSpPr>
          <p:cNvPr id="8" name="Content Placeholder 2"/>
          <p:cNvSpPr>
            <a:spLocks noGrp="1"/>
          </p:cNvSpPr>
          <p:nvPr>
            <p:ph sz="half" idx="1" hasCustomPrompt="1"/>
          </p:nvPr>
        </p:nvSpPr>
        <p:spPr bwMode="gray">
          <a:xfrm>
            <a:off x="1064664"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p:txBody>
      </p:sp>
      <p:sp>
        <p:nvSpPr>
          <p:cNvPr id="9" name="Content Placeholder 2"/>
          <p:cNvSpPr>
            <a:spLocks noGrp="1"/>
          </p:cNvSpPr>
          <p:nvPr>
            <p:ph sz="half" idx="10" hasCustomPrompt="1"/>
          </p:nvPr>
        </p:nvSpPr>
        <p:spPr bwMode="gray">
          <a:xfrm>
            <a:off x="3152826"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p:txBody>
      </p:sp>
      <p:sp>
        <p:nvSpPr>
          <p:cNvPr id="11" name="Content Placeholder 2"/>
          <p:cNvSpPr>
            <a:spLocks noGrp="1"/>
          </p:cNvSpPr>
          <p:nvPr>
            <p:ph sz="half" idx="11" hasCustomPrompt="1"/>
          </p:nvPr>
        </p:nvSpPr>
        <p:spPr bwMode="gray">
          <a:xfrm>
            <a:off x="5240988"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p:txBody>
      </p:sp>
      <p:sp>
        <p:nvSpPr>
          <p:cNvPr id="12" name="Content Placeholder 2"/>
          <p:cNvSpPr>
            <a:spLocks noGrp="1"/>
          </p:cNvSpPr>
          <p:nvPr>
            <p:ph sz="half" idx="12" hasCustomPrompt="1"/>
          </p:nvPr>
        </p:nvSpPr>
        <p:spPr bwMode="gray">
          <a:xfrm>
            <a:off x="7329150"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p:txBody>
      </p:sp>
      <p:sp>
        <p:nvSpPr>
          <p:cNvPr id="14" name="Content Placeholder 2"/>
          <p:cNvSpPr>
            <a:spLocks noGrp="1"/>
          </p:cNvSpPr>
          <p:nvPr>
            <p:ph sz="half" idx="13" hasCustomPrompt="1"/>
          </p:nvPr>
        </p:nvSpPr>
        <p:spPr bwMode="gray">
          <a:xfrm>
            <a:off x="9417312"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p:txBody>
      </p:sp>
    </p:spTree>
    <p:extLst>
      <p:ext uri="{BB962C8B-B14F-4D97-AF65-F5344CB8AC3E}">
        <p14:creationId xmlns:p14="http://schemas.microsoft.com/office/powerpoint/2010/main" val="364606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7786" y="2130386"/>
            <a:ext cx="4681728" cy="2011680"/>
          </a:xfrm>
        </p:spPr>
        <p:txBody>
          <a:bodyPr rIns="0" anchor="b" anchorCtr="0"/>
          <a:lstStyle>
            <a:lvl1pPr>
              <a:lnSpc>
                <a:spcPct val="90000"/>
              </a:lnSpc>
              <a:defRPr sz="4000">
                <a:solidFill>
                  <a:schemeClr val="tx2"/>
                </a:solidFill>
              </a:defRPr>
            </a:lvl1pPr>
          </a:lstStyle>
          <a:p>
            <a:r>
              <a:rPr lang="en-US" dirty="0"/>
              <a:t>Click to add title</a:t>
            </a:r>
          </a:p>
        </p:txBody>
      </p:sp>
      <p:sp>
        <p:nvSpPr>
          <p:cNvPr id="15" name="Text Placeholder 4"/>
          <p:cNvSpPr>
            <a:spLocks noGrp="1"/>
          </p:cNvSpPr>
          <p:nvPr>
            <p:ph type="body" sz="quarter" idx="16" hasCustomPrompt="1"/>
          </p:nvPr>
        </p:nvSpPr>
        <p:spPr>
          <a:xfrm>
            <a:off x="557784" y="4379002"/>
            <a:ext cx="3582017" cy="1262324"/>
          </a:xfrm>
        </p:spPr>
        <p:txBody>
          <a:bodyPr/>
          <a:lstStyle>
            <a:lvl1pPr>
              <a:defRPr lang="en-US" sz="1500" b="1" kern="1200" dirty="0">
                <a:solidFill>
                  <a:schemeClr val="tx2"/>
                </a:solidFill>
                <a:latin typeface="CVS Health Sans" panose="020B0504020202020204" pitchFamily="34" charset="0"/>
                <a:ea typeface="+mn-ea"/>
                <a:cs typeface="+mn-cs"/>
              </a:defRPr>
            </a:lvl1pPr>
            <a:lvl2pPr marL="0" indent="0">
              <a:spcBef>
                <a:spcPts val="0"/>
              </a:spcBef>
              <a:spcAft>
                <a:spcPts val="2400"/>
              </a:spcAft>
              <a:buFontTx/>
              <a:buNone/>
              <a:defRPr sz="1300">
                <a:solidFill>
                  <a:schemeClr val="tx2"/>
                </a:solidFill>
              </a:defRPr>
            </a:lvl2pPr>
            <a:lvl3pPr marL="0" indent="0">
              <a:buFontTx/>
              <a:buNone/>
              <a:defRPr sz="1200">
                <a:solidFill>
                  <a:schemeClr val="tx2"/>
                </a:solidFill>
              </a:defRPr>
            </a:lvl3pPr>
            <a:lvl4pPr>
              <a:defRPr>
                <a:solidFill>
                  <a:schemeClr val="bg1"/>
                </a:solidFill>
              </a:defRPr>
            </a:lvl4pPr>
            <a:lvl5pPr>
              <a:defRPr>
                <a:solidFill>
                  <a:schemeClr val="bg1"/>
                </a:solidFill>
              </a:defRPr>
            </a:lvl5pPr>
          </a:lstStyle>
          <a:p>
            <a:pPr marL="0" lvl="0" indent="0" algn="l" defTabSz="457200" rtl="0" eaLnBrk="1" latinLnBrk="0" hangingPunct="1">
              <a:lnSpc>
                <a:spcPct val="108000"/>
              </a:lnSpc>
              <a:spcBef>
                <a:spcPts val="1800"/>
              </a:spcBef>
              <a:buClrTx/>
              <a:buFont typeface="Arial"/>
              <a:buNone/>
            </a:pPr>
            <a:r>
              <a:rPr lang="en-US" dirty="0"/>
              <a:t>Presenter name</a:t>
            </a:r>
          </a:p>
          <a:p>
            <a:pPr lvl="1"/>
            <a:r>
              <a:rPr lang="en-US" dirty="0"/>
              <a:t>Presenter title</a:t>
            </a:r>
          </a:p>
          <a:p>
            <a:pPr lvl="2"/>
            <a:r>
              <a:rPr lang="en-US" dirty="0"/>
              <a:t>Date</a:t>
            </a:r>
          </a:p>
        </p:txBody>
      </p:sp>
      <p:pic>
        <p:nvPicPr>
          <p:cNvPr id="5" name="Picture 4">
            <a:extLst>
              <a:ext uri="{FF2B5EF4-FFF2-40B4-BE49-F238E27FC236}">
                <a16:creationId xmlns:a16="http://schemas.microsoft.com/office/drawing/2014/main" id="{C495DB04-73F6-445B-A711-6C5ECF269D14}"/>
              </a:ext>
            </a:extLst>
          </p:cNvPr>
          <p:cNvPicPr>
            <a:picLocks noChangeAspect="1"/>
          </p:cNvPicPr>
          <p:nvPr userDrawn="1"/>
        </p:nvPicPr>
        <p:blipFill>
          <a:blip r:embed="rId2"/>
          <a:stretch>
            <a:fillRect/>
          </a:stretch>
        </p:blipFill>
        <p:spPr>
          <a:xfrm>
            <a:off x="574675" y="432407"/>
            <a:ext cx="2429538" cy="654552"/>
          </a:xfrm>
          <a:prstGeom prst="rect">
            <a:avLst/>
          </a:prstGeom>
        </p:spPr>
      </p:pic>
    </p:spTree>
    <p:extLst>
      <p:ext uri="{BB962C8B-B14F-4D97-AF65-F5344CB8AC3E}">
        <p14:creationId xmlns:p14="http://schemas.microsoft.com/office/powerpoint/2010/main" val="63070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add title for chart layout</a:t>
            </a:r>
          </a:p>
        </p:txBody>
      </p:sp>
      <p:sp>
        <p:nvSpPr>
          <p:cNvPr id="9"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1569625" y="1752600"/>
            <a:ext cx="9049575" cy="2975735"/>
          </a:xfrm>
        </p:spPr>
        <p:txBody>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553747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add title for chart with text layout</a:t>
            </a:r>
          </a:p>
        </p:txBody>
      </p:sp>
      <p:sp>
        <p:nvSpPr>
          <p:cNvPr id="13" name="Content Placeholder 2"/>
          <p:cNvSpPr>
            <a:spLocks noGrp="1"/>
          </p:cNvSpPr>
          <p:nvPr>
            <p:ph idx="1" hasCustomPrompt="1"/>
          </p:nvPr>
        </p:nvSpPr>
        <p:spPr bwMode="gray">
          <a:xfrm>
            <a:off x="557783" y="1767531"/>
            <a:ext cx="3438144" cy="2971800"/>
          </a:xfrm>
        </p:spPr>
        <p:txBody>
          <a:bodyPr/>
          <a:lstStyle>
            <a:lvl1pPr>
              <a:lnSpc>
                <a:spcPct val="100000"/>
              </a:lnSpc>
              <a:buClrTx/>
              <a:defRPr lang="en-US" sz="1800" b="1" kern="1200" cap="none" baseline="0" dirty="0">
                <a:solidFill>
                  <a:schemeClr val="tx2"/>
                </a:solidFill>
                <a:latin typeface="+mn-lt"/>
                <a:ea typeface="+mn-ea"/>
                <a:cs typeface="+mn-cs"/>
              </a:defRPr>
            </a:lvl1pPr>
            <a:lvl2pPr marL="0" indent="0">
              <a:buClrTx/>
              <a:buNone/>
              <a:defRPr baseline="0">
                <a:solidFill>
                  <a:schemeClr val="tx2"/>
                </a:solidFill>
              </a:defRPr>
            </a:lvl2pPr>
            <a:lvl3pPr marL="177800" indent="-177800">
              <a:spcBef>
                <a:spcPts val="1200"/>
              </a:spcBef>
              <a:buClrTx/>
              <a:buFont typeface="Arial" panose="020B0604020202020204" pitchFamily="34" charset="0"/>
              <a:buChar char="•"/>
              <a:defRPr sz="1300" baseline="0">
                <a:solidFill>
                  <a:schemeClr val="tx2"/>
                </a:solidFill>
              </a:defRPr>
            </a:lvl3pPr>
            <a:lvl4pPr marL="342900" indent="-165100">
              <a:buClrTx/>
              <a:buFont typeface="Arial" panose="020B0604020202020204" pitchFamily="34" charset="0"/>
              <a:buChar char="–"/>
              <a:defRPr sz="1300">
                <a:solidFill>
                  <a:schemeClr val="tx2"/>
                </a:solidFill>
              </a:defRPr>
            </a:lvl4pPr>
            <a:lvl5pPr marL="515938" indent="-173038">
              <a:buClrTx/>
              <a:buFont typeface="Arial" panose="020B0604020202020204" pitchFamily="34" charset="0"/>
              <a:buChar char="•"/>
              <a:defRPr sz="1300">
                <a:solidFill>
                  <a:schemeClr val="tx2"/>
                </a:solidFill>
              </a:defRPr>
            </a:lvl5pPr>
            <a:lvl6pPr marL="687388" indent="-171450">
              <a:buClrTx/>
              <a:buFont typeface="Arial" panose="020B0604020202020204" pitchFamily="34" charset="0"/>
              <a:buChar char="–"/>
              <a:defRPr sz="1300">
                <a:solidFill>
                  <a:schemeClr val="tx2"/>
                </a:solidFill>
              </a:defRPr>
            </a:lvl6pPr>
            <a:lvl7pPr marL="860425" indent="-173038">
              <a:buClrTx/>
              <a:buFont typeface="Arial" panose="020B0604020202020204" pitchFamily="34" charset="0"/>
              <a:buChar char="•"/>
              <a:defRPr sz="1300"/>
            </a:lvl7pPr>
            <a:lvl8pPr marL="1031875" indent="-171450">
              <a:buClrTx/>
              <a:buFont typeface="Arial" panose="020B0604020202020204" pitchFamily="34" charset="0"/>
              <a:buChar char="–"/>
              <a:defRPr sz="1300"/>
            </a:lvl8pPr>
            <a:lvl9pPr marL="1203325" indent="-171450">
              <a:buClrTx/>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4446495" y="1764792"/>
            <a:ext cx="7172418" cy="2975735"/>
          </a:xfrm>
        </p:spPr>
        <p:txBody>
          <a:bodyPr>
            <a:noAutofit/>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662880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139F72-CEC0-495F-8477-192D60A880E2}"/>
              </a:ext>
            </a:extLst>
          </p:cNvPr>
          <p:cNvSpPr/>
          <p:nvPr userDrawn="1"/>
        </p:nvSpPr>
        <p:spPr>
          <a:xfrm>
            <a:off x="6094412" y="0"/>
            <a:ext cx="6094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pic>
        <p:nvPicPr>
          <p:cNvPr id="5" name="Picture 4">
            <a:extLst>
              <a:ext uri="{FF2B5EF4-FFF2-40B4-BE49-F238E27FC236}">
                <a16:creationId xmlns:a16="http://schemas.microsoft.com/office/drawing/2014/main" id="{FF9439D3-CF94-4169-AC76-9AB3F00777AF}"/>
              </a:ext>
            </a:extLst>
          </p:cNvPr>
          <p:cNvPicPr>
            <a:picLocks noChangeAspect="1"/>
          </p:cNvPicPr>
          <p:nvPr userDrawn="1"/>
        </p:nvPicPr>
        <p:blipFill>
          <a:blip r:embed="rId2"/>
          <a:stretch>
            <a:fillRect/>
          </a:stretch>
        </p:blipFill>
        <p:spPr>
          <a:xfrm>
            <a:off x="10320463" y="6203880"/>
            <a:ext cx="1298451" cy="349821"/>
          </a:xfrm>
          <a:prstGeom prst="rect">
            <a:avLst/>
          </a:prstGeom>
        </p:spPr>
      </p:pic>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dirty="0"/>
              <a:t>Click to add title for comparison slide</a:t>
            </a:r>
          </a:p>
        </p:txBody>
      </p:sp>
      <p:sp>
        <p:nvSpPr>
          <p:cNvPr id="15" name="Content Placeholder 3"/>
          <p:cNvSpPr>
            <a:spLocks noGrp="1"/>
          </p:cNvSpPr>
          <p:nvPr>
            <p:ph sz="half" idx="2" hasCustomPrompt="1"/>
          </p:nvPr>
        </p:nvSpPr>
        <p:spPr>
          <a:xfrm>
            <a:off x="1253148" y="3718011"/>
            <a:ext cx="3493008" cy="2023033"/>
          </a:xfrm>
          <a:noFill/>
        </p:spPr>
        <p:txBody>
          <a:bodyPr lIns="0" tIns="0" rIns="0" bIns="0"/>
          <a:lstStyle>
            <a:lvl1pPr marL="0" indent="0" algn="ctr">
              <a:lnSpc>
                <a:spcPct val="100000"/>
              </a:lnSpc>
              <a:spcBef>
                <a:spcPts val="1200"/>
              </a:spcBef>
              <a:buClrTx/>
              <a:buFont typeface="Arial"/>
              <a:buNone/>
              <a:defRPr sz="1800" b="1">
                <a:solidFill>
                  <a:schemeClr val="tx2"/>
                </a:solidFill>
                <a:latin typeface="+mn-lt"/>
              </a:defRPr>
            </a:lvl1pPr>
            <a:lvl2pPr marL="0" indent="0" algn="ctr">
              <a:spcBef>
                <a:spcPts val="1200"/>
              </a:spcBef>
              <a:buClrTx/>
              <a:buFontTx/>
              <a:buNone/>
              <a:defRPr sz="1500">
                <a:solidFill>
                  <a:schemeClr val="tx2"/>
                </a:solidFill>
              </a:defRPr>
            </a:lvl2pPr>
            <a:lvl3pPr marL="404813" indent="-173038">
              <a:spcBef>
                <a:spcPts val="600"/>
              </a:spcBef>
              <a:buClrTx/>
              <a:buFont typeface="Arial" panose="020B0604020202020204" pitchFamily="34" charset="0"/>
              <a:buChar char="•"/>
              <a:defRPr sz="1600">
                <a:solidFill>
                  <a:schemeClr val="tx2"/>
                </a:solidFill>
              </a:defRPr>
            </a:lvl3pPr>
            <a:lvl4pPr marL="631825" indent="-174625">
              <a:spcBef>
                <a:spcPts val="600"/>
              </a:spcBef>
              <a:buClrTx/>
              <a:buFont typeface="Arial" panose="020B0604020202020204" pitchFamily="34" charset="0"/>
              <a:buChar char="•"/>
              <a:defRPr sz="1600">
                <a:solidFill>
                  <a:schemeClr val="tx2"/>
                </a:solidFill>
              </a:defRPr>
            </a:lvl4pPr>
            <a:lvl5pPr marL="804863" indent="-173038">
              <a:spcBef>
                <a:spcPts val="600"/>
              </a:spcBef>
              <a:buClrTx/>
              <a:buFont typeface="Arial" panose="020B0604020202020204" pitchFamily="34" charset="0"/>
              <a:buChar char="–"/>
              <a:defRPr sz="1600">
                <a:solidFill>
                  <a:schemeClr val="tx2"/>
                </a:solidFill>
              </a:defRPr>
            </a:lvl5pPr>
            <a:lvl6pPr marL="977900" indent="-177800">
              <a:buClrTx/>
              <a:defRPr sz="1600"/>
            </a:lvl6pPr>
            <a:lvl7pPr marL="1143000" indent="-165100">
              <a:buClrTx/>
              <a:defRPr sz="1600"/>
            </a:lvl7pPr>
            <a:lvl8pPr marL="1320800" indent="-177800">
              <a:buClrTx/>
              <a:defRPr sz="1600"/>
            </a:lvl8pPr>
            <a:lvl9pPr>
              <a:defRPr sz="1600"/>
            </a:lvl9pPr>
          </a:lstStyle>
          <a:p>
            <a:pPr lvl="0"/>
            <a:r>
              <a:rPr lang="en-US" dirty="0"/>
              <a:t>Header</a:t>
            </a:r>
          </a:p>
          <a:p>
            <a:pPr lvl="1"/>
            <a:r>
              <a:rPr lang="en-US" dirty="0"/>
              <a:t>First-level</a:t>
            </a:r>
          </a:p>
        </p:txBody>
      </p:sp>
      <p:sp>
        <p:nvSpPr>
          <p:cNvPr id="16" name="Content Placeholder 5"/>
          <p:cNvSpPr>
            <a:spLocks noGrp="1"/>
          </p:cNvSpPr>
          <p:nvPr>
            <p:ph sz="quarter" idx="4" hasCustomPrompt="1"/>
          </p:nvPr>
        </p:nvSpPr>
        <p:spPr>
          <a:xfrm>
            <a:off x="7378375" y="3718011"/>
            <a:ext cx="3493008" cy="2023033"/>
          </a:xfrm>
          <a:noFill/>
        </p:spPr>
        <p:txBody>
          <a:bodyPr lIns="0" tIns="0" rIns="0" bIns="0"/>
          <a:lstStyle>
            <a:lvl1pPr marL="0" indent="0" algn="ctr">
              <a:lnSpc>
                <a:spcPct val="100000"/>
              </a:lnSpc>
              <a:spcBef>
                <a:spcPts val="1200"/>
              </a:spcBef>
              <a:buClrTx/>
              <a:buFont typeface="Arial"/>
              <a:buNone/>
              <a:defRPr sz="1800" b="1">
                <a:solidFill>
                  <a:schemeClr val="bg1"/>
                </a:solidFill>
                <a:latin typeface="+mn-lt"/>
              </a:defRPr>
            </a:lvl1pPr>
            <a:lvl2pPr marL="0" indent="0" algn="ctr">
              <a:spcBef>
                <a:spcPts val="1200"/>
              </a:spcBef>
              <a:buClrTx/>
              <a:buFontTx/>
              <a:buNone/>
              <a:defRPr sz="1500">
                <a:solidFill>
                  <a:schemeClr val="bg1"/>
                </a:solidFill>
              </a:defRPr>
            </a:lvl2pPr>
            <a:lvl3pPr marL="231775" indent="0">
              <a:spcBef>
                <a:spcPts val="600"/>
              </a:spcBef>
              <a:buClrTx/>
              <a:buFont typeface="Arial" panose="020B0604020202020204" pitchFamily="34" charset="0"/>
              <a:buNone/>
              <a:defRPr sz="1600">
                <a:solidFill>
                  <a:schemeClr val="bg1"/>
                </a:solidFill>
              </a:defRPr>
            </a:lvl3pPr>
            <a:lvl4pPr marL="631825" indent="-174625">
              <a:spcBef>
                <a:spcPts val="600"/>
              </a:spcBef>
              <a:buClrTx/>
              <a:buFont typeface="Arial" panose="020B0604020202020204" pitchFamily="34" charset="0"/>
              <a:buChar char="•"/>
              <a:defRPr sz="1600">
                <a:solidFill>
                  <a:schemeClr val="bg1"/>
                </a:solidFill>
              </a:defRPr>
            </a:lvl4pPr>
            <a:lvl5pPr marL="804863" indent="-173038">
              <a:spcBef>
                <a:spcPts val="600"/>
              </a:spcBef>
              <a:buClrTx/>
              <a:buFont typeface="Arial" panose="020B0604020202020204" pitchFamily="34" charset="0"/>
              <a:buChar char="–"/>
              <a:defRPr sz="1600">
                <a:solidFill>
                  <a:schemeClr val="bg1"/>
                </a:solidFill>
              </a:defRPr>
            </a:lvl5pPr>
            <a:lvl6pPr>
              <a:spcBef>
                <a:spcPts val="600"/>
              </a:spcBef>
              <a:buClrTx/>
              <a:defRPr sz="1600">
                <a:solidFill>
                  <a:schemeClr val="bg1"/>
                </a:solidFill>
              </a:defRPr>
            </a:lvl6pPr>
            <a:lvl7pPr>
              <a:spcBef>
                <a:spcPts val="600"/>
              </a:spcBef>
              <a:buClrTx/>
              <a:defRPr sz="1600">
                <a:solidFill>
                  <a:schemeClr val="bg1"/>
                </a:solidFill>
              </a:defRPr>
            </a:lvl7pPr>
            <a:lvl8pPr>
              <a:spcBef>
                <a:spcPts val="600"/>
              </a:spcBef>
              <a:buClrTx/>
              <a:defRPr sz="1600">
                <a:solidFill>
                  <a:schemeClr val="bg1"/>
                </a:solidFill>
              </a:defRPr>
            </a:lvl8pPr>
            <a:lvl9pPr>
              <a:defRPr sz="1600"/>
            </a:lvl9pPr>
          </a:lstStyle>
          <a:p>
            <a:pPr lvl="0"/>
            <a:r>
              <a:rPr lang="en-US" dirty="0"/>
              <a:t>Header</a:t>
            </a:r>
          </a:p>
          <a:p>
            <a:pPr lvl="1"/>
            <a:r>
              <a:rPr lang="en-US" dirty="0"/>
              <a:t>First-level</a:t>
            </a:r>
          </a:p>
        </p:txBody>
      </p:sp>
    </p:spTree>
    <p:extLst>
      <p:ext uri="{BB962C8B-B14F-4D97-AF65-F5344CB8AC3E}">
        <p14:creationId xmlns:p14="http://schemas.microsoft.com/office/powerpoint/2010/main" val="567775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430E9904-95CA-4355-B234-1DDA8EC1512E}"/>
              </a:ext>
            </a:extLst>
          </p:cNvPr>
          <p:cNvSpPr>
            <a:spLocks noGrp="1"/>
          </p:cNvSpPr>
          <p:nvPr>
            <p:ph type="title" hasCustomPrompt="1"/>
          </p:nvPr>
        </p:nvSpPr>
        <p:spPr>
          <a:xfrm>
            <a:off x="579556" y="0"/>
            <a:ext cx="2958302" cy="6425581"/>
          </a:xfrm>
        </p:spPr>
        <p:txBody>
          <a:bodyPr anchor="ctr"/>
          <a:lstStyle>
            <a:lvl1pPr>
              <a:defRPr>
                <a:solidFill>
                  <a:schemeClr val="tx2"/>
                </a:solidFill>
              </a:defRPr>
            </a:lvl1pPr>
          </a:lstStyle>
          <a:p>
            <a:r>
              <a:rPr lang="en-US" dirty="0"/>
              <a:t>Click to add </a:t>
            </a:r>
            <a:br>
              <a:rPr lang="en-US" dirty="0"/>
            </a:br>
            <a:r>
              <a:rPr lang="en-US" dirty="0"/>
              <a:t>title here for comparison slide</a:t>
            </a:r>
          </a:p>
        </p:txBody>
      </p:sp>
      <p:sp>
        <p:nvSpPr>
          <p:cNvPr id="23" name="Rectangle 22">
            <a:extLst>
              <a:ext uri="{FF2B5EF4-FFF2-40B4-BE49-F238E27FC236}">
                <a16:creationId xmlns:a16="http://schemas.microsoft.com/office/drawing/2014/main" id="{B5FE79D5-35B2-49F2-B15D-DA1A165F3786}"/>
              </a:ext>
            </a:extLst>
          </p:cNvPr>
          <p:cNvSpPr/>
          <p:nvPr userDrawn="1"/>
        </p:nvSpPr>
        <p:spPr>
          <a:xfrm>
            <a:off x="4061837" y="0"/>
            <a:ext cx="4057094"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22" name="Rectangle 21">
            <a:extLst>
              <a:ext uri="{FF2B5EF4-FFF2-40B4-BE49-F238E27FC236}">
                <a16:creationId xmlns:a16="http://schemas.microsoft.com/office/drawing/2014/main" id="{D8E8E372-A3D9-43BC-A3BE-4011C8DA5B98}"/>
              </a:ext>
            </a:extLst>
          </p:cNvPr>
          <p:cNvSpPr/>
          <p:nvPr userDrawn="1"/>
        </p:nvSpPr>
        <p:spPr>
          <a:xfrm>
            <a:off x="8118931" y="0"/>
            <a:ext cx="40698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21" name="Content Placeholder 3">
            <a:extLst>
              <a:ext uri="{FF2B5EF4-FFF2-40B4-BE49-F238E27FC236}">
                <a16:creationId xmlns:a16="http://schemas.microsoft.com/office/drawing/2014/main" id="{3E63A43E-9184-464B-AD62-08609C3C2EFC}"/>
              </a:ext>
            </a:extLst>
          </p:cNvPr>
          <p:cNvSpPr>
            <a:spLocks noGrp="1"/>
          </p:cNvSpPr>
          <p:nvPr>
            <p:ph sz="half" idx="2" hasCustomPrompt="1"/>
          </p:nvPr>
        </p:nvSpPr>
        <p:spPr bwMode="gray">
          <a:xfrm>
            <a:off x="4906236" y="2971852"/>
            <a:ext cx="2368296" cy="2592183"/>
          </a:xfrm>
        </p:spPr>
        <p:txBody>
          <a:bodyPr vert="horz" lIns="0" tIns="0" rIns="0" bIns="0" rtlCol="0">
            <a:noAutofit/>
          </a:bodyPr>
          <a:lstStyle>
            <a:lvl1pPr algn="ctr">
              <a:lnSpc>
                <a:spcPct val="100000"/>
              </a:lnSpc>
              <a:buClrTx/>
              <a:defRPr lang="en-US" sz="1800" b="1" kern="1200" cap="none" baseline="0" dirty="0">
                <a:solidFill>
                  <a:schemeClr val="tx2"/>
                </a:solidFill>
                <a:latin typeface="+mn-lt"/>
                <a:ea typeface="+mn-ea"/>
                <a:cs typeface="+mn-cs"/>
              </a:defRPr>
            </a:lvl1pPr>
            <a:lvl2pPr marL="0" indent="0" algn="ctr">
              <a:spcBef>
                <a:spcPts val="1800"/>
              </a:spcBef>
              <a:buClrTx/>
              <a:buFontTx/>
              <a:buNone/>
              <a:defRPr lang="en-US" sz="1500" baseline="0" dirty="0" smtClean="0">
                <a:solidFill>
                  <a:schemeClr val="tx2"/>
                </a:solidFill>
              </a:defRPr>
            </a:lvl2pPr>
            <a:lvl3pPr marL="171450" indent="0">
              <a:buClrTx/>
              <a:buFont typeface="Arial" panose="020B0604020202020204" pitchFamily="34" charset="0"/>
              <a:buNone/>
              <a:defRPr lang="en-US" sz="1600" baseline="0" dirty="0" smtClean="0">
                <a:solidFill>
                  <a:schemeClr val="tx2"/>
                </a:solidFill>
              </a:defRPr>
            </a:lvl3pPr>
            <a:lvl4pPr>
              <a:buClrTx/>
              <a:defRPr lang="en-US" sz="1600" baseline="0" dirty="0" smtClean="0">
                <a:solidFill>
                  <a:schemeClr val="tx2"/>
                </a:solidFill>
              </a:defRPr>
            </a:lvl4pPr>
            <a:lvl5pPr>
              <a:buClrTx/>
              <a:defRPr lang="en-US" sz="1600" baseline="0" dirty="0">
                <a:solidFill>
                  <a:schemeClr val="tx2"/>
                </a:solidFill>
              </a:defRPr>
            </a:lvl5pPr>
            <a:lvl6pPr>
              <a:buClrTx/>
              <a:defRPr sz="1600" baseline="0">
                <a:solidFill>
                  <a:schemeClr val="tx2"/>
                </a:solidFill>
              </a:defRPr>
            </a:lvl6pPr>
            <a:lvl7pPr>
              <a:buClrTx/>
              <a:defRPr sz="1600" baseline="0">
                <a:solidFill>
                  <a:schemeClr val="tx2"/>
                </a:solidFill>
              </a:defRPr>
            </a:lvl7pPr>
            <a:lvl8pPr>
              <a:buClrTx/>
              <a:defRPr sz="1600" baseline="0">
                <a:solidFill>
                  <a:schemeClr val="tx2"/>
                </a:solidFill>
              </a:defRPr>
            </a:lvl8pPr>
            <a:lvl9pPr>
              <a:buClrTx/>
              <a:defRPr sz="1600">
                <a:solidFill>
                  <a:schemeClr val="tx2"/>
                </a:solidFill>
              </a:defRPr>
            </a:lvl9pPr>
          </a:lstStyle>
          <a:p>
            <a:pPr marL="0" lvl="0" indent="0" algn="ctr" defTabSz="457200" rtl="0" eaLnBrk="1" latinLnBrk="0" hangingPunct="1">
              <a:lnSpc>
                <a:spcPct val="100000"/>
              </a:lnSpc>
              <a:spcBef>
                <a:spcPts val="1800"/>
              </a:spcBef>
              <a:buClrTx/>
              <a:buFont typeface="Arial"/>
              <a:buNone/>
            </a:pPr>
            <a:r>
              <a:rPr lang="en-US" dirty="0"/>
              <a:t>Header</a:t>
            </a:r>
          </a:p>
          <a:p>
            <a:pPr lvl="1"/>
            <a:r>
              <a:rPr lang="en-US" dirty="0"/>
              <a:t>First-level</a:t>
            </a:r>
          </a:p>
        </p:txBody>
      </p:sp>
      <p:sp>
        <p:nvSpPr>
          <p:cNvPr id="24" name="Content Placeholder 3">
            <a:extLst>
              <a:ext uri="{FF2B5EF4-FFF2-40B4-BE49-F238E27FC236}">
                <a16:creationId xmlns:a16="http://schemas.microsoft.com/office/drawing/2014/main" id="{6C89E4A5-6F21-4ECD-BCA6-5B29AF1FC1C0}"/>
              </a:ext>
            </a:extLst>
          </p:cNvPr>
          <p:cNvSpPr>
            <a:spLocks noGrp="1"/>
          </p:cNvSpPr>
          <p:nvPr>
            <p:ph sz="half" idx="18" hasCustomPrompt="1"/>
          </p:nvPr>
        </p:nvSpPr>
        <p:spPr bwMode="gray">
          <a:xfrm>
            <a:off x="8969729" y="2971852"/>
            <a:ext cx="2368296" cy="2592183"/>
          </a:xfrm>
        </p:spPr>
        <p:txBody>
          <a:bodyPr vert="horz" lIns="0" tIns="0" rIns="0" bIns="0" rtlCol="0">
            <a:noAutofit/>
          </a:bodyPr>
          <a:lstStyle>
            <a:lvl1pPr algn="ctr">
              <a:lnSpc>
                <a:spcPct val="100000"/>
              </a:lnSpc>
              <a:buClrTx/>
              <a:defRPr lang="en-US" sz="1800" b="1" cap="none" baseline="0" dirty="0" smtClean="0">
                <a:solidFill>
                  <a:schemeClr val="bg1"/>
                </a:solidFill>
                <a:latin typeface="+mn-lt"/>
              </a:defRPr>
            </a:lvl1pPr>
            <a:lvl2pPr marL="0" indent="0" algn="ctr">
              <a:spcBef>
                <a:spcPts val="1800"/>
              </a:spcBef>
              <a:buClrTx/>
              <a:buFontTx/>
              <a:buNone/>
              <a:defRPr lang="en-US" sz="1500" dirty="0" smtClean="0">
                <a:solidFill>
                  <a:schemeClr val="bg1"/>
                </a:solidFill>
              </a:defRPr>
            </a:lvl2pPr>
            <a:lvl3pPr marL="171450" indent="0">
              <a:buClrTx/>
              <a:buFont typeface="Arial" panose="020B0604020202020204" pitchFamily="34" charset="0"/>
              <a:buNone/>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dirty="0"/>
              <a:t>Header</a:t>
            </a:r>
          </a:p>
          <a:p>
            <a:pPr lvl="1"/>
            <a:r>
              <a:rPr lang="en-US" dirty="0"/>
              <a:t>First-level</a:t>
            </a:r>
          </a:p>
        </p:txBody>
      </p:sp>
      <p:sp>
        <p:nvSpPr>
          <p:cNvPr id="12" name="Content Placeholder 8">
            <a:extLst>
              <a:ext uri="{FF2B5EF4-FFF2-40B4-BE49-F238E27FC236}">
                <a16:creationId xmlns:a16="http://schemas.microsoft.com/office/drawing/2014/main" id="{BF5C32F3-31E4-45BC-8401-626B2DEE00D4}"/>
              </a:ext>
            </a:extLst>
          </p:cNvPr>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dirty="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25C5DE1-DB68-4FED-B841-C079876B499B}"/>
              </a:ext>
            </a:extLst>
          </p:cNvPr>
          <p:cNvPicPr>
            <a:picLocks noChangeAspect="1"/>
          </p:cNvPicPr>
          <p:nvPr userDrawn="1"/>
        </p:nvPicPr>
        <p:blipFill>
          <a:blip r:embed="rId2"/>
          <a:stretch>
            <a:fillRect/>
          </a:stretch>
        </p:blipFill>
        <p:spPr>
          <a:xfrm>
            <a:off x="10320463" y="6203880"/>
            <a:ext cx="1298451" cy="349821"/>
          </a:xfrm>
          <a:prstGeom prst="rect">
            <a:avLst/>
          </a:prstGeom>
        </p:spPr>
      </p:pic>
    </p:spTree>
    <p:extLst>
      <p:ext uri="{BB962C8B-B14F-4D97-AF65-F5344CB8AC3E}">
        <p14:creationId xmlns:p14="http://schemas.microsoft.com/office/powerpoint/2010/main" val="777505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dirty="0"/>
              <a:t>Click to add title </a:t>
            </a:r>
            <a:br>
              <a:rPr lang="en-US" dirty="0"/>
            </a:br>
            <a:r>
              <a:rPr lang="en-US" dirty="0"/>
              <a:t>for image and text slide</a:t>
            </a:r>
          </a:p>
        </p:txBody>
      </p:sp>
      <p:sp>
        <p:nvSpPr>
          <p:cNvPr id="6" name="Content Placeholder 2"/>
          <p:cNvSpPr>
            <a:spLocks noGrp="1"/>
          </p:cNvSpPr>
          <p:nvPr>
            <p:ph idx="1" hasCustomPrompt="1"/>
          </p:nvPr>
        </p:nvSpPr>
        <p:spPr bwMode="gray">
          <a:xfrm>
            <a:off x="557784" y="1765300"/>
            <a:ext cx="4882896" cy="3977640"/>
          </a:xfrm>
        </p:spPr>
        <p:txBody>
          <a:bodyPr/>
          <a:lstStyle>
            <a:lvl1pPr>
              <a:defRPr cap="none" baseline="0">
                <a:solidFill>
                  <a:schemeClr val="tx2"/>
                </a:solidFill>
              </a:defRPr>
            </a:lvl1pPr>
            <a:lvl2pPr>
              <a:defRPr baseline="0">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4412" y="0"/>
            <a:ext cx="609441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dirty="0"/>
            </a:br>
            <a:r>
              <a:rPr lang="en-US" dirty="0"/>
              <a:t>IMAGE</a:t>
            </a:r>
            <a:br>
              <a:rPr lang="en-US" dirty="0"/>
            </a:br>
            <a:br>
              <a:rPr lang="en-US" dirty="0"/>
            </a:br>
            <a:br>
              <a:rPr lang="en-US" dirty="0"/>
            </a:br>
            <a:endParaRPr lang="en-US" dirty="0"/>
          </a:p>
        </p:txBody>
      </p:sp>
      <p:pic>
        <p:nvPicPr>
          <p:cNvPr id="7" name="Picture 6">
            <a:extLst>
              <a:ext uri="{FF2B5EF4-FFF2-40B4-BE49-F238E27FC236}">
                <a16:creationId xmlns:a16="http://schemas.microsoft.com/office/drawing/2014/main" id="{A345DF6A-29F0-45B1-8C8C-8F8BDEBE64C6}"/>
              </a:ext>
            </a:extLst>
          </p:cNvPr>
          <p:cNvPicPr>
            <a:picLocks noChangeAspect="1"/>
          </p:cNvPicPr>
          <p:nvPr userDrawn="1"/>
        </p:nvPicPr>
        <p:blipFill>
          <a:blip r:embed="rId2"/>
          <a:stretch>
            <a:fillRect/>
          </a:stretch>
        </p:blipFill>
        <p:spPr>
          <a:xfrm>
            <a:off x="10320463" y="6203880"/>
            <a:ext cx="1298451" cy="349821"/>
          </a:xfrm>
          <a:prstGeom prst="rect">
            <a:avLst/>
          </a:prstGeom>
        </p:spPr>
      </p:pic>
    </p:spTree>
    <p:extLst>
      <p:ext uri="{BB962C8B-B14F-4D97-AF65-F5344CB8AC3E}">
        <p14:creationId xmlns:p14="http://schemas.microsoft.com/office/powerpoint/2010/main" val="270009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0" y="0"/>
            <a:ext cx="609441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dirty="0"/>
            </a:br>
            <a:r>
              <a:rPr lang="en-US" dirty="0"/>
              <a:t>IMAGE</a:t>
            </a:r>
            <a:br>
              <a:rPr lang="en-US" dirty="0"/>
            </a:br>
            <a:br>
              <a:rPr lang="en-US" dirty="0"/>
            </a:br>
            <a:br>
              <a:rPr lang="en-US" dirty="0"/>
            </a:br>
            <a:endParaRPr lang="en-US" dirty="0"/>
          </a:p>
        </p:txBody>
      </p:sp>
      <p:sp>
        <p:nvSpPr>
          <p:cNvPr id="2" name="Title 1"/>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dirty="0"/>
              <a:t>Click to add title </a:t>
            </a:r>
            <a:br>
              <a:rPr lang="en-US" dirty="0"/>
            </a:br>
            <a:r>
              <a:rPr lang="en-US" dirty="0"/>
              <a:t>for image and text slide</a:t>
            </a:r>
          </a:p>
        </p:txBody>
      </p:sp>
      <p:sp>
        <p:nvSpPr>
          <p:cNvPr id="6" name="Content Placeholder 2"/>
          <p:cNvSpPr>
            <a:spLocks noGrp="1"/>
          </p:cNvSpPr>
          <p:nvPr>
            <p:ph idx="1" hasCustomPrompt="1"/>
          </p:nvPr>
        </p:nvSpPr>
        <p:spPr bwMode="gray">
          <a:xfrm>
            <a:off x="6738938" y="1765300"/>
            <a:ext cx="4882896" cy="3977640"/>
          </a:xfrm>
        </p:spPr>
        <p:txBody>
          <a:bodyPr/>
          <a:lstStyle>
            <a:lvl1pPr>
              <a:buClrTx/>
              <a:defRPr cap="none" baseline="0">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vl6pPr>
              <a:buClrTx/>
              <a:defRPr/>
            </a:lvl6pPr>
            <a:lvl7pPr>
              <a:buClrTx/>
              <a:defRPr/>
            </a:lvl7pPr>
            <a:lvl8pPr>
              <a:buClrTx/>
              <a:defRPr/>
            </a:lvl8pPr>
            <a:lvl9pPr>
              <a:buClrTx/>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1148326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Infographic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dirty="0"/>
              <a:t>Click to add title for text and infographic</a:t>
            </a:r>
          </a:p>
        </p:txBody>
      </p:sp>
      <p:sp>
        <p:nvSpPr>
          <p:cNvPr id="6" name="Content Placeholder 2"/>
          <p:cNvSpPr>
            <a:spLocks noGrp="1"/>
          </p:cNvSpPr>
          <p:nvPr>
            <p:ph idx="1" hasCustomPrompt="1"/>
          </p:nvPr>
        </p:nvSpPr>
        <p:spPr bwMode="gray">
          <a:xfrm>
            <a:off x="557784" y="1767532"/>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8" name="Rectangle 7">
            <a:extLst>
              <a:ext uri="{FF2B5EF4-FFF2-40B4-BE49-F238E27FC236}">
                <a16:creationId xmlns:a16="http://schemas.microsoft.com/office/drawing/2014/main" id="{65139F72-CEC0-495F-8477-192D60A880E2}"/>
              </a:ext>
            </a:extLst>
          </p:cNvPr>
          <p:cNvSpPr/>
          <p:nvPr userDrawn="1"/>
        </p:nvSpPr>
        <p:spPr>
          <a:xfrm>
            <a:off x="6094412" y="0"/>
            <a:ext cx="6094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pic>
        <p:nvPicPr>
          <p:cNvPr id="7" name="Picture 6">
            <a:extLst>
              <a:ext uri="{FF2B5EF4-FFF2-40B4-BE49-F238E27FC236}">
                <a16:creationId xmlns:a16="http://schemas.microsoft.com/office/drawing/2014/main" id="{E2496984-420A-4B5C-B712-FFD9EA480BF5}"/>
              </a:ext>
            </a:extLst>
          </p:cNvPr>
          <p:cNvPicPr>
            <a:picLocks noChangeAspect="1"/>
          </p:cNvPicPr>
          <p:nvPr userDrawn="1"/>
        </p:nvPicPr>
        <p:blipFill>
          <a:blip r:embed="rId2"/>
          <a:stretch>
            <a:fillRect/>
          </a:stretch>
        </p:blipFill>
        <p:spPr>
          <a:xfrm>
            <a:off x="10320463" y="6203880"/>
            <a:ext cx="1298451" cy="349821"/>
          </a:xfrm>
          <a:prstGeom prst="rect">
            <a:avLst/>
          </a:prstGeom>
        </p:spPr>
      </p:pic>
    </p:spTree>
    <p:extLst>
      <p:ext uri="{BB962C8B-B14F-4D97-AF65-F5344CB8AC3E}">
        <p14:creationId xmlns:p14="http://schemas.microsoft.com/office/powerpoint/2010/main" val="1583824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Infographic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139F72-CEC0-495F-8477-192D60A880E2}"/>
              </a:ext>
            </a:extLst>
          </p:cNvPr>
          <p:cNvSpPr/>
          <p:nvPr userDrawn="1"/>
        </p:nvSpPr>
        <p:spPr>
          <a:xfrm>
            <a:off x="-1" y="0"/>
            <a:ext cx="6094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2" name="Title 1"/>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dirty="0"/>
              <a:t>Click to add title for text and infographic</a:t>
            </a:r>
          </a:p>
        </p:txBody>
      </p:sp>
      <p:sp>
        <p:nvSpPr>
          <p:cNvPr id="6" name="Content Placeholder 2"/>
          <p:cNvSpPr>
            <a:spLocks noGrp="1"/>
          </p:cNvSpPr>
          <p:nvPr>
            <p:ph idx="1" hasCustomPrompt="1"/>
          </p:nvPr>
        </p:nvSpPr>
        <p:spPr bwMode="gray">
          <a:xfrm>
            <a:off x="6738938" y="1765300"/>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8" name="TextBox 7">
            <a:extLst>
              <a:ext uri="{FF2B5EF4-FFF2-40B4-BE49-F238E27FC236}">
                <a16:creationId xmlns:a16="http://schemas.microsoft.com/office/drawing/2014/main" id="{8CFAB119-E5A0-4FB8-8606-D83B19F91C60}"/>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dirty="0">
                <a:solidFill>
                  <a:schemeClr val="bg1"/>
                </a:solidFill>
                <a:latin typeface="CVS Health Sans" panose="020B0504020202020204" pitchFamily="34" charset="0"/>
              </a:rPr>
              <a:t>©2024 CVS Health and/or one of its affiliates. Confidential and proprietary.</a:t>
            </a:r>
          </a:p>
        </p:txBody>
      </p:sp>
      <p:sp>
        <p:nvSpPr>
          <p:cNvPr id="9" name="Content Placeholder 8">
            <a:extLst>
              <a:ext uri="{FF2B5EF4-FFF2-40B4-BE49-F238E27FC236}">
                <a16:creationId xmlns:a16="http://schemas.microsoft.com/office/drawing/2014/main" id="{EBCA3739-E820-4843-A4F4-5826C97E955F}"/>
              </a:ext>
            </a:extLst>
          </p:cNvPr>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bg1"/>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dirty="0">
              <a:solidFill>
                <a:schemeClr val="bg1"/>
              </a:solidFill>
              <a:latin typeface="CVS Health Sans Medium" panose="020B05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728517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Infographic Right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272A0B-3F66-4BE5-ABC2-DBBCAA26670E}"/>
              </a:ext>
            </a:extLst>
          </p:cNvPr>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dirty="0"/>
              <a:t>Click to add title for text and infographic</a:t>
            </a:r>
          </a:p>
        </p:txBody>
      </p:sp>
      <p:sp>
        <p:nvSpPr>
          <p:cNvPr id="4" name="Content Placeholder 2">
            <a:extLst>
              <a:ext uri="{FF2B5EF4-FFF2-40B4-BE49-F238E27FC236}">
                <a16:creationId xmlns:a16="http://schemas.microsoft.com/office/drawing/2014/main" id="{1964CD8D-F9FC-4E28-9F6A-6AB51FF354D5}"/>
              </a:ext>
            </a:extLst>
          </p:cNvPr>
          <p:cNvSpPr>
            <a:spLocks noGrp="1"/>
          </p:cNvSpPr>
          <p:nvPr>
            <p:ph idx="1" hasCustomPrompt="1"/>
          </p:nvPr>
        </p:nvSpPr>
        <p:spPr bwMode="gray">
          <a:xfrm>
            <a:off x="557784" y="1767532"/>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5" name="Rectangle 4">
            <a:extLst>
              <a:ext uri="{FF2B5EF4-FFF2-40B4-BE49-F238E27FC236}">
                <a16:creationId xmlns:a16="http://schemas.microsoft.com/office/drawing/2014/main" id="{2AA3D8E1-3CCE-42A5-88D6-38F615FADD4D}"/>
              </a:ext>
            </a:extLst>
          </p:cNvPr>
          <p:cNvSpPr/>
          <p:nvPr userDrawn="1"/>
        </p:nvSpPr>
        <p:spPr>
          <a:xfrm>
            <a:off x="6094412" y="0"/>
            <a:ext cx="6094413"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pic>
        <p:nvPicPr>
          <p:cNvPr id="7" name="Picture 6">
            <a:extLst>
              <a:ext uri="{FF2B5EF4-FFF2-40B4-BE49-F238E27FC236}">
                <a16:creationId xmlns:a16="http://schemas.microsoft.com/office/drawing/2014/main" id="{10FDB115-C8E9-4FF6-97BE-46AF9D396CA8}"/>
              </a:ext>
            </a:extLst>
          </p:cNvPr>
          <p:cNvPicPr>
            <a:picLocks noChangeAspect="1"/>
          </p:cNvPicPr>
          <p:nvPr userDrawn="1"/>
        </p:nvPicPr>
        <p:blipFill>
          <a:blip r:embed="rId2"/>
          <a:stretch>
            <a:fillRect/>
          </a:stretch>
        </p:blipFill>
        <p:spPr>
          <a:xfrm>
            <a:off x="10320465" y="6203382"/>
            <a:ext cx="1298448" cy="349820"/>
          </a:xfrm>
          <a:prstGeom prst="rect">
            <a:avLst/>
          </a:prstGeom>
        </p:spPr>
      </p:pic>
    </p:spTree>
    <p:extLst>
      <p:ext uri="{BB962C8B-B14F-4D97-AF65-F5344CB8AC3E}">
        <p14:creationId xmlns:p14="http://schemas.microsoft.com/office/powerpoint/2010/main" val="4092899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image left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61167E6-91BB-4319-852F-02EF2DA543CE}"/>
              </a:ext>
            </a:extLst>
          </p:cNvPr>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dirty="0"/>
              <a:t>Click to add title for text and infographic</a:t>
            </a:r>
          </a:p>
        </p:txBody>
      </p:sp>
      <p:sp>
        <p:nvSpPr>
          <p:cNvPr id="4" name="Content Placeholder 2">
            <a:extLst>
              <a:ext uri="{FF2B5EF4-FFF2-40B4-BE49-F238E27FC236}">
                <a16:creationId xmlns:a16="http://schemas.microsoft.com/office/drawing/2014/main" id="{69A642C1-A41C-40AD-BDFB-B8D181AC8784}"/>
              </a:ext>
            </a:extLst>
          </p:cNvPr>
          <p:cNvSpPr>
            <a:spLocks noGrp="1"/>
          </p:cNvSpPr>
          <p:nvPr>
            <p:ph idx="1" hasCustomPrompt="1"/>
          </p:nvPr>
        </p:nvSpPr>
        <p:spPr bwMode="gray">
          <a:xfrm>
            <a:off x="6738938" y="1765300"/>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5" name="Rectangle 4">
            <a:extLst>
              <a:ext uri="{FF2B5EF4-FFF2-40B4-BE49-F238E27FC236}">
                <a16:creationId xmlns:a16="http://schemas.microsoft.com/office/drawing/2014/main" id="{12FD3486-B3F5-43BE-9108-5DEA0679272C}"/>
              </a:ext>
            </a:extLst>
          </p:cNvPr>
          <p:cNvSpPr/>
          <p:nvPr userDrawn="1"/>
        </p:nvSpPr>
        <p:spPr>
          <a:xfrm>
            <a:off x="-1" y="0"/>
            <a:ext cx="6094413"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8" name="TextBox 7">
            <a:extLst>
              <a:ext uri="{FF2B5EF4-FFF2-40B4-BE49-F238E27FC236}">
                <a16:creationId xmlns:a16="http://schemas.microsoft.com/office/drawing/2014/main" id="{089CCBD3-7533-4722-ABCE-2CA400C18CA0}"/>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dirty="0">
                <a:solidFill>
                  <a:schemeClr val="tx2"/>
                </a:solidFill>
                <a:latin typeface="CVS Health Sans" panose="020B0504020202020204" pitchFamily="34" charset="0"/>
              </a:rPr>
              <a:t>©2024 CVS Health and/or one of its affiliates. Confidential and proprietary.</a:t>
            </a:r>
          </a:p>
        </p:txBody>
      </p:sp>
      <p:sp>
        <p:nvSpPr>
          <p:cNvPr id="7" name="Content Placeholder 8">
            <a:extLst>
              <a:ext uri="{FF2B5EF4-FFF2-40B4-BE49-F238E27FC236}">
                <a16:creationId xmlns:a16="http://schemas.microsoft.com/office/drawing/2014/main" id="{978FBC63-7E1B-491E-9012-3BD8F40E1B68}"/>
              </a:ext>
            </a:extLst>
          </p:cNvPr>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dirty="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428860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7786" y="2130386"/>
            <a:ext cx="4681728" cy="2011680"/>
          </a:xfrm>
        </p:spPr>
        <p:txBody>
          <a:bodyPr rIns="0" anchor="b" anchorCtr="0"/>
          <a:lstStyle>
            <a:lvl1pPr>
              <a:lnSpc>
                <a:spcPct val="90000"/>
              </a:lnSpc>
              <a:defRPr sz="4000">
                <a:solidFill>
                  <a:schemeClr val="bg1"/>
                </a:solidFill>
              </a:defRPr>
            </a:lvl1pPr>
          </a:lstStyle>
          <a:p>
            <a:r>
              <a:rPr lang="en-US" dirty="0"/>
              <a:t>Click to add title</a:t>
            </a:r>
          </a:p>
        </p:txBody>
      </p:sp>
      <p:sp>
        <p:nvSpPr>
          <p:cNvPr id="15" name="Text Placeholder 4"/>
          <p:cNvSpPr>
            <a:spLocks noGrp="1"/>
          </p:cNvSpPr>
          <p:nvPr>
            <p:ph type="body" sz="quarter" idx="17" hasCustomPrompt="1"/>
          </p:nvPr>
        </p:nvSpPr>
        <p:spPr>
          <a:xfrm>
            <a:off x="557784" y="4379002"/>
            <a:ext cx="3582017" cy="1262324"/>
          </a:xfrm>
        </p:spPr>
        <p:txBody>
          <a:bodyPr/>
          <a:lstStyle>
            <a:lvl1pPr>
              <a:defRPr sz="1500" b="1">
                <a:solidFill>
                  <a:schemeClr val="bg1"/>
                </a:solidFill>
                <a:latin typeface="CVS Health Sans" panose="020B0504020202020204" pitchFamily="34" charset="0"/>
              </a:defRPr>
            </a:lvl1pPr>
            <a:lvl2pPr marL="0" indent="0">
              <a:spcBef>
                <a:spcPts val="0"/>
              </a:spcBef>
              <a:spcAft>
                <a:spcPts val="2400"/>
              </a:spcAft>
              <a:buFontTx/>
              <a:buNone/>
              <a:defRPr sz="1300">
                <a:solidFill>
                  <a:schemeClr val="bg1"/>
                </a:solidFill>
              </a:defRPr>
            </a:lvl2pPr>
            <a:lvl3pPr marL="0" indent="0">
              <a:buFontTx/>
              <a:buNone/>
              <a:defRPr sz="1200">
                <a:solidFill>
                  <a:schemeClr val="bg1"/>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spTree>
    <p:extLst>
      <p:ext uri="{BB962C8B-B14F-4D97-AF65-F5344CB8AC3E}">
        <p14:creationId xmlns:p14="http://schemas.microsoft.com/office/powerpoint/2010/main" val="610383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or high impac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1764792"/>
            <a:ext cx="4434840" cy="1463040"/>
          </a:xfrm>
        </p:spPr>
        <p:txBody>
          <a:bodyPr rIns="0"/>
          <a:lstStyle>
            <a:lvl1pPr>
              <a:lnSpc>
                <a:spcPct val="95000"/>
              </a:lnSpc>
              <a:defRPr>
                <a:solidFill>
                  <a:schemeClr val="tx2"/>
                </a:solidFill>
              </a:defRPr>
            </a:lvl1pPr>
          </a:lstStyle>
          <a:p>
            <a:r>
              <a:rPr lang="en-US" dirty="0"/>
              <a:t>Click to add quote with image. Image should reflect the content of the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557784" y="3590382"/>
            <a:ext cx="4572000" cy="161925"/>
          </a:xfrm>
          <a:prstGeom prst="rect">
            <a:avLst/>
          </a:prstGeom>
          <a:noFill/>
        </p:spPr>
        <p:txBody>
          <a:bodyPr>
            <a:noAutofit/>
          </a:bodyPr>
          <a:lstStyle>
            <a:lvl1pPr>
              <a:defRPr sz="1300" cap="all" baseline="0">
                <a:solidFill>
                  <a:schemeClr val="tx2"/>
                </a:solidFill>
              </a:defRPr>
            </a:lvl1pPr>
          </a:lstStyle>
          <a:p>
            <a:pPr lvl="0"/>
            <a:r>
              <a:rPr lang="en-US" dirty="0"/>
              <a:t>click to add AUTHOR</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4412" y="0"/>
            <a:ext cx="609441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dirty="0"/>
            </a:br>
            <a:r>
              <a:rPr lang="en-US" dirty="0"/>
              <a:t>IMAGE</a:t>
            </a:r>
            <a:br>
              <a:rPr lang="en-US" dirty="0"/>
            </a:br>
            <a:br>
              <a:rPr lang="en-US" dirty="0"/>
            </a:br>
            <a:br>
              <a:rPr lang="en-US" dirty="0"/>
            </a:br>
            <a:endParaRPr lang="en-US" dirty="0"/>
          </a:p>
        </p:txBody>
      </p:sp>
      <p:pic>
        <p:nvPicPr>
          <p:cNvPr id="8" name="Picture 7">
            <a:extLst>
              <a:ext uri="{FF2B5EF4-FFF2-40B4-BE49-F238E27FC236}">
                <a16:creationId xmlns:a16="http://schemas.microsoft.com/office/drawing/2014/main" id="{06D0EE0E-90D5-487C-9BF3-10BD00AB3A42}"/>
              </a:ext>
            </a:extLst>
          </p:cNvPr>
          <p:cNvPicPr>
            <a:picLocks noChangeAspect="1"/>
          </p:cNvPicPr>
          <p:nvPr userDrawn="1"/>
        </p:nvPicPr>
        <p:blipFill>
          <a:blip r:embed="rId2"/>
          <a:stretch>
            <a:fillRect/>
          </a:stretch>
        </p:blipFill>
        <p:spPr>
          <a:xfrm>
            <a:off x="10320463" y="6203880"/>
            <a:ext cx="1298451" cy="349821"/>
          </a:xfrm>
          <a:prstGeom prst="rect">
            <a:avLst/>
          </a:prstGeom>
        </p:spPr>
      </p:pic>
    </p:spTree>
    <p:extLst>
      <p:ext uri="{BB962C8B-B14F-4D97-AF65-F5344CB8AC3E}">
        <p14:creationId xmlns:p14="http://schemas.microsoft.com/office/powerpoint/2010/main" val="3879276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or high imp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2213" y="2180108"/>
            <a:ext cx="7168896" cy="1463040"/>
          </a:xfrm>
        </p:spPr>
        <p:txBody>
          <a:bodyPr rIns="0"/>
          <a:lstStyle>
            <a:lvl1pPr>
              <a:defRPr>
                <a:solidFill>
                  <a:schemeClr val="tx2"/>
                </a:solidFill>
              </a:defRPr>
            </a:lvl1pPr>
          </a:lstStyle>
          <a:p>
            <a:r>
              <a:rPr lang="en-US" dirty="0"/>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213" y="4020921"/>
            <a:ext cx="4572000" cy="161925"/>
          </a:xfrm>
          <a:prstGeom prst="rect">
            <a:avLst/>
          </a:prstGeom>
          <a:noFill/>
        </p:spPr>
        <p:txBody>
          <a:bodyPr>
            <a:noAutofit/>
          </a:bodyPr>
          <a:lstStyle>
            <a:lvl1pPr>
              <a:defRPr sz="1300" cap="all" baseline="0">
                <a:solidFill>
                  <a:schemeClr val="tx2"/>
                </a:solidFill>
              </a:defRPr>
            </a:lvl1pPr>
          </a:lstStyle>
          <a:p>
            <a:pPr lvl="0"/>
            <a:r>
              <a:rPr lang="en-US" dirty="0"/>
              <a:t>click to add AUTHOR</a:t>
            </a:r>
          </a:p>
        </p:txBody>
      </p:sp>
    </p:spTree>
    <p:extLst>
      <p:ext uri="{BB962C8B-B14F-4D97-AF65-F5344CB8AC3E}">
        <p14:creationId xmlns:p14="http://schemas.microsoft.com/office/powerpoint/2010/main" val="4143773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CE5400-9551-4441-A3A1-727FA1855083}"/>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dirty="0"/>
              <a:t>Next steps</a:t>
            </a:r>
          </a:p>
        </p:txBody>
      </p:sp>
      <p:sp>
        <p:nvSpPr>
          <p:cNvPr id="5" name="Content Placeholder 2"/>
          <p:cNvSpPr>
            <a:spLocks noGrp="1"/>
          </p:cNvSpPr>
          <p:nvPr>
            <p:ph sz="half" idx="1" hasCustomPrompt="1"/>
          </p:nvPr>
        </p:nvSpPr>
        <p:spPr bwMode="gray">
          <a:xfrm>
            <a:off x="1970122" y="2110424"/>
            <a:ext cx="2505456" cy="3630620"/>
          </a:xfrm>
        </p:spPr>
        <p:txBody>
          <a:bodyPr vert="horz" lIns="0" tIns="0" rIns="0" bIns="0" rtlCol="0">
            <a:noAutofit/>
          </a:bodyPr>
          <a:lstStyle>
            <a:lvl1pPr algn="ctr">
              <a:lnSpc>
                <a:spcPct val="100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dirty="0"/>
              <a:t>1</a:t>
            </a:r>
          </a:p>
          <a:p>
            <a:pPr lvl="1"/>
            <a:r>
              <a:rPr lang="en-US" dirty="0"/>
              <a:t>Body text</a:t>
            </a:r>
          </a:p>
          <a:p>
            <a:pPr lvl="2"/>
            <a:r>
              <a:rPr lang="en-US" dirty="0"/>
              <a:t>First-level</a:t>
            </a:r>
          </a:p>
          <a:p>
            <a:pPr lvl="3"/>
            <a:r>
              <a:rPr lang="en-US" dirty="0"/>
              <a:t>Second-level</a:t>
            </a:r>
          </a:p>
          <a:p>
            <a:pPr lvl="4"/>
            <a:r>
              <a:rPr lang="en-US" dirty="0"/>
              <a:t>Third-level</a:t>
            </a:r>
          </a:p>
          <a:p>
            <a:pPr lvl="5"/>
            <a:r>
              <a:rPr lang="en-US" dirty="0"/>
              <a:t>Fourth-level</a:t>
            </a:r>
          </a:p>
          <a:p>
            <a:pPr lvl="6"/>
            <a:r>
              <a:rPr lang="en-US" dirty="0"/>
              <a:t>Fifth-level</a:t>
            </a:r>
          </a:p>
          <a:p>
            <a:pPr lvl="7"/>
            <a:r>
              <a:rPr lang="en-US" dirty="0"/>
              <a:t>Sixth-level</a:t>
            </a:r>
          </a:p>
          <a:p>
            <a:pPr lvl="8"/>
            <a:r>
              <a:rPr lang="en-US" dirty="0"/>
              <a:t>Seventh-level</a:t>
            </a:r>
          </a:p>
        </p:txBody>
      </p:sp>
      <p:sp>
        <p:nvSpPr>
          <p:cNvPr id="6" name="Content Placeholder 2"/>
          <p:cNvSpPr>
            <a:spLocks noGrp="1"/>
          </p:cNvSpPr>
          <p:nvPr>
            <p:ph sz="half" idx="10" hasCustomPrompt="1"/>
          </p:nvPr>
        </p:nvSpPr>
        <p:spPr bwMode="gray">
          <a:xfrm>
            <a:off x="4818888" y="2110424"/>
            <a:ext cx="2505456" cy="3630620"/>
          </a:xfrm>
        </p:spPr>
        <p:txBody>
          <a:bodyPr vert="horz" lIns="0" tIns="0" rIns="0" bIns="0" rtlCol="0">
            <a:noAutofit/>
          </a:bodyPr>
          <a:lstStyle>
            <a:lvl1pPr algn="ctr">
              <a:lnSpc>
                <a:spcPct val="100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dirty="0"/>
              <a:t>2</a:t>
            </a:r>
          </a:p>
          <a:p>
            <a:pPr lvl="1"/>
            <a:r>
              <a:rPr lang="en-US" dirty="0"/>
              <a:t>Body text</a:t>
            </a:r>
          </a:p>
          <a:p>
            <a:pPr lvl="2"/>
            <a:r>
              <a:rPr lang="en-US" dirty="0"/>
              <a:t>First-level</a:t>
            </a:r>
          </a:p>
          <a:p>
            <a:pPr lvl="3"/>
            <a:r>
              <a:rPr lang="en-US" dirty="0"/>
              <a:t>Second-level</a:t>
            </a:r>
          </a:p>
          <a:p>
            <a:pPr lvl="4"/>
            <a:r>
              <a:rPr lang="en-US" dirty="0"/>
              <a:t>Third-level</a:t>
            </a:r>
          </a:p>
          <a:p>
            <a:pPr lvl="5"/>
            <a:r>
              <a:rPr lang="en-US" dirty="0"/>
              <a:t>Fourth-level</a:t>
            </a:r>
          </a:p>
          <a:p>
            <a:pPr lvl="6"/>
            <a:r>
              <a:rPr lang="en-US" dirty="0"/>
              <a:t>Fifth-level</a:t>
            </a:r>
          </a:p>
          <a:p>
            <a:pPr lvl="7"/>
            <a:r>
              <a:rPr lang="en-US" dirty="0"/>
              <a:t>Sixth-level</a:t>
            </a:r>
          </a:p>
          <a:p>
            <a:pPr lvl="8"/>
            <a:r>
              <a:rPr lang="en-US" dirty="0"/>
              <a:t>Seventh-level</a:t>
            </a:r>
          </a:p>
        </p:txBody>
      </p:sp>
      <p:sp>
        <p:nvSpPr>
          <p:cNvPr id="10" name="Content Placeholder 2"/>
          <p:cNvSpPr>
            <a:spLocks noGrp="1"/>
          </p:cNvSpPr>
          <p:nvPr>
            <p:ph sz="half" idx="11" hasCustomPrompt="1"/>
          </p:nvPr>
        </p:nvSpPr>
        <p:spPr bwMode="gray">
          <a:xfrm>
            <a:off x="7662672" y="2110424"/>
            <a:ext cx="2505456" cy="3630620"/>
          </a:xfrm>
        </p:spPr>
        <p:txBody>
          <a:bodyPr vert="horz" lIns="0" tIns="0" rIns="0" bIns="0" rtlCol="0">
            <a:noAutofit/>
          </a:bodyPr>
          <a:lstStyle>
            <a:lvl1pPr algn="ctr">
              <a:lnSpc>
                <a:spcPct val="105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dirty="0"/>
              <a:t>3</a:t>
            </a:r>
          </a:p>
          <a:p>
            <a:pPr lvl="1"/>
            <a:r>
              <a:rPr lang="en-US" dirty="0"/>
              <a:t>Body text</a:t>
            </a:r>
          </a:p>
          <a:p>
            <a:pPr lvl="2"/>
            <a:r>
              <a:rPr lang="en-US" dirty="0"/>
              <a:t>First-level</a:t>
            </a:r>
          </a:p>
          <a:p>
            <a:pPr lvl="3"/>
            <a:r>
              <a:rPr lang="en-US" dirty="0"/>
              <a:t>Second-level</a:t>
            </a:r>
          </a:p>
          <a:p>
            <a:pPr lvl="4"/>
            <a:r>
              <a:rPr lang="en-US" dirty="0"/>
              <a:t>Third-level</a:t>
            </a:r>
          </a:p>
          <a:p>
            <a:pPr lvl="5"/>
            <a:r>
              <a:rPr lang="en-US" dirty="0"/>
              <a:t>Fourth-level</a:t>
            </a:r>
          </a:p>
          <a:p>
            <a:pPr lvl="6"/>
            <a:r>
              <a:rPr lang="en-US" dirty="0"/>
              <a:t>Fifth-level</a:t>
            </a:r>
          </a:p>
          <a:p>
            <a:pPr lvl="7"/>
            <a:r>
              <a:rPr lang="en-US" dirty="0"/>
              <a:t>Sixth-level</a:t>
            </a:r>
          </a:p>
          <a:p>
            <a:pPr lvl="8"/>
            <a:r>
              <a:rPr lang="en-US" dirty="0"/>
              <a:t>Seventh-level</a:t>
            </a:r>
          </a:p>
        </p:txBody>
      </p:sp>
    </p:spTree>
    <p:extLst>
      <p:ext uri="{BB962C8B-B14F-4D97-AF65-F5344CB8AC3E}">
        <p14:creationId xmlns:p14="http://schemas.microsoft.com/office/powerpoint/2010/main" val="2881652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18200F-1EB3-4B0D-BB1C-940C25A49887}"/>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dirty="0"/>
              <a:t>In closing</a:t>
            </a:r>
          </a:p>
        </p:txBody>
      </p:sp>
      <p:sp>
        <p:nvSpPr>
          <p:cNvPr id="4" name="Content Placeholder 2"/>
          <p:cNvSpPr>
            <a:spLocks noGrp="1"/>
          </p:cNvSpPr>
          <p:nvPr>
            <p:ph idx="1" hasCustomPrompt="1"/>
          </p:nvPr>
        </p:nvSpPr>
        <p:spPr bwMode="gray">
          <a:xfrm>
            <a:off x="557784" y="1767532"/>
            <a:ext cx="8586216" cy="3977640"/>
          </a:xfrm>
        </p:spPr>
        <p:txBody>
          <a:bodyPr/>
          <a:lstStyle>
            <a:lvl1pPr>
              <a:lnSpc>
                <a:spcPct val="100000"/>
              </a:lnSpc>
              <a:buClrTx/>
              <a:defRPr lang="en-US" sz="1800" b="1" kern="1200" cap="none" baseline="0" dirty="0">
                <a:solidFill>
                  <a:schemeClr val="tx2"/>
                </a:solidFill>
                <a:latin typeface="+mn-lt"/>
                <a:ea typeface="+mn-ea"/>
                <a:cs typeface="+mn-cs"/>
              </a:defRPr>
            </a:lvl1pPr>
            <a:lvl2pPr marL="0" indent="0">
              <a:buClrTx/>
              <a:buFontTx/>
              <a:buNone/>
              <a:defRPr baseline="0">
                <a:solidFill>
                  <a:schemeClr val="tx2"/>
                </a:solidFill>
              </a:defRPr>
            </a:lvl2pPr>
            <a:lvl3pPr marL="173038" indent="-173038">
              <a:buClrTx/>
              <a:buFont typeface="Arial" panose="020B0604020202020204" pitchFamily="34" charset="0"/>
              <a:buChar char="•"/>
              <a:defRPr baseline="0">
                <a:solidFill>
                  <a:schemeClr val="tx2"/>
                </a:solidFill>
              </a:defRPr>
            </a:lvl3pPr>
            <a:lvl4pPr marL="347663" indent="-174625">
              <a:buClrTx/>
              <a:buFont typeface="Arial" panose="020B0604020202020204" pitchFamily="34" charset="0"/>
              <a:buChar char="–"/>
              <a:defRPr>
                <a:solidFill>
                  <a:schemeClr val="tx2"/>
                </a:solidFill>
              </a:defRPr>
            </a:lvl4pPr>
            <a:lvl5pPr marL="509588" indent="-161925">
              <a:buClrTx/>
              <a:buFont typeface="Arial" panose="020B0604020202020204" pitchFamily="34" charset="0"/>
              <a:buChar char="•"/>
              <a:defRPr baseline="0">
                <a:solidFill>
                  <a:schemeClr val="tx2"/>
                </a:solidFill>
              </a:defRPr>
            </a:lvl5pPr>
            <a:lvl6pPr marL="682625" indent="-173038">
              <a:buClrTx/>
              <a:buFont typeface="Arial" panose="020B0604020202020204" pitchFamily="34" charset="0"/>
              <a:buChar char="–"/>
              <a:defRPr/>
            </a:lvl6pPr>
            <a:lvl7pPr marL="857250" indent="-174625">
              <a:buClrTx/>
              <a:buFont typeface="Arial" panose="020B0604020202020204" pitchFamily="34" charset="0"/>
              <a:buChar char="•"/>
              <a:defRPr/>
            </a:lvl7pPr>
            <a:lvl8pPr marL="1030288" indent="-173038">
              <a:buClrTx/>
              <a:buFont typeface="Arial" panose="020B0604020202020204" pitchFamily="34" charset="0"/>
              <a:buChar char="–"/>
              <a:defRPr/>
            </a:lvl8pPr>
            <a:lvl9pPr marL="1203325" indent="-173038">
              <a:buClrTx/>
              <a:buFont typeface="Arial" panose="020B0604020202020204" pitchFamily="34" charset="0"/>
              <a:buChar char="•"/>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3639434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add title</a:t>
            </a:r>
          </a:p>
        </p:txBody>
      </p:sp>
    </p:spTree>
    <p:extLst>
      <p:ext uri="{BB962C8B-B14F-4D97-AF65-F5344CB8AC3E}">
        <p14:creationId xmlns:p14="http://schemas.microsoft.com/office/powerpoint/2010/main" val="3633916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0631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Accessi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1F70-C83F-4915-A55C-CF9D7C4CEB76}"/>
              </a:ext>
            </a:extLst>
          </p:cNvPr>
          <p:cNvSpPr>
            <a:spLocks noGrp="1"/>
          </p:cNvSpPr>
          <p:nvPr>
            <p:ph type="title" hasCustomPrompt="1"/>
          </p:nvPr>
        </p:nvSpPr>
        <p:spPr>
          <a:xfrm>
            <a:off x="557784" y="-344516"/>
            <a:ext cx="11023255" cy="264306"/>
          </a:xfrm>
        </p:spPr>
        <p:txBody>
          <a:bodyPr anchor="b"/>
          <a:lstStyle>
            <a:lvl1pPr>
              <a:defRPr sz="1400"/>
            </a:lvl1pPr>
          </a:lstStyle>
          <a:p>
            <a:r>
              <a:rPr lang="en-US" dirty="0"/>
              <a:t>Title for slide built on the blank accessibility master</a:t>
            </a:r>
          </a:p>
        </p:txBody>
      </p:sp>
    </p:spTree>
    <p:extLst>
      <p:ext uri="{BB962C8B-B14F-4D97-AF65-F5344CB8AC3E}">
        <p14:creationId xmlns:p14="http://schemas.microsoft.com/office/powerpoint/2010/main" val="26051160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with Imag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0" y="0"/>
            <a:ext cx="12188825" cy="6858000"/>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CVS Health Sans" panose="020B0504020202020204" pitchFamily="34" charset="0"/>
              </a:defRPr>
            </a:lvl1pPr>
          </a:lstStyle>
          <a:p>
            <a:r>
              <a:rPr lang="en-US" dirty="0"/>
              <a:t>BE SURE IMAGE IS </a:t>
            </a:r>
            <a:br>
              <a:rPr lang="en-US" dirty="0"/>
            </a:br>
            <a:r>
              <a:rPr lang="en-US" dirty="0"/>
              <a:t>DARK ENOUGH SO TYPE AND </a:t>
            </a:r>
            <a:br>
              <a:rPr lang="en-US" dirty="0"/>
            </a:br>
            <a:r>
              <a:rPr lang="en-US" dirty="0"/>
              <a:t>LOGO ARE READABLE</a:t>
            </a:r>
          </a:p>
          <a:p>
            <a:br>
              <a:rPr lang="en-US" dirty="0"/>
            </a:br>
            <a:r>
              <a:rPr lang="en-US" dirty="0"/>
              <a:t>Be sure to send image to </a:t>
            </a:r>
            <a:br>
              <a:rPr lang="en-US" dirty="0"/>
            </a:br>
            <a:r>
              <a:rPr lang="en-US" dirty="0"/>
              <a:t>back so logo sits on top of image</a:t>
            </a: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8" name="Title 7">
            <a:extLst>
              <a:ext uri="{FF2B5EF4-FFF2-40B4-BE49-F238E27FC236}">
                <a16:creationId xmlns:a16="http://schemas.microsoft.com/office/drawing/2014/main" id="{1C551DC1-11AC-42C9-8CB3-4FB83FD45BC9}"/>
              </a:ext>
            </a:extLst>
          </p:cNvPr>
          <p:cNvSpPr>
            <a:spLocks noGrp="1"/>
          </p:cNvSpPr>
          <p:nvPr>
            <p:ph type="title" hasCustomPrompt="1"/>
          </p:nvPr>
        </p:nvSpPr>
        <p:spPr>
          <a:xfrm>
            <a:off x="847717" y="1188272"/>
            <a:ext cx="3774730" cy="713232"/>
          </a:xfrm>
        </p:spPr>
        <p:txBody>
          <a:bodyPr/>
          <a:lstStyle>
            <a:lvl1pPr>
              <a:defRPr sz="4800">
                <a:solidFill>
                  <a:schemeClr val="bg1"/>
                </a:solidFill>
              </a:defRPr>
            </a:lvl1pPr>
          </a:lstStyle>
          <a:p>
            <a:r>
              <a:rPr lang="en-US" dirty="0"/>
              <a:t>Closing slide</a:t>
            </a:r>
          </a:p>
        </p:txBody>
      </p:sp>
    </p:spTree>
    <p:extLst>
      <p:ext uri="{BB962C8B-B14F-4D97-AF65-F5344CB8AC3E}">
        <p14:creationId xmlns:p14="http://schemas.microsoft.com/office/powerpoint/2010/main" val="12586694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86AF3C-6D1C-4D8B-80F4-510F140C3483}"/>
              </a:ext>
            </a:extLst>
          </p:cNvPr>
          <p:cNvSpPr>
            <a:spLocks noGrp="1"/>
          </p:cNvSpPr>
          <p:nvPr>
            <p:ph type="title" hasCustomPrompt="1"/>
          </p:nvPr>
        </p:nvSpPr>
        <p:spPr>
          <a:xfrm>
            <a:off x="1098445" y="3017954"/>
            <a:ext cx="9991935" cy="713232"/>
          </a:xfrm>
        </p:spPr>
        <p:txBody>
          <a:bodyPr/>
          <a:lstStyle>
            <a:lvl1pPr algn="ctr">
              <a:defRPr sz="5400">
                <a:solidFill>
                  <a:schemeClr val="accent2"/>
                </a:solidFill>
              </a:defRPr>
            </a:lvl1pPr>
          </a:lstStyle>
          <a:p>
            <a:r>
              <a:rPr lang="en-US" dirty="0"/>
              <a:t>Closing slide</a:t>
            </a:r>
          </a:p>
        </p:txBody>
      </p:sp>
    </p:spTree>
    <p:extLst>
      <p:ext uri="{BB962C8B-B14F-4D97-AF65-F5344CB8AC3E}">
        <p14:creationId xmlns:p14="http://schemas.microsoft.com/office/powerpoint/2010/main" val="35480158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VS logo on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2BEB1D-A0BE-4CC4-9EA2-1A03D6D8ABD9}"/>
              </a:ext>
            </a:extLst>
          </p:cNvPr>
          <p:cNvPicPr>
            <a:picLocks noChangeAspect="1"/>
          </p:cNvPicPr>
          <p:nvPr userDrawn="1"/>
        </p:nvPicPr>
        <p:blipFill>
          <a:blip r:embed="rId2"/>
          <a:stretch>
            <a:fillRect/>
          </a:stretch>
        </p:blipFill>
        <p:spPr>
          <a:xfrm>
            <a:off x="3477491" y="2666099"/>
            <a:ext cx="5233841" cy="1410070"/>
          </a:xfrm>
          <a:prstGeom prst="rect">
            <a:avLst/>
          </a:prstGeom>
        </p:spPr>
      </p:pic>
      <p:sp>
        <p:nvSpPr>
          <p:cNvPr id="13" name="Title 1">
            <a:extLst>
              <a:ext uri="{FF2B5EF4-FFF2-40B4-BE49-F238E27FC236}">
                <a16:creationId xmlns:a16="http://schemas.microsoft.com/office/drawing/2014/main" id="{67519E24-EA44-44E4-8587-7A08DC99D588}"/>
              </a:ext>
            </a:extLst>
          </p:cNvPr>
          <p:cNvSpPr>
            <a:spLocks noGrp="1"/>
          </p:cNvSpPr>
          <p:nvPr>
            <p:ph type="title" hasCustomPrompt="1"/>
          </p:nvPr>
        </p:nvSpPr>
        <p:spPr>
          <a:xfrm>
            <a:off x="557784" y="-347472"/>
            <a:ext cx="11023255" cy="264306"/>
          </a:xfrm>
        </p:spPr>
        <p:txBody>
          <a:bodyPr anchor="b"/>
          <a:lstStyle>
            <a:lvl1pPr>
              <a:defRPr sz="1400">
                <a:solidFill>
                  <a:schemeClr val="tx2"/>
                </a:solidFill>
              </a:defRPr>
            </a:lvl1pPr>
          </a:lstStyle>
          <a:p>
            <a:r>
              <a:rPr lang="en-US" dirty="0"/>
              <a:t>Omnicare logo on white background</a:t>
            </a:r>
          </a:p>
        </p:txBody>
      </p:sp>
    </p:spTree>
    <p:extLst>
      <p:ext uri="{BB962C8B-B14F-4D97-AF65-F5344CB8AC3E}">
        <p14:creationId xmlns:p14="http://schemas.microsoft.com/office/powerpoint/2010/main" val="380413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tx2"/>
                </a:solidFill>
              </a:defRPr>
            </a:lvl1pPr>
          </a:lstStyle>
          <a:p>
            <a:r>
              <a:rPr lang="en-US" dirty="0"/>
              <a:t>Click to add title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5" name="Subtitle 2">
            <a:extLst>
              <a:ext uri="{FF2B5EF4-FFF2-40B4-BE49-F238E27FC236}">
                <a16:creationId xmlns:a16="http://schemas.microsoft.com/office/drawing/2014/main" id="{EB0F26D3-47F9-4AAA-9996-8845AE05B168}"/>
              </a:ext>
            </a:extLst>
          </p:cNvPr>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tx2"/>
                </a:solidFill>
              </a:defRPr>
            </a:lvl1pPr>
            <a:lvl2pPr marL="0" indent="0" algn="l">
              <a:spcBef>
                <a:spcPts val="0"/>
              </a:spcBef>
              <a:buNone/>
              <a:defRPr>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a:p>
            <a:pPr lvl="1"/>
            <a:r>
              <a:rPr lang="en-US" dirty="0"/>
              <a:t>Title here</a:t>
            </a:r>
          </a:p>
        </p:txBody>
      </p:sp>
    </p:spTree>
    <p:extLst>
      <p:ext uri="{BB962C8B-B14F-4D97-AF65-F5344CB8AC3E}">
        <p14:creationId xmlns:p14="http://schemas.microsoft.com/office/powerpoint/2010/main" val="2779900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VS logo on r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0" y="0"/>
            <a:ext cx="12188825" cy="68580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pic>
        <p:nvPicPr>
          <p:cNvPr id="5" name="Picture 4">
            <a:extLst>
              <a:ext uri="{FF2B5EF4-FFF2-40B4-BE49-F238E27FC236}">
                <a16:creationId xmlns:a16="http://schemas.microsoft.com/office/drawing/2014/main" id="{B46A0F1B-2CDF-4F84-B403-D811C127F7F1}"/>
              </a:ext>
            </a:extLst>
          </p:cNvPr>
          <p:cNvPicPr>
            <a:picLocks noChangeAspect="1"/>
          </p:cNvPicPr>
          <p:nvPr userDrawn="1"/>
        </p:nvPicPr>
        <p:blipFill>
          <a:blip r:embed="rId2"/>
          <a:stretch>
            <a:fillRect/>
          </a:stretch>
        </p:blipFill>
        <p:spPr>
          <a:xfrm>
            <a:off x="3477493" y="2666099"/>
            <a:ext cx="5233838" cy="1410070"/>
          </a:xfrm>
          <a:prstGeom prst="rect">
            <a:avLst/>
          </a:prstGeom>
        </p:spPr>
      </p:pic>
      <p:sp>
        <p:nvSpPr>
          <p:cNvPr id="11" name="Title 1">
            <a:extLst>
              <a:ext uri="{FF2B5EF4-FFF2-40B4-BE49-F238E27FC236}">
                <a16:creationId xmlns:a16="http://schemas.microsoft.com/office/drawing/2014/main" id="{E33B14B6-B371-42B3-8BC3-E203B9570C03}"/>
              </a:ext>
            </a:extLst>
          </p:cNvPr>
          <p:cNvSpPr>
            <a:spLocks noGrp="1"/>
          </p:cNvSpPr>
          <p:nvPr>
            <p:ph type="title" hasCustomPrompt="1"/>
          </p:nvPr>
        </p:nvSpPr>
        <p:spPr>
          <a:xfrm>
            <a:off x="557784" y="-347472"/>
            <a:ext cx="11023255" cy="264306"/>
          </a:xfrm>
        </p:spPr>
        <p:txBody>
          <a:bodyPr anchor="b"/>
          <a:lstStyle>
            <a:lvl1pPr>
              <a:defRPr sz="1400">
                <a:solidFill>
                  <a:schemeClr val="tx2"/>
                </a:solidFill>
              </a:defRPr>
            </a:lvl1pPr>
          </a:lstStyle>
          <a:p>
            <a:r>
              <a:rPr lang="en-US" dirty="0"/>
              <a:t>Omnicare logo on red background</a:t>
            </a:r>
          </a:p>
        </p:txBody>
      </p:sp>
    </p:spTree>
    <p:extLst>
      <p:ext uri="{BB962C8B-B14F-4D97-AF65-F5344CB8AC3E}">
        <p14:creationId xmlns:p14="http://schemas.microsoft.com/office/powerpoint/2010/main" val="109761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0" y="4350553"/>
            <a:ext cx="12188825" cy="2507447"/>
          </a:xfrm>
          <a:prstGeom prst="rect">
            <a:avLst/>
          </a:prstGeom>
          <a:solidFill>
            <a:srgbClr val="0B31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mn-lt"/>
            </a:endParaRPr>
          </a:p>
        </p:txBody>
      </p:sp>
      <p:sp>
        <p:nvSpPr>
          <p:cNvPr id="2" name="Title 1"/>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bg1"/>
                </a:solidFill>
              </a:defRPr>
            </a:lvl1pPr>
          </a:lstStyle>
          <a:p>
            <a:r>
              <a:rPr lang="en-US" dirty="0"/>
              <a:t>Click to add title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7" name="Subtitle 2">
            <a:extLst>
              <a:ext uri="{FF2B5EF4-FFF2-40B4-BE49-F238E27FC236}">
                <a16:creationId xmlns:a16="http://schemas.microsoft.com/office/drawing/2014/main" id="{3847F5AF-6BA3-48A6-9CFD-D6911C782069}"/>
              </a:ext>
            </a:extLst>
          </p:cNvPr>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bg1"/>
                </a:solidFill>
              </a:defRPr>
            </a:lvl1pPr>
            <a:lvl2pPr marL="0" indent="0" algn="l">
              <a:spcBef>
                <a:spcPts val="0"/>
              </a:spcBef>
              <a:buNone/>
              <a:defRPr>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a:p>
            <a:pPr lvl="1"/>
            <a:r>
              <a:rPr lang="en-US" dirty="0"/>
              <a:t>Title here</a:t>
            </a:r>
          </a:p>
        </p:txBody>
      </p:sp>
      <p:pic>
        <p:nvPicPr>
          <p:cNvPr id="8" name="Picture 7">
            <a:extLst>
              <a:ext uri="{FF2B5EF4-FFF2-40B4-BE49-F238E27FC236}">
                <a16:creationId xmlns:a16="http://schemas.microsoft.com/office/drawing/2014/main" id="{58391EC5-FBC3-46DB-BA61-2BE75A3D4FA2}"/>
              </a:ext>
            </a:extLst>
          </p:cNvPr>
          <p:cNvPicPr>
            <a:picLocks noChangeAspect="1"/>
          </p:cNvPicPr>
          <p:nvPr userDrawn="1"/>
        </p:nvPicPr>
        <p:blipFill>
          <a:blip r:embed="rId2"/>
          <a:stretch>
            <a:fillRect/>
          </a:stretch>
        </p:blipFill>
        <p:spPr>
          <a:xfrm>
            <a:off x="574675" y="432407"/>
            <a:ext cx="2429538" cy="654552"/>
          </a:xfrm>
          <a:prstGeom prst="rect">
            <a:avLst/>
          </a:prstGeom>
        </p:spPr>
      </p:pic>
    </p:spTree>
    <p:extLst>
      <p:ext uri="{BB962C8B-B14F-4D97-AF65-F5344CB8AC3E}">
        <p14:creationId xmlns:p14="http://schemas.microsoft.com/office/powerpoint/2010/main" val="100956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7786" y="2130386"/>
            <a:ext cx="4681728" cy="2011680"/>
          </a:xfrm>
        </p:spPr>
        <p:txBody>
          <a:bodyPr rIns="0" anchor="b" anchorCtr="0"/>
          <a:lstStyle>
            <a:lvl1pPr>
              <a:lnSpc>
                <a:spcPct val="90000"/>
              </a:lnSpc>
              <a:defRPr sz="4000">
                <a:solidFill>
                  <a:schemeClr val="tx2"/>
                </a:solidFill>
              </a:defRPr>
            </a:lvl1pPr>
          </a:lstStyle>
          <a:p>
            <a:r>
              <a:rPr lang="en-US" dirty="0"/>
              <a:t>Click to add title</a:t>
            </a:r>
          </a:p>
        </p:txBody>
      </p:sp>
      <p:sp>
        <p:nvSpPr>
          <p:cNvPr id="15" name="Text Placeholder 4"/>
          <p:cNvSpPr>
            <a:spLocks noGrp="1"/>
          </p:cNvSpPr>
          <p:nvPr>
            <p:ph type="body" sz="quarter" idx="17" hasCustomPrompt="1"/>
          </p:nvPr>
        </p:nvSpPr>
        <p:spPr>
          <a:xfrm>
            <a:off x="557784" y="4379002"/>
            <a:ext cx="3582017" cy="1262324"/>
          </a:xfrm>
        </p:spPr>
        <p:txBody>
          <a:bodyPr/>
          <a:lstStyle>
            <a:lvl1pPr>
              <a:defRPr lang="en-US" sz="1500" b="1" kern="1200" dirty="0">
                <a:solidFill>
                  <a:schemeClr val="tx2"/>
                </a:solidFill>
                <a:latin typeface="CVS Health Sans" panose="020B0504020202020204" pitchFamily="34" charset="0"/>
                <a:ea typeface="+mn-ea"/>
                <a:cs typeface="+mn-cs"/>
              </a:defRPr>
            </a:lvl1pPr>
            <a:lvl2pPr marL="0" indent="0">
              <a:spcBef>
                <a:spcPts val="0"/>
              </a:spcBef>
              <a:spcAft>
                <a:spcPts val="2400"/>
              </a:spcAft>
              <a:buFontTx/>
              <a:buNone/>
              <a:defRPr sz="1300">
                <a:solidFill>
                  <a:schemeClr val="tx2"/>
                </a:solidFill>
              </a:defRPr>
            </a:lvl2pPr>
            <a:lvl3pPr marL="0" indent="0">
              <a:buFontTx/>
              <a:buNone/>
              <a:defRPr sz="1200">
                <a:solidFill>
                  <a:schemeClr val="tx2"/>
                </a:solidFill>
              </a:defRPr>
            </a:lvl3pPr>
            <a:lvl4pPr>
              <a:defRPr>
                <a:solidFill>
                  <a:schemeClr val="bg1"/>
                </a:solidFill>
              </a:defRPr>
            </a:lvl4pPr>
            <a:lvl5pPr>
              <a:defRPr>
                <a:solidFill>
                  <a:schemeClr val="bg1"/>
                </a:solidFill>
              </a:defRPr>
            </a:lvl5pPr>
          </a:lstStyle>
          <a:p>
            <a:pPr marL="0" lvl="0" indent="0" algn="l" defTabSz="457200" rtl="0" eaLnBrk="1" latinLnBrk="0" hangingPunct="1">
              <a:lnSpc>
                <a:spcPct val="108000"/>
              </a:lnSpc>
              <a:spcBef>
                <a:spcPts val="1800"/>
              </a:spcBef>
              <a:buClrTx/>
              <a:buFont typeface="Arial"/>
              <a:buNone/>
            </a:pPr>
            <a:r>
              <a:rPr lang="en-US" dirty="0"/>
              <a:t>Presenter name</a:t>
            </a:r>
          </a:p>
          <a:p>
            <a:pPr lvl="1"/>
            <a:r>
              <a:rPr lang="en-US" dirty="0"/>
              <a:t>Presenter title</a:t>
            </a:r>
          </a:p>
          <a:p>
            <a:pPr lvl="2"/>
            <a:r>
              <a:rPr lang="en-US" dirty="0"/>
              <a:t>Date</a:t>
            </a:r>
          </a:p>
        </p:txBody>
      </p:sp>
      <p:pic>
        <p:nvPicPr>
          <p:cNvPr id="6" name="Picture 5">
            <a:extLst>
              <a:ext uri="{FF2B5EF4-FFF2-40B4-BE49-F238E27FC236}">
                <a16:creationId xmlns:a16="http://schemas.microsoft.com/office/drawing/2014/main" id="{61517084-1D42-4DF6-AC00-A71E90FC50F7}"/>
              </a:ext>
            </a:extLst>
          </p:cNvPr>
          <p:cNvPicPr>
            <a:picLocks noChangeAspect="1"/>
          </p:cNvPicPr>
          <p:nvPr userDrawn="1"/>
        </p:nvPicPr>
        <p:blipFill>
          <a:blip r:embed="rId2"/>
          <a:stretch>
            <a:fillRect/>
          </a:stretch>
        </p:blipFill>
        <p:spPr>
          <a:xfrm>
            <a:off x="574675" y="432407"/>
            <a:ext cx="2429538" cy="654552"/>
          </a:xfrm>
          <a:prstGeom prst="rect">
            <a:avLst/>
          </a:prstGeom>
        </p:spPr>
      </p:pic>
    </p:spTree>
    <p:extLst>
      <p:ext uri="{BB962C8B-B14F-4D97-AF65-F5344CB8AC3E}">
        <p14:creationId xmlns:p14="http://schemas.microsoft.com/office/powerpoint/2010/main" val="150952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arter-brand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6A9D18-3C42-4BB0-A6BE-CBE665F643F1}"/>
              </a:ext>
            </a:extLst>
          </p:cNvPr>
          <p:cNvPicPr>
            <a:picLocks noChangeAspect="1"/>
          </p:cNvPicPr>
          <p:nvPr userDrawn="1"/>
        </p:nvPicPr>
        <p:blipFill>
          <a:blip r:embed="rId2"/>
          <a:stretch>
            <a:fillRect/>
          </a:stretch>
        </p:blipFill>
        <p:spPr>
          <a:xfrm>
            <a:off x="574675" y="5531974"/>
            <a:ext cx="2429538" cy="654552"/>
          </a:xfrm>
          <a:prstGeom prst="rect">
            <a:avLst/>
          </a:prstGeom>
        </p:spPr>
      </p:pic>
      <p:sp>
        <p:nvSpPr>
          <p:cNvPr id="4" name="Title 1">
            <a:extLst>
              <a:ext uri="{FF2B5EF4-FFF2-40B4-BE49-F238E27FC236}">
                <a16:creationId xmlns:a16="http://schemas.microsoft.com/office/drawing/2014/main" id="{7FF5A7F6-20C2-4507-801C-E1C205928513}"/>
              </a:ext>
            </a:extLst>
          </p:cNvPr>
          <p:cNvSpPr>
            <a:spLocks noGrp="1"/>
          </p:cNvSpPr>
          <p:nvPr>
            <p:ph type="ctrTitle" hasCustomPrompt="1"/>
          </p:nvPr>
        </p:nvSpPr>
        <p:spPr>
          <a:xfrm>
            <a:off x="557786" y="1637977"/>
            <a:ext cx="4681728" cy="2011680"/>
          </a:xfrm>
        </p:spPr>
        <p:txBody>
          <a:bodyPr rIns="0" anchor="b" anchorCtr="0"/>
          <a:lstStyle>
            <a:lvl1pPr>
              <a:lnSpc>
                <a:spcPct val="90000"/>
              </a:lnSpc>
              <a:defRPr sz="4000">
                <a:solidFill>
                  <a:schemeClr val="tx2"/>
                </a:solidFill>
              </a:defRPr>
            </a:lvl1pPr>
          </a:lstStyle>
          <a:p>
            <a:r>
              <a:rPr lang="en-US" dirty="0"/>
              <a:t>Click to add title</a:t>
            </a:r>
          </a:p>
        </p:txBody>
      </p:sp>
      <p:sp>
        <p:nvSpPr>
          <p:cNvPr id="12" name="Text Placeholder 4">
            <a:extLst>
              <a:ext uri="{FF2B5EF4-FFF2-40B4-BE49-F238E27FC236}">
                <a16:creationId xmlns:a16="http://schemas.microsoft.com/office/drawing/2014/main" id="{CD005736-4228-4541-9830-748A037770AC}"/>
              </a:ext>
            </a:extLst>
          </p:cNvPr>
          <p:cNvSpPr>
            <a:spLocks noGrp="1"/>
          </p:cNvSpPr>
          <p:nvPr>
            <p:ph type="body" sz="quarter" idx="17" hasCustomPrompt="1"/>
          </p:nvPr>
        </p:nvSpPr>
        <p:spPr>
          <a:xfrm>
            <a:off x="557784" y="3886593"/>
            <a:ext cx="3582017" cy="1262324"/>
          </a:xfrm>
        </p:spPr>
        <p:txBody>
          <a:bodyPr/>
          <a:lstStyle>
            <a:lvl1pPr>
              <a:defRPr lang="en-US" sz="1500" b="1" kern="1200" dirty="0">
                <a:solidFill>
                  <a:schemeClr val="tx2"/>
                </a:solidFill>
                <a:latin typeface="CVS Health Sans" panose="020B0504020202020204" pitchFamily="34" charset="0"/>
                <a:ea typeface="+mn-ea"/>
                <a:cs typeface="+mn-cs"/>
              </a:defRPr>
            </a:lvl1pPr>
            <a:lvl2pPr marL="0" indent="0">
              <a:spcBef>
                <a:spcPts val="0"/>
              </a:spcBef>
              <a:spcAft>
                <a:spcPts val="2400"/>
              </a:spcAft>
              <a:buFontTx/>
              <a:buNone/>
              <a:defRPr sz="1300">
                <a:solidFill>
                  <a:schemeClr val="tx2"/>
                </a:solidFill>
              </a:defRPr>
            </a:lvl2pPr>
            <a:lvl3pPr marL="0" indent="0">
              <a:buFontTx/>
              <a:buNone/>
              <a:defRPr sz="1200">
                <a:solidFill>
                  <a:schemeClr val="tx2"/>
                </a:solidFill>
              </a:defRPr>
            </a:lvl3pPr>
            <a:lvl4pPr>
              <a:defRPr>
                <a:solidFill>
                  <a:schemeClr val="bg1"/>
                </a:solidFill>
              </a:defRPr>
            </a:lvl4pPr>
            <a:lvl5pPr>
              <a:defRPr>
                <a:solidFill>
                  <a:schemeClr val="bg1"/>
                </a:solidFill>
              </a:defRPr>
            </a:lvl5pPr>
          </a:lstStyle>
          <a:p>
            <a:pPr marL="0" lvl="0" indent="0" algn="l" defTabSz="457200" rtl="0" eaLnBrk="1" latinLnBrk="0" hangingPunct="1">
              <a:lnSpc>
                <a:spcPct val="108000"/>
              </a:lnSpc>
              <a:spcBef>
                <a:spcPts val="1800"/>
              </a:spcBef>
              <a:buClrTx/>
              <a:buFont typeface="Arial"/>
              <a:buNone/>
            </a:pPr>
            <a:r>
              <a:rPr lang="en-US" dirty="0"/>
              <a:t>Presenter name</a:t>
            </a:r>
          </a:p>
          <a:p>
            <a:pPr lvl="1"/>
            <a:r>
              <a:rPr lang="en-US" dirty="0"/>
              <a:t>Presenter title</a:t>
            </a:r>
          </a:p>
          <a:p>
            <a:pPr lvl="2"/>
            <a:r>
              <a:rPr lang="en-US" dirty="0"/>
              <a:t>Date</a:t>
            </a:r>
          </a:p>
        </p:txBody>
      </p:sp>
      <p:sp>
        <p:nvSpPr>
          <p:cNvPr id="3" name="Picture Placeholder 2">
            <a:extLst>
              <a:ext uri="{FF2B5EF4-FFF2-40B4-BE49-F238E27FC236}">
                <a16:creationId xmlns:a16="http://schemas.microsoft.com/office/drawing/2014/main" id="{356871D9-AE12-49B5-A916-42628F61B8D9}"/>
              </a:ext>
            </a:extLst>
          </p:cNvPr>
          <p:cNvSpPr>
            <a:spLocks noGrp="1"/>
          </p:cNvSpPr>
          <p:nvPr>
            <p:ph type="pic" sz="quarter" idx="21" hasCustomPrompt="1"/>
          </p:nvPr>
        </p:nvSpPr>
        <p:spPr>
          <a:xfrm>
            <a:off x="549204" y="566377"/>
            <a:ext cx="1463040" cy="649224"/>
          </a:xfrm>
          <a:solidFill>
            <a:schemeClr val="bg2"/>
          </a:solidFill>
        </p:spPr>
        <p:txBody>
          <a:bodyPr anchor="ctr"/>
          <a:lstStyle>
            <a:lvl1pPr algn="ctr">
              <a:defRPr sz="1100"/>
            </a:lvl1pPr>
          </a:lstStyle>
          <a:p>
            <a:r>
              <a:rPr lang="en-US" dirty="0"/>
              <a:t>PARTNER LOGO</a:t>
            </a:r>
          </a:p>
        </p:txBody>
      </p:sp>
    </p:spTree>
    <p:extLst>
      <p:ext uri="{BB962C8B-B14F-4D97-AF65-F5344CB8AC3E}">
        <p14:creationId xmlns:p14="http://schemas.microsoft.com/office/powerpoint/2010/main" val="2026115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5A95E4-50A0-4442-B665-9A342851EB0B}"/>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dirty="0"/>
              <a:t>Agenda</a:t>
            </a:r>
          </a:p>
        </p:txBody>
      </p:sp>
      <p:sp>
        <p:nvSpPr>
          <p:cNvPr id="5" name="Text Placeholder 4"/>
          <p:cNvSpPr>
            <a:spLocks noGrp="1"/>
          </p:cNvSpPr>
          <p:nvPr>
            <p:ph type="body" sz="quarter" idx="15" hasCustomPrompt="1"/>
          </p:nvPr>
        </p:nvSpPr>
        <p:spPr>
          <a:xfrm>
            <a:off x="557784" y="1755739"/>
            <a:ext cx="8586216" cy="3985305"/>
          </a:xfrm>
        </p:spPr>
        <p:txBody>
          <a:bodyPr/>
          <a:lstStyle>
            <a:lvl1pPr>
              <a:lnSpc>
                <a:spcPct val="100000"/>
              </a:lnSpc>
              <a:spcBef>
                <a:spcPts val="1800"/>
              </a:spcBef>
              <a:spcAft>
                <a:spcPts val="0"/>
              </a:spcAft>
              <a:defRPr sz="1800" b="1">
                <a:solidFill>
                  <a:schemeClr val="tx2"/>
                </a:solidFill>
                <a:latin typeface="+mn-lt"/>
              </a:defRPr>
            </a:lvl1pPr>
            <a:lvl2pPr marL="0" indent="0">
              <a:spcBef>
                <a:spcPts val="0"/>
              </a:spcBef>
              <a:spcAft>
                <a:spcPts val="0"/>
              </a:spcAft>
              <a:buNone/>
              <a:defRPr sz="1300">
                <a:solidFill>
                  <a:schemeClr val="tx2"/>
                </a:solidFill>
                <a:latin typeface="+mn-lt"/>
              </a:defRPr>
            </a:lvl2pPr>
            <a:lvl3pPr marL="177800" indent="-177800">
              <a:spcBef>
                <a:spcPts val="600"/>
              </a:spcBef>
              <a:buFont typeface="Arial" panose="020B0604020202020204" pitchFamily="34" charset="0"/>
              <a:buChar char="•"/>
              <a:defRPr sz="1300" baseline="0">
                <a:latin typeface="+mn-lt"/>
              </a:defRPr>
            </a:lvl3pPr>
            <a:lvl4pPr marL="342900" indent="-165100">
              <a:spcBef>
                <a:spcPts val="600"/>
              </a:spcBef>
              <a:buFont typeface="Arial" panose="020B0604020202020204" pitchFamily="34" charset="0"/>
              <a:buChar char="–"/>
              <a:defRPr sz="1300" baseline="0">
                <a:latin typeface="+mn-lt"/>
              </a:defRPr>
            </a:lvl4pPr>
            <a:lvl5pPr marL="520700" indent="-177800">
              <a:spcBef>
                <a:spcPts val="600"/>
              </a:spcBef>
              <a:buFont typeface="Arial" panose="020B0604020202020204" pitchFamily="34" charset="0"/>
              <a:buChar char="•"/>
              <a:defRPr sz="1300">
                <a:latin typeface="+mn-lt"/>
              </a:defRPr>
            </a:lvl5pPr>
            <a:lvl6pPr marL="685800" indent="-165100">
              <a:spcBef>
                <a:spcPts val="600"/>
              </a:spcBef>
              <a:buFont typeface="Arial" panose="020B0604020202020204" pitchFamily="34" charset="0"/>
              <a:buChar char="–"/>
              <a:defRPr sz="1300" baseline="0">
                <a:latin typeface="+mn-lt"/>
              </a:defRPr>
            </a:lvl6pPr>
            <a:lvl7pPr marL="863600" indent="-177800">
              <a:spcBef>
                <a:spcPts val="600"/>
              </a:spcBef>
              <a:buFont typeface="Arial" panose="020B0604020202020204" pitchFamily="34" charset="0"/>
              <a:buChar char="•"/>
              <a:defRPr sz="1300">
                <a:latin typeface="+mn-lt"/>
              </a:defRPr>
            </a:lvl7pPr>
            <a:lvl8pPr marL="1028700" indent="-165100">
              <a:spcBef>
                <a:spcPts val="600"/>
              </a:spcBef>
              <a:buFont typeface="Arial" panose="020B0604020202020204" pitchFamily="34" charset="0"/>
              <a:buChar char="–"/>
              <a:defRPr sz="1300">
                <a:latin typeface="+mn-lt"/>
              </a:defRPr>
            </a:lvl8pPr>
            <a:lvl9pPr marL="1206500" indent="-177800">
              <a:spcBef>
                <a:spcPts val="600"/>
              </a:spcBef>
              <a:buFont typeface="Arial" panose="020B0604020202020204" pitchFamily="34" charset="0"/>
              <a:buChar char="•"/>
              <a:defRPr sz="1300" baseline="0">
                <a:latin typeface="+mn-lt"/>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2798868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61DB31-BA0E-469A-88AC-4C37BFB0BE7E}"/>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dirty="0"/>
              <a:t>Agenda</a:t>
            </a:r>
          </a:p>
        </p:txBody>
      </p:sp>
      <p:sp>
        <p:nvSpPr>
          <p:cNvPr id="4" name="Text Placeholder 19">
            <a:extLst>
              <a:ext uri="{FF2B5EF4-FFF2-40B4-BE49-F238E27FC236}">
                <a16:creationId xmlns:a16="http://schemas.microsoft.com/office/drawing/2014/main" id="{CD3DA619-C657-4377-909C-6D3A110F550F}"/>
              </a:ext>
            </a:extLst>
          </p:cNvPr>
          <p:cNvSpPr>
            <a:spLocks noGrp="1"/>
          </p:cNvSpPr>
          <p:nvPr>
            <p:ph type="body" sz="quarter" idx="10" hasCustomPrompt="1"/>
          </p:nvPr>
        </p:nvSpPr>
        <p:spPr>
          <a:xfrm>
            <a:off x="1513257" y="1756548"/>
            <a:ext cx="3913633" cy="3614737"/>
          </a:xfrm>
          <a:prstGeom prst="rect">
            <a:avLst/>
          </a:prstGeom>
        </p:spPr>
        <p:txBody>
          <a:bodyPr/>
          <a:lstStyle>
            <a:lvl1pPr>
              <a:lnSpc>
                <a:spcPct val="100000"/>
              </a:lnSpc>
              <a:spcBef>
                <a:spcPts val="1800"/>
              </a:spcBef>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3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dirty="0"/>
              <a:t>Click to edit header</a:t>
            </a:r>
          </a:p>
          <a:p>
            <a:pPr lvl="1"/>
            <a:r>
              <a:rPr lang="en-US" dirty="0"/>
              <a:t>Tab to Time then tab to Agenda item</a:t>
            </a:r>
          </a:p>
          <a:p>
            <a:pPr lvl="2"/>
            <a:r>
              <a:rPr lang="en-US" dirty="0"/>
              <a:t>Speaker name and topic</a:t>
            </a:r>
          </a:p>
          <a:p>
            <a:pPr lvl="3"/>
            <a:r>
              <a:rPr lang="en-US" dirty="0"/>
              <a:t>Additional information</a:t>
            </a:r>
          </a:p>
        </p:txBody>
      </p:sp>
      <p:sp>
        <p:nvSpPr>
          <p:cNvPr id="6" name="Text Placeholder 19">
            <a:extLst>
              <a:ext uri="{FF2B5EF4-FFF2-40B4-BE49-F238E27FC236}">
                <a16:creationId xmlns:a16="http://schemas.microsoft.com/office/drawing/2014/main" id="{99D62640-4C2F-4EEE-8702-E19D55A9718A}"/>
              </a:ext>
            </a:extLst>
          </p:cNvPr>
          <p:cNvSpPr>
            <a:spLocks noGrp="1"/>
          </p:cNvSpPr>
          <p:nvPr>
            <p:ph type="body" sz="quarter" idx="11" hasCustomPrompt="1"/>
          </p:nvPr>
        </p:nvSpPr>
        <p:spPr>
          <a:xfrm>
            <a:off x="6291452" y="1756548"/>
            <a:ext cx="3911512" cy="3614737"/>
          </a:xfrm>
          <a:prstGeom prst="rect">
            <a:avLst/>
          </a:prstGeom>
        </p:spPr>
        <p:txBody>
          <a:bodyPr/>
          <a:lstStyle>
            <a:lvl1pPr>
              <a:lnSpc>
                <a:spcPct val="100000"/>
              </a:lnSpc>
              <a:spcBef>
                <a:spcPts val="1800"/>
              </a:spcBef>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3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dirty="0"/>
              <a:t>Click to edit header</a:t>
            </a:r>
          </a:p>
          <a:p>
            <a:pPr lvl="1"/>
            <a:r>
              <a:rPr lang="en-US" dirty="0"/>
              <a:t>Tab to Time then tab to Agenda item</a:t>
            </a:r>
          </a:p>
          <a:p>
            <a:pPr lvl="2"/>
            <a:r>
              <a:rPr lang="en-US" dirty="0"/>
              <a:t>Speaker name and topic</a:t>
            </a:r>
          </a:p>
          <a:p>
            <a:pPr lvl="3"/>
            <a:r>
              <a:rPr lang="en-US" dirty="0"/>
              <a:t>Additional information</a:t>
            </a:r>
          </a:p>
        </p:txBody>
      </p:sp>
    </p:spTree>
    <p:extLst>
      <p:ext uri="{BB962C8B-B14F-4D97-AF65-F5344CB8AC3E}">
        <p14:creationId xmlns:p14="http://schemas.microsoft.com/office/powerpoint/2010/main" val="2354665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CA0F6F-DCE6-4129-A841-6F83B34F80E2}"/>
              </a:ext>
            </a:extLst>
          </p:cNvPr>
          <p:cNvPicPr>
            <a:picLocks noChangeAspect="1"/>
          </p:cNvPicPr>
          <p:nvPr userDrawn="1"/>
        </p:nvPicPr>
        <p:blipFill>
          <a:blip r:embed="rId42"/>
          <a:stretch>
            <a:fillRect/>
          </a:stretch>
        </p:blipFill>
        <p:spPr>
          <a:xfrm>
            <a:off x="10320465" y="6203382"/>
            <a:ext cx="1298448" cy="349820"/>
          </a:xfrm>
          <a:prstGeom prst="rect">
            <a:avLst/>
          </a:prstGeom>
        </p:spPr>
      </p:pic>
      <p:sp>
        <p:nvSpPr>
          <p:cNvPr id="2" name="Title Placeholder 1"/>
          <p:cNvSpPr>
            <a:spLocks noGrp="1"/>
          </p:cNvSpPr>
          <p:nvPr>
            <p:ph type="title"/>
          </p:nvPr>
        </p:nvSpPr>
        <p:spPr>
          <a:xfrm>
            <a:off x="557784" y="530351"/>
            <a:ext cx="9665208" cy="713232"/>
          </a:xfrm>
          <a:prstGeom prst="rect">
            <a:avLst/>
          </a:prstGeom>
        </p:spPr>
        <p:txBody>
          <a:bodyPr vert="horz" lIns="0" tIns="0" rIns="0" bIns="0" rtlCol="0" anchor="t" anchorCtr="0">
            <a:noAutofit/>
          </a:bodyPr>
          <a:lstStyle/>
          <a:p>
            <a:r>
              <a:rPr lang="en-US" dirty="0"/>
              <a:t>Click to edit master title</a:t>
            </a:r>
          </a:p>
        </p:txBody>
      </p:sp>
      <p:sp>
        <p:nvSpPr>
          <p:cNvPr id="3" name="Text Placeholder 2"/>
          <p:cNvSpPr>
            <a:spLocks noGrp="1"/>
          </p:cNvSpPr>
          <p:nvPr>
            <p:ph type="body" idx="1"/>
          </p:nvPr>
        </p:nvSpPr>
        <p:spPr bwMode="gray">
          <a:xfrm>
            <a:off x="557784" y="1767532"/>
            <a:ext cx="11045952" cy="3977640"/>
          </a:xfrm>
          <a:prstGeom prst="rect">
            <a:avLst/>
          </a:prstGeom>
        </p:spPr>
        <p:txBody>
          <a:bodyPr vert="horz" lIns="0" tIns="0" rIns="0" bIns="0" rtlCol="0">
            <a:noAutofit/>
          </a:bodyPr>
          <a:lstStyle/>
          <a:p>
            <a:pPr lvl="0"/>
            <a:r>
              <a:rPr lang="en-US" dirty="0"/>
              <a:t>Click to edit Master text styles</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20" name="Content Placeholder 8"/>
          <p:cNvSpPr txBox="1">
            <a:spLocks/>
          </p:cNvSpPr>
          <p:nvPr/>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dirty="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6118871-4A8C-4517-9A46-8863C34DC7FC}"/>
              </a:ext>
            </a:extLst>
          </p:cNvPr>
          <p:cNvSpPr txBox="1"/>
          <p:nvPr userDrawn="1"/>
        </p:nvSpPr>
        <p:spPr>
          <a:xfrm>
            <a:off x="859534" y="6179360"/>
            <a:ext cx="8046720" cy="369332"/>
          </a:xfrm>
          <a:prstGeom prst="rect">
            <a:avLst/>
          </a:prstGeom>
          <a:noFill/>
        </p:spPr>
        <p:txBody>
          <a:bodyPr wrap="square" lIns="0" tIns="0" rIns="0" bIns="0" rtlCol="0" anchor="b">
            <a:spAutoFit/>
          </a:bodyPr>
          <a:lstStyle/>
          <a:p>
            <a:r>
              <a:rPr lang="en-US" sz="800" dirty="0">
                <a:solidFill>
                  <a:schemeClr val="tx2"/>
                </a:solidFill>
                <a:latin typeface="+mn-lt"/>
              </a:rPr>
              <a:t>©2024 CVS Health and/or one of its affiliates. Confidential and proprietary. </a:t>
            </a:r>
            <a:r>
              <a:rPr lang="en-US" sz="800" b="0" i="0" kern="1200" dirty="0">
                <a:solidFill>
                  <a:schemeClr val="tx2"/>
                </a:solidFill>
                <a:effectLst/>
                <a:latin typeface="CVS Health Sans" panose="020B0504020202020204" pitchFamily="34" charset="0"/>
                <a:ea typeface="+mn-ea"/>
                <a:cs typeface="Arial" panose="020B0604020202020204" pitchFamily="34" charset="0"/>
              </a:rPr>
              <a:t>This is provided for informational and reference purposes only and is based on cited sources as existing at the time of review. It does not constitute medical, legal, or regulatory advice and is not a substitute for individualized assessment and treatment by an appropriate medical provider.</a:t>
            </a:r>
            <a:r>
              <a:rPr lang="en-US" sz="800" dirty="0">
                <a:solidFill>
                  <a:schemeClr val="tx2"/>
                </a:solidFill>
                <a:latin typeface="CVS Health Sans" panose="020B0504020202020204" pitchFamily="34" charset="0"/>
                <a:cs typeface="Arial" panose="020B0604020202020204" pitchFamily="34" charset="0"/>
              </a:rPr>
              <a:t> </a:t>
            </a:r>
            <a:endParaRPr lang="en-US" sz="800" dirty="0">
              <a:solidFill>
                <a:schemeClr val="tx2"/>
              </a:solidFill>
              <a:latin typeface="+mn-lt"/>
            </a:endParaRPr>
          </a:p>
        </p:txBody>
      </p:sp>
    </p:spTree>
    <p:extLst>
      <p:ext uri="{BB962C8B-B14F-4D97-AF65-F5344CB8AC3E}">
        <p14:creationId xmlns:p14="http://schemas.microsoft.com/office/powerpoint/2010/main" val="1695679966"/>
      </p:ext>
    </p:extLst>
  </p:cSld>
  <p:clrMap bg1="lt1" tx1="dk1" bg2="lt2" tx2="dk2" accent1="accent1" accent2="accent2" accent3="accent3" accent4="accent4" accent5="accent5" accent6="accent6" hlink="hlink" folHlink="folHlink"/>
  <p:sldLayoutIdLst>
    <p:sldLayoutId id="2147483869" r:id="rId1"/>
    <p:sldLayoutId id="2147483882" r:id="rId2"/>
    <p:sldLayoutId id="2147483883" r:id="rId3"/>
    <p:sldLayoutId id="2147483884" r:id="rId4"/>
    <p:sldLayoutId id="2147483887" r:id="rId5"/>
    <p:sldLayoutId id="2147483886" r:id="rId6"/>
    <p:sldLayoutId id="2147483923" r:id="rId7"/>
    <p:sldLayoutId id="2147483870" r:id="rId8"/>
    <p:sldLayoutId id="2147483888" r:id="rId9"/>
    <p:sldLayoutId id="2147483891" r:id="rId10"/>
    <p:sldLayoutId id="2147483926" r:id="rId11"/>
    <p:sldLayoutId id="2147483889" r:id="rId12"/>
    <p:sldLayoutId id="2147483892" r:id="rId13"/>
    <p:sldLayoutId id="2147483871" r:id="rId14"/>
    <p:sldLayoutId id="2147483893" r:id="rId15"/>
    <p:sldLayoutId id="2147483894" r:id="rId16"/>
    <p:sldLayoutId id="2147483896" r:id="rId17"/>
    <p:sldLayoutId id="2147483898" r:id="rId18"/>
    <p:sldLayoutId id="2147483900" r:id="rId19"/>
    <p:sldLayoutId id="2147483901" r:id="rId20"/>
    <p:sldLayoutId id="2147483902" r:id="rId21"/>
    <p:sldLayoutId id="2147483904" r:id="rId22"/>
    <p:sldLayoutId id="2147483905" r:id="rId23"/>
    <p:sldLayoutId id="2147483907" r:id="rId24"/>
    <p:sldLayoutId id="2147483909" r:id="rId25"/>
    <p:sldLayoutId id="2147483906" r:id="rId26"/>
    <p:sldLayoutId id="2147483908" r:id="rId27"/>
    <p:sldLayoutId id="2147483927" r:id="rId28"/>
    <p:sldLayoutId id="2147483928" r:id="rId29"/>
    <p:sldLayoutId id="2147483910" r:id="rId30"/>
    <p:sldLayoutId id="2147483911" r:id="rId31"/>
    <p:sldLayoutId id="2147483912" r:id="rId32"/>
    <p:sldLayoutId id="2147483913" r:id="rId33"/>
    <p:sldLayoutId id="2147483878" r:id="rId34"/>
    <p:sldLayoutId id="2147483879" r:id="rId35"/>
    <p:sldLayoutId id="2147483925" r:id="rId36"/>
    <p:sldLayoutId id="2147483920" r:id="rId37"/>
    <p:sldLayoutId id="2147483922" r:id="rId38"/>
    <p:sldLayoutId id="2147483914" r:id="rId39"/>
    <p:sldLayoutId id="2147483915" r:id="rId40"/>
  </p:sldLayoutIdLst>
  <p:hf hdr="0" dt="0"/>
  <p:txStyles>
    <p:titleStyle>
      <a:lvl1pPr algn="l" defTabSz="457200"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457200" rtl="0" eaLnBrk="1" fontAlgn="ctr" latinLnBrk="0" hangingPunct="1">
        <a:lnSpc>
          <a:spcPct val="100000"/>
        </a:lnSpc>
        <a:spcBef>
          <a:spcPts val="1800"/>
        </a:spcBef>
        <a:buClrTx/>
        <a:buFont typeface="Arial"/>
        <a:buNone/>
        <a:defRPr sz="1600" b="0" kern="1200">
          <a:solidFill>
            <a:schemeClr val="tx2"/>
          </a:solidFill>
          <a:latin typeface="+mn-lt"/>
          <a:ea typeface="+mn-ea"/>
          <a:cs typeface="+mn-cs"/>
        </a:defRPr>
      </a:lvl1pPr>
      <a:lvl2pPr marL="171450" indent="-171450" algn="l" defTabSz="457200" rtl="0" eaLnBrk="1" fontAlgn="ctr" latinLnBrk="0" hangingPunct="1">
        <a:lnSpc>
          <a:spcPct val="100000"/>
        </a:lnSpc>
        <a:spcBef>
          <a:spcPts val="1200"/>
        </a:spcBef>
        <a:buClrTx/>
        <a:buFont typeface="Arial"/>
        <a:buChar char="•"/>
        <a:defRPr sz="1400" kern="1200">
          <a:solidFill>
            <a:schemeClr val="tx2"/>
          </a:solidFill>
          <a:latin typeface="+mn-lt"/>
          <a:ea typeface="+mn-ea"/>
          <a:cs typeface="+mn-cs"/>
        </a:defRPr>
      </a:lvl2pPr>
      <a:lvl3pPr marL="342900" indent="-171450" algn="l" defTabSz="457200" rtl="0" eaLnBrk="1" fontAlgn="ctr" latinLnBrk="0" hangingPunct="1">
        <a:lnSpc>
          <a:spcPct val="100000"/>
        </a:lnSpc>
        <a:spcBef>
          <a:spcPts val="600"/>
        </a:spcBef>
        <a:buClrTx/>
        <a:buFont typeface="Lucida Grande"/>
        <a:buChar char="–"/>
        <a:defRPr sz="1400" kern="1200" baseline="0">
          <a:solidFill>
            <a:schemeClr val="tx2"/>
          </a:solidFill>
          <a:latin typeface="+mn-lt"/>
          <a:ea typeface="+mn-ea"/>
          <a:cs typeface="+mn-cs"/>
        </a:defRPr>
      </a:lvl3pPr>
      <a:lvl4pPr marL="514350" indent="-171450" algn="l" defTabSz="457200" rtl="0" eaLnBrk="1" fontAlgn="ctr" latinLnBrk="0" hangingPunct="1">
        <a:lnSpc>
          <a:spcPct val="100000"/>
        </a:lnSpc>
        <a:spcBef>
          <a:spcPts val="600"/>
        </a:spcBef>
        <a:buClrTx/>
        <a:buFont typeface="Arial"/>
        <a:buChar char="•"/>
        <a:defRPr sz="1400" kern="1200">
          <a:solidFill>
            <a:schemeClr val="tx2"/>
          </a:solidFill>
          <a:latin typeface="+mn-lt"/>
          <a:ea typeface="+mn-ea"/>
          <a:cs typeface="+mn-cs"/>
        </a:defRPr>
      </a:lvl4pPr>
      <a:lvl5pPr marL="685800" indent="-171450" algn="l" defTabSz="457200" rtl="0" eaLnBrk="1" fontAlgn="ctr" latinLnBrk="0" hangingPunct="1">
        <a:lnSpc>
          <a:spcPct val="100000"/>
        </a:lnSpc>
        <a:spcBef>
          <a:spcPts val="600"/>
        </a:spcBef>
        <a:buClrTx/>
        <a:buFont typeface="Arial" panose="020B0604020202020204" pitchFamily="34" charset="0"/>
        <a:buChar char="–"/>
        <a:defRPr sz="1400" kern="1200" baseline="0">
          <a:solidFill>
            <a:schemeClr val="tx2"/>
          </a:solidFill>
          <a:latin typeface="+mn-lt"/>
          <a:ea typeface="+mn-ea"/>
          <a:cs typeface="+mn-cs"/>
        </a:defRPr>
      </a:lvl5pPr>
      <a:lvl6pPr marL="857250" indent="-171450" algn="l" defTabSz="457200" rtl="0" eaLnBrk="1" fontAlgn="ctr" latinLnBrk="0" hangingPunct="1">
        <a:lnSpc>
          <a:spcPct val="100000"/>
        </a:lnSpc>
        <a:spcBef>
          <a:spcPts val="600"/>
        </a:spcBef>
        <a:buClrTx/>
        <a:buFont typeface="Arial" panose="020B0604020202020204" pitchFamily="34" charset="0"/>
        <a:buChar char="•"/>
        <a:defRPr sz="1400" kern="1200">
          <a:solidFill>
            <a:schemeClr val="tx2"/>
          </a:solidFill>
          <a:latin typeface="+mn-lt"/>
          <a:ea typeface="+mn-ea"/>
          <a:cs typeface="+mn-cs"/>
        </a:defRPr>
      </a:lvl6pPr>
      <a:lvl7pPr marL="1028700" indent="-165100" algn="l" defTabSz="457200" rtl="0" eaLnBrk="1" fontAlgn="ctr" latinLnBrk="0" hangingPunct="1">
        <a:lnSpc>
          <a:spcPct val="100000"/>
        </a:lnSpc>
        <a:spcBef>
          <a:spcPts val="600"/>
        </a:spcBef>
        <a:buClrTx/>
        <a:buFont typeface="Arial" panose="020B0604020202020204" pitchFamily="34" charset="0"/>
        <a:buChar char="–"/>
        <a:defRPr sz="1400" kern="1200">
          <a:solidFill>
            <a:schemeClr val="tx2"/>
          </a:solidFill>
          <a:latin typeface="+mn-lt"/>
          <a:ea typeface="+mn-ea"/>
          <a:cs typeface="+mn-cs"/>
        </a:defRPr>
      </a:lvl7pPr>
      <a:lvl8pPr marL="1206500" indent="-177800" algn="l" defTabSz="457200" rtl="0" eaLnBrk="1" fontAlgn="ctr" latinLnBrk="0" hangingPunct="1">
        <a:lnSpc>
          <a:spcPct val="100000"/>
        </a:lnSpc>
        <a:spcBef>
          <a:spcPts val="600"/>
        </a:spcBef>
        <a:buClrTx/>
        <a:buFont typeface="Arial"/>
        <a:buChar char="•"/>
        <a:defRPr sz="1400" kern="1200">
          <a:solidFill>
            <a:schemeClr val="tx2"/>
          </a:solidFill>
          <a:latin typeface="+mn-lt"/>
          <a:ea typeface="+mn-ea"/>
          <a:cs typeface="+mn-cs"/>
        </a:defRPr>
      </a:lvl8pPr>
      <a:lvl9pPr marL="1371600" indent="-165100" algn="l" defTabSz="457200" rtl="0" eaLnBrk="1" fontAlgn="ctr" latinLnBrk="0" hangingPunct="1">
        <a:lnSpc>
          <a:spcPct val="100000"/>
        </a:lnSpc>
        <a:spcBef>
          <a:spcPts val="600"/>
        </a:spcBef>
        <a:buClrTx/>
        <a:buFont typeface="Arial" panose="020B0604020202020204" pitchFamily="34" charset="0"/>
        <a:buChar char="–"/>
        <a:defRPr sz="1400" kern="1200">
          <a:solidFill>
            <a:schemeClr val="tx2"/>
          </a:solidFill>
          <a:latin typeface="+mn-lt"/>
          <a:ea typeface="+mn-ea"/>
          <a:cs typeface="+mn-cs"/>
        </a:defRPr>
      </a:lvl9pPr>
    </p:bodyStyle>
    <p:otherStyle>
      <a:defPPr>
        <a:defRPr lang="en-US"/>
      </a:defPPr>
      <a:lvl1pPr marL="0" algn="l" defTabSz="457200" rtl="0" eaLnBrk="1" fontAlgn="ctr" latinLnBrk="0" hangingPunct="1">
        <a:defRPr sz="1500" kern="1500">
          <a:solidFill>
            <a:schemeClr val="tx1"/>
          </a:solidFill>
          <a:latin typeface="+mn-lt"/>
          <a:ea typeface="+mn-ea"/>
          <a:cs typeface="+mn-cs"/>
        </a:defRPr>
      </a:lvl1pPr>
      <a:lvl2pPr marL="0" algn="r" defTabSz="457200" rtl="0" eaLnBrk="1" fontAlgn="ctr" latinLnBrk="0" hangingPunct="1">
        <a:defRPr sz="1500" kern="1500">
          <a:solidFill>
            <a:schemeClr val="tx1"/>
          </a:solidFill>
          <a:latin typeface="+mn-lt"/>
          <a:ea typeface="+mn-ea"/>
          <a:cs typeface="+mn-cs"/>
        </a:defRPr>
      </a:lvl2pPr>
      <a:lvl3pPr marL="0" algn="ctr" defTabSz="457200" rtl="0" eaLnBrk="1" fontAlgn="ctr" latinLnBrk="0" hangingPunct="1">
        <a:defRPr sz="1500" kern="1500">
          <a:solidFill>
            <a:schemeClr val="tx1"/>
          </a:solidFill>
          <a:latin typeface="+mn-lt"/>
          <a:ea typeface="+mn-ea"/>
          <a:cs typeface="+mn-cs"/>
        </a:defRPr>
      </a:lvl3pPr>
      <a:lvl4pPr marL="0" algn="l" defTabSz="457200" rtl="0" eaLnBrk="1" fontAlgn="ctr" latinLnBrk="0" hangingPunct="1">
        <a:defRPr sz="1500" kern="1500">
          <a:solidFill>
            <a:schemeClr val="tx1"/>
          </a:solidFill>
          <a:latin typeface="+mn-lt"/>
          <a:ea typeface="+mn-ea"/>
          <a:cs typeface="+mn-cs"/>
        </a:defRPr>
      </a:lvl4pPr>
      <a:lvl5pPr marL="0" algn="r" defTabSz="457200" rtl="0" eaLnBrk="1" fontAlgn="ctr" latinLnBrk="0" hangingPunct="1">
        <a:defRPr sz="1500" kern="1500">
          <a:solidFill>
            <a:schemeClr val="tx1"/>
          </a:solidFill>
          <a:latin typeface="+mn-lt"/>
          <a:ea typeface="+mn-ea"/>
          <a:cs typeface="+mn-cs"/>
        </a:defRPr>
      </a:lvl5pPr>
      <a:lvl6pPr marL="0" algn="ctr" defTabSz="457200" rtl="0" eaLnBrk="1" fontAlgn="ctr" latinLnBrk="0" hangingPunct="1">
        <a:defRPr sz="1500" kern="1500">
          <a:solidFill>
            <a:schemeClr val="tx1"/>
          </a:solidFill>
          <a:latin typeface="+mn-lt"/>
          <a:ea typeface="+mn-ea"/>
          <a:cs typeface="+mn-cs"/>
        </a:defRPr>
      </a:lvl6pPr>
      <a:lvl7pPr marL="0" algn="l" defTabSz="457200" rtl="0" eaLnBrk="1" fontAlgn="ctr" latinLnBrk="0" hangingPunct="1">
        <a:defRPr sz="1500" kern="1500">
          <a:solidFill>
            <a:schemeClr val="tx1"/>
          </a:solidFill>
          <a:latin typeface="+mn-lt"/>
          <a:ea typeface="+mn-ea"/>
          <a:cs typeface="+mn-cs"/>
        </a:defRPr>
      </a:lvl7pPr>
      <a:lvl8pPr marL="0" algn="r" defTabSz="457200" rtl="0" eaLnBrk="1" fontAlgn="ctr" latinLnBrk="0" hangingPunct="1">
        <a:defRPr sz="1500" kern="1500">
          <a:solidFill>
            <a:schemeClr val="tx1"/>
          </a:solidFill>
          <a:latin typeface="+mn-lt"/>
          <a:ea typeface="+mn-ea"/>
          <a:cs typeface="+mn-cs"/>
        </a:defRPr>
      </a:lvl8pPr>
      <a:lvl9pPr marL="0" algn="ctr" defTabSz="457200" rtl="0" eaLnBrk="1" fontAlgn="ctr" latinLnBrk="0" hangingPunct="1">
        <a:defRPr sz="1500" kern="15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362" userDrawn="1">
          <p15:clr>
            <a:srgbClr val="F26B43"/>
          </p15:clr>
        </p15:guide>
        <p15:guide id="3" pos="7319" userDrawn="1">
          <p15:clr>
            <a:srgbClr val="F26B43"/>
          </p15:clr>
        </p15:guide>
        <p15:guide id="4" orient="horz" pos="360" userDrawn="1">
          <p15:clr>
            <a:srgbClr val="F26B43"/>
          </p15:clr>
        </p15:guide>
        <p15:guide id="5" orient="horz" pos="3622" userDrawn="1">
          <p15:clr>
            <a:srgbClr val="F26B43"/>
          </p15:clr>
        </p15:guide>
        <p15:guide id="6" orient="horz" pos="41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ailymed.nlm.nih.gov/"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dailymed.nlm.nih.gov/"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dailymed.nlm.nih.gov/"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hyperlink" Target="https://dailymed.nlm.nih.gov/"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s://dailymed.nlm.nih.gov/"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hyperlink" Target="https://dailymed.nlm.nih.gov/" TargetMode="External"/><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hyperlink" Target="https://dailymed.nlm.nih.gov/"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dailymed.nlm.nih.gov/" TargetMode="External"/><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hyperlink" Target="https://dailymed.nlm.nih.gov/"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dailymed.nlm.nih.gov/"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s://dailymed.nlm.nih.gov/" TargetMode="External"/><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57786" y="2130386"/>
            <a:ext cx="4681728" cy="2011680"/>
          </a:xfrm>
        </p:spPr>
        <p:txBody>
          <a:bodyPr/>
          <a:lstStyle/>
          <a:p>
            <a:r>
              <a:rPr lang="en-US" dirty="0"/>
              <a:t>Management of Osteoporosis in Older Adults</a:t>
            </a:r>
          </a:p>
        </p:txBody>
      </p:sp>
      <p:sp>
        <p:nvSpPr>
          <p:cNvPr id="2" name="Presenter name"/>
          <p:cNvSpPr>
            <a:spLocks noGrp="1"/>
          </p:cNvSpPr>
          <p:nvPr>
            <p:ph type="body" sz="quarter" idx="16"/>
          </p:nvPr>
        </p:nvSpPr>
        <p:spPr>
          <a:xfrm>
            <a:off x="557784" y="4379002"/>
            <a:ext cx="4052316" cy="1262324"/>
          </a:xfrm>
        </p:spPr>
        <p:txBody>
          <a:bodyPr/>
          <a:lstStyle/>
          <a:p>
            <a:r>
              <a:rPr lang="en-US" dirty="0"/>
              <a:t>Michael Eldridge and Joseph Schreiner</a:t>
            </a:r>
          </a:p>
          <a:p>
            <a:pPr lvl="1"/>
            <a:r>
              <a:rPr lang="en-US" dirty="0"/>
              <a:t>Consultant Pharmacists</a:t>
            </a:r>
          </a:p>
          <a:p>
            <a:pPr lvl="2"/>
            <a:r>
              <a:rPr lang="en-US" dirty="0"/>
              <a:t>September 2025</a:t>
            </a:r>
          </a:p>
        </p:txBody>
      </p:sp>
      <p:sp>
        <p:nvSpPr>
          <p:cNvPr id="8" name="TextBox 7">
            <a:extLst>
              <a:ext uri="{FF2B5EF4-FFF2-40B4-BE49-F238E27FC236}">
                <a16:creationId xmlns:a16="http://schemas.microsoft.com/office/drawing/2014/main" id="{0363BF5D-BCFC-410B-93D0-0F033A74660C}"/>
              </a:ext>
            </a:extLst>
          </p:cNvPr>
          <p:cNvSpPr txBox="1"/>
          <p:nvPr/>
        </p:nvSpPr>
        <p:spPr>
          <a:xfrm>
            <a:off x="557784" y="6425581"/>
            <a:ext cx="8046720" cy="123111"/>
          </a:xfrm>
          <a:prstGeom prst="rect">
            <a:avLst/>
          </a:prstGeom>
          <a:noFill/>
        </p:spPr>
        <p:txBody>
          <a:bodyPr wrap="square" lIns="0" tIns="0" rIns="0" bIns="0" rtlCol="0" anchor="b">
            <a:spAutoFit/>
          </a:bodyPr>
          <a:lstStyle/>
          <a:p>
            <a:r>
              <a:rPr lang="en-US" sz="800" dirty="0">
                <a:solidFill>
                  <a:schemeClr val="tx2"/>
                </a:solidFill>
                <a:latin typeface="CVS Health Sans" panose="020B0504020202020204" pitchFamily="34" charset="0"/>
              </a:rPr>
              <a:t>©2023 CVS Health and/or one of its affiliates. Confidential and proprietary.</a:t>
            </a:r>
          </a:p>
        </p:txBody>
      </p:sp>
    </p:spTree>
    <p:extLst>
      <p:ext uri="{BB962C8B-B14F-4D97-AF65-F5344CB8AC3E}">
        <p14:creationId xmlns:p14="http://schemas.microsoft.com/office/powerpoint/2010/main" val="408432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A25A0CE-BE13-29B4-D527-58B7EB298947}"/>
              </a:ext>
            </a:extLst>
          </p:cNvPr>
          <p:cNvSpPr/>
          <p:nvPr/>
        </p:nvSpPr>
        <p:spPr bwMode="gray">
          <a:xfrm>
            <a:off x="0" y="2078452"/>
            <a:ext cx="12188825" cy="3581130"/>
          </a:xfrm>
          <a:prstGeom prst="rect">
            <a:avLst/>
          </a:prstGeom>
          <a:solidFill>
            <a:schemeClr val="bg1">
              <a:lumMod val="95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dirty="0">
              <a:solidFill>
                <a:schemeClr val="bg1"/>
              </a:solidFill>
            </a:endParaRPr>
          </a:p>
        </p:txBody>
      </p:sp>
      <p:pic>
        <p:nvPicPr>
          <p:cNvPr id="24" name="Picture 23">
            <a:extLst>
              <a:ext uri="{FF2B5EF4-FFF2-40B4-BE49-F238E27FC236}">
                <a16:creationId xmlns:a16="http://schemas.microsoft.com/office/drawing/2014/main" id="{12816C57-A646-E5FB-9FF1-1AB030E72DF1}"/>
              </a:ext>
            </a:extLst>
          </p:cNvPr>
          <p:cNvPicPr>
            <a:picLocks noChangeAspect="1"/>
          </p:cNvPicPr>
          <p:nvPr/>
        </p:nvPicPr>
        <p:blipFill>
          <a:blip r:embed="rId3"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8293046" y="3794035"/>
            <a:ext cx="1779159" cy="1185218"/>
          </a:xfrm>
          <a:prstGeom prst="rect">
            <a:avLst/>
          </a:prstGeom>
        </p:spPr>
      </p:pic>
      <p:sp>
        <p:nvSpPr>
          <p:cNvPr id="2" name="Title 1"/>
          <p:cNvSpPr>
            <a:spLocks noGrp="1"/>
          </p:cNvSpPr>
          <p:nvPr>
            <p:ph type="title"/>
          </p:nvPr>
        </p:nvSpPr>
        <p:spPr/>
        <p:txBody>
          <a:bodyPr/>
          <a:lstStyle/>
          <a:p>
            <a:r>
              <a:rPr lang="en-US" dirty="0"/>
              <a:t>Role of Calcium + Vitamin D</a:t>
            </a:r>
          </a:p>
        </p:txBody>
      </p:sp>
      <p:sp>
        <p:nvSpPr>
          <p:cNvPr id="3" name="Content Placeholder 2"/>
          <p:cNvSpPr>
            <a:spLocks noGrp="1"/>
          </p:cNvSpPr>
          <p:nvPr>
            <p:ph idx="1"/>
          </p:nvPr>
        </p:nvSpPr>
        <p:spPr>
          <a:xfrm>
            <a:off x="538115" y="1109850"/>
            <a:ext cx="11112593" cy="395167"/>
          </a:xfrm>
        </p:spPr>
        <p:txBody>
          <a:bodyPr/>
          <a:lstStyle/>
          <a:p>
            <a:r>
              <a:rPr lang="en-US" dirty="0"/>
              <a:t>To keep your bones strong, eat foods rich in calcium. Vitamin D helps your body absorb calcium.</a:t>
            </a:r>
            <a:endParaRPr lang="en-US" b="0" dirty="0"/>
          </a:p>
        </p:txBody>
      </p:sp>
      <p:sp>
        <p:nvSpPr>
          <p:cNvPr id="6" name="TextBox 5">
            <a:extLst>
              <a:ext uri="{FF2B5EF4-FFF2-40B4-BE49-F238E27FC236}">
                <a16:creationId xmlns:a16="http://schemas.microsoft.com/office/drawing/2014/main" id="{7D2BDDA2-EBB9-4EAA-A211-33642FE7EA54}"/>
              </a:ext>
            </a:extLst>
          </p:cNvPr>
          <p:cNvSpPr txBox="1"/>
          <p:nvPr/>
        </p:nvSpPr>
        <p:spPr>
          <a:xfrm>
            <a:off x="787303" y="3319909"/>
            <a:ext cx="1459553" cy="523220"/>
          </a:xfrm>
          <a:prstGeom prst="rect">
            <a:avLst/>
          </a:prstGeom>
          <a:noFill/>
        </p:spPr>
        <p:txBody>
          <a:bodyPr wrap="square" rtlCol="0">
            <a:spAutoFit/>
          </a:bodyPr>
          <a:lstStyle/>
          <a:p>
            <a:pPr algn="ctr"/>
            <a:r>
              <a:rPr lang="en-US" sz="1400" b="1" dirty="0">
                <a:solidFill>
                  <a:schemeClr val="tx2"/>
                </a:solidFill>
              </a:rPr>
              <a:t>Milk, nonfat</a:t>
            </a:r>
          </a:p>
          <a:p>
            <a:pPr algn="ctr"/>
            <a:r>
              <a:rPr lang="en-US" sz="1400" dirty="0"/>
              <a:t>1 cup, 302 mg</a:t>
            </a:r>
            <a:endParaRPr lang="en-US" sz="1400" dirty="0">
              <a:solidFill>
                <a:schemeClr val="tx2"/>
              </a:solidFill>
            </a:endParaRPr>
          </a:p>
        </p:txBody>
      </p:sp>
      <p:sp>
        <p:nvSpPr>
          <p:cNvPr id="19" name="TextBox 18">
            <a:extLst>
              <a:ext uri="{FF2B5EF4-FFF2-40B4-BE49-F238E27FC236}">
                <a16:creationId xmlns:a16="http://schemas.microsoft.com/office/drawing/2014/main" id="{95E2CE86-57F3-448A-A5EE-EC8C84C6796E}"/>
              </a:ext>
            </a:extLst>
          </p:cNvPr>
          <p:cNvSpPr txBox="1"/>
          <p:nvPr/>
        </p:nvSpPr>
        <p:spPr>
          <a:xfrm>
            <a:off x="2971659" y="3319909"/>
            <a:ext cx="2418729" cy="523220"/>
          </a:xfrm>
          <a:prstGeom prst="rect">
            <a:avLst/>
          </a:prstGeom>
          <a:noFill/>
        </p:spPr>
        <p:txBody>
          <a:bodyPr wrap="square" rtlCol="0">
            <a:spAutoFit/>
          </a:bodyPr>
          <a:lstStyle/>
          <a:p>
            <a:pPr algn="ctr"/>
            <a:r>
              <a:rPr lang="en-US" sz="1400" b="1" dirty="0"/>
              <a:t>OJ fortified with calcium</a:t>
            </a:r>
          </a:p>
          <a:p>
            <a:pPr algn="ctr"/>
            <a:r>
              <a:rPr lang="en-US" sz="1400" dirty="0">
                <a:solidFill>
                  <a:schemeClr val="tx2"/>
                </a:solidFill>
              </a:rPr>
              <a:t>6 oz, 200 to 260 mg</a:t>
            </a:r>
          </a:p>
        </p:txBody>
      </p:sp>
      <p:sp>
        <p:nvSpPr>
          <p:cNvPr id="25" name="TextBox 24">
            <a:extLst>
              <a:ext uri="{FF2B5EF4-FFF2-40B4-BE49-F238E27FC236}">
                <a16:creationId xmlns:a16="http://schemas.microsoft.com/office/drawing/2014/main" id="{460FA920-9B50-4D59-8D62-2D9AA7CD741D}"/>
              </a:ext>
            </a:extLst>
          </p:cNvPr>
          <p:cNvSpPr txBox="1"/>
          <p:nvPr/>
        </p:nvSpPr>
        <p:spPr>
          <a:xfrm>
            <a:off x="5771050" y="3319909"/>
            <a:ext cx="2686772" cy="523220"/>
          </a:xfrm>
          <a:prstGeom prst="rect">
            <a:avLst/>
          </a:prstGeom>
          <a:noFill/>
        </p:spPr>
        <p:txBody>
          <a:bodyPr wrap="square" rtlCol="0">
            <a:spAutoFit/>
          </a:bodyPr>
          <a:lstStyle/>
          <a:p>
            <a:pPr algn="ctr"/>
            <a:r>
              <a:rPr lang="en-US" sz="1400" b="1" dirty="0"/>
              <a:t>Cheddar cheese shredded</a:t>
            </a:r>
          </a:p>
          <a:p>
            <a:pPr algn="ctr"/>
            <a:r>
              <a:rPr lang="en-US" sz="1400" dirty="0">
                <a:solidFill>
                  <a:schemeClr val="tx2"/>
                </a:solidFill>
              </a:rPr>
              <a:t>1 ½ oz, 306 mg </a:t>
            </a:r>
          </a:p>
        </p:txBody>
      </p:sp>
      <p:sp>
        <p:nvSpPr>
          <p:cNvPr id="42" name="Text Placeholder 8">
            <a:extLst>
              <a:ext uri="{FF2B5EF4-FFF2-40B4-BE49-F238E27FC236}">
                <a16:creationId xmlns:a16="http://schemas.microsoft.com/office/drawing/2014/main" id="{CC8FC06C-8C47-4864-825D-74F6A7EE0C7C}"/>
              </a:ext>
            </a:extLst>
          </p:cNvPr>
          <p:cNvSpPr txBox="1">
            <a:spLocks/>
          </p:cNvSpPr>
          <p:nvPr/>
        </p:nvSpPr>
        <p:spPr>
          <a:xfrm>
            <a:off x="557784" y="5659581"/>
            <a:ext cx="8229600" cy="457200"/>
          </a:xfrm>
          <a:prstGeom prst="rect">
            <a:avLst/>
          </a:prstGeom>
        </p:spPr>
        <p:txBody>
          <a:bodyPr lIns="0" tIns="0" bIns="0" anchor="b" anchorCtr="0"/>
          <a:lstStyle>
            <a:lvl1pPr marL="173038" indent="-173038" algn="l" defTabSz="457200" rtl="0" eaLnBrk="1" latinLnBrk="0" hangingPunct="1">
              <a:spcBef>
                <a:spcPts val="100"/>
              </a:spcBef>
              <a:spcAft>
                <a:spcPts val="600"/>
              </a:spcAft>
              <a:buClrTx/>
              <a:buFont typeface="Arial"/>
              <a:buChar char="•"/>
              <a:defRPr sz="2000" kern="1200">
                <a:solidFill>
                  <a:schemeClr val="tx1"/>
                </a:solidFill>
                <a:latin typeface="+mn-lt"/>
                <a:ea typeface="+mn-ea"/>
                <a:cs typeface="+mn-cs"/>
              </a:defRPr>
            </a:lvl1pPr>
            <a:lvl2pPr marL="396875" indent="-166688" algn="l" defTabSz="457200" rtl="0" eaLnBrk="1" latinLnBrk="0" hangingPunct="1">
              <a:spcBef>
                <a:spcPts val="100"/>
              </a:spcBef>
              <a:spcAft>
                <a:spcPts val="600"/>
              </a:spcAft>
              <a:buClrTx/>
              <a:buFont typeface="Lucida Grande"/>
              <a:buChar char="–"/>
              <a:tabLst/>
              <a:defRPr sz="1800" kern="1200">
                <a:solidFill>
                  <a:schemeClr val="tx1"/>
                </a:solidFill>
                <a:latin typeface="+mn-lt"/>
                <a:ea typeface="+mn-ea"/>
                <a:cs typeface="+mn-cs"/>
              </a:defRPr>
            </a:lvl2pPr>
            <a:lvl3pPr marL="622300" indent="-161925" algn="l" defTabSz="457200" rtl="0" eaLnBrk="1" latinLnBrk="0" hangingPunct="1">
              <a:spcBef>
                <a:spcPts val="100"/>
              </a:spcBef>
              <a:spcAft>
                <a:spcPts val="600"/>
              </a:spcAft>
              <a:buClrTx/>
              <a:buFont typeface="Arial"/>
              <a:buChar char="•"/>
              <a:defRPr sz="1600" kern="1200">
                <a:solidFill>
                  <a:schemeClr val="tx1"/>
                </a:solidFill>
                <a:latin typeface="+mn-lt"/>
                <a:ea typeface="+mn-ea"/>
                <a:cs typeface="+mn-cs"/>
              </a:defRPr>
            </a:lvl3pPr>
            <a:lvl4pPr marL="911225" indent="-228600" algn="l" defTabSz="457200" rtl="0" eaLnBrk="1" latinLnBrk="0" hangingPunct="1">
              <a:spcBef>
                <a:spcPts val="100"/>
              </a:spcBef>
              <a:spcAft>
                <a:spcPts val="600"/>
              </a:spcAft>
              <a:buClrTx/>
              <a:buFont typeface="Lucida Grande"/>
              <a:buChar char="–"/>
              <a:defRPr sz="1600" kern="1200">
                <a:solidFill>
                  <a:schemeClr val="bg2">
                    <a:lumMod val="75000"/>
                  </a:schemeClr>
                </a:solidFill>
                <a:latin typeface="+mn-lt"/>
                <a:ea typeface="+mn-ea"/>
                <a:cs typeface="+mn-cs"/>
              </a:defRPr>
            </a:lvl4pPr>
            <a:lvl5pPr marL="1141413" indent="-230188" algn="l" defTabSz="457200" rtl="0" eaLnBrk="1" latinLnBrk="0" hangingPunct="1">
              <a:spcBef>
                <a:spcPts val="100"/>
              </a:spcBef>
              <a:spcAft>
                <a:spcPts val="600"/>
              </a:spcAft>
              <a:buClrTx/>
              <a:buFont typeface="Arial"/>
              <a:buChar char="•"/>
              <a:defRPr sz="1600" kern="1200">
                <a:solidFill>
                  <a:schemeClr val="bg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endParaRPr lang="en-US" sz="800" dirty="0">
              <a:solidFill>
                <a:schemeClr val="tx2"/>
              </a:solidFill>
              <a:cs typeface="Arial"/>
            </a:endParaRPr>
          </a:p>
          <a:p>
            <a:pPr marL="0" indent="0">
              <a:spcAft>
                <a:spcPts val="0"/>
              </a:spcAft>
              <a:buNone/>
            </a:pPr>
            <a:r>
              <a:rPr lang="en-US" sz="800" dirty="0">
                <a:solidFill>
                  <a:schemeClr val="tx2"/>
                </a:solidFill>
                <a:cs typeface="Arial"/>
              </a:rPr>
              <a:t>HHS Surgeon General’s Report on Bone Health and Osteoporosis December 2019.</a:t>
            </a:r>
          </a:p>
          <a:p>
            <a:pPr marL="0" indent="0">
              <a:spcAft>
                <a:spcPts val="0"/>
              </a:spcAft>
              <a:buNone/>
            </a:pPr>
            <a:r>
              <a:rPr lang="en-US" sz="800" dirty="0">
                <a:solidFill>
                  <a:schemeClr val="tx2"/>
                </a:solidFill>
                <a:cs typeface="Arial"/>
              </a:rPr>
              <a:t>Bone Health and Osteoporosis Foundation. Calcium and Vitamin D. 2023.</a:t>
            </a:r>
          </a:p>
        </p:txBody>
      </p:sp>
      <p:pic>
        <p:nvPicPr>
          <p:cNvPr id="15" name="Picture 14">
            <a:extLst>
              <a:ext uri="{FF2B5EF4-FFF2-40B4-BE49-F238E27FC236}">
                <a16:creationId xmlns:a16="http://schemas.microsoft.com/office/drawing/2014/main" id="{C7A1802C-BA2A-ED82-56F1-8FD2EDB27FC2}"/>
              </a:ext>
            </a:extLst>
          </p:cNvPr>
          <p:cNvPicPr>
            <a:picLocks noChangeAspect="1"/>
          </p:cNvPicPr>
          <p:nvPr/>
        </p:nvPicPr>
        <p:blipFill>
          <a:blip r:embed="rId4"/>
          <a:srcRect/>
          <a:stretch/>
        </p:blipFill>
        <p:spPr>
          <a:xfrm>
            <a:off x="2240646" y="3956483"/>
            <a:ext cx="937562" cy="970653"/>
          </a:xfrm>
          <a:prstGeom prst="rect">
            <a:avLst/>
          </a:prstGeom>
        </p:spPr>
      </p:pic>
      <p:sp>
        <p:nvSpPr>
          <p:cNvPr id="17" name="TextBox 16">
            <a:extLst>
              <a:ext uri="{FF2B5EF4-FFF2-40B4-BE49-F238E27FC236}">
                <a16:creationId xmlns:a16="http://schemas.microsoft.com/office/drawing/2014/main" id="{78B54F69-B706-0A95-C7C3-259AF3F4FD80}"/>
              </a:ext>
            </a:extLst>
          </p:cNvPr>
          <p:cNvSpPr txBox="1"/>
          <p:nvPr/>
        </p:nvSpPr>
        <p:spPr>
          <a:xfrm>
            <a:off x="1386599" y="4894604"/>
            <a:ext cx="2764172" cy="523220"/>
          </a:xfrm>
          <a:prstGeom prst="rect">
            <a:avLst/>
          </a:prstGeom>
          <a:noFill/>
        </p:spPr>
        <p:txBody>
          <a:bodyPr wrap="square" rtlCol="0">
            <a:spAutoFit/>
          </a:bodyPr>
          <a:lstStyle/>
          <a:p>
            <a:pPr algn="ctr"/>
            <a:r>
              <a:rPr lang="en-US" sz="1400" b="1" dirty="0">
                <a:solidFill>
                  <a:schemeClr val="tx2"/>
                </a:solidFill>
              </a:rPr>
              <a:t>Cereal fortified with calcium</a:t>
            </a:r>
          </a:p>
          <a:p>
            <a:pPr algn="ctr"/>
            <a:r>
              <a:rPr lang="en-US" sz="1400" dirty="0"/>
              <a:t>1 cup, 100 to 1,000 mg</a:t>
            </a:r>
            <a:endParaRPr lang="en-US" sz="1400" dirty="0">
              <a:solidFill>
                <a:schemeClr val="tx2"/>
              </a:solidFill>
            </a:endParaRPr>
          </a:p>
        </p:txBody>
      </p:sp>
      <p:pic>
        <p:nvPicPr>
          <p:cNvPr id="20" name="Picture 19">
            <a:extLst>
              <a:ext uri="{FF2B5EF4-FFF2-40B4-BE49-F238E27FC236}">
                <a16:creationId xmlns:a16="http://schemas.microsoft.com/office/drawing/2014/main" id="{A427CBDB-41FB-E0CF-C920-ACE0FF2CC2B9}"/>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65228" y="4044347"/>
            <a:ext cx="1459554" cy="859986"/>
          </a:xfrm>
          <a:prstGeom prst="rect">
            <a:avLst/>
          </a:prstGeom>
        </p:spPr>
      </p:pic>
      <p:sp>
        <p:nvSpPr>
          <p:cNvPr id="21" name="TextBox 20">
            <a:extLst>
              <a:ext uri="{FF2B5EF4-FFF2-40B4-BE49-F238E27FC236}">
                <a16:creationId xmlns:a16="http://schemas.microsoft.com/office/drawing/2014/main" id="{E0C8B4AE-07A6-D332-F9F5-90979FB67A24}"/>
              </a:ext>
            </a:extLst>
          </p:cNvPr>
          <p:cNvSpPr txBox="1"/>
          <p:nvPr/>
        </p:nvSpPr>
        <p:spPr>
          <a:xfrm>
            <a:off x="5265229" y="4894604"/>
            <a:ext cx="1459553" cy="523220"/>
          </a:xfrm>
          <a:prstGeom prst="rect">
            <a:avLst/>
          </a:prstGeom>
          <a:noFill/>
        </p:spPr>
        <p:txBody>
          <a:bodyPr wrap="square" rtlCol="0">
            <a:spAutoFit/>
          </a:bodyPr>
          <a:lstStyle/>
          <a:p>
            <a:pPr algn="ctr"/>
            <a:r>
              <a:rPr lang="en-US" sz="1400" b="1" dirty="0"/>
              <a:t>Broccoli, raw</a:t>
            </a:r>
            <a:endParaRPr lang="en-US" sz="1400" b="1" dirty="0">
              <a:solidFill>
                <a:schemeClr val="tx2"/>
              </a:solidFill>
            </a:endParaRPr>
          </a:p>
          <a:p>
            <a:pPr algn="ctr"/>
            <a:r>
              <a:rPr lang="en-US" sz="1400" dirty="0"/>
              <a:t>1 cup, 90 mg</a:t>
            </a:r>
            <a:endParaRPr lang="en-US" sz="1400" dirty="0">
              <a:solidFill>
                <a:schemeClr val="tx2"/>
              </a:solidFill>
            </a:endParaRPr>
          </a:p>
        </p:txBody>
      </p:sp>
      <p:sp>
        <p:nvSpPr>
          <p:cNvPr id="26" name="TextBox 25">
            <a:extLst>
              <a:ext uri="{FF2B5EF4-FFF2-40B4-BE49-F238E27FC236}">
                <a16:creationId xmlns:a16="http://schemas.microsoft.com/office/drawing/2014/main" id="{FD400A19-FCCB-37E3-2DDB-230692E89F79}"/>
              </a:ext>
            </a:extLst>
          </p:cNvPr>
          <p:cNvSpPr txBox="1"/>
          <p:nvPr/>
        </p:nvSpPr>
        <p:spPr>
          <a:xfrm>
            <a:off x="7839239" y="4894604"/>
            <a:ext cx="2686772" cy="523220"/>
          </a:xfrm>
          <a:prstGeom prst="rect">
            <a:avLst/>
          </a:prstGeom>
          <a:noFill/>
        </p:spPr>
        <p:txBody>
          <a:bodyPr wrap="square" rtlCol="0">
            <a:spAutoFit/>
          </a:bodyPr>
          <a:lstStyle/>
          <a:p>
            <a:pPr algn="ctr"/>
            <a:r>
              <a:rPr lang="en-US" sz="1400" b="1" dirty="0"/>
              <a:t>Cottage cheese, 1% milk fat</a:t>
            </a:r>
            <a:endParaRPr lang="en-US" sz="1400" b="1" dirty="0">
              <a:solidFill>
                <a:schemeClr val="tx2"/>
              </a:solidFill>
            </a:endParaRPr>
          </a:p>
          <a:p>
            <a:pPr algn="ctr"/>
            <a:r>
              <a:rPr lang="en-US" sz="1400" dirty="0"/>
              <a:t>1 cup, 138 mg</a:t>
            </a:r>
            <a:endParaRPr lang="en-US" sz="1400" dirty="0">
              <a:solidFill>
                <a:schemeClr val="tx2"/>
              </a:solidFill>
            </a:endParaRPr>
          </a:p>
        </p:txBody>
      </p:sp>
      <p:pic>
        <p:nvPicPr>
          <p:cNvPr id="29" name="Picture 28">
            <a:extLst>
              <a:ext uri="{FF2B5EF4-FFF2-40B4-BE49-F238E27FC236}">
                <a16:creationId xmlns:a16="http://schemas.microsoft.com/office/drawing/2014/main" id="{50A0388A-505C-1E4B-0BFB-D65250645C86}"/>
              </a:ext>
            </a:extLst>
          </p:cNvPr>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68163" y="2323299"/>
            <a:ext cx="1196591" cy="999598"/>
          </a:xfrm>
          <a:prstGeom prst="rect">
            <a:avLst/>
          </a:prstGeom>
        </p:spPr>
      </p:pic>
      <p:pic>
        <p:nvPicPr>
          <p:cNvPr id="34" name="Picture 33">
            <a:extLst>
              <a:ext uri="{FF2B5EF4-FFF2-40B4-BE49-F238E27FC236}">
                <a16:creationId xmlns:a16="http://schemas.microsoft.com/office/drawing/2014/main" id="{1478E42B-7F41-379A-D2C4-E845923D65C3}"/>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27726" y="2540396"/>
            <a:ext cx="1056775" cy="864920"/>
          </a:xfrm>
          <a:prstGeom prst="rect">
            <a:avLst/>
          </a:prstGeom>
        </p:spPr>
      </p:pic>
      <p:sp>
        <p:nvSpPr>
          <p:cNvPr id="49" name="Freeform 48">
            <a:extLst>
              <a:ext uri="{FF2B5EF4-FFF2-40B4-BE49-F238E27FC236}">
                <a16:creationId xmlns:a16="http://schemas.microsoft.com/office/drawing/2014/main" id="{52F1F013-877F-2623-4754-7AFE35B17F54}"/>
              </a:ext>
            </a:extLst>
          </p:cNvPr>
          <p:cNvSpPr/>
          <p:nvPr/>
        </p:nvSpPr>
        <p:spPr bwMode="gray">
          <a:xfrm>
            <a:off x="752559" y="2982161"/>
            <a:ext cx="1680983" cy="453154"/>
          </a:xfrm>
          <a:custGeom>
            <a:avLst/>
            <a:gdLst>
              <a:gd name="connsiteX0" fmla="*/ 153749 w 1448475"/>
              <a:gd name="connsiteY0" fmla="*/ 283221 h 404602"/>
              <a:gd name="connsiteX1" fmla="*/ 784928 w 1448475"/>
              <a:gd name="connsiteY1" fmla="*/ 404602 h 404602"/>
              <a:gd name="connsiteX2" fmla="*/ 1448475 w 1448475"/>
              <a:gd name="connsiteY2" fmla="*/ 234669 h 404602"/>
              <a:gd name="connsiteX3" fmla="*/ 485522 w 1448475"/>
              <a:gd name="connsiteY3" fmla="*/ 0 h 404602"/>
              <a:gd name="connsiteX4" fmla="*/ 0 w 1448475"/>
              <a:gd name="connsiteY4" fmla="*/ 194209 h 404602"/>
              <a:gd name="connsiteX5" fmla="*/ 153749 w 1448475"/>
              <a:gd name="connsiteY5" fmla="*/ 283221 h 40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8475" h="404602">
                <a:moveTo>
                  <a:pt x="153749" y="283221"/>
                </a:moveTo>
                <a:lnTo>
                  <a:pt x="784928" y="404602"/>
                </a:lnTo>
                <a:lnTo>
                  <a:pt x="1448475" y="234669"/>
                </a:lnTo>
                <a:lnTo>
                  <a:pt x="485522" y="0"/>
                </a:lnTo>
                <a:lnTo>
                  <a:pt x="0" y="194209"/>
                </a:lnTo>
                <a:lnTo>
                  <a:pt x="153749" y="283221"/>
                </a:lnTo>
                <a:close/>
              </a:path>
            </a:pathLst>
          </a:custGeom>
          <a:solidFill>
            <a:schemeClr val="accent5"/>
          </a:solidFill>
          <a:ln>
            <a:noFill/>
            <a:miter lim="800000"/>
          </a:ln>
          <a:effectLst>
            <a:softEdge rad="128141"/>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dirty="0">
              <a:solidFill>
                <a:schemeClr val="bg1"/>
              </a:solidFill>
            </a:endParaRPr>
          </a:p>
        </p:txBody>
      </p:sp>
      <p:pic>
        <p:nvPicPr>
          <p:cNvPr id="38" name="Picture 37">
            <a:extLst>
              <a:ext uri="{FF2B5EF4-FFF2-40B4-BE49-F238E27FC236}">
                <a16:creationId xmlns:a16="http://schemas.microsoft.com/office/drawing/2014/main" id="{50F1297E-37D8-B08F-045E-AA68E1318416}"/>
              </a:ext>
            </a:extLst>
          </p:cNvPr>
          <p:cNvPicPr>
            <a:picLocks noChangeAspect="1"/>
          </p:cNvPicPr>
          <p:nvPr/>
        </p:nvPicPr>
        <p:blipFill>
          <a:blip r:embed="rId8"/>
          <a:stretch>
            <a:fillRect/>
          </a:stretch>
        </p:blipFill>
        <p:spPr>
          <a:xfrm>
            <a:off x="1105738" y="2272608"/>
            <a:ext cx="822681" cy="1053834"/>
          </a:xfrm>
          <a:prstGeom prst="rect">
            <a:avLst/>
          </a:prstGeom>
        </p:spPr>
      </p:pic>
      <p:sp>
        <p:nvSpPr>
          <p:cNvPr id="51" name="Rectangle 50">
            <a:extLst>
              <a:ext uri="{FF2B5EF4-FFF2-40B4-BE49-F238E27FC236}">
                <a16:creationId xmlns:a16="http://schemas.microsoft.com/office/drawing/2014/main" id="{63F0BEEB-2A01-3AA7-70EF-599545ED1774}"/>
              </a:ext>
            </a:extLst>
          </p:cNvPr>
          <p:cNvSpPr/>
          <p:nvPr/>
        </p:nvSpPr>
        <p:spPr bwMode="gray">
          <a:xfrm>
            <a:off x="-2" y="1747936"/>
            <a:ext cx="12188825" cy="409856"/>
          </a:xfrm>
          <a:prstGeom prst="rect">
            <a:avLst/>
          </a:prstGeom>
          <a:solidFill>
            <a:schemeClr val="accent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Adults need 1,000 to 1,200 mg of calcium every day</a:t>
            </a:r>
          </a:p>
        </p:txBody>
      </p:sp>
      <p:pic>
        <p:nvPicPr>
          <p:cNvPr id="53" name="Picture 52">
            <a:extLst>
              <a:ext uri="{FF2B5EF4-FFF2-40B4-BE49-F238E27FC236}">
                <a16:creationId xmlns:a16="http://schemas.microsoft.com/office/drawing/2014/main" id="{401F78AE-4A2A-6B81-D73C-212390D58097}"/>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9803991" y="2318659"/>
            <a:ext cx="833605" cy="1137758"/>
          </a:xfrm>
          <a:prstGeom prst="rect">
            <a:avLst/>
          </a:prstGeom>
        </p:spPr>
      </p:pic>
      <p:sp>
        <p:nvSpPr>
          <p:cNvPr id="31" name="TextBox 30">
            <a:extLst>
              <a:ext uri="{FF2B5EF4-FFF2-40B4-BE49-F238E27FC236}">
                <a16:creationId xmlns:a16="http://schemas.microsoft.com/office/drawing/2014/main" id="{B4756234-7DE4-415C-8B72-B7C5B2D60B1D}"/>
              </a:ext>
            </a:extLst>
          </p:cNvPr>
          <p:cNvSpPr txBox="1"/>
          <p:nvPr/>
        </p:nvSpPr>
        <p:spPr>
          <a:xfrm>
            <a:off x="9182625" y="3319909"/>
            <a:ext cx="2072399" cy="523220"/>
          </a:xfrm>
          <a:prstGeom prst="rect">
            <a:avLst/>
          </a:prstGeom>
          <a:noFill/>
        </p:spPr>
        <p:txBody>
          <a:bodyPr wrap="square" rtlCol="0">
            <a:spAutoFit/>
          </a:bodyPr>
          <a:lstStyle/>
          <a:p>
            <a:pPr algn="ctr"/>
            <a:r>
              <a:rPr lang="en-US" sz="1400" b="1" dirty="0"/>
              <a:t>Yogurt, plain low-fat</a:t>
            </a:r>
            <a:endParaRPr lang="en-US" sz="1400" b="1" dirty="0">
              <a:solidFill>
                <a:schemeClr val="tx2"/>
              </a:solidFill>
            </a:endParaRPr>
          </a:p>
          <a:p>
            <a:pPr algn="ctr"/>
            <a:r>
              <a:rPr lang="en-US" sz="1400" dirty="0"/>
              <a:t>1 cup, 300 mg</a:t>
            </a:r>
            <a:endParaRPr lang="en-US" sz="1400" dirty="0">
              <a:solidFill>
                <a:schemeClr val="tx2"/>
              </a:solidFill>
            </a:endParaRPr>
          </a:p>
        </p:txBody>
      </p:sp>
    </p:spTree>
    <p:extLst>
      <p:ext uri="{BB962C8B-B14F-4D97-AF65-F5344CB8AC3E}">
        <p14:creationId xmlns:p14="http://schemas.microsoft.com/office/powerpoint/2010/main" val="4165002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Overview</a:t>
            </a:r>
          </a:p>
        </p:txBody>
      </p:sp>
      <p:graphicFrame>
        <p:nvGraphicFramePr>
          <p:cNvPr id="14" name="Content Placeholder 13">
            <a:extLst>
              <a:ext uri="{FF2B5EF4-FFF2-40B4-BE49-F238E27FC236}">
                <a16:creationId xmlns:a16="http://schemas.microsoft.com/office/drawing/2014/main" id="{FEAD4E0D-E319-4B13-AA2C-5F7FF9E45885}"/>
              </a:ext>
            </a:extLst>
          </p:cNvPr>
          <p:cNvGraphicFramePr>
            <a:graphicFrameLocks noGrp="1"/>
          </p:cNvGraphicFramePr>
          <p:nvPr>
            <p:ph sz="half" idx="1"/>
            <p:extLst>
              <p:ext uri="{D42A27DB-BD31-4B8C-83A1-F6EECF244321}">
                <p14:modId xmlns:p14="http://schemas.microsoft.com/office/powerpoint/2010/main" val="2901805033"/>
              </p:ext>
            </p:extLst>
          </p:nvPr>
        </p:nvGraphicFramePr>
        <p:xfrm>
          <a:off x="1881267" y="1492684"/>
          <a:ext cx="9173980" cy="3872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8">
            <a:extLst>
              <a:ext uri="{FF2B5EF4-FFF2-40B4-BE49-F238E27FC236}">
                <a16:creationId xmlns:a16="http://schemas.microsoft.com/office/drawing/2014/main" id="{45BB7835-278D-4C4B-99EE-147AC4384418}"/>
              </a:ext>
            </a:extLst>
          </p:cNvPr>
          <p:cNvSpPr txBox="1">
            <a:spLocks/>
          </p:cNvSpPr>
          <p:nvPr/>
        </p:nvSpPr>
        <p:spPr>
          <a:xfrm>
            <a:off x="557784" y="5667170"/>
            <a:ext cx="8229600" cy="457200"/>
          </a:xfrm>
          <a:prstGeom prst="rect">
            <a:avLst/>
          </a:prstGeom>
        </p:spPr>
        <p:txBody>
          <a:bodyPr lIns="0" tIns="0" bIns="0" anchor="b" anchorCtr="0"/>
          <a:lstStyle>
            <a:lvl1pPr marL="173038" indent="-173038" algn="l" defTabSz="457200" rtl="0" eaLnBrk="1" latinLnBrk="0" hangingPunct="1">
              <a:spcBef>
                <a:spcPts val="100"/>
              </a:spcBef>
              <a:spcAft>
                <a:spcPts val="600"/>
              </a:spcAft>
              <a:buClrTx/>
              <a:buFont typeface="Arial"/>
              <a:buChar char="•"/>
              <a:defRPr sz="2000" kern="1200">
                <a:solidFill>
                  <a:schemeClr val="tx1"/>
                </a:solidFill>
                <a:latin typeface="+mn-lt"/>
                <a:ea typeface="+mn-ea"/>
                <a:cs typeface="+mn-cs"/>
              </a:defRPr>
            </a:lvl1pPr>
            <a:lvl2pPr marL="396875" indent="-166688" algn="l" defTabSz="457200" rtl="0" eaLnBrk="1" latinLnBrk="0" hangingPunct="1">
              <a:spcBef>
                <a:spcPts val="100"/>
              </a:spcBef>
              <a:spcAft>
                <a:spcPts val="600"/>
              </a:spcAft>
              <a:buClrTx/>
              <a:buFont typeface="Lucida Grande"/>
              <a:buChar char="–"/>
              <a:tabLst/>
              <a:defRPr sz="1800" kern="1200">
                <a:solidFill>
                  <a:schemeClr val="tx1"/>
                </a:solidFill>
                <a:latin typeface="+mn-lt"/>
                <a:ea typeface="+mn-ea"/>
                <a:cs typeface="+mn-cs"/>
              </a:defRPr>
            </a:lvl2pPr>
            <a:lvl3pPr marL="622300" indent="-161925" algn="l" defTabSz="457200" rtl="0" eaLnBrk="1" latinLnBrk="0" hangingPunct="1">
              <a:spcBef>
                <a:spcPts val="100"/>
              </a:spcBef>
              <a:spcAft>
                <a:spcPts val="600"/>
              </a:spcAft>
              <a:buClrTx/>
              <a:buFont typeface="Arial"/>
              <a:buChar char="•"/>
              <a:defRPr sz="1600" kern="1200">
                <a:solidFill>
                  <a:schemeClr val="tx1"/>
                </a:solidFill>
                <a:latin typeface="+mn-lt"/>
                <a:ea typeface="+mn-ea"/>
                <a:cs typeface="+mn-cs"/>
              </a:defRPr>
            </a:lvl3pPr>
            <a:lvl4pPr marL="911225" indent="-228600" algn="l" defTabSz="457200" rtl="0" eaLnBrk="1" latinLnBrk="0" hangingPunct="1">
              <a:spcBef>
                <a:spcPts val="100"/>
              </a:spcBef>
              <a:spcAft>
                <a:spcPts val="600"/>
              </a:spcAft>
              <a:buClrTx/>
              <a:buFont typeface="Lucida Grande"/>
              <a:buChar char="–"/>
              <a:defRPr sz="1600" kern="1200">
                <a:solidFill>
                  <a:schemeClr val="bg2">
                    <a:lumMod val="75000"/>
                  </a:schemeClr>
                </a:solidFill>
                <a:latin typeface="+mn-lt"/>
                <a:ea typeface="+mn-ea"/>
                <a:cs typeface="+mn-cs"/>
              </a:defRPr>
            </a:lvl4pPr>
            <a:lvl5pPr marL="1141413" indent="-230188" algn="l" defTabSz="457200" rtl="0" eaLnBrk="1" latinLnBrk="0" hangingPunct="1">
              <a:spcBef>
                <a:spcPts val="100"/>
              </a:spcBef>
              <a:spcAft>
                <a:spcPts val="600"/>
              </a:spcAft>
              <a:buClrTx/>
              <a:buFont typeface="Arial"/>
              <a:buChar char="•"/>
              <a:defRPr sz="1600" kern="1200">
                <a:solidFill>
                  <a:schemeClr val="bg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endParaRPr lang="en-US" sz="800" dirty="0">
              <a:solidFill>
                <a:schemeClr val="tx2"/>
              </a:solidFill>
              <a:cs typeface="Arial"/>
            </a:endParaRPr>
          </a:p>
          <a:p>
            <a:pPr marL="0" indent="0">
              <a:spcAft>
                <a:spcPts val="0"/>
              </a:spcAft>
              <a:buNone/>
            </a:pPr>
            <a:r>
              <a:rPr lang="en-US" sz="800" dirty="0">
                <a:solidFill>
                  <a:schemeClr val="tx2"/>
                </a:solidFill>
                <a:cs typeface="Arial"/>
              </a:rPr>
              <a:t>Eastell R. et al. Pharmacological Management of Osteoporosis in Postmenopausal Women: An Endocrine Society Clinical Practice Guideline. JCEM. 2019; 5(104):1595-1622.</a:t>
            </a:r>
          </a:p>
          <a:p>
            <a:pPr marL="0" indent="0">
              <a:spcAft>
                <a:spcPts val="0"/>
              </a:spcAft>
              <a:buNone/>
            </a:pPr>
            <a:r>
              <a:rPr lang="en-US" sz="800" dirty="0" err="1">
                <a:solidFill>
                  <a:schemeClr val="tx2"/>
                </a:solidFill>
                <a:effectLst/>
                <a:ea typeface="Arial" panose="020B0604020202020204" pitchFamily="34" charset="0"/>
              </a:rPr>
              <a:t>LeBoff</a:t>
            </a:r>
            <a:r>
              <a:rPr lang="en-US" sz="800" dirty="0">
                <a:solidFill>
                  <a:schemeClr val="tx2"/>
                </a:solidFill>
                <a:effectLst/>
                <a:ea typeface="Arial" panose="020B0604020202020204" pitchFamily="34" charset="0"/>
              </a:rPr>
              <a:t> MS et al. The clinician’s guide to prevention and treatment of osteoporosis. </a:t>
            </a:r>
            <a:r>
              <a:rPr lang="en-US" sz="800" dirty="0" err="1">
                <a:solidFill>
                  <a:schemeClr val="tx2"/>
                </a:solidFill>
                <a:effectLst/>
                <a:ea typeface="Arial" panose="020B0604020202020204" pitchFamily="34" charset="0"/>
              </a:rPr>
              <a:t>Osteoporos</a:t>
            </a:r>
            <a:r>
              <a:rPr lang="en-US" sz="800" dirty="0">
                <a:solidFill>
                  <a:schemeClr val="tx2"/>
                </a:solidFill>
                <a:effectLst/>
                <a:ea typeface="Arial" panose="020B0604020202020204" pitchFamily="34" charset="0"/>
              </a:rPr>
              <a:t> Int. 2022.</a:t>
            </a:r>
            <a:endParaRPr lang="en-US" sz="800" dirty="0">
              <a:solidFill>
                <a:schemeClr val="tx2"/>
              </a:solidFill>
              <a:cs typeface="Arial"/>
            </a:endParaRPr>
          </a:p>
          <a:p>
            <a:pPr marL="0" indent="0">
              <a:spcAft>
                <a:spcPts val="0"/>
              </a:spcAft>
              <a:buNone/>
            </a:pPr>
            <a:r>
              <a:rPr lang="en-US" sz="800" dirty="0">
                <a:solidFill>
                  <a:schemeClr val="tx2"/>
                </a:solidFill>
                <a:cs typeface="Arial"/>
              </a:rPr>
              <a:t>Shoback D. et al. Pharmacologic Management of Osteoporosis in Postmenopausal Women: An Endocrine Society Guideline Update. JCEM. 2020; 3(105):587-594. </a:t>
            </a:r>
          </a:p>
        </p:txBody>
      </p:sp>
    </p:spTree>
    <p:extLst>
      <p:ext uri="{BB962C8B-B14F-4D97-AF65-F5344CB8AC3E}">
        <p14:creationId xmlns:p14="http://schemas.microsoft.com/office/powerpoint/2010/main" val="2077613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Bisphosphonates</a:t>
            </a:r>
          </a:p>
        </p:txBody>
      </p:sp>
      <p:sp>
        <p:nvSpPr>
          <p:cNvPr id="13" name="Text Placeholder 8">
            <a:extLst>
              <a:ext uri="{FF2B5EF4-FFF2-40B4-BE49-F238E27FC236}">
                <a16:creationId xmlns:a16="http://schemas.microsoft.com/office/drawing/2014/main" id="{818E4F59-7354-4F2D-9130-22ACE6684F6E}"/>
              </a:ext>
            </a:extLst>
          </p:cNvPr>
          <p:cNvSpPr txBox="1">
            <a:spLocks/>
          </p:cNvSpPr>
          <p:nvPr/>
        </p:nvSpPr>
        <p:spPr>
          <a:xfrm>
            <a:off x="557784" y="5655447"/>
            <a:ext cx="8229600" cy="457200"/>
          </a:xfrm>
          <a:prstGeom prst="rect">
            <a:avLst/>
          </a:prstGeom>
        </p:spPr>
        <p:txBody>
          <a:bodyPr lIns="0" tIns="0" bIns="0" anchor="b" anchorCtr="0"/>
          <a:lstStyle>
            <a:lvl1pPr marL="173038" indent="-173038" algn="l" defTabSz="457200" rtl="0" eaLnBrk="1" latinLnBrk="0" hangingPunct="1">
              <a:spcBef>
                <a:spcPts val="100"/>
              </a:spcBef>
              <a:spcAft>
                <a:spcPts val="600"/>
              </a:spcAft>
              <a:buClrTx/>
              <a:buFont typeface="Arial"/>
              <a:buChar char="•"/>
              <a:defRPr sz="2000" kern="1200">
                <a:solidFill>
                  <a:schemeClr val="tx1"/>
                </a:solidFill>
                <a:latin typeface="+mn-lt"/>
                <a:ea typeface="+mn-ea"/>
                <a:cs typeface="+mn-cs"/>
              </a:defRPr>
            </a:lvl1pPr>
            <a:lvl2pPr marL="396875" indent="-166688" algn="l" defTabSz="457200" rtl="0" eaLnBrk="1" latinLnBrk="0" hangingPunct="1">
              <a:spcBef>
                <a:spcPts val="100"/>
              </a:spcBef>
              <a:spcAft>
                <a:spcPts val="600"/>
              </a:spcAft>
              <a:buClrTx/>
              <a:buFont typeface="Lucida Grande"/>
              <a:buChar char="–"/>
              <a:tabLst/>
              <a:defRPr sz="1800" kern="1200">
                <a:solidFill>
                  <a:schemeClr val="tx1"/>
                </a:solidFill>
                <a:latin typeface="+mn-lt"/>
                <a:ea typeface="+mn-ea"/>
                <a:cs typeface="+mn-cs"/>
              </a:defRPr>
            </a:lvl2pPr>
            <a:lvl3pPr marL="622300" indent="-161925" algn="l" defTabSz="457200" rtl="0" eaLnBrk="1" latinLnBrk="0" hangingPunct="1">
              <a:spcBef>
                <a:spcPts val="100"/>
              </a:spcBef>
              <a:spcAft>
                <a:spcPts val="600"/>
              </a:spcAft>
              <a:buClrTx/>
              <a:buFont typeface="Arial"/>
              <a:buChar char="•"/>
              <a:defRPr sz="1600" kern="1200">
                <a:solidFill>
                  <a:schemeClr val="tx1"/>
                </a:solidFill>
                <a:latin typeface="+mn-lt"/>
                <a:ea typeface="+mn-ea"/>
                <a:cs typeface="+mn-cs"/>
              </a:defRPr>
            </a:lvl3pPr>
            <a:lvl4pPr marL="911225" indent="-228600" algn="l" defTabSz="457200" rtl="0" eaLnBrk="1" latinLnBrk="0" hangingPunct="1">
              <a:spcBef>
                <a:spcPts val="100"/>
              </a:spcBef>
              <a:spcAft>
                <a:spcPts val="600"/>
              </a:spcAft>
              <a:buClrTx/>
              <a:buFont typeface="Lucida Grande"/>
              <a:buChar char="–"/>
              <a:defRPr sz="1600" kern="1200">
                <a:solidFill>
                  <a:schemeClr val="bg2">
                    <a:lumMod val="75000"/>
                  </a:schemeClr>
                </a:solidFill>
                <a:latin typeface="+mn-lt"/>
                <a:ea typeface="+mn-ea"/>
                <a:cs typeface="+mn-cs"/>
              </a:defRPr>
            </a:lvl4pPr>
            <a:lvl5pPr marL="1141413" indent="-230188" algn="l" defTabSz="457200" rtl="0" eaLnBrk="1" latinLnBrk="0" hangingPunct="1">
              <a:spcBef>
                <a:spcPts val="100"/>
              </a:spcBef>
              <a:spcAft>
                <a:spcPts val="600"/>
              </a:spcAft>
              <a:buClrTx/>
              <a:buFont typeface="Arial"/>
              <a:buChar char="•"/>
              <a:defRPr sz="1600" kern="1200">
                <a:solidFill>
                  <a:schemeClr val="bg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endParaRPr lang="en-US" sz="800" dirty="0">
              <a:solidFill>
                <a:schemeClr val="tx2"/>
              </a:solidFill>
              <a:cs typeface="Arial"/>
            </a:endParaRPr>
          </a:p>
          <a:p>
            <a:pPr marL="0" indent="0">
              <a:spcAft>
                <a:spcPts val="0"/>
              </a:spcAft>
              <a:buNone/>
            </a:pPr>
            <a:r>
              <a:rPr lang="en-US" sz="800" dirty="0">
                <a:solidFill>
                  <a:schemeClr val="tx2"/>
                </a:solidFill>
                <a:cs typeface="Arial"/>
              </a:rPr>
              <a:t>Individual prescribing information from </a:t>
            </a:r>
            <a:r>
              <a:rPr lang="en-US" sz="800" dirty="0">
                <a:solidFill>
                  <a:schemeClr val="tx2"/>
                </a:solidFill>
                <a:cs typeface="Arial"/>
                <a:hlinkClick r:id="rId3"/>
              </a:rPr>
              <a:t>https://dailymed.nlm.nih.gov/ </a:t>
            </a:r>
            <a:endParaRPr lang="en-US" sz="800" dirty="0">
              <a:solidFill>
                <a:schemeClr val="tx2"/>
              </a:solidFill>
              <a:cs typeface="Arial"/>
            </a:endParaRPr>
          </a:p>
        </p:txBody>
      </p:sp>
      <p:graphicFrame>
        <p:nvGraphicFramePr>
          <p:cNvPr id="7" name="Table 6">
            <a:extLst>
              <a:ext uri="{FF2B5EF4-FFF2-40B4-BE49-F238E27FC236}">
                <a16:creationId xmlns:a16="http://schemas.microsoft.com/office/drawing/2014/main" id="{C2D36F55-7D10-4C33-B4CF-C0E122D0D25B}"/>
              </a:ext>
            </a:extLst>
          </p:cNvPr>
          <p:cNvGraphicFramePr>
            <a:graphicFrameLocks noGrp="1"/>
          </p:cNvGraphicFramePr>
          <p:nvPr>
            <p:extLst>
              <p:ext uri="{D42A27DB-BD31-4B8C-83A1-F6EECF244321}">
                <p14:modId xmlns:p14="http://schemas.microsoft.com/office/powerpoint/2010/main" val="3420119036"/>
              </p:ext>
            </p:extLst>
          </p:nvPr>
        </p:nvGraphicFramePr>
        <p:xfrm>
          <a:off x="557784" y="1549603"/>
          <a:ext cx="11143297" cy="3350729"/>
        </p:xfrm>
        <a:graphic>
          <a:graphicData uri="http://schemas.openxmlformats.org/drawingml/2006/table">
            <a:tbl>
              <a:tblPr firstRow="1" firstCol="1" bandRow="1"/>
              <a:tblGrid>
                <a:gridCol w="1562329">
                  <a:extLst>
                    <a:ext uri="{9D8B030D-6E8A-4147-A177-3AD203B41FA5}">
                      <a16:colId xmlns:a16="http://schemas.microsoft.com/office/drawing/2014/main" val="3834200649"/>
                    </a:ext>
                  </a:extLst>
                </a:gridCol>
                <a:gridCol w="865848">
                  <a:extLst>
                    <a:ext uri="{9D8B030D-6E8A-4147-A177-3AD203B41FA5}">
                      <a16:colId xmlns:a16="http://schemas.microsoft.com/office/drawing/2014/main" val="1732302167"/>
                    </a:ext>
                  </a:extLst>
                </a:gridCol>
                <a:gridCol w="1076241">
                  <a:extLst>
                    <a:ext uri="{9D8B030D-6E8A-4147-A177-3AD203B41FA5}">
                      <a16:colId xmlns:a16="http://schemas.microsoft.com/office/drawing/2014/main" val="3180867572"/>
                    </a:ext>
                  </a:extLst>
                </a:gridCol>
                <a:gridCol w="1251567">
                  <a:extLst>
                    <a:ext uri="{9D8B030D-6E8A-4147-A177-3AD203B41FA5}">
                      <a16:colId xmlns:a16="http://schemas.microsoft.com/office/drawing/2014/main" val="757217719"/>
                    </a:ext>
                  </a:extLst>
                </a:gridCol>
                <a:gridCol w="1064552">
                  <a:extLst>
                    <a:ext uri="{9D8B030D-6E8A-4147-A177-3AD203B41FA5}">
                      <a16:colId xmlns:a16="http://schemas.microsoft.com/office/drawing/2014/main" val="3508508081"/>
                    </a:ext>
                  </a:extLst>
                </a:gridCol>
                <a:gridCol w="896419">
                  <a:extLst>
                    <a:ext uri="{9D8B030D-6E8A-4147-A177-3AD203B41FA5}">
                      <a16:colId xmlns:a16="http://schemas.microsoft.com/office/drawing/2014/main" val="953980905"/>
                    </a:ext>
                  </a:extLst>
                </a:gridCol>
                <a:gridCol w="962952">
                  <a:extLst>
                    <a:ext uri="{9D8B030D-6E8A-4147-A177-3AD203B41FA5}">
                      <a16:colId xmlns:a16="http://schemas.microsoft.com/office/drawing/2014/main" val="2534800864"/>
                    </a:ext>
                  </a:extLst>
                </a:gridCol>
                <a:gridCol w="962952">
                  <a:extLst>
                    <a:ext uri="{9D8B030D-6E8A-4147-A177-3AD203B41FA5}">
                      <a16:colId xmlns:a16="http://schemas.microsoft.com/office/drawing/2014/main" val="963715246"/>
                    </a:ext>
                  </a:extLst>
                </a:gridCol>
                <a:gridCol w="1435885">
                  <a:extLst>
                    <a:ext uri="{9D8B030D-6E8A-4147-A177-3AD203B41FA5}">
                      <a16:colId xmlns:a16="http://schemas.microsoft.com/office/drawing/2014/main" val="18590964"/>
                    </a:ext>
                  </a:extLst>
                </a:gridCol>
                <a:gridCol w="1064552">
                  <a:extLst>
                    <a:ext uri="{9D8B030D-6E8A-4147-A177-3AD203B41FA5}">
                      <a16:colId xmlns:a16="http://schemas.microsoft.com/office/drawing/2014/main" val="3103046792"/>
                    </a:ext>
                  </a:extLst>
                </a:gridCol>
              </a:tblGrid>
              <a:tr h="384393">
                <a:tc>
                  <a:txBody>
                    <a:bodyPr/>
                    <a:lstStyle/>
                    <a:p>
                      <a:pPr marL="0" marR="0">
                        <a:lnSpc>
                          <a:spcPct val="107000"/>
                        </a:lnSpc>
                        <a:spcBef>
                          <a:spcPts val="0"/>
                        </a:spcBef>
                        <a:spcAft>
                          <a:spcPts val="0"/>
                        </a:spcAft>
                      </a:pPr>
                      <a:r>
                        <a:rPr lang="en-US" sz="1050" b="1" dirty="0">
                          <a:effectLst/>
                          <a:latin typeface="CVS Health Sans" panose="020B0504020202020204" pitchFamily="34" charset="0"/>
                          <a:ea typeface="Calibri" panose="020F0502020204030204" pitchFamily="34" charset="0"/>
                          <a:cs typeface="Times New Roman" panose="02020603050405020304" pitchFamily="18" charset="0"/>
                        </a:rPr>
                        <a:t> </a:t>
                      </a:r>
                      <a:endParaRPr lang="en-US" sz="1050" dirty="0">
                        <a:effectLst/>
                        <a:latin typeface="CVS Health Sans" panose="020B05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marL="0" marR="0" algn="ctr">
                        <a:lnSpc>
                          <a:spcPct val="107000"/>
                        </a:lnSpc>
                        <a:spcBef>
                          <a:spcPts val="0"/>
                        </a:spcBef>
                        <a:spcAft>
                          <a:spcPts val="0"/>
                        </a:spcAft>
                      </a:pPr>
                      <a:r>
                        <a:rPr lang="en-US" sz="1600" b="1" dirty="0">
                          <a:solidFill>
                            <a:srgbClr val="FFFFFF"/>
                          </a:solidFill>
                          <a:effectLst/>
                          <a:latin typeface="CVS Health Sans" panose="020B0504020202020204" pitchFamily="34" charset="0"/>
                          <a:ea typeface="Calibri" panose="020F0502020204030204" pitchFamily="34" charset="0"/>
                          <a:cs typeface="Times New Roman" panose="02020603050405020304" pitchFamily="18" charset="0"/>
                        </a:rPr>
                        <a:t>Route of Administration</a:t>
                      </a:r>
                      <a:endParaRPr lang="en-US" sz="1600" dirty="0">
                        <a:effectLst/>
                        <a:latin typeface="CVS Health Sans" panose="020B05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7000"/>
                        </a:lnSpc>
                        <a:spcBef>
                          <a:spcPts val="0"/>
                        </a:spcBef>
                        <a:spcAft>
                          <a:spcPts val="0"/>
                        </a:spcAft>
                      </a:pPr>
                      <a:r>
                        <a:rPr lang="en-US" sz="1600" b="1" dirty="0">
                          <a:solidFill>
                            <a:srgbClr val="FFFFFF"/>
                          </a:solidFill>
                          <a:effectLst/>
                          <a:latin typeface="CVS Health Sans" panose="020B0504020202020204" pitchFamily="34" charset="0"/>
                          <a:ea typeface="Calibri" panose="020F0502020204030204" pitchFamily="34" charset="0"/>
                          <a:cs typeface="Times New Roman" panose="02020603050405020304" pitchFamily="18" charset="0"/>
                        </a:rPr>
                        <a:t>Labeled Dosing Intervals</a:t>
                      </a:r>
                      <a:endParaRPr lang="en-US" sz="1600" dirty="0">
                        <a:effectLst/>
                        <a:latin typeface="CVS Health Sans" panose="020B05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010924266"/>
                  </a:ext>
                </a:extLst>
              </a:tr>
              <a:tr h="428204">
                <a:tc>
                  <a:txBody>
                    <a:bodyPr/>
                    <a:lstStyle/>
                    <a:p>
                      <a:pPr marL="0" marR="0">
                        <a:lnSpc>
                          <a:spcPct val="107000"/>
                        </a:lnSpc>
                        <a:spcBef>
                          <a:spcPts val="0"/>
                        </a:spcBef>
                        <a:spcAft>
                          <a:spcPts val="0"/>
                        </a:spcAft>
                      </a:pPr>
                      <a:r>
                        <a:rPr lang="en-US" sz="1400" dirty="0">
                          <a:effectLst/>
                          <a:latin typeface="CVS Health Sans" panose="020B05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rgbClr val="000000"/>
                          </a:solidFill>
                          <a:effectLst/>
                          <a:latin typeface="CVS Health Sans" panose="020B0504020202020204" pitchFamily="34" charset="0"/>
                          <a:ea typeface="Calibri" panose="020F0502020204030204" pitchFamily="34" charset="0"/>
                          <a:cs typeface="Times New Roman" panose="02020603050405020304" pitchFamily="18" charset="0"/>
                        </a:rPr>
                        <a:t>Tablet</a:t>
                      </a:r>
                      <a:endParaRPr lang="en-US" sz="1200" b="1" dirty="0">
                        <a:effectLst/>
                        <a:latin typeface="CVS Health Sans" panose="020B05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pPr>
                      <a:r>
                        <a:rPr lang="en-US" sz="1200" b="1" dirty="0">
                          <a:solidFill>
                            <a:srgbClr val="000000"/>
                          </a:solidFill>
                          <a:effectLst/>
                          <a:latin typeface="CVS Health Sans" panose="020B0504020202020204" pitchFamily="34" charset="0"/>
                          <a:ea typeface="Calibri" panose="020F0502020204030204" pitchFamily="34" charset="0"/>
                          <a:cs typeface="Times New Roman" panose="02020603050405020304" pitchFamily="18" charset="0"/>
                        </a:rPr>
                        <a:t>Solution</a:t>
                      </a:r>
                      <a:endParaRPr lang="en-US" sz="1200" b="1" dirty="0">
                        <a:effectLst/>
                        <a:latin typeface="CVS Health Sans" panose="020B05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pPr>
                      <a:r>
                        <a:rPr lang="en-US" sz="1200" b="1" dirty="0">
                          <a:solidFill>
                            <a:srgbClr val="000000"/>
                          </a:solidFill>
                          <a:effectLst/>
                          <a:latin typeface="CVS Health Sans" panose="020B0504020202020204" pitchFamily="34" charset="0"/>
                          <a:ea typeface="Calibri" panose="020F0502020204030204" pitchFamily="34" charset="0"/>
                          <a:cs typeface="Times New Roman" panose="02020603050405020304" pitchFamily="18" charset="0"/>
                        </a:rPr>
                        <a:t>Effervescent</a:t>
                      </a:r>
                      <a:endParaRPr lang="en-US" sz="1200" b="1" dirty="0">
                        <a:effectLst/>
                        <a:latin typeface="CVS Health Sans" panose="020B05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pPr>
                      <a:r>
                        <a:rPr lang="en-US" sz="1200" b="1" dirty="0">
                          <a:solidFill>
                            <a:srgbClr val="000000"/>
                          </a:solidFill>
                          <a:effectLst/>
                          <a:latin typeface="CVS Health Sans" panose="020B0504020202020204" pitchFamily="34" charset="0"/>
                          <a:ea typeface="Calibri" panose="020F0502020204030204" pitchFamily="34" charset="0"/>
                          <a:cs typeface="Times New Roman" panose="02020603050405020304" pitchFamily="18" charset="0"/>
                        </a:rPr>
                        <a:t>Parenteral</a:t>
                      </a:r>
                      <a:endParaRPr lang="en-US" sz="1200" b="1" dirty="0">
                        <a:effectLst/>
                        <a:latin typeface="CVS Health Sans" panose="020B05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pPr>
                      <a:r>
                        <a:rPr lang="en-US" sz="1200" b="1" dirty="0">
                          <a:solidFill>
                            <a:srgbClr val="000000"/>
                          </a:solidFill>
                          <a:effectLst/>
                          <a:latin typeface="CVS Health Sans" panose="020B0504020202020204" pitchFamily="34" charset="0"/>
                          <a:ea typeface="Calibri" panose="020F0502020204030204" pitchFamily="34" charset="0"/>
                          <a:cs typeface="Times New Roman" panose="02020603050405020304" pitchFamily="18" charset="0"/>
                        </a:rPr>
                        <a:t>Daily</a:t>
                      </a:r>
                      <a:endParaRPr lang="en-US" sz="1200" b="1" dirty="0">
                        <a:effectLst/>
                        <a:latin typeface="CVS Health Sans" panose="020B05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pPr>
                      <a:r>
                        <a:rPr lang="en-US" sz="1200" b="1" dirty="0">
                          <a:solidFill>
                            <a:srgbClr val="000000"/>
                          </a:solidFill>
                          <a:effectLst/>
                          <a:latin typeface="CVS Health Sans" panose="020B0504020202020204" pitchFamily="34" charset="0"/>
                          <a:ea typeface="Calibri" panose="020F0502020204030204" pitchFamily="34" charset="0"/>
                          <a:cs typeface="Times New Roman" panose="02020603050405020304" pitchFamily="18" charset="0"/>
                        </a:rPr>
                        <a:t>Weekly</a:t>
                      </a:r>
                      <a:endParaRPr lang="en-US" sz="1200" b="1" dirty="0">
                        <a:effectLst/>
                        <a:latin typeface="CVS Health Sans" panose="020B05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pPr>
                      <a:r>
                        <a:rPr lang="en-US" sz="1200" b="1" dirty="0">
                          <a:solidFill>
                            <a:srgbClr val="000000"/>
                          </a:solidFill>
                          <a:effectLst/>
                          <a:latin typeface="CVS Health Sans" panose="020B0504020202020204" pitchFamily="34" charset="0"/>
                          <a:ea typeface="Calibri" panose="020F0502020204030204" pitchFamily="34" charset="0"/>
                          <a:cs typeface="Times New Roman" panose="02020603050405020304" pitchFamily="18" charset="0"/>
                        </a:rPr>
                        <a:t>Monthly</a:t>
                      </a:r>
                      <a:endParaRPr lang="en-US" sz="1200" b="1" dirty="0">
                        <a:effectLst/>
                        <a:latin typeface="CVS Health Sans" panose="020B05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pPr>
                      <a:r>
                        <a:rPr lang="en-US" sz="1200" b="1" dirty="0">
                          <a:solidFill>
                            <a:srgbClr val="000000"/>
                          </a:solidFill>
                          <a:effectLst/>
                          <a:latin typeface="CVS Health Sans" panose="020B0504020202020204" pitchFamily="34" charset="0"/>
                          <a:ea typeface="Calibri" panose="020F0502020204030204" pitchFamily="34" charset="0"/>
                          <a:cs typeface="Times New Roman" panose="02020603050405020304" pitchFamily="18" charset="0"/>
                        </a:rPr>
                        <a:t>Every</a:t>
                      </a:r>
                      <a:br>
                        <a:rPr lang="en-US" sz="1200" b="1" dirty="0">
                          <a:solidFill>
                            <a:srgbClr val="000000"/>
                          </a:solidFill>
                          <a:effectLst/>
                          <a:latin typeface="CVS Health Sans" panose="020B0504020202020204" pitchFamily="34" charset="0"/>
                          <a:ea typeface="Calibri" panose="020F0502020204030204" pitchFamily="34" charset="0"/>
                          <a:cs typeface="Times New Roman" panose="02020603050405020304" pitchFamily="18" charset="0"/>
                        </a:rPr>
                      </a:br>
                      <a:r>
                        <a:rPr lang="en-US" sz="1200" b="1" dirty="0">
                          <a:solidFill>
                            <a:srgbClr val="000000"/>
                          </a:solidFill>
                          <a:effectLst/>
                          <a:latin typeface="CVS Health Sans" panose="020B0504020202020204" pitchFamily="34" charset="0"/>
                          <a:ea typeface="Calibri" panose="020F0502020204030204" pitchFamily="34" charset="0"/>
                          <a:cs typeface="Times New Roman" panose="02020603050405020304" pitchFamily="18" charset="0"/>
                        </a:rPr>
                        <a:t>3 months</a:t>
                      </a:r>
                      <a:endParaRPr lang="en-US" sz="1200" b="1" dirty="0">
                        <a:effectLst/>
                        <a:latin typeface="CVS Health Sans" panose="020B05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pPr>
                      <a:r>
                        <a:rPr lang="en-US" sz="1200" b="1" dirty="0">
                          <a:solidFill>
                            <a:srgbClr val="000000"/>
                          </a:solidFill>
                          <a:effectLst/>
                          <a:latin typeface="CVS Health Sans" panose="020B0504020202020204" pitchFamily="34" charset="0"/>
                          <a:ea typeface="Calibri" panose="020F0502020204030204" pitchFamily="34" charset="0"/>
                          <a:cs typeface="Times New Roman" panose="02020603050405020304" pitchFamily="18" charset="0"/>
                        </a:rPr>
                        <a:t>Every</a:t>
                      </a:r>
                      <a:br>
                        <a:rPr lang="en-US" sz="1200" b="1" dirty="0">
                          <a:solidFill>
                            <a:srgbClr val="000000"/>
                          </a:solidFill>
                          <a:effectLst/>
                          <a:latin typeface="CVS Health Sans" panose="020B0504020202020204" pitchFamily="34" charset="0"/>
                          <a:ea typeface="Calibri" panose="020F0502020204030204" pitchFamily="34" charset="0"/>
                          <a:cs typeface="Times New Roman" panose="02020603050405020304" pitchFamily="18" charset="0"/>
                        </a:rPr>
                      </a:br>
                      <a:r>
                        <a:rPr lang="en-US" sz="1200" b="1" dirty="0">
                          <a:solidFill>
                            <a:srgbClr val="000000"/>
                          </a:solidFill>
                          <a:effectLst/>
                          <a:latin typeface="CVS Health Sans" panose="020B0504020202020204" pitchFamily="34" charset="0"/>
                          <a:ea typeface="Calibri" panose="020F0502020204030204" pitchFamily="34" charset="0"/>
                          <a:cs typeface="Times New Roman" panose="02020603050405020304" pitchFamily="18" charset="0"/>
                        </a:rPr>
                        <a:t>1 to 2 years</a:t>
                      </a:r>
                      <a:endParaRPr lang="en-US" sz="1200" b="1" dirty="0">
                        <a:effectLst/>
                        <a:latin typeface="CVS Health Sans" panose="020B05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3016284"/>
                  </a:ext>
                </a:extLst>
              </a:tr>
              <a:tr h="634533">
                <a:tc>
                  <a:txBody>
                    <a:bodyPr/>
                    <a:lstStyle/>
                    <a:p>
                      <a:pPr marL="0" marR="0">
                        <a:lnSpc>
                          <a:spcPct val="107000"/>
                        </a:lnSpc>
                        <a:spcBef>
                          <a:spcPts val="0"/>
                        </a:spcBef>
                        <a:spcAft>
                          <a:spcPts val="0"/>
                        </a:spcAft>
                      </a:pPr>
                      <a:r>
                        <a:rPr lang="en-US" sz="1400" b="1" dirty="0">
                          <a:solidFill>
                            <a:srgbClr val="FFFFFF"/>
                          </a:solidFill>
                          <a:effectLst/>
                          <a:latin typeface="CVS Health Sans" panose="020B0504020202020204" pitchFamily="34" charset="0"/>
                          <a:ea typeface="Calibri" panose="020F0502020204030204" pitchFamily="34" charset="0"/>
                          <a:cs typeface="Times New Roman" panose="02020603050405020304" pitchFamily="18" charset="0"/>
                        </a:rPr>
                        <a:t>Alendronate</a:t>
                      </a:r>
                      <a:endParaRPr lang="en-US" sz="1400" b="1" dirty="0">
                        <a:effectLst/>
                        <a:latin typeface="CVS Health Sans" panose="020B05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algn="ctr" defTabSz="457200" rtl="0" eaLnBrk="1" fontAlgn="ctr" latinLnBrk="0" hangingPunct="1">
                        <a:lnSpc>
                          <a:spcPct val="107000"/>
                        </a:lnSpc>
                        <a:spcBef>
                          <a:spcPts val="0"/>
                        </a:spcBef>
                        <a:spcAft>
                          <a:spcPts val="0"/>
                        </a:spcAft>
                      </a:pPr>
                      <a:r>
                        <a:rPr lang="en-US" sz="1400" kern="15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45625892"/>
                  </a:ext>
                </a:extLst>
              </a:tr>
              <a:tr h="634533">
                <a:tc>
                  <a:txBody>
                    <a:bodyPr/>
                    <a:lstStyle/>
                    <a:p>
                      <a:pPr marL="0" marR="0">
                        <a:lnSpc>
                          <a:spcPct val="107000"/>
                        </a:lnSpc>
                        <a:spcBef>
                          <a:spcPts val="0"/>
                        </a:spcBef>
                        <a:spcAft>
                          <a:spcPts val="0"/>
                        </a:spcAft>
                      </a:pPr>
                      <a:r>
                        <a:rPr lang="en-US" sz="1400" b="1" dirty="0">
                          <a:solidFill>
                            <a:srgbClr val="FFFFFF"/>
                          </a:solidFill>
                          <a:effectLst/>
                          <a:latin typeface="CVS Health Sans" panose="020B0504020202020204" pitchFamily="34" charset="0"/>
                          <a:ea typeface="Calibri" panose="020F0502020204030204" pitchFamily="34" charset="0"/>
                          <a:cs typeface="Times New Roman" panose="02020603050405020304" pitchFamily="18" charset="0"/>
                        </a:rPr>
                        <a:t>Ibandronate</a:t>
                      </a:r>
                      <a:endParaRPr lang="en-US" sz="1400" b="1" dirty="0">
                        <a:effectLst/>
                        <a:latin typeface="CVS Health Sans" panose="020B05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20027351"/>
                  </a:ext>
                </a:extLst>
              </a:tr>
              <a:tr h="634533">
                <a:tc>
                  <a:txBody>
                    <a:bodyPr/>
                    <a:lstStyle/>
                    <a:p>
                      <a:pPr marL="0" marR="0">
                        <a:lnSpc>
                          <a:spcPct val="107000"/>
                        </a:lnSpc>
                        <a:spcBef>
                          <a:spcPts val="0"/>
                        </a:spcBef>
                        <a:spcAft>
                          <a:spcPts val="0"/>
                        </a:spcAft>
                      </a:pPr>
                      <a:r>
                        <a:rPr lang="en-US" sz="1400" b="1" dirty="0">
                          <a:solidFill>
                            <a:srgbClr val="FFFFFF"/>
                          </a:solidFill>
                          <a:effectLst/>
                          <a:latin typeface="CVS Health Sans" panose="020B0504020202020204" pitchFamily="34" charset="0"/>
                          <a:ea typeface="Calibri" panose="020F0502020204030204" pitchFamily="34" charset="0"/>
                          <a:cs typeface="Times New Roman" panose="02020603050405020304" pitchFamily="18" charset="0"/>
                        </a:rPr>
                        <a:t>Risedronate</a:t>
                      </a:r>
                      <a:endParaRPr lang="en-US" sz="1400" b="1" dirty="0">
                        <a:effectLst/>
                        <a:latin typeface="CVS Health Sans" panose="020B05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80742148"/>
                  </a:ext>
                </a:extLst>
              </a:tr>
              <a:tr h="634533">
                <a:tc>
                  <a:txBody>
                    <a:bodyPr/>
                    <a:lstStyle/>
                    <a:p>
                      <a:pPr marL="0" marR="0">
                        <a:lnSpc>
                          <a:spcPct val="107000"/>
                        </a:lnSpc>
                        <a:spcBef>
                          <a:spcPts val="0"/>
                        </a:spcBef>
                        <a:spcAft>
                          <a:spcPts val="0"/>
                        </a:spcAft>
                      </a:pPr>
                      <a:r>
                        <a:rPr lang="en-US" sz="1400" b="1" dirty="0">
                          <a:solidFill>
                            <a:srgbClr val="FFFFFF"/>
                          </a:solidFill>
                          <a:effectLst/>
                          <a:latin typeface="CVS Health Sans" panose="020B0504020202020204" pitchFamily="34" charset="0"/>
                          <a:ea typeface="Calibri" panose="020F0502020204030204" pitchFamily="34" charset="0"/>
                          <a:cs typeface="Times New Roman" panose="02020603050405020304" pitchFamily="18" charset="0"/>
                        </a:rPr>
                        <a:t>Zoledronic Acid</a:t>
                      </a:r>
                      <a:endParaRPr lang="en-US" sz="1400" b="1" dirty="0">
                        <a:effectLst/>
                        <a:latin typeface="CVS Health Sans" panose="020B05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400" dirty="0">
                          <a:solidFill>
                            <a:schemeClr val="accent1"/>
                          </a:solidFill>
                          <a:effectLst/>
                          <a:latin typeface="CVS Health Sans" panose="020B050402020202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51916219"/>
                  </a:ext>
                </a:extLst>
              </a:tr>
            </a:tbl>
          </a:graphicData>
        </a:graphic>
      </p:graphicFrame>
    </p:spTree>
    <p:extLst>
      <p:ext uri="{BB962C8B-B14F-4D97-AF65-F5344CB8AC3E}">
        <p14:creationId xmlns:p14="http://schemas.microsoft.com/office/powerpoint/2010/main" val="155082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3AF0AFE-B672-42F6-82DB-8AF0BD0FBBEB}"/>
              </a:ext>
            </a:extLst>
          </p:cNvPr>
          <p:cNvSpPr/>
          <p:nvPr/>
        </p:nvSpPr>
        <p:spPr bwMode="gray">
          <a:xfrm>
            <a:off x="8101819" y="1594339"/>
            <a:ext cx="3664976" cy="3715445"/>
          </a:xfrm>
          <a:prstGeom prst="rect">
            <a:avLst/>
          </a:prstGeom>
          <a:solidFill>
            <a:schemeClr val="accent6">
              <a:lumMod val="20000"/>
              <a:lumOff val="8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tIns="1920240" rtlCol="0" anchor="t" anchorCtr="0"/>
          <a:lstStyle/>
          <a:p>
            <a:pPr algn="ctr"/>
            <a:r>
              <a:rPr lang="en-US" sz="1600" b="0" dirty="0">
                <a:solidFill>
                  <a:schemeClr val="accent5"/>
                </a:solidFill>
              </a:rPr>
              <a:t>Oral tablets should</a:t>
            </a:r>
            <a:br>
              <a:rPr lang="en-US" sz="1600" b="0" dirty="0">
                <a:solidFill>
                  <a:schemeClr val="accent5"/>
                </a:solidFill>
              </a:rPr>
            </a:br>
            <a:r>
              <a:rPr lang="en-US" sz="1600" b="0" dirty="0">
                <a:solidFill>
                  <a:schemeClr val="accent5"/>
                </a:solidFill>
              </a:rPr>
              <a:t>NOT be crushed</a:t>
            </a:r>
          </a:p>
        </p:txBody>
      </p:sp>
      <p:sp>
        <p:nvSpPr>
          <p:cNvPr id="17" name="Rectangle 16">
            <a:extLst>
              <a:ext uri="{FF2B5EF4-FFF2-40B4-BE49-F238E27FC236}">
                <a16:creationId xmlns:a16="http://schemas.microsoft.com/office/drawing/2014/main" id="{1A73E22F-689E-40A6-A1AA-B2470D0BD055}"/>
              </a:ext>
            </a:extLst>
          </p:cNvPr>
          <p:cNvSpPr/>
          <p:nvPr/>
        </p:nvSpPr>
        <p:spPr bwMode="gray">
          <a:xfrm>
            <a:off x="4232031" y="1606063"/>
            <a:ext cx="3664976" cy="3715445"/>
          </a:xfrm>
          <a:prstGeom prst="rect">
            <a:avLst/>
          </a:prstGeom>
          <a:solidFill>
            <a:schemeClr val="accent6"/>
          </a:solidFill>
          <a:ln>
            <a:noFill/>
            <a:miter lim="800000"/>
          </a:ln>
          <a:effectLst/>
        </p:spPr>
        <p:style>
          <a:lnRef idx="1">
            <a:schemeClr val="accent1"/>
          </a:lnRef>
          <a:fillRef idx="3">
            <a:schemeClr val="accent1"/>
          </a:fillRef>
          <a:effectRef idx="2">
            <a:schemeClr val="accent1"/>
          </a:effectRef>
          <a:fontRef idx="minor">
            <a:schemeClr val="lt1"/>
          </a:fontRef>
        </p:style>
        <p:txBody>
          <a:bodyPr tIns="1920240" rtlCol="0" anchor="t" anchorCtr="0"/>
          <a:lstStyle/>
          <a:p>
            <a:pPr algn="ctr"/>
            <a:r>
              <a:rPr lang="en-US" sz="1600" b="0" dirty="0"/>
              <a:t>Resident should not lie down</a:t>
            </a:r>
            <a:br>
              <a:rPr lang="en-US" sz="1600" b="0" dirty="0"/>
            </a:br>
            <a:r>
              <a:rPr lang="en-US" sz="1600" b="0" dirty="0"/>
              <a:t>for at least 30 minutes* and until after first food of the day</a:t>
            </a:r>
          </a:p>
          <a:p>
            <a:pPr algn="ctr"/>
            <a:endParaRPr lang="en-US" sz="1600" dirty="0"/>
          </a:p>
        </p:txBody>
      </p:sp>
      <p:sp>
        <p:nvSpPr>
          <p:cNvPr id="16" name="Rectangle 15">
            <a:extLst>
              <a:ext uri="{FF2B5EF4-FFF2-40B4-BE49-F238E27FC236}">
                <a16:creationId xmlns:a16="http://schemas.microsoft.com/office/drawing/2014/main" id="{912EC2C2-E073-4FA2-8140-59374B1B96FD}"/>
              </a:ext>
            </a:extLst>
          </p:cNvPr>
          <p:cNvSpPr/>
          <p:nvPr/>
        </p:nvSpPr>
        <p:spPr bwMode="gray">
          <a:xfrm>
            <a:off x="571753" y="1594339"/>
            <a:ext cx="3433191" cy="3715445"/>
          </a:xfrm>
          <a:prstGeom prst="rect">
            <a:avLst/>
          </a:prstGeom>
          <a:solidFill>
            <a:schemeClr val="accent2"/>
          </a:solidFill>
          <a:ln>
            <a:noFill/>
            <a:miter lim="800000"/>
          </a:ln>
          <a:effectLst/>
        </p:spPr>
        <p:style>
          <a:lnRef idx="1">
            <a:schemeClr val="accent1"/>
          </a:lnRef>
          <a:fillRef idx="3">
            <a:schemeClr val="accent1"/>
          </a:fillRef>
          <a:effectRef idx="2">
            <a:schemeClr val="accent1"/>
          </a:effectRef>
          <a:fontRef idx="minor">
            <a:schemeClr val="lt1"/>
          </a:fontRef>
        </p:style>
        <p:txBody>
          <a:bodyPr tIns="1920240" rtlCol="0" anchor="t" anchorCtr="0"/>
          <a:lstStyle/>
          <a:p>
            <a:pPr algn="ctr"/>
            <a:r>
              <a:rPr lang="en-US" sz="1600" b="0" dirty="0">
                <a:solidFill>
                  <a:schemeClr val="bg1"/>
                </a:solidFill>
              </a:rPr>
              <a:t>Administer 30 minutes*</a:t>
            </a:r>
            <a:br>
              <a:rPr lang="en-US" sz="1600" b="0" dirty="0">
                <a:solidFill>
                  <a:schemeClr val="bg1"/>
                </a:solidFill>
              </a:rPr>
            </a:br>
            <a:r>
              <a:rPr lang="en-US" sz="1600" b="0" dirty="0">
                <a:solidFill>
                  <a:schemeClr val="bg1"/>
                </a:solidFill>
              </a:rPr>
              <a:t>before first food, beverage</a:t>
            </a:r>
            <a:br>
              <a:rPr lang="en-US" sz="1600" b="0" dirty="0">
                <a:solidFill>
                  <a:schemeClr val="bg1"/>
                </a:solidFill>
              </a:rPr>
            </a:br>
            <a:r>
              <a:rPr lang="en-US" sz="1600" b="0" dirty="0">
                <a:solidFill>
                  <a:schemeClr val="bg1"/>
                </a:solidFill>
              </a:rPr>
              <a:t>or medication of the day with</a:t>
            </a:r>
            <a:br>
              <a:rPr lang="en-US" sz="1600" b="0" dirty="0">
                <a:solidFill>
                  <a:schemeClr val="bg1"/>
                </a:solidFill>
              </a:rPr>
            </a:br>
            <a:r>
              <a:rPr lang="en-US" sz="1600" b="0" dirty="0">
                <a:solidFill>
                  <a:schemeClr val="bg1"/>
                </a:solidFill>
              </a:rPr>
              <a:t>6 to 8 oz of plain water</a:t>
            </a:r>
          </a:p>
        </p:txBody>
      </p:sp>
      <p:sp>
        <p:nvSpPr>
          <p:cNvPr id="2" name="Title 1">
            <a:extLst>
              <a:ext uri="{FF2B5EF4-FFF2-40B4-BE49-F238E27FC236}">
                <a16:creationId xmlns:a16="http://schemas.microsoft.com/office/drawing/2014/main" id="{C5DCC8AB-B490-4EA3-97E1-1B2B1B382594}"/>
              </a:ext>
            </a:extLst>
          </p:cNvPr>
          <p:cNvSpPr>
            <a:spLocks noGrp="1"/>
          </p:cNvSpPr>
          <p:nvPr>
            <p:ph type="title"/>
          </p:nvPr>
        </p:nvSpPr>
        <p:spPr/>
        <p:txBody>
          <a:bodyPr/>
          <a:lstStyle/>
          <a:p>
            <a:r>
              <a:rPr lang="en-US" dirty="0"/>
              <a:t>Oral Bisphosphonates</a:t>
            </a:r>
            <a:br>
              <a:rPr lang="en-US" dirty="0"/>
            </a:br>
            <a:r>
              <a:rPr lang="en-US" sz="2000" b="0" dirty="0"/>
              <a:t>Administration considerations</a:t>
            </a:r>
            <a:br>
              <a:rPr lang="en-US" sz="2800" dirty="0"/>
            </a:br>
            <a:endParaRPr lang="en-US" dirty="0"/>
          </a:p>
        </p:txBody>
      </p:sp>
      <p:sp>
        <p:nvSpPr>
          <p:cNvPr id="8" name="Text Placeholder 8">
            <a:extLst>
              <a:ext uri="{FF2B5EF4-FFF2-40B4-BE49-F238E27FC236}">
                <a16:creationId xmlns:a16="http://schemas.microsoft.com/office/drawing/2014/main" id="{8E0A0BD8-1FBD-4B01-8F05-6DF926F1B100}"/>
              </a:ext>
            </a:extLst>
          </p:cNvPr>
          <p:cNvSpPr txBox="1">
            <a:spLocks/>
          </p:cNvSpPr>
          <p:nvPr/>
        </p:nvSpPr>
        <p:spPr>
          <a:xfrm>
            <a:off x="557784" y="5599689"/>
            <a:ext cx="8229600" cy="457200"/>
          </a:xfrm>
          <a:prstGeom prst="rect">
            <a:avLst/>
          </a:prstGeom>
        </p:spPr>
        <p:txBody>
          <a:bodyPr lIns="0" tIns="0" bIns="0" anchor="b" anchorCtr="0"/>
          <a:lstStyle>
            <a:lvl1pPr marL="173038" indent="-173038" algn="l" defTabSz="457200" rtl="0" eaLnBrk="1" latinLnBrk="0" hangingPunct="1">
              <a:spcBef>
                <a:spcPts val="100"/>
              </a:spcBef>
              <a:spcAft>
                <a:spcPts val="600"/>
              </a:spcAft>
              <a:buClrTx/>
              <a:buFont typeface="Arial"/>
              <a:buChar char="•"/>
              <a:defRPr sz="2000" kern="1200">
                <a:solidFill>
                  <a:schemeClr val="tx1"/>
                </a:solidFill>
                <a:latin typeface="+mn-lt"/>
                <a:ea typeface="+mn-ea"/>
                <a:cs typeface="+mn-cs"/>
              </a:defRPr>
            </a:lvl1pPr>
            <a:lvl2pPr marL="396875" indent="-166688" algn="l" defTabSz="457200" rtl="0" eaLnBrk="1" latinLnBrk="0" hangingPunct="1">
              <a:spcBef>
                <a:spcPts val="100"/>
              </a:spcBef>
              <a:spcAft>
                <a:spcPts val="600"/>
              </a:spcAft>
              <a:buClrTx/>
              <a:buFont typeface="Lucida Grande"/>
              <a:buChar char="–"/>
              <a:tabLst/>
              <a:defRPr sz="1800" kern="1200">
                <a:solidFill>
                  <a:schemeClr val="tx1"/>
                </a:solidFill>
                <a:latin typeface="+mn-lt"/>
                <a:ea typeface="+mn-ea"/>
                <a:cs typeface="+mn-cs"/>
              </a:defRPr>
            </a:lvl2pPr>
            <a:lvl3pPr marL="622300" indent="-161925" algn="l" defTabSz="457200" rtl="0" eaLnBrk="1" latinLnBrk="0" hangingPunct="1">
              <a:spcBef>
                <a:spcPts val="100"/>
              </a:spcBef>
              <a:spcAft>
                <a:spcPts val="600"/>
              </a:spcAft>
              <a:buClrTx/>
              <a:buFont typeface="Arial"/>
              <a:buChar char="•"/>
              <a:defRPr sz="1600" kern="1200">
                <a:solidFill>
                  <a:schemeClr val="tx1"/>
                </a:solidFill>
                <a:latin typeface="+mn-lt"/>
                <a:ea typeface="+mn-ea"/>
                <a:cs typeface="+mn-cs"/>
              </a:defRPr>
            </a:lvl3pPr>
            <a:lvl4pPr marL="911225" indent="-228600" algn="l" defTabSz="457200" rtl="0" eaLnBrk="1" latinLnBrk="0" hangingPunct="1">
              <a:spcBef>
                <a:spcPts val="100"/>
              </a:spcBef>
              <a:spcAft>
                <a:spcPts val="600"/>
              </a:spcAft>
              <a:buClrTx/>
              <a:buFont typeface="Lucida Grande"/>
              <a:buChar char="–"/>
              <a:defRPr sz="1600" kern="1200">
                <a:solidFill>
                  <a:schemeClr val="bg2">
                    <a:lumMod val="75000"/>
                  </a:schemeClr>
                </a:solidFill>
                <a:latin typeface="+mn-lt"/>
                <a:ea typeface="+mn-ea"/>
                <a:cs typeface="+mn-cs"/>
              </a:defRPr>
            </a:lvl4pPr>
            <a:lvl5pPr marL="1141413" indent="-230188" algn="l" defTabSz="457200" rtl="0" eaLnBrk="1" latinLnBrk="0" hangingPunct="1">
              <a:spcBef>
                <a:spcPts val="100"/>
              </a:spcBef>
              <a:spcAft>
                <a:spcPts val="600"/>
              </a:spcAft>
              <a:buClrTx/>
              <a:buFont typeface="Arial"/>
              <a:buChar char="•"/>
              <a:defRPr sz="1600" kern="1200">
                <a:solidFill>
                  <a:schemeClr val="bg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r>
              <a:rPr lang="en-US" sz="800" dirty="0">
                <a:solidFill>
                  <a:schemeClr val="tx2"/>
                </a:solidFill>
                <a:cs typeface="Arial"/>
              </a:rPr>
              <a:t>* 60 minutes for ibandronate</a:t>
            </a:r>
          </a:p>
          <a:p>
            <a:pPr marL="0" indent="0">
              <a:spcAft>
                <a:spcPts val="0"/>
              </a:spcAft>
              <a:buNone/>
            </a:pPr>
            <a:r>
              <a:rPr lang="en-US" sz="800" dirty="0">
                <a:solidFill>
                  <a:schemeClr val="tx2"/>
                </a:solidFill>
                <a:cs typeface="Arial"/>
              </a:rPr>
              <a:t>Individual prescribing information from </a:t>
            </a:r>
            <a:r>
              <a:rPr lang="en-US" sz="800" dirty="0">
                <a:solidFill>
                  <a:schemeClr val="tx2"/>
                </a:solidFill>
                <a:cs typeface="Arial"/>
                <a:hlinkClick r:id="rId3"/>
              </a:rPr>
              <a:t>https://dailymed.nlm.nih.gov/ </a:t>
            </a:r>
            <a:endParaRPr lang="en-US" sz="800" dirty="0">
              <a:solidFill>
                <a:schemeClr val="tx2"/>
              </a:solidFill>
              <a:cs typeface="Arial"/>
            </a:endParaRPr>
          </a:p>
        </p:txBody>
      </p:sp>
      <p:sp>
        <p:nvSpPr>
          <p:cNvPr id="13" name="Graphic 257" descr="Water icon.">
            <a:extLst>
              <a:ext uri="{FF2B5EF4-FFF2-40B4-BE49-F238E27FC236}">
                <a16:creationId xmlns:a16="http://schemas.microsoft.com/office/drawing/2014/main" id="{4675E9F7-2E6A-47B4-A61E-BB6643B6D809}"/>
              </a:ext>
            </a:extLst>
          </p:cNvPr>
          <p:cNvSpPr>
            <a:spLocks noChangeAspect="1"/>
          </p:cNvSpPr>
          <p:nvPr/>
        </p:nvSpPr>
        <p:spPr>
          <a:xfrm>
            <a:off x="1999787" y="2395813"/>
            <a:ext cx="616847" cy="928800"/>
          </a:xfrm>
          <a:custGeom>
            <a:avLst/>
            <a:gdLst>
              <a:gd name="connsiteX0" fmla="*/ 298786 w 304517"/>
              <a:gd name="connsiteY0" fmla="*/ 5731 h 458518"/>
              <a:gd name="connsiteX1" fmla="*/ 285413 w 304517"/>
              <a:gd name="connsiteY1" fmla="*/ 0 h 458518"/>
              <a:gd name="connsiteX2" fmla="*/ 19854 w 304517"/>
              <a:gd name="connsiteY2" fmla="*/ 0 h 458518"/>
              <a:gd name="connsiteX3" fmla="*/ 4570 w 304517"/>
              <a:gd name="connsiteY3" fmla="*/ 5731 h 458518"/>
              <a:gd name="connsiteX4" fmla="*/ 749 w 304517"/>
              <a:gd name="connsiteY4" fmla="*/ 21015 h 458518"/>
              <a:gd name="connsiteX5" fmla="*/ 35138 w 304517"/>
              <a:gd name="connsiteY5" fmla="*/ 414577 h 458518"/>
              <a:gd name="connsiteX6" fmla="*/ 80990 w 304517"/>
              <a:gd name="connsiteY6" fmla="*/ 458518 h 458518"/>
              <a:gd name="connsiteX7" fmla="*/ 220456 w 304517"/>
              <a:gd name="connsiteY7" fmla="*/ 458518 h 458518"/>
              <a:gd name="connsiteX8" fmla="*/ 268218 w 304517"/>
              <a:gd name="connsiteY8" fmla="*/ 414577 h 458518"/>
              <a:gd name="connsiteX9" fmla="*/ 304518 w 304517"/>
              <a:gd name="connsiteY9" fmla="*/ 21015 h 458518"/>
              <a:gd name="connsiteX10" fmla="*/ 298786 w 304517"/>
              <a:gd name="connsiteY10" fmla="*/ 5731 h 458518"/>
              <a:gd name="connsiteX11" fmla="*/ 251024 w 304517"/>
              <a:gd name="connsiteY11" fmla="*/ 412666 h 458518"/>
              <a:gd name="connsiteX12" fmla="*/ 222367 w 304517"/>
              <a:gd name="connsiteY12" fmla="*/ 439413 h 458518"/>
              <a:gd name="connsiteX13" fmla="*/ 80990 w 304517"/>
              <a:gd name="connsiteY13" fmla="*/ 439413 h 458518"/>
              <a:gd name="connsiteX14" fmla="*/ 52333 w 304517"/>
              <a:gd name="connsiteY14" fmla="*/ 412666 h 458518"/>
              <a:gd name="connsiteX15" fmla="*/ 31317 w 304517"/>
              <a:gd name="connsiteY15" fmla="*/ 171944 h 458518"/>
              <a:gd name="connsiteX16" fmla="*/ 270129 w 304517"/>
              <a:gd name="connsiteY16" fmla="*/ 171944 h 458518"/>
              <a:gd name="connsiteX17" fmla="*/ 251024 w 304517"/>
              <a:gd name="connsiteY17" fmla="*/ 412666 h 458518"/>
              <a:gd name="connsiteX18" fmla="*/ 273950 w 304517"/>
              <a:gd name="connsiteY18" fmla="*/ 152839 h 458518"/>
              <a:gd name="connsiteX19" fmla="*/ 31317 w 304517"/>
              <a:gd name="connsiteY19" fmla="*/ 152839 h 458518"/>
              <a:gd name="connsiteX20" fmla="*/ 19854 w 304517"/>
              <a:gd name="connsiteY20" fmla="*/ 19105 h 458518"/>
              <a:gd name="connsiteX21" fmla="*/ 285413 w 304517"/>
              <a:gd name="connsiteY21" fmla="*/ 19105 h 458518"/>
              <a:gd name="connsiteX22" fmla="*/ 273950 w 304517"/>
              <a:gd name="connsiteY22" fmla="*/ 152839 h 45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517" h="458518">
                <a:moveTo>
                  <a:pt x="298786" y="5731"/>
                </a:moveTo>
                <a:cubicBezTo>
                  <a:pt x="294965" y="1910"/>
                  <a:pt x="291144" y="0"/>
                  <a:pt x="285413" y="0"/>
                </a:cubicBezTo>
                <a:lnTo>
                  <a:pt x="19854" y="0"/>
                </a:lnTo>
                <a:cubicBezTo>
                  <a:pt x="14123" y="0"/>
                  <a:pt x="8391" y="1910"/>
                  <a:pt x="4570" y="5731"/>
                </a:cubicBezTo>
                <a:cubicBezTo>
                  <a:pt x="749" y="9552"/>
                  <a:pt x="-1161" y="15284"/>
                  <a:pt x="749" y="21015"/>
                </a:cubicBezTo>
                <a:lnTo>
                  <a:pt x="35138" y="414577"/>
                </a:lnTo>
                <a:cubicBezTo>
                  <a:pt x="35138" y="439413"/>
                  <a:pt x="56154" y="458518"/>
                  <a:pt x="80990" y="458518"/>
                </a:cubicBezTo>
                <a:lnTo>
                  <a:pt x="220456" y="458518"/>
                </a:lnTo>
                <a:cubicBezTo>
                  <a:pt x="245292" y="458518"/>
                  <a:pt x="266308" y="439413"/>
                  <a:pt x="268218" y="414577"/>
                </a:cubicBezTo>
                <a:lnTo>
                  <a:pt x="304518" y="21015"/>
                </a:lnTo>
                <a:cubicBezTo>
                  <a:pt x="304518" y="15284"/>
                  <a:pt x="302607" y="9552"/>
                  <a:pt x="298786" y="5731"/>
                </a:cubicBezTo>
                <a:close/>
                <a:moveTo>
                  <a:pt x="251024" y="412666"/>
                </a:moveTo>
                <a:cubicBezTo>
                  <a:pt x="249113" y="427950"/>
                  <a:pt x="237650" y="439413"/>
                  <a:pt x="222367" y="439413"/>
                </a:cubicBezTo>
                <a:lnTo>
                  <a:pt x="80990" y="439413"/>
                </a:lnTo>
                <a:cubicBezTo>
                  <a:pt x="65706" y="439413"/>
                  <a:pt x="54243" y="427950"/>
                  <a:pt x="52333" y="412666"/>
                </a:cubicBezTo>
                <a:lnTo>
                  <a:pt x="31317" y="171944"/>
                </a:lnTo>
                <a:lnTo>
                  <a:pt x="270129" y="171944"/>
                </a:lnTo>
                <a:lnTo>
                  <a:pt x="251024" y="412666"/>
                </a:lnTo>
                <a:close/>
                <a:moveTo>
                  <a:pt x="273950" y="152839"/>
                </a:moveTo>
                <a:lnTo>
                  <a:pt x="31317" y="152839"/>
                </a:lnTo>
                <a:lnTo>
                  <a:pt x="19854" y="19105"/>
                </a:lnTo>
                <a:lnTo>
                  <a:pt x="285413" y="19105"/>
                </a:lnTo>
                <a:lnTo>
                  <a:pt x="273950" y="152839"/>
                </a:lnTo>
                <a:close/>
              </a:path>
            </a:pathLst>
          </a:custGeom>
          <a:solidFill>
            <a:schemeClr val="bg1"/>
          </a:solidFill>
          <a:ln w="19050" cap="flat">
            <a:noFill/>
            <a:prstDash val="solid"/>
            <a:miter/>
          </a:ln>
        </p:spPr>
        <p:txBody>
          <a:bodyPr rtlCol="0" anchor="ctr"/>
          <a:lstStyle/>
          <a:p>
            <a:endParaRPr lang="en-US" dirty="0"/>
          </a:p>
        </p:txBody>
      </p:sp>
      <p:sp>
        <p:nvSpPr>
          <p:cNvPr id="14" name="Graphic 94" descr="Clock icon.">
            <a:extLst>
              <a:ext uri="{FF2B5EF4-FFF2-40B4-BE49-F238E27FC236}">
                <a16:creationId xmlns:a16="http://schemas.microsoft.com/office/drawing/2014/main" id="{F7504CF1-9B15-4A57-B848-91767814F0E9}"/>
              </a:ext>
            </a:extLst>
          </p:cNvPr>
          <p:cNvSpPr>
            <a:spLocks noChangeAspect="1"/>
          </p:cNvSpPr>
          <p:nvPr/>
        </p:nvSpPr>
        <p:spPr>
          <a:xfrm>
            <a:off x="5663383" y="2395813"/>
            <a:ext cx="929722" cy="929722"/>
          </a:xfrm>
          <a:custGeom>
            <a:avLst/>
            <a:gdLst>
              <a:gd name="connsiteX0" fmla="*/ 229259 w 458518"/>
              <a:gd name="connsiteY0" fmla="*/ 0 h 458518"/>
              <a:gd name="connsiteX1" fmla="*/ 0 w 458518"/>
              <a:gd name="connsiteY1" fmla="*/ 229259 h 458518"/>
              <a:gd name="connsiteX2" fmla="*/ 229259 w 458518"/>
              <a:gd name="connsiteY2" fmla="*/ 458518 h 458518"/>
              <a:gd name="connsiteX3" fmla="*/ 458518 w 458518"/>
              <a:gd name="connsiteY3" fmla="*/ 229259 h 458518"/>
              <a:gd name="connsiteX4" fmla="*/ 229259 w 458518"/>
              <a:gd name="connsiteY4" fmla="*/ 0 h 458518"/>
              <a:gd name="connsiteX5" fmla="*/ 229259 w 458518"/>
              <a:gd name="connsiteY5" fmla="*/ 439413 h 458518"/>
              <a:gd name="connsiteX6" fmla="*/ 19105 w 458518"/>
              <a:gd name="connsiteY6" fmla="*/ 229259 h 458518"/>
              <a:gd name="connsiteX7" fmla="*/ 229259 w 458518"/>
              <a:gd name="connsiteY7" fmla="*/ 19105 h 458518"/>
              <a:gd name="connsiteX8" fmla="*/ 439413 w 458518"/>
              <a:gd name="connsiteY8" fmla="*/ 229259 h 458518"/>
              <a:gd name="connsiteX9" fmla="*/ 229259 w 458518"/>
              <a:gd name="connsiteY9" fmla="*/ 439413 h 458518"/>
              <a:gd name="connsiteX10" fmla="*/ 114630 w 458518"/>
              <a:gd name="connsiteY10" fmla="*/ 229259 h 458518"/>
              <a:gd name="connsiteX11" fmla="*/ 219707 w 458518"/>
              <a:gd name="connsiteY11" fmla="*/ 229259 h 458518"/>
              <a:gd name="connsiteX12" fmla="*/ 219707 w 458518"/>
              <a:gd name="connsiteY12" fmla="*/ 382098 h 458518"/>
              <a:gd name="connsiteX13" fmla="*/ 238811 w 458518"/>
              <a:gd name="connsiteY13" fmla="*/ 382098 h 458518"/>
              <a:gd name="connsiteX14" fmla="*/ 238811 w 458518"/>
              <a:gd name="connsiteY14" fmla="*/ 210154 h 458518"/>
              <a:gd name="connsiteX15" fmla="*/ 114630 w 458518"/>
              <a:gd name="connsiteY15" fmla="*/ 210154 h 458518"/>
              <a:gd name="connsiteX16" fmla="*/ 114630 w 458518"/>
              <a:gd name="connsiteY16" fmla="*/ 229259 h 45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8518" h="458518">
                <a:moveTo>
                  <a:pt x="229259" y="0"/>
                </a:moveTo>
                <a:cubicBezTo>
                  <a:pt x="103167" y="0"/>
                  <a:pt x="0" y="103167"/>
                  <a:pt x="0" y="229259"/>
                </a:cubicBezTo>
                <a:cubicBezTo>
                  <a:pt x="0" y="355351"/>
                  <a:pt x="103167" y="458518"/>
                  <a:pt x="229259" y="458518"/>
                </a:cubicBezTo>
                <a:cubicBezTo>
                  <a:pt x="355351" y="458518"/>
                  <a:pt x="458518" y="355351"/>
                  <a:pt x="458518" y="229259"/>
                </a:cubicBezTo>
                <a:cubicBezTo>
                  <a:pt x="458518" y="103167"/>
                  <a:pt x="355351" y="0"/>
                  <a:pt x="229259" y="0"/>
                </a:cubicBezTo>
                <a:close/>
                <a:moveTo>
                  <a:pt x="229259" y="439413"/>
                </a:moveTo>
                <a:cubicBezTo>
                  <a:pt x="112719" y="439413"/>
                  <a:pt x="19105" y="345799"/>
                  <a:pt x="19105" y="229259"/>
                </a:cubicBezTo>
                <a:cubicBezTo>
                  <a:pt x="19105" y="112719"/>
                  <a:pt x="112719" y="19105"/>
                  <a:pt x="229259" y="19105"/>
                </a:cubicBezTo>
                <a:cubicBezTo>
                  <a:pt x="345799" y="19105"/>
                  <a:pt x="439413" y="112719"/>
                  <a:pt x="439413" y="229259"/>
                </a:cubicBezTo>
                <a:cubicBezTo>
                  <a:pt x="439413" y="345799"/>
                  <a:pt x="345799" y="439413"/>
                  <a:pt x="229259" y="439413"/>
                </a:cubicBezTo>
                <a:close/>
                <a:moveTo>
                  <a:pt x="114630" y="229259"/>
                </a:moveTo>
                <a:lnTo>
                  <a:pt x="219707" y="229259"/>
                </a:lnTo>
                <a:lnTo>
                  <a:pt x="219707" y="382098"/>
                </a:lnTo>
                <a:lnTo>
                  <a:pt x="238811" y="382098"/>
                </a:lnTo>
                <a:lnTo>
                  <a:pt x="238811" y="210154"/>
                </a:lnTo>
                <a:lnTo>
                  <a:pt x="114630" y="210154"/>
                </a:lnTo>
                <a:lnTo>
                  <a:pt x="114630" y="229259"/>
                </a:lnTo>
                <a:close/>
              </a:path>
            </a:pathLst>
          </a:custGeom>
          <a:solidFill>
            <a:schemeClr val="bg1"/>
          </a:solidFill>
          <a:ln w="19050" cap="flat">
            <a:noFill/>
            <a:prstDash val="solid"/>
            <a:miter/>
          </a:ln>
        </p:spPr>
        <p:txBody>
          <a:bodyPr rtlCol="0" anchor="ctr"/>
          <a:lstStyle/>
          <a:p>
            <a:endParaRPr lang="en-US" dirty="0"/>
          </a:p>
        </p:txBody>
      </p:sp>
      <p:sp>
        <p:nvSpPr>
          <p:cNvPr id="15" name="Graphic 153" descr="Group of pills 1 icon.">
            <a:extLst>
              <a:ext uri="{FF2B5EF4-FFF2-40B4-BE49-F238E27FC236}">
                <a16:creationId xmlns:a16="http://schemas.microsoft.com/office/drawing/2014/main" id="{5F2EFA27-CB05-4941-A80A-821E736014FF}"/>
              </a:ext>
            </a:extLst>
          </p:cNvPr>
          <p:cNvSpPr>
            <a:spLocks noChangeAspect="1"/>
          </p:cNvSpPr>
          <p:nvPr/>
        </p:nvSpPr>
        <p:spPr>
          <a:xfrm>
            <a:off x="9469446" y="2395813"/>
            <a:ext cx="929722" cy="929722"/>
          </a:xfrm>
          <a:custGeom>
            <a:avLst/>
            <a:gdLst>
              <a:gd name="connsiteX0" fmla="*/ 85972 w 419830"/>
              <a:gd name="connsiteY0" fmla="*/ 228781 h 419830"/>
              <a:gd name="connsiteX1" fmla="*/ 147108 w 419830"/>
              <a:gd name="connsiteY1" fmla="*/ 203945 h 419830"/>
              <a:gd name="connsiteX2" fmla="*/ 147108 w 419830"/>
              <a:gd name="connsiteY2" fmla="*/ 203945 h 419830"/>
              <a:gd name="connsiteX3" fmla="*/ 171944 w 419830"/>
              <a:gd name="connsiteY3" fmla="*/ 142809 h 419830"/>
              <a:gd name="connsiteX4" fmla="*/ 147108 w 419830"/>
              <a:gd name="connsiteY4" fmla="*/ 81674 h 419830"/>
              <a:gd name="connsiteX5" fmla="*/ 85972 w 419830"/>
              <a:gd name="connsiteY5" fmla="*/ 56837 h 419830"/>
              <a:gd name="connsiteX6" fmla="*/ 24836 w 419830"/>
              <a:gd name="connsiteY6" fmla="*/ 81674 h 419830"/>
              <a:gd name="connsiteX7" fmla="*/ 0 w 419830"/>
              <a:gd name="connsiteY7" fmla="*/ 142809 h 419830"/>
              <a:gd name="connsiteX8" fmla="*/ 24836 w 419830"/>
              <a:gd name="connsiteY8" fmla="*/ 203945 h 419830"/>
              <a:gd name="connsiteX9" fmla="*/ 85972 w 419830"/>
              <a:gd name="connsiteY9" fmla="*/ 228781 h 419830"/>
              <a:gd name="connsiteX10" fmla="*/ 133734 w 419830"/>
              <a:gd name="connsiteY10" fmla="*/ 190572 h 419830"/>
              <a:gd name="connsiteX11" fmla="*/ 40120 w 419830"/>
              <a:gd name="connsiteY11" fmla="*/ 190572 h 419830"/>
              <a:gd name="connsiteX12" fmla="*/ 21015 w 419830"/>
              <a:gd name="connsiteY12" fmla="*/ 152362 h 419830"/>
              <a:gd name="connsiteX13" fmla="*/ 152839 w 419830"/>
              <a:gd name="connsiteY13" fmla="*/ 152362 h 419830"/>
              <a:gd name="connsiteX14" fmla="*/ 133734 w 419830"/>
              <a:gd name="connsiteY14" fmla="*/ 190572 h 419830"/>
              <a:gd name="connsiteX15" fmla="*/ 38210 w 419830"/>
              <a:gd name="connsiteY15" fmla="*/ 95047 h 419830"/>
              <a:gd name="connsiteX16" fmla="*/ 85972 w 419830"/>
              <a:gd name="connsiteY16" fmla="*/ 75942 h 419830"/>
              <a:gd name="connsiteX17" fmla="*/ 133734 w 419830"/>
              <a:gd name="connsiteY17" fmla="*/ 95047 h 419830"/>
              <a:gd name="connsiteX18" fmla="*/ 152839 w 419830"/>
              <a:gd name="connsiteY18" fmla="*/ 133257 h 419830"/>
              <a:gd name="connsiteX19" fmla="*/ 19105 w 419830"/>
              <a:gd name="connsiteY19" fmla="*/ 133257 h 419830"/>
              <a:gd name="connsiteX20" fmla="*/ 38210 w 419830"/>
              <a:gd name="connsiteY20" fmla="*/ 95047 h 419830"/>
              <a:gd name="connsiteX21" fmla="*/ 315231 w 419830"/>
              <a:gd name="connsiteY21" fmla="*/ 247886 h 419830"/>
              <a:gd name="connsiteX22" fmla="*/ 105077 w 419830"/>
              <a:gd name="connsiteY22" fmla="*/ 247886 h 419830"/>
              <a:gd name="connsiteX23" fmla="*/ 19105 w 419830"/>
              <a:gd name="connsiteY23" fmla="*/ 333858 h 419830"/>
              <a:gd name="connsiteX24" fmla="*/ 105077 w 419830"/>
              <a:gd name="connsiteY24" fmla="*/ 419831 h 419830"/>
              <a:gd name="connsiteX25" fmla="*/ 315231 w 419830"/>
              <a:gd name="connsiteY25" fmla="*/ 419831 h 419830"/>
              <a:gd name="connsiteX26" fmla="*/ 401203 w 419830"/>
              <a:gd name="connsiteY26" fmla="*/ 333858 h 419830"/>
              <a:gd name="connsiteX27" fmla="*/ 315231 w 419830"/>
              <a:gd name="connsiteY27" fmla="*/ 247886 h 419830"/>
              <a:gd name="connsiteX28" fmla="*/ 38210 w 419830"/>
              <a:gd name="connsiteY28" fmla="*/ 333858 h 419830"/>
              <a:gd name="connsiteX29" fmla="*/ 105077 w 419830"/>
              <a:gd name="connsiteY29" fmla="*/ 266991 h 419830"/>
              <a:gd name="connsiteX30" fmla="*/ 200602 w 419830"/>
              <a:gd name="connsiteY30" fmla="*/ 266991 h 419830"/>
              <a:gd name="connsiteX31" fmla="*/ 200602 w 419830"/>
              <a:gd name="connsiteY31" fmla="*/ 400726 h 419830"/>
              <a:gd name="connsiteX32" fmla="*/ 105077 w 419830"/>
              <a:gd name="connsiteY32" fmla="*/ 400726 h 419830"/>
              <a:gd name="connsiteX33" fmla="*/ 38210 w 419830"/>
              <a:gd name="connsiteY33" fmla="*/ 333858 h 419830"/>
              <a:gd name="connsiteX34" fmla="*/ 315231 w 419830"/>
              <a:gd name="connsiteY34" fmla="*/ 400726 h 419830"/>
              <a:gd name="connsiteX35" fmla="*/ 219707 w 419830"/>
              <a:gd name="connsiteY35" fmla="*/ 400726 h 419830"/>
              <a:gd name="connsiteX36" fmla="*/ 219707 w 419830"/>
              <a:gd name="connsiteY36" fmla="*/ 266991 h 419830"/>
              <a:gd name="connsiteX37" fmla="*/ 315231 w 419830"/>
              <a:gd name="connsiteY37" fmla="*/ 266991 h 419830"/>
              <a:gd name="connsiteX38" fmla="*/ 382098 w 419830"/>
              <a:gd name="connsiteY38" fmla="*/ 333858 h 419830"/>
              <a:gd name="connsiteX39" fmla="*/ 315231 w 419830"/>
              <a:gd name="connsiteY39" fmla="*/ 400726 h 419830"/>
              <a:gd name="connsiteX40" fmla="*/ 401203 w 419830"/>
              <a:gd name="connsiteY40" fmla="*/ 18627 h 419830"/>
              <a:gd name="connsiteX41" fmla="*/ 311410 w 419830"/>
              <a:gd name="connsiteY41" fmla="*/ 18627 h 419830"/>
              <a:gd name="connsiteX42" fmla="*/ 210154 w 419830"/>
              <a:gd name="connsiteY42" fmla="*/ 121794 h 419830"/>
              <a:gd name="connsiteX43" fmla="*/ 210154 w 419830"/>
              <a:gd name="connsiteY43" fmla="*/ 211587 h 419830"/>
              <a:gd name="connsiteX44" fmla="*/ 254095 w 419830"/>
              <a:gd name="connsiteY44" fmla="*/ 230692 h 419830"/>
              <a:gd name="connsiteX45" fmla="*/ 298037 w 419830"/>
              <a:gd name="connsiteY45" fmla="*/ 211587 h 419830"/>
              <a:gd name="connsiteX46" fmla="*/ 401203 w 419830"/>
              <a:gd name="connsiteY46" fmla="*/ 106510 h 419830"/>
              <a:gd name="connsiteX47" fmla="*/ 401203 w 419830"/>
              <a:gd name="connsiteY47" fmla="*/ 18627 h 419830"/>
              <a:gd name="connsiteX48" fmla="*/ 284663 w 419830"/>
              <a:gd name="connsiteY48" fmla="*/ 196303 h 419830"/>
              <a:gd name="connsiteX49" fmla="*/ 223528 w 419830"/>
              <a:gd name="connsiteY49" fmla="*/ 196303 h 419830"/>
              <a:gd name="connsiteX50" fmla="*/ 223528 w 419830"/>
              <a:gd name="connsiteY50" fmla="*/ 135167 h 419830"/>
              <a:gd name="connsiteX51" fmla="*/ 267469 w 419830"/>
              <a:gd name="connsiteY51" fmla="*/ 89315 h 419830"/>
              <a:gd name="connsiteX52" fmla="*/ 330515 w 419830"/>
              <a:gd name="connsiteY52" fmla="*/ 152362 h 419830"/>
              <a:gd name="connsiteX53" fmla="*/ 284663 w 419830"/>
              <a:gd name="connsiteY53" fmla="*/ 196303 h 419830"/>
              <a:gd name="connsiteX54" fmla="*/ 387830 w 419830"/>
              <a:gd name="connsiteY54" fmla="*/ 93136 h 419830"/>
              <a:gd name="connsiteX55" fmla="*/ 343889 w 419830"/>
              <a:gd name="connsiteY55" fmla="*/ 138988 h 419830"/>
              <a:gd name="connsiteX56" fmla="*/ 280842 w 419830"/>
              <a:gd name="connsiteY56" fmla="*/ 75942 h 419830"/>
              <a:gd name="connsiteX57" fmla="*/ 326694 w 419830"/>
              <a:gd name="connsiteY57" fmla="*/ 30090 h 419830"/>
              <a:gd name="connsiteX58" fmla="*/ 357262 w 419830"/>
              <a:gd name="connsiteY58" fmla="*/ 16717 h 419830"/>
              <a:gd name="connsiteX59" fmla="*/ 387830 w 419830"/>
              <a:gd name="connsiteY59" fmla="*/ 30090 h 419830"/>
              <a:gd name="connsiteX60" fmla="*/ 387830 w 419830"/>
              <a:gd name="connsiteY60" fmla="*/ 93136 h 41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9830" h="419830">
                <a:moveTo>
                  <a:pt x="85972" y="228781"/>
                </a:moveTo>
                <a:cubicBezTo>
                  <a:pt x="108898" y="228781"/>
                  <a:pt x="129913" y="219229"/>
                  <a:pt x="147108" y="203945"/>
                </a:cubicBezTo>
                <a:lnTo>
                  <a:pt x="147108" y="203945"/>
                </a:lnTo>
                <a:cubicBezTo>
                  <a:pt x="162392" y="186751"/>
                  <a:pt x="171944" y="165735"/>
                  <a:pt x="171944" y="142809"/>
                </a:cubicBezTo>
                <a:cubicBezTo>
                  <a:pt x="171944" y="119883"/>
                  <a:pt x="162392" y="98868"/>
                  <a:pt x="147108" y="81674"/>
                </a:cubicBezTo>
                <a:cubicBezTo>
                  <a:pt x="129913" y="66390"/>
                  <a:pt x="108898" y="56837"/>
                  <a:pt x="85972" y="56837"/>
                </a:cubicBezTo>
                <a:cubicBezTo>
                  <a:pt x="63046" y="56837"/>
                  <a:pt x="42031" y="66390"/>
                  <a:pt x="24836" y="81674"/>
                </a:cubicBezTo>
                <a:cubicBezTo>
                  <a:pt x="9552" y="98868"/>
                  <a:pt x="0" y="119883"/>
                  <a:pt x="0" y="142809"/>
                </a:cubicBezTo>
                <a:cubicBezTo>
                  <a:pt x="0" y="165735"/>
                  <a:pt x="9552" y="186751"/>
                  <a:pt x="24836" y="203945"/>
                </a:cubicBezTo>
                <a:cubicBezTo>
                  <a:pt x="42031" y="219229"/>
                  <a:pt x="63046" y="228781"/>
                  <a:pt x="85972" y="228781"/>
                </a:cubicBezTo>
                <a:close/>
                <a:moveTo>
                  <a:pt x="133734" y="190572"/>
                </a:moveTo>
                <a:cubicBezTo>
                  <a:pt x="108898" y="215408"/>
                  <a:pt x="64957" y="215408"/>
                  <a:pt x="40120" y="190572"/>
                </a:cubicBezTo>
                <a:cubicBezTo>
                  <a:pt x="30568" y="181019"/>
                  <a:pt x="22926" y="167646"/>
                  <a:pt x="21015" y="152362"/>
                </a:cubicBezTo>
                <a:lnTo>
                  <a:pt x="152839" y="152362"/>
                </a:lnTo>
                <a:cubicBezTo>
                  <a:pt x="149018" y="165735"/>
                  <a:pt x="143287" y="179109"/>
                  <a:pt x="133734" y="190572"/>
                </a:cubicBezTo>
                <a:close/>
                <a:moveTo>
                  <a:pt x="38210" y="95047"/>
                </a:moveTo>
                <a:cubicBezTo>
                  <a:pt x="51583" y="81674"/>
                  <a:pt x="66867" y="75942"/>
                  <a:pt x="85972" y="75942"/>
                </a:cubicBezTo>
                <a:cubicBezTo>
                  <a:pt x="103167" y="75942"/>
                  <a:pt x="120361" y="83584"/>
                  <a:pt x="133734" y="95047"/>
                </a:cubicBezTo>
                <a:cubicBezTo>
                  <a:pt x="143287" y="104599"/>
                  <a:pt x="150929" y="117973"/>
                  <a:pt x="152839" y="133257"/>
                </a:cubicBezTo>
                <a:lnTo>
                  <a:pt x="19105" y="133257"/>
                </a:lnTo>
                <a:cubicBezTo>
                  <a:pt x="22926" y="119883"/>
                  <a:pt x="28657" y="106510"/>
                  <a:pt x="38210" y="95047"/>
                </a:cubicBezTo>
                <a:close/>
                <a:moveTo>
                  <a:pt x="315231" y="247886"/>
                </a:moveTo>
                <a:lnTo>
                  <a:pt x="105077" y="247886"/>
                </a:lnTo>
                <a:cubicBezTo>
                  <a:pt x="57315" y="247886"/>
                  <a:pt x="19105" y="286096"/>
                  <a:pt x="19105" y="333858"/>
                </a:cubicBezTo>
                <a:cubicBezTo>
                  <a:pt x="19105" y="381621"/>
                  <a:pt x="57315" y="419831"/>
                  <a:pt x="105077" y="419831"/>
                </a:cubicBezTo>
                <a:lnTo>
                  <a:pt x="315231" y="419831"/>
                </a:lnTo>
                <a:cubicBezTo>
                  <a:pt x="362993" y="419831"/>
                  <a:pt x="401203" y="381621"/>
                  <a:pt x="401203" y="333858"/>
                </a:cubicBezTo>
                <a:cubicBezTo>
                  <a:pt x="401203" y="286096"/>
                  <a:pt x="362993" y="247886"/>
                  <a:pt x="315231" y="247886"/>
                </a:cubicBezTo>
                <a:close/>
                <a:moveTo>
                  <a:pt x="38210" y="333858"/>
                </a:moveTo>
                <a:cubicBezTo>
                  <a:pt x="38210" y="297559"/>
                  <a:pt x="68778" y="266991"/>
                  <a:pt x="105077" y="266991"/>
                </a:cubicBezTo>
                <a:lnTo>
                  <a:pt x="200602" y="266991"/>
                </a:lnTo>
                <a:lnTo>
                  <a:pt x="200602" y="400726"/>
                </a:lnTo>
                <a:lnTo>
                  <a:pt x="105077" y="400726"/>
                </a:lnTo>
                <a:cubicBezTo>
                  <a:pt x="68778" y="400726"/>
                  <a:pt x="38210" y="370158"/>
                  <a:pt x="38210" y="333858"/>
                </a:cubicBezTo>
                <a:close/>
                <a:moveTo>
                  <a:pt x="315231" y="400726"/>
                </a:moveTo>
                <a:lnTo>
                  <a:pt x="219707" y="400726"/>
                </a:lnTo>
                <a:lnTo>
                  <a:pt x="219707" y="266991"/>
                </a:lnTo>
                <a:lnTo>
                  <a:pt x="315231" y="266991"/>
                </a:lnTo>
                <a:cubicBezTo>
                  <a:pt x="351530" y="266991"/>
                  <a:pt x="382098" y="297559"/>
                  <a:pt x="382098" y="333858"/>
                </a:cubicBezTo>
                <a:cubicBezTo>
                  <a:pt x="382098" y="370158"/>
                  <a:pt x="351530" y="400726"/>
                  <a:pt x="315231" y="400726"/>
                </a:cubicBezTo>
                <a:close/>
                <a:moveTo>
                  <a:pt x="401203" y="18627"/>
                </a:moveTo>
                <a:cubicBezTo>
                  <a:pt x="376367" y="-6209"/>
                  <a:pt x="336247" y="-6209"/>
                  <a:pt x="311410" y="18627"/>
                </a:cubicBezTo>
                <a:lnTo>
                  <a:pt x="210154" y="121794"/>
                </a:lnTo>
                <a:cubicBezTo>
                  <a:pt x="185318" y="146630"/>
                  <a:pt x="185318" y="186751"/>
                  <a:pt x="210154" y="211587"/>
                </a:cubicBezTo>
                <a:cubicBezTo>
                  <a:pt x="221617" y="223050"/>
                  <a:pt x="238811" y="230692"/>
                  <a:pt x="254095" y="230692"/>
                </a:cubicBezTo>
                <a:cubicBezTo>
                  <a:pt x="269379" y="230692"/>
                  <a:pt x="286574" y="224960"/>
                  <a:pt x="298037" y="211587"/>
                </a:cubicBezTo>
                <a:lnTo>
                  <a:pt x="401203" y="106510"/>
                </a:lnTo>
                <a:cubicBezTo>
                  <a:pt x="426040" y="81674"/>
                  <a:pt x="426040" y="41553"/>
                  <a:pt x="401203" y="18627"/>
                </a:cubicBezTo>
                <a:close/>
                <a:moveTo>
                  <a:pt x="284663" y="196303"/>
                </a:moveTo>
                <a:cubicBezTo>
                  <a:pt x="267469" y="213497"/>
                  <a:pt x="240722" y="213497"/>
                  <a:pt x="223528" y="196303"/>
                </a:cubicBezTo>
                <a:cubicBezTo>
                  <a:pt x="206333" y="179109"/>
                  <a:pt x="206333" y="152362"/>
                  <a:pt x="223528" y="135167"/>
                </a:cubicBezTo>
                <a:lnTo>
                  <a:pt x="267469" y="89315"/>
                </a:lnTo>
                <a:lnTo>
                  <a:pt x="330515" y="152362"/>
                </a:lnTo>
                <a:lnTo>
                  <a:pt x="284663" y="196303"/>
                </a:lnTo>
                <a:close/>
                <a:moveTo>
                  <a:pt x="387830" y="93136"/>
                </a:moveTo>
                <a:lnTo>
                  <a:pt x="343889" y="138988"/>
                </a:lnTo>
                <a:lnTo>
                  <a:pt x="280842" y="75942"/>
                </a:lnTo>
                <a:lnTo>
                  <a:pt x="326694" y="30090"/>
                </a:lnTo>
                <a:cubicBezTo>
                  <a:pt x="334336" y="22448"/>
                  <a:pt x="345799" y="16717"/>
                  <a:pt x="357262" y="16717"/>
                </a:cubicBezTo>
                <a:cubicBezTo>
                  <a:pt x="368725" y="16717"/>
                  <a:pt x="380188" y="20538"/>
                  <a:pt x="387830" y="30090"/>
                </a:cubicBezTo>
                <a:cubicBezTo>
                  <a:pt x="405024" y="49195"/>
                  <a:pt x="405024" y="75942"/>
                  <a:pt x="387830" y="93136"/>
                </a:cubicBezTo>
                <a:close/>
              </a:path>
            </a:pathLst>
          </a:custGeom>
          <a:solidFill>
            <a:schemeClr val="accent5"/>
          </a:solidFill>
          <a:ln w="19050" cap="flat">
            <a:noFill/>
            <a:prstDash val="solid"/>
            <a:miter/>
          </a:ln>
        </p:spPr>
        <p:txBody>
          <a:bodyPr rtlCol="0" anchor="ctr"/>
          <a:lstStyle/>
          <a:p>
            <a:endParaRPr lang="en-US" dirty="0"/>
          </a:p>
        </p:txBody>
      </p:sp>
    </p:spTree>
    <p:extLst>
      <p:ext uri="{BB962C8B-B14F-4D97-AF65-F5344CB8AC3E}">
        <p14:creationId xmlns:p14="http://schemas.microsoft.com/office/powerpoint/2010/main" val="2877347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C8AB-B490-4EA3-97E1-1B2B1B382594}"/>
              </a:ext>
            </a:extLst>
          </p:cNvPr>
          <p:cNvSpPr>
            <a:spLocks noGrp="1"/>
          </p:cNvSpPr>
          <p:nvPr>
            <p:ph type="title"/>
          </p:nvPr>
        </p:nvSpPr>
        <p:spPr/>
        <p:txBody>
          <a:bodyPr/>
          <a:lstStyle/>
          <a:p>
            <a:r>
              <a:rPr lang="en-US" dirty="0"/>
              <a:t>Bisphosphonates</a:t>
            </a:r>
          </a:p>
        </p:txBody>
      </p:sp>
      <p:sp>
        <p:nvSpPr>
          <p:cNvPr id="5" name="Content Placeholder 4">
            <a:extLst>
              <a:ext uri="{FF2B5EF4-FFF2-40B4-BE49-F238E27FC236}">
                <a16:creationId xmlns:a16="http://schemas.microsoft.com/office/drawing/2014/main" id="{968C1C20-FF44-44F7-BA31-D45BEE323285}"/>
              </a:ext>
            </a:extLst>
          </p:cNvPr>
          <p:cNvSpPr>
            <a:spLocks noGrp="1"/>
          </p:cNvSpPr>
          <p:nvPr>
            <p:ph sz="quarter" idx="4"/>
          </p:nvPr>
        </p:nvSpPr>
        <p:spPr>
          <a:xfrm>
            <a:off x="1252728" y="1946968"/>
            <a:ext cx="3493008" cy="2023033"/>
          </a:xfrm>
        </p:spPr>
        <p:txBody>
          <a:bodyPr/>
          <a:lstStyle/>
          <a:p>
            <a:pPr algn="l"/>
            <a:r>
              <a:rPr lang="en-US" dirty="0">
                <a:solidFill>
                  <a:schemeClr val="tx2"/>
                </a:solidFill>
              </a:rPr>
              <a:t>Side Effects</a:t>
            </a:r>
          </a:p>
          <a:p>
            <a:pPr marL="285750" indent="-285750" algn="l">
              <a:buFont typeface="Arial" panose="020B0604020202020204" pitchFamily="34" charset="0"/>
              <a:buChar char="•"/>
            </a:pPr>
            <a:r>
              <a:rPr lang="en-US" b="0" dirty="0">
                <a:solidFill>
                  <a:schemeClr val="tx2"/>
                </a:solidFill>
              </a:rPr>
              <a:t>Upper GI complications</a:t>
            </a:r>
          </a:p>
          <a:p>
            <a:pPr marL="285750" indent="-285750" algn="l">
              <a:buFont typeface="Arial" panose="020B0604020202020204" pitchFamily="34" charset="0"/>
              <a:buChar char="•"/>
            </a:pPr>
            <a:r>
              <a:rPr lang="en-US" b="0" dirty="0">
                <a:solidFill>
                  <a:schemeClr val="tx2"/>
                </a:solidFill>
              </a:rPr>
              <a:t>Musculoskeletal pain</a:t>
            </a:r>
          </a:p>
          <a:p>
            <a:pPr marL="285750" indent="-285750" algn="l">
              <a:buFont typeface="Arial" panose="020B0604020202020204" pitchFamily="34" charset="0"/>
              <a:buChar char="•"/>
            </a:pPr>
            <a:r>
              <a:rPr lang="en-US" b="0" dirty="0">
                <a:solidFill>
                  <a:schemeClr val="tx2"/>
                </a:solidFill>
              </a:rPr>
              <a:t>Atypical femur fracture</a:t>
            </a:r>
          </a:p>
          <a:p>
            <a:pPr marL="285750" indent="-285750" algn="l">
              <a:buFont typeface="Arial" panose="020B0604020202020204" pitchFamily="34" charset="0"/>
              <a:buChar char="•"/>
            </a:pPr>
            <a:r>
              <a:rPr lang="en-US" b="0" dirty="0">
                <a:solidFill>
                  <a:schemeClr val="tx2"/>
                </a:solidFill>
              </a:rPr>
              <a:t>Jaw osteonecrosis</a:t>
            </a:r>
          </a:p>
          <a:p>
            <a:endParaRPr lang="en-US" dirty="0">
              <a:solidFill>
                <a:schemeClr val="tx2"/>
              </a:solidFill>
            </a:endParaRPr>
          </a:p>
        </p:txBody>
      </p:sp>
      <p:sp>
        <p:nvSpPr>
          <p:cNvPr id="7" name="Content Placeholder 4">
            <a:extLst>
              <a:ext uri="{FF2B5EF4-FFF2-40B4-BE49-F238E27FC236}">
                <a16:creationId xmlns:a16="http://schemas.microsoft.com/office/drawing/2014/main" id="{DC96510F-518A-450D-999D-CD533E7CB554}"/>
              </a:ext>
            </a:extLst>
          </p:cNvPr>
          <p:cNvSpPr txBox="1">
            <a:spLocks/>
          </p:cNvSpPr>
          <p:nvPr/>
        </p:nvSpPr>
        <p:spPr bwMode="gray">
          <a:xfrm>
            <a:off x="7443089" y="1946968"/>
            <a:ext cx="3493008" cy="2023033"/>
          </a:xfrm>
          <a:prstGeom prst="rect">
            <a:avLst/>
          </a:prstGeom>
          <a:noFill/>
        </p:spPr>
        <p:txBody>
          <a:bodyPr vert="horz" lIns="0" tIns="0" rIns="0" bIns="0" rtlCol="0">
            <a:noAutofit/>
          </a:bodyPr>
          <a:lstStyle>
            <a:lvl1pPr marL="0" indent="0" algn="ctr" defTabSz="457200" rtl="0" eaLnBrk="1" fontAlgn="ctr" latinLnBrk="0" hangingPunct="1">
              <a:lnSpc>
                <a:spcPct val="100000"/>
              </a:lnSpc>
              <a:spcBef>
                <a:spcPts val="1200"/>
              </a:spcBef>
              <a:buClrTx/>
              <a:buFont typeface="Arial"/>
              <a:buNone/>
              <a:defRPr sz="1800" b="1" kern="1200">
                <a:solidFill>
                  <a:schemeClr val="bg1"/>
                </a:solidFill>
                <a:latin typeface="+mn-lt"/>
                <a:ea typeface="+mn-ea"/>
                <a:cs typeface="+mn-cs"/>
              </a:defRPr>
            </a:lvl1pPr>
            <a:lvl2pPr marL="0" indent="0" algn="ctr" defTabSz="457200" rtl="0" eaLnBrk="1" fontAlgn="ctr" latinLnBrk="0" hangingPunct="1">
              <a:lnSpc>
                <a:spcPct val="100000"/>
              </a:lnSpc>
              <a:spcBef>
                <a:spcPts val="1200"/>
              </a:spcBef>
              <a:buClrTx/>
              <a:buFontTx/>
              <a:buNone/>
              <a:defRPr sz="1500" kern="1200">
                <a:solidFill>
                  <a:schemeClr val="bg1"/>
                </a:solidFill>
                <a:latin typeface="+mn-lt"/>
                <a:ea typeface="+mn-ea"/>
                <a:cs typeface="+mn-cs"/>
              </a:defRPr>
            </a:lvl2pPr>
            <a:lvl3pPr marL="231775" indent="0" algn="l" defTabSz="457200" rtl="0" eaLnBrk="1" fontAlgn="ctr" latinLnBrk="0" hangingPunct="1">
              <a:lnSpc>
                <a:spcPct val="100000"/>
              </a:lnSpc>
              <a:spcBef>
                <a:spcPts val="600"/>
              </a:spcBef>
              <a:buClrTx/>
              <a:buFont typeface="Arial" panose="020B0604020202020204" pitchFamily="34" charset="0"/>
              <a:buNone/>
              <a:defRPr sz="1600" kern="1200" baseline="0">
                <a:solidFill>
                  <a:schemeClr val="bg1"/>
                </a:solidFill>
                <a:latin typeface="+mn-lt"/>
                <a:ea typeface="+mn-ea"/>
                <a:cs typeface="+mn-cs"/>
              </a:defRPr>
            </a:lvl3pPr>
            <a:lvl4pPr marL="631825" indent="-174625" algn="l" defTabSz="457200" rtl="0" eaLnBrk="1" fontAlgn="ctr" latinLnBrk="0" hangingPunct="1">
              <a:lnSpc>
                <a:spcPct val="100000"/>
              </a:lnSpc>
              <a:spcBef>
                <a:spcPts val="600"/>
              </a:spcBef>
              <a:buClrTx/>
              <a:buFont typeface="Arial" panose="020B0604020202020204" pitchFamily="34" charset="0"/>
              <a:buChar char="•"/>
              <a:defRPr sz="1600" kern="1200">
                <a:solidFill>
                  <a:schemeClr val="bg1"/>
                </a:solidFill>
                <a:latin typeface="+mn-lt"/>
                <a:ea typeface="+mn-ea"/>
                <a:cs typeface="+mn-cs"/>
              </a:defRPr>
            </a:lvl4pPr>
            <a:lvl5pPr marL="804863" indent="-173038" algn="l" defTabSz="457200" rtl="0" eaLnBrk="1" fontAlgn="ctr" latinLnBrk="0" hangingPunct="1">
              <a:lnSpc>
                <a:spcPct val="100000"/>
              </a:lnSpc>
              <a:spcBef>
                <a:spcPts val="600"/>
              </a:spcBef>
              <a:buClrTx/>
              <a:buFont typeface="Arial" panose="020B0604020202020204" pitchFamily="34" charset="0"/>
              <a:buChar char="–"/>
              <a:defRPr sz="1600" kern="1200" baseline="0">
                <a:solidFill>
                  <a:schemeClr val="bg1"/>
                </a:solidFill>
                <a:latin typeface="+mn-lt"/>
                <a:ea typeface="+mn-ea"/>
                <a:cs typeface="+mn-cs"/>
              </a:defRPr>
            </a:lvl5pPr>
            <a:lvl6pPr marL="857250" indent="-171450" algn="l" defTabSz="457200" rtl="0" eaLnBrk="1" fontAlgn="ctr" latinLnBrk="0" hangingPunct="1">
              <a:lnSpc>
                <a:spcPct val="100000"/>
              </a:lnSpc>
              <a:spcBef>
                <a:spcPts val="600"/>
              </a:spcBef>
              <a:buClrTx/>
              <a:buFont typeface="Arial" panose="020B0604020202020204" pitchFamily="34" charset="0"/>
              <a:buChar char="•"/>
              <a:defRPr sz="1600" kern="1200">
                <a:solidFill>
                  <a:schemeClr val="bg1"/>
                </a:solidFill>
                <a:latin typeface="+mn-lt"/>
                <a:ea typeface="+mn-ea"/>
                <a:cs typeface="+mn-cs"/>
              </a:defRPr>
            </a:lvl6pPr>
            <a:lvl7pPr marL="1028700" indent="-165100" algn="l" defTabSz="457200" rtl="0" eaLnBrk="1" fontAlgn="ctr" latinLnBrk="0" hangingPunct="1">
              <a:lnSpc>
                <a:spcPct val="100000"/>
              </a:lnSpc>
              <a:spcBef>
                <a:spcPts val="600"/>
              </a:spcBef>
              <a:buClrTx/>
              <a:buFont typeface="Arial" panose="020B0604020202020204" pitchFamily="34" charset="0"/>
              <a:buChar char="–"/>
              <a:defRPr sz="1600" kern="1200">
                <a:solidFill>
                  <a:schemeClr val="bg1"/>
                </a:solidFill>
                <a:latin typeface="+mn-lt"/>
                <a:ea typeface="+mn-ea"/>
                <a:cs typeface="+mn-cs"/>
              </a:defRPr>
            </a:lvl7pPr>
            <a:lvl8pPr marL="1206500" indent="-177800" algn="l" defTabSz="457200" rtl="0" eaLnBrk="1" fontAlgn="ctr" latinLnBrk="0" hangingPunct="1">
              <a:lnSpc>
                <a:spcPct val="100000"/>
              </a:lnSpc>
              <a:spcBef>
                <a:spcPts val="600"/>
              </a:spcBef>
              <a:buClrTx/>
              <a:buFont typeface="Arial"/>
              <a:buChar char="•"/>
              <a:defRPr sz="1600" kern="1200">
                <a:solidFill>
                  <a:schemeClr val="bg1"/>
                </a:solidFill>
                <a:latin typeface="+mn-lt"/>
                <a:ea typeface="+mn-ea"/>
                <a:cs typeface="+mn-cs"/>
              </a:defRPr>
            </a:lvl8pPr>
            <a:lvl9pPr marL="1371600" indent="-165100" algn="l" defTabSz="457200" rtl="0" eaLnBrk="1" fontAlgn="ctr" latinLnBrk="0" hangingPunct="1">
              <a:lnSpc>
                <a:spcPct val="100000"/>
              </a:lnSpc>
              <a:spcBef>
                <a:spcPts val="600"/>
              </a:spcBef>
              <a:buClrTx/>
              <a:buFont typeface="Arial" panose="020B0604020202020204" pitchFamily="34" charset="0"/>
              <a:buChar char="–"/>
              <a:defRPr sz="1600" kern="1200">
                <a:solidFill>
                  <a:schemeClr val="tx2"/>
                </a:solidFill>
                <a:latin typeface="+mn-lt"/>
                <a:ea typeface="+mn-ea"/>
                <a:cs typeface="+mn-cs"/>
              </a:defRPr>
            </a:lvl9pPr>
          </a:lstStyle>
          <a:p>
            <a:pPr algn="l"/>
            <a:r>
              <a:rPr lang="en-US" dirty="0"/>
              <a:t>Monitoring parameters</a:t>
            </a:r>
          </a:p>
          <a:p>
            <a:pPr marL="285750" indent="-285750" algn="l">
              <a:buFont typeface="Arial" panose="020B0604020202020204" pitchFamily="34" charset="0"/>
              <a:buChar char="•"/>
            </a:pPr>
            <a:r>
              <a:rPr lang="en-US" b="0" dirty="0"/>
              <a:t>Basic metabolic panel (BMP)</a:t>
            </a:r>
          </a:p>
          <a:p>
            <a:pPr marL="285750" indent="-285750" algn="l">
              <a:buFont typeface="Arial" panose="020B0604020202020204" pitchFamily="34" charset="0"/>
              <a:buChar char="•"/>
            </a:pPr>
            <a:r>
              <a:rPr lang="en-US" b="0" dirty="0"/>
              <a:t>Serum calcium</a:t>
            </a:r>
          </a:p>
          <a:p>
            <a:pPr marL="285750" indent="-285750" algn="l">
              <a:buFont typeface="Arial" panose="020B0604020202020204" pitchFamily="34" charset="0"/>
              <a:buChar char="•"/>
            </a:pPr>
            <a:r>
              <a:rPr lang="en-US" b="0" dirty="0"/>
              <a:t>Serum phosphate</a:t>
            </a:r>
          </a:p>
          <a:p>
            <a:pPr marL="285750" indent="-285750" algn="l">
              <a:buFont typeface="Arial" panose="020B0604020202020204" pitchFamily="34" charset="0"/>
              <a:buChar char="•"/>
            </a:pPr>
            <a:r>
              <a:rPr lang="en-US" b="0" dirty="0"/>
              <a:t>Serum magnesium</a:t>
            </a:r>
          </a:p>
          <a:p>
            <a:endParaRPr lang="en-US" dirty="0"/>
          </a:p>
        </p:txBody>
      </p:sp>
      <p:sp>
        <p:nvSpPr>
          <p:cNvPr id="8" name="Text Placeholder 8">
            <a:extLst>
              <a:ext uri="{FF2B5EF4-FFF2-40B4-BE49-F238E27FC236}">
                <a16:creationId xmlns:a16="http://schemas.microsoft.com/office/drawing/2014/main" id="{8E0A0BD8-1FBD-4B01-8F05-6DF926F1B100}"/>
              </a:ext>
            </a:extLst>
          </p:cNvPr>
          <p:cNvSpPr txBox="1">
            <a:spLocks/>
          </p:cNvSpPr>
          <p:nvPr/>
        </p:nvSpPr>
        <p:spPr>
          <a:xfrm>
            <a:off x="557784" y="5596832"/>
            <a:ext cx="8229600" cy="457200"/>
          </a:xfrm>
          <a:prstGeom prst="rect">
            <a:avLst/>
          </a:prstGeom>
        </p:spPr>
        <p:txBody>
          <a:bodyPr lIns="0" tIns="0" bIns="0" anchor="b" anchorCtr="0"/>
          <a:lstStyle>
            <a:lvl1pPr marL="173038" indent="-173038" algn="l" defTabSz="457200" rtl="0" eaLnBrk="1" latinLnBrk="0" hangingPunct="1">
              <a:spcBef>
                <a:spcPts val="100"/>
              </a:spcBef>
              <a:spcAft>
                <a:spcPts val="600"/>
              </a:spcAft>
              <a:buClrTx/>
              <a:buFont typeface="Arial"/>
              <a:buChar char="•"/>
              <a:defRPr sz="2000" kern="1200">
                <a:solidFill>
                  <a:schemeClr val="tx1"/>
                </a:solidFill>
                <a:latin typeface="+mn-lt"/>
                <a:ea typeface="+mn-ea"/>
                <a:cs typeface="+mn-cs"/>
              </a:defRPr>
            </a:lvl1pPr>
            <a:lvl2pPr marL="396875" indent="-166688" algn="l" defTabSz="457200" rtl="0" eaLnBrk="1" latinLnBrk="0" hangingPunct="1">
              <a:spcBef>
                <a:spcPts val="100"/>
              </a:spcBef>
              <a:spcAft>
                <a:spcPts val="600"/>
              </a:spcAft>
              <a:buClrTx/>
              <a:buFont typeface="Lucida Grande"/>
              <a:buChar char="–"/>
              <a:tabLst/>
              <a:defRPr sz="1800" kern="1200">
                <a:solidFill>
                  <a:schemeClr val="tx1"/>
                </a:solidFill>
                <a:latin typeface="+mn-lt"/>
                <a:ea typeface="+mn-ea"/>
                <a:cs typeface="+mn-cs"/>
              </a:defRPr>
            </a:lvl2pPr>
            <a:lvl3pPr marL="622300" indent="-161925" algn="l" defTabSz="457200" rtl="0" eaLnBrk="1" latinLnBrk="0" hangingPunct="1">
              <a:spcBef>
                <a:spcPts val="100"/>
              </a:spcBef>
              <a:spcAft>
                <a:spcPts val="600"/>
              </a:spcAft>
              <a:buClrTx/>
              <a:buFont typeface="Arial"/>
              <a:buChar char="•"/>
              <a:defRPr sz="1600" kern="1200">
                <a:solidFill>
                  <a:schemeClr val="tx1"/>
                </a:solidFill>
                <a:latin typeface="+mn-lt"/>
                <a:ea typeface="+mn-ea"/>
                <a:cs typeface="+mn-cs"/>
              </a:defRPr>
            </a:lvl3pPr>
            <a:lvl4pPr marL="911225" indent="-228600" algn="l" defTabSz="457200" rtl="0" eaLnBrk="1" latinLnBrk="0" hangingPunct="1">
              <a:spcBef>
                <a:spcPts val="100"/>
              </a:spcBef>
              <a:spcAft>
                <a:spcPts val="600"/>
              </a:spcAft>
              <a:buClrTx/>
              <a:buFont typeface="Lucida Grande"/>
              <a:buChar char="–"/>
              <a:defRPr sz="1600" kern="1200">
                <a:solidFill>
                  <a:schemeClr val="bg2">
                    <a:lumMod val="75000"/>
                  </a:schemeClr>
                </a:solidFill>
                <a:latin typeface="+mn-lt"/>
                <a:ea typeface="+mn-ea"/>
                <a:cs typeface="+mn-cs"/>
              </a:defRPr>
            </a:lvl4pPr>
            <a:lvl5pPr marL="1141413" indent="-230188" algn="l" defTabSz="457200" rtl="0" eaLnBrk="1" latinLnBrk="0" hangingPunct="1">
              <a:spcBef>
                <a:spcPts val="100"/>
              </a:spcBef>
              <a:spcAft>
                <a:spcPts val="600"/>
              </a:spcAft>
              <a:buClrTx/>
              <a:buFont typeface="Arial"/>
              <a:buChar char="•"/>
              <a:defRPr sz="1600" kern="1200">
                <a:solidFill>
                  <a:schemeClr val="bg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r>
              <a:rPr lang="en-US" sz="800" dirty="0">
                <a:solidFill>
                  <a:schemeClr val="tx2"/>
                </a:solidFill>
                <a:cs typeface="Arial"/>
              </a:rPr>
              <a:t>Individual prescribing information from </a:t>
            </a:r>
            <a:r>
              <a:rPr lang="en-US" sz="800" dirty="0">
                <a:solidFill>
                  <a:schemeClr val="tx2"/>
                </a:solidFill>
                <a:cs typeface="Arial"/>
                <a:hlinkClick r:id="rId3"/>
              </a:rPr>
              <a:t>https://dailymed.nlm.nih.gov/ </a:t>
            </a:r>
            <a:endParaRPr lang="en-US" sz="800" dirty="0">
              <a:solidFill>
                <a:schemeClr val="tx2"/>
              </a:solidFill>
              <a:cs typeface="Arial"/>
            </a:endParaRPr>
          </a:p>
        </p:txBody>
      </p:sp>
      <p:sp>
        <p:nvSpPr>
          <p:cNvPr id="3" name="TextBox 2">
            <a:extLst>
              <a:ext uri="{FF2B5EF4-FFF2-40B4-BE49-F238E27FC236}">
                <a16:creationId xmlns:a16="http://schemas.microsoft.com/office/drawing/2014/main" id="{7D56004C-A9E3-BB51-6509-ED8798C5484A}"/>
              </a:ext>
            </a:extLst>
          </p:cNvPr>
          <p:cNvSpPr txBox="1"/>
          <p:nvPr/>
        </p:nvSpPr>
        <p:spPr>
          <a:xfrm>
            <a:off x="859534" y="6179360"/>
            <a:ext cx="8046720" cy="369332"/>
          </a:xfrm>
          <a:prstGeom prst="rect">
            <a:avLst/>
          </a:prstGeom>
          <a:noFill/>
        </p:spPr>
        <p:txBody>
          <a:bodyPr wrap="square" lIns="0" tIns="0" rIns="0" bIns="0" rtlCol="0" anchor="b">
            <a:spAutoFit/>
          </a:bodyPr>
          <a:lstStyle/>
          <a:p>
            <a:r>
              <a:rPr lang="en-US" sz="800" dirty="0">
                <a:solidFill>
                  <a:schemeClr val="tx2"/>
                </a:solidFill>
                <a:latin typeface="+mn-lt"/>
              </a:rPr>
              <a:t>©2024 CVS Health and/or one of its affiliates. Confidential and proprietary. </a:t>
            </a:r>
            <a:r>
              <a:rPr lang="en-US" sz="800" b="0" i="0" kern="1200" dirty="0">
                <a:solidFill>
                  <a:schemeClr val="tx2"/>
                </a:solidFill>
                <a:effectLst/>
                <a:latin typeface="CVS Health Sans" panose="020B0504020202020204" pitchFamily="34" charset="0"/>
                <a:ea typeface="+mn-ea"/>
                <a:cs typeface="Arial" panose="020B0604020202020204" pitchFamily="34" charset="0"/>
              </a:rPr>
              <a:t>This is provided for informational and reference purposes only and is based on cited sources as existing at the time of review. It does not constitute medical, legal, or regulatory advice and is not a substitute for individualized assessment and treatment by an appropriate medical provider.</a:t>
            </a:r>
            <a:r>
              <a:rPr lang="en-US" sz="800" dirty="0">
                <a:solidFill>
                  <a:schemeClr val="tx2"/>
                </a:solidFill>
                <a:latin typeface="CVS Health Sans" panose="020B0504020202020204" pitchFamily="34" charset="0"/>
                <a:cs typeface="Arial" panose="020B0604020202020204" pitchFamily="34" charset="0"/>
              </a:rPr>
              <a:t> </a:t>
            </a:r>
            <a:endParaRPr lang="en-US" sz="800" dirty="0">
              <a:solidFill>
                <a:schemeClr val="tx2"/>
              </a:solidFill>
              <a:latin typeface="+mn-lt"/>
            </a:endParaRPr>
          </a:p>
        </p:txBody>
      </p:sp>
    </p:spTree>
    <p:extLst>
      <p:ext uri="{BB962C8B-B14F-4D97-AF65-F5344CB8AC3E}">
        <p14:creationId xmlns:p14="http://schemas.microsoft.com/office/powerpoint/2010/main" val="3241804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A6FE4-DE6A-8233-BE5B-A4C071A71BD1}"/>
              </a:ext>
            </a:extLst>
          </p:cNvPr>
          <p:cNvSpPr/>
          <p:nvPr/>
        </p:nvSpPr>
        <p:spPr bwMode="gray">
          <a:xfrm>
            <a:off x="6612991" y="1594339"/>
            <a:ext cx="3664976" cy="3993626"/>
          </a:xfrm>
          <a:prstGeom prst="rect">
            <a:avLst/>
          </a:prstGeom>
          <a:solidFill>
            <a:schemeClr val="accent6">
              <a:lumMod val="20000"/>
              <a:lumOff val="8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tIns="1920240" rtlCol="0" anchor="t" anchorCtr="0"/>
          <a:lstStyle/>
          <a:p>
            <a:pPr algn="ctr"/>
            <a:r>
              <a:rPr lang="en-US" sz="1600" b="0" dirty="0">
                <a:solidFill>
                  <a:schemeClr val="accent5"/>
                </a:solidFill>
              </a:rPr>
              <a:t>Prefilled syringe</a:t>
            </a:r>
            <a:br>
              <a:rPr lang="en-US" sz="1600" b="0" dirty="0">
                <a:solidFill>
                  <a:schemeClr val="accent5"/>
                </a:solidFill>
              </a:rPr>
            </a:br>
            <a:r>
              <a:rPr lang="en-US" sz="1600" b="0" dirty="0">
                <a:solidFill>
                  <a:schemeClr val="accent5"/>
                </a:solidFill>
              </a:rPr>
              <a:t>includes safety guard</a:t>
            </a:r>
          </a:p>
        </p:txBody>
      </p:sp>
      <p:sp>
        <p:nvSpPr>
          <p:cNvPr id="18" name="Rectangle 17">
            <a:extLst>
              <a:ext uri="{FF2B5EF4-FFF2-40B4-BE49-F238E27FC236}">
                <a16:creationId xmlns:a16="http://schemas.microsoft.com/office/drawing/2014/main" id="{626B7490-DF7B-D2FC-F136-2D3895C1AD18}"/>
              </a:ext>
            </a:extLst>
          </p:cNvPr>
          <p:cNvSpPr/>
          <p:nvPr/>
        </p:nvSpPr>
        <p:spPr bwMode="gray">
          <a:xfrm>
            <a:off x="2084030" y="1594339"/>
            <a:ext cx="3433191" cy="3993626"/>
          </a:xfrm>
          <a:prstGeom prst="rect">
            <a:avLst/>
          </a:prstGeom>
          <a:solidFill>
            <a:schemeClr val="accent2"/>
          </a:solidFill>
          <a:ln>
            <a:noFill/>
            <a:miter lim="800000"/>
          </a:ln>
          <a:effectLst/>
        </p:spPr>
        <p:style>
          <a:lnRef idx="1">
            <a:schemeClr val="accent1"/>
          </a:lnRef>
          <a:fillRef idx="3">
            <a:schemeClr val="accent1"/>
          </a:fillRef>
          <a:effectRef idx="2">
            <a:schemeClr val="accent1"/>
          </a:effectRef>
          <a:fontRef idx="minor">
            <a:schemeClr val="lt1"/>
          </a:fontRef>
        </p:style>
        <p:txBody>
          <a:bodyPr tIns="1920240" rtlCol="0" anchor="t" anchorCtr="0"/>
          <a:lstStyle/>
          <a:p>
            <a:pPr algn="ctr"/>
            <a:r>
              <a:rPr lang="en-US" sz="1600" b="0" dirty="0">
                <a:solidFill>
                  <a:schemeClr val="bg1"/>
                </a:solidFill>
              </a:rPr>
              <a:t>Subcutaneous injection given</a:t>
            </a:r>
            <a:br>
              <a:rPr lang="en-US" sz="1600" b="0" dirty="0">
                <a:solidFill>
                  <a:schemeClr val="bg1"/>
                </a:solidFill>
              </a:rPr>
            </a:br>
            <a:r>
              <a:rPr lang="en-US" sz="1600" b="0" dirty="0">
                <a:solidFill>
                  <a:schemeClr val="bg1"/>
                </a:solidFill>
              </a:rPr>
              <a:t>in upper arm, upper thigh or abdomen once every 6 months</a:t>
            </a:r>
          </a:p>
        </p:txBody>
      </p:sp>
      <p:sp>
        <p:nvSpPr>
          <p:cNvPr id="2" name="Title 1">
            <a:extLst>
              <a:ext uri="{FF2B5EF4-FFF2-40B4-BE49-F238E27FC236}">
                <a16:creationId xmlns:a16="http://schemas.microsoft.com/office/drawing/2014/main" id="{C5DCC8AB-B490-4EA3-97E1-1B2B1B382594}"/>
              </a:ext>
            </a:extLst>
          </p:cNvPr>
          <p:cNvSpPr>
            <a:spLocks noGrp="1"/>
          </p:cNvSpPr>
          <p:nvPr>
            <p:ph type="title"/>
          </p:nvPr>
        </p:nvSpPr>
        <p:spPr/>
        <p:txBody>
          <a:bodyPr/>
          <a:lstStyle/>
          <a:p>
            <a:r>
              <a:rPr lang="en-US" dirty="0"/>
              <a:t>Denosumab (Prolia)</a:t>
            </a:r>
            <a:br>
              <a:rPr lang="en-US" dirty="0"/>
            </a:br>
            <a:r>
              <a:rPr lang="en-US" sz="2000" b="0" dirty="0"/>
              <a:t>Administration Considerations</a:t>
            </a:r>
            <a:endParaRPr lang="en-US" b="0" dirty="0"/>
          </a:p>
        </p:txBody>
      </p:sp>
      <p:sp>
        <p:nvSpPr>
          <p:cNvPr id="8" name="Text Placeholder 8">
            <a:extLst>
              <a:ext uri="{FF2B5EF4-FFF2-40B4-BE49-F238E27FC236}">
                <a16:creationId xmlns:a16="http://schemas.microsoft.com/office/drawing/2014/main" id="{8E0A0BD8-1FBD-4B01-8F05-6DF926F1B100}"/>
              </a:ext>
            </a:extLst>
          </p:cNvPr>
          <p:cNvSpPr txBox="1">
            <a:spLocks/>
          </p:cNvSpPr>
          <p:nvPr/>
        </p:nvSpPr>
        <p:spPr>
          <a:xfrm>
            <a:off x="557784" y="5587965"/>
            <a:ext cx="8229600" cy="457200"/>
          </a:xfrm>
          <a:prstGeom prst="rect">
            <a:avLst/>
          </a:prstGeom>
        </p:spPr>
        <p:txBody>
          <a:bodyPr lIns="0" tIns="0" bIns="0" anchor="b" anchorCtr="0"/>
          <a:lstStyle>
            <a:lvl1pPr marL="173038" indent="-173038" algn="l" defTabSz="457200" rtl="0" eaLnBrk="1" latinLnBrk="0" hangingPunct="1">
              <a:spcBef>
                <a:spcPts val="100"/>
              </a:spcBef>
              <a:spcAft>
                <a:spcPts val="600"/>
              </a:spcAft>
              <a:buClrTx/>
              <a:buFont typeface="Arial"/>
              <a:buChar char="•"/>
              <a:defRPr sz="2000" kern="1200">
                <a:solidFill>
                  <a:schemeClr val="tx1"/>
                </a:solidFill>
                <a:latin typeface="+mn-lt"/>
                <a:ea typeface="+mn-ea"/>
                <a:cs typeface="+mn-cs"/>
              </a:defRPr>
            </a:lvl1pPr>
            <a:lvl2pPr marL="396875" indent="-166688" algn="l" defTabSz="457200" rtl="0" eaLnBrk="1" latinLnBrk="0" hangingPunct="1">
              <a:spcBef>
                <a:spcPts val="100"/>
              </a:spcBef>
              <a:spcAft>
                <a:spcPts val="600"/>
              </a:spcAft>
              <a:buClrTx/>
              <a:buFont typeface="Lucida Grande"/>
              <a:buChar char="–"/>
              <a:tabLst/>
              <a:defRPr sz="1800" kern="1200">
                <a:solidFill>
                  <a:schemeClr val="tx1"/>
                </a:solidFill>
                <a:latin typeface="+mn-lt"/>
                <a:ea typeface="+mn-ea"/>
                <a:cs typeface="+mn-cs"/>
              </a:defRPr>
            </a:lvl2pPr>
            <a:lvl3pPr marL="622300" indent="-161925" algn="l" defTabSz="457200" rtl="0" eaLnBrk="1" latinLnBrk="0" hangingPunct="1">
              <a:spcBef>
                <a:spcPts val="100"/>
              </a:spcBef>
              <a:spcAft>
                <a:spcPts val="600"/>
              </a:spcAft>
              <a:buClrTx/>
              <a:buFont typeface="Arial"/>
              <a:buChar char="•"/>
              <a:defRPr sz="1600" kern="1200">
                <a:solidFill>
                  <a:schemeClr val="tx1"/>
                </a:solidFill>
                <a:latin typeface="+mn-lt"/>
                <a:ea typeface="+mn-ea"/>
                <a:cs typeface="+mn-cs"/>
              </a:defRPr>
            </a:lvl3pPr>
            <a:lvl4pPr marL="911225" indent="-228600" algn="l" defTabSz="457200" rtl="0" eaLnBrk="1" latinLnBrk="0" hangingPunct="1">
              <a:spcBef>
                <a:spcPts val="100"/>
              </a:spcBef>
              <a:spcAft>
                <a:spcPts val="600"/>
              </a:spcAft>
              <a:buClrTx/>
              <a:buFont typeface="Lucida Grande"/>
              <a:buChar char="–"/>
              <a:defRPr sz="1600" kern="1200">
                <a:solidFill>
                  <a:schemeClr val="bg2">
                    <a:lumMod val="75000"/>
                  </a:schemeClr>
                </a:solidFill>
                <a:latin typeface="+mn-lt"/>
                <a:ea typeface="+mn-ea"/>
                <a:cs typeface="+mn-cs"/>
              </a:defRPr>
            </a:lvl4pPr>
            <a:lvl5pPr marL="1141413" indent="-230188" algn="l" defTabSz="457200" rtl="0" eaLnBrk="1" latinLnBrk="0" hangingPunct="1">
              <a:spcBef>
                <a:spcPts val="100"/>
              </a:spcBef>
              <a:spcAft>
                <a:spcPts val="600"/>
              </a:spcAft>
              <a:buClrTx/>
              <a:buFont typeface="Arial"/>
              <a:buChar char="•"/>
              <a:defRPr sz="1600" kern="1200">
                <a:solidFill>
                  <a:schemeClr val="bg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r>
              <a:rPr lang="en-US" sz="800" dirty="0">
                <a:solidFill>
                  <a:schemeClr val="tx2"/>
                </a:solidFill>
                <a:cs typeface="Arial"/>
              </a:rPr>
              <a:t>Individual prescribing information from </a:t>
            </a:r>
            <a:r>
              <a:rPr lang="en-US" sz="800" dirty="0">
                <a:solidFill>
                  <a:schemeClr val="tx2"/>
                </a:solidFill>
                <a:cs typeface="Arial"/>
                <a:hlinkClick r:id="rId3"/>
              </a:rPr>
              <a:t>https://dailymed.nlm.nih.gov/ </a:t>
            </a:r>
            <a:endParaRPr lang="en-US" sz="800" dirty="0">
              <a:solidFill>
                <a:schemeClr val="tx2"/>
              </a:solidFill>
              <a:cs typeface="Arial"/>
            </a:endParaRPr>
          </a:p>
        </p:txBody>
      </p:sp>
      <p:sp>
        <p:nvSpPr>
          <p:cNvPr id="11" name="Graphic 126" descr="Injection icon.">
            <a:extLst>
              <a:ext uri="{FF2B5EF4-FFF2-40B4-BE49-F238E27FC236}">
                <a16:creationId xmlns:a16="http://schemas.microsoft.com/office/drawing/2014/main" id="{8721301D-4A72-4B8E-8A29-C3FDB806AED4}"/>
              </a:ext>
            </a:extLst>
          </p:cNvPr>
          <p:cNvSpPr>
            <a:spLocks noChangeAspect="1"/>
          </p:cNvSpPr>
          <p:nvPr/>
        </p:nvSpPr>
        <p:spPr>
          <a:xfrm>
            <a:off x="3376240" y="2623874"/>
            <a:ext cx="715210" cy="715210"/>
          </a:xfrm>
          <a:custGeom>
            <a:avLst/>
            <a:gdLst>
              <a:gd name="connsiteX0" fmla="*/ 405024 w 420308"/>
              <a:gd name="connsiteY0" fmla="*/ 82151 h 420308"/>
              <a:gd name="connsiteX1" fmla="*/ 420308 w 420308"/>
              <a:gd name="connsiteY1" fmla="*/ 68778 h 420308"/>
              <a:gd name="connsiteX2" fmla="*/ 351530 w 420308"/>
              <a:gd name="connsiteY2" fmla="*/ 0 h 420308"/>
              <a:gd name="connsiteX3" fmla="*/ 338157 w 420308"/>
              <a:gd name="connsiteY3" fmla="*/ 13373 h 420308"/>
              <a:gd name="connsiteX4" fmla="*/ 364904 w 420308"/>
              <a:gd name="connsiteY4" fmla="*/ 40120 h 420308"/>
              <a:gd name="connsiteX5" fmla="*/ 322873 w 420308"/>
              <a:gd name="connsiteY5" fmla="*/ 82151 h 420308"/>
              <a:gd name="connsiteX6" fmla="*/ 240722 w 420308"/>
              <a:gd name="connsiteY6" fmla="*/ 1910 h 420308"/>
              <a:gd name="connsiteX7" fmla="*/ 229259 w 420308"/>
              <a:gd name="connsiteY7" fmla="*/ 15284 h 420308"/>
              <a:gd name="connsiteX8" fmla="*/ 259827 w 420308"/>
              <a:gd name="connsiteY8" fmla="*/ 45852 h 420308"/>
              <a:gd name="connsiteX9" fmla="*/ 51583 w 420308"/>
              <a:gd name="connsiteY9" fmla="*/ 254095 h 420308"/>
              <a:gd name="connsiteX10" fmla="*/ 47762 w 420308"/>
              <a:gd name="connsiteY10" fmla="*/ 261737 h 420308"/>
              <a:gd name="connsiteX11" fmla="*/ 40120 w 420308"/>
              <a:gd name="connsiteY11" fmla="*/ 292305 h 420308"/>
              <a:gd name="connsiteX12" fmla="*/ 47762 w 420308"/>
              <a:gd name="connsiteY12" fmla="*/ 315231 h 420308"/>
              <a:gd name="connsiteX13" fmla="*/ 70688 w 420308"/>
              <a:gd name="connsiteY13" fmla="*/ 338157 h 420308"/>
              <a:gd name="connsiteX14" fmla="*/ 0 w 420308"/>
              <a:gd name="connsiteY14" fmla="*/ 405024 h 420308"/>
              <a:gd name="connsiteX15" fmla="*/ 13373 w 420308"/>
              <a:gd name="connsiteY15" fmla="*/ 420308 h 420308"/>
              <a:gd name="connsiteX16" fmla="*/ 82151 w 420308"/>
              <a:gd name="connsiteY16" fmla="*/ 351530 h 420308"/>
              <a:gd name="connsiteX17" fmla="*/ 103167 w 420308"/>
              <a:gd name="connsiteY17" fmla="*/ 372546 h 420308"/>
              <a:gd name="connsiteX18" fmla="*/ 120361 w 420308"/>
              <a:gd name="connsiteY18" fmla="*/ 380188 h 420308"/>
              <a:gd name="connsiteX19" fmla="*/ 126092 w 420308"/>
              <a:gd name="connsiteY19" fmla="*/ 380188 h 420308"/>
              <a:gd name="connsiteX20" fmla="*/ 156660 w 420308"/>
              <a:gd name="connsiteY20" fmla="*/ 372546 h 420308"/>
              <a:gd name="connsiteX21" fmla="*/ 164302 w 420308"/>
              <a:gd name="connsiteY21" fmla="*/ 368725 h 420308"/>
              <a:gd name="connsiteX22" fmla="*/ 374456 w 420308"/>
              <a:gd name="connsiteY22" fmla="*/ 160481 h 420308"/>
              <a:gd name="connsiteX23" fmla="*/ 405024 w 420308"/>
              <a:gd name="connsiteY23" fmla="*/ 191049 h 420308"/>
              <a:gd name="connsiteX24" fmla="*/ 418398 w 420308"/>
              <a:gd name="connsiteY24" fmla="*/ 177676 h 420308"/>
              <a:gd name="connsiteX25" fmla="*/ 338157 w 420308"/>
              <a:gd name="connsiteY25" fmla="*/ 97435 h 420308"/>
              <a:gd name="connsiteX26" fmla="*/ 380188 w 420308"/>
              <a:gd name="connsiteY26" fmla="*/ 55404 h 420308"/>
              <a:gd name="connsiteX27" fmla="*/ 405024 w 420308"/>
              <a:gd name="connsiteY27" fmla="*/ 82151 h 420308"/>
              <a:gd name="connsiteX28" fmla="*/ 361083 w 420308"/>
              <a:gd name="connsiteY28" fmla="*/ 147108 h 420308"/>
              <a:gd name="connsiteX29" fmla="*/ 154750 w 420308"/>
              <a:gd name="connsiteY29" fmla="*/ 353441 h 420308"/>
              <a:gd name="connsiteX30" fmla="*/ 124182 w 420308"/>
              <a:gd name="connsiteY30" fmla="*/ 361083 h 420308"/>
              <a:gd name="connsiteX31" fmla="*/ 120361 w 420308"/>
              <a:gd name="connsiteY31" fmla="*/ 359172 h 420308"/>
              <a:gd name="connsiteX32" fmla="*/ 63046 w 420308"/>
              <a:gd name="connsiteY32" fmla="*/ 301858 h 420308"/>
              <a:gd name="connsiteX33" fmla="*/ 61136 w 420308"/>
              <a:gd name="connsiteY33" fmla="*/ 298037 h 420308"/>
              <a:gd name="connsiteX34" fmla="*/ 64957 w 420308"/>
              <a:gd name="connsiteY34" fmla="*/ 267469 h 420308"/>
              <a:gd name="connsiteX35" fmla="*/ 108898 w 420308"/>
              <a:gd name="connsiteY35" fmla="*/ 223528 h 420308"/>
              <a:gd name="connsiteX36" fmla="*/ 149018 w 420308"/>
              <a:gd name="connsiteY36" fmla="*/ 263648 h 420308"/>
              <a:gd name="connsiteX37" fmla="*/ 162392 w 420308"/>
              <a:gd name="connsiteY37" fmla="*/ 248364 h 420308"/>
              <a:gd name="connsiteX38" fmla="*/ 122271 w 420308"/>
              <a:gd name="connsiteY38" fmla="*/ 208244 h 420308"/>
              <a:gd name="connsiteX39" fmla="*/ 158571 w 420308"/>
              <a:gd name="connsiteY39" fmla="*/ 171944 h 420308"/>
              <a:gd name="connsiteX40" fmla="*/ 198691 w 420308"/>
              <a:gd name="connsiteY40" fmla="*/ 212065 h 420308"/>
              <a:gd name="connsiteX41" fmla="*/ 212065 w 420308"/>
              <a:gd name="connsiteY41" fmla="*/ 198691 h 420308"/>
              <a:gd name="connsiteX42" fmla="*/ 171944 w 420308"/>
              <a:gd name="connsiteY42" fmla="*/ 160481 h 420308"/>
              <a:gd name="connsiteX43" fmla="*/ 210154 w 420308"/>
              <a:gd name="connsiteY43" fmla="*/ 124182 h 420308"/>
              <a:gd name="connsiteX44" fmla="*/ 248364 w 420308"/>
              <a:gd name="connsiteY44" fmla="*/ 164302 h 420308"/>
              <a:gd name="connsiteX45" fmla="*/ 261737 w 420308"/>
              <a:gd name="connsiteY45" fmla="*/ 150929 h 420308"/>
              <a:gd name="connsiteX46" fmla="*/ 223528 w 420308"/>
              <a:gd name="connsiteY46" fmla="*/ 110809 h 420308"/>
              <a:gd name="connsiteX47" fmla="*/ 273200 w 420308"/>
              <a:gd name="connsiteY47" fmla="*/ 61136 h 420308"/>
              <a:gd name="connsiteX48" fmla="*/ 361083 w 420308"/>
              <a:gd name="connsiteY48" fmla="*/ 147108 h 42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0308" h="420308">
                <a:moveTo>
                  <a:pt x="405024" y="82151"/>
                </a:moveTo>
                <a:lnTo>
                  <a:pt x="420308" y="68778"/>
                </a:lnTo>
                <a:lnTo>
                  <a:pt x="351530" y="0"/>
                </a:lnTo>
                <a:lnTo>
                  <a:pt x="338157" y="13373"/>
                </a:lnTo>
                <a:lnTo>
                  <a:pt x="364904" y="40120"/>
                </a:lnTo>
                <a:lnTo>
                  <a:pt x="322873" y="82151"/>
                </a:lnTo>
                <a:lnTo>
                  <a:pt x="240722" y="1910"/>
                </a:lnTo>
                <a:lnTo>
                  <a:pt x="229259" y="15284"/>
                </a:lnTo>
                <a:lnTo>
                  <a:pt x="259827" y="45852"/>
                </a:lnTo>
                <a:lnTo>
                  <a:pt x="51583" y="254095"/>
                </a:lnTo>
                <a:cubicBezTo>
                  <a:pt x="49673" y="256006"/>
                  <a:pt x="47762" y="259827"/>
                  <a:pt x="47762" y="261737"/>
                </a:cubicBezTo>
                <a:lnTo>
                  <a:pt x="40120" y="292305"/>
                </a:lnTo>
                <a:cubicBezTo>
                  <a:pt x="38210" y="299947"/>
                  <a:pt x="42031" y="309500"/>
                  <a:pt x="47762" y="315231"/>
                </a:cubicBezTo>
                <a:lnTo>
                  <a:pt x="70688" y="338157"/>
                </a:lnTo>
                <a:lnTo>
                  <a:pt x="0" y="405024"/>
                </a:lnTo>
                <a:lnTo>
                  <a:pt x="13373" y="420308"/>
                </a:lnTo>
                <a:lnTo>
                  <a:pt x="82151" y="351530"/>
                </a:lnTo>
                <a:lnTo>
                  <a:pt x="103167" y="372546"/>
                </a:lnTo>
                <a:cubicBezTo>
                  <a:pt x="106988" y="378277"/>
                  <a:pt x="114630" y="380188"/>
                  <a:pt x="120361" y="380188"/>
                </a:cubicBezTo>
                <a:cubicBezTo>
                  <a:pt x="122271" y="380188"/>
                  <a:pt x="124182" y="380188"/>
                  <a:pt x="126092" y="380188"/>
                </a:cubicBezTo>
                <a:lnTo>
                  <a:pt x="156660" y="372546"/>
                </a:lnTo>
                <a:cubicBezTo>
                  <a:pt x="160481" y="372546"/>
                  <a:pt x="162392" y="370635"/>
                  <a:pt x="164302" y="368725"/>
                </a:cubicBezTo>
                <a:lnTo>
                  <a:pt x="374456" y="160481"/>
                </a:lnTo>
                <a:lnTo>
                  <a:pt x="405024" y="191049"/>
                </a:lnTo>
                <a:lnTo>
                  <a:pt x="418398" y="177676"/>
                </a:lnTo>
                <a:lnTo>
                  <a:pt x="338157" y="97435"/>
                </a:lnTo>
                <a:lnTo>
                  <a:pt x="380188" y="55404"/>
                </a:lnTo>
                <a:lnTo>
                  <a:pt x="405024" y="82151"/>
                </a:lnTo>
                <a:close/>
                <a:moveTo>
                  <a:pt x="361083" y="147108"/>
                </a:moveTo>
                <a:lnTo>
                  <a:pt x="154750" y="353441"/>
                </a:lnTo>
                <a:lnTo>
                  <a:pt x="124182" y="361083"/>
                </a:lnTo>
                <a:cubicBezTo>
                  <a:pt x="122271" y="361083"/>
                  <a:pt x="120361" y="359172"/>
                  <a:pt x="120361" y="359172"/>
                </a:cubicBezTo>
                <a:lnTo>
                  <a:pt x="63046" y="301858"/>
                </a:lnTo>
                <a:cubicBezTo>
                  <a:pt x="61136" y="299947"/>
                  <a:pt x="61136" y="299947"/>
                  <a:pt x="61136" y="298037"/>
                </a:cubicBezTo>
                <a:lnTo>
                  <a:pt x="64957" y="267469"/>
                </a:lnTo>
                <a:lnTo>
                  <a:pt x="108898" y="223528"/>
                </a:lnTo>
                <a:lnTo>
                  <a:pt x="149018" y="263648"/>
                </a:lnTo>
                <a:lnTo>
                  <a:pt x="162392" y="248364"/>
                </a:lnTo>
                <a:lnTo>
                  <a:pt x="122271" y="208244"/>
                </a:lnTo>
                <a:lnTo>
                  <a:pt x="158571" y="171944"/>
                </a:lnTo>
                <a:lnTo>
                  <a:pt x="198691" y="212065"/>
                </a:lnTo>
                <a:lnTo>
                  <a:pt x="212065" y="198691"/>
                </a:lnTo>
                <a:lnTo>
                  <a:pt x="171944" y="160481"/>
                </a:lnTo>
                <a:lnTo>
                  <a:pt x="210154" y="124182"/>
                </a:lnTo>
                <a:lnTo>
                  <a:pt x="248364" y="164302"/>
                </a:lnTo>
                <a:lnTo>
                  <a:pt x="261737" y="150929"/>
                </a:lnTo>
                <a:lnTo>
                  <a:pt x="223528" y="110809"/>
                </a:lnTo>
                <a:lnTo>
                  <a:pt x="273200" y="61136"/>
                </a:lnTo>
                <a:lnTo>
                  <a:pt x="361083" y="147108"/>
                </a:lnTo>
                <a:close/>
              </a:path>
            </a:pathLst>
          </a:custGeom>
          <a:solidFill>
            <a:schemeClr val="bg1"/>
          </a:solidFill>
          <a:ln w="19050" cap="flat">
            <a:noFill/>
            <a:prstDash val="solid"/>
            <a:miter/>
          </a:ln>
        </p:spPr>
        <p:txBody>
          <a:bodyPr rtlCol="0" anchor="ctr"/>
          <a:lstStyle/>
          <a:p>
            <a:endParaRPr lang="en-US" dirty="0"/>
          </a:p>
        </p:txBody>
      </p:sp>
      <p:sp>
        <p:nvSpPr>
          <p:cNvPr id="12" name="Graphic 288" descr="Hand icon.">
            <a:extLst>
              <a:ext uri="{FF2B5EF4-FFF2-40B4-BE49-F238E27FC236}">
                <a16:creationId xmlns:a16="http://schemas.microsoft.com/office/drawing/2014/main" id="{9AC6FFFF-F27A-4000-A66B-62D072997674}"/>
              </a:ext>
            </a:extLst>
          </p:cNvPr>
          <p:cNvSpPr>
            <a:spLocks noChangeAspect="1"/>
          </p:cNvSpPr>
          <p:nvPr/>
        </p:nvSpPr>
        <p:spPr>
          <a:xfrm>
            <a:off x="5802924" y="2624554"/>
            <a:ext cx="564860" cy="712552"/>
          </a:xfrm>
          <a:custGeom>
            <a:avLst/>
            <a:gdLst>
              <a:gd name="connsiteX0" fmla="*/ 152839 w 363480"/>
              <a:gd name="connsiteY0" fmla="*/ 0 h 458518"/>
              <a:gd name="connsiteX1" fmla="*/ 116922 w 363480"/>
              <a:gd name="connsiteY1" fmla="*/ 25601 h 458518"/>
              <a:gd name="connsiteX2" fmla="*/ 95525 w 363480"/>
              <a:gd name="connsiteY2" fmla="*/ 19105 h 458518"/>
              <a:gd name="connsiteX3" fmla="*/ 57315 w 363480"/>
              <a:gd name="connsiteY3" fmla="*/ 57315 h 458518"/>
              <a:gd name="connsiteX4" fmla="*/ 57315 w 363480"/>
              <a:gd name="connsiteY4" fmla="*/ 81769 h 458518"/>
              <a:gd name="connsiteX5" fmla="*/ 5119 w 363480"/>
              <a:gd name="connsiteY5" fmla="*/ 95754 h 458518"/>
              <a:gd name="connsiteX6" fmla="*/ 0 w 363480"/>
              <a:gd name="connsiteY6" fmla="*/ 114630 h 458518"/>
              <a:gd name="connsiteX7" fmla="*/ 0 w 363480"/>
              <a:gd name="connsiteY7" fmla="*/ 321345 h 458518"/>
              <a:gd name="connsiteX8" fmla="*/ 154941 w 363480"/>
              <a:gd name="connsiteY8" fmla="*/ 458518 h 458518"/>
              <a:gd name="connsiteX9" fmla="*/ 254286 w 363480"/>
              <a:gd name="connsiteY9" fmla="*/ 406553 h 458518"/>
              <a:gd name="connsiteX10" fmla="*/ 356116 w 363480"/>
              <a:gd name="connsiteY10" fmla="*/ 248364 h 458518"/>
              <a:gd name="connsiteX11" fmla="*/ 362993 w 363480"/>
              <a:gd name="connsiteY11" fmla="*/ 220280 h 458518"/>
              <a:gd name="connsiteX12" fmla="*/ 318452 w 363480"/>
              <a:gd name="connsiteY12" fmla="*/ 189685 h 458518"/>
              <a:gd name="connsiteX13" fmla="*/ 293834 w 363480"/>
              <a:gd name="connsiteY13" fmla="*/ 205760 h 458518"/>
              <a:gd name="connsiteX14" fmla="*/ 280078 w 363480"/>
              <a:gd name="connsiteY14" fmla="*/ 226393 h 458518"/>
              <a:gd name="connsiteX15" fmla="*/ 266132 w 363480"/>
              <a:gd name="connsiteY15" fmla="*/ 245498 h 458518"/>
              <a:gd name="connsiteX16" fmla="*/ 252193 w 363480"/>
              <a:gd name="connsiteY16" fmla="*/ 247262 h 458518"/>
              <a:gd name="connsiteX17" fmla="*/ 248364 w 363480"/>
              <a:gd name="connsiteY17" fmla="*/ 238811 h 458518"/>
              <a:gd name="connsiteX18" fmla="*/ 248364 w 363480"/>
              <a:gd name="connsiteY18" fmla="*/ 76420 h 458518"/>
              <a:gd name="connsiteX19" fmla="*/ 209925 w 363480"/>
              <a:gd name="connsiteY19" fmla="*/ 38440 h 458518"/>
              <a:gd name="connsiteX20" fmla="*/ 191049 w 363480"/>
              <a:gd name="connsiteY20" fmla="*/ 43559 h 458518"/>
              <a:gd name="connsiteX21" fmla="*/ 191049 w 363480"/>
              <a:gd name="connsiteY21" fmla="*/ 38210 h 458518"/>
              <a:gd name="connsiteX22" fmla="*/ 152839 w 363480"/>
              <a:gd name="connsiteY22" fmla="*/ 0 h 458518"/>
              <a:gd name="connsiteX23" fmla="*/ 210154 w 363480"/>
              <a:gd name="connsiteY23" fmla="*/ 57315 h 458518"/>
              <a:gd name="connsiteX24" fmla="*/ 229259 w 363480"/>
              <a:gd name="connsiteY24" fmla="*/ 76420 h 458518"/>
              <a:gd name="connsiteX25" fmla="*/ 229259 w 363480"/>
              <a:gd name="connsiteY25" fmla="*/ 238811 h 458518"/>
              <a:gd name="connsiteX26" fmla="*/ 257916 w 363480"/>
              <a:gd name="connsiteY26" fmla="*/ 267469 h 458518"/>
              <a:gd name="connsiteX27" fmla="*/ 280269 w 363480"/>
              <a:gd name="connsiteY27" fmla="*/ 256579 h 458518"/>
              <a:gd name="connsiteX28" fmla="*/ 293069 w 363480"/>
              <a:gd name="connsiteY28" fmla="*/ 239767 h 458518"/>
              <a:gd name="connsiteX29" fmla="*/ 308927 w 363480"/>
              <a:gd name="connsiteY29" fmla="*/ 216459 h 458518"/>
              <a:gd name="connsiteX30" fmla="*/ 335469 w 363480"/>
              <a:gd name="connsiteY30" fmla="*/ 211409 h 458518"/>
              <a:gd name="connsiteX31" fmla="*/ 343506 w 363480"/>
              <a:gd name="connsiteY31" fmla="*/ 223719 h 458518"/>
              <a:gd name="connsiteX32" fmla="*/ 340259 w 363480"/>
              <a:gd name="connsiteY32" fmla="*/ 238238 h 458518"/>
              <a:gd name="connsiteX33" fmla="*/ 238429 w 363480"/>
              <a:gd name="connsiteY33" fmla="*/ 396045 h 458518"/>
              <a:gd name="connsiteX34" fmla="*/ 154941 w 363480"/>
              <a:gd name="connsiteY34" fmla="*/ 439413 h 458518"/>
              <a:gd name="connsiteX35" fmla="*/ 19105 w 363480"/>
              <a:gd name="connsiteY35" fmla="*/ 321345 h 458518"/>
              <a:gd name="connsiteX36" fmla="*/ 19105 w 363480"/>
              <a:gd name="connsiteY36" fmla="*/ 114630 h 458518"/>
              <a:gd name="connsiteX37" fmla="*/ 38210 w 363480"/>
              <a:gd name="connsiteY37" fmla="*/ 95525 h 458518"/>
              <a:gd name="connsiteX38" fmla="*/ 57315 w 363480"/>
              <a:gd name="connsiteY38" fmla="*/ 114630 h 458518"/>
              <a:gd name="connsiteX39" fmla="*/ 57315 w 363480"/>
              <a:gd name="connsiteY39" fmla="*/ 210154 h 458518"/>
              <a:gd name="connsiteX40" fmla="*/ 76420 w 363480"/>
              <a:gd name="connsiteY40" fmla="*/ 210154 h 458518"/>
              <a:gd name="connsiteX41" fmla="*/ 76420 w 363480"/>
              <a:gd name="connsiteY41" fmla="*/ 57315 h 458518"/>
              <a:gd name="connsiteX42" fmla="*/ 95525 w 363480"/>
              <a:gd name="connsiteY42" fmla="*/ 38210 h 458518"/>
              <a:gd name="connsiteX43" fmla="*/ 114630 w 363480"/>
              <a:gd name="connsiteY43" fmla="*/ 57315 h 458518"/>
              <a:gd name="connsiteX44" fmla="*/ 114630 w 363480"/>
              <a:gd name="connsiteY44" fmla="*/ 210154 h 458518"/>
              <a:gd name="connsiteX45" fmla="*/ 133734 w 363480"/>
              <a:gd name="connsiteY45" fmla="*/ 210154 h 458518"/>
              <a:gd name="connsiteX46" fmla="*/ 133734 w 363480"/>
              <a:gd name="connsiteY46" fmla="*/ 38210 h 458518"/>
              <a:gd name="connsiteX47" fmla="*/ 152839 w 363480"/>
              <a:gd name="connsiteY47" fmla="*/ 19105 h 458518"/>
              <a:gd name="connsiteX48" fmla="*/ 171944 w 363480"/>
              <a:gd name="connsiteY48" fmla="*/ 38210 h 458518"/>
              <a:gd name="connsiteX49" fmla="*/ 171944 w 363480"/>
              <a:gd name="connsiteY49" fmla="*/ 210154 h 458518"/>
              <a:gd name="connsiteX50" fmla="*/ 191049 w 363480"/>
              <a:gd name="connsiteY50" fmla="*/ 210154 h 458518"/>
              <a:gd name="connsiteX51" fmla="*/ 191049 w 363480"/>
              <a:gd name="connsiteY51" fmla="*/ 76420 h 458518"/>
              <a:gd name="connsiteX52" fmla="*/ 210154 w 363480"/>
              <a:gd name="connsiteY52" fmla="*/ 57315 h 45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63480" h="458518">
                <a:moveTo>
                  <a:pt x="152839" y="0"/>
                </a:moveTo>
                <a:cubicBezTo>
                  <a:pt x="136654" y="64"/>
                  <a:pt x="122264" y="10321"/>
                  <a:pt x="116922" y="25601"/>
                </a:cubicBezTo>
                <a:cubicBezTo>
                  <a:pt x="110572" y="21402"/>
                  <a:pt x="103137" y="19145"/>
                  <a:pt x="95525" y="19105"/>
                </a:cubicBezTo>
                <a:cubicBezTo>
                  <a:pt x="74422" y="19105"/>
                  <a:pt x="57315" y="36212"/>
                  <a:pt x="57315" y="57315"/>
                </a:cubicBezTo>
                <a:lnTo>
                  <a:pt x="57315" y="81769"/>
                </a:lnTo>
                <a:cubicBezTo>
                  <a:pt x="39040" y="71217"/>
                  <a:pt x="15671" y="77478"/>
                  <a:pt x="5119" y="95754"/>
                </a:cubicBezTo>
                <a:cubicBezTo>
                  <a:pt x="1804" y="101495"/>
                  <a:pt x="40" y="108000"/>
                  <a:pt x="0" y="114630"/>
                </a:cubicBezTo>
                <a:lnTo>
                  <a:pt x="0" y="321345"/>
                </a:lnTo>
                <a:cubicBezTo>
                  <a:pt x="0" y="422792"/>
                  <a:pt x="83488" y="458518"/>
                  <a:pt x="154941" y="458518"/>
                </a:cubicBezTo>
                <a:cubicBezTo>
                  <a:pt x="201748" y="458518"/>
                  <a:pt x="222572" y="451067"/>
                  <a:pt x="254286" y="406553"/>
                </a:cubicBezTo>
                <a:lnTo>
                  <a:pt x="356116" y="248364"/>
                </a:lnTo>
                <a:cubicBezTo>
                  <a:pt x="362136" y="240328"/>
                  <a:pt x="364619" y="230188"/>
                  <a:pt x="362993" y="220280"/>
                </a:cubicBezTo>
                <a:cubicBezTo>
                  <a:pt x="359142" y="199532"/>
                  <a:pt x="339200" y="185834"/>
                  <a:pt x="318452" y="189685"/>
                </a:cubicBezTo>
                <a:cubicBezTo>
                  <a:pt x="308430" y="191546"/>
                  <a:pt x="299567" y="197333"/>
                  <a:pt x="293834" y="205760"/>
                </a:cubicBezTo>
                <a:lnTo>
                  <a:pt x="280078" y="226393"/>
                </a:lnTo>
                <a:lnTo>
                  <a:pt x="266132" y="245498"/>
                </a:lnTo>
                <a:cubicBezTo>
                  <a:pt x="262769" y="249835"/>
                  <a:pt x="256529" y="250624"/>
                  <a:pt x="252193" y="247262"/>
                </a:cubicBezTo>
                <a:cubicBezTo>
                  <a:pt x="249598" y="245250"/>
                  <a:pt x="248165" y="242088"/>
                  <a:pt x="248364" y="238811"/>
                </a:cubicBezTo>
                <a:lnTo>
                  <a:pt x="248364" y="76420"/>
                </a:lnTo>
                <a:cubicBezTo>
                  <a:pt x="248238" y="55317"/>
                  <a:pt x="231028" y="38313"/>
                  <a:pt x="209925" y="38440"/>
                </a:cubicBezTo>
                <a:cubicBezTo>
                  <a:pt x="203295" y="38480"/>
                  <a:pt x="196790" y="40244"/>
                  <a:pt x="191049" y="43559"/>
                </a:cubicBezTo>
                <a:lnTo>
                  <a:pt x="191049" y="38210"/>
                </a:lnTo>
                <a:cubicBezTo>
                  <a:pt x="191049" y="17107"/>
                  <a:pt x="173943" y="0"/>
                  <a:pt x="152839" y="0"/>
                </a:cubicBezTo>
                <a:close/>
                <a:moveTo>
                  <a:pt x="210154" y="57315"/>
                </a:moveTo>
                <a:cubicBezTo>
                  <a:pt x="220706" y="57315"/>
                  <a:pt x="229259" y="65868"/>
                  <a:pt x="229259" y="76420"/>
                </a:cubicBezTo>
                <a:lnTo>
                  <a:pt x="229259" y="238811"/>
                </a:lnTo>
                <a:cubicBezTo>
                  <a:pt x="229259" y="254638"/>
                  <a:pt x="242090" y="267469"/>
                  <a:pt x="257916" y="267469"/>
                </a:cubicBezTo>
                <a:cubicBezTo>
                  <a:pt x="266649" y="267486"/>
                  <a:pt x="274899" y="263466"/>
                  <a:pt x="280269" y="256579"/>
                </a:cubicBezTo>
                <a:lnTo>
                  <a:pt x="293069" y="239767"/>
                </a:lnTo>
                <a:lnTo>
                  <a:pt x="308927" y="216459"/>
                </a:lnTo>
                <a:cubicBezTo>
                  <a:pt x="314862" y="207735"/>
                  <a:pt x="326746" y="205473"/>
                  <a:pt x="335469" y="211409"/>
                </a:cubicBezTo>
                <a:cubicBezTo>
                  <a:pt x="339684" y="214277"/>
                  <a:pt x="342576" y="218707"/>
                  <a:pt x="343506" y="223719"/>
                </a:cubicBezTo>
                <a:cubicBezTo>
                  <a:pt x="344431" y="228799"/>
                  <a:pt x="343258" y="234035"/>
                  <a:pt x="340259" y="238238"/>
                </a:cubicBezTo>
                <a:lnTo>
                  <a:pt x="238429" y="396045"/>
                </a:lnTo>
                <a:cubicBezTo>
                  <a:pt x="210154" y="435974"/>
                  <a:pt x="193724" y="439413"/>
                  <a:pt x="154941" y="439413"/>
                </a:cubicBezTo>
                <a:cubicBezTo>
                  <a:pt x="89220" y="439413"/>
                  <a:pt x="19105" y="408463"/>
                  <a:pt x="19105" y="321345"/>
                </a:cubicBezTo>
                <a:lnTo>
                  <a:pt x="19105" y="114630"/>
                </a:lnTo>
                <a:cubicBezTo>
                  <a:pt x="19105" y="104078"/>
                  <a:pt x="27659" y="95525"/>
                  <a:pt x="38210" y="95525"/>
                </a:cubicBezTo>
                <a:cubicBezTo>
                  <a:pt x="48761" y="95525"/>
                  <a:pt x="57315" y="104078"/>
                  <a:pt x="57315" y="114630"/>
                </a:cubicBezTo>
                <a:lnTo>
                  <a:pt x="57315" y="210154"/>
                </a:lnTo>
                <a:lnTo>
                  <a:pt x="76420" y="210154"/>
                </a:lnTo>
                <a:lnTo>
                  <a:pt x="76420" y="57315"/>
                </a:lnTo>
                <a:cubicBezTo>
                  <a:pt x="76420" y="46763"/>
                  <a:pt x="84973" y="38210"/>
                  <a:pt x="95525" y="38210"/>
                </a:cubicBezTo>
                <a:cubicBezTo>
                  <a:pt x="106076" y="38210"/>
                  <a:pt x="114630" y="46763"/>
                  <a:pt x="114630" y="57315"/>
                </a:cubicBezTo>
                <a:lnTo>
                  <a:pt x="114630" y="210154"/>
                </a:lnTo>
                <a:lnTo>
                  <a:pt x="133734" y="210154"/>
                </a:lnTo>
                <a:lnTo>
                  <a:pt x="133734" y="38210"/>
                </a:lnTo>
                <a:cubicBezTo>
                  <a:pt x="133734" y="27659"/>
                  <a:pt x="142288" y="19105"/>
                  <a:pt x="152839" y="19105"/>
                </a:cubicBezTo>
                <a:cubicBezTo>
                  <a:pt x="163391" y="19105"/>
                  <a:pt x="171944" y="27659"/>
                  <a:pt x="171944" y="38210"/>
                </a:cubicBezTo>
                <a:lnTo>
                  <a:pt x="171944" y="210154"/>
                </a:lnTo>
                <a:lnTo>
                  <a:pt x="191049" y="210154"/>
                </a:lnTo>
                <a:lnTo>
                  <a:pt x="191049" y="76420"/>
                </a:lnTo>
                <a:cubicBezTo>
                  <a:pt x="191049" y="65868"/>
                  <a:pt x="199602" y="57315"/>
                  <a:pt x="210154" y="57315"/>
                </a:cubicBezTo>
                <a:close/>
              </a:path>
            </a:pathLst>
          </a:custGeom>
          <a:solidFill>
            <a:schemeClr val="bg1"/>
          </a:solidFill>
          <a:ln w="19050" cap="flat">
            <a:noFill/>
            <a:prstDash val="solid"/>
            <a:miter/>
          </a:ln>
        </p:spPr>
        <p:txBody>
          <a:bodyPr rtlCol="0" anchor="ctr"/>
          <a:lstStyle/>
          <a:p>
            <a:endParaRPr lang="en-US" dirty="0"/>
          </a:p>
        </p:txBody>
      </p:sp>
      <p:sp>
        <p:nvSpPr>
          <p:cNvPr id="13" name="Graphic 142" descr="Sharps container icon.">
            <a:extLst>
              <a:ext uri="{FF2B5EF4-FFF2-40B4-BE49-F238E27FC236}">
                <a16:creationId xmlns:a16="http://schemas.microsoft.com/office/drawing/2014/main" id="{B1ECF25E-A3DD-4C54-B3EE-A95CADF76B19}"/>
              </a:ext>
            </a:extLst>
          </p:cNvPr>
          <p:cNvSpPr>
            <a:spLocks noChangeAspect="1"/>
          </p:cNvSpPr>
          <p:nvPr/>
        </p:nvSpPr>
        <p:spPr>
          <a:xfrm>
            <a:off x="8043396" y="2624554"/>
            <a:ext cx="853725" cy="712552"/>
          </a:xfrm>
          <a:custGeom>
            <a:avLst/>
            <a:gdLst>
              <a:gd name="connsiteX0" fmla="*/ 218751 w 457085"/>
              <a:gd name="connsiteY0" fmla="*/ 56718 h 381501"/>
              <a:gd name="connsiteX1" fmla="*/ 218751 w 457085"/>
              <a:gd name="connsiteY1" fmla="*/ 114032 h 381501"/>
              <a:gd name="connsiteX2" fmla="*/ 205378 w 457085"/>
              <a:gd name="connsiteY2" fmla="*/ 119764 h 381501"/>
              <a:gd name="connsiteX3" fmla="*/ 193915 w 457085"/>
              <a:gd name="connsiteY3" fmla="*/ 133137 h 381501"/>
              <a:gd name="connsiteX4" fmla="*/ 190094 w 457085"/>
              <a:gd name="connsiteY4" fmla="*/ 146511 h 381501"/>
              <a:gd name="connsiteX5" fmla="*/ 190094 w 457085"/>
              <a:gd name="connsiteY5" fmla="*/ 285977 h 381501"/>
              <a:gd name="connsiteX6" fmla="*/ 170989 w 457085"/>
              <a:gd name="connsiteY6" fmla="*/ 285977 h 381501"/>
              <a:gd name="connsiteX7" fmla="*/ 170989 w 457085"/>
              <a:gd name="connsiteY7" fmla="*/ 305082 h 381501"/>
              <a:gd name="connsiteX8" fmla="*/ 218751 w 457085"/>
              <a:gd name="connsiteY8" fmla="*/ 305082 h 381501"/>
              <a:gd name="connsiteX9" fmla="*/ 218751 w 457085"/>
              <a:gd name="connsiteY9" fmla="*/ 324187 h 381501"/>
              <a:gd name="connsiteX10" fmla="*/ 190094 w 457085"/>
              <a:gd name="connsiteY10" fmla="*/ 324187 h 381501"/>
              <a:gd name="connsiteX11" fmla="*/ 190094 w 457085"/>
              <a:gd name="connsiteY11" fmla="*/ 343291 h 381501"/>
              <a:gd name="connsiteX12" fmla="*/ 266514 w 457085"/>
              <a:gd name="connsiteY12" fmla="*/ 343291 h 381501"/>
              <a:gd name="connsiteX13" fmla="*/ 266514 w 457085"/>
              <a:gd name="connsiteY13" fmla="*/ 324187 h 381501"/>
              <a:gd name="connsiteX14" fmla="*/ 237856 w 457085"/>
              <a:gd name="connsiteY14" fmla="*/ 324187 h 381501"/>
              <a:gd name="connsiteX15" fmla="*/ 237856 w 457085"/>
              <a:gd name="connsiteY15" fmla="*/ 305082 h 381501"/>
              <a:gd name="connsiteX16" fmla="*/ 285619 w 457085"/>
              <a:gd name="connsiteY16" fmla="*/ 305082 h 381501"/>
              <a:gd name="connsiteX17" fmla="*/ 285619 w 457085"/>
              <a:gd name="connsiteY17" fmla="*/ 285977 h 381501"/>
              <a:gd name="connsiteX18" fmla="*/ 266514 w 457085"/>
              <a:gd name="connsiteY18" fmla="*/ 285977 h 381501"/>
              <a:gd name="connsiteX19" fmla="*/ 266514 w 457085"/>
              <a:gd name="connsiteY19" fmla="*/ 146511 h 381501"/>
              <a:gd name="connsiteX20" fmla="*/ 262693 w 457085"/>
              <a:gd name="connsiteY20" fmla="*/ 133137 h 381501"/>
              <a:gd name="connsiteX21" fmla="*/ 251230 w 457085"/>
              <a:gd name="connsiteY21" fmla="*/ 119764 h 381501"/>
              <a:gd name="connsiteX22" fmla="*/ 237856 w 457085"/>
              <a:gd name="connsiteY22" fmla="*/ 114032 h 381501"/>
              <a:gd name="connsiteX23" fmla="*/ 237856 w 457085"/>
              <a:gd name="connsiteY23" fmla="*/ 56718 h 381501"/>
              <a:gd name="connsiteX24" fmla="*/ 218751 w 457085"/>
              <a:gd name="connsiteY24" fmla="*/ 56718 h 381501"/>
              <a:gd name="connsiteX25" fmla="*/ 247409 w 457085"/>
              <a:gd name="connsiteY25" fmla="*/ 152242 h 381501"/>
              <a:gd name="connsiteX26" fmla="*/ 228304 w 457085"/>
              <a:gd name="connsiteY26" fmla="*/ 152242 h 381501"/>
              <a:gd name="connsiteX27" fmla="*/ 228304 w 457085"/>
              <a:gd name="connsiteY27" fmla="*/ 171347 h 381501"/>
              <a:gd name="connsiteX28" fmla="*/ 247409 w 457085"/>
              <a:gd name="connsiteY28" fmla="*/ 171347 h 381501"/>
              <a:gd name="connsiteX29" fmla="*/ 247409 w 457085"/>
              <a:gd name="connsiteY29" fmla="*/ 190452 h 381501"/>
              <a:gd name="connsiteX30" fmla="*/ 228304 w 457085"/>
              <a:gd name="connsiteY30" fmla="*/ 190452 h 381501"/>
              <a:gd name="connsiteX31" fmla="*/ 228304 w 457085"/>
              <a:gd name="connsiteY31" fmla="*/ 209557 h 381501"/>
              <a:gd name="connsiteX32" fmla="*/ 247409 w 457085"/>
              <a:gd name="connsiteY32" fmla="*/ 209557 h 381501"/>
              <a:gd name="connsiteX33" fmla="*/ 247409 w 457085"/>
              <a:gd name="connsiteY33" fmla="*/ 228662 h 381501"/>
              <a:gd name="connsiteX34" fmla="*/ 228304 w 457085"/>
              <a:gd name="connsiteY34" fmla="*/ 228662 h 381501"/>
              <a:gd name="connsiteX35" fmla="*/ 228304 w 457085"/>
              <a:gd name="connsiteY35" fmla="*/ 247767 h 381501"/>
              <a:gd name="connsiteX36" fmla="*/ 247409 w 457085"/>
              <a:gd name="connsiteY36" fmla="*/ 247767 h 381501"/>
              <a:gd name="connsiteX37" fmla="*/ 247409 w 457085"/>
              <a:gd name="connsiteY37" fmla="*/ 285977 h 381501"/>
              <a:gd name="connsiteX38" fmla="*/ 209199 w 457085"/>
              <a:gd name="connsiteY38" fmla="*/ 285977 h 381501"/>
              <a:gd name="connsiteX39" fmla="*/ 209199 w 457085"/>
              <a:gd name="connsiteY39" fmla="*/ 146511 h 381501"/>
              <a:gd name="connsiteX40" fmla="*/ 220662 w 457085"/>
              <a:gd name="connsiteY40" fmla="*/ 133137 h 381501"/>
              <a:gd name="connsiteX41" fmla="*/ 235946 w 457085"/>
              <a:gd name="connsiteY41" fmla="*/ 133137 h 381501"/>
              <a:gd name="connsiteX42" fmla="*/ 247409 w 457085"/>
              <a:gd name="connsiteY42" fmla="*/ 146511 h 381501"/>
              <a:gd name="connsiteX43" fmla="*/ 247409 w 457085"/>
              <a:gd name="connsiteY43" fmla="*/ 152242 h 381501"/>
              <a:gd name="connsiteX44" fmla="*/ 455652 w 457085"/>
              <a:gd name="connsiteY44" fmla="*/ 352844 h 381501"/>
              <a:gd name="connsiteX45" fmla="*/ 245498 w 457085"/>
              <a:gd name="connsiteY45" fmla="*/ 8955 h 381501"/>
              <a:gd name="connsiteX46" fmla="*/ 218751 w 457085"/>
              <a:gd name="connsiteY46" fmla="*/ 3224 h 381501"/>
              <a:gd name="connsiteX47" fmla="*/ 213020 w 457085"/>
              <a:gd name="connsiteY47" fmla="*/ 8955 h 381501"/>
              <a:gd name="connsiteX48" fmla="*/ 2866 w 457085"/>
              <a:gd name="connsiteY48" fmla="*/ 352844 h 381501"/>
              <a:gd name="connsiteX49" fmla="*/ 2866 w 457085"/>
              <a:gd name="connsiteY49" fmla="*/ 371949 h 381501"/>
              <a:gd name="connsiteX50" fmla="*/ 18150 w 457085"/>
              <a:gd name="connsiteY50" fmla="*/ 381501 h 381501"/>
              <a:gd name="connsiteX51" fmla="*/ 438458 w 457085"/>
              <a:gd name="connsiteY51" fmla="*/ 381501 h 381501"/>
              <a:gd name="connsiteX52" fmla="*/ 455652 w 457085"/>
              <a:gd name="connsiteY52" fmla="*/ 371949 h 381501"/>
              <a:gd name="connsiteX53" fmla="*/ 455652 w 457085"/>
              <a:gd name="connsiteY53" fmla="*/ 352844 h 381501"/>
              <a:gd name="connsiteX54" fmla="*/ 438458 w 457085"/>
              <a:gd name="connsiteY54" fmla="*/ 371949 h 381501"/>
              <a:gd name="connsiteX55" fmla="*/ 438458 w 457085"/>
              <a:gd name="connsiteY55" fmla="*/ 362396 h 381501"/>
              <a:gd name="connsiteX56" fmla="*/ 18150 w 457085"/>
              <a:gd name="connsiteY56" fmla="*/ 362396 h 381501"/>
              <a:gd name="connsiteX57" fmla="*/ 228304 w 457085"/>
              <a:gd name="connsiteY57" fmla="*/ 18508 h 381501"/>
              <a:gd name="connsiteX58" fmla="*/ 438458 w 457085"/>
              <a:gd name="connsiteY58" fmla="*/ 362396 h 381501"/>
              <a:gd name="connsiteX59" fmla="*/ 438458 w 457085"/>
              <a:gd name="connsiteY59" fmla="*/ 371949 h 381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57085" h="381501">
                <a:moveTo>
                  <a:pt x="218751" y="56718"/>
                </a:moveTo>
                <a:lnTo>
                  <a:pt x="218751" y="114032"/>
                </a:lnTo>
                <a:cubicBezTo>
                  <a:pt x="213020" y="114032"/>
                  <a:pt x="209199" y="115943"/>
                  <a:pt x="205378" y="119764"/>
                </a:cubicBezTo>
                <a:lnTo>
                  <a:pt x="193915" y="133137"/>
                </a:lnTo>
                <a:cubicBezTo>
                  <a:pt x="192004" y="136958"/>
                  <a:pt x="190094" y="140779"/>
                  <a:pt x="190094" y="146511"/>
                </a:cubicBezTo>
                <a:lnTo>
                  <a:pt x="190094" y="285977"/>
                </a:lnTo>
                <a:lnTo>
                  <a:pt x="170989" y="285977"/>
                </a:lnTo>
                <a:lnTo>
                  <a:pt x="170989" y="305082"/>
                </a:lnTo>
                <a:lnTo>
                  <a:pt x="218751" y="305082"/>
                </a:lnTo>
                <a:lnTo>
                  <a:pt x="218751" y="324187"/>
                </a:lnTo>
                <a:lnTo>
                  <a:pt x="190094" y="324187"/>
                </a:lnTo>
                <a:lnTo>
                  <a:pt x="190094" y="343291"/>
                </a:lnTo>
                <a:lnTo>
                  <a:pt x="266514" y="343291"/>
                </a:lnTo>
                <a:lnTo>
                  <a:pt x="266514" y="324187"/>
                </a:lnTo>
                <a:lnTo>
                  <a:pt x="237856" y="324187"/>
                </a:lnTo>
                <a:lnTo>
                  <a:pt x="237856" y="305082"/>
                </a:lnTo>
                <a:lnTo>
                  <a:pt x="285619" y="305082"/>
                </a:lnTo>
                <a:lnTo>
                  <a:pt x="285619" y="285977"/>
                </a:lnTo>
                <a:lnTo>
                  <a:pt x="266514" y="285977"/>
                </a:lnTo>
                <a:lnTo>
                  <a:pt x="266514" y="146511"/>
                </a:lnTo>
                <a:cubicBezTo>
                  <a:pt x="266514" y="140779"/>
                  <a:pt x="264603" y="136958"/>
                  <a:pt x="262693" y="133137"/>
                </a:cubicBezTo>
                <a:lnTo>
                  <a:pt x="251230" y="119764"/>
                </a:lnTo>
                <a:cubicBezTo>
                  <a:pt x="247409" y="115943"/>
                  <a:pt x="243588" y="114032"/>
                  <a:pt x="237856" y="114032"/>
                </a:cubicBezTo>
                <a:lnTo>
                  <a:pt x="237856" y="56718"/>
                </a:lnTo>
                <a:lnTo>
                  <a:pt x="218751" y="56718"/>
                </a:lnTo>
                <a:close/>
                <a:moveTo>
                  <a:pt x="247409" y="152242"/>
                </a:moveTo>
                <a:lnTo>
                  <a:pt x="228304" y="152242"/>
                </a:lnTo>
                <a:lnTo>
                  <a:pt x="228304" y="171347"/>
                </a:lnTo>
                <a:lnTo>
                  <a:pt x="247409" y="171347"/>
                </a:lnTo>
                <a:lnTo>
                  <a:pt x="247409" y="190452"/>
                </a:lnTo>
                <a:lnTo>
                  <a:pt x="228304" y="190452"/>
                </a:lnTo>
                <a:lnTo>
                  <a:pt x="228304" y="209557"/>
                </a:lnTo>
                <a:lnTo>
                  <a:pt x="247409" y="209557"/>
                </a:lnTo>
                <a:lnTo>
                  <a:pt x="247409" y="228662"/>
                </a:lnTo>
                <a:lnTo>
                  <a:pt x="228304" y="228662"/>
                </a:lnTo>
                <a:lnTo>
                  <a:pt x="228304" y="247767"/>
                </a:lnTo>
                <a:lnTo>
                  <a:pt x="247409" y="247767"/>
                </a:lnTo>
                <a:lnTo>
                  <a:pt x="247409" y="285977"/>
                </a:lnTo>
                <a:lnTo>
                  <a:pt x="209199" y="285977"/>
                </a:lnTo>
                <a:lnTo>
                  <a:pt x="209199" y="146511"/>
                </a:lnTo>
                <a:lnTo>
                  <a:pt x="220662" y="133137"/>
                </a:lnTo>
                <a:lnTo>
                  <a:pt x="235946" y="133137"/>
                </a:lnTo>
                <a:lnTo>
                  <a:pt x="247409" y="146511"/>
                </a:lnTo>
                <a:lnTo>
                  <a:pt x="247409" y="152242"/>
                </a:lnTo>
                <a:close/>
                <a:moveTo>
                  <a:pt x="455652" y="352844"/>
                </a:moveTo>
                <a:lnTo>
                  <a:pt x="245498" y="8955"/>
                </a:lnTo>
                <a:cubicBezTo>
                  <a:pt x="239767" y="-597"/>
                  <a:pt x="228304" y="-2508"/>
                  <a:pt x="218751" y="3224"/>
                </a:cubicBezTo>
                <a:cubicBezTo>
                  <a:pt x="216841" y="5134"/>
                  <a:pt x="214930" y="7045"/>
                  <a:pt x="213020" y="8955"/>
                </a:cubicBezTo>
                <a:lnTo>
                  <a:pt x="2866" y="352844"/>
                </a:lnTo>
                <a:cubicBezTo>
                  <a:pt x="-955" y="358575"/>
                  <a:pt x="-955" y="366217"/>
                  <a:pt x="2866" y="371949"/>
                </a:cubicBezTo>
                <a:cubicBezTo>
                  <a:pt x="4776" y="377680"/>
                  <a:pt x="10508" y="381501"/>
                  <a:pt x="18150" y="381501"/>
                </a:cubicBezTo>
                <a:lnTo>
                  <a:pt x="438458" y="381501"/>
                </a:lnTo>
                <a:cubicBezTo>
                  <a:pt x="446100" y="381501"/>
                  <a:pt x="451831" y="377680"/>
                  <a:pt x="455652" y="371949"/>
                </a:cubicBezTo>
                <a:cubicBezTo>
                  <a:pt x="457563" y="366217"/>
                  <a:pt x="457563" y="358575"/>
                  <a:pt x="455652" y="352844"/>
                </a:cubicBezTo>
                <a:close/>
                <a:moveTo>
                  <a:pt x="438458" y="371949"/>
                </a:moveTo>
                <a:lnTo>
                  <a:pt x="438458" y="362396"/>
                </a:lnTo>
                <a:lnTo>
                  <a:pt x="18150" y="362396"/>
                </a:lnTo>
                <a:lnTo>
                  <a:pt x="228304" y="18508"/>
                </a:lnTo>
                <a:lnTo>
                  <a:pt x="438458" y="362396"/>
                </a:lnTo>
                <a:lnTo>
                  <a:pt x="438458" y="371949"/>
                </a:lnTo>
                <a:close/>
              </a:path>
            </a:pathLst>
          </a:custGeom>
          <a:solidFill>
            <a:schemeClr val="accent5"/>
          </a:solidFill>
          <a:ln w="19050" cap="flat">
            <a:noFill/>
            <a:prstDash val="solid"/>
            <a:miter/>
          </a:ln>
        </p:spPr>
        <p:txBody>
          <a:bodyPr rtlCol="0" anchor="ctr"/>
          <a:lstStyle/>
          <a:p>
            <a:endParaRPr lang="en-US" dirty="0"/>
          </a:p>
        </p:txBody>
      </p:sp>
    </p:spTree>
    <p:extLst>
      <p:ext uri="{BB962C8B-B14F-4D97-AF65-F5344CB8AC3E}">
        <p14:creationId xmlns:p14="http://schemas.microsoft.com/office/powerpoint/2010/main" val="3949507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C8AB-B490-4EA3-97E1-1B2B1B382594}"/>
              </a:ext>
            </a:extLst>
          </p:cNvPr>
          <p:cNvSpPr>
            <a:spLocks noGrp="1"/>
          </p:cNvSpPr>
          <p:nvPr>
            <p:ph type="title"/>
          </p:nvPr>
        </p:nvSpPr>
        <p:spPr>
          <a:xfrm>
            <a:off x="579556" y="557784"/>
            <a:ext cx="3433644" cy="881549"/>
          </a:xfrm>
        </p:spPr>
        <p:txBody>
          <a:bodyPr anchor="t"/>
          <a:lstStyle/>
          <a:p>
            <a:r>
              <a:rPr lang="en-US" dirty="0"/>
              <a:t>Denosumab (Prolia)</a:t>
            </a:r>
          </a:p>
        </p:txBody>
      </p:sp>
      <p:sp>
        <p:nvSpPr>
          <p:cNvPr id="5" name="Content Placeholder 4">
            <a:extLst>
              <a:ext uri="{FF2B5EF4-FFF2-40B4-BE49-F238E27FC236}">
                <a16:creationId xmlns:a16="http://schemas.microsoft.com/office/drawing/2014/main" id="{968C1C20-FF44-44F7-BA31-D45BEE323285}"/>
              </a:ext>
            </a:extLst>
          </p:cNvPr>
          <p:cNvSpPr>
            <a:spLocks noGrp="1"/>
          </p:cNvSpPr>
          <p:nvPr>
            <p:ph sz="half" idx="2"/>
          </p:nvPr>
        </p:nvSpPr>
        <p:spPr>
          <a:xfrm>
            <a:off x="579556" y="1959013"/>
            <a:ext cx="2773244" cy="2592183"/>
          </a:xfrm>
        </p:spPr>
        <p:txBody>
          <a:bodyPr/>
          <a:lstStyle/>
          <a:p>
            <a:pPr algn="l"/>
            <a:r>
              <a:rPr lang="en-US" dirty="0">
                <a:solidFill>
                  <a:schemeClr val="accent5"/>
                </a:solidFill>
              </a:rPr>
              <a:t>Side Effects</a:t>
            </a:r>
            <a:endParaRPr lang="en-US" b="0" dirty="0">
              <a:solidFill>
                <a:schemeClr val="accent5"/>
              </a:solidFill>
            </a:endParaRPr>
          </a:p>
          <a:p>
            <a:pPr marL="285750" indent="-285750" algn="l">
              <a:buFont typeface="Arial" panose="020B0604020202020204" pitchFamily="34" charset="0"/>
              <a:buChar char="•"/>
            </a:pPr>
            <a:r>
              <a:rPr lang="en-US" b="0" dirty="0">
                <a:solidFill>
                  <a:schemeClr val="accent5"/>
                </a:solidFill>
              </a:rPr>
              <a:t>Musculoskeletal pain</a:t>
            </a:r>
          </a:p>
          <a:p>
            <a:pPr marL="285750" indent="-285750" algn="l">
              <a:buFont typeface="Arial" panose="020B0604020202020204" pitchFamily="34" charset="0"/>
              <a:buChar char="•"/>
            </a:pPr>
            <a:r>
              <a:rPr lang="en-US" b="0" dirty="0">
                <a:solidFill>
                  <a:schemeClr val="accent5"/>
                </a:solidFill>
              </a:rPr>
              <a:t>Atypical femur fracture</a:t>
            </a:r>
          </a:p>
          <a:p>
            <a:pPr marL="285750" indent="-285750" algn="l">
              <a:buFont typeface="Arial" panose="020B0604020202020204" pitchFamily="34" charset="0"/>
              <a:buChar char="•"/>
            </a:pPr>
            <a:r>
              <a:rPr lang="en-US" b="0" dirty="0">
                <a:solidFill>
                  <a:schemeClr val="accent5"/>
                </a:solidFill>
              </a:rPr>
              <a:t>Jaw osteonecrosis</a:t>
            </a:r>
          </a:p>
          <a:p>
            <a:pPr marL="285750" indent="-285750" algn="l">
              <a:buFont typeface="Arial" panose="020B0604020202020204" pitchFamily="34" charset="0"/>
              <a:buChar char="•"/>
            </a:pPr>
            <a:r>
              <a:rPr lang="en-US" b="0" dirty="0">
                <a:solidFill>
                  <a:schemeClr val="accent5"/>
                </a:solidFill>
              </a:rPr>
              <a:t>Orthostatic hypotension possible following injection</a:t>
            </a:r>
          </a:p>
        </p:txBody>
      </p:sp>
      <p:sp>
        <p:nvSpPr>
          <p:cNvPr id="8" name="Text Placeholder 8">
            <a:extLst>
              <a:ext uri="{FF2B5EF4-FFF2-40B4-BE49-F238E27FC236}">
                <a16:creationId xmlns:a16="http://schemas.microsoft.com/office/drawing/2014/main" id="{8E0A0BD8-1FBD-4B01-8F05-6DF926F1B100}"/>
              </a:ext>
            </a:extLst>
          </p:cNvPr>
          <p:cNvSpPr txBox="1">
            <a:spLocks/>
          </p:cNvSpPr>
          <p:nvPr/>
        </p:nvSpPr>
        <p:spPr>
          <a:xfrm>
            <a:off x="579556" y="5596832"/>
            <a:ext cx="8229600" cy="457200"/>
          </a:xfrm>
          <a:prstGeom prst="rect">
            <a:avLst/>
          </a:prstGeom>
        </p:spPr>
        <p:txBody>
          <a:bodyPr lIns="0" tIns="0" bIns="0" anchor="b" anchorCtr="0"/>
          <a:lstStyle>
            <a:lvl1pPr marL="173038" indent="-173038" algn="l" defTabSz="457200" rtl="0" eaLnBrk="1" latinLnBrk="0" hangingPunct="1">
              <a:spcBef>
                <a:spcPts val="100"/>
              </a:spcBef>
              <a:spcAft>
                <a:spcPts val="600"/>
              </a:spcAft>
              <a:buClrTx/>
              <a:buFont typeface="Arial"/>
              <a:buChar char="•"/>
              <a:defRPr sz="2000" kern="1200">
                <a:solidFill>
                  <a:schemeClr val="tx1"/>
                </a:solidFill>
                <a:latin typeface="+mn-lt"/>
                <a:ea typeface="+mn-ea"/>
                <a:cs typeface="+mn-cs"/>
              </a:defRPr>
            </a:lvl1pPr>
            <a:lvl2pPr marL="396875" indent="-166688" algn="l" defTabSz="457200" rtl="0" eaLnBrk="1" latinLnBrk="0" hangingPunct="1">
              <a:spcBef>
                <a:spcPts val="100"/>
              </a:spcBef>
              <a:spcAft>
                <a:spcPts val="600"/>
              </a:spcAft>
              <a:buClrTx/>
              <a:buFont typeface="Lucida Grande"/>
              <a:buChar char="–"/>
              <a:tabLst/>
              <a:defRPr sz="1800" kern="1200">
                <a:solidFill>
                  <a:schemeClr val="tx1"/>
                </a:solidFill>
                <a:latin typeface="+mn-lt"/>
                <a:ea typeface="+mn-ea"/>
                <a:cs typeface="+mn-cs"/>
              </a:defRPr>
            </a:lvl2pPr>
            <a:lvl3pPr marL="622300" indent="-161925" algn="l" defTabSz="457200" rtl="0" eaLnBrk="1" latinLnBrk="0" hangingPunct="1">
              <a:spcBef>
                <a:spcPts val="100"/>
              </a:spcBef>
              <a:spcAft>
                <a:spcPts val="600"/>
              </a:spcAft>
              <a:buClrTx/>
              <a:buFont typeface="Arial"/>
              <a:buChar char="•"/>
              <a:defRPr sz="1600" kern="1200">
                <a:solidFill>
                  <a:schemeClr val="tx1"/>
                </a:solidFill>
                <a:latin typeface="+mn-lt"/>
                <a:ea typeface="+mn-ea"/>
                <a:cs typeface="+mn-cs"/>
              </a:defRPr>
            </a:lvl3pPr>
            <a:lvl4pPr marL="911225" indent="-228600" algn="l" defTabSz="457200" rtl="0" eaLnBrk="1" latinLnBrk="0" hangingPunct="1">
              <a:spcBef>
                <a:spcPts val="100"/>
              </a:spcBef>
              <a:spcAft>
                <a:spcPts val="600"/>
              </a:spcAft>
              <a:buClrTx/>
              <a:buFont typeface="Lucida Grande"/>
              <a:buChar char="–"/>
              <a:defRPr sz="1600" kern="1200">
                <a:solidFill>
                  <a:schemeClr val="bg2">
                    <a:lumMod val="75000"/>
                  </a:schemeClr>
                </a:solidFill>
                <a:latin typeface="+mn-lt"/>
                <a:ea typeface="+mn-ea"/>
                <a:cs typeface="+mn-cs"/>
              </a:defRPr>
            </a:lvl4pPr>
            <a:lvl5pPr marL="1141413" indent="-230188" algn="l" defTabSz="457200" rtl="0" eaLnBrk="1" latinLnBrk="0" hangingPunct="1">
              <a:spcBef>
                <a:spcPts val="100"/>
              </a:spcBef>
              <a:spcAft>
                <a:spcPts val="600"/>
              </a:spcAft>
              <a:buClrTx/>
              <a:buFont typeface="Arial"/>
              <a:buChar char="•"/>
              <a:defRPr sz="1600" kern="1200">
                <a:solidFill>
                  <a:schemeClr val="bg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r>
              <a:rPr lang="en-US" sz="1000" dirty="0">
                <a:solidFill>
                  <a:schemeClr val="tx2"/>
                </a:solidFill>
                <a:cs typeface="Arial"/>
              </a:rPr>
              <a:t>Individual prescribing information from</a:t>
            </a:r>
            <a:br>
              <a:rPr lang="en-US" sz="1000" dirty="0">
                <a:solidFill>
                  <a:schemeClr val="tx2"/>
                </a:solidFill>
                <a:cs typeface="Arial"/>
              </a:rPr>
            </a:br>
            <a:r>
              <a:rPr lang="en-US" sz="1000" dirty="0">
                <a:solidFill>
                  <a:schemeClr val="tx2"/>
                </a:solidFill>
                <a:cs typeface="Arial"/>
                <a:hlinkClick r:id="rId3"/>
              </a:rPr>
              <a:t>https://dailymed.nlm.nih.gov/ </a:t>
            </a:r>
            <a:endParaRPr lang="en-US" sz="1000" dirty="0">
              <a:solidFill>
                <a:schemeClr val="tx2"/>
              </a:solidFill>
              <a:cs typeface="Arial"/>
            </a:endParaRPr>
          </a:p>
        </p:txBody>
      </p:sp>
      <p:sp>
        <p:nvSpPr>
          <p:cNvPr id="10" name="Content Placeholder 4">
            <a:extLst>
              <a:ext uri="{FF2B5EF4-FFF2-40B4-BE49-F238E27FC236}">
                <a16:creationId xmlns:a16="http://schemas.microsoft.com/office/drawing/2014/main" id="{2AABB460-C031-4CB1-A7E6-BF7A169F48F3}"/>
              </a:ext>
            </a:extLst>
          </p:cNvPr>
          <p:cNvSpPr txBox="1">
            <a:spLocks/>
          </p:cNvSpPr>
          <p:nvPr/>
        </p:nvSpPr>
        <p:spPr bwMode="gray">
          <a:xfrm>
            <a:off x="8695817" y="1959013"/>
            <a:ext cx="3493008" cy="1688123"/>
          </a:xfrm>
          <a:prstGeom prst="rect">
            <a:avLst/>
          </a:prstGeom>
          <a:noFill/>
        </p:spPr>
        <p:txBody>
          <a:bodyPr vert="horz" lIns="0" tIns="0" rIns="0" bIns="0" rtlCol="0">
            <a:noAutofit/>
          </a:bodyPr>
          <a:lstStyle>
            <a:lvl1pPr marL="0" indent="0" algn="ctr" defTabSz="457200" rtl="0" eaLnBrk="1" fontAlgn="ctr" latinLnBrk="0" hangingPunct="1">
              <a:lnSpc>
                <a:spcPct val="100000"/>
              </a:lnSpc>
              <a:spcBef>
                <a:spcPts val="1200"/>
              </a:spcBef>
              <a:buClrTx/>
              <a:buFont typeface="Arial"/>
              <a:buNone/>
              <a:defRPr sz="1800" b="1" kern="1200">
                <a:solidFill>
                  <a:schemeClr val="bg1"/>
                </a:solidFill>
                <a:latin typeface="+mn-lt"/>
                <a:ea typeface="+mn-ea"/>
                <a:cs typeface="+mn-cs"/>
              </a:defRPr>
            </a:lvl1pPr>
            <a:lvl2pPr marL="0" indent="0" algn="ctr" defTabSz="457200" rtl="0" eaLnBrk="1" fontAlgn="ctr" latinLnBrk="0" hangingPunct="1">
              <a:lnSpc>
                <a:spcPct val="100000"/>
              </a:lnSpc>
              <a:spcBef>
                <a:spcPts val="1200"/>
              </a:spcBef>
              <a:buClrTx/>
              <a:buFontTx/>
              <a:buNone/>
              <a:defRPr sz="1500" kern="1200">
                <a:solidFill>
                  <a:schemeClr val="bg1"/>
                </a:solidFill>
                <a:latin typeface="+mn-lt"/>
                <a:ea typeface="+mn-ea"/>
                <a:cs typeface="+mn-cs"/>
              </a:defRPr>
            </a:lvl2pPr>
            <a:lvl3pPr marL="231775" indent="0" algn="l" defTabSz="457200" rtl="0" eaLnBrk="1" fontAlgn="ctr" latinLnBrk="0" hangingPunct="1">
              <a:lnSpc>
                <a:spcPct val="100000"/>
              </a:lnSpc>
              <a:spcBef>
                <a:spcPts val="600"/>
              </a:spcBef>
              <a:buClrTx/>
              <a:buFont typeface="Arial" panose="020B0604020202020204" pitchFamily="34" charset="0"/>
              <a:buNone/>
              <a:defRPr sz="1600" kern="1200" baseline="0">
                <a:solidFill>
                  <a:schemeClr val="bg1"/>
                </a:solidFill>
                <a:latin typeface="+mn-lt"/>
                <a:ea typeface="+mn-ea"/>
                <a:cs typeface="+mn-cs"/>
              </a:defRPr>
            </a:lvl3pPr>
            <a:lvl4pPr marL="631825" indent="-174625" algn="l" defTabSz="457200" rtl="0" eaLnBrk="1" fontAlgn="ctr" latinLnBrk="0" hangingPunct="1">
              <a:lnSpc>
                <a:spcPct val="100000"/>
              </a:lnSpc>
              <a:spcBef>
                <a:spcPts val="600"/>
              </a:spcBef>
              <a:buClrTx/>
              <a:buFont typeface="Arial" panose="020B0604020202020204" pitchFamily="34" charset="0"/>
              <a:buChar char="•"/>
              <a:defRPr sz="1600" kern="1200">
                <a:solidFill>
                  <a:schemeClr val="bg1"/>
                </a:solidFill>
                <a:latin typeface="+mn-lt"/>
                <a:ea typeface="+mn-ea"/>
                <a:cs typeface="+mn-cs"/>
              </a:defRPr>
            </a:lvl4pPr>
            <a:lvl5pPr marL="804863" indent="-173038" algn="l" defTabSz="457200" rtl="0" eaLnBrk="1" fontAlgn="ctr" latinLnBrk="0" hangingPunct="1">
              <a:lnSpc>
                <a:spcPct val="100000"/>
              </a:lnSpc>
              <a:spcBef>
                <a:spcPts val="600"/>
              </a:spcBef>
              <a:buClrTx/>
              <a:buFont typeface="Arial" panose="020B0604020202020204" pitchFamily="34" charset="0"/>
              <a:buChar char="–"/>
              <a:defRPr sz="1600" kern="1200" baseline="0">
                <a:solidFill>
                  <a:schemeClr val="bg1"/>
                </a:solidFill>
                <a:latin typeface="+mn-lt"/>
                <a:ea typeface="+mn-ea"/>
                <a:cs typeface="+mn-cs"/>
              </a:defRPr>
            </a:lvl5pPr>
            <a:lvl6pPr marL="857250" indent="-171450" algn="l" defTabSz="457200" rtl="0" eaLnBrk="1" fontAlgn="ctr" latinLnBrk="0" hangingPunct="1">
              <a:lnSpc>
                <a:spcPct val="100000"/>
              </a:lnSpc>
              <a:spcBef>
                <a:spcPts val="600"/>
              </a:spcBef>
              <a:buClrTx/>
              <a:buFont typeface="Arial" panose="020B0604020202020204" pitchFamily="34" charset="0"/>
              <a:buChar char="•"/>
              <a:defRPr sz="1600" kern="1200">
                <a:solidFill>
                  <a:schemeClr val="bg1"/>
                </a:solidFill>
                <a:latin typeface="+mn-lt"/>
                <a:ea typeface="+mn-ea"/>
                <a:cs typeface="+mn-cs"/>
              </a:defRPr>
            </a:lvl6pPr>
            <a:lvl7pPr marL="1028700" indent="-165100" algn="l" defTabSz="457200" rtl="0" eaLnBrk="1" fontAlgn="ctr" latinLnBrk="0" hangingPunct="1">
              <a:lnSpc>
                <a:spcPct val="100000"/>
              </a:lnSpc>
              <a:spcBef>
                <a:spcPts val="600"/>
              </a:spcBef>
              <a:buClrTx/>
              <a:buFont typeface="Arial" panose="020B0604020202020204" pitchFamily="34" charset="0"/>
              <a:buChar char="–"/>
              <a:defRPr sz="1600" kern="1200">
                <a:solidFill>
                  <a:schemeClr val="bg1"/>
                </a:solidFill>
                <a:latin typeface="+mn-lt"/>
                <a:ea typeface="+mn-ea"/>
                <a:cs typeface="+mn-cs"/>
              </a:defRPr>
            </a:lvl7pPr>
            <a:lvl8pPr marL="1206500" indent="-177800" algn="l" defTabSz="457200" rtl="0" eaLnBrk="1" fontAlgn="ctr" latinLnBrk="0" hangingPunct="1">
              <a:lnSpc>
                <a:spcPct val="100000"/>
              </a:lnSpc>
              <a:spcBef>
                <a:spcPts val="600"/>
              </a:spcBef>
              <a:buClrTx/>
              <a:buFont typeface="Arial"/>
              <a:buChar char="•"/>
              <a:defRPr sz="1600" kern="1200">
                <a:solidFill>
                  <a:schemeClr val="bg1"/>
                </a:solidFill>
                <a:latin typeface="+mn-lt"/>
                <a:ea typeface="+mn-ea"/>
                <a:cs typeface="+mn-cs"/>
              </a:defRPr>
            </a:lvl8pPr>
            <a:lvl9pPr marL="1371600" indent="-165100" algn="l" defTabSz="457200" rtl="0" eaLnBrk="1" fontAlgn="ctr" latinLnBrk="0" hangingPunct="1">
              <a:lnSpc>
                <a:spcPct val="100000"/>
              </a:lnSpc>
              <a:spcBef>
                <a:spcPts val="600"/>
              </a:spcBef>
              <a:buClrTx/>
              <a:buFont typeface="Arial" panose="020B0604020202020204" pitchFamily="34" charset="0"/>
              <a:buChar char="–"/>
              <a:defRPr sz="1600" kern="1200">
                <a:solidFill>
                  <a:schemeClr val="tx2"/>
                </a:solidFill>
                <a:latin typeface="+mn-lt"/>
                <a:ea typeface="+mn-ea"/>
                <a:cs typeface="+mn-cs"/>
              </a:defRPr>
            </a:lvl9pPr>
          </a:lstStyle>
          <a:p>
            <a:pPr algn="l"/>
            <a:r>
              <a:rPr lang="en-US" dirty="0"/>
              <a:t>Monitoring parameters</a:t>
            </a:r>
          </a:p>
          <a:p>
            <a:pPr marL="285750" indent="-285750" algn="l">
              <a:buFont typeface="Arial" panose="020B0604020202020204" pitchFamily="34" charset="0"/>
              <a:buChar char="•"/>
            </a:pPr>
            <a:r>
              <a:rPr lang="en-US" b="0" dirty="0"/>
              <a:t>Kidney function</a:t>
            </a:r>
          </a:p>
          <a:p>
            <a:pPr marL="285750" indent="-285750" algn="l">
              <a:buFont typeface="Arial" panose="020B0604020202020204" pitchFamily="34" charset="0"/>
              <a:buChar char="•"/>
            </a:pPr>
            <a:r>
              <a:rPr lang="en-US" b="0" dirty="0"/>
              <a:t>Serum calcium</a:t>
            </a:r>
          </a:p>
          <a:p>
            <a:pPr marL="285750" indent="-285750" algn="l">
              <a:buFont typeface="Arial" panose="020B0604020202020204" pitchFamily="34" charset="0"/>
              <a:buChar char="•"/>
            </a:pPr>
            <a:r>
              <a:rPr lang="en-US" b="0" dirty="0"/>
              <a:t>Serum phosphorus</a:t>
            </a:r>
          </a:p>
          <a:p>
            <a:pPr marL="285750" indent="-285750" algn="l">
              <a:buFont typeface="Arial" panose="020B0604020202020204" pitchFamily="34" charset="0"/>
              <a:buChar char="•"/>
            </a:pPr>
            <a:r>
              <a:rPr lang="en-US" b="0" dirty="0"/>
              <a:t>Serum magnesium </a:t>
            </a:r>
          </a:p>
        </p:txBody>
      </p:sp>
      <p:sp>
        <p:nvSpPr>
          <p:cNvPr id="9" name="Content Placeholder 4">
            <a:extLst>
              <a:ext uri="{FF2B5EF4-FFF2-40B4-BE49-F238E27FC236}">
                <a16:creationId xmlns:a16="http://schemas.microsoft.com/office/drawing/2014/main" id="{B1DD5381-9C4C-F553-8FE1-31BC676AFB4C}"/>
              </a:ext>
            </a:extLst>
          </p:cNvPr>
          <p:cNvSpPr txBox="1">
            <a:spLocks/>
          </p:cNvSpPr>
          <p:nvPr/>
        </p:nvSpPr>
        <p:spPr bwMode="gray">
          <a:xfrm>
            <a:off x="4745156" y="1959013"/>
            <a:ext cx="2368296" cy="2592183"/>
          </a:xfrm>
          <a:prstGeom prst="rect">
            <a:avLst/>
          </a:prstGeom>
        </p:spPr>
        <p:txBody>
          <a:bodyPr vert="horz" lIns="0" tIns="0" rIns="0" bIns="0" rtlCol="0">
            <a:noAutofit/>
          </a:bodyPr>
          <a:lstStyle>
            <a:lvl1pPr marL="0" indent="0" algn="ctr" defTabSz="457200" rtl="0" eaLnBrk="1" fontAlgn="ctr" latinLnBrk="0" hangingPunct="1">
              <a:lnSpc>
                <a:spcPct val="100000"/>
              </a:lnSpc>
              <a:spcBef>
                <a:spcPts val="1800"/>
              </a:spcBef>
              <a:buClrTx/>
              <a:buFont typeface="Arial"/>
              <a:buNone/>
              <a:defRPr lang="en-US" sz="1800" b="1" kern="1200" cap="none" baseline="0" dirty="0">
                <a:solidFill>
                  <a:schemeClr val="tx2"/>
                </a:solidFill>
                <a:latin typeface="+mn-lt"/>
                <a:ea typeface="+mn-ea"/>
                <a:cs typeface="+mn-cs"/>
              </a:defRPr>
            </a:lvl1pPr>
            <a:lvl2pPr marL="0" indent="0" algn="ctr" defTabSz="457200" rtl="0" eaLnBrk="1" fontAlgn="ctr" latinLnBrk="0" hangingPunct="1">
              <a:lnSpc>
                <a:spcPct val="100000"/>
              </a:lnSpc>
              <a:spcBef>
                <a:spcPts val="1800"/>
              </a:spcBef>
              <a:buClrTx/>
              <a:buFontTx/>
              <a:buNone/>
              <a:defRPr lang="en-US" sz="1500" kern="1200" baseline="0" dirty="0" smtClean="0">
                <a:solidFill>
                  <a:schemeClr val="tx2"/>
                </a:solidFill>
                <a:latin typeface="+mn-lt"/>
                <a:ea typeface="+mn-ea"/>
                <a:cs typeface="+mn-cs"/>
              </a:defRPr>
            </a:lvl2pPr>
            <a:lvl3pPr marL="171450" indent="0" algn="l" defTabSz="457200" rtl="0" eaLnBrk="1" fontAlgn="ctr" latinLnBrk="0" hangingPunct="1">
              <a:lnSpc>
                <a:spcPct val="100000"/>
              </a:lnSpc>
              <a:spcBef>
                <a:spcPts val="600"/>
              </a:spcBef>
              <a:buClrTx/>
              <a:buFont typeface="Arial" panose="020B0604020202020204" pitchFamily="34" charset="0"/>
              <a:buNone/>
              <a:defRPr lang="en-US" sz="1600" kern="1200" baseline="0" dirty="0" smtClean="0">
                <a:solidFill>
                  <a:schemeClr val="tx2"/>
                </a:solidFill>
                <a:latin typeface="+mn-lt"/>
                <a:ea typeface="+mn-ea"/>
                <a:cs typeface="+mn-cs"/>
              </a:defRPr>
            </a:lvl3pPr>
            <a:lvl4pPr marL="514350" indent="-171450" algn="l" defTabSz="457200" rtl="0" eaLnBrk="1" fontAlgn="ctr" latinLnBrk="0" hangingPunct="1">
              <a:lnSpc>
                <a:spcPct val="100000"/>
              </a:lnSpc>
              <a:spcBef>
                <a:spcPts val="600"/>
              </a:spcBef>
              <a:buClrTx/>
              <a:buFont typeface="Arial"/>
              <a:buChar char="•"/>
              <a:defRPr lang="en-US" sz="1600" kern="1200" baseline="0" dirty="0" smtClean="0">
                <a:solidFill>
                  <a:schemeClr val="tx2"/>
                </a:solidFill>
                <a:latin typeface="+mn-lt"/>
                <a:ea typeface="+mn-ea"/>
                <a:cs typeface="+mn-cs"/>
              </a:defRPr>
            </a:lvl4pPr>
            <a:lvl5pPr marL="685800" indent="-171450" algn="l" defTabSz="457200" rtl="0" eaLnBrk="1" fontAlgn="ctr" latinLnBrk="0" hangingPunct="1">
              <a:lnSpc>
                <a:spcPct val="100000"/>
              </a:lnSpc>
              <a:spcBef>
                <a:spcPts val="600"/>
              </a:spcBef>
              <a:buClrTx/>
              <a:buFont typeface="Arial" panose="020B0604020202020204" pitchFamily="34" charset="0"/>
              <a:buChar char="–"/>
              <a:defRPr lang="en-US" sz="1600" kern="1200" baseline="0" dirty="0">
                <a:solidFill>
                  <a:schemeClr val="tx2"/>
                </a:solidFill>
                <a:latin typeface="+mn-lt"/>
                <a:ea typeface="+mn-ea"/>
                <a:cs typeface="+mn-cs"/>
              </a:defRPr>
            </a:lvl5pPr>
            <a:lvl6pPr marL="857250" indent="-171450" algn="l" defTabSz="457200" rtl="0" eaLnBrk="1" fontAlgn="ctr" latinLnBrk="0" hangingPunct="1">
              <a:lnSpc>
                <a:spcPct val="100000"/>
              </a:lnSpc>
              <a:spcBef>
                <a:spcPts val="600"/>
              </a:spcBef>
              <a:buClrTx/>
              <a:buFont typeface="Arial" panose="020B0604020202020204" pitchFamily="34" charset="0"/>
              <a:buChar char="•"/>
              <a:defRPr sz="1600" kern="1200" baseline="0">
                <a:solidFill>
                  <a:schemeClr val="tx2"/>
                </a:solidFill>
                <a:latin typeface="+mn-lt"/>
                <a:ea typeface="+mn-ea"/>
                <a:cs typeface="+mn-cs"/>
              </a:defRPr>
            </a:lvl6pPr>
            <a:lvl7pPr marL="1028700" indent="-165100" algn="l" defTabSz="457200" rtl="0" eaLnBrk="1" fontAlgn="ctr" latinLnBrk="0" hangingPunct="1">
              <a:lnSpc>
                <a:spcPct val="100000"/>
              </a:lnSpc>
              <a:spcBef>
                <a:spcPts val="600"/>
              </a:spcBef>
              <a:buClrTx/>
              <a:buFont typeface="Arial" panose="020B0604020202020204" pitchFamily="34" charset="0"/>
              <a:buChar char="–"/>
              <a:defRPr sz="1600" kern="1200" baseline="0">
                <a:solidFill>
                  <a:schemeClr val="tx2"/>
                </a:solidFill>
                <a:latin typeface="+mn-lt"/>
                <a:ea typeface="+mn-ea"/>
                <a:cs typeface="+mn-cs"/>
              </a:defRPr>
            </a:lvl7pPr>
            <a:lvl8pPr marL="1206500" indent="-177800" algn="l" defTabSz="457200" rtl="0" eaLnBrk="1" fontAlgn="ctr" latinLnBrk="0" hangingPunct="1">
              <a:lnSpc>
                <a:spcPct val="100000"/>
              </a:lnSpc>
              <a:spcBef>
                <a:spcPts val="600"/>
              </a:spcBef>
              <a:buClrTx/>
              <a:buFont typeface="Arial"/>
              <a:buChar char="•"/>
              <a:defRPr sz="1600" kern="1200" baseline="0">
                <a:solidFill>
                  <a:schemeClr val="tx2"/>
                </a:solidFill>
                <a:latin typeface="+mn-lt"/>
                <a:ea typeface="+mn-ea"/>
                <a:cs typeface="+mn-cs"/>
              </a:defRPr>
            </a:lvl8pPr>
            <a:lvl9pPr marL="1371600" indent="-165100" algn="l" defTabSz="457200" rtl="0" eaLnBrk="1" fontAlgn="ctr" latinLnBrk="0" hangingPunct="1">
              <a:lnSpc>
                <a:spcPct val="100000"/>
              </a:lnSpc>
              <a:spcBef>
                <a:spcPts val="600"/>
              </a:spcBef>
              <a:buClrTx/>
              <a:buFont typeface="Arial" panose="020B0604020202020204" pitchFamily="34" charset="0"/>
              <a:buChar char="–"/>
              <a:defRPr sz="1600" kern="1200">
                <a:solidFill>
                  <a:schemeClr val="tx2"/>
                </a:solidFill>
                <a:latin typeface="+mn-lt"/>
                <a:ea typeface="+mn-ea"/>
                <a:cs typeface="+mn-cs"/>
              </a:defRPr>
            </a:lvl9pPr>
          </a:lstStyle>
          <a:p>
            <a:pPr algn="l"/>
            <a:r>
              <a:rPr lang="en-US" dirty="0">
                <a:solidFill>
                  <a:schemeClr val="accent5"/>
                </a:solidFill>
              </a:rPr>
              <a:t>Contraindications</a:t>
            </a:r>
          </a:p>
          <a:p>
            <a:pPr marL="285750" indent="-285750" algn="l">
              <a:buFont typeface="Arial" panose="020B0604020202020204" pitchFamily="34" charset="0"/>
              <a:buChar char="•"/>
            </a:pPr>
            <a:r>
              <a:rPr lang="en-US" b="0" dirty="0">
                <a:solidFill>
                  <a:schemeClr val="accent5"/>
                </a:solidFill>
              </a:rPr>
              <a:t>Hypocalcemia</a:t>
            </a:r>
          </a:p>
          <a:p>
            <a:pPr algn="l"/>
            <a:endParaRPr lang="en-US" b="0" dirty="0">
              <a:solidFill>
                <a:schemeClr val="accent5"/>
              </a:solidFill>
            </a:endParaRPr>
          </a:p>
        </p:txBody>
      </p:sp>
      <p:sp>
        <p:nvSpPr>
          <p:cNvPr id="3" name="TextBox 2">
            <a:extLst>
              <a:ext uri="{FF2B5EF4-FFF2-40B4-BE49-F238E27FC236}">
                <a16:creationId xmlns:a16="http://schemas.microsoft.com/office/drawing/2014/main" id="{C38C5F1E-A751-D962-C763-6C9C405C6E03}"/>
              </a:ext>
            </a:extLst>
          </p:cNvPr>
          <p:cNvSpPr txBox="1"/>
          <p:nvPr/>
        </p:nvSpPr>
        <p:spPr>
          <a:xfrm>
            <a:off x="859534" y="6179360"/>
            <a:ext cx="8046720" cy="369332"/>
          </a:xfrm>
          <a:prstGeom prst="rect">
            <a:avLst/>
          </a:prstGeom>
          <a:noFill/>
        </p:spPr>
        <p:txBody>
          <a:bodyPr wrap="square" lIns="0" tIns="0" rIns="0" bIns="0" rtlCol="0" anchor="b">
            <a:spAutoFit/>
          </a:bodyPr>
          <a:lstStyle/>
          <a:p>
            <a:r>
              <a:rPr lang="en-US" sz="800" dirty="0">
                <a:solidFill>
                  <a:schemeClr val="tx2"/>
                </a:solidFill>
                <a:latin typeface="+mn-lt"/>
              </a:rPr>
              <a:t>©2024 CVS Health and/or one of its affiliates. Confidential and proprietary. </a:t>
            </a:r>
            <a:r>
              <a:rPr lang="en-US" sz="800" i="0" kern="1200" dirty="0">
                <a:solidFill>
                  <a:schemeClr val="tx2"/>
                </a:solidFill>
                <a:effectLst/>
                <a:latin typeface="CVS Health Sans" panose="020B0504020202020204" pitchFamily="34" charset="0"/>
                <a:ea typeface="+mn-ea"/>
                <a:cs typeface="Arial" panose="020B0604020202020204" pitchFamily="34" charset="0"/>
              </a:rPr>
              <a:t>This is provided for informational and reference purposes only and is based on cited sources as existing at the time of review. It does not constitute medical, legal, or regulatory advice and is not a substitute for individualized assessment and treatment by an appropriate medical provider.</a:t>
            </a:r>
            <a:r>
              <a:rPr lang="en-US" sz="800" dirty="0">
                <a:solidFill>
                  <a:schemeClr val="tx2"/>
                </a:solidFill>
                <a:latin typeface="CVS Health Sans" panose="020B0504020202020204" pitchFamily="34" charset="0"/>
                <a:cs typeface="Arial" panose="020B0604020202020204" pitchFamily="34" charset="0"/>
              </a:rPr>
              <a:t> </a:t>
            </a:r>
            <a:endParaRPr lang="en-US" sz="800" dirty="0">
              <a:solidFill>
                <a:schemeClr val="tx2"/>
              </a:solidFill>
              <a:latin typeface="+mn-lt"/>
            </a:endParaRPr>
          </a:p>
        </p:txBody>
      </p:sp>
    </p:spTree>
    <p:extLst>
      <p:ext uri="{BB962C8B-B14F-4D97-AF65-F5344CB8AC3E}">
        <p14:creationId xmlns:p14="http://schemas.microsoft.com/office/powerpoint/2010/main" val="2465189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6256B5-ABBA-13B6-6C0B-E604416DEED8}"/>
              </a:ext>
            </a:extLst>
          </p:cNvPr>
          <p:cNvSpPr/>
          <p:nvPr/>
        </p:nvSpPr>
        <p:spPr bwMode="gray">
          <a:xfrm>
            <a:off x="8101819" y="1594339"/>
            <a:ext cx="3664976" cy="3993626"/>
          </a:xfrm>
          <a:prstGeom prst="rect">
            <a:avLst/>
          </a:prstGeom>
          <a:solidFill>
            <a:schemeClr val="accent6">
              <a:lumMod val="20000"/>
              <a:lumOff val="8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lIns="274320" tIns="1645920" rIns="274320" rtlCol="0" anchor="t" anchorCtr="0"/>
          <a:lstStyle/>
          <a:p>
            <a:pPr algn="ctr">
              <a:spcBef>
                <a:spcPts val="0"/>
              </a:spcBef>
            </a:pPr>
            <a:r>
              <a:rPr lang="en-US" sz="1600" b="1" dirty="0">
                <a:solidFill>
                  <a:schemeClr val="tx2"/>
                </a:solidFill>
              </a:rPr>
              <a:t>Side Effects</a:t>
            </a:r>
          </a:p>
          <a:p>
            <a:pPr marL="177800" indent="-177800" algn="l">
              <a:spcBef>
                <a:spcPts val="0"/>
              </a:spcBef>
              <a:spcAft>
                <a:spcPts val="300"/>
              </a:spcAft>
              <a:buFont typeface="Arial" panose="020B0604020202020204" pitchFamily="34" charset="0"/>
              <a:buChar char="•"/>
            </a:pPr>
            <a:r>
              <a:rPr lang="en-US" sz="1400" b="0" dirty="0">
                <a:solidFill>
                  <a:schemeClr val="tx2"/>
                </a:solidFill>
              </a:rPr>
              <a:t>Joint pain</a:t>
            </a:r>
          </a:p>
          <a:p>
            <a:pPr marL="177800" indent="-177800" algn="l">
              <a:spcBef>
                <a:spcPts val="0"/>
              </a:spcBef>
              <a:spcAft>
                <a:spcPts val="300"/>
              </a:spcAft>
              <a:buFont typeface="Arial" panose="020B0604020202020204" pitchFamily="34" charset="0"/>
              <a:buChar char="•"/>
            </a:pPr>
            <a:r>
              <a:rPr lang="en-US" sz="1400" b="0" dirty="0">
                <a:solidFill>
                  <a:schemeClr val="tx2"/>
                </a:solidFill>
              </a:rPr>
              <a:t>Dizziness</a:t>
            </a:r>
          </a:p>
          <a:p>
            <a:pPr marL="177800" indent="-177800" algn="l">
              <a:spcBef>
                <a:spcPts val="0"/>
              </a:spcBef>
              <a:spcAft>
                <a:spcPts val="300"/>
              </a:spcAft>
              <a:buFont typeface="Arial" panose="020B0604020202020204" pitchFamily="34" charset="0"/>
              <a:buChar char="•"/>
            </a:pPr>
            <a:r>
              <a:rPr lang="en-US" sz="1400" b="0" dirty="0">
                <a:solidFill>
                  <a:schemeClr val="tx2"/>
                </a:solidFill>
              </a:rPr>
              <a:t>Orthostatic hypotension possible following injection</a:t>
            </a:r>
          </a:p>
          <a:p>
            <a:pPr marL="177800" indent="-177800">
              <a:spcBef>
                <a:spcPts val="0"/>
              </a:spcBef>
              <a:spcAft>
                <a:spcPts val="300"/>
              </a:spcAft>
              <a:buFont typeface="Arial" panose="020B0604020202020204" pitchFamily="34" charset="0"/>
              <a:buChar char="•"/>
            </a:pPr>
            <a:r>
              <a:rPr lang="en-US" sz="1400" b="0" dirty="0">
                <a:solidFill>
                  <a:schemeClr val="tx2"/>
                </a:solidFill>
              </a:rPr>
              <a:t>Osteosarcoma</a:t>
            </a:r>
          </a:p>
          <a:p>
            <a:pPr marL="177800" indent="-177800" algn="l">
              <a:spcBef>
                <a:spcPts val="0"/>
              </a:spcBef>
              <a:spcAft>
                <a:spcPts val="300"/>
              </a:spcAft>
              <a:buFont typeface="Arial" panose="020B0604020202020204" pitchFamily="34" charset="0"/>
              <a:buChar char="•"/>
            </a:pPr>
            <a:r>
              <a:rPr lang="en-US" sz="1400" b="0" dirty="0">
                <a:solidFill>
                  <a:schemeClr val="tx2"/>
                </a:solidFill>
              </a:rPr>
              <a:t>Hypercalcemia</a:t>
            </a:r>
          </a:p>
          <a:p>
            <a:endParaRPr lang="en-US" sz="1800" dirty="0">
              <a:solidFill>
                <a:schemeClr val="tx2"/>
              </a:solidFill>
            </a:endParaRPr>
          </a:p>
        </p:txBody>
      </p:sp>
      <p:sp>
        <p:nvSpPr>
          <p:cNvPr id="5" name="Rectangle 4">
            <a:extLst>
              <a:ext uri="{FF2B5EF4-FFF2-40B4-BE49-F238E27FC236}">
                <a16:creationId xmlns:a16="http://schemas.microsoft.com/office/drawing/2014/main" id="{8BF715ED-B822-8771-4CFD-73E5D2CDAA4C}"/>
              </a:ext>
            </a:extLst>
          </p:cNvPr>
          <p:cNvSpPr/>
          <p:nvPr/>
        </p:nvSpPr>
        <p:spPr bwMode="gray">
          <a:xfrm>
            <a:off x="4232031" y="1606063"/>
            <a:ext cx="3664976" cy="3993626"/>
          </a:xfrm>
          <a:prstGeom prst="rect">
            <a:avLst/>
          </a:prstGeom>
          <a:solidFill>
            <a:schemeClr val="accent6"/>
          </a:solidFill>
          <a:ln>
            <a:noFill/>
            <a:miter lim="800000"/>
          </a:ln>
          <a:effectLst/>
        </p:spPr>
        <p:style>
          <a:lnRef idx="1">
            <a:schemeClr val="accent1"/>
          </a:lnRef>
          <a:fillRef idx="3">
            <a:schemeClr val="accent1"/>
          </a:fillRef>
          <a:effectRef idx="2">
            <a:schemeClr val="accent1"/>
          </a:effectRef>
          <a:fontRef idx="minor">
            <a:schemeClr val="lt1"/>
          </a:fontRef>
        </p:style>
        <p:txBody>
          <a:bodyPr lIns="274320" tIns="1645920" rIns="274320" rtlCol="0" anchor="t" anchorCtr="0"/>
          <a:lstStyle/>
          <a:p>
            <a:pPr marL="7938" lvl="2" indent="0" algn="ctr">
              <a:spcBef>
                <a:spcPts val="600"/>
              </a:spcBef>
              <a:spcAft>
                <a:spcPts val="300"/>
              </a:spcAft>
            </a:pPr>
            <a:r>
              <a:rPr lang="en-US" sz="1600" b="1" dirty="0">
                <a:solidFill>
                  <a:schemeClr val="bg1"/>
                </a:solidFill>
              </a:rPr>
              <a:t>Storage</a:t>
            </a:r>
          </a:p>
          <a:p>
            <a:pPr marL="7938" lvl="3">
              <a:spcBef>
                <a:spcPts val="600"/>
              </a:spcBef>
            </a:pPr>
            <a:r>
              <a:rPr lang="en-US" sz="1400" b="1" dirty="0">
                <a:solidFill>
                  <a:schemeClr val="bg1"/>
                </a:solidFill>
              </a:rPr>
              <a:t>Teriparatide: </a:t>
            </a:r>
            <a:r>
              <a:rPr lang="en-US" sz="1400" dirty="0">
                <a:solidFill>
                  <a:schemeClr val="bg1"/>
                </a:solidFill>
              </a:rPr>
              <a:t>Store in the refrigerator except when administering; discard 28 days after opening</a:t>
            </a:r>
          </a:p>
          <a:p>
            <a:pPr marL="7938" lvl="3">
              <a:spcBef>
                <a:spcPts val="600"/>
              </a:spcBef>
            </a:pPr>
            <a:r>
              <a:rPr lang="en-US" sz="1400" b="1" dirty="0">
                <a:solidFill>
                  <a:schemeClr val="bg1"/>
                </a:solidFill>
              </a:rPr>
              <a:t>Abaloparatide: </a:t>
            </a:r>
            <a:r>
              <a:rPr lang="en-US" sz="1400" dirty="0">
                <a:solidFill>
                  <a:schemeClr val="bg1"/>
                </a:solidFill>
              </a:rPr>
              <a:t>Before use, store in refrigerator, then can keep at room temperature for 30 days</a:t>
            </a:r>
          </a:p>
          <a:p>
            <a:pPr>
              <a:spcBef>
                <a:spcPts val="600"/>
              </a:spcBef>
            </a:pPr>
            <a:endParaRPr lang="en-US" dirty="0"/>
          </a:p>
        </p:txBody>
      </p:sp>
      <p:sp>
        <p:nvSpPr>
          <p:cNvPr id="6" name="Rectangle 5">
            <a:extLst>
              <a:ext uri="{FF2B5EF4-FFF2-40B4-BE49-F238E27FC236}">
                <a16:creationId xmlns:a16="http://schemas.microsoft.com/office/drawing/2014/main" id="{7FA27997-DF13-6790-DF71-FA9A68662F72}"/>
              </a:ext>
            </a:extLst>
          </p:cNvPr>
          <p:cNvSpPr/>
          <p:nvPr/>
        </p:nvSpPr>
        <p:spPr bwMode="gray">
          <a:xfrm>
            <a:off x="571753" y="1594339"/>
            <a:ext cx="3433191" cy="3993626"/>
          </a:xfrm>
          <a:prstGeom prst="rect">
            <a:avLst/>
          </a:prstGeom>
          <a:solidFill>
            <a:schemeClr val="accent2"/>
          </a:solidFill>
          <a:ln>
            <a:noFill/>
            <a:miter lim="800000"/>
          </a:ln>
          <a:effectLst/>
        </p:spPr>
        <p:style>
          <a:lnRef idx="1">
            <a:schemeClr val="accent1"/>
          </a:lnRef>
          <a:fillRef idx="3">
            <a:schemeClr val="accent1"/>
          </a:fillRef>
          <a:effectRef idx="2">
            <a:schemeClr val="accent1"/>
          </a:effectRef>
          <a:fontRef idx="minor">
            <a:schemeClr val="lt1"/>
          </a:fontRef>
        </p:style>
        <p:txBody>
          <a:bodyPr lIns="274320" tIns="1645920" rIns="274320" rtlCol="0" anchor="t" anchorCtr="0"/>
          <a:lstStyle/>
          <a:p>
            <a:pPr algn="ctr">
              <a:spcAft>
                <a:spcPts val="600"/>
              </a:spcAft>
            </a:pPr>
            <a:r>
              <a:rPr lang="en-US" sz="1600" b="0" dirty="0">
                <a:solidFill>
                  <a:schemeClr val="bg1"/>
                </a:solidFill>
              </a:rPr>
              <a:t>Daily, subcutaneous injection</a:t>
            </a:r>
          </a:p>
          <a:p>
            <a:pPr algn="ctr">
              <a:spcAft>
                <a:spcPts val="600"/>
              </a:spcAft>
            </a:pPr>
            <a:endParaRPr lang="en-US" sz="1600" b="0" dirty="0">
              <a:solidFill>
                <a:schemeClr val="bg1"/>
              </a:solidFill>
            </a:endParaRPr>
          </a:p>
          <a:p>
            <a:pPr marL="7938" lvl="2" algn="ctr">
              <a:spcAft>
                <a:spcPts val="600"/>
              </a:spcAft>
              <a:buNone/>
            </a:pPr>
            <a:r>
              <a:rPr lang="en-US" sz="1600" b="1" dirty="0">
                <a:solidFill>
                  <a:schemeClr val="bg1"/>
                </a:solidFill>
              </a:rPr>
              <a:t>Sites of injection</a:t>
            </a:r>
          </a:p>
          <a:p>
            <a:pPr marL="7938" lvl="3">
              <a:spcAft>
                <a:spcPts val="600"/>
              </a:spcAft>
              <a:buNone/>
            </a:pPr>
            <a:r>
              <a:rPr lang="en-US" sz="1400" b="1" dirty="0">
                <a:solidFill>
                  <a:schemeClr val="bg1"/>
                </a:solidFill>
              </a:rPr>
              <a:t>Teriparatide: </a:t>
            </a:r>
            <a:r>
              <a:rPr lang="en-US" sz="1400" b="0" dirty="0">
                <a:solidFill>
                  <a:schemeClr val="bg1"/>
                </a:solidFill>
              </a:rPr>
              <a:t>thigh or abdomen</a:t>
            </a:r>
          </a:p>
          <a:p>
            <a:pPr marL="7938" lvl="3">
              <a:spcAft>
                <a:spcPts val="600"/>
              </a:spcAft>
              <a:buNone/>
            </a:pPr>
            <a:r>
              <a:rPr lang="en-US" sz="1400" b="1" dirty="0" err="1">
                <a:solidFill>
                  <a:schemeClr val="bg1"/>
                </a:solidFill>
              </a:rPr>
              <a:t>Abaloparatide</a:t>
            </a:r>
            <a:r>
              <a:rPr lang="en-US" sz="1400" b="1" dirty="0">
                <a:solidFill>
                  <a:schemeClr val="bg1"/>
                </a:solidFill>
              </a:rPr>
              <a:t>: </a:t>
            </a:r>
            <a:r>
              <a:rPr lang="en-US" sz="1400" dirty="0">
                <a:solidFill>
                  <a:schemeClr val="bg1"/>
                </a:solidFill>
              </a:rPr>
              <a:t>lower abdomen (avoid the 2-inch area around</a:t>
            </a:r>
            <a:br>
              <a:rPr lang="en-US" sz="1400" dirty="0">
                <a:solidFill>
                  <a:schemeClr val="bg1"/>
                </a:solidFill>
              </a:rPr>
            </a:br>
            <a:r>
              <a:rPr lang="en-US" sz="1400" dirty="0">
                <a:solidFill>
                  <a:schemeClr val="bg1"/>
                </a:solidFill>
              </a:rPr>
              <a:t> the navel)</a:t>
            </a:r>
          </a:p>
        </p:txBody>
      </p:sp>
      <p:sp>
        <p:nvSpPr>
          <p:cNvPr id="2" name="Title 1">
            <a:extLst>
              <a:ext uri="{FF2B5EF4-FFF2-40B4-BE49-F238E27FC236}">
                <a16:creationId xmlns:a16="http://schemas.microsoft.com/office/drawing/2014/main" id="{C5DCC8AB-B490-4EA3-97E1-1B2B1B382594}"/>
              </a:ext>
            </a:extLst>
          </p:cNvPr>
          <p:cNvSpPr>
            <a:spLocks noGrp="1"/>
          </p:cNvSpPr>
          <p:nvPr>
            <p:ph type="title"/>
          </p:nvPr>
        </p:nvSpPr>
        <p:spPr/>
        <p:txBody>
          <a:bodyPr/>
          <a:lstStyle/>
          <a:p>
            <a:r>
              <a:rPr lang="en-US" dirty="0"/>
              <a:t>Teriparatide (Forteo) and Abaloparatide (Tymlos)</a:t>
            </a:r>
            <a:br>
              <a:rPr lang="en-US" dirty="0"/>
            </a:br>
            <a:r>
              <a:rPr lang="en-US" sz="2000" b="0" dirty="0"/>
              <a:t>Administration considerations and side effects</a:t>
            </a:r>
            <a:endParaRPr lang="en-US" b="0" dirty="0"/>
          </a:p>
        </p:txBody>
      </p:sp>
      <p:sp>
        <p:nvSpPr>
          <p:cNvPr id="8" name="Text Placeholder 8">
            <a:extLst>
              <a:ext uri="{FF2B5EF4-FFF2-40B4-BE49-F238E27FC236}">
                <a16:creationId xmlns:a16="http://schemas.microsoft.com/office/drawing/2014/main" id="{8E0A0BD8-1FBD-4B01-8F05-6DF926F1B100}"/>
              </a:ext>
            </a:extLst>
          </p:cNvPr>
          <p:cNvSpPr txBox="1">
            <a:spLocks/>
          </p:cNvSpPr>
          <p:nvPr/>
        </p:nvSpPr>
        <p:spPr>
          <a:xfrm>
            <a:off x="557784" y="5695701"/>
            <a:ext cx="8229600" cy="457200"/>
          </a:xfrm>
          <a:prstGeom prst="rect">
            <a:avLst/>
          </a:prstGeom>
        </p:spPr>
        <p:txBody>
          <a:bodyPr lIns="0" tIns="0" bIns="0" anchor="b" anchorCtr="0"/>
          <a:lstStyle>
            <a:lvl1pPr marL="173038" indent="-173038" algn="l" defTabSz="457200" rtl="0" eaLnBrk="1" latinLnBrk="0" hangingPunct="1">
              <a:spcBef>
                <a:spcPts val="100"/>
              </a:spcBef>
              <a:spcAft>
                <a:spcPts val="600"/>
              </a:spcAft>
              <a:buClrTx/>
              <a:buFont typeface="Arial"/>
              <a:buChar char="•"/>
              <a:defRPr sz="2000" kern="1200">
                <a:solidFill>
                  <a:schemeClr val="tx1"/>
                </a:solidFill>
                <a:latin typeface="+mn-lt"/>
                <a:ea typeface="+mn-ea"/>
                <a:cs typeface="+mn-cs"/>
              </a:defRPr>
            </a:lvl1pPr>
            <a:lvl2pPr marL="396875" indent="-166688" algn="l" defTabSz="457200" rtl="0" eaLnBrk="1" latinLnBrk="0" hangingPunct="1">
              <a:spcBef>
                <a:spcPts val="100"/>
              </a:spcBef>
              <a:spcAft>
                <a:spcPts val="600"/>
              </a:spcAft>
              <a:buClrTx/>
              <a:buFont typeface="Lucida Grande"/>
              <a:buChar char="–"/>
              <a:tabLst/>
              <a:defRPr sz="1800" kern="1200">
                <a:solidFill>
                  <a:schemeClr val="tx1"/>
                </a:solidFill>
                <a:latin typeface="+mn-lt"/>
                <a:ea typeface="+mn-ea"/>
                <a:cs typeface="+mn-cs"/>
              </a:defRPr>
            </a:lvl2pPr>
            <a:lvl3pPr marL="622300" indent="-161925" algn="l" defTabSz="457200" rtl="0" eaLnBrk="1" latinLnBrk="0" hangingPunct="1">
              <a:spcBef>
                <a:spcPts val="100"/>
              </a:spcBef>
              <a:spcAft>
                <a:spcPts val="600"/>
              </a:spcAft>
              <a:buClrTx/>
              <a:buFont typeface="Arial"/>
              <a:buChar char="•"/>
              <a:defRPr sz="1600" kern="1200">
                <a:solidFill>
                  <a:schemeClr val="tx1"/>
                </a:solidFill>
                <a:latin typeface="+mn-lt"/>
                <a:ea typeface="+mn-ea"/>
                <a:cs typeface="+mn-cs"/>
              </a:defRPr>
            </a:lvl3pPr>
            <a:lvl4pPr marL="911225" indent="-228600" algn="l" defTabSz="457200" rtl="0" eaLnBrk="1" latinLnBrk="0" hangingPunct="1">
              <a:spcBef>
                <a:spcPts val="100"/>
              </a:spcBef>
              <a:spcAft>
                <a:spcPts val="600"/>
              </a:spcAft>
              <a:buClrTx/>
              <a:buFont typeface="Lucida Grande"/>
              <a:buChar char="–"/>
              <a:defRPr sz="1600" kern="1200">
                <a:solidFill>
                  <a:schemeClr val="bg2">
                    <a:lumMod val="75000"/>
                  </a:schemeClr>
                </a:solidFill>
                <a:latin typeface="+mn-lt"/>
                <a:ea typeface="+mn-ea"/>
                <a:cs typeface="+mn-cs"/>
              </a:defRPr>
            </a:lvl4pPr>
            <a:lvl5pPr marL="1141413" indent="-230188" algn="l" defTabSz="457200" rtl="0" eaLnBrk="1" latinLnBrk="0" hangingPunct="1">
              <a:spcBef>
                <a:spcPts val="100"/>
              </a:spcBef>
              <a:spcAft>
                <a:spcPts val="600"/>
              </a:spcAft>
              <a:buClrTx/>
              <a:buFont typeface="Arial"/>
              <a:buChar char="•"/>
              <a:defRPr sz="1600" kern="1200">
                <a:solidFill>
                  <a:schemeClr val="bg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r>
              <a:rPr lang="en-US" sz="800" dirty="0">
                <a:solidFill>
                  <a:schemeClr val="tx2"/>
                </a:solidFill>
                <a:cs typeface="Arial"/>
              </a:rPr>
              <a:t>Individual prescribing information from </a:t>
            </a:r>
            <a:r>
              <a:rPr lang="en-US" sz="800" dirty="0">
                <a:solidFill>
                  <a:schemeClr val="tx2"/>
                </a:solidFill>
                <a:cs typeface="Arial"/>
                <a:hlinkClick r:id="rId3"/>
              </a:rPr>
              <a:t>https://dailymed.nlm.nih.gov/ </a:t>
            </a:r>
            <a:endParaRPr lang="en-US" sz="800" dirty="0">
              <a:solidFill>
                <a:schemeClr val="tx2"/>
              </a:solidFill>
              <a:cs typeface="Arial"/>
            </a:endParaRPr>
          </a:p>
        </p:txBody>
      </p:sp>
      <p:sp>
        <p:nvSpPr>
          <p:cNvPr id="11" name="Graphic 126" descr="Injection icon.">
            <a:extLst>
              <a:ext uri="{FF2B5EF4-FFF2-40B4-BE49-F238E27FC236}">
                <a16:creationId xmlns:a16="http://schemas.microsoft.com/office/drawing/2014/main" id="{ACA39075-CCDB-4FC2-8218-8D0CF2D38104}"/>
              </a:ext>
            </a:extLst>
          </p:cNvPr>
          <p:cNvSpPr>
            <a:spLocks noChangeAspect="1"/>
          </p:cNvSpPr>
          <p:nvPr/>
        </p:nvSpPr>
        <p:spPr>
          <a:xfrm>
            <a:off x="1825259" y="2170999"/>
            <a:ext cx="716669" cy="716669"/>
          </a:xfrm>
          <a:custGeom>
            <a:avLst/>
            <a:gdLst>
              <a:gd name="connsiteX0" fmla="*/ 405024 w 420308"/>
              <a:gd name="connsiteY0" fmla="*/ 82151 h 420308"/>
              <a:gd name="connsiteX1" fmla="*/ 420308 w 420308"/>
              <a:gd name="connsiteY1" fmla="*/ 68778 h 420308"/>
              <a:gd name="connsiteX2" fmla="*/ 351530 w 420308"/>
              <a:gd name="connsiteY2" fmla="*/ 0 h 420308"/>
              <a:gd name="connsiteX3" fmla="*/ 338157 w 420308"/>
              <a:gd name="connsiteY3" fmla="*/ 13373 h 420308"/>
              <a:gd name="connsiteX4" fmla="*/ 364904 w 420308"/>
              <a:gd name="connsiteY4" fmla="*/ 40120 h 420308"/>
              <a:gd name="connsiteX5" fmla="*/ 322873 w 420308"/>
              <a:gd name="connsiteY5" fmla="*/ 82151 h 420308"/>
              <a:gd name="connsiteX6" fmla="*/ 240722 w 420308"/>
              <a:gd name="connsiteY6" fmla="*/ 1910 h 420308"/>
              <a:gd name="connsiteX7" fmla="*/ 229259 w 420308"/>
              <a:gd name="connsiteY7" fmla="*/ 15284 h 420308"/>
              <a:gd name="connsiteX8" fmla="*/ 259827 w 420308"/>
              <a:gd name="connsiteY8" fmla="*/ 45852 h 420308"/>
              <a:gd name="connsiteX9" fmla="*/ 51583 w 420308"/>
              <a:gd name="connsiteY9" fmla="*/ 254095 h 420308"/>
              <a:gd name="connsiteX10" fmla="*/ 47762 w 420308"/>
              <a:gd name="connsiteY10" fmla="*/ 261737 h 420308"/>
              <a:gd name="connsiteX11" fmla="*/ 40120 w 420308"/>
              <a:gd name="connsiteY11" fmla="*/ 292305 h 420308"/>
              <a:gd name="connsiteX12" fmla="*/ 47762 w 420308"/>
              <a:gd name="connsiteY12" fmla="*/ 315231 h 420308"/>
              <a:gd name="connsiteX13" fmla="*/ 70688 w 420308"/>
              <a:gd name="connsiteY13" fmla="*/ 338157 h 420308"/>
              <a:gd name="connsiteX14" fmla="*/ 0 w 420308"/>
              <a:gd name="connsiteY14" fmla="*/ 405024 h 420308"/>
              <a:gd name="connsiteX15" fmla="*/ 13373 w 420308"/>
              <a:gd name="connsiteY15" fmla="*/ 420308 h 420308"/>
              <a:gd name="connsiteX16" fmla="*/ 82151 w 420308"/>
              <a:gd name="connsiteY16" fmla="*/ 351530 h 420308"/>
              <a:gd name="connsiteX17" fmla="*/ 103167 w 420308"/>
              <a:gd name="connsiteY17" fmla="*/ 372546 h 420308"/>
              <a:gd name="connsiteX18" fmla="*/ 120361 w 420308"/>
              <a:gd name="connsiteY18" fmla="*/ 380188 h 420308"/>
              <a:gd name="connsiteX19" fmla="*/ 126092 w 420308"/>
              <a:gd name="connsiteY19" fmla="*/ 380188 h 420308"/>
              <a:gd name="connsiteX20" fmla="*/ 156660 w 420308"/>
              <a:gd name="connsiteY20" fmla="*/ 372546 h 420308"/>
              <a:gd name="connsiteX21" fmla="*/ 164302 w 420308"/>
              <a:gd name="connsiteY21" fmla="*/ 368725 h 420308"/>
              <a:gd name="connsiteX22" fmla="*/ 374456 w 420308"/>
              <a:gd name="connsiteY22" fmla="*/ 160481 h 420308"/>
              <a:gd name="connsiteX23" fmla="*/ 405024 w 420308"/>
              <a:gd name="connsiteY23" fmla="*/ 191049 h 420308"/>
              <a:gd name="connsiteX24" fmla="*/ 418398 w 420308"/>
              <a:gd name="connsiteY24" fmla="*/ 177676 h 420308"/>
              <a:gd name="connsiteX25" fmla="*/ 338157 w 420308"/>
              <a:gd name="connsiteY25" fmla="*/ 97435 h 420308"/>
              <a:gd name="connsiteX26" fmla="*/ 380188 w 420308"/>
              <a:gd name="connsiteY26" fmla="*/ 55404 h 420308"/>
              <a:gd name="connsiteX27" fmla="*/ 405024 w 420308"/>
              <a:gd name="connsiteY27" fmla="*/ 82151 h 420308"/>
              <a:gd name="connsiteX28" fmla="*/ 361083 w 420308"/>
              <a:gd name="connsiteY28" fmla="*/ 147108 h 420308"/>
              <a:gd name="connsiteX29" fmla="*/ 154750 w 420308"/>
              <a:gd name="connsiteY29" fmla="*/ 353441 h 420308"/>
              <a:gd name="connsiteX30" fmla="*/ 124182 w 420308"/>
              <a:gd name="connsiteY30" fmla="*/ 361083 h 420308"/>
              <a:gd name="connsiteX31" fmla="*/ 120361 w 420308"/>
              <a:gd name="connsiteY31" fmla="*/ 359172 h 420308"/>
              <a:gd name="connsiteX32" fmla="*/ 63046 w 420308"/>
              <a:gd name="connsiteY32" fmla="*/ 301858 h 420308"/>
              <a:gd name="connsiteX33" fmla="*/ 61136 w 420308"/>
              <a:gd name="connsiteY33" fmla="*/ 298037 h 420308"/>
              <a:gd name="connsiteX34" fmla="*/ 64957 w 420308"/>
              <a:gd name="connsiteY34" fmla="*/ 267469 h 420308"/>
              <a:gd name="connsiteX35" fmla="*/ 108898 w 420308"/>
              <a:gd name="connsiteY35" fmla="*/ 223528 h 420308"/>
              <a:gd name="connsiteX36" fmla="*/ 149018 w 420308"/>
              <a:gd name="connsiteY36" fmla="*/ 263648 h 420308"/>
              <a:gd name="connsiteX37" fmla="*/ 162392 w 420308"/>
              <a:gd name="connsiteY37" fmla="*/ 248364 h 420308"/>
              <a:gd name="connsiteX38" fmla="*/ 122271 w 420308"/>
              <a:gd name="connsiteY38" fmla="*/ 208244 h 420308"/>
              <a:gd name="connsiteX39" fmla="*/ 158571 w 420308"/>
              <a:gd name="connsiteY39" fmla="*/ 171944 h 420308"/>
              <a:gd name="connsiteX40" fmla="*/ 198691 w 420308"/>
              <a:gd name="connsiteY40" fmla="*/ 212065 h 420308"/>
              <a:gd name="connsiteX41" fmla="*/ 212065 w 420308"/>
              <a:gd name="connsiteY41" fmla="*/ 198691 h 420308"/>
              <a:gd name="connsiteX42" fmla="*/ 171944 w 420308"/>
              <a:gd name="connsiteY42" fmla="*/ 160481 h 420308"/>
              <a:gd name="connsiteX43" fmla="*/ 210154 w 420308"/>
              <a:gd name="connsiteY43" fmla="*/ 124182 h 420308"/>
              <a:gd name="connsiteX44" fmla="*/ 248364 w 420308"/>
              <a:gd name="connsiteY44" fmla="*/ 164302 h 420308"/>
              <a:gd name="connsiteX45" fmla="*/ 261737 w 420308"/>
              <a:gd name="connsiteY45" fmla="*/ 150929 h 420308"/>
              <a:gd name="connsiteX46" fmla="*/ 223528 w 420308"/>
              <a:gd name="connsiteY46" fmla="*/ 110809 h 420308"/>
              <a:gd name="connsiteX47" fmla="*/ 273200 w 420308"/>
              <a:gd name="connsiteY47" fmla="*/ 61136 h 420308"/>
              <a:gd name="connsiteX48" fmla="*/ 361083 w 420308"/>
              <a:gd name="connsiteY48" fmla="*/ 147108 h 42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0308" h="420308">
                <a:moveTo>
                  <a:pt x="405024" y="82151"/>
                </a:moveTo>
                <a:lnTo>
                  <a:pt x="420308" y="68778"/>
                </a:lnTo>
                <a:lnTo>
                  <a:pt x="351530" y="0"/>
                </a:lnTo>
                <a:lnTo>
                  <a:pt x="338157" y="13373"/>
                </a:lnTo>
                <a:lnTo>
                  <a:pt x="364904" y="40120"/>
                </a:lnTo>
                <a:lnTo>
                  <a:pt x="322873" y="82151"/>
                </a:lnTo>
                <a:lnTo>
                  <a:pt x="240722" y="1910"/>
                </a:lnTo>
                <a:lnTo>
                  <a:pt x="229259" y="15284"/>
                </a:lnTo>
                <a:lnTo>
                  <a:pt x="259827" y="45852"/>
                </a:lnTo>
                <a:lnTo>
                  <a:pt x="51583" y="254095"/>
                </a:lnTo>
                <a:cubicBezTo>
                  <a:pt x="49673" y="256006"/>
                  <a:pt x="47762" y="259827"/>
                  <a:pt x="47762" y="261737"/>
                </a:cubicBezTo>
                <a:lnTo>
                  <a:pt x="40120" y="292305"/>
                </a:lnTo>
                <a:cubicBezTo>
                  <a:pt x="38210" y="299947"/>
                  <a:pt x="42031" y="309500"/>
                  <a:pt x="47762" y="315231"/>
                </a:cubicBezTo>
                <a:lnTo>
                  <a:pt x="70688" y="338157"/>
                </a:lnTo>
                <a:lnTo>
                  <a:pt x="0" y="405024"/>
                </a:lnTo>
                <a:lnTo>
                  <a:pt x="13373" y="420308"/>
                </a:lnTo>
                <a:lnTo>
                  <a:pt x="82151" y="351530"/>
                </a:lnTo>
                <a:lnTo>
                  <a:pt x="103167" y="372546"/>
                </a:lnTo>
                <a:cubicBezTo>
                  <a:pt x="106988" y="378277"/>
                  <a:pt x="114630" y="380188"/>
                  <a:pt x="120361" y="380188"/>
                </a:cubicBezTo>
                <a:cubicBezTo>
                  <a:pt x="122271" y="380188"/>
                  <a:pt x="124182" y="380188"/>
                  <a:pt x="126092" y="380188"/>
                </a:cubicBezTo>
                <a:lnTo>
                  <a:pt x="156660" y="372546"/>
                </a:lnTo>
                <a:cubicBezTo>
                  <a:pt x="160481" y="372546"/>
                  <a:pt x="162392" y="370635"/>
                  <a:pt x="164302" y="368725"/>
                </a:cubicBezTo>
                <a:lnTo>
                  <a:pt x="374456" y="160481"/>
                </a:lnTo>
                <a:lnTo>
                  <a:pt x="405024" y="191049"/>
                </a:lnTo>
                <a:lnTo>
                  <a:pt x="418398" y="177676"/>
                </a:lnTo>
                <a:lnTo>
                  <a:pt x="338157" y="97435"/>
                </a:lnTo>
                <a:lnTo>
                  <a:pt x="380188" y="55404"/>
                </a:lnTo>
                <a:lnTo>
                  <a:pt x="405024" y="82151"/>
                </a:lnTo>
                <a:close/>
                <a:moveTo>
                  <a:pt x="361083" y="147108"/>
                </a:moveTo>
                <a:lnTo>
                  <a:pt x="154750" y="353441"/>
                </a:lnTo>
                <a:lnTo>
                  <a:pt x="124182" y="361083"/>
                </a:lnTo>
                <a:cubicBezTo>
                  <a:pt x="122271" y="361083"/>
                  <a:pt x="120361" y="359172"/>
                  <a:pt x="120361" y="359172"/>
                </a:cubicBezTo>
                <a:lnTo>
                  <a:pt x="63046" y="301858"/>
                </a:lnTo>
                <a:cubicBezTo>
                  <a:pt x="61136" y="299947"/>
                  <a:pt x="61136" y="299947"/>
                  <a:pt x="61136" y="298037"/>
                </a:cubicBezTo>
                <a:lnTo>
                  <a:pt x="64957" y="267469"/>
                </a:lnTo>
                <a:lnTo>
                  <a:pt x="108898" y="223528"/>
                </a:lnTo>
                <a:lnTo>
                  <a:pt x="149018" y="263648"/>
                </a:lnTo>
                <a:lnTo>
                  <a:pt x="162392" y="248364"/>
                </a:lnTo>
                <a:lnTo>
                  <a:pt x="122271" y="208244"/>
                </a:lnTo>
                <a:lnTo>
                  <a:pt x="158571" y="171944"/>
                </a:lnTo>
                <a:lnTo>
                  <a:pt x="198691" y="212065"/>
                </a:lnTo>
                <a:lnTo>
                  <a:pt x="212065" y="198691"/>
                </a:lnTo>
                <a:lnTo>
                  <a:pt x="171944" y="160481"/>
                </a:lnTo>
                <a:lnTo>
                  <a:pt x="210154" y="124182"/>
                </a:lnTo>
                <a:lnTo>
                  <a:pt x="248364" y="164302"/>
                </a:lnTo>
                <a:lnTo>
                  <a:pt x="261737" y="150929"/>
                </a:lnTo>
                <a:lnTo>
                  <a:pt x="223528" y="110809"/>
                </a:lnTo>
                <a:lnTo>
                  <a:pt x="273200" y="61136"/>
                </a:lnTo>
                <a:lnTo>
                  <a:pt x="361083" y="147108"/>
                </a:lnTo>
                <a:close/>
              </a:path>
            </a:pathLst>
          </a:custGeom>
          <a:solidFill>
            <a:schemeClr val="bg1"/>
          </a:solidFill>
          <a:ln w="19050" cap="flat">
            <a:noFill/>
            <a:prstDash val="solid"/>
            <a:miter/>
          </a:ln>
        </p:spPr>
        <p:txBody>
          <a:bodyPr rtlCol="0" anchor="ctr"/>
          <a:lstStyle/>
          <a:p>
            <a:endParaRPr lang="en-US" dirty="0"/>
          </a:p>
        </p:txBody>
      </p:sp>
      <p:sp>
        <p:nvSpPr>
          <p:cNvPr id="12" name="Graphic 150" descr="Person in bed icon.">
            <a:extLst>
              <a:ext uri="{FF2B5EF4-FFF2-40B4-BE49-F238E27FC236}">
                <a16:creationId xmlns:a16="http://schemas.microsoft.com/office/drawing/2014/main" id="{CB420AC7-4752-4E7B-A859-08F54523775A}"/>
              </a:ext>
            </a:extLst>
          </p:cNvPr>
          <p:cNvSpPr>
            <a:spLocks noChangeAspect="1"/>
          </p:cNvSpPr>
          <p:nvPr/>
        </p:nvSpPr>
        <p:spPr>
          <a:xfrm>
            <a:off x="9552526" y="2277006"/>
            <a:ext cx="716669" cy="504654"/>
          </a:xfrm>
          <a:custGeom>
            <a:avLst/>
            <a:gdLst>
              <a:gd name="connsiteX0" fmla="*/ 28657 w 458518"/>
              <a:gd name="connsiteY0" fmla="*/ 118450 h 322873"/>
              <a:gd name="connsiteX1" fmla="*/ 82151 w 458518"/>
              <a:gd name="connsiteY1" fmla="*/ 171944 h 322873"/>
              <a:gd name="connsiteX2" fmla="*/ 133734 w 458518"/>
              <a:gd name="connsiteY2" fmla="*/ 118450 h 322873"/>
              <a:gd name="connsiteX3" fmla="*/ 80241 w 458518"/>
              <a:gd name="connsiteY3" fmla="*/ 66867 h 322873"/>
              <a:gd name="connsiteX4" fmla="*/ 28657 w 458518"/>
              <a:gd name="connsiteY4" fmla="*/ 118450 h 322873"/>
              <a:gd name="connsiteX5" fmla="*/ 114630 w 458518"/>
              <a:gd name="connsiteY5" fmla="*/ 118450 h 322873"/>
              <a:gd name="connsiteX6" fmla="*/ 80241 w 458518"/>
              <a:gd name="connsiteY6" fmla="*/ 152839 h 322873"/>
              <a:gd name="connsiteX7" fmla="*/ 45852 w 458518"/>
              <a:gd name="connsiteY7" fmla="*/ 118450 h 322873"/>
              <a:gd name="connsiteX8" fmla="*/ 80241 w 458518"/>
              <a:gd name="connsiteY8" fmla="*/ 84062 h 322873"/>
              <a:gd name="connsiteX9" fmla="*/ 114630 w 458518"/>
              <a:gd name="connsiteY9" fmla="*/ 118450 h 322873"/>
              <a:gd name="connsiteX10" fmla="*/ 458518 w 458518"/>
              <a:gd name="connsiteY10" fmla="*/ 231170 h 322873"/>
              <a:gd name="connsiteX11" fmla="*/ 458518 w 458518"/>
              <a:gd name="connsiteY11" fmla="*/ 114630 h 322873"/>
              <a:gd name="connsiteX12" fmla="*/ 410756 w 458518"/>
              <a:gd name="connsiteY12" fmla="*/ 66867 h 322873"/>
              <a:gd name="connsiteX13" fmla="*/ 162392 w 458518"/>
              <a:gd name="connsiteY13" fmla="*/ 66867 h 322873"/>
              <a:gd name="connsiteX14" fmla="*/ 143287 w 458518"/>
              <a:gd name="connsiteY14" fmla="*/ 85972 h 322873"/>
              <a:gd name="connsiteX15" fmla="*/ 143287 w 458518"/>
              <a:gd name="connsiteY15" fmla="*/ 181497 h 322873"/>
              <a:gd name="connsiteX16" fmla="*/ 19105 w 458518"/>
              <a:gd name="connsiteY16" fmla="*/ 181497 h 322873"/>
              <a:gd name="connsiteX17" fmla="*/ 19105 w 458518"/>
              <a:gd name="connsiteY17" fmla="*/ 0 h 322873"/>
              <a:gd name="connsiteX18" fmla="*/ 0 w 458518"/>
              <a:gd name="connsiteY18" fmla="*/ 0 h 322873"/>
              <a:gd name="connsiteX19" fmla="*/ 0 w 458518"/>
              <a:gd name="connsiteY19" fmla="*/ 322873 h 322873"/>
              <a:gd name="connsiteX20" fmla="*/ 19105 w 458518"/>
              <a:gd name="connsiteY20" fmla="*/ 322873 h 322873"/>
              <a:gd name="connsiteX21" fmla="*/ 19105 w 458518"/>
              <a:gd name="connsiteY21" fmla="*/ 267469 h 322873"/>
              <a:gd name="connsiteX22" fmla="*/ 439413 w 458518"/>
              <a:gd name="connsiteY22" fmla="*/ 267469 h 322873"/>
              <a:gd name="connsiteX23" fmla="*/ 439413 w 458518"/>
              <a:gd name="connsiteY23" fmla="*/ 322873 h 322873"/>
              <a:gd name="connsiteX24" fmla="*/ 458518 w 458518"/>
              <a:gd name="connsiteY24" fmla="*/ 322873 h 322873"/>
              <a:gd name="connsiteX25" fmla="*/ 458518 w 458518"/>
              <a:gd name="connsiteY25" fmla="*/ 231170 h 322873"/>
              <a:gd name="connsiteX26" fmla="*/ 439413 w 458518"/>
              <a:gd name="connsiteY26" fmla="*/ 248364 h 322873"/>
              <a:gd name="connsiteX27" fmla="*/ 19105 w 458518"/>
              <a:gd name="connsiteY27" fmla="*/ 248364 h 322873"/>
              <a:gd name="connsiteX28" fmla="*/ 19105 w 458518"/>
              <a:gd name="connsiteY28" fmla="*/ 200602 h 322873"/>
              <a:gd name="connsiteX29" fmla="*/ 439413 w 458518"/>
              <a:gd name="connsiteY29" fmla="*/ 200602 h 322873"/>
              <a:gd name="connsiteX30" fmla="*/ 439413 w 458518"/>
              <a:gd name="connsiteY30" fmla="*/ 248364 h 322873"/>
              <a:gd name="connsiteX31" fmla="*/ 439413 w 458518"/>
              <a:gd name="connsiteY31" fmla="*/ 181497 h 322873"/>
              <a:gd name="connsiteX32" fmla="*/ 162392 w 458518"/>
              <a:gd name="connsiteY32" fmla="*/ 181497 h 322873"/>
              <a:gd name="connsiteX33" fmla="*/ 162392 w 458518"/>
              <a:gd name="connsiteY33" fmla="*/ 85972 h 322873"/>
              <a:gd name="connsiteX34" fmla="*/ 410756 w 458518"/>
              <a:gd name="connsiteY34" fmla="*/ 85972 h 322873"/>
              <a:gd name="connsiteX35" fmla="*/ 439413 w 458518"/>
              <a:gd name="connsiteY35" fmla="*/ 114630 h 322873"/>
              <a:gd name="connsiteX36" fmla="*/ 439413 w 458518"/>
              <a:gd name="connsiteY36" fmla="*/ 181497 h 32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58518" h="322873">
                <a:moveTo>
                  <a:pt x="28657" y="118450"/>
                </a:moveTo>
                <a:cubicBezTo>
                  <a:pt x="28657" y="147108"/>
                  <a:pt x="51583" y="171944"/>
                  <a:pt x="82151" y="171944"/>
                </a:cubicBezTo>
                <a:cubicBezTo>
                  <a:pt x="112719" y="171944"/>
                  <a:pt x="133734" y="149018"/>
                  <a:pt x="133734" y="118450"/>
                </a:cubicBezTo>
                <a:cubicBezTo>
                  <a:pt x="133734" y="87883"/>
                  <a:pt x="110809" y="66867"/>
                  <a:pt x="80241" y="66867"/>
                </a:cubicBezTo>
                <a:cubicBezTo>
                  <a:pt x="49673" y="66867"/>
                  <a:pt x="28657" y="89793"/>
                  <a:pt x="28657" y="118450"/>
                </a:cubicBezTo>
                <a:close/>
                <a:moveTo>
                  <a:pt x="114630" y="118450"/>
                </a:moveTo>
                <a:cubicBezTo>
                  <a:pt x="114630" y="137555"/>
                  <a:pt x="99346" y="152839"/>
                  <a:pt x="80241" y="152839"/>
                </a:cubicBezTo>
                <a:cubicBezTo>
                  <a:pt x="61136" y="152839"/>
                  <a:pt x="45852" y="137555"/>
                  <a:pt x="45852" y="118450"/>
                </a:cubicBezTo>
                <a:cubicBezTo>
                  <a:pt x="45852" y="99346"/>
                  <a:pt x="61136" y="84062"/>
                  <a:pt x="80241" y="84062"/>
                </a:cubicBezTo>
                <a:cubicBezTo>
                  <a:pt x="99346" y="85972"/>
                  <a:pt x="114630" y="101256"/>
                  <a:pt x="114630" y="118450"/>
                </a:cubicBezTo>
                <a:close/>
                <a:moveTo>
                  <a:pt x="458518" y="231170"/>
                </a:moveTo>
                <a:lnTo>
                  <a:pt x="458518" y="114630"/>
                </a:lnTo>
                <a:cubicBezTo>
                  <a:pt x="458518" y="87883"/>
                  <a:pt x="437503" y="66867"/>
                  <a:pt x="410756" y="66867"/>
                </a:cubicBezTo>
                <a:lnTo>
                  <a:pt x="162392" y="66867"/>
                </a:lnTo>
                <a:cubicBezTo>
                  <a:pt x="150929" y="66867"/>
                  <a:pt x="143287" y="74509"/>
                  <a:pt x="143287" y="85972"/>
                </a:cubicBezTo>
                <a:lnTo>
                  <a:pt x="143287" y="181497"/>
                </a:lnTo>
                <a:lnTo>
                  <a:pt x="19105" y="181497"/>
                </a:lnTo>
                <a:lnTo>
                  <a:pt x="19105" y="0"/>
                </a:lnTo>
                <a:lnTo>
                  <a:pt x="0" y="0"/>
                </a:lnTo>
                <a:lnTo>
                  <a:pt x="0" y="322873"/>
                </a:lnTo>
                <a:lnTo>
                  <a:pt x="19105" y="322873"/>
                </a:lnTo>
                <a:lnTo>
                  <a:pt x="19105" y="267469"/>
                </a:lnTo>
                <a:lnTo>
                  <a:pt x="439413" y="267469"/>
                </a:lnTo>
                <a:lnTo>
                  <a:pt x="439413" y="322873"/>
                </a:lnTo>
                <a:lnTo>
                  <a:pt x="458518" y="322873"/>
                </a:lnTo>
                <a:lnTo>
                  <a:pt x="458518" y="231170"/>
                </a:lnTo>
                <a:close/>
                <a:moveTo>
                  <a:pt x="439413" y="248364"/>
                </a:moveTo>
                <a:lnTo>
                  <a:pt x="19105" y="248364"/>
                </a:lnTo>
                <a:lnTo>
                  <a:pt x="19105" y="200602"/>
                </a:lnTo>
                <a:lnTo>
                  <a:pt x="439413" y="200602"/>
                </a:lnTo>
                <a:lnTo>
                  <a:pt x="439413" y="248364"/>
                </a:lnTo>
                <a:close/>
                <a:moveTo>
                  <a:pt x="439413" y="181497"/>
                </a:moveTo>
                <a:lnTo>
                  <a:pt x="162392" y="181497"/>
                </a:lnTo>
                <a:lnTo>
                  <a:pt x="162392" y="85972"/>
                </a:lnTo>
                <a:lnTo>
                  <a:pt x="410756" y="85972"/>
                </a:lnTo>
                <a:cubicBezTo>
                  <a:pt x="426040" y="85972"/>
                  <a:pt x="439413" y="99346"/>
                  <a:pt x="439413" y="114630"/>
                </a:cubicBezTo>
                <a:lnTo>
                  <a:pt x="439413" y="181497"/>
                </a:lnTo>
                <a:close/>
              </a:path>
            </a:pathLst>
          </a:custGeom>
          <a:solidFill>
            <a:schemeClr val="accent5"/>
          </a:solidFill>
          <a:ln w="19050" cap="flat">
            <a:noFill/>
            <a:prstDash val="solid"/>
            <a:miter/>
          </a:ln>
        </p:spPr>
        <p:txBody>
          <a:bodyPr rtlCol="0" anchor="ctr"/>
          <a:lstStyle/>
          <a:p>
            <a:endParaRPr lang="en-US" dirty="0"/>
          </a:p>
        </p:txBody>
      </p:sp>
      <p:sp>
        <p:nvSpPr>
          <p:cNvPr id="13" name="Graphic 171" descr="Rx bottle heart icon.">
            <a:extLst>
              <a:ext uri="{FF2B5EF4-FFF2-40B4-BE49-F238E27FC236}">
                <a16:creationId xmlns:a16="http://schemas.microsoft.com/office/drawing/2014/main" id="{1BD3FA6F-7ECD-4219-98D4-CD9D5CF5601C}"/>
              </a:ext>
            </a:extLst>
          </p:cNvPr>
          <p:cNvSpPr>
            <a:spLocks noChangeAspect="1"/>
          </p:cNvSpPr>
          <p:nvPr/>
        </p:nvSpPr>
        <p:spPr>
          <a:xfrm>
            <a:off x="5738760" y="2170999"/>
            <a:ext cx="651517" cy="716669"/>
          </a:xfrm>
          <a:custGeom>
            <a:avLst/>
            <a:gdLst>
              <a:gd name="connsiteX0" fmla="*/ 57315 w 382098"/>
              <a:gd name="connsiteY0" fmla="*/ 420308 h 420308"/>
              <a:gd name="connsiteX1" fmla="*/ 324784 w 382098"/>
              <a:gd name="connsiteY1" fmla="*/ 420308 h 420308"/>
              <a:gd name="connsiteX2" fmla="*/ 343889 w 382098"/>
              <a:gd name="connsiteY2" fmla="*/ 401203 h 420308"/>
              <a:gd name="connsiteX3" fmla="*/ 343889 w 382098"/>
              <a:gd name="connsiteY3" fmla="*/ 114630 h 420308"/>
              <a:gd name="connsiteX4" fmla="*/ 362993 w 382098"/>
              <a:gd name="connsiteY4" fmla="*/ 114630 h 420308"/>
              <a:gd name="connsiteX5" fmla="*/ 382098 w 382098"/>
              <a:gd name="connsiteY5" fmla="*/ 95525 h 420308"/>
              <a:gd name="connsiteX6" fmla="*/ 382098 w 382098"/>
              <a:gd name="connsiteY6" fmla="*/ 19105 h 420308"/>
              <a:gd name="connsiteX7" fmla="*/ 362993 w 382098"/>
              <a:gd name="connsiteY7" fmla="*/ 0 h 420308"/>
              <a:gd name="connsiteX8" fmla="*/ 19105 w 382098"/>
              <a:gd name="connsiteY8" fmla="*/ 0 h 420308"/>
              <a:gd name="connsiteX9" fmla="*/ 0 w 382098"/>
              <a:gd name="connsiteY9" fmla="*/ 19105 h 420308"/>
              <a:gd name="connsiteX10" fmla="*/ 0 w 382098"/>
              <a:gd name="connsiteY10" fmla="*/ 95525 h 420308"/>
              <a:gd name="connsiteX11" fmla="*/ 19105 w 382098"/>
              <a:gd name="connsiteY11" fmla="*/ 114630 h 420308"/>
              <a:gd name="connsiteX12" fmla="*/ 38210 w 382098"/>
              <a:gd name="connsiteY12" fmla="*/ 114630 h 420308"/>
              <a:gd name="connsiteX13" fmla="*/ 38210 w 382098"/>
              <a:gd name="connsiteY13" fmla="*/ 401203 h 420308"/>
              <a:gd name="connsiteX14" fmla="*/ 57315 w 382098"/>
              <a:gd name="connsiteY14" fmla="*/ 420308 h 420308"/>
              <a:gd name="connsiteX15" fmla="*/ 324784 w 382098"/>
              <a:gd name="connsiteY15" fmla="*/ 401203 h 420308"/>
              <a:gd name="connsiteX16" fmla="*/ 57315 w 382098"/>
              <a:gd name="connsiteY16" fmla="*/ 401203 h 420308"/>
              <a:gd name="connsiteX17" fmla="*/ 57315 w 382098"/>
              <a:gd name="connsiteY17" fmla="*/ 114630 h 420308"/>
              <a:gd name="connsiteX18" fmla="*/ 324784 w 382098"/>
              <a:gd name="connsiteY18" fmla="*/ 114630 h 420308"/>
              <a:gd name="connsiteX19" fmla="*/ 324784 w 382098"/>
              <a:gd name="connsiteY19" fmla="*/ 401203 h 420308"/>
              <a:gd name="connsiteX20" fmla="*/ 19105 w 382098"/>
              <a:gd name="connsiteY20" fmla="*/ 95525 h 420308"/>
              <a:gd name="connsiteX21" fmla="*/ 19105 w 382098"/>
              <a:gd name="connsiteY21" fmla="*/ 19105 h 420308"/>
              <a:gd name="connsiteX22" fmla="*/ 114630 w 382098"/>
              <a:gd name="connsiteY22" fmla="*/ 19105 h 420308"/>
              <a:gd name="connsiteX23" fmla="*/ 114630 w 382098"/>
              <a:gd name="connsiteY23" fmla="*/ 76420 h 420308"/>
              <a:gd name="connsiteX24" fmla="*/ 133734 w 382098"/>
              <a:gd name="connsiteY24" fmla="*/ 76420 h 420308"/>
              <a:gd name="connsiteX25" fmla="*/ 133734 w 382098"/>
              <a:gd name="connsiteY25" fmla="*/ 19105 h 420308"/>
              <a:gd name="connsiteX26" fmla="*/ 248364 w 382098"/>
              <a:gd name="connsiteY26" fmla="*/ 19105 h 420308"/>
              <a:gd name="connsiteX27" fmla="*/ 248364 w 382098"/>
              <a:gd name="connsiteY27" fmla="*/ 76420 h 420308"/>
              <a:gd name="connsiteX28" fmla="*/ 267469 w 382098"/>
              <a:gd name="connsiteY28" fmla="*/ 76420 h 420308"/>
              <a:gd name="connsiteX29" fmla="*/ 267469 w 382098"/>
              <a:gd name="connsiteY29" fmla="*/ 19105 h 420308"/>
              <a:gd name="connsiteX30" fmla="*/ 362993 w 382098"/>
              <a:gd name="connsiteY30" fmla="*/ 19105 h 420308"/>
              <a:gd name="connsiteX31" fmla="*/ 362993 w 382098"/>
              <a:gd name="connsiteY31" fmla="*/ 95525 h 420308"/>
              <a:gd name="connsiteX32" fmla="*/ 19105 w 382098"/>
              <a:gd name="connsiteY32" fmla="*/ 95525 h 420308"/>
              <a:gd name="connsiteX33" fmla="*/ 191049 w 382098"/>
              <a:gd name="connsiteY33" fmla="*/ 309500 h 420308"/>
              <a:gd name="connsiteX34" fmla="*/ 257916 w 382098"/>
              <a:gd name="connsiteY34" fmla="*/ 242632 h 420308"/>
              <a:gd name="connsiteX35" fmla="*/ 257916 w 382098"/>
              <a:gd name="connsiteY35" fmla="*/ 219707 h 420308"/>
              <a:gd name="connsiteX36" fmla="*/ 257916 w 382098"/>
              <a:gd name="connsiteY36" fmla="*/ 219707 h 420308"/>
              <a:gd name="connsiteX37" fmla="*/ 234990 w 382098"/>
              <a:gd name="connsiteY37" fmla="*/ 196781 h 420308"/>
              <a:gd name="connsiteX38" fmla="*/ 223528 w 382098"/>
              <a:gd name="connsiteY38" fmla="*/ 192960 h 420308"/>
              <a:gd name="connsiteX39" fmla="*/ 212065 w 382098"/>
              <a:gd name="connsiteY39" fmla="*/ 196781 h 420308"/>
              <a:gd name="connsiteX40" fmla="*/ 192960 w 382098"/>
              <a:gd name="connsiteY40" fmla="*/ 215886 h 420308"/>
              <a:gd name="connsiteX41" fmla="*/ 173855 w 382098"/>
              <a:gd name="connsiteY41" fmla="*/ 196781 h 420308"/>
              <a:gd name="connsiteX42" fmla="*/ 162392 w 382098"/>
              <a:gd name="connsiteY42" fmla="*/ 192960 h 420308"/>
              <a:gd name="connsiteX43" fmla="*/ 150929 w 382098"/>
              <a:gd name="connsiteY43" fmla="*/ 196781 h 420308"/>
              <a:gd name="connsiteX44" fmla="*/ 126092 w 382098"/>
              <a:gd name="connsiteY44" fmla="*/ 219707 h 420308"/>
              <a:gd name="connsiteX45" fmla="*/ 126092 w 382098"/>
              <a:gd name="connsiteY45" fmla="*/ 242632 h 420308"/>
              <a:gd name="connsiteX46" fmla="*/ 126092 w 382098"/>
              <a:gd name="connsiteY46" fmla="*/ 242632 h 420308"/>
              <a:gd name="connsiteX47" fmla="*/ 191049 w 382098"/>
              <a:gd name="connsiteY47" fmla="*/ 309500 h 42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2098" h="420308">
                <a:moveTo>
                  <a:pt x="57315" y="420308"/>
                </a:moveTo>
                <a:lnTo>
                  <a:pt x="324784" y="420308"/>
                </a:lnTo>
                <a:cubicBezTo>
                  <a:pt x="336247" y="420308"/>
                  <a:pt x="343889" y="412666"/>
                  <a:pt x="343889" y="401203"/>
                </a:cubicBezTo>
                <a:lnTo>
                  <a:pt x="343889" y="114630"/>
                </a:lnTo>
                <a:lnTo>
                  <a:pt x="362993" y="114630"/>
                </a:lnTo>
                <a:cubicBezTo>
                  <a:pt x="374456" y="114630"/>
                  <a:pt x="382098" y="106988"/>
                  <a:pt x="382098" y="95525"/>
                </a:cubicBezTo>
                <a:lnTo>
                  <a:pt x="382098" y="19105"/>
                </a:lnTo>
                <a:cubicBezTo>
                  <a:pt x="382098" y="7642"/>
                  <a:pt x="374456" y="0"/>
                  <a:pt x="362993" y="0"/>
                </a:cubicBezTo>
                <a:lnTo>
                  <a:pt x="19105" y="0"/>
                </a:lnTo>
                <a:cubicBezTo>
                  <a:pt x="7642" y="0"/>
                  <a:pt x="0" y="7642"/>
                  <a:pt x="0" y="19105"/>
                </a:cubicBezTo>
                <a:lnTo>
                  <a:pt x="0" y="95525"/>
                </a:lnTo>
                <a:cubicBezTo>
                  <a:pt x="0" y="106988"/>
                  <a:pt x="7642" y="114630"/>
                  <a:pt x="19105" y="114630"/>
                </a:cubicBezTo>
                <a:lnTo>
                  <a:pt x="38210" y="114630"/>
                </a:lnTo>
                <a:lnTo>
                  <a:pt x="38210" y="401203"/>
                </a:lnTo>
                <a:cubicBezTo>
                  <a:pt x="38210" y="412666"/>
                  <a:pt x="45852" y="420308"/>
                  <a:pt x="57315" y="420308"/>
                </a:cubicBezTo>
                <a:close/>
                <a:moveTo>
                  <a:pt x="324784" y="401203"/>
                </a:moveTo>
                <a:lnTo>
                  <a:pt x="57315" y="401203"/>
                </a:lnTo>
                <a:lnTo>
                  <a:pt x="57315" y="114630"/>
                </a:lnTo>
                <a:lnTo>
                  <a:pt x="324784" y="114630"/>
                </a:lnTo>
                <a:lnTo>
                  <a:pt x="324784" y="401203"/>
                </a:lnTo>
                <a:close/>
                <a:moveTo>
                  <a:pt x="19105" y="95525"/>
                </a:moveTo>
                <a:lnTo>
                  <a:pt x="19105" y="19105"/>
                </a:lnTo>
                <a:lnTo>
                  <a:pt x="114630" y="19105"/>
                </a:lnTo>
                <a:lnTo>
                  <a:pt x="114630" y="76420"/>
                </a:lnTo>
                <a:lnTo>
                  <a:pt x="133734" y="76420"/>
                </a:lnTo>
                <a:lnTo>
                  <a:pt x="133734" y="19105"/>
                </a:lnTo>
                <a:lnTo>
                  <a:pt x="248364" y="19105"/>
                </a:lnTo>
                <a:lnTo>
                  <a:pt x="248364" y="76420"/>
                </a:lnTo>
                <a:lnTo>
                  <a:pt x="267469" y="76420"/>
                </a:lnTo>
                <a:lnTo>
                  <a:pt x="267469" y="19105"/>
                </a:lnTo>
                <a:lnTo>
                  <a:pt x="362993" y="19105"/>
                </a:lnTo>
                <a:lnTo>
                  <a:pt x="362993" y="95525"/>
                </a:lnTo>
                <a:lnTo>
                  <a:pt x="19105" y="95525"/>
                </a:lnTo>
                <a:close/>
                <a:moveTo>
                  <a:pt x="191049" y="309500"/>
                </a:moveTo>
                <a:lnTo>
                  <a:pt x="257916" y="242632"/>
                </a:lnTo>
                <a:cubicBezTo>
                  <a:pt x="263648" y="236901"/>
                  <a:pt x="265558" y="225438"/>
                  <a:pt x="257916" y="219707"/>
                </a:cubicBezTo>
                <a:cubicBezTo>
                  <a:pt x="257916" y="219707"/>
                  <a:pt x="257916" y="219707"/>
                  <a:pt x="257916" y="219707"/>
                </a:cubicBezTo>
                <a:lnTo>
                  <a:pt x="234990" y="196781"/>
                </a:lnTo>
                <a:cubicBezTo>
                  <a:pt x="231170" y="192960"/>
                  <a:pt x="227349" y="192960"/>
                  <a:pt x="223528" y="192960"/>
                </a:cubicBezTo>
                <a:cubicBezTo>
                  <a:pt x="219707" y="192960"/>
                  <a:pt x="213975" y="194870"/>
                  <a:pt x="212065" y="196781"/>
                </a:cubicBezTo>
                <a:lnTo>
                  <a:pt x="192960" y="215886"/>
                </a:lnTo>
                <a:lnTo>
                  <a:pt x="173855" y="196781"/>
                </a:lnTo>
                <a:cubicBezTo>
                  <a:pt x="170034" y="192960"/>
                  <a:pt x="166213" y="191049"/>
                  <a:pt x="162392" y="192960"/>
                </a:cubicBezTo>
                <a:cubicBezTo>
                  <a:pt x="158571" y="192960"/>
                  <a:pt x="152839" y="194870"/>
                  <a:pt x="150929" y="196781"/>
                </a:cubicBezTo>
                <a:lnTo>
                  <a:pt x="126092" y="219707"/>
                </a:lnTo>
                <a:cubicBezTo>
                  <a:pt x="120361" y="225438"/>
                  <a:pt x="118450" y="236901"/>
                  <a:pt x="126092" y="242632"/>
                </a:cubicBezTo>
                <a:cubicBezTo>
                  <a:pt x="126092" y="242632"/>
                  <a:pt x="126092" y="242632"/>
                  <a:pt x="126092" y="242632"/>
                </a:cubicBezTo>
                <a:lnTo>
                  <a:pt x="191049" y="309500"/>
                </a:lnTo>
                <a:close/>
              </a:path>
            </a:pathLst>
          </a:custGeom>
          <a:solidFill>
            <a:schemeClr val="bg1"/>
          </a:solidFill>
          <a:ln w="19050" cap="flat">
            <a:noFill/>
            <a:prstDash val="solid"/>
            <a:miter/>
          </a:ln>
        </p:spPr>
        <p:txBody>
          <a:bodyPr rtlCol="0" anchor="ctr"/>
          <a:lstStyle/>
          <a:p>
            <a:endParaRPr lang="en-US" dirty="0"/>
          </a:p>
        </p:txBody>
      </p:sp>
    </p:spTree>
    <p:extLst>
      <p:ext uri="{BB962C8B-B14F-4D97-AF65-F5344CB8AC3E}">
        <p14:creationId xmlns:p14="http://schemas.microsoft.com/office/powerpoint/2010/main" val="751305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B827E75-0B53-423D-9A87-A904E5679976}"/>
              </a:ext>
            </a:extLst>
          </p:cNvPr>
          <p:cNvSpPr/>
          <p:nvPr/>
        </p:nvSpPr>
        <p:spPr bwMode="gray">
          <a:xfrm>
            <a:off x="6257406" y="1594337"/>
            <a:ext cx="3664976" cy="3900155"/>
          </a:xfrm>
          <a:prstGeom prst="rect">
            <a:avLst/>
          </a:prstGeom>
          <a:solidFill>
            <a:schemeClr val="accent6">
              <a:lumMod val="20000"/>
              <a:lumOff val="8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lIns="274320" tIns="1737360" rIns="365760" rtlCol="0" anchor="t" anchorCtr="0"/>
          <a:lstStyle/>
          <a:p>
            <a:pPr>
              <a:spcBef>
                <a:spcPts val="600"/>
              </a:spcBef>
            </a:pPr>
            <a:r>
              <a:rPr lang="en-US" sz="1600" b="1" dirty="0">
                <a:solidFill>
                  <a:schemeClr val="tx2"/>
                </a:solidFill>
              </a:rPr>
              <a:t>Storage: </a:t>
            </a:r>
            <a:r>
              <a:rPr lang="en-US" sz="1600" b="0" dirty="0">
                <a:solidFill>
                  <a:schemeClr val="tx2"/>
                </a:solidFill>
              </a:rPr>
              <a:t>In refrigerator; may be stored at room temperature for 30 days</a:t>
            </a:r>
          </a:p>
          <a:p>
            <a:pPr>
              <a:spcBef>
                <a:spcPts val="600"/>
              </a:spcBef>
            </a:pPr>
            <a:endParaRPr lang="en-US" sz="1600" dirty="0">
              <a:solidFill>
                <a:schemeClr val="tx2"/>
              </a:solidFill>
            </a:endParaRPr>
          </a:p>
        </p:txBody>
      </p:sp>
      <p:sp>
        <p:nvSpPr>
          <p:cNvPr id="14" name="Rectangle 13">
            <a:extLst>
              <a:ext uri="{FF2B5EF4-FFF2-40B4-BE49-F238E27FC236}">
                <a16:creationId xmlns:a16="http://schemas.microsoft.com/office/drawing/2014/main" id="{1A1A2395-D7AE-428E-B6BB-06F218DF541E}"/>
              </a:ext>
            </a:extLst>
          </p:cNvPr>
          <p:cNvSpPr/>
          <p:nvPr/>
        </p:nvSpPr>
        <p:spPr bwMode="gray">
          <a:xfrm>
            <a:off x="2210781" y="1594338"/>
            <a:ext cx="3664976" cy="3900155"/>
          </a:xfrm>
          <a:prstGeom prst="rect">
            <a:avLst/>
          </a:prstGeom>
          <a:solidFill>
            <a:schemeClr val="accent2"/>
          </a:solidFill>
          <a:ln>
            <a:noFill/>
            <a:miter lim="800000"/>
          </a:ln>
          <a:effectLst/>
        </p:spPr>
        <p:style>
          <a:lnRef idx="1">
            <a:schemeClr val="accent1"/>
          </a:lnRef>
          <a:fillRef idx="3">
            <a:schemeClr val="accent1"/>
          </a:fillRef>
          <a:effectRef idx="2">
            <a:schemeClr val="accent1"/>
          </a:effectRef>
          <a:fontRef idx="minor">
            <a:schemeClr val="lt1"/>
          </a:fontRef>
        </p:style>
        <p:txBody>
          <a:bodyPr lIns="274320" tIns="1737360" rIns="365760" rtlCol="0" anchor="t" anchorCtr="0"/>
          <a:lstStyle/>
          <a:p>
            <a:pPr algn="l">
              <a:spcBef>
                <a:spcPts val="600"/>
              </a:spcBef>
            </a:pPr>
            <a:r>
              <a:rPr lang="en-US" sz="1600" b="1" dirty="0">
                <a:solidFill>
                  <a:schemeClr val="bg1"/>
                </a:solidFill>
              </a:rPr>
              <a:t>Dose: </a:t>
            </a:r>
            <a:r>
              <a:rPr lang="en-US" sz="1600" b="0" dirty="0">
                <a:solidFill>
                  <a:schemeClr val="bg1"/>
                </a:solidFill>
              </a:rPr>
              <a:t>210 mg subcutaneously once monthly into abdomen, thigh or upper arm</a:t>
            </a:r>
          </a:p>
          <a:p>
            <a:pPr marL="7938" lvl="2" indent="0">
              <a:spcBef>
                <a:spcPts val="600"/>
              </a:spcBef>
              <a:buNone/>
            </a:pPr>
            <a:r>
              <a:rPr lang="en-US" sz="1600" b="0" dirty="0">
                <a:solidFill>
                  <a:schemeClr val="bg1"/>
                </a:solidFill>
              </a:rPr>
              <a:t>Two separate syringes are needed to administer the </a:t>
            </a:r>
            <a:br>
              <a:rPr lang="en-US" sz="1600" b="0" dirty="0">
                <a:solidFill>
                  <a:schemeClr val="bg1"/>
                </a:solidFill>
              </a:rPr>
            </a:br>
            <a:r>
              <a:rPr lang="en-US" sz="1600" b="0" dirty="0">
                <a:solidFill>
                  <a:schemeClr val="bg1"/>
                </a:solidFill>
              </a:rPr>
              <a:t>total dose </a:t>
            </a:r>
            <a:endParaRPr lang="en-US" sz="1600" dirty="0">
              <a:solidFill>
                <a:schemeClr val="bg1"/>
              </a:solidFill>
            </a:endParaRPr>
          </a:p>
          <a:p>
            <a:pPr marL="342900" indent="-342900" algn="l">
              <a:spcBef>
                <a:spcPts val="600"/>
              </a:spcBef>
              <a:buFont typeface="Wingdings" panose="05000000000000000000" pitchFamily="2" charset="2"/>
              <a:buChar char="q"/>
            </a:pPr>
            <a:endParaRPr lang="en-US" sz="1600" b="0" dirty="0"/>
          </a:p>
        </p:txBody>
      </p:sp>
      <p:sp>
        <p:nvSpPr>
          <p:cNvPr id="2" name="Title 1">
            <a:extLst>
              <a:ext uri="{FF2B5EF4-FFF2-40B4-BE49-F238E27FC236}">
                <a16:creationId xmlns:a16="http://schemas.microsoft.com/office/drawing/2014/main" id="{C5DCC8AB-B490-4EA3-97E1-1B2B1B382594}"/>
              </a:ext>
            </a:extLst>
          </p:cNvPr>
          <p:cNvSpPr>
            <a:spLocks noGrp="1"/>
          </p:cNvSpPr>
          <p:nvPr>
            <p:ph type="title"/>
          </p:nvPr>
        </p:nvSpPr>
        <p:spPr/>
        <p:txBody>
          <a:bodyPr/>
          <a:lstStyle/>
          <a:p>
            <a:r>
              <a:rPr lang="en-US" dirty="0"/>
              <a:t>Romosozumab (Evenity)</a:t>
            </a:r>
            <a:br>
              <a:rPr lang="en-US" dirty="0"/>
            </a:br>
            <a:r>
              <a:rPr lang="en-US" sz="1800" b="0" dirty="0"/>
              <a:t>Administration considerations</a:t>
            </a:r>
            <a:endParaRPr lang="en-US" b="0" dirty="0"/>
          </a:p>
        </p:txBody>
      </p:sp>
      <p:sp>
        <p:nvSpPr>
          <p:cNvPr id="8" name="Text Placeholder 8">
            <a:extLst>
              <a:ext uri="{FF2B5EF4-FFF2-40B4-BE49-F238E27FC236}">
                <a16:creationId xmlns:a16="http://schemas.microsoft.com/office/drawing/2014/main" id="{8E0A0BD8-1FBD-4B01-8F05-6DF926F1B100}"/>
              </a:ext>
            </a:extLst>
          </p:cNvPr>
          <p:cNvSpPr txBox="1">
            <a:spLocks/>
          </p:cNvSpPr>
          <p:nvPr/>
        </p:nvSpPr>
        <p:spPr>
          <a:xfrm>
            <a:off x="557784" y="5624678"/>
            <a:ext cx="8229600" cy="457200"/>
          </a:xfrm>
          <a:prstGeom prst="rect">
            <a:avLst/>
          </a:prstGeom>
        </p:spPr>
        <p:txBody>
          <a:bodyPr lIns="0" tIns="0" bIns="0" anchor="b" anchorCtr="0"/>
          <a:lstStyle>
            <a:lvl1pPr marL="173038" indent="-173038" algn="l" defTabSz="457200" rtl="0" eaLnBrk="1" latinLnBrk="0" hangingPunct="1">
              <a:spcBef>
                <a:spcPts val="100"/>
              </a:spcBef>
              <a:spcAft>
                <a:spcPts val="600"/>
              </a:spcAft>
              <a:buClrTx/>
              <a:buFont typeface="Arial"/>
              <a:buChar char="•"/>
              <a:defRPr sz="2000" kern="1200">
                <a:solidFill>
                  <a:schemeClr val="tx1"/>
                </a:solidFill>
                <a:latin typeface="+mn-lt"/>
                <a:ea typeface="+mn-ea"/>
                <a:cs typeface="+mn-cs"/>
              </a:defRPr>
            </a:lvl1pPr>
            <a:lvl2pPr marL="396875" indent="-166688" algn="l" defTabSz="457200" rtl="0" eaLnBrk="1" latinLnBrk="0" hangingPunct="1">
              <a:spcBef>
                <a:spcPts val="100"/>
              </a:spcBef>
              <a:spcAft>
                <a:spcPts val="600"/>
              </a:spcAft>
              <a:buClrTx/>
              <a:buFont typeface="Lucida Grande"/>
              <a:buChar char="–"/>
              <a:tabLst/>
              <a:defRPr sz="1800" kern="1200">
                <a:solidFill>
                  <a:schemeClr val="tx1"/>
                </a:solidFill>
                <a:latin typeface="+mn-lt"/>
                <a:ea typeface="+mn-ea"/>
                <a:cs typeface="+mn-cs"/>
              </a:defRPr>
            </a:lvl2pPr>
            <a:lvl3pPr marL="622300" indent="-161925" algn="l" defTabSz="457200" rtl="0" eaLnBrk="1" latinLnBrk="0" hangingPunct="1">
              <a:spcBef>
                <a:spcPts val="100"/>
              </a:spcBef>
              <a:spcAft>
                <a:spcPts val="600"/>
              </a:spcAft>
              <a:buClrTx/>
              <a:buFont typeface="Arial"/>
              <a:buChar char="•"/>
              <a:defRPr sz="1600" kern="1200">
                <a:solidFill>
                  <a:schemeClr val="tx1"/>
                </a:solidFill>
                <a:latin typeface="+mn-lt"/>
                <a:ea typeface="+mn-ea"/>
                <a:cs typeface="+mn-cs"/>
              </a:defRPr>
            </a:lvl3pPr>
            <a:lvl4pPr marL="911225" indent="-228600" algn="l" defTabSz="457200" rtl="0" eaLnBrk="1" latinLnBrk="0" hangingPunct="1">
              <a:spcBef>
                <a:spcPts val="100"/>
              </a:spcBef>
              <a:spcAft>
                <a:spcPts val="600"/>
              </a:spcAft>
              <a:buClrTx/>
              <a:buFont typeface="Lucida Grande"/>
              <a:buChar char="–"/>
              <a:defRPr sz="1600" kern="1200">
                <a:solidFill>
                  <a:schemeClr val="bg2">
                    <a:lumMod val="75000"/>
                  </a:schemeClr>
                </a:solidFill>
                <a:latin typeface="+mn-lt"/>
                <a:ea typeface="+mn-ea"/>
                <a:cs typeface="+mn-cs"/>
              </a:defRPr>
            </a:lvl4pPr>
            <a:lvl5pPr marL="1141413" indent="-230188" algn="l" defTabSz="457200" rtl="0" eaLnBrk="1" latinLnBrk="0" hangingPunct="1">
              <a:spcBef>
                <a:spcPts val="100"/>
              </a:spcBef>
              <a:spcAft>
                <a:spcPts val="600"/>
              </a:spcAft>
              <a:buClrTx/>
              <a:buFont typeface="Arial"/>
              <a:buChar char="•"/>
              <a:defRPr sz="1600" kern="1200">
                <a:solidFill>
                  <a:schemeClr val="bg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r>
              <a:rPr lang="en-US" sz="800" dirty="0">
                <a:solidFill>
                  <a:schemeClr val="tx2"/>
                </a:solidFill>
                <a:cs typeface="Arial"/>
              </a:rPr>
              <a:t>Individual prescribing information from </a:t>
            </a:r>
            <a:r>
              <a:rPr lang="en-US" sz="800" dirty="0">
                <a:solidFill>
                  <a:schemeClr val="tx2"/>
                </a:solidFill>
                <a:cs typeface="Arial"/>
                <a:hlinkClick r:id="rId3"/>
              </a:rPr>
              <a:t>https://dailymed.nlm.nih.gov/ </a:t>
            </a:r>
            <a:endParaRPr lang="en-US" sz="800" dirty="0">
              <a:solidFill>
                <a:schemeClr val="tx2"/>
              </a:solidFill>
              <a:cs typeface="Arial"/>
            </a:endParaRPr>
          </a:p>
        </p:txBody>
      </p:sp>
      <p:sp>
        <p:nvSpPr>
          <p:cNvPr id="11" name="Graphic 126" descr="Injection icon.">
            <a:extLst>
              <a:ext uri="{FF2B5EF4-FFF2-40B4-BE49-F238E27FC236}">
                <a16:creationId xmlns:a16="http://schemas.microsoft.com/office/drawing/2014/main" id="{64188E49-B3A5-4781-95EA-EF6C74F69120}"/>
              </a:ext>
            </a:extLst>
          </p:cNvPr>
          <p:cNvSpPr>
            <a:spLocks noChangeAspect="1"/>
          </p:cNvSpPr>
          <p:nvPr/>
        </p:nvSpPr>
        <p:spPr>
          <a:xfrm>
            <a:off x="3373493" y="2181724"/>
            <a:ext cx="669776" cy="669776"/>
          </a:xfrm>
          <a:custGeom>
            <a:avLst/>
            <a:gdLst>
              <a:gd name="connsiteX0" fmla="*/ 405024 w 420308"/>
              <a:gd name="connsiteY0" fmla="*/ 82151 h 420308"/>
              <a:gd name="connsiteX1" fmla="*/ 420308 w 420308"/>
              <a:gd name="connsiteY1" fmla="*/ 68778 h 420308"/>
              <a:gd name="connsiteX2" fmla="*/ 351530 w 420308"/>
              <a:gd name="connsiteY2" fmla="*/ 0 h 420308"/>
              <a:gd name="connsiteX3" fmla="*/ 338157 w 420308"/>
              <a:gd name="connsiteY3" fmla="*/ 13373 h 420308"/>
              <a:gd name="connsiteX4" fmla="*/ 364904 w 420308"/>
              <a:gd name="connsiteY4" fmla="*/ 40120 h 420308"/>
              <a:gd name="connsiteX5" fmla="*/ 322873 w 420308"/>
              <a:gd name="connsiteY5" fmla="*/ 82151 h 420308"/>
              <a:gd name="connsiteX6" fmla="*/ 240722 w 420308"/>
              <a:gd name="connsiteY6" fmla="*/ 1910 h 420308"/>
              <a:gd name="connsiteX7" fmla="*/ 229259 w 420308"/>
              <a:gd name="connsiteY7" fmla="*/ 15284 h 420308"/>
              <a:gd name="connsiteX8" fmla="*/ 259827 w 420308"/>
              <a:gd name="connsiteY8" fmla="*/ 45852 h 420308"/>
              <a:gd name="connsiteX9" fmla="*/ 51583 w 420308"/>
              <a:gd name="connsiteY9" fmla="*/ 254095 h 420308"/>
              <a:gd name="connsiteX10" fmla="*/ 47762 w 420308"/>
              <a:gd name="connsiteY10" fmla="*/ 261737 h 420308"/>
              <a:gd name="connsiteX11" fmla="*/ 40120 w 420308"/>
              <a:gd name="connsiteY11" fmla="*/ 292305 h 420308"/>
              <a:gd name="connsiteX12" fmla="*/ 47762 w 420308"/>
              <a:gd name="connsiteY12" fmla="*/ 315231 h 420308"/>
              <a:gd name="connsiteX13" fmla="*/ 70688 w 420308"/>
              <a:gd name="connsiteY13" fmla="*/ 338157 h 420308"/>
              <a:gd name="connsiteX14" fmla="*/ 0 w 420308"/>
              <a:gd name="connsiteY14" fmla="*/ 405024 h 420308"/>
              <a:gd name="connsiteX15" fmla="*/ 13373 w 420308"/>
              <a:gd name="connsiteY15" fmla="*/ 420308 h 420308"/>
              <a:gd name="connsiteX16" fmla="*/ 82151 w 420308"/>
              <a:gd name="connsiteY16" fmla="*/ 351530 h 420308"/>
              <a:gd name="connsiteX17" fmla="*/ 103167 w 420308"/>
              <a:gd name="connsiteY17" fmla="*/ 372546 h 420308"/>
              <a:gd name="connsiteX18" fmla="*/ 120361 w 420308"/>
              <a:gd name="connsiteY18" fmla="*/ 380188 h 420308"/>
              <a:gd name="connsiteX19" fmla="*/ 126092 w 420308"/>
              <a:gd name="connsiteY19" fmla="*/ 380188 h 420308"/>
              <a:gd name="connsiteX20" fmla="*/ 156660 w 420308"/>
              <a:gd name="connsiteY20" fmla="*/ 372546 h 420308"/>
              <a:gd name="connsiteX21" fmla="*/ 164302 w 420308"/>
              <a:gd name="connsiteY21" fmla="*/ 368725 h 420308"/>
              <a:gd name="connsiteX22" fmla="*/ 374456 w 420308"/>
              <a:gd name="connsiteY22" fmla="*/ 160481 h 420308"/>
              <a:gd name="connsiteX23" fmla="*/ 405024 w 420308"/>
              <a:gd name="connsiteY23" fmla="*/ 191049 h 420308"/>
              <a:gd name="connsiteX24" fmla="*/ 418398 w 420308"/>
              <a:gd name="connsiteY24" fmla="*/ 177676 h 420308"/>
              <a:gd name="connsiteX25" fmla="*/ 338157 w 420308"/>
              <a:gd name="connsiteY25" fmla="*/ 97435 h 420308"/>
              <a:gd name="connsiteX26" fmla="*/ 380188 w 420308"/>
              <a:gd name="connsiteY26" fmla="*/ 55404 h 420308"/>
              <a:gd name="connsiteX27" fmla="*/ 405024 w 420308"/>
              <a:gd name="connsiteY27" fmla="*/ 82151 h 420308"/>
              <a:gd name="connsiteX28" fmla="*/ 361083 w 420308"/>
              <a:gd name="connsiteY28" fmla="*/ 147108 h 420308"/>
              <a:gd name="connsiteX29" fmla="*/ 154750 w 420308"/>
              <a:gd name="connsiteY29" fmla="*/ 353441 h 420308"/>
              <a:gd name="connsiteX30" fmla="*/ 124182 w 420308"/>
              <a:gd name="connsiteY30" fmla="*/ 361083 h 420308"/>
              <a:gd name="connsiteX31" fmla="*/ 120361 w 420308"/>
              <a:gd name="connsiteY31" fmla="*/ 359172 h 420308"/>
              <a:gd name="connsiteX32" fmla="*/ 63046 w 420308"/>
              <a:gd name="connsiteY32" fmla="*/ 301858 h 420308"/>
              <a:gd name="connsiteX33" fmla="*/ 61136 w 420308"/>
              <a:gd name="connsiteY33" fmla="*/ 298037 h 420308"/>
              <a:gd name="connsiteX34" fmla="*/ 64957 w 420308"/>
              <a:gd name="connsiteY34" fmla="*/ 267469 h 420308"/>
              <a:gd name="connsiteX35" fmla="*/ 108898 w 420308"/>
              <a:gd name="connsiteY35" fmla="*/ 223528 h 420308"/>
              <a:gd name="connsiteX36" fmla="*/ 149018 w 420308"/>
              <a:gd name="connsiteY36" fmla="*/ 263648 h 420308"/>
              <a:gd name="connsiteX37" fmla="*/ 162392 w 420308"/>
              <a:gd name="connsiteY37" fmla="*/ 248364 h 420308"/>
              <a:gd name="connsiteX38" fmla="*/ 122271 w 420308"/>
              <a:gd name="connsiteY38" fmla="*/ 208244 h 420308"/>
              <a:gd name="connsiteX39" fmla="*/ 158571 w 420308"/>
              <a:gd name="connsiteY39" fmla="*/ 171944 h 420308"/>
              <a:gd name="connsiteX40" fmla="*/ 198691 w 420308"/>
              <a:gd name="connsiteY40" fmla="*/ 212065 h 420308"/>
              <a:gd name="connsiteX41" fmla="*/ 212065 w 420308"/>
              <a:gd name="connsiteY41" fmla="*/ 198691 h 420308"/>
              <a:gd name="connsiteX42" fmla="*/ 171944 w 420308"/>
              <a:gd name="connsiteY42" fmla="*/ 160481 h 420308"/>
              <a:gd name="connsiteX43" fmla="*/ 210154 w 420308"/>
              <a:gd name="connsiteY43" fmla="*/ 124182 h 420308"/>
              <a:gd name="connsiteX44" fmla="*/ 248364 w 420308"/>
              <a:gd name="connsiteY44" fmla="*/ 164302 h 420308"/>
              <a:gd name="connsiteX45" fmla="*/ 261737 w 420308"/>
              <a:gd name="connsiteY45" fmla="*/ 150929 h 420308"/>
              <a:gd name="connsiteX46" fmla="*/ 223528 w 420308"/>
              <a:gd name="connsiteY46" fmla="*/ 110809 h 420308"/>
              <a:gd name="connsiteX47" fmla="*/ 273200 w 420308"/>
              <a:gd name="connsiteY47" fmla="*/ 61136 h 420308"/>
              <a:gd name="connsiteX48" fmla="*/ 361083 w 420308"/>
              <a:gd name="connsiteY48" fmla="*/ 147108 h 42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0308" h="420308">
                <a:moveTo>
                  <a:pt x="405024" y="82151"/>
                </a:moveTo>
                <a:lnTo>
                  <a:pt x="420308" y="68778"/>
                </a:lnTo>
                <a:lnTo>
                  <a:pt x="351530" y="0"/>
                </a:lnTo>
                <a:lnTo>
                  <a:pt x="338157" y="13373"/>
                </a:lnTo>
                <a:lnTo>
                  <a:pt x="364904" y="40120"/>
                </a:lnTo>
                <a:lnTo>
                  <a:pt x="322873" y="82151"/>
                </a:lnTo>
                <a:lnTo>
                  <a:pt x="240722" y="1910"/>
                </a:lnTo>
                <a:lnTo>
                  <a:pt x="229259" y="15284"/>
                </a:lnTo>
                <a:lnTo>
                  <a:pt x="259827" y="45852"/>
                </a:lnTo>
                <a:lnTo>
                  <a:pt x="51583" y="254095"/>
                </a:lnTo>
                <a:cubicBezTo>
                  <a:pt x="49673" y="256006"/>
                  <a:pt x="47762" y="259827"/>
                  <a:pt x="47762" y="261737"/>
                </a:cubicBezTo>
                <a:lnTo>
                  <a:pt x="40120" y="292305"/>
                </a:lnTo>
                <a:cubicBezTo>
                  <a:pt x="38210" y="299947"/>
                  <a:pt x="42031" y="309500"/>
                  <a:pt x="47762" y="315231"/>
                </a:cubicBezTo>
                <a:lnTo>
                  <a:pt x="70688" y="338157"/>
                </a:lnTo>
                <a:lnTo>
                  <a:pt x="0" y="405024"/>
                </a:lnTo>
                <a:lnTo>
                  <a:pt x="13373" y="420308"/>
                </a:lnTo>
                <a:lnTo>
                  <a:pt x="82151" y="351530"/>
                </a:lnTo>
                <a:lnTo>
                  <a:pt x="103167" y="372546"/>
                </a:lnTo>
                <a:cubicBezTo>
                  <a:pt x="106988" y="378277"/>
                  <a:pt x="114630" y="380188"/>
                  <a:pt x="120361" y="380188"/>
                </a:cubicBezTo>
                <a:cubicBezTo>
                  <a:pt x="122271" y="380188"/>
                  <a:pt x="124182" y="380188"/>
                  <a:pt x="126092" y="380188"/>
                </a:cubicBezTo>
                <a:lnTo>
                  <a:pt x="156660" y="372546"/>
                </a:lnTo>
                <a:cubicBezTo>
                  <a:pt x="160481" y="372546"/>
                  <a:pt x="162392" y="370635"/>
                  <a:pt x="164302" y="368725"/>
                </a:cubicBezTo>
                <a:lnTo>
                  <a:pt x="374456" y="160481"/>
                </a:lnTo>
                <a:lnTo>
                  <a:pt x="405024" y="191049"/>
                </a:lnTo>
                <a:lnTo>
                  <a:pt x="418398" y="177676"/>
                </a:lnTo>
                <a:lnTo>
                  <a:pt x="338157" y="97435"/>
                </a:lnTo>
                <a:lnTo>
                  <a:pt x="380188" y="55404"/>
                </a:lnTo>
                <a:lnTo>
                  <a:pt x="405024" y="82151"/>
                </a:lnTo>
                <a:close/>
                <a:moveTo>
                  <a:pt x="361083" y="147108"/>
                </a:moveTo>
                <a:lnTo>
                  <a:pt x="154750" y="353441"/>
                </a:lnTo>
                <a:lnTo>
                  <a:pt x="124182" y="361083"/>
                </a:lnTo>
                <a:cubicBezTo>
                  <a:pt x="122271" y="361083"/>
                  <a:pt x="120361" y="359172"/>
                  <a:pt x="120361" y="359172"/>
                </a:cubicBezTo>
                <a:lnTo>
                  <a:pt x="63046" y="301858"/>
                </a:lnTo>
                <a:cubicBezTo>
                  <a:pt x="61136" y="299947"/>
                  <a:pt x="61136" y="299947"/>
                  <a:pt x="61136" y="298037"/>
                </a:cubicBezTo>
                <a:lnTo>
                  <a:pt x="64957" y="267469"/>
                </a:lnTo>
                <a:lnTo>
                  <a:pt x="108898" y="223528"/>
                </a:lnTo>
                <a:lnTo>
                  <a:pt x="149018" y="263648"/>
                </a:lnTo>
                <a:lnTo>
                  <a:pt x="162392" y="248364"/>
                </a:lnTo>
                <a:lnTo>
                  <a:pt x="122271" y="208244"/>
                </a:lnTo>
                <a:lnTo>
                  <a:pt x="158571" y="171944"/>
                </a:lnTo>
                <a:lnTo>
                  <a:pt x="198691" y="212065"/>
                </a:lnTo>
                <a:lnTo>
                  <a:pt x="212065" y="198691"/>
                </a:lnTo>
                <a:lnTo>
                  <a:pt x="171944" y="160481"/>
                </a:lnTo>
                <a:lnTo>
                  <a:pt x="210154" y="124182"/>
                </a:lnTo>
                <a:lnTo>
                  <a:pt x="248364" y="164302"/>
                </a:lnTo>
                <a:lnTo>
                  <a:pt x="261737" y="150929"/>
                </a:lnTo>
                <a:lnTo>
                  <a:pt x="223528" y="110809"/>
                </a:lnTo>
                <a:lnTo>
                  <a:pt x="273200" y="61136"/>
                </a:lnTo>
                <a:lnTo>
                  <a:pt x="361083" y="147108"/>
                </a:lnTo>
                <a:close/>
              </a:path>
            </a:pathLst>
          </a:custGeom>
          <a:solidFill>
            <a:schemeClr val="bg1"/>
          </a:solidFill>
          <a:ln w="19050" cap="flat">
            <a:noFill/>
            <a:prstDash val="solid"/>
            <a:miter/>
          </a:ln>
        </p:spPr>
        <p:txBody>
          <a:bodyPr rtlCol="0" anchor="ctr"/>
          <a:lstStyle/>
          <a:p>
            <a:endParaRPr lang="en-US" dirty="0"/>
          </a:p>
        </p:txBody>
      </p:sp>
      <p:sp>
        <p:nvSpPr>
          <p:cNvPr id="12" name="Graphic 126" descr="Injection icon.">
            <a:extLst>
              <a:ext uri="{FF2B5EF4-FFF2-40B4-BE49-F238E27FC236}">
                <a16:creationId xmlns:a16="http://schemas.microsoft.com/office/drawing/2014/main" id="{A0C55931-D22B-431E-8D8C-8E07FC60404F}"/>
              </a:ext>
            </a:extLst>
          </p:cNvPr>
          <p:cNvSpPr>
            <a:spLocks noChangeAspect="1"/>
          </p:cNvSpPr>
          <p:nvPr/>
        </p:nvSpPr>
        <p:spPr>
          <a:xfrm>
            <a:off x="3985103" y="2181724"/>
            <a:ext cx="669776" cy="669776"/>
          </a:xfrm>
          <a:custGeom>
            <a:avLst/>
            <a:gdLst>
              <a:gd name="connsiteX0" fmla="*/ 405024 w 420308"/>
              <a:gd name="connsiteY0" fmla="*/ 82151 h 420308"/>
              <a:gd name="connsiteX1" fmla="*/ 420308 w 420308"/>
              <a:gd name="connsiteY1" fmla="*/ 68778 h 420308"/>
              <a:gd name="connsiteX2" fmla="*/ 351530 w 420308"/>
              <a:gd name="connsiteY2" fmla="*/ 0 h 420308"/>
              <a:gd name="connsiteX3" fmla="*/ 338157 w 420308"/>
              <a:gd name="connsiteY3" fmla="*/ 13373 h 420308"/>
              <a:gd name="connsiteX4" fmla="*/ 364904 w 420308"/>
              <a:gd name="connsiteY4" fmla="*/ 40120 h 420308"/>
              <a:gd name="connsiteX5" fmla="*/ 322873 w 420308"/>
              <a:gd name="connsiteY5" fmla="*/ 82151 h 420308"/>
              <a:gd name="connsiteX6" fmla="*/ 240722 w 420308"/>
              <a:gd name="connsiteY6" fmla="*/ 1910 h 420308"/>
              <a:gd name="connsiteX7" fmla="*/ 229259 w 420308"/>
              <a:gd name="connsiteY7" fmla="*/ 15284 h 420308"/>
              <a:gd name="connsiteX8" fmla="*/ 259827 w 420308"/>
              <a:gd name="connsiteY8" fmla="*/ 45852 h 420308"/>
              <a:gd name="connsiteX9" fmla="*/ 51583 w 420308"/>
              <a:gd name="connsiteY9" fmla="*/ 254095 h 420308"/>
              <a:gd name="connsiteX10" fmla="*/ 47762 w 420308"/>
              <a:gd name="connsiteY10" fmla="*/ 261737 h 420308"/>
              <a:gd name="connsiteX11" fmla="*/ 40120 w 420308"/>
              <a:gd name="connsiteY11" fmla="*/ 292305 h 420308"/>
              <a:gd name="connsiteX12" fmla="*/ 47762 w 420308"/>
              <a:gd name="connsiteY12" fmla="*/ 315231 h 420308"/>
              <a:gd name="connsiteX13" fmla="*/ 70688 w 420308"/>
              <a:gd name="connsiteY13" fmla="*/ 338157 h 420308"/>
              <a:gd name="connsiteX14" fmla="*/ 0 w 420308"/>
              <a:gd name="connsiteY14" fmla="*/ 405024 h 420308"/>
              <a:gd name="connsiteX15" fmla="*/ 13373 w 420308"/>
              <a:gd name="connsiteY15" fmla="*/ 420308 h 420308"/>
              <a:gd name="connsiteX16" fmla="*/ 82151 w 420308"/>
              <a:gd name="connsiteY16" fmla="*/ 351530 h 420308"/>
              <a:gd name="connsiteX17" fmla="*/ 103167 w 420308"/>
              <a:gd name="connsiteY17" fmla="*/ 372546 h 420308"/>
              <a:gd name="connsiteX18" fmla="*/ 120361 w 420308"/>
              <a:gd name="connsiteY18" fmla="*/ 380188 h 420308"/>
              <a:gd name="connsiteX19" fmla="*/ 126092 w 420308"/>
              <a:gd name="connsiteY19" fmla="*/ 380188 h 420308"/>
              <a:gd name="connsiteX20" fmla="*/ 156660 w 420308"/>
              <a:gd name="connsiteY20" fmla="*/ 372546 h 420308"/>
              <a:gd name="connsiteX21" fmla="*/ 164302 w 420308"/>
              <a:gd name="connsiteY21" fmla="*/ 368725 h 420308"/>
              <a:gd name="connsiteX22" fmla="*/ 374456 w 420308"/>
              <a:gd name="connsiteY22" fmla="*/ 160481 h 420308"/>
              <a:gd name="connsiteX23" fmla="*/ 405024 w 420308"/>
              <a:gd name="connsiteY23" fmla="*/ 191049 h 420308"/>
              <a:gd name="connsiteX24" fmla="*/ 418398 w 420308"/>
              <a:gd name="connsiteY24" fmla="*/ 177676 h 420308"/>
              <a:gd name="connsiteX25" fmla="*/ 338157 w 420308"/>
              <a:gd name="connsiteY25" fmla="*/ 97435 h 420308"/>
              <a:gd name="connsiteX26" fmla="*/ 380188 w 420308"/>
              <a:gd name="connsiteY26" fmla="*/ 55404 h 420308"/>
              <a:gd name="connsiteX27" fmla="*/ 405024 w 420308"/>
              <a:gd name="connsiteY27" fmla="*/ 82151 h 420308"/>
              <a:gd name="connsiteX28" fmla="*/ 361083 w 420308"/>
              <a:gd name="connsiteY28" fmla="*/ 147108 h 420308"/>
              <a:gd name="connsiteX29" fmla="*/ 154750 w 420308"/>
              <a:gd name="connsiteY29" fmla="*/ 353441 h 420308"/>
              <a:gd name="connsiteX30" fmla="*/ 124182 w 420308"/>
              <a:gd name="connsiteY30" fmla="*/ 361083 h 420308"/>
              <a:gd name="connsiteX31" fmla="*/ 120361 w 420308"/>
              <a:gd name="connsiteY31" fmla="*/ 359172 h 420308"/>
              <a:gd name="connsiteX32" fmla="*/ 63046 w 420308"/>
              <a:gd name="connsiteY32" fmla="*/ 301858 h 420308"/>
              <a:gd name="connsiteX33" fmla="*/ 61136 w 420308"/>
              <a:gd name="connsiteY33" fmla="*/ 298037 h 420308"/>
              <a:gd name="connsiteX34" fmla="*/ 64957 w 420308"/>
              <a:gd name="connsiteY34" fmla="*/ 267469 h 420308"/>
              <a:gd name="connsiteX35" fmla="*/ 108898 w 420308"/>
              <a:gd name="connsiteY35" fmla="*/ 223528 h 420308"/>
              <a:gd name="connsiteX36" fmla="*/ 149018 w 420308"/>
              <a:gd name="connsiteY36" fmla="*/ 263648 h 420308"/>
              <a:gd name="connsiteX37" fmla="*/ 162392 w 420308"/>
              <a:gd name="connsiteY37" fmla="*/ 248364 h 420308"/>
              <a:gd name="connsiteX38" fmla="*/ 122271 w 420308"/>
              <a:gd name="connsiteY38" fmla="*/ 208244 h 420308"/>
              <a:gd name="connsiteX39" fmla="*/ 158571 w 420308"/>
              <a:gd name="connsiteY39" fmla="*/ 171944 h 420308"/>
              <a:gd name="connsiteX40" fmla="*/ 198691 w 420308"/>
              <a:gd name="connsiteY40" fmla="*/ 212065 h 420308"/>
              <a:gd name="connsiteX41" fmla="*/ 212065 w 420308"/>
              <a:gd name="connsiteY41" fmla="*/ 198691 h 420308"/>
              <a:gd name="connsiteX42" fmla="*/ 171944 w 420308"/>
              <a:gd name="connsiteY42" fmla="*/ 160481 h 420308"/>
              <a:gd name="connsiteX43" fmla="*/ 210154 w 420308"/>
              <a:gd name="connsiteY43" fmla="*/ 124182 h 420308"/>
              <a:gd name="connsiteX44" fmla="*/ 248364 w 420308"/>
              <a:gd name="connsiteY44" fmla="*/ 164302 h 420308"/>
              <a:gd name="connsiteX45" fmla="*/ 261737 w 420308"/>
              <a:gd name="connsiteY45" fmla="*/ 150929 h 420308"/>
              <a:gd name="connsiteX46" fmla="*/ 223528 w 420308"/>
              <a:gd name="connsiteY46" fmla="*/ 110809 h 420308"/>
              <a:gd name="connsiteX47" fmla="*/ 273200 w 420308"/>
              <a:gd name="connsiteY47" fmla="*/ 61136 h 420308"/>
              <a:gd name="connsiteX48" fmla="*/ 361083 w 420308"/>
              <a:gd name="connsiteY48" fmla="*/ 147108 h 42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0308" h="420308">
                <a:moveTo>
                  <a:pt x="405024" y="82151"/>
                </a:moveTo>
                <a:lnTo>
                  <a:pt x="420308" y="68778"/>
                </a:lnTo>
                <a:lnTo>
                  <a:pt x="351530" y="0"/>
                </a:lnTo>
                <a:lnTo>
                  <a:pt x="338157" y="13373"/>
                </a:lnTo>
                <a:lnTo>
                  <a:pt x="364904" y="40120"/>
                </a:lnTo>
                <a:lnTo>
                  <a:pt x="322873" y="82151"/>
                </a:lnTo>
                <a:lnTo>
                  <a:pt x="240722" y="1910"/>
                </a:lnTo>
                <a:lnTo>
                  <a:pt x="229259" y="15284"/>
                </a:lnTo>
                <a:lnTo>
                  <a:pt x="259827" y="45852"/>
                </a:lnTo>
                <a:lnTo>
                  <a:pt x="51583" y="254095"/>
                </a:lnTo>
                <a:cubicBezTo>
                  <a:pt x="49673" y="256006"/>
                  <a:pt x="47762" y="259827"/>
                  <a:pt x="47762" y="261737"/>
                </a:cubicBezTo>
                <a:lnTo>
                  <a:pt x="40120" y="292305"/>
                </a:lnTo>
                <a:cubicBezTo>
                  <a:pt x="38210" y="299947"/>
                  <a:pt x="42031" y="309500"/>
                  <a:pt x="47762" y="315231"/>
                </a:cubicBezTo>
                <a:lnTo>
                  <a:pt x="70688" y="338157"/>
                </a:lnTo>
                <a:lnTo>
                  <a:pt x="0" y="405024"/>
                </a:lnTo>
                <a:lnTo>
                  <a:pt x="13373" y="420308"/>
                </a:lnTo>
                <a:lnTo>
                  <a:pt x="82151" y="351530"/>
                </a:lnTo>
                <a:lnTo>
                  <a:pt x="103167" y="372546"/>
                </a:lnTo>
                <a:cubicBezTo>
                  <a:pt x="106988" y="378277"/>
                  <a:pt x="114630" y="380188"/>
                  <a:pt x="120361" y="380188"/>
                </a:cubicBezTo>
                <a:cubicBezTo>
                  <a:pt x="122271" y="380188"/>
                  <a:pt x="124182" y="380188"/>
                  <a:pt x="126092" y="380188"/>
                </a:cubicBezTo>
                <a:lnTo>
                  <a:pt x="156660" y="372546"/>
                </a:lnTo>
                <a:cubicBezTo>
                  <a:pt x="160481" y="372546"/>
                  <a:pt x="162392" y="370635"/>
                  <a:pt x="164302" y="368725"/>
                </a:cubicBezTo>
                <a:lnTo>
                  <a:pt x="374456" y="160481"/>
                </a:lnTo>
                <a:lnTo>
                  <a:pt x="405024" y="191049"/>
                </a:lnTo>
                <a:lnTo>
                  <a:pt x="418398" y="177676"/>
                </a:lnTo>
                <a:lnTo>
                  <a:pt x="338157" y="97435"/>
                </a:lnTo>
                <a:lnTo>
                  <a:pt x="380188" y="55404"/>
                </a:lnTo>
                <a:lnTo>
                  <a:pt x="405024" y="82151"/>
                </a:lnTo>
                <a:close/>
                <a:moveTo>
                  <a:pt x="361083" y="147108"/>
                </a:moveTo>
                <a:lnTo>
                  <a:pt x="154750" y="353441"/>
                </a:lnTo>
                <a:lnTo>
                  <a:pt x="124182" y="361083"/>
                </a:lnTo>
                <a:cubicBezTo>
                  <a:pt x="122271" y="361083"/>
                  <a:pt x="120361" y="359172"/>
                  <a:pt x="120361" y="359172"/>
                </a:cubicBezTo>
                <a:lnTo>
                  <a:pt x="63046" y="301858"/>
                </a:lnTo>
                <a:cubicBezTo>
                  <a:pt x="61136" y="299947"/>
                  <a:pt x="61136" y="299947"/>
                  <a:pt x="61136" y="298037"/>
                </a:cubicBezTo>
                <a:lnTo>
                  <a:pt x="64957" y="267469"/>
                </a:lnTo>
                <a:lnTo>
                  <a:pt x="108898" y="223528"/>
                </a:lnTo>
                <a:lnTo>
                  <a:pt x="149018" y="263648"/>
                </a:lnTo>
                <a:lnTo>
                  <a:pt x="162392" y="248364"/>
                </a:lnTo>
                <a:lnTo>
                  <a:pt x="122271" y="208244"/>
                </a:lnTo>
                <a:lnTo>
                  <a:pt x="158571" y="171944"/>
                </a:lnTo>
                <a:lnTo>
                  <a:pt x="198691" y="212065"/>
                </a:lnTo>
                <a:lnTo>
                  <a:pt x="212065" y="198691"/>
                </a:lnTo>
                <a:lnTo>
                  <a:pt x="171944" y="160481"/>
                </a:lnTo>
                <a:lnTo>
                  <a:pt x="210154" y="124182"/>
                </a:lnTo>
                <a:lnTo>
                  <a:pt x="248364" y="164302"/>
                </a:lnTo>
                <a:lnTo>
                  <a:pt x="261737" y="150929"/>
                </a:lnTo>
                <a:lnTo>
                  <a:pt x="223528" y="110809"/>
                </a:lnTo>
                <a:lnTo>
                  <a:pt x="273200" y="61136"/>
                </a:lnTo>
                <a:lnTo>
                  <a:pt x="361083" y="147108"/>
                </a:lnTo>
                <a:close/>
              </a:path>
            </a:pathLst>
          </a:custGeom>
          <a:solidFill>
            <a:schemeClr val="bg1"/>
          </a:solidFill>
          <a:ln w="19050" cap="flat">
            <a:noFill/>
            <a:prstDash val="solid"/>
            <a:miter/>
          </a:ln>
        </p:spPr>
        <p:txBody>
          <a:bodyPr rtlCol="0" anchor="ctr"/>
          <a:lstStyle/>
          <a:p>
            <a:endParaRPr lang="en-US" dirty="0"/>
          </a:p>
        </p:txBody>
      </p:sp>
      <p:sp>
        <p:nvSpPr>
          <p:cNvPr id="13" name="Graphic 171" descr="Rx bottle heart icon.">
            <a:extLst>
              <a:ext uri="{FF2B5EF4-FFF2-40B4-BE49-F238E27FC236}">
                <a16:creationId xmlns:a16="http://schemas.microsoft.com/office/drawing/2014/main" id="{E14661B9-83A7-4CA9-8C36-D4A9BB6D4B78}"/>
              </a:ext>
            </a:extLst>
          </p:cNvPr>
          <p:cNvSpPr>
            <a:spLocks noChangeAspect="1"/>
          </p:cNvSpPr>
          <p:nvPr/>
        </p:nvSpPr>
        <p:spPr>
          <a:xfrm>
            <a:off x="7758813" y="2114746"/>
            <a:ext cx="669776" cy="736754"/>
          </a:xfrm>
          <a:custGeom>
            <a:avLst/>
            <a:gdLst>
              <a:gd name="connsiteX0" fmla="*/ 57315 w 382098"/>
              <a:gd name="connsiteY0" fmla="*/ 420308 h 420308"/>
              <a:gd name="connsiteX1" fmla="*/ 324784 w 382098"/>
              <a:gd name="connsiteY1" fmla="*/ 420308 h 420308"/>
              <a:gd name="connsiteX2" fmla="*/ 343889 w 382098"/>
              <a:gd name="connsiteY2" fmla="*/ 401203 h 420308"/>
              <a:gd name="connsiteX3" fmla="*/ 343889 w 382098"/>
              <a:gd name="connsiteY3" fmla="*/ 114630 h 420308"/>
              <a:gd name="connsiteX4" fmla="*/ 362993 w 382098"/>
              <a:gd name="connsiteY4" fmla="*/ 114630 h 420308"/>
              <a:gd name="connsiteX5" fmla="*/ 382098 w 382098"/>
              <a:gd name="connsiteY5" fmla="*/ 95525 h 420308"/>
              <a:gd name="connsiteX6" fmla="*/ 382098 w 382098"/>
              <a:gd name="connsiteY6" fmla="*/ 19105 h 420308"/>
              <a:gd name="connsiteX7" fmla="*/ 362993 w 382098"/>
              <a:gd name="connsiteY7" fmla="*/ 0 h 420308"/>
              <a:gd name="connsiteX8" fmla="*/ 19105 w 382098"/>
              <a:gd name="connsiteY8" fmla="*/ 0 h 420308"/>
              <a:gd name="connsiteX9" fmla="*/ 0 w 382098"/>
              <a:gd name="connsiteY9" fmla="*/ 19105 h 420308"/>
              <a:gd name="connsiteX10" fmla="*/ 0 w 382098"/>
              <a:gd name="connsiteY10" fmla="*/ 95525 h 420308"/>
              <a:gd name="connsiteX11" fmla="*/ 19105 w 382098"/>
              <a:gd name="connsiteY11" fmla="*/ 114630 h 420308"/>
              <a:gd name="connsiteX12" fmla="*/ 38210 w 382098"/>
              <a:gd name="connsiteY12" fmla="*/ 114630 h 420308"/>
              <a:gd name="connsiteX13" fmla="*/ 38210 w 382098"/>
              <a:gd name="connsiteY13" fmla="*/ 401203 h 420308"/>
              <a:gd name="connsiteX14" fmla="*/ 57315 w 382098"/>
              <a:gd name="connsiteY14" fmla="*/ 420308 h 420308"/>
              <a:gd name="connsiteX15" fmla="*/ 324784 w 382098"/>
              <a:gd name="connsiteY15" fmla="*/ 401203 h 420308"/>
              <a:gd name="connsiteX16" fmla="*/ 57315 w 382098"/>
              <a:gd name="connsiteY16" fmla="*/ 401203 h 420308"/>
              <a:gd name="connsiteX17" fmla="*/ 57315 w 382098"/>
              <a:gd name="connsiteY17" fmla="*/ 114630 h 420308"/>
              <a:gd name="connsiteX18" fmla="*/ 324784 w 382098"/>
              <a:gd name="connsiteY18" fmla="*/ 114630 h 420308"/>
              <a:gd name="connsiteX19" fmla="*/ 324784 w 382098"/>
              <a:gd name="connsiteY19" fmla="*/ 401203 h 420308"/>
              <a:gd name="connsiteX20" fmla="*/ 19105 w 382098"/>
              <a:gd name="connsiteY20" fmla="*/ 95525 h 420308"/>
              <a:gd name="connsiteX21" fmla="*/ 19105 w 382098"/>
              <a:gd name="connsiteY21" fmla="*/ 19105 h 420308"/>
              <a:gd name="connsiteX22" fmla="*/ 114630 w 382098"/>
              <a:gd name="connsiteY22" fmla="*/ 19105 h 420308"/>
              <a:gd name="connsiteX23" fmla="*/ 114630 w 382098"/>
              <a:gd name="connsiteY23" fmla="*/ 76420 h 420308"/>
              <a:gd name="connsiteX24" fmla="*/ 133734 w 382098"/>
              <a:gd name="connsiteY24" fmla="*/ 76420 h 420308"/>
              <a:gd name="connsiteX25" fmla="*/ 133734 w 382098"/>
              <a:gd name="connsiteY25" fmla="*/ 19105 h 420308"/>
              <a:gd name="connsiteX26" fmla="*/ 248364 w 382098"/>
              <a:gd name="connsiteY26" fmla="*/ 19105 h 420308"/>
              <a:gd name="connsiteX27" fmla="*/ 248364 w 382098"/>
              <a:gd name="connsiteY27" fmla="*/ 76420 h 420308"/>
              <a:gd name="connsiteX28" fmla="*/ 267469 w 382098"/>
              <a:gd name="connsiteY28" fmla="*/ 76420 h 420308"/>
              <a:gd name="connsiteX29" fmla="*/ 267469 w 382098"/>
              <a:gd name="connsiteY29" fmla="*/ 19105 h 420308"/>
              <a:gd name="connsiteX30" fmla="*/ 362993 w 382098"/>
              <a:gd name="connsiteY30" fmla="*/ 19105 h 420308"/>
              <a:gd name="connsiteX31" fmla="*/ 362993 w 382098"/>
              <a:gd name="connsiteY31" fmla="*/ 95525 h 420308"/>
              <a:gd name="connsiteX32" fmla="*/ 19105 w 382098"/>
              <a:gd name="connsiteY32" fmla="*/ 95525 h 420308"/>
              <a:gd name="connsiteX33" fmla="*/ 191049 w 382098"/>
              <a:gd name="connsiteY33" fmla="*/ 309500 h 420308"/>
              <a:gd name="connsiteX34" fmla="*/ 257916 w 382098"/>
              <a:gd name="connsiteY34" fmla="*/ 242632 h 420308"/>
              <a:gd name="connsiteX35" fmla="*/ 257916 w 382098"/>
              <a:gd name="connsiteY35" fmla="*/ 219707 h 420308"/>
              <a:gd name="connsiteX36" fmla="*/ 257916 w 382098"/>
              <a:gd name="connsiteY36" fmla="*/ 219707 h 420308"/>
              <a:gd name="connsiteX37" fmla="*/ 234990 w 382098"/>
              <a:gd name="connsiteY37" fmla="*/ 196781 h 420308"/>
              <a:gd name="connsiteX38" fmla="*/ 223528 w 382098"/>
              <a:gd name="connsiteY38" fmla="*/ 192960 h 420308"/>
              <a:gd name="connsiteX39" fmla="*/ 212065 w 382098"/>
              <a:gd name="connsiteY39" fmla="*/ 196781 h 420308"/>
              <a:gd name="connsiteX40" fmla="*/ 192960 w 382098"/>
              <a:gd name="connsiteY40" fmla="*/ 215886 h 420308"/>
              <a:gd name="connsiteX41" fmla="*/ 173855 w 382098"/>
              <a:gd name="connsiteY41" fmla="*/ 196781 h 420308"/>
              <a:gd name="connsiteX42" fmla="*/ 162392 w 382098"/>
              <a:gd name="connsiteY42" fmla="*/ 192960 h 420308"/>
              <a:gd name="connsiteX43" fmla="*/ 150929 w 382098"/>
              <a:gd name="connsiteY43" fmla="*/ 196781 h 420308"/>
              <a:gd name="connsiteX44" fmla="*/ 126092 w 382098"/>
              <a:gd name="connsiteY44" fmla="*/ 219707 h 420308"/>
              <a:gd name="connsiteX45" fmla="*/ 126092 w 382098"/>
              <a:gd name="connsiteY45" fmla="*/ 242632 h 420308"/>
              <a:gd name="connsiteX46" fmla="*/ 126092 w 382098"/>
              <a:gd name="connsiteY46" fmla="*/ 242632 h 420308"/>
              <a:gd name="connsiteX47" fmla="*/ 191049 w 382098"/>
              <a:gd name="connsiteY47" fmla="*/ 309500 h 42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2098" h="420308">
                <a:moveTo>
                  <a:pt x="57315" y="420308"/>
                </a:moveTo>
                <a:lnTo>
                  <a:pt x="324784" y="420308"/>
                </a:lnTo>
                <a:cubicBezTo>
                  <a:pt x="336247" y="420308"/>
                  <a:pt x="343889" y="412666"/>
                  <a:pt x="343889" y="401203"/>
                </a:cubicBezTo>
                <a:lnTo>
                  <a:pt x="343889" y="114630"/>
                </a:lnTo>
                <a:lnTo>
                  <a:pt x="362993" y="114630"/>
                </a:lnTo>
                <a:cubicBezTo>
                  <a:pt x="374456" y="114630"/>
                  <a:pt x="382098" y="106988"/>
                  <a:pt x="382098" y="95525"/>
                </a:cubicBezTo>
                <a:lnTo>
                  <a:pt x="382098" y="19105"/>
                </a:lnTo>
                <a:cubicBezTo>
                  <a:pt x="382098" y="7642"/>
                  <a:pt x="374456" y="0"/>
                  <a:pt x="362993" y="0"/>
                </a:cubicBezTo>
                <a:lnTo>
                  <a:pt x="19105" y="0"/>
                </a:lnTo>
                <a:cubicBezTo>
                  <a:pt x="7642" y="0"/>
                  <a:pt x="0" y="7642"/>
                  <a:pt x="0" y="19105"/>
                </a:cubicBezTo>
                <a:lnTo>
                  <a:pt x="0" y="95525"/>
                </a:lnTo>
                <a:cubicBezTo>
                  <a:pt x="0" y="106988"/>
                  <a:pt x="7642" y="114630"/>
                  <a:pt x="19105" y="114630"/>
                </a:cubicBezTo>
                <a:lnTo>
                  <a:pt x="38210" y="114630"/>
                </a:lnTo>
                <a:lnTo>
                  <a:pt x="38210" y="401203"/>
                </a:lnTo>
                <a:cubicBezTo>
                  <a:pt x="38210" y="412666"/>
                  <a:pt x="45852" y="420308"/>
                  <a:pt x="57315" y="420308"/>
                </a:cubicBezTo>
                <a:close/>
                <a:moveTo>
                  <a:pt x="324784" y="401203"/>
                </a:moveTo>
                <a:lnTo>
                  <a:pt x="57315" y="401203"/>
                </a:lnTo>
                <a:lnTo>
                  <a:pt x="57315" y="114630"/>
                </a:lnTo>
                <a:lnTo>
                  <a:pt x="324784" y="114630"/>
                </a:lnTo>
                <a:lnTo>
                  <a:pt x="324784" y="401203"/>
                </a:lnTo>
                <a:close/>
                <a:moveTo>
                  <a:pt x="19105" y="95525"/>
                </a:moveTo>
                <a:lnTo>
                  <a:pt x="19105" y="19105"/>
                </a:lnTo>
                <a:lnTo>
                  <a:pt x="114630" y="19105"/>
                </a:lnTo>
                <a:lnTo>
                  <a:pt x="114630" y="76420"/>
                </a:lnTo>
                <a:lnTo>
                  <a:pt x="133734" y="76420"/>
                </a:lnTo>
                <a:lnTo>
                  <a:pt x="133734" y="19105"/>
                </a:lnTo>
                <a:lnTo>
                  <a:pt x="248364" y="19105"/>
                </a:lnTo>
                <a:lnTo>
                  <a:pt x="248364" y="76420"/>
                </a:lnTo>
                <a:lnTo>
                  <a:pt x="267469" y="76420"/>
                </a:lnTo>
                <a:lnTo>
                  <a:pt x="267469" y="19105"/>
                </a:lnTo>
                <a:lnTo>
                  <a:pt x="362993" y="19105"/>
                </a:lnTo>
                <a:lnTo>
                  <a:pt x="362993" y="95525"/>
                </a:lnTo>
                <a:lnTo>
                  <a:pt x="19105" y="95525"/>
                </a:lnTo>
                <a:close/>
                <a:moveTo>
                  <a:pt x="191049" y="309500"/>
                </a:moveTo>
                <a:lnTo>
                  <a:pt x="257916" y="242632"/>
                </a:lnTo>
                <a:cubicBezTo>
                  <a:pt x="263648" y="236901"/>
                  <a:pt x="265558" y="225438"/>
                  <a:pt x="257916" y="219707"/>
                </a:cubicBezTo>
                <a:cubicBezTo>
                  <a:pt x="257916" y="219707"/>
                  <a:pt x="257916" y="219707"/>
                  <a:pt x="257916" y="219707"/>
                </a:cubicBezTo>
                <a:lnTo>
                  <a:pt x="234990" y="196781"/>
                </a:lnTo>
                <a:cubicBezTo>
                  <a:pt x="231170" y="192960"/>
                  <a:pt x="227349" y="192960"/>
                  <a:pt x="223528" y="192960"/>
                </a:cubicBezTo>
                <a:cubicBezTo>
                  <a:pt x="219707" y="192960"/>
                  <a:pt x="213975" y="194870"/>
                  <a:pt x="212065" y="196781"/>
                </a:cubicBezTo>
                <a:lnTo>
                  <a:pt x="192960" y="215886"/>
                </a:lnTo>
                <a:lnTo>
                  <a:pt x="173855" y="196781"/>
                </a:lnTo>
                <a:cubicBezTo>
                  <a:pt x="170034" y="192960"/>
                  <a:pt x="166213" y="191049"/>
                  <a:pt x="162392" y="192960"/>
                </a:cubicBezTo>
                <a:cubicBezTo>
                  <a:pt x="158571" y="192960"/>
                  <a:pt x="152839" y="194870"/>
                  <a:pt x="150929" y="196781"/>
                </a:cubicBezTo>
                <a:lnTo>
                  <a:pt x="126092" y="219707"/>
                </a:lnTo>
                <a:cubicBezTo>
                  <a:pt x="120361" y="225438"/>
                  <a:pt x="118450" y="236901"/>
                  <a:pt x="126092" y="242632"/>
                </a:cubicBezTo>
                <a:cubicBezTo>
                  <a:pt x="126092" y="242632"/>
                  <a:pt x="126092" y="242632"/>
                  <a:pt x="126092" y="242632"/>
                </a:cubicBezTo>
                <a:lnTo>
                  <a:pt x="191049" y="309500"/>
                </a:lnTo>
                <a:close/>
              </a:path>
            </a:pathLst>
          </a:custGeom>
          <a:solidFill>
            <a:schemeClr val="accent5"/>
          </a:solidFill>
          <a:ln w="19050" cap="flat">
            <a:noFill/>
            <a:prstDash val="solid"/>
            <a:miter/>
          </a:ln>
        </p:spPr>
        <p:txBody>
          <a:bodyPr rtlCol="0" anchor="ctr"/>
          <a:lstStyle/>
          <a:p>
            <a:endParaRPr lang="en-US" dirty="0"/>
          </a:p>
        </p:txBody>
      </p:sp>
    </p:spTree>
    <p:extLst>
      <p:ext uri="{BB962C8B-B14F-4D97-AF65-F5344CB8AC3E}">
        <p14:creationId xmlns:p14="http://schemas.microsoft.com/office/powerpoint/2010/main" val="2834741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C8AB-B490-4EA3-97E1-1B2B1B382594}"/>
              </a:ext>
            </a:extLst>
          </p:cNvPr>
          <p:cNvSpPr>
            <a:spLocks noGrp="1"/>
          </p:cNvSpPr>
          <p:nvPr>
            <p:ph type="title"/>
          </p:nvPr>
        </p:nvSpPr>
        <p:spPr>
          <a:xfrm>
            <a:off x="579556" y="557785"/>
            <a:ext cx="2958302" cy="793586"/>
          </a:xfrm>
        </p:spPr>
        <p:txBody>
          <a:bodyPr anchor="t"/>
          <a:lstStyle/>
          <a:p>
            <a:r>
              <a:rPr lang="en-US" dirty="0"/>
              <a:t>Romosozumab (Evenity)</a:t>
            </a:r>
          </a:p>
        </p:txBody>
      </p:sp>
      <p:sp>
        <p:nvSpPr>
          <p:cNvPr id="5" name="Content Placeholder 4">
            <a:extLst>
              <a:ext uri="{FF2B5EF4-FFF2-40B4-BE49-F238E27FC236}">
                <a16:creationId xmlns:a16="http://schemas.microsoft.com/office/drawing/2014/main" id="{968C1C20-FF44-44F7-BA31-D45BEE323285}"/>
              </a:ext>
            </a:extLst>
          </p:cNvPr>
          <p:cNvSpPr>
            <a:spLocks noGrp="1"/>
          </p:cNvSpPr>
          <p:nvPr>
            <p:ph sz="half" idx="2"/>
          </p:nvPr>
        </p:nvSpPr>
        <p:spPr>
          <a:xfrm>
            <a:off x="641734" y="1871336"/>
            <a:ext cx="2958302" cy="2592183"/>
          </a:xfrm>
        </p:spPr>
        <p:txBody>
          <a:bodyPr/>
          <a:lstStyle/>
          <a:p>
            <a:pPr algn="l"/>
            <a:r>
              <a:rPr lang="en-US" dirty="0"/>
              <a:t>Boxed Warning</a:t>
            </a:r>
          </a:p>
          <a:p>
            <a:pPr algn="l"/>
            <a:r>
              <a:rPr lang="en-US" b="0" dirty="0"/>
              <a:t>Increases risk of myocardial infarction, stroke and cardiovascular death</a:t>
            </a:r>
          </a:p>
        </p:txBody>
      </p:sp>
      <p:sp>
        <p:nvSpPr>
          <p:cNvPr id="3" name="Content Placeholder 2">
            <a:extLst>
              <a:ext uri="{FF2B5EF4-FFF2-40B4-BE49-F238E27FC236}">
                <a16:creationId xmlns:a16="http://schemas.microsoft.com/office/drawing/2014/main" id="{F81E49AD-39D1-DC37-7CCF-462BD5E21FA7}"/>
              </a:ext>
            </a:extLst>
          </p:cNvPr>
          <p:cNvSpPr>
            <a:spLocks noGrp="1"/>
          </p:cNvSpPr>
          <p:nvPr>
            <p:ph sz="half" idx="18"/>
          </p:nvPr>
        </p:nvSpPr>
        <p:spPr>
          <a:xfrm>
            <a:off x="8969729" y="1871336"/>
            <a:ext cx="2368296" cy="2592183"/>
          </a:xfrm>
        </p:spPr>
        <p:txBody>
          <a:bodyPr/>
          <a:lstStyle/>
          <a:p>
            <a:pPr algn="l">
              <a:spcBef>
                <a:spcPts val="1200"/>
              </a:spcBef>
            </a:pPr>
            <a:r>
              <a:rPr lang="en-US" dirty="0"/>
              <a:t>Monitoring parameters</a:t>
            </a:r>
          </a:p>
          <a:p>
            <a:pPr marL="285750" indent="-285750" algn="l">
              <a:spcBef>
                <a:spcPts val="1200"/>
              </a:spcBef>
              <a:buFont typeface="Arial" panose="020B0604020202020204" pitchFamily="34" charset="0"/>
              <a:buChar char="•"/>
            </a:pPr>
            <a:r>
              <a:rPr lang="en-US" b="0" dirty="0"/>
              <a:t>Kidney function</a:t>
            </a:r>
          </a:p>
          <a:p>
            <a:pPr marL="285750" indent="-285750" algn="l">
              <a:spcBef>
                <a:spcPts val="1200"/>
              </a:spcBef>
              <a:buFont typeface="Arial" panose="020B0604020202020204" pitchFamily="34" charset="0"/>
              <a:buChar char="•"/>
            </a:pPr>
            <a:r>
              <a:rPr lang="en-US" b="0" dirty="0"/>
              <a:t>Serum calcium</a:t>
            </a:r>
            <a:endParaRPr lang="en-US" dirty="0"/>
          </a:p>
        </p:txBody>
      </p:sp>
      <p:sp>
        <p:nvSpPr>
          <p:cNvPr id="8" name="Text Placeholder 8">
            <a:extLst>
              <a:ext uri="{FF2B5EF4-FFF2-40B4-BE49-F238E27FC236}">
                <a16:creationId xmlns:a16="http://schemas.microsoft.com/office/drawing/2014/main" id="{8E0A0BD8-1FBD-4B01-8F05-6DF926F1B100}"/>
              </a:ext>
            </a:extLst>
          </p:cNvPr>
          <p:cNvSpPr txBox="1">
            <a:spLocks/>
          </p:cNvSpPr>
          <p:nvPr/>
        </p:nvSpPr>
        <p:spPr>
          <a:xfrm>
            <a:off x="861060" y="5632001"/>
            <a:ext cx="7948096" cy="457200"/>
          </a:xfrm>
          <a:prstGeom prst="rect">
            <a:avLst/>
          </a:prstGeom>
        </p:spPr>
        <p:txBody>
          <a:bodyPr lIns="0" tIns="0" bIns="0" anchor="b" anchorCtr="0"/>
          <a:lstStyle>
            <a:lvl1pPr marL="173038" indent="-173038" algn="l" defTabSz="457200" rtl="0" eaLnBrk="1" latinLnBrk="0" hangingPunct="1">
              <a:spcBef>
                <a:spcPts val="100"/>
              </a:spcBef>
              <a:spcAft>
                <a:spcPts val="600"/>
              </a:spcAft>
              <a:buClrTx/>
              <a:buFont typeface="Arial"/>
              <a:buChar char="•"/>
              <a:defRPr sz="2000" kern="1200">
                <a:solidFill>
                  <a:schemeClr val="tx1"/>
                </a:solidFill>
                <a:latin typeface="+mn-lt"/>
                <a:ea typeface="+mn-ea"/>
                <a:cs typeface="+mn-cs"/>
              </a:defRPr>
            </a:lvl1pPr>
            <a:lvl2pPr marL="396875" indent="-166688" algn="l" defTabSz="457200" rtl="0" eaLnBrk="1" latinLnBrk="0" hangingPunct="1">
              <a:spcBef>
                <a:spcPts val="100"/>
              </a:spcBef>
              <a:spcAft>
                <a:spcPts val="600"/>
              </a:spcAft>
              <a:buClrTx/>
              <a:buFont typeface="Lucida Grande"/>
              <a:buChar char="–"/>
              <a:tabLst/>
              <a:defRPr sz="1800" kern="1200">
                <a:solidFill>
                  <a:schemeClr val="tx1"/>
                </a:solidFill>
                <a:latin typeface="+mn-lt"/>
                <a:ea typeface="+mn-ea"/>
                <a:cs typeface="+mn-cs"/>
              </a:defRPr>
            </a:lvl2pPr>
            <a:lvl3pPr marL="622300" indent="-161925" algn="l" defTabSz="457200" rtl="0" eaLnBrk="1" latinLnBrk="0" hangingPunct="1">
              <a:spcBef>
                <a:spcPts val="100"/>
              </a:spcBef>
              <a:spcAft>
                <a:spcPts val="600"/>
              </a:spcAft>
              <a:buClrTx/>
              <a:buFont typeface="Arial"/>
              <a:buChar char="•"/>
              <a:defRPr sz="1600" kern="1200">
                <a:solidFill>
                  <a:schemeClr val="tx1"/>
                </a:solidFill>
                <a:latin typeface="+mn-lt"/>
                <a:ea typeface="+mn-ea"/>
                <a:cs typeface="+mn-cs"/>
              </a:defRPr>
            </a:lvl3pPr>
            <a:lvl4pPr marL="911225" indent="-228600" algn="l" defTabSz="457200" rtl="0" eaLnBrk="1" latinLnBrk="0" hangingPunct="1">
              <a:spcBef>
                <a:spcPts val="100"/>
              </a:spcBef>
              <a:spcAft>
                <a:spcPts val="600"/>
              </a:spcAft>
              <a:buClrTx/>
              <a:buFont typeface="Lucida Grande"/>
              <a:buChar char="–"/>
              <a:defRPr sz="1600" kern="1200">
                <a:solidFill>
                  <a:schemeClr val="bg2">
                    <a:lumMod val="75000"/>
                  </a:schemeClr>
                </a:solidFill>
                <a:latin typeface="+mn-lt"/>
                <a:ea typeface="+mn-ea"/>
                <a:cs typeface="+mn-cs"/>
              </a:defRPr>
            </a:lvl4pPr>
            <a:lvl5pPr marL="1141413" indent="-230188" algn="l" defTabSz="457200" rtl="0" eaLnBrk="1" latinLnBrk="0" hangingPunct="1">
              <a:spcBef>
                <a:spcPts val="100"/>
              </a:spcBef>
              <a:spcAft>
                <a:spcPts val="600"/>
              </a:spcAft>
              <a:buClrTx/>
              <a:buFont typeface="Arial"/>
              <a:buChar char="•"/>
              <a:defRPr sz="1600" kern="1200">
                <a:solidFill>
                  <a:schemeClr val="bg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r>
              <a:rPr lang="en-US" sz="800" dirty="0">
                <a:solidFill>
                  <a:schemeClr val="tx2"/>
                </a:solidFill>
                <a:cs typeface="Arial"/>
              </a:rPr>
              <a:t>Individual prescribing information from </a:t>
            </a:r>
            <a:r>
              <a:rPr lang="en-US" sz="800" dirty="0">
                <a:solidFill>
                  <a:schemeClr val="tx2"/>
                </a:solidFill>
                <a:cs typeface="Arial"/>
                <a:hlinkClick r:id="rId3"/>
              </a:rPr>
              <a:t>https://dailymed.nlm.nih.gov/ </a:t>
            </a:r>
            <a:endParaRPr lang="en-US" sz="800" dirty="0">
              <a:solidFill>
                <a:schemeClr val="tx2"/>
              </a:solidFill>
              <a:cs typeface="Arial"/>
            </a:endParaRPr>
          </a:p>
        </p:txBody>
      </p:sp>
      <p:sp>
        <p:nvSpPr>
          <p:cNvPr id="4" name="Content Placeholder 4">
            <a:extLst>
              <a:ext uri="{FF2B5EF4-FFF2-40B4-BE49-F238E27FC236}">
                <a16:creationId xmlns:a16="http://schemas.microsoft.com/office/drawing/2014/main" id="{1744B9A6-BC0F-30AA-AA59-8D2CEC13E6E3}"/>
              </a:ext>
            </a:extLst>
          </p:cNvPr>
          <p:cNvSpPr txBox="1">
            <a:spLocks/>
          </p:cNvSpPr>
          <p:nvPr/>
        </p:nvSpPr>
        <p:spPr bwMode="gray">
          <a:xfrm>
            <a:off x="4623016" y="1871336"/>
            <a:ext cx="3032050" cy="2592183"/>
          </a:xfrm>
          <a:prstGeom prst="rect">
            <a:avLst/>
          </a:prstGeom>
        </p:spPr>
        <p:txBody>
          <a:bodyPr vert="horz" lIns="0" tIns="0" rIns="0" bIns="0" rtlCol="0">
            <a:noAutofit/>
          </a:bodyPr>
          <a:lstStyle>
            <a:lvl1pPr marL="0" indent="0" algn="ctr" defTabSz="457200" rtl="0" eaLnBrk="1" fontAlgn="ctr" latinLnBrk="0" hangingPunct="1">
              <a:lnSpc>
                <a:spcPct val="100000"/>
              </a:lnSpc>
              <a:spcBef>
                <a:spcPts val="1800"/>
              </a:spcBef>
              <a:buClrTx/>
              <a:buFont typeface="Arial"/>
              <a:buNone/>
              <a:defRPr lang="en-US" sz="1800" b="1" kern="1200" cap="none" baseline="0" dirty="0">
                <a:solidFill>
                  <a:schemeClr val="tx2"/>
                </a:solidFill>
                <a:latin typeface="+mn-lt"/>
                <a:ea typeface="+mn-ea"/>
                <a:cs typeface="+mn-cs"/>
              </a:defRPr>
            </a:lvl1pPr>
            <a:lvl2pPr marL="0" indent="0" algn="ctr" defTabSz="457200" rtl="0" eaLnBrk="1" fontAlgn="ctr" latinLnBrk="0" hangingPunct="1">
              <a:lnSpc>
                <a:spcPct val="100000"/>
              </a:lnSpc>
              <a:spcBef>
                <a:spcPts val="1800"/>
              </a:spcBef>
              <a:buClrTx/>
              <a:buFontTx/>
              <a:buNone/>
              <a:defRPr lang="en-US" sz="1500" kern="1200" baseline="0" dirty="0" smtClean="0">
                <a:solidFill>
                  <a:schemeClr val="tx2"/>
                </a:solidFill>
                <a:latin typeface="+mn-lt"/>
                <a:ea typeface="+mn-ea"/>
                <a:cs typeface="+mn-cs"/>
              </a:defRPr>
            </a:lvl2pPr>
            <a:lvl3pPr marL="171450" indent="0" algn="l" defTabSz="457200" rtl="0" eaLnBrk="1" fontAlgn="ctr" latinLnBrk="0" hangingPunct="1">
              <a:lnSpc>
                <a:spcPct val="100000"/>
              </a:lnSpc>
              <a:spcBef>
                <a:spcPts val="600"/>
              </a:spcBef>
              <a:buClrTx/>
              <a:buFont typeface="Arial" panose="020B0604020202020204" pitchFamily="34" charset="0"/>
              <a:buNone/>
              <a:defRPr lang="en-US" sz="1600" kern="1200" baseline="0" dirty="0" smtClean="0">
                <a:solidFill>
                  <a:schemeClr val="tx2"/>
                </a:solidFill>
                <a:latin typeface="+mn-lt"/>
                <a:ea typeface="+mn-ea"/>
                <a:cs typeface="+mn-cs"/>
              </a:defRPr>
            </a:lvl3pPr>
            <a:lvl4pPr marL="514350" indent="-171450" algn="l" defTabSz="457200" rtl="0" eaLnBrk="1" fontAlgn="ctr" latinLnBrk="0" hangingPunct="1">
              <a:lnSpc>
                <a:spcPct val="100000"/>
              </a:lnSpc>
              <a:spcBef>
                <a:spcPts val="600"/>
              </a:spcBef>
              <a:buClrTx/>
              <a:buFont typeface="Arial"/>
              <a:buChar char="•"/>
              <a:defRPr lang="en-US" sz="1600" kern="1200" baseline="0" dirty="0" smtClean="0">
                <a:solidFill>
                  <a:schemeClr val="tx2"/>
                </a:solidFill>
                <a:latin typeface="+mn-lt"/>
                <a:ea typeface="+mn-ea"/>
                <a:cs typeface="+mn-cs"/>
              </a:defRPr>
            </a:lvl4pPr>
            <a:lvl5pPr marL="685800" indent="-171450" algn="l" defTabSz="457200" rtl="0" eaLnBrk="1" fontAlgn="ctr" latinLnBrk="0" hangingPunct="1">
              <a:lnSpc>
                <a:spcPct val="100000"/>
              </a:lnSpc>
              <a:spcBef>
                <a:spcPts val="600"/>
              </a:spcBef>
              <a:buClrTx/>
              <a:buFont typeface="Arial" panose="020B0604020202020204" pitchFamily="34" charset="0"/>
              <a:buChar char="–"/>
              <a:defRPr lang="en-US" sz="1600" kern="1200" baseline="0" dirty="0">
                <a:solidFill>
                  <a:schemeClr val="tx2"/>
                </a:solidFill>
                <a:latin typeface="+mn-lt"/>
                <a:ea typeface="+mn-ea"/>
                <a:cs typeface="+mn-cs"/>
              </a:defRPr>
            </a:lvl5pPr>
            <a:lvl6pPr marL="857250" indent="-171450" algn="l" defTabSz="457200" rtl="0" eaLnBrk="1" fontAlgn="ctr" latinLnBrk="0" hangingPunct="1">
              <a:lnSpc>
                <a:spcPct val="100000"/>
              </a:lnSpc>
              <a:spcBef>
                <a:spcPts val="600"/>
              </a:spcBef>
              <a:buClrTx/>
              <a:buFont typeface="Arial" panose="020B0604020202020204" pitchFamily="34" charset="0"/>
              <a:buChar char="•"/>
              <a:defRPr sz="1600" kern="1200" baseline="0">
                <a:solidFill>
                  <a:schemeClr val="tx2"/>
                </a:solidFill>
                <a:latin typeface="+mn-lt"/>
                <a:ea typeface="+mn-ea"/>
                <a:cs typeface="+mn-cs"/>
              </a:defRPr>
            </a:lvl6pPr>
            <a:lvl7pPr marL="1028700" indent="-165100" algn="l" defTabSz="457200" rtl="0" eaLnBrk="1" fontAlgn="ctr" latinLnBrk="0" hangingPunct="1">
              <a:lnSpc>
                <a:spcPct val="100000"/>
              </a:lnSpc>
              <a:spcBef>
                <a:spcPts val="600"/>
              </a:spcBef>
              <a:buClrTx/>
              <a:buFont typeface="Arial" panose="020B0604020202020204" pitchFamily="34" charset="0"/>
              <a:buChar char="–"/>
              <a:defRPr sz="1600" kern="1200" baseline="0">
                <a:solidFill>
                  <a:schemeClr val="tx2"/>
                </a:solidFill>
                <a:latin typeface="+mn-lt"/>
                <a:ea typeface="+mn-ea"/>
                <a:cs typeface="+mn-cs"/>
              </a:defRPr>
            </a:lvl7pPr>
            <a:lvl8pPr marL="1206500" indent="-177800" algn="l" defTabSz="457200" rtl="0" eaLnBrk="1" fontAlgn="ctr" latinLnBrk="0" hangingPunct="1">
              <a:lnSpc>
                <a:spcPct val="100000"/>
              </a:lnSpc>
              <a:spcBef>
                <a:spcPts val="600"/>
              </a:spcBef>
              <a:buClrTx/>
              <a:buFont typeface="Arial"/>
              <a:buChar char="•"/>
              <a:defRPr sz="1600" kern="1200" baseline="0">
                <a:solidFill>
                  <a:schemeClr val="tx2"/>
                </a:solidFill>
                <a:latin typeface="+mn-lt"/>
                <a:ea typeface="+mn-ea"/>
                <a:cs typeface="+mn-cs"/>
              </a:defRPr>
            </a:lvl8pPr>
            <a:lvl9pPr marL="1371600" indent="-165100" algn="l" defTabSz="457200" rtl="0" eaLnBrk="1" fontAlgn="ctr" latinLnBrk="0" hangingPunct="1">
              <a:lnSpc>
                <a:spcPct val="100000"/>
              </a:lnSpc>
              <a:spcBef>
                <a:spcPts val="600"/>
              </a:spcBef>
              <a:buClrTx/>
              <a:buFont typeface="Arial" panose="020B0604020202020204" pitchFamily="34" charset="0"/>
              <a:buChar char="–"/>
              <a:defRPr sz="1600" kern="1200">
                <a:solidFill>
                  <a:schemeClr val="tx2"/>
                </a:solidFill>
                <a:latin typeface="+mn-lt"/>
                <a:ea typeface="+mn-ea"/>
                <a:cs typeface="+mn-cs"/>
              </a:defRPr>
            </a:lvl9pPr>
          </a:lstStyle>
          <a:p>
            <a:pPr algn="l">
              <a:spcBef>
                <a:spcPts val="1200"/>
              </a:spcBef>
            </a:pPr>
            <a:r>
              <a:rPr lang="en-US" dirty="0"/>
              <a:t>Side Effects</a:t>
            </a:r>
          </a:p>
          <a:p>
            <a:pPr marL="285750" indent="-285750" algn="l">
              <a:spcBef>
                <a:spcPts val="1200"/>
              </a:spcBef>
              <a:buFont typeface="Arial" panose="020B0604020202020204" pitchFamily="34" charset="0"/>
              <a:buChar char="•"/>
            </a:pPr>
            <a:r>
              <a:rPr lang="en-US" b="0" dirty="0"/>
              <a:t>Jaw osteonecrosis</a:t>
            </a:r>
          </a:p>
          <a:p>
            <a:pPr marL="285750" indent="-285750" algn="l">
              <a:spcBef>
                <a:spcPts val="1200"/>
              </a:spcBef>
              <a:buFont typeface="Arial" panose="020B0604020202020204" pitchFamily="34" charset="0"/>
              <a:buChar char="•"/>
            </a:pPr>
            <a:r>
              <a:rPr lang="en-US" b="0" dirty="0"/>
              <a:t>Joint pain</a:t>
            </a:r>
          </a:p>
          <a:p>
            <a:pPr marL="285750" indent="-285750" algn="l">
              <a:spcBef>
                <a:spcPts val="1200"/>
              </a:spcBef>
              <a:buFont typeface="Arial" panose="020B0604020202020204" pitchFamily="34" charset="0"/>
              <a:buChar char="•"/>
            </a:pPr>
            <a:r>
              <a:rPr lang="en-US" b="0" dirty="0"/>
              <a:t>Muscle spasms</a:t>
            </a:r>
          </a:p>
          <a:p>
            <a:pPr marL="285750" indent="-285750" algn="l">
              <a:spcBef>
                <a:spcPts val="1200"/>
              </a:spcBef>
              <a:buFont typeface="Arial" panose="020B0604020202020204" pitchFamily="34" charset="0"/>
              <a:buChar char="•"/>
            </a:pPr>
            <a:r>
              <a:rPr lang="en-US" b="0" dirty="0"/>
              <a:t>Headache</a:t>
            </a:r>
          </a:p>
          <a:p>
            <a:pPr algn="l"/>
            <a:r>
              <a:rPr lang="en-US" dirty="0"/>
              <a:t>Contraindication</a:t>
            </a:r>
          </a:p>
          <a:p>
            <a:pPr marL="285750" indent="-285750" algn="l">
              <a:spcBef>
                <a:spcPts val="1200"/>
              </a:spcBef>
              <a:buFont typeface="Arial" panose="020B0604020202020204" pitchFamily="34" charset="0"/>
              <a:buChar char="•"/>
            </a:pPr>
            <a:r>
              <a:rPr lang="en-US" b="0" dirty="0"/>
              <a:t>Hypocalcemia</a:t>
            </a:r>
          </a:p>
          <a:p>
            <a:pPr algn="l">
              <a:spcBef>
                <a:spcPts val="1200"/>
              </a:spcBef>
            </a:pPr>
            <a:endParaRPr lang="en-US" b="0" dirty="0"/>
          </a:p>
        </p:txBody>
      </p:sp>
      <p:sp>
        <p:nvSpPr>
          <p:cNvPr id="6" name="TextBox 5">
            <a:extLst>
              <a:ext uri="{FF2B5EF4-FFF2-40B4-BE49-F238E27FC236}">
                <a16:creationId xmlns:a16="http://schemas.microsoft.com/office/drawing/2014/main" id="{A54A2E19-44A4-8B74-063E-B778606B7CB9}"/>
              </a:ext>
            </a:extLst>
          </p:cNvPr>
          <p:cNvSpPr txBox="1"/>
          <p:nvPr/>
        </p:nvSpPr>
        <p:spPr>
          <a:xfrm>
            <a:off x="859534" y="6179360"/>
            <a:ext cx="8046720" cy="369332"/>
          </a:xfrm>
          <a:prstGeom prst="rect">
            <a:avLst/>
          </a:prstGeom>
          <a:noFill/>
        </p:spPr>
        <p:txBody>
          <a:bodyPr wrap="square" lIns="0" tIns="0" rIns="0" bIns="0" rtlCol="0" anchor="b">
            <a:spAutoFit/>
          </a:bodyPr>
          <a:lstStyle/>
          <a:p>
            <a:r>
              <a:rPr lang="en-US" sz="800" dirty="0">
                <a:solidFill>
                  <a:schemeClr val="tx2"/>
                </a:solidFill>
                <a:latin typeface="+mn-lt"/>
              </a:rPr>
              <a:t>©2023 CVS Health and/or one of its affiliates. Confidential and proprietary. </a:t>
            </a:r>
            <a:r>
              <a:rPr lang="en-US" sz="800" b="0" i="0" kern="1200" dirty="0">
                <a:solidFill>
                  <a:schemeClr val="tx2"/>
                </a:solidFill>
                <a:effectLst/>
                <a:latin typeface="CVS Health Sans" panose="020B0504020202020204" pitchFamily="34" charset="0"/>
                <a:ea typeface="+mn-ea"/>
                <a:cs typeface="Arial" panose="020B0604020202020204" pitchFamily="34" charset="0"/>
              </a:rPr>
              <a:t>This is provided for informational and reference purposes only and is based on cited sources as existing at the time of review. It does not constitute medical, legal, or regulatory advice and is not a substitute for individualized assessment and treatment by an appropriate medical provider.</a:t>
            </a:r>
            <a:r>
              <a:rPr lang="en-US" sz="800" dirty="0">
                <a:solidFill>
                  <a:schemeClr val="tx2"/>
                </a:solidFill>
                <a:latin typeface="CVS Health Sans" panose="020B0504020202020204" pitchFamily="34" charset="0"/>
                <a:cs typeface="Arial" panose="020B0604020202020204" pitchFamily="34" charset="0"/>
              </a:rPr>
              <a:t> </a:t>
            </a:r>
            <a:endParaRPr lang="en-US" sz="800" dirty="0">
              <a:solidFill>
                <a:schemeClr val="tx2"/>
              </a:solidFill>
              <a:latin typeface="+mn-lt"/>
            </a:endParaRPr>
          </a:p>
        </p:txBody>
      </p:sp>
    </p:spTree>
    <p:extLst>
      <p:ext uri="{BB962C8B-B14F-4D97-AF65-F5344CB8AC3E}">
        <p14:creationId xmlns:p14="http://schemas.microsoft.com/office/powerpoint/2010/main" val="860662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4A698-5F0E-4A1D-B74E-F2B221392ACB}"/>
              </a:ext>
            </a:extLst>
          </p:cNvPr>
          <p:cNvSpPr>
            <a:spLocks noGrp="1"/>
          </p:cNvSpPr>
          <p:nvPr>
            <p:ph type="title"/>
          </p:nvPr>
        </p:nvSpPr>
        <p:spPr/>
        <p:txBody>
          <a:bodyPr/>
          <a:lstStyle/>
          <a:p>
            <a:r>
              <a:rPr lang="en-US" dirty="0"/>
              <a:t>Agenda</a:t>
            </a:r>
          </a:p>
        </p:txBody>
      </p:sp>
      <p:sp>
        <p:nvSpPr>
          <p:cNvPr id="5" name="Content Placeholder 3">
            <a:extLst>
              <a:ext uri="{FF2B5EF4-FFF2-40B4-BE49-F238E27FC236}">
                <a16:creationId xmlns:a16="http://schemas.microsoft.com/office/drawing/2014/main" id="{AD0D4869-B1DF-813E-1AB0-467FEE16EE2E}"/>
              </a:ext>
            </a:extLst>
          </p:cNvPr>
          <p:cNvSpPr txBox="1">
            <a:spLocks/>
          </p:cNvSpPr>
          <p:nvPr/>
        </p:nvSpPr>
        <p:spPr bwMode="gray">
          <a:xfrm>
            <a:off x="2325624" y="1764792"/>
            <a:ext cx="3433191" cy="3668268"/>
          </a:xfrm>
          <a:prstGeom prst="rect">
            <a:avLst/>
          </a:prstGeom>
          <a:solidFill>
            <a:schemeClr val="bg1">
              <a:lumMod val="85000"/>
            </a:schemeClr>
          </a:solidFill>
        </p:spPr>
        <p:txBody>
          <a:bodyPr vert="horz" lIns="274320" tIns="1371600" rIns="274320" bIns="274320" rtlCol="0" anchor="t" anchorCtr="0">
            <a:noAutofit/>
          </a:bodyPr>
          <a:lstStyle>
            <a:lvl1pPr marL="0" indent="0" algn="l" defTabSz="457200" rtl="0" eaLnBrk="1" latinLnBrk="0" hangingPunct="1">
              <a:spcBef>
                <a:spcPts val="1800"/>
              </a:spcBef>
              <a:buClrTx/>
              <a:buFont typeface="Arial"/>
              <a:buNone/>
              <a:defRPr sz="2000" b="1" kern="1200" cap="none" baseline="0">
                <a:solidFill>
                  <a:schemeClr val="tx2"/>
                </a:solidFill>
                <a:latin typeface="+mn-lt"/>
                <a:ea typeface="+mn-ea"/>
                <a:cs typeface="+mn-cs"/>
              </a:defRPr>
            </a:lvl1pPr>
            <a:lvl2pPr marL="0" indent="0" algn="l" defTabSz="457200" rtl="0" eaLnBrk="1" latinLnBrk="0" hangingPunct="1">
              <a:spcBef>
                <a:spcPts val="1200"/>
              </a:spcBef>
              <a:buClrTx/>
              <a:buFontTx/>
              <a:buNone/>
              <a:defRPr sz="1600" kern="1200">
                <a:solidFill>
                  <a:schemeClr val="tx2"/>
                </a:solidFill>
                <a:latin typeface="+mn-lt"/>
                <a:ea typeface="+mn-ea"/>
                <a:cs typeface="+mn-cs"/>
              </a:defRPr>
            </a:lvl2pPr>
            <a:lvl3pPr marL="173038" marR="0" indent="-173038"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sz="1600" kern="1200">
                <a:solidFill>
                  <a:schemeClr val="tx2"/>
                </a:solidFill>
                <a:latin typeface="+mn-lt"/>
                <a:ea typeface="+mn-ea"/>
                <a:cs typeface="+mn-cs"/>
              </a:defRPr>
            </a:lvl3pPr>
            <a:lvl4pPr marL="347663" indent="-174625" algn="l" defTabSz="457200" rtl="0" eaLnBrk="1" latinLnBrk="0" hangingPunct="1">
              <a:spcBef>
                <a:spcPts val="600"/>
              </a:spcBef>
              <a:buClrTx/>
              <a:buFont typeface="Arial" panose="020B0604020202020204" pitchFamily="34" charset="0"/>
              <a:buChar char="–"/>
              <a:defRPr sz="1600" kern="1200">
                <a:solidFill>
                  <a:schemeClr val="tx2"/>
                </a:solidFill>
                <a:latin typeface="+mn-lt"/>
                <a:ea typeface="+mn-ea"/>
                <a:cs typeface="+mn-cs"/>
              </a:defRPr>
            </a:lvl4pPr>
            <a:lvl5pPr marL="509588" indent="-161925" algn="l" defTabSz="457200" rtl="0" eaLnBrk="1" latinLnBrk="0" hangingPunct="1">
              <a:spcBef>
                <a:spcPts val="600"/>
              </a:spcBef>
              <a:buClrTx/>
              <a:buFont typeface="Arial" panose="020B0604020202020204" pitchFamily="34" charset="0"/>
              <a:buChar char="•"/>
              <a:defRPr sz="1600" kern="1200">
                <a:solidFill>
                  <a:schemeClr val="tx2"/>
                </a:solidFill>
                <a:latin typeface="+mn-lt"/>
                <a:ea typeface="+mn-ea"/>
                <a:cs typeface="+mn-cs"/>
              </a:defRPr>
            </a:lvl5pPr>
            <a:lvl6pPr marL="682625" indent="-173038"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6pPr>
            <a:lvl7pPr marL="857250" indent="-174625"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7pPr>
            <a:lvl8pPr marL="1030288" indent="-173038"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8pPr>
            <a:lvl9pPr marL="1203325" indent="-173038"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9pPr>
          </a:lstStyle>
          <a:p>
            <a:pPr algn="ctr"/>
            <a:r>
              <a:rPr lang="en-US" sz="1800" dirty="0">
                <a:latin typeface="CVS Health Sans" panose="020B0504020202020204" pitchFamily="34" charset="0"/>
              </a:rPr>
              <a:t>Risk factors</a:t>
            </a:r>
            <a:br>
              <a:rPr lang="en-US" sz="1800" dirty="0">
                <a:latin typeface="CVS Health Sans" panose="020B0504020202020204" pitchFamily="34" charset="0"/>
              </a:rPr>
            </a:br>
            <a:r>
              <a:rPr lang="en-US" sz="1800" dirty="0">
                <a:latin typeface="CVS Health Sans" panose="020B0504020202020204" pitchFamily="34" charset="0"/>
              </a:rPr>
              <a:t>associated with osteoporosis</a:t>
            </a:r>
            <a:endParaRPr lang="en-US" sz="1800" b="0" dirty="0">
              <a:latin typeface="CVS Health Sans" panose="020B0504020202020204" pitchFamily="34" charset="0"/>
            </a:endParaRPr>
          </a:p>
        </p:txBody>
      </p:sp>
      <p:sp>
        <p:nvSpPr>
          <p:cNvPr id="6" name="Content Placeholder 1">
            <a:extLst>
              <a:ext uri="{FF2B5EF4-FFF2-40B4-BE49-F238E27FC236}">
                <a16:creationId xmlns:a16="http://schemas.microsoft.com/office/drawing/2014/main" id="{DD83E1F3-5FCF-1E51-3C98-99F3F1D72B78}"/>
              </a:ext>
            </a:extLst>
          </p:cNvPr>
          <p:cNvSpPr txBox="1">
            <a:spLocks/>
          </p:cNvSpPr>
          <p:nvPr/>
        </p:nvSpPr>
        <p:spPr>
          <a:xfrm>
            <a:off x="6147550" y="1764792"/>
            <a:ext cx="3433191" cy="3668268"/>
          </a:xfrm>
          <a:prstGeom prst="rect">
            <a:avLst/>
          </a:prstGeom>
          <a:solidFill>
            <a:schemeClr val="bg1">
              <a:lumMod val="85000"/>
            </a:schemeClr>
          </a:solidFill>
        </p:spPr>
        <p:txBody>
          <a:bodyPr lIns="274320" tIns="1371600" rIns="274320" bIns="274320" anchor="t" anchorCtr="0"/>
          <a:lstStyle>
            <a:lvl1pPr marL="0" indent="0" algn="l" defTabSz="457200" rtl="0" eaLnBrk="1" latinLnBrk="0" hangingPunct="1">
              <a:spcBef>
                <a:spcPts val="1800"/>
              </a:spcBef>
              <a:buClrTx/>
              <a:buFont typeface="Arial"/>
              <a:buNone/>
              <a:defRPr sz="1600" b="0" kern="1200">
                <a:solidFill>
                  <a:schemeClr val="tx2"/>
                </a:solidFill>
                <a:latin typeface="+mn-lt"/>
                <a:ea typeface="+mn-ea"/>
                <a:cs typeface="+mn-cs"/>
              </a:defRPr>
            </a:lvl1pPr>
            <a:lvl2pPr marL="171450" indent="-171450" algn="l" defTabSz="457200" rtl="0" eaLnBrk="1" latinLnBrk="0" hangingPunct="1">
              <a:spcBef>
                <a:spcPts val="1200"/>
              </a:spcBef>
              <a:buClrTx/>
              <a:buFont typeface="Arial"/>
              <a:buChar char="•"/>
              <a:defRPr sz="1600" kern="1200">
                <a:solidFill>
                  <a:schemeClr val="tx2"/>
                </a:solidFill>
                <a:latin typeface="+mn-lt"/>
                <a:ea typeface="+mn-ea"/>
                <a:cs typeface="+mn-cs"/>
              </a:defRPr>
            </a:lvl2pPr>
            <a:lvl3pPr marL="171450" marR="0" indent="0" algn="l" defTabSz="457200" rtl="0" eaLnBrk="1" fontAlgn="auto" latinLnBrk="0" hangingPunct="1">
              <a:lnSpc>
                <a:spcPct val="100000"/>
              </a:lnSpc>
              <a:spcBef>
                <a:spcPts val="600"/>
              </a:spcBef>
              <a:spcAft>
                <a:spcPts val="0"/>
              </a:spcAft>
              <a:buClrTx/>
              <a:buSzTx/>
              <a:buFont typeface="Lucida Grande"/>
              <a:buNone/>
              <a:tabLst/>
              <a:defRPr sz="1600" kern="1200">
                <a:solidFill>
                  <a:schemeClr val="tx2"/>
                </a:solidFill>
                <a:latin typeface="+mn-lt"/>
                <a:ea typeface="+mn-ea"/>
                <a:cs typeface="+mn-cs"/>
              </a:defRPr>
            </a:lvl3pPr>
            <a:lvl4pPr marL="514350" indent="-171450" algn="l" defTabSz="457200" rtl="0" eaLnBrk="1" latinLnBrk="0" hangingPunct="1">
              <a:spcBef>
                <a:spcPts val="600"/>
              </a:spcBef>
              <a:buClrTx/>
              <a:buFont typeface="Arial"/>
              <a:buChar char="•"/>
              <a:defRPr sz="1600" kern="1200">
                <a:solidFill>
                  <a:schemeClr val="tx2"/>
                </a:solidFill>
                <a:latin typeface="+mn-lt"/>
                <a:ea typeface="+mn-ea"/>
                <a:cs typeface="+mn-cs"/>
              </a:defRPr>
            </a:lvl4pPr>
            <a:lvl5pPr marL="682625" indent="-168275" algn="l" defTabSz="457200" rtl="0" eaLnBrk="1" latinLnBrk="0" hangingPunct="1">
              <a:spcBef>
                <a:spcPts val="600"/>
              </a:spcBef>
              <a:buClrTx/>
              <a:buFont typeface="Arial" panose="020B0604020202020204" pitchFamily="34" charset="0"/>
              <a:buChar char="–"/>
              <a:defRPr sz="1600" kern="1200">
                <a:solidFill>
                  <a:schemeClr val="tx2"/>
                </a:solidFill>
                <a:latin typeface="+mn-lt"/>
                <a:ea typeface="+mn-ea"/>
                <a:cs typeface="+mn-cs"/>
              </a:defRPr>
            </a:lvl5pPr>
            <a:lvl6pPr marL="857250" indent="-174625"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6pPr>
            <a:lvl7pPr marL="1030288" indent="-173038"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7pPr>
            <a:lvl8pPr marL="1203325" indent="-173038" algn="l" defTabSz="457200" rtl="0" eaLnBrk="1" latinLnBrk="0" hangingPunct="1">
              <a:spcBef>
                <a:spcPts val="600"/>
              </a:spcBef>
              <a:buFont typeface="Arial"/>
              <a:buChar char="•"/>
              <a:defRPr sz="1600" kern="1200" baseline="0">
                <a:solidFill>
                  <a:schemeClr val="tx2"/>
                </a:solidFill>
                <a:latin typeface="+mn-lt"/>
                <a:ea typeface="+mn-ea"/>
                <a:cs typeface="+mn-cs"/>
              </a:defRPr>
            </a:lvl8pPr>
            <a:lvl9pPr marL="1377950" indent="-174625"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9pPr>
          </a:lstStyle>
          <a:p>
            <a:pPr marL="0" marR="0" lvl="0" indent="0" algn="l" defTabSz="457200" rtl="0" eaLnBrk="1" fontAlgn="ctr" latinLnBrk="0" hangingPunct="1">
              <a:lnSpc>
                <a:spcPct val="100000"/>
              </a:lnSpc>
              <a:spcBef>
                <a:spcPts val="1800"/>
              </a:spcBef>
              <a:spcAft>
                <a:spcPts val="600"/>
              </a:spcAft>
              <a:buClrTx/>
              <a:buSzTx/>
              <a:buFont typeface="Arial"/>
              <a:buNone/>
              <a:tabLst/>
              <a:defRPr/>
            </a:pPr>
            <a:r>
              <a:rPr kumimoji="0" lang="en-US" sz="1800" b="1" i="0" u="none" strike="noStrike" kern="1200" cap="none" spc="0" normalizeH="0" baseline="0" noProof="0" dirty="0">
                <a:ln>
                  <a:noFill/>
                </a:ln>
                <a:solidFill>
                  <a:srgbClr val="3F3F3F"/>
                </a:solidFill>
                <a:effectLst/>
                <a:uLnTx/>
                <a:uFillTx/>
                <a:latin typeface="CVS Health Sans" panose="020B0504020202020204" pitchFamily="34" charset="0"/>
                <a:ea typeface="+mn-ea"/>
                <a:cs typeface="+mn-cs"/>
              </a:rPr>
              <a:t>Medications used in the prevention and treatment of osteoporosis</a:t>
            </a:r>
          </a:p>
          <a:p>
            <a:pPr marL="173038" marR="0" lvl="0" indent="-173038" algn="l" defTabSz="457200" rtl="0" eaLnBrk="1" fontAlgn="ctr" latinLnBrk="0" hangingPunct="1">
              <a:lnSpc>
                <a:spcPct val="100000"/>
              </a:lnSpc>
              <a:spcBef>
                <a:spcPts val="0"/>
              </a:spcBef>
              <a:spcAft>
                <a:spcPts val="0"/>
              </a:spcAft>
              <a:buClrTx/>
              <a:buSzTx/>
              <a:buFont typeface="Arial" panose="020B0604020202020204" pitchFamily="34" charset="0"/>
              <a:buChar char="•"/>
              <a:defRPr/>
            </a:pPr>
            <a:r>
              <a:rPr kumimoji="0" lang="en-US" sz="1400" b="0" i="0" u="none" strike="noStrike" kern="1200" cap="none" spc="0" normalizeH="0" baseline="0" noProof="0" dirty="0">
                <a:ln>
                  <a:noFill/>
                </a:ln>
                <a:solidFill>
                  <a:srgbClr val="3F3F3F"/>
                </a:solidFill>
                <a:effectLst/>
                <a:uLnTx/>
                <a:uFillTx/>
                <a:latin typeface="CVS Health Sans" panose="020B0504020202020204" pitchFamily="34" charset="0"/>
                <a:ea typeface="+mn-ea"/>
                <a:cs typeface="+mn-cs"/>
              </a:rPr>
              <a:t>How supplied</a:t>
            </a:r>
          </a:p>
          <a:p>
            <a:pPr marL="173038" marR="0" lvl="0" indent="-173038" algn="l" defTabSz="457200" rtl="0" eaLnBrk="1" fontAlgn="ctr" latinLnBrk="0" hangingPunct="1">
              <a:lnSpc>
                <a:spcPct val="100000"/>
              </a:lnSpc>
              <a:spcBef>
                <a:spcPts val="0"/>
              </a:spcBef>
              <a:spcAft>
                <a:spcPts val="0"/>
              </a:spcAft>
              <a:buClrTx/>
              <a:buSzTx/>
              <a:buFont typeface="Arial" panose="020B0604020202020204" pitchFamily="34" charset="0"/>
              <a:buChar char="•"/>
              <a:defRPr/>
            </a:pPr>
            <a:r>
              <a:rPr kumimoji="0" lang="en-US" sz="1400" b="0" i="0" u="none" strike="noStrike" kern="1200" cap="none" spc="0" normalizeH="0" baseline="0" noProof="0" dirty="0">
                <a:ln>
                  <a:noFill/>
                </a:ln>
                <a:solidFill>
                  <a:srgbClr val="3F3F3F"/>
                </a:solidFill>
                <a:effectLst/>
                <a:uLnTx/>
                <a:uFillTx/>
                <a:latin typeface="CVS Health Sans" panose="020B0504020202020204" pitchFamily="34" charset="0"/>
                <a:ea typeface="+mn-ea"/>
                <a:cs typeface="+mn-cs"/>
              </a:rPr>
              <a:t>Administration considerations </a:t>
            </a:r>
          </a:p>
          <a:p>
            <a:pPr marL="173038" marR="0" lvl="0" indent="-173038" algn="l" defTabSz="457200" rtl="0" eaLnBrk="1" fontAlgn="ctr" latinLnBrk="0" hangingPunct="1">
              <a:lnSpc>
                <a:spcPct val="100000"/>
              </a:lnSpc>
              <a:spcBef>
                <a:spcPts val="0"/>
              </a:spcBef>
              <a:spcAft>
                <a:spcPts val="0"/>
              </a:spcAft>
              <a:buClrTx/>
              <a:buSzTx/>
              <a:buFont typeface="Arial" panose="020B0604020202020204" pitchFamily="34" charset="0"/>
              <a:buChar char="•"/>
              <a:defRPr/>
            </a:pPr>
            <a:r>
              <a:rPr kumimoji="0" lang="en-US" sz="1400" b="0" i="0" u="none" strike="noStrike" kern="1200" cap="none" spc="0" normalizeH="0" baseline="0" noProof="0" dirty="0">
                <a:ln>
                  <a:noFill/>
                </a:ln>
                <a:solidFill>
                  <a:srgbClr val="3F3F3F"/>
                </a:solidFill>
                <a:effectLst/>
                <a:uLnTx/>
                <a:uFillTx/>
                <a:latin typeface="CVS Health Sans" panose="020B0504020202020204" pitchFamily="34" charset="0"/>
                <a:ea typeface="+mn-ea"/>
                <a:cs typeface="+mn-cs"/>
              </a:rPr>
              <a:t>Potential side effects for medications</a:t>
            </a:r>
          </a:p>
          <a:p>
            <a:pPr marL="173038" marR="0" lvl="0" indent="-173038" algn="l" defTabSz="457200" rtl="0" eaLnBrk="1" fontAlgn="ctr" latinLnBrk="0" hangingPunct="1">
              <a:lnSpc>
                <a:spcPct val="100000"/>
              </a:lnSpc>
              <a:spcBef>
                <a:spcPts val="0"/>
              </a:spcBef>
              <a:spcAft>
                <a:spcPts val="0"/>
              </a:spcAft>
              <a:buClrTx/>
              <a:buSzTx/>
              <a:buFont typeface="Arial" panose="020B0604020202020204" pitchFamily="34" charset="0"/>
              <a:buChar char="•"/>
              <a:defRPr/>
            </a:pPr>
            <a:r>
              <a:rPr kumimoji="0" lang="en-US" sz="1400" b="0" i="0" u="none" strike="noStrike" kern="1200" cap="none" spc="0" normalizeH="0" baseline="0" noProof="0" dirty="0">
                <a:ln>
                  <a:noFill/>
                </a:ln>
                <a:solidFill>
                  <a:srgbClr val="3F3F3F"/>
                </a:solidFill>
                <a:effectLst/>
                <a:uLnTx/>
                <a:uFillTx/>
                <a:latin typeface="CVS Health Sans" panose="020B0504020202020204" pitchFamily="34" charset="0"/>
                <a:ea typeface="+mn-ea"/>
                <a:cs typeface="+mn-cs"/>
              </a:rPr>
              <a:t>Monitoring parameters</a:t>
            </a:r>
            <a:endParaRPr kumimoji="0" lang="en-US" sz="1800" b="1" i="0" u="none" strike="noStrike" kern="1200" cap="none" spc="0" normalizeH="0" baseline="0" noProof="0" dirty="0">
              <a:ln>
                <a:noFill/>
              </a:ln>
              <a:solidFill>
                <a:srgbClr val="3F3F3F"/>
              </a:solidFill>
              <a:effectLst/>
              <a:uLnTx/>
              <a:uFillTx/>
              <a:latin typeface="CVS Health Sans"/>
              <a:ea typeface="+mn-ea"/>
              <a:cs typeface="+mn-cs"/>
            </a:endParaRPr>
          </a:p>
        </p:txBody>
      </p:sp>
      <p:pic>
        <p:nvPicPr>
          <p:cNvPr id="9" name="Picture 8">
            <a:extLst>
              <a:ext uri="{FF2B5EF4-FFF2-40B4-BE49-F238E27FC236}">
                <a16:creationId xmlns:a16="http://schemas.microsoft.com/office/drawing/2014/main" id="{13625539-F435-239D-C1C0-BA7A55822C6C}"/>
              </a:ext>
            </a:extLst>
          </p:cNvPr>
          <p:cNvPicPr>
            <a:picLocks noChangeAspect="1"/>
          </p:cNvPicPr>
          <p:nvPr/>
        </p:nvPicPr>
        <p:blipFill>
          <a:blip r:embed="rId3"/>
          <a:stretch>
            <a:fillRect/>
          </a:stretch>
        </p:blipFill>
        <p:spPr>
          <a:xfrm>
            <a:off x="3746423" y="2058342"/>
            <a:ext cx="591592" cy="786384"/>
          </a:xfrm>
          <a:prstGeom prst="rect">
            <a:avLst/>
          </a:prstGeom>
        </p:spPr>
      </p:pic>
      <p:pic>
        <p:nvPicPr>
          <p:cNvPr id="13" name="Picture 12">
            <a:extLst>
              <a:ext uri="{FF2B5EF4-FFF2-40B4-BE49-F238E27FC236}">
                <a16:creationId xmlns:a16="http://schemas.microsoft.com/office/drawing/2014/main" id="{522EB9A6-285C-2CDC-CD6E-9D4DF690D189}"/>
              </a:ext>
            </a:extLst>
          </p:cNvPr>
          <p:cNvPicPr>
            <a:picLocks noChangeAspect="1"/>
          </p:cNvPicPr>
          <p:nvPr/>
        </p:nvPicPr>
        <p:blipFill>
          <a:blip r:embed="rId4"/>
          <a:stretch>
            <a:fillRect/>
          </a:stretch>
        </p:blipFill>
        <p:spPr>
          <a:xfrm>
            <a:off x="7501459" y="2058342"/>
            <a:ext cx="725371" cy="786384"/>
          </a:xfrm>
          <a:prstGeom prst="rect">
            <a:avLst/>
          </a:prstGeom>
        </p:spPr>
      </p:pic>
    </p:spTree>
    <p:extLst>
      <p:ext uri="{BB962C8B-B14F-4D97-AF65-F5344CB8AC3E}">
        <p14:creationId xmlns:p14="http://schemas.microsoft.com/office/powerpoint/2010/main" val="313323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Holidays and Duration of Treatment</a:t>
            </a:r>
          </a:p>
        </p:txBody>
      </p:sp>
      <p:graphicFrame>
        <p:nvGraphicFramePr>
          <p:cNvPr id="4" name="Table 4">
            <a:extLst>
              <a:ext uri="{FF2B5EF4-FFF2-40B4-BE49-F238E27FC236}">
                <a16:creationId xmlns:a16="http://schemas.microsoft.com/office/drawing/2014/main" id="{68391A47-6890-41E7-AEAF-C6AEE9FD310F}"/>
              </a:ext>
            </a:extLst>
          </p:cNvPr>
          <p:cNvGraphicFramePr>
            <a:graphicFrameLocks noGrp="1"/>
          </p:cNvGraphicFramePr>
          <p:nvPr>
            <p:ph idx="1"/>
            <p:extLst>
              <p:ext uri="{D42A27DB-BD31-4B8C-83A1-F6EECF244321}">
                <p14:modId xmlns:p14="http://schemas.microsoft.com/office/powerpoint/2010/main" val="1500653402"/>
              </p:ext>
            </p:extLst>
          </p:nvPr>
        </p:nvGraphicFramePr>
        <p:xfrm>
          <a:off x="557784" y="1793841"/>
          <a:ext cx="11073257" cy="3104150"/>
        </p:xfrm>
        <a:graphic>
          <a:graphicData uri="http://schemas.openxmlformats.org/drawingml/2006/table">
            <a:tbl>
              <a:tblPr firstRow="1" bandRow="1">
                <a:tableStyleId>{C0B4EDBA-67D5-4435-A0B7-D5753C67F26B}</a:tableStyleId>
              </a:tblPr>
              <a:tblGrid>
                <a:gridCol w="3033004">
                  <a:extLst>
                    <a:ext uri="{9D8B030D-6E8A-4147-A177-3AD203B41FA5}">
                      <a16:colId xmlns:a16="http://schemas.microsoft.com/office/drawing/2014/main" val="496518359"/>
                    </a:ext>
                  </a:extLst>
                </a:gridCol>
                <a:gridCol w="8040253">
                  <a:extLst>
                    <a:ext uri="{9D8B030D-6E8A-4147-A177-3AD203B41FA5}">
                      <a16:colId xmlns:a16="http://schemas.microsoft.com/office/drawing/2014/main" val="3314222404"/>
                    </a:ext>
                  </a:extLst>
                </a:gridCol>
              </a:tblGrid>
              <a:tr h="188708">
                <a:tc>
                  <a:txBody>
                    <a:bodyPr/>
                    <a:lstStyle/>
                    <a:p>
                      <a:r>
                        <a:rPr lang="en-US" dirty="0"/>
                        <a:t>Drug</a:t>
                      </a:r>
                    </a:p>
                  </a:txBody>
                  <a:tcPr/>
                </a:tc>
                <a:tc>
                  <a:txBody>
                    <a:bodyPr/>
                    <a:lstStyle/>
                    <a:p>
                      <a:r>
                        <a:rPr lang="en-US" dirty="0"/>
                        <a:t>General Considerations</a:t>
                      </a:r>
                    </a:p>
                  </a:txBody>
                  <a:tcPr/>
                </a:tc>
                <a:extLst>
                  <a:ext uri="{0D108BD9-81ED-4DB2-BD59-A6C34878D82A}">
                    <a16:rowId xmlns:a16="http://schemas.microsoft.com/office/drawing/2014/main" val="2422702106"/>
                  </a:ext>
                </a:extLst>
              </a:tr>
              <a:tr h="511940">
                <a:tc>
                  <a:txBody>
                    <a:bodyPr/>
                    <a:lstStyle/>
                    <a:p>
                      <a:r>
                        <a:rPr lang="en-US" b="1" dirty="0"/>
                        <a:t>Bisphosphonates</a:t>
                      </a:r>
                    </a:p>
                  </a:txBody>
                  <a:tcPr anchor="ctr"/>
                </a:tc>
                <a:tc>
                  <a:txBody>
                    <a:bodyPr/>
                    <a:lstStyle/>
                    <a:p>
                      <a:pPr marL="176213" lvl="0" indent="-176213">
                        <a:buFont typeface="Arial" panose="020B0604020202020204" pitchFamily="34" charset="0"/>
                        <a:buChar char="•"/>
                      </a:pPr>
                      <a:r>
                        <a:rPr lang="en-US" sz="1500" kern="1500" dirty="0">
                          <a:solidFill>
                            <a:schemeClr val="tx2"/>
                          </a:solidFill>
                          <a:effectLst/>
                          <a:latin typeface="+mn-lt"/>
                          <a:ea typeface="+mn-ea"/>
                          <a:cs typeface="+mn-cs"/>
                        </a:rPr>
                        <a:t>Consider a holiday after 5 years of oral or 3 years of IV bisphosphonate therapy</a:t>
                      </a:r>
                    </a:p>
                  </a:txBody>
                  <a:tcPr anchor="ctr"/>
                </a:tc>
                <a:extLst>
                  <a:ext uri="{0D108BD9-81ED-4DB2-BD59-A6C34878D82A}">
                    <a16:rowId xmlns:a16="http://schemas.microsoft.com/office/drawing/2014/main" val="4239691242"/>
                  </a:ext>
                </a:extLst>
              </a:tr>
              <a:tr h="757390">
                <a:tc>
                  <a:txBody>
                    <a:bodyPr/>
                    <a:lstStyle/>
                    <a:p>
                      <a:r>
                        <a:rPr lang="en-US" b="1" dirty="0"/>
                        <a:t>Denosumab (Prolia)</a:t>
                      </a:r>
                    </a:p>
                  </a:txBody>
                  <a:tcPr anchor="ctr"/>
                </a:tc>
                <a:tc>
                  <a:txBody>
                    <a:bodyPr/>
                    <a:lstStyle/>
                    <a:p>
                      <a:pPr marL="176213" marR="0" lvl="0" indent="-176213"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500" kern="1500" dirty="0">
                          <a:solidFill>
                            <a:schemeClr val="tx2"/>
                          </a:solidFill>
                          <a:effectLst/>
                          <a:latin typeface="+mn-lt"/>
                          <a:ea typeface="+mn-ea"/>
                          <a:cs typeface="+mn-cs"/>
                        </a:rPr>
                        <a:t>If therapy is stopped, individuals are advised to transition to an oral bisphosphonate to avoid bone loss after stopping denosumab</a:t>
                      </a:r>
                    </a:p>
                  </a:txBody>
                  <a:tcPr anchor="ctr"/>
                </a:tc>
                <a:extLst>
                  <a:ext uri="{0D108BD9-81ED-4DB2-BD59-A6C34878D82A}">
                    <a16:rowId xmlns:a16="http://schemas.microsoft.com/office/drawing/2014/main" val="2162145022"/>
                  </a:ext>
                </a:extLst>
              </a:tr>
              <a:tr h="757390">
                <a:tc>
                  <a:txBody>
                    <a:bodyPr/>
                    <a:lstStyle/>
                    <a:p>
                      <a:r>
                        <a:rPr lang="en-US" b="1" dirty="0"/>
                        <a:t>Teriparatide (Forteo) and Abaloparatide (Tymlos)</a:t>
                      </a:r>
                    </a:p>
                  </a:txBody>
                  <a:tcPr anchor="ctr"/>
                </a:tc>
                <a:tc>
                  <a:txBody>
                    <a:bodyPr/>
                    <a:lstStyle/>
                    <a:p>
                      <a:pPr marL="176213" marR="0" lvl="0" indent="-176213"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500" kern="1500" dirty="0">
                          <a:solidFill>
                            <a:schemeClr val="tx2"/>
                          </a:solidFill>
                          <a:effectLst/>
                          <a:latin typeface="+mn-lt"/>
                          <a:ea typeface="+mn-ea"/>
                          <a:cs typeface="+mn-cs"/>
                        </a:rPr>
                        <a:t>Generally, limit treatment to 2 years and transition to either a bisphosphonate or denosumab</a:t>
                      </a:r>
                    </a:p>
                  </a:txBody>
                  <a:tcPr anchor="ctr"/>
                </a:tc>
                <a:extLst>
                  <a:ext uri="{0D108BD9-81ED-4DB2-BD59-A6C34878D82A}">
                    <a16:rowId xmlns:a16="http://schemas.microsoft.com/office/drawing/2014/main" val="3658957619"/>
                  </a:ext>
                </a:extLst>
              </a:tr>
              <a:tr h="757390">
                <a:tc>
                  <a:txBody>
                    <a:bodyPr/>
                    <a:lstStyle/>
                    <a:p>
                      <a:r>
                        <a:rPr lang="en-US" b="1" dirty="0"/>
                        <a:t>Romosozumab (Evenity)</a:t>
                      </a:r>
                    </a:p>
                  </a:txBody>
                  <a:tcPr anchor="ctr"/>
                </a:tc>
                <a:tc>
                  <a:txBody>
                    <a:bodyPr/>
                    <a:lstStyle/>
                    <a:p>
                      <a:pPr marL="176213" marR="0" lvl="0" indent="-176213"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500" kern="1500" dirty="0">
                          <a:solidFill>
                            <a:schemeClr val="tx2"/>
                          </a:solidFill>
                          <a:effectLst/>
                          <a:latin typeface="+mn-lt"/>
                          <a:ea typeface="+mn-ea"/>
                          <a:cs typeface="+mn-cs"/>
                        </a:rPr>
                        <a:t>Limit treatment to 1 year and follow with a drug intended for long-term use, such as a bisphosphonate or denosumab</a:t>
                      </a:r>
                    </a:p>
                  </a:txBody>
                  <a:tcPr anchor="ctr"/>
                </a:tc>
                <a:extLst>
                  <a:ext uri="{0D108BD9-81ED-4DB2-BD59-A6C34878D82A}">
                    <a16:rowId xmlns:a16="http://schemas.microsoft.com/office/drawing/2014/main" val="3613829116"/>
                  </a:ext>
                </a:extLst>
              </a:tr>
            </a:tbl>
          </a:graphicData>
        </a:graphic>
      </p:graphicFrame>
      <p:sp>
        <p:nvSpPr>
          <p:cNvPr id="13" name="Text Placeholder 8">
            <a:extLst>
              <a:ext uri="{FF2B5EF4-FFF2-40B4-BE49-F238E27FC236}">
                <a16:creationId xmlns:a16="http://schemas.microsoft.com/office/drawing/2014/main" id="{818E4F59-7354-4F2D-9130-22ACE6684F6E}"/>
              </a:ext>
            </a:extLst>
          </p:cNvPr>
          <p:cNvSpPr txBox="1">
            <a:spLocks/>
          </p:cNvSpPr>
          <p:nvPr/>
        </p:nvSpPr>
        <p:spPr>
          <a:xfrm>
            <a:off x="557784" y="5667170"/>
            <a:ext cx="8229600" cy="457200"/>
          </a:xfrm>
          <a:prstGeom prst="rect">
            <a:avLst/>
          </a:prstGeom>
        </p:spPr>
        <p:txBody>
          <a:bodyPr lIns="0" tIns="0" bIns="0" anchor="b" anchorCtr="0"/>
          <a:lstStyle>
            <a:lvl1pPr marL="173038" indent="-173038" algn="l" defTabSz="457200" rtl="0" eaLnBrk="1" latinLnBrk="0" hangingPunct="1">
              <a:spcBef>
                <a:spcPts val="100"/>
              </a:spcBef>
              <a:spcAft>
                <a:spcPts val="600"/>
              </a:spcAft>
              <a:buClrTx/>
              <a:buFont typeface="Arial"/>
              <a:buChar char="•"/>
              <a:defRPr sz="2000" kern="1200">
                <a:solidFill>
                  <a:schemeClr val="tx1"/>
                </a:solidFill>
                <a:latin typeface="+mn-lt"/>
                <a:ea typeface="+mn-ea"/>
                <a:cs typeface="+mn-cs"/>
              </a:defRPr>
            </a:lvl1pPr>
            <a:lvl2pPr marL="396875" indent="-166688" algn="l" defTabSz="457200" rtl="0" eaLnBrk="1" latinLnBrk="0" hangingPunct="1">
              <a:spcBef>
                <a:spcPts val="100"/>
              </a:spcBef>
              <a:spcAft>
                <a:spcPts val="600"/>
              </a:spcAft>
              <a:buClrTx/>
              <a:buFont typeface="Lucida Grande"/>
              <a:buChar char="–"/>
              <a:tabLst/>
              <a:defRPr sz="1800" kern="1200">
                <a:solidFill>
                  <a:schemeClr val="tx1"/>
                </a:solidFill>
                <a:latin typeface="+mn-lt"/>
                <a:ea typeface="+mn-ea"/>
                <a:cs typeface="+mn-cs"/>
              </a:defRPr>
            </a:lvl2pPr>
            <a:lvl3pPr marL="622300" indent="-161925" algn="l" defTabSz="457200" rtl="0" eaLnBrk="1" latinLnBrk="0" hangingPunct="1">
              <a:spcBef>
                <a:spcPts val="100"/>
              </a:spcBef>
              <a:spcAft>
                <a:spcPts val="600"/>
              </a:spcAft>
              <a:buClrTx/>
              <a:buFont typeface="Arial"/>
              <a:buChar char="•"/>
              <a:defRPr sz="1600" kern="1200">
                <a:solidFill>
                  <a:schemeClr val="tx1"/>
                </a:solidFill>
                <a:latin typeface="+mn-lt"/>
                <a:ea typeface="+mn-ea"/>
                <a:cs typeface="+mn-cs"/>
              </a:defRPr>
            </a:lvl3pPr>
            <a:lvl4pPr marL="911225" indent="-228600" algn="l" defTabSz="457200" rtl="0" eaLnBrk="1" latinLnBrk="0" hangingPunct="1">
              <a:spcBef>
                <a:spcPts val="100"/>
              </a:spcBef>
              <a:spcAft>
                <a:spcPts val="600"/>
              </a:spcAft>
              <a:buClrTx/>
              <a:buFont typeface="Lucida Grande"/>
              <a:buChar char="–"/>
              <a:defRPr sz="1600" kern="1200">
                <a:solidFill>
                  <a:schemeClr val="bg2">
                    <a:lumMod val="75000"/>
                  </a:schemeClr>
                </a:solidFill>
                <a:latin typeface="+mn-lt"/>
                <a:ea typeface="+mn-ea"/>
                <a:cs typeface="+mn-cs"/>
              </a:defRPr>
            </a:lvl4pPr>
            <a:lvl5pPr marL="1141413" indent="-230188" algn="l" defTabSz="457200" rtl="0" eaLnBrk="1" latinLnBrk="0" hangingPunct="1">
              <a:spcBef>
                <a:spcPts val="100"/>
              </a:spcBef>
              <a:spcAft>
                <a:spcPts val="600"/>
              </a:spcAft>
              <a:buClrTx/>
              <a:buFont typeface="Arial"/>
              <a:buChar char="•"/>
              <a:defRPr sz="1600" kern="1200">
                <a:solidFill>
                  <a:schemeClr val="bg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r>
              <a:rPr lang="en-US" sz="800" dirty="0">
                <a:solidFill>
                  <a:schemeClr val="tx2"/>
                </a:solidFill>
                <a:cs typeface="Arial"/>
              </a:rPr>
              <a:t>Individual prescribing information from </a:t>
            </a:r>
            <a:r>
              <a:rPr lang="en-US" sz="800" dirty="0">
                <a:solidFill>
                  <a:schemeClr val="tx2"/>
                </a:solidFill>
                <a:cs typeface="Arial"/>
                <a:hlinkClick r:id="rId3"/>
              </a:rPr>
              <a:t>https://dailymed.nlm.nih.gov/ </a:t>
            </a:r>
            <a:endParaRPr lang="en-US" sz="800" dirty="0">
              <a:solidFill>
                <a:schemeClr val="tx2"/>
              </a:solidFill>
              <a:cs typeface="Arial"/>
            </a:endParaRPr>
          </a:p>
        </p:txBody>
      </p:sp>
    </p:spTree>
    <p:extLst>
      <p:ext uri="{BB962C8B-B14F-4D97-AF65-F5344CB8AC3E}">
        <p14:creationId xmlns:p14="http://schemas.microsoft.com/office/powerpoint/2010/main" val="394197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Agents</a:t>
            </a:r>
            <a:br>
              <a:rPr lang="en-US" dirty="0"/>
            </a:br>
            <a:r>
              <a:rPr lang="en-US" sz="2000" b="0" dirty="0"/>
              <a:t>Administration Considerations</a:t>
            </a:r>
          </a:p>
        </p:txBody>
      </p:sp>
      <p:sp>
        <p:nvSpPr>
          <p:cNvPr id="5" name="Content Placeholder 4">
            <a:extLst>
              <a:ext uri="{FF2B5EF4-FFF2-40B4-BE49-F238E27FC236}">
                <a16:creationId xmlns:a16="http://schemas.microsoft.com/office/drawing/2014/main" id="{251D9F9C-E454-44F4-96F3-753DEA4F1109}"/>
              </a:ext>
            </a:extLst>
          </p:cNvPr>
          <p:cNvSpPr>
            <a:spLocks noGrp="1"/>
          </p:cNvSpPr>
          <p:nvPr>
            <p:ph sz="half" idx="1"/>
          </p:nvPr>
        </p:nvSpPr>
        <p:spPr>
          <a:xfrm>
            <a:off x="569199" y="1850946"/>
            <a:ext cx="5237114" cy="3361259"/>
          </a:xfrm>
          <a:solidFill>
            <a:schemeClr val="bg1">
              <a:lumMod val="95000"/>
            </a:schemeClr>
          </a:solidFill>
        </p:spPr>
        <p:txBody>
          <a:bodyPr lIns="274320" tIns="274320" rIns="274320" bIns="274320"/>
          <a:lstStyle/>
          <a:p>
            <a:pPr algn="l"/>
            <a:r>
              <a:rPr lang="en-US" dirty="0"/>
              <a:t>Calcitonin (Fortical, Miacalcin)</a:t>
            </a:r>
          </a:p>
          <a:p>
            <a:pPr lvl="2"/>
            <a:r>
              <a:rPr lang="en-US" sz="1400" b="1" dirty="0"/>
              <a:t>Dosing: </a:t>
            </a:r>
            <a:r>
              <a:rPr lang="en-US" sz="1400" dirty="0"/>
              <a:t>1 spray per day administered to one nostril, alternating nostrils daily</a:t>
            </a:r>
          </a:p>
          <a:p>
            <a:pPr lvl="2"/>
            <a:r>
              <a:rPr lang="en-US" sz="1400" dirty="0"/>
              <a:t>Prime the pump before its first use – hold the bottle upright and depress pump until a full spray is released</a:t>
            </a:r>
          </a:p>
          <a:p>
            <a:pPr lvl="2"/>
            <a:r>
              <a:rPr lang="en-US" sz="1400" dirty="0"/>
              <a:t>When administering, place the pump into the nostril with patient’s head in upright position and depress the pump</a:t>
            </a:r>
          </a:p>
          <a:p>
            <a:pPr lvl="2"/>
            <a:r>
              <a:rPr lang="en-US" sz="1400" b="1" dirty="0"/>
              <a:t>Storage: </a:t>
            </a:r>
            <a:r>
              <a:rPr lang="en-US" sz="1400" dirty="0"/>
              <a:t>Unopened bottle in refrigerator; while in use can be kept at room temperature in an upright position</a:t>
            </a:r>
            <a:endParaRPr lang="en-US" dirty="0"/>
          </a:p>
        </p:txBody>
      </p:sp>
      <p:sp>
        <p:nvSpPr>
          <p:cNvPr id="7" name="Content Placeholder 6">
            <a:extLst>
              <a:ext uri="{FF2B5EF4-FFF2-40B4-BE49-F238E27FC236}">
                <a16:creationId xmlns:a16="http://schemas.microsoft.com/office/drawing/2014/main" id="{B6A902C8-EF7A-4EF7-8263-46E9E7024A1C}"/>
              </a:ext>
            </a:extLst>
          </p:cNvPr>
          <p:cNvSpPr>
            <a:spLocks noGrp="1"/>
          </p:cNvSpPr>
          <p:nvPr>
            <p:ph sz="half" idx="10"/>
          </p:nvPr>
        </p:nvSpPr>
        <p:spPr>
          <a:xfrm>
            <a:off x="6382512" y="1850945"/>
            <a:ext cx="5237114" cy="3361260"/>
          </a:xfrm>
          <a:solidFill>
            <a:schemeClr val="bg1">
              <a:lumMod val="95000"/>
            </a:schemeClr>
          </a:solidFill>
        </p:spPr>
        <p:txBody>
          <a:bodyPr lIns="274320" tIns="274320" rIns="274320" bIns="274320"/>
          <a:lstStyle/>
          <a:p>
            <a:pPr algn="l">
              <a:spcBef>
                <a:spcPts val="0"/>
              </a:spcBef>
            </a:pPr>
            <a:r>
              <a:rPr lang="en-US" dirty="0"/>
              <a:t>Raloxifene (Evista) and </a:t>
            </a:r>
          </a:p>
          <a:p>
            <a:pPr algn="l">
              <a:spcBef>
                <a:spcPts val="0"/>
              </a:spcBef>
            </a:pPr>
            <a:r>
              <a:rPr lang="en-US" dirty="0"/>
              <a:t>Conjugated estrogens/bazedoxifene (Duavee)</a:t>
            </a:r>
          </a:p>
          <a:p>
            <a:pPr lvl="2"/>
            <a:r>
              <a:rPr lang="en-US" sz="1400" dirty="0"/>
              <a:t>Once daily dosing without regard to meals</a:t>
            </a:r>
          </a:p>
          <a:p>
            <a:pPr lvl="2"/>
            <a:r>
              <a:rPr lang="en-US" sz="1400" dirty="0"/>
              <a:t>Should NOT be crushed</a:t>
            </a:r>
          </a:p>
          <a:p>
            <a:endParaRPr lang="en-US" dirty="0"/>
          </a:p>
        </p:txBody>
      </p:sp>
      <p:sp>
        <p:nvSpPr>
          <p:cNvPr id="9" name="Text Placeholder 8">
            <a:extLst>
              <a:ext uri="{FF2B5EF4-FFF2-40B4-BE49-F238E27FC236}">
                <a16:creationId xmlns:a16="http://schemas.microsoft.com/office/drawing/2014/main" id="{6E63EBD3-C0C2-4637-B0F5-29161AE9B1D7}"/>
              </a:ext>
            </a:extLst>
          </p:cNvPr>
          <p:cNvSpPr txBox="1">
            <a:spLocks/>
          </p:cNvSpPr>
          <p:nvPr/>
        </p:nvSpPr>
        <p:spPr>
          <a:xfrm>
            <a:off x="569199" y="5678893"/>
            <a:ext cx="8229600" cy="457200"/>
          </a:xfrm>
          <a:prstGeom prst="rect">
            <a:avLst/>
          </a:prstGeom>
        </p:spPr>
        <p:txBody>
          <a:bodyPr lIns="0" tIns="0" bIns="0" anchor="b" anchorCtr="0"/>
          <a:lstStyle>
            <a:lvl1pPr marL="173038" indent="-173038" algn="l" defTabSz="457200" rtl="0" eaLnBrk="1" latinLnBrk="0" hangingPunct="1">
              <a:spcBef>
                <a:spcPts val="100"/>
              </a:spcBef>
              <a:spcAft>
                <a:spcPts val="600"/>
              </a:spcAft>
              <a:buClrTx/>
              <a:buFont typeface="Arial"/>
              <a:buChar char="•"/>
              <a:defRPr sz="2000" kern="1200">
                <a:solidFill>
                  <a:schemeClr val="tx1"/>
                </a:solidFill>
                <a:latin typeface="+mn-lt"/>
                <a:ea typeface="+mn-ea"/>
                <a:cs typeface="+mn-cs"/>
              </a:defRPr>
            </a:lvl1pPr>
            <a:lvl2pPr marL="396875" indent="-166688" algn="l" defTabSz="457200" rtl="0" eaLnBrk="1" latinLnBrk="0" hangingPunct="1">
              <a:spcBef>
                <a:spcPts val="100"/>
              </a:spcBef>
              <a:spcAft>
                <a:spcPts val="600"/>
              </a:spcAft>
              <a:buClrTx/>
              <a:buFont typeface="Lucida Grande"/>
              <a:buChar char="–"/>
              <a:tabLst/>
              <a:defRPr sz="1800" kern="1200">
                <a:solidFill>
                  <a:schemeClr val="tx1"/>
                </a:solidFill>
                <a:latin typeface="+mn-lt"/>
                <a:ea typeface="+mn-ea"/>
                <a:cs typeface="+mn-cs"/>
              </a:defRPr>
            </a:lvl2pPr>
            <a:lvl3pPr marL="622300" indent="-161925" algn="l" defTabSz="457200" rtl="0" eaLnBrk="1" latinLnBrk="0" hangingPunct="1">
              <a:spcBef>
                <a:spcPts val="100"/>
              </a:spcBef>
              <a:spcAft>
                <a:spcPts val="600"/>
              </a:spcAft>
              <a:buClrTx/>
              <a:buFont typeface="Arial"/>
              <a:buChar char="•"/>
              <a:defRPr sz="1600" kern="1200">
                <a:solidFill>
                  <a:schemeClr val="tx1"/>
                </a:solidFill>
                <a:latin typeface="+mn-lt"/>
                <a:ea typeface="+mn-ea"/>
                <a:cs typeface="+mn-cs"/>
              </a:defRPr>
            </a:lvl3pPr>
            <a:lvl4pPr marL="911225" indent="-228600" algn="l" defTabSz="457200" rtl="0" eaLnBrk="1" latinLnBrk="0" hangingPunct="1">
              <a:spcBef>
                <a:spcPts val="100"/>
              </a:spcBef>
              <a:spcAft>
                <a:spcPts val="600"/>
              </a:spcAft>
              <a:buClrTx/>
              <a:buFont typeface="Lucida Grande"/>
              <a:buChar char="–"/>
              <a:defRPr sz="1600" kern="1200">
                <a:solidFill>
                  <a:schemeClr val="bg2">
                    <a:lumMod val="75000"/>
                  </a:schemeClr>
                </a:solidFill>
                <a:latin typeface="+mn-lt"/>
                <a:ea typeface="+mn-ea"/>
                <a:cs typeface="+mn-cs"/>
              </a:defRPr>
            </a:lvl4pPr>
            <a:lvl5pPr marL="1141413" indent="-230188" algn="l" defTabSz="457200" rtl="0" eaLnBrk="1" latinLnBrk="0" hangingPunct="1">
              <a:spcBef>
                <a:spcPts val="100"/>
              </a:spcBef>
              <a:spcAft>
                <a:spcPts val="600"/>
              </a:spcAft>
              <a:buClrTx/>
              <a:buFont typeface="Arial"/>
              <a:buChar char="•"/>
              <a:defRPr sz="1600" kern="1200">
                <a:solidFill>
                  <a:schemeClr val="bg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r>
              <a:rPr lang="en-US" sz="800" dirty="0">
                <a:solidFill>
                  <a:schemeClr val="tx2"/>
                </a:solidFill>
                <a:cs typeface="Arial"/>
              </a:rPr>
              <a:t>Individual prescribing information from </a:t>
            </a:r>
            <a:r>
              <a:rPr lang="en-US" sz="800" dirty="0">
                <a:solidFill>
                  <a:schemeClr val="tx2"/>
                </a:solidFill>
                <a:cs typeface="Arial"/>
                <a:hlinkClick r:id="rId3"/>
              </a:rPr>
              <a:t>https://dailymed.nlm.nih.gov/ </a:t>
            </a:r>
            <a:endParaRPr lang="en-US" sz="800" dirty="0">
              <a:solidFill>
                <a:schemeClr val="tx2"/>
              </a:solidFill>
              <a:cs typeface="Arial"/>
            </a:endParaRPr>
          </a:p>
        </p:txBody>
      </p:sp>
    </p:spTree>
    <p:extLst>
      <p:ext uri="{BB962C8B-B14F-4D97-AF65-F5344CB8AC3E}">
        <p14:creationId xmlns:p14="http://schemas.microsoft.com/office/powerpoint/2010/main" val="892367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582599-B9C8-4B9C-0C2D-242473D41FE0}"/>
              </a:ext>
            </a:extLst>
          </p:cNvPr>
          <p:cNvSpPr/>
          <p:nvPr/>
        </p:nvSpPr>
        <p:spPr>
          <a:xfrm>
            <a:off x="4061837" y="0"/>
            <a:ext cx="4057094"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8" name="Rectangle 7">
            <a:extLst>
              <a:ext uri="{FF2B5EF4-FFF2-40B4-BE49-F238E27FC236}">
                <a16:creationId xmlns:a16="http://schemas.microsoft.com/office/drawing/2014/main" id="{17335D75-8C0F-986A-DECA-D6E9F143A7D0}"/>
              </a:ext>
            </a:extLst>
          </p:cNvPr>
          <p:cNvSpPr/>
          <p:nvPr/>
        </p:nvSpPr>
        <p:spPr>
          <a:xfrm>
            <a:off x="8118931" y="0"/>
            <a:ext cx="40698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2" name="Title 1"/>
          <p:cNvSpPr>
            <a:spLocks noGrp="1"/>
          </p:cNvSpPr>
          <p:nvPr>
            <p:ph type="title"/>
          </p:nvPr>
        </p:nvSpPr>
        <p:spPr>
          <a:xfrm>
            <a:off x="579555" y="554575"/>
            <a:ext cx="11096629" cy="973015"/>
          </a:xfrm>
        </p:spPr>
        <p:txBody>
          <a:bodyPr/>
          <a:lstStyle/>
          <a:p>
            <a:r>
              <a:rPr lang="en-US" dirty="0"/>
              <a:t>Other Agents</a:t>
            </a:r>
            <a:br>
              <a:rPr lang="en-US" dirty="0"/>
            </a:br>
            <a:r>
              <a:rPr lang="en-US" sz="2000" b="0" dirty="0"/>
              <a:t>Side Effects</a:t>
            </a:r>
            <a:endParaRPr lang="en-US" b="0" dirty="0"/>
          </a:p>
        </p:txBody>
      </p:sp>
      <p:sp>
        <p:nvSpPr>
          <p:cNvPr id="6" name="Content Placeholder 5">
            <a:extLst>
              <a:ext uri="{FF2B5EF4-FFF2-40B4-BE49-F238E27FC236}">
                <a16:creationId xmlns:a16="http://schemas.microsoft.com/office/drawing/2014/main" id="{680C7FBA-C2E7-4260-97D6-B794C183E7C9}"/>
              </a:ext>
            </a:extLst>
          </p:cNvPr>
          <p:cNvSpPr>
            <a:spLocks noGrp="1"/>
          </p:cNvSpPr>
          <p:nvPr>
            <p:ph sz="half" idx="2"/>
          </p:nvPr>
        </p:nvSpPr>
        <p:spPr>
          <a:xfrm>
            <a:off x="585064" y="1716232"/>
            <a:ext cx="2368296" cy="2592183"/>
          </a:xfrm>
        </p:spPr>
        <p:txBody>
          <a:bodyPr/>
          <a:lstStyle/>
          <a:p>
            <a:pPr algn="l">
              <a:spcBef>
                <a:spcPts val="600"/>
              </a:spcBef>
            </a:pPr>
            <a:r>
              <a:rPr lang="en-US" sz="1400" dirty="0"/>
              <a:t>Calcitonin</a:t>
            </a:r>
          </a:p>
          <a:p>
            <a:pPr marL="285750" indent="-285750" algn="l">
              <a:spcBef>
                <a:spcPts val="600"/>
              </a:spcBef>
              <a:buFont typeface="Arial" panose="020B0604020202020204" pitchFamily="34" charset="0"/>
              <a:buChar char="•"/>
            </a:pPr>
            <a:r>
              <a:rPr lang="en-US" sz="1400" b="0" dirty="0"/>
              <a:t>Nose bleeds</a:t>
            </a:r>
          </a:p>
          <a:p>
            <a:pPr marL="285750" indent="-285750" algn="l">
              <a:spcBef>
                <a:spcPts val="600"/>
              </a:spcBef>
              <a:buFont typeface="Arial" panose="020B0604020202020204" pitchFamily="34" charset="0"/>
              <a:buChar char="•"/>
            </a:pPr>
            <a:r>
              <a:rPr lang="en-US" sz="1400" b="0" dirty="0"/>
              <a:t>Back pain</a:t>
            </a:r>
          </a:p>
          <a:p>
            <a:pPr marL="285750" indent="-285750" algn="l">
              <a:spcBef>
                <a:spcPts val="600"/>
              </a:spcBef>
              <a:buFont typeface="Arial" panose="020B0604020202020204" pitchFamily="34" charset="0"/>
              <a:buChar char="•"/>
            </a:pPr>
            <a:r>
              <a:rPr lang="en-US" sz="1400" b="0" dirty="0"/>
              <a:t>Joint pain</a:t>
            </a:r>
          </a:p>
          <a:p>
            <a:pPr marL="285750" indent="-285750" algn="l">
              <a:spcBef>
                <a:spcPts val="600"/>
              </a:spcBef>
              <a:buFont typeface="Arial" panose="020B0604020202020204" pitchFamily="34" charset="0"/>
              <a:buChar char="•"/>
            </a:pPr>
            <a:r>
              <a:rPr lang="en-US" sz="1400" b="0" dirty="0"/>
              <a:t>Headache</a:t>
            </a:r>
          </a:p>
          <a:p>
            <a:pPr marL="285750" indent="-285750" algn="l">
              <a:spcBef>
                <a:spcPts val="600"/>
              </a:spcBef>
              <a:buFont typeface="Arial" panose="020B0604020202020204" pitchFamily="34" charset="0"/>
              <a:buChar char="•"/>
            </a:pPr>
            <a:endParaRPr lang="en-US" sz="1400" b="0" dirty="0"/>
          </a:p>
        </p:txBody>
      </p:sp>
      <p:sp>
        <p:nvSpPr>
          <p:cNvPr id="7" name="Content Placeholder 6">
            <a:extLst>
              <a:ext uri="{FF2B5EF4-FFF2-40B4-BE49-F238E27FC236}">
                <a16:creationId xmlns:a16="http://schemas.microsoft.com/office/drawing/2014/main" id="{E27C0734-29CB-4873-9610-9183C9CC7F67}"/>
              </a:ext>
            </a:extLst>
          </p:cNvPr>
          <p:cNvSpPr>
            <a:spLocks noGrp="1"/>
          </p:cNvSpPr>
          <p:nvPr>
            <p:ph sz="half" idx="18"/>
          </p:nvPr>
        </p:nvSpPr>
        <p:spPr>
          <a:xfrm>
            <a:off x="8469443" y="1716232"/>
            <a:ext cx="3342806" cy="2592183"/>
          </a:xfrm>
        </p:spPr>
        <p:txBody>
          <a:bodyPr/>
          <a:lstStyle/>
          <a:p>
            <a:pPr algn="l">
              <a:spcBef>
                <a:spcPts val="600"/>
              </a:spcBef>
            </a:pPr>
            <a:r>
              <a:rPr lang="en-US" sz="1400" dirty="0"/>
              <a:t>Conjugated estrogens/ bazedoxifene</a:t>
            </a:r>
          </a:p>
          <a:p>
            <a:pPr marL="285750" indent="-285750" algn="l">
              <a:spcBef>
                <a:spcPts val="600"/>
              </a:spcBef>
              <a:buFont typeface="Arial" panose="020B0604020202020204" pitchFamily="34" charset="0"/>
              <a:buChar char="•"/>
            </a:pPr>
            <a:r>
              <a:rPr lang="en-US" sz="1400" b="0" dirty="0"/>
              <a:t>Nausea</a:t>
            </a:r>
          </a:p>
          <a:p>
            <a:pPr marL="285750" indent="-285750" algn="l">
              <a:spcBef>
                <a:spcPts val="600"/>
              </a:spcBef>
              <a:buFont typeface="Arial" panose="020B0604020202020204" pitchFamily="34" charset="0"/>
              <a:buChar char="•"/>
            </a:pPr>
            <a:r>
              <a:rPr lang="en-US" sz="1400" b="0" dirty="0"/>
              <a:t>Diarrhea</a:t>
            </a:r>
          </a:p>
          <a:p>
            <a:pPr marL="285750" indent="-285750" algn="l">
              <a:spcBef>
                <a:spcPts val="600"/>
              </a:spcBef>
              <a:buFont typeface="Arial" panose="020B0604020202020204" pitchFamily="34" charset="0"/>
              <a:buChar char="•"/>
            </a:pPr>
            <a:r>
              <a:rPr lang="en-US" sz="1400" b="0" dirty="0"/>
              <a:t>Muscle spasms</a:t>
            </a:r>
          </a:p>
          <a:p>
            <a:pPr algn="l">
              <a:spcBef>
                <a:spcPts val="600"/>
              </a:spcBef>
            </a:pPr>
            <a:r>
              <a:rPr lang="en-US" sz="1400" dirty="0"/>
              <a:t>Boxed Warning</a:t>
            </a:r>
          </a:p>
          <a:p>
            <a:pPr marL="285750" indent="-285750" algn="l">
              <a:spcBef>
                <a:spcPts val="600"/>
              </a:spcBef>
              <a:buFont typeface="Arial" panose="020B0604020202020204" pitchFamily="34" charset="0"/>
              <a:buChar char="•"/>
            </a:pPr>
            <a:r>
              <a:rPr lang="en-US" sz="1400" b="0" dirty="0"/>
              <a:t>Increased risk of endometrial cancer, cardiovascular disorders, and dementia</a:t>
            </a:r>
          </a:p>
          <a:p>
            <a:pPr algn="l">
              <a:spcBef>
                <a:spcPts val="600"/>
              </a:spcBef>
            </a:pPr>
            <a:r>
              <a:rPr lang="en-US" sz="1400" dirty="0"/>
              <a:t>Contraindications</a:t>
            </a:r>
          </a:p>
          <a:p>
            <a:pPr marL="285750" indent="-285750" algn="l">
              <a:spcBef>
                <a:spcPts val="600"/>
              </a:spcBef>
              <a:buFont typeface="Arial" panose="020B0604020202020204" pitchFamily="34" charset="0"/>
              <a:buChar char="•"/>
            </a:pPr>
            <a:r>
              <a:rPr lang="en-US" sz="1400" b="0" dirty="0"/>
              <a:t>History of VTE</a:t>
            </a:r>
          </a:p>
          <a:p>
            <a:pPr marL="285750" indent="-285750" algn="l">
              <a:spcBef>
                <a:spcPts val="600"/>
              </a:spcBef>
              <a:buFont typeface="Arial" panose="020B0604020202020204" pitchFamily="34" charset="0"/>
              <a:buChar char="•"/>
            </a:pPr>
            <a:r>
              <a:rPr lang="en-US" sz="1400" b="0" dirty="0"/>
              <a:t>Known or suspected breast cancer or estrogen-dependent neoplasia</a:t>
            </a:r>
          </a:p>
          <a:p>
            <a:pPr marL="285750" indent="-285750" algn="l">
              <a:spcBef>
                <a:spcPts val="600"/>
              </a:spcBef>
              <a:buFont typeface="Arial" panose="020B0604020202020204" pitchFamily="34" charset="0"/>
              <a:buChar char="•"/>
            </a:pPr>
            <a:r>
              <a:rPr lang="en-US" sz="1400" b="0" dirty="0"/>
              <a:t>Undiagnosed abnormal uterine bleeding</a:t>
            </a:r>
          </a:p>
          <a:p>
            <a:pPr marL="285750" indent="-285750" algn="l">
              <a:spcBef>
                <a:spcPts val="600"/>
              </a:spcBef>
              <a:buFont typeface="Arial" panose="020B0604020202020204" pitchFamily="34" charset="0"/>
              <a:buChar char="•"/>
            </a:pPr>
            <a:r>
              <a:rPr lang="en-US" sz="1400" b="0" dirty="0"/>
              <a:t>Known hepatic or </a:t>
            </a:r>
            <a:r>
              <a:rPr lang="en-US" sz="1400" b="0" dirty="0" err="1"/>
              <a:t>thrombophilic</a:t>
            </a:r>
            <a:r>
              <a:rPr lang="en-US" sz="1400" b="0" dirty="0"/>
              <a:t> disorders</a:t>
            </a:r>
          </a:p>
          <a:p>
            <a:pPr marL="285750" indent="-285750" algn="l">
              <a:spcBef>
                <a:spcPts val="600"/>
              </a:spcBef>
              <a:buFont typeface="Arial" panose="020B0604020202020204" pitchFamily="34" charset="0"/>
              <a:buChar char="•"/>
            </a:pPr>
            <a:endParaRPr lang="en-US" sz="1400" b="0" dirty="0"/>
          </a:p>
        </p:txBody>
      </p:sp>
      <p:sp>
        <p:nvSpPr>
          <p:cNvPr id="9" name="Text Placeholder 8">
            <a:extLst>
              <a:ext uri="{FF2B5EF4-FFF2-40B4-BE49-F238E27FC236}">
                <a16:creationId xmlns:a16="http://schemas.microsoft.com/office/drawing/2014/main" id="{6E63EBD3-C0C2-4637-B0F5-29161AE9B1D7}"/>
              </a:ext>
            </a:extLst>
          </p:cNvPr>
          <p:cNvSpPr txBox="1">
            <a:spLocks/>
          </p:cNvSpPr>
          <p:nvPr/>
        </p:nvSpPr>
        <p:spPr>
          <a:xfrm>
            <a:off x="557784" y="5643724"/>
            <a:ext cx="8229600" cy="457200"/>
          </a:xfrm>
          <a:prstGeom prst="rect">
            <a:avLst/>
          </a:prstGeom>
        </p:spPr>
        <p:txBody>
          <a:bodyPr lIns="0" tIns="0" bIns="0" anchor="b" anchorCtr="0"/>
          <a:lstStyle>
            <a:lvl1pPr marL="173038" indent="-173038" algn="l" defTabSz="457200" rtl="0" eaLnBrk="1" latinLnBrk="0" hangingPunct="1">
              <a:spcBef>
                <a:spcPts val="100"/>
              </a:spcBef>
              <a:spcAft>
                <a:spcPts val="600"/>
              </a:spcAft>
              <a:buClrTx/>
              <a:buFont typeface="Arial"/>
              <a:buChar char="•"/>
              <a:defRPr sz="2000" kern="1200">
                <a:solidFill>
                  <a:schemeClr val="tx1"/>
                </a:solidFill>
                <a:latin typeface="+mn-lt"/>
                <a:ea typeface="+mn-ea"/>
                <a:cs typeface="+mn-cs"/>
              </a:defRPr>
            </a:lvl1pPr>
            <a:lvl2pPr marL="396875" indent="-166688" algn="l" defTabSz="457200" rtl="0" eaLnBrk="1" latinLnBrk="0" hangingPunct="1">
              <a:spcBef>
                <a:spcPts val="100"/>
              </a:spcBef>
              <a:spcAft>
                <a:spcPts val="600"/>
              </a:spcAft>
              <a:buClrTx/>
              <a:buFont typeface="Lucida Grande"/>
              <a:buChar char="–"/>
              <a:tabLst/>
              <a:defRPr sz="1800" kern="1200">
                <a:solidFill>
                  <a:schemeClr val="tx1"/>
                </a:solidFill>
                <a:latin typeface="+mn-lt"/>
                <a:ea typeface="+mn-ea"/>
                <a:cs typeface="+mn-cs"/>
              </a:defRPr>
            </a:lvl2pPr>
            <a:lvl3pPr marL="622300" indent="-161925" algn="l" defTabSz="457200" rtl="0" eaLnBrk="1" latinLnBrk="0" hangingPunct="1">
              <a:spcBef>
                <a:spcPts val="100"/>
              </a:spcBef>
              <a:spcAft>
                <a:spcPts val="600"/>
              </a:spcAft>
              <a:buClrTx/>
              <a:buFont typeface="Arial"/>
              <a:buChar char="•"/>
              <a:defRPr sz="1600" kern="1200">
                <a:solidFill>
                  <a:schemeClr val="tx1"/>
                </a:solidFill>
                <a:latin typeface="+mn-lt"/>
                <a:ea typeface="+mn-ea"/>
                <a:cs typeface="+mn-cs"/>
              </a:defRPr>
            </a:lvl3pPr>
            <a:lvl4pPr marL="911225" indent="-228600" algn="l" defTabSz="457200" rtl="0" eaLnBrk="1" latinLnBrk="0" hangingPunct="1">
              <a:spcBef>
                <a:spcPts val="100"/>
              </a:spcBef>
              <a:spcAft>
                <a:spcPts val="600"/>
              </a:spcAft>
              <a:buClrTx/>
              <a:buFont typeface="Lucida Grande"/>
              <a:buChar char="–"/>
              <a:defRPr sz="1600" kern="1200">
                <a:solidFill>
                  <a:schemeClr val="bg2">
                    <a:lumMod val="75000"/>
                  </a:schemeClr>
                </a:solidFill>
                <a:latin typeface="+mn-lt"/>
                <a:ea typeface="+mn-ea"/>
                <a:cs typeface="+mn-cs"/>
              </a:defRPr>
            </a:lvl4pPr>
            <a:lvl5pPr marL="1141413" indent="-230188" algn="l" defTabSz="457200" rtl="0" eaLnBrk="1" latinLnBrk="0" hangingPunct="1">
              <a:spcBef>
                <a:spcPts val="100"/>
              </a:spcBef>
              <a:spcAft>
                <a:spcPts val="600"/>
              </a:spcAft>
              <a:buClrTx/>
              <a:buFont typeface="Arial"/>
              <a:buChar char="•"/>
              <a:defRPr sz="1600" kern="1200">
                <a:solidFill>
                  <a:schemeClr val="bg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r>
              <a:rPr lang="en-US" sz="800" dirty="0">
                <a:solidFill>
                  <a:schemeClr val="tx2"/>
                </a:solidFill>
                <a:cs typeface="Arial"/>
              </a:rPr>
              <a:t>VTE = venous thromboembolism</a:t>
            </a:r>
          </a:p>
          <a:p>
            <a:pPr marL="0" indent="0">
              <a:spcAft>
                <a:spcPts val="0"/>
              </a:spcAft>
              <a:buNone/>
            </a:pPr>
            <a:r>
              <a:rPr lang="en-US" sz="800" dirty="0">
                <a:solidFill>
                  <a:schemeClr val="tx2"/>
                </a:solidFill>
                <a:cs typeface="Arial"/>
              </a:rPr>
              <a:t>Individual prescribing information from </a:t>
            </a:r>
            <a:r>
              <a:rPr lang="en-US" sz="800" dirty="0">
                <a:solidFill>
                  <a:schemeClr val="tx2"/>
                </a:solidFill>
                <a:cs typeface="Arial"/>
                <a:hlinkClick r:id="rId3"/>
              </a:rPr>
              <a:t>https://dailymed.nlm.nih.gov/ </a:t>
            </a:r>
            <a:endParaRPr lang="en-US" sz="800" dirty="0">
              <a:solidFill>
                <a:schemeClr val="tx2"/>
              </a:solidFill>
              <a:cs typeface="Arial"/>
            </a:endParaRPr>
          </a:p>
        </p:txBody>
      </p:sp>
      <p:sp>
        <p:nvSpPr>
          <p:cNvPr id="4" name="Content Placeholder 6">
            <a:extLst>
              <a:ext uri="{FF2B5EF4-FFF2-40B4-BE49-F238E27FC236}">
                <a16:creationId xmlns:a16="http://schemas.microsoft.com/office/drawing/2014/main" id="{9DC55E01-EA8D-E391-9955-B87B3A0D01E2}"/>
              </a:ext>
            </a:extLst>
          </p:cNvPr>
          <p:cNvSpPr txBox="1">
            <a:spLocks/>
          </p:cNvSpPr>
          <p:nvPr/>
        </p:nvSpPr>
        <p:spPr bwMode="gray">
          <a:xfrm>
            <a:off x="4604844" y="1716232"/>
            <a:ext cx="2979135" cy="2592183"/>
          </a:xfrm>
          <a:prstGeom prst="rect">
            <a:avLst/>
          </a:prstGeom>
        </p:spPr>
        <p:txBody>
          <a:bodyPr vert="horz" lIns="0" tIns="0" rIns="0" bIns="0" rtlCol="0">
            <a:noAutofit/>
          </a:bodyPr>
          <a:lstStyle>
            <a:lvl1pPr marL="0" indent="0" algn="ctr" defTabSz="457200" rtl="0" eaLnBrk="1" fontAlgn="ctr" latinLnBrk="0" hangingPunct="1">
              <a:lnSpc>
                <a:spcPct val="100000"/>
              </a:lnSpc>
              <a:spcBef>
                <a:spcPts val="1800"/>
              </a:spcBef>
              <a:buClrTx/>
              <a:buFont typeface="Arial"/>
              <a:buNone/>
              <a:defRPr lang="en-US" sz="1800" b="1" kern="1200" cap="none" baseline="0" dirty="0" smtClean="0">
                <a:solidFill>
                  <a:schemeClr val="bg1"/>
                </a:solidFill>
                <a:latin typeface="+mn-lt"/>
                <a:ea typeface="+mn-ea"/>
                <a:cs typeface="+mn-cs"/>
              </a:defRPr>
            </a:lvl1pPr>
            <a:lvl2pPr marL="0" indent="0" algn="ctr" defTabSz="457200" rtl="0" eaLnBrk="1" fontAlgn="ctr" latinLnBrk="0" hangingPunct="1">
              <a:lnSpc>
                <a:spcPct val="100000"/>
              </a:lnSpc>
              <a:spcBef>
                <a:spcPts val="1800"/>
              </a:spcBef>
              <a:buClrTx/>
              <a:buFontTx/>
              <a:buNone/>
              <a:defRPr lang="en-US" sz="1500" kern="1200" dirty="0" smtClean="0">
                <a:solidFill>
                  <a:schemeClr val="bg1"/>
                </a:solidFill>
                <a:latin typeface="+mn-lt"/>
                <a:ea typeface="+mn-ea"/>
                <a:cs typeface="+mn-cs"/>
              </a:defRPr>
            </a:lvl2pPr>
            <a:lvl3pPr marL="171450" indent="0" algn="l" defTabSz="457200" rtl="0" eaLnBrk="1" fontAlgn="ctr" latinLnBrk="0" hangingPunct="1">
              <a:lnSpc>
                <a:spcPct val="100000"/>
              </a:lnSpc>
              <a:spcBef>
                <a:spcPts val="600"/>
              </a:spcBef>
              <a:buClrTx/>
              <a:buFont typeface="Arial" panose="020B0604020202020204" pitchFamily="34" charset="0"/>
              <a:buNone/>
              <a:defRPr lang="en-US" sz="1600" kern="1200" baseline="0" dirty="0" smtClean="0">
                <a:solidFill>
                  <a:schemeClr val="bg1"/>
                </a:solidFill>
                <a:latin typeface="+mn-lt"/>
                <a:ea typeface="+mn-ea"/>
                <a:cs typeface="+mn-cs"/>
              </a:defRPr>
            </a:lvl3pPr>
            <a:lvl4pPr marL="514350" indent="-171450" algn="l" defTabSz="457200" rtl="0" eaLnBrk="1" fontAlgn="ctr" latinLnBrk="0" hangingPunct="1">
              <a:lnSpc>
                <a:spcPct val="100000"/>
              </a:lnSpc>
              <a:spcBef>
                <a:spcPts val="600"/>
              </a:spcBef>
              <a:buClrTx/>
              <a:buFont typeface="Arial"/>
              <a:buChar char="•"/>
              <a:defRPr lang="en-US" sz="1600" kern="1200" baseline="0" dirty="0" smtClean="0">
                <a:solidFill>
                  <a:schemeClr val="bg1"/>
                </a:solidFill>
                <a:latin typeface="+mn-lt"/>
                <a:ea typeface="+mn-ea"/>
                <a:cs typeface="+mn-cs"/>
              </a:defRPr>
            </a:lvl4pPr>
            <a:lvl5pPr marL="685800" indent="-171450" algn="l" defTabSz="457200" rtl="0" eaLnBrk="1" fontAlgn="ctr" latinLnBrk="0" hangingPunct="1">
              <a:lnSpc>
                <a:spcPct val="100000"/>
              </a:lnSpc>
              <a:spcBef>
                <a:spcPts val="600"/>
              </a:spcBef>
              <a:buClrTx/>
              <a:buFont typeface="Arial" panose="020B0604020202020204" pitchFamily="34" charset="0"/>
              <a:buChar char="–"/>
              <a:defRPr lang="en-US" sz="1600" kern="1200" baseline="0" dirty="0">
                <a:solidFill>
                  <a:schemeClr val="bg1"/>
                </a:solidFill>
                <a:latin typeface="+mn-lt"/>
                <a:ea typeface="+mn-ea"/>
                <a:cs typeface="+mn-cs"/>
              </a:defRPr>
            </a:lvl5pPr>
            <a:lvl6pPr marL="857250" indent="-171450" algn="l" defTabSz="457200" rtl="0" eaLnBrk="1" fontAlgn="ctr" latinLnBrk="0" hangingPunct="1">
              <a:lnSpc>
                <a:spcPct val="100000"/>
              </a:lnSpc>
              <a:spcBef>
                <a:spcPts val="600"/>
              </a:spcBef>
              <a:buClrTx/>
              <a:buFont typeface="Arial" panose="020B0604020202020204" pitchFamily="34" charset="0"/>
              <a:buChar char="•"/>
              <a:defRPr sz="1600" kern="1200" baseline="0">
                <a:solidFill>
                  <a:schemeClr val="bg1"/>
                </a:solidFill>
                <a:latin typeface="+mn-lt"/>
                <a:ea typeface="+mn-ea"/>
                <a:cs typeface="+mn-cs"/>
              </a:defRPr>
            </a:lvl6pPr>
            <a:lvl7pPr marL="1028700" indent="-165100" algn="l" defTabSz="457200" rtl="0" eaLnBrk="1" fontAlgn="ctr" latinLnBrk="0" hangingPunct="1">
              <a:lnSpc>
                <a:spcPct val="100000"/>
              </a:lnSpc>
              <a:spcBef>
                <a:spcPts val="600"/>
              </a:spcBef>
              <a:buClrTx/>
              <a:buFont typeface="Arial" panose="020B0604020202020204" pitchFamily="34" charset="0"/>
              <a:buChar char="–"/>
              <a:defRPr sz="1600" kern="1200">
                <a:solidFill>
                  <a:schemeClr val="bg1"/>
                </a:solidFill>
                <a:latin typeface="+mn-lt"/>
                <a:ea typeface="+mn-ea"/>
                <a:cs typeface="+mn-cs"/>
              </a:defRPr>
            </a:lvl7pPr>
            <a:lvl8pPr marL="1206500" indent="-177800" algn="l" defTabSz="457200" rtl="0" eaLnBrk="1" fontAlgn="ctr" latinLnBrk="0" hangingPunct="1">
              <a:lnSpc>
                <a:spcPct val="100000"/>
              </a:lnSpc>
              <a:spcBef>
                <a:spcPts val="600"/>
              </a:spcBef>
              <a:buClrTx/>
              <a:buFont typeface="Arial"/>
              <a:buChar char="•"/>
              <a:defRPr sz="1600" kern="1200" baseline="0">
                <a:solidFill>
                  <a:schemeClr val="bg1"/>
                </a:solidFill>
                <a:latin typeface="+mn-lt"/>
                <a:ea typeface="+mn-ea"/>
                <a:cs typeface="+mn-cs"/>
              </a:defRPr>
            </a:lvl8pPr>
            <a:lvl9pPr marL="1371600" indent="-165100" algn="l" defTabSz="457200" rtl="0" eaLnBrk="1" fontAlgn="ctr" latinLnBrk="0" hangingPunct="1">
              <a:lnSpc>
                <a:spcPct val="100000"/>
              </a:lnSpc>
              <a:spcBef>
                <a:spcPts val="600"/>
              </a:spcBef>
              <a:buClrTx/>
              <a:buFont typeface="Arial" panose="020B0604020202020204" pitchFamily="34" charset="0"/>
              <a:buChar char="–"/>
              <a:defRPr sz="1600" kern="1200">
                <a:solidFill>
                  <a:schemeClr val="bg1"/>
                </a:solidFill>
                <a:latin typeface="+mn-lt"/>
                <a:ea typeface="+mn-ea"/>
                <a:cs typeface="+mn-cs"/>
              </a:defRPr>
            </a:lvl9pPr>
          </a:lstStyle>
          <a:p>
            <a:pPr algn="l">
              <a:spcBef>
                <a:spcPts val="600"/>
              </a:spcBef>
            </a:pPr>
            <a:r>
              <a:rPr lang="en-US" sz="1400" dirty="0">
                <a:solidFill>
                  <a:schemeClr val="tx1"/>
                </a:solidFill>
              </a:rPr>
              <a:t>Raloxifene</a:t>
            </a:r>
          </a:p>
          <a:p>
            <a:pPr marL="285750" indent="-285750" algn="l">
              <a:spcBef>
                <a:spcPts val="600"/>
              </a:spcBef>
              <a:buFont typeface="Arial" panose="020B0604020202020204" pitchFamily="34" charset="0"/>
              <a:buChar char="•"/>
            </a:pPr>
            <a:r>
              <a:rPr lang="en-US" sz="1400" b="0" dirty="0">
                <a:solidFill>
                  <a:schemeClr val="tx1"/>
                </a:solidFill>
              </a:rPr>
              <a:t>Stroke</a:t>
            </a:r>
          </a:p>
          <a:p>
            <a:pPr marL="285750" indent="-285750" algn="l">
              <a:spcBef>
                <a:spcPts val="600"/>
              </a:spcBef>
              <a:buFont typeface="Arial" panose="020B0604020202020204" pitchFamily="34" charset="0"/>
              <a:buChar char="•"/>
            </a:pPr>
            <a:r>
              <a:rPr lang="en-US" sz="1400" b="0" dirty="0">
                <a:solidFill>
                  <a:schemeClr val="tx1"/>
                </a:solidFill>
              </a:rPr>
              <a:t>Leg cramps</a:t>
            </a:r>
          </a:p>
          <a:p>
            <a:pPr marL="285750" indent="-285750" algn="l">
              <a:spcBef>
                <a:spcPts val="600"/>
              </a:spcBef>
              <a:buFont typeface="Arial" panose="020B0604020202020204" pitchFamily="34" charset="0"/>
              <a:buChar char="•"/>
            </a:pPr>
            <a:r>
              <a:rPr lang="en-US" sz="1400" b="0" dirty="0">
                <a:solidFill>
                  <a:schemeClr val="tx1"/>
                </a:solidFill>
              </a:rPr>
              <a:t>Hot flashes</a:t>
            </a:r>
          </a:p>
          <a:p>
            <a:pPr marL="285750" indent="-285750" algn="l">
              <a:spcBef>
                <a:spcPts val="600"/>
              </a:spcBef>
              <a:buFont typeface="Arial" panose="020B0604020202020204" pitchFamily="34" charset="0"/>
              <a:buChar char="•"/>
            </a:pPr>
            <a:r>
              <a:rPr lang="en-US" sz="1400" b="0" dirty="0">
                <a:solidFill>
                  <a:schemeClr val="tx1"/>
                </a:solidFill>
              </a:rPr>
              <a:t>Arthralgia</a:t>
            </a:r>
          </a:p>
          <a:p>
            <a:pPr algn="l">
              <a:spcBef>
                <a:spcPts val="600"/>
              </a:spcBef>
            </a:pPr>
            <a:r>
              <a:rPr lang="en-US" sz="1400" dirty="0">
                <a:solidFill>
                  <a:schemeClr val="tx1"/>
                </a:solidFill>
              </a:rPr>
              <a:t>Boxed Warning</a:t>
            </a:r>
          </a:p>
          <a:p>
            <a:pPr marL="285750" indent="-285750" algn="l">
              <a:spcBef>
                <a:spcPts val="600"/>
              </a:spcBef>
              <a:buFont typeface="Arial" panose="020B0604020202020204" pitchFamily="34" charset="0"/>
              <a:buChar char="•"/>
            </a:pPr>
            <a:r>
              <a:rPr lang="en-US" sz="1400" b="0" dirty="0">
                <a:solidFill>
                  <a:schemeClr val="tx1"/>
                </a:solidFill>
              </a:rPr>
              <a:t>Increased risk of VTE and death from stroke</a:t>
            </a:r>
          </a:p>
          <a:p>
            <a:pPr algn="l">
              <a:spcBef>
                <a:spcPts val="600"/>
              </a:spcBef>
            </a:pPr>
            <a:r>
              <a:rPr lang="en-US" sz="1400" dirty="0">
                <a:solidFill>
                  <a:schemeClr val="tx1"/>
                </a:solidFill>
              </a:rPr>
              <a:t>Contraindication</a:t>
            </a:r>
          </a:p>
          <a:p>
            <a:pPr marL="285750" indent="-285750" algn="l">
              <a:spcBef>
                <a:spcPts val="600"/>
              </a:spcBef>
              <a:buFont typeface="Arial" panose="020B0604020202020204" pitchFamily="34" charset="0"/>
              <a:buChar char="•"/>
            </a:pPr>
            <a:r>
              <a:rPr lang="en-US" sz="1400" b="0" dirty="0">
                <a:solidFill>
                  <a:schemeClr val="tx1"/>
                </a:solidFill>
              </a:rPr>
              <a:t>History of VTE</a:t>
            </a:r>
          </a:p>
          <a:p>
            <a:pPr algn="l">
              <a:spcBef>
                <a:spcPts val="600"/>
              </a:spcBef>
            </a:pPr>
            <a:endParaRPr lang="en-US" sz="1400" dirty="0"/>
          </a:p>
        </p:txBody>
      </p:sp>
      <p:sp>
        <p:nvSpPr>
          <p:cNvPr id="3" name="TextBox 2">
            <a:extLst>
              <a:ext uri="{FF2B5EF4-FFF2-40B4-BE49-F238E27FC236}">
                <a16:creationId xmlns:a16="http://schemas.microsoft.com/office/drawing/2014/main" id="{685D20F2-9B34-D503-D69F-F798BD992669}"/>
              </a:ext>
            </a:extLst>
          </p:cNvPr>
          <p:cNvSpPr txBox="1"/>
          <p:nvPr/>
        </p:nvSpPr>
        <p:spPr>
          <a:xfrm>
            <a:off x="859534" y="6179360"/>
            <a:ext cx="6020951" cy="369332"/>
          </a:xfrm>
          <a:prstGeom prst="rect">
            <a:avLst/>
          </a:prstGeom>
          <a:noFill/>
        </p:spPr>
        <p:txBody>
          <a:bodyPr wrap="square" lIns="0" tIns="0" rIns="0" bIns="0" rtlCol="0" anchor="b">
            <a:spAutoFit/>
          </a:bodyPr>
          <a:lstStyle/>
          <a:p>
            <a:r>
              <a:rPr lang="en-US" sz="800" dirty="0">
                <a:solidFill>
                  <a:schemeClr val="tx2"/>
                </a:solidFill>
                <a:latin typeface="+mn-lt"/>
              </a:rPr>
              <a:t>©2024 CVS Health and/or one of its affiliates. Confidential and proprietary. </a:t>
            </a:r>
            <a:r>
              <a:rPr lang="en-US" sz="800" b="0" i="0" kern="1200" dirty="0">
                <a:solidFill>
                  <a:schemeClr val="tx2"/>
                </a:solidFill>
                <a:effectLst/>
                <a:latin typeface="CVS Health Sans" panose="020B0504020202020204" pitchFamily="34" charset="0"/>
                <a:ea typeface="+mn-ea"/>
                <a:cs typeface="Arial" panose="020B0604020202020204" pitchFamily="34" charset="0"/>
              </a:rPr>
              <a:t>This is provided for informational and reference purposes only and is based on cited sources as existing at the time of review. It does not constitute medical, legal, or regulatory advice and is not a substitute for individualized assessment and treatment by an appropriate medical provider.</a:t>
            </a:r>
            <a:r>
              <a:rPr lang="en-US" sz="800" dirty="0">
                <a:solidFill>
                  <a:schemeClr val="tx2"/>
                </a:solidFill>
                <a:latin typeface="CVS Health Sans" panose="020B0504020202020204" pitchFamily="34" charset="0"/>
                <a:cs typeface="Arial" panose="020B0604020202020204" pitchFamily="34" charset="0"/>
              </a:rPr>
              <a:t> </a:t>
            </a:r>
            <a:endParaRPr lang="en-US" sz="800" dirty="0">
              <a:solidFill>
                <a:schemeClr val="tx2"/>
              </a:solidFill>
              <a:latin typeface="+mn-lt"/>
            </a:endParaRPr>
          </a:p>
        </p:txBody>
      </p:sp>
      <p:sp>
        <p:nvSpPr>
          <p:cNvPr id="10" name="Content Placeholder 8">
            <a:extLst>
              <a:ext uri="{FF2B5EF4-FFF2-40B4-BE49-F238E27FC236}">
                <a16:creationId xmlns:a16="http://schemas.microsoft.com/office/drawing/2014/main" id="{3338C2D5-4A2D-A799-3F76-8C585DC82F12}"/>
              </a:ext>
            </a:extLst>
          </p:cNvPr>
          <p:cNvSpPr txBox="1">
            <a:spLocks/>
          </p:cNvSpPr>
          <p:nvPr/>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22</a:t>
            </a:fld>
            <a:endParaRPr lang="en-US" sz="1000" b="0" dirty="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115419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786E8-620B-497F-8738-55B9D1A0D3A5}"/>
              </a:ext>
            </a:extLst>
          </p:cNvPr>
          <p:cNvSpPr>
            <a:spLocks noGrp="1"/>
          </p:cNvSpPr>
          <p:nvPr>
            <p:ph type="title"/>
          </p:nvPr>
        </p:nvSpPr>
        <p:spPr/>
        <p:txBody>
          <a:bodyPr/>
          <a:lstStyle/>
          <a:p>
            <a:r>
              <a:rPr lang="en-US" dirty="0"/>
              <a:t>Take Aways</a:t>
            </a:r>
          </a:p>
        </p:txBody>
      </p:sp>
      <p:sp>
        <p:nvSpPr>
          <p:cNvPr id="5" name="Content Placeholder 4">
            <a:extLst>
              <a:ext uri="{FF2B5EF4-FFF2-40B4-BE49-F238E27FC236}">
                <a16:creationId xmlns:a16="http://schemas.microsoft.com/office/drawing/2014/main" id="{E9F52EC6-50B7-44B2-817D-42F56FFB8385}"/>
              </a:ext>
            </a:extLst>
          </p:cNvPr>
          <p:cNvSpPr>
            <a:spLocks noGrp="1"/>
          </p:cNvSpPr>
          <p:nvPr>
            <p:ph sz="half" idx="1"/>
          </p:nvPr>
        </p:nvSpPr>
        <p:spPr>
          <a:xfrm>
            <a:off x="1056551" y="2418191"/>
            <a:ext cx="3051183" cy="2385268"/>
          </a:xfrm>
          <a:solidFill>
            <a:schemeClr val="bg1">
              <a:lumMod val="95000"/>
            </a:schemeClr>
          </a:solidFill>
        </p:spPr>
        <p:txBody>
          <a:bodyPr lIns="274320" tIns="274320" rIns="274320" bIns="274320" anchor="ctr">
            <a:noAutofit/>
          </a:bodyPr>
          <a:lstStyle/>
          <a:p>
            <a:pPr>
              <a:lnSpc>
                <a:spcPct val="100000"/>
              </a:lnSpc>
            </a:pPr>
            <a:r>
              <a:rPr lang="en-US" sz="1600" b="1" dirty="0">
                <a:solidFill>
                  <a:schemeClr val="tx2"/>
                </a:solidFill>
              </a:rPr>
              <a:t>Osteoporosis is </a:t>
            </a:r>
            <a:r>
              <a:rPr lang="en-US" sz="1600" dirty="0">
                <a:solidFill>
                  <a:schemeClr val="tx2"/>
                </a:solidFill>
              </a:rPr>
              <a:t>a</a:t>
            </a:r>
            <a:br>
              <a:rPr lang="en-US" sz="1600" dirty="0">
                <a:solidFill>
                  <a:schemeClr val="tx2"/>
                </a:solidFill>
              </a:rPr>
            </a:br>
            <a:r>
              <a:rPr lang="en-US" sz="1600" dirty="0">
                <a:solidFill>
                  <a:schemeClr val="tx2"/>
                </a:solidFill>
              </a:rPr>
              <a:t>“silent” disease; many more can be affected than what is known.</a:t>
            </a:r>
            <a:endParaRPr lang="en-US" sz="2400" dirty="0">
              <a:solidFill>
                <a:schemeClr val="tx2"/>
              </a:solidFill>
            </a:endParaRPr>
          </a:p>
        </p:txBody>
      </p:sp>
      <p:sp>
        <p:nvSpPr>
          <p:cNvPr id="3" name="Content Placeholder 2">
            <a:extLst>
              <a:ext uri="{FF2B5EF4-FFF2-40B4-BE49-F238E27FC236}">
                <a16:creationId xmlns:a16="http://schemas.microsoft.com/office/drawing/2014/main" id="{7B08F809-7AF1-4E75-9E46-BC5C731DA1D5}"/>
              </a:ext>
            </a:extLst>
          </p:cNvPr>
          <p:cNvSpPr>
            <a:spLocks noGrp="1"/>
          </p:cNvSpPr>
          <p:nvPr>
            <p:ph sz="half" idx="10"/>
          </p:nvPr>
        </p:nvSpPr>
        <p:spPr>
          <a:xfrm>
            <a:off x="4371749" y="2417921"/>
            <a:ext cx="3051183" cy="2385268"/>
          </a:xfrm>
          <a:solidFill>
            <a:schemeClr val="bg1">
              <a:lumMod val="95000"/>
            </a:schemeClr>
          </a:solidFill>
        </p:spPr>
        <p:txBody>
          <a:bodyPr lIns="274320" tIns="274320" rIns="274320" bIns="274320" anchor="ctr">
            <a:noAutofit/>
          </a:bodyPr>
          <a:lstStyle/>
          <a:p>
            <a:r>
              <a:rPr lang="en-US" sz="1600" dirty="0">
                <a:solidFill>
                  <a:schemeClr val="tx2"/>
                </a:solidFill>
              </a:rPr>
              <a:t>Achieve good bone health through adequate Calcium+ Vitamin D intake and appropriate use of medication</a:t>
            </a:r>
            <a:endParaRPr lang="en-US" sz="2400" dirty="0">
              <a:solidFill>
                <a:schemeClr val="tx2"/>
              </a:solidFill>
            </a:endParaRPr>
          </a:p>
        </p:txBody>
      </p:sp>
      <p:sp>
        <p:nvSpPr>
          <p:cNvPr id="4" name="Content Placeholder 3">
            <a:extLst>
              <a:ext uri="{FF2B5EF4-FFF2-40B4-BE49-F238E27FC236}">
                <a16:creationId xmlns:a16="http://schemas.microsoft.com/office/drawing/2014/main" id="{B4185292-3030-4537-828C-DF27AE0D212A}"/>
              </a:ext>
            </a:extLst>
          </p:cNvPr>
          <p:cNvSpPr>
            <a:spLocks noGrp="1"/>
          </p:cNvSpPr>
          <p:nvPr>
            <p:ph sz="half" idx="11"/>
          </p:nvPr>
        </p:nvSpPr>
        <p:spPr>
          <a:xfrm>
            <a:off x="7686947" y="2417921"/>
            <a:ext cx="3051183" cy="2385268"/>
          </a:xfrm>
          <a:solidFill>
            <a:schemeClr val="bg1">
              <a:lumMod val="95000"/>
            </a:schemeClr>
          </a:solidFill>
        </p:spPr>
        <p:txBody>
          <a:bodyPr lIns="274320" tIns="274320" rIns="274320" bIns="274320" anchor="ctr">
            <a:noAutofit/>
          </a:bodyPr>
          <a:lstStyle/>
          <a:p>
            <a:r>
              <a:rPr lang="en-US" sz="1600" dirty="0">
                <a:solidFill>
                  <a:schemeClr val="tx2"/>
                </a:solidFill>
              </a:rPr>
              <a:t>Vigilant monitoring</a:t>
            </a:r>
            <a:br>
              <a:rPr lang="en-US" sz="1600" dirty="0">
                <a:solidFill>
                  <a:schemeClr val="tx2"/>
                </a:solidFill>
              </a:rPr>
            </a:br>
            <a:r>
              <a:rPr lang="en-US" sz="1600" dirty="0">
                <a:solidFill>
                  <a:schemeClr val="tx2"/>
                </a:solidFill>
              </a:rPr>
              <a:t> and management </a:t>
            </a:r>
            <a:br>
              <a:rPr lang="en-US" sz="1600" dirty="0">
                <a:solidFill>
                  <a:schemeClr val="tx2"/>
                </a:solidFill>
              </a:rPr>
            </a:br>
            <a:r>
              <a:rPr lang="en-US" sz="1600" dirty="0">
                <a:solidFill>
                  <a:schemeClr val="tx2"/>
                </a:solidFill>
              </a:rPr>
              <a:t>of osteoporosis can improve quality of life</a:t>
            </a:r>
          </a:p>
        </p:txBody>
      </p:sp>
    </p:spTree>
    <p:extLst>
      <p:ext uri="{BB962C8B-B14F-4D97-AF65-F5344CB8AC3E}">
        <p14:creationId xmlns:p14="http://schemas.microsoft.com/office/powerpoint/2010/main" val="1621821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791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AAACAC-377E-47F9-A981-1675BF7C5715}"/>
              </a:ext>
            </a:extLst>
          </p:cNvPr>
          <p:cNvSpPr>
            <a:spLocks noGrp="1"/>
          </p:cNvSpPr>
          <p:nvPr>
            <p:ph type="title"/>
          </p:nvPr>
        </p:nvSpPr>
        <p:spPr>
          <a:xfrm>
            <a:off x="3231270" y="3022967"/>
            <a:ext cx="5726284" cy="812066"/>
          </a:xfrm>
        </p:spPr>
        <p:txBody>
          <a:bodyPr/>
          <a:lstStyle/>
          <a:p>
            <a:r>
              <a:rPr lang="en-US" dirty="0"/>
              <a:t>Overview of Osteoporosis</a:t>
            </a:r>
          </a:p>
        </p:txBody>
      </p:sp>
      <p:grpSp>
        <p:nvGrpSpPr>
          <p:cNvPr id="2" name="Group 1">
            <a:extLst>
              <a:ext uri="{FF2B5EF4-FFF2-40B4-BE49-F238E27FC236}">
                <a16:creationId xmlns:a16="http://schemas.microsoft.com/office/drawing/2014/main" id="{C1CECDCC-6C99-4CCE-97FC-D3D21B3F3289}"/>
              </a:ext>
            </a:extLst>
          </p:cNvPr>
          <p:cNvGrpSpPr/>
          <p:nvPr/>
        </p:nvGrpSpPr>
        <p:grpSpPr>
          <a:xfrm>
            <a:off x="5897563" y="2649212"/>
            <a:ext cx="393699" cy="1559576"/>
            <a:chOff x="5897563" y="2649212"/>
            <a:chExt cx="393699" cy="1559576"/>
          </a:xfrm>
        </p:grpSpPr>
        <p:cxnSp>
          <p:nvCxnSpPr>
            <p:cNvPr id="4" name="Straight Connector 3">
              <a:extLst>
                <a:ext uri="{FF2B5EF4-FFF2-40B4-BE49-F238E27FC236}">
                  <a16:creationId xmlns:a16="http://schemas.microsoft.com/office/drawing/2014/main" id="{78379774-3AE2-4B30-A655-5CB2EC2B4D68}"/>
                </a:ext>
                <a:ext uri="{C183D7F6-B498-43B3-948B-1728B52AA6E4}">
                  <adec:decorative xmlns:adec="http://schemas.microsoft.com/office/drawing/2017/decorative" val="1"/>
                </a:ext>
              </a:extLst>
            </p:cNvPr>
            <p:cNvCxnSpPr/>
            <p:nvPr/>
          </p:nvCxnSpPr>
          <p:spPr>
            <a:xfrm>
              <a:off x="5897563" y="2649212"/>
              <a:ext cx="393699"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67C2489-823C-49DC-A714-2CD5FB651899}"/>
                </a:ext>
                <a:ext uri="{C183D7F6-B498-43B3-948B-1728B52AA6E4}">
                  <adec:decorative xmlns:adec="http://schemas.microsoft.com/office/drawing/2017/decorative" val="1"/>
                </a:ext>
              </a:extLst>
            </p:cNvPr>
            <p:cNvCxnSpPr/>
            <p:nvPr/>
          </p:nvCxnSpPr>
          <p:spPr>
            <a:xfrm>
              <a:off x="5897563" y="4208788"/>
              <a:ext cx="393699"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97021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368A-1D7E-4C3A-9193-0DE13B47EE25}"/>
              </a:ext>
            </a:extLst>
          </p:cNvPr>
          <p:cNvSpPr>
            <a:spLocks noGrp="1"/>
          </p:cNvSpPr>
          <p:nvPr>
            <p:ph type="title"/>
          </p:nvPr>
        </p:nvSpPr>
        <p:spPr/>
        <p:txBody>
          <a:bodyPr/>
          <a:lstStyle/>
          <a:p>
            <a:r>
              <a:rPr lang="en-US" dirty="0"/>
              <a:t>What is Osteoporosis?</a:t>
            </a:r>
          </a:p>
        </p:txBody>
      </p:sp>
      <p:sp>
        <p:nvSpPr>
          <p:cNvPr id="4" name="Content Placeholder 3">
            <a:extLst>
              <a:ext uri="{FF2B5EF4-FFF2-40B4-BE49-F238E27FC236}">
                <a16:creationId xmlns:a16="http://schemas.microsoft.com/office/drawing/2014/main" id="{D7DA9EA9-60C9-4A53-8C15-F03D3C1FBD87}"/>
              </a:ext>
            </a:extLst>
          </p:cNvPr>
          <p:cNvSpPr>
            <a:spLocks noGrp="1"/>
          </p:cNvSpPr>
          <p:nvPr>
            <p:ph idx="1"/>
          </p:nvPr>
        </p:nvSpPr>
        <p:spPr>
          <a:xfrm>
            <a:off x="557784" y="1767532"/>
            <a:ext cx="4037076" cy="3977640"/>
          </a:xfrm>
        </p:spPr>
        <p:txBody>
          <a:bodyPr/>
          <a:lstStyle/>
          <a:p>
            <a:r>
              <a:rPr lang="en-US" b="1" dirty="0"/>
              <a:t>Osteoporosis is a progressive bone disease that weakens the bones and increases the risk of fractures. </a:t>
            </a:r>
          </a:p>
          <a:p>
            <a:pPr lvl="1"/>
            <a:r>
              <a:rPr lang="en-US" sz="1600" dirty="0"/>
              <a:t>Bones lose minerals like calcium</a:t>
            </a:r>
          </a:p>
          <a:p>
            <a:pPr lvl="1"/>
            <a:r>
              <a:rPr lang="en-US" sz="1600" dirty="0"/>
              <a:t>“Silent” disease </a:t>
            </a:r>
          </a:p>
        </p:txBody>
      </p:sp>
      <p:pic>
        <p:nvPicPr>
          <p:cNvPr id="11" name="Picture Placeholder 10">
            <a:extLst>
              <a:ext uri="{FF2B5EF4-FFF2-40B4-BE49-F238E27FC236}">
                <a16:creationId xmlns:a16="http://schemas.microsoft.com/office/drawing/2014/main" id="{B93871D9-FD71-4E19-BC2E-8D874F9CED61}"/>
              </a:ext>
            </a:extLst>
          </p:cNvPr>
          <p:cNvPicPr>
            <a:picLocks noGrp="1" noChangeAspect="1"/>
          </p:cNvPicPr>
          <p:nvPr>
            <p:ph type="pic" sz="quarter" idx="4294967295"/>
          </p:nvPr>
        </p:nvPicPr>
        <p:blipFill rotWithShape="1">
          <a:blip r:embed="rId3"/>
          <a:srcRect l="14609" r="14609"/>
          <a:stretch/>
        </p:blipFill>
        <p:spPr>
          <a:xfrm>
            <a:off x="8165465" y="2000084"/>
            <a:ext cx="3314700" cy="2628900"/>
          </a:xfrm>
        </p:spPr>
      </p:pic>
      <p:pic>
        <p:nvPicPr>
          <p:cNvPr id="13" name="Picture 12">
            <a:extLst>
              <a:ext uri="{FF2B5EF4-FFF2-40B4-BE49-F238E27FC236}">
                <a16:creationId xmlns:a16="http://schemas.microsoft.com/office/drawing/2014/main" id="{327E3630-CE14-480E-A8F6-49A49C05761B}"/>
              </a:ext>
            </a:extLst>
          </p:cNvPr>
          <p:cNvPicPr>
            <a:picLocks noChangeAspect="1"/>
          </p:cNvPicPr>
          <p:nvPr/>
        </p:nvPicPr>
        <p:blipFill>
          <a:blip r:embed="rId4"/>
          <a:stretch>
            <a:fillRect/>
          </a:stretch>
        </p:blipFill>
        <p:spPr>
          <a:xfrm>
            <a:off x="4673483" y="2000084"/>
            <a:ext cx="3314700" cy="2628900"/>
          </a:xfrm>
          <a:prstGeom prst="rect">
            <a:avLst/>
          </a:prstGeom>
        </p:spPr>
      </p:pic>
      <p:sp>
        <p:nvSpPr>
          <p:cNvPr id="14" name="TextBox 13">
            <a:extLst>
              <a:ext uri="{FF2B5EF4-FFF2-40B4-BE49-F238E27FC236}">
                <a16:creationId xmlns:a16="http://schemas.microsoft.com/office/drawing/2014/main" id="{9750684C-D72F-4228-A780-402A929C81EA}"/>
              </a:ext>
            </a:extLst>
          </p:cNvPr>
          <p:cNvSpPr txBox="1"/>
          <p:nvPr/>
        </p:nvSpPr>
        <p:spPr>
          <a:xfrm>
            <a:off x="8067992" y="1659728"/>
            <a:ext cx="2354211" cy="323165"/>
          </a:xfrm>
          <a:prstGeom prst="rect">
            <a:avLst/>
          </a:prstGeom>
          <a:noFill/>
        </p:spPr>
        <p:txBody>
          <a:bodyPr wrap="square" rtlCol="0">
            <a:spAutoFit/>
          </a:bodyPr>
          <a:lstStyle/>
          <a:p>
            <a:r>
              <a:rPr lang="en-US" sz="1500" b="1" dirty="0">
                <a:solidFill>
                  <a:schemeClr val="tx2"/>
                </a:solidFill>
              </a:rPr>
              <a:t>Normal Bone</a:t>
            </a:r>
          </a:p>
        </p:txBody>
      </p:sp>
      <p:sp>
        <p:nvSpPr>
          <p:cNvPr id="15" name="TextBox 14">
            <a:extLst>
              <a:ext uri="{FF2B5EF4-FFF2-40B4-BE49-F238E27FC236}">
                <a16:creationId xmlns:a16="http://schemas.microsoft.com/office/drawing/2014/main" id="{0ED9A2E9-7EC8-4168-93A6-F9B2D6128B4E}"/>
              </a:ext>
            </a:extLst>
          </p:cNvPr>
          <p:cNvSpPr txBox="1"/>
          <p:nvPr/>
        </p:nvSpPr>
        <p:spPr>
          <a:xfrm>
            <a:off x="4594860" y="1676919"/>
            <a:ext cx="2962832" cy="323165"/>
          </a:xfrm>
          <a:prstGeom prst="rect">
            <a:avLst/>
          </a:prstGeom>
          <a:noFill/>
        </p:spPr>
        <p:txBody>
          <a:bodyPr wrap="square" rtlCol="0">
            <a:spAutoFit/>
          </a:bodyPr>
          <a:lstStyle/>
          <a:p>
            <a:r>
              <a:rPr lang="en-US" sz="1500" b="1" dirty="0">
                <a:solidFill>
                  <a:schemeClr val="tx2"/>
                </a:solidFill>
              </a:rPr>
              <a:t>Bone with Osteoporosis</a:t>
            </a:r>
          </a:p>
        </p:txBody>
      </p:sp>
      <p:sp>
        <p:nvSpPr>
          <p:cNvPr id="17" name="Text Placeholder 8">
            <a:extLst>
              <a:ext uri="{FF2B5EF4-FFF2-40B4-BE49-F238E27FC236}">
                <a16:creationId xmlns:a16="http://schemas.microsoft.com/office/drawing/2014/main" id="{EF26517C-8AF6-4C69-88E9-E676B70ED4A4}"/>
              </a:ext>
            </a:extLst>
          </p:cNvPr>
          <p:cNvSpPr txBox="1">
            <a:spLocks/>
          </p:cNvSpPr>
          <p:nvPr/>
        </p:nvSpPr>
        <p:spPr>
          <a:xfrm>
            <a:off x="557784" y="5533763"/>
            <a:ext cx="8229600" cy="457200"/>
          </a:xfrm>
          <a:prstGeom prst="rect">
            <a:avLst/>
          </a:prstGeom>
        </p:spPr>
        <p:txBody>
          <a:bodyPr lIns="0" tIns="0" bIns="0" anchor="b" anchorCtr="0"/>
          <a:lstStyle>
            <a:lvl1pPr marL="173038" indent="-173038" algn="l" defTabSz="457200" rtl="0" eaLnBrk="1" latinLnBrk="0" hangingPunct="1">
              <a:spcBef>
                <a:spcPts val="100"/>
              </a:spcBef>
              <a:spcAft>
                <a:spcPts val="600"/>
              </a:spcAft>
              <a:buClrTx/>
              <a:buFont typeface="Arial"/>
              <a:buChar char="•"/>
              <a:defRPr sz="2000" kern="1200">
                <a:solidFill>
                  <a:schemeClr val="tx1"/>
                </a:solidFill>
                <a:latin typeface="+mn-lt"/>
                <a:ea typeface="+mn-ea"/>
                <a:cs typeface="+mn-cs"/>
              </a:defRPr>
            </a:lvl1pPr>
            <a:lvl2pPr marL="396875" indent="-166688" algn="l" defTabSz="457200" rtl="0" eaLnBrk="1" latinLnBrk="0" hangingPunct="1">
              <a:spcBef>
                <a:spcPts val="100"/>
              </a:spcBef>
              <a:spcAft>
                <a:spcPts val="600"/>
              </a:spcAft>
              <a:buClrTx/>
              <a:buFont typeface="Lucida Grande"/>
              <a:buChar char="–"/>
              <a:tabLst/>
              <a:defRPr sz="1800" kern="1200">
                <a:solidFill>
                  <a:schemeClr val="tx1"/>
                </a:solidFill>
                <a:latin typeface="+mn-lt"/>
                <a:ea typeface="+mn-ea"/>
                <a:cs typeface="+mn-cs"/>
              </a:defRPr>
            </a:lvl2pPr>
            <a:lvl3pPr marL="622300" indent="-161925" algn="l" defTabSz="457200" rtl="0" eaLnBrk="1" latinLnBrk="0" hangingPunct="1">
              <a:spcBef>
                <a:spcPts val="100"/>
              </a:spcBef>
              <a:spcAft>
                <a:spcPts val="600"/>
              </a:spcAft>
              <a:buClrTx/>
              <a:buFont typeface="Arial"/>
              <a:buChar char="•"/>
              <a:defRPr sz="1600" kern="1200">
                <a:solidFill>
                  <a:schemeClr val="tx1"/>
                </a:solidFill>
                <a:latin typeface="+mn-lt"/>
                <a:ea typeface="+mn-ea"/>
                <a:cs typeface="+mn-cs"/>
              </a:defRPr>
            </a:lvl3pPr>
            <a:lvl4pPr marL="911225" indent="-228600" algn="l" defTabSz="457200" rtl="0" eaLnBrk="1" latinLnBrk="0" hangingPunct="1">
              <a:spcBef>
                <a:spcPts val="100"/>
              </a:spcBef>
              <a:spcAft>
                <a:spcPts val="600"/>
              </a:spcAft>
              <a:buClrTx/>
              <a:buFont typeface="Lucida Grande"/>
              <a:buChar char="–"/>
              <a:defRPr sz="1600" kern="1200">
                <a:solidFill>
                  <a:schemeClr val="bg2">
                    <a:lumMod val="75000"/>
                  </a:schemeClr>
                </a:solidFill>
                <a:latin typeface="+mn-lt"/>
                <a:ea typeface="+mn-ea"/>
                <a:cs typeface="+mn-cs"/>
              </a:defRPr>
            </a:lvl4pPr>
            <a:lvl5pPr marL="1141413" indent="-230188" algn="l" defTabSz="457200" rtl="0" eaLnBrk="1" latinLnBrk="0" hangingPunct="1">
              <a:spcBef>
                <a:spcPts val="100"/>
              </a:spcBef>
              <a:spcAft>
                <a:spcPts val="600"/>
              </a:spcAft>
              <a:buClrTx/>
              <a:buFont typeface="Arial"/>
              <a:buChar char="•"/>
              <a:defRPr sz="1600" kern="1200">
                <a:solidFill>
                  <a:schemeClr val="bg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r>
              <a:rPr lang="en-US" sz="800" dirty="0">
                <a:solidFill>
                  <a:schemeClr val="tx2"/>
                </a:solidFill>
                <a:cs typeface="Arial"/>
              </a:rPr>
              <a:t>NIH ORBD NRC Osteoporosis Overview October 2019.</a:t>
            </a:r>
          </a:p>
          <a:p>
            <a:pPr marL="0" indent="0">
              <a:spcAft>
                <a:spcPts val="0"/>
              </a:spcAft>
              <a:buNone/>
            </a:pPr>
            <a:r>
              <a:rPr lang="en-US" sz="800" dirty="0">
                <a:solidFill>
                  <a:schemeClr val="tx2"/>
                </a:solidFill>
                <a:cs typeface="Arial"/>
              </a:rPr>
              <a:t>HHS Surgeon General’s Report on Bone Health and Osteoporosis December 2019.</a:t>
            </a:r>
          </a:p>
        </p:txBody>
      </p:sp>
    </p:spTree>
    <p:extLst>
      <p:ext uri="{BB962C8B-B14F-4D97-AF65-F5344CB8AC3E}">
        <p14:creationId xmlns:p14="http://schemas.microsoft.com/office/powerpoint/2010/main" val="1542433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01422A-64A3-41A1-B68B-37C2CFA8E090}"/>
              </a:ext>
            </a:extLst>
          </p:cNvPr>
          <p:cNvSpPr>
            <a:spLocks noGrp="1"/>
          </p:cNvSpPr>
          <p:nvPr>
            <p:ph type="title"/>
          </p:nvPr>
        </p:nvSpPr>
        <p:spPr/>
        <p:txBody>
          <a:bodyPr/>
          <a:lstStyle/>
          <a:p>
            <a:r>
              <a:rPr lang="en-US" dirty="0"/>
              <a:t>Prevalence of Osteoporosis</a:t>
            </a:r>
          </a:p>
        </p:txBody>
      </p:sp>
      <p:sp>
        <p:nvSpPr>
          <p:cNvPr id="7" name="Content Placeholder 6">
            <a:extLst>
              <a:ext uri="{FF2B5EF4-FFF2-40B4-BE49-F238E27FC236}">
                <a16:creationId xmlns:a16="http://schemas.microsoft.com/office/drawing/2014/main" id="{1C7C2F25-E645-4150-8AEB-070612F79976}"/>
              </a:ext>
            </a:extLst>
          </p:cNvPr>
          <p:cNvSpPr>
            <a:spLocks noGrp="1"/>
          </p:cNvSpPr>
          <p:nvPr>
            <p:ph sz="half" idx="1"/>
          </p:nvPr>
        </p:nvSpPr>
        <p:spPr>
          <a:xfrm>
            <a:off x="557784" y="1549145"/>
            <a:ext cx="3433191" cy="3988308"/>
          </a:xfrm>
          <a:solidFill>
            <a:schemeClr val="accent6">
              <a:lumMod val="20000"/>
              <a:lumOff val="80000"/>
            </a:schemeClr>
          </a:solidFill>
        </p:spPr>
        <p:txBody>
          <a:bodyPr tIns="1737360"/>
          <a:lstStyle/>
          <a:p>
            <a:pPr algn="ctr">
              <a:lnSpc>
                <a:spcPct val="50000"/>
              </a:lnSpc>
              <a:spcBef>
                <a:spcPts val="0"/>
              </a:spcBef>
            </a:pPr>
            <a:r>
              <a:rPr lang="en-US" sz="4800" dirty="0"/>
              <a:t>54M </a:t>
            </a:r>
          </a:p>
          <a:p>
            <a:pPr algn="ctr">
              <a:spcBef>
                <a:spcPts val="0"/>
              </a:spcBef>
            </a:pPr>
            <a:r>
              <a:rPr lang="en-US" dirty="0"/>
              <a:t>Americans have</a:t>
            </a:r>
            <a:br>
              <a:rPr lang="en-US" dirty="0"/>
            </a:br>
            <a:r>
              <a:rPr lang="en-US" dirty="0"/>
              <a:t>osteoporosis and</a:t>
            </a:r>
            <a:br>
              <a:rPr lang="en-US" dirty="0"/>
            </a:br>
            <a:r>
              <a:rPr lang="en-US" dirty="0"/>
              <a:t>low bone mass</a:t>
            </a:r>
          </a:p>
        </p:txBody>
      </p:sp>
      <p:sp>
        <p:nvSpPr>
          <p:cNvPr id="8" name="Content Placeholder 7">
            <a:extLst>
              <a:ext uri="{FF2B5EF4-FFF2-40B4-BE49-F238E27FC236}">
                <a16:creationId xmlns:a16="http://schemas.microsoft.com/office/drawing/2014/main" id="{6D5B958B-E348-4DD6-A525-69A4F64A0B00}"/>
              </a:ext>
            </a:extLst>
          </p:cNvPr>
          <p:cNvSpPr>
            <a:spLocks noGrp="1"/>
          </p:cNvSpPr>
          <p:nvPr>
            <p:ph sz="half" idx="10"/>
          </p:nvPr>
        </p:nvSpPr>
        <p:spPr>
          <a:xfrm>
            <a:off x="4370832" y="1549145"/>
            <a:ext cx="3433191" cy="3988308"/>
          </a:xfrm>
          <a:solidFill>
            <a:schemeClr val="accent2"/>
          </a:solidFill>
        </p:spPr>
        <p:txBody>
          <a:bodyPr tIns="1737360"/>
          <a:lstStyle/>
          <a:p>
            <a:pPr algn="ctr">
              <a:lnSpc>
                <a:spcPct val="60000"/>
              </a:lnSpc>
              <a:spcBef>
                <a:spcPts val="0"/>
              </a:spcBef>
            </a:pPr>
            <a:r>
              <a:rPr lang="en-US" sz="4800" dirty="0">
                <a:solidFill>
                  <a:schemeClr val="bg1"/>
                </a:solidFill>
              </a:rPr>
              <a:t>1 in 2</a:t>
            </a:r>
          </a:p>
          <a:p>
            <a:pPr algn="ctr">
              <a:lnSpc>
                <a:spcPct val="60000"/>
              </a:lnSpc>
              <a:spcBef>
                <a:spcPts val="0"/>
              </a:spcBef>
            </a:pPr>
            <a:r>
              <a:rPr lang="en-US" sz="3200" dirty="0">
                <a:solidFill>
                  <a:schemeClr val="bg1"/>
                </a:solidFill>
              </a:rPr>
              <a:t>women </a:t>
            </a:r>
          </a:p>
          <a:p>
            <a:pPr algn="ctr">
              <a:spcBef>
                <a:spcPts val="0"/>
              </a:spcBef>
            </a:pPr>
            <a:r>
              <a:rPr lang="en-US" dirty="0">
                <a:solidFill>
                  <a:schemeClr val="bg1"/>
                </a:solidFill>
              </a:rPr>
              <a:t>aged 50 and older</a:t>
            </a:r>
            <a:br>
              <a:rPr lang="en-US" dirty="0">
                <a:solidFill>
                  <a:schemeClr val="bg1"/>
                </a:solidFill>
              </a:rPr>
            </a:br>
            <a:r>
              <a:rPr lang="en-US" dirty="0">
                <a:solidFill>
                  <a:schemeClr val="bg1"/>
                </a:solidFill>
              </a:rPr>
              <a:t>will break a bone due</a:t>
            </a:r>
            <a:br>
              <a:rPr lang="en-US" dirty="0">
                <a:solidFill>
                  <a:schemeClr val="bg1"/>
                </a:solidFill>
              </a:rPr>
            </a:br>
            <a:r>
              <a:rPr lang="en-US" dirty="0">
                <a:solidFill>
                  <a:schemeClr val="bg1"/>
                </a:solidFill>
              </a:rPr>
              <a:t>to osteoporosis</a:t>
            </a:r>
          </a:p>
          <a:p>
            <a:endParaRPr lang="en-US" dirty="0">
              <a:solidFill>
                <a:schemeClr val="bg1"/>
              </a:solidFill>
            </a:endParaRPr>
          </a:p>
        </p:txBody>
      </p:sp>
      <p:sp>
        <p:nvSpPr>
          <p:cNvPr id="9" name="Content Placeholder 8">
            <a:extLst>
              <a:ext uri="{FF2B5EF4-FFF2-40B4-BE49-F238E27FC236}">
                <a16:creationId xmlns:a16="http://schemas.microsoft.com/office/drawing/2014/main" id="{9D8B2618-AF7B-41B8-9B4E-11BF32264849}"/>
              </a:ext>
            </a:extLst>
          </p:cNvPr>
          <p:cNvSpPr>
            <a:spLocks noGrp="1"/>
          </p:cNvSpPr>
          <p:nvPr>
            <p:ph sz="half" idx="11"/>
          </p:nvPr>
        </p:nvSpPr>
        <p:spPr>
          <a:xfrm>
            <a:off x="8183880" y="1549145"/>
            <a:ext cx="3433191" cy="3988308"/>
          </a:xfrm>
          <a:solidFill>
            <a:schemeClr val="accent1"/>
          </a:solidFill>
        </p:spPr>
        <p:txBody>
          <a:bodyPr tIns="1737360"/>
          <a:lstStyle/>
          <a:p>
            <a:pPr algn="ctr">
              <a:lnSpc>
                <a:spcPct val="60000"/>
              </a:lnSpc>
              <a:spcBef>
                <a:spcPts val="0"/>
              </a:spcBef>
            </a:pPr>
            <a:r>
              <a:rPr lang="en-US" sz="4800" dirty="0">
                <a:solidFill>
                  <a:schemeClr val="bg1"/>
                </a:solidFill>
              </a:rPr>
              <a:t>1 in 4</a:t>
            </a:r>
          </a:p>
          <a:p>
            <a:pPr algn="ctr">
              <a:lnSpc>
                <a:spcPct val="60000"/>
              </a:lnSpc>
              <a:spcBef>
                <a:spcPts val="0"/>
              </a:spcBef>
            </a:pPr>
            <a:r>
              <a:rPr lang="en-US" sz="3200" dirty="0">
                <a:solidFill>
                  <a:schemeClr val="bg1"/>
                </a:solidFill>
              </a:rPr>
              <a:t>men</a:t>
            </a:r>
          </a:p>
          <a:p>
            <a:pPr algn="ctr">
              <a:spcBef>
                <a:spcPts val="0"/>
              </a:spcBef>
            </a:pPr>
            <a:r>
              <a:rPr lang="en-US" dirty="0">
                <a:solidFill>
                  <a:schemeClr val="bg1"/>
                </a:solidFill>
              </a:rPr>
              <a:t>aged 50 and older</a:t>
            </a:r>
            <a:br>
              <a:rPr lang="en-US" dirty="0">
                <a:solidFill>
                  <a:schemeClr val="bg1"/>
                </a:solidFill>
              </a:rPr>
            </a:br>
            <a:r>
              <a:rPr lang="en-US" dirty="0">
                <a:solidFill>
                  <a:schemeClr val="bg1"/>
                </a:solidFill>
              </a:rPr>
              <a:t>will break a bone due</a:t>
            </a:r>
            <a:br>
              <a:rPr lang="en-US" dirty="0">
                <a:solidFill>
                  <a:schemeClr val="bg1"/>
                </a:solidFill>
              </a:rPr>
            </a:br>
            <a:r>
              <a:rPr lang="en-US" dirty="0">
                <a:solidFill>
                  <a:schemeClr val="bg1"/>
                </a:solidFill>
              </a:rPr>
              <a:t>to osteoporosis</a:t>
            </a:r>
          </a:p>
        </p:txBody>
      </p:sp>
      <p:sp>
        <p:nvSpPr>
          <p:cNvPr id="10" name="Text Placeholder 8">
            <a:extLst>
              <a:ext uri="{FF2B5EF4-FFF2-40B4-BE49-F238E27FC236}">
                <a16:creationId xmlns:a16="http://schemas.microsoft.com/office/drawing/2014/main" id="{77BA2153-4026-4879-827F-8DE49C56C483}"/>
              </a:ext>
            </a:extLst>
          </p:cNvPr>
          <p:cNvSpPr txBox="1">
            <a:spLocks/>
          </p:cNvSpPr>
          <p:nvPr/>
        </p:nvSpPr>
        <p:spPr>
          <a:xfrm>
            <a:off x="557784" y="5614415"/>
            <a:ext cx="8229600" cy="457200"/>
          </a:xfrm>
          <a:prstGeom prst="rect">
            <a:avLst/>
          </a:prstGeom>
        </p:spPr>
        <p:txBody>
          <a:bodyPr lIns="0" tIns="0" bIns="0" anchor="b" anchorCtr="0"/>
          <a:lstStyle>
            <a:lvl1pPr marL="173038" indent="-173038" algn="l" defTabSz="457200" rtl="0" eaLnBrk="1" latinLnBrk="0" hangingPunct="1">
              <a:spcBef>
                <a:spcPts val="100"/>
              </a:spcBef>
              <a:spcAft>
                <a:spcPts val="600"/>
              </a:spcAft>
              <a:buClrTx/>
              <a:buFont typeface="Arial"/>
              <a:buChar char="•"/>
              <a:defRPr sz="2000" kern="1200">
                <a:solidFill>
                  <a:schemeClr val="tx1"/>
                </a:solidFill>
                <a:latin typeface="+mn-lt"/>
                <a:ea typeface="+mn-ea"/>
                <a:cs typeface="+mn-cs"/>
              </a:defRPr>
            </a:lvl1pPr>
            <a:lvl2pPr marL="396875" indent="-166688" algn="l" defTabSz="457200" rtl="0" eaLnBrk="1" latinLnBrk="0" hangingPunct="1">
              <a:spcBef>
                <a:spcPts val="100"/>
              </a:spcBef>
              <a:spcAft>
                <a:spcPts val="600"/>
              </a:spcAft>
              <a:buClrTx/>
              <a:buFont typeface="Lucida Grande"/>
              <a:buChar char="–"/>
              <a:tabLst/>
              <a:defRPr sz="1800" kern="1200">
                <a:solidFill>
                  <a:schemeClr val="tx1"/>
                </a:solidFill>
                <a:latin typeface="+mn-lt"/>
                <a:ea typeface="+mn-ea"/>
                <a:cs typeface="+mn-cs"/>
              </a:defRPr>
            </a:lvl2pPr>
            <a:lvl3pPr marL="622300" indent="-161925" algn="l" defTabSz="457200" rtl="0" eaLnBrk="1" latinLnBrk="0" hangingPunct="1">
              <a:spcBef>
                <a:spcPts val="100"/>
              </a:spcBef>
              <a:spcAft>
                <a:spcPts val="600"/>
              </a:spcAft>
              <a:buClrTx/>
              <a:buFont typeface="Arial"/>
              <a:buChar char="•"/>
              <a:defRPr sz="1600" kern="1200">
                <a:solidFill>
                  <a:schemeClr val="tx1"/>
                </a:solidFill>
                <a:latin typeface="+mn-lt"/>
                <a:ea typeface="+mn-ea"/>
                <a:cs typeface="+mn-cs"/>
              </a:defRPr>
            </a:lvl3pPr>
            <a:lvl4pPr marL="911225" indent="-228600" algn="l" defTabSz="457200" rtl="0" eaLnBrk="1" latinLnBrk="0" hangingPunct="1">
              <a:spcBef>
                <a:spcPts val="100"/>
              </a:spcBef>
              <a:spcAft>
                <a:spcPts val="600"/>
              </a:spcAft>
              <a:buClrTx/>
              <a:buFont typeface="Lucida Grande"/>
              <a:buChar char="–"/>
              <a:defRPr sz="1600" kern="1200">
                <a:solidFill>
                  <a:schemeClr val="bg2">
                    <a:lumMod val="75000"/>
                  </a:schemeClr>
                </a:solidFill>
                <a:latin typeface="+mn-lt"/>
                <a:ea typeface="+mn-ea"/>
                <a:cs typeface="+mn-cs"/>
              </a:defRPr>
            </a:lvl4pPr>
            <a:lvl5pPr marL="1141413" indent="-230188" algn="l" defTabSz="457200" rtl="0" eaLnBrk="1" latinLnBrk="0" hangingPunct="1">
              <a:spcBef>
                <a:spcPts val="100"/>
              </a:spcBef>
              <a:spcAft>
                <a:spcPts val="600"/>
              </a:spcAft>
              <a:buClrTx/>
              <a:buFont typeface="Arial"/>
              <a:buChar char="•"/>
              <a:defRPr sz="1600" kern="1200">
                <a:solidFill>
                  <a:schemeClr val="bg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r>
              <a:rPr lang="en-US" sz="800" dirty="0">
                <a:solidFill>
                  <a:schemeClr val="tx2"/>
                </a:solidFill>
                <a:cs typeface="Arial"/>
              </a:rPr>
              <a:t>Bone Health and Osteoporosis Foundation.  What is osteoporosis and what causes it. 2023</a:t>
            </a:r>
          </a:p>
        </p:txBody>
      </p:sp>
      <p:pic>
        <p:nvPicPr>
          <p:cNvPr id="2" name="Picture 1">
            <a:extLst>
              <a:ext uri="{FF2B5EF4-FFF2-40B4-BE49-F238E27FC236}">
                <a16:creationId xmlns:a16="http://schemas.microsoft.com/office/drawing/2014/main" id="{F2D705EC-8C0E-B629-32FF-13BB6A9503E7}"/>
              </a:ext>
            </a:extLst>
          </p:cNvPr>
          <p:cNvPicPr>
            <a:picLocks noChangeAspect="1"/>
          </p:cNvPicPr>
          <p:nvPr/>
        </p:nvPicPr>
        <p:blipFill>
          <a:blip r:embed="rId3"/>
          <a:stretch>
            <a:fillRect/>
          </a:stretch>
        </p:blipFill>
        <p:spPr>
          <a:xfrm>
            <a:off x="1752409" y="1956052"/>
            <a:ext cx="1043940" cy="914400"/>
          </a:xfrm>
          <a:prstGeom prst="rect">
            <a:avLst/>
          </a:prstGeom>
        </p:spPr>
      </p:pic>
      <p:pic>
        <p:nvPicPr>
          <p:cNvPr id="3" name="Picture 5">
            <a:extLst>
              <a:ext uri="{FF2B5EF4-FFF2-40B4-BE49-F238E27FC236}">
                <a16:creationId xmlns:a16="http://schemas.microsoft.com/office/drawing/2014/main" id="{1BEC60C7-CEDB-BB6F-B333-C27E6DCFD4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0815" y="1956052"/>
            <a:ext cx="759320" cy="95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C35786C4-E231-C5FA-672E-1D4D772563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8962" y="1956052"/>
            <a:ext cx="716930" cy="95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07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AAACAC-377E-47F9-A981-1675BF7C5715}"/>
              </a:ext>
            </a:extLst>
          </p:cNvPr>
          <p:cNvSpPr>
            <a:spLocks noGrp="1"/>
          </p:cNvSpPr>
          <p:nvPr>
            <p:ph type="title"/>
          </p:nvPr>
        </p:nvSpPr>
        <p:spPr>
          <a:xfrm>
            <a:off x="3231270" y="3022967"/>
            <a:ext cx="5726284" cy="812066"/>
          </a:xfrm>
        </p:spPr>
        <p:txBody>
          <a:bodyPr/>
          <a:lstStyle/>
          <a:p>
            <a:r>
              <a:rPr lang="en-US" dirty="0"/>
              <a:t>Risk Factors of Osteoporosis</a:t>
            </a:r>
          </a:p>
        </p:txBody>
      </p:sp>
      <p:grpSp>
        <p:nvGrpSpPr>
          <p:cNvPr id="2" name="Group 1">
            <a:extLst>
              <a:ext uri="{FF2B5EF4-FFF2-40B4-BE49-F238E27FC236}">
                <a16:creationId xmlns:a16="http://schemas.microsoft.com/office/drawing/2014/main" id="{C1CECDCC-6C99-4CCE-97FC-D3D21B3F3289}"/>
              </a:ext>
            </a:extLst>
          </p:cNvPr>
          <p:cNvGrpSpPr/>
          <p:nvPr/>
        </p:nvGrpSpPr>
        <p:grpSpPr>
          <a:xfrm>
            <a:off x="5897563" y="2649212"/>
            <a:ext cx="393699" cy="1559576"/>
            <a:chOff x="5897563" y="2649212"/>
            <a:chExt cx="393699" cy="1559576"/>
          </a:xfrm>
        </p:grpSpPr>
        <p:cxnSp>
          <p:nvCxnSpPr>
            <p:cNvPr id="4" name="Straight Connector 3">
              <a:extLst>
                <a:ext uri="{FF2B5EF4-FFF2-40B4-BE49-F238E27FC236}">
                  <a16:creationId xmlns:a16="http://schemas.microsoft.com/office/drawing/2014/main" id="{78379774-3AE2-4B30-A655-5CB2EC2B4D68}"/>
                </a:ext>
                <a:ext uri="{C183D7F6-B498-43B3-948B-1728B52AA6E4}">
                  <adec:decorative xmlns:adec="http://schemas.microsoft.com/office/drawing/2017/decorative" val="1"/>
                </a:ext>
              </a:extLst>
            </p:cNvPr>
            <p:cNvCxnSpPr/>
            <p:nvPr/>
          </p:nvCxnSpPr>
          <p:spPr>
            <a:xfrm>
              <a:off x="5897563" y="2649212"/>
              <a:ext cx="393699"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67C2489-823C-49DC-A714-2CD5FB651899}"/>
                </a:ext>
                <a:ext uri="{C183D7F6-B498-43B3-948B-1728B52AA6E4}">
                  <adec:decorative xmlns:adec="http://schemas.microsoft.com/office/drawing/2017/decorative" val="1"/>
                </a:ext>
              </a:extLst>
            </p:cNvPr>
            <p:cNvCxnSpPr/>
            <p:nvPr/>
          </p:nvCxnSpPr>
          <p:spPr>
            <a:xfrm>
              <a:off x="5897563" y="4208788"/>
              <a:ext cx="393699"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722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368A-1D7E-4C3A-9193-0DE13B47EE25}"/>
              </a:ext>
            </a:extLst>
          </p:cNvPr>
          <p:cNvSpPr>
            <a:spLocks noGrp="1"/>
          </p:cNvSpPr>
          <p:nvPr>
            <p:ph type="title"/>
          </p:nvPr>
        </p:nvSpPr>
        <p:spPr>
          <a:xfrm>
            <a:off x="557784" y="530351"/>
            <a:ext cx="5009018" cy="713232"/>
          </a:xfrm>
        </p:spPr>
        <p:txBody>
          <a:bodyPr/>
          <a:lstStyle/>
          <a:p>
            <a:r>
              <a:rPr lang="en-US" dirty="0"/>
              <a:t>Risk Factors*</a:t>
            </a:r>
          </a:p>
        </p:txBody>
      </p:sp>
      <p:pic>
        <p:nvPicPr>
          <p:cNvPr id="8" name="Picture 7">
            <a:extLst>
              <a:ext uri="{FF2B5EF4-FFF2-40B4-BE49-F238E27FC236}">
                <a16:creationId xmlns:a16="http://schemas.microsoft.com/office/drawing/2014/main" id="{5465CF38-E979-4617-8250-40F9388D46AD}"/>
              </a:ext>
            </a:extLst>
          </p:cNvPr>
          <p:cNvPicPr>
            <a:picLocks noChangeAspect="1"/>
          </p:cNvPicPr>
          <p:nvPr/>
        </p:nvPicPr>
        <p:blipFill>
          <a:blip r:embed="rId3">
            <a:lum bright="-40000" contrast="-40000"/>
          </a:blip>
          <a:stretch>
            <a:fillRect/>
          </a:stretch>
        </p:blipFill>
        <p:spPr>
          <a:xfrm>
            <a:off x="10320463" y="6203880"/>
            <a:ext cx="1298451" cy="349821"/>
          </a:xfrm>
          <a:prstGeom prst="rect">
            <a:avLst/>
          </a:prstGeom>
        </p:spPr>
      </p:pic>
      <p:sp>
        <p:nvSpPr>
          <p:cNvPr id="9" name="Text Placeholder 8">
            <a:extLst>
              <a:ext uri="{FF2B5EF4-FFF2-40B4-BE49-F238E27FC236}">
                <a16:creationId xmlns:a16="http://schemas.microsoft.com/office/drawing/2014/main" id="{9F7499C3-68C8-44DA-A42A-E09B9AA8D211}"/>
              </a:ext>
            </a:extLst>
          </p:cNvPr>
          <p:cNvSpPr txBox="1">
            <a:spLocks/>
          </p:cNvSpPr>
          <p:nvPr/>
        </p:nvSpPr>
        <p:spPr>
          <a:xfrm>
            <a:off x="629268" y="5638800"/>
            <a:ext cx="8229600" cy="457200"/>
          </a:xfrm>
          <a:prstGeom prst="rect">
            <a:avLst/>
          </a:prstGeom>
        </p:spPr>
        <p:txBody>
          <a:bodyPr lIns="0" tIns="0" bIns="0" anchor="b" anchorCtr="0"/>
          <a:lstStyle>
            <a:lvl1pPr marL="173038" indent="-173038" algn="l" defTabSz="457200" rtl="0" eaLnBrk="1" latinLnBrk="0" hangingPunct="1">
              <a:spcBef>
                <a:spcPts val="100"/>
              </a:spcBef>
              <a:spcAft>
                <a:spcPts val="600"/>
              </a:spcAft>
              <a:buClrTx/>
              <a:buFont typeface="Arial"/>
              <a:buChar char="•"/>
              <a:defRPr sz="2000" kern="1200">
                <a:solidFill>
                  <a:schemeClr val="tx1"/>
                </a:solidFill>
                <a:latin typeface="+mn-lt"/>
                <a:ea typeface="+mn-ea"/>
                <a:cs typeface="+mn-cs"/>
              </a:defRPr>
            </a:lvl1pPr>
            <a:lvl2pPr marL="396875" indent="-166688" algn="l" defTabSz="457200" rtl="0" eaLnBrk="1" latinLnBrk="0" hangingPunct="1">
              <a:spcBef>
                <a:spcPts val="100"/>
              </a:spcBef>
              <a:spcAft>
                <a:spcPts val="600"/>
              </a:spcAft>
              <a:buClrTx/>
              <a:buFont typeface="Lucida Grande"/>
              <a:buChar char="–"/>
              <a:tabLst/>
              <a:defRPr sz="1800" kern="1200">
                <a:solidFill>
                  <a:schemeClr val="tx1"/>
                </a:solidFill>
                <a:latin typeface="+mn-lt"/>
                <a:ea typeface="+mn-ea"/>
                <a:cs typeface="+mn-cs"/>
              </a:defRPr>
            </a:lvl2pPr>
            <a:lvl3pPr marL="622300" indent="-161925" algn="l" defTabSz="457200" rtl="0" eaLnBrk="1" latinLnBrk="0" hangingPunct="1">
              <a:spcBef>
                <a:spcPts val="100"/>
              </a:spcBef>
              <a:spcAft>
                <a:spcPts val="600"/>
              </a:spcAft>
              <a:buClrTx/>
              <a:buFont typeface="Arial"/>
              <a:buChar char="•"/>
              <a:defRPr sz="1600" kern="1200">
                <a:solidFill>
                  <a:schemeClr val="tx1"/>
                </a:solidFill>
                <a:latin typeface="+mn-lt"/>
                <a:ea typeface="+mn-ea"/>
                <a:cs typeface="+mn-cs"/>
              </a:defRPr>
            </a:lvl3pPr>
            <a:lvl4pPr marL="911225" indent="-228600" algn="l" defTabSz="457200" rtl="0" eaLnBrk="1" latinLnBrk="0" hangingPunct="1">
              <a:spcBef>
                <a:spcPts val="100"/>
              </a:spcBef>
              <a:spcAft>
                <a:spcPts val="600"/>
              </a:spcAft>
              <a:buClrTx/>
              <a:buFont typeface="Lucida Grande"/>
              <a:buChar char="–"/>
              <a:defRPr sz="1600" kern="1200">
                <a:solidFill>
                  <a:schemeClr val="bg2">
                    <a:lumMod val="75000"/>
                  </a:schemeClr>
                </a:solidFill>
                <a:latin typeface="+mn-lt"/>
                <a:ea typeface="+mn-ea"/>
                <a:cs typeface="+mn-cs"/>
              </a:defRPr>
            </a:lvl4pPr>
            <a:lvl5pPr marL="1141413" indent="-230188" algn="l" defTabSz="457200" rtl="0" eaLnBrk="1" latinLnBrk="0" hangingPunct="1">
              <a:spcBef>
                <a:spcPts val="100"/>
              </a:spcBef>
              <a:spcAft>
                <a:spcPts val="600"/>
              </a:spcAft>
              <a:buClrTx/>
              <a:buFont typeface="Arial"/>
              <a:buChar char="•"/>
              <a:defRPr sz="1600" kern="1200">
                <a:solidFill>
                  <a:schemeClr val="bg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r>
              <a:rPr lang="en-US" sz="800" dirty="0">
                <a:solidFill>
                  <a:schemeClr val="tx2"/>
                </a:solidFill>
                <a:cs typeface="Arial"/>
              </a:rPr>
              <a:t>*Not all-inclusive</a:t>
            </a:r>
          </a:p>
          <a:p>
            <a:pPr marL="0" indent="0">
              <a:spcAft>
                <a:spcPts val="0"/>
              </a:spcAft>
              <a:buNone/>
            </a:pPr>
            <a:r>
              <a:rPr lang="en-US" sz="800" dirty="0">
                <a:solidFill>
                  <a:schemeClr val="tx2"/>
                </a:solidFill>
                <a:cs typeface="Arial"/>
              </a:rPr>
              <a:t>NIH ORBD NRC Osteoporosis Overview October 2019</a:t>
            </a:r>
          </a:p>
        </p:txBody>
      </p:sp>
      <p:graphicFrame>
        <p:nvGraphicFramePr>
          <p:cNvPr id="3" name="Diagram 2">
            <a:extLst>
              <a:ext uri="{FF2B5EF4-FFF2-40B4-BE49-F238E27FC236}">
                <a16:creationId xmlns:a16="http://schemas.microsoft.com/office/drawing/2014/main" id="{4DAE0C2F-56DE-4BCF-A2C1-3CB14847EA3E}"/>
              </a:ext>
            </a:extLst>
          </p:cNvPr>
          <p:cNvGraphicFramePr/>
          <p:nvPr>
            <p:extLst>
              <p:ext uri="{D42A27DB-BD31-4B8C-83A1-F6EECF244321}">
                <p14:modId xmlns:p14="http://schemas.microsoft.com/office/powerpoint/2010/main" val="1108256820"/>
              </p:ext>
            </p:extLst>
          </p:nvPr>
        </p:nvGraphicFramePr>
        <p:xfrm>
          <a:off x="880376" y="983801"/>
          <a:ext cx="10428072" cy="50878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6827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88EBCC-266F-4F79-823E-F8B3C4424268}"/>
              </a:ext>
            </a:extLst>
          </p:cNvPr>
          <p:cNvSpPr>
            <a:spLocks noGrp="1"/>
          </p:cNvSpPr>
          <p:nvPr>
            <p:ph type="title"/>
          </p:nvPr>
        </p:nvSpPr>
        <p:spPr/>
        <p:txBody>
          <a:bodyPr/>
          <a:lstStyle/>
          <a:p>
            <a:r>
              <a:rPr lang="en-US" dirty="0"/>
              <a:t>Risk Factors*</a:t>
            </a:r>
          </a:p>
        </p:txBody>
      </p:sp>
      <p:sp>
        <p:nvSpPr>
          <p:cNvPr id="11" name="Text Placeholder 8">
            <a:extLst>
              <a:ext uri="{FF2B5EF4-FFF2-40B4-BE49-F238E27FC236}">
                <a16:creationId xmlns:a16="http://schemas.microsoft.com/office/drawing/2014/main" id="{FC8005FC-998E-4FEA-BAD3-68B387899DCF}"/>
              </a:ext>
            </a:extLst>
          </p:cNvPr>
          <p:cNvSpPr txBox="1">
            <a:spLocks/>
          </p:cNvSpPr>
          <p:nvPr/>
        </p:nvSpPr>
        <p:spPr>
          <a:xfrm>
            <a:off x="557783" y="5614417"/>
            <a:ext cx="8229600" cy="457200"/>
          </a:xfrm>
          <a:prstGeom prst="rect">
            <a:avLst/>
          </a:prstGeom>
        </p:spPr>
        <p:txBody>
          <a:bodyPr lIns="0" tIns="0" bIns="0" anchor="b" anchorCtr="0"/>
          <a:lstStyle>
            <a:lvl1pPr marL="173038" indent="-173038" algn="l" defTabSz="457200" rtl="0" eaLnBrk="1" latinLnBrk="0" hangingPunct="1">
              <a:spcBef>
                <a:spcPts val="100"/>
              </a:spcBef>
              <a:spcAft>
                <a:spcPts val="600"/>
              </a:spcAft>
              <a:buClrTx/>
              <a:buFont typeface="Arial"/>
              <a:buChar char="•"/>
              <a:defRPr sz="2000" kern="1200">
                <a:solidFill>
                  <a:schemeClr val="tx1"/>
                </a:solidFill>
                <a:latin typeface="+mn-lt"/>
                <a:ea typeface="+mn-ea"/>
                <a:cs typeface="+mn-cs"/>
              </a:defRPr>
            </a:lvl1pPr>
            <a:lvl2pPr marL="396875" indent="-166688" algn="l" defTabSz="457200" rtl="0" eaLnBrk="1" latinLnBrk="0" hangingPunct="1">
              <a:spcBef>
                <a:spcPts val="100"/>
              </a:spcBef>
              <a:spcAft>
                <a:spcPts val="600"/>
              </a:spcAft>
              <a:buClrTx/>
              <a:buFont typeface="Lucida Grande"/>
              <a:buChar char="–"/>
              <a:tabLst/>
              <a:defRPr sz="1800" kern="1200">
                <a:solidFill>
                  <a:schemeClr val="tx1"/>
                </a:solidFill>
                <a:latin typeface="+mn-lt"/>
                <a:ea typeface="+mn-ea"/>
                <a:cs typeface="+mn-cs"/>
              </a:defRPr>
            </a:lvl2pPr>
            <a:lvl3pPr marL="622300" indent="-161925" algn="l" defTabSz="457200" rtl="0" eaLnBrk="1" latinLnBrk="0" hangingPunct="1">
              <a:spcBef>
                <a:spcPts val="100"/>
              </a:spcBef>
              <a:spcAft>
                <a:spcPts val="600"/>
              </a:spcAft>
              <a:buClrTx/>
              <a:buFont typeface="Arial"/>
              <a:buChar char="•"/>
              <a:defRPr sz="1600" kern="1200">
                <a:solidFill>
                  <a:schemeClr val="tx1"/>
                </a:solidFill>
                <a:latin typeface="+mn-lt"/>
                <a:ea typeface="+mn-ea"/>
                <a:cs typeface="+mn-cs"/>
              </a:defRPr>
            </a:lvl3pPr>
            <a:lvl4pPr marL="911225" indent="-228600" algn="l" defTabSz="457200" rtl="0" eaLnBrk="1" latinLnBrk="0" hangingPunct="1">
              <a:spcBef>
                <a:spcPts val="100"/>
              </a:spcBef>
              <a:spcAft>
                <a:spcPts val="600"/>
              </a:spcAft>
              <a:buClrTx/>
              <a:buFont typeface="Lucida Grande"/>
              <a:buChar char="–"/>
              <a:defRPr sz="1600" kern="1200">
                <a:solidFill>
                  <a:schemeClr val="bg2">
                    <a:lumMod val="75000"/>
                  </a:schemeClr>
                </a:solidFill>
                <a:latin typeface="+mn-lt"/>
                <a:ea typeface="+mn-ea"/>
                <a:cs typeface="+mn-cs"/>
              </a:defRPr>
            </a:lvl4pPr>
            <a:lvl5pPr marL="1141413" indent="-230188" algn="l" defTabSz="457200" rtl="0" eaLnBrk="1" latinLnBrk="0" hangingPunct="1">
              <a:spcBef>
                <a:spcPts val="100"/>
              </a:spcBef>
              <a:spcAft>
                <a:spcPts val="600"/>
              </a:spcAft>
              <a:buClrTx/>
              <a:buFont typeface="Arial"/>
              <a:buChar char="•"/>
              <a:defRPr sz="1600" kern="1200">
                <a:solidFill>
                  <a:schemeClr val="bg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nSpc>
                <a:spcPct val="107000"/>
              </a:lnSpc>
              <a:spcBef>
                <a:spcPts val="0"/>
              </a:spcBef>
              <a:spcAft>
                <a:spcPts val="600"/>
              </a:spcAft>
              <a:buNone/>
              <a:tabLst>
                <a:tab pos="190500" algn="l"/>
              </a:tabLst>
            </a:pPr>
            <a:r>
              <a:rPr lang="en-US" sz="800" dirty="0">
                <a:effectLst/>
                <a:ea typeface="Calibri" panose="020F0502020204030204" pitchFamily="34" charset="0"/>
                <a:cs typeface="Times New Roman" panose="02020603050405020304" pitchFamily="18" charset="0"/>
              </a:rPr>
              <a:t>*Not all-inclusive</a:t>
            </a:r>
          </a:p>
          <a:p>
            <a:pPr marL="0" marR="0" indent="0">
              <a:lnSpc>
                <a:spcPct val="107000"/>
              </a:lnSpc>
              <a:spcBef>
                <a:spcPts val="0"/>
              </a:spcBef>
              <a:spcAft>
                <a:spcPts val="600"/>
              </a:spcAft>
              <a:buNone/>
              <a:tabLst>
                <a:tab pos="190500" algn="l"/>
              </a:tabLst>
            </a:pPr>
            <a:r>
              <a:rPr lang="en-US" sz="800" dirty="0">
                <a:effectLst/>
                <a:ea typeface="Calibri" panose="020F0502020204030204" pitchFamily="34" charset="0"/>
                <a:cs typeface="Times New Roman" panose="02020603050405020304" pitchFamily="18" charset="0"/>
              </a:rPr>
              <a:t>Camacho PM et al. </a:t>
            </a:r>
            <a:r>
              <a:rPr lang="en-US" sz="800" dirty="0">
                <a:solidFill>
                  <a:srgbClr val="212121"/>
                </a:solidFill>
                <a:effectLst/>
                <a:ea typeface="Calibri" panose="020F0502020204030204" pitchFamily="34" charset="0"/>
                <a:cs typeface="Times New Roman" panose="02020603050405020304" pitchFamily="18" charset="0"/>
              </a:rPr>
              <a:t>American Association of Clinical Endocrinologists/American College of Endocrinology clinical practice guidelines for the diagnosis and treatment of postmenopausal osteoporosis- 2020 update executive summary. Endocr Pract. 2020; 26(5):564-570.</a:t>
            </a:r>
            <a:endParaRPr lang="en-US" sz="800" dirty="0">
              <a:effectLst/>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6ED9207A-A21A-407A-92A1-B2E2716E0475}"/>
              </a:ext>
            </a:extLst>
          </p:cNvPr>
          <p:cNvGrpSpPr/>
          <p:nvPr/>
        </p:nvGrpSpPr>
        <p:grpSpPr>
          <a:xfrm>
            <a:off x="557783" y="1243583"/>
            <a:ext cx="5173597" cy="3236006"/>
            <a:chOff x="557785" y="1755113"/>
            <a:chExt cx="3354708" cy="3236006"/>
          </a:xfrm>
        </p:grpSpPr>
        <p:sp>
          <p:nvSpPr>
            <p:cNvPr id="7" name="Rectangle 6">
              <a:extLst>
                <a:ext uri="{FF2B5EF4-FFF2-40B4-BE49-F238E27FC236}">
                  <a16:creationId xmlns:a16="http://schemas.microsoft.com/office/drawing/2014/main" id="{9BD250E1-1C80-4FC2-B1D2-D7B09AB85968}"/>
                </a:ext>
              </a:extLst>
            </p:cNvPr>
            <p:cNvSpPr/>
            <p:nvPr/>
          </p:nvSpPr>
          <p:spPr>
            <a:xfrm>
              <a:off x="557785" y="1755113"/>
              <a:ext cx="3354708" cy="710618"/>
            </a:xfrm>
            <a:prstGeom prst="rect">
              <a:avLst/>
            </a:prstGeom>
            <a:solidFill>
              <a:srgbClr val="CC0000"/>
            </a:solidFill>
            <a:ln w="25400" cap="flat" cmpd="sng" algn="ctr">
              <a:noFill/>
              <a:prstDash val="solid"/>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lvl="5">
                <a:spcBef>
                  <a:spcPts val="600"/>
                </a:spcBef>
              </a:pPr>
              <a:r>
                <a:rPr lang="en-US" b="1" kern="0" dirty="0">
                  <a:solidFill>
                    <a:prstClr val="white"/>
                  </a:solidFill>
                  <a:latin typeface="CVS Health Sans" panose="020B0504020202020204" pitchFamily="34" charset="0"/>
                </a:rPr>
                <a:t>Medical Conditions</a:t>
              </a:r>
              <a:endParaRPr kumimoji="0" lang="en-US" sz="1800" b="1" i="0" u="none" strike="noStrike" kern="0" cap="none" spc="0" normalizeH="0" baseline="0" noProof="0" dirty="0">
                <a:ln>
                  <a:noFill/>
                </a:ln>
                <a:solidFill>
                  <a:prstClr val="white"/>
                </a:solidFill>
                <a:effectLst/>
                <a:uLnTx/>
                <a:uFillTx/>
                <a:latin typeface="CVS Health Sans" panose="020B0504020202020204" pitchFamily="34" charset="0"/>
              </a:endParaRPr>
            </a:p>
          </p:txBody>
        </p:sp>
        <p:sp>
          <p:nvSpPr>
            <p:cNvPr id="12" name="Content Placeholder 2">
              <a:extLst>
                <a:ext uri="{FF2B5EF4-FFF2-40B4-BE49-F238E27FC236}">
                  <a16:creationId xmlns:a16="http://schemas.microsoft.com/office/drawing/2014/main" id="{817F201B-3019-4A82-8A1E-0A0CD050BCAF}"/>
                </a:ext>
              </a:extLst>
            </p:cNvPr>
            <p:cNvSpPr txBox="1">
              <a:spLocks/>
            </p:cNvSpPr>
            <p:nvPr/>
          </p:nvSpPr>
          <p:spPr>
            <a:xfrm>
              <a:off x="627028" y="2681933"/>
              <a:ext cx="3134743" cy="2309186"/>
            </a:xfrm>
            <a:prstGeom prst="rect">
              <a:avLst/>
            </a:prstGeom>
          </p:spPr>
          <p:txBody>
            <a:bodyPr/>
            <a:lstStyle>
              <a:lvl1pPr marL="0" indent="0" algn="l" defTabSz="457200" rtl="0" eaLnBrk="1" latinLnBrk="0" hangingPunct="1">
                <a:spcBef>
                  <a:spcPts val="1800"/>
                </a:spcBef>
                <a:buClrTx/>
                <a:buFont typeface="Arial"/>
                <a:buNone/>
                <a:defRPr sz="1400" b="0" kern="1200">
                  <a:solidFill>
                    <a:schemeClr val="tx2"/>
                  </a:solidFill>
                  <a:latin typeface="+mn-lt"/>
                  <a:ea typeface="+mn-ea"/>
                  <a:cs typeface="+mn-cs"/>
                </a:defRPr>
              </a:lvl1pPr>
              <a:lvl2pPr marL="171450" indent="-171450" algn="l" defTabSz="457200" rtl="0" eaLnBrk="1" latinLnBrk="0" hangingPunct="1">
                <a:spcBef>
                  <a:spcPts val="1200"/>
                </a:spcBef>
                <a:buClrTx/>
                <a:buFont typeface="Arial"/>
                <a:buChar char="•"/>
                <a:defRPr sz="1400" kern="1200">
                  <a:solidFill>
                    <a:schemeClr val="tx2"/>
                  </a:solidFill>
                  <a:latin typeface="+mn-lt"/>
                  <a:ea typeface="+mn-ea"/>
                  <a:cs typeface="+mn-cs"/>
                </a:defRPr>
              </a:lvl2pPr>
              <a:lvl3pPr marL="342900" indent="-171450" algn="l" defTabSz="457200" rtl="0" eaLnBrk="1" latinLnBrk="0" hangingPunct="1">
                <a:spcBef>
                  <a:spcPts val="600"/>
                </a:spcBef>
                <a:buClrTx/>
                <a:buFont typeface="Lucida Grande"/>
                <a:buChar char="–"/>
                <a:defRPr sz="1400" kern="1200" baseline="0">
                  <a:solidFill>
                    <a:schemeClr val="tx2"/>
                  </a:solidFill>
                  <a:latin typeface="+mn-lt"/>
                  <a:ea typeface="+mn-ea"/>
                  <a:cs typeface="+mn-cs"/>
                </a:defRPr>
              </a:lvl3pPr>
              <a:lvl4pPr marL="514350" indent="-171450" algn="l" defTabSz="457200" rtl="0" eaLnBrk="1" latinLnBrk="0" hangingPunct="1">
                <a:spcBef>
                  <a:spcPts val="600"/>
                </a:spcBef>
                <a:buClrTx/>
                <a:buFont typeface="Arial"/>
                <a:buChar char="•"/>
                <a:defRPr sz="1400" kern="1200">
                  <a:solidFill>
                    <a:schemeClr val="tx2"/>
                  </a:solidFill>
                  <a:latin typeface="+mn-lt"/>
                  <a:ea typeface="+mn-ea"/>
                  <a:cs typeface="+mn-cs"/>
                </a:defRPr>
              </a:lvl4pPr>
              <a:lvl5pPr marL="685800" indent="-171450" algn="l" defTabSz="457200" rtl="0" eaLnBrk="1" latinLnBrk="0" hangingPunct="1">
                <a:spcBef>
                  <a:spcPts val="600"/>
                </a:spcBef>
                <a:buClrTx/>
                <a:buFont typeface="Arial" panose="020B0604020202020204" pitchFamily="34" charset="0"/>
                <a:buChar char="–"/>
                <a:defRPr sz="1400" kern="1200" baseline="0">
                  <a:solidFill>
                    <a:schemeClr val="tx2"/>
                  </a:solidFill>
                  <a:latin typeface="+mn-lt"/>
                  <a:ea typeface="+mn-ea"/>
                  <a:cs typeface="+mn-cs"/>
                </a:defRPr>
              </a:lvl5pPr>
              <a:lvl6pPr marL="857250" indent="-171450" algn="l" defTabSz="457200" rtl="0" eaLnBrk="1" latinLnBrk="0" hangingPunct="1">
                <a:spcBef>
                  <a:spcPts val="600"/>
                </a:spcBef>
                <a:buClrTx/>
                <a:buFont typeface="Arial" panose="020B0604020202020204" pitchFamily="34" charset="0"/>
                <a:buChar char="•"/>
                <a:defRPr sz="1400" kern="1200">
                  <a:solidFill>
                    <a:schemeClr val="tx2"/>
                  </a:solidFill>
                  <a:latin typeface="+mn-lt"/>
                  <a:ea typeface="+mn-ea"/>
                  <a:cs typeface="+mn-cs"/>
                </a:defRPr>
              </a:lvl6pPr>
              <a:lvl7pPr marL="1028700" indent="-165100" algn="l" defTabSz="457200" rtl="0" eaLnBrk="1" latinLnBrk="0" hangingPunct="1">
                <a:spcBef>
                  <a:spcPts val="600"/>
                </a:spcBef>
                <a:buClrTx/>
                <a:buFont typeface="Arial" panose="020B0604020202020204" pitchFamily="34" charset="0"/>
                <a:buChar char="–"/>
                <a:defRPr sz="1400" kern="1200">
                  <a:solidFill>
                    <a:schemeClr val="tx2"/>
                  </a:solidFill>
                  <a:latin typeface="+mn-lt"/>
                  <a:ea typeface="+mn-ea"/>
                  <a:cs typeface="+mn-cs"/>
                </a:defRPr>
              </a:lvl7pPr>
              <a:lvl8pPr marL="1206500" indent="-177800" algn="l" defTabSz="457200" rtl="0" eaLnBrk="1" latinLnBrk="0" hangingPunct="1">
                <a:spcBef>
                  <a:spcPts val="600"/>
                </a:spcBef>
                <a:buClrTx/>
                <a:buFont typeface="Arial"/>
                <a:buChar char="•"/>
                <a:defRPr sz="1400" kern="1200">
                  <a:solidFill>
                    <a:schemeClr val="tx2"/>
                  </a:solidFill>
                  <a:latin typeface="+mn-lt"/>
                  <a:ea typeface="+mn-ea"/>
                  <a:cs typeface="+mn-cs"/>
                </a:defRPr>
              </a:lvl8pPr>
              <a:lvl9pPr marL="1371600" indent="-165100" algn="l" defTabSz="457200" rtl="0" eaLnBrk="1" latinLnBrk="0" hangingPunct="1">
                <a:spcBef>
                  <a:spcPts val="600"/>
                </a:spcBef>
                <a:buClrTx/>
                <a:buFont typeface="Arial" panose="020B0604020202020204" pitchFamily="34" charset="0"/>
                <a:buChar char="–"/>
                <a:defRPr sz="1400" kern="1200">
                  <a:solidFill>
                    <a:schemeClr val="tx2"/>
                  </a:solidFill>
                  <a:latin typeface="+mn-lt"/>
                  <a:ea typeface="+mn-ea"/>
                  <a:cs typeface="+mn-cs"/>
                </a:defRPr>
              </a:lvl9pPr>
            </a:lstStyle>
            <a:p>
              <a:pPr lvl="1">
                <a:spcBef>
                  <a:spcPts val="600"/>
                </a:spcBef>
              </a:pPr>
              <a:r>
                <a:rPr lang="en-US" dirty="0">
                  <a:solidFill>
                    <a:srgbClr val="3F3F3F"/>
                  </a:solidFill>
                  <a:latin typeface="CVS Health Sans" panose="020B0504020202020204" pitchFamily="34" charset="0"/>
                </a:rPr>
                <a:t>Diabetes</a:t>
              </a:r>
            </a:p>
            <a:p>
              <a:pPr lvl="1">
                <a:spcBef>
                  <a:spcPts val="600"/>
                </a:spcBef>
              </a:pPr>
              <a:r>
                <a:rPr lang="en-US" dirty="0">
                  <a:solidFill>
                    <a:srgbClr val="3F3F3F"/>
                  </a:solidFill>
                  <a:latin typeface="CVS Health Sans" panose="020B0504020202020204" pitchFamily="34" charset="0"/>
                </a:rPr>
                <a:t>Hyperthyroidism</a:t>
              </a:r>
            </a:p>
            <a:p>
              <a:pPr lvl="1">
                <a:spcBef>
                  <a:spcPts val="600"/>
                </a:spcBef>
              </a:pPr>
              <a:r>
                <a:rPr lang="en-US" dirty="0">
                  <a:solidFill>
                    <a:srgbClr val="3F3F3F"/>
                  </a:solidFill>
                  <a:latin typeface="CVS Health Sans" panose="020B0504020202020204" pitchFamily="34" charset="0"/>
                </a:rPr>
                <a:t>Calcium deficiency</a:t>
              </a:r>
            </a:p>
            <a:p>
              <a:pPr lvl="1">
                <a:spcBef>
                  <a:spcPts val="600"/>
                </a:spcBef>
              </a:pPr>
              <a:r>
                <a:rPr lang="en-US" dirty="0">
                  <a:solidFill>
                    <a:srgbClr val="3F3F3F"/>
                  </a:solidFill>
                  <a:latin typeface="CVS Health Sans" panose="020B0504020202020204" pitchFamily="34" charset="0"/>
                </a:rPr>
                <a:t>Chronic liver disease</a:t>
              </a:r>
            </a:p>
            <a:p>
              <a:pPr lvl="1">
                <a:spcBef>
                  <a:spcPts val="600"/>
                </a:spcBef>
              </a:pPr>
              <a:r>
                <a:rPr lang="en-US" dirty="0">
                  <a:solidFill>
                    <a:srgbClr val="3F3F3F"/>
                  </a:solidFill>
                  <a:latin typeface="CVS Health Sans" panose="020B0504020202020204" pitchFamily="34" charset="0"/>
                </a:rPr>
                <a:t>COPD</a:t>
              </a:r>
            </a:p>
            <a:p>
              <a:pPr lvl="1">
                <a:spcBef>
                  <a:spcPts val="600"/>
                </a:spcBef>
              </a:pPr>
              <a:r>
                <a:rPr lang="en-US" dirty="0">
                  <a:solidFill>
                    <a:srgbClr val="3F3F3F"/>
                  </a:solidFill>
                  <a:latin typeface="CVS Health Sans" panose="020B0504020202020204" pitchFamily="34" charset="0"/>
                </a:rPr>
                <a:t>Kidney disease</a:t>
              </a:r>
            </a:p>
            <a:p>
              <a:pPr lvl="1">
                <a:spcBef>
                  <a:spcPts val="600"/>
                </a:spcBef>
              </a:pPr>
              <a:r>
                <a:rPr lang="en-US" dirty="0">
                  <a:solidFill>
                    <a:srgbClr val="3F3F3F"/>
                  </a:solidFill>
                  <a:latin typeface="CVS Health Sans" panose="020B0504020202020204" pitchFamily="34" charset="0"/>
                </a:rPr>
                <a:t>Immobilization</a:t>
              </a:r>
            </a:p>
            <a:p>
              <a:pPr lvl="1">
                <a:spcBef>
                  <a:spcPts val="600"/>
                </a:spcBef>
              </a:pPr>
              <a:r>
                <a:rPr lang="en-US" dirty="0">
                  <a:solidFill>
                    <a:srgbClr val="3F3F3F"/>
                  </a:solidFill>
                  <a:latin typeface="CVS Health Sans" panose="020B0504020202020204" pitchFamily="34" charset="0"/>
                </a:rPr>
                <a:t>Major depression</a:t>
              </a:r>
            </a:p>
            <a:p>
              <a:pPr lvl="1">
                <a:spcBef>
                  <a:spcPts val="600"/>
                </a:spcBef>
              </a:pPr>
              <a:endParaRPr lang="en-US" dirty="0">
                <a:solidFill>
                  <a:srgbClr val="3F3F3F"/>
                </a:solidFill>
                <a:latin typeface="CVS Health Sans" panose="020B0504020202020204" pitchFamily="34" charset="0"/>
              </a:endParaRPr>
            </a:p>
          </p:txBody>
        </p:sp>
      </p:grpSp>
      <p:grpSp>
        <p:nvGrpSpPr>
          <p:cNvPr id="16" name="Group 15">
            <a:extLst>
              <a:ext uri="{FF2B5EF4-FFF2-40B4-BE49-F238E27FC236}">
                <a16:creationId xmlns:a16="http://schemas.microsoft.com/office/drawing/2014/main" id="{45EFACC4-B268-4A32-B56E-5DCAEFBDB93F}"/>
              </a:ext>
            </a:extLst>
          </p:cNvPr>
          <p:cNvGrpSpPr/>
          <p:nvPr/>
        </p:nvGrpSpPr>
        <p:grpSpPr>
          <a:xfrm>
            <a:off x="6094411" y="1243583"/>
            <a:ext cx="5536629" cy="3236006"/>
            <a:chOff x="4406985" y="1755113"/>
            <a:chExt cx="3354708" cy="3236006"/>
          </a:xfrm>
        </p:grpSpPr>
        <p:sp>
          <p:nvSpPr>
            <p:cNvPr id="17" name="Rectangle 16">
              <a:extLst>
                <a:ext uri="{FF2B5EF4-FFF2-40B4-BE49-F238E27FC236}">
                  <a16:creationId xmlns:a16="http://schemas.microsoft.com/office/drawing/2014/main" id="{7F0DB805-08AE-4A60-BDF0-A93344774C9E}"/>
                </a:ext>
              </a:extLst>
            </p:cNvPr>
            <p:cNvSpPr/>
            <p:nvPr/>
          </p:nvSpPr>
          <p:spPr>
            <a:xfrm>
              <a:off x="4406985" y="1755113"/>
              <a:ext cx="3354708" cy="710618"/>
            </a:xfrm>
            <a:prstGeom prst="rect">
              <a:avLst/>
            </a:prstGeom>
            <a:solidFill>
              <a:srgbClr val="868686"/>
            </a:solidFill>
            <a:ln w="25400" cap="flat" cmpd="sng" algn="ctr">
              <a:noFill/>
              <a:prstDash val="solid"/>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lvl="5">
                <a:spcBef>
                  <a:spcPts val="600"/>
                </a:spcBef>
              </a:pPr>
              <a:r>
                <a:rPr lang="en-US" b="1" kern="0" dirty="0">
                  <a:solidFill>
                    <a:prstClr val="white"/>
                  </a:solidFill>
                  <a:latin typeface="CVS Health Sans" panose="020B0504020202020204" pitchFamily="34" charset="0"/>
                </a:rPr>
                <a:t>Medications</a:t>
              </a:r>
              <a:endParaRPr kumimoji="0" lang="en-US" sz="1800" b="1" i="0" u="none" strike="noStrike" kern="0" cap="none" spc="0" normalizeH="0" baseline="0" noProof="0" dirty="0">
                <a:ln>
                  <a:noFill/>
                </a:ln>
                <a:solidFill>
                  <a:prstClr val="white"/>
                </a:solidFill>
                <a:effectLst/>
                <a:uLnTx/>
                <a:uFillTx/>
                <a:latin typeface="CVS Health Sans" panose="020B0504020202020204" pitchFamily="34" charset="0"/>
              </a:endParaRPr>
            </a:p>
          </p:txBody>
        </p:sp>
        <p:sp>
          <p:nvSpPr>
            <p:cNvPr id="18" name="Content Placeholder 2">
              <a:extLst>
                <a:ext uri="{FF2B5EF4-FFF2-40B4-BE49-F238E27FC236}">
                  <a16:creationId xmlns:a16="http://schemas.microsoft.com/office/drawing/2014/main" id="{C94ADAA5-E4E2-4A31-82D9-FA23496CF474}"/>
                </a:ext>
              </a:extLst>
            </p:cNvPr>
            <p:cNvSpPr txBox="1">
              <a:spLocks/>
            </p:cNvSpPr>
            <p:nvPr/>
          </p:nvSpPr>
          <p:spPr>
            <a:xfrm>
              <a:off x="4482637" y="2681933"/>
              <a:ext cx="3134743" cy="2309186"/>
            </a:xfrm>
            <a:prstGeom prst="rect">
              <a:avLst/>
            </a:prstGeom>
          </p:spPr>
          <p:txBody>
            <a:bodyPr/>
            <a:lstStyle>
              <a:lvl1pPr marL="0" indent="0" algn="l" defTabSz="457200" rtl="0" eaLnBrk="1" latinLnBrk="0" hangingPunct="1">
                <a:spcBef>
                  <a:spcPts val="1800"/>
                </a:spcBef>
                <a:buClrTx/>
                <a:buFont typeface="Arial"/>
                <a:buNone/>
                <a:defRPr sz="1400" b="0" kern="1200">
                  <a:solidFill>
                    <a:schemeClr val="tx2"/>
                  </a:solidFill>
                  <a:latin typeface="+mn-lt"/>
                  <a:ea typeface="+mn-ea"/>
                  <a:cs typeface="+mn-cs"/>
                </a:defRPr>
              </a:lvl1pPr>
              <a:lvl2pPr marL="171450" indent="-171450" algn="l" defTabSz="457200" rtl="0" eaLnBrk="1" latinLnBrk="0" hangingPunct="1">
                <a:spcBef>
                  <a:spcPts val="1200"/>
                </a:spcBef>
                <a:buClrTx/>
                <a:buFont typeface="Arial"/>
                <a:buChar char="•"/>
                <a:defRPr sz="1400" kern="1200">
                  <a:solidFill>
                    <a:schemeClr val="tx2"/>
                  </a:solidFill>
                  <a:latin typeface="+mn-lt"/>
                  <a:ea typeface="+mn-ea"/>
                  <a:cs typeface="+mn-cs"/>
                </a:defRPr>
              </a:lvl2pPr>
              <a:lvl3pPr marL="342900" indent="-171450" algn="l" defTabSz="457200" rtl="0" eaLnBrk="1" latinLnBrk="0" hangingPunct="1">
                <a:spcBef>
                  <a:spcPts val="600"/>
                </a:spcBef>
                <a:buClrTx/>
                <a:buFont typeface="Lucida Grande"/>
                <a:buChar char="–"/>
                <a:defRPr sz="1400" kern="1200" baseline="0">
                  <a:solidFill>
                    <a:schemeClr val="tx2"/>
                  </a:solidFill>
                  <a:latin typeface="+mn-lt"/>
                  <a:ea typeface="+mn-ea"/>
                  <a:cs typeface="+mn-cs"/>
                </a:defRPr>
              </a:lvl3pPr>
              <a:lvl4pPr marL="514350" indent="-171450" algn="l" defTabSz="457200" rtl="0" eaLnBrk="1" latinLnBrk="0" hangingPunct="1">
                <a:spcBef>
                  <a:spcPts val="600"/>
                </a:spcBef>
                <a:buClrTx/>
                <a:buFont typeface="Arial"/>
                <a:buChar char="•"/>
                <a:defRPr sz="1400" kern="1200">
                  <a:solidFill>
                    <a:schemeClr val="tx2"/>
                  </a:solidFill>
                  <a:latin typeface="+mn-lt"/>
                  <a:ea typeface="+mn-ea"/>
                  <a:cs typeface="+mn-cs"/>
                </a:defRPr>
              </a:lvl4pPr>
              <a:lvl5pPr marL="685800" indent="-171450" algn="l" defTabSz="457200" rtl="0" eaLnBrk="1" latinLnBrk="0" hangingPunct="1">
                <a:spcBef>
                  <a:spcPts val="600"/>
                </a:spcBef>
                <a:buClrTx/>
                <a:buFont typeface="Arial" panose="020B0604020202020204" pitchFamily="34" charset="0"/>
                <a:buChar char="–"/>
                <a:defRPr sz="1400" kern="1200" baseline="0">
                  <a:solidFill>
                    <a:schemeClr val="tx2"/>
                  </a:solidFill>
                  <a:latin typeface="+mn-lt"/>
                  <a:ea typeface="+mn-ea"/>
                  <a:cs typeface="+mn-cs"/>
                </a:defRPr>
              </a:lvl5pPr>
              <a:lvl6pPr marL="857250" indent="-171450" algn="l" defTabSz="457200" rtl="0" eaLnBrk="1" latinLnBrk="0" hangingPunct="1">
                <a:spcBef>
                  <a:spcPts val="600"/>
                </a:spcBef>
                <a:buClrTx/>
                <a:buFont typeface="Arial" panose="020B0604020202020204" pitchFamily="34" charset="0"/>
                <a:buChar char="•"/>
                <a:defRPr sz="1400" kern="1200">
                  <a:solidFill>
                    <a:schemeClr val="tx2"/>
                  </a:solidFill>
                  <a:latin typeface="+mn-lt"/>
                  <a:ea typeface="+mn-ea"/>
                  <a:cs typeface="+mn-cs"/>
                </a:defRPr>
              </a:lvl6pPr>
              <a:lvl7pPr marL="1028700" indent="-165100" algn="l" defTabSz="457200" rtl="0" eaLnBrk="1" latinLnBrk="0" hangingPunct="1">
                <a:spcBef>
                  <a:spcPts val="600"/>
                </a:spcBef>
                <a:buClrTx/>
                <a:buFont typeface="Arial" panose="020B0604020202020204" pitchFamily="34" charset="0"/>
                <a:buChar char="–"/>
                <a:defRPr sz="1400" kern="1200">
                  <a:solidFill>
                    <a:schemeClr val="tx2"/>
                  </a:solidFill>
                  <a:latin typeface="+mn-lt"/>
                  <a:ea typeface="+mn-ea"/>
                  <a:cs typeface="+mn-cs"/>
                </a:defRPr>
              </a:lvl7pPr>
              <a:lvl8pPr marL="1206500" indent="-177800" algn="l" defTabSz="457200" rtl="0" eaLnBrk="1" latinLnBrk="0" hangingPunct="1">
                <a:spcBef>
                  <a:spcPts val="600"/>
                </a:spcBef>
                <a:buClrTx/>
                <a:buFont typeface="Arial"/>
                <a:buChar char="•"/>
                <a:defRPr sz="1400" kern="1200">
                  <a:solidFill>
                    <a:schemeClr val="tx2"/>
                  </a:solidFill>
                  <a:latin typeface="+mn-lt"/>
                  <a:ea typeface="+mn-ea"/>
                  <a:cs typeface="+mn-cs"/>
                </a:defRPr>
              </a:lvl8pPr>
              <a:lvl9pPr marL="1371600" indent="-165100" algn="l" defTabSz="457200" rtl="0" eaLnBrk="1" latinLnBrk="0" hangingPunct="1">
                <a:spcBef>
                  <a:spcPts val="600"/>
                </a:spcBef>
                <a:buClrTx/>
                <a:buFont typeface="Arial" panose="020B0604020202020204" pitchFamily="34" charset="0"/>
                <a:buChar char="–"/>
                <a:defRPr sz="1400" kern="1200">
                  <a:solidFill>
                    <a:schemeClr val="tx2"/>
                  </a:solidFill>
                  <a:latin typeface="+mn-lt"/>
                  <a:ea typeface="+mn-ea"/>
                  <a:cs typeface="+mn-cs"/>
                </a:defRPr>
              </a:lvl9pPr>
            </a:lstStyle>
            <a:p>
              <a:pPr lvl="1">
                <a:spcBef>
                  <a:spcPts val="600"/>
                </a:spcBef>
              </a:pPr>
              <a:r>
                <a:rPr lang="en-US" dirty="0">
                  <a:solidFill>
                    <a:srgbClr val="3F3F3F"/>
                  </a:solidFill>
                  <a:latin typeface="CVS Health Sans" panose="020B0504020202020204" pitchFamily="34" charset="0"/>
                </a:rPr>
                <a:t>Anticonvulsants (e.g., phenytoin, valproate)</a:t>
              </a:r>
            </a:p>
            <a:p>
              <a:pPr lvl="1">
                <a:spcBef>
                  <a:spcPts val="600"/>
                </a:spcBef>
              </a:pPr>
              <a:r>
                <a:rPr lang="en-US" dirty="0">
                  <a:solidFill>
                    <a:srgbClr val="3F3F3F"/>
                  </a:solidFill>
                  <a:latin typeface="CVS Health Sans" panose="020B0504020202020204" pitchFamily="34" charset="0"/>
                </a:rPr>
                <a:t>Glucocorticoids (e.g., prednisone)</a:t>
              </a:r>
            </a:p>
            <a:p>
              <a:pPr lvl="1">
                <a:spcBef>
                  <a:spcPts val="600"/>
                </a:spcBef>
              </a:pPr>
              <a:r>
                <a:rPr lang="en-US" dirty="0">
                  <a:solidFill>
                    <a:srgbClr val="3F3F3F"/>
                  </a:solidFill>
                  <a:latin typeface="CVS Health Sans" panose="020B0504020202020204" pitchFamily="34" charset="0"/>
                </a:rPr>
                <a:t>Heparin</a:t>
              </a:r>
            </a:p>
            <a:p>
              <a:pPr lvl="1">
                <a:spcBef>
                  <a:spcPts val="600"/>
                </a:spcBef>
              </a:pPr>
              <a:r>
                <a:rPr lang="en-US" dirty="0">
                  <a:solidFill>
                    <a:srgbClr val="3F3F3F"/>
                  </a:solidFill>
                  <a:latin typeface="CVS Health Sans" panose="020B0504020202020204" pitchFamily="34" charset="0"/>
                </a:rPr>
                <a:t>Lithium</a:t>
              </a:r>
            </a:p>
            <a:p>
              <a:pPr lvl="1">
                <a:spcBef>
                  <a:spcPts val="600"/>
                </a:spcBef>
              </a:pPr>
              <a:r>
                <a:rPr lang="en-US" dirty="0">
                  <a:solidFill>
                    <a:srgbClr val="3F3F3F"/>
                  </a:solidFill>
                  <a:latin typeface="CVS Health Sans" panose="020B0504020202020204" pitchFamily="34" charset="0"/>
                </a:rPr>
                <a:t>PPI (e.g., omeprazole, pantoprazole)</a:t>
              </a:r>
            </a:p>
            <a:p>
              <a:pPr lvl="1">
                <a:spcBef>
                  <a:spcPts val="600"/>
                </a:spcBef>
              </a:pPr>
              <a:r>
                <a:rPr lang="en-US" dirty="0">
                  <a:solidFill>
                    <a:srgbClr val="3F3F3F"/>
                  </a:solidFill>
                  <a:latin typeface="CVS Health Sans" panose="020B0504020202020204" pitchFamily="34" charset="0"/>
                </a:rPr>
                <a:t>SSRI (e.g., escitalopram, sertraline)</a:t>
              </a:r>
            </a:p>
            <a:p>
              <a:pPr lvl="1">
                <a:spcBef>
                  <a:spcPts val="600"/>
                </a:spcBef>
              </a:pPr>
              <a:r>
                <a:rPr lang="en-US" dirty="0">
                  <a:solidFill>
                    <a:srgbClr val="3F3F3F"/>
                  </a:solidFill>
                  <a:latin typeface="CVS Health Sans" panose="020B0504020202020204" pitchFamily="34" charset="0"/>
                </a:rPr>
                <a:t>Thiazolidinediones (e.g., pioglitazone)</a:t>
              </a:r>
            </a:p>
          </p:txBody>
        </p:sp>
      </p:grpSp>
    </p:spTree>
    <p:extLst>
      <p:ext uri="{BB962C8B-B14F-4D97-AF65-F5344CB8AC3E}">
        <p14:creationId xmlns:p14="http://schemas.microsoft.com/office/powerpoint/2010/main" val="226731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AAACAC-377E-47F9-A981-1675BF7C5715}"/>
              </a:ext>
            </a:extLst>
          </p:cNvPr>
          <p:cNvSpPr>
            <a:spLocks noGrp="1"/>
          </p:cNvSpPr>
          <p:nvPr>
            <p:ph type="title"/>
          </p:nvPr>
        </p:nvSpPr>
        <p:spPr>
          <a:xfrm>
            <a:off x="3231270" y="3022967"/>
            <a:ext cx="5726284" cy="812066"/>
          </a:xfrm>
        </p:spPr>
        <p:txBody>
          <a:bodyPr/>
          <a:lstStyle/>
          <a:p>
            <a:r>
              <a:rPr lang="en-US" dirty="0"/>
              <a:t>Medications to Prevent or Treat Osteoporosis</a:t>
            </a:r>
          </a:p>
        </p:txBody>
      </p:sp>
      <p:grpSp>
        <p:nvGrpSpPr>
          <p:cNvPr id="2" name="Group 1">
            <a:extLst>
              <a:ext uri="{FF2B5EF4-FFF2-40B4-BE49-F238E27FC236}">
                <a16:creationId xmlns:a16="http://schemas.microsoft.com/office/drawing/2014/main" id="{C1CECDCC-6C99-4CCE-97FC-D3D21B3F3289}"/>
              </a:ext>
            </a:extLst>
          </p:cNvPr>
          <p:cNvGrpSpPr/>
          <p:nvPr/>
        </p:nvGrpSpPr>
        <p:grpSpPr>
          <a:xfrm>
            <a:off x="5897563" y="2649212"/>
            <a:ext cx="393699" cy="1559576"/>
            <a:chOff x="5897563" y="2649212"/>
            <a:chExt cx="393699" cy="1559576"/>
          </a:xfrm>
        </p:grpSpPr>
        <p:cxnSp>
          <p:nvCxnSpPr>
            <p:cNvPr id="4" name="Straight Connector 3">
              <a:extLst>
                <a:ext uri="{FF2B5EF4-FFF2-40B4-BE49-F238E27FC236}">
                  <a16:creationId xmlns:a16="http://schemas.microsoft.com/office/drawing/2014/main" id="{78379774-3AE2-4B30-A655-5CB2EC2B4D68}"/>
                </a:ext>
                <a:ext uri="{C183D7F6-B498-43B3-948B-1728B52AA6E4}">
                  <adec:decorative xmlns:adec="http://schemas.microsoft.com/office/drawing/2017/decorative" val="1"/>
                </a:ext>
              </a:extLst>
            </p:cNvPr>
            <p:cNvCxnSpPr/>
            <p:nvPr/>
          </p:nvCxnSpPr>
          <p:spPr>
            <a:xfrm>
              <a:off x="5897563" y="2649212"/>
              <a:ext cx="393699"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67C2489-823C-49DC-A714-2CD5FB651899}"/>
                </a:ext>
                <a:ext uri="{C183D7F6-B498-43B3-948B-1728B52AA6E4}">
                  <adec:decorative xmlns:adec="http://schemas.microsoft.com/office/drawing/2017/decorative" val="1"/>
                </a:ext>
              </a:extLst>
            </p:cNvPr>
            <p:cNvCxnSpPr/>
            <p:nvPr/>
          </p:nvCxnSpPr>
          <p:spPr>
            <a:xfrm>
              <a:off x="5897563" y="4208788"/>
              <a:ext cx="393699"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898238"/>
      </p:ext>
    </p:extLst>
  </p:cSld>
  <p:clrMapOvr>
    <a:masterClrMapping/>
  </p:clrMapOvr>
</p:sld>
</file>

<file path=ppt/theme/theme1.xml><?xml version="1.0" encoding="utf-8"?>
<a:theme xmlns:a="http://schemas.openxmlformats.org/drawingml/2006/main" name="CVS_Health_PPT_Everyday_Widescreen_Template">
  <a:themeElements>
    <a:clrScheme name="CVS Colors">
      <a:dk1>
        <a:srgbClr val="000000"/>
      </a:dk1>
      <a:lt1>
        <a:sysClr val="window" lastClr="FFFFFF"/>
      </a:lt1>
      <a:dk2>
        <a:srgbClr val="3F3F3F"/>
      </a:dk2>
      <a:lt2>
        <a:srgbClr val="C0C0C0"/>
      </a:lt2>
      <a:accent1>
        <a:srgbClr val="9E0000"/>
      </a:accent1>
      <a:accent2>
        <a:srgbClr val="CC0000"/>
      </a:accent2>
      <a:accent3>
        <a:srgbClr val="E94D4D"/>
      </a:accent3>
      <a:accent4>
        <a:srgbClr val="F7978D"/>
      </a:accent4>
      <a:accent5>
        <a:srgbClr val="646464"/>
      </a:accent5>
      <a:accent6>
        <a:srgbClr val="868686"/>
      </a:accent6>
      <a:hlink>
        <a:srgbClr val="3F3F3F"/>
      </a:hlink>
      <a:folHlink>
        <a:srgbClr val="A5A5A5"/>
      </a:folHlink>
    </a:clrScheme>
    <a:fontScheme name="CVS Fonts">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5"/>
        </a:solidFill>
        <a:ln>
          <a:noFill/>
          <a:miter lim="800000"/>
        </a:ln>
        <a:effectLst/>
      </a:spPr>
      <a:bodyPr rtlCol="0" anchor="ctr"/>
      <a:lstStyle>
        <a:defPPr algn="ctr">
          <a:defRPr sz="1500" b="1"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a:spAutoFit/>
      </a:bodyPr>
      <a:lstStyle>
        <a:defPPr algn="l">
          <a:defRPr sz="1500" b="1" dirty="0">
            <a:solidFill>
              <a:schemeClr val="tx2"/>
            </a:solidFill>
          </a:defRPr>
        </a:defPPr>
      </a:lstStyle>
    </a:txDef>
  </a:objectDefaults>
  <a:extraClrSchemeLst/>
  <a:custClrLst>
    <a:custClr name="CVS Health Red">
      <a:srgbClr val="CC0000"/>
    </a:custClr>
    <a:custClr name="PPT Red Dark">
      <a:srgbClr val="9E0000"/>
    </a:custClr>
    <a:custClr name="Gray Extralight">
      <a:srgbClr val="E9E9E9"/>
    </a:custClr>
    <a:custClr name="PPT Gray Light">
      <a:srgbClr val="C0C0C0"/>
    </a:custClr>
    <a:custClr name="PPT Gray Medium">
      <a:srgbClr val="868686"/>
    </a:custClr>
    <a:custClr name="PPT Gray Dark">
      <a:srgbClr val="646464"/>
    </a:custClr>
    <a:custClr name="Aetna Violet">
      <a:srgbClr val="7D3F98"/>
    </a:custClr>
    <a:custClr name="PPT Violet Dark">
      <a:srgbClr val="563D82"/>
    </a:custClr>
    <a:custClr name="Navy Light">
      <a:srgbClr val="0A4B8C"/>
    </a:custClr>
    <a:custClr name="Navy">
      <a:srgbClr val="0B315E"/>
    </a:custClr>
    <a:custClr name="Navy Light">
      <a:srgbClr val="0A4B8C"/>
    </a:custClr>
    <a:custClr name="PPT Blue Dark">
      <a:srgbClr val="267AC0"/>
    </a:custClr>
    <a:custClr name="Navy">
      <a:srgbClr val="0B315E"/>
    </a:custClr>
    <a:custClr name="PPT Teal Extradark">
      <a:srgbClr val="00787E"/>
    </a:custClr>
    <a:custClr name="Teal Dark">
      <a:srgbClr val="00A78E"/>
    </a:custClr>
    <a:custClr name="PPT Teal Ultradark">
      <a:srgbClr val="00585E"/>
    </a:custClr>
    <a:custClr name="PPT Gray Dark">
      <a:srgbClr val="646464"/>
    </a:custClr>
    <a:custClr name="PPT Gray Medium">
      <a:srgbClr val="868686"/>
    </a:custClr>
    <a:custClr name="Text Gray">
      <a:srgbClr val="3F3F3F"/>
    </a:custClr>
    <a:custClr name="PPT Green Extradark">
      <a:srgbClr val="487A10"/>
    </a:custClr>
  </a:custClrLst>
  <a:extLst>
    <a:ext uri="{05A4C25C-085E-4340-85A3-A5531E510DB2}">
      <thm15:themeFamily xmlns:thm15="http://schemas.microsoft.com/office/thememl/2012/main" name="Omnicare_Everyday_Widescreen_Template_01_2022.potx" id="{EC70B38D-4BC9-4462-92CB-4D06F543C7B2}" vid="{7442B7B1-2E28-4F5A-917F-F6F5AFF3CF3A}"/>
    </a:ext>
  </a:extLst>
</a:theme>
</file>

<file path=ppt/theme/theme2.xml><?xml version="1.0" encoding="utf-8"?>
<a:theme xmlns:a="http://schemas.openxmlformats.org/drawingml/2006/main" name="Office Theme">
  <a:themeElements>
    <a:clrScheme name="Custom 97">
      <a:dk1>
        <a:sysClr val="windowText" lastClr="000000"/>
      </a:dk1>
      <a:lt1>
        <a:sysClr val="window" lastClr="FFFFFF"/>
      </a:lt1>
      <a:dk2>
        <a:srgbClr val="3F3F3F"/>
      </a:dk2>
      <a:lt2>
        <a:srgbClr val="C0C0C0"/>
      </a:lt2>
      <a:accent1>
        <a:srgbClr val="9E0000"/>
      </a:accent1>
      <a:accent2>
        <a:srgbClr val="CC0000"/>
      </a:accent2>
      <a:accent3>
        <a:srgbClr val="E94D4D"/>
      </a:accent3>
      <a:accent4>
        <a:srgbClr val="F7978D"/>
      </a:accent4>
      <a:accent5>
        <a:srgbClr val="646464"/>
      </a:accent5>
      <a:accent6>
        <a:srgbClr val="868686"/>
      </a:accent6>
      <a:hlink>
        <a:srgbClr val="3F3F3F"/>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b="1" dirty="0" err="1" smtClean="0">
            <a:latin typeface="+mn-lt"/>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solidFill>
              <a:schemeClr val="tx2"/>
            </a:solidFill>
          </a:defRPr>
        </a:defPPr>
      </a:lstStyle>
    </a:txDef>
  </a:objectDefaults>
  <a:extraClrSchemeLst/>
</a:theme>
</file>

<file path=ppt/theme/theme3.xml><?xml version="1.0" encoding="utf-8"?>
<a:theme xmlns:a="http://schemas.openxmlformats.org/drawingml/2006/main" name="Office Theme">
  <a:themeElements>
    <a:clrScheme name="Custom 96">
      <a:dk1>
        <a:sysClr val="windowText" lastClr="000000"/>
      </a:dk1>
      <a:lt1>
        <a:sysClr val="window" lastClr="FFFFFF"/>
      </a:lt1>
      <a:dk2>
        <a:srgbClr val="3F3F3F"/>
      </a:dk2>
      <a:lt2>
        <a:srgbClr val="C0C0C0"/>
      </a:lt2>
      <a:accent1>
        <a:srgbClr val="9E0000"/>
      </a:accent1>
      <a:accent2>
        <a:srgbClr val="CC0000"/>
      </a:accent2>
      <a:accent3>
        <a:srgbClr val="E94D4D"/>
      </a:accent3>
      <a:accent4>
        <a:srgbClr val="F7978D"/>
      </a:accent4>
      <a:accent5>
        <a:srgbClr val="646464"/>
      </a:accent5>
      <a:accent6>
        <a:srgbClr val="868686"/>
      </a:accent6>
      <a:hlink>
        <a:srgbClr val="3F3F3F"/>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b="1" dirty="0" err="1" smtClean="0">
            <a:solidFill>
              <a:schemeClr val="bg1"/>
            </a:solidFill>
            <a:latin typeface="Arial" panose="020B0604020202020204" pitchFamily="34" charset="0"/>
            <a:cs typeface="Arial" panose="020B0604020202020204" pitchFamily="34"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solidFill>
              <a:schemeClr val="tx2"/>
            </a:solidFill>
            <a:latin typeface="Arial" panose="020B0604020202020204" pitchFamily="34" charset="0"/>
            <a:cs typeface="Arial" panose="020B0604020202020204" pitchFamily="34" charset="0"/>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EBCE64AC41754FA99D1FB196AA29E1" ma:contentTypeVersion="13" ma:contentTypeDescription="Create a new document." ma:contentTypeScope="" ma:versionID="4260465fa64d8419035a68e1512f11d4">
  <xsd:schema xmlns:xsd="http://www.w3.org/2001/XMLSchema" xmlns:xs="http://www.w3.org/2001/XMLSchema" xmlns:p="http://schemas.microsoft.com/office/2006/metadata/properties" xmlns:ns2="781d8f4e-16d7-471f-a053-ebc619c7d35f" xmlns:ns3="3d05f658-b5f7-4df6-8c02-f51ceb2e0127" targetNamespace="http://schemas.microsoft.com/office/2006/metadata/properties" ma:root="true" ma:fieldsID="e0f38609b7f265b114e06782a970524d" ns2:_="" ns3:_="">
    <xsd:import namespace="781d8f4e-16d7-471f-a053-ebc619c7d35f"/>
    <xsd:import namespace="3d05f658-b5f7-4df6-8c02-f51ceb2e012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1d8f4e-16d7-471f-a053-ebc619c7d3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05f658-b5f7-4df6-8c02-f51ceb2e012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4C5460-6341-4A06-8926-FDDA58E91623}">
  <ds:schemaRefs>
    <ds:schemaRef ds:uri="http://schemas.microsoft.com/sharepoint/v3/contenttype/forms"/>
  </ds:schemaRefs>
</ds:datastoreItem>
</file>

<file path=customXml/itemProps2.xml><?xml version="1.0" encoding="utf-8"?>
<ds:datastoreItem xmlns:ds="http://schemas.openxmlformats.org/officeDocument/2006/customXml" ds:itemID="{4D1F28A5-64EF-412E-A31E-44D7B578E3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1d8f4e-16d7-471f-a053-ebc619c7d35f"/>
    <ds:schemaRef ds:uri="3d05f658-b5f7-4df6-8c02-f51ceb2e01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4F0FD7-590D-477C-84D8-04F64A55F94D}">
  <ds:schemaRefs>
    <ds:schemaRef ds:uri="http://purl.org/dc/terms/"/>
    <ds:schemaRef ds:uri="3d05f658-b5f7-4df6-8c02-f51ceb2e0127"/>
    <ds:schemaRef ds:uri="http://purl.org/dc/dcmitype/"/>
    <ds:schemaRef ds:uri="http://schemas.microsoft.com/office/infopath/2007/PartnerControls"/>
    <ds:schemaRef ds:uri="http://schemas.microsoft.com/office/2006/documentManagement/types"/>
    <ds:schemaRef ds:uri="http://schemas.microsoft.com/office/2006/metadata/properties"/>
    <ds:schemaRef ds:uri="781d8f4e-16d7-471f-a053-ebc619c7d35f"/>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Omnicare_Everyday_Widescreen_Template_01_2022</Template>
  <TotalTime>12647</TotalTime>
  <Words>4826</Words>
  <Application>Microsoft Office PowerPoint</Application>
  <PresentationFormat>Custom</PresentationFormat>
  <Paragraphs>346</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CVS Health Sans</vt:lpstr>
      <vt:lpstr>CVS Health Sans Medium</vt:lpstr>
      <vt:lpstr>Lucida Grande</vt:lpstr>
      <vt:lpstr>Segoe UI</vt:lpstr>
      <vt:lpstr>Wingdings</vt:lpstr>
      <vt:lpstr>CVS_Health_PPT_Everyday_Widescreen_Template</vt:lpstr>
      <vt:lpstr>Management of Osteoporosis in Older Adults</vt:lpstr>
      <vt:lpstr>Agenda</vt:lpstr>
      <vt:lpstr>Overview of Osteoporosis</vt:lpstr>
      <vt:lpstr>What is Osteoporosis?</vt:lpstr>
      <vt:lpstr>Prevalence of Osteoporosis</vt:lpstr>
      <vt:lpstr>Risk Factors of Osteoporosis</vt:lpstr>
      <vt:lpstr>Risk Factors*</vt:lpstr>
      <vt:lpstr>Risk Factors*</vt:lpstr>
      <vt:lpstr>Medications to Prevent or Treat Osteoporosis</vt:lpstr>
      <vt:lpstr>Role of Calcium + Vitamin D</vt:lpstr>
      <vt:lpstr>Medication Overview</vt:lpstr>
      <vt:lpstr>Bisphosphonates</vt:lpstr>
      <vt:lpstr>Oral Bisphosphonates Administration considerations </vt:lpstr>
      <vt:lpstr>Bisphosphonates</vt:lpstr>
      <vt:lpstr>Denosumab (Prolia) Administration Considerations</vt:lpstr>
      <vt:lpstr>Denosumab (Prolia)</vt:lpstr>
      <vt:lpstr>Teriparatide (Forteo) and Abaloparatide (Tymlos) Administration considerations and side effects</vt:lpstr>
      <vt:lpstr>Romosozumab (Evenity) Administration considerations</vt:lpstr>
      <vt:lpstr>Romosozumab (Evenity)</vt:lpstr>
      <vt:lpstr>Drug Holidays and Duration of Treatment</vt:lpstr>
      <vt:lpstr>Other Agents Administration Considerations</vt:lpstr>
      <vt:lpstr>Other Agents Side Effects</vt:lpstr>
      <vt:lpstr>Take Aways</vt:lpstr>
      <vt:lpstr>PowerPoint Presentation</vt:lpstr>
    </vt:vector>
  </TitlesOfParts>
  <Company>CVS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Everyday template</dc:title>
  <dc:creator>Mody, Charul D.</dc:creator>
  <cp:lastModifiedBy>Eldridge, Gerald</cp:lastModifiedBy>
  <cp:revision>286</cp:revision>
  <cp:lastPrinted>2017-04-13T12:11:49Z</cp:lastPrinted>
  <dcterms:created xsi:type="dcterms:W3CDTF">2022-05-12T20:57:43Z</dcterms:created>
  <dcterms:modified xsi:type="dcterms:W3CDTF">2025-09-03T17:43:03Z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0x010100B0EBCE64AC41754FA99D1FB196AA29E1</vt:lpwstr>
  </property>
  <property fmtid="{D5CDD505-2E9C-101B-9397-08002B2CF9AE}" pid="3" name="MSIP_Label_7837230a-460a-4aec-98a3-ac101fb30b10_Enabled">
    <vt:lpwstr>true</vt:lpwstr>
  </property>
  <property fmtid="{D5CDD505-2E9C-101B-9397-08002B2CF9AE}" pid="4" name="MSIP_Label_7837230a-460a-4aec-98a3-ac101fb30b10_SetDate">
    <vt:lpwstr>2021-07-06T18:23:18Z</vt:lpwstr>
  </property>
  <property fmtid="{D5CDD505-2E9C-101B-9397-08002B2CF9AE}" pid="5" name="MSIP_Label_7837230a-460a-4aec-98a3-ac101fb30b10_Method">
    <vt:lpwstr>Privileged</vt:lpwstr>
  </property>
  <property fmtid="{D5CDD505-2E9C-101B-9397-08002B2CF9AE}" pid="6" name="MSIP_Label_7837230a-460a-4aec-98a3-ac101fb30b10_Name">
    <vt:lpwstr>7837230a-460a-4aec-98a3-ac101fb30b10</vt:lpwstr>
  </property>
  <property fmtid="{D5CDD505-2E9C-101B-9397-08002B2CF9AE}" pid="7" name="MSIP_Label_7837230a-460a-4aec-98a3-ac101fb30b10_SiteId">
    <vt:lpwstr>fabb61b8-3afe-4e75-b934-a47f782b8cd7</vt:lpwstr>
  </property>
  <property fmtid="{D5CDD505-2E9C-101B-9397-08002B2CF9AE}" pid="8" name="MSIP_Label_7837230a-460a-4aec-98a3-ac101fb30b10_ActionId">
    <vt:lpwstr/>
  </property>
  <property fmtid="{D5CDD505-2E9C-101B-9397-08002B2CF9AE}" pid="9" name="MSIP_Label_7837230a-460a-4aec-98a3-ac101fb30b10_ContentBits">
    <vt:lpwstr>0</vt:lpwstr>
  </property>
</Properties>
</file>