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AB68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AB68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9310" y="8927147"/>
            <a:ext cx="2218690" cy="11442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4785" y="-14811"/>
            <a:ext cx="4105742" cy="41680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AB68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AB68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20175"/>
            <a:ext cx="18288000" cy="1266825"/>
          </a:xfrm>
          <a:custGeom>
            <a:avLst/>
            <a:gdLst/>
            <a:ahLst/>
            <a:cxnLst/>
            <a:rect l="l" t="t" r="r" b="b"/>
            <a:pathLst>
              <a:path w="18288000" h="1266825">
                <a:moveTo>
                  <a:pt x="18288000" y="0"/>
                </a:moveTo>
                <a:lnTo>
                  <a:pt x="0" y="0"/>
                </a:lnTo>
                <a:lnTo>
                  <a:pt x="0" y="1266825"/>
                </a:lnTo>
                <a:lnTo>
                  <a:pt x="18288000" y="1266825"/>
                </a:lnTo>
                <a:lnTo>
                  <a:pt x="18288000" y="0"/>
                </a:lnTo>
                <a:close/>
              </a:path>
            </a:pathLst>
          </a:custGeom>
          <a:solidFill>
            <a:srgbClr val="2760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53525"/>
            <a:ext cx="1876425" cy="762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8570" y="8980805"/>
            <a:ext cx="2289429" cy="1143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83726" y="1664334"/>
            <a:ext cx="824166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AB68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9718" y="1821814"/>
            <a:ext cx="7393305" cy="227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20693" y="9813632"/>
            <a:ext cx="1718944" cy="2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0DC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5299055" y="7905750"/>
            <a:ext cx="2413000" cy="1595755"/>
            <a:chOff x="15299055" y="7905750"/>
            <a:chExt cx="2413000" cy="1595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1025" y="7905750"/>
              <a:ext cx="1019175" cy="4191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9055" y="8357234"/>
              <a:ext cx="2412873" cy="114395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542388" y="9249727"/>
            <a:ext cx="3509645" cy="8235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05740">
              <a:lnSpc>
                <a:spcPct val="100000"/>
              </a:lnSpc>
              <a:spcBef>
                <a:spcPts val="125"/>
              </a:spcBef>
            </a:pPr>
            <a:r>
              <a:rPr dirty="0" sz="1700" spc="80">
                <a:solidFill>
                  <a:srgbClr val="276088"/>
                </a:solidFill>
                <a:latin typeface="Century Gothic"/>
                <a:cs typeface="Century Gothic"/>
              </a:rPr>
              <a:t>Fall</a:t>
            </a:r>
            <a:r>
              <a:rPr dirty="0" sz="1700" spc="-3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700" spc="-10">
                <a:solidFill>
                  <a:srgbClr val="276088"/>
                </a:solidFill>
                <a:latin typeface="Century Gothic"/>
                <a:cs typeface="Century Gothic"/>
              </a:rPr>
              <a:t>Conference</a:t>
            </a:r>
            <a:endParaRPr sz="1700">
              <a:latin typeface="Century Gothic"/>
              <a:cs typeface="Century Gothic"/>
            </a:endParaRPr>
          </a:p>
          <a:p>
            <a:pPr algn="ctr" marL="182245">
              <a:lnSpc>
                <a:spcPct val="100000"/>
              </a:lnSpc>
              <a:spcBef>
                <a:spcPts val="45"/>
              </a:spcBef>
            </a:pPr>
            <a:r>
              <a:rPr dirty="0" sz="1850" spc="320" b="1">
                <a:solidFill>
                  <a:srgbClr val="276088"/>
                </a:solidFill>
                <a:latin typeface="Calibri"/>
                <a:cs typeface="Calibri"/>
              </a:rPr>
              <a:t>September</a:t>
            </a:r>
            <a:r>
              <a:rPr dirty="0" sz="1850" spc="150" b="1">
                <a:solidFill>
                  <a:srgbClr val="276088"/>
                </a:solidFill>
                <a:latin typeface="Calibri"/>
                <a:cs typeface="Calibri"/>
              </a:rPr>
              <a:t> </a:t>
            </a:r>
            <a:r>
              <a:rPr dirty="0" sz="1850" spc="254" b="1">
                <a:solidFill>
                  <a:srgbClr val="276088"/>
                </a:solidFill>
                <a:latin typeface="Calibri"/>
                <a:cs typeface="Calibri"/>
              </a:rPr>
              <a:t>9-</a:t>
            </a:r>
            <a:r>
              <a:rPr dirty="0" sz="1850" spc="100" b="1">
                <a:solidFill>
                  <a:srgbClr val="276088"/>
                </a:solidFill>
                <a:latin typeface="Calibri"/>
                <a:cs typeface="Calibri"/>
              </a:rPr>
              <a:t>10,</a:t>
            </a:r>
            <a:r>
              <a:rPr dirty="0" sz="1850" spc="215" b="1">
                <a:solidFill>
                  <a:srgbClr val="276088"/>
                </a:solidFill>
                <a:latin typeface="Calibri"/>
                <a:cs typeface="Calibri"/>
              </a:rPr>
              <a:t> </a:t>
            </a:r>
            <a:r>
              <a:rPr dirty="0" sz="1850" spc="220" b="1">
                <a:solidFill>
                  <a:srgbClr val="276088"/>
                </a:solidFill>
                <a:latin typeface="Calibri"/>
                <a:cs typeface="Calibri"/>
              </a:rPr>
              <a:t>2025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50" spc="55">
                <a:solidFill>
                  <a:srgbClr val="276088"/>
                </a:solidFill>
                <a:latin typeface="Century Gothic"/>
                <a:cs typeface="Century Gothic"/>
              </a:rPr>
              <a:t>Embassy</a:t>
            </a:r>
            <a:r>
              <a:rPr dirty="0" sz="1250" spc="15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60">
                <a:solidFill>
                  <a:srgbClr val="276088"/>
                </a:solidFill>
                <a:latin typeface="Century Gothic"/>
                <a:cs typeface="Century Gothic"/>
              </a:rPr>
              <a:t>Suites</a:t>
            </a:r>
            <a:r>
              <a:rPr dirty="0" sz="1250" spc="14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>
                <a:solidFill>
                  <a:srgbClr val="276088"/>
                </a:solidFill>
                <a:latin typeface="Century Gothic"/>
                <a:cs typeface="Century Gothic"/>
              </a:rPr>
              <a:t>Noblesville</a:t>
            </a:r>
            <a:r>
              <a:rPr dirty="0" sz="1250" spc="4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-470">
                <a:solidFill>
                  <a:srgbClr val="276088"/>
                </a:solidFill>
                <a:latin typeface="Century Gothic"/>
                <a:cs typeface="Century Gothic"/>
              </a:rPr>
              <a:t>|</a:t>
            </a:r>
            <a:r>
              <a:rPr dirty="0" sz="1250" spc="7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>
                <a:solidFill>
                  <a:srgbClr val="276088"/>
                </a:solidFill>
                <a:latin typeface="Century Gothic"/>
                <a:cs typeface="Century Gothic"/>
              </a:rPr>
              <a:t>Indianapolis,</a:t>
            </a:r>
            <a:r>
              <a:rPr dirty="0" sz="1250" spc="5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70">
                <a:solidFill>
                  <a:srgbClr val="276088"/>
                </a:solidFill>
                <a:latin typeface="Century Gothic"/>
                <a:cs typeface="Century Gothic"/>
              </a:rPr>
              <a:t>IN</a:t>
            </a:r>
            <a:endParaRPr sz="125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-21163" y="-21151"/>
            <a:ext cx="8641715" cy="10308590"/>
            <a:chOff x="-21163" y="-21151"/>
            <a:chExt cx="8641715" cy="1030859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050" y="0"/>
              <a:ext cx="7458075" cy="10287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0"/>
              <a:ext cx="6858000" cy="1028699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1163" y="-21151"/>
              <a:ext cx="6232325" cy="6437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199" y="9610724"/>
              <a:ext cx="1752600" cy="523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199" y="9582148"/>
              <a:ext cx="581025" cy="58102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0" rIns="0" bIns="0" rtlCol="0" vert="horz">
            <a:spAutoFit/>
          </a:bodyPr>
          <a:lstStyle/>
          <a:p>
            <a:pPr algn="ctr" marL="12065" marR="5080">
              <a:lnSpc>
                <a:spcPts val="5630"/>
              </a:lnSpc>
              <a:spcBef>
                <a:spcPts val="1000"/>
              </a:spcBef>
            </a:pPr>
            <a:r>
              <a:rPr dirty="0"/>
              <a:t>Making</a:t>
            </a:r>
            <a:r>
              <a:rPr dirty="0" spc="-180"/>
              <a:t> </a:t>
            </a:r>
            <a:r>
              <a:rPr dirty="0"/>
              <a:t>Meetings</a:t>
            </a:r>
            <a:r>
              <a:rPr dirty="0" spc="-185"/>
              <a:t> </a:t>
            </a:r>
            <a:r>
              <a:rPr dirty="0" spc="-10"/>
              <a:t>Count: </a:t>
            </a:r>
            <a:r>
              <a:rPr dirty="0" spc="-35"/>
              <a:t>Up-</a:t>
            </a:r>
            <a:r>
              <a:rPr dirty="0"/>
              <a:t>Level</a:t>
            </a:r>
            <a:r>
              <a:rPr dirty="0" spc="-210"/>
              <a:t> </a:t>
            </a:r>
            <a:r>
              <a:rPr dirty="0" spc="-20"/>
              <a:t>Your </a:t>
            </a:r>
            <a:r>
              <a:rPr dirty="0" spc="-10"/>
              <a:t>Facilitation</a:t>
            </a:r>
            <a:r>
              <a:rPr dirty="0" spc="-260"/>
              <a:t> </a:t>
            </a:r>
            <a:r>
              <a:rPr dirty="0" spc="-10"/>
              <a:t>Strategy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10371708" y="4736528"/>
            <a:ext cx="6187440" cy="7632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030605" marR="5080" indent="-1018540">
              <a:lnSpc>
                <a:spcPct val="101600"/>
              </a:lnSpc>
              <a:spcBef>
                <a:spcPts val="55"/>
              </a:spcBef>
            </a:pP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An</a:t>
            </a:r>
            <a:r>
              <a:rPr dirty="0" sz="2400" spc="-3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interactive</a:t>
            </a:r>
            <a:r>
              <a:rPr dirty="0" sz="2400" spc="-7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workshop</a:t>
            </a:r>
            <a:r>
              <a:rPr dirty="0" sz="2400" spc="-6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for</a:t>
            </a:r>
            <a:r>
              <a:rPr dirty="0" sz="2400" spc="-8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leaders</a:t>
            </a:r>
            <a:r>
              <a:rPr dirty="0" sz="2400" spc="-5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who</a:t>
            </a:r>
            <a:r>
              <a:rPr dirty="0" sz="2400" spc="-95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76088"/>
                </a:solidFill>
                <a:latin typeface="Arial"/>
                <a:cs typeface="Arial"/>
              </a:rPr>
              <a:t>drive decisions,</a:t>
            </a:r>
            <a:r>
              <a:rPr dirty="0" sz="2400" spc="-5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not</a:t>
            </a:r>
            <a:r>
              <a:rPr dirty="0" sz="2400" spc="-70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088"/>
                </a:solidFill>
                <a:latin typeface="Arial"/>
                <a:cs typeface="Arial"/>
              </a:rPr>
              <a:t>just</a:t>
            </a:r>
            <a:r>
              <a:rPr dirty="0" sz="2400" spc="-65">
                <a:solidFill>
                  <a:srgbClr val="27608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76088"/>
                </a:solidFill>
                <a:latin typeface="Arial"/>
                <a:cs typeface="Arial"/>
              </a:rPr>
              <a:t>discussions.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15925800" cy="896302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980805"/>
            <a:ext cx="18288000" cy="1306195"/>
            <a:chOff x="0" y="8980805"/>
            <a:chExt cx="18288000" cy="130619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5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67" y="1505584"/>
            <a:ext cx="7338059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By</a:t>
            </a:r>
            <a:r>
              <a:rPr dirty="0" sz="4400" spc="-30"/>
              <a:t> </a:t>
            </a:r>
            <a:r>
              <a:rPr dirty="0" sz="4400"/>
              <a:t>the</a:t>
            </a:r>
            <a:r>
              <a:rPr dirty="0" sz="4400" spc="-10"/>
              <a:t> </a:t>
            </a:r>
            <a:r>
              <a:rPr dirty="0" sz="4400"/>
              <a:t>end,</a:t>
            </a:r>
            <a:r>
              <a:rPr dirty="0" sz="4400" spc="-35"/>
              <a:t> </a:t>
            </a:r>
            <a:r>
              <a:rPr dirty="0" sz="4400"/>
              <a:t>you'll</a:t>
            </a:r>
            <a:r>
              <a:rPr dirty="0" sz="4400" spc="5"/>
              <a:t> </a:t>
            </a:r>
            <a:r>
              <a:rPr dirty="0" sz="4400"/>
              <a:t>be</a:t>
            </a:r>
            <a:r>
              <a:rPr dirty="0" sz="4400" spc="-10"/>
              <a:t> </a:t>
            </a:r>
            <a:r>
              <a:rPr dirty="0" sz="4400"/>
              <a:t>able</a:t>
            </a:r>
            <a:r>
              <a:rPr dirty="0" sz="4400" spc="-10"/>
              <a:t> to...</a:t>
            </a:r>
            <a:endParaRPr sz="4400"/>
          </a:p>
        </p:txBody>
      </p:sp>
      <p:sp>
        <p:nvSpPr>
          <p:cNvPr id="7" name="object 7" descr=""/>
          <p:cNvSpPr txBox="1"/>
          <p:nvPr/>
        </p:nvSpPr>
        <p:spPr>
          <a:xfrm>
            <a:off x="1157287" y="3078797"/>
            <a:ext cx="7196455" cy="3181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0" b="1">
                <a:solidFill>
                  <a:srgbClr val="125353"/>
                </a:solidFill>
                <a:latin typeface="Arial"/>
                <a:cs typeface="Arial"/>
              </a:rPr>
              <a:t>Design</a:t>
            </a:r>
            <a:r>
              <a:rPr dirty="0" sz="3200" spc="-55" b="1">
                <a:solidFill>
                  <a:srgbClr val="125353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outcome-driven</a:t>
            </a:r>
            <a:r>
              <a:rPr dirty="0" sz="3200" spc="-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72424"/>
                </a:solidFill>
                <a:latin typeface="Arial"/>
                <a:cs typeface="Arial"/>
              </a:rPr>
              <a:t>agendas</a:t>
            </a:r>
            <a:endParaRPr sz="3200">
              <a:latin typeface="Arial"/>
              <a:cs typeface="Arial"/>
            </a:endParaRPr>
          </a:p>
          <a:p>
            <a:pPr marL="384810" indent="-342900">
              <a:lnSpc>
                <a:spcPct val="100000"/>
              </a:lnSpc>
              <a:spcBef>
                <a:spcPts val="3030"/>
              </a:spcBef>
              <a:buFont typeface="Arial"/>
              <a:buChar char="•"/>
              <a:tabLst>
                <a:tab pos="384810" algn="l"/>
              </a:tabLst>
            </a:pPr>
            <a:r>
              <a:rPr dirty="0" sz="3200" b="1">
                <a:solidFill>
                  <a:srgbClr val="125353"/>
                </a:solidFill>
                <a:latin typeface="Arial"/>
                <a:cs typeface="Arial"/>
              </a:rPr>
              <a:t>Facilitate</a:t>
            </a:r>
            <a:r>
              <a:rPr dirty="0" sz="3200" spc="-45" b="1">
                <a:solidFill>
                  <a:srgbClr val="125353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with</a:t>
            </a:r>
            <a:r>
              <a:rPr dirty="0" sz="3200" spc="-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72424"/>
                </a:solidFill>
                <a:latin typeface="Arial"/>
                <a:cs typeface="Arial"/>
              </a:rPr>
              <a:t>structure</a:t>
            </a:r>
            <a:endParaRPr sz="3200">
              <a:latin typeface="Arial"/>
              <a:cs typeface="Arial"/>
            </a:endParaRPr>
          </a:p>
          <a:p>
            <a:pPr marL="400050" indent="-342900">
              <a:lnSpc>
                <a:spcPct val="100000"/>
              </a:lnSpc>
              <a:spcBef>
                <a:spcPts val="3465"/>
              </a:spcBef>
              <a:buFont typeface="Arial"/>
              <a:buChar char="•"/>
              <a:tabLst>
                <a:tab pos="400050" algn="l"/>
              </a:tabLst>
            </a:pPr>
            <a:r>
              <a:rPr dirty="0" sz="3200" b="1">
                <a:solidFill>
                  <a:srgbClr val="125353"/>
                </a:solidFill>
                <a:latin typeface="Arial"/>
                <a:cs typeface="Arial"/>
              </a:rPr>
              <a:t>Know</a:t>
            </a:r>
            <a:r>
              <a:rPr dirty="0" sz="3200" spc="-65" b="1">
                <a:solidFill>
                  <a:srgbClr val="125353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when</a:t>
            </a:r>
            <a:r>
              <a:rPr dirty="0" sz="3200" spc="-8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not</a:t>
            </a:r>
            <a:r>
              <a:rPr dirty="0" sz="3200" spc="-5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to</a:t>
            </a:r>
            <a:r>
              <a:rPr dirty="0" sz="3200" spc="-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272424"/>
                </a:solidFill>
                <a:latin typeface="Arial"/>
                <a:cs typeface="Arial"/>
              </a:rPr>
              <a:t>meet</a:t>
            </a:r>
            <a:endParaRPr sz="3200">
              <a:latin typeface="Arial"/>
              <a:cs typeface="Arial"/>
            </a:endParaRPr>
          </a:p>
          <a:p>
            <a:pPr marL="431165" indent="-342900">
              <a:lnSpc>
                <a:spcPct val="100000"/>
              </a:lnSpc>
              <a:spcBef>
                <a:spcPts val="2960"/>
              </a:spcBef>
              <a:buFont typeface="Arial"/>
              <a:buChar char="•"/>
              <a:tabLst>
                <a:tab pos="431165" algn="l"/>
              </a:tabLst>
            </a:pPr>
            <a:r>
              <a:rPr dirty="0" sz="3200" b="1">
                <a:solidFill>
                  <a:srgbClr val="125353"/>
                </a:solidFill>
                <a:latin typeface="Arial"/>
                <a:cs typeface="Arial"/>
              </a:rPr>
              <a:t>Close</a:t>
            </a:r>
            <a:r>
              <a:rPr dirty="0" sz="3200" spc="-40" b="1">
                <a:solidFill>
                  <a:srgbClr val="125353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the</a:t>
            </a:r>
            <a:r>
              <a:rPr dirty="0" sz="3200" spc="-3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loop</a:t>
            </a:r>
            <a:r>
              <a:rPr dirty="0" sz="3200" spc="-3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with</a:t>
            </a:r>
            <a:r>
              <a:rPr dirty="0" sz="3200" spc="-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crisp</a:t>
            </a:r>
            <a:r>
              <a:rPr dirty="0" sz="3200" spc="-3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72424"/>
                </a:solidFill>
                <a:latin typeface="Arial"/>
                <a:cs typeface="Arial"/>
              </a:rPr>
              <a:t>action</a:t>
            </a:r>
            <a:r>
              <a:rPr dirty="0" sz="3200" spc="-5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72424"/>
                </a:solidFill>
                <a:latin typeface="Arial"/>
                <a:cs typeface="Arial"/>
              </a:rPr>
              <a:t>items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68395" y="7811452"/>
            <a:ext cx="1095756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If</a:t>
            </a:r>
            <a:r>
              <a:rPr dirty="0" sz="2750" spc="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this</a:t>
            </a:r>
            <a:r>
              <a:rPr dirty="0" sz="2750" spc="5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meeting</a:t>
            </a:r>
            <a:r>
              <a:rPr dirty="0" sz="2750" spc="2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ended</a:t>
            </a:r>
            <a:r>
              <a:rPr dirty="0" sz="2750" spc="7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10</a:t>
            </a:r>
            <a:r>
              <a:rPr dirty="0" sz="2750" spc="4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minutes</a:t>
            </a:r>
            <a:r>
              <a:rPr dirty="0" sz="2750" spc="5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early,</a:t>
            </a:r>
            <a:r>
              <a:rPr dirty="0" sz="2750" spc="7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what</a:t>
            </a:r>
            <a:r>
              <a:rPr dirty="0" sz="2750" spc="3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would</a:t>
            </a:r>
            <a:r>
              <a:rPr dirty="0" sz="2750" spc="204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still</a:t>
            </a:r>
            <a:r>
              <a:rPr dirty="0" sz="2750" spc="8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make</a:t>
            </a:r>
            <a:r>
              <a:rPr dirty="0" sz="2750" spc="-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50">
                <a:solidFill>
                  <a:srgbClr val="272424"/>
                </a:solidFill>
                <a:latin typeface="Arial"/>
                <a:cs typeface="Arial"/>
              </a:rPr>
              <a:t>it</a:t>
            </a:r>
            <a:r>
              <a:rPr dirty="0" sz="2750" spc="3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a</a:t>
            </a:r>
            <a:r>
              <a:rPr dirty="0" sz="2750" spc="7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win?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801241" y="514241"/>
            <a:ext cx="6610984" cy="6610984"/>
            <a:chOff x="10801241" y="514241"/>
            <a:chExt cx="6610984" cy="661098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1241" y="514241"/>
              <a:ext cx="6610566" cy="66105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799" y="685800"/>
              <a:ext cx="6086475" cy="608647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104900"/>
            <a:ext cx="17792700" cy="711517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045" y="1350327"/>
            <a:ext cx="9834880" cy="963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150">
                <a:solidFill>
                  <a:srgbClr val="125353"/>
                </a:solidFill>
              </a:rPr>
              <a:t>Activity</a:t>
            </a:r>
            <a:r>
              <a:rPr dirty="0" sz="6150" spc="50">
                <a:solidFill>
                  <a:srgbClr val="125353"/>
                </a:solidFill>
              </a:rPr>
              <a:t> </a:t>
            </a:r>
            <a:r>
              <a:rPr dirty="0" sz="6150">
                <a:solidFill>
                  <a:srgbClr val="125353"/>
                </a:solidFill>
              </a:rPr>
              <a:t>1</a:t>
            </a:r>
            <a:r>
              <a:rPr dirty="0" sz="6150" spc="35">
                <a:solidFill>
                  <a:srgbClr val="125353"/>
                </a:solidFill>
              </a:rPr>
              <a:t> </a:t>
            </a:r>
            <a:r>
              <a:rPr dirty="0" sz="6150" spc="-380">
                <a:solidFill>
                  <a:srgbClr val="125353"/>
                </a:solidFill>
              </a:rPr>
              <a:t>–</a:t>
            </a:r>
            <a:r>
              <a:rPr dirty="0" sz="6150" spc="20">
                <a:solidFill>
                  <a:srgbClr val="125353"/>
                </a:solidFill>
              </a:rPr>
              <a:t> </a:t>
            </a:r>
            <a:r>
              <a:rPr dirty="0" sz="6150"/>
              <a:t>Meeting</a:t>
            </a:r>
            <a:r>
              <a:rPr dirty="0" sz="6150" spc="-35"/>
              <a:t> </a:t>
            </a:r>
            <a:r>
              <a:rPr dirty="0" sz="6150" spc="-10"/>
              <a:t>Autopsy</a:t>
            </a:r>
            <a:endParaRPr sz="6150"/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186685" y="3566096"/>
            <a:ext cx="4424045" cy="42424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dirty="0" sz="2750" b="1">
                <a:latin typeface="Arial"/>
                <a:cs typeface="Arial"/>
              </a:rPr>
              <a:t>In</a:t>
            </a:r>
            <a:r>
              <a:rPr dirty="0" sz="2750" spc="35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trios</a:t>
            </a:r>
            <a:r>
              <a:rPr dirty="0" sz="2750" spc="-40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(15</a:t>
            </a:r>
            <a:r>
              <a:rPr dirty="0" sz="2750" spc="-40" b="1">
                <a:latin typeface="Arial"/>
                <a:cs typeface="Arial"/>
              </a:rPr>
              <a:t> </a:t>
            </a:r>
            <a:r>
              <a:rPr dirty="0" sz="2750" spc="-10" b="1">
                <a:latin typeface="Arial"/>
                <a:cs typeface="Arial"/>
              </a:rPr>
              <a:t>minutes):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buChar char="•"/>
              <a:tabLst>
                <a:tab pos="368300" algn="l"/>
              </a:tabLst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Pick</a:t>
            </a:r>
            <a:r>
              <a:rPr dirty="0" sz="2750" spc="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a</a:t>
            </a:r>
            <a:r>
              <a:rPr dirty="0" sz="2750" spc="8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recent</a:t>
            </a:r>
            <a:r>
              <a:rPr dirty="0" sz="2750" spc="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meeting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Clr>
                <a:srgbClr val="272424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386080" indent="-342900">
              <a:lnSpc>
                <a:spcPct val="100000"/>
              </a:lnSpc>
              <a:buChar char="•"/>
              <a:tabLst>
                <a:tab pos="386080" algn="l"/>
              </a:tabLst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Diagnose</a:t>
            </a:r>
            <a:r>
              <a:rPr dirty="0" sz="2750" spc="-5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pitfalls</a:t>
            </a:r>
            <a:r>
              <a:rPr dirty="0" sz="2750" spc="8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(8 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min)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  <a:buClr>
                <a:srgbClr val="272424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Redesign</a:t>
            </a:r>
            <a:r>
              <a:rPr dirty="0" sz="2750" spc="3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meeting</a:t>
            </a:r>
            <a:r>
              <a:rPr dirty="0" sz="2750" spc="9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(5</a:t>
            </a:r>
            <a:r>
              <a:rPr dirty="0" sz="2750" spc="12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min)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  <a:buClr>
                <a:srgbClr val="272424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buChar char="•"/>
              <a:tabLst>
                <a:tab pos="368300" algn="l"/>
              </a:tabLst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Share</a:t>
            </a:r>
            <a:r>
              <a:rPr dirty="0" sz="2750" spc="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insights</a:t>
            </a:r>
            <a:r>
              <a:rPr dirty="0" sz="2750" spc="10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(2</a:t>
            </a:r>
            <a:r>
              <a:rPr dirty="0" sz="2750" spc="3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min)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97544" y="3566096"/>
            <a:ext cx="222377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b="1">
                <a:latin typeface="Arial"/>
                <a:cs typeface="Arial"/>
              </a:rPr>
              <a:t>Ask</a:t>
            </a:r>
            <a:r>
              <a:rPr dirty="0" sz="2750" spc="-140" b="1">
                <a:latin typeface="Arial"/>
                <a:cs typeface="Arial"/>
              </a:rPr>
              <a:t> </a:t>
            </a:r>
            <a:r>
              <a:rPr dirty="0" sz="2750" spc="-10" b="1">
                <a:latin typeface="Arial"/>
                <a:cs typeface="Arial"/>
              </a:rPr>
              <a:t>yourself: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97544" y="4473892"/>
            <a:ext cx="8541385" cy="2612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"Where</a:t>
            </a:r>
            <a:r>
              <a:rPr dirty="0" sz="2750" spc="14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50">
                <a:solidFill>
                  <a:srgbClr val="272424"/>
                </a:solidFill>
                <a:latin typeface="Arial"/>
                <a:cs typeface="Arial"/>
              </a:rPr>
              <a:t>did</a:t>
            </a:r>
            <a:r>
              <a:rPr dirty="0" sz="2750" spc="7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purpose</a:t>
            </a:r>
            <a:r>
              <a:rPr dirty="0" sz="2750" spc="15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drift</a:t>
            </a:r>
            <a:r>
              <a:rPr dirty="0" sz="2750" spc="19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occur?"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27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"What</a:t>
            </a:r>
            <a:r>
              <a:rPr dirty="0" sz="2750" spc="5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single</a:t>
            </a:r>
            <a:r>
              <a:rPr dirty="0" sz="2750" spc="10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change</a:t>
            </a:r>
            <a:r>
              <a:rPr dirty="0" sz="2750" spc="10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would</a:t>
            </a:r>
            <a:r>
              <a:rPr dirty="0" sz="2750" spc="11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double</a:t>
            </a:r>
            <a:r>
              <a:rPr dirty="0" sz="2750" spc="11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ROI?"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60"/>
              </a:spcBef>
            </a:pPr>
            <a:endParaRPr sz="27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dirty="0" sz="2750" b="1">
                <a:solidFill>
                  <a:srgbClr val="272424"/>
                </a:solidFill>
                <a:latin typeface="Arial"/>
                <a:cs typeface="Arial"/>
              </a:rPr>
              <a:t>Deliverable:</a:t>
            </a:r>
            <a:r>
              <a:rPr dirty="0" sz="2750" spc="150" b="1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60">
                <a:solidFill>
                  <a:srgbClr val="272424"/>
                </a:solidFill>
                <a:latin typeface="Arial"/>
                <a:cs typeface="Arial"/>
              </a:rPr>
              <a:t>Re-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engineered</a:t>
            </a:r>
            <a:r>
              <a:rPr dirty="0" sz="2750" spc="9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agenda</a:t>
            </a:r>
            <a:r>
              <a:rPr dirty="0" sz="2750" spc="1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+</a:t>
            </a:r>
            <a:r>
              <a:rPr dirty="0" sz="2750" spc="1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success</a:t>
            </a:r>
            <a:r>
              <a:rPr dirty="0" sz="2750" spc="1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metric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53699" cy="1028699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9310" y="8927147"/>
            <a:ext cx="2218690" cy="11442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" y="609600"/>
            <a:ext cx="8153400" cy="90677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Designing</a:t>
            </a:r>
            <a:r>
              <a:rPr dirty="0" spc="135"/>
              <a:t> </a:t>
            </a:r>
            <a:r>
              <a:rPr dirty="0">
                <a:solidFill>
                  <a:srgbClr val="125353"/>
                </a:solidFill>
              </a:rPr>
              <a:t>Outcome-Driven</a:t>
            </a:r>
            <a:r>
              <a:rPr dirty="0" spc="70">
                <a:solidFill>
                  <a:srgbClr val="125353"/>
                </a:solidFill>
              </a:rPr>
              <a:t> </a:t>
            </a:r>
            <a:r>
              <a:rPr dirty="0" spc="-10"/>
              <a:t>Agendas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9364726" y="2922968"/>
            <a:ext cx="7047230" cy="5677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750" spc="-20" b="1">
                <a:solidFill>
                  <a:srgbClr val="125353"/>
                </a:solidFill>
                <a:latin typeface="Arial"/>
                <a:cs typeface="Arial"/>
              </a:rPr>
              <a:t>Open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Purpose,</a:t>
            </a:r>
            <a:r>
              <a:rPr dirty="0" sz="2750" spc="10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outcomes,</a:t>
            </a:r>
            <a:r>
              <a:rPr dirty="0" sz="2750" spc="10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norms,</a:t>
            </a:r>
            <a:r>
              <a:rPr dirty="0" sz="2750" spc="11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roles</a:t>
            </a:r>
            <a:r>
              <a:rPr dirty="0" sz="2750" spc="7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(2</a:t>
            </a:r>
            <a:r>
              <a:rPr dirty="0" sz="2750" spc="8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min)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</a:pPr>
            <a:r>
              <a:rPr dirty="0" sz="2750" spc="-10" b="1">
                <a:solidFill>
                  <a:srgbClr val="125353"/>
                </a:solidFill>
                <a:latin typeface="Arial"/>
                <a:cs typeface="Arial"/>
              </a:rPr>
              <a:t>Context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Data,</a:t>
            </a:r>
            <a:r>
              <a:rPr dirty="0" sz="2750" spc="9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pre-reads</a:t>
            </a:r>
            <a:r>
              <a:rPr dirty="0" sz="2750" spc="6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distilled</a:t>
            </a:r>
            <a:r>
              <a:rPr dirty="0" sz="2750" spc="9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(timeboxed)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dirty="0" sz="2750" spc="-10" b="1">
                <a:solidFill>
                  <a:srgbClr val="125353"/>
                </a:solidFill>
                <a:latin typeface="Arial"/>
                <a:cs typeface="Arial"/>
              </a:rPr>
              <a:t>Diverge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Idea</a:t>
            </a:r>
            <a:r>
              <a:rPr dirty="0" sz="2750" spc="22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generation</a:t>
            </a:r>
            <a:r>
              <a:rPr dirty="0" sz="2750" spc="19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50">
                <a:solidFill>
                  <a:srgbClr val="272424"/>
                </a:solidFill>
                <a:latin typeface="Arial"/>
                <a:cs typeface="Arial"/>
              </a:rPr>
              <a:t>(round</a:t>
            </a:r>
            <a:r>
              <a:rPr dirty="0" sz="2750" spc="15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robin/1-2-</a:t>
            </a:r>
            <a:r>
              <a:rPr dirty="0" sz="2750" spc="-20">
                <a:solidFill>
                  <a:srgbClr val="272424"/>
                </a:solidFill>
                <a:latin typeface="Arial"/>
                <a:cs typeface="Arial"/>
              </a:rPr>
              <a:t>All)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dirty="0" sz="2750" spc="-10" b="1">
                <a:solidFill>
                  <a:srgbClr val="125353"/>
                </a:solidFill>
                <a:latin typeface="Arial"/>
                <a:cs typeface="Arial"/>
              </a:rPr>
              <a:t>Converge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Decision</a:t>
            </a:r>
            <a:r>
              <a:rPr dirty="0" sz="2750" spc="204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framework</a:t>
            </a:r>
            <a:r>
              <a:rPr dirty="0" sz="2750" spc="12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(DACI/RAPID)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dirty="0" sz="2750" spc="-10" b="1">
                <a:solidFill>
                  <a:srgbClr val="125353"/>
                </a:solidFill>
                <a:latin typeface="Arial"/>
                <a:cs typeface="Arial"/>
              </a:rPr>
              <a:t>Close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Decisions,</a:t>
            </a:r>
            <a:r>
              <a:rPr dirty="0" sz="2750" spc="6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actions,</a:t>
            </a:r>
            <a:r>
              <a:rPr dirty="0" sz="2750" spc="75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272424"/>
                </a:solidFill>
                <a:latin typeface="Arial"/>
                <a:cs typeface="Arial"/>
              </a:rPr>
              <a:t>owners, next</a:t>
            </a:r>
            <a:r>
              <a:rPr dirty="0" sz="2750" spc="40">
                <a:solidFill>
                  <a:srgbClr val="272424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272424"/>
                </a:solidFill>
                <a:latin typeface="Arial"/>
                <a:cs typeface="Arial"/>
              </a:rPr>
              <a:t>checkpoints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76225"/>
            <a:ext cx="18288000" cy="10010775"/>
            <a:chOff x="0" y="276225"/>
            <a:chExt cx="18288000" cy="1001077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5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276225"/>
              <a:ext cx="16430625" cy="875347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457200"/>
            <a:ext cx="17926050" cy="817245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4785" y="-14811"/>
            <a:ext cx="16731615" cy="10197465"/>
            <a:chOff x="-14785" y="-14811"/>
            <a:chExt cx="16731615" cy="101974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25" y="647698"/>
              <a:ext cx="16249650" cy="953452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785" y="-14811"/>
              <a:ext cx="4445296" cy="444428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69310" y="8927147"/>
            <a:ext cx="2218690" cy="114427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28625"/>
            <a:ext cx="18288000" cy="9858375"/>
            <a:chOff x="0" y="428625"/>
            <a:chExt cx="18288000" cy="985837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5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4025" y="428625"/>
              <a:ext cx="14839950" cy="859155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2025-08-29T17:10:04Z</dcterms:created>
  <dcterms:modified xsi:type="dcterms:W3CDTF">2025-08-29T17:10:04Z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2025-08-29T00:00:00Z</vt:filetime>
  </property>
  <property fmtid="{D5CDD505-2E9C-101B-9397-08002B2CF9AE}" pid="3" name="LastSaved">
    <vt:filetime>2025-08-29T00:00:00Z</vt:filetime>
  </property>
</Properties>
</file>