
<file path=[Content_Types].xml><?xml version="1.0" encoding="utf-8"?>
<Types xmlns="http://schemas.openxmlformats.org/package/2006/content-types">
  <Default Extension="1" ContentType="image/jpeg"/>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65" r:id="rId5"/>
    <p:sldId id="269" r:id="rId6"/>
    <p:sldId id="267" r:id="rId7"/>
    <p:sldId id="270" r:id="rId8"/>
    <p:sldId id="271" r:id="rId9"/>
    <p:sldId id="272" r:id="rId10"/>
    <p:sldId id="273" r:id="rId11"/>
    <p:sldId id="275" r:id="rId12"/>
    <p:sldId id="274" r:id="rId13"/>
    <p:sldId id="280" r:id="rId14"/>
    <p:sldId id="276" r:id="rId15"/>
    <p:sldId id="277" r:id="rId16"/>
    <p:sldId id="278" r:id="rId17"/>
    <p:sldId id="260" r:id="rId18"/>
    <p:sldId id="279" r:id="rId19"/>
    <p:sldId id="263" r:id="rId20"/>
  </p:sldIdLst>
  <p:sldSz cx="18288000" cy="10287000"/>
  <p:notesSz cx="6858000" cy="9144000"/>
  <p:embeddedFontLst>
    <p:embeddedFont>
      <p:font typeface="Cy Grotesk V3 Key Ultra-Bold" panose="020B0604020202020204" charset="0"/>
      <p:regular r:id="rId22"/>
      <p:bold r:id="rId23"/>
    </p:embeddedFont>
    <p:embeddedFont>
      <p:font typeface="Inter" panose="020B0604020202020204" charset="0"/>
      <p:regular r:id="rId24"/>
    </p:embeddedFont>
    <p:embeddedFont>
      <p:font typeface="Inter Bold" panose="020B0604020202020204" charset="0"/>
      <p:regular r:id="rId25"/>
      <p:bold r:id="rId26"/>
    </p:embeddedFont>
    <p:embeddedFont>
      <p:font typeface="Inter Semi-Bold" panose="020B060402020202020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7753"/>
    <a:srgbClr val="31A4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58" autoAdjust="0"/>
  </p:normalViewPr>
  <p:slideViewPr>
    <p:cSldViewPr>
      <p:cViewPr varScale="1">
        <p:scale>
          <a:sx n="70" d="100"/>
          <a:sy n="70" d="100"/>
        </p:scale>
        <p:origin x="7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14F8E-AC6C-4CDE-AF3B-C3C6D298F2EC}"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DD082-850B-4AED-8216-B81907D334A4}" type="slidenum">
              <a:rPr lang="en-US" smtClean="0"/>
              <a:t>‹#›</a:t>
            </a:fld>
            <a:endParaRPr lang="en-US"/>
          </a:p>
        </p:txBody>
      </p:sp>
    </p:spTree>
    <p:extLst>
      <p:ext uri="{BB962C8B-B14F-4D97-AF65-F5344CB8AC3E}">
        <p14:creationId xmlns:p14="http://schemas.microsoft.com/office/powerpoint/2010/main" val="204008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DD082-850B-4AED-8216-B81907D334A4}" type="slidenum">
              <a:rPr lang="en-US" smtClean="0"/>
              <a:t>16</a:t>
            </a:fld>
            <a:endParaRPr lang="en-US"/>
          </a:p>
        </p:txBody>
      </p:sp>
    </p:spTree>
    <p:extLst>
      <p:ext uri="{BB962C8B-B14F-4D97-AF65-F5344CB8AC3E}">
        <p14:creationId xmlns:p14="http://schemas.microsoft.com/office/powerpoint/2010/main" val="63096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betterhealthwhileaging.net/tag/resisting-help/" TargetMode="External"/><Relationship Id="rId3" Type="http://schemas.openxmlformats.org/officeDocument/2006/relationships/image" Target="../media/image4.svg"/><Relationship Id="rId7"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5.svg"/><Relationship Id="rId9" Type="http://schemas.openxmlformats.org/officeDocument/2006/relationships/hyperlink" Target="https://creativecommons.org/licenses/by-nc-nd/3.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hyperlink" Target="https://www.rawpixel.com/search/elderly" TargetMode="External"/><Relationship Id="rId4" Type="http://schemas.openxmlformats.org/officeDocument/2006/relationships/image" Target="../media/image12.1"/></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hyperlink" Target="https://www.publicdomainpictures.net/en/view-image.php?image=261411&amp;picture=iceberg" TargetMode="External"/><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hyperlink" Target="https://www.thymindoman.com/is-our-brain-the-source-of-our-life-is-matter-the-source-of-mind-spirit-a-contemplative-mysticism-view/" TargetMode="External"/><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533400" y="824950"/>
            <a:ext cx="4224979" cy="2287624"/>
            <a:chOff x="0" y="0"/>
            <a:chExt cx="812800" cy="450434"/>
          </a:xfrm>
        </p:grpSpPr>
        <p:sp>
          <p:nvSpPr>
            <p:cNvPr id="4" name="Freeform 4"/>
            <p:cNvSpPr/>
            <p:nvPr/>
          </p:nvSpPr>
          <p:spPr>
            <a:xfrm>
              <a:off x="0" y="0"/>
              <a:ext cx="812800" cy="450434"/>
            </a:xfrm>
            <a:custGeom>
              <a:avLst/>
              <a:gdLst/>
              <a:ahLst/>
              <a:cxnLst/>
              <a:rect l="l" t="t" r="r" b="b"/>
              <a:pathLst>
                <a:path w="812800" h="450434">
                  <a:moveTo>
                    <a:pt x="127000" y="0"/>
                  </a:moveTo>
                  <a:lnTo>
                    <a:pt x="685800" y="0"/>
                  </a:lnTo>
                  <a:cubicBezTo>
                    <a:pt x="755940" y="0"/>
                    <a:pt x="812800" y="56860"/>
                    <a:pt x="812800" y="127000"/>
                  </a:cubicBezTo>
                  <a:lnTo>
                    <a:pt x="812800" y="323434"/>
                  </a:lnTo>
                  <a:cubicBezTo>
                    <a:pt x="812800" y="357117"/>
                    <a:pt x="799420" y="389419"/>
                    <a:pt x="775603" y="413237"/>
                  </a:cubicBezTo>
                  <a:cubicBezTo>
                    <a:pt x="751785" y="437054"/>
                    <a:pt x="719482" y="450434"/>
                    <a:pt x="685800" y="450434"/>
                  </a:cubicBezTo>
                  <a:lnTo>
                    <a:pt x="127000" y="450434"/>
                  </a:lnTo>
                  <a:cubicBezTo>
                    <a:pt x="56860" y="450434"/>
                    <a:pt x="0" y="393574"/>
                    <a:pt x="0" y="323434"/>
                  </a:cubicBezTo>
                  <a:lnTo>
                    <a:pt x="0" y="127000"/>
                  </a:lnTo>
                  <a:cubicBezTo>
                    <a:pt x="0" y="56860"/>
                    <a:pt x="56860" y="0"/>
                    <a:pt x="127000" y="0"/>
                  </a:cubicBezTo>
                  <a:close/>
                </a:path>
              </a:pathLst>
            </a:custGeom>
            <a:solidFill>
              <a:srgbClr val="31A48F"/>
            </a:solidFill>
          </p:spPr>
          <p:txBody>
            <a:bodyPr/>
            <a:lstStyle/>
            <a:p>
              <a:endParaRPr lang="en-US"/>
            </a:p>
          </p:txBody>
        </p:sp>
        <p:sp>
          <p:nvSpPr>
            <p:cNvPr id="5" name="TextBox 5"/>
            <p:cNvSpPr txBox="1"/>
            <p:nvPr/>
          </p:nvSpPr>
          <p:spPr>
            <a:xfrm>
              <a:off x="0" y="-38100"/>
              <a:ext cx="812800" cy="488534"/>
            </a:xfrm>
            <a:prstGeom prst="rect">
              <a:avLst/>
            </a:prstGeom>
          </p:spPr>
          <p:txBody>
            <a:bodyPr lIns="50800" tIns="50800" rIns="50800" bIns="50800" rtlCol="0" anchor="ctr"/>
            <a:lstStyle/>
            <a:p>
              <a:pPr algn="ctr">
                <a:lnSpc>
                  <a:spcPts val="2660"/>
                </a:lnSpc>
              </a:pPr>
              <a:endParaRPr/>
            </a:p>
          </p:txBody>
        </p:sp>
      </p:grpSp>
      <p:sp>
        <p:nvSpPr>
          <p:cNvPr id="6" name="Freeform 6"/>
          <p:cNvSpPr/>
          <p:nvPr/>
        </p:nvSpPr>
        <p:spPr>
          <a:xfrm>
            <a:off x="162334" y="1423761"/>
            <a:ext cx="2930515" cy="1201882"/>
          </a:xfrm>
          <a:custGeom>
            <a:avLst/>
            <a:gdLst/>
            <a:ahLst/>
            <a:cxnLst/>
            <a:rect l="l" t="t" r="r" b="b"/>
            <a:pathLst>
              <a:path w="2930515" h="1201882">
                <a:moveTo>
                  <a:pt x="0" y="0"/>
                </a:moveTo>
                <a:lnTo>
                  <a:pt x="2930515" y="0"/>
                </a:lnTo>
                <a:lnTo>
                  <a:pt x="2930515" y="1201883"/>
                </a:lnTo>
                <a:lnTo>
                  <a:pt x="0" y="1201883"/>
                </a:lnTo>
                <a:lnTo>
                  <a:pt x="0" y="0"/>
                </a:lnTo>
                <a:close/>
              </a:path>
            </a:pathLst>
          </a:custGeom>
          <a:blipFill>
            <a:blip r:embed="rId3"/>
            <a:stretch>
              <a:fillRect/>
            </a:stretch>
          </a:blipFill>
        </p:spPr>
        <p:txBody>
          <a:bodyPr/>
          <a:lstStyle/>
          <a:p>
            <a:endParaRPr lang="en-US"/>
          </a:p>
        </p:txBody>
      </p:sp>
      <p:grpSp>
        <p:nvGrpSpPr>
          <p:cNvPr id="7" name="Group 7"/>
          <p:cNvGrpSpPr/>
          <p:nvPr/>
        </p:nvGrpSpPr>
        <p:grpSpPr>
          <a:xfrm rot="-10800000">
            <a:off x="12521868" y="8328040"/>
            <a:ext cx="5577378" cy="5526632"/>
            <a:chOff x="0" y="0"/>
            <a:chExt cx="812800" cy="805405"/>
          </a:xfrm>
        </p:grpSpPr>
        <p:sp>
          <p:nvSpPr>
            <p:cNvPr id="8" name="Freeform 8"/>
            <p:cNvSpPr/>
            <p:nvPr/>
          </p:nvSpPr>
          <p:spPr>
            <a:xfrm>
              <a:off x="0" y="0"/>
              <a:ext cx="812800" cy="805405"/>
            </a:xfrm>
            <a:custGeom>
              <a:avLst/>
              <a:gdLst/>
              <a:ahLst/>
              <a:cxnLst/>
              <a:rect l="l" t="t" r="r" b="b"/>
              <a:pathLst>
                <a:path w="812800" h="805405">
                  <a:moveTo>
                    <a:pt x="127000" y="0"/>
                  </a:moveTo>
                  <a:lnTo>
                    <a:pt x="685800" y="0"/>
                  </a:lnTo>
                  <a:cubicBezTo>
                    <a:pt x="755940" y="0"/>
                    <a:pt x="812800" y="56860"/>
                    <a:pt x="812800" y="127000"/>
                  </a:cubicBezTo>
                  <a:lnTo>
                    <a:pt x="812800" y="678405"/>
                  </a:lnTo>
                  <a:cubicBezTo>
                    <a:pt x="812800" y="748545"/>
                    <a:pt x="755940" y="805405"/>
                    <a:pt x="685800" y="805405"/>
                  </a:cubicBezTo>
                  <a:lnTo>
                    <a:pt x="127000" y="805405"/>
                  </a:lnTo>
                  <a:cubicBezTo>
                    <a:pt x="93318" y="805405"/>
                    <a:pt x="61015" y="792024"/>
                    <a:pt x="37197" y="768207"/>
                  </a:cubicBezTo>
                  <a:cubicBezTo>
                    <a:pt x="13380" y="744390"/>
                    <a:pt x="0" y="712087"/>
                    <a:pt x="0" y="678405"/>
                  </a:cubicBezTo>
                  <a:lnTo>
                    <a:pt x="0" y="127000"/>
                  </a:lnTo>
                  <a:cubicBezTo>
                    <a:pt x="0" y="56860"/>
                    <a:pt x="56860" y="0"/>
                    <a:pt x="127000" y="0"/>
                  </a:cubicBezTo>
                  <a:close/>
                </a:path>
              </a:pathLst>
            </a:custGeom>
            <a:solidFill>
              <a:srgbClr val="E87753"/>
            </a:solidFill>
          </p:spPr>
          <p:txBody>
            <a:bodyPr/>
            <a:lstStyle/>
            <a:p>
              <a:endParaRPr lang="en-US"/>
            </a:p>
          </p:txBody>
        </p:sp>
        <p:sp>
          <p:nvSpPr>
            <p:cNvPr id="9" name="TextBox 9"/>
            <p:cNvSpPr txBox="1"/>
            <p:nvPr/>
          </p:nvSpPr>
          <p:spPr>
            <a:xfrm>
              <a:off x="0" y="-38100"/>
              <a:ext cx="812800" cy="843505"/>
            </a:xfrm>
            <a:prstGeom prst="rect">
              <a:avLst/>
            </a:prstGeom>
          </p:spPr>
          <p:txBody>
            <a:bodyPr lIns="50800" tIns="50800" rIns="50800" bIns="50800" rtlCol="0" anchor="ctr"/>
            <a:lstStyle/>
            <a:p>
              <a:pPr algn="ctr">
                <a:lnSpc>
                  <a:spcPts val="2660"/>
                </a:lnSpc>
              </a:pPr>
              <a:endParaRPr/>
            </a:p>
          </p:txBody>
        </p:sp>
      </p:grpSp>
      <p:sp>
        <p:nvSpPr>
          <p:cNvPr id="12" name="TextBox 12"/>
          <p:cNvSpPr txBox="1"/>
          <p:nvPr/>
        </p:nvSpPr>
        <p:spPr>
          <a:xfrm rot="3162182">
            <a:off x="3482610" y="5562439"/>
            <a:ext cx="2676651" cy="377155"/>
          </a:xfrm>
          <a:prstGeom prst="rect">
            <a:avLst/>
          </a:prstGeom>
        </p:spPr>
        <p:txBody>
          <a:bodyPr wrap="square" lIns="0" tIns="0" rIns="0" bIns="0" rtlCol="0" anchor="t">
            <a:spAutoFit/>
          </a:bodyPr>
          <a:lstStyle/>
          <a:p>
            <a:pPr algn="l">
              <a:lnSpc>
                <a:spcPts val="3220"/>
              </a:lnSpc>
            </a:pPr>
            <a:r>
              <a:rPr lang="en-US" sz="2300" dirty="0">
                <a:solidFill>
                  <a:srgbClr val="000000"/>
                </a:solidFill>
                <a:latin typeface="Inter"/>
                <a:ea typeface="Inter"/>
                <a:cs typeface="Inter"/>
                <a:sym typeface="Inter"/>
              </a:rPr>
              <a:t>In aging services,</a:t>
            </a:r>
          </a:p>
        </p:txBody>
      </p:sp>
      <p:sp>
        <p:nvSpPr>
          <p:cNvPr id="13" name="TextBox 13"/>
          <p:cNvSpPr txBox="1"/>
          <p:nvPr/>
        </p:nvSpPr>
        <p:spPr>
          <a:xfrm>
            <a:off x="12908260" y="8645334"/>
            <a:ext cx="4804595" cy="1527896"/>
          </a:xfrm>
          <a:prstGeom prst="rect">
            <a:avLst/>
          </a:prstGeom>
        </p:spPr>
        <p:txBody>
          <a:bodyPr lIns="0" tIns="0" rIns="0" bIns="0" rtlCol="0" anchor="t">
            <a:spAutoFit/>
          </a:bodyPr>
          <a:lstStyle/>
          <a:p>
            <a:pPr algn="ctr">
              <a:lnSpc>
                <a:spcPts val="4152"/>
              </a:lnSpc>
            </a:pPr>
            <a:r>
              <a:rPr lang="en-US" sz="2965" b="1">
                <a:solidFill>
                  <a:srgbClr val="FFFFFF"/>
                </a:solidFill>
                <a:latin typeface="Inter Semi-Bold"/>
                <a:ea typeface="Inter Semi-Bold"/>
                <a:cs typeface="Inter Semi-Bold"/>
                <a:sym typeface="Inter Semi-Bold"/>
              </a:rPr>
              <a:t>2026 Fall Conference</a:t>
            </a:r>
          </a:p>
          <a:p>
            <a:pPr algn="ctr">
              <a:lnSpc>
                <a:spcPts val="4152"/>
              </a:lnSpc>
            </a:pPr>
            <a:r>
              <a:rPr lang="en-US" sz="2965" b="1">
                <a:solidFill>
                  <a:srgbClr val="FFFFFF"/>
                </a:solidFill>
                <a:latin typeface="Inter Semi-Bold"/>
                <a:ea typeface="Inter Semi-Bold"/>
                <a:cs typeface="Inter Semi-Bold"/>
                <a:sym typeface="Inter Semi-Bold"/>
              </a:rPr>
              <a:t>August 25-26, 2026</a:t>
            </a:r>
          </a:p>
          <a:p>
            <a:pPr algn="ctr">
              <a:lnSpc>
                <a:spcPts val="3818"/>
              </a:lnSpc>
            </a:pPr>
            <a:endParaRPr lang="en-US" sz="2965" b="1">
              <a:solidFill>
                <a:srgbClr val="FFFFFF"/>
              </a:solidFill>
              <a:latin typeface="Inter Semi-Bold"/>
              <a:ea typeface="Inter Semi-Bold"/>
              <a:cs typeface="Inter Semi-Bold"/>
              <a:sym typeface="Inter Semi-Bold"/>
            </a:endParaRPr>
          </a:p>
        </p:txBody>
      </p:sp>
      <p:sp>
        <p:nvSpPr>
          <p:cNvPr id="14" name="TextBox 14"/>
          <p:cNvSpPr txBox="1"/>
          <p:nvPr/>
        </p:nvSpPr>
        <p:spPr>
          <a:xfrm rot="2273806">
            <a:off x="6401916" y="7969599"/>
            <a:ext cx="1128080" cy="431977"/>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is never</a:t>
            </a:r>
          </a:p>
        </p:txBody>
      </p:sp>
      <p:sp>
        <p:nvSpPr>
          <p:cNvPr id="15" name="TextBox 15"/>
          <p:cNvSpPr txBox="1"/>
          <p:nvPr/>
        </p:nvSpPr>
        <p:spPr>
          <a:xfrm rot="764573">
            <a:off x="8271114" y="8796166"/>
            <a:ext cx="847539" cy="41100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alone.</a:t>
            </a:r>
          </a:p>
        </p:txBody>
      </p:sp>
      <p:sp>
        <p:nvSpPr>
          <p:cNvPr id="16" name="TextBox 16"/>
          <p:cNvSpPr txBox="1"/>
          <p:nvPr/>
        </p:nvSpPr>
        <p:spPr>
          <a:xfrm rot="1421288">
            <a:off x="7422232" y="8513557"/>
            <a:ext cx="821068" cy="4376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made</a:t>
            </a:r>
          </a:p>
        </p:txBody>
      </p:sp>
      <p:sp>
        <p:nvSpPr>
          <p:cNvPr id="17" name="TextBox 17"/>
          <p:cNvSpPr txBox="1"/>
          <p:nvPr/>
        </p:nvSpPr>
        <p:spPr>
          <a:xfrm rot="2877350">
            <a:off x="5434096" y="7098954"/>
            <a:ext cx="1269392" cy="4413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progress</a:t>
            </a:r>
          </a:p>
        </p:txBody>
      </p:sp>
      <p:pic>
        <p:nvPicPr>
          <p:cNvPr id="18" name="Picture 17">
            <a:extLst>
              <a:ext uri="{FF2B5EF4-FFF2-40B4-BE49-F238E27FC236}">
                <a16:creationId xmlns:a16="http://schemas.microsoft.com/office/drawing/2014/main" id="{65924BD0-C59D-4AC5-4BFB-7DF0B07DEB13}"/>
              </a:ext>
            </a:extLst>
          </p:cNvPr>
          <p:cNvPicPr>
            <a:picLocks noChangeAspect="1"/>
          </p:cNvPicPr>
          <p:nvPr/>
        </p:nvPicPr>
        <p:blipFill>
          <a:blip r:embed="rId4"/>
          <a:stretch>
            <a:fillRect/>
          </a:stretch>
        </p:blipFill>
        <p:spPr>
          <a:xfrm>
            <a:off x="7639719" y="474699"/>
            <a:ext cx="6920767" cy="34994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281B9-78D8-D6B3-AC91-20DD6EB84E8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C017E5A-1765-93D7-0651-89C35FA2A818}"/>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AF2FDDCD-8265-2BDC-6099-4B3D84D23FEC}"/>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C0F77C80-416F-DB00-99E4-1D5ED8BED4D6}"/>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A04792FF-5A1F-B043-FC04-3A674C0C287E}"/>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5C71CFDE-107E-4F6E-1BBF-9663DF12E227}"/>
              </a:ext>
            </a:extLst>
          </p:cNvPr>
          <p:cNvSpPr/>
          <p:nvPr/>
        </p:nvSpPr>
        <p:spPr>
          <a:xfrm flipH="1">
            <a:off x="1049939" y="3438075"/>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7" name="TextBox 7">
            <a:extLst>
              <a:ext uri="{FF2B5EF4-FFF2-40B4-BE49-F238E27FC236}">
                <a16:creationId xmlns:a16="http://schemas.microsoft.com/office/drawing/2014/main" id="{6B8415A6-1C5D-E73D-DDD3-2320CCE32A56}"/>
              </a:ext>
            </a:extLst>
          </p:cNvPr>
          <p:cNvSpPr txBox="1"/>
          <p:nvPr/>
        </p:nvSpPr>
        <p:spPr>
          <a:xfrm>
            <a:off x="1049939" y="566801"/>
            <a:ext cx="15969175" cy="2734723"/>
          </a:xfrm>
          <a:prstGeom prst="rect">
            <a:avLst/>
          </a:prstGeom>
        </p:spPr>
        <p:txBody>
          <a:bodyPr wrap="square"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How to respond to escalation before           it’s a crisis…</a:t>
            </a:r>
          </a:p>
        </p:txBody>
      </p:sp>
      <p:sp>
        <p:nvSpPr>
          <p:cNvPr id="8" name="TextBox 8">
            <a:extLst>
              <a:ext uri="{FF2B5EF4-FFF2-40B4-BE49-F238E27FC236}">
                <a16:creationId xmlns:a16="http://schemas.microsoft.com/office/drawing/2014/main" id="{B37A8B6D-3B2A-BF52-79AF-18BD93E2D29C}"/>
              </a:ext>
            </a:extLst>
          </p:cNvPr>
          <p:cNvSpPr txBox="1"/>
          <p:nvPr/>
        </p:nvSpPr>
        <p:spPr>
          <a:xfrm>
            <a:off x="919226" y="4259307"/>
            <a:ext cx="16230600" cy="4460645"/>
          </a:xfrm>
          <a:prstGeom prst="rect">
            <a:avLst/>
          </a:prstGeom>
        </p:spPr>
        <p:txBody>
          <a:bodyPr lIns="0" tIns="0" rIns="0" bIns="0" numCol="2" rtlCol="0" anchor="t">
            <a:spAutoFit/>
          </a:bodyPr>
          <a:lstStyle/>
          <a:p>
            <a:pPr marL="604519" lvl="1" indent="-302260" algn="l">
              <a:buFont typeface="Arial"/>
              <a:buChar char="•"/>
            </a:pPr>
            <a:r>
              <a:rPr lang="en-US" sz="2799" dirty="0">
                <a:solidFill>
                  <a:srgbClr val="63636B"/>
                </a:solidFill>
                <a:latin typeface="Inter"/>
                <a:ea typeface="Inter"/>
                <a:cs typeface="Inter"/>
                <a:sym typeface="Inter"/>
              </a:rPr>
              <a:t>Stay calm and use a soft slow voice.</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Very gentle touch to help the person feel safe.</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Validate whatever they are feeling and let them talk about it.</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Avoid arguing and try and simplify surroundings as much as possible.</a:t>
            </a:r>
          </a:p>
          <a:p>
            <a:pPr marL="604519" lvl="1" indent="-302260" algn="l">
              <a:buFont typeface="Arial"/>
              <a:buChar char="•"/>
            </a:pPr>
            <a:r>
              <a:rPr lang="en-US" sz="2799" dirty="0">
                <a:solidFill>
                  <a:srgbClr val="63636B"/>
                </a:solidFill>
                <a:latin typeface="Inter"/>
                <a:ea typeface="Inter"/>
                <a:cs typeface="Inter"/>
                <a:sym typeface="Inter"/>
              </a:rPr>
              <a:t>Offer simple choices and try and redirect their attention onto something different that you know typically brings comfort.</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Simplify the words you use.</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Slow down your movements. </a:t>
            </a:r>
          </a:p>
          <a:p>
            <a:pPr marL="302259" lvl="1" algn="l"/>
            <a:endParaRPr lang="en-US" sz="2799" dirty="0">
              <a:solidFill>
                <a:srgbClr val="63636B"/>
              </a:solidFill>
              <a:latin typeface="Inter"/>
              <a:ea typeface="Inter"/>
              <a:cs typeface="Inter"/>
              <a:sym typeface="Inter"/>
            </a:endParaRPr>
          </a:p>
          <a:p>
            <a:pPr marL="604519" lvl="1" indent="-302260" algn="l">
              <a:buFont typeface="Arial"/>
              <a:buChar char="•"/>
            </a:pPr>
            <a:r>
              <a:rPr lang="en-US" sz="2799" dirty="0">
                <a:solidFill>
                  <a:srgbClr val="63636B"/>
                </a:solidFill>
                <a:latin typeface="Inter"/>
                <a:ea typeface="Inter"/>
                <a:cs typeface="Inter"/>
                <a:sym typeface="Inter"/>
              </a:rPr>
              <a:t>Keep your hands visible and open.  </a:t>
            </a:r>
          </a:p>
        </p:txBody>
      </p:sp>
      <p:sp>
        <p:nvSpPr>
          <p:cNvPr id="9" name="Freeform 9">
            <a:extLst>
              <a:ext uri="{FF2B5EF4-FFF2-40B4-BE49-F238E27FC236}">
                <a16:creationId xmlns:a16="http://schemas.microsoft.com/office/drawing/2014/main" id="{FEA6C767-C587-DE4E-85A1-1C09C818527D}"/>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887B8C6F-5112-EF5D-36E7-4FA2D0A221D3}"/>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222486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E600-CE9D-BF4A-EFDD-2F560E1E35A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3DDADDD-F53D-0590-1752-00C2A6089DF7}"/>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F5081D8A-2DB2-E997-42AD-ED3743829E93}"/>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2C0D8CA4-E2A8-CD29-C3BC-321611BD9459}"/>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BEA0FA43-3694-AD21-3992-A4634DC364DF}"/>
              </a:ext>
            </a:extLst>
          </p:cNvPr>
          <p:cNvSpPr/>
          <p:nvPr/>
        </p:nvSpPr>
        <p:spPr>
          <a:xfrm>
            <a:off x="16282113" y="8455431"/>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E6D0BC2A-3492-0461-58D5-9A9CBE5AF168}"/>
              </a:ext>
            </a:extLst>
          </p:cNvPr>
          <p:cNvSpPr/>
          <p:nvPr/>
        </p:nvSpPr>
        <p:spPr>
          <a:xfrm flipH="1">
            <a:off x="1028700" y="1962964"/>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3473C3CC-9536-271C-B8EF-7C76C11E4CE7}"/>
              </a:ext>
            </a:extLst>
          </p:cNvPr>
          <p:cNvSpPr txBox="1"/>
          <p:nvPr/>
        </p:nvSpPr>
        <p:spPr>
          <a:xfrm>
            <a:off x="884592" y="604807"/>
            <a:ext cx="13868282" cy="1259960"/>
          </a:xfrm>
          <a:prstGeom prst="rect">
            <a:avLst/>
          </a:prstGeom>
        </p:spPr>
        <p:txBody>
          <a:bodyPr wrap="square"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Crisis is here…Now what?</a:t>
            </a:r>
          </a:p>
        </p:txBody>
      </p:sp>
      <p:sp>
        <p:nvSpPr>
          <p:cNvPr id="8" name="TextBox 8">
            <a:extLst>
              <a:ext uri="{FF2B5EF4-FFF2-40B4-BE49-F238E27FC236}">
                <a16:creationId xmlns:a16="http://schemas.microsoft.com/office/drawing/2014/main" id="{E731118F-5892-ABA8-63D5-29464D06E5E7}"/>
              </a:ext>
            </a:extLst>
          </p:cNvPr>
          <p:cNvSpPr txBox="1"/>
          <p:nvPr/>
        </p:nvSpPr>
        <p:spPr>
          <a:xfrm>
            <a:off x="997993" y="2258147"/>
            <a:ext cx="16230600" cy="7351693"/>
          </a:xfrm>
          <a:prstGeom prst="rect">
            <a:avLst/>
          </a:prstGeom>
        </p:spPr>
        <p:txBody>
          <a:bodyPr lIns="0" tIns="0" rIns="0" bIns="0" rtlCol="0" anchor="t">
            <a:spAutoFit/>
          </a:bodyPr>
          <a:lstStyle/>
          <a:p>
            <a:pPr marL="359409" indent="-514350">
              <a:lnSpc>
                <a:spcPct val="200000"/>
              </a:lnSpc>
              <a:buFont typeface="+mj-lt"/>
              <a:buAutoNum type="arabicPeriod"/>
            </a:pPr>
            <a:r>
              <a:rPr lang="en-US" sz="2799" dirty="0">
                <a:solidFill>
                  <a:srgbClr val="63636B"/>
                </a:solidFill>
                <a:latin typeface="Inter"/>
                <a:ea typeface="Inter"/>
                <a:cs typeface="Inter"/>
                <a:sym typeface="Inter"/>
              </a:rPr>
              <a:t>Remove the threat, whomever or whatever that is perceived to be.</a:t>
            </a:r>
          </a:p>
          <a:p>
            <a:pPr marL="359409" indent="-514350">
              <a:lnSpc>
                <a:spcPct val="200000"/>
              </a:lnSpc>
              <a:buFont typeface="+mj-lt"/>
              <a:buAutoNum type="arabicPeriod"/>
            </a:pPr>
            <a:r>
              <a:rPr lang="en-US" sz="2799" dirty="0">
                <a:solidFill>
                  <a:srgbClr val="63636B"/>
                </a:solidFill>
                <a:latin typeface="Inter"/>
                <a:ea typeface="Inter"/>
                <a:cs typeface="Inter"/>
                <a:sym typeface="Inter"/>
              </a:rPr>
              <a:t>Portray, “I am on your side”. Use a calm, clear, neutral voice.</a:t>
            </a:r>
          </a:p>
          <a:p>
            <a:pPr marL="359409" indent="-514350">
              <a:lnSpc>
                <a:spcPct val="200000"/>
              </a:lnSpc>
              <a:buFont typeface="+mj-lt"/>
              <a:buAutoNum type="arabicPeriod"/>
            </a:pPr>
            <a:r>
              <a:rPr lang="en-US" sz="2799" dirty="0">
                <a:solidFill>
                  <a:srgbClr val="63636B"/>
                </a:solidFill>
                <a:latin typeface="Inter"/>
                <a:ea typeface="Inter"/>
                <a:cs typeface="Inter"/>
                <a:sym typeface="Inter"/>
              </a:rPr>
              <a:t>Give/create space. Step back. Remove too many people.  Don’t corner or box them in.</a:t>
            </a:r>
          </a:p>
          <a:p>
            <a:pPr marL="359409" indent="-514350">
              <a:lnSpc>
                <a:spcPct val="200000"/>
              </a:lnSpc>
              <a:buFont typeface="+mj-lt"/>
              <a:buAutoNum type="arabicPeriod"/>
            </a:pPr>
            <a:r>
              <a:rPr lang="en-US" sz="2799" dirty="0">
                <a:solidFill>
                  <a:srgbClr val="63636B"/>
                </a:solidFill>
                <a:latin typeface="Inter"/>
                <a:ea typeface="Inter"/>
                <a:cs typeface="Inter"/>
                <a:sym typeface="Inter"/>
              </a:rPr>
              <a:t>Act in the person’s defense with others involved.  Trust in you is critical. </a:t>
            </a:r>
          </a:p>
          <a:p>
            <a:pPr marL="359409" indent="-514350">
              <a:lnSpc>
                <a:spcPct val="200000"/>
              </a:lnSpc>
              <a:buFont typeface="+mj-lt"/>
              <a:buAutoNum type="arabicPeriod"/>
            </a:pPr>
            <a:r>
              <a:rPr lang="en-US" sz="2799" dirty="0">
                <a:solidFill>
                  <a:srgbClr val="63636B"/>
                </a:solidFill>
                <a:latin typeface="Inter"/>
                <a:ea typeface="Inter"/>
                <a:cs typeface="Inter"/>
                <a:sym typeface="Inter"/>
              </a:rPr>
              <a:t>Lower your stance, get at or below this person’s eye level, off to the side, not directly in front.  Eye to eye is interpreted as confrontational. </a:t>
            </a:r>
          </a:p>
          <a:p>
            <a:pPr marL="359409" indent="-514350">
              <a:lnSpc>
                <a:spcPct val="200000"/>
              </a:lnSpc>
              <a:buFont typeface="+mj-lt"/>
              <a:buAutoNum type="arabicPeriod"/>
            </a:pPr>
            <a:r>
              <a:rPr lang="en-US" sz="2799" dirty="0">
                <a:solidFill>
                  <a:srgbClr val="63636B"/>
                </a:solidFill>
                <a:latin typeface="Inter"/>
                <a:ea typeface="Inter"/>
                <a:cs typeface="Inter"/>
                <a:sym typeface="Inter"/>
              </a:rPr>
              <a:t>Keep your body posture open and hands visible, offer an open flat hand for the person to take, if they take it, maintain a hand under hand position to give you control. </a:t>
            </a:r>
          </a:p>
          <a:p>
            <a:pPr>
              <a:lnSpc>
                <a:spcPts val="3919"/>
              </a:lnSpc>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CE82D3F6-C01C-D8F5-C844-004B92AD4A78}"/>
              </a:ext>
            </a:extLst>
          </p:cNvPr>
          <p:cNvSpPr/>
          <p:nvPr/>
        </p:nvSpPr>
        <p:spPr>
          <a:xfrm>
            <a:off x="4295257" y="9277834"/>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167F2520-7B25-4DB1-C88B-24FF3FF0A4BC}"/>
              </a:ext>
            </a:extLst>
          </p:cNvPr>
          <p:cNvPicPr>
            <a:picLocks noChangeAspect="1"/>
          </p:cNvPicPr>
          <p:nvPr/>
        </p:nvPicPr>
        <p:blipFill>
          <a:blip r:embed="rId5"/>
          <a:stretch>
            <a:fillRect/>
          </a:stretch>
        </p:blipFill>
        <p:spPr>
          <a:xfrm>
            <a:off x="15014299" y="8960100"/>
            <a:ext cx="2993507" cy="1513657"/>
          </a:xfrm>
          <a:prstGeom prst="rect">
            <a:avLst/>
          </a:prstGeom>
        </p:spPr>
      </p:pic>
      <p:sp>
        <p:nvSpPr>
          <p:cNvPr id="14" name="TextBox 7">
            <a:extLst>
              <a:ext uri="{FF2B5EF4-FFF2-40B4-BE49-F238E27FC236}">
                <a16:creationId xmlns:a16="http://schemas.microsoft.com/office/drawing/2014/main" id="{9E82BD17-5134-643E-1B19-0AB46F6F7436}"/>
              </a:ext>
            </a:extLst>
          </p:cNvPr>
          <p:cNvSpPr txBox="1"/>
          <p:nvPr/>
        </p:nvSpPr>
        <p:spPr>
          <a:xfrm>
            <a:off x="2971800" y="1290549"/>
            <a:ext cx="13868282" cy="1198405"/>
          </a:xfrm>
          <a:prstGeom prst="rect">
            <a:avLst/>
          </a:prstGeom>
        </p:spPr>
        <p:txBody>
          <a:bodyPr wrap="square" lIns="0" tIns="0" rIns="0" bIns="0" rtlCol="0" anchor="t">
            <a:spAutoFit/>
          </a:bodyPr>
          <a:lstStyle/>
          <a:p>
            <a:pPr algn="l">
              <a:lnSpc>
                <a:spcPts val="11479"/>
              </a:lnSpc>
            </a:pPr>
            <a:r>
              <a:rPr lang="en-US" sz="3600" b="1" dirty="0">
                <a:solidFill>
                  <a:srgbClr val="31A48F"/>
                </a:solidFill>
                <a:latin typeface="Cy Grotesk V3 Key Ultra-Bold"/>
                <a:ea typeface="Cy Grotesk V3 Key Ultra-Bold"/>
                <a:cs typeface="Cy Grotesk V3 Key Ultra-Bold"/>
                <a:sym typeface="Cy Grotesk V3 Key Ultra-Bold"/>
              </a:rPr>
              <a:t>15 Steps to deescalate</a:t>
            </a:r>
          </a:p>
        </p:txBody>
      </p:sp>
    </p:spTree>
    <p:extLst>
      <p:ext uri="{BB962C8B-B14F-4D97-AF65-F5344CB8AC3E}">
        <p14:creationId xmlns:p14="http://schemas.microsoft.com/office/powerpoint/2010/main" val="1789182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D686B-D11B-D766-EBD2-6AC5714D470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3CD680C-8BF8-1A41-0AA1-04D14A8C48BC}"/>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0C90879-F0EE-164D-A66A-993F9B107294}"/>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EBFDC5DC-A55B-21AE-4AEE-D1D6363D6490}"/>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DB4D87BD-98D0-7357-504A-C573AC676577}"/>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1F495100-D3A5-D023-F31B-3FC030DA6BF9}"/>
              </a:ext>
            </a:extLst>
          </p:cNvPr>
          <p:cNvSpPr/>
          <p:nvPr/>
        </p:nvSpPr>
        <p:spPr>
          <a:xfrm flipH="1">
            <a:off x="1143000" y="1903412"/>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F8DFA323-BDF1-744F-A644-0287F174C913}"/>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 </a:t>
            </a:r>
            <a:r>
              <a:rPr lang="en-US" sz="4800" b="1" dirty="0">
                <a:latin typeface="Cy Grotesk V3 Key Ultra-Bold"/>
                <a:ea typeface="Cy Grotesk V3 Key Ultra-Bold"/>
                <a:cs typeface="Cy Grotesk V3 Key Ultra-Bold"/>
                <a:sym typeface="Cy Grotesk V3 Key Ultra-Bold"/>
              </a:rPr>
              <a:t>In the moment continued….</a:t>
            </a:r>
            <a:endParaRPr lang="en-US" sz="8199" b="1" dirty="0">
              <a:latin typeface="Cy Grotesk V3 Key Ultra-Bold"/>
              <a:ea typeface="Cy Grotesk V3 Key Ultra-Bold"/>
              <a:cs typeface="Cy Grotesk V3 Key Ultra-Bold"/>
              <a:sym typeface="Cy Grotesk V3 Key Ultra-Bold"/>
            </a:endParaRPr>
          </a:p>
        </p:txBody>
      </p:sp>
      <p:sp>
        <p:nvSpPr>
          <p:cNvPr id="8" name="TextBox 8">
            <a:extLst>
              <a:ext uri="{FF2B5EF4-FFF2-40B4-BE49-F238E27FC236}">
                <a16:creationId xmlns:a16="http://schemas.microsoft.com/office/drawing/2014/main" id="{67139098-6673-ABC1-4871-7A26BE8468EE}"/>
              </a:ext>
            </a:extLst>
          </p:cNvPr>
          <p:cNvSpPr txBox="1"/>
          <p:nvPr/>
        </p:nvSpPr>
        <p:spPr>
          <a:xfrm>
            <a:off x="884592" y="2753728"/>
            <a:ext cx="16230600" cy="5092035"/>
          </a:xfrm>
          <a:prstGeom prst="rect">
            <a:avLst/>
          </a:prstGeom>
        </p:spPr>
        <p:txBody>
          <a:bodyPr lIns="0" tIns="0" rIns="0" bIns="0" rtlCol="0" anchor="t">
            <a:spAutoFit/>
          </a:bodyPr>
          <a:lstStyle/>
          <a:p>
            <a:pPr marL="302259" lvl="1" algn="l">
              <a:lnSpc>
                <a:spcPct val="150000"/>
              </a:lnSpc>
            </a:pPr>
            <a:r>
              <a:rPr lang="en-US" sz="2799" dirty="0">
                <a:solidFill>
                  <a:srgbClr val="63636B"/>
                </a:solidFill>
                <a:latin typeface="Inter"/>
                <a:ea typeface="Inter"/>
                <a:cs typeface="Inter"/>
                <a:sym typeface="Inter"/>
              </a:rPr>
              <a:t>7.Give the person in crisis a visually perceived “way out”. Acknowledge their feelings. Be respectful and non-judgmental.</a:t>
            </a:r>
          </a:p>
          <a:p>
            <a:pPr marL="302259" lvl="1" algn="l">
              <a:lnSpc>
                <a:spcPct val="150000"/>
              </a:lnSpc>
            </a:pPr>
            <a:r>
              <a:rPr lang="en-US" sz="2799" dirty="0">
                <a:solidFill>
                  <a:srgbClr val="63636B"/>
                </a:solidFill>
                <a:latin typeface="Inter"/>
                <a:ea typeface="Inter"/>
                <a:cs typeface="Inter"/>
                <a:sym typeface="Inter"/>
              </a:rPr>
              <a:t>8.Begin taking deep audible breaths aloud, you’re trying to sync their breathing to yours in response.  Physically move your body in rhythm with your breathing. Lowers heartbeat, B/P.. </a:t>
            </a:r>
          </a:p>
          <a:p>
            <a:pPr marL="302259" lvl="1" algn="l">
              <a:lnSpc>
                <a:spcPct val="150000"/>
              </a:lnSpc>
            </a:pPr>
            <a:r>
              <a:rPr lang="en-US" sz="2799" dirty="0">
                <a:solidFill>
                  <a:srgbClr val="63636B"/>
                </a:solidFill>
                <a:latin typeface="Inter"/>
                <a:ea typeface="Inter"/>
                <a:cs typeface="Inter"/>
                <a:sym typeface="Inter"/>
              </a:rPr>
              <a:t>9. The HUH positions automatically applies gentle pressure to the person’s palm, which has a calming effect on the person’s whole sensory system.</a:t>
            </a:r>
          </a:p>
          <a:p>
            <a:pPr marL="302259" lvl="1" algn="l">
              <a:lnSpc>
                <a:spcPct val="150000"/>
              </a:lnSpc>
            </a:pPr>
            <a:r>
              <a:rPr lang="en-US" sz="2799" dirty="0">
                <a:solidFill>
                  <a:srgbClr val="63636B"/>
                </a:solidFill>
                <a:latin typeface="Inter"/>
                <a:ea typeface="Inter"/>
                <a:cs typeface="Inter"/>
                <a:sym typeface="Inter"/>
              </a:rPr>
              <a:t>10. Move slowly and deliberately. Continue to lower the volume and slow the cadence of your voice, this helps the other person slowly calm down as well.</a:t>
            </a:r>
          </a:p>
        </p:txBody>
      </p:sp>
      <p:sp>
        <p:nvSpPr>
          <p:cNvPr id="9" name="Freeform 9">
            <a:extLst>
              <a:ext uri="{FF2B5EF4-FFF2-40B4-BE49-F238E27FC236}">
                <a16:creationId xmlns:a16="http://schemas.microsoft.com/office/drawing/2014/main" id="{A31D5338-A51F-2A38-8BE8-002B0ED1C303}"/>
              </a:ext>
            </a:extLst>
          </p:cNvPr>
          <p:cNvSpPr/>
          <p:nvPr/>
        </p:nvSpPr>
        <p:spPr>
          <a:xfrm>
            <a:off x="11811000" y="9243099"/>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731DAA27-C82F-7DD1-905F-062F61931619}"/>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172460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F99FC-C06E-F1F2-2DB8-69CADA95BED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DB4BCD-2078-1427-8995-281D6BC244E8}"/>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479150D4-C8E4-78E4-CB9F-747F4F443BE5}"/>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94D02099-73C9-4832-FB65-138E59996727}"/>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EFEDB994-58B6-8487-38A2-630A16D4172B}"/>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A38C008-7FB9-0D20-55C4-C744870E8A28}"/>
              </a:ext>
            </a:extLst>
          </p:cNvPr>
          <p:cNvSpPr/>
          <p:nvPr/>
        </p:nvSpPr>
        <p:spPr>
          <a:xfrm flipH="1">
            <a:off x="1143000" y="1903412"/>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99CAB841-3D09-C63C-9F17-2BD028840E2E}"/>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 </a:t>
            </a:r>
            <a:r>
              <a:rPr lang="en-US" sz="4800" b="1" dirty="0">
                <a:latin typeface="Cy Grotesk V3 Key Ultra-Bold"/>
                <a:ea typeface="Cy Grotesk V3 Key Ultra-Bold"/>
                <a:cs typeface="Cy Grotesk V3 Key Ultra-Bold"/>
                <a:sym typeface="Cy Grotesk V3 Key Ultra-Bold"/>
              </a:rPr>
              <a:t>In the moment continued….</a:t>
            </a:r>
            <a:endParaRPr lang="en-US" sz="8199" b="1" dirty="0">
              <a:latin typeface="Cy Grotesk V3 Key Ultra-Bold"/>
              <a:ea typeface="Cy Grotesk V3 Key Ultra-Bold"/>
              <a:cs typeface="Cy Grotesk V3 Key Ultra-Bold"/>
              <a:sym typeface="Cy Grotesk V3 Key Ultra-Bold"/>
            </a:endParaRPr>
          </a:p>
        </p:txBody>
      </p:sp>
      <p:sp>
        <p:nvSpPr>
          <p:cNvPr id="8" name="TextBox 8">
            <a:extLst>
              <a:ext uri="{FF2B5EF4-FFF2-40B4-BE49-F238E27FC236}">
                <a16:creationId xmlns:a16="http://schemas.microsoft.com/office/drawing/2014/main" id="{BE1AB452-EB3E-7256-CB59-CD9258351ECE}"/>
              </a:ext>
            </a:extLst>
          </p:cNvPr>
          <p:cNvSpPr txBox="1"/>
          <p:nvPr/>
        </p:nvSpPr>
        <p:spPr>
          <a:xfrm>
            <a:off x="877768" y="2459400"/>
            <a:ext cx="16230600" cy="5738174"/>
          </a:xfrm>
          <a:prstGeom prst="rect">
            <a:avLst/>
          </a:prstGeom>
        </p:spPr>
        <p:txBody>
          <a:bodyPr lIns="0" tIns="0" rIns="0" bIns="0" rtlCol="0" anchor="t">
            <a:spAutoFit/>
          </a:bodyPr>
          <a:lstStyle/>
          <a:p>
            <a:pPr marL="302259" lvl="1">
              <a:lnSpc>
                <a:spcPct val="150000"/>
              </a:lnSpc>
            </a:pPr>
            <a:r>
              <a:rPr lang="en-US" sz="2799" dirty="0">
                <a:solidFill>
                  <a:srgbClr val="63636B"/>
                </a:solidFill>
                <a:latin typeface="Inter"/>
                <a:ea typeface="Inter"/>
                <a:cs typeface="Inter"/>
                <a:sym typeface="Inter"/>
              </a:rPr>
              <a:t>11. Gradually relax your body and posture from being in a defender position to a relaxed friend stance now.</a:t>
            </a:r>
          </a:p>
          <a:p>
            <a:pPr marL="302259" lvl="1">
              <a:lnSpc>
                <a:spcPct val="150000"/>
              </a:lnSpc>
            </a:pPr>
            <a:r>
              <a:rPr lang="en-US" sz="2799" dirty="0">
                <a:solidFill>
                  <a:srgbClr val="63636B"/>
                </a:solidFill>
                <a:latin typeface="Inter"/>
                <a:ea typeface="Inter"/>
                <a:cs typeface="Inter"/>
                <a:sym typeface="Inter"/>
              </a:rPr>
              <a:t>12. Once the person is calmed you can now assist them to do what you need them to or take them where you need them to go because you’ve established yourself as someone safe.</a:t>
            </a:r>
          </a:p>
          <a:p>
            <a:pPr marL="302259" lvl="1">
              <a:lnSpc>
                <a:spcPct val="150000"/>
              </a:lnSpc>
            </a:pPr>
            <a:r>
              <a:rPr lang="en-US" sz="2799" dirty="0">
                <a:solidFill>
                  <a:srgbClr val="63636B"/>
                </a:solidFill>
                <a:latin typeface="Inter"/>
                <a:ea typeface="Inter"/>
                <a:cs typeface="Inter"/>
                <a:sym typeface="Inter"/>
              </a:rPr>
              <a:t>13. Explain anything you’re going to do or how you’re going to move so there is no surprise for that person. </a:t>
            </a:r>
          </a:p>
          <a:p>
            <a:pPr marL="302259" lvl="1">
              <a:lnSpc>
                <a:spcPct val="150000"/>
              </a:lnSpc>
            </a:pPr>
            <a:r>
              <a:rPr lang="en-US" sz="2799" dirty="0">
                <a:solidFill>
                  <a:srgbClr val="63636B"/>
                </a:solidFill>
                <a:latin typeface="Inter"/>
                <a:ea typeface="Inter"/>
                <a:cs typeface="Inter"/>
                <a:sym typeface="Inter"/>
              </a:rPr>
              <a:t>14. Try to identify “in this moment” what needs does this person have and meet those immediately.</a:t>
            </a:r>
          </a:p>
          <a:p>
            <a:pPr marL="302259" lvl="1">
              <a:lnSpc>
                <a:spcPct val="150000"/>
              </a:lnSpc>
            </a:pPr>
            <a:r>
              <a:rPr lang="en-US" sz="2799" dirty="0">
                <a:solidFill>
                  <a:srgbClr val="63636B"/>
                </a:solidFill>
                <a:latin typeface="Inter"/>
                <a:ea typeface="Inter"/>
                <a:cs typeface="Inter"/>
                <a:sym typeface="Inter"/>
              </a:rPr>
              <a:t>15. Stop trying to explain, use logic, or reason.</a:t>
            </a:r>
          </a:p>
        </p:txBody>
      </p:sp>
      <p:sp>
        <p:nvSpPr>
          <p:cNvPr id="9" name="Freeform 9">
            <a:extLst>
              <a:ext uri="{FF2B5EF4-FFF2-40B4-BE49-F238E27FC236}">
                <a16:creationId xmlns:a16="http://schemas.microsoft.com/office/drawing/2014/main" id="{DC8E3A3C-2218-5309-A69F-185294CCE16E}"/>
              </a:ext>
            </a:extLst>
          </p:cNvPr>
          <p:cNvSpPr/>
          <p:nvPr/>
        </p:nvSpPr>
        <p:spPr>
          <a:xfrm>
            <a:off x="11811000" y="9243099"/>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809AD196-2F35-D40C-C403-4CEDDCC04ADE}"/>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1851061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D5361-1F11-61C0-56F7-F33E972CFCA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795E6F2-8956-2AC4-E3BC-90BA74774BB8}"/>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6E9C784D-DE81-A1EB-CD48-E0ADA29BF30F}"/>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8FFA1F69-5B2D-B2D3-0FF4-655A2ABA3A7A}"/>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1962B96B-915E-1A09-8DC1-54A6BB9A16BF}"/>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ACC1C547-AF37-EBAC-DA9A-9C2E29A0FFEF}"/>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26958709-04DC-6465-D9F7-E711C3E90341}"/>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Truths to REMEMBER…</a:t>
            </a:r>
          </a:p>
        </p:txBody>
      </p:sp>
      <p:sp>
        <p:nvSpPr>
          <p:cNvPr id="8" name="TextBox 8">
            <a:extLst>
              <a:ext uri="{FF2B5EF4-FFF2-40B4-BE49-F238E27FC236}">
                <a16:creationId xmlns:a16="http://schemas.microsoft.com/office/drawing/2014/main" id="{D70AB535-D00F-1777-E0E2-5C178A918F00}"/>
              </a:ext>
            </a:extLst>
          </p:cNvPr>
          <p:cNvSpPr txBox="1"/>
          <p:nvPr/>
        </p:nvSpPr>
        <p:spPr>
          <a:xfrm>
            <a:off x="884592" y="3406381"/>
            <a:ext cx="16230600" cy="4960782"/>
          </a:xfrm>
          <a:prstGeom prst="rect">
            <a:avLst/>
          </a:prstGeom>
        </p:spPr>
        <p:txBody>
          <a:bodyPr lIns="0" tIns="0" rIns="0" bIns="0" rtlCol="0" anchor="t">
            <a:spAutoFit/>
          </a:bodyPr>
          <a:lstStyle/>
          <a:p>
            <a:pPr marL="604519" lvl="1" indent="-302260" algn="l">
              <a:lnSpc>
                <a:spcPts val="3919"/>
              </a:lnSpc>
              <a:buFont typeface="Arial"/>
              <a:buChar char="•"/>
            </a:pPr>
            <a:r>
              <a:rPr lang="en-US" sz="2799" dirty="0">
                <a:solidFill>
                  <a:srgbClr val="63636B"/>
                </a:solidFill>
                <a:latin typeface="Inter"/>
                <a:ea typeface="Inter"/>
                <a:cs typeface="Inter"/>
                <a:sym typeface="Inter"/>
              </a:rPr>
              <a:t>Responding early reduces the likelihood of physical violence or injury.</a:t>
            </a:r>
          </a:p>
          <a:p>
            <a:pPr marL="604519" lvl="1" indent="-302260" algn="l">
              <a:lnSpc>
                <a:spcPts val="3919"/>
              </a:lnSpc>
              <a:buFont typeface="Arial"/>
              <a:buChar char="•"/>
            </a:pPr>
            <a:r>
              <a:rPr lang="en-US" sz="2799" dirty="0">
                <a:solidFill>
                  <a:srgbClr val="63636B"/>
                </a:solidFill>
                <a:latin typeface="Inter"/>
                <a:ea typeface="Inter"/>
                <a:cs typeface="Inter"/>
                <a:sym typeface="Inter"/>
              </a:rPr>
              <a:t>DON”T WAIT! Act when you first start to see signs of escalation in individuals.</a:t>
            </a:r>
          </a:p>
          <a:p>
            <a:pPr marL="604519" lvl="1" indent="-302260" algn="l">
              <a:lnSpc>
                <a:spcPts val="3919"/>
              </a:lnSpc>
              <a:buFont typeface="Arial"/>
              <a:buChar char="•"/>
            </a:pPr>
            <a:r>
              <a:rPr lang="en-US" sz="2799" dirty="0">
                <a:solidFill>
                  <a:srgbClr val="63636B"/>
                </a:solidFill>
                <a:latin typeface="Inter"/>
                <a:ea typeface="Inter"/>
                <a:cs typeface="Inter"/>
                <a:sym typeface="Inter"/>
              </a:rPr>
              <a:t>If you cannot emotionally self-regulate in a crisis then stay away.</a:t>
            </a:r>
          </a:p>
          <a:p>
            <a:pPr marL="604519" lvl="1" indent="-302260" algn="l">
              <a:lnSpc>
                <a:spcPts val="3919"/>
              </a:lnSpc>
              <a:buFont typeface="Arial"/>
              <a:buChar char="•"/>
            </a:pPr>
            <a:r>
              <a:rPr lang="en-US" sz="2799" dirty="0">
                <a:solidFill>
                  <a:srgbClr val="63636B"/>
                </a:solidFill>
                <a:latin typeface="Inter"/>
                <a:ea typeface="Inter"/>
                <a:cs typeface="Inter"/>
                <a:sym typeface="Inter"/>
              </a:rPr>
              <a:t>Practice “pro-active awareness” DAILY.  Pay attention. Know your people. </a:t>
            </a:r>
          </a:p>
          <a:p>
            <a:pPr marL="604519" lvl="1" indent="-302260" algn="l">
              <a:lnSpc>
                <a:spcPts val="3919"/>
              </a:lnSpc>
              <a:buFont typeface="Arial"/>
              <a:buChar char="•"/>
            </a:pPr>
            <a:r>
              <a:rPr lang="en-US" sz="2799" dirty="0">
                <a:solidFill>
                  <a:srgbClr val="63636B"/>
                </a:solidFill>
                <a:latin typeface="Inter"/>
                <a:ea typeface="Inter"/>
                <a:cs typeface="Inter"/>
                <a:sym typeface="Inter"/>
              </a:rPr>
              <a:t>They will always be your emotional weather vane. </a:t>
            </a:r>
          </a:p>
          <a:p>
            <a:pPr marL="604519" lvl="1" indent="-302260" algn="l">
              <a:lnSpc>
                <a:spcPts val="3919"/>
              </a:lnSpc>
              <a:buFont typeface="Arial"/>
              <a:buChar char="•"/>
            </a:pPr>
            <a:r>
              <a:rPr lang="en-US" sz="2799" dirty="0">
                <a:solidFill>
                  <a:srgbClr val="63636B"/>
                </a:solidFill>
                <a:latin typeface="Inter"/>
                <a:ea typeface="Inter"/>
                <a:cs typeface="Inter"/>
                <a:sym typeface="Inter"/>
              </a:rPr>
              <a:t>Acknowledge the feelings behind what I’m saying or doing. </a:t>
            </a:r>
          </a:p>
          <a:p>
            <a:pPr marL="604519" lvl="1" indent="-302260" algn="l">
              <a:lnSpc>
                <a:spcPts val="3919"/>
              </a:lnSpc>
              <a:buFont typeface="Arial"/>
              <a:buChar char="•"/>
            </a:pPr>
            <a:r>
              <a:rPr lang="en-US" sz="2799" dirty="0">
                <a:solidFill>
                  <a:srgbClr val="63636B"/>
                </a:solidFill>
                <a:latin typeface="Inter"/>
                <a:ea typeface="Inter"/>
                <a:cs typeface="Inter"/>
                <a:sym typeface="Inter"/>
              </a:rPr>
              <a:t>MATCH my emotion not my volume. Use low stimulus communication. Lower the emotional temperature.</a:t>
            </a:r>
          </a:p>
          <a:p>
            <a:pPr marL="604519" lvl="1" indent="-302260" algn="l">
              <a:lnSpc>
                <a:spcPts val="3919"/>
              </a:lnSpc>
              <a:buFont typeface="Arial"/>
              <a:buChar char="•"/>
            </a:pPr>
            <a:r>
              <a:rPr lang="en-US" sz="2799" dirty="0">
                <a:solidFill>
                  <a:srgbClr val="63636B"/>
                </a:solidFill>
                <a:latin typeface="Inter"/>
                <a:ea typeface="Inter"/>
                <a:cs typeface="Inter"/>
                <a:sym typeface="Inter"/>
              </a:rPr>
              <a:t>Non-verbal communication in de-escalation speaks way louder than words.</a:t>
            </a:r>
          </a:p>
          <a:p>
            <a:pPr marL="604519" lvl="1" indent="-302260" algn="l">
              <a:lnSpc>
                <a:spcPts val="3919"/>
              </a:lnSpc>
              <a:buFont typeface="Arial"/>
              <a:buChar char="•"/>
            </a:pPr>
            <a:r>
              <a:rPr lang="en-US" sz="2799" dirty="0">
                <a:solidFill>
                  <a:srgbClr val="63636B"/>
                </a:solidFill>
                <a:latin typeface="Inter"/>
                <a:ea typeface="Inter"/>
                <a:cs typeface="Inter"/>
                <a:sym typeface="Inter"/>
              </a:rPr>
              <a:t>You set the tone- you can either calm or inflame. </a:t>
            </a:r>
          </a:p>
        </p:txBody>
      </p:sp>
      <p:sp>
        <p:nvSpPr>
          <p:cNvPr id="9" name="Freeform 9">
            <a:extLst>
              <a:ext uri="{FF2B5EF4-FFF2-40B4-BE49-F238E27FC236}">
                <a16:creationId xmlns:a16="http://schemas.microsoft.com/office/drawing/2014/main" id="{B1E86796-19B2-C5F5-C63B-02AA14A6AB3A}"/>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57FB4E0F-04DC-7824-9CDC-0657B1FE51BC}"/>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462197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03FD1-98CA-F611-94E8-6C61F5EC36C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2CB62B1-0805-7063-E0E9-7996841C2530}"/>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D42F2D5A-3425-F529-B6CA-83BF7697BDCB}"/>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50E219DA-6748-BAE7-2A72-676F48A8B2BE}"/>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27ADEB25-115C-CBD7-BA6D-28C177811C09}"/>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7D6CE49C-2D66-AF14-400B-C9E0187C57F1}"/>
              </a:ext>
            </a:extLst>
          </p:cNvPr>
          <p:cNvSpPr/>
          <p:nvPr/>
        </p:nvSpPr>
        <p:spPr>
          <a:xfrm flipH="1">
            <a:off x="947358" y="2135662"/>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75E86C6C-6CDE-A8CB-E2C7-DF3BB238E172}"/>
              </a:ext>
            </a:extLst>
          </p:cNvPr>
          <p:cNvSpPr txBox="1"/>
          <p:nvPr/>
        </p:nvSpPr>
        <p:spPr>
          <a:xfrm>
            <a:off x="884592" y="604807"/>
            <a:ext cx="16873754" cy="1275349"/>
          </a:xfrm>
          <a:prstGeom prst="rect">
            <a:avLst/>
          </a:prstGeom>
        </p:spPr>
        <p:txBody>
          <a:bodyPr wrap="square" lIns="0" tIns="0" rIns="0" bIns="0" rtlCol="0" anchor="t">
            <a:spAutoFit/>
          </a:bodyPr>
          <a:lstStyle/>
          <a:p>
            <a:pPr algn="l">
              <a:lnSpc>
                <a:spcPts val="11479"/>
              </a:lnSpc>
            </a:pPr>
            <a:r>
              <a:rPr lang="en-US" sz="6600" b="1" dirty="0">
                <a:solidFill>
                  <a:srgbClr val="31A48F"/>
                </a:solidFill>
                <a:latin typeface="Cy Grotesk V3 Key Ultra-Bold"/>
                <a:ea typeface="Cy Grotesk V3 Key Ultra-Bold"/>
                <a:cs typeface="Cy Grotesk V3 Key Ultra-Bold"/>
                <a:sym typeface="Cy Grotesk V3 Key Ultra-Bold"/>
              </a:rPr>
              <a:t>Resident to resident altercations….</a:t>
            </a:r>
          </a:p>
        </p:txBody>
      </p:sp>
      <p:sp>
        <p:nvSpPr>
          <p:cNvPr id="8" name="TextBox 8">
            <a:extLst>
              <a:ext uri="{FF2B5EF4-FFF2-40B4-BE49-F238E27FC236}">
                <a16:creationId xmlns:a16="http://schemas.microsoft.com/office/drawing/2014/main" id="{6C0AA489-F974-A3A8-DC21-2164CD8DFB68}"/>
              </a:ext>
            </a:extLst>
          </p:cNvPr>
          <p:cNvSpPr txBox="1"/>
          <p:nvPr/>
        </p:nvSpPr>
        <p:spPr>
          <a:xfrm>
            <a:off x="884592" y="3406381"/>
            <a:ext cx="16230600" cy="4960782"/>
          </a:xfrm>
          <a:prstGeom prst="rect">
            <a:avLst/>
          </a:prstGeom>
        </p:spPr>
        <p:txBody>
          <a:bodyPr lIns="0" tIns="0" rIns="0" bIns="0" rtlCol="0" anchor="t">
            <a:spAutoFit/>
          </a:bodyPr>
          <a:lstStyle/>
          <a:p>
            <a:pPr marL="759459" lvl="1" indent="-457200" algn="l">
              <a:lnSpc>
                <a:spcPts val="3919"/>
              </a:lnSpc>
              <a:buFont typeface="Arial" panose="020B0604020202020204" pitchFamily="34" charset="0"/>
              <a:buChar char="•"/>
            </a:pPr>
            <a:r>
              <a:rPr lang="en-US" sz="2799" dirty="0">
                <a:solidFill>
                  <a:srgbClr val="63636B"/>
                </a:solidFill>
                <a:latin typeface="Inter"/>
                <a:ea typeface="Inter"/>
                <a:cs typeface="Inter"/>
                <a:sym typeface="Inter"/>
              </a:rPr>
              <a:t>Utilize all the same de-escalation techniques as soon as you detect signs of escalation.  </a:t>
            </a:r>
            <a:r>
              <a:rPr lang="en-US" sz="2799" b="1" dirty="0">
                <a:solidFill>
                  <a:srgbClr val="63636B"/>
                </a:solidFill>
                <a:latin typeface="Inter"/>
                <a:ea typeface="Inter"/>
                <a:cs typeface="Inter"/>
                <a:sym typeface="Inter"/>
              </a:rPr>
              <a:t>ACT EARLY…RESPOND DON”T IGNORE.</a:t>
            </a:r>
          </a:p>
          <a:p>
            <a:pPr marL="759459" lvl="1" indent="-457200" algn="l">
              <a:lnSpc>
                <a:spcPts val="3919"/>
              </a:lnSpc>
              <a:buFont typeface="Arial" panose="020B0604020202020204" pitchFamily="34" charset="0"/>
              <a:buChar char="•"/>
            </a:pPr>
            <a:endParaRPr lang="en-US" sz="2799" dirty="0">
              <a:solidFill>
                <a:srgbClr val="63636B"/>
              </a:solidFill>
              <a:latin typeface="Inter"/>
              <a:ea typeface="Inter"/>
              <a:cs typeface="Inter"/>
              <a:sym typeface="Inter"/>
            </a:endParaRPr>
          </a:p>
          <a:p>
            <a:pPr marL="759459" lvl="1" indent="-457200" algn="l">
              <a:lnSpc>
                <a:spcPts val="3919"/>
              </a:lnSpc>
              <a:buFont typeface="Arial" panose="020B0604020202020204" pitchFamily="34" charset="0"/>
              <a:buChar char="•"/>
            </a:pPr>
            <a:r>
              <a:rPr lang="en-US" sz="2799" b="1" u="sng" dirty="0">
                <a:solidFill>
                  <a:srgbClr val="63636B"/>
                </a:solidFill>
                <a:latin typeface="Inter"/>
                <a:ea typeface="Inter"/>
                <a:cs typeface="Inter"/>
                <a:sym typeface="Inter"/>
              </a:rPr>
              <a:t>If crisis occurs and altercation happens  </a:t>
            </a:r>
            <a:r>
              <a:rPr lang="en-US" sz="2799" dirty="0">
                <a:solidFill>
                  <a:srgbClr val="63636B"/>
                </a:solidFill>
                <a:latin typeface="Inter"/>
                <a:ea typeface="Inter"/>
                <a:cs typeface="Inter"/>
                <a:sym typeface="Inter"/>
              </a:rPr>
              <a:t>:</a:t>
            </a:r>
          </a:p>
          <a:p>
            <a:pPr marL="816609" lvl="1" indent="-514350" algn="l">
              <a:lnSpc>
                <a:spcPts val="3919"/>
              </a:lnSpc>
              <a:buAutoNum type="arabicPeriod"/>
            </a:pPr>
            <a:r>
              <a:rPr lang="en-US" sz="2799" dirty="0">
                <a:solidFill>
                  <a:srgbClr val="63636B"/>
                </a:solidFill>
                <a:latin typeface="Inter"/>
                <a:ea typeface="Inter"/>
                <a:cs typeface="Inter"/>
                <a:sym typeface="Inter"/>
              </a:rPr>
              <a:t>Separate the two residents from each other immediately.  Use the crisis interventions we    learned but utilizing two staff with each person individually. </a:t>
            </a:r>
          </a:p>
          <a:p>
            <a:pPr marL="816609" lvl="1" indent="-514350" algn="l">
              <a:lnSpc>
                <a:spcPts val="3919"/>
              </a:lnSpc>
              <a:buAutoNum type="arabicPeriod"/>
            </a:pPr>
            <a:r>
              <a:rPr lang="en-US" sz="2799" dirty="0">
                <a:solidFill>
                  <a:srgbClr val="63636B"/>
                </a:solidFill>
                <a:latin typeface="Inter"/>
                <a:ea typeface="Inter"/>
                <a:cs typeface="Inter"/>
                <a:sym typeface="Inter"/>
              </a:rPr>
              <a:t>If a second staff person is unavailable in the moment, then distract whichever person you can with crisis interventions and calmly walk one away using HUH technique and try and further calm.  Primary focus is separating the two so it does not further escalate into physical assault or injury. </a:t>
            </a:r>
          </a:p>
        </p:txBody>
      </p:sp>
      <p:sp>
        <p:nvSpPr>
          <p:cNvPr id="9" name="Freeform 9">
            <a:extLst>
              <a:ext uri="{FF2B5EF4-FFF2-40B4-BE49-F238E27FC236}">
                <a16:creationId xmlns:a16="http://schemas.microsoft.com/office/drawing/2014/main" id="{0B1A5E60-73E6-1DF6-B9E4-26CAD4BE7282}"/>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0B70B448-1124-812A-DFF8-14E70CA7E11F}"/>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4062086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43924-1F32-5C03-1DDC-857172F8CF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751848-234A-F1B1-A478-F6E84A8F7BF4}"/>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CBEEB7B3-DEF4-E1AC-DA17-B5765879CB5D}"/>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EDE99B89-B165-A266-ED85-9E47C6FCF89E}"/>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6D2D61F2-48B5-9B50-22A8-3B337055D646}"/>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234A9AD0-1A4B-3A42-1284-9E22C962849D}"/>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0E41228D-070A-125C-7007-A530E0A9AF80}"/>
              </a:ext>
            </a:extLst>
          </p:cNvPr>
          <p:cNvSpPr txBox="1"/>
          <p:nvPr/>
        </p:nvSpPr>
        <p:spPr>
          <a:xfrm>
            <a:off x="884592" y="604807"/>
            <a:ext cx="15650808" cy="1259960"/>
          </a:xfrm>
          <a:prstGeom prst="rect">
            <a:avLst/>
          </a:prstGeom>
        </p:spPr>
        <p:txBody>
          <a:bodyPr wrap="square"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Role Plays…Let’s practice</a:t>
            </a:r>
          </a:p>
        </p:txBody>
      </p:sp>
      <p:sp>
        <p:nvSpPr>
          <p:cNvPr id="8" name="TextBox 8">
            <a:extLst>
              <a:ext uri="{FF2B5EF4-FFF2-40B4-BE49-F238E27FC236}">
                <a16:creationId xmlns:a16="http://schemas.microsoft.com/office/drawing/2014/main" id="{FAA23262-991E-7037-B62A-414456CDE93F}"/>
              </a:ext>
            </a:extLst>
          </p:cNvPr>
          <p:cNvSpPr txBox="1"/>
          <p:nvPr/>
        </p:nvSpPr>
        <p:spPr>
          <a:xfrm>
            <a:off x="884592" y="3406381"/>
            <a:ext cx="16230600" cy="3960508"/>
          </a:xfrm>
          <a:prstGeom prst="rect">
            <a:avLst/>
          </a:prstGeom>
        </p:spPr>
        <p:txBody>
          <a:bodyPr lIns="0" tIns="0" rIns="0" bIns="0" rtlCol="0" anchor="t">
            <a:spAutoFit/>
          </a:bodyPr>
          <a:lstStyle/>
          <a:p>
            <a:pPr marL="302259" lvl="1" algn="l">
              <a:lnSpc>
                <a:spcPts val="3919"/>
              </a:lnSpc>
            </a:pPr>
            <a:r>
              <a:rPr lang="en-US" sz="2799" b="1" u="sng" dirty="0">
                <a:solidFill>
                  <a:srgbClr val="63636B"/>
                </a:solidFill>
                <a:latin typeface="Inter"/>
                <a:ea typeface="Inter"/>
                <a:cs typeface="Inter"/>
                <a:sym typeface="Inter"/>
              </a:rPr>
              <a:t>Scenarios:</a:t>
            </a:r>
          </a:p>
          <a:p>
            <a:pPr marL="302259" lvl="1" algn="l">
              <a:lnSpc>
                <a:spcPts val="3919"/>
              </a:lnSpc>
            </a:pPr>
            <a:endParaRPr lang="en-US" sz="2799" dirty="0">
              <a:solidFill>
                <a:srgbClr val="63636B"/>
              </a:solidFill>
              <a:latin typeface="Inter"/>
              <a:ea typeface="Inter"/>
              <a:cs typeface="Inter"/>
              <a:sym typeface="Inter"/>
            </a:endParaRPr>
          </a:p>
          <a:p>
            <a:pPr marL="816609" lvl="1" indent="-514350" algn="l">
              <a:lnSpc>
                <a:spcPts val="3919"/>
              </a:lnSpc>
              <a:buAutoNum type="arabicPeriod"/>
            </a:pPr>
            <a:r>
              <a:rPr lang="en-US" sz="2799" b="1" dirty="0">
                <a:solidFill>
                  <a:srgbClr val="63636B"/>
                </a:solidFill>
                <a:latin typeface="Inter"/>
                <a:ea typeface="Inter"/>
                <a:cs typeface="Inter"/>
                <a:sym typeface="Inter"/>
              </a:rPr>
              <a:t>The Dining Room clash! </a:t>
            </a:r>
            <a:r>
              <a:rPr lang="en-US" sz="2799" dirty="0">
                <a:solidFill>
                  <a:srgbClr val="63636B"/>
                </a:solidFill>
                <a:latin typeface="Inter"/>
                <a:ea typeface="Inter"/>
                <a:cs typeface="Inter"/>
                <a:sym typeface="Inter"/>
              </a:rPr>
              <a:t>(Martha and Arthur)</a:t>
            </a:r>
          </a:p>
          <a:p>
            <a:pPr marL="816609" lvl="1" indent="-514350" algn="l">
              <a:lnSpc>
                <a:spcPts val="3919"/>
              </a:lnSpc>
              <a:buAutoNum type="arabicPeriod"/>
            </a:pPr>
            <a:endParaRPr lang="en-US" sz="2799" dirty="0">
              <a:solidFill>
                <a:srgbClr val="63636B"/>
              </a:solidFill>
              <a:latin typeface="Inter"/>
              <a:ea typeface="Inter"/>
              <a:cs typeface="Inter"/>
              <a:sym typeface="Inter"/>
            </a:endParaRPr>
          </a:p>
          <a:p>
            <a:pPr marL="816609" lvl="1" indent="-514350" algn="l">
              <a:lnSpc>
                <a:spcPts val="3919"/>
              </a:lnSpc>
              <a:buAutoNum type="arabicPeriod" startAt="2"/>
            </a:pPr>
            <a:r>
              <a:rPr lang="en-US" sz="2799" b="1" dirty="0">
                <a:solidFill>
                  <a:srgbClr val="63636B"/>
                </a:solidFill>
                <a:latin typeface="Inter"/>
                <a:ea typeface="Inter"/>
                <a:cs typeface="Inter"/>
                <a:sym typeface="Inter"/>
              </a:rPr>
              <a:t>The Hallway Blockade!  </a:t>
            </a:r>
            <a:r>
              <a:rPr lang="en-US" sz="2799" dirty="0">
                <a:solidFill>
                  <a:srgbClr val="63636B"/>
                </a:solidFill>
                <a:latin typeface="Inter"/>
                <a:ea typeface="Inter"/>
                <a:cs typeface="Inter"/>
                <a:sym typeface="Inter"/>
              </a:rPr>
              <a:t>(James and CNA)</a:t>
            </a:r>
          </a:p>
          <a:p>
            <a:pPr marL="302259" lvl="1" algn="l">
              <a:lnSpc>
                <a:spcPts val="3919"/>
              </a:lnSpc>
            </a:pPr>
            <a:endParaRPr lang="en-US" sz="2799" dirty="0">
              <a:solidFill>
                <a:srgbClr val="63636B"/>
              </a:solidFill>
              <a:latin typeface="Inter"/>
              <a:ea typeface="Inter"/>
              <a:cs typeface="Inter"/>
              <a:sym typeface="Inter"/>
            </a:endParaRPr>
          </a:p>
          <a:p>
            <a:pPr marL="302259" lvl="1" algn="l">
              <a:lnSpc>
                <a:spcPts val="3919"/>
              </a:lnSpc>
            </a:pPr>
            <a:r>
              <a:rPr lang="en-US" sz="2799" b="1" dirty="0">
                <a:solidFill>
                  <a:srgbClr val="63636B"/>
                </a:solidFill>
                <a:latin typeface="Inter"/>
                <a:ea typeface="Inter"/>
                <a:cs typeface="Inter"/>
                <a:sym typeface="Inter"/>
              </a:rPr>
              <a:t>3.  The Morning Shower Stand-off! </a:t>
            </a:r>
            <a:r>
              <a:rPr lang="en-US" sz="2799" dirty="0">
                <a:solidFill>
                  <a:srgbClr val="63636B"/>
                </a:solidFill>
                <a:latin typeface="Inter"/>
                <a:ea typeface="Inter"/>
                <a:cs typeface="Inter"/>
                <a:sym typeface="Inter"/>
              </a:rPr>
              <a:t>(Helen and CNA)</a:t>
            </a:r>
          </a:p>
          <a:p>
            <a:pPr marL="816609" lvl="1" indent="-514350" algn="l">
              <a:lnSpc>
                <a:spcPts val="3919"/>
              </a:lnSpc>
              <a:buAutoNum type="arabicPeriod"/>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0D7037FE-0224-6704-A56D-C7DD62307841}"/>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5"/>
            <a:stretch>
              <a:fillRect/>
            </a:stretch>
          </a:blipFill>
        </p:spPr>
        <p:txBody>
          <a:bodyPr/>
          <a:lstStyle/>
          <a:p>
            <a:endParaRPr lang="en-US"/>
          </a:p>
        </p:txBody>
      </p:sp>
      <p:pic>
        <p:nvPicPr>
          <p:cNvPr id="10" name="Picture 10">
            <a:extLst>
              <a:ext uri="{FF2B5EF4-FFF2-40B4-BE49-F238E27FC236}">
                <a16:creationId xmlns:a16="http://schemas.microsoft.com/office/drawing/2014/main" id="{F3AABEE7-F73B-9115-7E16-4674632E3561}"/>
              </a:ext>
            </a:extLst>
          </p:cNvPr>
          <p:cNvPicPr>
            <a:picLocks noChangeAspect="1"/>
          </p:cNvPicPr>
          <p:nvPr/>
        </p:nvPicPr>
        <p:blipFill>
          <a:blip r:embed="rId6"/>
          <a:stretch>
            <a:fillRect/>
          </a:stretch>
        </p:blipFill>
        <p:spPr>
          <a:xfrm>
            <a:off x="15014299" y="8960100"/>
            <a:ext cx="2993507" cy="1513657"/>
          </a:xfrm>
          <a:prstGeom prst="rect">
            <a:avLst/>
          </a:prstGeom>
        </p:spPr>
      </p:pic>
      <p:pic>
        <p:nvPicPr>
          <p:cNvPr id="12" name="Picture 11">
            <a:extLst>
              <a:ext uri="{FF2B5EF4-FFF2-40B4-BE49-F238E27FC236}">
                <a16:creationId xmlns:a16="http://schemas.microsoft.com/office/drawing/2014/main" id="{C8F351E1-CADC-DE58-C3D4-77CAA8D07C9E}"/>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164408" y="1889864"/>
            <a:ext cx="7239000" cy="7070235"/>
          </a:xfrm>
          <a:prstGeom prst="rect">
            <a:avLst/>
          </a:prstGeom>
        </p:spPr>
      </p:pic>
      <p:sp>
        <p:nvSpPr>
          <p:cNvPr id="13" name="TextBox 12">
            <a:extLst>
              <a:ext uri="{FF2B5EF4-FFF2-40B4-BE49-F238E27FC236}">
                <a16:creationId xmlns:a16="http://schemas.microsoft.com/office/drawing/2014/main" id="{33DFCF3A-5B89-9DDD-0A82-E76F27876682}"/>
              </a:ext>
            </a:extLst>
          </p:cNvPr>
          <p:cNvSpPr txBox="1"/>
          <p:nvPr/>
        </p:nvSpPr>
        <p:spPr>
          <a:xfrm>
            <a:off x="10058401" y="11679193"/>
            <a:ext cx="7239000" cy="230832"/>
          </a:xfrm>
          <a:prstGeom prst="rect">
            <a:avLst/>
          </a:prstGeom>
          <a:noFill/>
        </p:spPr>
        <p:txBody>
          <a:bodyPr wrap="square" rtlCol="0">
            <a:spAutoFit/>
          </a:bodyPr>
          <a:lstStyle/>
          <a:p>
            <a:r>
              <a:rPr lang="en-US" sz="900">
                <a:hlinkClick r:id="rId8" tooltip="https://betterhealthwhileaging.net/tag/resisting-help/"/>
              </a:rPr>
              <a:t>This Photo</a:t>
            </a:r>
            <a:r>
              <a:rPr lang="en-US" sz="900"/>
              <a:t> by Unknown Author is licensed under </a:t>
            </a:r>
            <a:r>
              <a:rPr lang="en-US" sz="900">
                <a:hlinkClick r:id="rId9" tooltip="https://creativecommons.org/licenses/by-nc-nd/3.0/"/>
              </a:rPr>
              <a:t>CC BY-NC-ND</a:t>
            </a:r>
            <a:endParaRPr lang="en-US" sz="900"/>
          </a:p>
        </p:txBody>
      </p:sp>
    </p:spTree>
    <p:extLst>
      <p:ext uri="{BB962C8B-B14F-4D97-AF65-F5344CB8AC3E}">
        <p14:creationId xmlns:p14="http://schemas.microsoft.com/office/powerpoint/2010/main" val="3696095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3863704" y="6482079"/>
            <a:ext cx="6416924" cy="641692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a:off x="9144000" y="1332863"/>
            <a:ext cx="1225675" cy="122567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0" name="Freeform 10"/>
          <p:cNvSpPr/>
          <p:nvPr/>
        </p:nvSpPr>
        <p:spPr>
          <a:xfrm>
            <a:off x="15463736" y="8675750"/>
            <a:ext cx="1795564" cy="278312"/>
          </a:xfrm>
          <a:custGeom>
            <a:avLst/>
            <a:gdLst/>
            <a:ahLst/>
            <a:cxnLst/>
            <a:rect l="l" t="t" r="r" b="b"/>
            <a:pathLst>
              <a:path w="1795564" h="278312">
                <a:moveTo>
                  <a:pt x="0" y="0"/>
                </a:moveTo>
                <a:lnTo>
                  <a:pt x="1795564" y="0"/>
                </a:lnTo>
                <a:lnTo>
                  <a:pt x="1795564" y="278312"/>
                </a:lnTo>
                <a:lnTo>
                  <a:pt x="0" y="2783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TextBox 11"/>
          <p:cNvSpPr txBox="1"/>
          <p:nvPr/>
        </p:nvSpPr>
        <p:spPr>
          <a:xfrm>
            <a:off x="1063957" y="1012204"/>
            <a:ext cx="8380755" cy="1219200"/>
          </a:xfrm>
          <a:prstGeom prst="rect">
            <a:avLst/>
          </a:prstGeom>
        </p:spPr>
        <p:txBody>
          <a:bodyPr lIns="0" tIns="0" rIns="0" bIns="0" rtlCol="0" anchor="t">
            <a:spAutoFit/>
          </a:bodyPr>
          <a:lstStyle/>
          <a:p>
            <a:pPr algn="l">
              <a:lnSpc>
                <a:spcPts val="9599"/>
              </a:lnSpc>
            </a:pPr>
            <a:r>
              <a:rPr lang="en-US" sz="7999" b="1" dirty="0">
                <a:solidFill>
                  <a:srgbClr val="31A48F"/>
                </a:solidFill>
                <a:latin typeface="Cy Grotesk V3 Key Ultra-Bold"/>
                <a:ea typeface="Cy Grotesk V3 Key Ultra-Bold"/>
                <a:cs typeface="Cy Grotesk V3 Key Ultra-Bold"/>
                <a:sym typeface="Cy Grotesk V3 Key Ultra-Bold"/>
              </a:rPr>
              <a:t>CONCLUSION</a:t>
            </a:r>
          </a:p>
        </p:txBody>
      </p:sp>
      <p:sp>
        <p:nvSpPr>
          <p:cNvPr id="12" name="TextBox 12"/>
          <p:cNvSpPr txBox="1"/>
          <p:nvPr/>
        </p:nvSpPr>
        <p:spPr>
          <a:xfrm>
            <a:off x="989414" y="3310150"/>
            <a:ext cx="9602386" cy="6887976"/>
          </a:xfrm>
          <a:prstGeom prst="rect">
            <a:avLst/>
          </a:prstGeom>
        </p:spPr>
        <p:txBody>
          <a:bodyPr wrap="square" lIns="0" tIns="0" rIns="0" bIns="0" rtlCol="0" anchor="t">
            <a:spAutoFit/>
          </a:bodyPr>
          <a:lstStyle/>
          <a:p>
            <a:pPr>
              <a:lnSpc>
                <a:spcPts val="3640"/>
              </a:lnSpc>
            </a:pPr>
            <a:r>
              <a:rPr lang="en-US" sz="2600" b="1" dirty="0">
                <a:solidFill>
                  <a:srgbClr val="63636B"/>
                </a:solidFill>
                <a:latin typeface="Inter Bold"/>
                <a:ea typeface="Inter Bold"/>
                <a:cs typeface="Inter Bold"/>
                <a:sym typeface="Inter Bold"/>
              </a:rPr>
              <a:t>De-escalating a crisis situation is not easy. It can be heart wrenching and scary to watch.  It can leave you feeling helpless. </a:t>
            </a:r>
          </a:p>
          <a:p>
            <a:pPr>
              <a:lnSpc>
                <a:spcPts val="3640"/>
              </a:lnSpc>
            </a:pPr>
            <a:endParaRPr lang="en-US" sz="2600" b="1" dirty="0">
              <a:solidFill>
                <a:srgbClr val="63636B"/>
              </a:solidFill>
              <a:latin typeface="Inter Bold"/>
              <a:ea typeface="Inter Bold"/>
              <a:cs typeface="Inter Bold"/>
              <a:sym typeface="Inter Bold"/>
            </a:endParaRPr>
          </a:p>
          <a:p>
            <a:pPr>
              <a:lnSpc>
                <a:spcPts val="3640"/>
              </a:lnSpc>
            </a:pPr>
            <a:r>
              <a:rPr lang="en-US" sz="2600" b="1" dirty="0">
                <a:solidFill>
                  <a:srgbClr val="63636B"/>
                </a:solidFill>
                <a:latin typeface="Inter Bold"/>
                <a:ea typeface="Inter Bold"/>
                <a:cs typeface="Inter Bold"/>
                <a:sym typeface="Inter Bold"/>
              </a:rPr>
              <a:t>But by paying attention to those you care for, by recognizing their signs of distress, by being responsive and acting early there are things you can do to help avert a crisis situation.  </a:t>
            </a:r>
          </a:p>
          <a:p>
            <a:pPr>
              <a:lnSpc>
                <a:spcPts val="3640"/>
              </a:lnSpc>
            </a:pPr>
            <a:endParaRPr lang="en-US" sz="2600" b="1" dirty="0">
              <a:solidFill>
                <a:srgbClr val="63636B"/>
              </a:solidFill>
              <a:latin typeface="Inter Bold"/>
              <a:ea typeface="Inter Bold"/>
              <a:cs typeface="Inter Bold"/>
              <a:sym typeface="Inter Bold"/>
            </a:endParaRPr>
          </a:p>
          <a:p>
            <a:pPr>
              <a:lnSpc>
                <a:spcPts val="3640"/>
              </a:lnSpc>
            </a:pPr>
            <a:r>
              <a:rPr lang="en-US" sz="2600" b="1" dirty="0">
                <a:solidFill>
                  <a:srgbClr val="63636B"/>
                </a:solidFill>
                <a:latin typeface="Inter Bold"/>
                <a:ea typeface="Inter Bold"/>
                <a:cs typeface="Inter Bold"/>
                <a:sym typeface="Inter Bold"/>
              </a:rPr>
              <a:t>It requires those of us called to serve those with dementia, to look below the surface and identify the feelings underneath.  </a:t>
            </a:r>
          </a:p>
          <a:p>
            <a:pPr>
              <a:lnSpc>
                <a:spcPts val="3640"/>
              </a:lnSpc>
            </a:pPr>
            <a:endParaRPr lang="en-US" sz="2600" b="1" dirty="0">
              <a:solidFill>
                <a:srgbClr val="63636B"/>
              </a:solidFill>
              <a:latin typeface="Inter Bold"/>
              <a:ea typeface="Inter Bold"/>
              <a:cs typeface="Inter Bold"/>
              <a:sym typeface="Inter Bold"/>
            </a:endParaRPr>
          </a:p>
          <a:p>
            <a:pPr>
              <a:lnSpc>
                <a:spcPts val="3640"/>
              </a:lnSpc>
            </a:pPr>
            <a:r>
              <a:rPr lang="en-US" sz="2600" b="1" dirty="0">
                <a:solidFill>
                  <a:srgbClr val="63636B"/>
                </a:solidFill>
                <a:latin typeface="Inter Bold"/>
                <a:ea typeface="Inter Bold"/>
                <a:cs typeface="Inter Bold"/>
                <a:sym typeface="Inter Bold"/>
              </a:rPr>
              <a:t>Hostility, Heart, and Harmony all lie there, our calling is to guide those we care for through them safely and with love. </a:t>
            </a:r>
          </a:p>
        </p:txBody>
      </p:sp>
      <p:sp>
        <p:nvSpPr>
          <p:cNvPr id="13" name="Freeform 13"/>
          <p:cNvSpPr/>
          <p:nvPr/>
        </p:nvSpPr>
        <p:spPr>
          <a:xfrm flipH="1">
            <a:off x="1028700" y="2722912"/>
            <a:ext cx="2271279" cy="352048"/>
          </a:xfrm>
          <a:custGeom>
            <a:avLst/>
            <a:gdLst/>
            <a:ahLst/>
            <a:cxnLst/>
            <a:rect l="l" t="t" r="r" b="b"/>
            <a:pathLst>
              <a:path w="2271279" h="352048">
                <a:moveTo>
                  <a:pt x="2271279" y="0"/>
                </a:moveTo>
                <a:lnTo>
                  <a:pt x="0" y="0"/>
                </a:lnTo>
                <a:lnTo>
                  <a:pt x="0" y="352048"/>
                </a:lnTo>
                <a:lnTo>
                  <a:pt x="2271279" y="352048"/>
                </a:lnTo>
                <a:lnTo>
                  <a:pt x="227127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pic>
        <p:nvPicPr>
          <p:cNvPr id="14" name="Picture 14"/>
          <p:cNvPicPr>
            <a:picLocks noChangeAspect="1"/>
          </p:cNvPicPr>
          <p:nvPr/>
        </p:nvPicPr>
        <p:blipFill>
          <a:blip r:embed="rId3"/>
          <a:stretch>
            <a:fillRect/>
          </a:stretch>
        </p:blipFill>
        <p:spPr>
          <a:xfrm>
            <a:off x="15014299" y="8960100"/>
            <a:ext cx="2993507" cy="1513657"/>
          </a:xfrm>
          <a:prstGeom prst="rect">
            <a:avLst/>
          </a:prstGeom>
        </p:spPr>
      </p:pic>
      <p:pic>
        <p:nvPicPr>
          <p:cNvPr id="18" name="Picture 17">
            <a:extLst>
              <a:ext uri="{FF2B5EF4-FFF2-40B4-BE49-F238E27FC236}">
                <a16:creationId xmlns:a16="http://schemas.microsoft.com/office/drawing/2014/main" id="{3877BCB1-218D-9D36-0AD8-98FD4B52492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775950" y="1916974"/>
            <a:ext cx="6175508" cy="551454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347A-D248-7F22-A770-4E9FF2D5C3FD}"/>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8C941227-CD3F-6EC0-ADCB-9B726510C92E}"/>
              </a:ext>
            </a:extLst>
          </p:cNvPr>
          <p:cNvGrpSpPr/>
          <p:nvPr/>
        </p:nvGrpSpPr>
        <p:grpSpPr>
          <a:xfrm>
            <a:off x="13863704" y="6482079"/>
            <a:ext cx="6416924" cy="6416924"/>
            <a:chOff x="0" y="0"/>
            <a:chExt cx="812800" cy="812800"/>
          </a:xfrm>
        </p:grpSpPr>
        <p:sp>
          <p:nvSpPr>
            <p:cNvPr id="5" name="Freeform 5">
              <a:extLst>
                <a:ext uri="{FF2B5EF4-FFF2-40B4-BE49-F238E27FC236}">
                  <a16:creationId xmlns:a16="http://schemas.microsoft.com/office/drawing/2014/main" id="{D4482142-E1B8-D2F3-51E1-E444273C033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6" name="TextBox 6">
              <a:extLst>
                <a:ext uri="{FF2B5EF4-FFF2-40B4-BE49-F238E27FC236}">
                  <a16:creationId xmlns:a16="http://schemas.microsoft.com/office/drawing/2014/main" id="{CA1BEB7D-D95B-EF86-6447-B38A93463EF5}"/>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7" name="Group 7">
            <a:extLst>
              <a:ext uri="{FF2B5EF4-FFF2-40B4-BE49-F238E27FC236}">
                <a16:creationId xmlns:a16="http://schemas.microsoft.com/office/drawing/2014/main" id="{3607504D-1358-05D2-D990-A121357900D0}"/>
              </a:ext>
            </a:extLst>
          </p:cNvPr>
          <p:cNvGrpSpPr/>
          <p:nvPr/>
        </p:nvGrpSpPr>
        <p:grpSpPr>
          <a:xfrm>
            <a:off x="9144000" y="1167935"/>
            <a:ext cx="1225675" cy="1225675"/>
            <a:chOff x="0" y="0"/>
            <a:chExt cx="812800" cy="812800"/>
          </a:xfrm>
        </p:grpSpPr>
        <p:sp>
          <p:nvSpPr>
            <p:cNvPr id="8" name="Freeform 8">
              <a:extLst>
                <a:ext uri="{FF2B5EF4-FFF2-40B4-BE49-F238E27FC236}">
                  <a16:creationId xmlns:a16="http://schemas.microsoft.com/office/drawing/2014/main" id="{677574D2-1838-79D1-8F9B-D0076038B5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9" name="TextBox 9">
              <a:extLst>
                <a:ext uri="{FF2B5EF4-FFF2-40B4-BE49-F238E27FC236}">
                  <a16:creationId xmlns:a16="http://schemas.microsoft.com/office/drawing/2014/main" id="{7EB1DD3B-A639-020D-8DF9-FB7E80D884F5}"/>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0" name="Freeform 10">
            <a:extLst>
              <a:ext uri="{FF2B5EF4-FFF2-40B4-BE49-F238E27FC236}">
                <a16:creationId xmlns:a16="http://schemas.microsoft.com/office/drawing/2014/main" id="{D1827DF7-6DE6-4426-AD3E-BFDA3A2862FD}"/>
              </a:ext>
            </a:extLst>
          </p:cNvPr>
          <p:cNvSpPr/>
          <p:nvPr/>
        </p:nvSpPr>
        <p:spPr>
          <a:xfrm>
            <a:off x="15463736" y="8675750"/>
            <a:ext cx="1795564" cy="278312"/>
          </a:xfrm>
          <a:custGeom>
            <a:avLst/>
            <a:gdLst/>
            <a:ahLst/>
            <a:cxnLst/>
            <a:rect l="l" t="t" r="r" b="b"/>
            <a:pathLst>
              <a:path w="1795564" h="278312">
                <a:moveTo>
                  <a:pt x="0" y="0"/>
                </a:moveTo>
                <a:lnTo>
                  <a:pt x="1795564" y="0"/>
                </a:lnTo>
                <a:lnTo>
                  <a:pt x="1795564" y="278312"/>
                </a:lnTo>
                <a:lnTo>
                  <a:pt x="0" y="2783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a:extLst>
              <a:ext uri="{FF2B5EF4-FFF2-40B4-BE49-F238E27FC236}">
                <a16:creationId xmlns:a16="http://schemas.microsoft.com/office/drawing/2014/main" id="{C970837B-023D-B548-F2AC-475D56C9A64F}"/>
              </a:ext>
            </a:extLst>
          </p:cNvPr>
          <p:cNvSpPr/>
          <p:nvPr/>
        </p:nvSpPr>
        <p:spPr>
          <a:xfrm flipH="1">
            <a:off x="990600" y="961772"/>
            <a:ext cx="2271279" cy="352048"/>
          </a:xfrm>
          <a:custGeom>
            <a:avLst/>
            <a:gdLst/>
            <a:ahLst/>
            <a:cxnLst/>
            <a:rect l="l" t="t" r="r" b="b"/>
            <a:pathLst>
              <a:path w="2271279" h="352048">
                <a:moveTo>
                  <a:pt x="2271279" y="0"/>
                </a:moveTo>
                <a:lnTo>
                  <a:pt x="0" y="0"/>
                </a:lnTo>
                <a:lnTo>
                  <a:pt x="0" y="352048"/>
                </a:lnTo>
                <a:lnTo>
                  <a:pt x="2271279" y="352048"/>
                </a:lnTo>
                <a:lnTo>
                  <a:pt x="227127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pic>
        <p:nvPicPr>
          <p:cNvPr id="14" name="Picture 14">
            <a:extLst>
              <a:ext uri="{FF2B5EF4-FFF2-40B4-BE49-F238E27FC236}">
                <a16:creationId xmlns:a16="http://schemas.microsoft.com/office/drawing/2014/main" id="{062768A3-4114-6B79-DDA8-5BFB836F0001}"/>
              </a:ext>
            </a:extLst>
          </p:cNvPr>
          <p:cNvPicPr>
            <a:picLocks noChangeAspect="1"/>
          </p:cNvPicPr>
          <p:nvPr/>
        </p:nvPicPr>
        <p:blipFill>
          <a:blip r:embed="rId3"/>
          <a:stretch>
            <a:fillRect/>
          </a:stretch>
        </p:blipFill>
        <p:spPr>
          <a:xfrm>
            <a:off x="15014299" y="8960100"/>
            <a:ext cx="2993507" cy="1513657"/>
          </a:xfrm>
          <a:prstGeom prst="rect">
            <a:avLst/>
          </a:prstGeom>
        </p:spPr>
      </p:pic>
      <p:sp>
        <p:nvSpPr>
          <p:cNvPr id="3" name="TextBox 2">
            <a:extLst>
              <a:ext uri="{FF2B5EF4-FFF2-40B4-BE49-F238E27FC236}">
                <a16:creationId xmlns:a16="http://schemas.microsoft.com/office/drawing/2014/main" id="{FFABA9E2-B84F-93E7-93C4-2EBB3E268855}"/>
              </a:ext>
            </a:extLst>
          </p:cNvPr>
          <p:cNvSpPr txBox="1"/>
          <p:nvPr/>
        </p:nvSpPr>
        <p:spPr>
          <a:xfrm>
            <a:off x="846289" y="2119876"/>
            <a:ext cx="15515229" cy="7971413"/>
          </a:xfrm>
          <a:prstGeom prst="rect">
            <a:avLst/>
          </a:prstGeom>
          <a:noFill/>
        </p:spPr>
        <p:txBody>
          <a:bodyPr wrap="square">
            <a:spAutoFit/>
          </a:bodyPr>
          <a:lstStyle/>
          <a:p>
            <a:r>
              <a:rPr lang="en-US" sz="4000" b="0" i="0" dirty="0">
                <a:solidFill>
                  <a:srgbClr val="222222"/>
                </a:solidFill>
                <a:effectLst/>
                <a:latin typeface="seravek-light"/>
              </a:rPr>
              <a:t>Dementia is a complex disease, that has a major impact on all those affected by it, as patients, families and carers. People with dementia deserve to be treated with respect and love, remembering that they are made in God’s image and remain part of God’s family no matter how cognitively impaired they may become. Their core personhood, which God created in them,  continues to exist.  We are called to be the bridge between that core and the reality in </a:t>
            </a:r>
            <a:r>
              <a:rPr lang="en-US" sz="4000" dirty="0">
                <a:solidFill>
                  <a:srgbClr val="222222"/>
                </a:solidFill>
                <a:latin typeface="seravek-light"/>
              </a:rPr>
              <a:t>which they now exist.  </a:t>
            </a:r>
            <a:r>
              <a:rPr lang="en-US" sz="4000" b="0" i="0" dirty="0">
                <a:solidFill>
                  <a:srgbClr val="222222"/>
                </a:solidFill>
                <a:effectLst/>
                <a:latin typeface="seravek-light"/>
              </a:rPr>
              <a:t>Whenever we meet someone who is vulnerable, such as someone with dementia, we are meeting someone precious to God; let’s be sure not to turn them away!</a:t>
            </a:r>
            <a:r>
              <a:rPr lang="en-US" sz="4000" dirty="0">
                <a:solidFill>
                  <a:srgbClr val="222222"/>
                </a:solidFill>
                <a:latin typeface="seravek-light"/>
              </a:rPr>
              <a:t> </a:t>
            </a:r>
          </a:p>
          <a:p>
            <a:endParaRPr lang="en-US" sz="4000" dirty="0">
              <a:solidFill>
                <a:srgbClr val="222222"/>
              </a:solidFill>
              <a:latin typeface="seravek-light"/>
            </a:endParaRPr>
          </a:p>
          <a:p>
            <a:pPr algn="ctr"/>
            <a:r>
              <a:rPr lang="en-US" sz="7200" dirty="0">
                <a:solidFill>
                  <a:srgbClr val="E87753"/>
                </a:solidFill>
                <a:latin typeface="seravek-light"/>
              </a:rPr>
              <a:t>Look. Listen. Respond. </a:t>
            </a:r>
            <a:endParaRPr lang="en-US" sz="7200" dirty="0">
              <a:solidFill>
                <a:srgbClr val="E87753"/>
              </a:solidFill>
            </a:endParaRPr>
          </a:p>
        </p:txBody>
      </p:sp>
      <p:sp>
        <p:nvSpPr>
          <p:cNvPr id="2" name="TextBox 1">
            <a:extLst>
              <a:ext uri="{FF2B5EF4-FFF2-40B4-BE49-F238E27FC236}">
                <a16:creationId xmlns:a16="http://schemas.microsoft.com/office/drawing/2014/main" id="{5CA71C97-7279-9A92-261E-AA5B08B36EFC}"/>
              </a:ext>
            </a:extLst>
          </p:cNvPr>
          <p:cNvSpPr txBox="1"/>
          <p:nvPr/>
        </p:nvSpPr>
        <p:spPr>
          <a:xfrm>
            <a:off x="19175104" y="462659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98885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2852452" y="7626105"/>
            <a:ext cx="5730962" cy="573096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alpha val="6667"/>
              </a:srgbClr>
            </a:solidFill>
          </p:spPr>
          <p:txBody>
            <a:bodyPr/>
            <a:lstStyle/>
            <a:p>
              <a:endParaRPr lang="en-US"/>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19073" y="3008487"/>
            <a:ext cx="18526146" cy="4625768"/>
            <a:chOff x="0" y="0"/>
            <a:chExt cx="2346615" cy="585923"/>
          </a:xfrm>
        </p:grpSpPr>
        <p:sp>
          <p:nvSpPr>
            <p:cNvPr id="7" name="Freeform 7"/>
            <p:cNvSpPr/>
            <p:nvPr/>
          </p:nvSpPr>
          <p:spPr>
            <a:xfrm>
              <a:off x="0" y="0"/>
              <a:ext cx="2346615" cy="585923"/>
            </a:xfrm>
            <a:custGeom>
              <a:avLst/>
              <a:gdLst/>
              <a:ahLst/>
              <a:cxnLst/>
              <a:rect l="l" t="t" r="r" b="b"/>
              <a:pathLst>
                <a:path w="2346615" h="585923">
                  <a:moveTo>
                    <a:pt x="0" y="0"/>
                  </a:moveTo>
                  <a:lnTo>
                    <a:pt x="2346615" y="0"/>
                  </a:lnTo>
                  <a:lnTo>
                    <a:pt x="2346615" y="585923"/>
                  </a:lnTo>
                  <a:lnTo>
                    <a:pt x="0" y="585923"/>
                  </a:lnTo>
                  <a:close/>
                </a:path>
              </a:pathLst>
            </a:custGeom>
            <a:solidFill>
              <a:srgbClr val="E87753"/>
            </a:solidFill>
          </p:spPr>
          <p:txBody>
            <a:bodyPr/>
            <a:lstStyle/>
            <a:p>
              <a:endParaRPr lang="en-US"/>
            </a:p>
          </p:txBody>
        </p:sp>
        <p:sp>
          <p:nvSpPr>
            <p:cNvPr id="8" name="TextBox 8"/>
            <p:cNvSpPr txBox="1"/>
            <p:nvPr/>
          </p:nvSpPr>
          <p:spPr>
            <a:xfrm>
              <a:off x="0" y="-38100"/>
              <a:ext cx="2346615" cy="624023"/>
            </a:xfrm>
            <a:prstGeom prst="rect">
              <a:avLst/>
            </a:prstGeom>
          </p:spPr>
          <p:txBody>
            <a:bodyPr lIns="50800" tIns="50800" rIns="50800" bIns="50800" rtlCol="0" anchor="ctr"/>
            <a:lstStyle/>
            <a:p>
              <a:pPr algn="ctr">
                <a:lnSpc>
                  <a:spcPts val="2660"/>
                </a:lnSpc>
              </a:pPr>
              <a:endParaRPr/>
            </a:p>
          </p:txBody>
        </p:sp>
      </p:grpSp>
      <p:sp>
        <p:nvSpPr>
          <p:cNvPr id="9" name="TextBox 9"/>
          <p:cNvSpPr txBox="1"/>
          <p:nvPr/>
        </p:nvSpPr>
        <p:spPr>
          <a:xfrm>
            <a:off x="5300338" y="4781831"/>
            <a:ext cx="11958962" cy="1924050"/>
          </a:xfrm>
          <a:prstGeom prst="rect">
            <a:avLst/>
          </a:prstGeom>
        </p:spPr>
        <p:txBody>
          <a:bodyPr lIns="0" tIns="0" rIns="0" bIns="0" rtlCol="0" anchor="t">
            <a:spAutoFit/>
          </a:bodyPr>
          <a:lstStyle/>
          <a:p>
            <a:pPr algn="r">
              <a:lnSpc>
                <a:spcPts val="15158"/>
              </a:lnSpc>
            </a:pPr>
            <a:r>
              <a:rPr lang="en-US" sz="12632" b="1">
                <a:solidFill>
                  <a:srgbClr val="FFFFFF"/>
                </a:solidFill>
                <a:latin typeface="Cy Grotesk V3 Key Ultra-Bold"/>
                <a:ea typeface="Cy Grotesk V3 Key Ultra-Bold"/>
                <a:cs typeface="Cy Grotesk V3 Key Ultra-Bold"/>
                <a:sym typeface="Cy Grotesk V3 Key Ultra-Bold"/>
              </a:rPr>
              <a:t>THANK YOU</a:t>
            </a:r>
          </a:p>
        </p:txBody>
      </p:sp>
      <p:grpSp>
        <p:nvGrpSpPr>
          <p:cNvPr id="10" name="Group 10"/>
          <p:cNvGrpSpPr/>
          <p:nvPr/>
        </p:nvGrpSpPr>
        <p:grpSpPr>
          <a:xfrm>
            <a:off x="4082994" y="8652061"/>
            <a:ext cx="3269878" cy="32698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5878178" y="2317926"/>
            <a:ext cx="1381122" cy="138112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6" name="Freeform 16"/>
          <p:cNvSpPr/>
          <p:nvPr/>
        </p:nvSpPr>
        <p:spPr>
          <a:xfrm flipH="1">
            <a:off x="7167156" y="4194632"/>
            <a:ext cx="1774614" cy="275065"/>
          </a:xfrm>
          <a:custGeom>
            <a:avLst/>
            <a:gdLst/>
            <a:ahLst/>
            <a:cxnLst/>
            <a:rect l="l" t="t" r="r" b="b"/>
            <a:pathLst>
              <a:path w="1774614" h="275065">
                <a:moveTo>
                  <a:pt x="1774614" y="0"/>
                </a:moveTo>
                <a:lnTo>
                  <a:pt x="0" y="0"/>
                </a:lnTo>
                <a:lnTo>
                  <a:pt x="0" y="275065"/>
                </a:lnTo>
                <a:lnTo>
                  <a:pt x="1774614" y="275065"/>
                </a:lnTo>
                <a:lnTo>
                  <a:pt x="177461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7" name="Picture 17"/>
          <p:cNvPicPr>
            <a:picLocks noChangeAspect="1"/>
          </p:cNvPicPr>
          <p:nvPr/>
        </p:nvPicPr>
        <p:blipFill>
          <a:blip r:embed="rId4"/>
          <a:stretch>
            <a:fillRect/>
          </a:stretch>
        </p:blipFill>
        <p:spPr>
          <a:xfrm>
            <a:off x="8531514" y="-233206"/>
            <a:ext cx="6920767" cy="349946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47937"/>
            <a:ext cx="18288000" cy="1137982"/>
            <a:chOff x="0" y="0"/>
            <a:chExt cx="3253266" cy="202437"/>
          </a:xfrm>
        </p:grpSpPr>
        <p:sp>
          <p:nvSpPr>
            <p:cNvPr id="3" name="Freeform 3"/>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10903502" y="2772416"/>
            <a:ext cx="5592211" cy="559221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alpha val="6667"/>
              </a:srgbClr>
            </a:solidFill>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8" name="Freeform 8"/>
          <p:cNvSpPr/>
          <p:nvPr/>
        </p:nvSpPr>
        <p:spPr>
          <a:xfrm>
            <a:off x="12115800" y="7170597"/>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flipH="1">
            <a:off x="2108780" y="2823827"/>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2108780" y="3402093"/>
            <a:ext cx="15341020" cy="1316386"/>
          </a:xfrm>
          <a:prstGeom prst="rect">
            <a:avLst/>
          </a:prstGeom>
        </p:spPr>
        <p:txBody>
          <a:bodyPr wrap="square"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BENEATH THE SURFACE…</a:t>
            </a:r>
          </a:p>
        </p:txBody>
      </p:sp>
      <p:sp>
        <p:nvSpPr>
          <p:cNvPr id="11" name="TextBox 11"/>
          <p:cNvSpPr txBox="1"/>
          <p:nvPr/>
        </p:nvSpPr>
        <p:spPr>
          <a:xfrm>
            <a:off x="1676400" y="7606916"/>
            <a:ext cx="8115300" cy="1353183"/>
          </a:xfrm>
          <a:prstGeom prst="rect">
            <a:avLst/>
          </a:prstGeom>
        </p:spPr>
        <p:txBody>
          <a:bodyPr lIns="0" tIns="0" rIns="0" bIns="0" rtlCol="0" anchor="t">
            <a:spAutoFit/>
          </a:bodyPr>
          <a:lstStyle/>
          <a:p>
            <a:pPr>
              <a:lnSpc>
                <a:spcPts val="3640"/>
              </a:lnSpc>
            </a:pPr>
            <a:endParaRPr lang="en-US" sz="2600" b="1" dirty="0">
              <a:solidFill>
                <a:srgbClr val="63636B"/>
              </a:solidFill>
              <a:latin typeface="Inter Bold"/>
              <a:ea typeface="Inter Bold"/>
              <a:cs typeface="Inter Bold"/>
              <a:sym typeface="Inter Bold"/>
            </a:endParaRPr>
          </a:p>
          <a:p>
            <a:pPr>
              <a:lnSpc>
                <a:spcPts val="3640"/>
              </a:lnSpc>
            </a:pPr>
            <a:endParaRPr lang="en-US" sz="2600" b="1" dirty="0">
              <a:solidFill>
                <a:srgbClr val="63636B"/>
              </a:solidFill>
              <a:latin typeface="Inter Bold"/>
              <a:ea typeface="Inter Bold"/>
              <a:cs typeface="Inter Bold"/>
              <a:sym typeface="Inter Bold"/>
            </a:endParaRPr>
          </a:p>
          <a:p>
            <a:pPr algn="just">
              <a:lnSpc>
                <a:spcPts val="3640"/>
              </a:lnSpc>
            </a:pPr>
            <a:endParaRPr lang="en-US" sz="2600" b="1" dirty="0">
              <a:solidFill>
                <a:srgbClr val="63636B"/>
              </a:solidFill>
              <a:latin typeface="Inter Bold"/>
              <a:ea typeface="Inter Bold"/>
              <a:cs typeface="Inter Bold"/>
              <a:sym typeface="Inter Bold"/>
            </a:endParaRPr>
          </a:p>
        </p:txBody>
      </p:sp>
      <p:sp>
        <p:nvSpPr>
          <p:cNvPr id="12" name="Freeform 12"/>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3" name="Picture 13"/>
          <p:cNvPicPr>
            <a:picLocks noChangeAspect="1"/>
          </p:cNvPicPr>
          <p:nvPr/>
        </p:nvPicPr>
        <p:blipFill>
          <a:blip r:embed="rId5"/>
          <a:stretch>
            <a:fillRect/>
          </a:stretch>
        </p:blipFill>
        <p:spPr>
          <a:xfrm>
            <a:off x="15014299" y="8960100"/>
            <a:ext cx="2993507" cy="1513657"/>
          </a:xfrm>
          <a:prstGeom prst="rect">
            <a:avLst/>
          </a:prstGeom>
        </p:spPr>
      </p:pic>
      <p:sp>
        <p:nvSpPr>
          <p:cNvPr id="14" name="Title 13">
            <a:extLst>
              <a:ext uri="{FF2B5EF4-FFF2-40B4-BE49-F238E27FC236}">
                <a16:creationId xmlns:a16="http://schemas.microsoft.com/office/drawing/2014/main" id="{B70726F2-7F91-AC44-682F-7DC980755EB8}"/>
              </a:ext>
            </a:extLst>
          </p:cNvPr>
          <p:cNvSpPr>
            <a:spLocks noGrp="1"/>
          </p:cNvSpPr>
          <p:nvPr>
            <p:ph type="title"/>
          </p:nvPr>
        </p:nvSpPr>
        <p:spPr>
          <a:xfrm>
            <a:off x="2452952" y="4800600"/>
            <a:ext cx="13396647" cy="1316386"/>
          </a:xfrm>
        </p:spPr>
        <p:txBody>
          <a:bodyPr>
            <a:normAutofit/>
          </a:bodyPr>
          <a:lstStyle/>
          <a:p>
            <a:r>
              <a:rPr lang="en-US" sz="8000" dirty="0">
                <a:solidFill>
                  <a:schemeClr val="accent5">
                    <a:lumMod val="75000"/>
                  </a:schemeClr>
                </a:solidFill>
              </a:rPr>
              <a:t>Hostility, Heart, and Harmony</a:t>
            </a:r>
          </a:p>
        </p:txBody>
      </p:sp>
      <p:sp>
        <p:nvSpPr>
          <p:cNvPr id="16" name="Text Placeholder 15">
            <a:extLst>
              <a:ext uri="{FF2B5EF4-FFF2-40B4-BE49-F238E27FC236}">
                <a16:creationId xmlns:a16="http://schemas.microsoft.com/office/drawing/2014/main" id="{603F9A74-A047-72A3-F83C-723B88D2F289}"/>
              </a:ext>
            </a:extLst>
          </p:cNvPr>
          <p:cNvSpPr>
            <a:spLocks noGrp="1"/>
          </p:cNvSpPr>
          <p:nvPr>
            <p:ph type="body" sz="half" idx="2"/>
          </p:nvPr>
        </p:nvSpPr>
        <p:spPr>
          <a:xfrm>
            <a:off x="1792287" y="6743699"/>
            <a:ext cx="9650823" cy="1665791"/>
          </a:xfrm>
        </p:spPr>
        <p:txBody>
          <a:bodyPr/>
          <a:lstStyle/>
          <a:p>
            <a:r>
              <a:rPr lang="en-US" sz="4400" b="1" dirty="0">
                <a:solidFill>
                  <a:schemeClr val="accent5">
                    <a:lumMod val="75000"/>
                  </a:schemeClr>
                </a:solidFill>
              </a:rPr>
              <a:t>By, Debbie Carriveau, RN,C., QMCP, CDP</a:t>
            </a:r>
          </a:p>
          <a:p>
            <a:r>
              <a:rPr lang="en-US" sz="4400" b="1" dirty="0">
                <a:solidFill>
                  <a:schemeClr val="accent5">
                    <a:lumMod val="75000"/>
                  </a:schemeClr>
                </a:solidFill>
              </a:rPr>
              <a:t>Hubbard Hill Living Wisdom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47937"/>
            <a:ext cx="18288000" cy="1137982"/>
            <a:chOff x="0" y="0"/>
            <a:chExt cx="3253266" cy="202437"/>
          </a:xfrm>
        </p:grpSpPr>
        <p:sp>
          <p:nvSpPr>
            <p:cNvPr id="3" name="Freeform 3"/>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 The Paradigm Shift…</a:t>
            </a:r>
          </a:p>
        </p:txBody>
      </p:sp>
      <p:sp>
        <p:nvSpPr>
          <p:cNvPr id="8" name="TextBox 8"/>
          <p:cNvSpPr txBox="1"/>
          <p:nvPr/>
        </p:nvSpPr>
        <p:spPr>
          <a:xfrm>
            <a:off x="884592" y="3406381"/>
            <a:ext cx="16230600" cy="4057008"/>
          </a:xfrm>
          <a:prstGeom prst="rect">
            <a:avLst/>
          </a:prstGeom>
        </p:spPr>
        <p:txBody>
          <a:bodyPr lIns="0" tIns="0" rIns="0" bIns="0" rtlCol="0" anchor="t">
            <a:spAutoFit/>
          </a:bodyPr>
          <a:lstStyle/>
          <a:p>
            <a:pPr marL="302259" lvl="1" algn="l">
              <a:lnSpc>
                <a:spcPts val="3919"/>
              </a:lnSpc>
            </a:pPr>
            <a:endParaRPr lang="en-US" sz="4800" b="1" dirty="0">
              <a:solidFill>
                <a:schemeClr val="accent5">
                  <a:lumMod val="75000"/>
                </a:schemeClr>
              </a:solidFill>
              <a:latin typeface="Inter"/>
              <a:ea typeface="Inter"/>
              <a:cs typeface="Inter"/>
              <a:sym typeface="Inter"/>
            </a:endParaRPr>
          </a:p>
          <a:p>
            <a:pPr marL="302259" lvl="1" algn="l">
              <a:lnSpc>
                <a:spcPts val="3919"/>
              </a:lnSpc>
            </a:pPr>
            <a:r>
              <a:rPr lang="en-US" sz="4800" b="1" dirty="0">
                <a:solidFill>
                  <a:schemeClr val="accent5">
                    <a:lumMod val="75000"/>
                  </a:schemeClr>
                </a:solidFill>
                <a:latin typeface="Inter"/>
                <a:ea typeface="Inter"/>
                <a:cs typeface="Inter"/>
                <a:sym typeface="Inter"/>
              </a:rPr>
              <a:t>Reframing our thinking and how we see BEHAVIORS…</a:t>
            </a:r>
          </a:p>
          <a:p>
            <a:pPr marL="302259" lvl="1" algn="l">
              <a:lnSpc>
                <a:spcPts val="3919"/>
              </a:lnSpc>
            </a:pPr>
            <a:endParaRPr lang="en-US" sz="2799" b="1" dirty="0">
              <a:solidFill>
                <a:schemeClr val="accent5">
                  <a:lumMod val="75000"/>
                </a:schemeClr>
              </a:solidFill>
              <a:latin typeface="Inter"/>
              <a:ea typeface="Inter"/>
              <a:cs typeface="Inter"/>
              <a:sym typeface="Inter"/>
            </a:endParaRPr>
          </a:p>
          <a:p>
            <a:pPr marL="302259" lvl="1" algn="l">
              <a:lnSpc>
                <a:spcPts val="3919"/>
              </a:lnSpc>
            </a:pPr>
            <a:endParaRPr lang="en-US" sz="2799" b="1" dirty="0">
              <a:solidFill>
                <a:srgbClr val="63636B"/>
              </a:solidFill>
              <a:latin typeface="Inter"/>
              <a:ea typeface="Inter"/>
              <a:cs typeface="Inter"/>
              <a:sym typeface="Inter"/>
            </a:endParaRPr>
          </a:p>
          <a:p>
            <a:pPr marL="302259" lvl="1" algn="l">
              <a:lnSpc>
                <a:spcPts val="3919"/>
              </a:lnSpc>
            </a:pPr>
            <a:endParaRPr lang="en-US" sz="2799" b="1" dirty="0">
              <a:solidFill>
                <a:srgbClr val="63636B"/>
              </a:solidFill>
              <a:latin typeface="Inter"/>
              <a:ea typeface="Inter"/>
              <a:cs typeface="Inter"/>
              <a:sym typeface="Inter"/>
            </a:endParaRPr>
          </a:p>
          <a:p>
            <a:pPr marL="302259" lvl="1" algn="l">
              <a:lnSpc>
                <a:spcPts val="3919"/>
              </a:lnSpc>
            </a:pPr>
            <a:r>
              <a:rPr lang="en-US" sz="6000" b="1" dirty="0">
                <a:solidFill>
                  <a:srgbClr val="63636B"/>
                </a:solidFill>
                <a:latin typeface="Inter"/>
                <a:ea typeface="Inter"/>
                <a:cs typeface="Inter"/>
                <a:sym typeface="Inter"/>
              </a:rPr>
              <a:t>Moving away from “difficult and disruptive </a:t>
            </a:r>
          </a:p>
          <a:p>
            <a:pPr marL="302259" lvl="1" algn="l">
              <a:lnSpc>
                <a:spcPts val="3919"/>
              </a:lnSpc>
            </a:pPr>
            <a:endParaRPr lang="en-US" sz="6000" b="1" dirty="0">
              <a:solidFill>
                <a:srgbClr val="63636B"/>
              </a:solidFill>
              <a:latin typeface="Inter"/>
              <a:ea typeface="Inter"/>
              <a:cs typeface="Inter"/>
              <a:sym typeface="Inter"/>
            </a:endParaRPr>
          </a:p>
          <a:p>
            <a:pPr marL="302259" lvl="1" algn="l">
              <a:lnSpc>
                <a:spcPts val="3919"/>
              </a:lnSpc>
            </a:pPr>
            <a:r>
              <a:rPr lang="en-US" sz="6000" b="1" dirty="0">
                <a:solidFill>
                  <a:srgbClr val="63636B"/>
                </a:solidFill>
                <a:latin typeface="Inter"/>
                <a:ea typeface="Inter"/>
                <a:cs typeface="Inter"/>
                <a:sym typeface="Inter"/>
              </a:rPr>
              <a:t>symptoms”  to  “wordless communication”</a:t>
            </a:r>
          </a:p>
        </p:txBody>
      </p:sp>
      <p:sp>
        <p:nvSpPr>
          <p:cNvPr id="9" name="Freeform 9"/>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p:cNvPicPr>
            <a:picLocks noChangeAspect="1"/>
          </p:cNvPicPr>
          <p:nvPr/>
        </p:nvPicPr>
        <p:blipFill>
          <a:blip r:embed="rId5"/>
          <a:stretch>
            <a:fillRect/>
          </a:stretch>
        </p:blipFill>
        <p:spPr>
          <a:xfrm>
            <a:off x="15014299" y="8960100"/>
            <a:ext cx="2993507" cy="151365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92BF6-EC5F-431E-CFAE-E4866E68037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3C35476-BDD6-80E0-026B-9EFA310FF5BB}"/>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9C8C92FF-F268-180D-EF18-39C98F863544}"/>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13536142-2068-A3FE-167C-CB0948F43ABD}"/>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23AADF26-E95E-ED6C-56B2-D9B0540DB50F}"/>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1243E4B3-2209-C23E-F49B-322A9CBBEE22}"/>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A86DB899-AEB6-A48C-19E0-32CACA0C2CCC}"/>
              </a:ext>
            </a:extLst>
          </p:cNvPr>
          <p:cNvSpPr txBox="1"/>
          <p:nvPr/>
        </p:nvSpPr>
        <p:spPr>
          <a:xfrm>
            <a:off x="884592" y="604807"/>
            <a:ext cx="13868282" cy="4147930"/>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The Iceberg Analogy</a:t>
            </a:r>
          </a:p>
          <a:p>
            <a:pPr algn="l">
              <a:lnSpc>
                <a:spcPts val="11479"/>
              </a:lnSpc>
            </a:pPr>
            <a:r>
              <a:rPr lang="en-US" sz="3600" dirty="0">
                <a:latin typeface="Cy Grotesk V3 Key Ultra-Bold"/>
                <a:ea typeface="Cy Grotesk V3 Key Ultra-Bold"/>
                <a:cs typeface="Cy Grotesk V3 Key Ultra-Bold"/>
                <a:sym typeface="Cy Grotesk V3 Key Ultra-Bold"/>
              </a:rPr>
              <a:t>Surface: aggression, agitation, hoarding, resistance </a:t>
            </a:r>
          </a:p>
          <a:p>
            <a:pPr algn="l">
              <a:lnSpc>
                <a:spcPts val="11479"/>
              </a:lnSpc>
            </a:pPr>
            <a:r>
              <a:rPr lang="en-US" sz="3600" dirty="0">
                <a:latin typeface="Cy Grotesk V3 Key Ultra-Bold"/>
                <a:ea typeface="Cy Grotesk V3 Key Ultra-Bold"/>
                <a:cs typeface="Cy Grotesk V3 Key Ultra-Bold"/>
                <a:sym typeface="Cy Grotesk V3 Key Ultra-Bold"/>
              </a:rPr>
              <a:t>Subsurface: Fear, loneliness, pain, loss of control</a:t>
            </a:r>
          </a:p>
        </p:txBody>
      </p:sp>
      <p:sp>
        <p:nvSpPr>
          <p:cNvPr id="9" name="Freeform 9">
            <a:extLst>
              <a:ext uri="{FF2B5EF4-FFF2-40B4-BE49-F238E27FC236}">
                <a16:creationId xmlns:a16="http://schemas.microsoft.com/office/drawing/2014/main" id="{F8E572BE-BEDC-4F52-C188-B8B7575AE35F}"/>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A476045D-65CB-B6E9-0DCE-81306E1ECE08}"/>
              </a:ext>
            </a:extLst>
          </p:cNvPr>
          <p:cNvPicPr>
            <a:picLocks noChangeAspect="1"/>
          </p:cNvPicPr>
          <p:nvPr/>
        </p:nvPicPr>
        <p:blipFill>
          <a:blip r:embed="rId5"/>
          <a:stretch>
            <a:fillRect/>
          </a:stretch>
        </p:blipFill>
        <p:spPr>
          <a:xfrm>
            <a:off x="15014299" y="8960100"/>
            <a:ext cx="2993507" cy="1513657"/>
          </a:xfrm>
          <a:prstGeom prst="rect">
            <a:avLst/>
          </a:prstGeom>
        </p:spPr>
      </p:pic>
      <p:pic>
        <p:nvPicPr>
          <p:cNvPr id="12" name="Picture 11">
            <a:extLst>
              <a:ext uri="{FF2B5EF4-FFF2-40B4-BE49-F238E27FC236}">
                <a16:creationId xmlns:a16="http://schemas.microsoft.com/office/drawing/2014/main" id="{C02F5B13-4831-49A9-9FBC-569F08327B2E}"/>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286000" y="4966912"/>
            <a:ext cx="11049000" cy="3993187"/>
          </a:xfrm>
          <a:prstGeom prst="rect">
            <a:avLst/>
          </a:prstGeom>
        </p:spPr>
      </p:pic>
    </p:spTree>
    <p:extLst>
      <p:ext uri="{BB962C8B-B14F-4D97-AF65-F5344CB8AC3E}">
        <p14:creationId xmlns:p14="http://schemas.microsoft.com/office/powerpoint/2010/main" val="1201284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4BE9A-69D7-54F4-3569-82A8DBC8551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2F0B872-8776-B128-263B-5766FE3C81E7}"/>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182A9FE-2E50-6CA7-BAFF-1DD129A229FC}"/>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940A8815-32CA-9B33-2351-FD920DB1EDDD}"/>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2B2C7607-9F64-5F8A-05FF-B2591282177C}"/>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932EDD31-9609-8187-06C8-3391396D4827}"/>
              </a:ext>
            </a:extLst>
          </p:cNvPr>
          <p:cNvSpPr/>
          <p:nvPr/>
        </p:nvSpPr>
        <p:spPr>
          <a:xfrm flipH="1">
            <a:off x="1119859" y="3129010"/>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B090A016-9037-05A6-91F1-EEF2138C8E25}"/>
              </a:ext>
            </a:extLst>
          </p:cNvPr>
          <p:cNvSpPr txBox="1"/>
          <p:nvPr/>
        </p:nvSpPr>
        <p:spPr>
          <a:xfrm>
            <a:off x="1119859" y="485606"/>
            <a:ext cx="13868282" cy="2734723"/>
          </a:xfrm>
          <a:prstGeom prst="rect">
            <a:avLst/>
          </a:prstGeom>
        </p:spPr>
        <p:txBody>
          <a:bodyPr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Understanding the </a:t>
            </a:r>
          </a:p>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Dementia BRAIN in CRISIS</a:t>
            </a:r>
          </a:p>
        </p:txBody>
      </p:sp>
      <p:sp>
        <p:nvSpPr>
          <p:cNvPr id="8" name="TextBox 8">
            <a:extLst>
              <a:ext uri="{FF2B5EF4-FFF2-40B4-BE49-F238E27FC236}">
                <a16:creationId xmlns:a16="http://schemas.microsoft.com/office/drawing/2014/main" id="{29196966-119E-84C2-5E9C-B080872AD62B}"/>
              </a:ext>
            </a:extLst>
          </p:cNvPr>
          <p:cNvSpPr txBox="1"/>
          <p:nvPr/>
        </p:nvSpPr>
        <p:spPr>
          <a:xfrm>
            <a:off x="664899" y="3497518"/>
            <a:ext cx="16230600" cy="4520918"/>
          </a:xfrm>
          <a:prstGeom prst="rect">
            <a:avLst/>
          </a:prstGeom>
        </p:spPr>
        <p:txBody>
          <a:bodyPr lIns="0" tIns="0" rIns="0" bIns="0" rtlCol="0" anchor="t">
            <a:spAutoFit/>
          </a:bodyPr>
          <a:lstStyle/>
          <a:p>
            <a:pPr marL="302259" lvl="1" algn="l">
              <a:lnSpc>
                <a:spcPts val="3919"/>
              </a:lnSpc>
            </a:pPr>
            <a:endParaRPr lang="en-US" sz="2799" dirty="0">
              <a:solidFill>
                <a:srgbClr val="63636B"/>
              </a:solidFill>
              <a:latin typeface="Inter"/>
              <a:ea typeface="Inter"/>
              <a:cs typeface="Inter"/>
              <a:sym typeface="Inter"/>
            </a:endParaRPr>
          </a:p>
          <a:p>
            <a:pPr marL="302259" lvl="1" algn="l">
              <a:lnSpc>
                <a:spcPts val="3919"/>
              </a:lnSpc>
            </a:pPr>
            <a:endParaRPr lang="en-US" sz="2799" dirty="0">
              <a:solidFill>
                <a:srgbClr val="63636B"/>
              </a:solidFill>
              <a:latin typeface="Inter"/>
              <a:ea typeface="Inter"/>
              <a:cs typeface="Inter"/>
              <a:sym typeface="Inter"/>
            </a:endParaRPr>
          </a:p>
          <a:p>
            <a:pPr marL="302259" lvl="1" algn="l">
              <a:lnSpc>
                <a:spcPts val="3919"/>
              </a:lnSpc>
            </a:pPr>
            <a:r>
              <a:rPr lang="en-US" sz="2799" dirty="0">
                <a:solidFill>
                  <a:srgbClr val="63636B"/>
                </a:solidFill>
                <a:latin typeface="Inter"/>
                <a:ea typeface="Inter"/>
                <a:cs typeface="Inter"/>
                <a:sym typeface="Inter"/>
              </a:rPr>
              <a:t>                                                                                                                                                                         </a:t>
            </a:r>
          </a:p>
          <a:p>
            <a:pPr marL="302259" lvl="1" algn="l">
              <a:lnSpc>
                <a:spcPts val="3919"/>
              </a:lnSpc>
            </a:pPr>
            <a:endParaRPr lang="en-US" sz="2799" dirty="0">
              <a:solidFill>
                <a:srgbClr val="63636B"/>
              </a:solidFill>
              <a:latin typeface="Inter"/>
              <a:ea typeface="Inter"/>
              <a:cs typeface="Inter"/>
              <a:sym typeface="Inter"/>
            </a:endParaRPr>
          </a:p>
          <a:p>
            <a:pPr marL="302259" lvl="1" algn="l">
              <a:lnSpc>
                <a:spcPts val="3919"/>
              </a:lnSpc>
            </a:pPr>
            <a:endParaRPr lang="en-US" sz="4800" b="1" dirty="0">
              <a:latin typeface="Inter"/>
              <a:ea typeface="Inter"/>
              <a:cs typeface="Inter"/>
              <a:sym typeface="Inter"/>
            </a:endParaRPr>
          </a:p>
          <a:p>
            <a:pPr marL="302259" lvl="1" algn="l">
              <a:lnSpc>
                <a:spcPts val="3919"/>
              </a:lnSpc>
            </a:pPr>
            <a:r>
              <a:rPr lang="en-US" sz="4800" b="1" dirty="0">
                <a:latin typeface="Inter"/>
                <a:ea typeface="Inter"/>
                <a:cs typeface="Inter"/>
                <a:sym typeface="Inter"/>
              </a:rPr>
              <a:t>Amygdala (The Emotional Center)</a:t>
            </a:r>
          </a:p>
          <a:p>
            <a:pPr marL="302259" lvl="1" algn="l">
              <a:lnSpc>
                <a:spcPts val="3919"/>
              </a:lnSpc>
            </a:pPr>
            <a:endParaRPr lang="en-US" sz="4800" b="1" dirty="0">
              <a:latin typeface="Inter"/>
              <a:ea typeface="Inter"/>
              <a:cs typeface="Inter"/>
              <a:sym typeface="Inter"/>
            </a:endParaRPr>
          </a:p>
          <a:p>
            <a:pPr marL="302259" lvl="1" algn="l">
              <a:lnSpc>
                <a:spcPts val="3919"/>
              </a:lnSpc>
            </a:pPr>
            <a:r>
              <a:rPr lang="en-US" sz="4800" b="1" dirty="0">
                <a:latin typeface="Inter"/>
                <a:ea typeface="Inter"/>
                <a:cs typeface="Inter"/>
                <a:sym typeface="Inter"/>
              </a:rPr>
              <a:t>                                                                                                    </a:t>
            </a:r>
          </a:p>
          <a:p>
            <a:pPr marL="302259" lvl="1" algn="l">
              <a:lnSpc>
                <a:spcPts val="3919"/>
              </a:lnSpc>
            </a:pPr>
            <a:r>
              <a:rPr lang="en-US" sz="4800" b="1" dirty="0">
                <a:latin typeface="Inter"/>
                <a:ea typeface="Inter"/>
                <a:cs typeface="Inter"/>
                <a:sym typeface="Inter"/>
              </a:rPr>
              <a:t> Vs.  Prefrontal Cortex (The Thinking Center </a:t>
            </a:r>
          </a:p>
        </p:txBody>
      </p:sp>
      <p:sp>
        <p:nvSpPr>
          <p:cNvPr id="9" name="Freeform 9">
            <a:extLst>
              <a:ext uri="{FF2B5EF4-FFF2-40B4-BE49-F238E27FC236}">
                <a16:creationId xmlns:a16="http://schemas.microsoft.com/office/drawing/2014/main" id="{74B0E7E0-D58C-2FF5-BD65-D07170E94ECA}"/>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14910B29-6273-68BD-2519-C19A19310FA4}"/>
              </a:ext>
            </a:extLst>
          </p:cNvPr>
          <p:cNvPicPr>
            <a:picLocks noChangeAspect="1"/>
          </p:cNvPicPr>
          <p:nvPr/>
        </p:nvPicPr>
        <p:blipFill>
          <a:blip r:embed="rId5"/>
          <a:stretch>
            <a:fillRect/>
          </a:stretch>
        </p:blipFill>
        <p:spPr>
          <a:xfrm>
            <a:off x="15014299" y="8960100"/>
            <a:ext cx="2993507" cy="1513657"/>
          </a:xfrm>
          <a:prstGeom prst="rect">
            <a:avLst/>
          </a:prstGeom>
        </p:spPr>
      </p:pic>
      <p:pic>
        <p:nvPicPr>
          <p:cNvPr id="14" name="Picture 13">
            <a:extLst>
              <a:ext uri="{FF2B5EF4-FFF2-40B4-BE49-F238E27FC236}">
                <a16:creationId xmlns:a16="http://schemas.microsoft.com/office/drawing/2014/main" id="{67BE1374-6975-8E8F-F572-B9636321B88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2974901" y="2280506"/>
            <a:ext cx="4648200" cy="4437083"/>
          </a:xfrm>
          <a:prstGeom prst="rect">
            <a:avLst/>
          </a:prstGeom>
        </p:spPr>
      </p:pic>
    </p:spTree>
    <p:extLst>
      <p:ext uri="{BB962C8B-B14F-4D97-AF65-F5344CB8AC3E}">
        <p14:creationId xmlns:p14="http://schemas.microsoft.com/office/powerpoint/2010/main" val="312661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7AFBC-C035-E741-8ACD-1554FE25D47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4916C2-874B-5B8E-3593-5ECCA70E8C5F}"/>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98CB962-D5FF-DDF5-7481-55D8BD8BE388}"/>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A9CF84D7-202C-B51F-4FD9-83D6971BA025}"/>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54AD3469-F7F5-F605-4CD7-68D2137B9861}"/>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58410107-C972-80F9-ECF4-65B40FBDC34C}"/>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4703FAAB-EE10-A477-F097-06FCAB92FE04}"/>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What’s happening?</a:t>
            </a:r>
          </a:p>
        </p:txBody>
      </p:sp>
      <p:sp>
        <p:nvSpPr>
          <p:cNvPr id="8" name="TextBox 8">
            <a:extLst>
              <a:ext uri="{FF2B5EF4-FFF2-40B4-BE49-F238E27FC236}">
                <a16:creationId xmlns:a16="http://schemas.microsoft.com/office/drawing/2014/main" id="{05BAC9D9-8404-08D1-ABEA-8BE1929AC673}"/>
              </a:ext>
            </a:extLst>
          </p:cNvPr>
          <p:cNvSpPr txBox="1"/>
          <p:nvPr/>
        </p:nvSpPr>
        <p:spPr>
          <a:xfrm>
            <a:off x="884592" y="2892376"/>
            <a:ext cx="16230600" cy="5973110"/>
          </a:xfrm>
          <a:prstGeom prst="rect">
            <a:avLst/>
          </a:prstGeom>
        </p:spPr>
        <p:txBody>
          <a:bodyPr lIns="0" tIns="0" rIns="0" bIns="0" numCol="2" rtlCol="0" anchor="t">
            <a:spAutoFit/>
          </a:bodyPr>
          <a:lstStyle/>
          <a:p>
            <a:pPr marL="302259" lvl="1" algn="l">
              <a:lnSpc>
                <a:spcPts val="3919"/>
              </a:lnSpc>
            </a:pPr>
            <a:r>
              <a:rPr lang="en-US" sz="3200" b="1" u="sng" dirty="0">
                <a:solidFill>
                  <a:srgbClr val="E87753"/>
                </a:solidFill>
                <a:latin typeface="Inter"/>
                <a:ea typeface="Inter"/>
                <a:cs typeface="Inter"/>
                <a:sym typeface="Inter"/>
              </a:rPr>
              <a:t> Amygdala:</a:t>
            </a:r>
            <a:r>
              <a:rPr lang="en-US" sz="3200" b="1" dirty="0">
                <a:solidFill>
                  <a:srgbClr val="E87753"/>
                </a:solidFill>
                <a:latin typeface="Inter"/>
                <a:ea typeface="Inter"/>
                <a:cs typeface="Inter"/>
                <a:sym typeface="Inter"/>
              </a:rPr>
              <a:t>	</a:t>
            </a:r>
            <a:r>
              <a:rPr lang="en-US" sz="3200" b="1" dirty="0">
                <a:solidFill>
                  <a:srgbClr val="63636B"/>
                </a:solidFill>
                <a:latin typeface="Inter"/>
                <a:ea typeface="Inter"/>
                <a:cs typeface="Inter"/>
                <a:sym typeface="Inter"/>
              </a:rPr>
              <a:t>				</a:t>
            </a:r>
          </a:p>
          <a:p>
            <a:pPr marL="302259" lvl="1" algn="l">
              <a:lnSpc>
                <a:spcPts val="3919"/>
              </a:lnSpc>
            </a:pPr>
            <a:r>
              <a:rPr lang="en-US" sz="3200" dirty="0">
                <a:solidFill>
                  <a:srgbClr val="63636B"/>
                </a:solidFill>
                <a:latin typeface="Inter"/>
                <a:ea typeface="Inter"/>
                <a:cs typeface="Inter"/>
                <a:sym typeface="Inter"/>
              </a:rPr>
              <a:t>Controls primitive emotions 		        Handles logic, planning, self control.</a:t>
            </a:r>
          </a:p>
          <a:p>
            <a:pPr marL="302259" lvl="1" algn="l">
              <a:lnSpc>
                <a:spcPts val="3919"/>
              </a:lnSpc>
            </a:pPr>
            <a:endParaRPr lang="en-US" sz="3200" dirty="0">
              <a:solidFill>
                <a:srgbClr val="63636B"/>
              </a:solidFill>
              <a:latin typeface="Inter"/>
              <a:ea typeface="Inter"/>
              <a:cs typeface="Inter"/>
              <a:sym typeface="Inter"/>
            </a:endParaRPr>
          </a:p>
          <a:p>
            <a:pPr marL="302259" lvl="1" algn="l">
              <a:lnSpc>
                <a:spcPts val="3919"/>
              </a:lnSpc>
            </a:pPr>
            <a:r>
              <a:rPr lang="en-US" sz="3200" dirty="0">
                <a:solidFill>
                  <a:srgbClr val="63636B"/>
                </a:solidFill>
                <a:latin typeface="Inter"/>
                <a:ea typeface="Inter"/>
                <a:cs typeface="Inter"/>
                <a:sym typeface="Inter"/>
              </a:rPr>
              <a:t>Fear, anger, survival instincts.	</a:t>
            </a:r>
          </a:p>
          <a:p>
            <a:pPr marL="302259" lvl="1" algn="l">
              <a:lnSpc>
                <a:spcPts val="3919"/>
              </a:lnSpc>
            </a:pPr>
            <a:endParaRPr lang="en-US" sz="3200" dirty="0">
              <a:solidFill>
                <a:srgbClr val="63636B"/>
              </a:solidFill>
              <a:latin typeface="Inter"/>
              <a:ea typeface="Inter"/>
              <a:cs typeface="Inter"/>
              <a:sym typeface="Inter"/>
            </a:endParaRPr>
          </a:p>
          <a:p>
            <a:pPr marL="302259" lvl="1" algn="l">
              <a:lnSpc>
                <a:spcPts val="3919"/>
              </a:lnSpc>
            </a:pPr>
            <a:r>
              <a:rPr lang="en-US" sz="3200" dirty="0">
                <a:solidFill>
                  <a:srgbClr val="63636B"/>
                </a:solidFill>
                <a:latin typeface="Inter"/>
                <a:ea typeface="Inter"/>
                <a:cs typeface="Inter"/>
                <a:sym typeface="Inter"/>
              </a:rPr>
              <a:t>Fires up immediately during danger.</a:t>
            </a:r>
          </a:p>
          <a:p>
            <a:pPr marL="302259" lvl="1" algn="l">
              <a:lnSpc>
                <a:spcPts val="3919"/>
              </a:lnSpc>
            </a:pPr>
            <a:endParaRPr lang="en-US" sz="3200" dirty="0">
              <a:solidFill>
                <a:srgbClr val="63636B"/>
              </a:solidFill>
              <a:latin typeface="Inter"/>
              <a:ea typeface="Inter"/>
              <a:cs typeface="Inter"/>
              <a:sym typeface="Inter"/>
            </a:endParaRPr>
          </a:p>
          <a:p>
            <a:pPr marL="302259" lvl="1" algn="l">
              <a:lnSpc>
                <a:spcPts val="3919"/>
              </a:lnSpc>
            </a:pPr>
            <a:r>
              <a:rPr lang="en-US" sz="3200" dirty="0">
                <a:solidFill>
                  <a:srgbClr val="63636B"/>
                </a:solidFill>
                <a:latin typeface="Inter"/>
                <a:ea typeface="Inter"/>
                <a:cs typeface="Inter"/>
                <a:sym typeface="Inter"/>
              </a:rPr>
              <a:t>Reacts to ANY perceived threat. </a:t>
            </a:r>
          </a:p>
          <a:p>
            <a:pPr marL="302259" lvl="1" algn="l">
              <a:lnSpc>
                <a:spcPts val="3919"/>
              </a:lnSpc>
            </a:pPr>
            <a:endParaRPr lang="en-US" sz="3200" dirty="0">
              <a:solidFill>
                <a:srgbClr val="63636B"/>
              </a:solidFill>
              <a:latin typeface="Inter"/>
              <a:ea typeface="Inter"/>
              <a:cs typeface="Inter"/>
              <a:sym typeface="Inter"/>
            </a:endParaRPr>
          </a:p>
          <a:p>
            <a:pPr marL="302259" lvl="1" algn="l">
              <a:lnSpc>
                <a:spcPts val="3919"/>
              </a:lnSpc>
            </a:pPr>
            <a:r>
              <a:rPr lang="en-US" sz="3200" dirty="0">
                <a:solidFill>
                  <a:srgbClr val="63636B"/>
                </a:solidFill>
                <a:latin typeface="Inter"/>
                <a:ea typeface="Inter"/>
                <a:cs typeface="Inter"/>
                <a:sym typeface="Inter"/>
              </a:rPr>
              <a:t>Overreacts when damaged by trauma or disease. 	        </a:t>
            </a:r>
          </a:p>
          <a:p>
            <a:pPr marL="302259" lvl="1" algn="l">
              <a:lnSpc>
                <a:spcPts val="3919"/>
              </a:lnSpc>
            </a:pPr>
            <a:r>
              <a:rPr lang="en-US" sz="3200" b="1" u="sng" dirty="0">
                <a:solidFill>
                  <a:srgbClr val="E87753"/>
                </a:solidFill>
                <a:latin typeface="Inter"/>
                <a:ea typeface="Inter"/>
                <a:cs typeface="Inter"/>
                <a:sym typeface="Inter"/>
              </a:rPr>
              <a:t>Prefrontal Cortex</a:t>
            </a:r>
          </a:p>
          <a:p>
            <a:pPr marL="302259" lvl="1" algn="l">
              <a:lnSpc>
                <a:spcPts val="3919"/>
              </a:lnSpc>
            </a:pPr>
            <a:r>
              <a:rPr lang="en-US" sz="3200" dirty="0">
                <a:solidFill>
                  <a:srgbClr val="63636B"/>
                </a:solidFill>
                <a:latin typeface="Inter"/>
                <a:ea typeface="Inter"/>
                <a:cs typeface="Inter"/>
                <a:sym typeface="Inter"/>
              </a:rPr>
              <a:t>Handles logic, planning, self control.</a:t>
            </a:r>
          </a:p>
          <a:p>
            <a:pPr marL="302259" lvl="1" algn="l">
              <a:lnSpc>
                <a:spcPts val="3919"/>
              </a:lnSpc>
            </a:pPr>
            <a:endParaRPr lang="en-US" sz="3200" dirty="0">
              <a:solidFill>
                <a:srgbClr val="63636B"/>
              </a:solidFill>
              <a:latin typeface="Inter"/>
              <a:ea typeface="Inter"/>
              <a:cs typeface="Inter"/>
              <a:sym typeface="Inter"/>
            </a:endParaRPr>
          </a:p>
          <a:p>
            <a:pPr marL="302259" lvl="1" algn="l">
              <a:lnSpc>
                <a:spcPts val="3919"/>
              </a:lnSpc>
            </a:pPr>
            <a:r>
              <a:rPr lang="en-US" sz="3200" dirty="0">
                <a:solidFill>
                  <a:srgbClr val="63636B"/>
                </a:solidFill>
                <a:latin typeface="Inter"/>
                <a:ea typeface="Inter"/>
                <a:cs typeface="Inter"/>
                <a:sym typeface="Inter"/>
              </a:rPr>
              <a:t>Calms down the emotional center.   </a:t>
            </a:r>
          </a:p>
          <a:p>
            <a:pPr marL="302259" lvl="1" algn="l">
              <a:lnSpc>
                <a:spcPts val="3919"/>
              </a:lnSpc>
            </a:pPr>
            <a:r>
              <a:rPr lang="en-US" sz="3200" dirty="0">
                <a:solidFill>
                  <a:srgbClr val="63636B"/>
                </a:solidFill>
                <a:latin typeface="Inter"/>
                <a:ea typeface="Inter"/>
                <a:cs typeface="Inter"/>
                <a:sym typeface="Inter"/>
              </a:rPr>
              <a:t>	  </a:t>
            </a:r>
          </a:p>
          <a:p>
            <a:pPr marL="302259" lvl="1" algn="l">
              <a:lnSpc>
                <a:spcPts val="3919"/>
              </a:lnSpc>
            </a:pPr>
            <a:r>
              <a:rPr lang="en-US" sz="3200" dirty="0">
                <a:solidFill>
                  <a:srgbClr val="63636B"/>
                </a:solidFill>
                <a:latin typeface="Inter"/>
                <a:ea typeface="Inter"/>
                <a:cs typeface="Inter"/>
                <a:sym typeface="Inter"/>
              </a:rPr>
              <a:t>                                                                      Weakens under high stress or brain damage.										                      </a:t>
            </a:r>
          </a:p>
        </p:txBody>
      </p:sp>
      <p:sp>
        <p:nvSpPr>
          <p:cNvPr id="9" name="Freeform 9">
            <a:extLst>
              <a:ext uri="{FF2B5EF4-FFF2-40B4-BE49-F238E27FC236}">
                <a16:creationId xmlns:a16="http://schemas.microsoft.com/office/drawing/2014/main" id="{80A56344-FB2B-C6C4-A4CA-556DB5E4F1D5}"/>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6A98A862-83E1-06A9-8F58-0D1DA901026D}"/>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3528631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DA8B6-9394-4C9E-7600-FE3F552D013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E363CDA-F7FC-44B5-592A-862137F9D496}"/>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594A674-3AAC-7E84-D4E7-017E5131C4CA}"/>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42D32A72-F66A-56F1-758C-06992AE7EA3C}"/>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4DD1ADC8-01A1-79D9-FC65-B5F041E8BABA}"/>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60796251-B1E6-9363-32E8-76D1A41FB920}"/>
              </a:ext>
            </a:extLst>
          </p:cNvPr>
          <p:cNvSpPr/>
          <p:nvPr/>
        </p:nvSpPr>
        <p:spPr>
          <a:xfrm flipH="1">
            <a:off x="956457" y="1869950"/>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7" name="TextBox 7">
            <a:extLst>
              <a:ext uri="{FF2B5EF4-FFF2-40B4-BE49-F238E27FC236}">
                <a16:creationId xmlns:a16="http://schemas.microsoft.com/office/drawing/2014/main" id="{4452982F-C607-444A-6A31-21A9851C1D9E}"/>
              </a:ext>
            </a:extLst>
          </p:cNvPr>
          <p:cNvSpPr txBox="1"/>
          <p:nvPr/>
        </p:nvSpPr>
        <p:spPr>
          <a:xfrm>
            <a:off x="884592" y="604807"/>
            <a:ext cx="13868282" cy="1244571"/>
          </a:xfrm>
          <a:prstGeom prst="rect">
            <a:avLst/>
          </a:prstGeom>
        </p:spPr>
        <p:txBody>
          <a:bodyPr lIns="0" tIns="0" rIns="0" bIns="0" rtlCol="0" anchor="t">
            <a:spAutoFit/>
          </a:bodyPr>
          <a:lstStyle/>
          <a:p>
            <a:pPr algn="l">
              <a:lnSpc>
                <a:spcPts val="11479"/>
              </a:lnSpc>
            </a:pPr>
            <a:r>
              <a:rPr lang="en-US" sz="5400" b="1" dirty="0">
                <a:solidFill>
                  <a:srgbClr val="31A48F"/>
                </a:solidFill>
                <a:latin typeface="Cy Grotesk V3 Key Ultra-Bold"/>
                <a:ea typeface="Cy Grotesk V3 Key Ultra-Bold"/>
                <a:cs typeface="Cy Grotesk V3 Key Ultra-Bold"/>
                <a:sym typeface="Cy Grotesk V3 Key Ultra-Bold"/>
              </a:rPr>
              <a:t>Connection to how I respond…..</a:t>
            </a:r>
          </a:p>
        </p:txBody>
      </p:sp>
      <p:sp>
        <p:nvSpPr>
          <p:cNvPr id="8" name="TextBox 8">
            <a:extLst>
              <a:ext uri="{FF2B5EF4-FFF2-40B4-BE49-F238E27FC236}">
                <a16:creationId xmlns:a16="http://schemas.microsoft.com/office/drawing/2014/main" id="{08135D88-EB84-9615-F0D9-392E14EE2AFA}"/>
              </a:ext>
            </a:extLst>
          </p:cNvPr>
          <p:cNvSpPr txBox="1"/>
          <p:nvPr/>
        </p:nvSpPr>
        <p:spPr>
          <a:xfrm>
            <a:off x="884592" y="2387897"/>
            <a:ext cx="16230600" cy="6961329"/>
          </a:xfrm>
          <a:prstGeom prst="rect">
            <a:avLst/>
          </a:prstGeom>
        </p:spPr>
        <p:txBody>
          <a:bodyPr lIns="0" tIns="0" rIns="0" bIns="0" rtlCol="0" anchor="t">
            <a:spAutoFit/>
          </a:bodyPr>
          <a:lstStyle/>
          <a:p>
            <a:pPr marL="873759" lvl="1" indent="-571500" algn="l">
              <a:lnSpc>
                <a:spcPts val="3919"/>
              </a:lnSpc>
              <a:buFont typeface="Arial" panose="020B0604020202020204" pitchFamily="34" charset="0"/>
              <a:buChar char="•"/>
            </a:pPr>
            <a:r>
              <a:rPr lang="en-US" sz="2800" dirty="0">
                <a:solidFill>
                  <a:srgbClr val="63636B"/>
                </a:solidFill>
                <a:latin typeface="Inter"/>
                <a:ea typeface="Inter"/>
                <a:cs typeface="Inter"/>
                <a:sym typeface="Inter"/>
              </a:rPr>
              <a:t>Severe STRESS or any </a:t>
            </a:r>
            <a:r>
              <a:rPr lang="en-US" sz="2800" b="1" dirty="0">
                <a:solidFill>
                  <a:srgbClr val="E87753"/>
                </a:solidFill>
                <a:latin typeface="Inter"/>
                <a:ea typeface="Inter"/>
                <a:cs typeface="Inter"/>
                <a:sym typeface="Inter"/>
              </a:rPr>
              <a:t>perceived</a:t>
            </a:r>
            <a:r>
              <a:rPr lang="en-US" sz="2800" dirty="0">
                <a:solidFill>
                  <a:srgbClr val="63636B"/>
                </a:solidFill>
                <a:latin typeface="Inter"/>
                <a:ea typeface="Inter"/>
                <a:cs typeface="Inter"/>
                <a:sym typeface="Inter"/>
              </a:rPr>
              <a:t> THREAT….(real or not) locks the dementia brain into </a:t>
            </a:r>
            <a:r>
              <a:rPr lang="en-US" sz="2800" b="1" dirty="0">
                <a:solidFill>
                  <a:srgbClr val="E87753"/>
                </a:solidFill>
                <a:latin typeface="Inter"/>
                <a:ea typeface="Inter"/>
                <a:cs typeface="Inter"/>
                <a:sym typeface="Inter"/>
              </a:rPr>
              <a:t>SURVIVAL MODE  </a:t>
            </a:r>
            <a:r>
              <a:rPr lang="en-US" sz="2800" b="1" dirty="0">
                <a:solidFill>
                  <a:srgbClr val="63636B"/>
                </a:solidFill>
                <a:latin typeface="Inter"/>
                <a:ea typeface="Inter"/>
                <a:cs typeface="Inter"/>
                <a:sym typeface="Inter"/>
              </a:rPr>
              <a:t>(“Fight or Flight”)</a:t>
            </a:r>
          </a:p>
          <a:p>
            <a:pPr marL="873759" lvl="1" indent="-571500" algn="l">
              <a:lnSpc>
                <a:spcPts val="3919"/>
              </a:lnSpc>
              <a:buFont typeface="Arial" panose="020B0604020202020204" pitchFamily="34" charset="0"/>
              <a:buChar char="•"/>
            </a:pPr>
            <a:endParaRPr lang="en-US" sz="2800" b="1" dirty="0">
              <a:solidFill>
                <a:srgbClr val="63636B"/>
              </a:solidFill>
              <a:latin typeface="Inter"/>
              <a:ea typeface="Inter"/>
              <a:cs typeface="Inter"/>
              <a:sym typeface="Inter"/>
            </a:endParaRPr>
          </a:p>
          <a:p>
            <a:pPr marL="759459" lvl="1" indent="-457200" algn="l">
              <a:lnSpc>
                <a:spcPts val="3919"/>
              </a:lnSpc>
              <a:buFont typeface="Arial" panose="020B0604020202020204" pitchFamily="34" charset="0"/>
              <a:buChar char="•"/>
            </a:pPr>
            <a:r>
              <a:rPr lang="en-US" sz="2800" b="1" dirty="0">
                <a:solidFill>
                  <a:srgbClr val="63636B"/>
                </a:solidFill>
                <a:latin typeface="Inter"/>
                <a:ea typeface="Inter"/>
                <a:cs typeface="Inter"/>
                <a:sym typeface="Inter"/>
              </a:rPr>
              <a:t>Their emotional center stays in a </a:t>
            </a:r>
            <a:r>
              <a:rPr lang="en-US" sz="2800" b="1" dirty="0">
                <a:solidFill>
                  <a:srgbClr val="E87753"/>
                </a:solidFill>
                <a:latin typeface="Inter"/>
                <a:ea typeface="Inter"/>
                <a:cs typeface="Inter"/>
                <a:sym typeface="Inter"/>
              </a:rPr>
              <a:t>perpetual </a:t>
            </a:r>
            <a:r>
              <a:rPr lang="en-US" sz="2800" b="1" dirty="0">
                <a:solidFill>
                  <a:srgbClr val="63636B"/>
                </a:solidFill>
                <a:latin typeface="Inter"/>
                <a:ea typeface="Inter"/>
                <a:cs typeface="Inter"/>
                <a:sym typeface="Inter"/>
              </a:rPr>
              <a:t>state of HIGH ALERT</a:t>
            </a:r>
          </a:p>
          <a:p>
            <a:pPr marL="759459" lvl="1" indent="-457200" algn="l">
              <a:lnSpc>
                <a:spcPts val="3919"/>
              </a:lnSpc>
              <a:buFont typeface="Arial" panose="020B0604020202020204" pitchFamily="34" charset="0"/>
              <a:buChar char="•"/>
            </a:pPr>
            <a:endParaRPr lang="en-US" sz="2800" b="1" dirty="0">
              <a:solidFill>
                <a:srgbClr val="63636B"/>
              </a:solidFill>
              <a:latin typeface="Inter"/>
              <a:ea typeface="Inter"/>
              <a:cs typeface="Inter"/>
              <a:sym typeface="Inter"/>
            </a:endParaRPr>
          </a:p>
          <a:p>
            <a:pPr marL="759459" lvl="1" indent="-457200" algn="l">
              <a:lnSpc>
                <a:spcPts val="3919"/>
              </a:lnSpc>
              <a:buFont typeface="Arial" panose="020B0604020202020204" pitchFamily="34" charset="0"/>
              <a:buChar char="•"/>
            </a:pPr>
            <a:r>
              <a:rPr lang="en-US" sz="2800" b="1" dirty="0">
                <a:solidFill>
                  <a:srgbClr val="63636B"/>
                </a:solidFill>
                <a:latin typeface="Inter"/>
                <a:ea typeface="Inter"/>
                <a:cs typeface="Inter"/>
                <a:sym typeface="Inter"/>
              </a:rPr>
              <a:t>Their logical thinking center </a:t>
            </a:r>
            <a:r>
              <a:rPr lang="en-US" sz="2800" b="1" dirty="0">
                <a:solidFill>
                  <a:srgbClr val="E87753"/>
                </a:solidFill>
                <a:latin typeface="Inter"/>
                <a:ea typeface="Inter"/>
                <a:cs typeface="Inter"/>
                <a:sym typeface="Inter"/>
              </a:rPr>
              <a:t>SHUTS DOWN</a:t>
            </a:r>
            <a:r>
              <a:rPr lang="en-US" sz="2800" b="1" dirty="0">
                <a:solidFill>
                  <a:srgbClr val="63636B"/>
                </a:solidFill>
                <a:latin typeface="Inter"/>
                <a:ea typeface="Inter"/>
                <a:cs typeface="Inter"/>
                <a:sym typeface="Inter"/>
              </a:rPr>
              <a:t>, making it extremely hard to calm fears or rely on memory or any kind of recall.</a:t>
            </a:r>
          </a:p>
          <a:p>
            <a:pPr marL="759459" lvl="1" indent="-457200" algn="l">
              <a:lnSpc>
                <a:spcPts val="3919"/>
              </a:lnSpc>
              <a:buFont typeface="Arial" panose="020B0604020202020204" pitchFamily="34" charset="0"/>
              <a:buChar char="•"/>
            </a:pPr>
            <a:endParaRPr lang="en-US" sz="2800" b="1" dirty="0">
              <a:solidFill>
                <a:srgbClr val="63636B"/>
              </a:solidFill>
              <a:latin typeface="Inter"/>
              <a:ea typeface="Inter"/>
              <a:cs typeface="Inter"/>
              <a:sym typeface="Inter"/>
            </a:endParaRPr>
          </a:p>
          <a:p>
            <a:pPr marL="759459" lvl="1" indent="-457200" algn="l">
              <a:lnSpc>
                <a:spcPts val="3919"/>
              </a:lnSpc>
              <a:buFont typeface="Arial" panose="020B0604020202020204" pitchFamily="34" charset="0"/>
              <a:buChar char="•"/>
            </a:pPr>
            <a:r>
              <a:rPr lang="en-US" sz="2800" b="1" dirty="0">
                <a:solidFill>
                  <a:srgbClr val="63636B"/>
                </a:solidFill>
                <a:latin typeface="Inter"/>
                <a:ea typeface="Inter"/>
                <a:cs typeface="Inter"/>
                <a:sym typeface="Inter"/>
              </a:rPr>
              <a:t>Without their thinking center working well, they experience loss of control and the emotional center is dominant and takes over.</a:t>
            </a:r>
          </a:p>
          <a:p>
            <a:pPr marL="759459" lvl="1" indent="-457200" algn="l">
              <a:lnSpc>
                <a:spcPts val="3919"/>
              </a:lnSpc>
              <a:buFont typeface="Arial" panose="020B0604020202020204" pitchFamily="34" charset="0"/>
              <a:buChar char="•"/>
            </a:pPr>
            <a:endParaRPr lang="en-US" sz="2800" b="1" dirty="0">
              <a:solidFill>
                <a:srgbClr val="63636B"/>
              </a:solidFill>
              <a:latin typeface="Inter"/>
              <a:ea typeface="Inter"/>
              <a:cs typeface="Inter"/>
              <a:sym typeface="Inter"/>
            </a:endParaRPr>
          </a:p>
          <a:p>
            <a:pPr marL="759459" lvl="1" indent="-457200" algn="l">
              <a:lnSpc>
                <a:spcPts val="3919"/>
              </a:lnSpc>
              <a:buFont typeface="Arial" panose="020B0604020202020204" pitchFamily="34" charset="0"/>
              <a:buChar char="•"/>
            </a:pPr>
            <a:r>
              <a:rPr lang="en-US" sz="2800" b="1" dirty="0">
                <a:solidFill>
                  <a:srgbClr val="63636B"/>
                </a:solidFill>
                <a:latin typeface="Inter"/>
                <a:ea typeface="Inter"/>
                <a:cs typeface="Inter"/>
                <a:sym typeface="Inter"/>
              </a:rPr>
              <a:t>That shift leads to sudden anger, fear, confusion, distress, and the need to protect and defend myself. </a:t>
            </a:r>
          </a:p>
          <a:p>
            <a:pPr marL="759459" lvl="1" indent="-457200" algn="l">
              <a:lnSpc>
                <a:spcPts val="3919"/>
              </a:lnSpc>
              <a:buFont typeface="Arial" panose="020B0604020202020204" pitchFamily="34" charset="0"/>
              <a:buChar char="•"/>
            </a:pPr>
            <a:endParaRPr lang="en-US" sz="2799" b="1"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54EE6D2F-FCDC-D229-57D0-23A1CFA21962}"/>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C7E2CF4A-562C-2DC4-E97E-202F641EEABD}"/>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167919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C0058-F598-A815-9B8F-F000E9C2E11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8500352-C828-1F52-7C4E-5B11A796D204}"/>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3624E492-2ABB-9C28-43BD-CE138D2801EE}"/>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D38CD182-FA82-AEE2-2D7B-56A2A4CBDC7C}"/>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453B7B26-E27A-486B-8780-EEBDFAC8503C}"/>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98DC1165-0F3C-B52F-8638-FCA24E0D6375}"/>
              </a:ext>
            </a:extLst>
          </p:cNvPr>
          <p:cNvSpPr/>
          <p:nvPr/>
        </p:nvSpPr>
        <p:spPr>
          <a:xfrm flipH="1">
            <a:off x="682388" y="647588"/>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7" name="TextBox 7">
            <a:extLst>
              <a:ext uri="{FF2B5EF4-FFF2-40B4-BE49-F238E27FC236}">
                <a16:creationId xmlns:a16="http://schemas.microsoft.com/office/drawing/2014/main" id="{A46DD63C-DF30-1918-719B-0E8CA18E2B29}"/>
              </a:ext>
            </a:extLst>
          </p:cNvPr>
          <p:cNvSpPr txBox="1"/>
          <p:nvPr/>
        </p:nvSpPr>
        <p:spPr>
          <a:xfrm>
            <a:off x="685800" y="284090"/>
            <a:ext cx="17322006" cy="1229183"/>
          </a:xfrm>
          <a:prstGeom prst="rect">
            <a:avLst/>
          </a:prstGeom>
        </p:spPr>
        <p:txBody>
          <a:bodyPr wrap="square" lIns="0" tIns="0" rIns="0" bIns="0" rtlCol="0" anchor="t">
            <a:spAutoFit/>
          </a:bodyPr>
          <a:lstStyle/>
          <a:p>
            <a:pPr algn="l">
              <a:lnSpc>
                <a:spcPts val="11479"/>
              </a:lnSpc>
            </a:pPr>
            <a:r>
              <a:rPr lang="en-US" sz="4800" dirty="0">
                <a:solidFill>
                  <a:srgbClr val="31A48F"/>
                </a:solidFill>
                <a:latin typeface="Cy Grotesk V3 Key Ultra-Bold"/>
                <a:ea typeface="Cy Grotesk V3 Key Ultra-Bold"/>
                <a:cs typeface="Cy Grotesk V3 Key Ultra-Bold"/>
                <a:sym typeface="Cy Grotesk V3 Key Ultra-Bold"/>
              </a:rPr>
              <a:t>How to recognize an approaching crisis BEFORE it</a:t>
            </a:r>
          </a:p>
        </p:txBody>
      </p:sp>
      <p:sp>
        <p:nvSpPr>
          <p:cNvPr id="8" name="TextBox 8">
            <a:extLst>
              <a:ext uri="{FF2B5EF4-FFF2-40B4-BE49-F238E27FC236}">
                <a16:creationId xmlns:a16="http://schemas.microsoft.com/office/drawing/2014/main" id="{B0AFE482-6CE6-8C25-4C21-329D56908149}"/>
              </a:ext>
            </a:extLst>
          </p:cNvPr>
          <p:cNvSpPr txBox="1"/>
          <p:nvPr/>
        </p:nvSpPr>
        <p:spPr>
          <a:xfrm>
            <a:off x="1219200" y="4457700"/>
            <a:ext cx="14143392" cy="7107523"/>
          </a:xfrm>
          <a:prstGeom prst="rect">
            <a:avLst/>
          </a:prstGeom>
        </p:spPr>
        <p:txBody>
          <a:bodyPr wrap="square" lIns="0" tIns="0" rIns="0" bIns="0" numCol="2" rtlCol="0" anchor="t">
            <a:spAutoFit/>
          </a:bodyPr>
          <a:lstStyle/>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Increasing restlessness</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Increasing speed of pacing or rocking</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Jumpiness or hyper alertness</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Aggressive wandering</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Irritability and intolerance</a:t>
            </a: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endParaRPr lang="en-US" sz="2799" b="1" dirty="0">
              <a:solidFill>
                <a:srgbClr val="63636B"/>
              </a:solidFill>
              <a:latin typeface="Inter"/>
              <a:ea typeface="Inter"/>
              <a:cs typeface="Inter"/>
              <a:sym typeface="Inter"/>
            </a:endParaRP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Shakiness </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Flushing/sweating</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Complaining and criticizing</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Swearing or inappropriate language, name calling</a:t>
            </a:r>
          </a:p>
          <a:p>
            <a:pPr marL="759459" lvl="1" indent="-457200">
              <a:lnSpc>
                <a:spcPct val="150000"/>
              </a:lnSpc>
              <a:buFont typeface="Arial" panose="020B0604020202020204" pitchFamily="34" charset="0"/>
              <a:buChar char="•"/>
            </a:pPr>
            <a:r>
              <a:rPr lang="en-US" sz="2799" b="1" dirty="0">
                <a:solidFill>
                  <a:srgbClr val="63636B"/>
                </a:solidFill>
                <a:latin typeface="Inter"/>
                <a:ea typeface="Inter"/>
                <a:cs typeface="Inter"/>
                <a:sym typeface="Inter"/>
              </a:rPr>
              <a:t>Emotional outbursts or strange noises</a:t>
            </a:r>
          </a:p>
          <a:p>
            <a:pPr marL="302259" lvl="1" algn="l">
              <a:lnSpc>
                <a:spcPts val="3919"/>
              </a:lnSpc>
            </a:pPr>
            <a:endParaRPr lang="en-US" sz="2799" b="1" dirty="0">
              <a:solidFill>
                <a:srgbClr val="63636B"/>
              </a:solidFill>
              <a:latin typeface="Inter"/>
              <a:ea typeface="Inter"/>
              <a:cs typeface="Inter"/>
              <a:sym typeface="Inter"/>
            </a:endParaRPr>
          </a:p>
          <a:p>
            <a:pPr marL="302259" lvl="1" algn="l">
              <a:lnSpc>
                <a:spcPts val="3919"/>
              </a:lnSpc>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B8531778-F536-D7C7-B70D-DE2067B87159}"/>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032F728A-85D1-E44E-F939-37E23600D387}"/>
              </a:ext>
            </a:extLst>
          </p:cNvPr>
          <p:cNvPicPr>
            <a:picLocks noChangeAspect="1"/>
          </p:cNvPicPr>
          <p:nvPr/>
        </p:nvPicPr>
        <p:blipFill>
          <a:blip r:embed="rId5"/>
          <a:stretch>
            <a:fillRect/>
          </a:stretch>
        </p:blipFill>
        <p:spPr>
          <a:xfrm>
            <a:off x="15014299" y="8960100"/>
            <a:ext cx="2993507" cy="1513657"/>
          </a:xfrm>
          <a:prstGeom prst="rect">
            <a:avLst/>
          </a:prstGeom>
        </p:spPr>
      </p:pic>
      <p:sp>
        <p:nvSpPr>
          <p:cNvPr id="12" name="TextBox 11">
            <a:extLst>
              <a:ext uri="{FF2B5EF4-FFF2-40B4-BE49-F238E27FC236}">
                <a16:creationId xmlns:a16="http://schemas.microsoft.com/office/drawing/2014/main" id="{B7DB88BB-ED11-DA58-C444-A9C34DD7FB7E}"/>
              </a:ext>
            </a:extLst>
          </p:cNvPr>
          <p:cNvSpPr txBox="1"/>
          <p:nvPr/>
        </p:nvSpPr>
        <p:spPr>
          <a:xfrm>
            <a:off x="654679" y="1466529"/>
            <a:ext cx="11201400" cy="830997"/>
          </a:xfrm>
          <a:prstGeom prst="rect">
            <a:avLst/>
          </a:prstGeom>
          <a:noFill/>
        </p:spPr>
        <p:txBody>
          <a:bodyPr wrap="square">
            <a:spAutoFit/>
          </a:bodyPr>
          <a:lstStyle/>
          <a:p>
            <a:r>
              <a:rPr lang="en-US" sz="4800" dirty="0">
                <a:solidFill>
                  <a:srgbClr val="31A48F"/>
                </a:solidFill>
                <a:latin typeface="Cy Grotesk V3 Key Ultra-Bold"/>
                <a:ea typeface="Cy Grotesk V3 Key Ultra-Bold"/>
                <a:cs typeface="Cy Grotesk V3 Key Ultra-Bold"/>
                <a:sym typeface="Cy Grotesk V3 Key Ultra-Bold"/>
              </a:rPr>
              <a:t>happens…Stop, look, listen.</a:t>
            </a:r>
            <a:endParaRPr lang="en-US" dirty="0"/>
          </a:p>
        </p:txBody>
      </p:sp>
      <p:sp>
        <p:nvSpPr>
          <p:cNvPr id="14" name="TextBox 13">
            <a:extLst>
              <a:ext uri="{FF2B5EF4-FFF2-40B4-BE49-F238E27FC236}">
                <a16:creationId xmlns:a16="http://schemas.microsoft.com/office/drawing/2014/main" id="{6C174261-D88D-9EF8-5660-2F41B6F06F42}"/>
              </a:ext>
            </a:extLst>
          </p:cNvPr>
          <p:cNvSpPr txBox="1"/>
          <p:nvPr/>
        </p:nvSpPr>
        <p:spPr>
          <a:xfrm>
            <a:off x="990600" y="3039719"/>
            <a:ext cx="9144000" cy="661400"/>
          </a:xfrm>
          <a:prstGeom prst="rect">
            <a:avLst/>
          </a:prstGeom>
          <a:noFill/>
        </p:spPr>
        <p:txBody>
          <a:bodyPr wrap="square">
            <a:spAutoFit/>
          </a:bodyPr>
          <a:lstStyle/>
          <a:p>
            <a:pPr marL="302259" lvl="1">
              <a:lnSpc>
                <a:spcPct val="150000"/>
              </a:lnSpc>
            </a:pPr>
            <a:r>
              <a:rPr lang="en-US" sz="2799" b="1" u="sng" dirty="0">
                <a:solidFill>
                  <a:srgbClr val="63636B"/>
                </a:solidFill>
                <a:latin typeface="Inter"/>
                <a:ea typeface="Inter"/>
                <a:cs typeface="Inter"/>
                <a:sym typeface="Inter"/>
              </a:rPr>
              <a:t>Signs of an escalating individual or situation:</a:t>
            </a:r>
          </a:p>
        </p:txBody>
      </p:sp>
    </p:spTree>
    <p:extLst>
      <p:ext uri="{BB962C8B-B14F-4D97-AF65-F5344CB8AC3E}">
        <p14:creationId xmlns:p14="http://schemas.microsoft.com/office/powerpoint/2010/main" val="330091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CEE2-E898-494E-8DC6-4746B19606F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3C546A5-67A9-22BD-5294-AA493DC4CB98}"/>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AC13B39-5358-8DA4-7EB4-31659703F040}"/>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8EA42841-6D1F-8668-F858-2F2E79334512}"/>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491CF49B-66DF-45BD-3A64-FF23B2AE0BDE}"/>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9AB931D7-7CF3-2301-B120-9DCC25463D42}"/>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694DEED0-9F36-2BB6-6543-47F18AD63F72}"/>
              </a:ext>
            </a:extLst>
          </p:cNvPr>
          <p:cNvSpPr txBox="1"/>
          <p:nvPr/>
        </p:nvSpPr>
        <p:spPr>
          <a:xfrm>
            <a:off x="884592" y="604807"/>
            <a:ext cx="13868282" cy="1208664"/>
          </a:xfrm>
          <a:prstGeom prst="rect">
            <a:avLst/>
          </a:prstGeom>
        </p:spPr>
        <p:txBody>
          <a:bodyPr lIns="0" tIns="0" rIns="0" bIns="0" rtlCol="0" anchor="t">
            <a:spAutoFit/>
          </a:bodyPr>
          <a:lstStyle/>
          <a:p>
            <a:pPr algn="l">
              <a:lnSpc>
                <a:spcPts val="11479"/>
              </a:lnSpc>
            </a:pPr>
            <a:r>
              <a:rPr lang="en-US" sz="4000" dirty="0">
                <a:latin typeface="Cy Grotesk V3 Key Ultra-Bold"/>
                <a:ea typeface="Cy Grotesk V3 Key Ultra-Bold"/>
                <a:cs typeface="Cy Grotesk V3 Key Ultra-Bold"/>
                <a:sym typeface="Cy Grotesk V3 Key Ultra-Bold"/>
              </a:rPr>
              <a:t>Additional signs of escalation:</a:t>
            </a:r>
          </a:p>
        </p:txBody>
      </p:sp>
      <p:sp>
        <p:nvSpPr>
          <p:cNvPr id="8" name="TextBox 8">
            <a:extLst>
              <a:ext uri="{FF2B5EF4-FFF2-40B4-BE49-F238E27FC236}">
                <a16:creationId xmlns:a16="http://schemas.microsoft.com/office/drawing/2014/main" id="{708C2315-C698-F3CD-216A-69063E60FA30}"/>
              </a:ext>
            </a:extLst>
          </p:cNvPr>
          <p:cNvSpPr txBox="1"/>
          <p:nvPr/>
        </p:nvSpPr>
        <p:spPr>
          <a:xfrm>
            <a:off x="894828" y="3329938"/>
            <a:ext cx="16230600" cy="4460645"/>
          </a:xfrm>
          <a:prstGeom prst="rect">
            <a:avLst/>
          </a:prstGeom>
        </p:spPr>
        <p:txBody>
          <a:bodyPr lIns="0" tIns="0" rIns="0" bIns="0" rtlCol="0" anchor="t">
            <a:spAutoFit/>
          </a:bodyPr>
          <a:lstStyle/>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Harming myself somehow (scratching, digging, pinching myself, biting myself, ripping or shredding my clothing). </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Kicking things or throwing food, liquids, items in environment.</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Resisting help or care</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Destroying things in the environment.</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Slamming doors or physical things in the environment.</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Being physically disruptive in order to illicit constant attention. </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Pushing or shoving physical items. </a:t>
            </a:r>
          </a:p>
          <a:p>
            <a:pPr marL="759459" lvl="1" indent="-457200" algn="l">
              <a:lnSpc>
                <a:spcPts val="3919"/>
              </a:lnSpc>
              <a:buFont typeface="Arial" panose="020B0604020202020204" pitchFamily="34" charset="0"/>
              <a:buChar char="•"/>
            </a:pPr>
            <a:r>
              <a:rPr lang="en-US" sz="2799" b="1" dirty="0">
                <a:solidFill>
                  <a:srgbClr val="63636B"/>
                </a:solidFill>
                <a:latin typeface="Inter"/>
                <a:ea typeface="Inter"/>
                <a:cs typeface="Inter"/>
                <a:sym typeface="Inter"/>
              </a:rPr>
              <a:t>Repetitive questions or statements.</a:t>
            </a:r>
          </a:p>
        </p:txBody>
      </p:sp>
      <p:sp>
        <p:nvSpPr>
          <p:cNvPr id="9" name="Freeform 9">
            <a:extLst>
              <a:ext uri="{FF2B5EF4-FFF2-40B4-BE49-F238E27FC236}">
                <a16:creationId xmlns:a16="http://schemas.microsoft.com/office/drawing/2014/main" id="{3B877C37-E014-5D6B-4A0E-E8DB8A897409}"/>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310CD0DC-F500-BAEF-845E-C31479A01D60}"/>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346038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1551</TotalTime>
  <Words>1453</Words>
  <Application>Microsoft Office PowerPoint</Application>
  <PresentationFormat>Custom</PresentationFormat>
  <Paragraphs>162</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seravek-light</vt:lpstr>
      <vt:lpstr>Inter Semi-Bold</vt:lpstr>
      <vt:lpstr>Aptos</vt:lpstr>
      <vt:lpstr>Inter</vt:lpstr>
      <vt:lpstr>Cy Grotesk V3 Key Ultra-Bold</vt:lpstr>
      <vt:lpstr>Inter Bold</vt:lpstr>
      <vt:lpstr>Arial</vt:lpstr>
      <vt:lpstr>Calibri</vt:lpstr>
      <vt:lpstr>Office Theme</vt:lpstr>
      <vt:lpstr>PowerPoint Presentation</vt:lpstr>
      <vt:lpstr>Hostility, Heart, and Harmony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Together 2026 Conference</dc:title>
  <dc:creator>Christina Gray</dc:creator>
  <cp:lastModifiedBy>Debbie Carriveau</cp:lastModifiedBy>
  <cp:revision>7</cp:revision>
  <dcterms:created xsi:type="dcterms:W3CDTF">2006-08-16T00:00:00Z</dcterms:created>
  <dcterms:modified xsi:type="dcterms:W3CDTF">2026-08-11T14:33:21Z</dcterms:modified>
  <dc:identifier>DAHNgeMiuXo</dc:identifier>
</cp:coreProperties>
</file>