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6"/>
  </p:notesMasterIdLst>
  <p:sldIdLst>
    <p:sldId id="256" r:id="rId2"/>
    <p:sldId id="257" r:id="rId3"/>
    <p:sldId id="276" r:id="rId4"/>
    <p:sldId id="286" r:id="rId5"/>
    <p:sldId id="280" r:id="rId6"/>
    <p:sldId id="261" r:id="rId7"/>
    <p:sldId id="287" r:id="rId8"/>
    <p:sldId id="299" r:id="rId9"/>
    <p:sldId id="300" r:id="rId10"/>
    <p:sldId id="301" r:id="rId11"/>
    <p:sldId id="320" r:id="rId12"/>
    <p:sldId id="303" r:id="rId13"/>
    <p:sldId id="304" r:id="rId14"/>
    <p:sldId id="305" r:id="rId15"/>
    <p:sldId id="321" r:id="rId16"/>
    <p:sldId id="307" r:id="rId17"/>
    <p:sldId id="308" r:id="rId18"/>
    <p:sldId id="309" r:id="rId19"/>
    <p:sldId id="322" r:id="rId20"/>
    <p:sldId id="290" r:id="rId21"/>
    <p:sldId id="311" r:id="rId22"/>
    <p:sldId id="323" r:id="rId23"/>
    <p:sldId id="313" r:id="rId24"/>
    <p:sldId id="314" r:id="rId25"/>
    <p:sldId id="324" r:id="rId26"/>
    <p:sldId id="292" r:id="rId27"/>
    <p:sldId id="316" r:id="rId28"/>
    <p:sldId id="325" r:id="rId29"/>
    <p:sldId id="293" r:id="rId30"/>
    <p:sldId id="294" r:id="rId31"/>
    <p:sldId id="295" r:id="rId32"/>
    <p:sldId id="296" r:id="rId33"/>
    <p:sldId id="326" r:id="rId34"/>
    <p:sldId id="263" r:id="rId35"/>
  </p:sldIdLst>
  <p:sldSz cx="18288000" cy="10287000"/>
  <p:notesSz cx="6858000" cy="9144000"/>
  <p:embeddedFontLst>
    <p:embeddedFont>
      <p:font typeface="Cy Grotesk V3 Key Ultra-Bold" panose="020B0604020202020204" charset="0"/>
      <p:regular r:id="rId37"/>
      <p:bold r:id="rId38"/>
    </p:embeddedFont>
    <p:embeddedFont>
      <p:font typeface="Inter" panose="020B0604020202020204" charset="0"/>
      <p:regular r:id="rId39"/>
    </p:embeddedFont>
    <p:embeddedFont>
      <p:font typeface="Inter Bold" panose="020B0604020202020204" charset="0"/>
      <p:regular r:id="rId40"/>
      <p:bold r:id="rId41"/>
    </p:embeddedFont>
    <p:embeddedFont>
      <p:font typeface="Inter Semi-Bold" panose="020B0604020202020204" charset="0"/>
      <p:regular r:id="rId42"/>
      <p:bold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A48F"/>
    <a:srgbClr val="E87753"/>
    <a:srgbClr val="F2C3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76" autoAdjust="0"/>
    <p:restoredTop sz="68644" autoAdjust="0"/>
  </p:normalViewPr>
  <p:slideViewPr>
    <p:cSldViewPr>
      <p:cViewPr varScale="1">
        <p:scale>
          <a:sx n="48" d="100"/>
          <a:sy n="48" d="100"/>
        </p:scale>
        <p:origin x="1680"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5.fntdata"/></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1">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33947C-3DAA-4AA1-8506-8681C2379131}" type="doc">
      <dgm:prSet loTypeId="urn:microsoft.com/office/officeart/2005/8/layout/radial1" loCatId="relationship" qsTypeId="urn:microsoft.com/office/officeart/2005/8/quickstyle/simple1#1" qsCatId="simple" csTypeId="urn:microsoft.com/office/officeart/2005/8/colors/accent1_2#1" csCatId="accent1" phldr="1"/>
      <dgm:spPr/>
      <dgm:t>
        <a:bodyPr/>
        <a:lstStyle/>
        <a:p>
          <a:endParaRPr lang="en-US"/>
        </a:p>
      </dgm:t>
    </dgm:pt>
    <dgm:pt modelId="{A57D77A7-4678-4E85-9764-D2432E2795FF}">
      <dgm:prSet phldrT="[Text]" phldr="0" custT="1"/>
      <dgm:spPr>
        <a:solidFill>
          <a:srgbClr val="F2C36D"/>
        </a:solidFill>
        <a:ln>
          <a:solidFill>
            <a:srgbClr val="31A48F"/>
          </a:solidFill>
        </a:ln>
      </dgm:spPr>
      <dgm:t>
        <a:bodyPr/>
        <a:lstStyle/>
        <a:p>
          <a:r>
            <a:rPr lang="en-US" sz="3200" b="1" dirty="0">
              <a:solidFill>
                <a:schemeClr val="bg1"/>
              </a:solidFill>
              <a:effectLst>
                <a:outerShdw blurRad="38100" dist="38100" dir="2700000" algn="tl">
                  <a:srgbClr val="000000">
                    <a:alpha val="43137"/>
                  </a:srgbClr>
                </a:outerShdw>
              </a:effectLst>
            </a:rPr>
            <a:t>Quality Outcomes</a:t>
          </a:r>
        </a:p>
      </dgm:t>
    </dgm:pt>
    <dgm:pt modelId="{B2EDD33F-19A0-40AE-A7F7-645BD4FF743D}" type="parTrans" cxnId="{D45F4DD8-1038-43FD-A2F9-B66F0D53C0D3}">
      <dgm:prSet/>
      <dgm:spPr/>
      <dgm:t>
        <a:bodyPr/>
        <a:lstStyle/>
        <a:p>
          <a:endParaRPr lang="en-US"/>
        </a:p>
      </dgm:t>
    </dgm:pt>
    <dgm:pt modelId="{4A868499-4D10-478C-A4D5-149F48107440}" type="sibTrans" cxnId="{D45F4DD8-1038-43FD-A2F9-B66F0D53C0D3}">
      <dgm:prSet/>
      <dgm:spPr/>
      <dgm:t>
        <a:bodyPr/>
        <a:lstStyle/>
        <a:p>
          <a:endParaRPr lang="en-US"/>
        </a:p>
      </dgm:t>
    </dgm:pt>
    <dgm:pt modelId="{E6DCF794-8CE5-4F48-A5A6-9DEBDBE989E9}">
      <dgm:prSet phldrT="[Text]" custT="1"/>
      <dgm:spPr>
        <a:solidFill>
          <a:srgbClr val="31A48F"/>
        </a:solidFill>
      </dgm:spPr>
      <dgm:t>
        <a:bodyPr/>
        <a:lstStyle/>
        <a:p>
          <a:pPr>
            <a:buFont typeface="Arial" panose="020B0604020202020204" pitchFamily="34" charset="0"/>
            <a:buChar char="•"/>
          </a:pPr>
          <a:r>
            <a:rPr lang="en-US" sz="2800" dirty="0"/>
            <a:t>1. Early Risk Identification </a:t>
          </a:r>
        </a:p>
      </dgm:t>
    </dgm:pt>
    <dgm:pt modelId="{799C6476-7B1A-443C-8A58-2D95DC1427CE}" type="parTrans" cxnId="{40149050-6D66-4349-90E4-8A7850C0551D}">
      <dgm:prSet/>
      <dgm:spPr>
        <a:ln>
          <a:solidFill>
            <a:srgbClr val="31A48F"/>
          </a:solidFill>
        </a:ln>
      </dgm:spPr>
      <dgm:t>
        <a:bodyPr/>
        <a:lstStyle/>
        <a:p>
          <a:endParaRPr lang="en-US"/>
        </a:p>
      </dgm:t>
    </dgm:pt>
    <dgm:pt modelId="{C1B714E0-4566-4BA8-8382-7D4FE2A1ACDF}" type="sibTrans" cxnId="{40149050-6D66-4349-90E4-8A7850C0551D}">
      <dgm:prSet/>
      <dgm:spPr/>
      <dgm:t>
        <a:bodyPr/>
        <a:lstStyle/>
        <a:p>
          <a:endParaRPr lang="en-US"/>
        </a:p>
      </dgm:t>
    </dgm:pt>
    <dgm:pt modelId="{566641F2-69DA-4707-ABF6-4126D9D97C4E}">
      <dgm:prSet phldrT="[Text]" phldr="1"/>
      <dgm:spPr/>
      <dgm:t>
        <a:bodyPr/>
        <a:lstStyle/>
        <a:p>
          <a:endParaRPr lang="en-US" dirty="0"/>
        </a:p>
      </dgm:t>
    </dgm:pt>
    <dgm:pt modelId="{5DA9D41F-E073-4CBB-A47A-61E2FFD01384}" type="parTrans" cxnId="{E68BDB14-01D4-441A-922A-F608CC5039E2}">
      <dgm:prSet/>
      <dgm:spPr/>
      <dgm:t>
        <a:bodyPr/>
        <a:lstStyle/>
        <a:p>
          <a:endParaRPr lang="en-US"/>
        </a:p>
      </dgm:t>
    </dgm:pt>
    <dgm:pt modelId="{A8B8665C-C686-43F9-A713-4FFF8DC81686}" type="sibTrans" cxnId="{E68BDB14-01D4-441A-922A-F608CC5039E2}">
      <dgm:prSet/>
      <dgm:spPr/>
      <dgm:t>
        <a:bodyPr/>
        <a:lstStyle/>
        <a:p>
          <a:endParaRPr lang="en-US"/>
        </a:p>
      </dgm:t>
    </dgm:pt>
    <dgm:pt modelId="{B7293726-5935-478B-AA2D-A1E329497E5E}">
      <dgm:prSet custT="1"/>
      <dgm:spPr>
        <a:solidFill>
          <a:srgbClr val="31A48F"/>
        </a:solidFill>
      </dgm:spPr>
      <dgm:t>
        <a:bodyPr/>
        <a:lstStyle/>
        <a:p>
          <a:pPr>
            <a:buFont typeface="Arial" panose="020B0604020202020204" pitchFamily="34" charset="0"/>
            <a:buChar char="•"/>
          </a:pPr>
          <a:r>
            <a:rPr lang="en-US" sz="2000" dirty="0"/>
            <a:t>2. Daily Clinical Communication </a:t>
          </a:r>
        </a:p>
      </dgm:t>
    </dgm:pt>
    <dgm:pt modelId="{D5951E45-73E8-4443-99B3-FA6EF19B1EA6}" type="parTrans" cxnId="{2F9575A9-98A8-44B3-B369-8009EA4D376D}">
      <dgm:prSet/>
      <dgm:spPr>
        <a:ln>
          <a:solidFill>
            <a:srgbClr val="31A48F"/>
          </a:solidFill>
        </a:ln>
      </dgm:spPr>
      <dgm:t>
        <a:bodyPr/>
        <a:lstStyle/>
        <a:p>
          <a:endParaRPr lang="en-US"/>
        </a:p>
      </dgm:t>
    </dgm:pt>
    <dgm:pt modelId="{F22D6954-A95A-43EE-B9E2-9EE9623860D1}" type="sibTrans" cxnId="{2F9575A9-98A8-44B3-B369-8009EA4D376D}">
      <dgm:prSet/>
      <dgm:spPr/>
      <dgm:t>
        <a:bodyPr/>
        <a:lstStyle/>
        <a:p>
          <a:endParaRPr lang="en-US"/>
        </a:p>
      </dgm:t>
    </dgm:pt>
    <dgm:pt modelId="{80ED0763-C448-4F46-8420-5FF459F4579B}">
      <dgm:prSet custT="1"/>
      <dgm:spPr>
        <a:solidFill>
          <a:srgbClr val="31A48F"/>
        </a:solidFill>
      </dgm:spPr>
      <dgm:t>
        <a:bodyPr/>
        <a:lstStyle/>
        <a:p>
          <a:pPr>
            <a:buFont typeface="Arial" panose="020B0604020202020204" pitchFamily="34" charset="0"/>
            <a:buChar char="•"/>
          </a:pPr>
          <a:r>
            <a:rPr lang="en-US" sz="2400" dirty="0"/>
            <a:t>3. Data That Drives Decisions </a:t>
          </a:r>
        </a:p>
      </dgm:t>
    </dgm:pt>
    <dgm:pt modelId="{29226001-CA46-4BB3-AEEE-F5C42847A952}" type="parTrans" cxnId="{7B7A0705-F4A8-4FF4-95A7-B05477A8ECD9}">
      <dgm:prSet/>
      <dgm:spPr>
        <a:ln>
          <a:solidFill>
            <a:srgbClr val="31A48F"/>
          </a:solidFill>
        </a:ln>
      </dgm:spPr>
      <dgm:t>
        <a:bodyPr/>
        <a:lstStyle/>
        <a:p>
          <a:endParaRPr lang="en-US"/>
        </a:p>
      </dgm:t>
    </dgm:pt>
    <dgm:pt modelId="{D4F848C1-1F99-4E30-B3C3-DF20860FFCA1}" type="sibTrans" cxnId="{7B7A0705-F4A8-4FF4-95A7-B05477A8ECD9}">
      <dgm:prSet/>
      <dgm:spPr/>
      <dgm:t>
        <a:bodyPr/>
        <a:lstStyle/>
        <a:p>
          <a:endParaRPr lang="en-US"/>
        </a:p>
      </dgm:t>
    </dgm:pt>
    <dgm:pt modelId="{8214FD50-E5BF-48BE-AC2A-DC73443D3C3F}">
      <dgm:prSet custT="1"/>
      <dgm:spPr>
        <a:solidFill>
          <a:srgbClr val="31A48F"/>
        </a:solidFill>
      </dgm:spPr>
      <dgm:t>
        <a:bodyPr/>
        <a:lstStyle/>
        <a:p>
          <a:pPr>
            <a:buFont typeface="Arial" panose="020B0604020202020204" pitchFamily="34" charset="0"/>
            <a:buChar char="•"/>
          </a:pPr>
          <a:r>
            <a:rPr lang="en-US" sz="2400" dirty="0"/>
            <a:t>4. Accountability Systems </a:t>
          </a:r>
        </a:p>
      </dgm:t>
    </dgm:pt>
    <dgm:pt modelId="{158C3F32-FB39-400F-8885-A9EF02FE0775}" type="parTrans" cxnId="{A0DFC2F2-8DBA-43ED-9C64-A5A03B804DF1}">
      <dgm:prSet/>
      <dgm:spPr>
        <a:ln>
          <a:solidFill>
            <a:srgbClr val="31A48F"/>
          </a:solidFill>
        </a:ln>
      </dgm:spPr>
      <dgm:t>
        <a:bodyPr/>
        <a:lstStyle/>
        <a:p>
          <a:endParaRPr lang="en-US"/>
        </a:p>
      </dgm:t>
    </dgm:pt>
    <dgm:pt modelId="{E3687EAE-C852-41FB-931B-4DDFA398A631}" type="sibTrans" cxnId="{A0DFC2F2-8DBA-43ED-9C64-A5A03B804DF1}">
      <dgm:prSet/>
      <dgm:spPr/>
      <dgm:t>
        <a:bodyPr/>
        <a:lstStyle/>
        <a:p>
          <a:endParaRPr lang="en-US"/>
        </a:p>
      </dgm:t>
    </dgm:pt>
    <dgm:pt modelId="{F365AF94-83AA-4BA1-9024-DB89B0750AD9}">
      <dgm:prSet custT="1"/>
      <dgm:spPr>
        <a:solidFill>
          <a:srgbClr val="31A48F"/>
        </a:solidFill>
      </dgm:spPr>
      <dgm:t>
        <a:bodyPr/>
        <a:lstStyle/>
        <a:p>
          <a:pPr>
            <a:buFont typeface="Arial" panose="020B0604020202020204" pitchFamily="34" charset="0"/>
            <a:buChar char="•"/>
          </a:pPr>
          <a:r>
            <a:rPr lang="en-US" sz="2800" dirty="0"/>
            <a:t>5. Clinical Oversight </a:t>
          </a:r>
        </a:p>
      </dgm:t>
    </dgm:pt>
    <dgm:pt modelId="{20ABB5C0-1B35-4702-ACC6-6D7B86CFD5D6}" type="parTrans" cxnId="{1BBF102B-B865-48AC-AE90-D5A46A3AC267}">
      <dgm:prSet/>
      <dgm:spPr>
        <a:ln>
          <a:solidFill>
            <a:srgbClr val="31A48F"/>
          </a:solidFill>
        </a:ln>
      </dgm:spPr>
      <dgm:t>
        <a:bodyPr/>
        <a:lstStyle/>
        <a:p>
          <a:endParaRPr lang="en-US"/>
        </a:p>
      </dgm:t>
    </dgm:pt>
    <dgm:pt modelId="{EB3B5ABC-D697-433F-8443-5DB286D3139C}" type="sibTrans" cxnId="{1BBF102B-B865-48AC-AE90-D5A46A3AC267}">
      <dgm:prSet/>
      <dgm:spPr/>
      <dgm:t>
        <a:bodyPr/>
        <a:lstStyle/>
        <a:p>
          <a:endParaRPr lang="en-US"/>
        </a:p>
      </dgm:t>
    </dgm:pt>
    <dgm:pt modelId="{6DCC0C8C-5D10-4226-889A-53002877AA61}">
      <dgm:prSet custT="1"/>
      <dgm:spPr>
        <a:solidFill>
          <a:srgbClr val="31A48F"/>
        </a:solidFill>
      </dgm:spPr>
      <dgm:t>
        <a:bodyPr/>
        <a:lstStyle/>
        <a:p>
          <a:pPr>
            <a:buFont typeface="Arial" panose="020B0604020202020204" pitchFamily="34" charset="0"/>
            <a:buChar char="•"/>
          </a:pPr>
          <a:r>
            <a:rPr lang="en-US" sz="2400" dirty="0"/>
            <a:t>6. Continuous Learning </a:t>
          </a:r>
        </a:p>
      </dgm:t>
    </dgm:pt>
    <dgm:pt modelId="{99D417CE-4D96-4440-BC81-4F0A8C4F8975}" type="parTrans" cxnId="{C2521C78-37AB-42D2-8823-52DCBFC96CD7}">
      <dgm:prSet/>
      <dgm:spPr>
        <a:ln>
          <a:solidFill>
            <a:srgbClr val="31A48F"/>
          </a:solidFill>
        </a:ln>
      </dgm:spPr>
      <dgm:t>
        <a:bodyPr/>
        <a:lstStyle/>
        <a:p>
          <a:endParaRPr lang="en-US"/>
        </a:p>
      </dgm:t>
    </dgm:pt>
    <dgm:pt modelId="{05D54AE4-A996-4302-A5E6-9FA673CC635B}" type="sibTrans" cxnId="{C2521C78-37AB-42D2-8823-52DCBFC96CD7}">
      <dgm:prSet/>
      <dgm:spPr/>
      <dgm:t>
        <a:bodyPr/>
        <a:lstStyle/>
        <a:p>
          <a:endParaRPr lang="en-US"/>
        </a:p>
      </dgm:t>
    </dgm:pt>
    <dgm:pt modelId="{9EA96EED-DCD5-4737-9E8A-E87F26613865}">
      <dgm:prSet custT="1"/>
      <dgm:spPr>
        <a:solidFill>
          <a:srgbClr val="31A48F"/>
        </a:solidFill>
      </dgm:spPr>
      <dgm:t>
        <a:bodyPr/>
        <a:lstStyle/>
        <a:p>
          <a:pPr>
            <a:buFont typeface="Arial" panose="020B0604020202020204" pitchFamily="34" charset="0"/>
            <a:buChar char="•"/>
          </a:pPr>
          <a:r>
            <a:rPr lang="en-US" sz="2400" dirty="0"/>
            <a:t>7. Proactive Culture</a:t>
          </a:r>
        </a:p>
      </dgm:t>
    </dgm:pt>
    <dgm:pt modelId="{CBF012F2-398E-48D1-B55B-DCF63B4F5A31}" type="parTrans" cxnId="{97925408-0A94-4072-8F04-9EF96F998F91}">
      <dgm:prSet/>
      <dgm:spPr>
        <a:ln>
          <a:solidFill>
            <a:srgbClr val="31A48F"/>
          </a:solidFill>
        </a:ln>
      </dgm:spPr>
      <dgm:t>
        <a:bodyPr/>
        <a:lstStyle/>
        <a:p>
          <a:endParaRPr lang="en-US"/>
        </a:p>
      </dgm:t>
    </dgm:pt>
    <dgm:pt modelId="{84493294-B034-4C5D-872C-6B3C31CE95FE}" type="sibTrans" cxnId="{97925408-0A94-4072-8F04-9EF96F998F91}">
      <dgm:prSet/>
      <dgm:spPr/>
      <dgm:t>
        <a:bodyPr/>
        <a:lstStyle/>
        <a:p>
          <a:endParaRPr lang="en-US"/>
        </a:p>
      </dgm:t>
    </dgm:pt>
    <dgm:pt modelId="{BCEEE487-96BE-4C71-AAFC-49057E227D6D}" type="pres">
      <dgm:prSet presAssocID="{A633947C-3DAA-4AA1-8506-8681C2379131}" presName="cycle" presStyleCnt="0">
        <dgm:presLayoutVars>
          <dgm:chMax val="1"/>
          <dgm:dir/>
          <dgm:animLvl val="ctr"/>
          <dgm:resizeHandles val="exact"/>
        </dgm:presLayoutVars>
      </dgm:prSet>
      <dgm:spPr/>
    </dgm:pt>
    <dgm:pt modelId="{F4D48BD5-460A-418A-9248-7AABA160AC8E}" type="pres">
      <dgm:prSet presAssocID="{A57D77A7-4678-4E85-9764-D2432E2795FF}" presName="centerShape" presStyleLbl="node0" presStyleIdx="0" presStyleCnt="1" custScaleX="122307" custScaleY="114644"/>
      <dgm:spPr/>
    </dgm:pt>
    <dgm:pt modelId="{1636AE65-2E2F-46F1-BE60-2EDDA72EAB94}" type="pres">
      <dgm:prSet presAssocID="{799C6476-7B1A-443C-8A58-2D95DC1427CE}" presName="Name9" presStyleLbl="parChTrans1D2" presStyleIdx="0" presStyleCnt="7"/>
      <dgm:spPr/>
    </dgm:pt>
    <dgm:pt modelId="{76F7A897-3B91-4B48-BF3D-3AF7B6F8AD6E}" type="pres">
      <dgm:prSet presAssocID="{799C6476-7B1A-443C-8A58-2D95DC1427CE}" presName="connTx" presStyleLbl="parChTrans1D2" presStyleIdx="0" presStyleCnt="7"/>
      <dgm:spPr/>
    </dgm:pt>
    <dgm:pt modelId="{42ADCBB6-5D41-4760-99F9-63755E1F8D83}" type="pres">
      <dgm:prSet presAssocID="{E6DCF794-8CE5-4F48-A5A6-9DEBDBE989E9}" presName="node" presStyleLbl="node1" presStyleIdx="0" presStyleCnt="7" custScaleX="143295">
        <dgm:presLayoutVars>
          <dgm:bulletEnabled val="1"/>
        </dgm:presLayoutVars>
      </dgm:prSet>
      <dgm:spPr/>
    </dgm:pt>
    <dgm:pt modelId="{632A9035-6973-4660-85DA-A221115C7D65}" type="pres">
      <dgm:prSet presAssocID="{D5951E45-73E8-4443-99B3-FA6EF19B1EA6}" presName="Name9" presStyleLbl="parChTrans1D2" presStyleIdx="1" presStyleCnt="7"/>
      <dgm:spPr/>
    </dgm:pt>
    <dgm:pt modelId="{AEF23A71-73BE-4D0A-930D-D64A67A47A93}" type="pres">
      <dgm:prSet presAssocID="{D5951E45-73E8-4443-99B3-FA6EF19B1EA6}" presName="connTx" presStyleLbl="parChTrans1D2" presStyleIdx="1" presStyleCnt="7"/>
      <dgm:spPr/>
    </dgm:pt>
    <dgm:pt modelId="{CD0B887D-0DE8-46E2-A8A4-601821C6A897}" type="pres">
      <dgm:prSet presAssocID="{B7293726-5935-478B-AA2D-A1E329497E5E}" presName="node" presStyleLbl="node1" presStyleIdx="1" presStyleCnt="7" custScaleX="131896" custScaleY="95605">
        <dgm:presLayoutVars>
          <dgm:bulletEnabled val="1"/>
        </dgm:presLayoutVars>
      </dgm:prSet>
      <dgm:spPr/>
    </dgm:pt>
    <dgm:pt modelId="{5C3FC0FB-0B0E-4840-928B-150628906445}" type="pres">
      <dgm:prSet presAssocID="{29226001-CA46-4BB3-AEEE-F5C42847A952}" presName="Name9" presStyleLbl="parChTrans1D2" presStyleIdx="2" presStyleCnt="7"/>
      <dgm:spPr/>
    </dgm:pt>
    <dgm:pt modelId="{639A30C0-2888-45C1-BDDB-1DDA56C6A0CF}" type="pres">
      <dgm:prSet presAssocID="{29226001-CA46-4BB3-AEEE-F5C42847A952}" presName="connTx" presStyleLbl="parChTrans1D2" presStyleIdx="2" presStyleCnt="7"/>
      <dgm:spPr/>
    </dgm:pt>
    <dgm:pt modelId="{2C52E6D0-46E4-4938-9374-D017BEB15F05}" type="pres">
      <dgm:prSet presAssocID="{80ED0763-C448-4F46-8420-5FF459F4579B}" presName="node" presStyleLbl="node1" presStyleIdx="2" presStyleCnt="7">
        <dgm:presLayoutVars>
          <dgm:bulletEnabled val="1"/>
        </dgm:presLayoutVars>
      </dgm:prSet>
      <dgm:spPr/>
    </dgm:pt>
    <dgm:pt modelId="{95EBCA1E-00B8-46FD-98C7-F212E0F03601}" type="pres">
      <dgm:prSet presAssocID="{158C3F32-FB39-400F-8885-A9EF02FE0775}" presName="Name9" presStyleLbl="parChTrans1D2" presStyleIdx="3" presStyleCnt="7"/>
      <dgm:spPr/>
    </dgm:pt>
    <dgm:pt modelId="{4F292B82-A7BF-475F-8030-1C919D901A1B}" type="pres">
      <dgm:prSet presAssocID="{158C3F32-FB39-400F-8885-A9EF02FE0775}" presName="connTx" presStyleLbl="parChTrans1D2" presStyleIdx="3" presStyleCnt="7"/>
      <dgm:spPr/>
    </dgm:pt>
    <dgm:pt modelId="{447E3B5B-D241-4944-BEE7-CBD5D5119D7A}" type="pres">
      <dgm:prSet presAssocID="{8214FD50-E5BF-48BE-AC2A-DC73443D3C3F}" presName="node" presStyleLbl="node1" presStyleIdx="3" presStyleCnt="7" custScaleX="147207" custScaleY="74795">
        <dgm:presLayoutVars>
          <dgm:bulletEnabled val="1"/>
        </dgm:presLayoutVars>
      </dgm:prSet>
      <dgm:spPr/>
    </dgm:pt>
    <dgm:pt modelId="{54C045A6-FE18-4474-B819-E67DE6A2F5A5}" type="pres">
      <dgm:prSet presAssocID="{20ABB5C0-1B35-4702-ACC6-6D7B86CFD5D6}" presName="Name9" presStyleLbl="parChTrans1D2" presStyleIdx="4" presStyleCnt="7"/>
      <dgm:spPr/>
    </dgm:pt>
    <dgm:pt modelId="{CCB03B6A-C71D-42EF-B30E-9C1874A56C51}" type="pres">
      <dgm:prSet presAssocID="{20ABB5C0-1B35-4702-ACC6-6D7B86CFD5D6}" presName="connTx" presStyleLbl="parChTrans1D2" presStyleIdx="4" presStyleCnt="7"/>
      <dgm:spPr/>
    </dgm:pt>
    <dgm:pt modelId="{06039B67-92EA-4409-951E-1DA755F7FEAC}" type="pres">
      <dgm:prSet presAssocID="{F365AF94-83AA-4BA1-9024-DB89B0750AD9}" presName="node" presStyleLbl="node1" presStyleIdx="4" presStyleCnt="7">
        <dgm:presLayoutVars>
          <dgm:bulletEnabled val="1"/>
        </dgm:presLayoutVars>
      </dgm:prSet>
      <dgm:spPr/>
    </dgm:pt>
    <dgm:pt modelId="{0201E21F-E461-470E-A0AF-E17A68B244AE}" type="pres">
      <dgm:prSet presAssocID="{99D417CE-4D96-4440-BC81-4F0A8C4F8975}" presName="Name9" presStyleLbl="parChTrans1D2" presStyleIdx="5" presStyleCnt="7"/>
      <dgm:spPr/>
    </dgm:pt>
    <dgm:pt modelId="{0F89021E-3711-41C3-827C-512A0E30FC12}" type="pres">
      <dgm:prSet presAssocID="{99D417CE-4D96-4440-BC81-4F0A8C4F8975}" presName="connTx" presStyleLbl="parChTrans1D2" presStyleIdx="5" presStyleCnt="7"/>
      <dgm:spPr/>
    </dgm:pt>
    <dgm:pt modelId="{A449C49B-492E-48B1-A520-04D79EA4BA0C}" type="pres">
      <dgm:prSet presAssocID="{6DCC0C8C-5D10-4226-889A-53002877AA61}" presName="node" presStyleLbl="node1" presStyleIdx="5" presStyleCnt="7" custScaleX="127665">
        <dgm:presLayoutVars>
          <dgm:bulletEnabled val="1"/>
        </dgm:presLayoutVars>
      </dgm:prSet>
      <dgm:spPr/>
    </dgm:pt>
    <dgm:pt modelId="{B76EDD09-6D97-4669-BC7C-5C8F9399BE98}" type="pres">
      <dgm:prSet presAssocID="{CBF012F2-398E-48D1-B55B-DCF63B4F5A31}" presName="Name9" presStyleLbl="parChTrans1D2" presStyleIdx="6" presStyleCnt="7"/>
      <dgm:spPr/>
    </dgm:pt>
    <dgm:pt modelId="{20C795C7-D698-4EFD-BA96-047BE67FB315}" type="pres">
      <dgm:prSet presAssocID="{CBF012F2-398E-48D1-B55B-DCF63B4F5A31}" presName="connTx" presStyleLbl="parChTrans1D2" presStyleIdx="6" presStyleCnt="7"/>
      <dgm:spPr/>
    </dgm:pt>
    <dgm:pt modelId="{48ABEB91-9D3E-441B-924E-88CE8E51649B}" type="pres">
      <dgm:prSet presAssocID="{9EA96EED-DCD5-4737-9E8A-E87F26613865}" presName="node" presStyleLbl="node1" presStyleIdx="6" presStyleCnt="7">
        <dgm:presLayoutVars>
          <dgm:bulletEnabled val="1"/>
        </dgm:presLayoutVars>
      </dgm:prSet>
      <dgm:spPr/>
    </dgm:pt>
  </dgm:ptLst>
  <dgm:cxnLst>
    <dgm:cxn modelId="{7B7A0705-F4A8-4FF4-95A7-B05477A8ECD9}" srcId="{A57D77A7-4678-4E85-9764-D2432E2795FF}" destId="{80ED0763-C448-4F46-8420-5FF459F4579B}" srcOrd="2" destOrd="0" parTransId="{29226001-CA46-4BB3-AEEE-F5C42847A952}" sibTransId="{D4F848C1-1F99-4E30-B3C3-DF20860FFCA1}"/>
    <dgm:cxn modelId="{EAB5DD07-6955-4533-8038-061C92142802}" type="presOf" srcId="{CBF012F2-398E-48D1-B55B-DCF63B4F5A31}" destId="{B76EDD09-6D97-4669-BC7C-5C8F9399BE98}" srcOrd="0" destOrd="0" presId="urn:microsoft.com/office/officeart/2005/8/layout/radial1"/>
    <dgm:cxn modelId="{97925408-0A94-4072-8F04-9EF96F998F91}" srcId="{A57D77A7-4678-4E85-9764-D2432E2795FF}" destId="{9EA96EED-DCD5-4737-9E8A-E87F26613865}" srcOrd="6" destOrd="0" parTransId="{CBF012F2-398E-48D1-B55B-DCF63B4F5A31}" sibTransId="{84493294-B034-4C5D-872C-6B3C31CE95FE}"/>
    <dgm:cxn modelId="{E68BDB14-01D4-441A-922A-F608CC5039E2}" srcId="{A633947C-3DAA-4AA1-8506-8681C2379131}" destId="{566641F2-69DA-4707-ABF6-4126D9D97C4E}" srcOrd="1" destOrd="0" parTransId="{5DA9D41F-E073-4CBB-A47A-61E2FFD01384}" sibTransId="{A8B8665C-C686-43F9-A713-4FFF8DC81686}"/>
    <dgm:cxn modelId="{C3B1FA14-089C-456A-B57F-7A42BEAC6159}" type="presOf" srcId="{20ABB5C0-1B35-4702-ACC6-6D7B86CFD5D6}" destId="{54C045A6-FE18-4474-B819-E67DE6A2F5A5}" srcOrd="0" destOrd="0" presId="urn:microsoft.com/office/officeart/2005/8/layout/radial1"/>
    <dgm:cxn modelId="{1BBF102B-B865-48AC-AE90-D5A46A3AC267}" srcId="{A57D77A7-4678-4E85-9764-D2432E2795FF}" destId="{F365AF94-83AA-4BA1-9024-DB89B0750AD9}" srcOrd="4" destOrd="0" parTransId="{20ABB5C0-1B35-4702-ACC6-6D7B86CFD5D6}" sibTransId="{EB3B5ABC-D697-433F-8443-5DB286D3139C}"/>
    <dgm:cxn modelId="{B9DDFE5E-245E-4410-982D-DA4993FA3A5A}" type="presOf" srcId="{CBF012F2-398E-48D1-B55B-DCF63B4F5A31}" destId="{20C795C7-D698-4EFD-BA96-047BE67FB315}" srcOrd="1" destOrd="0" presId="urn:microsoft.com/office/officeart/2005/8/layout/radial1"/>
    <dgm:cxn modelId="{4FC78464-9E32-4086-BE51-FDEB2F4276D4}" type="presOf" srcId="{A633947C-3DAA-4AA1-8506-8681C2379131}" destId="{BCEEE487-96BE-4C71-AAFC-49057E227D6D}" srcOrd="0" destOrd="0" presId="urn:microsoft.com/office/officeart/2005/8/layout/radial1"/>
    <dgm:cxn modelId="{36A4F665-E244-4F43-BAA1-C7F2C80971C8}" type="presOf" srcId="{799C6476-7B1A-443C-8A58-2D95DC1427CE}" destId="{76F7A897-3B91-4B48-BF3D-3AF7B6F8AD6E}" srcOrd="1" destOrd="0" presId="urn:microsoft.com/office/officeart/2005/8/layout/radial1"/>
    <dgm:cxn modelId="{2B485669-B846-4807-AF0D-F10553B11F60}" type="presOf" srcId="{A57D77A7-4678-4E85-9764-D2432E2795FF}" destId="{F4D48BD5-460A-418A-9248-7AABA160AC8E}" srcOrd="0" destOrd="0" presId="urn:microsoft.com/office/officeart/2005/8/layout/radial1"/>
    <dgm:cxn modelId="{40149050-6D66-4349-90E4-8A7850C0551D}" srcId="{A57D77A7-4678-4E85-9764-D2432E2795FF}" destId="{E6DCF794-8CE5-4F48-A5A6-9DEBDBE989E9}" srcOrd="0" destOrd="0" parTransId="{799C6476-7B1A-443C-8A58-2D95DC1427CE}" sibTransId="{C1B714E0-4566-4BA8-8382-7D4FE2A1ACDF}"/>
    <dgm:cxn modelId="{DE54CF77-308A-4792-8016-BDD1A1A2E8B2}" type="presOf" srcId="{D5951E45-73E8-4443-99B3-FA6EF19B1EA6}" destId="{632A9035-6973-4660-85DA-A221115C7D65}" srcOrd="0" destOrd="0" presId="urn:microsoft.com/office/officeart/2005/8/layout/radial1"/>
    <dgm:cxn modelId="{C2521C78-37AB-42D2-8823-52DCBFC96CD7}" srcId="{A57D77A7-4678-4E85-9764-D2432E2795FF}" destId="{6DCC0C8C-5D10-4226-889A-53002877AA61}" srcOrd="5" destOrd="0" parTransId="{99D417CE-4D96-4440-BC81-4F0A8C4F8975}" sibTransId="{05D54AE4-A996-4302-A5E6-9FA673CC635B}"/>
    <dgm:cxn modelId="{1963B691-80B1-46B9-A43A-0688AAF06DF1}" type="presOf" srcId="{B7293726-5935-478B-AA2D-A1E329497E5E}" destId="{CD0B887D-0DE8-46E2-A8A4-601821C6A897}" srcOrd="0" destOrd="0" presId="urn:microsoft.com/office/officeart/2005/8/layout/radial1"/>
    <dgm:cxn modelId="{15D9BF91-FC9A-42F4-A702-C8051B40ECAE}" type="presOf" srcId="{8214FD50-E5BF-48BE-AC2A-DC73443D3C3F}" destId="{447E3B5B-D241-4944-BEE7-CBD5D5119D7A}" srcOrd="0" destOrd="0" presId="urn:microsoft.com/office/officeart/2005/8/layout/radial1"/>
    <dgm:cxn modelId="{5251AE9A-1CC6-42BD-A372-391021C599C8}" type="presOf" srcId="{80ED0763-C448-4F46-8420-5FF459F4579B}" destId="{2C52E6D0-46E4-4938-9374-D017BEB15F05}" srcOrd="0" destOrd="0" presId="urn:microsoft.com/office/officeart/2005/8/layout/radial1"/>
    <dgm:cxn modelId="{BDDD009F-9034-49C3-8D8B-66200063B85A}" type="presOf" srcId="{799C6476-7B1A-443C-8A58-2D95DC1427CE}" destId="{1636AE65-2E2F-46F1-BE60-2EDDA72EAB94}" srcOrd="0" destOrd="0" presId="urn:microsoft.com/office/officeart/2005/8/layout/radial1"/>
    <dgm:cxn modelId="{B94FF8A2-BD4F-465A-8F86-D08E5D685EDA}" type="presOf" srcId="{F365AF94-83AA-4BA1-9024-DB89B0750AD9}" destId="{06039B67-92EA-4409-951E-1DA755F7FEAC}" srcOrd="0" destOrd="0" presId="urn:microsoft.com/office/officeart/2005/8/layout/radial1"/>
    <dgm:cxn modelId="{B739A1A5-510C-4C6C-A4A2-8AF4A29FAB17}" type="presOf" srcId="{9EA96EED-DCD5-4737-9E8A-E87F26613865}" destId="{48ABEB91-9D3E-441B-924E-88CE8E51649B}" srcOrd="0" destOrd="0" presId="urn:microsoft.com/office/officeart/2005/8/layout/radial1"/>
    <dgm:cxn modelId="{2F9575A9-98A8-44B3-B369-8009EA4D376D}" srcId="{A57D77A7-4678-4E85-9764-D2432E2795FF}" destId="{B7293726-5935-478B-AA2D-A1E329497E5E}" srcOrd="1" destOrd="0" parTransId="{D5951E45-73E8-4443-99B3-FA6EF19B1EA6}" sibTransId="{F22D6954-A95A-43EE-B9E2-9EE9623860D1}"/>
    <dgm:cxn modelId="{A94E92AE-DFB2-4041-99B5-FE7812EF6FED}" type="presOf" srcId="{29226001-CA46-4BB3-AEEE-F5C42847A952}" destId="{5C3FC0FB-0B0E-4840-928B-150628906445}" srcOrd="0" destOrd="0" presId="urn:microsoft.com/office/officeart/2005/8/layout/radial1"/>
    <dgm:cxn modelId="{15FC14B3-3839-4BD1-828D-2E1A41E9EF47}" type="presOf" srcId="{6DCC0C8C-5D10-4226-889A-53002877AA61}" destId="{A449C49B-492E-48B1-A520-04D79EA4BA0C}" srcOrd="0" destOrd="0" presId="urn:microsoft.com/office/officeart/2005/8/layout/radial1"/>
    <dgm:cxn modelId="{D6C609B9-FDB6-4CB8-8E41-FE56595C7580}" type="presOf" srcId="{29226001-CA46-4BB3-AEEE-F5C42847A952}" destId="{639A30C0-2888-45C1-BDDB-1DDA56C6A0CF}" srcOrd="1" destOrd="0" presId="urn:microsoft.com/office/officeart/2005/8/layout/radial1"/>
    <dgm:cxn modelId="{6DD85BD7-352B-49BC-8716-AE128AD06DAA}" type="presOf" srcId="{99D417CE-4D96-4440-BC81-4F0A8C4F8975}" destId="{0201E21F-E461-470E-A0AF-E17A68B244AE}" srcOrd="0" destOrd="0" presId="urn:microsoft.com/office/officeart/2005/8/layout/radial1"/>
    <dgm:cxn modelId="{7FBEA8D7-ABA4-4DBB-8BFB-DAFD952EDAA4}" type="presOf" srcId="{20ABB5C0-1B35-4702-ACC6-6D7B86CFD5D6}" destId="{CCB03B6A-C71D-42EF-B30E-9C1874A56C51}" srcOrd="1" destOrd="0" presId="urn:microsoft.com/office/officeart/2005/8/layout/radial1"/>
    <dgm:cxn modelId="{D45F4DD8-1038-43FD-A2F9-B66F0D53C0D3}" srcId="{A633947C-3DAA-4AA1-8506-8681C2379131}" destId="{A57D77A7-4678-4E85-9764-D2432E2795FF}" srcOrd="0" destOrd="0" parTransId="{B2EDD33F-19A0-40AE-A7F7-645BD4FF743D}" sibTransId="{4A868499-4D10-478C-A4D5-149F48107440}"/>
    <dgm:cxn modelId="{61FD2CDA-6259-442A-AEFC-CC8090B1815B}" type="presOf" srcId="{D5951E45-73E8-4443-99B3-FA6EF19B1EA6}" destId="{AEF23A71-73BE-4D0A-930D-D64A67A47A93}" srcOrd="1" destOrd="0" presId="urn:microsoft.com/office/officeart/2005/8/layout/radial1"/>
    <dgm:cxn modelId="{D7433BDD-613F-4CA8-A68B-3620B679A5EF}" type="presOf" srcId="{158C3F32-FB39-400F-8885-A9EF02FE0775}" destId="{4F292B82-A7BF-475F-8030-1C919D901A1B}" srcOrd="1" destOrd="0" presId="urn:microsoft.com/office/officeart/2005/8/layout/radial1"/>
    <dgm:cxn modelId="{E8E5CCE7-C3CD-460E-999A-3D561D135DC1}" type="presOf" srcId="{158C3F32-FB39-400F-8885-A9EF02FE0775}" destId="{95EBCA1E-00B8-46FD-98C7-F212E0F03601}" srcOrd="0" destOrd="0" presId="urn:microsoft.com/office/officeart/2005/8/layout/radial1"/>
    <dgm:cxn modelId="{D92824E8-BD54-41EA-83BE-3188C7A7A84F}" type="presOf" srcId="{E6DCF794-8CE5-4F48-A5A6-9DEBDBE989E9}" destId="{42ADCBB6-5D41-4760-99F9-63755E1F8D83}" srcOrd="0" destOrd="0" presId="urn:microsoft.com/office/officeart/2005/8/layout/radial1"/>
    <dgm:cxn modelId="{A0DFC2F2-8DBA-43ED-9C64-A5A03B804DF1}" srcId="{A57D77A7-4678-4E85-9764-D2432E2795FF}" destId="{8214FD50-E5BF-48BE-AC2A-DC73443D3C3F}" srcOrd="3" destOrd="0" parTransId="{158C3F32-FB39-400F-8885-A9EF02FE0775}" sibTransId="{E3687EAE-C852-41FB-931B-4DDFA398A631}"/>
    <dgm:cxn modelId="{DE4177F6-1133-447C-B595-9BE75A06D200}" type="presOf" srcId="{99D417CE-4D96-4440-BC81-4F0A8C4F8975}" destId="{0F89021E-3711-41C3-827C-512A0E30FC12}" srcOrd="1" destOrd="0" presId="urn:microsoft.com/office/officeart/2005/8/layout/radial1"/>
    <dgm:cxn modelId="{28D0B30A-5189-4827-9E73-2570A0041720}" type="presParOf" srcId="{BCEEE487-96BE-4C71-AAFC-49057E227D6D}" destId="{F4D48BD5-460A-418A-9248-7AABA160AC8E}" srcOrd="0" destOrd="0" presId="urn:microsoft.com/office/officeart/2005/8/layout/radial1"/>
    <dgm:cxn modelId="{F4385E4E-DE35-4288-8FEF-8CAE1BC4F868}" type="presParOf" srcId="{BCEEE487-96BE-4C71-AAFC-49057E227D6D}" destId="{1636AE65-2E2F-46F1-BE60-2EDDA72EAB94}" srcOrd="1" destOrd="0" presId="urn:microsoft.com/office/officeart/2005/8/layout/radial1"/>
    <dgm:cxn modelId="{0ED22431-86E8-4FE4-BDAC-740BD28E57EF}" type="presParOf" srcId="{1636AE65-2E2F-46F1-BE60-2EDDA72EAB94}" destId="{76F7A897-3B91-4B48-BF3D-3AF7B6F8AD6E}" srcOrd="0" destOrd="0" presId="urn:microsoft.com/office/officeart/2005/8/layout/radial1"/>
    <dgm:cxn modelId="{B70C9670-F07D-40DD-8B7A-E8CB04F1EE7A}" type="presParOf" srcId="{BCEEE487-96BE-4C71-AAFC-49057E227D6D}" destId="{42ADCBB6-5D41-4760-99F9-63755E1F8D83}" srcOrd="2" destOrd="0" presId="urn:microsoft.com/office/officeart/2005/8/layout/radial1"/>
    <dgm:cxn modelId="{E347233E-96E9-441D-9601-740BAED64C66}" type="presParOf" srcId="{BCEEE487-96BE-4C71-AAFC-49057E227D6D}" destId="{632A9035-6973-4660-85DA-A221115C7D65}" srcOrd="3" destOrd="0" presId="urn:microsoft.com/office/officeart/2005/8/layout/radial1"/>
    <dgm:cxn modelId="{6FAA9995-2C1F-49BB-B8E7-C1B1A2BC0AB2}" type="presParOf" srcId="{632A9035-6973-4660-85DA-A221115C7D65}" destId="{AEF23A71-73BE-4D0A-930D-D64A67A47A93}" srcOrd="0" destOrd="0" presId="urn:microsoft.com/office/officeart/2005/8/layout/radial1"/>
    <dgm:cxn modelId="{CC9E45E6-864B-4CF7-811A-A1BDF6977323}" type="presParOf" srcId="{BCEEE487-96BE-4C71-AAFC-49057E227D6D}" destId="{CD0B887D-0DE8-46E2-A8A4-601821C6A897}" srcOrd="4" destOrd="0" presId="urn:microsoft.com/office/officeart/2005/8/layout/radial1"/>
    <dgm:cxn modelId="{3DEAED55-2875-4FD7-80C5-F6054D480C43}" type="presParOf" srcId="{BCEEE487-96BE-4C71-AAFC-49057E227D6D}" destId="{5C3FC0FB-0B0E-4840-928B-150628906445}" srcOrd="5" destOrd="0" presId="urn:microsoft.com/office/officeart/2005/8/layout/radial1"/>
    <dgm:cxn modelId="{22C458D3-BD14-4B95-A2B0-3DBDB60656AE}" type="presParOf" srcId="{5C3FC0FB-0B0E-4840-928B-150628906445}" destId="{639A30C0-2888-45C1-BDDB-1DDA56C6A0CF}" srcOrd="0" destOrd="0" presId="urn:microsoft.com/office/officeart/2005/8/layout/radial1"/>
    <dgm:cxn modelId="{E86F7E4F-E809-46ED-8D1C-83DDC127CE0E}" type="presParOf" srcId="{BCEEE487-96BE-4C71-AAFC-49057E227D6D}" destId="{2C52E6D0-46E4-4938-9374-D017BEB15F05}" srcOrd="6" destOrd="0" presId="urn:microsoft.com/office/officeart/2005/8/layout/radial1"/>
    <dgm:cxn modelId="{90AED027-A407-4AD0-B99D-0866DF3EF52A}" type="presParOf" srcId="{BCEEE487-96BE-4C71-AAFC-49057E227D6D}" destId="{95EBCA1E-00B8-46FD-98C7-F212E0F03601}" srcOrd="7" destOrd="0" presId="urn:microsoft.com/office/officeart/2005/8/layout/radial1"/>
    <dgm:cxn modelId="{CB1E2FD9-C86D-44CE-9EFD-BA7DFBAAC871}" type="presParOf" srcId="{95EBCA1E-00B8-46FD-98C7-F212E0F03601}" destId="{4F292B82-A7BF-475F-8030-1C919D901A1B}" srcOrd="0" destOrd="0" presId="urn:microsoft.com/office/officeart/2005/8/layout/radial1"/>
    <dgm:cxn modelId="{4D3F4474-9B35-4DB2-84ED-AF04B966278B}" type="presParOf" srcId="{BCEEE487-96BE-4C71-AAFC-49057E227D6D}" destId="{447E3B5B-D241-4944-BEE7-CBD5D5119D7A}" srcOrd="8" destOrd="0" presId="urn:microsoft.com/office/officeart/2005/8/layout/radial1"/>
    <dgm:cxn modelId="{D348454C-2383-49B6-A3B1-66FD69F4697D}" type="presParOf" srcId="{BCEEE487-96BE-4C71-AAFC-49057E227D6D}" destId="{54C045A6-FE18-4474-B819-E67DE6A2F5A5}" srcOrd="9" destOrd="0" presId="urn:microsoft.com/office/officeart/2005/8/layout/radial1"/>
    <dgm:cxn modelId="{F4A1A565-9856-48C7-9BBB-7CC6CDD35B8E}" type="presParOf" srcId="{54C045A6-FE18-4474-B819-E67DE6A2F5A5}" destId="{CCB03B6A-C71D-42EF-B30E-9C1874A56C51}" srcOrd="0" destOrd="0" presId="urn:microsoft.com/office/officeart/2005/8/layout/radial1"/>
    <dgm:cxn modelId="{2A265C6C-2259-4BC3-951A-9ADC9D760F63}" type="presParOf" srcId="{BCEEE487-96BE-4C71-AAFC-49057E227D6D}" destId="{06039B67-92EA-4409-951E-1DA755F7FEAC}" srcOrd="10" destOrd="0" presId="urn:microsoft.com/office/officeart/2005/8/layout/radial1"/>
    <dgm:cxn modelId="{DCC9F8A1-05F0-488D-946F-E0142C9B7786}" type="presParOf" srcId="{BCEEE487-96BE-4C71-AAFC-49057E227D6D}" destId="{0201E21F-E461-470E-A0AF-E17A68B244AE}" srcOrd="11" destOrd="0" presId="urn:microsoft.com/office/officeart/2005/8/layout/radial1"/>
    <dgm:cxn modelId="{FB0ABB43-55B0-40A7-AAD6-BEA2188109F1}" type="presParOf" srcId="{0201E21F-E461-470E-A0AF-E17A68B244AE}" destId="{0F89021E-3711-41C3-827C-512A0E30FC12}" srcOrd="0" destOrd="0" presId="urn:microsoft.com/office/officeart/2005/8/layout/radial1"/>
    <dgm:cxn modelId="{AA841C81-7AB2-4D70-ACA5-2F2E0359E1B0}" type="presParOf" srcId="{BCEEE487-96BE-4C71-AAFC-49057E227D6D}" destId="{A449C49B-492E-48B1-A520-04D79EA4BA0C}" srcOrd="12" destOrd="0" presId="urn:microsoft.com/office/officeart/2005/8/layout/radial1"/>
    <dgm:cxn modelId="{31159C3E-471F-4EDE-8055-04369F359BA9}" type="presParOf" srcId="{BCEEE487-96BE-4C71-AAFC-49057E227D6D}" destId="{B76EDD09-6D97-4669-BC7C-5C8F9399BE98}" srcOrd="13" destOrd="0" presId="urn:microsoft.com/office/officeart/2005/8/layout/radial1"/>
    <dgm:cxn modelId="{85DDF873-4195-4515-BB59-BC3B108E4AC6}" type="presParOf" srcId="{B76EDD09-6D97-4669-BC7C-5C8F9399BE98}" destId="{20C795C7-D698-4EFD-BA96-047BE67FB315}" srcOrd="0" destOrd="0" presId="urn:microsoft.com/office/officeart/2005/8/layout/radial1"/>
    <dgm:cxn modelId="{F7F7A4AC-EDFD-4FB9-A6B6-15BB848FE084}" type="presParOf" srcId="{BCEEE487-96BE-4C71-AAFC-49057E227D6D}" destId="{48ABEB91-9D3E-441B-924E-88CE8E51649B}" srcOrd="14"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528EEB-180B-4692-AC51-B68475BF2835}" type="doc">
      <dgm:prSet loTypeId="urn:microsoft.com/office/officeart/2005/8/layout/hList1" loCatId="list" qsTypeId="urn:microsoft.com/office/officeart/2005/8/quickstyle/simple4#1" qsCatId="simple" csTypeId="urn:microsoft.com/office/officeart/2005/8/colors/colorful2#1" csCatId="colorful" phldr="1"/>
      <dgm:spPr/>
      <dgm:t>
        <a:bodyPr/>
        <a:lstStyle/>
        <a:p>
          <a:endParaRPr lang="en-US"/>
        </a:p>
      </dgm:t>
    </dgm:pt>
    <dgm:pt modelId="{28E0F9DE-CCD8-460E-A4D7-DE55B154D75D}">
      <dgm:prSet phldrT="[Text]" phldr="0"/>
      <dgm:spPr>
        <a:solidFill>
          <a:srgbClr val="E87753"/>
        </a:solidFill>
      </dgm:spPr>
      <dgm:t>
        <a:bodyPr/>
        <a:lstStyle/>
        <a:p>
          <a:r>
            <a:rPr lang="en-US" b="0" dirty="0"/>
            <a:t>Clinical Change</a:t>
          </a:r>
        </a:p>
      </dgm:t>
    </dgm:pt>
    <dgm:pt modelId="{9E0A793E-9187-45B8-A630-EAA52C7D15B0}" type="parTrans" cxnId="{3C91079E-A758-4496-88B1-F23C3D07F22C}">
      <dgm:prSet/>
      <dgm:spPr/>
      <dgm:t>
        <a:bodyPr/>
        <a:lstStyle/>
        <a:p>
          <a:endParaRPr lang="en-US"/>
        </a:p>
      </dgm:t>
    </dgm:pt>
    <dgm:pt modelId="{BFE49F35-EE27-4E79-807E-0723DC9316D6}" type="sibTrans" cxnId="{3C91079E-A758-4496-88B1-F23C3D07F22C}">
      <dgm:prSet/>
      <dgm:spPr/>
      <dgm:t>
        <a:bodyPr/>
        <a:lstStyle/>
        <a:p>
          <a:endParaRPr lang="en-US"/>
        </a:p>
      </dgm:t>
    </dgm:pt>
    <dgm:pt modelId="{065CD239-2994-4C42-937A-DAA97236A8DC}">
      <dgm:prSet phldrT="[Text]"/>
      <dgm:spPr>
        <a:noFill/>
        <a:ln>
          <a:solidFill>
            <a:srgbClr val="E87753">
              <a:alpha val="90000"/>
            </a:srgbClr>
          </a:solidFill>
        </a:ln>
      </dgm:spPr>
      <dgm:t>
        <a:bodyPr/>
        <a:lstStyle/>
        <a:p>
          <a:r>
            <a:rPr lang="en-US" b="0" dirty="0">
              <a:solidFill>
                <a:schemeClr val="tx1">
                  <a:lumMod val="75000"/>
                  <a:lumOff val="25000"/>
                </a:schemeClr>
              </a:solidFill>
            </a:rPr>
            <a:t>New symptoms</a:t>
          </a:r>
        </a:p>
      </dgm:t>
    </dgm:pt>
    <dgm:pt modelId="{60994341-C107-41EB-B91A-1107F3BACE1D}" type="parTrans" cxnId="{1E25100E-A8A2-4418-BA21-E7A80FC235C3}">
      <dgm:prSet/>
      <dgm:spPr/>
      <dgm:t>
        <a:bodyPr/>
        <a:lstStyle/>
        <a:p>
          <a:endParaRPr lang="en-US"/>
        </a:p>
      </dgm:t>
    </dgm:pt>
    <dgm:pt modelId="{8E076142-63F5-4637-8B8A-E8C9441E8127}" type="sibTrans" cxnId="{1E25100E-A8A2-4418-BA21-E7A80FC235C3}">
      <dgm:prSet/>
      <dgm:spPr/>
      <dgm:t>
        <a:bodyPr/>
        <a:lstStyle/>
        <a:p>
          <a:endParaRPr lang="en-US"/>
        </a:p>
      </dgm:t>
    </dgm:pt>
    <dgm:pt modelId="{8F530927-8D54-482A-9E80-FC33DB68986F}">
      <dgm:prSet phldrT="[Text]"/>
      <dgm:spPr>
        <a:noFill/>
        <a:ln>
          <a:solidFill>
            <a:srgbClr val="E87753">
              <a:alpha val="90000"/>
            </a:srgbClr>
          </a:solidFill>
        </a:ln>
      </dgm:spPr>
      <dgm:t>
        <a:bodyPr/>
        <a:lstStyle/>
        <a:p>
          <a:r>
            <a:rPr lang="en-US" b="0" dirty="0">
              <a:solidFill>
                <a:schemeClr val="tx1">
                  <a:lumMod val="75000"/>
                  <a:lumOff val="25000"/>
                </a:schemeClr>
              </a:solidFill>
            </a:rPr>
            <a:t>Decline</a:t>
          </a:r>
        </a:p>
      </dgm:t>
    </dgm:pt>
    <dgm:pt modelId="{7C6C24BC-C7CB-4257-ADCE-9FFF852CA811}" type="parTrans" cxnId="{16FA835F-CD9E-47E8-80FE-AE0F20A9F67B}">
      <dgm:prSet/>
      <dgm:spPr/>
      <dgm:t>
        <a:bodyPr/>
        <a:lstStyle/>
        <a:p>
          <a:endParaRPr lang="en-US"/>
        </a:p>
      </dgm:t>
    </dgm:pt>
    <dgm:pt modelId="{D1BFFCAE-D0E2-42EB-B60B-4308D3A08C45}" type="sibTrans" cxnId="{16FA835F-CD9E-47E8-80FE-AE0F20A9F67B}">
      <dgm:prSet/>
      <dgm:spPr/>
      <dgm:t>
        <a:bodyPr/>
        <a:lstStyle/>
        <a:p>
          <a:endParaRPr lang="en-US"/>
        </a:p>
      </dgm:t>
    </dgm:pt>
    <dgm:pt modelId="{1CCA56EA-2A48-4ACE-9E12-3ECF016D95C7}">
      <dgm:prSet phldrT="[Text]" phldr="0"/>
      <dgm:spPr>
        <a:solidFill>
          <a:srgbClr val="E87753"/>
        </a:solidFill>
      </dgm:spPr>
      <dgm:t>
        <a:bodyPr/>
        <a:lstStyle/>
        <a:p>
          <a:r>
            <a:rPr lang="en-US" b="0"/>
            <a:t>Functional Risk</a:t>
          </a:r>
        </a:p>
      </dgm:t>
    </dgm:pt>
    <dgm:pt modelId="{22127A01-BB5D-4DC3-88EE-99564CA3DBB1}" type="parTrans" cxnId="{23988673-CE2F-4DC1-8047-C6FCB2324A5E}">
      <dgm:prSet/>
      <dgm:spPr/>
      <dgm:t>
        <a:bodyPr/>
        <a:lstStyle/>
        <a:p>
          <a:endParaRPr lang="en-US"/>
        </a:p>
      </dgm:t>
    </dgm:pt>
    <dgm:pt modelId="{1E93725E-A1CA-4967-8001-B19D6934DBF1}" type="sibTrans" cxnId="{23988673-CE2F-4DC1-8047-C6FCB2324A5E}">
      <dgm:prSet/>
      <dgm:spPr/>
      <dgm:t>
        <a:bodyPr/>
        <a:lstStyle/>
        <a:p>
          <a:endParaRPr lang="en-US"/>
        </a:p>
      </dgm:t>
    </dgm:pt>
    <dgm:pt modelId="{AF0D7CB4-EC85-4448-9D7B-3816A296B395}">
      <dgm:prSet phldrT="[Text]"/>
      <dgm:spPr>
        <a:noFill/>
        <a:ln>
          <a:solidFill>
            <a:srgbClr val="E87753"/>
          </a:solidFill>
        </a:ln>
      </dgm:spPr>
      <dgm:t>
        <a:bodyPr/>
        <a:lstStyle/>
        <a:p>
          <a:r>
            <a:rPr lang="en-US" b="0" dirty="0">
              <a:solidFill>
                <a:schemeClr val="tx1">
                  <a:lumMod val="75000"/>
                  <a:lumOff val="25000"/>
                </a:schemeClr>
              </a:solidFill>
            </a:rPr>
            <a:t>Mobility</a:t>
          </a:r>
        </a:p>
      </dgm:t>
    </dgm:pt>
    <dgm:pt modelId="{22BEE90E-745C-4453-A023-8320B4BAAE4C}" type="parTrans" cxnId="{C592ED6B-B8B8-44A6-B92E-FCC31D48F6BD}">
      <dgm:prSet/>
      <dgm:spPr/>
      <dgm:t>
        <a:bodyPr/>
        <a:lstStyle/>
        <a:p>
          <a:endParaRPr lang="en-US"/>
        </a:p>
      </dgm:t>
    </dgm:pt>
    <dgm:pt modelId="{54BC33AB-943E-4792-8D6E-A1E22E4DC69C}" type="sibTrans" cxnId="{C592ED6B-B8B8-44A6-B92E-FCC31D48F6BD}">
      <dgm:prSet/>
      <dgm:spPr/>
      <dgm:t>
        <a:bodyPr/>
        <a:lstStyle/>
        <a:p>
          <a:endParaRPr lang="en-US"/>
        </a:p>
      </dgm:t>
    </dgm:pt>
    <dgm:pt modelId="{CCCBD3D8-3A41-44F0-AE5E-7EE41FD34C85}">
      <dgm:prSet phldrT="[Text]"/>
      <dgm:spPr>
        <a:noFill/>
        <a:ln>
          <a:solidFill>
            <a:srgbClr val="E87753"/>
          </a:solidFill>
        </a:ln>
      </dgm:spPr>
      <dgm:t>
        <a:bodyPr/>
        <a:lstStyle/>
        <a:p>
          <a:r>
            <a:rPr lang="en-US" b="0" dirty="0">
              <a:solidFill>
                <a:schemeClr val="tx1">
                  <a:lumMod val="75000"/>
                  <a:lumOff val="25000"/>
                </a:schemeClr>
              </a:solidFill>
            </a:rPr>
            <a:t>ADLs</a:t>
          </a:r>
        </a:p>
      </dgm:t>
    </dgm:pt>
    <dgm:pt modelId="{EFEC6DB8-77CC-463E-8B3A-9D6E261AF0E0}" type="parTrans" cxnId="{D431C89E-EC90-47E9-B20C-E3923666C219}">
      <dgm:prSet/>
      <dgm:spPr/>
      <dgm:t>
        <a:bodyPr/>
        <a:lstStyle/>
        <a:p>
          <a:endParaRPr lang="en-US"/>
        </a:p>
      </dgm:t>
    </dgm:pt>
    <dgm:pt modelId="{B8CE0839-FEBE-45A8-A8A9-4CAB2BEB57F7}" type="sibTrans" cxnId="{D431C89E-EC90-47E9-B20C-E3923666C219}">
      <dgm:prSet/>
      <dgm:spPr/>
      <dgm:t>
        <a:bodyPr/>
        <a:lstStyle/>
        <a:p>
          <a:endParaRPr lang="en-US"/>
        </a:p>
      </dgm:t>
    </dgm:pt>
    <dgm:pt modelId="{C307A335-8759-4883-AA81-F23625A24509}">
      <dgm:prSet phldrT="[Text]" phldr="0"/>
      <dgm:spPr>
        <a:solidFill>
          <a:srgbClr val="E87753"/>
        </a:solidFill>
      </dgm:spPr>
      <dgm:t>
        <a:bodyPr/>
        <a:lstStyle/>
        <a:p>
          <a:r>
            <a:rPr lang="en-US" b="0" dirty="0"/>
            <a:t>Nutrition/Skin</a:t>
          </a:r>
        </a:p>
      </dgm:t>
    </dgm:pt>
    <dgm:pt modelId="{3DE41EB7-D8F4-426B-8460-F0913C16D1DB}" type="parTrans" cxnId="{A940545F-19AF-465A-A022-4571E9112F92}">
      <dgm:prSet/>
      <dgm:spPr/>
      <dgm:t>
        <a:bodyPr/>
        <a:lstStyle/>
        <a:p>
          <a:endParaRPr lang="en-US"/>
        </a:p>
      </dgm:t>
    </dgm:pt>
    <dgm:pt modelId="{3E02F9FD-53E6-4A7C-87FD-3BEFC4C0F378}" type="sibTrans" cxnId="{A940545F-19AF-465A-A022-4571E9112F92}">
      <dgm:prSet/>
      <dgm:spPr/>
      <dgm:t>
        <a:bodyPr/>
        <a:lstStyle/>
        <a:p>
          <a:endParaRPr lang="en-US"/>
        </a:p>
      </dgm:t>
    </dgm:pt>
    <dgm:pt modelId="{6045FE0A-3698-4F8F-938D-3364CB35613F}">
      <dgm:prSet phldrT="[Text]"/>
      <dgm:spPr>
        <a:noFill/>
        <a:ln>
          <a:solidFill>
            <a:srgbClr val="E87753"/>
          </a:solidFill>
        </a:ln>
      </dgm:spPr>
      <dgm:t>
        <a:bodyPr/>
        <a:lstStyle/>
        <a:p>
          <a:r>
            <a:rPr lang="en-US" b="0" dirty="0">
              <a:solidFill>
                <a:schemeClr val="tx1">
                  <a:lumMod val="75000"/>
                  <a:lumOff val="25000"/>
                </a:schemeClr>
              </a:solidFill>
            </a:rPr>
            <a:t>Intake</a:t>
          </a:r>
        </a:p>
      </dgm:t>
    </dgm:pt>
    <dgm:pt modelId="{AD56B5B1-7798-492A-84A1-DD8F51345465}" type="parTrans" cxnId="{CDF4B3BA-F275-4415-9750-0CA97B9BC327}">
      <dgm:prSet/>
      <dgm:spPr/>
      <dgm:t>
        <a:bodyPr/>
        <a:lstStyle/>
        <a:p>
          <a:endParaRPr lang="en-US"/>
        </a:p>
      </dgm:t>
    </dgm:pt>
    <dgm:pt modelId="{BD45DE20-46FA-4040-B151-6E4B1D67EB2C}" type="sibTrans" cxnId="{CDF4B3BA-F275-4415-9750-0CA97B9BC327}">
      <dgm:prSet/>
      <dgm:spPr/>
      <dgm:t>
        <a:bodyPr/>
        <a:lstStyle/>
        <a:p>
          <a:endParaRPr lang="en-US"/>
        </a:p>
      </dgm:t>
    </dgm:pt>
    <dgm:pt modelId="{C41F3018-0552-4218-A933-E018097C6F9D}">
      <dgm:prSet phldrT="[Text]"/>
      <dgm:spPr>
        <a:noFill/>
        <a:ln>
          <a:solidFill>
            <a:srgbClr val="E87753"/>
          </a:solidFill>
        </a:ln>
      </dgm:spPr>
      <dgm:t>
        <a:bodyPr/>
        <a:lstStyle/>
        <a:p>
          <a:r>
            <a:rPr lang="en-US" b="0" dirty="0">
              <a:solidFill>
                <a:schemeClr val="tx1">
                  <a:lumMod val="75000"/>
                  <a:lumOff val="25000"/>
                </a:schemeClr>
              </a:solidFill>
            </a:rPr>
            <a:t>Weight</a:t>
          </a:r>
        </a:p>
      </dgm:t>
    </dgm:pt>
    <dgm:pt modelId="{204CE007-F012-40BF-8F96-6DF5203250D7}" type="parTrans" cxnId="{34A98E61-74E5-41F9-A216-560F3E5CF341}">
      <dgm:prSet/>
      <dgm:spPr/>
      <dgm:t>
        <a:bodyPr/>
        <a:lstStyle/>
        <a:p>
          <a:endParaRPr lang="en-US"/>
        </a:p>
      </dgm:t>
    </dgm:pt>
    <dgm:pt modelId="{AC28F6BF-D6A7-4C76-A8DC-22C0370C7CB7}" type="sibTrans" cxnId="{34A98E61-74E5-41F9-A216-560F3E5CF341}">
      <dgm:prSet/>
      <dgm:spPr/>
      <dgm:t>
        <a:bodyPr/>
        <a:lstStyle/>
        <a:p>
          <a:endParaRPr lang="en-US"/>
        </a:p>
      </dgm:t>
    </dgm:pt>
    <dgm:pt modelId="{12586164-30B4-4204-8A87-8889EE6A1BC7}">
      <dgm:prSet phldrT="[Text]"/>
      <dgm:spPr>
        <a:noFill/>
        <a:ln>
          <a:solidFill>
            <a:srgbClr val="E87753">
              <a:alpha val="90000"/>
            </a:srgbClr>
          </a:solidFill>
        </a:ln>
      </dgm:spPr>
      <dgm:t>
        <a:bodyPr/>
        <a:lstStyle/>
        <a:p>
          <a:r>
            <a:rPr lang="en-US" b="0" dirty="0">
              <a:solidFill>
                <a:schemeClr val="tx1">
                  <a:lumMod val="75000"/>
                  <a:lumOff val="25000"/>
                </a:schemeClr>
              </a:solidFill>
            </a:rPr>
            <a:t>Abnormal vitals</a:t>
          </a:r>
        </a:p>
      </dgm:t>
    </dgm:pt>
    <dgm:pt modelId="{2A6C8E1B-43C4-49A6-BC46-5A3A4245E2CD}" type="parTrans" cxnId="{62FB9144-6B47-4301-9FDF-50E0733B78C3}">
      <dgm:prSet/>
      <dgm:spPr/>
      <dgm:t>
        <a:bodyPr/>
        <a:lstStyle/>
        <a:p>
          <a:endParaRPr lang="en-US"/>
        </a:p>
      </dgm:t>
    </dgm:pt>
    <dgm:pt modelId="{4306300D-1E76-4CFD-88D4-5658F328E328}" type="sibTrans" cxnId="{62FB9144-6B47-4301-9FDF-50E0733B78C3}">
      <dgm:prSet/>
      <dgm:spPr/>
      <dgm:t>
        <a:bodyPr/>
        <a:lstStyle/>
        <a:p>
          <a:endParaRPr lang="en-US"/>
        </a:p>
      </dgm:t>
    </dgm:pt>
    <dgm:pt modelId="{187FA27B-2BCA-41B5-A131-07A02299DD46}">
      <dgm:prSet phldrT="[Text]"/>
      <dgm:spPr>
        <a:noFill/>
        <a:ln>
          <a:solidFill>
            <a:srgbClr val="E87753"/>
          </a:solidFill>
        </a:ln>
      </dgm:spPr>
      <dgm:t>
        <a:bodyPr/>
        <a:lstStyle/>
        <a:p>
          <a:r>
            <a:rPr lang="en-US" b="0" dirty="0">
              <a:solidFill>
                <a:schemeClr val="tx1">
                  <a:lumMod val="75000"/>
                  <a:lumOff val="25000"/>
                </a:schemeClr>
              </a:solidFill>
            </a:rPr>
            <a:t>Falls</a:t>
          </a:r>
        </a:p>
      </dgm:t>
    </dgm:pt>
    <dgm:pt modelId="{07808748-C7A7-4992-8BD2-F100AA10C7F1}" type="parTrans" cxnId="{AA37128D-CE50-47FC-93E4-A8CF7A4C8CE0}">
      <dgm:prSet/>
      <dgm:spPr/>
      <dgm:t>
        <a:bodyPr/>
        <a:lstStyle/>
        <a:p>
          <a:endParaRPr lang="en-US"/>
        </a:p>
      </dgm:t>
    </dgm:pt>
    <dgm:pt modelId="{CB788B6E-E717-4714-8D56-869D233D01DE}" type="sibTrans" cxnId="{AA37128D-CE50-47FC-93E4-A8CF7A4C8CE0}">
      <dgm:prSet/>
      <dgm:spPr/>
      <dgm:t>
        <a:bodyPr/>
        <a:lstStyle/>
        <a:p>
          <a:endParaRPr lang="en-US"/>
        </a:p>
      </dgm:t>
    </dgm:pt>
    <dgm:pt modelId="{7BB2F157-737A-4945-ABF1-E99B61005A3E}">
      <dgm:prSet phldrT="[Text]"/>
      <dgm:spPr>
        <a:noFill/>
        <a:ln>
          <a:solidFill>
            <a:srgbClr val="E87753"/>
          </a:solidFill>
        </a:ln>
      </dgm:spPr>
      <dgm:t>
        <a:bodyPr/>
        <a:lstStyle/>
        <a:p>
          <a:r>
            <a:rPr lang="en-US" b="0" dirty="0">
              <a:solidFill>
                <a:schemeClr val="tx1">
                  <a:lumMod val="75000"/>
                  <a:lumOff val="25000"/>
                </a:schemeClr>
              </a:solidFill>
            </a:rPr>
            <a:t>Devices</a:t>
          </a:r>
        </a:p>
      </dgm:t>
    </dgm:pt>
    <dgm:pt modelId="{A4B11BD8-5AD2-4AD5-93AC-1DE3A4D84A78}" type="parTrans" cxnId="{ADCEB49F-C990-444A-BE4F-4483F12C6440}">
      <dgm:prSet/>
      <dgm:spPr/>
      <dgm:t>
        <a:bodyPr/>
        <a:lstStyle/>
        <a:p>
          <a:endParaRPr lang="en-US"/>
        </a:p>
      </dgm:t>
    </dgm:pt>
    <dgm:pt modelId="{EF0A4EB1-E4A0-4EAA-A345-029A985757F9}" type="sibTrans" cxnId="{ADCEB49F-C990-444A-BE4F-4483F12C6440}">
      <dgm:prSet/>
      <dgm:spPr/>
      <dgm:t>
        <a:bodyPr/>
        <a:lstStyle/>
        <a:p>
          <a:endParaRPr lang="en-US"/>
        </a:p>
      </dgm:t>
    </dgm:pt>
    <dgm:pt modelId="{C898D3AF-96B5-4B90-8A9F-F2952AFFEB1F}">
      <dgm:prSet phldrT="[Text]"/>
      <dgm:spPr>
        <a:noFill/>
        <a:ln>
          <a:solidFill>
            <a:srgbClr val="E87753"/>
          </a:solidFill>
        </a:ln>
      </dgm:spPr>
      <dgm:t>
        <a:bodyPr/>
        <a:lstStyle/>
        <a:p>
          <a:r>
            <a:rPr lang="en-US" b="0" dirty="0">
              <a:solidFill>
                <a:schemeClr val="tx1">
                  <a:lumMod val="75000"/>
                  <a:lumOff val="25000"/>
                </a:schemeClr>
              </a:solidFill>
            </a:rPr>
            <a:t>Wounds</a:t>
          </a:r>
        </a:p>
      </dgm:t>
    </dgm:pt>
    <dgm:pt modelId="{C94F370D-765D-4C5D-8CBA-54A43512FA6B}" type="parTrans" cxnId="{9DE9B25E-AEB3-4CA7-99DF-523F12A7061B}">
      <dgm:prSet/>
      <dgm:spPr/>
      <dgm:t>
        <a:bodyPr/>
        <a:lstStyle/>
        <a:p>
          <a:endParaRPr lang="en-US"/>
        </a:p>
      </dgm:t>
    </dgm:pt>
    <dgm:pt modelId="{6892CC8F-4CEA-4D80-8D65-55B600386FC6}" type="sibTrans" cxnId="{9DE9B25E-AEB3-4CA7-99DF-523F12A7061B}">
      <dgm:prSet/>
      <dgm:spPr/>
      <dgm:t>
        <a:bodyPr/>
        <a:lstStyle/>
        <a:p>
          <a:endParaRPr lang="en-US"/>
        </a:p>
      </dgm:t>
    </dgm:pt>
    <dgm:pt modelId="{DE9FF0CE-3A65-42D8-BA3F-DFF4FC471FD9}">
      <dgm:prSet phldrT="[Text]"/>
      <dgm:spPr>
        <a:noFill/>
        <a:ln>
          <a:solidFill>
            <a:srgbClr val="E87753"/>
          </a:solidFill>
        </a:ln>
      </dgm:spPr>
      <dgm:t>
        <a:bodyPr/>
        <a:lstStyle/>
        <a:p>
          <a:r>
            <a:rPr lang="en-US" b="0" dirty="0">
              <a:solidFill>
                <a:schemeClr val="tx1">
                  <a:lumMod val="75000"/>
                  <a:lumOff val="25000"/>
                </a:schemeClr>
              </a:solidFill>
            </a:rPr>
            <a:t>Hydration</a:t>
          </a:r>
        </a:p>
      </dgm:t>
    </dgm:pt>
    <dgm:pt modelId="{C2135342-DEE2-4669-92ED-95A6522BBD41}" type="parTrans" cxnId="{6976333D-1B90-45F5-BA76-F7106A4D0C73}">
      <dgm:prSet/>
      <dgm:spPr/>
      <dgm:t>
        <a:bodyPr/>
        <a:lstStyle/>
        <a:p>
          <a:endParaRPr lang="en-US"/>
        </a:p>
      </dgm:t>
    </dgm:pt>
    <dgm:pt modelId="{B7A0E468-DC22-429A-9CCC-7CE765FC3A0B}" type="sibTrans" cxnId="{6976333D-1B90-45F5-BA76-F7106A4D0C73}">
      <dgm:prSet/>
      <dgm:spPr/>
      <dgm:t>
        <a:bodyPr/>
        <a:lstStyle/>
        <a:p>
          <a:endParaRPr lang="en-US"/>
        </a:p>
      </dgm:t>
    </dgm:pt>
    <dgm:pt modelId="{18C40CC6-E1FB-4E2F-8BCC-1B284253CEAF}">
      <dgm:prSet phldrT="[Text]"/>
      <dgm:spPr>
        <a:solidFill>
          <a:srgbClr val="E87753"/>
        </a:solidFill>
      </dgm:spPr>
      <dgm:t>
        <a:bodyPr/>
        <a:lstStyle/>
        <a:p>
          <a:r>
            <a:rPr lang="en-US" b="0" dirty="0"/>
            <a:t>Behavioral Health</a:t>
          </a:r>
        </a:p>
      </dgm:t>
    </dgm:pt>
    <dgm:pt modelId="{510E4823-1170-4C24-9A78-1F103BF86375}" type="parTrans" cxnId="{476F7284-562F-4FF6-BA27-72A968C804B8}">
      <dgm:prSet/>
      <dgm:spPr/>
      <dgm:t>
        <a:bodyPr/>
        <a:lstStyle/>
        <a:p>
          <a:endParaRPr lang="en-US"/>
        </a:p>
      </dgm:t>
    </dgm:pt>
    <dgm:pt modelId="{3BB4591C-2766-452E-8F45-38D83EB93E41}" type="sibTrans" cxnId="{476F7284-562F-4FF6-BA27-72A968C804B8}">
      <dgm:prSet/>
      <dgm:spPr/>
      <dgm:t>
        <a:bodyPr/>
        <a:lstStyle/>
        <a:p>
          <a:endParaRPr lang="en-US"/>
        </a:p>
      </dgm:t>
    </dgm:pt>
    <dgm:pt modelId="{C1EF0D95-1E1B-4AC0-A37A-B654B7C4D75D}">
      <dgm:prSet phldrT="[Text]"/>
      <dgm:spPr>
        <a:noFill/>
        <a:ln>
          <a:solidFill>
            <a:srgbClr val="E87753"/>
          </a:solidFill>
        </a:ln>
      </dgm:spPr>
      <dgm:t>
        <a:bodyPr/>
        <a:lstStyle/>
        <a:p>
          <a:r>
            <a:rPr lang="en-US" b="0" dirty="0">
              <a:solidFill>
                <a:schemeClr val="tx1">
                  <a:lumMod val="75000"/>
                  <a:lumOff val="25000"/>
                </a:schemeClr>
              </a:solidFill>
            </a:rPr>
            <a:t>Distress</a:t>
          </a:r>
        </a:p>
      </dgm:t>
    </dgm:pt>
    <dgm:pt modelId="{2231D50F-7F31-4C81-B733-2DD8BABCF1B5}" type="parTrans" cxnId="{53A565FC-8380-44F3-AF35-C96340558E36}">
      <dgm:prSet/>
      <dgm:spPr/>
      <dgm:t>
        <a:bodyPr/>
        <a:lstStyle/>
        <a:p>
          <a:endParaRPr lang="en-US"/>
        </a:p>
      </dgm:t>
    </dgm:pt>
    <dgm:pt modelId="{A30CF7E6-6BF9-4AA6-8FE3-9961BB4A7831}" type="sibTrans" cxnId="{53A565FC-8380-44F3-AF35-C96340558E36}">
      <dgm:prSet/>
      <dgm:spPr/>
      <dgm:t>
        <a:bodyPr/>
        <a:lstStyle/>
        <a:p>
          <a:endParaRPr lang="en-US"/>
        </a:p>
      </dgm:t>
    </dgm:pt>
    <dgm:pt modelId="{0B9602E6-A3E4-4D34-BCB6-E91F1315150A}">
      <dgm:prSet phldrT="[Text]"/>
      <dgm:spPr>
        <a:noFill/>
        <a:ln>
          <a:solidFill>
            <a:srgbClr val="E87753"/>
          </a:solidFill>
        </a:ln>
      </dgm:spPr>
      <dgm:t>
        <a:bodyPr/>
        <a:lstStyle/>
        <a:p>
          <a:r>
            <a:rPr lang="en-US" b="0" dirty="0">
              <a:solidFill>
                <a:schemeClr val="tx1">
                  <a:lumMod val="75000"/>
                  <a:lumOff val="25000"/>
                </a:schemeClr>
              </a:solidFill>
            </a:rPr>
            <a:t>Sleep</a:t>
          </a:r>
        </a:p>
      </dgm:t>
    </dgm:pt>
    <dgm:pt modelId="{DEE4923D-C5AC-4864-A789-1428E79BD334}" type="parTrans" cxnId="{FE92231A-1500-473E-8245-376E5719E308}">
      <dgm:prSet/>
      <dgm:spPr/>
      <dgm:t>
        <a:bodyPr/>
        <a:lstStyle/>
        <a:p>
          <a:endParaRPr lang="en-US"/>
        </a:p>
      </dgm:t>
    </dgm:pt>
    <dgm:pt modelId="{AEEA4AED-C6BA-47DD-A9F7-9E595AFE482F}" type="sibTrans" cxnId="{FE92231A-1500-473E-8245-376E5719E308}">
      <dgm:prSet/>
      <dgm:spPr/>
      <dgm:t>
        <a:bodyPr/>
        <a:lstStyle/>
        <a:p>
          <a:endParaRPr lang="en-US"/>
        </a:p>
      </dgm:t>
    </dgm:pt>
    <dgm:pt modelId="{53BC03A7-6CB5-4AE0-9B40-D46DCAAFEFF3}">
      <dgm:prSet phldrT="[Text]"/>
      <dgm:spPr>
        <a:noFill/>
        <a:ln>
          <a:solidFill>
            <a:srgbClr val="E87753"/>
          </a:solidFill>
        </a:ln>
      </dgm:spPr>
      <dgm:t>
        <a:bodyPr/>
        <a:lstStyle/>
        <a:p>
          <a:r>
            <a:rPr lang="en-US" b="0" dirty="0">
              <a:solidFill>
                <a:schemeClr val="tx1">
                  <a:lumMod val="75000"/>
                  <a:lumOff val="25000"/>
                </a:schemeClr>
              </a:solidFill>
            </a:rPr>
            <a:t>Psychotropics</a:t>
          </a:r>
        </a:p>
      </dgm:t>
    </dgm:pt>
    <dgm:pt modelId="{E8C428A5-328C-4318-83EC-EEDD26E05FCB}" type="parTrans" cxnId="{108BADAC-C7A5-4D24-83C7-CA5C59E272BB}">
      <dgm:prSet/>
      <dgm:spPr/>
      <dgm:t>
        <a:bodyPr/>
        <a:lstStyle/>
        <a:p>
          <a:endParaRPr lang="en-US"/>
        </a:p>
      </dgm:t>
    </dgm:pt>
    <dgm:pt modelId="{95EB36AD-6C3E-49EC-AB96-188BF75FD3F6}" type="sibTrans" cxnId="{108BADAC-C7A5-4D24-83C7-CA5C59E272BB}">
      <dgm:prSet/>
      <dgm:spPr/>
      <dgm:t>
        <a:bodyPr/>
        <a:lstStyle/>
        <a:p>
          <a:endParaRPr lang="en-US"/>
        </a:p>
      </dgm:t>
    </dgm:pt>
    <dgm:pt modelId="{3B858CB0-15EF-4AEF-A615-B659EE846E4B}">
      <dgm:prSet phldrT="[Text]" phldr="0"/>
      <dgm:spPr>
        <a:solidFill>
          <a:srgbClr val="E87753"/>
        </a:solidFill>
      </dgm:spPr>
      <dgm:t>
        <a:bodyPr/>
        <a:lstStyle/>
        <a:p>
          <a:r>
            <a:rPr lang="en-US" b="0" dirty="0"/>
            <a:t>Transitions</a:t>
          </a:r>
        </a:p>
      </dgm:t>
    </dgm:pt>
    <dgm:pt modelId="{B4E83A2A-B8FE-4D7D-827B-79DCB120D3BE}" type="parTrans" cxnId="{38AF461B-7868-41ED-9464-36B5D8F56ABF}">
      <dgm:prSet/>
      <dgm:spPr/>
      <dgm:t>
        <a:bodyPr/>
        <a:lstStyle/>
        <a:p>
          <a:endParaRPr lang="en-US"/>
        </a:p>
      </dgm:t>
    </dgm:pt>
    <dgm:pt modelId="{229D41F3-CCF5-4BD6-8B18-B1D46C934823}" type="sibTrans" cxnId="{38AF461B-7868-41ED-9464-36B5D8F56ABF}">
      <dgm:prSet/>
      <dgm:spPr/>
      <dgm:t>
        <a:bodyPr/>
        <a:lstStyle/>
        <a:p>
          <a:endParaRPr lang="en-US"/>
        </a:p>
      </dgm:t>
    </dgm:pt>
    <dgm:pt modelId="{2A689593-80F5-46CA-9D70-CC5689DB8FA6}">
      <dgm:prSet phldrT="[Text]"/>
      <dgm:spPr>
        <a:noFill/>
        <a:ln>
          <a:solidFill>
            <a:srgbClr val="E87753"/>
          </a:solidFill>
        </a:ln>
      </dgm:spPr>
      <dgm:t>
        <a:bodyPr/>
        <a:lstStyle/>
        <a:p>
          <a:r>
            <a:rPr lang="en-US" b="0" dirty="0">
              <a:solidFill>
                <a:schemeClr val="tx1">
                  <a:lumMod val="75000"/>
                  <a:lumOff val="25000"/>
                </a:schemeClr>
              </a:solidFill>
            </a:rPr>
            <a:t>New admissions</a:t>
          </a:r>
        </a:p>
      </dgm:t>
    </dgm:pt>
    <dgm:pt modelId="{B6871BFB-AE06-4D83-950A-9EEAF56A769D}" type="parTrans" cxnId="{DF976803-9F98-47E2-850E-6CBF032FC1C1}">
      <dgm:prSet/>
      <dgm:spPr/>
      <dgm:t>
        <a:bodyPr/>
        <a:lstStyle/>
        <a:p>
          <a:endParaRPr lang="en-US"/>
        </a:p>
      </dgm:t>
    </dgm:pt>
    <dgm:pt modelId="{361ECF0F-8051-448E-A3CD-D54A63EBA681}" type="sibTrans" cxnId="{DF976803-9F98-47E2-850E-6CBF032FC1C1}">
      <dgm:prSet/>
      <dgm:spPr/>
      <dgm:t>
        <a:bodyPr/>
        <a:lstStyle/>
        <a:p>
          <a:endParaRPr lang="en-US"/>
        </a:p>
      </dgm:t>
    </dgm:pt>
    <dgm:pt modelId="{2CB644B7-3350-4CA3-80F8-F97387F5E48B}">
      <dgm:prSet phldrT="[Text]"/>
      <dgm:spPr>
        <a:noFill/>
        <a:ln>
          <a:solidFill>
            <a:srgbClr val="E87753"/>
          </a:solidFill>
        </a:ln>
      </dgm:spPr>
      <dgm:t>
        <a:bodyPr/>
        <a:lstStyle/>
        <a:p>
          <a:r>
            <a:rPr lang="en-US" b="0" dirty="0">
              <a:solidFill>
                <a:schemeClr val="tx1">
                  <a:lumMod val="75000"/>
                  <a:lumOff val="25000"/>
                </a:schemeClr>
              </a:solidFill>
            </a:rPr>
            <a:t>Returns</a:t>
          </a:r>
        </a:p>
      </dgm:t>
    </dgm:pt>
    <dgm:pt modelId="{88BE2B6D-89A3-4655-9FDF-1DB06A45AA84}" type="parTrans" cxnId="{0B359DB0-FDD7-4E64-A9D7-BA331C38A6B6}">
      <dgm:prSet/>
      <dgm:spPr/>
      <dgm:t>
        <a:bodyPr/>
        <a:lstStyle/>
        <a:p>
          <a:endParaRPr lang="en-US"/>
        </a:p>
      </dgm:t>
    </dgm:pt>
    <dgm:pt modelId="{88808158-565B-4C09-898C-BBE0E2E828F0}" type="sibTrans" cxnId="{0B359DB0-FDD7-4E64-A9D7-BA331C38A6B6}">
      <dgm:prSet/>
      <dgm:spPr/>
      <dgm:t>
        <a:bodyPr/>
        <a:lstStyle/>
        <a:p>
          <a:endParaRPr lang="en-US"/>
        </a:p>
      </dgm:t>
    </dgm:pt>
    <dgm:pt modelId="{7C9B4C9B-299E-42E5-BFDE-5CDFBE81DD93}">
      <dgm:prSet phldrT="[Text]"/>
      <dgm:spPr>
        <a:noFill/>
        <a:ln>
          <a:solidFill>
            <a:srgbClr val="E87753"/>
          </a:solidFill>
        </a:ln>
      </dgm:spPr>
      <dgm:t>
        <a:bodyPr/>
        <a:lstStyle/>
        <a:p>
          <a:r>
            <a:rPr lang="en-US" b="0" dirty="0">
              <a:solidFill>
                <a:schemeClr val="tx1">
                  <a:lumMod val="75000"/>
                  <a:lumOff val="25000"/>
                </a:schemeClr>
              </a:solidFill>
            </a:rPr>
            <a:t>Med Changes</a:t>
          </a:r>
        </a:p>
      </dgm:t>
    </dgm:pt>
    <dgm:pt modelId="{AA75E2DE-07A3-4608-BF4C-48F81F29AD83}" type="parTrans" cxnId="{2EE41EE7-EC06-4643-A644-D7718700D98B}">
      <dgm:prSet/>
      <dgm:spPr/>
      <dgm:t>
        <a:bodyPr/>
        <a:lstStyle/>
        <a:p>
          <a:endParaRPr lang="en-US"/>
        </a:p>
      </dgm:t>
    </dgm:pt>
    <dgm:pt modelId="{8D0A23E5-0553-4954-9BCC-9E2C7AAD90E7}" type="sibTrans" cxnId="{2EE41EE7-EC06-4643-A644-D7718700D98B}">
      <dgm:prSet/>
      <dgm:spPr/>
      <dgm:t>
        <a:bodyPr/>
        <a:lstStyle/>
        <a:p>
          <a:endParaRPr lang="en-US"/>
        </a:p>
      </dgm:t>
    </dgm:pt>
    <dgm:pt modelId="{3D9B5E3A-EA01-4069-BA76-B64E840B3F7A}" type="pres">
      <dgm:prSet presAssocID="{C9528EEB-180B-4692-AC51-B68475BF2835}" presName="Name0" presStyleCnt="0">
        <dgm:presLayoutVars>
          <dgm:dir/>
          <dgm:animLvl val="lvl"/>
          <dgm:resizeHandles val="exact"/>
        </dgm:presLayoutVars>
      </dgm:prSet>
      <dgm:spPr/>
    </dgm:pt>
    <dgm:pt modelId="{A48833AB-2112-4175-B169-5F1B62F7205C}" type="pres">
      <dgm:prSet presAssocID="{28E0F9DE-CCD8-460E-A4D7-DE55B154D75D}" presName="composite" presStyleCnt="0"/>
      <dgm:spPr/>
    </dgm:pt>
    <dgm:pt modelId="{BD9BB1EB-DD55-46AB-A3E9-58664FDD8CE7}" type="pres">
      <dgm:prSet presAssocID="{28E0F9DE-CCD8-460E-A4D7-DE55B154D75D}" presName="parTx" presStyleLbl="alignNode1" presStyleIdx="0" presStyleCnt="5">
        <dgm:presLayoutVars>
          <dgm:chMax val="0"/>
          <dgm:chPref val="0"/>
          <dgm:bulletEnabled val="1"/>
        </dgm:presLayoutVars>
      </dgm:prSet>
      <dgm:spPr/>
    </dgm:pt>
    <dgm:pt modelId="{C2DB5190-44A7-4067-884E-E201B4C21D4E}" type="pres">
      <dgm:prSet presAssocID="{28E0F9DE-CCD8-460E-A4D7-DE55B154D75D}" presName="desTx" presStyleLbl="alignAccFollowNode1" presStyleIdx="0" presStyleCnt="5">
        <dgm:presLayoutVars>
          <dgm:bulletEnabled val="1"/>
        </dgm:presLayoutVars>
      </dgm:prSet>
      <dgm:spPr/>
    </dgm:pt>
    <dgm:pt modelId="{0881AE00-F910-493D-935B-0FF7B74CD320}" type="pres">
      <dgm:prSet presAssocID="{BFE49F35-EE27-4E79-807E-0723DC9316D6}" presName="space" presStyleCnt="0"/>
      <dgm:spPr/>
    </dgm:pt>
    <dgm:pt modelId="{3D00CDBB-910F-4A8E-9918-43625CE3D837}" type="pres">
      <dgm:prSet presAssocID="{1CCA56EA-2A48-4ACE-9E12-3ECF016D95C7}" presName="composite" presStyleCnt="0"/>
      <dgm:spPr/>
    </dgm:pt>
    <dgm:pt modelId="{0F6FF7AD-15C4-4662-9F95-81B1EB4D8548}" type="pres">
      <dgm:prSet presAssocID="{1CCA56EA-2A48-4ACE-9E12-3ECF016D95C7}" presName="parTx" presStyleLbl="alignNode1" presStyleIdx="1" presStyleCnt="5">
        <dgm:presLayoutVars>
          <dgm:chMax val="0"/>
          <dgm:chPref val="0"/>
          <dgm:bulletEnabled val="1"/>
        </dgm:presLayoutVars>
      </dgm:prSet>
      <dgm:spPr/>
    </dgm:pt>
    <dgm:pt modelId="{B19CAFBC-8F90-4792-8EF3-35AEF6CE3827}" type="pres">
      <dgm:prSet presAssocID="{1CCA56EA-2A48-4ACE-9E12-3ECF016D95C7}" presName="desTx" presStyleLbl="alignAccFollowNode1" presStyleIdx="1" presStyleCnt="5">
        <dgm:presLayoutVars>
          <dgm:bulletEnabled val="1"/>
        </dgm:presLayoutVars>
      </dgm:prSet>
      <dgm:spPr/>
    </dgm:pt>
    <dgm:pt modelId="{1278EA89-4AA2-4F46-BCB7-F488E9103032}" type="pres">
      <dgm:prSet presAssocID="{1E93725E-A1CA-4967-8001-B19D6934DBF1}" presName="space" presStyleCnt="0"/>
      <dgm:spPr/>
    </dgm:pt>
    <dgm:pt modelId="{423A7325-C5BF-4409-9AE5-18E3793F27E0}" type="pres">
      <dgm:prSet presAssocID="{C307A335-8759-4883-AA81-F23625A24509}" presName="composite" presStyleCnt="0"/>
      <dgm:spPr/>
    </dgm:pt>
    <dgm:pt modelId="{2C9DC21C-6562-4672-A638-53F03A8B6504}" type="pres">
      <dgm:prSet presAssocID="{C307A335-8759-4883-AA81-F23625A24509}" presName="parTx" presStyleLbl="alignNode1" presStyleIdx="2" presStyleCnt="5">
        <dgm:presLayoutVars>
          <dgm:chMax val="0"/>
          <dgm:chPref val="0"/>
          <dgm:bulletEnabled val="1"/>
        </dgm:presLayoutVars>
      </dgm:prSet>
      <dgm:spPr/>
    </dgm:pt>
    <dgm:pt modelId="{8BF27954-1999-408C-8A16-B35B2E4A0F9F}" type="pres">
      <dgm:prSet presAssocID="{C307A335-8759-4883-AA81-F23625A24509}" presName="desTx" presStyleLbl="alignAccFollowNode1" presStyleIdx="2" presStyleCnt="5">
        <dgm:presLayoutVars>
          <dgm:bulletEnabled val="1"/>
        </dgm:presLayoutVars>
      </dgm:prSet>
      <dgm:spPr/>
    </dgm:pt>
    <dgm:pt modelId="{D0434121-F5B7-4942-90F5-47A8F17E1962}" type="pres">
      <dgm:prSet presAssocID="{3E02F9FD-53E6-4A7C-87FD-3BEFC4C0F378}" presName="space" presStyleCnt="0"/>
      <dgm:spPr/>
    </dgm:pt>
    <dgm:pt modelId="{4F5F7E65-ACE8-4C05-A35D-A1F029901711}" type="pres">
      <dgm:prSet presAssocID="{18C40CC6-E1FB-4E2F-8BCC-1B284253CEAF}" presName="composite" presStyleCnt="0"/>
      <dgm:spPr/>
    </dgm:pt>
    <dgm:pt modelId="{E1B8038B-7BD7-4993-908B-5A2238D53E77}" type="pres">
      <dgm:prSet presAssocID="{18C40CC6-E1FB-4E2F-8BCC-1B284253CEAF}" presName="parTx" presStyleLbl="alignNode1" presStyleIdx="3" presStyleCnt="5">
        <dgm:presLayoutVars>
          <dgm:chMax val="0"/>
          <dgm:chPref val="0"/>
          <dgm:bulletEnabled val="1"/>
        </dgm:presLayoutVars>
      </dgm:prSet>
      <dgm:spPr/>
    </dgm:pt>
    <dgm:pt modelId="{752D5817-9925-493D-9ACD-D3A2728A5495}" type="pres">
      <dgm:prSet presAssocID="{18C40CC6-E1FB-4E2F-8BCC-1B284253CEAF}" presName="desTx" presStyleLbl="alignAccFollowNode1" presStyleIdx="3" presStyleCnt="5">
        <dgm:presLayoutVars>
          <dgm:bulletEnabled val="1"/>
        </dgm:presLayoutVars>
      </dgm:prSet>
      <dgm:spPr/>
    </dgm:pt>
    <dgm:pt modelId="{8E53A48C-9B5D-44F1-AF3E-E7FFE97A3308}" type="pres">
      <dgm:prSet presAssocID="{3BB4591C-2766-452E-8F45-38D83EB93E41}" presName="space" presStyleCnt="0"/>
      <dgm:spPr/>
    </dgm:pt>
    <dgm:pt modelId="{6951D09A-047D-433D-8352-85D45494517E}" type="pres">
      <dgm:prSet presAssocID="{3B858CB0-15EF-4AEF-A615-B659EE846E4B}" presName="composite" presStyleCnt="0"/>
      <dgm:spPr/>
    </dgm:pt>
    <dgm:pt modelId="{50218505-B196-4180-9B2A-87028C4E0E88}" type="pres">
      <dgm:prSet presAssocID="{3B858CB0-15EF-4AEF-A615-B659EE846E4B}" presName="parTx" presStyleLbl="alignNode1" presStyleIdx="4" presStyleCnt="5" custLinFactNeighborX="786" custLinFactNeighborY="-1456">
        <dgm:presLayoutVars>
          <dgm:chMax val="0"/>
          <dgm:chPref val="0"/>
          <dgm:bulletEnabled val="1"/>
        </dgm:presLayoutVars>
      </dgm:prSet>
      <dgm:spPr/>
    </dgm:pt>
    <dgm:pt modelId="{04540BE4-487C-45DF-89F1-EC9DA955F182}" type="pres">
      <dgm:prSet presAssocID="{3B858CB0-15EF-4AEF-A615-B659EE846E4B}" presName="desTx" presStyleLbl="alignAccFollowNode1" presStyleIdx="4" presStyleCnt="5">
        <dgm:presLayoutVars>
          <dgm:bulletEnabled val="1"/>
        </dgm:presLayoutVars>
      </dgm:prSet>
      <dgm:spPr/>
    </dgm:pt>
  </dgm:ptLst>
  <dgm:cxnLst>
    <dgm:cxn modelId="{DF976803-9F98-47E2-850E-6CBF032FC1C1}" srcId="{3B858CB0-15EF-4AEF-A615-B659EE846E4B}" destId="{2A689593-80F5-46CA-9D70-CC5689DB8FA6}" srcOrd="0" destOrd="0" parTransId="{B6871BFB-AE06-4D83-950A-9EEAF56A769D}" sibTransId="{361ECF0F-8051-448E-A3CD-D54A63EBA681}"/>
    <dgm:cxn modelId="{A9304F09-7894-454E-AAFE-E8EE97896575}" type="presOf" srcId="{1CCA56EA-2A48-4ACE-9E12-3ECF016D95C7}" destId="{0F6FF7AD-15C4-4662-9F95-81B1EB4D8548}" srcOrd="0" destOrd="0" presId="urn:microsoft.com/office/officeart/2005/8/layout/hList1"/>
    <dgm:cxn modelId="{1E25100E-A8A2-4418-BA21-E7A80FC235C3}" srcId="{28E0F9DE-CCD8-460E-A4D7-DE55B154D75D}" destId="{065CD239-2994-4C42-937A-DAA97236A8DC}" srcOrd="0" destOrd="0" parTransId="{60994341-C107-41EB-B91A-1107F3BACE1D}" sibTransId="{8E076142-63F5-4637-8B8A-E8C9441E8127}"/>
    <dgm:cxn modelId="{06677910-BE36-4BF3-BDBF-493ED5616419}" type="presOf" srcId="{7BB2F157-737A-4945-ABF1-E99B61005A3E}" destId="{B19CAFBC-8F90-4792-8EF3-35AEF6CE3827}" srcOrd="0" destOrd="3" presId="urn:microsoft.com/office/officeart/2005/8/layout/hList1"/>
    <dgm:cxn modelId="{8EC5E713-7B07-4A3E-A8D5-99BCCD5C8B42}" type="presOf" srcId="{7C9B4C9B-299E-42E5-BFDE-5CDFBE81DD93}" destId="{04540BE4-487C-45DF-89F1-EC9DA955F182}" srcOrd="0" destOrd="2" presId="urn:microsoft.com/office/officeart/2005/8/layout/hList1"/>
    <dgm:cxn modelId="{087BF017-B39E-4287-A022-51A9DCDFA1B3}" type="presOf" srcId="{187FA27B-2BCA-41B5-A131-07A02299DD46}" destId="{B19CAFBC-8F90-4792-8EF3-35AEF6CE3827}" srcOrd="0" destOrd="2" presId="urn:microsoft.com/office/officeart/2005/8/layout/hList1"/>
    <dgm:cxn modelId="{FE92231A-1500-473E-8245-376E5719E308}" srcId="{18C40CC6-E1FB-4E2F-8BCC-1B284253CEAF}" destId="{0B9602E6-A3E4-4D34-BCB6-E91F1315150A}" srcOrd="1" destOrd="0" parTransId="{DEE4923D-C5AC-4864-A789-1428E79BD334}" sibTransId="{AEEA4AED-C6BA-47DD-A9F7-9E595AFE482F}"/>
    <dgm:cxn modelId="{38AF461B-7868-41ED-9464-36B5D8F56ABF}" srcId="{C9528EEB-180B-4692-AC51-B68475BF2835}" destId="{3B858CB0-15EF-4AEF-A615-B659EE846E4B}" srcOrd="4" destOrd="0" parTransId="{B4E83A2A-B8FE-4D7D-827B-79DCB120D3BE}" sibTransId="{229D41F3-CCF5-4BD6-8B18-B1D46C934823}"/>
    <dgm:cxn modelId="{DD91D22C-9409-4A2C-8680-5B92C4703A8A}" type="presOf" srcId="{CCCBD3D8-3A41-44F0-AE5E-7EE41FD34C85}" destId="{B19CAFBC-8F90-4792-8EF3-35AEF6CE3827}" srcOrd="0" destOrd="1" presId="urn:microsoft.com/office/officeart/2005/8/layout/hList1"/>
    <dgm:cxn modelId="{CAE60231-84CA-4697-B710-5F305F435513}" type="presOf" srcId="{0B9602E6-A3E4-4D34-BCB6-E91F1315150A}" destId="{752D5817-9925-493D-9ACD-D3A2728A5495}" srcOrd="0" destOrd="1" presId="urn:microsoft.com/office/officeart/2005/8/layout/hList1"/>
    <dgm:cxn modelId="{285E9135-9EB5-430F-8E34-C5D0692D54A3}" type="presOf" srcId="{065CD239-2994-4C42-937A-DAA97236A8DC}" destId="{C2DB5190-44A7-4067-884E-E201B4C21D4E}" srcOrd="0" destOrd="0" presId="urn:microsoft.com/office/officeart/2005/8/layout/hList1"/>
    <dgm:cxn modelId="{6976333D-1B90-45F5-BA76-F7106A4D0C73}" srcId="{C307A335-8759-4883-AA81-F23625A24509}" destId="{DE9FF0CE-3A65-42D8-BA3F-DFF4FC471FD9}" srcOrd="3" destOrd="0" parTransId="{C2135342-DEE2-4669-92ED-95A6522BBD41}" sibTransId="{B7A0E468-DC22-429A-9CCC-7CE765FC3A0B}"/>
    <dgm:cxn modelId="{13B4973F-9620-44E3-8462-279D42B768AD}" type="presOf" srcId="{AF0D7CB4-EC85-4448-9D7B-3816A296B395}" destId="{B19CAFBC-8F90-4792-8EF3-35AEF6CE3827}" srcOrd="0" destOrd="0" presId="urn:microsoft.com/office/officeart/2005/8/layout/hList1"/>
    <dgm:cxn modelId="{9DE9B25E-AEB3-4CA7-99DF-523F12A7061B}" srcId="{C307A335-8759-4883-AA81-F23625A24509}" destId="{C898D3AF-96B5-4B90-8A9F-F2952AFFEB1F}" srcOrd="2" destOrd="0" parTransId="{C94F370D-765D-4C5D-8CBA-54A43512FA6B}" sibTransId="{6892CC8F-4CEA-4D80-8D65-55B600386FC6}"/>
    <dgm:cxn modelId="{A940545F-19AF-465A-A022-4571E9112F92}" srcId="{C9528EEB-180B-4692-AC51-B68475BF2835}" destId="{C307A335-8759-4883-AA81-F23625A24509}" srcOrd="2" destOrd="0" parTransId="{3DE41EB7-D8F4-426B-8460-F0913C16D1DB}" sibTransId="{3E02F9FD-53E6-4A7C-87FD-3BEFC4C0F378}"/>
    <dgm:cxn modelId="{16FA835F-CD9E-47E8-80FE-AE0F20A9F67B}" srcId="{28E0F9DE-CCD8-460E-A4D7-DE55B154D75D}" destId="{8F530927-8D54-482A-9E80-FC33DB68986F}" srcOrd="1" destOrd="0" parTransId="{7C6C24BC-C7CB-4257-ADCE-9FFF852CA811}" sibTransId="{D1BFFCAE-D0E2-42EB-B60B-4308D3A08C45}"/>
    <dgm:cxn modelId="{34A98E61-74E5-41F9-A216-560F3E5CF341}" srcId="{C307A335-8759-4883-AA81-F23625A24509}" destId="{C41F3018-0552-4218-A933-E018097C6F9D}" srcOrd="1" destOrd="0" parTransId="{204CE007-F012-40BF-8F96-6DF5203250D7}" sibTransId="{AC28F6BF-D6A7-4C76-A8DC-22C0370C7CB7}"/>
    <dgm:cxn modelId="{62FB9144-6B47-4301-9FDF-50E0733B78C3}" srcId="{28E0F9DE-CCD8-460E-A4D7-DE55B154D75D}" destId="{12586164-30B4-4204-8A87-8889EE6A1BC7}" srcOrd="2" destOrd="0" parTransId="{2A6C8E1B-43C4-49A6-BC46-5A3A4245E2CD}" sibTransId="{4306300D-1E76-4CFD-88D4-5658F328E328}"/>
    <dgm:cxn modelId="{C592ED6B-B8B8-44A6-B92E-FCC31D48F6BD}" srcId="{1CCA56EA-2A48-4ACE-9E12-3ECF016D95C7}" destId="{AF0D7CB4-EC85-4448-9D7B-3816A296B395}" srcOrd="0" destOrd="0" parTransId="{22BEE90E-745C-4453-A023-8320B4BAAE4C}" sibTransId="{54BC33AB-943E-4792-8D6E-A1E22E4DC69C}"/>
    <dgm:cxn modelId="{28CA156D-9BFD-4B91-B7ED-FEE87E06E6F1}" type="presOf" srcId="{C9528EEB-180B-4692-AC51-B68475BF2835}" destId="{3D9B5E3A-EA01-4069-BA76-B64E840B3F7A}" srcOrd="0" destOrd="0" presId="urn:microsoft.com/office/officeart/2005/8/layout/hList1"/>
    <dgm:cxn modelId="{1D64C44F-1830-4CBC-B389-40A55F826F27}" type="presOf" srcId="{53BC03A7-6CB5-4AE0-9B40-D46DCAAFEFF3}" destId="{752D5817-9925-493D-9ACD-D3A2728A5495}" srcOrd="0" destOrd="2" presId="urn:microsoft.com/office/officeart/2005/8/layout/hList1"/>
    <dgm:cxn modelId="{23988673-CE2F-4DC1-8047-C6FCB2324A5E}" srcId="{C9528EEB-180B-4692-AC51-B68475BF2835}" destId="{1CCA56EA-2A48-4ACE-9E12-3ECF016D95C7}" srcOrd="1" destOrd="0" parTransId="{22127A01-BB5D-4DC3-88EE-99564CA3DBB1}" sibTransId="{1E93725E-A1CA-4967-8001-B19D6934DBF1}"/>
    <dgm:cxn modelId="{97BA0359-8434-406C-AF67-3541F3CD12E0}" type="presOf" srcId="{C898D3AF-96B5-4B90-8A9F-F2952AFFEB1F}" destId="{8BF27954-1999-408C-8A16-B35B2E4A0F9F}" srcOrd="0" destOrd="2" presId="urn:microsoft.com/office/officeart/2005/8/layout/hList1"/>
    <dgm:cxn modelId="{A42B395A-622E-4F72-8D48-DAFC08C7B516}" type="presOf" srcId="{2A689593-80F5-46CA-9D70-CC5689DB8FA6}" destId="{04540BE4-487C-45DF-89F1-EC9DA955F182}" srcOrd="0" destOrd="0" presId="urn:microsoft.com/office/officeart/2005/8/layout/hList1"/>
    <dgm:cxn modelId="{3CAA0C80-C9DA-48C2-9E53-20C29D67A3F5}" type="presOf" srcId="{8F530927-8D54-482A-9E80-FC33DB68986F}" destId="{C2DB5190-44A7-4067-884E-E201B4C21D4E}" srcOrd="0" destOrd="1" presId="urn:microsoft.com/office/officeart/2005/8/layout/hList1"/>
    <dgm:cxn modelId="{FA273082-7AF7-4AD4-8929-E4B297BCE4F4}" type="presOf" srcId="{12586164-30B4-4204-8A87-8889EE6A1BC7}" destId="{C2DB5190-44A7-4067-884E-E201B4C21D4E}" srcOrd="0" destOrd="2" presId="urn:microsoft.com/office/officeart/2005/8/layout/hList1"/>
    <dgm:cxn modelId="{476F7284-562F-4FF6-BA27-72A968C804B8}" srcId="{C9528EEB-180B-4692-AC51-B68475BF2835}" destId="{18C40CC6-E1FB-4E2F-8BCC-1B284253CEAF}" srcOrd="3" destOrd="0" parTransId="{510E4823-1170-4C24-9A78-1F103BF86375}" sibTransId="{3BB4591C-2766-452E-8F45-38D83EB93E41}"/>
    <dgm:cxn modelId="{BB458585-C886-4F09-89F9-F8C84534534A}" type="presOf" srcId="{C1EF0D95-1E1B-4AC0-A37A-B654B7C4D75D}" destId="{752D5817-9925-493D-9ACD-D3A2728A5495}" srcOrd="0" destOrd="0" presId="urn:microsoft.com/office/officeart/2005/8/layout/hList1"/>
    <dgm:cxn modelId="{AA37128D-CE50-47FC-93E4-A8CF7A4C8CE0}" srcId="{1CCA56EA-2A48-4ACE-9E12-3ECF016D95C7}" destId="{187FA27B-2BCA-41B5-A131-07A02299DD46}" srcOrd="2" destOrd="0" parTransId="{07808748-C7A7-4992-8BD2-F100AA10C7F1}" sibTransId="{CB788B6E-E717-4714-8D56-869D233D01DE}"/>
    <dgm:cxn modelId="{AA84E297-224F-45B0-AB02-2AB9D423B3F7}" type="presOf" srcId="{C41F3018-0552-4218-A933-E018097C6F9D}" destId="{8BF27954-1999-408C-8A16-B35B2E4A0F9F}" srcOrd="0" destOrd="1" presId="urn:microsoft.com/office/officeart/2005/8/layout/hList1"/>
    <dgm:cxn modelId="{3C91079E-A758-4496-88B1-F23C3D07F22C}" srcId="{C9528EEB-180B-4692-AC51-B68475BF2835}" destId="{28E0F9DE-CCD8-460E-A4D7-DE55B154D75D}" srcOrd="0" destOrd="0" parTransId="{9E0A793E-9187-45B8-A630-EAA52C7D15B0}" sibTransId="{BFE49F35-EE27-4E79-807E-0723DC9316D6}"/>
    <dgm:cxn modelId="{1D2C999E-EC65-42FF-A245-950DB0348500}" type="presOf" srcId="{2CB644B7-3350-4CA3-80F8-F97387F5E48B}" destId="{04540BE4-487C-45DF-89F1-EC9DA955F182}" srcOrd="0" destOrd="1" presId="urn:microsoft.com/office/officeart/2005/8/layout/hList1"/>
    <dgm:cxn modelId="{D431C89E-EC90-47E9-B20C-E3923666C219}" srcId="{1CCA56EA-2A48-4ACE-9E12-3ECF016D95C7}" destId="{CCCBD3D8-3A41-44F0-AE5E-7EE41FD34C85}" srcOrd="1" destOrd="0" parTransId="{EFEC6DB8-77CC-463E-8B3A-9D6E261AF0E0}" sibTransId="{B8CE0839-FEBE-45A8-A8A9-4CAB2BEB57F7}"/>
    <dgm:cxn modelId="{ADCEB49F-C990-444A-BE4F-4483F12C6440}" srcId="{1CCA56EA-2A48-4ACE-9E12-3ECF016D95C7}" destId="{7BB2F157-737A-4945-ABF1-E99B61005A3E}" srcOrd="3" destOrd="0" parTransId="{A4B11BD8-5AD2-4AD5-93AC-1DE3A4D84A78}" sibTransId="{EF0A4EB1-E4A0-4EAA-A345-029A985757F9}"/>
    <dgm:cxn modelId="{E984FE9F-B97F-4BB7-8950-CD67FF2B7180}" type="presOf" srcId="{DE9FF0CE-3A65-42D8-BA3F-DFF4FC471FD9}" destId="{8BF27954-1999-408C-8A16-B35B2E4A0F9F}" srcOrd="0" destOrd="3" presId="urn:microsoft.com/office/officeart/2005/8/layout/hList1"/>
    <dgm:cxn modelId="{108BADAC-C7A5-4D24-83C7-CA5C59E272BB}" srcId="{18C40CC6-E1FB-4E2F-8BCC-1B284253CEAF}" destId="{53BC03A7-6CB5-4AE0-9B40-D46DCAAFEFF3}" srcOrd="2" destOrd="0" parTransId="{E8C428A5-328C-4318-83EC-EEDD26E05FCB}" sibTransId="{95EB36AD-6C3E-49EC-AB96-188BF75FD3F6}"/>
    <dgm:cxn modelId="{C7605AAD-CB3D-439D-BE3E-0A837A98B2EF}" type="presOf" srcId="{18C40CC6-E1FB-4E2F-8BCC-1B284253CEAF}" destId="{E1B8038B-7BD7-4993-908B-5A2238D53E77}" srcOrd="0" destOrd="0" presId="urn:microsoft.com/office/officeart/2005/8/layout/hList1"/>
    <dgm:cxn modelId="{0B359DB0-FDD7-4E64-A9D7-BA331C38A6B6}" srcId="{3B858CB0-15EF-4AEF-A615-B659EE846E4B}" destId="{2CB644B7-3350-4CA3-80F8-F97387F5E48B}" srcOrd="1" destOrd="0" parTransId="{88BE2B6D-89A3-4655-9FDF-1DB06A45AA84}" sibTransId="{88808158-565B-4C09-898C-BBE0E2E828F0}"/>
    <dgm:cxn modelId="{CDF4B3BA-F275-4415-9750-0CA97B9BC327}" srcId="{C307A335-8759-4883-AA81-F23625A24509}" destId="{6045FE0A-3698-4F8F-938D-3364CB35613F}" srcOrd="0" destOrd="0" parTransId="{AD56B5B1-7798-492A-84A1-DD8F51345465}" sibTransId="{BD45DE20-46FA-4040-B151-6E4B1D67EB2C}"/>
    <dgm:cxn modelId="{9E98B3CE-479E-4FB3-AA50-5074F9FA7311}" type="presOf" srcId="{C307A335-8759-4883-AA81-F23625A24509}" destId="{2C9DC21C-6562-4672-A638-53F03A8B6504}" srcOrd="0" destOrd="0" presId="urn:microsoft.com/office/officeart/2005/8/layout/hList1"/>
    <dgm:cxn modelId="{BCC161D9-3BAD-44A1-A519-7A9D78C4526E}" type="presOf" srcId="{6045FE0A-3698-4F8F-938D-3364CB35613F}" destId="{8BF27954-1999-408C-8A16-B35B2E4A0F9F}" srcOrd="0" destOrd="0" presId="urn:microsoft.com/office/officeart/2005/8/layout/hList1"/>
    <dgm:cxn modelId="{A8D89BDC-FC15-4816-9817-666F1631A07E}" type="presOf" srcId="{3B858CB0-15EF-4AEF-A615-B659EE846E4B}" destId="{50218505-B196-4180-9B2A-87028C4E0E88}" srcOrd="0" destOrd="0" presId="urn:microsoft.com/office/officeart/2005/8/layout/hList1"/>
    <dgm:cxn modelId="{2EE41EE7-EC06-4643-A644-D7718700D98B}" srcId="{3B858CB0-15EF-4AEF-A615-B659EE846E4B}" destId="{7C9B4C9B-299E-42E5-BFDE-5CDFBE81DD93}" srcOrd="2" destOrd="0" parTransId="{AA75E2DE-07A3-4608-BF4C-48F81F29AD83}" sibTransId="{8D0A23E5-0553-4954-9BCC-9E2C7AAD90E7}"/>
    <dgm:cxn modelId="{9C4EDBEB-D68D-4D85-908C-6DD8A181E284}" type="presOf" srcId="{28E0F9DE-CCD8-460E-A4D7-DE55B154D75D}" destId="{BD9BB1EB-DD55-46AB-A3E9-58664FDD8CE7}" srcOrd="0" destOrd="0" presId="urn:microsoft.com/office/officeart/2005/8/layout/hList1"/>
    <dgm:cxn modelId="{53A565FC-8380-44F3-AF35-C96340558E36}" srcId="{18C40CC6-E1FB-4E2F-8BCC-1B284253CEAF}" destId="{C1EF0D95-1E1B-4AC0-A37A-B654B7C4D75D}" srcOrd="0" destOrd="0" parTransId="{2231D50F-7F31-4C81-B733-2DD8BABCF1B5}" sibTransId="{A30CF7E6-6BF9-4AA6-8FE3-9961BB4A7831}"/>
    <dgm:cxn modelId="{A1949B30-1A59-4A22-A5C9-CECAD884F920}" type="presParOf" srcId="{3D9B5E3A-EA01-4069-BA76-B64E840B3F7A}" destId="{A48833AB-2112-4175-B169-5F1B62F7205C}" srcOrd="0" destOrd="0" presId="urn:microsoft.com/office/officeart/2005/8/layout/hList1"/>
    <dgm:cxn modelId="{A5A24355-F1F3-400F-9F80-DBA5EF1BF637}" type="presParOf" srcId="{A48833AB-2112-4175-B169-5F1B62F7205C}" destId="{BD9BB1EB-DD55-46AB-A3E9-58664FDD8CE7}" srcOrd="0" destOrd="0" presId="urn:microsoft.com/office/officeart/2005/8/layout/hList1"/>
    <dgm:cxn modelId="{53A45B23-CB1C-4B1C-B91A-610BF1762FD8}" type="presParOf" srcId="{A48833AB-2112-4175-B169-5F1B62F7205C}" destId="{C2DB5190-44A7-4067-884E-E201B4C21D4E}" srcOrd="1" destOrd="0" presId="urn:microsoft.com/office/officeart/2005/8/layout/hList1"/>
    <dgm:cxn modelId="{27A5B3C9-8BE8-4904-9498-D8CD7A625451}" type="presParOf" srcId="{3D9B5E3A-EA01-4069-BA76-B64E840B3F7A}" destId="{0881AE00-F910-493D-935B-0FF7B74CD320}" srcOrd="1" destOrd="0" presId="urn:microsoft.com/office/officeart/2005/8/layout/hList1"/>
    <dgm:cxn modelId="{B733FBE1-B0A5-47FB-9B55-467440BF6D23}" type="presParOf" srcId="{3D9B5E3A-EA01-4069-BA76-B64E840B3F7A}" destId="{3D00CDBB-910F-4A8E-9918-43625CE3D837}" srcOrd="2" destOrd="0" presId="urn:microsoft.com/office/officeart/2005/8/layout/hList1"/>
    <dgm:cxn modelId="{8C7AEC31-B93E-4671-86BD-32540441270C}" type="presParOf" srcId="{3D00CDBB-910F-4A8E-9918-43625CE3D837}" destId="{0F6FF7AD-15C4-4662-9F95-81B1EB4D8548}" srcOrd="0" destOrd="0" presId="urn:microsoft.com/office/officeart/2005/8/layout/hList1"/>
    <dgm:cxn modelId="{C729425A-E855-4F4A-8358-ACAA369C816F}" type="presParOf" srcId="{3D00CDBB-910F-4A8E-9918-43625CE3D837}" destId="{B19CAFBC-8F90-4792-8EF3-35AEF6CE3827}" srcOrd="1" destOrd="0" presId="urn:microsoft.com/office/officeart/2005/8/layout/hList1"/>
    <dgm:cxn modelId="{CEE428EF-9601-4CC1-A92F-BA2137CBC2E0}" type="presParOf" srcId="{3D9B5E3A-EA01-4069-BA76-B64E840B3F7A}" destId="{1278EA89-4AA2-4F46-BCB7-F488E9103032}" srcOrd="3" destOrd="0" presId="urn:microsoft.com/office/officeart/2005/8/layout/hList1"/>
    <dgm:cxn modelId="{40405E13-135F-498B-B469-9566DB077EA1}" type="presParOf" srcId="{3D9B5E3A-EA01-4069-BA76-B64E840B3F7A}" destId="{423A7325-C5BF-4409-9AE5-18E3793F27E0}" srcOrd="4" destOrd="0" presId="urn:microsoft.com/office/officeart/2005/8/layout/hList1"/>
    <dgm:cxn modelId="{CFD61F98-DD72-4ADA-A471-C404283D85AE}" type="presParOf" srcId="{423A7325-C5BF-4409-9AE5-18E3793F27E0}" destId="{2C9DC21C-6562-4672-A638-53F03A8B6504}" srcOrd="0" destOrd="0" presId="urn:microsoft.com/office/officeart/2005/8/layout/hList1"/>
    <dgm:cxn modelId="{C483625C-47EC-470E-899F-B1F574BE58A4}" type="presParOf" srcId="{423A7325-C5BF-4409-9AE5-18E3793F27E0}" destId="{8BF27954-1999-408C-8A16-B35B2E4A0F9F}" srcOrd="1" destOrd="0" presId="urn:microsoft.com/office/officeart/2005/8/layout/hList1"/>
    <dgm:cxn modelId="{4C83EA0D-F25A-471C-A8F1-61DF352D89F4}" type="presParOf" srcId="{3D9B5E3A-EA01-4069-BA76-B64E840B3F7A}" destId="{D0434121-F5B7-4942-90F5-47A8F17E1962}" srcOrd="5" destOrd="0" presId="urn:microsoft.com/office/officeart/2005/8/layout/hList1"/>
    <dgm:cxn modelId="{DDD44908-E7EA-44D7-BD92-21944BFA0DCA}" type="presParOf" srcId="{3D9B5E3A-EA01-4069-BA76-B64E840B3F7A}" destId="{4F5F7E65-ACE8-4C05-A35D-A1F029901711}" srcOrd="6" destOrd="0" presId="urn:microsoft.com/office/officeart/2005/8/layout/hList1"/>
    <dgm:cxn modelId="{8A802025-9204-4BA9-93D1-3DFEC41B4FFB}" type="presParOf" srcId="{4F5F7E65-ACE8-4C05-A35D-A1F029901711}" destId="{E1B8038B-7BD7-4993-908B-5A2238D53E77}" srcOrd="0" destOrd="0" presId="urn:microsoft.com/office/officeart/2005/8/layout/hList1"/>
    <dgm:cxn modelId="{8CA7E24E-6D3D-46DE-9265-A72475D6408F}" type="presParOf" srcId="{4F5F7E65-ACE8-4C05-A35D-A1F029901711}" destId="{752D5817-9925-493D-9ACD-D3A2728A5495}" srcOrd="1" destOrd="0" presId="urn:microsoft.com/office/officeart/2005/8/layout/hList1"/>
    <dgm:cxn modelId="{F4D3AF4A-DABC-42DC-8E24-951A3D49A86A}" type="presParOf" srcId="{3D9B5E3A-EA01-4069-BA76-B64E840B3F7A}" destId="{8E53A48C-9B5D-44F1-AF3E-E7FFE97A3308}" srcOrd="7" destOrd="0" presId="urn:microsoft.com/office/officeart/2005/8/layout/hList1"/>
    <dgm:cxn modelId="{6561BE0E-1E8C-4397-A584-2E5FBA2B18AC}" type="presParOf" srcId="{3D9B5E3A-EA01-4069-BA76-B64E840B3F7A}" destId="{6951D09A-047D-433D-8352-85D45494517E}" srcOrd="8" destOrd="0" presId="urn:microsoft.com/office/officeart/2005/8/layout/hList1"/>
    <dgm:cxn modelId="{FE8178AD-2688-46DB-9174-2434638D92ED}" type="presParOf" srcId="{6951D09A-047D-433D-8352-85D45494517E}" destId="{50218505-B196-4180-9B2A-87028C4E0E88}" srcOrd="0" destOrd="0" presId="urn:microsoft.com/office/officeart/2005/8/layout/hList1"/>
    <dgm:cxn modelId="{9D4E8AC0-DB57-4973-B344-046CDE455AC8}" type="presParOf" srcId="{6951D09A-047D-433D-8352-85D45494517E}" destId="{04540BE4-487C-45DF-89F1-EC9DA955F18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51A495-19B2-4B48-A80D-95D160218B2B}" type="doc">
      <dgm:prSet loTypeId="urn:microsoft.com/office/officeart/2024/layout/NumberedLinearArrowProcess#1" loCatId="process" qsTypeId="urn:microsoft.com/office/officeart/2005/8/quickstyle/simple1#2" qsCatId="simple" csTypeId="urn:microsoft.com/office/officeart/2005/8/colors/accent1_2#2" csCatId="accent1" phldr="1"/>
      <dgm:spPr/>
      <dgm:t>
        <a:bodyPr/>
        <a:lstStyle/>
        <a:p>
          <a:endParaRPr lang="en-US"/>
        </a:p>
      </dgm:t>
    </dgm:pt>
    <dgm:pt modelId="{59235A4C-FC06-4BBA-8C68-E1BA087F0B35}">
      <dgm:prSet phldrT="[Text]" phldr="0" custT="1"/>
      <dgm:spPr>
        <a:ln>
          <a:solidFill>
            <a:srgbClr val="31A48F"/>
          </a:solidFill>
        </a:ln>
      </dgm:spPr>
      <dgm:t>
        <a:bodyPr/>
        <a:lstStyle/>
        <a:p>
          <a:r>
            <a:rPr lang="en-US" sz="2400" dirty="0"/>
            <a:t>Who Changed? </a:t>
          </a:r>
        </a:p>
      </dgm:t>
    </dgm:pt>
    <dgm:pt modelId="{303FA043-5F7C-43DF-ABBA-B94B098D7329}" type="parTrans" cxnId="{747977D0-47DE-47BA-B7EE-13CDAEB55A9E}">
      <dgm:prSet/>
      <dgm:spPr/>
      <dgm:t>
        <a:bodyPr/>
        <a:lstStyle/>
        <a:p>
          <a:endParaRPr lang="en-US"/>
        </a:p>
      </dgm:t>
    </dgm:pt>
    <dgm:pt modelId="{E6FE860D-1117-42A2-904B-3D8641868FCE}" type="sibTrans" cxnId="{747977D0-47DE-47BA-B7EE-13CDAEB55A9E}">
      <dgm:prSet phldrT="1" phldr="0"/>
      <dgm:spPr>
        <a:solidFill>
          <a:srgbClr val="31A48F"/>
        </a:solidFill>
      </dgm:spPr>
      <dgm:t>
        <a:bodyPr/>
        <a:lstStyle/>
        <a:p>
          <a:r>
            <a:rPr dirty="0"/>
            <a:t>1</a:t>
          </a:r>
        </a:p>
      </dgm:t>
    </dgm:pt>
    <dgm:pt modelId="{FC11D4D6-F6D5-494A-A62B-0C41AF8F141A}">
      <dgm:prSet phldrT="[Text]" phldr="0" custT="1"/>
      <dgm:spPr>
        <a:ln>
          <a:solidFill>
            <a:srgbClr val="31A48F"/>
          </a:solidFill>
        </a:ln>
      </dgm:spPr>
      <dgm:t>
        <a:bodyPr/>
        <a:lstStyle/>
        <a:p>
          <a:r>
            <a:rPr lang="en-US" sz="2400" dirty="0"/>
            <a:t>Who Worries Us? </a:t>
          </a:r>
        </a:p>
      </dgm:t>
    </dgm:pt>
    <dgm:pt modelId="{A77AB305-505D-4381-B734-D5A577C2419F}" type="parTrans" cxnId="{61BBA57D-13A1-4DB6-B293-B27B14A3FA45}">
      <dgm:prSet/>
      <dgm:spPr/>
      <dgm:t>
        <a:bodyPr/>
        <a:lstStyle/>
        <a:p>
          <a:endParaRPr lang="en-US"/>
        </a:p>
      </dgm:t>
    </dgm:pt>
    <dgm:pt modelId="{5D2CE917-8F2E-4669-9244-511B94542643}" type="sibTrans" cxnId="{61BBA57D-13A1-4DB6-B293-B27B14A3FA45}">
      <dgm:prSet phldrT="2" phldr="0"/>
      <dgm:spPr>
        <a:solidFill>
          <a:srgbClr val="31A48F"/>
        </a:solidFill>
      </dgm:spPr>
      <dgm:t>
        <a:bodyPr/>
        <a:lstStyle/>
        <a:p>
          <a:r>
            <a:t>2</a:t>
          </a:r>
        </a:p>
      </dgm:t>
    </dgm:pt>
    <dgm:pt modelId="{6222F605-236A-4BD7-B4DC-0A1141ECA971}">
      <dgm:prSet phldrT="[Text]" phldr="0" custT="1"/>
      <dgm:spPr>
        <a:ln>
          <a:solidFill>
            <a:srgbClr val="31A48F"/>
          </a:solidFill>
        </a:ln>
      </dgm:spPr>
      <dgm:t>
        <a:bodyPr/>
        <a:lstStyle/>
        <a:p>
          <a:r>
            <a:rPr lang="en-US" sz="2400" dirty="0"/>
            <a:t>What indicator is moving? </a:t>
          </a:r>
        </a:p>
      </dgm:t>
    </dgm:pt>
    <dgm:pt modelId="{FEF308E0-5899-443E-8AB0-EE8A45D59029}" type="parTrans" cxnId="{916E8BCB-D16A-4C85-99AE-101698EE34D1}">
      <dgm:prSet/>
      <dgm:spPr/>
      <dgm:t>
        <a:bodyPr/>
        <a:lstStyle/>
        <a:p>
          <a:endParaRPr lang="en-US"/>
        </a:p>
      </dgm:t>
    </dgm:pt>
    <dgm:pt modelId="{EEB61D4F-248B-4F9B-851F-84F4A6035FB1}" type="sibTrans" cxnId="{916E8BCB-D16A-4C85-99AE-101698EE34D1}">
      <dgm:prSet phldrT="3" phldr="0"/>
      <dgm:spPr>
        <a:solidFill>
          <a:srgbClr val="31A48F"/>
        </a:solidFill>
      </dgm:spPr>
      <dgm:t>
        <a:bodyPr/>
        <a:lstStyle/>
        <a:p>
          <a:r>
            <a:rPr dirty="0"/>
            <a:t>3</a:t>
          </a:r>
        </a:p>
      </dgm:t>
    </dgm:pt>
    <dgm:pt modelId="{A8EBE60D-1C7D-4623-9742-B27D8E9C4E96}">
      <dgm:prSet phldrT="[Text]" phldr="0" custT="1"/>
      <dgm:spPr>
        <a:ln>
          <a:solidFill>
            <a:srgbClr val="31A48F"/>
          </a:solidFill>
        </a:ln>
      </dgm:spPr>
      <dgm:t>
        <a:bodyPr/>
        <a:lstStyle/>
        <a:p>
          <a:r>
            <a:rPr lang="en-US" sz="2400" dirty="0"/>
            <a:t>What action happens today? </a:t>
          </a:r>
        </a:p>
      </dgm:t>
    </dgm:pt>
    <dgm:pt modelId="{AF5C4675-C2F4-4DB2-9304-3ACB51E0D2B0}" type="parTrans" cxnId="{89F72300-80CC-4B92-B3BF-6FCD2E0A429B}">
      <dgm:prSet/>
      <dgm:spPr/>
      <dgm:t>
        <a:bodyPr/>
        <a:lstStyle/>
        <a:p>
          <a:endParaRPr lang="en-US"/>
        </a:p>
      </dgm:t>
    </dgm:pt>
    <dgm:pt modelId="{AB37844D-D37F-412E-81CD-F804D2B1C734}" type="sibTrans" cxnId="{89F72300-80CC-4B92-B3BF-6FCD2E0A429B}">
      <dgm:prSet phldrT="4" phldr="0"/>
      <dgm:spPr>
        <a:solidFill>
          <a:srgbClr val="31A48F"/>
        </a:solidFill>
      </dgm:spPr>
      <dgm:t>
        <a:bodyPr/>
        <a:lstStyle/>
        <a:p>
          <a:r>
            <a:rPr lang="en-US" dirty="0"/>
            <a:t>4</a:t>
          </a:r>
        </a:p>
      </dgm:t>
    </dgm:pt>
    <dgm:pt modelId="{BFB2BC90-0FFC-4E5D-AD41-B2CFFDAFB977}">
      <dgm:prSet phldrT="[Text]" phldr="0" custT="1"/>
      <dgm:spPr>
        <a:ln>
          <a:solidFill>
            <a:srgbClr val="31A48F"/>
          </a:solidFill>
        </a:ln>
      </dgm:spPr>
      <dgm:t>
        <a:bodyPr/>
        <a:lstStyle/>
        <a:p>
          <a:r>
            <a:rPr lang="en-US" sz="2400" dirty="0"/>
            <a:t>Who owns follow-up? </a:t>
          </a:r>
        </a:p>
      </dgm:t>
    </dgm:pt>
    <dgm:pt modelId="{79A94E88-BE6C-4766-AE33-6A93201EE873}" type="parTrans" cxnId="{379CEA4E-27A8-40DA-A116-BD54912DFDC3}">
      <dgm:prSet/>
      <dgm:spPr/>
      <dgm:t>
        <a:bodyPr/>
        <a:lstStyle/>
        <a:p>
          <a:endParaRPr lang="en-US"/>
        </a:p>
      </dgm:t>
    </dgm:pt>
    <dgm:pt modelId="{9CA26DE6-AA20-4A85-9B4C-406CEAD4DA0A}" type="sibTrans" cxnId="{379CEA4E-27A8-40DA-A116-BD54912DFDC3}">
      <dgm:prSet phldrT="5" phldr="0"/>
      <dgm:spPr>
        <a:solidFill>
          <a:srgbClr val="31A48F"/>
        </a:solidFill>
      </dgm:spPr>
      <dgm:t>
        <a:bodyPr/>
        <a:lstStyle/>
        <a:p>
          <a:r>
            <a:rPr lang="en-US" dirty="0"/>
            <a:t>5</a:t>
          </a:r>
        </a:p>
      </dgm:t>
    </dgm:pt>
    <dgm:pt modelId="{6B2FAB5A-DB2F-44B9-A28F-0CDACEAB28F9}" type="pres">
      <dgm:prSet presAssocID="{0E51A495-19B2-4B48-A80D-95D160218B2B}" presName="linearFlow" presStyleCnt="0">
        <dgm:presLayoutVars>
          <dgm:dir/>
          <dgm:animLvl val="lvl"/>
          <dgm:resizeHandles val="exact"/>
        </dgm:presLayoutVars>
      </dgm:prSet>
      <dgm:spPr/>
    </dgm:pt>
    <dgm:pt modelId="{0EE6082B-9819-457B-B2D8-FB9A02598842}" type="pres">
      <dgm:prSet presAssocID="{59235A4C-FC06-4BBA-8C68-E1BA087F0B35}" presName="compositeNode" presStyleCnt="0"/>
      <dgm:spPr/>
    </dgm:pt>
    <dgm:pt modelId="{F766CA02-41D4-43E9-8ECC-533F5DB44350}" type="pres">
      <dgm:prSet presAssocID="{59235A4C-FC06-4BBA-8C68-E1BA087F0B35}" presName="parTx" presStyleLbl="node1" presStyleIdx="0" presStyleCnt="0">
        <dgm:presLayoutVars>
          <dgm:chMax val="0"/>
          <dgm:chPref val="0"/>
          <dgm:bulletEnabled val="1"/>
        </dgm:presLayoutVars>
      </dgm:prSet>
      <dgm:spPr/>
    </dgm:pt>
    <dgm:pt modelId="{B42A2E9E-3AE9-40E5-A12F-658DFBB9C336}" type="pres">
      <dgm:prSet presAssocID="{59235A4C-FC06-4BBA-8C68-E1BA087F0B35}" presName="parSh" presStyleCnt="0"/>
      <dgm:spPr/>
    </dgm:pt>
    <dgm:pt modelId="{F56550F7-2F8E-414C-B2A6-A3C50D819A6C}" type="pres">
      <dgm:prSet presAssocID="{59235A4C-FC06-4BBA-8C68-E1BA087F0B35}" presName="lineNode" presStyleLbl="alignNode1" presStyleIdx="0" presStyleCnt="15"/>
      <dgm:spPr/>
    </dgm:pt>
    <dgm:pt modelId="{1744E674-6B2A-4299-BA08-2A8ECE3C438C}" type="pres">
      <dgm:prSet presAssocID="{59235A4C-FC06-4BBA-8C68-E1BA087F0B35}" presName="lineArrowNode" presStyleLbl="alignNode1" presStyleIdx="1" presStyleCnt="15"/>
      <dgm:spPr/>
    </dgm:pt>
    <dgm:pt modelId="{7980E151-6F50-4731-83B4-15BFB48FFED7}" type="pres">
      <dgm:prSet presAssocID="{E6FE860D-1117-42A2-904B-3D8641868FCE}" presName="sibTransNodeCircle" presStyleLbl="alignNode1" presStyleIdx="2" presStyleCnt="15">
        <dgm:presLayoutVars>
          <dgm:chMax val="0"/>
          <dgm:bulletEnabled/>
        </dgm:presLayoutVars>
      </dgm:prSet>
      <dgm:spPr/>
    </dgm:pt>
    <dgm:pt modelId="{C932E1C9-21EE-4BE3-A385-F9E890545555}" type="pres">
      <dgm:prSet presAssocID="{E6FE860D-1117-42A2-904B-3D8641868FCE}" presName="spacerBetweenCircleAndCallout" presStyleCnt="0">
        <dgm:presLayoutVars/>
      </dgm:prSet>
      <dgm:spPr/>
    </dgm:pt>
    <dgm:pt modelId="{A3D8350D-AC77-47D9-80C9-DA6F22E3AFA8}" type="pres">
      <dgm:prSet presAssocID="{E6FE860D-1117-42A2-904B-3D8641868FCE}" presName="verticalConnector" presStyleLbl="alignAccFollowNode1" presStyleIdx="0" presStyleCnt="5"/>
      <dgm:spPr/>
    </dgm:pt>
    <dgm:pt modelId="{D04BE150-8504-4D53-9C51-73D0E069A12F}" type="pres">
      <dgm:prSet presAssocID="{59235A4C-FC06-4BBA-8C68-E1BA087F0B35}" presName="nodeText" presStyleLbl="fgAcc1" presStyleIdx="0" presStyleCnt="5">
        <dgm:presLayoutVars>
          <dgm:bulletEnabled val="1"/>
        </dgm:presLayoutVars>
      </dgm:prSet>
      <dgm:spPr/>
    </dgm:pt>
    <dgm:pt modelId="{6AABD126-A8D1-41B6-A219-55903108220B}" type="pres">
      <dgm:prSet presAssocID="{E6FE860D-1117-42A2-904B-3D8641868FCE}" presName="sibTransComposite" presStyleCnt="0"/>
      <dgm:spPr/>
    </dgm:pt>
    <dgm:pt modelId="{02852C74-3F4F-4737-BA16-5669685EEBE2}" type="pres">
      <dgm:prSet presAssocID="{FC11D4D6-F6D5-494A-A62B-0C41AF8F141A}" presName="compositeNode" presStyleCnt="0"/>
      <dgm:spPr/>
    </dgm:pt>
    <dgm:pt modelId="{3F98639F-9913-49A8-B3B6-DC4B88A15C40}" type="pres">
      <dgm:prSet presAssocID="{FC11D4D6-F6D5-494A-A62B-0C41AF8F141A}" presName="parTx" presStyleLbl="node1" presStyleIdx="0" presStyleCnt="0">
        <dgm:presLayoutVars>
          <dgm:chMax val="0"/>
          <dgm:chPref val="0"/>
          <dgm:bulletEnabled val="1"/>
        </dgm:presLayoutVars>
      </dgm:prSet>
      <dgm:spPr/>
    </dgm:pt>
    <dgm:pt modelId="{BF98E970-DBDE-4D03-83B7-0812F63E4208}" type="pres">
      <dgm:prSet presAssocID="{FC11D4D6-F6D5-494A-A62B-0C41AF8F141A}" presName="parSh" presStyleCnt="0"/>
      <dgm:spPr/>
    </dgm:pt>
    <dgm:pt modelId="{F6A6CB80-0B46-45B2-B023-702076ED2085}" type="pres">
      <dgm:prSet presAssocID="{FC11D4D6-F6D5-494A-A62B-0C41AF8F141A}" presName="lineNode" presStyleLbl="alignNode1" presStyleIdx="3" presStyleCnt="15"/>
      <dgm:spPr/>
    </dgm:pt>
    <dgm:pt modelId="{A469D3D0-0FE8-4CD2-9AF4-714B75F91C30}" type="pres">
      <dgm:prSet presAssocID="{FC11D4D6-F6D5-494A-A62B-0C41AF8F141A}" presName="lineArrowNode" presStyleLbl="alignNode1" presStyleIdx="4" presStyleCnt="15"/>
      <dgm:spPr/>
    </dgm:pt>
    <dgm:pt modelId="{794C8276-8E26-4162-9F7F-DB40AD59429D}" type="pres">
      <dgm:prSet presAssocID="{5D2CE917-8F2E-4669-9244-511B94542643}" presName="sibTransNodeCircle" presStyleLbl="alignNode1" presStyleIdx="5" presStyleCnt="15">
        <dgm:presLayoutVars>
          <dgm:chMax val="0"/>
          <dgm:bulletEnabled/>
        </dgm:presLayoutVars>
      </dgm:prSet>
      <dgm:spPr/>
    </dgm:pt>
    <dgm:pt modelId="{1376CFEB-5940-4D98-B6FC-E5331A18EF07}" type="pres">
      <dgm:prSet presAssocID="{5D2CE917-8F2E-4669-9244-511B94542643}" presName="spacerBetweenCircleAndCallout" presStyleCnt="0">
        <dgm:presLayoutVars/>
      </dgm:prSet>
      <dgm:spPr/>
    </dgm:pt>
    <dgm:pt modelId="{84CF5984-380F-4126-AAEA-3FE266AD66BB}" type="pres">
      <dgm:prSet presAssocID="{5D2CE917-8F2E-4669-9244-511B94542643}" presName="verticalConnector" presStyleLbl="alignAccFollowNode1" presStyleIdx="1" presStyleCnt="5"/>
      <dgm:spPr/>
    </dgm:pt>
    <dgm:pt modelId="{AA49BA16-72A8-44FE-A48B-76873706FB1E}" type="pres">
      <dgm:prSet presAssocID="{FC11D4D6-F6D5-494A-A62B-0C41AF8F141A}" presName="nodeText" presStyleLbl="fgAcc1" presStyleIdx="1" presStyleCnt="5">
        <dgm:presLayoutVars>
          <dgm:bulletEnabled val="1"/>
        </dgm:presLayoutVars>
      </dgm:prSet>
      <dgm:spPr/>
    </dgm:pt>
    <dgm:pt modelId="{386130B4-A969-4616-804E-3C8EED03877F}" type="pres">
      <dgm:prSet presAssocID="{5D2CE917-8F2E-4669-9244-511B94542643}" presName="sibTransComposite" presStyleCnt="0"/>
      <dgm:spPr/>
    </dgm:pt>
    <dgm:pt modelId="{3DA88D93-C71E-4539-9518-D5847780A611}" type="pres">
      <dgm:prSet presAssocID="{6222F605-236A-4BD7-B4DC-0A1141ECA971}" presName="compositeNode" presStyleCnt="0"/>
      <dgm:spPr/>
    </dgm:pt>
    <dgm:pt modelId="{3CD5801F-1B13-409E-BD02-ABD518A72E0E}" type="pres">
      <dgm:prSet presAssocID="{6222F605-236A-4BD7-B4DC-0A1141ECA971}" presName="parTx" presStyleLbl="node1" presStyleIdx="0" presStyleCnt="0">
        <dgm:presLayoutVars>
          <dgm:chMax val="0"/>
          <dgm:chPref val="0"/>
          <dgm:bulletEnabled val="1"/>
        </dgm:presLayoutVars>
      </dgm:prSet>
      <dgm:spPr/>
    </dgm:pt>
    <dgm:pt modelId="{8F72FF7D-E7F8-4035-AA2A-152D7514B76C}" type="pres">
      <dgm:prSet presAssocID="{6222F605-236A-4BD7-B4DC-0A1141ECA971}" presName="parSh" presStyleCnt="0"/>
      <dgm:spPr/>
    </dgm:pt>
    <dgm:pt modelId="{7F207B6E-D972-4E62-AAE4-097E315C3C12}" type="pres">
      <dgm:prSet presAssocID="{6222F605-236A-4BD7-B4DC-0A1141ECA971}" presName="lineNode" presStyleLbl="alignNode1" presStyleIdx="6" presStyleCnt="15"/>
      <dgm:spPr/>
    </dgm:pt>
    <dgm:pt modelId="{62427BF0-2619-49D6-AC52-2FD3506DE13C}" type="pres">
      <dgm:prSet presAssocID="{6222F605-236A-4BD7-B4DC-0A1141ECA971}" presName="lineArrowNode" presStyleLbl="alignNode1" presStyleIdx="7" presStyleCnt="15"/>
      <dgm:spPr/>
    </dgm:pt>
    <dgm:pt modelId="{00663611-61B4-419D-B18E-ADD6A120087C}" type="pres">
      <dgm:prSet presAssocID="{EEB61D4F-248B-4F9B-851F-84F4A6035FB1}" presName="sibTransNodeCircle" presStyleLbl="alignNode1" presStyleIdx="8" presStyleCnt="15">
        <dgm:presLayoutVars>
          <dgm:chMax val="0"/>
          <dgm:bulletEnabled/>
        </dgm:presLayoutVars>
      </dgm:prSet>
      <dgm:spPr/>
    </dgm:pt>
    <dgm:pt modelId="{6813BEC7-C082-43AD-9D2F-58E0C8DE2FE8}" type="pres">
      <dgm:prSet presAssocID="{EEB61D4F-248B-4F9B-851F-84F4A6035FB1}" presName="spacerBetweenCircleAndCallout" presStyleCnt="0">
        <dgm:presLayoutVars/>
      </dgm:prSet>
      <dgm:spPr/>
    </dgm:pt>
    <dgm:pt modelId="{D78BDD93-B306-463E-814C-1131089A5D1C}" type="pres">
      <dgm:prSet presAssocID="{EEB61D4F-248B-4F9B-851F-84F4A6035FB1}" presName="verticalConnector" presStyleLbl="alignAccFollowNode1" presStyleIdx="2" presStyleCnt="5"/>
      <dgm:spPr/>
    </dgm:pt>
    <dgm:pt modelId="{61B12FB5-5ACC-4A77-BDDB-9C89D163DBDD}" type="pres">
      <dgm:prSet presAssocID="{6222F605-236A-4BD7-B4DC-0A1141ECA971}" presName="nodeText" presStyleLbl="fgAcc1" presStyleIdx="2" presStyleCnt="5">
        <dgm:presLayoutVars>
          <dgm:bulletEnabled val="1"/>
        </dgm:presLayoutVars>
      </dgm:prSet>
      <dgm:spPr/>
    </dgm:pt>
    <dgm:pt modelId="{967BF239-F3F1-435D-A23D-16F7A78BF7EA}" type="pres">
      <dgm:prSet presAssocID="{EEB61D4F-248B-4F9B-851F-84F4A6035FB1}" presName="sibTransComposite" presStyleCnt="0"/>
      <dgm:spPr/>
    </dgm:pt>
    <dgm:pt modelId="{DF0A6550-415B-4D82-9F25-1CA2CE13C183}" type="pres">
      <dgm:prSet presAssocID="{A8EBE60D-1C7D-4623-9742-B27D8E9C4E96}" presName="compositeNode" presStyleCnt="0"/>
      <dgm:spPr/>
    </dgm:pt>
    <dgm:pt modelId="{F88A50AA-3411-4DEE-8878-7324CF2891A9}" type="pres">
      <dgm:prSet presAssocID="{A8EBE60D-1C7D-4623-9742-B27D8E9C4E96}" presName="parTx" presStyleLbl="node1" presStyleIdx="0" presStyleCnt="0">
        <dgm:presLayoutVars>
          <dgm:chMax val="0"/>
          <dgm:chPref val="0"/>
          <dgm:bulletEnabled val="1"/>
        </dgm:presLayoutVars>
      </dgm:prSet>
      <dgm:spPr/>
    </dgm:pt>
    <dgm:pt modelId="{EDB621D3-0DF8-4DF4-AE76-FFBFC0AD292F}" type="pres">
      <dgm:prSet presAssocID="{A8EBE60D-1C7D-4623-9742-B27D8E9C4E96}" presName="parSh" presStyleCnt="0"/>
      <dgm:spPr/>
    </dgm:pt>
    <dgm:pt modelId="{3DDE5DAD-381A-4379-BD5B-CC7006300EC4}" type="pres">
      <dgm:prSet presAssocID="{A8EBE60D-1C7D-4623-9742-B27D8E9C4E96}" presName="lineNode" presStyleLbl="alignNode1" presStyleIdx="9" presStyleCnt="15"/>
      <dgm:spPr/>
    </dgm:pt>
    <dgm:pt modelId="{FE8EBB2B-ACF9-4212-B726-32CCB53DE10C}" type="pres">
      <dgm:prSet presAssocID="{A8EBE60D-1C7D-4623-9742-B27D8E9C4E96}" presName="lineArrowNode" presStyleLbl="alignNode1" presStyleIdx="10" presStyleCnt="15"/>
      <dgm:spPr/>
    </dgm:pt>
    <dgm:pt modelId="{DC263923-BDE7-43CC-81C0-879D569F4B25}" type="pres">
      <dgm:prSet presAssocID="{AB37844D-D37F-412E-81CD-F804D2B1C734}" presName="sibTransNodeCircle" presStyleLbl="alignNode1" presStyleIdx="11" presStyleCnt="15">
        <dgm:presLayoutVars>
          <dgm:chMax val="0"/>
          <dgm:bulletEnabled/>
        </dgm:presLayoutVars>
      </dgm:prSet>
      <dgm:spPr/>
    </dgm:pt>
    <dgm:pt modelId="{043DC3EA-4BF3-4CD2-B143-B6D145A8E2FE}" type="pres">
      <dgm:prSet presAssocID="{AB37844D-D37F-412E-81CD-F804D2B1C734}" presName="spacerBetweenCircleAndCallout" presStyleCnt="0">
        <dgm:presLayoutVars/>
      </dgm:prSet>
      <dgm:spPr/>
    </dgm:pt>
    <dgm:pt modelId="{65346500-DB53-4F09-8FEB-7631368E6616}" type="pres">
      <dgm:prSet presAssocID="{AB37844D-D37F-412E-81CD-F804D2B1C734}" presName="verticalConnector" presStyleLbl="alignAccFollowNode1" presStyleIdx="3" presStyleCnt="5"/>
      <dgm:spPr/>
    </dgm:pt>
    <dgm:pt modelId="{6E90EDA3-40A1-4571-9804-952F4B73F7BD}" type="pres">
      <dgm:prSet presAssocID="{A8EBE60D-1C7D-4623-9742-B27D8E9C4E96}" presName="nodeText" presStyleLbl="fgAcc1" presStyleIdx="3" presStyleCnt="5">
        <dgm:presLayoutVars>
          <dgm:bulletEnabled val="1"/>
        </dgm:presLayoutVars>
      </dgm:prSet>
      <dgm:spPr/>
    </dgm:pt>
    <dgm:pt modelId="{3AB1FD23-7E7B-4FC4-80AA-FB9552C06C4F}" type="pres">
      <dgm:prSet presAssocID="{AB37844D-D37F-412E-81CD-F804D2B1C734}" presName="sibTransComposite" presStyleCnt="0"/>
      <dgm:spPr/>
    </dgm:pt>
    <dgm:pt modelId="{8023CBB9-5AE3-458D-8A3D-ADCA55498DBC}" type="pres">
      <dgm:prSet presAssocID="{BFB2BC90-0FFC-4E5D-AD41-B2CFFDAFB977}" presName="compositeNode" presStyleCnt="0"/>
      <dgm:spPr/>
    </dgm:pt>
    <dgm:pt modelId="{0B262954-AEA2-4D87-BFC1-F71BC008394B}" type="pres">
      <dgm:prSet presAssocID="{BFB2BC90-0FFC-4E5D-AD41-B2CFFDAFB977}" presName="parTx" presStyleLbl="node1" presStyleIdx="0" presStyleCnt="0">
        <dgm:presLayoutVars>
          <dgm:chMax val="0"/>
          <dgm:chPref val="0"/>
          <dgm:bulletEnabled val="1"/>
        </dgm:presLayoutVars>
      </dgm:prSet>
      <dgm:spPr/>
    </dgm:pt>
    <dgm:pt modelId="{1DA700A1-52A7-471D-90C1-A15FCA18E43C}" type="pres">
      <dgm:prSet presAssocID="{BFB2BC90-0FFC-4E5D-AD41-B2CFFDAFB977}" presName="parSh" presStyleCnt="0"/>
      <dgm:spPr/>
    </dgm:pt>
    <dgm:pt modelId="{C35E078A-3532-4804-B035-C00A62F3B80D}" type="pres">
      <dgm:prSet presAssocID="{BFB2BC90-0FFC-4E5D-AD41-B2CFFDAFB977}" presName="lineNode" presStyleLbl="alignNode1" presStyleIdx="12" presStyleCnt="15"/>
      <dgm:spPr/>
    </dgm:pt>
    <dgm:pt modelId="{D4BBB7B1-C5B9-48EA-B578-3494B41654C2}" type="pres">
      <dgm:prSet presAssocID="{BFB2BC90-0FFC-4E5D-AD41-B2CFFDAFB977}" presName="lineArrowNode" presStyleLbl="alignNode1" presStyleIdx="13" presStyleCnt="15"/>
      <dgm:spPr/>
    </dgm:pt>
    <dgm:pt modelId="{7516482A-06EF-4894-AD80-473B46C8E8D2}" type="pres">
      <dgm:prSet presAssocID="{9CA26DE6-AA20-4A85-9B4C-406CEAD4DA0A}" presName="sibTransNodeCircle" presStyleLbl="alignNode1" presStyleIdx="14" presStyleCnt="15">
        <dgm:presLayoutVars>
          <dgm:chMax val="0"/>
          <dgm:bulletEnabled/>
        </dgm:presLayoutVars>
      </dgm:prSet>
      <dgm:spPr/>
    </dgm:pt>
    <dgm:pt modelId="{1981CF12-C77B-4107-9478-659A8756023E}" type="pres">
      <dgm:prSet presAssocID="{9CA26DE6-AA20-4A85-9B4C-406CEAD4DA0A}" presName="spacerBetweenCircleAndCallout" presStyleCnt="0">
        <dgm:presLayoutVars/>
      </dgm:prSet>
      <dgm:spPr/>
    </dgm:pt>
    <dgm:pt modelId="{06FE2597-8BF7-4B7B-8865-3EB029E60582}" type="pres">
      <dgm:prSet presAssocID="{9CA26DE6-AA20-4A85-9B4C-406CEAD4DA0A}" presName="verticalConnector" presStyleLbl="alignAccFollowNode1" presStyleIdx="4" presStyleCnt="5"/>
      <dgm:spPr/>
    </dgm:pt>
    <dgm:pt modelId="{3D5B194D-735C-42F1-89E3-A470D196996D}" type="pres">
      <dgm:prSet presAssocID="{BFB2BC90-0FFC-4E5D-AD41-B2CFFDAFB977}" presName="nodeText" presStyleLbl="fgAcc1" presStyleIdx="4" presStyleCnt="5">
        <dgm:presLayoutVars>
          <dgm:bulletEnabled val="1"/>
        </dgm:presLayoutVars>
      </dgm:prSet>
      <dgm:spPr/>
    </dgm:pt>
  </dgm:ptLst>
  <dgm:cxnLst>
    <dgm:cxn modelId="{89F72300-80CC-4B92-B3BF-6FCD2E0A429B}" srcId="{0E51A495-19B2-4B48-A80D-95D160218B2B}" destId="{A8EBE60D-1C7D-4623-9742-B27D8E9C4E96}" srcOrd="3" destOrd="0" parTransId="{AF5C4675-C2F4-4DB2-9304-3ACB51E0D2B0}" sibTransId="{AB37844D-D37F-412E-81CD-F804D2B1C734}"/>
    <dgm:cxn modelId="{68B7DC0A-2348-449C-B8A8-6C4C66A38B1B}" type="presOf" srcId="{9CA26DE6-AA20-4A85-9B4C-406CEAD4DA0A}" destId="{7516482A-06EF-4894-AD80-473B46C8E8D2}" srcOrd="0" destOrd="0" presId="urn:microsoft.com/office/officeart/2024/layout/NumberedLinearArrowProcess#1"/>
    <dgm:cxn modelId="{FB426712-E661-4FCD-A0B1-0D9DFA41293B}" type="presOf" srcId="{FC11D4D6-F6D5-494A-A62B-0C41AF8F141A}" destId="{AA49BA16-72A8-44FE-A48B-76873706FB1E}" srcOrd="1" destOrd="0" presId="urn:microsoft.com/office/officeart/2024/layout/NumberedLinearArrowProcess#1"/>
    <dgm:cxn modelId="{6B5BE11A-D42E-416C-98F4-F16E9768CD4F}" type="presOf" srcId="{EEB61D4F-248B-4F9B-851F-84F4A6035FB1}" destId="{00663611-61B4-419D-B18E-ADD6A120087C}" srcOrd="0" destOrd="0" presId="urn:microsoft.com/office/officeart/2024/layout/NumberedLinearArrowProcess#1"/>
    <dgm:cxn modelId="{18486C2F-29BA-448E-88DC-BC9F1906183B}" type="presOf" srcId="{5D2CE917-8F2E-4669-9244-511B94542643}" destId="{794C8276-8E26-4162-9F7F-DB40AD59429D}" srcOrd="0" destOrd="0" presId="urn:microsoft.com/office/officeart/2024/layout/NumberedLinearArrowProcess#1"/>
    <dgm:cxn modelId="{5D602737-C7A1-47A4-8797-6150168E50F4}" type="presOf" srcId="{AB37844D-D37F-412E-81CD-F804D2B1C734}" destId="{DC263923-BDE7-43CC-81C0-879D569F4B25}" srcOrd="0" destOrd="0" presId="urn:microsoft.com/office/officeart/2024/layout/NumberedLinearArrowProcess#1"/>
    <dgm:cxn modelId="{D2FA7D37-2F94-4FBA-86E3-94087C16D34C}" type="presOf" srcId="{FC11D4D6-F6D5-494A-A62B-0C41AF8F141A}" destId="{A469D3D0-0FE8-4CD2-9AF4-714B75F91C30}" srcOrd="0" destOrd="0" presId="urn:microsoft.com/office/officeart/2024/layout/NumberedLinearArrowProcess#1"/>
    <dgm:cxn modelId="{FF848338-4CBD-4D20-9D23-9DD7EE811FC6}" type="presOf" srcId="{6222F605-236A-4BD7-B4DC-0A1141ECA971}" destId="{62427BF0-2619-49D6-AC52-2FD3506DE13C}" srcOrd="0" destOrd="0" presId="urn:microsoft.com/office/officeart/2024/layout/NumberedLinearArrowProcess#1"/>
    <dgm:cxn modelId="{25EF893C-E356-4914-BD90-C19024344B4F}" type="presOf" srcId="{A8EBE60D-1C7D-4623-9742-B27D8E9C4E96}" destId="{6E90EDA3-40A1-4571-9804-952F4B73F7BD}" srcOrd="1" destOrd="0" presId="urn:microsoft.com/office/officeart/2024/layout/NumberedLinearArrowProcess#1"/>
    <dgm:cxn modelId="{F69CAF5F-C4FC-45A4-8534-A155CA8D8A32}" type="presOf" srcId="{59235A4C-FC06-4BBA-8C68-E1BA087F0B35}" destId="{1744E674-6B2A-4299-BA08-2A8ECE3C438C}" srcOrd="0" destOrd="0" presId="urn:microsoft.com/office/officeart/2024/layout/NumberedLinearArrowProcess#1"/>
    <dgm:cxn modelId="{4E629761-ED90-49DD-A0FB-2C34F42617E7}" type="presOf" srcId="{E6FE860D-1117-42A2-904B-3D8641868FCE}" destId="{7980E151-6F50-4731-83B4-15BFB48FFED7}" srcOrd="0" destOrd="0" presId="urn:microsoft.com/office/officeart/2024/layout/NumberedLinearArrowProcess#1"/>
    <dgm:cxn modelId="{5C6F9449-24BB-414C-880C-C3EEE57CB84F}" type="presOf" srcId="{59235A4C-FC06-4BBA-8C68-E1BA087F0B35}" destId="{D04BE150-8504-4D53-9C51-73D0E069A12F}" srcOrd="1" destOrd="0" presId="urn:microsoft.com/office/officeart/2024/layout/NumberedLinearArrowProcess#1"/>
    <dgm:cxn modelId="{6C499B6A-921A-4920-88BA-3377D0D5ABB1}" type="presOf" srcId="{BFB2BC90-0FFC-4E5D-AD41-B2CFFDAFB977}" destId="{D4BBB7B1-C5B9-48EA-B578-3494B41654C2}" srcOrd="0" destOrd="0" presId="urn:microsoft.com/office/officeart/2024/layout/NumberedLinearArrowProcess#1"/>
    <dgm:cxn modelId="{379CEA4E-27A8-40DA-A116-BD54912DFDC3}" srcId="{0E51A495-19B2-4B48-A80D-95D160218B2B}" destId="{BFB2BC90-0FFC-4E5D-AD41-B2CFFDAFB977}" srcOrd="4" destOrd="0" parTransId="{79A94E88-BE6C-4766-AE33-6A93201EE873}" sibTransId="{9CA26DE6-AA20-4A85-9B4C-406CEAD4DA0A}"/>
    <dgm:cxn modelId="{1E5F6E54-6260-4FD2-8207-A1144FA53480}" type="presOf" srcId="{6222F605-236A-4BD7-B4DC-0A1141ECA971}" destId="{61B12FB5-5ACC-4A77-BDDB-9C89D163DBDD}" srcOrd="1" destOrd="0" presId="urn:microsoft.com/office/officeart/2024/layout/NumberedLinearArrowProcess#1"/>
    <dgm:cxn modelId="{80D89174-D099-44C0-8A83-1AFA7872F47B}" type="presOf" srcId="{0E51A495-19B2-4B48-A80D-95D160218B2B}" destId="{6B2FAB5A-DB2F-44B9-A28F-0CDACEAB28F9}" srcOrd="0" destOrd="0" presId="urn:microsoft.com/office/officeart/2024/layout/NumberedLinearArrowProcess#1"/>
    <dgm:cxn modelId="{61BBA57D-13A1-4DB6-B293-B27B14A3FA45}" srcId="{0E51A495-19B2-4B48-A80D-95D160218B2B}" destId="{FC11D4D6-F6D5-494A-A62B-0C41AF8F141A}" srcOrd="1" destOrd="0" parTransId="{A77AB305-505D-4381-B734-D5A577C2419F}" sibTransId="{5D2CE917-8F2E-4669-9244-511B94542643}"/>
    <dgm:cxn modelId="{1E70DA9E-85D9-499A-828A-0D2ABF8693C7}" type="presOf" srcId="{A8EBE60D-1C7D-4623-9742-B27D8E9C4E96}" destId="{FE8EBB2B-ACF9-4212-B726-32CCB53DE10C}" srcOrd="0" destOrd="0" presId="urn:microsoft.com/office/officeart/2024/layout/NumberedLinearArrowProcess#1"/>
    <dgm:cxn modelId="{16CBB2C8-7E48-466C-A218-1BEAE4C83504}" type="presOf" srcId="{BFB2BC90-0FFC-4E5D-AD41-B2CFFDAFB977}" destId="{3D5B194D-735C-42F1-89E3-A470D196996D}" srcOrd="1" destOrd="0" presId="urn:microsoft.com/office/officeart/2024/layout/NumberedLinearArrowProcess#1"/>
    <dgm:cxn modelId="{916E8BCB-D16A-4C85-99AE-101698EE34D1}" srcId="{0E51A495-19B2-4B48-A80D-95D160218B2B}" destId="{6222F605-236A-4BD7-B4DC-0A1141ECA971}" srcOrd="2" destOrd="0" parTransId="{FEF308E0-5899-443E-8AB0-EE8A45D59029}" sibTransId="{EEB61D4F-248B-4F9B-851F-84F4A6035FB1}"/>
    <dgm:cxn modelId="{747977D0-47DE-47BA-B7EE-13CDAEB55A9E}" srcId="{0E51A495-19B2-4B48-A80D-95D160218B2B}" destId="{59235A4C-FC06-4BBA-8C68-E1BA087F0B35}" srcOrd="0" destOrd="0" parTransId="{303FA043-5F7C-43DF-ABBA-B94B098D7329}" sibTransId="{E6FE860D-1117-42A2-904B-3D8641868FCE}"/>
    <dgm:cxn modelId="{09C3177B-39CF-4400-9206-275D8D834A5E}" type="presParOf" srcId="{6B2FAB5A-DB2F-44B9-A28F-0CDACEAB28F9}" destId="{0EE6082B-9819-457B-B2D8-FB9A02598842}" srcOrd="0" destOrd="0" presId="urn:microsoft.com/office/officeart/2024/layout/NumberedLinearArrowProcess#1"/>
    <dgm:cxn modelId="{9B7C4B60-40C3-42CF-B1B2-9482A4F6E083}" type="presParOf" srcId="{0EE6082B-9819-457B-B2D8-FB9A02598842}" destId="{F766CA02-41D4-43E9-8ECC-533F5DB44350}" srcOrd="0" destOrd="0" presId="urn:microsoft.com/office/officeart/2024/layout/NumberedLinearArrowProcess#1"/>
    <dgm:cxn modelId="{92DF0681-E27B-4303-B55E-23F08DF32457}" type="presParOf" srcId="{0EE6082B-9819-457B-B2D8-FB9A02598842}" destId="{B42A2E9E-3AE9-40E5-A12F-658DFBB9C336}" srcOrd="1" destOrd="0" presId="urn:microsoft.com/office/officeart/2024/layout/NumberedLinearArrowProcess#1"/>
    <dgm:cxn modelId="{E4677FD1-F8FC-4DB0-A76D-38B865193B63}" type="presParOf" srcId="{B42A2E9E-3AE9-40E5-A12F-658DFBB9C336}" destId="{F56550F7-2F8E-414C-B2A6-A3C50D819A6C}" srcOrd="0" destOrd="0" presId="urn:microsoft.com/office/officeart/2024/layout/NumberedLinearArrowProcess#1"/>
    <dgm:cxn modelId="{C24DBFDB-9F1E-4CF6-9286-541E887125CA}" type="presParOf" srcId="{B42A2E9E-3AE9-40E5-A12F-658DFBB9C336}" destId="{1744E674-6B2A-4299-BA08-2A8ECE3C438C}" srcOrd="1" destOrd="0" presId="urn:microsoft.com/office/officeart/2024/layout/NumberedLinearArrowProcess#1"/>
    <dgm:cxn modelId="{030EAC66-F863-4601-A706-CC88D2FEAF74}" type="presParOf" srcId="{B42A2E9E-3AE9-40E5-A12F-658DFBB9C336}" destId="{7980E151-6F50-4731-83B4-15BFB48FFED7}" srcOrd="2" destOrd="0" presId="urn:microsoft.com/office/officeart/2024/layout/NumberedLinearArrowProcess#1"/>
    <dgm:cxn modelId="{103948AF-AF27-4D91-A028-19F3BBC1B640}" type="presParOf" srcId="{B42A2E9E-3AE9-40E5-A12F-658DFBB9C336}" destId="{C932E1C9-21EE-4BE3-A385-F9E890545555}" srcOrd="3" destOrd="0" presId="urn:microsoft.com/office/officeart/2024/layout/NumberedLinearArrowProcess#1"/>
    <dgm:cxn modelId="{30C6C388-7043-4654-ADCC-2244AEE0E430}" type="presParOf" srcId="{B42A2E9E-3AE9-40E5-A12F-658DFBB9C336}" destId="{A3D8350D-AC77-47D9-80C9-DA6F22E3AFA8}" srcOrd="4" destOrd="0" presId="urn:microsoft.com/office/officeart/2024/layout/NumberedLinearArrowProcess#1"/>
    <dgm:cxn modelId="{37E0AC8A-ED2E-4126-B0AB-04CF21163165}" type="presParOf" srcId="{0EE6082B-9819-457B-B2D8-FB9A02598842}" destId="{D04BE150-8504-4D53-9C51-73D0E069A12F}" srcOrd="2" destOrd="0" presId="urn:microsoft.com/office/officeart/2024/layout/NumberedLinearArrowProcess#1"/>
    <dgm:cxn modelId="{9B697A4D-6B75-4C04-A400-D06704C4909A}" type="presParOf" srcId="{6B2FAB5A-DB2F-44B9-A28F-0CDACEAB28F9}" destId="{6AABD126-A8D1-41B6-A219-55903108220B}" srcOrd="1" destOrd="0" presId="urn:microsoft.com/office/officeart/2024/layout/NumberedLinearArrowProcess#1"/>
    <dgm:cxn modelId="{24EF4015-31F5-4485-BD27-AF2B05DDDD61}" type="presParOf" srcId="{6B2FAB5A-DB2F-44B9-A28F-0CDACEAB28F9}" destId="{02852C74-3F4F-4737-BA16-5669685EEBE2}" srcOrd="2" destOrd="0" presId="urn:microsoft.com/office/officeart/2024/layout/NumberedLinearArrowProcess#1"/>
    <dgm:cxn modelId="{31732DE1-2CC8-4FE9-8F98-4363BC59AE88}" type="presParOf" srcId="{02852C74-3F4F-4737-BA16-5669685EEBE2}" destId="{3F98639F-9913-49A8-B3B6-DC4B88A15C40}" srcOrd="0" destOrd="0" presId="urn:microsoft.com/office/officeart/2024/layout/NumberedLinearArrowProcess#1"/>
    <dgm:cxn modelId="{DB0F83F9-E372-4C9C-80D2-BE554D784B05}" type="presParOf" srcId="{02852C74-3F4F-4737-BA16-5669685EEBE2}" destId="{BF98E970-DBDE-4D03-83B7-0812F63E4208}" srcOrd="1" destOrd="0" presId="urn:microsoft.com/office/officeart/2024/layout/NumberedLinearArrowProcess#1"/>
    <dgm:cxn modelId="{6D6AB1A2-3156-41D7-B016-0C6C8459466A}" type="presParOf" srcId="{BF98E970-DBDE-4D03-83B7-0812F63E4208}" destId="{F6A6CB80-0B46-45B2-B023-702076ED2085}" srcOrd="0" destOrd="0" presId="urn:microsoft.com/office/officeart/2024/layout/NumberedLinearArrowProcess#1"/>
    <dgm:cxn modelId="{3F6B1D72-6B1D-4748-8061-E131FFBF166F}" type="presParOf" srcId="{BF98E970-DBDE-4D03-83B7-0812F63E4208}" destId="{A469D3D0-0FE8-4CD2-9AF4-714B75F91C30}" srcOrd="1" destOrd="0" presId="urn:microsoft.com/office/officeart/2024/layout/NumberedLinearArrowProcess#1"/>
    <dgm:cxn modelId="{F43848E4-A39A-460D-BC46-F550DAF8E61B}" type="presParOf" srcId="{BF98E970-DBDE-4D03-83B7-0812F63E4208}" destId="{794C8276-8E26-4162-9F7F-DB40AD59429D}" srcOrd="2" destOrd="0" presId="urn:microsoft.com/office/officeart/2024/layout/NumberedLinearArrowProcess#1"/>
    <dgm:cxn modelId="{B04B3CBA-7C68-428D-B5A4-0967971F03AF}" type="presParOf" srcId="{BF98E970-DBDE-4D03-83B7-0812F63E4208}" destId="{1376CFEB-5940-4D98-B6FC-E5331A18EF07}" srcOrd="3" destOrd="0" presId="urn:microsoft.com/office/officeart/2024/layout/NumberedLinearArrowProcess#1"/>
    <dgm:cxn modelId="{44C102EC-0C1E-401E-935E-34565F97B3C6}" type="presParOf" srcId="{BF98E970-DBDE-4D03-83B7-0812F63E4208}" destId="{84CF5984-380F-4126-AAEA-3FE266AD66BB}" srcOrd="4" destOrd="0" presId="urn:microsoft.com/office/officeart/2024/layout/NumberedLinearArrowProcess#1"/>
    <dgm:cxn modelId="{5CEFE11B-1876-43DB-978F-4A02EE95C756}" type="presParOf" srcId="{02852C74-3F4F-4737-BA16-5669685EEBE2}" destId="{AA49BA16-72A8-44FE-A48B-76873706FB1E}" srcOrd="2" destOrd="0" presId="urn:microsoft.com/office/officeart/2024/layout/NumberedLinearArrowProcess#1"/>
    <dgm:cxn modelId="{F47FDC2B-6E25-4A95-ACC2-37E2E9E6BB3D}" type="presParOf" srcId="{6B2FAB5A-DB2F-44B9-A28F-0CDACEAB28F9}" destId="{386130B4-A969-4616-804E-3C8EED03877F}" srcOrd="3" destOrd="0" presId="urn:microsoft.com/office/officeart/2024/layout/NumberedLinearArrowProcess#1"/>
    <dgm:cxn modelId="{91ECECE4-E748-4422-B5B2-6FBBACF43179}" type="presParOf" srcId="{6B2FAB5A-DB2F-44B9-A28F-0CDACEAB28F9}" destId="{3DA88D93-C71E-4539-9518-D5847780A611}" srcOrd="4" destOrd="0" presId="urn:microsoft.com/office/officeart/2024/layout/NumberedLinearArrowProcess#1"/>
    <dgm:cxn modelId="{F033AF42-551C-4948-B81E-55D5FB77B108}" type="presParOf" srcId="{3DA88D93-C71E-4539-9518-D5847780A611}" destId="{3CD5801F-1B13-409E-BD02-ABD518A72E0E}" srcOrd="0" destOrd="0" presId="urn:microsoft.com/office/officeart/2024/layout/NumberedLinearArrowProcess#1"/>
    <dgm:cxn modelId="{5AB6CF64-2626-4B3F-81CA-953444B67849}" type="presParOf" srcId="{3DA88D93-C71E-4539-9518-D5847780A611}" destId="{8F72FF7D-E7F8-4035-AA2A-152D7514B76C}" srcOrd="1" destOrd="0" presId="urn:microsoft.com/office/officeart/2024/layout/NumberedLinearArrowProcess#1"/>
    <dgm:cxn modelId="{EE0CB48E-23CD-461E-B411-5B27D3ACE4CF}" type="presParOf" srcId="{8F72FF7D-E7F8-4035-AA2A-152D7514B76C}" destId="{7F207B6E-D972-4E62-AAE4-097E315C3C12}" srcOrd="0" destOrd="0" presId="urn:microsoft.com/office/officeart/2024/layout/NumberedLinearArrowProcess#1"/>
    <dgm:cxn modelId="{EB10944F-2546-4998-B93B-6748835E5C60}" type="presParOf" srcId="{8F72FF7D-E7F8-4035-AA2A-152D7514B76C}" destId="{62427BF0-2619-49D6-AC52-2FD3506DE13C}" srcOrd="1" destOrd="0" presId="urn:microsoft.com/office/officeart/2024/layout/NumberedLinearArrowProcess#1"/>
    <dgm:cxn modelId="{8D8A6AF1-2978-408B-BCE1-539A2D0051EC}" type="presParOf" srcId="{8F72FF7D-E7F8-4035-AA2A-152D7514B76C}" destId="{00663611-61B4-419D-B18E-ADD6A120087C}" srcOrd="2" destOrd="0" presId="urn:microsoft.com/office/officeart/2024/layout/NumberedLinearArrowProcess#1"/>
    <dgm:cxn modelId="{49E566CD-0812-4C73-9126-877D4536B954}" type="presParOf" srcId="{8F72FF7D-E7F8-4035-AA2A-152D7514B76C}" destId="{6813BEC7-C082-43AD-9D2F-58E0C8DE2FE8}" srcOrd="3" destOrd="0" presId="urn:microsoft.com/office/officeart/2024/layout/NumberedLinearArrowProcess#1"/>
    <dgm:cxn modelId="{CCA2163F-91DE-4D66-8C16-14F0C6209446}" type="presParOf" srcId="{8F72FF7D-E7F8-4035-AA2A-152D7514B76C}" destId="{D78BDD93-B306-463E-814C-1131089A5D1C}" srcOrd="4" destOrd="0" presId="urn:microsoft.com/office/officeart/2024/layout/NumberedLinearArrowProcess#1"/>
    <dgm:cxn modelId="{95584DB9-B2C9-42E5-A420-EB55E0392348}" type="presParOf" srcId="{3DA88D93-C71E-4539-9518-D5847780A611}" destId="{61B12FB5-5ACC-4A77-BDDB-9C89D163DBDD}" srcOrd="2" destOrd="0" presId="urn:microsoft.com/office/officeart/2024/layout/NumberedLinearArrowProcess#1"/>
    <dgm:cxn modelId="{8BAD838F-2087-4871-85B7-DD42B62ABBBE}" type="presParOf" srcId="{6B2FAB5A-DB2F-44B9-A28F-0CDACEAB28F9}" destId="{967BF239-F3F1-435D-A23D-16F7A78BF7EA}" srcOrd="5" destOrd="0" presId="urn:microsoft.com/office/officeart/2024/layout/NumberedLinearArrowProcess#1"/>
    <dgm:cxn modelId="{ACB35DB4-2FFD-4780-A7C2-653F8192D59A}" type="presParOf" srcId="{6B2FAB5A-DB2F-44B9-A28F-0CDACEAB28F9}" destId="{DF0A6550-415B-4D82-9F25-1CA2CE13C183}" srcOrd="6" destOrd="0" presId="urn:microsoft.com/office/officeart/2024/layout/NumberedLinearArrowProcess#1"/>
    <dgm:cxn modelId="{A96F20B8-9FFB-4D54-B75E-BBC8F4C554D4}" type="presParOf" srcId="{DF0A6550-415B-4D82-9F25-1CA2CE13C183}" destId="{F88A50AA-3411-4DEE-8878-7324CF2891A9}" srcOrd="0" destOrd="0" presId="urn:microsoft.com/office/officeart/2024/layout/NumberedLinearArrowProcess#1"/>
    <dgm:cxn modelId="{9CEA71B5-3554-4229-82E9-104C4A9508EB}" type="presParOf" srcId="{DF0A6550-415B-4D82-9F25-1CA2CE13C183}" destId="{EDB621D3-0DF8-4DF4-AE76-FFBFC0AD292F}" srcOrd="1" destOrd="0" presId="urn:microsoft.com/office/officeart/2024/layout/NumberedLinearArrowProcess#1"/>
    <dgm:cxn modelId="{BE0F0816-6350-49EC-A0B2-FDAE34664114}" type="presParOf" srcId="{EDB621D3-0DF8-4DF4-AE76-FFBFC0AD292F}" destId="{3DDE5DAD-381A-4379-BD5B-CC7006300EC4}" srcOrd="0" destOrd="0" presId="urn:microsoft.com/office/officeart/2024/layout/NumberedLinearArrowProcess#1"/>
    <dgm:cxn modelId="{D783D855-2238-4125-B039-045C7D074482}" type="presParOf" srcId="{EDB621D3-0DF8-4DF4-AE76-FFBFC0AD292F}" destId="{FE8EBB2B-ACF9-4212-B726-32CCB53DE10C}" srcOrd="1" destOrd="0" presId="urn:microsoft.com/office/officeart/2024/layout/NumberedLinearArrowProcess#1"/>
    <dgm:cxn modelId="{3971CB2D-8B7D-40B6-8F74-E43DF2F49AB6}" type="presParOf" srcId="{EDB621D3-0DF8-4DF4-AE76-FFBFC0AD292F}" destId="{DC263923-BDE7-43CC-81C0-879D569F4B25}" srcOrd="2" destOrd="0" presId="urn:microsoft.com/office/officeart/2024/layout/NumberedLinearArrowProcess#1"/>
    <dgm:cxn modelId="{36B3E6F4-FFD0-4D93-B575-5E2400429E48}" type="presParOf" srcId="{EDB621D3-0DF8-4DF4-AE76-FFBFC0AD292F}" destId="{043DC3EA-4BF3-4CD2-B143-B6D145A8E2FE}" srcOrd="3" destOrd="0" presId="urn:microsoft.com/office/officeart/2024/layout/NumberedLinearArrowProcess#1"/>
    <dgm:cxn modelId="{838F5A71-0322-49A2-BAC3-CCA895B01841}" type="presParOf" srcId="{EDB621D3-0DF8-4DF4-AE76-FFBFC0AD292F}" destId="{65346500-DB53-4F09-8FEB-7631368E6616}" srcOrd="4" destOrd="0" presId="urn:microsoft.com/office/officeart/2024/layout/NumberedLinearArrowProcess#1"/>
    <dgm:cxn modelId="{FD094D65-4BDA-46C9-AE45-D31CCD81A69C}" type="presParOf" srcId="{DF0A6550-415B-4D82-9F25-1CA2CE13C183}" destId="{6E90EDA3-40A1-4571-9804-952F4B73F7BD}" srcOrd="2" destOrd="0" presId="urn:microsoft.com/office/officeart/2024/layout/NumberedLinearArrowProcess#1"/>
    <dgm:cxn modelId="{3E829990-991A-4765-B65E-53FE4735248C}" type="presParOf" srcId="{6B2FAB5A-DB2F-44B9-A28F-0CDACEAB28F9}" destId="{3AB1FD23-7E7B-4FC4-80AA-FB9552C06C4F}" srcOrd="7" destOrd="0" presId="urn:microsoft.com/office/officeart/2024/layout/NumberedLinearArrowProcess#1"/>
    <dgm:cxn modelId="{F3D335AD-359E-4108-8585-F8D3F6FF89F8}" type="presParOf" srcId="{6B2FAB5A-DB2F-44B9-A28F-0CDACEAB28F9}" destId="{8023CBB9-5AE3-458D-8A3D-ADCA55498DBC}" srcOrd="8" destOrd="0" presId="urn:microsoft.com/office/officeart/2024/layout/NumberedLinearArrowProcess#1"/>
    <dgm:cxn modelId="{116AD280-C18C-497B-B56E-D5C91707447C}" type="presParOf" srcId="{8023CBB9-5AE3-458D-8A3D-ADCA55498DBC}" destId="{0B262954-AEA2-4D87-BFC1-F71BC008394B}" srcOrd="0" destOrd="0" presId="urn:microsoft.com/office/officeart/2024/layout/NumberedLinearArrowProcess#1"/>
    <dgm:cxn modelId="{7A084B9D-27E7-4150-9BC7-12629FBB55C8}" type="presParOf" srcId="{8023CBB9-5AE3-458D-8A3D-ADCA55498DBC}" destId="{1DA700A1-52A7-471D-90C1-A15FCA18E43C}" srcOrd="1" destOrd="0" presId="urn:microsoft.com/office/officeart/2024/layout/NumberedLinearArrowProcess#1"/>
    <dgm:cxn modelId="{E0C2D1D4-E316-449E-ACDE-CD68087E1796}" type="presParOf" srcId="{1DA700A1-52A7-471D-90C1-A15FCA18E43C}" destId="{C35E078A-3532-4804-B035-C00A62F3B80D}" srcOrd="0" destOrd="0" presId="urn:microsoft.com/office/officeart/2024/layout/NumberedLinearArrowProcess#1"/>
    <dgm:cxn modelId="{5139828B-E385-439C-A5FF-18F7EDDA2C0F}" type="presParOf" srcId="{1DA700A1-52A7-471D-90C1-A15FCA18E43C}" destId="{D4BBB7B1-C5B9-48EA-B578-3494B41654C2}" srcOrd="1" destOrd="0" presId="urn:microsoft.com/office/officeart/2024/layout/NumberedLinearArrowProcess#1"/>
    <dgm:cxn modelId="{C161657E-CA7D-443D-9B93-56A504CC51F9}" type="presParOf" srcId="{1DA700A1-52A7-471D-90C1-A15FCA18E43C}" destId="{7516482A-06EF-4894-AD80-473B46C8E8D2}" srcOrd="2" destOrd="0" presId="urn:microsoft.com/office/officeart/2024/layout/NumberedLinearArrowProcess#1"/>
    <dgm:cxn modelId="{BB61B2A8-6B68-4E5B-957A-7BB4EF9C2FF7}" type="presParOf" srcId="{1DA700A1-52A7-471D-90C1-A15FCA18E43C}" destId="{1981CF12-C77B-4107-9478-659A8756023E}" srcOrd="3" destOrd="0" presId="urn:microsoft.com/office/officeart/2024/layout/NumberedLinearArrowProcess#1"/>
    <dgm:cxn modelId="{387E04AE-BE7D-4627-A4A2-137060A6C371}" type="presParOf" srcId="{1DA700A1-52A7-471D-90C1-A15FCA18E43C}" destId="{06FE2597-8BF7-4B7B-8865-3EB029E60582}" srcOrd="4" destOrd="0" presId="urn:microsoft.com/office/officeart/2024/layout/NumberedLinearArrowProcess#1"/>
    <dgm:cxn modelId="{62A74B22-F993-4F54-84B1-4B61F62BD51A}" type="presParOf" srcId="{8023CBB9-5AE3-458D-8A3D-ADCA55498DBC}" destId="{3D5B194D-735C-42F1-89E3-A470D196996D}" srcOrd="2" destOrd="0" presId="urn:microsoft.com/office/officeart/2024/layout/NumberedLinearArrowProcess#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767D8B-E809-4AC3-B28A-59DDE5727D77}" type="doc">
      <dgm:prSet loTypeId="urn:microsoft.com/office/officeart/2005/8/layout/process1" loCatId="process" qsTypeId="urn:microsoft.com/office/officeart/2005/8/quickstyle/simple1#3" qsCatId="simple" csTypeId="urn:microsoft.com/office/officeart/2005/8/colors/accent1_2#3" csCatId="accent1" phldr="1"/>
      <dgm:spPr/>
      <dgm:t>
        <a:bodyPr/>
        <a:lstStyle/>
        <a:p>
          <a:endParaRPr lang="en-US"/>
        </a:p>
      </dgm:t>
    </dgm:pt>
    <dgm:pt modelId="{C22E186E-5A45-445B-A628-9F3056ED88EC}">
      <dgm:prSet phldrT="[Text]" phldr="0" custT="1"/>
      <dgm:spPr>
        <a:solidFill>
          <a:srgbClr val="31A48F"/>
        </a:solidFill>
        <a:ln>
          <a:noFill/>
        </a:ln>
      </dgm:spPr>
      <dgm:t>
        <a:bodyPr/>
        <a:lstStyle/>
        <a:p>
          <a:r>
            <a:rPr lang="en-US" sz="3200" dirty="0"/>
            <a:t>24-Hour Report</a:t>
          </a:r>
        </a:p>
      </dgm:t>
    </dgm:pt>
    <dgm:pt modelId="{150DE4A0-D4AA-4FF0-974A-A37DE7D834FD}" type="parTrans" cxnId="{342CBC9B-F763-45AB-9C3F-EA2057A2A14A}">
      <dgm:prSet/>
      <dgm:spPr/>
      <dgm:t>
        <a:bodyPr/>
        <a:lstStyle/>
        <a:p>
          <a:endParaRPr lang="en-US"/>
        </a:p>
      </dgm:t>
    </dgm:pt>
    <dgm:pt modelId="{D2D9BFD1-7981-4FC9-ADE7-003CEFEA87DD}" type="sibTrans" cxnId="{342CBC9B-F763-45AB-9C3F-EA2057A2A14A}">
      <dgm:prSet/>
      <dgm:spPr/>
      <dgm:t>
        <a:bodyPr/>
        <a:lstStyle/>
        <a:p>
          <a:endParaRPr lang="en-US"/>
        </a:p>
      </dgm:t>
    </dgm:pt>
    <dgm:pt modelId="{317292EA-F802-464D-8410-C052E94F5DD1}">
      <dgm:prSet phldrT="[Text]" phldr="0" custT="1"/>
      <dgm:spPr>
        <a:solidFill>
          <a:srgbClr val="31A48F"/>
        </a:solidFill>
      </dgm:spPr>
      <dgm:t>
        <a:bodyPr/>
        <a:lstStyle/>
        <a:p>
          <a:r>
            <a:rPr lang="en-US" sz="3200" dirty="0"/>
            <a:t>Morning Clinical Meetings</a:t>
          </a:r>
        </a:p>
      </dgm:t>
    </dgm:pt>
    <dgm:pt modelId="{0833AC77-A63E-4CE2-930B-7C43DFC5C0AB}" type="parTrans" cxnId="{CADDFF79-8B01-413D-ABE7-300F5F95F73F}">
      <dgm:prSet/>
      <dgm:spPr/>
      <dgm:t>
        <a:bodyPr/>
        <a:lstStyle/>
        <a:p>
          <a:endParaRPr lang="en-US"/>
        </a:p>
      </dgm:t>
    </dgm:pt>
    <dgm:pt modelId="{5C6DEDF8-5BDC-497D-90A0-EAC77506C3B4}" type="sibTrans" cxnId="{CADDFF79-8B01-413D-ABE7-300F5F95F73F}">
      <dgm:prSet/>
      <dgm:spPr/>
      <dgm:t>
        <a:bodyPr/>
        <a:lstStyle/>
        <a:p>
          <a:endParaRPr lang="en-US"/>
        </a:p>
      </dgm:t>
    </dgm:pt>
    <dgm:pt modelId="{EE079713-8D72-4AB9-BB1D-26823DC698EA}">
      <dgm:prSet phldrT="[Text]" phldr="0" custT="1"/>
      <dgm:spPr>
        <a:solidFill>
          <a:srgbClr val="31A48F"/>
        </a:solidFill>
      </dgm:spPr>
      <dgm:t>
        <a:bodyPr/>
        <a:lstStyle/>
        <a:p>
          <a:r>
            <a:rPr lang="en-US" sz="3200" dirty="0"/>
            <a:t>Department Touchpoints</a:t>
          </a:r>
        </a:p>
      </dgm:t>
    </dgm:pt>
    <dgm:pt modelId="{904501C2-127B-4CCF-8D4D-B2652071852D}" type="parTrans" cxnId="{FBFB582D-3C77-4070-96E5-0C91292AF2EA}">
      <dgm:prSet/>
      <dgm:spPr/>
      <dgm:t>
        <a:bodyPr/>
        <a:lstStyle/>
        <a:p>
          <a:endParaRPr lang="en-US"/>
        </a:p>
      </dgm:t>
    </dgm:pt>
    <dgm:pt modelId="{64E2D9C6-B4FC-48B4-B657-D4B492E910A0}" type="sibTrans" cxnId="{FBFB582D-3C77-4070-96E5-0C91292AF2EA}">
      <dgm:prSet/>
      <dgm:spPr/>
      <dgm:t>
        <a:bodyPr/>
        <a:lstStyle/>
        <a:p>
          <a:endParaRPr lang="en-US"/>
        </a:p>
      </dgm:t>
    </dgm:pt>
    <dgm:pt modelId="{24A906BF-948A-4355-8887-50734242B654}">
      <dgm:prSet phldrT="[Text]" phldr="0" custT="1"/>
      <dgm:spPr>
        <a:solidFill>
          <a:srgbClr val="31A48F"/>
        </a:solidFill>
      </dgm:spPr>
      <dgm:t>
        <a:bodyPr/>
        <a:lstStyle/>
        <a:p>
          <a:r>
            <a:rPr lang="en-US" sz="3600" dirty="0"/>
            <a:t>Escalation Pathway</a:t>
          </a:r>
        </a:p>
      </dgm:t>
    </dgm:pt>
    <dgm:pt modelId="{D586BA50-D597-44D7-B66E-5B940D22DF0D}" type="parTrans" cxnId="{3AC12F90-43B3-4105-B28F-0D10B5EB417C}">
      <dgm:prSet/>
      <dgm:spPr/>
      <dgm:t>
        <a:bodyPr/>
        <a:lstStyle/>
        <a:p>
          <a:endParaRPr lang="en-US"/>
        </a:p>
      </dgm:t>
    </dgm:pt>
    <dgm:pt modelId="{24569CE7-4984-415E-9C69-249402472E6C}" type="sibTrans" cxnId="{3AC12F90-43B3-4105-B28F-0D10B5EB417C}">
      <dgm:prSet/>
      <dgm:spPr/>
      <dgm:t>
        <a:bodyPr/>
        <a:lstStyle/>
        <a:p>
          <a:endParaRPr lang="en-US"/>
        </a:p>
      </dgm:t>
    </dgm:pt>
    <dgm:pt modelId="{470D50BB-AAAB-4F9B-8120-EBE824B7372E}">
      <dgm:prSet phldrT="[Text]" phldr="0" custT="1"/>
      <dgm:spPr>
        <a:solidFill>
          <a:srgbClr val="31A48F"/>
        </a:solidFill>
      </dgm:spPr>
      <dgm:t>
        <a:bodyPr/>
        <a:lstStyle/>
        <a:p>
          <a:r>
            <a:rPr lang="en-US" sz="3600" dirty="0"/>
            <a:t>Follow-Up Loop</a:t>
          </a:r>
        </a:p>
      </dgm:t>
    </dgm:pt>
    <dgm:pt modelId="{7E309B8D-6C53-4A6D-8875-2672FECAB725}" type="parTrans" cxnId="{A40699D4-9D28-4170-9FB5-1B0606915DF2}">
      <dgm:prSet/>
      <dgm:spPr/>
      <dgm:t>
        <a:bodyPr/>
        <a:lstStyle/>
        <a:p>
          <a:endParaRPr lang="en-US"/>
        </a:p>
      </dgm:t>
    </dgm:pt>
    <dgm:pt modelId="{778313BB-EC21-447B-899F-B73B263B4CA3}" type="sibTrans" cxnId="{A40699D4-9D28-4170-9FB5-1B0606915DF2}">
      <dgm:prSet/>
      <dgm:spPr/>
      <dgm:t>
        <a:bodyPr/>
        <a:lstStyle/>
        <a:p>
          <a:endParaRPr lang="en-US"/>
        </a:p>
      </dgm:t>
    </dgm:pt>
    <dgm:pt modelId="{0479894F-4D57-4EBB-9313-BB5770EB46D3}">
      <dgm:prSet phldrT="[Text]" phldr="0" custT="1"/>
      <dgm:spPr>
        <a:solidFill>
          <a:srgbClr val="31A48F"/>
        </a:solidFill>
        <a:ln>
          <a:noFill/>
        </a:ln>
      </dgm:spPr>
      <dgm:t>
        <a:bodyPr/>
        <a:lstStyle/>
        <a:p>
          <a:r>
            <a:rPr lang="en-US" sz="2800" dirty="0"/>
            <a:t>What changed?</a:t>
          </a:r>
        </a:p>
      </dgm:t>
    </dgm:pt>
    <dgm:pt modelId="{99973B26-38D9-433C-AEA4-F310BF6F7724}" type="parTrans" cxnId="{0F026529-0462-48E0-9988-0CACCC94F851}">
      <dgm:prSet/>
      <dgm:spPr/>
      <dgm:t>
        <a:bodyPr/>
        <a:lstStyle/>
        <a:p>
          <a:endParaRPr lang="en-US"/>
        </a:p>
      </dgm:t>
    </dgm:pt>
    <dgm:pt modelId="{7C1E117F-FFCA-4157-80D6-22F29DE8F9EB}" type="sibTrans" cxnId="{0F026529-0462-48E0-9988-0CACCC94F851}">
      <dgm:prSet/>
      <dgm:spPr/>
      <dgm:t>
        <a:bodyPr/>
        <a:lstStyle/>
        <a:p>
          <a:endParaRPr lang="en-US"/>
        </a:p>
      </dgm:t>
    </dgm:pt>
    <dgm:pt modelId="{CBF3683F-DC7B-4755-B7EF-A06CEDE2F8D4}">
      <dgm:prSet phldrT="[Text]" phldr="0" custT="1"/>
      <dgm:spPr>
        <a:solidFill>
          <a:srgbClr val="31A48F"/>
        </a:solidFill>
      </dgm:spPr>
      <dgm:t>
        <a:bodyPr/>
        <a:lstStyle/>
        <a:p>
          <a:r>
            <a:rPr lang="en-US" sz="2800" dirty="0"/>
            <a:t>What requires action today? </a:t>
          </a:r>
        </a:p>
      </dgm:t>
    </dgm:pt>
    <dgm:pt modelId="{2425CECF-4FA8-4981-AC8C-A50CD52E2A16}" type="parTrans" cxnId="{7EEDA697-6C31-43F1-816D-BB110AEEEE5C}">
      <dgm:prSet/>
      <dgm:spPr/>
      <dgm:t>
        <a:bodyPr/>
        <a:lstStyle/>
        <a:p>
          <a:endParaRPr lang="en-US"/>
        </a:p>
      </dgm:t>
    </dgm:pt>
    <dgm:pt modelId="{C08CC3EF-2280-4946-A6B7-FAF6875936E1}" type="sibTrans" cxnId="{7EEDA697-6C31-43F1-816D-BB110AEEEE5C}">
      <dgm:prSet/>
      <dgm:spPr/>
      <dgm:t>
        <a:bodyPr/>
        <a:lstStyle/>
        <a:p>
          <a:endParaRPr lang="en-US"/>
        </a:p>
      </dgm:t>
    </dgm:pt>
    <dgm:pt modelId="{3E351225-52B5-4240-8044-3CF674FE3110}">
      <dgm:prSet phldrT="[Text]" phldr="0" custT="1"/>
      <dgm:spPr>
        <a:solidFill>
          <a:srgbClr val="31A48F"/>
        </a:solidFill>
      </dgm:spPr>
      <dgm:t>
        <a:bodyPr/>
        <a:lstStyle/>
        <a:p>
          <a:r>
            <a:rPr lang="en-US" sz="2800" dirty="0"/>
            <a:t>Who needs to know? </a:t>
          </a:r>
        </a:p>
      </dgm:t>
    </dgm:pt>
    <dgm:pt modelId="{0CB5E2E6-7078-4BF9-AB18-99EB79353912}" type="parTrans" cxnId="{6E78092F-1307-406B-B7C7-8D4F312F4039}">
      <dgm:prSet/>
      <dgm:spPr/>
      <dgm:t>
        <a:bodyPr/>
        <a:lstStyle/>
        <a:p>
          <a:endParaRPr lang="en-US"/>
        </a:p>
      </dgm:t>
    </dgm:pt>
    <dgm:pt modelId="{26494E89-A138-4119-A795-341DF59AF93D}" type="sibTrans" cxnId="{6E78092F-1307-406B-B7C7-8D4F312F4039}">
      <dgm:prSet/>
      <dgm:spPr/>
      <dgm:t>
        <a:bodyPr/>
        <a:lstStyle/>
        <a:p>
          <a:endParaRPr lang="en-US"/>
        </a:p>
      </dgm:t>
    </dgm:pt>
    <dgm:pt modelId="{9B206958-C063-494B-A8FD-EBDC7534F340}">
      <dgm:prSet phldrT="[Text]" phldr="0" custT="1"/>
      <dgm:spPr>
        <a:solidFill>
          <a:srgbClr val="31A48F"/>
        </a:solidFill>
      </dgm:spPr>
      <dgm:t>
        <a:bodyPr/>
        <a:lstStyle/>
        <a:p>
          <a:r>
            <a:rPr lang="en-US" sz="2800" dirty="0"/>
            <a:t>What cannot wait? </a:t>
          </a:r>
        </a:p>
      </dgm:t>
    </dgm:pt>
    <dgm:pt modelId="{A71BFCDB-E210-433C-B7DB-6890523F2AC8}" type="parTrans" cxnId="{B8EEE023-8838-483F-B505-183C433B3C9B}">
      <dgm:prSet/>
      <dgm:spPr/>
      <dgm:t>
        <a:bodyPr/>
        <a:lstStyle/>
        <a:p>
          <a:endParaRPr lang="en-US"/>
        </a:p>
      </dgm:t>
    </dgm:pt>
    <dgm:pt modelId="{6648650C-23C5-48E2-A803-99BB1A9FC902}" type="sibTrans" cxnId="{B8EEE023-8838-483F-B505-183C433B3C9B}">
      <dgm:prSet/>
      <dgm:spPr/>
      <dgm:t>
        <a:bodyPr/>
        <a:lstStyle/>
        <a:p>
          <a:endParaRPr lang="en-US"/>
        </a:p>
      </dgm:t>
    </dgm:pt>
    <dgm:pt modelId="{9B5AC66D-1FA5-4257-806B-C4D6E0A864DC}">
      <dgm:prSet phldrT="[Text]" phldr="0" custT="1"/>
      <dgm:spPr>
        <a:solidFill>
          <a:srgbClr val="31A48F"/>
        </a:solidFill>
      </dgm:spPr>
      <dgm:t>
        <a:bodyPr/>
        <a:lstStyle/>
        <a:p>
          <a:r>
            <a:rPr lang="en-US" sz="2800" dirty="0"/>
            <a:t>Was it completed? </a:t>
          </a:r>
        </a:p>
      </dgm:t>
    </dgm:pt>
    <dgm:pt modelId="{49391C4F-B4C6-4722-89CB-FC18AB3004FA}" type="parTrans" cxnId="{7352B25E-59A5-4804-8A96-9C64105E1435}">
      <dgm:prSet/>
      <dgm:spPr/>
      <dgm:t>
        <a:bodyPr/>
        <a:lstStyle/>
        <a:p>
          <a:endParaRPr lang="en-US"/>
        </a:p>
      </dgm:t>
    </dgm:pt>
    <dgm:pt modelId="{E1FC364A-96A8-4BA3-8333-4BC6A19ABDC8}" type="sibTrans" cxnId="{7352B25E-59A5-4804-8A96-9C64105E1435}">
      <dgm:prSet/>
      <dgm:spPr/>
      <dgm:t>
        <a:bodyPr/>
        <a:lstStyle/>
        <a:p>
          <a:endParaRPr lang="en-US"/>
        </a:p>
      </dgm:t>
    </dgm:pt>
    <dgm:pt modelId="{F062AEEB-ECA1-40BB-8EC9-E3255664AC2A}" type="pres">
      <dgm:prSet presAssocID="{B3767D8B-E809-4AC3-B28A-59DDE5727D77}" presName="Name0" presStyleCnt="0">
        <dgm:presLayoutVars>
          <dgm:dir/>
          <dgm:resizeHandles val="exact"/>
        </dgm:presLayoutVars>
      </dgm:prSet>
      <dgm:spPr/>
    </dgm:pt>
    <dgm:pt modelId="{E74132F2-103D-4BEF-9BBC-A53A4E4B18EC}" type="pres">
      <dgm:prSet presAssocID="{C22E186E-5A45-445B-A628-9F3056ED88EC}" presName="node" presStyleLbl="node1" presStyleIdx="0" presStyleCnt="5">
        <dgm:presLayoutVars>
          <dgm:bulletEnabled val="1"/>
        </dgm:presLayoutVars>
      </dgm:prSet>
      <dgm:spPr/>
    </dgm:pt>
    <dgm:pt modelId="{2FFB44F6-9A6C-4BBA-9BDD-344C6F50D2B4}" type="pres">
      <dgm:prSet presAssocID="{D2D9BFD1-7981-4FC9-ADE7-003CEFEA87DD}" presName="sibTrans" presStyleLbl="sibTrans2D1" presStyleIdx="0" presStyleCnt="4"/>
      <dgm:spPr/>
    </dgm:pt>
    <dgm:pt modelId="{A6BC38DB-3F0D-41F4-B62F-339C7F6DC771}" type="pres">
      <dgm:prSet presAssocID="{D2D9BFD1-7981-4FC9-ADE7-003CEFEA87DD}" presName="connectorText" presStyleLbl="sibTrans2D1" presStyleIdx="0" presStyleCnt="4"/>
      <dgm:spPr/>
    </dgm:pt>
    <dgm:pt modelId="{894CAAAB-26DE-4696-9192-8ED7F0EAE6E3}" type="pres">
      <dgm:prSet presAssocID="{317292EA-F802-464D-8410-C052E94F5DD1}" presName="node" presStyleLbl="node1" presStyleIdx="1" presStyleCnt="5" custLinFactNeighborX="-34007" custLinFactNeighborY="-314">
        <dgm:presLayoutVars>
          <dgm:bulletEnabled val="1"/>
        </dgm:presLayoutVars>
      </dgm:prSet>
      <dgm:spPr/>
    </dgm:pt>
    <dgm:pt modelId="{88F61D67-2855-48DD-AB7E-4AD38AD4A3BA}" type="pres">
      <dgm:prSet presAssocID="{5C6DEDF8-5BDC-497D-90A0-EAC77506C3B4}" presName="sibTrans" presStyleLbl="sibTrans2D1" presStyleIdx="1" presStyleCnt="4"/>
      <dgm:spPr/>
    </dgm:pt>
    <dgm:pt modelId="{A3F7FA79-FA36-456B-AB9C-D7EEF4E6A58B}" type="pres">
      <dgm:prSet presAssocID="{5C6DEDF8-5BDC-497D-90A0-EAC77506C3B4}" presName="connectorText" presStyleLbl="sibTrans2D1" presStyleIdx="1" presStyleCnt="4"/>
      <dgm:spPr/>
    </dgm:pt>
    <dgm:pt modelId="{056D137A-3927-4D30-BEAE-53B86A8765AB}" type="pres">
      <dgm:prSet presAssocID="{EE079713-8D72-4AB9-BB1D-26823DC698EA}" presName="node" presStyleLbl="node1" presStyleIdx="2" presStyleCnt="5" custLinFactNeighborX="-71431" custLinFactNeighborY="-314">
        <dgm:presLayoutVars>
          <dgm:bulletEnabled val="1"/>
        </dgm:presLayoutVars>
      </dgm:prSet>
      <dgm:spPr/>
    </dgm:pt>
    <dgm:pt modelId="{F70FC1C4-7150-4E88-9794-17F8803C104E}" type="pres">
      <dgm:prSet presAssocID="{64E2D9C6-B4FC-48B4-B657-D4B492E910A0}" presName="sibTrans" presStyleLbl="sibTrans2D1" presStyleIdx="2" presStyleCnt="4"/>
      <dgm:spPr/>
    </dgm:pt>
    <dgm:pt modelId="{4310D60B-DE9B-407E-923F-5477EFDA934B}" type="pres">
      <dgm:prSet presAssocID="{64E2D9C6-B4FC-48B4-B657-D4B492E910A0}" presName="connectorText" presStyleLbl="sibTrans2D1" presStyleIdx="2" presStyleCnt="4"/>
      <dgm:spPr/>
    </dgm:pt>
    <dgm:pt modelId="{8A6D6699-83E5-4BC9-A697-BC67EBEF9013}" type="pres">
      <dgm:prSet presAssocID="{24A906BF-948A-4355-8887-50734242B654}" presName="node" presStyleLbl="node1" presStyleIdx="3" presStyleCnt="5" custLinFactNeighborX="-93367" custLinFactNeighborY="-314">
        <dgm:presLayoutVars>
          <dgm:bulletEnabled val="1"/>
        </dgm:presLayoutVars>
      </dgm:prSet>
      <dgm:spPr/>
    </dgm:pt>
    <dgm:pt modelId="{680B6C14-0D82-4859-89EE-153C8009816D}" type="pres">
      <dgm:prSet presAssocID="{24569CE7-4984-415E-9C69-249402472E6C}" presName="sibTrans" presStyleLbl="sibTrans2D1" presStyleIdx="3" presStyleCnt="4"/>
      <dgm:spPr/>
    </dgm:pt>
    <dgm:pt modelId="{C2EEA7CE-F769-475B-A343-C0E02226D219}" type="pres">
      <dgm:prSet presAssocID="{24569CE7-4984-415E-9C69-249402472E6C}" presName="connectorText" presStyleLbl="sibTrans2D1" presStyleIdx="3" presStyleCnt="4"/>
      <dgm:spPr/>
    </dgm:pt>
    <dgm:pt modelId="{6DBA7AFF-AED3-4008-8714-BCA5D120A776}" type="pres">
      <dgm:prSet presAssocID="{470D50BB-AAAB-4F9B-8120-EBE824B7372E}" presName="node" presStyleLbl="node1" presStyleIdx="4" presStyleCnt="5" custLinFactX="-10627" custLinFactNeighborX="-100000" custLinFactNeighborY="-314">
        <dgm:presLayoutVars>
          <dgm:bulletEnabled val="1"/>
        </dgm:presLayoutVars>
      </dgm:prSet>
      <dgm:spPr/>
    </dgm:pt>
  </dgm:ptLst>
  <dgm:cxnLst>
    <dgm:cxn modelId="{4D120103-3910-44A1-A64B-FEA5A29614C7}" type="presOf" srcId="{D2D9BFD1-7981-4FC9-ADE7-003CEFEA87DD}" destId="{A6BC38DB-3F0D-41F4-B62F-339C7F6DC771}" srcOrd="1" destOrd="0" presId="urn:microsoft.com/office/officeart/2005/8/layout/process1"/>
    <dgm:cxn modelId="{B8EEE023-8838-483F-B505-183C433B3C9B}" srcId="{24A906BF-948A-4355-8887-50734242B654}" destId="{9B206958-C063-494B-A8FD-EBDC7534F340}" srcOrd="0" destOrd="0" parTransId="{A71BFCDB-E210-433C-B7DB-6890523F2AC8}" sibTransId="{6648650C-23C5-48E2-A803-99BB1A9FC902}"/>
    <dgm:cxn modelId="{DAB80627-4651-4A91-AC80-70127AF801C4}" type="presOf" srcId="{9B5AC66D-1FA5-4257-806B-C4D6E0A864DC}" destId="{6DBA7AFF-AED3-4008-8714-BCA5D120A776}" srcOrd="0" destOrd="1" presId="urn:microsoft.com/office/officeart/2005/8/layout/process1"/>
    <dgm:cxn modelId="{0F026529-0462-48E0-9988-0CACCC94F851}" srcId="{C22E186E-5A45-445B-A628-9F3056ED88EC}" destId="{0479894F-4D57-4EBB-9313-BB5770EB46D3}" srcOrd="0" destOrd="0" parTransId="{99973B26-38D9-433C-AEA4-F310BF6F7724}" sibTransId="{7C1E117F-FFCA-4157-80D6-22F29DE8F9EB}"/>
    <dgm:cxn modelId="{FBFB582D-3C77-4070-96E5-0C91292AF2EA}" srcId="{B3767D8B-E809-4AC3-B28A-59DDE5727D77}" destId="{EE079713-8D72-4AB9-BB1D-26823DC698EA}" srcOrd="2" destOrd="0" parTransId="{904501C2-127B-4CCF-8D4D-B2652071852D}" sibTransId="{64E2D9C6-B4FC-48B4-B657-D4B492E910A0}"/>
    <dgm:cxn modelId="{6E78092F-1307-406B-B7C7-8D4F312F4039}" srcId="{EE079713-8D72-4AB9-BB1D-26823DC698EA}" destId="{3E351225-52B5-4240-8044-3CF674FE3110}" srcOrd="0" destOrd="0" parTransId="{0CB5E2E6-7078-4BF9-AB18-99EB79353912}" sibTransId="{26494E89-A138-4119-A795-341DF59AF93D}"/>
    <dgm:cxn modelId="{7AFB4530-DE81-449F-87F6-6158BD87AE98}" type="presOf" srcId="{24569CE7-4984-415E-9C69-249402472E6C}" destId="{680B6C14-0D82-4859-89EE-153C8009816D}" srcOrd="0" destOrd="0" presId="urn:microsoft.com/office/officeart/2005/8/layout/process1"/>
    <dgm:cxn modelId="{7352B25E-59A5-4804-8A96-9C64105E1435}" srcId="{470D50BB-AAAB-4F9B-8120-EBE824B7372E}" destId="{9B5AC66D-1FA5-4257-806B-C4D6E0A864DC}" srcOrd="0" destOrd="0" parTransId="{49391C4F-B4C6-4722-89CB-FC18AB3004FA}" sibTransId="{E1FC364A-96A8-4BA3-8333-4BC6A19ABDC8}"/>
    <dgm:cxn modelId="{3773DF51-6E39-484E-B0E2-56B1A455C7E1}" type="presOf" srcId="{9B206958-C063-494B-A8FD-EBDC7534F340}" destId="{8A6D6699-83E5-4BC9-A697-BC67EBEF9013}" srcOrd="0" destOrd="1" presId="urn:microsoft.com/office/officeart/2005/8/layout/process1"/>
    <dgm:cxn modelId="{7522AA77-6EC0-45F6-951F-EDAC64F30676}" type="presOf" srcId="{C22E186E-5A45-445B-A628-9F3056ED88EC}" destId="{E74132F2-103D-4BEF-9BBC-A53A4E4B18EC}" srcOrd="0" destOrd="0" presId="urn:microsoft.com/office/officeart/2005/8/layout/process1"/>
    <dgm:cxn modelId="{A042CD78-4117-47A9-BAEB-60CB687C6539}" type="presOf" srcId="{3E351225-52B5-4240-8044-3CF674FE3110}" destId="{056D137A-3927-4D30-BEAE-53B86A8765AB}" srcOrd="0" destOrd="1" presId="urn:microsoft.com/office/officeart/2005/8/layout/process1"/>
    <dgm:cxn modelId="{CADDFF79-8B01-413D-ABE7-300F5F95F73F}" srcId="{B3767D8B-E809-4AC3-B28A-59DDE5727D77}" destId="{317292EA-F802-464D-8410-C052E94F5DD1}" srcOrd="1" destOrd="0" parTransId="{0833AC77-A63E-4CE2-930B-7C43DFC5C0AB}" sibTransId="{5C6DEDF8-5BDC-497D-90A0-EAC77506C3B4}"/>
    <dgm:cxn modelId="{07BD8D87-4C66-44A0-841E-2D4D445C68E6}" type="presOf" srcId="{0479894F-4D57-4EBB-9313-BB5770EB46D3}" destId="{E74132F2-103D-4BEF-9BBC-A53A4E4B18EC}" srcOrd="0" destOrd="1" presId="urn:microsoft.com/office/officeart/2005/8/layout/process1"/>
    <dgm:cxn modelId="{3AC12F90-43B3-4105-B28F-0D10B5EB417C}" srcId="{B3767D8B-E809-4AC3-B28A-59DDE5727D77}" destId="{24A906BF-948A-4355-8887-50734242B654}" srcOrd="3" destOrd="0" parTransId="{D586BA50-D597-44D7-B66E-5B940D22DF0D}" sibTransId="{24569CE7-4984-415E-9C69-249402472E6C}"/>
    <dgm:cxn modelId="{7EEDA697-6C31-43F1-816D-BB110AEEEE5C}" srcId="{317292EA-F802-464D-8410-C052E94F5DD1}" destId="{CBF3683F-DC7B-4755-B7EF-A06CEDE2F8D4}" srcOrd="0" destOrd="0" parTransId="{2425CECF-4FA8-4981-AC8C-A50CD52E2A16}" sibTransId="{C08CC3EF-2280-4946-A6B7-FAF6875936E1}"/>
    <dgm:cxn modelId="{342CBC9B-F763-45AB-9C3F-EA2057A2A14A}" srcId="{B3767D8B-E809-4AC3-B28A-59DDE5727D77}" destId="{C22E186E-5A45-445B-A628-9F3056ED88EC}" srcOrd="0" destOrd="0" parTransId="{150DE4A0-D4AA-4FF0-974A-A37DE7D834FD}" sibTransId="{D2D9BFD1-7981-4FC9-ADE7-003CEFEA87DD}"/>
    <dgm:cxn modelId="{C5A560A2-A826-465B-9D39-525FD930F510}" type="presOf" srcId="{64E2D9C6-B4FC-48B4-B657-D4B492E910A0}" destId="{F70FC1C4-7150-4E88-9794-17F8803C104E}" srcOrd="0" destOrd="0" presId="urn:microsoft.com/office/officeart/2005/8/layout/process1"/>
    <dgm:cxn modelId="{146A40A5-73E7-41AA-8874-172D23F7C64B}" type="presOf" srcId="{EE079713-8D72-4AB9-BB1D-26823DC698EA}" destId="{056D137A-3927-4D30-BEAE-53B86A8765AB}" srcOrd="0" destOrd="0" presId="urn:microsoft.com/office/officeart/2005/8/layout/process1"/>
    <dgm:cxn modelId="{7F4CC9A5-F6D8-432C-A171-FE65955EC950}" type="presOf" srcId="{B3767D8B-E809-4AC3-B28A-59DDE5727D77}" destId="{F062AEEB-ECA1-40BB-8EC9-E3255664AC2A}" srcOrd="0" destOrd="0" presId="urn:microsoft.com/office/officeart/2005/8/layout/process1"/>
    <dgm:cxn modelId="{8EF38BA8-228A-451F-90B4-1B41878473AE}" type="presOf" srcId="{CBF3683F-DC7B-4755-B7EF-A06CEDE2F8D4}" destId="{894CAAAB-26DE-4696-9192-8ED7F0EAE6E3}" srcOrd="0" destOrd="1" presId="urn:microsoft.com/office/officeart/2005/8/layout/process1"/>
    <dgm:cxn modelId="{E6606DB0-6FB4-46E3-B5EA-35F60DE9DA7B}" type="presOf" srcId="{5C6DEDF8-5BDC-497D-90A0-EAC77506C3B4}" destId="{A3F7FA79-FA36-456B-AB9C-D7EEF4E6A58B}" srcOrd="1" destOrd="0" presId="urn:microsoft.com/office/officeart/2005/8/layout/process1"/>
    <dgm:cxn modelId="{A142E2BB-3CB5-4A80-97A1-BA613ED9128E}" type="presOf" srcId="{24569CE7-4984-415E-9C69-249402472E6C}" destId="{C2EEA7CE-F769-475B-A343-C0E02226D219}" srcOrd="1" destOrd="0" presId="urn:microsoft.com/office/officeart/2005/8/layout/process1"/>
    <dgm:cxn modelId="{E86644C7-9B9F-43D3-A521-790950CF4E7C}" type="presOf" srcId="{24A906BF-948A-4355-8887-50734242B654}" destId="{8A6D6699-83E5-4BC9-A697-BC67EBEF9013}" srcOrd="0" destOrd="0" presId="urn:microsoft.com/office/officeart/2005/8/layout/process1"/>
    <dgm:cxn modelId="{D839F2C9-474A-4ECF-8771-EBAAE446306C}" type="presOf" srcId="{317292EA-F802-464D-8410-C052E94F5DD1}" destId="{894CAAAB-26DE-4696-9192-8ED7F0EAE6E3}" srcOrd="0" destOrd="0" presId="urn:microsoft.com/office/officeart/2005/8/layout/process1"/>
    <dgm:cxn modelId="{C0A021CF-2A06-4379-9A6D-ED4E23A9304D}" type="presOf" srcId="{64E2D9C6-B4FC-48B4-B657-D4B492E910A0}" destId="{4310D60B-DE9B-407E-923F-5477EFDA934B}" srcOrd="1" destOrd="0" presId="urn:microsoft.com/office/officeart/2005/8/layout/process1"/>
    <dgm:cxn modelId="{A40699D4-9D28-4170-9FB5-1B0606915DF2}" srcId="{B3767D8B-E809-4AC3-B28A-59DDE5727D77}" destId="{470D50BB-AAAB-4F9B-8120-EBE824B7372E}" srcOrd="4" destOrd="0" parTransId="{7E309B8D-6C53-4A6D-8875-2672FECAB725}" sibTransId="{778313BB-EC21-447B-899F-B73B263B4CA3}"/>
    <dgm:cxn modelId="{E416E7DE-AE7E-4A74-A493-A9F34C81ECC2}" type="presOf" srcId="{470D50BB-AAAB-4F9B-8120-EBE824B7372E}" destId="{6DBA7AFF-AED3-4008-8714-BCA5D120A776}" srcOrd="0" destOrd="0" presId="urn:microsoft.com/office/officeart/2005/8/layout/process1"/>
    <dgm:cxn modelId="{36D82EEC-E2D1-4226-B9ED-9DBF613C75E1}" type="presOf" srcId="{5C6DEDF8-5BDC-497D-90A0-EAC77506C3B4}" destId="{88F61D67-2855-48DD-AB7E-4AD38AD4A3BA}" srcOrd="0" destOrd="0" presId="urn:microsoft.com/office/officeart/2005/8/layout/process1"/>
    <dgm:cxn modelId="{C9A0AEEF-A1F0-41E1-B662-267EF75041B0}" type="presOf" srcId="{D2D9BFD1-7981-4FC9-ADE7-003CEFEA87DD}" destId="{2FFB44F6-9A6C-4BBA-9BDD-344C6F50D2B4}" srcOrd="0" destOrd="0" presId="urn:microsoft.com/office/officeart/2005/8/layout/process1"/>
    <dgm:cxn modelId="{04847138-095F-48A4-867C-E2A201A35AEA}" type="presParOf" srcId="{F062AEEB-ECA1-40BB-8EC9-E3255664AC2A}" destId="{E74132F2-103D-4BEF-9BBC-A53A4E4B18EC}" srcOrd="0" destOrd="0" presId="urn:microsoft.com/office/officeart/2005/8/layout/process1"/>
    <dgm:cxn modelId="{BBE3B8DD-A617-4993-B5C1-E588398349A6}" type="presParOf" srcId="{F062AEEB-ECA1-40BB-8EC9-E3255664AC2A}" destId="{2FFB44F6-9A6C-4BBA-9BDD-344C6F50D2B4}" srcOrd="1" destOrd="0" presId="urn:microsoft.com/office/officeart/2005/8/layout/process1"/>
    <dgm:cxn modelId="{BCF6048C-3960-4DE3-95F2-6E565E8952BF}" type="presParOf" srcId="{2FFB44F6-9A6C-4BBA-9BDD-344C6F50D2B4}" destId="{A6BC38DB-3F0D-41F4-B62F-339C7F6DC771}" srcOrd="0" destOrd="0" presId="urn:microsoft.com/office/officeart/2005/8/layout/process1"/>
    <dgm:cxn modelId="{5053305B-BFE4-4DC9-80A2-F7948AE39795}" type="presParOf" srcId="{F062AEEB-ECA1-40BB-8EC9-E3255664AC2A}" destId="{894CAAAB-26DE-4696-9192-8ED7F0EAE6E3}" srcOrd="2" destOrd="0" presId="urn:microsoft.com/office/officeart/2005/8/layout/process1"/>
    <dgm:cxn modelId="{D32A55A1-3C74-446C-B3F7-877CF8C22778}" type="presParOf" srcId="{F062AEEB-ECA1-40BB-8EC9-E3255664AC2A}" destId="{88F61D67-2855-48DD-AB7E-4AD38AD4A3BA}" srcOrd="3" destOrd="0" presId="urn:microsoft.com/office/officeart/2005/8/layout/process1"/>
    <dgm:cxn modelId="{AC619240-D34E-4B64-8AD6-98850EB85D34}" type="presParOf" srcId="{88F61D67-2855-48DD-AB7E-4AD38AD4A3BA}" destId="{A3F7FA79-FA36-456B-AB9C-D7EEF4E6A58B}" srcOrd="0" destOrd="0" presId="urn:microsoft.com/office/officeart/2005/8/layout/process1"/>
    <dgm:cxn modelId="{F9EE8EC9-880B-4145-BED2-CF0EB6598059}" type="presParOf" srcId="{F062AEEB-ECA1-40BB-8EC9-E3255664AC2A}" destId="{056D137A-3927-4D30-BEAE-53B86A8765AB}" srcOrd="4" destOrd="0" presId="urn:microsoft.com/office/officeart/2005/8/layout/process1"/>
    <dgm:cxn modelId="{F5A47C37-B634-4D5F-A0F8-404159EB6C32}" type="presParOf" srcId="{F062AEEB-ECA1-40BB-8EC9-E3255664AC2A}" destId="{F70FC1C4-7150-4E88-9794-17F8803C104E}" srcOrd="5" destOrd="0" presId="urn:microsoft.com/office/officeart/2005/8/layout/process1"/>
    <dgm:cxn modelId="{EF5CFCA0-2974-4D41-9D8B-04CD968BEF9A}" type="presParOf" srcId="{F70FC1C4-7150-4E88-9794-17F8803C104E}" destId="{4310D60B-DE9B-407E-923F-5477EFDA934B}" srcOrd="0" destOrd="0" presId="urn:microsoft.com/office/officeart/2005/8/layout/process1"/>
    <dgm:cxn modelId="{6D556E16-1047-42DF-9284-FB0C0466884D}" type="presParOf" srcId="{F062AEEB-ECA1-40BB-8EC9-E3255664AC2A}" destId="{8A6D6699-83E5-4BC9-A697-BC67EBEF9013}" srcOrd="6" destOrd="0" presId="urn:microsoft.com/office/officeart/2005/8/layout/process1"/>
    <dgm:cxn modelId="{4924FB04-798A-48CE-ACFC-78C28A76CE74}" type="presParOf" srcId="{F062AEEB-ECA1-40BB-8EC9-E3255664AC2A}" destId="{680B6C14-0D82-4859-89EE-153C8009816D}" srcOrd="7" destOrd="0" presId="urn:microsoft.com/office/officeart/2005/8/layout/process1"/>
    <dgm:cxn modelId="{25851FC5-231D-4B05-9E47-44FEF0F44F62}" type="presParOf" srcId="{680B6C14-0D82-4859-89EE-153C8009816D}" destId="{C2EEA7CE-F769-475B-A343-C0E02226D219}" srcOrd="0" destOrd="0" presId="urn:microsoft.com/office/officeart/2005/8/layout/process1"/>
    <dgm:cxn modelId="{E828E63E-FAFB-4EB1-B986-57A8545B1701}" type="presParOf" srcId="{F062AEEB-ECA1-40BB-8EC9-E3255664AC2A}" destId="{6DBA7AFF-AED3-4008-8714-BCA5D120A776}"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F9A322-603E-4564-AC65-8F8A013B4591}" type="doc">
      <dgm:prSet loTypeId="urn:microsoft.com/office/officeart/2005/8/layout/vList5" loCatId="list" qsTypeId="urn:microsoft.com/office/officeart/2005/8/quickstyle/simple1#4" qsCatId="simple" csTypeId="urn:microsoft.com/office/officeart/2005/8/colors/accent1_2#4" csCatId="accent1" phldr="1"/>
      <dgm:spPr/>
      <dgm:t>
        <a:bodyPr/>
        <a:lstStyle/>
        <a:p>
          <a:endParaRPr lang="en-US"/>
        </a:p>
      </dgm:t>
    </dgm:pt>
    <dgm:pt modelId="{03831693-EA51-4614-A5F7-61AB38E8D2D7}">
      <dgm:prSet phldrT="[Text]" phldr="0" custT="1"/>
      <dgm:spPr>
        <a:solidFill>
          <a:schemeClr val="accent6"/>
        </a:solidFill>
        <a:ln>
          <a:solidFill>
            <a:srgbClr val="E87753"/>
          </a:solidFill>
        </a:ln>
      </dgm:spPr>
      <dgm:t>
        <a:bodyPr/>
        <a:lstStyle/>
        <a:p>
          <a:r>
            <a:rPr lang="en-US" sz="4400" dirty="0"/>
            <a:t>Observe</a:t>
          </a:r>
        </a:p>
      </dgm:t>
    </dgm:pt>
    <dgm:pt modelId="{95580422-EFDA-4809-BC1C-E3DE01204BE5}" type="parTrans" cxnId="{C3DEDCBB-32A2-4C13-A483-D5DFD8A09FC8}">
      <dgm:prSet/>
      <dgm:spPr/>
      <dgm:t>
        <a:bodyPr/>
        <a:lstStyle/>
        <a:p>
          <a:endParaRPr lang="en-US"/>
        </a:p>
      </dgm:t>
    </dgm:pt>
    <dgm:pt modelId="{AB533213-2C75-498F-986D-50DE1AC31D68}" type="sibTrans" cxnId="{C3DEDCBB-32A2-4C13-A483-D5DFD8A09FC8}">
      <dgm:prSet/>
      <dgm:spPr/>
      <dgm:t>
        <a:bodyPr/>
        <a:lstStyle/>
        <a:p>
          <a:endParaRPr lang="en-US"/>
        </a:p>
      </dgm:t>
    </dgm:pt>
    <dgm:pt modelId="{8595C86D-5F81-4867-AD0E-2F5E7876D397}">
      <dgm:prSet phldrT="[Text]" phldr="0" custT="1"/>
      <dgm:spPr>
        <a:noFill/>
        <a:ln>
          <a:solidFill>
            <a:srgbClr val="E87753"/>
          </a:solidFill>
        </a:ln>
      </dgm:spPr>
      <dgm:t>
        <a:bodyPr/>
        <a:lstStyle/>
        <a:p>
          <a:r>
            <a:rPr lang="en-US" sz="4000" dirty="0"/>
            <a:t>CNA/frontline staff notices change</a:t>
          </a:r>
        </a:p>
      </dgm:t>
    </dgm:pt>
    <dgm:pt modelId="{729CDF93-2A18-424C-A18B-2FFE9A1209DE}" type="parTrans" cxnId="{0D4C10E4-775D-4E01-943F-9034BC3B4EC0}">
      <dgm:prSet/>
      <dgm:spPr/>
      <dgm:t>
        <a:bodyPr/>
        <a:lstStyle/>
        <a:p>
          <a:endParaRPr lang="en-US"/>
        </a:p>
      </dgm:t>
    </dgm:pt>
    <dgm:pt modelId="{F4633395-C425-4148-BAEE-180E5DFA6BE7}" type="sibTrans" cxnId="{0D4C10E4-775D-4E01-943F-9034BC3B4EC0}">
      <dgm:prSet/>
      <dgm:spPr/>
      <dgm:t>
        <a:bodyPr/>
        <a:lstStyle/>
        <a:p>
          <a:endParaRPr lang="en-US"/>
        </a:p>
      </dgm:t>
    </dgm:pt>
    <dgm:pt modelId="{4BAAA1C5-3EC5-4093-A332-6979F3A3BD05}">
      <dgm:prSet phldrT="[Text]" phldr="0" custT="1"/>
      <dgm:spPr>
        <a:solidFill>
          <a:schemeClr val="accent6"/>
        </a:solidFill>
        <a:ln>
          <a:solidFill>
            <a:srgbClr val="E87753"/>
          </a:solidFill>
        </a:ln>
      </dgm:spPr>
      <dgm:t>
        <a:bodyPr/>
        <a:lstStyle/>
        <a:p>
          <a:r>
            <a:rPr lang="en-US" sz="4400" dirty="0"/>
            <a:t>Report</a:t>
          </a:r>
        </a:p>
      </dgm:t>
    </dgm:pt>
    <dgm:pt modelId="{77512E40-9E35-4304-A3F5-0A0A3B0254E7}" type="parTrans" cxnId="{88F73ABF-F082-467F-A064-ECEF0003ABB8}">
      <dgm:prSet/>
      <dgm:spPr/>
      <dgm:t>
        <a:bodyPr/>
        <a:lstStyle/>
        <a:p>
          <a:endParaRPr lang="en-US"/>
        </a:p>
      </dgm:t>
    </dgm:pt>
    <dgm:pt modelId="{B3CED0F3-0F51-45F0-A2F2-51A7B9485C20}" type="sibTrans" cxnId="{88F73ABF-F082-467F-A064-ECEF0003ABB8}">
      <dgm:prSet/>
      <dgm:spPr/>
      <dgm:t>
        <a:bodyPr/>
        <a:lstStyle/>
        <a:p>
          <a:endParaRPr lang="en-US"/>
        </a:p>
      </dgm:t>
    </dgm:pt>
    <dgm:pt modelId="{7F2FEDA7-49F1-41EA-9A05-34D88A929618}">
      <dgm:prSet phldrT="[Text]" phldr="0" custT="1"/>
      <dgm:spPr>
        <a:solidFill>
          <a:schemeClr val="accent6"/>
        </a:solidFill>
        <a:ln>
          <a:solidFill>
            <a:srgbClr val="E87753"/>
          </a:solidFill>
        </a:ln>
      </dgm:spPr>
      <dgm:t>
        <a:bodyPr/>
        <a:lstStyle/>
        <a:p>
          <a:r>
            <a:rPr lang="en-US" sz="4400" dirty="0"/>
            <a:t>Escalate</a:t>
          </a:r>
        </a:p>
      </dgm:t>
    </dgm:pt>
    <dgm:pt modelId="{2E1881CC-F2FB-4E9B-BCA4-7BFD7C55D784}" type="parTrans" cxnId="{06667009-3D50-4117-804F-93861A2FB949}">
      <dgm:prSet/>
      <dgm:spPr/>
      <dgm:t>
        <a:bodyPr/>
        <a:lstStyle/>
        <a:p>
          <a:endParaRPr lang="en-US"/>
        </a:p>
      </dgm:t>
    </dgm:pt>
    <dgm:pt modelId="{CAFA847A-FCF7-4C91-AD13-1E43B881440A}" type="sibTrans" cxnId="{06667009-3D50-4117-804F-93861A2FB949}">
      <dgm:prSet/>
      <dgm:spPr/>
      <dgm:t>
        <a:bodyPr/>
        <a:lstStyle/>
        <a:p>
          <a:endParaRPr lang="en-US"/>
        </a:p>
      </dgm:t>
    </dgm:pt>
    <dgm:pt modelId="{544598FB-445B-4D05-8BE1-77A0E77D0863}">
      <dgm:prSet phldrT="[Text]" phldr="0" custT="1"/>
      <dgm:spPr>
        <a:noFill/>
        <a:ln>
          <a:solidFill>
            <a:srgbClr val="E87753"/>
          </a:solidFill>
        </a:ln>
      </dgm:spPr>
      <dgm:t>
        <a:bodyPr/>
        <a:lstStyle/>
        <a:p>
          <a:r>
            <a:rPr lang="en-US" sz="4000" dirty="0"/>
            <a:t>Charge nurse/manager notified</a:t>
          </a:r>
        </a:p>
      </dgm:t>
    </dgm:pt>
    <dgm:pt modelId="{1743890B-5632-4F89-AC3A-1CB672A8D801}" type="parTrans" cxnId="{C05425F3-9D0C-4DFA-810D-D3053CB5F67E}">
      <dgm:prSet/>
      <dgm:spPr/>
      <dgm:t>
        <a:bodyPr/>
        <a:lstStyle/>
        <a:p>
          <a:endParaRPr lang="en-US"/>
        </a:p>
      </dgm:t>
    </dgm:pt>
    <dgm:pt modelId="{8244CA91-5704-4F08-99AA-5C06B30052E9}" type="sibTrans" cxnId="{C05425F3-9D0C-4DFA-810D-D3053CB5F67E}">
      <dgm:prSet/>
      <dgm:spPr/>
      <dgm:t>
        <a:bodyPr/>
        <a:lstStyle/>
        <a:p>
          <a:endParaRPr lang="en-US"/>
        </a:p>
      </dgm:t>
    </dgm:pt>
    <dgm:pt modelId="{FF0555A7-B936-467F-9BBA-1F05CEEC7422}">
      <dgm:prSet phldrT="[Text]" phldr="0" custT="1"/>
      <dgm:spPr>
        <a:solidFill>
          <a:schemeClr val="accent6"/>
        </a:solidFill>
        <a:ln>
          <a:solidFill>
            <a:srgbClr val="E87753"/>
          </a:solidFill>
        </a:ln>
      </dgm:spPr>
      <dgm:t>
        <a:bodyPr/>
        <a:lstStyle/>
        <a:p>
          <a:r>
            <a:rPr lang="en-US" sz="4400" dirty="0"/>
            <a:t>Act</a:t>
          </a:r>
        </a:p>
      </dgm:t>
    </dgm:pt>
    <dgm:pt modelId="{4518301D-DDB2-4C67-BFDA-3CF3854595F7}" type="parTrans" cxnId="{1A167B22-E67A-495E-B11B-8AD952E3BFB3}">
      <dgm:prSet/>
      <dgm:spPr/>
      <dgm:t>
        <a:bodyPr/>
        <a:lstStyle/>
        <a:p>
          <a:endParaRPr lang="en-US"/>
        </a:p>
      </dgm:t>
    </dgm:pt>
    <dgm:pt modelId="{94BF2661-1294-4C41-970E-8D6467E6E680}" type="sibTrans" cxnId="{1A167B22-E67A-495E-B11B-8AD952E3BFB3}">
      <dgm:prSet/>
      <dgm:spPr/>
      <dgm:t>
        <a:bodyPr/>
        <a:lstStyle/>
        <a:p>
          <a:endParaRPr lang="en-US"/>
        </a:p>
      </dgm:t>
    </dgm:pt>
    <dgm:pt modelId="{BAE60DE6-C290-4CD3-BEC8-4DB623877D2B}">
      <dgm:prSet phldrT="[Text]" phldr="0" custT="1"/>
      <dgm:spPr>
        <a:noFill/>
        <a:ln>
          <a:solidFill>
            <a:srgbClr val="E87753"/>
          </a:solidFill>
        </a:ln>
      </dgm:spPr>
      <dgm:t>
        <a:bodyPr/>
        <a:lstStyle/>
        <a:p>
          <a:r>
            <a:rPr lang="en-US" sz="4000" dirty="0"/>
            <a:t>Provider, IDT, care plan, monitoring</a:t>
          </a:r>
        </a:p>
      </dgm:t>
    </dgm:pt>
    <dgm:pt modelId="{8C1427D2-8AC0-4ADE-8526-7CFA940CDC1D}" type="parTrans" cxnId="{A1516349-3809-4274-A5F1-D6D4E1165F78}">
      <dgm:prSet/>
      <dgm:spPr/>
      <dgm:t>
        <a:bodyPr/>
        <a:lstStyle/>
        <a:p>
          <a:endParaRPr lang="en-US"/>
        </a:p>
      </dgm:t>
    </dgm:pt>
    <dgm:pt modelId="{B722306D-182D-4F36-8065-F68379C108CB}" type="sibTrans" cxnId="{A1516349-3809-4274-A5F1-D6D4E1165F78}">
      <dgm:prSet/>
      <dgm:spPr/>
      <dgm:t>
        <a:bodyPr/>
        <a:lstStyle/>
        <a:p>
          <a:endParaRPr lang="en-US"/>
        </a:p>
      </dgm:t>
    </dgm:pt>
    <dgm:pt modelId="{B3E3A974-2E29-44E3-9C99-8524AF05A073}">
      <dgm:prSet phldrT="[Text]" phldr="0" custT="1"/>
      <dgm:spPr>
        <a:solidFill>
          <a:schemeClr val="accent6"/>
        </a:solidFill>
        <a:ln>
          <a:solidFill>
            <a:srgbClr val="E87753"/>
          </a:solidFill>
        </a:ln>
      </dgm:spPr>
      <dgm:t>
        <a:bodyPr/>
        <a:lstStyle/>
        <a:p>
          <a:r>
            <a:rPr lang="en-US" sz="4400" dirty="0"/>
            <a:t>Verify</a:t>
          </a:r>
        </a:p>
      </dgm:t>
    </dgm:pt>
    <dgm:pt modelId="{02C16D9B-60FE-4399-8D5B-A1E00074FCF8}" type="parTrans" cxnId="{628F1073-DE41-4C81-9AB6-1445FEB65044}">
      <dgm:prSet/>
      <dgm:spPr/>
      <dgm:t>
        <a:bodyPr/>
        <a:lstStyle/>
        <a:p>
          <a:endParaRPr lang="en-US"/>
        </a:p>
      </dgm:t>
    </dgm:pt>
    <dgm:pt modelId="{B856C68F-5DAF-49C5-8A13-6A431B5F4AC0}" type="sibTrans" cxnId="{628F1073-DE41-4C81-9AB6-1445FEB65044}">
      <dgm:prSet/>
      <dgm:spPr/>
      <dgm:t>
        <a:bodyPr/>
        <a:lstStyle/>
        <a:p>
          <a:endParaRPr lang="en-US"/>
        </a:p>
      </dgm:t>
    </dgm:pt>
    <dgm:pt modelId="{6EAFF63D-E1B3-41D5-9329-3142FBB921BE}">
      <dgm:prSet phldrT="[Text]" phldr="0" custT="1"/>
      <dgm:spPr>
        <a:noFill/>
        <a:ln>
          <a:solidFill>
            <a:srgbClr val="E87753"/>
          </a:solidFill>
        </a:ln>
      </dgm:spPr>
      <dgm:t>
        <a:bodyPr/>
        <a:lstStyle/>
        <a:p>
          <a:r>
            <a:rPr lang="en-US" sz="4000" dirty="0"/>
            <a:t>Leader confirms follow-through</a:t>
          </a:r>
        </a:p>
      </dgm:t>
    </dgm:pt>
    <dgm:pt modelId="{2E7E09B9-63CE-4777-A3E8-92EA681A9C45}" type="parTrans" cxnId="{FBBAF3E1-035E-43E5-A182-2B533C2B6F4E}">
      <dgm:prSet/>
      <dgm:spPr/>
      <dgm:t>
        <a:bodyPr/>
        <a:lstStyle/>
        <a:p>
          <a:endParaRPr lang="en-US"/>
        </a:p>
      </dgm:t>
    </dgm:pt>
    <dgm:pt modelId="{6D46EE79-7799-4391-A71A-F8CA975F9F7D}" type="sibTrans" cxnId="{FBBAF3E1-035E-43E5-A182-2B533C2B6F4E}">
      <dgm:prSet/>
      <dgm:spPr/>
      <dgm:t>
        <a:bodyPr/>
        <a:lstStyle/>
        <a:p>
          <a:endParaRPr lang="en-US"/>
        </a:p>
      </dgm:t>
    </dgm:pt>
    <dgm:pt modelId="{5F8A6026-BE7E-4800-8979-9D299D7BCCA8}">
      <dgm:prSet phldrT="[Text]" phldr="0" custT="1"/>
      <dgm:spPr>
        <a:noFill/>
        <a:ln>
          <a:solidFill>
            <a:srgbClr val="E87753"/>
          </a:solidFill>
        </a:ln>
      </dgm:spPr>
      <dgm:t>
        <a:bodyPr/>
        <a:lstStyle/>
        <a:p>
          <a:r>
            <a:rPr lang="en-US" sz="4000" dirty="0"/>
            <a:t>Nurse validates and documents</a:t>
          </a:r>
        </a:p>
      </dgm:t>
    </dgm:pt>
    <dgm:pt modelId="{3A7FF171-F470-4A23-BD4C-6A2AEC8B0D7F}" type="parTrans" cxnId="{D79260A9-5FF4-4C1E-89E6-7B0A57A84307}">
      <dgm:prSet/>
      <dgm:spPr/>
      <dgm:t>
        <a:bodyPr/>
        <a:lstStyle/>
        <a:p>
          <a:endParaRPr lang="en-US"/>
        </a:p>
      </dgm:t>
    </dgm:pt>
    <dgm:pt modelId="{150B875F-827E-4E8D-B7EE-296591D6E7C8}" type="sibTrans" cxnId="{D79260A9-5FF4-4C1E-89E6-7B0A57A84307}">
      <dgm:prSet/>
      <dgm:spPr/>
      <dgm:t>
        <a:bodyPr/>
        <a:lstStyle/>
        <a:p>
          <a:endParaRPr lang="en-US"/>
        </a:p>
      </dgm:t>
    </dgm:pt>
    <dgm:pt modelId="{C87C3B77-D5DD-44B2-8FA1-394CE6E09529}" type="pres">
      <dgm:prSet presAssocID="{93F9A322-603E-4564-AC65-8F8A013B4591}" presName="Name0" presStyleCnt="0">
        <dgm:presLayoutVars>
          <dgm:dir/>
          <dgm:animLvl val="lvl"/>
          <dgm:resizeHandles val="exact"/>
        </dgm:presLayoutVars>
      </dgm:prSet>
      <dgm:spPr/>
    </dgm:pt>
    <dgm:pt modelId="{71824A16-7B14-4A9E-A6FD-10305D75149A}" type="pres">
      <dgm:prSet presAssocID="{03831693-EA51-4614-A5F7-61AB38E8D2D7}" presName="linNode" presStyleCnt="0"/>
      <dgm:spPr/>
    </dgm:pt>
    <dgm:pt modelId="{2F890986-B836-4B8B-B8B5-5B64EF9F5010}" type="pres">
      <dgm:prSet presAssocID="{03831693-EA51-4614-A5F7-61AB38E8D2D7}" presName="parentText" presStyleLbl="node1" presStyleIdx="0" presStyleCnt="5">
        <dgm:presLayoutVars>
          <dgm:chMax val="1"/>
          <dgm:bulletEnabled val="1"/>
        </dgm:presLayoutVars>
      </dgm:prSet>
      <dgm:spPr/>
    </dgm:pt>
    <dgm:pt modelId="{BF0ABAFC-8A3F-4C43-9773-5E7729D77854}" type="pres">
      <dgm:prSet presAssocID="{03831693-EA51-4614-A5F7-61AB38E8D2D7}" presName="descendantText" presStyleLbl="alignAccFollowNode1" presStyleIdx="0" presStyleCnt="5">
        <dgm:presLayoutVars>
          <dgm:bulletEnabled val="1"/>
        </dgm:presLayoutVars>
      </dgm:prSet>
      <dgm:spPr/>
    </dgm:pt>
    <dgm:pt modelId="{807807CE-FFE0-426C-A0D9-ED3118336123}" type="pres">
      <dgm:prSet presAssocID="{AB533213-2C75-498F-986D-50DE1AC31D68}" presName="sp" presStyleCnt="0"/>
      <dgm:spPr/>
    </dgm:pt>
    <dgm:pt modelId="{63918706-8EA9-44D5-9565-FBCD5D1098C9}" type="pres">
      <dgm:prSet presAssocID="{4BAAA1C5-3EC5-4093-A332-6979F3A3BD05}" presName="linNode" presStyleCnt="0"/>
      <dgm:spPr/>
    </dgm:pt>
    <dgm:pt modelId="{44D63230-B1D7-4213-A84E-E83F95CC1112}" type="pres">
      <dgm:prSet presAssocID="{4BAAA1C5-3EC5-4093-A332-6979F3A3BD05}" presName="parentText" presStyleLbl="node1" presStyleIdx="1" presStyleCnt="5">
        <dgm:presLayoutVars>
          <dgm:chMax val="1"/>
          <dgm:bulletEnabled val="1"/>
        </dgm:presLayoutVars>
      </dgm:prSet>
      <dgm:spPr/>
    </dgm:pt>
    <dgm:pt modelId="{0925F86D-B753-427F-B9C9-ABC17296AA18}" type="pres">
      <dgm:prSet presAssocID="{4BAAA1C5-3EC5-4093-A332-6979F3A3BD05}" presName="descendantText" presStyleLbl="alignAccFollowNode1" presStyleIdx="1" presStyleCnt="5">
        <dgm:presLayoutVars>
          <dgm:bulletEnabled val="1"/>
        </dgm:presLayoutVars>
      </dgm:prSet>
      <dgm:spPr/>
    </dgm:pt>
    <dgm:pt modelId="{E2829265-DCF3-4F29-905B-5CFCEF41EC05}" type="pres">
      <dgm:prSet presAssocID="{B3CED0F3-0F51-45F0-A2F2-51A7B9485C20}" presName="sp" presStyleCnt="0"/>
      <dgm:spPr/>
    </dgm:pt>
    <dgm:pt modelId="{BE450835-3551-4DF4-926F-F122FB0C6158}" type="pres">
      <dgm:prSet presAssocID="{7F2FEDA7-49F1-41EA-9A05-34D88A929618}" presName="linNode" presStyleCnt="0"/>
      <dgm:spPr/>
    </dgm:pt>
    <dgm:pt modelId="{4C711451-6154-4D36-9BCD-A94836C85632}" type="pres">
      <dgm:prSet presAssocID="{7F2FEDA7-49F1-41EA-9A05-34D88A929618}" presName="parentText" presStyleLbl="node1" presStyleIdx="2" presStyleCnt="5">
        <dgm:presLayoutVars>
          <dgm:chMax val="1"/>
          <dgm:bulletEnabled val="1"/>
        </dgm:presLayoutVars>
      </dgm:prSet>
      <dgm:spPr/>
    </dgm:pt>
    <dgm:pt modelId="{EC9A8063-C99B-4B7A-8C1D-58DF418C9B3E}" type="pres">
      <dgm:prSet presAssocID="{7F2FEDA7-49F1-41EA-9A05-34D88A929618}" presName="descendantText" presStyleLbl="alignAccFollowNode1" presStyleIdx="2" presStyleCnt="5">
        <dgm:presLayoutVars>
          <dgm:bulletEnabled val="1"/>
        </dgm:presLayoutVars>
      </dgm:prSet>
      <dgm:spPr/>
    </dgm:pt>
    <dgm:pt modelId="{B99851BD-9652-4837-91D7-4C53EC4A5D07}" type="pres">
      <dgm:prSet presAssocID="{CAFA847A-FCF7-4C91-AD13-1E43B881440A}" presName="sp" presStyleCnt="0"/>
      <dgm:spPr/>
    </dgm:pt>
    <dgm:pt modelId="{CB757F2D-03C3-497B-9637-A22E31133CC8}" type="pres">
      <dgm:prSet presAssocID="{FF0555A7-B936-467F-9BBA-1F05CEEC7422}" presName="linNode" presStyleCnt="0"/>
      <dgm:spPr/>
    </dgm:pt>
    <dgm:pt modelId="{D07B3CC6-FF07-4056-BD1E-D130D3D99D8F}" type="pres">
      <dgm:prSet presAssocID="{FF0555A7-B936-467F-9BBA-1F05CEEC7422}" presName="parentText" presStyleLbl="node1" presStyleIdx="3" presStyleCnt="5">
        <dgm:presLayoutVars>
          <dgm:chMax val="1"/>
          <dgm:bulletEnabled val="1"/>
        </dgm:presLayoutVars>
      </dgm:prSet>
      <dgm:spPr/>
    </dgm:pt>
    <dgm:pt modelId="{B3C46387-5D5F-432D-84C3-F9E7C656B167}" type="pres">
      <dgm:prSet presAssocID="{FF0555A7-B936-467F-9BBA-1F05CEEC7422}" presName="descendantText" presStyleLbl="alignAccFollowNode1" presStyleIdx="3" presStyleCnt="5">
        <dgm:presLayoutVars>
          <dgm:bulletEnabled val="1"/>
        </dgm:presLayoutVars>
      </dgm:prSet>
      <dgm:spPr/>
    </dgm:pt>
    <dgm:pt modelId="{4334706B-7FE9-4671-8244-30C3F0B9CF04}" type="pres">
      <dgm:prSet presAssocID="{94BF2661-1294-4C41-970E-8D6467E6E680}" presName="sp" presStyleCnt="0"/>
      <dgm:spPr/>
    </dgm:pt>
    <dgm:pt modelId="{6C4D9AA3-72DB-4DAA-B61B-891CB956B970}" type="pres">
      <dgm:prSet presAssocID="{B3E3A974-2E29-44E3-9C99-8524AF05A073}" presName="linNode" presStyleCnt="0"/>
      <dgm:spPr/>
    </dgm:pt>
    <dgm:pt modelId="{27A79F46-DE89-43E3-8ED8-ED03FC261A99}" type="pres">
      <dgm:prSet presAssocID="{B3E3A974-2E29-44E3-9C99-8524AF05A073}" presName="parentText" presStyleLbl="node1" presStyleIdx="4" presStyleCnt="5">
        <dgm:presLayoutVars>
          <dgm:chMax val="1"/>
          <dgm:bulletEnabled val="1"/>
        </dgm:presLayoutVars>
      </dgm:prSet>
      <dgm:spPr/>
    </dgm:pt>
    <dgm:pt modelId="{FB13736D-7FC9-487F-B4FA-5EDCDAEADBA4}" type="pres">
      <dgm:prSet presAssocID="{B3E3A974-2E29-44E3-9C99-8524AF05A073}" presName="descendantText" presStyleLbl="alignAccFollowNode1" presStyleIdx="4" presStyleCnt="5">
        <dgm:presLayoutVars>
          <dgm:bulletEnabled val="1"/>
        </dgm:presLayoutVars>
      </dgm:prSet>
      <dgm:spPr/>
    </dgm:pt>
  </dgm:ptLst>
  <dgm:cxnLst>
    <dgm:cxn modelId="{4C289404-28BF-4E7F-BCBB-FAB2755C0D11}" type="presOf" srcId="{BAE60DE6-C290-4CD3-BEC8-4DB623877D2B}" destId="{B3C46387-5D5F-432D-84C3-F9E7C656B167}" srcOrd="0" destOrd="0" presId="urn:microsoft.com/office/officeart/2005/8/layout/vList5"/>
    <dgm:cxn modelId="{06667009-3D50-4117-804F-93861A2FB949}" srcId="{93F9A322-603E-4564-AC65-8F8A013B4591}" destId="{7F2FEDA7-49F1-41EA-9A05-34D88A929618}" srcOrd="2" destOrd="0" parTransId="{2E1881CC-F2FB-4E9B-BCA4-7BFD7C55D784}" sibTransId="{CAFA847A-FCF7-4C91-AD13-1E43B881440A}"/>
    <dgm:cxn modelId="{1A167B22-E67A-495E-B11B-8AD952E3BFB3}" srcId="{93F9A322-603E-4564-AC65-8F8A013B4591}" destId="{FF0555A7-B936-467F-9BBA-1F05CEEC7422}" srcOrd="3" destOrd="0" parTransId="{4518301D-DDB2-4C67-BFDA-3CF3854595F7}" sibTransId="{94BF2661-1294-4C41-970E-8D6467E6E680}"/>
    <dgm:cxn modelId="{7F287F22-EB35-42F6-B46E-65171240C671}" type="presOf" srcId="{8595C86D-5F81-4867-AD0E-2F5E7876D397}" destId="{BF0ABAFC-8A3F-4C43-9773-5E7729D77854}" srcOrd="0" destOrd="0" presId="urn:microsoft.com/office/officeart/2005/8/layout/vList5"/>
    <dgm:cxn modelId="{3150F75E-C918-4CA6-941A-10839C3771CC}" type="presOf" srcId="{B3E3A974-2E29-44E3-9C99-8524AF05A073}" destId="{27A79F46-DE89-43E3-8ED8-ED03FC261A99}" srcOrd="0" destOrd="0" presId="urn:microsoft.com/office/officeart/2005/8/layout/vList5"/>
    <dgm:cxn modelId="{7CA53D47-FA77-4A51-90B5-895496203695}" type="presOf" srcId="{93F9A322-603E-4564-AC65-8F8A013B4591}" destId="{C87C3B77-D5DD-44B2-8FA1-394CE6E09529}" srcOrd="0" destOrd="0" presId="urn:microsoft.com/office/officeart/2005/8/layout/vList5"/>
    <dgm:cxn modelId="{A1516349-3809-4274-A5F1-D6D4E1165F78}" srcId="{FF0555A7-B936-467F-9BBA-1F05CEEC7422}" destId="{BAE60DE6-C290-4CD3-BEC8-4DB623877D2B}" srcOrd="0" destOrd="0" parTransId="{8C1427D2-8AC0-4ADE-8526-7CFA940CDC1D}" sibTransId="{B722306D-182D-4F36-8065-F68379C108CB}"/>
    <dgm:cxn modelId="{483D944A-BFAB-45E5-B394-5D78B7E98A89}" type="presOf" srcId="{03831693-EA51-4614-A5F7-61AB38E8D2D7}" destId="{2F890986-B836-4B8B-B8B5-5B64EF9F5010}" srcOrd="0" destOrd="0" presId="urn:microsoft.com/office/officeart/2005/8/layout/vList5"/>
    <dgm:cxn modelId="{628F1073-DE41-4C81-9AB6-1445FEB65044}" srcId="{93F9A322-603E-4564-AC65-8F8A013B4591}" destId="{B3E3A974-2E29-44E3-9C99-8524AF05A073}" srcOrd="4" destOrd="0" parTransId="{02C16D9B-60FE-4399-8D5B-A1E00074FCF8}" sibTransId="{B856C68F-5DAF-49C5-8A13-6A431B5F4AC0}"/>
    <dgm:cxn modelId="{179EBC94-DE67-4BDE-A3AC-D57EFCBF166B}" type="presOf" srcId="{4BAAA1C5-3EC5-4093-A332-6979F3A3BD05}" destId="{44D63230-B1D7-4213-A84E-E83F95CC1112}" srcOrd="0" destOrd="0" presId="urn:microsoft.com/office/officeart/2005/8/layout/vList5"/>
    <dgm:cxn modelId="{E0F0569A-936F-4503-8E89-3D22B3443FC7}" type="presOf" srcId="{FF0555A7-B936-467F-9BBA-1F05CEEC7422}" destId="{D07B3CC6-FF07-4056-BD1E-D130D3D99D8F}" srcOrd="0" destOrd="0" presId="urn:microsoft.com/office/officeart/2005/8/layout/vList5"/>
    <dgm:cxn modelId="{576D1A9E-E5B9-4766-956F-33DE464DED00}" type="presOf" srcId="{5F8A6026-BE7E-4800-8979-9D299D7BCCA8}" destId="{0925F86D-B753-427F-B9C9-ABC17296AA18}" srcOrd="0" destOrd="0" presId="urn:microsoft.com/office/officeart/2005/8/layout/vList5"/>
    <dgm:cxn modelId="{3FEC4FA0-544B-4A57-8366-8372BF84D27C}" type="presOf" srcId="{7F2FEDA7-49F1-41EA-9A05-34D88A929618}" destId="{4C711451-6154-4D36-9BCD-A94836C85632}" srcOrd="0" destOrd="0" presId="urn:microsoft.com/office/officeart/2005/8/layout/vList5"/>
    <dgm:cxn modelId="{D79260A9-5FF4-4C1E-89E6-7B0A57A84307}" srcId="{4BAAA1C5-3EC5-4093-A332-6979F3A3BD05}" destId="{5F8A6026-BE7E-4800-8979-9D299D7BCCA8}" srcOrd="0" destOrd="0" parTransId="{3A7FF171-F470-4A23-BD4C-6A2AEC8B0D7F}" sibTransId="{150B875F-827E-4E8D-B7EE-296591D6E7C8}"/>
    <dgm:cxn modelId="{894DAFA9-7EFE-4EB4-B856-ECB47BFEFE23}" type="presOf" srcId="{6EAFF63D-E1B3-41D5-9329-3142FBB921BE}" destId="{FB13736D-7FC9-487F-B4FA-5EDCDAEADBA4}" srcOrd="0" destOrd="0" presId="urn:microsoft.com/office/officeart/2005/8/layout/vList5"/>
    <dgm:cxn modelId="{C3DEDCBB-32A2-4C13-A483-D5DFD8A09FC8}" srcId="{93F9A322-603E-4564-AC65-8F8A013B4591}" destId="{03831693-EA51-4614-A5F7-61AB38E8D2D7}" srcOrd="0" destOrd="0" parTransId="{95580422-EFDA-4809-BC1C-E3DE01204BE5}" sibTransId="{AB533213-2C75-498F-986D-50DE1AC31D68}"/>
    <dgm:cxn modelId="{88F73ABF-F082-467F-A064-ECEF0003ABB8}" srcId="{93F9A322-603E-4564-AC65-8F8A013B4591}" destId="{4BAAA1C5-3EC5-4093-A332-6979F3A3BD05}" srcOrd="1" destOrd="0" parTransId="{77512E40-9E35-4304-A3F5-0A0A3B0254E7}" sibTransId="{B3CED0F3-0F51-45F0-A2F2-51A7B9485C20}"/>
    <dgm:cxn modelId="{FBBAF3E1-035E-43E5-A182-2B533C2B6F4E}" srcId="{B3E3A974-2E29-44E3-9C99-8524AF05A073}" destId="{6EAFF63D-E1B3-41D5-9329-3142FBB921BE}" srcOrd="0" destOrd="0" parTransId="{2E7E09B9-63CE-4777-A3E8-92EA681A9C45}" sibTransId="{6D46EE79-7799-4391-A71A-F8CA975F9F7D}"/>
    <dgm:cxn modelId="{0D4C10E4-775D-4E01-943F-9034BC3B4EC0}" srcId="{03831693-EA51-4614-A5F7-61AB38E8D2D7}" destId="{8595C86D-5F81-4867-AD0E-2F5E7876D397}" srcOrd="0" destOrd="0" parTransId="{729CDF93-2A18-424C-A18B-2FFE9A1209DE}" sibTransId="{F4633395-C425-4148-BAEE-180E5DFA6BE7}"/>
    <dgm:cxn modelId="{0A8D13E7-008E-4F6D-8A5E-6C36CA1C71CB}" type="presOf" srcId="{544598FB-445B-4D05-8BE1-77A0E77D0863}" destId="{EC9A8063-C99B-4B7A-8C1D-58DF418C9B3E}" srcOrd="0" destOrd="0" presId="urn:microsoft.com/office/officeart/2005/8/layout/vList5"/>
    <dgm:cxn modelId="{C05425F3-9D0C-4DFA-810D-D3053CB5F67E}" srcId="{7F2FEDA7-49F1-41EA-9A05-34D88A929618}" destId="{544598FB-445B-4D05-8BE1-77A0E77D0863}" srcOrd="0" destOrd="0" parTransId="{1743890B-5632-4F89-AC3A-1CB672A8D801}" sibTransId="{8244CA91-5704-4F08-99AA-5C06B30052E9}"/>
    <dgm:cxn modelId="{A4060005-BE3D-4738-97C1-384A1DF0D160}" type="presParOf" srcId="{C87C3B77-D5DD-44B2-8FA1-394CE6E09529}" destId="{71824A16-7B14-4A9E-A6FD-10305D75149A}" srcOrd="0" destOrd="0" presId="urn:microsoft.com/office/officeart/2005/8/layout/vList5"/>
    <dgm:cxn modelId="{6D4145F8-AE18-4F35-8F37-383D6EBA1B86}" type="presParOf" srcId="{71824A16-7B14-4A9E-A6FD-10305D75149A}" destId="{2F890986-B836-4B8B-B8B5-5B64EF9F5010}" srcOrd="0" destOrd="0" presId="urn:microsoft.com/office/officeart/2005/8/layout/vList5"/>
    <dgm:cxn modelId="{1D6B59A6-081B-4F67-A8C5-2BA2B32C6AB5}" type="presParOf" srcId="{71824A16-7B14-4A9E-A6FD-10305D75149A}" destId="{BF0ABAFC-8A3F-4C43-9773-5E7729D77854}" srcOrd="1" destOrd="0" presId="urn:microsoft.com/office/officeart/2005/8/layout/vList5"/>
    <dgm:cxn modelId="{7A1C5B35-F160-4039-8809-441AB63429CE}" type="presParOf" srcId="{C87C3B77-D5DD-44B2-8FA1-394CE6E09529}" destId="{807807CE-FFE0-426C-A0D9-ED3118336123}" srcOrd="1" destOrd="0" presId="urn:microsoft.com/office/officeart/2005/8/layout/vList5"/>
    <dgm:cxn modelId="{CD6FE282-481E-4F3E-A574-EF90ED4FE851}" type="presParOf" srcId="{C87C3B77-D5DD-44B2-8FA1-394CE6E09529}" destId="{63918706-8EA9-44D5-9565-FBCD5D1098C9}" srcOrd="2" destOrd="0" presId="urn:microsoft.com/office/officeart/2005/8/layout/vList5"/>
    <dgm:cxn modelId="{7DB6E404-4575-4619-9CA8-41B9C4BFCF31}" type="presParOf" srcId="{63918706-8EA9-44D5-9565-FBCD5D1098C9}" destId="{44D63230-B1D7-4213-A84E-E83F95CC1112}" srcOrd="0" destOrd="0" presId="urn:microsoft.com/office/officeart/2005/8/layout/vList5"/>
    <dgm:cxn modelId="{6917906E-5518-4D77-85A4-7BAD36D5D58E}" type="presParOf" srcId="{63918706-8EA9-44D5-9565-FBCD5D1098C9}" destId="{0925F86D-B753-427F-B9C9-ABC17296AA18}" srcOrd="1" destOrd="0" presId="urn:microsoft.com/office/officeart/2005/8/layout/vList5"/>
    <dgm:cxn modelId="{CC2F73B0-2B4F-4E3F-A29F-A226E4C5941E}" type="presParOf" srcId="{C87C3B77-D5DD-44B2-8FA1-394CE6E09529}" destId="{E2829265-DCF3-4F29-905B-5CFCEF41EC05}" srcOrd="3" destOrd="0" presId="urn:microsoft.com/office/officeart/2005/8/layout/vList5"/>
    <dgm:cxn modelId="{DBF7741A-3A06-40AA-B2BA-58DA98DA52E8}" type="presParOf" srcId="{C87C3B77-D5DD-44B2-8FA1-394CE6E09529}" destId="{BE450835-3551-4DF4-926F-F122FB0C6158}" srcOrd="4" destOrd="0" presId="urn:microsoft.com/office/officeart/2005/8/layout/vList5"/>
    <dgm:cxn modelId="{BB9CD3E7-A5E5-4C97-A6C2-0353DB0D0BE3}" type="presParOf" srcId="{BE450835-3551-4DF4-926F-F122FB0C6158}" destId="{4C711451-6154-4D36-9BCD-A94836C85632}" srcOrd="0" destOrd="0" presId="urn:microsoft.com/office/officeart/2005/8/layout/vList5"/>
    <dgm:cxn modelId="{D40577AF-3F36-48EE-9431-90D0A7C0BC0D}" type="presParOf" srcId="{BE450835-3551-4DF4-926F-F122FB0C6158}" destId="{EC9A8063-C99B-4B7A-8C1D-58DF418C9B3E}" srcOrd="1" destOrd="0" presId="urn:microsoft.com/office/officeart/2005/8/layout/vList5"/>
    <dgm:cxn modelId="{D5CE1AEC-C928-4C20-840E-4ECAB4D4829F}" type="presParOf" srcId="{C87C3B77-D5DD-44B2-8FA1-394CE6E09529}" destId="{B99851BD-9652-4837-91D7-4C53EC4A5D07}" srcOrd="5" destOrd="0" presId="urn:microsoft.com/office/officeart/2005/8/layout/vList5"/>
    <dgm:cxn modelId="{09C238A5-2724-467F-A864-528A328DB366}" type="presParOf" srcId="{C87C3B77-D5DD-44B2-8FA1-394CE6E09529}" destId="{CB757F2D-03C3-497B-9637-A22E31133CC8}" srcOrd="6" destOrd="0" presId="urn:microsoft.com/office/officeart/2005/8/layout/vList5"/>
    <dgm:cxn modelId="{3A710EDF-7D3E-4C5D-AD6A-9290589E1E11}" type="presParOf" srcId="{CB757F2D-03C3-497B-9637-A22E31133CC8}" destId="{D07B3CC6-FF07-4056-BD1E-D130D3D99D8F}" srcOrd="0" destOrd="0" presId="urn:microsoft.com/office/officeart/2005/8/layout/vList5"/>
    <dgm:cxn modelId="{BFC324FC-1786-442E-A6FD-6F68363D719C}" type="presParOf" srcId="{CB757F2D-03C3-497B-9637-A22E31133CC8}" destId="{B3C46387-5D5F-432D-84C3-F9E7C656B167}" srcOrd="1" destOrd="0" presId="urn:microsoft.com/office/officeart/2005/8/layout/vList5"/>
    <dgm:cxn modelId="{29417949-1C13-4F16-8425-BB6FEC27B76E}" type="presParOf" srcId="{C87C3B77-D5DD-44B2-8FA1-394CE6E09529}" destId="{4334706B-7FE9-4671-8244-30C3F0B9CF04}" srcOrd="7" destOrd="0" presId="urn:microsoft.com/office/officeart/2005/8/layout/vList5"/>
    <dgm:cxn modelId="{FD22E62B-F1D0-4B30-BDAB-3B6E05C30512}" type="presParOf" srcId="{C87C3B77-D5DD-44B2-8FA1-394CE6E09529}" destId="{6C4D9AA3-72DB-4DAA-B61B-891CB956B970}" srcOrd="8" destOrd="0" presId="urn:microsoft.com/office/officeart/2005/8/layout/vList5"/>
    <dgm:cxn modelId="{6D82681B-54FB-4619-B552-A0CB47625152}" type="presParOf" srcId="{6C4D9AA3-72DB-4DAA-B61B-891CB956B970}" destId="{27A79F46-DE89-43E3-8ED8-ED03FC261A99}" srcOrd="0" destOrd="0" presId="urn:microsoft.com/office/officeart/2005/8/layout/vList5"/>
    <dgm:cxn modelId="{717F7B7E-78D8-4AEF-AC18-55DEC997E8E6}" type="presParOf" srcId="{6C4D9AA3-72DB-4DAA-B61B-891CB956B970}" destId="{FB13736D-7FC9-487F-B4FA-5EDCDAEADBA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A6C11C6-40D0-4D2F-99E0-E5193FB69A32}" type="doc">
      <dgm:prSet loTypeId="urn:microsoft.com/office/officeart/2005/8/layout/pyramid1" loCatId="pyramid" qsTypeId="urn:microsoft.com/office/officeart/2005/8/quickstyle/simple1#5" qsCatId="simple" csTypeId="urn:microsoft.com/office/officeart/2005/8/colors/accent6_2#1" csCatId="accent6" phldr="1"/>
      <dgm:spPr/>
      <dgm:t>
        <a:bodyPr/>
        <a:lstStyle/>
        <a:p>
          <a:endParaRPr lang="en-US"/>
        </a:p>
      </dgm:t>
    </dgm:pt>
    <dgm:pt modelId="{B207066B-04DA-4E1B-B807-40DB7C79FADB}">
      <dgm:prSet phldrT="[Text]" phldr="0" custT="1"/>
      <dgm:spPr/>
      <dgm:t>
        <a:bodyPr/>
        <a:lstStyle/>
        <a:p>
          <a:pPr>
            <a:lnSpc>
              <a:spcPct val="100000"/>
            </a:lnSpc>
            <a:spcAft>
              <a:spcPts val="0"/>
            </a:spcAft>
          </a:pPr>
          <a:r>
            <a:rPr lang="en-US" sz="3200" b="1" dirty="0"/>
            <a:t> </a:t>
          </a:r>
        </a:p>
        <a:p>
          <a:pPr>
            <a:lnSpc>
              <a:spcPct val="100000"/>
            </a:lnSpc>
            <a:spcAft>
              <a:spcPts val="0"/>
            </a:spcAft>
          </a:pPr>
          <a:r>
            <a:rPr lang="en-US" sz="3200" b="1" dirty="0"/>
            <a:t>Adverse </a:t>
          </a:r>
        </a:p>
        <a:p>
          <a:pPr>
            <a:lnSpc>
              <a:spcPct val="100000"/>
            </a:lnSpc>
            <a:spcAft>
              <a:spcPts val="0"/>
            </a:spcAft>
          </a:pPr>
          <a:r>
            <a:rPr lang="en-US" sz="3200" b="1" dirty="0"/>
            <a:t>Event</a:t>
          </a:r>
        </a:p>
      </dgm:t>
    </dgm:pt>
    <dgm:pt modelId="{57A86109-6DC4-4CC7-B980-18DC11949D3B}" type="parTrans" cxnId="{E272C808-66AB-4D26-AEB5-1FD490301993}">
      <dgm:prSet/>
      <dgm:spPr/>
      <dgm:t>
        <a:bodyPr/>
        <a:lstStyle/>
        <a:p>
          <a:endParaRPr lang="en-US"/>
        </a:p>
      </dgm:t>
    </dgm:pt>
    <dgm:pt modelId="{EB21C264-47A6-44FF-AAD3-30EA69770C73}" type="sibTrans" cxnId="{E272C808-66AB-4D26-AEB5-1FD490301993}">
      <dgm:prSet/>
      <dgm:spPr/>
      <dgm:t>
        <a:bodyPr/>
        <a:lstStyle/>
        <a:p>
          <a:endParaRPr lang="en-US"/>
        </a:p>
      </dgm:t>
    </dgm:pt>
    <dgm:pt modelId="{122E6B1C-9080-4831-84D6-D8BF504EB857}">
      <dgm:prSet phldrT="[Text]" phldr="0"/>
      <dgm:spPr/>
      <dgm:t>
        <a:bodyPr/>
        <a:lstStyle/>
        <a:p>
          <a:r>
            <a:rPr lang="en-US" dirty="0"/>
            <a:t>Harmful Conditions</a:t>
          </a:r>
        </a:p>
      </dgm:t>
    </dgm:pt>
    <dgm:pt modelId="{28D3B332-2B67-48A1-B9F6-2B3949EB3387}" type="parTrans" cxnId="{852F2A63-3AAA-451A-8881-E0D6DFCDE173}">
      <dgm:prSet/>
      <dgm:spPr/>
      <dgm:t>
        <a:bodyPr/>
        <a:lstStyle/>
        <a:p>
          <a:endParaRPr lang="en-US"/>
        </a:p>
      </dgm:t>
    </dgm:pt>
    <dgm:pt modelId="{7F8BBE69-748B-42FE-A6DF-DCAED0A45963}" type="sibTrans" cxnId="{852F2A63-3AAA-451A-8881-E0D6DFCDE173}">
      <dgm:prSet/>
      <dgm:spPr/>
      <dgm:t>
        <a:bodyPr/>
        <a:lstStyle/>
        <a:p>
          <a:endParaRPr lang="en-US"/>
        </a:p>
      </dgm:t>
    </dgm:pt>
    <dgm:pt modelId="{7378A826-6CA8-4CD4-A67B-813C52B0725C}">
      <dgm:prSet phldrT="[Text]" phldr="0"/>
      <dgm:spPr/>
      <dgm:t>
        <a:bodyPr/>
        <a:lstStyle/>
        <a:p>
          <a:r>
            <a:rPr lang="en-US" dirty="0"/>
            <a:t>Near Misses</a:t>
          </a:r>
        </a:p>
      </dgm:t>
    </dgm:pt>
    <dgm:pt modelId="{023C0DF9-2DA3-4616-A963-D4347A1ADC17}" type="parTrans" cxnId="{2F83FE5F-5339-4CAD-8EBA-7792D821C3F1}">
      <dgm:prSet/>
      <dgm:spPr/>
      <dgm:t>
        <a:bodyPr/>
        <a:lstStyle/>
        <a:p>
          <a:endParaRPr lang="en-US"/>
        </a:p>
      </dgm:t>
    </dgm:pt>
    <dgm:pt modelId="{168BE4CE-E220-4A5A-BA95-26A0FCFD87CE}" type="sibTrans" cxnId="{2F83FE5F-5339-4CAD-8EBA-7792D821C3F1}">
      <dgm:prSet/>
      <dgm:spPr/>
      <dgm:t>
        <a:bodyPr/>
        <a:lstStyle/>
        <a:p>
          <a:endParaRPr lang="en-US"/>
        </a:p>
      </dgm:t>
    </dgm:pt>
    <dgm:pt modelId="{C73E7987-389D-4A69-A79D-7F697003DC72}">
      <dgm:prSet phldrT="[Text]" phldr="0"/>
      <dgm:spPr/>
      <dgm:t>
        <a:bodyPr/>
        <a:lstStyle/>
        <a:p>
          <a:r>
            <a:rPr lang="en-US"/>
            <a:t>Weak Signals</a:t>
          </a:r>
          <a:endParaRPr lang="en-US" dirty="0"/>
        </a:p>
      </dgm:t>
    </dgm:pt>
    <dgm:pt modelId="{F97B03B2-193C-4C11-8D18-7CDEC881B3FC}" type="parTrans" cxnId="{8B8C7149-BBA0-4E81-AD04-CDB1137C57FE}">
      <dgm:prSet/>
      <dgm:spPr/>
      <dgm:t>
        <a:bodyPr/>
        <a:lstStyle/>
        <a:p>
          <a:endParaRPr lang="en-US"/>
        </a:p>
      </dgm:t>
    </dgm:pt>
    <dgm:pt modelId="{C1C699DA-EBFC-47E6-B1C1-87E26CC41DFF}" type="sibTrans" cxnId="{8B8C7149-BBA0-4E81-AD04-CDB1137C57FE}">
      <dgm:prSet/>
      <dgm:spPr/>
      <dgm:t>
        <a:bodyPr/>
        <a:lstStyle/>
        <a:p>
          <a:endParaRPr lang="en-US"/>
        </a:p>
      </dgm:t>
    </dgm:pt>
    <dgm:pt modelId="{BA459F70-3D5D-4E33-BA25-5DA952966183}" type="pres">
      <dgm:prSet presAssocID="{AA6C11C6-40D0-4D2F-99E0-E5193FB69A32}" presName="Name0" presStyleCnt="0">
        <dgm:presLayoutVars>
          <dgm:dir/>
          <dgm:animLvl val="lvl"/>
          <dgm:resizeHandles val="exact"/>
        </dgm:presLayoutVars>
      </dgm:prSet>
      <dgm:spPr/>
    </dgm:pt>
    <dgm:pt modelId="{AE55210D-18D0-48F6-9641-DC94CD8683B1}" type="pres">
      <dgm:prSet presAssocID="{B207066B-04DA-4E1B-B807-40DB7C79FADB}" presName="Name8" presStyleCnt="0"/>
      <dgm:spPr/>
    </dgm:pt>
    <dgm:pt modelId="{2B4EFDEF-BC32-4AF1-AF9D-712961300246}" type="pres">
      <dgm:prSet presAssocID="{B207066B-04DA-4E1B-B807-40DB7C79FADB}" presName="level" presStyleLbl="node1" presStyleIdx="0" presStyleCnt="4" custLinFactNeighborY="-4203">
        <dgm:presLayoutVars>
          <dgm:chMax val="1"/>
          <dgm:bulletEnabled val="1"/>
        </dgm:presLayoutVars>
      </dgm:prSet>
      <dgm:spPr/>
    </dgm:pt>
    <dgm:pt modelId="{C41B32DC-AAA3-4471-9474-F6ED338AAF84}" type="pres">
      <dgm:prSet presAssocID="{B207066B-04DA-4E1B-B807-40DB7C79FADB}" presName="levelTx" presStyleLbl="revTx" presStyleIdx="0" presStyleCnt="0">
        <dgm:presLayoutVars>
          <dgm:chMax val="1"/>
          <dgm:bulletEnabled val="1"/>
        </dgm:presLayoutVars>
      </dgm:prSet>
      <dgm:spPr/>
    </dgm:pt>
    <dgm:pt modelId="{07C8C4F7-98AA-4D5F-A28B-B87B885F2B50}" type="pres">
      <dgm:prSet presAssocID="{122E6B1C-9080-4831-84D6-D8BF504EB857}" presName="Name8" presStyleCnt="0"/>
      <dgm:spPr/>
    </dgm:pt>
    <dgm:pt modelId="{3ED84D7E-CB2D-47FA-9067-FB9463F20A01}" type="pres">
      <dgm:prSet presAssocID="{122E6B1C-9080-4831-84D6-D8BF504EB857}" presName="level" presStyleLbl="node1" presStyleIdx="1" presStyleCnt="4">
        <dgm:presLayoutVars>
          <dgm:chMax val="1"/>
          <dgm:bulletEnabled val="1"/>
        </dgm:presLayoutVars>
      </dgm:prSet>
      <dgm:spPr/>
    </dgm:pt>
    <dgm:pt modelId="{55858DF9-D251-41FF-8AD3-7E1E2DAF84DB}" type="pres">
      <dgm:prSet presAssocID="{122E6B1C-9080-4831-84D6-D8BF504EB857}" presName="levelTx" presStyleLbl="revTx" presStyleIdx="0" presStyleCnt="0">
        <dgm:presLayoutVars>
          <dgm:chMax val="1"/>
          <dgm:bulletEnabled val="1"/>
        </dgm:presLayoutVars>
      </dgm:prSet>
      <dgm:spPr/>
    </dgm:pt>
    <dgm:pt modelId="{4D971BF5-FAF7-4300-9594-02F9913A6BB3}" type="pres">
      <dgm:prSet presAssocID="{7378A826-6CA8-4CD4-A67B-813C52B0725C}" presName="Name8" presStyleCnt="0"/>
      <dgm:spPr/>
    </dgm:pt>
    <dgm:pt modelId="{3C8A150D-1223-4ADD-8BF1-E7E565D599A5}" type="pres">
      <dgm:prSet presAssocID="{7378A826-6CA8-4CD4-A67B-813C52B0725C}" presName="level" presStyleLbl="node1" presStyleIdx="2" presStyleCnt="4">
        <dgm:presLayoutVars>
          <dgm:chMax val="1"/>
          <dgm:bulletEnabled val="1"/>
        </dgm:presLayoutVars>
      </dgm:prSet>
      <dgm:spPr/>
    </dgm:pt>
    <dgm:pt modelId="{DC0E2C65-C4B4-4DE3-9615-400AB88CE220}" type="pres">
      <dgm:prSet presAssocID="{7378A826-6CA8-4CD4-A67B-813C52B0725C}" presName="levelTx" presStyleLbl="revTx" presStyleIdx="0" presStyleCnt="0">
        <dgm:presLayoutVars>
          <dgm:chMax val="1"/>
          <dgm:bulletEnabled val="1"/>
        </dgm:presLayoutVars>
      </dgm:prSet>
      <dgm:spPr/>
    </dgm:pt>
    <dgm:pt modelId="{8C4F3F04-85DC-440F-87FE-6F34A502E9E0}" type="pres">
      <dgm:prSet presAssocID="{C73E7987-389D-4A69-A79D-7F697003DC72}" presName="Name8" presStyleCnt="0"/>
      <dgm:spPr/>
    </dgm:pt>
    <dgm:pt modelId="{4552AD5C-BA63-43CA-9C09-A94CD18B1763}" type="pres">
      <dgm:prSet presAssocID="{C73E7987-389D-4A69-A79D-7F697003DC72}" presName="level" presStyleLbl="node1" presStyleIdx="3" presStyleCnt="4" custLinFactNeighborX="-5436" custLinFactNeighborY="18087">
        <dgm:presLayoutVars>
          <dgm:chMax val="1"/>
          <dgm:bulletEnabled val="1"/>
        </dgm:presLayoutVars>
      </dgm:prSet>
      <dgm:spPr/>
    </dgm:pt>
    <dgm:pt modelId="{37116F90-1DD9-4675-8CC5-1B0E3A5B62C2}" type="pres">
      <dgm:prSet presAssocID="{C73E7987-389D-4A69-A79D-7F697003DC72}" presName="levelTx" presStyleLbl="revTx" presStyleIdx="0" presStyleCnt="0">
        <dgm:presLayoutVars>
          <dgm:chMax val="1"/>
          <dgm:bulletEnabled val="1"/>
        </dgm:presLayoutVars>
      </dgm:prSet>
      <dgm:spPr/>
    </dgm:pt>
  </dgm:ptLst>
  <dgm:cxnLst>
    <dgm:cxn modelId="{E272C808-66AB-4D26-AEB5-1FD490301993}" srcId="{AA6C11C6-40D0-4D2F-99E0-E5193FB69A32}" destId="{B207066B-04DA-4E1B-B807-40DB7C79FADB}" srcOrd="0" destOrd="0" parTransId="{57A86109-6DC4-4CC7-B980-18DC11949D3B}" sibTransId="{EB21C264-47A6-44FF-AAD3-30EA69770C73}"/>
    <dgm:cxn modelId="{2F83FE5F-5339-4CAD-8EBA-7792D821C3F1}" srcId="{AA6C11C6-40D0-4D2F-99E0-E5193FB69A32}" destId="{7378A826-6CA8-4CD4-A67B-813C52B0725C}" srcOrd="2" destOrd="0" parTransId="{023C0DF9-2DA3-4616-A963-D4347A1ADC17}" sibTransId="{168BE4CE-E220-4A5A-BA95-26A0FCFD87CE}"/>
    <dgm:cxn modelId="{852F2A63-3AAA-451A-8881-E0D6DFCDE173}" srcId="{AA6C11C6-40D0-4D2F-99E0-E5193FB69A32}" destId="{122E6B1C-9080-4831-84D6-D8BF504EB857}" srcOrd="1" destOrd="0" parTransId="{28D3B332-2B67-48A1-B9F6-2B3949EB3387}" sibTransId="{7F8BBE69-748B-42FE-A6DF-DCAED0A45963}"/>
    <dgm:cxn modelId="{36AB1444-C928-4BCC-8813-078156C58797}" type="presOf" srcId="{C73E7987-389D-4A69-A79D-7F697003DC72}" destId="{4552AD5C-BA63-43CA-9C09-A94CD18B1763}" srcOrd="0" destOrd="0" presId="urn:microsoft.com/office/officeart/2005/8/layout/pyramid1"/>
    <dgm:cxn modelId="{80446C65-809A-49C4-AC2F-DED16057F412}" type="presOf" srcId="{122E6B1C-9080-4831-84D6-D8BF504EB857}" destId="{3ED84D7E-CB2D-47FA-9067-FB9463F20A01}" srcOrd="0" destOrd="0" presId="urn:microsoft.com/office/officeart/2005/8/layout/pyramid1"/>
    <dgm:cxn modelId="{8B8C7149-BBA0-4E81-AD04-CDB1137C57FE}" srcId="{AA6C11C6-40D0-4D2F-99E0-E5193FB69A32}" destId="{C73E7987-389D-4A69-A79D-7F697003DC72}" srcOrd="3" destOrd="0" parTransId="{F97B03B2-193C-4C11-8D18-7CDEC881B3FC}" sibTransId="{C1C699DA-EBFC-47E6-B1C1-87E26CC41DFF}"/>
    <dgm:cxn modelId="{1EA90450-7493-4F68-A924-84898E5CF074}" type="presOf" srcId="{7378A826-6CA8-4CD4-A67B-813C52B0725C}" destId="{DC0E2C65-C4B4-4DE3-9615-400AB88CE220}" srcOrd="1" destOrd="0" presId="urn:microsoft.com/office/officeart/2005/8/layout/pyramid1"/>
    <dgm:cxn modelId="{52C79482-670F-45C8-95A8-E012E83A59B0}" type="presOf" srcId="{7378A826-6CA8-4CD4-A67B-813C52B0725C}" destId="{3C8A150D-1223-4ADD-8BF1-E7E565D599A5}" srcOrd="0" destOrd="0" presId="urn:microsoft.com/office/officeart/2005/8/layout/pyramid1"/>
    <dgm:cxn modelId="{474775A4-A537-43FA-AEFD-657A5BDBE97D}" type="presOf" srcId="{B207066B-04DA-4E1B-B807-40DB7C79FADB}" destId="{C41B32DC-AAA3-4471-9474-F6ED338AAF84}" srcOrd="1" destOrd="0" presId="urn:microsoft.com/office/officeart/2005/8/layout/pyramid1"/>
    <dgm:cxn modelId="{81C5A8A9-F14B-49A0-BAD8-3B5310780E98}" type="presOf" srcId="{122E6B1C-9080-4831-84D6-D8BF504EB857}" destId="{55858DF9-D251-41FF-8AD3-7E1E2DAF84DB}" srcOrd="1" destOrd="0" presId="urn:microsoft.com/office/officeart/2005/8/layout/pyramid1"/>
    <dgm:cxn modelId="{B41F56E7-923A-4F0E-8FBB-6FCC4618E246}" type="presOf" srcId="{AA6C11C6-40D0-4D2F-99E0-E5193FB69A32}" destId="{BA459F70-3D5D-4E33-BA25-5DA952966183}" srcOrd="0" destOrd="0" presId="urn:microsoft.com/office/officeart/2005/8/layout/pyramid1"/>
    <dgm:cxn modelId="{2F4A2BF8-1651-4C85-A59C-C6D70C8B1C86}" type="presOf" srcId="{C73E7987-389D-4A69-A79D-7F697003DC72}" destId="{37116F90-1DD9-4675-8CC5-1B0E3A5B62C2}" srcOrd="1" destOrd="0" presId="urn:microsoft.com/office/officeart/2005/8/layout/pyramid1"/>
    <dgm:cxn modelId="{EB0053FA-5C76-4503-9A06-756CEB50ACE9}" type="presOf" srcId="{B207066B-04DA-4E1B-B807-40DB7C79FADB}" destId="{2B4EFDEF-BC32-4AF1-AF9D-712961300246}" srcOrd="0" destOrd="0" presId="urn:microsoft.com/office/officeart/2005/8/layout/pyramid1"/>
    <dgm:cxn modelId="{B20C1F2C-6566-45E5-903F-10418E93775A}" type="presParOf" srcId="{BA459F70-3D5D-4E33-BA25-5DA952966183}" destId="{AE55210D-18D0-48F6-9641-DC94CD8683B1}" srcOrd="0" destOrd="0" presId="urn:microsoft.com/office/officeart/2005/8/layout/pyramid1"/>
    <dgm:cxn modelId="{9D7C4977-9442-4F59-9726-C376C4606A92}" type="presParOf" srcId="{AE55210D-18D0-48F6-9641-DC94CD8683B1}" destId="{2B4EFDEF-BC32-4AF1-AF9D-712961300246}" srcOrd="0" destOrd="0" presId="urn:microsoft.com/office/officeart/2005/8/layout/pyramid1"/>
    <dgm:cxn modelId="{E93DFB0A-4A64-4876-A900-237E0653F9AD}" type="presParOf" srcId="{AE55210D-18D0-48F6-9641-DC94CD8683B1}" destId="{C41B32DC-AAA3-4471-9474-F6ED338AAF84}" srcOrd="1" destOrd="0" presId="urn:microsoft.com/office/officeart/2005/8/layout/pyramid1"/>
    <dgm:cxn modelId="{A8B7A03A-058A-442E-A56A-5D9DACBC4E70}" type="presParOf" srcId="{BA459F70-3D5D-4E33-BA25-5DA952966183}" destId="{07C8C4F7-98AA-4D5F-A28B-B87B885F2B50}" srcOrd="1" destOrd="0" presId="urn:microsoft.com/office/officeart/2005/8/layout/pyramid1"/>
    <dgm:cxn modelId="{7A6E222B-02C6-4FB6-AF37-E6524780304C}" type="presParOf" srcId="{07C8C4F7-98AA-4D5F-A28B-B87B885F2B50}" destId="{3ED84D7E-CB2D-47FA-9067-FB9463F20A01}" srcOrd="0" destOrd="0" presId="urn:microsoft.com/office/officeart/2005/8/layout/pyramid1"/>
    <dgm:cxn modelId="{1964220E-EF4E-45FC-929C-EA169DC4EC3D}" type="presParOf" srcId="{07C8C4F7-98AA-4D5F-A28B-B87B885F2B50}" destId="{55858DF9-D251-41FF-8AD3-7E1E2DAF84DB}" srcOrd="1" destOrd="0" presId="urn:microsoft.com/office/officeart/2005/8/layout/pyramid1"/>
    <dgm:cxn modelId="{97DD1CAE-2286-4718-965F-CCE62E7D1E3E}" type="presParOf" srcId="{BA459F70-3D5D-4E33-BA25-5DA952966183}" destId="{4D971BF5-FAF7-4300-9594-02F9913A6BB3}" srcOrd="2" destOrd="0" presId="urn:microsoft.com/office/officeart/2005/8/layout/pyramid1"/>
    <dgm:cxn modelId="{1B669E5D-04B2-4F2A-997B-427958395DCA}" type="presParOf" srcId="{4D971BF5-FAF7-4300-9594-02F9913A6BB3}" destId="{3C8A150D-1223-4ADD-8BF1-E7E565D599A5}" srcOrd="0" destOrd="0" presId="urn:microsoft.com/office/officeart/2005/8/layout/pyramid1"/>
    <dgm:cxn modelId="{FEC99BC1-DB16-41AF-A3A9-AA6FB8EC48D4}" type="presParOf" srcId="{4D971BF5-FAF7-4300-9594-02F9913A6BB3}" destId="{DC0E2C65-C4B4-4DE3-9615-400AB88CE220}" srcOrd="1" destOrd="0" presId="urn:microsoft.com/office/officeart/2005/8/layout/pyramid1"/>
    <dgm:cxn modelId="{D315E513-3E90-40A1-BD93-DB46CC724EDA}" type="presParOf" srcId="{BA459F70-3D5D-4E33-BA25-5DA952966183}" destId="{8C4F3F04-85DC-440F-87FE-6F34A502E9E0}" srcOrd="3" destOrd="0" presId="urn:microsoft.com/office/officeart/2005/8/layout/pyramid1"/>
    <dgm:cxn modelId="{B6FDE0C5-F06E-43F6-9AB8-BB04683B3F1F}" type="presParOf" srcId="{8C4F3F04-85DC-440F-87FE-6F34A502E9E0}" destId="{4552AD5C-BA63-43CA-9C09-A94CD18B1763}" srcOrd="0" destOrd="0" presId="urn:microsoft.com/office/officeart/2005/8/layout/pyramid1"/>
    <dgm:cxn modelId="{99E5FDC2-7C6D-4234-9F15-C94D18725912}" type="presParOf" srcId="{8C4F3F04-85DC-440F-87FE-6F34A502E9E0}" destId="{37116F90-1DD9-4675-8CC5-1B0E3A5B62C2}"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554548D-0D92-4299-81B9-7EB14E1C9FF5}" type="doc">
      <dgm:prSet loTypeId="urn:microsoft.com/office/officeart/2005/8/layout/default" loCatId="list" qsTypeId="urn:microsoft.com/office/officeart/2005/8/quickstyle/simple1#6" qsCatId="simple" csTypeId="urn:microsoft.com/office/officeart/2005/8/colors/accent1_2#5" csCatId="accent1" phldr="1"/>
      <dgm:spPr/>
      <dgm:t>
        <a:bodyPr/>
        <a:lstStyle/>
        <a:p>
          <a:endParaRPr lang="en-US"/>
        </a:p>
      </dgm:t>
    </dgm:pt>
    <dgm:pt modelId="{F38CC376-B986-49CF-9126-37C0A6F3048F}">
      <dgm:prSet phldrT="[Text]" phldr="0"/>
      <dgm:spPr>
        <a:solidFill>
          <a:srgbClr val="31A48F"/>
        </a:solidFill>
        <a:ln>
          <a:noFill/>
        </a:ln>
      </dgm:spPr>
      <dgm:t>
        <a:bodyPr/>
        <a:lstStyle/>
        <a:p>
          <a:r>
            <a:rPr lang="en-US" dirty="0"/>
            <a:t>Curiosity</a:t>
          </a:r>
        </a:p>
      </dgm:t>
    </dgm:pt>
    <dgm:pt modelId="{6E7419A4-E3FE-446D-B4DB-B20FBDBC1371}" type="parTrans" cxnId="{9B301C90-1370-4908-8DBD-710C5DD0BA7E}">
      <dgm:prSet/>
      <dgm:spPr/>
      <dgm:t>
        <a:bodyPr/>
        <a:lstStyle/>
        <a:p>
          <a:endParaRPr lang="en-US"/>
        </a:p>
      </dgm:t>
    </dgm:pt>
    <dgm:pt modelId="{CDFFE93C-8FC8-4D98-828E-0D6081FA5C37}" type="sibTrans" cxnId="{9B301C90-1370-4908-8DBD-710C5DD0BA7E}">
      <dgm:prSet/>
      <dgm:spPr/>
      <dgm:t>
        <a:bodyPr/>
        <a:lstStyle/>
        <a:p>
          <a:endParaRPr lang="en-US"/>
        </a:p>
      </dgm:t>
    </dgm:pt>
    <dgm:pt modelId="{F4095919-0F84-429F-AB75-5702C3D592B1}">
      <dgm:prSet phldrT="[Text]" phldr="0"/>
      <dgm:spPr>
        <a:solidFill>
          <a:srgbClr val="31A48F"/>
        </a:solidFill>
        <a:ln>
          <a:noFill/>
        </a:ln>
      </dgm:spPr>
      <dgm:t>
        <a:bodyPr/>
        <a:lstStyle/>
        <a:p>
          <a:r>
            <a:rPr lang="en-US" dirty="0"/>
            <a:t>Transparency</a:t>
          </a:r>
        </a:p>
      </dgm:t>
    </dgm:pt>
    <dgm:pt modelId="{73F5A00B-3AF6-4A2B-ACD1-77A5EAD805AD}" type="parTrans" cxnId="{F0EF5B72-F094-4283-AC6B-9A6D2C7A4403}">
      <dgm:prSet/>
      <dgm:spPr/>
      <dgm:t>
        <a:bodyPr/>
        <a:lstStyle/>
        <a:p>
          <a:endParaRPr lang="en-US"/>
        </a:p>
      </dgm:t>
    </dgm:pt>
    <dgm:pt modelId="{3D920E65-DD01-4FD1-858A-71493D43BA8F}" type="sibTrans" cxnId="{F0EF5B72-F094-4283-AC6B-9A6D2C7A4403}">
      <dgm:prSet/>
      <dgm:spPr/>
      <dgm:t>
        <a:bodyPr/>
        <a:lstStyle/>
        <a:p>
          <a:endParaRPr lang="en-US"/>
        </a:p>
      </dgm:t>
    </dgm:pt>
    <dgm:pt modelId="{95190654-8F14-4747-86C0-886DE277BB2D}">
      <dgm:prSet phldrT="[Text]" phldr="0"/>
      <dgm:spPr>
        <a:solidFill>
          <a:srgbClr val="31A48F"/>
        </a:solidFill>
        <a:ln>
          <a:noFill/>
        </a:ln>
      </dgm:spPr>
      <dgm:t>
        <a:bodyPr/>
        <a:lstStyle/>
        <a:p>
          <a:r>
            <a:rPr lang="en-US" dirty="0"/>
            <a:t>Ownership</a:t>
          </a:r>
        </a:p>
      </dgm:t>
    </dgm:pt>
    <dgm:pt modelId="{C29B44A9-FE7D-43CF-9336-D73F2AA9752E}" type="parTrans" cxnId="{E721E65C-2915-4C38-AFEB-D7331ABBFC4E}">
      <dgm:prSet/>
      <dgm:spPr/>
      <dgm:t>
        <a:bodyPr/>
        <a:lstStyle/>
        <a:p>
          <a:endParaRPr lang="en-US"/>
        </a:p>
      </dgm:t>
    </dgm:pt>
    <dgm:pt modelId="{D95E1B8F-EC2B-4381-819A-300B89B4329A}" type="sibTrans" cxnId="{E721E65C-2915-4C38-AFEB-D7331ABBFC4E}">
      <dgm:prSet/>
      <dgm:spPr/>
      <dgm:t>
        <a:bodyPr/>
        <a:lstStyle/>
        <a:p>
          <a:endParaRPr lang="en-US"/>
        </a:p>
      </dgm:t>
    </dgm:pt>
    <dgm:pt modelId="{74BEBE61-65AD-435F-90E1-607BAD88FEC4}">
      <dgm:prSet phldrT="[Text]" phldr="0"/>
      <dgm:spPr>
        <a:solidFill>
          <a:srgbClr val="31A48F"/>
        </a:solidFill>
        <a:ln>
          <a:noFill/>
        </a:ln>
      </dgm:spPr>
      <dgm:t>
        <a:bodyPr/>
        <a:lstStyle/>
        <a:p>
          <a:r>
            <a:rPr lang="en-US" dirty="0"/>
            <a:t>Learning</a:t>
          </a:r>
        </a:p>
      </dgm:t>
    </dgm:pt>
    <dgm:pt modelId="{C2EECF15-DB84-4991-9D3D-A60ABA039324}" type="parTrans" cxnId="{E4380BE1-49D4-4EC7-8511-501541825E93}">
      <dgm:prSet/>
      <dgm:spPr/>
      <dgm:t>
        <a:bodyPr/>
        <a:lstStyle/>
        <a:p>
          <a:endParaRPr lang="en-US"/>
        </a:p>
      </dgm:t>
    </dgm:pt>
    <dgm:pt modelId="{F2BE4E9B-CBB0-406D-9831-587158F373E8}" type="sibTrans" cxnId="{E4380BE1-49D4-4EC7-8511-501541825E93}">
      <dgm:prSet/>
      <dgm:spPr/>
      <dgm:t>
        <a:bodyPr/>
        <a:lstStyle/>
        <a:p>
          <a:endParaRPr lang="en-US"/>
        </a:p>
      </dgm:t>
    </dgm:pt>
    <dgm:pt modelId="{E09885ED-5128-4290-8E7F-4D74F4662285}">
      <dgm:prSet phldrT="[Text]" phldr="0"/>
      <dgm:spPr>
        <a:solidFill>
          <a:srgbClr val="31A48F"/>
        </a:solidFill>
        <a:ln>
          <a:noFill/>
        </a:ln>
      </dgm:spPr>
      <dgm:t>
        <a:bodyPr/>
        <a:lstStyle/>
        <a:p>
          <a:r>
            <a:rPr lang="en-US" dirty="0"/>
            <a:t>Consistency</a:t>
          </a:r>
        </a:p>
      </dgm:t>
    </dgm:pt>
    <dgm:pt modelId="{1CEB16BF-37B5-452A-B709-43EC3E0A12B7}" type="parTrans" cxnId="{C261D0AE-2F6E-4E61-B79D-DAA395D8FB1B}">
      <dgm:prSet/>
      <dgm:spPr/>
      <dgm:t>
        <a:bodyPr/>
        <a:lstStyle/>
        <a:p>
          <a:endParaRPr lang="en-US"/>
        </a:p>
      </dgm:t>
    </dgm:pt>
    <dgm:pt modelId="{8A744B7F-D0BD-4C6A-9F9B-FC333472BD87}" type="sibTrans" cxnId="{C261D0AE-2F6E-4E61-B79D-DAA395D8FB1B}">
      <dgm:prSet/>
      <dgm:spPr/>
      <dgm:t>
        <a:bodyPr/>
        <a:lstStyle/>
        <a:p>
          <a:endParaRPr lang="en-US"/>
        </a:p>
      </dgm:t>
    </dgm:pt>
    <dgm:pt modelId="{D24F5A50-4F81-4177-B527-F5AAEDDE46A2}">
      <dgm:prSet phldrT="[Text]" phldr="0"/>
      <dgm:spPr>
        <a:solidFill>
          <a:srgbClr val="31A48F"/>
        </a:solidFill>
        <a:ln>
          <a:noFill/>
        </a:ln>
      </dgm:spPr>
      <dgm:t>
        <a:bodyPr/>
        <a:lstStyle/>
        <a:p>
          <a:r>
            <a:rPr lang="en-US" dirty="0"/>
            <a:t>Leaders ask better questions</a:t>
          </a:r>
        </a:p>
      </dgm:t>
    </dgm:pt>
    <dgm:pt modelId="{A5577466-55D0-4C68-83E5-A69B940EF7DE}" type="parTrans" cxnId="{5D1FD8F4-7502-41D3-BC32-1298D0424604}">
      <dgm:prSet/>
      <dgm:spPr/>
      <dgm:t>
        <a:bodyPr/>
        <a:lstStyle/>
        <a:p>
          <a:endParaRPr lang="en-US"/>
        </a:p>
      </dgm:t>
    </dgm:pt>
    <dgm:pt modelId="{E52C68A0-0B35-42ED-9E81-B78FBE3194CB}" type="sibTrans" cxnId="{5D1FD8F4-7502-41D3-BC32-1298D0424604}">
      <dgm:prSet/>
      <dgm:spPr/>
      <dgm:t>
        <a:bodyPr/>
        <a:lstStyle/>
        <a:p>
          <a:endParaRPr lang="en-US"/>
        </a:p>
      </dgm:t>
    </dgm:pt>
    <dgm:pt modelId="{6DA81EF1-BC57-461B-B235-6624718E91FF}">
      <dgm:prSet phldrT="[Text]" phldr="0"/>
      <dgm:spPr>
        <a:solidFill>
          <a:srgbClr val="31A48F"/>
        </a:solidFill>
        <a:ln>
          <a:noFill/>
        </a:ln>
      </dgm:spPr>
      <dgm:t>
        <a:bodyPr/>
        <a:lstStyle/>
        <a:p>
          <a:r>
            <a:rPr lang="en-US"/>
            <a:t>Risk is visible, not hidden</a:t>
          </a:r>
          <a:endParaRPr lang="en-US" dirty="0"/>
        </a:p>
      </dgm:t>
    </dgm:pt>
    <dgm:pt modelId="{19039F5F-3B5B-4DBD-96EC-88F6ED59BC33}" type="parTrans" cxnId="{12E39E3D-75D1-45D3-9EB7-436AA9598F74}">
      <dgm:prSet/>
      <dgm:spPr/>
      <dgm:t>
        <a:bodyPr/>
        <a:lstStyle/>
        <a:p>
          <a:endParaRPr lang="en-US"/>
        </a:p>
      </dgm:t>
    </dgm:pt>
    <dgm:pt modelId="{A7C35A71-926F-4D71-B156-0E9FE594EEFE}" type="sibTrans" cxnId="{12E39E3D-75D1-45D3-9EB7-436AA9598F74}">
      <dgm:prSet/>
      <dgm:spPr/>
      <dgm:t>
        <a:bodyPr/>
        <a:lstStyle/>
        <a:p>
          <a:endParaRPr lang="en-US"/>
        </a:p>
      </dgm:t>
    </dgm:pt>
    <dgm:pt modelId="{798B7B28-E03A-4A5D-8DF5-FA0C92EDB785}">
      <dgm:prSet phldrT="[Text]" phldr="0"/>
      <dgm:spPr>
        <a:solidFill>
          <a:srgbClr val="31A48F"/>
        </a:solidFill>
        <a:ln>
          <a:noFill/>
        </a:ln>
      </dgm:spPr>
      <dgm:t>
        <a:bodyPr/>
        <a:lstStyle/>
        <a:p>
          <a:r>
            <a:rPr lang="en-US"/>
            <a:t>Psychological Safety</a:t>
          </a:r>
          <a:endParaRPr lang="en-US" dirty="0"/>
        </a:p>
      </dgm:t>
    </dgm:pt>
    <dgm:pt modelId="{40A199D4-5524-4656-8DFA-3863CDF96FD0}" type="parTrans" cxnId="{A99CC958-5003-4144-919B-E01F3C344A19}">
      <dgm:prSet/>
      <dgm:spPr/>
      <dgm:t>
        <a:bodyPr/>
        <a:lstStyle/>
        <a:p>
          <a:endParaRPr lang="en-US"/>
        </a:p>
      </dgm:t>
    </dgm:pt>
    <dgm:pt modelId="{CBBA9791-434E-4977-AD5A-C2EFF2AFE0D5}" type="sibTrans" cxnId="{A99CC958-5003-4144-919B-E01F3C344A19}">
      <dgm:prSet/>
      <dgm:spPr/>
      <dgm:t>
        <a:bodyPr/>
        <a:lstStyle/>
        <a:p>
          <a:endParaRPr lang="en-US"/>
        </a:p>
      </dgm:t>
    </dgm:pt>
    <dgm:pt modelId="{919213F7-2F4D-4C2C-963F-E03F41A3141E}">
      <dgm:prSet phldrT="[Text]" phldr="0"/>
      <dgm:spPr>
        <a:solidFill>
          <a:srgbClr val="31A48F"/>
        </a:solidFill>
        <a:ln>
          <a:noFill/>
        </a:ln>
      </dgm:spPr>
      <dgm:t>
        <a:bodyPr/>
        <a:lstStyle/>
        <a:p>
          <a:r>
            <a:rPr lang="en-US"/>
            <a:t>Staff can raise concerns</a:t>
          </a:r>
          <a:endParaRPr lang="en-US" dirty="0"/>
        </a:p>
      </dgm:t>
    </dgm:pt>
    <dgm:pt modelId="{98780EF2-ED31-4DCA-98F1-6F7DB55E97D5}" type="parTrans" cxnId="{F50BAAEB-4D18-4412-98D6-073021F345B1}">
      <dgm:prSet/>
      <dgm:spPr/>
      <dgm:t>
        <a:bodyPr/>
        <a:lstStyle/>
        <a:p>
          <a:endParaRPr lang="en-US"/>
        </a:p>
      </dgm:t>
    </dgm:pt>
    <dgm:pt modelId="{EE58E387-DAA8-4187-8461-01CC00A0171A}" type="sibTrans" cxnId="{F50BAAEB-4D18-4412-98D6-073021F345B1}">
      <dgm:prSet/>
      <dgm:spPr/>
      <dgm:t>
        <a:bodyPr/>
        <a:lstStyle/>
        <a:p>
          <a:endParaRPr lang="en-US"/>
        </a:p>
      </dgm:t>
    </dgm:pt>
    <dgm:pt modelId="{98329A01-8BAF-4F88-88CF-78DF2D416283}">
      <dgm:prSet phldrT="[Text]" phldr="0"/>
      <dgm:spPr>
        <a:solidFill>
          <a:srgbClr val="31A48F"/>
        </a:solidFill>
        <a:ln>
          <a:noFill/>
        </a:ln>
      </dgm:spPr>
      <dgm:t>
        <a:bodyPr/>
        <a:lstStyle/>
        <a:p>
          <a:r>
            <a:rPr lang="en-US"/>
            <a:t>Follow-up is clear</a:t>
          </a:r>
          <a:endParaRPr lang="en-US" dirty="0"/>
        </a:p>
      </dgm:t>
    </dgm:pt>
    <dgm:pt modelId="{5662430F-1E44-4FC7-AF84-A6901AC486DD}" type="parTrans" cxnId="{88ED9731-A46E-48A3-B2A4-2941047B2F14}">
      <dgm:prSet/>
      <dgm:spPr/>
      <dgm:t>
        <a:bodyPr/>
        <a:lstStyle/>
        <a:p>
          <a:endParaRPr lang="en-US"/>
        </a:p>
      </dgm:t>
    </dgm:pt>
    <dgm:pt modelId="{9CFB3269-DEC3-446F-81F4-0797BFE20AA4}" type="sibTrans" cxnId="{88ED9731-A46E-48A3-B2A4-2941047B2F14}">
      <dgm:prSet/>
      <dgm:spPr/>
      <dgm:t>
        <a:bodyPr/>
        <a:lstStyle/>
        <a:p>
          <a:endParaRPr lang="en-US"/>
        </a:p>
      </dgm:t>
    </dgm:pt>
    <dgm:pt modelId="{CC5DC582-633D-4890-8B56-92F81F317F26}">
      <dgm:prSet phldrT="[Text]" phldr="0"/>
      <dgm:spPr>
        <a:solidFill>
          <a:srgbClr val="31A48F"/>
        </a:solidFill>
        <a:ln>
          <a:noFill/>
        </a:ln>
      </dgm:spPr>
      <dgm:t>
        <a:bodyPr/>
        <a:lstStyle/>
        <a:p>
          <a:r>
            <a:rPr lang="en-US"/>
            <a:t>Near misses are discussed</a:t>
          </a:r>
          <a:endParaRPr lang="en-US" dirty="0"/>
        </a:p>
      </dgm:t>
    </dgm:pt>
    <dgm:pt modelId="{C19ED819-C47A-41F8-956B-FDED5E902623}" type="parTrans" cxnId="{5B64FBBC-2968-4087-97F4-6109AE3EE0A7}">
      <dgm:prSet/>
      <dgm:spPr/>
      <dgm:t>
        <a:bodyPr/>
        <a:lstStyle/>
        <a:p>
          <a:endParaRPr lang="en-US"/>
        </a:p>
      </dgm:t>
    </dgm:pt>
    <dgm:pt modelId="{8B8D5C38-1E6C-4929-91F1-693A0FA30BC7}" type="sibTrans" cxnId="{5B64FBBC-2968-4087-97F4-6109AE3EE0A7}">
      <dgm:prSet/>
      <dgm:spPr/>
      <dgm:t>
        <a:bodyPr/>
        <a:lstStyle/>
        <a:p>
          <a:endParaRPr lang="en-US"/>
        </a:p>
      </dgm:t>
    </dgm:pt>
    <dgm:pt modelId="{1DA528C1-2F23-4FD8-AA17-DAF03EDAFB83}">
      <dgm:prSet phldrT="[Text]" phldr="0"/>
      <dgm:spPr>
        <a:solidFill>
          <a:srgbClr val="31A48F"/>
        </a:solidFill>
        <a:ln>
          <a:noFill/>
        </a:ln>
      </dgm:spPr>
      <dgm:t>
        <a:bodyPr/>
        <a:lstStyle/>
        <a:p>
          <a:r>
            <a:rPr lang="en-US"/>
            <a:t>Processes survive busy days</a:t>
          </a:r>
          <a:endParaRPr lang="en-US" dirty="0"/>
        </a:p>
      </dgm:t>
    </dgm:pt>
    <dgm:pt modelId="{9B45CD17-4DAE-4730-BBA6-04DE4C7523A4}" type="parTrans" cxnId="{DD88C96C-6E50-49BE-8596-65BB65C609D5}">
      <dgm:prSet/>
      <dgm:spPr/>
      <dgm:t>
        <a:bodyPr/>
        <a:lstStyle/>
        <a:p>
          <a:endParaRPr lang="en-US"/>
        </a:p>
      </dgm:t>
    </dgm:pt>
    <dgm:pt modelId="{CC84DE75-70C5-4AC4-A128-AEDBA530B87A}" type="sibTrans" cxnId="{DD88C96C-6E50-49BE-8596-65BB65C609D5}">
      <dgm:prSet/>
      <dgm:spPr/>
      <dgm:t>
        <a:bodyPr/>
        <a:lstStyle/>
        <a:p>
          <a:endParaRPr lang="en-US"/>
        </a:p>
      </dgm:t>
    </dgm:pt>
    <dgm:pt modelId="{0CA3FF7D-E733-4517-89DC-E3E586A4AB88}" type="pres">
      <dgm:prSet presAssocID="{8554548D-0D92-4299-81B9-7EB14E1C9FF5}" presName="diagram" presStyleCnt="0">
        <dgm:presLayoutVars>
          <dgm:dir/>
          <dgm:resizeHandles val="exact"/>
        </dgm:presLayoutVars>
      </dgm:prSet>
      <dgm:spPr/>
    </dgm:pt>
    <dgm:pt modelId="{6EC5476A-EBB1-4475-B272-30E4695AFA8C}" type="pres">
      <dgm:prSet presAssocID="{F38CC376-B986-49CF-9126-37C0A6F3048F}" presName="node" presStyleLbl="node1" presStyleIdx="0" presStyleCnt="6" custScaleX="96658" custScaleY="71954" custLinFactNeighborX="773" custLinFactNeighborY="-928">
        <dgm:presLayoutVars>
          <dgm:bulletEnabled val="1"/>
        </dgm:presLayoutVars>
      </dgm:prSet>
      <dgm:spPr/>
    </dgm:pt>
    <dgm:pt modelId="{A4BD587A-E3C6-4A50-84A9-C16BD6F27C04}" type="pres">
      <dgm:prSet presAssocID="{CDFFE93C-8FC8-4D98-828E-0D6081FA5C37}" presName="sibTrans" presStyleCnt="0"/>
      <dgm:spPr/>
    </dgm:pt>
    <dgm:pt modelId="{A96C5552-3BCD-4FC0-9894-8B6057EFF8D1}" type="pres">
      <dgm:prSet presAssocID="{F4095919-0F84-429F-AB75-5702C3D592B1}" presName="node" presStyleLbl="node1" presStyleIdx="1" presStyleCnt="6" custScaleX="96658" custScaleY="71954">
        <dgm:presLayoutVars>
          <dgm:bulletEnabled val="1"/>
        </dgm:presLayoutVars>
      </dgm:prSet>
      <dgm:spPr/>
    </dgm:pt>
    <dgm:pt modelId="{3A4D6E18-727C-463F-AAFA-41E57C7ADC2B}" type="pres">
      <dgm:prSet presAssocID="{3D920E65-DD01-4FD1-858A-71493D43BA8F}" presName="sibTrans" presStyleCnt="0"/>
      <dgm:spPr/>
    </dgm:pt>
    <dgm:pt modelId="{9D514CF7-C086-4B20-9CC6-74DA00072163}" type="pres">
      <dgm:prSet presAssocID="{798B7B28-E03A-4A5D-8DF5-FA0C92EDB785}" presName="node" presStyleLbl="node1" presStyleIdx="2" presStyleCnt="6" custScaleX="96658" custScaleY="71954">
        <dgm:presLayoutVars>
          <dgm:bulletEnabled val="1"/>
        </dgm:presLayoutVars>
      </dgm:prSet>
      <dgm:spPr/>
    </dgm:pt>
    <dgm:pt modelId="{17E1CE84-838C-4A4D-8BD9-2ED0916577E1}" type="pres">
      <dgm:prSet presAssocID="{CBBA9791-434E-4977-AD5A-C2EFF2AFE0D5}" presName="sibTrans" presStyleCnt="0"/>
      <dgm:spPr/>
    </dgm:pt>
    <dgm:pt modelId="{FCC79E77-5C88-4AFF-A748-4AB61697E59B}" type="pres">
      <dgm:prSet presAssocID="{95190654-8F14-4747-86C0-886DE277BB2D}" presName="node" presStyleLbl="node1" presStyleIdx="3" presStyleCnt="6" custScaleX="96658" custScaleY="71954">
        <dgm:presLayoutVars>
          <dgm:bulletEnabled val="1"/>
        </dgm:presLayoutVars>
      </dgm:prSet>
      <dgm:spPr/>
    </dgm:pt>
    <dgm:pt modelId="{D02AD754-64FF-43A6-AE7F-32E856481C0C}" type="pres">
      <dgm:prSet presAssocID="{D95E1B8F-EC2B-4381-819A-300B89B4329A}" presName="sibTrans" presStyleCnt="0"/>
      <dgm:spPr/>
    </dgm:pt>
    <dgm:pt modelId="{C1E27124-B214-4D3E-8C0E-11A9EA336329}" type="pres">
      <dgm:prSet presAssocID="{74BEBE61-65AD-435F-90E1-607BAD88FEC4}" presName="node" presStyleLbl="node1" presStyleIdx="4" presStyleCnt="6" custScaleX="96658" custScaleY="71954">
        <dgm:presLayoutVars>
          <dgm:bulletEnabled val="1"/>
        </dgm:presLayoutVars>
      </dgm:prSet>
      <dgm:spPr/>
    </dgm:pt>
    <dgm:pt modelId="{F731E111-B834-4108-B3F3-A8F707BBD90C}" type="pres">
      <dgm:prSet presAssocID="{F2BE4E9B-CBB0-406D-9831-587158F373E8}" presName="sibTrans" presStyleCnt="0"/>
      <dgm:spPr/>
    </dgm:pt>
    <dgm:pt modelId="{623B85FA-A359-47E8-945C-243586327A83}" type="pres">
      <dgm:prSet presAssocID="{E09885ED-5128-4290-8E7F-4D74F4662285}" presName="node" presStyleLbl="node1" presStyleIdx="5" presStyleCnt="6" custScaleX="96658" custScaleY="71954">
        <dgm:presLayoutVars>
          <dgm:bulletEnabled val="1"/>
        </dgm:presLayoutVars>
      </dgm:prSet>
      <dgm:spPr/>
    </dgm:pt>
  </dgm:ptLst>
  <dgm:cxnLst>
    <dgm:cxn modelId="{AC4C4E09-210F-4D31-9FFB-9C8C7AABB1EA}" type="presOf" srcId="{6DA81EF1-BC57-461B-B235-6624718E91FF}" destId="{A96C5552-3BCD-4FC0-9894-8B6057EFF8D1}" srcOrd="0" destOrd="1" presId="urn:microsoft.com/office/officeart/2005/8/layout/default"/>
    <dgm:cxn modelId="{F3170E18-8DF9-4D9D-9522-DD2B50A36842}" type="presOf" srcId="{CC5DC582-633D-4890-8B56-92F81F317F26}" destId="{C1E27124-B214-4D3E-8C0E-11A9EA336329}" srcOrd="0" destOrd="1" presId="urn:microsoft.com/office/officeart/2005/8/layout/default"/>
    <dgm:cxn modelId="{37BD7E1D-775E-493A-88C6-43C4C0074AB3}" type="presOf" srcId="{D24F5A50-4F81-4177-B527-F5AAEDDE46A2}" destId="{6EC5476A-EBB1-4475-B272-30E4695AFA8C}" srcOrd="0" destOrd="1" presId="urn:microsoft.com/office/officeart/2005/8/layout/default"/>
    <dgm:cxn modelId="{D41E042A-E510-438D-AB45-CD457425E306}" type="presOf" srcId="{F4095919-0F84-429F-AB75-5702C3D592B1}" destId="{A96C5552-3BCD-4FC0-9894-8B6057EFF8D1}" srcOrd="0" destOrd="0" presId="urn:microsoft.com/office/officeart/2005/8/layout/default"/>
    <dgm:cxn modelId="{88ED9731-A46E-48A3-B2A4-2941047B2F14}" srcId="{95190654-8F14-4747-86C0-886DE277BB2D}" destId="{98329A01-8BAF-4F88-88CF-78DF2D416283}" srcOrd="0" destOrd="0" parTransId="{5662430F-1E44-4FC7-AF84-A6901AC486DD}" sibTransId="{9CFB3269-DEC3-446F-81F4-0797BFE20AA4}"/>
    <dgm:cxn modelId="{12E39E3D-75D1-45D3-9EB7-436AA9598F74}" srcId="{F4095919-0F84-429F-AB75-5702C3D592B1}" destId="{6DA81EF1-BC57-461B-B235-6624718E91FF}" srcOrd="0" destOrd="0" parTransId="{19039F5F-3B5B-4DBD-96EC-88F6ED59BC33}" sibTransId="{A7C35A71-926F-4D71-B156-0E9FE594EEFE}"/>
    <dgm:cxn modelId="{CB3BFA3D-C047-498E-B300-2267B11F6E7E}" type="presOf" srcId="{98329A01-8BAF-4F88-88CF-78DF2D416283}" destId="{FCC79E77-5C88-4AFF-A748-4AB61697E59B}" srcOrd="0" destOrd="1" presId="urn:microsoft.com/office/officeart/2005/8/layout/default"/>
    <dgm:cxn modelId="{E721E65C-2915-4C38-AFEB-D7331ABBFC4E}" srcId="{8554548D-0D92-4299-81B9-7EB14E1C9FF5}" destId="{95190654-8F14-4747-86C0-886DE277BB2D}" srcOrd="3" destOrd="0" parTransId="{C29B44A9-FE7D-43CF-9336-D73F2AA9752E}" sibTransId="{D95E1B8F-EC2B-4381-819A-300B89B4329A}"/>
    <dgm:cxn modelId="{DD88C96C-6E50-49BE-8596-65BB65C609D5}" srcId="{E09885ED-5128-4290-8E7F-4D74F4662285}" destId="{1DA528C1-2F23-4FD8-AA17-DAF03EDAFB83}" srcOrd="0" destOrd="0" parTransId="{9B45CD17-4DAE-4730-BBA6-04DE4C7523A4}" sibTransId="{CC84DE75-70C5-4AC4-A128-AEDBA530B87A}"/>
    <dgm:cxn modelId="{F0EF5B72-F094-4283-AC6B-9A6D2C7A4403}" srcId="{8554548D-0D92-4299-81B9-7EB14E1C9FF5}" destId="{F4095919-0F84-429F-AB75-5702C3D592B1}" srcOrd="1" destOrd="0" parTransId="{73F5A00B-3AF6-4A2B-ACD1-77A5EAD805AD}" sibTransId="{3D920E65-DD01-4FD1-858A-71493D43BA8F}"/>
    <dgm:cxn modelId="{A99CC958-5003-4144-919B-E01F3C344A19}" srcId="{8554548D-0D92-4299-81B9-7EB14E1C9FF5}" destId="{798B7B28-E03A-4A5D-8DF5-FA0C92EDB785}" srcOrd="2" destOrd="0" parTransId="{40A199D4-5524-4656-8DFA-3863CDF96FD0}" sibTransId="{CBBA9791-434E-4977-AD5A-C2EFF2AFE0D5}"/>
    <dgm:cxn modelId="{9B301C90-1370-4908-8DBD-710C5DD0BA7E}" srcId="{8554548D-0D92-4299-81B9-7EB14E1C9FF5}" destId="{F38CC376-B986-49CF-9126-37C0A6F3048F}" srcOrd="0" destOrd="0" parTransId="{6E7419A4-E3FE-446D-B4DB-B20FBDBC1371}" sibTransId="{CDFFE93C-8FC8-4D98-828E-0D6081FA5C37}"/>
    <dgm:cxn modelId="{DE520298-BD9E-415C-953F-A82550355740}" type="presOf" srcId="{8554548D-0D92-4299-81B9-7EB14E1C9FF5}" destId="{0CA3FF7D-E733-4517-89DC-E3E586A4AB88}" srcOrd="0" destOrd="0" presId="urn:microsoft.com/office/officeart/2005/8/layout/default"/>
    <dgm:cxn modelId="{C327ECA2-BA47-4D2B-8FCC-8F77A3378704}" type="presOf" srcId="{919213F7-2F4D-4C2C-963F-E03F41A3141E}" destId="{9D514CF7-C086-4B20-9CC6-74DA00072163}" srcOrd="0" destOrd="1" presId="urn:microsoft.com/office/officeart/2005/8/layout/default"/>
    <dgm:cxn modelId="{C261D0AE-2F6E-4E61-B79D-DAA395D8FB1B}" srcId="{8554548D-0D92-4299-81B9-7EB14E1C9FF5}" destId="{E09885ED-5128-4290-8E7F-4D74F4662285}" srcOrd="5" destOrd="0" parTransId="{1CEB16BF-37B5-452A-B709-43EC3E0A12B7}" sibTransId="{8A744B7F-D0BD-4C6A-9F9B-FC333472BD87}"/>
    <dgm:cxn modelId="{FD1A25B2-5063-46D0-8A46-E4EAF062B4F2}" type="presOf" srcId="{95190654-8F14-4747-86C0-886DE277BB2D}" destId="{FCC79E77-5C88-4AFF-A748-4AB61697E59B}" srcOrd="0" destOrd="0" presId="urn:microsoft.com/office/officeart/2005/8/layout/default"/>
    <dgm:cxn modelId="{92BDDABC-0708-4663-8F78-D4C51EB4F040}" type="presOf" srcId="{F38CC376-B986-49CF-9126-37C0A6F3048F}" destId="{6EC5476A-EBB1-4475-B272-30E4695AFA8C}" srcOrd="0" destOrd="0" presId="urn:microsoft.com/office/officeart/2005/8/layout/default"/>
    <dgm:cxn modelId="{5B64FBBC-2968-4087-97F4-6109AE3EE0A7}" srcId="{74BEBE61-65AD-435F-90E1-607BAD88FEC4}" destId="{CC5DC582-633D-4890-8B56-92F81F317F26}" srcOrd="0" destOrd="0" parTransId="{C19ED819-C47A-41F8-956B-FDED5E902623}" sibTransId="{8B8D5C38-1E6C-4929-91F1-693A0FA30BC7}"/>
    <dgm:cxn modelId="{67539AC1-6309-475E-9F63-51BDAC2007D0}" type="presOf" srcId="{74BEBE61-65AD-435F-90E1-607BAD88FEC4}" destId="{C1E27124-B214-4D3E-8C0E-11A9EA336329}" srcOrd="0" destOrd="0" presId="urn:microsoft.com/office/officeart/2005/8/layout/default"/>
    <dgm:cxn modelId="{E93F54C5-3BC2-4DA0-BF38-04906C7C9446}" type="presOf" srcId="{798B7B28-E03A-4A5D-8DF5-FA0C92EDB785}" destId="{9D514CF7-C086-4B20-9CC6-74DA00072163}" srcOrd="0" destOrd="0" presId="urn:microsoft.com/office/officeart/2005/8/layout/default"/>
    <dgm:cxn modelId="{031CFFD9-F502-4EB2-9273-0C9B1089E090}" type="presOf" srcId="{E09885ED-5128-4290-8E7F-4D74F4662285}" destId="{623B85FA-A359-47E8-945C-243586327A83}" srcOrd="0" destOrd="0" presId="urn:microsoft.com/office/officeart/2005/8/layout/default"/>
    <dgm:cxn modelId="{E4380BE1-49D4-4EC7-8511-501541825E93}" srcId="{8554548D-0D92-4299-81B9-7EB14E1C9FF5}" destId="{74BEBE61-65AD-435F-90E1-607BAD88FEC4}" srcOrd="4" destOrd="0" parTransId="{C2EECF15-DB84-4991-9D3D-A60ABA039324}" sibTransId="{F2BE4E9B-CBB0-406D-9831-587158F373E8}"/>
    <dgm:cxn modelId="{092DC9EA-2695-4A99-BA38-EB0A0B69D8F6}" type="presOf" srcId="{1DA528C1-2F23-4FD8-AA17-DAF03EDAFB83}" destId="{623B85FA-A359-47E8-945C-243586327A83}" srcOrd="0" destOrd="1" presId="urn:microsoft.com/office/officeart/2005/8/layout/default"/>
    <dgm:cxn modelId="{F50BAAEB-4D18-4412-98D6-073021F345B1}" srcId="{798B7B28-E03A-4A5D-8DF5-FA0C92EDB785}" destId="{919213F7-2F4D-4C2C-963F-E03F41A3141E}" srcOrd="0" destOrd="0" parTransId="{98780EF2-ED31-4DCA-98F1-6F7DB55E97D5}" sibTransId="{EE58E387-DAA8-4187-8461-01CC00A0171A}"/>
    <dgm:cxn modelId="{5D1FD8F4-7502-41D3-BC32-1298D0424604}" srcId="{F38CC376-B986-49CF-9126-37C0A6F3048F}" destId="{D24F5A50-4F81-4177-B527-F5AAEDDE46A2}" srcOrd="0" destOrd="0" parTransId="{A5577466-55D0-4C68-83E5-A69B940EF7DE}" sibTransId="{E52C68A0-0B35-42ED-9E81-B78FBE3194CB}"/>
    <dgm:cxn modelId="{A10D0922-B40D-4D3C-BBBE-1504D1D861C0}" type="presParOf" srcId="{0CA3FF7D-E733-4517-89DC-E3E586A4AB88}" destId="{6EC5476A-EBB1-4475-B272-30E4695AFA8C}" srcOrd="0" destOrd="0" presId="urn:microsoft.com/office/officeart/2005/8/layout/default"/>
    <dgm:cxn modelId="{CF349621-872E-455C-8B2D-943F046C71BF}" type="presParOf" srcId="{0CA3FF7D-E733-4517-89DC-E3E586A4AB88}" destId="{A4BD587A-E3C6-4A50-84A9-C16BD6F27C04}" srcOrd="1" destOrd="0" presId="urn:microsoft.com/office/officeart/2005/8/layout/default"/>
    <dgm:cxn modelId="{4F457502-1AE6-4178-B549-91C3874811A2}" type="presParOf" srcId="{0CA3FF7D-E733-4517-89DC-E3E586A4AB88}" destId="{A96C5552-3BCD-4FC0-9894-8B6057EFF8D1}" srcOrd="2" destOrd="0" presId="urn:microsoft.com/office/officeart/2005/8/layout/default"/>
    <dgm:cxn modelId="{5904D0E1-6B33-4C6B-B16C-4EBCEE338EF6}" type="presParOf" srcId="{0CA3FF7D-E733-4517-89DC-E3E586A4AB88}" destId="{3A4D6E18-727C-463F-AAFA-41E57C7ADC2B}" srcOrd="3" destOrd="0" presId="urn:microsoft.com/office/officeart/2005/8/layout/default"/>
    <dgm:cxn modelId="{FA1970D4-F9A3-4429-8BB2-0AD8C6449059}" type="presParOf" srcId="{0CA3FF7D-E733-4517-89DC-E3E586A4AB88}" destId="{9D514CF7-C086-4B20-9CC6-74DA00072163}" srcOrd="4" destOrd="0" presId="urn:microsoft.com/office/officeart/2005/8/layout/default"/>
    <dgm:cxn modelId="{C6D80DB7-6873-4280-900A-13E61A87CB37}" type="presParOf" srcId="{0CA3FF7D-E733-4517-89DC-E3E586A4AB88}" destId="{17E1CE84-838C-4A4D-8BD9-2ED0916577E1}" srcOrd="5" destOrd="0" presId="urn:microsoft.com/office/officeart/2005/8/layout/default"/>
    <dgm:cxn modelId="{79A6F9C5-27E0-4097-A9D1-A00A6023ABE3}" type="presParOf" srcId="{0CA3FF7D-E733-4517-89DC-E3E586A4AB88}" destId="{FCC79E77-5C88-4AFF-A748-4AB61697E59B}" srcOrd="6" destOrd="0" presId="urn:microsoft.com/office/officeart/2005/8/layout/default"/>
    <dgm:cxn modelId="{ACF3AD95-3B83-4D19-A19A-3C588AE1EA9F}" type="presParOf" srcId="{0CA3FF7D-E733-4517-89DC-E3E586A4AB88}" destId="{D02AD754-64FF-43A6-AE7F-32E856481C0C}" srcOrd="7" destOrd="0" presId="urn:microsoft.com/office/officeart/2005/8/layout/default"/>
    <dgm:cxn modelId="{9CA11933-FC62-4ABF-9860-8530F3CCE45A}" type="presParOf" srcId="{0CA3FF7D-E733-4517-89DC-E3E586A4AB88}" destId="{C1E27124-B214-4D3E-8C0E-11A9EA336329}" srcOrd="8" destOrd="0" presId="urn:microsoft.com/office/officeart/2005/8/layout/default"/>
    <dgm:cxn modelId="{AAB5C2C1-B561-4584-BDBE-B30188CEA86D}" type="presParOf" srcId="{0CA3FF7D-E733-4517-89DC-E3E586A4AB88}" destId="{F731E111-B834-4108-B3F3-A8F707BBD90C}" srcOrd="9" destOrd="0" presId="urn:microsoft.com/office/officeart/2005/8/layout/default"/>
    <dgm:cxn modelId="{AE3CE3B6-BEF5-4799-B631-1C27B83B72B0}" type="presParOf" srcId="{0CA3FF7D-E733-4517-89DC-E3E586A4AB88}" destId="{623B85FA-A359-47E8-945C-243586327A83}"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2F60E84-B4D4-401A-B3A2-C44FC0C9F2DC}" type="doc">
      <dgm:prSet loTypeId="urn:microsoft.com/office/officeart/2005/8/layout/process1" loCatId="process" qsTypeId="urn:microsoft.com/office/officeart/2005/8/quickstyle/simple1#7" qsCatId="simple" csTypeId="urn:microsoft.com/office/officeart/2005/8/colors/accent1_2#6" csCatId="accent1" phldr="1"/>
      <dgm:spPr/>
      <dgm:t>
        <a:bodyPr/>
        <a:lstStyle/>
        <a:p>
          <a:endParaRPr lang="en-US"/>
        </a:p>
      </dgm:t>
    </dgm:pt>
    <dgm:pt modelId="{1D876EB0-4F38-471B-A42F-FBFAA2707854}">
      <dgm:prSet phldrT="[Text]" phldr="0" custT="1"/>
      <dgm:spPr>
        <a:solidFill>
          <a:srgbClr val="31A48F"/>
        </a:solidFill>
        <a:ln>
          <a:noFill/>
        </a:ln>
      </dgm:spPr>
      <dgm:t>
        <a:bodyPr/>
        <a:lstStyle/>
        <a:p>
          <a:r>
            <a:rPr lang="en-US" sz="3200" dirty="0"/>
            <a:t>Risk ID</a:t>
          </a:r>
        </a:p>
      </dgm:t>
    </dgm:pt>
    <dgm:pt modelId="{04CC552C-C591-42C2-B8E4-D126CB0D1C2A}" type="parTrans" cxnId="{DF962D82-2AC5-4BE7-AC59-5366565D0D5E}">
      <dgm:prSet/>
      <dgm:spPr/>
      <dgm:t>
        <a:bodyPr/>
        <a:lstStyle/>
        <a:p>
          <a:endParaRPr lang="en-US"/>
        </a:p>
      </dgm:t>
    </dgm:pt>
    <dgm:pt modelId="{7B00BEA6-77D3-411E-8BA2-17C047F74F7F}" type="sibTrans" cxnId="{DF962D82-2AC5-4BE7-AC59-5366565D0D5E}">
      <dgm:prSet/>
      <dgm:spPr>
        <a:solidFill>
          <a:srgbClr val="F2C36D"/>
        </a:solidFill>
      </dgm:spPr>
      <dgm:t>
        <a:bodyPr/>
        <a:lstStyle/>
        <a:p>
          <a:endParaRPr lang="en-US"/>
        </a:p>
      </dgm:t>
    </dgm:pt>
    <dgm:pt modelId="{9B81D3F9-5FB5-4603-8449-86F316D2166F}">
      <dgm:prSet phldrT="[Text]" phldr="0" custT="1"/>
      <dgm:spPr>
        <a:solidFill>
          <a:srgbClr val="31A48F"/>
        </a:solidFill>
        <a:ln>
          <a:noFill/>
        </a:ln>
      </dgm:spPr>
      <dgm:t>
        <a:bodyPr/>
        <a:lstStyle/>
        <a:p>
          <a:r>
            <a:rPr lang="en-US" sz="1800" dirty="0"/>
            <a:t>Communication</a:t>
          </a:r>
        </a:p>
      </dgm:t>
    </dgm:pt>
    <dgm:pt modelId="{6BE1413F-20CC-4A2C-99EE-021580CBD5E0}" type="parTrans" cxnId="{AC484D5B-41EC-4879-81D4-79AE42DA6248}">
      <dgm:prSet/>
      <dgm:spPr/>
      <dgm:t>
        <a:bodyPr/>
        <a:lstStyle/>
        <a:p>
          <a:endParaRPr lang="en-US"/>
        </a:p>
      </dgm:t>
    </dgm:pt>
    <dgm:pt modelId="{6BF54D17-7B6F-4D3B-88EB-9AD9589E4CE4}" type="sibTrans" cxnId="{AC484D5B-41EC-4879-81D4-79AE42DA6248}">
      <dgm:prSet/>
      <dgm:spPr>
        <a:solidFill>
          <a:srgbClr val="F2C36D"/>
        </a:solidFill>
      </dgm:spPr>
      <dgm:t>
        <a:bodyPr/>
        <a:lstStyle/>
        <a:p>
          <a:endParaRPr lang="en-US"/>
        </a:p>
      </dgm:t>
    </dgm:pt>
    <dgm:pt modelId="{B2C06A27-1C2E-417D-A778-5802151A7BFA}">
      <dgm:prSet phldrT="[Text]" phldr="0" custT="1"/>
      <dgm:spPr>
        <a:solidFill>
          <a:srgbClr val="31A48F"/>
        </a:solidFill>
        <a:ln>
          <a:noFill/>
        </a:ln>
      </dgm:spPr>
      <dgm:t>
        <a:bodyPr/>
        <a:lstStyle/>
        <a:p>
          <a:r>
            <a:rPr lang="en-US" sz="3200" dirty="0"/>
            <a:t>Data</a:t>
          </a:r>
        </a:p>
      </dgm:t>
    </dgm:pt>
    <dgm:pt modelId="{B401AA40-687F-48B2-B830-A7362563DC81}" type="parTrans" cxnId="{EF140717-317E-460B-9AEC-DF0E965E74FD}">
      <dgm:prSet/>
      <dgm:spPr/>
      <dgm:t>
        <a:bodyPr/>
        <a:lstStyle/>
        <a:p>
          <a:endParaRPr lang="en-US"/>
        </a:p>
      </dgm:t>
    </dgm:pt>
    <dgm:pt modelId="{831472C4-2856-4A0A-91C9-5E5415645C4A}" type="sibTrans" cxnId="{EF140717-317E-460B-9AEC-DF0E965E74FD}">
      <dgm:prSet/>
      <dgm:spPr>
        <a:solidFill>
          <a:srgbClr val="F2C36D"/>
        </a:solidFill>
      </dgm:spPr>
      <dgm:t>
        <a:bodyPr/>
        <a:lstStyle/>
        <a:p>
          <a:endParaRPr lang="en-US"/>
        </a:p>
      </dgm:t>
    </dgm:pt>
    <dgm:pt modelId="{DFB35FCF-9A6B-4937-A706-4FAAF087DEA5}">
      <dgm:prSet phldrT="[Text]" phldr="0" custT="1"/>
      <dgm:spPr>
        <a:solidFill>
          <a:srgbClr val="31A48F"/>
        </a:solidFill>
        <a:ln>
          <a:noFill/>
        </a:ln>
      </dgm:spPr>
      <dgm:t>
        <a:bodyPr/>
        <a:lstStyle/>
        <a:p>
          <a:r>
            <a:rPr lang="en-US" sz="2000" dirty="0"/>
            <a:t>Accountability</a:t>
          </a:r>
        </a:p>
      </dgm:t>
    </dgm:pt>
    <dgm:pt modelId="{270F03A8-A2BB-4B38-B47F-FAC36B07E686}" type="parTrans" cxnId="{2DC84D8C-F80E-45D6-8A44-1A751C2985AC}">
      <dgm:prSet/>
      <dgm:spPr/>
      <dgm:t>
        <a:bodyPr/>
        <a:lstStyle/>
        <a:p>
          <a:endParaRPr lang="en-US"/>
        </a:p>
      </dgm:t>
    </dgm:pt>
    <dgm:pt modelId="{CCE3ADD2-E9B1-41EB-A765-7D0FD844F1F7}" type="sibTrans" cxnId="{2DC84D8C-F80E-45D6-8A44-1A751C2985AC}">
      <dgm:prSet/>
      <dgm:spPr>
        <a:solidFill>
          <a:srgbClr val="F2C36D"/>
        </a:solidFill>
      </dgm:spPr>
      <dgm:t>
        <a:bodyPr/>
        <a:lstStyle/>
        <a:p>
          <a:endParaRPr lang="en-US"/>
        </a:p>
      </dgm:t>
    </dgm:pt>
    <dgm:pt modelId="{A606CCD8-8EA2-47E6-9D08-2EAC4CA5F3B9}">
      <dgm:prSet phldrT="[Text]" phldr="0" custT="1"/>
      <dgm:spPr>
        <a:solidFill>
          <a:srgbClr val="31A48F"/>
        </a:solidFill>
        <a:ln>
          <a:noFill/>
        </a:ln>
      </dgm:spPr>
      <dgm:t>
        <a:bodyPr/>
        <a:lstStyle/>
        <a:p>
          <a:r>
            <a:rPr lang="en-US" sz="3200" dirty="0"/>
            <a:t>Oversight</a:t>
          </a:r>
        </a:p>
      </dgm:t>
    </dgm:pt>
    <dgm:pt modelId="{BFDA069F-29FA-43F0-A793-DCA325A56265}" type="parTrans" cxnId="{CFEDB96B-C1D1-42AB-9C00-E34CC5AD85F1}">
      <dgm:prSet/>
      <dgm:spPr/>
      <dgm:t>
        <a:bodyPr/>
        <a:lstStyle/>
        <a:p>
          <a:endParaRPr lang="en-US"/>
        </a:p>
      </dgm:t>
    </dgm:pt>
    <dgm:pt modelId="{C97AAC74-6477-451A-B21C-FAF4804801EE}" type="sibTrans" cxnId="{CFEDB96B-C1D1-42AB-9C00-E34CC5AD85F1}">
      <dgm:prSet/>
      <dgm:spPr>
        <a:solidFill>
          <a:srgbClr val="F2C36D"/>
        </a:solidFill>
      </dgm:spPr>
      <dgm:t>
        <a:bodyPr/>
        <a:lstStyle/>
        <a:p>
          <a:endParaRPr lang="en-US"/>
        </a:p>
      </dgm:t>
    </dgm:pt>
    <dgm:pt modelId="{6E3CABF2-D6B2-454A-95AC-295834AD0041}">
      <dgm:prSet phldrT="[Text]" phldr="0" custT="1"/>
      <dgm:spPr>
        <a:solidFill>
          <a:srgbClr val="31A48F"/>
        </a:solidFill>
        <a:ln>
          <a:noFill/>
        </a:ln>
      </dgm:spPr>
      <dgm:t>
        <a:bodyPr/>
        <a:lstStyle/>
        <a:p>
          <a:r>
            <a:rPr lang="en-US" sz="3200" dirty="0"/>
            <a:t>Learning</a:t>
          </a:r>
        </a:p>
      </dgm:t>
    </dgm:pt>
    <dgm:pt modelId="{745CAB5C-EF44-408A-8F3E-D24A0F1636D2}" type="parTrans" cxnId="{5C39D4D7-E88A-4BC6-97A5-039B18292DF3}">
      <dgm:prSet/>
      <dgm:spPr/>
      <dgm:t>
        <a:bodyPr/>
        <a:lstStyle/>
        <a:p>
          <a:endParaRPr lang="en-US"/>
        </a:p>
      </dgm:t>
    </dgm:pt>
    <dgm:pt modelId="{5FEE3611-E6AF-4ED4-B491-012EF483C6F3}" type="sibTrans" cxnId="{5C39D4D7-E88A-4BC6-97A5-039B18292DF3}">
      <dgm:prSet/>
      <dgm:spPr>
        <a:solidFill>
          <a:srgbClr val="F2C36D"/>
        </a:solidFill>
      </dgm:spPr>
      <dgm:t>
        <a:bodyPr/>
        <a:lstStyle/>
        <a:p>
          <a:endParaRPr lang="en-US"/>
        </a:p>
      </dgm:t>
    </dgm:pt>
    <dgm:pt modelId="{E911F96C-EDA7-4D01-9F7A-A1B2586B5985}">
      <dgm:prSet phldrT="[Text]" phldr="0" custT="1"/>
      <dgm:spPr>
        <a:solidFill>
          <a:srgbClr val="31A48F"/>
        </a:solidFill>
        <a:ln>
          <a:noFill/>
        </a:ln>
      </dgm:spPr>
      <dgm:t>
        <a:bodyPr/>
        <a:lstStyle/>
        <a:p>
          <a:r>
            <a:rPr lang="en-US" sz="3200" dirty="0"/>
            <a:t>Culture</a:t>
          </a:r>
        </a:p>
      </dgm:t>
    </dgm:pt>
    <dgm:pt modelId="{E486CB95-852C-4DBB-B25F-9CA7618481B7}" type="parTrans" cxnId="{87924EEF-5B96-4685-9A07-428766137DC8}">
      <dgm:prSet/>
      <dgm:spPr/>
      <dgm:t>
        <a:bodyPr/>
        <a:lstStyle/>
        <a:p>
          <a:endParaRPr lang="en-US"/>
        </a:p>
      </dgm:t>
    </dgm:pt>
    <dgm:pt modelId="{807461E3-7954-4F9E-B4DD-DD96A0E0F28A}" type="sibTrans" cxnId="{87924EEF-5B96-4685-9A07-428766137DC8}">
      <dgm:prSet/>
      <dgm:spPr/>
      <dgm:t>
        <a:bodyPr/>
        <a:lstStyle/>
        <a:p>
          <a:endParaRPr lang="en-US"/>
        </a:p>
      </dgm:t>
    </dgm:pt>
    <dgm:pt modelId="{C4909BA7-9E7E-4A5D-9435-76D8CE25E07B}" type="pres">
      <dgm:prSet presAssocID="{82F60E84-B4D4-401A-B3A2-C44FC0C9F2DC}" presName="Name0" presStyleCnt="0">
        <dgm:presLayoutVars>
          <dgm:dir/>
          <dgm:resizeHandles val="exact"/>
        </dgm:presLayoutVars>
      </dgm:prSet>
      <dgm:spPr/>
    </dgm:pt>
    <dgm:pt modelId="{B693DFCA-D003-4D83-8010-1574F4E4CBA9}" type="pres">
      <dgm:prSet presAssocID="{1D876EB0-4F38-471B-A42F-FBFAA2707854}" presName="node" presStyleLbl="node1" presStyleIdx="0" presStyleCnt="7">
        <dgm:presLayoutVars>
          <dgm:bulletEnabled val="1"/>
        </dgm:presLayoutVars>
      </dgm:prSet>
      <dgm:spPr/>
    </dgm:pt>
    <dgm:pt modelId="{A08081B6-2F31-4A24-ABC7-1277E69D98A7}" type="pres">
      <dgm:prSet presAssocID="{7B00BEA6-77D3-411E-8BA2-17C047F74F7F}" presName="sibTrans" presStyleLbl="sibTrans2D1" presStyleIdx="0" presStyleCnt="6"/>
      <dgm:spPr/>
    </dgm:pt>
    <dgm:pt modelId="{AF8D6A51-3E53-45AA-95C6-F8FF54E0C5FB}" type="pres">
      <dgm:prSet presAssocID="{7B00BEA6-77D3-411E-8BA2-17C047F74F7F}" presName="connectorText" presStyleLbl="sibTrans2D1" presStyleIdx="0" presStyleCnt="6"/>
      <dgm:spPr/>
    </dgm:pt>
    <dgm:pt modelId="{759A677D-BED4-4D97-9FFA-8CB17BCC1A0F}" type="pres">
      <dgm:prSet presAssocID="{9B81D3F9-5FB5-4603-8449-86F316D2166F}" presName="node" presStyleLbl="node1" presStyleIdx="1" presStyleCnt="7">
        <dgm:presLayoutVars>
          <dgm:bulletEnabled val="1"/>
        </dgm:presLayoutVars>
      </dgm:prSet>
      <dgm:spPr/>
    </dgm:pt>
    <dgm:pt modelId="{2A488F7A-A3B0-4072-B306-7D6A0E58F01C}" type="pres">
      <dgm:prSet presAssocID="{6BF54D17-7B6F-4D3B-88EB-9AD9589E4CE4}" presName="sibTrans" presStyleLbl="sibTrans2D1" presStyleIdx="1" presStyleCnt="6"/>
      <dgm:spPr/>
    </dgm:pt>
    <dgm:pt modelId="{BC45140F-ED02-44DB-A7EA-49E8BF261FAB}" type="pres">
      <dgm:prSet presAssocID="{6BF54D17-7B6F-4D3B-88EB-9AD9589E4CE4}" presName="connectorText" presStyleLbl="sibTrans2D1" presStyleIdx="1" presStyleCnt="6"/>
      <dgm:spPr/>
    </dgm:pt>
    <dgm:pt modelId="{C676B042-B14B-41F7-8C31-09A253AD1A36}" type="pres">
      <dgm:prSet presAssocID="{B2C06A27-1C2E-417D-A778-5802151A7BFA}" presName="node" presStyleLbl="node1" presStyleIdx="2" presStyleCnt="7">
        <dgm:presLayoutVars>
          <dgm:bulletEnabled val="1"/>
        </dgm:presLayoutVars>
      </dgm:prSet>
      <dgm:spPr/>
    </dgm:pt>
    <dgm:pt modelId="{1447B06A-0117-4E9F-811F-31895B2787C6}" type="pres">
      <dgm:prSet presAssocID="{831472C4-2856-4A0A-91C9-5E5415645C4A}" presName="sibTrans" presStyleLbl="sibTrans2D1" presStyleIdx="2" presStyleCnt="6"/>
      <dgm:spPr/>
    </dgm:pt>
    <dgm:pt modelId="{9DCE9448-DCEA-469D-80C5-D617643D76AF}" type="pres">
      <dgm:prSet presAssocID="{831472C4-2856-4A0A-91C9-5E5415645C4A}" presName="connectorText" presStyleLbl="sibTrans2D1" presStyleIdx="2" presStyleCnt="6"/>
      <dgm:spPr/>
    </dgm:pt>
    <dgm:pt modelId="{37EAF46B-3C66-4578-9164-D3CF6ACB4CF2}" type="pres">
      <dgm:prSet presAssocID="{DFB35FCF-9A6B-4937-A706-4FAAF087DEA5}" presName="node" presStyleLbl="node1" presStyleIdx="3" presStyleCnt="7">
        <dgm:presLayoutVars>
          <dgm:bulletEnabled val="1"/>
        </dgm:presLayoutVars>
      </dgm:prSet>
      <dgm:spPr/>
    </dgm:pt>
    <dgm:pt modelId="{0B5D4FED-3DF0-47BC-8D21-589B6F4F3DFE}" type="pres">
      <dgm:prSet presAssocID="{CCE3ADD2-E9B1-41EB-A765-7D0FD844F1F7}" presName="sibTrans" presStyleLbl="sibTrans2D1" presStyleIdx="3" presStyleCnt="6"/>
      <dgm:spPr/>
    </dgm:pt>
    <dgm:pt modelId="{A090B8FD-403C-40AF-BEE7-9943FA785278}" type="pres">
      <dgm:prSet presAssocID="{CCE3ADD2-E9B1-41EB-A765-7D0FD844F1F7}" presName="connectorText" presStyleLbl="sibTrans2D1" presStyleIdx="3" presStyleCnt="6"/>
      <dgm:spPr/>
    </dgm:pt>
    <dgm:pt modelId="{E88A2D57-8866-4A45-B0DD-7644735F83FD}" type="pres">
      <dgm:prSet presAssocID="{A606CCD8-8EA2-47E6-9D08-2EAC4CA5F3B9}" presName="node" presStyleLbl="node1" presStyleIdx="4" presStyleCnt="7">
        <dgm:presLayoutVars>
          <dgm:bulletEnabled val="1"/>
        </dgm:presLayoutVars>
      </dgm:prSet>
      <dgm:spPr/>
    </dgm:pt>
    <dgm:pt modelId="{763D7832-C8C8-409C-BBE4-1FEB1BFF0701}" type="pres">
      <dgm:prSet presAssocID="{C97AAC74-6477-451A-B21C-FAF4804801EE}" presName="sibTrans" presStyleLbl="sibTrans2D1" presStyleIdx="4" presStyleCnt="6"/>
      <dgm:spPr/>
    </dgm:pt>
    <dgm:pt modelId="{B3D51BC5-EFBC-41FD-9672-C41E024BB4C2}" type="pres">
      <dgm:prSet presAssocID="{C97AAC74-6477-451A-B21C-FAF4804801EE}" presName="connectorText" presStyleLbl="sibTrans2D1" presStyleIdx="4" presStyleCnt="6"/>
      <dgm:spPr/>
    </dgm:pt>
    <dgm:pt modelId="{41AE184E-12E7-4775-97AE-43B366EFB0DC}" type="pres">
      <dgm:prSet presAssocID="{6E3CABF2-D6B2-454A-95AC-295834AD0041}" presName="node" presStyleLbl="node1" presStyleIdx="5" presStyleCnt="7">
        <dgm:presLayoutVars>
          <dgm:bulletEnabled val="1"/>
        </dgm:presLayoutVars>
      </dgm:prSet>
      <dgm:spPr/>
    </dgm:pt>
    <dgm:pt modelId="{3647171D-49DA-4137-972E-9DA3A745861A}" type="pres">
      <dgm:prSet presAssocID="{5FEE3611-E6AF-4ED4-B491-012EF483C6F3}" presName="sibTrans" presStyleLbl="sibTrans2D1" presStyleIdx="5" presStyleCnt="6"/>
      <dgm:spPr/>
    </dgm:pt>
    <dgm:pt modelId="{9C863322-93D2-47A2-A1D6-2E4D977BBE18}" type="pres">
      <dgm:prSet presAssocID="{5FEE3611-E6AF-4ED4-B491-012EF483C6F3}" presName="connectorText" presStyleLbl="sibTrans2D1" presStyleIdx="5" presStyleCnt="6"/>
      <dgm:spPr/>
    </dgm:pt>
    <dgm:pt modelId="{203482DD-519F-450B-9CA6-EE6AFE5308A6}" type="pres">
      <dgm:prSet presAssocID="{E911F96C-EDA7-4D01-9F7A-A1B2586B5985}" presName="node" presStyleLbl="node1" presStyleIdx="6" presStyleCnt="7">
        <dgm:presLayoutVars>
          <dgm:bulletEnabled val="1"/>
        </dgm:presLayoutVars>
      </dgm:prSet>
      <dgm:spPr/>
    </dgm:pt>
  </dgm:ptLst>
  <dgm:cxnLst>
    <dgm:cxn modelId="{9256F801-5D3D-4198-B37E-99D161E1F32B}" type="presOf" srcId="{DFB35FCF-9A6B-4937-A706-4FAAF087DEA5}" destId="{37EAF46B-3C66-4578-9164-D3CF6ACB4CF2}" srcOrd="0" destOrd="0" presId="urn:microsoft.com/office/officeart/2005/8/layout/process1"/>
    <dgm:cxn modelId="{610AD111-2A91-4E1C-8E87-19AFE9200A2C}" type="presOf" srcId="{CCE3ADD2-E9B1-41EB-A765-7D0FD844F1F7}" destId="{0B5D4FED-3DF0-47BC-8D21-589B6F4F3DFE}" srcOrd="0" destOrd="0" presId="urn:microsoft.com/office/officeart/2005/8/layout/process1"/>
    <dgm:cxn modelId="{69179615-08AA-40E7-8EF2-2D0279B610AD}" type="presOf" srcId="{B2C06A27-1C2E-417D-A778-5802151A7BFA}" destId="{C676B042-B14B-41F7-8C31-09A253AD1A36}" srcOrd="0" destOrd="0" presId="urn:microsoft.com/office/officeart/2005/8/layout/process1"/>
    <dgm:cxn modelId="{EF140717-317E-460B-9AEC-DF0E965E74FD}" srcId="{82F60E84-B4D4-401A-B3A2-C44FC0C9F2DC}" destId="{B2C06A27-1C2E-417D-A778-5802151A7BFA}" srcOrd="2" destOrd="0" parTransId="{B401AA40-687F-48B2-B830-A7362563DC81}" sibTransId="{831472C4-2856-4A0A-91C9-5E5415645C4A}"/>
    <dgm:cxn modelId="{0738671B-4FFE-40CF-9DC5-F5FCE535F6AD}" type="presOf" srcId="{E911F96C-EDA7-4D01-9F7A-A1B2586B5985}" destId="{203482DD-519F-450B-9CA6-EE6AFE5308A6}" srcOrd="0" destOrd="0" presId="urn:microsoft.com/office/officeart/2005/8/layout/process1"/>
    <dgm:cxn modelId="{EEF52C3B-63E0-42DB-ABB2-188A94F1822A}" type="presOf" srcId="{CCE3ADD2-E9B1-41EB-A765-7D0FD844F1F7}" destId="{A090B8FD-403C-40AF-BEE7-9943FA785278}" srcOrd="1" destOrd="0" presId="urn:microsoft.com/office/officeart/2005/8/layout/process1"/>
    <dgm:cxn modelId="{9E49C43C-BD6D-42FC-B6AE-5130DB40729F}" type="presOf" srcId="{C97AAC74-6477-451A-B21C-FAF4804801EE}" destId="{B3D51BC5-EFBC-41FD-9672-C41E024BB4C2}" srcOrd="1" destOrd="0" presId="urn:microsoft.com/office/officeart/2005/8/layout/process1"/>
    <dgm:cxn modelId="{645AD240-EF78-457D-81E5-53ECC777B3EA}" type="presOf" srcId="{9B81D3F9-5FB5-4603-8449-86F316D2166F}" destId="{759A677D-BED4-4D97-9FFA-8CB17BCC1A0F}" srcOrd="0" destOrd="0" presId="urn:microsoft.com/office/officeart/2005/8/layout/process1"/>
    <dgm:cxn modelId="{AC484D5B-41EC-4879-81D4-79AE42DA6248}" srcId="{82F60E84-B4D4-401A-B3A2-C44FC0C9F2DC}" destId="{9B81D3F9-5FB5-4603-8449-86F316D2166F}" srcOrd="1" destOrd="0" parTransId="{6BE1413F-20CC-4A2C-99EE-021580CBD5E0}" sibTransId="{6BF54D17-7B6F-4D3B-88EB-9AD9589E4CE4}"/>
    <dgm:cxn modelId="{11B0C764-606B-4C12-B50B-B5E6777B8897}" type="presOf" srcId="{C97AAC74-6477-451A-B21C-FAF4804801EE}" destId="{763D7832-C8C8-409C-BBE4-1FEB1BFF0701}" srcOrd="0" destOrd="0" presId="urn:microsoft.com/office/officeart/2005/8/layout/process1"/>
    <dgm:cxn modelId="{CFEDB96B-C1D1-42AB-9C00-E34CC5AD85F1}" srcId="{82F60E84-B4D4-401A-B3A2-C44FC0C9F2DC}" destId="{A606CCD8-8EA2-47E6-9D08-2EAC4CA5F3B9}" srcOrd="4" destOrd="0" parTransId="{BFDA069F-29FA-43F0-A793-DCA325A56265}" sibTransId="{C97AAC74-6477-451A-B21C-FAF4804801EE}"/>
    <dgm:cxn modelId="{C3F1A94D-DD7B-4750-8F54-8F8BE71860C9}" type="presOf" srcId="{5FEE3611-E6AF-4ED4-B491-012EF483C6F3}" destId="{9C863322-93D2-47A2-A1D6-2E4D977BBE18}" srcOrd="1" destOrd="0" presId="urn:microsoft.com/office/officeart/2005/8/layout/process1"/>
    <dgm:cxn modelId="{7A136353-8575-45E7-91C0-9631F83A4AD7}" type="presOf" srcId="{831472C4-2856-4A0A-91C9-5E5415645C4A}" destId="{1447B06A-0117-4E9F-811F-31895B2787C6}" srcOrd="0" destOrd="0" presId="urn:microsoft.com/office/officeart/2005/8/layout/process1"/>
    <dgm:cxn modelId="{D48A0D76-DADF-4EBE-B660-AADE2190C3EA}" type="presOf" srcId="{7B00BEA6-77D3-411E-8BA2-17C047F74F7F}" destId="{A08081B6-2F31-4A24-ABC7-1277E69D98A7}" srcOrd="0" destOrd="0" presId="urn:microsoft.com/office/officeart/2005/8/layout/process1"/>
    <dgm:cxn modelId="{DF962D82-2AC5-4BE7-AC59-5366565D0D5E}" srcId="{82F60E84-B4D4-401A-B3A2-C44FC0C9F2DC}" destId="{1D876EB0-4F38-471B-A42F-FBFAA2707854}" srcOrd="0" destOrd="0" parTransId="{04CC552C-C591-42C2-B8E4-D126CB0D1C2A}" sibTransId="{7B00BEA6-77D3-411E-8BA2-17C047F74F7F}"/>
    <dgm:cxn modelId="{5942DE84-A77A-4C08-8CE5-FBA3C4AA9145}" type="presOf" srcId="{7B00BEA6-77D3-411E-8BA2-17C047F74F7F}" destId="{AF8D6A51-3E53-45AA-95C6-F8FF54E0C5FB}" srcOrd="1" destOrd="0" presId="urn:microsoft.com/office/officeart/2005/8/layout/process1"/>
    <dgm:cxn modelId="{2DC84D8C-F80E-45D6-8A44-1A751C2985AC}" srcId="{82F60E84-B4D4-401A-B3A2-C44FC0C9F2DC}" destId="{DFB35FCF-9A6B-4937-A706-4FAAF087DEA5}" srcOrd="3" destOrd="0" parTransId="{270F03A8-A2BB-4B38-B47F-FAC36B07E686}" sibTransId="{CCE3ADD2-E9B1-41EB-A765-7D0FD844F1F7}"/>
    <dgm:cxn modelId="{8B173D91-79DE-4915-88F3-BD737FABB88A}" type="presOf" srcId="{A606CCD8-8EA2-47E6-9D08-2EAC4CA5F3B9}" destId="{E88A2D57-8866-4A45-B0DD-7644735F83FD}" srcOrd="0" destOrd="0" presId="urn:microsoft.com/office/officeart/2005/8/layout/process1"/>
    <dgm:cxn modelId="{6DF09496-AA3F-40BE-B0AA-25851B90BA59}" type="presOf" srcId="{6BF54D17-7B6F-4D3B-88EB-9AD9589E4CE4}" destId="{2A488F7A-A3B0-4072-B306-7D6A0E58F01C}" srcOrd="0" destOrd="0" presId="urn:microsoft.com/office/officeart/2005/8/layout/process1"/>
    <dgm:cxn modelId="{FDE322CC-99EE-4E4C-A55B-926F2DC8B864}" type="presOf" srcId="{82F60E84-B4D4-401A-B3A2-C44FC0C9F2DC}" destId="{C4909BA7-9E7E-4A5D-9435-76D8CE25E07B}" srcOrd="0" destOrd="0" presId="urn:microsoft.com/office/officeart/2005/8/layout/process1"/>
    <dgm:cxn modelId="{5C5E03CD-5D9A-4A3E-9BDF-AA6256D362E3}" type="presOf" srcId="{5FEE3611-E6AF-4ED4-B491-012EF483C6F3}" destId="{3647171D-49DA-4137-972E-9DA3A745861A}" srcOrd="0" destOrd="0" presId="urn:microsoft.com/office/officeart/2005/8/layout/process1"/>
    <dgm:cxn modelId="{874F44D2-B1E5-4207-A89F-FC90FB933C25}" type="presOf" srcId="{6BF54D17-7B6F-4D3B-88EB-9AD9589E4CE4}" destId="{BC45140F-ED02-44DB-A7EA-49E8BF261FAB}" srcOrd="1" destOrd="0" presId="urn:microsoft.com/office/officeart/2005/8/layout/process1"/>
    <dgm:cxn modelId="{5C39D4D7-E88A-4BC6-97A5-039B18292DF3}" srcId="{82F60E84-B4D4-401A-B3A2-C44FC0C9F2DC}" destId="{6E3CABF2-D6B2-454A-95AC-295834AD0041}" srcOrd="5" destOrd="0" parTransId="{745CAB5C-EF44-408A-8F3E-D24A0F1636D2}" sibTransId="{5FEE3611-E6AF-4ED4-B491-012EF483C6F3}"/>
    <dgm:cxn modelId="{387EBAD8-8A91-4143-8F8F-D7702BB3881F}" type="presOf" srcId="{1D876EB0-4F38-471B-A42F-FBFAA2707854}" destId="{B693DFCA-D003-4D83-8010-1574F4E4CBA9}" srcOrd="0" destOrd="0" presId="urn:microsoft.com/office/officeart/2005/8/layout/process1"/>
    <dgm:cxn modelId="{B8C7D5E1-BD13-4CDC-8B8D-2537AF4C8C72}" type="presOf" srcId="{831472C4-2856-4A0A-91C9-5E5415645C4A}" destId="{9DCE9448-DCEA-469D-80C5-D617643D76AF}" srcOrd="1" destOrd="0" presId="urn:microsoft.com/office/officeart/2005/8/layout/process1"/>
    <dgm:cxn modelId="{87924EEF-5B96-4685-9A07-428766137DC8}" srcId="{82F60E84-B4D4-401A-B3A2-C44FC0C9F2DC}" destId="{E911F96C-EDA7-4D01-9F7A-A1B2586B5985}" srcOrd="6" destOrd="0" parTransId="{E486CB95-852C-4DBB-B25F-9CA7618481B7}" sibTransId="{807461E3-7954-4F9E-B4DD-DD96A0E0F28A}"/>
    <dgm:cxn modelId="{F4507FF1-A644-4369-89C1-47C419D9BE58}" type="presOf" srcId="{6E3CABF2-D6B2-454A-95AC-295834AD0041}" destId="{41AE184E-12E7-4775-97AE-43B366EFB0DC}" srcOrd="0" destOrd="0" presId="urn:microsoft.com/office/officeart/2005/8/layout/process1"/>
    <dgm:cxn modelId="{2F287D15-D78A-49AE-84AB-DA26ABA054D0}" type="presParOf" srcId="{C4909BA7-9E7E-4A5D-9435-76D8CE25E07B}" destId="{B693DFCA-D003-4D83-8010-1574F4E4CBA9}" srcOrd="0" destOrd="0" presId="urn:microsoft.com/office/officeart/2005/8/layout/process1"/>
    <dgm:cxn modelId="{F989F94A-71BD-4515-B141-9F00FDEAD76A}" type="presParOf" srcId="{C4909BA7-9E7E-4A5D-9435-76D8CE25E07B}" destId="{A08081B6-2F31-4A24-ABC7-1277E69D98A7}" srcOrd="1" destOrd="0" presId="urn:microsoft.com/office/officeart/2005/8/layout/process1"/>
    <dgm:cxn modelId="{29AC0BA6-FC4E-4A77-898D-AD60AC9ED449}" type="presParOf" srcId="{A08081B6-2F31-4A24-ABC7-1277E69D98A7}" destId="{AF8D6A51-3E53-45AA-95C6-F8FF54E0C5FB}" srcOrd="0" destOrd="0" presId="urn:microsoft.com/office/officeart/2005/8/layout/process1"/>
    <dgm:cxn modelId="{4D872128-E281-44CA-8A6F-9EDBC94A2FE2}" type="presParOf" srcId="{C4909BA7-9E7E-4A5D-9435-76D8CE25E07B}" destId="{759A677D-BED4-4D97-9FFA-8CB17BCC1A0F}" srcOrd="2" destOrd="0" presId="urn:microsoft.com/office/officeart/2005/8/layout/process1"/>
    <dgm:cxn modelId="{00F6C6F5-B699-4761-9E8F-C2A230E0C208}" type="presParOf" srcId="{C4909BA7-9E7E-4A5D-9435-76D8CE25E07B}" destId="{2A488F7A-A3B0-4072-B306-7D6A0E58F01C}" srcOrd="3" destOrd="0" presId="urn:microsoft.com/office/officeart/2005/8/layout/process1"/>
    <dgm:cxn modelId="{DB8634F9-B22C-40E9-AFAC-BBFEE73329E9}" type="presParOf" srcId="{2A488F7A-A3B0-4072-B306-7D6A0E58F01C}" destId="{BC45140F-ED02-44DB-A7EA-49E8BF261FAB}" srcOrd="0" destOrd="0" presId="urn:microsoft.com/office/officeart/2005/8/layout/process1"/>
    <dgm:cxn modelId="{E1C39DE0-6464-4885-8C8A-F8F68CDF9BDF}" type="presParOf" srcId="{C4909BA7-9E7E-4A5D-9435-76D8CE25E07B}" destId="{C676B042-B14B-41F7-8C31-09A253AD1A36}" srcOrd="4" destOrd="0" presId="urn:microsoft.com/office/officeart/2005/8/layout/process1"/>
    <dgm:cxn modelId="{CC0CE532-16FF-4068-B9E6-A17008310BDA}" type="presParOf" srcId="{C4909BA7-9E7E-4A5D-9435-76D8CE25E07B}" destId="{1447B06A-0117-4E9F-811F-31895B2787C6}" srcOrd="5" destOrd="0" presId="urn:microsoft.com/office/officeart/2005/8/layout/process1"/>
    <dgm:cxn modelId="{290DB9DA-6D75-41B0-879F-7F2ABE952602}" type="presParOf" srcId="{1447B06A-0117-4E9F-811F-31895B2787C6}" destId="{9DCE9448-DCEA-469D-80C5-D617643D76AF}" srcOrd="0" destOrd="0" presId="urn:microsoft.com/office/officeart/2005/8/layout/process1"/>
    <dgm:cxn modelId="{73D78D89-B5DB-41B4-B9FA-C43F4F10EE7D}" type="presParOf" srcId="{C4909BA7-9E7E-4A5D-9435-76D8CE25E07B}" destId="{37EAF46B-3C66-4578-9164-D3CF6ACB4CF2}" srcOrd="6" destOrd="0" presId="urn:microsoft.com/office/officeart/2005/8/layout/process1"/>
    <dgm:cxn modelId="{579D4DAA-8046-4A81-85DB-C0C3963AD76C}" type="presParOf" srcId="{C4909BA7-9E7E-4A5D-9435-76D8CE25E07B}" destId="{0B5D4FED-3DF0-47BC-8D21-589B6F4F3DFE}" srcOrd="7" destOrd="0" presId="urn:microsoft.com/office/officeart/2005/8/layout/process1"/>
    <dgm:cxn modelId="{DE60BB6F-4915-4F20-8A64-EFB0CAD75A4C}" type="presParOf" srcId="{0B5D4FED-3DF0-47BC-8D21-589B6F4F3DFE}" destId="{A090B8FD-403C-40AF-BEE7-9943FA785278}" srcOrd="0" destOrd="0" presId="urn:microsoft.com/office/officeart/2005/8/layout/process1"/>
    <dgm:cxn modelId="{BE4C5721-59E7-447E-A555-7AEB0CFD8E01}" type="presParOf" srcId="{C4909BA7-9E7E-4A5D-9435-76D8CE25E07B}" destId="{E88A2D57-8866-4A45-B0DD-7644735F83FD}" srcOrd="8" destOrd="0" presId="urn:microsoft.com/office/officeart/2005/8/layout/process1"/>
    <dgm:cxn modelId="{CCE3AFC2-AB35-4ACD-BE48-0C443014FDF0}" type="presParOf" srcId="{C4909BA7-9E7E-4A5D-9435-76D8CE25E07B}" destId="{763D7832-C8C8-409C-BBE4-1FEB1BFF0701}" srcOrd="9" destOrd="0" presId="urn:microsoft.com/office/officeart/2005/8/layout/process1"/>
    <dgm:cxn modelId="{1675298C-82FC-41F2-83F2-21638030BE20}" type="presParOf" srcId="{763D7832-C8C8-409C-BBE4-1FEB1BFF0701}" destId="{B3D51BC5-EFBC-41FD-9672-C41E024BB4C2}" srcOrd="0" destOrd="0" presId="urn:microsoft.com/office/officeart/2005/8/layout/process1"/>
    <dgm:cxn modelId="{526750AA-C234-4F41-8C26-5B3505D4F7E3}" type="presParOf" srcId="{C4909BA7-9E7E-4A5D-9435-76D8CE25E07B}" destId="{41AE184E-12E7-4775-97AE-43B366EFB0DC}" srcOrd="10" destOrd="0" presId="urn:microsoft.com/office/officeart/2005/8/layout/process1"/>
    <dgm:cxn modelId="{4196C4ED-90E9-465B-B0D4-176BB67E93E3}" type="presParOf" srcId="{C4909BA7-9E7E-4A5D-9435-76D8CE25E07B}" destId="{3647171D-49DA-4137-972E-9DA3A745861A}" srcOrd="11" destOrd="0" presId="urn:microsoft.com/office/officeart/2005/8/layout/process1"/>
    <dgm:cxn modelId="{C1882982-45D6-4F74-83E7-1776C04F50E9}" type="presParOf" srcId="{3647171D-49DA-4137-972E-9DA3A745861A}" destId="{9C863322-93D2-47A2-A1D6-2E4D977BBE18}" srcOrd="0" destOrd="0" presId="urn:microsoft.com/office/officeart/2005/8/layout/process1"/>
    <dgm:cxn modelId="{05A17897-DE4F-4B31-815A-831ED2EE6F0A}" type="presParOf" srcId="{C4909BA7-9E7E-4A5D-9435-76D8CE25E07B}" destId="{203482DD-519F-450B-9CA6-EE6AFE5308A6}" srcOrd="1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8F5E366-E493-434A-8D5C-32429C5693AA}" type="doc">
      <dgm:prSet loTypeId="urn:microsoft.com/office/officeart/2005/8/layout/hList1" loCatId="list" qsTypeId="urn:microsoft.com/office/officeart/2005/8/quickstyle/simple1#8" qsCatId="simple" csTypeId="urn:microsoft.com/office/officeart/2005/8/colors/accent6_2#2" csCatId="accent6" phldr="1"/>
      <dgm:spPr/>
      <dgm:t>
        <a:bodyPr/>
        <a:lstStyle/>
        <a:p>
          <a:endParaRPr lang="en-US"/>
        </a:p>
      </dgm:t>
    </dgm:pt>
    <dgm:pt modelId="{251A4A85-1C2F-406B-85A7-E3DD4CFB237D}">
      <dgm:prSet phldrT="[Text]" phldr="0"/>
      <dgm:spPr/>
      <dgm:t>
        <a:bodyPr/>
        <a:lstStyle/>
        <a:p>
          <a:r>
            <a:rPr lang="en-US" dirty="0"/>
            <a:t>Week 1</a:t>
          </a:r>
        </a:p>
      </dgm:t>
    </dgm:pt>
    <dgm:pt modelId="{389A3190-066D-4FD9-8331-669E452C944A}" type="parTrans" cxnId="{64B3291F-EA4F-4D19-AF25-09387F698FCF}">
      <dgm:prSet/>
      <dgm:spPr/>
      <dgm:t>
        <a:bodyPr/>
        <a:lstStyle/>
        <a:p>
          <a:endParaRPr lang="en-US"/>
        </a:p>
      </dgm:t>
    </dgm:pt>
    <dgm:pt modelId="{0478137D-DB7F-496A-8902-D12ED9703EF1}" type="sibTrans" cxnId="{64B3291F-EA4F-4D19-AF25-09387F698FCF}">
      <dgm:prSet/>
      <dgm:spPr/>
      <dgm:t>
        <a:bodyPr/>
        <a:lstStyle/>
        <a:p>
          <a:endParaRPr lang="en-US"/>
        </a:p>
      </dgm:t>
    </dgm:pt>
    <dgm:pt modelId="{21D691A3-11B4-4D1B-9FCF-59BF42107DDD}">
      <dgm:prSet phldrT="[Text]" phldr="0" custT="1"/>
      <dgm:spPr/>
      <dgm:t>
        <a:bodyPr/>
        <a:lstStyle/>
        <a:p>
          <a:r>
            <a:rPr lang="en-US" sz="3600" dirty="0"/>
            <a:t>Pick one outcome risk</a:t>
          </a:r>
        </a:p>
      </dgm:t>
    </dgm:pt>
    <dgm:pt modelId="{B2198281-C422-414A-8940-B2576395F813}" type="parTrans" cxnId="{D25DA1C1-89B0-4674-8F3A-FDF5B41B7A36}">
      <dgm:prSet/>
      <dgm:spPr/>
      <dgm:t>
        <a:bodyPr/>
        <a:lstStyle/>
        <a:p>
          <a:endParaRPr lang="en-US"/>
        </a:p>
      </dgm:t>
    </dgm:pt>
    <dgm:pt modelId="{21D317AC-2A90-45DA-921E-F0720F196F29}" type="sibTrans" cxnId="{D25DA1C1-89B0-4674-8F3A-FDF5B41B7A36}">
      <dgm:prSet/>
      <dgm:spPr/>
      <dgm:t>
        <a:bodyPr/>
        <a:lstStyle/>
        <a:p>
          <a:endParaRPr lang="en-US"/>
        </a:p>
      </dgm:t>
    </dgm:pt>
    <dgm:pt modelId="{906CD976-0F81-43BB-99A4-9B42A0D81D33}">
      <dgm:prSet phldrT="[Text]" phldr="0" custT="1"/>
      <dgm:spPr/>
      <dgm:t>
        <a:bodyPr/>
        <a:lstStyle/>
        <a:p>
          <a:r>
            <a:rPr lang="en-US" sz="3600" dirty="0"/>
            <a:t>Map current process</a:t>
          </a:r>
        </a:p>
      </dgm:t>
    </dgm:pt>
    <dgm:pt modelId="{598BE0CB-802C-4297-81FB-0AD66ECAA105}" type="parTrans" cxnId="{6BF9AA72-E1BC-4B82-9145-C5E5C9B02CE6}">
      <dgm:prSet/>
      <dgm:spPr/>
      <dgm:t>
        <a:bodyPr/>
        <a:lstStyle/>
        <a:p>
          <a:endParaRPr lang="en-US"/>
        </a:p>
      </dgm:t>
    </dgm:pt>
    <dgm:pt modelId="{11DA1C99-6568-41F2-AA2F-0CD72B47D095}" type="sibTrans" cxnId="{6BF9AA72-E1BC-4B82-9145-C5E5C9B02CE6}">
      <dgm:prSet/>
      <dgm:spPr/>
      <dgm:t>
        <a:bodyPr/>
        <a:lstStyle/>
        <a:p>
          <a:endParaRPr lang="en-US"/>
        </a:p>
      </dgm:t>
    </dgm:pt>
    <dgm:pt modelId="{48B31BB8-6022-4BD7-B2FC-DC7D0983FE3B}">
      <dgm:prSet phldrT="[Text]" phldr="0"/>
      <dgm:spPr/>
      <dgm:t>
        <a:bodyPr/>
        <a:lstStyle/>
        <a:p>
          <a:r>
            <a:rPr lang="en-US" dirty="0"/>
            <a:t>Week 2</a:t>
          </a:r>
        </a:p>
      </dgm:t>
    </dgm:pt>
    <dgm:pt modelId="{A54A267D-228B-40DA-9545-4BF1B4C71099}" type="parTrans" cxnId="{F63B6E53-8044-482D-8C2F-6D38DAA7C0A7}">
      <dgm:prSet/>
      <dgm:spPr/>
      <dgm:t>
        <a:bodyPr/>
        <a:lstStyle/>
        <a:p>
          <a:endParaRPr lang="en-US"/>
        </a:p>
      </dgm:t>
    </dgm:pt>
    <dgm:pt modelId="{0C004ED3-8FFD-47AB-86FC-57D26D37017E}" type="sibTrans" cxnId="{F63B6E53-8044-482D-8C2F-6D38DAA7C0A7}">
      <dgm:prSet/>
      <dgm:spPr/>
      <dgm:t>
        <a:bodyPr/>
        <a:lstStyle/>
        <a:p>
          <a:endParaRPr lang="en-US"/>
        </a:p>
      </dgm:t>
    </dgm:pt>
    <dgm:pt modelId="{FA80543C-3E42-4524-88F5-45EEF8490D53}">
      <dgm:prSet phldrT="[Text]" phldr="0" custT="1"/>
      <dgm:spPr/>
      <dgm:t>
        <a:bodyPr/>
        <a:lstStyle/>
        <a:p>
          <a:r>
            <a:rPr lang="en-US" sz="3600" dirty="0"/>
            <a:t>Define leading indicators</a:t>
          </a:r>
        </a:p>
      </dgm:t>
    </dgm:pt>
    <dgm:pt modelId="{1E156B41-A0F4-4F95-A3C9-CD6A061F89A1}" type="parTrans" cxnId="{5CC9CD48-B363-4CFB-A899-F959D80ED3AF}">
      <dgm:prSet/>
      <dgm:spPr/>
      <dgm:t>
        <a:bodyPr/>
        <a:lstStyle/>
        <a:p>
          <a:endParaRPr lang="en-US"/>
        </a:p>
      </dgm:t>
    </dgm:pt>
    <dgm:pt modelId="{9D367065-8517-4112-8BA9-0F3FC1550D1B}" type="sibTrans" cxnId="{5CC9CD48-B363-4CFB-A899-F959D80ED3AF}">
      <dgm:prSet/>
      <dgm:spPr/>
      <dgm:t>
        <a:bodyPr/>
        <a:lstStyle/>
        <a:p>
          <a:endParaRPr lang="en-US"/>
        </a:p>
      </dgm:t>
    </dgm:pt>
    <dgm:pt modelId="{76F815AA-4969-449A-B96D-5F21636634EF}">
      <dgm:prSet phldrT="[Text]" phldr="0" custT="1"/>
      <dgm:spPr/>
      <dgm:t>
        <a:bodyPr/>
        <a:lstStyle/>
        <a:p>
          <a:r>
            <a:rPr lang="en-US" sz="3600" dirty="0"/>
            <a:t>Standardize huddle questions</a:t>
          </a:r>
        </a:p>
      </dgm:t>
    </dgm:pt>
    <dgm:pt modelId="{CCC7D9FC-8177-492B-BB9F-122D17CB0A70}" type="parTrans" cxnId="{E6177D09-3AB6-453E-B0D2-1499743E26BB}">
      <dgm:prSet/>
      <dgm:spPr/>
      <dgm:t>
        <a:bodyPr/>
        <a:lstStyle/>
        <a:p>
          <a:endParaRPr lang="en-US"/>
        </a:p>
      </dgm:t>
    </dgm:pt>
    <dgm:pt modelId="{CCD41C53-41D7-4A57-9228-37A31EA1046B}" type="sibTrans" cxnId="{E6177D09-3AB6-453E-B0D2-1499743E26BB}">
      <dgm:prSet/>
      <dgm:spPr/>
      <dgm:t>
        <a:bodyPr/>
        <a:lstStyle/>
        <a:p>
          <a:endParaRPr lang="en-US"/>
        </a:p>
      </dgm:t>
    </dgm:pt>
    <dgm:pt modelId="{711B572E-0B61-4108-92D7-1E049E9F88FF}">
      <dgm:prSet phldrT="[Text]" phldr="0"/>
      <dgm:spPr/>
      <dgm:t>
        <a:bodyPr/>
        <a:lstStyle/>
        <a:p>
          <a:r>
            <a:rPr lang="en-US" dirty="0"/>
            <a:t>Week 3</a:t>
          </a:r>
        </a:p>
      </dgm:t>
    </dgm:pt>
    <dgm:pt modelId="{33B6153D-D803-402F-9D66-D7691323813B}" type="parTrans" cxnId="{3E0DBEF1-DAE4-41CA-9F82-9971F26DB617}">
      <dgm:prSet/>
      <dgm:spPr/>
      <dgm:t>
        <a:bodyPr/>
        <a:lstStyle/>
        <a:p>
          <a:endParaRPr lang="en-US"/>
        </a:p>
      </dgm:t>
    </dgm:pt>
    <dgm:pt modelId="{636F92A8-2AEB-4871-B029-6808FAEB8246}" type="sibTrans" cxnId="{3E0DBEF1-DAE4-41CA-9F82-9971F26DB617}">
      <dgm:prSet/>
      <dgm:spPr/>
      <dgm:t>
        <a:bodyPr/>
        <a:lstStyle/>
        <a:p>
          <a:endParaRPr lang="en-US"/>
        </a:p>
      </dgm:t>
    </dgm:pt>
    <dgm:pt modelId="{622B26EB-2AA0-4327-B3F5-B865865BB031}">
      <dgm:prSet phldrT="[Text]" phldr="0" custT="1"/>
      <dgm:spPr/>
      <dgm:t>
        <a:bodyPr/>
        <a:lstStyle/>
        <a:p>
          <a:r>
            <a:rPr lang="en-US" sz="3600" dirty="0"/>
            <a:t>Assign owners</a:t>
          </a:r>
        </a:p>
      </dgm:t>
    </dgm:pt>
    <dgm:pt modelId="{BCACBDA1-B1D1-4A8C-8E81-873C81BDFB9B}" type="parTrans" cxnId="{BB59319D-F843-459D-A9AD-E87AAAA0FA02}">
      <dgm:prSet/>
      <dgm:spPr/>
      <dgm:t>
        <a:bodyPr/>
        <a:lstStyle/>
        <a:p>
          <a:endParaRPr lang="en-US"/>
        </a:p>
      </dgm:t>
    </dgm:pt>
    <dgm:pt modelId="{97BD6EBE-8B2F-4161-8684-604E003851A8}" type="sibTrans" cxnId="{BB59319D-F843-459D-A9AD-E87AAAA0FA02}">
      <dgm:prSet/>
      <dgm:spPr/>
      <dgm:t>
        <a:bodyPr/>
        <a:lstStyle/>
        <a:p>
          <a:endParaRPr lang="en-US"/>
        </a:p>
      </dgm:t>
    </dgm:pt>
    <dgm:pt modelId="{DF28F837-9F75-40A8-BEFC-8F277F9AE583}">
      <dgm:prSet phldrT="[Text]" phldr="0" custT="1"/>
      <dgm:spPr/>
      <dgm:t>
        <a:bodyPr/>
        <a:lstStyle/>
        <a:p>
          <a:r>
            <a:rPr lang="en-US" sz="3600" dirty="0"/>
            <a:t>Build follow-through tracker</a:t>
          </a:r>
        </a:p>
      </dgm:t>
    </dgm:pt>
    <dgm:pt modelId="{9F103239-DDE8-4443-8B4F-24FDE105A78F}" type="parTrans" cxnId="{D7396AAC-1469-42CC-85C5-B8BD08D7BCF9}">
      <dgm:prSet/>
      <dgm:spPr/>
      <dgm:t>
        <a:bodyPr/>
        <a:lstStyle/>
        <a:p>
          <a:endParaRPr lang="en-US"/>
        </a:p>
      </dgm:t>
    </dgm:pt>
    <dgm:pt modelId="{47C43958-B28E-4DAD-B968-01396AF569E3}" type="sibTrans" cxnId="{D7396AAC-1469-42CC-85C5-B8BD08D7BCF9}">
      <dgm:prSet/>
      <dgm:spPr/>
      <dgm:t>
        <a:bodyPr/>
        <a:lstStyle/>
        <a:p>
          <a:endParaRPr lang="en-US"/>
        </a:p>
      </dgm:t>
    </dgm:pt>
    <dgm:pt modelId="{C9832758-C418-4BA4-A8B3-6E4E019B17B3}">
      <dgm:prSet phldrT="[Text]" phldr="0"/>
      <dgm:spPr/>
      <dgm:t>
        <a:bodyPr/>
        <a:lstStyle/>
        <a:p>
          <a:r>
            <a:rPr lang="en-US"/>
            <a:t>Week 4</a:t>
          </a:r>
          <a:endParaRPr lang="en-US" dirty="0"/>
        </a:p>
      </dgm:t>
    </dgm:pt>
    <dgm:pt modelId="{7791C306-B644-4CFB-9D8F-4EDE91CE8C9C}" type="parTrans" cxnId="{95E21B33-1429-4B8C-8473-8520D47883E6}">
      <dgm:prSet/>
      <dgm:spPr/>
      <dgm:t>
        <a:bodyPr/>
        <a:lstStyle/>
        <a:p>
          <a:endParaRPr lang="en-US"/>
        </a:p>
      </dgm:t>
    </dgm:pt>
    <dgm:pt modelId="{7E1FE9BA-75C4-4E19-ABE1-EFDA0D858484}" type="sibTrans" cxnId="{95E21B33-1429-4B8C-8473-8520D47883E6}">
      <dgm:prSet/>
      <dgm:spPr/>
      <dgm:t>
        <a:bodyPr/>
        <a:lstStyle/>
        <a:p>
          <a:endParaRPr lang="en-US"/>
        </a:p>
      </dgm:t>
    </dgm:pt>
    <dgm:pt modelId="{B100AE31-3CAC-49F2-9ADF-D6C544BB93F9}">
      <dgm:prSet phldrT="[Text]" phldr="0" custT="1"/>
      <dgm:spPr/>
      <dgm:t>
        <a:bodyPr/>
        <a:lstStyle/>
        <a:p>
          <a:r>
            <a:rPr lang="en-US" sz="3600"/>
            <a:t>Round to verify</a:t>
          </a:r>
          <a:endParaRPr lang="en-US" sz="3600" dirty="0"/>
        </a:p>
      </dgm:t>
    </dgm:pt>
    <dgm:pt modelId="{2CEB8E02-56E4-4320-BAC4-A8235CFDD8C0}" type="parTrans" cxnId="{FD18C34F-A835-4B98-AE66-D91024F8617B}">
      <dgm:prSet/>
      <dgm:spPr/>
      <dgm:t>
        <a:bodyPr/>
        <a:lstStyle/>
        <a:p>
          <a:endParaRPr lang="en-US"/>
        </a:p>
      </dgm:t>
    </dgm:pt>
    <dgm:pt modelId="{D5B348AC-41A3-42AB-AEF8-BCBFB74E6FFE}" type="sibTrans" cxnId="{FD18C34F-A835-4B98-AE66-D91024F8617B}">
      <dgm:prSet/>
      <dgm:spPr/>
      <dgm:t>
        <a:bodyPr/>
        <a:lstStyle/>
        <a:p>
          <a:endParaRPr lang="en-US"/>
        </a:p>
      </dgm:t>
    </dgm:pt>
    <dgm:pt modelId="{9FE91EFA-7126-4243-85D3-E1CE4500F5AE}">
      <dgm:prSet phldrT="[Text]" phldr="0" custT="1"/>
      <dgm:spPr/>
      <dgm:t>
        <a:bodyPr/>
        <a:lstStyle/>
        <a:p>
          <a:r>
            <a:rPr lang="en-US" sz="3600"/>
            <a:t>Review effectiveness in QAPIP</a:t>
          </a:r>
          <a:endParaRPr lang="en-US" sz="3600" dirty="0"/>
        </a:p>
      </dgm:t>
    </dgm:pt>
    <dgm:pt modelId="{16A03DA3-CCD7-4328-92A5-0C159D49DD57}" type="parTrans" cxnId="{1400BEA7-205A-45BC-8B81-43FB4BD3DA36}">
      <dgm:prSet/>
      <dgm:spPr/>
      <dgm:t>
        <a:bodyPr/>
        <a:lstStyle/>
        <a:p>
          <a:endParaRPr lang="en-US"/>
        </a:p>
      </dgm:t>
    </dgm:pt>
    <dgm:pt modelId="{069D8D43-7B33-41C6-9EAE-5FB9E59AE862}" type="sibTrans" cxnId="{1400BEA7-205A-45BC-8B81-43FB4BD3DA36}">
      <dgm:prSet/>
      <dgm:spPr/>
      <dgm:t>
        <a:bodyPr/>
        <a:lstStyle/>
        <a:p>
          <a:endParaRPr lang="en-US"/>
        </a:p>
      </dgm:t>
    </dgm:pt>
    <dgm:pt modelId="{EBCC1AFD-C867-4E6B-B51F-062A9CFC680D}" type="pres">
      <dgm:prSet presAssocID="{28F5E366-E493-434A-8D5C-32429C5693AA}" presName="Name0" presStyleCnt="0">
        <dgm:presLayoutVars>
          <dgm:dir/>
          <dgm:animLvl val="lvl"/>
          <dgm:resizeHandles val="exact"/>
        </dgm:presLayoutVars>
      </dgm:prSet>
      <dgm:spPr/>
    </dgm:pt>
    <dgm:pt modelId="{F4B57F9D-F3E9-431C-96B3-8195C2836F5B}" type="pres">
      <dgm:prSet presAssocID="{251A4A85-1C2F-406B-85A7-E3DD4CFB237D}" presName="composite" presStyleCnt="0"/>
      <dgm:spPr/>
    </dgm:pt>
    <dgm:pt modelId="{F1949318-7B77-4E9F-9CAB-2B5C366B157C}" type="pres">
      <dgm:prSet presAssocID="{251A4A85-1C2F-406B-85A7-E3DD4CFB237D}" presName="parTx" presStyleLbl="alignNode1" presStyleIdx="0" presStyleCnt="4">
        <dgm:presLayoutVars>
          <dgm:chMax val="0"/>
          <dgm:chPref val="0"/>
          <dgm:bulletEnabled val="1"/>
        </dgm:presLayoutVars>
      </dgm:prSet>
      <dgm:spPr/>
    </dgm:pt>
    <dgm:pt modelId="{96F70D0C-5891-4BE3-A376-4F8334AA5251}" type="pres">
      <dgm:prSet presAssocID="{251A4A85-1C2F-406B-85A7-E3DD4CFB237D}" presName="desTx" presStyleLbl="alignAccFollowNode1" presStyleIdx="0" presStyleCnt="4">
        <dgm:presLayoutVars>
          <dgm:bulletEnabled val="1"/>
        </dgm:presLayoutVars>
      </dgm:prSet>
      <dgm:spPr/>
    </dgm:pt>
    <dgm:pt modelId="{25E3B668-1EE0-41DE-9BFB-5C84AC8BD68F}" type="pres">
      <dgm:prSet presAssocID="{0478137D-DB7F-496A-8902-D12ED9703EF1}" presName="space" presStyleCnt="0"/>
      <dgm:spPr/>
    </dgm:pt>
    <dgm:pt modelId="{69E7D94C-2CD0-4BA0-A8F8-4A8A1A508D74}" type="pres">
      <dgm:prSet presAssocID="{48B31BB8-6022-4BD7-B2FC-DC7D0983FE3B}" presName="composite" presStyleCnt="0"/>
      <dgm:spPr/>
    </dgm:pt>
    <dgm:pt modelId="{DDB7F307-38C4-4817-B5EC-6F55E8D6C2B2}" type="pres">
      <dgm:prSet presAssocID="{48B31BB8-6022-4BD7-B2FC-DC7D0983FE3B}" presName="parTx" presStyleLbl="alignNode1" presStyleIdx="1" presStyleCnt="4">
        <dgm:presLayoutVars>
          <dgm:chMax val="0"/>
          <dgm:chPref val="0"/>
          <dgm:bulletEnabled val="1"/>
        </dgm:presLayoutVars>
      </dgm:prSet>
      <dgm:spPr/>
    </dgm:pt>
    <dgm:pt modelId="{7FC385BC-E252-4BAA-AEB7-9E83838EA3CC}" type="pres">
      <dgm:prSet presAssocID="{48B31BB8-6022-4BD7-B2FC-DC7D0983FE3B}" presName="desTx" presStyleLbl="alignAccFollowNode1" presStyleIdx="1" presStyleCnt="4">
        <dgm:presLayoutVars>
          <dgm:bulletEnabled val="1"/>
        </dgm:presLayoutVars>
      </dgm:prSet>
      <dgm:spPr/>
    </dgm:pt>
    <dgm:pt modelId="{F12BBF66-B552-43FE-9844-210AC24E92D8}" type="pres">
      <dgm:prSet presAssocID="{0C004ED3-8FFD-47AB-86FC-57D26D37017E}" presName="space" presStyleCnt="0"/>
      <dgm:spPr/>
    </dgm:pt>
    <dgm:pt modelId="{5D1A1900-D43A-4F01-9AE7-3054AB832AA1}" type="pres">
      <dgm:prSet presAssocID="{711B572E-0B61-4108-92D7-1E049E9F88FF}" presName="composite" presStyleCnt="0"/>
      <dgm:spPr/>
    </dgm:pt>
    <dgm:pt modelId="{7976D7D8-71BC-4A45-B82F-05B34FBBA7CD}" type="pres">
      <dgm:prSet presAssocID="{711B572E-0B61-4108-92D7-1E049E9F88FF}" presName="parTx" presStyleLbl="alignNode1" presStyleIdx="2" presStyleCnt="4">
        <dgm:presLayoutVars>
          <dgm:chMax val="0"/>
          <dgm:chPref val="0"/>
          <dgm:bulletEnabled val="1"/>
        </dgm:presLayoutVars>
      </dgm:prSet>
      <dgm:spPr/>
    </dgm:pt>
    <dgm:pt modelId="{9BB97287-B322-4309-88CB-025F7A4797D7}" type="pres">
      <dgm:prSet presAssocID="{711B572E-0B61-4108-92D7-1E049E9F88FF}" presName="desTx" presStyleLbl="alignAccFollowNode1" presStyleIdx="2" presStyleCnt="4">
        <dgm:presLayoutVars>
          <dgm:bulletEnabled val="1"/>
        </dgm:presLayoutVars>
      </dgm:prSet>
      <dgm:spPr/>
    </dgm:pt>
    <dgm:pt modelId="{22512C3E-8CBF-487B-9CC7-BC191BD3C7D1}" type="pres">
      <dgm:prSet presAssocID="{636F92A8-2AEB-4871-B029-6808FAEB8246}" presName="space" presStyleCnt="0"/>
      <dgm:spPr/>
    </dgm:pt>
    <dgm:pt modelId="{897299BD-EB38-4A2D-A200-CEB6FAC47684}" type="pres">
      <dgm:prSet presAssocID="{C9832758-C418-4BA4-A8B3-6E4E019B17B3}" presName="composite" presStyleCnt="0"/>
      <dgm:spPr/>
    </dgm:pt>
    <dgm:pt modelId="{DF540D5B-732D-46DC-8B37-3C4474E71653}" type="pres">
      <dgm:prSet presAssocID="{C9832758-C418-4BA4-A8B3-6E4E019B17B3}" presName="parTx" presStyleLbl="alignNode1" presStyleIdx="3" presStyleCnt="4">
        <dgm:presLayoutVars>
          <dgm:chMax val="0"/>
          <dgm:chPref val="0"/>
          <dgm:bulletEnabled val="1"/>
        </dgm:presLayoutVars>
      </dgm:prSet>
      <dgm:spPr/>
    </dgm:pt>
    <dgm:pt modelId="{24EBE6AF-D592-4069-91BD-FB304E552464}" type="pres">
      <dgm:prSet presAssocID="{C9832758-C418-4BA4-A8B3-6E4E019B17B3}" presName="desTx" presStyleLbl="alignAccFollowNode1" presStyleIdx="3" presStyleCnt="4">
        <dgm:presLayoutVars>
          <dgm:bulletEnabled val="1"/>
        </dgm:presLayoutVars>
      </dgm:prSet>
      <dgm:spPr/>
    </dgm:pt>
  </dgm:ptLst>
  <dgm:cxnLst>
    <dgm:cxn modelId="{6A9B2D03-491C-4DFB-AB24-BD8B7A58211A}" type="presOf" srcId="{9FE91EFA-7126-4243-85D3-E1CE4500F5AE}" destId="{24EBE6AF-D592-4069-91BD-FB304E552464}" srcOrd="0" destOrd="1" presId="urn:microsoft.com/office/officeart/2005/8/layout/hList1"/>
    <dgm:cxn modelId="{E6177D09-3AB6-453E-B0D2-1499743E26BB}" srcId="{48B31BB8-6022-4BD7-B2FC-DC7D0983FE3B}" destId="{76F815AA-4969-449A-B96D-5F21636634EF}" srcOrd="1" destOrd="0" parTransId="{CCC7D9FC-8177-492B-BB9F-122D17CB0A70}" sibTransId="{CCD41C53-41D7-4A57-9228-37A31EA1046B}"/>
    <dgm:cxn modelId="{D603CF1B-D0C9-4519-8137-ABEE3226589D}" type="presOf" srcId="{622B26EB-2AA0-4327-B3F5-B865865BB031}" destId="{9BB97287-B322-4309-88CB-025F7A4797D7}" srcOrd="0" destOrd="0" presId="urn:microsoft.com/office/officeart/2005/8/layout/hList1"/>
    <dgm:cxn modelId="{F49EEE1C-5BC7-4A1D-8678-BB2D026FE14C}" type="presOf" srcId="{28F5E366-E493-434A-8D5C-32429C5693AA}" destId="{EBCC1AFD-C867-4E6B-B51F-062A9CFC680D}" srcOrd="0" destOrd="0" presId="urn:microsoft.com/office/officeart/2005/8/layout/hList1"/>
    <dgm:cxn modelId="{64B3291F-EA4F-4D19-AF25-09387F698FCF}" srcId="{28F5E366-E493-434A-8D5C-32429C5693AA}" destId="{251A4A85-1C2F-406B-85A7-E3DD4CFB237D}" srcOrd="0" destOrd="0" parTransId="{389A3190-066D-4FD9-8331-669E452C944A}" sibTransId="{0478137D-DB7F-496A-8902-D12ED9703EF1}"/>
    <dgm:cxn modelId="{D6332822-0365-48DC-A48A-E16DAFE4047C}" type="presOf" srcId="{711B572E-0B61-4108-92D7-1E049E9F88FF}" destId="{7976D7D8-71BC-4A45-B82F-05B34FBBA7CD}" srcOrd="0" destOrd="0" presId="urn:microsoft.com/office/officeart/2005/8/layout/hList1"/>
    <dgm:cxn modelId="{DB3B9F2D-76F2-497F-849C-E7B125597F59}" type="presOf" srcId="{906CD976-0F81-43BB-99A4-9B42A0D81D33}" destId="{96F70D0C-5891-4BE3-A376-4F8334AA5251}" srcOrd="0" destOrd="1" presId="urn:microsoft.com/office/officeart/2005/8/layout/hList1"/>
    <dgm:cxn modelId="{95E21B33-1429-4B8C-8473-8520D47883E6}" srcId="{28F5E366-E493-434A-8D5C-32429C5693AA}" destId="{C9832758-C418-4BA4-A8B3-6E4E019B17B3}" srcOrd="3" destOrd="0" parTransId="{7791C306-B644-4CFB-9D8F-4EDE91CE8C9C}" sibTransId="{7E1FE9BA-75C4-4E19-ABE1-EFDA0D858484}"/>
    <dgm:cxn modelId="{20ADCE60-82A5-45E6-8943-B3DBF00D0FAD}" type="presOf" srcId="{C9832758-C418-4BA4-A8B3-6E4E019B17B3}" destId="{DF540D5B-732D-46DC-8B37-3C4474E71653}" srcOrd="0" destOrd="0" presId="urn:microsoft.com/office/officeart/2005/8/layout/hList1"/>
    <dgm:cxn modelId="{5CC9CD48-B363-4CFB-A899-F959D80ED3AF}" srcId="{48B31BB8-6022-4BD7-B2FC-DC7D0983FE3B}" destId="{FA80543C-3E42-4524-88F5-45EEF8490D53}" srcOrd="0" destOrd="0" parTransId="{1E156B41-A0F4-4F95-A3C9-CD6A061F89A1}" sibTransId="{9D367065-8517-4112-8BA9-0F3FC1550D1B}"/>
    <dgm:cxn modelId="{FD18C34F-A835-4B98-AE66-D91024F8617B}" srcId="{C9832758-C418-4BA4-A8B3-6E4E019B17B3}" destId="{B100AE31-3CAC-49F2-9ADF-D6C544BB93F9}" srcOrd="0" destOrd="0" parTransId="{2CEB8E02-56E4-4320-BAC4-A8235CFDD8C0}" sibTransId="{D5B348AC-41A3-42AB-AEF8-BCBFB74E6FFE}"/>
    <dgm:cxn modelId="{10CAD671-3150-49C1-BD9A-D44CA5D418B8}" type="presOf" srcId="{251A4A85-1C2F-406B-85A7-E3DD4CFB237D}" destId="{F1949318-7B77-4E9F-9CAB-2B5C366B157C}" srcOrd="0" destOrd="0" presId="urn:microsoft.com/office/officeart/2005/8/layout/hList1"/>
    <dgm:cxn modelId="{6BF9AA72-E1BC-4B82-9145-C5E5C9B02CE6}" srcId="{251A4A85-1C2F-406B-85A7-E3DD4CFB237D}" destId="{906CD976-0F81-43BB-99A4-9B42A0D81D33}" srcOrd="1" destOrd="0" parTransId="{598BE0CB-802C-4297-81FB-0AD66ECAA105}" sibTransId="{11DA1C99-6568-41F2-AA2F-0CD72B47D095}"/>
    <dgm:cxn modelId="{F63B6E53-8044-482D-8C2F-6D38DAA7C0A7}" srcId="{28F5E366-E493-434A-8D5C-32429C5693AA}" destId="{48B31BB8-6022-4BD7-B2FC-DC7D0983FE3B}" srcOrd="1" destOrd="0" parTransId="{A54A267D-228B-40DA-9545-4BF1B4C71099}" sibTransId="{0C004ED3-8FFD-47AB-86FC-57D26D37017E}"/>
    <dgm:cxn modelId="{2DD6BA93-CBC1-4A1C-9FD9-6D4E22BCBA6E}" type="presOf" srcId="{21D691A3-11B4-4D1B-9FCF-59BF42107DDD}" destId="{96F70D0C-5891-4BE3-A376-4F8334AA5251}" srcOrd="0" destOrd="0" presId="urn:microsoft.com/office/officeart/2005/8/layout/hList1"/>
    <dgm:cxn modelId="{59288996-CE38-4C87-8139-B4CB3138102F}" type="presOf" srcId="{48B31BB8-6022-4BD7-B2FC-DC7D0983FE3B}" destId="{DDB7F307-38C4-4817-B5EC-6F55E8D6C2B2}" srcOrd="0" destOrd="0" presId="urn:microsoft.com/office/officeart/2005/8/layout/hList1"/>
    <dgm:cxn modelId="{BB59319D-F843-459D-A9AD-E87AAAA0FA02}" srcId="{711B572E-0B61-4108-92D7-1E049E9F88FF}" destId="{622B26EB-2AA0-4327-B3F5-B865865BB031}" srcOrd="0" destOrd="0" parTransId="{BCACBDA1-B1D1-4A8C-8E81-873C81BDFB9B}" sibTransId="{97BD6EBE-8B2F-4161-8684-604E003851A8}"/>
    <dgm:cxn modelId="{DAA377A6-D635-444A-8491-B1059C56E338}" type="presOf" srcId="{FA80543C-3E42-4524-88F5-45EEF8490D53}" destId="{7FC385BC-E252-4BAA-AEB7-9E83838EA3CC}" srcOrd="0" destOrd="0" presId="urn:microsoft.com/office/officeart/2005/8/layout/hList1"/>
    <dgm:cxn modelId="{1400BEA7-205A-45BC-8B81-43FB4BD3DA36}" srcId="{C9832758-C418-4BA4-A8B3-6E4E019B17B3}" destId="{9FE91EFA-7126-4243-85D3-E1CE4500F5AE}" srcOrd="1" destOrd="0" parTransId="{16A03DA3-CCD7-4328-92A5-0C159D49DD57}" sibTransId="{069D8D43-7B33-41C6-9EAE-5FB9E59AE862}"/>
    <dgm:cxn modelId="{D7396AAC-1469-42CC-85C5-B8BD08D7BCF9}" srcId="{711B572E-0B61-4108-92D7-1E049E9F88FF}" destId="{DF28F837-9F75-40A8-BEFC-8F277F9AE583}" srcOrd="1" destOrd="0" parTransId="{9F103239-DDE8-4443-8B4F-24FDE105A78F}" sibTransId="{47C43958-B28E-4DAD-B968-01396AF569E3}"/>
    <dgm:cxn modelId="{D25DA1C1-89B0-4674-8F3A-FDF5B41B7A36}" srcId="{251A4A85-1C2F-406B-85A7-E3DD4CFB237D}" destId="{21D691A3-11B4-4D1B-9FCF-59BF42107DDD}" srcOrd="0" destOrd="0" parTransId="{B2198281-C422-414A-8940-B2576395F813}" sibTransId="{21D317AC-2A90-45DA-921E-F0720F196F29}"/>
    <dgm:cxn modelId="{1D4EF6C9-B389-440E-8CE1-E3AE2ABBC7D6}" type="presOf" srcId="{DF28F837-9F75-40A8-BEFC-8F277F9AE583}" destId="{9BB97287-B322-4309-88CB-025F7A4797D7}" srcOrd="0" destOrd="1" presId="urn:microsoft.com/office/officeart/2005/8/layout/hList1"/>
    <dgm:cxn modelId="{905497CF-5E65-4079-9290-32F7AAF054F8}" type="presOf" srcId="{76F815AA-4969-449A-B96D-5F21636634EF}" destId="{7FC385BC-E252-4BAA-AEB7-9E83838EA3CC}" srcOrd="0" destOrd="1" presId="urn:microsoft.com/office/officeart/2005/8/layout/hList1"/>
    <dgm:cxn modelId="{3E0DBEF1-DAE4-41CA-9F82-9971F26DB617}" srcId="{28F5E366-E493-434A-8D5C-32429C5693AA}" destId="{711B572E-0B61-4108-92D7-1E049E9F88FF}" srcOrd="2" destOrd="0" parTransId="{33B6153D-D803-402F-9D66-D7691323813B}" sibTransId="{636F92A8-2AEB-4871-B029-6808FAEB8246}"/>
    <dgm:cxn modelId="{961C28FA-483C-483E-8443-8C564F83D048}" type="presOf" srcId="{B100AE31-3CAC-49F2-9ADF-D6C544BB93F9}" destId="{24EBE6AF-D592-4069-91BD-FB304E552464}" srcOrd="0" destOrd="0" presId="urn:microsoft.com/office/officeart/2005/8/layout/hList1"/>
    <dgm:cxn modelId="{BF3756E8-907E-4FE1-BA8C-FF848EC2DAAA}" type="presParOf" srcId="{EBCC1AFD-C867-4E6B-B51F-062A9CFC680D}" destId="{F4B57F9D-F3E9-431C-96B3-8195C2836F5B}" srcOrd="0" destOrd="0" presId="urn:microsoft.com/office/officeart/2005/8/layout/hList1"/>
    <dgm:cxn modelId="{1E588DBF-757D-497C-8957-DA1EC9204C6C}" type="presParOf" srcId="{F4B57F9D-F3E9-431C-96B3-8195C2836F5B}" destId="{F1949318-7B77-4E9F-9CAB-2B5C366B157C}" srcOrd="0" destOrd="0" presId="urn:microsoft.com/office/officeart/2005/8/layout/hList1"/>
    <dgm:cxn modelId="{B442A774-C3F2-43FD-812D-D05DB530484F}" type="presParOf" srcId="{F4B57F9D-F3E9-431C-96B3-8195C2836F5B}" destId="{96F70D0C-5891-4BE3-A376-4F8334AA5251}" srcOrd="1" destOrd="0" presId="urn:microsoft.com/office/officeart/2005/8/layout/hList1"/>
    <dgm:cxn modelId="{61529ADA-12DE-40A7-A9D3-7721C79B68B6}" type="presParOf" srcId="{EBCC1AFD-C867-4E6B-B51F-062A9CFC680D}" destId="{25E3B668-1EE0-41DE-9BFB-5C84AC8BD68F}" srcOrd="1" destOrd="0" presId="urn:microsoft.com/office/officeart/2005/8/layout/hList1"/>
    <dgm:cxn modelId="{43628DC8-97A3-48F4-A2C6-8C9E588ED568}" type="presParOf" srcId="{EBCC1AFD-C867-4E6B-B51F-062A9CFC680D}" destId="{69E7D94C-2CD0-4BA0-A8F8-4A8A1A508D74}" srcOrd="2" destOrd="0" presId="urn:microsoft.com/office/officeart/2005/8/layout/hList1"/>
    <dgm:cxn modelId="{429EB76E-9805-4BE9-B879-EFD68BD8CC35}" type="presParOf" srcId="{69E7D94C-2CD0-4BA0-A8F8-4A8A1A508D74}" destId="{DDB7F307-38C4-4817-B5EC-6F55E8D6C2B2}" srcOrd="0" destOrd="0" presId="urn:microsoft.com/office/officeart/2005/8/layout/hList1"/>
    <dgm:cxn modelId="{55D055C0-1076-436B-B6B9-D979D46396B0}" type="presParOf" srcId="{69E7D94C-2CD0-4BA0-A8F8-4A8A1A508D74}" destId="{7FC385BC-E252-4BAA-AEB7-9E83838EA3CC}" srcOrd="1" destOrd="0" presId="urn:microsoft.com/office/officeart/2005/8/layout/hList1"/>
    <dgm:cxn modelId="{1667B3D1-BB3A-4356-8526-64488FB6EA14}" type="presParOf" srcId="{EBCC1AFD-C867-4E6B-B51F-062A9CFC680D}" destId="{F12BBF66-B552-43FE-9844-210AC24E92D8}" srcOrd="3" destOrd="0" presId="urn:microsoft.com/office/officeart/2005/8/layout/hList1"/>
    <dgm:cxn modelId="{B0212F39-2463-43D6-9E22-D6FD06FD9EE8}" type="presParOf" srcId="{EBCC1AFD-C867-4E6B-B51F-062A9CFC680D}" destId="{5D1A1900-D43A-4F01-9AE7-3054AB832AA1}" srcOrd="4" destOrd="0" presId="urn:microsoft.com/office/officeart/2005/8/layout/hList1"/>
    <dgm:cxn modelId="{3DD1E96F-E14C-4A16-932F-22F36E6E0397}" type="presParOf" srcId="{5D1A1900-D43A-4F01-9AE7-3054AB832AA1}" destId="{7976D7D8-71BC-4A45-B82F-05B34FBBA7CD}" srcOrd="0" destOrd="0" presId="urn:microsoft.com/office/officeart/2005/8/layout/hList1"/>
    <dgm:cxn modelId="{C6731B21-0E26-4A3C-AE7C-A1E17415000E}" type="presParOf" srcId="{5D1A1900-D43A-4F01-9AE7-3054AB832AA1}" destId="{9BB97287-B322-4309-88CB-025F7A4797D7}" srcOrd="1" destOrd="0" presId="urn:microsoft.com/office/officeart/2005/8/layout/hList1"/>
    <dgm:cxn modelId="{5756EEDC-207D-4703-AA3B-10A60C0F7E7D}" type="presParOf" srcId="{EBCC1AFD-C867-4E6B-B51F-062A9CFC680D}" destId="{22512C3E-8CBF-487B-9CC7-BC191BD3C7D1}" srcOrd="5" destOrd="0" presId="urn:microsoft.com/office/officeart/2005/8/layout/hList1"/>
    <dgm:cxn modelId="{29CAB13C-B654-4697-B5C0-F35CD9A61847}" type="presParOf" srcId="{EBCC1AFD-C867-4E6B-B51F-062A9CFC680D}" destId="{897299BD-EB38-4A2D-A200-CEB6FAC47684}" srcOrd="6" destOrd="0" presId="urn:microsoft.com/office/officeart/2005/8/layout/hList1"/>
    <dgm:cxn modelId="{1C3FBB22-F0C6-4424-A359-436C918AEFFC}" type="presParOf" srcId="{897299BD-EB38-4A2D-A200-CEB6FAC47684}" destId="{DF540D5B-732D-46DC-8B37-3C4474E71653}" srcOrd="0" destOrd="0" presId="urn:microsoft.com/office/officeart/2005/8/layout/hList1"/>
    <dgm:cxn modelId="{CD0F4A81-D7DB-48E2-83C1-1758388888D4}" type="presParOf" srcId="{897299BD-EB38-4A2D-A200-CEB6FAC47684}" destId="{24EBE6AF-D592-4069-91BD-FB304E55246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D48BD5-460A-418A-9248-7AABA160AC8E}">
      <dsp:nvSpPr>
        <dsp:cNvPr id="0" name=""/>
        <dsp:cNvSpPr/>
      </dsp:nvSpPr>
      <dsp:spPr>
        <a:xfrm>
          <a:off x="4953000" y="3012360"/>
          <a:ext cx="2577505" cy="2416014"/>
        </a:xfrm>
        <a:prstGeom prst="ellipse">
          <a:avLst/>
        </a:prstGeom>
        <a:solidFill>
          <a:srgbClr val="F2C36D"/>
        </a:solidFill>
        <a:ln w="25400" cap="flat" cmpd="sng" algn="ctr">
          <a:solidFill>
            <a:srgbClr val="31A48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effectLst>
                <a:outerShdw blurRad="38100" dist="38100" dir="2700000" algn="tl">
                  <a:srgbClr val="000000">
                    <a:alpha val="43137"/>
                  </a:srgbClr>
                </a:outerShdw>
              </a:effectLst>
            </a:rPr>
            <a:t>Quality Outcomes</a:t>
          </a:r>
        </a:p>
      </dsp:txBody>
      <dsp:txXfrm>
        <a:off x="5330467" y="3366177"/>
        <a:ext cx="1822571" cy="1708380"/>
      </dsp:txXfrm>
    </dsp:sp>
    <dsp:sp modelId="{1636AE65-2E2F-46F1-BE60-2EDDA72EAB94}">
      <dsp:nvSpPr>
        <dsp:cNvPr id="0" name=""/>
        <dsp:cNvSpPr/>
      </dsp:nvSpPr>
      <dsp:spPr>
        <a:xfrm rot="16200000">
          <a:off x="5793641" y="2548691"/>
          <a:ext cx="896224" cy="31113"/>
        </a:xfrm>
        <a:custGeom>
          <a:avLst/>
          <a:gdLst/>
          <a:ahLst/>
          <a:cxnLst/>
          <a:rect l="0" t="0" r="0" b="0"/>
          <a:pathLst>
            <a:path>
              <a:moveTo>
                <a:pt x="0" y="15556"/>
              </a:moveTo>
              <a:lnTo>
                <a:pt x="896224" y="15556"/>
              </a:lnTo>
            </a:path>
          </a:pathLst>
        </a:custGeom>
        <a:noFill/>
        <a:ln w="25400" cap="flat" cmpd="sng" algn="ctr">
          <a:solidFill>
            <a:srgbClr val="31A48F"/>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219347" y="2541842"/>
        <a:ext cx="44811" cy="44811"/>
      </dsp:txXfrm>
    </dsp:sp>
    <dsp:sp modelId="{42ADCBB6-5D41-4760-99F9-63755E1F8D83}">
      <dsp:nvSpPr>
        <dsp:cNvPr id="0" name=""/>
        <dsp:cNvSpPr/>
      </dsp:nvSpPr>
      <dsp:spPr>
        <a:xfrm>
          <a:off x="4731849" y="8729"/>
          <a:ext cx="3019807" cy="2107406"/>
        </a:xfrm>
        <a:prstGeom prst="ellipse">
          <a:avLst/>
        </a:prstGeom>
        <a:solidFill>
          <a:srgbClr val="31A48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Font typeface="Arial" panose="020B0604020202020204" pitchFamily="34" charset="0"/>
            <a:buNone/>
          </a:pPr>
          <a:r>
            <a:rPr lang="en-US" sz="2800" kern="1200" dirty="0"/>
            <a:t>1. Early Risk Identification </a:t>
          </a:r>
        </a:p>
      </dsp:txBody>
      <dsp:txXfrm>
        <a:off x="5174089" y="317351"/>
        <a:ext cx="2135327" cy="1490162"/>
      </dsp:txXfrm>
    </dsp:sp>
    <dsp:sp modelId="{632A9035-6973-4660-85DA-A221115C7D65}">
      <dsp:nvSpPr>
        <dsp:cNvPr id="0" name=""/>
        <dsp:cNvSpPr/>
      </dsp:nvSpPr>
      <dsp:spPr>
        <a:xfrm rot="19285714">
          <a:off x="7146225" y="3201684"/>
          <a:ext cx="706816" cy="31113"/>
        </a:xfrm>
        <a:custGeom>
          <a:avLst/>
          <a:gdLst/>
          <a:ahLst/>
          <a:cxnLst/>
          <a:rect l="0" t="0" r="0" b="0"/>
          <a:pathLst>
            <a:path>
              <a:moveTo>
                <a:pt x="0" y="15556"/>
              </a:moveTo>
              <a:lnTo>
                <a:pt x="706816" y="15556"/>
              </a:lnTo>
            </a:path>
          </a:pathLst>
        </a:custGeom>
        <a:noFill/>
        <a:ln w="25400" cap="flat" cmpd="sng" algn="ctr">
          <a:solidFill>
            <a:srgbClr val="31A48F"/>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481963" y="3199571"/>
        <a:ext cx="35340" cy="35340"/>
      </dsp:txXfrm>
    </dsp:sp>
    <dsp:sp modelId="{CD0B887D-0DE8-46E2-A8A4-601821C6A897}">
      <dsp:nvSpPr>
        <dsp:cNvPr id="0" name=""/>
        <dsp:cNvSpPr/>
      </dsp:nvSpPr>
      <dsp:spPr>
        <a:xfrm>
          <a:off x="7320934" y="1244034"/>
          <a:ext cx="2779584" cy="2014785"/>
        </a:xfrm>
        <a:prstGeom prst="ellipse">
          <a:avLst/>
        </a:prstGeom>
        <a:solidFill>
          <a:srgbClr val="31A48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n-US" sz="2000" kern="1200" dirty="0"/>
            <a:t>2. Daily Clinical Communication </a:t>
          </a:r>
        </a:p>
      </dsp:txBody>
      <dsp:txXfrm>
        <a:off x="7727995" y="1539092"/>
        <a:ext cx="1965462" cy="1424669"/>
      </dsp:txXfrm>
    </dsp:sp>
    <dsp:sp modelId="{5C3FC0FB-0B0E-4840-928B-150628906445}">
      <dsp:nvSpPr>
        <dsp:cNvPr id="0" name=""/>
        <dsp:cNvSpPr/>
      </dsp:nvSpPr>
      <dsp:spPr>
        <a:xfrm rot="771429">
          <a:off x="7483641" y="4581827"/>
          <a:ext cx="819864" cy="31113"/>
        </a:xfrm>
        <a:custGeom>
          <a:avLst/>
          <a:gdLst/>
          <a:ahLst/>
          <a:cxnLst/>
          <a:rect l="0" t="0" r="0" b="0"/>
          <a:pathLst>
            <a:path>
              <a:moveTo>
                <a:pt x="0" y="15556"/>
              </a:moveTo>
              <a:lnTo>
                <a:pt x="819864" y="15556"/>
              </a:lnTo>
            </a:path>
          </a:pathLst>
        </a:custGeom>
        <a:noFill/>
        <a:ln w="25400" cap="flat" cmpd="sng" algn="ctr">
          <a:solidFill>
            <a:srgbClr val="31A48F"/>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873076" y="4576887"/>
        <a:ext cx="40993" cy="40993"/>
      </dsp:txXfrm>
    </dsp:sp>
    <dsp:sp modelId="{2C52E6D0-46E4-4938-9374-D017BEB15F05}">
      <dsp:nvSpPr>
        <dsp:cNvPr id="0" name=""/>
        <dsp:cNvSpPr/>
      </dsp:nvSpPr>
      <dsp:spPr>
        <a:xfrm>
          <a:off x="8266809" y="3869371"/>
          <a:ext cx="2107406" cy="2107406"/>
        </a:xfrm>
        <a:prstGeom prst="ellipse">
          <a:avLst/>
        </a:prstGeom>
        <a:solidFill>
          <a:srgbClr val="31A48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US" sz="2400" kern="1200" dirty="0"/>
            <a:t>3. Data That Drives Decisions </a:t>
          </a:r>
        </a:p>
      </dsp:txBody>
      <dsp:txXfrm>
        <a:off x="8575431" y="4177993"/>
        <a:ext cx="1490162" cy="1490162"/>
      </dsp:txXfrm>
    </dsp:sp>
    <dsp:sp modelId="{95EBCA1E-00B8-46FD-98C7-F212E0F03601}">
      <dsp:nvSpPr>
        <dsp:cNvPr id="0" name=""/>
        <dsp:cNvSpPr/>
      </dsp:nvSpPr>
      <dsp:spPr>
        <a:xfrm rot="3857143">
          <a:off x="6464521" y="5795159"/>
          <a:ext cx="1086206" cy="31113"/>
        </a:xfrm>
        <a:custGeom>
          <a:avLst/>
          <a:gdLst/>
          <a:ahLst/>
          <a:cxnLst/>
          <a:rect l="0" t="0" r="0" b="0"/>
          <a:pathLst>
            <a:path>
              <a:moveTo>
                <a:pt x="0" y="15556"/>
              </a:moveTo>
              <a:lnTo>
                <a:pt x="1086206" y="15556"/>
              </a:lnTo>
            </a:path>
          </a:pathLst>
        </a:custGeom>
        <a:noFill/>
        <a:ln w="25400" cap="flat" cmpd="sng" algn="ctr">
          <a:solidFill>
            <a:srgbClr val="31A48F"/>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80469" y="5783560"/>
        <a:ext cx="54310" cy="54310"/>
      </dsp:txXfrm>
    </dsp:sp>
    <dsp:sp modelId="{447E3B5B-D241-4944-BEE7-CBD5D5119D7A}">
      <dsp:nvSpPr>
        <dsp:cNvPr id="0" name=""/>
        <dsp:cNvSpPr/>
      </dsp:nvSpPr>
      <dsp:spPr>
        <a:xfrm>
          <a:off x="6060805" y="6277451"/>
          <a:ext cx="3102249" cy="1576234"/>
        </a:xfrm>
        <a:prstGeom prst="ellipse">
          <a:avLst/>
        </a:prstGeom>
        <a:solidFill>
          <a:srgbClr val="31A48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US" sz="2400" kern="1200" dirty="0"/>
            <a:t>4. Accountability Systems </a:t>
          </a:r>
        </a:p>
      </dsp:txBody>
      <dsp:txXfrm>
        <a:off x="6515119" y="6508285"/>
        <a:ext cx="2193621" cy="1114566"/>
      </dsp:txXfrm>
    </dsp:sp>
    <dsp:sp modelId="{54C045A6-FE18-4474-B819-E67DE6A2F5A5}">
      <dsp:nvSpPr>
        <dsp:cNvPr id="0" name=""/>
        <dsp:cNvSpPr/>
      </dsp:nvSpPr>
      <dsp:spPr>
        <a:xfrm rot="6942857">
          <a:off x="5079052" y="5703249"/>
          <a:ext cx="882181" cy="31113"/>
        </a:xfrm>
        <a:custGeom>
          <a:avLst/>
          <a:gdLst/>
          <a:ahLst/>
          <a:cxnLst/>
          <a:rect l="0" t="0" r="0" b="0"/>
          <a:pathLst>
            <a:path>
              <a:moveTo>
                <a:pt x="0" y="15556"/>
              </a:moveTo>
              <a:lnTo>
                <a:pt x="882181" y="15556"/>
              </a:lnTo>
            </a:path>
          </a:pathLst>
        </a:custGeom>
        <a:noFill/>
        <a:ln w="25400" cap="flat" cmpd="sng" algn="ctr">
          <a:solidFill>
            <a:srgbClr val="31A48F"/>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5498088" y="5696751"/>
        <a:ext cx="44109" cy="44109"/>
      </dsp:txXfrm>
    </dsp:sp>
    <dsp:sp modelId="{06039B67-92EA-4409-951E-1DA755F7FEAC}">
      <dsp:nvSpPr>
        <dsp:cNvPr id="0" name=""/>
        <dsp:cNvSpPr/>
      </dsp:nvSpPr>
      <dsp:spPr>
        <a:xfrm>
          <a:off x="3817873" y="6011865"/>
          <a:ext cx="2107406" cy="2107406"/>
        </a:xfrm>
        <a:prstGeom prst="ellipse">
          <a:avLst/>
        </a:prstGeom>
        <a:solidFill>
          <a:srgbClr val="31A48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Font typeface="Arial" panose="020B0604020202020204" pitchFamily="34" charset="0"/>
            <a:buNone/>
          </a:pPr>
          <a:r>
            <a:rPr lang="en-US" sz="2800" kern="1200" dirty="0"/>
            <a:t>5. Clinical Oversight </a:t>
          </a:r>
        </a:p>
      </dsp:txBody>
      <dsp:txXfrm>
        <a:off x="4126495" y="6320487"/>
        <a:ext cx="1490162" cy="1490162"/>
      </dsp:txXfrm>
    </dsp:sp>
    <dsp:sp modelId="{0201E21F-E461-470E-A0AF-E17A68B244AE}">
      <dsp:nvSpPr>
        <dsp:cNvPr id="0" name=""/>
        <dsp:cNvSpPr/>
      </dsp:nvSpPr>
      <dsp:spPr>
        <a:xfrm rot="10028571">
          <a:off x="4447612" y="4551675"/>
          <a:ext cx="548855" cy="31113"/>
        </a:xfrm>
        <a:custGeom>
          <a:avLst/>
          <a:gdLst/>
          <a:ahLst/>
          <a:cxnLst/>
          <a:rect l="0" t="0" r="0" b="0"/>
          <a:pathLst>
            <a:path>
              <a:moveTo>
                <a:pt x="0" y="15556"/>
              </a:moveTo>
              <a:lnTo>
                <a:pt x="548855" y="15556"/>
              </a:lnTo>
            </a:path>
          </a:pathLst>
        </a:custGeom>
        <a:noFill/>
        <a:ln w="25400" cap="flat" cmpd="sng" algn="ctr">
          <a:solidFill>
            <a:srgbClr val="31A48F"/>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708319" y="4553510"/>
        <a:ext cx="27442" cy="27442"/>
      </dsp:txXfrm>
    </dsp:sp>
    <dsp:sp modelId="{A449C49B-492E-48B1-A520-04D79EA4BA0C}">
      <dsp:nvSpPr>
        <dsp:cNvPr id="0" name=""/>
        <dsp:cNvSpPr/>
      </dsp:nvSpPr>
      <dsp:spPr>
        <a:xfrm>
          <a:off x="1817784" y="3869371"/>
          <a:ext cx="2690420" cy="2107406"/>
        </a:xfrm>
        <a:prstGeom prst="ellipse">
          <a:avLst/>
        </a:prstGeom>
        <a:solidFill>
          <a:srgbClr val="31A48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US" sz="2400" kern="1200" dirty="0"/>
            <a:t>6. Continuous Learning </a:t>
          </a:r>
        </a:p>
      </dsp:txBody>
      <dsp:txXfrm>
        <a:off x="2211787" y="4177993"/>
        <a:ext cx="1902414" cy="1490162"/>
      </dsp:txXfrm>
    </dsp:sp>
    <dsp:sp modelId="{B76EDD09-6D97-4669-BC7C-5C8F9399BE98}">
      <dsp:nvSpPr>
        <dsp:cNvPr id="0" name=""/>
        <dsp:cNvSpPr/>
      </dsp:nvSpPr>
      <dsp:spPr>
        <a:xfrm rot="13114286">
          <a:off x="4504013" y="3157437"/>
          <a:ext cx="848751" cy="31113"/>
        </a:xfrm>
        <a:custGeom>
          <a:avLst/>
          <a:gdLst/>
          <a:ahLst/>
          <a:cxnLst/>
          <a:rect l="0" t="0" r="0" b="0"/>
          <a:pathLst>
            <a:path>
              <a:moveTo>
                <a:pt x="0" y="15556"/>
              </a:moveTo>
              <a:lnTo>
                <a:pt x="848751" y="15556"/>
              </a:lnTo>
            </a:path>
          </a:pathLst>
        </a:custGeom>
        <a:noFill/>
        <a:ln w="25400" cap="flat" cmpd="sng" algn="ctr">
          <a:solidFill>
            <a:srgbClr val="31A48F"/>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907170" y="3151775"/>
        <a:ext cx="42437" cy="42437"/>
      </dsp:txXfrm>
    </dsp:sp>
    <dsp:sp modelId="{48ABEB91-9D3E-441B-924E-88CE8E51649B}">
      <dsp:nvSpPr>
        <dsp:cNvPr id="0" name=""/>
        <dsp:cNvSpPr/>
      </dsp:nvSpPr>
      <dsp:spPr>
        <a:xfrm>
          <a:off x="2719077" y="1197723"/>
          <a:ext cx="2107406" cy="2107406"/>
        </a:xfrm>
        <a:prstGeom prst="ellipse">
          <a:avLst/>
        </a:prstGeom>
        <a:solidFill>
          <a:srgbClr val="31A48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US" sz="2400" kern="1200" dirty="0"/>
            <a:t>7. Proactive Culture</a:t>
          </a:r>
        </a:p>
      </dsp:txBody>
      <dsp:txXfrm>
        <a:off x="3027699" y="1506345"/>
        <a:ext cx="1490162" cy="14901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BB1EB-DD55-46AB-A3E9-58664FDD8CE7}">
      <dsp:nvSpPr>
        <dsp:cNvPr id="0" name=""/>
        <dsp:cNvSpPr/>
      </dsp:nvSpPr>
      <dsp:spPr>
        <a:xfrm>
          <a:off x="7393" y="1404729"/>
          <a:ext cx="2834282" cy="1083141"/>
        </a:xfrm>
        <a:prstGeom prst="rect">
          <a:avLst/>
        </a:prstGeom>
        <a:solidFill>
          <a:srgbClr val="E87753"/>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b="0" kern="1200" dirty="0"/>
            <a:t>Clinical Change</a:t>
          </a:r>
        </a:p>
      </dsp:txBody>
      <dsp:txXfrm>
        <a:off x="7393" y="1404729"/>
        <a:ext cx="2834282" cy="1083141"/>
      </dsp:txXfrm>
    </dsp:sp>
    <dsp:sp modelId="{C2DB5190-44A7-4067-884E-E201B4C21D4E}">
      <dsp:nvSpPr>
        <dsp:cNvPr id="0" name=""/>
        <dsp:cNvSpPr/>
      </dsp:nvSpPr>
      <dsp:spPr>
        <a:xfrm>
          <a:off x="7393" y="2487870"/>
          <a:ext cx="2834282" cy="2635200"/>
        </a:xfrm>
        <a:prstGeom prst="rect">
          <a:avLst/>
        </a:prstGeom>
        <a:noFill/>
        <a:ln w="9525" cap="flat" cmpd="sng" algn="ctr">
          <a:solidFill>
            <a:srgbClr val="E87753">
              <a:alpha val="90000"/>
            </a:srgb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New symptoms</a:t>
          </a:r>
        </a:p>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Decline</a:t>
          </a:r>
        </a:p>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Abnormal vitals</a:t>
          </a:r>
        </a:p>
      </dsp:txBody>
      <dsp:txXfrm>
        <a:off x="7393" y="2487870"/>
        <a:ext cx="2834282" cy="2635200"/>
      </dsp:txXfrm>
    </dsp:sp>
    <dsp:sp modelId="{0F6FF7AD-15C4-4662-9F95-81B1EB4D8548}">
      <dsp:nvSpPr>
        <dsp:cNvPr id="0" name=""/>
        <dsp:cNvSpPr/>
      </dsp:nvSpPr>
      <dsp:spPr>
        <a:xfrm>
          <a:off x="3238476" y="1404729"/>
          <a:ext cx="2834282" cy="1083141"/>
        </a:xfrm>
        <a:prstGeom prst="rect">
          <a:avLst/>
        </a:prstGeom>
        <a:solidFill>
          <a:srgbClr val="E87753"/>
        </a:solidFill>
        <a:ln w="9525" cap="flat" cmpd="sng" algn="ctr">
          <a:solidFill>
            <a:schemeClr val="accent2">
              <a:hueOff val="1170380"/>
              <a:satOff val="-1460"/>
              <a:lumOff val="343"/>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b="0" kern="1200"/>
            <a:t>Functional Risk</a:t>
          </a:r>
        </a:p>
      </dsp:txBody>
      <dsp:txXfrm>
        <a:off x="3238476" y="1404729"/>
        <a:ext cx="2834282" cy="1083141"/>
      </dsp:txXfrm>
    </dsp:sp>
    <dsp:sp modelId="{B19CAFBC-8F90-4792-8EF3-35AEF6CE3827}">
      <dsp:nvSpPr>
        <dsp:cNvPr id="0" name=""/>
        <dsp:cNvSpPr/>
      </dsp:nvSpPr>
      <dsp:spPr>
        <a:xfrm>
          <a:off x="3238476" y="2487870"/>
          <a:ext cx="2834282" cy="2635200"/>
        </a:xfrm>
        <a:prstGeom prst="rect">
          <a:avLst/>
        </a:prstGeom>
        <a:noFill/>
        <a:ln w="9525" cap="flat" cmpd="sng" algn="ctr">
          <a:solidFill>
            <a:srgbClr val="E87753"/>
          </a:solidFill>
          <a:prstDash val="solid"/>
        </a:ln>
        <a:effectLst/>
      </dsp:spPr>
      <dsp:style>
        <a:lnRef idx="1">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Mobility</a:t>
          </a:r>
        </a:p>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ADLs</a:t>
          </a:r>
        </a:p>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Falls</a:t>
          </a:r>
        </a:p>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Devices</a:t>
          </a:r>
        </a:p>
      </dsp:txBody>
      <dsp:txXfrm>
        <a:off x="3238476" y="2487870"/>
        <a:ext cx="2834282" cy="2635200"/>
      </dsp:txXfrm>
    </dsp:sp>
    <dsp:sp modelId="{2C9DC21C-6562-4672-A638-53F03A8B6504}">
      <dsp:nvSpPr>
        <dsp:cNvPr id="0" name=""/>
        <dsp:cNvSpPr/>
      </dsp:nvSpPr>
      <dsp:spPr>
        <a:xfrm>
          <a:off x="6469558" y="1404729"/>
          <a:ext cx="2834282" cy="1083141"/>
        </a:xfrm>
        <a:prstGeom prst="rect">
          <a:avLst/>
        </a:prstGeom>
        <a:solidFill>
          <a:srgbClr val="E87753"/>
        </a:solidFill>
        <a:ln w="9525" cap="flat" cmpd="sng" algn="ctr">
          <a:solidFill>
            <a:schemeClr val="accent2">
              <a:hueOff val="2340759"/>
              <a:satOff val="-2919"/>
              <a:lumOff val="686"/>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b="0" kern="1200" dirty="0"/>
            <a:t>Nutrition/Skin</a:t>
          </a:r>
        </a:p>
      </dsp:txBody>
      <dsp:txXfrm>
        <a:off x="6469558" y="1404729"/>
        <a:ext cx="2834282" cy="1083141"/>
      </dsp:txXfrm>
    </dsp:sp>
    <dsp:sp modelId="{8BF27954-1999-408C-8A16-B35B2E4A0F9F}">
      <dsp:nvSpPr>
        <dsp:cNvPr id="0" name=""/>
        <dsp:cNvSpPr/>
      </dsp:nvSpPr>
      <dsp:spPr>
        <a:xfrm>
          <a:off x="6469558" y="2487870"/>
          <a:ext cx="2834282" cy="2635200"/>
        </a:xfrm>
        <a:prstGeom prst="rect">
          <a:avLst/>
        </a:prstGeom>
        <a:noFill/>
        <a:ln w="9525" cap="flat" cmpd="sng" algn="ctr">
          <a:solidFill>
            <a:srgbClr val="E87753"/>
          </a:solidFill>
          <a:prstDash val="solid"/>
        </a:ln>
        <a:effectLst/>
      </dsp:spPr>
      <dsp:style>
        <a:lnRef idx="1">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Intake</a:t>
          </a:r>
        </a:p>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Weight</a:t>
          </a:r>
        </a:p>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Wounds</a:t>
          </a:r>
        </a:p>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Hydration</a:t>
          </a:r>
        </a:p>
      </dsp:txBody>
      <dsp:txXfrm>
        <a:off x="6469558" y="2487870"/>
        <a:ext cx="2834282" cy="2635200"/>
      </dsp:txXfrm>
    </dsp:sp>
    <dsp:sp modelId="{E1B8038B-7BD7-4993-908B-5A2238D53E77}">
      <dsp:nvSpPr>
        <dsp:cNvPr id="0" name=""/>
        <dsp:cNvSpPr/>
      </dsp:nvSpPr>
      <dsp:spPr>
        <a:xfrm>
          <a:off x="9700641" y="1404729"/>
          <a:ext cx="2834282" cy="1083141"/>
        </a:xfrm>
        <a:prstGeom prst="rect">
          <a:avLst/>
        </a:prstGeom>
        <a:solidFill>
          <a:srgbClr val="E87753"/>
        </a:solidFill>
        <a:ln w="9525" cap="flat" cmpd="sng" algn="ctr">
          <a:solidFill>
            <a:schemeClr val="accent2">
              <a:hueOff val="3511139"/>
              <a:satOff val="-4379"/>
              <a:lumOff val="103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b="0" kern="1200" dirty="0"/>
            <a:t>Behavioral Health</a:t>
          </a:r>
        </a:p>
      </dsp:txBody>
      <dsp:txXfrm>
        <a:off x="9700641" y="1404729"/>
        <a:ext cx="2834282" cy="1083141"/>
      </dsp:txXfrm>
    </dsp:sp>
    <dsp:sp modelId="{752D5817-9925-493D-9ACD-D3A2728A5495}">
      <dsp:nvSpPr>
        <dsp:cNvPr id="0" name=""/>
        <dsp:cNvSpPr/>
      </dsp:nvSpPr>
      <dsp:spPr>
        <a:xfrm>
          <a:off x="9700641" y="2487870"/>
          <a:ext cx="2834282" cy="2635200"/>
        </a:xfrm>
        <a:prstGeom prst="rect">
          <a:avLst/>
        </a:prstGeom>
        <a:noFill/>
        <a:ln w="9525" cap="flat" cmpd="sng" algn="ctr">
          <a:solidFill>
            <a:srgbClr val="E87753"/>
          </a:solidFill>
          <a:prstDash val="solid"/>
        </a:ln>
        <a:effectLst/>
      </dsp:spPr>
      <dsp:style>
        <a:lnRef idx="1">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Distress</a:t>
          </a:r>
        </a:p>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Sleep</a:t>
          </a:r>
        </a:p>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Psychotropics</a:t>
          </a:r>
        </a:p>
      </dsp:txBody>
      <dsp:txXfrm>
        <a:off x="9700641" y="2487870"/>
        <a:ext cx="2834282" cy="2635200"/>
      </dsp:txXfrm>
    </dsp:sp>
    <dsp:sp modelId="{50218505-B196-4180-9B2A-87028C4E0E88}">
      <dsp:nvSpPr>
        <dsp:cNvPr id="0" name=""/>
        <dsp:cNvSpPr/>
      </dsp:nvSpPr>
      <dsp:spPr>
        <a:xfrm>
          <a:off x="12939117" y="1388958"/>
          <a:ext cx="2834282" cy="1083141"/>
        </a:xfrm>
        <a:prstGeom prst="rect">
          <a:avLst/>
        </a:prstGeom>
        <a:solidFill>
          <a:srgbClr val="E87753"/>
        </a:solidFill>
        <a:ln w="9525" cap="flat" cmpd="sng" algn="ctr">
          <a:solidFill>
            <a:schemeClr val="accent2">
              <a:hueOff val="4681519"/>
              <a:satOff val="-5839"/>
              <a:lumOff val="1373"/>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b="0" kern="1200" dirty="0"/>
            <a:t>Transitions</a:t>
          </a:r>
        </a:p>
      </dsp:txBody>
      <dsp:txXfrm>
        <a:off x="12939117" y="1388958"/>
        <a:ext cx="2834282" cy="1083141"/>
      </dsp:txXfrm>
    </dsp:sp>
    <dsp:sp modelId="{04540BE4-487C-45DF-89F1-EC9DA955F182}">
      <dsp:nvSpPr>
        <dsp:cNvPr id="0" name=""/>
        <dsp:cNvSpPr/>
      </dsp:nvSpPr>
      <dsp:spPr>
        <a:xfrm>
          <a:off x="12931723" y="2487870"/>
          <a:ext cx="2834282" cy="2635200"/>
        </a:xfrm>
        <a:prstGeom prst="rect">
          <a:avLst/>
        </a:prstGeom>
        <a:noFill/>
        <a:ln w="9525" cap="flat" cmpd="sng" algn="ctr">
          <a:solidFill>
            <a:srgbClr val="E87753"/>
          </a:solidFill>
          <a:prstDash val="solid"/>
        </a:ln>
        <a:effectLst/>
      </dsp:spPr>
      <dsp:style>
        <a:lnRef idx="1">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New admissions</a:t>
          </a:r>
        </a:p>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Returns</a:t>
          </a:r>
        </a:p>
        <a:p>
          <a:pPr marL="285750" lvl="1" indent="-285750" algn="l" defTabSz="1333500">
            <a:lnSpc>
              <a:spcPct val="90000"/>
            </a:lnSpc>
            <a:spcBef>
              <a:spcPct val="0"/>
            </a:spcBef>
            <a:spcAft>
              <a:spcPct val="15000"/>
            </a:spcAft>
            <a:buChar char="•"/>
          </a:pPr>
          <a:r>
            <a:rPr lang="en-US" sz="3000" b="0" kern="1200" dirty="0">
              <a:solidFill>
                <a:schemeClr val="tx1">
                  <a:lumMod val="75000"/>
                  <a:lumOff val="25000"/>
                </a:schemeClr>
              </a:solidFill>
            </a:rPr>
            <a:t>Med Changes</a:t>
          </a:r>
        </a:p>
      </dsp:txBody>
      <dsp:txXfrm>
        <a:off x="12931723" y="2487870"/>
        <a:ext cx="2834282" cy="26352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550F7-2F8E-414C-B2A6-A3C50D819A6C}">
      <dsp:nvSpPr>
        <dsp:cNvPr id="0" name=""/>
        <dsp:cNvSpPr/>
      </dsp:nvSpPr>
      <dsp:spPr>
        <a:xfrm>
          <a:off x="1888805" y="2408911"/>
          <a:ext cx="1200634" cy="7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44E674-6B2A-4299-BA08-2A8ECE3C438C}">
      <dsp:nvSpPr>
        <dsp:cNvPr id="0" name=""/>
        <dsp:cNvSpPr/>
      </dsp:nvSpPr>
      <dsp:spPr>
        <a:xfrm>
          <a:off x="2986528" y="2268985"/>
          <a:ext cx="157797" cy="296197"/>
        </a:xfrm>
        <a:prstGeom prst="chevron">
          <a:avLst>
            <a:gd name="adj" fmla="val 90000"/>
          </a:avLst>
        </a:prstGeom>
        <a:solidFill>
          <a:schemeClr val="accent1">
            <a:hueOff val="0"/>
            <a:satOff val="0"/>
            <a:lumOff val="0"/>
            <a:alphaOff val="0"/>
          </a:schemeClr>
        </a:solidFill>
        <a:ln w="25400" cap="flat" cmpd="sng" algn="ctr">
          <a:solidFill>
            <a:srgbClr val="31A48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57" tIns="165100" rIns="54457" bIns="165100" numCol="1" spcCol="1270" anchor="t" anchorCtr="0">
          <a:noAutofit/>
        </a:bodyPr>
        <a:lstStyle/>
        <a:p>
          <a:pPr marL="0" lvl="0" indent="0" algn="ctr" defTabSz="1066800">
            <a:lnSpc>
              <a:spcPct val="90000"/>
            </a:lnSpc>
            <a:spcBef>
              <a:spcPct val="0"/>
            </a:spcBef>
            <a:spcAft>
              <a:spcPct val="35000"/>
            </a:spcAft>
            <a:buNone/>
          </a:pPr>
          <a:r>
            <a:rPr lang="en-US" sz="2400" kern="1200" dirty="0"/>
            <a:t>Who Changed? </a:t>
          </a:r>
        </a:p>
      </dsp:txBody>
      <dsp:txXfrm>
        <a:off x="225595" y="3608180"/>
        <a:ext cx="2983382" cy="1670836"/>
      </dsp:txXfrm>
    </dsp:sp>
    <dsp:sp modelId="{7980E151-6F50-4731-83B4-15BFB48FFED7}">
      <dsp:nvSpPr>
        <dsp:cNvPr id="0" name=""/>
        <dsp:cNvSpPr/>
      </dsp:nvSpPr>
      <dsp:spPr>
        <a:xfrm>
          <a:off x="1218141" y="1909802"/>
          <a:ext cx="998289" cy="998289"/>
        </a:xfrm>
        <a:prstGeom prst="ellipse">
          <a:avLst/>
        </a:prstGeom>
        <a:solidFill>
          <a:srgbClr val="31A48F"/>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739" tIns="38739" rIns="38739" bIns="38739" numCol="1" spcCol="1270" anchor="ctr" anchorCtr="0">
          <a:noAutofit/>
        </a:bodyPr>
        <a:lstStyle/>
        <a:p>
          <a:pPr marL="0" lvl="0" indent="0" algn="ctr" defTabSz="2000250">
            <a:lnSpc>
              <a:spcPct val="90000"/>
            </a:lnSpc>
            <a:spcBef>
              <a:spcPct val="0"/>
            </a:spcBef>
            <a:spcAft>
              <a:spcPct val="35000"/>
            </a:spcAft>
            <a:buNone/>
          </a:pPr>
          <a:r>
            <a:rPr sz="4500" kern="1200" dirty="0"/>
            <a:t>1</a:t>
          </a:r>
        </a:p>
      </dsp:txBody>
      <dsp:txXfrm>
        <a:off x="1364337" y="2055998"/>
        <a:ext cx="705897" cy="705897"/>
      </dsp:txXfrm>
    </dsp:sp>
    <dsp:sp modelId="{A3D8350D-AC77-47D9-80C9-DA6F22E3AFA8}">
      <dsp:nvSpPr>
        <dsp:cNvPr id="0" name=""/>
        <dsp:cNvSpPr/>
      </dsp:nvSpPr>
      <dsp:spPr>
        <a:xfrm>
          <a:off x="1717250" y="2980046"/>
          <a:ext cx="72" cy="57593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4BE150-8504-4D53-9C51-73D0E069A12F}">
      <dsp:nvSpPr>
        <dsp:cNvPr id="0" name=""/>
        <dsp:cNvSpPr/>
      </dsp:nvSpPr>
      <dsp:spPr>
        <a:xfrm>
          <a:off x="173613" y="3556198"/>
          <a:ext cx="3087346" cy="1774800"/>
        </a:xfrm>
        <a:prstGeom prst="roundRect">
          <a:avLst>
            <a:gd name="adj" fmla="val 10000"/>
          </a:avLst>
        </a:prstGeom>
        <a:solidFill>
          <a:schemeClr val="lt1">
            <a:alpha val="90000"/>
            <a:hueOff val="0"/>
            <a:satOff val="0"/>
            <a:lumOff val="0"/>
            <a:alphaOff val="0"/>
          </a:schemeClr>
        </a:solidFill>
        <a:ln w="25400" cap="flat" cmpd="sng" algn="ctr">
          <a:solidFill>
            <a:srgbClr val="31A48F"/>
          </a:solidFill>
          <a:prstDash val="solid"/>
        </a:ln>
        <a:effectLst/>
      </dsp:spPr>
      <dsp:style>
        <a:lnRef idx="2">
          <a:scrgbClr r="0" g="0" b="0"/>
        </a:lnRef>
        <a:fillRef idx="1">
          <a:scrgbClr r="0" g="0" b="0"/>
        </a:fillRef>
        <a:effectRef idx="0">
          <a:scrgbClr r="0" g="0" b="0"/>
        </a:effectRef>
        <a:fontRef idx="minor"/>
      </dsp:style>
      <dsp:txBody>
        <a:bodyPr spcFirstLastPara="0" vert="horz" wrap="square" lIns="54457" tIns="165100" rIns="54457" bIns="165100" numCol="1" spcCol="1270" anchor="t" anchorCtr="0">
          <a:noAutofit/>
        </a:bodyPr>
        <a:lstStyle/>
        <a:p>
          <a:pPr marL="0" lvl="0" indent="0" algn="ctr" defTabSz="1066800">
            <a:lnSpc>
              <a:spcPct val="90000"/>
            </a:lnSpc>
            <a:spcBef>
              <a:spcPct val="0"/>
            </a:spcBef>
            <a:spcAft>
              <a:spcPct val="35000"/>
            </a:spcAft>
            <a:buNone/>
          </a:pPr>
          <a:r>
            <a:rPr lang="en-US" sz="2400" kern="1200" dirty="0"/>
            <a:t>Who Changed? </a:t>
          </a:r>
        </a:p>
      </dsp:txBody>
      <dsp:txXfrm>
        <a:off x="225595" y="3608180"/>
        <a:ext cx="2983382" cy="1670836"/>
      </dsp:txXfrm>
    </dsp:sp>
    <dsp:sp modelId="{F6A6CB80-0B46-45B2-B023-702076ED2085}">
      <dsp:nvSpPr>
        <dsp:cNvPr id="0" name=""/>
        <dsp:cNvSpPr/>
      </dsp:nvSpPr>
      <dsp:spPr>
        <a:xfrm>
          <a:off x="3432478" y="2408786"/>
          <a:ext cx="3087346" cy="7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69D3D0-0FE8-4CD2-9AF4-714B75F91C30}">
      <dsp:nvSpPr>
        <dsp:cNvPr id="0" name=""/>
        <dsp:cNvSpPr/>
      </dsp:nvSpPr>
      <dsp:spPr>
        <a:xfrm>
          <a:off x="6416913" y="2268860"/>
          <a:ext cx="157797" cy="296311"/>
        </a:xfrm>
        <a:prstGeom prst="chevron">
          <a:avLst>
            <a:gd name="adj" fmla="val 90000"/>
          </a:avLst>
        </a:prstGeom>
        <a:solidFill>
          <a:schemeClr val="accent1">
            <a:hueOff val="0"/>
            <a:satOff val="0"/>
            <a:lumOff val="0"/>
            <a:alphaOff val="0"/>
          </a:schemeClr>
        </a:solidFill>
        <a:ln w="25400" cap="flat" cmpd="sng" algn="ctr">
          <a:solidFill>
            <a:srgbClr val="31A48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57" tIns="165100" rIns="54457" bIns="165100" numCol="1" spcCol="1270" anchor="t" anchorCtr="0">
          <a:noAutofit/>
        </a:bodyPr>
        <a:lstStyle/>
        <a:p>
          <a:pPr marL="0" lvl="0" indent="0" algn="ctr" defTabSz="1066800">
            <a:lnSpc>
              <a:spcPct val="90000"/>
            </a:lnSpc>
            <a:spcBef>
              <a:spcPct val="0"/>
            </a:spcBef>
            <a:spcAft>
              <a:spcPct val="35000"/>
            </a:spcAft>
            <a:buNone/>
          </a:pPr>
          <a:r>
            <a:rPr lang="en-US" sz="2400" kern="1200" dirty="0"/>
            <a:t>Who Worries Us? </a:t>
          </a:r>
        </a:p>
      </dsp:txBody>
      <dsp:txXfrm>
        <a:off x="3655980" y="3608180"/>
        <a:ext cx="2983382" cy="1670836"/>
      </dsp:txXfrm>
    </dsp:sp>
    <dsp:sp modelId="{794C8276-8E26-4162-9F7F-DB40AD59429D}">
      <dsp:nvSpPr>
        <dsp:cNvPr id="0" name=""/>
        <dsp:cNvSpPr/>
      </dsp:nvSpPr>
      <dsp:spPr>
        <a:xfrm>
          <a:off x="4648526" y="1909677"/>
          <a:ext cx="998289" cy="998289"/>
        </a:xfrm>
        <a:prstGeom prst="ellipse">
          <a:avLst/>
        </a:prstGeom>
        <a:solidFill>
          <a:srgbClr val="31A48F"/>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739" tIns="38739" rIns="38739" bIns="38739" numCol="1" spcCol="1270" anchor="ctr" anchorCtr="0">
          <a:noAutofit/>
        </a:bodyPr>
        <a:lstStyle/>
        <a:p>
          <a:pPr marL="0" lvl="0" indent="0" algn="ctr" defTabSz="2000250">
            <a:lnSpc>
              <a:spcPct val="90000"/>
            </a:lnSpc>
            <a:spcBef>
              <a:spcPct val="0"/>
            </a:spcBef>
            <a:spcAft>
              <a:spcPct val="35000"/>
            </a:spcAft>
            <a:buNone/>
          </a:pPr>
          <a:r>
            <a:rPr sz="4500" kern="1200"/>
            <a:t>2</a:t>
          </a:r>
        </a:p>
      </dsp:txBody>
      <dsp:txXfrm>
        <a:off x="4794722" y="2055873"/>
        <a:ext cx="705897" cy="705897"/>
      </dsp:txXfrm>
    </dsp:sp>
    <dsp:sp modelId="{84CF5984-380F-4126-AAEA-3FE266AD66BB}">
      <dsp:nvSpPr>
        <dsp:cNvPr id="0" name=""/>
        <dsp:cNvSpPr/>
      </dsp:nvSpPr>
      <dsp:spPr>
        <a:xfrm>
          <a:off x="5147635" y="2979949"/>
          <a:ext cx="72" cy="57616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49BA16-72A8-44FE-A48B-76873706FB1E}">
      <dsp:nvSpPr>
        <dsp:cNvPr id="0" name=""/>
        <dsp:cNvSpPr/>
      </dsp:nvSpPr>
      <dsp:spPr>
        <a:xfrm>
          <a:off x="3603998" y="3556198"/>
          <a:ext cx="3087346" cy="1774800"/>
        </a:xfrm>
        <a:prstGeom prst="roundRect">
          <a:avLst>
            <a:gd name="adj" fmla="val 10000"/>
          </a:avLst>
        </a:prstGeom>
        <a:solidFill>
          <a:schemeClr val="lt1">
            <a:alpha val="90000"/>
            <a:hueOff val="0"/>
            <a:satOff val="0"/>
            <a:lumOff val="0"/>
            <a:alphaOff val="0"/>
          </a:schemeClr>
        </a:solidFill>
        <a:ln w="25400" cap="flat" cmpd="sng" algn="ctr">
          <a:solidFill>
            <a:srgbClr val="31A48F"/>
          </a:solidFill>
          <a:prstDash val="solid"/>
        </a:ln>
        <a:effectLst/>
      </dsp:spPr>
      <dsp:style>
        <a:lnRef idx="2">
          <a:scrgbClr r="0" g="0" b="0"/>
        </a:lnRef>
        <a:fillRef idx="1">
          <a:scrgbClr r="0" g="0" b="0"/>
        </a:fillRef>
        <a:effectRef idx="0">
          <a:scrgbClr r="0" g="0" b="0"/>
        </a:effectRef>
        <a:fontRef idx="minor"/>
      </dsp:style>
      <dsp:txBody>
        <a:bodyPr spcFirstLastPara="0" vert="horz" wrap="square" lIns="54457" tIns="165100" rIns="54457" bIns="165100" numCol="1" spcCol="1270" anchor="t" anchorCtr="0">
          <a:noAutofit/>
        </a:bodyPr>
        <a:lstStyle/>
        <a:p>
          <a:pPr marL="0" lvl="0" indent="0" algn="ctr" defTabSz="1066800">
            <a:lnSpc>
              <a:spcPct val="90000"/>
            </a:lnSpc>
            <a:spcBef>
              <a:spcPct val="0"/>
            </a:spcBef>
            <a:spcAft>
              <a:spcPct val="35000"/>
            </a:spcAft>
            <a:buNone/>
          </a:pPr>
          <a:r>
            <a:rPr lang="en-US" sz="2400" kern="1200" dirty="0"/>
            <a:t>Who Worries Us? </a:t>
          </a:r>
        </a:p>
      </dsp:txBody>
      <dsp:txXfrm>
        <a:off x="3655980" y="3608180"/>
        <a:ext cx="2983382" cy="1670836"/>
      </dsp:txXfrm>
    </dsp:sp>
    <dsp:sp modelId="{7F207B6E-D972-4E62-AAE4-097E315C3C12}">
      <dsp:nvSpPr>
        <dsp:cNvPr id="0" name=""/>
        <dsp:cNvSpPr/>
      </dsp:nvSpPr>
      <dsp:spPr>
        <a:xfrm>
          <a:off x="6862863" y="2408725"/>
          <a:ext cx="3087346" cy="7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427BF0-2619-49D6-AC52-2FD3506DE13C}">
      <dsp:nvSpPr>
        <dsp:cNvPr id="0" name=""/>
        <dsp:cNvSpPr/>
      </dsp:nvSpPr>
      <dsp:spPr>
        <a:xfrm>
          <a:off x="9847298" y="2268801"/>
          <a:ext cx="157797" cy="296356"/>
        </a:xfrm>
        <a:prstGeom prst="chevron">
          <a:avLst>
            <a:gd name="adj" fmla="val 90000"/>
          </a:avLst>
        </a:prstGeom>
        <a:solidFill>
          <a:schemeClr val="accent1">
            <a:hueOff val="0"/>
            <a:satOff val="0"/>
            <a:lumOff val="0"/>
            <a:alphaOff val="0"/>
          </a:schemeClr>
        </a:solidFill>
        <a:ln w="25400" cap="flat" cmpd="sng" algn="ctr">
          <a:solidFill>
            <a:srgbClr val="31A48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57" tIns="165100" rIns="54457" bIns="165100" numCol="1" spcCol="1270" anchor="t" anchorCtr="0">
          <a:noAutofit/>
        </a:bodyPr>
        <a:lstStyle/>
        <a:p>
          <a:pPr marL="0" lvl="0" indent="0" algn="ctr" defTabSz="1066800">
            <a:lnSpc>
              <a:spcPct val="90000"/>
            </a:lnSpc>
            <a:spcBef>
              <a:spcPct val="0"/>
            </a:spcBef>
            <a:spcAft>
              <a:spcPct val="35000"/>
            </a:spcAft>
            <a:buNone/>
          </a:pPr>
          <a:r>
            <a:rPr lang="en-US" sz="2400" kern="1200" dirty="0"/>
            <a:t>What indicator is moving? </a:t>
          </a:r>
        </a:p>
      </dsp:txBody>
      <dsp:txXfrm>
        <a:off x="7086364" y="3608155"/>
        <a:ext cx="2983382" cy="1670836"/>
      </dsp:txXfrm>
    </dsp:sp>
    <dsp:sp modelId="{00663611-61B4-419D-B18E-ADD6A120087C}">
      <dsp:nvSpPr>
        <dsp:cNvPr id="0" name=""/>
        <dsp:cNvSpPr/>
      </dsp:nvSpPr>
      <dsp:spPr>
        <a:xfrm>
          <a:off x="8078911" y="1909616"/>
          <a:ext cx="998289" cy="998289"/>
        </a:xfrm>
        <a:prstGeom prst="ellipse">
          <a:avLst/>
        </a:prstGeom>
        <a:solidFill>
          <a:srgbClr val="31A48F"/>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739" tIns="38739" rIns="38739" bIns="38739" numCol="1" spcCol="1270" anchor="ctr" anchorCtr="0">
          <a:noAutofit/>
        </a:bodyPr>
        <a:lstStyle/>
        <a:p>
          <a:pPr marL="0" lvl="0" indent="0" algn="ctr" defTabSz="2000250">
            <a:lnSpc>
              <a:spcPct val="90000"/>
            </a:lnSpc>
            <a:spcBef>
              <a:spcPct val="0"/>
            </a:spcBef>
            <a:spcAft>
              <a:spcPct val="35000"/>
            </a:spcAft>
            <a:buNone/>
          </a:pPr>
          <a:r>
            <a:rPr sz="4500" kern="1200" dirty="0"/>
            <a:t>3</a:t>
          </a:r>
        </a:p>
      </dsp:txBody>
      <dsp:txXfrm>
        <a:off x="8225107" y="2055812"/>
        <a:ext cx="705897" cy="705897"/>
      </dsp:txXfrm>
    </dsp:sp>
    <dsp:sp modelId="{D78BDD93-B306-463E-814C-1131089A5D1C}">
      <dsp:nvSpPr>
        <dsp:cNvPr id="0" name=""/>
        <dsp:cNvSpPr/>
      </dsp:nvSpPr>
      <dsp:spPr>
        <a:xfrm>
          <a:off x="8578020" y="2979898"/>
          <a:ext cx="72" cy="57624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B12FB5-5ACC-4A77-BDDB-9C89D163DBDD}">
      <dsp:nvSpPr>
        <dsp:cNvPr id="0" name=""/>
        <dsp:cNvSpPr/>
      </dsp:nvSpPr>
      <dsp:spPr>
        <a:xfrm>
          <a:off x="7034382" y="3556173"/>
          <a:ext cx="3087346" cy="1774800"/>
        </a:xfrm>
        <a:prstGeom prst="roundRect">
          <a:avLst>
            <a:gd name="adj" fmla="val 10000"/>
          </a:avLst>
        </a:prstGeom>
        <a:solidFill>
          <a:schemeClr val="lt1">
            <a:alpha val="90000"/>
            <a:hueOff val="0"/>
            <a:satOff val="0"/>
            <a:lumOff val="0"/>
            <a:alphaOff val="0"/>
          </a:schemeClr>
        </a:solidFill>
        <a:ln w="25400" cap="flat" cmpd="sng" algn="ctr">
          <a:solidFill>
            <a:srgbClr val="31A48F"/>
          </a:solidFill>
          <a:prstDash val="solid"/>
        </a:ln>
        <a:effectLst/>
      </dsp:spPr>
      <dsp:style>
        <a:lnRef idx="2">
          <a:scrgbClr r="0" g="0" b="0"/>
        </a:lnRef>
        <a:fillRef idx="1">
          <a:scrgbClr r="0" g="0" b="0"/>
        </a:fillRef>
        <a:effectRef idx="0">
          <a:scrgbClr r="0" g="0" b="0"/>
        </a:effectRef>
        <a:fontRef idx="minor"/>
      </dsp:style>
      <dsp:txBody>
        <a:bodyPr spcFirstLastPara="0" vert="horz" wrap="square" lIns="54457" tIns="165100" rIns="54457" bIns="165100" numCol="1" spcCol="1270" anchor="t" anchorCtr="0">
          <a:noAutofit/>
        </a:bodyPr>
        <a:lstStyle/>
        <a:p>
          <a:pPr marL="0" lvl="0" indent="0" algn="ctr" defTabSz="1066800">
            <a:lnSpc>
              <a:spcPct val="90000"/>
            </a:lnSpc>
            <a:spcBef>
              <a:spcPct val="0"/>
            </a:spcBef>
            <a:spcAft>
              <a:spcPct val="35000"/>
            </a:spcAft>
            <a:buNone/>
          </a:pPr>
          <a:r>
            <a:rPr lang="en-US" sz="2400" kern="1200" dirty="0"/>
            <a:t>What indicator is moving? </a:t>
          </a:r>
        </a:p>
      </dsp:txBody>
      <dsp:txXfrm>
        <a:off x="7086364" y="3608155"/>
        <a:ext cx="2983382" cy="1670836"/>
      </dsp:txXfrm>
    </dsp:sp>
    <dsp:sp modelId="{3DDE5DAD-381A-4379-BD5B-CC7006300EC4}">
      <dsp:nvSpPr>
        <dsp:cNvPr id="0" name=""/>
        <dsp:cNvSpPr/>
      </dsp:nvSpPr>
      <dsp:spPr>
        <a:xfrm>
          <a:off x="10293248" y="2408705"/>
          <a:ext cx="3087346" cy="7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8EBB2B-ACF9-4212-B726-32CCB53DE10C}">
      <dsp:nvSpPr>
        <dsp:cNvPr id="0" name=""/>
        <dsp:cNvSpPr/>
      </dsp:nvSpPr>
      <dsp:spPr>
        <a:xfrm>
          <a:off x="13277683" y="2268781"/>
          <a:ext cx="157797" cy="296373"/>
        </a:xfrm>
        <a:prstGeom prst="chevron">
          <a:avLst>
            <a:gd name="adj" fmla="val 90000"/>
          </a:avLst>
        </a:prstGeom>
        <a:solidFill>
          <a:schemeClr val="accent1">
            <a:hueOff val="0"/>
            <a:satOff val="0"/>
            <a:lumOff val="0"/>
            <a:alphaOff val="0"/>
          </a:schemeClr>
        </a:solidFill>
        <a:ln w="25400" cap="flat" cmpd="sng" algn="ctr">
          <a:solidFill>
            <a:srgbClr val="31A48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57" tIns="165100" rIns="54457" bIns="165100" numCol="1" spcCol="1270" anchor="t" anchorCtr="0">
          <a:noAutofit/>
        </a:bodyPr>
        <a:lstStyle/>
        <a:p>
          <a:pPr marL="0" lvl="0" indent="0" algn="ctr" defTabSz="1066800">
            <a:lnSpc>
              <a:spcPct val="90000"/>
            </a:lnSpc>
            <a:spcBef>
              <a:spcPct val="0"/>
            </a:spcBef>
            <a:spcAft>
              <a:spcPct val="35000"/>
            </a:spcAft>
            <a:buNone/>
          </a:pPr>
          <a:r>
            <a:rPr lang="en-US" sz="2400" kern="1200" dirty="0"/>
            <a:t>What action happens today? </a:t>
          </a:r>
        </a:p>
      </dsp:txBody>
      <dsp:txXfrm>
        <a:off x="10516749" y="3608155"/>
        <a:ext cx="2983382" cy="1670836"/>
      </dsp:txXfrm>
    </dsp:sp>
    <dsp:sp modelId="{DC263923-BDE7-43CC-81C0-879D569F4B25}">
      <dsp:nvSpPr>
        <dsp:cNvPr id="0" name=""/>
        <dsp:cNvSpPr/>
      </dsp:nvSpPr>
      <dsp:spPr>
        <a:xfrm>
          <a:off x="11509295" y="1909596"/>
          <a:ext cx="998289" cy="998289"/>
        </a:xfrm>
        <a:prstGeom prst="ellipse">
          <a:avLst/>
        </a:prstGeom>
        <a:solidFill>
          <a:srgbClr val="31A48F"/>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739" tIns="38739" rIns="38739" bIns="38739" numCol="1" spcCol="1270" anchor="ctr" anchorCtr="0">
          <a:noAutofit/>
        </a:bodyPr>
        <a:lstStyle/>
        <a:p>
          <a:pPr marL="0" lvl="0" indent="0" algn="ctr" defTabSz="2000250">
            <a:lnSpc>
              <a:spcPct val="90000"/>
            </a:lnSpc>
            <a:spcBef>
              <a:spcPct val="0"/>
            </a:spcBef>
            <a:spcAft>
              <a:spcPct val="35000"/>
            </a:spcAft>
            <a:buNone/>
          </a:pPr>
          <a:r>
            <a:rPr lang="en-US" sz="4500" kern="1200" dirty="0"/>
            <a:t>4</a:t>
          </a:r>
        </a:p>
      </dsp:txBody>
      <dsp:txXfrm>
        <a:off x="11655491" y="2055792"/>
        <a:ext cx="705897" cy="705897"/>
      </dsp:txXfrm>
    </dsp:sp>
    <dsp:sp modelId="{65346500-DB53-4F09-8FEB-7631368E6616}">
      <dsp:nvSpPr>
        <dsp:cNvPr id="0" name=""/>
        <dsp:cNvSpPr/>
      </dsp:nvSpPr>
      <dsp:spPr>
        <a:xfrm>
          <a:off x="12008404" y="2979883"/>
          <a:ext cx="72" cy="57628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90EDA3-40A1-4571-9804-952F4B73F7BD}">
      <dsp:nvSpPr>
        <dsp:cNvPr id="0" name=""/>
        <dsp:cNvSpPr/>
      </dsp:nvSpPr>
      <dsp:spPr>
        <a:xfrm>
          <a:off x="10464767" y="3556173"/>
          <a:ext cx="3087346" cy="1774800"/>
        </a:xfrm>
        <a:prstGeom prst="roundRect">
          <a:avLst>
            <a:gd name="adj" fmla="val 10000"/>
          </a:avLst>
        </a:prstGeom>
        <a:solidFill>
          <a:schemeClr val="lt1">
            <a:alpha val="90000"/>
            <a:hueOff val="0"/>
            <a:satOff val="0"/>
            <a:lumOff val="0"/>
            <a:alphaOff val="0"/>
          </a:schemeClr>
        </a:solidFill>
        <a:ln w="25400" cap="flat" cmpd="sng" algn="ctr">
          <a:solidFill>
            <a:srgbClr val="31A48F"/>
          </a:solidFill>
          <a:prstDash val="solid"/>
        </a:ln>
        <a:effectLst/>
      </dsp:spPr>
      <dsp:style>
        <a:lnRef idx="2">
          <a:scrgbClr r="0" g="0" b="0"/>
        </a:lnRef>
        <a:fillRef idx="1">
          <a:scrgbClr r="0" g="0" b="0"/>
        </a:fillRef>
        <a:effectRef idx="0">
          <a:scrgbClr r="0" g="0" b="0"/>
        </a:effectRef>
        <a:fontRef idx="minor"/>
      </dsp:style>
      <dsp:txBody>
        <a:bodyPr spcFirstLastPara="0" vert="horz" wrap="square" lIns="54457" tIns="165100" rIns="54457" bIns="165100" numCol="1" spcCol="1270" anchor="t" anchorCtr="0">
          <a:noAutofit/>
        </a:bodyPr>
        <a:lstStyle/>
        <a:p>
          <a:pPr marL="0" lvl="0" indent="0" algn="ctr" defTabSz="1066800">
            <a:lnSpc>
              <a:spcPct val="90000"/>
            </a:lnSpc>
            <a:spcBef>
              <a:spcPct val="0"/>
            </a:spcBef>
            <a:spcAft>
              <a:spcPct val="35000"/>
            </a:spcAft>
            <a:buNone/>
          </a:pPr>
          <a:r>
            <a:rPr lang="en-US" sz="2400" kern="1200" dirty="0"/>
            <a:t>What action happens today? </a:t>
          </a:r>
        </a:p>
      </dsp:txBody>
      <dsp:txXfrm>
        <a:off x="10516749" y="3608155"/>
        <a:ext cx="2983382" cy="1670836"/>
      </dsp:txXfrm>
    </dsp:sp>
    <dsp:sp modelId="{C35E078A-3532-4804-B035-C00A62F3B80D}">
      <dsp:nvSpPr>
        <dsp:cNvPr id="0" name=""/>
        <dsp:cNvSpPr/>
      </dsp:nvSpPr>
      <dsp:spPr>
        <a:xfrm>
          <a:off x="13723633" y="2408698"/>
          <a:ext cx="1715192" cy="7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16482A-06EF-4894-AD80-473B46C8E8D2}">
      <dsp:nvSpPr>
        <dsp:cNvPr id="0" name=""/>
        <dsp:cNvSpPr/>
      </dsp:nvSpPr>
      <dsp:spPr>
        <a:xfrm>
          <a:off x="14939680" y="1909589"/>
          <a:ext cx="998289" cy="998289"/>
        </a:xfrm>
        <a:prstGeom prst="ellipse">
          <a:avLst/>
        </a:prstGeom>
        <a:solidFill>
          <a:srgbClr val="31A48F"/>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739" tIns="38739" rIns="38739" bIns="38739" numCol="1" spcCol="1270" anchor="ctr" anchorCtr="0">
          <a:noAutofit/>
        </a:bodyPr>
        <a:lstStyle/>
        <a:p>
          <a:pPr marL="0" lvl="0" indent="0" algn="ctr" defTabSz="2000250">
            <a:lnSpc>
              <a:spcPct val="90000"/>
            </a:lnSpc>
            <a:spcBef>
              <a:spcPct val="0"/>
            </a:spcBef>
            <a:spcAft>
              <a:spcPct val="35000"/>
            </a:spcAft>
            <a:buNone/>
          </a:pPr>
          <a:r>
            <a:rPr lang="en-US" sz="4500" kern="1200" dirty="0"/>
            <a:t>5</a:t>
          </a:r>
        </a:p>
      </dsp:txBody>
      <dsp:txXfrm>
        <a:off x="15085876" y="2055785"/>
        <a:ext cx="705897" cy="705897"/>
      </dsp:txXfrm>
    </dsp:sp>
    <dsp:sp modelId="{06FE2597-8BF7-4B7B-8865-3EB029E60582}">
      <dsp:nvSpPr>
        <dsp:cNvPr id="0" name=""/>
        <dsp:cNvSpPr/>
      </dsp:nvSpPr>
      <dsp:spPr>
        <a:xfrm>
          <a:off x="15438789" y="2979877"/>
          <a:ext cx="72" cy="57629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5B194D-735C-42F1-89E3-A470D196996D}">
      <dsp:nvSpPr>
        <dsp:cNvPr id="0" name=""/>
        <dsp:cNvSpPr/>
      </dsp:nvSpPr>
      <dsp:spPr>
        <a:xfrm>
          <a:off x="13895152" y="3556173"/>
          <a:ext cx="3087346" cy="1774800"/>
        </a:xfrm>
        <a:prstGeom prst="roundRect">
          <a:avLst>
            <a:gd name="adj" fmla="val 10000"/>
          </a:avLst>
        </a:prstGeom>
        <a:solidFill>
          <a:schemeClr val="lt1">
            <a:alpha val="90000"/>
            <a:hueOff val="0"/>
            <a:satOff val="0"/>
            <a:lumOff val="0"/>
            <a:alphaOff val="0"/>
          </a:schemeClr>
        </a:solidFill>
        <a:ln w="25400" cap="flat" cmpd="sng" algn="ctr">
          <a:solidFill>
            <a:srgbClr val="31A48F"/>
          </a:solidFill>
          <a:prstDash val="solid"/>
        </a:ln>
        <a:effectLst/>
      </dsp:spPr>
      <dsp:style>
        <a:lnRef idx="2">
          <a:scrgbClr r="0" g="0" b="0"/>
        </a:lnRef>
        <a:fillRef idx="1">
          <a:scrgbClr r="0" g="0" b="0"/>
        </a:fillRef>
        <a:effectRef idx="0">
          <a:scrgbClr r="0" g="0" b="0"/>
        </a:effectRef>
        <a:fontRef idx="minor"/>
      </dsp:style>
      <dsp:txBody>
        <a:bodyPr spcFirstLastPara="0" vert="horz" wrap="square" lIns="54457" tIns="165100" rIns="54457" bIns="165100" numCol="1" spcCol="1270" anchor="t" anchorCtr="0">
          <a:noAutofit/>
        </a:bodyPr>
        <a:lstStyle/>
        <a:p>
          <a:pPr marL="0" lvl="0" indent="0" algn="ctr" defTabSz="1066800">
            <a:lnSpc>
              <a:spcPct val="90000"/>
            </a:lnSpc>
            <a:spcBef>
              <a:spcPct val="0"/>
            </a:spcBef>
            <a:spcAft>
              <a:spcPct val="35000"/>
            </a:spcAft>
            <a:buNone/>
          </a:pPr>
          <a:r>
            <a:rPr lang="en-US" sz="2400" kern="1200" dirty="0"/>
            <a:t>Who owns follow-up? </a:t>
          </a:r>
        </a:p>
      </dsp:txBody>
      <dsp:txXfrm>
        <a:off x="13947134" y="3608155"/>
        <a:ext cx="2983382" cy="16708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4132F2-103D-4BEF-9BBC-A53A4E4B18EC}">
      <dsp:nvSpPr>
        <dsp:cNvPr id="0" name=""/>
        <dsp:cNvSpPr/>
      </dsp:nvSpPr>
      <dsp:spPr>
        <a:xfrm>
          <a:off x="8728" y="2896727"/>
          <a:ext cx="2705966" cy="3088607"/>
        </a:xfrm>
        <a:prstGeom prst="roundRect">
          <a:avLst>
            <a:gd name="adj" fmla="val 10000"/>
          </a:avLst>
        </a:prstGeom>
        <a:solidFill>
          <a:srgbClr val="31A48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24-Hour Report</a:t>
          </a:r>
        </a:p>
        <a:p>
          <a:pPr marL="285750" lvl="1" indent="-285750" algn="l" defTabSz="1244600">
            <a:lnSpc>
              <a:spcPct val="90000"/>
            </a:lnSpc>
            <a:spcBef>
              <a:spcPct val="0"/>
            </a:spcBef>
            <a:spcAft>
              <a:spcPct val="15000"/>
            </a:spcAft>
            <a:buChar char="•"/>
          </a:pPr>
          <a:r>
            <a:rPr lang="en-US" sz="2800" kern="1200" dirty="0"/>
            <a:t>What changed?</a:t>
          </a:r>
        </a:p>
      </dsp:txBody>
      <dsp:txXfrm>
        <a:off x="87983" y="2975982"/>
        <a:ext cx="2547456" cy="2930097"/>
      </dsp:txXfrm>
    </dsp:sp>
    <dsp:sp modelId="{2FFB44F6-9A6C-4BBA-9BDD-344C6F50D2B4}">
      <dsp:nvSpPr>
        <dsp:cNvPr id="0" name=""/>
        <dsp:cNvSpPr/>
      </dsp:nvSpPr>
      <dsp:spPr>
        <a:xfrm rot="21590252">
          <a:off x="2893269" y="4100612"/>
          <a:ext cx="378580" cy="6710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2893269" y="4234989"/>
        <a:ext cx="265006" cy="402647"/>
      </dsp:txXfrm>
    </dsp:sp>
    <dsp:sp modelId="{894CAAAB-26DE-4696-9192-8ED7F0EAE6E3}">
      <dsp:nvSpPr>
        <dsp:cNvPr id="0" name=""/>
        <dsp:cNvSpPr/>
      </dsp:nvSpPr>
      <dsp:spPr>
        <a:xfrm>
          <a:off x="3428994" y="2887029"/>
          <a:ext cx="2705966" cy="3088607"/>
        </a:xfrm>
        <a:prstGeom prst="roundRect">
          <a:avLst>
            <a:gd name="adj" fmla="val 10000"/>
          </a:avLst>
        </a:prstGeom>
        <a:solidFill>
          <a:srgbClr val="31A48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Morning Clinical Meetings</a:t>
          </a:r>
        </a:p>
        <a:p>
          <a:pPr marL="285750" lvl="1" indent="-285750" algn="l" defTabSz="1244600">
            <a:lnSpc>
              <a:spcPct val="90000"/>
            </a:lnSpc>
            <a:spcBef>
              <a:spcPct val="0"/>
            </a:spcBef>
            <a:spcAft>
              <a:spcPct val="15000"/>
            </a:spcAft>
            <a:buChar char="•"/>
          </a:pPr>
          <a:r>
            <a:rPr lang="en-US" sz="2800" kern="1200" dirty="0"/>
            <a:t>What requires action today? </a:t>
          </a:r>
        </a:p>
      </dsp:txBody>
      <dsp:txXfrm>
        <a:off x="3508249" y="2966284"/>
        <a:ext cx="2547456" cy="2930097"/>
      </dsp:txXfrm>
    </dsp:sp>
    <dsp:sp modelId="{88F61D67-2855-48DD-AB7E-4AD38AD4A3BA}">
      <dsp:nvSpPr>
        <dsp:cNvPr id="0" name=""/>
        <dsp:cNvSpPr/>
      </dsp:nvSpPr>
      <dsp:spPr>
        <a:xfrm>
          <a:off x="6304289" y="4095793"/>
          <a:ext cx="358976" cy="6710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6304289" y="4230009"/>
        <a:ext cx="251283" cy="402647"/>
      </dsp:txXfrm>
    </dsp:sp>
    <dsp:sp modelId="{056D137A-3927-4D30-BEAE-53B86A8765AB}">
      <dsp:nvSpPr>
        <dsp:cNvPr id="0" name=""/>
        <dsp:cNvSpPr/>
      </dsp:nvSpPr>
      <dsp:spPr>
        <a:xfrm>
          <a:off x="6812275" y="2887029"/>
          <a:ext cx="2705966" cy="3088607"/>
        </a:xfrm>
        <a:prstGeom prst="roundRect">
          <a:avLst>
            <a:gd name="adj" fmla="val 10000"/>
          </a:avLst>
        </a:prstGeom>
        <a:solidFill>
          <a:srgbClr val="31A48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Department Touchpoints</a:t>
          </a:r>
        </a:p>
        <a:p>
          <a:pPr marL="285750" lvl="1" indent="-285750" algn="l" defTabSz="1244600">
            <a:lnSpc>
              <a:spcPct val="90000"/>
            </a:lnSpc>
            <a:spcBef>
              <a:spcPct val="0"/>
            </a:spcBef>
            <a:spcAft>
              <a:spcPct val="15000"/>
            </a:spcAft>
            <a:buChar char="•"/>
          </a:pPr>
          <a:r>
            <a:rPr lang="en-US" sz="2800" kern="1200" dirty="0"/>
            <a:t>Who needs to know? </a:t>
          </a:r>
        </a:p>
      </dsp:txBody>
      <dsp:txXfrm>
        <a:off x="6891530" y="2966284"/>
        <a:ext cx="2547456" cy="2930097"/>
      </dsp:txXfrm>
    </dsp:sp>
    <dsp:sp modelId="{F70FC1C4-7150-4E88-9794-17F8803C104E}">
      <dsp:nvSpPr>
        <dsp:cNvPr id="0" name=""/>
        <dsp:cNvSpPr/>
      </dsp:nvSpPr>
      <dsp:spPr>
        <a:xfrm>
          <a:off x="9729480" y="4095793"/>
          <a:ext cx="447825" cy="6710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9729480" y="4230009"/>
        <a:ext cx="313478" cy="402647"/>
      </dsp:txXfrm>
    </dsp:sp>
    <dsp:sp modelId="{8A6D6699-83E5-4BC9-A697-BC67EBEF9013}">
      <dsp:nvSpPr>
        <dsp:cNvPr id="0" name=""/>
        <dsp:cNvSpPr/>
      </dsp:nvSpPr>
      <dsp:spPr>
        <a:xfrm>
          <a:off x="10363196" y="2887029"/>
          <a:ext cx="2705966" cy="3088607"/>
        </a:xfrm>
        <a:prstGeom prst="roundRect">
          <a:avLst>
            <a:gd name="adj" fmla="val 10000"/>
          </a:avLst>
        </a:prstGeom>
        <a:solidFill>
          <a:srgbClr val="31A48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Escalation Pathway</a:t>
          </a:r>
        </a:p>
        <a:p>
          <a:pPr marL="285750" lvl="1" indent="-285750" algn="l" defTabSz="1244600">
            <a:lnSpc>
              <a:spcPct val="90000"/>
            </a:lnSpc>
            <a:spcBef>
              <a:spcPct val="0"/>
            </a:spcBef>
            <a:spcAft>
              <a:spcPct val="15000"/>
            </a:spcAft>
            <a:buChar char="•"/>
          </a:pPr>
          <a:r>
            <a:rPr lang="en-US" sz="2800" kern="1200" dirty="0"/>
            <a:t>What cannot wait? </a:t>
          </a:r>
        </a:p>
      </dsp:txBody>
      <dsp:txXfrm>
        <a:off x="10442451" y="2966284"/>
        <a:ext cx="2547456" cy="2930097"/>
      </dsp:txXfrm>
    </dsp:sp>
    <dsp:sp modelId="{680B6C14-0D82-4859-89EE-153C8009816D}">
      <dsp:nvSpPr>
        <dsp:cNvPr id="0" name=""/>
        <dsp:cNvSpPr/>
      </dsp:nvSpPr>
      <dsp:spPr>
        <a:xfrm>
          <a:off x="13249920" y="4095793"/>
          <a:ext cx="383205" cy="6710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13249920" y="4230009"/>
        <a:ext cx="268244" cy="402647"/>
      </dsp:txXfrm>
    </dsp:sp>
    <dsp:sp modelId="{6DBA7AFF-AED3-4008-8714-BCA5D120A776}">
      <dsp:nvSpPr>
        <dsp:cNvPr id="0" name=""/>
        <dsp:cNvSpPr/>
      </dsp:nvSpPr>
      <dsp:spPr>
        <a:xfrm>
          <a:off x="13792191" y="2887029"/>
          <a:ext cx="2705966" cy="3088607"/>
        </a:xfrm>
        <a:prstGeom prst="roundRect">
          <a:avLst>
            <a:gd name="adj" fmla="val 10000"/>
          </a:avLst>
        </a:prstGeom>
        <a:solidFill>
          <a:srgbClr val="31A48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Follow-Up Loop</a:t>
          </a:r>
        </a:p>
        <a:p>
          <a:pPr marL="285750" lvl="1" indent="-285750" algn="l" defTabSz="1244600">
            <a:lnSpc>
              <a:spcPct val="90000"/>
            </a:lnSpc>
            <a:spcBef>
              <a:spcPct val="0"/>
            </a:spcBef>
            <a:spcAft>
              <a:spcPct val="15000"/>
            </a:spcAft>
            <a:buChar char="•"/>
          </a:pPr>
          <a:r>
            <a:rPr lang="en-US" sz="2800" kern="1200" dirty="0"/>
            <a:t>Was it completed? </a:t>
          </a:r>
        </a:p>
      </dsp:txBody>
      <dsp:txXfrm>
        <a:off x="13871446" y="2966284"/>
        <a:ext cx="2547456" cy="29300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0ABAFC-8A3F-4C43-9773-5E7729D77854}">
      <dsp:nvSpPr>
        <dsp:cNvPr id="0" name=""/>
        <dsp:cNvSpPr/>
      </dsp:nvSpPr>
      <dsp:spPr>
        <a:xfrm rot="5400000">
          <a:off x="9867190" y="-4335316"/>
          <a:ext cx="784755" cy="9656064"/>
        </a:xfrm>
        <a:prstGeom prst="round2SameRect">
          <a:avLst/>
        </a:prstGeom>
        <a:noFill/>
        <a:ln w="25400" cap="flat" cmpd="sng" algn="ctr">
          <a:solidFill>
            <a:srgbClr val="E87753"/>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a:t>CNA/frontline staff notices change</a:t>
          </a:r>
        </a:p>
      </dsp:txBody>
      <dsp:txXfrm rot="-5400000">
        <a:off x="5431536" y="138647"/>
        <a:ext cx="9617755" cy="708137"/>
      </dsp:txXfrm>
    </dsp:sp>
    <dsp:sp modelId="{2F890986-B836-4B8B-B8B5-5B64EF9F5010}">
      <dsp:nvSpPr>
        <dsp:cNvPr id="0" name=""/>
        <dsp:cNvSpPr/>
      </dsp:nvSpPr>
      <dsp:spPr>
        <a:xfrm>
          <a:off x="0" y="2243"/>
          <a:ext cx="5431536" cy="980944"/>
        </a:xfrm>
        <a:prstGeom prst="roundRect">
          <a:avLst/>
        </a:prstGeom>
        <a:solidFill>
          <a:schemeClr val="accent6"/>
        </a:solidFill>
        <a:ln w="25400" cap="flat" cmpd="sng" algn="ctr">
          <a:solidFill>
            <a:srgbClr val="E8775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dirty="0"/>
            <a:t>Observe</a:t>
          </a:r>
        </a:p>
      </dsp:txBody>
      <dsp:txXfrm>
        <a:off x="47886" y="50129"/>
        <a:ext cx="5335764" cy="885172"/>
      </dsp:txXfrm>
    </dsp:sp>
    <dsp:sp modelId="{0925F86D-B753-427F-B9C9-ABC17296AA18}">
      <dsp:nvSpPr>
        <dsp:cNvPr id="0" name=""/>
        <dsp:cNvSpPr/>
      </dsp:nvSpPr>
      <dsp:spPr>
        <a:xfrm rot="5400000">
          <a:off x="9867190" y="-3305324"/>
          <a:ext cx="784755" cy="9656064"/>
        </a:xfrm>
        <a:prstGeom prst="round2SameRect">
          <a:avLst/>
        </a:prstGeom>
        <a:noFill/>
        <a:ln w="25400" cap="flat" cmpd="sng" algn="ctr">
          <a:solidFill>
            <a:srgbClr val="E87753"/>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a:t>Nurse validates and documents</a:t>
          </a:r>
        </a:p>
      </dsp:txBody>
      <dsp:txXfrm rot="-5400000">
        <a:off x="5431536" y="1168639"/>
        <a:ext cx="9617755" cy="708137"/>
      </dsp:txXfrm>
    </dsp:sp>
    <dsp:sp modelId="{44D63230-B1D7-4213-A84E-E83F95CC1112}">
      <dsp:nvSpPr>
        <dsp:cNvPr id="0" name=""/>
        <dsp:cNvSpPr/>
      </dsp:nvSpPr>
      <dsp:spPr>
        <a:xfrm>
          <a:off x="0" y="1032235"/>
          <a:ext cx="5431536" cy="980944"/>
        </a:xfrm>
        <a:prstGeom prst="roundRect">
          <a:avLst/>
        </a:prstGeom>
        <a:solidFill>
          <a:schemeClr val="accent6"/>
        </a:solidFill>
        <a:ln w="25400" cap="flat" cmpd="sng" algn="ctr">
          <a:solidFill>
            <a:srgbClr val="E8775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dirty="0"/>
            <a:t>Report</a:t>
          </a:r>
        </a:p>
      </dsp:txBody>
      <dsp:txXfrm>
        <a:off x="47886" y="1080121"/>
        <a:ext cx="5335764" cy="885172"/>
      </dsp:txXfrm>
    </dsp:sp>
    <dsp:sp modelId="{EC9A8063-C99B-4B7A-8C1D-58DF418C9B3E}">
      <dsp:nvSpPr>
        <dsp:cNvPr id="0" name=""/>
        <dsp:cNvSpPr/>
      </dsp:nvSpPr>
      <dsp:spPr>
        <a:xfrm rot="5400000">
          <a:off x="9867190" y="-2275332"/>
          <a:ext cx="784755" cy="9656064"/>
        </a:xfrm>
        <a:prstGeom prst="round2SameRect">
          <a:avLst/>
        </a:prstGeom>
        <a:noFill/>
        <a:ln w="25400" cap="flat" cmpd="sng" algn="ctr">
          <a:solidFill>
            <a:srgbClr val="E87753"/>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a:t>Charge nurse/manager notified</a:t>
          </a:r>
        </a:p>
      </dsp:txBody>
      <dsp:txXfrm rot="-5400000">
        <a:off x="5431536" y="2198631"/>
        <a:ext cx="9617755" cy="708137"/>
      </dsp:txXfrm>
    </dsp:sp>
    <dsp:sp modelId="{4C711451-6154-4D36-9BCD-A94836C85632}">
      <dsp:nvSpPr>
        <dsp:cNvPr id="0" name=""/>
        <dsp:cNvSpPr/>
      </dsp:nvSpPr>
      <dsp:spPr>
        <a:xfrm>
          <a:off x="0" y="2062227"/>
          <a:ext cx="5431536" cy="980944"/>
        </a:xfrm>
        <a:prstGeom prst="roundRect">
          <a:avLst/>
        </a:prstGeom>
        <a:solidFill>
          <a:schemeClr val="accent6"/>
        </a:solidFill>
        <a:ln w="25400" cap="flat" cmpd="sng" algn="ctr">
          <a:solidFill>
            <a:srgbClr val="E8775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dirty="0"/>
            <a:t>Escalate</a:t>
          </a:r>
        </a:p>
      </dsp:txBody>
      <dsp:txXfrm>
        <a:off x="47886" y="2110113"/>
        <a:ext cx="5335764" cy="885172"/>
      </dsp:txXfrm>
    </dsp:sp>
    <dsp:sp modelId="{B3C46387-5D5F-432D-84C3-F9E7C656B167}">
      <dsp:nvSpPr>
        <dsp:cNvPr id="0" name=""/>
        <dsp:cNvSpPr/>
      </dsp:nvSpPr>
      <dsp:spPr>
        <a:xfrm rot="5400000">
          <a:off x="9867190" y="-1245339"/>
          <a:ext cx="784755" cy="9656064"/>
        </a:xfrm>
        <a:prstGeom prst="round2SameRect">
          <a:avLst/>
        </a:prstGeom>
        <a:noFill/>
        <a:ln w="25400" cap="flat" cmpd="sng" algn="ctr">
          <a:solidFill>
            <a:srgbClr val="E87753"/>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a:t>Provider, IDT, care plan, monitoring</a:t>
          </a:r>
        </a:p>
      </dsp:txBody>
      <dsp:txXfrm rot="-5400000">
        <a:off x="5431536" y="3228624"/>
        <a:ext cx="9617755" cy="708137"/>
      </dsp:txXfrm>
    </dsp:sp>
    <dsp:sp modelId="{D07B3CC6-FF07-4056-BD1E-D130D3D99D8F}">
      <dsp:nvSpPr>
        <dsp:cNvPr id="0" name=""/>
        <dsp:cNvSpPr/>
      </dsp:nvSpPr>
      <dsp:spPr>
        <a:xfrm>
          <a:off x="0" y="3092219"/>
          <a:ext cx="5431536" cy="980944"/>
        </a:xfrm>
        <a:prstGeom prst="roundRect">
          <a:avLst/>
        </a:prstGeom>
        <a:solidFill>
          <a:schemeClr val="accent6"/>
        </a:solidFill>
        <a:ln w="25400" cap="flat" cmpd="sng" algn="ctr">
          <a:solidFill>
            <a:srgbClr val="E8775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dirty="0"/>
            <a:t>Act</a:t>
          </a:r>
        </a:p>
      </dsp:txBody>
      <dsp:txXfrm>
        <a:off x="47886" y="3140105"/>
        <a:ext cx="5335764" cy="885172"/>
      </dsp:txXfrm>
    </dsp:sp>
    <dsp:sp modelId="{FB13736D-7FC9-487F-B4FA-5EDCDAEADBA4}">
      <dsp:nvSpPr>
        <dsp:cNvPr id="0" name=""/>
        <dsp:cNvSpPr/>
      </dsp:nvSpPr>
      <dsp:spPr>
        <a:xfrm rot="5400000">
          <a:off x="9867190" y="-215347"/>
          <a:ext cx="784755" cy="9656064"/>
        </a:xfrm>
        <a:prstGeom prst="round2SameRect">
          <a:avLst/>
        </a:prstGeom>
        <a:noFill/>
        <a:ln w="25400" cap="flat" cmpd="sng" algn="ctr">
          <a:solidFill>
            <a:srgbClr val="E87753"/>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a:t>Leader confirms follow-through</a:t>
          </a:r>
        </a:p>
      </dsp:txBody>
      <dsp:txXfrm rot="-5400000">
        <a:off x="5431536" y="4258616"/>
        <a:ext cx="9617755" cy="708137"/>
      </dsp:txXfrm>
    </dsp:sp>
    <dsp:sp modelId="{27A79F46-DE89-43E3-8ED8-ED03FC261A99}">
      <dsp:nvSpPr>
        <dsp:cNvPr id="0" name=""/>
        <dsp:cNvSpPr/>
      </dsp:nvSpPr>
      <dsp:spPr>
        <a:xfrm>
          <a:off x="0" y="4122211"/>
          <a:ext cx="5431536" cy="980944"/>
        </a:xfrm>
        <a:prstGeom prst="roundRect">
          <a:avLst/>
        </a:prstGeom>
        <a:solidFill>
          <a:schemeClr val="accent6"/>
        </a:solidFill>
        <a:ln w="25400" cap="flat" cmpd="sng" algn="ctr">
          <a:solidFill>
            <a:srgbClr val="E8775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dirty="0"/>
            <a:t>Verify</a:t>
          </a:r>
        </a:p>
      </dsp:txBody>
      <dsp:txXfrm>
        <a:off x="47886" y="4170097"/>
        <a:ext cx="5335764" cy="8851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EFDEF-BC32-4AF1-AF9D-712961300246}">
      <dsp:nvSpPr>
        <dsp:cNvPr id="0" name=""/>
        <dsp:cNvSpPr/>
      </dsp:nvSpPr>
      <dsp:spPr>
        <a:xfrm>
          <a:off x="4600575" y="0"/>
          <a:ext cx="3067050" cy="1509157"/>
        </a:xfrm>
        <a:prstGeom prst="trapezoid">
          <a:avLst>
            <a:gd name="adj" fmla="val 101615"/>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100000"/>
            </a:lnSpc>
            <a:spcBef>
              <a:spcPct val="0"/>
            </a:spcBef>
            <a:spcAft>
              <a:spcPts val="0"/>
            </a:spcAft>
            <a:buNone/>
          </a:pPr>
          <a:r>
            <a:rPr lang="en-US" sz="3200" b="1" kern="1200" dirty="0"/>
            <a:t> </a:t>
          </a:r>
        </a:p>
        <a:p>
          <a:pPr marL="0" lvl="0" indent="0" algn="ctr" defTabSz="1422400">
            <a:lnSpc>
              <a:spcPct val="100000"/>
            </a:lnSpc>
            <a:spcBef>
              <a:spcPct val="0"/>
            </a:spcBef>
            <a:spcAft>
              <a:spcPts val="0"/>
            </a:spcAft>
            <a:buNone/>
          </a:pPr>
          <a:r>
            <a:rPr lang="en-US" sz="3200" b="1" kern="1200" dirty="0"/>
            <a:t>Adverse </a:t>
          </a:r>
        </a:p>
        <a:p>
          <a:pPr marL="0" lvl="0" indent="0" algn="ctr" defTabSz="1422400">
            <a:lnSpc>
              <a:spcPct val="100000"/>
            </a:lnSpc>
            <a:spcBef>
              <a:spcPct val="0"/>
            </a:spcBef>
            <a:spcAft>
              <a:spcPts val="0"/>
            </a:spcAft>
            <a:buNone/>
          </a:pPr>
          <a:r>
            <a:rPr lang="en-US" sz="3200" b="1" kern="1200" dirty="0"/>
            <a:t>Event</a:t>
          </a:r>
        </a:p>
      </dsp:txBody>
      <dsp:txXfrm>
        <a:off x="4600575" y="0"/>
        <a:ext cx="3067050" cy="1509157"/>
      </dsp:txXfrm>
    </dsp:sp>
    <dsp:sp modelId="{3ED84D7E-CB2D-47FA-9067-FB9463F20A01}">
      <dsp:nvSpPr>
        <dsp:cNvPr id="0" name=""/>
        <dsp:cNvSpPr/>
      </dsp:nvSpPr>
      <dsp:spPr>
        <a:xfrm>
          <a:off x="3067050" y="1509157"/>
          <a:ext cx="6134100" cy="1509157"/>
        </a:xfrm>
        <a:prstGeom prst="trapezoid">
          <a:avLst>
            <a:gd name="adj" fmla="val 101615"/>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230" tIns="62230" rIns="62230" bIns="62230" numCol="1" spcCol="1270" anchor="ctr" anchorCtr="0">
          <a:noAutofit/>
        </a:bodyPr>
        <a:lstStyle/>
        <a:p>
          <a:pPr marL="0" lvl="0" indent="0" algn="ctr" defTabSz="2178050">
            <a:lnSpc>
              <a:spcPct val="90000"/>
            </a:lnSpc>
            <a:spcBef>
              <a:spcPct val="0"/>
            </a:spcBef>
            <a:spcAft>
              <a:spcPct val="35000"/>
            </a:spcAft>
            <a:buNone/>
          </a:pPr>
          <a:r>
            <a:rPr lang="en-US" sz="4900" kern="1200" dirty="0"/>
            <a:t>Harmful Conditions</a:t>
          </a:r>
        </a:p>
      </dsp:txBody>
      <dsp:txXfrm>
        <a:off x="4140517" y="1509157"/>
        <a:ext cx="3987165" cy="1509157"/>
      </dsp:txXfrm>
    </dsp:sp>
    <dsp:sp modelId="{3C8A150D-1223-4ADD-8BF1-E7E565D599A5}">
      <dsp:nvSpPr>
        <dsp:cNvPr id="0" name=""/>
        <dsp:cNvSpPr/>
      </dsp:nvSpPr>
      <dsp:spPr>
        <a:xfrm>
          <a:off x="1533524" y="3018314"/>
          <a:ext cx="9201150" cy="1509157"/>
        </a:xfrm>
        <a:prstGeom prst="trapezoid">
          <a:avLst>
            <a:gd name="adj" fmla="val 101615"/>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230" tIns="62230" rIns="62230" bIns="62230" numCol="1" spcCol="1270" anchor="ctr" anchorCtr="0">
          <a:noAutofit/>
        </a:bodyPr>
        <a:lstStyle/>
        <a:p>
          <a:pPr marL="0" lvl="0" indent="0" algn="ctr" defTabSz="2178050">
            <a:lnSpc>
              <a:spcPct val="90000"/>
            </a:lnSpc>
            <a:spcBef>
              <a:spcPct val="0"/>
            </a:spcBef>
            <a:spcAft>
              <a:spcPct val="35000"/>
            </a:spcAft>
            <a:buNone/>
          </a:pPr>
          <a:r>
            <a:rPr lang="en-US" sz="4900" kern="1200" dirty="0"/>
            <a:t>Near Misses</a:t>
          </a:r>
        </a:p>
      </dsp:txBody>
      <dsp:txXfrm>
        <a:off x="3143726" y="3018314"/>
        <a:ext cx="5980747" cy="1509157"/>
      </dsp:txXfrm>
    </dsp:sp>
    <dsp:sp modelId="{4552AD5C-BA63-43CA-9C09-A94CD18B1763}">
      <dsp:nvSpPr>
        <dsp:cNvPr id="0" name=""/>
        <dsp:cNvSpPr/>
      </dsp:nvSpPr>
      <dsp:spPr>
        <a:xfrm>
          <a:off x="0" y="4527471"/>
          <a:ext cx="12268200" cy="1509157"/>
        </a:xfrm>
        <a:prstGeom prst="trapezoid">
          <a:avLst>
            <a:gd name="adj" fmla="val 101615"/>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230" tIns="62230" rIns="62230" bIns="62230" numCol="1" spcCol="1270" anchor="ctr" anchorCtr="0">
          <a:noAutofit/>
        </a:bodyPr>
        <a:lstStyle/>
        <a:p>
          <a:pPr marL="0" lvl="0" indent="0" algn="ctr" defTabSz="2178050">
            <a:lnSpc>
              <a:spcPct val="90000"/>
            </a:lnSpc>
            <a:spcBef>
              <a:spcPct val="0"/>
            </a:spcBef>
            <a:spcAft>
              <a:spcPct val="35000"/>
            </a:spcAft>
            <a:buNone/>
          </a:pPr>
          <a:r>
            <a:rPr lang="en-US" sz="4900" kern="1200"/>
            <a:t>Weak Signals</a:t>
          </a:r>
          <a:endParaRPr lang="en-US" sz="4900" kern="1200" dirty="0"/>
        </a:p>
      </dsp:txBody>
      <dsp:txXfrm>
        <a:off x="2146934" y="4527471"/>
        <a:ext cx="7974330" cy="150915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5476A-EBB1-4475-B272-30E4695AFA8C}">
      <dsp:nvSpPr>
        <dsp:cNvPr id="0" name=""/>
        <dsp:cNvSpPr/>
      </dsp:nvSpPr>
      <dsp:spPr>
        <a:xfrm>
          <a:off x="47656" y="786885"/>
          <a:ext cx="4913343" cy="2194550"/>
        </a:xfrm>
        <a:prstGeom prst="rect">
          <a:avLst/>
        </a:prstGeom>
        <a:solidFill>
          <a:srgbClr val="31A48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kern="1200" dirty="0"/>
            <a:t>Curiosity</a:t>
          </a:r>
        </a:p>
        <a:p>
          <a:pPr marL="285750" lvl="1" indent="-285750" algn="l" defTabSz="1511300">
            <a:lnSpc>
              <a:spcPct val="90000"/>
            </a:lnSpc>
            <a:spcBef>
              <a:spcPct val="0"/>
            </a:spcBef>
            <a:spcAft>
              <a:spcPct val="15000"/>
            </a:spcAft>
            <a:buChar char="•"/>
          </a:pPr>
          <a:r>
            <a:rPr lang="en-US" sz="3400" kern="1200" dirty="0"/>
            <a:t>Leaders ask better questions</a:t>
          </a:r>
        </a:p>
      </dsp:txBody>
      <dsp:txXfrm>
        <a:off x="47656" y="786885"/>
        <a:ext cx="4913343" cy="2194550"/>
      </dsp:txXfrm>
    </dsp:sp>
    <dsp:sp modelId="{A96C5552-3BCD-4FC0-9894-8B6057EFF8D1}">
      <dsp:nvSpPr>
        <dsp:cNvPr id="0" name=""/>
        <dsp:cNvSpPr/>
      </dsp:nvSpPr>
      <dsp:spPr>
        <a:xfrm>
          <a:off x="5430028" y="815188"/>
          <a:ext cx="4913343" cy="2194550"/>
        </a:xfrm>
        <a:prstGeom prst="rect">
          <a:avLst/>
        </a:prstGeom>
        <a:solidFill>
          <a:srgbClr val="31A48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kern="1200" dirty="0"/>
            <a:t>Transparency</a:t>
          </a:r>
        </a:p>
        <a:p>
          <a:pPr marL="285750" lvl="1" indent="-285750" algn="l" defTabSz="1511300">
            <a:lnSpc>
              <a:spcPct val="90000"/>
            </a:lnSpc>
            <a:spcBef>
              <a:spcPct val="0"/>
            </a:spcBef>
            <a:spcAft>
              <a:spcPct val="15000"/>
            </a:spcAft>
            <a:buChar char="•"/>
          </a:pPr>
          <a:r>
            <a:rPr lang="en-US" sz="3400" kern="1200"/>
            <a:t>Risk is visible, not hidden</a:t>
          </a:r>
          <a:endParaRPr lang="en-US" sz="3400" kern="1200" dirty="0"/>
        </a:p>
      </dsp:txBody>
      <dsp:txXfrm>
        <a:off x="5430028" y="815188"/>
        <a:ext cx="4913343" cy="2194550"/>
      </dsp:txXfrm>
    </dsp:sp>
    <dsp:sp modelId="{9D514CF7-C086-4B20-9CC6-74DA00072163}">
      <dsp:nvSpPr>
        <dsp:cNvPr id="0" name=""/>
        <dsp:cNvSpPr/>
      </dsp:nvSpPr>
      <dsp:spPr>
        <a:xfrm>
          <a:off x="10851694" y="815188"/>
          <a:ext cx="4913343" cy="2194550"/>
        </a:xfrm>
        <a:prstGeom prst="rect">
          <a:avLst/>
        </a:prstGeom>
        <a:solidFill>
          <a:srgbClr val="31A48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kern="1200"/>
            <a:t>Psychological Safety</a:t>
          </a:r>
          <a:endParaRPr lang="en-US" sz="4400" kern="1200" dirty="0"/>
        </a:p>
        <a:p>
          <a:pPr marL="285750" lvl="1" indent="-285750" algn="l" defTabSz="1511300">
            <a:lnSpc>
              <a:spcPct val="90000"/>
            </a:lnSpc>
            <a:spcBef>
              <a:spcPct val="0"/>
            </a:spcBef>
            <a:spcAft>
              <a:spcPct val="15000"/>
            </a:spcAft>
            <a:buChar char="•"/>
          </a:pPr>
          <a:r>
            <a:rPr lang="en-US" sz="3400" kern="1200"/>
            <a:t>Staff can raise concerns</a:t>
          </a:r>
          <a:endParaRPr lang="en-US" sz="3400" kern="1200" dirty="0"/>
        </a:p>
      </dsp:txBody>
      <dsp:txXfrm>
        <a:off x="10851694" y="815188"/>
        <a:ext cx="4913343" cy="2194550"/>
      </dsp:txXfrm>
    </dsp:sp>
    <dsp:sp modelId="{FCC79E77-5C88-4AFF-A748-4AB61697E59B}">
      <dsp:nvSpPr>
        <dsp:cNvPr id="0" name=""/>
        <dsp:cNvSpPr/>
      </dsp:nvSpPr>
      <dsp:spPr>
        <a:xfrm>
          <a:off x="8362" y="3518061"/>
          <a:ext cx="4913343" cy="2194550"/>
        </a:xfrm>
        <a:prstGeom prst="rect">
          <a:avLst/>
        </a:prstGeom>
        <a:solidFill>
          <a:srgbClr val="31A48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kern="1200" dirty="0"/>
            <a:t>Ownership</a:t>
          </a:r>
        </a:p>
        <a:p>
          <a:pPr marL="285750" lvl="1" indent="-285750" algn="l" defTabSz="1511300">
            <a:lnSpc>
              <a:spcPct val="90000"/>
            </a:lnSpc>
            <a:spcBef>
              <a:spcPct val="0"/>
            </a:spcBef>
            <a:spcAft>
              <a:spcPct val="15000"/>
            </a:spcAft>
            <a:buChar char="•"/>
          </a:pPr>
          <a:r>
            <a:rPr lang="en-US" sz="3400" kern="1200"/>
            <a:t>Follow-up is clear</a:t>
          </a:r>
          <a:endParaRPr lang="en-US" sz="3400" kern="1200" dirty="0"/>
        </a:p>
      </dsp:txBody>
      <dsp:txXfrm>
        <a:off x="8362" y="3518061"/>
        <a:ext cx="4913343" cy="2194550"/>
      </dsp:txXfrm>
    </dsp:sp>
    <dsp:sp modelId="{C1E27124-B214-4D3E-8C0E-11A9EA336329}">
      <dsp:nvSpPr>
        <dsp:cNvPr id="0" name=""/>
        <dsp:cNvSpPr/>
      </dsp:nvSpPr>
      <dsp:spPr>
        <a:xfrm>
          <a:off x="5430028" y="3518061"/>
          <a:ext cx="4913343" cy="2194550"/>
        </a:xfrm>
        <a:prstGeom prst="rect">
          <a:avLst/>
        </a:prstGeom>
        <a:solidFill>
          <a:srgbClr val="31A48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kern="1200" dirty="0"/>
            <a:t>Learning</a:t>
          </a:r>
        </a:p>
        <a:p>
          <a:pPr marL="285750" lvl="1" indent="-285750" algn="l" defTabSz="1511300">
            <a:lnSpc>
              <a:spcPct val="90000"/>
            </a:lnSpc>
            <a:spcBef>
              <a:spcPct val="0"/>
            </a:spcBef>
            <a:spcAft>
              <a:spcPct val="15000"/>
            </a:spcAft>
            <a:buChar char="•"/>
          </a:pPr>
          <a:r>
            <a:rPr lang="en-US" sz="3400" kern="1200"/>
            <a:t>Near misses are discussed</a:t>
          </a:r>
          <a:endParaRPr lang="en-US" sz="3400" kern="1200" dirty="0"/>
        </a:p>
      </dsp:txBody>
      <dsp:txXfrm>
        <a:off x="5430028" y="3518061"/>
        <a:ext cx="4913343" cy="2194550"/>
      </dsp:txXfrm>
    </dsp:sp>
    <dsp:sp modelId="{623B85FA-A359-47E8-945C-243586327A83}">
      <dsp:nvSpPr>
        <dsp:cNvPr id="0" name=""/>
        <dsp:cNvSpPr/>
      </dsp:nvSpPr>
      <dsp:spPr>
        <a:xfrm>
          <a:off x="10851694" y="3518061"/>
          <a:ext cx="4913343" cy="2194550"/>
        </a:xfrm>
        <a:prstGeom prst="rect">
          <a:avLst/>
        </a:prstGeom>
        <a:solidFill>
          <a:srgbClr val="31A48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kern="1200" dirty="0"/>
            <a:t>Consistency</a:t>
          </a:r>
        </a:p>
        <a:p>
          <a:pPr marL="285750" lvl="1" indent="-285750" algn="l" defTabSz="1511300">
            <a:lnSpc>
              <a:spcPct val="90000"/>
            </a:lnSpc>
            <a:spcBef>
              <a:spcPct val="0"/>
            </a:spcBef>
            <a:spcAft>
              <a:spcPct val="15000"/>
            </a:spcAft>
            <a:buChar char="•"/>
          </a:pPr>
          <a:r>
            <a:rPr lang="en-US" sz="3400" kern="1200"/>
            <a:t>Processes survive busy days</a:t>
          </a:r>
          <a:endParaRPr lang="en-US" sz="3400" kern="1200" dirty="0"/>
        </a:p>
      </dsp:txBody>
      <dsp:txXfrm>
        <a:off x="10851694" y="3518061"/>
        <a:ext cx="4913343" cy="219455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3DFCA-D003-4D83-8010-1574F4E4CBA9}">
      <dsp:nvSpPr>
        <dsp:cNvPr id="0" name=""/>
        <dsp:cNvSpPr/>
      </dsp:nvSpPr>
      <dsp:spPr>
        <a:xfrm>
          <a:off x="5057" y="2906021"/>
          <a:ext cx="1915239" cy="1149143"/>
        </a:xfrm>
        <a:prstGeom prst="roundRect">
          <a:avLst>
            <a:gd name="adj" fmla="val 10000"/>
          </a:avLst>
        </a:prstGeom>
        <a:solidFill>
          <a:srgbClr val="31A48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Risk ID</a:t>
          </a:r>
        </a:p>
      </dsp:txBody>
      <dsp:txXfrm>
        <a:off x="38714" y="2939678"/>
        <a:ext cx="1847925" cy="1081829"/>
      </dsp:txXfrm>
    </dsp:sp>
    <dsp:sp modelId="{A08081B6-2F31-4A24-ABC7-1277E69D98A7}">
      <dsp:nvSpPr>
        <dsp:cNvPr id="0" name=""/>
        <dsp:cNvSpPr/>
      </dsp:nvSpPr>
      <dsp:spPr>
        <a:xfrm>
          <a:off x="2111820" y="3243103"/>
          <a:ext cx="406030" cy="474979"/>
        </a:xfrm>
        <a:prstGeom prst="rightArrow">
          <a:avLst>
            <a:gd name="adj1" fmla="val 60000"/>
            <a:gd name="adj2" fmla="val 50000"/>
          </a:avLst>
        </a:prstGeom>
        <a:solidFill>
          <a:srgbClr val="F2C36D"/>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2111820" y="3338099"/>
        <a:ext cx="284221" cy="284987"/>
      </dsp:txXfrm>
    </dsp:sp>
    <dsp:sp modelId="{759A677D-BED4-4D97-9FFA-8CB17BCC1A0F}">
      <dsp:nvSpPr>
        <dsp:cNvPr id="0" name=""/>
        <dsp:cNvSpPr/>
      </dsp:nvSpPr>
      <dsp:spPr>
        <a:xfrm>
          <a:off x="2686392" y="2906021"/>
          <a:ext cx="1915239" cy="1149143"/>
        </a:xfrm>
        <a:prstGeom prst="roundRect">
          <a:avLst>
            <a:gd name="adj" fmla="val 10000"/>
          </a:avLst>
        </a:prstGeom>
        <a:solidFill>
          <a:srgbClr val="31A48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Communication</a:t>
          </a:r>
        </a:p>
      </dsp:txBody>
      <dsp:txXfrm>
        <a:off x="2720049" y="2939678"/>
        <a:ext cx="1847925" cy="1081829"/>
      </dsp:txXfrm>
    </dsp:sp>
    <dsp:sp modelId="{2A488F7A-A3B0-4072-B306-7D6A0E58F01C}">
      <dsp:nvSpPr>
        <dsp:cNvPr id="0" name=""/>
        <dsp:cNvSpPr/>
      </dsp:nvSpPr>
      <dsp:spPr>
        <a:xfrm>
          <a:off x="4793155" y="3243103"/>
          <a:ext cx="406030" cy="474979"/>
        </a:xfrm>
        <a:prstGeom prst="rightArrow">
          <a:avLst>
            <a:gd name="adj1" fmla="val 60000"/>
            <a:gd name="adj2" fmla="val 50000"/>
          </a:avLst>
        </a:prstGeom>
        <a:solidFill>
          <a:srgbClr val="F2C36D"/>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4793155" y="3338099"/>
        <a:ext cx="284221" cy="284987"/>
      </dsp:txXfrm>
    </dsp:sp>
    <dsp:sp modelId="{C676B042-B14B-41F7-8C31-09A253AD1A36}">
      <dsp:nvSpPr>
        <dsp:cNvPr id="0" name=""/>
        <dsp:cNvSpPr/>
      </dsp:nvSpPr>
      <dsp:spPr>
        <a:xfrm>
          <a:off x="5367726" y="2906021"/>
          <a:ext cx="1915239" cy="1149143"/>
        </a:xfrm>
        <a:prstGeom prst="roundRect">
          <a:avLst>
            <a:gd name="adj" fmla="val 10000"/>
          </a:avLst>
        </a:prstGeom>
        <a:solidFill>
          <a:srgbClr val="31A48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Data</a:t>
          </a:r>
        </a:p>
      </dsp:txBody>
      <dsp:txXfrm>
        <a:off x="5401383" y="2939678"/>
        <a:ext cx="1847925" cy="1081829"/>
      </dsp:txXfrm>
    </dsp:sp>
    <dsp:sp modelId="{1447B06A-0117-4E9F-811F-31895B2787C6}">
      <dsp:nvSpPr>
        <dsp:cNvPr id="0" name=""/>
        <dsp:cNvSpPr/>
      </dsp:nvSpPr>
      <dsp:spPr>
        <a:xfrm>
          <a:off x="7474489" y="3243103"/>
          <a:ext cx="406030" cy="474979"/>
        </a:xfrm>
        <a:prstGeom prst="rightArrow">
          <a:avLst>
            <a:gd name="adj1" fmla="val 60000"/>
            <a:gd name="adj2" fmla="val 50000"/>
          </a:avLst>
        </a:prstGeom>
        <a:solidFill>
          <a:srgbClr val="F2C36D"/>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7474489" y="3338099"/>
        <a:ext cx="284221" cy="284987"/>
      </dsp:txXfrm>
    </dsp:sp>
    <dsp:sp modelId="{37EAF46B-3C66-4578-9164-D3CF6ACB4CF2}">
      <dsp:nvSpPr>
        <dsp:cNvPr id="0" name=""/>
        <dsp:cNvSpPr/>
      </dsp:nvSpPr>
      <dsp:spPr>
        <a:xfrm>
          <a:off x="8049061" y="2906021"/>
          <a:ext cx="1915239" cy="1149143"/>
        </a:xfrm>
        <a:prstGeom prst="roundRect">
          <a:avLst>
            <a:gd name="adj" fmla="val 10000"/>
          </a:avLst>
        </a:prstGeom>
        <a:solidFill>
          <a:srgbClr val="31A48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Accountability</a:t>
          </a:r>
        </a:p>
      </dsp:txBody>
      <dsp:txXfrm>
        <a:off x="8082718" y="2939678"/>
        <a:ext cx="1847925" cy="1081829"/>
      </dsp:txXfrm>
    </dsp:sp>
    <dsp:sp modelId="{0B5D4FED-3DF0-47BC-8D21-589B6F4F3DFE}">
      <dsp:nvSpPr>
        <dsp:cNvPr id="0" name=""/>
        <dsp:cNvSpPr/>
      </dsp:nvSpPr>
      <dsp:spPr>
        <a:xfrm>
          <a:off x="10155824" y="3243103"/>
          <a:ext cx="406030" cy="474979"/>
        </a:xfrm>
        <a:prstGeom prst="rightArrow">
          <a:avLst>
            <a:gd name="adj1" fmla="val 60000"/>
            <a:gd name="adj2" fmla="val 50000"/>
          </a:avLst>
        </a:prstGeom>
        <a:solidFill>
          <a:srgbClr val="F2C36D"/>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10155824" y="3338099"/>
        <a:ext cx="284221" cy="284987"/>
      </dsp:txXfrm>
    </dsp:sp>
    <dsp:sp modelId="{E88A2D57-8866-4A45-B0DD-7644735F83FD}">
      <dsp:nvSpPr>
        <dsp:cNvPr id="0" name=""/>
        <dsp:cNvSpPr/>
      </dsp:nvSpPr>
      <dsp:spPr>
        <a:xfrm>
          <a:off x="10730396" y="2906021"/>
          <a:ext cx="1915239" cy="1149143"/>
        </a:xfrm>
        <a:prstGeom prst="roundRect">
          <a:avLst>
            <a:gd name="adj" fmla="val 10000"/>
          </a:avLst>
        </a:prstGeom>
        <a:solidFill>
          <a:srgbClr val="31A48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Oversight</a:t>
          </a:r>
        </a:p>
      </dsp:txBody>
      <dsp:txXfrm>
        <a:off x="10764053" y="2939678"/>
        <a:ext cx="1847925" cy="1081829"/>
      </dsp:txXfrm>
    </dsp:sp>
    <dsp:sp modelId="{763D7832-C8C8-409C-BBE4-1FEB1BFF0701}">
      <dsp:nvSpPr>
        <dsp:cNvPr id="0" name=""/>
        <dsp:cNvSpPr/>
      </dsp:nvSpPr>
      <dsp:spPr>
        <a:xfrm>
          <a:off x="12837159" y="3243103"/>
          <a:ext cx="406030" cy="474979"/>
        </a:xfrm>
        <a:prstGeom prst="rightArrow">
          <a:avLst>
            <a:gd name="adj1" fmla="val 60000"/>
            <a:gd name="adj2" fmla="val 50000"/>
          </a:avLst>
        </a:prstGeom>
        <a:solidFill>
          <a:srgbClr val="F2C36D"/>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12837159" y="3338099"/>
        <a:ext cx="284221" cy="284987"/>
      </dsp:txXfrm>
    </dsp:sp>
    <dsp:sp modelId="{41AE184E-12E7-4775-97AE-43B366EFB0DC}">
      <dsp:nvSpPr>
        <dsp:cNvPr id="0" name=""/>
        <dsp:cNvSpPr/>
      </dsp:nvSpPr>
      <dsp:spPr>
        <a:xfrm>
          <a:off x="13411730" y="2906021"/>
          <a:ext cx="1915239" cy="1149143"/>
        </a:xfrm>
        <a:prstGeom prst="roundRect">
          <a:avLst>
            <a:gd name="adj" fmla="val 10000"/>
          </a:avLst>
        </a:prstGeom>
        <a:solidFill>
          <a:srgbClr val="31A48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Learning</a:t>
          </a:r>
        </a:p>
      </dsp:txBody>
      <dsp:txXfrm>
        <a:off x="13445387" y="2939678"/>
        <a:ext cx="1847925" cy="1081829"/>
      </dsp:txXfrm>
    </dsp:sp>
    <dsp:sp modelId="{3647171D-49DA-4137-972E-9DA3A745861A}">
      <dsp:nvSpPr>
        <dsp:cNvPr id="0" name=""/>
        <dsp:cNvSpPr/>
      </dsp:nvSpPr>
      <dsp:spPr>
        <a:xfrm>
          <a:off x="15518493" y="3243103"/>
          <a:ext cx="406030" cy="474979"/>
        </a:xfrm>
        <a:prstGeom prst="rightArrow">
          <a:avLst>
            <a:gd name="adj1" fmla="val 60000"/>
            <a:gd name="adj2" fmla="val 50000"/>
          </a:avLst>
        </a:prstGeom>
        <a:solidFill>
          <a:srgbClr val="F2C36D"/>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15518493" y="3338099"/>
        <a:ext cx="284221" cy="284987"/>
      </dsp:txXfrm>
    </dsp:sp>
    <dsp:sp modelId="{203482DD-519F-450B-9CA6-EE6AFE5308A6}">
      <dsp:nvSpPr>
        <dsp:cNvPr id="0" name=""/>
        <dsp:cNvSpPr/>
      </dsp:nvSpPr>
      <dsp:spPr>
        <a:xfrm>
          <a:off x="16093065" y="2906021"/>
          <a:ext cx="1915239" cy="1149143"/>
        </a:xfrm>
        <a:prstGeom prst="roundRect">
          <a:avLst>
            <a:gd name="adj" fmla="val 10000"/>
          </a:avLst>
        </a:prstGeom>
        <a:solidFill>
          <a:srgbClr val="31A48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Culture</a:t>
          </a:r>
        </a:p>
      </dsp:txBody>
      <dsp:txXfrm>
        <a:off x="16126722" y="2939678"/>
        <a:ext cx="1847925" cy="108182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49318-7B77-4E9F-9CAB-2B5C366B157C}">
      <dsp:nvSpPr>
        <dsp:cNvPr id="0" name=""/>
        <dsp:cNvSpPr/>
      </dsp:nvSpPr>
      <dsp:spPr>
        <a:xfrm>
          <a:off x="5930" y="356019"/>
          <a:ext cx="3565959" cy="1426383"/>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5168" tIns="260096" rIns="455168" bIns="260096" numCol="1" spcCol="1270" anchor="ctr" anchorCtr="0">
          <a:noAutofit/>
        </a:bodyPr>
        <a:lstStyle/>
        <a:p>
          <a:pPr marL="0" lvl="0" indent="0" algn="ctr" defTabSz="2844800">
            <a:lnSpc>
              <a:spcPct val="90000"/>
            </a:lnSpc>
            <a:spcBef>
              <a:spcPct val="0"/>
            </a:spcBef>
            <a:spcAft>
              <a:spcPct val="35000"/>
            </a:spcAft>
            <a:buNone/>
          </a:pPr>
          <a:r>
            <a:rPr lang="en-US" sz="6400" kern="1200" dirty="0"/>
            <a:t>Week 1</a:t>
          </a:r>
        </a:p>
      </dsp:txBody>
      <dsp:txXfrm>
        <a:off x="5930" y="356019"/>
        <a:ext cx="3565959" cy="1426383"/>
      </dsp:txXfrm>
    </dsp:sp>
    <dsp:sp modelId="{96F70D0C-5891-4BE3-A376-4F8334AA5251}">
      <dsp:nvSpPr>
        <dsp:cNvPr id="0" name=""/>
        <dsp:cNvSpPr/>
      </dsp:nvSpPr>
      <dsp:spPr>
        <a:xfrm>
          <a:off x="5930" y="1782402"/>
          <a:ext cx="3565959" cy="3162240"/>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85750" lvl="1" indent="-285750" algn="l" defTabSz="1600200">
            <a:lnSpc>
              <a:spcPct val="90000"/>
            </a:lnSpc>
            <a:spcBef>
              <a:spcPct val="0"/>
            </a:spcBef>
            <a:spcAft>
              <a:spcPct val="15000"/>
            </a:spcAft>
            <a:buChar char="•"/>
          </a:pPr>
          <a:r>
            <a:rPr lang="en-US" sz="3600" kern="1200" dirty="0"/>
            <a:t>Pick one outcome risk</a:t>
          </a:r>
        </a:p>
        <a:p>
          <a:pPr marL="285750" lvl="1" indent="-285750" algn="l" defTabSz="1600200">
            <a:lnSpc>
              <a:spcPct val="90000"/>
            </a:lnSpc>
            <a:spcBef>
              <a:spcPct val="0"/>
            </a:spcBef>
            <a:spcAft>
              <a:spcPct val="15000"/>
            </a:spcAft>
            <a:buChar char="•"/>
          </a:pPr>
          <a:r>
            <a:rPr lang="en-US" sz="3600" kern="1200" dirty="0"/>
            <a:t>Map current process</a:t>
          </a:r>
        </a:p>
      </dsp:txBody>
      <dsp:txXfrm>
        <a:off x="5930" y="1782402"/>
        <a:ext cx="3565959" cy="3162240"/>
      </dsp:txXfrm>
    </dsp:sp>
    <dsp:sp modelId="{DDB7F307-38C4-4817-B5EC-6F55E8D6C2B2}">
      <dsp:nvSpPr>
        <dsp:cNvPr id="0" name=""/>
        <dsp:cNvSpPr/>
      </dsp:nvSpPr>
      <dsp:spPr>
        <a:xfrm>
          <a:off x="4071123" y="356019"/>
          <a:ext cx="3565959" cy="1426383"/>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5168" tIns="260096" rIns="455168" bIns="260096" numCol="1" spcCol="1270" anchor="ctr" anchorCtr="0">
          <a:noAutofit/>
        </a:bodyPr>
        <a:lstStyle/>
        <a:p>
          <a:pPr marL="0" lvl="0" indent="0" algn="ctr" defTabSz="2844800">
            <a:lnSpc>
              <a:spcPct val="90000"/>
            </a:lnSpc>
            <a:spcBef>
              <a:spcPct val="0"/>
            </a:spcBef>
            <a:spcAft>
              <a:spcPct val="35000"/>
            </a:spcAft>
            <a:buNone/>
          </a:pPr>
          <a:r>
            <a:rPr lang="en-US" sz="6400" kern="1200" dirty="0"/>
            <a:t>Week 2</a:t>
          </a:r>
        </a:p>
      </dsp:txBody>
      <dsp:txXfrm>
        <a:off x="4071123" y="356019"/>
        <a:ext cx="3565959" cy="1426383"/>
      </dsp:txXfrm>
    </dsp:sp>
    <dsp:sp modelId="{7FC385BC-E252-4BAA-AEB7-9E83838EA3CC}">
      <dsp:nvSpPr>
        <dsp:cNvPr id="0" name=""/>
        <dsp:cNvSpPr/>
      </dsp:nvSpPr>
      <dsp:spPr>
        <a:xfrm>
          <a:off x="4071123" y="1782402"/>
          <a:ext cx="3565959" cy="3162240"/>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85750" lvl="1" indent="-285750" algn="l" defTabSz="1600200">
            <a:lnSpc>
              <a:spcPct val="90000"/>
            </a:lnSpc>
            <a:spcBef>
              <a:spcPct val="0"/>
            </a:spcBef>
            <a:spcAft>
              <a:spcPct val="15000"/>
            </a:spcAft>
            <a:buChar char="•"/>
          </a:pPr>
          <a:r>
            <a:rPr lang="en-US" sz="3600" kern="1200" dirty="0"/>
            <a:t>Define leading indicators</a:t>
          </a:r>
        </a:p>
        <a:p>
          <a:pPr marL="285750" lvl="1" indent="-285750" algn="l" defTabSz="1600200">
            <a:lnSpc>
              <a:spcPct val="90000"/>
            </a:lnSpc>
            <a:spcBef>
              <a:spcPct val="0"/>
            </a:spcBef>
            <a:spcAft>
              <a:spcPct val="15000"/>
            </a:spcAft>
            <a:buChar char="•"/>
          </a:pPr>
          <a:r>
            <a:rPr lang="en-US" sz="3600" kern="1200" dirty="0"/>
            <a:t>Standardize huddle questions</a:t>
          </a:r>
        </a:p>
      </dsp:txBody>
      <dsp:txXfrm>
        <a:off x="4071123" y="1782402"/>
        <a:ext cx="3565959" cy="3162240"/>
      </dsp:txXfrm>
    </dsp:sp>
    <dsp:sp modelId="{7976D7D8-71BC-4A45-B82F-05B34FBBA7CD}">
      <dsp:nvSpPr>
        <dsp:cNvPr id="0" name=""/>
        <dsp:cNvSpPr/>
      </dsp:nvSpPr>
      <dsp:spPr>
        <a:xfrm>
          <a:off x="8136317" y="356019"/>
          <a:ext cx="3565959" cy="1426383"/>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5168" tIns="260096" rIns="455168" bIns="260096" numCol="1" spcCol="1270" anchor="ctr" anchorCtr="0">
          <a:noAutofit/>
        </a:bodyPr>
        <a:lstStyle/>
        <a:p>
          <a:pPr marL="0" lvl="0" indent="0" algn="ctr" defTabSz="2844800">
            <a:lnSpc>
              <a:spcPct val="90000"/>
            </a:lnSpc>
            <a:spcBef>
              <a:spcPct val="0"/>
            </a:spcBef>
            <a:spcAft>
              <a:spcPct val="35000"/>
            </a:spcAft>
            <a:buNone/>
          </a:pPr>
          <a:r>
            <a:rPr lang="en-US" sz="6400" kern="1200" dirty="0"/>
            <a:t>Week 3</a:t>
          </a:r>
        </a:p>
      </dsp:txBody>
      <dsp:txXfrm>
        <a:off x="8136317" y="356019"/>
        <a:ext cx="3565959" cy="1426383"/>
      </dsp:txXfrm>
    </dsp:sp>
    <dsp:sp modelId="{9BB97287-B322-4309-88CB-025F7A4797D7}">
      <dsp:nvSpPr>
        <dsp:cNvPr id="0" name=""/>
        <dsp:cNvSpPr/>
      </dsp:nvSpPr>
      <dsp:spPr>
        <a:xfrm>
          <a:off x="8136317" y="1782402"/>
          <a:ext cx="3565959" cy="3162240"/>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85750" lvl="1" indent="-285750" algn="l" defTabSz="1600200">
            <a:lnSpc>
              <a:spcPct val="90000"/>
            </a:lnSpc>
            <a:spcBef>
              <a:spcPct val="0"/>
            </a:spcBef>
            <a:spcAft>
              <a:spcPct val="15000"/>
            </a:spcAft>
            <a:buChar char="•"/>
          </a:pPr>
          <a:r>
            <a:rPr lang="en-US" sz="3600" kern="1200" dirty="0"/>
            <a:t>Assign owners</a:t>
          </a:r>
        </a:p>
        <a:p>
          <a:pPr marL="285750" lvl="1" indent="-285750" algn="l" defTabSz="1600200">
            <a:lnSpc>
              <a:spcPct val="90000"/>
            </a:lnSpc>
            <a:spcBef>
              <a:spcPct val="0"/>
            </a:spcBef>
            <a:spcAft>
              <a:spcPct val="15000"/>
            </a:spcAft>
            <a:buChar char="•"/>
          </a:pPr>
          <a:r>
            <a:rPr lang="en-US" sz="3600" kern="1200" dirty="0"/>
            <a:t>Build follow-through tracker</a:t>
          </a:r>
        </a:p>
      </dsp:txBody>
      <dsp:txXfrm>
        <a:off x="8136317" y="1782402"/>
        <a:ext cx="3565959" cy="3162240"/>
      </dsp:txXfrm>
    </dsp:sp>
    <dsp:sp modelId="{DF540D5B-732D-46DC-8B37-3C4474E71653}">
      <dsp:nvSpPr>
        <dsp:cNvPr id="0" name=""/>
        <dsp:cNvSpPr/>
      </dsp:nvSpPr>
      <dsp:spPr>
        <a:xfrm>
          <a:off x="12201510" y="356019"/>
          <a:ext cx="3565959" cy="1426383"/>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5168" tIns="260096" rIns="455168" bIns="260096" numCol="1" spcCol="1270" anchor="ctr" anchorCtr="0">
          <a:noAutofit/>
        </a:bodyPr>
        <a:lstStyle/>
        <a:p>
          <a:pPr marL="0" lvl="0" indent="0" algn="ctr" defTabSz="2844800">
            <a:lnSpc>
              <a:spcPct val="90000"/>
            </a:lnSpc>
            <a:spcBef>
              <a:spcPct val="0"/>
            </a:spcBef>
            <a:spcAft>
              <a:spcPct val="35000"/>
            </a:spcAft>
            <a:buNone/>
          </a:pPr>
          <a:r>
            <a:rPr lang="en-US" sz="6400" kern="1200"/>
            <a:t>Week 4</a:t>
          </a:r>
          <a:endParaRPr lang="en-US" sz="6400" kern="1200" dirty="0"/>
        </a:p>
      </dsp:txBody>
      <dsp:txXfrm>
        <a:off x="12201510" y="356019"/>
        <a:ext cx="3565959" cy="1426383"/>
      </dsp:txXfrm>
    </dsp:sp>
    <dsp:sp modelId="{24EBE6AF-D592-4069-91BD-FB304E552464}">
      <dsp:nvSpPr>
        <dsp:cNvPr id="0" name=""/>
        <dsp:cNvSpPr/>
      </dsp:nvSpPr>
      <dsp:spPr>
        <a:xfrm>
          <a:off x="12201510" y="1782402"/>
          <a:ext cx="3565959" cy="3162240"/>
        </a:xfrm>
        <a:prstGeom prst="rect">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85750" lvl="1" indent="-285750" algn="l" defTabSz="1600200">
            <a:lnSpc>
              <a:spcPct val="90000"/>
            </a:lnSpc>
            <a:spcBef>
              <a:spcPct val="0"/>
            </a:spcBef>
            <a:spcAft>
              <a:spcPct val="15000"/>
            </a:spcAft>
            <a:buChar char="•"/>
          </a:pPr>
          <a:r>
            <a:rPr lang="en-US" sz="3600" kern="1200"/>
            <a:t>Round to verify</a:t>
          </a:r>
          <a:endParaRPr lang="en-US" sz="3600" kern="1200" dirty="0"/>
        </a:p>
        <a:p>
          <a:pPr marL="285750" lvl="1" indent="-285750" algn="l" defTabSz="1600200">
            <a:lnSpc>
              <a:spcPct val="90000"/>
            </a:lnSpc>
            <a:spcBef>
              <a:spcPct val="0"/>
            </a:spcBef>
            <a:spcAft>
              <a:spcPct val="15000"/>
            </a:spcAft>
            <a:buChar char="•"/>
          </a:pPr>
          <a:r>
            <a:rPr lang="en-US" sz="3600" kern="1200"/>
            <a:t>Review effectiveness in QAPIP</a:t>
          </a:r>
          <a:endParaRPr lang="en-US" sz="3600" kern="1200" dirty="0"/>
        </a:p>
      </dsp:txBody>
      <dsp:txXfrm>
        <a:off x="12201510" y="1782402"/>
        <a:ext cx="3565959" cy="3162240"/>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24/layout/NumberedLinearArrowProcess#1">
  <dgm:title val=""/>
  <dgm:desc val=""/>
  <dgm:catLst>
    <dgm:cat type="process" pri="1700"/>
  </dgm:catLst>
  <dgm:sampData>
    <dgm:dataModel>
      <dgm:ptLst>
        <dgm:pt modelId="0" type="doc"/>
        <dgm:pt modelId="1">
          <dgm:prSet phldr="1"/>
        </dgm:pt>
        <dgm:pt modelId="2">
          <dgm:prSet phldr="1"/>
        </dgm:pt>
        <dgm:pt modelId="3">
          <dgm:prSet phldr="1"/>
        </dgm:pt>
        <dgm:pt modelId="101" type="sibTrans" cxnId="{20520A74-7FB4-4F41-B6A1-C447EC337235}">
          <dgm:prSet phldrT="1"/>
          <dgm:t>
            <a:bodyPr/>
            <a:lstStyle/>
            <a:p>
              <a:r>
                <a:t>1</a:t>
              </a:r>
            </a:p>
          </dgm:t>
        </dgm:pt>
        <dgm:pt modelId="201" type="sibTrans" cxnId="{87707CA0-7030-44A0-8D6A-EAD5E16DE91E}">
          <dgm:prSet phldrT="2"/>
          <dgm:t>
            <a:bodyPr/>
            <a:lstStyle/>
            <a:p>
              <a:r>
                <a:t>2</a:t>
              </a:r>
            </a:p>
          </dgm:t>
        </dgm:pt>
        <dgm:pt modelId="301" type="sibTrans" cxnId="{1AAA3D85-5014-4247-9A4A-676D50B65094}">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Lst>
      <dgm:bg/>
      <dgm:whole/>
    </dgm:dataModel>
  </dgm:sampData>
  <dgm:style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43" srcId="4" destId="41" srcOrd="0" destOrd="0"/>
      </dgm:cxnLst>
      <dgm:bg/>
      <dgm:whole/>
    </dgm:dataModel>
  </dgm:clrData>
  <dgm:layoutNode name="linearFlow">
    <dgm:varLst>
      <dgm:dir/>
      <dgm:animLvl val="lvl"/>
      <dgm:resizeHandles val="exact"/>
    </dgm:varLst>
    <dgm:choose name="dirChoose">
      <dgm:if name="dirNorm" func="var" arg="dir" op="equ" val="norm">
        <dgm:alg type="lin">
          <dgm:param type="linDir" val="fromL"/>
          <dgm:param type="nodeVertAlign" val="t"/>
        </dgm:alg>
      </dgm:if>
      <dgm:else name="dirRev">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9"/>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1.7"/>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ctrX" for="ch" forName="nodeText" refType="w" fact="0.5"/>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ctrX" for="ch" forName="nodeText" refType="w" fact="0.5"/>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ifMoreThanOneNode">
                  <dgm:choose name="firstNodeDirChoose">
                    <dgm:if name="firstNodeDirNorm" func="var" arg="dir" op="equ" val="norm">
                      <dgm:constrLst>
                        <dgm:constr type="h"/>
                        <dgm:constr type="h" for="ch" forName="lineNode" val="0.002"/>
                        <dgm:constr type="w" for="ch" forName="lineNode" refType="w" fact="0.35"/>
                        <dgm:constr type="l" for="ch" forName="lineNode" refType="w" fact="0.55"/>
                        <dgm:constr type="w" for="ch" forName="lineArrowNode" refType="w" fact="0.046"/>
                        <dgm:constr type="h" for="ch" forName="lineArrowNode" refType="h" fact="0.18"/>
                        <dgm:constr type="l" for="ch" forName="lineArrowNode" refType="w" fact="0.87"/>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firstNodeDirRev">
                      <dgm:constrLst>
                        <dgm:constr type="h"/>
                        <dgm:constr type="h" for="ch" forName="lineNode" val="0.002"/>
                        <dgm:constr type="w" for="ch" forName="lineNode" refType="w" fact="0.35"/>
                        <dgm:constr type="l" for="ch" forName="lineNode" refType="w" fact="0.1"/>
                        <dgm:constr type="w" for="ch" forName="lineArrowNode" refType="w" fact="0.046"/>
                        <dgm:constr type="h" for="ch" forName="lineArrowNode" refType="h" fact="0.18"/>
                        <dgm:constr type="l" for="ch" forName="lineArrowNode" refType="w" fact="0.084"/>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else>
                  </dgm:choose>
                </dgm:else>
              </dgm:choose>
            </dgm:if>
            <dgm:if name="ifLastNode" axis="self" ptType="node" func="revPos" op="equ" val="1">
              <dgm:choose name="lastNodeDirChoose">
                <dgm:if name="lastNodeDirNorm" func="var" arg="dir" op="equ" val="norm">
                  <dgm:constrLst>
                    <dgm:constr type="h"/>
                    <dgm:constr type="h" for="ch" forName="lineNode" val="0.002"/>
                    <dgm:constr type="w" for="ch" forName="lineNode" refType="w" fact="0.5"/>
                    <dgm:constr type="w" for="ch" forName="lineArrowNode" refType="w" fact="0"/>
                    <dgm:constr type="h" for="ch" forName="lineArrowNode" refType="h" fact="0"/>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lastNodeDirRev">
                  <dgm:constrLst>
                    <dgm:constr type="h"/>
                    <dgm:constr type="h" for="ch" forName="lineNode" val="0.002"/>
                    <dgm:constr type="w" for="ch" forName="lineNode" refType="w" fact="0.5"/>
                    <dgm:constr type="l" for="ch" forName="lineNode" refType="w" fact="0.5"/>
                    <dgm:constr type="w" for="ch" forName="lineArrowNode" refType="w" fact="0"/>
                    <dgm:constr type="h" for="ch" forName="lineArrowNode" refType="h" fact="0"/>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else>
              </dgm:choose>
            </dgm:if>
            <dgm:else name="allOtherNodes">
              <dgm:choose name="middleNodeDirChoose">
                <dgm:if name="middleNodeDirNorm" func="var" arg="dir" op="equ" val="norm">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87"/>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middleNodeDirRev">
                  <dgm:constrLst>
                    <dgm:constr type="h"/>
                    <dgm:constr type="h" for="ch" forName="lineNode" val="0.002"/>
                    <dgm:constr type="w" for="ch" forName="lineNode" refType="w" fact="0.9"/>
                    <dgm:constr type="l" for="ch" forName="lineNode" refType="w" fact="0.1"/>
                    <dgm:constr type="w" for="ch" forName="lineArrowNode" refType="w" fact="0.046"/>
                    <dgm:constr type="h" for="ch" forName="lineArrowNode" refType="h" fact="0.18"/>
                    <dgm:constr type="l" for="ch" forName="lineArrowNode" refType="w" fact="0.084"/>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else>
              </dgm:choose>
            </dgm:else>
          </dgm:choose>
          <dgm:layoutNode name="lineNode" styleLbl="alignNode1">
            <dgm:alg type="sp"/>
            <dgm:shape xmlns:r="http://schemas.openxmlformats.org/officeDocument/2006/relationships" type="rect" r:blip="">
              <dgm:adjLst/>
            </dgm:shape>
            <dgm:presOf/>
            <dgm:constrLst/>
            <dgm:ruleLst/>
          </dgm:layoutNode>
          <dgm:layoutNode name="lineArrowNode" styleLbl="alignNode1">
            <dgm:alg type="sp"/>
            <dgm:choose name="arrowDirChoose">
              <dgm:if name="arrowNorm" func="var" arg="dir" op="equ" val="norm">
                <dgm:shape xmlns:r="http://schemas.openxmlformats.org/officeDocument/2006/relationships" type="chevron" r:blip="">
                  <dgm:adjLst>
                    <dgm:adj idx="1" val="0.9"/>
                  </dgm:adjLst>
                </dgm:shape>
              </dgm:if>
              <dgm:else name="arrowRev">
                <dgm:shape xmlns:r="http://schemas.openxmlformats.org/officeDocument/2006/relationships" rot="180" type="chevron" r:blip="">
                  <dgm:adjLst>
                    <dgm:adj idx="1" val="0.9"/>
                  </dgm:adjLst>
                </dgm:shape>
              </dgm:else>
            </dgm:choose>
            <dgm:presOf axis="self" ptType="node"/>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layoutNode name="verticalConnector" styleLbl="alignAccFollowNode1">
              <dgm:alg type="sp"/>
              <dgm:shape xmlns:r="http://schemas.openxmlformats.org/officeDocument/2006/relationships" type="rect" r:blip="">
                <dgm:adjLst/>
              </dgm:shape>
              <dgm:presOf/>
              <dgm:constrLst/>
              <dgm:ruleLst/>
            </dgm:layoutNode>
          </dgm:forEach>
          <dgm:presOf/>
          <dgm:ruleLst/>
        </dgm:layoutNode>
        <dgm:layoutNode name="nodeText" styleLbl="fgAcc1">
          <dgm:varLst>
            <dgm:bulletEnabled val="1"/>
          </dgm:varLst>
          <dgm:alg type="tx">
            <dgm:param type="parTxLTRAlign" val="ctr"/>
            <dgm:param type="parTxRTLAlign" val="r"/>
            <dgm:param type="txAnchorVert" val="t"/>
          </dgm:alg>
          <dgm:shape xmlns:r="http://schemas.openxmlformats.org/officeDocument/2006/relationships" type="roundRect" r:blip="">
            <dgm:adjLst>
              <dgm:adj idx="1" val="0.1"/>
            </dgm:adjLst>
          </dgm:shape>
          <dgm:presOf axis="desOrSelf" ptType="node"/>
          <dgm:constrLst>
            <dgm:constr type="secFontSz" val="16"/>
            <dgm:constr type="primFontSz" val="18"/>
            <dgm:constr type="h"/>
            <dgm:constr type="tMarg" val="13"/>
            <dgm:constr type="lMarg" refType="w" fact="0.05"/>
            <dgm:constr type="rMarg" refType="w" fact="0.05"/>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BF8027-C330-43D5-9534-F58DCE590DB0}" type="datetimeFigureOut">
              <a:rPr lang="en-US" smtClean="0"/>
              <a:t>8/18/2026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9B8E78-8C3F-4622-9FC7-4476D4C33E86}" type="slidenum">
              <a:rPr lang="en-US" smtClean="0"/>
              <a:t>‹#›</a:t>
            </a:fld>
            <a:endParaRPr lang="en-US"/>
          </a:p>
        </p:txBody>
      </p:sp>
    </p:spTree>
    <p:extLst>
      <p:ext uri="{BB962C8B-B14F-4D97-AF65-F5344CB8AC3E}">
        <p14:creationId xmlns:p14="http://schemas.microsoft.com/office/powerpoint/2010/main" val="1161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and thank you for being here. </a:t>
            </a:r>
          </a:p>
          <a:p>
            <a:endParaRPr lang="en-US" dirty="0"/>
          </a:p>
          <a:p>
            <a:r>
              <a:rPr lang="en-US" dirty="0"/>
              <a:t>I'd like to start with a question.</a:t>
            </a:r>
          </a:p>
          <a:p>
            <a:r>
              <a:rPr lang="en-US" dirty="0"/>
              <a:t>How many of you have ever looked at a deficiency after survey and thought…</a:t>
            </a:r>
          </a:p>
          <a:p>
            <a:r>
              <a:rPr lang="en-US" dirty="0"/>
              <a:t>"We should have seen that coming."</a:t>
            </a:r>
          </a:p>
          <a:p>
            <a:endParaRPr lang="en-US" dirty="0"/>
          </a:p>
          <a:p>
            <a:r>
              <a:rPr lang="en-US" dirty="0"/>
              <a:t>Most deficiencies aren't surprises.</a:t>
            </a:r>
          </a:p>
          <a:p>
            <a:r>
              <a:rPr lang="en-US" dirty="0"/>
              <a:t>Most falls aren't surprises.</a:t>
            </a:r>
          </a:p>
          <a:p>
            <a:r>
              <a:rPr lang="en-US" dirty="0"/>
              <a:t>Most hospitalizations aren't surprises.</a:t>
            </a:r>
          </a:p>
          <a:p>
            <a:r>
              <a:rPr lang="en-US" dirty="0"/>
              <a:t>Most pressure injuries aren't surprises.</a:t>
            </a:r>
          </a:p>
          <a:p>
            <a:r>
              <a:rPr lang="en-US" dirty="0"/>
              <a:t>The warning signs were there.</a:t>
            </a:r>
          </a:p>
          <a:p>
            <a:endParaRPr lang="en-US" dirty="0"/>
          </a:p>
          <a:p>
            <a:r>
              <a:rPr lang="en-US" dirty="0"/>
              <a:t>Someone noticed something.</a:t>
            </a:r>
          </a:p>
          <a:p>
            <a:r>
              <a:rPr lang="en-US" dirty="0"/>
              <a:t>Data was pointing in that direction.</a:t>
            </a:r>
          </a:p>
          <a:p>
            <a:r>
              <a:rPr lang="en-US" dirty="0"/>
              <a:t>The problem wasn't that nobody cared.</a:t>
            </a:r>
          </a:p>
          <a:p>
            <a:r>
              <a:rPr lang="en-US" dirty="0"/>
              <a:t>The problem was the facility didn't have a system that recognized the risk early enough to change the outcome.</a:t>
            </a:r>
          </a:p>
          <a:p>
            <a:endParaRPr lang="en-US" dirty="0"/>
          </a:p>
          <a:p>
            <a:r>
              <a:rPr lang="en-US" dirty="0"/>
              <a:t>Today isn't about teaching regulations.</a:t>
            </a:r>
          </a:p>
          <a:p>
            <a:r>
              <a:rPr lang="en-US" dirty="0"/>
              <a:t>It's about understanding why some facilities consistently outperform others—even when they're facing staffing shortages, high acuity, and constant regulatory pressure.</a:t>
            </a:r>
          </a:p>
          <a:p>
            <a:r>
              <a:rPr lang="en-US" dirty="0"/>
              <a:t>Those </a:t>
            </a:r>
            <a:r>
              <a:rPr lang="en-US" dirty="0" err="1"/>
              <a:t>facililties</a:t>
            </a:r>
            <a:r>
              <a:rPr lang="en-US" dirty="0"/>
              <a:t> aren't lucky.</a:t>
            </a:r>
          </a:p>
          <a:p>
            <a:r>
              <a:rPr lang="en-US" dirty="0"/>
              <a:t>They're built on strong clinical systems.</a:t>
            </a:r>
          </a:p>
          <a:p>
            <a:r>
              <a:rPr lang="en-US" dirty="0"/>
              <a:t>Today we're going to talk about the seven systems I consistently see in high-performing facilities across the country.</a:t>
            </a:r>
          </a:p>
          <a:p>
            <a:endParaRPr lang="en-US" dirty="0"/>
          </a:p>
          <a:p>
            <a:endParaRPr lang="en-US" dirty="0"/>
          </a:p>
        </p:txBody>
      </p:sp>
      <p:sp>
        <p:nvSpPr>
          <p:cNvPr id="4" name="Slide Number Placeholder 3"/>
          <p:cNvSpPr>
            <a:spLocks noGrp="1"/>
          </p:cNvSpPr>
          <p:nvPr>
            <p:ph type="sldNum" sz="quarter" idx="5"/>
          </p:nvPr>
        </p:nvSpPr>
        <p:spPr/>
        <p:txBody>
          <a:bodyPr/>
          <a:lstStyle/>
          <a:p>
            <a:fld id="{CC9B8E78-8C3F-4622-9FC7-4476D4C33E86}" type="slidenum">
              <a:rPr lang="en-US" smtClean="0"/>
              <a:t>2</a:t>
            </a:fld>
            <a:endParaRPr lang="en-US"/>
          </a:p>
        </p:txBody>
      </p:sp>
    </p:spTree>
    <p:extLst>
      <p:ext uri="{BB962C8B-B14F-4D97-AF65-F5344CB8AC3E}">
        <p14:creationId xmlns:p14="http://schemas.microsoft.com/office/powerpoint/2010/main" val="28157566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second system is daily clinical communication.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where many facilities either gain control or lose control.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Communication is not just having a morning meeting. Communication is a care process.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determines whether changes are transferred from shift to shift, from CNA to nurse, from nurse to provider, from therapy to nursing, from dietary to the care plan team, and from leadership back to the floor.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communication is informal, inconsistent, or personality-dependent, risk can sit in one department and never become an organizational priority.</a:t>
            </a:r>
          </a:p>
          <a:p>
            <a:endParaRPr lang="en-US" dirty="0"/>
          </a:p>
          <a:p>
            <a:endParaRPr lang="en-US" dirty="0"/>
          </a:p>
        </p:txBody>
      </p:sp>
      <p:sp>
        <p:nvSpPr>
          <p:cNvPr id="4" name="Slide Number Placeholder 3"/>
          <p:cNvSpPr>
            <a:spLocks noGrp="1"/>
          </p:cNvSpPr>
          <p:nvPr>
            <p:ph type="sldNum" sz="quarter" idx="5"/>
          </p:nvPr>
        </p:nvSpPr>
        <p:spPr/>
        <p:txBody>
          <a:bodyPr/>
          <a:lstStyle/>
          <a:p>
            <a:fld id="{CC9B8E78-8C3F-4622-9FC7-4476D4C33E86}" type="slidenum">
              <a:rPr lang="en-US" smtClean="0"/>
              <a:t>11</a:t>
            </a:fld>
            <a:endParaRPr lang="en-US"/>
          </a:p>
        </p:txBody>
      </p:sp>
    </p:spTree>
    <p:extLst>
      <p:ext uri="{BB962C8B-B14F-4D97-AF65-F5344CB8AC3E}">
        <p14:creationId xmlns:p14="http://schemas.microsoft.com/office/powerpoint/2010/main" val="1113690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reliable communication system has a structure.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24-hour report captures what changed.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morning clinical meeting determines what requires action today.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Department touchpoints make sure the right disciplines are pulled 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escalation pathway defines what cannot wait until tomorrow.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the follow-up loop confirms whether the action was completed.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where many organizations break down. They have the meeting, but they do not have consistent questions. They identify concerns, but they do not close the loop. The practical takeaway is to standardize the questions, not just the meeting time.</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12</a:t>
            </a:fld>
            <a:endParaRPr lang="en-US"/>
          </a:p>
        </p:txBody>
      </p:sp>
    </p:spTree>
    <p:extLst>
      <p:ext uri="{BB962C8B-B14F-4D97-AF65-F5344CB8AC3E}">
        <p14:creationId xmlns:p14="http://schemas.microsoft.com/office/powerpoint/2010/main" val="3654998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Escalation pathways prevent silent drift.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Silent drift happens when staff notice a change but are not sure whether it is important enough to escalate, or they mention it casually but no one owns the next step.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strong systems, staff do not have to guess.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clear triggers for same-day escalation: acute change in condition, repeated falls, abnormal vital signs, significant intake change, uncontrolled pain, new or worsening wounds, elopement risk, respiratory changes, or a family concern that suggests risk.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the audience: what clinical changes in your building should always trigger same-day escalation?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practical leadership conversation. If leaders cannot answer it clearly, frontline staff cannot be expected to apply it consistently.</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13</a:t>
            </a:fld>
            <a:endParaRPr lang="en-US"/>
          </a:p>
        </p:txBody>
      </p:sp>
    </p:spTree>
    <p:extLst>
      <p:ext uri="{BB962C8B-B14F-4D97-AF65-F5344CB8AC3E}">
        <p14:creationId xmlns:p14="http://schemas.microsoft.com/office/powerpoint/2010/main" val="3591701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exercise makes communication gaps visible without criticizing anyone. In many facilities, the answer depends on the CNA, the nurse, the unit, the shift, or whether a manager happened to be present. That variability is exactly what we are trying to reduce. Reliable communication means the path is predictable, even when the people change.</a:t>
            </a:r>
          </a:p>
        </p:txBody>
      </p:sp>
      <p:sp>
        <p:nvSpPr>
          <p:cNvPr id="4" name="Slide Number Placeholder 3"/>
          <p:cNvSpPr>
            <a:spLocks noGrp="1"/>
          </p:cNvSpPr>
          <p:nvPr>
            <p:ph type="sldNum" sz="quarter" idx="5"/>
          </p:nvPr>
        </p:nvSpPr>
        <p:spPr/>
        <p:txBody>
          <a:bodyPr/>
          <a:lstStyle/>
          <a:p>
            <a:fld id="{0C6D11D9-9369-4EEA-9B47-5CE8DC14ACA0}" type="slidenum">
              <a:rPr lang="en-US" smtClean="0"/>
              <a:t>14</a:t>
            </a:fld>
            <a:endParaRPr lang="en-US"/>
          </a:p>
        </p:txBody>
      </p:sp>
    </p:spTree>
    <p:extLst>
      <p:ext uri="{BB962C8B-B14F-4D97-AF65-F5344CB8AC3E}">
        <p14:creationId xmlns:p14="http://schemas.microsoft.com/office/powerpoint/2010/main" val="2183783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third system is data that drives decisions.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want to be very clear: the goal is not more reports. The goal is better decisions.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Many facilities are surrounded by data but still miss emerging risk because the data is reviewed too late, too inconsistently, or without clear action.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High-performing organizations do not simply collect data for QAPI. They use data to decide where leadership attention should go, which residents need closer monitoring, which systems need verification, and which processes require improvement.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Data should help the team anticipate, not just explain.</a:t>
            </a:r>
          </a:p>
          <a:p>
            <a:endParaRPr lang="en-US" dirty="0"/>
          </a:p>
          <a:p>
            <a:endParaRPr lang="en-US" dirty="0"/>
          </a:p>
        </p:txBody>
      </p:sp>
      <p:sp>
        <p:nvSpPr>
          <p:cNvPr id="4" name="Slide Number Placeholder 3"/>
          <p:cNvSpPr>
            <a:spLocks noGrp="1"/>
          </p:cNvSpPr>
          <p:nvPr>
            <p:ph type="sldNum" sz="quarter" idx="5"/>
          </p:nvPr>
        </p:nvSpPr>
        <p:spPr/>
        <p:txBody>
          <a:bodyPr/>
          <a:lstStyle/>
          <a:p>
            <a:fld id="{CC9B8E78-8C3F-4622-9FC7-4476D4C33E86}" type="slidenum">
              <a:rPr lang="en-US" smtClean="0"/>
              <a:t>15</a:t>
            </a:fld>
            <a:endParaRPr lang="en-US"/>
          </a:p>
        </p:txBody>
      </p:sp>
    </p:spTree>
    <p:extLst>
      <p:ext uri="{BB962C8B-B14F-4D97-AF65-F5344CB8AC3E}">
        <p14:creationId xmlns:p14="http://schemas.microsoft.com/office/powerpoint/2010/main" val="1902158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dashboard should not be a wall of numbers.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should help leaders decide where to focus.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every metric, ask: what decision does this number help us make?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Falls data should not only tell us how many falls occurred. It should help us identify who is more likely to fall this week.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Hospitalization data should not only tell us who transferred. It should help us identify who is clinically unstable today.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Infection data should not only count infections. It should help us see whether a pattern is forming.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practical takeaway is to pair every metric with a leadership question. If no one uses the answer, the metric may be noise rather than guidance.</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16</a:t>
            </a:fld>
            <a:endParaRPr lang="en-US"/>
          </a:p>
        </p:txBody>
      </p:sp>
    </p:spTree>
    <p:extLst>
      <p:ext uri="{BB962C8B-B14F-4D97-AF65-F5344CB8AC3E}">
        <p14:creationId xmlns:p14="http://schemas.microsoft.com/office/powerpoint/2010/main" val="3135757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gives examples, but the list should be tailored to the facility.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hospitalizations, leading indicators may include abnormal vital signs, new oxygen use, unresolved change in condition, or repeated provider calls.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pressure injuries, it may be declining intake, new incontinence, reduced mobility, or delays in equipment.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weight loss, the signal may be meal refusals, dental issues, medication side effects, or depression.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behavioral events, sleep changes, pain cues, environmental triggers, and recent transitions matter.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the audience: what is one leading indicator your team already sees but does not consistently act on? That question often leads to a very practical improvement opportunity.</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17</a:t>
            </a:fld>
            <a:endParaRPr lang="en-US"/>
          </a:p>
        </p:txBody>
      </p:sp>
    </p:spTree>
    <p:extLst>
      <p:ext uri="{BB962C8B-B14F-4D97-AF65-F5344CB8AC3E}">
        <p14:creationId xmlns:p14="http://schemas.microsoft.com/office/powerpoint/2010/main" val="5048434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CMS requires nursing homes to have a QAPI program that is ongoing, comprehensive, addresses systems of care and management practices, and uses data to identify and prioritize improvement.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practical implication is this: QAPI should not become a meeting where departments read reports.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QAPI should be where the organization uses data to understand patterns, select priorities, change systems, monitor effectiveness, and sustain improvement.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a surveyor perspective, the question is not simply, 'Did you have a QAPI meeting?' The deeper question is, 'Did the facility recognize the concern, analyze it, take meaningful action, and determine whether the action worked?'</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18</a:t>
            </a:fld>
            <a:endParaRPr lang="en-US"/>
          </a:p>
        </p:txBody>
      </p:sp>
    </p:spTree>
    <p:extLst>
      <p:ext uri="{BB962C8B-B14F-4D97-AF65-F5344CB8AC3E}">
        <p14:creationId xmlns:p14="http://schemas.microsoft.com/office/powerpoint/2010/main" val="8210141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fourth system is accountability. </a:t>
            </a:r>
          </a:p>
          <a:p>
            <a:r>
              <a:rPr lang="en-US" dirty="0"/>
              <a:t>Accountability is sometimes misunderstood as discipline or blame. That is not what I mean here. </a:t>
            </a:r>
          </a:p>
          <a:p>
            <a:r>
              <a:rPr lang="en-US" dirty="0"/>
              <a:t>Accountability means clarity. Who owns the outcome? Who owns the process? Who owns the follow-up? Who verifies completion? </a:t>
            </a:r>
          </a:p>
          <a:p>
            <a:r>
              <a:rPr lang="en-US" dirty="0"/>
              <a:t>If everyone owns falls, no one owns falls. If everyone owns weight loss, no one owns weight loss. </a:t>
            </a:r>
          </a:p>
          <a:p>
            <a:r>
              <a:rPr lang="en-US" dirty="0"/>
              <a:t>Strong organizations create clear ownership without creating silos. The goal is not to punish people when outcomes decline. The goal is to make sure concerns do not float around the organization without a responsible owner.</a:t>
            </a:r>
          </a:p>
          <a:p>
            <a:endParaRPr lang="en-US" dirty="0"/>
          </a:p>
          <a:p>
            <a:endParaRPr lang="en-US" dirty="0"/>
          </a:p>
        </p:txBody>
      </p:sp>
      <p:sp>
        <p:nvSpPr>
          <p:cNvPr id="4" name="Slide Number Placeholder 3"/>
          <p:cNvSpPr>
            <a:spLocks noGrp="1"/>
          </p:cNvSpPr>
          <p:nvPr>
            <p:ph type="sldNum" sz="quarter" idx="5"/>
          </p:nvPr>
        </p:nvSpPr>
        <p:spPr/>
        <p:txBody>
          <a:bodyPr/>
          <a:lstStyle/>
          <a:p>
            <a:fld id="{CC9B8E78-8C3F-4622-9FC7-4476D4C33E86}" type="slidenum">
              <a:rPr lang="en-US" smtClean="0"/>
              <a:t>19</a:t>
            </a:fld>
            <a:endParaRPr lang="en-US"/>
          </a:p>
        </p:txBody>
      </p:sp>
    </p:spTree>
    <p:extLst>
      <p:ext uri="{BB962C8B-B14F-4D97-AF65-F5344CB8AC3E}">
        <p14:creationId xmlns:p14="http://schemas.microsoft.com/office/powerpoint/2010/main" val="18708985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shows what accountability looks like in practical terms.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Every priority needs an owner, a process, and a due date.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Falls may be co-owned by nursing and rehab.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Weight loss may be owned by dietary and nursing.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Infections may be owned by the infection preventionist and DON.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Hospitalizations may be owned by clinical leadership.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Behavioral health concerns may require social services, nursing, medical director involvement, and pharmacy.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recommend clearly assigning roles for each process within the owner department. For example, be specific on who exactly in nursing and rehab is responsible for the weekly trend review, who specifically is accountable for the post-fall analysis process, for making sure the interventions get to the care plan, etc. If its not clear, someone will assume someone else is doing it and there wont be clear ownership/accountability for the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key is that ownership is visible. When a concern comes to QAPI or morning meeting, it should leave with an assigned owner, a defined process, and a date for follow-up. Otherwise, You are relying on memory.</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20</a:t>
            </a:fld>
            <a:endParaRPr lang="en-US"/>
          </a:p>
        </p:txBody>
      </p:sp>
    </p:spTree>
    <p:extLst>
      <p:ext uri="{BB962C8B-B14F-4D97-AF65-F5344CB8AC3E}">
        <p14:creationId xmlns:p14="http://schemas.microsoft.com/office/powerpoint/2010/main" val="1960472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my favorite quotes is...</a:t>
            </a:r>
          </a:p>
          <a:p>
            <a:r>
              <a:rPr lang="en-US" dirty="0"/>
              <a:t>"Every system is perfectly designed to achieve the results it gets."</a:t>
            </a:r>
          </a:p>
          <a:p>
            <a:r>
              <a:rPr lang="en-US" dirty="0"/>
              <a:t>Think about that for a minute.</a:t>
            </a:r>
          </a:p>
          <a:p>
            <a:r>
              <a:rPr lang="en-US" dirty="0"/>
              <a:t>When we see poor outcomes, we often look for someone to blame.</a:t>
            </a:r>
          </a:p>
          <a:p>
            <a:r>
              <a:rPr lang="en-US" dirty="0"/>
              <a:t>The nurse.</a:t>
            </a:r>
          </a:p>
          <a:p>
            <a:r>
              <a:rPr lang="en-US" dirty="0"/>
              <a:t>The CNA.</a:t>
            </a:r>
          </a:p>
          <a:p>
            <a:r>
              <a:rPr lang="en-US" dirty="0"/>
              <a:t>The physician.</a:t>
            </a:r>
          </a:p>
          <a:p>
            <a:r>
              <a:rPr lang="en-US" dirty="0"/>
              <a:t>The manager.</a:t>
            </a:r>
          </a:p>
          <a:p>
            <a:r>
              <a:rPr lang="en-US" dirty="0"/>
              <a:t>But great organizations ask a different question.</a:t>
            </a:r>
          </a:p>
          <a:p>
            <a:r>
              <a:rPr lang="en-US" dirty="0"/>
              <a:t>"What system failed?"</a:t>
            </a:r>
          </a:p>
          <a:p>
            <a:r>
              <a:rPr lang="en-US" dirty="0"/>
              <a:t>Because even excellent employees cannot consistently overcome poor systems.</a:t>
            </a:r>
          </a:p>
          <a:p>
            <a:r>
              <a:rPr lang="en-US" dirty="0"/>
              <a:t>Conversely...</a:t>
            </a:r>
          </a:p>
          <a:p>
            <a:r>
              <a:rPr lang="en-US" dirty="0"/>
              <a:t>Average employees working inside exceptional systems often achieve remarkable results.</a:t>
            </a:r>
          </a:p>
          <a:p>
            <a:r>
              <a:rPr lang="en-US" dirty="0"/>
              <a:t>Systems produce consistency.</a:t>
            </a:r>
          </a:p>
          <a:p>
            <a:r>
              <a:rPr lang="en-US" dirty="0"/>
              <a:t>People create variation.</a:t>
            </a:r>
          </a:p>
          <a:p>
            <a:r>
              <a:rPr lang="en-US" dirty="0"/>
              <a:t>Our goal as leaders is reducing unnecessary variation.</a:t>
            </a:r>
          </a:p>
          <a:p>
            <a:r>
              <a:rPr lang="en-US" dirty="0"/>
              <a:t>The goal is not to minimize individual skill or dedication. The goal is to design systems that make the right action easier, more visible, and more consistent. When surveyors, residents, families, and quality measures evaluate us, they are not evaluating our intentions. They are evaluating whether our systems consistently produced safe, individualized care.</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3</a:t>
            </a:fld>
            <a:endParaRPr lang="en-US"/>
          </a:p>
        </p:txBody>
      </p:sp>
    </p:spTree>
    <p:extLst>
      <p:ext uri="{BB962C8B-B14F-4D97-AF65-F5344CB8AC3E}">
        <p14:creationId xmlns:p14="http://schemas.microsoft.com/office/powerpoint/2010/main" val="9086114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Accountability often fails at the follow-through loop.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facility identifies a concern, assigns an intervention, documents a plan, and then moves 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But the system is not complete until someone verifies whether the action was implemented and whether it worked.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matters clinically and from a survey perspective.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a resident continues to fall after interventions are listed, surveyors will look for whether the facility evaluated effectiveness and revised the approach.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infection trends continue after education, surveyors will look for whether monitoring occurred and whether leadership adjusted the plan.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follow-through loop is: assign, do, verify, measure, and adjust.</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21</a:t>
            </a:fld>
            <a:endParaRPr lang="en-US"/>
          </a:p>
        </p:txBody>
      </p:sp>
    </p:spTree>
    <p:extLst>
      <p:ext uri="{BB962C8B-B14F-4D97-AF65-F5344CB8AC3E}">
        <p14:creationId xmlns:p14="http://schemas.microsoft.com/office/powerpoint/2010/main" val="421029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fifth system is clinical oversight. </a:t>
            </a:r>
          </a:p>
          <a:p>
            <a:endParaRPr lang="en-US" dirty="0"/>
          </a:p>
          <a:p>
            <a:r>
              <a:rPr lang="en-US" dirty="0"/>
              <a:t>This is where leadership visibility matters. </a:t>
            </a:r>
          </a:p>
          <a:p>
            <a:endParaRPr lang="en-US" dirty="0"/>
          </a:p>
          <a:p>
            <a:r>
              <a:rPr lang="en-US" dirty="0"/>
              <a:t>Oversight is not micromanagement. Oversight is how leaders verify that critical care processes are actually happening as intended. </a:t>
            </a:r>
          </a:p>
          <a:p>
            <a:endParaRPr lang="en-US" dirty="0"/>
          </a:p>
          <a:p>
            <a:r>
              <a:rPr lang="en-US" dirty="0"/>
              <a:t>Many leaders are reviewing reports, attending meetings, and responding to emails, but the actual care systems are occurring on the units, in resident rooms, at meals, during medication pass, during care transitions, and during staff handoffs. </a:t>
            </a:r>
          </a:p>
          <a:p>
            <a:endParaRPr lang="en-US" dirty="0"/>
          </a:p>
          <a:p>
            <a:r>
              <a:rPr lang="en-US" dirty="0"/>
              <a:t>Strong leaders build purposeful rounding and monitoring into the operating rhythm so they can see practice, coach in real time, and detect drift early.</a:t>
            </a:r>
          </a:p>
          <a:p>
            <a:endParaRPr lang="en-US" dirty="0"/>
          </a:p>
          <a:p>
            <a:endParaRPr lang="en-US" dirty="0"/>
          </a:p>
        </p:txBody>
      </p:sp>
      <p:sp>
        <p:nvSpPr>
          <p:cNvPr id="4" name="Slide Number Placeholder 3"/>
          <p:cNvSpPr>
            <a:spLocks noGrp="1"/>
          </p:cNvSpPr>
          <p:nvPr>
            <p:ph type="sldNum" sz="quarter" idx="5"/>
          </p:nvPr>
        </p:nvSpPr>
        <p:spPr/>
        <p:txBody>
          <a:bodyPr/>
          <a:lstStyle/>
          <a:p>
            <a:fld id="{CC9B8E78-8C3F-4622-9FC7-4476D4C33E86}" type="slidenum">
              <a:rPr lang="en-US" smtClean="0"/>
              <a:t>22</a:t>
            </a:fld>
            <a:endParaRPr lang="en-US"/>
          </a:p>
        </p:txBody>
      </p:sp>
    </p:spTree>
    <p:extLst>
      <p:ext uri="{BB962C8B-B14F-4D97-AF65-F5344CB8AC3E}">
        <p14:creationId xmlns:p14="http://schemas.microsoft.com/office/powerpoint/2010/main" val="16414318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Purposeful rounding should be more than walking through the building. It should generate clinical intelligence.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Leaders should observe, ask, verify, and coach.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Observe what is actually happening.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staff and residents what they are experiencing.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Verify whether the care process is implemented.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Coach when there is a gap.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example, if the facility is focused on falls, leaders might verify call lights, footwear, clutter, toileting plans, alarms if used, therapy recommendations, and high-risk medications. If the focus is skin, leaders might verify repositioning, support surfaces, nutrition, moisture management, and documentation.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point is not to catch people doing something wrong. The point is to detect drift while there is still time to correct it.</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23</a:t>
            </a:fld>
            <a:endParaRPr lang="en-US"/>
          </a:p>
        </p:txBody>
      </p:sp>
    </p:spTree>
    <p:extLst>
      <p:ext uri="{BB962C8B-B14F-4D97-AF65-F5344CB8AC3E}">
        <p14:creationId xmlns:p14="http://schemas.microsoft.com/office/powerpoint/2010/main" val="13096266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a surveyor perspective, oversight becomes visible when the story aligns.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policy says what should happen.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record shows what was documented.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Interviews reveal what staff understand.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Observation confirms what actually happened.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those sources do not align, survey risk increases.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care plan may say the resident requires assist of two, but observation shows one staff member assisting.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policy may require infection control precautions, but observation shows gaps in PPE.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QAPI plan may describe monitoring, but there is no evidence the monitoring identified or corrected concerns.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Teach leaders to round on alignment. That is a practical way to think like a surveyor without turning the facility into a compliance police force.</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24</a:t>
            </a:fld>
            <a:endParaRPr lang="en-US"/>
          </a:p>
        </p:txBody>
      </p:sp>
    </p:spTree>
    <p:extLst>
      <p:ext uri="{BB962C8B-B14F-4D97-AF65-F5344CB8AC3E}">
        <p14:creationId xmlns:p14="http://schemas.microsoft.com/office/powerpoint/2010/main" val="27569814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sixth system is continuous learning.</a:t>
            </a:r>
          </a:p>
          <a:p>
            <a:endParaRPr lang="en-US" dirty="0"/>
          </a:p>
          <a:p>
            <a:r>
              <a:rPr lang="en-US" dirty="0"/>
              <a:t>This is the difference between correcting a problem and improving a system. </a:t>
            </a:r>
          </a:p>
          <a:p>
            <a:endParaRPr lang="en-US" dirty="0"/>
          </a:p>
          <a:p>
            <a:r>
              <a:rPr lang="en-US" dirty="0"/>
              <a:t>A reactive organization asks, who made the mistake? A learning organization asks, what conditions allowed this to happen, and what needs to change so it is less likely to happen again? </a:t>
            </a:r>
          </a:p>
          <a:p>
            <a:endParaRPr lang="en-US" dirty="0"/>
          </a:p>
          <a:p>
            <a:r>
              <a:rPr lang="en-US" dirty="0"/>
              <a:t>This applies to adverse events, but it also applies to near misses. </a:t>
            </a:r>
          </a:p>
          <a:p>
            <a:r>
              <a:rPr lang="en-US" dirty="0"/>
              <a:t>Near misses are gifts. They show us where the system is vulnerable before the resident experiences harm. The challenge is creating an environment where staff feel safe enough to report them and leaders are skilled enough to respond constructively.</a:t>
            </a:r>
          </a:p>
          <a:p>
            <a:endParaRPr lang="en-US" dirty="0"/>
          </a:p>
          <a:p>
            <a:endParaRPr lang="en-US" dirty="0"/>
          </a:p>
        </p:txBody>
      </p:sp>
      <p:sp>
        <p:nvSpPr>
          <p:cNvPr id="4" name="Slide Number Placeholder 3"/>
          <p:cNvSpPr>
            <a:spLocks noGrp="1"/>
          </p:cNvSpPr>
          <p:nvPr>
            <p:ph type="sldNum" sz="quarter" idx="5"/>
          </p:nvPr>
        </p:nvSpPr>
        <p:spPr/>
        <p:txBody>
          <a:bodyPr/>
          <a:lstStyle/>
          <a:p>
            <a:fld id="{CC9B8E78-8C3F-4622-9FC7-4476D4C33E86}" type="slidenum">
              <a:rPr lang="en-US" smtClean="0"/>
              <a:t>25</a:t>
            </a:fld>
            <a:endParaRPr lang="en-US"/>
          </a:p>
        </p:txBody>
      </p:sp>
    </p:spTree>
    <p:extLst>
      <p:ext uri="{BB962C8B-B14F-4D97-AF65-F5344CB8AC3E}">
        <p14:creationId xmlns:p14="http://schemas.microsoft.com/office/powerpoint/2010/main" val="9149025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Most organizations focus their energy at the top of the pyramid, where harm already occurred.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That is understandable, but it is late. High-performing facilities learn lower in the pyramid.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pay attention to near misses and weak signals.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medication almost given to the wrong resident. A resident found at the exit before eloping. A meal tray delivered incorrectly but caught before the resident ate it. A pressure injury risk intervention that was missed but identified during rounding.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events can be uncomfortable to discuss, but they are valuable because they reveal system vulnerabilities before more serious harm occurs.</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26</a:t>
            </a:fld>
            <a:endParaRPr lang="en-US"/>
          </a:p>
        </p:txBody>
      </p:sp>
    </p:spTree>
    <p:extLst>
      <p:ext uri="{BB962C8B-B14F-4D97-AF65-F5344CB8AC3E}">
        <p14:creationId xmlns:p14="http://schemas.microsoft.com/office/powerpoint/2010/main" val="19388788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is about leadership response. Staff learn very quickly what is safe to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the response to a mistake is blame, embarrassment, or punishment without analysis, staff become less likely to surface weak signals.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That does not mean accountability disappears.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means leaders separate human error, at-risk behavior, reckless behavior, and system failure.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most quality events, there is a system story.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learning response asks: what happened, what made it possible, what did the system expect, and what should change? A practical phrase I like is, 'What allowed this to happen?' Ask that before jumping to, 'Who did this?'</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27</a:t>
            </a:fld>
            <a:endParaRPr lang="en-US"/>
          </a:p>
        </p:txBody>
      </p:sp>
    </p:spTree>
    <p:extLst>
      <p:ext uri="{BB962C8B-B14F-4D97-AF65-F5344CB8AC3E}">
        <p14:creationId xmlns:p14="http://schemas.microsoft.com/office/powerpoint/2010/main" val="27248778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seventh system is proactive culture. </a:t>
            </a:r>
          </a:p>
          <a:p>
            <a:r>
              <a:rPr lang="en-US" dirty="0"/>
              <a:t>Culture can feel abstract, but it becomes very concrete when we define it as what happens repeatedly. </a:t>
            </a:r>
          </a:p>
          <a:p>
            <a:pPr marL="171450" indent="-171450">
              <a:buFont typeface="Arial" panose="020B0604020202020204" pitchFamily="34" charset="0"/>
              <a:buChar char="•"/>
            </a:pPr>
            <a:r>
              <a:rPr lang="en-US" dirty="0"/>
              <a:t>Culture is how concerns are escalated. </a:t>
            </a:r>
          </a:p>
          <a:p>
            <a:pPr marL="171450" indent="-171450">
              <a:buFont typeface="Arial" panose="020B0604020202020204" pitchFamily="34" charset="0"/>
              <a:buChar char="•"/>
            </a:pPr>
            <a:r>
              <a:rPr lang="en-US" dirty="0"/>
              <a:t>Culture is whether CNAs are heard. </a:t>
            </a:r>
          </a:p>
          <a:p>
            <a:pPr marL="171450" indent="-171450">
              <a:buFont typeface="Arial" panose="020B0604020202020204" pitchFamily="34" charset="0"/>
              <a:buChar char="•"/>
            </a:pPr>
            <a:r>
              <a:rPr lang="en-US" dirty="0"/>
              <a:t>Culture is whether leaders verify practice. </a:t>
            </a:r>
          </a:p>
          <a:p>
            <a:pPr marL="171450" indent="-171450">
              <a:buFont typeface="Arial" panose="020B0604020202020204" pitchFamily="34" charset="0"/>
              <a:buChar char="•"/>
            </a:pPr>
            <a:r>
              <a:rPr lang="en-US" dirty="0"/>
              <a:t>Culture is whether QAPI drives real action. </a:t>
            </a:r>
          </a:p>
          <a:p>
            <a:pPr marL="171450" indent="-171450">
              <a:buFont typeface="Arial" panose="020B0604020202020204" pitchFamily="34" charset="0"/>
              <a:buChar char="•"/>
            </a:pPr>
            <a:r>
              <a:rPr lang="en-US" dirty="0"/>
              <a:t>Culture is whether the team learns from near misses. </a:t>
            </a:r>
          </a:p>
          <a:p>
            <a:pPr marL="171450" indent="-171450">
              <a:buFont typeface="Arial" panose="020B0604020202020204" pitchFamily="34" charset="0"/>
              <a:buChar char="•"/>
            </a:pPr>
            <a:r>
              <a:rPr lang="en-US" dirty="0"/>
              <a:t>Culture is whether departments solve problems together or protect their own silos. </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Proactive culture is not created by a poster on the wall. It is created by repeated leadership behaviors and reliable systems.</a:t>
            </a:r>
          </a:p>
          <a:p>
            <a:endParaRPr lang="en-US" dirty="0"/>
          </a:p>
          <a:p>
            <a:endParaRPr lang="en-US" dirty="0"/>
          </a:p>
        </p:txBody>
      </p:sp>
      <p:sp>
        <p:nvSpPr>
          <p:cNvPr id="4" name="Slide Number Placeholder 3"/>
          <p:cNvSpPr>
            <a:spLocks noGrp="1"/>
          </p:cNvSpPr>
          <p:nvPr>
            <p:ph type="sldNum" sz="quarter" idx="5"/>
          </p:nvPr>
        </p:nvSpPr>
        <p:spPr/>
        <p:txBody>
          <a:bodyPr/>
          <a:lstStyle/>
          <a:p>
            <a:fld id="{CC9B8E78-8C3F-4622-9FC7-4476D4C33E86}" type="slidenum">
              <a:rPr lang="en-US" smtClean="0"/>
              <a:t>28</a:t>
            </a:fld>
            <a:endParaRPr lang="en-US"/>
          </a:p>
        </p:txBody>
      </p:sp>
    </p:spTree>
    <p:extLst>
      <p:ext uri="{BB962C8B-B14F-4D97-AF65-F5344CB8AC3E}">
        <p14:creationId xmlns:p14="http://schemas.microsoft.com/office/powerpoint/2010/main" val="42134330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proactive culture has observable behaviors.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Leaders are curious instead of defensive.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Risk is visible instead of hidden.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Staff feel safe raising concerns.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Ownership is clear.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Near misses are discussed.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Processes survive busy days.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What behavior would your frontline staff say leadership consistently rewards? (give time for feedback)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Do we reward early escalation or do we unintentionally reward keeping problems quiet?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Do we reward accurate reporting or only good-looking numbers?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Do we reward departments for solving shared problems or for protecting their own area?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Those answers shape culture more than any mission statement.</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29</a:t>
            </a:fld>
            <a:endParaRPr lang="en-US"/>
          </a:p>
        </p:txBody>
      </p:sp>
    </p:spTree>
    <p:extLst>
      <p:ext uri="{BB962C8B-B14F-4D97-AF65-F5344CB8AC3E}">
        <p14:creationId xmlns:p14="http://schemas.microsoft.com/office/powerpoint/2010/main" val="5786681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we put the systems together.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sequence matters.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Early risk identification tells us who or what needs attention.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Communication moves that concern to the right people.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Data helps us see patterns and prioritize.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Accountability assigns ownership and follow-through.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Oversight verifies practice.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Continuous learning improves the system when gaps appear.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Proactive culture sustains the behavior over time. This is why I do not recommend launching seven separate initiatives. Most facilities do not need seven more projects. They need a stronger operating rhythm that connects the work they are already doing.</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30</a:t>
            </a:fld>
            <a:endParaRPr lang="en-US"/>
          </a:p>
        </p:txBody>
      </p:sp>
    </p:spTree>
    <p:extLst>
      <p:ext uri="{BB962C8B-B14F-4D97-AF65-F5344CB8AC3E}">
        <p14:creationId xmlns:p14="http://schemas.microsoft.com/office/powerpoint/2010/main" val="1387904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a useful gut check. Think about your last clinical meeting, QAPI meeting, or leadership meeting. How much of that conversation was about what already happened? The fall. The hospitalization. The wound. The complaint. The survey finding. Those conversations matter, but if they dominate the entire agenda, the organization is always behind</a:t>
            </a:r>
          </a:p>
          <a:p>
            <a:endParaRPr lang="en-US" dirty="0"/>
          </a:p>
          <a:p>
            <a:r>
              <a:rPr lang="en-US" dirty="0"/>
              <a:t>Predictive organizations spend more time asking: who is changing, who worries us, what patterns are forming, and what should we do before the outcome occurs? </a:t>
            </a:r>
          </a:p>
          <a:p>
            <a:endParaRPr lang="en-US" dirty="0"/>
          </a:p>
          <a:p>
            <a:r>
              <a:rPr lang="en-US" dirty="0"/>
              <a:t>Ask the audience: when you think about your own meetings, are you spending more time on yesterday's problems or tomorrow's risks? There is no judgment in that question. Most organizations naturally drift into reactivity unless leaders intentionally create a proactive rhythm.</a:t>
            </a:r>
          </a:p>
        </p:txBody>
      </p:sp>
      <p:sp>
        <p:nvSpPr>
          <p:cNvPr id="4" name="Slide Number Placeholder 3"/>
          <p:cNvSpPr>
            <a:spLocks noGrp="1"/>
          </p:cNvSpPr>
          <p:nvPr>
            <p:ph type="sldNum" sz="quarter" idx="5"/>
          </p:nvPr>
        </p:nvSpPr>
        <p:spPr/>
        <p:txBody>
          <a:bodyPr/>
          <a:lstStyle/>
          <a:p>
            <a:fld id="{0C6D11D9-9369-4EEA-9B47-5CE8DC14ACA0}" type="slidenum">
              <a:rPr lang="en-US" smtClean="0"/>
              <a:t>4</a:t>
            </a:fld>
            <a:endParaRPr lang="en-US"/>
          </a:p>
        </p:txBody>
      </p:sp>
    </p:spTree>
    <p:extLst>
      <p:ext uri="{BB962C8B-B14F-4D97-AF65-F5344CB8AC3E}">
        <p14:creationId xmlns:p14="http://schemas.microsoft.com/office/powerpoint/2010/main" val="7672008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practical implementation plan should start small enough to execute.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recommend choosing one high-risk, high-volume, or problem-prone area. That language aligns with the way CMS frames QAPI priority setting, but it is also common sense.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falls, hospitalizations, weight loss, wounds, infections, or another priority.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week one, map the current process. In week two, define the leading indicators and standardize huddle questions. In week three, assign owners and build a follow-through tracker. In week four, round to verify and bring results into QAPI.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keeps the work manageable and allows the team to learn the operating rhythm before expanding to other priorities.</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31</a:t>
            </a:fld>
            <a:endParaRPr lang="en-US"/>
          </a:p>
        </p:txBody>
      </p:sp>
    </p:spTree>
    <p:extLst>
      <p:ext uri="{BB962C8B-B14F-4D97-AF65-F5344CB8AC3E}">
        <p14:creationId xmlns:p14="http://schemas.microsoft.com/office/powerpoint/2010/main" val="38761199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leave with nothing else, leave with these questions. Who worries us today? What changed in the last twenty-four to seventy-two hours? What leading indicator is moving? Who owns the next action? How will we verify it worked?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questions are simple, but they are powerful because they shift attention from the past to the near future.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also help leaders convert concern into action.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resident being 'on the radar' is not enough.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system must translate concern into intervention, ownership, verification, and learning.</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32</a:t>
            </a:fld>
            <a:endParaRPr lang="en-US"/>
          </a:p>
        </p:txBody>
      </p:sp>
    </p:spTree>
    <p:extLst>
      <p:ext uri="{BB962C8B-B14F-4D97-AF65-F5344CB8AC3E}">
        <p14:creationId xmlns:p14="http://schemas.microsoft.com/office/powerpoint/2010/main" val="36688076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want to close with this thought. Great organizations are not problem-free.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Long-term care is complex. Residents are clinically vulnerable. Staffing is challenging. Regulations are demanding. Things will happen.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But system-strong organizations recognize risk earlier, communicate faster, assign ownership more clearly, verify practice more consistently, and learn more effectively.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That is what prevents problems from becoming repeated harm, poor outcomes, or survey deficiencies.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you walk into your building tomorrow morning, I hope you'll hear that phrase “we should have seen that coming” that I mentioned when we began differently. The goal isn't to become perfect. The goal is to build systems that help us recognize risk earlier, communicate faster, assign ownership more clearly, verify more consistently, and learn continuously. If we strengthen those systems, fewer events will end with us saying, 'We should have seen that coming.' Instead, more of them will end with, 'I'm glad we caught that before it became harm.'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we move into questions, think about one system you can strengthen this month. It does not have to be complicated. It just needs to make the right work more reliable.</a:t>
            </a:r>
          </a:p>
          <a:p>
            <a:endParaRPr lang="en-US" dirty="0"/>
          </a:p>
          <a:p>
            <a:endParaRPr lang="en-US" dirty="0"/>
          </a:p>
        </p:txBody>
      </p:sp>
      <p:sp>
        <p:nvSpPr>
          <p:cNvPr id="4" name="Slide Number Placeholder 3"/>
          <p:cNvSpPr>
            <a:spLocks noGrp="1"/>
          </p:cNvSpPr>
          <p:nvPr>
            <p:ph type="sldNum" sz="quarter" idx="5"/>
          </p:nvPr>
        </p:nvSpPr>
        <p:spPr/>
        <p:txBody>
          <a:bodyPr/>
          <a:lstStyle/>
          <a:p>
            <a:fld id="{CC9B8E78-8C3F-4622-9FC7-4476D4C33E86}" type="slidenum">
              <a:rPr lang="en-US" smtClean="0"/>
              <a:t>33</a:t>
            </a:fld>
            <a:endParaRPr lang="en-US"/>
          </a:p>
        </p:txBody>
      </p:sp>
    </p:spTree>
    <p:extLst>
      <p:ext uri="{BB962C8B-B14F-4D97-AF65-F5344CB8AC3E}">
        <p14:creationId xmlns:p14="http://schemas.microsoft.com/office/powerpoint/2010/main" val="2141018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the central framework for today. I call these hidden systems because they are usually not the first thing people talk about when they describe quality. We tend to talk about survey results, quality measures, complaints, hospitalizations, falls, infections, or staffing. But those are outcomes. Underneath those outcomes are the systems that either detect risk early or miss it, communicate concerns or allow them to stay siloed, use data or ignore patterns, create ownership or leave follow-up vague, verify practice or assume it is happening, learn from near misses or repeat them, and build a proactive culture or a firefighting culture. As we walk through each system, remember that the goal is not seven new projects. The goal is one integrated operating system.</a:t>
            </a:r>
          </a:p>
          <a:p>
            <a:endParaRPr lang="en-US" dirty="0"/>
          </a:p>
          <a:p>
            <a:r>
              <a:rPr lang="en-US" dirty="0"/>
              <a:t>"I like to think of these as gears in a machine.</a:t>
            </a:r>
          </a:p>
          <a:p>
            <a:r>
              <a:rPr lang="en-US" dirty="0"/>
              <a:t>When one gear stops working...</a:t>
            </a:r>
          </a:p>
          <a:p>
            <a:r>
              <a:rPr lang="en-US" dirty="0"/>
              <a:t>the entire quality program begins breaking down."</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5</a:t>
            </a:fld>
            <a:endParaRPr lang="en-US"/>
          </a:p>
        </p:txBody>
      </p:sp>
    </p:spTree>
    <p:extLst>
      <p:ext uri="{BB962C8B-B14F-4D97-AF65-F5344CB8AC3E}">
        <p14:creationId xmlns:p14="http://schemas.microsoft.com/office/powerpoint/2010/main" val="187563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first system is early risk identification. This is the foundation. If we do not identify risk early, every other system becomes more reactive.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our setting, most adverse outcomes have a story before the event.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was a change in condition, a change in behavior, a change in mobility, a change in intake, a medication change, a family concern, a CNA observation, or a subtle pattern that someone noticed but the organization did not elevate. The goal is not to predict everything perfectly. The goal is to make it much harder for early warning signs to stay invisible.</a:t>
            </a:r>
          </a:p>
          <a:p>
            <a:endParaRPr lang="en-US" dirty="0"/>
          </a:p>
          <a:p>
            <a:endParaRPr lang="en-US" dirty="0"/>
          </a:p>
        </p:txBody>
      </p:sp>
      <p:sp>
        <p:nvSpPr>
          <p:cNvPr id="4" name="Slide Number Placeholder 3"/>
          <p:cNvSpPr>
            <a:spLocks noGrp="1"/>
          </p:cNvSpPr>
          <p:nvPr>
            <p:ph type="sldNum" sz="quarter" idx="5"/>
          </p:nvPr>
        </p:nvSpPr>
        <p:spPr/>
        <p:txBody>
          <a:bodyPr/>
          <a:lstStyle/>
          <a:p>
            <a:fld id="{CC9B8E78-8C3F-4622-9FC7-4476D4C33E86}" type="slidenum">
              <a:rPr lang="en-US" smtClean="0"/>
              <a:t>6</a:t>
            </a:fld>
            <a:endParaRPr lang="en-US"/>
          </a:p>
        </p:txBody>
      </p:sp>
    </p:spTree>
    <p:extLst>
      <p:ext uri="{BB962C8B-B14F-4D97-AF65-F5344CB8AC3E}">
        <p14:creationId xmlns:p14="http://schemas.microsoft.com/office/powerpoint/2010/main" val="1460128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difference between leading and lagging indicators is one of the most practical concepts leaders can use immediately.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lagging indicator tells us the outcome already occurred.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leading indicator gives us a chance to change the outcome.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example, a fall with injury is lagging. New confusion, poor sleep, orthostatic symptoms, changes in mobility, increased pain, or a new psychoactive medication may be leading indicators. A new pressure injury is lagging. Poor intake, reduced mobility, weight loss, moisture exposure, or a decline in turning tolerance may be leading indicators.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If your meetings are focused primarily on lagging indicators...</a:t>
            </a:r>
          </a:p>
          <a:p>
            <a:r>
              <a:rPr lang="en-US" dirty="0"/>
              <a:t>you're already behind.</a:t>
            </a:r>
          </a:p>
          <a:p>
            <a:r>
              <a:rPr lang="en-US" dirty="0"/>
              <a:t>Leaders should spend most of their time asking...</a:t>
            </a:r>
          </a:p>
          <a:p>
            <a:r>
              <a:rPr lang="en-US" dirty="0"/>
              <a:t>"What are we worried about today?"</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7</a:t>
            </a:fld>
            <a:endParaRPr lang="en-US"/>
          </a:p>
        </p:txBody>
      </p:sp>
    </p:spTree>
    <p:extLst>
      <p:ext uri="{BB962C8B-B14F-4D97-AF65-F5344CB8AC3E}">
        <p14:creationId xmlns:p14="http://schemas.microsoft.com/office/powerpoint/2010/main" val="627240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One practical tool is what I call a high-risk resident radar.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not just a list of residents who already fell, already went to the hospital, or already have a wound. It is a list of residents whose risk profile is changing.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like to organize this around five buckets: clinical change, functional risk, nutrition and skin, behavioral health, and transitions. Transitions are especially important. New admissions, returns from the hospital, medication changes, and room changes are common points where risk increases. The practical takeaway is simple: every facility should have a mechanism to identify who is clinically fragile this week, even if nothing bad has happened yet.</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8</a:t>
            </a:fld>
            <a:endParaRPr lang="en-US"/>
          </a:p>
        </p:txBody>
      </p:sp>
    </p:spTree>
    <p:extLst>
      <p:ext uri="{BB962C8B-B14F-4D97-AF65-F5344CB8AC3E}">
        <p14:creationId xmlns:p14="http://schemas.microsoft.com/office/powerpoint/2010/main" val="3836075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daily risk huddle does not need to be complicated. In fact, the more complicated it is, the less likely it is to happen reliably.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best huddles ask a few consistent questions. Who changed? Who worries us? What indicator is moving? What action happens today? Who owns follow-up?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ownership question is critical. If the team leaves the huddle with concerns but no assigned action, the huddle created awareness but not improvement.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helpful question for leaders is: if this resident declined in seven days, would we be surprised? If the answer is no, that resident belongs on the radar today.</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9</a:t>
            </a:fld>
            <a:endParaRPr lang="en-US"/>
          </a:p>
        </p:txBody>
      </p:sp>
    </p:spTree>
    <p:extLst>
      <p:ext uri="{BB962C8B-B14F-4D97-AF65-F5344CB8AC3E}">
        <p14:creationId xmlns:p14="http://schemas.microsoft.com/office/powerpoint/2010/main" val="3797755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is an example that many of you will recognize in some form. A resident falls twice in one week.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Each fall is reviewed, but the reviews are treated as isolated events.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you step back, there were clues.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new antihypertensive had been added.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resident was more restless at night.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CNA said the resident was 'not himself.’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Therapy had noticed a gait change.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None of those observations were wrong. The problem was that the facility did not have a reliable system to connect the clues before the second fall.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where I like to remind teams: the issue is usually not that staff did not care. The system failed to collect, elevate, and act on what people were already seeing.</a:t>
            </a:r>
          </a:p>
          <a:p>
            <a:endParaRPr lang="en-US" dirty="0"/>
          </a:p>
        </p:txBody>
      </p:sp>
      <p:sp>
        <p:nvSpPr>
          <p:cNvPr id="4" name="Slide Number Placeholder 3"/>
          <p:cNvSpPr>
            <a:spLocks noGrp="1"/>
          </p:cNvSpPr>
          <p:nvPr>
            <p:ph type="sldNum" sz="quarter" idx="5"/>
          </p:nvPr>
        </p:nvSpPr>
        <p:spPr/>
        <p:txBody>
          <a:bodyPr/>
          <a:lstStyle/>
          <a:p>
            <a:fld id="{0C6D11D9-9369-4EEA-9B47-5CE8DC14ACA0}" type="slidenum">
              <a:rPr lang="en-US" smtClean="0"/>
              <a:t>10</a:t>
            </a:fld>
            <a:endParaRPr lang="en-US"/>
          </a:p>
        </p:txBody>
      </p:sp>
    </p:spTree>
    <p:extLst>
      <p:ext uri="{BB962C8B-B14F-4D97-AF65-F5344CB8AC3E}">
        <p14:creationId xmlns:p14="http://schemas.microsoft.com/office/powerpoint/2010/main" val="26142695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E13C6-737D-27A2-033B-80BE31692C77}"/>
              </a:ext>
            </a:extLst>
          </p:cNvPr>
          <p:cNvSpPr>
            <a:spLocks noGrp="1"/>
          </p:cNvSpPr>
          <p:nvPr>
            <p:ph type="title"/>
          </p:nvPr>
        </p:nvSpPr>
        <p:spPr>
          <a:xfrm>
            <a:off x="609600" y="495300"/>
            <a:ext cx="17221200" cy="1828800"/>
          </a:xfrm>
        </p:spPr>
        <p:txBody>
          <a:bodyPr>
            <a:normAutofit/>
          </a:bodyPr>
          <a:lstStyle>
            <a:lvl1pPr algn="l">
              <a:defRPr sz="5400">
                <a:solidFill>
                  <a:srgbClr val="31A48F"/>
                </a:solidFill>
                <a:latin typeface="Cy Grotesk V3 Key Ultra-Bold" panose="020B0604020202020204" charset="0"/>
              </a:defRPr>
            </a:lvl1pPr>
          </a:lstStyle>
          <a:p>
            <a:r>
              <a:rPr lang="en-US" dirty="0"/>
              <a:t>Click to edit Master title style</a:t>
            </a:r>
          </a:p>
        </p:txBody>
      </p:sp>
      <p:sp>
        <p:nvSpPr>
          <p:cNvPr id="8" name="Freeform 6">
            <a:extLst>
              <a:ext uri="{FF2B5EF4-FFF2-40B4-BE49-F238E27FC236}">
                <a16:creationId xmlns:a16="http://schemas.microsoft.com/office/drawing/2014/main" id="{BD453CAF-0AD3-E74F-A260-F2139B884816}"/>
              </a:ext>
            </a:extLst>
          </p:cNvPr>
          <p:cNvSpPr/>
          <p:nvPr userDrawn="1"/>
        </p:nvSpPr>
        <p:spPr>
          <a:xfrm flipH="1">
            <a:off x="762000" y="256664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9" name="Group 2">
            <a:extLst>
              <a:ext uri="{FF2B5EF4-FFF2-40B4-BE49-F238E27FC236}">
                <a16:creationId xmlns:a16="http://schemas.microsoft.com/office/drawing/2014/main" id="{9E77C0A3-008F-1D7D-2E23-0E66019A47C1}"/>
              </a:ext>
            </a:extLst>
          </p:cNvPr>
          <p:cNvGrpSpPr/>
          <p:nvPr userDrawn="1"/>
        </p:nvGrpSpPr>
        <p:grpSpPr>
          <a:xfrm>
            <a:off x="0" y="9147937"/>
            <a:ext cx="18288000" cy="1137982"/>
            <a:chOff x="0" y="0"/>
            <a:chExt cx="3253266" cy="202437"/>
          </a:xfrm>
        </p:grpSpPr>
        <p:sp>
          <p:nvSpPr>
            <p:cNvPr id="10" name="Freeform 3">
              <a:extLst>
                <a:ext uri="{FF2B5EF4-FFF2-40B4-BE49-F238E27FC236}">
                  <a16:creationId xmlns:a16="http://schemas.microsoft.com/office/drawing/2014/main" id="{2F533AEA-4879-F22A-2716-3E2B08BFC23B}"/>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11" name="TextBox 4">
              <a:extLst>
                <a:ext uri="{FF2B5EF4-FFF2-40B4-BE49-F238E27FC236}">
                  <a16:creationId xmlns:a16="http://schemas.microsoft.com/office/drawing/2014/main" id="{4FCA1751-D967-AAF2-B26A-BA17E5913D30}"/>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12" name="Freeform 5">
            <a:extLst>
              <a:ext uri="{FF2B5EF4-FFF2-40B4-BE49-F238E27FC236}">
                <a16:creationId xmlns:a16="http://schemas.microsoft.com/office/drawing/2014/main" id="{96064780-0C98-4716-57E2-C7337C425F8C}"/>
              </a:ext>
            </a:extLst>
          </p:cNvPr>
          <p:cNvSpPr/>
          <p:nvPr userDrawn="1"/>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Freeform 9">
            <a:extLst>
              <a:ext uri="{FF2B5EF4-FFF2-40B4-BE49-F238E27FC236}">
                <a16:creationId xmlns:a16="http://schemas.microsoft.com/office/drawing/2014/main" id="{3EA0E30A-8C08-569E-4DBD-3934DFF59477}"/>
              </a:ext>
            </a:extLst>
          </p:cNvPr>
          <p:cNvSpPr/>
          <p:nvPr userDrawn="1"/>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4" name="Picture 10">
            <a:extLst>
              <a:ext uri="{FF2B5EF4-FFF2-40B4-BE49-F238E27FC236}">
                <a16:creationId xmlns:a16="http://schemas.microsoft.com/office/drawing/2014/main" id="{6D2CF824-0FD2-49CE-62FB-9FB353783878}"/>
              </a:ext>
            </a:extLst>
          </p:cNvPr>
          <p:cNvPicPr>
            <a:picLocks noChangeAspect="1"/>
          </p:cNvPicPr>
          <p:nvPr userDrawn="1"/>
        </p:nvPicPr>
        <p:blipFill>
          <a:blip r:embed="rId5"/>
          <a:stretch>
            <a:fillRect/>
          </a:stretch>
        </p:blipFill>
        <p:spPr>
          <a:xfrm>
            <a:off x="15014299" y="8960100"/>
            <a:ext cx="2993507" cy="1513657"/>
          </a:xfrm>
          <a:prstGeom prst="rect">
            <a:avLst/>
          </a:prstGeom>
        </p:spPr>
      </p:pic>
      <p:sp>
        <p:nvSpPr>
          <p:cNvPr id="16" name="Text Placeholder 15">
            <a:extLst>
              <a:ext uri="{FF2B5EF4-FFF2-40B4-BE49-F238E27FC236}">
                <a16:creationId xmlns:a16="http://schemas.microsoft.com/office/drawing/2014/main" id="{4C31D3AC-7245-3929-54DF-A2B21E619B38}"/>
              </a:ext>
            </a:extLst>
          </p:cNvPr>
          <p:cNvSpPr>
            <a:spLocks noGrp="1"/>
          </p:cNvSpPr>
          <p:nvPr>
            <p:ph type="body" sz="quarter" idx="10"/>
          </p:nvPr>
        </p:nvSpPr>
        <p:spPr>
          <a:xfrm>
            <a:off x="619538" y="3072672"/>
            <a:ext cx="17211261" cy="5090933"/>
          </a:xfrm>
        </p:spPr>
        <p:txBody>
          <a:bodyPr/>
          <a:lstStyle>
            <a:lvl1pPr>
              <a:defRPr>
                <a:solidFill>
                  <a:schemeClr val="tx1">
                    <a:lumMod val="75000"/>
                    <a:lumOff val="25000"/>
                  </a:schemeClr>
                </a:solidFill>
                <a:latin typeface="Inter" panose="020B0604020202020204" charset="0"/>
                <a:ea typeface="Inter" panose="020B0604020202020204" charset="0"/>
              </a:defRPr>
            </a:lvl1pPr>
            <a:lvl2pPr>
              <a:defRPr>
                <a:solidFill>
                  <a:schemeClr val="tx1">
                    <a:lumMod val="75000"/>
                    <a:lumOff val="25000"/>
                  </a:schemeClr>
                </a:solidFill>
                <a:latin typeface="Inter" panose="020B0604020202020204" charset="0"/>
                <a:ea typeface="Inter" panose="020B0604020202020204" charset="0"/>
              </a:defRPr>
            </a:lvl2pPr>
            <a:lvl3pPr>
              <a:defRPr>
                <a:solidFill>
                  <a:schemeClr val="tx1">
                    <a:lumMod val="75000"/>
                    <a:lumOff val="25000"/>
                  </a:schemeClr>
                </a:solidFill>
                <a:latin typeface="Inter" panose="020B0604020202020204" charset="0"/>
                <a:ea typeface="Inter" panose="020B0604020202020204" charset="0"/>
              </a:defRPr>
            </a:lvl3pPr>
            <a:lvl4pPr>
              <a:defRPr>
                <a:solidFill>
                  <a:schemeClr val="tx1">
                    <a:lumMod val="75000"/>
                    <a:lumOff val="25000"/>
                  </a:schemeClr>
                </a:solidFill>
                <a:latin typeface="Inter" panose="020B0604020202020204" charset="0"/>
                <a:ea typeface="Inter" panose="020B0604020202020204" charset="0"/>
              </a:defRPr>
            </a:lvl4pPr>
            <a:lvl5pPr>
              <a:defRPr>
                <a:solidFill>
                  <a:schemeClr val="tx1">
                    <a:lumMod val="75000"/>
                    <a:lumOff val="25000"/>
                  </a:schemeClr>
                </a:solidFill>
                <a:latin typeface="Inter" panose="020B0604020202020204" charset="0"/>
                <a:ea typeface="Inter" panose="020B060402020202020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661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E13C6-737D-27A2-033B-80BE31692C77}"/>
              </a:ext>
            </a:extLst>
          </p:cNvPr>
          <p:cNvSpPr>
            <a:spLocks noGrp="1"/>
          </p:cNvSpPr>
          <p:nvPr>
            <p:ph type="title"/>
          </p:nvPr>
        </p:nvSpPr>
        <p:spPr>
          <a:xfrm>
            <a:off x="609600" y="495300"/>
            <a:ext cx="17221200" cy="1828800"/>
          </a:xfrm>
        </p:spPr>
        <p:txBody>
          <a:bodyPr>
            <a:normAutofit/>
          </a:bodyPr>
          <a:lstStyle>
            <a:lvl1pPr algn="l">
              <a:defRPr sz="5400">
                <a:solidFill>
                  <a:srgbClr val="31A48F"/>
                </a:solidFill>
                <a:latin typeface="Cy Grotesk V3 Key Ultra-Bold" panose="020B0604020202020204" charset="0"/>
              </a:defRPr>
            </a:lvl1pPr>
          </a:lstStyle>
          <a:p>
            <a:r>
              <a:rPr lang="en-US" dirty="0"/>
              <a:t>Click to edit Master title style</a:t>
            </a:r>
          </a:p>
        </p:txBody>
      </p:sp>
      <p:sp>
        <p:nvSpPr>
          <p:cNvPr id="8" name="Freeform 6">
            <a:extLst>
              <a:ext uri="{FF2B5EF4-FFF2-40B4-BE49-F238E27FC236}">
                <a16:creationId xmlns:a16="http://schemas.microsoft.com/office/drawing/2014/main" id="{BD453CAF-0AD3-E74F-A260-F2139B884816}"/>
              </a:ext>
            </a:extLst>
          </p:cNvPr>
          <p:cNvSpPr/>
          <p:nvPr userDrawn="1"/>
        </p:nvSpPr>
        <p:spPr>
          <a:xfrm flipH="1">
            <a:off x="762000" y="256664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9" name="Group 2">
            <a:extLst>
              <a:ext uri="{FF2B5EF4-FFF2-40B4-BE49-F238E27FC236}">
                <a16:creationId xmlns:a16="http://schemas.microsoft.com/office/drawing/2014/main" id="{9E77C0A3-008F-1D7D-2E23-0E66019A47C1}"/>
              </a:ext>
            </a:extLst>
          </p:cNvPr>
          <p:cNvGrpSpPr/>
          <p:nvPr userDrawn="1"/>
        </p:nvGrpSpPr>
        <p:grpSpPr>
          <a:xfrm>
            <a:off x="0" y="9147937"/>
            <a:ext cx="18288000" cy="1137982"/>
            <a:chOff x="0" y="0"/>
            <a:chExt cx="3253266" cy="202437"/>
          </a:xfrm>
        </p:grpSpPr>
        <p:sp>
          <p:nvSpPr>
            <p:cNvPr id="10" name="Freeform 3">
              <a:extLst>
                <a:ext uri="{FF2B5EF4-FFF2-40B4-BE49-F238E27FC236}">
                  <a16:creationId xmlns:a16="http://schemas.microsoft.com/office/drawing/2014/main" id="{2F533AEA-4879-F22A-2716-3E2B08BFC23B}"/>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11" name="TextBox 4">
              <a:extLst>
                <a:ext uri="{FF2B5EF4-FFF2-40B4-BE49-F238E27FC236}">
                  <a16:creationId xmlns:a16="http://schemas.microsoft.com/office/drawing/2014/main" id="{4FCA1751-D967-AAF2-B26A-BA17E5913D30}"/>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12" name="Freeform 5">
            <a:extLst>
              <a:ext uri="{FF2B5EF4-FFF2-40B4-BE49-F238E27FC236}">
                <a16:creationId xmlns:a16="http://schemas.microsoft.com/office/drawing/2014/main" id="{96064780-0C98-4716-57E2-C7337C425F8C}"/>
              </a:ext>
            </a:extLst>
          </p:cNvPr>
          <p:cNvSpPr/>
          <p:nvPr userDrawn="1"/>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Freeform 9">
            <a:extLst>
              <a:ext uri="{FF2B5EF4-FFF2-40B4-BE49-F238E27FC236}">
                <a16:creationId xmlns:a16="http://schemas.microsoft.com/office/drawing/2014/main" id="{3EA0E30A-8C08-569E-4DBD-3934DFF59477}"/>
              </a:ext>
            </a:extLst>
          </p:cNvPr>
          <p:cNvSpPr/>
          <p:nvPr userDrawn="1"/>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4" name="Picture 10">
            <a:extLst>
              <a:ext uri="{FF2B5EF4-FFF2-40B4-BE49-F238E27FC236}">
                <a16:creationId xmlns:a16="http://schemas.microsoft.com/office/drawing/2014/main" id="{6D2CF824-0FD2-49CE-62FB-9FB353783878}"/>
              </a:ext>
            </a:extLst>
          </p:cNvPr>
          <p:cNvPicPr>
            <a:picLocks noChangeAspect="1"/>
          </p:cNvPicPr>
          <p:nvPr userDrawn="1"/>
        </p:nvPicPr>
        <p:blipFill>
          <a:blip r:embed="rId5"/>
          <a:stretch>
            <a:fillRect/>
          </a:stretch>
        </p:blipFill>
        <p:spPr>
          <a:xfrm>
            <a:off x="15014299" y="8960100"/>
            <a:ext cx="2993507" cy="1513657"/>
          </a:xfrm>
          <a:prstGeom prst="rect">
            <a:avLst/>
          </a:prstGeom>
        </p:spPr>
      </p:pic>
      <p:sp>
        <p:nvSpPr>
          <p:cNvPr id="16" name="Text Placeholder 15">
            <a:extLst>
              <a:ext uri="{FF2B5EF4-FFF2-40B4-BE49-F238E27FC236}">
                <a16:creationId xmlns:a16="http://schemas.microsoft.com/office/drawing/2014/main" id="{4C31D3AC-7245-3929-54DF-A2B21E619B38}"/>
              </a:ext>
            </a:extLst>
          </p:cNvPr>
          <p:cNvSpPr>
            <a:spLocks noGrp="1"/>
          </p:cNvSpPr>
          <p:nvPr>
            <p:ph type="body" sz="quarter" idx="10"/>
          </p:nvPr>
        </p:nvSpPr>
        <p:spPr>
          <a:xfrm>
            <a:off x="619539" y="3924300"/>
            <a:ext cx="7305262" cy="4239305"/>
          </a:xfrm>
        </p:spPr>
        <p:txBody>
          <a:bodyPr/>
          <a:lstStyle>
            <a:lvl1pPr>
              <a:defRPr>
                <a:solidFill>
                  <a:schemeClr val="tx1">
                    <a:lumMod val="75000"/>
                    <a:lumOff val="25000"/>
                  </a:schemeClr>
                </a:solidFill>
                <a:latin typeface="Inter" panose="020B0604020202020204" charset="0"/>
                <a:ea typeface="Inter" panose="020B0604020202020204" charset="0"/>
              </a:defRPr>
            </a:lvl1pPr>
            <a:lvl2pPr>
              <a:defRPr>
                <a:solidFill>
                  <a:schemeClr val="tx1">
                    <a:lumMod val="75000"/>
                    <a:lumOff val="25000"/>
                  </a:schemeClr>
                </a:solidFill>
                <a:latin typeface="Inter" panose="020B0604020202020204" charset="0"/>
                <a:ea typeface="Inter" panose="020B0604020202020204" charset="0"/>
              </a:defRPr>
            </a:lvl2pPr>
            <a:lvl3pPr>
              <a:defRPr>
                <a:solidFill>
                  <a:schemeClr val="tx1">
                    <a:lumMod val="75000"/>
                    <a:lumOff val="25000"/>
                  </a:schemeClr>
                </a:solidFill>
                <a:latin typeface="Inter" panose="020B0604020202020204" charset="0"/>
                <a:ea typeface="Inter" panose="020B0604020202020204" charset="0"/>
              </a:defRPr>
            </a:lvl3pPr>
            <a:lvl4pPr>
              <a:defRPr>
                <a:solidFill>
                  <a:schemeClr val="tx1">
                    <a:lumMod val="75000"/>
                    <a:lumOff val="25000"/>
                  </a:schemeClr>
                </a:solidFill>
                <a:latin typeface="Inter" panose="020B0604020202020204" charset="0"/>
                <a:ea typeface="Inter" panose="020B0604020202020204" charset="0"/>
              </a:defRPr>
            </a:lvl4pPr>
            <a:lvl5pPr>
              <a:defRPr>
                <a:solidFill>
                  <a:schemeClr val="tx1">
                    <a:lumMod val="75000"/>
                    <a:lumOff val="25000"/>
                  </a:schemeClr>
                </a:solidFill>
                <a:latin typeface="Inter" panose="020B0604020202020204" charset="0"/>
                <a:ea typeface="Inter" panose="020B060402020202020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5">
            <a:extLst>
              <a:ext uri="{FF2B5EF4-FFF2-40B4-BE49-F238E27FC236}">
                <a16:creationId xmlns:a16="http://schemas.microsoft.com/office/drawing/2014/main" id="{4F615D45-6072-F3C0-0B21-2F2C452A5888}"/>
              </a:ext>
            </a:extLst>
          </p:cNvPr>
          <p:cNvSpPr>
            <a:spLocks noGrp="1"/>
          </p:cNvSpPr>
          <p:nvPr>
            <p:ph type="body" sz="quarter" idx="11"/>
          </p:nvPr>
        </p:nvSpPr>
        <p:spPr>
          <a:xfrm>
            <a:off x="9140687" y="3906078"/>
            <a:ext cx="7305262" cy="4239305"/>
          </a:xfrm>
        </p:spPr>
        <p:txBody>
          <a:bodyPr/>
          <a:lstStyle>
            <a:lvl1pPr>
              <a:defRPr>
                <a:solidFill>
                  <a:schemeClr val="tx1">
                    <a:lumMod val="75000"/>
                    <a:lumOff val="25000"/>
                  </a:schemeClr>
                </a:solidFill>
                <a:latin typeface="Inter" panose="020B0604020202020204" charset="0"/>
                <a:ea typeface="Inter" panose="020B0604020202020204" charset="0"/>
              </a:defRPr>
            </a:lvl1pPr>
            <a:lvl2pPr>
              <a:defRPr>
                <a:solidFill>
                  <a:schemeClr val="tx1">
                    <a:lumMod val="75000"/>
                    <a:lumOff val="25000"/>
                  </a:schemeClr>
                </a:solidFill>
                <a:latin typeface="Inter" panose="020B0604020202020204" charset="0"/>
                <a:ea typeface="Inter" panose="020B0604020202020204" charset="0"/>
              </a:defRPr>
            </a:lvl2pPr>
            <a:lvl3pPr>
              <a:defRPr>
                <a:solidFill>
                  <a:schemeClr val="tx1">
                    <a:lumMod val="75000"/>
                    <a:lumOff val="25000"/>
                  </a:schemeClr>
                </a:solidFill>
                <a:latin typeface="Inter" panose="020B0604020202020204" charset="0"/>
                <a:ea typeface="Inter" panose="020B0604020202020204" charset="0"/>
              </a:defRPr>
            </a:lvl3pPr>
            <a:lvl4pPr>
              <a:defRPr>
                <a:solidFill>
                  <a:schemeClr val="tx1">
                    <a:lumMod val="75000"/>
                    <a:lumOff val="25000"/>
                  </a:schemeClr>
                </a:solidFill>
                <a:latin typeface="Inter" panose="020B0604020202020204" charset="0"/>
                <a:ea typeface="Inter" panose="020B0604020202020204" charset="0"/>
              </a:defRPr>
            </a:lvl4pPr>
            <a:lvl5pPr>
              <a:defRPr>
                <a:solidFill>
                  <a:schemeClr val="tx1">
                    <a:lumMod val="75000"/>
                    <a:lumOff val="25000"/>
                  </a:schemeClr>
                </a:solidFill>
                <a:latin typeface="Inter" panose="020B0604020202020204" charset="0"/>
                <a:ea typeface="Inter" panose="020B060402020202020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a:extLst>
              <a:ext uri="{FF2B5EF4-FFF2-40B4-BE49-F238E27FC236}">
                <a16:creationId xmlns:a16="http://schemas.microsoft.com/office/drawing/2014/main" id="{D3F15EC0-D9D0-D960-FCD1-878B06AF7497}"/>
              </a:ext>
            </a:extLst>
          </p:cNvPr>
          <p:cNvSpPr>
            <a:spLocks noGrp="1"/>
          </p:cNvSpPr>
          <p:nvPr>
            <p:ph type="body" sz="quarter" idx="12"/>
          </p:nvPr>
        </p:nvSpPr>
        <p:spPr>
          <a:xfrm>
            <a:off x="609600" y="3009900"/>
            <a:ext cx="7315200" cy="762000"/>
          </a:xfrm>
        </p:spPr>
        <p:txBody>
          <a:bodyPr/>
          <a:lstStyle>
            <a:lvl1pPr>
              <a:buNone/>
              <a:defRPr>
                <a:solidFill>
                  <a:srgbClr val="E87753"/>
                </a:solidFill>
                <a:latin typeface="Inter Semi-Bold" panose="020B0604020202020204" charset="0"/>
                <a:ea typeface="Inter Semi-Bold" panose="020B0604020202020204" charset="0"/>
              </a:defRPr>
            </a:lvl1pPr>
            <a:lvl2pPr>
              <a:buNone/>
              <a:defRPr>
                <a:solidFill>
                  <a:srgbClr val="E87753"/>
                </a:solidFill>
                <a:latin typeface="Inter Semi-Bold" panose="020B0604020202020204" charset="0"/>
                <a:ea typeface="Inter Semi-Bold" panose="020B0604020202020204" charset="0"/>
              </a:defRPr>
            </a:lvl2pPr>
            <a:lvl3pPr>
              <a:buNone/>
              <a:defRPr>
                <a:solidFill>
                  <a:srgbClr val="E87753"/>
                </a:solidFill>
                <a:latin typeface="Inter Semi-Bold" panose="020B0604020202020204" charset="0"/>
                <a:ea typeface="Inter Semi-Bold" panose="020B0604020202020204" charset="0"/>
              </a:defRPr>
            </a:lvl3pPr>
            <a:lvl4pPr>
              <a:buNone/>
              <a:defRPr>
                <a:solidFill>
                  <a:srgbClr val="E87753"/>
                </a:solidFill>
                <a:latin typeface="Inter Semi-Bold" panose="020B0604020202020204" charset="0"/>
                <a:ea typeface="Inter Semi-Bold" panose="020B0604020202020204" charset="0"/>
              </a:defRPr>
            </a:lvl4pPr>
            <a:lvl5pPr>
              <a:buNone/>
              <a:defRPr>
                <a:solidFill>
                  <a:srgbClr val="E87753"/>
                </a:solidFill>
                <a:latin typeface="Inter Semi-Bold" panose="020B0604020202020204" charset="0"/>
                <a:ea typeface="Inter Semi-Bold" panose="020B0604020202020204" charset="0"/>
              </a:defRPr>
            </a:lvl5pPr>
          </a:lstStyle>
          <a:p>
            <a:pPr lvl="0"/>
            <a:r>
              <a:rPr lang="en-US" dirty="0"/>
              <a:t>Click to edit Master text styles</a:t>
            </a:r>
          </a:p>
        </p:txBody>
      </p:sp>
      <p:sp>
        <p:nvSpPr>
          <p:cNvPr id="7" name="Text Placeholder 5">
            <a:extLst>
              <a:ext uri="{FF2B5EF4-FFF2-40B4-BE49-F238E27FC236}">
                <a16:creationId xmlns:a16="http://schemas.microsoft.com/office/drawing/2014/main" id="{3ABCC746-337B-5A84-F362-E873FC29AE9E}"/>
              </a:ext>
            </a:extLst>
          </p:cNvPr>
          <p:cNvSpPr>
            <a:spLocks noGrp="1"/>
          </p:cNvSpPr>
          <p:nvPr>
            <p:ph type="body" sz="quarter" idx="13"/>
          </p:nvPr>
        </p:nvSpPr>
        <p:spPr>
          <a:xfrm>
            <a:off x="9140687" y="3009900"/>
            <a:ext cx="7315200" cy="762000"/>
          </a:xfrm>
        </p:spPr>
        <p:txBody>
          <a:bodyPr/>
          <a:lstStyle>
            <a:lvl1pPr>
              <a:buNone/>
              <a:defRPr>
                <a:solidFill>
                  <a:srgbClr val="E87753"/>
                </a:solidFill>
                <a:latin typeface="Inter Semi-Bold" panose="020B0604020202020204" charset="0"/>
                <a:ea typeface="Inter Semi-Bold" panose="020B0604020202020204" charset="0"/>
              </a:defRPr>
            </a:lvl1pPr>
            <a:lvl2pPr>
              <a:buNone/>
              <a:defRPr>
                <a:solidFill>
                  <a:srgbClr val="E87753"/>
                </a:solidFill>
                <a:latin typeface="Inter Semi-Bold" panose="020B0604020202020204" charset="0"/>
                <a:ea typeface="Inter Semi-Bold" panose="020B0604020202020204" charset="0"/>
              </a:defRPr>
            </a:lvl2pPr>
            <a:lvl3pPr>
              <a:buNone/>
              <a:defRPr>
                <a:solidFill>
                  <a:srgbClr val="E87753"/>
                </a:solidFill>
                <a:latin typeface="Inter Semi-Bold" panose="020B0604020202020204" charset="0"/>
                <a:ea typeface="Inter Semi-Bold" panose="020B0604020202020204" charset="0"/>
              </a:defRPr>
            </a:lvl3pPr>
            <a:lvl4pPr>
              <a:buNone/>
              <a:defRPr>
                <a:solidFill>
                  <a:srgbClr val="E87753"/>
                </a:solidFill>
                <a:latin typeface="Inter Semi-Bold" panose="020B0604020202020204" charset="0"/>
                <a:ea typeface="Inter Semi-Bold" panose="020B0604020202020204" charset="0"/>
              </a:defRPr>
            </a:lvl4pPr>
            <a:lvl5pPr>
              <a:buNone/>
              <a:defRPr>
                <a:solidFill>
                  <a:srgbClr val="E87753"/>
                </a:solidFill>
                <a:latin typeface="Inter Semi-Bold" panose="020B0604020202020204" charset="0"/>
                <a:ea typeface="Inter Semi-Bold" panose="020B0604020202020204" charset="0"/>
              </a:defRPr>
            </a:lvl5pPr>
          </a:lstStyle>
          <a:p>
            <a:pPr lvl="0"/>
            <a:r>
              <a:rPr lang="en-US" dirty="0"/>
              <a:t>Click to edit Master text styles</a:t>
            </a:r>
          </a:p>
        </p:txBody>
      </p:sp>
    </p:spTree>
    <p:extLst>
      <p:ext uri="{BB962C8B-B14F-4D97-AF65-F5344CB8AC3E}">
        <p14:creationId xmlns:p14="http://schemas.microsoft.com/office/powerpoint/2010/main" val="2448885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99C9E-AF7E-0606-8642-8B1B4372AAC0}"/>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52890236-0486-0F11-5F67-7151D1B764BB}"/>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42253BA-D65F-BBA3-073B-962453ABCBBE}"/>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5528F2-8633-62F2-C9AB-EC872035433E}"/>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BCA01863-4BF9-DB73-0097-B405EFBB3CF1}"/>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338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BAF75-0EF4-C165-905B-EC3D5986C2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3238F0-C4C9-FE57-01DC-CBA6F5D498FC}"/>
              </a:ext>
            </a:extLst>
          </p:cNvPr>
          <p:cNvSpPr>
            <a:spLocks noGrp="1"/>
          </p:cNvSpPr>
          <p:nvPr>
            <p:ph sz="half" idx="1"/>
          </p:nvPr>
        </p:nvSpPr>
        <p:spPr>
          <a:xfrm>
            <a:off x="1257300" y="2738438"/>
            <a:ext cx="7772400" cy="652700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12D6BD7-8ACA-549B-C178-1BC1BC4E7602}"/>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5350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0" r:id="rId1"/>
    <p:sldLayoutId id="2147483664" r:id="rId2"/>
    <p:sldLayoutId id="2147483650" r:id="rId3"/>
    <p:sldLayoutId id="2147483655" r:id="rId4"/>
    <p:sldLayoutId id="2147483659" r:id="rId5"/>
    <p:sldLayoutId id="2147483662" r:id="rId6"/>
    <p:sldLayoutId id="2147483663" r:id="rId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svg"/><Relationship Id="rId5" Type="http://schemas.openxmlformats.org/officeDocument/2006/relationships/image" Target="../media/image12.svg"/><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svg"/><Relationship Id="rId5" Type="http://schemas.openxmlformats.org/officeDocument/2006/relationships/image" Target="../media/image12.svg"/><Relationship Id="rId4" Type="http://schemas.openxmlformats.org/officeDocument/2006/relationships/image" Target="../media/image11.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1.svg"/><Relationship Id="rId5" Type="http://schemas.openxmlformats.org/officeDocument/2006/relationships/image" Target="../media/image12.svg"/><Relationship Id="rId4" Type="http://schemas.openxmlformats.org/officeDocument/2006/relationships/image" Target="../media/image11.sv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1.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1.svg"/><Relationship Id="rId5" Type="http://schemas.openxmlformats.org/officeDocument/2006/relationships/image" Target="../media/image12.svg"/><Relationship Id="rId4" Type="http://schemas.openxmlformats.org/officeDocument/2006/relationships/image" Target="../media/image11.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1.svg"/><Relationship Id="rId5" Type="http://schemas.openxmlformats.org/officeDocument/2006/relationships/image" Target="../media/image12.svg"/><Relationship Id="rId4" Type="http://schemas.openxmlformats.org/officeDocument/2006/relationships/image" Target="../media/image11.sv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1.svg"/><Relationship Id="rId5" Type="http://schemas.openxmlformats.org/officeDocument/2006/relationships/image" Target="../media/image12.svg"/><Relationship Id="rId4" Type="http://schemas.openxmlformats.org/officeDocument/2006/relationships/image" Target="../media/image11.svg"/></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svg"/></Relationships>
</file>

<file path=ppt/slides/_rels/slide3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svg"/><Relationship Id="rId5" Type="http://schemas.openxmlformats.org/officeDocument/2006/relationships/image" Target="../media/image12.sv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6079" cy="10285919"/>
          </a:xfrm>
          <a:custGeom>
            <a:avLst/>
            <a:gdLst/>
            <a:ahLst/>
            <a:cxnLst/>
            <a:rect l="l" t="t" r="r" b="b"/>
            <a:pathLst>
              <a:path w="18286079" h="10285919">
                <a:moveTo>
                  <a:pt x="0" y="0"/>
                </a:moveTo>
                <a:lnTo>
                  <a:pt x="18286079" y="0"/>
                </a:lnTo>
                <a:lnTo>
                  <a:pt x="18286079" y="10285919"/>
                </a:lnTo>
                <a:lnTo>
                  <a:pt x="0" y="10285919"/>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533400" y="824950"/>
            <a:ext cx="4224979" cy="2287624"/>
            <a:chOff x="0" y="0"/>
            <a:chExt cx="812800" cy="450434"/>
          </a:xfrm>
        </p:grpSpPr>
        <p:sp>
          <p:nvSpPr>
            <p:cNvPr id="4" name="Freeform 4"/>
            <p:cNvSpPr/>
            <p:nvPr/>
          </p:nvSpPr>
          <p:spPr>
            <a:xfrm>
              <a:off x="0" y="0"/>
              <a:ext cx="812800" cy="450434"/>
            </a:xfrm>
            <a:custGeom>
              <a:avLst/>
              <a:gdLst/>
              <a:ahLst/>
              <a:cxnLst/>
              <a:rect l="l" t="t" r="r" b="b"/>
              <a:pathLst>
                <a:path w="812800" h="450434">
                  <a:moveTo>
                    <a:pt x="127000" y="0"/>
                  </a:moveTo>
                  <a:lnTo>
                    <a:pt x="685800" y="0"/>
                  </a:lnTo>
                  <a:cubicBezTo>
                    <a:pt x="755940" y="0"/>
                    <a:pt x="812800" y="56860"/>
                    <a:pt x="812800" y="127000"/>
                  </a:cubicBezTo>
                  <a:lnTo>
                    <a:pt x="812800" y="323434"/>
                  </a:lnTo>
                  <a:cubicBezTo>
                    <a:pt x="812800" y="357117"/>
                    <a:pt x="799420" y="389419"/>
                    <a:pt x="775603" y="413237"/>
                  </a:cubicBezTo>
                  <a:cubicBezTo>
                    <a:pt x="751785" y="437054"/>
                    <a:pt x="719482" y="450434"/>
                    <a:pt x="685800" y="450434"/>
                  </a:cubicBezTo>
                  <a:lnTo>
                    <a:pt x="127000" y="450434"/>
                  </a:lnTo>
                  <a:cubicBezTo>
                    <a:pt x="56860" y="450434"/>
                    <a:pt x="0" y="393574"/>
                    <a:pt x="0" y="323434"/>
                  </a:cubicBezTo>
                  <a:lnTo>
                    <a:pt x="0" y="127000"/>
                  </a:lnTo>
                  <a:cubicBezTo>
                    <a:pt x="0" y="56860"/>
                    <a:pt x="56860" y="0"/>
                    <a:pt x="127000" y="0"/>
                  </a:cubicBezTo>
                  <a:close/>
                </a:path>
              </a:pathLst>
            </a:custGeom>
            <a:solidFill>
              <a:srgbClr val="31A48F"/>
            </a:solidFill>
          </p:spPr>
          <p:txBody>
            <a:bodyPr/>
            <a:lstStyle/>
            <a:p>
              <a:endParaRPr lang="en-US"/>
            </a:p>
          </p:txBody>
        </p:sp>
        <p:sp>
          <p:nvSpPr>
            <p:cNvPr id="5" name="TextBox 5"/>
            <p:cNvSpPr txBox="1"/>
            <p:nvPr/>
          </p:nvSpPr>
          <p:spPr>
            <a:xfrm>
              <a:off x="0" y="-38100"/>
              <a:ext cx="812800" cy="488534"/>
            </a:xfrm>
            <a:prstGeom prst="rect">
              <a:avLst/>
            </a:prstGeom>
          </p:spPr>
          <p:txBody>
            <a:bodyPr lIns="50800" tIns="50800" rIns="50800" bIns="50800" rtlCol="0" anchor="ctr"/>
            <a:lstStyle/>
            <a:p>
              <a:pPr algn="ctr">
                <a:lnSpc>
                  <a:spcPts val="2660"/>
                </a:lnSpc>
              </a:pPr>
              <a:endParaRPr/>
            </a:p>
          </p:txBody>
        </p:sp>
      </p:grpSp>
      <p:sp>
        <p:nvSpPr>
          <p:cNvPr id="6" name="Freeform 6"/>
          <p:cNvSpPr/>
          <p:nvPr/>
        </p:nvSpPr>
        <p:spPr>
          <a:xfrm>
            <a:off x="162334" y="1423761"/>
            <a:ext cx="2930515" cy="1201882"/>
          </a:xfrm>
          <a:custGeom>
            <a:avLst/>
            <a:gdLst/>
            <a:ahLst/>
            <a:cxnLst/>
            <a:rect l="l" t="t" r="r" b="b"/>
            <a:pathLst>
              <a:path w="2930515" h="1201882">
                <a:moveTo>
                  <a:pt x="0" y="0"/>
                </a:moveTo>
                <a:lnTo>
                  <a:pt x="2930515" y="0"/>
                </a:lnTo>
                <a:lnTo>
                  <a:pt x="2930515" y="1201883"/>
                </a:lnTo>
                <a:lnTo>
                  <a:pt x="0" y="1201883"/>
                </a:lnTo>
                <a:lnTo>
                  <a:pt x="0" y="0"/>
                </a:lnTo>
                <a:close/>
              </a:path>
            </a:pathLst>
          </a:custGeom>
          <a:blipFill>
            <a:blip r:embed="rId3"/>
            <a:stretch>
              <a:fillRect/>
            </a:stretch>
          </a:blipFill>
        </p:spPr>
        <p:txBody>
          <a:bodyPr/>
          <a:lstStyle/>
          <a:p>
            <a:endParaRPr lang="en-US"/>
          </a:p>
        </p:txBody>
      </p:sp>
      <p:grpSp>
        <p:nvGrpSpPr>
          <p:cNvPr id="7" name="Group 7"/>
          <p:cNvGrpSpPr/>
          <p:nvPr/>
        </p:nvGrpSpPr>
        <p:grpSpPr>
          <a:xfrm rot="-10800000">
            <a:off x="12521868" y="8328040"/>
            <a:ext cx="5577378" cy="5526632"/>
            <a:chOff x="0" y="0"/>
            <a:chExt cx="812800" cy="805405"/>
          </a:xfrm>
        </p:grpSpPr>
        <p:sp>
          <p:nvSpPr>
            <p:cNvPr id="8" name="Freeform 8"/>
            <p:cNvSpPr/>
            <p:nvPr/>
          </p:nvSpPr>
          <p:spPr>
            <a:xfrm>
              <a:off x="0" y="0"/>
              <a:ext cx="812800" cy="805405"/>
            </a:xfrm>
            <a:custGeom>
              <a:avLst/>
              <a:gdLst/>
              <a:ahLst/>
              <a:cxnLst/>
              <a:rect l="l" t="t" r="r" b="b"/>
              <a:pathLst>
                <a:path w="812800" h="805405">
                  <a:moveTo>
                    <a:pt x="127000" y="0"/>
                  </a:moveTo>
                  <a:lnTo>
                    <a:pt x="685800" y="0"/>
                  </a:lnTo>
                  <a:cubicBezTo>
                    <a:pt x="755940" y="0"/>
                    <a:pt x="812800" y="56860"/>
                    <a:pt x="812800" y="127000"/>
                  </a:cubicBezTo>
                  <a:lnTo>
                    <a:pt x="812800" y="678405"/>
                  </a:lnTo>
                  <a:cubicBezTo>
                    <a:pt x="812800" y="748545"/>
                    <a:pt x="755940" y="805405"/>
                    <a:pt x="685800" y="805405"/>
                  </a:cubicBezTo>
                  <a:lnTo>
                    <a:pt x="127000" y="805405"/>
                  </a:lnTo>
                  <a:cubicBezTo>
                    <a:pt x="93318" y="805405"/>
                    <a:pt x="61015" y="792024"/>
                    <a:pt x="37197" y="768207"/>
                  </a:cubicBezTo>
                  <a:cubicBezTo>
                    <a:pt x="13380" y="744390"/>
                    <a:pt x="0" y="712087"/>
                    <a:pt x="0" y="678405"/>
                  </a:cubicBezTo>
                  <a:lnTo>
                    <a:pt x="0" y="127000"/>
                  </a:lnTo>
                  <a:cubicBezTo>
                    <a:pt x="0" y="56860"/>
                    <a:pt x="56860" y="0"/>
                    <a:pt x="127000" y="0"/>
                  </a:cubicBezTo>
                  <a:close/>
                </a:path>
              </a:pathLst>
            </a:custGeom>
            <a:solidFill>
              <a:srgbClr val="E87753"/>
            </a:solidFill>
          </p:spPr>
          <p:txBody>
            <a:bodyPr/>
            <a:lstStyle/>
            <a:p>
              <a:endParaRPr lang="en-US"/>
            </a:p>
          </p:txBody>
        </p:sp>
        <p:sp>
          <p:nvSpPr>
            <p:cNvPr id="9" name="TextBox 9"/>
            <p:cNvSpPr txBox="1"/>
            <p:nvPr/>
          </p:nvSpPr>
          <p:spPr>
            <a:xfrm>
              <a:off x="0" y="-38100"/>
              <a:ext cx="812800" cy="843505"/>
            </a:xfrm>
            <a:prstGeom prst="rect">
              <a:avLst/>
            </a:prstGeom>
          </p:spPr>
          <p:txBody>
            <a:bodyPr lIns="50800" tIns="50800" rIns="50800" bIns="50800" rtlCol="0" anchor="ctr"/>
            <a:lstStyle/>
            <a:p>
              <a:pPr algn="ctr">
                <a:lnSpc>
                  <a:spcPts val="2660"/>
                </a:lnSpc>
              </a:pPr>
              <a:endParaRPr/>
            </a:p>
          </p:txBody>
        </p:sp>
      </p:grpSp>
      <p:sp>
        <p:nvSpPr>
          <p:cNvPr id="12" name="TextBox 12"/>
          <p:cNvSpPr txBox="1"/>
          <p:nvPr/>
        </p:nvSpPr>
        <p:spPr>
          <a:xfrm rot="3162182">
            <a:off x="3482610" y="5562439"/>
            <a:ext cx="2676651" cy="377155"/>
          </a:xfrm>
          <a:prstGeom prst="rect">
            <a:avLst/>
          </a:prstGeom>
        </p:spPr>
        <p:txBody>
          <a:bodyPr wrap="square" lIns="0" tIns="0" rIns="0" bIns="0" rtlCol="0" anchor="t">
            <a:spAutoFit/>
          </a:bodyPr>
          <a:lstStyle/>
          <a:p>
            <a:pPr algn="l">
              <a:lnSpc>
                <a:spcPts val="3220"/>
              </a:lnSpc>
            </a:pPr>
            <a:r>
              <a:rPr lang="en-US" sz="2300" dirty="0">
                <a:solidFill>
                  <a:srgbClr val="000000"/>
                </a:solidFill>
                <a:latin typeface="Inter"/>
                <a:ea typeface="Inter"/>
                <a:cs typeface="Inter"/>
                <a:sym typeface="Inter"/>
              </a:rPr>
              <a:t>In aging services,</a:t>
            </a:r>
          </a:p>
        </p:txBody>
      </p:sp>
      <p:sp>
        <p:nvSpPr>
          <p:cNvPr id="13" name="TextBox 13"/>
          <p:cNvSpPr txBox="1"/>
          <p:nvPr/>
        </p:nvSpPr>
        <p:spPr>
          <a:xfrm>
            <a:off x="12908260" y="8645334"/>
            <a:ext cx="4804595" cy="1527896"/>
          </a:xfrm>
          <a:prstGeom prst="rect">
            <a:avLst/>
          </a:prstGeom>
        </p:spPr>
        <p:txBody>
          <a:bodyPr lIns="0" tIns="0" rIns="0" bIns="0" rtlCol="0" anchor="t">
            <a:spAutoFit/>
          </a:bodyPr>
          <a:lstStyle/>
          <a:p>
            <a:pPr algn="ctr">
              <a:lnSpc>
                <a:spcPts val="4152"/>
              </a:lnSpc>
            </a:pPr>
            <a:r>
              <a:rPr lang="en-US" sz="2965" b="1">
                <a:solidFill>
                  <a:srgbClr val="FFFFFF"/>
                </a:solidFill>
                <a:latin typeface="Inter Semi-Bold"/>
                <a:ea typeface="Inter Semi-Bold"/>
                <a:cs typeface="Inter Semi-Bold"/>
                <a:sym typeface="Inter Semi-Bold"/>
              </a:rPr>
              <a:t>2026 Fall Conference</a:t>
            </a:r>
          </a:p>
          <a:p>
            <a:pPr algn="ctr">
              <a:lnSpc>
                <a:spcPts val="4152"/>
              </a:lnSpc>
            </a:pPr>
            <a:r>
              <a:rPr lang="en-US" sz="2965" b="1">
                <a:solidFill>
                  <a:srgbClr val="FFFFFF"/>
                </a:solidFill>
                <a:latin typeface="Inter Semi-Bold"/>
                <a:ea typeface="Inter Semi-Bold"/>
                <a:cs typeface="Inter Semi-Bold"/>
                <a:sym typeface="Inter Semi-Bold"/>
              </a:rPr>
              <a:t>August 25-26, 2026</a:t>
            </a:r>
          </a:p>
          <a:p>
            <a:pPr algn="ctr">
              <a:lnSpc>
                <a:spcPts val="3818"/>
              </a:lnSpc>
            </a:pPr>
            <a:endParaRPr lang="en-US" sz="2965" b="1">
              <a:solidFill>
                <a:srgbClr val="FFFFFF"/>
              </a:solidFill>
              <a:latin typeface="Inter Semi-Bold"/>
              <a:ea typeface="Inter Semi-Bold"/>
              <a:cs typeface="Inter Semi-Bold"/>
              <a:sym typeface="Inter Semi-Bold"/>
            </a:endParaRPr>
          </a:p>
        </p:txBody>
      </p:sp>
      <p:sp>
        <p:nvSpPr>
          <p:cNvPr id="14" name="TextBox 14"/>
          <p:cNvSpPr txBox="1"/>
          <p:nvPr/>
        </p:nvSpPr>
        <p:spPr>
          <a:xfrm rot="2273806">
            <a:off x="6401916" y="7969599"/>
            <a:ext cx="1128080" cy="431977"/>
          </a:xfrm>
          <a:prstGeom prst="rect">
            <a:avLst/>
          </a:prstGeom>
        </p:spPr>
        <p:txBody>
          <a:bodyPr lIns="0" tIns="0" rIns="0" bIns="0" rtlCol="0" anchor="t">
            <a:spAutoFit/>
          </a:bodyPr>
          <a:lstStyle/>
          <a:p>
            <a:pPr algn="l">
              <a:lnSpc>
                <a:spcPts val="3220"/>
              </a:lnSpc>
            </a:pPr>
            <a:r>
              <a:rPr lang="en-US" sz="2300">
                <a:solidFill>
                  <a:srgbClr val="000000"/>
                </a:solidFill>
                <a:latin typeface="Inter"/>
                <a:ea typeface="Inter"/>
                <a:cs typeface="Inter"/>
                <a:sym typeface="Inter"/>
              </a:rPr>
              <a:t>is never</a:t>
            </a:r>
          </a:p>
        </p:txBody>
      </p:sp>
      <p:sp>
        <p:nvSpPr>
          <p:cNvPr id="15" name="TextBox 15"/>
          <p:cNvSpPr txBox="1"/>
          <p:nvPr/>
        </p:nvSpPr>
        <p:spPr>
          <a:xfrm rot="764573">
            <a:off x="8271114" y="8796166"/>
            <a:ext cx="847539" cy="411004"/>
          </a:xfrm>
          <a:prstGeom prst="rect">
            <a:avLst/>
          </a:prstGeom>
        </p:spPr>
        <p:txBody>
          <a:bodyPr lIns="0" tIns="0" rIns="0" bIns="0" rtlCol="0" anchor="t">
            <a:spAutoFit/>
          </a:bodyPr>
          <a:lstStyle/>
          <a:p>
            <a:pPr algn="l">
              <a:lnSpc>
                <a:spcPts val="3220"/>
              </a:lnSpc>
            </a:pPr>
            <a:r>
              <a:rPr lang="en-US" sz="2300">
                <a:solidFill>
                  <a:srgbClr val="000000"/>
                </a:solidFill>
                <a:latin typeface="Inter"/>
                <a:ea typeface="Inter"/>
                <a:cs typeface="Inter"/>
                <a:sym typeface="Inter"/>
              </a:rPr>
              <a:t>alone.</a:t>
            </a:r>
          </a:p>
        </p:txBody>
      </p:sp>
      <p:sp>
        <p:nvSpPr>
          <p:cNvPr id="16" name="TextBox 16"/>
          <p:cNvSpPr txBox="1"/>
          <p:nvPr/>
        </p:nvSpPr>
        <p:spPr>
          <a:xfrm rot="1421288">
            <a:off x="7422232" y="8513557"/>
            <a:ext cx="821068" cy="437684"/>
          </a:xfrm>
          <a:prstGeom prst="rect">
            <a:avLst/>
          </a:prstGeom>
        </p:spPr>
        <p:txBody>
          <a:bodyPr lIns="0" tIns="0" rIns="0" bIns="0" rtlCol="0" anchor="t">
            <a:spAutoFit/>
          </a:bodyPr>
          <a:lstStyle/>
          <a:p>
            <a:pPr algn="l">
              <a:lnSpc>
                <a:spcPts val="3220"/>
              </a:lnSpc>
            </a:pPr>
            <a:r>
              <a:rPr lang="en-US" sz="2300">
                <a:solidFill>
                  <a:srgbClr val="000000"/>
                </a:solidFill>
                <a:latin typeface="Inter"/>
                <a:ea typeface="Inter"/>
                <a:cs typeface="Inter"/>
                <a:sym typeface="Inter"/>
              </a:rPr>
              <a:t>made</a:t>
            </a:r>
          </a:p>
        </p:txBody>
      </p:sp>
      <p:sp>
        <p:nvSpPr>
          <p:cNvPr id="17" name="TextBox 17"/>
          <p:cNvSpPr txBox="1"/>
          <p:nvPr/>
        </p:nvSpPr>
        <p:spPr>
          <a:xfrm rot="2877350">
            <a:off x="5434096" y="7098954"/>
            <a:ext cx="1269392" cy="441384"/>
          </a:xfrm>
          <a:prstGeom prst="rect">
            <a:avLst/>
          </a:prstGeom>
        </p:spPr>
        <p:txBody>
          <a:bodyPr lIns="0" tIns="0" rIns="0" bIns="0" rtlCol="0" anchor="t">
            <a:spAutoFit/>
          </a:bodyPr>
          <a:lstStyle/>
          <a:p>
            <a:pPr algn="l">
              <a:lnSpc>
                <a:spcPts val="3220"/>
              </a:lnSpc>
            </a:pPr>
            <a:r>
              <a:rPr lang="en-US" sz="2300">
                <a:solidFill>
                  <a:srgbClr val="000000"/>
                </a:solidFill>
                <a:latin typeface="Inter"/>
                <a:ea typeface="Inter"/>
                <a:cs typeface="Inter"/>
                <a:sym typeface="Inter"/>
              </a:rPr>
              <a:t>progress</a:t>
            </a:r>
          </a:p>
        </p:txBody>
      </p:sp>
      <p:pic>
        <p:nvPicPr>
          <p:cNvPr id="18" name="Picture 17">
            <a:extLst>
              <a:ext uri="{FF2B5EF4-FFF2-40B4-BE49-F238E27FC236}">
                <a16:creationId xmlns:a16="http://schemas.microsoft.com/office/drawing/2014/main" id="{65924BD0-C59D-4AC5-4BFB-7DF0B07DEB13}"/>
              </a:ext>
            </a:extLst>
          </p:cNvPr>
          <p:cNvPicPr>
            <a:picLocks noChangeAspect="1"/>
          </p:cNvPicPr>
          <p:nvPr/>
        </p:nvPicPr>
        <p:blipFill>
          <a:blip r:embed="rId4"/>
          <a:stretch>
            <a:fillRect/>
          </a:stretch>
        </p:blipFill>
        <p:spPr>
          <a:xfrm>
            <a:off x="7639719" y="474699"/>
            <a:ext cx="6920767" cy="34994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1CA7B-34DD-CA79-AAB8-9850F1C1A6DE}"/>
              </a:ext>
            </a:extLst>
          </p:cNvPr>
          <p:cNvSpPr>
            <a:spLocks noGrp="1"/>
          </p:cNvSpPr>
          <p:nvPr>
            <p:ph type="title"/>
          </p:nvPr>
        </p:nvSpPr>
        <p:spPr/>
        <p:txBody>
          <a:bodyPr>
            <a:normAutofit/>
          </a:bodyPr>
          <a:lstStyle/>
          <a:p>
            <a:r>
              <a:rPr lang="en-US" dirty="0"/>
              <a:t>Example: The fall that was already forming</a:t>
            </a:r>
          </a:p>
        </p:txBody>
      </p:sp>
      <p:sp>
        <p:nvSpPr>
          <p:cNvPr id="5" name="Shape 7">
            <a:extLst>
              <a:ext uri="{FF2B5EF4-FFF2-40B4-BE49-F238E27FC236}">
                <a16:creationId xmlns:a16="http://schemas.microsoft.com/office/drawing/2014/main" id="{7CD1E11E-3A17-42EE-1CD4-70775C6CD995}"/>
              </a:ext>
            </a:extLst>
          </p:cNvPr>
          <p:cNvSpPr>
            <a:spLocks noGrp="1"/>
          </p:cNvSpPr>
          <p:nvPr>
            <p:ph type="body" sz="quarter" idx="10"/>
          </p:nvPr>
        </p:nvSpPr>
        <p:spPr>
          <a:prstGeom prst="roundRect">
            <a:avLst>
              <a:gd name="adj" fmla="val 12500"/>
            </a:avLst>
          </a:prstGeom>
          <a:solidFill>
            <a:srgbClr val="31A48F"/>
          </a:solidFill>
          <a:ln w="12700">
            <a:solidFill>
              <a:srgbClr val="D8E1E8"/>
            </a:solidFill>
            <a:prstDash val="solid"/>
          </a:ln>
        </p:spPr>
        <p:txBody>
          <a:bodyPr/>
          <a:lstStyle/>
          <a:p>
            <a:pPr marL="0" indent="0" algn="ctr">
              <a:buNone/>
            </a:pPr>
            <a:r>
              <a:rPr lang="en-US" sz="4000" b="1" dirty="0">
                <a:solidFill>
                  <a:schemeClr val="bg1"/>
                </a:solidFill>
              </a:rPr>
              <a:t>Scenario: </a:t>
            </a:r>
            <a:r>
              <a:rPr lang="en-US" dirty="0">
                <a:solidFill>
                  <a:schemeClr val="bg1"/>
                </a:solidFill>
              </a:rPr>
              <a:t>A resident fell twice in one week. The team treated each fall as </a:t>
            </a:r>
            <a:br>
              <a:rPr lang="en-US" dirty="0">
                <a:solidFill>
                  <a:schemeClr val="bg1"/>
                </a:solidFill>
              </a:rPr>
            </a:br>
            <a:r>
              <a:rPr lang="en-US" dirty="0">
                <a:solidFill>
                  <a:schemeClr val="bg1"/>
                </a:solidFill>
              </a:rPr>
              <a:t>an isolated incident</a:t>
            </a:r>
          </a:p>
        </p:txBody>
      </p:sp>
      <p:graphicFrame>
        <p:nvGraphicFramePr>
          <p:cNvPr id="6" name="Table 5">
            <a:extLst>
              <a:ext uri="{FF2B5EF4-FFF2-40B4-BE49-F238E27FC236}">
                <a16:creationId xmlns:a16="http://schemas.microsoft.com/office/drawing/2014/main" id="{D92FB498-F635-1B90-D2BF-A11DA48B385B}"/>
              </a:ext>
            </a:extLst>
          </p:cNvPr>
          <p:cNvGraphicFramePr>
            <a:graphicFrameLocks noGrp="1"/>
          </p:cNvGraphicFramePr>
          <p:nvPr>
            <p:extLst>
              <p:ext uri="{D42A27DB-BD31-4B8C-83A1-F6EECF244321}">
                <p14:modId xmlns:p14="http://schemas.microsoft.com/office/powerpoint/2010/main" val="212066666"/>
              </p:ext>
            </p:extLst>
          </p:nvPr>
        </p:nvGraphicFramePr>
        <p:xfrm>
          <a:off x="619537" y="4643164"/>
          <a:ext cx="17211261" cy="3624535"/>
        </p:xfrm>
        <a:graphic>
          <a:graphicData uri="http://schemas.openxmlformats.org/drawingml/2006/table">
            <a:tbl>
              <a:tblPr firstRow="1" bandRow="1">
                <a:tableStyleId>{5C22544A-7EE6-4342-B048-85BDC9FD1C3A}</a:tableStyleId>
              </a:tblPr>
              <a:tblGrid>
                <a:gridCol w="5737087">
                  <a:extLst>
                    <a:ext uri="{9D8B030D-6E8A-4147-A177-3AD203B41FA5}">
                      <a16:colId xmlns:a16="http://schemas.microsoft.com/office/drawing/2014/main" val="4280043792"/>
                    </a:ext>
                  </a:extLst>
                </a:gridCol>
                <a:gridCol w="5737087">
                  <a:extLst>
                    <a:ext uri="{9D8B030D-6E8A-4147-A177-3AD203B41FA5}">
                      <a16:colId xmlns:a16="http://schemas.microsoft.com/office/drawing/2014/main" val="4264215107"/>
                    </a:ext>
                  </a:extLst>
                </a:gridCol>
                <a:gridCol w="5737087">
                  <a:extLst>
                    <a:ext uri="{9D8B030D-6E8A-4147-A177-3AD203B41FA5}">
                      <a16:colId xmlns:a16="http://schemas.microsoft.com/office/drawing/2014/main" val="3001533574"/>
                    </a:ext>
                  </a:extLst>
                </a:gridCol>
              </a:tblGrid>
              <a:tr h="800222">
                <a:tc>
                  <a:txBody>
                    <a:bodyPr/>
                    <a:lstStyle/>
                    <a:p>
                      <a:pPr algn="ctr"/>
                      <a:r>
                        <a:rPr lang="en-US" sz="4200" dirty="0">
                          <a:solidFill>
                            <a:schemeClr val="accent6"/>
                          </a:solidFill>
                        </a:rPr>
                        <a:t>Signals Missed</a:t>
                      </a:r>
                    </a:p>
                  </a:txBody>
                  <a:tcPr marL="137160" marR="137160" marT="68580" marB="68580">
                    <a:solidFill>
                      <a:schemeClr val="bg1"/>
                    </a:solidFill>
                  </a:tcPr>
                </a:tc>
                <a:tc>
                  <a:txBody>
                    <a:bodyPr/>
                    <a:lstStyle/>
                    <a:p>
                      <a:pPr algn="ctr"/>
                      <a:r>
                        <a:rPr lang="en-US" sz="4200" dirty="0">
                          <a:solidFill>
                            <a:schemeClr val="accent6"/>
                          </a:solidFill>
                        </a:rPr>
                        <a:t>System Gap</a:t>
                      </a:r>
                    </a:p>
                  </a:txBody>
                  <a:tcPr marL="137160" marR="137160" marT="68580" marB="68580">
                    <a:solidFill>
                      <a:schemeClr val="bg1"/>
                    </a:solidFill>
                  </a:tcPr>
                </a:tc>
                <a:tc>
                  <a:txBody>
                    <a:bodyPr/>
                    <a:lstStyle/>
                    <a:p>
                      <a:pPr algn="ctr"/>
                      <a:r>
                        <a:rPr lang="en-US" sz="4200" dirty="0">
                          <a:solidFill>
                            <a:schemeClr val="accent6"/>
                          </a:solidFill>
                        </a:rPr>
                        <a:t>Better System</a:t>
                      </a:r>
                    </a:p>
                  </a:txBody>
                  <a:tcPr marL="137160" marR="137160" marT="68580" marB="68580">
                    <a:solidFill>
                      <a:schemeClr val="bg1"/>
                    </a:solidFill>
                  </a:tcPr>
                </a:tc>
                <a:extLst>
                  <a:ext uri="{0D108BD9-81ED-4DB2-BD59-A6C34878D82A}">
                    <a16:rowId xmlns:a16="http://schemas.microsoft.com/office/drawing/2014/main" val="1924267982"/>
                  </a:ext>
                </a:extLst>
              </a:tr>
              <a:tr h="2824313">
                <a:tc>
                  <a:txBody>
                    <a:bodyPr/>
                    <a:lstStyle/>
                    <a:p>
                      <a:pPr marL="0" indent="0" algn="ctr">
                        <a:buFontTx/>
                        <a:buNone/>
                      </a:pPr>
                      <a:r>
                        <a:rPr lang="en-US" sz="3600" dirty="0">
                          <a:solidFill>
                            <a:srgbClr val="102A43"/>
                          </a:solidFill>
                        </a:rPr>
                        <a:t>New nighttime restlessness</a:t>
                      </a:r>
                      <a:endParaRPr lang="en-US" sz="3600" dirty="0"/>
                    </a:p>
                    <a:p>
                      <a:pPr marL="0" indent="0" algn="ctr">
                        <a:buFontTx/>
                        <a:buNone/>
                      </a:pPr>
                      <a:r>
                        <a:rPr lang="en-US" sz="3600" dirty="0">
                          <a:solidFill>
                            <a:srgbClr val="102A43"/>
                          </a:solidFill>
                        </a:rPr>
                        <a:t>New antihypertensive</a:t>
                      </a:r>
                      <a:endParaRPr lang="en-US" sz="3600" dirty="0"/>
                    </a:p>
                    <a:p>
                      <a:pPr marL="0" indent="0" algn="ctr">
                        <a:buFontTx/>
                        <a:buNone/>
                      </a:pPr>
                      <a:r>
                        <a:rPr lang="en-US" sz="3600" dirty="0">
                          <a:solidFill>
                            <a:srgbClr val="102A43"/>
                          </a:solidFill>
                        </a:rPr>
                        <a:t>CNA noted “not himself”</a:t>
                      </a:r>
                      <a:endParaRPr lang="en-US" sz="3600" dirty="0"/>
                    </a:p>
                    <a:p>
                      <a:pPr marL="0" indent="0" algn="ctr">
                        <a:buFontTx/>
                        <a:buNone/>
                      </a:pPr>
                      <a:r>
                        <a:rPr lang="en-US" sz="3600" dirty="0">
                          <a:solidFill>
                            <a:srgbClr val="102A43"/>
                          </a:solidFill>
                        </a:rPr>
                        <a:t>Therapy noted gait change</a:t>
                      </a:r>
                      <a:endParaRPr lang="en-US" sz="3600" dirty="0"/>
                    </a:p>
                    <a:p>
                      <a:pPr algn="ctr"/>
                      <a:endParaRPr lang="en-US" sz="2700" dirty="0"/>
                    </a:p>
                  </a:txBody>
                  <a:tcPr marL="137160" marR="137160" marT="68580" marB="68580">
                    <a:solidFill>
                      <a:schemeClr val="bg1"/>
                    </a:solidFill>
                  </a:tcPr>
                </a:tc>
                <a:tc>
                  <a:txBody>
                    <a:bodyPr/>
                    <a:lstStyle/>
                    <a:p>
                      <a:pPr marL="0" indent="0" algn="ctr">
                        <a:buNone/>
                      </a:pPr>
                      <a:r>
                        <a:rPr lang="en-US" sz="3600" dirty="0">
                          <a:solidFill>
                            <a:srgbClr val="102A43"/>
                          </a:solidFill>
                        </a:rPr>
                        <a:t>No daily risk review</a:t>
                      </a:r>
                      <a:endParaRPr lang="en-US" sz="3600" dirty="0"/>
                    </a:p>
                    <a:p>
                      <a:pPr marL="0" indent="0" algn="ctr">
                        <a:buNone/>
                      </a:pPr>
                      <a:r>
                        <a:rPr lang="en-US" sz="3600" dirty="0">
                          <a:solidFill>
                            <a:srgbClr val="102A43"/>
                          </a:solidFill>
                        </a:rPr>
                        <a:t>No escalation pathway</a:t>
                      </a:r>
                      <a:endParaRPr lang="en-US" sz="3600" dirty="0"/>
                    </a:p>
                    <a:p>
                      <a:pPr marL="0" indent="0" algn="ctr">
                        <a:buNone/>
                      </a:pPr>
                      <a:r>
                        <a:rPr lang="en-US" sz="3600" dirty="0">
                          <a:solidFill>
                            <a:srgbClr val="102A43"/>
                          </a:solidFill>
                        </a:rPr>
                        <a:t>Fall review after event only</a:t>
                      </a:r>
                      <a:endParaRPr lang="en-US" sz="3600" dirty="0"/>
                    </a:p>
                  </a:txBody>
                  <a:tcPr marL="137160" marR="137160" marT="68580" marB="68580">
                    <a:solidFill>
                      <a:schemeClr val="bg1"/>
                    </a:solidFill>
                  </a:tcPr>
                </a:tc>
                <a:tc>
                  <a:txBody>
                    <a:bodyPr/>
                    <a:lstStyle/>
                    <a:p>
                      <a:pPr marL="0" indent="0" algn="ctr">
                        <a:buNone/>
                      </a:pPr>
                      <a:r>
                        <a:rPr lang="en-US" sz="3600" dirty="0">
                          <a:solidFill>
                            <a:srgbClr val="102A43"/>
                          </a:solidFill>
                        </a:rPr>
                        <a:t>Risk radar added</a:t>
                      </a:r>
                      <a:endParaRPr lang="en-US" sz="3600" dirty="0"/>
                    </a:p>
                    <a:p>
                      <a:pPr marL="0" indent="0" algn="ctr">
                        <a:buNone/>
                      </a:pPr>
                      <a:r>
                        <a:rPr lang="en-US" sz="3600" dirty="0">
                          <a:solidFill>
                            <a:srgbClr val="102A43"/>
                          </a:solidFill>
                        </a:rPr>
                        <a:t>Huddle question changed</a:t>
                      </a:r>
                      <a:endParaRPr lang="en-US" sz="3600" dirty="0"/>
                    </a:p>
                    <a:p>
                      <a:pPr marL="0" indent="0" algn="ctr">
                        <a:buNone/>
                      </a:pPr>
                      <a:r>
                        <a:rPr lang="en-US" sz="3600" dirty="0">
                          <a:solidFill>
                            <a:srgbClr val="102A43"/>
                          </a:solidFill>
                        </a:rPr>
                        <a:t>Follow-up owner assigned</a:t>
                      </a:r>
                      <a:endParaRPr lang="en-US" sz="3600" dirty="0"/>
                    </a:p>
                  </a:txBody>
                  <a:tcPr marL="137160" marR="137160" marT="68580" marB="68580">
                    <a:solidFill>
                      <a:schemeClr val="bg1"/>
                    </a:solidFill>
                  </a:tcPr>
                </a:tc>
                <a:extLst>
                  <a:ext uri="{0D108BD9-81ED-4DB2-BD59-A6C34878D82A}">
                    <a16:rowId xmlns:a16="http://schemas.microsoft.com/office/drawing/2014/main" val="3324760019"/>
                  </a:ext>
                </a:extLst>
              </a:tr>
            </a:tbl>
          </a:graphicData>
        </a:graphic>
      </p:graphicFrame>
    </p:spTree>
    <p:extLst>
      <p:ext uri="{BB962C8B-B14F-4D97-AF65-F5344CB8AC3E}">
        <p14:creationId xmlns:p14="http://schemas.microsoft.com/office/powerpoint/2010/main" val="26440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DF554-0443-8A0C-6538-FF78F50C572D}"/>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9176278D-75E2-696D-839F-03323E9ACD37}"/>
              </a:ext>
            </a:extLst>
          </p:cNvPr>
          <p:cNvSpPr txBox="1"/>
          <p:nvPr/>
        </p:nvSpPr>
        <p:spPr>
          <a:xfrm>
            <a:off x="9635371" y="2519626"/>
            <a:ext cx="7623929" cy="1179810"/>
          </a:xfrm>
          <a:prstGeom prst="rect">
            <a:avLst/>
          </a:prstGeom>
        </p:spPr>
        <p:txBody>
          <a:bodyPr lIns="0" tIns="0" rIns="0" bIns="0" rtlCol="0" anchor="t">
            <a:spAutoFit/>
          </a:bodyPr>
          <a:lstStyle/>
          <a:p>
            <a:pPr algn="r">
              <a:lnSpc>
                <a:spcPts val="9240"/>
              </a:lnSpc>
            </a:pPr>
            <a:r>
              <a:rPr lang="en-US" sz="7700" b="1" dirty="0">
                <a:solidFill>
                  <a:srgbClr val="31A48F"/>
                </a:solidFill>
                <a:latin typeface="Cy Grotesk V3 Key Ultra-Bold"/>
                <a:ea typeface="Cy Grotesk V3 Key Ultra-Bold"/>
                <a:cs typeface="Cy Grotesk V3 Key Ultra-Bold"/>
                <a:sym typeface="Cy Grotesk V3 Key Ultra-Bold"/>
              </a:rPr>
              <a:t>SYSTEM 2</a:t>
            </a:r>
          </a:p>
        </p:txBody>
      </p:sp>
      <p:grpSp>
        <p:nvGrpSpPr>
          <p:cNvPr id="3" name="Group 3">
            <a:extLst>
              <a:ext uri="{FF2B5EF4-FFF2-40B4-BE49-F238E27FC236}">
                <a16:creationId xmlns:a16="http://schemas.microsoft.com/office/drawing/2014/main" id="{A81907C3-08D2-45CA-4D11-C30E1397F598}"/>
              </a:ext>
            </a:extLst>
          </p:cNvPr>
          <p:cNvGrpSpPr/>
          <p:nvPr/>
        </p:nvGrpSpPr>
        <p:grpSpPr>
          <a:xfrm>
            <a:off x="5724901" y="1448842"/>
            <a:ext cx="3419099" cy="9324568"/>
            <a:chOff x="0" y="0"/>
            <a:chExt cx="496949" cy="1355280"/>
          </a:xfrm>
        </p:grpSpPr>
        <p:sp>
          <p:nvSpPr>
            <p:cNvPr id="4" name="Freeform 4">
              <a:extLst>
                <a:ext uri="{FF2B5EF4-FFF2-40B4-BE49-F238E27FC236}">
                  <a16:creationId xmlns:a16="http://schemas.microsoft.com/office/drawing/2014/main" id="{6FEBA263-1E87-7346-FD4D-B8DEA049ADAC}"/>
                </a:ext>
              </a:extLst>
            </p:cNvPr>
            <p:cNvSpPr/>
            <p:nvPr/>
          </p:nvSpPr>
          <p:spPr>
            <a:xfrm>
              <a:off x="0" y="0"/>
              <a:ext cx="496949" cy="1355280"/>
            </a:xfrm>
            <a:custGeom>
              <a:avLst/>
              <a:gdLst/>
              <a:ahLst/>
              <a:cxnLst/>
              <a:rect l="l" t="t" r="r" b="b"/>
              <a:pathLst>
                <a:path w="496949" h="1355280">
                  <a:moveTo>
                    <a:pt x="97366" y="0"/>
                  </a:moveTo>
                  <a:lnTo>
                    <a:pt x="399584" y="0"/>
                  </a:lnTo>
                  <a:cubicBezTo>
                    <a:pt x="425406" y="0"/>
                    <a:pt x="450172" y="10258"/>
                    <a:pt x="468431" y="28518"/>
                  </a:cubicBezTo>
                  <a:cubicBezTo>
                    <a:pt x="486691" y="46777"/>
                    <a:pt x="496949" y="71543"/>
                    <a:pt x="496949" y="97366"/>
                  </a:cubicBezTo>
                  <a:lnTo>
                    <a:pt x="496949" y="1257914"/>
                  </a:lnTo>
                  <a:cubicBezTo>
                    <a:pt x="496949" y="1283737"/>
                    <a:pt x="486691" y="1308502"/>
                    <a:pt x="468431" y="1326762"/>
                  </a:cubicBezTo>
                  <a:cubicBezTo>
                    <a:pt x="450172" y="1345021"/>
                    <a:pt x="425406" y="1355280"/>
                    <a:pt x="399584" y="1355280"/>
                  </a:cubicBezTo>
                  <a:lnTo>
                    <a:pt x="97366" y="1355280"/>
                  </a:lnTo>
                  <a:cubicBezTo>
                    <a:pt x="71543" y="1355280"/>
                    <a:pt x="46777" y="1345021"/>
                    <a:pt x="28518" y="1326762"/>
                  </a:cubicBezTo>
                  <a:cubicBezTo>
                    <a:pt x="10258" y="1308502"/>
                    <a:pt x="0" y="1283737"/>
                    <a:pt x="0" y="1257914"/>
                  </a:cubicBezTo>
                  <a:lnTo>
                    <a:pt x="0" y="97366"/>
                  </a:lnTo>
                  <a:cubicBezTo>
                    <a:pt x="0" y="71543"/>
                    <a:pt x="10258" y="46777"/>
                    <a:pt x="28518" y="28518"/>
                  </a:cubicBezTo>
                  <a:cubicBezTo>
                    <a:pt x="46777" y="10258"/>
                    <a:pt x="71543" y="0"/>
                    <a:pt x="97366" y="0"/>
                  </a:cubicBezTo>
                  <a:close/>
                </a:path>
              </a:pathLst>
            </a:custGeom>
            <a:solidFill>
              <a:srgbClr val="E87753">
                <a:alpha val="6667"/>
              </a:srgbClr>
            </a:solidFill>
          </p:spPr>
          <p:txBody>
            <a:bodyPr/>
            <a:lstStyle/>
            <a:p>
              <a:endParaRPr lang="en-US"/>
            </a:p>
          </p:txBody>
        </p:sp>
        <p:sp>
          <p:nvSpPr>
            <p:cNvPr id="5" name="TextBox 5">
              <a:extLst>
                <a:ext uri="{FF2B5EF4-FFF2-40B4-BE49-F238E27FC236}">
                  <a16:creationId xmlns:a16="http://schemas.microsoft.com/office/drawing/2014/main" id="{D18DDA2A-9336-B2F7-B0C1-2C6A971F9F2C}"/>
                </a:ext>
              </a:extLst>
            </p:cNvPr>
            <p:cNvSpPr txBox="1"/>
            <p:nvPr/>
          </p:nvSpPr>
          <p:spPr>
            <a:xfrm>
              <a:off x="0" y="-38100"/>
              <a:ext cx="496949" cy="1393380"/>
            </a:xfrm>
            <a:prstGeom prst="rect">
              <a:avLst/>
            </a:prstGeom>
          </p:spPr>
          <p:txBody>
            <a:bodyPr lIns="50800" tIns="50800" rIns="50800" bIns="50800" rtlCol="0" anchor="ctr"/>
            <a:lstStyle/>
            <a:p>
              <a:pPr marL="0" lvl="0" indent="0" algn="ctr">
                <a:lnSpc>
                  <a:spcPts val="2660"/>
                </a:lnSpc>
                <a:spcBef>
                  <a:spcPct val="0"/>
                </a:spcBef>
              </a:pPr>
              <a:endParaRPr/>
            </a:p>
          </p:txBody>
        </p:sp>
      </p:grpSp>
      <p:grpSp>
        <p:nvGrpSpPr>
          <p:cNvPr id="6" name="Group 6">
            <a:extLst>
              <a:ext uri="{FF2B5EF4-FFF2-40B4-BE49-F238E27FC236}">
                <a16:creationId xmlns:a16="http://schemas.microsoft.com/office/drawing/2014/main" id="{35EBA785-A181-BC39-1C5D-3A5D2755EC64}"/>
              </a:ext>
            </a:extLst>
          </p:cNvPr>
          <p:cNvGrpSpPr/>
          <p:nvPr/>
        </p:nvGrpSpPr>
        <p:grpSpPr>
          <a:xfrm>
            <a:off x="1028700" y="3027398"/>
            <a:ext cx="7339676" cy="5581297"/>
            <a:chOff x="0" y="0"/>
            <a:chExt cx="1137108" cy="864689"/>
          </a:xfrm>
        </p:grpSpPr>
        <p:sp>
          <p:nvSpPr>
            <p:cNvPr id="7" name="Freeform 7">
              <a:extLst>
                <a:ext uri="{FF2B5EF4-FFF2-40B4-BE49-F238E27FC236}">
                  <a16:creationId xmlns:a16="http://schemas.microsoft.com/office/drawing/2014/main" id="{B4619B53-45C4-2CD1-5F49-29567A5C7F8C}"/>
                </a:ext>
              </a:extLst>
            </p:cNvPr>
            <p:cNvSpPr/>
            <p:nvPr/>
          </p:nvSpPr>
          <p:spPr>
            <a:xfrm flipH="1">
              <a:off x="0" y="0"/>
              <a:ext cx="1137108" cy="864689"/>
            </a:xfrm>
            <a:custGeom>
              <a:avLst/>
              <a:gdLst/>
              <a:ahLst/>
              <a:cxnLst/>
              <a:rect l="l" t="t" r="r" b="b"/>
              <a:pathLst>
                <a:path w="1137108" h="864689">
                  <a:moveTo>
                    <a:pt x="1116012" y="0"/>
                  </a:moveTo>
                  <a:lnTo>
                    <a:pt x="21096" y="0"/>
                  </a:lnTo>
                  <a:cubicBezTo>
                    <a:pt x="15501" y="0"/>
                    <a:pt x="10135" y="2223"/>
                    <a:pt x="6179" y="6179"/>
                  </a:cubicBezTo>
                  <a:cubicBezTo>
                    <a:pt x="2223" y="10135"/>
                    <a:pt x="0" y="15501"/>
                    <a:pt x="0" y="21096"/>
                  </a:cubicBezTo>
                  <a:lnTo>
                    <a:pt x="0" y="843593"/>
                  </a:lnTo>
                  <a:cubicBezTo>
                    <a:pt x="0" y="849188"/>
                    <a:pt x="2223" y="854554"/>
                    <a:pt x="6179" y="858510"/>
                  </a:cubicBezTo>
                  <a:cubicBezTo>
                    <a:pt x="10135" y="862466"/>
                    <a:pt x="15501" y="864689"/>
                    <a:pt x="21096" y="864689"/>
                  </a:cubicBezTo>
                  <a:lnTo>
                    <a:pt x="1116012" y="864689"/>
                  </a:lnTo>
                  <a:cubicBezTo>
                    <a:pt x="1121607" y="864689"/>
                    <a:pt x="1126973" y="862466"/>
                    <a:pt x="1130929" y="858510"/>
                  </a:cubicBezTo>
                  <a:cubicBezTo>
                    <a:pt x="1134885" y="854554"/>
                    <a:pt x="1137108" y="849188"/>
                    <a:pt x="1137108" y="843593"/>
                  </a:cubicBezTo>
                  <a:lnTo>
                    <a:pt x="1137108" y="21096"/>
                  </a:lnTo>
                  <a:cubicBezTo>
                    <a:pt x="1137108" y="15501"/>
                    <a:pt x="1134885" y="10135"/>
                    <a:pt x="1130929" y="6179"/>
                  </a:cubicBezTo>
                  <a:cubicBezTo>
                    <a:pt x="1126973" y="2223"/>
                    <a:pt x="1121607" y="0"/>
                    <a:pt x="1116012" y="0"/>
                  </a:cubicBezTo>
                  <a:close/>
                </a:path>
              </a:pathLst>
            </a:custGeom>
            <a:blipFill>
              <a:blip r:embed="rId3"/>
              <a:stretch>
                <a:fillRect r="-13960"/>
              </a:stretch>
            </a:blipFill>
          </p:spPr>
          <p:txBody>
            <a:bodyPr/>
            <a:lstStyle/>
            <a:p>
              <a:endParaRPr lang="en-US"/>
            </a:p>
          </p:txBody>
        </p:sp>
      </p:grpSp>
      <p:grpSp>
        <p:nvGrpSpPr>
          <p:cNvPr id="8" name="Group 8">
            <a:extLst>
              <a:ext uri="{FF2B5EF4-FFF2-40B4-BE49-F238E27FC236}">
                <a16:creationId xmlns:a16="http://schemas.microsoft.com/office/drawing/2014/main" id="{0788DA26-2282-49CE-4238-F86BAAE4D183}"/>
              </a:ext>
            </a:extLst>
          </p:cNvPr>
          <p:cNvGrpSpPr/>
          <p:nvPr/>
        </p:nvGrpSpPr>
        <p:grpSpPr>
          <a:xfrm>
            <a:off x="5108627" y="4423336"/>
            <a:ext cx="4872936" cy="3761983"/>
            <a:chOff x="0" y="-38100"/>
            <a:chExt cx="866850" cy="272606"/>
          </a:xfrm>
        </p:grpSpPr>
        <p:sp>
          <p:nvSpPr>
            <p:cNvPr id="9" name="Freeform 9">
              <a:extLst>
                <a:ext uri="{FF2B5EF4-FFF2-40B4-BE49-F238E27FC236}">
                  <a16:creationId xmlns:a16="http://schemas.microsoft.com/office/drawing/2014/main" id="{68EF75B9-747C-2FB4-D774-7DBF75F4CA86}"/>
                </a:ext>
              </a:extLst>
            </p:cNvPr>
            <p:cNvSpPr/>
            <p:nvPr/>
          </p:nvSpPr>
          <p:spPr>
            <a:xfrm>
              <a:off x="0" y="0"/>
              <a:ext cx="866850" cy="234506"/>
            </a:xfrm>
            <a:custGeom>
              <a:avLst/>
              <a:gdLst/>
              <a:ahLst/>
              <a:cxnLst/>
              <a:rect l="l" t="t" r="r" b="b"/>
              <a:pathLst>
                <a:path w="866850" h="234506">
                  <a:moveTo>
                    <a:pt x="25420" y="0"/>
                  </a:moveTo>
                  <a:lnTo>
                    <a:pt x="841430" y="0"/>
                  </a:lnTo>
                  <a:cubicBezTo>
                    <a:pt x="848172" y="0"/>
                    <a:pt x="854638" y="2678"/>
                    <a:pt x="859405" y="7445"/>
                  </a:cubicBezTo>
                  <a:cubicBezTo>
                    <a:pt x="864172" y="12213"/>
                    <a:pt x="866850" y="18678"/>
                    <a:pt x="866850" y="25420"/>
                  </a:cubicBezTo>
                  <a:lnTo>
                    <a:pt x="866850" y="209086"/>
                  </a:lnTo>
                  <a:cubicBezTo>
                    <a:pt x="866850" y="215828"/>
                    <a:pt x="864172" y="222294"/>
                    <a:pt x="859405" y="227061"/>
                  </a:cubicBezTo>
                  <a:cubicBezTo>
                    <a:pt x="854638" y="231828"/>
                    <a:pt x="848172" y="234506"/>
                    <a:pt x="841430" y="234506"/>
                  </a:cubicBezTo>
                  <a:lnTo>
                    <a:pt x="25420" y="234506"/>
                  </a:lnTo>
                  <a:cubicBezTo>
                    <a:pt x="18678" y="234506"/>
                    <a:pt x="12213" y="231828"/>
                    <a:pt x="7445" y="227061"/>
                  </a:cubicBezTo>
                  <a:cubicBezTo>
                    <a:pt x="2678" y="222294"/>
                    <a:pt x="0" y="215828"/>
                    <a:pt x="0" y="209086"/>
                  </a:cubicBezTo>
                  <a:lnTo>
                    <a:pt x="0" y="25420"/>
                  </a:lnTo>
                  <a:cubicBezTo>
                    <a:pt x="0" y="18678"/>
                    <a:pt x="2678" y="12213"/>
                    <a:pt x="7445" y="7445"/>
                  </a:cubicBezTo>
                  <a:cubicBezTo>
                    <a:pt x="12213" y="2678"/>
                    <a:pt x="18678" y="0"/>
                    <a:pt x="25420" y="0"/>
                  </a:cubicBezTo>
                  <a:close/>
                </a:path>
              </a:pathLst>
            </a:custGeom>
            <a:solidFill>
              <a:srgbClr val="E87753"/>
            </a:solidFill>
          </p:spPr>
          <p:txBody>
            <a:bodyPr/>
            <a:lstStyle/>
            <a:p>
              <a:endParaRPr lang="en-US" dirty="0"/>
            </a:p>
          </p:txBody>
        </p:sp>
        <p:sp>
          <p:nvSpPr>
            <p:cNvPr id="10" name="TextBox 10">
              <a:extLst>
                <a:ext uri="{FF2B5EF4-FFF2-40B4-BE49-F238E27FC236}">
                  <a16:creationId xmlns:a16="http://schemas.microsoft.com/office/drawing/2014/main" id="{AAD85704-EFE7-F223-2A9C-8E44088BFC38}"/>
                </a:ext>
              </a:extLst>
            </p:cNvPr>
            <p:cNvSpPr txBox="1"/>
            <p:nvPr/>
          </p:nvSpPr>
          <p:spPr>
            <a:xfrm>
              <a:off x="0" y="-38100"/>
              <a:ext cx="866850" cy="272606"/>
            </a:xfrm>
            <a:prstGeom prst="rect">
              <a:avLst/>
            </a:prstGeom>
          </p:spPr>
          <p:txBody>
            <a:bodyPr lIns="50800" tIns="50800" rIns="50800" bIns="50800" rtlCol="0" anchor="ctr"/>
            <a:lstStyle/>
            <a:p>
              <a:pPr algn="ctr">
                <a:lnSpc>
                  <a:spcPts val="2660"/>
                </a:lnSpc>
              </a:pPr>
              <a:endParaRPr/>
            </a:p>
          </p:txBody>
        </p:sp>
      </p:grpSp>
      <p:sp>
        <p:nvSpPr>
          <p:cNvPr id="17" name="Freeform 17">
            <a:extLst>
              <a:ext uri="{FF2B5EF4-FFF2-40B4-BE49-F238E27FC236}">
                <a16:creationId xmlns:a16="http://schemas.microsoft.com/office/drawing/2014/main" id="{3A854708-9ED6-BA51-2C7D-B3932E1BD290}"/>
              </a:ext>
            </a:extLst>
          </p:cNvPr>
          <p:cNvSpPr/>
          <p:nvPr/>
        </p:nvSpPr>
        <p:spPr>
          <a:xfrm>
            <a:off x="5543062" y="5608479"/>
            <a:ext cx="399182" cy="596790"/>
          </a:xfrm>
          <a:custGeom>
            <a:avLst/>
            <a:gdLst/>
            <a:ahLst/>
            <a:cxnLst/>
            <a:rect l="l" t="t" r="r" b="b"/>
            <a:pathLst>
              <a:path w="399182" h="596790">
                <a:moveTo>
                  <a:pt x="0" y="0"/>
                </a:moveTo>
                <a:lnTo>
                  <a:pt x="399182" y="0"/>
                </a:lnTo>
                <a:lnTo>
                  <a:pt x="399182" y="596790"/>
                </a:lnTo>
                <a:lnTo>
                  <a:pt x="0" y="59679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20" name="Group 20">
            <a:extLst>
              <a:ext uri="{FF2B5EF4-FFF2-40B4-BE49-F238E27FC236}">
                <a16:creationId xmlns:a16="http://schemas.microsoft.com/office/drawing/2014/main" id="{A4354C93-5140-1C11-9830-FC47C779F63B}"/>
              </a:ext>
            </a:extLst>
          </p:cNvPr>
          <p:cNvGrpSpPr/>
          <p:nvPr/>
        </p:nvGrpSpPr>
        <p:grpSpPr>
          <a:xfrm>
            <a:off x="15248371" y="7795868"/>
            <a:ext cx="3891179" cy="3891179"/>
            <a:chOff x="0" y="0"/>
            <a:chExt cx="812800" cy="812800"/>
          </a:xfrm>
        </p:grpSpPr>
        <p:sp>
          <p:nvSpPr>
            <p:cNvPr id="21" name="Freeform 21">
              <a:extLst>
                <a:ext uri="{FF2B5EF4-FFF2-40B4-BE49-F238E27FC236}">
                  <a16:creationId xmlns:a16="http://schemas.microsoft.com/office/drawing/2014/main" id="{E6885D1E-B1DF-120F-D1D9-0BFDC577CB8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36D"/>
            </a:solidFill>
          </p:spPr>
          <p:txBody>
            <a:bodyPr/>
            <a:lstStyle/>
            <a:p>
              <a:endParaRPr lang="en-US"/>
            </a:p>
          </p:txBody>
        </p:sp>
        <p:sp>
          <p:nvSpPr>
            <p:cNvPr id="22" name="TextBox 22">
              <a:extLst>
                <a:ext uri="{FF2B5EF4-FFF2-40B4-BE49-F238E27FC236}">
                  <a16:creationId xmlns:a16="http://schemas.microsoft.com/office/drawing/2014/main" id="{7E622B00-8D0A-4E4C-7513-BABEE3F67288}"/>
                </a:ext>
              </a:extLst>
            </p:cNvPr>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sp>
        <p:nvSpPr>
          <p:cNvPr id="23" name="Freeform 23">
            <a:extLst>
              <a:ext uri="{FF2B5EF4-FFF2-40B4-BE49-F238E27FC236}">
                <a16:creationId xmlns:a16="http://schemas.microsoft.com/office/drawing/2014/main" id="{EF0AF047-5083-18AF-3730-668EFA4D78E3}"/>
              </a:ext>
            </a:extLst>
          </p:cNvPr>
          <p:cNvSpPr/>
          <p:nvPr/>
        </p:nvSpPr>
        <p:spPr>
          <a:xfrm>
            <a:off x="11490162" y="8175848"/>
            <a:ext cx="1734870" cy="268905"/>
          </a:xfrm>
          <a:custGeom>
            <a:avLst/>
            <a:gdLst/>
            <a:ahLst/>
            <a:cxnLst/>
            <a:rect l="l" t="t" r="r" b="b"/>
            <a:pathLst>
              <a:path w="1734870" h="268905">
                <a:moveTo>
                  <a:pt x="0" y="0"/>
                </a:moveTo>
                <a:lnTo>
                  <a:pt x="1734870" y="0"/>
                </a:lnTo>
                <a:lnTo>
                  <a:pt x="1734870" y="268905"/>
                </a:lnTo>
                <a:lnTo>
                  <a:pt x="0" y="2689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TextBox 24">
            <a:extLst>
              <a:ext uri="{FF2B5EF4-FFF2-40B4-BE49-F238E27FC236}">
                <a16:creationId xmlns:a16="http://schemas.microsoft.com/office/drawing/2014/main" id="{91C26B4A-C30E-A401-4946-4102C050E0F9}"/>
              </a:ext>
            </a:extLst>
          </p:cNvPr>
          <p:cNvSpPr txBox="1"/>
          <p:nvPr/>
        </p:nvSpPr>
        <p:spPr>
          <a:xfrm>
            <a:off x="10342544" y="3699436"/>
            <a:ext cx="6916756" cy="3139321"/>
          </a:xfrm>
          <a:prstGeom prst="rect">
            <a:avLst/>
          </a:prstGeom>
        </p:spPr>
        <p:txBody>
          <a:bodyPr wrap="square" lIns="0" tIns="0" rIns="0" bIns="0" rtlCol="0" anchor="t">
            <a:spAutoFit/>
          </a:bodyPr>
          <a:lstStyle/>
          <a:p>
            <a:pPr algn="r"/>
            <a:r>
              <a:rPr lang="en-US" sz="4800" dirty="0">
                <a:solidFill>
                  <a:srgbClr val="F2C36D"/>
                </a:solidFill>
                <a:latin typeface="Inter Semi-Bold" panose="020B0604020202020204" charset="0"/>
                <a:ea typeface="Inter Semi-Bold" panose="020B0604020202020204" charset="0"/>
              </a:rPr>
              <a:t>Daily Clinical Communication</a:t>
            </a:r>
            <a:endParaRPr lang="en-US" sz="5400" b="1" dirty="0">
              <a:solidFill>
                <a:srgbClr val="63636B"/>
              </a:solidFill>
              <a:latin typeface="Inter Semi-Bold"/>
              <a:ea typeface="Inter Semi-Bold"/>
              <a:cs typeface="Inter Semi-Bold"/>
              <a:sym typeface="Inter Semi-Bold"/>
            </a:endParaRPr>
          </a:p>
          <a:p>
            <a:pPr algn="r"/>
            <a:endParaRPr lang="en-US" sz="4400" b="1" dirty="0">
              <a:solidFill>
                <a:srgbClr val="63636B"/>
              </a:solidFill>
              <a:latin typeface="Inter Semi-Bold"/>
              <a:ea typeface="Inter Semi-Bold"/>
              <a:cs typeface="Inter Semi-Bold"/>
              <a:sym typeface="Inter Semi-Bold"/>
            </a:endParaRPr>
          </a:p>
          <a:p>
            <a:pPr algn="r"/>
            <a:r>
              <a:rPr lang="en-US" sz="3200" b="1" dirty="0">
                <a:solidFill>
                  <a:srgbClr val="63636B"/>
                </a:solidFill>
                <a:latin typeface="Inter Semi-Bold"/>
                <a:ea typeface="Inter Semi-Bold"/>
                <a:cs typeface="Inter Semi-Bold"/>
                <a:sym typeface="Inter Semi-Bold"/>
              </a:rPr>
              <a:t>Building reliable interdisciplinary communication systems</a:t>
            </a:r>
          </a:p>
        </p:txBody>
      </p:sp>
      <p:sp>
        <p:nvSpPr>
          <p:cNvPr id="25" name="TextBox 25">
            <a:extLst>
              <a:ext uri="{FF2B5EF4-FFF2-40B4-BE49-F238E27FC236}">
                <a16:creationId xmlns:a16="http://schemas.microsoft.com/office/drawing/2014/main" id="{FB7AE64F-E3B8-FB98-DF0F-2AF33AC5D0C8}"/>
              </a:ext>
            </a:extLst>
          </p:cNvPr>
          <p:cNvSpPr txBox="1"/>
          <p:nvPr/>
        </p:nvSpPr>
        <p:spPr>
          <a:xfrm>
            <a:off x="5543062" y="6297879"/>
            <a:ext cx="4200210" cy="1661993"/>
          </a:xfrm>
          <a:prstGeom prst="rect">
            <a:avLst/>
          </a:prstGeom>
        </p:spPr>
        <p:txBody>
          <a:bodyPr wrap="square" lIns="0" tIns="0" rIns="0" bIns="0" rtlCol="0" anchor="t">
            <a:spAutoFit/>
          </a:bodyPr>
          <a:lstStyle/>
          <a:p>
            <a:r>
              <a:rPr lang="en-US" sz="3600" b="1" dirty="0">
                <a:solidFill>
                  <a:schemeClr val="bg1"/>
                </a:solidFill>
                <a:latin typeface="Inter Semi-Bold" panose="020B0604020202020204" charset="0"/>
                <a:ea typeface="Inter Semi-Bold" panose="020B0604020202020204" charset="0"/>
              </a:rPr>
              <a:t>Communication is a care process- not a meeting.</a:t>
            </a:r>
          </a:p>
        </p:txBody>
      </p:sp>
      <p:sp>
        <p:nvSpPr>
          <p:cNvPr id="28" name="Freeform 28">
            <a:extLst>
              <a:ext uri="{FF2B5EF4-FFF2-40B4-BE49-F238E27FC236}">
                <a16:creationId xmlns:a16="http://schemas.microsoft.com/office/drawing/2014/main" id="{B53C7280-D8E5-9F74-1D27-C6A668D48D28}"/>
              </a:ext>
            </a:extLst>
          </p:cNvPr>
          <p:cNvSpPr/>
          <p:nvPr/>
        </p:nvSpPr>
        <p:spPr>
          <a:xfrm flipH="1">
            <a:off x="7066331" y="2101681"/>
            <a:ext cx="1302045" cy="201817"/>
          </a:xfrm>
          <a:custGeom>
            <a:avLst/>
            <a:gdLst/>
            <a:ahLst/>
            <a:cxnLst/>
            <a:rect l="l" t="t" r="r" b="b"/>
            <a:pathLst>
              <a:path w="1302045" h="201817">
                <a:moveTo>
                  <a:pt x="1302045" y="0"/>
                </a:moveTo>
                <a:lnTo>
                  <a:pt x="0" y="0"/>
                </a:lnTo>
                <a:lnTo>
                  <a:pt x="0" y="201817"/>
                </a:lnTo>
                <a:lnTo>
                  <a:pt x="1302045" y="201817"/>
                </a:lnTo>
                <a:lnTo>
                  <a:pt x="1302045"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29" name="Picture 29">
            <a:extLst>
              <a:ext uri="{FF2B5EF4-FFF2-40B4-BE49-F238E27FC236}">
                <a16:creationId xmlns:a16="http://schemas.microsoft.com/office/drawing/2014/main" id="{83474EE1-A192-5D8E-A657-F42593A99FC2}"/>
              </a:ext>
            </a:extLst>
          </p:cNvPr>
          <p:cNvPicPr>
            <a:picLocks noChangeAspect="1"/>
          </p:cNvPicPr>
          <p:nvPr/>
        </p:nvPicPr>
        <p:blipFill>
          <a:blip r:embed="rId7"/>
          <a:stretch>
            <a:fillRect/>
          </a:stretch>
        </p:blipFill>
        <p:spPr>
          <a:xfrm>
            <a:off x="15258173" y="8849247"/>
            <a:ext cx="2993507" cy="1513657"/>
          </a:xfrm>
          <a:prstGeom prst="rect">
            <a:avLst/>
          </a:prstGeom>
        </p:spPr>
      </p:pic>
    </p:spTree>
    <p:extLst>
      <p:ext uri="{BB962C8B-B14F-4D97-AF65-F5344CB8AC3E}">
        <p14:creationId xmlns:p14="http://schemas.microsoft.com/office/powerpoint/2010/main" val="3357312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01620-59AD-9D0D-0E18-5FF2593F7C92}"/>
              </a:ext>
            </a:extLst>
          </p:cNvPr>
          <p:cNvSpPr>
            <a:spLocks noGrp="1"/>
          </p:cNvSpPr>
          <p:nvPr>
            <p:ph type="title"/>
          </p:nvPr>
        </p:nvSpPr>
        <p:spPr/>
        <p:txBody>
          <a:bodyPr>
            <a:normAutofit fontScale="90000"/>
          </a:bodyPr>
          <a:lstStyle/>
          <a:p>
            <a:r>
              <a:rPr lang="en-US" dirty="0"/>
              <a:t>Reliable Communication Has a Structure</a:t>
            </a:r>
            <a:br>
              <a:rPr lang="en-US" dirty="0"/>
            </a:br>
            <a:r>
              <a:rPr lang="en-US" sz="4200" dirty="0">
                <a:solidFill>
                  <a:schemeClr val="accent6"/>
                </a:solidFill>
              </a:rPr>
              <a:t>The system should not depend on who happens to be working. </a:t>
            </a:r>
            <a:endParaRPr lang="en-US" dirty="0"/>
          </a:p>
        </p:txBody>
      </p:sp>
      <p:graphicFrame>
        <p:nvGraphicFramePr>
          <p:cNvPr id="4" name="Content Placeholder 3">
            <a:extLst>
              <a:ext uri="{FF2B5EF4-FFF2-40B4-BE49-F238E27FC236}">
                <a16:creationId xmlns:a16="http://schemas.microsoft.com/office/drawing/2014/main" id="{A0CCDFA5-ACBC-1F7A-98F1-9D2686CB1D34}"/>
              </a:ext>
            </a:extLst>
          </p:cNvPr>
          <p:cNvGraphicFramePr>
            <a:graphicFrameLocks noGrp="1"/>
          </p:cNvGraphicFramePr>
          <p:nvPr>
            <p:ph idx="4294967295"/>
            <p:extLst>
              <p:ext uri="{D42A27DB-BD31-4B8C-83A1-F6EECF244321}">
                <p14:modId xmlns:p14="http://schemas.microsoft.com/office/powerpoint/2010/main" val="1589211871"/>
              </p:ext>
            </p:extLst>
          </p:nvPr>
        </p:nvGraphicFramePr>
        <p:xfrm>
          <a:off x="609600" y="351472"/>
          <a:ext cx="17876837" cy="8882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27">
            <a:extLst>
              <a:ext uri="{FF2B5EF4-FFF2-40B4-BE49-F238E27FC236}">
                <a16:creationId xmlns:a16="http://schemas.microsoft.com/office/drawing/2014/main" id="{9D13683A-B654-4119-21ED-764E8C50A5BB}"/>
              </a:ext>
            </a:extLst>
          </p:cNvPr>
          <p:cNvSpPr/>
          <p:nvPr/>
        </p:nvSpPr>
        <p:spPr>
          <a:xfrm>
            <a:off x="1531620" y="6667500"/>
            <a:ext cx="15224760" cy="576072"/>
          </a:xfrm>
          <a:prstGeom prst="rect">
            <a:avLst/>
          </a:prstGeom>
          <a:noFill/>
          <a:ln/>
        </p:spPr>
        <p:txBody>
          <a:bodyPr wrap="square" lIns="0" tIns="0" rIns="0" bIns="0" rtlCol="0" anchor="ctr"/>
          <a:lstStyle/>
          <a:p>
            <a:pPr algn="ctr"/>
            <a:r>
              <a:rPr lang="en-US" sz="4200" b="1" dirty="0">
                <a:solidFill>
                  <a:srgbClr val="E87753"/>
                </a:solidFill>
              </a:rPr>
              <a:t>A strong communication system answers five questions every day.</a:t>
            </a:r>
            <a:endParaRPr lang="en-US" sz="4200" dirty="0">
              <a:solidFill>
                <a:srgbClr val="E87753"/>
              </a:solidFill>
            </a:endParaRPr>
          </a:p>
        </p:txBody>
      </p:sp>
      <p:sp>
        <p:nvSpPr>
          <p:cNvPr id="8" name="Shape 28">
            <a:extLst>
              <a:ext uri="{FF2B5EF4-FFF2-40B4-BE49-F238E27FC236}">
                <a16:creationId xmlns:a16="http://schemas.microsoft.com/office/drawing/2014/main" id="{1A0FBDF1-E441-AF00-8DE7-E19BE89E62CA}"/>
              </a:ext>
            </a:extLst>
          </p:cNvPr>
          <p:cNvSpPr/>
          <p:nvPr/>
        </p:nvSpPr>
        <p:spPr>
          <a:xfrm>
            <a:off x="628650" y="7505700"/>
            <a:ext cx="9201150" cy="1361108"/>
          </a:xfrm>
          <a:prstGeom prst="roundRect">
            <a:avLst>
              <a:gd name="adj" fmla="val 11429"/>
            </a:avLst>
          </a:prstGeom>
          <a:solidFill>
            <a:srgbClr val="F2C36D"/>
          </a:solidFill>
          <a:ln w="12700">
            <a:solidFill>
              <a:srgbClr val="E2E8F0"/>
            </a:solidFill>
            <a:prstDash val="solid"/>
          </a:ln>
        </p:spPr>
        <p:txBody>
          <a:bodyPr/>
          <a:lstStyle/>
          <a:p>
            <a:endParaRPr lang="en-US" sz="2700">
              <a:solidFill>
                <a:srgbClr val="F2C36D"/>
              </a:solidFill>
            </a:endParaRPr>
          </a:p>
        </p:txBody>
      </p:sp>
      <p:sp>
        <p:nvSpPr>
          <p:cNvPr id="9" name="TextBox 8">
            <a:extLst>
              <a:ext uri="{FF2B5EF4-FFF2-40B4-BE49-F238E27FC236}">
                <a16:creationId xmlns:a16="http://schemas.microsoft.com/office/drawing/2014/main" id="{FA10DAC8-B0EF-8F2F-20D6-6639EF37085F}"/>
              </a:ext>
            </a:extLst>
          </p:cNvPr>
          <p:cNvSpPr txBox="1"/>
          <p:nvPr/>
        </p:nvSpPr>
        <p:spPr>
          <a:xfrm>
            <a:off x="914400" y="7730722"/>
            <a:ext cx="10081260" cy="1015663"/>
          </a:xfrm>
          <a:prstGeom prst="rect">
            <a:avLst/>
          </a:prstGeom>
          <a:noFill/>
        </p:spPr>
        <p:txBody>
          <a:bodyPr wrap="square" rtlCol="0">
            <a:spAutoFit/>
          </a:bodyPr>
          <a:lstStyle/>
          <a:p>
            <a:r>
              <a:rPr lang="en-US" sz="3000" b="1" dirty="0">
                <a:solidFill>
                  <a:schemeClr val="tx1">
                    <a:lumMod val="75000"/>
                    <a:lumOff val="25000"/>
                  </a:schemeClr>
                </a:solidFill>
              </a:rPr>
              <a:t>Practical takeaway: </a:t>
            </a:r>
          </a:p>
          <a:p>
            <a:r>
              <a:rPr lang="en-US" sz="3000" b="1" dirty="0">
                <a:solidFill>
                  <a:schemeClr val="tx1">
                    <a:lumMod val="75000"/>
                    <a:lumOff val="25000"/>
                  </a:schemeClr>
                </a:solidFill>
              </a:rPr>
              <a:t>Standardize the questions, not just the meeting time</a:t>
            </a:r>
          </a:p>
        </p:txBody>
      </p:sp>
    </p:spTree>
    <p:extLst>
      <p:ext uri="{BB962C8B-B14F-4D97-AF65-F5344CB8AC3E}">
        <p14:creationId xmlns:p14="http://schemas.microsoft.com/office/powerpoint/2010/main" val="3486934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6E7ED-630E-D599-DD4E-29EC722D84B8}"/>
              </a:ext>
            </a:extLst>
          </p:cNvPr>
          <p:cNvSpPr>
            <a:spLocks noGrp="1"/>
          </p:cNvSpPr>
          <p:nvPr>
            <p:ph type="title"/>
          </p:nvPr>
        </p:nvSpPr>
        <p:spPr/>
        <p:txBody>
          <a:bodyPr>
            <a:normAutofit fontScale="90000"/>
          </a:bodyPr>
          <a:lstStyle/>
          <a:p>
            <a:r>
              <a:rPr lang="en-US" dirty="0"/>
              <a:t>Escalation Pathways Prevent Silent Drift</a:t>
            </a:r>
            <a:br>
              <a:rPr lang="en-US" dirty="0"/>
            </a:br>
            <a:r>
              <a:rPr lang="en-US" sz="4800" dirty="0">
                <a:solidFill>
                  <a:schemeClr val="accent6"/>
                </a:solidFill>
              </a:rPr>
              <a:t>Staff should not have to guess when a concern requires leadership attention. </a:t>
            </a:r>
            <a:endParaRPr lang="en-US" dirty="0"/>
          </a:p>
        </p:txBody>
      </p:sp>
      <p:graphicFrame>
        <p:nvGraphicFramePr>
          <p:cNvPr id="4" name="Content Placeholder 3">
            <a:extLst>
              <a:ext uri="{FF2B5EF4-FFF2-40B4-BE49-F238E27FC236}">
                <a16:creationId xmlns:a16="http://schemas.microsoft.com/office/drawing/2014/main" id="{7DC32C4A-3E4A-F9A2-07A7-20BC0CF6BA27}"/>
              </a:ext>
            </a:extLst>
          </p:cNvPr>
          <p:cNvGraphicFramePr>
            <a:graphicFrameLocks noGrp="1"/>
          </p:cNvGraphicFramePr>
          <p:nvPr>
            <p:ph idx="4294967295"/>
            <p:extLst>
              <p:ext uri="{D42A27DB-BD31-4B8C-83A1-F6EECF244321}">
                <p14:modId xmlns:p14="http://schemas.microsoft.com/office/powerpoint/2010/main" val="2717856848"/>
              </p:ext>
            </p:extLst>
          </p:nvPr>
        </p:nvGraphicFramePr>
        <p:xfrm>
          <a:off x="1828800" y="3162300"/>
          <a:ext cx="15087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7586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80447-D783-574C-CDBF-BA5C53B78DB8}"/>
              </a:ext>
            </a:extLst>
          </p:cNvPr>
          <p:cNvSpPr>
            <a:spLocks noGrp="1"/>
          </p:cNvSpPr>
          <p:nvPr>
            <p:ph type="title"/>
          </p:nvPr>
        </p:nvSpPr>
        <p:spPr/>
        <p:txBody>
          <a:bodyPr/>
          <a:lstStyle/>
          <a:p>
            <a:r>
              <a:rPr lang="en-US"/>
              <a:t>Map the Message</a:t>
            </a:r>
            <a:endParaRPr lang="en-US" dirty="0"/>
          </a:p>
        </p:txBody>
      </p:sp>
      <p:sp>
        <p:nvSpPr>
          <p:cNvPr id="3" name="Content Placeholder 2">
            <a:extLst>
              <a:ext uri="{FF2B5EF4-FFF2-40B4-BE49-F238E27FC236}">
                <a16:creationId xmlns:a16="http://schemas.microsoft.com/office/drawing/2014/main" id="{C30146B4-5F14-B763-0298-C7BF265BA28E}"/>
              </a:ext>
            </a:extLst>
          </p:cNvPr>
          <p:cNvSpPr>
            <a:spLocks noGrp="1"/>
          </p:cNvSpPr>
          <p:nvPr>
            <p:ph type="body" sz="quarter" idx="10"/>
          </p:nvPr>
        </p:nvSpPr>
        <p:spPr/>
        <p:txBody>
          <a:bodyPr/>
          <a:lstStyle/>
          <a:p>
            <a:pPr marL="0" indent="0" algn="ctr">
              <a:buNone/>
            </a:pPr>
            <a:r>
              <a:rPr lang="en-US" sz="5400" dirty="0">
                <a:solidFill>
                  <a:srgbClr val="E87753"/>
                </a:solidFill>
              </a:rPr>
              <a:t>A CNA reports that Mrs. L is “just not herself” and ate less than half of breakfast.</a:t>
            </a:r>
          </a:p>
          <a:p>
            <a:endParaRPr lang="en-US" dirty="0"/>
          </a:p>
        </p:txBody>
      </p:sp>
      <p:sp>
        <p:nvSpPr>
          <p:cNvPr id="4" name="Content Placeholder 3">
            <a:extLst>
              <a:ext uri="{FF2B5EF4-FFF2-40B4-BE49-F238E27FC236}">
                <a16:creationId xmlns:a16="http://schemas.microsoft.com/office/drawing/2014/main" id="{708C2FDD-8C2F-596C-D87F-024C7D0C9D3D}"/>
              </a:ext>
            </a:extLst>
          </p:cNvPr>
          <p:cNvSpPr>
            <a:spLocks noGrp="1"/>
          </p:cNvSpPr>
          <p:nvPr>
            <p:ph sz="half" idx="4294967295"/>
          </p:nvPr>
        </p:nvSpPr>
        <p:spPr>
          <a:xfrm>
            <a:off x="6324600" y="5295900"/>
            <a:ext cx="7772400" cy="3137628"/>
          </a:xfrm>
        </p:spPr>
        <p:txBody>
          <a:bodyPr/>
          <a:lstStyle/>
          <a:p>
            <a:pPr marL="771525" indent="-771525">
              <a:buFont typeface="+mj-lt"/>
              <a:buAutoNum type="arabicPeriod"/>
            </a:pPr>
            <a:r>
              <a:rPr lang="en-US" dirty="0">
                <a:solidFill>
                  <a:schemeClr val="tx1">
                    <a:lumMod val="75000"/>
                    <a:lumOff val="25000"/>
                  </a:schemeClr>
                </a:solidFill>
                <a:latin typeface="Inter" panose="020B0604020202020204" charset="0"/>
                <a:ea typeface="Inter" panose="020B0604020202020204" charset="0"/>
              </a:rPr>
              <a:t>Who receives it? </a:t>
            </a:r>
          </a:p>
          <a:p>
            <a:pPr marL="771525" indent="-771525">
              <a:buFont typeface="+mj-lt"/>
              <a:buAutoNum type="arabicPeriod"/>
            </a:pPr>
            <a:r>
              <a:rPr lang="en-US" dirty="0">
                <a:solidFill>
                  <a:schemeClr val="tx1">
                    <a:lumMod val="75000"/>
                    <a:lumOff val="25000"/>
                  </a:schemeClr>
                </a:solidFill>
                <a:latin typeface="Inter" panose="020B0604020202020204" charset="0"/>
                <a:ea typeface="Inter" panose="020B0604020202020204" charset="0"/>
              </a:rPr>
              <a:t>Where is it documented? </a:t>
            </a:r>
          </a:p>
          <a:p>
            <a:pPr marL="771525" indent="-771525">
              <a:buFont typeface="+mj-lt"/>
              <a:buAutoNum type="arabicPeriod"/>
            </a:pPr>
            <a:r>
              <a:rPr lang="en-US" dirty="0">
                <a:solidFill>
                  <a:schemeClr val="tx1">
                    <a:lumMod val="75000"/>
                    <a:lumOff val="25000"/>
                  </a:schemeClr>
                </a:solidFill>
                <a:latin typeface="Inter" panose="020B0604020202020204" charset="0"/>
                <a:ea typeface="Inter" panose="020B0604020202020204" charset="0"/>
              </a:rPr>
              <a:t>Who validates it?</a:t>
            </a:r>
          </a:p>
          <a:p>
            <a:pPr marL="771525" indent="-771525">
              <a:buFont typeface="+mj-lt"/>
              <a:buAutoNum type="arabicPeriod"/>
            </a:pPr>
            <a:r>
              <a:rPr lang="en-US" dirty="0">
                <a:solidFill>
                  <a:schemeClr val="tx1">
                    <a:lumMod val="75000"/>
                    <a:lumOff val="25000"/>
                  </a:schemeClr>
                </a:solidFill>
                <a:latin typeface="Inter" panose="020B0604020202020204" charset="0"/>
                <a:ea typeface="Inter" panose="020B0604020202020204" charset="0"/>
              </a:rPr>
              <a:t>When is it escalated? </a:t>
            </a:r>
          </a:p>
          <a:p>
            <a:pPr marL="771525" indent="-771525">
              <a:buFont typeface="+mj-lt"/>
              <a:buAutoNum type="arabicPeriod"/>
            </a:pPr>
            <a:r>
              <a:rPr lang="en-US" dirty="0">
                <a:solidFill>
                  <a:schemeClr val="tx1">
                    <a:lumMod val="75000"/>
                    <a:lumOff val="25000"/>
                  </a:schemeClr>
                </a:solidFill>
                <a:latin typeface="Inter" panose="020B0604020202020204" charset="0"/>
                <a:ea typeface="Inter" panose="020B0604020202020204" charset="0"/>
              </a:rPr>
              <a:t>How is follow-up confirmed? </a:t>
            </a:r>
          </a:p>
        </p:txBody>
      </p:sp>
    </p:spTree>
    <p:extLst>
      <p:ext uri="{BB962C8B-B14F-4D97-AF65-F5344CB8AC3E}">
        <p14:creationId xmlns:p14="http://schemas.microsoft.com/office/powerpoint/2010/main" val="4200417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8C43E-2108-9F52-8E55-577AD8F91BB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A4BBB492-A479-00FB-A1F1-896C789B34D6}"/>
              </a:ext>
            </a:extLst>
          </p:cNvPr>
          <p:cNvSpPr txBox="1"/>
          <p:nvPr/>
        </p:nvSpPr>
        <p:spPr>
          <a:xfrm>
            <a:off x="9635371" y="2519626"/>
            <a:ext cx="7623929" cy="1179810"/>
          </a:xfrm>
          <a:prstGeom prst="rect">
            <a:avLst/>
          </a:prstGeom>
        </p:spPr>
        <p:txBody>
          <a:bodyPr lIns="0" tIns="0" rIns="0" bIns="0" rtlCol="0" anchor="t">
            <a:spAutoFit/>
          </a:bodyPr>
          <a:lstStyle/>
          <a:p>
            <a:pPr algn="r">
              <a:lnSpc>
                <a:spcPts val="9240"/>
              </a:lnSpc>
            </a:pPr>
            <a:r>
              <a:rPr lang="en-US" sz="7700" b="1" dirty="0">
                <a:solidFill>
                  <a:srgbClr val="31A48F"/>
                </a:solidFill>
                <a:latin typeface="Cy Grotesk V3 Key Ultra-Bold"/>
                <a:ea typeface="Cy Grotesk V3 Key Ultra-Bold"/>
                <a:cs typeface="Cy Grotesk V3 Key Ultra-Bold"/>
                <a:sym typeface="Cy Grotesk V3 Key Ultra-Bold"/>
              </a:rPr>
              <a:t>SYSTEM 3</a:t>
            </a:r>
          </a:p>
        </p:txBody>
      </p:sp>
      <p:grpSp>
        <p:nvGrpSpPr>
          <p:cNvPr id="3" name="Group 3">
            <a:extLst>
              <a:ext uri="{FF2B5EF4-FFF2-40B4-BE49-F238E27FC236}">
                <a16:creationId xmlns:a16="http://schemas.microsoft.com/office/drawing/2014/main" id="{82BB9943-D125-24EB-744E-7B83DCE31FC8}"/>
              </a:ext>
            </a:extLst>
          </p:cNvPr>
          <p:cNvGrpSpPr/>
          <p:nvPr/>
        </p:nvGrpSpPr>
        <p:grpSpPr>
          <a:xfrm>
            <a:off x="5724901" y="1448842"/>
            <a:ext cx="3419099" cy="9324568"/>
            <a:chOff x="0" y="0"/>
            <a:chExt cx="496949" cy="1355280"/>
          </a:xfrm>
        </p:grpSpPr>
        <p:sp>
          <p:nvSpPr>
            <p:cNvPr id="4" name="Freeform 4">
              <a:extLst>
                <a:ext uri="{FF2B5EF4-FFF2-40B4-BE49-F238E27FC236}">
                  <a16:creationId xmlns:a16="http://schemas.microsoft.com/office/drawing/2014/main" id="{C090A72D-F9A5-D8B2-BE42-A71104A8055D}"/>
                </a:ext>
              </a:extLst>
            </p:cNvPr>
            <p:cNvSpPr/>
            <p:nvPr/>
          </p:nvSpPr>
          <p:spPr>
            <a:xfrm>
              <a:off x="0" y="0"/>
              <a:ext cx="496949" cy="1355280"/>
            </a:xfrm>
            <a:custGeom>
              <a:avLst/>
              <a:gdLst/>
              <a:ahLst/>
              <a:cxnLst/>
              <a:rect l="l" t="t" r="r" b="b"/>
              <a:pathLst>
                <a:path w="496949" h="1355280">
                  <a:moveTo>
                    <a:pt x="97366" y="0"/>
                  </a:moveTo>
                  <a:lnTo>
                    <a:pt x="399584" y="0"/>
                  </a:lnTo>
                  <a:cubicBezTo>
                    <a:pt x="425406" y="0"/>
                    <a:pt x="450172" y="10258"/>
                    <a:pt x="468431" y="28518"/>
                  </a:cubicBezTo>
                  <a:cubicBezTo>
                    <a:pt x="486691" y="46777"/>
                    <a:pt x="496949" y="71543"/>
                    <a:pt x="496949" y="97366"/>
                  </a:cubicBezTo>
                  <a:lnTo>
                    <a:pt x="496949" y="1257914"/>
                  </a:lnTo>
                  <a:cubicBezTo>
                    <a:pt x="496949" y="1283737"/>
                    <a:pt x="486691" y="1308502"/>
                    <a:pt x="468431" y="1326762"/>
                  </a:cubicBezTo>
                  <a:cubicBezTo>
                    <a:pt x="450172" y="1345021"/>
                    <a:pt x="425406" y="1355280"/>
                    <a:pt x="399584" y="1355280"/>
                  </a:cubicBezTo>
                  <a:lnTo>
                    <a:pt x="97366" y="1355280"/>
                  </a:lnTo>
                  <a:cubicBezTo>
                    <a:pt x="71543" y="1355280"/>
                    <a:pt x="46777" y="1345021"/>
                    <a:pt x="28518" y="1326762"/>
                  </a:cubicBezTo>
                  <a:cubicBezTo>
                    <a:pt x="10258" y="1308502"/>
                    <a:pt x="0" y="1283737"/>
                    <a:pt x="0" y="1257914"/>
                  </a:cubicBezTo>
                  <a:lnTo>
                    <a:pt x="0" y="97366"/>
                  </a:lnTo>
                  <a:cubicBezTo>
                    <a:pt x="0" y="71543"/>
                    <a:pt x="10258" y="46777"/>
                    <a:pt x="28518" y="28518"/>
                  </a:cubicBezTo>
                  <a:cubicBezTo>
                    <a:pt x="46777" y="10258"/>
                    <a:pt x="71543" y="0"/>
                    <a:pt x="97366" y="0"/>
                  </a:cubicBezTo>
                  <a:close/>
                </a:path>
              </a:pathLst>
            </a:custGeom>
            <a:solidFill>
              <a:srgbClr val="E87753">
                <a:alpha val="6667"/>
              </a:srgbClr>
            </a:solidFill>
          </p:spPr>
          <p:txBody>
            <a:bodyPr/>
            <a:lstStyle/>
            <a:p>
              <a:endParaRPr lang="en-US"/>
            </a:p>
          </p:txBody>
        </p:sp>
        <p:sp>
          <p:nvSpPr>
            <p:cNvPr id="5" name="TextBox 5">
              <a:extLst>
                <a:ext uri="{FF2B5EF4-FFF2-40B4-BE49-F238E27FC236}">
                  <a16:creationId xmlns:a16="http://schemas.microsoft.com/office/drawing/2014/main" id="{74D5E58F-9BEA-B988-0B0C-873221FE4156}"/>
                </a:ext>
              </a:extLst>
            </p:cNvPr>
            <p:cNvSpPr txBox="1"/>
            <p:nvPr/>
          </p:nvSpPr>
          <p:spPr>
            <a:xfrm>
              <a:off x="0" y="-38100"/>
              <a:ext cx="496949" cy="1393380"/>
            </a:xfrm>
            <a:prstGeom prst="rect">
              <a:avLst/>
            </a:prstGeom>
          </p:spPr>
          <p:txBody>
            <a:bodyPr lIns="50800" tIns="50800" rIns="50800" bIns="50800" rtlCol="0" anchor="ctr"/>
            <a:lstStyle/>
            <a:p>
              <a:pPr marL="0" lvl="0" indent="0" algn="ctr">
                <a:lnSpc>
                  <a:spcPts val="2660"/>
                </a:lnSpc>
                <a:spcBef>
                  <a:spcPct val="0"/>
                </a:spcBef>
              </a:pPr>
              <a:endParaRPr/>
            </a:p>
          </p:txBody>
        </p:sp>
      </p:grpSp>
      <p:grpSp>
        <p:nvGrpSpPr>
          <p:cNvPr id="6" name="Group 6">
            <a:extLst>
              <a:ext uri="{FF2B5EF4-FFF2-40B4-BE49-F238E27FC236}">
                <a16:creationId xmlns:a16="http://schemas.microsoft.com/office/drawing/2014/main" id="{DBBB4C07-9FC3-B040-E757-436595CCAC95}"/>
              </a:ext>
            </a:extLst>
          </p:cNvPr>
          <p:cNvGrpSpPr/>
          <p:nvPr/>
        </p:nvGrpSpPr>
        <p:grpSpPr>
          <a:xfrm>
            <a:off x="1028700" y="3027398"/>
            <a:ext cx="7339676" cy="5581297"/>
            <a:chOff x="0" y="0"/>
            <a:chExt cx="1137108" cy="864689"/>
          </a:xfrm>
        </p:grpSpPr>
        <p:sp>
          <p:nvSpPr>
            <p:cNvPr id="7" name="Freeform 7">
              <a:extLst>
                <a:ext uri="{FF2B5EF4-FFF2-40B4-BE49-F238E27FC236}">
                  <a16:creationId xmlns:a16="http://schemas.microsoft.com/office/drawing/2014/main" id="{D1A9DFE8-51FB-53E4-7820-6F3AFCD3A3BE}"/>
                </a:ext>
              </a:extLst>
            </p:cNvPr>
            <p:cNvSpPr/>
            <p:nvPr/>
          </p:nvSpPr>
          <p:spPr>
            <a:xfrm flipH="1">
              <a:off x="0" y="0"/>
              <a:ext cx="1137108" cy="864689"/>
            </a:xfrm>
            <a:custGeom>
              <a:avLst/>
              <a:gdLst/>
              <a:ahLst/>
              <a:cxnLst/>
              <a:rect l="l" t="t" r="r" b="b"/>
              <a:pathLst>
                <a:path w="1137108" h="864689">
                  <a:moveTo>
                    <a:pt x="1116012" y="0"/>
                  </a:moveTo>
                  <a:lnTo>
                    <a:pt x="21096" y="0"/>
                  </a:lnTo>
                  <a:cubicBezTo>
                    <a:pt x="15501" y="0"/>
                    <a:pt x="10135" y="2223"/>
                    <a:pt x="6179" y="6179"/>
                  </a:cubicBezTo>
                  <a:cubicBezTo>
                    <a:pt x="2223" y="10135"/>
                    <a:pt x="0" y="15501"/>
                    <a:pt x="0" y="21096"/>
                  </a:cubicBezTo>
                  <a:lnTo>
                    <a:pt x="0" y="843593"/>
                  </a:lnTo>
                  <a:cubicBezTo>
                    <a:pt x="0" y="849188"/>
                    <a:pt x="2223" y="854554"/>
                    <a:pt x="6179" y="858510"/>
                  </a:cubicBezTo>
                  <a:cubicBezTo>
                    <a:pt x="10135" y="862466"/>
                    <a:pt x="15501" y="864689"/>
                    <a:pt x="21096" y="864689"/>
                  </a:cubicBezTo>
                  <a:lnTo>
                    <a:pt x="1116012" y="864689"/>
                  </a:lnTo>
                  <a:cubicBezTo>
                    <a:pt x="1121607" y="864689"/>
                    <a:pt x="1126973" y="862466"/>
                    <a:pt x="1130929" y="858510"/>
                  </a:cubicBezTo>
                  <a:cubicBezTo>
                    <a:pt x="1134885" y="854554"/>
                    <a:pt x="1137108" y="849188"/>
                    <a:pt x="1137108" y="843593"/>
                  </a:cubicBezTo>
                  <a:lnTo>
                    <a:pt x="1137108" y="21096"/>
                  </a:lnTo>
                  <a:cubicBezTo>
                    <a:pt x="1137108" y="15501"/>
                    <a:pt x="1134885" y="10135"/>
                    <a:pt x="1130929" y="6179"/>
                  </a:cubicBezTo>
                  <a:cubicBezTo>
                    <a:pt x="1126973" y="2223"/>
                    <a:pt x="1121607" y="0"/>
                    <a:pt x="1116012" y="0"/>
                  </a:cubicBezTo>
                  <a:close/>
                </a:path>
              </a:pathLst>
            </a:custGeom>
            <a:blipFill>
              <a:blip r:embed="rId3"/>
              <a:stretch>
                <a:fillRect r="-13960"/>
              </a:stretch>
            </a:blipFill>
          </p:spPr>
          <p:txBody>
            <a:bodyPr/>
            <a:lstStyle/>
            <a:p>
              <a:endParaRPr lang="en-US"/>
            </a:p>
          </p:txBody>
        </p:sp>
      </p:grpSp>
      <p:grpSp>
        <p:nvGrpSpPr>
          <p:cNvPr id="8" name="Group 8">
            <a:extLst>
              <a:ext uri="{FF2B5EF4-FFF2-40B4-BE49-F238E27FC236}">
                <a16:creationId xmlns:a16="http://schemas.microsoft.com/office/drawing/2014/main" id="{58328778-7352-6534-B90A-1C639B6A09BC}"/>
              </a:ext>
            </a:extLst>
          </p:cNvPr>
          <p:cNvGrpSpPr/>
          <p:nvPr/>
        </p:nvGrpSpPr>
        <p:grpSpPr>
          <a:xfrm>
            <a:off x="5108627" y="4423336"/>
            <a:ext cx="4872936" cy="3761983"/>
            <a:chOff x="0" y="-38100"/>
            <a:chExt cx="866850" cy="272606"/>
          </a:xfrm>
        </p:grpSpPr>
        <p:sp>
          <p:nvSpPr>
            <p:cNvPr id="9" name="Freeform 9">
              <a:extLst>
                <a:ext uri="{FF2B5EF4-FFF2-40B4-BE49-F238E27FC236}">
                  <a16:creationId xmlns:a16="http://schemas.microsoft.com/office/drawing/2014/main" id="{6BCCBEA5-0E19-8DF4-E3B7-4BB6CDB74CD2}"/>
                </a:ext>
              </a:extLst>
            </p:cNvPr>
            <p:cNvSpPr/>
            <p:nvPr/>
          </p:nvSpPr>
          <p:spPr>
            <a:xfrm>
              <a:off x="0" y="0"/>
              <a:ext cx="866850" cy="234506"/>
            </a:xfrm>
            <a:custGeom>
              <a:avLst/>
              <a:gdLst/>
              <a:ahLst/>
              <a:cxnLst/>
              <a:rect l="l" t="t" r="r" b="b"/>
              <a:pathLst>
                <a:path w="866850" h="234506">
                  <a:moveTo>
                    <a:pt x="25420" y="0"/>
                  </a:moveTo>
                  <a:lnTo>
                    <a:pt x="841430" y="0"/>
                  </a:lnTo>
                  <a:cubicBezTo>
                    <a:pt x="848172" y="0"/>
                    <a:pt x="854638" y="2678"/>
                    <a:pt x="859405" y="7445"/>
                  </a:cubicBezTo>
                  <a:cubicBezTo>
                    <a:pt x="864172" y="12213"/>
                    <a:pt x="866850" y="18678"/>
                    <a:pt x="866850" y="25420"/>
                  </a:cubicBezTo>
                  <a:lnTo>
                    <a:pt x="866850" y="209086"/>
                  </a:lnTo>
                  <a:cubicBezTo>
                    <a:pt x="866850" y="215828"/>
                    <a:pt x="864172" y="222294"/>
                    <a:pt x="859405" y="227061"/>
                  </a:cubicBezTo>
                  <a:cubicBezTo>
                    <a:pt x="854638" y="231828"/>
                    <a:pt x="848172" y="234506"/>
                    <a:pt x="841430" y="234506"/>
                  </a:cubicBezTo>
                  <a:lnTo>
                    <a:pt x="25420" y="234506"/>
                  </a:lnTo>
                  <a:cubicBezTo>
                    <a:pt x="18678" y="234506"/>
                    <a:pt x="12213" y="231828"/>
                    <a:pt x="7445" y="227061"/>
                  </a:cubicBezTo>
                  <a:cubicBezTo>
                    <a:pt x="2678" y="222294"/>
                    <a:pt x="0" y="215828"/>
                    <a:pt x="0" y="209086"/>
                  </a:cubicBezTo>
                  <a:lnTo>
                    <a:pt x="0" y="25420"/>
                  </a:lnTo>
                  <a:cubicBezTo>
                    <a:pt x="0" y="18678"/>
                    <a:pt x="2678" y="12213"/>
                    <a:pt x="7445" y="7445"/>
                  </a:cubicBezTo>
                  <a:cubicBezTo>
                    <a:pt x="12213" y="2678"/>
                    <a:pt x="18678" y="0"/>
                    <a:pt x="25420" y="0"/>
                  </a:cubicBezTo>
                  <a:close/>
                </a:path>
              </a:pathLst>
            </a:custGeom>
            <a:solidFill>
              <a:srgbClr val="E87753"/>
            </a:solidFill>
          </p:spPr>
          <p:txBody>
            <a:bodyPr/>
            <a:lstStyle/>
            <a:p>
              <a:endParaRPr lang="en-US" dirty="0"/>
            </a:p>
          </p:txBody>
        </p:sp>
        <p:sp>
          <p:nvSpPr>
            <p:cNvPr id="10" name="TextBox 10">
              <a:extLst>
                <a:ext uri="{FF2B5EF4-FFF2-40B4-BE49-F238E27FC236}">
                  <a16:creationId xmlns:a16="http://schemas.microsoft.com/office/drawing/2014/main" id="{34995359-D346-4B7A-6819-431FE703A8C5}"/>
                </a:ext>
              </a:extLst>
            </p:cNvPr>
            <p:cNvSpPr txBox="1"/>
            <p:nvPr/>
          </p:nvSpPr>
          <p:spPr>
            <a:xfrm>
              <a:off x="0" y="-38100"/>
              <a:ext cx="866850" cy="272606"/>
            </a:xfrm>
            <a:prstGeom prst="rect">
              <a:avLst/>
            </a:prstGeom>
          </p:spPr>
          <p:txBody>
            <a:bodyPr lIns="50800" tIns="50800" rIns="50800" bIns="50800" rtlCol="0" anchor="ctr"/>
            <a:lstStyle/>
            <a:p>
              <a:pPr algn="ctr">
                <a:lnSpc>
                  <a:spcPts val="2660"/>
                </a:lnSpc>
              </a:pPr>
              <a:endParaRPr/>
            </a:p>
          </p:txBody>
        </p:sp>
      </p:grpSp>
      <p:sp>
        <p:nvSpPr>
          <p:cNvPr id="17" name="Freeform 17">
            <a:extLst>
              <a:ext uri="{FF2B5EF4-FFF2-40B4-BE49-F238E27FC236}">
                <a16:creationId xmlns:a16="http://schemas.microsoft.com/office/drawing/2014/main" id="{54AA479C-5B98-8B86-BB45-B1F4F4CE40B9}"/>
              </a:ext>
            </a:extLst>
          </p:cNvPr>
          <p:cNvSpPr/>
          <p:nvPr/>
        </p:nvSpPr>
        <p:spPr>
          <a:xfrm>
            <a:off x="5543062" y="5608479"/>
            <a:ext cx="399182" cy="596790"/>
          </a:xfrm>
          <a:custGeom>
            <a:avLst/>
            <a:gdLst/>
            <a:ahLst/>
            <a:cxnLst/>
            <a:rect l="l" t="t" r="r" b="b"/>
            <a:pathLst>
              <a:path w="399182" h="596790">
                <a:moveTo>
                  <a:pt x="0" y="0"/>
                </a:moveTo>
                <a:lnTo>
                  <a:pt x="399182" y="0"/>
                </a:lnTo>
                <a:lnTo>
                  <a:pt x="399182" y="596790"/>
                </a:lnTo>
                <a:lnTo>
                  <a:pt x="0" y="59679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20" name="Group 20">
            <a:extLst>
              <a:ext uri="{FF2B5EF4-FFF2-40B4-BE49-F238E27FC236}">
                <a16:creationId xmlns:a16="http://schemas.microsoft.com/office/drawing/2014/main" id="{480C2556-E863-9221-0E71-9B27EBCC142B}"/>
              </a:ext>
            </a:extLst>
          </p:cNvPr>
          <p:cNvGrpSpPr/>
          <p:nvPr/>
        </p:nvGrpSpPr>
        <p:grpSpPr>
          <a:xfrm>
            <a:off x="15248371" y="7795868"/>
            <a:ext cx="3891179" cy="3891179"/>
            <a:chOff x="0" y="0"/>
            <a:chExt cx="812800" cy="812800"/>
          </a:xfrm>
        </p:grpSpPr>
        <p:sp>
          <p:nvSpPr>
            <p:cNvPr id="21" name="Freeform 21">
              <a:extLst>
                <a:ext uri="{FF2B5EF4-FFF2-40B4-BE49-F238E27FC236}">
                  <a16:creationId xmlns:a16="http://schemas.microsoft.com/office/drawing/2014/main" id="{71C432E2-1EFB-0276-C6FA-B0B1094CA45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36D"/>
            </a:solidFill>
          </p:spPr>
          <p:txBody>
            <a:bodyPr/>
            <a:lstStyle/>
            <a:p>
              <a:endParaRPr lang="en-US"/>
            </a:p>
          </p:txBody>
        </p:sp>
        <p:sp>
          <p:nvSpPr>
            <p:cNvPr id="22" name="TextBox 22">
              <a:extLst>
                <a:ext uri="{FF2B5EF4-FFF2-40B4-BE49-F238E27FC236}">
                  <a16:creationId xmlns:a16="http://schemas.microsoft.com/office/drawing/2014/main" id="{9AE5A6CD-FAA7-F99E-2C66-0E68644E168F}"/>
                </a:ext>
              </a:extLst>
            </p:cNvPr>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sp>
        <p:nvSpPr>
          <p:cNvPr id="23" name="Freeform 23">
            <a:extLst>
              <a:ext uri="{FF2B5EF4-FFF2-40B4-BE49-F238E27FC236}">
                <a16:creationId xmlns:a16="http://schemas.microsoft.com/office/drawing/2014/main" id="{07201489-702B-4D7F-3369-6AB51A9BF49E}"/>
              </a:ext>
            </a:extLst>
          </p:cNvPr>
          <p:cNvSpPr/>
          <p:nvPr/>
        </p:nvSpPr>
        <p:spPr>
          <a:xfrm>
            <a:off x="11490162" y="8175848"/>
            <a:ext cx="1734870" cy="268905"/>
          </a:xfrm>
          <a:custGeom>
            <a:avLst/>
            <a:gdLst/>
            <a:ahLst/>
            <a:cxnLst/>
            <a:rect l="l" t="t" r="r" b="b"/>
            <a:pathLst>
              <a:path w="1734870" h="268905">
                <a:moveTo>
                  <a:pt x="0" y="0"/>
                </a:moveTo>
                <a:lnTo>
                  <a:pt x="1734870" y="0"/>
                </a:lnTo>
                <a:lnTo>
                  <a:pt x="1734870" y="268905"/>
                </a:lnTo>
                <a:lnTo>
                  <a:pt x="0" y="2689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TextBox 24">
            <a:extLst>
              <a:ext uri="{FF2B5EF4-FFF2-40B4-BE49-F238E27FC236}">
                <a16:creationId xmlns:a16="http://schemas.microsoft.com/office/drawing/2014/main" id="{9BD9A761-4342-F3A3-E966-D1B44986D50A}"/>
              </a:ext>
            </a:extLst>
          </p:cNvPr>
          <p:cNvSpPr txBox="1"/>
          <p:nvPr/>
        </p:nvSpPr>
        <p:spPr>
          <a:xfrm>
            <a:off x="10342544" y="3699436"/>
            <a:ext cx="6916756" cy="3262432"/>
          </a:xfrm>
          <a:prstGeom prst="rect">
            <a:avLst/>
          </a:prstGeom>
        </p:spPr>
        <p:txBody>
          <a:bodyPr wrap="square" lIns="0" tIns="0" rIns="0" bIns="0" rtlCol="0" anchor="t">
            <a:spAutoFit/>
          </a:bodyPr>
          <a:lstStyle/>
          <a:p>
            <a:pPr algn="r"/>
            <a:r>
              <a:rPr lang="en-US" sz="4800" dirty="0">
                <a:solidFill>
                  <a:srgbClr val="F2C36D"/>
                </a:solidFill>
                <a:latin typeface="Inter Semi-Bold" panose="020B0604020202020204" charset="0"/>
                <a:ea typeface="Inter Semi-Bold" panose="020B0604020202020204" charset="0"/>
              </a:rPr>
              <a:t>Data That Drives Decisions</a:t>
            </a:r>
          </a:p>
          <a:p>
            <a:pPr algn="r"/>
            <a:endParaRPr lang="en-US" sz="4400" b="1" dirty="0">
              <a:solidFill>
                <a:srgbClr val="63636B"/>
              </a:solidFill>
              <a:latin typeface="Inter Semi-Bold"/>
              <a:ea typeface="Inter Semi-Bold"/>
              <a:cs typeface="Inter Semi-Bold"/>
              <a:sym typeface="Inter Semi-Bold"/>
            </a:endParaRPr>
          </a:p>
          <a:p>
            <a:pPr algn="r"/>
            <a:r>
              <a:rPr lang="en-US" sz="3600" b="1" dirty="0">
                <a:solidFill>
                  <a:srgbClr val="63636B"/>
                </a:solidFill>
                <a:latin typeface="Inter Semi-Bold"/>
                <a:ea typeface="Inter Semi-Bold"/>
                <a:cs typeface="Inter Semi-Bold"/>
                <a:sym typeface="Inter Semi-Bold"/>
              </a:rPr>
              <a:t>Using dashboards and leading indicators to anticipate risk</a:t>
            </a:r>
          </a:p>
        </p:txBody>
      </p:sp>
      <p:sp>
        <p:nvSpPr>
          <p:cNvPr id="25" name="TextBox 25">
            <a:extLst>
              <a:ext uri="{FF2B5EF4-FFF2-40B4-BE49-F238E27FC236}">
                <a16:creationId xmlns:a16="http://schemas.microsoft.com/office/drawing/2014/main" id="{A8784B18-2F82-8645-F992-4EC40F880E48}"/>
              </a:ext>
            </a:extLst>
          </p:cNvPr>
          <p:cNvSpPr txBox="1"/>
          <p:nvPr/>
        </p:nvSpPr>
        <p:spPr>
          <a:xfrm>
            <a:off x="5543062" y="6297879"/>
            <a:ext cx="4200210" cy="1477328"/>
          </a:xfrm>
          <a:prstGeom prst="rect">
            <a:avLst/>
          </a:prstGeom>
        </p:spPr>
        <p:txBody>
          <a:bodyPr wrap="square" lIns="0" tIns="0" rIns="0" bIns="0" rtlCol="0" anchor="t">
            <a:spAutoFit/>
          </a:bodyPr>
          <a:lstStyle/>
          <a:p>
            <a:r>
              <a:rPr lang="en-US" sz="3200" b="1" dirty="0">
                <a:solidFill>
                  <a:schemeClr val="bg1"/>
                </a:solidFill>
                <a:latin typeface="Inter Semi-Bold" panose="020B0604020202020204" charset="0"/>
                <a:ea typeface="Inter Semi-Bold" panose="020B0604020202020204" charset="0"/>
              </a:rPr>
              <a:t>Data is not the goal. Better decisions are the goal. </a:t>
            </a:r>
          </a:p>
        </p:txBody>
      </p:sp>
      <p:sp>
        <p:nvSpPr>
          <p:cNvPr id="28" name="Freeform 28">
            <a:extLst>
              <a:ext uri="{FF2B5EF4-FFF2-40B4-BE49-F238E27FC236}">
                <a16:creationId xmlns:a16="http://schemas.microsoft.com/office/drawing/2014/main" id="{24407A56-837C-E97A-8862-02E16ED2CFC2}"/>
              </a:ext>
            </a:extLst>
          </p:cNvPr>
          <p:cNvSpPr/>
          <p:nvPr/>
        </p:nvSpPr>
        <p:spPr>
          <a:xfrm flipH="1">
            <a:off x="7066331" y="2101681"/>
            <a:ext cx="1302045" cy="201817"/>
          </a:xfrm>
          <a:custGeom>
            <a:avLst/>
            <a:gdLst/>
            <a:ahLst/>
            <a:cxnLst/>
            <a:rect l="l" t="t" r="r" b="b"/>
            <a:pathLst>
              <a:path w="1302045" h="201817">
                <a:moveTo>
                  <a:pt x="1302045" y="0"/>
                </a:moveTo>
                <a:lnTo>
                  <a:pt x="0" y="0"/>
                </a:lnTo>
                <a:lnTo>
                  <a:pt x="0" y="201817"/>
                </a:lnTo>
                <a:lnTo>
                  <a:pt x="1302045" y="201817"/>
                </a:lnTo>
                <a:lnTo>
                  <a:pt x="1302045"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29" name="Picture 29">
            <a:extLst>
              <a:ext uri="{FF2B5EF4-FFF2-40B4-BE49-F238E27FC236}">
                <a16:creationId xmlns:a16="http://schemas.microsoft.com/office/drawing/2014/main" id="{95312F40-D79D-F68C-FE80-AEB8506B30BD}"/>
              </a:ext>
            </a:extLst>
          </p:cNvPr>
          <p:cNvPicPr>
            <a:picLocks noChangeAspect="1"/>
          </p:cNvPicPr>
          <p:nvPr/>
        </p:nvPicPr>
        <p:blipFill>
          <a:blip r:embed="rId7"/>
          <a:stretch>
            <a:fillRect/>
          </a:stretch>
        </p:blipFill>
        <p:spPr>
          <a:xfrm>
            <a:off x="15258173" y="8849247"/>
            <a:ext cx="2993507" cy="1513657"/>
          </a:xfrm>
          <a:prstGeom prst="rect">
            <a:avLst/>
          </a:prstGeom>
        </p:spPr>
      </p:pic>
    </p:spTree>
    <p:extLst>
      <p:ext uri="{BB962C8B-B14F-4D97-AF65-F5344CB8AC3E}">
        <p14:creationId xmlns:p14="http://schemas.microsoft.com/office/powerpoint/2010/main" val="905164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3A523-DEF5-61CE-02A6-D13765BCC206}"/>
              </a:ext>
            </a:extLst>
          </p:cNvPr>
          <p:cNvSpPr>
            <a:spLocks noGrp="1"/>
          </p:cNvSpPr>
          <p:nvPr>
            <p:ph type="title"/>
          </p:nvPr>
        </p:nvSpPr>
        <p:spPr/>
        <p:txBody>
          <a:bodyPr>
            <a:normAutofit fontScale="90000"/>
          </a:bodyPr>
          <a:lstStyle/>
          <a:p>
            <a:r>
              <a:rPr lang="en-US" dirty="0"/>
              <a:t>A Dashboard Should Help Leaders Anticipate Risk</a:t>
            </a:r>
            <a:br>
              <a:rPr lang="en-US" dirty="0"/>
            </a:br>
            <a:r>
              <a:rPr lang="en-US" sz="5400" dirty="0">
                <a:solidFill>
                  <a:schemeClr val="accent6"/>
                </a:solidFill>
              </a:rPr>
              <a:t>Not every number deserves equal attention. </a:t>
            </a:r>
            <a:endParaRPr lang="en-US" dirty="0"/>
          </a:p>
        </p:txBody>
      </p:sp>
      <p:graphicFrame>
        <p:nvGraphicFramePr>
          <p:cNvPr id="4" name="Content Placeholder 3">
            <a:extLst>
              <a:ext uri="{FF2B5EF4-FFF2-40B4-BE49-F238E27FC236}">
                <a16:creationId xmlns:a16="http://schemas.microsoft.com/office/drawing/2014/main" id="{291F0A41-C209-7395-67F6-AA3FEF430C70}"/>
              </a:ext>
            </a:extLst>
          </p:cNvPr>
          <p:cNvGraphicFramePr>
            <a:graphicFrameLocks noGrp="1"/>
          </p:cNvGraphicFramePr>
          <p:nvPr>
            <p:ph idx="4294967295"/>
            <p:extLst>
              <p:ext uri="{D42A27DB-BD31-4B8C-83A1-F6EECF244321}">
                <p14:modId xmlns:p14="http://schemas.microsoft.com/office/powerpoint/2010/main" val="1900319637"/>
              </p:ext>
            </p:extLst>
          </p:nvPr>
        </p:nvGraphicFramePr>
        <p:xfrm>
          <a:off x="1828800" y="3162300"/>
          <a:ext cx="15544799" cy="4493284"/>
        </p:xfrm>
        <a:graphic>
          <a:graphicData uri="http://schemas.openxmlformats.org/drawingml/2006/table">
            <a:tbl>
              <a:tblPr firstRow="1" bandRow="1">
                <a:tableStyleId>{5C22544A-7EE6-4342-B048-85BDC9FD1C3A}</a:tableStyleId>
              </a:tblPr>
              <a:tblGrid>
                <a:gridCol w="2850513">
                  <a:extLst>
                    <a:ext uri="{9D8B030D-6E8A-4147-A177-3AD203B41FA5}">
                      <a16:colId xmlns:a16="http://schemas.microsoft.com/office/drawing/2014/main" val="3138024523"/>
                    </a:ext>
                  </a:extLst>
                </a:gridCol>
                <a:gridCol w="6309136">
                  <a:extLst>
                    <a:ext uri="{9D8B030D-6E8A-4147-A177-3AD203B41FA5}">
                      <a16:colId xmlns:a16="http://schemas.microsoft.com/office/drawing/2014/main" val="1113548224"/>
                    </a:ext>
                  </a:extLst>
                </a:gridCol>
                <a:gridCol w="6385150">
                  <a:extLst>
                    <a:ext uri="{9D8B030D-6E8A-4147-A177-3AD203B41FA5}">
                      <a16:colId xmlns:a16="http://schemas.microsoft.com/office/drawing/2014/main" val="971920695"/>
                    </a:ext>
                  </a:extLst>
                </a:gridCol>
              </a:tblGrid>
              <a:tr h="612116">
                <a:tc>
                  <a:txBody>
                    <a:bodyPr/>
                    <a:lstStyle/>
                    <a:p>
                      <a:r>
                        <a:rPr lang="en-US" sz="3200" dirty="0"/>
                        <a:t>Outcome Area</a:t>
                      </a:r>
                    </a:p>
                  </a:txBody>
                  <a:tcPr marL="137160" marR="137160" marT="68580" marB="68580">
                    <a:solidFill>
                      <a:srgbClr val="E87753"/>
                    </a:solidFill>
                  </a:tcPr>
                </a:tc>
                <a:tc>
                  <a:txBody>
                    <a:bodyPr/>
                    <a:lstStyle/>
                    <a:p>
                      <a:r>
                        <a:rPr lang="en-US" sz="3200" dirty="0"/>
                        <a:t>Leading Indicators to Watch</a:t>
                      </a:r>
                    </a:p>
                  </a:txBody>
                  <a:tcPr marL="137160" marR="137160" marT="68580" marB="68580">
                    <a:solidFill>
                      <a:srgbClr val="E87753"/>
                    </a:solidFill>
                  </a:tcPr>
                </a:tc>
                <a:tc>
                  <a:txBody>
                    <a:bodyPr/>
                    <a:lstStyle/>
                    <a:p>
                      <a:r>
                        <a:rPr lang="en-US" sz="3200" dirty="0"/>
                        <a:t>Leadership Questions</a:t>
                      </a:r>
                    </a:p>
                  </a:txBody>
                  <a:tcPr marL="137160" marR="137160" marT="68580" marB="68580">
                    <a:solidFill>
                      <a:srgbClr val="E87753"/>
                    </a:solidFill>
                  </a:tcPr>
                </a:tc>
                <a:extLst>
                  <a:ext uri="{0D108BD9-81ED-4DB2-BD59-A6C34878D82A}">
                    <a16:rowId xmlns:a16="http://schemas.microsoft.com/office/drawing/2014/main" val="3930260109"/>
                  </a:ext>
                </a:extLst>
              </a:tr>
              <a:tr h="967111">
                <a:tc>
                  <a:txBody>
                    <a:bodyPr/>
                    <a:lstStyle/>
                    <a:p>
                      <a:r>
                        <a:rPr lang="en-US" sz="2800" b="1" dirty="0"/>
                        <a:t>Falls</a:t>
                      </a:r>
                    </a:p>
                  </a:txBody>
                  <a:tcPr marL="137160" marR="137160" marT="68580" marB="68580">
                    <a:solidFill>
                      <a:schemeClr val="bg1"/>
                    </a:solidFill>
                  </a:tcPr>
                </a:tc>
                <a:tc>
                  <a:txBody>
                    <a:bodyPr/>
                    <a:lstStyle/>
                    <a:p>
                      <a:r>
                        <a:rPr lang="en-US" sz="2800" dirty="0"/>
                        <a:t>Near misses, gait change, med changes</a:t>
                      </a:r>
                    </a:p>
                  </a:txBody>
                  <a:tcPr marL="137160" marR="137160" marT="68580" marB="68580">
                    <a:solidFill>
                      <a:schemeClr val="bg1"/>
                    </a:solidFill>
                  </a:tcPr>
                </a:tc>
                <a:tc>
                  <a:txBody>
                    <a:bodyPr/>
                    <a:lstStyle/>
                    <a:p>
                      <a:r>
                        <a:rPr lang="en-US" sz="2800" dirty="0"/>
                        <a:t>Who is more likely to fall this week? </a:t>
                      </a:r>
                    </a:p>
                  </a:txBody>
                  <a:tcPr marL="137160" marR="137160" marT="68580" marB="68580">
                    <a:solidFill>
                      <a:schemeClr val="bg1"/>
                    </a:solidFill>
                  </a:tcPr>
                </a:tc>
                <a:extLst>
                  <a:ext uri="{0D108BD9-81ED-4DB2-BD59-A6C34878D82A}">
                    <a16:rowId xmlns:a16="http://schemas.microsoft.com/office/drawing/2014/main" val="209776179"/>
                  </a:ext>
                </a:extLst>
              </a:tr>
              <a:tr h="967111">
                <a:tc>
                  <a:txBody>
                    <a:bodyPr/>
                    <a:lstStyle/>
                    <a:p>
                      <a:r>
                        <a:rPr lang="en-US" sz="2800" b="1" dirty="0"/>
                        <a:t>Hospitalizations</a:t>
                      </a:r>
                    </a:p>
                  </a:txBody>
                  <a:tcPr marL="137160" marR="137160" marT="68580" marB="68580">
                    <a:solidFill>
                      <a:schemeClr val="bg1"/>
                    </a:solidFill>
                  </a:tcPr>
                </a:tc>
                <a:tc>
                  <a:txBody>
                    <a:bodyPr/>
                    <a:lstStyle/>
                    <a:p>
                      <a:r>
                        <a:rPr lang="en-US" sz="2800" dirty="0"/>
                        <a:t>Change in condition, abnormal vitals </a:t>
                      </a:r>
                    </a:p>
                  </a:txBody>
                  <a:tcPr marL="137160" marR="137160" marT="68580" marB="68580">
                    <a:solidFill>
                      <a:schemeClr val="bg1"/>
                    </a:solidFill>
                  </a:tcPr>
                </a:tc>
                <a:tc>
                  <a:txBody>
                    <a:bodyPr/>
                    <a:lstStyle/>
                    <a:p>
                      <a:r>
                        <a:rPr lang="en-US" sz="2800" dirty="0"/>
                        <a:t>Who is clinically unstable today? </a:t>
                      </a:r>
                    </a:p>
                  </a:txBody>
                  <a:tcPr marL="137160" marR="137160" marT="68580" marB="68580">
                    <a:solidFill>
                      <a:schemeClr val="bg1"/>
                    </a:solidFill>
                  </a:tcPr>
                </a:tc>
                <a:extLst>
                  <a:ext uri="{0D108BD9-81ED-4DB2-BD59-A6C34878D82A}">
                    <a16:rowId xmlns:a16="http://schemas.microsoft.com/office/drawing/2014/main" val="2036892712"/>
                  </a:ext>
                </a:extLst>
              </a:tr>
              <a:tr h="967111">
                <a:tc>
                  <a:txBody>
                    <a:bodyPr/>
                    <a:lstStyle/>
                    <a:p>
                      <a:r>
                        <a:rPr lang="en-US" sz="2800" b="1" dirty="0"/>
                        <a:t>Skin</a:t>
                      </a:r>
                    </a:p>
                  </a:txBody>
                  <a:tcPr marL="137160" marR="137160" marT="68580" marB="68580">
                    <a:solidFill>
                      <a:schemeClr val="bg1"/>
                    </a:solidFill>
                  </a:tcPr>
                </a:tc>
                <a:tc>
                  <a:txBody>
                    <a:bodyPr/>
                    <a:lstStyle/>
                    <a:p>
                      <a:r>
                        <a:rPr lang="en-US" sz="2800" dirty="0"/>
                        <a:t>Declining intake, immobility, moisture</a:t>
                      </a:r>
                    </a:p>
                  </a:txBody>
                  <a:tcPr marL="137160" marR="137160" marT="68580" marB="68580">
                    <a:solidFill>
                      <a:schemeClr val="bg1"/>
                    </a:solidFill>
                  </a:tcPr>
                </a:tc>
                <a:tc>
                  <a:txBody>
                    <a:bodyPr/>
                    <a:lstStyle/>
                    <a:p>
                      <a:r>
                        <a:rPr lang="en-US" sz="2800" dirty="0"/>
                        <a:t>Who needs intensified prevention? </a:t>
                      </a:r>
                    </a:p>
                  </a:txBody>
                  <a:tcPr marL="137160" marR="137160" marT="68580" marB="68580">
                    <a:solidFill>
                      <a:schemeClr val="bg1"/>
                    </a:solidFill>
                  </a:tcPr>
                </a:tc>
                <a:extLst>
                  <a:ext uri="{0D108BD9-81ED-4DB2-BD59-A6C34878D82A}">
                    <a16:rowId xmlns:a16="http://schemas.microsoft.com/office/drawing/2014/main" val="632758089"/>
                  </a:ext>
                </a:extLst>
              </a:tr>
              <a:tr h="967111">
                <a:tc>
                  <a:txBody>
                    <a:bodyPr/>
                    <a:lstStyle/>
                    <a:p>
                      <a:r>
                        <a:rPr lang="en-US" sz="2800" b="1" dirty="0"/>
                        <a:t>Infections</a:t>
                      </a:r>
                    </a:p>
                  </a:txBody>
                  <a:tcPr marL="137160" marR="137160" marT="68580" marB="68580">
                    <a:solidFill>
                      <a:schemeClr val="bg1"/>
                    </a:solidFill>
                  </a:tcPr>
                </a:tc>
                <a:tc>
                  <a:txBody>
                    <a:bodyPr/>
                    <a:lstStyle/>
                    <a:p>
                      <a:r>
                        <a:rPr lang="en-US" sz="2800" dirty="0"/>
                        <a:t>Antibiotic starts, symptoms, isolation</a:t>
                      </a:r>
                    </a:p>
                  </a:txBody>
                  <a:tcPr marL="137160" marR="137160" marT="68580" marB="68580">
                    <a:solidFill>
                      <a:schemeClr val="bg1"/>
                    </a:solidFill>
                  </a:tcPr>
                </a:tc>
                <a:tc>
                  <a:txBody>
                    <a:bodyPr/>
                    <a:lstStyle/>
                    <a:p>
                      <a:r>
                        <a:rPr lang="en-US" sz="2800" dirty="0"/>
                        <a:t>What pattern is forming? </a:t>
                      </a:r>
                    </a:p>
                  </a:txBody>
                  <a:tcPr marL="137160" marR="137160" marT="68580" marB="68580">
                    <a:solidFill>
                      <a:schemeClr val="bg1"/>
                    </a:solidFill>
                  </a:tcPr>
                </a:tc>
                <a:extLst>
                  <a:ext uri="{0D108BD9-81ED-4DB2-BD59-A6C34878D82A}">
                    <a16:rowId xmlns:a16="http://schemas.microsoft.com/office/drawing/2014/main" val="3211140232"/>
                  </a:ext>
                </a:extLst>
              </a:tr>
            </a:tbl>
          </a:graphicData>
        </a:graphic>
      </p:graphicFrame>
      <p:sp>
        <p:nvSpPr>
          <p:cNvPr id="6" name="Shape 26">
            <a:extLst>
              <a:ext uri="{FF2B5EF4-FFF2-40B4-BE49-F238E27FC236}">
                <a16:creationId xmlns:a16="http://schemas.microsoft.com/office/drawing/2014/main" id="{281C443A-7FB4-0268-32E7-D549FA5BC490}"/>
              </a:ext>
            </a:extLst>
          </p:cNvPr>
          <p:cNvSpPr/>
          <p:nvPr/>
        </p:nvSpPr>
        <p:spPr>
          <a:xfrm>
            <a:off x="1828800" y="7954993"/>
            <a:ext cx="11430000" cy="1077581"/>
          </a:xfrm>
          <a:prstGeom prst="roundRect">
            <a:avLst>
              <a:gd name="adj" fmla="val 11429"/>
            </a:avLst>
          </a:prstGeom>
          <a:solidFill>
            <a:srgbClr val="31A48F"/>
          </a:solidFill>
          <a:ln w="12700">
            <a:solidFill>
              <a:srgbClr val="E2E8F0"/>
            </a:solidFill>
            <a:prstDash val="solid"/>
          </a:ln>
        </p:spPr>
        <p:txBody>
          <a:bodyPr/>
          <a:lstStyle/>
          <a:p>
            <a:endParaRPr lang="en-US" sz="2700"/>
          </a:p>
        </p:txBody>
      </p:sp>
      <p:sp>
        <p:nvSpPr>
          <p:cNvPr id="7" name="TextBox 6">
            <a:extLst>
              <a:ext uri="{FF2B5EF4-FFF2-40B4-BE49-F238E27FC236}">
                <a16:creationId xmlns:a16="http://schemas.microsoft.com/office/drawing/2014/main" id="{3B89FD41-F2C9-5C22-98C9-C855DB820BF6}"/>
              </a:ext>
            </a:extLst>
          </p:cNvPr>
          <p:cNvSpPr txBox="1"/>
          <p:nvPr/>
        </p:nvSpPr>
        <p:spPr>
          <a:xfrm>
            <a:off x="2108750" y="7958088"/>
            <a:ext cx="11150050" cy="1107996"/>
          </a:xfrm>
          <a:prstGeom prst="rect">
            <a:avLst/>
          </a:prstGeom>
          <a:noFill/>
        </p:spPr>
        <p:txBody>
          <a:bodyPr wrap="square" rtlCol="0">
            <a:spAutoFit/>
          </a:bodyPr>
          <a:lstStyle/>
          <a:p>
            <a:r>
              <a:rPr lang="en-US" sz="3300" b="1" dirty="0">
                <a:solidFill>
                  <a:schemeClr val="bg1"/>
                </a:solidFill>
              </a:rPr>
              <a:t>Practical Takeaway: </a:t>
            </a:r>
            <a:r>
              <a:rPr lang="en-US" sz="3300" dirty="0">
                <a:solidFill>
                  <a:schemeClr val="bg1"/>
                </a:solidFill>
              </a:rPr>
              <a:t>Pair every metric with a decision question. </a:t>
            </a:r>
          </a:p>
          <a:p>
            <a:r>
              <a:rPr lang="en-US" sz="3300" dirty="0">
                <a:solidFill>
                  <a:schemeClr val="bg1"/>
                </a:solidFill>
              </a:rPr>
              <a:t>If no one acts on it, reconsider why you track it. </a:t>
            </a:r>
          </a:p>
        </p:txBody>
      </p:sp>
    </p:spTree>
    <p:extLst>
      <p:ext uri="{BB962C8B-B14F-4D97-AF65-F5344CB8AC3E}">
        <p14:creationId xmlns:p14="http://schemas.microsoft.com/office/powerpoint/2010/main" val="3334402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59904-7525-5BB3-8BDA-651F986B4448}"/>
              </a:ext>
            </a:extLst>
          </p:cNvPr>
          <p:cNvSpPr>
            <a:spLocks noGrp="1"/>
          </p:cNvSpPr>
          <p:nvPr>
            <p:ph type="title"/>
          </p:nvPr>
        </p:nvSpPr>
        <p:spPr/>
        <p:txBody>
          <a:bodyPr>
            <a:normAutofit fontScale="90000"/>
          </a:bodyPr>
          <a:lstStyle/>
          <a:p>
            <a:r>
              <a:rPr lang="en-US" dirty="0"/>
              <a:t>Examples of Leading Indicators by Outcome</a:t>
            </a:r>
            <a:br>
              <a:rPr lang="en-US" dirty="0"/>
            </a:br>
            <a:r>
              <a:rPr lang="en-US" sz="5400" dirty="0">
                <a:solidFill>
                  <a:schemeClr val="accent6"/>
                </a:solidFill>
              </a:rPr>
              <a:t>Use early signals to trigger action before the measure worsens.</a:t>
            </a:r>
            <a:endParaRPr lang="en-US" dirty="0"/>
          </a:p>
        </p:txBody>
      </p:sp>
      <p:graphicFrame>
        <p:nvGraphicFramePr>
          <p:cNvPr id="4" name="Content Placeholder 3">
            <a:extLst>
              <a:ext uri="{FF2B5EF4-FFF2-40B4-BE49-F238E27FC236}">
                <a16:creationId xmlns:a16="http://schemas.microsoft.com/office/drawing/2014/main" id="{1D478623-A043-3B0E-72A3-A90AFA92D2A4}"/>
              </a:ext>
            </a:extLst>
          </p:cNvPr>
          <p:cNvGraphicFramePr>
            <a:graphicFrameLocks noGrp="1"/>
          </p:cNvGraphicFramePr>
          <p:nvPr>
            <p:ph idx="4294967295"/>
            <p:extLst>
              <p:ext uri="{D42A27DB-BD31-4B8C-83A1-F6EECF244321}">
                <p14:modId xmlns:p14="http://schemas.microsoft.com/office/powerpoint/2010/main" val="2343880192"/>
              </p:ext>
            </p:extLst>
          </p:nvPr>
        </p:nvGraphicFramePr>
        <p:xfrm>
          <a:off x="723900" y="3314700"/>
          <a:ext cx="17106900" cy="4861058"/>
        </p:xfrm>
        <a:graphic>
          <a:graphicData uri="http://schemas.openxmlformats.org/drawingml/2006/table">
            <a:tbl>
              <a:tblPr firstRow="1" bandRow="1">
                <a:tableStyleId>{93296810-A885-4BE3-A3E7-6D5BEEA58F35}</a:tableStyleId>
              </a:tblPr>
              <a:tblGrid>
                <a:gridCol w="4276725">
                  <a:extLst>
                    <a:ext uri="{9D8B030D-6E8A-4147-A177-3AD203B41FA5}">
                      <a16:colId xmlns:a16="http://schemas.microsoft.com/office/drawing/2014/main" val="2483636914"/>
                    </a:ext>
                  </a:extLst>
                </a:gridCol>
                <a:gridCol w="4276725">
                  <a:extLst>
                    <a:ext uri="{9D8B030D-6E8A-4147-A177-3AD203B41FA5}">
                      <a16:colId xmlns:a16="http://schemas.microsoft.com/office/drawing/2014/main" val="2971687416"/>
                    </a:ext>
                  </a:extLst>
                </a:gridCol>
                <a:gridCol w="4276725">
                  <a:extLst>
                    <a:ext uri="{9D8B030D-6E8A-4147-A177-3AD203B41FA5}">
                      <a16:colId xmlns:a16="http://schemas.microsoft.com/office/drawing/2014/main" val="520156553"/>
                    </a:ext>
                  </a:extLst>
                </a:gridCol>
                <a:gridCol w="4276725">
                  <a:extLst>
                    <a:ext uri="{9D8B030D-6E8A-4147-A177-3AD203B41FA5}">
                      <a16:colId xmlns:a16="http://schemas.microsoft.com/office/drawing/2014/main" val="2152289728"/>
                    </a:ext>
                  </a:extLst>
                </a:gridCol>
              </a:tblGrid>
              <a:tr h="1106235">
                <a:tc>
                  <a:txBody>
                    <a:bodyPr/>
                    <a:lstStyle/>
                    <a:p>
                      <a:pPr marL="0" indent="0">
                        <a:buNone/>
                      </a:pPr>
                      <a:r>
                        <a:rPr lang="en-US" sz="3600" b="1" dirty="0">
                          <a:solidFill>
                            <a:schemeClr val="bg1"/>
                          </a:solidFill>
                        </a:rPr>
                        <a:t>Hospitalizations</a:t>
                      </a:r>
                    </a:p>
                  </a:txBody>
                  <a:tcPr marL="137160" marR="137160" marT="68580" marB="6858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a:solidFill>
                            <a:schemeClr val="bg1"/>
                          </a:solidFill>
                        </a:rPr>
                        <a:t>Pressure Injuries</a:t>
                      </a:r>
                    </a:p>
                  </a:txBody>
                  <a:tcPr marL="137160" marR="137160" marT="68580" marB="68580" anchor="ctr"/>
                </a:tc>
                <a:tc>
                  <a:txBody>
                    <a:bodyPr/>
                    <a:lstStyle/>
                    <a:p>
                      <a:r>
                        <a:rPr lang="en-US" sz="3600" b="1" dirty="0">
                          <a:solidFill>
                            <a:schemeClr val="bg1"/>
                          </a:solidFill>
                        </a:rPr>
                        <a:t>Weight Loss</a:t>
                      </a:r>
                    </a:p>
                  </a:txBody>
                  <a:tcPr marL="137160" marR="137160" marT="68580" marB="68580" anchor="ctr"/>
                </a:tc>
                <a:tc>
                  <a:txBody>
                    <a:bodyPr/>
                    <a:lstStyle/>
                    <a:p>
                      <a:r>
                        <a:rPr lang="en-US" sz="3600" b="1" dirty="0">
                          <a:solidFill>
                            <a:schemeClr val="bg1"/>
                          </a:solidFill>
                        </a:rPr>
                        <a:t>Behavioral Events</a:t>
                      </a:r>
                    </a:p>
                  </a:txBody>
                  <a:tcPr marL="137160" marR="137160" marT="68580" marB="68580" anchor="ctr"/>
                </a:tc>
                <a:extLst>
                  <a:ext uri="{0D108BD9-81ED-4DB2-BD59-A6C34878D82A}">
                    <a16:rowId xmlns:a16="http://schemas.microsoft.com/office/drawing/2014/main" val="4106120339"/>
                  </a:ext>
                </a:extLst>
              </a:tr>
              <a:tr h="681922">
                <a:tc>
                  <a:txBody>
                    <a:bodyPr/>
                    <a:lstStyle/>
                    <a:p>
                      <a:r>
                        <a:rPr lang="en-US" sz="3600" dirty="0"/>
                        <a:t>Abnormal vitals</a:t>
                      </a:r>
                      <a:endParaRPr lang="en-US" sz="3600" i="1" dirty="0"/>
                    </a:p>
                  </a:txBody>
                  <a:tcPr marL="137160" marR="137160" marT="68580" marB="68580"/>
                </a:tc>
                <a:tc>
                  <a:txBody>
                    <a:bodyPr/>
                    <a:lstStyle/>
                    <a:p>
                      <a:r>
                        <a:rPr lang="en-US" sz="3600" dirty="0"/>
                        <a:t>Declining intake</a:t>
                      </a:r>
                    </a:p>
                  </a:txBody>
                  <a:tcPr marL="137160" marR="137160" marT="68580" marB="68580"/>
                </a:tc>
                <a:tc>
                  <a:txBody>
                    <a:bodyPr/>
                    <a:lstStyle/>
                    <a:p>
                      <a:r>
                        <a:rPr lang="en-US" sz="3600" dirty="0"/>
                        <a:t>Meal refusals</a:t>
                      </a:r>
                    </a:p>
                  </a:txBody>
                  <a:tcPr marL="137160" marR="137160" marT="68580" marB="68580"/>
                </a:tc>
                <a:tc>
                  <a:txBody>
                    <a:bodyPr/>
                    <a:lstStyle/>
                    <a:p>
                      <a:r>
                        <a:rPr lang="en-US" sz="3600" dirty="0"/>
                        <a:t>Sleep changes</a:t>
                      </a:r>
                    </a:p>
                  </a:txBody>
                  <a:tcPr marL="137160" marR="137160" marT="68580" marB="68580"/>
                </a:tc>
                <a:extLst>
                  <a:ext uri="{0D108BD9-81ED-4DB2-BD59-A6C34878D82A}">
                    <a16:rowId xmlns:a16="http://schemas.microsoft.com/office/drawing/2014/main" val="3518046248"/>
                  </a:ext>
                </a:extLst>
              </a:tr>
              <a:tr h="681922">
                <a:tc>
                  <a:txBody>
                    <a:bodyPr/>
                    <a:lstStyle/>
                    <a:p>
                      <a:r>
                        <a:rPr lang="en-US" sz="3600" dirty="0"/>
                        <a:t>New oxygen use</a:t>
                      </a:r>
                    </a:p>
                  </a:txBody>
                  <a:tcPr marL="137160" marR="137160" marT="68580" marB="68580"/>
                </a:tc>
                <a:tc>
                  <a:txBody>
                    <a:bodyPr/>
                    <a:lstStyle/>
                    <a:p>
                      <a:r>
                        <a:rPr lang="en-US" sz="3600" dirty="0"/>
                        <a:t>New incontinence</a:t>
                      </a:r>
                    </a:p>
                  </a:txBody>
                  <a:tcPr marL="137160" marR="137160" marT="68580" marB="68580"/>
                </a:tc>
                <a:tc>
                  <a:txBody>
                    <a:bodyPr/>
                    <a:lstStyle/>
                    <a:p>
                      <a:r>
                        <a:rPr lang="en-US" sz="3600" dirty="0"/>
                        <a:t>Dental issues</a:t>
                      </a:r>
                    </a:p>
                  </a:txBody>
                  <a:tcPr marL="137160" marR="137160" marT="68580" marB="68580"/>
                </a:tc>
                <a:tc>
                  <a:txBody>
                    <a:bodyPr/>
                    <a:lstStyle/>
                    <a:p>
                      <a:r>
                        <a:rPr lang="en-US" sz="3600" dirty="0"/>
                        <a:t>Pain cues</a:t>
                      </a:r>
                    </a:p>
                  </a:txBody>
                  <a:tcPr marL="137160" marR="137160" marT="68580" marB="68580"/>
                </a:tc>
                <a:extLst>
                  <a:ext uri="{0D108BD9-81ED-4DB2-BD59-A6C34878D82A}">
                    <a16:rowId xmlns:a16="http://schemas.microsoft.com/office/drawing/2014/main" val="2412593548"/>
                  </a:ext>
                </a:extLst>
              </a:tr>
              <a:tr h="1227459">
                <a:tc>
                  <a:txBody>
                    <a:bodyPr/>
                    <a:lstStyle/>
                    <a:p>
                      <a:r>
                        <a:rPr lang="en-US" sz="3600" dirty="0"/>
                        <a:t>Unresolved change in condition</a:t>
                      </a:r>
                    </a:p>
                  </a:txBody>
                  <a:tcPr marL="137160" marR="137160" marT="68580" marB="68580"/>
                </a:tc>
                <a:tc>
                  <a:txBody>
                    <a:bodyPr/>
                    <a:lstStyle/>
                    <a:p>
                      <a:r>
                        <a:rPr lang="en-US" sz="3600" dirty="0"/>
                        <a:t>Reduced mobility</a:t>
                      </a:r>
                    </a:p>
                  </a:txBody>
                  <a:tcPr marL="137160" marR="137160" marT="68580" marB="68580"/>
                </a:tc>
                <a:tc>
                  <a:txBody>
                    <a:bodyPr/>
                    <a:lstStyle/>
                    <a:p>
                      <a:r>
                        <a:rPr lang="en-US" sz="3600" dirty="0"/>
                        <a:t>Medication side effects</a:t>
                      </a:r>
                    </a:p>
                  </a:txBody>
                  <a:tcPr marL="137160" marR="137160" marT="68580" marB="68580"/>
                </a:tc>
                <a:tc>
                  <a:txBody>
                    <a:bodyPr/>
                    <a:lstStyle/>
                    <a:p>
                      <a:r>
                        <a:rPr lang="en-US" sz="3600" dirty="0"/>
                        <a:t>Environmental triggers</a:t>
                      </a:r>
                    </a:p>
                  </a:txBody>
                  <a:tcPr marL="137160" marR="137160" marT="68580" marB="68580"/>
                </a:tc>
                <a:extLst>
                  <a:ext uri="{0D108BD9-81ED-4DB2-BD59-A6C34878D82A}">
                    <a16:rowId xmlns:a16="http://schemas.microsoft.com/office/drawing/2014/main" val="1361532235"/>
                  </a:ext>
                </a:extLst>
              </a:tr>
              <a:tr h="1148783">
                <a:tc>
                  <a:txBody>
                    <a:bodyPr/>
                    <a:lstStyle/>
                    <a:p>
                      <a:r>
                        <a:rPr lang="en-US" sz="3600" dirty="0"/>
                        <a:t>Repeat provider calls</a:t>
                      </a:r>
                    </a:p>
                  </a:txBody>
                  <a:tcPr marL="137160" marR="137160" marT="68580" marB="68580"/>
                </a:tc>
                <a:tc>
                  <a:txBody>
                    <a:bodyPr/>
                    <a:lstStyle/>
                    <a:p>
                      <a:r>
                        <a:rPr lang="en-US" sz="3600" dirty="0"/>
                        <a:t>Equipment delays</a:t>
                      </a:r>
                    </a:p>
                  </a:txBody>
                  <a:tcPr marL="137160" marR="137160" marT="68580" marB="68580"/>
                </a:tc>
                <a:tc>
                  <a:txBody>
                    <a:bodyPr/>
                    <a:lstStyle/>
                    <a:p>
                      <a:r>
                        <a:rPr lang="en-US" sz="3600" dirty="0"/>
                        <a:t>Depression indicators</a:t>
                      </a:r>
                    </a:p>
                  </a:txBody>
                  <a:tcPr marL="137160" marR="137160" marT="68580" marB="68580"/>
                </a:tc>
                <a:tc>
                  <a:txBody>
                    <a:bodyPr/>
                    <a:lstStyle/>
                    <a:p>
                      <a:r>
                        <a:rPr lang="en-US" sz="3600" dirty="0"/>
                        <a:t>Recent transitions</a:t>
                      </a:r>
                    </a:p>
                  </a:txBody>
                  <a:tcPr marL="137160" marR="137160" marT="68580" marB="68580"/>
                </a:tc>
                <a:extLst>
                  <a:ext uri="{0D108BD9-81ED-4DB2-BD59-A6C34878D82A}">
                    <a16:rowId xmlns:a16="http://schemas.microsoft.com/office/drawing/2014/main" val="422268945"/>
                  </a:ext>
                </a:extLst>
              </a:tr>
            </a:tbl>
          </a:graphicData>
        </a:graphic>
      </p:graphicFrame>
    </p:spTree>
    <p:extLst>
      <p:ext uri="{BB962C8B-B14F-4D97-AF65-F5344CB8AC3E}">
        <p14:creationId xmlns:p14="http://schemas.microsoft.com/office/powerpoint/2010/main" val="3036608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CCA6A-50B8-6181-8792-6385C9078B26}"/>
              </a:ext>
            </a:extLst>
          </p:cNvPr>
          <p:cNvSpPr>
            <a:spLocks noGrp="1"/>
          </p:cNvSpPr>
          <p:nvPr>
            <p:ph type="title"/>
          </p:nvPr>
        </p:nvSpPr>
        <p:spPr/>
        <p:txBody>
          <a:bodyPr>
            <a:normAutofit fontScale="90000"/>
          </a:bodyPr>
          <a:lstStyle/>
          <a:p>
            <a:r>
              <a:rPr lang="en-US" sz="5300" dirty="0"/>
              <a:t>Using Data in QAPI Without Turning QAPI Into a Report-Out</a:t>
            </a:r>
            <a:br>
              <a:rPr lang="en-US" dirty="0"/>
            </a:br>
            <a:r>
              <a:rPr lang="en-US" sz="3100" dirty="0">
                <a:solidFill>
                  <a:schemeClr val="accent6"/>
                </a:solidFill>
              </a:rPr>
              <a:t>CMS expects QAPI to be ongoing, comprehensive, data-driven, and system-focused. </a:t>
            </a:r>
            <a:endParaRPr lang="en-US" dirty="0"/>
          </a:p>
        </p:txBody>
      </p:sp>
      <p:grpSp>
        <p:nvGrpSpPr>
          <p:cNvPr id="5" name="Group 4">
            <a:extLst>
              <a:ext uri="{FF2B5EF4-FFF2-40B4-BE49-F238E27FC236}">
                <a16:creationId xmlns:a16="http://schemas.microsoft.com/office/drawing/2014/main" id="{764FBA1C-5990-75ED-3CB9-E95987506D22}"/>
              </a:ext>
            </a:extLst>
          </p:cNvPr>
          <p:cNvGrpSpPr/>
          <p:nvPr/>
        </p:nvGrpSpPr>
        <p:grpSpPr>
          <a:xfrm>
            <a:off x="1349593" y="3710946"/>
            <a:ext cx="15741214" cy="2426989"/>
            <a:chOff x="338901" y="3299442"/>
            <a:chExt cx="15741214" cy="2426989"/>
          </a:xfrm>
        </p:grpSpPr>
        <p:sp>
          <p:nvSpPr>
            <p:cNvPr id="4" name="Hexagon 3">
              <a:extLst>
                <a:ext uri="{FF2B5EF4-FFF2-40B4-BE49-F238E27FC236}">
                  <a16:creationId xmlns:a16="http://schemas.microsoft.com/office/drawing/2014/main" id="{AF27C7CB-8DF3-504E-52B1-467C053B2100}"/>
                </a:ext>
              </a:extLst>
            </p:cNvPr>
            <p:cNvSpPr/>
            <p:nvPr/>
          </p:nvSpPr>
          <p:spPr>
            <a:xfrm>
              <a:off x="338901" y="3326132"/>
              <a:ext cx="2590490" cy="2400299"/>
            </a:xfrm>
            <a:prstGeom prst="hexagon">
              <a:avLst/>
            </a:prstGeom>
            <a:solidFill>
              <a:srgbClr val="31A4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Data</a:t>
              </a:r>
            </a:p>
          </p:txBody>
        </p:sp>
        <p:cxnSp>
          <p:nvCxnSpPr>
            <p:cNvPr id="6" name="Straight Arrow Connector 5">
              <a:extLst>
                <a:ext uri="{FF2B5EF4-FFF2-40B4-BE49-F238E27FC236}">
                  <a16:creationId xmlns:a16="http://schemas.microsoft.com/office/drawing/2014/main" id="{E66E5C27-B3BE-C90F-8F85-2B451B9C2EEA}"/>
                </a:ext>
              </a:extLst>
            </p:cNvPr>
            <p:cNvCxnSpPr>
              <a:cxnSpLocks/>
            </p:cNvCxnSpPr>
            <p:nvPr/>
          </p:nvCxnSpPr>
          <p:spPr>
            <a:xfrm>
              <a:off x="2929391" y="4518659"/>
              <a:ext cx="5995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Hexagon 9">
              <a:extLst>
                <a:ext uri="{FF2B5EF4-FFF2-40B4-BE49-F238E27FC236}">
                  <a16:creationId xmlns:a16="http://schemas.microsoft.com/office/drawing/2014/main" id="{BBA696B2-6CC4-EA41-FCB6-32CB63848C10}"/>
                </a:ext>
              </a:extLst>
            </p:cNvPr>
            <p:cNvSpPr/>
            <p:nvPr/>
          </p:nvSpPr>
          <p:spPr>
            <a:xfrm>
              <a:off x="3528895" y="3326131"/>
              <a:ext cx="2590490" cy="2400299"/>
            </a:xfrm>
            <a:prstGeom prst="hexagon">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Analysis</a:t>
              </a:r>
            </a:p>
          </p:txBody>
        </p:sp>
        <p:sp>
          <p:nvSpPr>
            <p:cNvPr id="12" name="Hexagon 11">
              <a:extLst>
                <a:ext uri="{FF2B5EF4-FFF2-40B4-BE49-F238E27FC236}">
                  <a16:creationId xmlns:a16="http://schemas.microsoft.com/office/drawing/2014/main" id="{3C289B3F-C554-AA37-7D6E-EBAB773E138D}"/>
                </a:ext>
              </a:extLst>
            </p:cNvPr>
            <p:cNvSpPr/>
            <p:nvPr/>
          </p:nvSpPr>
          <p:spPr>
            <a:xfrm>
              <a:off x="6718889" y="3299442"/>
              <a:ext cx="2590490" cy="2400299"/>
            </a:xfrm>
            <a:prstGeom prst="hexagon">
              <a:avLst/>
            </a:prstGeom>
            <a:solidFill>
              <a:srgbClr val="31A4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Action</a:t>
              </a:r>
            </a:p>
          </p:txBody>
        </p:sp>
        <p:sp>
          <p:nvSpPr>
            <p:cNvPr id="14" name="Hexagon 13">
              <a:extLst>
                <a:ext uri="{FF2B5EF4-FFF2-40B4-BE49-F238E27FC236}">
                  <a16:creationId xmlns:a16="http://schemas.microsoft.com/office/drawing/2014/main" id="{BFF5CEE1-DA14-F6E7-14CA-E50C672DB612}"/>
                </a:ext>
              </a:extLst>
            </p:cNvPr>
            <p:cNvSpPr/>
            <p:nvPr/>
          </p:nvSpPr>
          <p:spPr>
            <a:xfrm>
              <a:off x="9908883" y="3307081"/>
              <a:ext cx="2854933" cy="2400299"/>
            </a:xfrm>
            <a:prstGeom prst="hexagon">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Monitoring</a:t>
              </a:r>
            </a:p>
          </p:txBody>
        </p:sp>
        <p:sp>
          <p:nvSpPr>
            <p:cNvPr id="16" name="Hexagon 15">
              <a:extLst>
                <a:ext uri="{FF2B5EF4-FFF2-40B4-BE49-F238E27FC236}">
                  <a16:creationId xmlns:a16="http://schemas.microsoft.com/office/drawing/2014/main" id="{426627CC-8EBF-DA86-8D27-4ACF5F699BD6}"/>
                </a:ext>
              </a:extLst>
            </p:cNvPr>
            <p:cNvSpPr/>
            <p:nvPr/>
          </p:nvSpPr>
          <p:spPr>
            <a:xfrm>
              <a:off x="13355700" y="3326131"/>
              <a:ext cx="2724415" cy="2400297"/>
            </a:xfrm>
            <a:prstGeom prst="hexagon">
              <a:avLst/>
            </a:prstGeom>
            <a:solidFill>
              <a:srgbClr val="31A4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Sustainment</a:t>
              </a:r>
            </a:p>
          </p:txBody>
        </p:sp>
        <p:cxnSp>
          <p:nvCxnSpPr>
            <p:cNvPr id="19" name="Straight Arrow Connector 18">
              <a:extLst>
                <a:ext uri="{FF2B5EF4-FFF2-40B4-BE49-F238E27FC236}">
                  <a16:creationId xmlns:a16="http://schemas.microsoft.com/office/drawing/2014/main" id="{8460CF6D-F88B-00D9-217E-1CD9718D47F3}"/>
                </a:ext>
              </a:extLst>
            </p:cNvPr>
            <p:cNvCxnSpPr>
              <a:cxnSpLocks/>
            </p:cNvCxnSpPr>
            <p:nvPr/>
          </p:nvCxnSpPr>
          <p:spPr>
            <a:xfrm>
              <a:off x="12763816" y="4507230"/>
              <a:ext cx="5995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A9A037E-520D-72C5-270D-E57343919D6B}"/>
                </a:ext>
              </a:extLst>
            </p:cNvPr>
            <p:cNvCxnSpPr>
              <a:cxnSpLocks/>
            </p:cNvCxnSpPr>
            <p:nvPr/>
          </p:nvCxnSpPr>
          <p:spPr>
            <a:xfrm>
              <a:off x="9309379" y="4488176"/>
              <a:ext cx="5995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DB1C27C-7698-6D2B-A890-A9C31F170A2B}"/>
                </a:ext>
              </a:extLst>
            </p:cNvPr>
            <p:cNvCxnSpPr>
              <a:cxnSpLocks/>
            </p:cNvCxnSpPr>
            <p:nvPr/>
          </p:nvCxnSpPr>
          <p:spPr>
            <a:xfrm>
              <a:off x="6119385" y="4499592"/>
              <a:ext cx="5995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3" name="Shape 26">
            <a:extLst>
              <a:ext uri="{FF2B5EF4-FFF2-40B4-BE49-F238E27FC236}">
                <a16:creationId xmlns:a16="http://schemas.microsoft.com/office/drawing/2014/main" id="{2E8F75AF-4CA4-EA57-3027-EC180C0F096E}"/>
              </a:ext>
            </a:extLst>
          </p:cNvPr>
          <p:cNvSpPr/>
          <p:nvPr/>
        </p:nvSpPr>
        <p:spPr>
          <a:xfrm>
            <a:off x="1143000" y="6915194"/>
            <a:ext cx="14212364" cy="1828801"/>
          </a:xfrm>
          <a:prstGeom prst="roundRect">
            <a:avLst>
              <a:gd name="adj" fmla="val 11429"/>
            </a:avLst>
          </a:prstGeom>
          <a:solidFill>
            <a:schemeClr val="accent6"/>
          </a:solidFill>
          <a:ln w="12700">
            <a:solidFill>
              <a:srgbClr val="E2E8F0"/>
            </a:solidFill>
            <a:prstDash val="solid"/>
          </a:ln>
        </p:spPr>
        <p:txBody>
          <a:bodyPr/>
          <a:lstStyle/>
          <a:p>
            <a:r>
              <a:rPr lang="en-US" sz="3000" b="1" dirty="0">
                <a:solidFill>
                  <a:schemeClr val="bg1"/>
                </a:solidFill>
              </a:rPr>
              <a:t>Surveyor Perspective: </a:t>
            </a:r>
          </a:p>
          <a:p>
            <a:r>
              <a:rPr lang="en-US" sz="3000" dirty="0">
                <a:solidFill>
                  <a:schemeClr val="bg1"/>
                </a:solidFill>
              </a:rPr>
              <a:t>Surveyors look for whether the facility identified concerns, analyzed causes, implemented actions, and monitored effectiveness — not just whether a meeting occurred</a:t>
            </a:r>
          </a:p>
        </p:txBody>
      </p:sp>
    </p:spTree>
    <p:extLst>
      <p:ext uri="{BB962C8B-B14F-4D97-AF65-F5344CB8AC3E}">
        <p14:creationId xmlns:p14="http://schemas.microsoft.com/office/powerpoint/2010/main" val="2385463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DCEA5-1A1D-4DA5-3DC1-80F6CD33167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A0F1BB15-056C-5918-A248-765899F9EFBC}"/>
              </a:ext>
            </a:extLst>
          </p:cNvPr>
          <p:cNvSpPr txBox="1"/>
          <p:nvPr/>
        </p:nvSpPr>
        <p:spPr>
          <a:xfrm>
            <a:off x="9635371" y="2519626"/>
            <a:ext cx="7623929" cy="1179810"/>
          </a:xfrm>
          <a:prstGeom prst="rect">
            <a:avLst/>
          </a:prstGeom>
        </p:spPr>
        <p:txBody>
          <a:bodyPr lIns="0" tIns="0" rIns="0" bIns="0" rtlCol="0" anchor="t">
            <a:spAutoFit/>
          </a:bodyPr>
          <a:lstStyle/>
          <a:p>
            <a:pPr algn="r">
              <a:lnSpc>
                <a:spcPts val="9240"/>
              </a:lnSpc>
            </a:pPr>
            <a:r>
              <a:rPr lang="en-US" sz="7700" b="1" dirty="0">
                <a:solidFill>
                  <a:srgbClr val="31A48F"/>
                </a:solidFill>
                <a:latin typeface="Cy Grotesk V3 Key Ultra-Bold"/>
                <a:ea typeface="Cy Grotesk V3 Key Ultra-Bold"/>
                <a:cs typeface="Cy Grotesk V3 Key Ultra-Bold"/>
                <a:sym typeface="Cy Grotesk V3 Key Ultra-Bold"/>
              </a:rPr>
              <a:t>SYSTEM 4</a:t>
            </a:r>
          </a:p>
        </p:txBody>
      </p:sp>
      <p:grpSp>
        <p:nvGrpSpPr>
          <p:cNvPr id="3" name="Group 3">
            <a:extLst>
              <a:ext uri="{FF2B5EF4-FFF2-40B4-BE49-F238E27FC236}">
                <a16:creationId xmlns:a16="http://schemas.microsoft.com/office/drawing/2014/main" id="{8DA5DBFC-B024-3B42-701A-B845CCD64DF2}"/>
              </a:ext>
            </a:extLst>
          </p:cNvPr>
          <p:cNvGrpSpPr/>
          <p:nvPr/>
        </p:nvGrpSpPr>
        <p:grpSpPr>
          <a:xfrm>
            <a:off x="5724901" y="1448842"/>
            <a:ext cx="3419099" cy="9324568"/>
            <a:chOff x="0" y="0"/>
            <a:chExt cx="496949" cy="1355280"/>
          </a:xfrm>
        </p:grpSpPr>
        <p:sp>
          <p:nvSpPr>
            <p:cNvPr id="4" name="Freeform 4">
              <a:extLst>
                <a:ext uri="{FF2B5EF4-FFF2-40B4-BE49-F238E27FC236}">
                  <a16:creationId xmlns:a16="http://schemas.microsoft.com/office/drawing/2014/main" id="{86630C2C-06BF-7970-14B9-ED090D590F63}"/>
                </a:ext>
              </a:extLst>
            </p:cNvPr>
            <p:cNvSpPr/>
            <p:nvPr/>
          </p:nvSpPr>
          <p:spPr>
            <a:xfrm>
              <a:off x="0" y="0"/>
              <a:ext cx="496949" cy="1355280"/>
            </a:xfrm>
            <a:custGeom>
              <a:avLst/>
              <a:gdLst/>
              <a:ahLst/>
              <a:cxnLst/>
              <a:rect l="l" t="t" r="r" b="b"/>
              <a:pathLst>
                <a:path w="496949" h="1355280">
                  <a:moveTo>
                    <a:pt x="97366" y="0"/>
                  </a:moveTo>
                  <a:lnTo>
                    <a:pt x="399584" y="0"/>
                  </a:lnTo>
                  <a:cubicBezTo>
                    <a:pt x="425406" y="0"/>
                    <a:pt x="450172" y="10258"/>
                    <a:pt x="468431" y="28518"/>
                  </a:cubicBezTo>
                  <a:cubicBezTo>
                    <a:pt x="486691" y="46777"/>
                    <a:pt x="496949" y="71543"/>
                    <a:pt x="496949" y="97366"/>
                  </a:cubicBezTo>
                  <a:lnTo>
                    <a:pt x="496949" y="1257914"/>
                  </a:lnTo>
                  <a:cubicBezTo>
                    <a:pt x="496949" y="1283737"/>
                    <a:pt x="486691" y="1308502"/>
                    <a:pt x="468431" y="1326762"/>
                  </a:cubicBezTo>
                  <a:cubicBezTo>
                    <a:pt x="450172" y="1345021"/>
                    <a:pt x="425406" y="1355280"/>
                    <a:pt x="399584" y="1355280"/>
                  </a:cubicBezTo>
                  <a:lnTo>
                    <a:pt x="97366" y="1355280"/>
                  </a:lnTo>
                  <a:cubicBezTo>
                    <a:pt x="71543" y="1355280"/>
                    <a:pt x="46777" y="1345021"/>
                    <a:pt x="28518" y="1326762"/>
                  </a:cubicBezTo>
                  <a:cubicBezTo>
                    <a:pt x="10258" y="1308502"/>
                    <a:pt x="0" y="1283737"/>
                    <a:pt x="0" y="1257914"/>
                  </a:cubicBezTo>
                  <a:lnTo>
                    <a:pt x="0" y="97366"/>
                  </a:lnTo>
                  <a:cubicBezTo>
                    <a:pt x="0" y="71543"/>
                    <a:pt x="10258" y="46777"/>
                    <a:pt x="28518" y="28518"/>
                  </a:cubicBezTo>
                  <a:cubicBezTo>
                    <a:pt x="46777" y="10258"/>
                    <a:pt x="71543" y="0"/>
                    <a:pt x="97366" y="0"/>
                  </a:cubicBezTo>
                  <a:close/>
                </a:path>
              </a:pathLst>
            </a:custGeom>
            <a:solidFill>
              <a:srgbClr val="E87753">
                <a:alpha val="6667"/>
              </a:srgbClr>
            </a:solidFill>
          </p:spPr>
          <p:txBody>
            <a:bodyPr/>
            <a:lstStyle/>
            <a:p>
              <a:endParaRPr lang="en-US"/>
            </a:p>
          </p:txBody>
        </p:sp>
        <p:sp>
          <p:nvSpPr>
            <p:cNvPr id="5" name="TextBox 5">
              <a:extLst>
                <a:ext uri="{FF2B5EF4-FFF2-40B4-BE49-F238E27FC236}">
                  <a16:creationId xmlns:a16="http://schemas.microsoft.com/office/drawing/2014/main" id="{F842D307-F743-5F76-B963-520CE9877D1D}"/>
                </a:ext>
              </a:extLst>
            </p:cNvPr>
            <p:cNvSpPr txBox="1"/>
            <p:nvPr/>
          </p:nvSpPr>
          <p:spPr>
            <a:xfrm>
              <a:off x="0" y="-38100"/>
              <a:ext cx="496949" cy="1393380"/>
            </a:xfrm>
            <a:prstGeom prst="rect">
              <a:avLst/>
            </a:prstGeom>
          </p:spPr>
          <p:txBody>
            <a:bodyPr lIns="50800" tIns="50800" rIns="50800" bIns="50800" rtlCol="0" anchor="ctr"/>
            <a:lstStyle/>
            <a:p>
              <a:pPr marL="0" lvl="0" indent="0" algn="ctr">
                <a:lnSpc>
                  <a:spcPts val="2660"/>
                </a:lnSpc>
                <a:spcBef>
                  <a:spcPct val="0"/>
                </a:spcBef>
              </a:pPr>
              <a:endParaRPr/>
            </a:p>
          </p:txBody>
        </p:sp>
      </p:grpSp>
      <p:grpSp>
        <p:nvGrpSpPr>
          <p:cNvPr id="6" name="Group 6">
            <a:extLst>
              <a:ext uri="{FF2B5EF4-FFF2-40B4-BE49-F238E27FC236}">
                <a16:creationId xmlns:a16="http://schemas.microsoft.com/office/drawing/2014/main" id="{80D76EFE-9BA4-7CD1-F704-2E5CF6FC18B6}"/>
              </a:ext>
            </a:extLst>
          </p:cNvPr>
          <p:cNvGrpSpPr/>
          <p:nvPr/>
        </p:nvGrpSpPr>
        <p:grpSpPr>
          <a:xfrm>
            <a:off x="1028700" y="3027398"/>
            <a:ext cx="7339676" cy="5581297"/>
            <a:chOff x="0" y="0"/>
            <a:chExt cx="1137108" cy="864689"/>
          </a:xfrm>
        </p:grpSpPr>
        <p:sp>
          <p:nvSpPr>
            <p:cNvPr id="7" name="Freeform 7">
              <a:extLst>
                <a:ext uri="{FF2B5EF4-FFF2-40B4-BE49-F238E27FC236}">
                  <a16:creationId xmlns:a16="http://schemas.microsoft.com/office/drawing/2014/main" id="{876246CE-A3F6-7710-03A9-85BA244B7F31}"/>
                </a:ext>
              </a:extLst>
            </p:cNvPr>
            <p:cNvSpPr/>
            <p:nvPr/>
          </p:nvSpPr>
          <p:spPr>
            <a:xfrm flipH="1">
              <a:off x="0" y="0"/>
              <a:ext cx="1137108" cy="864689"/>
            </a:xfrm>
            <a:custGeom>
              <a:avLst/>
              <a:gdLst/>
              <a:ahLst/>
              <a:cxnLst/>
              <a:rect l="l" t="t" r="r" b="b"/>
              <a:pathLst>
                <a:path w="1137108" h="864689">
                  <a:moveTo>
                    <a:pt x="1116012" y="0"/>
                  </a:moveTo>
                  <a:lnTo>
                    <a:pt x="21096" y="0"/>
                  </a:lnTo>
                  <a:cubicBezTo>
                    <a:pt x="15501" y="0"/>
                    <a:pt x="10135" y="2223"/>
                    <a:pt x="6179" y="6179"/>
                  </a:cubicBezTo>
                  <a:cubicBezTo>
                    <a:pt x="2223" y="10135"/>
                    <a:pt x="0" y="15501"/>
                    <a:pt x="0" y="21096"/>
                  </a:cubicBezTo>
                  <a:lnTo>
                    <a:pt x="0" y="843593"/>
                  </a:lnTo>
                  <a:cubicBezTo>
                    <a:pt x="0" y="849188"/>
                    <a:pt x="2223" y="854554"/>
                    <a:pt x="6179" y="858510"/>
                  </a:cubicBezTo>
                  <a:cubicBezTo>
                    <a:pt x="10135" y="862466"/>
                    <a:pt x="15501" y="864689"/>
                    <a:pt x="21096" y="864689"/>
                  </a:cubicBezTo>
                  <a:lnTo>
                    <a:pt x="1116012" y="864689"/>
                  </a:lnTo>
                  <a:cubicBezTo>
                    <a:pt x="1121607" y="864689"/>
                    <a:pt x="1126973" y="862466"/>
                    <a:pt x="1130929" y="858510"/>
                  </a:cubicBezTo>
                  <a:cubicBezTo>
                    <a:pt x="1134885" y="854554"/>
                    <a:pt x="1137108" y="849188"/>
                    <a:pt x="1137108" y="843593"/>
                  </a:cubicBezTo>
                  <a:lnTo>
                    <a:pt x="1137108" y="21096"/>
                  </a:lnTo>
                  <a:cubicBezTo>
                    <a:pt x="1137108" y="15501"/>
                    <a:pt x="1134885" y="10135"/>
                    <a:pt x="1130929" y="6179"/>
                  </a:cubicBezTo>
                  <a:cubicBezTo>
                    <a:pt x="1126973" y="2223"/>
                    <a:pt x="1121607" y="0"/>
                    <a:pt x="1116012" y="0"/>
                  </a:cubicBezTo>
                  <a:close/>
                </a:path>
              </a:pathLst>
            </a:custGeom>
            <a:blipFill>
              <a:blip r:embed="rId3"/>
              <a:stretch>
                <a:fillRect r="-13960"/>
              </a:stretch>
            </a:blipFill>
          </p:spPr>
          <p:txBody>
            <a:bodyPr/>
            <a:lstStyle/>
            <a:p>
              <a:endParaRPr lang="en-US"/>
            </a:p>
          </p:txBody>
        </p:sp>
      </p:grpSp>
      <p:grpSp>
        <p:nvGrpSpPr>
          <p:cNvPr id="8" name="Group 8">
            <a:extLst>
              <a:ext uri="{FF2B5EF4-FFF2-40B4-BE49-F238E27FC236}">
                <a16:creationId xmlns:a16="http://schemas.microsoft.com/office/drawing/2014/main" id="{460EE762-0A56-B15A-A8C2-E033A6A05CBF}"/>
              </a:ext>
            </a:extLst>
          </p:cNvPr>
          <p:cNvGrpSpPr/>
          <p:nvPr/>
        </p:nvGrpSpPr>
        <p:grpSpPr>
          <a:xfrm>
            <a:off x="5108627" y="4423336"/>
            <a:ext cx="4872936" cy="3761983"/>
            <a:chOff x="0" y="-38100"/>
            <a:chExt cx="866850" cy="272606"/>
          </a:xfrm>
        </p:grpSpPr>
        <p:sp>
          <p:nvSpPr>
            <p:cNvPr id="9" name="Freeform 9">
              <a:extLst>
                <a:ext uri="{FF2B5EF4-FFF2-40B4-BE49-F238E27FC236}">
                  <a16:creationId xmlns:a16="http://schemas.microsoft.com/office/drawing/2014/main" id="{25FAA722-8441-48E1-8C95-C7DC09035F41}"/>
                </a:ext>
              </a:extLst>
            </p:cNvPr>
            <p:cNvSpPr/>
            <p:nvPr/>
          </p:nvSpPr>
          <p:spPr>
            <a:xfrm>
              <a:off x="0" y="0"/>
              <a:ext cx="866850" cy="234506"/>
            </a:xfrm>
            <a:custGeom>
              <a:avLst/>
              <a:gdLst/>
              <a:ahLst/>
              <a:cxnLst/>
              <a:rect l="l" t="t" r="r" b="b"/>
              <a:pathLst>
                <a:path w="866850" h="234506">
                  <a:moveTo>
                    <a:pt x="25420" y="0"/>
                  </a:moveTo>
                  <a:lnTo>
                    <a:pt x="841430" y="0"/>
                  </a:lnTo>
                  <a:cubicBezTo>
                    <a:pt x="848172" y="0"/>
                    <a:pt x="854638" y="2678"/>
                    <a:pt x="859405" y="7445"/>
                  </a:cubicBezTo>
                  <a:cubicBezTo>
                    <a:pt x="864172" y="12213"/>
                    <a:pt x="866850" y="18678"/>
                    <a:pt x="866850" y="25420"/>
                  </a:cubicBezTo>
                  <a:lnTo>
                    <a:pt x="866850" y="209086"/>
                  </a:lnTo>
                  <a:cubicBezTo>
                    <a:pt x="866850" y="215828"/>
                    <a:pt x="864172" y="222294"/>
                    <a:pt x="859405" y="227061"/>
                  </a:cubicBezTo>
                  <a:cubicBezTo>
                    <a:pt x="854638" y="231828"/>
                    <a:pt x="848172" y="234506"/>
                    <a:pt x="841430" y="234506"/>
                  </a:cubicBezTo>
                  <a:lnTo>
                    <a:pt x="25420" y="234506"/>
                  </a:lnTo>
                  <a:cubicBezTo>
                    <a:pt x="18678" y="234506"/>
                    <a:pt x="12213" y="231828"/>
                    <a:pt x="7445" y="227061"/>
                  </a:cubicBezTo>
                  <a:cubicBezTo>
                    <a:pt x="2678" y="222294"/>
                    <a:pt x="0" y="215828"/>
                    <a:pt x="0" y="209086"/>
                  </a:cubicBezTo>
                  <a:lnTo>
                    <a:pt x="0" y="25420"/>
                  </a:lnTo>
                  <a:cubicBezTo>
                    <a:pt x="0" y="18678"/>
                    <a:pt x="2678" y="12213"/>
                    <a:pt x="7445" y="7445"/>
                  </a:cubicBezTo>
                  <a:cubicBezTo>
                    <a:pt x="12213" y="2678"/>
                    <a:pt x="18678" y="0"/>
                    <a:pt x="25420" y="0"/>
                  </a:cubicBezTo>
                  <a:close/>
                </a:path>
              </a:pathLst>
            </a:custGeom>
            <a:solidFill>
              <a:srgbClr val="E87753"/>
            </a:solidFill>
          </p:spPr>
          <p:txBody>
            <a:bodyPr/>
            <a:lstStyle/>
            <a:p>
              <a:endParaRPr lang="en-US" dirty="0"/>
            </a:p>
          </p:txBody>
        </p:sp>
        <p:sp>
          <p:nvSpPr>
            <p:cNvPr id="10" name="TextBox 10">
              <a:extLst>
                <a:ext uri="{FF2B5EF4-FFF2-40B4-BE49-F238E27FC236}">
                  <a16:creationId xmlns:a16="http://schemas.microsoft.com/office/drawing/2014/main" id="{8604C5B9-DB4B-793A-BD12-65195E81D5BF}"/>
                </a:ext>
              </a:extLst>
            </p:cNvPr>
            <p:cNvSpPr txBox="1"/>
            <p:nvPr/>
          </p:nvSpPr>
          <p:spPr>
            <a:xfrm>
              <a:off x="0" y="-38100"/>
              <a:ext cx="866850" cy="272606"/>
            </a:xfrm>
            <a:prstGeom prst="rect">
              <a:avLst/>
            </a:prstGeom>
          </p:spPr>
          <p:txBody>
            <a:bodyPr lIns="50800" tIns="50800" rIns="50800" bIns="50800" rtlCol="0" anchor="ctr"/>
            <a:lstStyle/>
            <a:p>
              <a:pPr algn="ctr">
                <a:lnSpc>
                  <a:spcPts val="2660"/>
                </a:lnSpc>
              </a:pPr>
              <a:endParaRPr/>
            </a:p>
          </p:txBody>
        </p:sp>
      </p:grpSp>
      <p:sp>
        <p:nvSpPr>
          <p:cNvPr id="17" name="Freeform 17">
            <a:extLst>
              <a:ext uri="{FF2B5EF4-FFF2-40B4-BE49-F238E27FC236}">
                <a16:creationId xmlns:a16="http://schemas.microsoft.com/office/drawing/2014/main" id="{0F9A1E05-3B19-03E0-2902-E1BF495D9598}"/>
              </a:ext>
            </a:extLst>
          </p:cNvPr>
          <p:cNvSpPr/>
          <p:nvPr/>
        </p:nvSpPr>
        <p:spPr>
          <a:xfrm>
            <a:off x="5543062" y="5608479"/>
            <a:ext cx="399182" cy="596790"/>
          </a:xfrm>
          <a:custGeom>
            <a:avLst/>
            <a:gdLst/>
            <a:ahLst/>
            <a:cxnLst/>
            <a:rect l="l" t="t" r="r" b="b"/>
            <a:pathLst>
              <a:path w="399182" h="596790">
                <a:moveTo>
                  <a:pt x="0" y="0"/>
                </a:moveTo>
                <a:lnTo>
                  <a:pt x="399182" y="0"/>
                </a:lnTo>
                <a:lnTo>
                  <a:pt x="399182" y="596790"/>
                </a:lnTo>
                <a:lnTo>
                  <a:pt x="0" y="59679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20" name="Group 20">
            <a:extLst>
              <a:ext uri="{FF2B5EF4-FFF2-40B4-BE49-F238E27FC236}">
                <a16:creationId xmlns:a16="http://schemas.microsoft.com/office/drawing/2014/main" id="{00AC72C2-A8A0-A6C3-E1C7-176220D18348}"/>
              </a:ext>
            </a:extLst>
          </p:cNvPr>
          <p:cNvGrpSpPr/>
          <p:nvPr/>
        </p:nvGrpSpPr>
        <p:grpSpPr>
          <a:xfrm>
            <a:off x="15248371" y="7795868"/>
            <a:ext cx="3891179" cy="3891179"/>
            <a:chOff x="0" y="0"/>
            <a:chExt cx="812800" cy="812800"/>
          </a:xfrm>
        </p:grpSpPr>
        <p:sp>
          <p:nvSpPr>
            <p:cNvPr id="21" name="Freeform 21">
              <a:extLst>
                <a:ext uri="{FF2B5EF4-FFF2-40B4-BE49-F238E27FC236}">
                  <a16:creationId xmlns:a16="http://schemas.microsoft.com/office/drawing/2014/main" id="{9789C38B-AC94-E12C-026B-74BE05464B9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36D"/>
            </a:solidFill>
          </p:spPr>
          <p:txBody>
            <a:bodyPr/>
            <a:lstStyle/>
            <a:p>
              <a:endParaRPr lang="en-US"/>
            </a:p>
          </p:txBody>
        </p:sp>
        <p:sp>
          <p:nvSpPr>
            <p:cNvPr id="22" name="TextBox 22">
              <a:extLst>
                <a:ext uri="{FF2B5EF4-FFF2-40B4-BE49-F238E27FC236}">
                  <a16:creationId xmlns:a16="http://schemas.microsoft.com/office/drawing/2014/main" id="{7B30D33E-0E6A-92EF-3C88-B20ED68F7037}"/>
                </a:ext>
              </a:extLst>
            </p:cNvPr>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sp>
        <p:nvSpPr>
          <p:cNvPr id="23" name="Freeform 23">
            <a:extLst>
              <a:ext uri="{FF2B5EF4-FFF2-40B4-BE49-F238E27FC236}">
                <a16:creationId xmlns:a16="http://schemas.microsoft.com/office/drawing/2014/main" id="{FCD5EE67-B297-1967-7AD2-63A547805348}"/>
              </a:ext>
            </a:extLst>
          </p:cNvPr>
          <p:cNvSpPr/>
          <p:nvPr/>
        </p:nvSpPr>
        <p:spPr>
          <a:xfrm>
            <a:off x="11490162" y="8175848"/>
            <a:ext cx="1734870" cy="268905"/>
          </a:xfrm>
          <a:custGeom>
            <a:avLst/>
            <a:gdLst/>
            <a:ahLst/>
            <a:cxnLst/>
            <a:rect l="l" t="t" r="r" b="b"/>
            <a:pathLst>
              <a:path w="1734870" h="268905">
                <a:moveTo>
                  <a:pt x="0" y="0"/>
                </a:moveTo>
                <a:lnTo>
                  <a:pt x="1734870" y="0"/>
                </a:lnTo>
                <a:lnTo>
                  <a:pt x="1734870" y="268905"/>
                </a:lnTo>
                <a:lnTo>
                  <a:pt x="0" y="2689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TextBox 24">
            <a:extLst>
              <a:ext uri="{FF2B5EF4-FFF2-40B4-BE49-F238E27FC236}">
                <a16:creationId xmlns:a16="http://schemas.microsoft.com/office/drawing/2014/main" id="{F114CCA3-2735-85C5-EC24-B21FF4C84D25}"/>
              </a:ext>
            </a:extLst>
          </p:cNvPr>
          <p:cNvSpPr txBox="1"/>
          <p:nvPr/>
        </p:nvSpPr>
        <p:spPr>
          <a:xfrm>
            <a:off x="10342544" y="3699436"/>
            <a:ext cx="6916756" cy="3816429"/>
          </a:xfrm>
          <a:prstGeom prst="rect">
            <a:avLst/>
          </a:prstGeom>
        </p:spPr>
        <p:txBody>
          <a:bodyPr wrap="square" lIns="0" tIns="0" rIns="0" bIns="0" rtlCol="0" anchor="t">
            <a:spAutoFit/>
          </a:bodyPr>
          <a:lstStyle/>
          <a:p>
            <a:pPr algn="r"/>
            <a:r>
              <a:rPr lang="en-US" sz="4800" dirty="0">
                <a:solidFill>
                  <a:srgbClr val="F2C36D"/>
                </a:solidFill>
                <a:latin typeface="Inter Semi-Bold" panose="020B0604020202020204" charset="0"/>
                <a:ea typeface="Inter Semi-Bold" panose="020B0604020202020204" charset="0"/>
              </a:rPr>
              <a:t>Accountability Systems</a:t>
            </a:r>
          </a:p>
          <a:p>
            <a:pPr algn="r"/>
            <a:endParaRPr lang="en-US" sz="4400" b="1" dirty="0">
              <a:solidFill>
                <a:srgbClr val="63636B"/>
              </a:solidFill>
              <a:latin typeface="Inter Semi-Bold"/>
              <a:ea typeface="Inter Semi-Bold"/>
              <a:cs typeface="Inter Semi-Bold"/>
              <a:sym typeface="Inter Semi-Bold"/>
            </a:endParaRPr>
          </a:p>
          <a:p>
            <a:pPr algn="r"/>
            <a:r>
              <a:rPr lang="en-US" sz="3600" b="1" dirty="0">
                <a:solidFill>
                  <a:srgbClr val="63636B"/>
                </a:solidFill>
                <a:latin typeface="Inter Semi-Bold"/>
                <a:ea typeface="Inter Semi-Bold"/>
                <a:cs typeface="Inter Semi-Bold"/>
                <a:sym typeface="Inter Semi-Bold"/>
              </a:rPr>
              <a:t>Creating ownership and follow-through across departments</a:t>
            </a:r>
          </a:p>
        </p:txBody>
      </p:sp>
      <p:sp>
        <p:nvSpPr>
          <p:cNvPr id="25" name="TextBox 25">
            <a:extLst>
              <a:ext uri="{FF2B5EF4-FFF2-40B4-BE49-F238E27FC236}">
                <a16:creationId xmlns:a16="http://schemas.microsoft.com/office/drawing/2014/main" id="{48811A6B-D033-58D4-FF18-AB4B79EFBA16}"/>
              </a:ext>
            </a:extLst>
          </p:cNvPr>
          <p:cNvSpPr txBox="1"/>
          <p:nvPr/>
        </p:nvSpPr>
        <p:spPr>
          <a:xfrm>
            <a:off x="5543062" y="6297879"/>
            <a:ext cx="4200210" cy="984885"/>
          </a:xfrm>
          <a:prstGeom prst="rect">
            <a:avLst/>
          </a:prstGeom>
        </p:spPr>
        <p:txBody>
          <a:bodyPr wrap="square" lIns="0" tIns="0" rIns="0" bIns="0" rtlCol="0" anchor="t">
            <a:spAutoFit/>
          </a:bodyPr>
          <a:lstStyle/>
          <a:p>
            <a:r>
              <a:rPr lang="en-US" sz="3200" b="1" dirty="0">
                <a:solidFill>
                  <a:schemeClr val="bg1"/>
                </a:solidFill>
                <a:latin typeface="Inter Semi-Bold" panose="020B0604020202020204" charset="0"/>
                <a:ea typeface="Inter Semi-Bold" panose="020B0604020202020204" charset="0"/>
              </a:rPr>
              <a:t>If everyone owns it,</a:t>
            </a:r>
          </a:p>
          <a:p>
            <a:r>
              <a:rPr lang="en-US" sz="3200" b="1" dirty="0">
                <a:solidFill>
                  <a:schemeClr val="bg1"/>
                </a:solidFill>
                <a:latin typeface="Inter Semi-Bold" panose="020B0604020202020204" charset="0"/>
                <a:ea typeface="Inter Semi-Bold" panose="020B0604020202020204" charset="0"/>
              </a:rPr>
              <a:t>no one owns it.</a:t>
            </a:r>
          </a:p>
        </p:txBody>
      </p:sp>
      <p:sp>
        <p:nvSpPr>
          <p:cNvPr id="28" name="Freeform 28">
            <a:extLst>
              <a:ext uri="{FF2B5EF4-FFF2-40B4-BE49-F238E27FC236}">
                <a16:creationId xmlns:a16="http://schemas.microsoft.com/office/drawing/2014/main" id="{5F724AB4-AD47-4F34-03A6-C4099A4AAF40}"/>
              </a:ext>
            </a:extLst>
          </p:cNvPr>
          <p:cNvSpPr/>
          <p:nvPr/>
        </p:nvSpPr>
        <p:spPr>
          <a:xfrm flipH="1">
            <a:off x="7066331" y="2101681"/>
            <a:ext cx="1302045" cy="201817"/>
          </a:xfrm>
          <a:custGeom>
            <a:avLst/>
            <a:gdLst/>
            <a:ahLst/>
            <a:cxnLst/>
            <a:rect l="l" t="t" r="r" b="b"/>
            <a:pathLst>
              <a:path w="1302045" h="201817">
                <a:moveTo>
                  <a:pt x="1302045" y="0"/>
                </a:moveTo>
                <a:lnTo>
                  <a:pt x="0" y="0"/>
                </a:lnTo>
                <a:lnTo>
                  <a:pt x="0" y="201817"/>
                </a:lnTo>
                <a:lnTo>
                  <a:pt x="1302045" y="201817"/>
                </a:lnTo>
                <a:lnTo>
                  <a:pt x="1302045"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29" name="Picture 29">
            <a:extLst>
              <a:ext uri="{FF2B5EF4-FFF2-40B4-BE49-F238E27FC236}">
                <a16:creationId xmlns:a16="http://schemas.microsoft.com/office/drawing/2014/main" id="{4B1E66BA-434B-84AC-CF3D-3FAFCB576A14}"/>
              </a:ext>
            </a:extLst>
          </p:cNvPr>
          <p:cNvPicPr>
            <a:picLocks noChangeAspect="1"/>
          </p:cNvPicPr>
          <p:nvPr/>
        </p:nvPicPr>
        <p:blipFill>
          <a:blip r:embed="rId7"/>
          <a:stretch>
            <a:fillRect/>
          </a:stretch>
        </p:blipFill>
        <p:spPr>
          <a:xfrm>
            <a:off x="15258173" y="8849247"/>
            <a:ext cx="2993507" cy="1513657"/>
          </a:xfrm>
          <a:prstGeom prst="rect">
            <a:avLst/>
          </a:prstGeom>
        </p:spPr>
      </p:pic>
    </p:spTree>
    <p:extLst>
      <p:ext uri="{BB962C8B-B14F-4D97-AF65-F5344CB8AC3E}">
        <p14:creationId xmlns:p14="http://schemas.microsoft.com/office/powerpoint/2010/main" val="1994460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147937"/>
            <a:ext cx="18288000" cy="1137982"/>
            <a:chOff x="0" y="0"/>
            <a:chExt cx="3253266" cy="202437"/>
          </a:xfrm>
        </p:grpSpPr>
        <p:sp>
          <p:nvSpPr>
            <p:cNvPr id="3" name="Freeform 3"/>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grpSp>
        <p:nvGrpSpPr>
          <p:cNvPr id="5" name="Group 5"/>
          <p:cNvGrpSpPr/>
          <p:nvPr/>
        </p:nvGrpSpPr>
        <p:grpSpPr>
          <a:xfrm>
            <a:off x="10918841" y="2683639"/>
            <a:ext cx="5592211" cy="5592211"/>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alpha val="6667"/>
              </a:srgbClr>
            </a:solidFill>
          </p:spPr>
          <p:txBody>
            <a:bodyPr/>
            <a:lstStyle/>
            <a:p>
              <a:endParaRPr lang="en-US"/>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sp>
        <p:nvSpPr>
          <p:cNvPr id="8" name="Freeform 8"/>
          <p:cNvSpPr/>
          <p:nvPr/>
        </p:nvSpPr>
        <p:spPr>
          <a:xfrm>
            <a:off x="12115800" y="7170597"/>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Freeform 9"/>
          <p:cNvSpPr/>
          <p:nvPr/>
        </p:nvSpPr>
        <p:spPr>
          <a:xfrm flipH="1">
            <a:off x="2108780" y="2823827"/>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TextBox 10"/>
          <p:cNvSpPr txBox="1"/>
          <p:nvPr/>
        </p:nvSpPr>
        <p:spPr>
          <a:xfrm>
            <a:off x="2108780" y="3402093"/>
            <a:ext cx="13868282" cy="2031325"/>
          </a:xfrm>
          <a:prstGeom prst="rect">
            <a:avLst/>
          </a:prstGeom>
        </p:spPr>
        <p:txBody>
          <a:bodyPr lIns="0" tIns="0" rIns="0" bIns="0" rtlCol="0" anchor="t">
            <a:spAutoFit/>
          </a:bodyPr>
          <a:lstStyle/>
          <a:p>
            <a:pPr algn="l"/>
            <a:r>
              <a:rPr lang="en-US" sz="6600" b="1" dirty="0">
                <a:solidFill>
                  <a:srgbClr val="31A48F"/>
                </a:solidFill>
                <a:latin typeface="Cy Grotesk V3 Key Ultra-Bold"/>
                <a:ea typeface="Cy Grotesk V3 Key Ultra-Bold"/>
                <a:cs typeface="Cy Grotesk V3 Key Ultra-Bold"/>
                <a:sym typeface="Cy Grotesk V3 Key Ultra-Bold"/>
              </a:rPr>
              <a:t>The Hidden Clinical Systems That Drive Quality Outcomes</a:t>
            </a:r>
          </a:p>
        </p:txBody>
      </p:sp>
      <p:sp>
        <p:nvSpPr>
          <p:cNvPr id="11" name="TextBox 11"/>
          <p:cNvSpPr txBox="1"/>
          <p:nvPr/>
        </p:nvSpPr>
        <p:spPr>
          <a:xfrm>
            <a:off x="2108780" y="5569969"/>
            <a:ext cx="11150020" cy="1347998"/>
          </a:xfrm>
          <a:prstGeom prst="rect">
            <a:avLst/>
          </a:prstGeom>
        </p:spPr>
        <p:txBody>
          <a:bodyPr wrap="square" lIns="0" tIns="0" rIns="0" bIns="0" rtlCol="0" anchor="t">
            <a:spAutoFit/>
          </a:bodyPr>
          <a:lstStyle/>
          <a:p>
            <a:pPr algn="just">
              <a:lnSpc>
                <a:spcPts val="3640"/>
              </a:lnSpc>
            </a:pPr>
            <a:r>
              <a:rPr lang="en-US" sz="2600" b="1" dirty="0">
                <a:solidFill>
                  <a:srgbClr val="63636B"/>
                </a:solidFill>
                <a:latin typeface="Inter Bold"/>
                <a:ea typeface="Inter Bold"/>
                <a:cs typeface="Inter Bold"/>
                <a:sym typeface="Inter Bold"/>
              </a:rPr>
              <a:t>Shelly Maffia RN, MSN, MBA, LNHA, QCP, CHC, CLNC, CPC</a:t>
            </a:r>
          </a:p>
          <a:p>
            <a:pPr algn="just">
              <a:lnSpc>
                <a:spcPts val="3640"/>
              </a:lnSpc>
            </a:pPr>
            <a:r>
              <a:rPr lang="en-US" sz="2600" b="1" dirty="0">
                <a:solidFill>
                  <a:srgbClr val="63636B"/>
                </a:solidFill>
                <a:latin typeface="Inter Bold"/>
                <a:ea typeface="Inter Bold"/>
                <a:cs typeface="Inter Bold"/>
                <a:sym typeface="Inter Bold"/>
              </a:rPr>
              <a:t>Vice President of Quality &amp; Compliance</a:t>
            </a:r>
          </a:p>
          <a:p>
            <a:pPr algn="just">
              <a:lnSpc>
                <a:spcPts val="3640"/>
              </a:lnSpc>
            </a:pPr>
            <a:endParaRPr lang="en-US" sz="2600" b="1" dirty="0">
              <a:solidFill>
                <a:srgbClr val="63636B"/>
              </a:solidFill>
              <a:latin typeface="Inter Bold"/>
              <a:ea typeface="Inter Bold"/>
              <a:cs typeface="Inter Bold"/>
              <a:sym typeface="Inter Bold"/>
            </a:endParaRPr>
          </a:p>
        </p:txBody>
      </p:sp>
      <p:sp>
        <p:nvSpPr>
          <p:cNvPr id="12" name="Freeform 12"/>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5"/>
            <a:stretch>
              <a:fillRect/>
            </a:stretch>
          </a:blipFill>
        </p:spPr>
        <p:txBody>
          <a:bodyPr/>
          <a:lstStyle/>
          <a:p>
            <a:endParaRPr lang="en-US"/>
          </a:p>
        </p:txBody>
      </p:sp>
      <p:pic>
        <p:nvPicPr>
          <p:cNvPr id="13" name="Picture 13"/>
          <p:cNvPicPr>
            <a:picLocks noChangeAspect="1"/>
          </p:cNvPicPr>
          <p:nvPr/>
        </p:nvPicPr>
        <p:blipFill>
          <a:blip r:embed="rId6"/>
          <a:stretch>
            <a:fillRect/>
          </a:stretch>
        </p:blipFill>
        <p:spPr>
          <a:xfrm>
            <a:off x="15014299" y="8960100"/>
            <a:ext cx="2993507" cy="151365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DC29A-D39A-DD16-E46D-46A693ADD3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F83024-720F-1906-AA6D-CE9C87409CE0}"/>
              </a:ext>
            </a:extLst>
          </p:cNvPr>
          <p:cNvSpPr>
            <a:spLocks noGrp="1"/>
          </p:cNvSpPr>
          <p:nvPr>
            <p:ph type="title"/>
          </p:nvPr>
        </p:nvSpPr>
        <p:spPr/>
        <p:txBody>
          <a:bodyPr>
            <a:normAutofit fontScale="90000"/>
          </a:bodyPr>
          <a:lstStyle/>
          <a:p>
            <a:r>
              <a:rPr lang="en-US" sz="4900" dirty="0"/>
              <a:t>Every Priority Needs an Owner, a Process, &amp; a Due Date</a:t>
            </a:r>
            <a:br>
              <a:rPr lang="en-US" dirty="0"/>
            </a:br>
            <a:r>
              <a:rPr lang="en-US" sz="4000" dirty="0">
                <a:solidFill>
                  <a:schemeClr val="accent6"/>
                </a:solidFill>
              </a:rPr>
              <a:t>Accountability becomes practical when it is visible.</a:t>
            </a:r>
            <a:endParaRPr lang="en-US" dirty="0"/>
          </a:p>
        </p:txBody>
      </p:sp>
      <p:graphicFrame>
        <p:nvGraphicFramePr>
          <p:cNvPr id="4" name="Content Placeholder 3">
            <a:extLst>
              <a:ext uri="{FF2B5EF4-FFF2-40B4-BE49-F238E27FC236}">
                <a16:creationId xmlns:a16="http://schemas.microsoft.com/office/drawing/2014/main" id="{23FE206C-FA47-CE89-BCAB-53DEDDA6CF7B}"/>
              </a:ext>
            </a:extLst>
          </p:cNvPr>
          <p:cNvGraphicFramePr>
            <a:graphicFrameLocks noGrp="1"/>
          </p:cNvGraphicFramePr>
          <p:nvPr>
            <p:ph idx="4294967295"/>
            <p:extLst>
              <p:ext uri="{D42A27DB-BD31-4B8C-83A1-F6EECF244321}">
                <p14:modId xmlns:p14="http://schemas.microsoft.com/office/powerpoint/2010/main" val="3309413612"/>
              </p:ext>
            </p:extLst>
          </p:nvPr>
        </p:nvGraphicFramePr>
        <p:xfrm>
          <a:off x="678180" y="2577062"/>
          <a:ext cx="17190720" cy="5132876"/>
        </p:xfrm>
        <a:graphic>
          <a:graphicData uri="http://schemas.openxmlformats.org/drawingml/2006/table">
            <a:tbl>
              <a:tblPr firstRow="1" bandRow="1">
                <a:tableStyleId>{5C22544A-7EE6-4342-B048-85BDC9FD1C3A}</a:tableStyleId>
              </a:tblPr>
              <a:tblGrid>
                <a:gridCol w="3638248">
                  <a:extLst>
                    <a:ext uri="{9D8B030D-6E8A-4147-A177-3AD203B41FA5}">
                      <a16:colId xmlns:a16="http://schemas.microsoft.com/office/drawing/2014/main" val="1841318735"/>
                    </a:ext>
                  </a:extLst>
                </a:gridCol>
                <a:gridCol w="5002590">
                  <a:extLst>
                    <a:ext uri="{9D8B030D-6E8A-4147-A177-3AD203B41FA5}">
                      <a16:colId xmlns:a16="http://schemas.microsoft.com/office/drawing/2014/main" val="4273918007"/>
                    </a:ext>
                  </a:extLst>
                </a:gridCol>
                <a:gridCol w="8549882">
                  <a:extLst>
                    <a:ext uri="{9D8B030D-6E8A-4147-A177-3AD203B41FA5}">
                      <a16:colId xmlns:a16="http://schemas.microsoft.com/office/drawing/2014/main" val="3784188185"/>
                    </a:ext>
                  </a:extLst>
                </a:gridCol>
              </a:tblGrid>
              <a:tr h="673564">
                <a:tc>
                  <a:txBody>
                    <a:bodyPr/>
                    <a:lstStyle/>
                    <a:p>
                      <a:r>
                        <a:rPr lang="en-US" sz="3600" dirty="0"/>
                        <a:t>Outcome/Risk</a:t>
                      </a:r>
                    </a:p>
                  </a:txBody>
                  <a:tcPr marL="137160" marR="137160" marT="68580" marB="68580">
                    <a:solidFill>
                      <a:schemeClr val="accent6"/>
                    </a:solidFill>
                  </a:tcPr>
                </a:tc>
                <a:tc>
                  <a:txBody>
                    <a:bodyPr/>
                    <a:lstStyle/>
                    <a:p>
                      <a:r>
                        <a:rPr lang="en-US" sz="3600" dirty="0"/>
                        <a:t>Owner</a:t>
                      </a:r>
                    </a:p>
                  </a:txBody>
                  <a:tcPr marL="137160" marR="137160" marT="68580" marB="68580">
                    <a:solidFill>
                      <a:schemeClr val="accent6"/>
                    </a:solidFill>
                  </a:tcPr>
                </a:tc>
                <a:tc>
                  <a:txBody>
                    <a:bodyPr/>
                    <a:lstStyle/>
                    <a:p>
                      <a:r>
                        <a:rPr lang="en-US" sz="3600" dirty="0"/>
                        <a:t>Core Process</a:t>
                      </a:r>
                    </a:p>
                  </a:txBody>
                  <a:tcPr marL="137160" marR="137160" marT="68580" marB="68580">
                    <a:solidFill>
                      <a:schemeClr val="accent6"/>
                    </a:solidFill>
                  </a:tcPr>
                </a:tc>
                <a:extLst>
                  <a:ext uri="{0D108BD9-81ED-4DB2-BD59-A6C34878D82A}">
                    <a16:rowId xmlns:a16="http://schemas.microsoft.com/office/drawing/2014/main" val="3597611663"/>
                  </a:ext>
                </a:extLst>
              </a:tr>
              <a:tr h="945624">
                <a:tc>
                  <a:txBody>
                    <a:bodyPr/>
                    <a:lstStyle/>
                    <a:p>
                      <a:r>
                        <a:rPr lang="en-US" sz="2800" b="1" dirty="0"/>
                        <a:t>Falls</a:t>
                      </a:r>
                    </a:p>
                  </a:txBody>
                  <a:tcPr marL="137160" marR="137160" marT="68580" marB="68580">
                    <a:solidFill>
                      <a:schemeClr val="bg1"/>
                    </a:solidFill>
                  </a:tcPr>
                </a:tc>
                <a:tc>
                  <a:txBody>
                    <a:bodyPr/>
                    <a:lstStyle/>
                    <a:p>
                      <a:r>
                        <a:rPr lang="en-US" sz="2800" b="0" dirty="0"/>
                        <a:t>Nursing + Rehab</a:t>
                      </a:r>
                    </a:p>
                  </a:txBody>
                  <a:tcPr marL="137160" marR="137160" marT="68580" marB="68580">
                    <a:solidFill>
                      <a:schemeClr val="bg1"/>
                    </a:solidFill>
                  </a:tcPr>
                </a:tc>
                <a:tc>
                  <a:txBody>
                    <a:bodyPr/>
                    <a:lstStyle/>
                    <a:p>
                      <a:r>
                        <a:rPr lang="en-US" sz="2800" dirty="0"/>
                        <a:t>Weekly trend review, post-fall analysis, interventions</a:t>
                      </a:r>
                    </a:p>
                  </a:txBody>
                  <a:tcPr marL="137160" marR="137160" marT="68580" marB="68580">
                    <a:solidFill>
                      <a:schemeClr val="bg1"/>
                    </a:solidFill>
                  </a:tcPr>
                </a:tc>
                <a:extLst>
                  <a:ext uri="{0D108BD9-81ED-4DB2-BD59-A6C34878D82A}">
                    <a16:rowId xmlns:a16="http://schemas.microsoft.com/office/drawing/2014/main" val="2058169632"/>
                  </a:ext>
                </a:extLst>
              </a:tr>
              <a:tr h="945624">
                <a:tc>
                  <a:txBody>
                    <a:bodyPr/>
                    <a:lstStyle/>
                    <a:p>
                      <a:r>
                        <a:rPr lang="en-US" sz="2800" b="1" dirty="0"/>
                        <a:t>Weight Loss</a:t>
                      </a:r>
                    </a:p>
                  </a:txBody>
                  <a:tcPr marL="137160" marR="137160" marT="68580" marB="68580">
                    <a:solidFill>
                      <a:schemeClr val="bg1"/>
                    </a:solidFill>
                  </a:tcPr>
                </a:tc>
                <a:tc>
                  <a:txBody>
                    <a:bodyPr/>
                    <a:lstStyle/>
                    <a:p>
                      <a:r>
                        <a:rPr lang="en-US" sz="2800" dirty="0"/>
                        <a:t>Dietary + Nursing</a:t>
                      </a:r>
                    </a:p>
                  </a:txBody>
                  <a:tcPr marL="137160" marR="137160" marT="68580" marB="68580">
                    <a:solidFill>
                      <a:schemeClr val="bg1"/>
                    </a:solidFill>
                  </a:tcPr>
                </a:tc>
                <a:tc>
                  <a:txBody>
                    <a:bodyPr/>
                    <a:lstStyle/>
                    <a:p>
                      <a:r>
                        <a:rPr lang="en-US" sz="2800" dirty="0"/>
                        <a:t>Meal review, preferences, supplements, monitoring</a:t>
                      </a:r>
                    </a:p>
                  </a:txBody>
                  <a:tcPr marL="137160" marR="137160" marT="68580" marB="68580">
                    <a:solidFill>
                      <a:schemeClr val="bg1"/>
                    </a:solidFill>
                  </a:tcPr>
                </a:tc>
                <a:extLst>
                  <a:ext uri="{0D108BD9-81ED-4DB2-BD59-A6C34878D82A}">
                    <a16:rowId xmlns:a16="http://schemas.microsoft.com/office/drawing/2014/main" val="672021841"/>
                  </a:ext>
                </a:extLst>
              </a:tr>
              <a:tr h="805102">
                <a:tc>
                  <a:txBody>
                    <a:bodyPr/>
                    <a:lstStyle/>
                    <a:p>
                      <a:r>
                        <a:rPr lang="en-US" sz="2800" b="1" dirty="0"/>
                        <a:t>Infections</a:t>
                      </a:r>
                    </a:p>
                  </a:txBody>
                  <a:tcPr marL="137160" marR="137160" marT="68580" marB="68580">
                    <a:solidFill>
                      <a:schemeClr val="bg1"/>
                    </a:solidFill>
                  </a:tcPr>
                </a:tc>
                <a:tc>
                  <a:txBody>
                    <a:bodyPr/>
                    <a:lstStyle/>
                    <a:p>
                      <a:r>
                        <a:rPr lang="en-US" sz="2800" dirty="0"/>
                        <a:t>IP + DON</a:t>
                      </a:r>
                    </a:p>
                  </a:txBody>
                  <a:tcPr marL="137160" marR="137160" marT="68580" marB="68580">
                    <a:solidFill>
                      <a:schemeClr val="bg1"/>
                    </a:solidFill>
                  </a:tcPr>
                </a:tc>
                <a:tc>
                  <a:txBody>
                    <a:bodyPr/>
                    <a:lstStyle/>
                    <a:p>
                      <a:r>
                        <a:rPr lang="en-US" sz="2800" dirty="0"/>
                        <a:t>Surveillance, line listing, precautions, education</a:t>
                      </a:r>
                    </a:p>
                  </a:txBody>
                  <a:tcPr marL="137160" marR="137160" marT="68580" marB="68580">
                    <a:solidFill>
                      <a:schemeClr val="bg1"/>
                    </a:solidFill>
                  </a:tcPr>
                </a:tc>
                <a:extLst>
                  <a:ext uri="{0D108BD9-81ED-4DB2-BD59-A6C34878D82A}">
                    <a16:rowId xmlns:a16="http://schemas.microsoft.com/office/drawing/2014/main" val="145641427"/>
                  </a:ext>
                </a:extLst>
              </a:tr>
              <a:tr h="945624">
                <a:tc>
                  <a:txBody>
                    <a:bodyPr/>
                    <a:lstStyle/>
                    <a:p>
                      <a:r>
                        <a:rPr lang="en-US" sz="2800" b="1" dirty="0"/>
                        <a:t>Hospitalizations</a:t>
                      </a:r>
                    </a:p>
                  </a:txBody>
                  <a:tcPr marL="137160" marR="137160" marT="68580" marB="68580">
                    <a:solidFill>
                      <a:schemeClr val="bg1"/>
                    </a:solidFill>
                  </a:tcPr>
                </a:tc>
                <a:tc>
                  <a:txBody>
                    <a:bodyPr/>
                    <a:lstStyle/>
                    <a:p>
                      <a:r>
                        <a:rPr lang="en-US" sz="2800" dirty="0"/>
                        <a:t>Clinical Leadership</a:t>
                      </a:r>
                    </a:p>
                  </a:txBody>
                  <a:tcPr marL="137160" marR="137160" marT="68580" marB="68580">
                    <a:solidFill>
                      <a:schemeClr val="bg1"/>
                    </a:solidFill>
                  </a:tcPr>
                </a:tc>
                <a:tc>
                  <a:txBody>
                    <a:bodyPr/>
                    <a:lstStyle/>
                    <a:p>
                      <a:r>
                        <a:rPr lang="en-US" sz="2800" dirty="0"/>
                        <a:t>Change-in-Condition review, provider communication</a:t>
                      </a:r>
                    </a:p>
                  </a:txBody>
                  <a:tcPr marL="137160" marR="137160" marT="68580" marB="68580">
                    <a:solidFill>
                      <a:schemeClr val="bg1"/>
                    </a:solidFill>
                  </a:tcPr>
                </a:tc>
                <a:extLst>
                  <a:ext uri="{0D108BD9-81ED-4DB2-BD59-A6C34878D82A}">
                    <a16:rowId xmlns:a16="http://schemas.microsoft.com/office/drawing/2014/main" val="1030242962"/>
                  </a:ext>
                </a:extLst>
              </a:tr>
              <a:tr h="805102">
                <a:tc>
                  <a:txBody>
                    <a:bodyPr/>
                    <a:lstStyle/>
                    <a:p>
                      <a:r>
                        <a:rPr lang="en-US" sz="2800" b="1" dirty="0"/>
                        <a:t>Behaviors</a:t>
                      </a:r>
                    </a:p>
                  </a:txBody>
                  <a:tcPr marL="137160" marR="137160" marT="68580" marB="68580">
                    <a:solidFill>
                      <a:schemeClr val="bg1"/>
                    </a:solidFill>
                  </a:tcPr>
                </a:tc>
                <a:tc>
                  <a:txBody>
                    <a:bodyPr/>
                    <a:lstStyle/>
                    <a:p>
                      <a:r>
                        <a:rPr lang="en-US" sz="2800" dirty="0"/>
                        <a:t>Social Services + Nursing</a:t>
                      </a:r>
                    </a:p>
                  </a:txBody>
                  <a:tcPr marL="137160" marR="137160" marT="68580" marB="68580">
                    <a:solidFill>
                      <a:schemeClr val="bg1"/>
                    </a:solidFill>
                  </a:tcPr>
                </a:tc>
                <a:tc>
                  <a:txBody>
                    <a:bodyPr/>
                    <a:lstStyle/>
                    <a:p>
                      <a:r>
                        <a:rPr lang="en-US" sz="2800" dirty="0"/>
                        <a:t>Triggers</a:t>
                      </a:r>
                      <a:r>
                        <a:rPr lang="en-US" sz="2800" dirty="0">
                          <a:solidFill>
                            <a:schemeClr val="tx1"/>
                          </a:solidFill>
                        </a:rPr>
                        <a:t>, non-pharm interventions, psych review</a:t>
                      </a:r>
                    </a:p>
                  </a:txBody>
                  <a:tcPr marL="137160" marR="137160" marT="68580" marB="68580">
                    <a:solidFill>
                      <a:schemeClr val="bg1"/>
                    </a:solidFill>
                  </a:tcPr>
                </a:tc>
                <a:extLst>
                  <a:ext uri="{0D108BD9-81ED-4DB2-BD59-A6C34878D82A}">
                    <a16:rowId xmlns:a16="http://schemas.microsoft.com/office/drawing/2014/main" val="2087489679"/>
                  </a:ext>
                </a:extLst>
              </a:tr>
            </a:tbl>
          </a:graphicData>
        </a:graphic>
      </p:graphicFrame>
      <p:sp>
        <p:nvSpPr>
          <p:cNvPr id="6" name="TextBox 5">
            <a:extLst>
              <a:ext uri="{FF2B5EF4-FFF2-40B4-BE49-F238E27FC236}">
                <a16:creationId xmlns:a16="http://schemas.microsoft.com/office/drawing/2014/main" id="{C4DF9B80-0608-E0E0-2532-CE9BA21DAE94}"/>
              </a:ext>
            </a:extLst>
          </p:cNvPr>
          <p:cNvSpPr txBox="1"/>
          <p:nvPr/>
        </p:nvSpPr>
        <p:spPr>
          <a:xfrm>
            <a:off x="619538" y="8010911"/>
            <a:ext cx="15001462" cy="1015663"/>
          </a:xfrm>
          <a:prstGeom prst="rect">
            <a:avLst/>
          </a:prstGeom>
          <a:solidFill>
            <a:srgbClr val="31A48F"/>
          </a:solidFill>
        </p:spPr>
        <p:txBody>
          <a:bodyPr wrap="square" rtlCol="0">
            <a:spAutoFit/>
          </a:bodyPr>
          <a:lstStyle/>
          <a:p>
            <a:r>
              <a:rPr lang="en-US" sz="3000" b="1" dirty="0">
                <a:solidFill>
                  <a:schemeClr val="bg1"/>
                </a:solidFill>
              </a:rPr>
              <a:t>Practical Takeaway: Use an owner/process/date format for every QAPI action item and high-risk resident follow-up.</a:t>
            </a:r>
            <a:endParaRPr lang="en-US" sz="3000" dirty="0">
              <a:solidFill>
                <a:schemeClr val="bg1"/>
              </a:solidFill>
            </a:endParaRPr>
          </a:p>
        </p:txBody>
      </p:sp>
    </p:spTree>
    <p:extLst>
      <p:ext uri="{BB962C8B-B14F-4D97-AF65-F5344CB8AC3E}">
        <p14:creationId xmlns:p14="http://schemas.microsoft.com/office/powerpoint/2010/main" val="3649612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BFF56-D05A-7721-85EC-5B4B6621210B}"/>
              </a:ext>
            </a:extLst>
          </p:cNvPr>
          <p:cNvSpPr>
            <a:spLocks noGrp="1"/>
          </p:cNvSpPr>
          <p:nvPr>
            <p:ph type="title"/>
          </p:nvPr>
        </p:nvSpPr>
        <p:spPr/>
        <p:txBody>
          <a:bodyPr>
            <a:normAutofit fontScale="90000"/>
          </a:bodyPr>
          <a:lstStyle/>
          <a:p>
            <a:r>
              <a:rPr lang="en-US" dirty="0"/>
              <a:t>The Follow-through Loop Is Where Accountability Succeeds Or Fails</a:t>
            </a:r>
            <a:br>
              <a:rPr lang="en-US" dirty="0"/>
            </a:br>
            <a:r>
              <a:rPr lang="en-US" sz="4800" dirty="0">
                <a:solidFill>
                  <a:schemeClr val="accent6"/>
                </a:solidFill>
              </a:rPr>
              <a:t>A plan is not complete until effectiveness is verified.</a:t>
            </a:r>
            <a:endParaRPr lang="en-US" dirty="0"/>
          </a:p>
        </p:txBody>
      </p:sp>
      <p:sp>
        <p:nvSpPr>
          <p:cNvPr id="4" name="Rectangle 3">
            <a:extLst>
              <a:ext uri="{FF2B5EF4-FFF2-40B4-BE49-F238E27FC236}">
                <a16:creationId xmlns:a16="http://schemas.microsoft.com/office/drawing/2014/main" id="{2F64FB7F-A2C2-29EE-D823-6703F5457FBB}"/>
              </a:ext>
            </a:extLst>
          </p:cNvPr>
          <p:cNvSpPr/>
          <p:nvPr/>
        </p:nvSpPr>
        <p:spPr>
          <a:xfrm>
            <a:off x="7132320" y="5114151"/>
            <a:ext cx="3909060" cy="1371600"/>
          </a:xfrm>
          <a:prstGeom prst="rect">
            <a:avLst/>
          </a:prstGeom>
          <a:solidFill>
            <a:srgbClr val="E87753"/>
          </a:solidFill>
          <a:ln>
            <a:solidFill>
              <a:srgbClr val="E87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200" b="1" dirty="0">
                <a:ln>
                  <a:solidFill>
                    <a:schemeClr val="bg1">
                      <a:lumMod val="95000"/>
                    </a:schemeClr>
                  </a:solidFill>
                </a:ln>
              </a:rPr>
              <a:t>Close the Loop</a:t>
            </a:r>
          </a:p>
        </p:txBody>
      </p:sp>
      <p:sp>
        <p:nvSpPr>
          <p:cNvPr id="5" name="Oval 4">
            <a:extLst>
              <a:ext uri="{FF2B5EF4-FFF2-40B4-BE49-F238E27FC236}">
                <a16:creationId xmlns:a16="http://schemas.microsoft.com/office/drawing/2014/main" id="{C30AE4AF-C907-E5AF-7A51-69CA7AC0967B}"/>
              </a:ext>
            </a:extLst>
          </p:cNvPr>
          <p:cNvSpPr/>
          <p:nvPr/>
        </p:nvSpPr>
        <p:spPr>
          <a:xfrm>
            <a:off x="6720840" y="2722841"/>
            <a:ext cx="4320540" cy="1988345"/>
          </a:xfrm>
          <a:prstGeom prst="ellipse">
            <a:avLst/>
          </a:prstGeom>
          <a:solidFill>
            <a:srgbClr val="31A4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200" b="1" u="sng" dirty="0">
                <a:effectLst>
                  <a:outerShdw blurRad="38100" dist="38100" dir="2700000" algn="tl">
                    <a:srgbClr val="000000">
                      <a:alpha val="43137"/>
                    </a:srgbClr>
                  </a:outerShdw>
                </a:effectLst>
              </a:rPr>
              <a:t>Assign</a:t>
            </a:r>
          </a:p>
          <a:p>
            <a:pPr algn="ctr"/>
            <a:r>
              <a:rPr lang="en-US" sz="3600" dirty="0"/>
              <a:t>Clear Owner</a:t>
            </a:r>
          </a:p>
        </p:txBody>
      </p:sp>
      <p:sp>
        <p:nvSpPr>
          <p:cNvPr id="7" name="Oval 6">
            <a:extLst>
              <a:ext uri="{FF2B5EF4-FFF2-40B4-BE49-F238E27FC236}">
                <a16:creationId xmlns:a16="http://schemas.microsoft.com/office/drawing/2014/main" id="{C805400B-0AC0-9A4E-1301-AB1241B734FC}"/>
              </a:ext>
            </a:extLst>
          </p:cNvPr>
          <p:cNvSpPr/>
          <p:nvPr/>
        </p:nvSpPr>
        <p:spPr>
          <a:xfrm>
            <a:off x="11870055" y="4149326"/>
            <a:ext cx="4320540" cy="1988345"/>
          </a:xfrm>
          <a:prstGeom prst="ellipse">
            <a:avLst/>
          </a:prstGeom>
          <a:solidFill>
            <a:srgbClr val="31A4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200" b="1" u="sng" dirty="0">
                <a:effectLst>
                  <a:outerShdw blurRad="38100" dist="38100" dir="2700000" algn="tl">
                    <a:srgbClr val="000000">
                      <a:alpha val="43137"/>
                    </a:srgbClr>
                  </a:outerShdw>
                </a:effectLst>
              </a:rPr>
              <a:t>Do</a:t>
            </a:r>
          </a:p>
          <a:p>
            <a:pPr algn="ctr"/>
            <a:r>
              <a:rPr lang="en-US" sz="3600" dirty="0"/>
              <a:t>Implement Action</a:t>
            </a:r>
          </a:p>
        </p:txBody>
      </p:sp>
      <p:sp>
        <p:nvSpPr>
          <p:cNvPr id="9" name="Oval 8">
            <a:extLst>
              <a:ext uri="{FF2B5EF4-FFF2-40B4-BE49-F238E27FC236}">
                <a16:creationId xmlns:a16="http://schemas.microsoft.com/office/drawing/2014/main" id="{0F89E4B3-75B0-A097-5453-2EBC50AEAD3C}"/>
              </a:ext>
            </a:extLst>
          </p:cNvPr>
          <p:cNvSpPr/>
          <p:nvPr/>
        </p:nvSpPr>
        <p:spPr>
          <a:xfrm>
            <a:off x="2097405" y="4149328"/>
            <a:ext cx="4320540" cy="1988345"/>
          </a:xfrm>
          <a:prstGeom prst="ellipse">
            <a:avLst/>
          </a:prstGeom>
          <a:solidFill>
            <a:srgbClr val="31A4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u="sng" dirty="0">
                <a:effectLst>
                  <a:outerShdw blurRad="38100" dist="38100" dir="2700000" algn="tl">
                    <a:srgbClr val="000000">
                      <a:alpha val="43137"/>
                    </a:srgbClr>
                  </a:outerShdw>
                </a:effectLst>
              </a:rPr>
              <a:t>Adjust</a:t>
            </a:r>
          </a:p>
          <a:p>
            <a:pPr algn="ctr"/>
            <a:r>
              <a:rPr lang="en-US" sz="3600" dirty="0"/>
              <a:t>Change if Needed</a:t>
            </a:r>
          </a:p>
        </p:txBody>
      </p:sp>
      <p:sp>
        <p:nvSpPr>
          <p:cNvPr id="11" name="Oval 10">
            <a:extLst>
              <a:ext uri="{FF2B5EF4-FFF2-40B4-BE49-F238E27FC236}">
                <a16:creationId xmlns:a16="http://schemas.microsoft.com/office/drawing/2014/main" id="{E3E14E8B-7D44-032D-1107-EAC5632E246F}"/>
              </a:ext>
            </a:extLst>
          </p:cNvPr>
          <p:cNvSpPr/>
          <p:nvPr/>
        </p:nvSpPr>
        <p:spPr>
          <a:xfrm>
            <a:off x="3840480" y="6756794"/>
            <a:ext cx="4320540" cy="1988345"/>
          </a:xfrm>
          <a:prstGeom prst="ellipse">
            <a:avLst/>
          </a:prstGeom>
          <a:solidFill>
            <a:srgbClr val="31A4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200" b="1" u="sng" dirty="0">
                <a:effectLst>
                  <a:outerShdw blurRad="38100" dist="38100" dir="2700000" algn="tl">
                    <a:srgbClr val="000000">
                      <a:alpha val="43137"/>
                    </a:srgbClr>
                  </a:outerShdw>
                </a:effectLst>
              </a:rPr>
              <a:t>Measure</a:t>
            </a:r>
          </a:p>
          <a:p>
            <a:pPr algn="ctr"/>
            <a:r>
              <a:rPr lang="en-US" sz="3600" dirty="0"/>
              <a:t>Review Effect</a:t>
            </a:r>
          </a:p>
        </p:txBody>
      </p:sp>
      <p:sp>
        <p:nvSpPr>
          <p:cNvPr id="13" name="Oval 12">
            <a:extLst>
              <a:ext uri="{FF2B5EF4-FFF2-40B4-BE49-F238E27FC236}">
                <a16:creationId xmlns:a16="http://schemas.microsoft.com/office/drawing/2014/main" id="{835B9CFA-0F6B-D98F-19B7-2CCD85FA7341}"/>
              </a:ext>
            </a:extLst>
          </p:cNvPr>
          <p:cNvSpPr/>
          <p:nvPr/>
        </p:nvSpPr>
        <p:spPr>
          <a:xfrm>
            <a:off x="8881110" y="6926816"/>
            <a:ext cx="4320540" cy="1988345"/>
          </a:xfrm>
          <a:prstGeom prst="ellipse">
            <a:avLst/>
          </a:prstGeom>
          <a:solidFill>
            <a:srgbClr val="31A4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200" b="1" u="sng" dirty="0">
                <a:effectLst>
                  <a:outerShdw blurRad="38100" dist="38100" dir="2700000" algn="tl">
                    <a:srgbClr val="000000">
                      <a:alpha val="43137"/>
                    </a:srgbClr>
                  </a:outerShdw>
                </a:effectLst>
              </a:rPr>
              <a:t>Verify</a:t>
            </a:r>
          </a:p>
          <a:p>
            <a:pPr algn="ctr"/>
            <a:r>
              <a:rPr lang="en-US" sz="3600" dirty="0"/>
              <a:t>Confirm Completion</a:t>
            </a:r>
          </a:p>
        </p:txBody>
      </p:sp>
    </p:spTree>
    <p:extLst>
      <p:ext uri="{BB962C8B-B14F-4D97-AF65-F5344CB8AC3E}">
        <p14:creationId xmlns:p14="http://schemas.microsoft.com/office/powerpoint/2010/main" val="3038528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60D8C-0786-7CC3-B5ED-4FE1FEB5073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BB253A8F-92C7-AE9F-6715-3FF819567B05}"/>
              </a:ext>
            </a:extLst>
          </p:cNvPr>
          <p:cNvSpPr txBox="1"/>
          <p:nvPr/>
        </p:nvSpPr>
        <p:spPr>
          <a:xfrm>
            <a:off x="9635371" y="2519626"/>
            <a:ext cx="7623929" cy="1179810"/>
          </a:xfrm>
          <a:prstGeom prst="rect">
            <a:avLst/>
          </a:prstGeom>
        </p:spPr>
        <p:txBody>
          <a:bodyPr lIns="0" tIns="0" rIns="0" bIns="0" rtlCol="0" anchor="t">
            <a:spAutoFit/>
          </a:bodyPr>
          <a:lstStyle/>
          <a:p>
            <a:pPr algn="r">
              <a:lnSpc>
                <a:spcPts val="9240"/>
              </a:lnSpc>
            </a:pPr>
            <a:r>
              <a:rPr lang="en-US" sz="7700" b="1" dirty="0">
                <a:solidFill>
                  <a:srgbClr val="31A48F"/>
                </a:solidFill>
                <a:latin typeface="Cy Grotesk V3 Key Ultra-Bold"/>
                <a:ea typeface="Cy Grotesk V3 Key Ultra-Bold"/>
                <a:cs typeface="Cy Grotesk V3 Key Ultra-Bold"/>
                <a:sym typeface="Cy Grotesk V3 Key Ultra-Bold"/>
              </a:rPr>
              <a:t>SYSTEM 5</a:t>
            </a:r>
          </a:p>
        </p:txBody>
      </p:sp>
      <p:grpSp>
        <p:nvGrpSpPr>
          <p:cNvPr id="3" name="Group 3">
            <a:extLst>
              <a:ext uri="{FF2B5EF4-FFF2-40B4-BE49-F238E27FC236}">
                <a16:creationId xmlns:a16="http://schemas.microsoft.com/office/drawing/2014/main" id="{15DE9547-07E8-D9CA-0B3E-A868D6D87A6A}"/>
              </a:ext>
            </a:extLst>
          </p:cNvPr>
          <p:cNvGrpSpPr/>
          <p:nvPr/>
        </p:nvGrpSpPr>
        <p:grpSpPr>
          <a:xfrm>
            <a:off x="5724901" y="1448842"/>
            <a:ext cx="3419099" cy="9324568"/>
            <a:chOff x="0" y="0"/>
            <a:chExt cx="496949" cy="1355280"/>
          </a:xfrm>
        </p:grpSpPr>
        <p:sp>
          <p:nvSpPr>
            <p:cNvPr id="4" name="Freeform 4">
              <a:extLst>
                <a:ext uri="{FF2B5EF4-FFF2-40B4-BE49-F238E27FC236}">
                  <a16:creationId xmlns:a16="http://schemas.microsoft.com/office/drawing/2014/main" id="{AEA5FB3A-D82E-3FBA-391C-3EB0414750E3}"/>
                </a:ext>
              </a:extLst>
            </p:cNvPr>
            <p:cNvSpPr/>
            <p:nvPr/>
          </p:nvSpPr>
          <p:spPr>
            <a:xfrm>
              <a:off x="0" y="0"/>
              <a:ext cx="496949" cy="1355280"/>
            </a:xfrm>
            <a:custGeom>
              <a:avLst/>
              <a:gdLst/>
              <a:ahLst/>
              <a:cxnLst/>
              <a:rect l="l" t="t" r="r" b="b"/>
              <a:pathLst>
                <a:path w="496949" h="1355280">
                  <a:moveTo>
                    <a:pt x="97366" y="0"/>
                  </a:moveTo>
                  <a:lnTo>
                    <a:pt x="399584" y="0"/>
                  </a:lnTo>
                  <a:cubicBezTo>
                    <a:pt x="425406" y="0"/>
                    <a:pt x="450172" y="10258"/>
                    <a:pt x="468431" y="28518"/>
                  </a:cubicBezTo>
                  <a:cubicBezTo>
                    <a:pt x="486691" y="46777"/>
                    <a:pt x="496949" y="71543"/>
                    <a:pt x="496949" y="97366"/>
                  </a:cubicBezTo>
                  <a:lnTo>
                    <a:pt x="496949" y="1257914"/>
                  </a:lnTo>
                  <a:cubicBezTo>
                    <a:pt x="496949" y="1283737"/>
                    <a:pt x="486691" y="1308502"/>
                    <a:pt x="468431" y="1326762"/>
                  </a:cubicBezTo>
                  <a:cubicBezTo>
                    <a:pt x="450172" y="1345021"/>
                    <a:pt x="425406" y="1355280"/>
                    <a:pt x="399584" y="1355280"/>
                  </a:cubicBezTo>
                  <a:lnTo>
                    <a:pt x="97366" y="1355280"/>
                  </a:lnTo>
                  <a:cubicBezTo>
                    <a:pt x="71543" y="1355280"/>
                    <a:pt x="46777" y="1345021"/>
                    <a:pt x="28518" y="1326762"/>
                  </a:cubicBezTo>
                  <a:cubicBezTo>
                    <a:pt x="10258" y="1308502"/>
                    <a:pt x="0" y="1283737"/>
                    <a:pt x="0" y="1257914"/>
                  </a:cubicBezTo>
                  <a:lnTo>
                    <a:pt x="0" y="97366"/>
                  </a:lnTo>
                  <a:cubicBezTo>
                    <a:pt x="0" y="71543"/>
                    <a:pt x="10258" y="46777"/>
                    <a:pt x="28518" y="28518"/>
                  </a:cubicBezTo>
                  <a:cubicBezTo>
                    <a:pt x="46777" y="10258"/>
                    <a:pt x="71543" y="0"/>
                    <a:pt x="97366" y="0"/>
                  </a:cubicBezTo>
                  <a:close/>
                </a:path>
              </a:pathLst>
            </a:custGeom>
            <a:solidFill>
              <a:srgbClr val="E87753">
                <a:alpha val="6667"/>
              </a:srgbClr>
            </a:solidFill>
          </p:spPr>
          <p:txBody>
            <a:bodyPr/>
            <a:lstStyle/>
            <a:p>
              <a:endParaRPr lang="en-US"/>
            </a:p>
          </p:txBody>
        </p:sp>
        <p:sp>
          <p:nvSpPr>
            <p:cNvPr id="5" name="TextBox 5">
              <a:extLst>
                <a:ext uri="{FF2B5EF4-FFF2-40B4-BE49-F238E27FC236}">
                  <a16:creationId xmlns:a16="http://schemas.microsoft.com/office/drawing/2014/main" id="{A4C9075C-048F-6C46-0A39-957AE1DCBA93}"/>
                </a:ext>
              </a:extLst>
            </p:cNvPr>
            <p:cNvSpPr txBox="1"/>
            <p:nvPr/>
          </p:nvSpPr>
          <p:spPr>
            <a:xfrm>
              <a:off x="0" y="-38100"/>
              <a:ext cx="496949" cy="1393380"/>
            </a:xfrm>
            <a:prstGeom prst="rect">
              <a:avLst/>
            </a:prstGeom>
          </p:spPr>
          <p:txBody>
            <a:bodyPr lIns="50800" tIns="50800" rIns="50800" bIns="50800" rtlCol="0" anchor="ctr"/>
            <a:lstStyle/>
            <a:p>
              <a:pPr marL="0" lvl="0" indent="0" algn="ctr">
                <a:lnSpc>
                  <a:spcPts val="2660"/>
                </a:lnSpc>
                <a:spcBef>
                  <a:spcPct val="0"/>
                </a:spcBef>
              </a:pPr>
              <a:endParaRPr/>
            </a:p>
          </p:txBody>
        </p:sp>
      </p:grpSp>
      <p:grpSp>
        <p:nvGrpSpPr>
          <p:cNvPr id="6" name="Group 6">
            <a:extLst>
              <a:ext uri="{FF2B5EF4-FFF2-40B4-BE49-F238E27FC236}">
                <a16:creationId xmlns:a16="http://schemas.microsoft.com/office/drawing/2014/main" id="{BFA6514C-B812-D316-3F82-ABEEBB079FF2}"/>
              </a:ext>
            </a:extLst>
          </p:cNvPr>
          <p:cNvGrpSpPr/>
          <p:nvPr/>
        </p:nvGrpSpPr>
        <p:grpSpPr>
          <a:xfrm>
            <a:off x="1028700" y="3027398"/>
            <a:ext cx="7339676" cy="5581297"/>
            <a:chOff x="0" y="0"/>
            <a:chExt cx="1137108" cy="864689"/>
          </a:xfrm>
        </p:grpSpPr>
        <p:sp>
          <p:nvSpPr>
            <p:cNvPr id="7" name="Freeform 7">
              <a:extLst>
                <a:ext uri="{FF2B5EF4-FFF2-40B4-BE49-F238E27FC236}">
                  <a16:creationId xmlns:a16="http://schemas.microsoft.com/office/drawing/2014/main" id="{E239E36D-026F-39F2-E61B-B5B8AE098295}"/>
                </a:ext>
              </a:extLst>
            </p:cNvPr>
            <p:cNvSpPr/>
            <p:nvPr/>
          </p:nvSpPr>
          <p:spPr>
            <a:xfrm flipH="1">
              <a:off x="0" y="0"/>
              <a:ext cx="1137108" cy="864689"/>
            </a:xfrm>
            <a:custGeom>
              <a:avLst/>
              <a:gdLst/>
              <a:ahLst/>
              <a:cxnLst/>
              <a:rect l="l" t="t" r="r" b="b"/>
              <a:pathLst>
                <a:path w="1137108" h="864689">
                  <a:moveTo>
                    <a:pt x="1116012" y="0"/>
                  </a:moveTo>
                  <a:lnTo>
                    <a:pt x="21096" y="0"/>
                  </a:lnTo>
                  <a:cubicBezTo>
                    <a:pt x="15501" y="0"/>
                    <a:pt x="10135" y="2223"/>
                    <a:pt x="6179" y="6179"/>
                  </a:cubicBezTo>
                  <a:cubicBezTo>
                    <a:pt x="2223" y="10135"/>
                    <a:pt x="0" y="15501"/>
                    <a:pt x="0" y="21096"/>
                  </a:cubicBezTo>
                  <a:lnTo>
                    <a:pt x="0" y="843593"/>
                  </a:lnTo>
                  <a:cubicBezTo>
                    <a:pt x="0" y="849188"/>
                    <a:pt x="2223" y="854554"/>
                    <a:pt x="6179" y="858510"/>
                  </a:cubicBezTo>
                  <a:cubicBezTo>
                    <a:pt x="10135" y="862466"/>
                    <a:pt x="15501" y="864689"/>
                    <a:pt x="21096" y="864689"/>
                  </a:cubicBezTo>
                  <a:lnTo>
                    <a:pt x="1116012" y="864689"/>
                  </a:lnTo>
                  <a:cubicBezTo>
                    <a:pt x="1121607" y="864689"/>
                    <a:pt x="1126973" y="862466"/>
                    <a:pt x="1130929" y="858510"/>
                  </a:cubicBezTo>
                  <a:cubicBezTo>
                    <a:pt x="1134885" y="854554"/>
                    <a:pt x="1137108" y="849188"/>
                    <a:pt x="1137108" y="843593"/>
                  </a:cubicBezTo>
                  <a:lnTo>
                    <a:pt x="1137108" y="21096"/>
                  </a:lnTo>
                  <a:cubicBezTo>
                    <a:pt x="1137108" y="15501"/>
                    <a:pt x="1134885" y="10135"/>
                    <a:pt x="1130929" y="6179"/>
                  </a:cubicBezTo>
                  <a:cubicBezTo>
                    <a:pt x="1126973" y="2223"/>
                    <a:pt x="1121607" y="0"/>
                    <a:pt x="1116012" y="0"/>
                  </a:cubicBezTo>
                  <a:close/>
                </a:path>
              </a:pathLst>
            </a:custGeom>
            <a:blipFill>
              <a:blip r:embed="rId3"/>
              <a:stretch>
                <a:fillRect r="-13960"/>
              </a:stretch>
            </a:blipFill>
          </p:spPr>
          <p:txBody>
            <a:bodyPr/>
            <a:lstStyle/>
            <a:p>
              <a:endParaRPr lang="en-US"/>
            </a:p>
          </p:txBody>
        </p:sp>
      </p:grpSp>
      <p:grpSp>
        <p:nvGrpSpPr>
          <p:cNvPr id="8" name="Group 8">
            <a:extLst>
              <a:ext uri="{FF2B5EF4-FFF2-40B4-BE49-F238E27FC236}">
                <a16:creationId xmlns:a16="http://schemas.microsoft.com/office/drawing/2014/main" id="{BDF31385-AA10-0529-F562-62DD487A30C1}"/>
              </a:ext>
            </a:extLst>
          </p:cNvPr>
          <p:cNvGrpSpPr/>
          <p:nvPr/>
        </p:nvGrpSpPr>
        <p:grpSpPr>
          <a:xfrm>
            <a:off x="5108627" y="4423336"/>
            <a:ext cx="4872936" cy="3761983"/>
            <a:chOff x="0" y="-38100"/>
            <a:chExt cx="866850" cy="272606"/>
          </a:xfrm>
        </p:grpSpPr>
        <p:sp>
          <p:nvSpPr>
            <p:cNvPr id="9" name="Freeform 9">
              <a:extLst>
                <a:ext uri="{FF2B5EF4-FFF2-40B4-BE49-F238E27FC236}">
                  <a16:creationId xmlns:a16="http://schemas.microsoft.com/office/drawing/2014/main" id="{5074C45A-1E63-73E9-D6AE-1C61D8DDC54E}"/>
                </a:ext>
              </a:extLst>
            </p:cNvPr>
            <p:cNvSpPr/>
            <p:nvPr/>
          </p:nvSpPr>
          <p:spPr>
            <a:xfrm>
              <a:off x="0" y="0"/>
              <a:ext cx="866850" cy="234506"/>
            </a:xfrm>
            <a:custGeom>
              <a:avLst/>
              <a:gdLst/>
              <a:ahLst/>
              <a:cxnLst/>
              <a:rect l="l" t="t" r="r" b="b"/>
              <a:pathLst>
                <a:path w="866850" h="234506">
                  <a:moveTo>
                    <a:pt x="25420" y="0"/>
                  </a:moveTo>
                  <a:lnTo>
                    <a:pt x="841430" y="0"/>
                  </a:lnTo>
                  <a:cubicBezTo>
                    <a:pt x="848172" y="0"/>
                    <a:pt x="854638" y="2678"/>
                    <a:pt x="859405" y="7445"/>
                  </a:cubicBezTo>
                  <a:cubicBezTo>
                    <a:pt x="864172" y="12213"/>
                    <a:pt x="866850" y="18678"/>
                    <a:pt x="866850" y="25420"/>
                  </a:cubicBezTo>
                  <a:lnTo>
                    <a:pt x="866850" y="209086"/>
                  </a:lnTo>
                  <a:cubicBezTo>
                    <a:pt x="866850" y="215828"/>
                    <a:pt x="864172" y="222294"/>
                    <a:pt x="859405" y="227061"/>
                  </a:cubicBezTo>
                  <a:cubicBezTo>
                    <a:pt x="854638" y="231828"/>
                    <a:pt x="848172" y="234506"/>
                    <a:pt x="841430" y="234506"/>
                  </a:cubicBezTo>
                  <a:lnTo>
                    <a:pt x="25420" y="234506"/>
                  </a:lnTo>
                  <a:cubicBezTo>
                    <a:pt x="18678" y="234506"/>
                    <a:pt x="12213" y="231828"/>
                    <a:pt x="7445" y="227061"/>
                  </a:cubicBezTo>
                  <a:cubicBezTo>
                    <a:pt x="2678" y="222294"/>
                    <a:pt x="0" y="215828"/>
                    <a:pt x="0" y="209086"/>
                  </a:cubicBezTo>
                  <a:lnTo>
                    <a:pt x="0" y="25420"/>
                  </a:lnTo>
                  <a:cubicBezTo>
                    <a:pt x="0" y="18678"/>
                    <a:pt x="2678" y="12213"/>
                    <a:pt x="7445" y="7445"/>
                  </a:cubicBezTo>
                  <a:cubicBezTo>
                    <a:pt x="12213" y="2678"/>
                    <a:pt x="18678" y="0"/>
                    <a:pt x="25420" y="0"/>
                  </a:cubicBezTo>
                  <a:close/>
                </a:path>
              </a:pathLst>
            </a:custGeom>
            <a:solidFill>
              <a:srgbClr val="E87753"/>
            </a:solidFill>
          </p:spPr>
          <p:txBody>
            <a:bodyPr/>
            <a:lstStyle/>
            <a:p>
              <a:endParaRPr lang="en-US" dirty="0"/>
            </a:p>
          </p:txBody>
        </p:sp>
        <p:sp>
          <p:nvSpPr>
            <p:cNvPr id="10" name="TextBox 10">
              <a:extLst>
                <a:ext uri="{FF2B5EF4-FFF2-40B4-BE49-F238E27FC236}">
                  <a16:creationId xmlns:a16="http://schemas.microsoft.com/office/drawing/2014/main" id="{CEFF98ED-7FDD-609E-1D78-D41AA466FE16}"/>
                </a:ext>
              </a:extLst>
            </p:cNvPr>
            <p:cNvSpPr txBox="1"/>
            <p:nvPr/>
          </p:nvSpPr>
          <p:spPr>
            <a:xfrm>
              <a:off x="0" y="-38100"/>
              <a:ext cx="866850" cy="272606"/>
            </a:xfrm>
            <a:prstGeom prst="rect">
              <a:avLst/>
            </a:prstGeom>
          </p:spPr>
          <p:txBody>
            <a:bodyPr lIns="50800" tIns="50800" rIns="50800" bIns="50800" rtlCol="0" anchor="ctr"/>
            <a:lstStyle/>
            <a:p>
              <a:pPr algn="ctr">
                <a:lnSpc>
                  <a:spcPts val="2660"/>
                </a:lnSpc>
              </a:pPr>
              <a:endParaRPr/>
            </a:p>
          </p:txBody>
        </p:sp>
      </p:grpSp>
      <p:sp>
        <p:nvSpPr>
          <p:cNvPr id="17" name="Freeform 17">
            <a:extLst>
              <a:ext uri="{FF2B5EF4-FFF2-40B4-BE49-F238E27FC236}">
                <a16:creationId xmlns:a16="http://schemas.microsoft.com/office/drawing/2014/main" id="{1E5C74B4-65C2-BD4E-3578-F31AFF2411CE}"/>
              </a:ext>
            </a:extLst>
          </p:cNvPr>
          <p:cNvSpPr/>
          <p:nvPr/>
        </p:nvSpPr>
        <p:spPr>
          <a:xfrm>
            <a:off x="5543062" y="5608479"/>
            <a:ext cx="399182" cy="596790"/>
          </a:xfrm>
          <a:custGeom>
            <a:avLst/>
            <a:gdLst/>
            <a:ahLst/>
            <a:cxnLst/>
            <a:rect l="l" t="t" r="r" b="b"/>
            <a:pathLst>
              <a:path w="399182" h="596790">
                <a:moveTo>
                  <a:pt x="0" y="0"/>
                </a:moveTo>
                <a:lnTo>
                  <a:pt x="399182" y="0"/>
                </a:lnTo>
                <a:lnTo>
                  <a:pt x="399182" y="596790"/>
                </a:lnTo>
                <a:lnTo>
                  <a:pt x="0" y="59679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20" name="Group 20">
            <a:extLst>
              <a:ext uri="{FF2B5EF4-FFF2-40B4-BE49-F238E27FC236}">
                <a16:creationId xmlns:a16="http://schemas.microsoft.com/office/drawing/2014/main" id="{BE6963F5-4A34-F013-A9D6-338F606663CC}"/>
              </a:ext>
            </a:extLst>
          </p:cNvPr>
          <p:cNvGrpSpPr/>
          <p:nvPr/>
        </p:nvGrpSpPr>
        <p:grpSpPr>
          <a:xfrm>
            <a:off x="15248371" y="7795868"/>
            <a:ext cx="3891179" cy="3891179"/>
            <a:chOff x="0" y="0"/>
            <a:chExt cx="812800" cy="812800"/>
          </a:xfrm>
        </p:grpSpPr>
        <p:sp>
          <p:nvSpPr>
            <p:cNvPr id="21" name="Freeform 21">
              <a:extLst>
                <a:ext uri="{FF2B5EF4-FFF2-40B4-BE49-F238E27FC236}">
                  <a16:creationId xmlns:a16="http://schemas.microsoft.com/office/drawing/2014/main" id="{346D2C22-D128-AEE2-ABFF-E66E2C7DB23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36D"/>
            </a:solidFill>
          </p:spPr>
          <p:txBody>
            <a:bodyPr/>
            <a:lstStyle/>
            <a:p>
              <a:endParaRPr lang="en-US"/>
            </a:p>
          </p:txBody>
        </p:sp>
        <p:sp>
          <p:nvSpPr>
            <p:cNvPr id="22" name="TextBox 22">
              <a:extLst>
                <a:ext uri="{FF2B5EF4-FFF2-40B4-BE49-F238E27FC236}">
                  <a16:creationId xmlns:a16="http://schemas.microsoft.com/office/drawing/2014/main" id="{7DE825DA-6887-5651-17A9-8ECE7A03CD26}"/>
                </a:ext>
              </a:extLst>
            </p:cNvPr>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sp>
        <p:nvSpPr>
          <p:cNvPr id="23" name="Freeform 23">
            <a:extLst>
              <a:ext uri="{FF2B5EF4-FFF2-40B4-BE49-F238E27FC236}">
                <a16:creationId xmlns:a16="http://schemas.microsoft.com/office/drawing/2014/main" id="{AF1F3E05-F262-D605-9AB6-197FDBD2DD47}"/>
              </a:ext>
            </a:extLst>
          </p:cNvPr>
          <p:cNvSpPr/>
          <p:nvPr/>
        </p:nvSpPr>
        <p:spPr>
          <a:xfrm>
            <a:off x="11490162" y="8175848"/>
            <a:ext cx="1734870" cy="268905"/>
          </a:xfrm>
          <a:custGeom>
            <a:avLst/>
            <a:gdLst/>
            <a:ahLst/>
            <a:cxnLst/>
            <a:rect l="l" t="t" r="r" b="b"/>
            <a:pathLst>
              <a:path w="1734870" h="268905">
                <a:moveTo>
                  <a:pt x="0" y="0"/>
                </a:moveTo>
                <a:lnTo>
                  <a:pt x="1734870" y="0"/>
                </a:lnTo>
                <a:lnTo>
                  <a:pt x="1734870" y="268905"/>
                </a:lnTo>
                <a:lnTo>
                  <a:pt x="0" y="2689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TextBox 24">
            <a:extLst>
              <a:ext uri="{FF2B5EF4-FFF2-40B4-BE49-F238E27FC236}">
                <a16:creationId xmlns:a16="http://schemas.microsoft.com/office/drawing/2014/main" id="{DA0E29D7-99F8-2E96-3F8D-12453D6CB512}"/>
              </a:ext>
            </a:extLst>
          </p:cNvPr>
          <p:cNvSpPr txBox="1"/>
          <p:nvPr/>
        </p:nvSpPr>
        <p:spPr>
          <a:xfrm>
            <a:off x="10342544" y="3699436"/>
            <a:ext cx="6916756" cy="3170099"/>
          </a:xfrm>
          <a:prstGeom prst="rect">
            <a:avLst/>
          </a:prstGeom>
        </p:spPr>
        <p:txBody>
          <a:bodyPr wrap="square" lIns="0" tIns="0" rIns="0" bIns="0" rtlCol="0" anchor="t">
            <a:spAutoFit/>
          </a:bodyPr>
          <a:lstStyle/>
          <a:p>
            <a:pPr algn="r"/>
            <a:r>
              <a:rPr lang="en-US" sz="5400" dirty="0">
                <a:solidFill>
                  <a:srgbClr val="F2C36D"/>
                </a:solidFill>
                <a:latin typeface="Inter Semi-Bold" panose="020B0604020202020204" charset="0"/>
                <a:ea typeface="Inter Semi-Bold" panose="020B0604020202020204" charset="0"/>
              </a:rPr>
              <a:t>Clinical Oversight</a:t>
            </a:r>
          </a:p>
          <a:p>
            <a:pPr algn="r"/>
            <a:endParaRPr lang="en-US" sz="4400" b="1" dirty="0">
              <a:solidFill>
                <a:srgbClr val="63636B"/>
              </a:solidFill>
              <a:latin typeface="Inter Semi-Bold"/>
              <a:ea typeface="Inter Semi-Bold"/>
              <a:cs typeface="Inter Semi-Bold"/>
              <a:sym typeface="Inter Semi-Bold"/>
            </a:endParaRPr>
          </a:p>
          <a:p>
            <a:pPr algn="r"/>
            <a:r>
              <a:rPr lang="en-US" sz="3600" b="1" dirty="0">
                <a:solidFill>
                  <a:srgbClr val="63636B"/>
                </a:solidFill>
                <a:latin typeface="Inter Semi-Bold"/>
                <a:ea typeface="Inter Semi-Bold"/>
                <a:cs typeface="Inter Semi-Bold"/>
                <a:sym typeface="Inter Semi-Bold"/>
              </a:rPr>
              <a:t>Leadership visibility, monitoring, and purposeful rounding</a:t>
            </a:r>
          </a:p>
        </p:txBody>
      </p:sp>
      <p:sp>
        <p:nvSpPr>
          <p:cNvPr id="25" name="TextBox 25">
            <a:extLst>
              <a:ext uri="{FF2B5EF4-FFF2-40B4-BE49-F238E27FC236}">
                <a16:creationId xmlns:a16="http://schemas.microsoft.com/office/drawing/2014/main" id="{741C2DD5-8B04-CC4C-F53E-E163B13A63FD}"/>
              </a:ext>
            </a:extLst>
          </p:cNvPr>
          <p:cNvSpPr txBox="1"/>
          <p:nvPr/>
        </p:nvSpPr>
        <p:spPr>
          <a:xfrm>
            <a:off x="5543062" y="6297879"/>
            <a:ext cx="4200210" cy="1477328"/>
          </a:xfrm>
          <a:prstGeom prst="rect">
            <a:avLst/>
          </a:prstGeom>
        </p:spPr>
        <p:txBody>
          <a:bodyPr wrap="square" lIns="0" tIns="0" rIns="0" bIns="0" rtlCol="0" anchor="t">
            <a:spAutoFit/>
          </a:bodyPr>
          <a:lstStyle/>
          <a:p>
            <a:r>
              <a:rPr lang="en-US" sz="3200" b="1" dirty="0">
                <a:solidFill>
                  <a:schemeClr val="bg1"/>
                </a:solidFill>
                <a:latin typeface="Inter Semi-Bold" panose="020B0604020202020204" charset="0"/>
                <a:ea typeface="Inter Semi-Bold" panose="020B0604020202020204" charset="0"/>
              </a:rPr>
              <a:t>Leaders cannot manage what they never see.</a:t>
            </a:r>
          </a:p>
        </p:txBody>
      </p:sp>
      <p:sp>
        <p:nvSpPr>
          <p:cNvPr id="28" name="Freeform 28">
            <a:extLst>
              <a:ext uri="{FF2B5EF4-FFF2-40B4-BE49-F238E27FC236}">
                <a16:creationId xmlns:a16="http://schemas.microsoft.com/office/drawing/2014/main" id="{5FACDEC7-EDD5-2F4F-CE8F-7CED2F64AFF0}"/>
              </a:ext>
            </a:extLst>
          </p:cNvPr>
          <p:cNvSpPr/>
          <p:nvPr/>
        </p:nvSpPr>
        <p:spPr>
          <a:xfrm flipH="1">
            <a:off x="7066331" y="2101681"/>
            <a:ext cx="1302045" cy="201817"/>
          </a:xfrm>
          <a:custGeom>
            <a:avLst/>
            <a:gdLst/>
            <a:ahLst/>
            <a:cxnLst/>
            <a:rect l="l" t="t" r="r" b="b"/>
            <a:pathLst>
              <a:path w="1302045" h="201817">
                <a:moveTo>
                  <a:pt x="1302045" y="0"/>
                </a:moveTo>
                <a:lnTo>
                  <a:pt x="0" y="0"/>
                </a:lnTo>
                <a:lnTo>
                  <a:pt x="0" y="201817"/>
                </a:lnTo>
                <a:lnTo>
                  <a:pt x="1302045" y="201817"/>
                </a:lnTo>
                <a:lnTo>
                  <a:pt x="1302045"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29" name="Picture 29">
            <a:extLst>
              <a:ext uri="{FF2B5EF4-FFF2-40B4-BE49-F238E27FC236}">
                <a16:creationId xmlns:a16="http://schemas.microsoft.com/office/drawing/2014/main" id="{1F7D523E-537F-7606-FFD7-98D49E88A28A}"/>
              </a:ext>
            </a:extLst>
          </p:cNvPr>
          <p:cNvPicPr>
            <a:picLocks noChangeAspect="1"/>
          </p:cNvPicPr>
          <p:nvPr/>
        </p:nvPicPr>
        <p:blipFill>
          <a:blip r:embed="rId7"/>
          <a:stretch>
            <a:fillRect/>
          </a:stretch>
        </p:blipFill>
        <p:spPr>
          <a:xfrm>
            <a:off x="15258173" y="8849247"/>
            <a:ext cx="2993507" cy="1513657"/>
          </a:xfrm>
          <a:prstGeom prst="rect">
            <a:avLst/>
          </a:prstGeom>
        </p:spPr>
      </p:pic>
    </p:spTree>
    <p:extLst>
      <p:ext uri="{BB962C8B-B14F-4D97-AF65-F5344CB8AC3E}">
        <p14:creationId xmlns:p14="http://schemas.microsoft.com/office/powerpoint/2010/main" val="842027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A2A31-86E1-4A29-B72D-170C99EEF42B}"/>
              </a:ext>
            </a:extLst>
          </p:cNvPr>
          <p:cNvSpPr>
            <a:spLocks noGrp="1"/>
          </p:cNvSpPr>
          <p:nvPr>
            <p:ph type="title"/>
          </p:nvPr>
        </p:nvSpPr>
        <p:spPr/>
        <p:txBody>
          <a:bodyPr>
            <a:normAutofit fontScale="90000"/>
          </a:bodyPr>
          <a:lstStyle/>
          <a:p>
            <a:r>
              <a:rPr lang="en-US" dirty="0"/>
              <a:t>Purposeful Rounding Turns Leadership Presence Into Clinical Intelligence</a:t>
            </a:r>
            <a:br>
              <a:rPr lang="en-US" dirty="0"/>
            </a:br>
            <a:r>
              <a:rPr lang="en-US" sz="3600" dirty="0">
                <a:solidFill>
                  <a:schemeClr val="accent6"/>
                </a:solidFill>
              </a:rPr>
              <a:t>Rounding should answer specific questions- not just increase visibility. </a:t>
            </a:r>
            <a:endParaRPr lang="en-US" dirty="0"/>
          </a:p>
        </p:txBody>
      </p:sp>
      <p:grpSp>
        <p:nvGrpSpPr>
          <p:cNvPr id="5" name="Group 4">
            <a:extLst>
              <a:ext uri="{FF2B5EF4-FFF2-40B4-BE49-F238E27FC236}">
                <a16:creationId xmlns:a16="http://schemas.microsoft.com/office/drawing/2014/main" id="{22827114-0988-85D6-BC89-ACAD85893B1C}"/>
              </a:ext>
            </a:extLst>
          </p:cNvPr>
          <p:cNvGrpSpPr/>
          <p:nvPr/>
        </p:nvGrpSpPr>
        <p:grpSpPr>
          <a:xfrm>
            <a:off x="1752600" y="3300412"/>
            <a:ext cx="14444662" cy="3686175"/>
            <a:chOff x="1871663" y="3926205"/>
            <a:chExt cx="14444662" cy="3686175"/>
          </a:xfrm>
        </p:grpSpPr>
        <p:sp>
          <p:nvSpPr>
            <p:cNvPr id="4" name="Circle: Hollow 3">
              <a:extLst>
                <a:ext uri="{FF2B5EF4-FFF2-40B4-BE49-F238E27FC236}">
                  <a16:creationId xmlns:a16="http://schemas.microsoft.com/office/drawing/2014/main" id="{EFB080B1-0571-E4C8-FC32-01005840FD68}"/>
                </a:ext>
              </a:extLst>
            </p:cNvPr>
            <p:cNvSpPr/>
            <p:nvPr/>
          </p:nvSpPr>
          <p:spPr>
            <a:xfrm>
              <a:off x="2180273" y="3926205"/>
              <a:ext cx="2708910" cy="2434590"/>
            </a:xfrm>
            <a:prstGeom prst="donut">
              <a:avLst/>
            </a:prstGeom>
            <a:solidFill>
              <a:srgbClr val="31A48F"/>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3000" b="1" dirty="0">
                  <a:solidFill>
                    <a:srgbClr val="31A48F"/>
                  </a:solidFill>
                </a:rPr>
                <a:t>Observe</a:t>
              </a:r>
            </a:p>
          </p:txBody>
        </p:sp>
        <p:sp>
          <p:nvSpPr>
            <p:cNvPr id="8" name="Circle: Hollow 7">
              <a:extLst>
                <a:ext uri="{FF2B5EF4-FFF2-40B4-BE49-F238E27FC236}">
                  <a16:creationId xmlns:a16="http://schemas.microsoft.com/office/drawing/2014/main" id="{36EE89B1-6042-D8FA-46EC-CE8F00D8FCD0}"/>
                </a:ext>
              </a:extLst>
            </p:cNvPr>
            <p:cNvSpPr/>
            <p:nvPr/>
          </p:nvSpPr>
          <p:spPr>
            <a:xfrm>
              <a:off x="5937885" y="3926205"/>
              <a:ext cx="2708910" cy="2434590"/>
            </a:xfrm>
            <a:prstGeom prst="donut">
              <a:avLst/>
            </a:prstGeom>
            <a:solidFill>
              <a:srgbClr val="31A48F"/>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3600" b="1" dirty="0">
                  <a:solidFill>
                    <a:srgbClr val="31A48F"/>
                  </a:solidFill>
                </a:rPr>
                <a:t>Ask</a:t>
              </a:r>
            </a:p>
          </p:txBody>
        </p:sp>
        <p:sp>
          <p:nvSpPr>
            <p:cNvPr id="10" name="Circle: Hollow 9">
              <a:extLst>
                <a:ext uri="{FF2B5EF4-FFF2-40B4-BE49-F238E27FC236}">
                  <a16:creationId xmlns:a16="http://schemas.microsoft.com/office/drawing/2014/main" id="{D7F4C18C-F782-E5EB-87A9-1B1D99D94BDA}"/>
                </a:ext>
              </a:extLst>
            </p:cNvPr>
            <p:cNvSpPr/>
            <p:nvPr/>
          </p:nvSpPr>
          <p:spPr>
            <a:xfrm>
              <a:off x="9695498" y="3926205"/>
              <a:ext cx="2708910" cy="2434590"/>
            </a:xfrm>
            <a:prstGeom prst="donut">
              <a:avLst/>
            </a:prstGeom>
            <a:solidFill>
              <a:srgbClr val="31A48F"/>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3600" b="1" dirty="0">
                  <a:solidFill>
                    <a:srgbClr val="31A48F"/>
                  </a:solidFill>
                </a:rPr>
                <a:t>Verify</a:t>
              </a:r>
            </a:p>
          </p:txBody>
        </p:sp>
        <p:sp>
          <p:nvSpPr>
            <p:cNvPr id="12" name="Circle: Hollow 11">
              <a:extLst>
                <a:ext uri="{FF2B5EF4-FFF2-40B4-BE49-F238E27FC236}">
                  <a16:creationId xmlns:a16="http://schemas.microsoft.com/office/drawing/2014/main" id="{92ECD44A-62FA-EAE4-B33B-C98929196001}"/>
                </a:ext>
              </a:extLst>
            </p:cNvPr>
            <p:cNvSpPr/>
            <p:nvPr/>
          </p:nvSpPr>
          <p:spPr>
            <a:xfrm>
              <a:off x="13453110" y="3926205"/>
              <a:ext cx="2708910" cy="2434590"/>
            </a:xfrm>
            <a:prstGeom prst="donut">
              <a:avLst/>
            </a:prstGeom>
            <a:solidFill>
              <a:srgbClr val="31A48F"/>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3600" b="1" dirty="0">
                  <a:solidFill>
                    <a:srgbClr val="31A48F"/>
                  </a:solidFill>
                </a:rPr>
                <a:t>Coach</a:t>
              </a:r>
            </a:p>
          </p:txBody>
        </p:sp>
        <p:sp>
          <p:nvSpPr>
            <p:cNvPr id="14" name="Text 9">
              <a:extLst>
                <a:ext uri="{FF2B5EF4-FFF2-40B4-BE49-F238E27FC236}">
                  <a16:creationId xmlns:a16="http://schemas.microsoft.com/office/drawing/2014/main" id="{DB8E1741-98C2-6C02-E551-C21EEF500969}"/>
                </a:ext>
              </a:extLst>
            </p:cNvPr>
            <p:cNvSpPr/>
            <p:nvPr/>
          </p:nvSpPr>
          <p:spPr>
            <a:xfrm>
              <a:off x="1871663" y="6686550"/>
              <a:ext cx="3017520" cy="617220"/>
            </a:xfrm>
            <a:prstGeom prst="rect">
              <a:avLst/>
            </a:prstGeom>
            <a:noFill/>
            <a:ln/>
          </p:spPr>
          <p:txBody>
            <a:bodyPr wrap="square" lIns="0" tIns="0" rIns="0" bIns="0" rtlCol="0" anchor="ctr">
              <a:noAutofit/>
            </a:bodyPr>
            <a:lstStyle/>
            <a:p>
              <a:pPr algn="ctr"/>
              <a:r>
                <a:rPr lang="en-US" sz="3000" b="1" dirty="0">
                  <a:solidFill>
                    <a:schemeClr val="tx1">
                      <a:lumMod val="75000"/>
                      <a:lumOff val="25000"/>
                    </a:schemeClr>
                  </a:solidFill>
                </a:rPr>
                <a:t>What is actually happening?</a:t>
              </a:r>
            </a:p>
          </p:txBody>
        </p:sp>
        <p:sp>
          <p:nvSpPr>
            <p:cNvPr id="16" name="Text 12">
              <a:extLst>
                <a:ext uri="{FF2B5EF4-FFF2-40B4-BE49-F238E27FC236}">
                  <a16:creationId xmlns:a16="http://schemas.microsoft.com/office/drawing/2014/main" id="{CAEBBD99-86F3-B64E-7662-E6BAD8BC833D}"/>
                </a:ext>
              </a:extLst>
            </p:cNvPr>
            <p:cNvSpPr/>
            <p:nvPr/>
          </p:nvSpPr>
          <p:spPr>
            <a:xfrm>
              <a:off x="5937885" y="6686550"/>
              <a:ext cx="3017520" cy="925830"/>
            </a:xfrm>
            <a:prstGeom prst="rect">
              <a:avLst/>
            </a:prstGeom>
            <a:noFill/>
            <a:ln/>
          </p:spPr>
          <p:txBody>
            <a:bodyPr wrap="square" lIns="0" tIns="0" rIns="0" bIns="0" rtlCol="0" anchor="ctr">
              <a:noAutofit/>
            </a:bodyPr>
            <a:lstStyle/>
            <a:p>
              <a:pPr algn="ctr"/>
              <a:r>
                <a:rPr lang="en-US" sz="3000" b="1" dirty="0">
                  <a:solidFill>
                    <a:schemeClr val="tx1">
                      <a:lumMod val="75000"/>
                      <a:lumOff val="25000"/>
                    </a:schemeClr>
                  </a:solidFill>
                </a:rPr>
                <a:t>What are staff and residents telling us?</a:t>
              </a:r>
              <a:endParaRPr lang="en-US" sz="3000" dirty="0">
                <a:solidFill>
                  <a:schemeClr val="tx1">
                    <a:lumMod val="75000"/>
                    <a:lumOff val="25000"/>
                  </a:schemeClr>
                </a:solidFill>
              </a:endParaRPr>
            </a:p>
          </p:txBody>
        </p:sp>
        <p:sp>
          <p:nvSpPr>
            <p:cNvPr id="18" name="Text 15">
              <a:extLst>
                <a:ext uri="{FF2B5EF4-FFF2-40B4-BE49-F238E27FC236}">
                  <a16:creationId xmlns:a16="http://schemas.microsoft.com/office/drawing/2014/main" id="{F8CAEA8E-5AA0-42D4-3972-E6F78A4874CA}"/>
                </a:ext>
              </a:extLst>
            </p:cNvPr>
            <p:cNvSpPr/>
            <p:nvPr/>
          </p:nvSpPr>
          <p:spPr>
            <a:xfrm>
              <a:off x="9695498" y="6686550"/>
              <a:ext cx="3017520" cy="617220"/>
            </a:xfrm>
            <a:prstGeom prst="rect">
              <a:avLst/>
            </a:prstGeom>
            <a:noFill/>
            <a:ln/>
          </p:spPr>
          <p:txBody>
            <a:bodyPr wrap="square" lIns="0" tIns="0" rIns="0" bIns="0" rtlCol="0" anchor="ctr">
              <a:noAutofit/>
            </a:bodyPr>
            <a:lstStyle/>
            <a:p>
              <a:pPr algn="ctr"/>
              <a:r>
                <a:rPr lang="en-US" sz="3000" b="1" dirty="0">
                  <a:solidFill>
                    <a:schemeClr val="tx1">
                      <a:lumMod val="75000"/>
                      <a:lumOff val="25000"/>
                    </a:schemeClr>
                  </a:solidFill>
                </a:rPr>
                <a:t>Is the process implemented?</a:t>
              </a:r>
              <a:endParaRPr lang="en-US" sz="3000" dirty="0">
                <a:solidFill>
                  <a:schemeClr val="tx1">
                    <a:lumMod val="75000"/>
                    <a:lumOff val="25000"/>
                  </a:schemeClr>
                </a:solidFill>
              </a:endParaRPr>
            </a:p>
          </p:txBody>
        </p:sp>
        <p:sp>
          <p:nvSpPr>
            <p:cNvPr id="20" name="Text 18">
              <a:extLst>
                <a:ext uri="{FF2B5EF4-FFF2-40B4-BE49-F238E27FC236}">
                  <a16:creationId xmlns:a16="http://schemas.microsoft.com/office/drawing/2014/main" id="{635D3B2C-954A-ED60-7BAE-344304B849EE}"/>
                </a:ext>
              </a:extLst>
            </p:cNvPr>
            <p:cNvSpPr/>
            <p:nvPr/>
          </p:nvSpPr>
          <p:spPr>
            <a:xfrm>
              <a:off x="13298805" y="6686550"/>
              <a:ext cx="3017520" cy="617220"/>
            </a:xfrm>
            <a:prstGeom prst="rect">
              <a:avLst/>
            </a:prstGeom>
            <a:noFill/>
            <a:ln/>
          </p:spPr>
          <p:txBody>
            <a:bodyPr wrap="square" lIns="0" tIns="0" rIns="0" bIns="0" rtlCol="0" anchor="ctr">
              <a:noAutofit/>
            </a:bodyPr>
            <a:lstStyle/>
            <a:p>
              <a:pPr algn="ctr"/>
              <a:r>
                <a:rPr lang="en-US" sz="3000" b="1" dirty="0">
                  <a:solidFill>
                    <a:schemeClr val="tx1">
                      <a:lumMod val="75000"/>
                      <a:lumOff val="25000"/>
                    </a:schemeClr>
                  </a:solidFill>
                </a:rPr>
                <a:t>What support is needed?</a:t>
              </a:r>
              <a:endParaRPr lang="en-US" sz="3000" dirty="0">
                <a:solidFill>
                  <a:schemeClr val="tx1">
                    <a:lumMod val="75000"/>
                    <a:lumOff val="25000"/>
                  </a:schemeClr>
                </a:solidFill>
              </a:endParaRPr>
            </a:p>
          </p:txBody>
        </p:sp>
      </p:grpSp>
      <p:sp>
        <p:nvSpPr>
          <p:cNvPr id="21" name="Rectangle 20">
            <a:extLst>
              <a:ext uri="{FF2B5EF4-FFF2-40B4-BE49-F238E27FC236}">
                <a16:creationId xmlns:a16="http://schemas.microsoft.com/office/drawing/2014/main" id="{0151FA11-16EB-C8FB-A3B9-FD90BA7F6F9E}"/>
              </a:ext>
            </a:extLst>
          </p:cNvPr>
          <p:cNvSpPr/>
          <p:nvPr/>
        </p:nvSpPr>
        <p:spPr>
          <a:xfrm>
            <a:off x="838200" y="7505700"/>
            <a:ext cx="14790420" cy="1475422"/>
          </a:xfrm>
          <a:prstGeom prst="rect">
            <a:avLst/>
          </a:prstGeom>
          <a:solidFill>
            <a:srgbClr val="F2C3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700" b="1" dirty="0">
                <a:solidFill>
                  <a:schemeClr val="tx1">
                    <a:lumMod val="75000"/>
                    <a:lumOff val="25000"/>
                  </a:schemeClr>
                </a:solidFill>
              </a:rPr>
              <a:t>Examples:</a:t>
            </a:r>
          </a:p>
          <a:p>
            <a:r>
              <a:rPr lang="en-US" sz="2700" dirty="0">
                <a:solidFill>
                  <a:schemeClr val="tx1">
                    <a:lumMod val="75000"/>
                    <a:lumOff val="25000"/>
                  </a:schemeClr>
                </a:solidFill>
              </a:rPr>
              <a:t>Fall risk interventions in place • wound prevention equipment available • meal assistance occurring • precautions followed • high-risk meds monitored</a:t>
            </a:r>
            <a:endParaRPr lang="en-US" sz="2700" b="1" dirty="0">
              <a:solidFill>
                <a:schemeClr val="accent6"/>
              </a:solidFill>
            </a:endParaRPr>
          </a:p>
        </p:txBody>
      </p:sp>
    </p:spTree>
    <p:extLst>
      <p:ext uri="{BB962C8B-B14F-4D97-AF65-F5344CB8AC3E}">
        <p14:creationId xmlns:p14="http://schemas.microsoft.com/office/powerpoint/2010/main" val="36853833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2A5E1-752C-4AFE-D3D4-42390BA038B1}"/>
              </a:ext>
            </a:extLst>
          </p:cNvPr>
          <p:cNvSpPr>
            <a:spLocks noGrp="1"/>
          </p:cNvSpPr>
          <p:nvPr>
            <p:ph type="title"/>
          </p:nvPr>
        </p:nvSpPr>
        <p:spPr/>
        <p:txBody>
          <a:bodyPr>
            <a:normAutofit fontScale="90000"/>
          </a:bodyPr>
          <a:lstStyle/>
          <a:p>
            <a:r>
              <a:rPr lang="en-US" sz="4900" dirty="0"/>
              <a:t>Surveyor lens: oversight must be visible in practice</a:t>
            </a:r>
            <a:br>
              <a:rPr lang="en-US" dirty="0"/>
            </a:br>
            <a:r>
              <a:rPr lang="en-US" sz="3600" dirty="0">
                <a:solidFill>
                  <a:schemeClr val="accent6"/>
                </a:solidFill>
              </a:rPr>
              <a:t>Documentation matters, but surveyors also test whether systems are functioning. </a:t>
            </a:r>
            <a:endParaRPr lang="en-US" dirty="0"/>
          </a:p>
        </p:txBody>
      </p:sp>
      <p:grpSp>
        <p:nvGrpSpPr>
          <p:cNvPr id="4" name="Group 3">
            <a:extLst>
              <a:ext uri="{FF2B5EF4-FFF2-40B4-BE49-F238E27FC236}">
                <a16:creationId xmlns:a16="http://schemas.microsoft.com/office/drawing/2014/main" id="{9154FCB3-3539-97D7-7C66-2B05783D3B45}"/>
              </a:ext>
            </a:extLst>
          </p:cNvPr>
          <p:cNvGrpSpPr/>
          <p:nvPr/>
        </p:nvGrpSpPr>
        <p:grpSpPr>
          <a:xfrm>
            <a:off x="674370" y="3456432"/>
            <a:ext cx="16939260" cy="1714500"/>
            <a:chOff x="422910" y="2811780"/>
            <a:chExt cx="16939260" cy="1714500"/>
          </a:xfrm>
        </p:grpSpPr>
        <p:sp>
          <p:nvSpPr>
            <p:cNvPr id="5" name="Shape 7">
              <a:extLst>
                <a:ext uri="{FF2B5EF4-FFF2-40B4-BE49-F238E27FC236}">
                  <a16:creationId xmlns:a16="http://schemas.microsoft.com/office/drawing/2014/main" id="{1B6BC35F-E149-021C-71EF-5A33760FF8F2}"/>
                </a:ext>
              </a:extLst>
            </p:cNvPr>
            <p:cNvSpPr/>
            <p:nvPr/>
          </p:nvSpPr>
          <p:spPr>
            <a:xfrm>
              <a:off x="422910" y="2811780"/>
              <a:ext cx="4617720" cy="1714500"/>
            </a:xfrm>
            <a:prstGeom prst="roundRect">
              <a:avLst>
                <a:gd name="adj" fmla="val 12000"/>
              </a:avLst>
            </a:prstGeom>
            <a:solidFill>
              <a:schemeClr val="accent6"/>
            </a:solidFill>
            <a:ln>
              <a:solidFill>
                <a:schemeClr val="accent6"/>
              </a:solidFill>
            </a:ln>
          </p:spPr>
          <p:style>
            <a:lnRef idx="2">
              <a:schemeClr val="accent2"/>
            </a:lnRef>
            <a:fillRef idx="1">
              <a:schemeClr val="lt1"/>
            </a:fillRef>
            <a:effectRef idx="0">
              <a:schemeClr val="accent2"/>
            </a:effectRef>
            <a:fontRef idx="minor">
              <a:schemeClr val="dk1"/>
            </a:fontRef>
          </p:style>
          <p:txBody>
            <a:bodyPr/>
            <a:lstStyle/>
            <a:p>
              <a:pPr algn="ctr"/>
              <a:r>
                <a:rPr lang="en-US" sz="4200" b="1" dirty="0">
                  <a:solidFill>
                    <a:schemeClr val="tx1">
                      <a:lumMod val="75000"/>
                      <a:lumOff val="25000"/>
                    </a:schemeClr>
                  </a:solidFill>
                </a:rPr>
                <a:t>Policy says</a:t>
              </a:r>
            </a:p>
            <a:p>
              <a:pPr algn="ctr"/>
              <a:r>
                <a:rPr lang="en-US" sz="3000" dirty="0"/>
                <a:t>What should happen</a:t>
              </a:r>
            </a:p>
          </p:txBody>
        </p:sp>
        <p:sp>
          <p:nvSpPr>
            <p:cNvPr id="7" name="Shape 7">
              <a:extLst>
                <a:ext uri="{FF2B5EF4-FFF2-40B4-BE49-F238E27FC236}">
                  <a16:creationId xmlns:a16="http://schemas.microsoft.com/office/drawing/2014/main" id="{277912FC-9192-4A38-B394-9AAE53D3E9E5}"/>
                </a:ext>
              </a:extLst>
            </p:cNvPr>
            <p:cNvSpPr/>
            <p:nvPr/>
          </p:nvSpPr>
          <p:spPr>
            <a:xfrm>
              <a:off x="5829300" y="2811780"/>
              <a:ext cx="5166360" cy="1714500"/>
            </a:xfrm>
            <a:prstGeom prst="roundRect">
              <a:avLst>
                <a:gd name="adj" fmla="val 12000"/>
              </a:avLst>
            </a:prstGeom>
            <a:solidFill>
              <a:schemeClr val="accent6"/>
            </a:solidFill>
            <a:ln>
              <a:solidFill>
                <a:schemeClr val="accent6"/>
              </a:solidFill>
            </a:ln>
          </p:spPr>
          <p:style>
            <a:lnRef idx="2">
              <a:schemeClr val="accent2"/>
            </a:lnRef>
            <a:fillRef idx="1">
              <a:schemeClr val="lt1"/>
            </a:fillRef>
            <a:effectRef idx="0">
              <a:schemeClr val="accent2"/>
            </a:effectRef>
            <a:fontRef idx="minor">
              <a:schemeClr val="dk1"/>
            </a:fontRef>
          </p:style>
          <p:txBody>
            <a:bodyPr/>
            <a:lstStyle/>
            <a:p>
              <a:pPr algn="ctr"/>
              <a:r>
                <a:rPr lang="en-US" sz="4200" b="1" dirty="0">
                  <a:solidFill>
                    <a:schemeClr val="tx1">
                      <a:lumMod val="75000"/>
                      <a:lumOff val="25000"/>
                    </a:schemeClr>
                  </a:solidFill>
                </a:rPr>
                <a:t>Record Shows</a:t>
              </a:r>
            </a:p>
            <a:p>
              <a:pPr algn="ctr"/>
              <a:r>
                <a:rPr lang="en-US" sz="3000" dirty="0"/>
                <a:t>What was documented</a:t>
              </a:r>
            </a:p>
          </p:txBody>
        </p:sp>
        <p:sp>
          <p:nvSpPr>
            <p:cNvPr id="9" name="Shape 7">
              <a:extLst>
                <a:ext uri="{FF2B5EF4-FFF2-40B4-BE49-F238E27FC236}">
                  <a16:creationId xmlns:a16="http://schemas.microsoft.com/office/drawing/2014/main" id="{AAC8E698-D411-07B5-341C-15187ACA72A0}"/>
                </a:ext>
              </a:extLst>
            </p:cNvPr>
            <p:cNvSpPr/>
            <p:nvPr/>
          </p:nvSpPr>
          <p:spPr>
            <a:xfrm>
              <a:off x="11784330" y="2811780"/>
              <a:ext cx="5577840" cy="1714500"/>
            </a:xfrm>
            <a:prstGeom prst="roundRect">
              <a:avLst>
                <a:gd name="adj" fmla="val 12000"/>
              </a:avLst>
            </a:prstGeom>
            <a:solidFill>
              <a:schemeClr val="accent6"/>
            </a:solidFill>
            <a:ln>
              <a:solidFill>
                <a:schemeClr val="accent6"/>
              </a:solidFill>
            </a:ln>
          </p:spPr>
          <p:style>
            <a:lnRef idx="2">
              <a:schemeClr val="accent2"/>
            </a:lnRef>
            <a:fillRef idx="1">
              <a:schemeClr val="lt1"/>
            </a:fillRef>
            <a:effectRef idx="0">
              <a:schemeClr val="accent2"/>
            </a:effectRef>
            <a:fontRef idx="minor">
              <a:schemeClr val="dk1"/>
            </a:fontRef>
          </p:style>
          <p:txBody>
            <a:bodyPr/>
            <a:lstStyle/>
            <a:p>
              <a:pPr algn="ctr"/>
              <a:r>
                <a:rPr lang="en-US" sz="4200" b="1" dirty="0">
                  <a:solidFill>
                    <a:schemeClr val="tx1">
                      <a:lumMod val="75000"/>
                      <a:lumOff val="25000"/>
                    </a:schemeClr>
                  </a:solidFill>
                </a:rPr>
                <a:t>Observation Confirms</a:t>
              </a:r>
            </a:p>
            <a:p>
              <a:pPr algn="ctr"/>
              <a:r>
                <a:rPr lang="en-US" sz="3000" dirty="0"/>
                <a:t>What actually happened</a:t>
              </a:r>
            </a:p>
          </p:txBody>
        </p:sp>
        <p:sp>
          <p:nvSpPr>
            <p:cNvPr id="14" name="Arrow: Right 13">
              <a:extLst>
                <a:ext uri="{FF2B5EF4-FFF2-40B4-BE49-F238E27FC236}">
                  <a16:creationId xmlns:a16="http://schemas.microsoft.com/office/drawing/2014/main" id="{2E08C064-1146-E428-F244-3E97885F4E7D}"/>
                </a:ext>
              </a:extLst>
            </p:cNvPr>
            <p:cNvSpPr/>
            <p:nvPr/>
          </p:nvSpPr>
          <p:spPr>
            <a:xfrm>
              <a:off x="5040630" y="3305556"/>
              <a:ext cx="788670" cy="740664"/>
            </a:xfrm>
            <a:prstGeom prst="rightArrow">
              <a:avLst/>
            </a:prstGeom>
            <a:solidFill>
              <a:srgbClr val="31A4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6" name="Arrow: Right 15">
              <a:extLst>
                <a:ext uri="{FF2B5EF4-FFF2-40B4-BE49-F238E27FC236}">
                  <a16:creationId xmlns:a16="http://schemas.microsoft.com/office/drawing/2014/main" id="{843743DE-9CE1-9446-ABF5-CB30259474CF}"/>
                </a:ext>
              </a:extLst>
            </p:cNvPr>
            <p:cNvSpPr/>
            <p:nvPr/>
          </p:nvSpPr>
          <p:spPr>
            <a:xfrm>
              <a:off x="10972800" y="3305556"/>
              <a:ext cx="788670" cy="740664"/>
            </a:xfrm>
            <a:prstGeom prst="rightArrow">
              <a:avLst/>
            </a:prstGeom>
            <a:solidFill>
              <a:srgbClr val="31A4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grpSp>
      <p:sp>
        <p:nvSpPr>
          <p:cNvPr id="18" name="Text 18">
            <a:extLst>
              <a:ext uri="{FF2B5EF4-FFF2-40B4-BE49-F238E27FC236}">
                <a16:creationId xmlns:a16="http://schemas.microsoft.com/office/drawing/2014/main" id="{EA4DCE1E-2117-E9B0-F23A-96E7C60DB029}"/>
              </a:ext>
            </a:extLst>
          </p:cNvPr>
          <p:cNvSpPr/>
          <p:nvPr/>
        </p:nvSpPr>
        <p:spPr>
          <a:xfrm>
            <a:off x="1851660" y="6103620"/>
            <a:ext cx="14607540" cy="576072"/>
          </a:xfrm>
          <a:prstGeom prst="rect">
            <a:avLst/>
          </a:prstGeom>
          <a:noFill/>
          <a:ln/>
        </p:spPr>
        <p:txBody>
          <a:bodyPr wrap="square" lIns="0" tIns="0" rIns="0" bIns="0" rtlCol="0" anchor="ctr"/>
          <a:lstStyle/>
          <a:p>
            <a:pPr algn="ctr"/>
            <a:r>
              <a:rPr lang="en-US" sz="4800" b="1" dirty="0">
                <a:solidFill>
                  <a:srgbClr val="31A48F"/>
                </a:solidFill>
              </a:rPr>
              <a:t>When these do not align, survey risk increases</a:t>
            </a:r>
            <a:r>
              <a:rPr lang="en-US" sz="3300" b="1" dirty="0">
                <a:solidFill>
                  <a:srgbClr val="31A48F"/>
                </a:solidFill>
              </a:rPr>
              <a:t>.</a:t>
            </a:r>
            <a:endParaRPr lang="en-US" sz="3300" dirty="0">
              <a:solidFill>
                <a:srgbClr val="31A48F"/>
              </a:solidFill>
            </a:endParaRPr>
          </a:p>
        </p:txBody>
      </p:sp>
      <p:sp>
        <p:nvSpPr>
          <p:cNvPr id="20" name="Shape 19">
            <a:extLst>
              <a:ext uri="{FF2B5EF4-FFF2-40B4-BE49-F238E27FC236}">
                <a16:creationId xmlns:a16="http://schemas.microsoft.com/office/drawing/2014/main" id="{EBD81CFF-E282-6D37-FD03-8473FB4EC456}"/>
              </a:ext>
            </a:extLst>
          </p:cNvPr>
          <p:cNvSpPr/>
          <p:nvPr/>
        </p:nvSpPr>
        <p:spPr>
          <a:xfrm>
            <a:off x="861060" y="7856982"/>
            <a:ext cx="14782800" cy="1112520"/>
          </a:xfrm>
          <a:prstGeom prst="roundRect">
            <a:avLst>
              <a:gd name="adj" fmla="val 11429"/>
            </a:avLst>
          </a:prstGeom>
          <a:solidFill>
            <a:srgbClr val="F2C36D"/>
          </a:solidFill>
          <a:ln w="12700">
            <a:solidFill>
              <a:srgbClr val="E2E8F0"/>
            </a:solidFill>
            <a:prstDash val="solid"/>
          </a:ln>
        </p:spPr>
        <p:txBody>
          <a:bodyPr/>
          <a:lstStyle/>
          <a:p>
            <a:r>
              <a:rPr lang="en-US" sz="2700" dirty="0">
                <a:solidFill>
                  <a:schemeClr val="tx1">
                    <a:lumMod val="75000"/>
                    <a:lumOff val="25000"/>
                  </a:schemeClr>
                </a:solidFill>
              </a:rPr>
              <a:t>Practical takeaway: Teach leaders to round on alignment: policy, documentation, interviews, and observations should tell the same story</a:t>
            </a:r>
          </a:p>
        </p:txBody>
      </p:sp>
    </p:spTree>
    <p:extLst>
      <p:ext uri="{BB962C8B-B14F-4D97-AF65-F5344CB8AC3E}">
        <p14:creationId xmlns:p14="http://schemas.microsoft.com/office/powerpoint/2010/main" val="16700767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F4BCA-8E9F-88F6-4E20-F91CE48B1D25}"/>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C51067FC-60D9-4DD2-2A34-A5A4679738F2}"/>
              </a:ext>
            </a:extLst>
          </p:cNvPr>
          <p:cNvSpPr txBox="1"/>
          <p:nvPr/>
        </p:nvSpPr>
        <p:spPr>
          <a:xfrm>
            <a:off x="9635371" y="2519626"/>
            <a:ext cx="7623929" cy="1179810"/>
          </a:xfrm>
          <a:prstGeom prst="rect">
            <a:avLst/>
          </a:prstGeom>
        </p:spPr>
        <p:txBody>
          <a:bodyPr lIns="0" tIns="0" rIns="0" bIns="0" rtlCol="0" anchor="t">
            <a:spAutoFit/>
          </a:bodyPr>
          <a:lstStyle/>
          <a:p>
            <a:pPr algn="r">
              <a:lnSpc>
                <a:spcPts val="9240"/>
              </a:lnSpc>
            </a:pPr>
            <a:r>
              <a:rPr lang="en-US" sz="7700" b="1" dirty="0">
                <a:solidFill>
                  <a:srgbClr val="31A48F"/>
                </a:solidFill>
                <a:latin typeface="Cy Grotesk V3 Key Ultra-Bold"/>
                <a:ea typeface="Cy Grotesk V3 Key Ultra-Bold"/>
                <a:cs typeface="Cy Grotesk V3 Key Ultra-Bold"/>
                <a:sym typeface="Cy Grotesk V3 Key Ultra-Bold"/>
              </a:rPr>
              <a:t>SYSTEM 6</a:t>
            </a:r>
          </a:p>
        </p:txBody>
      </p:sp>
      <p:grpSp>
        <p:nvGrpSpPr>
          <p:cNvPr id="3" name="Group 3">
            <a:extLst>
              <a:ext uri="{FF2B5EF4-FFF2-40B4-BE49-F238E27FC236}">
                <a16:creationId xmlns:a16="http://schemas.microsoft.com/office/drawing/2014/main" id="{5AA0E6B4-B060-111E-92FF-D8198B83C613}"/>
              </a:ext>
            </a:extLst>
          </p:cNvPr>
          <p:cNvGrpSpPr/>
          <p:nvPr/>
        </p:nvGrpSpPr>
        <p:grpSpPr>
          <a:xfrm>
            <a:off x="5724901" y="1448842"/>
            <a:ext cx="3419099" cy="9324568"/>
            <a:chOff x="0" y="0"/>
            <a:chExt cx="496949" cy="1355280"/>
          </a:xfrm>
        </p:grpSpPr>
        <p:sp>
          <p:nvSpPr>
            <p:cNvPr id="4" name="Freeform 4">
              <a:extLst>
                <a:ext uri="{FF2B5EF4-FFF2-40B4-BE49-F238E27FC236}">
                  <a16:creationId xmlns:a16="http://schemas.microsoft.com/office/drawing/2014/main" id="{5D90E669-6EA6-87DF-A44F-A67E5AF1108C}"/>
                </a:ext>
              </a:extLst>
            </p:cNvPr>
            <p:cNvSpPr/>
            <p:nvPr/>
          </p:nvSpPr>
          <p:spPr>
            <a:xfrm>
              <a:off x="0" y="0"/>
              <a:ext cx="496949" cy="1355280"/>
            </a:xfrm>
            <a:custGeom>
              <a:avLst/>
              <a:gdLst/>
              <a:ahLst/>
              <a:cxnLst/>
              <a:rect l="l" t="t" r="r" b="b"/>
              <a:pathLst>
                <a:path w="496949" h="1355280">
                  <a:moveTo>
                    <a:pt x="97366" y="0"/>
                  </a:moveTo>
                  <a:lnTo>
                    <a:pt x="399584" y="0"/>
                  </a:lnTo>
                  <a:cubicBezTo>
                    <a:pt x="425406" y="0"/>
                    <a:pt x="450172" y="10258"/>
                    <a:pt x="468431" y="28518"/>
                  </a:cubicBezTo>
                  <a:cubicBezTo>
                    <a:pt x="486691" y="46777"/>
                    <a:pt x="496949" y="71543"/>
                    <a:pt x="496949" y="97366"/>
                  </a:cubicBezTo>
                  <a:lnTo>
                    <a:pt x="496949" y="1257914"/>
                  </a:lnTo>
                  <a:cubicBezTo>
                    <a:pt x="496949" y="1283737"/>
                    <a:pt x="486691" y="1308502"/>
                    <a:pt x="468431" y="1326762"/>
                  </a:cubicBezTo>
                  <a:cubicBezTo>
                    <a:pt x="450172" y="1345021"/>
                    <a:pt x="425406" y="1355280"/>
                    <a:pt x="399584" y="1355280"/>
                  </a:cubicBezTo>
                  <a:lnTo>
                    <a:pt x="97366" y="1355280"/>
                  </a:lnTo>
                  <a:cubicBezTo>
                    <a:pt x="71543" y="1355280"/>
                    <a:pt x="46777" y="1345021"/>
                    <a:pt x="28518" y="1326762"/>
                  </a:cubicBezTo>
                  <a:cubicBezTo>
                    <a:pt x="10258" y="1308502"/>
                    <a:pt x="0" y="1283737"/>
                    <a:pt x="0" y="1257914"/>
                  </a:cubicBezTo>
                  <a:lnTo>
                    <a:pt x="0" y="97366"/>
                  </a:lnTo>
                  <a:cubicBezTo>
                    <a:pt x="0" y="71543"/>
                    <a:pt x="10258" y="46777"/>
                    <a:pt x="28518" y="28518"/>
                  </a:cubicBezTo>
                  <a:cubicBezTo>
                    <a:pt x="46777" y="10258"/>
                    <a:pt x="71543" y="0"/>
                    <a:pt x="97366" y="0"/>
                  </a:cubicBezTo>
                  <a:close/>
                </a:path>
              </a:pathLst>
            </a:custGeom>
            <a:solidFill>
              <a:srgbClr val="E87753">
                <a:alpha val="6667"/>
              </a:srgbClr>
            </a:solidFill>
          </p:spPr>
          <p:txBody>
            <a:bodyPr/>
            <a:lstStyle/>
            <a:p>
              <a:endParaRPr lang="en-US"/>
            </a:p>
          </p:txBody>
        </p:sp>
        <p:sp>
          <p:nvSpPr>
            <p:cNvPr id="5" name="TextBox 5">
              <a:extLst>
                <a:ext uri="{FF2B5EF4-FFF2-40B4-BE49-F238E27FC236}">
                  <a16:creationId xmlns:a16="http://schemas.microsoft.com/office/drawing/2014/main" id="{01672A2A-E426-0781-436E-23AB95A6A25C}"/>
                </a:ext>
              </a:extLst>
            </p:cNvPr>
            <p:cNvSpPr txBox="1"/>
            <p:nvPr/>
          </p:nvSpPr>
          <p:spPr>
            <a:xfrm>
              <a:off x="0" y="-38100"/>
              <a:ext cx="496949" cy="1393380"/>
            </a:xfrm>
            <a:prstGeom prst="rect">
              <a:avLst/>
            </a:prstGeom>
          </p:spPr>
          <p:txBody>
            <a:bodyPr lIns="50800" tIns="50800" rIns="50800" bIns="50800" rtlCol="0" anchor="ctr"/>
            <a:lstStyle/>
            <a:p>
              <a:pPr marL="0" lvl="0" indent="0" algn="ctr">
                <a:lnSpc>
                  <a:spcPts val="2660"/>
                </a:lnSpc>
                <a:spcBef>
                  <a:spcPct val="0"/>
                </a:spcBef>
              </a:pPr>
              <a:endParaRPr/>
            </a:p>
          </p:txBody>
        </p:sp>
      </p:grpSp>
      <p:grpSp>
        <p:nvGrpSpPr>
          <p:cNvPr id="6" name="Group 6">
            <a:extLst>
              <a:ext uri="{FF2B5EF4-FFF2-40B4-BE49-F238E27FC236}">
                <a16:creationId xmlns:a16="http://schemas.microsoft.com/office/drawing/2014/main" id="{61BD0C27-B959-4128-D280-DC2CE2E1A2A3}"/>
              </a:ext>
            </a:extLst>
          </p:cNvPr>
          <p:cNvGrpSpPr/>
          <p:nvPr/>
        </p:nvGrpSpPr>
        <p:grpSpPr>
          <a:xfrm>
            <a:off x="1028700" y="3027398"/>
            <a:ext cx="7339676" cy="5581297"/>
            <a:chOff x="0" y="0"/>
            <a:chExt cx="1137108" cy="864689"/>
          </a:xfrm>
        </p:grpSpPr>
        <p:sp>
          <p:nvSpPr>
            <p:cNvPr id="7" name="Freeform 7">
              <a:extLst>
                <a:ext uri="{FF2B5EF4-FFF2-40B4-BE49-F238E27FC236}">
                  <a16:creationId xmlns:a16="http://schemas.microsoft.com/office/drawing/2014/main" id="{78ED9F0F-EAEA-EA63-9AAB-5C8C46379F82}"/>
                </a:ext>
              </a:extLst>
            </p:cNvPr>
            <p:cNvSpPr/>
            <p:nvPr/>
          </p:nvSpPr>
          <p:spPr>
            <a:xfrm flipH="1">
              <a:off x="0" y="0"/>
              <a:ext cx="1137108" cy="864689"/>
            </a:xfrm>
            <a:custGeom>
              <a:avLst/>
              <a:gdLst/>
              <a:ahLst/>
              <a:cxnLst/>
              <a:rect l="l" t="t" r="r" b="b"/>
              <a:pathLst>
                <a:path w="1137108" h="864689">
                  <a:moveTo>
                    <a:pt x="1116012" y="0"/>
                  </a:moveTo>
                  <a:lnTo>
                    <a:pt x="21096" y="0"/>
                  </a:lnTo>
                  <a:cubicBezTo>
                    <a:pt x="15501" y="0"/>
                    <a:pt x="10135" y="2223"/>
                    <a:pt x="6179" y="6179"/>
                  </a:cubicBezTo>
                  <a:cubicBezTo>
                    <a:pt x="2223" y="10135"/>
                    <a:pt x="0" y="15501"/>
                    <a:pt x="0" y="21096"/>
                  </a:cubicBezTo>
                  <a:lnTo>
                    <a:pt x="0" y="843593"/>
                  </a:lnTo>
                  <a:cubicBezTo>
                    <a:pt x="0" y="849188"/>
                    <a:pt x="2223" y="854554"/>
                    <a:pt x="6179" y="858510"/>
                  </a:cubicBezTo>
                  <a:cubicBezTo>
                    <a:pt x="10135" y="862466"/>
                    <a:pt x="15501" y="864689"/>
                    <a:pt x="21096" y="864689"/>
                  </a:cubicBezTo>
                  <a:lnTo>
                    <a:pt x="1116012" y="864689"/>
                  </a:lnTo>
                  <a:cubicBezTo>
                    <a:pt x="1121607" y="864689"/>
                    <a:pt x="1126973" y="862466"/>
                    <a:pt x="1130929" y="858510"/>
                  </a:cubicBezTo>
                  <a:cubicBezTo>
                    <a:pt x="1134885" y="854554"/>
                    <a:pt x="1137108" y="849188"/>
                    <a:pt x="1137108" y="843593"/>
                  </a:cubicBezTo>
                  <a:lnTo>
                    <a:pt x="1137108" y="21096"/>
                  </a:lnTo>
                  <a:cubicBezTo>
                    <a:pt x="1137108" y="15501"/>
                    <a:pt x="1134885" y="10135"/>
                    <a:pt x="1130929" y="6179"/>
                  </a:cubicBezTo>
                  <a:cubicBezTo>
                    <a:pt x="1126973" y="2223"/>
                    <a:pt x="1121607" y="0"/>
                    <a:pt x="1116012" y="0"/>
                  </a:cubicBezTo>
                  <a:close/>
                </a:path>
              </a:pathLst>
            </a:custGeom>
            <a:blipFill>
              <a:blip r:embed="rId3"/>
              <a:stretch>
                <a:fillRect r="-13960"/>
              </a:stretch>
            </a:blipFill>
          </p:spPr>
          <p:txBody>
            <a:bodyPr/>
            <a:lstStyle/>
            <a:p>
              <a:endParaRPr lang="en-US"/>
            </a:p>
          </p:txBody>
        </p:sp>
      </p:grpSp>
      <p:grpSp>
        <p:nvGrpSpPr>
          <p:cNvPr id="8" name="Group 8">
            <a:extLst>
              <a:ext uri="{FF2B5EF4-FFF2-40B4-BE49-F238E27FC236}">
                <a16:creationId xmlns:a16="http://schemas.microsoft.com/office/drawing/2014/main" id="{7812EBB9-6697-197E-11A3-7105CAA638B6}"/>
              </a:ext>
            </a:extLst>
          </p:cNvPr>
          <p:cNvGrpSpPr/>
          <p:nvPr/>
        </p:nvGrpSpPr>
        <p:grpSpPr>
          <a:xfrm>
            <a:off x="5108627" y="4423336"/>
            <a:ext cx="4872936" cy="3761983"/>
            <a:chOff x="0" y="-38100"/>
            <a:chExt cx="866850" cy="272606"/>
          </a:xfrm>
        </p:grpSpPr>
        <p:sp>
          <p:nvSpPr>
            <p:cNvPr id="9" name="Freeform 9">
              <a:extLst>
                <a:ext uri="{FF2B5EF4-FFF2-40B4-BE49-F238E27FC236}">
                  <a16:creationId xmlns:a16="http://schemas.microsoft.com/office/drawing/2014/main" id="{3D063F0C-F690-9C4B-0325-F6AC5EAA441B}"/>
                </a:ext>
              </a:extLst>
            </p:cNvPr>
            <p:cNvSpPr/>
            <p:nvPr/>
          </p:nvSpPr>
          <p:spPr>
            <a:xfrm>
              <a:off x="0" y="0"/>
              <a:ext cx="866850" cy="234506"/>
            </a:xfrm>
            <a:custGeom>
              <a:avLst/>
              <a:gdLst/>
              <a:ahLst/>
              <a:cxnLst/>
              <a:rect l="l" t="t" r="r" b="b"/>
              <a:pathLst>
                <a:path w="866850" h="234506">
                  <a:moveTo>
                    <a:pt x="25420" y="0"/>
                  </a:moveTo>
                  <a:lnTo>
                    <a:pt x="841430" y="0"/>
                  </a:lnTo>
                  <a:cubicBezTo>
                    <a:pt x="848172" y="0"/>
                    <a:pt x="854638" y="2678"/>
                    <a:pt x="859405" y="7445"/>
                  </a:cubicBezTo>
                  <a:cubicBezTo>
                    <a:pt x="864172" y="12213"/>
                    <a:pt x="866850" y="18678"/>
                    <a:pt x="866850" y="25420"/>
                  </a:cubicBezTo>
                  <a:lnTo>
                    <a:pt x="866850" y="209086"/>
                  </a:lnTo>
                  <a:cubicBezTo>
                    <a:pt x="866850" y="215828"/>
                    <a:pt x="864172" y="222294"/>
                    <a:pt x="859405" y="227061"/>
                  </a:cubicBezTo>
                  <a:cubicBezTo>
                    <a:pt x="854638" y="231828"/>
                    <a:pt x="848172" y="234506"/>
                    <a:pt x="841430" y="234506"/>
                  </a:cubicBezTo>
                  <a:lnTo>
                    <a:pt x="25420" y="234506"/>
                  </a:lnTo>
                  <a:cubicBezTo>
                    <a:pt x="18678" y="234506"/>
                    <a:pt x="12213" y="231828"/>
                    <a:pt x="7445" y="227061"/>
                  </a:cubicBezTo>
                  <a:cubicBezTo>
                    <a:pt x="2678" y="222294"/>
                    <a:pt x="0" y="215828"/>
                    <a:pt x="0" y="209086"/>
                  </a:cubicBezTo>
                  <a:lnTo>
                    <a:pt x="0" y="25420"/>
                  </a:lnTo>
                  <a:cubicBezTo>
                    <a:pt x="0" y="18678"/>
                    <a:pt x="2678" y="12213"/>
                    <a:pt x="7445" y="7445"/>
                  </a:cubicBezTo>
                  <a:cubicBezTo>
                    <a:pt x="12213" y="2678"/>
                    <a:pt x="18678" y="0"/>
                    <a:pt x="25420" y="0"/>
                  </a:cubicBezTo>
                  <a:close/>
                </a:path>
              </a:pathLst>
            </a:custGeom>
            <a:solidFill>
              <a:srgbClr val="E87753"/>
            </a:solidFill>
          </p:spPr>
          <p:txBody>
            <a:bodyPr/>
            <a:lstStyle/>
            <a:p>
              <a:endParaRPr lang="en-US" dirty="0"/>
            </a:p>
          </p:txBody>
        </p:sp>
        <p:sp>
          <p:nvSpPr>
            <p:cNvPr id="10" name="TextBox 10">
              <a:extLst>
                <a:ext uri="{FF2B5EF4-FFF2-40B4-BE49-F238E27FC236}">
                  <a16:creationId xmlns:a16="http://schemas.microsoft.com/office/drawing/2014/main" id="{4326BD07-6C1D-F45D-8C51-1B15BECCFDC6}"/>
                </a:ext>
              </a:extLst>
            </p:cNvPr>
            <p:cNvSpPr txBox="1"/>
            <p:nvPr/>
          </p:nvSpPr>
          <p:spPr>
            <a:xfrm>
              <a:off x="0" y="-38100"/>
              <a:ext cx="866850" cy="272606"/>
            </a:xfrm>
            <a:prstGeom prst="rect">
              <a:avLst/>
            </a:prstGeom>
          </p:spPr>
          <p:txBody>
            <a:bodyPr lIns="50800" tIns="50800" rIns="50800" bIns="50800" rtlCol="0" anchor="ctr"/>
            <a:lstStyle/>
            <a:p>
              <a:pPr algn="ctr">
                <a:lnSpc>
                  <a:spcPts val="2660"/>
                </a:lnSpc>
              </a:pPr>
              <a:endParaRPr/>
            </a:p>
          </p:txBody>
        </p:sp>
      </p:grpSp>
      <p:sp>
        <p:nvSpPr>
          <p:cNvPr id="17" name="Freeform 17">
            <a:extLst>
              <a:ext uri="{FF2B5EF4-FFF2-40B4-BE49-F238E27FC236}">
                <a16:creationId xmlns:a16="http://schemas.microsoft.com/office/drawing/2014/main" id="{4A26D17F-B11F-3F80-A12B-2AD5856D89CA}"/>
              </a:ext>
            </a:extLst>
          </p:cNvPr>
          <p:cNvSpPr/>
          <p:nvPr/>
        </p:nvSpPr>
        <p:spPr>
          <a:xfrm>
            <a:off x="5543062" y="5608479"/>
            <a:ext cx="399182" cy="596790"/>
          </a:xfrm>
          <a:custGeom>
            <a:avLst/>
            <a:gdLst/>
            <a:ahLst/>
            <a:cxnLst/>
            <a:rect l="l" t="t" r="r" b="b"/>
            <a:pathLst>
              <a:path w="399182" h="596790">
                <a:moveTo>
                  <a:pt x="0" y="0"/>
                </a:moveTo>
                <a:lnTo>
                  <a:pt x="399182" y="0"/>
                </a:lnTo>
                <a:lnTo>
                  <a:pt x="399182" y="596790"/>
                </a:lnTo>
                <a:lnTo>
                  <a:pt x="0" y="59679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20" name="Group 20">
            <a:extLst>
              <a:ext uri="{FF2B5EF4-FFF2-40B4-BE49-F238E27FC236}">
                <a16:creationId xmlns:a16="http://schemas.microsoft.com/office/drawing/2014/main" id="{EC9CE540-4590-7CC6-6452-B0735B8B2A96}"/>
              </a:ext>
            </a:extLst>
          </p:cNvPr>
          <p:cNvGrpSpPr/>
          <p:nvPr/>
        </p:nvGrpSpPr>
        <p:grpSpPr>
          <a:xfrm>
            <a:off x="15248371" y="7795868"/>
            <a:ext cx="3891179" cy="3891179"/>
            <a:chOff x="0" y="0"/>
            <a:chExt cx="812800" cy="812800"/>
          </a:xfrm>
        </p:grpSpPr>
        <p:sp>
          <p:nvSpPr>
            <p:cNvPr id="21" name="Freeform 21">
              <a:extLst>
                <a:ext uri="{FF2B5EF4-FFF2-40B4-BE49-F238E27FC236}">
                  <a16:creationId xmlns:a16="http://schemas.microsoft.com/office/drawing/2014/main" id="{189E3B60-117B-A016-22E2-3BA971B42F1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36D"/>
            </a:solidFill>
          </p:spPr>
          <p:txBody>
            <a:bodyPr/>
            <a:lstStyle/>
            <a:p>
              <a:endParaRPr lang="en-US"/>
            </a:p>
          </p:txBody>
        </p:sp>
        <p:sp>
          <p:nvSpPr>
            <p:cNvPr id="22" name="TextBox 22">
              <a:extLst>
                <a:ext uri="{FF2B5EF4-FFF2-40B4-BE49-F238E27FC236}">
                  <a16:creationId xmlns:a16="http://schemas.microsoft.com/office/drawing/2014/main" id="{9CDD89BD-9532-A72C-05E5-29FC939062FA}"/>
                </a:ext>
              </a:extLst>
            </p:cNvPr>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sp>
        <p:nvSpPr>
          <p:cNvPr id="23" name="Freeform 23">
            <a:extLst>
              <a:ext uri="{FF2B5EF4-FFF2-40B4-BE49-F238E27FC236}">
                <a16:creationId xmlns:a16="http://schemas.microsoft.com/office/drawing/2014/main" id="{F80656B4-10DA-0F7F-E3DE-D0B995D1F54F}"/>
              </a:ext>
            </a:extLst>
          </p:cNvPr>
          <p:cNvSpPr/>
          <p:nvPr/>
        </p:nvSpPr>
        <p:spPr>
          <a:xfrm>
            <a:off x="11490162" y="8175848"/>
            <a:ext cx="1734870" cy="268905"/>
          </a:xfrm>
          <a:custGeom>
            <a:avLst/>
            <a:gdLst/>
            <a:ahLst/>
            <a:cxnLst/>
            <a:rect l="l" t="t" r="r" b="b"/>
            <a:pathLst>
              <a:path w="1734870" h="268905">
                <a:moveTo>
                  <a:pt x="0" y="0"/>
                </a:moveTo>
                <a:lnTo>
                  <a:pt x="1734870" y="0"/>
                </a:lnTo>
                <a:lnTo>
                  <a:pt x="1734870" y="268905"/>
                </a:lnTo>
                <a:lnTo>
                  <a:pt x="0" y="2689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TextBox 24">
            <a:extLst>
              <a:ext uri="{FF2B5EF4-FFF2-40B4-BE49-F238E27FC236}">
                <a16:creationId xmlns:a16="http://schemas.microsoft.com/office/drawing/2014/main" id="{C6150BF7-99F4-C67B-2B34-F290CD5EA3E6}"/>
              </a:ext>
            </a:extLst>
          </p:cNvPr>
          <p:cNvSpPr txBox="1"/>
          <p:nvPr/>
        </p:nvSpPr>
        <p:spPr>
          <a:xfrm>
            <a:off x="10342544" y="3699436"/>
            <a:ext cx="6916756" cy="3170099"/>
          </a:xfrm>
          <a:prstGeom prst="rect">
            <a:avLst/>
          </a:prstGeom>
        </p:spPr>
        <p:txBody>
          <a:bodyPr wrap="square" lIns="0" tIns="0" rIns="0" bIns="0" rtlCol="0" anchor="t">
            <a:spAutoFit/>
          </a:bodyPr>
          <a:lstStyle/>
          <a:p>
            <a:pPr algn="r"/>
            <a:r>
              <a:rPr lang="en-US" sz="5400" dirty="0">
                <a:solidFill>
                  <a:srgbClr val="F2C36D"/>
                </a:solidFill>
                <a:latin typeface="Inter Semi-Bold" panose="020B0604020202020204" charset="0"/>
                <a:ea typeface="Inter Semi-Bold" panose="020B0604020202020204" charset="0"/>
              </a:rPr>
              <a:t>Continuous Learning</a:t>
            </a:r>
          </a:p>
          <a:p>
            <a:pPr algn="r"/>
            <a:endParaRPr lang="en-US" sz="4400" b="1" dirty="0">
              <a:solidFill>
                <a:srgbClr val="63636B"/>
              </a:solidFill>
              <a:latin typeface="Inter Semi-Bold"/>
              <a:ea typeface="Inter Semi-Bold"/>
              <a:cs typeface="Inter Semi-Bold"/>
              <a:sym typeface="Inter Semi-Bold"/>
            </a:endParaRPr>
          </a:p>
          <a:p>
            <a:pPr algn="r"/>
            <a:r>
              <a:rPr lang="en-US" sz="3600" b="1" dirty="0">
                <a:solidFill>
                  <a:srgbClr val="63636B"/>
                </a:solidFill>
                <a:latin typeface="Inter Semi-Bold"/>
                <a:ea typeface="Inter Semi-Bold"/>
                <a:cs typeface="Inter Semi-Bold"/>
                <a:sym typeface="Inter Semi-Bold"/>
              </a:rPr>
              <a:t>Root cause thinking, near misses, and coaching for improvement</a:t>
            </a:r>
          </a:p>
        </p:txBody>
      </p:sp>
      <p:sp>
        <p:nvSpPr>
          <p:cNvPr id="25" name="TextBox 25">
            <a:extLst>
              <a:ext uri="{FF2B5EF4-FFF2-40B4-BE49-F238E27FC236}">
                <a16:creationId xmlns:a16="http://schemas.microsoft.com/office/drawing/2014/main" id="{198BD4D0-E26E-893D-EC75-D928DE169066}"/>
              </a:ext>
            </a:extLst>
          </p:cNvPr>
          <p:cNvSpPr txBox="1"/>
          <p:nvPr/>
        </p:nvSpPr>
        <p:spPr>
          <a:xfrm>
            <a:off x="5543062" y="6297879"/>
            <a:ext cx="4200210" cy="1477328"/>
          </a:xfrm>
          <a:prstGeom prst="rect">
            <a:avLst/>
          </a:prstGeom>
        </p:spPr>
        <p:txBody>
          <a:bodyPr wrap="square" lIns="0" tIns="0" rIns="0" bIns="0" rtlCol="0" anchor="t">
            <a:spAutoFit/>
          </a:bodyPr>
          <a:lstStyle/>
          <a:p>
            <a:r>
              <a:rPr lang="en-US" sz="3200" b="1" dirty="0">
                <a:solidFill>
                  <a:schemeClr val="bg1"/>
                </a:solidFill>
                <a:latin typeface="Inter Semi-Bold" panose="020B0604020202020204" charset="0"/>
                <a:ea typeface="Inter Semi-Bold" panose="020B0604020202020204" charset="0"/>
              </a:rPr>
              <a:t>Leaders cannot manage what they never see.</a:t>
            </a:r>
          </a:p>
        </p:txBody>
      </p:sp>
      <p:sp>
        <p:nvSpPr>
          <p:cNvPr id="28" name="Freeform 28">
            <a:extLst>
              <a:ext uri="{FF2B5EF4-FFF2-40B4-BE49-F238E27FC236}">
                <a16:creationId xmlns:a16="http://schemas.microsoft.com/office/drawing/2014/main" id="{E7E34A92-93B7-674A-E695-DA7CDE7A2374}"/>
              </a:ext>
            </a:extLst>
          </p:cNvPr>
          <p:cNvSpPr/>
          <p:nvPr/>
        </p:nvSpPr>
        <p:spPr>
          <a:xfrm flipH="1">
            <a:off x="7066331" y="2101681"/>
            <a:ext cx="1302045" cy="201817"/>
          </a:xfrm>
          <a:custGeom>
            <a:avLst/>
            <a:gdLst/>
            <a:ahLst/>
            <a:cxnLst/>
            <a:rect l="l" t="t" r="r" b="b"/>
            <a:pathLst>
              <a:path w="1302045" h="201817">
                <a:moveTo>
                  <a:pt x="1302045" y="0"/>
                </a:moveTo>
                <a:lnTo>
                  <a:pt x="0" y="0"/>
                </a:lnTo>
                <a:lnTo>
                  <a:pt x="0" y="201817"/>
                </a:lnTo>
                <a:lnTo>
                  <a:pt x="1302045" y="201817"/>
                </a:lnTo>
                <a:lnTo>
                  <a:pt x="1302045"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29" name="Picture 29">
            <a:extLst>
              <a:ext uri="{FF2B5EF4-FFF2-40B4-BE49-F238E27FC236}">
                <a16:creationId xmlns:a16="http://schemas.microsoft.com/office/drawing/2014/main" id="{0FB65497-9B20-5D51-914C-E643CECC4B30}"/>
              </a:ext>
            </a:extLst>
          </p:cNvPr>
          <p:cNvPicPr>
            <a:picLocks noChangeAspect="1"/>
          </p:cNvPicPr>
          <p:nvPr/>
        </p:nvPicPr>
        <p:blipFill>
          <a:blip r:embed="rId7"/>
          <a:stretch>
            <a:fillRect/>
          </a:stretch>
        </p:blipFill>
        <p:spPr>
          <a:xfrm>
            <a:off x="15258173" y="8849247"/>
            <a:ext cx="2993507" cy="1513657"/>
          </a:xfrm>
          <a:prstGeom prst="rect">
            <a:avLst/>
          </a:prstGeom>
        </p:spPr>
      </p:pic>
    </p:spTree>
    <p:extLst>
      <p:ext uri="{BB962C8B-B14F-4D97-AF65-F5344CB8AC3E}">
        <p14:creationId xmlns:p14="http://schemas.microsoft.com/office/powerpoint/2010/main" val="39071118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4E87D-F5B9-4A09-FA56-7BCC317EAF58}"/>
              </a:ext>
            </a:extLst>
          </p:cNvPr>
          <p:cNvSpPr>
            <a:spLocks noGrp="1"/>
          </p:cNvSpPr>
          <p:nvPr>
            <p:ph type="title"/>
          </p:nvPr>
        </p:nvSpPr>
        <p:spPr/>
        <p:txBody>
          <a:bodyPr>
            <a:normAutofit fontScale="90000"/>
          </a:bodyPr>
          <a:lstStyle/>
          <a:p>
            <a:r>
              <a:rPr lang="en-US" dirty="0"/>
              <a:t>Near Misses Are Early Warnings</a:t>
            </a:r>
            <a:br>
              <a:rPr lang="en-US" dirty="0"/>
            </a:br>
            <a:r>
              <a:rPr lang="en-US" sz="5400" dirty="0">
                <a:solidFill>
                  <a:schemeClr val="accent6"/>
                </a:solidFill>
              </a:rPr>
              <a:t>A near miss is a system signal- not a nuisance.</a:t>
            </a:r>
            <a:endParaRPr lang="en-US" dirty="0"/>
          </a:p>
        </p:txBody>
      </p:sp>
      <p:graphicFrame>
        <p:nvGraphicFramePr>
          <p:cNvPr id="4" name="Content Placeholder 3">
            <a:extLst>
              <a:ext uri="{FF2B5EF4-FFF2-40B4-BE49-F238E27FC236}">
                <a16:creationId xmlns:a16="http://schemas.microsoft.com/office/drawing/2014/main" id="{82487452-ED01-4E0E-6175-5AE1724AC6B3}"/>
              </a:ext>
            </a:extLst>
          </p:cNvPr>
          <p:cNvGraphicFramePr>
            <a:graphicFrameLocks noGrp="1"/>
          </p:cNvGraphicFramePr>
          <p:nvPr>
            <p:ph idx="4294967295"/>
            <p:extLst>
              <p:ext uri="{D42A27DB-BD31-4B8C-83A1-F6EECF244321}">
                <p14:modId xmlns:p14="http://schemas.microsoft.com/office/powerpoint/2010/main" val="2351707266"/>
              </p:ext>
            </p:extLst>
          </p:nvPr>
        </p:nvGraphicFramePr>
        <p:xfrm>
          <a:off x="3581400" y="2599824"/>
          <a:ext cx="12268200" cy="60366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15">
            <a:extLst>
              <a:ext uri="{FF2B5EF4-FFF2-40B4-BE49-F238E27FC236}">
                <a16:creationId xmlns:a16="http://schemas.microsoft.com/office/drawing/2014/main" id="{A14E2405-6B4C-8ACE-FB97-23DAB4BF72FD}"/>
              </a:ext>
            </a:extLst>
          </p:cNvPr>
          <p:cNvSpPr/>
          <p:nvPr/>
        </p:nvSpPr>
        <p:spPr>
          <a:xfrm>
            <a:off x="10896600" y="3009900"/>
            <a:ext cx="6235065" cy="412908"/>
          </a:xfrm>
          <a:prstGeom prst="rect">
            <a:avLst/>
          </a:prstGeom>
          <a:noFill/>
          <a:ln/>
        </p:spPr>
        <p:txBody>
          <a:bodyPr wrap="square" lIns="0" tIns="0" rIns="0" bIns="0" rtlCol="0" anchor="ctr"/>
          <a:lstStyle/>
          <a:p>
            <a:r>
              <a:rPr lang="en-US" sz="3600" b="1" dirty="0">
                <a:solidFill>
                  <a:srgbClr val="E87753"/>
                </a:solidFill>
              </a:rPr>
              <a:t>Most organizations focus here</a:t>
            </a:r>
            <a:r>
              <a:rPr lang="en-US" sz="1950" b="1" dirty="0">
                <a:solidFill>
                  <a:srgbClr val="E87753"/>
                </a:solidFill>
              </a:rPr>
              <a:t>.</a:t>
            </a:r>
            <a:endParaRPr lang="en-US" sz="1950" dirty="0">
              <a:solidFill>
                <a:srgbClr val="E87753"/>
              </a:solidFill>
            </a:endParaRPr>
          </a:p>
        </p:txBody>
      </p:sp>
      <p:sp>
        <p:nvSpPr>
          <p:cNvPr id="8" name="Text 16">
            <a:extLst>
              <a:ext uri="{FF2B5EF4-FFF2-40B4-BE49-F238E27FC236}">
                <a16:creationId xmlns:a16="http://schemas.microsoft.com/office/drawing/2014/main" id="{CD93C008-89C6-75C4-C859-A49F02A0A108}"/>
              </a:ext>
            </a:extLst>
          </p:cNvPr>
          <p:cNvSpPr/>
          <p:nvPr/>
        </p:nvSpPr>
        <p:spPr>
          <a:xfrm>
            <a:off x="1447800" y="6769552"/>
            <a:ext cx="3467100" cy="1828800"/>
          </a:xfrm>
          <a:prstGeom prst="rect">
            <a:avLst/>
          </a:prstGeom>
          <a:noFill/>
          <a:ln/>
        </p:spPr>
        <p:txBody>
          <a:bodyPr wrap="square" lIns="0" tIns="0" rIns="0" bIns="0" rtlCol="0" anchor="ctr"/>
          <a:lstStyle/>
          <a:p>
            <a:r>
              <a:rPr lang="en-US" sz="3600" b="1" dirty="0">
                <a:solidFill>
                  <a:srgbClr val="E87753"/>
                </a:solidFill>
              </a:rPr>
              <a:t>High performers learn here.</a:t>
            </a:r>
            <a:endParaRPr lang="en-US" sz="3600" dirty="0">
              <a:solidFill>
                <a:srgbClr val="E87753"/>
              </a:solidFill>
            </a:endParaRPr>
          </a:p>
        </p:txBody>
      </p:sp>
    </p:spTree>
    <p:extLst>
      <p:ext uri="{BB962C8B-B14F-4D97-AF65-F5344CB8AC3E}">
        <p14:creationId xmlns:p14="http://schemas.microsoft.com/office/powerpoint/2010/main" val="3433037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8373A-F271-09B3-6D11-F0F14D155219}"/>
              </a:ext>
            </a:extLst>
          </p:cNvPr>
          <p:cNvSpPr>
            <a:spLocks noGrp="1"/>
          </p:cNvSpPr>
          <p:nvPr>
            <p:ph type="title"/>
          </p:nvPr>
        </p:nvSpPr>
        <p:spPr/>
        <p:txBody>
          <a:bodyPr>
            <a:normAutofit fontScale="90000"/>
          </a:bodyPr>
          <a:lstStyle/>
          <a:p>
            <a:r>
              <a:rPr lang="en-US" sz="4900" dirty="0"/>
              <a:t>Coaching Creates Improvement; Blame Creates Hiding</a:t>
            </a:r>
            <a:br>
              <a:rPr lang="en-US" dirty="0"/>
            </a:br>
            <a:r>
              <a:rPr lang="en-US" sz="4400" dirty="0">
                <a:solidFill>
                  <a:schemeClr val="accent6"/>
                </a:solidFill>
              </a:rPr>
              <a:t>The response to problems determines what staff will report next time. </a:t>
            </a:r>
            <a:endParaRPr lang="en-US" dirty="0"/>
          </a:p>
        </p:txBody>
      </p:sp>
      <p:graphicFrame>
        <p:nvGraphicFramePr>
          <p:cNvPr id="4" name="Content Placeholder 3">
            <a:extLst>
              <a:ext uri="{FF2B5EF4-FFF2-40B4-BE49-F238E27FC236}">
                <a16:creationId xmlns:a16="http://schemas.microsoft.com/office/drawing/2014/main" id="{4B42BABC-1DD0-5F14-DEEA-7D6BF9500B6C}"/>
              </a:ext>
            </a:extLst>
          </p:cNvPr>
          <p:cNvGraphicFramePr>
            <a:graphicFrameLocks noGrp="1"/>
          </p:cNvGraphicFramePr>
          <p:nvPr>
            <p:ph idx="4294967295"/>
            <p:extLst>
              <p:ext uri="{D42A27DB-BD31-4B8C-83A1-F6EECF244321}">
                <p14:modId xmlns:p14="http://schemas.microsoft.com/office/powerpoint/2010/main" val="3358080780"/>
              </p:ext>
            </p:extLst>
          </p:nvPr>
        </p:nvGraphicFramePr>
        <p:xfrm>
          <a:off x="1495425" y="3695700"/>
          <a:ext cx="15449550" cy="3507233"/>
        </p:xfrm>
        <a:graphic>
          <a:graphicData uri="http://schemas.openxmlformats.org/drawingml/2006/table">
            <a:tbl>
              <a:tblPr firstRow="1" bandRow="1">
                <a:tableStyleId>{93296810-A885-4BE3-A3E7-6D5BEEA58F35}</a:tableStyleId>
              </a:tblPr>
              <a:tblGrid>
                <a:gridCol w="7724775">
                  <a:extLst>
                    <a:ext uri="{9D8B030D-6E8A-4147-A177-3AD203B41FA5}">
                      <a16:colId xmlns:a16="http://schemas.microsoft.com/office/drawing/2014/main" val="3266351592"/>
                    </a:ext>
                  </a:extLst>
                </a:gridCol>
                <a:gridCol w="7724775">
                  <a:extLst>
                    <a:ext uri="{9D8B030D-6E8A-4147-A177-3AD203B41FA5}">
                      <a16:colId xmlns:a16="http://schemas.microsoft.com/office/drawing/2014/main" val="3025205249"/>
                    </a:ext>
                  </a:extLst>
                </a:gridCol>
              </a:tblGrid>
              <a:tr h="713751">
                <a:tc>
                  <a:txBody>
                    <a:bodyPr/>
                    <a:lstStyle/>
                    <a:p>
                      <a:r>
                        <a:rPr lang="en-US" sz="4000" dirty="0"/>
                        <a:t>Blame Response</a:t>
                      </a:r>
                    </a:p>
                  </a:txBody>
                  <a:tcPr marL="137160" marR="137160" marT="68580" marB="68580"/>
                </a:tc>
                <a:tc>
                  <a:txBody>
                    <a:bodyPr/>
                    <a:lstStyle/>
                    <a:p>
                      <a:r>
                        <a:rPr lang="en-US" sz="4000" dirty="0"/>
                        <a:t>Learning Response</a:t>
                      </a:r>
                    </a:p>
                  </a:txBody>
                  <a:tcPr marL="137160" marR="137160" marT="68580" marB="68580"/>
                </a:tc>
                <a:extLst>
                  <a:ext uri="{0D108BD9-81ED-4DB2-BD59-A6C34878D82A}">
                    <a16:rowId xmlns:a16="http://schemas.microsoft.com/office/drawing/2014/main" val="415156697"/>
                  </a:ext>
                </a:extLst>
              </a:tr>
              <a:tr h="655485">
                <a:tc>
                  <a:txBody>
                    <a:bodyPr/>
                    <a:lstStyle/>
                    <a:p>
                      <a:r>
                        <a:rPr lang="en-US" sz="3600" dirty="0"/>
                        <a:t>Who did this? </a:t>
                      </a:r>
                    </a:p>
                  </a:txBody>
                  <a:tcPr marL="137160" marR="137160" marT="68580" marB="68580"/>
                </a:tc>
                <a:tc>
                  <a:txBody>
                    <a:bodyPr/>
                    <a:lstStyle/>
                    <a:p>
                      <a:r>
                        <a:rPr lang="en-US" sz="3600" dirty="0"/>
                        <a:t>What happened? </a:t>
                      </a:r>
                    </a:p>
                  </a:txBody>
                  <a:tcPr marL="137160" marR="137160" marT="68580" marB="68580"/>
                </a:tc>
                <a:extLst>
                  <a:ext uri="{0D108BD9-81ED-4DB2-BD59-A6C34878D82A}">
                    <a16:rowId xmlns:a16="http://schemas.microsoft.com/office/drawing/2014/main" val="1027933716"/>
                  </a:ext>
                </a:extLst>
              </a:tr>
              <a:tr h="655485">
                <a:tc>
                  <a:txBody>
                    <a:bodyPr/>
                    <a:lstStyle/>
                    <a:p>
                      <a:r>
                        <a:rPr lang="en-US" sz="3600" dirty="0"/>
                        <a:t>Why did you forget? </a:t>
                      </a:r>
                    </a:p>
                  </a:txBody>
                  <a:tcPr marL="137160" marR="137160" marT="68580" marB="68580"/>
                </a:tc>
                <a:tc>
                  <a:txBody>
                    <a:bodyPr/>
                    <a:lstStyle/>
                    <a:p>
                      <a:r>
                        <a:rPr lang="en-US" sz="3600" dirty="0"/>
                        <a:t>What made it possible? </a:t>
                      </a:r>
                    </a:p>
                  </a:txBody>
                  <a:tcPr marL="137160" marR="137160" marT="68580" marB="68580"/>
                </a:tc>
                <a:extLst>
                  <a:ext uri="{0D108BD9-81ED-4DB2-BD59-A6C34878D82A}">
                    <a16:rowId xmlns:a16="http://schemas.microsoft.com/office/drawing/2014/main" val="2278113230"/>
                  </a:ext>
                </a:extLst>
              </a:tr>
              <a:tr h="703073">
                <a:tc>
                  <a:txBody>
                    <a:bodyPr/>
                    <a:lstStyle/>
                    <a:p>
                      <a:r>
                        <a:rPr lang="en-US" sz="3600" dirty="0"/>
                        <a:t>You should have known. </a:t>
                      </a:r>
                    </a:p>
                  </a:txBody>
                  <a:tcPr marL="137160" marR="137160" marT="68580" marB="68580"/>
                </a:tc>
                <a:tc>
                  <a:txBody>
                    <a:bodyPr/>
                    <a:lstStyle/>
                    <a:p>
                      <a:r>
                        <a:rPr lang="en-US" sz="3600" dirty="0"/>
                        <a:t>What did the system expect? </a:t>
                      </a:r>
                    </a:p>
                  </a:txBody>
                  <a:tcPr marL="137160" marR="137160" marT="68580" marB="68580"/>
                </a:tc>
                <a:extLst>
                  <a:ext uri="{0D108BD9-81ED-4DB2-BD59-A6C34878D82A}">
                    <a16:rowId xmlns:a16="http://schemas.microsoft.com/office/drawing/2014/main" val="2640639215"/>
                  </a:ext>
                </a:extLst>
              </a:tr>
              <a:tr h="655485">
                <a:tc>
                  <a:txBody>
                    <a:bodyPr/>
                    <a:lstStyle/>
                    <a:p>
                      <a:r>
                        <a:rPr lang="en-US" sz="3600" dirty="0"/>
                        <a:t>Write them up. </a:t>
                      </a:r>
                    </a:p>
                  </a:txBody>
                  <a:tcPr marL="137160" marR="137160" marT="68580" marB="68580"/>
                </a:tc>
                <a:tc>
                  <a:txBody>
                    <a:bodyPr/>
                    <a:lstStyle/>
                    <a:p>
                      <a:r>
                        <a:rPr lang="en-US" sz="3600" dirty="0"/>
                        <a:t>What should change? </a:t>
                      </a:r>
                    </a:p>
                  </a:txBody>
                  <a:tcPr marL="137160" marR="137160" marT="68580" marB="68580"/>
                </a:tc>
                <a:extLst>
                  <a:ext uri="{0D108BD9-81ED-4DB2-BD59-A6C34878D82A}">
                    <a16:rowId xmlns:a16="http://schemas.microsoft.com/office/drawing/2014/main" val="2614464004"/>
                  </a:ext>
                </a:extLst>
              </a:tr>
            </a:tbl>
          </a:graphicData>
        </a:graphic>
      </p:graphicFrame>
      <p:sp>
        <p:nvSpPr>
          <p:cNvPr id="5" name="TextBox 4">
            <a:extLst>
              <a:ext uri="{FF2B5EF4-FFF2-40B4-BE49-F238E27FC236}">
                <a16:creationId xmlns:a16="http://schemas.microsoft.com/office/drawing/2014/main" id="{07D2D6D4-81D4-5038-A4C4-366579105BAB}"/>
              </a:ext>
            </a:extLst>
          </p:cNvPr>
          <p:cNvSpPr txBox="1"/>
          <p:nvPr/>
        </p:nvSpPr>
        <p:spPr>
          <a:xfrm>
            <a:off x="838201" y="8115300"/>
            <a:ext cx="12115800" cy="646331"/>
          </a:xfrm>
          <a:prstGeom prst="rect">
            <a:avLst/>
          </a:prstGeom>
          <a:solidFill>
            <a:srgbClr val="F2C36D"/>
          </a:solidFill>
        </p:spPr>
        <p:txBody>
          <a:bodyPr wrap="square" rtlCol="0">
            <a:spAutoFit/>
          </a:bodyPr>
          <a:lstStyle/>
          <a:p>
            <a:r>
              <a:rPr lang="en-US" sz="3600" dirty="0">
                <a:solidFill>
                  <a:schemeClr val="tx1">
                    <a:lumMod val="75000"/>
                    <a:lumOff val="25000"/>
                  </a:schemeClr>
                </a:solidFill>
              </a:rPr>
              <a:t>Practical tip: Use “what allowed this?” before “who did this?”</a:t>
            </a:r>
            <a:endParaRPr lang="en-US" sz="2700" dirty="0">
              <a:solidFill>
                <a:schemeClr val="tx1">
                  <a:lumMod val="75000"/>
                  <a:lumOff val="25000"/>
                </a:schemeClr>
              </a:solidFill>
            </a:endParaRPr>
          </a:p>
        </p:txBody>
      </p:sp>
    </p:spTree>
    <p:extLst>
      <p:ext uri="{BB962C8B-B14F-4D97-AF65-F5344CB8AC3E}">
        <p14:creationId xmlns:p14="http://schemas.microsoft.com/office/powerpoint/2010/main" val="3836619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37B1C-CBEF-B99A-29CE-ED7F68325D8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D615940C-3EAB-B5D2-CFA0-6974D2DF5D8D}"/>
              </a:ext>
            </a:extLst>
          </p:cNvPr>
          <p:cNvSpPr txBox="1"/>
          <p:nvPr/>
        </p:nvSpPr>
        <p:spPr>
          <a:xfrm>
            <a:off x="9635371" y="2519626"/>
            <a:ext cx="7623929" cy="1179810"/>
          </a:xfrm>
          <a:prstGeom prst="rect">
            <a:avLst/>
          </a:prstGeom>
        </p:spPr>
        <p:txBody>
          <a:bodyPr lIns="0" tIns="0" rIns="0" bIns="0" rtlCol="0" anchor="t">
            <a:spAutoFit/>
          </a:bodyPr>
          <a:lstStyle/>
          <a:p>
            <a:pPr algn="r">
              <a:lnSpc>
                <a:spcPts val="9240"/>
              </a:lnSpc>
            </a:pPr>
            <a:r>
              <a:rPr lang="en-US" sz="7700" b="1" dirty="0">
                <a:solidFill>
                  <a:srgbClr val="31A48F"/>
                </a:solidFill>
                <a:latin typeface="Cy Grotesk V3 Key Ultra-Bold"/>
                <a:ea typeface="Cy Grotesk V3 Key Ultra-Bold"/>
                <a:cs typeface="Cy Grotesk V3 Key Ultra-Bold"/>
                <a:sym typeface="Cy Grotesk V3 Key Ultra-Bold"/>
              </a:rPr>
              <a:t>SYSTEM 7</a:t>
            </a:r>
          </a:p>
        </p:txBody>
      </p:sp>
      <p:grpSp>
        <p:nvGrpSpPr>
          <p:cNvPr id="3" name="Group 3">
            <a:extLst>
              <a:ext uri="{FF2B5EF4-FFF2-40B4-BE49-F238E27FC236}">
                <a16:creationId xmlns:a16="http://schemas.microsoft.com/office/drawing/2014/main" id="{37E58626-4856-59D9-5BAC-D2EE82EF945E}"/>
              </a:ext>
            </a:extLst>
          </p:cNvPr>
          <p:cNvGrpSpPr/>
          <p:nvPr/>
        </p:nvGrpSpPr>
        <p:grpSpPr>
          <a:xfrm>
            <a:off x="5724901" y="1448842"/>
            <a:ext cx="3419099" cy="9324568"/>
            <a:chOff x="0" y="0"/>
            <a:chExt cx="496949" cy="1355280"/>
          </a:xfrm>
        </p:grpSpPr>
        <p:sp>
          <p:nvSpPr>
            <p:cNvPr id="4" name="Freeform 4">
              <a:extLst>
                <a:ext uri="{FF2B5EF4-FFF2-40B4-BE49-F238E27FC236}">
                  <a16:creationId xmlns:a16="http://schemas.microsoft.com/office/drawing/2014/main" id="{50A0AA90-A861-2D40-3E40-DBA46BA27B7A}"/>
                </a:ext>
              </a:extLst>
            </p:cNvPr>
            <p:cNvSpPr/>
            <p:nvPr/>
          </p:nvSpPr>
          <p:spPr>
            <a:xfrm>
              <a:off x="0" y="0"/>
              <a:ext cx="496949" cy="1355280"/>
            </a:xfrm>
            <a:custGeom>
              <a:avLst/>
              <a:gdLst/>
              <a:ahLst/>
              <a:cxnLst/>
              <a:rect l="l" t="t" r="r" b="b"/>
              <a:pathLst>
                <a:path w="496949" h="1355280">
                  <a:moveTo>
                    <a:pt x="97366" y="0"/>
                  </a:moveTo>
                  <a:lnTo>
                    <a:pt x="399584" y="0"/>
                  </a:lnTo>
                  <a:cubicBezTo>
                    <a:pt x="425406" y="0"/>
                    <a:pt x="450172" y="10258"/>
                    <a:pt x="468431" y="28518"/>
                  </a:cubicBezTo>
                  <a:cubicBezTo>
                    <a:pt x="486691" y="46777"/>
                    <a:pt x="496949" y="71543"/>
                    <a:pt x="496949" y="97366"/>
                  </a:cubicBezTo>
                  <a:lnTo>
                    <a:pt x="496949" y="1257914"/>
                  </a:lnTo>
                  <a:cubicBezTo>
                    <a:pt x="496949" y="1283737"/>
                    <a:pt x="486691" y="1308502"/>
                    <a:pt x="468431" y="1326762"/>
                  </a:cubicBezTo>
                  <a:cubicBezTo>
                    <a:pt x="450172" y="1345021"/>
                    <a:pt x="425406" y="1355280"/>
                    <a:pt x="399584" y="1355280"/>
                  </a:cubicBezTo>
                  <a:lnTo>
                    <a:pt x="97366" y="1355280"/>
                  </a:lnTo>
                  <a:cubicBezTo>
                    <a:pt x="71543" y="1355280"/>
                    <a:pt x="46777" y="1345021"/>
                    <a:pt x="28518" y="1326762"/>
                  </a:cubicBezTo>
                  <a:cubicBezTo>
                    <a:pt x="10258" y="1308502"/>
                    <a:pt x="0" y="1283737"/>
                    <a:pt x="0" y="1257914"/>
                  </a:cubicBezTo>
                  <a:lnTo>
                    <a:pt x="0" y="97366"/>
                  </a:lnTo>
                  <a:cubicBezTo>
                    <a:pt x="0" y="71543"/>
                    <a:pt x="10258" y="46777"/>
                    <a:pt x="28518" y="28518"/>
                  </a:cubicBezTo>
                  <a:cubicBezTo>
                    <a:pt x="46777" y="10258"/>
                    <a:pt x="71543" y="0"/>
                    <a:pt x="97366" y="0"/>
                  </a:cubicBezTo>
                  <a:close/>
                </a:path>
              </a:pathLst>
            </a:custGeom>
            <a:solidFill>
              <a:srgbClr val="E87753">
                <a:alpha val="6667"/>
              </a:srgbClr>
            </a:solidFill>
          </p:spPr>
          <p:txBody>
            <a:bodyPr/>
            <a:lstStyle/>
            <a:p>
              <a:endParaRPr lang="en-US"/>
            </a:p>
          </p:txBody>
        </p:sp>
        <p:sp>
          <p:nvSpPr>
            <p:cNvPr id="5" name="TextBox 5">
              <a:extLst>
                <a:ext uri="{FF2B5EF4-FFF2-40B4-BE49-F238E27FC236}">
                  <a16:creationId xmlns:a16="http://schemas.microsoft.com/office/drawing/2014/main" id="{F39CDB76-8209-C64C-4243-D44FF1E52733}"/>
                </a:ext>
              </a:extLst>
            </p:cNvPr>
            <p:cNvSpPr txBox="1"/>
            <p:nvPr/>
          </p:nvSpPr>
          <p:spPr>
            <a:xfrm>
              <a:off x="0" y="-38100"/>
              <a:ext cx="496949" cy="1393380"/>
            </a:xfrm>
            <a:prstGeom prst="rect">
              <a:avLst/>
            </a:prstGeom>
          </p:spPr>
          <p:txBody>
            <a:bodyPr lIns="50800" tIns="50800" rIns="50800" bIns="50800" rtlCol="0" anchor="ctr"/>
            <a:lstStyle/>
            <a:p>
              <a:pPr marL="0" lvl="0" indent="0" algn="ctr">
                <a:lnSpc>
                  <a:spcPts val="2660"/>
                </a:lnSpc>
                <a:spcBef>
                  <a:spcPct val="0"/>
                </a:spcBef>
              </a:pPr>
              <a:endParaRPr/>
            </a:p>
          </p:txBody>
        </p:sp>
      </p:grpSp>
      <p:grpSp>
        <p:nvGrpSpPr>
          <p:cNvPr id="6" name="Group 6">
            <a:extLst>
              <a:ext uri="{FF2B5EF4-FFF2-40B4-BE49-F238E27FC236}">
                <a16:creationId xmlns:a16="http://schemas.microsoft.com/office/drawing/2014/main" id="{814D9EF8-2AD8-296E-A511-B9CCCDAD417A}"/>
              </a:ext>
            </a:extLst>
          </p:cNvPr>
          <p:cNvGrpSpPr/>
          <p:nvPr/>
        </p:nvGrpSpPr>
        <p:grpSpPr>
          <a:xfrm>
            <a:off x="1028700" y="3027398"/>
            <a:ext cx="7339676" cy="5581297"/>
            <a:chOff x="0" y="0"/>
            <a:chExt cx="1137108" cy="864689"/>
          </a:xfrm>
        </p:grpSpPr>
        <p:sp>
          <p:nvSpPr>
            <p:cNvPr id="7" name="Freeform 7">
              <a:extLst>
                <a:ext uri="{FF2B5EF4-FFF2-40B4-BE49-F238E27FC236}">
                  <a16:creationId xmlns:a16="http://schemas.microsoft.com/office/drawing/2014/main" id="{49ED7810-0CD6-22A0-1F69-632FE919D0F1}"/>
                </a:ext>
              </a:extLst>
            </p:cNvPr>
            <p:cNvSpPr/>
            <p:nvPr/>
          </p:nvSpPr>
          <p:spPr>
            <a:xfrm flipH="1">
              <a:off x="0" y="0"/>
              <a:ext cx="1137108" cy="864689"/>
            </a:xfrm>
            <a:custGeom>
              <a:avLst/>
              <a:gdLst/>
              <a:ahLst/>
              <a:cxnLst/>
              <a:rect l="l" t="t" r="r" b="b"/>
              <a:pathLst>
                <a:path w="1137108" h="864689">
                  <a:moveTo>
                    <a:pt x="1116012" y="0"/>
                  </a:moveTo>
                  <a:lnTo>
                    <a:pt x="21096" y="0"/>
                  </a:lnTo>
                  <a:cubicBezTo>
                    <a:pt x="15501" y="0"/>
                    <a:pt x="10135" y="2223"/>
                    <a:pt x="6179" y="6179"/>
                  </a:cubicBezTo>
                  <a:cubicBezTo>
                    <a:pt x="2223" y="10135"/>
                    <a:pt x="0" y="15501"/>
                    <a:pt x="0" y="21096"/>
                  </a:cubicBezTo>
                  <a:lnTo>
                    <a:pt x="0" y="843593"/>
                  </a:lnTo>
                  <a:cubicBezTo>
                    <a:pt x="0" y="849188"/>
                    <a:pt x="2223" y="854554"/>
                    <a:pt x="6179" y="858510"/>
                  </a:cubicBezTo>
                  <a:cubicBezTo>
                    <a:pt x="10135" y="862466"/>
                    <a:pt x="15501" y="864689"/>
                    <a:pt x="21096" y="864689"/>
                  </a:cubicBezTo>
                  <a:lnTo>
                    <a:pt x="1116012" y="864689"/>
                  </a:lnTo>
                  <a:cubicBezTo>
                    <a:pt x="1121607" y="864689"/>
                    <a:pt x="1126973" y="862466"/>
                    <a:pt x="1130929" y="858510"/>
                  </a:cubicBezTo>
                  <a:cubicBezTo>
                    <a:pt x="1134885" y="854554"/>
                    <a:pt x="1137108" y="849188"/>
                    <a:pt x="1137108" y="843593"/>
                  </a:cubicBezTo>
                  <a:lnTo>
                    <a:pt x="1137108" y="21096"/>
                  </a:lnTo>
                  <a:cubicBezTo>
                    <a:pt x="1137108" y="15501"/>
                    <a:pt x="1134885" y="10135"/>
                    <a:pt x="1130929" y="6179"/>
                  </a:cubicBezTo>
                  <a:cubicBezTo>
                    <a:pt x="1126973" y="2223"/>
                    <a:pt x="1121607" y="0"/>
                    <a:pt x="1116012" y="0"/>
                  </a:cubicBezTo>
                  <a:close/>
                </a:path>
              </a:pathLst>
            </a:custGeom>
            <a:blipFill>
              <a:blip r:embed="rId3"/>
              <a:stretch>
                <a:fillRect r="-13960"/>
              </a:stretch>
            </a:blipFill>
          </p:spPr>
          <p:txBody>
            <a:bodyPr/>
            <a:lstStyle/>
            <a:p>
              <a:endParaRPr lang="en-US"/>
            </a:p>
          </p:txBody>
        </p:sp>
      </p:grpSp>
      <p:grpSp>
        <p:nvGrpSpPr>
          <p:cNvPr id="8" name="Group 8">
            <a:extLst>
              <a:ext uri="{FF2B5EF4-FFF2-40B4-BE49-F238E27FC236}">
                <a16:creationId xmlns:a16="http://schemas.microsoft.com/office/drawing/2014/main" id="{48107AFF-F911-DCA1-4AA7-92C609C36597}"/>
              </a:ext>
            </a:extLst>
          </p:cNvPr>
          <p:cNvGrpSpPr/>
          <p:nvPr/>
        </p:nvGrpSpPr>
        <p:grpSpPr>
          <a:xfrm>
            <a:off x="5108627" y="4423336"/>
            <a:ext cx="4872936" cy="3761983"/>
            <a:chOff x="0" y="-38100"/>
            <a:chExt cx="866850" cy="272606"/>
          </a:xfrm>
        </p:grpSpPr>
        <p:sp>
          <p:nvSpPr>
            <p:cNvPr id="9" name="Freeform 9">
              <a:extLst>
                <a:ext uri="{FF2B5EF4-FFF2-40B4-BE49-F238E27FC236}">
                  <a16:creationId xmlns:a16="http://schemas.microsoft.com/office/drawing/2014/main" id="{2A647167-FC8D-724F-B0D2-CAA0D95B018C}"/>
                </a:ext>
              </a:extLst>
            </p:cNvPr>
            <p:cNvSpPr/>
            <p:nvPr/>
          </p:nvSpPr>
          <p:spPr>
            <a:xfrm>
              <a:off x="0" y="0"/>
              <a:ext cx="866850" cy="234506"/>
            </a:xfrm>
            <a:custGeom>
              <a:avLst/>
              <a:gdLst/>
              <a:ahLst/>
              <a:cxnLst/>
              <a:rect l="l" t="t" r="r" b="b"/>
              <a:pathLst>
                <a:path w="866850" h="234506">
                  <a:moveTo>
                    <a:pt x="25420" y="0"/>
                  </a:moveTo>
                  <a:lnTo>
                    <a:pt x="841430" y="0"/>
                  </a:lnTo>
                  <a:cubicBezTo>
                    <a:pt x="848172" y="0"/>
                    <a:pt x="854638" y="2678"/>
                    <a:pt x="859405" y="7445"/>
                  </a:cubicBezTo>
                  <a:cubicBezTo>
                    <a:pt x="864172" y="12213"/>
                    <a:pt x="866850" y="18678"/>
                    <a:pt x="866850" y="25420"/>
                  </a:cubicBezTo>
                  <a:lnTo>
                    <a:pt x="866850" y="209086"/>
                  </a:lnTo>
                  <a:cubicBezTo>
                    <a:pt x="866850" y="215828"/>
                    <a:pt x="864172" y="222294"/>
                    <a:pt x="859405" y="227061"/>
                  </a:cubicBezTo>
                  <a:cubicBezTo>
                    <a:pt x="854638" y="231828"/>
                    <a:pt x="848172" y="234506"/>
                    <a:pt x="841430" y="234506"/>
                  </a:cubicBezTo>
                  <a:lnTo>
                    <a:pt x="25420" y="234506"/>
                  </a:lnTo>
                  <a:cubicBezTo>
                    <a:pt x="18678" y="234506"/>
                    <a:pt x="12213" y="231828"/>
                    <a:pt x="7445" y="227061"/>
                  </a:cubicBezTo>
                  <a:cubicBezTo>
                    <a:pt x="2678" y="222294"/>
                    <a:pt x="0" y="215828"/>
                    <a:pt x="0" y="209086"/>
                  </a:cubicBezTo>
                  <a:lnTo>
                    <a:pt x="0" y="25420"/>
                  </a:lnTo>
                  <a:cubicBezTo>
                    <a:pt x="0" y="18678"/>
                    <a:pt x="2678" y="12213"/>
                    <a:pt x="7445" y="7445"/>
                  </a:cubicBezTo>
                  <a:cubicBezTo>
                    <a:pt x="12213" y="2678"/>
                    <a:pt x="18678" y="0"/>
                    <a:pt x="25420" y="0"/>
                  </a:cubicBezTo>
                  <a:close/>
                </a:path>
              </a:pathLst>
            </a:custGeom>
            <a:solidFill>
              <a:srgbClr val="E87753"/>
            </a:solidFill>
          </p:spPr>
          <p:txBody>
            <a:bodyPr/>
            <a:lstStyle/>
            <a:p>
              <a:endParaRPr lang="en-US" dirty="0"/>
            </a:p>
          </p:txBody>
        </p:sp>
        <p:sp>
          <p:nvSpPr>
            <p:cNvPr id="10" name="TextBox 10">
              <a:extLst>
                <a:ext uri="{FF2B5EF4-FFF2-40B4-BE49-F238E27FC236}">
                  <a16:creationId xmlns:a16="http://schemas.microsoft.com/office/drawing/2014/main" id="{7EDF5B4E-E18D-5D9C-4FEA-567C4BC8DEAE}"/>
                </a:ext>
              </a:extLst>
            </p:cNvPr>
            <p:cNvSpPr txBox="1"/>
            <p:nvPr/>
          </p:nvSpPr>
          <p:spPr>
            <a:xfrm>
              <a:off x="0" y="-38100"/>
              <a:ext cx="866850" cy="272606"/>
            </a:xfrm>
            <a:prstGeom prst="rect">
              <a:avLst/>
            </a:prstGeom>
          </p:spPr>
          <p:txBody>
            <a:bodyPr lIns="50800" tIns="50800" rIns="50800" bIns="50800" rtlCol="0" anchor="ctr"/>
            <a:lstStyle/>
            <a:p>
              <a:pPr algn="ctr">
                <a:lnSpc>
                  <a:spcPts val="2660"/>
                </a:lnSpc>
              </a:pPr>
              <a:endParaRPr/>
            </a:p>
          </p:txBody>
        </p:sp>
      </p:grpSp>
      <p:sp>
        <p:nvSpPr>
          <p:cNvPr id="17" name="Freeform 17">
            <a:extLst>
              <a:ext uri="{FF2B5EF4-FFF2-40B4-BE49-F238E27FC236}">
                <a16:creationId xmlns:a16="http://schemas.microsoft.com/office/drawing/2014/main" id="{A7561391-2229-B303-B038-FE0C01581A50}"/>
              </a:ext>
            </a:extLst>
          </p:cNvPr>
          <p:cNvSpPr/>
          <p:nvPr/>
        </p:nvSpPr>
        <p:spPr>
          <a:xfrm>
            <a:off x="5543062" y="5608479"/>
            <a:ext cx="399182" cy="596790"/>
          </a:xfrm>
          <a:custGeom>
            <a:avLst/>
            <a:gdLst/>
            <a:ahLst/>
            <a:cxnLst/>
            <a:rect l="l" t="t" r="r" b="b"/>
            <a:pathLst>
              <a:path w="399182" h="596790">
                <a:moveTo>
                  <a:pt x="0" y="0"/>
                </a:moveTo>
                <a:lnTo>
                  <a:pt x="399182" y="0"/>
                </a:lnTo>
                <a:lnTo>
                  <a:pt x="399182" y="596790"/>
                </a:lnTo>
                <a:lnTo>
                  <a:pt x="0" y="59679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20" name="Group 20">
            <a:extLst>
              <a:ext uri="{FF2B5EF4-FFF2-40B4-BE49-F238E27FC236}">
                <a16:creationId xmlns:a16="http://schemas.microsoft.com/office/drawing/2014/main" id="{F54F71FF-9B72-9CB6-CEB7-511F00CAE82E}"/>
              </a:ext>
            </a:extLst>
          </p:cNvPr>
          <p:cNvGrpSpPr/>
          <p:nvPr/>
        </p:nvGrpSpPr>
        <p:grpSpPr>
          <a:xfrm>
            <a:off x="15248371" y="7795868"/>
            <a:ext cx="3891179" cy="3891179"/>
            <a:chOff x="0" y="0"/>
            <a:chExt cx="812800" cy="812800"/>
          </a:xfrm>
        </p:grpSpPr>
        <p:sp>
          <p:nvSpPr>
            <p:cNvPr id="21" name="Freeform 21">
              <a:extLst>
                <a:ext uri="{FF2B5EF4-FFF2-40B4-BE49-F238E27FC236}">
                  <a16:creationId xmlns:a16="http://schemas.microsoft.com/office/drawing/2014/main" id="{4C0D7D67-3834-8470-A993-959B70B1181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36D"/>
            </a:solidFill>
          </p:spPr>
          <p:txBody>
            <a:bodyPr/>
            <a:lstStyle/>
            <a:p>
              <a:endParaRPr lang="en-US"/>
            </a:p>
          </p:txBody>
        </p:sp>
        <p:sp>
          <p:nvSpPr>
            <p:cNvPr id="22" name="TextBox 22">
              <a:extLst>
                <a:ext uri="{FF2B5EF4-FFF2-40B4-BE49-F238E27FC236}">
                  <a16:creationId xmlns:a16="http://schemas.microsoft.com/office/drawing/2014/main" id="{08314CB7-76EA-F4DF-E2DF-04ACD3864F95}"/>
                </a:ext>
              </a:extLst>
            </p:cNvPr>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sp>
        <p:nvSpPr>
          <p:cNvPr id="23" name="Freeform 23">
            <a:extLst>
              <a:ext uri="{FF2B5EF4-FFF2-40B4-BE49-F238E27FC236}">
                <a16:creationId xmlns:a16="http://schemas.microsoft.com/office/drawing/2014/main" id="{1E5DAEBD-4236-AB2F-9787-62DD6D8EEE51}"/>
              </a:ext>
            </a:extLst>
          </p:cNvPr>
          <p:cNvSpPr/>
          <p:nvPr/>
        </p:nvSpPr>
        <p:spPr>
          <a:xfrm>
            <a:off x="11490162" y="8175848"/>
            <a:ext cx="1734870" cy="268905"/>
          </a:xfrm>
          <a:custGeom>
            <a:avLst/>
            <a:gdLst/>
            <a:ahLst/>
            <a:cxnLst/>
            <a:rect l="l" t="t" r="r" b="b"/>
            <a:pathLst>
              <a:path w="1734870" h="268905">
                <a:moveTo>
                  <a:pt x="0" y="0"/>
                </a:moveTo>
                <a:lnTo>
                  <a:pt x="1734870" y="0"/>
                </a:lnTo>
                <a:lnTo>
                  <a:pt x="1734870" y="268905"/>
                </a:lnTo>
                <a:lnTo>
                  <a:pt x="0" y="2689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TextBox 24">
            <a:extLst>
              <a:ext uri="{FF2B5EF4-FFF2-40B4-BE49-F238E27FC236}">
                <a16:creationId xmlns:a16="http://schemas.microsoft.com/office/drawing/2014/main" id="{6D5B6893-60CB-0B15-DD1A-DDBC75DCFFAE}"/>
              </a:ext>
            </a:extLst>
          </p:cNvPr>
          <p:cNvSpPr txBox="1"/>
          <p:nvPr/>
        </p:nvSpPr>
        <p:spPr>
          <a:xfrm>
            <a:off x="10342544" y="3699436"/>
            <a:ext cx="6916756" cy="4001095"/>
          </a:xfrm>
          <a:prstGeom prst="rect">
            <a:avLst/>
          </a:prstGeom>
        </p:spPr>
        <p:txBody>
          <a:bodyPr wrap="square" lIns="0" tIns="0" rIns="0" bIns="0" rtlCol="0" anchor="t">
            <a:spAutoFit/>
          </a:bodyPr>
          <a:lstStyle/>
          <a:p>
            <a:pPr algn="r"/>
            <a:r>
              <a:rPr lang="en-US" sz="5400" dirty="0">
                <a:solidFill>
                  <a:srgbClr val="F2C36D"/>
                </a:solidFill>
                <a:latin typeface="Inter Semi-Bold" panose="020B0604020202020204" charset="0"/>
                <a:ea typeface="Inter Semi-Bold" panose="020B0604020202020204" charset="0"/>
              </a:rPr>
              <a:t>Building a</a:t>
            </a:r>
          </a:p>
          <a:p>
            <a:pPr algn="r"/>
            <a:r>
              <a:rPr lang="en-US" sz="5400" dirty="0">
                <a:solidFill>
                  <a:srgbClr val="F2C36D"/>
                </a:solidFill>
                <a:latin typeface="Inter Semi-Bold" panose="020B0604020202020204" charset="0"/>
                <a:ea typeface="Inter Semi-Bold" panose="020B0604020202020204" charset="0"/>
              </a:rPr>
              <a:t> proactive culture</a:t>
            </a:r>
          </a:p>
          <a:p>
            <a:pPr algn="r"/>
            <a:endParaRPr lang="en-US" sz="4400" b="1" dirty="0">
              <a:solidFill>
                <a:srgbClr val="63636B"/>
              </a:solidFill>
              <a:latin typeface="Inter Semi-Bold"/>
              <a:ea typeface="Inter Semi-Bold"/>
              <a:cs typeface="Inter Semi-Bold"/>
              <a:sym typeface="Inter Semi-Bold"/>
            </a:endParaRPr>
          </a:p>
          <a:p>
            <a:pPr algn="r"/>
            <a:r>
              <a:rPr lang="en-US" sz="3600" b="1" dirty="0">
                <a:solidFill>
                  <a:srgbClr val="63636B"/>
                </a:solidFill>
                <a:latin typeface="Inter Semi-Bold"/>
                <a:ea typeface="Inter Semi-Bold"/>
                <a:cs typeface="Inter Semi-Bold"/>
                <a:sym typeface="Inter Semi-Bold"/>
              </a:rPr>
              <a:t>Creating systems that consistently produce better outcomes</a:t>
            </a:r>
          </a:p>
        </p:txBody>
      </p:sp>
      <p:sp>
        <p:nvSpPr>
          <p:cNvPr id="25" name="TextBox 25">
            <a:extLst>
              <a:ext uri="{FF2B5EF4-FFF2-40B4-BE49-F238E27FC236}">
                <a16:creationId xmlns:a16="http://schemas.microsoft.com/office/drawing/2014/main" id="{97A343DD-AE64-85B5-F1E8-B4020E35ECE4}"/>
              </a:ext>
            </a:extLst>
          </p:cNvPr>
          <p:cNvSpPr txBox="1"/>
          <p:nvPr/>
        </p:nvSpPr>
        <p:spPr>
          <a:xfrm>
            <a:off x="5543062" y="6297879"/>
            <a:ext cx="4200210" cy="984885"/>
          </a:xfrm>
          <a:prstGeom prst="rect">
            <a:avLst/>
          </a:prstGeom>
        </p:spPr>
        <p:txBody>
          <a:bodyPr wrap="square" lIns="0" tIns="0" rIns="0" bIns="0" rtlCol="0" anchor="t">
            <a:spAutoFit/>
          </a:bodyPr>
          <a:lstStyle/>
          <a:p>
            <a:r>
              <a:rPr lang="en-US" sz="3200" b="1" dirty="0">
                <a:solidFill>
                  <a:schemeClr val="bg1"/>
                </a:solidFill>
                <a:latin typeface="Inter Semi-Bold" panose="020B0604020202020204" charset="0"/>
                <a:ea typeface="Inter Semi-Bold" panose="020B0604020202020204" charset="0"/>
              </a:rPr>
              <a:t>Culture is what</a:t>
            </a:r>
          </a:p>
          <a:p>
            <a:r>
              <a:rPr lang="en-US" sz="3200" b="1" dirty="0">
                <a:solidFill>
                  <a:schemeClr val="bg1"/>
                </a:solidFill>
                <a:latin typeface="Inter Semi-Bold" panose="020B0604020202020204" charset="0"/>
                <a:ea typeface="Inter Semi-Bold" panose="020B0604020202020204" charset="0"/>
              </a:rPr>
              <a:t>happens repeatedly.</a:t>
            </a:r>
          </a:p>
        </p:txBody>
      </p:sp>
      <p:sp>
        <p:nvSpPr>
          <p:cNvPr id="28" name="Freeform 28">
            <a:extLst>
              <a:ext uri="{FF2B5EF4-FFF2-40B4-BE49-F238E27FC236}">
                <a16:creationId xmlns:a16="http://schemas.microsoft.com/office/drawing/2014/main" id="{B3FFD7FD-EF86-8287-5346-D2A4D368253A}"/>
              </a:ext>
            </a:extLst>
          </p:cNvPr>
          <p:cNvSpPr/>
          <p:nvPr/>
        </p:nvSpPr>
        <p:spPr>
          <a:xfrm flipH="1">
            <a:off x="7066331" y="2101681"/>
            <a:ext cx="1302045" cy="201817"/>
          </a:xfrm>
          <a:custGeom>
            <a:avLst/>
            <a:gdLst/>
            <a:ahLst/>
            <a:cxnLst/>
            <a:rect l="l" t="t" r="r" b="b"/>
            <a:pathLst>
              <a:path w="1302045" h="201817">
                <a:moveTo>
                  <a:pt x="1302045" y="0"/>
                </a:moveTo>
                <a:lnTo>
                  <a:pt x="0" y="0"/>
                </a:lnTo>
                <a:lnTo>
                  <a:pt x="0" y="201817"/>
                </a:lnTo>
                <a:lnTo>
                  <a:pt x="1302045" y="201817"/>
                </a:lnTo>
                <a:lnTo>
                  <a:pt x="1302045"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29" name="Picture 29">
            <a:extLst>
              <a:ext uri="{FF2B5EF4-FFF2-40B4-BE49-F238E27FC236}">
                <a16:creationId xmlns:a16="http://schemas.microsoft.com/office/drawing/2014/main" id="{C43EF92B-7F54-284E-CC7B-9B6C7FCFDF62}"/>
              </a:ext>
            </a:extLst>
          </p:cNvPr>
          <p:cNvPicPr>
            <a:picLocks noChangeAspect="1"/>
          </p:cNvPicPr>
          <p:nvPr/>
        </p:nvPicPr>
        <p:blipFill>
          <a:blip r:embed="rId7"/>
          <a:stretch>
            <a:fillRect/>
          </a:stretch>
        </p:blipFill>
        <p:spPr>
          <a:xfrm>
            <a:off x="15258173" y="8849247"/>
            <a:ext cx="2993507" cy="1513657"/>
          </a:xfrm>
          <a:prstGeom prst="rect">
            <a:avLst/>
          </a:prstGeom>
        </p:spPr>
      </p:pic>
    </p:spTree>
    <p:extLst>
      <p:ext uri="{BB962C8B-B14F-4D97-AF65-F5344CB8AC3E}">
        <p14:creationId xmlns:p14="http://schemas.microsoft.com/office/powerpoint/2010/main" val="31716196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73146-C059-4056-2167-49120A670B66}"/>
              </a:ext>
            </a:extLst>
          </p:cNvPr>
          <p:cNvSpPr>
            <a:spLocks noGrp="1"/>
          </p:cNvSpPr>
          <p:nvPr>
            <p:ph type="title"/>
          </p:nvPr>
        </p:nvSpPr>
        <p:spPr/>
        <p:txBody>
          <a:bodyPr>
            <a:normAutofit fontScale="90000"/>
          </a:bodyPr>
          <a:lstStyle/>
          <a:p>
            <a:r>
              <a:rPr lang="en-US" dirty="0"/>
              <a:t>What Proactive Culture Looks Like In Daily Operations</a:t>
            </a:r>
            <a:br>
              <a:rPr lang="en-US" dirty="0"/>
            </a:br>
            <a:r>
              <a:rPr lang="en-US" sz="4400" dirty="0">
                <a:solidFill>
                  <a:schemeClr val="accent6"/>
                </a:solidFill>
              </a:rPr>
              <a:t>Culture is built through repeated leadership behaviors. </a:t>
            </a:r>
            <a:endParaRPr lang="en-US" dirty="0"/>
          </a:p>
        </p:txBody>
      </p:sp>
      <p:graphicFrame>
        <p:nvGraphicFramePr>
          <p:cNvPr id="4" name="Content Placeholder 3">
            <a:extLst>
              <a:ext uri="{FF2B5EF4-FFF2-40B4-BE49-F238E27FC236}">
                <a16:creationId xmlns:a16="http://schemas.microsoft.com/office/drawing/2014/main" id="{73ACB921-B95A-66C6-E2EA-EA9F0A854A19}"/>
              </a:ext>
            </a:extLst>
          </p:cNvPr>
          <p:cNvGraphicFramePr>
            <a:graphicFrameLocks noGrp="1"/>
          </p:cNvGraphicFramePr>
          <p:nvPr>
            <p:ph idx="4294967295"/>
            <p:extLst>
              <p:ext uri="{D42A27DB-BD31-4B8C-83A1-F6EECF244321}">
                <p14:modId xmlns:p14="http://schemas.microsoft.com/office/powerpoint/2010/main" val="1251217703"/>
              </p:ext>
            </p:extLst>
          </p:nvPr>
        </p:nvGraphicFramePr>
        <p:xfrm>
          <a:off x="1143000" y="2476500"/>
          <a:ext cx="15773400" cy="652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216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8E2744-0425-E5F7-57C7-024AC1388A28}"/>
              </a:ext>
            </a:extLst>
          </p:cNvPr>
          <p:cNvSpPr>
            <a:spLocks noGrp="1"/>
          </p:cNvSpPr>
          <p:nvPr>
            <p:ph type="title"/>
          </p:nvPr>
        </p:nvSpPr>
        <p:spPr>
          <a:xfrm>
            <a:off x="609600" y="495300"/>
            <a:ext cx="17221200" cy="1828800"/>
          </a:xfrm>
        </p:spPr>
        <p:txBody>
          <a:bodyPr>
            <a:normAutofit fontScale="90000"/>
          </a:bodyPr>
          <a:lstStyle/>
          <a:p>
            <a:r>
              <a:rPr lang="en-US" sz="4900" dirty="0"/>
              <a:t>Great Outcomes Don't Come From Great People Alone</a:t>
            </a:r>
            <a:br>
              <a:rPr lang="en-US" sz="4000" i="1" dirty="0">
                <a:solidFill>
                  <a:schemeClr val="tx1">
                    <a:lumMod val="75000"/>
                    <a:lumOff val="25000"/>
                  </a:schemeClr>
                </a:solidFill>
                <a:latin typeface="Inter" panose="020B0604020202020204" charset="0"/>
                <a:ea typeface="Inter" panose="020B0604020202020204" charset="0"/>
              </a:rPr>
            </a:br>
            <a:r>
              <a:rPr lang="en-US" sz="4000" i="1" dirty="0">
                <a:solidFill>
                  <a:schemeClr val="tx1">
                    <a:lumMod val="75000"/>
                    <a:lumOff val="25000"/>
                  </a:schemeClr>
                </a:solidFill>
                <a:latin typeface="Inter" panose="020B0604020202020204" charset="0"/>
                <a:ea typeface="Inter" panose="020B0604020202020204" charset="0"/>
              </a:rPr>
              <a:t>Exceptional performance is built through repeatable systems.</a:t>
            </a:r>
            <a:endParaRPr lang="en-US" i="1" dirty="0">
              <a:solidFill>
                <a:schemeClr val="tx1">
                  <a:lumMod val="75000"/>
                  <a:lumOff val="25000"/>
                </a:schemeClr>
              </a:solidFill>
              <a:latin typeface="Inter" panose="020B0604020202020204" charset="0"/>
              <a:ea typeface="Inter" panose="020B0604020202020204" charset="0"/>
            </a:endParaRPr>
          </a:p>
        </p:txBody>
      </p:sp>
      <p:sp>
        <p:nvSpPr>
          <p:cNvPr id="2" name="Content Placeholder 1">
            <a:extLst>
              <a:ext uri="{FF2B5EF4-FFF2-40B4-BE49-F238E27FC236}">
                <a16:creationId xmlns:a16="http://schemas.microsoft.com/office/drawing/2014/main" id="{A00966BB-AA10-B093-4AB7-BC418A47B56E}"/>
              </a:ext>
            </a:extLst>
          </p:cNvPr>
          <p:cNvSpPr>
            <a:spLocks noGrp="1"/>
          </p:cNvSpPr>
          <p:nvPr>
            <p:ph type="body" sz="quarter" idx="10"/>
          </p:nvPr>
        </p:nvSpPr>
        <p:spPr>
          <a:xfrm>
            <a:off x="619125" y="3073400"/>
            <a:ext cx="17211675" cy="5089525"/>
          </a:xfrm>
        </p:spPr>
        <p:txBody>
          <a:bodyPr>
            <a:normAutofit/>
          </a:bodyPr>
          <a:lstStyle/>
          <a:p>
            <a:pPr marL="0" indent="0" algn="ctr">
              <a:buNone/>
            </a:pPr>
            <a:r>
              <a:rPr lang="en-US" sz="4000" b="1" dirty="0"/>
              <a:t>Great People</a:t>
            </a:r>
          </a:p>
          <a:p>
            <a:pPr marL="0" indent="0" algn="ctr">
              <a:buNone/>
            </a:pPr>
            <a:r>
              <a:rPr lang="en-US" sz="4000" b="1" dirty="0"/>
              <a:t>↓</a:t>
            </a:r>
          </a:p>
          <a:p>
            <a:pPr marL="0" indent="0" algn="ctr">
              <a:buNone/>
            </a:pPr>
            <a:r>
              <a:rPr lang="en-US" sz="4000" b="1" dirty="0"/>
              <a:t>Strong Systems</a:t>
            </a:r>
          </a:p>
          <a:p>
            <a:pPr marL="0" indent="0" algn="ctr">
              <a:buNone/>
            </a:pPr>
            <a:r>
              <a:rPr lang="en-US" sz="4000" b="1" dirty="0"/>
              <a:t>↓</a:t>
            </a:r>
          </a:p>
          <a:p>
            <a:pPr marL="0" indent="0" algn="ctr">
              <a:buNone/>
            </a:pPr>
            <a:r>
              <a:rPr lang="en-US" sz="4000" b="1" dirty="0"/>
              <a:t>Consistent Outcomes</a:t>
            </a:r>
          </a:p>
          <a:p>
            <a:endParaRPr lang="en-US" dirty="0"/>
          </a:p>
        </p:txBody>
      </p:sp>
      <p:sp>
        <p:nvSpPr>
          <p:cNvPr id="11" name="Text 10">
            <a:extLst>
              <a:ext uri="{FF2B5EF4-FFF2-40B4-BE49-F238E27FC236}">
                <a16:creationId xmlns:a16="http://schemas.microsoft.com/office/drawing/2014/main" id="{77509CAA-8C49-2AE9-E741-45D1A1BACF49}"/>
              </a:ext>
            </a:extLst>
          </p:cNvPr>
          <p:cNvSpPr/>
          <p:nvPr/>
        </p:nvSpPr>
        <p:spPr>
          <a:xfrm>
            <a:off x="1371600" y="7429500"/>
            <a:ext cx="14950440" cy="1234440"/>
          </a:xfrm>
          <a:prstGeom prst="rect">
            <a:avLst/>
          </a:prstGeom>
          <a:noFill/>
          <a:ln/>
        </p:spPr>
        <p:txBody>
          <a:bodyPr wrap="square" lIns="953" tIns="953" rIns="953" bIns="953" rtlCol="0" anchor="ctr">
            <a:normAutofit/>
          </a:bodyPr>
          <a:lstStyle/>
          <a:p>
            <a:pPr algn="ctr"/>
            <a:r>
              <a:rPr lang="en-US" sz="3600" dirty="0">
                <a:solidFill>
                  <a:schemeClr val="accent6"/>
                </a:solidFill>
              </a:rPr>
              <a:t>People matter. But systems determine whether good practice happens reliably — across shifts, departments, weekends, and leadership changes.</a:t>
            </a:r>
          </a:p>
        </p:txBody>
      </p:sp>
    </p:spTree>
    <p:extLst>
      <p:ext uri="{BB962C8B-B14F-4D97-AF65-F5344CB8AC3E}">
        <p14:creationId xmlns:p14="http://schemas.microsoft.com/office/powerpoint/2010/main" val="26774353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7865E-BB56-6893-385E-E9450F04D242}"/>
              </a:ext>
            </a:extLst>
          </p:cNvPr>
          <p:cNvSpPr>
            <a:spLocks noGrp="1"/>
          </p:cNvSpPr>
          <p:nvPr>
            <p:ph type="title"/>
          </p:nvPr>
        </p:nvSpPr>
        <p:spPr/>
        <p:txBody>
          <a:bodyPr>
            <a:normAutofit fontScale="90000"/>
          </a:bodyPr>
          <a:lstStyle/>
          <a:p>
            <a:r>
              <a:rPr lang="en-US" dirty="0"/>
              <a:t>Putting The Seven Systems Together</a:t>
            </a:r>
            <a:br>
              <a:rPr lang="en-US" dirty="0"/>
            </a:br>
            <a:r>
              <a:rPr lang="en-US" sz="4900" dirty="0">
                <a:solidFill>
                  <a:schemeClr val="accent6"/>
                </a:solidFill>
              </a:rPr>
              <a:t>The power is in the sequence- not the individual parts. </a:t>
            </a:r>
            <a:endParaRPr lang="en-US" dirty="0"/>
          </a:p>
        </p:txBody>
      </p:sp>
      <p:graphicFrame>
        <p:nvGraphicFramePr>
          <p:cNvPr id="4" name="Content Placeholder 3">
            <a:extLst>
              <a:ext uri="{FF2B5EF4-FFF2-40B4-BE49-F238E27FC236}">
                <a16:creationId xmlns:a16="http://schemas.microsoft.com/office/drawing/2014/main" id="{8E9140D1-1E2E-9A87-0936-EB2C667FE7D6}"/>
              </a:ext>
            </a:extLst>
          </p:cNvPr>
          <p:cNvGraphicFramePr>
            <a:graphicFrameLocks noGrp="1"/>
          </p:cNvGraphicFramePr>
          <p:nvPr>
            <p:ph idx="4294967295"/>
            <p:extLst>
              <p:ext uri="{D42A27DB-BD31-4B8C-83A1-F6EECF244321}">
                <p14:modId xmlns:p14="http://schemas.microsoft.com/office/powerpoint/2010/main" val="1381696998"/>
              </p:ext>
            </p:extLst>
          </p:nvPr>
        </p:nvGraphicFramePr>
        <p:xfrm>
          <a:off x="137319" y="1104900"/>
          <a:ext cx="18013362" cy="6961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F772B249-9A83-57A4-5869-A4756F270860}"/>
              </a:ext>
            </a:extLst>
          </p:cNvPr>
          <p:cNvSpPr txBox="1"/>
          <p:nvPr/>
        </p:nvSpPr>
        <p:spPr>
          <a:xfrm>
            <a:off x="1482998" y="5829300"/>
            <a:ext cx="15596642" cy="507831"/>
          </a:xfrm>
          <a:prstGeom prst="rect">
            <a:avLst/>
          </a:prstGeom>
          <a:solidFill>
            <a:srgbClr val="E87753"/>
          </a:solidFill>
        </p:spPr>
        <p:txBody>
          <a:bodyPr wrap="none" rtlCol="0">
            <a:spAutoFit/>
          </a:bodyPr>
          <a:lstStyle/>
          <a:p>
            <a:r>
              <a:rPr lang="en-US" sz="2700" b="1" dirty="0">
                <a:solidFill>
                  <a:schemeClr val="tx1">
                    <a:lumMod val="75000"/>
                    <a:lumOff val="25000"/>
                  </a:schemeClr>
                </a:solidFill>
              </a:rPr>
              <a:t>Better resident outcomes • Stronger survey readiness • Improved quality measures • Better staff alignment</a:t>
            </a:r>
            <a:endParaRPr lang="en-US" sz="2700" dirty="0">
              <a:solidFill>
                <a:schemeClr val="tx1">
                  <a:lumMod val="75000"/>
                  <a:lumOff val="25000"/>
                </a:schemeClr>
              </a:solidFill>
            </a:endParaRPr>
          </a:p>
        </p:txBody>
      </p:sp>
      <p:sp>
        <p:nvSpPr>
          <p:cNvPr id="6" name="TextBox 5">
            <a:extLst>
              <a:ext uri="{FF2B5EF4-FFF2-40B4-BE49-F238E27FC236}">
                <a16:creationId xmlns:a16="http://schemas.microsoft.com/office/drawing/2014/main" id="{EBC01C7B-5950-EB20-924C-41342D01CD00}"/>
              </a:ext>
            </a:extLst>
          </p:cNvPr>
          <p:cNvSpPr txBox="1"/>
          <p:nvPr/>
        </p:nvSpPr>
        <p:spPr>
          <a:xfrm>
            <a:off x="609600" y="7657282"/>
            <a:ext cx="15001462" cy="1200329"/>
          </a:xfrm>
          <a:prstGeom prst="rect">
            <a:avLst/>
          </a:prstGeom>
          <a:solidFill>
            <a:srgbClr val="F2C36D"/>
          </a:solidFill>
        </p:spPr>
        <p:txBody>
          <a:bodyPr wrap="square" rtlCol="0">
            <a:spAutoFit/>
          </a:bodyPr>
          <a:lstStyle/>
          <a:p>
            <a:r>
              <a:rPr lang="en-US" sz="3600" dirty="0">
                <a:solidFill>
                  <a:schemeClr val="tx1">
                    <a:lumMod val="75000"/>
                    <a:lumOff val="25000"/>
                  </a:schemeClr>
                </a:solidFill>
              </a:rPr>
              <a:t>Important Point: Do not launch seven initiatives. Strengthen the operating rhythm that connects them.</a:t>
            </a:r>
            <a:endParaRPr lang="en-US" sz="2700" dirty="0">
              <a:solidFill>
                <a:schemeClr val="tx1">
                  <a:lumMod val="75000"/>
                  <a:lumOff val="25000"/>
                </a:schemeClr>
              </a:solidFill>
            </a:endParaRPr>
          </a:p>
        </p:txBody>
      </p:sp>
    </p:spTree>
    <p:extLst>
      <p:ext uri="{BB962C8B-B14F-4D97-AF65-F5344CB8AC3E}">
        <p14:creationId xmlns:p14="http://schemas.microsoft.com/office/powerpoint/2010/main" val="19176691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74903-472C-F1E7-9ED4-BC9853C982A4}"/>
              </a:ext>
            </a:extLst>
          </p:cNvPr>
          <p:cNvSpPr>
            <a:spLocks noGrp="1"/>
          </p:cNvSpPr>
          <p:nvPr>
            <p:ph type="title"/>
          </p:nvPr>
        </p:nvSpPr>
        <p:spPr/>
        <p:txBody>
          <a:bodyPr>
            <a:normAutofit fontScale="90000"/>
          </a:bodyPr>
          <a:lstStyle/>
          <a:p>
            <a:r>
              <a:rPr lang="en-US" dirty="0"/>
              <a:t>A 30-day Implementation Plan</a:t>
            </a:r>
            <a:br>
              <a:rPr lang="en-US" dirty="0"/>
            </a:br>
            <a:r>
              <a:rPr lang="en-US" sz="4900" dirty="0">
                <a:solidFill>
                  <a:schemeClr val="accent6"/>
                </a:solidFill>
              </a:rPr>
              <a:t>Start small enough to execute, but meaningful enough to change the rhythm. </a:t>
            </a:r>
            <a:endParaRPr lang="en-US" dirty="0"/>
          </a:p>
        </p:txBody>
      </p:sp>
      <p:graphicFrame>
        <p:nvGraphicFramePr>
          <p:cNvPr id="4" name="Content Placeholder 3">
            <a:extLst>
              <a:ext uri="{FF2B5EF4-FFF2-40B4-BE49-F238E27FC236}">
                <a16:creationId xmlns:a16="http://schemas.microsoft.com/office/drawing/2014/main" id="{A84C634B-C027-F74E-58A9-A70B727C05FE}"/>
              </a:ext>
            </a:extLst>
          </p:cNvPr>
          <p:cNvGraphicFramePr>
            <a:graphicFrameLocks noGrp="1"/>
          </p:cNvGraphicFramePr>
          <p:nvPr>
            <p:ph idx="4294967295"/>
            <p:extLst>
              <p:ext uri="{D42A27DB-BD31-4B8C-83A1-F6EECF244321}">
                <p14:modId xmlns:p14="http://schemas.microsoft.com/office/powerpoint/2010/main" val="3037563109"/>
              </p:ext>
            </p:extLst>
          </p:nvPr>
        </p:nvGraphicFramePr>
        <p:xfrm>
          <a:off x="1143000" y="2857500"/>
          <a:ext cx="15773400" cy="53006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2A5BFE0A-FBBD-9E95-776F-E0A332D037F8}"/>
              </a:ext>
            </a:extLst>
          </p:cNvPr>
          <p:cNvSpPr txBox="1"/>
          <p:nvPr/>
        </p:nvSpPr>
        <p:spPr>
          <a:xfrm>
            <a:off x="571500" y="8039100"/>
            <a:ext cx="14935200" cy="923330"/>
          </a:xfrm>
          <a:prstGeom prst="rect">
            <a:avLst/>
          </a:prstGeom>
          <a:solidFill>
            <a:srgbClr val="31A48F"/>
          </a:solidFill>
        </p:spPr>
        <p:txBody>
          <a:bodyPr wrap="square" rtlCol="0">
            <a:spAutoFit/>
          </a:bodyPr>
          <a:lstStyle/>
          <a:p>
            <a:r>
              <a:rPr lang="en-US" sz="2700" b="1" dirty="0">
                <a:solidFill>
                  <a:schemeClr val="bg1"/>
                </a:solidFill>
              </a:rPr>
              <a:t>Practical Takeaway</a:t>
            </a:r>
          </a:p>
          <a:p>
            <a:r>
              <a:rPr lang="en-US" sz="2700" dirty="0">
                <a:solidFill>
                  <a:schemeClr val="bg1"/>
                </a:solidFill>
              </a:rPr>
              <a:t>Choose one high-risk, high-volume, or problem-prone area and strengthen the 7-system rhythm around it</a:t>
            </a:r>
          </a:p>
        </p:txBody>
      </p:sp>
    </p:spTree>
    <p:extLst>
      <p:ext uri="{BB962C8B-B14F-4D97-AF65-F5344CB8AC3E}">
        <p14:creationId xmlns:p14="http://schemas.microsoft.com/office/powerpoint/2010/main" val="1102006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13C-9E38-ECAE-DA20-5A44F6EE5E69}"/>
              </a:ext>
            </a:extLst>
          </p:cNvPr>
          <p:cNvSpPr>
            <a:spLocks noGrp="1"/>
          </p:cNvSpPr>
          <p:nvPr>
            <p:ph type="title"/>
          </p:nvPr>
        </p:nvSpPr>
        <p:spPr>
          <a:xfrm>
            <a:off x="609600" y="495300"/>
            <a:ext cx="17221200" cy="1828800"/>
          </a:xfrm>
        </p:spPr>
        <p:txBody>
          <a:bodyPr>
            <a:normAutofit/>
          </a:bodyPr>
          <a:lstStyle/>
          <a:p>
            <a:r>
              <a:rPr lang="en-US" dirty="0"/>
              <a:t>The Question Every Leader Should Ask Tomorrow Morning</a:t>
            </a:r>
          </a:p>
        </p:txBody>
      </p:sp>
      <p:sp>
        <p:nvSpPr>
          <p:cNvPr id="3" name="Content Placeholder 2">
            <a:extLst>
              <a:ext uri="{FF2B5EF4-FFF2-40B4-BE49-F238E27FC236}">
                <a16:creationId xmlns:a16="http://schemas.microsoft.com/office/drawing/2014/main" id="{D4B82985-16F4-6EF2-B857-9F2DC95DBC87}"/>
              </a:ext>
            </a:extLst>
          </p:cNvPr>
          <p:cNvSpPr>
            <a:spLocks noGrp="1"/>
          </p:cNvSpPr>
          <p:nvPr>
            <p:ph type="body" sz="quarter" idx="10"/>
          </p:nvPr>
        </p:nvSpPr>
        <p:spPr>
          <a:xfrm>
            <a:off x="1371600" y="3390900"/>
            <a:ext cx="17211675" cy="5089525"/>
          </a:xfrm>
        </p:spPr>
        <p:txBody>
          <a:bodyPr>
            <a:normAutofit/>
          </a:bodyPr>
          <a:lstStyle/>
          <a:p>
            <a:r>
              <a:rPr lang="en-US" dirty="0"/>
              <a:t>Who worries us today? </a:t>
            </a:r>
          </a:p>
          <a:p>
            <a:r>
              <a:rPr lang="en-US" dirty="0"/>
              <a:t>What changed in the last 24-72 hours? </a:t>
            </a:r>
          </a:p>
          <a:p>
            <a:r>
              <a:rPr lang="en-US" dirty="0"/>
              <a:t>What leading indicator is moving? </a:t>
            </a:r>
          </a:p>
          <a:p>
            <a:r>
              <a:rPr lang="en-US" dirty="0"/>
              <a:t>Who owns the next action? </a:t>
            </a:r>
          </a:p>
          <a:p>
            <a:r>
              <a:rPr lang="en-US" dirty="0"/>
              <a:t>How will we verify it worked? </a:t>
            </a:r>
          </a:p>
          <a:p>
            <a:endParaRPr lang="en-US" dirty="0"/>
          </a:p>
          <a:p>
            <a:pPr marL="0" indent="0">
              <a:buNone/>
            </a:pPr>
            <a:r>
              <a:rPr lang="en-US" sz="3600" b="1" i="1" dirty="0">
                <a:solidFill>
                  <a:srgbClr val="31A48F"/>
                </a:solidFill>
              </a:rPr>
              <a:t>The facility that asks better questions gets better signals.</a:t>
            </a:r>
          </a:p>
        </p:txBody>
      </p:sp>
    </p:spTree>
    <p:extLst>
      <p:ext uri="{BB962C8B-B14F-4D97-AF65-F5344CB8AC3E}">
        <p14:creationId xmlns:p14="http://schemas.microsoft.com/office/powerpoint/2010/main" val="29421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2E00E-AEC0-E8FA-6709-4B03937F02B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747AE03-9C61-8A33-70EC-8C6212C1A563}"/>
              </a:ext>
            </a:extLst>
          </p:cNvPr>
          <p:cNvGrpSpPr/>
          <p:nvPr/>
        </p:nvGrpSpPr>
        <p:grpSpPr>
          <a:xfrm>
            <a:off x="-1191423" y="2798472"/>
            <a:ext cx="3139916" cy="8523069"/>
            <a:chOff x="0" y="0"/>
            <a:chExt cx="558562" cy="1516175"/>
          </a:xfrm>
        </p:grpSpPr>
        <p:sp>
          <p:nvSpPr>
            <p:cNvPr id="3" name="Freeform 3">
              <a:extLst>
                <a:ext uri="{FF2B5EF4-FFF2-40B4-BE49-F238E27FC236}">
                  <a16:creationId xmlns:a16="http://schemas.microsoft.com/office/drawing/2014/main" id="{6BF7C40D-44C6-3873-3F91-135C6B23DAB6}"/>
                </a:ext>
              </a:extLst>
            </p:cNvPr>
            <p:cNvSpPr/>
            <p:nvPr/>
          </p:nvSpPr>
          <p:spPr>
            <a:xfrm>
              <a:off x="0" y="0"/>
              <a:ext cx="558562" cy="1516175"/>
            </a:xfrm>
            <a:custGeom>
              <a:avLst/>
              <a:gdLst/>
              <a:ahLst/>
              <a:cxnLst/>
              <a:rect l="l" t="t" r="r" b="b"/>
              <a:pathLst>
                <a:path w="558562" h="1516175">
                  <a:moveTo>
                    <a:pt x="246565" y="0"/>
                  </a:moveTo>
                  <a:lnTo>
                    <a:pt x="311997" y="0"/>
                  </a:lnTo>
                  <a:cubicBezTo>
                    <a:pt x="377390" y="0"/>
                    <a:pt x="440105" y="25977"/>
                    <a:pt x="486345" y="72217"/>
                  </a:cubicBezTo>
                  <a:cubicBezTo>
                    <a:pt x="532585" y="118457"/>
                    <a:pt x="558562" y="181172"/>
                    <a:pt x="558562" y="246565"/>
                  </a:cubicBezTo>
                  <a:lnTo>
                    <a:pt x="558562" y="1269610"/>
                  </a:lnTo>
                  <a:cubicBezTo>
                    <a:pt x="558562" y="1335003"/>
                    <a:pt x="532585" y="1397718"/>
                    <a:pt x="486345" y="1443958"/>
                  </a:cubicBezTo>
                  <a:cubicBezTo>
                    <a:pt x="440105" y="1490198"/>
                    <a:pt x="377390" y="1516175"/>
                    <a:pt x="311997" y="1516175"/>
                  </a:cubicBezTo>
                  <a:lnTo>
                    <a:pt x="246565" y="1516175"/>
                  </a:lnTo>
                  <a:cubicBezTo>
                    <a:pt x="110391" y="1516175"/>
                    <a:pt x="0" y="1405784"/>
                    <a:pt x="0" y="1269610"/>
                  </a:cubicBezTo>
                  <a:lnTo>
                    <a:pt x="0" y="246565"/>
                  </a:lnTo>
                  <a:cubicBezTo>
                    <a:pt x="0" y="181172"/>
                    <a:pt x="25977" y="118457"/>
                    <a:pt x="72217" y="72217"/>
                  </a:cubicBezTo>
                  <a:cubicBezTo>
                    <a:pt x="118457" y="25977"/>
                    <a:pt x="181172" y="0"/>
                    <a:pt x="246565" y="0"/>
                  </a:cubicBezTo>
                  <a:close/>
                </a:path>
              </a:pathLst>
            </a:custGeom>
            <a:solidFill>
              <a:srgbClr val="F2C36D"/>
            </a:solidFill>
          </p:spPr>
          <p:txBody>
            <a:bodyPr/>
            <a:lstStyle/>
            <a:p>
              <a:endParaRPr lang="en-US"/>
            </a:p>
          </p:txBody>
        </p:sp>
        <p:sp>
          <p:nvSpPr>
            <p:cNvPr id="4" name="TextBox 4">
              <a:extLst>
                <a:ext uri="{FF2B5EF4-FFF2-40B4-BE49-F238E27FC236}">
                  <a16:creationId xmlns:a16="http://schemas.microsoft.com/office/drawing/2014/main" id="{2A101568-0750-519E-3EEB-B4ADCA08EC99}"/>
                </a:ext>
              </a:extLst>
            </p:cNvPr>
            <p:cNvSpPr txBox="1"/>
            <p:nvPr/>
          </p:nvSpPr>
          <p:spPr>
            <a:xfrm>
              <a:off x="0" y="-38100"/>
              <a:ext cx="558562" cy="1554275"/>
            </a:xfrm>
            <a:prstGeom prst="rect">
              <a:avLst/>
            </a:prstGeom>
          </p:spPr>
          <p:txBody>
            <a:bodyPr lIns="50800" tIns="50800" rIns="50800" bIns="50800" rtlCol="0" anchor="ctr"/>
            <a:lstStyle/>
            <a:p>
              <a:pPr algn="ctr">
                <a:lnSpc>
                  <a:spcPts val="2660"/>
                </a:lnSpc>
              </a:pPr>
              <a:endParaRPr/>
            </a:p>
          </p:txBody>
        </p:sp>
      </p:grpSp>
      <p:grpSp>
        <p:nvGrpSpPr>
          <p:cNvPr id="5" name="Group 5">
            <a:extLst>
              <a:ext uri="{FF2B5EF4-FFF2-40B4-BE49-F238E27FC236}">
                <a16:creationId xmlns:a16="http://schemas.microsoft.com/office/drawing/2014/main" id="{F87D5129-27BC-FF89-2F8C-7FA580A88494}"/>
              </a:ext>
            </a:extLst>
          </p:cNvPr>
          <p:cNvGrpSpPr/>
          <p:nvPr/>
        </p:nvGrpSpPr>
        <p:grpSpPr>
          <a:xfrm>
            <a:off x="1948493" y="6846433"/>
            <a:ext cx="17224762" cy="2411867"/>
            <a:chOff x="0" y="0"/>
            <a:chExt cx="2503533" cy="350553"/>
          </a:xfrm>
        </p:grpSpPr>
        <p:sp>
          <p:nvSpPr>
            <p:cNvPr id="6" name="Freeform 6">
              <a:extLst>
                <a:ext uri="{FF2B5EF4-FFF2-40B4-BE49-F238E27FC236}">
                  <a16:creationId xmlns:a16="http://schemas.microsoft.com/office/drawing/2014/main" id="{D1772D45-BE3A-7CFF-F797-775854C90E00}"/>
                </a:ext>
              </a:extLst>
            </p:cNvPr>
            <p:cNvSpPr/>
            <p:nvPr/>
          </p:nvSpPr>
          <p:spPr>
            <a:xfrm>
              <a:off x="0" y="0"/>
              <a:ext cx="2503533" cy="350553"/>
            </a:xfrm>
            <a:custGeom>
              <a:avLst/>
              <a:gdLst/>
              <a:ahLst/>
              <a:cxnLst/>
              <a:rect l="l" t="t" r="r" b="b"/>
              <a:pathLst>
                <a:path w="2503533" h="350553">
                  <a:moveTo>
                    <a:pt x="7191" y="0"/>
                  </a:moveTo>
                  <a:lnTo>
                    <a:pt x="2496342" y="0"/>
                  </a:lnTo>
                  <a:cubicBezTo>
                    <a:pt x="2500314" y="0"/>
                    <a:pt x="2503533" y="3220"/>
                    <a:pt x="2503533" y="7191"/>
                  </a:cubicBezTo>
                  <a:lnTo>
                    <a:pt x="2503533" y="343362"/>
                  </a:lnTo>
                  <a:cubicBezTo>
                    <a:pt x="2503533" y="347333"/>
                    <a:pt x="2500314" y="350553"/>
                    <a:pt x="2496342" y="350553"/>
                  </a:cubicBezTo>
                  <a:lnTo>
                    <a:pt x="7191" y="350553"/>
                  </a:lnTo>
                  <a:cubicBezTo>
                    <a:pt x="3220" y="350553"/>
                    <a:pt x="0" y="347333"/>
                    <a:pt x="0" y="343362"/>
                  </a:cubicBezTo>
                  <a:lnTo>
                    <a:pt x="0" y="7191"/>
                  </a:lnTo>
                  <a:cubicBezTo>
                    <a:pt x="0" y="3220"/>
                    <a:pt x="3220" y="0"/>
                    <a:pt x="7191" y="0"/>
                  </a:cubicBezTo>
                  <a:close/>
                </a:path>
              </a:pathLst>
            </a:custGeom>
            <a:solidFill>
              <a:srgbClr val="E87753">
                <a:alpha val="12941"/>
              </a:srgbClr>
            </a:solidFill>
          </p:spPr>
          <p:txBody>
            <a:bodyPr/>
            <a:lstStyle/>
            <a:p>
              <a:endParaRPr lang="en-US"/>
            </a:p>
          </p:txBody>
        </p:sp>
        <p:sp>
          <p:nvSpPr>
            <p:cNvPr id="7" name="TextBox 7">
              <a:extLst>
                <a:ext uri="{FF2B5EF4-FFF2-40B4-BE49-F238E27FC236}">
                  <a16:creationId xmlns:a16="http://schemas.microsoft.com/office/drawing/2014/main" id="{44A8BB81-BE06-2363-E8D9-2CEB855F02F5}"/>
                </a:ext>
              </a:extLst>
            </p:cNvPr>
            <p:cNvSpPr txBox="1"/>
            <p:nvPr/>
          </p:nvSpPr>
          <p:spPr>
            <a:xfrm>
              <a:off x="0" y="-38100"/>
              <a:ext cx="2503533" cy="388653"/>
            </a:xfrm>
            <a:prstGeom prst="rect">
              <a:avLst/>
            </a:prstGeom>
          </p:spPr>
          <p:txBody>
            <a:bodyPr lIns="50800" tIns="50800" rIns="50800" bIns="50800" rtlCol="0" anchor="ctr"/>
            <a:lstStyle/>
            <a:p>
              <a:pPr algn="ctr">
                <a:lnSpc>
                  <a:spcPts val="2660"/>
                </a:lnSpc>
              </a:pPr>
              <a:endParaRPr/>
            </a:p>
          </p:txBody>
        </p:sp>
      </p:grpSp>
      <p:grpSp>
        <p:nvGrpSpPr>
          <p:cNvPr id="8" name="Group 8">
            <a:extLst>
              <a:ext uri="{FF2B5EF4-FFF2-40B4-BE49-F238E27FC236}">
                <a16:creationId xmlns:a16="http://schemas.microsoft.com/office/drawing/2014/main" id="{D5CA616D-F03A-CB5C-F3D9-6F1FE551EE0F}"/>
              </a:ext>
            </a:extLst>
          </p:cNvPr>
          <p:cNvGrpSpPr/>
          <p:nvPr/>
        </p:nvGrpSpPr>
        <p:grpSpPr>
          <a:xfrm>
            <a:off x="-617953" y="5687201"/>
            <a:ext cx="8638762" cy="3124216"/>
            <a:chOff x="0" y="0"/>
            <a:chExt cx="1338370" cy="484023"/>
          </a:xfrm>
        </p:grpSpPr>
        <p:sp>
          <p:nvSpPr>
            <p:cNvPr id="9" name="Freeform 9">
              <a:extLst>
                <a:ext uri="{FF2B5EF4-FFF2-40B4-BE49-F238E27FC236}">
                  <a16:creationId xmlns:a16="http://schemas.microsoft.com/office/drawing/2014/main" id="{99903512-B36D-BE79-F667-7C5748796BCD}"/>
                </a:ext>
              </a:extLst>
            </p:cNvPr>
            <p:cNvSpPr/>
            <p:nvPr/>
          </p:nvSpPr>
          <p:spPr>
            <a:xfrm flipH="1">
              <a:off x="0" y="0"/>
              <a:ext cx="1338370" cy="484023"/>
            </a:xfrm>
            <a:custGeom>
              <a:avLst/>
              <a:gdLst/>
              <a:ahLst/>
              <a:cxnLst/>
              <a:rect l="l" t="t" r="r" b="b"/>
              <a:pathLst>
                <a:path w="1338370" h="484023">
                  <a:moveTo>
                    <a:pt x="1320447" y="0"/>
                  </a:moveTo>
                  <a:lnTo>
                    <a:pt x="17924" y="0"/>
                  </a:lnTo>
                  <a:cubicBezTo>
                    <a:pt x="13170" y="0"/>
                    <a:pt x="8611" y="1888"/>
                    <a:pt x="5250" y="5250"/>
                  </a:cubicBezTo>
                  <a:cubicBezTo>
                    <a:pt x="1888" y="8611"/>
                    <a:pt x="0" y="13170"/>
                    <a:pt x="0" y="17924"/>
                  </a:cubicBezTo>
                  <a:lnTo>
                    <a:pt x="0" y="466099"/>
                  </a:lnTo>
                  <a:cubicBezTo>
                    <a:pt x="0" y="475998"/>
                    <a:pt x="8025" y="484023"/>
                    <a:pt x="17924" y="484023"/>
                  </a:cubicBezTo>
                  <a:lnTo>
                    <a:pt x="1320447" y="484023"/>
                  </a:lnTo>
                  <a:cubicBezTo>
                    <a:pt x="1330346" y="484023"/>
                    <a:pt x="1338370" y="475998"/>
                    <a:pt x="1338370" y="466099"/>
                  </a:cubicBezTo>
                  <a:lnTo>
                    <a:pt x="1338370" y="17924"/>
                  </a:lnTo>
                  <a:cubicBezTo>
                    <a:pt x="1338370" y="8025"/>
                    <a:pt x="1330346" y="0"/>
                    <a:pt x="1320447" y="0"/>
                  </a:cubicBezTo>
                  <a:close/>
                </a:path>
              </a:pathLst>
            </a:custGeom>
            <a:blipFill>
              <a:blip r:embed="rId3"/>
              <a:stretch>
                <a:fillRect t="-63443" b="-20089"/>
              </a:stretch>
            </a:blipFill>
          </p:spPr>
          <p:txBody>
            <a:bodyPr/>
            <a:lstStyle/>
            <a:p>
              <a:endParaRPr lang="en-US"/>
            </a:p>
          </p:txBody>
        </p:sp>
      </p:grpSp>
      <p:grpSp>
        <p:nvGrpSpPr>
          <p:cNvPr id="10" name="Group 10">
            <a:extLst>
              <a:ext uri="{FF2B5EF4-FFF2-40B4-BE49-F238E27FC236}">
                <a16:creationId xmlns:a16="http://schemas.microsoft.com/office/drawing/2014/main" id="{931A9966-DB5D-F73C-665F-02D2751AD9C2}"/>
              </a:ext>
            </a:extLst>
          </p:cNvPr>
          <p:cNvGrpSpPr/>
          <p:nvPr/>
        </p:nvGrpSpPr>
        <p:grpSpPr>
          <a:xfrm>
            <a:off x="9113519" y="5704088"/>
            <a:ext cx="8145781" cy="3124216"/>
            <a:chOff x="0" y="0"/>
            <a:chExt cx="467441" cy="555769"/>
          </a:xfrm>
        </p:grpSpPr>
        <p:sp>
          <p:nvSpPr>
            <p:cNvPr id="11" name="Freeform 11">
              <a:extLst>
                <a:ext uri="{FF2B5EF4-FFF2-40B4-BE49-F238E27FC236}">
                  <a16:creationId xmlns:a16="http://schemas.microsoft.com/office/drawing/2014/main" id="{906455F2-74C1-0291-ECEA-629CBC069E85}"/>
                </a:ext>
              </a:extLst>
            </p:cNvPr>
            <p:cNvSpPr/>
            <p:nvPr/>
          </p:nvSpPr>
          <p:spPr>
            <a:xfrm>
              <a:off x="0" y="0"/>
              <a:ext cx="467441" cy="555769"/>
            </a:xfrm>
            <a:custGeom>
              <a:avLst/>
              <a:gdLst/>
              <a:ahLst/>
              <a:cxnLst/>
              <a:rect l="l" t="t" r="r" b="b"/>
              <a:pathLst>
                <a:path w="467441" h="555769">
                  <a:moveTo>
                    <a:pt x="47141" y="0"/>
                  </a:moveTo>
                  <a:lnTo>
                    <a:pt x="420300" y="0"/>
                  </a:lnTo>
                  <a:cubicBezTo>
                    <a:pt x="446335" y="0"/>
                    <a:pt x="467441" y="21106"/>
                    <a:pt x="467441" y="47141"/>
                  </a:cubicBezTo>
                  <a:lnTo>
                    <a:pt x="467441" y="508628"/>
                  </a:lnTo>
                  <a:cubicBezTo>
                    <a:pt x="467441" y="534663"/>
                    <a:pt x="446335" y="555769"/>
                    <a:pt x="420300" y="555769"/>
                  </a:cubicBezTo>
                  <a:lnTo>
                    <a:pt x="47141" y="555769"/>
                  </a:lnTo>
                  <a:cubicBezTo>
                    <a:pt x="21106" y="555769"/>
                    <a:pt x="0" y="534663"/>
                    <a:pt x="0" y="508628"/>
                  </a:cubicBezTo>
                  <a:lnTo>
                    <a:pt x="0" y="47141"/>
                  </a:lnTo>
                  <a:cubicBezTo>
                    <a:pt x="0" y="21106"/>
                    <a:pt x="21106" y="0"/>
                    <a:pt x="47141" y="0"/>
                  </a:cubicBezTo>
                  <a:close/>
                </a:path>
              </a:pathLst>
            </a:custGeom>
            <a:solidFill>
              <a:srgbClr val="E87753"/>
            </a:solidFill>
          </p:spPr>
          <p:txBody>
            <a:bodyPr/>
            <a:lstStyle/>
            <a:p>
              <a:endParaRPr lang="en-US"/>
            </a:p>
          </p:txBody>
        </p:sp>
        <p:sp>
          <p:nvSpPr>
            <p:cNvPr id="12" name="TextBox 12">
              <a:extLst>
                <a:ext uri="{FF2B5EF4-FFF2-40B4-BE49-F238E27FC236}">
                  <a16:creationId xmlns:a16="http://schemas.microsoft.com/office/drawing/2014/main" id="{05EB79DC-B4F4-DFE1-DF90-262B3E0C173E}"/>
                </a:ext>
              </a:extLst>
            </p:cNvPr>
            <p:cNvSpPr txBox="1"/>
            <p:nvPr/>
          </p:nvSpPr>
          <p:spPr>
            <a:xfrm>
              <a:off x="0" y="-38100"/>
              <a:ext cx="467441" cy="593869"/>
            </a:xfrm>
            <a:prstGeom prst="rect">
              <a:avLst/>
            </a:prstGeom>
          </p:spPr>
          <p:txBody>
            <a:bodyPr lIns="50800" tIns="50800" rIns="50800" bIns="50800" rtlCol="0" anchor="ctr"/>
            <a:lstStyle/>
            <a:p>
              <a:pPr algn="ctr">
                <a:lnSpc>
                  <a:spcPts val="2660"/>
                </a:lnSpc>
              </a:pPr>
              <a:endParaRPr/>
            </a:p>
          </p:txBody>
        </p:sp>
      </p:grpSp>
      <p:sp>
        <p:nvSpPr>
          <p:cNvPr id="15" name="TextBox 15">
            <a:extLst>
              <a:ext uri="{FF2B5EF4-FFF2-40B4-BE49-F238E27FC236}">
                <a16:creationId xmlns:a16="http://schemas.microsoft.com/office/drawing/2014/main" id="{F447F30E-F071-A1AF-C921-9A7B2076968A}"/>
              </a:ext>
            </a:extLst>
          </p:cNvPr>
          <p:cNvSpPr txBox="1"/>
          <p:nvPr/>
        </p:nvSpPr>
        <p:spPr>
          <a:xfrm>
            <a:off x="11902088" y="5473025"/>
            <a:ext cx="2627684" cy="3338392"/>
          </a:xfrm>
          <a:prstGeom prst="rect">
            <a:avLst/>
          </a:prstGeom>
        </p:spPr>
        <p:txBody>
          <a:bodyPr lIns="50800" tIns="50800" rIns="50800" bIns="50800" rtlCol="0" anchor="ctr"/>
          <a:lstStyle/>
          <a:p>
            <a:pPr algn="ctr">
              <a:lnSpc>
                <a:spcPts val="2660"/>
              </a:lnSpc>
            </a:pPr>
            <a:endParaRPr/>
          </a:p>
        </p:txBody>
      </p:sp>
      <p:sp>
        <p:nvSpPr>
          <p:cNvPr id="22" name="Freeform 22">
            <a:extLst>
              <a:ext uri="{FF2B5EF4-FFF2-40B4-BE49-F238E27FC236}">
                <a16:creationId xmlns:a16="http://schemas.microsoft.com/office/drawing/2014/main" id="{C624E6CA-D92F-5046-6C49-158493E2CC29}"/>
              </a:ext>
            </a:extLst>
          </p:cNvPr>
          <p:cNvSpPr/>
          <p:nvPr/>
        </p:nvSpPr>
        <p:spPr>
          <a:xfrm rot="-5400000">
            <a:off x="7263584" y="1502320"/>
            <a:ext cx="201817" cy="1312631"/>
          </a:xfrm>
          <a:custGeom>
            <a:avLst/>
            <a:gdLst/>
            <a:ahLst/>
            <a:cxnLst/>
            <a:rect l="l" t="t" r="r" b="b"/>
            <a:pathLst>
              <a:path w="201817" h="1312631">
                <a:moveTo>
                  <a:pt x="0" y="0"/>
                </a:moveTo>
                <a:lnTo>
                  <a:pt x="201817" y="0"/>
                </a:lnTo>
                <a:lnTo>
                  <a:pt x="201817" y="1312631"/>
                </a:lnTo>
                <a:lnTo>
                  <a:pt x="0" y="131263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3" name="TextBox 23">
            <a:extLst>
              <a:ext uri="{FF2B5EF4-FFF2-40B4-BE49-F238E27FC236}">
                <a16:creationId xmlns:a16="http://schemas.microsoft.com/office/drawing/2014/main" id="{32040BFD-C3F7-6F6F-D4B4-9E36221E2A70}"/>
              </a:ext>
            </a:extLst>
          </p:cNvPr>
          <p:cNvSpPr txBox="1"/>
          <p:nvPr/>
        </p:nvSpPr>
        <p:spPr>
          <a:xfrm>
            <a:off x="9013597" y="2573046"/>
            <a:ext cx="8245704" cy="2233945"/>
          </a:xfrm>
          <a:prstGeom prst="rect">
            <a:avLst/>
          </a:prstGeom>
        </p:spPr>
        <p:txBody>
          <a:bodyPr wrap="square" lIns="0" tIns="0" rIns="0" bIns="0" rtlCol="0" anchor="t">
            <a:spAutoFit/>
          </a:bodyPr>
          <a:lstStyle/>
          <a:p>
            <a:pPr algn="r">
              <a:lnSpc>
                <a:spcPts val="9240"/>
              </a:lnSpc>
            </a:pPr>
            <a:r>
              <a:rPr lang="en-US" sz="6600" b="1" dirty="0">
                <a:solidFill>
                  <a:srgbClr val="31A48F"/>
                </a:solidFill>
                <a:latin typeface="Cy Grotesk V3 Key Ultra-Bold"/>
                <a:ea typeface="Cy Grotesk V3 Key Ultra-Bold"/>
                <a:cs typeface="Cy Grotesk V3 Key Ultra-Bold"/>
                <a:sym typeface="Cy Grotesk V3 Key Ultra-Bold"/>
              </a:rPr>
              <a:t>THE GOAL IS NOT PERFECTION</a:t>
            </a:r>
          </a:p>
        </p:txBody>
      </p:sp>
      <p:sp>
        <p:nvSpPr>
          <p:cNvPr id="24" name="TextBox 24">
            <a:extLst>
              <a:ext uri="{FF2B5EF4-FFF2-40B4-BE49-F238E27FC236}">
                <a16:creationId xmlns:a16="http://schemas.microsoft.com/office/drawing/2014/main" id="{05B0818D-5F4F-D6DE-3963-F75C80D805D7}"/>
              </a:ext>
            </a:extLst>
          </p:cNvPr>
          <p:cNvSpPr txBox="1"/>
          <p:nvPr/>
        </p:nvSpPr>
        <p:spPr>
          <a:xfrm>
            <a:off x="2807002" y="2647713"/>
            <a:ext cx="5348086" cy="2084610"/>
          </a:xfrm>
          <a:prstGeom prst="rect">
            <a:avLst/>
          </a:prstGeom>
        </p:spPr>
        <p:txBody>
          <a:bodyPr lIns="0" tIns="0" rIns="0" bIns="0" rtlCol="0" anchor="t">
            <a:spAutoFit/>
          </a:bodyPr>
          <a:lstStyle/>
          <a:p>
            <a:r>
              <a:rPr lang="en-US" sz="3600" b="1" dirty="0">
                <a:solidFill>
                  <a:srgbClr val="63636B"/>
                </a:solidFill>
                <a:latin typeface="Inter Semi-Bold"/>
                <a:ea typeface="Inter Semi-Bold"/>
                <a:cs typeface="Inter Semi-Bold"/>
                <a:sym typeface="Inter Semi-Bold"/>
              </a:rPr>
              <a:t>Great organizations are not problem-free — they are system-strong</a:t>
            </a:r>
          </a:p>
          <a:p>
            <a:pPr>
              <a:lnSpc>
                <a:spcPts val="3500"/>
              </a:lnSpc>
            </a:pPr>
            <a:endParaRPr lang="en-US" sz="2800" b="1" dirty="0">
              <a:solidFill>
                <a:srgbClr val="63636B"/>
              </a:solidFill>
              <a:latin typeface="Inter Semi-Bold"/>
              <a:ea typeface="Inter Semi-Bold"/>
              <a:cs typeface="Inter Semi-Bold"/>
              <a:sym typeface="Inter Semi-Bold"/>
            </a:endParaRPr>
          </a:p>
        </p:txBody>
      </p:sp>
      <p:sp>
        <p:nvSpPr>
          <p:cNvPr id="25" name="TextBox 25">
            <a:extLst>
              <a:ext uri="{FF2B5EF4-FFF2-40B4-BE49-F238E27FC236}">
                <a16:creationId xmlns:a16="http://schemas.microsoft.com/office/drawing/2014/main" id="{0C2A81CA-C806-66A8-8B1D-8C8687A0A4CC}"/>
              </a:ext>
            </a:extLst>
          </p:cNvPr>
          <p:cNvSpPr txBox="1"/>
          <p:nvPr/>
        </p:nvSpPr>
        <p:spPr>
          <a:xfrm>
            <a:off x="9580155" y="6368514"/>
            <a:ext cx="7112587" cy="1795363"/>
          </a:xfrm>
          <a:prstGeom prst="rect">
            <a:avLst/>
          </a:prstGeom>
        </p:spPr>
        <p:txBody>
          <a:bodyPr wrap="square" lIns="0" tIns="0" rIns="0" bIns="0" rtlCol="0" anchor="t">
            <a:spAutoFit/>
          </a:bodyPr>
          <a:lstStyle/>
          <a:p>
            <a:pPr>
              <a:lnSpc>
                <a:spcPts val="3500"/>
              </a:lnSpc>
            </a:pPr>
            <a:r>
              <a:rPr lang="en-US" sz="3200" b="1" dirty="0">
                <a:solidFill>
                  <a:schemeClr val="bg1"/>
                </a:solidFill>
                <a:latin typeface="Inter Semi-Bold"/>
                <a:ea typeface="Inter Semi-Bold"/>
                <a:cs typeface="Inter Semi-Bold"/>
                <a:sym typeface="Inter Semi-Bold"/>
              </a:rPr>
              <a:t>The goal is earlier recognition, faster communication, clearer ownership, better verification, and continuous learning.</a:t>
            </a:r>
          </a:p>
        </p:txBody>
      </p:sp>
      <p:pic>
        <p:nvPicPr>
          <p:cNvPr id="28" name="Picture 28">
            <a:extLst>
              <a:ext uri="{FF2B5EF4-FFF2-40B4-BE49-F238E27FC236}">
                <a16:creationId xmlns:a16="http://schemas.microsoft.com/office/drawing/2014/main" id="{2FAEB869-C6CE-6E63-E237-0F46A3B4C16C}"/>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29507746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6079" cy="10285919"/>
          </a:xfrm>
          <a:custGeom>
            <a:avLst/>
            <a:gdLst/>
            <a:ahLst/>
            <a:cxnLst/>
            <a:rect l="l" t="t" r="r" b="b"/>
            <a:pathLst>
              <a:path w="18286079" h="10285919">
                <a:moveTo>
                  <a:pt x="0" y="0"/>
                </a:moveTo>
                <a:lnTo>
                  <a:pt x="18286079" y="0"/>
                </a:lnTo>
                <a:lnTo>
                  <a:pt x="18286079" y="10285919"/>
                </a:lnTo>
                <a:lnTo>
                  <a:pt x="0" y="10285919"/>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2852452" y="7626105"/>
            <a:ext cx="5730962" cy="5730962"/>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87753">
                <a:alpha val="6667"/>
              </a:srgbClr>
            </a:solidFill>
          </p:spPr>
          <p:txBody>
            <a:bodyPr/>
            <a:lstStyle/>
            <a:p>
              <a:endParaRPr lang="en-US"/>
            </a:p>
          </p:txBody>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6" name="Group 6"/>
          <p:cNvGrpSpPr/>
          <p:nvPr/>
        </p:nvGrpSpPr>
        <p:grpSpPr>
          <a:xfrm>
            <a:off x="-119073" y="3008487"/>
            <a:ext cx="18526146" cy="4625768"/>
            <a:chOff x="0" y="0"/>
            <a:chExt cx="2346615" cy="585923"/>
          </a:xfrm>
        </p:grpSpPr>
        <p:sp>
          <p:nvSpPr>
            <p:cNvPr id="7" name="Freeform 7"/>
            <p:cNvSpPr/>
            <p:nvPr/>
          </p:nvSpPr>
          <p:spPr>
            <a:xfrm>
              <a:off x="0" y="0"/>
              <a:ext cx="2346615" cy="585923"/>
            </a:xfrm>
            <a:custGeom>
              <a:avLst/>
              <a:gdLst/>
              <a:ahLst/>
              <a:cxnLst/>
              <a:rect l="l" t="t" r="r" b="b"/>
              <a:pathLst>
                <a:path w="2346615" h="585923">
                  <a:moveTo>
                    <a:pt x="0" y="0"/>
                  </a:moveTo>
                  <a:lnTo>
                    <a:pt x="2346615" y="0"/>
                  </a:lnTo>
                  <a:lnTo>
                    <a:pt x="2346615" y="585923"/>
                  </a:lnTo>
                  <a:lnTo>
                    <a:pt x="0" y="585923"/>
                  </a:lnTo>
                  <a:close/>
                </a:path>
              </a:pathLst>
            </a:custGeom>
            <a:solidFill>
              <a:srgbClr val="E87753"/>
            </a:solidFill>
          </p:spPr>
          <p:txBody>
            <a:bodyPr/>
            <a:lstStyle/>
            <a:p>
              <a:endParaRPr lang="en-US"/>
            </a:p>
          </p:txBody>
        </p:sp>
        <p:sp>
          <p:nvSpPr>
            <p:cNvPr id="8" name="TextBox 8"/>
            <p:cNvSpPr txBox="1"/>
            <p:nvPr/>
          </p:nvSpPr>
          <p:spPr>
            <a:xfrm>
              <a:off x="0" y="-38100"/>
              <a:ext cx="2346615" cy="624023"/>
            </a:xfrm>
            <a:prstGeom prst="rect">
              <a:avLst/>
            </a:prstGeom>
          </p:spPr>
          <p:txBody>
            <a:bodyPr lIns="50800" tIns="50800" rIns="50800" bIns="50800" rtlCol="0" anchor="ctr"/>
            <a:lstStyle/>
            <a:p>
              <a:pPr algn="ctr">
                <a:lnSpc>
                  <a:spcPts val="2660"/>
                </a:lnSpc>
              </a:pPr>
              <a:endParaRPr/>
            </a:p>
          </p:txBody>
        </p:sp>
      </p:grpSp>
      <p:sp>
        <p:nvSpPr>
          <p:cNvPr id="9" name="TextBox 9"/>
          <p:cNvSpPr txBox="1"/>
          <p:nvPr/>
        </p:nvSpPr>
        <p:spPr>
          <a:xfrm>
            <a:off x="5300338" y="4781831"/>
            <a:ext cx="11958962" cy="1924050"/>
          </a:xfrm>
          <a:prstGeom prst="rect">
            <a:avLst/>
          </a:prstGeom>
        </p:spPr>
        <p:txBody>
          <a:bodyPr lIns="0" tIns="0" rIns="0" bIns="0" rtlCol="0" anchor="t">
            <a:spAutoFit/>
          </a:bodyPr>
          <a:lstStyle/>
          <a:p>
            <a:pPr algn="r">
              <a:lnSpc>
                <a:spcPts val="15158"/>
              </a:lnSpc>
            </a:pPr>
            <a:r>
              <a:rPr lang="en-US" sz="12632" b="1">
                <a:solidFill>
                  <a:srgbClr val="FFFFFF"/>
                </a:solidFill>
                <a:latin typeface="Cy Grotesk V3 Key Ultra-Bold"/>
                <a:ea typeface="Cy Grotesk V3 Key Ultra-Bold"/>
                <a:cs typeface="Cy Grotesk V3 Key Ultra-Bold"/>
                <a:sym typeface="Cy Grotesk V3 Key Ultra-Bold"/>
              </a:rPr>
              <a:t>THANK YOU</a:t>
            </a:r>
          </a:p>
        </p:txBody>
      </p:sp>
      <p:grpSp>
        <p:nvGrpSpPr>
          <p:cNvPr id="10" name="Group 10"/>
          <p:cNvGrpSpPr/>
          <p:nvPr/>
        </p:nvGrpSpPr>
        <p:grpSpPr>
          <a:xfrm>
            <a:off x="4082994" y="8652061"/>
            <a:ext cx="3269878" cy="326987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36D"/>
            </a:solidFill>
          </p:spPr>
          <p:txBody>
            <a:bodyPr/>
            <a:lstStyle/>
            <a:p>
              <a:endParaRPr lang="en-US"/>
            </a:p>
          </p:txBody>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13" name="Group 13"/>
          <p:cNvGrpSpPr/>
          <p:nvPr/>
        </p:nvGrpSpPr>
        <p:grpSpPr>
          <a:xfrm>
            <a:off x="15878178" y="2317926"/>
            <a:ext cx="1381122" cy="1381122"/>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36D"/>
            </a:solidFill>
          </p:spPr>
          <p:txBody>
            <a:bodyPr/>
            <a:lstStyle/>
            <a:p>
              <a:endParaRPr lang="en-US"/>
            </a:p>
          </p:txBody>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sp>
        <p:nvSpPr>
          <p:cNvPr id="16" name="Freeform 16"/>
          <p:cNvSpPr/>
          <p:nvPr/>
        </p:nvSpPr>
        <p:spPr>
          <a:xfrm flipH="1">
            <a:off x="7167156" y="4194632"/>
            <a:ext cx="1774614" cy="275065"/>
          </a:xfrm>
          <a:custGeom>
            <a:avLst/>
            <a:gdLst/>
            <a:ahLst/>
            <a:cxnLst/>
            <a:rect l="l" t="t" r="r" b="b"/>
            <a:pathLst>
              <a:path w="1774614" h="275065">
                <a:moveTo>
                  <a:pt x="1774614" y="0"/>
                </a:moveTo>
                <a:lnTo>
                  <a:pt x="0" y="0"/>
                </a:lnTo>
                <a:lnTo>
                  <a:pt x="0" y="275065"/>
                </a:lnTo>
                <a:lnTo>
                  <a:pt x="1774614" y="275065"/>
                </a:lnTo>
                <a:lnTo>
                  <a:pt x="1774614"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17" name="Picture 17"/>
          <p:cNvPicPr>
            <a:picLocks noChangeAspect="1"/>
          </p:cNvPicPr>
          <p:nvPr/>
        </p:nvPicPr>
        <p:blipFill>
          <a:blip r:embed="rId4"/>
          <a:stretch>
            <a:fillRect/>
          </a:stretch>
        </p:blipFill>
        <p:spPr>
          <a:xfrm>
            <a:off x="8531514" y="-233206"/>
            <a:ext cx="6920767" cy="349946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513D2-B390-A025-9440-61E27692D734}"/>
              </a:ext>
            </a:extLst>
          </p:cNvPr>
          <p:cNvSpPr>
            <a:spLocks noGrp="1"/>
          </p:cNvSpPr>
          <p:nvPr>
            <p:ph type="title"/>
          </p:nvPr>
        </p:nvSpPr>
        <p:spPr/>
        <p:txBody>
          <a:bodyPr>
            <a:normAutofit/>
          </a:bodyPr>
          <a:lstStyle/>
          <a:p>
            <a:r>
              <a:rPr lang="en-US" dirty="0"/>
              <a:t>Reactive vs Predictive Organizations</a:t>
            </a:r>
          </a:p>
        </p:txBody>
      </p:sp>
      <p:graphicFrame>
        <p:nvGraphicFramePr>
          <p:cNvPr id="19" name="Content Placeholder 18">
            <a:extLst>
              <a:ext uri="{FF2B5EF4-FFF2-40B4-BE49-F238E27FC236}">
                <a16:creationId xmlns:a16="http://schemas.microsoft.com/office/drawing/2014/main" id="{2340AFBA-14D7-6711-A17C-A49B33CC72C0}"/>
              </a:ext>
            </a:extLst>
          </p:cNvPr>
          <p:cNvGraphicFramePr>
            <a:graphicFrameLocks noGrp="1"/>
          </p:cNvGraphicFramePr>
          <p:nvPr>
            <p:ph idx="4294967295"/>
            <p:extLst>
              <p:ext uri="{D42A27DB-BD31-4B8C-83A1-F6EECF244321}">
                <p14:modId xmlns:p14="http://schemas.microsoft.com/office/powerpoint/2010/main" val="2724289168"/>
              </p:ext>
            </p:extLst>
          </p:nvPr>
        </p:nvGraphicFramePr>
        <p:xfrm>
          <a:off x="3586369" y="3619500"/>
          <a:ext cx="11115262" cy="4339733"/>
        </p:xfrm>
        <a:graphic>
          <a:graphicData uri="http://schemas.openxmlformats.org/drawingml/2006/table">
            <a:tbl>
              <a:tblPr firstRow="1" bandRow="1">
                <a:tableStyleId>{68D230F3-CF80-4859-8CE7-A43EE81993B5}</a:tableStyleId>
              </a:tblPr>
              <a:tblGrid>
                <a:gridCol w="6363881">
                  <a:extLst>
                    <a:ext uri="{9D8B030D-6E8A-4147-A177-3AD203B41FA5}">
                      <a16:colId xmlns:a16="http://schemas.microsoft.com/office/drawing/2014/main" val="3615983564"/>
                    </a:ext>
                  </a:extLst>
                </a:gridCol>
                <a:gridCol w="4751381">
                  <a:extLst>
                    <a:ext uri="{9D8B030D-6E8A-4147-A177-3AD203B41FA5}">
                      <a16:colId xmlns:a16="http://schemas.microsoft.com/office/drawing/2014/main" val="2421120923"/>
                    </a:ext>
                  </a:extLst>
                </a:gridCol>
              </a:tblGrid>
              <a:tr h="879407">
                <a:tc>
                  <a:txBody>
                    <a:bodyPr/>
                    <a:lstStyle/>
                    <a:p>
                      <a:r>
                        <a:rPr lang="en-US" sz="4000" dirty="0"/>
                        <a:t>Reactive</a:t>
                      </a:r>
                    </a:p>
                  </a:txBody>
                  <a:tcPr marL="137160" marR="137160" marT="68580" marB="68580">
                    <a:solidFill>
                      <a:srgbClr val="E87753"/>
                    </a:solidFill>
                  </a:tcPr>
                </a:tc>
                <a:tc>
                  <a:txBody>
                    <a:bodyPr/>
                    <a:lstStyle/>
                    <a:p>
                      <a:r>
                        <a:rPr lang="en-US" sz="4000" dirty="0"/>
                        <a:t>Predictive</a:t>
                      </a:r>
                    </a:p>
                  </a:txBody>
                  <a:tcPr marL="137160" marR="137160" marT="68580" marB="68580">
                    <a:solidFill>
                      <a:srgbClr val="E87753"/>
                    </a:solidFill>
                  </a:tcPr>
                </a:tc>
                <a:extLst>
                  <a:ext uri="{0D108BD9-81ED-4DB2-BD59-A6C34878D82A}">
                    <a16:rowId xmlns:a16="http://schemas.microsoft.com/office/drawing/2014/main" val="58554094"/>
                  </a:ext>
                </a:extLst>
              </a:tr>
              <a:tr h="846970">
                <a:tc>
                  <a:txBody>
                    <a:bodyPr/>
                    <a:lstStyle/>
                    <a:p>
                      <a:r>
                        <a:rPr lang="en-US" sz="3600" dirty="0"/>
                        <a:t>Wait for events</a:t>
                      </a:r>
                    </a:p>
                  </a:txBody>
                  <a:tcPr marL="137160" marR="137160" marT="68580" marB="68580"/>
                </a:tc>
                <a:tc>
                  <a:txBody>
                    <a:bodyPr/>
                    <a:lstStyle/>
                    <a:p>
                      <a:r>
                        <a:rPr lang="en-US" sz="3600" dirty="0"/>
                        <a:t>Identify risk</a:t>
                      </a:r>
                    </a:p>
                  </a:txBody>
                  <a:tcPr marL="137160" marR="137160" marT="68580" marB="68580"/>
                </a:tc>
                <a:extLst>
                  <a:ext uri="{0D108BD9-81ED-4DB2-BD59-A6C34878D82A}">
                    <a16:rowId xmlns:a16="http://schemas.microsoft.com/office/drawing/2014/main" val="1269775375"/>
                  </a:ext>
                </a:extLst>
              </a:tr>
              <a:tr h="8831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t>Respond to crises</a:t>
                      </a:r>
                    </a:p>
                  </a:txBody>
                  <a:tcPr marL="137160" marR="137160" marT="68580" marB="68580"/>
                </a:tc>
                <a:tc>
                  <a:txBody>
                    <a:bodyPr/>
                    <a:lstStyle/>
                    <a:p>
                      <a:r>
                        <a:rPr lang="en-US" sz="3600" dirty="0"/>
                        <a:t>Prevent events</a:t>
                      </a:r>
                    </a:p>
                  </a:txBody>
                  <a:tcPr marL="137160" marR="137160" marT="68580" marB="68580"/>
                </a:tc>
                <a:extLst>
                  <a:ext uri="{0D108BD9-81ED-4DB2-BD59-A6C34878D82A}">
                    <a16:rowId xmlns:a16="http://schemas.microsoft.com/office/drawing/2014/main" val="2818255607"/>
                  </a:ext>
                </a:extLst>
              </a:tr>
              <a:tr h="8831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t>Discuss what happened</a:t>
                      </a:r>
                    </a:p>
                  </a:txBody>
                  <a:tcPr marL="137160" marR="137160" marT="68580" marB="68580"/>
                </a:tc>
                <a:tc>
                  <a:txBody>
                    <a:bodyPr/>
                    <a:lstStyle/>
                    <a:p>
                      <a:r>
                        <a:rPr lang="en-US" sz="3600" dirty="0"/>
                        <a:t>Anticipate trends</a:t>
                      </a:r>
                    </a:p>
                  </a:txBody>
                  <a:tcPr marL="137160" marR="137160" marT="68580" marB="68580"/>
                </a:tc>
                <a:extLst>
                  <a:ext uri="{0D108BD9-81ED-4DB2-BD59-A6C34878D82A}">
                    <a16:rowId xmlns:a16="http://schemas.microsoft.com/office/drawing/2014/main" val="3378886286"/>
                  </a:ext>
                </a:extLst>
              </a:tr>
              <a:tr h="8469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t>Focus on deficiencies</a:t>
                      </a:r>
                    </a:p>
                  </a:txBody>
                  <a:tcPr marL="137160" marR="137160" marT="68580" marB="68580"/>
                </a:tc>
                <a:tc>
                  <a:txBody>
                    <a:bodyPr/>
                    <a:lstStyle/>
                    <a:p>
                      <a:r>
                        <a:rPr lang="en-US" sz="3600" dirty="0"/>
                        <a:t>Focus on systems</a:t>
                      </a:r>
                    </a:p>
                  </a:txBody>
                  <a:tcPr marL="137160" marR="137160" marT="68580" marB="68580"/>
                </a:tc>
                <a:extLst>
                  <a:ext uri="{0D108BD9-81ED-4DB2-BD59-A6C34878D82A}">
                    <a16:rowId xmlns:a16="http://schemas.microsoft.com/office/drawing/2014/main" val="411065747"/>
                  </a:ext>
                </a:extLst>
              </a:tr>
            </a:tbl>
          </a:graphicData>
        </a:graphic>
      </p:graphicFrame>
    </p:spTree>
    <p:extLst>
      <p:ext uri="{BB962C8B-B14F-4D97-AF65-F5344CB8AC3E}">
        <p14:creationId xmlns:p14="http://schemas.microsoft.com/office/powerpoint/2010/main" val="1756680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D0BD0-0A98-4772-A943-14311F2EFE3D}"/>
              </a:ext>
            </a:extLst>
          </p:cNvPr>
          <p:cNvSpPr>
            <a:spLocks noGrp="1"/>
          </p:cNvSpPr>
          <p:nvPr>
            <p:ph type="title"/>
          </p:nvPr>
        </p:nvSpPr>
        <p:spPr>
          <a:xfrm>
            <a:off x="533400" y="4464929"/>
            <a:ext cx="7772400" cy="1828800"/>
          </a:xfrm>
        </p:spPr>
        <p:txBody>
          <a:bodyPr>
            <a:normAutofit fontScale="90000"/>
          </a:bodyPr>
          <a:lstStyle/>
          <a:p>
            <a:r>
              <a:rPr lang="en-US" dirty="0"/>
              <a:t>The Seven Hidden Clinical Systems</a:t>
            </a:r>
            <a:br>
              <a:rPr lang="en-US" dirty="0"/>
            </a:br>
            <a:r>
              <a:rPr lang="en-US" sz="4050" i="1" dirty="0">
                <a:solidFill>
                  <a:schemeClr val="accent6"/>
                </a:solidFill>
              </a:rPr>
              <a:t>The systems that consistently produce exceptional resident outcomes</a:t>
            </a:r>
            <a:br>
              <a:rPr lang="en-US" dirty="0"/>
            </a:br>
            <a:endParaRPr lang="en-US" dirty="0"/>
          </a:p>
        </p:txBody>
      </p:sp>
      <p:graphicFrame>
        <p:nvGraphicFramePr>
          <p:cNvPr id="24" name="Diagram 23">
            <a:extLst>
              <a:ext uri="{FF2B5EF4-FFF2-40B4-BE49-F238E27FC236}">
                <a16:creationId xmlns:a16="http://schemas.microsoft.com/office/drawing/2014/main" id="{6C840603-4037-0816-FFBD-BB4C70376D84}"/>
              </a:ext>
            </a:extLst>
          </p:cNvPr>
          <p:cNvGraphicFramePr/>
          <p:nvPr>
            <p:extLst>
              <p:ext uri="{D42A27DB-BD31-4B8C-83A1-F6EECF244321}">
                <p14:modId xmlns:p14="http://schemas.microsoft.com/office/powerpoint/2010/main" val="215645248"/>
              </p:ext>
            </p:extLst>
          </p:nvPr>
        </p:nvGraphicFramePr>
        <p:xfrm>
          <a:off x="5791200" y="400928"/>
          <a:ext cx="12192000" cy="8128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1892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635371" y="2519626"/>
            <a:ext cx="7623929" cy="1179810"/>
          </a:xfrm>
          <a:prstGeom prst="rect">
            <a:avLst/>
          </a:prstGeom>
        </p:spPr>
        <p:txBody>
          <a:bodyPr lIns="0" tIns="0" rIns="0" bIns="0" rtlCol="0" anchor="t">
            <a:spAutoFit/>
          </a:bodyPr>
          <a:lstStyle/>
          <a:p>
            <a:pPr algn="r">
              <a:lnSpc>
                <a:spcPts val="9240"/>
              </a:lnSpc>
            </a:pPr>
            <a:r>
              <a:rPr lang="en-US" sz="7700" b="1" dirty="0">
                <a:solidFill>
                  <a:srgbClr val="31A48F"/>
                </a:solidFill>
                <a:latin typeface="Cy Grotesk V3 Key Ultra-Bold"/>
                <a:ea typeface="Cy Grotesk V3 Key Ultra-Bold"/>
                <a:cs typeface="Cy Grotesk V3 Key Ultra-Bold"/>
                <a:sym typeface="Cy Grotesk V3 Key Ultra-Bold"/>
              </a:rPr>
              <a:t>SYSTEM 1</a:t>
            </a:r>
          </a:p>
        </p:txBody>
      </p:sp>
      <p:grpSp>
        <p:nvGrpSpPr>
          <p:cNvPr id="3" name="Group 3"/>
          <p:cNvGrpSpPr/>
          <p:nvPr/>
        </p:nvGrpSpPr>
        <p:grpSpPr>
          <a:xfrm>
            <a:off x="5724901" y="1448842"/>
            <a:ext cx="3419099" cy="9324568"/>
            <a:chOff x="0" y="0"/>
            <a:chExt cx="496949" cy="1355280"/>
          </a:xfrm>
        </p:grpSpPr>
        <p:sp>
          <p:nvSpPr>
            <p:cNvPr id="4" name="Freeform 4"/>
            <p:cNvSpPr/>
            <p:nvPr/>
          </p:nvSpPr>
          <p:spPr>
            <a:xfrm>
              <a:off x="0" y="0"/>
              <a:ext cx="496949" cy="1355280"/>
            </a:xfrm>
            <a:custGeom>
              <a:avLst/>
              <a:gdLst/>
              <a:ahLst/>
              <a:cxnLst/>
              <a:rect l="l" t="t" r="r" b="b"/>
              <a:pathLst>
                <a:path w="496949" h="1355280">
                  <a:moveTo>
                    <a:pt x="97366" y="0"/>
                  </a:moveTo>
                  <a:lnTo>
                    <a:pt x="399584" y="0"/>
                  </a:lnTo>
                  <a:cubicBezTo>
                    <a:pt x="425406" y="0"/>
                    <a:pt x="450172" y="10258"/>
                    <a:pt x="468431" y="28518"/>
                  </a:cubicBezTo>
                  <a:cubicBezTo>
                    <a:pt x="486691" y="46777"/>
                    <a:pt x="496949" y="71543"/>
                    <a:pt x="496949" y="97366"/>
                  </a:cubicBezTo>
                  <a:lnTo>
                    <a:pt x="496949" y="1257914"/>
                  </a:lnTo>
                  <a:cubicBezTo>
                    <a:pt x="496949" y="1283737"/>
                    <a:pt x="486691" y="1308502"/>
                    <a:pt x="468431" y="1326762"/>
                  </a:cubicBezTo>
                  <a:cubicBezTo>
                    <a:pt x="450172" y="1345021"/>
                    <a:pt x="425406" y="1355280"/>
                    <a:pt x="399584" y="1355280"/>
                  </a:cubicBezTo>
                  <a:lnTo>
                    <a:pt x="97366" y="1355280"/>
                  </a:lnTo>
                  <a:cubicBezTo>
                    <a:pt x="71543" y="1355280"/>
                    <a:pt x="46777" y="1345021"/>
                    <a:pt x="28518" y="1326762"/>
                  </a:cubicBezTo>
                  <a:cubicBezTo>
                    <a:pt x="10258" y="1308502"/>
                    <a:pt x="0" y="1283737"/>
                    <a:pt x="0" y="1257914"/>
                  </a:cubicBezTo>
                  <a:lnTo>
                    <a:pt x="0" y="97366"/>
                  </a:lnTo>
                  <a:cubicBezTo>
                    <a:pt x="0" y="71543"/>
                    <a:pt x="10258" y="46777"/>
                    <a:pt x="28518" y="28518"/>
                  </a:cubicBezTo>
                  <a:cubicBezTo>
                    <a:pt x="46777" y="10258"/>
                    <a:pt x="71543" y="0"/>
                    <a:pt x="97366" y="0"/>
                  </a:cubicBezTo>
                  <a:close/>
                </a:path>
              </a:pathLst>
            </a:custGeom>
            <a:solidFill>
              <a:srgbClr val="E87753">
                <a:alpha val="6667"/>
              </a:srgbClr>
            </a:solidFill>
          </p:spPr>
          <p:txBody>
            <a:bodyPr/>
            <a:lstStyle/>
            <a:p>
              <a:endParaRPr lang="en-US"/>
            </a:p>
          </p:txBody>
        </p:sp>
        <p:sp>
          <p:nvSpPr>
            <p:cNvPr id="5" name="TextBox 5"/>
            <p:cNvSpPr txBox="1"/>
            <p:nvPr/>
          </p:nvSpPr>
          <p:spPr>
            <a:xfrm>
              <a:off x="0" y="-38100"/>
              <a:ext cx="496949" cy="1393380"/>
            </a:xfrm>
            <a:prstGeom prst="rect">
              <a:avLst/>
            </a:prstGeom>
          </p:spPr>
          <p:txBody>
            <a:bodyPr lIns="50800" tIns="50800" rIns="50800" bIns="50800" rtlCol="0" anchor="ctr"/>
            <a:lstStyle/>
            <a:p>
              <a:pPr marL="0" lvl="0" indent="0" algn="ctr">
                <a:lnSpc>
                  <a:spcPts val="2660"/>
                </a:lnSpc>
                <a:spcBef>
                  <a:spcPct val="0"/>
                </a:spcBef>
              </a:pPr>
              <a:endParaRPr/>
            </a:p>
          </p:txBody>
        </p:sp>
      </p:grpSp>
      <p:grpSp>
        <p:nvGrpSpPr>
          <p:cNvPr id="6" name="Group 6"/>
          <p:cNvGrpSpPr/>
          <p:nvPr/>
        </p:nvGrpSpPr>
        <p:grpSpPr>
          <a:xfrm>
            <a:off x="1028700" y="3027398"/>
            <a:ext cx="7339676" cy="5581297"/>
            <a:chOff x="0" y="0"/>
            <a:chExt cx="1137108" cy="864689"/>
          </a:xfrm>
        </p:grpSpPr>
        <p:sp>
          <p:nvSpPr>
            <p:cNvPr id="7" name="Freeform 7"/>
            <p:cNvSpPr/>
            <p:nvPr/>
          </p:nvSpPr>
          <p:spPr>
            <a:xfrm flipH="1">
              <a:off x="0" y="0"/>
              <a:ext cx="1137108" cy="864689"/>
            </a:xfrm>
            <a:custGeom>
              <a:avLst/>
              <a:gdLst/>
              <a:ahLst/>
              <a:cxnLst/>
              <a:rect l="l" t="t" r="r" b="b"/>
              <a:pathLst>
                <a:path w="1137108" h="864689">
                  <a:moveTo>
                    <a:pt x="1116012" y="0"/>
                  </a:moveTo>
                  <a:lnTo>
                    <a:pt x="21096" y="0"/>
                  </a:lnTo>
                  <a:cubicBezTo>
                    <a:pt x="15501" y="0"/>
                    <a:pt x="10135" y="2223"/>
                    <a:pt x="6179" y="6179"/>
                  </a:cubicBezTo>
                  <a:cubicBezTo>
                    <a:pt x="2223" y="10135"/>
                    <a:pt x="0" y="15501"/>
                    <a:pt x="0" y="21096"/>
                  </a:cubicBezTo>
                  <a:lnTo>
                    <a:pt x="0" y="843593"/>
                  </a:lnTo>
                  <a:cubicBezTo>
                    <a:pt x="0" y="849188"/>
                    <a:pt x="2223" y="854554"/>
                    <a:pt x="6179" y="858510"/>
                  </a:cubicBezTo>
                  <a:cubicBezTo>
                    <a:pt x="10135" y="862466"/>
                    <a:pt x="15501" y="864689"/>
                    <a:pt x="21096" y="864689"/>
                  </a:cubicBezTo>
                  <a:lnTo>
                    <a:pt x="1116012" y="864689"/>
                  </a:lnTo>
                  <a:cubicBezTo>
                    <a:pt x="1121607" y="864689"/>
                    <a:pt x="1126973" y="862466"/>
                    <a:pt x="1130929" y="858510"/>
                  </a:cubicBezTo>
                  <a:cubicBezTo>
                    <a:pt x="1134885" y="854554"/>
                    <a:pt x="1137108" y="849188"/>
                    <a:pt x="1137108" y="843593"/>
                  </a:cubicBezTo>
                  <a:lnTo>
                    <a:pt x="1137108" y="21096"/>
                  </a:lnTo>
                  <a:cubicBezTo>
                    <a:pt x="1137108" y="15501"/>
                    <a:pt x="1134885" y="10135"/>
                    <a:pt x="1130929" y="6179"/>
                  </a:cubicBezTo>
                  <a:cubicBezTo>
                    <a:pt x="1126973" y="2223"/>
                    <a:pt x="1121607" y="0"/>
                    <a:pt x="1116012" y="0"/>
                  </a:cubicBezTo>
                  <a:close/>
                </a:path>
              </a:pathLst>
            </a:custGeom>
            <a:blipFill>
              <a:blip r:embed="rId3"/>
              <a:stretch>
                <a:fillRect r="-13960"/>
              </a:stretch>
            </a:blipFill>
          </p:spPr>
          <p:txBody>
            <a:bodyPr/>
            <a:lstStyle/>
            <a:p>
              <a:endParaRPr lang="en-US"/>
            </a:p>
          </p:txBody>
        </p:sp>
      </p:grpSp>
      <p:grpSp>
        <p:nvGrpSpPr>
          <p:cNvPr id="8" name="Group 8"/>
          <p:cNvGrpSpPr/>
          <p:nvPr/>
        </p:nvGrpSpPr>
        <p:grpSpPr>
          <a:xfrm>
            <a:off x="5108627" y="4423336"/>
            <a:ext cx="4872936" cy="3761983"/>
            <a:chOff x="0" y="-38100"/>
            <a:chExt cx="866850" cy="272606"/>
          </a:xfrm>
        </p:grpSpPr>
        <p:sp>
          <p:nvSpPr>
            <p:cNvPr id="9" name="Freeform 9"/>
            <p:cNvSpPr/>
            <p:nvPr/>
          </p:nvSpPr>
          <p:spPr>
            <a:xfrm>
              <a:off x="0" y="0"/>
              <a:ext cx="866850" cy="234506"/>
            </a:xfrm>
            <a:custGeom>
              <a:avLst/>
              <a:gdLst/>
              <a:ahLst/>
              <a:cxnLst/>
              <a:rect l="l" t="t" r="r" b="b"/>
              <a:pathLst>
                <a:path w="866850" h="234506">
                  <a:moveTo>
                    <a:pt x="25420" y="0"/>
                  </a:moveTo>
                  <a:lnTo>
                    <a:pt x="841430" y="0"/>
                  </a:lnTo>
                  <a:cubicBezTo>
                    <a:pt x="848172" y="0"/>
                    <a:pt x="854638" y="2678"/>
                    <a:pt x="859405" y="7445"/>
                  </a:cubicBezTo>
                  <a:cubicBezTo>
                    <a:pt x="864172" y="12213"/>
                    <a:pt x="866850" y="18678"/>
                    <a:pt x="866850" y="25420"/>
                  </a:cubicBezTo>
                  <a:lnTo>
                    <a:pt x="866850" y="209086"/>
                  </a:lnTo>
                  <a:cubicBezTo>
                    <a:pt x="866850" y="215828"/>
                    <a:pt x="864172" y="222294"/>
                    <a:pt x="859405" y="227061"/>
                  </a:cubicBezTo>
                  <a:cubicBezTo>
                    <a:pt x="854638" y="231828"/>
                    <a:pt x="848172" y="234506"/>
                    <a:pt x="841430" y="234506"/>
                  </a:cubicBezTo>
                  <a:lnTo>
                    <a:pt x="25420" y="234506"/>
                  </a:lnTo>
                  <a:cubicBezTo>
                    <a:pt x="18678" y="234506"/>
                    <a:pt x="12213" y="231828"/>
                    <a:pt x="7445" y="227061"/>
                  </a:cubicBezTo>
                  <a:cubicBezTo>
                    <a:pt x="2678" y="222294"/>
                    <a:pt x="0" y="215828"/>
                    <a:pt x="0" y="209086"/>
                  </a:cubicBezTo>
                  <a:lnTo>
                    <a:pt x="0" y="25420"/>
                  </a:lnTo>
                  <a:cubicBezTo>
                    <a:pt x="0" y="18678"/>
                    <a:pt x="2678" y="12213"/>
                    <a:pt x="7445" y="7445"/>
                  </a:cubicBezTo>
                  <a:cubicBezTo>
                    <a:pt x="12213" y="2678"/>
                    <a:pt x="18678" y="0"/>
                    <a:pt x="25420" y="0"/>
                  </a:cubicBezTo>
                  <a:close/>
                </a:path>
              </a:pathLst>
            </a:custGeom>
            <a:solidFill>
              <a:srgbClr val="E87753"/>
            </a:solidFill>
          </p:spPr>
          <p:txBody>
            <a:bodyPr/>
            <a:lstStyle/>
            <a:p>
              <a:endParaRPr lang="en-US" dirty="0"/>
            </a:p>
          </p:txBody>
        </p:sp>
        <p:sp>
          <p:nvSpPr>
            <p:cNvPr id="10" name="TextBox 10"/>
            <p:cNvSpPr txBox="1"/>
            <p:nvPr/>
          </p:nvSpPr>
          <p:spPr>
            <a:xfrm>
              <a:off x="0" y="-38100"/>
              <a:ext cx="866850" cy="272606"/>
            </a:xfrm>
            <a:prstGeom prst="rect">
              <a:avLst/>
            </a:prstGeom>
          </p:spPr>
          <p:txBody>
            <a:bodyPr lIns="50800" tIns="50800" rIns="50800" bIns="50800" rtlCol="0" anchor="ctr"/>
            <a:lstStyle/>
            <a:p>
              <a:pPr algn="ctr">
                <a:lnSpc>
                  <a:spcPts val="2660"/>
                </a:lnSpc>
              </a:pPr>
              <a:endParaRPr/>
            </a:p>
          </p:txBody>
        </p:sp>
      </p:grpSp>
      <p:sp>
        <p:nvSpPr>
          <p:cNvPr id="17" name="Freeform 17"/>
          <p:cNvSpPr/>
          <p:nvPr/>
        </p:nvSpPr>
        <p:spPr>
          <a:xfrm>
            <a:off x="5543062" y="5608479"/>
            <a:ext cx="399182" cy="596790"/>
          </a:xfrm>
          <a:custGeom>
            <a:avLst/>
            <a:gdLst/>
            <a:ahLst/>
            <a:cxnLst/>
            <a:rect l="l" t="t" r="r" b="b"/>
            <a:pathLst>
              <a:path w="399182" h="596790">
                <a:moveTo>
                  <a:pt x="0" y="0"/>
                </a:moveTo>
                <a:lnTo>
                  <a:pt x="399182" y="0"/>
                </a:lnTo>
                <a:lnTo>
                  <a:pt x="399182" y="596790"/>
                </a:lnTo>
                <a:lnTo>
                  <a:pt x="0" y="59679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20" name="Group 20"/>
          <p:cNvGrpSpPr/>
          <p:nvPr/>
        </p:nvGrpSpPr>
        <p:grpSpPr>
          <a:xfrm>
            <a:off x="15248371" y="7795868"/>
            <a:ext cx="3891179" cy="3891179"/>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36D"/>
            </a:solidFill>
          </p:spPr>
          <p:txBody>
            <a:bodyPr/>
            <a:lstStyle/>
            <a:p>
              <a:endParaRPr lang="en-US"/>
            </a:p>
          </p:txBody>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sp>
        <p:nvSpPr>
          <p:cNvPr id="23" name="Freeform 23"/>
          <p:cNvSpPr/>
          <p:nvPr/>
        </p:nvSpPr>
        <p:spPr>
          <a:xfrm>
            <a:off x="11490162" y="8175848"/>
            <a:ext cx="1734870" cy="268905"/>
          </a:xfrm>
          <a:custGeom>
            <a:avLst/>
            <a:gdLst/>
            <a:ahLst/>
            <a:cxnLst/>
            <a:rect l="l" t="t" r="r" b="b"/>
            <a:pathLst>
              <a:path w="1734870" h="268905">
                <a:moveTo>
                  <a:pt x="0" y="0"/>
                </a:moveTo>
                <a:lnTo>
                  <a:pt x="1734870" y="0"/>
                </a:lnTo>
                <a:lnTo>
                  <a:pt x="1734870" y="268905"/>
                </a:lnTo>
                <a:lnTo>
                  <a:pt x="0" y="2689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TextBox 24"/>
          <p:cNvSpPr txBox="1"/>
          <p:nvPr/>
        </p:nvSpPr>
        <p:spPr>
          <a:xfrm>
            <a:off x="10342544" y="3699436"/>
            <a:ext cx="6916756" cy="2923877"/>
          </a:xfrm>
          <a:prstGeom prst="rect">
            <a:avLst/>
          </a:prstGeom>
        </p:spPr>
        <p:txBody>
          <a:bodyPr wrap="square" lIns="0" tIns="0" rIns="0" bIns="0" rtlCol="0" anchor="t">
            <a:spAutoFit/>
          </a:bodyPr>
          <a:lstStyle/>
          <a:p>
            <a:pPr algn="r"/>
            <a:r>
              <a:rPr lang="en-US" sz="4800" dirty="0">
                <a:solidFill>
                  <a:srgbClr val="F2C36D"/>
                </a:solidFill>
                <a:latin typeface="Inter Semi-Bold" panose="020B0604020202020204" charset="0"/>
                <a:ea typeface="Inter Semi-Bold" panose="020B0604020202020204" charset="0"/>
              </a:rPr>
              <a:t>Early Risk Identification</a:t>
            </a:r>
          </a:p>
          <a:p>
            <a:pPr algn="r"/>
            <a:endParaRPr lang="en-US" sz="5400" b="1" dirty="0">
              <a:solidFill>
                <a:srgbClr val="63636B"/>
              </a:solidFill>
              <a:latin typeface="Inter Semi-Bold"/>
              <a:ea typeface="Inter Semi-Bold"/>
              <a:cs typeface="Inter Semi-Bold"/>
              <a:sym typeface="Inter Semi-Bold"/>
            </a:endParaRPr>
          </a:p>
          <a:p>
            <a:pPr algn="r"/>
            <a:r>
              <a:rPr lang="en-US" sz="4400" b="1" dirty="0">
                <a:solidFill>
                  <a:srgbClr val="63636B"/>
                </a:solidFill>
                <a:latin typeface="Inter Semi-Bold"/>
                <a:ea typeface="Inter Semi-Bold"/>
                <a:cs typeface="Inter Semi-Bold"/>
                <a:sym typeface="Inter Semi-Bold"/>
              </a:rPr>
              <a:t>Moving from reactive care to predictive care</a:t>
            </a:r>
            <a:endParaRPr lang="en-US" sz="4000" b="1" dirty="0">
              <a:solidFill>
                <a:srgbClr val="63636B"/>
              </a:solidFill>
              <a:latin typeface="Inter Semi-Bold"/>
              <a:ea typeface="Inter Semi-Bold"/>
              <a:cs typeface="Inter Semi-Bold"/>
              <a:sym typeface="Inter Semi-Bold"/>
            </a:endParaRPr>
          </a:p>
        </p:txBody>
      </p:sp>
      <p:sp>
        <p:nvSpPr>
          <p:cNvPr id="25" name="TextBox 25"/>
          <p:cNvSpPr txBox="1"/>
          <p:nvPr/>
        </p:nvSpPr>
        <p:spPr>
          <a:xfrm>
            <a:off x="5543062" y="6567219"/>
            <a:ext cx="4200210" cy="1107996"/>
          </a:xfrm>
          <a:prstGeom prst="rect">
            <a:avLst/>
          </a:prstGeom>
        </p:spPr>
        <p:txBody>
          <a:bodyPr wrap="square" lIns="0" tIns="0" rIns="0" bIns="0" rtlCol="0" anchor="t">
            <a:spAutoFit/>
          </a:bodyPr>
          <a:lstStyle/>
          <a:p>
            <a:r>
              <a:rPr lang="en-US" sz="3600" b="1" dirty="0">
                <a:solidFill>
                  <a:schemeClr val="bg1"/>
                </a:solidFill>
                <a:latin typeface="Inter Semi-Bold" panose="020B0604020202020204" charset="0"/>
                <a:ea typeface="Inter Semi-Bold" panose="020B0604020202020204" charset="0"/>
              </a:rPr>
              <a:t>Risk shows up</a:t>
            </a:r>
            <a:endParaRPr lang="en-US" sz="3600" dirty="0">
              <a:solidFill>
                <a:schemeClr val="bg1"/>
              </a:solidFill>
              <a:latin typeface="Inter Semi-Bold" panose="020B0604020202020204" charset="0"/>
              <a:ea typeface="Inter Semi-Bold" panose="020B0604020202020204" charset="0"/>
            </a:endParaRPr>
          </a:p>
          <a:p>
            <a:r>
              <a:rPr lang="en-US" sz="3600" b="1" dirty="0">
                <a:solidFill>
                  <a:schemeClr val="bg1"/>
                </a:solidFill>
                <a:latin typeface="Inter Semi-Bold" panose="020B0604020202020204" charset="0"/>
                <a:ea typeface="Inter Semi-Bold" panose="020B0604020202020204" charset="0"/>
              </a:rPr>
              <a:t>before harm does</a:t>
            </a:r>
            <a:r>
              <a:rPr lang="en-US" sz="2000" b="1" dirty="0">
                <a:solidFill>
                  <a:schemeClr val="bg1"/>
                </a:solidFill>
                <a:latin typeface="Inter Semi-Bold" panose="020B0604020202020204" charset="0"/>
                <a:ea typeface="Inter Semi-Bold" panose="020B0604020202020204" charset="0"/>
              </a:rPr>
              <a:t>.</a:t>
            </a:r>
            <a:endParaRPr lang="en-US" sz="2000" dirty="0">
              <a:solidFill>
                <a:schemeClr val="bg1"/>
              </a:solidFill>
              <a:latin typeface="Inter Semi-Bold" panose="020B0604020202020204" charset="0"/>
              <a:ea typeface="Inter Semi-Bold" panose="020B0604020202020204" charset="0"/>
            </a:endParaRPr>
          </a:p>
        </p:txBody>
      </p:sp>
      <p:sp>
        <p:nvSpPr>
          <p:cNvPr id="28" name="Freeform 28"/>
          <p:cNvSpPr/>
          <p:nvPr/>
        </p:nvSpPr>
        <p:spPr>
          <a:xfrm flipH="1">
            <a:off x="7066331" y="2101681"/>
            <a:ext cx="1302045" cy="201817"/>
          </a:xfrm>
          <a:custGeom>
            <a:avLst/>
            <a:gdLst/>
            <a:ahLst/>
            <a:cxnLst/>
            <a:rect l="l" t="t" r="r" b="b"/>
            <a:pathLst>
              <a:path w="1302045" h="201817">
                <a:moveTo>
                  <a:pt x="1302045" y="0"/>
                </a:moveTo>
                <a:lnTo>
                  <a:pt x="0" y="0"/>
                </a:lnTo>
                <a:lnTo>
                  <a:pt x="0" y="201817"/>
                </a:lnTo>
                <a:lnTo>
                  <a:pt x="1302045" y="201817"/>
                </a:lnTo>
                <a:lnTo>
                  <a:pt x="1302045"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29" name="Picture 29"/>
          <p:cNvPicPr>
            <a:picLocks noChangeAspect="1"/>
          </p:cNvPicPr>
          <p:nvPr/>
        </p:nvPicPr>
        <p:blipFill>
          <a:blip r:embed="rId7"/>
          <a:stretch>
            <a:fillRect/>
          </a:stretch>
        </p:blipFill>
        <p:spPr>
          <a:xfrm>
            <a:off x="15258173" y="8849247"/>
            <a:ext cx="2993507" cy="151365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7F8E0-CEE5-9CB4-0EB0-8111B8241B7C}"/>
              </a:ext>
            </a:extLst>
          </p:cNvPr>
          <p:cNvSpPr>
            <a:spLocks noGrp="1"/>
          </p:cNvSpPr>
          <p:nvPr>
            <p:ph type="title"/>
          </p:nvPr>
        </p:nvSpPr>
        <p:spPr/>
        <p:txBody>
          <a:bodyPr/>
          <a:lstStyle/>
          <a:p>
            <a:r>
              <a:rPr lang="en-US" dirty="0"/>
              <a:t>Leading vs Lagging Indicators</a:t>
            </a:r>
          </a:p>
        </p:txBody>
      </p:sp>
      <p:sp>
        <p:nvSpPr>
          <p:cNvPr id="3" name="Text Placeholder 2">
            <a:extLst>
              <a:ext uri="{FF2B5EF4-FFF2-40B4-BE49-F238E27FC236}">
                <a16:creationId xmlns:a16="http://schemas.microsoft.com/office/drawing/2014/main" id="{3322CEFC-BDEE-F5DB-D0EE-53C25171728B}"/>
              </a:ext>
            </a:extLst>
          </p:cNvPr>
          <p:cNvSpPr>
            <a:spLocks noGrp="1"/>
          </p:cNvSpPr>
          <p:nvPr>
            <p:ph type="body" sz="quarter" idx="10"/>
          </p:nvPr>
        </p:nvSpPr>
        <p:spPr/>
        <p:txBody>
          <a:bodyPr/>
          <a:lstStyle/>
          <a:p>
            <a:r>
              <a:rPr lang="en-US" dirty="0"/>
              <a:t>Weight loss trend</a:t>
            </a:r>
          </a:p>
          <a:p>
            <a:r>
              <a:rPr lang="en-US" dirty="0"/>
              <a:t>Declining intake</a:t>
            </a:r>
          </a:p>
          <a:p>
            <a:r>
              <a:rPr lang="en-US" dirty="0"/>
              <a:t>New edema</a:t>
            </a:r>
          </a:p>
          <a:p>
            <a:r>
              <a:rPr lang="en-US" dirty="0"/>
              <a:t>Behavior change</a:t>
            </a:r>
          </a:p>
          <a:p>
            <a:r>
              <a:rPr lang="en-US" dirty="0"/>
              <a:t>Pain</a:t>
            </a:r>
          </a:p>
          <a:p>
            <a:r>
              <a:rPr lang="en-US" dirty="0"/>
              <a:t>Medication changes</a:t>
            </a:r>
          </a:p>
        </p:txBody>
      </p:sp>
      <p:sp>
        <p:nvSpPr>
          <p:cNvPr id="5" name="Text Placeholder 4">
            <a:extLst>
              <a:ext uri="{FF2B5EF4-FFF2-40B4-BE49-F238E27FC236}">
                <a16:creationId xmlns:a16="http://schemas.microsoft.com/office/drawing/2014/main" id="{F38405D6-1E59-57A4-4244-83824A3B1448}"/>
              </a:ext>
            </a:extLst>
          </p:cNvPr>
          <p:cNvSpPr>
            <a:spLocks noGrp="1"/>
          </p:cNvSpPr>
          <p:nvPr>
            <p:ph type="body" sz="quarter" idx="11"/>
          </p:nvPr>
        </p:nvSpPr>
        <p:spPr/>
        <p:txBody>
          <a:bodyPr/>
          <a:lstStyle/>
          <a:p>
            <a:r>
              <a:rPr lang="en-US" dirty="0"/>
              <a:t>Hospitalization</a:t>
            </a:r>
          </a:p>
          <a:p>
            <a:r>
              <a:rPr lang="en-US" dirty="0"/>
              <a:t>Pressure injury</a:t>
            </a:r>
          </a:p>
          <a:p>
            <a:r>
              <a:rPr lang="en-US" dirty="0"/>
              <a:t>Fall</a:t>
            </a:r>
          </a:p>
          <a:p>
            <a:r>
              <a:rPr lang="en-US" dirty="0"/>
              <a:t>Weight loss</a:t>
            </a:r>
          </a:p>
          <a:p>
            <a:r>
              <a:rPr lang="en-US" dirty="0"/>
              <a:t>Survey deficiency</a:t>
            </a:r>
          </a:p>
          <a:p>
            <a:r>
              <a:rPr lang="en-US" dirty="0"/>
              <a:t>QM decline</a:t>
            </a:r>
          </a:p>
        </p:txBody>
      </p:sp>
      <p:sp>
        <p:nvSpPr>
          <p:cNvPr id="4" name="Content Placeholder 3">
            <a:extLst>
              <a:ext uri="{FF2B5EF4-FFF2-40B4-BE49-F238E27FC236}">
                <a16:creationId xmlns:a16="http://schemas.microsoft.com/office/drawing/2014/main" id="{D8B100BB-08A8-916D-2579-8A81F91F6206}"/>
              </a:ext>
            </a:extLst>
          </p:cNvPr>
          <p:cNvSpPr>
            <a:spLocks noGrp="1"/>
          </p:cNvSpPr>
          <p:nvPr>
            <p:ph type="body" sz="quarter" idx="12"/>
          </p:nvPr>
        </p:nvSpPr>
        <p:spPr/>
        <p:txBody>
          <a:bodyPr>
            <a:normAutofit/>
          </a:bodyPr>
          <a:lstStyle/>
          <a:p>
            <a:r>
              <a:rPr lang="en-US" sz="3600" b="1" dirty="0"/>
              <a:t>Leading</a:t>
            </a:r>
          </a:p>
        </p:txBody>
      </p:sp>
      <p:sp>
        <p:nvSpPr>
          <p:cNvPr id="6" name="Content Placeholder 5">
            <a:extLst>
              <a:ext uri="{FF2B5EF4-FFF2-40B4-BE49-F238E27FC236}">
                <a16:creationId xmlns:a16="http://schemas.microsoft.com/office/drawing/2014/main" id="{AE46CA49-A204-FD7D-1A49-B0F00ED787EF}"/>
              </a:ext>
            </a:extLst>
          </p:cNvPr>
          <p:cNvSpPr>
            <a:spLocks noGrp="1"/>
          </p:cNvSpPr>
          <p:nvPr>
            <p:ph type="body" sz="quarter" idx="13"/>
          </p:nvPr>
        </p:nvSpPr>
        <p:spPr/>
        <p:txBody>
          <a:bodyPr>
            <a:normAutofit/>
          </a:bodyPr>
          <a:lstStyle/>
          <a:p>
            <a:r>
              <a:rPr lang="en-US" sz="3600" b="1" dirty="0"/>
              <a:t>Lagging</a:t>
            </a:r>
          </a:p>
        </p:txBody>
      </p:sp>
      <p:sp>
        <p:nvSpPr>
          <p:cNvPr id="10" name="Text 12">
            <a:extLst>
              <a:ext uri="{FF2B5EF4-FFF2-40B4-BE49-F238E27FC236}">
                <a16:creationId xmlns:a16="http://schemas.microsoft.com/office/drawing/2014/main" id="{C71E998B-B4BC-0F47-0792-336D44997C28}"/>
              </a:ext>
            </a:extLst>
          </p:cNvPr>
          <p:cNvSpPr/>
          <p:nvPr/>
        </p:nvSpPr>
        <p:spPr>
          <a:xfrm>
            <a:off x="1295400" y="7702429"/>
            <a:ext cx="4114800" cy="411480"/>
          </a:xfrm>
          <a:prstGeom prst="rect">
            <a:avLst/>
          </a:prstGeom>
          <a:noFill/>
          <a:ln/>
        </p:spPr>
        <p:txBody>
          <a:bodyPr wrap="square" lIns="0" tIns="0" rIns="0" bIns="0" rtlCol="0" anchor="ctr"/>
          <a:lstStyle/>
          <a:p>
            <a:pPr algn="ctr"/>
            <a:r>
              <a:rPr lang="en-US" sz="4800" b="1" dirty="0">
                <a:solidFill>
                  <a:srgbClr val="F2C36D"/>
                </a:solidFill>
              </a:rPr>
              <a:t>Intervene here</a:t>
            </a:r>
            <a:endParaRPr lang="en-US" sz="4800" dirty="0">
              <a:solidFill>
                <a:srgbClr val="F2C36D"/>
              </a:solidFill>
            </a:endParaRPr>
          </a:p>
        </p:txBody>
      </p:sp>
      <p:sp>
        <p:nvSpPr>
          <p:cNvPr id="12" name="Text 13">
            <a:extLst>
              <a:ext uri="{FF2B5EF4-FFF2-40B4-BE49-F238E27FC236}">
                <a16:creationId xmlns:a16="http://schemas.microsoft.com/office/drawing/2014/main" id="{076C8A54-16EB-89EB-11C9-85BB595B882F}"/>
              </a:ext>
            </a:extLst>
          </p:cNvPr>
          <p:cNvSpPr/>
          <p:nvPr/>
        </p:nvSpPr>
        <p:spPr>
          <a:xfrm>
            <a:off x="9448800" y="7753782"/>
            <a:ext cx="4114800" cy="411480"/>
          </a:xfrm>
          <a:prstGeom prst="rect">
            <a:avLst/>
          </a:prstGeom>
          <a:noFill/>
          <a:ln/>
        </p:spPr>
        <p:txBody>
          <a:bodyPr wrap="square" lIns="0" tIns="0" rIns="0" bIns="0" rtlCol="0" anchor="ctr"/>
          <a:lstStyle/>
          <a:p>
            <a:pPr algn="ctr"/>
            <a:r>
              <a:rPr lang="en-US" sz="4800" b="1" dirty="0">
                <a:solidFill>
                  <a:srgbClr val="F2C36D"/>
                </a:solidFill>
              </a:rPr>
              <a:t>Explain here</a:t>
            </a:r>
            <a:endParaRPr lang="en-US" sz="4800" dirty="0">
              <a:solidFill>
                <a:srgbClr val="F2C36D"/>
              </a:solidFill>
            </a:endParaRPr>
          </a:p>
        </p:txBody>
      </p:sp>
      <p:sp>
        <p:nvSpPr>
          <p:cNvPr id="7" name="Arrow: Right 6">
            <a:extLst>
              <a:ext uri="{FF2B5EF4-FFF2-40B4-BE49-F238E27FC236}">
                <a16:creationId xmlns:a16="http://schemas.microsoft.com/office/drawing/2014/main" id="{A3F2BB8D-091E-3FA5-2AD8-B4E873816140}"/>
              </a:ext>
            </a:extLst>
          </p:cNvPr>
          <p:cNvSpPr/>
          <p:nvPr/>
        </p:nvSpPr>
        <p:spPr>
          <a:xfrm>
            <a:off x="5950483" y="4965556"/>
            <a:ext cx="2587230" cy="762000"/>
          </a:xfrm>
          <a:prstGeom prst="rightArrow">
            <a:avLst/>
          </a:prstGeom>
          <a:solidFill>
            <a:srgbClr val="31A48F"/>
          </a:solidFill>
          <a:ln>
            <a:solidFill>
              <a:srgbClr val="31A4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5638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E58AA-EACD-FDB3-48C0-BCB1F35F1D64}"/>
              </a:ext>
            </a:extLst>
          </p:cNvPr>
          <p:cNvSpPr>
            <a:spLocks noGrp="1"/>
          </p:cNvSpPr>
          <p:nvPr>
            <p:ph type="title"/>
          </p:nvPr>
        </p:nvSpPr>
        <p:spPr/>
        <p:txBody>
          <a:bodyPr/>
          <a:lstStyle/>
          <a:p>
            <a:r>
              <a:rPr lang="en-US" dirty="0"/>
              <a:t>Building a High-Risk Resident Radar</a:t>
            </a:r>
          </a:p>
        </p:txBody>
      </p:sp>
      <p:graphicFrame>
        <p:nvGraphicFramePr>
          <p:cNvPr id="4" name="Content Placeholder 3">
            <a:extLst>
              <a:ext uri="{FF2B5EF4-FFF2-40B4-BE49-F238E27FC236}">
                <a16:creationId xmlns:a16="http://schemas.microsoft.com/office/drawing/2014/main" id="{01A04F38-A933-4511-8C03-155F1DE257CC}"/>
              </a:ext>
            </a:extLst>
          </p:cNvPr>
          <p:cNvGraphicFramePr>
            <a:graphicFrameLocks noGrp="1"/>
          </p:cNvGraphicFramePr>
          <p:nvPr>
            <p:ph idx="4294967295"/>
            <p:extLst>
              <p:ext uri="{D42A27DB-BD31-4B8C-83A1-F6EECF244321}">
                <p14:modId xmlns:p14="http://schemas.microsoft.com/office/powerpoint/2010/main" val="2200477899"/>
              </p:ext>
            </p:extLst>
          </p:nvPr>
        </p:nvGraphicFramePr>
        <p:xfrm>
          <a:off x="1143000" y="1635805"/>
          <a:ext cx="15773400" cy="652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hape 24">
            <a:extLst>
              <a:ext uri="{FF2B5EF4-FFF2-40B4-BE49-F238E27FC236}">
                <a16:creationId xmlns:a16="http://schemas.microsoft.com/office/drawing/2014/main" id="{DD84D237-1A36-7826-750D-8C92953F6CEC}"/>
              </a:ext>
            </a:extLst>
          </p:cNvPr>
          <p:cNvSpPr/>
          <p:nvPr/>
        </p:nvSpPr>
        <p:spPr>
          <a:xfrm>
            <a:off x="1123950" y="7124700"/>
            <a:ext cx="12820650" cy="1828800"/>
          </a:xfrm>
          <a:prstGeom prst="roundRect">
            <a:avLst>
              <a:gd name="adj" fmla="val 11429"/>
            </a:avLst>
          </a:prstGeom>
          <a:solidFill>
            <a:srgbClr val="F2C36D"/>
          </a:solidFill>
          <a:ln w="12700">
            <a:solidFill>
              <a:srgbClr val="E2E8F0"/>
            </a:solidFill>
            <a:prstDash val="solid"/>
          </a:ln>
        </p:spPr>
        <p:txBody>
          <a:bodyPr/>
          <a:lstStyle/>
          <a:p>
            <a:pPr>
              <a:spcAft>
                <a:spcPts val="900"/>
              </a:spcAft>
            </a:pPr>
            <a:r>
              <a:rPr lang="en-US" sz="3600" b="1" dirty="0">
                <a:solidFill>
                  <a:schemeClr val="tx1">
                    <a:lumMod val="75000"/>
                    <a:lumOff val="25000"/>
                  </a:schemeClr>
                </a:solidFill>
              </a:rPr>
              <a:t>Practical Takeaway</a:t>
            </a:r>
          </a:p>
          <a:p>
            <a:pPr>
              <a:spcAft>
                <a:spcPts val="900"/>
              </a:spcAft>
            </a:pPr>
            <a:r>
              <a:rPr lang="en-US" sz="2700" b="1" dirty="0">
                <a:solidFill>
                  <a:schemeClr val="tx1">
                    <a:lumMod val="75000"/>
                    <a:lumOff val="25000"/>
                  </a:schemeClr>
                </a:solidFill>
              </a:rPr>
              <a:t>Create a weekly list of residents who are clinically “fragile” — not only residents who already had an event</a:t>
            </a:r>
          </a:p>
        </p:txBody>
      </p:sp>
    </p:spTree>
    <p:extLst>
      <p:ext uri="{BB962C8B-B14F-4D97-AF65-F5344CB8AC3E}">
        <p14:creationId xmlns:p14="http://schemas.microsoft.com/office/powerpoint/2010/main" val="31461252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3E0C1-98D6-5689-926F-0D8BABE813E4}"/>
              </a:ext>
            </a:extLst>
          </p:cNvPr>
          <p:cNvSpPr>
            <a:spLocks noGrp="1"/>
          </p:cNvSpPr>
          <p:nvPr>
            <p:ph type="title"/>
          </p:nvPr>
        </p:nvSpPr>
        <p:spPr/>
        <p:txBody>
          <a:bodyPr>
            <a:normAutofit fontScale="90000"/>
          </a:bodyPr>
          <a:lstStyle/>
          <a:p>
            <a:r>
              <a:rPr lang="en-US" dirty="0"/>
              <a:t>A practical daily risk huddle structure</a:t>
            </a:r>
            <a:br>
              <a:rPr lang="en-US" dirty="0">
                <a:solidFill>
                  <a:srgbClr val="102A43"/>
                </a:solidFill>
              </a:rPr>
            </a:br>
            <a:r>
              <a:rPr lang="en-US" sz="5400" dirty="0">
                <a:solidFill>
                  <a:schemeClr val="accent6"/>
                </a:solidFill>
              </a:rPr>
              <a:t>Keep it short, focused, and action-oriented</a:t>
            </a:r>
            <a:br>
              <a:rPr lang="en-US" dirty="0"/>
            </a:br>
            <a:endParaRPr lang="en-US" dirty="0"/>
          </a:p>
        </p:txBody>
      </p:sp>
      <p:graphicFrame>
        <p:nvGraphicFramePr>
          <p:cNvPr id="4" name="Content Placeholder 3">
            <a:extLst>
              <a:ext uri="{FF2B5EF4-FFF2-40B4-BE49-F238E27FC236}">
                <a16:creationId xmlns:a16="http://schemas.microsoft.com/office/drawing/2014/main" id="{36DB841E-BB8A-FB13-B884-ECF4C5527FC6}"/>
              </a:ext>
            </a:extLst>
          </p:cNvPr>
          <p:cNvGraphicFramePr>
            <a:graphicFrameLocks noGrp="1"/>
          </p:cNvGraphicFramePr>
          <p:nvPr>
            <p:ph idx="4294967295"/>
            <p:extLst>
              <p:ext uri="{D42A27DB-BD31-4B8C-83A1-F6EECF244321}">
                <p14:modId xmlns:p14="http://schemas.microsoft.com/office/powerpoint/2010/main" val="2356780383"/>
              </p:ext>
            </p:extLst>
          </p:nvPr>
        </p:nvGraphicFramePr>
        <p:xfrm>
          <a:off x="522288" y="1523206"/>
          <a:ext cx="17156112" cy="7240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FF67F707-2DC7-C8C2-E498-C58952ACBCE1}"/>
              </a:ext>
            </a:extLst>
          </p:cNvPr>
          <p:cNvSpPr txBox="1"/>
          <p:nvPr/>
        </p:nvSpPr>
        <p:spPr>
          <a:xfrm>
            <a:off x="609600" y="7505700"/>
            <a:ext cx="9906000" cy="923330"/>
          </a:xfrm>
          <a:prstGeom prst="rect">
            <a:avLst/>
          </a:prstGeom>
          <a:solidFill>
            <a:srgbClr val="F2C36D"/>
          </a:solidFill>
        </p:spPr>
        <p:txBody>
          <a:bodyPr wrap="square" rtlCol="0">
            <a:spAutoFit/>
          </a:bodyPr>
          <a:lstStyle/>
          <a:p>
            <a:r>
              <a:rPr lang="en-US" sz="2700" b="1" dirty="0">
                <a:solidFill>
                  <a:schemeClr val="tx1">
                    <a:lumMod val="75000"/>
                    <a:lumOff val="25000"/>
                  </a:schemeClr>
                </a:solidFill>
              </a:rPr>
              <a:t>Keep the question simple. </a:t>
            </a:r>
          </a:p>
          <a:p>
            <a:r>
              <a:rPr lang="en-US" sz="2700" b="1" dirty="0">
                <a:solidFill>
                  <a:schemeClr val="tx1">
                    <a:lumMod val="75000"/>
                    <a:lumOff val="25000"/>
                  </a:schemeClr>
                </a:solidFill>
              </a:rPr>
              <a:t>If this resident declined in 7 days, would be surprised? </a:t>
            </a:r>
          </a:p>
        </p:txBody>
      </p:sp>
    </p:spTree>
    <p:extLst>
      <p:ext uri="{BB962C8B-B14F-4D97-AF65-F5344CB8AC3E}">
        <p14:creationId xmlns:p14="http://schemas.microsoft.com/office/powerpoint/2010/main" val="27430329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149</TotalTime>
  <Words>5726</Words>
  <Application>Microsoft Office PowerPoint</Application>
  <PresentationFormat>Custom</PresentationFormat>
  <Paragraphs>663</Paragraphs>
  <Slides>34</Slides>
  <Notes>32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Calibri</vt:lpstr>
      <vt:lpstr>Aptos</vt:lpstr>
      <vt:lpstr>Inter</vt:lpstr>
      <vt:lpstr>Cy Grotesk V3 Key Ultra-Bold</vt:lpstr>
      <vt:lpstr>Inter Bold</vt:lpstr>
      <vt:lpstr>Arial</vt:lpstr>
      <vt:lpstr>Inter Semi-Bold</vt:lpstr>
      <vt:lpstr>Office Theme</vt:lpstr>
      <vt:lpstr>PowerPoint Presentation</vt:lpstr>
      <vt:lpstr>PowerPoint Presentation</vt:lpstr>
      <vt:lpstr>Great Outcomes Don't Come From Great People Alone Exceptional performance is built through repeatable systems.</vt:lpstr>
      <vt:lpstr>Reactive vs Predictive Organizations</vt:lpstr>
      <vt:lpstr>The Seven Hidden Clinical Systems The systems that consistently produce exceptional resident outcomes </vt:lpstr>
      <vt:lpstr>PowerPoint Presentation</vt:lpstr>
      <vt:lpstr>Leading vs Lagging Indicators</vt:lpstr>
      <vt:lpstr>Building a High-Risk Resident Radar</vt:lpstr>
      <vt:lpstr>A practical daily risk huddle structure Keep it short, focused, and action-oriented </vt:lpstr>
      <vt:lpstr>Example: The fall that was already forming</vt:lpstr>
      <vt:lpstr>PowerPoint Presentation</vt:lpstr>
      <vt:lpstr>Reliable Communication Has a Structure The system should not depend on who happens to be working. </vt:lpstr>
      <vt:lpstr>Escalation Pathways Prevent Silent Drift Staff should not have to guess when a concern requires leadership attention. </vt:lpstr>
      <vt:lpstr>Map the Message</vt:lpstr>
      <vt:lpstr>PowerPoint Presentation</vt:lpstr>
      <vt:lpstr>A Dashboard Should Help Leaders Anticipate Risk Not every number deserves equal attention. </vt:lpstr>
      <vt:lpstr>Examples of Leading Indicators by Outcome Use early signals to trigger action before the measure worsens.</vt:lpstr>
      <vt:lpstr>Using Data in QAPI Without Turning QAPI Into a Report-Out CMS expects QAPI to be ongoing, comprehensive, data-driven, and system-focused. </vt:lpstr>
      <vt:lpstr>PowerPoint Presentation</vt:lpstr>
      <vt:lpstr>Every Priority Needs an Owner, a Process, &amp; a Due Date Accountability becomes practical when it is visible.</vt:lpstr>
      <vt:lpstr>The Follow-through Loop Is Where Accountability Succeeds Or Fails A plan is not complete until effectiveness is verified.</vt:lpstr>
      <vt:lpstr>PowerPoint Presentation</vt:lpstr>
      <vt:lpstr>Purposeful Rounding Turns Leadership Presence Into Clinical Intelligence Rounding should answer specific questions- not just increase visibility. </vt:lpstr>
      <vt:lpstr>Surveyor lens: oversight must be visible in practice Documentation matters, but surveyors also test whether systems are functioning. </vt:lpstr>
      <vt:lpstr>PowerPoint Presentation</vt:lpstr>
      <vt:lpstr>Near Misses Are Early Warnings A near miss is a system signal- not a nuisance.</vt:lpstr>
      <vt:lpstr>Coaching Creates Improvement; Blame Creates Hiding The response to problems determines what staff will report next time. </vt:lpstr>
      <vt:lpstr>PowerPoint Presentation</vt:lpstr>
      <vt:lpstr>What Proactive Culture Looks Like In Daily Operations Culture is built through repeated leadership behaviors. </vt:lpstr>
      <vt:lpstr>Putting The Seven Systems Together The power is in the sequence- not the individual parts. </vt:lpstr>
      <vt:lpstr>A 30-day Implementation Plan Start small enough to execute, but meaningful enough to change the rhythm. </vt:lpstr>
      <vt:lpstr>The Question Every Leader Should Ask Tomorrow Morning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Forward, Together 2026 Conference</dc:title>
  <dc:creator>ID1069</dc:creator>
  <cp:lastModifiedBy>Shelly Maffia</cp:lastModifiedBy>
  <cp:revision>21</cp:revision>
  <dcterms:created xsi:type="dcterms:W3CDTF">2006-08-16T00:00:00Z</dcterms:created>
  <dcterms:modified xsi:type="dcterms:W3CDTF">2026-08-18T13:43:27Z</dcterms:modified>
  <dc:identifier>DAHNgeMiuXo</dc:identifier>
</cp:coreProperties>
</file>