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260" r:id="rId23"/>
    <p:sldId id="322" r:id="rId24"/>
    <p:sldId id="258" r:id="rId25"/>
    <p:sldId id="259" r:id="rId26"/>
    <p:sldId id="261" r:id="rId27"/>
    <p:sldId id="321" r:id="rId28"/>
    <p:sldId id="263" r:id="rId29"/>
  </p:sldIdLst>
  <p:sldSz cx="18288000" cy="10287000"/>
  <p:notesSz cx="6858000" cy="9144000"/>
  <p:embeddedFontLst>
    <p:embeddedFont>
      <p:font typeface="Cy Grotesk V3 Key Ultra-Bold" panose="020B0604020202020204" charset="0"/>
      <p:regular r:id="rId30"/>
      <p:bold r:id="rId31"/>
    </p:embeddedFont>
    <p:embeddedFont>
      <p:font typeface="Inter" panose="020B0604020202020204" charset="0"/>
      <p:regular r:id="rId32"/>
    </p:embeddedFont>
    <p:embeddedFont>
      <p:font typeface="Inter Bold" panose="020B0604020202020204" charset="0"/>
      <p:regular r:id="rId33"/>
      <p:bold r:id="rId34"/>
    </p:embeddedFont>
    <p:embeddedFont>
      <p:font typeface="Inter Semi-Bold" panose="020B0604020202020204" charset="0"/>
      <p:regular r:id="rId35"/>
      <p:bold r:id="rId36"/>
    </p:embeddedFont>
    <p:embeddedFont>
      <p:font typeface="Poppins Bold" panose="00000800000000000000" pitchFamily="2" charset="0"/>
      <p:bold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A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58" autoAdjust="0"/>
  </p:normalViewPr>
  <p:slideViewPr>
    <p:cSldViewPr>
      <p:cViewPr varScale="1">
        <p:scale>
          <a:sx n="70" d="100"/>
          <a:sy n="70" d="100"/>
        </p:scale>
        <p:origin x="774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3.png"/><Relationship Id="rId7" Type="http://schemas.openxmlformats.org/officeDocument/2006/relationships/image" Target="../media/image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Relationship Id="rId9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6079" cy="10285919"/>
          </a:xfrm>
          <a:custGeom>
            <a:avLst/>
            <a:gdLst/>
            <a:ahLst/>
            <a:cxnLst/>
            <a:rect l="l" t="t" r="r" b="b"/>
            <a:pathLst>
              <a:path w="18286079" h="10285919">
                <a:moveTo>
                  <a:pt x="0" y="0"/>
                </a:moveTo>
                <a:lnTo>
                  <a:pt x="18286079" y="0"/>
                </a:lnTo>
                <a:lnTo>
                  <a:pt x="18286079" y="10285919"/>
                </a:lnTo>
                <a:lnTo>
                  <a:pt x="0" y="10285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94179" y="474699"/>
            <a:ext cx="4224979" cy="2287624"/>
            <a:chOff x="0" y="0"/>
            <a:chExt cx="812800" cy="45043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450434"/>
            </a:xfrm>
            <a:custGeom>
              <a:avLst/>
              <a:gdLst/>
              <a:ahLst/>
              <a:cxnLst/>
              <a:rect l="l" t="t" r="r" b="b"/>
              <a:pathLst>
                <a:path w="812800" h="450434">
                  <a:moveTo>
                    <a:pt x="127000" y="0"/>
                  </a:moveTo>
                  <a:lnTo>
                    <a:pt x="685800" y="0"/>
                  </a:lnTo>
                  <a:cubicBezTo>
                    <a:pt x="755940" y="0"/>
                    <a:pt x="812800" y="56860"/>
                    <a:pt x="812800" y="127000"/>
                  </a:cubicBezTo>
                  <a:lnTo>
                    <a:pt x="812800" y="323434"/>
                  </a:lnTo>
                  <a:cubicBezTo>
                    <a:pt x="812800" y="357117"/>
                    <a:pt x="799420" y="389419"/>
                    <a:pt x="775603" y="413237"/>
                  </a:cubicBezTo>
                  <a:cubicBezTo>
                    <a:pt x="751785" y="437054"/>
                    <a:pt x="719482" y="450434"/>
                    <a:pt x="685800" y="450434"/>
                  </a:cubicBezTo>
                  <a:lnTo>
                    <a:pt x="127000" y="450434"/>
                  </a:lnTo>
                  <a:cubicBezTo>
                    <a:pt x="56860" y="450434"/>
                    <a:pt x="0" y="393574"/>
                    <a:pt x="0" y="323434"/>
                  </a:cubicBezTo>
                  <a:lnTo>
                    <a:pt x="0" y="127000"/>
                  </a:lnTo>
                  <a:cubicBezTo>
                    <a:pt x="0" y="56860"/>
                    <a:pt x="56860" y="0"/>
                    <a:pt x="127000" y="0"/>
                  </a:cubicBezTo>
                  <a:close/>
                </a:path>
              </a:pathLst>
            </a:custGeom>
            <a:solidFill>
              <a:srgbClr val="31A48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4885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796999" y="1022549"/>
            <a:ext cx="2930515" cy="1201882"/>
          </a:xfrm>
          <a:custGeom>
            <a:avLst/>
            <a:gdLst/>
            <a:ahLst/>
            <a:cxnLst/>
            <a:rect l="l" t="t" r="r" b="b"/>
            <a:pathLst>
              <a:path w="2930515" h="1201882">
                <a:moveTo>
                  <a:pt x="0" y="0"/>
                </a:moveTo>
                <a:lnTo>
                  <a:pt x="2930515" y="0"/>
                </a:lnTo>
                <a:lnTo>
                  <a:pt x="2930515" y="1201883"/>
                </a:lnTo>
                <a:lnTo>
                  <a:pt x="0" y="12018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 rot="-10800000">
            <a:off x="12521868" y="8328040"/>
            <a:ext cx="5577378" cy="5526632"/>
            <a:chOff x="0" y="0"/>
            <a:chExt cx="812800" cy="80540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05405"/>
            </a:xfrm>
            <a:custGeom>
              <a:avLst/>
              <a:gdLst/>
              <a:ahLst/>
              <a:cxnLst/>
              <a:rect l="l" t="t" r="r" b="b"/>
              <a:pathLst>
                <a:path w="812800" h="805405">
                  <a:moveTo>
                    <a:pt x="127000" y="0"/>
                  </a:moveTo>
                  <a:lnTo>
                    <a:pt x="685800" y="0"/>
                  </a:lnTo>
                  <a:cubicBezTo>
                    <a:pt x="755940" y="0"/>
                    <a:pt x="812800" y="56860"/>
                    <a:pt x="812800" y="127000"/>
                  </a:cubicBezTo>
                  <a:lnTo>
                    <a:pt x="812800" y="678405"/>
                  </a:lnTo>
                  <a:cubicBezTo>
                    <a:pt x="812800" y="748545"/>
                    <a:pt x="755940" y="805405"/>
                    <a:pt x="685800" y="805405"/>
                  </a:cubicBezTo>
                  <a:lnTo>
                    <a:pt x="127000" y="805405"/>
                  </a:lnTo>
                  <a:cubicBezTo>
                    <a:pt x="93318" y="805405"/>
                    <a:pt x="61015" y="792024"/>
                    <a:pt x="37197" y="768207"/>
                  </a:cubicBezTo>
                  <a:cubicBezTo>
                    <a:pt x="13380" y="744390"/>
                    <a:pt x="0" y="712087"/>
                    <a:pt x="0" y="678405"/>
                  </a:cubicBezTo>
                  <a:lnTo>
                    <a:pt x="0" y="127000"/>
                  </a:lnTo>
                  <a:cubicBezTo>
                    <a:pt x="0" y="56860"/>
                    <a:pt x="56860" y="0"/>
                    <a:pt x="127000" y="0"/>
                  </a:cubicBez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843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 rot="3162182">
            <a:off x="3482610" y="5562439"/>
            <a:ext cx="2676651" cy="3771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 aging services,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908260" y="8645334"/>
            <a:ext cx="4804595" cy="1527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2"/>
              </a:lnSpc>
            </a:pPr>
            <a:r>
              <a:rPr lang="en-US" sz="2965" b="1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2026 Fall Conference</a:t>
            </a:r>
          </a:p>
          <a:p>
            <a:pPr algn="ctr">
              <a:lnSpc>
                <a:spcPts val="4152"/>
              </a:lnSpc>
            </a:pPr>
            <a:r>
              <a:rPr lang="en-US" sz="2965" b="1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August 25-26, 2026</a:t>
            </a:r>
          </a:p>
          <a:p>
            <a:pPr algn="ctr">
              <a:lnSpc>
                <a:spcPts val="3818"/>
              </a:lnSpc>
            </a:pPr>
            <a:endParaRPr lang="en-US" sz="2965" b="1">
              <a:solidFill>
                <a:srgbClr val="FFFFFF"/>
              </a:solidFill>
              <a:latin typeface="Inter Semi-Bold"/>
              <a:ea typeface="Inter Semi-Bold"/>
              <a:cs typeface="Inter Semi-Bold"/>
              <a:sym typeface="Inter Semi-Bold"/>
            </a:endParaRPr>
          </a:p>
        </p:txBody>
      </p:sp>
      <p:sp>
        <p:nvSpPr>
          <p:cNvPr id="14" name="TextBox 14"/>
          <p:cNvSpPr txBox="1"/>
          <p:nvPr/>
        </p:nvSpPr>
        <p:spPr>
          <a:xfrm rot="2273806">
            <a:off x="6401916" y="7969599"/>
            <a:ext cx="1128080" cy="431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is never</a:t>
            </a:r>
          </a:p>
        </p:txBody>
      </p:sp>
      <p:sp>
        <p:nvSpPr>
          <p:cNvPr id="15" name="TextBox 15"/>
          <p:cNvSpPr txBox="1"/>
          <p:nvPr/>
        </p:nvSpPr>
        <p:spPr>
          <a:xfrm rot="764573">
            <a:off x="8271114" y="8796166"/>
            <a:ext cx="847539" cy="411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alone.</a:t>
            </a:r>
          </a:p>
        </p:txBody>
      </p:sp>
      <p:sp>
        <p:nvSpPr>
          <p:cNvPr id="16" name="TextBox 16"/>
          <p:cNvSpPr txBox="1"/>
          <p:nvPr/>
        </p:nvSpPr>
        <p:spPr>
          <a:xfrm rot="1421288">
            <a:off x="7422232" y="8513557"/>
            <a:ext cx="821068" cy="437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made</a:t>
            </a:r>
          </a:p>
        </p:txBody>
      </p:sp>
      <p:sp>
        <p:nvSpPr>
          <p:cNvPr id="17" name="TextBox 17"/>
          <p:cNvSpPr txBox="1"/>
          <p:nvPr/>
        </p:nvSpPr>
        <p:spPr>
          <a:xfrm rot="2877350">
            <a:off x="5434096" y="7098954"/>
            <a:ext cx="1269392" cy="441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progress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5924BD0-C59D-4AC5-4BFB-7DF0B07DEB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9719" y="474699"/>
            <a:ext cx="6920767" cy="34994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SideStripe 102"/>
          <p:cNvSpPr/>
          <p:nvPr/>
        </p:nvSpPr>
        <p:spPr>
          <a:xfrm>
            <a:off x="0" y="0"/>
            <a:ext cx="500000" cy="10287000"/>
          </a:xfrm>
          <a:prstGeom prst="rect">
            <a:avLst/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3" name="TextBox 103"/>
          <p:cNvSpPr txBox="1"/>
          <p:nvPr/>
        </p:nvSpPr>
        <p:spPr>
          <a:xfrm>
            <a:off x="950000" y="1300000"/>
            <a:ext cx="6100000" cy="26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34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AI Auditing Workflow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950000" y="3900000"/>
            <a:ext cx="6100000" cy="16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How a continuous, AI-supported audit cycle runs in practice</a:t>
            </a:r>
          </a:p>
        </p:txBody>
      </p:sp>
      <p:sp>
        <p:nvSpPr>
          <p:cNvPr id="105" name="DirectionRow 105"/>
          <p:cNvSpPr/>
          <p:nvPr/>
        </p:nvSpPr>
        <p:spPr>
          <a:xfrm>
            <a:off x="7100000" y="950000"/>
            <a:ext cx="10438000" cy="185925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ChevronBadge 106"/>
          <p:cNvSpPr/>
          <p:nvPr/>
        </p:nvSpPr>
        <p:spPr>
          <a:xfrm>
            <a:off x="7350000" y="1504625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7" name="TextBox 107"/>
          <p:cNvSpPr txBox="1"/>
          <p:nvPr/>
        </p:nvSpPr>
        <p:spPr>
          <a:xfrm>
            <a:off x="7350000" y="1504625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8350000" y="950000"/>
            <a:ext cx="8938000" cy="185925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Continuous Scan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AI reviews new documentation across disciplines as it's entered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Key result: nothing waits for quarterly review</a:t>
            </a:r>
          </a:p>
        </p:txBody>
      </p:sp>
      <p:sp>
        <p:nvSpPr>
          <p:cNvPr id="109" name="DirectionRow 109"/>
          <p:cNvSpPr/>
          <p:nvPr/>
        </p:nvSpPr>
        <p:spPr>
          <a:xfrm>
            <a:off x="7100000" y="3059250"/>
            <a:ext cx="10438000" cy="185925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ChevronBadge 110"/>
          <p:cNvSpPr/>
          <p:nvPr/>
        </p:nvSpPr>
        <p:spPr>
          <a:xfrm>
            <a:off x="7350000" y="3613875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7350000" y="3613875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8350000" y="3059250"/>
            <a:ext cx="8938000" cy="185925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Real-Time Flagging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Inconsistencies and gaps are flagged at the point of documentation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Key result: issues surface in minutes, not months</a:t>
            </a:r>
          </a:p>
        </p:txBody>
      </p:sp>
      <p:sp>
        <p:nvSpPr>
          <p:cNvPr id="113" name="DirectionRow 113"/>
          <p:cNvSpPr/>
          <p:nvPr/>
        </p:nvSpPr>
        <p:spPr>
          <a:xfrm>
            <a:off x="7100000" y="5168500"/>
            <a:ext cx="10438000" cy="185925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4" name="ChevronBadge 114"/>
          <p:cNvSpPr/>
          <p:nvPr/>
        </p:nvSpPr>
        <p:spPr>
          <a:xfrm>
            <a:off x="7350000" y="5723125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TextBox 115"/>
          <p:cNvSpPr txBox="1"/>
          <p:nvPr/>
        </p:nvSpPr>
        <p:spPr>
          <a:xfrm>
            <a:off x="7350000" y="5723125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16" name="TextBox 116"/>
          <p:cNvSpPr txBox="1"/>
          <p:nvPr/>
        </p:nvSpPr>
        <p:spPr>
          <a:xfrm>
            <a:off x="8350000" y="5168500"/>
            <a:ext cx="8938000" cy="185925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Clinician Review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Clinicians confirm, correct, or dismiss each flag with full context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Key result: clinical judgment stays in control</a:t>
            </a:r>
          </a:p>
        </p:txBody>
      </p:sp>
      <p:sp>
        <p:nvSpPr>
          <p:cNvPr id="117" name="DirectionRow 117"/>
          <p:cNvSpPr/>
          <p:nvPr/>
        </p:nvSpPr>
        <p:spPr>
          <a:xfrm>
            <a:off x="7100000" y="7277750"/>
            <a:ext cx="10438000" cy="185925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8" name="ChevronBadge 118"/>
          <p:cNvSpPr/>
          <p:nvPr/>
        </p:nvSpPr>
        <p:spPr>
          <a:xfrm>
            <a:off x="7350000" y="7832375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9" name="TextBox 119"/>
          <p:cNvSpPr txBox="1"/>
          <p:nvPr/>
        </p:nvSpPr>
        <p:spPr>
          <a:xfrm>
            <a:off x="7350000" y="7832375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8350000" y="7277750"/>
            <a:ext cx="8938000" cy="185925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Trend Analytics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Dashboards roll flagged patterns into facility- and portfolio-level trends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Key result: leaders see risk before survey does</a:t>
            </a:r>
          </a:p>
        </p:txBody>
      </p:sp>
      <p:sp>
        <p:nvSpPr>
          <p:cNvPr id="121" name="FooterBanner 121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22" name="LeadingAgeLogo 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23" name="FwdTogetherLockup 1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TextBox 102"/>
          <p:cNvSpPr txBox="1"/>
          <p:nvPr/>
        </p:nvSpPr>
        <p:spPr>
          <a:xfrm>
            <a:off x="750000" y="700000"/>
            <a:ext cx="12000000" cy="5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E87753"/>
                </a:solidFill>
                <a:latin typeface="Poppins Bold"/>
                <a:ea typeface="Poppins Bold"/>
                <a:cs typeface="Poppins Bold"/>
                <a:sym typeface="Poppins Bold"/>
              </a:rPr>
              <a:t>ENGAGEMENT PROMPT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750000" y="1350000"/>
            <a:ext cx="16000000" cy="13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8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If you could catch ONE documentation issue earlier, what would it be?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750000" y="2850000"/>
            <a:ext cx="15500000" cy="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63636B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Optional prompts to spark discussion:</a:t>
            </a:r>
          </a:p>
        </p:txBody>
      </p:sp>
      <p:sp>
        <p:nvSpPr>
          <p:cNvPr id="105" name="TextBox 105"/>
          <p:cNvSpPr txBox="1"/>
          <p:nvPr/>
        </p:nvSpPr>
        <p:spPr>
          <a:xfrm>
            <a:off x="750000" y="4000000"/>
            <a:ext cx="15500000" cy="4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342900" indent="-342900" algn="l">
              <a:lnSpc>
                <a:spcPts val="2600"/>
              </a:lnSpc>
              <a:buFont typeface="Arial"/>
              <a:buChar char="•"/>
            </a:pPr>
            <a:r>
              <a:rPr lang="en-US" sz="19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Think about your last survey or audit cycle</a:t>
            </a:r>
          </a:p>
          <a:p>
            <a:pPr marL="342900" indent="-342900" algn="l">
              <a:lnSpc>
                <a:spcPts val="2600"/>
              </a:lnSpc>
              <a:buFont typeface="Arial"/>
              <a:buChar char="•"/>
            </a:pPr>
            <a:r>
              <a:rPr lang="en-US" sz="19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What's the recurring issue your team already knows about?</a:t>
            </a:r>
          </a:p>
        </p:txBody>
      </p:sp>
      <p:sp>
        <p:nvSpPr>
          <p:cNvPr id="106" name="FooterBanner 106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07" name="LeadingAgeLogo 1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08" name="FwdTogetherLockup 1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SideStripe 102"/>
          <p:cNvSpPr/>
          <p:nvPr/>
        </p:nvSpPr>
        <p:spPr>
          <a:xfrm>
            <a:off x="0" y="0"/>
            <a:ext cx="900000" cy="10287000"/>
          </a:xfrm>
          <a:prstGeom prst="rect">
            <a:avLst/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3" name="TextBox 103"/>
          <p:cNvSpPr txBox="1"/>
          <p:nvPr/>
        </p:nvSpPr>
        <p:spPr>
          <a:xfrm>
            <a:off x="1350000" y="800000"/>
            <a:ext cx="6200000" cy="5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E87753"/>
                </a:solidFill>
                <a:latin typeface="Poppins Bold"/>
                <a:ea typeface="Poppins Bold"/>
                <a:cs typeface="Poppins Bold"/>
                <a:sym typeface="Poppins Bold"/>
              </a:rPr>
              <a:t>CASE STUDY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1350000" y="1500000"/>
            <a:ext cx="9400000" cy="26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46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A Multi-Site Skilled Nursing Organization</a:t>
            </a:r>
          </a:p>
        </p:txBody>
      </p:sp>
      <p:sp>
        <p:nvSpPr>
          <p:cNvPr id="105" name="TextBox 105"/>
          <p:cNvSpPr txBox="1"/>
          <p:nvPr/>
        </p:nvSpPr>
        <p:spPr>
          <a:xfrm>
            <a:off x="1350000" y="4100000"/>
            <a:ext cx="8600000" cy="16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2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A high-rehab-census provider with significant PDPM variability across locations needed a consistent way to monitor documentation quality at scale.</a:t>
            </a:r>
          </a:p>
        </p:txBody>
      </p:sp>
      <p:sp>
        <p:nvSpPr>
          <p:cNvPr id="106" name="StatCard 106"/>
          <p:cNvSpPr/>
          <p:nvPr/>
        </p:nvSpPr>
        <p:spPr>
          <a:xfrm>
            <a:off x="11800000" y="3600000"/>
            <a:ext cx="5200000" cy="32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7" name="TextBox 107"/>
          <p:cNvSpPr txBox="1"/>
          <p:nvPr/>
        </p:nvSpPr>
        <p:spPr>
          <a:xfrm>
            <a:off x="11800000" y="3900000"/>
            <a:ext cx="5200000" cy="18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700+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12100000" y="5700000"/>
            <a:ext cx="4600000" cy="9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LOCATIONS, ONE DOCUMENTATION STANDARD</a:t>
            </a:r>
          </a:p>
        </p:txBody>
      </p:sp>
      <p:sp>
        <p:nvSpPr>
          <p:cNvPr id="109" name="FooterBanner 109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10" name="LeadingAgeLogo 1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11" name="FwdTogetherLockup 1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TextBox 102"/>
          <p:cNvSpPr txBox="1"/>
          <p:nvPr/>
        </p:nvSpPr>
        <p:spPr>
          <a:xfrm>
            <a:off x="750000" y="550000"/>
            <a:ext cx="16800000" cy="11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6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Case Study — The Problem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750000" y="1650000"/>
            <a:ext cx="16000000" cy="7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63636B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 manual audit strategy couldn't keep pace with the organization's scale</a:t>
            </a:r>
          </a:p>
        </p:txBody>
      </p:sp>
      <p:sp>
        <p:nvSpPr>
          <p:cNvPr id="104" name="CalloutCard 104"/>
          <p:cNvSpPr/>
          <p:nvPr/>
        </p:nvSpPr>
        <p:spPr>
          <a:xfrm>
            <a:off x="750000" y="2750000"/>
            <a:ext cx="5362666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5" name="IconBadge 105"/>
          <p:cNvSpPr/>
          <p:nvPr/>
        </p:nvSpPr>
        <p:spPr>
          <a:xfrm>
            <a:off x="2981333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TextBox 106"/>
          <p:cNvSpPr txBox="1"/>
          <p:nvPr/>
        </p:nvSpPr>
        <p:spPr>
          <a:xfrm>
            <a:off x="2981333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1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1050000" y="4400000"/>
            <a:ext cx="4762666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Manual Audit Strategy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1050000" y="5350000"/>
            <a:ext cx="4762666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1 chart per discipline, per quarter</a:t>
            </a:r>
          </a:p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Chart selection variability, often limited to closed charts</a:t>
            </a:r>
          </a:p>
        </p:txBody>
      </p:sp>
      <p:sp>
        <p:nvSpPr>
          <p:cNvPr id="109" name="CalloutCard 109"/>
          <p:cNvSpPr/>
          <p:nvPr/>
        </p:nvSpPr>
        <p:spPr>
          <a:xfrm>
            <a:off x="6462666" y="2750000"/>
            <a:ext cx="5362666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IconBadge 110"/>
          <p:cNvSpPr/>
          <p:nvPr/>
        </p:nvSpPr>
        <p:spPr>
          <a:xfrm>
            <a:off x="8693999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8693999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6762666" y="4400000"/>
            <a:ext cx="4762666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Inconsistent by Design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762666" y="5350000"/>
            <a:ext cx="4762666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Inter-rater concerns across reviewers</a:t>
            </a:r>
          </a:p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Variable time commitments — 15 minutes to 1 hour per audit</a:t>
            </a:r>
          </a:p>
        </p:txBody>
      </p:sp>
      <p:sp>
        <p:nvSpPr>
          <p:cNvPr id="114" name="CalloutCard 114"/>
          <p:cNvSpPr/>
          <p:nvPr/>
        </p:nvSpPr>
        <p:spPr>
          <a:xfrm>
            <a:off x="12175332" y="2750000"/>
            <a:ext cx="5362666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IconBadge 115"/>
          <p:cNvSpPr/>
          <p:nvPr/>
        </p:nvSpPr>
        <p:spPr>
          <a:xfrm>
            <a:off x="14406665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6" name="TextBox 116"/>
          <p:cNvSpPr txBox="1"/>
          <p:nvPr/>
        </p:nvSpPr>
        <p:spPr>
          <a:xfrm>
            <a:off x="14406665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3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12475332" y="4400000"/>
            <a:ext cx="4762666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Why It Matters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2475332" y="5350000"/>
            <a:ext cx="4762666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At this scale, quarterly sampling means most documentation is never reviewed until something has already gone wrong.</a:t>
            </a:r>
          </a:p>
        </p:txBody>
      </p:sp>
      <p:sp>
        <p:nvSpPr>
          <p:cNvPr id="119" name="FooterBanner 119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20" name="LeadingAgeLogo 1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21" name="FwdTogetherLockup 1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SideStripe 102"/>
          <p:cNvSpPr/>
          <p:nvPr/>
        </p:nvSpPr>
        <p:spPr>
          <a:xfrm>
            <a:off x="0" y="0"/>
            <a:ext cx="500000" cy="10287000"/>
          </a:xfrm>
          <a:prstGeom prst="rect">
            <a:avLst/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3" name="TextBox 103"/>
          <p:cNvSpPr txBox="1"/>
          <p:nvPr/>
        </p:nvSpPr>
        <p:spPr>
          <a:xfrm>
            <a:off x="950000" y="1300000"/>
            <a:ext cx="6100000" cy="26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34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Case Study — The AI Intervention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950000" y="3900000"/>
            <a:ext cx="6100000" cy="16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The organization layered AI-driven review on top of its existing audit program</a:t>
            </a:r>
          </a:p>
        </p:txBody>
      </p:sp>
      <p:sp>
        <p:nvSpPr>
          <p:cNvPr id="105" name="DirectionRow 105"/>
          <p:cNvSpPr/>
          <p:nvPr/>
        </p:nvSpPr>
        <p:spPr>
          <a:xfrm>
            <a:off x="7100000" y="950000"/>
            <a:ext cx="10438000" cy="2562333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ChevronBadge 106"/>
          <p:cNvSpPr/>
          <p:nvPr/>
        </p:nvSpPr>
        <p:spPr>
          <a:xfrm>
            <a:off x="7350000" y="1856166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7" name="TextBox 107"/>
          <p:cNvSpPr txBox="1"/>
          <p:nvPr/>
        </p:nvSpPr>
        <p:spPr>
          <a:xfrm>
            <a:off x="7350000" y="1856166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8350000" y="950000"/>
            <a:ext cx="8938000" cy="2562333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What Was Implemented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AI tool implemented for real-time audit flags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Dashboard and real-time analytics</a:t>
            </a:r>
          </a:p>
        </p:txBody>
      </p:sp>
      <p:sp>
        <p:nvSpPr>
          <p:cNvPr id="109" name="DirectionRow 109"/>
          <p:cNvSpPr/>
          <p:nvPr/>
        </p:nvSpPr>
        <p:spPr>
          <a:xfrm>
            <a:off x="7100000" y="3762333"/>
            <a:ext cx="10438000" cy="2562333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ChevronBadge 110"/>
          <p:cNvSpPr/>
          <p:nvPr/>
        </p:nvSpPr>
        <p:spPr>
          <a:xfrm>
            <a:off x="7350000" y="4668499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7350000" y="4668499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8350000" y="3762333"/>
            <a:ext cx="8938000" cy="2562333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Standardizing the Process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Standardized documentation prompts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Removing reviewer bias with real-time feedback to clinicians</a:t>
            </a:r>
          </a:p>
        </p:txBody>
      </p:sp>
      <p:sp>
        <p:nvSpPr>
          <p:cNvPr id="113" name="DirectionRow 113"/>
          <p:cNvSpPr/>
          <p:nvPr/>
        </p:nvSpPr>
        <p:spPr>
          <a:xfrm>
            <a:off x="7100000" y="6574666"/>
            <a:ext cx="10438000" cy="2562333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4" name="ChevronBadge 114"/>
          <p:cNvSpPr/>
          <p:nvPr/>
        </p:nvSpPr>
        <p:spPr>
          <a:xfrm>
            <a:off x="7350000" y="7480832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TextBox 115"/>
          <p:cNvSpPr txBox="1"/>
          <p:nvPr/>
        </p:nvSpPr>
        <p:spPr>
          <a:xfrm>
            <a:off x="7350000" y="7480832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16" name="TextBox 116"/>
          <p:cNvSpPr txBox="1"/>
          <p:nvPr/>
        </p:nvSpPr>
        <p:spPr>
          <a:xfrm>
            <a:off x="8350000" y="6574666"/>
            <a:ext cx="8938000" cy="2562333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Why It Matters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Standardized prompts and real-time feedback close the loop between detection and correction.</a:t>
            </a:r>
          </a:p>
        </p:txBody>
      </p:sp>
      <p:sp>
        <p:nvSpPr>
          <p:cNvPr id="117" name="FooterBanner 117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18" name="LeadingAgeLogo 1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19" name="FwdTogetherLockup 1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TextBox 102"/>
          <p:cNvSpPr txBox="1"/>
          <p:nvPr/>
        </p:nvSpPr>
        <p:spPr>
          <a:xfrm>
            <a:off x="750000" y="550000"/>
            <a:ext cx="16800000" cy="11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6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Case Study — Results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750000" y="1650000"/>
            <a:ext cx="16000000" cy="7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63636B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Measurable gains across documentation quality, accuracy, and audit efficiency</a:t>
            </a:r>
          </a:p>
        </p:txBody>
      </p:sp>
      <p:sp>
        <p:nvSpPr>
          <p:cNvPr id="104" name="CalloutCard 104"/>
          <p:cNvSpPr/>
          <p:nvPr/>
        </p:nvSpPr>
        <p:spPr>
          <a:xfrm>
            <a:off x="750000" y="2750000"/>
            <a:ext cx="5362666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5" name="IconBadge 105"/>
          <p:cNvSpPr/>
          <p:nvPr/>
        </p:nvSpPr>
        <p:spPr>
          <a:xfrm>
            <a:off x="2981333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TextBox 106"/>
          <p:cNvSpPr txBox="1"/>
          <p:nvPr/>
        </p:nvSpPr>
        <p:spPr>
          <a:xfrm>
            <a:off x="2981333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1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1050000" y="4400000"/>
            <a:ext cx="4762666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↓ Documentation Errors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1050000" y="5350000"/>
            <a:ext cx="4762666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With better tracking of the reduction over time</a:t>
            </a:r>
          </a:p>
        </p:txBody>
      </p:sp>
      <p:sp>
        <p:nvSpPr>
          <p:cNvPr id="109" name="CalloutCard 109"/>
          <p:cNvSpPr/>
          <p:nvPr/>
        </p:nvSpPr>
        <p:spPr>
          <a:xfrm>
            <a:off x="6462666" y="2750000"/>
            <a:ext cx="5362666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IconBadge 110"/>
          <p:cNvSpPr/>
          <p:nvPr/>
        </p:nvSpPr>
        <p:spPr>
          <a:xfrm>
            <a:off x="8693999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8693999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6762666" y="4400000"/>
            <a:ext cx="4762666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↑ PDPM Accuracy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762666" y="5350000"/>
            <a:ext cx="4762666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PDPM classification accuracy improved</a:t>
            </a:r>
          </a:p>
        </p:txBody>
      </p:sp>
      <p:sp>
        <p:nvSpPr>
          <p:cNvPr id="114" name="CalloutCard 114"/>
          <p:cNvSpPr/>
          <p:nvPr/>
        </p:nvSpPr>
        <p:spPr>
          <a:xfrm>
            <a:off x="12175332" y="2750000"/>
            <a:ext cx="5362666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IconBadge 115"/>
          <p:cNvSpPr/>
          <p:nvPr/>
        </p:nvSpPr>
        <p:spPr>
          <a:xfrm>
            <a:off x="14406665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6" name="TextBox 116"/>
          <p:cNvSpPr txBox="1"/>
          <p:nvPr/>
        </p:nvSpPr>
        <p:spPr>
          <a:xfrm>
            <a:off x="14406665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3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12475332" y="4400000"/>
            <a:ext cx="4762666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↑ Audit Efficiency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2475332" y="5350000"/>
            <a:ext cx="4762666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Audit time reduced; survey readiness confidence increased</a:t>
            </a:r>
          </a:p>
        </p:txBody>
      </p:sp>
      <p:sp>
        <p:nvSpPr>
          <p:cNvPr id="119" name="FooterBanner 119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20" name="LeadingAgeLogo 1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21" name="FwdTogetherLockup 1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TextBox 102"/>
          <p:cNvSpPr txBox="1"/>
          <p:nvPr/>
        </p:nvSpPr>
        <p:spPr>
          <a:xfrm>
            <a:off x="750000" y="550000"/>
            <a:ext cx="16800000" cy="11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6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Implementation Considerations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750000" y="1650000"/>
            <a:ext cx="16000000" cy="7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63636B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Technology is only one part of a successful rollout</a:t>
            </a:r>
          </a:p>
        </p:txBody>
      </p:sp>
      <p:sp>
        <p:nvSpPr>
          <p:cNvPr id="104" name="Card 104"/>
          <p:cNvSpPr/>
          <p:nvPr/>
        </p:nvSpPr>
        <p:spPr>
          <a:xfrm>
            <a:off x="750000" y="2750000"/>
            <a:ext cx="5362666" cy="57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5" name="IconBadge 105"/>
          <p:cNvSpPr/>
          <p:nvPr/>
        </p:nvSpPr>
        <p:spPr>
          <a:xfrm>
            <a:off x="2956333" y="2275000"/>
            <a:ext cx="950000" cy="95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TextBox 106"/>
          <p:cNvSpPr txBox="1"/>
          <p:nvPr/>
        </p:nvSpPr>
        <p:spPr>
          <a:xfrm>
            <a:off x="2956333" y="2275000"/>
            <a:ext cx="950000" cy="9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1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1050000" y="3450000"/>
            <a:ext cx="4762666" cy="9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People &amp; Process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1050000" y="4450000"/>
            <a:ext cx="4762666" cy="3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Staff training and adoption</a:t>
            </a:r>
          </a:p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Workflow integration with existing documentation practices</a:t>
            </a:r>
          </a:p>
        </p:txBody>
      </p:sp>
      <p:sp>
        <p:nvSpPr>
          <p:cNvPr id="109" name="Card 109"/>
          <p:cNvSpPr/>
          <p:nvPr/>
        </p:nvSpPr>
        <p:spPr>
          <a:xfrm>
            <a:off x="6462666" y="2750000"/>
            <a:ext cx="5362666" cy="57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IconBadge 110"/>
          <p:cNvSpPr/>
          <p:nvPr/>
        </p:nvSpPr>
        <p:spPr>
          <a:xfrm>
            <a:off x="8668999" y="2275000"/>
            <a:ext cx="950000" cy="95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8668999" y="2275000"/>
            <a:ext cx="950000" cy="9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6762666" y="3450000"/>
            <a:ext cx="4762666" cy="9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Governance &amp; Oversight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762666" y="4450000"/>
            <a:ext cx="4762666" cy="3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Data governance and privacy</a:t>
            </a:r>
          </a:p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Clinical oversight — AI is not autonomous</a:t>
            </a:r>
          </a:p>
        </p:txBody>
      </p:sp>
      <p:sp>
        <p:nvSpPr>
          <p:cNvPr id="114" name="Card 114"/>
          <p:cNvSpPr/>
          <p:nvPr/>
        </p:nvSpPr>
        <p:spPr>
          <a:xfrm>
            <a:off x="12175332" y="2750000"/>
            <a:ext cx="5362666" cy="57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IconBadge 115"/>
          <p:cNvSpPr/>
          <p:nvPr/>
        </p:nvSpPr>
        <p:spPr>
          <a:xfrm>
            <a:off x="14381665" y="2275000"/>
            <a:ext cx="950000" cy="95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6" name="TextBox 116"/>
          <p:cNvSpPr txBox="1"/>
          <p:nvPr/>
        </p:nvSpPr>
        <p:spPr>
          <a:xfrm>
            <a:off x="14381665" y="2275000"/>
            <a:ext cx="950000" cy="9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3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12475332" y="3450000"/>
            <a:ext cx="4762666" cy="9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Why It Matters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2475332" y="4450000"/>
            <a:ext cx="4762666" cy="3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ONC's HTI-1 rule requires certified health IT to disclose source attributes for predictive AI — transparency is now a regulatory expectation.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750000" y="8650000"/>
            <a:ext cx="16788000" cy="5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buNone/>
            </a:pPr>
            <a:r>
              <a:rPr lang="en-US" sz="1300" b="0" i="1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Source: ONC Health Data, Technology, and Interoperability (HTI-1) Final Rule</a:t>
            </a:r>
          </a:p>
        </p:txBody>
      </p:sp>
      <p:sp>
        <p:nvSpPr>
          <p:cNvPr id="120" name="FooterBanner 120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21" name="LeadingAgeLogo 1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22" name="FwdTogetherLockup 1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SideStripe 102"/>
          <p:cNvSpPr/>
          <p:nvPr/>
        </p:nvSpPr>
        <p:spPr>
          <a:xfrm>
            <a:off x="0" y="0"/>
            <a:ext cx="500000" cy="10287000"/>
          </a:xfrm>
          <a:prstGeom prst="rect">
            <a:avLst/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3" name="TextBox 103"/>
          <p:cNvSpPr txBox="1"/>
          <p:nvPr/>
        </p:nvSpPr>
        <p:spPr>
          <a:xfrm>
            <a:off x="950000" y="1300000"/>
            <a:ext cx="6100000" cy="26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34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Implementation Timeline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950000" y="3900000"/>
            <a:ext cx="6100000" cy="16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A phased rollout keeps risk low while building durable adoption</a:t>
            </a:r>
          </a:p>
        </p:txBody>
      </p:sp>
      <p:sp>
        <p:nvSpPr>
          <p:cNvPr id="105" name="DirectionRow 105"/>
          <p:cNvSpPr/>
          <p:nvPr/>
        </p:nvSpPr>
        <p:spPr>
          <a:xfrm>
            <a:off x="7100000" y="950000"/>
            <a:ext cx="10438000" cy="185925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ChevronBadge 106"/>
          <p:cNvSpPr/>
          <p:nvPr/>
        </p:nvSpPr>
        <p:spPr>
          <a:xfrm>
            <a:off x="7350000" y="1504625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7" name="TextBox 107"/>
          <p:cNvSpPr txBox="1"/>
          <p:nvPr/>
        </p:nvSpPr>
        <p:spPr>
          <a:xfrm>
            <a:off x="7350000" y="1504625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8350000" y="950000"/>
            <a:ext cx="8938000" cy="185925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Phase 1: Assess &amp; Plan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Evaluate documentation workflows and infrastructure readiness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Key result: a realistic rollout plan</a:t>
            </a:r>
          </a:p>
        </p:txBody>
      </p:sp>
      <p:sp>
        <p:nvSpPr>
          <p:cNvPr id="109" name="DirectionRow 109"/>
          <p:cNvSpPr/>
          <p:nvPr/>
        </p:nvSpPr>
        <p:spPr>
          <a:xfrm>
            <a:off x="7100000" y="3059250"/>
            <a:ext cx="10438000" cy="185925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ChevronBadge 110"/>
          <p:cNvSpPr/>
          <p:nvPr/>
        </p:nvSpPr>
        <p:spPr>
          <a:xfrm>
            <a:off x="7350000" y="3613875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7350000" y="3613875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8350000" y="3059250"/>
            <a:ext cx="8938000" cy="185925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Phase 2: Pilot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Test AI-driven flags with a limited group of disciplines or locations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Key result: early feedback, low risk</a:t>
            </a:r>
          </a:p>
        </p:txBody>
      </p:sp>
      <p:sp>
        <p:nvSpPr>
          <p:cNvPr id="113" name="DirectionRow 113"/>
          <p:cNvSpPr/>
          <p:nvPr/>
        </p:nvSpPr>
        <p:spPr>
          <a:xfrm>
            <a:off x="7100000" y="5168500"/>
            <a:ext cx="10438000" cy="185925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4" name="ChevronBadge 114"/>
          <p:cNvSpPr/>
          <p:nvPr/>
        </p:nvSpPr>
        <p:spPr>
          <a:xfrm>
            <a:off x="7350000" y="5723125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TextBox 115"/>
          <p:cNvSpPr txBox="1"/>
          <p:nvPr/>
        </p:nvSpPr>
        <p:spPr>
          <a:xfrm>
            <a:off x="7350000" y="5723125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16" name="TextBox 116"/>
          <p:cNvSpPr txBox="1"/>
          <p:nvPr/>
        </p:nvSpPr>
        <p:spPr>
          <a:xfrm>
            <a:off x="8350000" y="5168500"/>
            <a:ext cx="8938000" cy="185925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Phase 3: Train &amp; Scale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Train staff, refine prompts, and expand across disciplines and sites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Key result: consistent adoption</a:t>
            </a:r>
          </a:p>
        </p:txBody>
      </p:sp>
      <p:sp>
        <p:nvSpPr>
          <p:cNvPr id="117" name="DirectionRow 117"/>
          <p:cNvSpPr/>
          <p:nvPr/>
        </p:nvSpPr>
        <p:spPr>
          <a:xfrm>
            <a:off x="7100000" y="7277750"/>
            <a:ext cx="10438000" cy="185925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8" name="ChevronBadge 118"/>
          <p:cNvSpPr/>
          <p:nvPr/>
        </p:nvSpPr>
        <p:spPr>
          <a:xfrm>
            <a:off x="7350000" y="7832375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9" name="TextBox 119"/>
          <p:cNvSpPr txBox="1"/>
          <p:nvPr/>
        </p:nvSpPr>
        <p:spPr>
          <a:xfrm>
            <a:off x="7350000" y="7832375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8350000" y="7277750"/>
            <a:ext cx="8938000" cy="185925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Phase 4: Govern &amp; Optimize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Establish ongoing data governance and clinical oversight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Key result: sustained accuracy and trust</a:t>
            </a:r>
          </a:p>
        </p:txBody>
      </p:sp>
      <p:sp>
        <p:nvSpPr>
          <p:cNvPr id="121" name="FooterBanner 121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22" name="LeadingAgeLogo 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23" name="FwdTogetherLockup 1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TextBox 102"/>
          <p:cNvSpPr txBox="1"/>
          <p:nvPr/>
        </p:nvSpPr>
        <p:spPr>
          <a:xfrm>
            <a:off x="750000" y="550000"/>
            <a:ext cx="16800000" cy="11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6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Engagement Prompt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750000" y="1650000"/>
            <a:ext cx="16000000" cy="7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63636B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What would be your biggest barrier to implementing AI in auditing?</a:t>
            </a:r>
          </a:p>
        </p:txBody>
      </p:sp>
      <p:sp>
        <p:nvSpPr>
          <p:cNvPr id="104" name="CalloutCard 104"/>
          <p:cNvSpPr/>
          <p:nvPr/>
        </p:nvSpPr>
        <p:spPr>
          <a:xfrm>
            <a:off x="750000" y="2750000"/>
            <a:ext cx="5362666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5" name="IconBadge 105"/>
          <p:cNvSpPr/>
          <p:nvPr/>
        </p:nvSpPr>
        <p:spPr>
          <a:xfrm>
            <a:off x="2981333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TextBox 106"/>
          <p:cNvSpPr txBox="1"/>
          <p:nvPr/>
        </p:nvSpPr>
        <p:spPr>
          <a:xfrm>
            <a:off x="2981333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1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1050000" y="4400000"/>
            <a:ext cx="4762666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Common Concerns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1050000" y="5350000"/>
            <a:ext cx="4762666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Cost of licensing and implementation</a:t>
            </a:r>
          </a:p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Staff adoption and change management</a:t>
            </a:r>
          </a:p>
        </p:txBody>
      </p:sp>
      <p:sp>
        <p:nvSpPr>
          <p:cNvPr id="109" name="CalloutCard 109"/>
          <p:cNvSpPr/>
          <p:nvPr/>
        </p:nvSpPr>
        <p:spPr>
          <a:xfrm>
            <a:off x="6462666" y="2750000"/>
            <a:ext cx="5362666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IconBadge 110"/>
          <p:cNvSpPr/>
          <p:nvPr/>
        </p:nvSpPr>
        <p:spPr>
          <a:xfrm>
            <a:off x="8693999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8693999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6762666" y="4400000"/>
            <a:ext cx="4762666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Technical &amp; Trust Barriers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762666" y="5350000"/>
            <a:ext cx="4762666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Integration with existing EMR systems</a:t>
            </a:r>
          </a:p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Trust in AI outputs among clinical staff</a:t>
            </a:r>
          </a:p>
        </p:txBody>
      </p:sp>
      <p:sp>
        <p:nvSpPr>
          <p:cNvPr id="114" name="CalloutCard 114"/>
          <p:cNvSpPr/>
          <p:nvPr/>
        </p:nvSpPr>
        <p:spPr>
          <a:xfrm>
            <a:off x="12175332" y="2750000"/>
            <a:ext cx="5362666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IconBadge 115"/>
          <p:cNvSpPr/>
          <p:nvPr/>
        </p:nvSpPr>
        <p:spPr>
          <a:xfrm>
            <a:off x="14406665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6" name="TextBox 116"/>
          <p:cNvSpPr txBox="1"/>
          <p:nvPr/>
        </p:nvSpPr>
        <p:spPr>
          <a:xfrm>
            <a:off x="14406665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3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12475332" y="4400000"/>
            <a:ext cx="4762666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Ask the Room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2475332" y="5350000"/>
            <a:ext cx="4762666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Cost  •  Staff adoption  •  Integration with EMR  •  Trust in AI outputs</a:t>
            </a:r>
          </a:p>
        </p:txBody>
      </p:sp>
      <p:sp>
        <p:nvSpPr>
          <p:cNvPr id="119" name="FooterBanner 119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20" name="LeadingAgeLogo 1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21" name="FwdTogetherLockup 1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TextBox 102"/>
          <p:cNvSpPr txBox="1"/>
          <p:nvPr/>
        </p:nvSpPr>
        <p:spPr>
          <a:xfrm>
            <a:off x="750000" y="550000"/>
            <a:ext cx="16800000" cy="11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6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Opportunities to Improve Resident Outcomes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750000" y="1650000"/>
            <a:ext cx="16000000" cy="7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63636B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Better documentation isn't the end goal — better care is</a:t>
            </a:r>
          </a:p>
        </p:txBody>
      </p:sp>
      <p:sp>
        <p:nvSpPr>
          <p:cNvPr id="104" name="Card 104"/>
          <p:cNvSpPr/>
          <p:nvPr/>
        </p:nvSpPr>
        <p:spPr>
          <a:xfrm>
            <a:off x="750000" y="2750000"/>
            <a:ext cx="5362666" cy="57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5" name="IconBadge 105"/>
          <p:cNvSpPr/>
          <p:nvPr/>
        </p:nvSpPr>
        <p:spPr>
          <a:xfrm>
            <a:off x="2956333" y="2275000"/>
            <a:ext cx="950000" cy="95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TextBox 106"/>
          <p:cNvSpPr txBox="1"/>
          <p:nvPr/>
        </p:nvSpPr>
        <p:spPr>
          <a:xfrm>
            <a:off x="2956333" y="2275000"/>
            <a:ext cx="950000" cy="9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1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1050000" y="3450000"/>
            <a:ext cx="4762666" cy="9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Sharper Care Planning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1050000" y="4450000"/>
            <a:ext cx="4762666" cy="3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More accurate care planning</a:t>
            </a:r>
          </a:p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Better interdisciplinary coordination</a:t>
            </a:r>
          </a:p>
        </p:txBody>
      </p:sp>
      <p:sp>
        <p:nvSpPr>
          <p:cNvPr id="109" name="Card 109"/>
          <p:cNvSpPr/>
          <p:nvPr/>
        </p:nvSpPr>
        <p:spPr>
          <a:xfrm>
            <a:off x="6462666" y="2750000"/>
            <a:ext cx="5362666" cy="57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IconBadge 110"/>
          <p:cNvSpPr/>
          <p:nvPr/>
        </p:nvSpPr>
        <p:spPr>
          <a:xfrm>
            <a:off x="8668999" y="2275000"/>
            <a:ext cx="950000" cy="95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8668999" y="2275000"/>
            <a:ext cx="950000" cy="9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6762666" y="3450000"/>
            <a:ext cx="4762666" cy="9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Earlier Clinical Response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762666" y="4450000"/>
            <a:ext cx="4762666" cy="3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Early identification of decline</a:t>
            </a:r>
          </a:p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Stronger clinical decision-making</a:t>
            </a:r>
          </a:p>
        </p:txBody>
      </p:sp>
      <p:sp>
        <p:nvSpPr>
          <p:cNvPr id="114" name="Card 114"/>
          <p:cNvSpPr/>
          <p:nvPr/>
        </p:nvSpPr>
        <p:spPr>
          <a:xfrm>
            <a:off x="12175332" y="2750000"/>
            <a:ext cx="5362666" cy="57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IconBadge 115"/>
          <p:cNvSpPr/>
          <p:nvPr/>
        </p:nvSpPr>
        <p:spPr>
          <a:xfrm>
            <a:off x="14381665" y="2275000"/>
            <a:ext cx="950000" cy="95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6" name="TextBox 116"/>
          <p:cNvSpPr txBox="1"/>
          <p:nvPr/>
        </p:nvSpPr>
        <p:spPr>
          <a:xfrm>
            <a:off x="14381665" y="2275000"/>
            <a:ext cx="950000" cy="9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3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12475332" y="3450000"/>
            <a:ext cx="4762666" cy="9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Why It Matters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2475332" y="4450000"/>
            <a:ext cx="4762666" cy="3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A 2026 rapid review associated AI-supported monitoring with earlier identification of resident decline when paired with consistent clinical follow-up.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750000" y="8650000"/>
            <a:ext cx="16788000" cy="5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buNone/>
            </a:pPr>
            <a:r>
              <a:rPr lang="en-US" sz="1300" b="0" i="1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Source: The Role of AI in Enhancing Quality of Care in Nursing Homes: A Rapid Review, Healthcare (MDPI)</a:t>
            </a:r>
          </a:p>
        </p:txBody>
      </p:sp>
      <p:sp>
        <p:nvSpPr>
          <p:cNvPr id="120" name="FooterBanner 120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21" name="LeadingAgeLogo 1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22" name="FwdTogetherLockup 1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147937"/>
            <a:ext cx="18288000" cy="1137982"/>
            <a:chOff x="0" y="0"/>
            <a:chExt cx="3253266" cy="2024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53266" cy="202437"/>
            </a:xfrm>
            <a:custGeom>
              <a:avLst/>
              <a:gdLst/>
              <a:ahLst/>
              <a:cxnLst/>
              <a:rect l="l" t="t" r="r" b="b"/>
              <a:pathLst>
                <a:path w="3253266" h="202437">
                  <a:moveTo>
                    <a:pt x="0" y="0"/>
                  </a:moveTo>
                  <a:lnTo>
                    <a:pt x="3253266" y="0"/>
                  </a:lnTo>
                  <a:lnTo>
                    <a:pt x="3253266" y="202437"/>
                  </a:lnTo>
                  <a:lnTo>
                    <a:pt x="0" y="202437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253266" cy="240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918841" y="2683639"/>
            <a:ext cx="5592211" cy="559221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9D9">
                <a:alpha val="666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2115800" y="7170597"/>
            <a:ext cx="1725693" cy="580983"/>
          </a:xfrm>
          <a:custGeom>
            <a:avLst/>
            <a:gdLst/>
            <a:ahLst/>
            <a:cxnLst/>
            <a:rect l="l" t="t" r="r" b="b"/>
            <a:pathLst>
              <a:path w="1725693" h="580983">
                <a:moveTo>
                  <a:pt x="0" y="0"/>
                </a:moveTo>
                <a:lnTo>
                  <a:pt x="1725693" y="0"/>
                </a:lnTo>
                <a:lnTo>
                  <a:pt x="1725693" y="580983"/>
                </a:lnTo>
                <a:lnTo>
                  <a:pt x="0" y="5809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flipH="1">
            <a:off x="2108780" y="2823827"/>
            <a:ext cx="1496496" cy="231957"/>
          </a:xfrm>
          <a:custGeom>
            <a:avLst/>
            <a:gdLst/>
            <a:ahLst/>
            <a:cxnLst/>
            <a:rect l="l" t="t" r="r" b="b"/>
            <a:pathLst>
              <a:path w="1496496" h="231957">
                <a:moveTo>
                  <a:pt x="1496496" y="0"/>
                </a:moveTo>
                <a:lnTo>
                  <a:pt x="0" y="0"/>
                </a:lnTo>
                <a:lnTo>
                  <a:pt x="0" y="231957"/>
                </a:lnTo>
                <a:lnTo>
                  <a:pt x="1496496" y="231957"/>
                </a:lnTo>
                <a:lnTo>
                  <a:pt x="149649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838200" y="1414335"/>
            <a:ext cx="18236406" cy="42659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479"/>
              </a:lnSpc>
            </a:pPr>
            <a:r>
              <a:rPr lang="en-US" sz="8199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AI IN CLINICAL AUDITING: </a:t>
            </a:r>
            <a:r>
              <a:rPr lang="en-US" sz="44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STRENGTHENING EMR INTEGRITY ACROSS DISCIPLINES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11479"/>
              </a:lnSpc>
            </a:pPr>
            <a:endParaRPr lang="en-US" sz="8199" b="1" dirty="0">
              <a:solidFill>
                <a:srgbClr val="31A48F"/>
              </a:solidFill>
              <a:latin typeface="Cy Grotesk V3 Key Ultra-Bold"/>
              <a:ea typeface="Cy Grotesk V3 Key Ultra-Bold"/>
              <a:cs typeface="Cy Grotesk V3 Key Ultra-Bold"/>
              <a:sym typeface="Cy Grotesk V3 Key Ultra-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108780" y="5023759"/>
            <a:ext cx="8115300" cy="1353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 b="1" dirty="0">
                <a:solidFill>
                  <a:srgbClr val="63636B"/>
                </a:solidFill>
                <a:latin typeface="Inter Bold"/>
                <a:ea typeface="Inter Bold"/>
                <a:cs typeface="Inter Bold"/>
                <a:sym typeface="Inter Bold"/>
              </a:rPr>
              <a:t>Julie Gala, MA CCC-SLP, RAC-CT</a:t>
            </a:r>
          </a:p>
          <a:p>
            <a:pPr algn="just">
              <a:lnSpc>
                <a:spcPts val="3640"/>
              </a:lnSpc>
            </a:pPr>
            <a:r>
              <a:rPr lang="en-US" sz="2600" b="1" dirty="0">
                <a:solidFill>
                  <a:srgbClr val="63636B"/>
                </a:solidFill>
                <a:latin typeface="Inter Bold"/>
                <a:ea typeface="Inter Bold"/>
                <a:cs typeface="Inter Bold"/>
                <a:sym typeface="Inter Bold"/>
              </a:rPr>
              <a:t>VP of Clinical Strategies, </a:t>
            </a:r>
            <a:r>
              <a:rPr lang="en-US" sz="2600" b="1" dirty="0" err="1">
                <a:solidFill>
                  <a:srgbClr val="63636B"/>
                </a:solidFill>
                <a:latin typeface="Inter Bold"/>
                <a:ea typeface="Inter Bold"/>
                <a:cs typeface="Inter Bold"/>
                <a:sym typeface="Inter Bold"/>
              </a:rPr>
              <a:t>HealthPro</a:t>
            </a:r>
            <a:r>
              <a:rPr lang="en-US" sz="2600" b="1" dirty="0">
                <a:solidFill>
                  <a:srgbClr val="63636B"/>
                </a:solidFill>
                <a:latin typeface="Inter Bold"/>
                <a:ea typeface="Inter Bold"/>
                <a:cs typeface="Inter Bold"/>
                <a:sym typeface="Inter Bold"/>
              </a:rPr>
              <a:t> Heritage</a:t>
            </a:r>
          </a:p>
          <a:p>
            <a:pPr algn="just">
              <a:lnSpc>
                <a:spcPts val="3640"/>
              </a:lnSpc>
            </a:pPr>
            <a:endParaRPr lang="en-US" sz="2600" b="1" dirty="0">
              <a:solidFill>
                <a:srgbClr val="63636B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311691" y="9284488"/>
            <a:ext cx="2141262" cy="878188"/>
          </a:xfrm>
          <a:custGeom>
            <a:avLst/>
            <a:gdLst/>
            <a:ahLst/>
            <a:cxnLst/>
            <a:rect l="l" t="t" r="r" b="b"/>
            <a:pathLst>
              <a:path w="2141262" h="878188">
                <a:moveTo>
                  <a:pt x="0" y="0"/>
                </a:moveTo>
                <a:lnTo>
                  <a:pt x="2141261" y="0"/>
                </a:lnTo>
                <a:lnTo>
                  <a:pt x="2141261" y="878188"/>
                </a:lnTo>
                <a:lnTo>
                  <a:pt x="0" y="8781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TextBox 102"/>
          <p:cNvSpPr txBox="1"/>
          <p:nvPr/>
        </p:nvSpPr>
        <p:spPr>
          <a:xfrm>
            <a:off x="750000" y="550000"/>
            <a:ext cx="16800000" cy="11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6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Operational Benefits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750000" y="1650000"/>
            <a:ext cx="16000000" cy="7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63636B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AI-supported auditing pays off in ways that reach beyond the audit itself:</a:t>
            </a:r>
          </a:p>
        </p:txBody>
      </p:sp>
      <p:sp>
        <p:nvSpPr>
          <p:cNvPr id="104" name="CalloutCard 104"/>
          <p:cNvSpPr/>
          <p:nvPr/>
        </p:nvSpPr>
        <p:spPr>
          <a:xfrm>
            <a:off x="750000" y="2750000"/>
            <a:ext cx="3934500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5" name="IconBadge 105"/>
          <p:cNvSpPr/>
          <p:nvPr/>
        </p:nvSpPr>
        <p:spPr>
          <a:xfrm>
            <a:off x="2267250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TextBox 106"/>
          <p:cNvSpPr txBox="1"/>
          <p:nvPr/>
        </p:nvSpPr>
        <p:spPr>
          <a:xfrm>
            <a:off x="2267250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1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1050000" y="4400000"/>
            <a:ext cx="3334500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Reimbursement Accuracy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1050000" y="5350000"/>
            <a:ext cx="3334500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Improved PDPM classification accuracy supports appropriate reimbursement</a:t>
            </a:r>
          </a:p>
        </p:txBody>
      </p:sp>
      <p:sp>
        <p:nvSpPr>
          <p:cNvPr id="109" name="CalloutCard 109"/>
          <p:cNvSpPr/>
          <p:nvPr/>
        </p:nvSpPr>
        <p:spPr>
          <a:xfrm>
            <a:off x="5034500" y="2750000"/>
            <a:ext cx="3934500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IconBadge 110"/>
          <p:cNvSpPr/>
          <p:nvPr/>
        </p:nvSpPr>
        <p:spPr>
          <a:xfrm>
            <a:off x="6551750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6551750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5334500" y="4400000"/>
            <a:ext cx="3334500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Survey Preparedness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5334500" y="5350000"/>
            <a:ext cx="3334500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Real-time visibility builds confidence heading into survey</a:t>
            </a:r>
          </a:p>
        </p:txBody>
      </p:sp>
      <p:sp>
        <p:nvSpPr>
          <p:cNvPr id="114" name="CalloutCard 114"/>
          <p:cNvSpPr/>
          <p:nvPr/>
        </p:nvSpPr>
        <p:spPr>
          <a:xfrm>
            <a:off x="9319000" y="2750000"/>
            <a:ext cx="3934500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IconBadge 115"/>
          <p:cNvSpPr/>
          <p:nvPr/>
        </p:nvSpPr>
        <p:spPr>
          <a:xfrm>
            <a:off x="10836250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6" name="TextBox 116"/>
          <p:cNvSpPr txBox="1"/>
          <p:nvPr/>
        </p:nvSpPr>
        <p:spPr>
          <a:xfrm>
            <a:off x="10836250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3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9619000" y="4400000"/>
            <a:ext cx="3334500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Team Efficiency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9619000" y="5350000"/>
            <a:ext cx="3334500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Real-time audit visibility reduces administrative burden on clinical staff</a:t>
            </a:r>
          </a:p>
        </p:txBody>
      </p:sp>
      <p:sp>
        <p:nvSpPr>
          <p:cNvPr id="119" name="CalloutCard 119"/>
          <p:cNvSpPr/>
          <p:nvPr/>
        </p:nvSpPr>
        <p:spPr>
          <a:xfrm>
            <a:off x="13603500" y="2750000"/>
            <a:ext cx="3934500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20" name="IconBadge 120"/>
          <p:cNvSpPr/>
          <p:nvPr/>
        </p:nvSpPr>
        <p:spPr>
          <a:xfrm>
            <a:off x="15120750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21" name="TextBox 121"/>
          <p:cNvSpPr txBox="1"/>
          <p:nvPr/>
        </p:nvSpPr>
        <p:spPr>
          <a:xfrm>
            <a:off x="15120750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4</a:t>
            </a:r>
          </a:p>
        </p:txBody>
      </p:sp>
      <p:sp>
        <p:nvSpPr>
          <p:cNvPr id="122" name="TextBox 122"/>
          <p:cNvSpPr txBox="1"/>
          <p:nvPr/>
        </p:nvSpPr>
        <p:spPr>
          <a:xfrm>
            <a:off x="13903500" y="4400000"/>
            <a:ext cx="3334500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Consistency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13903500" y="5350000"/>
            <a:ext cx="3334500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Standardized prompts reduce documentation variability and compliance risk across disciplines</a:t>
            </a:r>
          </a:p>
        </p:txBody>
      </p:sp>
      <p:sp>
        <p:nvSpPr>
          <p:cNvPr id="124" name="FooterBanner 124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25" name="LeadingAgeLogo 1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26" name="FwdTogetherLockup 1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SideStripe 102"/>
          <p:cNvSpPr/>
          <p:nvPr/>
        </p:nvSpPr>
        <p:spPr>
          <a:xfrm>
            <a:off x="0" y="0"/>
            <a:ext cx="500000" cy="10287000"/>
          </a:xfrm>
          <a:prstGeom prst="rect">
            <a:avLst/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3" name="TextBox 103"/>
          <p:cNvSpPr txBox="1"/>
          <p:nvPr/>
        </p:nvSpPr>
        <p:spPr>
          <a:xfrm>
            <a:off x="950000" y="1300000"/>
            <a:ext cx="6100000" cy="26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34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Key Takeaways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950000" y="3900000"/>
            <a:ext cx="6100000" cy="16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Four things to remember from today's session:</a:t>
            </a:r>
          </a:p>
        </p:txBody>
      </p:sp>
      <p:sp>
        <p:nvSpPr>
          <p:cNvPr id="105" name="DirectionRow 105"/>
          <p:cNvSpPr/>
          <p:nvPr/>
        </p:nvSpPr>
        <p:spPr>
          <a:xfrm>
            <a:off x="7100000" y="950000"/>
            <a:ext cx="10438000" cy="185925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ChevronBadge 106"/>
          <p:cNvSpPr/>
          <p:nvPr/>
        </p:nvSpPr>
        <p:spPr>
          <a:xfrm>
            <a:off x="7350000" y="1504625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7" name="TextBox 107"/>
          <p:cNvSpPr txBox="1"/>
          <p:nvPr/>
        </p:nvSpPr>
        <p:spPr>
          <a:xfrm>
            <a:off x="7350000" y="1504625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8350000" y="950000"/>
            <a:ext cx="8938000" cy="185925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Strengthens, Doesn't Replace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AI strengthens clinical judgment — it does not replace it</a:t>
            </a:r>
          </a:p>
        </p:txBody>
      </p:sp>
      <p:sp>
        <p:nvSpPr>
          <p:cNvPr id="109" name="DirectionRow 109"/>
          <p:cNvSpPr/>
          <p:nvPr/>
        </p:nvSpPr>
        <p:spPr>
          <a:xfrm>
            <a:off x="7100000" y="3059250"/>
            <a:ext cx="10438000" cy="185925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ChevronBadge 110"/>
          <p:cNvSpPr/>
          <p:nvPr/>
        </p:nvSpPr>
        <p:spPr>
          <a:xfrm>
            <a:off x="7350000" y="3613875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7350000" y="3613875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8350000" y="3059250"/>
            <a:ext cx="8938000" cy="185925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Real-Time Helps Close Gaps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Real-time insights complement retrospective audits and catch risk earlier</a:t>
            </a:r>
          </a:p>
        </p:txBody>
      </p:sp>
      <p:sp>
        <p:nvSpPr>
          <p:cNvPr id="113" name="DirectionRow 113"/>
          <p:cNvSpPr/>
          <p:nvPr/>
        </p:nvSpPr>
        <p:spPr>
          <a:xfrm>
            <a:off x="7100000" y="5168500"/>
            <a:ext cx="10438000" cy="185925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4" name="ChevronBadge 114"/>
          <p:cNvSpPr/>
          <p:nvPr/>
        </p:nvSpPr>
        <p:spPr>
          <a:xfrm>
            <a:off x="7350000" y="5723125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TextBox 115"/>
          <p:cNvSpPr txBox="1"/>
          <p:nvPr/>
        </p:nvSpPr>
        <p:spPr>
          <a:xfrm>
            <a:off x="7350000" y="5723125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16" name="TextBox 116"/>
          <p:cNvSpPr txBox="1"/>
          <p:nvPr/>
        </p:nvSpPr>
        <p:spPr>
          <a:xfrm>
            <a:off x="8350000" y="5168500"/>
            <a:ext cx="8938000" cy="185925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Alignment Is Critical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Interdisciplinary alignment across therapy, nursing, and MDS is critical to success</a:t>
            </a:r>
          </a:p>
        </p:txBody>
      </p:sp>
      <p:sp>
        <p:nvSpPr>
          <p:cNvPr id="117" name="DirectionRow 117"/>
          <p:cNvSpPr/>
          <p:nvPr/>
        </p:nvSpPr>
        <p:spPr>
          <a:xfrm>
            <a:off x="7100000" y="7277750"/>
            <a:ext cx="10438000" cy="185925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8" name="ChevronBadge 118"/>
          <p:cNvSpPr/>
          <p:nvPr/>
        </p:nvSpPr>
        <p:spPr>
          <a:xfrm>
            <a:off x="7350000" y="7832375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9" name="TextBox 119"/>
          <p:cNvSpPr txBox="1"/>
          <p:nvPr/>
        </p:nvSpPr>
        <p:spPr>
          <a:xfrm>
            <a:off x="7350000" y="7832375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8350000" y="7277750"/>
            <a:ext cx="8938000" cy="185925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Supports the Whole Picture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AI supports compliance, efficiency, and resident outcomes together</a:t>
            </a:r>
          </a:p>
        </p:txBody>
      </p:sp>
      <p:sp>
        <p:nvSpPr>
          <p:cNvPr id="121" name="FooterBanner 121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22" name="LeadingAgeLogo 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23" name="FwdTogetherLockup 1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456149" y="2796648"/>
            <a:ext cx="6257066" cy="6184149"/>
            <a:chOff x="0" y="0"/>
            <a:chExt cx="742197" cy="7335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42197" cy="733548"/>
            </a:xfrm>
            <a:custGeom>
              <a:avLst/>
              <a:gdLst/>
              <a:ahLst/>
              <a:cxnLst/>
              <a:rect l="l" t="t" r="r" b="b"/>
              <a:pathLst>
                <a:path w="742197" h="733548">
                  <a:moveTo>
                    <a:pt x="24746" y="0"/>
                  </a:moveTo>
                  <a:lnTo>
                    <a:pt x="717451" y="0"/>
                  </a:lnTo>
                  <a:cubicBezTo>
                    <a:pt x="731118" y="0"/>
                    <a:pt x="742197" y="11079"/>
                    <a:pt x="742197" y="24746"/>
                  </a:cubicBezTo>
                  <a:lnTo>
                    <a:pt x="742197" y="708802"/>
                  </a:lnTo>
                  <a:cubicBezTo>
                    <a:pt x="742197" y="722469"/>
                    <a:pt x="731118" y="733548"/>
                    <a:pt x="717451" y="733548"/>
                  </a:cubicBezTo>
                  <a:lnTo>
                    <a:pt x="24746" y="733548"/>
                  </a:lnTo>
                  <a:cubicBezTo>
                    <a:pt x="11079" y="733548"/>
                    <a:pt x="0" y="722469"/>
                    <a:pt x="0" y="708802"/>
                  </a:cubicBezTo>
                  <a:lnTo>
                    <a:pt x="0" y="24746"/>
                  </a:lnTo>
                  <a:cubicBezTo>
                    <a:pt x="0" y="11079"/>
                    <a:pt x="11079" y="0"/>
                    <a:pt x="24746" y="0"/>
                  </a:cubicBezTo>
                  <a:close/>
                </a:path>
              </a:pathLst>
            </a:custGeom>
            <a:blipFill>
              <a:blip r:embed="rId2"/>
              <a:stretch>
                <a:fillRect l="-24172" r="-2417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3863704" y="6482079"/>
            <a:ext cx="6416924" cy="6416924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144000" y="1332863"/>
            <a:ext cx="1225675" cy="1225675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5463736" y="8675750"/>
            <a:ext cx="1795564" cy="278312"/>
          </a:xfrm>
          <a:custGeom>
            <a:avLst/>
            <a:gdLst/>
            <a:ahLst/>
            <a:cxnLst/>
            <a:rect l="l" t="t" r="r" b="b"/>
            <a:pathLst>
              <a:path w="1795564" h="278312">
                <a:moveTo>
                  <a:pt x="0" y="0"/>
                </a:moveTo>
                <a:lnTo>
                  <a:pt x="1795564" y="0"/>
                </a:lnTo>
                <a:lnTo>
                  <a:pt x="1795564" y="278312"/>
                </a:lnTo>
                <a:lnTo>
                  <a:pt x="0" y="2783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3670677"/>
            <a:ext cx="8380755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99"/>
              </a:lnSpc>
            </a:pPr>
            <a:r>
              <a:rPr lang="en-US" sz="7999" b="1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Conclusion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5175723"/>
            <a:ext cx="8115300" cy="3639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 b="1">
                <a:solidFill>
                  <a:srgbClr val="63636B"/>
                </a:solidFill>
                <a:latin typeface="Inter Bold"/>
                <a:ea typeface="Inter Bold"/>
                <a:cs typeface="Inter Bold"/>
                <a:sym typeface="Inter Bold"/>
              </a:rPr>
              <a:t>AI-supported auditing doesn't replace clinical judgment — it gives your team earlier visibility into documentation risk, catching issues in minutes instead of months. The case study in this session shows what's possible at scale: fewer documentation errors, stronger PDPM accuracy, and audit teams that spend less time hunting for problems and more time solving them. The technology works best when it's introduced deliberately — piloted, governed, and paired with the clinical oversight your residents depend on.</a:t>
            </a:r>
          </a:p>
        </p:txBody>
      </p:sp>
      <p:sp>
        <p:nvSpPr>
          <p:cNvPr id="13" name="Freeform 13"/>
          <p:cNvSpPr/>
          <p:nvPr/>
        </p:nvSpPr>
        <p:spPr>
          <a:xfrm flipH="1">
            <a:off x="1028700" y="2722912"/>
            <a:ext cx="2271279" cy="352048"/>
          </a:xfrm>
          <a:custGeom>
            <a:avLst/>
            <a:gdLst/>
            <a:ahLst/>
            <a:cxnLst/>
            <a:rect l="l" t="t" r="r" b="b"/>
            <a:pathLst>
              <a:path w="2271279" h="352048">
                <a:moveTo>
                  <a:pt x="2271279" y="0"/>
                </a:moveTo>
                <a:lnTo>
                  <a:pt x="0" y="0"/>
                </a:lnTo>
                <a:lnTo>
                  <a:pt x="0" y="352048"/>
                </a:lnTo>
                <a:lnTo>
                  <a:pt x="2271279" y="352048"/>
                </a:lnTo>
                <a:lnTo>
                  <a:pt x="227127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TextBox 102"/>
          <p:cNvSpPr txBox="1"/>
          <p:nvPr/>
        </p:nvSpPr>
        <p:spPr>
          <a:xfrm>
            <a:off x="750000" y="700000"/>
            <a:ext cx="12000000" cy="5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E87753"/>
                </a:solidFill>
                <a:latin typeface="Poppins Bold"/>
                <a:ea typeface="Poppins Bold"/>
                <a:cs typeface="Poppins Bold"/>
                <a:sym typeface="Poppins Bold"/>
              </a:rPr>
              <a:t>SOURCES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750000" y="1350000"/>
            <a:ext cx="16000000" cy="13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8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Evidence-Based Resources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750000" y="2850000"/>
            <a:ext cx="15500000" cy="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63636B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Sources referenced throughout this session</a:t>
            </a:r>
          </a:p>
        </p:txBody>
      </p:sp>
      <p:sp>
        <p:nvSpPr>
          <p:cNvPr id="105" name="TextBox 105"/>
          <p:cNvSpPr txBox="1"/>
          <p:nvPr/>
        </p:nvSpPr>
        <p:spPr>
          <a:xfrm>
            <a:off x="750000" y="4000000"/>
            <a:ext cx="7900000" cy="5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Regulatory &amp; Compliance</a:t>
            </a:r>
          </a:p>
        </p:txBody>
      </p:sp>
      <p:sp>
        <p:nvSpPr>
          <p:cNvPr id="106" name="TextBox 106"/>
          <p:cNvSpPr txBox="1"/>
          <p:nvPr/>
        </p:nvSpPr>
        <p:spPr>
          <a:xfrm>
            <a:off x="9150000" y="4000000"/>
            <a:ext cx="7900000" cy="5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Quality, Documentation &amp; Long-Term Care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750000" y="4650000"/>
            <a:ext cx="7900000" cy="4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342900" indent="-342900" algn="l">
              <a:lnSpc>
                <a:spcPts val="200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CMS — Patient Driven Payment Model (PDPM) Overview — cms.gov</a:t>
            </a:r>
          </a:p>
          <a:p>
            <a:pPr marL="342900" indent="-342900" algn="l">
              <a:lnSpc>
                <a:spcPts val="200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ONC — HTI-1 Final Rule: AI Transparency in Certified Health IT — healthit.gov</a:t>
            </a:r>
          </a:p>
          <a:p>
            <a:pPr marL="342900" indent="-342900" algn="l">
              <a:lnSpc>
                <a:spcPts val="200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AHIMA — ONC Decision Support Interventions Certification Criteria — ahima.org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9150000" y="4650000"/>
            <a:ext cx="7900000" cy="4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342900" indent="-342900" algn="l">
              <a:lnSpc>
                <a:spcPts val="200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AHRQ — Patient Safety and Quality Improvement — ahrq.gov</a:t>
            </a:r>
          </a:p>
          <a:p>
            <a:pPr marL="342900" indent="-342900" algn="l">
              <a:lnSpc>
                <a:spcPts val="200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AHIMA — Clinical Documentation Integrity Toolkit — ahima.org</a:t>
            </a:r>
          </a:p>
          <a:p>
            <a:pPr marL="342900" indent="-342900" algn="l">
              <a:lnSpc>
                <a:spcPts val="200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LeadingAge — Charting a Path to AI in Senior Living — leadingage.org</a:t>
            </a:r>
          </a:p>
          <a:p>
            <a:pPr marL="342900" indent="-342900" algn="l">
              <a:lnSpc>
                <a:spcPts val="200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The Role of AI in Enhancing Quality of Care in Nursing Homes: A Rapid Review — Healthcare (MDPI)</a:t>
            </a:r>
          </a:p>
        </p:txBody>
      </p:sp>
      <p:sp>
        <p:nvSpPr>
          <p:cNvPr id="109" name="TextBox 109"/>
          <p:cNvSpPr txBox="1"/>
          <p:nvPr/>
        </p:nvSpPr>
        <p:spPr>
          <a:xfrm>
            <a:off x="750000" y="8737000"/>
            <a:ext cx="16000000" cy="5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buNone/>
            </a:pPr>
            <a:r>
              <a:rPr lang="en-US" sz="1300" b="0" i="1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Why it matters: every claim in this session is grounded in published regulatory guidance or peer-reviewed research.</a:t>
            </a:r>
          </a:p>
        </p:txBody>
      </p:sp>
      <p:sp>
        <p:nvSpPr>
          <p:cNvPr id="110" name="FooterBanner 110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11" name="LeadingAgeLogo 1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12" name="FwdTogetherLockup 1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147937"/>
            <a:ext cx="18288000" cy="1137982"/>
            <a:chOff x="0" y="0"/>
            <a:chExt cx="3253266" cy="2024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53266" cy="202437"/>
            </a:xfrm>
            <a:custGeom>
              <a:avLst/>
              <a:gdLst/>
              <a:ahLst/>
              <a:cxnLst/>
              <a:rect l="l" t="t" r="r" b="b"/>
              <a:pathLst>
                <a:path w="3253266" h="202437">
                  <a:moveTo>
                    <a:pt x="0" y="0"/>
                  </a:moveTo>
                  <a:lnTo>
                    <a:pt x="3253266" y="0"/>
                  </a:lnTo>
                  <a:lnTo>
                    <a:pt x="3253266" y="202437"/>
                  </a:lnTo>
                  <a:lnTo>
                    <a:pt x="0" y="202437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253266" cy="240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032653" y="8351444"/>
            <a:ext cx="1725693" cy="580983"/>
          </a:xfrm>
          <a:custGeom>
            <a:avLst/>
            <a:gdLst/>
            <a:ahLst/>
            <a:cxnLst/>
            <a:rect l="l" t="t" r="r" b="b"/>
            <a:pathLst>
              <a:path w="1725693" h="580983">
                <a:moveTo>
                  <a:pt x="0" y="0"/>
                </a:moveTo>
                <a:lnTo>
                  <a:pt x="1725693" y="0"/>
                </a:lnTo>
                <a:lnTo>
                  <a:pt x="1725693" y="580983"/>
                </a:lnTo>
                <a:lnTo>
                  <a:pt x="0" y="5809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028700" y="2354436"/>
            <a:ext cx="1496496" cy="231957"/>
          </a:xfrm>
          <a:custGeom>
            <a:avLst/>
            <a:gdLst/>
            <a:ahLst/>
            <a:cxnLst/>
            <a:rect l="l" t="t" r="r" b="b"/>
            <a:pathLst>
              <a:path w="1496496" h="231957">
                <a:moveTo>
                  <a:pt x="1496496" y="0"/>
                </a:moveTo>
                <a:lnTo>
                  <a:pt x="0" y="0"/>
                </a:lnTo>
                <a:lnTo>
                  <a:pt x="0" y="231957"/>
                </a:lnTo>
                <a:lnTo>
                  <a:pt x="1496496" y="231957"/>
                </a:lnTo>
                <a:lnTo>
                  <a:pt x="149649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884592" y="604807"/>
            <a:ext cx="13868282" cy="141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79"/>
              </a:lnSpc>
            </a:pPr>
            <a:r>
              <a:rPr lang="en-US" sz="6600" b="1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Before You Buy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84592" y="3406381"/>
            <a:ext cx="16230600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Is the AI transparent about how and why it flags a risk?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Does it fit inside your existing EMR workflow without added clicks?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What clinical oversight and audit trail does it provide once a flag is raised?</a:t>
            </a:r>
          </a:p>
        </p:txBody>
      </p:sp>
      <p:sp>
        <p:nvSpPr>
          <p:cNvPr id="9" name="Freeform 9"/>
          <p:cNvSpPr/>
          <p:nvPr/>
        </p:nvSpPr>
        <p:spPr>
          <a:xfrm>
            <a:off x="311691" y="9284488"/>
            <a:ext cx="2141262" cy="878188"/>
          </a:xfrm>
          <a:custGeom>
            <a:avLst/>
            <a:gdLst/>
            <a:ahLst/>
            <a:cxnLst/>
            <a:rect l="l" t="t" r="r" b="b"/>
            <a:pathLst>
              <a:path w="2141262" h="878188">
                <a:moveTo>
                  <a:pt x="0" y="0"/>
                </a:moveTo>
                <a:lnTo>
                  <a:pt x="2141261" y="0"/>
                </a:lnTo>
                <a:lnTo>
                  <a:pt x="2141261" y="878188"/>
                </a:lnTo>
                <a:lnTo>
                  <a:pt x="0" y="8781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91423" y="2798472"/>
            <a:ext cx="3139916" cy="8523069"/>
            <a:chOff x="0" y="0"/>
            <a:chExt cx="558562" cy="15161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8562" cy="1516175"/>
            </a:xfrm>
            <a:custGeom>
              <a:avLst/>
              <a:gdLst/>
              <a:ahLst/>
              <a:cxnLst/>
              <a:rect l="l" t="t" r="r" b="b"/>
              <a:pathLst>
                <a:path w="558562" h="1516175">
                  <a:moveTo>
                    <a:pt x="246565" y="0"/>
                  </a:moveTo>
                  <a:lnTo>
                    <a:pt x="311997" y="0"/>
                  </a:lnTo>
                  <a:cubicBezTo>
                    <a:pt x="377390" y="0"/>
                    <a:pt x="440105" y="25977"/>
                    <a:pt x="486345" y="72217"/>
                  </a:cubicBezTo>
                  <a:cubicBezTo>
                    <a:pt x="532585" y="118457"/>
                    <a:pt x="558562" y="181172"/>
                    <a:pt x="558562" y="246565"/>
                  </a:cubicBezTo>
                  <a:lnTo>
                    <a:pt x="558562" y="1269610"/>
                  </a:lnTo>
                  <a:cubicBezTo>
                    <a:pt x="558562" y="1335003"/>
                    <a:pt x="532585" y="1397718"/>
                    <a:pt x="486345" y="1443958"/>
                  </a:cubicBezTo>
                  <a:cubicBezTo>
                    <a:pt x="440105" y="1490198"/>
                    <a:pt x="377390" y="1516175"/>
                    <a:pt x="311997" y="1516175"/>
                  </a:cubicBezTo>
                  <a:lnTo>
                    <a:pt x="246565" y="1516175"/>
                  </a:lnTo>
                  <a:cubicBezTo>
                    <a:pt x="110391" y="1516175"/>
                    <a:pt x="0" y="1405784"/>
                    <a:pt x="0" y="1269610"/>
                  </a:cubicBezTo>
                  <a:lnTo>
                    <a:pt x="0" y="246565"/>
                  </a:lnTo>
                  <a:cubicBezTo>
                    <a:pt x="0" y="181172"/>
                    <a:pt x="25977" y="118457"/>
                    <a:pt x="72217" y="72217"/>
                  </a:cubicBezTo>
                  <a:cubicBezTo>
                    <a:pt x="118457" y="25977"/>
                    <a:pt x="181172" y="0"/>
                    <a:pt x="246565" y="0"/>
                  </a:cubicBezTo>
                  <a:close/>
                </a:path>
              </a:pathLst>
            </a:custGeom>
            <a:solidFill>
              <a:srgbClr val="F2C36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58562" cy="1554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48493" y="6846433"/>
            <a:ext cx="17224762" cy="2411867"/>
            <a:chOff x="0" y="0"/>
            <a:chExt cx="2503533" cy="3505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03533" cy="350553"/>
            </a:xfrm>
            <a:custGeom>
              <a:avLst/>
              <a:gdLst/>
              <a:ahLst/>
              <a:cxnLst/>
              <a:rect l="l" t="t" r="r" b="b"/>
              <a:pathLst>
                <a:path w="2503533" h="350553">
                  <a:moveTo>
                    <a:pt x="7191" y="0"/>
                  </a:moveTo>
                  <a:lnTo>
                    <a:pt x="2496342" y="0"/>
                  </a:lnTo>
                  <a:cubicBezTo>
                    <a:pt x="2500314" y="0"/>
                    <a:pt x="2503533" y="3220"/>
                    <a:pt x="2503533" y="7191"/>
                  </a:cubicBezTo>
                  <a:lnTo>
                    <a:pt x="2503533" y="343362"/>
                  </a:lnTo>
                  <a:cubicBezTo>
                    <a:pt x="2503533" y="347333"/>
                    <a:pt x="2500314" y="350553"/>
                    <a:pt x="2496342" y="350553"/>
                  </a:cubicBezTo>
                  <a:lnTo>
                    <a:pt x="7191" y="350553"/>
                  </a:lnTo>
                  <a:cubicBezTo>
                    <a:pt x="3220" y="350553"/>
                    <a:pt x="0" y="347333"/>
                    <a:pt x="0" y="343362"/>
                  </a:cubicBezTo>
                  <a:lnTo>
                    <a:pt x="0" y="7191"/>
                  </a:lnTo>
                  <a:cubicBezTo>
                    <a:pt x="0" y="3220"/>
                    <a:pt x="3220" y="0"/>
                    <a:pt x="7191" y="0"/>
                  </a:cubicBezTo>
                  <a:close/>
                </a:path>
              </a:pathLst>
            </a:custGeom>
            <a:solidFill>
              <a:srgbClr val="E87753">
                <a:alpha val="1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503533" cy="388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617953" y="5687201"/>
            <a:ext cx="8638762" cy="3124216"/>
            <a:chOff x="0" y="0"/>
            <a:chExt cx="1338370" cy="484023"/>
          </a:xfrm>
        </p:grpSpPr>
        <p:sp>
          <p:nvSpPr>
            <p:cNvPr id="9" name="Freeform 9"/>
            <p:cNvSpPr/>
            <p:nvPr/>
          </p:nvSpPr>
          <p:spPr>
            <a:xfrm flipH="1">
              <a:off x="0" y="0"/>
              <a:ext cx="1338370" cy="484023"/>
            </a:xfrm>
            <a:custGeom>
              <a:avLst/>
              <a:gdLst/>
              <a:ahLst/>
              <a:cxnLst/>
              <a:rect l="l" t="t" r="r" b="b"/>
              <a:pathLst>
                <a:path w="1338370" h="484023">
                  <a:moveTo>
                    <a:pt x="1320447" y="0"/>
                  </a:moveTo>
                  <a:lnTo>
                    <a:pt x="17924" y="0"/>
                  </a:lnTo>
                  <a:cubicBezTo>
                    <a:pt x="13170" y="0"/>
                    <a:pt x="8611" y="1888"/>
                    <a:pt x="5250" y="5250"/>
                  </a:cubicBezTo>
                  <a:cubicBezTo>
                    <a:pt x="1888" y="8611"/>
                    <a:pt x="0" y="13170"/>
                    <a:pt x="0" y="17924"/>
                  </a:cubicBezTo>
                  <a:lnTo>
                    <a:pt x="0" y="466099"/>
                  </a:lnTo>
                  <a:cubicBezTo>
                    <a:pt x="0" y="475998"/>
                    <a:pt x="8025" y="484023"/>
                    <a:pt x="17924" y="484023"/>
                  </a:cubicBezTo>
                  <a:lnTo>
                    <a:pt x="1320447" y="484023"/>
                  </a:lnTo>
                  <a:cubicBezTo>
                    <a:pt x="1330346" y="484023"/>
                    <a:pt x="1338370" y="475998"/>
                    <a:pt x="1338370" y="466099"/>
                  </a:cubicBezTo>
                  <a:lnTo>
                    <a:pt x="1338370" y="17924"/>
                  </a:lnTo>
                  <a:cubicBezTo>
                    <a:pt x="1338370" y="8025"/>
                    <a:pt x="1330346" y="0"/>
                    <a:pt x="1320447" y="0"/>
                  </a:cubicBezTo>
                  <a:close/>
                </a:path>
              </a:pathLst>
            </a:custGeom>
            <a:blipFill>
              <a:blip r:embed="rId2"/>
              <a:stretch>
                <a:fillRect t="-63443" b="-200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144000" y="5687201"/>
            <a:ext cx="2627684" cy="3124216"/>
            <a:chOff x="0" y="0"/>
            <a:chExt cx="467441" cy="55576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67441" cy="555769"/>
            </a:xfrm>
            <a:custGeom>
              <a:avLst/>
              <a:gdLst/>
              <a:ahLst/>
              <a:cxnLst/>
              <a:rect l="l" t="t" r="r" b="b"/>
              <a:pathLst>
                <a:path w="467441" h="555769">
                  <a:moveTo>
                    <a:pt x="47141" y="0"/>
                  </a:moveTo>
                  <a:lnTo>
                    <a:pt x="420300" y="0"/>
                  </a:lnTo>
                  <a:cubicBezTo>
                    <a:pt x="446335" y="0"/>
                    <a:pt x="467441" y="21106"/>
                    <a:pt x="467441" y="47141"/>
                  </a:cubicBezTo>
                  <a:lnTo>
                    <a:pt x="467441" y="508628"/>
                  </a:lnTo>
                  <a:cubicBezTo>
                    <a:pt x="467441" y="534663"/>
                    <a:pt x="446335" y="555769"/>
                    <a:pt x="420300" y="555769"/>
                  </a:cubicBezTo>
                  <a:lnTo>
                    <a:pt x="47141" y="555769"/>
                  </a:lnTo>
                  <a:cubicBezTo>
                    <a:pt x="21106" y="555769"/>
                    <a:pt x="0" y="534663"/>
                    <a:pt x="0" y="508628"/>
                  </a:cubicBezTo>
                  <a:lnTo>
                    <a:pt x="0" y="47141"/>
                  </a:lnTo>
                  <a:cubicBezTo>
                    <a:pt x="0" y="21106"/>
                    <a:pt x="21106" y="0"/>
                    <a:pt x="47141" y="0"/>
                  </a:cubicBez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467441" cy="5938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902088" y="5687201"/>
            <a:ext cx="2627684" cy="3124216"/>
            <a:chOff x="0" y="0"/>
            <a:chExt cx="467441" cy="55576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67441" cy="555769"/>
            </a:xfrm>
            <a:custGeom>
              <a:avLst/>
              <a:gdLst/>
              <a:ahLst/>
              <a:cxnLst/>
              <a:rect l="l" t="t" r="r" b="b"/>
              <a:pathLst>
                <a:path w="467441" h="555769">
                  <a:moveTo>
                    <a:pt x="47141" y="0"/>
                  </a:moveTo>
                  <a:lnTo>
                    <a:pt x="420300" y="0"/>
                  </a:lnTo>
                  <a:cubicBezTo>
                    <a:pt x="446335" y="0"/>
                    <a:pt x="467441" y="21106"/>
                    <a:pt x="467441" y="47141"/>
                  </a:cubicBezTo>
                  <a:lnTo>
                    <a:pt x="467441" y="508628"/>
                  </a:lnTo>
                  <a:cubicBezTo>
                    <a:pt x="467441" y="534663"/>
                    <a:pt x="446335" y="555769"/>
                    <a:pt x="420300" y="555769"/>
                  </a:cubicBezTo>
                  <a:lnTo>
                    <a:pt x="47141" y="555769"/>
                  </a:lnTo>
                  <a:cubicBezTo>
                    <a:pt x="21106" y="555769"/>
                    <a:pt x="0" y="534663"/>
                    <a:pt x="0" y="508628"/>
                  </a:cubicBezTo>
                  <a:lnTo>
                    <a:pt x="0" y="47141"/>
                  </a:lnTo>
                  <a:cubicBezTo>
                    <a:pt x="0" y="21106"/>
                    <a:pt x="21106" y="0"/>
                    <a:pt x="47141" y="0"/>
                  </a:cubicBez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67441" cy="5938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4660176" y="5687201"/>
            <a:ext cx="2627684" cy="3124216"/>
            <a:chOff x="0" y="0"/>
            <a:chExt cx="467441" cy="55576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67441" cy="555769"/>
            </a:xfrm>
            <a:custGeom>
              <a:avLst/>
              <a:gdLst/>
              <a:ahLst/>
              <a:cxnLst/>
              <a:rect l="l" t="t" r="r" b="b"/>
              <a:pathLst>
                <a:path w="467441" h="555769">
                  <a:moveTo>
                    <a:pt x="47141" y="0"/>
                  </a:moveTo>
                  <a:lnTo>
                    <a:pt x="420300" y="0"/>
                  </a:lnTo>
                  <a:cubicBezTo>
                    <a:pt x="446335" y="0"/>
                    <a:pt x="467441" y="21106"/>
                    <a:pt x="467441" y="47141"/>
                  </a:cubicBezTo>
                  <a:lnTo>
                    <a:pt x="467441" y="508628"/>
                  </a:lnTo>
                  <a:cubicBezTo>
                    <a:pt x="467441" y="534663"/>
                    <a:pt x="446335" y="555769"/>
                    <a:pt x="420300" y="555769"/>
                  </a:cubicBezTo>
                  <a:lnTo>
                    <a:pt x="47141" y="555769"/>
                  </a:lnTo>
                  <a:cubicBezTo>
                    <a:pt x="21106" y="555769"/>
                    <a:pt x="0" y="534663"/>
                    <a:pt x="0" y="508628"/>
                  </a:cubicBezTo>
                  <a:lnTo>
                    <a:pt x="0" y="47141"/>
                  </a:lnTo>
                  <a:cubicBezTo>
                    <a:pt x="0" y="21106"/>
                    <a:pt x="21106" y="0"/>
                    <a:pt x="47141" y="0"/>
                  </a:cubicBez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467441" cy="5938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9575213" y="6367933"/>
            <a:ext cx="689676" cy="881375"/>
          </a:xfrm>
          <a:custGeom>
            <a:avLst/>
            <a:gdLst/>
            <a:ahLst/>
            <a:cxnLst/>
            <a:rect l="l" t="t" r="r" b="b"/>
            <a:pathLst>
              <a:path w="689676" h="881375">
                <a:moveTo>
                  <a:pt x="0" y="0"/>
                </a:moveTo>
                <a:lnTo>
                  <a:pt x="689676" y="0"/>
                </a:lnTo>
                <a:lnTo>
                  <a:pt x="689676" y="881376"/>
                </a:lnTo>
                <a:lnTo>
                  <a:pt x="0" y="8813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2333301" y="6367783"/>
            <a:ext cx="882629" cy="881525"/>
          </a:xfrm>
          <a:custGeom>
            <a:avLst/>
            <a:gdLst/>
            <a:ahLst/>
            <a:cxnLst/>
            <a:rect l="l" t="t" r="r" b="b"/>
            <a:pathLst>
              <a:path w="882629" h="881525">
                <a:moveTo>
                  <a:pt x="0" y="0"/>
                </a:moveTo>
                <a:lnTo>
                  <a:pt x="882629" y="0"/>
                </a:lnTo>
                <a:lnTo>
                  <a:pt x="882629" y="881526"/>
                </a:lnTo>
                <a:lnTo>
                  <a:pt x="0" y="8815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5091390" y="6443557"/>
            <a:ext cx="697983" cy="805752"/>
          </a:xfrm>
          <a:custGeom>
            <a:avLst/>
            <a:gdLst/>
            <a:ahLst/>
            <a:cxnLst/>
            <a:rect l="l" t="t" r="r" b="b"/>
            <a:pathLst>
              <a:path w="697983" h="805752">
                <a:moveTo>
                  <a:pt x="0" y="0"/>
                </a:moveTo>
                <a:lnTo>
                  <a:pt x="697982" y="0"/>
                </a:lnTo>
                <a:lnTo>
                  <a:pt x="697982" y="805752"/>
                </a:lnTo>
                <a:lnTo>
                  <a:pt x="0" y="80575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-5400000">
            <a:off x="7263584" y="1450275"/>
            <a:ext cx="201817" cy="1312631"/>
          </a:xfrm>
          <a:custGeom>
            <a:avLst/>
            <a:gdLst/>
            <a:ahLst/>
            <a:cxnLst/>
            <a:rect l="l" t="t" r="r" b="b"/>
            <a:pathLst>
              <a:path w="201817" h="1312631">
                <a:moveTo>
                  <a:pt x="0" y="0"/>
                </a:moveTo>
                <a:lnTo>
                  <a:pt x="201817" y="0"/>
                </a:lnTo>
                <a:lnTo>
                  <a:pt x="201817" y="1312631"/>
                </a:lnTo>
                <a:lnTo>
                  <a:pt x="0" y="131263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10064239" y="2573046"/>
            <a:ext cx="7195061" cy="235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240"/>
              </a:lnSpc>
            </a:pPr>
            <a:r>
              <a:rPr lang="en-US" sz="7700" b="1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The Bottom Line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672722" y="2750847"/>
            <a:ext cx="5348086" cy="2613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 b="1">
                <a:solidFill>
                  <a:srgbClr val="63636B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What changed when one multi-site organization added AI-supported review to its audit program.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575213" y="7499660"/>
            <a:ext cx="1841458" cy="450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Faster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333301" y="7499660"/>
            <a:ext cx="1841458" cy="450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Cleaner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5091390" y="7499660"/>
            <a:ext cx="1841458" cy="450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Calmer</a:t>
            </a:r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635371" y="2519626"/>
            <a:ext cx="7623929" cy="235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240"/>
              </a:lnSpc>
            </a:pPr>
            <a:r>
              <a:rPr lang="en-US" sz="7700" b="1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Getting Started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5724901" y="1448842"/>
            <a:ext cx="3419099" cy="9324568"/>
            <a:chOff x="0" y="0"/>
            <a:chExt cx="496949" cy="13552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6949" cy="1355280"/>
            </a:xfrm>
            <a:custGeom>
              <a:avLst/>
              <a:gdLst/>
              <a:ahLst/>
              <a:cxnLst/>
              <a:rect l="l" t="t" r="r" b="b"/>
              <a:pathLst>
                <a:path w="496949" h="1355280">
                  <a:moveTo>
                    <a:pt x="97366" y="0"/>
                  </a:moveTo>
                  <a:lnTo>
                    <a:pt x="399584" y="0"/>
                  </a:lnTo>
                  <a:cubicBezTo>
                    <a:pt x="425406" y="0"/>
                    <a:pt x="450172" y="10258"/>
                    <a:pt x="468431" y="28518"/>
                  </a:cubicBezTo>
                  <a:cubicBezTo>
                    <a:pt x="486691" y="46777"/>
                    <a:pt x="496949" y="71543"/>
                    <a:pt x="496949" y="97366"/>
                  </a:cubicBezTo>
                  <a:lnTo>
                    <a:pt x="496949" y="1257914"/>
                  </a:lnTo>
                  <a:cubicBezTo>
                    <a:pt x="496949" y="1283737"/>
                    <a:pt x="486691" y="1308502"/>
                    <a:pt x="468431" y="1326762"/>
                  </a:cubicBezTo>
                  <a:cubicBezTo>
                    <a:pt x="450172" y="1345021"/>
                    <a:pt x="425406" y="1355280"/>
                    <a:pt x="399584" y="1355280"/>
                  </a:cubicBezTo>
                  <a:lnTo>
                    <a:pt x="97366" y="1355280"/>
                  </a:lnTo>
                  <a:cubicBezTo>
                    <a:pt x="71543" y="1355280"/>
                    <a:pt x="46777" y="1345021"/>
                    <a:pt x="28518" y="1326762"/>
                  </a:cubicBezTo>
                  <a:cubicBezTo>
                    <a:pt x="10258" y="1308502"/>
                    <a:pt x="0" y="1283737"/>
                    <a:pt x="0" y="1257914"/>
                  </a:cubicBezTo>
                  <a:lnTo>
                    <a:pt x="0" y="97366"/>
                  </a:lnTo>
                  <a:cubicBezTo>
                    <a:pt x="0" y="71543"/>
                    <a:pt x="10258" y="46777"/>
                    <a:pt x="28518" y="28518"/>
                  </a:cubicBezTo>
                  <a:cubicBezTo>
                    <a:pt x="46777" y="10258"/>
                    <a:pt x="71543" y="0"/>
                    <a:pt x="97366" y="0"/>
                  </a:cubicBezTo>
                  <a:close/>
                </a:path>
              </a:pathLst>
            </a:custGeom>
            <a:solidFill>
              <a:srgbClr val="E87753">
                <a:alpha val="666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96949" cy="1393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3027398"/>
            <a:ext cx="7339676" cy="5581297"/>
            <a:chOff x="0" y="0"/>
            <a:chExt cx="1137108" cy="864689"/>
          </a:xfrm>
        </p:grpSpPr>
        <p:sp>
          <p:nvSpPr>
            <p:cNvPr id="7" name="Freeform 7"/>
            <p:cNvSpPr/>
            <p:nvPr/>
          </p:nvSpPr>
          <p:spPr>
            <a:xfrm flipH="1">
              <a:off x="0" y="0"/>
              <a:ext cx="1137108" cy="864689"/>
            </a:xfrm>
            <a:custGeom>
              <a:avLst/>
              <a:gdLst/>
              <a:ahLst/>
              <a:cxnLst/>
              <a:rect l="l" t="t" r="r" b="b"/>
              <a:pathLst>
                <a:path w="1137108" h="864689">
                  <a:moveTo>
                    <a:pt x="1116012" y="0"/>
                  </a:moveTo>
                  <a:lnTo>
                    <a:pt x="21096" y="0"/>
                  </a:lnTo>
                  <a:cubicBezTo>
                    <a:pt x="15501" y="0"/>
                    <a:pt x="10135" y="2223"/>
                    <a:pt x="6179" y="6179"/>
                  </a:cubicBezTo>
                  <a:cubicBezTo>
                    <a:pt x="2223" y="10135"/>
                    <a:pt x="0" y="15501"/>
                    <a:pt x="0" y="21096"/>
                  </a:cubicBezTo>
                  <a:lnTo>
                    <a:pt x="0" y="843593"/>
                  </a:lnTo>
                  <a:cubicBezTo>
                    <a:pt x="0" y="849188"/>
                    <a:pt x="2223" y="854554"/>
                    <a:pt x="6179" y="858510"/>
                  </a:cubicBezTo>
                  <a:cubicBezTo>
                    <a:pt x="10135" y="862466"/>
                    <a:pt x="15501" y="864689"/>
                    <a:pt x="21096" y="864689"/>
                  </a:cubicBezTo>
                  <a:lnTo>
                    <a:pt x="1116012" y="864689"/>
                  </a:lnTo>
                  <a:cubicBezTo>
                    <a:pt x="1121607" y="864689"/>
                    <a:pt x="1126973" y="862466"/>
                    <a:pt x="1130929" y="858510"/>
                  </a:cubicBezTo>
                  <a:cubicBezTo>
                    <a:pt x="1134885" y="854554"/>
                    <a:pt x="1137108" y="849188"/>
                    <a:pt x="1137108" y="843593"/>
                  </a:cubicBezTo>
                  <a:lnTo>
                    <a:pt x="1137108" y="21096"/>
                  </a:lnTo>
                  <a:cubicBezTo>
                    <a:pt x="1137108" y="15501"/>
                    <a:pt x="1134885" y="10135"/>
                    <a:pt x="1130929" y="6179"/>
                  </a:cubicBezTo>
                  <a:cubicBezTo>
                    <a:pt x="1126973" y="2223"/>
                    <a:pt x="1121607" y="0"/>
                    <a:pt x="1116012" y="0"/>
                  </a:cubicBezTo>
                  <a:close/>
                </a:path>
              </a:pathLst>
            </a:custGeom>
            <a:blipFill>
              <a:blip r:embed="rId2"/>
              <a:stretch>
                <a:fillRect r="-1396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108627" y="5015176"/>
            <a:ext cx="4872936" cy="1318259"/>
            <a:chOff x="0" y="0"/>
            <a:chExt cx="866850" cy="23450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66850" cy="234506"/>
            </a:xfrm>
            <a:custGeom>
              <a:avLst/>
              <a:gdLst/>
              <a:ahLst/>
              <a:cxnLst/>
              <a:rect l="l" t="t" r="r" b="b"/>
              <a:pathLst>
                <a:path w="866850" h="234506">
                  <a:moveTo>
                    <a:pt x="25420" y="0"/>
                  </a:moveTo>
                  <a:lnTo>
                    <a:pt x="841430" y="0"/>
                  </a:lnTo>
                  <a:cubicBezTo>
                    <a:pt x="848172" y="0"/>
                    <a:pt x="854638" y="2678"/>
                    <a:pt x="859405" y="7445"/>
                  </a:cubicBezTo>
                  <a:cubicBezTo>
                    <a:pt x="864172" y="12213"/>
                    <a:pt x="866850" y="18678"/>
                    <a:pt x="866850" y="25420"/>
                  </a:cubicBezTo>
                  <a:lnTo>
                    <a:pt x="866850" y="209086"/>
                  </a:lnTo>
                  <a:cubicBezTo>
                    <a:pt x="866850" y="215828"/>
                    <a:pt x="864172" y="222294"/>
                    <a:pt x="859405" y="227061"/>
                  </a:cubicBezTo>
                  <a:cubicBezTo>
                    <a:pt x="854638" y="231828"/>
                    <a:pt x="848172" y="234506"/>
                    <a:pt x="841430" y="234506"/>
                  </a:cubicBezTo>
                  <a:lnTo>
                    <a:pt x="25420" y="234506"/>
                  </a:lnTo>
                  <a:cubicBezTo>
                    <a:pt x="18678" y="234506"/>
                    <a:pt x="12213" y="231828"/>
                    <a:pt x="7445" y="227061"/>
                  </a:cubicBezTo>
                  <a:cubicBezTo>
                    <a:pt x="2678" y="222294"/>
                    <a:pt x="0" y="215828"/>
                    <a:pt x="0" y="209086"/>
                  </a:cubicBezTo>
                  <a:lnTo>
                    <a:pt x="0" y="25420"/>
                  </a:lnTo>
                  <a:cubicBezTo>
                    <a:pt x="0" y="18678"/>
                    <a:pt x="2678" y="12213"/>
                    <a:pt x="7445" y="7445"/>
                  </a:cubicBezTo>
                  <a:cubicBezTo>
                    <a:pt x="12213" y="2678"/>
                    <a:pt x="18678" y="0"/>
                    <a:pt x="25420" y="0"/>
                  </a:cubicBez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66850" cy="2726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108627" y="6477608"/>
            <a:ext cx="4872936" cy="1318259"/>
            <a:chOff x="0" y="0"/>
            <a:chExt cx="866850" cy="23450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66850" cy="234506"/>
            </a:xfrm>
            <a:custGeom>
              <a:avLst/>
              <a:gdLst/>
              <a:ahLst/>
              <a:cxnLst/>
              <a:rect l="l" t="t" r="r" b="b"/>
              <a:pathLst>
                <a:path w="866850" h="234506">
                  <a:moveTo>
                    <a:pt x="25420" y="0"/>
                  </a:moveTo>
                  <a:lnTo>
                    <a:pt x="841430" y="0"/>
                  </a:lnTo>
                  <a:cubicBezTo>
                    <a:pt x="848172" y="0"/>
                    <a:pt x="854638" y="2678"/>
                    <a:pt x="859405" y="7445"/>
                  </a:cubicBezTo>
                  <a:cubicBezTo>
                    <a:pt x="864172" y="12213"/>
                    <a:pt x="866850" y="18678"/>
                    <a:pt x="866850" y="25420"/>
                  </a:cubicBezTo>
                  <a:lnTo>
                    <a:pt x="866850" y="209086"/>
                  </a:lnTo>
                  <a:cubicBezTo>
                    <a:pt x="866850" y="215828"/>
                    <a:pt x="864172" y="222294"/>
                    <a:pt x="859405" y="227061"/>
                  </a:cubicBezTo>
                  <a:cubicBezTo>
                    <a:pt x="854638" y="231828"/>
                    <a:pt x="848172" y="234506"/>
                    <a:pt x="841430" y="234506"/>
                  </a:cubicBezTo>
                  <a:lnTo>
                    <a:pt x="25420" y="234506"/>
                  </a:lnTo>
                  <a:cubicBezTo>
                    <a:pt x="18678" y="234506"/>
                    <a:pt x="12213" y="231828"/>
                    <a:pt x="7445" y="227061"/>
                  </a:cubicBezTo>
                  <a:cubicBezTo>
                    <a:pt x="2678" y="222294"/>
                    <a:pt x="0" y="215828"/>
                    <a:pt x="0" y="209086"/>
                  </a:cubicBezTo>
                  <a:lnTo>
                    <a:pt x="0" y="25420"/>
                  </a:lnTo>
                  <a:cubicBezTo>
                    <a:pt x="0" y="18678"/>
                    <a:pt x="2678" y="12213"/>
                    <a:pt x="7445" y="7445"/>
                  </a:cubicBezTo>
                  <a:cubicBezTo>
                    <a:pt x="12213" y="2678"/>
                    <a:pt x="18678" y="0"/>
                    <a:pt x="25420" y="0"/>
                  </a:cubicBez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66850" cy="2726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108627" y="7940041"/>
            <a:ext cx="4872936" cy="1318259"/>
            <a:chOff x="0" y="0"/>
            <a:chExt cx="866850" cy="23450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66850" cy="234506"/>
            </a:xfrm>
            <a:custGeom>
              <a:avLst/>
              <a:gdLst/>
              <a:ahLst/>
              <a:cxnLst/>
              <a:rect l="l" t="t" r="r" b="b"/>
              <a:pathLst>
                <a:path w="866850" h="234506">
                  <a:moveTo>
                    <a:pt x="25420" y="0"/>
                  </a:moveTo>
                  <a:lnTo>
                    <a:pt x="841430" y="0"/>
                  </a:lnTo>
                  <a:cubicBezTo>
                    <a:pt x="848172" y="0"/>
                    <a:pt x="854638" y="2678"/>
                    <a:pt x="859405" y="7445"/>
                  </a:cubicBezTo>
                  <a:cubicBezTo>
                    <a:pt x="864172" y="12213"/>
                    <a:pt x="866850" y="18678"/>
                    <a:pt x="866850" y="25420"/>
                  </a:cubicBezTo>
                  <a:lnTo>
                    <a:pt x="866850" y="209086"/>
                  </a:lnTo>
                  <a:cubicBezTo>
                    <a:pt x="866850" y="215828"/>
                    <a:pt x="864172" y="222294"/>
                    <a:pt x="859405" y="227061"/>
                  </a:cubicBezTo>
                  <a:cubicBezTo>
                    <a:pt x="854638" y="231828"/>
                    <a:pt x="848172" y="234506"/>
                    <a:pt x="841430" y="234506"/>
                  </a:cubicBezTo>
                  <a:lnTo>
                    <a:pt x="25420" y="234506"/>
                  </a:lnTo>
                  <a:cubicBezTo>
                    <a:pt x="18678" y="234506"/>
                    <a:pt x="12213" y="231828"/>
                    <a:pt x="7445" y="227061"/>
                  </a:cubicBezTo>
                  <a:cubicBezTo>
                    <a:pt x="2678" y="222294"/>
                    <a:pt x="0" y="215828"/>
                    <a:pt x="0" y="209086"/>
                  </a:cubicBezTo>
                  <a:lnTo>
                    <a:pt x="0" y="25420"/>
                  </a:lnTo>
                  <a:cubicBezTo>
                    <a:pt x="0" y="18678"/>
                    <a:pt x="2678" y="12213"/>
                    <a:pt x="7445" y="7445"/>
                  </a:cubicBezTo>
                  <a:cubicBezTo>
                    <a:pt x="12213" y="2678"/>
                    <a:pt x="18678" y="0"/>
                    <a:pt x="25420" y="0"/>
                  </a:cubicBez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66850" cy="2726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5724901" y="5366386"/>
            <a:ext cx="399182" cy="596790"/>
          </a:xfrm>
          <a:custGeom>
            <a:avLst/>
            <a:gdLst/>
            <a:ahLst/>
            <a:cxnLst/>
            <a:rect l="l" t="t" r="r" b="b"/>
            <a:pathLst>
              <a:path w="399182" h="596790">
                <a:moveTo>
                  <a:pt x="0" y="0"/>
                </a:moveTo>
                <a:lnTo>
                  <a:pt x="399182" y="0"/>
                </a:lnTo>
                <a:lnTo>
                  <a:pt x="399182" y="596790"/>
                </a:lnTo>
                <a:lnTo>
                  <a:pt x="0" y="5967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5724901" y="6838343"/>
            <a:ext cx="399182" cy="596790"/>
          </a:xfrm>
          <a:custGeom>
            <a:avLst/>
            <a:gdLst/>
            <a:ahLst/>
            <a:cxnLst/>
            <a:rect l="l" t="t" r="r" b="b"/>
            <a:pathLst>
              <a:path w="399182" h="596790">
                <a:moveTo>
                  <a:pt x="0" y="0"/>
                </a:moveTo>
                <a:lnTo>
                  <a:pt x="399182" y="0"/>
                </a:lnTo>
                <a:lnTo>
                  <a:pt x="399182" y="596790"/>
                </a:lnTo>
                <a:lnTo>
                  <a:pt x="0" y="5967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5724901" y="8310300"/>
            <a:ext cx="399182" cy="596790"/>
          </a:xfrm>
          <a:custGeom>
            <a:avLst/>
            <a:gdLst/>
            <a:ahLst/>
            <a:cxnLst/>
            <a:rect l="l" t="t" r="r" b="b"/>
            <a:pathLst>
              <a:path w="399182" h="596790">
                <a:moveTo>
                  <a:pt x="0" y="0"/>
                </a:moveTo>
                <a:lnTo>
                  <a:pt x="399182" y="0"/>
                </a:lnTo>
                <a:lnTo>
                  <a:pt x="399182" y="596790"/>
                </a:lnTo>
                <a:lnTo>
                  <a:pt x="0" y="5967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15248371" y="7795868"/>
            <a:ext cx="3891179" cy="3891179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C36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1490162" y="8175848"/>
            <a:ext cx="1734870" cy="268905"/>
          </a:xfrm>
          <a:custGeom>
            <a:avLst/>
            <a:gdLst/>
            <a:ahLst/>
            <a:cxnLst/>
            <a:rect l="l" t="t" r="r" b="b"/>
            <a:pathLst>
              <a:path w="1734870" h="268905">
                <a:moveTo>
                  <a:pt x="0" y="0"/>
                </a:moveTo>
                <a:lnTo>
                  <a:pt x="1734870" y="0"/>
                </a:lnTo>
                <a:lnTo>
                  <a:pt x="1734870" y="268905"/>
                </a:lnTo>
                <a:lnTo>
                  <a:pt x="0" y="2689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4"/>
          <p:cNvSpPr txBox="1"/>
          <p:nvPr/>
        </p:nvSpPr>
        <p:spPr>
          <a:xfrm>
            <a:off x="10534707" y="5246316"/>
            <a:ext cx="6724593" cy="1736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 b="1">
                <a:solidFill>
                  <a:srgbClr val="63636B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You don't need a full rollout plan to begin — start small, learn fast, and build from there.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457458" y="5246316"/>
            <a:ext cx="2918426" cy="789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Week 1: Map your audit gaps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457458" y="6708749"/>
            <a:ext cx="3120246" cy="789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Weeks 2–4: Pilot with one team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457458" y="8171181"/>
            <a:ext cx="3120246" cy="789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Month 2: Review, then expand</a:t>
            </a:r>
          </a:p>
        </p:txBody>
      </p:sp>
      <p:sp>
        <p:nvSpPr>
          <p:cNvPr id="28" name="Freeform 28"/>
          <p:cNvSpPr/>
          <p:nvPr/>
        </p:nvSpPr>
        <p:spPr>
          <a:xfrm flipH="1">
            <a:off x="7066331" y="2101681"/>
            <a:ext cx="1302045" cy="201817"/>
          </a:xfrm>
          <a:custGeom>
            <a:avLst/>
            <a:gdLst/>
            <a:ahLst/>
            <a:cxnLst/>
            <a:rect l="l" t="t" r="r" b="b"/>
            <a:pathLst>
              <a:path w="1302045" h="201817">
                <a:moveTo>
                  <a:pt x="1302045" y="0"/>
                </a:moveTo>
                <a:lnTo>
                  <a:pt x="0" y="0"/>
                </a:lnTo>
                <a:lnTo>
                  <a:pt x="0" y="201817"/>
                </a:lnTo>
                <a:lnTo>
                  <a:pt x="1302045" y="201817"/>
                </a:lnTo>
                <a:lnTo>
                  <a:pt x="1302045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58173" y="8849247"/>
            <a:ext cx="2993507" cy="151365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TextBox 102"/>
          <p:cNvSpPr txBox="1"/>
          <p:nvPr/>
        </p:nvSpPr>
        <p:spPr>
          <a:xfrm>
            <a:off x="750000" y="700000"/>
            <a:ext cx="12000000" cy="5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E87753"/>
                </a:solidFill>
                <a:latin typeface="Poppins Bold"/>
                <a:ea typeface="Poppins Bold"/>
                <a:cs typeface="Poppins Bold"/>
                <a:sym typeface="Poppins Bold"/>
              </a:rPr>
              <a:t>QUESTIONS &amp; DISCUSSION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750000" y="1350000"/>
            <a:ext cx="16000000" cy="13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8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Let's talk about what this could look like in your organization.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750000" y="2850000"/>
            <a:ext cx="15500000" cy="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63636B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Open the Floor</a:t>
            </a:r>
          </a:p>
        </p:txBody>
      </p:sp>
      <p:sp>
        <p:nvSpPr>
          <p:cNvPr id="105" name="TextBox 105"/>
          <p:cNvSpPr txBox="1"/>
          <p:nvPr/>
        </p:nvSpPr>
        <p:spPr>
          <a:xfrm>
            <a:off x="750000" y="4000000"/>
            <a:ext cx="15500000" cy="4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342900" indent="-342900" algn="l">
              <a:lnSpc>
                <a:spcPts val="2600"/>
              </a:lnSpc>
              <a:buFont typeface="Arial"/>
              <a:buChar char="•"/>
            </a:pPr>
            <a:r>
              <a:rPr lang="en-US" sz="19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What's the first thing you'd want to pilot in your organization?</a:t>
            </a:r>
          </a:p>
        </p:txBody>
      </p:sp>
      <p:sp>
        <p:nvSpPr>
          <p:cNvPr id="106" name="FooterBanner 106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07" name="LeadingAgeLogo 1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08" name="FwdTogetherLockup 1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6079" cy="10285919"/>
          </a:xfrm>
          <a:custGeom>
            <a:avLst/>
            <a:gdLst/>
            <a:ahLst/>
            <a:cxnLst/>
            <a:rect l="l" t="t" r="r" b="b"/>
            <a:pathLst>
              <a:path w="18286079" h="10285919">
                <a:moveTo>
                  <a:pt x="0" y="0"/>
                </a:moveTo>
                <a:lnTo>
                  <a:pt x="18286079" y="0"/>
                </a:lnTo>
                <a:lnTo>
                  <a:pt x="18286079" y="10285919"/>
                </a:lnTo>
                <a:lnTo>
                  <a:pt x="0" y="10285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852452" y="7626105"/>
            <a:ext cx="5730962" cy="5730962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7753">
                <a:alpha val="666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19073" y="3008487"/>
            <a:ext cx="18526146" cy="4625768"/>
            <a:chOff x="0" y="0"/>
            <a:chExt cx="2346615" cy="58592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46615" cy="585923"/>
            </a:xfrm>
            <a:custGeom>
              <a:avLst/>
              <a:gdLst/>
              <a:ahLst/>
              <a:cxnLst/>
              <a:rect l="l" t="t" r="r" b="b"/>
              <a:pathLst>
                <a:path w="2346615" h="585923">
                  <a:moveTo>
                    <a:pt x="0" y="0"/>
                  </a:moveTo>
                  <a:lnTo>
                    <a:pt x="2346615" y="0"/>
                  </a:lnTo>
                  <a:lnTo>
                    <a:pt x="2346615" y="585923"/>
                  </a:lnTo>
                  <a:lnTo>
                    <a:pt x="0" y="585923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46615" cy="6240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300338" y="4781831"/>
            <a:ext cx="11958962" cy="1924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5158"/>
              </a:lnSpc>
            </a:pPr>
            <a:r>
              <a:rPr lang="en-US" sz="12632" b="1">
                <a:solidFill>
                  <a:srgbClr val="FFFFF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THANK YOU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4082994" y="8652061"/>
            <a:ext cx="3269878" cy="3269878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C36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5878178" y="2317926"/>
            <a:ext cx="1381122" cy="138112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C36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 flipH="1">
            <a:off x="7167156" y="4194632"/>
            <a:ext cx="1774614" cy="275065"/>
          </a:xfrm>
          <a:custGeom>
            <a:avLst/>
            <a:gdLst/>
            <a:ahLst/>
            <a:cxnLst/>
            <a:rect l="l" t="t" r="r" b="b"/>
            <a:pathLst>
              <a:path w="1774614" h="275065">
                <a:moveTo>
                  <a:pt x="1774614" y="0"/>
                </a:moveTo>
                <a:lnTo>
                  <a:pt x="0" y="0"/>
                </a:lnTo>
                <a:lnTo>
                  <a:pt x="0" y="275065"/>
                </a:lnTo>
                <a:lnTo>
                  <a:pt x="1774614" y="275065"/>
                </a:lnTo>
                <a:lnTo>
                  <a:pt x="1774614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1514" y="-233206"/>
            <a:ext cx="6920767" cy="3499464"/>
          </a:xfrm>
          <a:prstGeom prst="rect">
            <a:avLst/>
          </a:prstGeom>
        </p:spPr>
      </p:pic>
      <p:sp>
        <p:nvSpPr>
          <p:cNvPr id="18" name="ContactPanel"/>
          <p:cNvSpPr/>
          <p:nvPr/>
        </p:nvSpPr>
        <p:spPr>
          <a:xfrm>
            <a:off x="5100338" y="7780000"/>
            <a:ext cx="12500000" cy="1750000"/>
          </a:xfrm>
          <a:prstGeom prst="roundRect">
            <a:avLst>
              <a:gd name="adj" fmla="val 8000"/>
            </a:avLst>
          </a:prstGeom>
          <a:solidFill>
            <a:srgbClr val="FFFFFF">
              <a:alpha val="90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9" name="ContactInfo"/>
          <p:cNvSpPr txBox="1"/>
          <p:nvPr/>
        </p:nvSpPr>
        <p:spPr>
          <a:xfrm>
            <a:off x="5300338" y="7900000"/>
            <a:ext cx="12100000" cy="1550000"/>
          </a:xfrm>
          <a:prstGeom prst="rect">
            <a:avLst/>
          </a:prstGeom>
        </p:spPr>
        <p:txBody>
          <a:bodyPr lIns="0" tIns="0" rIns="200000" bIns="0" anchor="t"/>
          <a:lstStyle/>
          <a:p>
            <a:pPr algn="r">
              <a:lnSpc>
                <a:spcPts val="2070"/>
              </a:lnSpc>
            </a:pPr>
            <a:r>
              <a:rPr lang="en-US" sz="1800" b="1">
                <a:solidFill>
                  <a:srgbClr val="001E60"/>
                </a:solidFill>
                <a:latin typeface="Inter"/>
                <a:ea typeface="Inter"/>
                <a:cs typeface="Inter"/>
                <a:sym typeface="Inter"/>
              </a:rPr>
              <a:t>Julie Gala, MA CCC-SLP, RAC-CT</a:t>
            </a:r>
          </a:p>
          <a:p>
            <a:pPr algn="r">
              <a:lnSpc>
                <a:spcPts val="1724"/>
              </a:lnSpc>
            </a:pPr>
            <a:r>
              <a:rPr lang="en-US" sz="1500" b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VP of Clinical Strategies, HealthPro Heritage</a:t>
            </a:r>
          </a:p>
          <a:p>
            <a:pPr algn="r">
              <a:lnSpc>
                <a:spcPts val="1724"/>
              </a:lnSpc>
            </a:pPr>
            <a:r>
              <a:rPr lang="en-US" sz="1500" b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julie.gala@healthpro-heritage.com</a:t>
            </a:r>
          </a:p>
          <a:p>
            <a:pPr algn="r">
              <a:lnSpc>
                <a:spcPts val="1724"/>
              </a:lnSpc>
            </a:pPr>
            <a:r>
              <a:rPr lang="en-US" sz="1500" b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healthpro-heritage.com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TextBox 102"/>
          <p:cNvSpPr txBox="1"/>
          <p:nvPr/>
        </p:nvSpPr>
        <p:spPr>
          <a:xfrm>
            <a:off x="750000" y="550000"/>
            <a:ext cx="16800000" cy="11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6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Objectives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750000" y="1650000"/>
            <a:ext cx="16000000" cy="7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63636B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By the end of this session, you'll be able to:</a:t>
            </a:r>
          </a:p>
        </p:txBody>
      </p:sp>
      <p:sp>
        <p:nvSpPr>
          <p:cNvPr id="104" name="CalloutCard 104"/>
          <p:cNvSpPr/>
          <p:nvPr/>
        </p:nvSpPr>
        <p:spPr>
          <a:xfrm>
            <a:off x="750000" y="2750000"/>
            <a:ext cx="3934500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5" name="IconBadge 105"/>
          <p:cNvSpPr/>
          <p:nvPr/>
        </p:nvSpPr>
        <p:spPr>
          <a:xfrm>
            <a:off x="2267250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TextBox 106"/>
          <p:cNvSpPr txBox="1"/>
          <p:nvPr/>
        </p:nvSpPr>
        <p:spPr>
          <a:xfrm>
            <a:off x="2267250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1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1050000" y="4400000"/>
            <a:ext cx="3334500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Understand AI's Role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1050000" y="5350000"/>
            <a:ext cx="3334500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See how AI supports clinical auditing and quality improvement without replacing clinical judgment</a:t>
            </a:r>
          </a:p>
        </p:txBody>
      </p:sp>
      <p:sp>
        <p:nvSpPr>
          <p:cNvPr id="109" name="CalloutCard 109"/>
          <p:cNvSpPr/>
          <p:nvPr/>
        </p:nvSpPr>
        <p:spPr>
          <a:xfrm>
            <a:off x="5034500" y="2750000"/>
            <a:ext cx="3934500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IconBadge 110"/>
          <p:cNvSpPr/>
          <p:nvPr/>
        </p:nvSpPr>
        <p:spPr>
          <a:xfrm>
            <a:off x="6551750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6551750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5334500" y="4400000"/>
            <a:ext cx="3334500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Spot Documentation Risk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5334500" y="5350000"/>
            <a:ext cx="3334500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Identify documentation risks earlier using data-driven, real-time insights</a:t>
            </a:r>
          </a:p>
        </p:txBody>
      </p:sp>
      <p:sp>
        <p:nvSpPr>
          <p:cNvPr id="114" name="CalloutCard 114"/>
          <p:cNvSpPr/>
          <p:nvPr/>
        </p:nvSpPr>
        <p:spPr>
          <a:xfrm>
            <a:off x="9319000" y="2750000"/>
            <a:ext cx="3934500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IconBadge 115"/>
          <p:cNvSpPr/>
          <p:nvPr/>
        </p:nvSpPr>
        <p:spPr>
          <a:xfrm>
            <a:off x="10836250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6" name="TextBox 116"/>
          <p:cNvSpPr txBox="1"/>
          <p:nvPr/>
        </p:nvSpPr>
        <p:spPr>
          <a:xfrm>
            <a:off x="10836250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3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9619000" y="4400000"/>
            <a:ext cx="3334500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Strengthen Compliance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9619000" y="5350000"/>
            <a:ext cx="3334500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Reduce audit vulnerability and improve survey readiness across disciplines</a:t>
            </a:r>
          </a:p>
        </p:txBody>
      </p:sp>
      <p:sp>
        <p:nvSpPr>
          <p:cNvPr id="119" name="CalloutCard 119"/>
          <p:cNvSpPr/>
          <p:nvPr/>
        </p:nvSpPr>
        <p:spPr>
          <a:xfrm>
            <a:off x="13603500" y="2750000"/>
            <a:ext cx="3934500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20" name="IconBadge 120"/>
          <p:cNvSpPr/>
          <p:nvPr/>
        </p:nvSpPr>
        <p:spPr>
          <a:xfrm>
            <a:off x="15120750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21" name="TextBox 121"/>
          <p:cNvSpPr txBox="1"/>
          <p:nvPr/>
        </p:nvSpPr>
        <p:spPr>
          <a:xfrm>
            <a:off x="15120750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4</a:t>
            </a:r>
          </a:p>
        </p:txBody>
      </p:sp>
      <p:sp>
        <p:nvSpPr>
          <p:cNvPr id="122" name="TextBox 122"/>
          <p:cNvSpPr txBox="1"/>
          <p:nvPr/>
        </p:nvSpPr>
        <p:spPr>
          <a:xfrm>
            <a:off x="13903500" y="4400000"/>
            <a:ext cx="3334500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See It In Practice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13903500" y="5350000"/>
            <a:ext cx="3334500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Explore a real-world case study and its impact on resident outcomes</a:t>
            </a:r>
          </a:p>
        </p:txBody>
      </p:sp>
      <p:sp>
        <p:nvSpPr>
          <p:cNvPr id="124" name="FooterBanner 124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25" name="LeadingAgeLogo 1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26" name="FwdTogetherLockup 1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TextBox 102"/>
          <p:cNvSpPr txBox="1"/>
          <p:nvPr/>
        </p:nvSpPr>
        <p:spPr>
          <a:xfrm>
            <a:off x="750000" y="550000"/>
            <a:ext cx="16800000" cy="11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6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Why This Matters Now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750000" y="1650000"/>
            <a:ext cx="16000000" cy="7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63636B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The environment around clinical documentation is changing faster than manual audits can keep up</a:t>
            </a:r>
          </a:p>
        </p:txBody>
      </p:sp>
      <p:sp>
        <p:nvSpPr>
          <p:cNvPr id="104" name="Card 104"/>
          <p:cNvSpPr/>
          <p:nvPr/>
        </p:nvSpPr>
        <p:spPr>
          <a:xfrm>
            <a:off x="750000" y="2750000"/>
            <a:ext cx="5362666" cy="57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5" name="IconBadge 105"/>
          <p:cNvSpPr/>
          <p:nvPr/>
        </p:nvSpPr>
        <p:spPr>
          <a:xfrm>
            <a:off x="2956333" y="2275000"/>
            <a:ext cx="950000" cy="95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TextBox 106"/>
          <p:cNvSpPr txBox="1"/>
          <p:nvPr/>
        </p:nvSpPr>
        <p:spPr>
          <a:xfrm>
            <a:off x="2956333" y="2275000"/>
            <a:ext cx="950000" cy="9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1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1050000" y="3450000"/>
            <a:ext cx="4762666" cy="9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Regulatory &amp; Payment Pressure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1050000" y="4450000"/>
            <a:ext cx="4762666" cy="3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Regulatory scrutiny of SNF documentation continues to increase</a:t>
            </a:r>
          </a:p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PDPM's case-mix complexity raises the stakes of incomplete documentation</a:t>
            </a:r>
          </a:p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Survey readiness expectations are rising across disciplines</a:t>
            </a:r>
          </a:p>
        </p:txBody>
      </p:sp>
      <p:sp>
        <p:nvSpPr>
          <p:cNvPr id="109" name="Card 109"/>
          <p:cNvSpPr/>
          <p:nvPr/>
        </p:nvSpPr>
        <p:spPr>
          <a:xfrm>
            <a:off x="6462666" y="2750000"/>
            <a:ext cx="5362666" cy="57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IconBadge 110"/>
          <p:cNvSpPr/>
          <p:nvPr/>
        </p:nvSpPr>
        <p:spPr>
          <a:xfrm>
            <a:off x="8668999" y="2275000"/>
            <a:ext cx="950000" cy="95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8668999" y="2275000"/>
            <a:ext cx="950000" cy="9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6762666" y="3450000"/>
            <a:ext cx="4762666" cy="9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The Cost of Waiting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762666" y="4450000"/>
            <a:ext cx="4762666" cy="3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Retrospective audits detect risk only after financial and compliance exposure has already occurred</a:t>
            </a:r>
          </a:p>
        </p:txBody>
      </p:sp>
      <p:sp>
        <p:nvSpPr>
          <p:cNvPr id="114" name="Card 114"/>
          <p:cNvSpPr/>
          <p:nvPr/>
        </p:nvSpPr>
        <p:spPr>
          <a:xfrm>
            <a:off x="12175332" y="2750000"/>
            <a:ext cx="5362666" cy="57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IconBadge 115"/>
          <p:cNvSpPr/>
          <p:nvPr/>
        </p:nvSpPr>
        <p:spPr>
          <a:xfrm>
            <a:off x="14381665" y="2275000"/>
            <a:ext cx="950000" cy="95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6" name="TextBox 116"/>
          <p:cNvSpPr txBox="1"/>
          <p:nvPr/>
        </p:nvSpPr>
        <p:spPr>
          <a:xfrm>
            <a:off x="14381665" y="2275000"/>
            <a:ext cx="950000" cy="9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3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12475332" y="3450000"/>
            <a:ext cx="4762666" cy="9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Why It Matters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2475332" y="4450000"/>
            <a:ext cx="4762666" cy="3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PDPM ties reimbursement directly to documentation accuracy across PT, OT, SLP, nursing, and NTA components.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750000" y="8650000"/>
            <a:ext cx="16788000" cy="5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buNone/>
            </a:pPr>
            <a:r>
              <a:rPr lang="en-US" sz="1300" b="0" i="1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Source: CMS, Patient Driven Payment Model (PDPM) Overview</a:t>
            </a:r>
          </a:p>
        </p:txBody>
      </p:sp>
      <p:sp>
        <p:nvSpPr>
          <p:cNvPr id="120" name="FooterBanner 120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21" name="LeadingAgeLogo 1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22" name="FwdTogetherLockup 1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SideStripe 102"/>
          <p:cNvSpPr/>
          <p:nvPr/>
        </p:nvSpPr>
        <p:spPr>
          <a:xfrm>
            <a:off x="0" y="0"/>
            <a:ext cx="500000" cy="10287000"/>
          </a:xfrm>
          <a:prstGeom prst="rect">
            <a:avLst/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3" name="TextBox 103"/>
          <p:cNvSpPr txBox="1"/>
          <p:nvPr/>
        </p:nvSpPr>
        <p:spPr>
          <a:xfrm>
            <a:off x="950000" y="1300000"/>
            <a:ext cx="6100000" cy="26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34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Current State of Clinical Auditing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950000" y="3900000"/>
            <a:ext cx="6100000" cy="16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Most audit programs today are built for retrospective review, not real-time risk detection</a:t>
            </a:r>
          </a:p>
        </p:txBody>
      </p:sp>
      <p:sp>
        <p:nvSpPr>
          <p:cNvPr id="105" name="DirectionRow 105"/>
          <p:cNvSpPr/>
          <p:nvPr/>
        </p:nvSpPr>
        <p:spPr>
          <a:xfrm>
            <a:off x="7100000" y="950000"/>
            <a:ext cx="10438000" cy="2562333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ChevronBadge 106"/>
          <p:cNvSpPr/>
          <p:nvPr/>
        </p:nvSpPr>
        <p:spPr>
          <a:xfrm>
            <a:off x="7350000" y="1856166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7" name="TextBox 107"/>
          <p:cNvSpPr txBox="1"/>
          <p:nvPr/>
        </p:nvSpPr>
        <p:spPr>
          <a:xfrm>
            <a:off x="7350000" y="1856166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8350000" y="950000"/>
            <a:ext cx="8938000" cy="2562333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Manual &amp; Siloed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Manual, retrospective reviews conducted quarter by quarter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Documentation lives in silos across therapy, nursing, and MDS</a:t>
            </a:r>
          </a:p>
        </p:txBody>
      </p:sp>
      <p:sp>
        <p:nvSpPr>
          <p:cNvPr id="109" name="DirectionRow 109"/>
          <p:cNvSpPr/>
          <p:nvPr/>
        </p:nvSpPr>
        <p:spPr>
          <a:xfrm>
            <a:off x="7100000" y="3762333"/>
            <a:ext cx="10438000" cy="2562333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ChevronBadge 110"/>
          <p:cNvSpPr/>
          <p:nvPr/>
        </p:nvSpPr>
        <p:spPr>
          <a:xfrm>
            <a:off x="7350000" y="4668499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7350000" y="4668499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8350000" y="3762333"/>
            <a:ext cx="8938000" cy="2562333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Inconsistent &amp; Limited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Skilled-need justification varies by reviewer and discipline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Limited real-time visibility into emerging risk</a:t>
            </a:r>
          </a:p>
        </p:txBody>
      </p:sp>
      <p:sp>
        <p:nvSpPr>
          <p:cNvPr id="113" name="DirectionRow 113"/>
          <p:cNvSpPr/>
          <p:nvPr/>
        </p:nvSpPr>
        <p:spPr>
          <a:xfrm>
            <a:off x="7100000" y="6574666"/>
            <a:ext cx="10438000" cy="2562333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4" name="ChevronBadge 114"/>
          <p:cNvSpPr/>
          <p:nvPr/>
        </p:nvSpPr>
        <p:spPr>
          <a:xfrm>
            <a:off x="7350000" y="7480832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TextBox 115"/>
          <p:cNvSpPr txBox="1"/>
          <p:nvPr/>
        </p:nvSpPr>
        <p:spPr>
          <a:xfrm>
            <a:off x="7350000" y="7480832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16" name="TextBox 116"/>
          <p:cNvSpPr txBox="1"/>
          <p:nvPr/>
        </p:nvSpPr>
        <p:spPr>
          <a:xfrm>
            <a:off x="8350000" y="6574666"/>
            <a:ext cx="8938000" cy="2562333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Discussion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What percentage of your audits today are retrospective vs. real-time?</a:t>
            </a:r>
          </a:p>
        </p:txBody>
      </p:sp>
      <p:sp>
        <p:nvSpPr>
          <p:cNvPr id="117" name="FooterBanner 117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18" name="LeadingAgeLogo 1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19" name="FwdTogetherLockup 1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TextBox 102"/>
          <p:cNvSpPr txBox="1"/>
          <p:nvPr/>
        </p:nvSpPr>
        <p:spPr>
          <a:xfrm>
            <a:off x="750000" y="550000"/>
            <a:ext cx="16800000" cy="11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6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What Is AI in Clinical Auditing?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750000" y="1650000"/>
            <a:ext cx="16000000" cy="7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63636B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 decision-support layer that reads documentation the way an auditor would — continuously</a:t>
            </a:r>
          </a:p>
        </p:txBody>
      </p:sp>
      <p:sp>
        <p:nvSpPr>
          <p:cNvPr id="104" name="CalloutCard 104"/>
          <p:cNvSpPr/>
          <p:nvPr/>
        </p:nvSpPr>
        <p:spPr>
          <a:xfrm>
            <a:off x="750000" y="2750000"/>
            <a:ext cx="5362666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5" name="IconBadge 105"/>
          <p:cNvSpPr/>
          <p:nvPr/>
        </p:nvSpPr>
        <p:spPr>
          <a:xfrm>
            <a:off x="2981333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TextBox 106"/>
          <p:cNvSpPr txBox="1"/>
          <p:nvPr/>
        </p:nvSpPr>
        <p:spPr>
          <a:xfrm>
            <a:off x="2981333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1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1050000" y="4400000"/>
            <a:ext cx="4762666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What It Does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1050000" y="5350000"/>
            <a:ext cx="4762666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Recognizes patterns across documentation</a:t>
            </a:r>
          </a:p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Flags inconsistencies in real time</a:t>
            </a:r>
          </a:p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Identifies predictive risk before it becomes a finding</a:t>
            </a:r>
          </a:p>
        </p:txBody>
      </p:sp>
      <p:sp>
        <p:nvSpPr>
          <p:cNvPr id="109" name="CalloutCard 109"/>
          <p:cNvSpPr/>
          <p:nvPr/>
        </p:nvSpPr>
        <p:spPr>
          <a:xfrm>
            <a:off x="6462666" y="2750000"/>
            <a:ext cx="5362666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IconBadge 110"/>
          <p:cNvSpPr/>
          <p:nvPr/>
        </p:nvSpPr>
        <p:spPr>
          <a:xfrm>
            <a:off x="8693999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8693999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6762666" y="4400000"/>
            <a:ext cx="4762666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What It Doesn't Do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762666" y="5350000"/>
            <a:ext cx="4762666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Replace clinical judgment</a:t>
            </a:r>
          </a:p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Make clinical decisions on its own</a:t>
            </a:r>
          </a:p>
        </p:txBody>
      </p:sp>
      <p:sp>
        <p:nvSpPr>
          <p:cNvPr id="114" name="CalloutCard 114"/>
          <p:cNvSpPr/>
          <p:nvPr/>
        </p:nvSpPr>
        <p:spPr>
          <a:xfrm>
            <a:off x="12175332" y="2750000"/>
            <a:ext cx="5362666" cy="610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IconBadge 115"/>
          <p:cNvSpPr/>
          <p:nvPr/>
        </p:nvSpPr>
        <p:spPr>
          <a:xfrm>
            <a:off x="14406665" y="3250000"/>
            <a:ext cx="900000" cy="9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6" name="TextBox 116"/>
          <p:cNvSpPr txBox="1"/>
          <p:nvPr/>
        </p:nvSpPr>
        <p:spPr>
          <a:xfrm>
            <a:off x="14406665" y="3250000"/>
            <a:ext cx="900000" cy="90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3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12475332" y="4400000"/>
            <a:ext cx="4762666" cy="8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Why It Matters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2475332" y="5350000"/>
            <a:ext cx="4762666" cy="32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AI in clinical auditing is decision-support, not decision-replacement — clinical oversight remains essential.</a:t>
            </a:r>
          </a:p>
        </p:txBody>
      </p:sp>
      <p:sp>
        <p:nvSpPr>
          <p:cNvPr id="119" name="FooterBanner 119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20" name="LeadingAgeLogo 1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21" name="FwdTogetherLockup 1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SideStripe 102"/>
          <p:cNvSpPr/>
          <p:nvPr/>
        </p:nvSpPr>
        <p:spPr>
          <a:xfrm>
            <a:off x="0" y="0"/>
            <a:ext cx="500000" cy="10287000"/>
          </a:xfrm>
          <a:prstGeom prst="rect">
            <a:avLst/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3" name="TextBox 103"/>
          <p:cNvSpPr txBox="1"/>
          <p:nvPr/>
        </p:nvSpPr>
        <p:spPr>
          <a:xfrm>
            <a:off x="950000" y="1300000"/>
            <a:ext cx="6100000" cy="26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34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What AI Can Identify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950000" y="3900000"/>
            <a:ext cx="6100000" cy="16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Where do you see the most documentation gaps today?</a:t>
            </a:r>
          </a:p>
        </p:txBody>
      </p:sp>
      <p:sp>
        <p:nvSpPr>
          <p:cNvPr id="105" name="DirectionRow 105"/>
          <p:cNvSpPr/>
          <p:nvPr/>
        </p:nvSpPr>
        <p:spPr>
          <a:xfrm>
            <a:off x="7100000" y="950000"/>
            <a:ext cx="10438000" cy="2562333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ChevronBadge 106"/>
          <p:cNvSpPr/>
          <p:nvPr/>
        </p:nvSpPr>
        <p:spPr>
          <a:xfrm>
            <a:off x="7350000" y="1856166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7" name="TextBox 107"/>
          <p:cNvSpPr txBox="1"/>
          <p:nvPr/>
        </p:nvSpPr>
        <p:spPr>
          <a:xfrm>
            <a:off x="7350000" y="1856166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8350000" y="950000"/>
            <a:ext cx="8938000" cy="2562333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Common Documentation Gaps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Missing or weak skilled documentation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Therapy intensity mismatches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Inconsistent diagnoses across disciplines</a:t>
            </a:r>
          </a:p>
        </p:txBody>
      </p:sp>
      <p:sp>
        <p:nvSpPr>
          <p:cNvPr id="109" name="DirectionRow 109"/>
          <p:cNvSpPr/>
          <p:nvPr/>
        </p:nvSpPr>
        <p:spPr>
          <a:xfrm>
            <a:off x="7100000" y="3762333"/>
            <a:ext cx="10438000" cy="2562333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ChevronBadge 110"/>
          <p:cNvSpPr/>
          <p:nvPr/>
        </p:nvSpPr>
        <p:spPr>
          <a:xfrm>
            <a:off x="7350000" y="4668499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7350000" y="4668499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8350000" y="3762333"/>
            <a:ext cx="8938000" cy="2562333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PDPM &amp; Timing Risk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PDPM classification risks or opportunities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Documentation timing gaps</a:t>
            </a:r>
          </a:p>
        </p:txBody>
      </p:sp>
      <p:sp>
        <p:nvSpPr>
          <p:cNvPr id="113" name="DirectionRow 113"/>
          <p:cNvSpPr/>
          <p:nvPr/>
        </p:nvSpPr>
        <p:spPr>
          <a:xfrm>
            <a:off x="7100000" y="6574666"/>
            <a:ext cx="10438000" cy="2562333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4" name="ChevronBadge 114"/>
          <p:cNvSpPr/>
          <p:nvPr/>
        </p:nvSpPr>
        <p:spPr>
          <a:xfrm>
            <a:off x="7350000" y="7480832"/>
            <a:ext cx="750000" cy="75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TextBox 115"/>
          <p:cNvSpPr txBox="1"/>
          <p:nvPr/>
        </p:nvSpPr>
        <p:spPr>
          <a:xfrm>
            <a:off x="7350000" y="7480832"/>
            <a:ext cx="750000" cy="7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&gt;</a:t>
            </a:r>
          </a:p>
        </p:txBody>
      </p:sp>
      <p:sp>
        <p:nvSpPr>
          <p:cNvPr id="116" name="TextBox 116"/>
          <p:cNvSpPr txBox="1"/>
          <p:nvPr/>
        </p:nvSpPr>
        <p:spPr>
          <a:xfrm>
            <a:off x="8350000" y="6574666"/>
            <a:ext cx="8938000" cy="2562333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Ask the Room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en-US" sz="1300" b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Therapy  •  Nursing  •  MDS  •  All Equally</a:t>
            </a:r>
          </a:p>
        </p:txBody>
      </p:sp>
      <p:sp>
        <p:nvSpPr>
          <p:cNvPr id="117" name="FooterBanner 117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18" name="LeadingAgeLogo 1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19" name="FwdTogetherLockup 1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TextBox 102"/>
          <p:cNvSpPr txBox="1"/>
          <p:nvPr/>
        </p:nvSpPr>
        <p:spPr>
          <a:xfrm>
            <a:off x="750000" y="550000"/>
            <a:ext cx="16800000" cy="11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6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AI as a Clinical Partner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750000" y="1650000"/>
            <a:ext cx="16000000" cy="7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63636B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AI works alongside the care team — not in place of it</a:t>
            </a:r>
          </a:p>
        </p:txBody>
      </p:sp>
      <p:sp>
        <p:nvSpPr>
          <p:cNvPr id="104" name="Card 104"/>
          <p:cNvSpPr/>
          <p:nvPr/>
        </p:nvSpPr>
        <p:spPr>
          <a:xfrm>
            <a:off x="750000" y="2750000"/>
            <a:ext cx="5362666" cy="57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5" name="IconBadge 105"/>
          <p:cNvSpPr/>
          <p:nvPr/>
        </p:nvSpPr>
        <p:spPr>
          <a:xfrm>
            <a:off x="2956333" y="2275000"/>
            <a:ext cx="950000" cy="95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TextBox 106"/>
          <p:cNvSpPr txBox="1"/>
          <p:nvPr/>
        </p:nvSpPr>
        <p:spPr>
          <a:xfrm>
            <a:off x="2956333" y="2275000"/>
            <a:ext cx="950000" cy="9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1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1050000" y="3450000"/>
            <a:ext cx="4762666" cy="9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Strengthens the Team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1050000" y="4450000"/>
            <a:ext cx="4762666" cy="3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Enhances clinical judgment</a:t>
            </a:r>
          </a:p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Supports interdisciplinary alignment across therapy, nursing, and MDS</a:t>
            </a:r>
          </a:p>
        </p:txBody>
      </p:sp>
      <p:sp>
        <p:nvSpPr>
          <p:cNvPr id="109" name="Card 109"/>
          <p:cNvSpPr/>
          <p:nvPr/>
        </p:nvSpPr>
        <p:spPr>
          <a:xfrm>
            <a:off x="6462666" y="2750000"/>
            <a:ext cx="5362666" cy="57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IconBadge 110"/>
          <p:cNvSpPr/>
          <p:nvPr/>
        </p:nvSpPr>
        <p:spPr>
          <a:xfrm>
            <a:off x="8668999" y="2275000"/>
            <a:ext cx="950000" cy="95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8668999" y="2275000"/>
            <a:ext cx="950000" cy="9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6762666" y="3450000"/>
            <a:ext cx="4762666" cy="9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Improves the Process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762666" y="4450000"/>
            <a:ext cx="4762666" cy="3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Improves audit efficiency</a:t>
            </a:r>
          </a:p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Reduces administrative burden on clinical staff</a:t>
            </a:r>
          </a:p>
        </p:txBody>
      </p:sp>
      <p:sp>
        <p:nvSpPr>
          <p:cNvPr id="114" name="Card 114"/>
          <p:cNvSpPr/>
          <p:nvPr/>
        </p:nvSpPr>
        <p:spPr>
          <a:xfrm>
            <a:off x="12175332" y="2750000"/>
            <a:ext cx="5362666" cy="57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IconBadge 115"/>
          <p:cNvSpPr/>
          <p:nvPr/>
        </p:nvSpPr>
        <p:spPr>
          <a:xfrm>
            <a:off x="14381665" y="2275000"/>
            <a:ext cx="950000" cy="95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6" name="TextBox 116"/>
          <p:cNvSpPr txBox="1"/>
          <p:nvPr/>
        </p:nvSpPr>
        <p:spPr>
          <a:xfrm>
            <a:off x="14381665" y="2275000"/>
            <a:ext cx="950000" cy="9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3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12475332" y="3450000"/>
            <a:ext cx="4762666" cy="9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Why It Matters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2475332" y="4450000"/>
            <a:ext cx="4762666" cy="3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A 2026 rapid review found the strongest outcomes when AI augmented — rather than replaced — clinical decision-making.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750000" y="8650000"/>
            <a:ext cx="16788000" cy="5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buNone/>
            </a:pPr>
            <a:r>
              <a:rPr lang="en-US" sz="1300" b="0" i="1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Source: The Role of AI in Enhancing Quality of Care in Nursing Homes: A Rapid Review, Healthcare (MDPI)</a:t>
            </a:r>
          </a:p>
        </p:txBody>
      </p:sp>
      <p:sp>
        <p:nvSpPr>
          <p:cNvPr id="120" name="FooterBanner 120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21" name="LeadingAgeLogo 1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22" name="FwdTogetherLockup 1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 10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2" name="TextBox 102"/>
          <p:cNvSpPr txBox="1"/>
          <p:nvPr/>
        </p:nvSpPr>
        <p:spPr>
          <a:xfrm>
            <a:off x="750000" y="550000"/>
            <a:ext cx="16800000" cy="11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6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AI and EMR Integration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750000" y="1650000"/>
            <a:ext cx="16000000" cy="75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63636B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AI adds value only when it fits inside the workflows clinicians already use</a:t>
            </a:r>
          </a:p>
        </p:txBody>
      </p:sp>
      <p:sp>
        <p:nvSpPr>
          <p:cNvPr id="104" name="Card 104"/>
          <p:cNvSpPr/>
          <p:nvPr/>
        </p:nvSpPr>
        <p:spPr>
          <a:xfrm>
            <a:off x="750000" y="2750000"/>
            <a:ext cx="5362666" cy="57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05" name="IconBadge 105"/>
          <p:cNvSpPr/>
          <p:nvPr/>
        </p:nvSpPr>
        <p:spPr>
          <a:xfrm>
            <a:off x="2956333" y="2275000"/>
            <a:ext cx="950000" cy="95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06" name="TextBox 106"/>
          <p:cNvSpPr txBox="1"/>
          <p:nvPr/>
        </p:nvSpPr>
        <p:spPr>
          <a:xfrm>
            <a:off x="2956333" y="2275000"/>
            <a:ext cx="950000" cy="9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1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1050000" y="3450000"/>
            <a:ext cx="4762666" cy="9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Works Where Clinicians Work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1050000" y="4450000"/>
            <a:ext cx="4762666" cy="3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Operates within existing EMR workflows</a:t>
            </a:r>
          </a:p>
          <a:p>
            <a:pPr marL="342900" indent="-342900" algn="l">
              <a:lnSpc>
                <a:spcPts val="1950"/>
              </a:lnSpc>
              <a:buFont typeface="Arial"/>
              <a:buChar char="•"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Surfaces insights at the point of care, not after the fact</a:t>
            </a:r>
          </a:p>
        </p:txBody>
      </p:sp>
      <p:sp>
        <p:nvSpPr>
          <p:cNvPr id="109" name="Card 109"/>
          <p:cNvSpPr/>
          <p:nvPr/>
        </p:nvSpPr>
        <p:spPr>
          <a:xfrm>
            <a:off x="6462666" y="2750000"/>
            <a:ext cx="5362666" cy="57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IconBadge 110"/>
          <p:cNvSpPr/>
          <p:nvPr/>
        </p:nvSpPr>
        <p:spPr>
          <a:xfrm>
            <a:off x="8668999" y="2275000"/>
            <a:ext cx="950000" cy="95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1" name="TextBox 111"/>
          <p:cNvSpPr txBox="1"/>
          <p:nvPr/>
        </p:nvSpPr>
        <p:spPr>
          <a:xfrm>
            <a:off x="8668999" y="2275000"/>
            <a:ext cx="950000" cy="9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6762666" y="3450000"/>
            <a:ext cx="4762666" cy="9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Aligns the Disciplines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762666" y="4450000"/>
            <a:ext cx="4762666" cy="3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Aligns documentation across therapy, nursing, and MDS</a:t>
            </a:r>
          </a:p>
        </p:txBody>
      </p:sp>
      <p:sp>
        <p:nvSpPr>
          <p:cNvPr id="114" name="Card 114"/>
          <p:cNvSpPr/>
          <p:nvPr/>
        </p:nvSpPr>
        <p:spPr>
          <a:xfrm>
            <a:off x="12175332" y="2750000"/>
            <a:ext cx="5362666" cy="5700000"/>
          </a:xfrm>
          <a:prstGeom prst="roundRect">
            <a:avLst>
              <a:gd name="adj" fmla="val 8000"/>
            </a:avLst>
          </a:prstGeom>
          <a:solidFill>
            <a:srgbClr val="F2C36D"/>
          </a:solidFill>
        </p:spPr>
        <p:txBody>
          <a:bodyPr/>
          <a:lstStyle/>
          <a:p>
            <a:endParaRPr lang="en-US"/>
          </a:p>
        </p:txBody>
      </p:sp>
      <p:sp>
        <p:nvSpPr>
          <p:cNvPr id="115" name="IconBadge 115"/>
          <p:cNvSpPr/>
          <p:nvPr/>
        </p:nvSpPr>
        <p:spPr>
          <a:xfrm>
            <a:off x="14381665" y="2275000"/>
            <a:ext cx="950000" cy="950000"/>
          </a:xfrm>
          <a:prstGeom prst="roundRect">
            <a:avLst>
              <a:gd name="adj" fmla="val 8000"/>
            </a:avLst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sp>
        <p:nvSpPr>
          <p:cNvPr id="116" name="TextBox 116"/>
          <p:cNvSpPr txBox="1"/>
          <p:nvPr/>
        </p:nvSpPr>
        <p:spPr>
          <a:xfrm>
            <a:off x="14381665" y="2275000"/>
            <a:ext cx="950000" cy="950000"/>
          </a:xfrm>
          <a:prstGeom prst="rect">
            <a:avLst/>
          </a:prstGeom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3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12475332" y="3450000"/>
            <a:ext cx="4762666" cy="9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1A48F"/>
                </a:solidFill>
                <a:latin typeface="Poppins Bold"/>
                <a:ea typeface="Poppins Bold"/>
                <a:cs typeface="Poppins Bold"/>
                <a:sym typeface="Poppins Bold"/>
              </a:rPr>
              <a:t>Why It Matters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2475332" y="4450000"/>
            <a:ext cx="4762666" cy="37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b="0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LeadingAge cautions that AI tools must be vetted, tested, and transparent — infrastructure readiness is a precondition, not an afterthought.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750000" y="8650000"/>
            <a:ext cx="16788000" cy="500000"/>
          </a:xfrm>
          <a:prstGeom prst="rect">
            <a:avLst/>
          </a:prstGeom>
        </p:spPr>
        <p:txBody>
          <a:bodyPr wrap="square" lIns="0" tIns="0" rIns="0" bIns="0" anchor="t"/>
          <a:lstStyle/>
          <a:p>
            <a:pPr marL="0" indent="0" algn="l">
              <a:buNone/>
            </a:pPr>
            <a:r>
              <a:rPr lang="en-US" sz="1300" b="0" i="1" dirty="0">
                <a:solidFill>
                  <a:srgbClr val="63636B"/>
                </a:solidFill>
                <a:latin typeface="Inter"/>
                <a:ea typeface="Inter"/>
                <a:cs typeface="Inter"/>
                <a:sym typeface="Inter"/>
              </a:rPr>
              <a:t>Source: LeadingAge, Charting a Path to AI in Senior Living</a:t>
            </a:r>
          </a:p>
        </p:txBody>
      </p:sp>
      <p:sp>
        <p:nvSpPr>
          <p:cNvPr id="120" name="FooterBanner 120"/>
          <p:cNvSpPr/>
          <p:nvPr/>
        </p:nvSpPr>
        <p:spPr>
          <a:xfrm>
            <a:off x="0" y="9237000"/>
            <a:ext cx="18288000" cy="1050000"/>
          </a:xfrm>
          <a:prstGeom prst="rect">
            <a:avLst/>
          </a:prstGeom>
          <a:solidFill>
            <a:srgbClr val="E87753"/>
          </a:solidFill>
        </p:spPr>
        <p:txBody>
          <a:bodyPr/>
          <a:lstStyle/>
          <a:p>
            <a:endParaRPr lang="en-US"/>
          </a:p>
        </p:txBody>
      </p:sp>
      <p:pic>
        <p:nvPicPr>
          <p:cNvPr id="121" name="LeadingAgeLogo 1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00" y="9177000"/>
            <a:ext cx="2141262" cy="878188"/>
          </a:xfrm>
          <a:prstGeom prst="rect">
            <a:avLst/>
          </a:prstGeom>
        </p:spPr>
      </p:pic>
      <p:pic>
        <p:nvPicPr>
          <p:cNvPr id="122" name="FwdTogetherLockup 1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000" y="8977000"/>
            <a:ext cx="2200000" cy="1113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</TotalTime>
  <Words>1804</Words>
  <Application>Microsoft Office PowerPoint</Application>
  <PresentationFormat>Custom</PresentationFormat>
  <Paragraphs>296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Poppins Heavy</vt:lpstr>
      <vt:lpstr>Calibri</vt:lpstr>
      <vt:lpstr>Inter</vt:lpstr>
      <vt:lpstr>Aptos</vt:lpstr>
      <vt:lpstr>Inter Bold</vt:lpstr>
      <vt:lpstr>Inter Semi-Bold</vt:lpstr>
      <vt:lpstr>Poppins Bold</vt:lpstr>
      <vt:lpstr>Cy Grotesk V3 Key Ultra-Bold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Forward, Together 2026 Conference</dc:title>
  <dc:creator>rehab</dc:creator>
  <cp:lastModifiedBy>Julie Gala</cp:lastModifiedBy>
  <cp:revision>7</cp:revision>
  <dcterms:created xsi:type="dcterms:W3CDTF">2006-08-16T00:00:00Z</dcterms:created>
  <dcterms:modified xsi:type="dcterms:W3CDTF">2026-08-14T15:55:33Z</dcterms:modified>
  <dc:identifier>DAHNgeMiuXo</dc:identifier>
</cp:coreProperties>
</file>